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0" r:id="rId2"/>
  </p:sldMasterIdLst>
  <p:notesMasterIdLst>
    <p:notesMasterId r:id="rId64"/>
  </p:notesMasterIdLst>
  <p:handoutMasterIdLst>
    <p:handoutMasterId r:id="rId65"/>
  </p:handoutMasterIdLst>
  <p:sldIdLst>
    <p:sldId id="256" r:id="rId3"/>
    <p:sldId id="322" r:id="rId4"/>
    <p:sldId id="323" r:id="rId5"/>
    <p:sldId id="374" r:id="rId6"/>
    <p:sldId id="394" r:id="rId7"/>
    <p:sldId id="358" r:id="rId8"/>
    <p:sldId id="594" r:id="rId9"/>
    <p:sldId id="400" r:id="rId10"/>
    <p:sldId id="401" r:id="rId11"/>
    <p:sldId id="397" r:id="rId12"/>
    <p:sldId id="483" r:id="rId13"/>
    <p:sldId id="484" r:id="rId14"/>
    <p:sldId id="563" r:id="rId15"/>
    <p:sldId id="567" r:id="rId16"/>
    <p:sldId id="591" r:id="rId17"/>
    <p:sldId id="534" r:id="rId18"/>
    <p:sldId id="585" r:id="rId19"/>
    <p:sldId id="393" r:id="rId20"/>
    <p:sldId id="586" r:id="rId21"/>
    <p:sldId id="375" r:id="rId22"/>
    <p:sldId id="395" r:id="rId23"/>
    <p:sldId id="359" r:id="rId24"/>
    <p:sldId id="366" r:id="rId25"/>
    <p:sldId id="368" r:id="rId26"/>
    <p:sldId id="377" r:id="rId27"/>
    <p:sldId id="338" r:id="rId28"/>
    <p:sldId id="341" r:id="rId29"/>
    <p:sldId id="378" r:id="rId30"/>
    <p:sldId id="380" r:id="rId31"/>
    <p:sldId id="381" r:id="rId32"/>
    <p:sldId id="587" r:id="rId33"/>
    <p:sldId id="379" r:id="rId34"/>
    <p:sldId id="390" r:id="rId35"/>
    <p:sldId id="392" r:id="rId36"/>
    <p:sldId id="340" r:id="rId37"/>
    <p:sldId id="608" r:id="rId38"/>
    <p:sldId id="391" r:id="rId39"/>
    <p:sldId id="383" r:id="rId40"/>
    <p:sldId id="592" r:id="rId41"/>
    <p:sldId id="595" r:id="rId42"/>
    <p:sldId id="596" r:id="rId43"/>
    <p:sldId id="546" r:id="rId44"/>
    <p:sldId id="579" r:id="rId45"/>
    <p:sldId id="593" r:id="rId46"/>
    <p:sldId id="389" r:id="rId47"/>
    <p:sldId id="588" r:id="rId48"/>
    <p:sldId id="589" r:id="rId49"/>
    <p:sldId id="530" r:id="rId50"/>
    <p:sldId id="398" r:id="rId51"/>
    <p:sldId id="602" r:id="rId52"/>
    <p:sldId id="599" r:id="rId53"/>
    <p:sldId id="598" r:id="rId54"/>
    <p:sldId id="382" r:id="rId55"/>
    <p:sldId id="603" r:id="rId56"/>
    <p:sldId id="600" r:id="rId57"/>
    <p:sldId id="601" r:id="rId58"/>
    <p:sldId id="604" r:id="rId59"/>
    <p:sldId id="605" r:id="rId60"/>
    <p:sldId id="606" r:id="rId61"/>
    <p:sldId id="607" r:id="rId62"/>
    <p:sldId id="324" r:id="rId63"/>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ttany Marie Nigon" initials="BMN" lastIdx="7" clrIdx="0"/>
  <p:cmAuthor id="2" name="Nigon, Brittany Marie - (bmnigon)" initials="NBM-("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070C0"/>
    <a:srgbClr val="595959"/>
    <a:srgbClr val="D6201A"/>
    <a:srgbClr val="002060"/>
    <a:srgbClr val="1C3870"/>
    <a:srgbClr val="008E03"/>
    <a:srgbClr val="FD5DB8"/>
    <a:srgbClr val="702E2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29" autoAdjust="0"/>
    <p:restoredTop sz="91783" autoAdjust="0"/>
  </p:normalViewPr>
  <p:slideViewPr>
    <p:cSldViewPr snapToGrid="0" snapToObjects="1">
      <p:cViewPr varScale="1">
        <p:scale>
          <a:sx n="89" d="100"/>
          <a:sy n="89" d="100"/>
        </p:scale>
        <p:origin x="1168" y="1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0" d="100"/>
        <a:sy n="70" d="100"/>
      </p:scale>
      <p:origin x="0" y="-3132"/>
    </p:cViewPr>
  </p:sorter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270-404E-BCFB-0CD4497652C5}"/>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270-404E-BCFB-0CD4497652C5}"/>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270-404E-BCFB-0CD4497652C5}"/>
            </c:ext>
          </c:extLst>
        </c:ser>
        <c:dLbls>
          <c:showLegendKey val="0"/>
          <c:showVal val="0"/>
          <c:showCatName val="0"/>
          <c:showSerName val="0"/>
          <c:showPercent val="0"/>
          <c:showBubbleSize val="0"/>
        </c:dLbls>
        <c:gapWidth val="150"/>
        <c:shape val="box"/>
        <c:axId val="1861333904"/>
        <c:axId val="1967692144"/>
        <c:axId val="1968041104"/>
      </c:bar3DChart>
      <c:catAx>
        <c:axId val="1861333904"/>
        <c:scaling>
          <c:orientation val="minMax"/>
        </c:scaling>
        <c:delete val="0"/>
        <c:axPos val="b"/>
        <c:numFmt formatCode="General" sourceLinked="0"/>
        <c:majorTickMark val="out"/>
        <c:minorTickMark val="none"/>
        <c:tickLblPos val="nextTo"/>
        <c:crossAx val="1967692144"/>
        <c:crosses val="autoZero"/>
        <c:auto val="1"/>
        <c:lblAlgn val="ctr"/>
        <c:lblOffset val="100"/>
        <c:noMultiLvlLbl val="0"/>
      </c:catAx>
      <c:valAx>
        <c:axId val="1967692144"/>
        <c:scaling>
          <c:orientation val="minMax"/>
        </c:scaling>
        <c:delete val="0"/>
        <c:axPos val="l"/>
        <c:majorGridlines/>
        <c:numFmt formatCode="General" sourceLinked="1"/>
        <c:majorTickMark val="out"/>
        <c:minorTickMark val="none"/>
        <c:tickLblPos val="nextTo"/>
        <c:crossAx val="1861333904"/>
        <c:crosses val="autoZero"/>
        <c:crossBetween val="between"/>
      </c:valAx>
      <c:serAx>
        <c:axId val="1968041104"/>
        <c:scaling>
          <c:orientation val="minMax"/>
        </c:scaling>
        <c:delete val="0"/>
        <c:axPos val="b"/>
        <c:majorTickMark val="out"/>
        <c:minorTickMark val="none"/>
        <c:tickLblPos val="nextTo"/>
        <c:crossAx val="1967692144"/>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1/22/21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1/22/21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D4BFFD-C1D3-6B48-AC2D-4D175AC27274}" type="slidenum">
              <a:rPr lang="en-US" altLang="en-US"/>
              <a:pPr/>
              <a:t>10</a:t>
            </a:fld>
            <a:endParaRPr lang="en-US" alt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altLang="en-US"/>
              <a:t>1. </a:t>
            </a:r>
            <a:r>
              <a:rPr kumimoji="0" lang="en-US" altLang="en-US">
                <a:solidFill>
                  <a:srgbClr val="FFCC66"/>
                </a:solidFill>
              </a:rPr>
              <a:t>Bell DM. Am J Med 1997;102(suppl 5B):9--15.</a:t>
            </a:r>
            <a:r>
              <a:rPr kumimoji="0" lang="en-US" altLang="en-US"/>
              <a:t> </a:t>
            </a:r>
            <a:endParaRPr lang="en-US" altLang="en-US"/>
          </a:p>
          <a:p>
            <a:r>
              <a:rPr lang="en-US" altLang="en-US"/>
              <a:t>2. </a:t>
            </a:r>
            <a:r>
              <a:rPr kumimoji="0" lang="en-US" altLang="en-US">
                <a:solidFill>
                  <a:schemeClr val="tx2"/>
                </a:solidFill>
              </a:rPr>
              <a:t>Ippolito G et al. </a:t>
            </a:r>
            <a:r>
              <a:rPr kumimoji="0" lang="en-US" altLang="en-US">
                <a:solidFill>
                  <a:srgbClr val="FFCC66"/>
                </a:solidFill>
              </a:rPr>
              <a:t>Arch Int Med 1993;153:1451--8. </a:t>
            </a:r>
            <a:endParaRPr lang="en-US" altLang="en-US"/>
          </a:p>
          <a:p>
            <a:r>
              <a:rPr lang="en-US" altLang="en-US"/>
              <a:t>3. Am J Epidemiology 1999;150:306-11.</a:t>
            </a:r>
          </a:p>
          <a:p>
            <a:r>
              <a:rPr lang="en-US" altLang="en-US"/>
              <a:t>4. Am J Epidemiology 1999;150:306-11.</a:t>
            </a:r>
          </a:p>
          <a:p>
            <a:r>
              <a:rPr lang="en-US" altLang="en-US"/>
              <a:t>5. MMWR 47;RR-17, 1998.</a:t>
            </a:r>
          </a:p>
          <a:p>
            <a:r>
              <a:rPr lang="en-US" altLang="en-US"/>
              <a:t>6. NEJM 336(15):1072-8. (rates in Europe &amp; U.S.)</a:t>
            </a:r>
          </a:p>
          <a:p>
            <a:r>
              <a:rPr lang="en-US" altLang="en-US"/>
              <a:t>7. Am J Epidemiology 1999;150:306-11.</a:t>
            </a:r>
          </a:p>
          <a:p>
            <a:r>
              <a:rPr lang="en-US" altLang="en-US"/>
              <a:t>8. Rothenberg RB et al. AIDS 1998;12:2095-2105.</a:t>
            </a:r>
          </a:p>
          <a:p>
            <a:r>
              <a:rPr lang="en-US" altLang="en-US"/>
              <a:t>9. MMWR 47;RR-17, 1998.</a:t>
            </a:r>
          </a:p>
          <a:p>
            <a:r>
              <a:rPr lang="en-US" altLang="en-US"/>
              <a:t>10. ACTG 076</a:t>
            </a:r>
          </a:p>
        </p:txBody>
      </p:sp>
    </p:spTree>
    <p:extLst>
      <p:ext uri="{BB962C8B-B14F-4D97-AF65-F5344CB8AC3E}">
        <p14:creationId xmlns:p14="http://schemas.microsoft.com/office/powerpoint/2010/main" val="2107410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a:t>
            </a:r>
            <a:r>
              <a:rPr lang="en-US" dirty="0" err="1"/>
              <a:t>Tenofovir</a:t>
            </a:r>
            <a:r>
              <a:rPr lang="en-US" dirty="0"/>
              <a:t> DF and </a:t>
            </a:r>
            <a:r>
              <a:rPr lang="en-US" dirty="0" err="1"/>
              <a:t>emtricitabine</a:t>
            </a:r>
            <a:r>
              <a:rPr lang="en-US" dirty="0"/>
              <a:t> (TDF and FTC, components of </a:t>
            </a:r>
            <a:r>
              <a:rPr lang="en-US" dirty="0" err="1"/>
              <a:t>Truvada</a:t>
            </a:r>
            <a:r>
              <a:rPr lang="en-US" dirty="0"/>
              <a:t>™) and protease inhibitors can be detected in breastmilk only in very limited amounts</a:t>
            </a:r>
            <a:br>
              <a:rPr lang="en-US" dirty="0"/>
            </a:br>
            <a:r>
              <a:rPr lang="en-US" dirty="0"/>
              <a:t>o Lamivudine (3TC, </a:t>
            </a:r>
            <a:r>
              <a:rPr lang="en-US" dirty="0" err="1"/>
              <a:t>Epivir</a:t>
            </a:r>
            <a:r>
              <a:rPr lang="en-US" dirty="0"/>
              <a:t>®) can penetrate the breastmilk in significant amounts</a:t>
            </a:r>
            <a:br>
              <a:rPr lang="en-US" dirty="0"/>
            </a:br>
            <a:r>
              <a:rPr lang="en-US" dirty="0"/>
              <a:t>o </a:t>
            </a:r>
            <a:r>
              <a:rPr lang="en-US" dirty="0" err="1"/>
              <a:t>Raltegravir</a:t>
            </a:r>
            <a:r>
              <a:rPr lang="en-US" dirty="0"/>
              <a:t> (RAL, </a:t>
            </a:r>
            <a:r>
              <a:rPr lang="en-US" dirty="0" err="1"/>
              <a:t>Isentress</a:t>
            </a:r>
            <a:r>
              <a:rPr lang="en-US" dirty="0"/>
              <a:t>®)—unknown extent of breastmilk penetration</a:t>
            </a:r>
          </a:p>
        </p:txBody>
      </p:sp>
      <p:sp>
        <p:nvSpPr>
          <p:cNvPr id="4" name="Slide Number Placeholder 3"/>
          <p:cNvSpPr>
            <a:spLocks noGrp="1"/>
          </p:cNvSpPr>
          <p:nvPr>
            <p:ph type="sldNum" sz="quarter" idx="10"/>
          </p:nvPr>
        </p:nvSpPr>
        <p:spPr/>
        <p:txBody>
          <a:bodyPr/>
          <a:lstStyle/>
          <a:p>
            <a:fld id="{2EAF3D7C-E79C-464D-870B-78CB3C2428AA}" type="slidenum">
              <a:rPr lang="en-US" smtClean="0"/>
              <a:t>44</a:t>
            </a:fld>
            <a:endParaRPr lang="en-US"/>
          </a:p>
        </p:txBody>
      </p:sp>
    </p:spTree>
    <p:extLst>
      <p:ext uri="{BB962C8B-B14F-4D97-AF65-F5344CB8AC3E}">
        <p14:creationId xmlns:p14="http://schemas.microsoft.com/office/powerpoint/2010/main" val="3176332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312" indent="-457200">
              <a:buFont typeface="+mj-lt"/>
              <a:buAutoNum type="arabicPeriod"/>
            </a:pPr>
            <a:r>
              <a:rPr lang="en-US" sz="1200" dirty="0">
                <a:solidFill>
                  <a:srgbClr val="002060"/>
                </a:solidFill>
              </a:rPr>
              <a:t>Evaluating provider and PEP clinic may be the same. Or evaluating provider may be ED, urgent care, PCP, Health Department </a:t>
            </a:r>
            <a:r>
              <a:rPr lang="en-US" sz="1200" dirty="0" err="1">
                <a:solidFill>
                  <a:srgbClr val="002060"/>
                </a:solidFill>
              </a:rPr>
              <a:t>etc</a:t>
            </a:r>
            <a:endParaRPr lang="en-US" sz="1200" dirty="0">
              <a:solidFill>
                <a:srgbClr val="002060"/>
              </a:solidFill>
            </a:endParaRPr>
          </a:p>
          <a:p>
            <a:pPr marL="571312" indent="-457200">
              <a:buFont typeface="+mj-lt"/>
              <a:buAutoNum type="arabicPeriod"/>
            </a:pPr>
            <a:r>
              <a:rPr lang="en-US" sz="1200" dirty="0">
                <a:solidFill>
                  <a:srgbClr val="002060"/>
                </a:solidFill>
              </a:rPr>
              <a:t>If possible (ED, Urgent care), initiate first dose, buys patient some time</a:t>
            </a:r>
          </a:p>
          <a:p>
            <a:pPr marL="571312" indent="-457200">
              <a:buFont typeface="+mj-lt"/>
              <a:buAutoNum type="arabicPeriod"/>
            </a:pPr>
            <a:r>
              <a:rPr lang="en-US" sz="1200" dirty="0">
                <a:solidFill>
                  <a:srgbClr val="002060"/>
                </a:solidFill>
              </a:rPr>
              <a:t>If possible. draw labs, easier to ensure it happens in a timely manner. No need to wait for results</a:t>
            </a:r>
          </a:p>
          <a:p>
            <a:pPr marL="571312" indent="-457200">
              <a:buFont typeface="+mj-lt"/>
              <a:buAutoNum type="arabicPeriod"/>
            </a:pPr>
            <a:r>
              <a:rPr lang="en-US" sz="1200" dirty="0">
                <a:solidFill>
                  <a:srgbClr val="002060"/>
                </a:solidFill>
              </a:rPr>
              <a:t>Get meds and follow up. Discuss in detail on next slides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2E516-6BD1-114F-A32B-2C8A9B3B66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044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56</a:t>
            </a:fld>
            <a:endParaRPr lang="en-US"/>
          </a:p>
        </p:txBody>
      </p:sp>
    </p:spTree>
    <p:extLst>
      <p:ext uri="{BB962C8B-B14F-4D97-AF65-F5344CB8AC3E}">
        <p14:creationId xmlns:p14="http://schemas.microsoft.com/office/powerpoint/2010/main" val="812311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CE643-BB96-1C44-AC3B-957B33683061}" type="slidenum">
              <a:rPr lang="en-US" altLang="en-US"/>
              <a:pPr/>
              <a:t>11</a:t>
            </a:fld>
            <a:endParaRPr lang="en-US" alt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altLang="en-US" b="1" dirty="0"/>
              <a:t>Efficacy of gloves in reducing blood volumes transferred during simulated needlestick injury.</a:t>
            </a:r>
            <a:br>
              <a:rPr lang="en-US" altLang="en-US" dirty="0"/>
            </a:br>
            <a:br>
              <a:rPr lang="en-US" altLang="en-US" dirty="0"/>
            </a:br>
            <a:r>
              <a:rPr lang="en-US" altLang="en-US" b="1" dirty="0"/>
              <a:t>Mast ST, </a:t>
            </a:r>
            <a:r>
              <a:rPr lang="en-US" altLang="en-US" b="1" dirty="0" err="1"/>
              <a:t>Woolwine</a:t>
            </a:r>
            <a:r>
              <a:rPr lang="en-US" altLang="en-US" b="1" dirty="0"/>
              <a:t> JD, Gerberding JL.</a:t>
            </a:r>
            <a:br>
              <a:rPr lang="en-US" altLang="en-US" dirty="0"/>
            </a:br>
            <a:br>
              <a:rPr lang="en-US" altLang="en-US" dirty="0"/>
            </a:br>
            <a:r>
              <a:rPr lang="en-US" altLang="en-US" dirty="0"/>
              <a:t>Department of Medicine and Infectious Diseases, University of California, San Francisco.</a:t>
            </a:r>
            <a:br>
              <a:rPr lang="en-US" altLang="en-US" dirty="0"/>
            </a:br>
            <a:br>
              <a:rPr lang="en-US" altLang="en-US" dirty="0"/>
            </a:br>
            <a:r>
              <a:rPr lang="en-US" altLang="en-US" dirty="0"/>
              <a:t>This study was designed to evaluate factors that affect blood volumes transferred to skin during simulated needlestick injuries in an in vitro paper prefilter model and an ex vivo porcine tissue model. The effect of needle type and size, penetration depth, and glove use on the volume of radiolabeled blood transferred was determined in each model. Blood volumes ranged from 0.47 +/- 0.26 </a:t>
            </a:r>
            <a:r>
              <a:rPr lang="en-US" altLang="en-US" dirty="0" err="1"/>
              <a:t>microL</a:t>
            </a:r>
            <a:r>
              <a:rPr lang="en-US" altLang="en-US" dirty="0"/>
              <a:t> (30-gauge needle, 0.5-cm depth, in vitro model) to 5.88 +/- 1.45 </a:t>
            </a:r>
            <a:r>
              <a:rPr lang="en-US" altLang="en-US" dirty="0" err="1"/>
              <a:t>microL</a:t>
            </a:r>
            <a:r>
              <a:rPr lang="en-US" altLang="en-US" dirty="0"/>
              <a:t> (18-gauge needle, 2.0-cm depth, in vitro model). Needle size and penetration depth were significantly associated with transfer volume. Glove material reduced the transferred blood volume by 46%-86% in both models. Transfer volumes were within the same order of magnitude for all conditions. Hence, virus titer in the source blood may be a better predictor of needlestick infectivity than is exposure volume. Regardless, gloves may exert some protective effect and should be worn whenever needles are handled.</a:t>
            </a:r>
            <a:br>
              <a:rPr lang="en-US" altLang="en-US" dirty="0"/>
            </a:br>
            <a:endParaRPr lang="en-US" altLang="en-US" dirty="0"/>
          </a:p>
        </p:txBody>
      </p:sp>
    </p:spTree>
    <p:extLst>
      <p:ext uri="{BB962C8B-B14F-4D97-AF65-F5344CB8AC3E}">
        <p14:creationId xmlns:p14="http://schemas.microsoft.com/office/powerpoint/2010/main" val="140476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13</a:t>
            </a:fld>
            <a:endParaRPr lang="en-US"/>
          </a:p>
        </p:txBody>
      </p:sp>
    </p:spTree>
    <p:extLst>
      <p:ext uri="{BB962C8B-B14F-4D97-AF65-F5344CB8AC3E}">
        <p14:creationId xmlns:p14="http://schemas.microsoft.com/office/powerpoint/2010/main" val="324889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14</a:t>
            </a:fld>
            <a:endParaRPr lang="en-US"/>
          </a:p>
        </p:txBody>
      </p:sp>
    </p:spTree>
    <p:extLst>
      <p:ext uri="{BB962C8B-B14F-4D97-AF65-F5344CB8AC3E}">
        <p14:creationId xmlns:p14="http://schemas.microsoft.com/office/powerpoint/2010/main" val="3981068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15</a:t>
            </a:fld>
            <a:endParaRPr lang="en-US"/>
          </a:p>
        </p:txBody>
      </p:sp>
    </p:spTree>
    <p:extLst>
      <p:ext uri="{BB962C8B-B14F-4D97-AF65-F5344CB8AC3E}">
        <p14:creationId xmlns:p14="http://schemas.microsoft.com/office/powerpoint/2010/main" val="2842067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3"/>
          <p:cNvSpPr>
            <a:spLocks noGrp="1" noChangeArrowheads="1"/>
          </p:cNvSpPr>
          <p:nvPr>
            <p:ph type="dt" sz="quarter" idx="1"/>
          </p:nvPr>
        </p:nvSpPr>
        <p:spPr/>
        <p:txBody>
          <a:bodyPr/>
          <a:lstStyle/>
          <a:p>
            <a:pPr>
              <a:defRPr/>
            </a:pPr>
            <a:fld id="{B204EED6-E98B-4DD7-A0F5-3080E88E3BA0}" type="datetime1">
              <a:rPr lang="en-US">
                <a:solidFill>
                  <a:prstClr val="black"/>
                </a:solidFill>
                <a:latin typeface="Calibri"/>
              </a:rPr>
              <a:pPr>
                <a:defRPr/>
              </a:pPr>
              <a:t>1/22/21</a:t>
            </a:fld>
            <a:endParaRPr lang="en-US">
              <a:solidFill>
                <a:prstClr val="black"/>
              </a:solidFill>
              <a:latin typeface="Calibri"/>
            </a:endParaRPr>
          </a:p>
        </p:txBody>
      </p:sp>
      <p:sp>
        <p:nvSpPr>
          <p:cNvPr id="404482" name="Rectangle 6"/>
          <p:cNvSpPr>
            <a:spLocks noGrp="1" noChangeArrowheads="1"/>
          </p:cNvSpPr>
          <p:nvPr>
            <p:ph type="ftr" sz="quarter" idx="4"/>
          </p:nvPr>
        </p:nvSpPr>
        <p:spPr/>
        <p:txBody>
          <a:bodyPr/>
          <a:lstStyle/>
          <a:p>
            <a:pPr>
              <a:defRPr/>
            </a:pPr>
            <a:r>
              <a:rPr lang="en-US">
                <a:solidFill>
                  <a:prstClr val="black"/>
                </a:solidFill>
                <a:latin typeface="Calibri"/>
              </a:rPr>
              <a:t>HIV:  New Tests and New Algorithms</a:t>
            </a:r>
          </a:p>
        </p:txBody>
      </p:sp>
      <p:sp>
        <p:nvSpPr>
          <p:cNvPr id="2662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200" b="1">
                <a:solidFill>
                  <a:schemeClr val="bg1"/>
                </a:solidFill>
                <a:latin typeface="Arial" charset="0"/>
                <a:ea typeface="ＭＳ Ｐゴシック" charset="0"/>
                <a:cs typeface="ＭＳ Ｐゴシック" charset="0"/>
              </a:defRPr>
            </a:lvl1pPr>
            <a:lvl2pPr marL="742950" indent="-285750" eaLnBrk="0" hangingPunct="0">
              <a:defRPr sz="3200" b="1">
                <a:solidFill>
                  <a:schemeClr val="bg1"/>
                </a:solidFill>
                <a:latin typeface="Arial" charset="0"/>
                <a:ea typeface="ＭＳ Ｐゴシック" charset="0"/>
              </a:defRPr>
            </a:lvl2pPr>
            <a:lvl3pPr marL="1143000" indent="-228600" eaLnBrk="0" hangingPunct="0">
              <a:defRPr sz="3200" b="1">
                <a:solidFill>
                  <a:schemeClr val="bg1"/>
                </a:solidFill>
                <a:latin typeface="Arial" charset="0"/>
                <a:ea typeface="ＭＳ Ｐゴシック" charset="0"/>
              </a:defRPr>
            </a:lvl3pPr>
            <a:lvl4pPr marL="1600200" indent="-228600" eaLnBrk="0" hangingPunct="0">
              <a:defRPr sz="3200" b="1">
                <a:solidFill>
                  <a:schemeClr val="bg1"/>
                </a:solidFill>
                <a:latin typeface="Arial" charset="0"/>
                <a:ea typeface="ＭＳ Ｐゴシック" charset="0"/>
              </a:defRPr>
            </a:lvl4pPr>
            <a:lvl5pPr marL="2057400" indent="-228600" eaLnBrk="0" hangingPunct="0">
              <a:defRPr sz="3200" b="1">
                <a:solidFill>
                  <a:schemeClr val="bg1"/>
                </a:solidFill>
                <a:latin typeface="Arial" charset="0"/>
                <a:ea typeface="ＭＳ Ｐゴシック" charset="0"/>
              </a:defRPr>
            </a:lvl5pPr>
            <a:lvl6pPr marL="2514600" indent="-228600" eaLnBrk="0" fontAlgn="base" hangingPunct="0">
              <a:spcBef>
                <a:spcPct val="0"/>
              </a:spcBef>
              <a:spcAft>
                <a:spcPct val="0"/>
              </a:spcAft>
              <a:defRPr sz="3200" b="1">
                <a:solidFill>
                  <a:schemeClr val="bg1"/>
                </a:solidFill>
                <a:latin typeface="Arial" charset="0"/>
                <a:ea typeface="ＭＳ Ｐゴシック" charset="0"/>
              </a:defRPr>
            </a:lvl6pPr>
            <a:lvl7pPr marL="2971800" indent="-228600" eaLnBrk="0" fontAlgn="base" hangingPunct="0">
              <a:spcBef>
                <a:spcPct val="0"/>
              </a:spcBef>
              <a:spcAft>
                <a:spcPct val="0"/>
              </a:spcAft>
              <a:defRPr sz="3200" b="1">
                <a:solidFill>
                  <a:schemeClr val="bg1"/>
                </a:solidFill>
                <a:latin typeface="Arial" charset="0"/>
                <a:ea typeface="ＭＳ Ｐゴシック" charset="0"/>
              </a:defRPr>
            </a:lvl7pPr>
            <a:lvl8pPr marL="3429000" indent="-228600" eaLnBrk="0" fontAlgn="base" hangingPunct="0">
              <a:spcBef>
                <a:spcPct val="0"/>
              </a:spcBef>
              <a:spcAft>
                <a:spcPct val="0"/>
              </a:spcAft>
              <a:defRPr sz="3200" b="1">
                <a:solidFill>
                  <a:schemeClr val="bg1"/>
                </a:solidFill>
                <a:latin typeface="Arial" charset="0"/>
                <a:ea typeface="ＭＳ Ｐゴシック" charset="0"/>
              </a:defRPr>
            </a:lvl8pPr>
            <a:lvl9pPr marL="3886200" indent="-228600" eaLnBrk="0" fontAlgn="base" hangingPunct="0">
              <a:spcBef>
                <a:spcPct val="0"/>
              </a:spcBef>
              <a:spcAft>
                <a:spcPct val="0"/>
              </a:spcAft>
              <a:defRPr sz="3200" b="1">
                <a:solidFill>
                  <a:schemeClr val="bg1"/>
                </a:solidFill>
                <a:latin typeface="Arial" charset="0"/>
                <a:ea typeface="ＭＳ Ｐゴシック" charset="0"/>
              </a:defRPr>
            </a:lvl9pPr>
          </a:lstStyle>
          <a:p>
            <a:pPr eaLnBrk="1" hangingPunct="1"/>
            <a:fld id="{A45C1B9D-11D5-5B4E-B46C-13A16A74BAD8}" type="slidenum">
              <a:rPr lang="en-US" sz="1200" b="0">
                <a:solidFill>
                  <a:srgbClr val="000000"/>
                </a:solidFill>
                <a:cs typeface="Arial" charset="0"/>
              </a:rPr>
              <a:pPr eaLnBrk="1" hangingPunct="1"/>
              <a:t>17</a:t>
            </a:fld>
            <a:endParaRPr lang="en-US" sz="1200" b="0">
              <a:solidFill>
                <a:srgbClr val="000000"/>
              </a:solidFill>
              <a:cs typeface="Arial" charset="0"/>
            </a:endParaRPr>
          </a:p>
        </p:txBody>
      </p:sp>
      <p:sp>
        <p:nvSpPr>
          <p:cNvPr id="26628" name="Rectangle 2"/>
          <p:cNvSpPr>
            <a:spLocks noGrp="1" noRot="1" noChangeAspect="1" noChangeArrowheads="1" noTextEdit="1"/>
          </p:cNvSpPr>
          <p:nvPr>
            <p:ph type="sldImg"/>
          </p:nvPr>
        </p:nvSpPr>
        <p:spPr>
          <a:xfrm>
            <a:off x="1127125" y="665163"/>
            <a:ext cx="4643438" cy="3482975"/>
          </a:xfrm>
          <a:ln/>
        </p:spPr>
      </p:sp>
      <p:sp>
        <p:nvSpPr>
          <p:cNvPr id="26629" name="Rectangle 3"/>
          <p:cNvSpPr>
            <a:spLocks noGrp="1" noChangeArrowheads="1"/>
          </p:cNvSpPr>
          <p:nvPr>
            <p:ph type="body" idx="1"/>
          </p:nvPr>
        </p:nvSpPr>
        <p:spPr>
          <a:xfrm>
            <a:off x="881063" y="4372132"/>
            <a:ext cx="5065712" cy="4075451"/>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endParaRPr lang="en-US"/>
          </a:p>
        </p:txBody>
      </p:sp>
    </p:spTree>
    <p:extLst>
      <p:ext uri="{BB962C8B-B14F-4D97-AF65-F5344CB8AC3E}">
        <p14:creationId xmlns:p14="http://schemas.microsoft.com/office/powerpoint/2010/main" val="1541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26</a:t>
            </a:fld>
            <a:endParaRPr lang="en-US"/>
          </a:p>
        </p:txBody>
      </p:sp>
    </p:spTree>
    <p:extLst>
      <p:ext uri="{BB962C8B-B14F-4D97-AF65-F5344CB8AC3E}">
        <p14:creationId xmlns:p14="http://schemas.microsoft.com/office/powerpoint/2010/main" val="3242199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27</a:t>
            </a:fld>
            <a:endParaRPr lang="en-US"/>
          </a:p>
        </p:txBody>
      </p:sp>
    </p:spTree>
    <p:extLst>
      <p:ext uri="{BB962C8B-B14F-4D97-AF65-F5344CB8AC3E}">
        <p14:creationId xmlns:p14="http://schemas.microsoft.com/office/powerpoint/2010/main" val="634450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http://nccc.ucsf.edu/clinical-resources/pep-resources/pep-quick-guide/</a:t>
            </a:r>
          </a:p>
        </p:txBody>
      </p:sp>
      <p:sp>
        <p:nvSpPr>
          <p:cNvPr id="4" name="Slide Number Placeholder 3"/>
          <p:cNvSpPr>
            <a:spLocks noGrp="1"/>
          </p:cNvSpPr>
          <p:nvPr>
            <p:ph type="sldNum" sz="quarter" idx="10"/>
          </p:nvPr>
        </p:nvSpPr>
        <p:spPr/>
        <p:txBody>
          <a:bodyPr/>
          <a:lstStyle/>
          <a:p>
            <a:fld id="{2EAF3D7C-E79C-464D-870B-78CB3C2428AA}" type="slidenum">
              <a:rPr lang="en-US" smtClean="0"/>
              <a:t>43</a:t>
            </a:fld>
            <a:endParaRPr lang="en-US"/>
          </a:p>
        </p:txBody>
      </p:sp>
    </p:spTree>
    <p:extLst>
      <p:ext uri="{BB962C8B-B14F-4D97-AF65-F5344CB8AC3E}">
        <p14:creationId xmlns:p14="http://schemas.microsoft.com/office/powerpoint/2010/main" val="311250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0B6CFD9F-F64B-4C75-AB2F-507942E7C962}" type="datetime1">
              <a:rPr lang="en-US" smtClean="0"/>
              <a:t>1/22/21</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025528"/>
            <a:ext cx="7772399" cy="2474409"/>
          </a:xfrm>
        </p:spPr>
        <p:txBody>
          <a:bodyPr anchor="t"/>
          <a:lstStyle>
            <a:lvl1pPr>
              <a:defRPr sz="405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2" y="4681685"/>
            <a:ext cx="7772398" cy="1066800"/>
          </a:xfrm>
        </p:spPr>
        <p:txBody>
          <a:bodyPr anchor="t">
            <a:normAutofit/>
          </a:bodyPr>
          <a:lstStyle>
            <a:lvl1pPr marL="0" indent="0" algn="l">
              <a:buNone/>
              <a:defRPr sz="2100">
                <a:solidFill>
                  <a:srgbClr val="222222"/>
                </a:solidFill>
              </a:defRPr>
            </a:lvl1pPr>
            <a:lvl2pPr marL="342337" indent="0" algn="ctr">
              <a:buNone/>
              <a:defRPr>
                <a:solidFill>
                  <a:schemeClr val="tx1">
                    <a:tint val="75000"/>
                  </a:schemeClr>
                </a:solidFill>
              </a:defRPr>
            </a:lvl2pPr>
            <a:lvl3pPr marL="684674" indent="0" algn="ctr">
              <a:buNone/>
              <a:defRPr>
                <a:solidFill>
                  <a:schemeClr val="tx1">
                    <a:tint val="75000"/>
                  </a:schemeClr>
                </a:solidFill>
              </a:defRPr>
            </a:lvl3pPr>
            <a:lvl4pPr marL="1027012" indent="0" algn="ctr">
              <a:buNone/>
              <a:defRPr>
                <a:solidFill>
                  <a:schemeClr val="tx1">
                    <a:tint val="75000"/>
                  </a:schemeClr>
                </a:solidFill>
              </a:defRPr>
            </a:lvl4pPr>
            <a:lvl5pPr marL="1369349" indent="0" algn="ctr">
              <a:buNone/>
              <a:defRPr>
                <a:solidFill>
                  <a:schemeClr val="tx1">
                    <a:tint val="75000"/>
                  </a:schemeClr>
                </a:solidFill>
              </a:defRPr>
            </a:lvl5pPr>
            <a:lvl6pPr marL="1711686" indent="0" algn="ctr">
              <a:buNone/>
              <a:defRPr>
                <a:solidFill>
                  <a:schemeClr val="tx1">
                    <a:tint val="75000"/>
                  </a:schemeClr>
                </a:solidFill>
              </a:defRPr>
            </a:lvl6pPr>
            <a:lvl7pPr marL="2054023" indent="0" algn="ctr">
              <a:buNone/>
              <a:defRPr>
                <a:solidFill>
                  <a:schemeClr val="tx1">
                    <a:tint val="75000"/>
                  </a:schemeClr>
                </a:solidFill>
              </a:defRPr>
            </a:lvl7pPr>
            <a:lvl8pPr marL="2396360" indent="0" algn="ctr">
              <a:buNone/>
              <a:defRPr>
                <a:solidFill>
                  <a:schemeClr val="tx1">
                    <a:tint val="75000"/>
                  </a:schemeClr>
                </a:solidFill>
              </a:defRPr>
            </a:lvl8pPr>
            <a:lvl9pPr marL="2738698"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0"/>
          </p:nvPr>
        </p:nvSpPr>
        <p:spPr>
          <a:xfrm>
            <a:off x="7719761" y="6352708"/>
            <a:ext cx="738443" cy="365760"/>
          </a:xfrm>
          <a:prstGeom prst="rect">
            <a:avLst/>
          </a:prstGeom>
        </p:spPr>
        <p:txBody>
          <a:bodyPr anchor="ctr"/>
          <a:lstStyle>
            <a:lvl1pPr>
              <a:defRPr sz="900" b="0" i="0">
                <a:solidFill>
                  <a:srgbClr val="88A7DF"/>
                </a:solidFill>
                <a:latin typeface="+mn-lt"/>
                <a:cs typeface="ITC Avant Garde Std Bk Cn"/>
              </a:defRPr>
            </a:lvl1pPr>
          </a:lstStyle>
          <a:p>
            <a:fld id="{B20972E6-C115-48C9-9518-0827A542C9BA}" type="datetime1">
              <a:rPr lang="en-US" smtClean="0"/>
              <a:t>1/22/21</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extLst>
      <p:ext uri="{BB962C8B-B14F-4D97-AF65-F5344CB8AC3E}">
        <p14:creationId xmlns:p14="http://schemas.microsoft.com/office/powerpoint/2010/main" val="353009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61" y="6352708"/>
            <a:ext cx="738443" cy="365760"/>
          </a:xfrm>
          <a:prstGeom prst="rect">
            <a:avLst/>
          </a:prstGeom>
        </p:spPr>
        <p:txBody>
          <a:bodyPr anchor="ctr"/>
          <a:lstStyle>
            <a:lvl1pPr>
              <a:defRPr sz="900">
                <a:solidFill>
                  <a:srgbClr val="88A7DF"/>
                </a:solidFill>
              </a:defRPr>
            </a:lvl1pPr>
          </a:lstStyle>
          <a:p>
            <a:fld id="{19B408F2-0A9D-4C3D-A775-C75202C9B0CA}" type="datetime1">
              <a:rPr lang="en-US" smtClean="0"/>
              <a:t>1/22/21</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2446535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7" y="3187174"/>
            <a:ext cx="7659687" cy="1168401"/>
          </a:xfrm>
        </p:spPr>
        <p:txBody>
          <a:bodyPr anchor="t"/>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722318" y="1553633"/>
            <a:ext cx="6135687" cy="1633538"/>
          </a:xfrm>
        </p:spPr>
        <p:txBody>
          <a:bodyPr anchor="b"/>
          <a:lstStyle>
            <a:lvl1pPr marL="0" indent="0">
              <a:buNone/>
              <a:defRPr sz="1500">
                <a:solidFill>
                  <a:srgbClr val="222222"/>
                </a:solidFill>
              </a:defRPr>
            </a:lvl1pPr>
            <a:lvl2pPr marL="342337" indent="0">
              <a:buNone/>
              <a:defRPr sz="1350">
                <a:solidFill>
                  <a:schemeClr val="tx1">
                    <a:tint val="75000"/>
                  </a:schemeClr>
                </a:solidFill>
              </a:defRPr>
            </a:lvl2pPr>
            <a:lvl3pPr marL="684674" indent="0">
              <a:buNone/>
              <a:defRPr sz="1200">
                <a:solidFill>
                  <a:schemeClr val="tx1">
                    <a:tint val="75000"/>
                  </a:schemeClr>
                </a:solidFill>
              </a:defRPr>
            </a:lvl3pPr>
            <a:lvl4pPr marL="1027012" indent="0">
              <a:buNone/>
              <a:defRPr sz="1050">
                <a:solidFill>
                  <a:schemeClr val="tx1">
                    <a:tint val="75000"/>
                  </a:schemeClr>
                </a:solidFill>
              </a:defRPr>
            </a:lvl4pPr>
            <a:lvl5pPr marL="1369349" indent="0">
              <a:buNone/>
              <a:defRPr sz="1050">
                <a:solidFill>
                  <a:schemeClr val="tx1">
                    <a:tint val="75000"/>
                  </a:schemeClr>
                </a:solidFill>
              </a:defRPr>
            </a:lvl5pPr>
            <a:lvl6pPr marL="1711686" indent="0">
              <a:buNone/>
              <a:defRPr sz="1050">
                <a:solidFill>
                  <a:schemeClr val="tx1">
                    <a:tint val="75000"/>
                  </a:schemeClr>
                </a:solidFill>
              </a:defRPr>
            </a:lvl6pPr>
            <a:lvl7pPr marL="2054023" indent="0">
              <a:buNone/>
              <a:defRPr sz="1050">
                <a:solidFill>
                  <a:schemeClr val="tx1">
                    <a:tint val="75000"/>
                  </a:schemeClr>
                </a:solidFill>
              </a:defRPr>
            </a:lvl7pPr>
            <a:lvl8pPr marL="2396360" indent="0">
              <a:buNone/>
              <a:defRPr sz="1050">
                <a:solidFill>
                  <a:schemeClr val="tx1">
                    <a:tint val="75000"/>
                  </a:schemeClr>
                </a:solidFill>
              </a:defRPr>
            </a:lvl8pPr>
            <a:lvl9pPr marL="2738698"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61" y="6352708"/>
            <a:ext cx="738443" cy="365760"/>
          </a:xfrm>
          <a:prstGeom prst="rect">
            <a:avLst/>
          </a:prstGeom>
        </p:spPr>
        <p:txBody>
          <a:bodyPr anchor="ctr"/>
          <a:lstStyle>
            <a:lvl1pPr>
              <a:defRPr sz="900">
                <a:solidFill>
                  <a:srgbClr val="88A7DF"/>
                </a:solidFill>
              </a:defRPr>
            </a:lvl1pPr>
          </a:lstStyle>
          <a:p>
            <a:fld id="{36B1AE1F-78AD-4D3E-AA58-466892CBD355}" type="datetime1">
              <a:rPr lang="en-US" smtClean="0"/>
              <a:t>1/22/21</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1002401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3" y="1536192"/>
            <a:ext cx="4038599" cy="443130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9" name="Date Placeholder 3"/>
          <p:cNvSpPr>
            <a:spLocks noGrp="1"/>
          </p:cNvSpPr>
          <p:nvPr>
            <p:ph type="dt" sz="half" idx="13"/>
          </p:nvPr>
        </p:nvSpPr>
        <p:spPr>
          <a:xfrm>
            <a:off x="7719761" y="6352708"/>
            <a:ext cx="738443" cy="365760"/>
          </a:xfrm>
          <a:prstGeom prst="rect">
            <a:avLst/>
          </a:prstGeom>
        </p:spPr>
        <p:txBody>
          <a:bodyPr anchor="ctr"/>
          <a:lstStyle>
            <a:lvl1pPr>
              <a:defRPr sz="900">
                <a:solidFill>
                  <a:srgbClr val="88A7DF"/>
                </a:solidFill>
              </a:defRPr>
            </a:lvl1pPr>
          </a:lstStyle>
          <a:p>
            <a:fld id="{6E899361-4BC2-40DB-8330-D307D077BA4E}" type="datetime1">
              <a:rPr lang="en-US" smtClean="0"/>
              <a:t>1/22/21</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3"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1007191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1" y="1644605"/>
            <a:ext cx="3890108" cy="639763"/>
          </a:xfrm>
        </p:spPr>
        <p:txBody>
          <a:bodyPr anchor="b">
            <a:noAutofit/>
          </a:bodyPr>
          <a:lstStyle>
            <a:lvl1pPr marL="0" indent="0" algn="l">
              <a:buNone/>
              <a:defRPr sz="2100" b="0">
                <a:solidFill>
                  <a:schemeClr val="tx2"/>
                </a:solidFill>
              </a:defRPr>
            </a:lvl1pPr>
            <a:lvl2pPr marL="342337" indent="0">
              <a:buNone/>
              <a:defRPr sz="1500" b="1"/>
            </a:lvl2pPr>
            <a:lvl3pPr marL="684674" indent="0">
              <a:buNone/>
              <a:defRPr sz="1350" b="1"/>
            </a:lvl3pPr>
            <a:lvl4pPr marL="1027012" indent="0">
              <a:buNone/>
              <a:defRPr sz="1200" b="1"/>
            </a:lvl4pPr>
            <a:lvl5pPr marL="1369349" indent="0">
              <a:buNone/>
              <a:defRPr sz="1200" b="1"/>
            </a:lvl5pPr>
            <a:lvl6pPr marL="1711686" indent="0">
              <a:buNone/>
              <a:defRPr sz="1200" b="1"/>
            </a:lvl6pPr>
            <a:lvl7pPr marL="2054023" indent="0">
              <a:buNone/>
              <a:defRPr sz="1200" b="1"/>
            </a:lvl7pPr>
            <a:lvl8pPr marL="2396360" indent="0">
              <a:buNone/>
              <a:defRPr sz="1200" b="1"/>
            </a:lvl8pPr>
            <a:lvl9pPr marL="2738698"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2408723"/>
            <a:ext cx="3890108" cy="355878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1" y="1644605"/>
            <a:ext cx="4038599" cy="639763"/>
          </a:xfrm>
        </p:spPr>
        <p:txBody>
          <a:bodyPr anchor="b">
            <a:noAutofit/>
          </a:bodyPr>
          <a:lstStyle>
            <a:lvl1pPr marL="0" indent="0" algn="l">
              <a:buNone/>
              <a:defRPr sz="2100" b="0">
                <a:solidFill>
                  <a:schemeClr val="tx2"/>
                </a:solidFill>
              </a:defRPr>
            </a:lvl1pPr>
            <a:lvl2pPr marL="342337" indent="0">
              <a:buNone/>
              <a:defRPr sz="1500" b="1"/>
            </a:lvl2pPr>
            <a:lvl3pPr marL="684674" indent="0">
              <a:buNone/>
              <a:defRPr sz="1350" b="1"/>
            </a:lvl3pPr>
            <a:lvl4pPr marL="1027012" indent="0">
              <a:buNone/>
              <a:defRPr sz="1200" b="1"/>
            </a:lvl4pPr>
            <a:lvl5pPr marL="1369349" indent="0">
              <a:buNone/>
              <a:defRPr sz="1200" b="1"/>
            </a:lvl5pPr>
            <a:lvl6pPr marL="1711686" indent="0">
              <a:buNone/>
              <a:defRPr sz="1200" b="1"/>
            </a:lvl6pPr>
            <a:lvl7pPr marL="2054023" indent="0">
              <a:buNone/>
              <a:defRPr sz="1200" b="1"/>
            </a:lvl7pPr>
            <a:lvl8pPr marL="2396360" indent="0">
              <a:buNone/>
              <a:defRPr sz="1200" b="1"/>
            </a:lvl8pPr>
            <a:lvl9pPr marL="273869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32211" y="2408723"/>
            <a:ext cx="4038599" cy="355878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3"/>
          </p:nvPr>
        </p:nvSpPr>
        <p:spPr>
          <a:xfrm>
            <a:off x="7719761" y="6352708"/>
            <a:ext cx="738443" cy="365760"/>
          </a:xfrm>
          <a:prstGeom prst="rect">
            <a:avLst/>
          </a:prstGeom>
        </p:spPr>
        <p:txBody>
          <a:bodyPr anchor="ctr"/>
          <a:lstStyle>
            <a:lvl1pPr>
              <a:defRPr sz="900">
                <a:solidFill>
                  <a:srgbClr val="88A7DF"/>
                </a:solidFill>
              </a:defRPr>
            </a:lvl1pPr>
          </a:lstStyle>
          <a:p>
            <a:fld id="{B2996E51-D439-4C41-B53F-98CA320B7FD1}" type="datetime1">
              <a:rPr lang="en-US" smtClean="0"/>
              <a:t>1/22/21</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5"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1977859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7" name="Date Placeholder 3"/>
          <p:cNvSpPr>
            <a:spLocks noGrp="1"/>
          </p:cNvSpPr>
          <p:nvPr>
            <p:ph type="dt" sz="half" idx="2"/>
          </p:nvPr>
        </p:nvSpPr>
        <p:spPr>
          <a:xfrm>
            <a:off x="7719761" y="6352708"/>
            <a:ext cx="738443" cy="365760"/>
          </a:xfrm>
          <a:prstGeom prst="rect">
            <a:avLst/>
          </a:prstGeom>
        </p:spPr>
        <p:txBody>
          <a:bodyPr anchor="ctr"/>
          <a:lstStyle>
            <a:lvl1pPr>
              <a:defRPr sz="900">
                <a:solidFill>
                  <a:srgbClr val="88A7DF"/>
                </a:solidFill>
              </a:defRPr>
            </a:lvl1pPr>
          </a:lstStyle>
          <a:p>
            <a:fld id="{A0740066-5FD2-4454-90F7-B80ABA1D810A}" type="datetime1">
              <a:rPr lang="en-US" smtClean="0"/>
              <a:t>1/22/21</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3086482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2"/>
          </p:nvPr>
        </p:nvSpPr>
        <p:spPr>
          <a:xfrm>
            <a:off x="7719761" y="6352708"/>
            <a:ext cx="738443" cy="365760"/>
          </a:xfrm>
          <a:prstGeom prst="rect">
            <a:avLst/>
          </a:prstGeom>
        </p:spPr>
        <p:txBody>
          <a:bodyPr anchor="ctr"/>
          <a:lstStyle>
            <a:lvl1pPr>
              <a:defRPr sz="900">
                <a:solidFill>
                  <a:srgbClr val="88A7DF"/>
                </a:solidFill>
              </a:defRPr>
            </a:lvl1pPr>
          </a:lstStyle>
          <a:p>
            <a:fld id="{28C57E69-427A-411B-9E91-97822D7795FB}" type="datetime1">
              <a:rPr lang="en-US" smtClean="0"/>
              <a:t>1/22/21</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0"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1635863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4" y="5495544"/>
            <a:ext cx="8516815" cy="594360"/>
          </a:xfrm>
        </p:spPr>
        <p:txBody>
          <a:bodyPr anchor="b"/>
          <a:lstStyle>
            <a:lvl1pPr algn="ctr">
              <a:defRPr sz="165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9" name="Content Placeholder 8"/>
          <p:cNvSpPr>
            <a:spLocks noGrp="1"/>
          </p:cNvSpPr>
          <p:nvPr>
            <p:ph sz="quarter" idx="13"/>
          </p:nvPr>
        </p:nvSpPr>
        <p:spPr>
          <a:xfrm>
            <a:off x="304804" y="381003"/>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1" y="6352708"/>
            <a:ext cx="738443" cy="365760"/>
          </a:xfrm>
          <a:prstGeom prst="rect">
            <a:avLst/>
          </a:prstGeom>
        </p:spPr>
        <p:txBody>
          <a:bodyPr anchor="ctr"/>
          <a:lstStyle>
            <a:lvl1pPr>
              <a:defRPr sz="900">
                <a:solidFill>
                  <a:srgbClr val="88A7DF"/>
                </a:solidFill>
              </a:defRPr>
            </a:lvl1pPr>
          </a:lstStyle>
          <a:p>
            <a:fld id="{DBC1A5D4-4497-4ABD-83B4-D5A5A2D53D16}" type="datetime1">
              <a:rPr lang="en-US" smtClean="0"/>
              <a:t>1/22/21</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3" name="Footer Placeholder 4"/>
          <p:cNvSpPr>
            <a:spLocks noGrp="1"/>
          </p:cNvSpPr>
          <p:nvPr>
            <p:ph type="ftr" sz="quarter" idx="11"/>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2211892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3"/>
            <a:ext cx="8588248" cy="522557"/>
          </a:xfrm>
        </p:spPr>
        <p:txBody>
          <a:bodyPr anchor="b"/>
          <a:lstStyle>
            <a:lvl1pPr algn="ctr">
              <a:defRPr sz="165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2400"/>
            </a:lvl1pPr>
            <a:lvl2pPr marL="342337" indent="0">
              <a:buNone/>
              <a:defRPr sz="2100"/>
            </a:lvl2pPr>
            <a:lvl3pPr marL="684674" indent="0">
              <a:buNone/>
              <a:defRPr sz="1800"/>
            </a:lvl3pPr>
            <a:lvl4pPr marL="1027012" indent="0">
              <a:buNone/>
              <a:defRPr sz="1500"/>
            </a:lvl4pPr>
            <a:lvl5pPr marL="1369349" indent="0">
              <a:buNone/>
              <a:defRPr sz="1500"/>
            </a:lvl5pPr>
            <a:lvl6pPr marL="1711686" indent="0">
              <a:buNone/>
              <a:defRPr sz="1500"/>
            </a:lvl6pPr>
            <a:lvl7pPr marL="2054023" indent="0">
              <a:buNone/>
              <a:defRPr sz="1500"/>
            </a:lvl7pPr>
            <a:lvl8pPr marL="2396360" indent="0">
              <a:buNone/>
              <a:defRPr sz="1500"/>
            </a:lvl8pPr>
            <a:lvl9pPr marL="2738698"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200"/>
            </a:lvl1pPr>
            <a:lvl2pPr marL="342337" indent="0">
              <a:buNone/>
              <a:defRPr sz="900"/>
            </a:lvl2pPr>
            <a:lvl3pPr marL="684674" indent="0">
              <a:buNone/>
              <a:defRPr sz="750"/>
            </a:lvl3pPr>
            <a:lvl4pPr marL="1027012" indent="0">
              <a:buNone/>
              <a:defRPr sz="675"/>
            </a:lvl4pPr>
            <a:lvl5pPr marL="1369349" indent="0">
              <a:buNone/>
              <a:defRPr sz="675"/>
            </a:lvl5pPr>
            <a:lvl6pPr marL="1711686" indent="0">
              <a:buNone/>
              <a:defRPr sz="675"/>
            </a:lvl6pPr>
            <a:lvl7pPr marL="2054023" indent="0">
              <a:buNone/>
              <a:defRPr sz="675"/>
            </a:lvl7pPr>
            <a:lvl8pPr marL="2396360" indent="0">
              <a:buNone/>
              <a:defRPr sz="675"/>
            </a:lvl8pPr>
            <a:lvl9pPr marL="2738698" indent="0">
              <a:buNone/>
              <a:defRPr sz="675"/>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12"/>
          </p:nvPr>
        </p:nvSpPr>
        <p:spPr>
          <a:xfrm>
            <a:off x="7719761" y="6352708"/>
            <a:ext cx="738443" cy="365760"/>
          </a:xfrm>
          <a:prstGeom prst="rect">
            <a:avLst/>
          </a:prstGeom>
        </p:spPr>
        <p:txBody>
          <a:bodyPr anchor="ctr"/>
          <a:lstStyle>
            <a:lvl1pPr>
              <a:defRPr sz="900">
                <a:solidFill>
                  <a:srgbClr val="88A7DF"/>
                </a:solidFill>
              </a:defRPr>
            </a:lvl1pPr>
          </a:lstStyle>
          <a:p>
            <a:fld id="{C66334BE-1174-48F8-8BC1-FD89CD585919}" type="datetime1">
              <a:rPr lang="en-US" smtClean="0"/>
              <a:t>1/22/21</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3" y="6274522"/>
            <a:ext cx="1364551" cy="552118"/>
          </a:xfrm>
          <a:prstGeom prst="rect">
            <a:avLst/>
          </a:prstGeom>
        </p:spPr>
      </p:pic>
      <p:sp>
        <p:nvSpPr>
          <p:cNvPr id="14" name="Footer Placeholder 4"/>
          <p:cNvSpPr>
            <a:spLocks noGrp="1"/>
          </p:cNvSpPr>
          <p:nvPr>
            <p:ph type="ftr" sz="quarter" idx="13"/>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r>
              <a:rPr lang="en-US" dirty="0" err="1">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1696631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59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1261E5BC-08B7-4BD8-9508-A1F94543A3C3}" type="datetime1">
              <a:rPr lang="en-US" smtClean="0"/>
              <a:t>1/22/21</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D2EA5EF-C699-AF4C-BA42-C0A1CAAB713C}" type="slidenum">
              <a:rPr lang="en-US" smtClean="0">
                <a:solidFill>
                  <a:srgbClr val="FFFFFF"/>
                </a:solidFill>
              </a:rPr>
              <a:pPr/>
              <a:t>‹#›</a:t>
            </a:fld>
            <a:endParaRPr lang="en-US">
              <a:solidFill>
                <a:srgbClr val="FFFFFF"/>
              </a:solidFill>
            </a:endParaRPr>
          </a:p>
        </p:txBody>
      </p:sp>
      <p:sp>
        <p:nvSpPr>
          <p:cNvPr id="4" name="Date Placeholder 3"/>
          <p:cNvSpPr>
            <a:spLocks noGrp="1"/>
          </p:cNvSpPr>
          <p:nvPr>
            <p:ph type="dt" sz="half" idx="11"/>
          </p:nvPr>
        </p:nvSpPr>
        <p:spPr/>
        <p:txBody>
          <a:bodyPr/>
          <a:lstStyle/>
          <a:p>
            <a:fld id="{69FBE227-9926-46B8-A150-8EE0DA5C7EF3}" type="datetime1">
              <a:rPr lang="en-US" smtClean="0"/>
              <a:t>1/22/21</a:t>
            </a:fld>
            <a:endParaRPr lang="en-US"/>
          </a:p>
        </p:txBody>
      </p:sp>
      <p:sp>
        <p:nvSpPr>
          <p:cNvPr id="5" name="Footer Placeholder 4"/>
          <p:cNvSpPr>
            <a:spLocks noGrp="1"/>
          </p:cNvSpPr>
          <p:nvPr>
            <p:ph type="ftr" sz="quarter" idx="12"/>
          </p:nvPr>
        </p:nvSpPr>
        <p:spPr/>
        <p:txBody>
          <a:bodyPr/>
          <a:lstStyle/>
          <a:p>
            <a:r>
              <a:rPr lang="en-US">
                <a:solidFill>
                  <a:srgbClr val="1C3768">
                    <a:lumMod val="40000"/>
                    <a:lumOff val="60000"/>
                  </a:srgbClr>
                </a:solidFill>
              </a:rPr>
              <a:t>paetc.org</a:t>
            </a:r>
            <a:endParaRPr lang="en-US" dirty="0">
              <a:solidFill>
                <a:srgbClr val="1C3768">
                  <a:lumMod val="40000"/>
                  <a:lumOff val="60000"/>
                </a:srgbClr>
              </a:solidFill>
            </a:endParaRPr>
          </a:p>
        </p:txBody>
      </p:sp>
      <p:graphicFrame>
        <p:nvGraphicFramePr>
          <p:cNvPr id="6" name="TPChart" hidden="1"/>
          <p:cNvGraphicFramePr/>
          <p:nvPr userDrawn="1"/>
        </p:nvGraphicFramePr>
        <p:xfrm>
          <a:off x="6350001"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4348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ulleted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1214C19-7B70-E548-A608-340680BFD9AE}" type="slidenum">
              <a:rPr lang="en-US" smtClean="0"/>
              <a:t>‹#›</a:t>
            </a:fld>
            <a:endParaRPr lang="en-US"/>
          </a:p>
        </p:txBody>
      </p:sp>
      <p:sp>
        <p:nvSpPr>
          <p:cNvPr id="7" name="Title 1"/>
          <p:cNvSpPr>
            <a:spLocks noGrp="1"/>
          </p:cNvSpPr>
          <p:nvPr>
            <p:ph type="title" hasCustomPrompt="1"/>
          </p:nvPr>
        </p:nvSpPr>
        <p:spPr>
          <a:xfrm>
            <a:off x="685291" y="2"/>
            <a:ext cx="7772400" cy="1103313"/>
          </a:xfrm>
        </p:spPr>
        <p:txBody>
          <a:bodyPr/>
          <a:lstStyle>
            <a:lvl1pPr>
              <a:defRPr sz="1500" baseline="0">
                <a:solidFill>
                  <a:srgbClr val="FFFFFF"/>
                </a:solidFill>
              </a:defRPr>
            </a:lvl1pPr>
          </a:lstStyle>
          <a:p>
            <a:r>
              <a:rPr lang="en-US" dirty="0"/>
              <a:t>SAMPLE HEADER</a:t>
            </a:r>
          </a:p>
        </p:txBody>
      </p:sp>
      <p:sp>
        <p:nvSpPr>
          <p:cNvPr id="8" name="Text Placeholder 2"/>
          <p:cNvSpPr>
            <a:spLocks noGrp="1"/>
          </p:cNvSpPr>
          <p:nvPr>
            <p:ph idx="1"/>
          </p:nvPr>
        </p:nvSpPr>
        <p:spPr>
          <a:xfrm>
            <a:off x="765443"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p:cNvSpPr>
            <a:spLocks noGrp="1"/>
          </p:cNvSpPr>
          <p:nvPr>
            <p:ph idx="13"/>
          </p:nvPr>
        </p:nvSpPr>
        <p:spPr>
          <a:xfrm>
            <a:off x="4723272" y="2240801"/>
            <a:ext cx="3599264" cy="2971732"/>
          </a:xfrm>
          <a:prstGeom prst="rect">
            <a:avLst/>
          </a:prstGeom>
        </p:spPr>
        <p:txBody>
          <a:bodyPr vert="horz" lIns="91440" tIns="45720" rIns="91440" bIns="45720" rtlCol="0">
            <a:normAutofit/>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604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9E31B356-F8F2-4D1C-AA30-66C6EA6FC45C}" type="datetime1">
              <a:rPr lang="en-US" smtClean="0"/>
              <a:t>1/22/21</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04E1AD41-7450-4C20-98AC-BA3A2CE86848}" type="datetime1">
              <a:rPr lang="en-US" smtClean="0"/>
              <a:t>1/22/21</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3"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1C9532FA-937A-4545-A066-536A6CAA06F8}" type="datetime1">
              <a:rPr lang="en-US" smtClean="0"/>
              <a:t>1/22/21</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5"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EAC9CF96-5E95-418A-9B75-8299A6BE2C91}" type="datetime1">
              <a:rPr lang="en-US" smtClean="0"/>
              <a:t>1/22/21</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0D11340E-A6FC-4254-B857-73CD0F2C069E}" type="datetime1">
              <a:rPr lang="en-US" smtClean="0"/>
              <a:t>1/22/21</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0"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4CAC5020-38B4-4487-9E75-DC25FB77E42C}" type="datetime1">
              <a:rPr lang="en-US" smtClean="0"/>
              <a:t>1/22/21</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3"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1323594A-D5B9-4FAC-9799-5AEC4780B6BF}" type="datetime1">
              <a:rPr lang="en-US" smtClean="0"/>
              <a:t>1/22/21</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
        <p:nvSpPr>
          <p:cNvPr id="14" name="Footer Placeholder 4"/>
          <p:cNvSpPr>
            <a:spLocks noGrp="1"/>
          </p:cNvSpPr>
          <p:nvPr>
            <p:ph type="ftr" sz="quarter" idx="1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7010B2AF-2867-4CAA-8BBF-3F031597152F}" type="datetime1">
              <a:rPr lang="en-US" smtClean="0"/>
              <a:t>1/22/21</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4">
            <a:extLst>
              <a:ext uri="{28A0092B-C50C-407E-A947-70E740481C1C}">
                <a14:useLocalDpi xmlns:a14="http://schemas.microsoft.com/office/drawing/2010/main" val="0"/>
              </a:ext>
            </a:extLst>
          </a:blip>
          <a:srcRect l="22457" t="32317" r="11115"/>
          <a:stretch/>
        </p:blipFill>
        <p:spPr>
          <a:xfrm>
            <a:off x="5" y="6"/>
            <a:ext cx="9143999" cy="6197487"/>
          </a:xfrm>
          <a:prstGeom prst="rect">
            <a:avLst/>
          </a:prstGeom>
        </p:spPr>
      </p:pic>
      <p:sp>
        <p:nvSpPr>
          <p:cNvPr id="7" name="Rectangle 6"/>
          <p:cNvSpPr/>
          <p:nvPr/>
        </p:nvSpPr>
        <p:spPr>
          <a:xfrm>
            <a:off x="5"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468" tIns="34234" rIns="68468" bIns="34234" rtlCol="0" anchor="ctr"/>
          <a:lstStyle/>
          <a:p>
            <a:pPr algn="ctr" defTabSz="342337"/>
            <a:endParaRPr lang="en-US" sz="1350">
              <a:solidFill>
                <a:srgbClr val="FFFFFF"/>
              </a:solidFill>
            </a:endParaRPr>
          </a:p>
        </p:txBody>
      </p:sp>
      <p:sp>
        <p:nvSpPr>
          <p:cNvPr id="2" name="Title Placeholder 1"/>
          <p:cNvSpPr>
            <a:spLocks noGrp="1"/>
          </p:cNvSpPr>
          <p:nvPr>
            <p:ph type="title"/>
          </p:nvPr>
        </p:nvSpPr>
        <p:spPr>
          <a:xfrm>
            <a:off x="457203"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3"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468" tIns="34234" rIns="68468" bIns="34234" rtlCol="0" anchor="ctr"/>
          <a:lstStyle/>
          <a:p>
            <a:pPr algn="ctr" defTabSz="342337"/>
            <a:endParaRPr lang="en-US" sz="1350">
              <a:solidFill>
                <a:srgbClr val="D6201A"/>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350">
                <a:solidFill>
                  <a:schemeClr val="bg1"/>
                </a:solidFill>
              </a:defRPr>
            </a:lvl1pPr>
          </a:lstStyle>
          <a:p>
            <a:pPr defTabSz="342337"/>
            <a:fld id="{1D2EA5EF-C699-AF4C-BA42-C0A1CAAB713C}" type="slidenum">
              <a:rPr lang="en-US" smtClean="0">
                <a:solidFill>
                  <a:srgbClr val="FFFFFF"/>
                </a:solidFill>
              </a:rPr>
              <a:pPr defTabSz="342337"/>
              <a:t>‹#›</a:t>
            </a:fld>
            <a:endParaRPr lang="en-US">
              <a:solidFill>
                <a:srgbClr val="FFFFFF"/>
              </a:solidFill>
            </a:endParaRPr>
          </a:p>
        </p:txBody>
      </p:sp>
      <p:sp>
        <p:nvSpPr>
          <p:cNvPr id="15" name="Date Placeholder 3"/>
          <p:cNvSpPr>
            <a:spLocks noGrp="1"/>
          </p:cNvSpPr>
          <p:nvPr>
            <p:ph type="dt" sz="half" idx="2"/>
          </p:nvPr>
        </p:nvSpPr>
        <p:spPr>
          <a:xfrm>
            <a:off x="7719761" y="6352708"/>
            <a:ext cx="738443" cy="365760"/>
          </a:xfrm>
          <a:prstGeom prst="rect">
            <a:avLst/>
          </a:prstGeom>
        </p:spPr>
        <p:txBody>
          <a:bodyPr lIns="91290" tIns="45645" rIns="91290" bIns="45645" anchor="ctr"/>
          <a:lstStyle>
            <a:lvl1pPr>
              <a:defRPr sz="900">
                <a:solidFill>
                  <a:srgbClr val="88A7DF"/>
                </a:solidFill>
              </a:defRPr>
            </a:lvl1pPr>
          </a:lstStyle>
          <a:p>
            <a:pPr defTabSz="342337"/>
            <a:fld id="{28151ECB-76FB-49B5-A5C2-5A968CC9B3E2}" type="datetime1">
              <a:rPr lang="en-US" smtClean="0"/>
              <a:pPr defTabSz="342337"/>
              <a:t>1/22/21</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900" b="0" i="0">
                <a:solidFill>
                  <a:schemeClr val="tx2">
                    <a:lumMod val="40000"/>
                    <a:lumOff val="60000"/>
                  </a:schemeClr>
                </a:solidFill>
                <a:latin typeface="+mn-lt"/>
                <a:cs typeface="ITC Avant Garde Std Bk Cn"/>
              </a:defRPr>
            </a:lvl1pPr>
          </a:lstStyle>
          <a:p>
            <a:pPr defTabSz="342337"/>
            <a:r>
              <a:rPr lang="en-US">
                <a:solidFill>
                  <a:srgbClr val="1C3768">
                    <a:lumMod val="40000"/>
                    <a:lumOff val="60000"/>
                  </a:srgbClr>
                </a:solidFill>
              </a:rPr>
              <a:t>paetc.org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152680481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dt="0"/>
  <p:txStyles>
    <p:titleStyle>
      <a:lvl1pPr algn="l" defTabSz="684674" rtl="0" eaLnBrk="1" latinLnBrk="0" hangingPunct="1">
        <a:spcBef>
          <a:spcPct val="0"/>
        </a:spcBef>
        <a:buNone/>
        <a:defRPr sz="3000" b="0" i="0" kern="1200" cap="none" spc="-75" baseline="0">
          <a:ln>
            <a:noFill/>
          </a:ln>
          <a:solidFill>
            <a:schemeClr val="accent6"/>
          </a:solidFill>
          <a:effectLst/>
          <a:latin typeface="+mj-lt"/>
          <a:ea typeface="+mj-ea"/>
          <a:cs typeface="ITC Avant Garde Std Md"/>
        </a:defRPr>
      </a:lvl1pPr>
    </p:titleStyle>
    <p:bodyStyle>
      <a:lvl1pPr marL="256753" indent="-171169" algn="l" defTabSz="684674"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1pPr>
      <a:lvl2pPr marL="479273" indent="-171169" algn="l" defTabSz="684674" rtl="0" eaLnBrk="1" latinLnBrk="0" hangingPunct="1">
        <a:spcBef>
          <a:spcPct val="20000"/>
        </a:spcBef>
        <a:buClr>
          <a:schemeClr val="accent6"/>
        </a:buClr>
        <a:buFont typeface="Wingdings" charset="2"/>
        <a:buChar char="§"/>
        <a:defRPr sz="1650" b="0" i="0" kern="1200">
          <a:solidFill>
            <a:schemeClr val="tx1"/>
          </a:solidFill>
          <a:latin typeface="+mn-lt"/>
          <a:ea typeface="+mn-ea"/>
          <a:cs typeface="ITC Avant Garde Std Md"/>
        </a:defRPr>
      </a:lvl2pPr>
      <a:lvl3pPr marL="753142" indent="-171169" algn="l" defTabSz="684674" rtl="0" eaLnBrk="1" latinLnBrk="0" hangingPunct="1">
        <a:spcBef>
          <a:spcPct val="20000"/>
        </a:spcBef>
        <a:buClr>
          <a:schemeClr val="accent6"/>
        </a:buClr>
        <a:buFont typeface="Wingdings" charset="2"/>
        <a:buChar char="§"/>
        <a:defRPr sz="1500" b="0" i="0" kern="1200">
          <a:solidFill>
            <a:schemeClr val="tx1"/>
          </a:solidFill>
          <a:latin typeface="+mn-lt"/>
          <a:ea typeface="+mn-ea"/>
          <a:cs typeface="ITC Avant Garde Std Md"/>
        </a:defRPr>
      </a:lvl3pPr>
      <a:lvl4pPr marL="958544" indent="-171169" algn="l" defTabSz="684674" rtl="0" eaLnBrk="1" latinLnBrk="0" hangingPunct="1">
        <a:spcBef>
          <a:spcPct val="20000"/>
        </a:spcBef>
        <a:buClr>
          <a:schemeClr val="accent6"/>
        </a:buClr>
        <a:buFont typeface="Wingdings" charset="2"/>
        <a:buChar char="§"/>
        <a:defRPr sz="1350" b="0" i="0" kern="1200">
          <a:solidFill>
            <a:schemeClr val="tx1"/>
          </a:solidFill>
          <a:latin typeface="+mn-lt"/>
          <a:ea typeface="+mn-ea"/>
          <a:cs typeface="ITC Avant Garde Std Md"/>
        </a:defRPr>
      </a:lvl4pPr>
      <a:lvl5pPr marL="1163946" indent="-171169" algn="l" defTabSz="684674" rtl="0" eaLnBrk="1" latinLnBrk="0" hangingPunct="1">
        <a:spcBef>
          <a:spcPct val="20000"/>
        </a:spcBef>
        <a:buClr>
          <a:schemeClr val="accent6"/>
        </a:buClr>
        <a:buFont typeface="Wingdings" charset="2"/>
        <a:buChar char="§"/>
        <a:defRPr sz="1200" b="0" i="0" kern="1200" baseline="0">
          <a:solidFill>
            <a:schemeClr val="tx1"/>
          </a:solidFill>
          <a:latin typeface="+mn-lt"/>
          <a:ea typeface="+mn-ea"/>
          <a:cs typeface="ITC Avant Garde Std Md"/>
        </a:defRPr>
      </a:lvl5pPr>
      <a:lvl6pPr marL="1300882" indent="-136935" algn="l" defTabSz="684674"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37816" indent="-136935" algn="l" defTabSz="684674"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4751" indent="-136935" algn="l" defTabSz="684674"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1686" indent="-136935" algn="l" defTabSz="684674"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p:bodyStyle>
    <p:otherStyle>
      <a:defPPr>
        <a:defRPr lang="en-US"/>
      </a:defPPr>
      <a:lvl1pPr marL="0" algn="l" defTabSz="684674" rtl="0" eaLnBrk="1" latinLnBrk="0" hangingPunct="1">
        <a:defRPr sz="1350" kern="1200">
          <a:solidFill>
            <a:schemeClr val="tx1"/>
          </a:solidFill>
          <a:latin typeface="+mn-lt"/>
          <a:ea typeface="+mn-ea"/>
          <a:cs typeface="+mn-cs"/>
        </a:defRPr>
      </a:lvl1pPr>
      <a:lvl2pPr marL="342337" algn="l" defTabSz="684674" rtl="0" eaLnBrk="1" latinLnBrk="0" hangingPunct="1">
        <a:defRPr sz="1350" kern="1200">
          <a:solidFill>
            <a:schemeClr val="tx1"/>
          </a:solidFill>
          <a:latin typeface="+mn-lt"/>
          <a:ea typeface="+mn-ea"/>
          <a:cs typeface="+mn-cs"/>
        </a:defRPr>
      </a:lvl2pPr>
      <a:lvl3pPr marL="684674" algn="l" defTabSz="684674" rtl="0" eaLnBrk="1" latinLnBrk="0" hangingPunct="1">
        <a:defRPr sz="1350" kern="1200">
          <a:solidFill>
            <a:schemeClr val="tx1"/>
          </a:solidFill>
          <a:latin typeface="+mn-lt"/>
          <a:ea typeface="+mn-ea"/>
          <a:cs typeface="+mn-cs"/>
        </a:defRPr>
      </a:lvl3pPr>
      <a:lvl4pPr marL="1027012" algn="l" defTabSz="684674" rtl="0" eaLnBrk="1" latinLnBrk="0" hangingPunct="1">
        <a:defRPr sz="1350" kern="1200">
          <a:solidFill>
            <a:schemeClr val="tx1"/>
          </a:solidFill>
          <a:latin typeface="+mn-lt"/>
          <a:ea typeface="+mn-ea"/>
          <a:cs typeface="+mn-cs"/>
        </a:defRPr>
      </a:lvl4pPr>
      <a:lvl5pPr marL="1369349" algn="l" defTabSz="684674" rtl="0" eaLnBrk="1" latinLnBrk="0" hangingPunct="1">
        <a:defRPr sz="1350" kern="1200">
          <a:solidFill>
            <a:schemeClr val="tx1"/>
          </a:solidFill>
          <a:latin typeface="+mn-lt"/>
          <a:ea typeface="+mn-ea"/>
          <a:cs typeface="+mn-cs"/>
        </a:defRPr>
      </a:lvl5pPr>
      <a:lvl6pPr marL="1711686" algn="l" defTabSz="684674" rtl="0" eaLnBrk="1" latinLnBrk="0" hangingPunct="1">
        <a:defRPr sz="1350" kern="1200">
          <a:solidFill>
            <a:schemeClr val="tx1"/>
          </a:solidFill>
          <a:latin typeface="+mn-lt"/>
          <a:ea typeface="+mn-ea"/>
          <a:cs typeface="+mn-cs"/>
        </a:defRPr>
      </a:lvl6pPr>
      <a:lvl7pPr marL="2054023" algn="l" defTabSz="684674" rtl="0" eaLnBrk="1" latinLnBrk="0" hangingPunct="1">
        <a:defRPr sz="1350" kern="1200">
          <a:solidFill>
            <a:schemeClr val="tx1"/>
          </a:solidFill>
          <a:latin typeface="+mn-lt"/>
          <a:ea typeface="+mn-ea"/>
          <a:cs typeface="+mn-cs"/>
        </a:defRPr>
      </a:lvl7pPr>
      <a:lvl8pPr marL="2396360" algn="l" defTabSz="684674" rtl="0" eaLnBrk="1" latinLnBrk="0" hangingPunct="1">
        <a:defRPr sz="1350" kern="1200">
          <a:solidFill>
            <a:schemeClr val="tx1"/>
          </a:solidFill>
          <a:latin typeface="+mn-lt"/>
          <a:ea typeface="+mn-ea"/>
          <a:cs typeface="+mn-cs"/>
        </a:defRPr>
      </a:lvl8pPr>
      <a:lvl9pPr marL="2738698" algn="l" defTabSz="68467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image" Target="../media/image28.tmp"/><Relationship Id="rId3" Type="http://schemas.openxmlformats.org/officeDocument/2006/relationships/image" Target="../media/image25.tmp"/><Relationship Id="rId7" Type="http://schemas.openxmlformats.org/officeDocument/2006/relationships/image" Target="../media/image27.PNG"/><Relationship Id="rId2" Type="http://schemas.openxmlformats.org/officeDocument/2006/relationships/image" Target="../media/image24.tmp"/><Relationship Id="rId1" Type="http://schemas.openxmlformats.org/officeDocument/2006/relationships/slideLayout" Target="../slideLayouts/slideLayout11.xml"/><Relationship Id="rId6" Type="http://schemas.openxmlformats.org/officeDocument/2006/relationships/image" Target="../media/image26.tmp"/><Relationship Id="rId11" Type="http://schemas.openxmlformats.org/officeDocument/2006/relationships/hyperlink" Target="https://www.patientadvocate.org/" TargetMode="External"/><Relationship Id="rId5" Type="http://schemas.openxmlformats.org/officeDocument/2006/relationships/hyperlink" Target="https://www.viivconnect.com/patient-assistance-program/" TargetMode="External"/><Relationship Id="rId10" Type="http://schemas.openxmlformats.org/officeDocument/2006/relationships/hyperlink" Target="https://www.isentress.com/" TargetMode="External"/><Relationship Id="rId4" Type="http://schemas.openxmlformats.org/officeDocument/2006/relationships/hyperlink" Target="https://www.gileadadvancingaccess.com/" TargetMode="External"/><Relationship Id="rId9" Type="http://schemas.openxmlformats.org/officeDocument/2006/relationships/hyperlink" Target="https://www.panfoundation.or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13.xml"/><Relationship Id="rId4" Type="http://schemas.openxmlformats.org/officeDocument/2006/relationships/image" Target="../media/image31.tmp"/></Relationships>
</file>

<file path=ppt/slides/_rels/slide5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21.sv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dc.gov/hai/organisms/hiv/surveillance-occupationally-acquired-hiv-aids.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729" y="1635177"/>
            <a:ext cx="8948542" cy="2474409"/>
          </a:xfrm>
        </p:spPr>
        <p:txBody>
          <a:bodyPr/>
          <a:lstStyle/>
          <a:p>
            <a:r>
              <a:rPr lang="en-US" dirty="0"/>
              <a:t>Post-Exposure Prophylaxis (PEP)</a:t>
            </a:r>
          </a:p>
        </p:txBody>
      </p:sp>
      <p:sp>
        <p:nvSpPr>
          <p:cNvPr id="3" name="Subtitle 2"/>
          <p:cNvSpPr>
            <a:spLocks noGrp="1"/>
          </p:cNvSpPr>
          <p:nvPr>
            <p:ph type="subTitle" idx="1"/>
          </p:nvPr>
        </p:nvSpPr>
        <p:spPr>
          <a:xfrm>
            <a:off x="873203" y="3737956"/>
            <a:ext cx="7397594" cy="876779"/>
          </a:xfrm>
        </p:spPr>
        <p:txBody>
          <a:bodyPr>
            <a:normAutofit fontScale="92500" lnSpcReduction="20000"/>
          </a:bodyPr>
          <a:lstStyle/>
          <a:p>
            <a:r>
              <a:rPr lang="en-US" dirty="0">
                <a:solidFill>
                  <a:schemeClr val="accent6"/>
                </a:solidFill>
              </a:rPr>
              <a:t>Larry York, PharmD, BCIDP, BCPS, AAHIVP</a:t>
            </a:r>
          </a:p>
          <a:p>
            <a:r>
              <a:rPr lang="en-US" dirty="0">
                <a:solidFill>
                  <a:schemeClr val="accent6"/>
                </a:solidFill>
              </a:rPr>
              <a:t>Sascha Bianchi, MPH</a:t>
            </a:r>
          </a:p>
          <a:p>
            <a:endParaRPr lang="en-US" dirty="0"/>
          </a:p>
        </p:txBody>
      </p:sp>
      <p:sp>
        <p:nvSpPr>
          <p:cNvPr id="7" name="TextBox 6"/>
          <p:cNvSpPr txBox="1"/>
          <p:nvPr/>
        </p:nvSpPr>
        <p:spPr>
          <a:xfrm>
            <a:off x="873203" y="5349240"/>
            <a:ext cx="7739243" cy="276999"/>
          </a:xfrm>
          <a:prstGeom prst="rect">
            <a:avLst/>
          </a:prstGeom>
          <a:noFill/>
        </p:spPr>
        <p:txBody>
          <a:bodyPr wrap="square" rtlCol="0">
            <a:spAutoFit/>
          </a:bodyPr>
          <a:lstStyle/>
          <a:p>
            <a:r>
              <a:rPr lang="en-US" sz="1200" dirty="0">
                <a:solidFill>
                  <a:srgbClr val="002060"/>
                </a:solidFill>
              </a:rPr>
              <a:t>Some slides adapted from John Leander Po, MD, PhD</a:t>
            </a:r>
          </a:p>
        </p:txBody>
      </p:sp>
      <p:sp>
        <p:nvSpPr>
          <p:cNvPr id="5" name="Footer Placeholder 4">
            <a:extLst>
              <a:ext uri="{FF2B5EF4-FFF2-40B4-BE49-F238E27FC236}">
                <a16:creationId xmlns:a16="http://schemas.microsoft.com/office/drawing/2014/main" id="{7979282D-46AC-4E8C-BA6C-4C0C351A17EF}"/>
              </a:ext>
            </a:extLst>
          </p:cNvPr>
          <p:cNvSpPr>
            <a:spLocks noGrp="1"/>
          </p:cNvSpPr>
          <p:nvPr>
            <p:ph type="ftr" sz="quarter" idx="11"/>
          </p:nvPr>
        </p:nvSpPr>
        <p:spPr>
          <a:xfrm>
            <a:off x="3352459" y="6352708"/>
            <a:ext cx="4367298" cy="365760"/>
          </a:xfrm>
        </p:spPr>
        <p:txBody>
          <a:bodyPr/>
          <a:lstStyle/>
          <a:p>
            <a:r>
              <a:rPr lang="en-US" dirty="0"/>
              <a:t>paetc.org</a:t>
            </a:r>
          </a:p>
        </p:txBody>
      </p:sp>
      <p:sp>
        <p:nvSpPr>
          <p:cNvPr id="4" name="Slide Number Placeholder 3">
            <a:extLst>
              <a:ext uri="{FF2B5EF4-FFF2-40B4-BE49-F238E27FC236}">
                <a16:creationId xmlns:a16="http://schemas.microsoft.com/office/drawing/2014/main" id="{72C5C3D0-30C7-4ECB-834C-502881CE2626}"/>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a:t>
            </a:fld>
            <a:endParaRPr lang="en-US"/>
          </a:p>
        </p:txBody>
      </p:sp>
    </p:spTree>
    <p:extLst>
      <p:ext uri="{BB962C8B-B14F-4D97-AF65-F5344CB8AC3E}">
        <p14:creationId xmlns:p14="http://schemas.microsoft.com/office/powerpoint/2010/main" val="411908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US" altLang="en-US" sz="4000" dirty="0"/>
              <a:t>Exposure Risks (average, per episode, involving HIV-infected source patient)</a:t>
            </a:r>
          </a:p>
        </p:txBody>
      </p:sp>
      <p:graphicFrame>
        <p:nvGraphicFramePr>
          <p:cNvPr id="215043" name="Group 3"/>
          <p:cNvGraphicFramePr>
            <a:graphicFrameLocks noGrp="1"/>
          </p:cNvGraphicFramePr>
          <p:nvPr>
            <p:ph idx="1"/>
            <p:extLst>
              <p:ext uri="{D42A27DB-BD31-4B8C-83A1-F6EECF244321}">
                <p14:modId xmlns:p14="http://schemas.microsoft.com/office/powerpoint/2010/main" val="4002114820"/>
              </p:ext>
            </p:extLst>
          </p:nvPr>
        </p:nvGraphicFramePr>
        <p:xfrm>
          <a:off x="457202" y="1873493"/>
          <a:ext cx="7848600" cy="4023360"/>
        </p:xfrm>
        <a:graphic>
          <a:graphicData uri="http://schemas.openxmlformats.org/drawingml/2006/table">
            <a:tbl>
              <a:tblPr firstRow="1"/>
              <a:tblGrid>
                <a:gridCol w="4514850">
                  <a:extLst>
                    <a:ext uri="{9D8B030D-6E8A-4147-A177-3AD203B41FA5}">
                      <a16:colId xmlns:a16="http://schemas.microsoft.com/office/drawing/2014/main" val="20000"/>
                    </a:ext>
                  </a:extLst>
                </a:gridCol>
                <a:gridCol w="3333750">
                  <a:extLst>
                    <a:ext uri="{9D8B030D-6E8A-4147-A177-3AD203B41FA5}">
                      <a16:colId xmlns:a16="http://schemas.microsoft.com/office/drawing/2014/main" val="20001"/>
                    </a:ext>
                  </a:extLst>
                </a:gridCol>
              </a:tblGrid>
              <a:tr h="323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j-lt"/>
                        </a:rPr>
                        <a:t>Exposure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j-lt"/>
                        </a:rPr>
                        <a:t>Risk</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extLst>
                  <a:ext uri="{0D108BD9-81ED-4DB2-BD59-A6C34878D82A}">
                    <a16:rowId xmlns:a16="http://schemas.microsoft.com/office/drawing/2014/main" val="87912321"/>
                  </a:ext>
                </a:extLst>
              </a:tr>
              <a:tr h="32308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Percutaneous (blood)</a:t>
                      </a:r>
                      <a:r>
                        <a:rPr kumimoji="0" lang="en-US" altLang="en-US" sz="1800" b="0" i="0" u="none" strike="noStrike" cap="none" normalizeH="0" baseline="30000" dirty="0">
                          <a:ln>
                            <a:noFill/>
                          </a:ln>
                          <a:solidFill>
                            <a:schemeClr val="tx1"/>
                          </a:solidFill>
                          <a:effectLst/>
                          <a:latin typeface="+mj-lt"/>
                        </a:rPr>
                        <a:t>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0.3%</a:t>
                      </a:r>
                      <a:endParaRPr kumimoji="0" lang="en-US" altLang="en-US" sz="1800" b="0" i="0" u="none" strike="noStrike" cap="none" normalizeH="0" baseline="30000" dirty="0">
                        <a:ln>
                          <a:noFill/>
                        </a:ln>
                        <a:solidFill>
                          <a:schemeClr val="tx1"/>
                        </a:solidFill>
                        <a:effectLst/>
                        <a:latin typeface="+mj-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359664">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mj-lt"/>
                        </a:rPr>
                        <a:t>Mucocutaneous</a:t>
                      </a:r>
                      <a:r>
                        <a:rPr kumimoji="0" lang="en-US" altLang="en-US" sz="1800" b="0" i="0" u="none" strike="noStrike" cap="none" normalizeH="0" baseline="0" dirty="0">
                          <a:ln>
                            <a:noFill/>
                          </a:ln>
                          <a:solidFill>
                            <a:schemeClr val="tx1"/>
                          </a:solidFill>
                          <a:effectLst/>
                          <a:latin typeface="+mj-lt"/>
                        </a:rPr>
                        <a:t> (blood)</a:t>
                      </a:r>
                      <a:r>
                        <a:rPr kumimoji="0" lang="en-US" altLang="en-US" sz="1800" b="0" i="0" u="none" strike="noStrike" cap="none" normalizeH="0" baseline="30000" dirty="0">
                          <a:ln>
                            <a:noFill/>
                          </a:ln>
                          <a:solidFill>
                            <a:schemeClr val="tx1"/>
                          </a:solidFill>
                          <a:effectLst/>
                          <a:latin typeface="+mj-lt"/>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mj-lt"/>
                        </a:rPr>
                        <a:t>0.09%</a:t>
                      </a:r>
                      <a:endParaRPr kumimoji="0" lang="en-US" altLang="en-US" sz="1800" b="0" i="0" u="none" strike="noStrike" cap="none" normalizeH="0" baseline="30000">
                        <a:ln>
                          <a:noFill/>
                        </a:ln>
                        <a:solidFill>
                          <a:schemeClr val="tx1"/>
                        </a:solidFill>
                        <a:effectLst/>
                        <a:latin typeface="+mj-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30480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Receptive anal intercourse</a:t>
                      </a:r>
                      <a:r>
                        <a:rPr kumimoji="0" lang="en-US" altLang="en-US" sz="1800" b="0" i="0" u="none" strike="noStrike" cap="none" normalizeH="0" baseline="30000" dirty="0">
                          <a:ln>
                            <a:noFill/>
                          </a:ln>
                          <a:solidFill>
                            <a:schemeClr val="tx1"/>
                          </a:solidFill>
                          <a:effectLst/>
                          <a:latin typeface="+mj-lt"/>
                        </a:rPr>
                        <a:t>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1 - 2%</a:t>
                      </a:r>
                      <a:endParaRPr kumimoji="0" lang="en-US" altLang="en-US" sz="1800" b="0" i="0" u="none" strike="noStrike" cap="none" normalizeH="0" baseline="30000" dirty="0">
                        <a:ln>
                          <a:noFill/>
                        </a:ln>
                        <a:solidFill>
                          <a:schemeClr val="tx1"/>
                        </a:solidFill>
                        <a:effectLst/>
                        <a:latin typeface="+mj-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341376">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mj-lt"/>
                        </a:rPr>
                        <a:t>Insertive</a:t>
                      </a:r>
                      <a:r>
                        <a:rPr kumimoji="0" lang="en-US" altLang="en-US" sz="1800" b="0" i="0" u="none" strike="noStrike" cap="none" normalizeH="0" baseline="0" dirty="0">
                          <a:ln>
                            <a:noFill/>
                          </a:ln>
                          <a:solidFill>
                            <a:schemeClr val="tx1"/>
                          </a:solidFill>
                          <a:effectLst/>
                          <a:latin typeface="+mj-lt"/>
                        </a:rPr>
                        <a:t> anal intercourse</a:t>
                      </a:r>
                      <a:r>
                        <a:rPr kumimoji="0" lang="en-US" altLang="en-US" sz="1800" b="0" i="0" u="none" strike="noStrike" cap="none" normalizeH="0" baseline="30000" dirty="0">
                          <a:ln>
                            <a:noFill/>
                          </a:ln>
                          <a:solidFill>
                            <a:schemeClr val="tx1"/>
                          </a:solidFill>
                          <a:effectLst/>
                          <a:latin typeface="+mj-lt"/>
                        </a:rPr>
                        <a:t>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0.06%</a:t>
                      </a:r>
                      <a:endParaRPr kumimoji="0" lang="en-US" altLang="en-US" sz="1800" b="0" i="0" u="none" strike="noStrike" cap="none" normalizeH="0" baseline="30000" dirty="0">
                        <a:ln>
                          <a:noFill/>
                        </a:ln>
                        <a:solidFill>
                          <a:schemeClr val="tx1"/>
                        </a:solidFill>
                        <a:effectLst/>
                        <a:latin typeface="+mj-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341376">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mj-lt"/>
                        </a:rPr>
                        <a:t>Receptive vaginal intercourse</a:t>
                      </a:r>
                      <a:r>
                        <a:rPr kumimoji="0" lang="en-US" altLang="en-US" sz="1800" b="0" i="0" u="none" strike="noStrike" cap="none" normalizeH="0" baseline="30000">
                          <a:ln>
                            <a:noFill/>
                          </a:ln>
                          <a:solidFill>
                            <a:schemeClr val="tx1"/>
                          </a:solidFill>
                          <a:effectLst/>
                          <a:latin typeface="+mj-lt"/>
                        </a:rPr>
                        <a:t>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0.1 – 0.2%</a:t>
                      </a:r>
                      <a:endParaRPr kumimoji="0" lang="en-US" altLang="en-US" sz="1800" b="0" i="0" u="none" strike="noStrike" cap="none" normalizeH="0" baseline="30000" dirty="0">
                        <a:ln>
                          <a:noFill/>
                        </a:ln>
                        <a:solidFill>
                          <a:schemeClr val="tx1"/>
                        </a:solidFill>
                        <a:effectLst/>
                        <a:latin typeface="+mj-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350520">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mj-lt"/>
                        </a:rPr>
                        <a:t>Insertive vaginal intercourse</a:t>
                      </a:r>
                      <a:r>
                        <a:rPr kumimoji="0" lang="en-US" altLang="en-US" sz="1800" b="0" i="0" u="none" strike="noStrike" cap="none" normalizeH="0" baseline="30000">
                          <a:ln>
                            <a:noFill/>
                          </a:ln>
                          <a:solidFill>
                            <a:schemeClr val="tx1"/>
                          </a:solidFill>
                          <a:effectLst/>
                          <a:latin typeface="+mj-lt"/>
                        </a:rPr>
                        <a:t>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0.03 – 0.14%</a:t>
                      </a:r>
                      <a:endParaRPr kumimoji="0" lang="en-US" altLang="en-US" sz="1800" b="0" i="0" u="none" strike="noStrike" cap="none" normalizeH="0" baseline="30000" dirty="0">
                        <a:ln>
                          <a:noFill/>
                        </a:ln>
                        <a:solidFill>
                          <a:schemeClr val="tx1"/>
                        </a:solidFill>
                        <a:effectLst/>
                        <a:latin typeface="+mj-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32308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mj-lt"/>
                        </a:rPr>
                        <a:t>Receptive oral (male)</a:t>
                      </a:r>
                      <a:r>
                        <a:rPr kumimoji="0" lang="en-US" altLang="en-US" sz="1800" b="0" i="0" u="none" strike="noStrike" cap="none" normalizeH="0" baseline="30000">
                          <a:ln>
                            <a:noFill/>
                          </a:ln>
                          <a:solidFill>
                            <a:schemeClr val="tx1"/>
                          </a:solidFill>
                          <a:effectLst/>
                          <a:latin typeface="+mj-lt"/>
                        </a:rPr>
                        <a:t>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0.06%</a:t>
                      </a:r>
                      <a:endParaRPr kumimoji="0" lang="en-US" altLang="en-US" sz="1800" b="0" i="0" u="none" strike="noStrike" cap="none" normalizeH="0" baseline="30000" dirty="0">
                        <a:ln>
                          <a:noFill/>
                        </a:ln>
                        <a:solidFill>
                          <a:schemeClr val="tx1"/>
                        </a:solidFill>
                        <a:effectLst/>
                        <a:latin typeface="+mj-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313944">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mj-lt"/>
                        </a:rPr>
                        <a:t>Female-female orogenital</a:t>
                      </a:r>
                      <a:r>
                        <a:rPr kumimoji="0" lang="en-US" altLang="en-US" sz="1800" b="0" i="0" u="none" strike="noStrike" cap="none" normalizeH="0" baseline="30000">
                          <a:ln>
                            <a:noFill/>
                          </a:ln>
                          <a:solidFill>
                            <a:schemeClr val="tx1"/>
                          </a:solidFill>
                          <a:effectLst/>
                          <a:latin typeface="+mj-lt"/>
                        </a:rPr>
                        <a:t>8</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4 case reports</a:t>
                      </a:r>
                      <a:endParaRPr kumimoji="0" lang="en-US" altLang="en-US" sz="1800" b="0" i="0" u="none" strike="noStrike" cap="none" normalizeH="0" baseline="30000" dirty="0">
                        <a:ln>
                          <a:noFill/>
                        </a:ln>
                        <a:solidFill>
                          <a:schemeClr val="tx1"/>
                        </a:solidFill>
                        <a:effectLst/>
                        <a:latin typeface="+mj-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7"/>
                  </a:ext>
                </a:extLst>
              </a:tr>
              <a:tr h="323088">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mj-lt"/>
                        </a:rPr>
                        <a:t>IDU needle sharing</a:t>
                      </a:r>
                      <a:r>
                        <a:rPr kumimoji="0" lang="en-US" altLang="en-US" sz="1800" b="0" i="0" u="none" strike="noStrike" cap="none" normalizeH="0" baseline="30000">
                          <a:ln>
                            <a:noFill/>
                          </a:ln>
                          <a:solidFill>
                            <a:schemeClr val="tx1"/>
                          </a:solidFill>
                          <a:effectLst/>
                          <a:latin typeface="+mj-lt"/>
                        </a:rPr>
                        <a:t>9</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0.67%</a:t>
                      </a:r>
                      <a:endParaRPr kumimoji="0" lang="en-US" altLang="en-US" sz="1800" b="0" i="0" u="none" strike="noStrike" cap="none" normalizeH="0" baseline="30000" dirty="0">
                        <a:ln>
                          <a:noFill/>
                        </a:ln>
                        <a:solidFill>
                          <a:schemeClr val="tx1"/>
                        </a:solidFill>
                        <a:effectLst/>
                        <a:latin typeface="+mj-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8"/>
                  </a:ext>
                </a:extLst>
              </a:tr>
              <a:tr h="341376">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Vertical (no prophylaxis)</a:t>
                      </a:r>
                      <a:r>
                        <a:rPr kumimoji="0" lang="en-US" altLang="en-US" sz="1800" b="0" i="0" u="none" strike="noStrike" cap="none" normalizeH="0" baseline="30000" dirty="0">
                          <a:ln>
                            <a:noFill/>
                          </a:ln>
                          <a:solidFill>
                            <a:schemeClr val="tx1"/>
                          </a:solidFill>
                          <a:effectLst/>
                          <a:latin typeface="+mj-lt"/>
                        </a:rPr>
                        <a:t>10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Times New Roman" charset="0"/>
                        </a:defRPr>
                      </a:lvl1pPr>
                      <a:lvl2pPr>
                        <a:spcBef>
                          <a:spcPct val="20000"/>
                        </a:spcBef>
                        <a:defRPr sz="2400">
                          <a:solidFill>
                            <a:schemeClr val="tx1"/>
                          </a:solidFill>
                          <a:latin typeface="Times New Roman" charset="0"/>
                        </a:defRPr>
                      </a:lvl2pPr>
                      <a:lvl3pPr>
                        <a:spcBef>
                          <a:spcPct val="20000"/>
                        </a:spcBef>
                        <a:defRPr sz="2000">
                          <a:solidFill>
                            <a:schemeClr val="tx1"/>
                          </a:solidFill>
                          <a:latin typeface="Times New Roman" charset="0"/>
                        </a:defRPr>
                      </a:lvl3pPr>
                      <a:lvl4pPr>
                        <a:spcBef>
                          <a:spcPct val="20000"/>
                        </a:spcBef>
                        <a:defRPr>
                          <a:solidFill>
                            <a:schemeClr val="tx1"/>
                          </a:solidFill>
                          <a:latin typeface="Times New Roman" charset="0"/>
                        </a:defRPr>
                      </a:lvl4pPr>
                      <a:lvl5pPr>
                        <a:spcBef>
                          <a:spcPct val="20000"/>
                        </a:spcBef>
                        <a:defRPr>
                          <a:solidFill>
                            <a:schemeClr val="tx1"/>
                          </a:solidFill>
                          <a:latin typeface="Times New Roman" charset="0"/>
                        </a:defRPr>
                      </a:lvl5pPr>
                      <a:lvl6pPr fontAlgn="base">
                        <a:spcBef>
                          <a:spcPct val="20000"/>
                        </a:spcBef>
                        <a:spcAft>
                          <a:spcPct val="0"/>
                        </a:spcAft>
                        <a:defRPr>
                          <a:solidFill>
                            <a:schemeClr val="tx1"/>
                          </a:solidFill>
                          <a:latin typeface="Times New Roman" charset="0"/>
                        </a:defRPr>
                      </a:lvl6pPr>
                      <a:lvl7pPr fontAlgn="base">
                        <a:spcBef>
                          <a:spcPct val="20000"/>
                        </a:spcBef>
                        <a:spcAft>
                          <a:spcPct val="0"/>
                        </a:spcAft>
                        <a:defRPr>
                          <a:solidFill>
                            <a:schemeClr val="tx1"/>
                          </a:solidFill>
                          <a:latin typeface="Times New Roman" charset="0"/>
                        </a:defRPr>
                      </a:lvl7pPr>
                      <a:lvl8pPr fontAlgn="base">
                        <a:spcBef>
                          <a:spcPct val="20000"/>
                        </a:spcBef>
                        <a:spcAft>
                          <a:spcPct val="0"/>
                        </a:spcAft>
                        <a:defRPr>
                          <a:solidFill>
                            <a:schemeClr val="tx1"/>
                          </a:solidFill>
                          <a:latin typeface="Times New Roman" charset="0"/>
                        </a:defRPr>
                      </a:lvl8pPr>
                      <a:lvl9pPr fontAlgn="base">
                        <a:spcBef>
                          <a:spcPct val="20000"/>
                        </a:spcBef>
                        <a:spcAft>
                          <a:spcPct val="0"/>
                        </a:spcAft>
                        <a:defRPr>
                          <a:solidFill>
                            <a:schemeClr val="tx1"/>
                          </a:solidFill>
                          <a:latin typeface="Times New Roman"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mj-lt"/>
                        </a:rPr>
                        <a:t>24%</a:t>
                      </a:r>
                      <a:endParaRPr kumimoji="0" lang="en-US" altLang="en-US" sz="1800" b="0" i="0" u="none" strike="noStrike" cap="none" normalizeH="0" baseline="30000" dirty="0">
                        <a:ln>
                          <a:noFill/>
                        </a:ln>
                        <a:solidFill>
                          <a:schemeClr val="tx1"/>
                        </a:solidFill>
                        <a:effectLst/>
                        <a:latin typeface="+mj-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9"/>
                  </a:ext>
                </a:extLst>
              </a:tr>
            </a:tbl>
          </a:graphicData>
        </a:graphic>
      </p:graphicFrame>
      <p:sp>
        <p:nvSpPr>
          <p:cNvPr id="5" name="Footer Placeholder 4">
            <a:extLst>
              <a:ext uri="{FF2B5EF4-FFF2-40B4-BE49-F238E27FC236}">
                <a16:creationId xmlns:a16="http://schemas.microsoft.com/office/drawing/2014/main" id="{461491DB-5400-4168-893B-152A01A8DE06}"/>
              </a:ext>
            </a:extLst>
          </p:cNvPr>
          <p:cNvSpPr>
            <a:spLocks noGrp="1"/>
          </p:cNvSpPr>
          <p:nvPr>
            <p:ph type="ftr" sz="quarter" idx="11"/>
          </p:nvPr>
        </p:nvSpPr>
        <p:spPr>
          <a:xfrm>
            <a:off x="3352459" y="6352708"/>
            <a:ext cx="4367298" cy="365760"/>
          </a:xfrm>
        </p:spPr>
        <p:txBody>
          <a:bodyPr/>
          <a:lstStyle/>
          <a:p>
            <a:r>
              <a:rPr lang="en-US" dirty="0"/>
              <a:t>paetc.org</a:t>
            </a:r>
          </a:p>
        </p:txBody>
      </p:sp>
      <p:sp>
        <p:nvSpPr>
          <p:cNvPr id="4" name="Slide Number Placeholder 3">
            <a:extLst>
              <a:ext uri="{FF2B5EF4-FFF2-40B4-BE49-F238E27FC236}">
                <a16:creationId xmlns:a16="http://schemas.microsoft.com/office/drawing/2014/main" id="{CC57B4CE-EA29-41A1-993F-4EAE1B5F4E3C}"/>
              </a:ext>
            </a:extLst>
          </p:cNvPr>
          <p:cNvSpPr>
            <a:spLocks noGrp="1"/>
          </p:cNvSpPr>
          <p:nvPr>
            <p:ph type="sldNum" sz="quarter" idx="12"/>
          </p:nvPr>
        </p:nvSpPr>
        <p:spPr>
          <a:xfrm>
            <a:off x="8531788" y="6305882"/>
            <a:ext cx="548640" cy="396240"/>
          </a:xfrm>
        </p:spPr>
        <p:txBody>
          <a:bodyPr/>
          <a:lstStyle/>
          <a:p>
            <a:r>
              <a:rPr lang="en-US" dirty="0"/>
              <a:t>9</a:t>
            </a:r>
          </a:p>
        </p:txBody>
      </p:sp>
    </p:spTree>
    <p:extLst>
      <p:ext uri="{BB962C8B-B14F-4D97-AF65-F5344CB8AC3E}">
        <p14:creationId xmlns:p14="http://schemas.microsoft.com/office/powerpoint/2010/main" val="3050937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Other Risk Factors to Consider</a:t>
            </a:r>
          </a:p>
        </p:txBody>
      </p:sp>
      <p:sp>
        <p:nvSpPr>
          <p:cNvPr id="22531" name="Rectangle 3"/>
          <p:cNvSpPr>
            <a:spLocks noGrp="1" noChangeArrowheads="1"/>
          </p:cNvSpPr>
          <p:nvPr>
            <p:ph type="body" idx="1"/>
          </p:nvPr>
        </p:nvSpPr>
        <p:spPr>
          <a:xfrm>
            <a:off x="381000" y="1447800"/>
            <a:ext cx="8229600" cy="4525963"/>
          </a:xfrm>
        </p:spPr>
        <p:txBody>
          <a:bodyPr>
            <a:normAutofit lnSpcReduction="10000"/>
          </a:bodyPr>
          <a:lstStyle/>
          <a:p>
            <a:r>
              <a:rPr lang="en-US" altLang="en-US" sz="2800" dirty="0"/>
              <a:t>Viral load of source patient</a:t>
            </a:r>
          </a:p>
          <a:p>
            <a:endParaRPr lang="en-US" altLang="en-US" sz="2800" dirty="0"/>
          </a:p>
          <a:p>
            <a:r>
              <a:rPr lang="en-US" altLang="en-US" sz="2800" dirty="0"/>
              <a:t>Considerations for </a:t>
            </a:r>
            <a:r>
              <a:rPr lang="en-US" altLang="en-US" sz="2800" dirty="0" err="1"/>
              <a:t>needlesticks</a:t>
            </a:r>
            <a:r>
              <a:rPr lang="en-US" altLang="en-US" sz="2800" dirty="0"/>
              <a:t>:</a:t>
            </a:r>
          </a:p>
          <a:p>
            <a:pPr lvl="1"/>
            <a:r>
              <a:rPr lang="en-US" altLang="en-US" sz="2600" dirty="0"/>
              <a:t>Glove use</a:t>
            </a:r>
          </a:p>
          <a:p>
            <a:pPr lvl="1"/>
            <a:r>
              <a:rPr lang="en-US" altLang="en-US" sz="2600" dirty="0"/>
              <a:t>50% decrease in volume of blood transmitted</a:t>
            </a:r>
            <a:endParaRPr lang="en-US" altLang="en-US" sz="2600" baseline="30000" dirty="0"/>
          </a:p>
          <a:p>
            <a:pPr lvl="1"/>
            <a:r>
              <a:rPr lang="en-US" altLang="en-US" sz="2600" dirty="0"/>
              <a:t>Hollow bore vs solid bore</a:t>
            </a:r>
          </a:p>
          <a:p>
            <a:pPr lvl="2"/>
            <a:r>
              <a:rPr lang="en-US" altLang="en-US" sz="2400" dirty="0"/>
              <a:t>Large diameter needles weakly associated with increased risk </a:t>
            </a:r>
          </a:p>
          <a:p>
            <a:pPr lvl="2"/>
            <a:r>
              <a:rPr lang="en-US" altLang="en-US" sz="2400" dirty="0"/>
              <a:t>Drying conditions</a:t>
            </a:r>
          </a:p>
          <a:p>
            <a:pPr lvl="2"/>
            <a:r>
              <a:rPr lang="en-US" altLang="en-US" sz="2400" dirty="0"/>
              <a:t>Tenfold drop in infectivity every 9 hours</a:t>
            </a:r>
            <a:endParaRPr lang="en-US" altLang="en-US" sz="2400" baseline="30000" dirty="0"/>
          </a:p>
        </p:txBody>
      </p:sp>
      <p:sp>
        <p:nvSpPr>
          <p:cNvPr id="5" name="Footer Placeholder 4">
            <a:extLst>
              <a:ext uri="{FF2B5EF4-FFF2-40B4-BE49-F238E27FC236}">
                <a16:creationId xmlns:a16="http://schemas.microsoft.com/office/drawing/2014/main" id="{C4ECA8AE-9E49-445D-98FA-9D0E3757F11E}"/>
              </a:ext>
            </a:extLst>
          </p:cNvPr>
          <p:cNvSpPr>
            <a:spLocks noGrp="1"/>
          </p:cNvSpPr>
          <p:nvPr>
            <p:ph type="ftr" sz="quarter" idx="11"/>
          </p:nvPr>
        </p:nvSpPr>
        <p:spPr>
          <a:xfrm>
            <a:off x="3352459" y="6352708"/>
            <a:ext cx="4367298" cy="365760"/>
          </a:xfrm>
        </p:spPr>
        <p:txBody>
          <a:bodyPr/>
          <a:lstStyle/>
          <a:p>
            <a:r>
              <a:rPr lang="en-US" dirty="0"/>
              <a:t>paetc.org</a:t>
            </a:r>
          </a:p>
        </p:txBody>
      </p:sp>
      <p:sp>
        <p:nvSpPr>
          <p:cNvPr id="6" name="Slide Number Placeholder 3">
            <a:extLst>
              <a:ext uri="{FF2B5EF4-FFF2-40B4-BE49-F238E27FC236}">
                <a16:creationId xmlns:a16="http://schemas.microsoft.com/office/drawing/2014/main" id="{3B19F023-400C-4637-8707-9C8530403DE8}"/>
              </a:ext>
            </a:extLst>
          </p:cNvPr>
          <p:cNvSpPr>
            <a:spLocks noGrp="1"/>
          </p:cNvSpPr>
          <p:nvPr>
            <p:ph type="sldNum" sz="quarter" idx="12"/>
          </p:nvPr>
        </p:nvSpPr>
        <p:spPr>
          <a:xfrm>
            <a:off x="8531788" y="6305882"/>
            <a:ext cx="548640" cy="396240"/>
          </a:xfrm>
        </p:spPr>
        <p:txBody>
          <a:bodyPr/>
          <a:lstStyle/>
          <a:p>
            <a:r>
              <a:rPr lang="en-US" dirty="0"/>
              <a:t>10</a:t>
            </a:r>
          </a:p>
        </p:txBody>
      </p:sp>
    </p:spTree>
    <p:extLst>
      <p:ext uri="{BB962C8B-B14F-4D97-AF65-F5344CB8AC3E}">
        <p14:creationId xmlns:p14="http://schemas.microsoft.com/office/powerpoint/2010/main" val="710119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1BF3-1FB6-450F-AD7F-938FCC8CBA48}"/>
              </a:ext>
            </a:extLst>
          </p:cNvPr>
          <p:cNvSpPr>
            <a:spLocks noGrp="1"/>
          </p:cNvSpPr>
          <p:nvPr>
            <p:ph type="title"/>
          </p:nvPr>
        </p:nvSpPr>
        <p:spPr>
          <a:xfrm>
            <a:off x="722316" y="2602971"/>
            <a:ext cx="7659687" cy="1168401"/>
          </a:xfrm>
        </p:spPr>
        <p:txBody>
          <a:bodyPr/>
          <a:lstStyle/>
          <a:p>
            <a:r>
              <a:rPr lang="en-US" dirty="0">
                <a:solidFill>
                  <a:srgbClr val="002060"/>
                </a:solidFill>
              </a:rPr>
              <a:t>HIV Testing and Acute HIV</a:t>
            </a:r>
            <a:br>
              <a:rPr lang="en-US" dirty="0">
                <a:solidFill>
                  <a:srgbClr val="002060"/>
                </a:solidFill>
              </a:rPr>
            </a:br>
            <a:endParaRPr lang="es-MX" dirty="0"/>
          </a:p>
        </p:txBody>
      </p:sp>
      <p:sp>
        <p:nvSpPr>
          <p:cNvPr id="4" name="Footer Placeholder 4">
            <a:extLst>
              <a:ext uri="{FF2B5EF4-FFF2-40B4-BE49-F238E27FC236}">
                <a16:creationId xmlns:a16="http://schemas.microsoft.com/office/drawing/2014/main" id="{96A47839-8EC5-46F1-B9AB-989F1E42853D}"/>
              </a:ext>
            </a:extLst>
          </p:cNvPr>
          <p:cNvSpPr>
            <a:spLocks noGrp="1"/>
          </p:cNvSpPr>
          <p:nvPr>
            <p:ph type="ftr" sz="quarter" idx="11"/>
          </p:nvPr>
        </p:nvSpPr>
        <p:spPr>
          <a:xfrm>
            <a:off x="3352459" y="6352708"/>
            <a:ext cx="4367298" cy="365760"/>
          </a:xfrm>
        </p:spPr>
        <p:txBody>
          <a:bodyPr/>
          <a:lstStyle/>
          <a:p>
            <a:r>
              <a:rPr lang="en-US" dirty="0"/>
              <a:t>paetc.org</a:t>
            </a:r>
          </a:p>
        </p:txBody>
      </p:sp>
      <p:sp>
        <p:nvSpPr>
          <p:cNvPr id="3" name="Slide Number Placeholder 3">
            <a:extLst>
              <a:ext uri="{FF2B5EF4-FFF2-40B4-BE49-F238E27FC236}">
                <a16:creationId xmlns:a16="http://schemas.microsoft.com/office/drawing/2014/main" id="{08746B7D-CF38-45E1-8B7B-B4BEA9297CF9}"/>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12</a:t>
            </a:fld>
            <a:endParaRPr lang="en-US"/>
          </a:p>
        </p:txBody>
      </p:sp>
    </p:spTree>
    <p:extLst>
      <p:ext uri="{BB962C8B-B14F-4D97-AF65-F5344CB8AC3E}">
        <p14:creationId xmlns:p14="http://schemas.microsoft.com/office/powerpoint/2010/main" val="2385172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9A841-7877-DB48-8063-9BC68984052B}"/>
              </a:ext>
            </a:extLst>
          </p:cNvPr>
          <p:cNvSpPr>
            <a:spLocks noGrp="1"/>
          </p:cNvSpPr>
          <p:nvPr>
            <p:ph type="title"/>
          </p:nvPr>
        </p:nvSpPr>
        <p:spPr>
          <a:xfrm>
            <a:off x="414215" y="131320"/>
            <a:ext cx="8315569" cy="1143000"/>
          </a:xfrm>
        </p:spPr>
        <p:txBody>
          <a:bodyPr/>
          <a:lstStyle/>
          <a:p>
            <a:r>
              <a:rPr lang="en-US" dirty="0">
                <a:solidFill>
                  <a:srgbClr val="0070C0"/>
                </a:solidFill>
              </a:rPr>
              <a:t>Laboratory Markers of HIV Infection </a:t>
            </a:r>
          </a:p>
        </p:txBody>
      </p:sp>
      <p:pic>
        <p:nvPicPr>
          <p:cNvPr id="59393" name="Picture 3" descr="c07fb27f82654ebd96acc2b69d415b97 (4) 11.pdf"/>
          <p:cNvPicPr>
            <a:picLocks noChangeAspect="1"/>
          </p:cNvPicPr>
          <p:nvPr/>
        </p:nvPicPr>
        <p:blipFill rotWithShape="1">
          <a:blip r:embed="rId3">
            <a:extLst>
              <a:ext uri="{28A0092B-C50C-407E-A947-70E740481C1C}">
                <a14:useLocalDpi xmlns:a14="http://schemas.microsoft.com/office/drawing/2010/main" val="0"/>
              </a:ext>
            </a:extLst>
          </a:blip>
          <a:srcRect l="7370" t="13787" r="6607"/>
          <a:stretch/>
        </p:blipFill>
        <p:spPr bwMode="auto">
          <a:xfrm>
            <a:off x="63572" y="900545"/>
            <a:ext cx="8964607" cy="5826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Footer Placeholder 4">
            <a:extLst>
              <a:ext uri="{FF2B5EF4-FFF2-40B4-BE49-F238E27FC236}">
                <a16:creationId xmlns:a16="http://schemas.microsoft.com/office/drawing/2014/main" id="{B6E38E91-C328-4CD2-9940-0B82F6AC18FA}"/>
              </a:ext>
            </a:extLst>
          </p:cNvPr>
          <p:cNvSpPr>
            <a:spLocks noGrp="1"/>
          </p:cNvSpPr>
          <p:nvPr>
            <p:ph type="ftr" sz="quarter" idx="11"/>
          </p:nvPr>
        </p:nvSpPr>
        <p:spPr/>
        <p:txBody>
          <a:bodyPr/>
          <a:lstStyle/>
          <a:p>
            <a:r>
              <a:rPr lang="en-US" dirty="0"/>
              <a:t>paetc.org</a:t>
            </a:r>
          </a:p>
        </p:txBody>
      </p:sp>
      <p:sp>
        <p:nvSpPr>
          <p:cNvPr id="4" name="Slide Number Placeholder 3">
            <a:extLst>
              <a:ext uri="{FF2B5EF4-FFF2-40B4-BE49-F238E27FC236}">
                <a16:creationId xmlns:a16="http://schemas.microsoft.com/office/drawing/2014/main" id="{57711BEB-B532-480C-9BF8-F7FE12252FE3}"/>
              </a:ext>
            </a:extLst>
          </p:cNvPr>
          <p:cNvSpPr>
            <a:spLocks noGrp="1"/>
          </p:cNvSpPr>
          <p:nvPr>
            <p:ph type="sldNum" sz="quarter" idx="12"/>
          </p:nvPr>
        </p:nvSpPr>
        <p:spPr/>
        <p:txBody>
          <a:bodyPr/>
          <a:lstStyle/>
          <a:p>
            <a:fld id="{1D2EA5EF-C699-AF4C-BA42-C0A1CAAB713C}" type="slidenum">
              <a:rPr lang="en-US" smtClean="0"/>
              <a:t>13</a:t>
            </a:fld>
            <a:endParaRPr lang="en-US"/>
          </a:p>
        </p:txBody>
      </p:sp>
    </p:spTree>
    <p:extLst>
      <p:ext uri="{BB962C8B-B14F-4D97-AF65-F5344CB8AC3E}">
        <p14:creationId xmlns:p14="http://schemas.microsoft.com/office/powerpoint/2010/main" val="12901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23825" y="2368550"/>
            <a:ext cx="642937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210" tIns="41605" rIns="83210" bIns="41605"/>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algn="ctr" defTabSz="609493" eaLnBrk="1" hangingPunct="1">
              <a:spcBef>
                <a:spcPct val="50000"/>
              </a:spcBef>
              <a:defRPr/>
            </a:pPr>
            <a:r>
              <a:rPr lang="en-US" dirty="0">
                <a:solidFill>
                  <a:srgbClr val="000000"/>
                </a:solidFill>
                <a:latin typeface="Arial" pitchFamily="34" charset="0"/>
                <a:cs typeface="Arial" pitchFamily="34" charset="0"/>
              </a:rPr>
              <a:t>HIV-1/HIV-2 antibody differentiation immunoassay </a:t>
            </a:r>
          </a:p>
        </p:txBody>
      </p:sp>
      <p:sp>
        <p:nvSpPr>
          <p:cNvPr id="3076" name="Text Box 4"/>
          <p:cNvSpPr txBox="1">
            <a:spLocks noChangeArrowheads="1"/>
          </p:cNvSpPr>
          <p:nvPr/>
        </p:nvSpPr>
        <p:spPr bwMode="auto">
          <a:xfrm>
            <a:off x="4283075" y="1389063"/>
            <a:ext cx="3489325" cy="392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210" tIns="41605" rIns="83210"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algn="ctr" defTabSz="609493" eaLnBrk="1" hangingPunct="1">
              <a:spcBef>
                <a:spcPct val="50000"/>
              </a:spcBef>
              <a:defRPr/>
            </a:pPr>
            <a:r>
              <a:rPr lang="en-US">
                <a:solidFill>
                  <a:srgbClr val="000000"/>
                </a:solidFill>
                <a:latin typeface="Arial" charset="0"/>
              </a:rPr>
              <a:t>(-)</a:t>
            </a:r>
          </a:p>
        </p:txBody>
      </p:sp>
      <p:sp>
        <p:nvSpPr>
          <p:cNvPr id="3077" name="Text Box 5"/>
          <p:cNvSpPr txBox="1">
            <a:spLocks noChangeArrowheads="1"/>
          </p:cNvSpPr>
          <p:nvPr/>
        </p:nvSpPr>
        <p:spPr bwMode="auto">
          <a:xfrm>
            <a:off x="2933700" y="1412879"/>
            <a:ext cx="763588" cy="39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210" tIns="41605" rIns="83210"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algn="ctr" defTabSz="609493" eaLnBrk="1" hangingPunct="1">
              <a:spcBef>
                <a:spcPct val="50000"/>
              </a:spcBef>
              <a:defRPr/>
            </a:pPr>
            <a:r>
              <a:rPr lang="en-US">
                <a:solidFill>
                  <a:srgbClr val="000000"/>
                </a:solidFill>
                <a:latin typeface="Arial" charset="0"/>
              </a:rPr>
              <a:t>(+)</a:t>
            </a:r>
          </a:p>
        </p:txBody>
      </p:sp>
      <p:sp>
        <p:nvSpPr>
          <p:cNvPr id="12" name="Text Box 6"/>
          <p:cNvSpPr txBox="1">
            <a:spLocks noChangeArrowheads="1"/>
          </p:cNvSpPr>
          <p:nvPr/>
        </p:nvSpPr>
        <p:spPr bwMode="auto">
          <a:xfrm>
            <a:off x="190501" y="3494090"/>
            <a:ext cx="1905000" cy="1392073"/>
          </a:xfrm>
          <a:prstGeom prst="rect">
            <a:avLst/>
          </a:prstGeom>
          <a:noFill/>
          <a:ln w="9525">
            <a:noFill/>
            <a:miter lim="800000"/>
            <a:headEnd/>
            <a:tailEnd/>
          </a:ln>
        </p:spPr>
        <p:txBody>
          <a:bodyPr lIns="83210" tIns="41605" rIns="83210" bIns="41605">
            <a:spAutoFit/>
          </a:bodyPr>
          <a:lstStyle/>
          <a:p>
            <a:pPr algn="ctr" defTabSz="609493">
              <a:spcBef>
                <a:spcPct val="50000"/>
              </a:spcBef>
              <a:defRPr/>
            </a:pPr>
            <a:r>
              <a:rPr lang="en-US" dirty="0">
                <a:solidFill>
                  <a:srgbClr val="000000"/>
                </a:solidFill>
                <a:latin typeface="Arial" pitchFamily="34" charset="0"/>
                <a:cs typeface="Arial" charset="0"/>
              </a:rPr>
              <a:t>HIV-1 (+)</a:t>
            </a:r>
          </a:p>
          <a:p>
            <a:pPr algn="ctr" defTabSz="609493">
              <a:spcBef>
                <a:spcPct val="50000"/>
              </a:spcBef>
              <a:defRPr/>
            </a:pPr>
            <a:r>
              <a:rPr lang="en-US" dirty="0">
                <a:solidFill>
                  <a:srgbClr val="000000"/>
                </a:solidFill>
                <a:latin typeface="Arial" pitchFamily="34" charset="0"/>
                <a:cs typeface="Arial" charset="0"/>
              </a:rPr>
              <a:t>HIV-2 (-)</a:t>
            </a:r>
          </a:p>
          <a:p>
            <a:pPr algn="ctr" defTabSz="609493">
              <a:spcBef>
                <a:spcPct val="50000"/>
              </a:spcBef>
              <a:defRPr/>
            </a:pPr>
            <a:r>
              <a:rPr lang="en-US" sz="1600" dirty="0">
                <a:solidFill>
                  <a:srgbClr val="00007D"/>
                </a:solidFill>
                <a:latin typeface="Arial" pitchFamily="34" charset="0"/>
                <a:cs typeface="Arial" pitchFamily="34" charset="0"/>
              </a:rPr>
              <a:t>HIV-1 antibodies detected</a:t>
            </a:r>
          </a:p>
        </p:txBody>
      </p:sp>
      <p:sp>
        <p:nvSpPr>
          <p:cNvPr id="13" name="Text Box 7"/>
          <p:cNvSpPr txBox="1">
            <a:spLocks noChangeArrowheads="1"/>
          </p:cNvSpPr>
          <p:nvPr/>
        </p:nvSpPr>
        <p:spPr bwMode="auto">
          <a:xfrm>
            <a:off x="2097088" y="3460750"/>
            <a:ext cx="1905000" cy="1438239"/>
          </a:xfrm>
          <a:prstGeom prst="rect">
            <a:avLst/>
          </a:prstGeom>
          <a:noFill/>
          <a:ln w="9525">
            <a:noFill/>
            <a:miter lim="800000"/>
            <a:headEnd/>
            <a:tailEnd/>
          </a:ln>
        </p:spPr>
        <p:txBody>
          <a:bodyPr lIns="83210" tIns="41605" rIns="83210" bIns="41605">
            <a:spAutoFit/>
          </a:bodyPr>
          <a:lstStyle/>
          <a:p>
            <a:pPr algn="ctr" defTabSz="609493">
              <a:spcBef>
                <a:spcPct val="50000"/>
              </a:spcBef>
              <a:defRPr/>
            </a:pPr>
            <a:r>
              <a:rPr lang="en-US" dirty="0">
                <a:solidFill>
                  <a:srgbClr val="000000"/>
                </a:solidFill>
                <a:latin typeface="Arial" pitchFamily="34" charset="0"/>
                <a:cs typeface="Arial" charset="0"/>
              </a:rPr>
              <a:t>HIV-1 (-)</a:t>
            </a:r>
          </a:p>
          <a:p>
            <a:pPr algn="ctr" defTabSz="609493">
              <a:spcBef>
                <a:spcPts val="600"/>
              </a:spcBef>
              <a:spcAft>
                <a:spcPts val="1200"/>
              </a:spcAft>
              <a:defRPr/>
            </a:pPr>
            <a:r>
              <a:rPr lang="en-US" dirty="0">
                <a:solidFill>
                  <a:srgbClr val="000000"/>
                </a:solidFill>
                <a:latin typeface="Arial" pitchFamily="34" charset="0"/>
                <a:cs typeface="Arial" charset="0"/>
              </a:rPr>
              <a:t>HIV-2 (+)</a:t>
            </a:r>
            <a:r>
              <a:rPr lang="en-US" sz="1600" dirty="0">
                <a:solidFill>
                  <a:srgbClr val="000000"/>
                </a:solidFill>
                <a:latin typeface="ZapfHumnst BT"/>
                <a:cs typeface="Arial" charset="0"/>
              </a:rPr>
              <a:t>           </a:t>
            </a:r>
          </a:p>
          <a:p>
            <a:pPr algn="ctr" defTabSz="609493">
              <a:spcBef>
                <a:spcPts val="600"/>
              </a:spcBef>
              <a:spcAft>
                <a:spcPts val="1200"/>
              </a:spcAft>
              <a:defRPr/>
            </a:pPr>
            <a:r>
              <a:rPr lang="en-US" sz="1600" dirty="0">
                <a:solidFill>
                  <a:srgbClr val="00007D"/>
                </a:solidFill>
                <a:latin typeface="Arial" pitchFamily="34" charset="0"/>
                <a:cs typeface="Arial" pitchFamily="34" charset="0"/>
              </a:rPr>
              <a:t>HIV-2 antibodies detected</a:t>
            </a:r>
            <a:endParaRPr lang="en-US" dirty="0">
              <a:solidFill>
                <a:srgbClr val="00007D"/>
              </a:solidFill>
              <a:latin typeface="Arial" pitchFamily="34" charset="0"/>
              <a:cs typeface="Arial" pitchFamily="34" charset="0"/>
            </a:endParaRPr>
          </a:p>
        </p:txBody>
      </p:sp>
      <p:sp>
        <p:nvSpPr>
          <p:cNvPr id="3080" name="Line 9" descr="Line from the positive symbol to the HIV-1/HIV-2 antibody differentiation immunoassay "/>
          <p:cNvSpPr>
            <a:spLocks noChangeShapeType="1"/>
          </p:cNvSpPr>
          <p:nvPr/>
        </p:nvSpPr>
        <p:spPr bwMode="auto">
          <a:xfrm>
            <a:off x="3276600" y="1827213"/>
            <a:ext cx="0" cy="347662"/>
          </a:xfrm>
          <a:prstGeom prst="line">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081" name="Line 10">
            <a:extLst>
              <a:ext uri="{C183D7F6-B498-43B3-948B-1728B52AA6E4}">
                <adec:decorative xmlns:adec="http://schemas.microsoft.com/office/drawing/2017/decorative" val="1"/>
              </a:ext>
            </a:extLst>
          </p:cNvPr>
          <p:cNvSpPr>
            <a:spLocks noChangeShapeType="1"/>
          </p:cNvSpPr>
          <p:nvPr/>
        </p:nvSpPr>
        <p:spPr bwMode="auto">
          <a:xfrm>
            <a:off x="5943600" y="1184275"/>
            <a:ext cx="0" cy="228600"/>
          </a:xfrm>
          <a:prstGeom prst="line">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082" name="Line 11">
            <a:extLst>
              <a:ext uri="{C183D7F6-B498-43B3-948B-1728B52AA6E4}">
                <adec:decorative xmlns:adec="http://schemas.microsoft.com/office/drawing/2017/decorative" val="1"/>
              </a:ext>
            </a:extLst>
          </p:cNvPr>
          <p:cNvSpPr>
            <a:spLocks noChangeShapeType="1"/>
          </p:cNvSpPr>
          <p:nvPr/>
        </p:nvSpPr>
        <p:spPr bwMode="auto">
          <a:xfrm>
            <a:off x="1143000" y="3013075"/>
            <a:ext cx="5867400" cy="0"/>
          </a:xfrm>
          <a:prstGeom prst="line">
            <a:avLst/>
          </a:prstGeom>
          <a:noFill/>
          <a:ln w="9525">
            <a:solidFill>
              <a:schemeClr val="tx2"/>
            </a:solidFill>
            <a:round/>
            <a:headEnd/>
            <a:tailEn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083" name="Line 12">
            <a:extLst>
              <a:ext uri="{C183D7F6-B498-43B3-948B-1728B52AA6E4}">
                <adec:decorative xmlns:adec="http://schemas.microsoft.com/office/drawing/2017/decorative" val="1"/>
              </a:ext>
            </a:extLst>
          </p:cNvPr>
          <p:cNvSpPr>
            <a:spLocks noChangeShapeType="1"/>
          </p:cNvSpPr>
          <p:nvPr/>
        </p:nvSpPr>
        <p:spPr bwMode="auto">
          <a:xfrm>
            <a:off x="1143000" y="3013075"/>
            <a:ext cx="0" cy="342900"/>
          </a:xfrm>
          <a:prstGeom prst="line">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084" name="Line 13">
            <a:extLst>
              <a:ext uri="{C183D7F6-B498-43B3-948B-1728B52AA6E4}">
                <adec:decorative xmlns:adec="http://schemas.microsoft.com/office/drawing/2017/decorative" val="1"/>
              </a:ext>
            </a:extLst>
          </p:cNvPr>
          <p:cNvSpPr>
            <a:spLocks noChangeShapeType="1"/>
          </p:cNvSpPr>
          <p:nvPr/>
        </p:nvSpPr>
        <p:spPr bwMode="auto">
          <a:xfrm>
            <a:off x="3048000" y="3013075"/>
            <a:ext cx="0" cy="342900"/>
          </a:xfrm>
          <a:prstGeom prst="line">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085" name="Line 14">
            <a:extLst>
              <a:ext uri="{C183D7F6-B498-43B3-948B-1728B52AA6E4}">
                <adec:decorative xmlns:adec="http://schemas.microsoft.com/office/drawing/2017/decorative" val="1"/>
              </a:ext>
            </a:extLst>
          </p:cNvPr>
          <p:cNvSpPr>
            <a:spLocks noChangeShapeType="1"/>
          </p:cNvSpPr>
          <p:nvPr/>
        </p:nvSpPr>
        <p:spPr bwMode="auto">
          <a:xfrm>
            <a:off x="3276600" y="2784475"/>
            <a:ext cx="0" cy="228600"/>
          </a:xfrm>
          <a:prstGeom prst="line">
            <a:avLst/>
          </a:prstGeom>
          <a:noFill/>
          <a:ln w="9525">
            <a:solidFill>
              <a:schemeClr val="tx2"/>
            </a:solidFill>
            <a:round/>
            <a:headEnd/>
            <a:tailEn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086" name="Line 15" descr="Line connecting positive and negative symbols"/>
          <p:cNvSpPr>
            <a:spLocks noChangeShapeType="1"/>
          </p:cNvSpPr>
          <p:nvPr/>
        </p:nvSpPr>
        <p:spPr bwMode="auto">
          <a:xfrm>
            <a:off x="3276600" y="1184275"/>
            <a:ext cx="2667000" cy="0"/>
          </a:xfrm>
          <a:prstGeom prst="line">
            <a:avLst/>
          </a:prstGeom>
          <a:noFill/>
          <a:ln w="9525">
            <a:solidFill>
              <a:schemeClr val="tx2"/>
            </a:solidFill>
            <a:round/>
            <a:headEnd/>
            <a:tailEn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087" name="Line 16">
            <a:extLst>
              <a:ext uri="{C183D7F6-B498-43B3-948B-1728B52AA6E4}">
                <adec:decorative xmlns:adec="http://schemas.microsoft.com/office/drawing/2017/decorative" val="1"/>
              </a:ext>
            </a:extLst>
          </p:cNvPr>
          <p:cNvSpPr>
            <a:spLocks noChangeShapeType="1"/>
          </p:cNvSpPr>
          <p:nvPr/>
        </p:nvSpPr>
        <p:spPr bwMode="auto">
          <a:xfrm>
            <a:off x="3276600" y="1184275"/>
            <a:ext cx="0" cy="228600"/>
          </a:xfrm>
          <a:prstGeom prst="line">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088" name="Line 17">
            <a:extLst>
              <a:ext uri="{C183D7F6-B498-43B3-948B-1728B52AA6E4}">
                <adec:decorative xmlns:adec="http://schemas.microsoft.com/office/drawing/2017/decorative" val="1"/>
              </a:ext>
            </a:extLst>
          </p:cNvPr>
          <p:cNvSpPr>
            <a:spLocks noChangeShapeType="1"/>
          </p:cNvSpPr>
          <p:nvPr/>
        </p:nvSpPr>
        <p:spPr bwMode="auto">
          <a:xfrm>
            <a:off x="4648200" y="955675"/>
            <a:ext cx="0" cy="228600"/>
          </a:xfrm>
          <a:prstGeom prst="line">
            <a:avLst/>
          </a:prstGeom>
          <a:noFill/>
          <a:ln w="9525">
            <a:solidFill>
              <a:schemeClr val="tx2"/>
            </a:solidFill>
            <a:round/>
            <a:headEnd/>
            <a:tailEn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089" name="Text Box 6"/>
          <p:cNvSpPr txBox="1">
            <a:spLocks noChangeArrowheads="1"/>
          </p:cNvSpPr>
          <p:nvPr/>
        </p:nvSpPr>
        <p:spPr bwMode="auto">
          <a:xfrm>
            <a:off x="5664200" y="3473450"/>
            <a:ext cx="2997200" cy="852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210" tIns="41605" rIns="83210"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algn="ctr" defTabSz="609493" eaLnBrk="1" hangingPunct="1">
              <a:spcBef>
                <a:spcPct val="50000"/>
              </a:spcBef>
              <a:defRPr/>
            </a:pPr>
            <a:r>
              <a:rPr lang="en-US" dirty="0">
                <a:solidFill>
                  <a:srgbClr val="000000"/>
                </a:solidFill>
                <a:latin typeface="Arial" charset="0"/>
              </a:rPr>
              <a:t>HIV-1 (-) </a:t>
            </a:r>
            <a:r>
              <a:rPr lang="en-US" sz="1700" dirty="0">
                <a:solidFill>
                  <a:srgbClr val="000000"/>
                </a:solidFill>
                <a:latin typeface="Arial" charset="0"/>
              </a:rPr>
              <a:t>or indeterminate</a:t>
            </a:r>
          </a:p>
          <a:p>
            <a:pPr algn="ctr" defTabSz="609493" eaLnBrk="1" hangingPunct="1">
              <a:spcBef>
                <a:spcPct val="50000"/>
              </a:spcBef>
              <a:defRPr/>
            </a:pPr>
            <a:r>
              <a:rPr lang="en-US" dirty="0">
                <a:solidFill>
                  <a:srgbClr val="000000"/>
                </a:solidFill>
                <a:latin typeface="Arial" charset="0"/>
              </a:rPr>
              <a:t>HIV-2 (-)</a:t>
            </a:r>
          </a:p>
        </p:txBody>
      </p:sp>
      <p:sp>
        <p:nvSpPr>
          <p:cNvPr id="3090" name="Line 13">
            <a:extLst>
              <a:ext uri="{C183D7F6-B498-43B3-948B-1728B52AA6E4}">
                <adec:decorative xmlns:adec="http://schemas.microsoft.com/office/drawing/2017/decorative" val="1"/>
              </a:ext>
            </a:extLst>
          </p:cNvPr>
          <p:cNvSpPr>
            <a:spLocks noChangeShapeType="1"/>
          </p:cNvSpPr>
          <p:nvPr/>
        </p:nvSpPr>
        <p:spPr bwMode="auto">
          <a:xfrm>
            <a:off x="7010400" y="4275138"/>
            <a:ext cx="0" cy="342900"/>
          </a:xfrm>
          <a:prstGeom prst="line">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091" name="Text Box 6"/>
          <p:cNvSpPr txBox="1">
            <a:spLocks noChangeArrowheads="1"/>
          </p:cNvSpPr>
          <p:nvPr/>
        </p:nvSpPr>
        <p:spPr bwMode="auto">
          <a:xfrm>
            <a:off x="5762625" y="4572004"/>
            <a:ext cx="2438400" cy="39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210" tIns="41605" rIns="83210"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algn="ctr" defTabSz="609493" eaLnBrk="1" hangingPunct="1">
              <a:spcBef>
                <a:spcPct val="50000"/>
              </a:spcBef>
              <a:defRPr/>
            </a:pPr>
            <a:r>
              <a:rPr lang="en-US" dirty="0">
                <a:solidFill>
                  <a:srgbClr val="000000"/>
                </a:solidFill>
                <a:latin typeface="Arial" charset="0"/>
              </a:rPr>
              <a:t>NAT</a:t>
            </a:r>
          </a:p>
        </p:txBody>
      </p:sp>
      <p:sp>
        <p:nvSpPr>
          <p:cNvPr id="3092" name="Line 10">
            <a:extLst>
              <a:ext uri="{C183D7F6-B498-43B3-948B-1728B52AA6E4}">
                <adec:decorative xmlns:adec="http://schemas.microsoft.com/office/drawing/2017/decorative" val="1"/>
              </a:ext>
            </a:extLst>
          </p:cNvPr>
          <p:cNvSpPr>
            <a:spLocks noChangeShapeType="1"/>
          </p:cNvSpPr>
          <p:nvPr/>
        </p:nvSpPr>
        <p:spPr bwMode="auto">
          <a:xfrm>
            <a:off x="7964488" y="5103813"/>
            <a:ext cx="0" cy="228600"/>
          </a:xfrm>
          <a:prstGeom prst="line">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093" name="Line 15">
            <a:extLst>
              <a:ext uri="{C183D7F6-B498-43B3-948B-1728B52AA6E4}">
                <adec:decorative xmlns:adec="http://schemas.microsoft.com/office/drawing/2017/decorative" val="1"/>
              </a:ext>
            </a:extLst>
          </p:cNvPr>
          <p:cNvSpPr>
            <a:spLocks noChangeShapeType="1"/>
          </p:cNvSpPr>
          <p:nvPr/>
        </p:nvSpPr>
        <p:spPr bwMode="auto">
          <a:xfrm>
            <a:off x="5946777" y="5103813"/>
            <a:ext cx="2011363" cy="0"/>
          </a:xfrm>
          <a:prstGeom prst="line">
            <a:avLst/>
          </a:prstGeom>
          <a:noFill/>
          <a:ln w="9525">
            <a:solidFill>
              <a:schemeClr val="tx2"/>
            </a:solidFill>
            <a:round/>
            <a:headEnd/>
            <a:tailEn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094" name="Line 16">
            <a:extLst>
              <a:ext uri="{C183D7F6-B498-43B3-948B-1728B52AA6E4}">
                <adec:decorative xmlns:adec="http://schemas.microsoft.com/office/drawing/2017/decorative" val="1"/>
              </a:ext>
            </a:extLst>
          </p:cNvPr>
          <p:cNvSpPr>
            <a:spLocks noChangeShapeType="1"/>
          </p:cNvSpPr>
          <p:nvPr/>
        </p:nvSpPr>
        <p:spPr bwMode="auto">
          <a:xfrm>
            <a:off x="5946775" y="5103813"/>
            <a:ext cx="0" cy="228600"/>
          </a:xfrm>
          <a:prstGeom prst="line">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095" name="Line 17">
            <a:extLst>
              <a:ext uri="{C183D7F6-B498-43B3-948B-1728B52AA6E4}">
                <adec:decorative xmlns:adec="http://schemas.microsoft.com/office/drawing/2017/decorative" val="1"/>
              </a:ext>
            </a:extLst>
          </p:cNvPr>
          <p:cNvSpPr>
            <a:spLocks noChangeShapeType="1"/>
          </p:cNvSpPr>
          <p:nvPr/>
        </p:nvSpPr>
        <p:spPr bwMode="auto">
          <a:xfrm>
            <a:off x="6972300" y="4875213"/>
            <a:ext cx="0" cy="228600"/>
          </a:xfrm>
          <a:prstGeom prst="line">
            <a:avLst/>
          </a:prstGeom>
          <a:noFill/>
          <a:ln w="9525">
            <a:solidFill>
              <a:schemeClr val="tx2"/>
            </a:solidFill>
            <a:round/>
            <a:headEnd/>
            <a:tailEn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096" name="Text Box 6"/>
          <p:cNvSpPr txBox="1">
            <a:spLocks noChangeArrowheads="1"/>
          </p:cNvSpPr>
          <p:nvPr/>
        </p:nvSpPr>
        <p:spPr bwMode="auto">
          <a:xfrm>
            <a:off x="4724401" y="5283204"/>
            <a:ext cx="2438400"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210" tIns="41605" rIns="83210"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algn="ctr" defTabSz="609493" eaLnBrk="1" hangingPunct="1">
              <a:spcBef>
                <a:spcPct val="50000"/>
              </a:spcBef>
              <a:defRPr/>
            </a:pPr>
            <a:r>
              <a:rPr lang="en-US" dirty="0">
                <a:solidFill>
                  <a:srgbClr val="000000"/>
                </a:solidFill>
                <a:latin typeface="Arial" charset="0"/>
              </a:rPr>
              <a:t>NAT (+) </a:t>
            </a:r>
            <a:r>
              <a:rPr lang="en-US" sz="1600" dirty="0">
                <a:solidFill>
                  <a:srgbClr val="000000"/>
                </a:solidFill>
                <a:latin typeface="Arial" charset="0"/>
              </a:rPr>
              <a:t>                    </a:t>
            </a:r>
            <a:r>
              <a:rPr lang="en-US" sz="1600" dirty="0">
                <a:solidFill>
                  <a:srgbClr val="00007D"/>
                </a:solidFill>
                <a:latin typeface="Arial" charset="0"/>
              </a:rPr>
              <a:t>Acute HIV-1 infection</a:t>
            </a:r>
            <a:endParaRPr lang="en-US" dirty="0">
              <a:solidFill>
                <a:srgbClr val="00007D"/>
              </a:solidFill>
              <a:latin typeface="Arial" charset="0"/>
            </a:endParaRPr>
          </a:p>
        </p:txBody>
      </p:sp>
      <p:sp>
        <p:nvSpPr>
          <p:cNvPr id="3097" name="Text Box 6"/>
          <p:cNvSpPr txBox="1">
            <a:spLocks noChangeArrowheads="1"/>
          </p:cNvSpPr>
          <p:nvPr/>
        </p:nvSpPr>
        <p:spPr bwMode="auto">
          <a:xfrm>
            <a:off x="6872289" y="5291142"/>
            <a:ext cx="2133600"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210" tIns="41605" rIns="83210" bIns="41605">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algn="ctr" defTabSz="609493" eaLnBrk="1" hangingPunct="1">
              <a:spcBef>
                <a:spcPct val="50000"/>
              </a:spcBef>
              <a:defRPr/>
            </a:pPr>
            <a:r>
              <a:rPr lang="en-US" dirty="0">
                <a:solidFill>
                  <a:srgbClr val="000000"/>
                </a:solidFill>
                <a:latin typeface="Arial" charset="0"/>
              </a:rPr>
              <a:t>NAT (-)</a:t>
            </a:r>
            <a:r>
              <a:rPr lang="en-US" sz="1600" dirty="0">
                <a:solidFill>
                  <a:srgbClr val="000000"/>
                </a:solidFill>
                <a:latin typeface="Arial" charset="0"/>
              </a:rPr>
              <a:t>                 </a:t>
            </a:r>
            <a:r>
              <a:rPr lang="en-US" sz="1600" dirty="0">
                <a:solidFill>
                  <a:srgbClr val="00007D"/>
                </a:solidFill>
                <a:latin typeface="Arial" charset="0"/>
              </a:rPr>
              <a:t>Negative for HIV-1</a:t>
            </a:r>
            <a:endParaRPr lang="en-US" dirty="0">
              <a:solidFill>
                <a:srgbClr val="00007D"/>
              </a:solidFill>
              <a:latin typeface="Arial" charset="0"/>
            </a:endParaRPr>
          </a:p>
        </p:txBody>
      </p:sp>
      <p:sp>
        <p:nvSpPr>
          <p:cNvPr id="3098" name="Line 13">
            <a:extLst>
              <a:ext uri="{C183D7F6-B498-43B3-948B-1728B52AA6E4}">
                <adec:decorative xmlns:adec="http://schemas.microsoft.com/office/drawing/2017/decorative" val="1"/>
              </a:ext>
            </a:extLst>
          </p:cNvPr>
          <p:cNvSpPr>
            <a:spLocks noChangeShapeType="1"/>
          </p:cNvSpPr>
          <p:nvPr/>
        </p:nvSpPr>
        <p:spPr bwMode="auto">
          <a:xfrm>
            <a:off x="7027863" y="3022600"/>
            <a:ext cx="0" cy="342900"/>
          </a:xfrm>
          <a:prstGeom prst="line">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099" name="TextBox 39"/>
          <p:cNvSpPr txBox="1">
            <a:spLocks noChangeArrowheads="1"/>
          </p:cNvSpPr>
          <p:nvPr/>
        </p:nvSpPr>
        <p:spPr bwMode="auto">
          <a:xfrm>
            <a:off x="4459288" y="1709738"/>
            <a:ext cx="32766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algn="ctr" defTabSz="609493" eaLnBrk="1" hangingPunct="1">
              <a:spcBef>
                <a:spcPct val="50000"/>
              </a:spcBef>
              <a:defRPr/>
            </a:pPr>
            <a:r>
              <a:rPr lang="en-US" sz="1600" dirty="0">
                <a:solidFill>
                  <a:srgbClr val="00007D"/>
                </a:solidFill>
              </a:rPr>
              <a:t>Negative for HIV-1 and HIV-2 antibodies and p24 Ag</a:t>
            </a:r>
            <a:endParaRPr lang="en-US" sz="1600" dirty="0">
              <a:solidFill>
                <a:srgbClr val="00007D"/>
              </a:solidFill>
              <a:latin typeface="Arial" charset="0"/>
            </a:endParaRPr>
          </a:p>
        </p:txBody>
      </p:sp>
      <p:sp>
        <p:nvSpPr>
          <p:cNvPr id="30" name="Text Box 7"/>
          <p:cNvSpPr txBox="1">
            <a:spLocks noChangeArrowheads="1"/>
          </p:cNvSpPr>
          <p:nvPr/>
        </p:nvSpPr>
        <p:spPr bwMode="auto">
          <a:xfrm>
            <a:off x="3925890" y="3460750"/>
            <a:ext cx="1908175" cy="1392073"/>
          </a:xfrm>
          <a:prstGeom prst="rect">
            <a:avLst/>
          </a:prstGeom>
          <a:noFill/>
          <a:ln w="9525">
            <a:noFill/>
            <a:miter lim="800000"/>
            <a:headEnd/>
            <a:tailEnd/>
          </a:ln>
        </p:spPr>
        <p:txBody>
          <a:bodyPr lIns="83210" tIns="41605" rIns="83210" bIns="41605">
            <a:spAutoFit/>
          </a:bodyPr>
          <a:lstStyle/>
          <a:p>
            <a:pPr algn="ctr" defTabSz="609493">
              <a:spcBef>
                <a:spcPct val="50000"/>
              </a:spcBef>
              <a:defRPr/>
            </a:pPr>
            <a:r>
              <a:rPr lang="en-US" dirty="0">
                <a:solidFill>
                  <a:srgbClr val="000000"/>
                </a:solidFill>
                <a:latin typeface="Arial" pitchFamily="34" charset="0"/>
                <a:cs typeface="Arial" charset="0"/>
              </a:rPr>
              <a:t>HIV-1 (+)</a:t>
            </a:r>
          </a:p>
          <a:p>
            <a:pPr algn="ctr" defTabSz="609493">
              <a:spcBef>
                <a:spcPct val="50000"/>
              </a:spcBef>
              <a:defRPr/>
            </a:pPr>
            <a:r>
              <a:rPr lang="en-US" dirty="0">
                <a:solidFill>
                  <a:srgbClr val="000000"/>
                </a:solidFill>
                <a:latin typeface="Arial" pitchFamily="34" charset="0"/>
                <a:cs typeface="Arial" charset="0"/>
              </a:rPr>
              <a:t>HIV-2 (+)</a:t>
            </a:r>
            <a:r>
              <a:rPr lang="en-US" sz="1600" dirty="0">
                <a:solidFill>
                  <a:srgbClr val="000000"/>
                </a:solidFill>
                <a:latin typeface="ZapfHumnst BT"/>
                <a:cs typeface="Arial" charset="0"/>
              </a:rPr>
              <a:t>            </a:t>
            </a:r>
          </a:p>
          <a:p>
            <a:pPr algn="ctr" defTabSz="609493">
              <a:spcBef>
                <a:spcPct val="50000"/>
              </a:spcBef>
              <a:defRPr/>
            </a:pPr>
            <a:r>
              <a:rPr lang="en-US" sz="1600" dirty="0">
                <a:solidFill>
                  <a:srgbClr val="00007D"/>
                </a:solidFill>
                <a:latin typeface="Arial" pitchFamily="34" charset="0"/>
                <a:cs typeface="Arial" pitchFamily="34" charset="0"/>
              </a:rPr>
              <a:t>HIV antibodies detected*</a:t>
            </a:r>
            <a:endParaRPr lang="en-US" dirty="0">
              <a:solidFill>
                <a:srgbClr val="00007D"/>
              </a:solidFill>
              <a:latin typeface="Arial" pitchFamily="34" charset="0"/>
              <a:cs typeface="Arial" pitchFamily="34" charset="0"/>
            </a:endParaRPr>
          </a:p>
        </p:txBody>
      </p:sp>
      <p:sp>
        <p:nvSpPr>
          <p:cNvPr id="3101" name="Line 13">
            <a:extLst>
              <a:ext uri="{C183D7F6-B498-43B3-948B-1728B52AA6E4}">
                <adec:decorative xmlns:adec="http://schemas.microsoft.com/office/drawing/2017/decorative" val="1"/>
              </a:ext>
            </a:extLst>
          </p:cNvPr>
          <p:cNvSpPr>
            <a:spLocks noChangeShapeType="1"/>
          </p:cNvSpPr>
          <p:nvPr/>
        </p:nvSpPr>
        <p:spPr bwMode="auto">
          <a:xfrm>
            <a:off x="4876800" y="3013075"/>
            <a:ext cx="0" cy="342900"/>
          </a:xfrm>
          <a:prstGeom prst="line">
            <a:avLst/>
          </a:prstGeom>
          <a:noFill/>
          <a:ln w="9525">
            <a:solidFill>
              <a:schemeClr val="tx2"/>
            </a:solidFill>
            <a:round/>
            <a:headEnd/>
            <a:tailEnd type="triangle" w="med" len="med"/>
          </a:ln>
          <a:extLst>
            <a:ext uri="{909E8E84-426E-40dd-AFC4-6F175D3DCCD1}">
              <a14:hiddenFill xmlns:a14="http://schemas.microsoft.com/office/drawing/2010/main" xmlns="">
                <a:noFill/>
              </a14:hiddenFill>
            </a:ext>
          </a:extLst>
        </p:spPr>
        <p:txBody>
          <a:bodyPr/>
          <a:lstStyle/>
          <a:p>
            <a:pPr algn="ctr" defTabSz="609493">
              <a:defRPr/>
            </a:pPr>
            <a:endParaRPr lang="en-US">
              <a:solidFill>
                <a:srgbClr val="000000"/>
              </a:solidFill>
              <a:latin typeface="Arial"/>
              <a:cs typeface="Arial" charset="0"/>
            </a:endParaRPr>
          </a:p>
        </p:txBody>
      </p:sp>
      <p:sp>
        <p:nvSpPr>
          <p:cNvPr id="3102" name="TextBox 1"/>
          <p:cNvSpPr txBox="1">
            <a:spLocks noChangeArrowheads="1"/>
          </p:cNvSpPr>
          <p:nvPr/>
        </p:nvSpPr>
        <p:spPr bwMode="auto">
          <a:xfrm>
            <a:off x="123825" y="5358315"/>
            <a:ext cx="48768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rgbClr val="0000D6"/>
                </a:solidFill>
                <a:latin typeface="ZapfHumnst BT" pitchFamily="34" charset="0"/>
                <a:cs typeface="Arial" charset="0"/>
              </a:defRPr>
            </a:lvl1pPr>
            <a:lvl2pPr marL="742950" indent="-285750" eaLnBrk="0" hangingPunct="0">
              <a:defRPr sz="2000" b="1">
                <a:solidFill>
                  <a:srgbClr val="0000D6"/>
                </a:solidFill>
                <a:latin typeface="ZapfHumnst BT" pitchFamily="34" charset="0"/>
                <a:cs typeface="Arial" charset="0"/>
              </a:defRPr>
            </a:lvl2pPr>
            <a:lvl3pPr marL="1143000" indent="-228600" eaLnBrk="0" hangingPunct="0">
              <a:defRPr sz="2000" b="1">
                <a:solidFill>
                  <a:srgbClr val="0000D6"/>
                </a:solidFill>
                <a:latin typeface="ZapfHumnst BT" pitchFamily="34" charset="0"/>
                <a:cs typeface="Arial" charset="0"/>
              </a:defRPr>
            </a:lvl3pPr>
            <a:lvl4pPr marL="1600200" indent="-228600" eaLnBrk="0" hangingPunct="0">
              <a:defRPr sz="2000" b="1">
                <a:solidFill>
                  <a:srgbClr val="0000D6"/>
                </a:solidFill>
                <a:latin typeface="ZapfHumnst BT" pitchFamily="34" charset="0"/>
                <a:cs typeface="Arial" charset="0"/>
              </a:defRPr>
            </a:lvl4pPr>
            <a:lvl5pPr marL="2057400" indent="-228600" eaLnBrk="0" hangingPunct="0">
              <a:defRPr sz="2000" b="1">
                <a:solidFill>
                  <a:srgbClr val="0000D6"/>
                </a:solidFill>
                <a:latin typeface="ZapfHumnst BT" pitchFamily="34" charset="0"/>
                <a:cs typeface="Arial" charset="0"/>
              </a:defRPr>
            </a:lvl5pPr>
            <a:lvl6pPr marL="2514600" indent="-228600" eaLnBrk="0" fontAlgn="base" hangingPunct="0">
              <a:spcBef>
                <a:spcPct val="0"/>
              </a:spcBef>
              <a:spcAft>
                <a:spcPct val="0"/>
              </a:spcAft>
              <a:defRPr sz="2000" b="1">
                <a:solidFill>
                  <a:srgbClr val="0000D6"/>
                </a:solidFill>
                <a:latin typeface="ZapfHumnst BT" pitchFamily="34" charset="0"/>
                <a:cs typeface="Arial" charset="0"/>
              </a:defRPr>
            </a:lvl6pPr>
            <a:lvl7pPr marL="2971800" indent="-228600" eaLnBrk="0" fontAlgn="base" hangingPunct="0">
              <a:spcBef>
                <a:spcPct val="0"/>
              </a:spcBef>
              <a:spcAft>
                <a:spcPct val="0"/>
              </a:spcAft>
              <a:defRPr sz="2000" b="1">
                <a:solidFill>
                  <a:srgbClr val="0000D6"/>
                </a:solidFill>
                <a:latin typeface="ZapfHumnst BT" pitchFamily="34" charset="0"/>
                <a:cs typeface="Arial" charset="0"/>
              </a:defRPr>
            </a:lvl7pPr>
            <a:lvl8pPr marL="3429000" indent="-228600" eaLnBrk="0" fontAlgn="base" hangingPunct="0">
              <a:spcBef>
                <a:spcPct val="0"/>
              </a:spcBef>
              <a:spcAft>
                <a:spcPct val="0"/>
              </a:spcAft>
              <a:defRPr sz="2000" b="1">
                <a:solidFill>
                  <a:srgbClr val="0000D6"/>
                </a:solidFill>
                <a:latin typeface="ZapfHumnst BT" pitchFamily="34" charset="0"/>
                <a:cs typeface="Arial" charset="0"/>
              </a:defRPr>
            </a:lvl8pPr>
            <a:lvl9pPr marL="3886200" indent="-228600" eaLnBrk="0" fontAlgn="base" hangingPunct="0">
              <a:spcBef>
                <a:spcPct val="0"/>
              </a:spcBef>
              <a:spcAft>
                <a:spcPct val="0"/>
              </a:spcAft>
              <a:defRPr sz="2000" b="1">
                <a:solidFill>
                  <a:srgbClr val="0000D6"/>
                </a:solidFill>
                <a:latin typeface="ZapfHumnst BT" pitchFamily="34" charset="0"/>
                <a:cs typeface="Arial" charset="0"/>
              </a:defRPr>
            </a:lvl9pPr>
          </a:lstStyle>
          <a:p>
            <a:pPr algn="ctr" defTabSz="609493" eaLnBrk="1" hangingPunct="1">
              <a:defRPr/>
            </a:pPr>
            <a:r>
              <a:rPr lang="en-US" sz="1600" b="0" i="1" dirty="0">
                <a:solidFill>
                  <a:srgbClr val="000000"/>
                </a:solidFill>
                <a:latin typeface="Arial" pitchFamily="34" charset="0"/>
                <a:cs typeface="Arial" pitchFamily="34" charset="0"/>
              </a:rPr>
              <a:t>*Additional testing required to rule out dual infection</a:t>
            </a:r>
          </a:p>
        </p:txBody>
      </p:sp>
      <p:sp>
        <p:nvSpPr>
          <p:cNvPr id="2" name="Title 1">
            <a:extLst>
              <a:ext uri="{FF2B5EF4-FFF2-40B4-BE49-F238E27FC236}">
                <a16:creationId xmlns:a16="http://schemas.microsoft.com/office/drawing/2014/main" id="{FE679B6D-AC34-704E-9464-7E154ACF45CE}"/>
              </a:ext>
            </a:extLst>
          </p:cNvPr>
          <p:cNvSpPr>
            <a:spLocks noGrp="1"/>
          </p:cNvSpPr>
          <p:nvPr>
            <p:ph type="title"/>
          </p:nvPr>
        </p:nvSpPr>
        <p:spPr>
          <a:xfrm>
            <a:off x="566616" y="118275"/>
            <a:ext cx="8315569" cy="1143000"/>
          </a:xfrm>
        </p:spPr>
        <p:txBody>
          <a:bodyPr/>
          <a:lstStyle/>
          <a:p>
            <a:pPr algn="ctr"/>
            <a:r>
              <a:rPr lang="en-US" sz="2000" b="1" dirty="0">
                <a:solidFill>
                  <a:srgbClr val="000000"/>
                </a:solidFill>
                <a:latin typeface="Arial" pitchFamily="34" charset="0"/>
                <a:cs typeface="Arial" pitchFamily="34" charset="0"/>
              </a:rPr>
              <a:t>4</a:t>
            </a:r>
            <a:r>
              <a:rPr lang="en-US" sz="2000" b="1" baseline="30000" dirty="0">
                <a:solidFill>
                  <a:srgbClr val="000000"/>
                </a:solidFill>
                <a:latin typeface="Arial" pitchFamily="34" charset="0"/>
                <a:cs typeface="Arial" pitchFamily="34" charset="0"/>
              </a:rPr>
              <a:t>th</a:t>
            </a:r>
            <a:r>
              <a:rPr lang="en-US" sz="2000" b="1" dirty="0">
                <a:solidFill>
                  <a:srgbClr val="000000"/>
                </a:solidFill>
                <a:latin typeface="Arial" pitchFamily="34" charset="0"/>
                <a:cs typeface="Arial" pitchFamily="34" charset="0"/>
              </a:rPr>
              <a:t> generation HIV-1/2 immunoassay</a:t>
            </a:r>
            <a:endParaRPr lang="en-US" sz="2000" b="1" dirty="0"/>
          </a:p>
        </p:txBody>
      </p:sp>
      <p:sp>
        <p:nvSpPr>
          <p:cNvPr id="31" name="Footer Placeholder 4">
            <a:extLst>
              <a:ext uri="{FF2B5EF4-FFF2-40B4-BE49-F238E27FC236}">
                <a16:creationId xmlns:a16="http://schemas.microsoft.com/office/drawing/2014/main" id="{3A312958-1F05-4879-BEC0-174A8908ECB1}"/>
              </a:ext>
            </a:extLst>
          </p:cNvPr>
          <p:cNvSpPr>
            <a:spLocks noGrp="1"/>
          </p:cNvSpPr>
          <p:nvPr>
            <p:ph type="ftr" sz="quarter" idx="11"/>
          </p:nvPr>
        </p:nvSpPr>
        <p:spPr/>
        <p:txBody>
          <a:bodyPr/>
          <a:lstStyle/>
          <a:p>
            <a:r>
              <a:rPr lang="en-US" dirty="0"/>
              <a:t>paetc.org</a:t>
            </a:r>
          </a:p>
        </p:txBody>
      </p:sp>
      <p:sp>
        <p:nvSpPr>
          <p:cNvPr id="32" name="Slide Number Placeholder 3">
            <a:extLst>
              <a:ext uri="{FF2B5EF4-FFF2-40B4-BE49-F238E27FC236}">
                <a16:creationId xmlns:a16="http://schemas.microsoft.com/office/drawing/2014/main" id="{A4E57226-1EBC-4BBF-A645-562D603B3C37}"/>
              </a:ext>
            </a:extLst>
          </p:cNvPr>
          <p:cNvSpPr>
            <a:spLocks noGrp="1"/>
          </p:cNvSpPr>
          <p:nvPr>
            <p:ph type="sldNum" sz="quarter" idx="12"/>
          </p:nvPr>
        </p:nvSpPr>
        <p:spPr/>
        <p:txBody>
          <a:bodyPr/>
          <a:lstStyle/>
          <a:p>
            <a:fld id="{1D2EA5EF-C699-AF4C-BA42-C0A1CAAB713C}" type="slidenum">
              <a:rPr lang="en-US" smtClean="0"/>
              <a:t>14</a:t>
            </a:fld>
            <a:endParaRPr lang="en-US"/>
          </a:p>
        </p:txBody>
      </p:sp>
    </p:spTree>
    <p:extLst>
      <p:ext uri="{BB962C8B-B14F-4D97-AF65-F5344CB8AC3E}">
        <p14:creationId xmlns:p14="http://schemas.microsoft.com/office/powerpoint/2010/main" val="5759102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11E1115-CEBF-48F8-A857-355F11334564}"/>
              </a:ext>
            </a:extLst>
          </p:cNvPr>
          <p:cNvSpPr>
            <a:spLocks noGrp="1" noChangeArrowheads="1"/>
          </p:cNvSpPr>
          <p:nvPr>
            <p:ph type="title"/>
          </p:nvPr>
        </p:nvSpPr>
        <p:spPr>
          <a:xfrm>
            <a:off x="304800" y="304800"/>
            <a:ext cx="8458200" cy="1143000"/>
          </a:xfrm>
        </p:spPr>
        <p:txBody>
          <a:bodyPr/>
          <a:lstStyle/>
          <a:p>
            <a:pPr algn="ctr"/>
            <a:r>
              <a:rPr lang="en-US" altLang="en-US" dirty="0"/>
              <a:t>Acute Retroviral Syndrome Signs/Symptoms</a:t>
            </a:r>
            <a:endParaRPr lang="en-US" altLang="en-US" sz="4000" dirty="0"/>
          </a:p>
        </p:txBody>
      </p:sp>
      <p:sp>
        <p:nvSpPr>
          <p:cNvPr id="3" name="Content Placeholder 2">
            <a:extLst>
              <a:ext uri="{FF2B5EF4-FFF2-40B4-BE49-F238E27FC236}">
                <a16:creationId xmlns:a16="http://schemas.microsoft.com/office/drawing/2014/main" id="{16C239F6-617E-4292-AA6D-CDC9612464F2}"/>
              </a:ext>
            </a:extLst>
          </p:cNvPr>
          <p:cNvSpPr>
            <a:spLocks noGrp="1"/>
          </p:cNvSpPr>
          <p:nvPr>
            <p:ph idx="1"/>
          </p:nvPr>
        </p:nvSpPr>
        <p:spPr/>
        <p:txBody>
          <a:bodyPr/>
          <a:lstStyle/>
          <a:p>
            <a:r>
              <a:rPr lang="en-US" dirty="0"/>
              <a:t>Fever</a:t>
            </a:r>
          </a:p>
          <a:p>
            <a:r>
              <a:rPr lang="en-US" dirty="0"/>
              <a:t>Malaise</a:t>
            </a:r>
          </a:p>
          <a:p>
            <a:r>
              <a:rPr lang="en-US" dirty="0"/>
              <a:t>Myalgia</a:t>
            </a:r>
          </a:p>
          <a:p>
            <a:r>
              <a:rPr lang="en-US" dirty="0"/>
              <a:t>Rash</a:t>
            </a:r>
          </a:p>
          <a:p>
            <a:r>
              <a:rPr lang="en-US" dirty="0"/>
              <a:t>Headache</a:t>
            </a:r>
          </a:p>
          <a:p>
            <a:r>
              <a:rPr lang="en-US" dirty="0"/>
              <a:t>Sore throat</a:t>
            </a:r>
          </a:p>
          <a:p>
            <a:r>
              <a:rPr lang="en-US" dirty="0"/>
              <a:t>Lymphadenopathy</a:t>
            </a:r>
          </a:p>
        </p:txBody>
      </p:sp>
      <p:pic>
        <p:nvPicPr>
          <p:cNvPr id="6" name="Picture 1" descr="A photo of a rash on an arm and chest as a result and symptom of acute retroviral syndrom ">
            <a:extLst>
              <a:ext uri="{FF2B5EF4-FFF2-40B4-BE49-F238E27FC236}">
                <a16:creationId xmlns:a16="http://schemas.microsoft.com/office/drawing/2014/main" id="{80282358-1ED7-44BC-939F-CDAF269FD6B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828800"/>
            <a:ext cx="386715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Footer Placeholder 4">
            <a:extLst>
              <a:ext uri="{FF2B5EF4-FFF2-40B4-BE49-F238E27FC236}">
                <a16:creationId xmlns:a16="http://schemas.microsoft.com/office/drawing/2014/main" id="{D14841FF-C010-4107-9952-94690349083F}"/>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0C512508-F991-4AB5-86B8-90439625816C}"/>
              </a:ext>
            </a:extLst>
          </p:cNvPr>
          <p:cNvSpPr>
            <a:spLocks noGrp="1"/>
          </p:cNvSpPr>
          <p:nvPr>
            <p:ph type="sldNum" sz="quarter" idx="12"/>
          </p:nvPr>
        </p:nvSpPr>
        <p:spPr/>
        <p:txBody>
          <a:bodyPr/>
          <a:lstStyle/>
          <a:p>
            <a:fld id="{1D2EA5EF-C699-AF4C-BA42-C0A1CAAB713C}" type="slidenum">
              <a:rPr lang="en-US" smtClean="0"/>
              <a:t>15</a:t>
            </a:fld>
            <a:endParaRPr lang="en-US"/>
          </a:p>
        </p:txBody>
      </p:sp>
    </p:spTree>
    <p:extLst>
      <p:ext uri="{BB962C8B-B14F-4D97-AF65-F5344CB8AC3E}">
        <p14:creationId xmlns:p14="http://schemas.microsoft.com/office/powerpoint/2010/main" val="137934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3216" y="304800"/>
            <a:ext cx="8957569" cy="1143000"/>
          </a:xfrm>
        </p:spPr>
        <p:txBody>
          <a:bodyPr/>
          <a:lstStyle/>
          <a:p>
            <a:r>
              <a:rPr lang="en-US" altLang="en-US" sz="4000" dirty="0"/>
              <a:t>Acute Retroviral Syndrome Presentation</a:t>
            </a:r>
          </a:p>
        </p:txBody>
      </p:sp>
      <p:sp>
        <p:nvSpPr>
          <p:cNvPr id="54275" name="Rectangle 3"/>
          <p:cNvSpPr>
            <a:spLocks noGrp="1" noChangeArrowheads="1"/>
          </p:cNvSpPr>
          <p:nvPr>
            <p:ph type="body" idx="1"/>
          </p:nvPr>
        </p:nvSpPr>
        <p:spPr>
          <a:xfrm>
            <a:off x="457200" y="1600200"/>
            <a:ext cx="8229600" cy="4038600"/>
          </a:xfrm>
        </p:spPr>
        <p:txBody>
          <a:bodyPr/>
          <a:lstStyle/>
          <a:p>
            <a:pPr>
              <a:lnSpc>
                <a:spcPct val="90000"/>
              </a:lnSpc>
            </a:pPr>
            <a:r>
              <a:rPr lang="en-US" altLang="en-US" dirty="0"/>
              <a:t>Most patients who contract HIV are symptomatic with seroconversion</a:t>
            </a:r>
            <a:r>
              <a:rPr lang="en-US" altLang="en-US" baseline="30000" dirty="0"/>
              <a:t>1</a:t>
            </a:r>
          </a:p>
          <a:p>
            <a:pPr>
              <a:lnSpc>
                <a:spcPct val="90000"/>
              </a:lnSpc>
            </a:pPr>
            <a:r>
              <a:rPr lang="en-US" altLang="en-US" dirty="0"/>
              <a:t>Flu-like or mono-like illness often accompanied by a rash</a:t>
            </a:r>
            <a:r>
              <a:rPr lang="en-US" altLang="en-US" baseline="30000" dirty="0"/>
              <a:t>2</a:t>
            </a:r>
          </a:p>
          <a:p>
            <a:pPr>
              <a:lnSpc>
                <a:spcPct val="90000"/>
              </a:lnSpc>
            </a:pPr>
            <a:r>
              <a:rPr lang="en-US" altLang="en-US" dirty="0"/>
              <a:t>Onset typically 2-6 weeks following exposure, but high variability</a:t>
            </a:r>
            <a:r>
              <a:rPr lang="en-US" altLang="en-US" baseline="30000" dirty="0"/>
              <a:t>1</a:t>
            </a:r>
          </a:p>
          <a:p>
            <a:pPr>
              <a:lnSpc>
                <a:spcPct val="90000"/>
              </a:lnSpc>
            </a:pPr>
            <a:r>
              <a:rPr lang="en-US" altLang="en-US" dirty="0"/>
              <a:t>Treatment of acute HIV with antiretroviral therapy may have significant long-term benefit</a:t>
            </a:r>
            <a:r>
              <a:rPr lang="en-US" altLang="en-US" baseline="30000" dirty="0"/>
              <a:t>3</a:t>
            </a:r>
          </a:p>
        </p:txBody>
      </p:sp>
      <p:sp>
        <p:nvSpPr>
          <p:cNvPr id="54276" name="Text Box 4"/>
          <p:cNvSpPr txBox="1">
            <a:spLocks noChangeArrowheads="1"/>
          </p:cNvSpPr>
          <p:nvPr/>
        </p:nvSpPr>
        <p:spPr bwMode="auto">
          <a:xfrm>
            <a:off x="304800" y="5141851"/>
            <a:ext cx="45336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1000"/>
              <a:t>1. </a:t>
            </a:r>
            <a:r>
              <a:rPr lang="en-US" altLang="en-US" sz="1000" dirty="0" err="1"/>
              <a:t>Schacker</a:t>
            </a:r>
            <a:r>
              <a:rPr lang="en-US" altLang="en-US" sz="1000" dirty="0"/>
              <a:t> T et al.  Ann </a:t>
            </a:r>
            <a:r>
              <a:rPr lang="en-US" altLang="en-US" sz="1000" dirty="0" err="1"/>
              <a:t>Int</a:t>
            </a:r>
            <a:r>
              <a:rPr lang="en-US" altLang="en-US" sz="1000" dirty="0"/>
              <a:t> Med 1996;125:257-64.</a:t>
            </a:r>
          </a:p>
          <a:p>
            <a:r>
              <a:rPr lang="en-US" altLang="en-US" sz="1000" dirty="0"/>
              <a:t>2. Kahn JO, Walker BD. N </a:t>
            </a:r>
            <a:r>
              <a:rPr lang="en-US" altLang="en-US" sz="1000" dirty="0" err="1"/>
              <a:t>Engl</a:t>
            </a:r>
            <a:r>
              <a:rPr lang="en-US" altLang="en-US" sz="1000" dirty="0"/>
              <a:t> J Med. 1998;339:33-39. </a:t>
            </a:r>
          </a:p>
          <a:p>
            <a:r>
              <a:rPr lang="en-US" altLang="en-US" sz="1000" dirty="0"/>
              <a:t>3. Walker B. State of the Art Lecture and Summary.  8th CROI, Session #37. </a:t>
            </a:r>
          </a:p>
        </p:txBody>
      </p:sp>
      <p:sp>
        <p:nvSpPr>
          <p:cNvPr id="5" name="Footer Placeholder 4">
            <a:extLst>
              <a:ext uri="{FF2B5EF4-FFF2-40B4-BE49-F238E27FC236}">
                <a16:creationId xmlns:a16="http://schemas.microsoft.com/office/drawing/2014/main" id="{DC4BD145-E615-48C2-9029-73AFB16C3AE4}"/>
              </a:ext>
            </a:extLst>
          </p:cNvPr>
          <p:cNvSpPr>
            <a:spLocks noGrp="1"/>
          </p:cNvSpPr>
          <p:nvPr>
            <p:ph type="ftr" sz="quarter" idx="11"/>
          </p:nvPr>
        </p:nvSpPr>
        <p:spPr>
          <a:xfrm>
            <a:off x="3352459" y="6352708"/>
            <a:ext cx="4367298" cy="365760"/>
          </a:xfrm>
        </p:spPr>
        <p:txBody>
          <a:bodyPr/>
          <a:lstStyle/>
          <a:p>
            <a:r>
              <a:rPr lang="en-US" dirty="0"/>
              <a:t>paetc.org</a:t>
            </a:r>
          </a:p>
        </p:txBody>
      </p:sp>
      <p:sp>
        <p:nvSpPr>
          <p:cNvPr id="6" name="Slide Number Placeholder 3">
            <a:extLst>
              <a:ext uri="{FF2B5EF4-FFF2-40B4-BE49-F238E27FC236}">
                <a16:creationId xmlns:a16="http://schemas.microsoft.com/office/drawing/2014/main" id="{E6108681-B0BB-47D1-877C-43556BE5F388}"/>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16</a:t>
            </a:fld>
            <a:endParaRPr lang="en-US"/>
          </a:p>
        </p:txBody>
      </p:sp>
    </p:spTree>
    <p:extLst>
      <p:ext uri="{BB962C8B-B14F-4D97-AF65-F5344CB8AC3E}">
        <p14:creationId xmlns:p14="http://schemas.microsoft.com/office/powerpoint/2010/main" val="1330317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rot="16200000">
            <a:off x="-415058" y="3006490"/>
            <a:ext cx="2223942" cy="705321"/>
          </a:xfrm>
          <a:prstGeom prst="rect">
            <a:avLst/>
          </a:prstGeom>
          <a:noFill/>
          <a:ln w="12700">
            <a:noFill/>
            <a:miter lim="800000"/>
            <a:headEnd/>
            <a:tailEnd/>
          </a:ln>
          <a:effectLst/>
        </p:spPr>
        <p:txBody>
          <a:bodyPr wrap="none" lIns="90488" tIns="44450" rIns="90488" bIns="44450">
            <a:spAutoFit/>
          </a:bodyPr>
          <a:lstStyle/>
          <a:p>
            <a:pPr algn="ctr" defTabSz="609493">
              <a:defRPr/>
            </a:pPr>
            <a:r>
              <a:rPr lang="en-US" sz="2000" dirty="0">
                <a:solidFill>
                  <a:srgbClr val="1C3768"/>
                </a:solidFill>
                <a:latin typeface="Trebuchet MS"/>
                <a:cs typeface="Trebuchet MS"/>
              </a:rPr>
              <a:t>HIV RNA in Semen</a:t>
            </a:r>
          </a:p>
          <a:p>
            <a:pPr algn="ctr" defTabSz="609493">
              <a:defRPr/>
            </a:pPr>
            <a:r>
              <a:rPr lang="en-US" sz="2000" dirty="0">
                <a:solidFill>
                  <a:srgbClr val="1C3768"/>
                </a:solidFill>
                <a:latin typeface="Trebuchet MS"/>
                <a:cs typeface="Trebuchet MS"/>
              </a:rPr>
              <a:t>(Log</a:t>
            </a:r>
            <a:r>
              <a:rPr lang="en-US" sz="2000" baseline="-25000" dirty="0">
                <a:solidFill>
                  <a:srgbClr val="1C3768"/>
                </a:solidFill>
                <a:latin typeface="Trebuchet MS"/>
                <a:cs typeface="Trebuchet MS"/>
              </a:rPr>
              <a:t>10</a:t>
            </a:r>
            <a:r>
              <a:rPr lang="en-US" sz="2000" dirty="0">
                <a:solidFill>
                  <a:srgbClr val="1C3768"/>
                </a:solidFill>
                <a:latin typeface="Trebuchet MS"/>
                <a:cs typeface="Trebuchet MS"/>
              </a:rPr>
              <a:t> copies/ml)</a:t>
            </a:r>
          </a:p>
        </p:txBody>
      </p:sp>
      <p:grpSp>
        <p:nvGrpSpPr>
          <p:cNvPr id="25602" name="Group 3" descr="Graph axis that reads from left: acute infection 6 weeks, asymptomatic infection, HIV progression, AIDS. "/>
          <p:cNvGrpSpPr>
            <a:grpSpLocks/>
          </p:cNvGrpSpPr>
          <p:nvPr/>
        </p:nvGrpSpPr>
        <p:grpSpPr bwMode="auto">
          <a:xfrm>
            <a:off x="690916" y="4951419"/>
            <a:ext cx="6901395" cy="912813"/>
            <a:chOff x="978" y="3206"/>
            <a:chExt cx="4891" cy="575"/>
          </a:xfrm>
        </p:grpSpPr>
        <p:sp>
          <p:nvSpPr>
            <p:cNvPr id="403476" name="Rectangle 4"/>
            <p:cNvSpPr>
              <a:spLocks noChangeArrowheads="1"/>
            </p:cNvSpPr>
            <p:nvPr/>
          </p:nvSpPr>
          <p:spPr bwMode="auto">
            <a:xfrm rot="20100000">
              <a:off x="978" y="3259"/>
              <a:ext cx="1629" cy="522"/>
            </a:xfrm>
            <a:prstGeom prst="rect">
              <a:avLst/>
            </a:prstGeom>
            <a:noFill/>
            <a:ln w="12700">
              <a:noFill/>
              <a:miter lim="800000"/>
              <a:headEnd/>
              <a:tailEnd/>
            </a:ln>
          </p:spPr>
          <p:txBody>
            <a:bodyPr wrap="none" lIns="90488" tIns="44450" rIns="90488" bIns="44450">
              <a:spAutoFit/>
            </a:bodyPr>
            <a:lstStyle/>
            <a:p>
              <a:pPr algn="ctr" defTabSz="609493">
                <a:defRPr/>
              </a:pPr>
              <a:r>
                <a:rPr lang="en-US" sz="2400" dirty="0">
                  <a:solidFill>
                    <a:srgbClr val="1C3768"/>
                  </a:solidFill>
                  <a:latin typeface="Trebuchet MS"/>
                  <a:cs typeface="Trebuchet MS"/>
                </a:rPr>
                <a:t>Acute Infection </a:t>
              </a:r>
            </a:p>
            <a:p>
              <a:pPr algn="ctr" defTabSz="609493">
                <a:defRPr/>
              </a:pPr>
              <a:r>
                <a:rPr lang="en-US" sz="2400" dirty="0">
                  <a:solidFill>
                    <a:srgbClr val="1C3768"/>
                  </a:solidFill>
                  <a:latin typeface="Trebuchet MS"/>
                  <a:cs typeface="Trebuchet MS"/>
                </a:rPr>
                <a:t>6 wks</a:t>
              </a:r>
            </a:p>
          </p:txBody>
        </p:sp>
        <p:sp>
          <p:nvSpPr>
            <p:cNvPr id="403477" name="Rectangle 5"/>
            <p:cNvSpPr>
              <a:spLocks noChangeArrowheads="1"/>
            </p:cNvSpPr>
            <p:nvPr/>
          </p:nvSpPr>
          <p:spPr bwMode="auto">
            <a:xfrm rot="20100000">
              <a:off x="2636" y="3314"/>
              <a:ext cx="1280" cy="444"/>
            </a:xfrm>
            <a:prstGeom prst="rect">
              <a:avLst/>
            </a:prstGeom>
            <a:noFill/>
            <a:ln w="12700">
              <a:noFill/>
              <a:miter lim="800000"/>
              <a:headEnd/>
              <a:tailEnd/>
            </a:ln>
          </p:spPr>
          <p:txBody>
            <a:bodyPr wrap="none" lIns="90488" tIns="44450" rIns="90488" bIns="44450">
              <a:spAutoFit/>
            </a:bodyPr>
            <a:lstStyle/>
            <a:p>
              <a:pPr algn="ctr" defTabSz="609493">
                <a:defRPr/>
              </a:pPr>
              <a:r>
                <a:rPr lang="en-US" sz="2000">
                  <a:solidFill>
                    <a:srgbClr val="1C3768"/>
                  </a:solidFill>
                  <a:latin typeface="Trebuchet MS"/>
                  <a:cs typeface="Trebuchet MS"/>
                </a:rPr>
                <a:t>Asymptomatic</a:t>
              </a:r>
            </a:p>
            <a:p>
              <a:pPr algn="ctr" defTabSz="609493">
                <a:defRPr/>
              </a:pPr>
              <a:r>
                <a:rPr lang="en-US" sz="2000">
                  <a:solidFill>
                    <a:srgbClr val="1C3768"/>
                  </a:solidFill>
                  <a:latin typeface="Trebuchet MS"/>
                  <a:cs typeface="Trebuchet MS"/>
                </a:rPr>
                <a:t>Infection</a:t>
              </a:r>
            </a:p>
          </p:txBody>
        </p:sp>
        <p:sp>
          <p:nvSpPr>
            <p:cNvPr id="174086" name="Rectangle 6"/>
            <p:cNvSpPr>
              <a:spLocks noChangeArrowheads="1"/>
            </p:cNvSpPr>
            <p:nvPr/>
          </p:nvSpPr>
          <p:spPr bwMode="auto">
            <a:xfrm rot="20100000">
              <a:off x="3961" y="3354"/>
              <a:ext cx="1378" cy="250"/>
            </a:xfrm>
            <a:prstGeom prst="rect">
              <a:avLst/>
            </a:prstGeom>
            <a:noFill/>
            <a:ln w="12700">
              <a:noFill/>
              <a:miter lim="800000"/>
              <a:headEnd/>
              <a:tailEnd/>
            </a:ln>
            <a:effectLst/>
          </p:spPr>
          <p:txBody>
            <a:bodyPr wrap="none" lIns="90488" tIns="44450" rIns="90488" bIns="44450">
              <a:spAutoFit/>
            </a:bodyPr>
            <a:lstStyle/>
            <a:p>
              <a:pPr algn="ctr" defTabSz="609493">
                <a:defRPr/>
              </a:pPr>
              <a:r>
                <a:rPr lang="en-US" sz="2000" dirty="0">
                  <a:solidFill>
                    <a:srgbClr val="1C3768"/>
                  </a:solidFill>
                  <a:latin typeface="Trebuchet MS"/>
                  <a:cs typeface="Trebuchet MS"/>
                </a:rPr>
                <a:t>HIV</a:t>
              </a:r>
              <a:r>
                <a:rPr lang="en-US" sz="2000" dirty="0">
                  <a:solidFill>
                    <a:srgbClr val="1C3768"/>
                  </a:solidFill>
                  <a:effectLst>
                    <a:outerShdw blurRad="38100" dist="38100" dir="2700000" algn="tl">
                      <a:srgbClr val="000000"/>
                    </a:outerShdw>
                  </a:effectLst>
                  <a:latin typeface="Trebuchet MS"/>
                  <a:cs typeface="Trebuchet MS"/>
                </a:rPr>
                <a:t> </a:t>
              </a:r>
              <a:r>
                <a:rPr lang="en-US" sz="2000" dirty="0">
                  <a:solidFill>
                    <a:srgbClr val="1C3768"/>
                  </a:solidFill>
                  <a:latin typeface="Trebuchet MS"/>
                  <a:cs typeface="Trebuchet MS"/>
                </a:rPr>
                <a:t>Progression</a:t>
              </a:r>
            </a:p>
          </p:txBody>
        </p:sp>
        <p:sp>
          <p:nvSpPr>
            <p:cNvPr id="403479" name="Rectangle 7"/>
            <p:cNvSpPr>
              <a:spLocks noChangeArrowheads="1"/>
            </p:cNvSpPr>
            <p:nvPr/>
          </p:nvSpPr>
          <p:spPr bwMode="auto">
            <a:xfrm rot="20100000">
              <a:off x="5383" y="3206"/>
              <a:ext cx="486" cy="250"/>
            </a:xfrm>
            <a:prstGeom prst="rect">
              <a:avLst/>
            </a:prstGeom>
            <a:noFill/>
            <a:ln w="12700">
              <a:noFill/>
              <a:miter lim="800000"/>
              <a:headEnd/>
              <a:tailEnd/>
            </a:ln>
          </p:spPr>
          <p:txBody>
            <a:bodyPr wrap="none" lIns="90488" tIns="44450" rIns="90488" bIns="44450">
              <a:spAutoFit/>
            </a:bodyPr>
            <a:lstStyle/>
            <a:p>
              <a:pPr algn="ctr" defTabSz="609493">
                <a:defRPr/>
              </a:pPr>
              <a:r>
                <a:rPr lang="en-US" sz="2000">
                  <a:solidFill>
                    <a:srgbClr val="1C3768"/>
                  </a:solidFill>
                  <a:latin typeface="Trebuchet MS"/>
                  <a:cs typeface="Trebuchet MS"/>
                </a:rPr>
                <a:t>AIDS</a:t>
              </a:r>
            </a:p>
          </p:txBody>
        </p:sp>
      </p:grpSp>
      <p:grpSp>
        <p:nvGrpSpPr>
          <p:cNvPr id="25603" name="Group 8" descr="Graph axis that reads from bottom to top: 2, 3, 4, 5 "/>
          <p:cNvGrpSpPr>
            <a:grpSpLocks/>
          </p:cNvGrpSpPr>
          <p:nvPr/>
        </p:nvGrpSpPr>
        <p:grpSpPr bwMode="auto">
          <a:xfrm>
            <a:off x="1079500" y="1909763"/>
            <a:ext cx="354013" cy="2944812"/>
            <a:chOff x="635" y="1462"/>
            <a:chExt cx="250" cy="1855"/>
          </a:xfrm>
        </p:grpSpPr>
        <p:sp>
          <p:nvSpPr>
            <p:cNvPr id="174089" name="Rectangle 9"/>
            <p:cNvSpPr>
              <a:spLocks noChangeArrowheads="1"/>
            </p:cNvSpPr>
            <p:nvPr/>
          </p:nvSpPr>
          <p:spPr bwMode="auto">
            <a:xfrm>
              <a:off x="635" y="3028"/>
              <a:ext cx="250" cy="289"/>
            </a:xfrm>
            <a:prstGeom prst="rect">
              <a:avLst/>
            </a:prstGeom>
            <a:noFill/>
            <a:ln w="12700">
              <a:noFill/>
              <a:miter lim="800000"/>
              <a:headEnd/>
              <a:tailEnd/>
            </a:ln>
            <a:effectLst/>
          </p:spPr>
          <p:txBody>
            <a:bodyPr wrap="none" lIns="90488" tIns="44450" rIns="90488" bIns="44450">
              <a:spAutoFit/>
            </a:bodyPr>
            <a:lstStyle/>
            <a:p>
              <a:pPr algn="ctr" defTabSz="609493">
                <a:defRPr/>
              </a:pPr>
              <a:r>
                <a:rPr lang="en-US" sz="2400" dirty="0">
                  <a:solidFill>
                    <a:srgbClr val="000099"/>
                  </a:solidFill>
                  <a:latin typeface="ZapfHumnst BT"/>
                  <a:cs typeface="Arial" charset="0"/>
                </a:rPr>
                <a:t>2</a:t>
              </a:r>
            </a:p>
          </p:txBody>
        </p:sp>
        <p:sp>
          <p:nvSpPr>
            <p:cNvPr id="174090" name="Rectangle 10"/>
            <p:cNvSpPr>
              <a:spLocks noChangeArrowheads="1"/>
            </p:cNvSpPr>
            <p:nvPr/>
          </p:nvSpPr>
          <p:spPr bwMode="auto">
            <a:xfrm>
              <a:off x="635" y="2506"/>
              <a:ext cx="250" cy="289"/>
            </a:xfrm>
            <a:prstGeom prst="rect">
              <a:avLst/>
            </a:prstGeom>
            <a:noFill/>
            <a:ln w="12700">
              <a:noFill/>
              <a:miter lim="800000"/>
              <a:headEnd/>
              <a:tailEnd/>
            </a:ln>
            <a:effectLst/>
          </p:spPr>
          <p:txBody>
            <a:bodyPr wrap="none" lIns="90488" tIns="44450" rIns="90488" bIns="44450">
              <a:spAutoFit/>
            </a:bodyPr>
            <a:lstStyle/>
            <a:p>
              <a:pPr algn="ctr" defTabSz="609493">
                <a:defRPr/>
              </a:pPr>
              <a:r>
                <a:rPr lang="en-US" sz="2400">
                  <a:solidFill>
                    <a:srgbClr val="000099"/>
                  </a:solidFill>
                  <a:latin typeface="ZapfHumnst BT"/>
                  <a:cs typeface="Arial" charset="0"/>
                </a:rPr>
                <a:t>3</a:t>
              </a:r>
            </a:p>
          </p:txBody>
        </p:sp>
        <p:sp>
          <p:nvSpPr>
            <p:cNvPr id="174091" name="Rectangle 11"/>
            <p:cNvSpPr>
              <a:spLocks noChangeArrowheads="1"/>
            </p:cNvSpPr>
            <p:nvPr/>
          </p:nvSpPr>
          <p:spPr bwMode="auto">
            <a:xfrm>
              <a:off x="635" y="1984"/>
              <a:ext cx="250" cy="289"/>
            </a:xfrm>
            <a:prstGeom prst="rect">
              <a:avLst/>
            </a:prstGeom>
            <a:noFill/>
            <a:ln w="12700">
              <a:noFill/>
              <a:miter lim="800000"/>
              <a:headEnd/>
              <a:tailEnd/>
            </a:ln>
            <a:effectLst/>
          </p:spPr>
          <p:txBody>
            <a:bodyPr wrap="none" lIns="90488" tIns="44450" rIns="90488" bIns="44450">
              <a:spAutoFit/>
            </a:bodyPr>
            <a:lstStyle/>
            <a:p>
              <a:pPr algn="ctr" defTabSz="609493">
                <a:defRPr/>
              </a:pPr>
              <a:r>
                <a:rPr lang="en-US" sz="2400">
                  <a:solidFill>
                    <a:srgbClr val="000099"/>
                  </a:solidFill>
                  <a:latin typeface="ZapfHumnst BT"/>
                  <a:cs typeface="Arial" charset="0"/>
                </a:rPr>
                <a:t>4</a:t>
              </a:r>
            </a:p>
          </p:txBody>
        </p:sp>
        <p:sp>
          <p:nvSpPr>
            <p:cNvPr id="174092" name="Rectangle 12"/>
            <p:cNvSpPr>
              <a:spLocks noChangeArrowheads="1"/>
            </p:cNvSpPr>
            <p:nvPr/>
          </p:nvSpPr>
          <p:spPr bwMode="auto">
            <a:xfrm>
              <a:off x="635" y="1462"/>
              <a:ext cx="250" cy="289"/>
            </a:xfrm>
            <a:prstGeom prst="rect">
              <a:avLst/>
            </a:prstGeom>
            <a:noFill/>
            <a:ln w="12700">
              <a:noFill/>
              <a:miter lim="800000"/>
              <a:headEnd/>
              <a:tailEnd/>
            </a:ln>
            <a:effectLst/>
          </p:spPr>
          <p:txBody>
            <a:bodyPr wrap="none" lIns="90488" tIns="44450" rIns="90488" bIns="44450">
              <a:spAutoFit/>
            </a:bodyPr>
            <a:lstStyle/>
            <a:p>
              <a:pPr algn="ctr" defTabSz="609493">
                <a:defRPr/>
              </a:pPr>
              <a:r>
                <a:rPr lang="en-US" sz="2400" dirty="0">
                  <a:solidFill>
                    <a:srgbClr val="000099"/>
                  </a:solidFill>
                  <a:latin typeface="ZapfHumnst BT"/>
                  <a:cs typeface="Arial" charset="0"/>
                </a:rPr>
                <a:t>5</a:t>
              </a:r>
            </a:p>
          </p:txBody>
        </p:sp>
      </p:grpSp>
      <p:pic>
        <p:nvPicPr>
          <p:cNvPr id="25604" name="Picture 13" descr="Graph showing a curved line to represent the amount of HIV RNA in Semen, in number of copies of the virus, across stages of HIV infection. There is a peak of 1/30-1/200 copies in the acute stage which levels out over time. The purpose of this graph is to show that the virus is 75-750 times more infectious in the acute stage of infection versus all other stag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11313"/>
            <a:ext cx="6367463"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3461" name="Freeform 14">
            <a:extLst>
              <a:ext uri="{C183D7F6-B498-43B3-948B-1728B52AA6E4}">
                <adec:decorative xmlns:adec="http://schemas.microsoft.com/office/drawing/2017/decorative" val="1"/>
              </a:ext>
            </a:extLst>
          </p:cNvPr>
          <p:cNvSpPr>
            <a:spLocks/>
          </p:cNvSpPr>
          <p:nvPr/>
        </p:nvSpPr>
        <p:spPr bwMode="auto">
          <a:xfrm>
            <a:off x="1624013" y="1600200"/>
            <a:ext cx="417512" cy="3124200"/>
          </a:xfrm>
          <a:custGeom>
            <a:avLst/>
            <a:gdLst>
              <a:gd name="T0" fmla="*/ 19 w 289"/>
              <a:gd name="T1" fmla="*/ 1950 h 1950"/>
              <a:gd name="T2" fmla="*/ 0 w 289"/>
              <a:gd name="T3" fmla="*/ 132 h 1950"/>
              <a:gd name="T4" fmla="*/ 289 w 289"/>
              <a:gd name="T5" fmla="*/ 0 h 1950"/>
              <a:gd name="T6" fmla="*/ 289 w 289"/>
              <a:gd name="T7" fmla="*/ 1819 h 1950"/>
              <a:gd name="T8" fmla="*/ 18 w 289"/>
              <a:gd name="T9" fmla="*/ 1927 h 1950"/>
              <a:gd name="T10" fmla="*/ 0 60000 65536"/>
              <a:gd name="T11" fmla="*/ 0 60000 65536"/>
              <a:gd name="T12" fmla="*/ 0 60000 65536"/>
              <a:gd name="T13" fmla="*/ 0 60000 65536"/>
              <a:gd name="T14" fmla="*/ 0 60000 65536"/>
              <a:gd name="T15" fmla="*/ 0 w 289"/>
              <a:gd name="T16" fmla="*/ 0 h 1950"/>
              <a:gd name="T17" fmla="*/ 289 w 289"/>
              <a:gd name="T18" fmla="*/ 1950 h 1950"/>
            </a:gdLst>
            <a:ahLst/>
            <a:cxnLst>
              <a:cxn ang="T10">
                <a:pos x="T0" y="T1"/>
              </a:cxn>
              <a:cxn ang="T11">
                <a:pos x="T2" y="T3"/>
              </a:cxn>
              <a:cxn ang="T12">
                <a:pos x="T4" y="T5"/>
              </a:cxn>
              <a:cxn ang="T13">
                <a:pos x="T6" y="T7"/>
              </a:cxn>
              <a:cxn ang="T14">
                <a:pos x="T8" y="T9"/>
              </a:cxn>
            </a:cxnLst>
            <a:rect l="T15" t="T16" r="T17" b="T18"/>
            <a:pathLst>
              <a:path w="289" h="1950">
                <a:moveTo>
                  <a:pt x="19" y="1950"/>
                </a:moveTo>
                <a:lnTo>
                  <a:pt x="0" y="132"/>
                </a:lnTo>
                <a:lnTo>
                  <a:pt x="289" y="0"/>
                </a:lnTo>
                <a:lnTo>
                  <a:pt x="289" y="1819"/>
                </a:lnTo>
                <a:lnTo>
                  <a:pt x="18" y="1927"/>
                </a:lnTo>
              </a:path>
            </a:pathLst>
          </a:custGeom>
          <a:solidFill>
            <a:srgbClr val="C1CEFF"/>
          </a:solidFill>
          <a:ln w="12700" cap="rnd" cmpd="sng">
            <a:noFill/>
            <a:prstDash val="solid"/>
            <a:round/>
            <a:headEnd type="none" w="med" len="med"/>
            <a:tailEnd type="none" w="med" len="med"/>
          </a:ln>
        </p:spPr>
        <p:txBody>
          <a:bodyPr/>
          <a:lstStyle/>
          <a:p>
            <a:pPr algn="ctr" defTabSz="609493">
              <a:defRPr/>
            </a:pPr>
            <a:endParaRPr lang="en-US">
              <a:solidFill>
                <a:srgbClr val="000000"/>
              </a:solidFill>
              <a:latin typeface="Arial"/>
              <a:cs typeface="Arial" charset="0"/>
            </a:endParaRPr>
          </a:p>
        </p:txBody>
      </p:sp>
      <p:sp>
        <p:nvSpPr>
          <p:cNvPr id="403462" name="Line 15">
            <a:extLst>
              <a:ext uri="{C183D7F6-B498-43B3-948B-1728B52AA6E4}">
                <adec:decorative xmlns:adec="http://schemas.microsoft.com/office/drawing/2017/decorative" val="1"/>
              </a:ext>
            </a:extLst>
          </p:cNvPr>
          <p:cNvSpPr>
            <a:spLocks noChangeShapeType="1"/>
          </p:cNvSpPr>
          <p:nvPr/>
        </p:nvSpPr>
        <p:spPr bwMode="auto">
          <a:xfrm>
            <a:off x="2051050" y="1600204"/>
            <a:ext cx="0" cy="2767013"/>
          </a:xfrm>
          <a:prstGeom prst="line">
            <a:avLst/>
          </a:prstGeom>
          <a:noFill/>
          <a:ln w="12700">
            <a:solidFill>
              <a:srgbClr val="0030B4"/>
            </a:solidFill>
            <a:round/>
            <a:headEnd/>
            <a:tailEnd/>
          </a:ln>
        </p:spPr>
        <p:txBody>
          <a:bodyPr wrap="none" anchor="ctr"/>
          <a:lstStyle/>
          <a:p>
            <a:pPr algn="ctr" defTabSz="609493">
              <a:defRPr/>
            </a:pPr>
            <a:endParaRPr lang="en-US">
              <a:solidFill>
                <a:srgbClr val="000000"/>
              </a:solidFill>
              <a:latin typeface="Arial"/>
              <a:cs typeface="Arial" charset="0"/>
            </a:endParaRPr>
          </a:p>
        </p:txBody>
      </p:sp>
      <p:sp>
        <p:nvSpPr>
          <p:cNvPr id="174096" name="Rectangle 16"/>
          <p:cNvSpPr>
            <a:spLocks noChangeArrowheads="1"/>
          </p:cNvSpPr>
          <p:nvPr/>
        </p:nvSpPr>
        <p:spPr bwMode="auto">
          <a:xfrm>
            <a:off x="3770305" y="3476628"/>
            <a:ext cx="1181114" cy="705321"/>
          </a:xfrm>
          <a:prstGeom prst="rect">
            <a:avLst/>
          </a:prstGeom>
          <a:noFill/>
          <a:ln w="12700">
            <a:noFill/>
            <a:miter lim="800000"/>
            <a:headEnd/>
            <a:tailEnd/>
          </a:ln>
          <a:effectLst/>
        </p:spPr>
        <p:txBody>
          <a:bodyPr wrap="none" lIns="90488" tIns="44450" rIns="90488" bIns="44450">
            <a:spAutoFit/>
          </a:bodyPr>
          <a:lstStyle/>
          <a:p>
            <a:pPr algn="ctr" defTabSz="609493">
              <a:defRPr/>
            </a:pPr>
            <a:r>
              <a:rPr lang="en-US" sz="2000" dirty="0">
                <a:solidFill>
                  <a:srgbClr val="1C3768"/>
                </a:solidFill>
                <a:latin typeface="Arial"/>
                <a:cs typeface="Arial" charset="0"/>
              </a:rPr>
              <a:t>1/1000 - </a:t>
            </a:r>
          </a:p>
          <a:p>
            <a:pPr algn="ctr" defTabSz="609493">
              <a:defRPr/>
            </a:pPr>
            <a:r>
              <a:rPr lang="en-US" sz="2000" dirty="0">
                <a:solidFill>
                  <a:srgbClr val="1C3768"/>
                </a:solidFill>
                <a:latin typeface="Arial"/>
                <a:cs typeface="Arial" charset="0"/>
              </a:rPr>
              <a:t>1/10,000</a:t>
            </a:r>
          </a:p>
        </p:txBody>
      </p:sp>
      <p:sp>
        <p:nvSpPr>
          <p:cNvPr id="174097" name="Rectangle 17"/>
          <p:cNvSpPr>
            <a:spLocks noChangeArrowheads="1"/>
          </p:cNvSpPr>
          <p:nvPr/>
        </p:nvSpPr>
        <p:spPr bwMode="auto">
          <a:xfrm>
            <a:off x="5787150" y="3352801"/>
            <a:ext cx="981239" cy="705321"/>
          </a:xfrm>
          <a:prstGeom prst="rect">
            <a:avLst/>
          </a:prstGeom>
          <a:noFill/>
          <a:ln w="12700">
            <a:noFill/>
            <a:miter lim="800000"/>
            <a:headEnd/>
            <a:tailEnd/>
          </a:ln>
          <a:effectLst/>
        </p:spPr>
        <p:txBody>
          <a:bodyPr wrap="none" lIns="90488" tIns="44450" rIns="90488" bIns="44450">
            <a:spAutoFit/>
          </a:bodyPr>
          <a:lstStyle/>
          <a:p>
            <a:pPr algn="ctr" defTabSz="609493">
              <a:defRPr/>
            </a:pPr>
            <a:r>
              <a:rPr lang="en-US" sz="2000" dirty="0">
                <a:solidFill>
                  <a:srgbClr val="1C3768"/>
                </a:solidFill>
                <a:latin typeface="Arial"/>
                <a:cs typeface="Arial" charset="0"/>
              </a:rPr>
              <a:t>1/500 - </a:t>
            </a:r>
          </a:p>
          <a:p>
            <a:pPr algn="ctr" defTabSz="609493">
              <a:defRPr/>
            </a:pPr>
            <a:r>
              <a:rPr lang="en-US" sz="2000" dirty="0">
                <a:solidFill>
                  <a:srgbClr val="1C3768"/>
                </a:solidFill>
                <a:latin typeface="Arial"/>
                <a:cs typeface="Arial" charset="0"/>
              </a:rPr>
              <a:t>1/2000</a:t>
            </a:r>
          </a:p>
        </p:txBody>
      </p:sp>
      <p:sp>
        <p:nvSpPr>
          <p:cNvPr id="174098" name="Rectangle 18"/>
          <p:cNvSpPr>
            <a:spLocks noChangeArrowheads="1"/>
          </p:cNvSpPr>
          <p:nvPr/>
        </p:nvSpPr>
        <p:spPr bwMode="auto">
          <a:xfrm>
            <a:off x="7048289" y="2971800"/>
            <a:ext cx="967213" cy="1013098"/>
          </a:xfrm>
          <a:prstGeom prst="rect">
            <a:avLst/>
          </a:prstGeom>
          <a:noFill/>
          <a:ln w="12700">
            <a:noFill/>
            <a:miter lim="800000"/>
            <a:headEnd/>
            <a:tailEnd/>
          </a:ln>
          <a:effectLst/>
        </p:spPr>
        <p:txBody>
          <a:bodyPr wrap="none" lIns="90488" tIns="44450" rIns="90488" bIns="44450">
            <a:spAutoFit/>
          </a:bodyPr>
          <a:lstStyle/>
          <a:p>
            <a:pPr algn="ctr" defTabSz="609493">
              <a:defRPr/>
            </a:pPr>
            <a:r>
              <a:rPr lang="en-US" sz="2000" dirty="0">
                <a:solidFill>
                  <a:srgbClr val="1C3768"/>
                </a:solidFill>
                <a:latin typeface="Arial"/>
                <a:cs typeface="Arial" charset="0"/>
              </a:rPr>
              <a:t>1/100-</a:t>
            </a:r>
          </a:p>
          <a:p>
            <a:pPr algn="ctr" defTabSz="609493">
              <a:defRPr/>
            </a:pPr>
            <a:r>
              <a:rPr lang="en-US" sz="2000" dirty="0">
                <a:solidFill>
                  <a:srgbClr val="1C3768"/>
                </a:solidFill>
                <a:latin typeface="Arial"/>
                <a:cs typeface="Arial" charset="0"/>
              </a:rPr>
              <a:t>1/1000</a:t>
            </a:r>
          </a:p>
          <a:p>
            <a:pPr algn="ctr" defTabSz="609493">
              <a:defRPr/>
            </a:pPr>
            <a:endParaRPr lang="en-US" sz="2000" dirty="0">
              <a:solidFill>
                <a:srgbClr val="1C3768"/>
              </a:solidFill>
              <a:latin typeface="Arial"/>
              <a:cs typeface="Arial" charset="0"/>
            </a:endParaRPr>
          </a:p>
        </p:txBody>
      </p:sp>
      <p:sp>
        <p:nvSpPr>
          <p:cNvPr id="174100" name="Rectangle 20"/>
          <p:cNvSpPr>
            <a:spLocks noChangeArrowheads="1"/>
          </p:cNvSpPr>
          <p:nvPr/>
        </p:nvSpPr>
        <p:spPr bwMode="auto">
          <a:xfrm>
            <a:off x="2781767" y="1981203"/>
            <a:ext cx="824571" cy="705321"/>
          </a:xfrm>
          <a:prstGeom prst="rect">
            <a:avLst/>
          </a:prstGeom>
          <a:noFill/>
          <a:ln w="12700">
            <a:noFill/>
            <a:miter lim="800000"/>
            <a:headEnd/>
            <a:tailEnd/>
          </a:ln>
          <a:effectLst/>
        </p:spPr>
        <p:txBody>
          <a:bodyPr wrap="none" lIns="90488" tIns="44450" rIns="90488" bIns="44450">
            <a:spAutoFit/>
          </a:bodyPr>
          <a:lstStyle/>
          <a:p>
            <a:pPr algn="ctr" defTabSz="609493">
              <a:defRPr/>
            </a:pPr>
            <a:r>
              <a:rPr lang="en-US" sz="2000" dirty="0">
                <a:solidFill>
                  <a:srgbClr val="1C3768"/>
                </a:solidFill>
                <a:latin typeface="Arial"/>
                <a:cs typeface="Arial" charset="0"/>
              </a:rPr>
              <a:t>1/30-</a:t>
            </a:r>
          </a:p>
          <a:p>
            <a:pPr algn="ctr" defTabSz="609493">
              <a:defRPr/>
            </a:pPr>
            <a:r>
              <a:rPr lang="en-US" sz="2000" dirty="0">
                <a:solidFill>
                  <a:srgbClr val="1C3768"/>
                </a:solidFill>
                <a:latin typeface="Arial"/>
                <a:cs typeface="Arial" charset="0"/>
              </a:rPr>
              <a:t>1/200</a:t>
            </a:r>
          </a:p>
        </p:txBody>
      </p:sp>
      <p:sp>
        <p:nvSpPr>
          <p:cNvPr id="403468" name="Freeform 21">
            <a:extLst>
              <a:ext uri="{C183D7F6-B498-43B3-948B-1728B52AA6E4}">
                <adec:decorative xmlns:adec="http://schemas.microsoft.com/office/drawing/2017/decorative" val="1"/>
              </a:ext>
            </a:extLst>
          </p:cNvPr>
          <p:cNvSpPr>
            <a:spLocks/>
          </p:cNvSpPr>
          <p:nvPr/>
        </p:nvSpPr>
        <p:spPr bwMode="auto">
          <a:xfrm>
            <a:off x="1895475" y="4057650"/>
            <a:ext cx="458788" cy="306388"/>
          </a:xfrm>
          <a:custGeom>
            <a:avLst/>
            <a:gdLst>
              <a:gd name="T0" fmla="*/ 0 w 358"/>
              <a:gd name="T1" fmla="*/ 192 h 193"/>
              <a:gd name="T2" fmla="*/ 119 w 358"/>
              <a:gd name="T3" fmla="*/ 133 h 193"/>
              <a:gd name="T4" fmla="*/ 357 w 358"/>
              <a:gd name="T5" fmla="*/ 0 h 193"/>
              <a:gd name="T6" fmla="*/ 258 w 358"/>
              <a:gd name="T7" fmla="*/ 59 h 193"/>
              <a:gd name="T8" fmla="*/ 0 w 358"/>
              <a:gd name="T9" fmla="*/ 192 h 193"/>
              <a:gd name="T10" fmla="*/ 0 60000 65536"/>
              <a:gd name="T11" fmla="*/ 0 60000 65536"/>
              <a:gd name="T12" fmla="*/ 0 60000 65536"/>
              <a:gd name="T13" fmla="*/ 0 60000 65536"/>
              <a:gd name="T14" fmla="*/ 0 60000 65536"/>
              <a:gd name="T15" fmla="*/ 0 w 358"/>
              <a:gd name="T16" fmla="*/ 0 h 193"/>
              <a:gd name="T17" fmla="*/ 358 w 358"/>
              <a:gd name="T18" fmla="*/ 193 h 193"/>
            </a:gdLst>
            <a:ahLst/>
            <a:cxnLst>
              <a:cxn ang="T10">
                <a:pos x="T0" y="T1"/>
              </a:cxn>
              <a:cxn ang="T11">
                <a:pos x="T2" y="T3"/>
              </a:cxn>
              <a:cxn ang="T12">
                <a:pos x="T4" y="T5"/>
              </a:cxn>
              <a:cxn ang="T13">
                <a:pos x="T6" y="T7"/>
              </a:cxn>
              <a:cxn ang="T14">
                <a:pos x="T8" y="T9"/>
              </a:cxn>
            </a:cxnLst>
            <a:rect l="T15" t="T16" r="T17" b="T18"/>
            <a:pathLst>
              <a:path w="358" h="193">
                <a:moveTo>
                  <a:pt x="0" y="192"/>
                </a:moveTo>
                <a:lnTo>
                  <a:pt x="119" y="133"/>
                </a:lnTo>
                <a:lnTo>
                  <a:pt x="357" y="0"/>
                </a:lnTo>
                <a:lnTo>
                  <a:pt x="258" y="59"/>
                </a:lnTo>
                <a:lnTo>
                  <a:pt x="0" y="192"/>
                </a:lnTo>
              </a:path>
            </a:pathLst>
          </a:custGeom>
          <a:solidFill>
            <a:srgbClr val="9B005A"/>
          </a:solidFill>
          <a:ln w="25400" cap="rnd" cmpd="sng">
            <a:noFill/>
            <a:prstDash val="solid"/>
            <a:round/>
            <a:headEnd type="none" w="med" len="med"/>
            <a:tailEnd type="none" w="med" len="med"/>
          </a:ln>
        </p:spPr>
        <p:txBody>
          <a:bodyPr/>
          <a:lstStyle/>
          <a:p>
            <a:pPr algn="ctr" defTabSz="609493">
              <a:defRPr/>
            </a:pPr>
            <a:endParaRPr lang="en-US">
              <a:solidFill>
                <a:srgbClr val="000000"/>
              </a:solidFill>
              <a:latin typeface="Arial"/>
              <a:cs typeface="Arial" charset="0"/>
            </a:endParaRPr>
          </a:p>
        </p:txBody>
      </p:sp>
      <p:sp>
        <p:nvSpPr>
          <p:cNvPr id="403469" name="Line 22">
            <a:extLst>
              <a:ext uri="{C183D7F6-B498-43B3-948B-1728B52AA6E4}">
                <adec:decorative xmlns:adec="http://schemas.microsoft.com/office/drawing/2017/decorative" val="1"/>
              </a:ext>
            </a:extLst>
          </p:cNvPr>
          <p:cNvSpPr>
            <a:spLocks noChangeShapeType="1"/>
          </p:cNvSpPr>
          <p:nvPr/>
        </p:nvSpPr>
        <p:spPr bwMode="auto">
          <a:xfrm>
            <a:off x="2100263" y="4267200"/>
            <a:ext cx="6037262" cy="0"/>
          </a:xfrm>
          <a:prstGeom prst="line">
            <a:avLst/>
          </a:prstGeom>
          <a:noFill/>
          <a:ln w="50800">
            <a:solidFill>
              <a:srgbClr val="FF9900"/>
            </a:solidFill>
            <a:prstDash val="dash"/>
            <a:round/>
            <a:headEnd/>
            <a:tailEnd/>
          </a:ln>
        </p:spPr>
        <p:txBody>
          <a:bodyPr wrap="none" anchor="ctr"/>
          <a:lstStyle/>
          <a:p>
            <a:pPr algn="ctr" defTabSz="609493">
              <a:defRPr/>
            </a:pPr>
            <a:endParaRPr lang="en-US">
              <a:solidFill>
                <a:srgbClr val="000000"/>
              </a:solidFill>
              <a:latin typeface="Arial"/>
              <a:cs typeface="Arial" charset="0"/>
            </a:endParaRPr>
          </a:p>
        </p:txBody>
      </p:sp>
      <p:sp>
        <p:nvSpPr>
          <p:cNvPr id="25" name="Rectangle 24"/>
          <p:cNvSpPr/>
          <p:nvPr/>
        </p:nvSpPr>
        <p:spPr>
          <a:xfrm>
            <a:off x="5751128" y="5791200"/>
            <a:ext cx="3362662" cy="338554"/>
          </a:xfrm>
          <a:prstGeom prst="rect">
            <a:avLst/>
          </a:prstGeom>
        </p:spPr>
        <p:txBody>
          <a:bodyPr wrap="none">
            <a:spAutoFit/>
          </a:bodyPr>
          <a:lstStyle/>
          <a:p>
            <a:pPr algn="ctr" defTabSz="609493">
              <a:defRPr/>
            </a:pPr>
            <a:r>
              <a:rPr lang="en-US" sz="1600" i="1" dirty="0">
                <a:solidFill>
                  <a:srgbClr val="1C3768"/>
                </a:solidFill>
                <a:latin typeface="Tahoma" pitchFamily="34" charset="0"/>
                <a:cs typeface="Tahoma" pitchFamily="34" charset="0"/>
              </a:rPr>
              <a:t>Cohen &amp; Pilcher, J Infect Dis. 2005</a:t>
            </a:r>
            <a:endParaRPr lang="en-US" sz="1600" i="1" dirty="0">
              <a:solidFill>
                <a:srgbClr val="1C3768"/>
              </a:solidFill>
              <a:latin typeface="Arial"/>
              <a:cs typeface="Arial" charset="0"/>
            </a:endParaRPr>
          </a:p>
        </p:txBody>
      </p:sp>
      <p:pic>
        <p:nvPicPr>
          <p:cNvPr id="28" name="Picture 27" descr="Rendering of the HIV viru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743200"/>
            <a:ext cx="9525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28"/>
          <p:cNvSpPr txBox="1"/>
          <p:nvPr/>
        </p:nvSpPr>
        <p:spPr>
          <a:xfrm>
            <a:off x="4114800" y="1981204"/>
            <a:ext cx="2743200" cy="646331"/>
          </a:xfrm>
          <a:prstGeom prst="rect">
            <a:avLst/>
          </a:prstGeom>
          <a:noFill/>
        </p:spPr>
        <p:txBody>
          <a:bodyPr>
            <a:spAutoFit/>
          </a:bodyPr>
          <a:lstStyle/>
          <a:p>
            <a:pPr algn="ctr" defTabSz="609493">
              <a:defRPr/>
            </a:pPr>
            <a:r>
              <a:rPr lang="en-US" dirty="0">
                <a:solidFill>
                  <a:srgbClr val="1C3768"/>
                </a:solidFill>
                <a:latin typeface="Trebuchet MS"/>
                <a:cs typeface="Trebuchet MS"/>
              </a:rPr>
              <a:t>Virus 75-750 times more infectious</a:t>
            </a:r>
          </a:p>
        </p:txBody>
      </p:sp>
      <p:cxnSp>
        <p:nvCxnSpPr>
          <p:cNvPr id="31" name="Straight Arrow Connector 30">
            <a:extLst>
              <a:ext uri="{C183D7F6-B498-43B3-948B-1728B52AA6E4}">
                <adec:decorative xmlns:adec="http://schemas.microsoft.com/office/drawing/2017/decorative" val="1"/>
              </a:ext>
            </a:extLst>
          </p:cNvPr>
          <p:cNvCxnSpPr/>
          <p:nvPr/>
        </p:nvCxnSpPr>
        <p:spPr bwMode="auto">
          <a:xfrm flipH="1">
            <a:off x="2971800" y="2514600"/>
            <a:ext cx="1447800" cy="685800"/>
          </a:xfrm>
          <a:prstGeom prst="straightConnector1">
            <a:avLst/>
          </a:prstGeom>
          <a:noFill/>
          <a:ln w="38100" cap="flat" cmpd="sng" algn="ctr">
            <a:solidFill>
              <a:schemeClr val="accent1">
                <a:lumMod val="50000"/>
              </a:schemeClr>
            </a:solidFill>
            <a:prstDash val="solid"/>
            <a:round/>
            <a:headEnd type="none" w="med" len="med"/>
            <a:tailEnd type="arrow"/>
          </a:ln>
          <a:effectLst/>
        </p:spPr>
      </p:cxnSp>
      <p:sp>
        <p:nvSpPr>
          <p:cNvPr id="2" name="Title 1">
            <a:extLst>
              <a:ext uri="{FF2B5EF4-FFF2-40B4-BE49-F238E27FC236}">
                <a16:creationId xmlns:a16="http://schemas.microsoft.com/office/drawing/2014/main" id="{2CDDAD54-457B-2C43-9B30-1BB687E6378F}"/>
              </a:ext>
            </a:extLst>
          </p:cNvPr>
          <p:cNvSpPr>
            <a:spLocks noGrp="1"/>
          </p:cNvSpPr>
          <p:nvPr>
            <p:ph type="title"/>
          </p:nvPr>
        </p:nvSpPr>
        <p:spPr>
          <a:xfrm>
            <a:off x="-407286" y="343791"/>
            <a:ext cx="10044543" cy="1143000"/>
          </a:xfrm>
        </p:spPr>
        <p:txBody>
          <a:bodyPr/>
          <a:lstStyle/>
          <a:p>
            <a:pPr algn="ctr"/>
            <a:r>
              <a:rPr lang="en-US" altLang="en-US" sz="3200" dirty="0"/>
              <a:t>Increased Risk of Sexual Transmission of HIV</a:t>
            </a:r>
            <a:br>
              <a:rPr lang="en-US" altLang="en-US" sz="3200" dirty="0"/>
            </a:br>
            <a:endParaRPr lang="en-US" sz="3200" dirty="0"/>
          </a:p>
        </p:txBody>
      </p:sp>
      <p:sp>
        <p:nvSpPr>
          <p:cNvPr id="3" name="Content Placeholder 2">
            <a:extLst>
              <a:ext uri="{FF2B5EF4-FFF2-40B4-BE49-F238E27FC236}">
                <a16:creationId xmlns:a16="http://schemas.microsoft.com/office/drawing/2014/main" id="{60CA6815-AA4E-1547-88C2-DBE550124248}"/>
              </a:ext>
            </a:extLst>
          </p:cNvPr>
          <p:cNvSpPr>
            <a:spLocks noGrp="1"/>
          </p:cNvSpPr>
          <p:nvPr>
            <p:ph idx="1"/>
          </p:nvPr>
        </p:nvSpPr>
        <p:spPr/>
        <p:txBody>
          <a:bodyPr/>
          <a:lstStyle/>
          <a:p>
            <a:endParaRPr lang="en-US"/>
          </a:p>
        </p:txBody>
      </p:sp>
      <p:sp>
        <p:nvSpPr>
          <p:cNvPr id="27" name="Footer Placeholder 4">
            <a:extLst>
              <a:ext uri="{FF2B5EF4-FFF2-40B4-BE49-F238E27FC236}">
                <a16:creationId xmlns:a16="http://schemas.microsoft.com/office/drawing/2014/main" id="{625E2344-17C3-4B6A-8221-DE4EC8821F2C}"/>
              </a:ext>
            </a:extLst>
          </p:cNvPr>
          <p:cNvSpPr>
            <a:spLocks noGrp="1"/>
          </p:cNvSpPr>
          <p:nvPr>
            <p:ph type="ftr" sz="quarter" idx="11"/>
          </p:nvPr>
        </p:nvSpPr>
        <p:spPr/>
        <p:txBody>
          <a:bodyPr/>
          <a:lstStyle/>
          <a:p>
            <a:r>
              <a:rPr lang="en-US" dirty="0"/>
              <a:t>paetc.org</a:t>
            </a:r>
          </a:p>
        </p:txBody>
      </p:sp>
      <p:sp>
        <p:nvSpPr>
          <p:cNvPr id="30" name="Slide Number Placeholder 3">
            <a:extLst>
              <a:ext uri="{FF2B5EF4-FFF2-40B4-BE49-F238E27FC236}">
                <a16:creationId xmlns:a16="http://schemas.microsoft.com/office/drawing/2014/main" id="{E0EE5E51-C379-4A60-8DC2-584065FD0B62}"/>
              </a:ext>
            </a:extLst>
          </p:cNvPr>
          <p:cNvSpPr>
            <a:spLocks noGrp="1"/>
          </p:cNvSpPr>
          <p:nvPr>
            <p:ph type="sldNum" sz="quarter" idx="12"/>
          </p:nvPr>
        </p:nvSpPr>
        <p:spPr/>
        <p:txBody>
          <a:bodyPr/>
          <a:lstStyle/>
          <a:p>
            <a:fld id="{1D2EA5EF-C699-AF4C-BA42-C0A1CAAB713C}" type="slidenum">
              <a:rPr lang="en-US" smtClean="0"/>
              <a:t>17</a:t>
            </a:fld>
            <a:endParaRPr lang="en-US"/>
          </a:p>
        </p:txBody>
      </p:sp>
    </p:spTree>
    <p:extLst>
      <p:ext uri="{BB962C8B-B14F-4D97-AF65-F5344CB8AC3E}">
        <p14:creationId xmlns:p14="http://schemas.microsoft.com/office/powerpoint/2010/main" val="523961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1BF3-1FB6-450F-AD7F-938FCC8CBA48}"/>
              </a:ext>
            </a:extLst>
          </p:cNvPr>
          <p:cNvSpPr>
            <a:spLocks noGrp="1"/>
          </p:cNvSpPr>
          <p:nvPr>
            <p:ph type="title"/>
          </p:nvPr>
        </p:nvSpPr>
        <p:spPr>
          <a:xfrm>
            <a:off x="722316" y="2602971"/>
            <a:ext cx="7659687" cy="1168401"/>
          </a:xfrm>
        </p:spPr>
        <p:txBody>
          <a:bodyPr/>
          <a:lstStyle/>
          <a:p>
            <a:r>
              <a:rPr lang="en-US" dirty="0">
                <a:solidFill>
                  <a:srgbClr val="002060"/>
                </a:solidFill>
              </a:rPr>
              <a:t>PEP Antiretrovirals and</a:t>
            </a:r>
            <a:br>
              <a:rPr lang="en-US" dirty="0">
                <a:solidFill>
                  <a:srgbClr val="002060"/>
                </a:solidFill>
              </a:rPr>
            </a:br>
            <a:r>
              <a:rPr lang="en-US" dirty="0">
                <a:solidFill>
                  <a:srgbClr val="002060"/>
                </a:solidFill>
              </a:rPr>
              <a:t>their Management</a:t>
            </a:r>
            <a:br>
              <a:rPr lang="en-US" dirty="0">
                <a:solidFill>
                  <a:srgbClr val="002060"/>
                </a:solidFill>
              </a:rPr>
            </a:br>
            <a:endParaRPr lang="es-MX" dirty="0"/>
          </a:p>
        </p:txBody>
      </p:sp>
      <p:sp>
        <p:nvSpPr>
          <p:cNvPr id="4" name="Footer Placeholder 4">
            <a:extLst>
              <a:ext uri="{FF2B5EF4-FFF2-40B4-BE49-F238E27FC236}">
                <a16:creationId xmlns:a16="http://schemas.microsoft.com/office/drawing/2014/main" id="{96A47839-8EC5-46F1-B9AB-989F1E42853D}"/>
              </a:ext>
            </a:extLst>
          </p:cNvPr>
          <p:cNvSpPr>
            <a:spLocks noGrp="1"/>
          </p:cNvSpPr>
          <p:nvPr>
            <p:ph type="ftr" sz="quarter" idx="11"/>
          </p:nvPr>
        </p:nvSpPr>
        <p:spPr>
          <a:xfrm>
            <a:off x="3352459" y="6352708"/>
            <a:ext cx="4367298" cy="365760"/>
          </a:xfrm>
        </p:spPr>
        <p:txBody>
          <a:bodyPr/>
          <a:lstStyle/>
          <a:p>
            <a:r>
              <a:rPr lang="en-US" dirty="0"/>
              <a:t>paetc.org</a:t>
            </a:r>
          </a:p>
        </p:txBody>
      </p:sp>
      <p:sp>
        <p:nvSpPr>
          <p:cNvPr id="3" name="Slide Number Placeholder 3">
            <a:extLst>
              <a:ext uri="{FF2B5EF4-FFF2-40B4-BE49-F238E27FC236}">
                <a16:creationId xmlns:a16="http://schemas.microsoft.com/office/drawing/2014/main" id="{08746B7D-CF38-45E1-8B7B-B4BEA9297CF9}"/>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18</a:t>
            </a:fld>
            <a:endParaRPr lang="en-US"/>
          </a:p>
        </p:txBody>
      </p:sp>
    </p:spTree>
    <p:extLst>
      <p:ext uri="{BB962C8B-B14F-4D97-AF65-F5344CB8AC3E}">
        <p14:creationId xmlns:p14="http://schemas.microsoft.com/office/powerpoint/2010/main" val="112321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32CC-EA8D-4E58-A929-C1C346E08822}"/>
              </a:ext>
            </a:extLst>
          </p:cNvPr>
          <p:cNvSpPr>
            <a:spLocks noGrp="1"/>
          </p:cNvSpPr>
          <p:nvPr>
            <p:ph type="title"/>
          </p:nvPr>
        </p:nvSpPr>
        <p:spPr/>
        <p:txBody>
          <a:bodyPr/>
          <a:lstStyle/>
          <a:p>
            <a:r>
              <a:rPr lang="en-US" dirty="0"/>
              <a:t>Key Points of PEP Regimens</a:t>
            </a:r>
          </a:p>
        </p:txBody>
      </p:sp>
      <p:sp>
        <p:nvSpPr>
          <p:cNvPr id="3" name="Content Placeholder 2">
            <a:extLst>
              <a:ext uri="{FF2B5EF4-FFF2-40B4-BE49-F238E27FC236}">
                <a16:creationId xmlns:a16="http://schemas.microsoft.com/office/drawing/2014/main" id="{DC2313FC-F8C2-4C76-B25F-E55C15DE56C6}"/>
              </a:ext>
            </a:extLst>
          </p:cNvPr>
          <p:cNvSpPr>
            <a:spLocks noGrp="1"/>
          </p:cNvSpPr>
          <p:nvPr>
            <p:ph idx="1"/>
          </p:nvPr>
        </p:nvSpPr>
        <p:spPr/>
        <p:txBody>
          <a:bodyPr/>
          <a:lstStyle/>
          <a:p>
            <a:r>
              <a:rPr lang="en-US" dirty="0"/>
              <a:t>Duration is always 28 days</a:t>
            </a:r>
          </a:p>
          <a:p>
            <a:endParaRPr lang="en-US" dirty="0"/>
          </a:p>
          <a:p>
            <a:r>
              <a:rPr lang="en-US" dirty="0"/>
              <a:t>COMPLETE regimen against HIV</a:t>
            </a:r>
          </a:p>
          <a:p>
            <a:endParaRPr lang="en-US" dirty="0"/>
          </a:p>
          <a:p>
            <a:r>
              <a:rPr lang="en-US" dirty="0"/>
              <a:t>Timing is critical</a:t>
            </a:r>
          </a:p>
          <a:p>
            <a:pPr lvl="1"/>
            <a:r>
              <a:rPr lang="en-US" dirty="0"/>
              <a:t>Begin AS SOON AS POSSIBLE</a:t>
            </a:r>
          </a:p>
        </p:txBody>
      </p:sp>
      <p:sp>
        <p:nvSpPr>
          <p:cNvPr id="5" name="Footer Placeholder 4">
            <a:extLst>
              <a:ext uri="{FF2B5EF4-FFF2-40B4-BE49-F238E27FC236}">
                <a16:creationId xmlns:a16="http://schemas.microsoft.com/office/drawing/2014/main" id="{77242AC2-AB1F-44F8-94D2-22CEC10BADCF}"/>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F2BE3AEE-063A-4E3C-B57C-63027573A08D}"/>
              </a:ext>
            </a:extLst>
          </p:cNvPr>
          <p:cNvSpPr>
            <a:spLocks noGrp="1"/>
          </p:cNvSpPr>
          <p:nvPr>
            <p:ph type="sldNum" sz="quarter" idx="12"/>
          </p:nvPr>
        </p:nvSpPr>
        <p:spPr/>
        <p:txBody>
          <a:bodyPr/>
          <a:lstStyle/>
          <a:p>
            <a:fld id="{1D2EA5EF-C699-AF4C-BA42-C0A1CAAB713C}" type="slidenum">
              <a:rPr lang="en-US" smtClean="0"/>
              <a:t>19</a:t>
            </a:fld>
            <a:endParaRPr lang="en-US"/>
          </a:p>
        </p:txBody>
      </p:sp>
    </p:spTree>
    <p:extLst>
      <p:ext uri="{BB962C8B-B14F-4D97-AF65-F5344CB8AC3E}">
        <p14:creationId xmlns:p14="http://schemas.microsoft.com/office/powerpoint/2010/main" val="61542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9" name="Content Placeholder 2">
            <a:extLst>
              <a:ext uri="{FF2B5EF4-FFF2-40B4-BE49-F238E27FC236}">
                <a16:creationId xmlns:a16="http://schemas.microsoft.com/office/drawing/2014/main" id="{5BFD5D02-445A-42D6-AC6C-15A57564FBD8}"/>
              </a:ext>
            </a:extLst>
          </p:cNvPr>
          <p:cNvSpPr>
            <a:spLocks noGrp="1"/>
          </p:cNvSpPr>
          <p:nvPr>
            <p:ph idx="1"/>
          </p:nvPr>
        </p:nvSpPr>
        <p:spPr>
          <a:xfrm>
            <a:off x="457203" y="1600203"/>
            <a:ext cx="8315569" cy="4367299"/>
          </a:xfrm>
        </p:spPr>
        <p:txBody>
          <a:bodyPr>
            <a:normAutofit fontScale="92500" lnSpcReduction="10000"/>
          </a:bodyPr>
          <a:lstStyle/>
          <a:p>
            <a:pPr marL="85584" indent="0">
              <a:buNone/>
            </a:pPr>
            <a:r>
              <a:rPr lang="en-US" sz="1725" i="1" dirty="0"/>
              <a:t>“This presentation is supported by the Health Resources and Services Administration (HRSA) of the U.S. Department of Health and Human Services (HHS) as part of an award totaling $3,278,366. The contents are those of the author(s) and do not necessarily represent the official views of, nor an endorsement, by HRSA, HHS or the U.S. Government.”</a:t>
            </a:r>
          </a:p>
          <a:p>
            <a:pPr marL="85584" indent="0">
              <a:buNone/>
            </a:pPr>
            <a:endParaRPr lang="en-US" sz="1725" dirty="0"/>
          </a:p>
          <a:p>
            <a:pPr marL="85584" indent="0">
              <a:buNone/>
            </a:pPr>
            <a:endParaRPr lang="en-US" sz="1725" i="1" dirty="0"/>
          </a:p>
          <a:p>
            <a:pPr marL="85584" indent="0">
              <a:buNone/>
            </a:pPr>
            <a:r>
              <a:rPr lang="en-US" sz="1725" i="1" dirty="0"/>
              <a:t>The views and opinions expressed in this presentation are not necessarily those of the Pacific AIDS Education and Training Centers (PAETC), the Regents of the University of California or its San Francisco campus (UCSF or collectively, University) nor of our funder the Health Resources and Services Administration (HRSA).  Neither PAETC,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[,apparatus, product] or process assessed or described; nor represent that its use would not infringe privately owned rights. </a:t>
            </a:r>
            <a:endParaRPr lang="en-US" sz="1725" dirty="0"/>
          </a:p>
          <a:p>
            <a:pPr marL="85584" indent="0">
              <a:buNone/>
            </a:pPr>
            <a:endParaRPr lang="en-US" dirty="0"/>
          </a:p>
        </p:txBody>
      </p:sp>
      <p:sp>
        <p:nvSpPr>
          <p:cNvPr id="5" name="Footer Placeholder 4">
            <a:extLst>
              <a:ext uri="{FF2B5EF4-FFF2-40B4-BE49-F238E27FC236}">
                <a16:creationId xmlns:a16="http://schemas.microsoft.com/office/drawing/2014/main" id="{62A4C1A8-9741-432A-9077-9CE02DDC5E0D}"/>
              </a:ext>
            </a:extLst>
          </p:cNvPr>
          <p:cNvSpPr>
            <a:spLocks noGrp="1"/>
          </p:cNvSpPr>
          <p:nvPr>
            <p:ph type="ftr" sz="quarter" idx="11"/>
          </p:nvPr>
        </p:nvSpPr>
        <p:spPr>
          <a:xfrm>
            <a:off x="3352459" y="6352708"/>
            <a:ext cx="4367298" cy="365760"/>
          </a:xfrm>
        </p:spPr>
        <p:txBody>
          <a:bodyPr/>
          <a:lstStyle/>
          <a:p>
            <a:r>
              <a:rPr lang="en-US" dirty="0"/>
              <a:t>paetc.org</a:t>
            </a:r>
          </a:p>
        </p:txBody>
      </p:sp>
      <p:sp>
        <p:nvSpPr>
          <p:cNvPr id="4" name="Slide Number Placeholder 3">
            <a:extLst>
              <a:ext uri="{FF2B5EF4-FFF2-40B4-BE49-F238E27FC236}">
                <a16:creationId xmlns:a16="http://schemas.microsoft.com/office/drawing/2014/main" id="{B24E661A-A10D-4717-9832-3D82BD4103D3}"/>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1987395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0DC5E-0AD4-4201-A789-97B26FF1D1A9}"/>
              </a:ext>
            </a:extLst>
          </p:cNvPr>
          <p:cNvSpPr>
            <a:spLocks noGrp="1"/>
          </p:cNvSpPr>
          <p:nvPr>
            <p:ph type="title"/>
          </p:nvPr>
        </p:nvSpPr>
        <p:spPr/>
        <p:txBody>
          <a:bodyPr/>
          <a:lstStyle/>
          <a:p>
            <a:r>
              <a:rPr lang="en-US" dirty="0"/>
              <a:t>Preferred PEP Regimens</a:t>
            </a:r>
          </a:p>
        </p:txBody>
      </p:sp>
      <p:sp>
        <p:nvSpPr>
          <p:cNvPr id="3" name="Content Placeholder 2">
            <a:extLst>
              <a:ext uri="{FF2B5EF4-FFF2-40B4-BE49-F238E27FC236}">
                <a16:creationId xmlns:a16="http://schemas.microsoft.com/office/drawing/2014/main" id="{D8D98B49-6FFD-4687-838E-FA05BA2DBF5E}"/>
              </a:ext>
            </a:extLst>
          </p:cNvPr>
          <p:cNvSpPr>
            <a:spLocks noGrp="1"/>
          </p:cNvSpPr>
          <p:nvPr>
            <p:ph idx="1"/>
          </p:nvPr>
        </p:nvSpPr>
        <p:spPr>
          <a:xfrm>
            <a:off x="185615" y="1600203"/>
            <a:ext cx="8772771" cy="4367299"/>
          </a:xfrm>
        </p:spPr>
        <p:txBody>
          <a:bodyPr/>
          <a:lstStyle/>
          <a:p>
            <a:r>
              <a:rPr lang="en-US" dirty="0"/>
              <a:t>Integrase-based regimens preferred:</a:t>
            </a:r>
          </a:p>
          <a:p>
            <a:endParaRPr lang="en-US" dirty="0"/>
          </a:p>
          <a:p>
            <a:pPr lvl="1"/>
            <a:r>
              <a:rPr lang="en-US" dirty="0">
                <a:solidFill>
                  <a:schemeClr val="accent1">
                    <a:lumMod val="75000"/>
                  </a:schemeClr>
                </a:solidFill>
              </a:rPr>
              <a:t>Truvada</a:t>
            </a:r>
            <a:r>
              <a:rPr lang="en-US" dirty="0"/>
              <a:t> 200/300 mg + </a:t>
            </a:r>
            <a:r>
              <a:rPr lang="en-US" dirty="0" err="1">
                <a:solidFill>
                  <a:schemeClr val="accent2">
                    <a:lumMod val="75000"/>
                  </a:schemeClr>
                </a:solidFill>
              </a:rPr>
              <a:t>Isentress</a:t>
            </a:r>
            <a:r>
              <a:rPr lang="en-US" dirty="0"/>
              <a:t> (</a:t>
            </a:r>
            <a:r>
              <a:rPr lang="en-US" dirty="0" err="1"/>
              <a:t>raltegravir</a:t>
            </a:r>
            <a:r>
              <a:rPr lang="en-US" dirty="0"/>
              <a:t>) 400 mg twice daily</a:t>
            </a:r>
          </a:p>
          <a:p>
            <a:endParaRPr lang="en-US" dirty="0"/>
          </a:p>
          <a:p>
            <a:pPr lvl="1"/>
            <a:r>
              <a:rPr lang="en-US" dirty="0">
                <a:solidFill>
                  <a:schemeClr val="accent1">
                    <a:lumMod val="75000"/>
                  </a:schemeClr>
                </a:solidFill>
              </a:rPr>
              <a:t>Truvada</a:t>
            </a:r>
            <a:r>
              <a:rPr lang="en-US" dirty="0"/>
              <a:t> 200/300 mg + </a:t>
            </a:r>
            <a:r>
              <a:rPr lang="en-US" dirty="0" err="1">
                <a:solidFill>
                  <a:schemeClr val="accent2">
                    <a:lumMod val="75000"/>
                  </a:schemeClr>
                </a:solidFill>
              </a:rPr>
              <a:t>Tivicay</a:t>
            </a:r>
            <a:r>
              <a:rPr lang="en-US" dirty="0"/>
              <a:t> (dolutegravir) 50 mg once daily</a:t>
            </a:r>
          </a:p>
          <a:p>
            <a:endParaRPr lang="en-US" dirty="0"/>
          </a:p>
          <a:p>
            <a:r>
              <a:rPr lang="en-US" dirty="0"/>
              <a:t>Total duration is always 28 days</a:t>
            </a:r>
          </a:p>
        </p:txBody>
      </p:sp>
      <p:sp>
        <p:nvSpPr>
          <p:cNvPr id="5" name="Footer Placeholder 4">
            <a:extLst>
              <a:ext uri="{FF2B5EF4-FFF2-40B4-BE49-F238E27FC236}">
                <a16:creationId xmlns:a16="http://schemas.microsoft.com/office/drawing/2014/main" id="{03D94D2C-CCC5-448B-A795-A56BD0DD2665}"/>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77B6A19F-C4B7-40FF-B4A7-E47D575A9A94}"/>
              </a:ext>
            </a:extLst>
          </p:cNvPr>
          <p:cNvSpPr>
            <a:spLocks noGrp="1"/>
          </p:cNvSpPr>
          <p:nvPr>
            <p:ph type="sldNum" sz="quarter" idx="12"/>
          </p:nvPr>
        </p:nvSpPr>
        <p:spPr/>
        <p:txBody>
          <a:bodyPr/>
          <a:lstStyle/>
          <a:p>
            <a:fld id="{1D2EA5EF-C699-AF4C-BA42-C0A1CAAB713C}" type="slidenum">
              <a:rPr lang="en-US" smtClean="0"/>
              <a:t>20</a:t>
            </a:fld>
            <a:endParaRPr lang="en-US"/>
          </a:p>
        </p:txBody>
      </p:sp>
    </p:spTree>
    <p:extLst>
      <p:ext uri="{BB962C8B-B14F-4D97-AF65-F5344CB8AC3E}">
        <p14:creationId xmlns:p14="http://schemas.microsoft.com/office/powerpoint/2010/main" val="1042748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A01D-B524-4BB3-85A0-C075E37667B9}"/>
              </a:ext>
            </a:extLst>
          </p:cNvPr>
          <p:cNvSpPr>
            <a:spLocks noGrp="1"/>
          </p:cNvSpPr>
          <p:nvPr>
            <p:ph type="title"/>
          </p:nvPr>
        </p:nvSpPr>
        <p:spPr/>
        <p:txBody>
          <a:bodyPr/>
          <a:lstStyle/>
          <a:p>
            <a:r>
              <a:rPr lang="en-US" dirty="0"/>
              <a:t>Truvada (FTC/TDF)</a:t>
            </a:r>
          </a:p>
        </p:txBody>
      </p:sp>
      <p:sp>
        <p:nvSpPr>
          <p:cNvPr id="3" name="Content Placeholder 2">
            <a:extLst>
              <a:ext uri="{FF2B5EF4-FFF2-40B4-BE49-F238E27FC236}">
                <a16:creationId xmlns:a16="http://schemas.microsoft.com/office/drawing/2014/main" id="{ABD4E13D-79E9-4133-A0C9-067A8368BFCA}"/>
              </a:ext>
            </a:extLst>
          </p:cNvPr>
          <p:cNvSpPr>
            <a:spLocks noGrp="1"/>
          </p:cNvSpPr>
          <p:nvPr>
            <p:ph idx="1"/>
          </p:nvPr>
        </p:nvSpPr>
        <p:spPr/>
        <p:txBody>
          <a:bodyPr/>
          <a:lstStyle/>
          <a:p>
            <a:r>
              <a:rPr lang="en-US" dirty="0"/>
              <a:t>Single pill containing two medications</a:t>
            </a:r>
          </a:p>
          <a:p>
            <a:pPr lvl="1"/>
            <a:r>
              <a:rPr lang="en-US" dirty="0"/>
              <a:t>Emtricitabine (FTC) 200 mg</a:t>
            </a:r>
          </a:p>
          <a:p>
            <a:pPr lvl="1"/>
            <a:r>
              <a:rPr lang="en-US" dirty="0"/>
              <a:t>Tenofovir disoproxil (TDF) 300 mg</a:t>
            </a:r>
          </a:p>
          <a:p>
            <a:pPr marL="114112" indent="0">
              <a:buNone/>
            </a:pPr>
            <a:endParaRPr lang="en-US" dirty="0"/>
          </a:p>
          <a:p>
            <a:r>
              <a:rPr lang="en-US" dirty="0"/>
              <a:t>Can be taken with or without food</a:t>
            </a:r>
          </a:p>
          <a:p>
            <a:endParaRPr lang="en-US" dirty="0"/>
          </a:p>
          <a:p>
            <a:r>
              <a:rPr lang="en-US" dirty="0"/>
              <a:t>Both agents have renal adjustments</a:t>
            </a:r>
          </a:p>
          <a:p>
            <a:pPr lvl="1"/>
            <a:r>
              <a:rPr lang="en-US" dirty="0"/>
              <a:t>These adjustments have NOT been studied for PEP</a:t>
            </a:r>
          </a:p>
        </p:txBody>
      </p:sp>
      <p:sp>
        <p:nvSpPr>
          <p:cNvPr id="5" name="Footer Placeholder 4">
            <a:extLst>
              <a:ext uri="{FF2B5EF4-FFF2-40B4-BE49-F238E27FC236}">
                <a16:creationId xmlns:a16="http://schemas.microsoft.com/office/drawing/2014/main" id="{461491DB-5400-4168-893B-152A01A8DE06}"/>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CC57B4CE-EA29-41A1-993F-4EAE1B5F4E3C}"/>
              </a:ext>
            </a:extLst>
          </p:cNvPr>
          <p:cNvSpPr>
            <a:spLocks noGrp="1"/>
          </p:cNvSpPr>
          <p:nvPr>
            <p:ph type="sldNum" sz="quarter" idx="12"/>
          </p:nvPr>
        </p:nvSpPr>
        <p:spPr/>
        <p:txBody>
          <a:bodyPr/>
          <a:lstStyle/>
          <a:p>
            <a:fld id="{1D2EA5EF-C699-AF4C-BA42-C0A1CAAB713C}" type="slidenum">
              <a:rPr lang="en-US" smtClean="0"/>
              <a:t>21</a:t>
            </a:fld>
            <a:endParaRPr lang="en-US"/>
          </a:p>
        </p:txBody>
      </p:sp>
    </p:spTree>
    <p:extLst>
      <p:ext uri="{BB962C8B-B14F-4D97-AF65-F5344CB8AC3E}">
        <p14:creationId xmlns:p14="http://schemas.microsoft.com/office/powerpoint/2010/main" val="4221518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C0A9-6DFC-498D-88A2-52AD25E29280}"/>
              </a:ext>
            </a:extLst>
          </p:cNvPr>
          <p:cNvSpPr>
            <a:spLocks noGrp="1"/>
          </p:cNvSpPr>
          <p:nvPr>
            <p:ph type="title"/>
          </p:nvPr>
        </p:nvSpPr>
        <p:spPr/>
        <p:txBody>
          <a:bodyPr/>
          <a:lstStyle/>
          <a:p>
            <a:r>
              <a:rPr lang="en-US" dirty="0"/>
              <a:t>Side Effects of Truvada</a:t>
            </a:r>
          </a:p>
        </p:txBody>
      </p:sp>
      <p:sp>
        <p:nvSpPr>
          <p:cNvPr id="3" name="Content Placeholder 2">
            <a:extLst>
              <a:ext uri="{FF2B5EF4-FFF2-40B4-BE49-F238E27FC236}">
                <a16:creationId xmlns:a16="http://schemas.microsoft.com/office/drawing/2014/main" id="{12B29EA7-B307-4923-82CD-41D9EDD23D27}"/>
              </a:ext>
            </a:extLst>
          </p:cNvPr>
          <p:cNvSpPr>
            <a:spLocks noGrp="1"/>
          </p:cNvSpPr>
          <p:nvPr>
            <p:ph idx="1"/>
          </p:nvPr>
        </p:nvSpPr>
        <p:spPr/>
        <p:txBody>
          <a:bodyPr/>
          <a:lstStyle/>
          <a:p>
            <a:r>
              <a:rPr lang="en-US" dirty="0"/>
              <a:t>May experience nausea, bloating upon initiation</a:t>
            </a:r>
          </a:p>
          <a:p>
            <a:pPr lvl="1"/>
            <a:r>
              <a:rPr lang="en-US" dirty="0"/>
              <a:t>Usually resolves within 2-3 weeks</a:t>
            </a:r>
          </a:p>
          <a:p>
            <a:endParaRPr lang="en-US" dirty="0"/>
          </a:p>
          <a:p>
            <a:r>
              <a:rPr lang="en-US" dirty="0"/>
              <a:t>Headache</a:t>
            </a:r>
          </a:p>
          <a:p>
            <a:endParaRPr lang="en-US" dirty="0"/>
          </a:p>
          <a:p>
            <a:r>
              <a:rPr lang="en-US" dirty="0"/>
              <a:t>Increased risk of decreased renal function</a:t>
            </a:r>
          </a:p>
          <a:p>
            <a:pPr lvl="1"/>
            <a:r>
              <a:rPr lang="en-US" dirty="0"/>
              <a:t>Uncommon but known adverse effect from TDF</a:t>
            </a:r>
          </a:p>
          <a:p>
            <a:pPr lvl="1"/>
            <a:r>
              <a:rPr lang="en-US" dirty="0"/>
              <a:t>Renal function usually returns to normal if TDF stopped</a:t>
            </a:r>
          </a:p>
          <a:p>
            <a:endParaRPr lang="en-US" dirty="0"/>
          </a:p>
          <a:p>
            <a:r>
              <a:rPr lang="en-US" dirty="0"/>
              <a:t>Increased risk of decreased bone mineral density</a:t>
            </a:r>
          </a:p>
        </p:txBody>
      </p:sp>
      <p:sp>
        <p:nvSpPr>
          <p:cNvPr id="5" name="Footer Placeholder 4">
            <a:extLst>
              <a:ext uri="{FF2B5EF4-FFF2-40B4-BE49-F238E27FC236}">
                <a16:creationId xmlns:a16="http://schemas.microsoft.com/office/drawing/2014/main" id="{E910703D-B370-4348-98E4-575772E34E56}"/>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B9ACD260-6948-4F31-BB2D-34D8A79D19AA}"/>
              </a:ext>
            </a:extLst>
          </p:cNvPr>
          <p:cNvSpPr>
            <a:spLocks noGrp="1"/>
          </p:cNvSpPr>
          <p:nvPr>
            <p:ph type="sldNum" sz="quarter" idx="12"/>
          </p:nvPr>
        </p:nvSpPr>
        <p:spPr/>
        <p:txBody>
          <a:bodyPr/>
          <a:lstStyle/>
          <a:p>
            <a:fld id="{1D2EA5EF-C699-AF4C-BA42-C0A1CAAB713C}" type="slidenum">
              <a:rPr lang="en-US" smtClean="0"/>
              <a:t>22</a:t>
            </a:fld>
            <a:endParaRPr lang="en-US"/>
          </a:p>
        </p:txBody>
      </p:sp>
    </p:spTree>
    <p:extLst>
      <p:ext uri="{BB962C8B-B14F-4D97-AF65-F5344CB8AC3E}">
        <p14:creationId xmlns:p14="http://schemas.microsoft.com/office/powerpoint/2010/main" val="68880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D64A-2398-41C6-B8DC-CCAAB2DE23B1}"/>
              </a:ext>
            </a:extLst>
          </p:cNvPr>
          <p:cNvSpPr>
            <a:spLocks noGrp="1"/>
          </p:cNvSpPr>
          <p:nvPr>
            <p:ph type="title"/>
          </p:nvPr>
        </p:nvSpPr>
        <p:spPr/>
        <p:txBody>
          <a:bodyPr/>
          <a:lstStyle/>
          <a:p>
            <a:r>
              <a:rPr lang="en-US" dirty="0"/>
              <a:t>When NOT to use Truvada</a:t>
            </a:r>
          </a:p>
        </p:txBody>
      </p:sp>
      <p:sp>
        <p:nvSpPr>
          <p:cNvPr id="3" name="Content Placeholder 2">
            <a:extLst>
              <a:ext uri="{FF2B5EF4-FFF2-40B4-BE49-F238E27FC236}">
                <a16:creationId xmlns:a16="http://schemas.microsoft.com/office/drawing/2014/main" id="{BAE752D4-B9FD-4334-B054-6118732F3583}"/>
              </a:ext>
            </a:extLst>
          </p:cNvPr>
          <p:cNvSpPr>
            <a:spLocks noGrp="1"/>
          </p:cNvSpPr>
          <p:nvPr>
            <p:ph idx="1"/>
          </p:nvPr>
        </p:nvSpPr>
        <p:spPr/>
        <p:txBody>
          <a:bodyPr/>
          <a:lstStyle/>
          <a:p>
            <a:r>
              <a:rPr lang="en-US" dirty="0"/>
              <a:t>Do not begin Truvada if </a:t>
            </a:r>
            <a:r>
              <a:rPr lang="en-US" dirty="0" err="1"/>
              <a:t>CrCl</a:t>
            </a:r>
            <a:r>
              <a:rPr lang="en-US" dirty="0"/>
              <a:t> &lt; 60 mL/min</a:t>
            </a:r>
          </a:p>
          <a:p>
            <a:endParaRPr lang="en-US" dirty="0"/>
          </a:p>
          <a:p>
            <a:r>
              <a:rPr lang="en-US" dirty="0"/>
              <a:t>If </a:t>
            </a:r>
            <a:r>
              <a:rPr lang="en-US" dirty="0" err="1"/>
              <a:t>CrCl</a:t>
            </a:r>
            <a:r>
              <a:rPr lang="en-US" dirty="0"/>
              <a:t> declines to &lt; 50 mL/min, alternative recommended</a:t>
            </a:r>
          </a:p>
          <a:p>
            <a:pPr lvl="1"/>
            <a:r>
              <a:rPr lang="en-US" dirty="0"/>
              <a:t>Definite recommended point for renal dose adjustments</a:t>
            </a:r>
          </a:p>
        </p:txBody>
      </p:sp>
      <p:sp>
        <p:nvSpPr>
          <p:cNvPr id="5" name="Footer Placeholder 4">
            <a:extLst>
              <a:ext uri="{FF2B5EF4-FFF2-40B4-BE49-F238E27FC236}">
                <a16:creationId xmlns:a16="http://schemas.microsoft.com/office/drawing/2014/main" id="{83FB105E-9B2D-45C1-AB30-B5BC60B9224C}"/>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CDE703C7-70F7-47D7-9466-95318E5BFD7C}"/>
              </a:ext>
            </a:extLst>
          </p:cNvPr>
          <p:cNvSpPr>
            <a:spLocks noGrp="1"/>
          </p:cNvSpPr>
          <p:nvPr>
            <p:ph type="sldNum" sz="quarter" idx="12"/>
          </p:nvPr>
        </p:nvSpPr>
        <p:spPr/>
        <p:txBody>
          <a:bodyPr/>
          <a:lstStyle/>
          <a:p>
            <a:fld id="{1D2EA5EF-C699-AF4C-BA42-C0A1CAAB713C}" type="slidenum">
              <a:rPr lang="en-US" smtClean="0"/>
              <a:t>23</a:t>
            </a:fld>
            <a:endParaRPr lang="en-US"/>
          </a:p>
        </p:txBody>
      </p:sp>
    </p:spTree>
    <p:extLst>
      <p:ext uri="{BB962C8B-B14F-4D97-AF65-F5344CB8AC3E}">
        <p14:creationId xmlns:p14="http://schemas.microsoft.com/office/powerpoint/2010/main" val="1107825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2B97-1353-45C8-9D5E-51D09BB737C6}"/>
              </a:ext>
            </a:extLst>
          </p:cNvPr>
          <p:cNvSpPr>
            <a:spLocks noGrp="1"/>
          </p:cNvSpPr>
          <p:nvPr>
            <p:ph type="title"/>
          </p:nvPr>
        </p:nvSpPr>
        <p:spPr/>
        <p:txBody>
          <a:bodyPr/>
          <a:lstStyle/>
          <a:p>
            <a:r>
              <a:rPr lang="en-US" dirty="0"/>
              <a:t>Truvada and Chronic HBV</a:t>
            </a:r>
          </a:p>
        </p:txBody>
      </p:sp>
      <p:sp>
        <p:nvSpPr>
          <p:cNvPr id="3" name="Content Placeholder 2">
            <a:extLst>
              <a:ext uri="{FF2B5EF4-FFF2-40B4-BE49-F238E27FC236}">
                <a16:creationId xmlns:a16="http://schemas.microsoft.com/office/drawing/2014/main" id="{3D3AC09A-8D1E-46C1-B673-BDE36C0CD18E}"/>
              </a:ext>
            </a:extLst>
          </p:cNvPr>
          <p:cNvSpPr>
            <a:spLocks noGrp="1"/>
          </p:cNvSpPr>
          <p:nvPr>
            <p:ph idx="1"/>
          </p:nvPr>
        </p:nvSpPr>
        <p:spPr>
          <a:xfrm>
            <a:off x="31786" y="1600203"/>
            <a:ext cx="9080428" cy="4367299"/>
          </a:xfrm>
        </p:spPr>
        <p:txBody>
          <a:bodyPr/>
          <a:lstStyle/>
          <a:p>
            <a:r>
              <a:rPr lang="en-US" dirty="0"/>
              <a:t>FTC and TDF both active against HBV</a:t>
            </a:r>
          </a:p>
          <a:p>
            <a:pPr lvl="1"/>
            <a:r>
              <a:rPr lang="en-US" dirty="0"/>
              <a:t>Sudden withdrawal may lead to acute HBV flares</a:t>
            </a:r>
          </a:p>
          <a:p>
            <a:endParaRPr lang="en-US" dirty="0"/>
          </a:p>
          <a:p>
            <a:r>
              <a:rPr lang="en-US" dirty="0"/>
              <a:t>Critical to know HBV status of PEP patient to assess risk</a:t>
            </a:r>
          </a:p>
          <a:p>
            <a:pPr lvl="1"/>
            <a:r>
              <a:rPr lang="en-US" dirty="0"/>
              <a:t>May consider continuing Truvada or TDF beyond 4 week period</a:t>
            </a:r>
          </a:p>
          <a:p>
            <a:pPr lvl="1"/>
            <a:r>
              <a:rPr lang="en-US" dirty="0"/>
              <a:t>Assess by reviewing </a:t>
            </a:r>
            <a:r>
              <a:rPr lang="en-US" dirty="0" err="1"/>
              <a:t>HBsAb</a:t>
            </a:r>
            <a:r>
              <a:rPr lang="en-US" dirty="0"/>
              <a:t>, </a:t>
            </a:r>
            <a:r>
              <a:rPr lang="en-US" dirty="0" err="1"/>
              <a:t>HBcAb</a:t>
            </a:r>
            <a:r>
              <a:rPr lang="en-US" dirty="0"/>
              <a:t>, HBsAg</a:t>
            </a:r>
          </a:p>
        </p:txBody>
      </p:sp>
      <p:sp>
        <p:nvSpPr>
          <p:cNvPr id="5" name="Footer Placeholder 4">
            <a:extLst>
              <a:ext uri="{FF2B5EF4-FFF2-40B4-BE49-F238E27FC236}">
                <a16:creationId xmlns:a16="http://schemas.microsoft.com/office/drawing/2014/main" id="{865291AA-9E1F-4585-BF9B-CCC8802A5DA9}"/>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E4DD768E-19F3-4C8B-9B6A-4EE313E79F57}"/>
              </a:ext>
            </a:extLst>
          </p:cNvPr>
          <p:cNvSpPr>
            <a:spLocks noGrp="1"/>
          </p:cNvSpPr>
          <p:nvPr>
            <p:ph type="sldNum" sz="quarter" idx="12"/>
          </p:nvPr>
        </p:nvSpPr>
        <p:spPr/>
        <p:txBody>
          <a:bodyPr/>
          <a:lstStyle/>
          <a:p>
            <a:fld id="{1D2EA5EF-C699-AF4C-BA42-C0A1CAAB713C}" type="slidenum">
              <a:rPr lang="en-US" smtClean="0"/>
              <a:t>24</a:t>
            </a:fld>
            <a:endParaRPr lang="en-US"/>
          </a:p>
        </p:txBody>
      </p:sp>
    </p:spTree>
    <p:extLst>
      <p:ext uri="{BB962C8B-B14F-4D97-AF65-F5344CB8AC3E}">
        <p14:creationId xmlns:p14="http://schemas.microsoft.com/office/powerpoint/2010/main" val="242770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3990-F63F-4C89-94B4-A37FA58EECBC}"/>
              </a:ext>
            </a:extLst>
          </p:cNvPr>
          <p:cNvSpPr>
            <a:spLocks noGrp="1"/>
          </p:cNvSpPr>
          <p:nvPr>
            <p:ph type="title"/>
          </p:nvPr>
        </p:nvSpPr>
        <p:spPr/>
        <p:txBody>
          <a:bodyPr/>
          <a:lstStyle/>
          <a:p>
            <a:r>
              <a:rPr lang="en-US" dirty="0"/>
              <a:t>Critical Issues in PEP Treatment</a:t>
            </a:r>
          </a:p>
        </p:txBody>
      </p:sp>
      <p:sp>
        <p:nvSpPr>
          <p:cNvPr id="3" name="Content Placeholder 2">
            <a:extLst>
              <a:ext uri="{FF2B5EF4-FFF2-40B4-BE49-F238E27FC236}">
                <a16:creationId xmlns:a16="http://schemas.microsoft.com/office/drawing/2014/main" id="{CA56B8F3-094E-4782-B0D7-06D3197EF86D}"/>
              </a:ext>
            </a:extLst>
          </p:cNvPr>
          <p:cNvSpPr>
            <a:spLocks noGrp="1"/>
          </p:cNvSpPr>
          <p:nvPr>
            <p:ph idx="1"/>
          </p:nvPr>
        </p:nvSpPr>
        <p:spPr/>
        <p:txBody>
          <a:bodyPr/>
          <a:lstStyle/>
          <a:p>
            <a:r>
              <a:rPr lang="en-US" dirty="0"/>
              <a:t>Timing is key</a:t>
            </a:r>
          </a:p>
          <a:p>
            <a:pPr lvl="1"/>
            <a:r>
              <a:rPr lang="en-US" dirty="0"/>
              <a:t>Efficacy decreases continuously after initial exposure</a:t>
            </a:r>
          </a:p>
          <a:p>
            <a:pPr lvl="1"/>
            <a:r>
              <a:rPr lang="en-US" dirty="0"/>
              <a:t>Beyond 72 hours, PEP generally no longer recommended</a:t>
            </a:r>
          </a:p>
          <a:p>
            <a:endParaRPr lang="en-US" dirty="0"/>
          </a:p>
          <a:p>
            <a:r>
              <a:rPr lang="en-US" dirty="0"/>
              <a:t>Treatment duration is 4 weeks</a:t>
            </a:r>
          </a:p>
          <a:p>
            <a:endParaRPr lang="en-US" dirty="0"/>
          </a:p>
          <a:p>
            <a:r>
              <a:rPr lang="en-US" dirty="0"/>
              <a:t>If source patient has known HIV resistance:</a:t>
            </a:r>
          </a:p>
          <a:p>
            <a:pPr lvl="1"/>
            <a:r>
              <a:rPr lang="en-US" dirty="0"/>
              <a:t>Optimize regimen to treat the resistant virus</a:t>
            </a:r>
          </a:p>
        </p:txBody>
      </p:sp>
      <p:sp>
        <p:nvSpPr>
          <p:cNvPr id="5" name="Footer Placeholder 4">
            <a:extLst>
              <a:ext uri="{FF2B5EF4-FFF2-40B4-BE49-F238E27FC236}">
                <a16:creationId xmlns:a16="http://schemas.microsoft.com/office/drawing/2014/main" id="{6E324591-AADB-48FC-A939-87073E46F19D}"/>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2E849505-71E8-4473-AAE1-289E15A9A334}"/>
              </a:ext>
            </a:extLst>
          </p:cNvPr>
          <p:cNvSpPr>
            <a:spLocks noGrp="1"/>
          </p:cNvSpPr>
          <p:nvPr>
            <p:ph type="sldNum" sz="quarter" idx="12"/>
          </p:nvPr>
        </p:nvSpPr>
        <p:spPr/>
        <p:txBody>
          <a:bodyPr/>
          <a:lstStyle/>
          <a:p>
            <a:fld id="{1D2EA5EF-C699-AF4C-BA42-C0A1CAAB713C}" type="slidenum">
              <a:rPr lang="en-US" smtClean="0"/>
              <a:t>25</a:t>
            </a:fld>
            <a:endParaRPr lang="en-US"/>
          </a:p>
        </p:txBody>
      </p:sp>
    </p:spTree>
    <p:extLst>
      <p:ext uri="{BB962C8B-B14F-4D97-AF65-F5344CB8AC3E}">
        <p14:creationId xmlns:p14="http://schemas.microsoft.com/office/powerpoint/2010/main" val="2564527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F574-B861-F144-99D3-74AD7C81B569}"/>
              </a:ext>
            </a:extLst>
          </p:cNvPr>
          <p:cNvSpPr>
            <a:spLocks noGrp="1"/>
          </p:cNvSpPr>
          <p:nvPr>
            <p:ph type="title"/>
          </p:nvPr>
        </p:nvSpPr>
        <p:spPr>
          <a:xfrm>
            <a:off x="216219" y="583784"/>
            <a:ext cx="3415256" cy="1143000"/>
          </a:xfrm>
        </p:spPr>
        <p:txBody>
          <a:bodyPr/>
          <a:lstStyle/>
          <a:p>
            <a:r>
              <a:rPr lang="en-US" dirty="0">
                <a:solidFill>
                  <a:schemeClr val="accent1">
                    <a:lumMod val="75000"/>
                  </a:schemeClr>
                </a:solidFill>
              </a:rPr>
              <a:t>NRTIs</a:t>
            </a:r>
            <a:br>
              <a:rPr lang="en-US" dirty="0">
                <a:solidFill>
                  <a:schemeClr val="accent1">
                    <a:lumMod val="75000"/>
                  </a:schemeClr>
                </a:solidFill>
              </a:rPr>
            </a:br>
            <a:r>
              <a:rPr lang="en-US" sz="2000" dirty="0">
                <a:solidFill>
                  <a:schemeClr val="accent1">
                    <a:lumMod val="75000"/>
                  </a:schemeClr>
                </a:solidFill>
              </a:rPr>
              <a:t>Nucleoside/Nucleotide Reverse Transcriptase Inhibitors </a:t>
            </a:r>
            <a:br>
              <a:rPr lang="en-US" dirty="0">
                <a:solidFill>
                  <a:schemeClr val="accent1">
                    <a:lumMod val="75000"/>
                  </a:schemeClr>
                </a:solidFill>
              </a:rPr>
            </a:br>
            <a:endParaRPr lang="en-US" dirty="0"/>
          </a:p>
        </p:txBody>
      </p:sp>
      <p:pic>
        <p:nvPicPr>
          <p:cNvPr id="4" name="Picture 3" descr="Illustration of the HIV life cycle. "/>
          <p:cNvPicPr>
            <a:picLocks noChangeAspect="1"/>
          </p:cNvPicPr>
          <p:nvPr/>
        </p:nvPicPr>
        <p:blipFill>
          <a:blip r:embed="rId3"/>
          <a:stretch>
            <a:fillRect/>
          </a:stretch>
        </p:blipFill>
        <p:spPr>
          <a:xfrm>
            <a:off x="4136994" y="0"/>
            <a:ext cx="5007006" cy="6235682"/>
          </a:xfrm>
          <a:prstGeom prst="rect">
            <a:avLst/>
          </a:prstGeom>
        </p:spPr>
      </p:pic>
      <p:cxnSp>
        <p:nvCxnSpPr>
          <p:cNvPr id="9" name="Straight Arrow Connector 8" descr="Arrow pointing to the HIV RNA to DNA inscription step in the HIV life cycle. ">
            <a:extLst>
              <a:ext uri="{FF2B5EF4-FFF2-40B4-BE49-F238E27FC236}">
                <a16:creationId xmlns:a16="http://schemas.microsoft.com/office/drawing/2014/main" id="{4C14AC35-6738-4B88-B7F8-69D7AFC7A360}"/>
              </a:ext>
            </a:extLst>
          </p:cNvPr>
          <p:cNvCxnSpPr>
            <a:cxnSpLocks/>
          </p:cNvCxnSpPr>
          <p:nvPr/>
        </p:nvCxnSpPr>
        <p:spPr>
          <a:xfrm flipV="1">
            <a:off x="3222171" y="2908663"/>
            <a:ext cx="2664824" cy="114082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7" name="Rectangle 6">
            <a:extLst>
              <a:ext uri="{FF2B5EF4-FFF2-40B4-BE49-F238E27FC236}">
                <a16:creationId xmlns:a16="http://schemas.microsoft.com/office/drawing/2014/main" id="{6EAD9368-1AF4-4D84-BE30-776FB4312A03}"/>
              </a:ext>
            </a:extLst>
          </p:cNvPr>
          <p:cNvSpPr/>
          <p:nvPr/>
        </p:nvSpPr>
        <p:spPr>
          <a:xfrm>
            <a:off x="961438" y="3803542"/>
            <a:ext cx="2670037" cy="923330"/>
          </a:xfrm>
          <a:prstGeom prst="rect">
            <a:avLst/>
          </a:prstGeom>
        </p:spPr>
        <p:txBody>
          <a:bodyPr wrap="square">
            <a:spAutoFit/>
          </a:bodyPr>
          <a:lstStyle/>
          <a:p>
            <a:r>
              <a:rPr lang="en-US" dirty="0"/>
              <a:t>Indirectly inhibits enzyme required to copy viral RNA to DNA.</a:t>
            </a:r>
          </a:p>
        </p:txBody>
      </p:sp>
      <p:sp>
        <p:nvSpPr>
          <p:cNvPr id="12" name="Rectangle 11">
            <a:extLst>
              <a:ext uri="{FF2B5EF4-FFF2-40B4-BE49-F238E27FC236}">
                <a16:creationId xmlns:a16="http://schemas.microsoft.com/office/drawing/2014/main" id="{122314DB-535E-45EB-AE44-9B767D50BA70}"/>
              </a:ext>
              <a:ext uri="{C183D7F6-B498-43B3-948B-1728B52AA6E4}">
                <adec:decorative xmlns:adec="http://schemas.microsoft.com/office/drawing/2017/decorative" val="1"/>
              </a:ext>
            </a:extLst>
          </p:cNvPr>
          <p:cNvSpPr/>
          <p:nvPr/>
        </p:nvSpPr>
        <p:spPr>
          <a:xfrm>
            <a:off x="6420216" y="2497183"/>
            <a:ext cx="2636698" cy="93181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ooter Placeholder 4">
            <a:extLst>
              <a:ext uri="{FF2B5EF4-FFF2-40B4-BE49-F238E27FC236}">
                <a16:creationId xmlns:a16="http://schemas.microsoft.com/office/drawing/2014/main" id="{DF26CC12-AC31-4F1C-AF3A-FC212063886E}"/>
              </a:ext>
            </a:extLst>
          </p:cNvPr>
          <p:cNvSpPr>
            <a:spLocks noGrp="1"/>
          </p:cNvSpPr>
          <p:nvPr>
            <p:ph type="ftr" sz="quarter" idx="11"/>
          </p:nvPr>
        </p:nvSpPr>
        <p:spPr/>
        <p:txBody>
          <a:bodyPr/>
          <a:lstStyle/>
          <a:p>
            <a:r>
              <a:rPr lang="en-US"/>
              <a:t>paetc.org</a:t>
            </a:r>
            <a:endParaRPr lang="en-US" dirty="0"/>
          </a:p>
        </p:txBody>
      </p:sp>
      <p:sp>
        <p:nvSpPr>
          <p:cNvPr id="10" name="Slide Number Placeholder 3">
            <a:extLst>
              <a:ext uri="{FF2B5EF4-FFF2-40B4-BE49-F238E27FC236}">
                <a16:creationId xmlns:a16="http://schemas.microsoft.com/office/drawing/2014/main" id="{D0118016-0A93-49D6-8507-E58DF061228E}"/>
              </a:ext>
            </a:extLst>
          </p:cNvPr>
          <p:cNvSpPr>
            <a:spLocks noGrp="1"/>
          </p:cNvSpPr>
          <p:nvPr>
            <p:ph type="sldNum" sz="quarter" idx="12"/>
          </p:nvPr>
        </p:nvSpPr>
        <p:spPr/>
        <p:txBody>
          <a:bodyPr/>
          <a:lstStyle/>
          <a:p>
            <a:fld id="{1D2EA5EF-C699-AF4C-BA42-C0A1CAAB713C}" type="slidenum">
              <a:rPr lang="en-US" smtClean="0"/>
              <a:t>26</a:t>
            </a:fld>
            <a:endParaRPr lang="en-US"/>
          </a:p>
        </p:txBody>
      </p:sp>
    </p:spTree>
    <p:extLst>
      <p:ext uri="{BB962C8B-B14F-4D97-AF65-F5344CB8AC3E}">
        <p14:creationId xmlns:p14="http://schemas.microsoft.com/office/powerpoint/2010/main" val="3366130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F8F6-2D77-6B43-8023-0D239D4DCD30}"/>
              </a:ext>
            </a:extLst>
          </p:cNvPr>
          <p:cNvSpPr>
            <a:spLocks noGrp="1"/>
          </p:cNvSpPr>
          <p:nvPr>
            <p:ph type="title"/>
          </p:nvPr>
        </p:nvSpPr>
        <p:spPr>
          <a:xfrm>
            <a:off x="10669" y="388332"/>
            <a:ext cx="4583454" cy="1143000"/>
          </a:xfrm>
        </p:spPr>
        <p:txBody>
          <a:bodyPr/>
          <a:lstStyle/>
          <a:p>
            <a:r>
              <a:rPr lang="en-US" sz="3600" dirty="0">
                <a:solidFill>
                  <a:srgbClr val="7030A0"/>
                </a:solidFill>
              </a:rPr>
              <a:t>INSTIs</a:t>
            </a:r>
            <a:br>
              <a:rPr lang="en-US" dirty="0">
                <a:solidFill>
                  <a:srgbClr val="7030A0"/>
                </a:solidFill>
              </a:rPr>
            </a:br>
            <a:r>
              <a:rPr lang="en-US" sz="3600" dirty="0">
                <a:solidFill>
                  <a:srgbClr val="7030A0"/>
                </a:solidFill>
              </a:rPr>
              <a:t>Integrase Inhibitors</a:t>
            </a:r>
            <a:br>
              <a:rPr lang="en-US" sz="4800" dirty="0">
                <a:solidFill>
                  <a:srgbClr val="7030A0"/>
                </a:solidFill>
              </a:rPr>
            </a:br>
            <a:endParaRPr lang="en-US" dirty="0"/>
          </a:p>
        </p:txBody>
      </p:sp>
      <p:pic>
        <p:nvPicPr>
          <p:cNvPr id="4" name="Picture 3" descr="Illustration of the HIV life cycle. "/>
          <p:cNvPicPr>
            <a:picLocks noChangeAspect="1"/>
          </p:cNvPicPr>
          <p:nvPr/>
        </p:nvPicPr>
        <p:blipFill>
          <a:blip r:embed="rId3"/>
          <a:stretch>
            <a:fillRect/>
          </a:stretch>
        </p:blipFill>
        <p:spPr>
          <a:xfrm>
            <a:off x="4136994" y="0"/>
            <a:ext cx="5007006" cy="6235682"/>
          </a:xfrm>
          <a:prstGeom prst="rect">
            <a:avLst/>
          </a:prstGeom>
        </p:spPr>
      </p:pic>
      <p:sp>
        <p:nvSpPr>
          <p:cNvPr id="7" name="Rectangle 6">
            <a:extLst>
              <a:ext uri="{FF2B5EF4-FFF2-40B4-BE49-F238E27FC236}">
                <a16:creationId xmlns:a16="http://schemas.microsoft.com/office/drawing/2014/main" id="{6EAD9368-1AF4-4D84-BE30-776FB4312A03}"/>
              </a:ext>
            </a:extLst>
          </p:cNvPr>
          <p:cNvSpPr/>
          <p:nvPr/>
        </p:nvSpPr>
        <p:spPr>
          <a:xfrm>
            <a:off x="103576" y="3977967"/>
            <a:ext cx="3391272" cy="923330"/>
          </a:xfrm>
          <a:prstGeom prst="rect">
            <a:avLst/>
          </a:prstGeom>
        </p:spPr>
        <p:txBody>
          <a:bodyPr wrap="square">
            <a:spAutoFit/>
          </a:bodyPr>
          <a:lstStyle/>
          <a:p>
            <a:r>
              <a:rPr lang="en-US" dirty="0"/>
              <a:t>Inhibits strand transfer of viral DNA to host cell DNA by the integrase enzyme.</a:t>
            </a:r>
          </a:p>
        </p:txBody>
      </p:sp>
      <p:cxnSp>
        <p:nvCxnSpPr>
          <p:cNvPr id="9" name="Straight Arrow Connector 8" descr="Arrow pointing to the integrase step of the HIV life cycle. ">
            <a:extLst>
              <a:ext uri="{FF2B5EF4-FFF2-40B4-BE49-F238E27FC236}">
                <a16:creationId xmlns:a16="http://schemas.microsoft.com/office/drawing/2014/main" id="{4C14AC35-6738-4B88-B7F8-69D7AFC7A360}"/>
              </a:ext>
            </a:extLst>
          </p:cNvPr>
          <p:cNvCxnSpPr>
            <a:cxnSpLocks/>
          </p:cNvCxnSpPr>
          <p:nvPr/>
        </p:nvCxnSpPr>
        <p:spPr>
          <a:xfrm flipV="1">
            <a:off x="2220685" y="4579767"/>
            <a:ext cx="3056709" cy="29420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2" name="Rectangle 11">
            <a:extLst>
              <a:ext uri="{FF2B5EF4-FFF2-40B4-BE49-F238E27FC236}">
                <a16:creationId xmlns:a16="http://schemas.microsoft.com/office/drawing/2014/main" id="{122314DB-535E-45EB-AE44-9B767D50BA70}"/>
              </a:ext>
              <a:ext uri="{C183D7F6-B498-43B3-948B-1728B52AA6E4}">
                <adec:decorative xmlns:adec="http://schemas.microsoft.com/office/drawing/2017/decorative" val="1"/>
              </a:ext>
            </a:extLst>
          </p:cNvPr>
          <p:cNvSpPr/>
          <p:nvPr/>
        </p:nvSpPr>
        <p:spPr>
          <a:xfrm>
            <a:off x="4212751" y="3563574"/>
            <a:ext cx="1421696" cy="87455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ooter Placeholder 4">
            <a:extLst>
              <a:ext uri="{FF2B5EF4-FFF2-40B4-BE49-F238E27FC236}">
                <a16:creationId xmlns:a16="http://schemas.microsoft.com/office/drawing/2014/main" id="{BE9F9834-DDE9-4B88-850B-4593D3FB2BA9}"/>
              </a:ext>
            </a:extLst>
          </p:cNvPr>
          <p:cNvSpPr>
            <a:spLocks noGrp="1"/>
          </p:cNvSpPr>
          <p:nvPr>
            <p:ph type="ftr" sz="quarter" idx="11"/>
          </p:nvPr>
        </p:nvSpPr>
        <p:spPr/>
        <p:txBody>
          <a:bodyPr/>
          <a:lstStyle/>
          <a:p>
            <a:r>
              <a:rPr lang="en-US"/>
              <a:t>paetc.org</a:t>
            </a:r>
            <a:endParaRPr lang="en-US" dirty="0"/>
          </a:p>
        </p:txBody>
      </p:sp>
      <p:sp>
        <p:nvSpPr>
          <p:cNvPr id="10" name="Slide Number Placeholder 3">
            <a:extLst>
              <a:ext uri="{FF2B5EF4-FFF2-40B4-BE49-F238E27FC236}">
                <a16:creationId xmlns:a16="http://schemas.microsoft.com/office/drawing/2014/main" id="{119EDFDF-1E96-4702-9B89-A8DE390E88F8}"/>
              </a:ext>
            </a:extLst>
          </p:cNvPr>
          <p:cNvSpPr>
            <a:spLocks noGrp="1"/>
          </p:cNvSpPr>
          <p:nvPr>
            <p:ph type="sldNum" sz="quarter" idx="12"/>
          </p:nvPr>
        </p:nvSpPr>
        <p:spPr/>
        <p:txBody>
          <a:bodyPr/>
          <a:lstStyle/>
          <a:p>
            <a:fld id="{1D2EA5EF-C699-AF4C-BA42-C0A1CAAB713C}" type="slidenum">
              <a:rPr lang="en-US" smtClean="0"/>
              <a:t>27</a:t>
            </a:fld>
            <a:endParaRPr lang="en-US"/>
          </a:p>
        </p:txBody>
      </p:sp>
    </p:spTree>
    <p:extLst>
      <p:ext uri="{BB962C8B-B14F-4D97-AF65-F5344CB8AC3E}">
        <p14:creationId xmlns:p14="http://schemas.microsoft.com/office/powerpoint/2010/main" val="84577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8B6C-0C0E-4E30-8909-487E1AF296A1}"/>
              </a:ext>
            </a:extLst>
          </p:cNvPr>
          <p:cNvSpPr>
            <a:spLocks noGrp="1"/>
          </p:cNvSpPr>
          <p:nvPr>
            <p:ph type="title"/>
          </p:nvPr>
        </p:nvSpPr>
        <p:spPr/>
        <p:txBody>
          <a:bodyPr/>
          <a:lstStyle/>
          <a:p>
            <a:r>
              <a:rPr lang="en-US" dirty="0"/>
              <a:t>Side Effects of INSTI-Based PEP</a:t>
            </a:r>
          </a:p>
        </p:txBody>
      </p:sp>
      <p:sp>
        <p:nvSpPr>
          <p:cNvPr id="3" name="Content Placeholder 2">
            <a:extLst>
              <a:ext uri="{FF2B5EF4-FFF2-40B4-BE49-F238E27FC236}">
                <a16:creationId xmlns:a16="http://schemas.microsoft.com/office/drawing/2014/main" id="{F78B41ED-3D5B-4A65-B242-569E6EC25FB7}"/>
              </a:ext>
            </a:extLst>
          </p:cNvPr>
          <p:cNvSpPr>
            <a:spLocks noGrp="1"/>
          </p:cNvSpPr>
          <p:nvPr>
            <p:ph idx="1"/>
          </p:nvPr>
        </p:nvSpPr>
        <p:spPr/>
        <p:txBody>
          <a:bodyPr/>
          <a:lstStyle/>
          <a:p>
            <a:r>
              <a:rPr lang="en-US" dirty="0"/>
              <a:t>Increased incidence of headaches</a:t>
            </a:r>
          </a:p>
          <a:p>
            <a:endParaRPr lang="en-US" dirty="0"/>
          </a:p>
          <a:p>
            <a:r>
              <a:rPr lang="en-US" dirty="0"/>
              <a:t>Sleep disturbance</a:t>
            </a:r>
          </a:p>
          <a:p>
            <a:pPr lvl="1"/>
            <a:r>
              <a:rPr lang="en-US" dirty="0"/>
              <a:t>Insomnia more prevalent in drug studies</a:t>
            </a:r>
          </a:p>
          <a:p>
            <a:endParaRPr lang="en-US" dirty="0"/>
          </a:p>
          <a:p>
            <a:endParaRPr lang="en-US" dirty="0"/>
          </a:p>
        </p:txBody>
      </p:sp>
      <p:sp>
        <p:nvSpPr>
          <p:cNvPr id="5" name="Footer Placeholder 4">
            <a:extLst>
              <a:ext uri="{FF2B5EF4-FFF2-40B4-BE49-F238E27FC236}">
                <a16:creationId xmlns:a16="http://schemas.microsoft.com/office/drawing/2014/main" id="{303B8D6A-F3F1-40F0-BAE7-8B447164D105}"/>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1EFD6D5D-D85B-440D-A96B-8F91DF3A80D9}"/>
              </a:ext>
            </a:extLst>
          </p:cNvPr>
          <p:cNvSpPr>
            <a:spLocks noGrp="1"/>
          </p:cNvSpPr>
          <p:nvPr>
            <p:ph type="sldNum" sz="quarter" idx="12"/>
          </p:nvPr>
        </p:nvSpPr>
        <p:spPr/>
        <p:txBody>
          <a:bodyPr/>
          <a:lstStyle/>
          <a:p>
            <a:fld id="{1D2EA5EF-C699-AF4C-BA42-C0A1CAAB713C}" type="slidenum">
              <a:rPr lang="en-US" smtClean="0"/>
              <a:t>28</a:t>
            </a:fld>
            <a:endParaRPr lang="en-US"/>
          </a:p>
        </p:txBody>
      </p:sp>
    </p:spTree>
    <p:extLst>
      <p:ext uri="{BB962C8B-B14F-4D97-AF65-F5344CB8AC3E}">
        <p14:creationId xmlns:p14="http://schemas.microsoft.com/office/powerpoint/2010/main" val="1206463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CB0A-7997-4C06-A8C5-518E1F112D63}"/>
              </a:ext>
            </a:extLst>
          </p:cNvPr>
          <p:cNvSpPr>
            <a:spLocks noGrp="1"/>
          </p:cNvSpPr>
          <p:nvPr>
            <p:ph type="title"/>
          </p:nvPr>
        </p:nvSpPr>
        <p:spPr/>
        <p:txBody>
          <a:bodyPr/>
          <a:lstStyle/>
          <a:p>
            <a:r>
              <a:rPr lang="en-US" dirty="0" err="1"/>
              <a:t>Isentress</a:t>
            </a:r>
            <a:r>
              <a:rPr lang="en-US" dirty="0"/>
              <a:t> (RAL)</a:t>
            </a:r>
          </a:p>
        </p:txBody>
      </p:sp>
      <p:grpSp>
        <p:nvGrpSpPr>
          <p:cNvPr id="6" name="Group 5" descr="Green box that reads: advantages">
            <a:extLst>
              <a:ext uri="{FF2B5EF4-FFF2-40B4-BE49-F238E27FC236}">
                <a16:creationId xmlns:a16="http://schemas.microsoft.com/office/drawing/2014/main" id="{BEAD3C4B-B851-4ACC-8934-10A8C0447123}"/>
              </a:ext>
              <a:ext uri="{C183D7F6-B498-43B3-948B-1728B52AA6E4}">
                <adec:decorative xmlns:adec="http://schemas.microsoft.com/office/drawing/2017/decorative" val="0"/>
              </a:ext>
            </a:extLst>
          </p:cNvPr>
          <p:cNvGrpSpPr/>
          <p:nvPr/>
        </p:nvGrpSpPr>
        <p:grpSpPr>
          <a:xfrm>
            <a:off x="320454" y="1562061"/>
            <a:ext cx="3973407" cy="1180800"/>
            <a:chOff x="41" y="39089"/>
            <a:chExt cx="3973407" cy="1180800"/>
          </a:xfrm>
        </p:grpSpPr>
        <p:sp>
          <p:nvSpPr>
            <p:cNvPr id="16" name="Rectangle 15">
              <a:extLst>
                <a:ext uri="{FF2B5EF4-FFF2-40B4-BE49-F238E27FC236}">
                  <a16:creationId xmlns:a16="http://schemas.microsoft.com/office/drawing/2014/main" id="{8DD6540A-36DF-4870-8AE3-D744FBADC76E}"/>
                </a:ext>
              </a:extLst>
            </p:cNvPr>
            <p:cNvSpPr/>
            <p:nvPr/>
          </p:nvSpPr>
          <p:spPr>
            <a:xfrm>
              <a:off x="41" y="39089"/>
              <a:ext cx="3973407" cy="1180800"/>
            </a:xfrm>
            <a:prstGeom prst="rect">
              <a:avLst/>
            </a:pr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0D3A123C-F82E-4EDE-94E8-FECFC92CE3EC}"/>
                </a:ext>
              </a:extLst>
            </p:cNvPr>
            <p:cNvSpPr txBox="1"/>
            <p:nvPr/>
          </p:nvSpPr>
          <p:spPr>
            <a:xfrm>
              <a:off x="41" y="39089"/>
              <a:ext cx="3973407" cy="118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i="0" kern="1200" dirty="0">
                  <a:solidFill>
                    <a:schemeClr val="tx1"/>
                  </a:solidFill>
                </a:rPr>
                <a:t>Advantages</a:t>
              </a:r>
              <a:endParaRPr lang="en-US" sz="3200" kern="1200" dirty="0">
                <a:solidFill>
                  <a:schemeClr val="tx1"/>
                </a:solidFill>
              </a:endParaRPr>
            </a:p>
          </p:txBody>
        </p:sp>
      </p:grpSp>
      <p:grpSp>
        <p:nvGrpSpPr>
          <p:cNvPr id="7" name="Group 6" descr="Green box listing advantages as: well tolerated, data for use in pregnancy, very low risk of drug interactions">
            <a:extLst>
              <a:ext uri="{FF2B5EF4-FFF2-40B4-BE49-F238E27FC236}">
                <a16:creationId xmlns:a16="http://schemas.microsoft.com/office/drawing/2014/main" id="{A9FDBDAE-D7BD-4B87-9B55-2AFD56004452}"/>
              </a:ext>
            </a:extLst>
          </p:cNvPr>
          <p:cNvGrpSpPr/>
          <p:nvPr/>
        </p:nvGrpSpPr>
        <p:grpSpPr>
          <a:xfrm>
            <a:off x="320454" y="2742861"/>
            <a:ext cx="3973407" cy="3316560"/>
            <a:chOff x="41" y="1219889"/>
            <a:chExt cx="3973407" cy="3316560"/>
          </a:xfrm>
        </p:grpSpPr>
        <p:sp>
          <p:nvSpPr>
            <p:cNvPr id="14" name="Rectangle 13">
              <a:extLst>
                <a:ext uri="{FF2B5EF4-FFF2-40B4-BE49-F238E27FC236}">
                  <a16:creationId xmlns:a16="http://schemas.microsoft.com/office/drawing/2014/main" id="{34452CE9-2C67-44E7-A079-9899EDD32D97}"/>
                </a:ext>
              </a:extLst>
            </p:cNvPr>
            <p:cNvSpPr/>
            <p:nvPr/>
          </p:nvSpPr>
          <p:spPr>
            <a:xfrm>
              <a:off x="41" y="1219889"/>
              <a:ext cx="3973407" cy="3316560"/>
            </a:xfrm>
            <a:prstGeom prst="rect">
              <a:avLst/>
            </a:prstGeom>
            <a:noFill/>
            <a:ln>
              <a:solidFill>
                <a:srgbClr val="00B050">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EC10935E-B9C4-44EF-8D98-FACC56A86C93}"/>
                </a:ext>
              </a:extLst>
            </p:cNvPr>
            <p:cNvSpPr txBox="1"/>
            <p:nvPr/>
          </p:nvSpPr>
          <p:spPr>
            <a:xfrm>
              <a:off x="41" y="1219889"/>
              <a:ext cx="3973407" cy="3316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solidFill>
                    <a:schemeClr val="tx1"/>
                  </a:solidFill>
                </a:rPr>
                <a:t>Well-tolerated</a:t>
              </a:r>
            </a:p>
            <a:p>
              <a:pPr marL="228600" lvl="1" indent="-228600" algn="l" defTabSz="1066800">
                <a:lnSpc>
                  <a:spcPct val="90000"/>
                </a:lnSpc>
                <a:spcBef>
                  <a:spcPct val="0"/>
                </a:spcBef>
                <a:spcAft>
                  <a:spcPct val="15000"/>
                </a:spcAft>
                <a:buChar char="•"/>
              </a:pPr>
              <a:endParaRPr lang="en-US" sz="2400" b="0" i="0" kern="1200" dirty="0">
                <a:solidFill>
                  <a:schemeClr val="tx1"/>
                </a:solidFill>
              </a:endParaRPr>
            </a:p>
            <a:p>
              <a:pPr marL="228600" lvl="1" indent="-228600" algn="l" defTabSz="1066800">
                <a:lnSpc>
                  <a:spcPct val="90000"/>
                </a:lnSpc>
                <a:spcBef>
                  <a:spcPct val="0"/>
                </a:spcBef>
                <a:spcAft>
                  <a:spcPct val="15000"/>
                </a:spcAft>
                <a:buChar char="•"/>
              </a:pPr>
              <a:r>
                <a:rPr lang="en-US" sz="2400" dirty="0">
                  <a:solidFill>
                    <a:schemeClr val="tx1"/>
                  </a:solidFill>
                </a:rPr>
                <a:t>Data for use in pregnancy</a:t>
              </a:r>
            </a:p>
            <a:p>
              <a:pPr marL="228600" lvl="1" indent="-228600" algn="l" defTabSz="1066800">
                <a:lnSpc>
                  <a:spcPct val="90000"/>
                </a:lnSpc>
                <a:spcBef>
                  <a:spcPct val="0"/>
                </a:spcBef>
                <a:spcAft>
                  <a:spcPct val="15000"/>
                </a:spcAft>
                <a:buChar char="•"/>
              </a:pPr>
              <a:endParaRPr lang="en-US" sz="2400" dirty="0">
                <a:solidFill>
                  <a:schemeClr val="tx1"/>
                </a:solidFill>
              </a:endParaRPr>
            </a:p>
            <a:p>
              <a:pPr marL="228600" lvl="1" indent="-228600" algn="l" defTabSz="1066800">
                <a:lnSpc>
                  <a:spcPct val="90000"/>
                </a:lnSpc>
                <a:spcBef>
                  <a:spcPct val="0"/>
                </a:spcBef>
                <a:spcAft>
                  <a:spcPct val="15000"/>
                </a:spcAft>
                <a:buChar char="•"/>
              </a:pPr>
              <a:r>
                <a:rPr lang="en-US" sz="2400" dirty="0">
                  <a:solidFill>
                    <a:schemeClr val="tx1"/>
                  </a:solidFill>
                </a:rPr>
                <a:t>Very low risk of drug interactions</a:t>
              </a:r>
              <a:endParaRPr lang="en-US" sz="2400" kern="1200" dirty="0">
                <a:solidFill>
                  <a:schemeClr val="tx1"/>
                </a:solidFill>
              </a:endParaRPr>
            </a:p>
          </p:txBody>
        </p:sp>
      </p:grpSp>
      <p:grpSp>
        <p:nvGrpSpPr>
          <p:cNvPr id="8" name="Group 7" descr="Red box reading: Disadvantages ">
            <a:extLst>
              <a:ext uri="{FF2B5EF4-FFF2-40B4-BE49-F238E27FC236}">
                <a16:creationId xmlns:a16="http://schemas.microsoft.com/office/drawing/2014/main" id="{654AD445-7570-41F6-A113-6ABAFAD0A120}"/>
              </a:ext>
            </a:extLst>
          </p:cNvPr>
          <p:cNvGrpSpPr/>
          <p:nvPr/>
        </p:nvGrpSpPr>
        <p:grpSpPr>
          <a:xfrm>
            <a:off x="4850139" y="1562061"/>
            <a:ext cx="3973407" cy="1180800"/>
            <a:chOff x="4529726" y="39089"/>
            <a:chExt cx="3973407" cy="1180800"/>
          </a:xfrm>
        </p:grpSpPr>
        <p:sp>
          <p:nvSpPr>
            <p:cNvPr id="12" name="Rectangle 11">
              <a:extLst>
                <a:ext uri="{FF2B5EF4-FFF2-40B4-BE49-F238E27FC236}">
                  <a16:creationId xmlns:a16="http://schemas.microsoft.com/office/drawing/2014/main" id="{04BE345B-0C42-4193-83F4-D800869D9C28}"/>
                </a:ext>
              </a:extLst>
            </p:cNvPr>
            <p:cNvSpPr/>
            <p:nvPr/>
          </p:nvSpPr>
          <p:spPr>
            <a:xfrm>
              <a:off x="4529726" y="39089"/>
              <a:ext cx="3973407" cy="1180800"/>
            </a:xfrm>
            <a:prstGeom prst="rect">
              <a:avLst/>
            </a:prstGeom>
            <a:no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9E260A76-488B-4FA0-95A3-5EBBFB40303B}"/>
                </a:ext>
              </a:extLst>
            </p:cNvPr>
            <p:cNvSpPr txBox="1"/>
            <p:nvPr/>
          </p:nvSpPr>
          <p:spPr>
            <a:xfrm>
              <a:off x="4529726" y="39089"/>
              <a:ext cx="3973407" cy="118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i="0" kern="1200" dirty="0">
                  <a:solidFill>
                    <a:schemeClr val="tx1"/>
                  </a:solidFill>
                </a:rPr>
                <a:t>Disadvantages</a:t>
              </a:r>
              <a:endParaRPr lang="en-US" sz="3200" kern="1200" dirty="0">
                <a:solidFill>
                  <a:schemeClr val="tx1"/>
                </a:solidFill>
              </a:endParaRPr>
            </a:p>
          </p:txBody>
        </p:sp>
      </p:grpSp>
      <p:grpSp>
        <p:nvGrpSpPr>
          <p:cNvPr id="9" name="Group 8" descr="Red box listing disadvantages as: twice daily dosing, lower barrier to HIV resistance ">
            <a:extLst>
              <a:ext uri="{FF2B5EF4-FFF2-40B4-BE49-F238E27FC236}">
                <a16:creationId xmlns:a16="http://schemas.microsoft.com/office/drawing/2014/main" id="{A6FE1979-CBA6-434F-94D5-B2A345B9C4F4}"/>
              </a:ext>
            </a:extLst>
          </p:cNvPr>
          <p:cNvGrpSpPr/>
          <p:nvPr/>
        </p:nvGrpSpPr>
        <p:grpSpPr>
          <a:xfrm>
            <a:off x="4850139" y="2742861"/>
            <a:ext cx="3973407" cy="3316560"/>
            <a:chOff x="4529726" y="1219889"/>
            <a:chExt cx="3973407" cy="3316560"/>
          </a:xfrm>
        </p:grpSpPr>
        <p:sp>
          <p:nvSpPr>
            <p:cNvPr id="10" name="Rectangle 9">
              <a:extLst>
                <a:ext uri="{FF2B5EF4-FFF2-40B4-BE49-F238E27FC236}">
                  <a16:creationId xmlns:a16="http://schemas.microsoft.com/office/drawing/2014/main" id="{31611AF2-B5C5-4E28-B1E6-11B9E546E578}"/>
                </a:ext>
              </a:extLst>
            </p:cNvPr>
            <p:cNvSpPr/>
            <p:nvPr/>
          </p:nvSpPr>
          <p:spPr>
            <a:xfrm>
              <a:off x="4529726" y="1219889"/>
              <a:ext cx="3973407" cy="3316560"/>
            </a:xfrm>
            <a:prstGeom prst="rect">
              <a:avLst/>
            </a:prstGeom>
            <a:noFill/>
            <a:ln>
              <a:solidFill>
                <a:schemeClr val="accent6">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TextBox 10">
              <a:extLst>
                <a:ext uri="{FF2B5EF4-FFF2-40B4-BE49-F238E27FC236}">
                  <a16:creationId xmlns:a16="http://schemas.microsoft.com/office/drawing/2014/main" id="{33E4D4EE-6DEF-4B10-86D7-C4A935CDE87C}"/>
                </a:ext>
              </a:extLst>
            </p:cNvPr>
            <p:cNvSpPr txBox="1"/>
            <p:nvPr/>
          </p:nvSpPr>
          <p:spPr>
            <a:xfrm>
              <a:off x="4529726" y="1219889"/>
              <a:ext cx="3973407" cy="3316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solidFill>
                    <a:schemeClr val="tx1"/>
                  </a:solidFill>
                </a:rPr>
                <a:t>Twice-daily dosing</a:t>
              </a:r>
            </a:p>
            <a:p>
              <a:pPr marL="228600" lvl="1" indent="-228600" algn="l" defTabSz="1066800">
                <a:lnSpc>
                  <a:spcPct val="90000"/>
                </a:lnSpc>
                <a:spcBef>
                  <a:spcPct val="0"/>
                </a:spcBef>
                <a:spcAft>
                  <a:spcPct val="15000"/>
                </a:spcAft>
                <a:buChar char="•"/>
              </a:pPr>
              <a:endParaRPr lang="en-US" sz="2400" b="0" i="0" kern="1200" dirty="0">
                <a:solidFill>
                  <a:schemeClr val="tx1"/>
                </a:solidFill>
              </a:endParaRPr>
            </a:p>
            <a:p>
              <a:pPr marL="228600" lvl="1" indent="-228600" algn="l" defTabSz="1066800">
                <a:lnSpc>
                  <a:spcPct val="90000"/>
                </a:lnSpc>
                <a:spcBef>
                  <a:spcPct val="0"/>
                </a:spcBef>
                <a:spcAft>
                  <a:spcPct val="15000"/>
                </a:spcAft>
                <a:buChar char="•"/>
              </a:pPr>
              <a:r>
                <a:rPr lang="en-US" sz="2400" dirty="0">
                  <a:solidFill>
                    <a:schemeClr val="tx1"/>
                  </a:solidFill>
                </a:rPr>
                <a:t>Lower barrier to HIV resistance</a:t>
              </a:r>
              <a:endParaRPr lang="en-US" sz="2400" kern="1200" dirty="0">
                <a:solidFill>
                  <a:schemeClr val="tx1"/>
                </a:solidFill>
              </a:endParaRPr>
            </a:p>
          </p:txBody>
        </p:sp>
      </p:grpSp>
      <p:sp>
        <p:nvSpPr>
          <p:cNvPr id="5" name="Footer Placeholder 4">
            <a:extLst>
              <a:ext uri="{FF2B5EF4-FFF2-40B4-BE49-F238E27FC236}">
                <a16:creationId xmlns:a16="http://schemas.microsoft.com/office/drawing/2014/main" id="{5ADBC5AC-C7CB-4FEB-A3E3-67B0729F1774}"/>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7B6A6148-66A0-43D5-9243-0AE42D2D0F9C}"/>
              </a:ext>
            </a:extLst>
          </p:cNvPr>
          <p:cNvSpPr>
            <a:spLocks noGrp="1"/>
          </p:cNvSpPr>
          <p:nvPr>
            <p:ph type="sldNum" sz="quarter" idx="12"/>
          </p:nvPr>
        </p:nvSpPr>
        <p:spPr/>
        <p:txBody>
          <a:bodyPr/>
          <a:lstStyle/>
          <a:p>
            <a:fld id="{1D2EA5EF-C699-AF4C-BA42-C0A1CAAB713C}" type="slidenum">
              <a:rPr lang="en-US" smtClean="0"/>
              <a:t>29</a:t>
            </a:fld>
            <a:endParaRPr lang="en-US"/>
          </a:p>
        </p:txBody>
      </p:sp>
    </p:spTree>
    <p:extLst>
      <p:ext uri="{BB962C8B-B14F-4D97-AF65-F5344CB8AC3E}">
        <p14:creationId xmlns:p14="http://schemas.microsoft.com/office/powerpoint/2010/main" val="298671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250094" y="1417639"/>
            <a:ext cx="8643813" cy="4367299"/>
          </a:xfrm>
        </p:spPr>
        <p:txBody>
          <a:bodyPr>
            <a:normAutofit/>
          </a:bodyPr>
          <a:lstStyle/>
          <a:p>
            <a:pPr marL="114112" indent="0">
              <a:buNone/>
            </a:pPr>
            <a:r>
              <a:rPr lang="en-US" sz="2000" dirty="0"/>
              <a:t>By the end of this discussion, you will be able to understand and discuss: </a:t>
            </a:r>
          </a:p>
          <a:p>
            <a:pPr marL="114112" indent="0">
              <a:buNone/>
            </a:pPr>
            <a:endParaRPr lang="en-US" sz="2000" dirty="0"/>
          </a:p>
          <a:p>
            <a:pPr marL="114112" indent="0">
              <a:buNone/>
            </a:pPr>
            <a:r>
              <a:rPr lang="en-US" sz="2000" dirty="0"/>
              <a:t>1.    The research related to Post-Exposure Prophylaxis for HIV</a:t>
            </a:r>
            <a:br>
              <a:rPr lang="en-US" sz="2000" dirty="0"/>
            </a:br>
            <a:r>
              <a:rPr lang="en-US" sz="2000" dirty="0"/>
              <a:t>2.    How to initiate and manage PEP care</a:t>
            </a:r>
            <a:br>
              <a:rPr lang="en-US" sz="2000" dirty="0"/>
            </a:br>
            <a:r>
              <a:rPr lang="en-US" sz="2000" dirty="0"/>
              <a:t>3.    The PEP delivery methods via telemedicine </a:t>
            </a:r>
            <a:endParaRPr lang="en-US" sz="2000" dirty="0">
              <a:solidFill>
                <a:srgbClr val="002060"/>
              </a:solidFill>
            </a:endParaRPr>
          </a:p>
          <a:p>
            <a:pPr marL="571312" indent="-457200">
              <a:buFont typeface="+mj-lt"/>
              <a:buAutoNum type="arabicPeriod"/>
            </a:pPr>
            <a:endParaRPr lang="en-US" sz="2000" dirty="0">
              <a:solidFill>
                <a:srgbClr val="002060"/>
              </a:solidFill>
            </a:endParaRPr>
          </a:p>
        </p:txBody>
      </p:sp>
      <p:sp>
        <p:nvSpPr>
          <p:cNvPr id="5" name="Footer Placeholder 4">
            <a:extLst>
              <a:ext uri="{FF2B5EF4-FFF2-40B4-BE49-F238E27FC236}">
                <a16:creationId xmlns:a16="http://schemas.microsoft.com/office/drawing/2014/main" id="{A16F2A28-4E20-4C9F-8682-69051D3B0A17}"/>
              </a:ext>
            </a:extLst>
          </p:cNvPr>
          <p:cNvSpPr>
            <a:spLocks noGrp="1"/>
          </p:cNvSpPr>
          <p:nvPr>
            <p:ph type="ftr" sz="quarter" idx="11"/>
          </p:nvPr>
        </p:nvSpPr>
        <p:spPr>
          <a:xfrm>
            <a:off x="3352459" y="6352708"/>
            <a:ext cx="4367298" cy="365760"/>
          </a:xfrm>
        </p:spPr>
        <p:txBody>
          <a:bodyPr/>
          <a:lstStyle/>
          <a:p>
            <a:r>
              <a:rPr lang="en-US" dirty="0"/>
              <a:t>paetc.org</a:t>
            </a:r>
          </a:p>
        </p:txBody>
      </p:sp>
      <p:sp>
        <p:nvSpPr>
          <p:cNvPr id="4" name="Slide Number Placeholder 3">
            <a:extLst>
              <a:ext uri="{FF2B5EF4-FFF2-40B4-BE49-F238E27FC236}">
                <a16:creationId xmlns:a16="http://schemas.microsoft.com/office/drawing/2014/main" id="{60839D27-22B0-4E5E-AC57-4692AA3B82CD}"/>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3720583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CB0A-7997-4C06-A8C5-518E1F112D63}"/>
              </a:ext>
            </a:extLst>
          </p:cNvPr>
          <p:cNvSpPr>
            <a:spLocks noGrp="1"/>
          </p:cNvSpPr>
          <p:nvPr>
            <p:ph type="title"/>
          </p:nvPr>
        </p:nvSpPr>
        <p:spPr/>
        <p:txBody>
          <a:bodyPr/>
          <a:lstStyle/>
          <a:p>
            <a:r>
              <a:rPr lang="en-US" dirty="0" err="1"/>
              <a:t>Tivicay</a:t>
            </a:r>
            <a:r>
              <a:rPr lang="en-US" dirty="0"/>
              <a:t> (DTG)</a:t>
            </a:r>
          </a:p>
        </p:txBody>
      </p:sp>
      <p:grpSp>
        <p:nvGrpSpPr>
          <p:cNvPr id="6" name="Group 5" descr="Green box reading: advantages ">
            <a:extLst>
              <a:ext uri="{FF2B5EF4-FFF2-40B4-BE49-F238E27FC236}">
                <a16:creationId xmlns:a16="http://schemas.microsoft.com/office/drawing/2014/main" id="{BEAD3C4B-B851-4ACC-8934-10A8C0447123}"/>
              </a:ext>
            </a:extLst>
          </p:cNvPr>
          <p:cNvGrpSpPr/>
          <p:nvPr/>
        </p:nvGrpSpPr>
        <p:grpSpPr>
          <a:xfrm>
            <a:off x="320454" y="1562061"/>
            <a:ext cx="3973407" cy="1180800"/>
            <a:chOff x="41" y="39089"/>
            <a:chExt cx="3973407" cy="1180800"/>
          </a:xfrm>
        </p:grpSpPr>
        <p:sp>
          <p:nvSpPr>
            <p:cNvPr id="16" name="Rectangle 15">
              <a:extLst>
                <a:ext uri="{FF2B5EF4-FFF2-40B4-BE49-F238E27FC236}">
                  <a16:creationId xmlns:a16="http://schemas.microsoft.com/office/drawing/2014/main" id="{8DD6540A-36DF-4870-8AE3-D744FBADC76E}"/>
                </a:ext>
              </a:extLst>
            </p:cNvPr>
            <p:cNvSpPr/>
            <p:nvPr/>
          </p:nvSpPr>
          <p:spPr>
            <a:xfrm>
              <a:off x="41" y="39089"/>
              <a:ext cx="3973407" cy="1180800"/>
            </a:xfrm>
            <a:prstGeom prst="rect">
              <a:avLst/>
            </a:pr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0D3A123C-F82E-4EDE-94E8-FECFC92CE3EC}"/>
                </a:ext>
              </a:extLst>
            </p:cNvPr>
            <p:cNvSpPr txBox="1"/>
            <p:nvPr/>
          </p:nvSpPr>
          <p:spPr>
            <a:xfrm>
              <a:off x="41" y="39089"/>
              <a:ext cx="3973407" cy="118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i="0" kern="1200" dirty="0">
                  <a:solidFill>
                    <a:schemeClr val="tx1"/>
                  </a:solidFill>
                </a:rPr>
                <a:t>Advantages</a:t>
              </a:r>
              <a:endParaRPr lang="en-US" sz="3200" kern="1200" dirty="0">
                <a:solidFill>
                  <a:schemeClr val="tx1"/>
                </a:solidFill>
              </a:endParaRPr>
            </a:p>
          </p:txBody>
        </p:sp>
      </p:grpSp>
      <p:grpSp>
        <p:nvGrpSpPr>
          <p:cNvPr id="7" name="Group 6" descr="Green box listing advantages as: well-tolerated, once-daily dosing, very high barrier to HIV resistance ">
            <a:extLst>
              <a:ext uri="{FF2B5EF4-FFF2-40B4-BE49-F238E27FC236}">
                <a16:creationId xmlns:a16="http://schemas.microsoft.com/office/drawing/2014/main" id="{A9FDBDAE-D7BD-4B87-9B55-2AFD56004452}"/>
              </a:ext>
            </a:extLst>
          </p:cNvPr>
          <p:cNvGrpSpPr/>
          <p:nvPr/>
        </p:nvGrpSpPr>
        <p:grpSpPr>
          <a:xfrm>
            <a:off x="320454" y="2742861"/>
            <a:ext cx="3973407" cy="3316560"/>
            <a:chOff x="41" y="1219889"/>
            <a:chExt cx="3973407" cy="3316560"/>
          </a:xfrm>
        </p:grpSpPr>
        <p:sp>
          <p:nvSpPr>
            <p:cNvPr id="14" name="Rectangle 13">
              <a:extLst>
                <a:ext uri="{FF2B5EF4-FFF2-40B4-BE49-F238E27FC236}">
                  <a16:creationId xmlns:a16="http://schemas.microsoft.com/office/drawing/2014/main" id="{34452CE9-2C67-44E7-A079-9899EDD32D97}"/>
                </a:ext>
              </a:extLst>
            </p:cNvPr>
            <p:cNvSpPr/>
            <p:nvPr/>
          </p:nvSpPr>
          <p:spPr>
            <a:xfrm>
              <a:off x="41" y="1219889"/>
              <a:ext cx="3973407" cy="3316560"/>
            </a:xfrm>
            <a:prstGeom prst="rect">
              <a:avLst/>
            </a:prstGeom>
            <a:noFill/>
            <a:ln>
              <a:solidFill>
                <a:srgbClr val="00B050">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EC10935E-B9C4-44EF-8D98-FACC56A86C93}"/>
                </a:ext>
              </a:extLst>
            </p:cNvPr>
            <p:cNvSpPr txBox="1"/>
            <p:nvPr/>
          </p:nvSpPr>
          <p:spPr>
            <a:xfrm>
              <a:off x="41" y="1219889"/>
              <a:ext cx="3973407" cy="3316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solidFill>
                    <a:schemeClr val="tx1"/>
                  </a:solidFill>
                </a:rPr>
                <a:t>Well-tolerated</a:t>
              </a:r>
            </a:p>
            <a:p>
              <a:pPr marL="228600" lvl="1" indent="-228600" algn="l" defTabSz="1066800">
                <a:lnSpc>
                  <a:spcPct val="90000"/>
                </a:lnSpc>
                <a:spcBef>
                  <a:spcPct val="0"/>
                </a:spcBef>
                <a:spcAft>
                  <a:spcPct val="15000"/>
                </a:spcAft>
                <a:buChar char="•"/>
              </a:pPr>
              <a:endParaRPr lang="en-US" sz="2400" b="0" i="0" kern="1200" dirty="0">
                <a:solidFill>
                  <a:schemeClr val="tx1"/>
                </a:solidFill>
              </a:endParaRPr>
            </a:p>
            <a:p>
              <a:pPr marL="228600" lvl="1" indent="-228600" algn="l" defTabSz="1066800">
                <a:lnSpc>
                  <a:spcPct val="90000"/>
                </a:lnSpc>
                <a:spcBef>
                  <a:spcPct val="0"/>
                </a:spcBef>
                <a:spcAft>
                  <a:spcPct val="15000"/>
                </a:spcAft>
                <a:buChar char="•"/>
              </a:pPr>
              <a:r>
                <a:rPr lang="en-US" sz="2400" dirty="0">
                  <a:solidFill>
                    <a:schemeClr val="tx1"/>
                  </a:solidFill>
                </a:rPr>
                <a:t>Once-daily dosing</a:t>
              </a:r>
            </a:p>
            <a:p>
              <a:pPr marL="228600" lvl="1" indent="-228600" algn="l" defTabSz="1066800">
                <a:lnSpc>
                  <a:spcPct val="90000"/>
                </a:lnSpc>
                <a:spcBef>
                  <a:spcPct val="0"/>
                </a:spcBef>
                <a:spcAft>
                  <a:spcPct val="15000"/>
                </a:spcAft>
                <a:buChar char="•"/>
              </a:pPr>
              <a:endParaRPr lang="en-US" sz="2400" dirty="0">
                <a:solidFill>
                  <a:schemeClr val="tx1"/>
                </a:solidFill>
              </a:endParaRPr>
            </a:p>
            <a:p>
              <a:pPr marL="228600" lvl="1" indent="-228600" algn="l" defTabSz="1066800">
                <a:lnSpc>
                  <a:spcPct val="90000"/>
                </a:lnSpc>
                <a:spcBef>
                  <a:spcPct val="0"/>
                </a:spcBef>
                <a:spcAft>
                  <a:spcPct val="15000"/>
                </a:spcAft>
                <a:buChar char="•"/>
              </a:pPr>
              <a:r>
                <a:rPr lang="en-US" sz="2400" kern="1200" dirty="0">
                  <a:solidFill>
                    <a:schemeClr val="tx1"/>
                  </a:solidFill>
                </a:rPr>
                <a:t>Very high barrier to HIV resistance</a:t>
              </a:r>
            </a:p>
          </p:txBody>
        </p:sp>
      </p:grpSp>
      <p:grpSp>
        <p:nvGrpSpPr>
          <p:cNvPr id="8" name="Group 7" descr="Red box reading: disadvantages ">
            <a:extLst>
              <a:ext uri="{FF2B5EF4-FFF2-40B4-BE49-F238E27FC236}">
                <a16:creationId xmlns:a16="http://schemas.microsoft.com/office/drawing/2014/main" id="{654AD445-7570-41F6-A113-6ABAFAD0A120}"/>
              </a:ext>
            </a:extLst>
          </p:cNvPr>
          <p:cNvGrpSpPr/>
          <p:nvPr/>
        </p:nvGrpSpPr>
        <p:grpSpPr>
          <a:xfrm>
            <a:off x="4850139" y="1562061"/>
            <a:ext cx="3973407" cy="1180800"/>
            <a:chOff x="4529726" y="39089"/>
            <a:chExt cx="3973407" cy="1180800"/>
          </a:xfrm>
        </p:grpSpPr>
        <p:sp>
          <p:nvSpPr>
            <p:cNvPr id="12" name="Rectangle 11">
              <a:extLst>
                <a:ext uri="{FF2B5EF4-FFF2-40B4-BE49-F238E27FC236}">
                  <a16:creationId xmlns:a16="http://schemas.microsoft.com/office/drawing/2014/main" id="{04BE345B-0C42-4193-83F4-D800869D9C28}"/>
                </a:ext>
              </a:extLst>
            </p:cNvPr>
            <p:cNvSpPr/>
            <p:nvPr/>
          </p:nvSpPr>
          <p:spPr>
            <a:xfrm>
              <a:off x="4529726" y="39089"/>
              <a:ext cx="3973407" cy="1180800"/>
            </a:xfrm>
            <a:prstGeom prst="rect">
              <a:avLst/>
            </a:prstGeom>
            <a:no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TextBox 12">
              <a:extLst>
                <a:ext uri="{FF2B5EF4-FFF2-40B4-BE49-F238E27FC236}">
                  <a16:creationId xmlns:a16="http://schemas.microsoft.com/office/drawing/2014/main" id="{9E260A76-488B-4FA0-95A3-5EBBFB40303B}"/>
                </a:ext>
              </a:extLst>
            </p:cNvPr>
            <p:cNvSpPr txBox="1"/>
            <p:nvPr/>
          </p:nvSpPr>
          <p:spPr>
            <a:xfrm>
              <a:off x="4529726" y="39089"/>
              <a:ext cx="3973407" cy="118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i="0" kern="1200" dirty="0">
                  <a:solidFill>
                    <a:schemeClr val="tx1"/>
                  </a:solidFill>
                </a:rPr>
                <a:t>Disadvantages</a:t>
              </a:r>
              <a:endParaRPr lang="en-US" sz="3200" kern="1200" dirty="0">
                <a:solidFill>
                  <a:schemeClr val="tx1"/>
                </a:solidFill>
              </a:endParaRPr>
            </a:p>
          </p:txBody>
        </p:sp>
      </p:grpSp>
      <p:grpSp>
        <p:nvGrpSpPr>
          <p:cNvPr id="9" name="Group 8" descr="Red box listing disadnavtages as neural tube defects? ">
            <a:extLst>
              <a:ext uri="{FF2B5EF4-FFF2-40B4-BE49-F238E27FC236}">
                <a16:creationId xmlns:a16="http://schemas.microsoft.com/office/drawing/2014/main" id="{A6FE1979-CBA6-434F-94D5-B2A345B9C4F4}"/>
              </a:ext>
            </a:extLst>
          </p:cNvPr>
          <p:cNvGrpSpPr/>
          <p:nvPr/>
        </p:nvGrpSpPr>
        <p:grpSpPr>
          <a:xfrm>
            <a:off x="4850139" y="2742861"/>
            <a:ext cx="3973407" cy="3316560"/>
            <a:chOff x="4529726" y="1219889"/>
            <a:chExt cx="3973407" cy="3316560"/>
          </a:xfrm>
        </p:grpSpPr>
        <p:sp>
          <p:nvSpPr>
            <p:cNvPr id="10" name="Rectangle 9">
              <a:extLst>
                <a:ext uri="{FF2B5EF4-FFF2-40B4-BE49-F238E27FC236}">
                  <a16:creationId xmlns:a16="http://schemas.microsoft.com/office/drawing/2014/main" id="{31611AF2-B5C5-4E28-B1E6-11B9E546E578}"/>
                </a:ext>
              </a:extLst>
            </p:cNvPr>
            <p:cNvSpPr/>
            <p:nvPr/>
          </p:nvSpPr>
          <p:spPr>
            <a:xfrm>
              <a:off x="4529726" y="1219889"/>
              <a:ext cx="3973407" cy="3316560"/>
            </a:xfrm>
            <a:prstGeom prst="rect">
              <a:avLst/>
            </a:prstGeom>
            <a:noFill/>
            <a:ln>
              <a:solidFill>
                <a:schemeClr val="accent6">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TextBox 10">
              <a:extLst>
                <a:ext uri="{FF2B5EF4-FFF2-40B4-BE49-F238E27FC236}">
                  <a16:creationId xmlns:a16="http://schemas.microsoft.com/office/drawing/2014/main" id="{33E4D4EE-6DEF-4B10-86D7-C4A935CDE87C}"/>
                </a:ext>
              </a:extLst>
            </p:cNvPr>
            <p:cNvSpPr txBox="1"/>
            <p:nvPr/>
          </p:nvSpPr>
          <p:spPr>
            <a:xfrm>
              <a:off x="4529726" y="1219889"/>
              <a:ext cx="3973407" cy="3316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solidFill>
                    <a:schemeClr val="tx1"/>
                  </a:solidFill>
                </a:rPr>
                <a:t>Neural tube defects?</a:t>
              </a:r>
              <a:endParaRPr lang="en-US" sz="2400" kern="1200" dirty="0">
                <a:solidFill>
                  <a:schemeClr val="tx1"/>
                </a:solidFill>
              </a:endParaRPr>
            </a:p>
          </p:txBody>
        </p:sp>
      </p:grpSp>
      <p:sp>
        <p:nvSpPr>
          <p:cNvPr id="5" name="Footer Placeholder 4">
            <a:extLst>
              <a:ext uri="{FF2B5EF4-FFF2-40B4-BE49-F238E27FC236}">
                <a16:creationId xmlns:a16="http://schemas.microsoft.com/office/drawing/2014/main" id="{5ADBC5AC-C7CB-4FEB-A3E3-67B0729F1774}"/>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7B6A6148-66A0-43D5-9243-0AE42D2D0F9C}"/>
              </a:ext>
            </a:extLst>
          </p:cNvPr>
          <p:cNvSpPr>
            <a:spLocks noGrp="1"/>
          </p:cNvSpPr>
          <p:nvPr>
            <p:ph type="sldNum" sz="quarter" idx="12"/>
          </p:nvPr>
        </p:nvSpPr>
        <p:spPr/>
        <p:txBody>
          <a:bodyPr/>
          <a:lstStyle/>
          <a:p>
            <a:fld id="{1D2EA5EF-C699-AF4C-BA42-C0A1CAAB713C}" type="slidenum">
              <a:rPr lang="en-US" smtClean="0"/>
              <a:t>30</a:t>
            </a:fld>
            <a:endParaRPr lang="en-US"/>
          </a:p>
        </p:txBody>
      </p:sp>
    </p:spTree>
    <p:extLst>
      <p:ext uri="{BB962C8B-B14F-4D97-AF65-F5344CB8AC3E}">
        <p14:creationId xmlns:p14="http://schemas.microsoft.com/office/powerpoint/2010/main" val="1120573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1A13F-D8EC-43C3-8650-EA31C5964546}"/>
              </a:ext>
            </a:extLst>
          </p:cNvPr>
          <p:cNvSpPr>
            <a:spLocks noGrp="1"/>
          </p:cNvSpPr>
          <p:nvPr>
            <p:ph type="title"/>
          </p:nvPr>
        </p:nvSpPr>
        <p:spPr>
          <a:xfrm>
            <a:off x="299623" y="274639"/>
            <a:ext cx="8544755" cy="1143000"/>
          </a:xfrm>
        </p:spPr>
        <p:txBody>
          <a:bodyPr/>
          <a:lstStyle/>
          <a:p>
            <a:r>
              <a:rPr lang="en-US" dirty="0"/>
              <a:t>Dolutegravir and Neural Tube Defects?</a:t>
            </a:r>
          </a:p>
        </p:txBody>
      </p:sp>
      <p:sp>
        <p:nvSpPr>
          <p:cNvPr id="3" name="Content Placeholder 2">
            <a:extLst>
              <a:ext uri="{FF2B5EF4-FFF2-40B4-BE49-F238E27FC236}">
                <a16:creationId xmlns:a16="http://schemas.microsoft.com/office/drawing/2014/main" id="{A78F8209-8746-4720-A0FF-D338DC0B8FB9}"/>
              </a:ext>
            </a:extLst>
          </p:cNvPr>
          <p:cNvSpPr>
            <a:spLocks noGrp="1"/>
          </p:cNvSpPr>
          <p:nvPr>
            <p:ph idx="1"/>
          </p:nvPr>
        </p:nvSpPr>
        <p:spPr>
          <a:xfrm>
            <a:off x="457202" y="1600203"/>
            <a:ext cx="8315569" cy="4705679"/>
          </a:xfrm>
        </p:spPr>
        <p:txBody>
          <a:bodyPr/>
          <a:lstStyle/>
          <a:p>
            <a:r>
              <a:rPr lang="en-US" dirty="0"/>
              <a:t>Recent study from Botswana suggested this connection</a:t>
            </a:r>
          </a:p>
          <a:p>
            <a:pPr lvl="1"/>
            <a:r>
              <a:rPr lang="en-US" dirty="0"/>
              <a:t>Has not been observed in studies or through US pregnancy registry</a:t>
            </a:r>
          </a:p>
          <a:p>
            <a:endParaRPr lang="en-US" dirty="0"/>
          </a:p>
          <a:p>
            <a:r>
              <a:rPr lang="en-US" dirty="0"/>
              <a:t>Incidence of NTDs comparatively higher in Botswana</a:t>
            </a:r>
          </a:p>
          <a:p>
            <a:endParaRPr lang="en-US" dirty="0"/>
          </a:p>
          <a:p>
            <a:r>
              <a:rPr lang="en-US" dirty="0"/>
              <a:t>More recent data from this study </a:t>
            </a:r>
            <a:r>
              <a:rPr lang="en-US" u="sng" dirty="0"/>
              <a:t>did not find a statistically significant increase in neural tube defects</a:t>
            </a:r>
          </a:p>
          <a:p>
            <a:pPr lvl="1"/>
            <a:endParaRPr lang="en-US" dirty="0"/>
          </a:p>
        </p:txBody>
      </p:sp>
      <p:sp>
        <p:nvSpPr>
          <p:cNvPr id="5" name="Footer Placeholder 4">
            <a:extLst>
              <a:ext uri="{FF2B5EF4-FFF2-40B4-BE49-F238E27FC236}">
                <a16:creationId xmlns:a16="http://schemas.microsoft.com/office/drawing/2014/main" id="{11EE4A2E-1ED4-4B64-9445-293956BF64F8}"/>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DD4A97D1-4184-4662-872E-7FA6BB56865F}"/>
              </a:ext>
            </a:extLst>
          </p:cNvPr>
          <p:cNvSpPr>
            <a:spLocks noGrp="1"/>
          </p:cNvSpPr>
          <p:nvPr>
            <p:ph type="sldNum" sz="quarter" idx="12"/>
          </p:nvPr>
        </p:nvSpPr>
        <p:spPr/>
        <p:txBody>
          <a:bodyPr/>
          <a:lstStyle/>
          <a:p>
            <a:fld id="{1D2EA5EF-C699-AF4C-BA42-C0A1CAAB713C}" type="slidenum">
              <a:rPr lang="en-US" smtClean="0"/>
              <a:t>31</a:t>
            </a:fld>
            <a:endParaRPr lang="en-US"/>
          </a:p>
        </p:txBody>
      </p:sp>
    </p:spTree>
    <p:extLst>
      <p:ext uri="{BB962C8B-B14F-4D97-AF65-F5344CB8AC3E}">
        <p14:creationId xmlns:p14="http://schemas.microsoft.com/office/powerpoint/2010/main" val="1301959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6F24E-DC4B-489B-B518-2B6715A4EEAF}"/>
              </a:ext>
            </a:extLst>
          </p:cNvPr>
          <p:cNvSpPr>
            <a:spLocks noGrp="1"/>
          </p:cNvSpPr>
          <p:nvPr>
            <p:ph type="title"/>
          </p:nvPr>
        </p:nvSpPr>
        <p:spPr>
          <a:xfrm>
            <a:off x="366205" y="274639"/>
            <a:ext cx="8411590" cy="1143000"/>
          </a:xfrm>
        </p:spPr>
        <p:txBody>
          <a:bodyPr/>
          <a:lstStyle/>
          <a:p>
            <a:r>
              <a:rPr lang="en-US" dirty="0"/>
              <a:t>Drug Interactions of INSTI-Based PEP</a:t>
            </a:r>
          </a:p>
        </p:txBody>
      </p:sp>
      <p:sp>
        <p:nvSpPr>
          <p:cNvPr id="3" name="Content Placeholder 2">
            <a:extLst>
              <a:ext uri="{FF2B5EF4-FFF2-40B4-BE49-F238E27FC236}">
                <a16:creationId xmlns:a16="http://schemas.microsoft.com/office/drawing/2014/main" id="{4BCCAF8F-F0BE-49AB-A48B-18C4E3064519}"/>
              </a:ext>
            </a:extLst>
          </p:cNvPr>
          <p:cNvSpPr>
            <a:spLocks noGrp="1"/>
          </p:cNvSpPr>
          <p:nvPr>
            <p:ph idx="1"/>
          </p:nvPr>
        </p:nvSpPr>
        <p:spPr>
          <a:xfrm>
            <a:off x="31786" y="1600203"/>
            <a:ext cx="9080428" cy="4367299"/>
          </a:xfrm>
        </p:spPr>
        <p:txBody>
          <a:bodyPr/>
          <a:lstStyle/>
          <a:p>
            <a:r>
              <a:rPr lang="en-US" dirty="0"/>
              <a:t>RAL and DTG can chelate polyvalent cations and lose efficacy</a:t>
            </a:r>
          </a:p>
          <a:p>
            <a:pPr lvl="1"/>
            <a:r>
              <a:rPr lang="en-US" dirty="0"/>
              <a:t>Give 2 hours before or 6 hours after Ca/Mg/Fe/Al/Zn supplements</a:t>
            </a:r>
          </a:p>
          <a:p>
            <a:endParaRPr lang="en-US" dirty="0"/>
          </a:p>
          <a:p>
            <a:r>
              <a:rPr lang="en-US" dirty="0"/>
              <a:t>Not recommended with select anticonvulsants</a:t>
            </a:r>
          </a:p>
          <a:p>
            <a:pPr lvl="1"/>
            <a:r>
              <a:rPr lang="en-US" dirty="0"/>
              <a:t>Phenytoin, phenobarbital, carbamazepine diminish INSTI levels</a:t>
            </a:r>
          </a:p>
          <a:p>
            <a:endParaRPr lang="en-US" dirty="0"/>
          </a:p>
          <a:p>
            <a:r>
              <a:rPr lang="en-US" dirty="0"/>
              <a:t>DTG can increase metformin levels</a:t>
            </a:r>
          </a:p>
          <a:p>
            <a:pPr lvl="1"/>
            <a:r>
              <a:rPr lang="en-US" dirty="0"/>
              <a:t>Monitor closely</a:t>
            </a:r>
          </a:p>
          <a:p>
            <a:pPr lvl="1"/>
            <a:r>
              <a:rPr lang="en-US" dirty="0"/>
              <a:t>Consider metformin 1,000 mg/day max during duration</a:t>
            </a:r>
          </a:p>
        </p:txBody>
      </p:sp>
      <p:sp>
        <p:nvSpPr>
          <p:cNvPr id="5" name="Footer Placeholder 4">
            <a:extLst>
              <a:ext uri="{FF2B5EF4-FFF2-40B4-BE49-F238E27FC236}">
                <a16:creationId xmlns:a16="http://schemas.microsoft.com/office/drawing/2014/main" id="{CCA81608-8AFA-458C-80F2-3A2146CC4573}"/>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BE9E3DE3-6159-4705-B231-6011A579261E}"/>
              </a:ext>
            </a:extLst>
          </p:cNvPr>
          <p:cNvSpPr>
            <a:spLocks noGrp="1"/>
          </p:cNvSpPr>
          <p:nvPr>
            <p:ph type="sldNum" sz="quarter" idx="12"/>
          </p:nvPr>
        </p:nvSpPr>
        <p:spPr/>
        <p:txBody>
          <a:bodyPr/>
          <a:lstStyle/>
          <a:p>
            <a:fld id="{1D2EA5EF-C699-AF4C-BA42-C0A1CAAB713C}" type="slidenum">
              <a:rPr lang="en-US" smtClean="0"/>
              <a:t>32</a:t>
            </a:fld>
            <a:endParaRPr lang="en-US"/>
          </a:p>
        </p:txBody>
      </p:sp>
    </p:spTree>
    <p:extLst>
      <p:ext uri="{BB962C8B-B14F-4D97-AF65-F5344CB8AC3E}">
        <p14:creationId xmlns:p14="http://schemas.microsoft.com/office/powerpoint/2010/main" val="2026350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1F90-8FC8-4F8C-9B2E-8749474F8D8A}"/>
              </a:ext>
            </a:extLst>
          </p:cNvPr>
          <p:cNvSpPr>
            <a:spLocks noGrp="1"/>
          </p:cNvSpPr>
          <p:nvPr>
            <p:ph type="title"/>
          </p:nvPr>
        </p:nvSpPr>
        <p:spPr/>
        <p:txBody>
          <a:bodyPr/>
          <a:lstStyle/>
          <a:p>
            <a:r>
              <a:rPr lang="en-US" dirty="0"/>
              <a:t>Alternative PEP Regimens</a:t>
            </a:r>
          </a:p>
        </p:txBody>
      </p:sp>
      <p:sp>
        <p:nvSpPr>
          <p:cNvPr id="3" name="Content Placeholder 2">
            <a:extLst>
              <a:ext uri="{FF2B5EF4-FFF2-40B4-BE49-F238E27FC236}">
                <a16:creationId xmlns:a16="http://schemas.microsoft.com/office/drawing/2014/main" id="{38B1C24C-CBB4-4B4D-B3E4-CB4873ADB820}"/>
              </a:ext>
            </a:extLst>
          </p:cNvPr>
          <p:cNvSpPr>
            <a:spLocks noGrp="1"/>
          </p:cNvSpPr>
          <p:nvPr>
            <p:ph idx="1"/>
          </p:nvPr>
        </p:nvSpPr>
        <p:spPr>
          <a:xfrm>
            <a:off x="0" y="1600203"/>
            <a:ext cx="9144000" cy="4367299"/>
          </a:xfrm>
        </p:spPr>
        <p:txBody>
          <a:bodyPr>
            <a:normAutofit lnSpcReduction="10000"/>
          </a:bodyPr>
          <a:lstStyle/>
          <a:p>
            <a:r>
              <a:rPr lang="en-US" dirty="0"/>
              <a:t>For renal dysfunction/kidney disease (</a:t>
            </a:r>
            <a:r>
              <a:rPr lang="en-US" dirty="0" err="1"/>
              <a:t>CrCl</a:t>
            </a:r>
            <a:r>
              <a:rPr lang="en-US" dirty="0"/>
              <a:t> </a:t>
            </a:r>
            <a:r>
              <a:rPr lang="en-US" u="sng" dirty="0"/>
              <a:t>&lt;</a:t>
            </a:r>
            <a:r>
              <a:rPr lang="en-US" dirty="0"/>
              <a:t> 60 mL/min):</a:t>
            </a:r>
          </a:p>
          <a:p>
            <a:pPr lvl="1"/>
            <a:r>
              <a:rPr lang="en-US" dirty="0"/>
              <a:t>Dose-adjusted </a:t>
            </a:r>
            <a:r>
              <a:rPr lang="en-US" dirty="0">
                <a:solidFill>
                  <a:schemeClr val="accent1">
                    <a:lumMod val="75000"/>
                  </a:schemeClr>
                </a:solidFill>
              </a:rPr>
              <a:t>lamivudine</a:t>
            </a:r>
            <a:r>
              <a:rPr lang="en-US" dirty="0"/>
              <a:t> and </a:t>
            </a:r>
            <a:r>
              <a:rPr lang="en-US" dirty="0">
                <a:solidFill>
                  <a:schemeClr val="accent1">
                    <a:lumMod val="75000"/>
                  </a:schemeClr>
                </a:solidFill>
              </a:rPr>
              <a:t>zidovudine</a:t>
            </a:r>
            <a:r>
              <a:rPr lang="en-US" dirty="0"/>
              <a:t> 300 mg twice daily</a:t>
            </a:r>
          </a:p>
          <a:p>
            <a:pPr lvl="2"/>
            <a:r>
              <a:rPr lang="en-US" dirty="0" err="1">
                <a:solidFill>
                  <a:schemeClr val="accent1">
                    <a:lumMod val="75000"/>
                  </a:schemeClr>
                </a:solidFill>
              </a:rPr>
              <a:t>Combivir</a:t>
            </a:r>
            <a:r>
              <a:rPr lang="en-US" dirty="0"/>
              <a:t> includes both </a:t>
            </a:r>
            <a:r>
              <a:rPr lang="en-US" dirty="0">
                <a:solidFill>
                  <a:schemeClr val="accent1">
                    <a:lumMod val="75000"/>
                  </a:schemeClr>
                </a:solidFill>
              </a:rPr>
              <a:t>lamivudine</a:t>
            </a:r>
            <a:r>
              <a:rPr lang="en-US" dirty="0"/>
              <a:t> and </a:t>
            </a:r>
            <a:r>
              <a:rPr lang="en-US" dirty="0">
                <a:solidFill>
                  <a:schemeClr val="accent1">
                    <a:lumMod val="75000"/>
                  </a:schemeClr>
                </a:solidFill>
              </a:rPr>
              <a:t>zidovudine</a:t>
            </a:r>
            <a:r>
              <a:rPr lang="en-US" dirty="0"/>
              <a:t> at full dose</a:t>
            </a:r>
          </a:p>
          <a:p>
            <a:pPr lvl="1"/>
            <a:r>
              <a:rPr lang="en-US" dirty="0"/>
              <a:t>Preferred 3</a:t>
            </a:r>
            <a:r>
              <a:rPr lang="en-US" baseline="30000" dirty="0"/>
              <a:t>rd</a:t>
            </a:r>
            <a:r>
              <a:rPr lang="en-US" dirty="0"/>
              <a:t> agent (</a:t>
            </a:r>
            <a:r>
              <a:rPr lang="en-US" dirty="0" err="1">
                <a:solidFill>
                  <a:srgbClr val="7030A0"/>
                </a:solidFill>
              </a:rPr>
              <a:t>raltegravir</a:t>
            </a:r>
            <a:r>
              <a:rPr lang="en-US" dirty="0"/>
              <a:t>, </a:t>
            </a:r>
            <a:r>
              <a:rPr lang="en-US" dirty="0">
                <a:solidFill>
                  <a:srgbClr val="7030A0"/>
                </a:solidFill>
              </a:rPr>
              <a:t>dolutegravir</a:t>
            </a:r>
            <a:r>
              <a:rPr lang="en-US" dirty="0"/>
              <a:t>)</a:t>
            </a:r>
          </a:p>
          <a:p>
            <a:endParaRPr lang="en-US" dirty="0"/>
          </a:p>
          <a:p>
            <a:r>
              <a:rPr lang="en-US" dirty="0"/>
              <a:t>For alternative to </a:t>
            </a:r>
            <a:r>
              <a:rPr lang="en-US" dirty="0" err="1">
                <a:solidFill>
                  <a:srgbClr val="7030A0"/>
                </a:solidFill>
              </a:rPr>
              <a:t>raltegravir</a:t>
            </a:r>
            <a:r>
              <a:rPr lang="en-US" dirty="0"/>
              <a:t> or </a:t>
            </a:r>
            <a:r>
              <a:rPr lang="en-US" dirty="0">
                <a:solidFill>
                  <a:srgbClr val="7030A0"/>
                </a:solidFill>
              </a:rPr>
              <a:t>dolutegravir</a:t>
            </a:r>
            <a:r>
              <a:rPr lang="en-US" dirty="0"/>
              <a:t>:</a:t>
            </a:r>
          </a:p>
          <a:p>
            <a:pPr lvl="1"/>
            <a:r>
              <a:rPr lang="en-US" dirty="0">
                <a:solidFill>
                  <a:srgbClr val="0070C0"/>
                </a:solidFill>
              </a:rPr>
              <a:t>Darunavir</a:t>
            </a:r>
            <a:r>
              <a:rPr lang="en-US" dirty="0"/>
              <a:t> 800 mg daily + </a:t>
            </a:r>
            <a:r>
              <a:rPr lang="en-US" dirty="0">
                <a:solidFill>
                  <a:srgbClr val="0070C0"/>
                </a:solidFill>
              </a:rPr>
              <a:t>ritonavir</a:t>
            </a:r>
            <a:r>
              <a:rPr lang="en-US" dirty="0"/>
              <a:t> 100 mg daily</a:t>
            </a:r>
          </a:p>
          <a:p>
            <a:pPr lvl="2"/>
            <a:r>
              <a:rPr lang="en-US" dirty="0"/>
              <a:t>If pregnant, </a:t>
            </a:r>
            <a:r>
              <a:rPr lang="en-US" dirty="0">
                <a:solidFill>
                  <a:srgbClr val="0070C0"/>
                </a:solidFill>
              </a:rPr>
              <a:t>darunavir</a:t>
            </a:r>
            <a:r>
              <a:rPr lang="en-US" dirty="0"/>
              <a:t> 600 mg + </a:t>
            </a:r>
            <a:r>
              <a:rPr lang="en-US" dirty="0">
                <a:solidFill>
                  <a:srgbClr val="0070C0"/>
                </a:solidFill>
              </a:rPr>
              <a:t>ritonavir</a:t>
            </a:r>
            <a:r>
              <a:rPr lang="en-US" dirty="0"/>
              <a:t> 100 mg both twice daily</a:t>
            </a:r>
          </a:p>
          <a:p>
            <a:endParaRPr lang="en-US" dirty="0"/>
          </a:p>
          <a:p>
            <a:r>
              <a:rPr lang="en-US" dirty="0"/>
              <a:t>Consult with specialist for further regimens</a:t>
            </a:r>
          </a:p>
          <a:p>
            <a:pPr lvl="1"/>
            <a:r>
              <a:rPr lang="en-US" dirty="0"/>
              <a:t>Particularly if source patient has known resistance</a:t>
            </a:r>
          </a:p>
        </p:txBody>
      </p:sp>
      <p:sp>
        <p:nvSpPr>
          <p:cNvPr id="5" name="Footer Placeholder 4">
            <a:extLst>
              <a:ext uri="{FF2B5EF4-FFF2-40B4-BE49-F238E27FC236}">
                <a16:creationId xmlns:a16="http://schemas.microsoft.com/office/drawing/2014/main" id="{E4002BE3-3EA2-4DD7-9C83-1AC9B131DEE4}"/>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37BCB343-2E95-4F72-9FD8-1B39341BAB12}"/>
              </a:ext>
            </a:extLst>
          </p:cNvPr>
          <p:cNvSpPr>
            <a:spLocks noGrp="1"/>
          </p:cNvSpPr>
          <p:nvPr>
            <p:ph type="sldNum" sz="quarter" idx="12"/>
          </p:nvPr>
        </p:nvSpPr>
        <p:spPr/>
        <p:txBody>
          <a:bodyPr/>
          <a:lstStyle/>
          <a:p>
            <a:fld id="{1D2EA5EF-C699-AF4C-BA42-C0A1CAAB713C}" type="slidenum">
              <a:rPr lang="en-US" smtClean="0"/>
              <a:t>33</a:t>
            </a:fld>
            <a:endParaRPr lang="en-US"/>
          </a:p>
        </p:txBody>
      </p:sp>
    </p:spTree>
    <p:extLst>
      <p:ext uri="{BB962C8B-B14F-4D97-AF65-F5344CB8AC3E}">
        <p14:creationId xmlns:p14="http://schemas.microsoft.com/office/powerpoint/2010/main" val="250130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11A8-4256-4597-9243-5233DDBF273E}"/>
              </a:ext>
            </a:extLst>
          </p:cNvPr>
          <p:cNvSpPr>
            <a:spLocks noGrp="1"/>
          </p:cNvSpPr>
          <p:nvPr>
            <p:ph type="title"/>
          </p:nvPr>
        </p:nvSpPr>
        <p:spPr/>
        <p:txBody>
          <a:bodyPr/>
          <a:lstStyle/>
          <a:p>
            <a:r>
              <a:rPr lang="en-US" dirty="0"/>
              <a:t>Zidovudine</a:t>
            </a:r>
          </a:p>
        </p:txBody>
      </p:sp>
      <p:grpSp>
        <p:nvGrpSpPr>
          <p:cNvPr id="6" name="Group 5" descr="Green box reading: advantages ">
            <a:extLst>
              <a:ext uri="{FF2B5EF4-FFF2-40B4-BE49-F238E27FC236}">
                <a16:creationId xmlns:a16="http://schemas.microsoft.com/office/drawing/2014/main" id="{293F5C8F-84D2-4181-A3FA-9087A16F4E35}"/>
              </a:ext>
            </a:extLst>
          </p:cNvPr>
          <p:cNvGrpSpPr/>
          <p:nvPr/>
        </p:nvGrpSpPr>
        <p:grpSpPr>
          <a:xfrm>
            <a:off x="320454" y="1562061"/>
            <a:ext cx="3973407" cy="1180800"/>
            <a:chOff x="41" y="39089"/>
            <a:chExt cx="3973407" cy="1180800"/>
          </a:xfrm>
        </p:grpSpPr>
        <p:sp>
          <p:nvSpPr>
            <p:cNvPr id="7" name="Rectangle 6">
              <a:extLst>
                <a:ext uri="{FF2B5EF4-FFF2-40B4-BE49-F238E27FC236}">
                  <a16:creationId xmlns:a16="http://schemas.microsoft.com/office/drawing/2014/main" id="{5AAF0826-B64A-4A6C-8F28-BDEFE45FA76C}"/>
                </a:ext>
              </a:extLst>
            </p:cNvPr>
            <p:cNvSpPr/>
            <p:nvPr/>
          </p:nvSpPr>
          <p:spPr>
            <a:xfrm>
              <a:off x="41" y="39089"/>
              <a:ext cx="3973407" cy="1180800"/>
            </a:xfrm>
            <a:prstGeom prst="rect">
              <a:avLst/>
            </a:pr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F7CD364F-7433-4D6A-8077-AE02989FADE9}"/>
                </a:ext>
              </a:extLst>
            </p:cNvPr>
            <p:cNvSpPr txBox="1"/>
            <p:nvPr/>
          </p:nvSpPr>
          <p:spPr>
            <a:xfrm>
              <a:off x="41" y="39089"/>
              <a:ext cx="3973407" cy="118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i="0" kern="1200" dirty="0">
                  <a:solidFill>
                    <a:schemeClr val="tx1"/>
                  </a:solidFill>
                </a:rPr>
                <a:t>Advantages</a:t>
              </a:r>
              <a:endParaRPr lang="en-US" sz="3200" kern="1200" dirty="0">
                <a:solidFill>
                  <a:schemeClr val="tx1"/>
                </a:solidFill>
              </a:endParaRPr>
            </a:p>
          </p:txBody>
        </p:sp>
      </p:grpSp>
      <p:grpSp>
        <p:nvGrpSpPr>
          <p:cNvPr id="9" name="Group 8" descr="Green box listing advantages as: well studied against HIV ">
            <a:extLst>
              <a:ext uri="{FF2B5EF4-FFF2-40B4-BE49-F238E27FC236}">
                <a16:creationId xmlns:a16="http://schemas.microsoft.com/office/drawing/2014/main" id="{1BF5ADF1-45B7-4D2F-ABFA-78C7C985662C}"/>
              </a:ext>
            </a:extLst>
          </p:cNvPr>
          <p:cNvGrpSpPr/>
          <p:nvPr/>
        </p:nvGrpSpPr>
        <p:grpSpPr>
          <a:xfrm>
            <a:off x="320454" y="2742861"/>
            <a:ext cx="3973407" cy="3316560"/>
            <a:chOff x="41" y="1219889"/>
            <a:chExt cx="3973407" cy="3316560"/>
          </a:xfrm>
        </p:grpSpPr>
        <p:sp>
          <p:nvSpPr>
            <p:cNvPr id="10" name="Rectangle 9">
              <a:extLst>
                <a:ext uri="{FF2B5EF4-FFF2-40B4-BE49-F238E27FC236}">
                  <a16:creationId xmlns:a16="http://schemas.microsoft.com/office/drawing/2014/main" id="{C35729E1-3509-4DAB-AE0E-93378B67CD86}"/>
                </a:ext>
              </a:extLst>
            </p:cNvPr>
            <p:cNvSpPr/>
            <p:nvPr/>
          </p:nvSpPr>
          <p:spPr>
            <a:xfrm>
              <a:off x="41" y="1219889"/>
              <a:ext cx="3973407" cy="3316560"/>
            </a:xfrm>
            <a:prstGeom prst="rect">
              <a:avLst/>
            </a:prstGeom>
            <a:noFill/>
            <a:ln>
              <a:solidFill>
                <a:srgbClr val="00B050">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TextBox 10">
              <a:extLst>
                <a:ext uri="{FF2B5EF4-FFF2-40B4-BE49-F238E27FC236}">
                  <a16:creationId xmlns:a16="http://schemas.microsoft.com/office/drawing/2014/main" id="{8C618FE9-9E1F-4EB9-B461-0D4666BF20B3}"/>
                </a:ext>
              </a:extLst>
            </p:cNvPr>
            <p:cNvSpPr txBox="1"/>
            <p:nvPr/>
          </p:nvSpPr>
          <p:spPr>
            <a:xfrm>
              <a:off x="41" y="1219889"/>
              <a:ext cx="3973407" cy="3316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solidFill>
                    <a:schemeClr val="tx1"/>
                  </a:solidFill>
                </a:rPr>
                <a:t>Well-studied against HIV</a:t>
              </a:r>
              <a:endParaRPr lang="en-US" sz="2400" kern="1200" dirty="0">
                <a:solidFill>
                  <a:schemeClr val="tx1"/>
                </a:solidFill>
              </a:endParaRPr>
            </a:p>
          </p:txBody>
        </p:sp>
      </p:grpSp>
      <p:grpSp>
        <p:nvGrpSpPr>
          <p:cNvPr id="12" name="Group 11" descr="Red box reading: disadvantages ">
            <a:extLst>
              <a:ext uri="{FF2B5EF4-FFF2-40B4-BE49-F238E27FC236}">
                <a16:creationId xmlns:a16="http://schemas.microsoft.com/office/drawing/2014/main" id="{F64B6D7E-3342-4AA0-9CDA-E880E5B680F8}"/>
              </a:ext>
            </a:extLst>
          </p:cNvPr>
          <p:cNvGrpSpPr/>
          <p:nvPr/>
        </p:nvGrpSpPr>
        <p:grpSpPr>
          <a:xfrm>
            <a:off x="4850139" y="1562061"/>
            <a:ext cx="3973407" cy="1180800"/>
            <a:chOff x="4529726" y="39089"/>
            <a:chExt cx="3973407" cy="1180800"/>
          </a:xfrm>
        </p:grpSpPr>
        <p:sp>
          <p:nvSpPr>
            <p:cNvPr id="13" name="Rectangle 12">
              <a:extLst>
                <a:ext uri="{FF2B5EF4-FFF2-40B4-BE49-F238E27FC236}">
                  <a16:creationId xmlns:a16="http://schemas.microsoft.com/office/drawing/2014/main" id="{274A0B63-7ED4-483C-A594-5DFC2DB222AD}"/>
                </a:ext>
              </a:extLst>
            </p:cNvPr>
            <p:cNvSpPr/>
            <p:nvPr/>
          </p:nvSpPr>
          <p:spPr>
            <a:xfrm>
              <a:off x="4529726" y="39089"/>
              <a:ext cx="3973407" cy="1180800"/>
            </a:xfrm>
            <a:prstGeom prst="rect">
              <a:avLst/>
            </a:prstGeom>
            <a:no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902B0AE6-E3B0-4B15-8111-3AE647B63A8C}"/>
                </a:ext>
              </a:extLst>
            </p:cNvPr>
            <p:cNvSpPr txBox="1"/>
            <p:nvPr/>
          </p:nvSpPr>
          <p:spPr>
            <a:xfrm>
              <a:off x="4529726" y="39089"/>
              <a:ext cx="3973407" cy="118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i="0" kern="1200" dirty="0">
                  <a:solidFill>
                    <a:schemeClr val="tx1"/>
                  </a:solidFill>
                </a:rPr>
                <a:t>Disadvantages</a:t>
              </a:r>
              <a:endParaRPr lang="en-US" sz="3200" kern="1200" dirty="0">
                <a:solidFill>
                  <a:schemeClr val="tx1"/>
                </a:solidFill>
              </a:endParaRPr>
            </a:p>
          </p:txBody>
        </p:sp>
      </p:grpSp>
      <p:grpSp>
        <p:nvGrpSpPr>
          <p:cNvPr id="15" name="Group 14" descr="Red box listing disadvantages as twice-daily dosing, numerous adverse effects, and tolerability concerns.">
            <a:extLst>
              <a:ext uri="{FF2B5EF4-FFF2-40B4-BE49-F238E27FC236}">
                <a16:creationId xmlns:a16="http://schemas.microsoft.com/office/drawing/2014/main" id="{5AE7B9DB-C5C9-4A37-9909-4990FE2D3721}"/>
              </a:ext>
            </a:extLst>
          </p:cNvPr>
          <p:cNvGrpSpPr/>
          <p:nvPr/>
        </p:nvGrpSpPr>
        <p:grpSpPr>
          <a:xfrm>
            <a:off x="4850139" y="2742861"/>
            <a:ext cx="3973407" cy="3316560"/>
            <a:chOff x="4529726" y="1219889"/>
            <a:chExt cx="3973407" cy="3316560"/>
          </a:xfrm>
        </p:grpSpPr>
        <p:sp>
          <p:nvSpPr>
            <p:cNvPr id="16" name="Rectangle 15">
              <a:extLst>
                <a:ext uri="{FF2B5EF4-FFF2-40B4-BE49-F238E27FC236}">
                  <a16:creationId xmlns:a16="http://schemas.microsoft.com/office/drawing/2014/main" id="{2AB3C190-6707-4746-AF70-FC89191DA23F}"/>
                </a:ext>
              </a:extLst>
            </p:cNvPr>
            <p:cNvSpPr/>
            <p:nvPr/>
          </p:nvSpPr>
          <p:spPr>
            <a:xfrm>
              <a:off x="4529726" y="1219889"/>
              <a:ext cx="3973407" cy="3316560"/>
            </a:xfrm>
            <a:prstGeom prst="rect">
              <a:avLst/>
            </a:prstGeom>
            <a:noFill/>
            <a:ln>
              <a:solidFill>
                <a:schemeClr val="accent6">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D42DF596-AAD5-41B6-80A2-2C7BB853ED70}"/>
                </a:ext>
              </a:extLst>
            </p:cNvPr>
            <p:cNvSpPr txBox="1"/>
            <p:nvPr/>
          </p:nvSpPr>
          <p:spPr>
            <a:xfrm>
              <a:off x="4529726" y="1219889"/>
              <a:ext cx="3973407" cy="3316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b="0" i="0" kern="1200" dirty="0">
                  <a:solidFill>
                    <a:schemeClr val="tx1"/>
                  </a:solidFill>
                </a:rPr>
                <a:t>Twice-daily dosing</a:t>
              </a:r>
            </a:p>
            <a:p>
              <a:pPr marL="228600" lvl="1" indent="-228600" algn="l" defTabSz="1066800">
                <a:lnSpc>
                  <a:spcPct val="90000"/>
                </a:lnSpc>
                <a:spcBef>
                  <a:spcPct val="0"/>
                </a:spcBef>
                <a:spcAft>
                  <a:spcPct val="15000"/>
                </a:spcAft>
                <a:buChar char="•"/>
              </a:pPr>
              <a:endParaRPr lang="en-US" sz="2400" dirty="0">
                <a:solidFill>
                  <a:schemeClr val="tx1"/>
                </a:solidFill>
              </a:endParaRPr>
            </a:p>
            <a:p>
              <a:pPr marL="228600" lvl="1" indent="-228600" algn="l" defTabSz="1066800">
                <a:lnSpc>
                  <a:spcPct val="90000"/>
                </a:lnSpc>
                <a:spcBef>
                  <a:spcPct val="0"/>
                </a:spcBef>
                <a:spcAft>
                  <a:spcPct val="15000"/>
                </a:spcAft>
                <a:buChar char="•"/>
              </a:pPr>
              <a:r>
                <a:rPr lang="en-US" sz="2400" kern="1200" dirty="0">
                  <a:solidFill>
                    <a:schemeClr val="tx1"/>
                  </a:solidFill>
                </a:rPr>
                <a:t>Numerous adverse effects</a:t>
              </a:r>
            </a:p>
            <a:p>
              <a:pPr marL="228600" lvl="1" indent="-228600" algn="l" defTabSz="1066800">
                <a:lnSpc>
                  <a:spcPct val="90000"/>
                </a:lnSpc>
                <a:spcBef>
                  <a:spcPct val="0"/>
                </a:spcBef>
                <a:spcAft>
                  <a:spcPct val="15000"/>
                </a:spcAft>
                <a:buChar char="•"/>
              </a:pPr>
              <a:endParaRPr lang="en-US" sz="2400" dirty="0">
                <a:solidFill>
                  <a:schemeClr val="tx1"/>
                </a:solidFill>
              </a:endParaRPr>
            </a:p>
            <a:p>
              <a:pPr marL="228600" lvl="1" indent="-228600" algn="l" defTabSz="1066800">
                <a:lnSpc>
                  <a:spcPct val="90000"/>
                </a:lnSpc>
                <a:spcBef>
                  <a:spcPct val="0"/>
                </a:spcBef>
                <a:spcAft>
                  <a:spcPct val="15000"/>
                </a:spcAft>
                <a:buChar char="•"/>
              </a:pPr>
              <a:r>
                <a:rPr lang="en-US" sz="2400" kern="1200" dirty="0">
                  <a:solidFill>
                    <a:schemeClr val="tx1"/>
                  </a:solidFill>
                </a:rPr>
                <a:t>Tolerability concerns</a:t>
              </a:r>
            </a:p>
          </p:txBody>
        </p:sp>
      </p:grpSp>
      <p:sp>
        <p:nvSpPr>
          <p:cNvPr id="5" name="Footer Placeholder 4">
            <a:extLst>
              <a:ext uri="{FF2B5EF4-FFF2-40B4-BE49-F238E27FC236}">
                <a16:creationId xmlns:a16="http://schemas.microsoft.com/office/drawing/2014/main" id="{FA8C2FBD-F6C2-4043-A2A8-C58434459213}"/>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F0DC0754-814E-4053-BAD0-F0B1EA1E983C}"/>
              </a:ext>
            </a:extLst>
          </p:cNvPr>
          <p:cNvSpPr>
            <a:spLocks noGrp="1"/>
          </p:cNvSpPr>
          <p:nvPr>
            <p:ph type="sldNum" sz="quarter" idx="12"/>
          </p:nvPr>
        </p:nvSpPr>
        <p:spPr/>
        <p:txBody>
          <a:bodyPr/>
          <a:lstStyle/>
          <a:p>
            <a:fld id="{1D2EA5EF-C699-AF4C-BA42-C0A1CAAB713C}" type="slidenum">
              <a:rPr lang="en-US" smtClean="0"/>
              <a:t>34</a:t>
            </a:fld>
            <a:endParaRPr lang="en-US"/>
          </a:p>
        </p:txBody>
      </p:sp>
    </p:spTree>
    <p:extLst>
      <p:ext uri="{BB962C8B-B14F-4D97-AF65-F5344CB8AC3E}">
        <p14:creationId xmlns:p14="http://schemas.microsoft.com/office/powerpoint/2010/main" val="37190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3E660-1485-A541-A0D6-78FB9BD6F5C5}"/>
              </a:ext>
            </a:extLst>
          </p:cNvPr>
          <p:cNvSpPr>
            <a:spLocks noGrp="1"/>
          </p:cNvSpPr>
          <p:nvPr>
            <p:ph type="title"/>
          </p:nvPr>
        </p:nvSpPr>
        <p:spPr>
          <a:xfrm>
            <a:off x="94208" y="139532"/>
            <a:ext cx="3776175" cy="1143000"/>
          </a:xfrm>
        </p:spPr>
        <p:txBody>
          <a:bodyPr/>
          <a:lstStyle/>
          <a:p>
            <a:r>
              <a:rPr lang="en-US" sz="3600" dirty="0">
                <a:solidFill>
                  <a:srgbClr val="0070C0"/>
                </a:solidFill>
              </a:rPr>
              <a:t>PIs</a:t>
            </a:r>
            <a:br>
              <a:rPr lang="en-US" sz="3600" dirty="0">
                <a:solidFill>
                  <a:srgbClr val="0070C0"/>
                </a:solidFill>
              </a:rPr>
            </a:br>
            <a:r>
              <a:rPr lang="en-US" sz="3600" dirty="0">
                <a:solidFill>
                  <a:srgbClr val="0070C0"/>
                </a:solidFill>
              </a:rPr>
              <a:t>Protease Inhibitors </a:t>
            </a:r>
            <a:endParaRPr lang="en-US" sz="3600" dirty="0"/>
          </a:p>
        </p:txBody>
      </p:sp>
      <p:pic>
        <p:nvPicPr>
          <p:cNvPr id="4" name="Picture 3" descr="Illustration of the HIV life cycle. "/>
          <p:cNvPicPr>
            <a:picLocks noChangeAspect="1"/>
          </p:cNvPicPr>
          <p:nvPr/>
        </p:nvPicPr>
        <p:blipFill>
          <a:blip r:embed="rId2"/>
          <a:stretch>
            <a:fillRect/>
          </a:stretch>
        </p:blipFill>
        <p:spPr>
          <a:xfrm>
            <a:off x="4136994" y="0"/>
            <a:ext cx="5007006" cy="6235682"/>
          </a:xfrm>
          <a:prstGeom prst="rect">
            <a:avLst/>
          </a:prstGeom>
        </p:spPr>
      </p:pic>
      <p:sp>
        <p:nvSpPr>
          <p:cNvPr id="7" name="Rectangle 6">
            <a:extLst>
              <a:ext uri="{FF2B5EF4-FFF2-40B4-BE49-F238E27FC236}">
                <a16:creationId xmlns:a16="http://schemas.microsoft.com/office/drawing/2014/main" id="{6EAD9368-1AF4-4D84-BE30-776FB4312A03}"/>
              </a:ext>
            </a:extLst>
          </p:cNvPr>
          <p:cNvSpPr/>
          <p:nvPr/>
        </p:nvSpPr>
        <p:spPr>
          <a:xfrm>
            <a:off x="212501" y="3803542"/>
            <a:ext cx="3391272" cy="1200329"/>
          </a:xfrm>
          <a:prstGeom prst="rect">
            <a:avLst/>
          </a:prstGeom>
        </p:spPr>
        <p:txBody>
          <a:bodyPr wrap="square">
            <a:spAutoFit/>
          </a:bodyPr>
          <a:lstStyle/>
          <a:p>
            <a:r>
              <a:rPr lang="en-US" dirty="0"/>
              <a:t>Inhibits protease, the enzyme that cuts HIV protein into smaller strands used to assemble a new virus.</a:t>
            </a:r>
          </a:p>
        </p:txBody>
      </p:sp>
      <p:cxnSp>
        <p:nvCxnSpPr>
          <p:cNvPr id="9" name="Straight Arrow Connector 8" descr="Arrow pointing to the assembly step of the HIV life cycle. ">
            <a:extLst>
              <a:ext uri="{FF2B5EF4-FFF2-40B4-BE49-F238E27FC236}">
                <a16:creationId xmlns:a16="http://schemas.microsoft.com/office/drawing/2014/main" id="{4C14AC35-6738-4B88-B7F8-69D7AFC7A360}"/>
              </a:ext>
            </a:extLst>
          </p:cNvPr>
          <p:cNvCxnSpPr>
            <a:cxnSpLocks/>
          </p:cNvCxnSpPr>
          <p:nvPr/>
        </p:nvCxnSpPr>
        <p:spPr>
          <a:xfrm>
            <a:off x="3603773" y="4267200"/>
            <a:ext cx="3998810" cy="52251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2" name="Rectangle 11">
            <a:extLst>
              <a:ext uri="{FF2B5EF4-FFF2-40B4-BE49-F238E27FC236}">
                <a16:creationId xmlns:a16="http://schemas.microsoft.com/office/drawing/2014/main" id="{122314DB-535E-45EB-AE44-9B767D50BA70}"/>
              </a:ext>
              <a:ext uri="{C183D7F6-B498-43B3-948B-1728B52AA6E4}">
                <adec:decorative xmlns:adec="http://schemas.microsoft.com/office/drawing/2017/decorative" val="1"/>
              </a:ext>
            </a:extLst>
          </p:cNvPr>
          <p:cNvSpPr/>
          <p:nvPr/>
        </p:nvSpPr>
        <p:spPr>
          <a:xfrm>
            <a:off x="5721531" y="4868091"/>
            <a:ext cx="2129287" cy="65096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ooter Placeholder 4">
            <a:extLst>
              <a:ext uri="{FF2B5EF4-FFF2-40B4-BE49-F238E27FC236}">
                <a16:creationId xmlns:a16="http://schemas.microsoft.com/office/drawing/2014/main" id="{DDEFCA00-D049-4B9A-9C85-848E1D070F04}"/>
              </a:ext>
            </a:extLst>
          </p:cNvPr>
          <p:cNvSpPr>
            <a:spLocks noGrp="1"/>
          </p:cNvSpPr>
          <p:nvPr>
            <p:ph type="ftr" sz="quarter" idx="11"/>
          </p:nvPr>
        </p:nvSpPr>
        <p:spPr/>
        <p:txBody>
          <a:bodyPr/>
          <a:lstStyle/>
          <a:p>
            <a:r>
              <a:rPr lang="en-US"/>
              <a:t>paetc.org</a:t>
            </a:r>
            <a:endParaRPr lang="en-US" dirty="0"/>
          </a:p>
        </p:txBody>
      </p:sp>
      <p:sp>
        <p:nvSpPr>
          <p:cNvPr id="10" name="Slide Number Placeholder 3">
            <a:extLst>
              <a:ext uri="{FF2B5EF4-FFF2-40B4-BE49-F238E27FC236}">
                <a16:creationId xmlns:a16="http://schemas.microsoft.com/office/drawing/2014/main" id="{11E1EBE6-E2B4-43E4-8CB6-CA318509972E}"/>
              </a:ext>
            </a:extLst>
          </p:cNvPr>
          <p:cNvSpPr>
            <a:spLocks noGrp="1"/>
          </p:cNvSpPr>
          <p:nvPr>
            <p:ph type="sldNum" sz="quarter" idx="12"/>
          </p:nvPr>
        </p:nvSpPr>
        <p:spPr/>
        <p:txBody>
          <a:bodyPr/>
          <a:lstStyle/>
          <a:p>
            <a:fld id="{1D2EA5EF-C699-AF4C-BA42-C0A1CAAB713C}" type="slidenum">
              <a:rPr lang="en-US" smtClean="0"/>
              <a:t>35</a:t>
            </a:fld>
            <a:endParaRPr lang="en-US"/>
          </a:p>
        </p:txBody>
      </p:sp>
    </p:spTree>
    <p:extLst>
      <p:ext uri="{BB962C8B-B14F-4D97-AF65-F5344CB8AC3E}">
        <p14:creationId xmlns:p14="http://schemas.microsoft.com/office/powerpoint/2010/main" val="3960665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3E660-1485-A541-A0D6-78FB9BD6F5C5}"/>
              </a:ext>
            </a:extLst>
          </p:cNvPr>
          <p:cNvSpPr>
            <a:spLocks noGrp="1"/>
          </p:cNvSpPr>
          <p:nvPr>
            <p:ph type="title"/>
          </p:nvPr>
        </p:nvSpPr>
        <p:spPr>
          <a:xfrm>
            <a:off x="94208" y="139532"/>
            <a:ext cx="3776175" cy="1143000"/>
          </a:xfrm>
        </p:spPr>
        <p:txBody>
          <a:bodyPr/>
          <a:lstStyle/>
          <a:p>
            <a:r>
              <a:rPr lang="en-US" sz="3600" dirty="0">
                <a:solidFill>
                  <a:srgbClr val="0070C0"/>
                </a:solidFill>
              </a:rPr>
              <a:t>PIs</a:t>
            </a:r>
            <a:br>
              <a:rPr lang="en-US" sz="3600" dirty="0">
                <a:solidFill>
                  <a:srgbClr val="0070C0"/>
                </a:solidFill>
              </a:rPr>
            </a:br>
            <a:r>
              <a:rPr lang="en-US" sz="3600" dirty="0">
                <a:solidFill>
                  <a:srgbClr val="0070C0"/>
                </a:solidFill>
              </a:rPr>
              <a:t>Protease Inhibitors </a:t>
            </a:r>
            <a:endParaRPr lang="en-US" sz="3600" dirty="0"/>
          </a:p>
        </p:txBody>
      </p:sp>
      <p:pic>
        <p:nvPicPr>
          <p:cNvPr id="4" name="Picture 3" descr="Illustration of the HIV life cycle. "/>
          <p:cNvPicPr>
            <a:picLocks noChangeAspect="1"/>
          </p:cNvPicPr>
          <p:nvPr/>
        </p:nvPicPr>
        <p:blipFill rotWithShape="1">
          <a:blip r:embed="rId2"/>
          <a:srcRect l="28025" t="66446"/>
          <a:stretch/>
        </p:blipFill>
        <p:spPr>
          <a:xfrm>
            <a:off x="1947365" y="2057401"/>
            <a:ext cx="7196635" cy="4178282"/>
          </a:xfrm>
          <a:prstGeom prst="rect">
            <a:avLst/>
          </a:prstGeom>
        </p:spPr>
      </p:pic>
      <p:sp>
        <p:nvSpPr>
          <p:cNvPr id="7" name="Rectangle 6">
            <a:extLst>
              <a:ext uri="{FF2B5EF4-FFF2-40B4-BE49-F238E27FC236}">
                <a16:creationId xmlns:a16="http://schemas.microsoft.com/office/drawing/2014/main" id="{6EAD9368-1AF4-4D84-BE30-776FB4312A03}"/>
              </a:ext>
            </a:extLst>
          </p:cNvPr>
          <p:cNvSpPr/>
          <p:nvPr/>
        </p:nvSpPr>
        <p:spPr>
          <a:xfrm>
            <a:off x="243485" y="2136338"/>
            <a:ext cx="1660706" cy="2585323"/>
          </a:xfrm>
          <a:prstGeom prst="rect">
            <a:avLst/>
          </a:prstGeom>
        </p:spPr>
        <p:txBody>
          <a:bodyPr wrap="square">
            <a:spAutoFit/>
          </a:bodyPr>
          <a:lstStyle/>
          <a:p>
            <a:r>
              <a:rPr lang="en-US" dirty="0"/>
              <a:t>Inhibits protease, the enzyme that cuts HIV protein into smaller strands used to assemble a new virus.</a:t>
            </a:r>
          </a:p>
        </p:txBody>
      </p:sp>
      <p:cxnSp>
        <p:nvCxnSpPr>
          <p:cNvPr id="9" name="Straight Arrow Connector 8" descr="Arrow pointing to the assembly step of the HIV life cycle. ">
            <a:extLst>
              <a:ext uri="{FF2B5EF4-FFF2-40B4-BE49-F238E27FC236}">
                <a16:creationId xmlns:a16="http://schemas.microsoft.com/office/drawing/2014/main" id="{4C14AC35-6738-4B88-B7F8-69D7AFC7A360}"/>
              </a:ext>
            </a:extLst>
          </p:cNvPr>
          <p:cNvCxnSpPr>
            <a:cxnSpLocks/>
          </p:cNvCxnSpPr>
          <p:nvPr/>
        </p:nvCxnSpPr>
        <p:spPr>
          <a:xfrm>
            <a:off x="1270487" y="2225250"/>
            <a:ext cx="4814888" cy="111463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2" name="Rectangle 11">
            <a:extLst>
              <a:ext uri="{FF2B5EF4-FFF2-40B4-BE49-F238E27FC236}">
                <a16:creationId xmlns:a16="http://schemas.microsoft.com/office/drawing/2014/main" id="{122314DB-535E-45EB-AE44-9B767D50BA70}"/>
              </a:ext>
              <a:ext uri="{C183D7F6-B498-43B3-948B-1728B52AA6E4}">
                <adec:decorative xmlns:adec="http://schemas.microsoft.com/office/drawing/2017/decorative" val="1"/>
              </a:ext>
            </a:extLst>
          </p:cNvPr>
          <p:cNvSpPr/>
          <p:nvPr/>
        </p:nvSpPr>
        <p:spPr>
          <a:xfrm>
            <a:off x="2477780" y="3623582"/>
            <a:ext cx="3865869" cy="111463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ooter Placeholder 4">
            <a:extLst>
              <a:ext uri="{FF2B5EF4-FFF2-40B4-BE49-F238E27FC236}">
                <a16:creationId xmlns:a16="http://schemas.microsoft.com/office/drawing/2014/main" id="{DDEFCA00-D049-4B9A-9C85-848E1D070F04}"/>
              </a:ext>
            </a:extLst>
          </p:cNvPr>
          <p:cNvSpPr>
            <a:spLocks noGrp="1"/>
          </p:cNvSpPr>
          <p:nvPr>
            <p:ph type="ftr" sz="quarter" idx="11"/>
          </p:nvPr>
        </p:nvSpPr>
        <p:spPr/>
        <p:txBody>
          <a:bodyPr/>
          <a:lstStyle/>
          <a:p>
            <a:r>
              <a:rPr lang="en-US"/>
              <a:t>paetc.org</a:t>
            </a:r>
            <a:endParaRPr lang="en-US" dirty="0"/>
          </a:p>
        </p:txBody>
      </p:sp>
      <p:sp>
        <p:nvSpPr>
          <p:cNvPr id="10" name="Slide Number Placeholder 3">
            <a:extLst>
              <a:ext uri="{FF2B5EF4-FFF2-40B4-BE49-F238E27FC236}">
                <a16:creationId xmlns:a16="http://schemas.microsoft.com/office/drawing/2014/main" id="{11E1EBE6-E2B4-43E4-8CB6-CA318509972E}"/>
              </a:ext>
            </a:extLst>
          </p:cNvPr>
          <p:cNvSpPr>
            <a:spLocks noGrp="1"/>
          </p:cNvSpPr>
          <p:nvPr>
            <p:ph type="sldNum" sz="quarter" idx="12"/>
          </p:nvPr>
        </p:nvSpPr>
        <p:spPr/>
        <p:txBody>
          <a:bodyPr/>
          <a:lstStyle/>
          <a:p>
            <a:fld id="{1D2EA5EF-C699-AF4C-BA42-C0A1CAAB713C}" type="slidenum">
              <a:rPr lang="en-US" smtClean="0"/>
              <a:t>36</a:t>
            </a:fld>
            <a:endParaRPr lang="en-US"/>
          </a:p>
        </p:txBody>
      </p:sp>
    </p:spTree>
    <p:extLst>
      <p:ext uri="{BB962C8B-B14F-4D97-AF65-F5344CB8AC3E}">
        <p14:creationId xmlns:p14="http://schemas.microsoft.com/office/powerpoint/2010/main" val="4270217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F660-1CE7-49EC-B82B-A8213BBEA78D}"/>
              </a:ext>
            </a:extLst>
          </p:cNvPr>
          <p:cNvSpPr>
            <a:spLocks noGrp="1"/>
          </p:cNvSpPr>
          <p:nvPr>
            <p:ph type="title"/>
          </p:nvPr>
        </p:nvSpPr>
        <p:spPr>
          <a:xfrm>
            <a:off x="388828" y="274639"/>
            <a:ext cx="8366344" cy="1143000"/>
          </a:xfrm>
        </p:spPr>
        <p:txBody>
          <a:bodyPr/>
          <a:lstStyle/>
          <a:p>
            <a:r>
              <a:rPr lang="en-US" dirty="0" err="1"/>
              <a:t>Prezista</a:t>
            </a:r>
            <a:r>
              <a:rPr lang="en-US" dirty="0"/>
              <a:t> (darunavir) + </a:t>
            </a:r>
            <a:r>
              <a:rPr lang="en-US" dirty="0" err="1"/>
              <a:t>Norvir</a:t>
            </a:r>
            <a:r>
              <a:rPr lang="en-US" dirty="0"/>
              <a:t> (ritonavir)</a:t>
            </a:r>
          </a:p>
        </p:txBody>
      </p:sp>
      <p:grpSp>
        <p:nvGrpSpPr>
          <p:cNvPr id="6" name="Group 5" descr="Green box reading: advantages">
            <a:extLst>
              <a:ext uri="{FF2B5EF4-FFF2-40B4-BE49-F238E27FC236}">
                <a16:creationId xmlns:a16="http://schemas.microsoft.com/office/drawing/2014/main" id="{3D1C12F3-79D1-4606-9CAA-69E2941C49B5}"/>
              </a:ext>
            </a:extLst>
          </p:cNvPr>
          <p:cNvGrpSpPr/>
          <p:nvPr/>
        </p:nvGrpSpPr>
        <p:grpSpPr>
          <a:xfrm>
            <a:off x="320454" y="1562061"/>
            <a:ext cx="3973407" cy="1180800"/>
            <a:chOff x="41" y="39089"/>
            <a:chExt cx="3973407" cy="1180800"/>
          </a:xfrm>
        </p:grpSpPr>
        <p:sp>
          <p:nvSpPr>
            <p:cNvPr id="7" name="Rectangle 6">
              <a:extLst>
                <a:ext uri="{FF2B5EF4-FFF2-40B4-BE49-F238E27FC236}">
                  <a16:creationId xmlns:a16="http://schemas.microsoft.com/office/drawing/2014/main" id="{4803842D-6ABA-4B25-8A23-1F2729EB6AE8}"/>
                </a:ext>
              </a:extLst>
            </p:cNvPr>
            <p:cNvSpPr/>
            <p:nvPr/>
          </p:nvSpPr>
          <p:spPr>
            <a:xfrm>
              <a:off x="41" y="39089"/>
              <a:ext cx="3973407" cy="1180800"/>
            </a:xfrm>
            <a:prstGeom prst="rect">
              <a:avLst/>
            </a:pr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F140AE61-F292-4AE4-8F3B-F333D76A4282}"/>
                </a:ext>
              </a:extLst>
            </p:cNvPr>
            <p:cNvSpPr txBox="1"/>
            <p:nvPr/>
          </p:nvSpPr>
          <p:spPr>
            <a:xfrm>
              <a:off x="41" y="39089"/>
              <a:ext cx="3973407" cy="118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i="0" kern="1200" dirty="0">
                  <a:solidFill>
                    <a:schemeClr val="tx1"/>
                  </a:solidFill>
                </a:rPr>
                <a:t>Advantages</a:t>
              </a:r>
              <a:endParaRPr lang="en-US" sz="3200" kern="1200" dirty="0">
                <a:solidFill>
                  <a:schemeClr val="tx1"/>
                </a:solidFill>
              </a:endParaRPr>
            </a:p>
          </p:txBody>
        </p:sp>
      </p:grpSp>
      <p:grpSp>
        <p:nvGrpSpPr>
          <p:cNvPr id="9" name="Group 8" descr="Green box listing disadvantages as: very high barrier to HIV resistance and better tolerate">
            <a:extLst>
              <a:ext uri="{FF2B5EF4-FFF2-40B4-BE49-F238E27FC236}">
                <a16:creationId xmlns:a16="http://schemas.microsoft.com/office/drawing/2014/main" id="{D69E4641-4C7E-45DB-B9E0-D92D70D30CCF}"/>
              </a:ext>
            </a:extLst>
          </p:cNvPr>
          <p:cNvGrpSpPr/>
          <p:nvPr/>
        </p:nvGrpSpPr>
        <p:grpSpPr>
          <a:xfrm>
            <a:off x="320454" y="2742861"/>
            <a:ext cx="3973407" cy="3316560"/>
            <a:chOff x="41" y="1219889"/>
            <a:chExt cx="3973407" cy="3316560"/>
          </a:xfrm>
        </p:grpSpPr>
        <p:sp>
          <p:nvSpPr>
            <p:cNvPr id="10" name="Rectangle 9">
              <a:extLst>
                <a:ext uri="{FF2B5EF4-FFF2-40B4-BE49-F238E27FC236}">
                  <a16:creationId xmlns:a16="http://schemas.microsoft.com/office/drawing/2014/main" id="{619245A1-CA30-4EF3-A5D2-9EE6D7FBA669}"/>
                </a:ext>
              </a:extLst>
            </p:cNvPr>
            <p:cNvSpPr/>
            <p:nvPr/>
          </p:nvSpPr>
          <p:spPr>
            <a:xfrm>
              <a:off x="41" y="1219889"/>
              <a:ext cx="3973407" cy="3316560"/>
            </a:xfrm>
            <a:prstGeom prst="rect">
              <a:avLst/>
            </a:prstGeom>
            <a:noFill/>
            <a:ln>
              <a:solidFill>
                <a:srgbClr val="00B050">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TextBox 10">
              <a:extLst>
                <a:ext uri="{FF2B5EF4-FFF2-40B4-BE49-F238E27FC236}">
                  <a16:creationId xmlns:a16="http://schemas.microsoft.com/office/drawing/2014/main" id="{85C99EBD-F06E-4528-88AE-17A1FC3F4191}"/>
                </a:ext>
              </a:extLst>
            </p:cNvPr>
            <p:cNvSpPr txBox="1"/>
            <p:nvPr/>
          </p:nvSpPr>
          <p:spPr>
            <a:xfrm>
              <a:off x="41" y="1219889"/>
              <a:ext cx="3973407" cy="3316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dirty="0">
                  <a:solidFill>
                    <a:schemeClr val="tx1"/>
                  </a:solidFill>
                </a:rPr>
                <a:t>Very high barrier to HIV resistance</a:t>
              </a:r>
            </a:p>
            <a:p>
              <a:pPr marL="228600" lvl="1" indent="-228600" algn="l" defTabSz="1066800">
                <a:lnSpc>
                  <a:spcPct val="90000"/>
                </a:lnSpc>
                <a:spcBef>
                  <a:spcPct val="0"/>
                </a:spcBef>
                <a:spcAft>
                  <a:spcPct val="15000"/>
                </a:spcAft>
                <a:buChar char="•"/>
              </a:pPr>
              <a:endParaRPr lang="en-US" sz="2400" dirty="0">
                <a:solidFill>
                  <a:schemeClr val="tx1"/>
                </a:solidFill>
              </a:endParaRPr>
            </a:p>
            <a:p>
              <a:pPr marL="228600" lvl="1" indent="-228600" algn="l" defTabSz="1066800">
                <a:lnSpc>
                  <a:spcPct val="90000"/>
                </a:lnSpc>
                <a:spcBef>
                  <a:spcPct val="0"/>
                </a:spcBef>
                <a:spcAft>
                  <a:spcPct val="15000"/>
                </a:spcAft>
                <a:buChar char="•"/>
              </a:pPr>
              <a:r>
                <a:rPr lang="en-US" sz="2400" dirty="0">
                  <a:solidFill>
                    <a:schemeClr val="tx1"/>
                  </a:solidFill>
                </a:rPr>
                <a:t>Better tolerated than other PIs</a:t>
              </a:r>
              <a:endParaRPr lang="en-US" sz="2400" kern="1200" dirty="0">
                <a:solidFill>
                  <a:schemeClr val="tx1"/>
                </a:solidFill>
              </a:endParaRPr>
            </a:p>
          </p:txBody>
        </p:sp>
      </p:grpSp>
      <p:grpSp>
        <p:nvGrpSpPr>
          <p:cNvPr id="12" name="Group 11" descr="Red box readng disadvantages">
            <a:extLst>
              <a:ext uri="{FF2B5EF4-FFF2-40B4-BE49-F238E27FC236}">
                <a16:creationId xmlns:a16="http://schemas.microsoft.com/office/drawing/2014/main" id="{2AEC311E-A7BC-43EC-BCC3-9B5F59324F6E}"/>
              </a:ext>
            </a:extLst>
          </p:cNvPr>
          <p:cNvGrpSpPr/>
          <p:nvPr/>
        </p:nvGrpSpPr>
        <p:grpSpPr>
          <a:xfrm>
            <a:off x="4850139" y="1562061"/>
            <a:ext cx="3973407" cy="1180800"/>
            <a:chOff x="4529726" y="39089"/>
            <a:chExt cx="3973407" cy="1180800"/>
          </a:xfrm>
        </p:grpSpPr>
        <p:sp>
          <p:nvSpPr>
            <p:cNvPr id="13" name="Rectangle 12">
              <a:extLst>
                <a:ext uri="{FF2B5EF4-FFF2-40B4-BE49-F238E27FC236}">
                  <a16:creationId xmlns:a16="http://schemas.microsoft.com/office/drawing/2014/main" id="{67487BB0-85B5-4862-BECC-1AF811374BA0}"/>
                </a:ext>
              </a:extLst>
            </p:cNvPr>
            <p:cNvSpPr/>
            <p:nvPr/>
          </p:nvSpPr>
          <p:spPr>
            <a:xfrm>
              <a:off x="4529726" y="39089"/>
              <a:ext cx="3973407" cy="1180800"/>
            </a:xfrm>
            <a:prstGeom prst="rect">
              <a:avLst/>
            </a:prstGeom>
            <a:noFill/>
            <a:ln>
              <a:solidFill>
                <a:schemeClr val="accent6"/>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7803380E-7787-4744-9BE3-0C9F35F6CDC6}"/>
                </a:ext>
              </a:extLst>
            </p:cNvPr>
            <p:cNvSpPr txBox="1"/>
            <p:nvPr/>
          </p:nvSpPr>
          <p:spPr>
            <a:xfrm>
              <a:off x="4529726" y="39089"/>
              <a:ext cx="3973407" cy="118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i="0" kern="1200" dirty="0">
                  <a:solidFill>
                    <a:schemeClr val="tx1"/>
                  </a:solidFill>
                </a:rPr>
                <a:t>Disadvantages</a:t>
              </a:r>
              <a:endParaRPr lang="en-US" sz="3200" kern="1200" dirty="0">
                <a:solidFill>
                  <a:schemeClr val="tx1"/>
                </a:solidFill>
              </a:endParaRPr>
            </a:p>
          </p:txBody>
        </p:sp>
      </p:grpSp>
      <p:grpSp>
        <p:nvGrpSpPr>
          <p:cNvPr id="15" name="Group 14" descr="Red box listing disadvantages as: at least two pills once daily, numerous drug interactions, and metabolic/liver/lipid effects ">
            <a:extLst>
              <a:ext uri="{FF2B5EF4-FFF2-40B4-BE49-F238E27FC236}">
                <a16:creationId xmlns:a16="http://schemas.microsoft.com/office/drawing/2014/main" id="{5609F4CA-A679-43D9-9B34-3DD7F06224DD}"/>
              </a:ext>
            </a:extLst>
          </p:cNvPr>
          <p:cNvGrpSpPr/>
          <p:nvPr/>
        </p:nvGrpSpPr>
        <p:grpSpPr>
          <a:xfrm>
            <a:off x="4850139" y="2742861"/>
            <a:ext cx="3973407" cy="3316560"/>
            <a:chOff x="4529726" y="1219889"/>
            <a:chExt cx="3973407" cy="3316560"/>
          </a:xfrm>
        </p:grpSpPr>
        <p:sp>
          <p:nvSpPr>
            <p:cNvPr id="16" name="Rectangle 15">
              <a:extLst>
                <a:ext uri="{FF2B5EF4-FFF2-40B4-BE49-F238E27FC236}">
                  <a16:creationId xmlns:a16="http://schemas.microsoft.com/office/drawing/2014/main" id="{D84BCBFA-7846-4824-BECD-6AF804FBC426}"/>
                </a:ext>
              </a:extLst>
            </p:cNvPr>
            <p:cNvSpPr/>
            <p:nvPr/>
          </p:nvSpPr>
          <p:spPr>
            <a:xfrm>
              <a:off x="4529726" y="1219889"/>
              <a:ext cx="3973407" cy="3316560"/>
            </a:xfrm>
            <a:prstGeom prst="rect">
              <a:avLst/>
            </a:prstGeom>
            <a:noFill/>
            <a:ln>
              <a:solidFill>
                <a:schemeClr val="accent6">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80973786-A13E-4126-BB28-12A05EBB1443}"/>
                </a:ext>
              </a:extLst>
            </p:cNvPr>
            <p:cNvSpPr txBox="1"/>
            <p:nvPr/>
          </p:nvSpPr>
          <p:spPr>
            <a:xfrm>
              <a:off x="4529726" y="1219889"/>
              <a:ext cx="3973407" cy="33165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At least two pills once daily</a:t>
              </a:r>
            </a:p>
            <a:p>
              <a:pPr marL="228600" lvl="1" indent="-228600" algn="l" defTabSz="1066800">
                <a:lnSpc>
                  <a:spcPct val="90000"/>
                </a:lnSpc>
                <a:spcBef>
                  <a:spcPct val="0"/>
                </a:spcBef>
                <a:spcAft>
                  <a:spcPct val="15000"/>
                </a:spcAft>
                <a:buChar char="•"/>
              </a:pPr>
              <a:endParaRPr lang="en-US" sz="2400" dirty="0">
                <a:solidFill>
                  <a:schemeClr val="tx1"/>
                </a:solidFill>
              </a:endParaRPr>
            </a:p>
            <a:p>
              <a:pPr marL="228600" lvl="1" indent="-228600" algn="l" defTabSz="1066800">
                <a:lnSpc>
                  <a:spcPct val="90000"/>
                </a:lnSpc>
                <a:spcBef>
                  <a:spcPct val="0"/>
                </a:spcBef>
                <a:spcAft>
                  <a:spcPct val="15000"/>
                </a:spcAft>
                <a:buChar char="•"/>
              </a:pPr>
              <a:r>
                <a:rPr lang="en-US" sz="2400" kern="1200" dirty="0">
                  <a:solidFill>
                    <a:schemeClr val="tx1"/>
                  </a:solidFill>
                </a:rPr>
                <a:t>Numerous drug interactions</a:t>
              </a:r>
            </a:p>
            <a:p>
              <a:pPr marL="228600" lvl="1" indent="-228600" algn="l" defTabSz="1066800">
                <a:lnSpc>
                  <a:spcPct val="90000"/>
                </a:lnSpc>
                <a:spcBef>
                  <a:spcPct val="0"/>
                </a:spcBef>
                <a:spcAft>
                  <a:spcPct val="15000"/>
                </a:spcAft>
                <a:buChar char="•"/>
              </a:pPr>
              <a:endParaRPr lang="en-US" sz="2400" dirty="0">
                <a:solidFill>
                  <a:schemeClr val="tx1"/>
                </a:solidFill>
              </a:endParaRPr>
            </a:p>
            <a:p>
              <a:pPr marL="228600" lvl="1" indent="-228600" algn="l" defTabSz="1066800">
                <a:lnSpc>
                  <a:spcPct val="90000"/>
                </a:lnSpc>
                <a:spcBef>
                  <a:spcPct val="0"/>
                </a:spcBef>
                <a:spcAft>
                  <a:spcPct val="15000"/>
                </a:spcAft>
                <a:buChar char="•"/>
              </a:pPr>
              <a:r>
                <a:rPr lang="en-US" sz="2400" dirty="0">
                  <a:solidFill>
                    <a:schemeClr val="tx1"/>
                  </a:solidFill>
                </a:rPr>
                <a:t>Metabolic/liver/lipid effects</a:t>
              </a:r>
              <a:endParaRPr lang="en-US" sz="2400" kern="1200" dirty="0">
                <a:solidFill>
                  <a:schemeClr val="tx1"/>
                </a:solidFill>
              </a:endParaRPr>
            </a:p>
          </p:txBody>
        </p:sp>
      </p:grpSp>
      <p:sp>
        <p:nvSpPr>
          <p:cNvPr id="5" name="Footer Placeholder 4">
            <a:extLst>
              <a:ext uri="{FF2B5EF4-FFF2-40B4-BE49-F238E27FC236}">
                <a16:creationId xmlns:a16="http://schemas.microsoft.com/office/drawing/2014/main" id="{5F384236-3BB8-453A-86E8-963797B01407}"/>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48C5652A-63C8-4425-9B23-F455394DD760}"/>
              </a:ext>
            </a:extLst>
          </p:cNvPr>
          <p:cNvSpPr>
            <a:spLocks noGrp="1"/>
          </p:cNvSpPr>
          <p:nvPr>
            <p:ph type="sldNum" sz="quarter" idx="12"/>
          </p:nvPr>
        </p:nvSpPr>
        <p:spPr/>
        <p:txBody>
          <a:bodyPr/>
          <a:lstStyle/>
          <a:p>
            <a:fld id="{1D2EA5EF-C699-AF4C-BA42-C0A1CAAB713C}" type="slidenum">
              <a:rPr lang="en-US" smtClean="0"/>
              <a:t>37</a:t>
            </a:fld>
            <a:endParaRPr lang="en-US"/>
          </a:p>
        </p:txBody>
      </p:sp>
    </p:spTree>
    <p:extLst>
      <p:ext uri="{BB962C8B-B14F-4D97-AF65-F5344CB8AC3E}">
        <p14:creationId xmlns:p14="http://schemas.microsoft.com/office/powerpoint/2010/main" val="200331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65C6-F7D9-4602-B30D-617868655210}"/>
              </a:ext>
            </a:extLst>
          </p:cNvPr>
          <p:cNvSpPr>
            <a:spLocks noGrp="1"/>
          </p:cNvSpPr>
          <p:nvPr>
            <p:ph type="title"/>
          </p:nvPr>
        </p:nvSpPr>
        <p:spPr/>
        <p:txBody>
          <a:bodyPr/>
          <a:lstStyle/>
          <a:p>
            <a:r>
              <a:rPr lang="en-US" dirty="0"/>
              <a:t>Occupational PEP Testing</a:t>
            </a:r>
          </a:p>
        </p:txBody>
      </p:sp>
      <p:sp>
        <p:nvSpPr>
          <p:cNvPr id="3" name="Content Placeholder 2">
            <a:extLst>
              <a:ext uri="{FF2B5EF4-FFF2-40B4-BE49-F238E27FC236}">
                <a16:creationId xmlns:a16="http://schemas.microsoft.com/office/drawing/2014/main" id="{FD0DF3B6-39FF-4D52-97AE-25B09A98A585}"/>
              </a:ext>
            </a:extLst>
          </p:cNvPr>
          <p:cNvSpPr>
            <a:spLocks noGrp="1"/>
          </p:cNvSpPr>
          <p:nvPr>
            <p:ph idx="1"/>
          </p:nvPr>
        </p:nvSpPr>
        <p:spPr>
          <a:xfrm>
            <a:off x="124594" y="1600203"/>
            <a:ext cx="8894813" cy="4367299"/>
          </a:xfrm>
        </p:spPr>
        <p:txBody>
          <a:bodyPr/>
          <a:lstStyle/>
          <a:p>
            <a:r>
              <a:rPr lang="en-US" dirty="0"/>
              <a:t>Baseline:</a:t>
            </a:r>
          </a:p>
          <a:p>
            <a:pPr lvl="1"/>
            <a:r>
              <a:rPr lang="en-US" dirty="0"/>
              <a:t>HIV screening</a:t>
            </a:r>
          </a:p>
          <a:p>
            <a:pPr lvl="1"/>
            <a:r>
              <a:rPr lang="en-US" dirty="0"/>
              <a:t>Renal and hepatic function tests</a:t>
            </a:r>
          </a:p>
          <a:p>
            <a:pPr lvl="1"/>
            <a:r>
              <a:rPr lang="en-US" dirty="0"/>
              <a:t>Complete blood count (CBC)</a:t>
            </a:r>
          </a:p>
          <a:p>
            <a:endParaRPr lang="en-US" dirty="0"/>
          </a:p>
          <a:p>
            <a:r>
              <a:rPr lang="en-US" dirty="0"/>
              <a:t>Repeat renal/hepatic testing and CBC 2 weeks post-exposure</a:t>
            </a:r>
          </a:p>
          <a:p>
            <a:endParaRPr lang="en-US" dirty="0"/>
          </a:p>
          <a:p>
            <a:r>
              <a:rPr lang="en-US" dirty="0"/>
              <a:t>Repeat HIV testing at 6 weeks, 12 weeks, and 6 months</a:t>
            </a:r>
          </a:p>
          <a:p>
            <a:pPr lvl="1"/>
            <a:r>
              <a:rPr lang="en-US" dirty="0"/>
              <a:t>If 4</a:t>
            </a:r>
            <a:r>
              <a:rPr lang="en-US" baseline="30000" dirty="0"/>
              <a:t>th</a:t>
            </a:r>
            <a:r>
              <a:rPr lang="en-US" dirty="0"/>
              <a:t> gen testing used, can retest at 6 weeks and 4 months</a:t>
            </a:r>
          </a:p>
        </p:txBody>
      </p:sp>
      <p:sp>
        <p:nvSpPr>
          <p:cNvPr id="5" name="Footer Placeholder 4">
            <a:extLst>
              <a:ext uri="{FF2B5EF4-FFF2-40B4-BE49-F238E27FC236}">
                <a16:creationId xmlns:a16="http://schemas.microsoft.com/office/drawing/2014/main" id="{E6E81F82-883A-4BC6-A5D9-F048F1967CC4}"/>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1539459C-9EB0-4828-8638-C1C610F1895D}"/>
              </a:ext>
            </a:extLst>
          </p:cNvPr>
          <p:cNvSpPr>
            <a:spLocks noGrp="1"/>
          </p:cNvSpPr>
          <p:nvPr>
            <p:ph type="sldNum" sz="quarter" idx="12"/>
          </p:nvPr>
        </p:nvSpPr>
        <p:spPr/>
        <p:txBody>
          <a:bodyPr/>
          <a:lstStyle/>
          <a:p>
            <a:fld id="{1D2EA5EF-C699-AF4C-BA42-C0A1CAAB713C}" type="slidenum">
              <a:rPr lang="en-US" smtClean="0"/>
              <a:t>38</a:t>
            </a:fld>
            <a:endParaRPr lang="en-US"/>
          </a:p>
        </p:txBody>
      </p:sp>
    </p:spTree>
    <p:extLst>
      <p:ext uri="{BB962C8B-B14F-4D97-AF65-F5344CB8AC3E}">
        <p14:creationId xmlns:p14="http://schemas.microsoft.com/office/powerpoint/2010/main" val="457360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9F91B-6496-41A4-9095-D0ACB961911E}"/>
              </a:ext>
            </a:extLst>
          </p:cNvPr>
          <p:cNvSpPr>
            <a:spLocks noGrp="1"/>
          </p:cNvSpPr>
          <p:nvPr>
            <p:ph type="title"/>
          </p:nvPr>
        </p:nvSpPr>
        <p:spPr/>
        <p:txBody>
          <a:bodyPr/>
          <a:lstStyle/>
          <a:p>
            <a:r>
              <a:rPr lang="en-US" dirty="0"/>
              <a:t>HBV/HCV Retesting</a:t>
            </a:r>
          </a:p>
        </p:txBody>
      </p:sp>
      <p:sp>
        <p:nvSpPr>
          <p:cNvPr id="3" name="Content Placeholder 2">
            <a:extLst>
              <a:ext uri="{FF2B5EF4-FFF2-40B4-BE49-F238E27FC236}">
                <a16:creationId xmlns:a16="http://schemas.microsoft.com/office/drawing/2014/main" id="{768450CD-DAEB-48C9-8542-0F7C6C6D4267}"/>
              </a:ext>
            </a:extLst>
          </p:cNvPr>
          <p:cNvSpPr>
            <a:spLocks noGrp="1"/>
          </p:cNvSpPr>
          <p:nvPr>
            <p:ph idx="1"/>
          </p:nvPr>
        </p:nvSpPr>
        <p:spPr/>
        <p:txBody>
          <a:bodyPr/>
          <a:lstStyle/>
          <a:p>
            <a:r>
              <a:rPr lang="en-US" dirty="0"/>
              <a:t>Warranted at 4-6 months if source patient known or suspected to have either HBV or HCV</a:t>
            </a:r>
          </a:p>
          <a:p>
            <a:endParaRPr lang="en-US" dirty="0"/>
          </a:p>
          <a:p>
            <a:r>
              <a:rPr lang="en-US" dirty="0"/>
              <a:t>Only retest HBV if susceptible at baseline</a:t>
            </a:r>
          </a:p>
          <a:p>
            <a:pPr lvl="1"/>
            <a:r>
              <a:rPr lang="en-US" dirty="0"/>
              <a:t>Include </a:t>
            </a:r>
            <a:r>
              <a:rPr lang="en-US" dirty="0" err="1"/>
              <a:t>HBsAb</a:t>
            </a:r>
            <a:r>
              <a:rPr lang="en-US" dirty="0"/>
              <a:t>, </a:t>
            </a:r>
            <a:r>
              <a:rPr lang="en-US" dirty="0" err="1"/>
              <a:t>HBcAb</a:t>
            </a:r>
            <a:r>
              <a:rPr lang="en-US" dirty="0"/>
              <a:t>, HBsAg to fully assess status</a:t>
            </a:r>
          </a:p>
          <a:p>
            <a:endParaRPr lang="en-US" dirty="0"/>
          </a:p>
          <a:p>
            <a:r>
              <a:rPr lang="en-US" dirty="0"/>
              <a:t>HCV/HIV coinfection may delay HIV antibody response</a:t>
            </a:r>
          </a:p>
          <a:p>
            <a:pPr lvl="1"/>
            <a:r>
              <a:rPr lang="en-US" dirty="0"/>
              <a:t>If concerned, recheck both at 4-6 months</a:t>
            </a:r>
          </a:p>
        </p:txBody>
      </p:sp>
      <p:sp>
        <p:nvSpPr>
          <p:cNvPr id="5" name="Footer Placeholder 4">
            <a:extLst>
              <a:ext uri="{FF2B5EF4-FFF2-40B4-BE49-F238E27FC236}">
                <a16:creationId xmlns:a16="http://schemas.microsoft.com/office/drawing/2014/main" id="{B76DDF3A-B485-486A-BA2B-FE0BCC8D71FE}"/>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D696985E-E54B-4A14-BA21-86DF26EC7274}"/>
              </a:ext>
            </a:extLst>
          </p:cNvPr>
          <p:cNvSpPr>
            <a:spLocks noGrp="1"/>
          </p:cNvSpPr>
          <p:nvPr>
            <p:ph type="sldNum" sz="quarter" idx="12"/>
          </p:nvPr>
        </p:nvSpPr>
        <p:spPr/>
        <p:txBody>
          <a:bodyPr/>
          <a:lstStyle/>
          <a:p>
            <a:fld id="{1D2EA5EF-C699-AF4C-BA42-C0A1CAAB713C}" type="slidenum">
              <a:rPr lang="en-US" smtClean="0"/>
              <a:t>39</a:t>
            </a:fld>
            <a:endParaRPr lang="en-US"/>
          </a:p>
        </p:txBody>
      </p:sp>
    </p:spTree>
    <p:extLst>
      <p:ext uri="{BB962C8B-B14F-4D97-AF65-F5344CB8AC3E}">
        <p14:creationId xmlns:p14="http://schemas.microsoft.com/office/powerpoint/2010/main" val="1811170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86D56-31E3-4100-B14E-0605B00D40F9}"/>
              </a:ext>
            </a:extLst>
          </p:cNvPr>
          <p:cNvSpPr>
            <a:spLocks noGrp="1"/>
          </p:cNvSpPr>
          <p:nvPr>
            <p:ph type="title"/>
          </p:nvPr>
        </p:nvSpPr>
        <p:spPr/>
        <p:txBody>
          <a:bodyPr/>
          <a:lstStyle/>
          <a:p>
            <a:r>
              <a:rPr lang="en-US" dirty="0"/>
              <a:t>What is PEP?</a:t>
            </a:r>
          </a:p>
        </p:txBody>
      </p:sp>
      <p:sp>
        <p:nvSpPr>
          <p:cNvPr id="3" name="Content Placeholder 2">
            <a:extLst>
              <a:ext uri="{FF2B5EF4-FFF2-40B4-BE49-F238E27FC236}">
                <a16:creationId xmlns:a16="http://schemas.microsoft.com/office/drawing/2014/main" id="{7363B6FE-2F98-483A-BDD5-FC199AE3EF35}"/>
              </a:ext>
            </a:extLst>
          </p:cNvPr>
          <p:cNvSpPr>
            <a:spLocks noGrp="1"/>
          </p:cNvSpPr>
          <p:nvPr>
            <p:ph idx="1"/>
          </p:nvPr>
        </p:nvSpPr>
        <p:spPr>
          <a:xfrm>
            <a:off x="0" y="1600203"/>
            <a:ext cx="9144000" cy="4367299"/>
          </a:xfrm>
        </p:spPr>
        <p:txBody>
          <a:bodyPr/>
          <a:lstStyle/>
          <a:p>
            <a:r>
              <a:rPr lang="en-US" dirty="0"/>
              <a:t>Regimen to reduce risk of contracting HIV if exposed</a:t>
            </a:r>
          </a:p>
          <a:p>
            <a:endParaRPr lang="en-US" dirty="0"/>
          </a:p>
          <a:p>
            <a:r>
              <a:rPr lang="en-US" dirty="0"/>
              <a:t>“Plan B” of HIV</a:t>
            </a:r>
          </a:p>
          <a:p>
            <a:pPr lvl="1"/>
            <a:r>
              <a:rPr lang="en-US" dirty="0"/>
              <a:t>72 hour window of efficacy from moment of possible exposure</a:t>
            </a:r>
          </a:p>
          <a:p>
            <a:endParaRPr lang="en-US" dirty="0"/>
          </a:p>
          <a:p>
            <a:r>
              <a:rPr lang="en-US" dirty="0"/>
              <a:t>Typically consists of Truvada 200/300 mg plus another agent</a:t>
            </a:r>
          </a:p>
          <a:p>
            <a:pPr lvl="1"/>
            <a:r>
              <a:rPr lang="en-US" dirty="0"/>
              <a:t>Unlike </a:t>
            </a:r>
            <a:r>
              <a:rPr lang="en-US" dirty="0" err="1"/>
              <a:t>PrEP</a:t>
            </a:r>
            <a:r>
              <a:rPr lang="en-US" dirty="0"/>
              <a:t>, PEP is a complete antiretroviral regimen against HIV</a:t>
            </a:r>
          </a:p>
        </p:txBody>
      </p:sp>
      <p:sp>
        <p:nvSpPr>
          <p:cNvPr id="5" name="Footer Placeholder 4">
            <a:extLst>
              <a:ext uri="{FF2B5EF4-FFF2-40B4-BE49-F238E27FC236}">
                <a16:creationId xmlns:a16="http://schemas.microsoft.com/office/drawing/2014/main" id="{50699318-1026-49A4-A57C-AD47F8C38295}"/>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A3E7CD79-CDA4-4B16-811A-2F74F0CFCA8F}"/>
              </a:ext>
            </a:extLst>
          </p:cNvPr>
          <p:cNvSpPr>
            <a:spLocks noGrp="1"/>
          </p:cNvSpPr>
          <p:nvPr>
            <p:ph type="sldNum" sz="quarter" idx="12"/>
          </p:nvPr>
        </p:nvSpPr>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4242326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697B5-0AB3-4CFB-9622-4510087FA591}"/>
              </a:ext>
            </a:extLst>
          </p:cNvPr>
          <p:cNvSpPr>
            <a:spLocks noGrp="1"/>
          </p:cNvSpPr>
          <p:nvPr>
            <p:ph type="title"/>
          </p:nvPr>
        </p:nvSpPr>
        <p:spPr/>
        <p:txBody>
          <a:bodyPr/>
          <a:lstStyle/>
          <a:p>
            <a:r>
              <a:rPr lang="en-US" dirty="0"/>
              <a:t>Non-Occupational PEP Testing</a:t>
            </a:r>
          </a:p>
        </p:txBody>
      </p:sp>
      <p:pic>
        <p:nvPicPr>
          <p:cNvPr id="6" name="Picture 5" descr="Table showing suggested lab tests to be run in the case of a potential HIV exposure. ">
            <a:extLst>
              <a:ext uri="{FF2B5EF4-FFF2-40B4-BE49-F238E27FC236}">
                <a16:creationId xmlns:a16="http://schemas.microsoft.com/office/drawing/2014/main" id="{4FE3C824-62D8-41CD-AB70-06EA7DF9BED6}"/>
              </a:ext>
            </a:extLst>
          </p:cNvPr>
          <p:cNvPicPr>
            <a:picLocks noChangeAspect="1"/>
          </p:cNvPicPr>
          <p:nvPr/>
        </p:nvPicPr>
        <p:blipFill>
          <a:blip r:embed="rId2"/>
          <a:stretch>
            <a:fillRect/>
          </a:stretch>
        </p:blipFill>
        <p:spPr>
          <a:xfrm>
            <a:off x="135316" y="1195636"/>
            <a:ext cx="7204365" cy="4947712"/>
          </a:xfrm>
          <a:prstGeom prst="rect">
            <a:avLst/>
          </a:prstGeom>
        </p:spPr>
      </p:pic>
      <p:sp>
        <p:nvSpPr>
          <p:cNvPr id="8" name="TextBox 7">
            <a:extLst>
              <a:ext uri="{FF2B5EF4-FFF2-40B4-BE49-F238E27FC236}">
                <a16:creationId xmlns:a16="http://schemas.microsoft.com/office/drawing/2014/main" id="{315FF080-1A44-44C2-A1E3-5A6E6DFD3A04}"/>
              </a:ext>
            </a:extLst>
          </p:cNvPr>
          <p:cNvSpPr txBox="1"/>
          <p:nvPr/>
        </p:nvSpPr>
        <p:spPr>
          <a:xfrm>
            <a:off x="7339681" y="3346318"/>
            <a:ext cx="1804319" cy="909480"/>
          </a:xfrm>
          <a:prstGeom prst="rect">
            <a:avLst/>
          </a:prstGeom>
          <a:noFill/>
        </p:spPr>
        <p:txBody>
          <a:bodyPr wrap="square">
            <a:spAutoFit/>
          </a:bodyPr>
          <a:lstStyle/>
          <a:p>
            <a:pPr marL="114112" indent="0">
              <a:lnSpc>
                <a:spcPct val="90000"/>
              </a:lnSpc>
              <a:buFont typeface="Wingdings" charset="2"/>
              <a:buNone/>
            </a:pPr>
            <a:r>
              <a:rPr lang="en-US" altLang="en-US" sz="1100" dirty="0"/>
              <a:t>Source:</a:t>
            </a:r>
          </a:p>
          <a:p>
            <a:pPr marL="114112" indent="0">
              <a:lnSpc>
                <a:spcPct val="90000"/>
              </a:lnSpc>
              <a:buFont typeface="Wingdings" charset="2"/>
              <a:buNone/>
            </a:pPr>
            <a:r>
              <a:rPr lang="en-US" altLang="en-US" sz="1200" dirty="0"/>
              <a:t>https://www.cdc.gov/hiv/pdf/programresources/cdc-hiv-npep-guidelines.pdf</a:t>
            </a:r>
          </a:p>
        </p:txBody>
      </p:sp>
      <p:sp>
        <p:nvSpPr>
          <p:cNvPr id="5" name="Footer Placeholder 4">
            <a:extLst>
              <a:ext uri="{FF2B5EF4-FFF2-40B4-BE49-F238E27FC236}">
                <a16:creationId xmlns:a16="http://schemas.microsoft.com/office/drawing/2014/main" id="{41BD8E2A-9D16-45D6-86AC-79A20F025FDE}"/>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408E2DAB-5460-4DDD-B4B4-9A75508272D4}"/>
              </a:ext>
            </a:extLst>
          </p:cNvPr>
          <p:cNvSpPr>
            <a:spLocks noGrp="1"/>
          </p:cNvSpPr>
          <p:nvPr>
            <p:ph type="sldNum" sz="quarter" idx="12"/>
          </p:nvPr>
        </p:nvSpPr>
        <p:spPr/>
        <p:txBody>
          <a:bodyPr/>
          <a:lstStyle/>
          <a:p>
            <a:fld id="{1D2EA5EF-C699-AF4C-BA42-C0A1CAAB713C}" type="slidenum">
              <a:rPr lang="en-US" smtClean="0"/>
              <a:t>40</a:t>
            </a:fld>
            <a:endParaRPr lang="en-US"/>
          </a:p>
        </p:txBody>
      </p:sp>
    </p:spTree>
    <p:extLst>
      <p:ext uri="{BB962C8B-B14F-4D97-AF65-F5344CB8AC3E}">
        <p14:creationId xmlns:p14="http://schemas.microsoft.com/office/powerpoint/2010/main" val="844430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E174-9026-4512-B5CC-C2FE2D1D978A}"/>
              </a:ext>
            </a:extLst>
          </p:cNvPr>
          <p:cNvSpPr>
            <a:spLocks noGrp="1"/>
          </p:cNvSpPr>
          <p:nvPr>
            <p:ph type="title"/>
          </p:nvPr>
        </p:nvSpPr>
        <p:spPr/>
        <p:txBody>
          <a:bodyPr/>
          <a:lstStyle/>
          <a:p>
            <a:r>
              <a:rPr lang="en-US" dirty="0" err="1"/>
              <a:t>nPEP</a:t>
            </a:r>
            <a:r>
              <a:rPr lang="en-US" dirty="0"/>
              <a:t> Testing Footnotes</a:t>
            </a:r>
          </a:p>
        </p:txBody>
      </p:sp>
      <p:pic>
        <p:nvPicPr>
          <p:cNvPr id="6" name="Picture 5" descr="A photo of the CDC's clinical guideline footnotes and fine print for nPEP testing. ">
            <a:extLst>
              <a:ext uri="{FF2B5EF4-FFF2-40B4-BE49-F238E27FC236}">
                <a16:creationId xmlns:a16="http://schemas.microsoft.com/office/drawing/2014/main" id="{B3CF2A1F-2C8C-4EAD-819E-C6034408896F}"/>
              </a:ext>
            </a:extLst>
          </p:cNvPr>
          <p:cNvPicPr>
            <a:picLocks noChangeAspect="1"/>
          </p:cNvPicPr>
          <p:nvPr/>
        </p:nvPicPr>
        <p:blipFill>
          <a:blip r:embed="rId2"/>
          <a:stretch>
            <a:fillRect/>
          </a:stretch>
        </p:blipFill>
        <p:spPr>
          <a:xfrm>
            <a:off x="0" y="1591816"/>
            <a:ext cx="9144000" cy="4153764"/>
          </a:xfrm>
          <a:prstGeom prst="rect">
            <a:avLst/>
          </a:prstGeom>
        </p:spPr>
      </p:pic>
      <p:sp>
        <p:nvSpPr>
          <p:cNvPr id="7" name="TextBox 6">
            <a:extLst>
              <a:ext uri="{FF2B5EF4-FFF2-40B4-BE49-F238E27FC236}">
                <a16:creationId xmlns:a16="http://schemas.microsoft.com/office/drawing/2014/main" id="{4D2754DB-995E-4437-804C-C17DC533EAB4}"/>
              </a:ext>
            </a:extLst>
          </p:cNvPr>
          <p:cNvSpPr txBox="1"/>
          <p:nvPr/>
        </p:nvSpPr>
        <p:spPr>
          <a:xfrm>
            <a:off x="0" y="5745580"/>
            <a:ext cx="6666862" cy="410882"/>
          </a:xfrm>
          <a:prstGeom prst="rect">
            <a:avLst/>
          </a:prstGeom>
          <a:noFill/>
        </p:spPr>
        <p:txBody>
          <a:bodyPr wrap="square">
            <a:spAutoFit/>
          </a:bodyPr>
          <a:lstStyle/>
          <a:p>
            <a:pPr marL="114112" indent="0">
              <a:lnSpc>
                <a:spcPct val="90000"/>
              </a:lnSpc>
              <a:buFont typeface="Wingdings" charset="2"/>
              <a:buNone/>
            </a:pPr>
            <a:r>
              <a:rPr lang="en-US" altLang="en-US" sz="1100" dirty="0"/>
              <a:t>Source:</a:t>
            </a:r>
          </a:p>
          <a:p>
            <a:pPr marL="114112" indent="0">
              <a:lnSpc>
                <a:spcPct val="90000"/>
              </a:lnSpc>
              <a:buFont typeface="Wingdings" charset="2"/>
              <a:buNone/>
            </a:pPr>
            <a:r>
              <a:rPr lang="en-US" altLang="en-US" sz="1200" dirty="0"/>
              <a:t>https://www.cdc.gov/hiv/pdf/programresources/cdc-hiv-npep-guidelines.pdf</a:t>
            </a:r>
          </a:p>
        </p:txBody>
      </p:sp>
      <p:sp>
        <p:nvSpPr>
          <p:cNvPr id="5" name="Footer Placeholder 4">
            <a:extLst>
              <a:ext uri="{FF2B5EF4-FFF2-40B4-BE49-F238E27FC236}">
                <a16:creationId xmlns:a16="http://schemas.microsoft.com/office/drawing/2014/main" id="{A13978A6-9F4E-427B-87C4-C5258CDDD7CE}"/>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ABE99371-B851-445C-9745-D69243AD7385}"/>
              </a:ext>
            </a:extLst>
          </p:cNvPr>
          <p:cNvSpPr>
            <a:spLocks noGrp="1"/>
          </p:cNvSpPr>
          <p:nvPr>
            <p:ph type="sldNum" sz="quarter" idx="12"/>
          </p:nvPr>
        </p:nvSpPr>
        <p:spPr/>
        <p:txBody>
          <a:bodyPr/>
          <a:lstStyle/>
          <a:p>
            <a:fld id="{1D2EA5EF-C699-AF4C-BA42-C0A1CAAB713C}" type="slidenum">
              <a:rPr lang="en-US" smtClean="0"/>
              <a:t>41</a:t>
            </a:fld>
            <a:endParaRPr lang="en-US"/>
          </a:p>
        </p:txBody>
      </p:sp>
    </p:spTree>
    <p:extLst>
      <p:ext uri="{BB962C8B-B14F-4D97-AF65-F5344CB8AC3E}">
        <p14:creationId xmlns:p14="http://schemas.microsoft.com/office/powerpoint/2010/main" val="4130918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Counseling at time of exposure and follow-up appointments</a:t>
            </a:r>
          </a:p>
        </p:txBody>
      </p:sp>
      <p:sp>
        <p:nvSpPr>
          <p:cNvPr id="3" name="Content Placeholder 2"/>
          <p:cNvSpPr>
            <a:spLocks noGrp="1"/>
          </p:cNvSpPr>
          <p:nvPr>
            <p:ph idx="1"/>
          </p:nvPr>
        </p:nvSpPr>
        <p:spPr/>
        <p:txBody>
          <a:bodyPr/>
          <a:lstStyle/>
          <a:p>
            <a:r>
              <a:rPr lang="en-US" dirty="0"/>
              <a:t>Use condoms</a:t>
            </a:r>
          </a:p>
          <a:p>
            <a:r>
              <a:rPr lang="en-US" dirty="0"/>
              <a:t>Avoid blood or tissue donations</a:t>
            </a:r>
          </a:p>
          <a:p>
            <a:r>
              <a:rPr lang="en-US" dirty="0"/>
              <a:t>Avoid pregnancy &amp; breastfeeding (if possible)</a:t>
            </a:r>
          </a:p>
          <a:p>
            <a:r>
              <a:rPr lang="en-US" dirty="0"/>
              <a:t>Possible drug side effects</a:t>
            </a:r>
          </a:p>
          <a:p>
            <a:r>
              <a:rPr lang="en-US" dirty="0"/>
              <a:t>Possible drug interactions</a:t>
            </a:r>
          </a:p>
          <a:p>
            <a:r>
              <a:rPr lang="en-US" dirty="0"/>
              <a:t>Importance of adherence to PEP regimen</a:t>
            </a:r>
          </a:p>
          <a:p>
            <a:r>
              <a:rPr lang="en-US" altLang="en-US" dirty="0"/>
              <a:t>Consider re-evaluation of exposed health care professional (HCP) 72 hours post-exposure, especially after additional information about the exposure or SP becomes available.</a:t>
            </a:r>
          </a:p>
          <a:p>
            <a:endParaRPr lang="en-US" dirty="0"/>
          </a:p>
        </p:txBody>
      </p:sp>
      <p:sp>
        <p:nvSpPr>
          <p:cNvPr id="5" name="Footer Placeholder 4"/>
          <p:cNvSpPr>
            <a:spLocks noGrp="1"/>
          </p:cNvSpPr>
          <p:nvPr>
            <p:ph type="ftr" sz="quarter" idx="11"/>
          </p:nvPr>
        </p:nvSpPr>
        <p:spPr/>
        <p:txBody>
          <a:bodyPr/>
          <a:lstStyle/>
          <a:p>
            <a:r>
              <a:rPr lang="en-US"/>
              <a:t>paetc.org</a:t>
            </a: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42</a:t>
            </a:fld>
            <a:endParaRPr lang="en-US"/>
          </a:p>
        </p:txBody>
      </p:sp>
    </p:spTree>
    <p:extLst>
      <p:ext uri="{BB962C8B-B14F-4D97-AF65-F5344CB8AC3E}">
        <p14:creationId xmlns:p14="http://schemas.microsoft.com/office/powerpoint/2010/main" val="1870534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PEP in Pregnancy</a:t>
            </a:r>
          </a:p>
        </p:txBody>
      </p:sp>
      <p:sp>
        <p:nvSpPr>
          <p:cNvPr id="3" name="Content Placeholder 2"/>
          <p:cNvSpPr>
            <a:spLocks noGrp="1"/>
          </p:cNvSpPr>
          <p:nvPr>
            <p:ph idx="1"/>
          </p:nvPr>
        </p:nvSpPr>
        <p:spPr/>
        <p:txBody>
          <a:bodyPr>
            <a:normAutofit/>
          </a:bodyPr>
          <a:lstStyle/>
          <a:p>
            <a:r>
              <a:rPr lang="en-US" dirty="0"/>
              <a:t>Considerations similar to those of non-pregnant exposed persons.</a:t>
            </a:r>
          </a:p>
          <a:p>
            <a:pPr lvl="1"/>
            <a:r>
              <a:rPr lang="en-US" dirty="0"/>
              <a:t>The pregnant exposed person </a:t>
            </a:r>
            <a:r>
              <a:rPr lang="en-US" i="1" dirty="0"/>
              <a:t>and</a:t>
            </a:r>
            <a:r>
              <a:rPr lang="en-US" dirty="0"/>
              <a:t> her fetus are at risk for HIV acquisition.</a:t>
            </a:r>
          </a:p>
          <a:p>
            <a:pPr lvl="1"/>
            <a:r>
              <a:rPr lang="en-US" dirty="0"/>
              <a:t>Most PEP regimens, benefits outweigh the risk of infant (and maternal) exposure to ARVs.</a:t>
            </a:r>
          </a:p>
          <a:p>
            <a:pPr lvl="1"/>
            <a:r>
              <a:rPr lang="en-US" dirty="0"/>
              <a:t>Based on limited data, use of ARVs in pregnancy does not appear to increase the risk of birth defects compared to the general population.</a:t>
            </a:r>
          </a:p>
          <a:p>
            <a:pPr lvl="1"/>
            <a:r>
              <a:rPr lang="en-US" dirty="0"/>
              <a:t>Toxicities from currently recommended PEP medications are not thought to be significantly increased in pregnancy.</a:t>
            </a:r>
          </a:p>
        </p:txBody>
      </p:sp>
      <p:sp>
        <p:nvSpPr>
          <p:cNvPr id="5" name="Footer Placeholder 4"/>
          <p:cNvSpPr>
            <a:spLocks noGrp="1"/>
          </p:cNvSpPr>
          <p:nvPr>
            <p:ph type="ftr" sz="quarter" idx="11"/>
          </p:nvPr>
        </p:nvSpPr>
        <p:spPr/>
        <p:txBody>
          <a:bodyPr/>
          <a:lstStyle/>
          <a:p>
            <a:r>
              <a:rPr lang="en-US"/>
              <a:t>paetc.org</a:t>
            </a: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43</a:t>
            </a:fld>
            <a:endParaRPr lang="en-US"/>
          </a:p>
        </p:txBody>
      </p:sp>
    </p:spTree>
    <p:extLst>
      <p:ext uri="{BB962C8B-B14F-4D97-AF65-F5344CB8AC3E}">
        <p14:creationId xmlns:p14="http://schemas.microsoft.com/office/powerpoint/2010/main" val="1432401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PEP and Lactation</a:t>
            </a:r>
          </a:p>
        </p:txBody>
      </p:sp>
      <p:sp>
        <p:nvSpPr>
          <p:cNvPr id="3" name="Content Placeholder 2"/>
          <p:cNvSpPr>
            <a:spLocks noGrp="1"/>
          </p:cNvSpPr>
          <p:nvPr>
            <p:ph idx="1"/>
          </p:nvPr>
        </p:nvSpPr>
        <p:spPr/>
        <p:txBody>
          <a:bodyPr/>
          <a:lstStyle/>
          <a:p>
            <a:r>
              <a:rPr lang="en-US" dirty="0"/>
              <a:t>Breastfeeding is not a contraindication for PEP.</a:t>
            </a:r>
          </a:p>
          <a:p>
            <a:r>
              <a:rPr lang="en-US" dirty="0"/>
              <a:t>The decision to take PEP and/or continue breastfeeding is complex and individualized, and expert consultation is recommended</a:t>
            </a:r>
          </a:p>
          <a:p>
            <a:r>
              <a:rPr lang="en-US" dirty="0"/>
              <a:t>Considerations:</a:t>
            </a:r>
          </a:p>
          <a:p>
            <a:pPr lvl="1"/>
            <a:r>
              <a:rPr lang="en-US" dirty="0"/>
              <a:t>Acute HIV in a breastfeeding mother greatly increases the risk of HIV transmission to her infant.</a:t>
            </a:r>
          </a:p>
          <a:p>
            <a:pPr lvl="1"/>
            <a:r>
              <a:rPr lang="en-US" dirty="0"/>
              <a:t>Pump and discard</a:t>
            </a:r>
          </a:p>
          <a:p>
            <a:pPr lvl="1"/>
            <a:r>
              <a:rPr lang="en-US" dirty="0"/>
              <a:t>Pumping and storing while waiting on SP’s HIV test results </a:t>
            </a:r>
          </a:p>
          <a:p>
            <a:pPr lvl="1"/>
            <a:r>
              <a:rPr lang="en-US" dirty="0"/>
              <a:t>Limited data on PEP medications in breastmilk</a:t>
            </a:r>
          </a:p>
        </p:txBody>
      </p:sp>
      <p:sp>
        <p:nvSpPr>
          <p:cNvPr id="5" name="Footer Placeholder 4"/>
          <p:cNvSpPr>
            <a:spLocks noGrp="1"/>
          </p:cNvSpPr>
          <p:nvPr>
            <p:ph type="ftr" sz="quarter" idx="11"/>
          </p:nvPr>
        </p:nvSpPr>
        <p:spPr/>
        <p:txBody>
          <a:bodyPr/>
          <a:lstStyle/>
          <a:p>
            <a:r>
              <a:rPr lang="en-US"/>
              <a:t>paetc.org</a:t>
            </a: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44</a:t>
            </a:fld>
            <a:endParaRPr lang="en-US"/>
          </a:p>
        </p:txBody>
      </p:sp>
    </p:spTree>
    <p:extLst>
      <p:ext uri="{BB962C8B-B14F-4D97-AF65-F5344CB8AC3E}">
        <p14:creationId xmlns:p14="http://schemas.microsoft.com/office/powerpoint/2010/main" val="2305728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451D-82AD-45E4-BF7F-446D7371862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7A52943-C3D2-44EB-BBAB-E05DE3384500}"/>
              </a:ext>
            </a:extLst>
          </p:cNvPr>
          <p:cNvSpPr>
            <a:spLocks noGrp="1"/>
          </p:cNvSpPr>
          <p:nvPr>
            <p:ph idx="1"/>
          </p:nvPr>
        </p:nvSpPr>
        <p:spPr/>
        <p:txBody>
          <a:bodyPr/>
          <a:lstStyle/>
          <a:p>
            <a:r>
              <a:rPr lang="en-US" dirty="0"/>
              <a:t>PEP a valuable resource that may be underutilized</a:t>
            </a:r>
          </a:p>
          <a:p>
            <a:pPr lvl="1"/>
            <a:r>
              <a:rPr lang="en-US" dirty="0"/>
              <a:t>Well-tolerated agents available for use</a:t>
            </a:r>
          </a:p>
          <a:p>
            <a:pPr lvl="1"/>
            <a:r>
              <a:rPr lang="en-US" dirty="0"/>
              <a:t>Efficiency in prescribing and taking PEP critical to success</a:t>
            </a:r>
          </a:p>
        </p:txBody>
      </p:sp>
      <p:sp>
        <p:nvSpPr>
          <p:cNvPr id="5" name="Footer Placeholder 4">
            <a:extLst>
              <a:ext uri="{FF2B5EF4-FFF2-40B4-BE49-F238E27FC236}">
                <a16:creationId xmlns:a16="http://schemas.microsoft.com/office/drawing/2014/main" id="{2DB0F568-75B8-44B3-B72E-3A2624FAFAAE}"/>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2A4617B1-E659-4BB4-8541-1EAF7CCD7219}"/>
              </a:ext>
            </a:extLst>
          </p:cNvPr>
          <p:cNvSpPr>
            <a:spLocks noGrp="1"/>
          </p:cNvSpPr>
          <p:nvPr>
            <p:ph type="sldNum" sz="quarter" idx="12"/>
          </p:nvPr>
        </p:nvSpPr>
        <p:spPr/>
        <p:txBody>
          <a:bodyPr/>
          <a:lstStyle/>
          <a:p>
            <a:fld id="{1D2EA5EF-C699-AF4C-BA42-C0A1CAAB713C}" type="slidenum">
              <a:rPr lang="en-US" smtClean="0"/>
              <a:t>45</a:t>
            </a:fld>
            <a:endParaRPr lang="en-US" dirty="0"/>
          </a:p>
        </p:txBody>
      </p:sp>
    </p:spTree>
    <p:extLst>
      <p:ext uri="{BB962C8B-B14F-4D97-AF65-F5344CB8AC3E}">
        <p14:creationId xmlns:p14="http://schemas.microsoft.com/office/powerpoint/2010/main" val="1876114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304C7-A6A2-4670-B1CC-6A8EA681C434}"/>
              </a:ext>
            </a:extLst>
          </p:cNvPr>
          <p:cNvSpPr>
            <a:spLocks noGrp="1"/>
          </p:cNvSpPr>
          <p:nvPr>
            <p:ph type="title"/>
          </p:nvPr>
        </p:nvSpPr>
        <p:spPr/>
        <p:txBody>
          <a:bodyPr/>
          <a:lstStyle/>
          <a:p>
            <a:r>
              <a:rPr lang="en-US" dirty="0"/>
              <a:t>Cheat Sheet Part 1</a:t>
            </a:r>
          </a:p>
        </p:txBody>
      </p:sp>
      <p:sp>
        <p:nvSpPr>
          <p:cNvPr id="3" name="Content Placeholder 2">
            <a:extLst>
              <a:ext uri="{FF2B5EF4-FFF2-40B4-BE49-F238E27FC236}">
                <a16:creationId xmlns:a16="http://schemas.microsoft.com/office/drawing/2014/main" id="{E4447FA3-3813-40D1-9703-9F54A0C54FD6}"/>
              </a:ext>
            </a:extLst>
          </p:cNvPr>
          <p:cNvSpPr>
            <a:spLocks noGrp="1"/>
          </p:cNvSpPr>
          <p:nvPr>
            <p:ph idx="1"/>
          </p:nvPr>
        </p:nvSpPr>
        <p:spPr/>
        <p:txBody>
          <a:bodyPr/>
          <a:lstStyle/>
          <a:p>
            <a:r>
              <a:rPr lang="en-US" dirty="0"/>
              <a:t>Preferred regimens:</a:t>
            </a:r>
          </a:p>
          <a:p>
            <a:pPr lvl="1"/>
            <a:r>
              <a:rPr lang="en-US" dirty="0">
                <a:solidFill>
                  <a:schemeClr val="accent1">
                    <a:lumMod val="75000"/>
                  </a:schemeClr>
                </a:solidFill>
              </a:rPr>
              <a:t>Truvada</a:t>
            </a:r>
            <a:r>
              <a:rPr lang="en-US" dirty="0"/>
              <a:t> 200/300 mg daily + </a:t>
            </a:r>
            <a:r>
              <a:rPr lang="en-US" dirty="0" err="1">
                <a:solidFill>
                  <a:srgbClr val="7030A0"/>
                </a:solidFill>
              </a:rPr>
              <a:t>Tivicay</a:t>
            </a:r>
            <a:r>
              <a:rPr lang="en-US" dirty="0"/>
              <a:t> 50 mg daily</a:t>
            </a:r>
          </a:p>
          <a:p>
            <a:pPr marL="410805" lvl="1" indent="0">
              <a:buNone/>
            </a:pPr>
            <a:r>
              <a:rPr lang="en-US" dirty="0"/>
              <a:t>Or</a:t>
            </a:r>
          </a:p>
          <a:p>
            <a:pPr lvl="1"/>
            <a:r>
              <a:rPr lang="en-US" dirty="0">
                <a:solidFill>
                  <a:schemeClr val="accent1">
                    <a:lumMod val="75000"/>
                  </a:schemeClr>
                </a:solidFill>
              </a:rPr>
              <a:t>Truvada</a:t>
            </a:r>
            <a:r>
              <a:rPr lang="en-US" dirty="0"/>
              <a:t> 200/300 mg daily + </a:t>
            </a:r>
            <a:r>
              <a:rPr lang="en-US" dirty="0" err="1">
                <a:solidFill>
                  <a:srgbClr val="7030A0"/>
                </a:solidFill>
              </a:rPr>
              <a:t>Isentress</a:t>
            </a:r>
            <a:r>
              <a:rPr lang="en-US" dirty="0"/>
              <a:t> 400 mg BID</a:t>
            </a:r>
          </a:p>
          <a:p>
            <a:endParaRPr lang="en-US" dirty="0"/>
          </a:p>
          <a:p>
            <a:r>
              <a:rPr lang="en-US" dirty="0" err="1"/>
              <a:t>CrCl</a:t>
            </a:r>
            <a:r>
              <a:rPr lang="en-US" dirty="0"/>
              <a:t> &lt; 60 mL/min regimens:</a:t>
            </a:r>
          </a:p>
          <a:p>
            <a:pPr lvl="1"/>
            <a:r>
              <a:rPr lang="en-US" dirty="0" err="1">
                <a:solidFill>
                  <a:schemeClr val="accent1">
                    <a:lumMod val="75000"/>
                  </a:schemeClr>
                </a:solidFill>
              </a:rPr>
              <a:t>Combivir</a:t>
            </a:r>
            <a:r>
              <a:rPr lang="en-US" dirty="0"/>
              <a:t> 150/300 mg BID + an above </a:t>
            </a:r>
            <a:r>
              <a:rPr lang="en-US" dirty="0">
                <a:solidFill>
                  <a:srgbClr val="7030A0"/>
                </a:solidFill>
              </a:rPr>
              <a:t>INSTI</a:t>
            </a:r>
          </a:p>
          <a:p>
            <a:pPr lvl="2"/>
            <a:r>
              <a:rPr lang="en-US" dirty="0"/>
              <a:t>May administer </a:t>
            </a:r>
            <a:r>
              <a:rPr lang="en-US" dirty="0">
                <a:solidFill>
                  <a:schemeClr val="accent1">
                    <a:lumMod val="75000"/>
                  </a:schemeClr>
                </a:solidFill>
              </a:rPr>
              <a:t>zidovudine</a:t>
            </a:r>
            <a:r>
              <a:rPr lang="en-US" dirty="0"/>
              <a:t> and dose-adjusted </a:t>
            </a:r>
            <a:r>
              <a:rPr lang="en-US" dirty="0">
                <a:solidFill>
                  <a:schemeClr val="accent1">
                    <a:lumMod val="75000"/>
                  </a:schemeClr>
                </a:solidFill>
              </a:rPr>
              <a:t>lamivudine</a:t>
            </a:r>
            <a:r>
              <a:rPr lang="en-US" dirty="0"/>
              <a:t> separately in place of </a:t>
            </a:r>
            <a:r>
              <a:rPr lang="en-US" dirty="0" err="1">
                <a:solidFill>
                  <a:schemeClr val="accent1">
                    <a:lumMod val="75000"/>
                  </a:schemeClr>
                </a:solidFill>
              </a:rPr>
              <a:t>Combivir</a:t>
            </a:r>
            <a:endParaRPr lang="en-US" dirty="0">
              <a:solidFill>
                <a:schemeClr val="accent1">
                  <a:lumMod val="75000"/>
                </a:schemeClr>
              </a:solidFill>
            </a:endParaRPr>
          </a:p>
          <a:p>
            <a:pPr lvl="2"/>
            <a:r>
              <a:rPr lang="en-US" dirty="0"/>
              <a:t>Full-dose </a:t>
            </a:r>
            <a:r>
              <a:rPr lang="en-US" dirty="0">
                <a:solidFill>
                  <a:schemeClr val="accent1">
                    <a:lumMod val="75000"/>
                  </a:schemeClr>
                </a:solidFill>
              </a:rPr>
              <a:t>lamivudine</a:t>
            </a:r>
            <a:r>
              <a:rPr lang="en-US" dirty="0"/>
              <a:t> safe down to as low as </a:t>
            </a:r>
            <a:r>
              <a:rPr lang="en-US" dirty="0" err="1"/>
              <a:t>CrCl</a:t>
            </a:r>
            <a:r>
              <a:rPr lang="en-US" dirty="0"/>
              <a:t> </a:t>
            </a:r>
            <a:r>
              <a:rPr lang="en-US" u="sng" dirty="0"/>
              <a:t>&gt;</a:t>
            </a:r>
            <a:r>
              <a:rPr lang="en-US" dirty="0"/>
              <a:t> 30 mL/min</a:t>
            </a:r>
          </a:p>
        </p:txBody>
      </p:sp>
      <p:sp>
        <p:nvSpPr>
          <p:cNvPr id="5" name="Footer Placeholder 4">
            <a:extLst>
              <a:ext uri="{FF2B5EF4-FFF2-40B4-BE49-F238E27FC236}">
                <a16:creationId xmlns:a16="http://schemas.microsoft.com/office/drawing/2014/main" id="{86EC5FDD-0860-46A5-B3D7-AE38D4E5B0E4}"/>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8088E636-5F13-4EAA-BBDE-AAB1C924116E}"/>
              </a:ext>
            </a:extLst>
          </p:cNvPr>
          <p:cNvSpPr>
            <a:spLocks noGrp="1"/>
          </p:cNvSpPr>
          <p:nvPr>
            <p:ph type="sldNum" sz="quarter" idx="12"/>
          </p:nvPr>
        </p:nvSpPr>
        <p:spPr/>
        <p:txBody>
          <a:bodyPr/>
          <a:lstStyle/>
          <a:p>
            <a:fld id="{1D2EA5EF-C699-AF4C-BA42-C0A1CAAB713C}" type="slidenum">
              <a:rPr lang="en-US" smtClean="0"/>
              <a:t>46</a:t>
            </a:fld>
            <a:endParaRPr lang="en-US"/>
          </a:p>
        </p:txBody>
      </p:sp>
    </p:spTree>
    <p:extLst>
      <p:ext uri="{BB962C8B-B14F-4D97-AF65-F5344CB8AC3E}">
        <p14:creationId xmlns:p14="http://schemas.microsoft.com/office/powerpoint/2010/main" val="715775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FE7F-F14F-46FC-8487-4A83A7FCECA6}"/>
              </a:ext>
            </a:extLst>
          </p:cNvPr>
          <p:cNvSpPr>
            <a:spLocks noGrp="1"/>
          </p:cNvSpPr>
          <p:nvPr>
            <p:ph type="title"/>
          </p:nvPr>
        </p:nvSpPr>
        <p:spPr/>
        <p:txBody>
          <a:bodyPr/>
          <a:lstStyle/>
          <a:p>
            <a:r>
              <a:rPr lang="en-US" dirty="0"/>
              <a:t>Cheat Sheet Part 2</a:t>
            </a:r>
          </a:p>
        </p:txBody>
      </p:sp>
      <p:sp>
        <p:nvSpPr>
          <p:cNvPr id="3" name="Content Placeholder 2">
            <a:extLst>
              <a:ext uri="{FF2B5EF4-FFF2-40B4-BE49-F238E27FC236}">
                <a16:creationId xmlns:a16="http://schemas.microsoft.com/office/drawing/2014/main" id="{C9FC8749-B767-40F5-A2CA-ABB9ED4FAD3F}"/>
              </a:ext>
            </a:extLst>
          </p:cNvPr>
          <p:cNvSpPr>
            <a:spLocks noGrp="1"/>
          </p:cNvSpPr>
          <p:nvPr>
            <p:ph idx="1"/>
          </p:nvPr>
        </p:nvSpPr>
        <p:spPr/>
        <p:txBody>
          <a:bodyPr>
            <a:normAutofit lnSpcReduction="10000"/>
          </a:bodyPr>
          <a:lstStyle/>
          <a:p>
            <a:r>
              <a:rPr lang="en-US" dirty="0"/>
              <a:t>If pregnant:</a:t>
            </a:r>
          </a:p>
          <a:p>
            <a:pPr lvl="1"/>
            <a:r>
              <a:rPr lang="en-US" dirty="0">
                <a:solidFill>
                  <a:schemeClr val="accent1">
                    <a:lumMod val="75000"/>
                  </a:schemeClr>
                </a:solidFill>
              </a:rPr>
              <a:t>Truvada</a:t>
            </a:r>
            <a:r>
              <a:rPr lang="en-US" dirty="0"/>
              <a:t> 200/300 mg daily + </a:t>
            </a:r>
            <a:r>
              <a:rPr lang="en-US" dirty="0" err="1">
                <a:solidFill>
                  <a:srgbClr val="7030A0"/>
                </a:solidFill>
              </a:rPr>
              <a:t>Isentress</a:t>
            </a:r>
            <a:r>
              <a:rPr lang="en-US" dirty="0"/>
              <a:t> 400 mg BID</a:t>
            </a:r>
          </a:p>
          <a:p>
            <a:pPr lvl="1"/>
            <a:r>
              <a:rPr lang="en-US" dirty="0">
                <a:solidFill>
                  <a:schemeClr val="accent1">
                    <a:lumMod val="75000"/>
                  </a:schemeClr>
                </a:solidFill>
              </a:rPr>
              <a:t>Truvada</a:t>
            </a:r>
            <a:r>
              <a:rPr lang="en-US" dirty="0"/>
              <a:t> 200/300 mg daily + </a:t>
            </a:r>
            <a:r>
              <a:rPr lang="en-US" dirty="0" err="1">
                <a:solidFill>
                  <a:srgbClr val="7030A0"/>
                </a:solidFill>
              </a:rPr>
              <a:t>Tivicay</a:t>
            </a:r>
            <a:r>
              <a:rPr lang="en-US" dirty="0"/>
              <a:t> 50 mg daily</a:t>
            </a:r>
          </a:p>
          <a:p>
            <a:endParaRPr lang="en-US" dirty="0"/>
          </a:p>
          <a:p>
            <a:r>
              <a:rPr lang="en-US" dirty="0"/>
              <a:t>If INSTI-intolerant:</a:t>
            </a:r>
          </a:p>
          <a:p>
            <a:pPr lvl="1"/>
            <a:r>
              <a:rPr lang="en-US" dirty="0">
                <a:solidFill>
                  <a:schemeClr val="accent1">
                    <a:lumMod val="75000"/>
                  </a:schemeClr>
                </a:solidFill>
              </a:rPr>
              <a:t>Truvada</a:t>
            </a:r>
            <a:r>
              <a:rPr lang="en-US" dirty="0"/>
              <a:t> 200/300 mg daily + </a:t>
            </a:r>
            <a:r>
              <a:rPr lang="en-US" dirty="0" err="1">
                <a:solidFill>
                  <a:srgbClr val="0070C0"/>
                </a:solidFill>
              </a:rPr>
              <a:t>Prezista</a:t>
            </a:r>
            <a:r>
              <a:rPr lang="en-US" dirty="0"/>
              <a:t> 800 mg daily + </a:t>
            </a:r>
            <a:r>
              <a:rPr lang="en-US" dirty="0" err="1">
                <a:solidFill>
                  <a:srgbClr val="0070C0"/>
                </a:solidFill>
              </a:rPr>
              <a:t>Norvir</a:t>
            </a:r>
            <a:r>
              <a:rPr lang="en-US" dirty="0"/>
              <a:t> 100 mg daily</a:t>
            </a:r>
          </a:p>
          <a:p>
            <a:endParaRPr lang="en-US" dirty="0"/>
          </a:p>
          <a:p>
            <a:r>
              <a:rPr lang="en-US" dirty="0"/>
              <a:t>If INSTI-intolerant and pregnant:</a:t>
            </a:r>
          </a:p>
          <a:p>
            <a:pPr lvl="1"/>
            <a:r>
              <a:rPr lang="en-US" dirty="0">
                <a:solidFill>
                  <a:schemeClr val="accent1">
                    <a:lumMod val="75000"/>
                  </a:schemeClr>
                </a:solidFill>
              </a:rPr>
              <a:t>Truvada</a:t>
            </a:r>
            <a:r>
              <a:rPr lang="en-US" dirty="0"/>
              <a:t> 200/300 mg daily + </a:t>
            </a:r>
            <a:r>
              <a:rPr lang="en-US" dirty="0" err="1">
                <a:solidFill>
                  <a:srgbClr val="0070C0"/>
                </a:solidFill>
              </a:rPr>
              <a:t>Prezista</a:t>
            </a:r>
            <a:r>
              <a:rPr lang="en-US" dirty="0"/>
              <a:t> 600 mg BID + </a:t>
            </a:r>
            <a:r>
              <a:rPr lang="en-US" dirty="0" err="1">
                <a:solidFill>
                  <a:srgbClr val="0070C0"/>
                </a:solidFill>
              </a:rPr>
              <a:t>Norvir</a:t>
            </a:r>
            <a:r>
              <a:rPr lang="en-US" dirty="0"/>
              <a:t> 100 mg BID</a:t>
            </a:r>
          </a:p>
        </p:txBody>
      </p:sp>
      <p:sp>
        <p:nvSpPr>
          <p:cNvPr id="5" name="Footer Placeholder 4">
            <a:extLst>
              <a:ext uri="{FF2B5EF4-FFF2-40B4-BE49-F238E27FC236}">
                <a16:creationId xmlns:a16="http://schemas.microsoft.com/office/drawing/2014/main" id="{AEF3BA02-78F9-470D-8A42-E1E2613DBDF4}"/>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DE6079E1-3BB0-4502-B4F4-F19C80395BB5}"/>
              </a:ext>
            </a:extLst>
          </p:cNvPr>
          <p:cNvSpPr>
            <a:spLocks noGrp="1"/>
          </p:cNvSpPr>
          <p:nvPr>
            <p:ph type="sldNum" sz="quarter" idx="12"/>
          </p:nvPr>
        </p:nvSpPr>
        <p:spPr/>
        <p:txBody>
          <a:bodyPr/>
          <a:lstStyle/>
          <a:p>
            <a:fld id="{1D2EA5EF-C699-AF4C-BA42-C0A1CAAB713C}" type="slidenum">
              <a:rPr lang="en-US" smtClean="0"/>
              <a:t>47</a:t>
            </a:fld>
            <a:endParaRPr lang="en-US"/>
          </a:p>
        </p:txBody>
      </p:sp>
    </p:spTree>
    <p:extLst>
      <p:ext uri="{BB962C8B-B14F-4D97-AF65-F5344CB8AC3E}">
        <p14:creationId xmlns:p14="http://schemas.microsoft.com/office/powerpoint/2010/main" val="867096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dirty="0"/>
              <a:t>PEP: Special Cases</a:t>
            </a:r>
          </a:p>
        </p:txBody>
      </p:sp>
      <p:sp>
        <p:nvSpPr>
          <p:cNvPr id="70659" name="Rectangle 3"/>
          <p:cNvSpPr>
            <a:spLocks noGrp="1" noChangeArrowheads="1"/>
          </p:cNvSpPr>
          <p:nvPr>
            <p:ph type="body" idx="1"/>
          </p:nvPr>
        </p:nvSpPr>
        <p:spPr>
          <a:xfrm>
            <a:off x="457202" y="1600203"/>
            <a:ext cx="8315569" cy="4651307"/>
          </a:xfrm>
        </p:spPr>
        <p:txBody>
          <a:bodyPr>
            <a:normAutofit/>
          </a:bodyPr>
          <a:lstStyle/>
          <a:p>
            <a:r>
              <a:rPr lang="en-US" altLang="en-US" sz="2800" dirty="0"/>
              <a:t>Known or suspected resistance of the source virus to antiretroviral agents</a:t>
            </a:r>
          </a:p>
          <a:p>
            <a:endParaRPr lang="en-US" altLang="en-US" sz="2800" dirty="0"/>
          </a:p>
          <a:p>
            <a:r>
              <a:rPr lang="en-US" altLang="en-US" sz="2800" dirty="0"/>
              <a:t>Delayed exposure report (after 72 hours)</a:t>
            </a:r>
          </a:p>
          <a:p>
            <a:endParaRPr lang="en-US" altLang="en-US" sz="2800" dirty="0"/>
          </a:p>
          <a:p>
            <a:r>
              <a:rPr lang="en-US" altLang="en-US" sz="2800" dirty="0"/>
              <a:t>Exposed person has serious illness (</a:t>
            </a:r>
            <a:r>
              <a:rPr lang="en-US" altLang="en-US" sz="2800" dirty="0" err="1"/>
              <a:t>eg</a:t>
            </a:r>
            <a:r>
              <a:rPr lang="en-US" altLang="en-US" sz="2800" dirty="0"/>
              <a:t>, renal disease)</a:t>
            </a:r>
          </a:p>
        </p:txBody>
      </p:sp>
      <p:sp>
        <p:nvSpPr>
          <p:cNvPr id="4" name="Footer Placeholder 4">
            <a:extLst>
              <a:ext uri="{FF2B5EF4-FFF2-40B4-BE49-F238E27FC236}">
                <a16:creationId xmlns:a16="http://schemas.microsoft.com/office/drawing/2014/main" id="{35351361-A717-4DC4-A704-F76C38EA5A3F}"/>
              </a:ext>
            </a:extLst>
          </p:cNvPr>
          <p:cNvSpPr>
            <a:spLocks noGrp="1"/>
          </p:cNvSpPr>
          <p:nvPr>
            <p:ph type="ftr" sz="quarter" idx="11"/>
          </p:nvPr>
        </p:nvSpPr>
        <p:spPr>
          <a:xfrm>
            <a:off x="3352459" y="6352708"/>
            <a:ext cx="4367298" cy="365760"/>
          </a:xfrm>
        </p:spPr>
        <p:txBody>
          <a:bodyPr/>
          <a:lstStyle/>
          <a:p>
            <a:r>
              <a:rPr lang="en-US" dirty="0"/>
              <a:t>paetc.org</a:t>
            </a:r>
          </a:p>
        </p:txBody>
      </p:sp>
      <p:sp>
        <p:nvSpPr>
          <p:cNvPr id="5" name="Slide Number Placeholder 3">
            <a:extLst>
              <a:ext uri="{FF2B5EF4-FFF2-40B4-BE49-F238E27FC236}">
                <a16:creationId xmlns:a16="http://schemas.microsoft.com/office/drawing/2014/main" id="{C6449328-CEAC-4110-B7E6-FB339114AC61}"/>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48</a:t>
            </a:fld>
            <a:endParaRPr lang="en-US"/>
          </a:p>
        </p:txBody>
      </p:sp>
    </p:spTree>
    <p:extLst>
      <p:ext uri="{BB962C8B-B14F-4D97-AF65-F5344CB8AC3E}">
        <p14:creationId xmlns:p14="http://schemas.microsoft.com/office/powerpoint/2010/main" val="2019600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hoto of the Clinician Consultation Center's info card with website and telephone numbers listed as nccc.ucsf.edu and 888.448.4911.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27"/>
            <a:ext cx="9144000" cy="5930175"/>
          </a:xfrm>
          <a:prstGeom prst="rect">
            <a:avLst/>
          </a:prstGeom>
        </p:spPr>
      </p:pic>
      <p:sp>
        <p:nvSpPr>
          <p:cNvPr id="3" name="Title 2">
            <a:extLst>
              <a:ext uri="{FF2B5EF4-FFF2-40B4-BE49-F238E27FC236}">
                <a16:creationId xmlns:a16="http://schemas.microsoft.com/office/drawing/2014/main" id="{32BCFE80-CD0B-054D-BC05-2F5EF7B323C8}"/>
              </a:ext>
            </a:extLst>
          </p:cNvPr>
          <p:cNvSpPr>
            <a:spLocks noGrp="1"/>
          </p:cNvSpPr>
          <p:nvPr>
            <p:ph type="title"/>
          </p:nvPr>
        </p:nvSpPr>
        <p:spPr>
          <a:xfrm>
            <a:off x="223398" y="5140311"/>
            <a:ext cx="2299994" cy="1143000"/>
          </a:xfrm>
        </p:spPr>
        <p:txBody>
          <a:bodyPr/>
          <a:lstStyle/>
          <a:p>
            <a:r>
              <a:rPr lang="en-US" sz="2400" dirty="0" err="1">
                <a:solidFill>
                  <a:schemeClr val="tx1"/>
                </a:solidFill>
              </a:rPr>
              <a:t>nccc.ucsf.edu</a:t>
            </a:r>
            <a:r>
              <a:rPr lang="en-US" sz="2400" dirty="0">
                <a:solidFill>
                  <a:schemeClr val="tx1"/>
                </a:solidFill>
              </a:rPr>
              <a:t> </a:t>
            </a:r>
          </a:p>
        </p:txBody>
      </p:sp>
      <p:sp>
        <p:nvSpPr>
          <p:cNvPr id="8" name="Rectangle 7">
            <a:extLst>
              <a:ext uri="{C183D7F6-B498-43B3-948B-1728B52AA6E4}">
                <adec:decorative xmlns:adec="http://schemas.microsoft.com/office/drawing/2017/decorative" val="1"/>
              </a:ext>
            </a:extLst>
          </p:cNvPr>
          <p:cNvSpPr/>
          <p:nvPr/>
        </p:nvSpPr>
        <p:spPr>
          <a:xfrm>
            <a:off x="124558" y="5517905"/>
            <a:ext cx="2398833" cy="3905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a:t>paetc.org</a:t>
            </a:r>
            <a:endParaRPr lang="en-US" dirty="0"/>
          </a:p>
        </p:txBody>
      </p:sp>
      <p:sp>
        <p:nvSpPr>
          <p:cNvPr id="4" name="Slide Number Placeholder 3"/>
          <p:cNvSpPr>
            <a:spLocks noGrp="1"/>
          </p:cNvSpPr>
          <p:nvPr>
            <p:ph type="sldNum" sz="quarter" idx="12"/>
          </p:nvPr>
        </p:nvSpPr>
        <p:spPr/>
        <p:txBody>
          <a:bodyPr/>
          <a:lstStyle/>
          <a:p>
            <a:fld id="{1D2EA5EF-C699-AF4C-BA42-C0A1CAAB713C}" type="slidenum">
              <a:rPr lang="en-US" smtClean="0"/>
              <a:t>49</a:t>
            </a:fld>
            <a:endParaRPr lang="en-US"/>
          </a:p>
        </p:txBody>
      </p:sp>
    </p:spTree>
    <p:extLst>
      <p:ext uri="{BB962C8B-B14F-4D97-AF65-F5344CB8AC3E}">
        <p14:creationId xmlns:p14="http://schemas.microsoft.com/office/powerpoint/2010/main" val="242303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1BF3-1FB6-450F-AD7F-938FCC8CBA48}"/>
              </a:ext>
            </a:extLst>
          </p:cNvPr>
          <p:cNvSpPr>
            <a:spLocks noGrp="1"/>
          </p:cNvSpPr>
          <p:nvPr>
            <p:ph type="title"/>
          </p:nvPr>
        </p:nvSpPr>
        <p:spPr>
          <a:xfrm>
            <a:off x="722316" y="2602971"/>
            <a:ext cx="7659687" cy="1168401"/>
          </a:xfrm>
        </p:spPr>
        <p:txBody>
          <a:bodyPr/>
          <a:lstStyle/>
          <a:p>
            <a:r>
              <a:rPr lang="en-US" dirty="0">
                <a:solidFill>
                  <a:srgbClr val="002060"/>
                </a:solidFill>
              </a:rPr>
              <a:t>HIV Acquisition Risk Groups</a:t>
            </a:r>
            <a:br>
              <a:rPr lang="en-US" dirty="0">
                <a:solidFill>
                  <a:srgbClr val="002060"/>
                </a:solidFill>
              </a:rPr>
            </a:br>
            <a:endParaRPr lang="es-MX" dirty="0"/>
          </a:p>
        </p:txBody>
      </p:sp>
      <p:sp>
        <p:nvSpPr>
          <p:cNvPr id="4" name="Footer Placeholder 4">
            <a:extLst>
              <a:ext uri="{FF2B5EF4-FFF2-40B4-BE49-F238E27FC236}">
                <a16:creationId xmlns:a16="http://schemas.microsoft.com/office/drawing/2014/main" id="{96A47839-8EC5-46F1-B9AB-989F1E42853D}"/>
              </a:ext>
            </a:extLst>
          </p:cNvPr>
          <p:cNvSpPr>
            <a:spLocks noGrp="1"/>
          </p:cNvSpPr>
          <p:nvPr>
            <p:ph type="ftr" sz="quarter" idx="11"/>
          </p:nvPr>
        </p:nvSpPr>
        <p:spPr>
          <a:xfrm>
            <a:off x="3352459" y="6352708"/>
            <a:ext cx="4367298" cy="365760"/>
          </a:xfrm>
        </p:spPr>
        <p:txBody>
          <a:bodyPr/>
          <a:lstStyle/>
          <a:p>
            <a:r>
              <a:rPr lang="en-US" dirty="0"/>
              <a:t>paetc.org</a:t>
            </a:r>
          </a:p>
        </p:txBody>
      </p:sp>
      <p:sp>
        <p:nvSpPr>
          <p:cNvPr id="3" name="Slide Number Placeholder 3">
            <a:extLst>
              <a:ext uri="{FF2B5EF4-FFF2-40B4-BE49-F238E27FC236}">
                <a16:creationId xmlns:a16="http://schemas.microsoft.com/office/drawing/2014/main" id="{08746B7D-CF38-45E1-8B7B-B4BEA9297CF9}"/>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5</a:t>
            </a:fld>
            <a:endParaRPr lang="en-US"/>
          </a:p>
        </p:txBody>
      </p:sp>
    </p:spTree>
    <p:extLst>
      <p:ext uri="{BB962C8B-B14F-4D97-AF65-F5344CB8AC3E}">
        <p14:creationId xmlns:p14="http://schemas.microsoft.com/office/powerpoint/2010/main" val="2389930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1BF3-1FB6-450F-AD7F-938FCC8CBA48}"/>
              </a:ext>
            </a:extLst>
          </p:cNvPr>
          <p:cNvSpPr>
            <a:spLocks noGrp="1"/>
          </p:cNvSpPr>
          <p:nvPr>
            <p:ph type="title"/>
          </p:nvPr>
        </p:nvSpPr>
        <p:spPr>
          <a:xfrm>
            <a:off x="722316" y="2602971"/>
            <a:ext cx="7659687" cy="1168401"/>
          </a:xfrm>
        </p:spPr>
        <p:txBody>
          <a:bodyPr/>
          <a:lstStyle/>
          <a:p>
            <a:pPr algn="ctr"/>
            <a:r>
              <a:rPr lang="en-US" dirty="0">
                <a:solidFill>
                  <a:srgbClr val="002060"/>
                </a:solidFill>
              </a:rPr>
              <a:t>PEP Patient Navigation in the era of Covid-19</a:t>
            </a:r>
            <a:br>
              <a:rPr lang="en-US" dirty="0">
                <a:solidFill>
                  <a:srgbClr val="002060"/>
                </a:solidFill>
              </a:rPr>
            </a:br>
            <a:endParaRPr lang="es-MX" dirty="0"/>
          </a:p>
        </p:txBody>
      </p:sp>
      <p:sp>
        <p:nvSpPr>
          <p:cNvPr id="4" name="Footer Placeholder 4">
            <a:extLst>
              <a:ext uri="{FF2B5EF4-FFF2-40B4-BE49-F238E27FC236}">
                <a16:creationId xmlns:a16="http://schemas.microsoft.com/office/drawing/2014/main" id="{96A47839-8EC5-46F1-B9AB-989F1E42853D}"/>
              </a:ext>
            </a:extLst>
          </p:cNvPr>
          <p:cNvSpPr>
            <a:spLocks noGrp="1"/>
          </p:cNvSpPr>
          <p:nvPr>
            <p:ph type="ftr" sz="quarter" idx="11"/>
          </p:nvPr>
        </p:nvSpPr>
        <p:spPr>
          <a:xfrm>
            <a:off x="3352459" y="6352708"/>
            <a:ext cx="4367298" cy="365760"/>
          </a:xfrm>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C3768">
                    <a:lumMod val="40000"/>
                    <a:lumOff val="60000"/>
                  </a:srgbClr>
                </a:solidFill>
                <a:effectLst/>
                <a:uLnTx/>
                <a:uFillTx/>
                <a:latin typeface="Arial"/>
                <a:ea typeface="+mn-ea"/>
              </a:rPr>
              <a:t>paetc.org</a:t>
            </a:r>
          </a:p>
        </p:txBody>
      </p:sp>
      <p:sp>
        <p:nvSpPr>
          <p:cNvPr id="3" name="Slide Number Placeholder 3">
            <a:extLst>
              <a:ext uri="{FF2B5EF4-FFF2-40B4-BE49-F238E27FC236}">
                <a16:creationId xmlns:a16="http://schemas.microsoft.com/office/drawing/2014/main" id="{08746B7D-CF38-45E1-8B7B-B4BEA9297CF9}"/>
              </a:ext>
            </a:extLst>
          </p:cNvPr>
          <p:cNvSpPr>
            <a:spLocks noGrp="1"/>
          </p:cNvSpPr>
          <p:nvPr>
            <p:ph type="sldNum" sz="quarter" idx="12"/>
          </p:nvPr>
        </p:nvSpPr>
        <p:spPr>
          <a:xfrm>
            <a:off x="8531788" y="6305882"/>
            <a:ext cx="548640" cy="396240"/>
          </a:xfrm>
        </p:spPr>
        <p:txBody>
          <a:body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456449" rtl="0" eaLnBrk="1" fontAlgn="auto" latinLnBrk="0" hangingPunct="1">
                <a:lnSpc>
                  <a:spcPct val="100000"/>
                </a:lnSpc>
                <a:spcBef>
                  <a:spcPts val="0"/>
                </a:spcBef>
                <a:spcAft>
                  <a:spcPts val="0"/>
                </a:spcAft>
                <a:buClrTx/>
                <a:buSzTx/>
                <a:buFontTx/>
                <a:buNone/>
                <a:tabLst/>
                <a:defRPr/>
              </a:pPr>
              <a:t>50</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80319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28" y="497385"/>
            <a:ext cx="8315569" cy="857250"/>
          </a:xfrm>
        </p:spPr>
        <p:txBody>
          <a:bodyPr/>
          <a:lstStyle/>
          <a:p>
            <a:r>
              <a:rPr lang="en-US" sz="4000" b="1" dirty="0">
                <a:solidFill>
                  <a:srgbClr val="C00000"/>
                </a:solidFill>
                <a:latin typeface="MV Boli" panose="02000500030200090000" pitchFamily="2" charset="0"/>
                <a:cs typeface="MV Boli" panose="02000500030200090000" pitchFamily="2" charset="0"/>
              </a:rPr>
              <a:t>PEP Navigation Process Overview</a:t>
            </a:r>
          </a:p>
        </p:txBody>
      </p:sp>
      <p:sp>
        <p:nvSpPr>
          <p:cNvPr id="7" name="TextBox 6"/>
          <p:cNvSpPr txBox="1"/>
          <p:nvPr/>
        </p:nvSpPr>
        <p:spPr>
          <a:xfrm>
            <a:off x="330954" y="2379581"/>
            <a:ext cx="2572024" cy="923330"/>
          </a:xfrm>
          <a:prstGeom prst="rect">
            <a:avLst/>
          </a:prstGeom>
          <a:noFill/>
        </p:spPr>
        <p:txBody>
          <a:bodyPr wrap="square" rtlCol="0">
            <a:spAutoFit/>
          </a:bodyPr>
          <a:lstStyle/>
          <a:p>
            <a:pPr defTabSz="685800">
              <a:defRPr/>
            </a:pPr>
            <a:r>
              <a:rPr lang="en-US" sz="2700" dirty="0">
                <a:solidFill>
                  <a:srgbClr val="002060"/>
                </a:solidFill>
                <a:latin typeface="Arial"/>
              </a:rPr>
              <a:t>Evaluating Provider</a:t>
            </a:r>
          </a:p>
        </p:txBody>
      </p:sp>
      <p:sp>
        <p:nvSpPr>
          <p:cNvPr id="9" name="TextBox 8"/>
          <p:cNvSpPr txBox="1"/>
          <p:nvPr/>
        </p:nvSpPr>
        <p:spPr>
          <a:xfrm>
            <a:off x="566712" y="4335737"/>
            <a:ext cx="1676822" cy="923330"/>
          </a:xfrm>
          <a:prstGeom prst="rect">
            <a:avLst/>
          </a:prstGeom>
          <a:noFill/>
        </p:spPr>
        <p:txBody>
          <a:bodyPr wrap="square" rtlCol="0">
            <a:spAutoFit/>
          </a:bodyPr>
          <a:lstStyle/>
          <a:p>
            <a:pPr defTabSz="685800">
              <a:defRPr/>
            </a:pPr>
            <a:r>
              <a:rPr lang="en-US" sz="2700" dirty="0">
                <a:solidFill>
                  <a:srgbClr val="002060"/>
                </a:solidFill>
                <a:latin typeface="Arial"/>
              </a:rPr>
              <a:t>PEP </a:t>
            </a:r>
          </a:p>
          <a:p>
            <a:pPr defTabSz="685800">
              <a:defRPr/>
            </a:pPr>
            <a:r>
              <a:rPr lang="en-US" sz="2700" dirty="0">
                <a:solidFill>
                  <a:srgbClr val="002060"/>
                </a:solidFill>
                <a:latin typeface="Arial"/>
              </a:rPr>
              <a:t>Clinic </a:t>
            </a:r>
          </a:p>
        </p:txBody>
      </p:sp>
      <p:pic>
        <p:nvPicPr>
          <p:cNvPr id="10" name="Graphic 9" descr="Stopwatch">
            <a:extLst>
              <a:ext uri="{FF2B5EF4-FFF2-40B4-BE49-F238E27FC236}">
                <a16:creationId xmlns:a16="http://schemas.microsoft.com/office/drawing/2014/main" id="{986F6ADC-5608-47B4-AFA4-AACD1A4BBF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48440" y="1965845"/>
            <a:ext cx="685800" cy="685800"/>
          </a:xfrm>
          <a:prstGeom prst="rect">
            <a:avLst/>
          </a:prstGeom>
        </p:spPr>
      </p:pic>
      <p:pic>
        <p:nvPicPr>
          <p:cNvPr id="12" name="Graphic 11" descr="Medicine">
            <a:extLst>
              <a:ext uri="{FF2B5EF4-FFF2-40B4-BE49-F238E27FC236}">
                <a16:creationId xmlns:a16="http://schemas.microsoft.com/office/drawing/2014/main" id="{7CB40FDC-2B78-490B-9547-B50F47901E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32807" y="2036681"/>
            <a:ext cx="685800" cy="685800"/>
          </a:xfrm>
          <a:prstGeom prst="rect">
            <a:avLst/>
          </a:prstGeom>
        </p:spPr>
      </p:pic>
      <p:pic>
        <p:nvPicPr>
          <p:cNvPr id="14" name="Graphic 13" descr="Needle">
            <a:extLst>
              <a:ext uri="{FF2B5EF4-FFF2-40B4-BE49-F238E27FC236}">
                <a16:creationId xmlns:a16="http://schemas.microsoft.com/office/drawing/2014/main" id="{5CC9BBCD-60D1-41A9-89F2-F708B89824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5533" y="1965845"/>
            <a:ext cx="685800" cy="685800"/>
          </a:xfrm>
          <a:prstGeom prst="rect">
            <a:avLst/>
          </a:prstGeom>
        </p:spPr>
      </p:pic>
      <p:pic>
        <p:nvPicPr>
          <p:cNvPr id="16" name="Graphic 15" descr="Medicine">
            <a:extLst>
              <a:ext uri="{FF2B5EF4-FFF2-40B4-BE49-F238E27FC236}">
                <a16:creationId xmlns:a16="http://schemas.microsoft.com/office/drawing/2014/main" id="{9657988C-01FF-43B9-B823-16DD9B8A1B2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5372" y="4126565"/>
            <a:ext cx="685800" cy="685800"/>
          </a:xfrm>
          <a:prstGeom prst="rect">
            <a:avLst/>
          </a:prstGeom>
        </p:spPr>
      </p:pic>
      <p:pic>
        <p:nvPicPr>
          <p:cNvPr id="18" name="Graphic 17" descr="Monthly calendar">
            <a:extLst>
              <a:ext uri="{FF2B5EF4-FFF2-40B4-BE49-F238E27FC236}">
                <a16:creationId xmlns:a16="http://schemas.microsoft.com/office/drawing/2014/main" id="{044863A0-5165-469B-96D3-C3516D697B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32807" y="4067246"/>
            <a:ext cx="685800" cy="685800"/>
          </a:xfrm>
          <a:prstGeom prst="rect">
            <a:avLst/>
          </a:prstGeom>
        </p:spPr>
      </p:pic>
      <p:pic>
        <p:nvPicPr>
          <p:cNvPr id="20" name="Graphic 19" descr="Daily Calendar">
            <a:extLst>
              <a:ext uri="{FF2B5EF4-FFF2-40B4-BE49-F238E27FC236}">
                <a16:creationId xmlns:a16="http://schemas.microsoft.com/office/drawing/2014/main" id="{71F7EADC-6A35-4B3C-A5AD-F8B70562BA7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15533" y="4013357"/>
            <a:ext cx="685800" cy="685800"/>
          </a:xfrm>
          <a:prstGeom prst="rect">
            <a:avLst/>
          </a:prstGeom>
        </p:spPr>
      </p:pic>
      <p:sp>
        <p:nvSpPr>
          <p:cNvPr id="23" name="TextBox 22">
            <a:extLst>
              <a:ext uri="{FF2B5EF4-FFF2-40B4-BE49-F238E27FC236}">
                <a16:creationId xmlns:a16="http://schemas.microsoft.com/office/drawing/2014/main" id="{04AB7FDE-4608-49C5-9EDE-8D9CE084E118}"/>
              </a:ext>
            </a:extLst>
          </p:cNvPr>
          <p:cNvSpPr txBox="1"/>
          <p:nvPr/>
        </p:nvSpPr>
        <p:spPr>
          <a:xfrm>
            <a:off x="2501403" y="2876257"/>
            <a:ext cx="1473740" cy="507831"/>
          </a:xfrm>
          <a:prstGeom prst="rect">
            <a:avLst/>
          </a:prstGeom>
          <a:noFill/>
        </p:spPr>
        <p:txBody>
          <a:bodyPr wrap="square" rtlCol="0">
            <a:spAutoFit/>
          </a:bodyPr>
          <a:lstStyle/>
          <a:p>
            <a:pPr algn="ctr" defTabSz="685800">
              <a:defRPr/>
            </a:pPr>
            <a:r>
              <a:rPr lang="en-US" sz="1350" dirty="0">
                <a:solidFill>
                  <a:srgbClr val="002060"/>
                </a:solidFill>
                <a:latin typeface="Arial"/>
              </a:rPr>
              <a:t>Initiate PEP within 72 hours.</a:t>
            </a:r>
          </a:p>
        </p:txBody>
      </p:sp>
      <p:sp>
        <p:nvSpPr>
          <p:cNvPr id="24" name="TextBox 23">
            <a:extLst>
              <a:ext uri="{FF2B5EF4-FFF2-40B4-BE49-F238E27FC236}">
                <a16:creationId xmlns:a16="http://schemas.microsoft.com/office/drawing/2014/main" id="{E953E6B8-6DFE-4C2C-8F66-60DD3F473756}"/>
              </a:ext>
            </a:extLst>
          </p:cNvPr>
          <p:cNvSpPr txBox="1"/>
          <p:nvPr/>
        </p:nvSpPr>
        <p:spPr>
          <a:xfrm>
            <a:off x="4572001" y="2876260"/>
            <a:ext cx="1473740" cy="507831"/>
          </a:xfrm>
          <a:prstGeom prst="rect">
            <a:avLst/>
          </a:prstGeom>
          <a:noFill/>
        </p:spPr>
        <p:txBody>
          <a:bodyPr wrap="square" rtlCol="0">
            <a:spAutoFit/>
          </a:bodyPr>
          <a:lstStyle/>
          <a:p>
            <a:pPr algn="ctr" defTabSz="685800">
              <a:defRPr/>
            </a:pPr>
            <a:r>
              <a:rPr lang="en-US" sz="1350" dirty="0">
                <a:solidFill>
                  <a:srgbClr val="002060"/>
                </a:solidFill>
                <a:latin typeface="Arial"/>
              </a:rPr>
              <a:t>Conduct baseline testing.</a:t>
            </a:r>
          </a:p>
        </p:txBody>
      </p:sp>
      <p:sp>
        <p:nvSpPr>
          <p:cNvPr id="25" name="TextBox 24">
            <a:extLst>
              <a:ext uri="{FF2B5EF4-FFF2-40B4-BE49-F238E27FC236}">
                <a16:creationId xmlns:a16="http://schemas.microsoft.com/office/drawing/2014/main" id="{8CDDB649-D060-4838-A379-1E6EBBC84CC7}"/>
              </a:ext>
            </a:extLst>
          </p:cNvPr>
          <p:cNvSpPr txBox="1"/>
          <p:nvPr/>
        </p:nvSpPr>
        <p:spPr>
          <a:xfrm>
            <a:off x="6195304" y="2876258"/>
            <a:ext cx="2681975" cy="507831"/>
          </a:xfrm>
          <a:prstGeom prst="rect">
            <a:avLst/>
          </a:prstGeom>
          <a:noFill/>
        </p:spPr>
        <p:txBody>
          <a:bodyPr wrap="square" rtlCol="0">
            <a:spAutoFit/>
          </a:bodyPr>
          <a:lstStyle/>
          <a:p>
            <a:pPr marL="85584" algn="ctr" defTabSz="685800">
              <a:defRPr/>
            </a:pPr>
            <a:r>
              <a:rPr lang="en-US" sz="1350" dirty="0">
                <a:solidFill>
                  <a:srgbClr val="002060"/>
                </a:solidFill>
                <a:latin typeface="Arial"/>
              </a:rPr>
              <a:t>Ensure patient can access at least 3 days of medication.</a:t>
            </a:r>
          </a:p>
        </p:txBody>
      </p:sp>
      <p:sp>
        <p:nvSpPr>
          <p:cNvPr id="26" name="TextBox 25">
            <a:extLst>
              <a:ext uri="{FF2B5EF4-FFF2-40B4-BE49-F238E27FC236}">
                <a16:creationId xmlns:a16="http://schemas.microsoft.com/office/drawing/2014/main" id="{33AFDED5-B184-4AF8-BF7C-CD66EC14052D}"/>
              </a:ext>
            </a:extLst>
          </p:cNvPr>
          <p:cNvSpPr txBox="1"/>
          <p:nvPr/>
        </p:nvSpPr>
        <p:spPr>
          <a:xfrm>
            <a:off x="2070860" y="4866043"/>
            <a:ext cx="2334824" cy="507831"/>
          </a:xfrm>
          <a:prstGeom prst="rect">
            <a:avLst/>
          </a:prstGeom>
          <a:noFill/>
        </p:spPr>
        <p:txBody>
          <a:bodyPr wrap="square" rtlCol="0">
            <a:spAutoFit/>
          </a:bodyPr>
          <a:lstStyle/>
          <a:p>
            <a:pPr marL="85584" algn="ctr" defTabSz="685800">
              <a:defRPr/>
            </a:pPr>
            <a:r>
              <a:rPr lang="en-US" sz="1350">
                <a:solidFill>
                  <a:srgbClr val="002060"/>
                </a:solidFill>
                <a:latin typeface="Arial"/>
              </a:rPr>
              <a:t>Ensure patient accesses remainder of medication.</a:t>
            </a:r>
            <a:endParaRPr lang="en-US" sz="1350" dirty="0">
              <a:solidFill>
                <a:srgbClr val="002060"/>
              </a:solidFill>
              <a:latin typeface="Arial"/>
            </a:endParaRPr>
          </a:p>
        </p:txBody>
      </p:sp>
      <p:sp>
        <p:nvSpPr>
          <p:cNvPr id="27" name="TextBox 26">
            <a:extLst>
              <a:ext uri="{FF2B5EF4-FFF2-40B4-BE49-F238E27FC236}">
                <a16:creationId xmlns:a16="http://schemas.microsoft.com/office/drawing/2014/main" id="{FAB870AF-1811-411B-A0CE-FA0F69F83859}"/>
              </a:ext>
            </a:extLst>
          </p:cNvPr>
          <p:cNvSpPr txBox="1"/>
          <p:nvPr/>
        </p:nvSpPr>
        <p:spPr>
          <a:xfrm>
            <a:off x="4306657" y="4918268"/>
            <a:ext cx="2334824" cy="300082"/>
          </a:xfrm>
          <a:prstGeom prst="rect">
            <a:avLst/>
          </a:prstGeom>
          <a:noFill/>
        </p:spPr>
        <p:txBody>
          <a:bodyPr wrap="square" rtlCol="0">
            <a:spAutoFit/>
          </a:bodyPr>
          <a:lstStyle/>
          <a:p>
            <a:pPr marL="85584" algn="ctr" defTabSz="685800">
              <a:defRPr/>
            </a:pPr>
            <a:r>
              <a:rPr lang="en-US" sz="1350" dirty="0">
                <a:solidFill>
                  <a:srgbClr val="002060"/>
                </a:solidFill>
                <a:latin typeface="Arial"/>
              </a:rPr>
              <a:t>Follow-up within 1 week.</a:t>
            </a:r>
          </a:p>
        </p:txBody>
      </p:sp>
      <p:sp>
        <p:nvSpPr>
          <p:cNvPr id="28" name="TextBox 27">
            <a:extLst>
              <a:ext uri="{FF2B5EF4-FFF2-40B4-BE49-F238E27FC236}">
                <a16:creationId xmlns:a16="http://schemas.microsoft.com/office/drawing/2014/main" id="{829745DB-1D43-480B-A2EE-53D36EDBF284}"/>
              </a:ext>
            </a:extLst>
          </p:cNvPr>
          <p:cNvSpPr txBox="1"/>
          <p:nvPr/>
        </p:nvSpPr>
        <p:spPr>
          <a:xfrm>
            <a:off x="6542455" y="4918268"/>
            <a:ext cx="2334824" cy="300082"/>
          </a:xfrm>
          <a:prstGeom prst="rect">
            <a:avLst/>
          </a:prstGeom>
          <a:noFill/>
        </p:spPr>
        <p:txBody>
          <a:bodyPr wrap="square" rtlCol="0">
            <a:spAutoFit/>
          </a:bodyPr>
          <a:lstStyle/>
          <a:p>
            <a:pPr marL="85584" algn="ctr" defTabSz="685800">
              <a:defRPr/>
            </a:pPr>
            <a:r>
              <a:rPr lang="en-US" sz="1350" dirty="0">
                <a:solidFill>
                  <a:srgbClr val="002060"/>
                </a:solidFill>
                <a:latin typeface="Arial"/>
              </a:rPr>
              <a:t>Follow-up at 4-6 weeks.</a:t>
            </a:r>
          </a:p>
        </p:txBody>
      </p:sp>
      <p:cxnSp>
        <p:nvCxnSpPr>
          <p:cNvPr id="30" name="Straight Connector 29">
            <a:extLst>
              <a:ext uri="{FF2B5EF4-FFF2-40B4-BE49-F238E27FC236}">
                <a16:creationId xmlns:a16="http://schemas.microsoft.com/office/drawing/2014/main" id="{8A10AE18-2D3D-4E91-B741-0FE434877ABA}"/>
              </a:ext>
              <a:ext uri="{C183D7F6-B498-43B3-948B-1728B52AA6E4}">
                <adec:decorative xmlns:adec="http://schemas.microsoft.com/office/drawing/2017/decorative" val="1"/>
              </a:ext>
            </a:extLst>
          </p:cNvPr>
          <p:cNvCxnSpPr>
            <a:cxnSpLocks/>
          </p:cNvCxnSpPr>
          <p:nvPr/>
        </p:nvCxnSpPr>
        <p:spPr>
          <a:xfrm flipV="1">
            <a:off x="148873" y="3763378"/>
            <a:ext cx="8672174" cy="2"/>
          </a:xfrm>
          <a:prstGeom prst="line">
            <a:avLst/>
          </a:prstGeom>
        </p:spPr>
        <p:style>
          <a:lnRef idx="3">
            <a:schemeClr val="accent6"/>
          </a:lnRef>
          <a:fillRef idx="0">
            <a:schemeClr val="accent6"/>
          </a:fillRef>
          <a:effectRef idx="2">
            <a:schemeClr val="accent6"/>
          </a:effectRef>
          <a:fontRef idx="minor">
            <a:schemeClr val="tx1"/>
          </a:fontRef>
        </p:style>
      </p:cxnSp>
      <p:sp>
        <p:nvSpPr>
          <p:cNvPr id="19" name="Slide Number Placeholder 3">
            <a:extLst>
              <a:ext uri="{FF2B5EF4-FFF2-40B4-BE49-F238E27FC236}">
                <a16:creationId xmlns:a16="http://schemas.microsoft.com/office/drawing/2014/main" id="{117B9906-FDE8-CA47-9CB2-5C8D6CBACB89}"/>
              </a:ext>
            </a:extLst>
          </p:cNvPr>
          <p:cNvSpPr>
            <a:spLocks noGrp="1"/>
          </p:cNvSpPr>
          <p:nvPr>
            <p:ph type="sldNum" sz="quarter" idx="12"/>
          </p:nvPr>
        </p:nvSpPr>
        <p:spPr>
          <a:xfrm>
            <a:off x="8531788" y="6305882"/>
            <a:ext cx="548640" cy="396240"/>
          </a:xfrm>
        </p:spPr>
        <p:txBody>
          <a:body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456449" rtl="0" eaLnBrk="1" fontAlgn="auto" latinLnBrk="0" hangingPunct="1">
                <a:lnSpc>
                  <a:spcPct val="100000"/>
                </a:lnSpc>
                <a:spcBef>
                  <a:spcPts val="0"/>
                </a:spcBef>
                <a:spcAft>
                  <a:spcPts val="0"/>
                </a:spcAft>
                <a:buClrTx/>
                <a:buSzTx/>
                <a:buFontTx/>
                <a:buNone/>
                <a:tabLst/>
                <a:defRPr/>
              </a:pPr>
              <a:t>51</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22636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81BF0-420A-4EFF-A050-4F5E12CE75CA}"/>
              </a:ext>
            </a:extLst>
          </p:cNvPr>
          <p:cNvSpPr>
            <a:spLocks noGrp="1"/>
          </p:cNvSpPr>
          <p:nvPr>
            <p:ph type="title"/>
          </p:nvPr>
        </p:nvSpPr>
        <p:spPr>
          <a:xfrm>
            <a:off x="457202" y="274639"/>
            <a:ext cx="8315569" cy="1143000"/>
          </a:xfrm>
        </p:spPr>
        <p:txBody>
          <a:bodyPr anchor="ctr">
            <a:normAutofit fontScale="90000"/>
          </a:bodyPr>
          <a:lstStyle/>
          <a:p>
            <a:pPr marL="85584" defTabSz="685800">
              <a:lnSpc>
                <a:spcPct val="90000"/>
              </a:lnSpc>
              <a:defRPr/>
            </a:pPr>
            <a:r>
              <a:rPr lang="en-US" sz="3700" dirty="0"/>
              <a:t>Ensure patient can access at least 3 days of medication while setting up remainder</a:t>
            </a:r>
          </a:p>
        </p:txBody>
      </p:sp>
      <p:sp>
        <p:nvSpPr>
          <p:cNvPr id="12" name="Content Placeholder 2">
            <a:extLst>
              <a:ext uri="{FF2B5EF4-FFF2-40B4-BE49-F238E27FC236}">
                <a16:creationId xmlns:a16="http://schemas.microsoft.com/office/drawing/2014/main" id="{0F88EFBC-0F9D-4860-AA16-2C70C79F4797}"/>
              </a:ext>
            </a:extLst>
          </p:cNvPr>
          <p:cNvSpPr>
            <a:spLocks noGrp="1"/>
          </p:cNvSpPr>
          <p:nvPr>
            <p:ph sz="half" idx="1"/>
          </p:nvPr>
        </p:nvSpPr>
        <p:spPr>
          <a:xfrm>
            <a:off x="457200" y="1536192"/>
            <a:ext cx="4367298" cy="4431308"/>
          </a:xfrm>
        </p:spPr>
        <p:txBody>
          <a:bodyPr>
            <a:normAutofit/>
          </a:bodyPr>
          <a:lstStyle/>
          <a:p>
            <a:r>
              <a:rPr lang="en-US" dirty="0"/>
              <a:t>Preplanned billing options in case of insurance issues</a:t>
            </a:r>
          </a:p>
          <a:p>
            <a:r>
              <a:rPr lang="en-US" dirty="0"/>
              <a:t>Trusted pharmacies that have training on PEP</a:t>
            </a:r>
          </a:p>
          <a:p>
            <a:r>
              <a:rPr lang="en-US" dirty="0"/>
              <a:t>Complete PAs, if needed, enroll in manufacturers' assistance</a:t>
            </a:r>
          </a:p>
        </p:txBody>
      </p:sp>
      <p:pic>
        <p:nvPicPr>
          <p:cNvPr id="6" name="Graphic 5" descr="Medicine">
            <a:extLst>
              <a:ext uri="{FF2B5EF4-FFF2-40B4-BE49-F238E27FC236}">
                <a16:creationId xmlns:a16="http://schemas.microsoft.com/office/drawing/2014/main" id="{FC2A43B7-AAD2-4EC9-AF73-D3961E1D86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19602" y="1732546"/>
            <a:ext cx="4038599" cy="4038599"/>
          </a:xfrm>
          <a:prstGeom prst="rect">
            <a:avLst/>
          </a:prstGeom>
        </p:spPr>
      </p:pic>
      <p:sp>
        <p:nvSpPr>
          <p:cNvPr id="5" name="Footer Placeholder 4">
            <a:extLst>
              <a:ext uri="{FF2B5EF4-FFF2-40B4-BE49-F238E27FC236}">
                <a16:creationId xmlns:a16="http://schemas.microsoft.com/office/drawing/2014/main" id="{388948F9-ED31-4773-84F8-1AE5E9892A67}"/>
              </a:ext>
            </a:extLst>
          </p:cNvPr>
          <p:cNvSpPr>
            <a:spLocks noGrp="1"/>
          </p:cNvSpPr>
          <p:nvPr>
            <p:ph type="ftr" sz="quarter" idx="11"/>
          </p:nvPr>
        </p:nvSpPr>
        <p:spPr>
          <a:xfrm>
            <a:off x="3352459" y="6352708"/>
            <a:ext cx="4367298" cy="365760"/>
          </a:xfrm>
        </p:spPr>
        <p:txBody>
          <a:bodyPr anchor="ctr">
            <a:normAutofit/>
          </a:bodyPr>
          <a:lstStyle/>
          <a:p>
            <a:pPr>
              <a:spcAft>
                <a:spcPts val="600"/>
              </a:spcAft>
            </a:pPr>
            <a:r>
              <a:rPr lang="en-US"/>
              <a:t>paetc.org</a:t>
            </a:r>
          </a:p>
        </p:txBody>
      </p:sp>
      <p:sp>
        <p:nvSpPr>
          <p:cNvPr id="4" name="Slide Number Placeholder 3">
            <a:extLst>
              <a:ext uri="{FF2B5EF4-FFF2-40B4-BE49-F238E27FC236}">
                <a16:creationId xmlns:a16="http://schemas.microsoft.com/office/drawing/2014/main" id="{BB4C81F2-C45E-4D35-A8A0-77ABD8A2ACFC}"/>
              </a:ext>
            </a:extLst>
          </p:cNvPr>
          <p:cNvSpPr>
            <a:spLocks noGrp="1"/>
          </p:cNvSpPr>
          <p:nvPr>
            <p:ph type="sldNum" sz="quarter" idx="12"/>
          </p:nvPr>
        </p:nvSpPr>
        <p:spPr>
          <a:xfrm>
            <a:off x="8531788" y="6305882"/>
            <a:ext cx="548640" cy="396240"/>
          </a:xfrm>
        </p:spPr>
        <p:txBody>
          <a:bodyPr anchor="ctr">
            <a:normAutofit/>
          </a:bodyPr>
          <a:lstStyle/>
          <a:p>
            <a:pPr>
              <a:spcAft>
                <a:spcPts val="600"/>
              </a:spcAft>
            </a:pPr>
            <a:fld id="{1D2EA5EF-C699-AF4C-BA42-C0A1CAAB713C}" type="slidenum">
              <a:rPr lang="en-US" smtClean="0"/>
              <a:pPr>
                <a:spcAft>
                  <a:spcPts val="600"/>
                </a:spcAft>
              </a:pPr>
              <a:t>52</a:t>
            </a:fld>
            <a:endParaRPr lang="en-US"/>
          </a:p>
        </p:txBody>
      </p:sp>
    </p:spTree>
    <p:extLst>
      <p:ext uri="{BB962C8B-B14F-4D97-AF65-F5344CB8AC3E}">
        <p14:creationId xmlns:p14="http://schemas.microsoft.com/office/powerpoint/2010/main" val="1004098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495" y="295704"/>
            <a:ext cx="8315569" cy="857250"/>
          </a:xfrm>
        </p:spPr>
        <p:txBody>
          <a:bodyPr>
            <a:normAutofit/>
          </a:bodyPr>
          <a:lstStyle/>
          <a:p>
            <a:r>
              <a:rPr lang="en-US" dirty="0">
                <a:solidFill>
                  <a:srgbClr val="C00000"/>
                </a:solidFill>
                <a:latin typeface="MV Boli" panose="02000500030200090000" pitchFamily="2" charset="0"/>
                <a:cs typeface="MV Boli" panose="02000500030200090000" pitchFamily="2" charset="0"/>
              </a:rPr>
              <a:t>Copay Assistance/Free Medications Available!</a:t>
            </a:r>
            <a:endParaRPr lang="en-US" sz="2100" dirty="0">
              <a:latin typeface="MV Boli" panose="02000500030200090000" pitchFamily="2" charset="0"/>
              <a:cs typeface="MV Boli" panose="02000500030200090000" pitchFamily="2" charset="0"/>
            </a:endParaRPr>
          </a:p>
        </p:txBody>
      </p:sp>
      <p:pic>
        <p:nvPicPr>
          <p:cNvPr id="5" name="Content Placeholder 4" descr="Screenshot of the Gilead patient assistance program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327" y="1333585"/>
            <a:ext cx="2932489" cy="2999561"/>
          </a:xfrm>
          <a:prstGeom prst="rect">
            <a:avLst/>
          </a:prstGeom>
          <a:ln>
            <a:solidFill>
              <a:schemeClr val="accent6">
                <a:lumMod val="50000"/>
              </a:schemeClr>
            </a:solidFill>
          </a:ln>
        </p:spPr>
      </p:pic>
      <p:pic>
        <p:nvPicPr>
          <p:cNvPr id="6" name="Picture 5" descr="Screenshot of the Viiv patient assistance progra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708" y="1266117"/>
            <a:ext cx="2497125" cy="3036626"/>
          </a:xfrm>
          <a:prstGeom prst="rect">
            <a:avLst/>
          </a:prstGeom>
          <a:ln>
            <a:solidFill>
              <a:schemeClr val="accent6">
                <a:lumMod val="50000"/>
              </a:schemeClr>
            </a:solidFill>
          </a:ln>
        </p:spPr>
      </p:pic>
      <p:sp>
        <p:nvSpPr>
          <p:cNvPr id="3" name="Rectangle 2">
            <a:extLst>
              <a:ext uri="{FF2B5EF4-FFF2-40B4-BE49-F238E27FC236}">
                <a16:creationId xmlns:a16="http://schemas.microsoft.com/office/drawing/2014/main" id="{617C12FA-7121-4D49-BD01-C7B945CFED42}"/>
              </a:ext>
            </a:extLst>
          </p:cNvPr>
          <p:cNvSpPr/>
          <p:nvPr/>
        </p:nvSpPr>
        <p:spPr>
          <a:xfrm>
            <a:off x="390094" y="4333146"/>
            <a:ext cx="4446949" cy="369332"/>
          </a:xfrm>
          <a:prstGeom prst="rect">
            <a:avLst/>
          </a:prstGeom>
        </p:spPr>
        <p:txBody>
          <a:bodyPr wrap="square">
            <a:spAutoFit/>
          </a:bodyPr>
          <a:lstStyle/>
          <a:p>
            <a:r>
              <a:rPr lang="en-US" dirty="0">
                <a:hlinkClick r:id="rId4"/>
              </a:rPr>
              <a:t>https://www.gileadadvancingaccess.com/</a:t>
            </a:r>
            <a:endParaRPr lang="en-US" dirty="0"/>
          </a:p>
        </p:txBody>
      </p:sp>
      <p:sp>
        <p:nvSpPr>
          <p:cNvPr id="7" name="Rectangle 6">
            <a:extLst>
              <a:ext uri="{FF2B5EF4-FFF2-40B4-BE49-F238E27FC236}">
                <a16:creationId xmlns:a16="http://schemas.microsoft.com/office/drawing/2014/main" id="{D4EF0667-CA34-4780-8747-9BFCE1B5DF38}"/>
              </a:ext>
            </a:extLst>
          </p:cNvPr>
          <p:cNvSpPr/>
          <p:nvPr/>
        </p:nvSpPr>
        <p:spPr>
          <a:xfrm>
            <a:off x="387168" y="4705137"/>
            <a:ext cx="6623231" cy="369332"/>
          </a:xfrm>
          <a:prstGeom prst="rect">
            <a:avLst/>
          </a:prstGeom>
        </p:spPr>
        <p:txBody>
          <a:bodyPr wrap="square">
            <a:spAutoFit/>
          </a:bodyPr>
          <a:lstStyle/>
          <a:p>
            <a:r>
              <a:rPr lang="en-US" dirty="0">
                <a:hlinkClick r:id="rId5"/>
              </a:rPr>
              <a:t>https://www.viivconnect.com/patient-assistance-program/</a:t>
            </a:r>
            <a:endParaRPr lang="en-US" dirty="0"/>
          </a:p>
        </p:txBody>
      </p:sp>
      <p:pic>
        <p:nvPicPr>
          <p:cNvPr id="9" name="Picture 8" descr="Screenshot of the Merk patient assistance program ">
            <a:extLst>
              <a:ext uri="{FF2B5EF4-FFF2-40B4-BE49-F238E27FC236}">
                <a16:creationId xmlns:a16="http://schemas.microsoft.com/office/drawing/2014/main" id="{19D9A5E5-36EF-4454-933C-DD5F34E5705D}"/>
              </a:ext>
            </a:extLst>
          </p:cNvPr>
          <p:cNvPicPr>
            <a:picLocks noChangeAspect="1"/>
          </p:cNvPicPr>
          <p:nvPr/>
        </p:nvPicPr>
        <p:blipFill>
          <a:blip r:embed="rId6"/>
          <a:stretch>
            <a:fillRect/>
          </a:stretch>
        </p:blipFill>
        <p:spPr>
          <a:xfrm>
            <a:off x="2601014" y="1081598"/>
            <a:ext cx="2791215" cy="2619741"/>
          </a:xfrm>
          <a:prstGeom prst="rect">
            <a:avLst/>
          </a:prstGeom>
          <a:ln>
            <a:solidFill>
              <a:schemeClr val="accent6">
                <a:lumMod val="50000"/>
              </a:schemeClr>
            </a:solidFill>
          </a:ln>
        </p:spPr>
      </p:pic>
      <p:pic>
        <p:nvPicPr>
          <p:cNvPr id="4" name="Picture 3" descr="Graphic that reads: Patient Advocate Foundation Co-Pay Relief. Dispensing Help, Delivering Hope.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5177" y="2391468"/>
            <a:ext cx="2343477" cy="785922"/>
          </a:xfrm>
          <a:prstGeom prst="rect">
            <a:avLst/>
          </a:prstGeom>
          <a:ln>
            <a:solidFill>
              <a:schemeClr val="accent6">
                <a:lumMod val="50000"/>
              </a:schemeClr>
            </a:solidFill>
          </a:ln>
        </p:spPr>
      </p:pic>
      <p:pic>
        <p:nvPicPr>
          <p:cNvPr id="11" name="Picture 10" descr="Logo and company name for the PAN Foundation">
            <a:extLst>
              <a:ext uri="{FF2B5EF4-FFF2-40B4-BE49-F238E27FC236}">
                <a16:creationId xmlns:a16="http://schemas.microsoft.com/office/drawing/2014/main" id="{CC8BE6F8-395A-4B9D-90AF-7B3A55EDC9B7}"/>
              </a:ext>
            </a:extLst>
          </p:cNvPr>
          <p:cNvPicPr>
            <a:picLocks noChangeAspect="1"/>
          </p:cNvPicPr>
          <p:nvPr/>
        </p:nvPicPr>
        <p:blipFill>
          <a:blip r:embed="rId8"/>
          <a:stretch>
            <a:fillRect/>
          </a:stretch>
        </p:blipFill>
        <p:spPr>
          <a:xfrm>
            <a:off x="5886859" y="3405499"/>
            <a:ext cx="2638793" cy="752580"/>
          </a:xfrm>
          <a:prstGeom prst="rect">
            <a:avLst/>
          </a:prstGeom>
          <a:ln>
            <a:solidFill>
              <a:schemeClr val="accent6">
                <a:lumMod val="50000"/>
              </a:schemeClr>
            </a:solidFill>
          </a:ln>
        </p:spPr>
      </p:pic>
      <p:sp>
        <p:nvSpPr>
          <p:cNvPr id="12" name="Rectangle 11">
            <a:extLst>
              <a:ext uri="{FF2B5EF4-FFF2-40B4-BE49-F238E27FC236}">
                <a16:creationId xmlns:a16="http://schemas.microsoft.com/office/drawing/2014/main" id="{6723BE2A-DCF6-4636-BC6D-82C03F82C848}"/>
              </a:ext>
            </a:extLst>
          </p:cNvPr>
          <p:cNvSpPr/>
          <p:nvPr/>
        </p:nvSpPr>
        <p:spPr>
          <a:xfrm>
            <a:off x="390094" y="5820089"/>
            <a:ext cx="3352264" cy="369332"/>
          </a:xfrm>
          <a:prstGeom prst="rect">
            <a:avLst/>
          </a:prstGeom>
        </p:spPr>
        <p:txBody>
          <a:bodyPr wrap="none">
            <a:spAutoFit/>
          </a:bodyPr>
          <a:lstStyle/>
          <a:p>
            <a:r>
              <a:rPr lang="en-US" dirty="0">
                <a:hlinkClick r:id="rId9"/>
              </a:rPr>
              <a:t>https://www.panfoundation.org/</a:t>
            </a:r>
            <a:endParaRPr lang="en-US" dirty="0"/>
          </a:p>
        </p:txBody>
      </p:sp>
      <p:sp>
        <p:nvSpPr>
          <p:cNvPr id="13" name="Rectangle 12">
            <a:extLst>
              <a:ext uri="{FF2B5EF4-FFF2-40B4-BE49-F238E27FC236}">
                <a16:creationId xmlns:a16="http://schemas.microsoft.com/office/drawing/2014/main" id="{C9652084-7A03-48C5-B13F-5993F2E5317F}"/>
              </a:ext>
            </a:extLst>
          </p:cNvPr>
          <p:cNvSpPr/>
          <p:nvPr/>
        </p:nvSpPr>
        <p:spPr>
          <a:xfrm>
            <a:off x="387168" y="5063876"/>
            <a:ext cx="3044488" cy="369332"/>
          </a:xfrm>
          <a:prstGeom prst="rect">
            <a:avLst/>
          </a:prstGeom>
        </p:spPr>
        <p:txBody>
          <a:bodyPr wrap="none">
            <a:spAutoFit/>
          </a:bodyPr>
          <a:lstStyle/>
          <a:p>
            <a:r>
              <a:rPr lang="en-US" dirty="0">
                <a:hlinkClick r:id="rId10"/>
              </a:rPr>
              <a:t>https://www.isentress.com/#</a:t>
            </a:r>
            <a:endParaRPr lang="en-US" dirty="0"/>
          </a:p>
        </p:txBody>
      </p:sp>
      <p:sp>
        <p:nvSpPr>
          <p:cNvPr id="14" name="Rectangle 13">
            <a:extLst>
              <a:ext uri="{FF2B5EF4-FFF2-40B4-BE49-F238E27FC236}">
                <a16:creationId xmlns:a16="http://schemas.microsoft.com/office/drawing/2014/main" id="{D26C810F-54AF-4AC8-8808-6F7A3AB26DD4}"/>
              </a:ext>
            </a:extLst>
          </p:cNvPr>
          <p:cNvSpPr/>
          <p:nvPr/>
        </p:nvSpPr>
        <p:spPr>
          <a:xfrm>
            <a:off x="390094" y="5458155"/>
            <a:ext cx="3518977" cy="369332"/>
          </a:xfrm>
          <a:prstGeom prst="rect">
            <a:avLst/>
          </a:prstGeom>
        </p:spPr>
        <p:txBody>
          <a:bodyPr wrap="none">
            <a:spAutoFit/>
          </a:bodyPr>
          <a:lstStyle/>
          <a:p>
            <a:r>
              <a:rPr lang="en-US" dirty="0">
                <a:hlinkClick r:id="rId11"/>
              </a:rPr>
              <a:t>https://www.patientadvocate.org/</a:t>
            </a:r>
            <a:endParaRPr lang="en-US" dirty="0"/>
          </a:p>
        </p:txBody>
      </p:sp>
      <p:sp>
        <p:nvSpPr>
          <p:cNvPr id="15" name="Slide Number Placeholder 3">
            <a:extLst>
              <a:ext uri="{FF2B5EF4-FFF2-40B4-BE49-F238E27FC236}">
                <a16:creationId xmlns:a16="http://schemas.microsoft.com/office/drawing/2014/main" id="{5314C013-A294-5640-8C13-86125241587E}"/>
              </a:ext>
            </a:extLst>
          </p:cNvPr>
          <p:cNvSpPr>
            <a:spLocks noGrp="1"/>
          </p:cNvSpPr>
          <p:nvPr>
            <p:ph type="sldNum" sz="quarter" idx="12"/>
          </p:nvPr>
        </p:nvSpPr>
        <p:spPr>
          <a:xfrm>
            <a:off x="8531788" y="6305882"/>
            <a:ext cx="548640" cy="396240"/>
          </a:xfrm>
        </p:spPr>
        <p:txBody>
          <a:body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456449" rtl="0" eaLnBrk="1" fontAlgn="auto" latinLnBrk="0" hangingPunct="1">
                <a:lnSpc>
                  <a:spcPct val="100000"/>
                </a:lnSpc>
                <a:spcBef>
                  <a:spcPts val="0"/>
                </a:spcBef>
                <a:spcAft>
                  <a:spcPts val="0"/>
                </a:spcAft>
                <a:buClrTx/>
                <a:buSzTx/>
                <a:buFontTx/>
                <a:buNone/>
                <a:tabLst/>
                <a:defRPr/>
              </a:pPr>
              <a:t>53</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02177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E315-B8F1-4F8E-939E-B792604EC7D2}"/>
              </a:ext>
            </a:extLst>
          </p:cNvPr>
          <p:cNvSpPr>
            <a:spLocks noGrp="1"/>
          </p:cNvSpPr>
          <p:nvPr>
            <p:ph type="title"/>
          </p:nvPr>
        </p:nvSpPr>
        <p:spPr/>
        <p:txBody>
          <a:bodyPr/>
          <a:lstStyle/>
          <a:p>
            <a:r>
              <a:rPr lang="en-US" dirty="0"/>
              <a:t>Intake via Telemedicine </a:t>
            </a:r>
          </a:p>
        </p:txBody>
      </p:sp>
      <p:sp>
        <p:nvSpPr>
          <p:cNvPr id="3" name="Content Placeholder 2">
            <a:extLst>
              <a:ext uri="{FF2B5EF4-FFF2-40B4-BE49-F238E27FC236}">
                <a16:creationId xmlns:a16="http://schemas.microsoft.com/office/drawing/2014/main" id="{80E05314-A884-4AA2-A26B-E23F2792FAC2}"/>
              </a:ext>
            </a:extLst>
          </p:cNvPr>
          <p:cNvSpPr>
            <a:spLocks noGrp="1"/>
          </p:cNvSpPr>
          <p:nvPr>
            <p:ph sz="half" idx="1"/>
          </p:nvPr>
        </p:nvSpPr>
        <p:spPr>
          <a:xfrm>
            <a:off x="457199" y="1536192"/>
            <a:ext cx="4600576" cy="4431308"/>
          </a:xfrm>
        </p:spPr>
        <p:txBody>
          <a:bodyPr>
            <a:noAutofit/>
          </a:bodyPr>
          <a:lstStyle/>
          <a:p>
            <a:r>
              <a:rPr lang="en-US" sz="2400" dirty="0"/>
              <a:t>Have a pre-planned process for collecting important information and communicating it with provider</a:t>
            </a:r>
          </a:p>
          <a:p>
            <a:r>
              <a:rPr lang="en-US" sz="2400" dirty="0"/>
              <a:t>Have an assigned person that the patient/pharmacy can reach </a:t>
            </a:r>
            <a:r>
              <a:rPr lang="en-US" sz="2400" b="1" dirty="0"/>
              <a:t>when</a:t>
            </a:r>
            <a:r>
              <a:rPr lang="en-US" sz="2400" dirty="0"/>
              <a:t> problems arise</a:t>
            </a:r>
          </a:p>
          <a:p>
            <a:r>
              <a:rPr lang="en-US" sz="2400" dirty="0"/>
              <a:t>Important messages should be repeated often due to trauma associated with PEP</a:t>
            </a:r>
          </a:p>
        </p:txBody>
      </p:sp>
      <p:pic>
        <p:nvPicPr>
          <p:cNvPr id="6" name="Content Placeholder 5" descr="Icon of a checklist on a clipboard ">
            <a:extLst>
              <a:ext uri="{FF2B5EF4-FFF2-40B4-BE49-F238E27FC236}">
                <a16:creationId xmlns:a16="http://schemas.microsoft.com/office/drawing/2014/main" id="{2CE3D371-36E8-4A14-890A-9998C4BE0390}"/>
              </a:ext>
            </a:extLst>
          </p:cNvPr>
          <p:cNvPicPr>
            <a:picLocks noGrp="1" noChangeAspect="1"/>
          </p:cNvPicPr>
          <p:nvPr>
            <p:ph sz="half" idx="2"/>
          </p:nvPr>
        </p:nvPicPr>
        <p:blipFill>
          <a:blip r:embed="rId2"/>
          <a:stretch>
            <a:fillRect/>
          </a:stretch>
        </p:blipFill>
        <p:spPr>
          <a:xfrm>
            <a:off x="5041652" y="890500"/>
            <a:ext cx="1657351" cy="2154557"/>
          </a:xfrm>
          <a:ln>
            <a:solidFill>
              <a:schemeClr val="accent6">
                <a:lumMod val="50000"/>
              </a:schemeClr>
            </a:solidFill>
          </a:ln>
        </p:spPr>
      </p:pic>
      <p:pic>
        <p:nvPicPr>
          <p:cNvPr id="8" name="Picture 7" descr="Icon of a woman on the telephone ">
            <a:extLst>
              <a:ext uri="{FF2B5EF4-FFF2-40B4-BE49-F238E27FC236}">
                <a16:creationId xmlns:a16="http://schemas.microsoft.com/office/drawing/2014/main" id="{F7028E52-E325-4510-BF72-3FE1B535BA38}"/>
              </a:ext>
            </a:extLst>
          </p:cNvPr>
          <p:cNvPicPr>
            <a:picLocks noChangeAspect="1"/>
          </p:cNvPicPr>
          <p:nvPr/>
        </p:nvPicPr>
        <p:blipFill>
          <a:blip r:embed="rId3"/>
          <a:stretch>
            <a:fillRect/>
          </a:stretch>
        </p:blipFill>
        <p:spPr>
          <a:xfrm>
            <a:off x="5809509" y="2303681"/>
            <a:ext cx="1778987" cy="1944048"/>
          </a:xfrm>
          <a:prstGeom prst="rect">
            <a:avLst/>
          </a:prstGeom>
          <a:ln>
            <a:solidFill>
              <a:schemeClr val="accent6">
                <a:lumMod val="50000"/>
              </a:schemeClr>
            </a:solidFill>
          </a:ln>
        </p:spPr>
      </p:pic>
      <p:pic>
        <p:nvPicPr>
          <p:cNvPr id="12" name="Picture 11" descr="Icon of a hand holding a heart ">
            <a:extLst>
              <a:ext uri="{FF2B5EF4-FFF2-40B4-BE49-F238E27FC236}">
                <a16:creationId xmlns:a16="http://schemas.microsoft.com/office/drawing/2014/main" id="{C34EECF6-03D7-4446-A3E8-2E26BD077DC3}"/>
              </a:ext>
            </a:extLst>
          </p:cNvPr>
          <p:cNvPicPr>
            <a:picLocks noChangeAspect="1"/>
          </p:cNvPicPr>
          <p:nvPr/>
        </p:nvPicPr>
        <p:blipFill>
          <a:blip r:embed="rId4"/>
          <a:stretch>
            <a:fillRect/>
          </a:stretch>
        </p:blipFill>
        <p:spPr>
          <a:xfrm>
            <a:off x="6759820" y="3860786"/>
            <a:ext cx="1657351" cy="1702144"/>
          </a:xfrm>
          <a:prstGeom prst="rect">
            <a:avLst/>
          </a:prstGeom>
          <a:ln>
            <a:solidFill>
              <a:schemeClr val="accent6">
                <a:lumMod val="50000"/>
              </a:schemeClr>
            </a:solidFill>
          </a:ln>
        </p:spPr>
      </p:pic>
      <p:sp>
        <p:nvSpPr>
          <p:cNvPr id="7" name="Slide Number Placeholder 3">
            <a:extLst>
              <a:ext uri="{FF2B5EF4-FFF2-40B4-BE49-F238E27FC236}">
                <a16:creationId xmlns:a16="http://schemas.microsoft.com/office/drawing/2014/main" id="{123107BB-0A60-A046-A96D-D3D8F67D8B7D}"/>
              </a:ext>
            </a:extLst>
          </p:cNvPr>
          <p:cNvSpPr>
            <a:spLocks noGrp="1"/>
          </p:cNvSpPr>
          <p:nvPr>
            <p:ph type="sldNum" sz="quarter" idx="12"/>
          </p:nvPr>
        </p:nvSpPr>
        <p:spPr>
          <a:xfrm>
            <a:off x="8531788" y="6305882"/>
            <a:ext cx="548640" cy="396240"/>
          </a:xfrm>
        </p:spPr>
        <p:txBody>
          <a:body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456449"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95789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03941-9C6A-4A52-9135-CCADA4438816}"/>
              </a:ext>
            </a:extLst>
          </p:cNvPr>
          <p:cNvSpPr>
            <a:spLocks noGrp="1"/>
          </p:cNvSpPr>
          <p:nvPr>
            <p:ph type="title"/>
          </p:nvPr>
        </p:nvSpPr>
        <p:spPr>
          <a:xfrm>
            <a:off x="457203" y="274639"/>
            <a:ext cx="8315569" cy="1143000"/>
          </a:xfrm>
        </p:spPr>
        <p:txBody>
          <a:bodyPr anchor="ctr">
            <a:normAutofit/>
          </a:bodyPr>
          <a:lstStyle/>
          <a:p>
            <a:pPr marL="85584" defTabSz="685800">
              <a:defRPr/>
            </a:pPr>
            <a:r>
              <a:rPr lang="en-US" dirty="0"/>
              <a:t>Follow-up within 1 week</a:t>
            </a:r>
          </a:p>
        </p:txBody>
      </p:sp>
      <p:sp>
        <p:nvSpPr>
          <p:cNvPr id="10" name="Content Placeholder 3">
            <a:extLst>
              <a:ext uri="{FF2B5EF4-FFF2-40B4-BE49-F238E27FC236}">
                <a16:creationId xmlns:a16="http://schemas.microsoft.com/office/drawing/2014/main" id="{214D6786-07F4-4750-89A9-BAB169313C84}"/>
              </a:ext>
            </a:extLst>
          </p:cNvPr>
          <p:cNvSpPr>
            <a:spLocks noGrp="1"/>
          </p:cNvSpPr>
          <p:nvPr>
            <p:ph sz="half" idx="2"/>
          </p:nvPr>
        </p:nvSpPr>
        <p:spPr>
          <a:xfrm>
            <a:off x="4253949" y="1536192"/>
            <a:ext cx="4432852" cy="4431308"/>
          </a:xfrm>
        </p:spPr>
        <p:txBody>
          <a:bodyPr>
            <a:noAutofit/>
          </a:bodyPr>
          <a:lstStyle/>
          <a:p>
            <a:r>
              <a:rPr lang="en-US" sz="2400" dirty="0"/>
              <a:t>Providers who understand the urgency and are willing to double book</a:t>
            </a:r>
          </a:p>
          <a:p>
            <a:r>
              <a:rPr lang="en-US" sz="2400" dirty="0"/>
              <a:t>Multiple options for patients, video visit, phone visit, in-person</a:t>
            </a:r>
          </a:p>
          <a:p>
            <a:r>
              <a:rPr lang="en-US" sz="2400" dirty="0"/>
              <a:t>Complete any missing baseline labs</a:t>
            </a:r>
          </a:p>
          <a:p>
            <a:r>
              <a:rPr lang="en-US" sz="2400" dirty="0"/>
              <a:t>Ensure patients have access to full 28 days of medication</a:t>
            </a:r>
          </a:p>
        </p:txBody>
      </p:sp>
      <p:pic>
        <p:nvPicPr>
          <p:cNvPr id="4" name="Graphic 3" descr="Icon of a daily calendar">
            <a:extLst>
              <a:ext uri="{FF2B5EF4-FFF2-40B4-BE49-F238E27FC236}">
                <a16:creationId xmlns:a16="http://schemas.microsoft.com/office/drawing/2014/main" id="{750C6CA1-65DC-4F0F-889B-629C2BC20A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1923046"/>
            <a:ext cx="3657600" cy="3657600"/>
          </a:xfrm>
          <a:prstGeom prst="rect">
            <a:avLst/>
          </a:prstGeom>
        </p:spPr>
      </p:pic>
      <p:sp>
        <p:nvSpPr>
          <p:cNvPr id="5" name="Slide Number Placeholder 3">
            <a:extLst>
              <a:ext uri="{FF2B5EF4-FFF2-40B4-BE49-F238E27FC236}">
                <a16:creationId xmlns:a16="http://schemas.microsoft.com/office/drawing/2014/main" id="{4950B7A4-6764-5943-8928-BA2A611F1810}"/>
              </a:ext>
            </a:extLst>
          </p:cNvPr>
          <p:cNvSpPr>
            <a:spLocks noGrp="1"/>
          </p:cNvSpPr>
          <p:nvPr>
            <p:ph type="sldNum" sz="quarter" idx="12"/>
          </p:nvPr>
        </p:nvSpPr>
        <p:spPr>
          <a:xfrm>
            <a:off x="8531788" y="6305882"/>
            <a:ext cx="548640" cy="396240"/>
          </a:xfrm>
        </p:spPr>
        <p:txBody>
          <a:body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456449"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362585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E0F6901-DACD-4A9D-BD59-2F8C47FC1716}"/>
              </a:ext>
            </a:extLst>
          </p:cNvPr>
          <p:cNvSpPr>
            <a:spLocks noGrp="1"/>
          </p:cNvSpPr>
          <p:nvPr>
            <p:ph type="title"/>
          </p:nvPr>
        </p:nvSpPr>
        <p:spPr>
          <a:xfrm>
            <a:off x="457203" y="274639"/>
            <a:ext cx="8315569" cy="1143000"/>
          </a:xfrm>
        </p:spPr>
        <p:txBody>
          <a:bodyPr/>
          <a:lstStyle/>
          <a:p>
            <a:r>
              <a:rPr lang="en-US" sz="3200" dirty="0"/>
              <a:t>Follow-up</a:t>
            </a:r>
            <a:endParaRPr lang="en-US" dirty="0"/>
          </a:p>
        </p:txBody>
      </p:sp>
      <p:sp>
        <p:nvSpPr>
          <p:cNvPr id="5" name="TextBox 4">
            <a:extLst>
              <a:ext uri="{FF2B5EF4-FFF2-40B4-BE49-F238E27FC236}">
                <a16:creationId xmlns:a16="http://schemas.microsoft.com/office/drawing/2014/main" id="{10F64F4E-D19E-4FE6-955E-227C5F98D21A}"/>
              </a:ext>
            </a:extLst>
          </p:cNvPr>
          <p:cNvSpPr txBox="1"/>
          <p:nvPr/>
        </p:nvSpPr>
        <p:spPr>
          <a:xfrm>
            <a:off x="457200" y="1536192"/>
            <a:ext cx="4499114" cy="1549908"/>
          </a:xfrm>
          <a:prstGeom prst="rect">
            <a:avLst/>
          </a:prstGeom>
        </p:spPr>
        <p:txBody>
          <a:bodyPr vert="horz" lIns="91290" tIns="45645" rIns="91290" bIns="45645" rtlCol="0">
            <a:noAutofit/>
          </a:bodyPr>
          <a:lstStyle/>
          <a:p>
            <a:pPr marL="85584" indent="-171169" defTabSz="684674">
              <a:spcBef>
                <a:spcPct val="20000"/>
              </a:spcBef>
              <a:buClr>
                <a:schemeClr val="accent6"/>
              </a:buClr>
              <a:buFont typeface="Wingdings" charset="2"/>
              <a:buChar char="§"/>
              <a:defRPr/>
            </a:pPr>
            <a:r>
              <a:rPr lang="en-US" sz="2800" dirty="0"/>
              <a:t>Follow-up at 4-6 weeks</a:t>
            </a:r>
          </a:p>
          <a:p>
            <a:pPr marL="85584" indent="-171169" defTabSz="684674">
              <a:spcBef>
                <a:spcPct val="20000"/>
              </a:spcBef>
              <a:buClr>
                <a:schemeClr val="accent6"/>
              </a:buClr>
              <a:buFont typeface="Wingdings" charset="2"/>
              <a:buChar char="§"/>
              <a:defRPr/>
            </a:pPr>
            <a:r>
              <a:rPr lang="en-US" sz="2800" dirty="0"/>
              <a:t>Complete follow-up labs</a:t>
            </a:r>
          </a:p>
        </p:txBody>
      </p:sp>
      <p:pic>
        <p:nvPicPr>
          <p:cNvPr id="4" name="Graphic 3" descr="Icon of a monthly calendar">
            <a:extLst>
              <a:ext uri="{FF2B5EF4-FFF2-40B4-BE49-F238E27FC236}">
                <a16:creationId xmlns:a16="http://schemas.microsoft.com/office/drawing/2014/main" id="{9EFCB680-5580-4EF9-BE49-5FEE2A3286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5323" y="720848"/>
            <a:ext cx="2624115" cy="2624115"/>
          </a:xfrm>
          <a:prstGeom prst="rect">
            <a:avLst/>
          </a:prstGeom>
        </p:spPr>
      </p:pic>
      <p:sp>
        <p:nvSpPr>
          <p:cNvPr id="6" name="Rectangle 5">
            <a:extLst>
              <a:ext uri="{FF2B5EF4-FFF2-40B4-BE49-F238E27FC236}">
                <a16:creationId xmlns:a16="http://schemas.microsoft.com/office/drawing/2014/main" id="{2EADA053-0ECC-4B5E-A410-7BA6BA0EE5EC}"/>
              </a:ext>
            </a:extLst>
          </p:cNvPr>
          <p:cNvSpPr/>
          <p:nvPr/>
        </p:nvSpPr>
        <p:spPr>
          <a:xfrm>
            <a:off x="4200772" y="3547553"/>
            <a:ext cx="4200278" cy="2332946"/>
          </a:xfrm>
          <a:prstGeom prst="rect">
            <a:avLst/>
          </a:prstGeom>
        </p:spPr>
        <p:txBody>
          <a:bodyPr wrap="square">
            <a:spAutoFit/>
          </a:bodyPr>
          <a:lstStyle/>
          <a:p>
            <a:pPr marL="85584" indent="-171169" defTabSz="684674">
              <a:spcBef>
                <a:spcPct val="20000"/>
              </a:spcBef>
              <a:buClr>
                <a:schemeClr val="accent6"/>
              </a:buClr>
              <a:buFont typeface="Wingdings" charset="2"/>
              <a:buChar char="§"/>
              <a:defRPr/>
            </a:pPr>
            <a:r>
              <a:rPr lang="en-US" sz="2800" dirty="0"/>
              <a:t>Transition to </a:t>
            </a:r>
            <a:r>
              <a:rPr lang="en-US" sz="2800" dirty="0" err="1"/>
              <a:t>PrEP</a:t>
            </a:r>
            <a:r>
              <a:rPr lang="en-US" sz="2800" dirty="0"/>
              <a:t> if patient desires</a:t>
            </a:r>
          </a:p>
          <a:p>
            <a:pPr marL="85584" indent="-171169" defTabSz="684674">
              <a:spcBef>
                <a:spcPct val="20000"/>
              </a:spcBef>
              <a:buClr>
                <a:schemeClr val="accent6"/>
              </a:buClr>
              <a:buFont typeface="Wingdings" charset="2"/>
              <a:buChar char="§"/>
              <a:defRPr/>
            </a:pPr>
            <a:r>
              <a:rPr lang="en-US" sz="2800" dirty="0"/>
              <a:t>Labs completed on day 25, </a:t>
            </a:r>
            <a:r>
              <a:rPr lang="en-US" sz="2800" dirty="0" err="1"/>
              <a:t>PrEP</a:t>
            </a:r>
            <a:r>
              <a:rPr lang="en-US" sz="2800" dirty="0"/>
              <a:t> started immediately on day 29</a:t>
            </a:r>
          </a:p>
        </p:txBody>
      </p:sp>
      <p:pic>
        <p:nvPicPr>
          <p:cNvPr id="1026" name="Picture 2" descr="Clip Art of PEP and PrEP pills">
            <a:extLst>
              <a:ext uri="{FF2B5EF4-FFF2-40B4-BE49-F238E27FC236}">
                <a16:creationId xmlns:a16="http://schemas.microsoft.com/office/drawing/2014/main" id="{B420C820-9B46-46EF-95F9-529365CEAC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9706" y="3311603"/>
            <a:ext cx="2613619" cy="2613619"/>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9A069448-3DAD-5A4D-B6F8-759F72D801EE}"/>
              </a:ext>
            </a:extLst>
          </p:cNvPr>
          <p:cNvSpPr>
            <a:spLocks noGrp="1"/>
          </p:cNvSpPr>
          <p:nvPr>
            <p:ph type="sldNum" sz="quarter" idx="12"/>
          </p:nvPr>
        </p:nvSpPr>
        <p:spPr>
          <a:xfrm>
            <a:off x="8531788" y="6305882"/>
            <a:ext cx="548640" cy="396240"/>
          </a:xfrm>
        </p:spPr>
        <p:txBody>
          <a:body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456449" rtl="0" eaLnBrk="1" fontAlgn="auto" latinLnBrk="0" hangingPunct="1">
                <a:lnSpc>
                  <a:spcPct val="100000"/>
                </a:lnSpc>
                <a:spcBef>
                  <a:spcPts val="0"/>
                </a:spcBef>
                <a:spcAft>
                  <a:spcPts val="0"/>
                </a:spcAft>
                <a:buClrTx/>
                <a:buSzTx/>
                <a:buFontTx/>
                <a:buNone/>
                <a:tabLst/>
                <a:defRPr/>
              </a:pPr>
              <a:t>56</a:t>
            </a:fld>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610901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09891-8059-4845-BB46-2607E5DC5A6E}"/>
              </a:ext>
            </a:extLst>
          </p:cNvPr>
          <p:cNvSpPr>
            <a:spLocks noGrp="1"/>
          </p:cNvSpPr>
          <p:nvPr>
            <p:ph type="title"/>
          </p:nvPr>
        </p:nvSpPr>
        <p:spPr/>
        <p:txBody>
          <a:bodyPr/>
          <a:lstStyle/>
          <a:p>
            <a:r>
              <a:rPr lang="en-US" dirty="0"/>
              <a:t>Additional Considerations in the Era of COVID-19</a:t>
            </a:r>
          </a:p>
        </p:txBody>
      </p:sp>
      <p:sp>
        <p:nvSpPr>
          <p:cNvPr id="3" name="Rectangle 3">
            <a:extLst>
              <a:ext uri="{FF2B5EF4-FFF2-40B4-BE49-F238E27FC236}">
                <a16:creationId xmlns:a16="http://schemas.microsoft.com/office/drawing/2014/main" id="{A5F9A072-4B3B-4BF9-B74E-5A71C2546D21}"/>
              </a:ext>
            </a:extLst>
          </p:cNvPr>
          <p:cNvSpPr txBox="1">
            <a:spLocks noChangeArrowheads="1"/>
          </p:cNvSpPr>
          <p:nvPr/>
        </p:nvSpPr>
        <p:spPr>
          <a:xfrm>
            <a:off x="0" y="1600203"/>
            <a:ext cx="9144000" cy="4651307"/>
          </a:xfrm>
          <a:prstGeom prst="rect">
            <a:avLst/>
          </a:prstGeom>
        </p:spPr>
        <p:txBody>
          <a:bodyPr>
            <a:normAutofit/>
          </a:bodyPr>
          <a:lstStyle>
            <a:lvl1pPr marL="256753" indent="-171169" algn="l" defTabSz="684674"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1pPr>
            <a:lvl2pPr marL="479273" indent="-171169" algn="l" defTabSz="684674" rtl="0" eaLnBrk="1" latinLnBrk="0" hangingPunct="1">
              <a:spcBef>
                <a:spcPct val="20000"/>
              </a:spcBef>
              <a:buClr>
                <a:schemeClr val="accent6"/>
              </a:buClr>
              <a:buFont typeface="Wingdings" charset="2"/>
              <a:buChar char="§"/>
              <a:defRPr sz="1650" b="0" i="0" kern="1200">
                <a:solidFill>
                  <a:schemeClr val="tx1"/>
                </a:solidFill>
                <a:latin typeface="+mn-lt"/>
                <a:ea typeface="+mn-ea"/>
                <a:cs typeface="ITC Avant Garde Std Md"/>
              </a:defRPr>
            </a:lvl2pPr>
            <a:lvl3pPr marL="753142" indent="-171169" algn="l" defTabSz="684674" rtl="0" eaLnBrk="1" latinLnBrk="0" hangingPunct="1">
              <a:spcBef>
                <a:spcPct val="20000"/>
              </a:spcBef>
              <a:buClr>
                <a:schemeClr val="accent6"/>
              </a:buClr>
              <a:buFont typeface="Wingdings" charset="2"/>
              <a:buChar char="§"/>
              <a:defRPr sz="1500" b="0" i="0" kern="1200">
                <a:solidFill>
                  <a:schemeClr val="tx1"/>
                </a:solidFill>
                <a:latin typeface="+mn-lt"/>
                <a:ea typeface="+mn-ea"/>
                <a:cs typeface="ITC Avant Garde Std Md"/>
              </a:defRPr>
            </a:lvl3pPr>
            <a:lvl4pPr marL="958544" indent="-171169" algn="l" defTabSz="684674" rtl="0" eaLnBrk="1" latinLnBrk="0" hangingPunct="1">
              <a:spcBef>
                <a:spcPct val="20000"/>
              </a:spcBef>
              <a:buClr>
                <a:schemeClr val="accent6"/>
              </a:buClr>
              <a:buFont typeface="Wingdings" charset="2"/>
              <a:buChar char="§"/>
              <a:defRPr sz="1350" b="0" i="0" kern="1200">
                <a:solidFill>
                  <a:schemeClr val="tx1"/>
                </a:solidFill>
                <a:latin typeface="+mn-lt"/>
                <a:ea typeface="+mn-ea"/>
                <a:cs typeface="ITC Avant Garde Std Md"/>
              </a:defRPr>
            </a:lvl4pPr>
            <a:lvl5pPr marL="1163946" indent="-171169" algn="l" defTabSz="684674" rtl="0" eaLnBrk="1" latinLnBrk="0" hangingPunct="1">
              <a:spcBef>
                <a:spcPct val="20000"/>
              </a:spcBef>
              <a:buClr>
                <a:schemeClr val="accent6"/>
              </a:buClr>
              <a:buFont typeface="Wingdings" charset="2"/>
              <a:buChar char="§"/>
              <a:defRPr sz="1200" b="0" i="0" kern="1200" baseline="0">
                <a:solidFill>
                  <a:schemeClr val="tx1"/>
                </a:solidFill>
                <a:latin typeface="+mn-lt"/>
                <a:ea typeface="+mn-ea"/>
                <a:cs typeface="ITC Avant Garde Std Md"/>
              </a:defRPr>
            </a:lvl5pPr>
            <a:lvl6pPr marL="1300882" indent="-136935" algn="l" defTabSz="684674"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37816" indent="-136935" algn="l" defTabSz="684674"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4751" indent="-136935" algn="l" defTabSz="684674"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1686" indent="-136935" algn="l" defTabSz="684674"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r>
              <a:rPr lang="en-US" altLang="en-US" sz="2800" dirty="0"/>
              <a:t>Emergency rooms are overwhelmed</a:t>
            </a:r>
          </a:p>
          <a:p>
            <a:pPr lvl="1"/>
            <a:r>
              <a:rPr lang="en-US" altLang="en-US" sz="2500" dirty="0"/>
              <a:t>Preferable to directly see patients same day</a:t>
            </a:r>
          </a:p>
          <a:p>
            <a:endParaRPr lang="en-US" altLang="en-US" sz="2650" dirty="0"/>
          </a:p>
          <a:p>
            <a:r>
              <a:rPr lang="en-US" altLang="en-US" sz="2800" dirty="0"/>
              <a:t>Schedule lab visits later in the day to avoid crowds</a:t>
            </a:r>
          </a:p>
          <a:p>
            <a:endParaRPr lang="en-US" altLang="en-US" sz="2800" dirty="0"/>
          </a:p>
          <a:p>
            <a:r>
              <a:rPr lang="en-US" altLang="en-US" sz="2800" dirty="0"/>
              <a:t>Have mental health linkages to care on hand</a:t>
            </a:r>
          </a:p>
          <a:p>
            <a:endParaRPr lang="en-US" altLang="en-US" sz="2800" dirty="0"/>
          </a:p>
          <a:p>
            <a:r>
              <a:rPr lang="en-US" altLang="en-US" sz="2800" dirty="0"/>
              <a:t>Work with pharmacies able to deliver medication</a:t>
            </a:r>
          </a:p>
        </p:txBody>
      </p:sp>
    </p:spTree>
    <p:extLst>
      <p:ext uri="{BB962C8B-B14F-4D97-AF65-F5344CB8AC3E}">
        <p14:creationId xmlns:p14="http://schemas.microsoft.com/office/powerpoint/2010/main" val="2285187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0A7A-6F40-884B-AE5B-E199E8DB83E0}"/>
              </a:ext>
            </a:extLst>
          </p:cNvPr>
          <p:cNvSpPr>
            <a:spLocks noGrp="1"/>
          </p:cNvSpPr>
          <p:nvPr>
            <p:ph type="title"/>
          </p:nvPr>
        </p:nvSpPr>
        <p:spPr/>
        <p:txBody>
          <a:bodyPr/>
          <a:lstStyle/>
          <a:p>
            <a:r>
              <a:rPr lang="en-US" dirty="0"/>
              <a:t>Virtual Visits</a:t>
            </a:r>
          </a:p>
        </p:txBody>
      </p:sp>
      <p:sp>
        <p:nvSpPr>
          <p:cNvPr id="3" name="Text Placeholder 2">
            <a:extLst>
              <a:ext uri="{FF2B5EF4-FFF2-40B4-BE49-F238E27FC236}">
                <a16:creationId xmlns:a16="http://schemas.microsoft.com/office/drawing/2014/main" id="{0DED5FB7-4583-D546-A227-C3B33E7E0C59}"/>
              </a:ext>
            </a:extLst>
          </p:cNvPr>
          <p:cNvSpPr>
            <a:spLocks noGrp="1"/>
          </p:cNvSpPr>
          <p:nvPr>
            <p:ph type="body" idx="1"/>
          </p:nvPr>
        </p:nvSpPr>
        <p:spPr/>
        <p:txBody>
          <a:bodyPr/>
          <a:lstStyle/>
          <a:p>
            <a:r>
              <a:rPr lang="en-US" dirty="0">
                <a:solidFill>
                  <a:schemeClr val="tx1"/>
                </a:solidFill>
              </a:rPr>
              <a:t>Patient Access: </a:t>
            </a:r>
          </a:p>
        </p:txBody>
      </p:sp>
      <p:sp>
        <p:nvSpPr>
          <p:cNvPr id="4" name="Content Placeholder 3">
            <a:extLst>
              <a:ext uri="{FF2B5EF4-FFF2-40B4-BE49-F238E27FC236}">
                <a16:creationId xmlns:a16="http://schemas.microsoft.com/office/drawing/2014/main" id="{3FB7A6C9-3460-5943-BCA1-C20C36B7F512}"/>
              </a:ext>
            </a:extLst>
          </p:cNvPr>
          <p:cNvSpPr>
            <a:spLocks noGrp="1"/>
          </p:cNvSpPr>
          <p:nvPr>
            <p:ph sz="half" idx="2"/>
          </p:nvPr>
        </p:nvSpPr>
        <p:spPr/>
        <p:txBody>
          <a:bodyPr/>
          <a:lstStyle/>
          <a:p>
            <a:pPr marL="285750" indent="-285750" defTabSz="622300">
              <a:lnSpc>
                <a:spcPct val="90000"/>
              </a:lnSpc>
              <a:spcBef>
                <a:spcPct val="0"/>
              </a:spcBef>
              <a:spcAft>
                <a:spcPct val="35000"/>
              </a:spcAft>
            </a:pPr>
            <a:r>
              <a:rPr lang="en-US" dirty="0"/>
              <a:t>Telephone needed for phone consults</a:t>
            </a:r>
          </a:p>
          <a:p>
            <a:pPr marL="285750" indent="-285750" defTabSz="622300">
              <a:lnSpc>
                <a:spcPct val="90000"/>
              </a:lnSpc>
              <a:spcBef>
                <a:spcPct val="0"/>
              </a:spcBef>
              <a:spcAft>
                <a:spcPct val="35000"/>
              </a:spcAft>
            </a:pPr>
            <a:r>
              <a:rPr lang="en-US" dirty="0"/>
              <a:t>Smartphone or computer with working camera needed for video consults </a:t>
            </a:r>
          </a:p>
        </p:txBody>
      </p:sp>
      <p:sp>
        <p:nvSpPr>
          <p:cNvPr id="5" name="Text Placeholder 4">
            <a:extLst>
              <a:ext uri="{FF2B5EF4-FFF2-40B4-BE49-F238E27FC236}">
                <a16:creationId xmlns:a16="http://schemas.microsoft.com/office/drawing/2014/main" id="{42ED89F5-04B3-0341-9279-F43949C19729}"/>
              </a:ext>
            </a:extLst>
          </p:cNvPr>
          <p:cNvSpPr>
            <a:spLocks noGrp="1"/>
          </p:cNvSpPr>
          <p:nvPr>
            <p:ph type="body" sz="quarter" idx="3"/>
          </p:nvPr>
        </p:nvSpPr>
        <p:spPr/>
        <p:txBody>
          <a:bodyPr/>
          <a:lstStyle/>
          <a:p>
            <a:r>
              <a:rPr lang="en-US" dirty="0">
                <a:solidFill>
                  <a:schemeClr val="tx1"/>
                </a:solidFill>
              </a:rPr>
              <a:t>Telemedicine Coordination:</a:t>
            </a:r>
          </a:p>
        </p:txBody>
      </p:sp>
      <p:sp>
        <p:nvSpPr>
          <p:cNvPr id="6" name="Content Placeholder 5">
            <a:extLst>
              <a:ext uri="{FF2B5EF4-FFF2-40B4-BE49-F238E27FC236}">
                <a16:creationId xmlns:a16="http://schemas.microsoft.com/office/drawing/2014/main" id="{DB93F0C4-5AF7-C04F-845C-1EFF8FBD4D37}"/>
              </a:ext>
            </a:extLst>
          </p:cNvPr>
          <p:cNvSpPr>
            <a:spLocks noGrp="1"/>
          </p:cNvSpPr>
          <p:nvPr>
            <p:ph sz="quarter" idx="4"/>
          </p:nvPr>
        </p:nvSpPr>
        <p:spPr/>
        <p:txBody>
          <a:bodyPr/>
          <a:lstStyle/>
          <a:p>
            <a:pPr marL="285750" indent="-285750" defTabSz="622300">
              <a:lnSpc>
                <a:spcPct val="90000"/>
              </a:lnSpc>
              <a:spcBef>
                <a:spcPct val="0"/>
              </a:spcBef>
              <a:spcAft>
                <a:spcPct val="35000"/>
              </a:spcAft>
            </a:pPr>
            <a:r>
              <a:rPr lang="en-US" dirty="0"/>
              <a:t>Confirm patient’s appointment type</a:t>
            </a:r>
          </a:p>
          <a:p>
            <a:pPr marL="285750" indent="-285750" defTabSz="622300">
              <a:lnSpc>
                <a:spcPct val="90000"/>
              </a:lnSpc>
              <a:spcBef>
                <a:spcPct val="0"/>
              </a:spcBef>
              <a:spcAft>
                <a:spcPct val="35000"/>
              </a:spcAft>
            </a:pPr>
            <a:r>
              <a:rPr lang="en-US" dirty="0"/>
              <a:t>Coordinate necessary lab work and access to virtual consults</a:t>
            </a:r>
          </a:p>
          <a:p>
            <a:pPr marL="285750" indent="-285750" defTabSz="622300">
              <a:lnSpc>
                <a:spcPct val="90000"/>
              </a:lnSpc>
              <a:spcBef>
                <a:spcPct val="0"/>
              </a:spcBef>
              <a:spcAft>
                <a:spcPct val="35000"/>
              </a:spcAft>
            </a:pPr>
            <a:r>
              <a:rPr lang="en-US" dirty="0"/>
              <a:t>Make sure patient has a clear understanding of follow-up plan, provide in writing if possible</a:t>
            </a:r>
          </a:p>
          <a:p>
            <a:pPr marL="285750" indent="-285750" defTabSz="622300">
              <a:lnSpc>
                <a:spcPct val="90000"/>
              </a:lnSpc>
              <a:spcBef>
                <a:spcPct val="0"/>
              </a:spcBef>
              <a:spcAft>
                <a:spcPct val="35000"/>
              </a:spcAft>
            </a:pPr>
            <a:r>
              <a:rPr lang="en-US" dirty="0"/>
              <a:t>Make sure patient has access to all necessary testing, including STI swabs</a:t>
            </a:r>
          </a:p>
          <a:p>
            <a:endParaRPr lang="en-US" dirty="0"/>
          </a:p>
        </p:txBody>
      </p:sp>
    </p:spTree>
    <p:extLst>
      <p:ext uri="{BB962C8B-B14F-4D97-AF65-F5344CB8AC3E}">
        <p14:creationId xmlns:p14="http://schemas.microsoft.com/office/powerpoint/2010/main" val="2371261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C0A7A-6F40-884B-AE5B-E199E8DB83E0}"/>
              </a:ext>
            </a:extLst>
          </p:cNvPr>
          <p:cNvSpPr>
            <a:spLocks noGrp="1"/>
          </p:cNvSpPr>
          <p:nvPr>
            <p:ph type="title"/>
          </p:nvPr>
        </p:nvSpPr>
        <p:spPr/>
        <p:txBody>
          <a:bodyPr/>
          <a:lstStyle/>
          <a:p>
            <a:r>
              <a:rPr lang="en-US" dirty="0"/>
              <a:t>Telemedicine Best Practices </a:t>
            </a:r>
          </a:p>
        </p:txBody>
      </p:sp>
      <p:sp>
        <p:nvSpPr>
          <p:cNvPr id="3" name="Text Placeholder 2">
            <a:extLst>
              <a:ext uri="{FF2B5EF4-FFF2-40B4-BE49-F238E27FC236}">
                <a16:creationId xmlns:a16="http://schemas.microsoft.com/office/drawing/2014/main" id="{0DED5FB7-4583-D546-A227-C3B33E7E0C59}"/>
              </a:ext>
            </a:extLst>
          </p:cNvPr>
          <p:cNvSpPr>
            <a:spLocks noGrp="1"/>
          </p:cNvSpPr>
          <p:nvPr>
            <p:ph type="body" idx="1"/>
          </p:nvPr>
        </p:nvSpPr>
        <p:spPr/>
        <p:txBody>
          <a:bodyPr/>
          <a:lstStyle/>
          <a:p>
            <a:r>
              <a:rPr lang="en-US" u="sng" dirty="0">
                <a:solidFill>
                  <a:schemeClr val="tx1"/>
                </a:solidFill>
              </a:rPr>
              <a:t>Tips for Coordinators:</a:t>
            </a:r>
          </a:p>
        </p:txBody>
      </p:sp>
      <p:sp>
        <p:nvSpPr>
          <p:cNvPr id="4" name="Content Placeholder 3">
            <a:extLst>
              <a:ext uri="{FF2B5EF4-FFF2-40B4-BE49-F238E27FC236}">
                <a16:creationId xmlns:a16="http://schemas.microsoft.com/office/drawing/2014/main" id="{3FB7A6C9-3460-5943-BCA1-C20C36B7F512}"/>
              </a:ext>
            </a:extLst>
          </p:cNvPr>
          <p:cNvSpPr>
            <a:spLocks noGrp="1"/>
          </p:cNvSpPr>
          <p:nvPr>
            <p:ph sz="half" idx="2"/>
          </p:nvPr>
        </p:nvSpPr>
        <p:spPr/>
        <p:txBody>
          <a:bodyPr/>
          <a:lstStyle/>
          <a:p>
            <a:pPr marL="0" indent="0" defTabSz="622300">
              <a:lnSpc>
                <a:spcPct val="90000"/>
              </a:lnSpc>
              <a:spcBef>
                <a:spcPct val="0"/>
              </a:spcBef>
              <a:spcAft>
                <a:spcPct val="35000"/>
              </a:spcAft>
              <a:buNone/>
            </a:pPr>
            <a:r>
              <a:rPr lang="en-US" dirty="0"/>
              <a:t>-Have a back-up plan if technology fails</a:t>
            </a:r>
          </a:p>
          <a:p>
            <a:pPr marL="0" indent="0" defTabSz="622300">
              <a:lnSpc>
                <a:spcPct val="90000"/>
              </a:lnSpc>
              <a:spcBef>
                <a:spcPct val="0"/>
              </a:spcBef>
              <a:spcAft>
                <a:spcPct val="35000"/>
              </a:spcAft>
              <a:buNone/>
            </a:pPr>
            <a:endParaRPr lang="en-US" dirty="0"/>
          </a:p>
          <a:p>
            <a:pPr marL="0" indent="0" defTabSz="622300">
              <a:lnSpc>
                <a:spcPct val="90000"/>
              </a:lnSpc>
              <a:spcBef>
                <a:spcPct val="0"/>
              </a:spcBef>
              <a:spcAft>
                <a:spcPct val="35000"/>
              </a:spcAft>
              <a:buNone/>
            </a:pPr>
            <a:r>
              <a:rPr lang="en-US" dirty="0"/>
              <a:t>-Determine what information is necessary</a:t>
            </a:r>
          </a:p>
          <a:p>
            <a:pPr marL="0" indent="0" defTabSz="622300">
              <a:lnSpc>
                <a:spcPct val="90000"/>
              </a:lnSpc>
              <a:spcBef>
                <a:spcPct val="0"/>
              </a:spcBef>
              <a:spcAft>
                <a:spcPct val="35000"/>
              </a:spcAft>
              <a:buNone/>
            </a:pPr>
            <a:endParaRPr lang="en-US" dirty="0"/>
          </a:p>
          <a:p>
            <a:pPr marL="0" indent="0" defTabSz="622300">
              <a:lnSpc>
                <a:spcPct val="90000"/>
              </a:lnSpc>
              <a:spcBef>
                <a:spcPct val="0"/>
              </a:spcBef>
              <a:spcAft>
                <a:spcPct val="35000"/>
              </a:spcAft>
              <a:buNone/>
            </a:pPr>
            <a:r>
              <a:rPr lang="en-US" dirty="0"/>
              <a:t>-Call patient ahead of time to practice using telehealth systems</a:t>
            </a:r>
          </a:p>
        </p:txBody>
      </p:sp>
      <p:sp>
        <p:nvSpPr>
          <p:cNvPr id="5" name="Text Placeholder 4">
            <a:extLst>
              <a:ext uri="{FF2B5EF4-FFF2-40B4-BE49-F238E27FC236}">
                <a16:creationId xmlns:a16="http://schemas.microsoft.com/office/drawing/2014/main" id="{42ED89F5-04B3-0341-9279-F43949C19729}"/>
              </a:ext>
            </a:extLst>
          </p:cNvPr>
          <p:cNvSpPr>
            <a:spLocks noGrp="1"/>
          </p:cNvSpPr>
          <p:nvPr>
            <p:ph type="body" sz="quarter" idx="3"/>
          </p:nvPr>
        </p:nvSpPr>
        <p:spPr/>
        <p:txBody>
          <a:bodyPr/>
          <a:lstStyle/>
          <a:p>
            <a:r>
              <a:rPr lang="en-US" u="sng" dirty="0">
                <a:solidFill>
                  <a:schemeClr val="tx1"/>
                </a:solidFill>
              </a:rPr>
              <a:t>Tips for Providers:</a:t>
            </a:r>
          </a:p>
        </p:txBody>
      </p:sp>
      <p:sp>
        <p:nvSpPr>
          <p:cNvPr id="6" name="Content Placeholder 5">
            <a:extLst>
              <a:ext uri="{FF2B5EF4-FFF2-40B4-BE49-F238E27FC236}">
                <a16:creationId xmlns:a16="http://schemas.microsoft.com/office/drawing/2014/main" id="{DB93F0C4-5AF7-C04F-845C-1EFF8FBD4D37}"/>
              </a:ext>
            </a:extLst>
          </p:cNvPr>
          <p:cNvSpPr>
            <a:spLocks noGrp="1"/>
          </p:cNvSpPr>
          <p:nvPr>
            <p:ph sz="quarter" idx="4"/>
          </p:nvPr>
        </p:nvSpPr>
        <p:spPr/>
        <p:txBody>
          <a:bodyPr/>
          <a:lstStyle/>
          <a:p>
            <a:pPr marL="0" indent="0" defTabSz="622300">
              <a:lnSpc>
                <a:spcPct val="90000"/>
              </a:lnSpc>
              <a:spcBef>
                <a:spcPct val="0"/>
              </a:spcBef>
              <a:spcAft>
                <a:spcPct val="35000"/>
              </a:spcAft>
              <a:buNone/>
            </a:pPr>
            <a:r>
              <a:rPr lang="en-US" dirty="0"/>
              <a:t>-Determine what information is necessary</a:t>
            </a:r>
          </a:p>
          <a:p>
            <a:pPr marL="0" indent="0" defTabSz="622300">
              <a:lnSpc>
                <a:spcPct val="90000"/>
              </a:lnSpc>
              <a:spcBef>
                <a:spcPct val="0"/>
              </a:spcBef>
              <a:spcAft>
                <a:spcPct val="35000"/>
              </a:spcAft>
              <a:buNone/>
            </a:pPr>
            <a:endParaRPr lang="en-US" dirty="0"/>
          </a:p>
          <a:p>
            <a:pPr marL="0" indent="0" defTabSz="622300">
              <a:lnSpc>
                <a:spcPct val="90000"/>
              </a:lnSpc>
              <a:spcBef>
                <a:spcPct val="0"/>
              </a:spcBef>
              <a:spcAft>
                <a:spcPct val="35000"/>
              </a:spcAft>
              <a:buNone/>
            </a:pPr>
            <a:r>
              <a:rPr lang="en-US" dirty="0"/>
              <a:t>-Many additional services can be provided without requiring a face-to-face visit including vaccinations, STI treatments, emergency contraception</a:t>
            </a:r>
          </a:p>
        </p:txBody>
      </p:sp>
    </p:spTree>
    <p:extLst>
      <p:ext uri="{BB962C8B-B14F-4D97-AF65-F5344CB8AC3E}">
        <p14:creationId xmlns:p14="http://schemas.microsoft.com/office/powerpoint/2010/main" val="627275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A01D-B524-4BB3-85A0-C075E37667B9}"/>
              </a:ext>
            </a:extLst>
          </p:cNvPr>
          <p:cNvSpPr>
            <a:spLocks noGrp="1"/>
          </p:cNvSpPr>
          <p:nvPr>
            <p:ph type="title"/>
          </p:nvPr>
        </p:nvSpPr>
        <p:spPr/>
        <p:txBody>
          <a:bodyPr/>
          <a:lstStyle/>
          <a:p>
            <a:r>
              <a:rPr lang="en-US" dirty="0"/>
              <a:t>HIV Occupational PEP (</a:t>
            </a:r>
            <a:r>
              <a:rPr lang="en-US" dirty="0" err="1"/>
              <a:t>oPEP</a:t>
            </a:r>
            <a:r>
              <a:rPr lang="en-US" dirty="0"/>
              <a:t>)</a:t>
            </a:r>
          </a:p>
        </p:txBody>
      </p:sp>
      <p:sp>
        <p:nvSpPr>
          <p:cNvPr id="7" name="Rectangle 3"/>
          <p:cNvSpPr txBox="1">
            <a:spLocks noChangeArrowheads="1"/>
          </p:cNvSpPr>
          <p:nvPr/>
        </p:nvSpPr>
        <p:spPr>
          <a:xfrm>
            <a:off x="457200" y="1600200"/>
            <a:ext cx="5804704" cy="4525963"/>
          </a:xfrm>
          <a:prstGeom prst="rect">
            <a:avLst/>
          </a:prstGeom>
        </p:spPr>
        <p:txBody>
          <a:bodyPr vert="horz" lIns="91290" tIns="45645" rIns="91290" bIns="45645" rtlCol="0">
            <a:normAutofit fontScale="92500" lnSpcReduction="20000"/>
          </a:bodyPr>
          <a:lst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nSpc>
                <a:spcPct val="90000"/>
              </a:lnSpc>
            </a:pPr>
            <a:r>
              <a:rPr lang="en-US" altLang="en-US" sz="2800" dirty="0"/>
              <a:t>Exposures common</a:t>
            </a:r>
          </a:p>
          <a:p>
            <a:pPr>
              <a:lnSpc>
                <a:spcPct val="90000"/>
              </a:lnSpc>
            </a:pPr>
            <a:r>
              <a:rPr lang="en-US" altLang="en-US" sz="2800" dirty="0"/>
              <a:t>57 </a:t>
            </a:r>
            <a:r>
              <a:rPr lang="en-US" altLang="en-US" sz="2800" b="1" u="sng" dirty="0"/>
              <a:t>documented</a:t>
            </a:r>
            <a:r>
              <a:rPr lang="en-US" altLang="en-US" sz="2800" dirty="0"/>
              <a:t> cases of health care workers contracting HIV from exposures as of 2010; </a:t>
            </a:r>
          </a:p>
          <a:p>
            <a:pPr lvl="1">
              <a:lnSpc>
                <a:spcPct val="90000"/>
              </a:lnSpc>
            </a:pPr>
            <a:r>
              <a:rPr lang="en-US" altLang="en-US" sz="2600" b="1" dirty="0"/>
              <a:t>No new documented cases </a:t>
            </a:r>
            <a:r>
              <a:rPr lang="en-US" altLang="en-US" sz="2600" dirty="0"/>
              <a:t>since 1999</a:t>
            </a:r>
          </a:p>
          <a:p>
            <a:pPr lvl="1">
              <a:lnSpc>
                <a:spcPct val="90000"/>
              </a:lnSpc>
            </a:pPr>
            <a:r>
              <a:rPr lang="en-US" altLang="en-US" sz="2600" dirty="0"/>
              <a:t>143 other possible cases (1981-2010)</a:t>
            </a:r>
          </a:p>
          <a:p>
            <a:pPr>
              <a:lnSpc>
                <a:spcPct val="90000"/>
              </a:lnSpc>
            </a:pPr>
            <a:r>
              <a:rPr lang="en-US" altLang="en-US" sz="2800" dirty="0"/>
              <a:t>Area of considerable concern but little data</a:t>
            </a:r>
          </a:p>
          <a:p>
            <a:pPr>
              <a:lnSpc>
                <a:spcPct val="90000"/>
              </a:lnSpc>
            </a:pPr>
            <a:endParaRPr lang="en-US" altLang="en-US" sz="2800" dirty="0"/>
          </a:p>
          <a:p>
            <a:pPr>
              <a:lnSpc>
                <a:spcPct val="90000"/>
              </a:lnSpc>
            </a:pPr>
            <a:endParaRPr lang="en-US" altLang="en-US" sz="2800" dirty="0"/>
          </a:p>
          <a:p>
            <a:pPr marL="114112" indent="0">
              <a:lnSpc>
                <a:spcPct val="90000"/>
              </a:lnSpc>
              <a:buFont typeface="Wingdings" charset="2"/>
              <a:buNone/>
            </a:pPr>
            <a:r>
              <a:rPr lang="en-US" altLang="en-US" sz="1000" dirty="0"/>
              <a:t>Source:</a:t>
            </a:r>
          </a:p>
          <a:p>
            <a:pPr marL="114112" indent="0">
              <a:lnSpc>
                <a:spcPct val="90000"/>
              </a:lnSpc>
              <a:buFont typeface="Wingdings" charset="2"/>
              <a:buNone/>
            </a:pPr>
            <a:r>
              <a:rPr lang="en-US" altLang="en-US" sz="1300" dirty="0">
                <a:hlinkClick r:id="rId2"/>
              </a:rPr>
              <a:t>https://www.cdc.gov/hai/organisms/hiv/surveillance-occupationally-acquired-hiv-aids.html</a:t>
            </a:r>
            <a:endParaRPr lang="en-US" altLang="en-US" sz="1300" dirty="0"/>
          </a:p>
          <a:p>
            <a:pPr marL="114112" indent="0">
              <a:lnSpc>
                <a:spcPct val="90000"/>
              </a:lnSpc>
              <a:buFont typeface="Wingdings" charset="2"/>
              <a:buNone/>
            </a:pPr>
            <a:endParaRPr lang="en-US" altLang="en-US" sz="1300" dirty="0"/>
          </a:p>
        </p:txBody>
      </p:sp>
      <p:pic>
        <p:nvPicPr>
          <p:cNvPr id="8" name="Picture 5" descr="PE02467_[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216449" y="1577051"/>
            <a:ext cx="2800350" cy="3465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 name="Footer Placeholder 4">
            <a:extLst>
              <a:ext uri="{FF2B5EF4-FFF2-40B4-BE49-F238E27FC236}">
                <a16:creationId xmlns:a16="http://schemas.microsoft.com/office/drawing/2014/main" id="{461491DB-5400-4168-893B-152A01A8DE06}"/>
              </a:ext>
            </a:extLst>
          </p:cNvPr>
          <p:cNvSpPr>
            <a:spLocks noGrp="1"/>
          </p:cNvSpPr>
          <p:nvPr>
            <p:ph type="ftr" sz="quarter" idx="11"/>
          </p:nvPr>
        </p:nvSpPr>
        <p:spPr/>
        <p:txBody>
          <a:bodyPr/>
          <a:lstStyle/>
          <a:p>
            <a:r>
              <a:rPr lang="en-US" dirty="0"/>
              <a:t>paetc.org</a:t>
            </a:r>
          </a:p>
        </p:txBody>
      </p:sp>
      <p:sp>
        <p:nvSpPr>
          <p:cNvPr id="4" name="Slide Number Placeholder 3">
            <a:extLst>
              <a:ext uri="{FF2B5EF4-FFF2-40B4-BE49-F238E27FC236}">
                <a16:creationId xmlns:a16="http://schemas.microsoft.com/office/drawing/2014/main" id="{CC57B4CE-EA29-41A1-993F-4EAE1B5F4E3C}"/>
              </a:ext>
            </a:extLst>
          </p:cNvPr>
          <p:cNvSpPr>
            <a:spLocks noGrp="1"/>
          </p:cNvSpPr>
          <p:nvPr>
            <p:ph type="sldNum" sz="quarter" idx="12"/>
          </p:nvPr>
        </p:nvSpPr>
        <p:spPr/>
        <p:txBody>
          <a:bodyPr/>
          <a:lstStyle/>
          <a:p>
            <a:fld id="{1D2EA5EF-C699-AF4C-BA42-C0A1CAAB713C}" type="slidenum">
              <a:rPr lang="en-US" smtClean="0"/>
              <a:t>6</a:t>
            </a:fld>
            <a:endParaRPr lang="en-US"/>
          </a:p>
        </p:txBody>
      </p:sp>
    </p:spTree>
    <p:extLst>
      <p:ext uri="{BB962C8B-B14F-4D97-AF65-F5344CB8AC3E}">
        <p14:creationId xmlns:p14="http://schemas.microsoft.com/office/powerpoint/2010/main" val="14316376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50841-F656-4BB0-B723-C01FF12B0CAC}"/>
              </a:ext>
            </a:extLst>
          </p:cNvPr>
          <p:cNvSpPr>
            <a:spLocks noGrp="1"/>
          </p:cNvSpPr>
          <p:nvPr>
            <p:ph type="title"/>
          </p:nvPr>
        </p:nvSpPr>
        <p:spPr/>
        <p:txBody>
          <a:bodyPr/>
          <a:lstStyle/>
          <a:p>
            <a:r>
              <a:rPr lang="en-US" dirty="0"/>
              <a:t>Conclusion</a:t>
            </a:r>
          </a:p>
        </p:txBody>
      </p:sp>
      <p:sp>
        <p:nvSpPr>
          <p:cNvPr id="7" name="Rectangle 3">
            <a:extLst>
              <a:ext uri="{FF2B5EF4-FFF2-40B4-BE49-F238E27FC236}">
                <a16:creationId xmlns:a16="http://schemas.microsoft.com/office/drawing/2014/main" id="{6FE0310C-F6A8-4292-BD00-75E29E83CAD6}"/>
              </a:ext>
            </a:extLst>
          </p:cNvPr>
          <p:cNvSpPr txBox="1">
            <a:spLocks noChangeArrowheads="1"/>
          </p:cNvSpPr>
          <p:nvPr/>
        </p:nvSpPr>
        <p:spPr>
          <a:xfrm>
            <a:off x="0" y="1600203"/>
            <a:ext cx="9144000" cy="4651307"/>
          </a:xfrm>
          <a:prstGeom prst="rect">
            <a:avLst/>
          </a:prstGeom>
        </p:spPr>
        <p:txBody>
          <a:bodyPr>
            <a:normAutofit/>
          </a:bodyPr>
          <a:lstStyle>
            <a:lvl1pPr marL="256753" indent="-171169" algn="l" defTabSz="684674"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1pPr>
            <a:lvl2pPr marL="479273" indent="-171169" algn="l" defTabSz="684674" rtl="0" eaLnBrk="1" latinLnBrk="0" hangingPunct="1">
              <a:spcBef>
                <a:spcPct val="20000"/>
              </a:spcBef>
              <a:buClr>
                <a:schemeClr val="accent6"/>
              </a:buClr>
              <a:buFont typeface="Wingdings" charset="2"/>
              <a:buChar char="§"/>
              <a:defRPr sz="1650" b="0" i="0" kern="1200">
                <a:solidFill>
                  <a:schemeClr val="tx1"/>
                </a:solidFill>
                <a:latin typeface="+mn-lt"/>
                <a:ea typeface="+mn-ea"/>
                <a:cs typeface="ITC Avant Garde Std Md"/>
              </a:defRPr>
            </a:lvl2pPr>
            <a:lvl3pPr marL="753142" indent="-171169" algn="l" defTabSz="684674" rtl="0" eaLnBrk="1" latinLnBrk="0" hangingPunct="1">
              <a:spcBef>
                <a:spcPct val="20000"/>
              </a:spcBef>
              <a:buClr>
                <a:schemeClr val="accent6"/>
              </a:buClr>
              <a:buFont typeface="Wingdings" charset="2"/>
              <a:buChar char="§"/>
              <a:defRPr sz="1500" b="0" i="0" kern="1200">
                <a:solidFill>
                  <a:schemeClr val="tx1"/>
                </a:solidFill>
                <a:latin typeface="+mn-lt"/>
                <a:ea typeface="+mn-ea"/>
                <a:cs typeface="ITC Avant Garde Std Md"/>
              </a:defRPr>
            </a:lvl3pPr>
            <a:lvl4pPr marL="958544" indent="-171169" algn="l" defTabSz="684674" rtl="0" eaLnBrk="1" latinLnBrk="0" hangingPunct="1">
              <a:spcBef>
                <a:spcPct val="20000"/>
              </a:spcBef>
              <a:buClr>
                <a:schemeClr val="accent6"/>
              </a:buClr>
              <a:buFont typeface="Wingdings" charset="2"/>
              <a:buChar char="§"/>
              <a:defRPr sz="1350" b="0" i="0" kern="1200">
                <a:solidFill>
                  <a:schemeClr val="tx1"/>
                </a:solidFill>
                <a:latin typeface="+mn-lt"/>
                <a:ea typeface="+mn-ea"/>
                <a:cs typeface="ITC Avant Garde Std Md"/>
              </a:defRPr>
            </a:lvl4pPr>
            <a:lvl5pPr marL="1163946" indent="-171169" algn="l" defTabSz="684674" rtl="0" eaLnBrk="1" latinLnBrk="0" hangingPunct="1">
              <a:spcBef>
                <a:spcPct val="20000"/>
              </a:spcBef>
              <a:buClr>
                <a:schemeClr val="accent6"/>
              </a:buClr>
              <a:buFont typeface="Wingdings" charset="2"/>
              <a:buChar char="§"/>
              <a:defRPr sz="1200" b="0" i="0" kern="1200" baseline="0">
                <a:solidFill>
                  <a:schemeClr val="tx1"/>
                </a:solidFill>
                <a:latin typeface="+mn-lt"/>
                <a:ea typeface="+mn-ea"/>
                <a:cs typeface="ITC Avant Garde Std Md"/>
              </a:defRPr>
            </a:lvl5pPr>
            <a:lvl6pPr marL="1300882" indent="-136935" algn="l" defTabSz="684674" rtl="0" eaLnBrk="1" latinLnBrk="0" hangingPunct="1">
              <a:spcBef>
                <a:spcPct val="20000"/>
              </a:spcBef>
              <a:buClr>
                <a:schemeClr val="accent1"/>
              </a:buClr>
              <a:buFont typeface="Arial" pitchFamily="34" charset="0"/>
              <a:buChar char="•"/>
              <a:defRPr sz="1050" kern="1200" baseline="0">
                <a:solidFill>
                  <a:schemeClr val="tx1"/>
                </a:solidFill>
                <a:latin typeface="+mn-lt"/>
                <a:ea typeface="+mn-ea"/>
                <a:cs typeface="+mn-cs"/>
              </a:defRPr>
            </a:lvl6pPr>
            <a:lvl7pPr marL="1437816" indent="-136935" algn="l" defTabSz="684674" rtl="0" eaLnBrk="1" latinLnBrk="0" hangingPunct="1">
              <a:spcBef>
                <a:spcPct val="20000"/>
              </a:spcBef>
              <a:buClr>
                <a:schemeClr val="accent2"/>
              </a:buClr>
              <a:buFont typeface="Arial" pitchFamily="34" charset="0"/>
              <a:buChar char="•"/>
              <a:defRPr sz="1050" kern="1200">
                <a:solidFill>
                  <a:schemeClr val="tx1"/>
                </a:solidFill>
                <a:latin typeface="+mn-lt"/>
                <a:ea typeface="+mn-ea"/>
                <a:cs typeface="+mn-cs"/>
              </a:defRPr>
            </a:lvl7pPr>
            <a:lvl8pPr marL="1574751" indent="-136935" algn="l" defTabSz="684674" rtl="0" eaLnBrk="1" latinLnBrk="0" hangingPunct="1">
              <a:spcBef>
                <a:spcPct val="20000"/>
              </a:spcBef>
              <a:buClr>
                <a:schemeClr val="accent3"/>
              </a:buClr>
              <a:buFont typeface="Arial" pitchFamily="34" charset="0"/>
              <a:buChar char="•"/>
              <a:defRPr sz="1050" kern="1200">
                <a:solidFill>
                  <a:schemeClr val="tx1"/>
                </a:solidFill>
                <a:latin typeface="+mn-lt"/>
                <a:ea typeface="+mn-ea"/>
                <a:cs typeface="+mn-cs"/>
              </a:defRPr>
            </a:lvl8pPr>
            <a:lvl9pPr marL="1711686" indent="-136935" algn="l" defTabSz="684674" rtl="0" eaLnBrk="1" latinLnBrk="0" hangingPunct="1">
              <a:spcBef>
                <a:spcPct val="20000"/>
              </a:spcBef>
              <a:buClr>
                <a:schemeClr val="accent4"/>
              </a:buClr>
              <a:buFont typeface="Arial" pitchFamily="34" charset="0"/>
              <a:buChar char="•"/>
              <a:defRPr sz="1050" kern="1200">
                <a:solidFill>
                  <a:schemeClr val="tx1"/>
                </a:solidFill>
                <a:latin typeface="+mn-lt"/>
                <a:ea typeface="+mn-ea"/>
                <a:cs typeface="+mn-cs"/>
              </a:defRPr>
            </a:lvl9pPr>
          </a:lstStyle>
          <a:p>
            <a:r>
              <a:rPr lang="en-US" altLang="en-US" sz="2800" dirty="0"/>
              <a:t>The practice of PEP is straightforward</a:t>
            </a:r>
          </a:p>
          <a:p>
            <a:pPr lvl="1"/>
            <a:r>
              <a:rPr lang="en-US" altLang="en-US" sz="2500" dirty="0"/>
              <a:t>Supporting PEP management, however, can take considerable work</a:t>
            </a:r>
          </a:p>
          <a:p>
            <a:endParaRPr lang="en-US" altLang="en-US" sz="2650" dirty="0"/>
          </a:p>
          <a:p>
            <a:r>
              <a:rPr lang="en-US" altLang="en-US" sz="2650" dirty="0"/>
              <a:t>Telemedicine a perfect avenue to deliver PEP care</a:t>
            </a:r>
          </a:p>
          <a:p>
            <a:endParaRPr lang="en-US" altLang="en-US" sz="2650" dirty="0"/>
          </a:p>
          <a:p>
            <a:r>
              <a:rPr lang="en-US" altLang="en-US" sz="2650" dirty="0"/>
              <a:t>Research still ongoing in simplifying </a:t>
            </a:r>
            <a:r>
              <a:rPr lang="en-US" altLang="en-US" sz="2650"/>
              <a:t>PEP management</a:t>
            </a:r>
            <a:endParaRPr lang="en-US" altLang="en-US" sz="2650" dirty="0"/>
          </a:p>
        </p:txBody>
      </p:sp>
    </p:spTree>
    <p:extLst>
      <p:ext uri="{BB962C8B-B14F-4D97-AF65-F5344CB8AC3E}">
        <p14:creationId xmlns:p14="http://schemas.microsoft.com/office/powerpoint/2010/main" val="42179538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371" y="2338876"/>
            <a:ext cx="8315569" cy="1143000"/>
          </a:xfrm>
        </p:spPr>
        <p:txBody>
          <a:bodyPr>
            <a:noAutofit/>
          </a:bodyPr>
          <a:lstStyle/>
          <a:p>
            <a:pPr algn="ctr"/>
            <a:r>
              <a:rPr lang="en-US" sz="3000" dirty="0"/>
              <a:t>THANK YOU</a:t>
            </a:r>
          </a:p>
        </p:txBody>
      </p:sp>
      <p:sp>
        <p:nvSpPr>
          <p:cNvPr id="3" name="Footer Placeholder 4">
            <a:extLst>
              <a:ext uri="{FF2B5EF4-FFF2-40B4-BE49-F238E27FC236}">
                <a16:creationId xmlns:a16="http://schemas.microsoft.com/office/drawing/2014/main" id="{2FEB1F1E-8C5F-459B-8ED0-4E549648B1D1}"/>
              </a:ext>
            </a:extLst>
          </p:cNvPr>
          <p:cNvSpPr>
            <a:spLocks noGrp="1"/>
          </p:cNvSpPr>
          <p:nvPr>
            <p:ph type="ftr" sz="quarter" idx="11"/>
          </p:nvPr>
        </p:nvSpPr>
        <p:spPr>
          <a:xfrm>
            <a:off x="3352459" y="6352708"/>
            <a:ext cx="4367298" cy="365760"/>
          </a:xfrm>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30857853-BAA8-4F22-96D6-B7BC612D44C8}"/>
              </a:ext>
            </a:extLst>
          </p:cNvPr>
          <p:cNvSpPr>
            <a:spLocks noGrp="1"/>
          </p:cNvSpPr>
          <p:nvPr>
            <p:ph type="sldNum" sz="quarter" idx="12"/>
          </p:nvPr>
        </p:nvSpPr>
        <p:spPr>
          <a:xfrm>
            <a:off x="8531788" y="6305882"/>
            <a:ext cx="548640" cy="396240"/>
          </a:xfrm>
        </p:spPr>
        <p:txBody>
          <a:bodyPr/>
          <a:lstStyle/>
          <a:p>
            <a:fld id="{1D2EA5EF-C699-AF4C-BA42-C0A1CAAB713C}" type="slidenum">
              <a:rPr lang="en-US" smtClean="0"/>
              <a:t>61</a:t>
            </a:fld>
            <a:endParaRPr lang="en-US"/>
          </a:p>
        </p:txBody>
      </p:sp>
    </p:spTree>
    <p:extLst>
      <p:ext uri="{BB962C8B-B14F-4D97-AF65-F5344CB8AC3E}">
        <p14:creationId xmlns:p14="http://schemas.microsoft.com/office/powerpoint/2010/main" val="2779567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25361-DBC3-4630-8A1A-ED8CB51856A4}"/>
              </a:ext>
            </a:extLst>
          </p:cNvPr>
          <p:cNvSpPr>
            <a:spLocks noGrp="1"/>
          </p:cNvSpPr>
          <p:nvPr>
            <p:ph type="title"/>
          </p:nvPr>
        </p:nvSpPr>
        <p:spPr/>
        <p:txBody>
          <a:bodyPr/>
          <a:lstStyle/>
          <a:p>
            <a:r>
              <a:rPr lang="en-US" dirty="0"/>
              <a:t>HIV Non-Occupational PEP (</a:t>
            </a:r>
            <a:r>
              <a:rPr lang="en-US" dirty="0" err="1"/>
              <a:t>nPEP</a:t>
            </a:r>
            <a:r>
              <a:rPr lang="en-US" dirty="0"/>
              <a:t>)</a:t>
            </a:r>
          </a:p>
        </p:txBody>
      </p:sp>
      <p:sp>
        <p:nvSpPr>
          <p:cNvPr id="3" name="Content Placeholder 2">
            <a:extLst>
              <a:ext uri="{FF2B5EF4-FFF2-40B4-BE49-F238E27FC236}">
                <a16:creationId xmlns:a16="http://schemas.microsoft.com/office/drawing/2014/main" id="{F947D281-4DDD-45C6-AEF6-6FF20E6D8A52}"/>
              </a:ext>
            </a:extLst>
          </p:cNvPr>
          <p:cNvSpPr>
            <a:spLocks noGrp="1"/>
          </p:cNvSpPr>
          <p:nvPr>
            <p:ph idx="1"/>
          </p:nvPr>
        </p:nvSpPr>
        <p:spPr/>
        <p:txBody>
          <a:bodyPr/>
          <a:lstStyle/>
          <a:p>
            <a:r>
              <a:rPr lang="en-US" dirty="0"/>
              <a:t>Includes all exposures outside of a healthcare setting</a:t>
            </a:r>
          </a:p>
          <a:p>
            <a:endParaRPr lang="en-US" dirty="0"/>
          </a:p>
          <a:p>
            <a:r>
              <a:rPr lang="en-US" dirty="0"/>
              <a:t>Underutilized resource to potentially prevent HIV spread</a:t>
            </a:r>
          </a:p>
          <a:p>
            <a:endParaRPr lang="en-US" dirty="0"/>
          </a:p>
          <a:p>
            <a:r>
              <a:rPr lang="en-US" dirty="0"/>
              <a:t>More difficult to obtain medicine</a:t>
            </a:r>
          </a:p>
        </p:txBody>
      </p:sp>
      <p:sp>
        <p:nvSpPr>
          <p:cNvPr id="5" name="Footer Placeholder 4">
            <a:extLst>
              <a:ext uri="{FF2B5EF4-FFF2-40B4-BE49-F238E27FC236}">
                <a16:creationId xmlns:a16="http://schemas.microsoft.com/office/drawing/2014/main" id="{05B91619-46BE-4BCA-8E6E-3A76BC6529DB}"/>
              </a:ext>
            </a:extLst>
          </p:cNvPr>
          <p:cNvSpPr>
            <a:spLocks noGrp="1"/>
          </p:cNvSpPr>
          <p:nvPr>
            <p:ph type="ftr" sz="quarter" idx="11"/>
          </p:nvPr>
        </p:nvSpPr>
        <p:spPr/>
        <p:txBody>
          <a:bodyPr/>
          <a:lstStyle/>
          <a:p>
            <a:r>
              <a:rPr lang="en-US"/>
              <a:t>paetc.org</a:t>
            </a:r>
            <a:endParaRPr lang="en-US" dirty="0"/>
          </a:p>
        </p:txBody>
      </p:sp>
      <p:sp>
        <p:nvSpPr>
          <p:cNvPr id="4" name="Slide Number Placeholder 3">
            <a:extLst>
              <a:ext uri="{FF2B5EF4-FFF2-40B4-BE49-F238E27FC236}">
                <a16:creationId xmlns:a16="http://schemas.microsoft.com/office/drawing/2014/main" id="{E20EC7B5-58EC-4751-AAC6-44836BECD5CC}"/>
              </a:ext>
            </a:extLst>
          </p:cNvPr>
          <p:cNvSpPr>
            <a:spLocks noGrp="1"/>
          </p:cNvSpPr>
          <p:nvPr>
            <p:ph type="sldNum" sz="quarter" idx="12"/>
          </p:nvPr>
        </p:nvSpPr>
        <p:spPr/>
        <p:txBody>
          <a:bodyPr/>
          <a:lstStyle/>
          <a:p>
            <a:fld id="{1D2EA5EF-C699-AF4C-BA42-C0A1CAAB713C}" type="slidenum">
              <a:rPr lang="en-US" smtClean="0"/>
              <a:t>7</a:t>
            </a:fld>
            <a:endParaRPr lang="en-US"/>
          </a:p>
        </p:txBody>
      </p:sp>
    </p:spTree>
    <p:extLst>
      <p:ext uri="{BB962C8B-B14F-4D97-AF65-F5344CB8AC3E}">
        <p14:creationId xmlns:p14="http://schemas.microsoft.com/office/powerpoint/2010/main" val="2083718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dirty="0"/>
              <a:t>Which fluids are potentially infectious for HIV?</a:t>
            </a:r>
          </a:p>
        </p:txBody>
      </p:sp>
      <p:sp>
        <p:nvSpPr>
          <p:cNvPr id="117763" name="Rectangle 3"/>
          <p:cNvSpPr>
            <a:spLocks noGrp="1" noChangeArrowheads="1"/>
          </p:cNvSpPr>
          <p:nvPr>
            <p:ph type="body" sz="half" idx="1"/>
          </p:nvPr>
        </p:nvSpPr>
        <p:spPr>
          <a:xfrm>
            <a:off x="457200" y="1600200"/>
            <a:ext cx="4033838" cy="4525963"/>
          </a:xfrm>
        </p:spPr>
        <p:txBody>
          <a:bodyPr>
            <a:normAutofit/>
          </a:bodyPr>
          <a:lstStyle/>
          <a:p>
            <a:r>
              <a:rPr lang="en-US" altLang="en-US" sz="2800" dirty="0"/>
              <a:t>blood?</a:t>
            </a:r>
          </a:p>
          <a:p>
            <a:r>
              <a:rPr lang="en-US" altLang="en-US" sz="2800" dirty="0"/>
              <a:t>saliva?</a:t>
            </a:r>
          </a:p>
          <a:p>
            <a:r>
              <a:rPr lang="en-US" altLang="en-US" sz="2800" dirty="0"/>
              <a:t>sweat?</a:t>
            </a:r>
          </a:p>
          <a:p>
            <a:r>
              <a:rPr lang="en-US" altLang="en-US" sz="2800" dirty="0"/>
              <a:t>feces?</a:t>
            </a:r>
          </a:p>
          <a:p>
            <a:r>
              <a:rPr lang="en-US" dirty="0"/>
              <a:t>semen?</a:t>
            </a:r>
          </a:p>
          <a:p>
            <a:r>
              <a:rPr lang="en-US" dirty="0"/>
              <a:t>vaginal secretions?</a:t>
            </a:r>
          </a:p>
          <a:p>
            <a:r>
              <a:rPr lang="en-US" dirty="0"/>
              <a:t>cerebrospinal fluid?</a:t>
            </a:r>
          </a:p>
          <a:p>
            <a:r>
              <a:rPr lang="en-US" dirty="0"/>
              <a:t>breastmilk?</a:t>
            </a:r>
          </a:p>
          <a:p>
            <a:endParaRPr lang="en-US" altLang="en-US" sz="2800" dirty="0"/>
          </a:p>
        </p:txBody>
      </p:sp>
      <p:sp>
        <p:nvSpPr>
          <p:cNvPr id="117764" name="Rectangle 4"/>
          <p:cNvSpPr>
            <a:spLocks noGrp="1" noChangeArrowheads="1"/>
          </p:cNvSpPr>
          <p:nvPr>
            <p:ph type="body" sz="half" idx="2"/>
          </p:nvPr>
        </p:nvSpPr>
        <p:spPr>
          <a:xfrm>
            <a:off x="4652963" y="1600200"/>
            <a:ext cx="4033837" cy="4525963"/>
          </a:xfrm>
        </p:spPr>
        <p:txBody>
          <a:bodyPr/>
          <a:lstStyle/>
          <a:p>
            <a:r>
              <a:rPr lang="en-US" dirty="0"/>
              <a:t>synovial fluid?</a:t>
            </a:r>
          </a:p>
          <a:p>
            <a:r>
              <a:rPr lang="en-US" dirty="0"/>
              <a:t>pleural fluid?</a:t>
            </a:r>
          </a:p>
          <a:p>
            <a:r>
              <a:rPr lang="en-US" dirty="0"/>
              <a:t>peritoneal fluid?</a:t>
            </a:r>
          </a:p>
          <a:p>
            <a:r>
              <a:rPr lang="en-US" dirty="0"/>
              <a:t>pericardial fluid?</a:t>
            </a:r>
          </a:p>
          <a:p>
            <a:r>
              <a:rPr lang="en-US" dirty="0"/>
              <a:t>amniotic fluid?</a:t>
            </a:r>
          </a:p>
          <a:p>
            <a:r>
              <a:rPr lang="en-US" dirty="0"/>
              <a:t>pus?</a:t>
            </a:r>
          </a:p>
          <a:p>
            <a:r>
              <a:rPr lang="en-US" dirty="0"/>
              <a:t>urine?</a:t>
            </a:r>
          </a:p>
          <a:p>
            <a:r>
              <a:rPr lang="en-US" altLang="en-US" dirty="0"/>
              <a:t>v</a:t>
            </a:r>
            <a:r>
              <a:rPr lang="en-US" altLang="en-US" sz="2800" dirty="0"/>
              <a:t>omitus?</a:t>
            </a:r>
          </a:p>
        </p:txBody>
      </p:sp>
      <p:sp>
        <p:nvSpPr>
          <p:cNvPr id="7" name="Footer Placeholder 4">
            <a:extLst>
              <a:ext uri="{FF2B5EF4-FFF2-40B4-BE49-F238E27FC236}">
                <a16:creationId xmlns:a16="http://schemas.microsoft.com/office/drawing/2014/main" id="{461491DB-5400-4168-893B-152A01A8DE06}"/>
              </a:ext>
            </a:extLst>
          </p:cNvPr>
          <p:cNvSpPr>
            <a:spLocks noGrp="1"/>
          </p:cNvSpPr>
          <p:nvPr>
            <p:ph type="ftr" sz="quarter" idx="11"/>
          </p:nvPr>
        </p:nvSpPr>
        <p:spPr>
          <a:xfrm>
            <a:off x="3352459" y="6352708"/>
            <a:ext cx="4367298" cy="365760"/>
          </a:xfrm>
        </p:spPr>
        <p:txBody>
          <a:bodyPr/>
          <a:lstStyle/>
          <a:p>
            <a:r>
              <a:rPr lang="en-US" dirty="0"/>
              <a:t>paetc.org</a:t>
            </a:r>
          </a:p>
        </p:txBody>
      </p:sp>
      <p:sp>
        <p:nvSpPr>
          <p:cNvPr id="5" name="Slide Number Placeholder 3">
            <a:extLst>
              <a:ext uri="{FF2B5EF4-FFF2-40B4-BE49-F238E27FC236}">
                <a16:creationId xmlns:a16="http://schemas.microsoft.com/office/drawing/2014/main" id="{CC57B4CE-EA29-41A1-993F-4EAE1B5F4E3C}"/>
              </a:ext>
            </a:extLst>
          </p:cNvPr>
          <p:cNvSpPr>
            <a:spLocks noGrp="1"/>
          </p:cNvSpPr>
          <p:nvPr>
            <p:ph type="sldNum" sz="quarter" idx="12"/>
          </p:nvPr>
        </p:nvSpPr>
        <p:spPr>
          <a:xfrm>
            <a:off x="8531788" y="6305882"/>
            <a:ext cx="548640" cy="396240"/>
          </a:xfrm>
        </p:spPr>
        <p:txBody>
          <a:bodyPr/>
          <a:lstStyle/>
          <a:p>
            <a:r>
              <a:rPr lang="en-US" dirty="0"/>
              <a:t>7</a:t>
            </a:r>
          </a:p>
        </p:txBody>
      </p:sp>
    </p:spTree>
    <p:extLst>
      <p:ext uri="{BB962C8B-B14F-4D97-AF65-F5344CB8AC3E}">
        <p14:creationId xmlns:p14="http://schemas.microsoft.com/office/powerpoint/2010/main" val="1319409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dirty="0"/>
              <a:t>Which fluids are potentially infectious for HIV?</a:t>
            </a:r>
          </a:p>
        </p:txBody>
      </p:sp>
      <p:sp>
        <p:nvSpPr>
          <p:cNvPr id="117763" name="Rectangle 3"/>
          <p:cNvSpPr>
            <a:spLocks noGrp="1" noChangeArrowheads="1"/>
          </p:cNvSpPr>
          <p:nvPr>
            <p:ph type="body" sz="half" idx="1"/>
          </p:nvPr>
        </p:nvSpPr>
        <p:spPr>
          <a:xfrm>
            <a:off x="457200" y="1600200"/>
            <a:ext cx="4033838" cy="4525963"/>
          </a:xfrm>
        </p:spPr>
        <p:txBody>
          <a:bodyPr>
            <a:normAutofit/>
          </a:bodyPr>
          <a:lstStyle/>
          <a:p>
            <a:r>
              <a:rPr lang="en-US" altLang="en-US" sz="2800" dirty="0"/>
              <a:t>blood</a:t>
            </a:r>
          </a:p>
          <a:p>
            <a:r>
              <a:rPr lang="en-US" altLang="en-US" sz="2800" dirty="0">
                <a:solidFill>
                  <a:schemeClr val="tx1">
                    <a:lumMod val="25000"/>
                    <a:lumOff val="75000"/>
                  </a:schemeClr>
                </a:solidFill>
              </a:rPr>
              <a:t>saliva</a:t>
            </a:r>
          </a:p>
          <a:p>
            <a:r>
              <a:rPr lang="en-US" altLang="en-US" sz="2800" dirty="0">
                <a:solidFill>
                  <a:schemeClr val="tx1">
                    <a:lumMod val="25000"/>
                    <a:lumOff val="75000"/>
                  </a:schemeClr>
                </a:solidFill>
              </a:rPr>
              <a:t>sweat</a:t>
            </a:r>
          </a:p>
          <a:p>
            <a:r>
              <a:rPr lang="en-US" altLang="en-US" sz="2800" dirty="0">
                <a:solidFill>
                  <a:schemeClr val="tx1">
                    <a:lumMod val="25000"/>
                    <a:lumOff val="75000"/>
                  </a:schemeClr>
                </a:solidFill>
              </a:rPr>
              <a:t>feces</a:t>
            </a:r>
          </a:p>
          <a:p>
            <a:r>
              <a:rPr lang="en-US" dirty="0"/>
              <a:t>semen</a:t>
            </a:r>
          </a:p>
          <a:p>
            <a:r>
              <a:rPr lang="en-US" dirty="0"/>
              <a:t>vaginal secretions</a:t>
            </a:r>
          </a:p>
          <a:p>
            <a:r>
              <a:rPr lang="en-US" dirty="0"/>
              <a:t>cerebrospinal fluid</a:t>
            </a:r>
          </a:p>
          <a:p>
            <a:r>
              <a:rPr lang="en-US" dirty="0"/>
              <a:t>breastmilk</a:t>
            </a:r>
          </a:p>
          <a:p>
            <a:endParaRPr lang="en-US" altLang="en-US" sz="2800" dirty="0"/>
          </a:p>
        </p:txBody>
      </p:sp>
      <p:sp>
        <p:nvSpPr>
          <p:cNvPr id="117764" name="Rectangle 4"/>
          <p:cNvSpPr>
            <a:spLocks noGrp="1" noChangeArrowheads="1"/>
          </p:cNvSpPr>
          <p:nvPr>
            <p:ph type="body" sz="half" idx="2"/>
          </p:nvPr>
        </p:nvSpPr>
        <p:spPr>
          <a:xfrm>
            <a:off x="4652963" y="1600200"/>
            <a:ext cx="4033837" cy="4525963"/>
          </a:xfrm>
        </p:spPr>
        <p:txBody>
          <a:bodyPr/>
          <a:lstStyle/>
          <a:p>
            <a:r>
              <a:rPr lang="en-US" dirty="0"/>
              <a:t>synovial fluid</a:t>
            </a:r>
          </a:p>
          <a:p>
            <a:r>
              <a:rPr lang="en-US" dirty="0"/>
              <a:t>pleural fluid</a:t>
            </a:r>
          </a:p>
          <a:p>
            <a:r>
              <a:rPr lang="en-US" dirty="0"/>
              <a:t>peritoneal fluid</a:t>
            </a:r>
          </a:p>
          <a:p>
            <a:r>
              <a:rPr lang="en-US" dirty="0"/>
              <a:t>pericardial fluid</a:t>
            </a:r>
          </a:p>
          <a:p>
            <a:r>
              <a:rPr lang="en-US" dirty="0"/>
              <a:t>amniotic fluid</a:t>
            </a:r>
          </a:p>
          <a:p>
            <a:r>
              <a:rPr lang="en-US" dirty="0"/>
              <a:t>pus</a:t>
            </a:r>
          </a:p>
          <a:p>
            <a:r>
              <a:rPr lang="en-US" dirty="0">
                <a:solidFill>
                  <a:schemeClr val="tx1">
                    <a:lumMod val="25000"/>
                    <a:lumOff val="75000"/>
                  </a:schemeClr>
                </a:solidFill>
              </a:rPr>
              <a:t>urine</a:t>
            </a:r>
          </a:p>
          <a:p>
            <a:r>
              <a:rPr lang="en-US" dirty="0">
                <a:solidFill>
                  <a:schemeClr val="tx1">
                    <a:lumMod val="25000"/>
                    <a:lumOff val="75000"/>
                  </a:schemeClr>
                </a:solidFill>
              </a:rPr>
              <a:t>vomitus</a:t>
            </a:r>
          </a:p>
          <a:p>
            <a:endParaRPr lang="en-US" altLang="en-US" sz="2800" dirty="0"/>
          </a:p>
        </p:txBody>
      </p:sp>
      <p:sp>
        <p:nvSpPr>
          <p:cNvPr id="6" name="Footer Placeholder 4">
            <a:extLst>
              <a:ext uri="{FF2B5EF4-FFF2-40B4-BE49-F238E27FC236}">
                <a16:creationId xmlns:a16="http://schemas.microsoft.com/office/drawing/2014/main" id="{461491DB-5400-4168-893B-152A01A8DE06}"/>
              </a:ext>
            </a:extLst>
          </p:cNvPr>
          <p:cNvSpPr>
            <a:spLocks noGrp="1"/>
          </p:cNvSpPr>
          <p:nvPr>
            <p:ph type="ftr" sz="quarter" idx="11"/>
          </p:nvPr>
        </p:nvSpPr>
        <p:spPr>
          <a:xfrm>
            <a:off x="3352459" y="6352708"/>
            <a:ext cx="4367298" cy="365760"/>
          </a:xfrm>
        </p:spPr>
        <p:txBody>
          <a:bodyPr/>
          <a:lstStyle/>
          <a:p>
            <a:r>
              <a:rPr lang="en-US" dirty="0"/>
              <a:t>paetc.org</a:t>
            </a:r>
          </a:p>
        </p:txBody>
      </p:sp>
      <p:sp>
        <p:nvSpPr>
          <p:cNvPr id="5" name="Slide Number Placeholder 3">
            <a:extLst>
              <a:ext uri="{FF2B5EF4-FFF2-40B4-BE49-F238E27FC236}">
                <a16:creationId xmlns:a16="http://schemas.microsoft.com/office/drawing/2014/main" id="{CC57B4CE-EA29-41A1-993F-4EAE1B5F4E3C}"/>
              </a:ext>
            </a:extLst>
          </p:cNvPr>
          <p:cNvSpPr>
            <a:spLocks noGrp="1"/>
          </p:cNvSpPr>
          <p:nvPr>
            <p:ph type="sldNum" sz="quarter" idx="12"/>
          </p:nvPr>
        </p:nvSpPr>
        <p:spPr>
          <a:xfrm>
            <a:off x="8531788" y="6305882"/>
            <a:ext cx="548640" cy="396240"/>
          </a:xfrm>
        </p:spPr>
        <p:txBody>
          <a:bodyPr/>
          <a:lstStyle/>
          <a:p>
            <a:r>
              <a:rPr lang="en-US" dirty="0"/>
              <a:t>8</a:t>
            </a:r>
          </a:p>
        </p:txBody>
      </p:sp>
    </p:spTree>
    <p:extLst>
      <p:ext uri="{BB962C8B-B14F-4D97-AF65-F5344CB8AC3E}">
        <p14:creationId xmlns:p14="http://schemas.microsoft.com/office/powerpoint/2010/main" val="2961800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3619</TotalTime>
  <Words>3262</Words>
  <Application>Microsoft Macintosh PowerPoint</Application>
  <PresentationFormat>On-screen Show (4:3)</PresentationFormat>
  <Paragraphs>594</Paragraphs>
  <Slides>61</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61</vt:i4>
      </vt:variant>
    </vt:vector>
  </HeadingPairs>
  <TitlesOfParts>
    <vt:vector size="71" baseType="lpstr">
      <vt:lpstr>Arial</vt:lpstr>
      <vt:lpstr>Calibri</vt:lpstr>
      <vt:lpstr>ITC Avant Garde Std Bk</vt:lpstr>
      <vt:lpstr>MV Boli</vt:lpstr>
      <vt:lpstr>Tahoma</vt:lpstr>
      <vt:lpstr>Trebuchet MS</vt:lpstr>
      <vt:lpstr>Wingdings</vt:lpstr>
      <vt:lpstr>ZapfHumnst BT</vt:lpstr>
      <vt:lpstr>AETC Program master slide template 4x3</vt:lpstr>
      <vt:lpstr>1_AETC Program master slide template 4x3</vt:lpstr>
      <vt:lpstr>Post-Exposure Prophylaxis (PEP)</vt:lpstr>
      <vt:lpstr>Disclaimer</vt:lpstr>
      <vt:lpstr>Objectives</vt:lpstr>
      <vt:lpstr>What is PEP?</vt:lpstr>
      <vt:lpstr>HIV Acquisition Risk Groups </vt:lpstr>
      <vt:lpstr>HIV Occupational PEP (oPEP)</vt:lpstr>
      <vt:lpstr>HIV Non-Occupational PEP (nPEP)</vt:lpstr>
      <vt:lpstr>Which fluids are potentially infectious for HIV?</vt:lpstr>
      <vt:lpstr>Which fluids are potentially infectious for HIV?</vt:lpstr>
      <vt:lpstr>Exposure Risks (average, per episode, involving HIV-infected source patient)</vt:lpstr>
      <vt:lpstr>Other Risk Factors to Consider</vt:lpstr>
      <vt:lpstr>HIV Testing and Acute HIV </vt:lpstr>
      <vt:lpstr>Laboratory Markers of HIV Infection </vt:lpstr>
      <vt:lpstr>4th generation HIV-1/2 immunoassay</vt:lpstr>
      <vt:lpstr>Acute Retroviral Syndrome Signs/Symptoms</vt:lpstr>
      <vt:lpstr>Acute Retroviral Syndrome Presentation</vt:lpstr>
      <vt:lpstr>Increased Risk of Sexual Transmission of HIV </vt:lpstr>
      <vt:lpstr>PEP Antiretrovirals and their Management </vt:lpstr>
      <vt:lpstr>Key Points of PEP Regimens</vt:lpstr>
      <vt:lpstr>Preferred PEP Regimens</vt:lpstr>
      <vt:lpstr>Truvada (FTC/TDF)</vt:lpstr>
      <vt:lpstr>Side Effects of Truvada</vt:lpstr>
      <vt:lpstr>When NOT to use Truvada</vt:lpstr>
      <vt:lpstr>Truvada and Chronic HBV</vt:lpstr>
      <vt:lpstr>Critical Issues in PEP Treatment</vt:lpstr>
      <vt:lpstr>NRTIs Nucleoside/Nucleotide Reverse Transcriptase Inhibitors  </vt:lpstr>
      <vt:lpstr>INSTIs Integrase Inhibitors </vt:lpstr>
      <vt:lpstr>Side Effects of INSTI-Based PEP</vt:lpstr>
      <vt:lpstr>Isentress (RAL)</vt:lpstr>
      <vt:lpstr>Tivicay (DTG)</vt:lpstr>
      <vt:lpstr>Dolutegravir and Neural Tube Defects?</vt:lpstr>
      <vt:lpstr>Drug Interactions of INSTI-Based PEP</vt:lpstr>
      <vt:lpstr>Alternative PEP Regimens</vt:lpstr>
      <vt:lpstr>Zidovudine</vt:lpstr>
      <vt:lpstr>PIs Protease Inhibitors </vt:lpstr>
      <vt:lpstr>PIs Protease Inhibitors </vt:lpstr>
      <vt:lpstr>Prezista (darunavir) + Norvir (ritonavir)</vt:lpstr>
      <vt:lpstr>Occupational PEP Testing</vt:lpstr>
      <vt:lpstr>HBV/HCV Retesting</vt:lpstr>
      <vt:lpstr>Non-Occupational PEP Testing</vt:lpstr>
      <vt:lpstr>nPEP Testing Footnotes</vt:lpstr>
      <vt:lpstr>Counseling at time of exposure and follow-up appointments</vt:lpstr>
      <vt:lpstr>PEP in Pregnancy</vt:lpstr>
      <vt:lpstr>PEP and Lactation</vt:lpstr>
      <vt:lpstr>Conclusion</vt:lpstr>
      <vt:lpstr>Cheat Sheet Part 1</vt:lpstr>
      <vt:lpstr>Cheat Sheet Part 2</vt:lpstr>
      <vt:lpstr>PEP: Special Cases</vt:lpstr>
      <vt:lpstr>nccc.ucsf.edu </vt:lpstr>
      <vt:lpstr>PEP Patient Navigation in the era of Covid-19 </vt:lpstr>
      <vt:lpstr>PEP Navigation Process Overview</vt:lpstr>
      <vt:lpstr>Ensure patient can access at least 3 days of medication while setting up remainder</vt:lpstr>
      <vt:lpstr>Copay Assistance/Free Medications Available!</vt:lpstr>
      <vt:lpstr>Intake via Telemedicine </vt:lpstr>
      <vt:lpstr>Follow-up within 1 week</vt:lpstr>
      <vt:lpstr>Follow-up</vt:lpstr>
      <vt:lpstr>Additional Considerations in the Era of COVID-19</vt:lpstr>
      <vt:lpstr>Virtual Visits</vt:lpstr>
      <vt:lpstr>Telemedicine Best Practices </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Post-Exposure Prophylaxis (PEP)</dc:title>
  <dc:creator>Bianchi, Sascha E.</dc:creator>
  <cp:lastModifiedBy>Nigon, Brittany Marie - (bmnigon)</cp:lastModifiedBy>
  <cp:revision>69</cp:revision>
  <dcterms:created xsi:type="dcterms:W3CDTF">2020-11-23T16:34:33Z</dcterms:created>
  <dcterms:modified xsi:type="dcterms:W3CDTF">2021-01-22T19:52:20Z</dcterms:modified>
</cp:coreProperties>
</file>