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Noto Sans Symbols" panose="020F0502020204030204" pitchFamily="34" charset="0"/>
      <p:regular r:id="rId25"/>
      <p:bold r:id="rId26"/>
      <p:italic r:id="rId27"/>
      <p:boldItalic r:id="rId28"/>
    </p:embeddedFont>
    <p:embeddedFont>
      <p:font typeface="Questrial" pitchFamily="2" charset="77"/>
      <p:regular r:id="rId29"/>
    </p:embeddedFont>
    <p:embeddedFont>
      <p:font typeface="Roboto" panose="02000000000000000000" pitchFamily="2" charset="0"/>
      <p:regular r:id="rId30"/>
      <p:bold r:id="rId31"/>
      <p:italic r:id="rId32"/>
      <p:boldItalic r:id="rId33"/>
    </p:embeddedFont>
    <p:embeddedFont>
      <p:font typeface="Trebuchet MS" panose="020B070302020209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p:restoredTop sz="94674"/>
  </p:normalViewPr>
  <p:slideViewPr>
    <p:cSldViewPr snapToGrid="0">
      <p:cViewPr varScale="1">
        <p:scale>
          <a:sx n="124" d="100"/>
          <a:sy n="124" d="100"/>
        </p:scale>
        <p:origin x="1544" y="16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16/j.jad.2019.11.15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oi.org/10.14740/jocmr4311" TargetMode="External"/><Relationship Id="rId4" Type="http://schemas.openxmlformats.org/officeDocument/2006/relationships/hyperlink" Target="https://doi.org/10.1159/00048871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Shay - </a:t>
            </a:r>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aaf003e0f_0_2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aaf003e0f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Shay - We currently teach medical students ACT and CH because healthcare is stressful and the current medical education system is set up in a way that often dehumanizes our patients. </a:t>
            </a:r>
            <a:endParaRPr dirty="0"/>
          </a:p>
          <a:p>
            <a:pPr marL="0" lvl="0" indent="0" algn="l" rtl="0">
              <a:spcBef>
                <a:spcPts val="0"/>
              </a:spcBef>
              <a:spcAft>
                <a:spcPts val="0"/>
              </a:spcAft>
              <a:buNone/>
            </a:pPr>
            <a:r>
              <a:rPr lang="en-US" dirty="0"/>
              <a:t>Dehumanization is taught as a necessary component in surgery, anatomy lab, codes, etc. because we must do something that would be objectively harmful to someone outside of that context (the OR, anatomy lab, life/death). However, when we default into dehumanizing our patients as a coping mechanism we lose our connection with our patients and we stop seeing them as individuals. We stop treating them with respect and begin to act out of alignment with the physician’s oath we all take. </a:t>
            </a:r>
            <a:endParaRPr dirty="0"/>
          </a:p>
          <a:p>
            <a:pPr marL="0" lvl="0" indent="0" algn="l" rtl="0">
              <a:spcBef>
                <a:spcPts val="0"/>
              </a:spcBef>
              <a:spcAft>
                <a:spcPts val="0"/>
              </a:spcAft>
              <a:buNone/>
            </a:pPr>
            <a:r>
              <a:rPr lang="en-US" dirty="0"/>
              <a:t>In order for us to appropriately evaluate our patients we must be willing to test them for HIV/AIDS and talk about difficult topics such as HIV/AIDS.</a:t>
            </a:r>
            <a:endParaRPr dirty="0"/>
          </a:p>
          <a:p>
            <a:pPr marL="0" lvl="0" indent="0" algn="l" rtl="0">
              <a:spcBef>
                <a:spcPts val="0"/>
              </a:spcBef>
              <a:spcAft>
                <a:spcPts val="0"/>
              </a:spcAft>
              <a:buNone/>
            </a:pPr>
            <a:r>
              <a:rPr lang="en-US" dirty="0"/>
              <a:t>In this bottom right photo you see me talking to a patient-actor in a simulation, this encounter was a simulation to talk about difficult topics such as obesity and opioid addiction. Practicing these difficult conversations in safe environments such as simulations is helpful because we are given the opportunity to make mistakes and start over without penalty. We get to work through how we respond in those uncomfortable moments. Another way to do this is through visualization. When I was a professional athlete I would use visualization daily to mentally work through a race - the start line anxiety, the mid-race fatigue, seeing another competitor pass me - when you practice your response on the couch it is easier to respond in line with your values.</a:t>
            </a:r>
            <a:endParaRPr dirty="0"/>
          </a:p>
        </p:txBody>
      </p:sp>
      <p:sp>
        <p:nvSpPr>
          <p:cNvPr id="195" name="Google Shape;195;gdaaf003e0f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aaf003e0f_0_3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aaf003e0f_0_3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Shay - You can think of your values as the overarching life direction you would like to move in the direction of at any given point in time. Values are different from committed actions or goals - because they are not necessarily achievable. They are qualities of being and doing that we choose to live in alignment with on a moment-to-moment basis. For example, one may value Health, so they choose to live in alignment with their value of health by choosing to eat a salad for lunch, rather than choosing a fast-food option. Eating one salad one time is no guarantee an individual will be optimally healthy and there is never a point in life where one can say they’ve mastered “Health” and no longer has to take any action in service of said value. </a:t>
            </a:r>
            <a:endParaRPr/>
          </a:p>
          <a:p>
            <a:pPr marL="0" lvl="0" indent="0" algn="l" rtl="0">
              <a:spcBef>
                <a:spcPts val="0"/>
              </a:spcBef>
              <a:spcAft>
                <a:spcPts val="0"/>
              </a:spcAft>
              <a:buNone/>
            </a:pPr>
            <a:endParaRPr/>
          </a:p>
          <a:p>
            <a:pPr marL="0" lvl="0" indent="0" algn="l" rtl="0">
              <a:spcBef>
                <a:spcPts val="0"/>
              </a:spcBef>
              <a:spcAft>
                <a:spcPts val="0"/>
              </a:spcAft>
              <a:buNone/>
            </a:pPr>
            <a:r>
              <a:rPr lang="en-US"/>
              <a:t>Some other ways to think about values are...</a:t>
            </a:r>
            <a:endParaRPr/>
          </a:p>
        </p:txBody>
      </p:sp>
      <p:sp>
        <p:nvSpPr>
          <p:cNvPr id="211" name="Google Shape;211;gdaaf003e0f_0_3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aaf003e0f_0_3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aaf003e0f_0_3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Ali -</a:t>
            </a:r>
            <a:endParaRPr/>
          </a:p>
        </p:txBody>
      </p:sp>
      <p:sp>
        <p:nvSpPr>
          <p:cNvPr id="219" name="Google Shape;219;gdaaf003e0f_0_3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aaf003e0f_0_3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daaf003e0f_0_3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Shay - </a:t>
            </a:r>
            <a:endParaRPr/>
          </a:p>
        </p:txBody>
      </p:sp>
      <p:sp>
        <p:nvSpPr>
          <p:cNvPr id="227" name="Google Shape;227;gdaaf003e0f_0_3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aaf003e0f_0_3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aaf003e0f_0_3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Ali - </a:t>
            </a:r>
            <a:endParaRPr/>
          </a:p>
        </p:txBody>
      </p:sp>
      <p:sp>
        <p:nvSpPr>
          <p:cNvPr id="235" name="Google Shape;235;gdaaf003e0f_0_3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aaf003e0f_0_4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aaf003e0f_0_4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Shay - </a:t>
            </a:r>
            <a:endParaRPr/>
          </a:p>
        </p:txBody>
      </p:sp>
      <p:sp>
        <p:nvSpPr>
          <p:cNvPr id="243" name="Google Shape;243;gdaaf003e0f_0_4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aaf003e0f_0_4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daaf003e0f_0_4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Ali - </a:t>
            </a:r>
            <a:endParaRPr/>
          </a:p>
        </p:txBody>
      </p:sp>
      <p:sp>
        <p:nvSpPr>
          <p:cNvPr id="251" name="Google Shape;251;gdaaf003e0f_0_4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aaf003e0f_0_5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aaf003e0f_0_5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can do this if we can have people get into breakout rooms so they are paired up.</a:t>
            </a:r>
            <a:endParaRPr/>
          </a:p>
        </p:txBody>
      </p:sp>
      <p:sp>
        <p:nvSpPr>
          <p:cNvPr id="265" name="Google Shape;265;gdaaf003e0f_0_5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af003e0f_0_5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daaf003e0f_0_5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Ali - Closing thoughts.</a:t>
            </a:r>
            <a:endParaRPr/>
          </a:p>
        </p:txBody>
      </p:sp>
      <p:sp>
        <p:nvSpPr>
          <p:cNvPr id="272" name="Google Shape;272;gdaaf003e0f_0_5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Ali - </a:t>
            </a: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Shay - </a:t>
            </a:r>
            <a:endParaRP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Shay - </a:t>
            </a:r>
            <a:endParaRPr/>
          </a:p>
        </p:txBody>
      </p:sp>
      <p:sp>
        <p:nvSpPr>
          <p:cNvPr id="124" name="Google Shape;12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aaf003e0f_0_0:notes"/>
          <p:cNvSpPr>
            <a:spLocks noGrp="1" noRot="1" noChangeAspect="1"/>
          </p:cNvSpPr>
          <p:nvPr>
            <p:ph type="sldImg" idx="2"/>
          </p:nvPr>
        </p:nvSpPr>
        <p:spPr>
          <a:xfrm>
            <a:off x="1620838" y="1600200"/>
            <a:ext cx="4071937" cy="30543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gdaaf003e0f_0_0:notes"/>
          <p:cNvSpPr txBox="1">
            <a:spLocks noGrp="1"/>
          </p:cNvSpPr>
          <p:nvPr>
            <p:ph type="body" idx="1"/>
          </p:nvPr>
        </p:nvSpPr>
        <p:spPr>
          <a:xfrm>
            <a:off x="731520" y="4288790"/>
            <a:ext cx="5852100" cy="555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Shay - In the 1990’s two black women physicians, Dr. Jann Murry Garcia and Dr. Melanie </a:t>
            </a:r>
            <a:r>
              <a:rPr lang="en-US" dirty="0" err="1"/>
              <a:t>Tervalon</a:t>
            </a:r>
            <a:r>
              <a:rPr lang="en-US" dirty="0"/>
              <a:t> created a framework for culture change at Oakland Children’s Hospital. From this experience they published the tenets of Cultural humility in 1998 in the Journal of Health Care for the Poor and Underserved. This work went on to evolve our constructs for cultural competency. Cultural competency implied that there was a finite amount of information we could memorize and master; thus perpetuating stereotypes, bias, and “isms” (like racism, sexism, fascism, </a:t>
            </a:r>
            <a:r>
              <a:rPr lang="en-US" dirty="0" err="1"/>
              <a:t>anti-semitism</a:t>
            </a:r>
            <a:r>
              <a:rPr lang="en-US" dirty="0"/>
              <a:t>, ageism, sizeism, ableism)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Although Cultural Competency was a step in the direction of our goals for Diversity and Inclusion we are now taking another step forward with Cultural Humility. These paradigms will continue to evolve overtime, and because of the evidence supporting Cultural Humility as the most advanced framework for actualizing timely and effective cultural change we are presenting it to you as the starting point from which we recommend beginning your evolution into dismantling stigma.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Cultural Humility is based on 4 fundamental pillars = </a:t>
            </a:r>
            <a:endParaRPr dirty="0"/>
          </a:p>
          <a:p>
            <a:pPr marL="457200" lvl="0" indent="-317500" algn="l" rtl="0">
              <a:spcBef>
                <a:spcPts val="0"/>
              </a:spcBef>
              <a:spcAft>
                <a:spcPts val="0"/>
              </a:spcAft>
              <a:buSzPts val="1400"/>
              <a:buAutoNum type="arabicParenR"/>
            </a:pPr>
            <a:r>
              <a:rPr lang="en-US" dirty="0"/>
              <a:t>a lifelong process of critical self-reflection and self-critique</a:t>
            </a:r>
            <a:endParaRPr dirty="0"/>
          </a:p>
          <a:p>
            <a:pPr marL="457200" lvl="0" indent="-317500" algn="l" rtl="0">
              <a:spcBef>
                <a:spcPts val="0"/>
              </a:spcBef>
              <a:spcAft>
                <a:spcPts val="0"/>
              </a:spcAft>
              <a:buSzPts val="1400"/>
              <a:buAutoNum type="arabicParenR"/>
            </a:pPr>
            <a:r>
              <a:rPr lang="en-US" dirty="0"/>
              <a:t>Redressing the power imbalance in the patient-provider dynamic</a:t>
            </a:r>
            <a:endParaRPr dirty="0"/>
          </a:p>
          <a:p>
            <a:pPr marL="457200" lvl="0" indent="-317500" algn="l" rtl="0">
              <a:spcBef>
                <a:spcPts val="0"/>
              </a:spcBef>
              <a:spcAft>
                <a:spcPts val="0"/>
              </a:spcAft>
              <a:buSzPts val="1400"/>
              <a:buAutoNum type="arabicParenR"/>
            </a:pPr>
            <a:r>
              <a:rPr lang="en-US" dirty="0"/>
              <a:t>Developing mutually beneficial partnership with communities on behalf of individuals and defined populations</a:t>
            </a:r>
            <a:endParaRPr dirty="0"/>
          </a:p>
          <a:p>
            <a:pPr marL="457200" lvl="0" indent="-317500" algn="l" rtl="0">
              <a:spcBef>
                <a:spcPts val="0"/>
              </a:spcBef>
              <a:spcAft>
                <a:spcPts val="0"/>
              </a:spcAft>
              <a:buSzPts val="1400"/>
              <a:buAutoNum type="arabicParenR"/>
            </a:pPr>
            <a:r>
              <a:rPr lang="en-US" dirty="0"/>
              <a:t>Advocating and maintaining institutional accountability that parallels the three principles above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continuing theme throughout all of these pillars is the humility to accept ourselves and others as we strive towards common goals.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 is important to note that we are talking about behaviors that are not objectively unacceptable, for example a witnessed battery (someone punching someone else) is an objectively unacceptable behavior. We recommend that objectively unacceptable behaviors be managed with transformative justice.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cultural humility we are talking about interactions where we are learning about each other, experiencing subjectively unappreciated behaviors (or what we might colloquially call faux pas), and the systemic bias that drive our behaviors. In these scenarios Cultural Humility gives us the framework to evolve our relationships and our institutions.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Shay - We will ask the participants to write down their thoughts. </a:t>
            </a:r>
            <a:endParaRPr/>
          </a:p>
          <a:p>
            <a:pPr marL="0" lvl="0" indent="0" algn="l" rtl="0">
              <a:spcBef>
                <a:spcPts val="0"/>
              </a:spcBef>
              <a:spcAft>
                <a:spcPts val="0"/>
              </a:spcAft>
              <a:buNone/>
            </a:pPr>
            <a:r>
              <a:rPr lang="en-US"/>
              <a:t>Then we will have them share in a word cloud the descriptors of patients that make them feel comfortable or uncomfortable</a:t>
            </a:r>
            <a:endParaRPr/>
          </a:p>
          <a:p>
            <a:pPr marL="0" lvl="0" indent="0" algn="l" rtl="0">
              <a:spcBef>
                <a:spcPts val="0"/>
              </a:spcBef>
              <a:spcAft>
                <a:spcPts val="0"/>
              </a:spcAft>
              <a:buNone/>
            </a:pPr>
            <a:r>
              <a:rPr lang="en-US"/>
              <a:t>Then we will run through the hexaflex in slides 12-17 about each of these patients and patient scenarios.</a:t>
            </a:r>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Shay - We don’t know what we don’t know. All these faces are people living with HIV and AIDS. Not everyone who has tested + for HIV/AIDS looks like the stereotype we are taught about in medical school.</a:t>
            </a:r>
            <a:endParaRPr/>
          </a:p>
          <a:p>
            <a:pPr marL="0" lvl="0" indent="0" algn="l" rtl="0">
              <a:spcBef>
                <a:spcPts val="0"/>
              </a:spcBef>
              <a:spcAft>
                <a:spcPts val="0"/>
              </a:spcAft>
              <a:buNone/>
            </a:pPr>
            <a:r>
              <a:rPr lang="en-US"/>
              <a:t>The CH approach is that we take the time to humble ourselves with other people and open ourselves to the opportunity to know someone as an individual. This means when we walk into a room we leave our assumptions behind, we ask questions, and we apologize for making mistakes along the way. There are no rules, you don’t have to memorize how to talk to certain people, the whole idea is that we do not group/categorize/sterotype. Instead we allow the person in front of us to be an individual. </a:t>
            </a:r>
            <a:endParaRPr/>
          </a:p>
          <a:p>
            <a:pPr marL="0" lvl="0" indent="0" algn="l" rtl="0">
              <a:spcBef>
                <a:spcPts val="0"/>
              </a:spcBef>
              <a:spcAft>
                <a:spcPts val="0"/>
              </a:spcAft>
              <a:buNone/>
            </a:pPr>
            <a:r>
              <a:rPr lang="en-US"/>
              <a:t>As physicians we know the risk factors and presenting signs/symptoms of HIV/AIDS - and although this is great for multiple choice exams this distilled perspective of HIV/AIDS leads us to stereotype, judge, and mistreat people we know have HIV/AIDS. It also leads us to not test people who have HIV/AIDS and do look like they would be at risk. Without universal and standardized HIV/AIDS testing of all patients we are left trying to figure out who has HIV/AIDS based on brief clinical encounters. This is complicated by the fact that we are afraid that our patient may have a negative perspective/associations of HIV/AIDS and thus we are afraid that we will ruin our physician-patient relationship by suggesting our patient get HIV/AIDS testing. Additionally, HIV/AIDS is a scary disease and if we compartmentalize it as a disease that only infects IV drug users and promiscuous people we feel safer, like we can’t get it. When we are faced with a patient who reminds us of ourselves or our patients it is scary to even consider it as something for which they should be tested.</a:t>
            </a:r>
            <a:endParaRPr/>
          </a:p>
          <a:p>
            <a:pPr marL="0" lvl="0" indent="0" algn="l" rtl="0">
              <a:spcBef>
                <a:spcPts val="0"/>
              </a:spcBef>
              <a:spcAft>
                <a:spcPts val="0"/>
              </a:spcAft>
              <a:buNone/>
            </a:pPr>
            <a:r>
              <a:rPr lang="en-US"/>
              <a:t>Destigmatizing HIV/AIDS is hard work - it takes individual growth, organizational culture change, and patient education. The first step is embracing the discomfort of getting out of our comfort zone and this takes practice. We find that ACT is a framework that allows for the individual to personalize their approach to CH at their own pace and with the assistance of robustly studied approaches to behavior change.</a:t>
            </a:r>
            <a:endParaRPr/>
          </a:p>
        </p:txBody>
      </p:sp>
      <p:sp>
        <p:nvSpPr>
          <p:cNvPr id="169" name="Google Shape;16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aaf003e0f_0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aaf003e0f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Ali - Chase, J. A., Houmanfar, R., Hayes, S. C., Ward, T. A., Vilardaga, J. P., &amp; Follette, V. (2013). Values are not just goals: Online ACT-based values training adds to goal setting in improving undergraduate college student performance.</a:t>
            </a:r>
            <a:r>
              <a:rPr lang="en-US" sz="1100" i="1">
                <a:latin typeface="Arial"/>
                <a:ea typeface="Arial"/>
                <a:cs typeface="Arial"/>
                <a:sym typeface="Arial"/>
              </a:rPr>
              <a:t> Journal of Contextual Behavioral Science, 2</a:t>
            </a:r>
            <a:r>
              <a:rPr lang="en-US" sz="1100">
                <a:latin typeface="Arial"/>
                <a:ea typeface="Arial"/>
                <a:cs typeface="Arial"/>
                <a:sym typeface="Arial"/>
              </a:rPr>
              <a:t>(3-4), 79-84. doi:10.1016/j.jcbs.2013.08.002</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Paliliunas, D., Belisle, J., &amp; Dixon, M.R. (2018). A randomized control trial to evaluate the use of acceptance and commitment therapy (ACT) to increase academic performance and psychological flexibility in graduate students. </a:t>
            </a:r>
            <a:r>
              <a:rPr lang="en-US" sz="1100" i="1">
                <a:latin typeface="Arial"/>
                <a:ea typeface="Arial"/>
                <a:cs typeface="Arial"/>
                <a:sym typeface="Arial"/>
              </a:rPr>
              <a:t>Behavior Analysis in Practice, 11,</a:t>
            </a:r>
            <a:r>
              <a:rPr lang="en-US" sz="1100">
                <a:latin typeface="Arial"/>
                <a:ea typeface="Arial"/>
                <a:cs typeface="Arial"/>
                <a:sym typeface="Arial"/>
              </a:rPr>
              <a:t> 241-253. DOI: 10.1007/s40617-018-0252-x</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Hayes, S. C., Bissett, R., Roget, N., Padilla, M., Kohlenberg, B. S., Fisher, G., . . . Niccolls, R. (2004). The impact of acceptance and commitment training and multicultural training on the stigmatizing attitudes and professional burnout of substance abuse counselors.</a:t>
            </a:r>
            <a:r>
              <a:rPr lang="en-US" sz="1100" i="1">
                <a:latin typeface="Arial"/>
                <a:ea typeface="Arial"/>
                <a:cs typeface="Arial"/>
                <a:sym typeface="Arial"/>
              </a:rPr>
              <a:t> Behavior Therapy, 35</a:t>
            </a:r>
            <a:r>
              <a:rPr lang="en-US" sz="1100">
                <a:latin typeface="Arial"/>
                <a:ea typeface="Arial"/>
                <a:cs typeface="Arial"/>
                <a:sym typeface="Arial"/>
              </a:rPr>
              <a:t>(4), 821-835. doi:10.1016/S0005-7894(04)80022-4</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Kanter, J. W., Rosen, D. C., Manbeck, K. E., Branstetter, H. M. L., Kuczynski, A. M., Corey, M. D., . . . Williams, M. T. (2020). Addressing microaggressions in racially charged patient-provider interactions: A pilot randomized trial.</a:t>
            </a:r>
            <a:r>
              <a:rPr lang="en-US" sz="1100" i="1">
                <a:latin typeface="Arial"/>
                <a:ea typeface="Arial"/>
                <a:cs typeface="Arial"/>
                <a:sym typeface="Arial"/>
              </a:rPr>
              <a:t> BMC Medical Education, 20</a:t>
            </a:r>
            <a:r>
              <a:rPr lang="en-US" sz="1100">
                <a:latin typeface="Arial"/>
                <a:ea typeface="Arial"/>
                <a:cs typeface="Arial"/>
                <a:sym typeface="Arial"/>
              </a:rPr>
              <a:t>(1), 88-88. doi:10.1186/s12909-020-02004-9</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Coto-Lesmes, R., Fernández-Rodríguez, C., &amp; González-Fernández, S. (2020). Acceptance and commitment therapy in group format for anxiety and depression. A systematic review. Journal of Affective Disorders, 263, 107–120.</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DOI: </a:t>
            </a:r>
            <a:r>
              <a:rPr lang="en-US" sz="1100" u="sng">
                <a:solidFill>
                  <a:schemeClr val="hlink"/>
                </a:solidFill>
                <a:latin typeface="Arial"/>
                <a:ea typeface="Arial"/>
                <a:cs typeface="Arial"/>
                <a:sym typeface="Arial"/>
                <a:hlinkClick r:id="rId3"/>
              </a:rPr>
              <a:t>10.1016/j.jad.2019.11.154</a:t>
            </a:r>
            <a:endParaRPr sz="1100" u="sng">
              <a:solidFill>
                <a:schemeClr val="hlink"/>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Ducasse, D., Jaussent, I., Arpon-Brand, V., Vienot, M., Laglaoui, C., Béziat, S., Calati, R., Carrière, I., Guillaume, S., Courtet, P., &amp; Olié, E. (2018). Acceptance and commitment therapy for the management of suicidal patients: A randomized controlled trial. </a:t>
            </a:r>
            <a:r>
              <a:rPr lang="en-US" sz="1100" i="1">
                <a:latin typeface="Arial"/>
                <a:ea typeface="Arial"/>
                <a:cs typeface="Arial"/>
                <a:sym typeface="Arial"/>
              </a:rPr>
              <a:t>Psychotherapy and Psychosomatics, 87</a:t>
            </a:r>
            <a:r>
              <a:rPr lang="en-US" sz="1100">
                <a:latin typeface="Arial"/>
                <a:ea typeface="Arial"/>
                <a:cs typeface="Arial"/>
                <a:sym typeface="Arial"/>
              </a:rPr>
              <a:t>, 211-222. DOI: </a:t>
            </a:r>
            <a:r>
              <a:rPr lang="en-US" sz="1100" u="sng">
                <a:solidFill>
                  <a:schemeClr val="hlink"/>
                </a:solidFill>
                <a:latin typeface="Arial"/>
                <a:ea typeface="Arial"/>
                <a:cs typeface="Arial"/>
                <a:sym typeface="Arial"/>
                <a:hlinkClick r:id="rId4"/>
              </a:rPr>
              <a:t>10.1159/000488715</a:t>
            </a:r>
            <a:endParaRPr sz="1100" u="sng">
              <a:solidFill>
                <a:schemeClr val="hlink"/>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Osaji, J., Ojimba, C., &amp; Ahmed, S. (2020). The Use of acceptance and commitment therapy in substance use disorders: A review of literature. </a:t>
            </a:r>
            <a:r>
              <a:rPr lang="en-US" sz="1100" i="1">
                <a:latin typeface="Arial"/>
                <a:ea typeface="Arial"/>
                <a:cs typeface="Arial"/>
                <a:sym typeface="Arial"/>
              </a:rPr>
              <a:t>Journal of Clinical Medicine Research, 12</a:t>
            </a:r>
            <a:r>
              <a:rPr lang="en-US" sz="1100">
                <a:latin typeface="Arial"/>
                <a:ea typeface="Arial"/>
                <a:cs typeface="Arial"/>
                <a:sym typeface="Arial"/>
              </a:rPr>
              <a:t>(10), 629-633.</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DOI: </a:t>
            </a:r>
            <a:r>
              <a:rPr lang="en-US" sz="1100" u="sng">
                <a:solidFill>
                  <a:schemeClr val="hlink"/>
                </a:solidFill>
                <a:latin typeface="Arial"/>
                <a:ea typeface="Arial"/>
                <a:cs typeface="Arial"/>
                <a:sym typeface="Arial"/>
                <a:hlinkClick r:id="rId5"/>
              </a:rPr>
              <a:t>10.14740/jocmr4311</a:t>
            </a:r>
            <a:endParaRPr sz="1100" u="sng">
              <a:solidFill>
                <a:schemeClr val="hlink"/>
              </a:solidFill>
              <a:latin typeface="Arial"/>
              <a:ea typeface="Arial"/>
              <a:cs typeface="Arial"/>
              <a:sym typeface="Arial"/>
            </a:endParaRPr>
          </a:p>
          <a:p>
            <a:pPr marL="0" lvl="0" indent="0" algn="l" rtl="0">
              <a:spcBef>
                <a:spcPts val="0"/>
              </a:spcBef>
              <a:spcAft>
                <a:spcPts val="0"/>
              </a:spcAft>
              <a:buNone/>
            </a:pPr>
            <a:endParaRPr/>
          </a:p>
        </p:txBody>
      </p:sp>
      <p:sp>
        <p:nvSpPr>
          <p:cNvPr id="179" name="Google Shape;179;gdaaf003e0f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aaf003e0f_0_2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aaf003e0f_0_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Ali - </a:t>
            </a:r>
            <a:endParaRPr/>
          </a:p>
        </p:txBody>
      </p:sp>
      <p:sp>
        <p:nvSpPr>
          <p:cNvPr id="188" name="Google Shape;188;gdaaf003e0f_0_2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03" y="2025526"/>
            <a:ext cx="7772399" cy="2474409"/>
          </a:xfrm>
          <a:prstGeom prst="rect">
            <a:avLst/>
          </a:prstGeom>
          <a:noFill/>
          <a:ln>
            <a:noFill/>
          </a:ln>
        </p:spPr>
        <p:txBody>
          <a:bodyPr spcFirstLastPara="1" wrap="square" lIns="91275" tIns="45625" rIns="91275" bIns="45625" anchor="t" anchorCtr="0">
            <a:noAutofit/>
          </a:bodyPr>
          <a:lstStyle>
            <a:lvl1pPr lvl="0" algn="l">
              <a:spcBef>
                <a:spcPts val="0"/>
              </a:spcBef>
              <a:spcAft>
                <a:spcPts val="0"/>
              </a:spcAft>
              <a:buClr>
                <a:schemeClr val="dk2"/>
              </a:buClr>
              <a:buSzPts val="5400"/>
              <a:buFont typeface="Arial"/>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685801" y="4681685"/>
            <a:ext cx="7772398" cy="1066800"/>
          </a:xfrm>
          <a:prstGeom prst="rect">
            <a:avLst/>
          </a:prstGeom>
          <a:noFill/>
          <a:ln>
            <a:noFill/>
          </a:ln>
        </p:spPr>
        <p:txBody>
          <a:bodyPr spcFirstLastPara="1" wrap="square" lIns="91275" tIns="45625" rIns="91275" bIns="45625" anchor="t" anchorCtr="0">
            <a:normAutofit/>
          </a:bodyPr>
          <a:lstStyle>
            <a:lvl1pPr lvl="0" algn="l">
              <a:spcBef>
                <a:spcPts val="560"/>
              </a:spcBef>
              <a:spcAft>
                <a:spcPts val="0"/>
              </a:spcAft>
              <a:buSzPts val="2800"/>
              <a:buNone/>
              <a:defRPr sz="2800">
                <a:solidFill>
                  <a:srgbClr val="222222"/>
                </a:solidFill>
              </a:defRPr>
            </a:lvl1pPr>
            <a:lvl2pPr lvl="1" algn="ctr">
              <a:spcBef>
                <a:spcPts val="440"/>
              </a:spcBef>
              <a:spcAft>
                <a:spcPts val="0"/>
              </a:spcAft>
              <a:buSzPts val="2200"/>
              <a:buNone/>
              <a:defRPr>
                <a:solidFill>
                  <a:srgbClr val="8A8A8A"/>
                </a:solidFill>
              </a:defRPr>
            </a:lvl2pPr>
            <a:lvl3pPr lvl="2" algn="ctr">
              <a:spcBef>
                <a:spcPts val="400"/>
              </a:spcBef>
              <a:spcAft>
                <a:spcPts val="0"/>
              </a:spcAft>
              <a:buSzPts val="2000"/>
              <a:buNone/>
              <a:defRPr>
                <a:solidFill>
                  <a:srgbClr val="8A8A8A"/>
                </a:solidFill>
              </a:defRPr>
            </a:lvl3pPr>
            <a:lvl4pPr lvl="3" algn="ctr">
              <a:spcBef>
                <a:spcPts val="360"/>
              </a:spcBef>
              <a:spcAft>
                <a:spcPts val="0"/>
              </a:spcAft>
              <a:buSzPts val="1800"/>
              <a:buNone/>
              <a:defRPr>
                <a:solidFill>
                  <a:srgbClr val="8A8A8A"/>
                </a:solidFill>
              </a:defRPr>
            </a:lvl4pPr>
            <a:lvl5pPr lvl="4" algn="ctr">
              <a:spcBef>
                <a:spcPts val="320"/>
              </a:spcBef>
              <a:spcAft>
                <a:spcPts val="0"/>
              </a:spcAft>
              <a:buSzPts val="1600"/>
              <a:buNone/>
              <a:defRPr>
                <a:solidFill>
                  <a:srgbClr val="8A8A8A"/>
                </a:solidFill>
              </a:defRPr>
            </a:lvl5pPr>
            <a:lvl6pPr lvl="5" algn="ctr">
              <a:spcBef>
                <a:spcPts val="280"/>
              </a:spcBef>
              <a:spcAft>
                <a:spcPts val="0"/>
              </a:spcAft>
              <a:buSzPts val="1400"/>
              <a:buNone/>
              <a:defRPr>
                <a:solidFill>
                  <a:srgbClr val="8A8A8A"/>
                </a:solidFill>
              </a:defRPr>
            </a:lvl6pPr>
            <a:lvl7pPr lvl="6" algn="ctr">
              <a:spcBef>
                <a:spcPts val="280"/>
              </a:spcBef>
              <a:spcAft>
                <a:spcPts val="0"/>
              </a:spcAft>
              <a:buSzPts val="1400"/>
              <a:buNone/>
              <a:defRPr>
                <a:solidFill>
                  <a:srgbClr val="8A8A8A"/>
                </a:solidFill>
              </a:defRPr>
            </a:lvl7pPr>
            <a:lvl8pPr lvl="7" algn="ctr">
              <a:spcBef>
                <a:spcPts val="280"/>
              </a:spcBef>
              <a:spcAft>
                <a:spcPts val="0"/>
              </a:spcAft>
              <a:buSzPts val="1400"/>
              <a:buNone/>
              <a:defRPr>
                <a:solidFill>
                  <a:srgbClr val="8A8A8A"/>
                </a:solidFill>
              </a:defRPr>
            </a:lvl8pPr>
            <a:lvl9pPr lvl="8" algn="ctr">
              <a:spcBef>
                <a:spcPts val="280"/>
              </a:spcBef>
              <a:spcAft>
                <a:spcPts val="0"/>
              </a:spcAft>
              <a:buSzPts val="1400"/>
              <a:buNone/>
              <a:defRPr>
                <a:solidFill>
                  <a:srgbClr val="8A8A8A"/>
                </a:solidFill>
              </a:defRPr>
            </a:lvl9pPr>
          </a:lstStyle>
          <a:p>
            <a:endParaRPr/>
          </a:p>
        </p:txBody>
      </p:sp>
      <p:sp>
        <p:nvSpPr>
          <p:cNvPr id="21" name="Google Shape;21;p2"/>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b="0" i="0" u="none" strike="noStrike" cap="none">
                <a:solidFill>
                  <a:schemeClr val="lt1"/>
                </a:solidFill>
                <a:latin typeface="Questrial"/>
                <a:ea typeface="Questrial"/>
                <a:cs typeface="Questrial"/>
                <a:sym typeface="Questrial"/>
              </a:defRPr>
            </a:lvl1pPr>
            <a:lvl2pPr marL="0" lvl="1" indent="0" algn="ctr">
              <a:spcBef>
                <a:spcPts val="0"/>
              </a:spcBef>
              <a:buNone/>
              <a:defRPr sz="1800" b="0" i="0" u="none" strike="noStrike" cap="none">
                <a:solidFill>
                  <a:schemeClr val="lt1"/>
                </a:solidFill>
                <a:latin typeface="Questrial"/>
                <a:ea typeface="Questrial"/>
                <a:cs typeface="Questrial"/>
                <a:sym typeface="Questrial"/>
              </a:defRPr>
            </a:lvl2pPr>
            <a:lvl3pPr marL="0" lvl="2" indent="0" algn="ctr">
              <a:spcBef>
                <a:spcPts val="0"/>
              </a:spcBef>
              <a:buNone/>
              <a:defRPr sz="1800" b="0" i="0" u="none" strike="noStrike" cap="none">
                <a:solidFill>
                  <a:schemeClr val="lt1"/>
                </a:solidFill>
                <a:latin typeface="Questrial"/>
                <a:ea typeface="Questrial"/>
                <a:cs typeface="Questrial"/>
                <a:sym typeface="Questrial"/>
              </a:defRPr>
            </a:lvl3pPr>
            <a:lvl4pPr marL="0" lvl="3" indent="0" algn="ctr">
              <a:spcBef>
                <a:spcPts val="0"/>
              </a:spcBef>
              <a:buNone/>
              <a:defRPr sz="1800" b="0" i="0" u="none" strike="noStrike" cap="none">
                <a:solidFill>
                  <a:schemeClr val="lt1"/>
                </a:solidFill>
                <a:latin typeface="Questrial"/>
                <a:ea typeface="Questrial"/>
                <a:cs typeface="Questrial"/>
                <a:sym typeface="Questrial"/>
              </a:defRPr>
            </a:lvl4pPr>
            <a:lvl5pPr marL="0" lvl="4" indent="0" algn="ctr">
              <a:spcBef>
                <a:spcPts val="0"/>
              </a:spcBef>
              <a:buNone/>
              <a:defRPr sz="1800" b="0" i="0" u="none" strike="noStrike" cap="none">
                <a:solidFill>
                  <a:schemeClr val="lt1"/>
                </a:solidFill>
                <a:latin typeface="Questrial"/>
                <a:ea typeface="Questrial"/>
                <a:cs typeface="Questrial"/>
                <a:sym typeface="Questrial"/>
              </a:defRPr>
            </a:lvl5pPr>
            <a:lvl6pPr marL="0" lvl="5" indent="0" algn="ctr">
              <a:spcBef>
                <a:spcPts val="0"/>
              </a:spcBef>
              <a:buNone/>
              <a:defRPr sz="1800" b="0" i="0" u="none" strike="noStrike" cap="none">
                <a:solidFill>
                  <a:schemeClr val="lt1"/>
                </a:solidFill>
                <a:latin typeface="Questrial"/>
                <a:ea typeface="Questrial"/>
                <a:cs typeface="Questrial"/>
                <a:sym typeface="Questrial"/>
              </a:defRPr>
            </a:lvl6pPr>
            <a:lvl7pPr marL="0" lvl="6" indent="0" algn="ctr">
              <a:spcBef>
                <a:spcPts val="0"/>
              </a:spcBef>
              <a:buNone/>
              <a:defRPr sz="1800" b="0" i="0" u="none" strike="noStrike" cap="none">
                <a:solidFill>
                  <a:schemeClr val="lt1"/>
                </a:solidFill>
                <a:latin typeface="Questrial"/>
                <a:ea typeface="Questrial"/>
                <a:cs typeface="Questrial"/>
                <a:sym typeface="Questrial"/>
              </a:defRPr>
            </a:lvl7pPr>
            <a:lvl8pPr marL="0" lvl="7" indent="0" algn="ctr">
              <a:spcBef>
                <a:spcPts val="0"/>
              </a:spcBef>
              <a:buNone/>
              <a:defRPr sz="1800" b="0" i="0" u="none" strike="noStrike" cap="none">
                <a:solidFill>
                  <a:schemeClr val="lt1"/>
                </a:solidFill>
                <a:latin typeface="Questrial"/>
                <a:ea typeface="Questrial"/>
                <a:cs typeface="Questrial"/>
                <a:sym typeface="Questrial"/>
              </a:defRPr>
            </a:lvl8pPr>
            <a:lvl9pPr marL="0" lvl="8" indent="0" algn="ctr">
              <a:spcBef>
                <a:spcPts val="0"/>
              </a:spcBef>
              <a:buNone/>
              <a:defRPr sz="1800" b="0" i="0" u="none" strike="noStrike" cap="none">
                <a:solidFill>
                  <a:schemeClr val="lt1"/>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2"/>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b="0" i="0">
                <a:solidFill>
                  <a:srgbClr val="88A7D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352459" y="6352708"/>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0" i="0">
                <a:solidFill>
                  <a:srgbClr val="87A7DE"/>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4" name="Google Shape;24;p2" descr="image004.jpg"/>
          <p:cNvPicPr preferRelativeResize="0"/>
          <p:nvPr/>
        </p:nvPicPr>
        <p:blipFill rotWithShape="1">
          <a:blip r:embed="rId2">
            <a:alphaModFix/>
          </a:blip>
          <a:srcRect/>
          <a:stretch/>
        </p:blipFill>
        <p:spPr>
          <a:xfrm>
            <a:off x="746248" y="349494"/>
            <a:ext cx="2956560" cy="10058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cxnSp>
        <p:nvCxnSpPr>
          <p:cNvPr id="76" name="Google Shape;76;p11"/>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77" name="Google Shape;77;p11"/>
          <p:cNvSpPr txBox="1">
            <a:spLocks noGrp="1"/>
          </p:cNvSpPr>
          <p:nvPr>
            <p:ph type="title"/>
          </p:nvPr>
        </p:nvSpPr>
        <p:spPr>
          <a:xfrm>
            <a:off x="387900" y="610700"/>
            <a:ext cx="8368200" cy="914700"/>
          </a:xfrm>
          <a:prstGeom prst="rect">
            <a:avLst/>
          </a:prstGeom>
        </p:spPr>
        <p:txBody>
          <a:bodyPr spcFirstLastPara="1" wrap="square" lIns="91275" tIns="45625" rIns="91275" bIns="45625" anchor="ctr" anchorCtr="0">
            <a:no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387900" y="1986433"/>
            <a:ext cx="3999900" cy="4105200"/>
          </a:xfrm>
          <a:prstGeom prst="rect">
            <a:avLst/>
          </a:prstGeom>
        </p:spPr>
        <p:txBody>
          <a:bodyPr spcFirstLastPara="1" wrap="square" lIns="91275" tIns="45625" rIns="91275" bIns="45625" anchor="t" anchorCtr="0">
            <a:normAutofit/>
          </a:bodyPr>
          <a:lstStyle>
            <a:lvl1pPr marL="457200" lvl="0" indent="-349250" rtl="0">
              <a:spcBef>
                <a:spcPts val="480"/>
              </a:spcBef>
              <a:spcAft>
                <a:spcPts val="0"/>
              </a:spcAft>
              <a:buSzPts val="1900"/>
              <a:buChar char="▪"/>
              <a:defRPr sz="1900"/>
            </a:lvl1pPr>
            <a:lvl2pPr marL="914400" lvl="1" indent="-330200" rtl="0">
              <a:spcBef>
                <a:spcPts val="44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360"/>
              </a:spcBef>
              <a:spcAft>
                <a:spcPts val="0"/>
              </a:spcAft>
              <a:buSzPts val="1600"/>
              <a:buChar char="▪"/>
              <a:defRPr sz="1600"/>
            </a:lvl4pPr>
            <a:lvl5pPr marL="2286000" lvl="4" indent="-330200" rtl="0">
              <a:spcBef>
                <a:spcPts val="320"/>
              </a:spcBef>
              <a:spcAft>
                <a:spcPts val="0"/>
              </a:spcAft>
              <a:buSzPts val="1600"/>
              <a:buChar char="▪"/>
              <a:defRPr sz="1600"/>
            </a:lvl5pPr>
            <a:lvl6pPr marL="2743200" lvl="5" indent="-330200" rtl="0">
              <a:spcBef>
                <a:spcPts val="280"/>
              </a:spcBef>
              <a:spcAft>
                <a:spcPts val="0"/>
              </a:spcAft>
              <a:buSzPts val="1600"/>
              <a:buChar char="•"/>
              <a:defRPr sz="1600"/>
            </a:lvl6pPr>
            <a:lvl7pPr marL="3200400" lvl="6" indent="-330200" rtl="0">
              <a:spcBef>
                <a:spcPts val="280"/>
              </a:spcBef>
              <a:spcAft>
                <a:spcPts val="0"/>
              </a:spcAft>
              <a:buSzPts val="1600"/>
              <a:buChar char="•"/>
              <a:defRPr sz="1600"/>
            </a:lvl7pPr>
            <a:lvl8pPr marL="3657600" lvl="7" indent="-330200" rtl="0">
              <a:spcBef>
                <a:spcPts val="280"/>
              </a:spcBef>
              <a:spcAft>
                <a:spcPts val="0"/>
              </a:spcAft>
              <a:buSzPts val="1600"/>
              <a:buChar char="•"/>
              <a:defRPr sz="1600"/>
            </a:lvl8pPr>
            <a:lvl9pPr marL="4114800" lvl="8" indent="-330200" rtl="0">
              <a:spcBef>
                <a:spcPts val="280"/>
              </a:spcBef>
              <a:spcAft>
                <a:spcPts val="0"/>
              </a:spcAft>
              <a:buSzPts val="1600"/>
              <a:buChar char="•"/>
              <a:defRPr sz="1600"/>
            </a:lvl9pPr>
          </a:lstStyle>
          <a:p>
            <a:endParaRPr/>
          </a:p>
        </p:txBody>
      </p:sp>
      <p:sp>
        <p:nvSpPr>
          <p:cNvPr id="79" name="Google Shape;79;p11"/>
          <p:cNvSpPr txBox="1">
            <a:spLocks noGrp="1"/>
          </p:cNvSpPr>
          <p:nvPr>
            <p:ph type="body" idx="2"/>
          </p:nvPr>
        </p:nvSpPr>
        <p:spPr>
          <a:xfrm>
            <a:off x="4756200" y="1986433"/>
            <a:ext cx="3999900" cy="4105200"/>
          </a:xfrm>
          <a:prstGeom prst="rect">
            <a:avLst/>
          </a:prstGeom>
        </p:spPr>
        <p:txBody>
          <a:bodyPr spcFirstLastPara="1" wrap="square" lIns="91275" tIns="45625" rIns="91275" bIns="45625" anchor="t" anchorCtr="0">
            <a:normAutofit/>
          </a:bodyPr>
          <a:lstStyle>
            <a:lvl1pPr marL="457200" lvl="0" indent="-349250" rtl="0">
              <a:spcBef>
                <a:spcPts val="480"/>
              </a:spcBef>
              <a:spcAft>
                <a:spcPts val="0"/>
              </a:spcAft>
              <a:buSzPts val="1900"/>
              <a:buChar char="▪"/>
              <a:defRPr sz="1900"/>
            </a:lvl1pPr>
            <a:lvl2pPr marL="914400" lvl="1" indent="-330200" rtl="0">
              <a:spcBef>
                <a:spcPts val="44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360"/>
              </a:spcBef>
              <a:spcAft>
                <a:spcPts val="0"/>
              </a:spcAft>
              <a:buSzPts val="1600"/>
              <a:buChar char="▪"/>
              <a:defRPr sz="1600"/>
            </a:lvl4pPr>
            <a:lvl5pPr marL="2286000" lvl="4" indent="-330200" rtl="0">
              <a:spcBef>
                <a:spcPts val="320"/>
              </a:spcBef>
              <a:spcAft>
                <a:spcPts val="0"/>
              </a:spcAft>
              <a:buSzPts val="1600"/>
              <a:buChar char="▪"/>
              <a:defRPr sz="1600"/>
            </a:lvl5pPr>
            <a:lvl6pPr marL="2743200" lvl="5" indent="-330200" rtl="0">
              <a:spcBef>
                <a:spcPts val="280"/>
              </a:spcBef>
              <a:spcAft>
                <a:spcPts val="0"/>
              </a:spcAft>
              <a:buSzPts val="1600"/>
              <a:buChar char="•"/>
              <a:defRPr sz="1600"/>
            </a:lvl6pPr>
            <a:lvl7pPr marL="3200400" lvl="6" indent="-330200" rtl="0">
              <a:spcBef>
                <a:spcPts val="280"/>
              </a:spcBef>
              <a:spcAft>
                <a:spcPts val="0"/>
              </a:spcAft>
              <a:buSzPts val="1600"/>
              <a:buChar char="•"/>
              <a:defRPr sz="1600"/>
            </a:lvl7pPr>
            <a:lvl8pPr marL="3657600" lvl="7" indent="-330200" rtl="0">
              <a:spcBef>
                <a:spcPts val="280"/>
              </a:spcBef>
              <a:spcAft>
                <a:spcPts val="0"/>
              </a:spcAft>
              <a:buSzPts val="1600"/>
              <a:buChar char="•"/>
              <a:defRPr sz="1600"/>
            </a:lvl8pPr>
            <a:lvl9pPr marL="4114800" lvl="8" indent="-330200" rtl="0">
              <a:spcBef>
                <a:spcPts val="280"/>
              </a:spcBef>
              <a:spcAft>
                <a:spcPts val="0"/>
              </a:spcAft>
              <a:buSzPts val="1600"/>
              <a:buChar char="•"/>
              <a:defRPr sz="1600"/>
            </a:lvl9pPr>
          </a:lstStyle>
          <a:p>
            <a:endParaRPr/>
          </a:p>
        </p:txBody>
      </p:sp>
      <p:sp>
        <p:nvSpPr>
          <p:cNvPr id="80" name="Google Shape;80;p11"/>
          <p:cNvSpPr txBox="1">
            <a:spLocks noGrp="1"/>
          </p:cNvSpPr>
          <p:nvPr>
            <p:ph type="sldNum" idx="12"/>
          </p:nvPr>
        </p:nvSpPr>
        <p:spPr>
          <a:xfrm>
            <a:off x="8472458" y="6217622"/>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cxnSp>
        <p:nvCxnSpPr>
          <p:cNvPr id="82" name="Google Shape;82;p12"/>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83" name="Google Shape;83;p12"/>
          <p:cNvSpPr txBox="1">
            <a:spLocks noGrp="1"/>
          </p:cNvSpPr>
          <p:nvPr>
            <p:ph type="title"/>
          </p:nvPr>
        </p:nvSpPr>
        <p:spPr>
          <a:xfrm>
            <a:off x="387900" y="610700"/>
            <a:ext cx="8368200" cy="914700"/>
          </a:xfrm>
          <a:prstGeom prst="rect">
            <a:avLst/>
          </a:prstGeom>
        </p:spPr>
        <p:txBody>
          <a:bodyPr spcFirstLastPara="1" wrap="square" lIns="91275" tIns="45625" rIns="91275" bIns="45625" anchor="ctr" anchorCtr="0">
            <a:no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2"/>
          <p:cNvSpPr txBox="1">
            <a:spLocks noGrp="1"/>
          </p:cNvSpPr>
          <p:nvPr>
            <p:ph type="body" idx="1"/>
          </p:nvPr>
        </p:nvSpPr>
        <p:spPr>
          <a:xfrm>
            <a:off x="387900" y="1986432"/>
            <a:ext cx="8368200" cy="4105200"/>
          </a:xfrm>
          <a:prstGeom prst="rect">
            <a:avLst/>
          </a:prstGeom>
        </p:spPr>
        <p:txBody>
          <a:bodyPr spcFirstLastPara="1" wrap="square" lIns="91275" tIns="45625" rIns="91275" bIns="45625" anchor="t" anchorCtr="0">
            <a:normAutofit/>
          </a:bodyPr>
          <a:lstStyle>
            <a:lvl1pPr marL="457200" lvl="0" indent="-381000" rtl="0">
              <a:spcBef>
                <a:spcPts val="480"/>
              </a:spcBef>
              <a:spcAft>
                <a:spcPts val="0"/>
              </a:spcAft>
              <a:buSzPts val="2400"/>
              <a:buChar char="▪"/>
              <a:defRPr/>
            </a:lvl1pPr>
            <a:lvl2pPr marL="914400" lvl="1" indent="-368300" rtl="0">
              <a:spcBef>
                <a:spcPts val="440"/>
              </a:spcBef>
              <a:spcAft>
                <a:spcPts val="0"/>
              </a:spcAft>
              <a:buSzPts val="2200"/>
              <a:buChar char="▪"/>
              <a:defRPr/>
            </a:lvl2pPr>
            <a:lvl3pPr marL="1371600" lvl="2" indent="-355600" rtl="0">
              <a:spcBef>
                <a:spcPts val="400"/>
              </a:spcBef>
              <a:spcAft>
                <a:spcPts val="0"/>
              </a:spcAft>
              <a:buSzPts val="2000"/>
              <a:buChar char="▪"/>
              <a:defRPr/>
            </a:lvl3pPr>
            <a:lvl4pPr marL="1828800" lvl="3" indent="-342900" rtl="0">
              <a:spcBef>
                <a:spcPts val="360"/>
              </a:spcBef>
              <a:spcAft>
                <a:spcPts val="0"/>
              </a:spcAft>
              <a:buSzPts val="1800"/>
              <a:buChar char="▪"/>
              <a:defRPr/>
            </a:lvl4pPr>
            <a:lvl5pPr marL="2286000" lvl="4" indent="-330200" rtl="0">
              <a:spcBef>
                <a:spcPts val="320"/>
              </a:spcBef>
              <a:spcAft>
                <a:spcPts val="0"/>
              </a:spcAft>
              <a:buSzPts val="1600"/>
              <a:buChar char="▪"/>
              <a:defRPr/>
            </a:lvl5pPr>
            <a:lvl6pPr marL="2743200" lvl="5" indent="-317500" rtl="0">
              <a:spcBef>
                <a:spcPts val="280"/>
              </a:spcBef>
              <a:spcAft>
                <a:spcPts val="0"/>
              </a:spcAft>
              <a:buSzPts val="1400"/>
              <a:buChar char="•"/>
              <a:defRPr/>
            </a:lvl6pPr>
            <a:lvl7pPr marL="3200400" lvl="6" indent="-317500" rtl="0">
              <a:spcBef>
                <a:spcPts val="280"/>
              </a:spcBef>
              <a:spcAft>
                <a:spcPts val="0"/>
              </a:spcAft>
              <a:buSzPts val="1400"/>
              <a:buChar char="•"/>
              <a:defRPr/>
            </a:lvl7pPr>
            <a:lvl8pPr marL="3657600" lvl="7" indent="-317500" rtl="0">
              <a:spcBef>
                <a:spcPts val="280"/>
              </a:spcBef>
              <a:spcAft>
                <a:spcPts val="0"/>
              </a:spcAft>
              <a:buSzPts val="1400"/>
              <a:buChar char="•"/>
              <a:defRPr/>
            </a:lvl8pPr>
            <a:lvl9pPr marL="4114800" lvl="8" indent="-317500" rtl="0">
              <a:spcBef>
                <a:spcPts val="280"/>
              </a:spcBef>
              <a:spcAft>
                <a:spcPts val="0"/>
              </a:spcAft>
              <a:buSzPts val="1400"/>
              <a:buChar char="•"/>
              <a:defRPr/>
            </a:lvl9pPr>
          </a:lstStyle>
          <a:p>
            <a:endParaRPr/>
          </a:p>
        </p:txBody>
      </p:sp>
      <p:sp>
        <p:nvSpPr>
          <p:cNvPr id="85" name="Google Shape;85;p12"/>
          <p:cNvSpPr txBox="1">
            <a:spLocks noGrp="1"/>
          </p:cNvSpPr>
          <p:nvPr>
            <p:ph type="sldNum" idx="12"/>
          </p:nvPr>
        </p:nvSpPr>
        <p:spPr>
          <a:xfrm>
            <a:off x="8472458" y="6217622"/>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6"/>
        <p:cNvGrpSpPr/>
        <p:nvPr/>
      </p:nvGrpSpPr>
      <p:grpSpPr>
        <a:xfrm>
          <a:off x="0" y="0"/>
          <a:ext cx="0" cy="0"/>
          <a:chOff x="0" y="0"/>
          <a:chExt cx="0" cy="0"/>
        </a:xfrm>
      </p:grpSpPr>
      <p:cxnSp>
        <p:nvCxnSpPr>
          <p:cNvPr id="87" name="Google Shape;87;p13"/>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88" name="Google Shape;88;p13"/>
          <p:cNvSpPr txBox="1">
            <a:spLocks noGrp="1"/>
          </p:cNvSpPr>
          <p:nvPr>
            <p:ph type="title"/>
          </p:nvPr>
        </p:nvSpPr>
        <p:spPr>
          <a:xfrm>
            <a:off x="480750" y="2353267"/>
            <a:ext cx="8222100" cy="1209900"/>
          </a:xfrm>
          <a:prstGeom prst="rect">
            <a:avLst/>
          </a:prstGeom>
        </p:spPr>
        <p:txBody>
          <a:bodyPr spcFirstLastPara="1" wrap="square" lIns="91275" tIns="45625" rIns="91275" bIns="45625" anchor="ctr"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89" name="Google Shape;89;p13"/>
          <p:cNvSpPr txBox="1">
            <a:spLocks noGrp="1"/>
          </p:cNvSpPr>
          <p:nvPr>
            <p:ph type="sldNum" idx="12"/>
          </p:nvPr>
        </p:nvSpPr>
        <p:spPr>
          <a:xfrm>
            <a:off x="8472458" y="6217622"/>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457202" y="1600203"/>
            <a:ext cx="8315569" cy="4367299"/>
          </a:xfrm>
          <a:prstGeom prst="rect">
            <a:avLst/>
          </a:prstGeom>
          <a:noFill/>
          <a:ln>
            <a:noFill/>
          </a:ln>
        </p:spPr>
        <p:txBody>
          <a:bodyPr spcFirstLastPara="1" wrap="square" lIns="91275" tIns="45625" rIns="91275" bIns="456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3"/>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9" name="Google Shape;29;p3"/>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0" name="Google Shape;30;p3"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457200" y="1536192"/>
            <a:ext cx="3657600" cy="4431308"/>
          </a:xfrm>
          <a:prstGeom prst="rect">
            <a:avLst/>
          </a:prstGeom>
          <a:noFill/>
          <a:ln>
            <a:noFill/>
          </a:ln>
        </p:spPr>
        <p:txBody>
          <a:bodyPr spcFirstLastPara="1" wrap="square" lIns="91275" tIns="45625" rIns="91275" bIns="45625"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4" name="Google Shape;34;p4"/>
          <p:cNvSpPr txBox="1">
            <a:spLocks noGrp="1"/>
          </p:cNvSpPr>
          <p:nvPr>
            <p:ph type="body" idx="2"/>
          </p:nvPr>
        </p:nvSpPr>
        <p:spPr>
          <a:xfrm>
            <a:off x="4419602" y="1536192"/>
            <a:ext cx="4038599" cy="4431308"/>
          </a:xfrm>
          <a:prstGeom prst="rect">
            <a:avLst/>
          </a:prstGeom>
          <a:noFill/>
          <a:ln>
            <a:noFill/>
          </a:ln>
        </p:spPr>
        <p:txBody>
          <a:bodyPr spcFirstLastPara="1" wrap="square" lIns="91275" tIns="45625" rIns="91275" bIns="45625"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5" name="Google Shape;35;p4"/>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4"/>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7" name="Google Shape;37;p4"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04803" y="5495544"/>
            <a:ext cx="8516815" cy="594360"/>
          </a:xfrm>
          <a:prstGeom prst="rect">
            <a:avLst/>
          </a:prstGeom>
          <a:noFill/>
          <a:ln>
            <a:noFill/>
          </a:ln>
        </p:spPr>
        <p:txBody>
          <a:bodyPr spcFirstLastPara="1" wrap="square" lIns="91275" tIns="45625" rIns="91275" bIns="45625" anchor="b" anchorCtr="0">
            <a:noAutofit/>
          </a:bodyPr>
          <a:lstStyle>
            <a:lvl1pPr lvl="0" algn="ctr">
              <a:spcBef>
                <a:spcPts val="0"/>
              </a:spcBef>
              <a:spcAft>
                <a:spcPts val="0"/>
              </a:spcAft>
              <a:buClr>
                <a:schemeClr val="accent6"/>
              </a:buClr>
              <a:buSzPts val="2200"/>
              <a:buFont typeface="Arial"/>
              <a:buNone/>
              <a:defRPr sz="2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1" name="Google Shape;41;p5"/>
          <p:cNvSpPr txBox="1">
            <a:spLocks noGrp="1"/>
          </p:cNvSpPr>
          <p:nvPr>
            <p:ph type="body" idx="1"/>
          </p:nvPr>
        </p:nvSpPr>
        <p:spPr>
          <a:xfrm>
            <a:off x="304803" y="381001"/>
            <a:ext cx="8516815" cy="4942841"/>
          </a:xfrm>
          <a:prstGeom prst="rect">
            <a:avLst/>
          </a:prstGeom>
          <a:noFill/>
          <a:ln>
            <a:noFill/>
          </a:ln>
        </p:spPr>
        <p:txBody>
          <a:bodyPr spcFirstLastPara="1" wrap="square" lIns="91275" tIns="45625" rIns="91275" bIns="456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5"/>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3" name="Google Shape;43;p5"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22316" y="3187172"/>
            <a:ext cx="7659687" cy="1168401"/>
          </a:xfrm>
          <a:prstGeom prst="rect">
            <a:avLst/>
          </a:prstGeom>
          <a:noFill/>
          <a:ln>
            <a:noFill/>
          </a:ln>
        </p:spPr>
        <p:txBody>
          <a:bodyPr spcFirstLastPara="1" wrap="square" lIns="91275" tIns="45625" rIns="91275" bIns="45625" anchor="t" anchorCtr="0">
            <a:noAutofit/>
          </a:bodyPr>
          <a:lstStyle>
            <a:lvl1pPr lvl="0" algn="l">
              <a:spcBef>
                <a:spcPts val="0"/>
              </a:spcBef>
              <a:spcAft>
                <a:spcPts val="0"/>
              </a:spcAft>
              <a:buClr>
                <a:schemeClr val="accent6"/>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722317" y="1553633"/>
            <a:ext cx="6135687" cy="1633538"/>
          </a:xfrm>
          <a:prstGeom prst="rect">
            <a:avLst/>
          </a:prstGeom>
          <a:noFill/>
          <a:ln>
            <a:noFill/>
          </a:ln>
        </p:spPr>
        <p:txBody>
          <a:bodyPr spcFirstLastPara="1" wrap="square" lIns="91275" tIns="45625" rIns="91275" bIns="45625" anchor="b" anchorCtr="0">
            <a:normAutofit/>
          </a:bodyPr>
          <a:lstStyle>
            <a:lvl1pPr marL="457200" lvl="0" indent="-228600" algn="l">
              <a:spcBef>
                <a:spcPts val="400"/>
              </a:spcBef>
              <a:spcAft>
                <a:spcPts val="0"/>
              </a:spcAft>
              <a:buSzPts val="2000"/>
              <a:buNone/>
              <a:defRPr sz="2000">
                <a:solidFill>
                  <a:srgbClr val="222222"/>
                </a:solidFill>
              </a:defRPr>
            </a:lvl1pPr>
            <a:lvl2pPr marL="914400" lvl="1" indent="-228600" algn="l">
              <a:spcBef>
                <a:spcPts val="360"/>
              </a:spcBef>
              <a:spcAft>
                <a:spcPts val="0"/>
              </a:spcAft>
              <a:buSzPts val="1800"/>
              <a:buNone/>
              <a:defRPr sz="1800">
                <a:solidFill>
                  <a:srgbClr val="8A8A8A"/>
                </a:solidFill>
              </a:defRPr>
            </a:lvl2pPr>
            <a:lvl3pPr marL="1371600" lvl="2" indent="-228600" algn="l">
              <a:spcBef>
                <a:spcPts val="320"/>
              </a:spcBef>
              <a:spcAft>
                <a:spcPts val="0"/>
              </a:spcAft>
              <a:buSzPts val="1600"/>
              <a:buNone/>
              <a:defRPr sz="1600">
                <a:solidFill>
                  <a:srgbClr val="8A8A8A"/>
                </a:solidFill>
              </a:defRPr>
            </a:lvl3pPr>
            <a:lvl4pPr marL="1828800" lvl="3" indent="-228600" algn="l">
              <a:spcBef>
                <a:spcPts val="280"/>
              </a:spcBef>
              <a:spcAft>
                <a:spcPts val="0"/>
              </a:spcAft>
              <a:buSzPts val="1400"/>
              <a:buNone/>
              <a:defRPr sz="1400">
                <a:solidFill>
                  <a:srgbClr val="8A8A8A"/>
                </a:solidFill>
              </a:defRPr>
            </a:lvl4pPr>
            <a:lvl5pPr marL="2286000" lvl="4" indent="-228600" algn="l">
              <a:spcBef>
                <a:spcPts val="280"/>
              </a:spcBef>
              <a:spcAft>
                <a:spcPts val="0"/>
              </a:spcAft>
              <a:buSzPts val="1400"/>
              <a:buNone/>
              <a:defRPr sz="1400">
                <a:solidFill>
                  <a:srgbClr val="8A8A8A"/>
                </a:solidFill>
              </a:defRPr>
            </a:lvl5pPr>
            <a:lvl6pPr marL="2743200" lvl="5" indent="-228600" algn="l">
              <a:spcBef>
                <a:spcPts val="280"/>
              </a:spcBef>
              <a:spcAft>
                <a:spcPts val="0"/>
              </a:spcAft>
              <a:buSzPts val="1400"/>
              <a:buNone/>
              <a:defRPr sz="1400">
                <a:solidFill>
                  <a:srgbClr val="8A8A8A"/>
                </a:solidFill>
              </a:defRPr>
            </a:lvl6pPr>
            <a:lvl7pPr marL="3200400" lvl="6" indent="-228600" algn="l">
              <a:spcBef>
                <a:spcPts val="280"/>
              </a:spcBef>
              <a:spcAft>
                <a:spcPts val="0"/>
              </a:spcAft>
              <a:buSzPts val="1400"/>
              <a:buNone/>
              <a:defRPr sz="1400">
                <a:solidFill>
                  <a:srgbClr val="8A8A8A"/>
                </a:solidFill>
              </a:defRPr>
            </a:lvl7pPr>
            <a:lvl8pPr marL="3657600" lvl="7" indent="-228600" algn="l">
              <a:spcBef>
                <a:spcPts val="280"/>
              </a:spcBef>
              <a:spcAft>
                <a:spcPts val="0"/>
              </a:spcAft>
              <a:buSzPts val="1400"/>
              <a:buNone/>
              <a:defRPr sz="1400">
                <a:solidFill>
                  <a:srgbClr val="8A8A8A"/>
                </a:solidFill>
              </a:defRPr>
            </a:lvl8pPr>
            <a:lvl9pPr marL="4114800" lvl="8" indent="-228600" algn="l">
              <a:spcBef>
                <a:spcPts val="280"/>
              </a:spcBef>
              <a:spcAft>
                <a:spcPts val="0"/>
              </a:spcAft>
              <a:buSzPts val="1400"/>
              <a:buNone/>
              <a:defRPr sz="1400">
                <a:solidFill>
                  <a:srgbClr val="8A8A8A"/>
                </a:solidFill>
              </a:defRPr>
            </a:lvl9pPr>
          </a:lstStyle>
          <a:p>
            <a:endParaRPr/>
          </a:p>
        </p:txBody>
      </p:sp>
      <p:sp>
        <p:nvSpPr>
          <p:cNvPr id="47" name="Google Shape;47;p6"/>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8" name="Google Shape;48;p6"/>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9" name="Google Shape;49;p6"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457200" y="1644605"/>
            <a:ext cx="3890108" cy="639763"/>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7"/>
          <p:cNvSpPr txBox="1">
            <a:spLocks noGrp="1"/>
          </p:cNvSpPr>
          <p:nvPr>
            <p:ph type="body" idx="2"/>
          </p:nvPr>
        </p:nvSpPr>
        <p:spPr>
          <a:xfrm>
            <a:off x="457200" y="2408721"/>
            <a:ext cx="3890108" cy="3558783"/>
          </a:xfrm>
          <a:prstGeom prst="rect">
            <a:avLst/>
          </a:prstGeom>
          <a:noFill/>
          <a:ln>
            <a:noFill/>
          </a:ln>
        </p:spPr>
        <p:txBody>
          <a:bodyPr spcFirstLastPara="1" wrap="square" lIns="91275" tIns="45625" rIns="91275" bIns="45625"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7"/>
          <p:cNvSpPr txBox="1">
            <a:spLocks noGrp="1"/>
          </p:cNvSpPr>
          <p:nvPr>
            <p:ph type="body" idx="3"/>
          </p:nvPr>
        </p:nvSpPr>
        <p:spPr>
          <a:xfrm>
            <a:off x="4732210" y="1644605"/>
            <a:ext cx="4038599" cy="639763"/>
          </a:xfrm>
          <a:prstGeom prst="rect">
            <a:avLst/>
          </a:prstGeom>
          <a:noFill/>
          <a:ln>
            <a:noFill/>
          </a:ln>
        </p:spPr>
        <p:txBody>
          <a:bodyPr spcFirstLastPara="1" wrap="square" lIns="91275" tIns="45625" rIns="91275" bIns="45625" anchor="b" anchorCtr="0">
            <a:noAutofit/>
          </a:bodyPr>
          <a:lstStyle>
            <a:lvl1pPr marL="457200" lvl="0" indent="-228600" algn="l">
              <a:spcBef>
                <a:spcPts val="560"/>
              </a:spcBef>
              <a:spcAft>
                <a:spcPts val="0"/>
              </a:spcAft>
              <a:buSzPts val="2800"/>
              <a:buNone/>
              <a:defRPr sz="28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5" name="Google Shape;55;p7"/>
          <p:cNvSpPr txBox="1">
            <a:spLocks noGrp="1"/>
          </p:cNvSpPr>
          <p:nvPr>
            <p:ph type="body" idx="4"/>
          </p:nvPr>
        </p:nvSpPr>
        <p:spPr>
          <a:xfrm>
            <a:off x="4732210" y="2408721"/>
            <a:ext cx="4038599" cy="3558783"/>
          </a:xfrm>
          <a:prstGeom prst="rect">
            <a:avLst/>
          </a:prstGeom>
          <a:noFill/>
          <a:ln>
            <a:noFill/>
          </a:ln>
        </p:spPr>
        <p:txBody>
          <a:bodyPr spcFirstLastPara="1" wrap="square" lIns="91275" tIns="45625" rIns="91275" bIns="45625"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6" name="Google Shape;56;p7"/>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7"/>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8" name="Google Shape;58;p7"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2" name="Google Shape;62;p8"/>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3" name="Google Shape;63;p8"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9"/>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9"/>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7" name="Google Shape;67;p9"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301752" y="5006831"/>
            <a:ext cx="8588248" cy="522557"/>
          </a:xfrm>
          <a:prstGeom prst="rect">
            <a:avLst/>
          </a:prstGeom>
          <a:noFill/>
          <a:ln>
            <a:noFill/>
          </a:ln>
        </p:spPr>
        <p:txBody>
          <a:bodyPr spcFirstLastPara="1" wrap="square" lIns="91275" tIns="45625" rIns="91275" bIns="45625" anchor="b" anchorCtr="0">
            <a:noAutofit/>
          </a:bodyPr>
          <a:lstStyle>
            <a:lvl1pPr lvl="0" algn="ctr">
              <a:spcBef>
                <a:spcPts val="0"/>
              </a:spcBef>
              <a:spcAft>
                <a:spcPts val="0"/>
              </a:spcAft>
              <a:buClr>
                <a:schemeClr val="accent6"/>
              </a:buClr>
              <a:buSzPts val="2200"/>
              <a:buFont typeface="Arial"/>
              <a:buNone/>
              <a:defRPr sz="2200"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0" y="10327"/>
            <a:ext cx="9144000" cy="4913922"/>
          </a:xfrm>
          <a:prstGeom prst="rect">
            <a:avLst/>
          </a:prstGeom>
          <a:noFill/>
          <a:ln>
            <a:noFill/>
          </a:ln>
        </p:spPr>
        <p:txBody>
          <a:bodyPr spcFirstLastPara="1" wrap="square" lIns="91275" tIns="45625" rIns="91275" bIns="45625" anchor="t" anchorCtr="0">
            <a:noAutofit/>
          </a:bodyPr>
          <a:lstStyle>
            <a:lvl1pPr marR="0" lvl="0" algn="l" rtl="0">
              <a:spcBef>
                <a:spcPts val="640"/>
              </a:spcBef>
              <a:spcAft>
                <a:spcPts val="0"/>
              </a:spcAft>
              <a:buClr>
                <a:schemeClr val="accent6"/>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6"/>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6"/>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6"/>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body" idx="1"/>
          </p:nvPr>
        </p:nvSpPr>
        <p:spPr>
          <a:xfrm>
            <a:off x="301752" y="5607552"/>
            <a:ext cx="8588248" cy="538394"/>
          </a:xfrm>
          <a:prstGeom prst="rect">
            <a:avLst/>
          </a:prstGeom>
          <a:noFill/>
          <a:ln>
            <a:noFill/>
          </a:ln>
        </p:spPr>
        <p:txBody>
          <a:bodyPr spcFirstLastPara="1" wrap="square" lIns="91275" tIns="45625" rIns="91275" bIns="45625"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2" name="Google Shape;72;p10"/>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10"/>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4" name="Google Shape;74;p10" descr="PAETCLogo_ReverseTransparent.png"/>
          <p:cNvPicPr preferRelativeResize="0"/>
          <p:nvPr/>
        </p:nvPicPr>
        <p:blipFill rotWithShape="1">
          <a:blip r:embed="rId2">
            <a:alphaModFix/>
          </a:blip>
          <a:srcRect/>
          <a:stretch/>
        </p:blipFill>
        <p:spPr>
          <a:xfrm>
            <a:off x="457202" y="6274522"/>
            <a:ext cx="1364551" cy="55211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1" descr="large-ribbon_ghost.png"/>
          <p:cNvPicPr preferRelativeResize="0"/>
          <p:nvPr/>
        </p:nvPicPr>
        <p:blipFill rotWithShape="1">
          <a:blip r:embed="rId14">
            <a:alphaModFix/>
          </a:blip>
          <a:srcRect l="22457" t="32317" r="11115"/>
          <a:stretch/>
        </p:blipFill>
        <p:spPr>
          <a:xfrm>
            <a:off x="4" y="4"/>
            <a:ext cx="9143999" cy="6197487"/>
          </a:xfrm>
          <a:prstGeom prst="rect">
            <a:avLst/>
          </a:prstGeom>
          <a:noFill/>
          <a:ln>
            <a:noFill/>
          </a:ln>
        </p:spPr>
      </p:pic>
      <p:sp>
        <p:nvSpPr>
          <p:cNvPr id="11" name="Google Shape;11;p1"/>
          <p:cNvSpPr/>
          <p:nvPr/>
        </p:nvSpPr>
        <p:spPr>
          <a:xfrm>
            <a:off x="4" y="6223069"/>
            <a:ext cx="9143999" cy="640080"/>
          </a:xfrm>
          <a:prstGeom prst="rect">
            <a:avLst/>
          </a:prstGeom>
          <a:solidFill>
            <a:schemeClr val="dk2"/>
          </a:solidFill>
          <a:ln>
            <a:noFill/>
          </a:ln>
        </p:spPr>
        <p:txBody>
          <a:bodyPr spcFirstLastPara="1" wrap="square" lIns="91275" tIns="45625" rIns="91275" bIns="4562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2" y="1600203"/>
            <a:ext cx="8315569" cy="4367299"/>
          </a:xfrm>
          <a:prstGeom prst="rect">
            <a:avLst/>
          </a:prstGeom>
          <a:noFill/>
          <a:ln>
            <a:noFill/>
          </a:ln>
        </p:spPr>
        <p:txBody>
          <a:bodyPr spcFirstLastPara="1" wrap="square" lIns="91275" tIns="45625" rIns="91275" bIns="45625"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1"/>
          <p:cNvSpPr/>
          <p:nvPr/>
        </p:nvSpPr>
        <p:spPr>
          <a:xfrm>
            <a:off x="8458200" y="6223069"/>
            <a:ext cx="685800" cy="640080"/>
          </a:xfrm>
          <a:prstGeom prst="rect">
            <a:avLst/>
          </a:prstGeom>
          <a:solidFill>
            <a:schemeClr val="accent6"/>
          </a:solidFill>
          <a:ln>
            <a:noFill/>
          </a:ln>
        </p:spPr>
        <p:txBody>
          <a:bodyPr spcFirstLastPara="1" wrap="square" lIns="91275" tIns="45625" rIns="91275" bIns="45625"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15" name="Google Shape;15;p1"/>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chemeClr val="lt1"/>
                </a:solidFill>
                <a:latin typeface="Arial"/>
                <a:ea typeface="Arial"/>
                <a:cs typeface="Arial"/>
                <a:sym typeface="Arial"/>
              </a:defRPr>
            </a:lvl1pPr>
            <a:lvl2pPr marL="0" marR="0" lvl="1" indent="0" algn="ctr" rtl="0">
              <a:spcBef>
                <a:spcPts val="0"/>
              </a:spcBef>
              <a:buNone/>
              <a:defRPr sz="1800" b="0" i="0" u="none" strike="noStrike" cap="none">
                <a:solidFill>
                  <a:schemeClr val="lt1"/>
                </a:solidFill>
                <a:latin typeface="Arial"/>
                <a:ea typeface="Arial"/>
                <a:cs typeface="Arial"/>
                <a:sym typeface="Arial"/>
              </a:defRPr>
            </a:lvl2pPr>
            <a:lvl3pPr marL="0" marR="0" lvl="2" indent="0" algn="ctr" rtl="0">
              <a:spcBef>
                <a:spcPts val="0"/>
              </a:spcBef>
              <a:buNone/>
              <a:defRPr sz="1800" b="0" i="0" u="none" strike="noStrike" cap="none">
                <a:solidFill>
                  <a:schemeClr val="lt1"/>
                </a:solidFill>
                <a:latin typeface="Arial"/>
                <a:ea typeface="Arial"/>
                <a:cs typeface="Arial"/>
                <a:sym typeface="Arial"/>
              </a:defRPr>
            </a:lvl3pPr>
            <a:lvl4pPr marL="0" marR="0" lvl="3" indent="0" algn="ctr" rtl="0">
              <a:spcBef>
                <a:spcPts val="0"/>
              </a:spcBef>
              <a:buNone/>
              <a:defRPr sz="1800" b="0" i="0" u="none" strike="noStrike" cap="none">
                <a:solidFill>
                  <a:schemeClr val="lt1"/>
                </a:solidFill>
                <a:latin typeface="Arial"/>
                <a:ea typeface="Arial"/>
                <a:cs typeface="Arial"/>
                <a:sym typeface="Arial"/>
              </a:defRPr>
            </a:lvl4pPr>
            <a:lvl5pPr marL="0" marR="0" lvl="4" indent="0" algn="ctr" rtl="0">
              <a:spcBef>
                <a:spcPts val="0"/>
              </a:spcBef>
              <a:buNone/>
              <a:defRPr sz="1800" b="0" i="0" u="none" strike="noStrike" cap="none">
                <a:solidFill>
                  <a:schemeClr val="lt1"/>
                </a:solidFill>
                <a:latin typeface="Arial"/>
                <a:ea typeface="Arial"/>
                <a:cs typeface="Arial"/>
                <a:sym typeface="Arial"/>
              </a:defRPr>
            </a:lvl5pPr>
            <a:lvl6pPr marL="0" marR="0" lvl="5" indent="0" algn="ctr" rtl="0">
              <a:spcBef>
                <a:spcPts val="0"/>
              </a:spcBef>
              <a:buNone/>
              <a:defRPr sz="1800" b="0" i="0" u="none" strike="noStrike" cap="none">
                <a:solidFill>
                  <a:schemeClr val="lt1"/>
                </a:solidFill>
                <a:latin typeface="Arial"/>
                <a:ea typeface="Arial"/>
                <a:cs typeface="Arial"/>
                <a:sym typeface="Arial"/>
              </a:defRPr>
            </a:lvl6pPr>
            <a:lvl7pPr marL="0" marR="0" lvl="6" indent="0" algn="ctr" rtl="0">
              <a:spcBef>
                <a:spcPts val="0"/>
              </a:spcBef>
              <a:buNone/>
              <a:defRPr sz="1800" b="0" i="0" u="none" strike="noStrike" cap="none">
                <a:solidFill>
                  <a:schemeClr val="lt1"/>
                </a:solidFill>
                <a:latin typeface="Arial"/>
                <a:ea typeface="Arial"/>
                <a:cs typeface="Arial"/>
                <a:sym typeface="Arial"/>
              </a:defRPr>
            </a:lvl7pPr>
            <a:lvl8pPr marL="0" marR="0" lvl="7" indent="0" algn="ctr" rtl="0">
              <a:spcBef>
                <a:spcPts val="0"/>
              </a:spcBef>
              <a:buNone/>
              <a:defRPr sz="1800" b="0" i="0" u="none" strike="noStrike" cap="none">
                <a:solidFill>
                  <a:schemeClr val="lt1"/>
                </a:solidFill>
                <a:latin typeface="Arial"/>
                <a:ea typeface="Arial"/>
                <a:cs typeface="Arial"/>
                <a:sym typeface="Arial"/>
              </a:defRPr>
            </a:lvl8pPr>
            <a:lvl9pPr marL="0" marR="0" lvl="8" indent="0" algn="ctr" rtl="0">
              <a:spcBef>
                <a:spcPts val="0"/>
              </a:spcBef>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1"/>
          <p:cNvSpPr txBox="1">
            <a:spLocks noGrp="1"/>
          </p:cNvSpPr>
          <p:nvPr>
            <p:ph type="dt" idx="10"/>
          </p:nvPr>
        </p:nvSpPr>
        <p:spPr>
          <a:xfrm>
            <a:off x="7719760" y="6352708"/>
            <a:ext cx="738443" cy="365760"/>
          </a:xfrm>
          <a:prstGeom prst="rect">
            <a:avLst/>
          </a:prstGeom>
          <a:noFill/>
          <a:ln>
            <a:noFill/>
          </a:ln>
        </p:spPr>
        <p:txBody>
          <a:bodyPr spcFirstLastPara="1" wrap="square" lIns="91275" tIns="45625" rIns="91275" bIns="45625" anchor="ctr" anchorCtr="0">
            <a:noAutofit/>
          </a:bodyPr>
          <a:lstStyle>
            <a:lvl1pPr marR="0" lvl="0" algn="l" rtl="0">
              <a:spcBef>
                <a:spcPts val="0"/>
              </a:spcBef>
              <a:spcAft>
                <a:spcPts val="0"/>
              </a:spcAft>
              <a:buSzPts val="1400"/>
              <a:buNone/>
              <a:defRPr sz="12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ftr" idx="11"/>
          </p:nvPr>
        </p:nvSpPr>
        <p:spPr>
          <a:xfrm>
            <a:off x="3352459" y="6352708"/>
            <a:ext cx="4367298"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685803" y="2025526"/>
            <a:ext cx="7772399" cy="1564657"/>
          </a:xfrm>
          <a:prstGeom prst="rect">
            <a:avLst/>
          </a:prstGeom>
          <a:noFill/>
          <a:ln>
            <a:noFill/>
          </a:ln>
        </p:spPr>
        <p:txBody>
          <a:bodyPr spcFirstLastPara="1" wrap="square" lIns="91275" tIns="45625" rIns="91275" bIns="45625" anchor="t" anchorCtr="0">
            <a:noAutofit/>
          </a:bodyPr>
          <a:lstStyle/>
          <a:p>
            <a:pPr marL="0" lvl="0" indent="0" algn="ctr" rtl="0">
              <a:spcBef>
                <a:spcPts val="0"/>
              </a:spcBef>
              <a:spcAft>
                <a:spcPts val="0"/>
              </a:spcAft>
              <a:buClr>
                <a:schemeClr val="dk2"/>
              </a:buClr>
              <a:buSzPts val="5400"/>
              <a:buFont typeface="Arial"/>
              <a:buNone/>
            </a:pPr>
            <a:r>
              <a:rPr lang="en-US"/>
              <a:t>Destigmatizing HIV/AIDS </a:t>
            </a:r>
            <a:br>
              <a:rPr lang="en-US" sz="4000"/>
            </a:br>
            <a:endParaRPr sz="4000"/>
          </a:p>
        </p:txBody>
      </p:sp>
      <p:sp>
        <p:nvSpPr>
          <p:cNvPr id="95" name="Google Shape;95;p14"/>
          <p:cNvSpPr txBox="1">
            <a:spLocks noGrp="1"/>
          </p:cNvSpPr>
          <p:nvPr>
            <p:ph type="subTitle" idx="1"/>
          </p:nvPr>
        </p:nvSpPr>
        <p:spPr>
          <a:xfrm>
            <a:off x="685801" y="3767282"/>
            <a:ext cx="4108268" cy="1066800"/>
          </a:xfrm>
          <a:prstGeom prst="rect">
            <a:avLst/>
          </a:prstGeom>
          <a:noFill/>
          <a:ln>
            <a:noFill/>
          </a:ln>
        </p:spPr>
        <p:txBody>
          <a:bodyPr spcFirstLastPara="1" wrap="square" lIns="91275" tIns="45625" rIns="91275" bIns="45625" anchor="t" anchorCtr="0">
            <a:normAutofit fontScale="47500" lnSpcReduction="20000"/>
          </a:bodyPr>
          <a:lstStyle/>
          <a:p>
            <a:pPr marL="0" lvl="0" indent="0" algn="l" rtl="0">
              <a:spcBef>
                <a:spcPts val="0"/>
              </a:spcBef>
              <a:spcAft>
                <a:spcPts val="0"/>
              </a:spcAft>
              <a:buSzPct val="100000"/>
              <a:buNone/>
            </a:pPr>
            <a:r>
              <a:rPr lang="en-US" b="1"/>
              <a:t>Alison J. Szarko, M.A. </a:t>
            </a:r>
            <a:endParaRPr/>
          </a:p>
          <a:p>
            <a:pPr marL="0" lvl="0" indent="0" algn="l" rtl="0">
              <a:spcBef>
                <a:spcPts val="266"/>
              </a:spcBef>
              <a:spcAft>
                <a:spcPts val="0"/>
              </a:spcAft>
              <a:buSzPct val="100000"/>
              <a:buNone/>
            </a:pPr>
            <a:r>
              <a:rPr lang="en-US"/>
              <a:t>Pronouns: she/her</a:t>
            </a:r>
            <a:br>
              <a:rPr lang="en-US" b="1"/>
            </a:br>
            <a:r>
              <a:rPr lang="en-US"/>
              <a:t>Doctoral Student, UNR Behavior Analysis Program </a:t>
            </a:r>
            <a:endParaRPr/>
          </a:p>
          <a:p>
            <a:pPr marL="0" lvl="0" indent="0" algn="l" rtl="0">
              <a:spcBef>
                <a:spcPts val="266"/>
              </a:spcBef>
              <a:spcAft>
                <a:spcPts val="0"/>
              </a:spcAft>
              <a:buSzPct val="100000"/>
              <a:buNone/>
            </a:pPr>
            <a:r>
              <a:rPr lang="en-US"/>
              <a:t>Graduate Research &amp; Teaching Assistant, UNR Med</a:t>
            </a:r>
            <a:endParaRPr/>
          </a:p>
          <a:p>
            <a:pPr marL="0" lvl="0" indent="0" algn="l" rtl="0">
              <a:spcBef>
                <a:spcPts val="266"/>
              </a:spcBef>
              <a:spcAft>
                <a:spcPts val="0"/>
              </a:spcAft>
              <a:buSzPct val="100000"/>
              <a:buNone/>
            </a:pPr>
            <a:r>
              <a:rPr lang="en-US"/>
              <a:t>Student Representative, ABAI ACT SIG</a:t>
            </a:r>
            <a:endParaRPr/>
          </a:p>
        </p:txBody>
      </p:sp>
      <p:sp>
        <p:nvSpPr>
          <p:cNvPr id="98" name="Google Shape;98;p14"/>
          <p:cNvSpPr txBox="1"/>
          <p:nvPr/>
        </p:nvSpPr>
        <p:spPr>
          <a:xfrm>
            <a:off x="4794069" y="3776615"/>
            <a:ext cx="4108268" cy="1066800"/>
          </a:xfrm>
          <a:prstGeom prst="rect">
            <a:avLst/>
          </a:prstGeom>
          <a:noFill/>
          <a:ln>
            <a:noFill/>
          </a:ln>
        </p:spPr>
        <p:txBody>
          <a:bodyPr spcFirstLastPara="1" wrap="square" lIns="91275" tIns="45625" rIns="91275" bIns="45625" anchor="t" anchorCtr="0">
            <a:normAutofit/>
          </a:bodyPr>
          <a:lstStyle/>
          <a:p>
            <a:pPr marL="0" marR="0" lvl="0" indent="0" algn="l" rtl="0">
              <a:spcBef>
                <a:spcPts val="0"/>
              </a:spcBef>
              <a:spcAft>
                <a:spcPts val="0"/>
              </a:spcAft>
              <a:buClr>
                <a:schemeClr val="accent6"/>
              </a:buClr>
              <a:buSzPts val="1300"/>
              <a:buFont typeface="Noto Sans Symbols"/>
              <a:buNone/>
            </a:pPr>
            <a:r>
              <a:rPr lang="en-US" sz="1300" b="1" i="0" u="none" strike="noStrike" cap="none">
                <a:solidFill>
                  <a:srgbClr val="222222"/>
                </a:solidFill>
                <a:latin typeface="Arial"/>
                <a:ea typeface="Arial"/>
                <a:cs typeface="Arial"/>
                <a:sym typeface="Arial"/>
              </a:rPr>
              <a:t>Dr. Shanna Strauss, MD, MSc</a:t>
            </a:r>
            <a:endParaRPr sz="1300" b="0" i="0" u="none" strike="noStrike" cap="none">
              <a:solidFill>
                <a:srgbClr val="222222"/>
              </a:solidFill>
              <a:latin typeface="Arial"/>
              <a:ea typeface="Arial"/>
              <a:cs typeface="Arial"/>
              <a:sym typeface="Arial"/>
            </a:endParaRPr>
          </a:p>
          <a:p>
            <a:pPr marL="0" marR="0" lvl="0" indent="0" algn="l" rtl="0">
              <a:spcBef>
                <a:spcPts val="260"/>
              </a:spcBef>
              <a:spcAft>
                <a:spcPts val="0"/>
              </a:spcAft>
              <a:buClr>
                <a:schemeClr val="accent6"/>
              </a:buClr>
              <a:buSzPts val="1300"/>
              <a:buFont typeface="Noto Sans Symbols"/>
              <a:buNone/>
            </a:pPr>
            <a:r>
              <a:rPr lang="en-US" sz="1300" b="0" i="0" u="none" strike="noStrike" cap="none">
                <a:solidFill>
                  <a:srgbClr val="222222"/>
                </a:solidFill>
                <a:latin typeface="Arial"/>
                <a:ea typeface="Arial"/>
                <a:cs typeface="Arial"/>
                <a:sym typeface="Arial"/>
              </a:rPr>
              <a:t>Pronouns: she/her</a:t>
            </a:r>
            <a:br>
              <a:rPr lang="en-US" sz="1300" b="1" i="0" u="none" strike="noStrike" cap="none">
                <a:solidFill>
                  <a:srgbClr val="222222"/>
                </a:solidFill>
                <a:latin typeface="Arial"/>
                <a:ea typeface="Arial"/>
                <a:cs typeface="Arial"/>
                <a:sym typeface="Arial"/>
              </a:rPr>
            </a:br>
            <a:r>
              <a:rPr lang="en-US" sz="1300" b="0" i="0" u="none" strike="noStrike" cap="none">
                <a:solidFill>
                  <a:srgbClr val="222222"/>
                </a:solidFill>
                <a:latin typeface="Arial"/>
                <a:ea typeface="Arial"/>
                <a:cs typeface="Arial"/>
                <a:sym typeface="Arial"/>
              </a:rPr>
              <a:t>Emergency Medicine Resident, Brown University</a:t>
            </a:r>
            <a:endParaRPr/>
          </a:p>
        </p:txBody>
      </p:sp>
      <p:sp>
        <p:nvSpPr>
          <p:cNvPr id="99" name="Google Shape;99;p14"/>
          <p:cNvSpPr txBox="1"/>
          <p:nvPr/>
        </p:nvSpPr>
        <p:spPr>
          <a:xfrm>
            <a:off x="3388179" y="5029847"/>
            <a:ext cx="2367642" cy="591751"/>
          </a:xfrm>
          <a:prstGeom prst="rect">
            <a:avLst/>
          </a:prstGeom>
          <a:noFill/>
          <a:ln>
            <a:noFill/>
          </a:ln>
        </p:spPr>
        <p:txBody>
          <a:bodyPr spcFirstLastPara="1" wrap="square" lIns="91275" tIns="45625" rIns="91275" bIns="45625" anchor="t" anchorCtr="0">
            <a:normAutofit/>
          </a:bodyPr>
          <a:lstStyle/>
          <a:p>
            <a:pPr marL="0" marR="0" lvl="0" indent="0" algn="l" rtl="0">
              <a:spcBef>
                <a:spcPts val="0"/>
              </a:spcBef>
              <a:spcAft>
                <a:spcPts val="0"/>
              </a:spcAft>
              <a:buClr>
                <a:schemeClr val="accent6"/>
              </a:buClr>
              <a:buSzPts val="2800"/>
              <a:buFont typeface="Noto Sans Symbols"/>
              <a:buNone/>
            </a:pPr>
            <a:r>
              <a:rPr lang="en-US" sz="2800" b="1" i="0" u="none" strike="noStrike" cap="none">
                <a:solidFill>
                  <a:srgbClr val="222222"/>
                </a:solidFill>
                <a:latin typeface="Arial"/>
                <a:ea typeface="Arial"/>
                <a:cs typeface="Arial"/>
                <a:sym typeface="Arial"/>
              </a:rPr>
              <a:t>June 8, 2021</a:t>
            </a:r>
            <a:endParaRPr sz="2800" b="0" i="0" u="none" strike="noStrike" cap="none">
              <a:solidFill>
                <a:srgbClr val="222222"/>
              </a:solidFill>
              <a:latin typeface="Arial"/>
              <a:ea typeface="Arial"/>
              <a:cs typeface="Arial"/>
              <a:sym typeface="Arial"/>
            </a:endParaRPr>
          </a:p>
        </p:txBody>
      </p:sp>
      <p:sp>
        <p:nvSpPr>
          <p:cNvPr id="96" name="Google Shape;96;p14"/>
          <p:cNvSpPr txBox="1">
            <a:spLocks noGrp="1"/>
          </p:cNvSpPr>
          <p:nvPr>
            <p:ph type="ftr" idx="11"/>
          </p:nvPr>
        </p:nvSpPr>
        <p:spPr>
          <a:xfrm>
            <a:off x="3352459" y="6352708"/>
            <a:ext cx="4367298" cy="36576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paetc.org</a:t>
            </a:r>
            <a:endParaRPr/>
          </a:p>
        </p:txBody>
      </p:sp>
      <p:sp>
        <p:nvSpPr>
          <p:cNvPr id="97" name="Google Shape;97;p14"/>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6" y="29825"/>
            <a:ext cx="83682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dirty="0"/>
              <a:t>ACT in Context at UNR Med </a:t>
            </a:r>
            <a:endParaRPr dirty="0"/>
          </a:p>
        </p:txBody>
      </p:sp>
      <p:pic>
        <p:nvPicPr>
          <p:cNvPr id="200" name="Google Shape;200;p24" descr="ACT in Context at UNR Med &#10;Physicians: &#10;race &#10;gender&#10;socioeconomics status &#10;citizenship&#10;lifestyle &#10;spiritual beleifs&#10;primary language&#10;weight&#10;political beliefs&#10;history with clinical encounters&#10;&#10;Patients:&#10;Physicians: &#10;race &#10;gender&#10;socioeconomics status &#10;citizenship&#10;lifestyle &#10;spiritual beleifs&#10;primary language&#10;weight&#10;political beliefs&#10;history with clinical encounters&#10;"/>
          <p:cNvPicPr preferRelativeResize="0"/>
          <p:nvPr/>
        </p:nvPicPr>
        <p:blipFill>
          <a:blip r:embed="rId3">
            <a:alphaModFix/>
          </a:blip>
          <a:stretch>
            <a:fillRect/>
          </a:stretch>
        </p:blipFill>
        <p:spPr>
          <a:xfrm>
            <a:off x="104925" y="1251500"/>
            <a:ext cx="5381475" cy="2382349"/>
          </a:xfrm>
          <a:prstGeom prst="rect">
            <a:avLst/>
          </a:prstGeom>
          <a:noFill/>
          <a:ln>
            <a:noFill/>
          </a:ln>
        </p:spPr>
      </p:pic>
      <p:pic>
        <p:nvPicPr>
          <p:cNvPr id="3" name="Picture 2" descr="Words:&#10;power dynamic &#10;dehydration&#10;time pressure&#10;fatigue&#10;multitasking&#10;sleep deprivation">
            <a:extLst>
              <a:ext uri="{FF2B5EF4-FFF2-40B4-BE49-F238E27FC236}">
                <a16:creationId xmlns:a16="http://schemas.microsoft.com/office/drawing/2014/main" id="{C5CF86E0-D8C2-614E-AA13-675FCB156304}"/>
              </a:ext>
            </a:extLst>
          </p:cNvPr>
          <p:cNvPicPr>
            <a:picLocks noChangeAspect="1"/>
          </p:cNvPicPr>
          <p:nvPr/>
        </p:nvPicPr>
        <p:blipFill>
          <a:blip r:embed="rId4"/>
          <a:stretch>
            <a:fillRect/>
          </a:stretch>
        </p:blipFill>
        <p:spPr>
          <a:xfrm>
            <a:off x="104925" y="4356243"/>
            <a:ext cx="4794769" cy="1861626"/>
          </a:xfrm>
          <a:prstGeom prst="rect">
            <a:avLst/>
          </a:prstGeom>
        </p:spPr>
      </p:pic>
      <p:pic>
        <p:nvPicPr>
          <p:cNvPr id="198" name="Google Shape;198;p24" descr="Two healthcare providers facing each other at a doorway"/>
          <p:cNvPicPr preferRelativeResize="0"/>
          <p:nvPr/>
        </p:nvPicPr>
        <p:blipFill>
          <a:blip r:embed="rId5">
            <a:alphaModFix/>
          </a:blip>
          <a:stretch>
            <a:fillRect/>
          </a:stretch>
        </p:blipFill>
        <p:spPr>
          <a:xfrm>
            <a:off x="5731025" y="944525"/>
            <a:ext cx="3254000" cy="2551900"/>
          </a:xfrm>
          <a:prstGeom prst="rect">
            <a:avLst/>
          </a:prstGeom>
          <a:noFill/>
          <a:ln>
            <a:noFill/>
          </a:ln>
        </p:spPr>
      </p:pic>
      <p:pic>
        <p:nvPicPr>
          <p:cNvPr id="199" name="Google Shape;199;p24" descr="Two women sitting at a table facing each other"/>
          <p:cNvPicPr preferRelativeResize="0"/>
          <p:nvPr/>
        </p:nvPicPr>
        <p:blipFill>
          <a:blip r:embed="rId6">
            <a:alphaModFix/>
          </a:blip>
          <a:stretch>
            <a:fillRect/>
          </a:stretch>
        </p:blipFill>
        <p:spPr>
          <a:xfrm>
            <a:off x="5027194" y="3803400"/>
            <a:ext cx="3443287" cy="2110063"/>
          </a:xfrm>
          <a:prstGeom prst="rect">
            <a:avLst/>
          </a:prstGeom>
          <a:noFill/>
          <a:ln>
            <a:noFill/>
          </a:ln>
        </p:spPr>
      </p:pic>
      <p:sp>
        <p:nvSpPr>
          <p:cNvPr id="7" name="Google Shape;172;p21">
            <a:extLst>
              <a:ext uri="{FF2B5EF4-FFF2-40B4-BE49-F238E27FC236}">
                <a16:creationId xmlns:a16="http://schemas.microsoft.com/office/drawing/2014/main" id="{76B8BC82-8909-4A8B-BC4D-57736B2B7C43}"/>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290925" y="610700"/>
            <a:ext cx="62763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Values Clarification</a:t>
            </a:r>
            <a:endParaRPr/>
          </a:p>
        </p:txBody>
      </p:sp>
      <p:sp>
        <p:nvSpPr>
          <p:cNvPr id="214" name="Google Shape;214;p25"/>
          <p:cNvSpPr txBox="1">
            <a:spLocks noGrp="1"/>
          </p:cNvSpPr>
          <p:nvPr>
            <p:ph type="body" idx="1"/>
          </p:nvPr>
        </p:nvSpPr>
        <p:spPr>
          <a:xfrm>
            <a:off x="387900" y="1986425"/>
            <a:ext cx="4514400" cy="4105200"/>
          </a:xfrm>
          <a:prstGeom prst="rect">
            <a:avLst/>
          </a:prstGeom>
        </p:spPr>
        <p:txBody>
          <a:bodyPr spcFirstLastPara="1" wrap="square" lIns="91275" tIns="45625" rIns="91275" bIns="45625" anchor="t" anchorCtr="0">
            <a:normAutofit/>
          </a:bodyPr>
          <a:lstStyle/>
          <a:p>
            <a:pPr marL="457200" lvl="0" indent="-349250" algn="l" rtl="0">
              <a:lnSpc>
                <a:spcPct val="150000"/>
              </a:lnSpc>
              <a:spcBef>
                <a:spcPts val="480"/>
              </a:spcBef>
              <a:spcAft>
                <a:spcPts val="0"/>
              </a:spcAft>
              <a:buSzPts val="1900"/>
              <a:buChar char="▪"/>
            </a:pPr>
            <a:r>
              <a:rPr lang="en-US" dirty="0"/>
              <a:t>Reverse engineering values - looking at why you do what you do</a:t>
            </a:r>
            <a:endParaRPr dirty="0"/>
          </a:p>
          <a:p>
            <a:pPr marL="457200" lvl="0" indent="0" algn="l" rtl="0">
              <a:lnSpc>
                <a:spcPct val="150000"/>
              </a:lnSpc>
              <a:spcBef>
                <a:spcPts val="480"/>
              </a:spcBef>
              <a:spcAft>
                <a:spcPts val="0"/>
              </a:spcAft>
              <a:buNone/>
            </a:pPr>
            <a:endParaRPr dirty="0"/>
          </a:p>
          <a:p>
            <a:pPr marL="457200" lvl="0" indent="-349250" algn="l" rtl="0">
              <a:lnSpc>
                <a:spcPct val="150000"/>
              </a:lnSpc>
              <a:spcBef>
                <a:spcPts val="480"/>
              </a:spcBef>
              <a:spcAft>
                <a:spcPts val="0"/>
              </a:spcAft>
              <a:buSzPts val="1900"/>
              <a:buChar char="▪"/>
            </a:pPr>
            <a:r>
              <a:rPr lang="en-US" dirty="0"/>
              <a:t>Example: </a:t>
            </a:r>
            <a:endParaRPr dirty="0"/>
          </a:p>
          <a:p>
            <a:pPr marL="914400" lvl="1" indent="-330200" algn="l" rtl="0">
              <a:lnSpc>
                <a:spcPct val="150000"/>
              </a:lnSpc>
              <a:spcBef>
                <a:spcPts val="440"/>
              </a:spcBef>
              <a:spcAft>
                <a:spcPts val="0"/>
              </a:spcAft>
              <a:buSzPts val="1600"/>
              <a:buChar char="▪"/>
            </a:pPr>
            <a:r>
              <a:rPr lang="en-US" sz="1800" dirty="0"/>
              <a:t>Wearing a mask during COVID is a form of Cultural Humility</a:t>
            </a:r>
            <a:endParaRPr sz="1800" dirty="0"/>
          </a:p>
        </p:txBody>
      </p:sp>
      <p:pic>
        <p:nvPicPr>
          <p:cNvPr id="215" name="Google Shape;215;p25" descr="Compase key "/>
          <p:cNvPicPr preferRelativeResize="0"/>
          <p:nvPr/>
        </p:nvPicPr>
        <p:blipFill>
          <a:blip r:embed="rId3">
            <a:alphaModFix/>
          </a:blip>
          <a:stretch>
            <a:fillRect/>
          </a:stretch>
        </p:blipFill>
        <p:spPr>
          <a:xfrm>
            <a:off x="4902300" y="1024000"/>
            <a:ext cx="4030024" cy="4371550"/>
          </a:xfrm>
          <a:prstGeom prst="rect">
            <a:avLst/>
          </a:prstGeom>
          <a:noFill/>
          <a:ln>
            <a:noFill/>
          </a:ln>
        </p:spPr>
      </p:pic>
      <p:sp>
        <p:nvSpPr>
          <p:cNvPr id="5" name="Google Shape;172;p21">
            <a:extLst>
              <a:ext uri="{FF2B5EF4-FFF2-40B4-BE49-F238E27FC236}">
                <a16:creationId xmlns:a16="http://schemas.microsoft.com/office/drawing/2014/main" id="{D79460DB-92FD-49E8-893B-7204CF5F79AB}"/>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352569" y="394529"/>
            <a:ext cx="62763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dirty="0"/>
              <a:t>Acceptance</a:t>
            </a:r>
            <a:endParaRPr dirty="0"/>
          </a:p>
        </p:txBody>
      </p:sp>
      <p:sp>
        <p:nvSpPr>
          <p:cNvPr id="223" name="Google Shape;223;p26"/>
          <p:cNvSpPr txBox="1">
            <a:spLocks noGrp="1"/>
          </p:cNvSpPr>
          <p:nvPr>
            <p:ph type="body" idx="1"/>
          </p:nvPr>
        </p:nvSpPr>
        <p:spPr>
          <a:xfrm>
            <a:off x="628181" y="1360600"/>
            <a:ext cx="8085600" cy="1896308"/>
          </a:xfrm>
          <a:prstGeom prst="rect">
            <a:avLst/>
          </a:prstGeom>
        </p:spPr>
        <p:txBody>
          <a:bodyPr spcFirstLastPara="1" wrap="square" lIns="91275" tIns="45625" rIns="91275" bIns="45625" anchor="t" anchorCtr="0">
            <a:normAutofit fontScale="92500" lnSpcReduction="10000"/>
          </a:bodyPr>
          <a:lstStyle/>
          <a:p>
            <a:pPr marL="457200" lvl="0" indent="-415290" algn="l" rtl="0">
              <a:lnSpc>
                <a:spcPct val="200000"/>
              </a:lnSpc>
              <a:spcBef>
                <a:spcPts val="480"/>
              </a:spcBef>
              <a:spcAft>
                <a:spcPts val="0"/>
              </a:spcAft>
              <a:buSzPct val="100000"/>
              <a:buChar char="▪"/>
            </a:pPr>
            <a:r>
              <a:rPr lang="en-US" sz="3000" dirty="0"/>
              <a:t>Diving In</a:t>
            </a:r>
            <a:endParaRPr sz="3000" dirty="0"/>
          </a:p>
          <a:p>
            <a:pPr marL="457200" lvl="0" indent="-415290" algn="l" rtl="0">
              <a:lnSpc>
                <a:spcPct val="200000"/>
              </a:lnSpc>
              <a:spcBef>
                <a:spcPts val="480"/>
              </a:spcBef>
              <a:spcAft>
                <a:spcPts val="0"/>
              </a:spcAft>
              <a:buSzPct val="100000"/>
              <a:buChar char="▪"/>
            </a:pPr>
            <a:r>
              <a:rPr lang="en-US" sz="3000" dirty="0"/>
              <a:t>“This won’t be easy </a:t>
            </a:r>
            <a:r>
              <a:rPr lang="en-US" sz="3000" i="1" dirty="0"/>
              <a:t>and</a:t>
            </a:r>
            <a:r>
              <a:rPr lang="en-US" sz="3000" dirty="0"/>
              <a:t> it will be worth it.” </a:t>
            </a:r>
            <a:endParaRPr sz="3000" dirty="0"/>
          </a:p>
          <a:p>
            <a:pPr marL="0" lvl="0" indent="0" algn="l" rtl="0">
              <a:lnSpc>
                <a:spcPct val="200000"/>
              </a:lnSpc>
              <a:spcBef>
                <a:spcPts val="480"/>
              </a:spcBef>
              <a:spcAft>
                <a:spcPts val="0"/>
              </a:spcAft>
              <a:buNone/>
            </a:pPr>
            <a:endParaRPr sz="5800" dirty="0"/>
          </a:p>
          <a:p>
            <a:pPr marL="457200" lvl="0" indent="0" algn="l" rtl="0">
              <a:lnSpc>
                <a:spcPct val="200000"/>
              </a:lnSpc>
              <a:spcBef>
                <a:spcPts val="480"/>
              </a:spcBef>
              <a:spcAft>
                <a:spcPts val="0"/>
              </a:spcAft>
              <a:buNone/>
            </a:pPr>
            <a:endParaRPr i="1" dirty="0"/>
          </a:p>
          <a:p>
            <a:pPr marL="457200" lvl="0" indent="0" algn="l" rtl="0">
              <a:lnSpc>
                <a:spcPct val="200000"/>
              </a:lnSpc>
              <a:spcBef>
                <a:spcPts val="480"/>
              </a:spcBef>
              <a:spcAft>
                <a:spcPts val="0"/>
              </a:spcAft>
              <a:buNone/>
            </a:pPr>
            <a:endParaRPr sz="1600" dirty="0"/>
          </a:p>
        </p:txBody>
      </p:sp>
      <p:pic>
        <p:nvPicPr>
          <p:cNvPr id="222" name="Google Shape;222;p26" descr="Picture of Lake Tahoe"/>
          <p:cNvPicPr preferRelativeResize="0"/>
          <p:nvPr/>
        </p:nvPicPr>
        <p:blipFill rotWithShape="1">
          <a:blip r:embed="rId3">
            <a:alphaModFix/>
          </a:blip>
          <a:srcRect l="550" r="-550"/>
          <a:stretch/>
        </p:blipFill>
        <p:spPr>
          <a:xfrm>
            <a:off x="545246" y="3156346"/>
            <a:ext cx="7881601" cy="3230050"/>
          </a:xfrm>
          <a:prstGeom prst="rect">
            <a:avLst/>
          </a:prstGeom>
          <a:noFill/>
          <a:ln>
            <a:noFill/>
          </a:ln>
        </p:spPr>
      </p:pic>
      <p:sp>
        <p:nvSpPr>
          <p:cNvPr id="5" name="Google Shape;172;p21">
            <a:extLst>
              <a:ext uri="{FF2B5EF4-FFF2-40B4-BE49-F238E27FC236}">
                <a16:creationId xmlns:a16="http://schemas.microsoft.com/office/drawing/2014/main" id="{8E719F94-F563-4BEB-B367-0409C316EDFE}"/>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290925" y="610700"/>
            <a:ext cx="62763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Present Moment Contact</a:t>
            </a:r>
            <a:endParaRPr/>
          </a:p>
        </p:txBody>
      </p:sp>
      <p:sp>
        <p:nvSpPr>
          <p:cNvPr id="230" name="Google Shape;230;p27"/>
          <p:cNvSpPr txBox="1">
            <a:spLocks noGrp="1"/>
          </p:cNvSpPr>
          <p:nvPr>
            <p:ph type="body" idx="1"/>
          </p:nvPr>
        </p:nvSpPr>
        <p:spPr>
          <a:xfrm>
            <a:off x="387900" y="1986425"/>
            <a:ext cx="4706700" cy="4105200"/>
          </a:xfrm>
          <a:prstGeom prst="rect">
            <a:avLst/>
          </a:prstGeom>
        </p:spPr>
        <p:txBody>
          <a:bodyPr spcFirstLastPara="1" wrap="square" lIns="91275" tIns="45625" rIns="91275" bIns="45625" anchor="t" anchorCtr="0">
            <a:noAutofit/>
          </a:bodyPr>
          <a:lstStyle/>
          <a:p>
            <a:pPr marL="457200" lvl="0" indent="-368300" algn="l" rtl="0">
              <a:lnSpc>
                <a:spcPct val="200000"/>
              </a:lnSpc>
              <a:spcBef>
                <a:spcPts val="480"/>
              </a:spcBef>
              <a:spcAft>
                <a:spcPts val="0"/>
              </a:spcAft>
              <a:buSzPts val="2200"/>
              <a:buChar char="▪"/>
            </a:pPr>
            <a:r>
              <a:rPr lang="en-US" sz="2200"/>
              <a:t>Breathing exercises</a:t>
            </a:r>
            <a:endParaRPr sz="2200"/>
          </a:p>
          <a:p>
            <a:pPr marL="457200" lvl="0" indent="-368300" algn="l" rtl="0">
              <a:lnSpc>
                <a:spcPct val="200000"/>
              </a:lnSpc>
              <a:spcBef>
                <a:spcPts val="480"/>
              </a:spcBef>
              <a:spcAft>
                <a:spcPts val="0"/>
              </a:spcAft>
              <a:buSzPts val="2200"/>
              <a:buChar char="▪"/>
            </a:pPr>
            <a:r>
              <a:rPr lang="en-US" sz="2200"/>
              <a:t>Meditation</a:t>
            </a:r>
            <a:endParaRPr sz="2200"/>
          </a:p>
          <a:p>
            <a:pPr marL="457200" lvl="0" indent="-368300" algn="l" rtl="0">
              <a:lnSpc>
                <a:spcPct val="200000"/>
              </a:lnSpc>
              <a:spcBef>
                <a:spcPts val="480"/>
              </a:spcBef>
              <a:spcAft>
                <a:spcPts val="0"/>
              </a:spcAft>
              <a:buSzPts val="2200"/>
              <a:buChar char="▪"/>
            </a:pPr>
            <a:r>
              <a:rPr lang="en-US" sz="2200"/>
              <a:t>Notice 5 things</a:t>
            </a:r>
            <a:endParaRPr sz="2200"/>
          </a:p>
          <a:p>
            <a:pPr marL="457200" lvl="0" indent="-368300" algn="l" rtl="0">
              <a:lnSpc>
                <a:spcPct val="200000"/>
              </a:lnSpc>
              <a:spcBef>
                <a:spcPts val="480"/>
              </a:spcBef>
              <a:spcAft>
                <a:spcPts val="0"/>
              </a:spcAft>
              <a:buSzPts val="2200"/>
              <a:buChar char="▪"/>
            </a:pPr>
            <a:r>
              <a:rPr lang="en-US" sz="2200"/>
              <a:t>Getting back to the present moment (recognizing when you are on the thought train)</a:t>
            </a:r>
            <a:endParaRPr sz="2200"/>
          </a:p>
        </p:txBody>
      </p:sp>
      <p:pic>
        <p:nvPicPr>
          <p:cNvPr id="231" name="Google Shape;231;p27" descr="Picture of sky that says, &quot; unclench your jaw&quot;"/>
          <p:cNvPicPr preferRelativeResize="0"/>
          <p:nvPr/>
        </p:nvPicPr>
        <p:blipFill>
          <a:blip r:embed="rId3">
            <a:alphaModFix/>
          </a:blip>
          <a:stretch>
            <a:fillRect/>
          </a:stretch>
        </p:blipFill>
        <p:spPr>
          <a:xfrm>
            <a:off x="5184394" y="1525412"/>
            <a:ext cx="3661390" cy="4568719"/>
          </a:xfrm>
          <a:prstGeom prst="rect">
            <a:avLst/>
          </a:prstGeom>
          <a:noFill/>
          <a:ln>
            <a:noFill/>
          </a:ln>
        </p:spPr>
      </p:pic>
      <p:sp>
        <p:nvSpPr>
          <p:cNvPr id="5" name="Google Shape;172;p21">
            <a:extLst>
              <a:ext uri="{FF2B5EF4-FFF2-40B4-BE49-F238E27FC236}">
                <a16:creationId xmlns:a16="http://schemas.microsoft.com/office/drawing/2014/main" id="{59764BBA-DDEF-46B2-A62E-83F2E1AEA846}"/>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290925" y="610700"/>
            <a:ext cx="62763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Defusion</a:t>
            </a:r>
            <a:endParaRPr/>
          </a:p>
        </p:txBody>
      </p:sp>
      <p:sp>
        <p:nvSpPr>
          <p:cNvPr id="238" name="Google Shape;238;p28"/>
          <p:cNvSpPr txBox="1">
            <a:spLocks noGrp="1"/>
          </p:cNvSpPr>
          <p:nvPr>
            <p:ph type="body" idx="1"/>
          </p:nvPr>
        </p:nvSpPr>
        <p:spPr>
          <a:xfrm>
            <a:off x="290925" y="1986425"/>
            <a:ext cx="4096800" cy="4105200"/>
          </a:xfrm>
          <a:prstGeom prst="rect">
            <a:avLst/>
          </a:prstGeom>
        </p:spPr>
        <p:txBody>
          <a:bodyPr spcFirstLastPara="1" wrap="square" lIns="91275" tIns="45625" rIns="91275" bIns="45625" anchor="t" anchorCtr="0">
            <a:normAutofit fontScale="92500"/>
          </a:bodyPr>
          <a:lstStyle/>
          <a:p>
            <a:pPr marL="457200" lvl="0" indent="-357822" algn="l" rtl="0">
              <a:lnSpc>
                <a:spcPct val="200000"/>
              </a:lnSpc>
              <a:spcBef>
                <a:spcPts val="480"/>
              </a:spcBef>
              <a:spcAft>
                <a:spcPts val="0"/>
              </a:spcAft>
              <a:buSzPct val="100000"/>
              <a:buChar char="▪"/>
            </a:pPr>
            <a:r>
              <a:rPr lang="en-US" sz="2200" dirty="0"/>
              <a:t>The “I Can’t” Game </a:t>
            </a:r>
            <a:endParaRPr sz="2200" dirty="0"/>
          </a:p>
          <a:p>
            <a:pPr marL="457200" lvl="0" indent="-357822" algn="l" rtl="0">
              <a:lnSpc>
                <a:spcPct val="200000"/>
              </a:lnSpc>
              <a:spcBef>
                <a:spcPts val="480"/>
              </a:spcBef>
              <a:spcAft>
                <a:spcPts val="0"/>
              </a:spcAft>
              <a:buSzPct val="100000"/>
              <a:buChar char="▪"/>
            </a:pPr>
            <a:r>
              <a:rPr lang="en-US" sz="2200" dirty="0"/>
              <a:t>Label It</a:t>
            </a:r>
            <a:endParaRPr sz="2200" dirty="0"/>
          </a:p>
          <a:p>
            <a:pPr marL="914400" lvl="1" indent="-357822" algn="l" rtl="0">
              <a:lnSpc>
                <a:spcPct val="200000"/>
              </a:lnSpc>
              <a:spcBef>
                <a:spcPts val="440"/>
              </a:spcBef>
              <a:spcAft>
                <a:spcPts val="0"/>
              </a:spcAft>
              <a:buSzPct val="100000"/>
              <a:buChar char="▪"/>
            </a:pPr>
            <a:r>
              <a:rPr lang="en-US" sz="2200" dirty="0"/>
              <a:t>“I’m having the thought…” </a:t>
            </a:r>
            <a:endParaRPr sz="2200" dirty="0"/>
          </a:p>
          <a:p>
            <a:pPr marL="914400" lvl="1" indent="-357822" algn="l" rtl="0">
              <a:lnSpc>
                <a:spcPct val="200000"/>
              </a:lnSpc>
              <a:spcBef>
                <a:spcPts val="440"/>
              </a:spcBef>
              <a:spcAft>
                <a:spcPts val="0"/>
              </a:spcAft>
              <a:buSzPct val="100000"/>
              <a:buChar char="▪"/>
            </a:pPr>
            <a:r>
              <a:rPr lang="en-US" sz="2200" dirty="0"/>
              <a:t>“I’m having the feeling of…”</a:t>
            </a:r>
            <a:endParaRPr sz="2200" dirty="0"/>
          </a:p>
          <a:p>
            <a:pPr marL="457200" lvl="0" indent="-357822" algn="l" rtl="0">
              <a:lnSpc>
                <a:spcPct val="200000"/>
              </a:lnSpc>
              <a:spcBef>
                <a:spcPts val="480"/>
              </a:spcBef>
              <a:spcAft>
                <a:spcPts val="0"/>
              </a:spcAft>
              <a:buSzPct val="100000"/>
              <a:buChar char="▪"/>
            </a:pPr>
            <a:r>
              <a:rPr lang="en-US" sz="2200" dirty="0"/>
              <a:t>Write it Out </a:t>
            </a:r>
            <a:endParaRPr sz="2200" dirty="0"/>
          </a:p>
          <a:p>
            <a:pPr marL="457200" lvl="0" indent="0" algn="l" rtl="0">
              <a:lnSpc>
                <a:spcPct val="200000"/>
              </a:lnSpc>
              <a:spcBef>
                <a:spcPts val="480"/>
              </a:spcBef>
              <a:spcAft>
                <a:spcPts val="0"/>
              </a:spcAft>
              <a:buNone/>
            </a:pPr>
            <a:endParaRPr dirty="0"/>
          </a:p>
        </p:txBody>
      </p:sp>
      <p:pic>
        <p:nvPicPr>
          <p:cNvPr id="239" name="Google Shape;239;p28" descr="A thought bubble that says, &quot; it's just a thought&quot;"/>
          <p:cNvPicPr preferRelativeResize="0"/>
          <p:nvPr/>
        </p:nvPicPr>
        <p:blipFill>
          <a:blip r:embed="rId3">
            <a:alphaModFix/>
          </a:blip>
          <a:stretch>
            <a:fillRect/>
          </a:stretch>
        </p:blipFill>
        <p:spPr>
          <a:xfrm>
            <a:off x="4387725" y="1617850"/>
            <a:ext cx="4609481" cy="2641557"/>
          </a:xfrm>
          <a:prstGeom prst="rect">
            <a:avLst/>
          </a:prstGeom>
          <a:noFill/>
          <a:ln>
            <a:noFill/>
          </a:ln>
        </p:spPr>
      </p:pic>
      <p:sp>
        <p:nvSpPr>
          <p:cNvPr id="5" name="Google Shape;172;p21">
            <a:extLst>
              <a:ext uri="{FF2B5EF4-FFF2-40B4-BE49-F238E27FC236}">
                <a16:creationId xmlns:a16="http://schemas.microsoft.com/office/drawing/2014/main" id="{10A351C2-F455-459B-BD4E-83556E4926CD}"/>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a:spLocks noGrp="1"/>
          </p:cNvSpPr>
          <p:nvPr>
            <p:ph type="title"/>
          </p:nvPr>
        </p:nvSpPr>
        <p:spPr>
          <a:xfrm>
            <a:off x="290925" y="610700"/>
            <a:ext cx="62763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Perspective Taking</a:t>
            </a:r>
            <a:endParaRPr/>
          </a:p>
        </p:txBody>
      </p:sp>
      <p:sp>
        <p:nvSpPr>
          <p:cNvPr id="246" name="Google Shape;246;p29"/>
          <p:cNvSpPr txBox="1">
            <a:spLocks noGrp="1"/>
          </p:cNvSpPr>
          <p:nvPr>
            <p:ph type="body" idx="1"/>
          </p:nvPr>
        </p:nvSpPr>
        <p:spPr>
          <a:xfrm>
            <a:off x="387900" y="1723850"/>
            <a:ext cx="4785600" cy="4871700"/>
          </a:xfrm>
          <a:prstGeom prst="rect">
            <a:avLst/>
          </a:prstGeom>
        </p:spPr>
        <p:txBody>
          <a:bodyPr spcFirstLastPara="1" wrap="square" lIns="91275" tIns="45625" rIns="91275" bIns="45625" anchor="t" anchorCtr="0">
            <a:normAutofit/>
          </a:bodyPr>
          <a:lstStyle/>
          <a:p>
            <a:pPr marL="457200" lvl="0" indent="-381000" algn="l" rtl="0">
              <a:lnSpc>
                <a:spcPct val="150000"/>
              </a:lnSpc>
              <a:spcBef>
                <a:spcPts val="480"/>
              </a:spcBef>
              <a:spcAft>
                <a:spcPts val="0"/>
              </a:spcAft>
              <a:buSzPts val="2400"/>
              <a:buChar char="▪"/>
            </a:pPr>
            <a:r>
              <a:rPr lang="en-US" sz="2400"/>
              <a:t>Self-as-Context &amp; Others-as-Context</a:t>
            </a:r>
            <a:endParaRPr sz="2400"/>
          </a:p>
          <a:p>
            <a:pPr marL="457200" lvl="0" indent="-381000" algn="l" rtl="0">
              <a:lnSpc>
                <a:spcPct val="150000"/>
              </a:lnSpc>
              <a:spcBef>
                <a:spcPts val="480"/>
              </a:spcBef>
              <a:spcAft>
                <a:spcPts val="0"/>
              </a:spcAft>
              <a:buSzPts val="2400"/>
              <a:buChar char="▪"/>
            </a:pPr>
            <a:r>
              <a:rPr lang="en-US" sz="2400"/>
              <a:t>The other person’s shoes. </a:t>
            </a:r>
            <a:endParaRPr sz="2400"/>
          </a:p>
          <a:p>
            <a:pPr marL="457200" lvl="0" indent="-381000" algn="l" rtl="0">
              <a:lnSpc>
                <a:spcPct val="150000"/>
              </a:lnSpc>
              <a:spcBef>
                <a:spcPts val="480"/>
              </a:spcBef>
              <a:spcAft>
                <a:spcPts val="0"/>
              </a:spcAft>
              <a:buSzPts val="2400"/>
              <a:buChar char="▪"/>
            </a:pPr>
            <a:r>
              <a:rPr lang="en-US" sz="2400"/>
              <a:t>Active Listening</a:t>
            </a:r>
            <a:endParaRPr sz="2400"/>
          </a:p>
          <a:p>
            <a:pPr marL="914400" lvl="1" indent="-330200" algn="l" rtl="0">
              <a:lnSpc>
                <a:spcPct val="150000"/>
              </a:lnSpc>
              <a:spcBef>
                <a:spcPts val="440"/>
              </a:spcBef>
              <a:spcAft>
                <a:spcPts val="0"/>
              </a:spcAft>
              <a:buSzPts val="1600"/>
              <a:buChar char="▪"/>
            </a:pPr>
            <a:r>
              <a:rPr lang="en-US"/>
              <a:t>“Am I listening? Or am I just waiting for my turn to talk?” </a:t>
            </a:r>
            <a:endParaRPr/>
          </a:p>
          <a:p>
            <a:pPr marL="457200" lvl="0" indent="-381000" algn="l" rtl="0">
              <a:lnSpc>
                <a:spcPct val="150000"/>
              </a:lnSpc>
              <a:spcBef>
                <a:spcPts val="480"/>
              </a:spcBef>
              <a:spcAft>
                <a:spcPts val="0"/>
              </a:spcAft>
              <a:buSzPts val="2400"/>
              <a:buChar char="▪"/>
            </a:pPr>
            <a:r>
              <a:rPr lang="en-US" sz="2400"/>
              <a:t>Let it breathe. </a:t>
            </a:r>
            <a:endParaRPr sz="2400"/>
          </a:p>
        </p:txBody>
      </p:sp>
      <p:pic>
        <p:nvPicPr>
          <p:cNvPr id="247" name="Google Shape;247;p29" descr="Picture of two men. One is a news anchor and the other is the singer Prince. The anchor states, &quot; nice to see you. Prince states, &quot; nice to be seen&quot;."/>
          <p:cNvPicPr preferRelativeResize="0"/>
          <p:nvPr/>
        </p:nvPicPr>
        <p:blipFill>
          <a:blip r:embed="rId3">
            <a:alphaModFix/>
          </a:blip>
          <a:stretch>
            <a:fillRect/>
          </a:stretch>
        </p:blipFill>
        <p:spPr>
          <a:xfrm>
            <a:off x="5173500" y="826458"/>
            <a:ext cx="3776645" cy="4488637"/>
          </a:xfrm>
          <a:prstGeom prst="rect">
            <a:avLst/>
          </a:prstGeom>
          <a:noFill/>
          <a:ln>
            <a:noFill/>
          </a:ln>
        </p:spPr>
      </p:pic>
      <p:sp>
        <p:nvSpPr>
          <p:cNvPr id="5" name="Google Shape;172;p21">
            <a:extLst>
              <a:ext uri="{FF2B5EF4-FFF2-40B4-BE49-F238E27FC236}">
                <a16:creationId xmlns:a16="http://schemas.microsoft.com/office/drawing/2014/main" id="{A42A2810-B8D3-4262-8F00-E77DE078FEFC}"/>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290925" y="610700"/>
            <a:ext cx="62763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Committed Action </a:t>
            </a:r>
            <a:endParaRPr/>
          </a:p>
        </p:txBody>
      </p:sp>
      <p:sp>
        <p:nvSpPr>
          <p:cNvPr id="254" name="Google Shape;254;p30"/>
          <p:cNvSpPr txBox="1">
            <a:spLocks noGrp="1"/>
          </p:cNvSpPr>
          <p:nvPr>
            <p:ph type="body" idx="1"/>
          </p:nvPr>
        </p:nvSpPr>
        <p:spPr>
          <a:xfrm>
            <a:off x="290925" y="1733797"/>
            <a:ext cx="3912940" cy="4357836"/>
          </a:xfrm>
          <a:prstGeom prst="rect">
            <a:avLst/>
          </a:prstGeom>
        </p:spPr>
        <p:txBody>
          <a:bodyPr spcFirstLastPara="1" wrap="square" lIns="91275" tIns="45625" rIns="91275" bIns="45625" anchor="t" anchorCtr="0">
            <a:normAutofit fontScale="85000" lnSpcReduction="10000"/>
          </a:bodyPr>
          <a:lstStyle/>
          <a:p>
            <a:pPr marL="457200" lvl="0" indent="-322103" algn="l" rtl="0">
              <a:lnSpc>
                <a:spcPct val="150000"/>
              </a:lnSpc>
              <a:spcBef>
                <a:spcPts val="480"/>
              </a:spcBef>
              <a:spcAft>
                <a:spcPts val="0"/>
              </a:spcAft>
              <a:buSzPct val="100000"/>
              <a:buChar char="▪"/>
            </a:pPr>
            <a:r>
              <a:rPr lang="en-US" dirty="0"/>
              <a:t>Smalls Steps &gt; Giant Leaps </a:t>
            </a:r>
            <a:endParaRPr dirty="0"/>
          </a:p>
          <a:p>
            <a:pPr marL="914400" lvl="1" indent="-307340" algn="l" rtl="0">
              <a:lnSpc>
                <a:spcPct val="150000"/>
              </a:lnSpc>
              <a:spcBef>
                <a:spcPts val="440"/>
              </a:spcBef>
              <a:spcAft>
                <a:spcPts val="0"/>
              </a:spcAft>
              <a:buSzPct val="100000"/>
              <a:buChar char="▪"/>
            </a:pPr>
            <a:r>
              <a:rPr lang="en-US" dirty="0"/>
              <a:t>Start small. </a:t>
            </a:r>
            <a:endParaRPr dirty="0"/>
          </a:p>
          <a:p>
            <a:pPr marL="457200" lvl="0" indent="-322103" algn="l" rtl="0">
              <a:lnSpc>
                <a:spcPct val="150000"/>
              </a:lnSpc>
              <a:spcBef>
                <a:spcPts val="480"/>
              </a:spcBef>
              <a:spcAft>
                <a:spcPts val="0"/>
              </a:spcAft>
              <a:buSzPct val="100000"/>
              <a:buChar char="▪"/>
            </a:pPr>
            <a:r>
              <a:rPr lang="en-US" dirty="0"/>
              <a:t>Habit Formation &gt; Isolated Events </a:t>
            </a:r>
            <a:endParaRPr dirty="0"/>
          </a:p>
          <a:p>
            <a:pPr marL="457200" lvl="0" indent="-322103" algn="l" rtl="0">
              <a:lnSpc>
                <a:spcPct val="150000"/>
              </a:lnSpc>
              <a:spcBef>
                <a:spcPts val="480"/>
              </a:spcBef>
              <a:spcAft>
                <a:spcPts val="0"/>
              </a:spcAft>
              <a:buSzPct val="100000"/>
              <a:buChar char="▪"/>
            </a:pPr>
            <a:r>
              <a:rPr lang="en-US" dirty="0"/>
              <a:t>SMART Goals </a:t>
            </a:r>
            <a:endParaRPr dirty="0"/>
          </a:p>
          <a:p>
            <a:pPr marL="914400" lvl="1" indent="-307340" algn="l" rtl="0">
              <a:lnSpc>
                <a:spcPct val="150000"/>
              </a:lnSpc>
              <a:spcBef>
                <a:spcPts val="440"/>
              </a:spcBef>
              <a:spcAft>
                <a:spcPts val="0"/>
              </a:spcAft>
              <a:buSzPct val="100000"/>
              <a:buChar char="▪"/>
            </a:pPr>
            <a:r>
              <a:rPr lang="en-US" i="1" dirty="0"/>
              <a:t>specific </a:t>
            </a:r>
            <a:endParaRPr i="1" dirty="0"/>
          </a:p>
          <a:p>
            <a:pPr marL="914400" lvl="1" indent="-307340" algn="l" rtl="0">
              <a:lnSpc>
                <a:spcPct val="150000"/>
              </a:lnSpc>
              <a:spcBef>
                <a:spcPts val="440"/>
              </a:spcBef>
              <a:spcAft>
                <a:spcPts val="0"/>
              </a:spcAft>
              <a:buSzPct val="100000"/>
              <a:buChar char="▪"/>
            </a:pPr>
            <a:r>
              <a:rPr lang="en-US" i="1" dirty="0"/>
              <a:t>measurable</a:t>
            </a:r>
            <a:endParaRPr i="1" dirty="0"/>
          </a:p>
          <a:p>
            <a:pPr marL="914400" lvl="1" indent="-307340" algn="l" rtl="0">
              <a:lnSpc>
                <a:spcPct val="150000"/>
              </a:lnSpc>
              <a:spcBef>
                <a:spcPts val="440"/>
              </a:spcBef>
              <a:spcAft>
                <a:spcPts val="0"/>
              </a:spcAft>
              <a:buSzPct val="100000"/>
              <a:buChar char="▪"/>
            </a:pPr>
            <a:r>
              <a:rPr lang="en-US" i="1" dirty="0"/>
              <a:t>achievable / accountable </a:t>
            </a:r>
            <a:endParaRPr i="1" dirty="0"/>
          </a:p>
          <a:p>
            <a:pPr marL="914400" lvl="1" indent="-307340" algn="l" rtl="0">
              <a:lnSpc>
                <a:spcPct val="150000"/>
              </a:lnSpc>
              <a:spcBef>
                <a:spcPts val="440"/>
              </a:spcBef>
              <a:spcAft>
                <a:spcPts val="0"/>
              </a:spcAft>
              <a:buSzPct val="100000"/>
              <a:buChar char="▪"/>
            </a:pPr>
            <a:r>
              <a:rPr lang="en-US" i="1" dirty="0"/>
              <a:t>realistic</a:t>
            </a:r>
            <a:endParaRPr i="1" dirty="0"/>
          </a:p>
          <a:p>
            <a:pPr marL="914400" lvl="1" indent="-307340" algn="l" rtl="0">
              <a:lnSpc>
                <a:spcPct val="150000"/>
              </a:lnSpc>
              <a:spcBef>
                <a:spcPts val="440"/>
              </a:spcBef>
              <a:spcAft>
                <a:spcPts val="0"/>
              </a:spcAft>
              <a:buSzPct val="100000"/>
              <a:buChar char="▪"/>
            </a:pPr>
            <a:r>
              <a:rPr lang="en-US" i="1" dirty="0"/>
              <a:t>time-framed</a:t>
            </a:r>
            <a:endParaRPr i="1" dirty="0"/>
          </a:p>
          <a:p>
            <a:pPr marL="457200" lvl="0" indent="-322103" algn="l" rtl="0">
              <a:lnSpc>
                <a:spcPct val="150000"/>
              </a:lnSpc>
              <a:spcBef>
                <a:spcPts val="480"/>
              </a:spcBef>
              <a:spcAft>
                <a:spcPts val="0"/>
              </a:spcAft>
              <a:buSzPct val="100000"/>
              <a:buChar char="▪"/>
            </a:pPr>
            <a:r>
              <a:rPr lang="en-US" dirty="0"/>
              <a:t>The Goldilocks Method </a:t>
            </a:r>
            <a:endParaRPr dirty="0"/>
          </a:p>
          <a:p>
            <a:pPr marL="457200" lvl="0" indent="-322103" algn="l" rtl="0">
              <a:lnSpc>
                <a:spcPct val="150000"/>
              </a:lnSpc>
              <a:spcBef>
                <a:spcPts val="480"/>
              </a:spcBef>
              <a:spcAft>
                <a:spcPts val="0"/>
              </a:spcAft>
              <a:buSzPct val="100000"/>
              <a:buChar char="▪"/>
            </a:pPr>
            <a:r>
              <a:rPr lang="en-US" dirty="0"/>
              <a:t>Graph It or Track It </a:t>
            </a:r>
            <a:endParaRPr dirty="0"/>
          </a:p>
        </p:txBody>
      </p:sp>
      <p:pic>
        <p:nvPicPr>
          <p:cNvPr id="255" name="Google Shape;255;p30" descr="Image of Nike logo that states, 'Just do it&quot;"/>
          <p:cNvPicPr preferRelativeResize="0"/>
          <p:nvPr/>
        </p:nvPicPr>
        <p:blipFill>
          <a:blip r:embed="rId3">
            <a:alphaModFix/>
          </a:blip>
          <a:stretch>
            <a:fillRect/>
          </a:stretch>
        </p:blipFill>
        <p:spPr>
          <a:xfrm>
            <a:off x="4616663" y="2272750"/>
            <a:ext cx="4231425" cy="3199325"/>
          </a:xfrm>
          <a:prstGeom prst="rect">
            <a:avLst/>
          </a:prstGeom>
          <a:noFill/>
          <a:ln>
            <a:noFill/>
          </a:ln>
        </p:spPr>
      </p:pic>
      <p:sp>
        <p:nvSpPr>
          <p:cNvPr id="5" name="Google Shape;172;p21">
            <a:extLst>
              <a:ext uri="{FF2B5EF4-FFF2-40B4-BE49-F238E27FC236}">
                <a16:creationId xmlns:a16="http://schemas.microsoft.com/office/drawing/2014/main" id="{745274A3-3556-4169-90E4-489C6DB95990}"/>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title"/>
          </p:nvPr>
        </p:nvSpPr>
        <p:spPr>
          <a:xfrm>
            <a:off x="480750" y="2353267"/>
            <a:ext cx="8222100" cy="1209900"/>
          </a:xfrm>
          <a:prstGeom prst="rect">
            <a:avLst/>
          </a:prstGeom>
        </p:spPr>
        <p:txBody>
          <a:bodyPr spcFirstLastPara="1" wrap="square" lIns="91275" tIns="45625" rIns="91275" bIns="45625" anchor="ctr" anchorCtr="0">
            <a:noAutofit/>
          </a:bodyPr>
          <a:lstStyle/>
          <a:p>
            <a:pPr marL="0" lvl="0" indent="0" algn="ctr" rtl="0">
              <a:spcBef>
                <a:spcPts val="0"/>
              </a:spcBef>
              <a:spcAft>
                <a:spcPts val="0"/>
              </a:spcAft>
              <a:buNone/>
            </a:pPr>
            <a:r>
              <a:rPr lang="en-US"/>
              <a:t>CH Activity</a:t>
            </a:r>
            <a:endParaRPr/>
          </a:p>
        </p:txBody>
      </p:sp>
      <p:sp>
        <p:nvSpPr>
          <p:cNvPr id="268" name="Google Shape;268;p32"/>
          <p:cNvSpPr txBox="1">
            <a:spLocks noGrp="1"/>
          </p:cNvSpPr>
          <p:nvPr>
            <p:ph type="sldNum" idx="12"/>
          </p:nvPr>
        </p:nvSpPr>
        <p:spPr>
          <a:xfrm>
            <a:off x="8472458" y="6217622"/>
            <a:ext cx="548700" cy="52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290925" y="610700"/>
            <a:ext cx="62763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Thank you! </a:t>
            </a:r>
            <a:endParaRPr/>
          </a:p>
        </p:txBody>
      </p:sp>
      <p:sp>
        <p:nvSpPr>
          <p:cNvPr id="276" name="Google Shape;276;p33"/>
          <p:cNvSpPr txBox="1"/>
          <p:nvPr/>
        </p:nvSpPr>
        <p:spPr>
          <a:xfrm>
            <a:off x="0" y="2597850"/>
            <a:ext cx="91440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i="1">
                <a:solidFill>
                  <a:schemeClr val="dk1"/>
                </a:solidFill>
                <a:latin typeface="Roboto"/>
                <a:ea typeface="Roboto"/>
                <a:cs typeface="Roboto"/>
                <a:sym typeface="Roboto"/>
              </a:rPr>
              <a:t>“When I dare to be powerful, </a:t>
            </a:r>
            <a:endParaRPr sz="2400" i="1">
              <a:solidFill>
                <a:schemeClr val="dk1"/>
              </a:solidFill>
              <a:latin typeface="Roboto"/>
              <a:ea typeface="Roboto"/>
              <a:cs typeface="Roboto"/>
              <a:sym typeface="Roboto"/>
            </a:endParaRPr>
          </a:p>
          <a:p>
            <a:pPr marL="0" lvl="0" indent="0" algn="ctr" rtl="0">
              <a:spcBef>
                <a:spcPts val="0"/>
              </a:spcBef>
              <a:spcAft>
                <a:spcPts val="0"/>
              </a:spcAft>
              <a:buNone/>
            </a:pPr>
            <a:r>
              <a:rPr lang="en-US" sz="2400" i="1">
                <a:solidFill>
                  <a:schemeClr val="dk1"/>
                </a:solidFill>
                <a:latin typeface="Roboto"/>
                <a:ea typeface="Roboto"/>
                <a:cs typeface="Roboto"/>
                <a:sym typeface="Roboto"/>
              </a:rPr>
              <a:t>to use my strength in the service of my vision, </a:t>
            </a:r>
            <a:endParaRPr sz="2400" i="1">
              <a:solidFill>
                <a:schemeClr val="dk1"/>
              </a:solidFill>
              <a:latin typeface="Roboto"/>
              <a:ea typeface="Roboto"/>
              <a:cs typeface="Roboto"/>
              <a:sym typeface="Roboto"/>
            </a:endParaRPr>
          </a:p>
          <a:p>
            <a:pPr marL="0" lvl="0" indent="0" algn="ctr" rtl="0">
              <a:spcBef>
                <a:spcPts val="0"/>
              </a:spcBef>
              <a:spcAft>
                <a:spcPts val="0"/>
              </a:spcAft>
              <a:buNone/>
            </a:pPr>
            <a:r>
              <a:rPr lang="en-US" sz="2400" i="1">
                <a:solidFill>
                  <a:schemeClr val="dk1"/>
                </a:solidFill>
                <a:latin typeface="Roboto"/>
                <a:ea typeface="Roboto"/>
                <a:cs typeface="Roboto"/>
                <a:sym typeface="Roboto"/>
              </a:rPr>
              <a:t>then it becomes less and less important whether I am afraid.”</a:t>
            </a:r>
            <a:endParaRPr sz="2400" i="1">
              <a:solidFill>
                <a:schemeClr val="dk1"/>
              </a:solidFill>
              <a:latin typeface="Roboto"/>
              <a:ea typeface="Roboto"/>
              <a:cs typeface="Roboto"/>
              <a:sym typeface="Roboto"/>
            </a:endParaRPr>
          </a:p>
          <a:p>
            <a:pPr marL="0" lvl="0" indent="0" algn="ctr" rtl="0">
              <a:spcBef>
                <a:spcPts val="0"/>
              </a:spcBef>
              <a:spcAft>
                <a:spcPts val="0"/>
              </a:spcAft>
              <a:buNone/>
            </a:pPr>
            <a:r>
              <a:rPr lang="en-US" sz="2400" i="1">
                <a:solidFill>
                  <a:schemeClr val="dk1"/>
                </a:solidFill>
                <a:latin typeface="Roboto"/>
                <a:ea typeface="Roboto"/>
                <a:cs typeface="Roboto"/>
                <a:sym typeface="Roboto"/>
              </a:rPr>
              <a:t>-Audre Lorde</a:t>
            </a:r>
            <a:endParaRPr sz="2400" i="1">
              <a:solidFill>
                <a:schemeClr val="dk1"/>
              </a:solidFill>
              <a:latin typeface="Roboto"/>
              <a:ea typeface="Roboto"/>
              <a:cs typeface="Roboto"/>
              <a:sym typeface="Roboto"/>
            </a:endParaRPr>
          </a:p>
        </p:txBody>
      </p:sp>
      <p:sp>
        <p:nvSpPr>
          <p:cNvPr id="275" name="Google Shape;275;p33"/>
          <p:cNvSpPr txBox="1">
            <a:spLocks noGrp="1"/>
          </p:cNvSpPr>
          <p:nvPr>
            <p:ph type="body" idx="1"/>
          </p:nvPr>
        </p:nvSpPr>
        <p:spPr>
          <a:xfrm>
            <a:off x="0" y="4824950"/>
            <a:ext cx="9144000" cy="2033100"/>
          </a:xfrm>
          <a:prstGeom prst="rect">
            <a:avLst/>
          </a:prstGeom>
        </p:spPr>
        <p:txBody>
          <a:bodyPr spcFirstLastPara="1" wrap="square" lIns="91275" tIns="45625" rIns="91275" bIns="45625" anchor="t" anchorCtr="0">
            <a:normAutofit/>
          </a:bodyPr>
          <a:lstStyle/>
          <a:p>
            <a:pPr marL="0" lvl="0" indent="0" algn="ctr" rtl="0">
              <a:spcBef>
                <a:spcPts val="480"/>
              </a:spcBef>
              <a:spcAft>
                <a:spcPts val="0"/>
              </a:spcAft>
              <a:buNone/>
            </a:pPr>
            <a:endParaRPr sz="2300"/>
          </a:p>
          <a:p>
            <a:pPr marL="0" lvl="0" indent="0" algn="ctr" rtl="0">
              <a:spcBef>
                <a:spcPts val="480"/>
              </a:spcBef>
              <a:spcAft>
                <a:spcPts val="0"/>
              </a:spcAft>
              <a:buNone/>
            </a:pPr>
            <a:r>
              <a:rPr lang="en-US" sz="2300"/>
              <a:t>Shanna Strauss, M.D. - </a:t>
            </a:r>
            <a:r>
              <a:rPr lang="en-US" sz="2300">
                <a:solidFill>
                  <a:schemeClr val="accent5"/>
                </a:solidFill>
              </a:rPr>
              <a:t>shannastrauss@med.unr.edu </a:t>
            </a:r>
            <a:endParaRPr sz="2300">
              <a:solidFill>
                <a:schemeClr val="accent5"/>
              </a:solidFill>
            </a:endParaRPr>
          </a:p>
          <a:p>
            <a:pPr marL="457200" lvl="0" indent="0" algn="ctr" rtl="0">
              <a:spcBef>
                <a:spcPts val="480"/>
              </a:spcBef>
              <a:spcAft>
                <a:spcPts val="0"/>
              </a:spcAft>
              <a:buNone/>
            </a:pPr>
            <a:r>
              <a:rPr lang="en-US" sz="2300"/>
              <a:t>Alison J. Szarko, M.A.  - </a:t>
            </a:r>
            <a:r>
              <a:rPr lang="en-US" sz="2300">
                <a:solidFill>
                  <a:schemeClr val="accent5"/>
                </a:solidFill>
              </a:rPr>
              <a:t>aszarko@nevada.unr.edu</a:t>
            </a:r>
            <a:endParaRPr sz="2300">
              <a:solidFill>
                <a:schemeClr val="accent5"/>
              </a:solidFill>
            </a:endParaRPr>
          </a:p>
          <a:p>
            <a:pPr marL="0" lvl="0" indent="0" algn="ctr" rtl="0">
              <a:spcBef>
                <a:spcPts val="480"/>
              </a:spcBef>
              <a:spcAft>
                <a:spcPts val="0"/>
              </a:spcAft>
              <a:buNone/>
            </a:pPr>
            <a:endParaRPr/>
          </a:p>
        </p:txBody>
      </p:sp>
      <p:sp>
        <p:nvSpPr>
          <p:cNvPr id="5" name="Google Shape;172;p21">
            <a:extLst>
              <a:ext uri="{FF2B5EF4-FFF2-40B4-BE49-F238E27FC236}">
                <a16:creationId xmlns:a16="http://schemas.microsoft.com/office/drawing/2014/main" id="{63106334-C4A9-4260-B5A4-0183D2AD6C9B}"/>
              </a:ext>
            </a:extLst>
          </p:cNvPr>
          <p:cNvSpPr txBox="1">
            <a:spLocks/>
          </p:cNvSpPr>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1800" b="0" i="0" u="none" strike="noStrike" cap="none">
                <a:solidFill>
                  <a:schemeClr val="lt1"/>
                </a:solidFill>
                <a:latin typeface="Arial"/>
                <a:ea typeface="Arial"/>
                <a:cs typeface="Arial"/>
                <a:sym typeface="Arial"/>
              </a:defRPr>
            </a:lvl9pPr>
          </a:lstStyle>
          <a:p>
            <a:fld id="{00000000-1234-1234-1234-123412341234}" type="slidenum">
              <a:rPr lang="en-US" smtClean="0"/>
              <a:pPr/>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p>
            <a:pPr marL="0" lvl="0" indent="0" algn="l" rtl="0">
              <a:spcBef>
                <a:spcPts val="0"/>
              </a:spcBef>
              <a:spcAft>
                <a:spcPts val="0"/>
              </a:spcAft>
              <a:buClr>
                <a:schemeClr val="accent6"/>
              </a:buClr>
              <a:buSzPts val="4000"/>
              <a:buFont typeface="Arial"/>
              <a:buNone/>
            </a:pPr>
            <a:r>
              <a:rPr lang="en-US"/>
              <a:t>Disclaimer</a:t>
            </a:r>
            <a:endParaRPr/>
          </a:p>
        </p:txBody>
      </p:sp>
      <p:sp>
        <p:nvSpPr>
          <p:cNvPr id="105" name="Google Shape;105;p15"/>
          <p:cNvSpPr txBox="1">
            <a:spLocks noGrp="1"/>
          </p:cNvSpPr>
          <p:nvPr>
            <p:ph type="body" idx="1"/>
          </p:nvPr>
        </p:nvSpPr>
        <p:spPr>
          <a:xfrm>
            <a:off x="457202" y="1600203"/>
            <a:ext cx="8315569" cy="4367299"/>
          </a:xfrm>
          <a:prstGeom prst="rect">
            <a:avLst/>
          </a:prstGeom>
          <a:noFill/>
          <a:ln>
            <a:noFill/>
          </a:ln>
        </p:spPr>
        <p:txBody>
          <a:bodyPr spcFirstLastPara="1" wrap="square" lIns="91275" tIns="45625" rIns="91275" bIns="45625" anchor="t" anchorCtr="0">
            <a:normAutofit fontScale="77500" lnSpcReduction="20000"/>
          </a:bodyPr>
          <a:lstStyle/>
          <a:p>
            <a:pPr marL="114112" lvl="0" indent="0" algn="l" rtl="0">
              <a:spcBef>
                <a:spcPts val="0"/>
              </a:spcBef>
              <a:spcAft>
                <a:spcPts val="0"/>
              </a:spcAft>
              <a:buSzPct val="100000"/>
              <a:buNone/>
            </a:pPr>
            <a:r>
              <a:rPr lang="en-US" sz="2300" i="1"/>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endParaRPr/>
          </a:p>
          <a:p>
            <a:pPr marL="114112" lvl="0" indent="0" algn="l" rtl="0">
              <a:spcBef>
                <a:spcPts val="356"/>
              </a:spcBef>
              <a:spcAft>
                <a:spcPts val="0"/>
              </a:spcAft>
              <a:buSzPct val="100000"/>
              <a:buNone/>
            </a:pPr>
            <a:endParaRPr sz="2300"/>
          </a:p>
          <a:p>
            <a:pPr marL="114112" lvl="0" indent="0" algn="l" rtl="0">
              <a:spcBef>
                <a:spcPts val="356"/>
              </a:spcBef>
              <a:spcAft>
                <a:spcPts val="0"/>
              </a:spcAft>
              <a:buSzPct val="100000"/>
              <a:buNone/>
            </a:pPr>
            <a:endParaRPr sz="2300" i="1"/>
          </a:p>
          <a:p>
            <a:pPr marL="114112" lvl="0" indent="0" algn="l" rtl="0">
              <a:spcBef>
                <a:spcPts val="356"/>
              </a:spcBef>
              <a:spcAft>
                <a:spcPts val="0"/>
              </a:spcAft>
              <a:buSzPct val="100000"/>
              <a:buNone/>
            </a:pPr>
            <a:r>
              <a:rPr lang="en-US" sz="2300" i="1"/>
              <a:t>The views and opinions expressed in this presentation are not necessarily those of the Pacific AIDS Education and Training Centers (PAETC), the Regents of the University of California or its San Francisco campus (UCSF or collectively, University) nor of our funder the Human Services and Resources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sz="2300"/>
          </a:p>
          <a:p>
            <a:pPr marL="114112" lvl="0" indent="0" algn="l" rtl="0">
              <a:spcBef>
                <a:spcPts val="372"/>
              </a:spcBef>
              <a:spcAft>
                <a:spcPts val="0"/>
              </a:spcAft>
              <a:buSzPct val="100000"/>
              <a:buNone/>
            </a:pPr>
            <a:endParaRPr/>
          </a:p>
        </p:txBody>
      </p:sp>
      <p:sp>
        <p:nvSpPr>
          <p:cNvPr id="106" name="Google Shape;106;p15"/>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p>
            <a:pPr marL="0" lvl="0" indent="0" algn="l" rtl="0">
              <a:spcBef>
                <a:spcPts val="0"/>
              </a:spcBef>
              <a:spcAft>
                <a:spcPts val="0"/>
              </a:spcAft>
              <a:buClr>
                <a:schemeClr val="accent6"/>
              </a:buClr>
              <a:buSzPts val="4000"/>
              <a:buFont typeface="Arial"/>
              <a:buNone/>
            </a:pPr>
            <a:r>
              <a:rPr lang="en-US"/>
              <a:t>Learning Objectives</a:t>
            </a:r>
            <a:endParaRPr/>
          </a:p>
        </p:txBody>
      </p:sp>
      <p:sp>
        <p:nvSpPr>
          <p:cNvPr id="119" name="Google Shape;119;p17"/>
          <p:cNvSpPr txBox="1">
            <a:spLocks noGrp="1"/>
          </p:cNvSpPr>
          <p:nvPr>
            <p:ph type="body" idx="1"/>
          </p:nvPr>
        </p:nvSpPr>
        <p:spPr>
          <a:xfrm>
            <a:off x="457202" y="1600203"/>
            <a:ext cx="8315569" cy="4367299"/>
          </a:xfrm>
          <a:prstGeom prst="rect">
            <a:avLst/>
          </a:prstGeom>
          <a:noFill/>
          <a:ln>
            <a:noFill/>
          </a:ln>
        </p:spPr>
        <p:txBody>
          <a:bodyPr spcFirstLastPara="1" wrap="square" lIns="91275" tIns="45625" rIns="91275" bIns="45625" anchor="t" anchorCtr="0">
            <a:normAutofit/>
          </a:bodyPr>
          <a:lstStyle/>
          <a:p>
            <a:pPr marL="114112" lvl="0" indent="0" algn="l" rtl="0">
              <a:spcBef>
                <a:spcPts val="0"/>
              </a:spcBef>
              <a:spcAft>
                <a:spcPts val="0"/>
              </a:spcAft>
              <a:buSzPts val="2400"/>
              <a:buNone/>
            </a:pPr>
            <a:r>
              <a:rPr lang="en-US"/>
              <a:t>At the completion of this presentation, participants will be able to:</a:t>
            </a:r>
            <a:endParaRPr/>
          </a:p>
          <a:p>
            <a:pPr marL="342337" lvl="0" indent="-228225" algn="l" rtl="0">
              <a:spcBef>
                <a:spcPts val="480"/>
              </a:spcBef>
              <a:spcAft>
                <a:spcPts val="0"/>
              </a:spcAft>
              <a:buSzPts val="2400"/>
              <a:buFont typeface="Arial"/>
              <a:buChar char="-"/>
            </a:pPr>
            <a:r>
              <a:rPr lang="en-US"/>
              <a:t>Utilize Acceptance and Commitment Training (ACT) to align actions with values</a:t>
            </a:r>
            <a:endParaRPr/>
          </a:p>
          <a:p>
            <a:pPr marL="342337" lvl="0" indent="-228225" algn="l" rtl="0">
              <a:spcBef>
                <a:spcPts val="480"/>
              </a:spcBef>
              <a:spcAft>
                <a:spcPts val="0"/>
              </a:spcAft>
              <a:buSzPts val="2400"/>
              <a:buFont typeface="Arial"/>
              <a:buChar char="-"/>
            </a:pPr>
            <a:r>
              <a:rPr lang="en-US"/>
              <a:t>Personalize strategies to uncover personal implicit biases that interfere with value-based actions</a:t>
            </a:r>
            <a:endParaRPr/>
          </a:p>
          <a:p>
            <a:pPr marL="342337" lvl="0" indent="-228225" algn="l" rtl="0">
              <a:spcBef>
                <a:spcPts val="480"/>
              </a:spcBef>
              <a:spcAft>
                <a:spcPts val="0"/>
              </a:spcAft>
              <a:buSzPts val="2400"/>
              <a:buFont typeface="Arial"/>
              <a:buChar char="-"/>
            </a:pPr>
            <a:r>
              <a:rPr lang="en-US"/>
              <a:t> Use Cultural Humility to destigmatize HIV/AIDs within one’s life</a:t>
            </a:r>
            <a:endParaRPr/>
          </a:p>
          <a:p>
            <a:pPr marL="571312" lvl="0" indent="-304799" algn="l" rtl="0">
              <a:spcBef>
                <a:spcPts val="480"/>
              </a:spcBef>
              <a:spcAft>
                <a:spcPts val="0"/>
              </a:spcAft>
              <a:buSzPts val="2400"/>
              <a:buFont typeface="Arial"/>
              <a:buNone/>
            </a:pPr>
            <a:endParaRPr/>
          </a:p>
        </p:txBody>
      </p:sp>
      <p:sp>
        <p:nvSpPr>
          <p:cNvPr id="120" name="Google Shape;120;p17"/>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p>
            <a:pPr marL="0" lvl="0" indent="0" algn="l" rtl="0">
              <a:spcBef>
                <a:spcPts val="0"/>
              </a:spcBef>
              <a:spcAft>
                <a:spcPts val="0"/>
              </a:spcAft>
              <a:buClr>
                <a:schemeClr val="accent6"/>
              </a:buClr>
              <a:buSzPts val="4000"/>
              <a:buFont typeface="Arial"/>
              <a:buNone/>
            </a:pPr>
            <a:r>
              <a:rPr lang="en-US" dirty="0"/>
              <a:t>Polling Question #1</a:t>
            </a:r>
            <a:endParaRPr sz="3600" dirty="0"/>
          </a:p>
        </p:txBody>
      </p:sp>
      <p:sp>
        <p:nvSpPr>
          <p:cNvPr id="127" name="Google Shape;127;p18"/>
          <p:cNvSpPr txBox="1">
            <a:spLocks noGrp="1"/>
          </p:cNvSpPr>
          <p:nvPr>
            <p:ph type="body" idx="1"/>
          </p:nvPr>
        </p:nvSpPr>
        <p:spPr>
          <a:xfrm>
            <a:off x="457202" y="1600203"/>
            <a:ext cx="8315569" cy="4367299"/>
          </a:xfrm>
          <a:prstGeom prst="rect">
            <a:avLst/>
          </a:prstGeom>
          <a:noFill/>
          <a:ln>
            <a:noFill/>
          </a:ln>
        </p:spPr>
        <p:txBody>
          <a:bodyPr spcFirstLastPara="1" wrap="square" lIns="91275" tIns="45625" rIns="91275" bIns="45625" anchor="t" anchorCtr="0">
            <a:normAutofit/>
          </a:bodyPr>
          <a:lstStyle/>
          <a:p>
            <a:pPr marL="114112" lvl="0" indent="0" algn="l" rtl="0">
              <a:spcBef>
                <a:spcPts val="0"/>
              </a:spcBef>
              <a:spcAft>
                <a:spcPts val="0"/>
              </a:spcAft>
              <a:buSzPts val="2200"/>
              <a:buNone/>
            </a:pPr>
            <a:r>
              <a:rPr lang="en-US" sz="2200" dirty="0"/>
              <a:t>Q: Who has heard of Cultural Humility (CH) and Acceptance and Commitment Training (ACT)?</a:t>
            </a:r>
            <a:endParaRPr dirty="0"/>
          </a:p>
          <a:p>
            <a:pPr marL="114112" lvl="0" indent="0" algn="l" rtl="0">
              <a:spcBef>
                <a:spcPts val="400"/>
              </a:spcBef>
              <a:spcAft>
                <a:spcPts val="0"/>
              </a:spcAft>
              <a:buSzPts val="2000"/>
              <a:buNone/>
            </a:pPr>
            <a:endParaRPr sz="2000" dirty="0"/>
          </a:p>
          <a:p>
            <a:pPr marL="571312" lvl="0" indent="-457200" algn="l" rtl="0">
              <a:spcBef>
                <a:spcPts val="480"/>
              </a:spcBef>
              <a:spcAft>
                <a:spcPts val="0"/>
              </a:spcAft>
              <a:buSzPts val="2400"/>
              <a:buFont typeface="Arial"/>
              <a:buAutoNum type="alphaUcPeriod"/>
            </a:pPr>
            <a:r>
              <a:rPr lang="en-US" dirty="0"/>
              <a:t>Yes I have heard of Cultural Humility (CH), but not ACT</a:t>
            </a:r>
            <a:endParaRPr dirty="0"/>
          </a:p>
          <a:p>
            <a:pPr marL="571312" lvl="0" indent="-457200" algn="l" rtl="0">
              <a:spcBef>
                <a:spcPts val="480"/>
              </a:spcBef>
              <a:spcAft>
                <a:spcPts val="0"/>
              </a:spcAft>
              <a:buSzPts val="2400"/>
              <a:buFont typeface="Arial"/>
              <a:buAutoNum type="alphaUcPeriod"/>
            </a:pPr>
            <a:r>
              <a:rPr lang="en-US" dirty="0"/>
              <a:t>Yes I have heard of Acceptance and Commitment Training (ACT), but not CH</a:t>
            </a:r>
            <a:endParaRPr dirty="0"/>
          </a:p>
          <a:p>
            <a:pPr marL="571312" lvl="0" indent="-457200" algn="l" rtl="0">
              <a:spcBef>
                <a:spcPts val="480"/>
              </a:spcBef>
              <a:spcAft>
                <a:spcPts val="0"/>
              </a:spcAft>
              <a:buSzPts val="2400"/>
              <a:buFont typeface="Arial"/>
              <a:buAutoNum type="alphaUcPeriod"/>
            </a:pPr>
            <a:r>
              <a:rPr lang="en-US" dirty="0"/>
              <a:t>Yes I have heard of Both ACT and CH</a:t>
            </a:r>
            <a:endParaRPr dirty="0"/>
          </a:p>
          <a:p>
            <a:pPr marL="571312" lvl="0" indent="-457200" algn="l" rtl="0">
              <a:spcBef>
                <a:spcPts val="480"/>
              </a:spcBef>
              <a:spcAft>
                <a:spcPts val="0"/>
              </a:spcAft>
              <a:buSzPts val="2400"/>
              <a:buFont typeface="Arial"/>
              <a:buAutoNum type="alphaUcPeriod"/>
            </a:pPr>
            <a:r>
              <a:rPr lang="en-US" dirty="0"/>
              <a:t>No I have not heard of either ACT or CH</a:t>
            </a:r>
            <a:endParaRPr dirty="0"/>
          </a:p>
          <a:p>
            <a:pPr marL="571312" lvl="0" indent="-304799" algn="l" rtl="0">
              <a:spcBef>
                <a:spcPts val="480"/>
              </a:spcBef>
              <a:spcAft>
                <a:spcPts val="0"/>
              </a:spcAft>
              <a:buSzPts val="2400"/>
              <a:buFont typeface="Arial"/>
              <a:buNone/>
            </a:pPr>
            <a:endParaRPr dirty="0"/>
          </a:p>
          <a:p>
            <a:pPr marL="571312" lvl="0" indent="-304799" algn="l" rtl="0">
              <a:spcBef>
                <a:spcPts val="480"/>
              </a:spcBef>
              <a:spcAft>
                <a:spcPts val="0"/>
              </a:spcAft>
              <a:buSzPts val="2400"/>
              <a:buFont typeface="Arial"/>
              <a:buNone/>
            </a:pPr>
            <a:endParaRPr dirty="0"/>
          </a:p>
          <a:p>
            <a:pPr marL="571312" lvl="0" indent="-304799" algn="l" rtl="0">
              <a:spcBef>
                <a:spcPts val="480"/>
              </a:spcBef>
              <a:spcAft>
                <a:spcPts val="0"/>
              </a:spcAft>
              <a:buSzPts val="2400"/>
              <a:buFont typeface="Arial"/>
              <a:buNone/>
            </a:pPr>
            <a:endParaRPr dirty="0"/>
          </a:p>
          <a:p>
            <a:pPr marL="571312" lvl="0" indent="-304799" algn="l" rtl="0">
              <a:spcBef>
                <a:spcPts val="480"/>
              </a:spcBef>
              <a:spcAft>
                <a:spcPts val="0"/>
              </a:spcAft>
              <a:buSzPts val="2400"/>
              <a:buFont typeface="Arial"/>
              <a:buNone/>
            </a:pPr>
            <a:endParaRPr dirty="0"/>
          </a:p>
        </p:txBody>
      </p:sp>
      <p:sp>
        <p:nvSpPr>
          <p:cNvPr id="128" name="Google Shape;128;p18"/>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descr="Cultural Humility VS Cultural Competence: "/>
          <p:cNvSpPr txBox="1">
            <a:spLocks noGrp="1"/>
          </p:cNvSpPr>
          <p:nvPr>
            <p:ph type="title"/>
          </p:nvPr>
        </p:nvSpPr>
        <p:spPr>
          <a:xfrm>
            <a:off x="46766" y="293638"/>
            <a:ext cx="9144000" cy="708000"/>
          </a:xfrm>
          <a:prstGeom prst="rect">
            <a:avLst/>
          </a:prstGeom>
          <a:solidFill>
            <a:srgbClr val="FFFFFF"/>
          </a:solidFill>
          <a:ln>
            <a:noFill/>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74A55"/>
              </a:buClr>
              <a:buSzPct val="100000"/>
              <a:buFont typeface="Calibri"/>
              <a:buNone/>
            </a:pPr>
            <a:r>
              <a:rPr lang="en-US" sz="3600" b="1" i="1" dirty="0">
                <a:solidFill>
                  <a:srgbClr val="474A55"/>
                </a:solidFill>
                <a:latin typeface="Calibri"/>
                <a:ea typeface="Calibri"/>
                <a:cs typeface="Calibri"/>
                <a:sym typeface="Calibri"/>
              </a:rPr>
              <a:t>Cultural Humility VS Cultural Competence: </a:t>
            </a:r>
            <a:endParaRPr dirty="0"/>
          </a:p>
        </p:txBody>
      </p:sp>
      <p:pic>
        <p:nvPicPr>
          <p:cNvPr id="138" name="Google Shape;138;p19" descr="Picture of Jann Murray-Garcia, MD, MPH&#10;"/>
          <p:cNvPicPr preferRelativeResize="0"/>
          <p:nvPr/>
        </p:nvPicPr>
        <p:blipFill rotWithShape="1">
          <a:blip r:embed="rId3">
            <a:alphaModFix/>
          </a:blip>
          <a:srcRect/>
          <a:stretch/>
        </p:blipFill>
        <p:spPr>
          <a:xfrm>
            <a:off x="4646070" y="1805543"/>
            <a:ext cx="1861054" cy="2326318"/>
          </a:xfrm>
          <a:prstGeom prst="rect">
            <a:avLst/>
          </a:prstGeom>
          <a:noFill/>
          <a:ln>
            <a:noFill/>
          </a:ln>
        </p:spPr>
      </p:pic>
      <p:sp>
        <p:nvSpPr>
          <p:cNvPr id="154" name="Google Shape;154;p19"/>
          <p:cNvSpPr txBox="1"/>
          <p:nvPr/>
        </p:nvSpPr>
        <p:spPr>
          <a:xfrm>
            <a:off x="4646147" y="4251453"/>
            <a:ext cx="18609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Jann Murray-Garcia, MD, MPH</a:t>
            </a:r>
            <a:endParaRPr dirty="0">
              <a:solidFill>
                <a:schemeClr val="dk1"/>
              </a:solidFill>
            </a:endParaRPr>
          </a:p>
        </p:txBody>
      </p:sp>
      <p:pic>
        <p:nvPicPr>
          <p:cNvPr id="137" name="Google Shape;137;p19" descr="Picture of Melanie Tervalon, MD, MPH"/>
          <p:cNvPicPr preferRelativeResize="0">
            <a:picLocks noGrp="1"/>
          </p:cNvPicPr>
          <p:nvPr>
            <p:ph type="pic" idx="2"/>
          </p:nvPr>
        </p:nvPicPr>
        <p:blipFill rotWithShape="1">
          <a:blip r:embed="rId4">
            <a:alphaModFix/>
          </a:blip>
          <a:srcRect l="13439" t="814" r="11894" b="-148"/>
          <a:stretch/>
        </p:blipFill>
        <p:spPr>
          <a:xfrm>
            <a:off x="7127454" y="1865565"/>
            <a:ext cx="1748700" cy="2326200"/>
          </a:xfrm>
          <a:prstGeom prst="rect">
            <a:avLst/>
          </a:prstGeom>
          <a:noFill/>
          <a:ln>
            <a:noFill/>
          </a:ln>
        </p:spPr>
      </p:pic>
      <p:sp>
        <p:nvSpPr>
          <p:cNvPr id="155" name="Google Shape;155;p19" descr="&#10;"/>
          <p:cNvSpPr txBox="1"/>
          <p:nvPr/>
        </p:nvSpPr>
        <p:spPr>
          <a:xfrm>
            <a:off x="7043604" y="4338402"/>
            <a:ext cx="18609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Melanie </a:t>
            </a:r>
            <a:r>
              <a:rPr lang="en-US" sz="1200" b="1" dirty="0" err="1">
                <a:solidFill>
                  <a:schemeClr val="dk1"/>
                </a:solidFill>
                <a:latin typeface="Calibri"/>
                <a:ea typeface="Calibri"/>
                <a:cs typeface="Calibri"/>
                <a:sym typeface="Calibri"/>
              </a:rPr>
              <a:t>Tervalon</a:t>
            </a:r>
            <a:r>
              <a:rPr lang="en-US" sz="1200" b="1" dirty="0">
                <a:solidFill>
                  <a:schemeClr val="dk1"/>
                </a:solidFill>
                <a:latin typeface="Calibri"/>
                <a:ea typeface="Calibri"/>
                <a:cs typeface="Calibri"/>
                <a:sym typeface="Calibri"/>
              </a:rPr>
              <a:t>, MD, MPH</a:t>
            </a:r>
            <a:endParaRPr dirty="0">
              <a:solidFill>
                <a:schemeClr val="dk1"/>
              </a:solidFill>
            </a:endParaRPr>
          </a:p>
        </p:txBody>
      </p:sp>
      <p:sp>
        <p:nvSpPr>
          <p:cNvPr id="139" name="Google Shape;139;p19"/>
          <p:cNvSpPr txBox="1"/>
          <p:nvPr/>
        </p:nvSpPr>
        <p:spPr>
          <a:xfrm>
            <a:off x="407397" y="5171896"/>
            <a:ext cx="8733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Tervalon</a:t>
            </a:r>
            <a:r>
              <a:rPr lang="en-US" sz="1200" dirty="0">
                <a:solidFill>
                  <a:schemeClr val="dk1"/>
                </a:solidFill>
                <a:latin typeface="Calibri"/>
                <a:ea typeface="Calibri"/>
                <a:cs typeface="Calibri"/>
                <a:sym typeface="Calibri"/>
              </a:rPr>
              <a:t> M, Murray-Garcia J:  “Cultural humility versus cultural competence: a critical distinction in defining physician training outcomes in multicultural education, “</a:t>
            </a:r>
            <a:r>
              <a:rPr lang="en-US" sz="1200" u="sng" dirty="0">
                <a:solidFill>
                  <a:schemeClr val="dk1"/>
                </a:solidFill>
                <a:latin typeface="Calibri"/>
                <a:ea typeface="Calibri"/>
                <a:cs typeface="Calibri"/>
                <a:sym typeface="Calibri"/>
              </a:rPr>
              <a:t>Journal of Health Care for the Poor and Underserved</a:t>
            </a:r>
            <a:r>
              <a:rPr lang="en-US" sz="1200" dirty="0">
                <a:solidFill>
                  <a:schemeClr val="dk1"/>
                </a:solidFill>
                <a:latin typeface="Calibri"/>
                <a:ea typeface="Calibri"/>
                <a:cs typeface="Calibri"/>
                <a:sym typeface="Calibri"/>
              </a:rPr>
              <a:t> 1998; 9(2):117-124 </a:t>
            </a:r>
            <a:endParaRPr dirty="0">
              <a:solidFill>
                <a:schemeClr val="dk1"/>
              </a:solidFill>
            </a:endParaRPr>
          </a:p>
          <a:p>
            <a:pPr marL="0" marR="0" lvl="0" indent="0" algn="l" rtl="0">
              <a:spcBef>
                <a:spcPts val="0"/>
              </a:spcBef>
              <a:spcAft>
                <a:spcPts val="0"/>
              </a:spcAft>
              <a:buNone/>
            </a:pPr>
            <a:endParaRPr sz="800" dirty="0">
              <a:solidFill>
                <a:srgbClr val="FFFFFF"/>
              </a:solidFill>
              <a:latin typeface="Trebuchet MS"/>
              <a:ea typeface="Trebuchet MS"/>
              <a:cs typeface="Trebuchet MS"/>
              <a:sym typeface="Trebuchet MS"/>
            </a:endParaRPr>
          </a:p>
          <a:p>
            <a:pPr marL="0" marR="0" lvl="0" indent="0" algn="l" rtl="0">
              <a:spcBef>
                <a:spcPts val="0"/>
              </a:spcBef>
              <a:spcAft>
                <a:spcPts val="0"/>
              </a:spcAft>
              <a:buNone/>
            </a:pPr>
            <a:r>
              <a:rPr lang="en-US" sz="800" dirty="0">
                <a:solidFill>
                  <a:schemeClr val="dk1"/>
                </a:solidFill>
                <a:latin typeface="Trebuchet MS"/>
                <a:ea typeface="Trebuchet MS"/>
                <a:cs typeface="Trebuchet MS"/>
                <a:sym typeface="Trebuchet MS"/>
              </a:rPr>
              <a:t>Slide courtesy of Leanna Lewis, LCSW</a:t>
            </a:r>
            <a:endParaRPr dirty="0">
              <a:solidFill>
                <a:schemeClr val="dk1"/>
              </a:solidFill>
            </a:endParaRPr>
          </a:p>
        </p:txBody>
      </p:sp>
      <p:grpSp>
        <p:nvGrpSpPr>
          <p:cNvPr id="140" name="Google Shape;140;p19">
            <a:extLst>
              <a:ext uri="{C183D7F6-B498-43B3-948B-1728B52AA6E4}">
                <adec:decorative xmlns:adec="http://schemas.microsoft.com/office/drawing/2017/decorative" val="1"/>
              </a:ext>
            </a:extLst>
          </p:cNvPr>
          <p:cNvGrpSpPr/>
          <p:nvPr/>
        </p:nvGrpSpPr>
        <p:grpSpPr>
          <a:xfrm>
            <a:off x="-3546868" y="372444"/>
            <a:ext cx="7908529" cy="5507452"/>
            <a:chOff x="-4094057" y="-628352"/>
            <a:chExt cx="9341400" cy="4878600"/>
          </a:xfrm>
        </p:grpSpPr>
        <p:sp>
          <p:nvSpPr>
            <p:cNvPr id="141" name="Google Shape;141;p19">
              <a:extLst>
                <a:ext uri="{C183D7F6-B498-43B3-948B-1728B52AA6E4}">
                  <adec:decorative xmlns:adec="http://schemas.microsoft.com/office/drawing/2017/decorative" val="1"/>
                </a:ext>
              </a:extLst>
            </p:cNvPr>
            <p:cNvSpPr/>
            <p:nvPr/>
          </p:nvSpPr>
          <p:spPr>
            <a:xfrm>
              <a:off x="-4094057" y="-628352"/>
              <a:ext cx="4878600" cy="4878600"/>
            </a:xfrm>
            <a:prstGeom prst="blockArc">
              <a:avLst>
                <a:gd name="adj1" fmla="val 18900000"/>
                <a:gd name="adj2" fmla="val 2700000"/>
                <a:gd name="adj3" fmla="val 443"/>
              </a:avLst>
            </a:prstGeom>
            <a:noFill/>
            <a:ln w="127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411043" y="278445"/>
              <a:ext cx="4836300" cy="557100"/>
            </a:xfrm>
            <a:prstGeom prst="rect">
              <a:avLst/>
            </a:prstGeom>
            <a:solidFill>
              <a:srgbClr val="F2772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descr="A lifelong process of critical self-reflection and self-critique&#10;"/>
            <p:cNvSpPr txBox="1"/>
            <p:nvPr/>
          </p:nvSpPr>
          <p:spPr>
            <a:xfrm>
              <a:off x="411043" y="278445"/>
              <a:ext cx="4836300" cy="557100"/>
            </a:xfrm>
            <a:prstGeom prst="rect">
              <a:avLst/>
            </a:prstGeom>
            <a:noFill/>
            <a:ln w="9525" cap="flat" cmpd="sng">
              <a:solidFill>
                <a:schemeClr val="accent6"/>
              </a:solidFill>
              <a:prstDash val="solid"/>
              <a:round/>
              <a:headEnd type="none" w="sm" len="sm"/>
              <a:tailEnd type="none" w="sm" len="sm"/>
            </a:ln>
          </p:spPr>
          <p:txBody>
            <a:bodyPr spcFirstLastPara="1" wrap="square" lIns="44225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Calibri"/>
                <a:buNone/>
              </a:pPr>
              <a:r>
                <a:rPr lang="en-US" dirty="0">
                  <a:solidFill>
                    <a:srgbClr val="FFFFFF"/>
                  </a:solidFill>
                  <a:latin typeface="Calibri"/>
                  <a:ea typeface="Calibri"/>
                  <a:cs typeface="Calibri"/>
                  <a:sym typeface="Calibri"/>
                </a:rPr>
                <a:t>A lifelong process of critical self-reflection and self-critique</a:t>
              </a:r>
              <a:endParaRPr dirty="0">
                <a:solidFill>
                  <a:srgbClr val="FFFFFF"/>
                </a:solidFill>
                <a:latin typeface="Calibri"/>
                <a:ea typeface="Calibri"/>
                <a:cs typeface="Calibri"/>
                <a:sym typeface="Calibri"/>
              </a:endParaRPr>
            </a:p>
          </p:txBody>
        </p:sp>
        <p:sp>
          <p:nvSpPr>
            <p:cNvPr id="144" name="Google Shape;144;p19">
              <a:extLst>
                <a:ext uri="{C183D7F6-B498-43B3-948B-1728B52AA6E4}">
                  <adec:decorative xmlns:adec="http://schemas.microsoft.com/office/drawing/2017/decorative" val="1"/>
                </a:ext>
              </a:extLst>
            </p:cNvPr>
            <p:cNvSpPr/>
            <p:nvPr/>
          </p:nvSpPr>
          <p:spPr>
            <a:xfrm>
              <a:off x="62805" y="208797"/>
              <a:ext cx="696600" cy="696600"/>
            </a:xfrm>
            <a:prstGeom prst="ellipse">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730487" y="1114360"/>
              <a:ext cx="4516800" cy="557100"/>
            </a:xfrm>
            <a:prstGeom prst="rect">
              <a:avLst/>
            </a:prstGeom>
            <a:solidFill>
              <a:srgbClr val="EF3F3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descr="Redressing the power imbalances in the patient-provider dynamic&#10;"/>
            <p:cNvSpPr txBox="1"/>
            <p:nvPr/>
          </p:nvSpPr>
          <p:spPr>
            <a:xfrm>
              <a:off x="730487" y="1114360"/>
              <a:ext cx="4516800" cy="557100"/>
            </a:xfrm>
            <a:prstGeom prst="rect">
              <a:avLst/>
            </a:prstGeom>
            <a:noFill/>
            <a:ln w="9525" cap="flat" cmpd="sng">
              <a:solidFill>
                <a:schemeClr val="accent6"/>
              </a:solidFill>
              <a:prstDash val="solid"/>
              <a:round/>
              <a:headEnd type="none" w="sm" len="sm"/>
              <a:tailEnd type="none" w="sm" len="sm"/>
            </a:ln>
          </p:spPr>
          <p:txBody>
            <a:bodyPr spcFirstLastPara="1" wrap="square" lIns="44225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Calibri"/>
                <a:buNone/>
              </a:pPr>
              <a:r>
                <a:rPr lang="en-US" dirty="0">
                  <a:solidFill>
                    <a:srgbClr val="FFFFFF"/>
                  </a:solidFill>
                  <a:latin typeface="Calibri"/>
                  <a:ea typeface="Calibri"/>
                  <a:cs typeface="Calibri"/>
                  <a:sym typeface="Calibri"/>
                </a:rPr>
                <a:t>Redressing the power imbalances in the patient-provider dynamic</a:t>
              </a:r>
              <a:endParaRPr sz="1600" dirty="0">
                <a:solidFill>
                  <a:srgbClr val="FFFFFF"/>
                </a:solidFill>
              </a:endParaRPr>
            </a:p>
          </p:txBody>
        </p:sp>
        <p:sp>
          <p:nvSpPr>
            <p:cNvPr id="147" name="Google Shape;147;p19">
              <a:extLst>
                <a:ext uri="{C183D7F6-B498-43B3-948B-1728B52AA6E4}">
                  <adec:decorative xmlns:adec="http://schemas.microsoft.com/office/drawing/2017/decorative" val="1"/>
                </a:ext>
              </a:extLst>
            </p:cNvPr>
            <p:cNvSpPr/>
            <p:nvPr/>
          </p:nvSpPr>
          <p:spPr>
            <a:xfrm>
              <a:off x="382250" y="1044713"/>
              <a:ext cx="696600" cy="696600"/>
            </a:xfrm>
            <a:prstGeom prst="ellipse">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a:off x="730487" y="1950276"/>
              <a:ext cx="4516800" cy="557100"/>
            </a:xfrm>
            <a:prstGeom prst="rect">
              <a:avLst/>
            </a:prstGeom>
            <a:solidFill>
              <a:srgbClr val="409DBA"/>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descr="Developing mutually beneficial partnerships with communities on behalf of individuals and defined populations&#10;"/>
            <p:cNvSpPr txBox="1"/>
            <p:nvPr/>
          </p:nvSpPr>
          <p:spPr>
            <a:xfrm>
              <a:off x="730487" y="1950276"/>
              <a:ext cx="4516800" cy="557100"/>
            </a:xfrm>
            <a:prstGeom prst="rect">
              <a:avLst/>
            </a:prstGeom>
            <a:noFill/>
            <a:ln w="9525" cap="flat" cmpd="sng">
              <a:solidFill>
                <a:schemeClr val="accent6"/>
              </a:solidFill>
              <a:prstDash val="solid"/>
              <a:round/>
              <a:headEnd type="none" w="sm" len="sm"/>
              <a:tailEnd type="none" w="sm" len="sm"/>
            </a:ln>
          </p:spPr>
          <p:txBody>
            <a:bodyPr spcFirstLastPara="1" wrap="square" lIns="44225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Calibri"/>
                <a:buNone/>
              </a:pPr>
              <a:r>
                <a:rPr lang="en-US" dirty="0">
                  <a:solidFill>
                    <a:srgbClr val="FFFFFF"/>
                  </a:solidFill>
                  <a:latin typeface="Calibri"/>
                  <a:ea typeface="Calibri"/>
                  <a:cs typeface="Calibri"/>
                  <a:sym typeface="Calibri"/>
                </a:rPr>
                <a:t>Developing mutually beneficial partnerships with communities on behalf of individuals and defined populations</a:t>
              </a:r>
              <a:endParaRPr sz="1600" dirty="0">
                <a:solidFill>
                  <a:srgbClr val="FFFFFF"/>
                </a:solidFill>
              </a:endParaRPr>
            </a:p>
          </p:txBody>
        </p:sp>
        <p:sp>
          <p:nvSpPr>
            <p:cNvPr id="150" name="Google Shape;150;p19">
              <a:extLst>
                <a:ext uri="{C183D7F6-B498-43B3-948B-1728B52AA6E4}">
                  <adec:decorative xmlns:adec="http://schemas.microsoft.com/office/drawing/2017/decorative" val="1"/>
                </a:ext>
              </a:extLst>
            </p:cNvPr>
            <p:cNvSpPr/>
            <p:nvPr/>
          </p:nvSpPr>
          <p:spPr>
            <a:xfrm>
              <a:off x="382250" y="1880628"/>
              <a:ext cx="696600" cy="696600"/>
            </a:xfrm>
            <a:prstGeom prst="ellipse">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411043" y="2786191"/>
              <a:ext cx="4836300" cy="557100"/>
            </a:xfrm>
            <a:prstGeom prst="rect">
              <a:avLst/>
            </a:prstGeom>
            <a:solidFill>
              <a:srgbClr val="94B25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descr="&#10;Advocating and maintaining institutional accountability that parallels the three principles above&#10;"/>
            <p:cNvSpPr txBox="1"/>
            <p:nvPr/>
          </p:nvSpPr>
          <p:spPr>
            <a:xfrm>
              <a:off x="411043" y="2786191"/>
              <a:ext cx="4836300" cy="557100"/>
            </a:xfrm>
            <a:prstGeom prst="rect">
              <a:avLst/>
            </a:prstGeom>
            <a:noFill/>
            <a:ln w="9525" cap="flat" cmpd="sng">
              <a:solidFill>
                <a:schemeClr val="accent6"/>
              </a:solidFill>
              <a:prstDash val="solid"/>
              <a:round/>
              <a:headEnd type="none" w="sm" len="sm"/>
              <a:tailEnd type="none" w="sm" len="sm"/>
            </a:ln>
          </p:spPr>
          <p:txBody>
            <a:bodyPr spcFirstLastPara="1" wrap="square" lIns="442250" tIns="30475" rIns="30475" bIns="30475" anchor="ctr" anchorCtr="0">
              <a:noAutofit/>
            </a:bodyPr>
            <a:lstStyle/>
            <a:p>
              <a:pPr marL="0" lvl="0" indent="0" algn="l" rtl="0">
                <a:lnSpc>
                  <a:spcPct val="90000"/>
                </a:lnSpc>
                <a:spcBef>
                  <a:spcPts val="0"/>
                </a:spcBef>
                <a:spcAft>
                  <a:spcPts val="0"/>
                </a:spcAft>
                <a:buClr>
                  <a:schemeClr val="lt1"/>
                </a:buClr>
                <a:buSzPts val="1200"/>
                <a:buFont typeface="Calibri"/>
                <a:buNone/>
              </a:pPr>
              <a:endParaRPr sz="12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1200"/>
                <a:buFont typeface="Calibri"/>
                <a:buNone/>
              </a:pPr>
              <a:r>
                <a:rPr lang="en-US" dirty="0">
                  <a:solidFill>
                    <a:srgbClr val="FFFFFF"/>
                  </a:solidFill>
                  <a:latin typeface="Calibri"/>
                  <a:ea typeface="Calibri"/>
                  <a:cs typeface="Calibri"/>
                  <a:sym typeface="Calibri"/>
                </a:rPr>
                <a:t>Advocating and maintaining institutional accountability that parallels the three principles above</a:t>
              </a:r>
              <a:endParaRPr dirty="0">
                <a:solidFill>
                  <a:srgbClr val="FFFFFF"/>
                </a:solidFill>
                <a:latin typeface="Calibri"/>
                <a:ea typeface="Calibri"/>
                <a:cs typeface="Calibri"/>
                <a:sym typeface="Calibri"/>
              </a:endParaRPr>
            </a:p>
          </p:txBody>
        </p:sp>
        <p:sp>
          <p:nvSpPr>
            <p:cNvPr id="153" name="Google Shape;153;p19">
              <a:extLst>
                <a:ext uri="{C183D7F6-B498-43B3-948B-1728B52AA6E4}">
                  <adec:decorative xmlns:adec="http://schemas.microsoft.com/office/drawing/2017/decorative" val="1"/>
                </a:ext>
              </a:extLst>
            </p:cNvPr>
            <p:cNvSpPr/>
            <p:nvPr/>
          </p:nvSpPr>
          <p:spPr>
            <a:xfrm>
              <a:off x="62805" y="2716543"/>
              <a:ext cx="696600" cy="696600"/>
            </a:xfrm>
            <a:prstGeom prst="ellipse">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457202" y="274639"/>
            <a:ext cx="8315569" cy="1143000"/>
          </a:xfrm>
          <a:prstGeom prst="rect">
            <a:avLst/>
          </a:prstGeom>
          <a:noFill/>
          <a:ln>
            <a:noFill/>
          </a:ln>
        </p:spPr>
        <p:txBody>
          <a:bodyPr spcFirstLastPara="1" wrap="square" lIns="91275" tIns="45625" rIns="91275" bIns="45625" anchor="ctr" anchorCtr="0">
            <a:noAutofit/>
          </a:bodyPr>
          <a:lstStyle/>
          <a:p>
            <a:pPr marL="0" lvl="0" indent="0" algn="l" rtl="0">
              <a:spcBef>
                <a:spcPts val="0"/>
              </a:spcBef>
              <a:spcAft>
                <a:spcPts val="0"/>
              </a:spcAft>
              <a:buClr>
                <a:schemeClr val="accent6"/>
              </a:buClr>
              <a:buSzPts val="4000"/>
              <a:buFont typeface="Arial"/>
              <a:buNone/>
            </a:pPr>
            <a:r>
              <a:rPr lang="en-US"/>
              <a:t>Reflection</a:t>
            </a:r>
            <a:endParaRPr sz="3600"/>
          </a:p>
        </p:txBody>
      </p:sp>
      <p:sp>
        <p:nvSpPr>
          <p:cNvPr id="162" name="Google Shape;162;p20"/>
          <p:cNvSpPr txBox="1">
            <a:spLocks noGrp="1"/>
          </p:cNvSpPr>
          <p:nvPr>
            <p:ph type="body" idx="1"/>
          </p:nvPr>
        </p:nvSpPr>
        <p:spPr>
          <a:xfrm>
            <a:off x="457202" y="1600203"/>
            <a:ext cx="8315569" cy="4367299"/>
          </a:xfrm>
          <a:prstGeom prst="rect">
            <a:avLst/>
          </a:prstGeom>
          <a:noFill/>
          <a:ln>
            <a:noFill/>
          </a:ln>
        </p:spPr>
        <p:txBody>
          <a:bodyPr spcFirstLastPara="1" wrap="square" lIns="91275" tIns="45625" rIns="91275" bIns="45625" anchor="t" anchorCtr="0">
            <a:normAutofit/>
          </a:bodyPr>
          <a:lstStyle/>
          <a:p>
            <a:pPr marL="114112" lvl="0" indent="0" algn="l" rtl="0">
              <a:spcBef>
                <a:spcPts val="0"/>
              </a:spcBef>
              <a:spcAft>
                <a:spcPts val="0"/>
              </a:spcAft>
              <a:buSzPct val="70967"/>
              <a:buNone/>
            </a:pPr>
            <a:r>
              <a:rPr lang="en-US" sz="3100" dirty="0"/>
              <a:t>Q: What kind of patient makes you want to run an HIV/AIDS test?</a:t>
            </a:r>
            <a:endParaRPr sz="3100" dirty="0"/>
          </a:p>
          <a:p>
            <a:pPr marL="114112" lvl="0" indent="0" algn="l" rtl="0">
              <a:spcBef>
                <a:spcPts val="0"/>
              </a:spcBef>
              <a:spcAft>
                <a:spcPts val="0"/>
              </a:spcAft>
              <a:buSzPct val="70967"/>
              <a:buNone/>
            </a:pPr>
            <a:endParaRPr sz="3100" dirty="0"/>
          </a:p>
          <a:p>
            <a:pPr marL="114112" lvl="0" indent="0" algn="l" rtl="0">
              <a:spcBef>
                <a:spcPts val="0"/>
              </a:spcBef>
              <a:spcAft>
                <a:spcPts val="0"/>
              </a:spcAft>
              <a:buSzPct val="70967"/>
              <a:buNone/>
            </a:pPr>
            <a:endParaRPr sz="3100" dirty="0"/>
          </a:p>
          <a:p>
            <a:pPr marL="114112" lvl="0" indent="0" algn="l" rtl="0">
              <a:spcBef>
                <a:spcPts val="0"/>
              </a:spcBef>
              <a:spcAft>
                <a:spcPts val="0"/>
              </a:spcAft>
              <a:buSzPct val="70967"/>
              <a:buNone/>
            </a:pPr>
            <a:r>
              <a:rPr lang="en-US" sz="3100" dirty="0"/>
              <a:t>Q2: What kind of patient or patient encounter would make you feel uncomfortable in suggesting an HIV</a:t>
            </a:r>
            <a:r>
              <a:rPr lang="en-US" sz="3100"/>
              <a:t>/AIDS </a:t>
            </a:r>
            <a:r>
              <a:rPr lang="en-US" sz="3100" dirty="0"/>
              <a:t>test?</a:t>
            </a:r>
            <a:endParaRPr sz="3100" dirty="0"/>
          </a:p>
          <a:p>
            <a:pPr marL="114112" lvl="0" indent="0" algn="l" rtl="0">
              <a:spcBef>
                <a:spcPts val="0"/>
              </a:spcBef>
              <a:spcAft>
                <a:spcPts val="0"/>
              </a:spcAft>
              <a:buSzPct val="91666"/>
              <a:buNone/>
            </a:pPr>
            <a:endParaRPr dirty="0"/>
          </a:p>
          <a:p>
            <a:pPr marL="571312" lvl="0" indent="-304799" algn="l" rtl="0">
              <a:spcBef>
                <a:spcPts val="480"/>
              </a:spcBef>
              <a:spcAft>
                <a:spcPts val="0"/>
              </a:spcAft>
              <a:buSzPct val="100000"/>
              <a:buFont typeface="Arial"/>
              <a:buNone/>
            </a:pPr>
            <a:endParaRPr dirty="0"/>
          </a:p>
          <a:p>
            <a:pPr marL="571312" lvl="0" indent="-304799" algn="l" rtl="0">
              <a:spcBef>
                <a:spcPts val="480"/>
              </a:spcBef>
              <a:spcAft>
                <a:spcPts val="0"/>
              </a:spcAft>
              <a:buSzPct val="100000"/>
              <a:buFont typeface="Arial"/>
              <a:buNone/>
            </a:pPr>
            <a:endParaRPr dirty="0"/>
          </a:p>
          <a:p>
            <a:pPr marL="571312" lvl="0" indent="-304799" algn="l" rtl="0">
              <a:spcBef>
                <a:spcPts val="480"/>
              </a:spcBef>
              <a:spcAft>
                <a:spcPts val="0"/>
              </a:spcAft>
              <a:buSzPct val="100000"/>
              <a:buFont typeface="Arial"/>
              <a:buNone/>
            </a:pPr>
            <a:endParaRPr dirty="0"/>
          </a:p>
          <a:p>
            <a:pPr marL="571312" lvl="0" indent="-304799" algn="l" rtl="0">
              <a:spcBef>
                <a:spcPts val="480"/>
              </a:spcBef>
              <a:spcAft>
                <a:spcPts val="0"/>
              </a:spcAft>
              <a:buSzPct val="100000"/>
              <a:buFont typeface="Arial"/>
              <a:buNone/>
            </a:pPr>
            <a:endParaRPr dirty="0"/>
          </a:p>
        </p:txBody>
      </p:sp>
      <p:sp>
        <p:nvSpPr>
          <p:cNvPr id="163" name="Google Shape;163;p20"/>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275475" y="274650"/>
            <a:ext cx="8713800" cy="1143000"/>
          </a:xfrm>
          <a:prstGeom prst="rect">
            <a:avLst/>
          </a:prstGeom>
          <a:noFill/>
          <a:ln>
            <a:noFill/>
          </a:ln>
        </p:spPr>
        <p:txBody>
          <a:bodyPr spcFirstLastPara="1" wrap="square" lIns="91275" tIns="45625" rIns="91275" bIns="45625" anchor="ctr" anchorCtr="0">
            <a:noAutofit/>
          </a:bodyPr>
          <a:lstStyle/>
          <a:p>
            <a:pPr marL="0" lvl="0" indent="0" algn="l" rtl="0">
              <a:spcBef>
                <a:spcPts val="0"/>
              </a:spcBef>
              <a:spcAft>
                <a:spcPts val="0"/>
              </a:spcAft>
              <a:buClr>
                <a:schemeClr val="accent6"/>
              </a:buClr>
              <a:buSzPts val="4000"/>
              <a:buFont typeface="Arial"/>
              <a:buNone/>
            </a:pPr>
            <a:r>
              <a:rPr lang="en-US" dirty="0"/>
              <a:t>The CH approach to </a:t>
            </a:r>
            <a:r>
              <a:rPr lang="en-US" dirty="0" err="1"/>
              <a:t>destigmatization</a:t>
            </a:r>
            <a:endParaRPr dirty="0"/>
          </a:p>
        </p:txBody>
      </p:sp>
      <p:pic>
        <p:nvPicPr>
          <p:cNvPr id="174" name="Google Shape;174;p21" descr="A collage of picture of people from multiple races and genders."/>
          <p:cNvPicPr preferRelativeResize="0"/>
          <p:nvPr/>
        </p:nvPicPr>
        <p:blipFill>
          <a:blip r:embed="rId3">
            <a:alphaModFix/>
          </a:blip>
          <a:stretch>
            <a:fillRect/>
          </a:stretch>
        </p:blipFill>
        <p:spPr>
          <a:xfrm>
            <a:off x="711750" y="1498875"/>
            <a:ext cx="7720499" cy="3860250"/>
          </a:xfrm>
          <a:prstGeom prst="rect">
            <a:avLst/>
          </a:prstGeom>
          <a:noFill/>
          <a:ln>
            <a:noFill/>
          </a:ln>
        </p:spPr>
      </p:pic>
      <p:sp>
        <p:nvSpPr>
          <p:cNvPr id="175" name="Google Shape;175;p21"/>
          <p:cNvSpPr txBox="1"/>
          <p:nvPr/>
        </p:nvSpPr>
        <p:spPr>
          <a:xfrm>
            <a:off x="1374350" y="5756075"/>
            <a:ext cx="73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https://www.apositivelife.com/living-with-hiv/faces-of-hiv-diagnoses/</a:t>
            </a:r>
            <a:endParaRPr/>
          </a:p>
        </p:txBody>
      </p:sp>
      <p:sp>
        <p:nvSpPr>
          <p:cNvPr id="172" name="Google Shape;172;p21"/>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87900" y="610700"/>
            <a:ext cx="83682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Why ACT? </a:t>
            </a:r>
            <a:endParaRPr/>
          </a:p>
        </p:txBody>
      </p:sp>
      <p:sp>
        <p:nvSpPr>
          <p:cNvPr id="182" name="Google Shape;182;p22"/>
          <p:cNvSpPr txBox="1">
            <a:spLocks noGrp="1"/>
          </p:cNvSpPr>
          <p:nvPr>
            <p:ph type="body" idx="1"/>
          </p:nvPr>
        </p:nvSpPr>
        <p:spPr>
          <a:xfrm>
            <a:off x="387900" y="1704585"/>
            <a:ext cx="3746400" cy="4387040"/>
          </a:xfrm>
          <a:prstGeom prst="rect">
            <a:avLst/>
          </a:prstGeom>
        </p:spPr>
        <p:txBody>
          <a:bodyPr spcFirstLastPara="1" wrap="square" lIns="91275" tIns="45625" rIns="91275" bIns="45625" anchor="t" anchorCtr="0">
            <a:normAutofit fontScale="92500" lnSpcReduction="20000"/>
          </a:bodyPr>
          <a:lstStyle/>
          <a:p>
            <a:pPr marL="457200" lvl="0" indent="-340201" algn="l" rtl="0">
              <a:spcBef>
                <a:spcPts val="480"/>
              </a:spcBef>
              <a:spcAft>
                <a:spcPts val="0"/>
              </a:spcAft>
              <a:buClr>
                <a:schemeClr val="dk1"/>
              </a:buClr>
              <a:buSzPct val="100000"/>
              <a:buChar char="▪"/>
            </a:pPr>
            <a:r>
              <a:rPr lang="en-US" dirty="0"/>
              <a:t>Evidence-based</a:t>
            </a:r>
            <a:endParaRPr dirty="0"/>
          </a:p>
          <a:p>
            <a:pPr marL="457200" lvl="0" indent="-340201" algn="l" rtl="0">
              <a:spcBef>
                <a:spcPts val="480"/>
              </a:spcBef>
              <a:spcAft>
                <a:spcPts val="0"/>
              </a:spcAft>
              <a:buClr>
                <a:schemeClr val="dk1"/>
              </a:buClr>
              <a:buSzPct val="100000"/>
              <a:buChar char="▪"/>
            </a:pPr>
            <a:r>
              <a:rPr lang="en-US" dirty="0"/>
              <a:t>Effective for: </a:t>
            </a:r>
            <a:endParaRPr dirty="0"/>
          </a:p>
          <a:p>
            <a:pPr marL="914400" lvl="1" indent="-322580" algn="l" rtl="0">
              <a:spcBef>
                <a:spcPts val="440"/>
              </a:spcBef>
              <a:spcAft>
                <a:spcPts val="0"/>
              </a:spcAft>
              <a:buClr>
                <a:schemeClr val="dk1"/>
              </a:buClr>
              <a:buSzPct val="100000"/>
              <a:buChar char="▪"/>
            </a:pPr>
            <a:r>
              <a:rPr lang="en-US" dirty="0"/>
              <a:t>Improving academic performance</a:t>
            </a:r>
            <a:endParaRPr dirty="0"/>
          </a:p>
          <a:p>
            <a:pPr marL="914400" lvl="1" indent="-322580" algn="l" rtl="0">
              <a:spcBef>
                <a:spcPts val="440"/>
              </a:spcBef>
              <a:spcAft>
                <a:spcPts val="0"/>
              </a:spcAft>
              <a:buClr>
                <a:schemeClr val="dk1"/>
              </a:buClr>
              <a:buSzPct val="100000"/>
              <a:buChar char="▪"/>
            </a:pPr>
            <a:r>
              <a:rPr lang="en-US" dirty="0"/>
              <a:t>Managing burnout</a:t>
            </a:r>
            <a:endParaRPr dirty="0"/>
          </a:p>
          <a:p>
            <a:pPr marL="914400" lvl="1" indent="-322580" algn="l" rtl="0">
              <a:spcBef>
                <a:spcPts val="440"/>
              </a:spcBef>
              <a:spcAft>
                <a:spcPts val="0"/>
              </a:spcAft>
              <a:buClr>
                <a:schemeClr val="dk1"/>
              </a:buClr>
              <a:buSzPct val="100000"/>
              <a:buChar char="▪"/>
            </a:pPr>
            <a:r>
              <a:rPr lang="en-US" dirty="0"/>
              <a:t>Managing bias / stigmatization toward patients</a:t>
            </a:r>
            <a:endParaRPr dirty="0"/>
          </a:p>
          <a:p>
            <a:pPr marL="914400" lvl="1" indent="-322580" algn="l" rtl="0">
              <a:spcBef>
                <a:spcPts val="440"/>
              </a:spcBef>
              <a:spcAft>
                <a:spcPts val="0"/>
              </a:spcAft>
              <a:buClr>
                <a:schemeClr val="dk1"/>
              </a:buClr>
              <a:buSzPct val="100000"/>
              <a:buChar char="▪"/>
            </a:pPr>
            <a:r>
              <a:rPr lang="en-US" dirty="0"/>
              <a:t>Anxiety</a:t>
            </a:r>
            <a:endParaRPr dirty="0"/>
          </a:p>
          <a:p>
            <a:pPr marL="914400" lvl="1" indent="-322580" algn="l" rtl="0">
              <a:spcBef>
                <a:spcPts val="440"/>
              </a:spcBef>
              <a:spcAft>
                <a:spcPts val="0"/>
              </a:spcAft>
              <a:buClr>
                <a:schemeClr val="dk1"/>
              </a:buClr>
              <a:buSzPct val="100000"/>
              <a:buChar char="▪"/>
            </a:pPr>
            <a:r>
              <a:rPr lang="en-US" dirty="0"/>
              <a:t>Depression</a:t>
            </a:r>
            <a:endParaRPr dirty="0"/>
          </a:p>
          <a:p>
            <a:pPr marL="914400" lvl="1" indent="-322580" algn="l" rtl="0">
              <a:spcBef>
                <a:spcPts val="440"/>
              </a:spcBef>
              <a:spcAft>
                <a:spcPts val="0"/>
              </a:spcAft>
              <a:buClr>
                <a:schemeClr val="dk1"/>
              </a:buClr>
              <a:buSzPct val="100000"/>
              <a:buChar char="▪"/>
            </a:pPr>
            <a:r>
              <a:rPr lang="en-US" dirty="0"/>
              <a:t>Suicidal ideations</a:t>
            </a:r>
            <a:endParaRPr dirty="0"/>
          </a:p>
          <a:p>
            <a:pPr marL="914400" lvl="1" indent="-322580" algn="l" rtl="0">
              <a:spcBef>
                <a:spcPts val="440"/>
              </a:spcBef>
              <a:spcAft>
                <a:spcPts val="0"/>
              </a:spcAft>
              <a:buClr>
                <a:schemeClr val="dk1"/>
              </a:buClr>
              <a:buSzPct val="100000"/>
              <a:buChar char="▪"/>
            </a:pPr>
            <a:r>
              <a:rPr lang="en-US" dirty="0"/>
              <a:t>Substance abuse</a:t>
            </a:r>
            <a:endParaRPr dirty="0"/>
          </a:p>
          <a:p>
            <a:pPr marL="457200" lvl="0" indent="-340201" algn="l" rtl="0">
              <a:spcBef>
                <a:spcPts val="480"/>
              </a:spcBef>
              <a:spcAft>
                <a:spcPts val="0"/>
              </a:spcAft>
              <a:buClr>
                <a:schemeClr val="dk1"/>
              </a:buClr>
              <a:buSzPct val="100000"/>
              <a:buChar char="▪"/>
            </a:pPr>
            <a:r>
              <a:rPr lang="en-US" dirty="0"/>
              <a:t>Customizable (process-based)</a:t>
            </a:r>
            <a:endParaRPr dirty="0"/>
          </a:p>
          <a:p>
            <a:pPr marL="457200" lvl="0" indent="-340201" algn="l" rtl="0">
              <a:spcBef>
                <a:spcPts val="480"/>
              </a:spcBef>
              <a:spcAft>
                <a:spcPts val="0"/>
              </a:spcAft>
              <a:buClr>
                <a:schemeClr val="dk1"/>
              </a:buClr>
              <a:buSzPct val="100000"/>
              <a:buChar char="▪"/>
            </a:pPr>
            <a:r>
              <a:rPr lang="en-US" dirty="0"/>
              <a:t>Teaches </a:t>
            </a:r>
            <a:r>
              <a:rPr lang="en-US" i="1" dirty="0"/>
              <a:t>psychological flexibility</a:t>
            </a:r>
            <a:endParaRPr i="1" dirty="0"/>
          </a:p>
          <a:p>
            <a:pPr marL="914400" lvl="1" indent="-322580" algn="l" rtl="0">
              <a:spcBef>
                <a:spcPts val="440"/>
              </a:spcBef>
              <a:spcAft>
                <a:spcPts val="0"/>
              </a:spcAft>
              <a:buClr>
                <a:schemeClr val="dk1"/>
              </a:buClr>
              <a:buSzPct val="100000"/>
              <a:buChar char="▪"/>
            </a:pPr>
            <a:r>
              <a:rPr lang="en-US" dirty="0"/>
              <a:t>The ability to adapt and continue to move in the direction of your values, </a:t>
            </a:r>
            <a:r>
              <a:rPr lang="en-US" i="1" dirty="0"/>
              <a:t>even in the presence of stressors</a:t>
            </a:r>
            <a:endParaRPr dirty="0"/>
          </a:p>
        </p:txBody>
      </p:sp>
      <p:pic>
        <p:nvPicPr>
          <p:cNvPr id="184" name="Google Shape;184;p22" descr="Commitment and behavior and change process model using mindfulness acceptance of processess"/>
          <p:cNvPicPr preferRelativeResize="0"/>
          <p:nvPr/>
        </p:nvPicPr>
        <p:blipFill>
          <a:blip r:embed="rId3">
            <a:alphaModFix/>
          </a:blip>
          <a:stretch>
            <a:fillRect/>
          </a:stretch>
        </p:blipFill>
        <p:spPr>
          <a:xfrm>
            <a:off x="4572000" y="431515"/>
            <a:ext cx="4572000" cy="5660110"/>
          </a:xfrm>
          <a:prstGeom prst="rect">
            <a:avLst/>
          </a:prstGeom>
          <a:noFill/>
          <a:ln>
            <a:noFill/>
          </a:ln>
        </p:spPr>
      </p:pic>
      <p:sp>
        <p:nvSpPr>
          <p:cNvPr id="183" name="Google Shape;183;p22"/>
          <p:cNvSpPr txBox="1"/>
          <p:nvPr/>
        </p:nvSpPr>
        <p:spPr>
          <a:xfrm>
            <a:off x="0" y="6273000"/>
            <a:ext cx="8217725"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300">
                <a:solidFill>
                  <a:srgbClr val="FFFFFF"/>
                </a:solidFill>
                <a:latin typeface="Roboto"/>
                <a:ea typeface="Roboto"/>
                <a:cs typeface="Roboto"/>
                <a:sym typeface="Roboto"/>
              </a:rPr>
              <a:t>Chase, et al. (2013); Palilunas, et al., (2018); Hayes, et al., (2004); Kanter, et al. (2020); Coto-Lesmes, et al., (2020); Ducasse, et al., (2018); Osaji, et al. (2020)</a:t>
            </a:r>
            <a:endParaRPr sz="1300">
              <a:solidFill>
                <a:srgbClr val="FFFFFF"/>
              </a:solidFill>
              <a:latin typeface="Roboto"/>
              <a:ea typeface="Roboto"/>
              <a:cs typeface="Roboto"/>
              <a:sym typeface="Roboto"/>
            </a:endParaRPr>
          </a:p>
        </p:txBody>
      </p:sp>
      <p:sp>
        <p:nvSpPr>
          <p:cNvPr id="6" name="Google Shape;172;p21">
            <a:extLst>
              <a:ext uri="{FF2B5EF4-FFF2-40B4-BE49-F238E27FC236}">
                <a16:creationId xmlns:a16="http://schemas.microsoft.com/office/drawing/2014/main" id="{879BD559-8FF1-4D14-A2F6-7522687D12AE}"/>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387900" y="610700"/>
            <a:ext cx="8368200" cy="914700"/>
          </a:xfrm>
          <a:prstGeom prst="rect">
            <a:avLst/>
          </a:prstGeom>
        </p:spPr>
        <p:txBody>
          <a:bodyPr spcFirstLastPara="1" wrap="square" lIns="91275" tIns="45625" rIns="91275" bIns="45625" anchor="ctr" anchorCtr="0">
            <a:noAutofit/>
          </a:bodyPr>
          <a:lstStyle/>
          <a:p>
            <a:pPr marL="0" lvl="0" indent="0" algn="l" rtl="0">
              <a:spcBef>
                <a:spcPts val="0"/>
              </a:spcBef>
              <a:spcAft>
                <a:spcPts val="0"/>
              </a:spcAft>
              <a:buNone/>
            </a:pPr>
            <a:r>
              <a:rPr lang="en-US"/>
              <a:t>ACT in the Context of Cultural Humility </a:t>
            </a:r>
            <a:endParaRPr/>
          </a:p>
        </p:txBody>
      </p:sp>
      <p:sp>
        <p:nvSpPr>
          <p:cNvPr id="191" name="Google Shape;191;p23"/>
          <p:cNvSpPr txBox="1">
            <a:spLocks noGrp="1"/>
          </p:cNvSpPr>
          <p:nvPr>
            <p:ph type="body" idx="1"/>
          </p:nvPr>
        </p:nvSpPr>
        <p:spPr>
          <a:xfrm>
            <a:off x="387900" y="1986432"/>
            <a:ext cx="8368200" cy="4105200"/>
          </a:xfrm>
          <a:prstGeom prst="rect">
            <a:avLst/>
          </a:prstGeom>
        </p:spPr>
        <p:txBody>
          <a:bodyPr spcFirstLastPara="1" wrap="square" lIns="91275" tIns="45625" rIns="91275" bIns="45625" anchor="t" anchorCtr="0">
            <a:normAutofit fontScale="92500" lnSpcReduction="20000"/>
          </a:bodyPr>
          <a:lstStyle/>
          <a:p>
            <a:pPr marL="0" lvl="0" indent="0" algn="l" rtl="0">
              <a:spcBef>
                <a:spcPts val="480"/>
              </a:spcBef>
              <a:spcAft>
                <a:spcPts val="0"/>
              </a:spcAft>
              <a:buNone/>
            </a:pPr>
            <a:r>
              <a:rPr lang="en-US" dirty="0"/>
              <a:t>The purpose of ACT</a:t>
            </a:r>
            <a:endParaRPr dirty="0"/>
          </a:p>
          <a:p>
            <a:pPr marL="457200" lvl="0" indent="-369570" algn="l" rtl="0">
              <a:spcBef>
                <a:spcPts val="480"/>
              </a:spcBef>
              <a:spcAft>
                <a:spcPts val="0"/>
              </a:spcAft>
              <a:buSzPct val="100000"/>
              <a:buChar char="▪"/>
            </a:pPr>
            <a:r>
              <a:rPr lang="en-US" dirty="0"/>
              <a:t>Teach psychological flexibility, comprised of the following core skill set: </a:t>
            </a:r>
            <a:endParaRPr dirty="0"/>
          </a:p>
          <a:p>
            <a:pPr marL="914400" lvl="1" indent="-357822" algn="l" rtl="0">
              <a:spcBef>
                <a:spcPts val="440"/>
              </a:spcBef>
              <a:spcAft>
                <a:spcPts val="0"/>
              </a:spcAft>
              <a:buSzPct val="100000"/>
              <a:buChar char="▪"/>
            </a:pPr>
            <a:r>
              <a:rPr lang="en-US" dirty="0"/>
              <a:t>Present Moment Contact</a:t>
            </a:r>
            <a:endParaRPr dirty="0"/>
          </a:p>
          <a:p>
            <a:pPr marL="914400" lvl="1" indent="-357822" algn="l" rtl="0">
              <a:spcBef>
                <a:spcPts val="440"/>
              </a:spcBef>
              <a:spcAft>
                <a:spcPts val="0"/>
              </a:spcAft>
              <a:buSzPct val="100000"/>
              <a:buChar char="▪"/>
            </a:pPr>
            <a:r>
              <a:rPr lang="en-US" dirty="0"/>
              <a:t>Acceptance</a:t>
            </a:r>
            <a:endParaRPr dirty="0"/>
          </a:p>
          <a:p>
            <a:pPr marL="914400" lvl="1" indent="-357822" algn="l" rtl="0">
              <a:spcBef>
                <a:spcPts val="440"/>
              </a:spcBef>
              <a:spcAft>
                <a:spcPts val="0"/>
              </a:spcAft>
              <a:buSzPct val="100000"/>
              <a:buChar char="▪"/>
            </a:pPr>
            <a:r>
              <a:rPr lang="en-US" dirty="0" err="1"/>
              <a:t>Defusion</a:t>
            </a:r>
            <a:endParaRPr dirty="0"/>
          </a:p>
          <a:p>
            <a:pPr marL="914400" lvl="1" indent="-357822" algn="l" rtl="0">
              <a:spcBef>
                <a:spcPts val="440"/>
              </a:spcBef>
              <a:spcAft>
                <a:spcPts val="0"/>
              </a:spcAft>
              <a:buSzPct val="100000"/>
              <a:buChar char="▪"/>
            </a:pPr>
            <a:r>
              <a:rPr lang="en-US" dirty="0"/>
              <a:t>Perspective Taking </a:t>
            </a:r>
            <a:endParaRPr dirty="0"/>
          </a:p>
          <a:p>
            <a:pPr marL="914400" lvl="1" indent="-357822" algn="l" rtl="0">
              <a:spcBef>
                <a:spcPts val="440"/>
              </a:spcBef>
              <a:spcAft>
                <a:spcPts val="0"/>
              </a:spcAft>
              <a:buSzPct val="100000"/>
              <a:buChar char="▪"/>
            </a:pPr>
            <a:r>
              <a:rPr lang="en-US" dirty="0"/>
              <a:t>Values Clarification </a:t>
            </a:r>
            <a:endParaRPr dirty="0"/>
          </a:p>
          <a:p>
            <a:pPr marL="914400" lvl="1" indent="-357822" algn="l" rtl="0">
              <a:spcBef>
                <a:spcPts val="440"/>
              </a:spcBef>
              <a:spcAft>
                <a:spcPts val="0"/>
              </a:spcAft>
              <a:buSzPct val="100000"/>
              <a:buChar char="▪"/>
            </a:pPr>
            <a:r>
              <a:rPr lang="en-US" dirty="0"/>
              <a:t>Committed Action </a:t>
            </a:r>
            <a:endParaRPr dirty="0"/>
          </a:p>
          <a:p>
            <a:pPr marL="0" lvl="0" indent="0" algn="l" rtl="0">
              <a:spcBef>
                <a:spcPts val="480"/>
              </a:spcBef>
              <a:spcAft>
                <a:spcPts val="0"/>
              </a:spcAft>
              <a:buNone/>
            </a:pPr>
            <a:r>
              <a:rPr lang="en-US" dirty="0"/>
              <a:t>ACT empowers you as an individual to implement meaningful, values-based change both personally and at the organizational level - </a:t>
            </a:r>
            <a:r>
              <a:rPr lang="en-US" i="1" dirty="0"/>
              <a:t>even in the presence of unavoidable, uncomfortable stressors. </a:t>
            </a:r>
            <a:endParaRPr i="1" dirty="0"/>
          </a:p>
        </p:txBody>
      </p:sp>
      <p:sp>
        <p:nvSpPr>
          <p:cNvPr id="4" name="Google Shape;172;p21">
            <a:extLst>
              <a:ext uri="{FF2B5EF4-FFF2-40B4-BE49-F238E27FC236}">
                <a16:creationId xmlns:a16="http://schemas.microsoft.com/office/drawing/2014/main" id="{CA303ECE-79BB-4EA2-99B3-E49FE78F25E9}"/>
              </a:ext>
            </a:extLst>
          </p:cNvPr>
          <p:cNvSpPr>
            <a:spLocks noGrp="1"/>
          </p:cNvSpPr>
          <p:nvPr>
            <p:ph type="sldNum" idx="12"/>
          </p:nvPr>
        </p:nvSpPr>
        <p:spPr>
          <a:xfrm>
            <a:off x="8531788" y="6305882"/>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2794</Words>
  <Application>Microsoft Macintosh PowerPoint</Application>
  <PresentationFormat>On-screen Show (4:3)</PresentationFormat>
  <Paragraphs>201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Noto Sans Symbols</vt:lpstr>
      <vt:lpstr>Trebuchet MS</vt:lpstr>
      <vt:lpstr>Questrial</vt:lpstr>
      <vt:lpstr>Roboto</vt:lpstr>
      <vt:lpstr>Calibri</vt:lpstr>
      <vt:lpstr>AETC Program master slide template 4x3</vt:lpstr>
      <vt:lpstr>Destigmatizing HIV/AIDS  </vt:lpstr>
      <vt:lpstr>Disclaimer</vt:lpstr>
      <vt:lpstr>Learning Objectives</vt:lpstr>
      <vt:lpstr>Polling Question #1</vt:lpstr>
      <vt:lpstr>Cultural Humility VS Cultural Competence: </vt:lpstr>
      <vt:lpstr>Reflection</vt:lpstr>
      <vt:lpstr>The CH approach to destigmatization</vt:lpstr>
      <vt:lpstr>Why ACT? </vt:lpstr>
      <vt:lpstr>ACT in the Context of Cultural Humility </vt:lpstr>
      <vt:lpstr>ACT in Context at UNR Med </vt:lpstr>
      <vt:lpstr>Values Clarification</vt:lpstr>
      <vt:lpstr>Acceptance</vt:lpstr>
      <vt:lpstr>Present Moment Contact</vt:lpstr>
      <vt:lpstr>Defusion</vt:lpstr>
      <vt:lpstr>Perspective Taking</vt:lpstr>
      <vt:lpstr>Committed Action </vt:lpstr>
      <vt:lpstr>CH Activity</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Destigmatizing HIV/AIDS  </dc:title>
  <dc:subject/>
  <dc:creator>Alison Szarko, Shanna Strauss</dc:creator>
  <cp:keywords/>
  <dc:description/>
  <cp:lastModifiedBy>Victoria M Young</cp:lastModifiedBy>
  <cp:revision>9</cp:revision>
  <dcterms:modified xsi:type="dcterms:W3CDTF">2021-06-03T17:49:46Z</dcterms:modified>
  <cp:category/>
</cp:coreProperties>
</file>