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0"/>
  </p:notesMasterIdLst>
  <p:handoutMasterIdLst>
    <p:handoutMasterId r:id="rId51"/>
  </p:handoutMasterIdLst>
  <p:sldIdLst>
    <p:sldId id="256" r:id="rId2"/>
    <p:sldId id="1848" r:id="rId3"/>
    <p:sldId id="258" r:id="rId4"/>
    <p:sldId id="259" r:id="rId5"/>
    <p:sldId id="257" r:id="rId6"/>
    <p:sldId id="262" r:id="rId7"/>
    <p:sldId id="264" r:id="rId8"/>
    <p:sldId id="1845" r:id="rId9"/>
    <p:sldId id="345" r:id="rId10"/>
    <p:sldId id="393" r:id="rId11"/>
    <p:sldId id="399" r:id="rId12"/>
    <p:sldId id="405" r:id="rId13"/>
    <p:sldId id="293" r:id="rId14"/>
    <p:sldId id="1847" r:id="rId15"/>
    <p:sldId id="1834" r:id="rId16"/>
    <p:sldId id="389" r:id="rId17"/>
    <p:sldId id="390" r:id="rId18"/>
    <p:sldId id="391" r:id="rId19"/>
    <p:sldId id="402" r:id="rId20"/>
    <p:sldId id="1837" r:id="rId21"/>
    <p:sldId id="1838" r:id="rId22"/>
    <p:sldId id="1839" r:id="rId23"/>
    <p:sldId id="271" r:id="rId24"/>
    <p:sldId id="475" r:id="rId25"/>
    <p:sldId id="282" r:id="rId26"/>
    <p:sldId id="460" r:id="rId27"/>
    <p:sldId id="278" r:id="rId28"/>
    <p:sldId id="279" r:id="rId29"/>
    <p:sldId id="284" r:id="rId30"/>
    <p:sldId id="296" r:id="rId31"/>
    <p:sldId id="1836" r:id="rId32"/>
    <p:sldId id="1826" r:id="rId33"/>
    <p:sldId id="1843" r:id="rId34"/>
    <p:sldId id="1842" r:id="rId35"/>
    <p:sldId id="461" r:id="rId36"/>
    <p:sldId id="304" r:id="rId37"/>
    <p:sldId id="376" r:id="rId38"/>
    <p:sldId id="357" r:id="rId39"/>
    <p:sldId id="388" r:id="rId40"/>
    <p:sldId id="406" r:id="rId41"/>
    <p:sldId id="404" r:id="rId42"/>
    <p:sldId id="322" r:id="rId43"/>
    <p:sldId id="1846" r:id="rId44"/>
    <p:sldId id="409" r:id="rId45"/>
    <p:sldId id="408" r:id="rId46"/>
    <p:sldId id="1844" r:id="rId47"/>
    <p:sldId id="403" r:id="rId48"/>
    <p:sldId id="366"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95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624" autoAdjust="0"/>
    <p:restoredTop sz="95380" autoAdjust="0"/>
  </p:normalViewPr>
  <p:slideViewPr>
    <p:cSldViewPr snapToGrid="0" snapToObjects="1">
      <p:cViewPr varScale="1">
        <p:scale>
          <a:sx n="125" d="100"/>
          <a:sy n="125" d="100"/>
        </p:scale>
        <p:origin x="1528"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435"/>
    </p:cViewPr>
  </p:sorterViewPr>
  <p:notesViewPr>
    <p:cSldViewPr snapToGrid="0" snapToObjects="1">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ata11.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diagrams/_rels/data14.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_rels/data15.xml.rels><?xml version="1.0" encoding="UTF-8" standalone="yes"?>
<Relationships xmlns="http://schemas.openxmlformats.org/package/2006/relationships"><Relationship Id="rId2" Type="http://schemas.openxmlformats.org/officeDocument/2006/relationships/image" Target="../media/image81.svg"/><Relationship Id="rId1" Type="http://schemas.openxmlformats.org/officeDocument/2006/relationships/image" Target="../media/image80.png"/></Relationships>
</file>

<file path=ppt/diagrams/_rels/data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ata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_rels/data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4" Type="http://schemas.openxmlformats.org/officeDocument/2006/relationships/image" Target="../media/image3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diagrams/_rels/drawing14.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_rels/drawing15.xml.rels><?xml version="1.0" encoding="UTF-8" standalone="yes"?>
<Relationships xmlns="http://schemas.openxmlformats.org/package/2006/relationships"><Relationship Id="rId2" Type="http://schemas.openxmlformats.org/officeDocument/2006/relationships/image" Target="../media/image81.svg"/><Relationship Id="rId1" Type="http://schemas.openxmlformats.org/officeDocument/2006/relationships/image" Target="../media/image80.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rawing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_rels/drawing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4" Type="http://schemas.openxmlformats.org/officeDocument/2006/relationships/image" Target="../media/image3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AAEA2F-5C2E-45DF-ABD5-5DF6488F262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11CD63A-2FC2-4728-9070-F3A2BAB237EB}">
      <dgm:prSet/>
      <dgm:spPr/>
      <dgm:t>
        <a:bodyPr/>
        <a:lstStyle/>
        <a:p>
          <a:pPr>
            <a:lnSpc>
              <a:spcPct val="100000"/>
            </a:lnSpc>
          </a:pPr>
          <a:r>
            <a:rPr lang="en-US" dirty="0"/>
            <a:t>“Public stigma” encompasses the attitudes and feelings expressed by many in the general public toward persons living with mental health or SUD challenges or their family members.</a:t>
          </a:r>
        </a:p>
      </dgm:t>
    </dgm:pt>
    <dgm:pt modelId="{E02FAAC9-DB06-4D8D-B948-2C1A1E7D04BD}" type="parTrans" cxnId="{ACCA54C7-7007-43A8-ADAF-11A27F7C5752}">
      <dgm:prSet/>
      <dgm:spPr/>
      <dgm:t>
        <a:bodyPr/>
        <a:lstStyle/>
        <a:p>
          <a:endParaRPr lang="en-US"/>
        </a:p>
      </dgm:t>
    </dgm:pt>
    <dgm:pt modelId="{47B63BBE-6A1E-4AA7-8C04-AB04869553E5}" type="sibTrans" cxnId="{ACCA54C7-7007-43A8-ADAF-11A27F7C5752}">
      <dgm:prSet/>
      <dgm:spPr/>
      <dgm:t>
        <a:bodyPr/>
        <a:lstStyle/>
        <a:p>
          <a:endParaRPr lang="en-US"/>
        </a:p>
      </dgm:t>
    </dgm:pt>
    <dgm:pt modelId="{B8F61F78-3C5A-4199-AD33-CF8F2F90E909}">
      <dgm:prSet/>
      <dgm:spPr/>
      <dgm:t>
        <a:bodyPr/>
        <a:lstStyle/>
        <a:p>
          <a:pPr>
            <a:lnSpc>
              <a:spcPct val="100000"/>
            </a:lnSpc>
          </a:pPr>
          <a:r>
            <a:rPr lang="en-US" dirty="0"/>
            <a:t>“Institutional (structural) stigma” occurs when negative attitudes and behaviors about mental illness or SUD, including social, emotional, and behavioral problems, are incorporated into the policies, practices, and cultures of organizations and social systems, such as education, health care, and employment.</a:t>
          </a:r>
        </a:p>
      </dgm:t>
    </dgm:pt>
    <dgm:pt modelId="{08D9174F-3036-4B91-A8C9-421109B46ACE}" type="parTrans" cxnId="{E7E87546-E8E0-4C62-BFB0-31658C7A33A3}">
      <dgm:prSet/>
      <dgm:spPr/>
      <dgm:t>
        <a:bodyPr/>
        <a:lstStyle/>
        <a:p>
          <a:endParaRPr lang="en-US"/>
        </a:p>
      </dgm:t>
    </dgm:pt>
    <dgm:pt modelId="{E72D59EB-48D5-4363-82F2-EDD2E806E88B}" type="sibTrans" cxnId="{E7E87546-E8E0-4C62-BFB0-31658C7A33A3}">
      <dgm:prSet/>
      <dgm:spPr/>
      <dgm:t>
        <a:bodyPr/>
        <a:lstStyle/>
        <a:p>
          <a:endParaRPr lang="en-US"/>
        </a:p>
      </dgm:t>
    </dgm:pt>
    <dgm:pt modelId="{DA15D84C-447B-4B73-BB80-0C6F089BEB3E}">
      <dgm:prSet/>
      <dgm:spPr/>
      <dgm:t>
        <a:bodyPr/>
        <a:lstStyle/>
        <a:p>
          <a:pPr>
            <a:lnSpc>
              <a:spcPct val="100000"/>
            </a:lnSpc>
          </a:pPr>
          <a:r>
            <a:rPr lang="en-US" dirty="0"/>
            <a:t>“Self-stigma” occurs when individuals internalize the disrespectful images that society, a community, or a peer group perpetuate, which may lead many individuals to refrain from seeking treatment for their mental health or SUD conditions.”</a:t>
          </a:r>
        </a:p>
      </dgm:t>
    </dgm:pt>
    <dgm:pt modelId="{3955CEFB-A813-4666-932F-1A4BCC266F04}" type="parTrans" cxnId="{70308F13-8C1A-4177-9981-3CA2FBD52E62}">
      <dgm:prSet/>
      <dgm:spPr/>
      <dgm:t>
        <a:bodyPr/>
        <a:lstStyle/>
        <a:p>
          <a:endParaRPr lang="en-US"/>
        </a:p>
      </dgm:t>
    </dgm:pt>
    <dgm:pt modelId="{E580D814-F7C6-457E-98E4-8264CE378E1D}" type="sibTrans" cxnId="{70308F13-8C1A-4177-9981-3CA2FBD52E62}">
      <dgm:prSet/>
      <dgm:spPr/>
      <dgm:t>
        <a:bodyPr/>
        <a:lstStyle/>
        <a:p>
          <a:endParaRPr lang="en-US"/>
        </a:p>
      </dgm:t>
    </dgm:pt>
    <dgm:pt modelId="{64C8084A-4D78-4854-9F04-E463CE370F1D}" type="pres">
      <dgm:prSet presAssocID="{BDAAEA2F-5C2E-45DF-ABD5-5DF6488F262B}" presName="root" presStyleCnt="0">
        <dgm:presLayoutVars>
          <dgm:dir/>
          <dgm:resizeHandles val="exact"/>
        </dgm:presLayoutVars>
      </dgm:prSet>
      <dgm:spPr/>
    </dgm:pt>
    <dgm:pt modelId="{73436020-3579-4C3F-91B8-F636F2CD181C}" type="pres">
      <dgm:prSet presAssocID="{E11CD63A-2FC2-4728-9070-F3A2BAB237EB}" presName="compNode" presStyleCnt="0"/>
      <dgm:spPr/>
    </dgm:pt>
    <dgm:pt modelId="{95C50F1B-FA9A-48E9-AA3A-1068CB29C8C3}" type="pres">
      <dgm:prSet presAssocID="{E11CD63A-2FC2-4728-9070-F3A2BAB237EB}" presName="bgRect" presStyleLbl="bgShp" presStyleIdx="0" presStyleCnt="3" custLinFactNeighborY="-28796"/>
      <dgm:spPr/>
      <dgm:extLst>
        <a:ext uri="{E40237B7-FDA0-4F09-8148-C483321AD2D9}">
          <dgm14:cNvPr xmlns:dgm14="http://schemas.microsoft.com/office/drawing/2010/diagram" id="0" name="" descr="3 types of stigma including public stigma, institutional stigma, and self stigma. Public stigma encompasses the attitudes and feelings expressed by many in the general public toward persons living with mental health or SUD challenges or their family members. "/>
        </a:ext>
      </dgm:extLst>
    </dgm:pt>
    <dgm:pt modelId="{A87ABBAB-85B8-4C79-A7C1-24BBB44AFE78}" type="pres">
      <dgm:prSet presAssocID="{E11CD63A-2FC2-4728-9070-F3A2BAB237E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amge of Universal Access"/>
        </a:ext>
      </dgm:extLst>
    </dgm:pt>
    <dgm:pt modelId="{50993E55-B498-4E32-A1D0-D3A0179AAA87}" type="pres">
      <dgm:prSet presAssocID="{E11CD63A-2FC2-4728-9070-F3A2BAB237EB}" presName="spaceRect" presStyleCnt="0"/>
      <dgm:spPr/>
    </dgm:pt>
    <dgm:pt modelId="{0298FAE6-C93B-445E-AD11-4EE1A2402EF5}" type="pres">
      <dgm:prSet presAssocID="{E11CD63A-2FC2-4728-9070-F3A2BAB237EB}" presName="parTx" presStyleLbl="revTx" presStyleIdx="0" presStyleCnt="3">
        <dgm:presLayoutVars>
          <dgm:chMax val="0"/>
          <dgm:chPref val="0"/>
        </dgm:presLayoutVars>
      </dgm:prSet>
      <dgm:spPr/>
    </dgm:pt>
    <dgm:pt modelId="{C78BC90B-265F-4F1E-84C3-AA5E9F641ADD}" type="pres">
      <dgm:prSet presAssocID="{47B63BBE-6A1E-4AA7-8C04-AB04869553E5}" presName="sibTrans" presStyleCnt="0"/>
      <dgm:spPr/>
    </dgm:pt>
    <dgm:pt modelId="{04C1F9F5-4F65-4A26-A61F-9A95E1ECAFDC}" type="pres">
      <dgm:prSet presAssocID="{B8F61F78-3C5A-4199-AD33-CF8F2F90E909}" presName="compNode" presStyleCnt="0"/>
      <dgm:spPr/>
    </dgm:pt>
    <dgm:pt modelId="{F2FC624A-C3A2-42C1-A03B-D26AE8B14A32}" type="pres">
      <dgm:prSet presAssocID="{B8F61F78-3C5A-4199-AD33-CF8F2F90E909}" presName="bgRect" presStyleLbl="bgShp" presStyleIdx="1" presStyleCnt="3"/>
      <dgm:spPr/>
      <dgm:extLst>
        <a:ext uri="{E40237B7-FDA0-4F09-8148-C483321AD2D9}">
          <dgm14:cNvPr xmlns:dgm14="http://schemas.microsoft.com/office/drawing/2010/diagram" id="0" name="" descr="Institutional (structural) stigma occurs when negative attitudes and behaviors about mental illness or SUD, including social, emotional, and behavioral problems, are incorporated into the policies, practices, and cultures of organizations and social systems, such as education, health care, and employment. "/>
        </a:ext>
      </dgm:extLst>
    </dgm:pt>
    <dgm:pt modelId="{AF456384-5BCF-4E75-957A-36623BADD980}" type="pres">
      <dgm:prSet presAssocID="{B8F61F78-3C5A-4199-AD33-CF8F2F90E90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mage of a Skeleton"/>
        </a:ext>
      </dgm:extLst>
    </dgm:pt>
    <dgm:pt modelId="{EC7D1CF5-69A5-49BF-A524-6F5296145858}" type="pres">
      <dgm:prSet presAssocID="{B8F61F78-3C5A-4199-AD33-CF8F2F90E909}" presName="spaceRect" presStyleCnt="0"/>
      <dgm:spPr/>
    </dgm:pt>
    <dgm:pt modelId="{EECBF710-F702-4C19-A1EB-302526D9C907}" type="pres">
      <dgm:prSet presAssocID="{B8F61F78-3C5A-4199-AD33-CF8F2F90E909}" presName="parTx" presStyleLbl="revTx" presStyleIdx="1" presStyleCnt="3">
        <dgm:presLayoutVars>
          <dgm:chMax val="0"/>
          <dgm:chPref val="0"/>
        </dgm:presLayoutVars>
      </dgm:prSet>
      <dgm:spPr/>
    </dgm:pt>
    <dgm:pt modelId="{FC816709-0456-4312-8660-7FC373CA7694}" type="pres">
      <dgm:prSet presAssocID="{E72D59EB-48D5-4363-82F2-EDD2E806E88B}" presName="sibTrans" presStyleCnt="0"/>
      <dgm:spPr/>
    </dgm:pt>
    <dgm:pt modelId="{8C4FB534-43B9-4DD4-9FFB-D4D9B17EA9E7}" type="pres">
      <dgm:prSet presAssocID="{DA15D84C-447B-4B73-BB80-0C6F089BEB3E}" presName="compNode" presStyleCnt="0"/>
      <dgm:spPr/>
    </dgm:pt>
    <dgm:pt modelId="{6EB6D275-12B6-4027-B968-CF8772102E87}" type="pres">
      <dgm:prSet presAssocID="{DA15D84C-447B-4B73-BB80-0C6F089BEB3E}" presName="bgRect" presStyleLbl="bgShp" presStyleIdx="2" presStyleCnt="3"/>
      <dgm:spPr/>
      <dgm:extLst>
        <a:ext uri="{E40237B7-FDA0-4F09-8148-C483321AD2D9}">
          <dgm14:cNvPr xmlns:dgm14="http://schemas.microsoft.com/office/drawing/2010/diagram" id="0" name="" descr="Self stigma occurs when individuals internalize the disrespectful images that society, a community, or a peer group perpetuate, which may lead many individuals to refrain from seeking treatment for their mental health or SUD conditions."/>
        </a:ext>
      </dgm:extLst>
    </dgm:pt>
    <dgm:pt modelId="{4568099E-5C39-4927-A90D-F5CB4273312C}" type="pres">
      <dgm:prSet presAssocID="{DA15D84C-447B-4B73-BB80-0C6F089BEB3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mage of a Group"/>
        </a:ext>
      </dgm:extLst>
    </dgm:pt>
    <dgm:pt modelId="{19F93770-D597-4EA9-B209-BA1567386534}" type="pres">
      <dgm:prSet presAssocID="{DA15D84C-447B-4B73-BB80-0C6F089BEB3E}" presName="spaceRect" presStyleCnt="0"/>
      <dgm:spPr/>
    </dgm:pt>
    <dgm:pt modelId="{E718FEEB-8983-4CF7-BABE-B618C52B5685}" type="pres">
      <dgm:prSet presAssocID="{DA15D84C-447B-4B73-BB80-0C6F089BEB3E}" presName="parTx" presStyleLbl="revTx" presStyleIdx="2" presStyleCnt="3">
        <dgm:presLayoutVars>
          <dgm:chMax val="0"/>
          <dgm:chPref val="0"/>
        </dgm:presLayoutVars>
      </dgm:prSet>
      <dgm:spPr/>
    </dgm:pt>
  </dgm:ptLst>
  <dgm:cxnLst>
    <dgm:cxn modelId="{391DDA05-32A9-4CC0-9795-A782150E0F79}" type="presOf" srcId="{B8F61F78-3C5A-4199-AD33-CF8F2F90E909}" destId="{EECBF710-F702-4C19-A1EB-302526D9C907}" srcOrd="0" destOrd="0" presId="urn:microsoft.com/office/officeart/2018/2/layout/IconVerticalSolidList"/>
    <dgm:cxn modelId="{23C7E60C-6CF6-4C1D-95B2-934BED7A089F}" type="presOf" srcId="{E11CD63A-2FC2-4728-9070-F3A2BAB237EB}" destId="{0298FAE6-C93B-445E-AD11-4EE1A2402EF5}" srcOrd="0" destOrd="0" presId="urn:microsoft.com/office/officeart/2018/2/layout/IconVerticalSolidList"/>
    <dgm:cxn modelId="{70308F13-8C1A-4177-9981-3CA2FBD52E62}" srcId="{BDAAEA2F-5C2E-45DF-ABD5-5DF6488F262B}" destId="{DA15D84C-447B-4B73-BB80-0C6F089BEB3E}" srcOrd="2" destOrd="0" parTransId="{3955CEFB-A813-4666-932F-1A4BCC266F04}" sibTransId="{E580D814-F7C6-457E-98E4-8264CE378E1D}"/>
    <dgm:cxn modelId="{E7E87546-E8E0-4C62-BFB0-31658C7A33A3}" srcId="{BDAAEA2F-5C2E-45DF-ABD5-5DF6488F262B}" destId="{B8F61F78-3C5A-4199-AD33-CF8F2F90E909}" srcOrd="1" destOrd="0" parTransId="{08D9174F-3036-4B91-A8C9-421109B46ACE}" sibTransId="{E72D59EB-48D5-4363-82F2-EDD2E806E88B}"/>
    <dgm:cxn modelId="{8122CE53-C43E-4A72-88ED-A533A64D71BA}" type="presOf" srcId="{DA15D84C-447B-4B73-BB80-0C6F089BEB3E}" destId="{E718FEEB-8983-4CF7-BABE-B618C52B5685}" srcOrd="0" destOrd="0" presId="urn:microsoft.com/office/officeart/2018/2/layout/IconVerticalSolidList"/>
    <dgm:cxn modelId="{C3D4168F-7B71-404A-9BAD-1AAC22DAA853}" type="presOf" srcId="{BDAAEA2F-5C2E-45DF-ABD5-5DF6488F262B}" destId="{64C8084A-4D78-4854-9F04-E463CE370F1D}" srcOrd="0" destOrd="0" presId="urn:microsoft.com/office/officeart/2018/2/layout/IconVerticalSolidList"/>
    <dgm:cxn modelId="{ACCA54C7-7007-43A8-ADAF-11A27F7C5752}" srcId="{BDAAEA2F-5C2E-45DF-ABD5-5DF6488F262B}" destId="{E11CD63A-2FC2-4728-9070-F3A2BAB237EB}" srcOrd="0" destOrd="0" parTransId="{E02FAAC9-DB06-4D8D-B948-2C1A1E7D04BD}" sibTransId="{47B63BBE-6A1E-4AA7-8C04-AB04869553E5}"/>
    <dgm:cxn modelId="{06EB1157-A797-4497-B4AD-025C3364F23A}" type="presParOf" srcId="{64C8084A-4D78-4854-9F04-E463CE370F1D}" destId="{73436020-3579-4C3F-91B8-F636F2CD181C}" srcOrd="0" destOrd="0" presId="urn:microsoft.com/office/officeart/2018/2/layout/IconVerticalSolidList"/>
    <dgm:cxn modelId="{B4DC1C13-E8F4-4C79-B8BF-A4D59550A889}" type="presParOf" srcId="{73436020-3579-4C3F-91B8-F636F2CD181C}" destId="{95C50F1B-FA9A-48E9-AA3A-1068CB29C8C3}" srcOrd="0" destOrd="0" presId="urn:microsoft.com/office/officeart/2018/2/layout/IconVerticalSolidList"/>
    <dgm:cxn modelId="{66DD5DC9-FABA-4506-AE61-4486950B7A7A}" type="presParOf" srcId="{73436020-3579-4C3F-91B8-F636F2CD181C}" destId="{A87ABBAB-85B8-4C79-A7C1-24BBB44AFE78}" srcOrd="1" destOrd="0" presId="urn:microsoft.com/office/officeart/2018/2/layout/IconVerticalSolidList"/>
    <dgm:cxn modelId="{56884856-EBD1-48D3-B1B2-14173C4332EB}" type="presParOf" srcId="{73436020-3579-4C3F-91B8-F636F2CD181C}" destId="{50993E55-B498-4E32-A1D0-D3A0179AAA87}" srcOrd="2" destOrd="0" presId="urn:microsoft.com/office/officeart/2018/2/layout/IconVerticalSolidList"/>
    <dgm:cxn modelId="{8855B63B-930D-4618-AB46-A1E9E2B0D852}" type="presParOf" srcId="{73436020-3579-4C3F-91B8-F636F2CD181C}" destId="{0298FAE6-C93B-445E-AD11-4EE1A2402EF5}" srcOrd="3" destOrd="0" presId="urn:microsoft.com/office/officeart/2018/2/layout/IconVerticalSolidList"/>
    <dgm:cxn modelId="{93D2C3C4-5678-4377-AEB9-CD6621137C92}" type="presParOf" srcId="{64C8084A-4D78-4854-9F04-E463CE370F1D}" destId="{C78BC90B-265F-4F1E-84C3-AA5E9F641ADD}" srcOrd="1" destOrd="0" presId="urn:microsoft.com/office/officeart/2018/2/layout/IconVerticalSolidList"/>
    <dgm:cxn modelId="{37923E99-7131-4D8C-8323-D0C2ADE8628E}" type="presParOf" srcId="{64C8084A-4D78-4854-9F04-E463CE370F1D}" destId="{04C1F9F5-4F65-4A26-A61F-9A95E1ECAFDC}" srcOrd="2" destOrd="0" presId="urn:microsoft.com/office/officeart/2018/2/layout/IconVerticalSolidList"/>
    <dgm:cxn modelId="{BA480266-644F-4C8B-B0E0-FCABDC782F3C}" type="presParOf" srcId="{04C1F9F5-4F65-4A26-A61F-9A95E1ECAFDC}" destId="{F2FC624A-C3A2-42C1-A03B-D26AE8B14A32}" srcOrd="0" destOrd="0" presId="urn:microsoft.com/office/officeart/2018/2/layout/IconVerticalSolidList"/>
    <dgm:cxn modelId="{B9D26D07-CD89-4B59-9A6B-25291013F663}" type="presParOf" srcId="{04C1F9F5-4F65-4A26-A61F-9A95E1ECAFDC}" destId="{AF456384-5BCF-4E75-957A-36623BADD980}" srcOrd="1" destOrd="0" presId="urn:microsoft.com/office/officeart/2018/2/layout/IconVerticalSolidList"/>
    <dgm:cxn modelId="{A96D6171-0EA6-41E0-92E0-A55BE919929E}" type="presParOf" srcId="{04C1F9F5-4F65-4A26-A61F-9A95E1ECAFDC}" destId="{EC7D1CF5-69A5-49BF-A524-6F5296145858}" srcOrd="2" destOrd="0" presId="urn:microsoft.com/office/officeart/2018/2/layout/IconVerticalSolidList"/>
    <dgm:cxn modelId="{398D59A5-1F0F-42A4-8B66-DC9FFB303928}" type="presParOf" srcId="{04C1F9F5-4F65-4A26-A61F-9A95E1ECAFDC}" destId="{EECBF710-F702-4C19-A1EB-302526D9C907}" srcOrd="3" destOrd="0" presId="urn:microsoft.com/office/officeart/2018/2/layout/IconVerticalSolidList"/>
    <dgm:cxn modelId="{2DA2E941-EE0E-4F3B-AC02-667066F7F7D9}" type="presParOf" srcId="{64C8084A-4D78-4854-9F04-E463CE370F1D}" destId="{FC816709-0456-4312-8660-7FC373CA7694}" srcOrd="3" destOrd="0" presId="urn:microsoft.com/office/officeart/2018/2/layout/IconVerticalSolidList"/>
    <dgm:cxn modelId="{2DCBD8B6-358A-4471-8907-302BC6C11B9F}" type="presParOf" srcId="{64C8084A-4D78-4854-9F04-E463CE370F1D}" destId="{8C4FB534-43B9-4DD4-9FFB-D4D9B17EA9E7}" srcOrd="4" destOrd="0" presId="urn:microsoft.com/office/officeart/2018/2/layout/IconVerticalSolidList"/>
    <dgm:cxn modelId="{A3D01002-D045-4DD8-AD24-1469F6B82DD2}" type="presParOf" srcId="{8C4FB534-43B9-4DD4-9FFB-D4D9B17EA9E7}" destId="{6EB6D275-12B6-4027-B968-CF8772102E87}" srcOrd="0" destOrd="0" presId="urn:microsoft.com/office/officeart/2018/2/layout/IconVerticalSolidList"/>
    <dgm:cxn modelId="{37ECCD60-3507-4463-AB64-A86376DE7901}" type="presParOf" srcId="{8C4FB534-43B9-4DD4-9FFB-D4D9B17EA9E7}" destId="{4568099E-5C39-4927-A90D-F5CB4273312C}" srcOrd="1" destOrd="0" presId="urn:microsoft.com/office/officeart/2018/2/layout/IconVerticalSolidList"/>
    <dgm:cxn modelId="{220979C4-1C7D-4EF8-96A6-EB2512F22172}" type="presParOf" srcId="{8C4FB534-43B9-4DD4-9FFB-D4D9B17EA9E7}" destId="{19F93770-D597-4EA9-B209-BA1567386534}" srcOrd="2" destOrd="0" presId="urn:microsoft.com/office/officeart/2018/2/layout/IconVerticalSolidList"/>
    <dgm:cxn modelId="{2C9F5CDD-C685-40F4-9480-E6427B8E6D19}" type="presParOf" srcId="{8C4FB534-43B9-4DD4-9FFB-D4D9B17EA9E7}" destId="{E718FEEB-8983-4CF7-BABE-B618C52B568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F6724FA-4C49-4D96-BA68-7EE8CF3443A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73E947B-7EF6-45EE-9DE4-E9DB182FEF97}">
      <dgm:prSet/>
      <dgm:spPr/>
      <dgm:t>
        <a:bodyPr/>
        <a:lstStyle/>
        <a:p>
          <a:r>
            <a:rPr lang="en-US" baseline="0" dirty="0"/>
            <a:t>Avoid: “dirty,” “clean,” “abuse,” and “abuser” </a:t>
          </a:r>
          <a:endParaRPr lang="en-US" dirty="0"/>
        </a:p>
      </dgm:t>
    </dgm:pt>
    <dgm:pt modelId="{AB5B4EDD-00FE-4CDD-93A8-A3DC6B340E64}" type="parTrans" cxnId="{25141E00-D5AD-4AD1-846E-EFC4764334E8}">
      <dgm:prSet/>
      <dgm:spPr/>
      <dgm:t>
        <a:bodyPr/>
        <a:lstStyle/>
        <a:p>
          <a:endParaRPr lang="en-US"/>
        </a:p>
      </dgm:t>
    </dgm:pt>
    <dgm:pt modelId="{79EB1777-05E3-4FE8-9E13-5A0B19576AF6}" type="sibTrans" cxnId="{25141E00-D5AD-4AD1-846E-EFC4764334E8}">
      <dgm:prSet/>
      <dgm:spPr/>
      <dgm:t>
        <a:bodyPr/>
        <a:lstStyle/>
        <a:p>
          <a:endParaRPr lang="en-US"/>
        </a:p>
      </dgm:t>
    </dgm:pt>
    <dgm:pt modelId="{A71980EE-D6B8-4CD4-8924-90F3211FD5DA}">
      <dgm:prSet/>
      <dgm:spPr/>
      <dgm:t>
        <a:bodyPr/>
        <a:lstStyle/>
        <a:p>
          <a:r>
            <a:rPr lang="en-US" dirty="0"/>
            <a:t>Use Person-First language instead</a:t>
          </a:r>
        </a:p>
      </dgm:t>
    </dgm:pt>
    <dgm:pt modelId="{4A678983-E56F-43D0-AF68-DB90C2310222}" type="parTrans" cxnId="{80F2351D-38BD-489F-B801-5AEA7B90AF20}">
      <dgm:prSet/>
      <dgm:spPr/>
      <dgm:t>
        <a:bodyPr/>
        <a:lstStyle/>
        <a:p>
          <a:endParaRPr lang="en-US"/>
        </a:p>
      </dgm:t>
    </dgm:pt>
    <dgm:pt modelId="{AC77A4CE-B299-4F71-A141-ABF82E89C75D}" type="sibTrans" cxnId="{80F2351D-38BD-489F-B801-5AEA7B90AF20}">
      <dgm:prSet/>
      <dgm:spPr/>
      <dgm:t>
        <a:bodyPr/>
        <a:lstStyle/>
        <a:p>
          <a:endParaRPr lang="en-US"/>
        </a:p>
      </dgm:t>
    </dgm:pt>
    <dgm:pt modelId="{6D98C58D-36C2-41FC-AD5B-8FB3BB285148}">
      <dgm:prSet/>
      <dgm:spPr/>
      <dgm:t>
        <a:bodyPr/>
        <a:lstStyle/>
        <a:p>
          <a:r>
            <a:rPr lang="en-US" baseline="0" dirty="0"/>
            <a:t>Consider changing: Medication </a:t>
          </a:r>
          <a:r>
            <a:rPr lang="en-US" i="1" baseline="0" dirty="0"/>
            <a:t>Assisted</a:t>
          </a:r>
          <a:r>
            <a:rPr lang="en-US" baseline="0" dirty="0"/>
            <a:t> Treatment</a:t>
          </a:r>
          <a:endParaRPr lang="en-US" dirty="0"/>
        </a:p>
      </dgm:t>
    </dgm:pt>
    <dgm:pt modelId="{E90FA22E-4C71-46C0-90F3-68A578C4DEDA}" type="parTrans" cxnId="{9A0337D3-D660-4784-810D-34C1394AB002}">
      <dgm:prSet/>
      <dgm:spPr/>
      <dgm:t>
        <a:bodyPr/>
        <a:lstStyle/>
        <a:p>
          <a:endParaRPr lang="en-US"/>
        </a:p>
      </dgm:t>
    </dgm:pt>
    <dgm:pt modelId="{DFAAE8DB-37D6-4C66-9310-5DC87919A08F}" type="sibTrans" cxnId="{9A0337D3-D660-4784-810D-34C1394AB002}">
      <dgm:prSet/>
      <dgm:spPr/>
      <dgm:t>
        <a:bodyPr/>
        <a:lstStyle/>
        <a:p>
          <a:endParaRPr lang="en-US"/>
        </a:p>
      </dgm:t>
    </dgm:pt>
    <dgm:pt modelId="{32807671-9869-4DCB-A052-A9A27D734C2C}">
      <dgm:prSet/>
      <dgm:spPr/>
      <dgm:t>
        <a:bodyPr/>
        <a:lstStyle/>
        <a:p>
          <a:r>
            <a:rPr lang="en-US" dirty="0"/>
            <a:t>Medications for addiction treatment are life-saving similar to insulin for diabetes, which is not called “insulin assisted treatment” despite importance of behavioral interventions with diabetes care</a:t>
          </a:r>
        </a:p>
      </dgm:t>
    </dgm:pt>
    <dgm:pt modelId="{E4B541E5-BFD2-4C48-A19E-BA7BBC5A039C}" type="parTrans" cxnId="{57CDDC90-7F42-4D09-9CDF-3E05AD5B97D4}">
      <dgm:prSet/>
      <dgm:spPr/>
      <dgm:t>
        <a:bodyPr/>
        <a:lstStyle/>
        <a:p>
          <a:endParaRPr lang="en-US"/>
        </a:p>
      </dgm:t>
    </dgm:pt>
    <dgm:pt modelId="{5FC12CDB-1CD7-422D-9832-1230DDB687F7}" type="sibTrans" cxnId="{57CDDC90-7F42-4D09-9CDF-3E05AD5B97D4}">
      <dgm:prSet/>
      <dgm:spPr/>
      <dgm:t>
        <a:bodyPr/>
        <a:lstStyle/>
        <a:p>
          <a:endParaRPr lang="en-US"/>
        </a:p>
      </dgm:t>
    </dgm:pt>
    <dgm:pt modelId="{B51136D9-22A8-4D83-93EF-E7868F8106A6}">
      <dgm:prSet/>
      <dgm:spPr/>
      <dgm:t>
        <a:bodyPr/>
        <a:lstStyle/>
        <a:p>
          <a:r>
            <a:rPr lang="en-US" baseline="0" dirty="0"/>
            <a:t>“Medically-supervised withdrawal" also more accurate and less stigmatizing than ”detox“ or “taper”</a:t>
          </a:r>
          <a:endParaRPr lang="en-US" dirty="0"/>
        </a:p>
      </dgm:t>
    </dgm:pt>
    <dgm:pt modelId="{433B6E9A-A421-4635-A697-6B09E2E7D515}" type="parTrans" cxnId="{ABCD9628-1F66-4DED-AE43-E5A87D022621}">
      <dgm:prSet/>
      <dgm:spPr/>
      <dgm:t>
        <a:bodyPr/>
        <a:lstStyle/>
        <a:p>
          <a:endParaRPr lang="en-US"/>
        </a:p>
      </dgm:t>
    </dgm:pt>
    <dgm:pt modelId="{33D3E476-30C4-4708-8B62-B6B12037F35B}" type="sibTrans" cxnId="{ABCD9628-1F66-4DED-AE43-E5A87D022621}">
      <dgm:prSet/>
      <dgm:spPr/>
      <dgm:t>
        <a:bodyPr/>
        <a:lstStyle/>
        <a:p>
          <a:endParaRPr lang="en-US"/>
        </a:p>
      </dgm:t>
    </dgm:pt>
    <dgm:pt modelId="{45E2A066-AC76-461B-8453-6620575D55CA}" type="pres">
      <dgm:prSet presAssocID="{3F6724FA-4C49-4D96-BA68-7EE8CF3443A2}" presName="root" presStyleCnt="0">
        <dgm:presLayoutVars>
          <dgm:dir/>
          <dgm:resizeHandles val="exact"/>
        </dgm:presLayoutVars>
      </dgm:prSet>
      <dgm:spPr/>
    </dgm:pt>
    <dgm:pt modelId="{1C869E19-B65F-4011-B7B6-E830E1D6B131}" type="pres">
      <dgm:prSet presAssocID="{D73E947B-7EF6-45EE-9DE4-E9DB182FEF97}" presName="compNode" presStyleCnt="0"/>
      <dgm:spPr/>
    </dgm:pt>
    <dgm:pt modelId="{EA50618C-450A-4320-8D3F-AA286EC307CF}" type="pres">
      <dgm:prSet presAssocID="{D73E947B-7EF6-45EE-9DE4-E9DB182FEF97}" presName="bgRect" presStyleLbl="bgShp" presStyleIdx="0" presStyleCnt="3"/>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19EF93B-B3DE-44E1-809E-EF2D038C88C1}" type="pres">
      <dgm:prSet presAssocID="{D73E947B-7EF6-45EE-9DE4-E9DB182FEF9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6E3ED8B7-F8E1-4245-9A0B-2F202D5B4E78}" type="pres">
      <dgm:prSet presAssocID="{D73E947B-7EF6-45EE-9DE4-E9DB182FEF97}" presName="spaceRect" presStyleCnt="0"/>
      <dgm:spPr/>
    </dgm:pt>
    <dgm:pt modelId="{8B17C782-A6C6-43F4-B7E4-636913AABDE3}" type="pres">
      <dgm:prSet presAssocID="{D73E947B-7EF6-45EE-9DE4-E9DB182FEF97}" presName="parTx" presStyleLbl="revTx" presStyleIdx="0" presStyleCnt="5">
        <dgm:presLayoutVars>
          <dgm:chMax val="0"/>
          <dgm:chPref val="0"/>
        </dgm:presLayoutVars>
      </dgm:prSet>
      <dgm:spPr/>
    </dgm:pt>
    <dgm:pt modelId="{2845E6EA-DFA8-4DD2-B10C-C49DA8EB93E5}" type="pres">
      <dgm:prSet presAssocID="{D73E947B-7EF6-45EE-9DE4-E9DB182FEF97}" presName="desTx" presStyleLbl="revTx" presStyleIdx="1" presStyleCnt="5">
        <dgm:presLayoutVars/>
      </dgm:prSet>
      <dgm:spPr/>
    </dgm:pt>
    <dgm:pt modelId="{453D39CE-9CB2-4282-B785-C244F9CD167F}" type="pres">
      <dgm:prSet presAssocID="{79EB1777-05E3-4FE8-9E13-5A0B19576AF6}" presName="sibTrans" presStyleCnt="0"/>
      <dgm:spPr/>
    </dgm:pt>
    <dgm:pt modelId="{7CBAFFDD-6BDB-488D-9584-3BB8A685F9F8}" type="pres">
      <dgm:prSet presAssocID="{6D98C58D-36C2-41FC-AD5B-8FB3BB285148}" presName="compNode" presStyleCnt="0"/>
      <dgm:spPr/>
    </dgm:pt>
    <dgm:pt modelId="{2B04422F-C537-4971-92B2-3B28331DA289}" type="pres">
      <dgm:prSet presAssocID="{6D98C58D-36C2-41FC-AD5B-8FB3BB285148}" presName="bgRect" presStyleLbl="bgShp" presStyleIdx="1" presStyleCnt="3"/>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8216F7D2-0732-4158-91B6-69F6B9AD3E18}" type="pres">
      <dgm:prSet presAssocID="{6D98C58D-36C2-41FC-AD5B-8FB3BB28514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edle"/>
        </a:ext>
      </dgm:extLst>
    </dgm:pt>
    <dgm:pt modelId="{70A8B569-1575-4754-AA55-60FE6EF466CD}" type="pres">
      <dgm:prSet presAssocID="{6D98C58D-36C2-41FC-AD5B-8FB3BB285148}" presName="spaceRect" presStyleCnt="0"/>
      <dgm:spPr/>
    </dgm:pt>
    <dgm:pt modelId="{DB97E64B-75CF-458D-BB7C-EE4498456182}" type="pres">
      <dgm:prSet presAssocID="{6D98C58D-36C2-41FC-AD5B-8FB3BB285148}" presName="parTx" presStyleLbl="revTx" presStyleIdx="2" presStyleCnt="5">
        <dgm:presLayoutVars>
          <dgm:chMax val="0"/>
          <dgm:chPref val="0"/>
        </dgm:presLayoutVars>
      </dgm:prSet>
      <dgm:spPr/>
    </dgm:pt>
    <dgm:pt modelId="{E687DB48-A844-457E-811D-9CD9D1B77AC1}" type="pres">
      <dgm:prSet presAssocID="{6D98C58D-36C2-41FC-AD5B-8FB3BB285148}" presName="desTx" presStyleLbl="revTx" presStyleIdx="3" presStyleCnt="5">
        <dgm:presLayoutVars/>
      </dgm:prSet>
      <dgm:spPr/>
    </dgm:pt>
    <dgm:pt modelId="{E62C1F4E-4C10-4E76-86E6-7540483B7694}" type="pres">
      <dgm:prSet presAssocID="{DFAAE8DB-37D6-4C66-9310-5DC87919A08F}" presName="sibTrans" presStyleCnt="0"/>
      <dgm:spPr/>
    </dgm:pt>
    <dgm:pt modelId="{4056901A-9905-425F-B529-4AE549F13231}" type="pres">
      <dgm:prSet presAssocID="{B51136D9-22A8-4D83-93EF-E7868F8106A6}" presName="compNode" presStyleCnt="0"/>
      <dgm:spPr/>
    </dgm:pt>
    <dgm:pt modelId="{767377C0-2336-4232-B78B-A068FC77B66D}" type="pres">
      <dgm:prSet presAssocID="{B51136D9-22A8-4D83-93EF-E7868F8106A6}" presName="bgRect" presStyleLbl="bgShp" presStyleIdx="2" presStyleCnt="3"/>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946F242-E7BF-4448-926C-ED3095595725}" type="pres">
      <dgm:prSet presAssocID="{B51136D9-22A8-4D83-93EF-E7868F8106A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itcoin"/>
        </a:ext>
      </dgm:extLst>
    </dgm:pt>
    <dgm:pt modelId="{4F186A60-16CE-4D54-974E-1A66E76F7BC8}" type="pres">
      <dgm:prSet presAssocID="{B51136D9-22A8-4D83-93EF-E7868F8106A6}" presName="spaceRect" presStyleCnt="0"/>
      <dgm:spPr/>
    </dgm:pt>
    <dgm:pt modelId="{E7A7AEC4-D229-4CBD-935F-6BD255CE580F}" type="pres">
      <dgm:prSet presAssocID="{B51136D9-22A8-4D83-93EF-E7868F8106A6}" presName="parTx" presStyleLbl="revTx" presStyleIdx="4" presStyleCnt="5">
        <dgm:presLayoutVars>
          <dgm:chMax val="0"/>
          <dgm:chPref val="0"/>
        </dgm:presLayoutVars>
      </dgm:prSet>
      <dgm:spPr/>
    </dgm:pt>
  </dgm:ptLst>
  <dgm:cxnLst>
    <dgm:cxn modelId="{25141E00-D5AD-4AD1-846E-EFC4764334E8}" srcId="{3F6724FA-4C49-4D96-BA68-7EE8CF3443A2}" destId="{D73E947B-7EF6-45EE-9DE4-E9DB182FEF97}" srcOrd="0" destOrd="0" parTransId="{AB5B4EDD-00FE-4CDD-93A8-A3DC6B340E64}" sibTransId="{79EB1777-05E3-4FE8-9E13-5A0B19576AF6}"/>
    <dgm:cxn modelId="{80F2351D-38BD-489F-B801-5AEA7B90AF20}" srcId="{D73E947B-7EF6-45EE-9DE4-E9DB182FEF97}" destId="{A71980EE-D6B8-4CD4-8924-90F3211FD5DA}" srcOrd="0" destOrd="0" parTransId="{4A678983-E56F-43D0-AF68-DB90C2310222}" sibTransId="{AC77A4CE-B299-4F71-A141-ABF82E89C75D}"/>
    <dgm:cxn modelId="{ABCD9628-1F66-4DED-AE43-E5A87D022621}" srcId="{3F6724FA-4C49-4D96-BA68-7EE8CF3443A2}" destId="{B51136D9-22A8-4D83-93EF-E7868F8106A6}" srcOrd="2" destOrd="0" parTransId="{433B6E9A-A421-4635-A697-6B09E2E7D515}" sibTransId="{33D3E476-30C4-4708-8B62-B6B12037F35B}"/>
    <dgm:cxn modelId="{7E4A1E2B-7857-4918-A772-F3E41FF93F8A}" type="presOf" srcId="{B51136D9-22A8-4D83-93EF-E7868F8106A6}" destId="{E7A7AEC4-D229-4CBD-935F-6BD255CE580F}" srcOrd="0" destOrd="0" presId="urn:microsoft.com/office/officeart/2018/2/layout/IconVerticalSolidList"/>
    <dgm:cxn modelId="{B7228955-5F7E-4FFF-88D5-456113207053}" type="presOf" srcId="{3F6724FA-4C49-4D96-BA68-7EE8CF3443A2}" destId="{45E2A066-AC76-461B-8453-6620575D55CA}" srcOrd="0" destOrd="0" presId="urn:microsoft.com/office/officeart/2018/2/layout/IconVerticalSolidList"/>
    <dgm:cxn modelId="{17320E63-8F38-4DFB-8487-666E86E808CC}" type="presOf" srcId="{6D98C58D-36C2-41FC-AD5B-8FB3BB285148}" destId="{DB97E64B-75CF-458D-BB7C-EE4498456182}" srcOrd="0" destOrd="0" presId="urn:microsoft.com/office/officeart/2018/2/layout/IconVerticalSolidList"/>
    <dgm:cxn modelId="{85AC8883-E15E-463E-A5A2-7D7B0D7B6220}" type="presOf" srcId="{32807671-9869-4DCB-A052-A9A27D734C2C}" destId="{E687DB48-A844-457E-811D-9CD9D1B77AC1}" srcOrd="0" destOrd="0" presId="urn:microsoft.com/office/officeart/2018/2/layout/IconVerticalSolidList"/>
    <dgm:cxn modelId="{57CDDC90-7F42-4D09-9CDF-3E05AD5B97D4}" srcId="{6D98C58D-36C2-41FC-AD5B-8FB3BB285148}" destId="{32807671-9869-4DCB-A052-A9A27D734C2C}" srcOrd="0" destOrd="0" parTransId="{E4B541E5-BFD2-4C48-A19E-BA7BBC5A039C}" sibTransId="{5FC12CDB-1CD7-422D-9832-1230DDB687F7}"/>
    <dgm:cxn modelId="{772F7ACA-036A-491F-B1AD-5A2B52B6B01E}" type="presOf" srcId="{D73E947B-7EF6-45EE-9DE4-E9DB182FEF97}" destId="{8B17C782-A6C6-43F4-B7E4-636913AABDE3}" srcOrd="0" destOrd="0" presId="urn:microsoft.com/office/officeart/2018/2/layout/IconVerticalSolidList"/>
    <dgm:cxn modelId="{9A0337D3-D660-4784-810D-34C1394AB002}" srcId="{3F6724FA-4C49-4D96-BA68-7EE8CF3443A2}" destId="{6D98C58D-36C2-41FC-AD5B-8FB3BB285148}" srcOrd="1" destOrd="0" parTransId="{E90FA22E-4C71-46C0-90F3-68A578C4DEDA}" sibTransId="{DFAAE8DB-37D6-4C66-9310-5DC87919A08F}"/>
    <dgm:cxn modelId="{E617BCF4-43FE-418B-B81A-C36E7CB5EA54}" type="presOf" srcId="{A71980EE-D6B8-4CD4-8924-90F3211FD5DA}" destId="{2845E6EA-DFA8-4DD2-B10C-C49DA8EB93E5}" srcOrd="0" destOrd="0" presId="urn:microsoft.com/office/officeart/2018/2/layout/IconVerticalSolidList"/>
    <dgm:cxn modelId="{6D621BC3-E509-4E5B-8B74-DC62AE9B58C9}" type="presParOf" srcId="{45E2A066-AC76-461B-8453-6620575D55CA}" destId="{1C869E19-B65F-4011-B7B6-E830E1D6B131}" srcOrd="0" destOrd="0" presId="urn:microsoft.com/office/officeart/2018/2/layout/IconVerticalSolidList"/>
    <dgm:cxn modelId="{1C8BDC22-057D-4D9D-949E-2AD6B308B24B}" type="presParOf" srcId="{1C869E19-B65F-4011-B7B6-E830E1D6B131}" destId="{EA50618C-450A-4320-8D3F-AA286EC307CF}" srcOrd="0" destOrd="0" presId="urn:microsoft.com/office/officeart/2018/2/layout/IconVerticalSolidList"/>
    <dgm:cxn modelId="{34F8934D-67E4-4D5B-8312-2E494C78F083}" type="presParOf" srcId="{1C869E19-B65F-4011-B7B6-E830E1D6B131}" destId="{719EF93B-B3DE-44E1-809E-EF2D038C88C1}" srcOrd="1" destOrd="0" presId="urn:microsoft.com/office/officeart/2018/2/layout/IconVerticalSolidList"/>
    <dgm:cxn modelId="{636D2C8E-FA28-4F34-92C5-3B29451D4F5B}" type="presParOf" srcId="{1C869E19-B65F-4011-B7B6-E830E1D6B131}" destId="{6E3ED8B7-F8E1-4245-9A0B-2F202D5B4E78}" srcOrd="2" destOrd="0" presId="urn:microsoft.com/office/officeart/2018/2/layout/IconVerticalSolidList"/>
    <dgm:cxn modelId="{869141D0-B49A-4649-899A-21FB53F3A5E7}" type="presParOf" srcId="{1C869E19-B65F-4011-B7B6-E830E1D6B131}" destId="{8B17C782-A6C6-43F4-B7E4-636913AABDE3}" srcOrd="3" destOrd="0" presId="urn:microsoft.com/office/officeart/2018/2/layout/IconVerticalSolidList"/>
    <dgm:cxn modelId="{9886B838-FE80-4658-91E4-97426AF0586E}" type="presParOf" srcId="{1C869E19-B65F-4011-B7B6-E830E1D6B131}" destId="{2845E6EA-DFA8-4DD2-B10C-C49DA8EB93E5}" srcOrd="4" destOrd="0" presId="urn:microsoft.com/office/officeart/2018/2/layout/IconVerticalSolidList"/>
    <dgm:cxn modelId="{90E0D0D0-3CF1-4844-A9C1-3E41036CA2E8}" type="presParOf" srcId="{45E2A066-AC76-461B-8453-6620575D55CA}" destId="{453D39CE-9CB2-4282-B785-C244F9CD167F}" srcOrd="1" destOrd="0" presId="urn:microsoft.com/office/officeart/2018/2/layout/IconVerticalSolidList"/>
    <dgm:cxn modelId="{CE5E660D-970F-4A20-8653-1C8FE2702B79}" type="presParOf" srcId="{45E2A066-AC76-461B-8453-6620575D55CA}" destId="{7CBAFFDD-6BDB-488D-9584-3BB8A685F9F8}" srcOrd="2" destOrd="0" presId="urn:microsoft.com/office/officeart/2018/2/layout/IconVerticalSolidList"/>
    <dgm:cxn modelId="{73A94ADA-0179-44EC-A6F8-C734E9651636}" type="presParOf" srcId="{7CBAFFDD-6BDB-488D-9584-3BB8A685F9F8}" destId="{2B04422F-C537-4971-92B2-3B28331DA289}" srcOrd="0" destOrd="0" presId="urn:microsoft.com/office/officeart/2018/2/layout/IconVerticalSolidList"/>
    <dgm:cxn modelId="{8AE7D125-CDB8-45D9-88E0-CA0BF78A2410}" type="presParOf" srcId="{7CBAFFDD-6BDB-488D-9584-3BB8A685F9F8}" destId="{8216F7D2-0732-4158-91B6-69F6B9AD3E18}" srcOrd="1" destOrd="0" presId="urn:microsoft.com/office/officeart/2018/2/layout/IconVerticalSolidList"/>
    <dgm:cxn modelId="{1A8649DA-63E8-4BF1-8B53-E1499CC29B22}" type="presParOf" srcId="{7CBAFFDD-6BDB-488D-9584-3BB8A685F9F8}" destId="{70A8B569-1575-4754-AA55-60FE6EF466CD}" srcOrd="2" destOrd="0" presId="urn:microsoft.com/office/officeart/2018/2/layout/IconVerticalSolidList"/>
    <dgm:cxn modelId="{A1978C92-3F8B-4BCB-872F-FDCB7454E5B2}" type="presParOf" srcId="{7CBAFFDD-6BDB-488D-9584-3BB8A685F9F8}" destId="{DB97E64B-75CF-458D-BB7C-EE4498456182}" srcOrd="3" destOrd="0" presId="urn:microsoft.com/office/officeart/2018/2/layout/IconVerticalSolidList"/>
    <dgm:cxn modelId="{0A9E08A7-4C42-4DB9-AE60-AF4133349D9D}" type="presParOf" srcId="{7CBAFFDD-6BDB-488D-9584-3BB8A685F9F8}" destId="{E687DB48-A844-457E-811D-9CD9D1B77AC1}" srcOrd="4" destOrd="0" presId="urn:microsoft.com/office/officeart/2018/2/layout/IconVerticalSolidList"/>
    <dgm:cxn modelId="{1D676602-F0B4-4A93-8F6E-7FF495C7F8FD}" type="presParOf" srcId="{45E2A066-AC76-461B-8453-6620575D55CA}" destId="{E62C1F4E-4C10-4E76-86E6-7540483B7694}" srcOrd="3" destOrd="0" presId="urn:microsoft.com/office/officeart/2018/2/layout/IconVerticalSolidList"/>
    <dgm:cxn modelId="{D3274453-852D-4F83-9807-F39CBD1A3946}" type="presParOf" srcId="{45E2A066-AC76-461B-8453-6620575D55CA}" destId="{4056901A-9905-425F-B529-4AE549F13231}" srcOrd="4" destOrd="0" presId="urn:microsoft.com/office/officeart/2018/2/layout/IconVerticalSolidList"/>
    <dgm:cxn modelId="{13261842-E138-4E71-BADA-4E3B22ACE578}" type="presParOf" srcId="{4056901A-9905-425F-B529-4AE549F13231}" destId="{767377C0-2336-4232-B78B-A068FC77B66D}" srcOrd="0" destOrd="0" presId="urn:microsoft.com/office/officeart/2018/2/layout/IconVerticalSolidList"/>
    <dgm:cxn modelId="{868FADC3-C329-4306-849E-6C9CAEE409C1}" type="presParOf" srcId="{4056901A-9905-425F-B529-4AE549F13231}" destId="{7946F242-E7BF-4448-926C-ED3095595725}" srcOrd="1" destOrd="0" presId="urn:microsoft.com/office/officeart/2018/2/layout/IconVerticalSolidList"/>
    <dgm:cxn modelId="{9DFF64C8-DAC8-470F-BCA2-9E7B1C3170CC}" type="presParOf" srcId="{4056901A-9905-425F-B529-4AE549F13231}" destId="{4F186A60-16CE-4D54-974E-1A66E76F7BC8}" srcOrd="2" destOrd="0" presId="urn:microsoft.com/office/officeart/2018/2/layout/IconVerticalSolidList"/>
    <dgm:cxn modelId="{24CEDF49-E3C7-430A-9CB3-5F1282C0CADA}" type="presParOf" srcId="{4056901A-9905-425F-B529-4AE549F13231}" destId="{E7A7AEC4-D229-4CBD-935F-6BD255CE580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C055B3B-E8F1-45E9-8A58-FA6B5353C6EB}"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C89AD344-C016-429B-BC7E-4DBDFCFAF4DC}">
      <dgm:prSet/>
      <dgm:spPr/>
      <dgm:t>
        <a:bodyPr/>
        <a:lstStyle/>
        <a:p>
          <a:r>
            <a:rPr lang="en-US"/>
            <a:t>Treat addiction with science-based strategies</a:t>
          </a:r>
        </a:p>
      </dgm:t>
    </dgm:pt>
    <dgm:pt modelId="{0241EC33-9454-49FB-BE60-9B6B7ACCDE1A}" type="parTrans" cxnId="{2E673149-9268-4D8E-98D9-269963DD9EDC}">
      <dgm:prSet/>
      <dgm:spPr/>
      <dgm:t>
        <a:bodyPr/>
        <a:lstStyle/>
        <a:p>
          <a:endParaRPr lang="en-US"/>
        </a:p>
      </dgm:t>
    </dgm:pt>
    <dgm:pt modelId="{FE225714-9B0C-436D-85FE-3B31CDF59B01}" type="sibTrans" cxnId="{2E673149-9268-4D8E-98D9-269963DD9EDC}">
      <dgm:prSet/>
      <dgm:spPr/>
      <dgm:t>
        <a:bodyPr/>
        <a:lstStyle/>
        <a:p>
          <a:endParaRPr lang="en-US"/>
        </a:p>
      </dgm:t>
    </dgm:pt>
    <dgm:pt modelId="{2FA4C9B0-FCB0-44FE-80AC-788759382D89}">
      <dgm:prSet/>
      <dgm:spPr/>
      <dgm:t>
        <a:bodyPr/>
        <a:lstStyle/>
        <a:p>
          <a:r>
            <a:rPr lang="en-US"/>
            <a:t>Speak out against stigma &amp; discrimination</a:t>
          </a:r>
        </a:p>
      </dgm:t>
    </dgm:pt>
    <dgm:pt modelId="{4EE437D1-D266-42A3-BD28-1CC6478D74AA}" type="parTrans" cxnId="{A08C8256-8691-45D1-AB92-68650C510CDD}">
      <dgm:prSet/>
      <dgm:spPr/>
      <dgm:t>
        <a:bodyPr/>
        <a:lstStyle/>
        <a:p>
          <a:endParaRPr lang="en-US"/>
        </a:p>
      </dgm:t>
    </dgm:pt>
    <dgm:pt modelId="{4ECEAAA3-E4B3-4A2C-A371-E7E696DE4714}" type="sibTrans" cxnId="{A08C8256-8691-45D1-AB92-68650C510CDD}">
      <dgm:prSet/>
      <dgm:spPr/>
      <dgm:t>
        <a:bodyPr/>
        <a:lstStyle/>
        <a:p>
          <a:endParaRPr lang="en-US"/>
        </a:p>
      </dgm:t>
    </dgm:pt>
    <dgm:pt modelId="{BB2526CD-F8B5-4177-A772-DF36FB9A98D5}">
      <dgm:prSet/>
      <dgm:spPr/>
      <dgm:t>
        <a:bodyPr/>
        <a:lstStyle/>
        <a:p>
          <a:r>
            <a:rPr lang="en-US"/>
            <a:t>Keep hope alive</a:t>
          </a:r>
        </a:p>
      </dgm:t>
    </dgm:pt>
    <dgm:pt modelId="{DF994255-6864-4748-837D-BEEC764EA02C}" type="parTrans" cxnId="{EA78FE06-561B-483C-A8E6-C603E1AE5C1C}">
      <dgm:prSet/>
      <dgm:spPr/>
      <dgm:t>
        <a:bodyPr/>
        <a:lstStyle/>
        <a:p>
          <a:endParaRPr lang="en-US"/>
        </a:p>
      </dgm:t>
    </dgm:pt>
    <dgm:pt modelId="{CF5D106D-38FD-450D-9AA9-744F597B0397}" type="sibTrans" cxnId="{EA78FE06-561B-483C-A8E6-C603E1AE5C1C}">
      <dgm:prSet/>
      <dgm:spPr/>
      <dgm:t>
        <a:bodyPr/>
        <a:lstStyle/>
        <a:p>
          <a:endParaRPr lang="en-US"/>
        </a:p>
      </dgm:t>
    </dgm:pt>
    <dgm:pt modelId="{F2F5503A-9774-4CC6-A723-F68E054EC79A}">
      <dgm:prSet/>
      <dgm:spPr/>
      <dgm:t>
        <a:bodyPr/>
        <a:lstStyle/>
        <a:p>
          <a:r>
            <a:rPr lang="en-US"/>
            <a:t>Treat affected individuals with dignity</a:t>
          </a:r>
        </a:p>
      </dgm:t>
    </dgm:pt>
    <dgm:pt modelId="{3733C894-F760-4F56-9C7A-003BB6573A50}" type="parTrans" cxnId="{85E94D7B-D56F-4286-B47A-5F1C11682AAB}">
      <dgm:prSet/>
      <dgm:spPr/>
      <dgm:t>
        <a:bodyPr/>
        <a:lstStyle/>
        <a:p>
          <a:endParaRPr lang="en-US"/>
        </a:p>
      </dgm:t>
    </dgm:pt>
    <dgm:pt modelId="{24977EE7-E316-45F5-BAD5-BA3B02A0B617}" type="sibTrans" cxnId="{85E94D7B-D56F-4286-B47A-5F1C11682AAB}">
      <dgm:prSet/>
      <dgm:spPr/>
      <dgm:t>
        <a:bodyPr/>
        <a:lstStyle/>
        <a:p>
          <a:endParaRPr lang="en-US"/>
        </a:p>
      </dgm:t>
    </dgm:pt>
    <dgm:pt modelId="{16BD27DB-7725-4D92-90FF-D288831BF0C2}">
      <dgm:prSet/>
      <dgm:spPr/>
      <dgm:t>
        <a:bodyPr/>
        <a:lstStyle/>
        <a:p>
          <a:r>
            <a:rPr lang="en-US"/>
            <a:t>Partner with peer recovery specialists</a:t>
          </a:r>
        </a:p>
      </dgm:t>
    </dgm:pt>
    <dgm:pt modelId="{05EBE3FE-0DAC-41D7-A5C0-A07560FF8016}" type="parTrans" cxnId="{0664B1C4-7468-4871-8192-6978EBED8FA2}">
      <dgm:prSet/>
      <dgm:spPr/>
      <dgm:t>
        <a:bodyPr/>
        <a:lstStyle/>
        <a:p>
          <a:endParaRPr lang="en-US"/>
        </a:p>
      </dgm:t>
    </dgm:pt>
    <dgm:pt modelId="{5854AF90-CA4D-4495-BBBE-4C8EBBF7F62B}" type="sibTrans" cxnId="{0664B1C4-7468-4871-8192-6978EBED8FA2}">
      <dgm:prSet/>
      <dgm:spPr/>
      <dgm:t>
        <a:bodyPr/>
        <a:lstStyle/>
        <a:p>
          <a:endParaRPr lang="en-US"/>
        </a:p>
      </dgm:t>
    </dgm:pt>
    <dgm:pt modelId="{B9443933-5553-4EA9-9CA5-6CF750AFE1F3}">
      <dgm:prSet/>
      <dgm:spPr/>
      <dgm:t>
        <a:bodyPr/>
        <a:lstStyle/>
        <a:p>
          <a:r>
            <a:rPr lang="en-US"/>
            <a:t>Be mindful of language</a:t>
          </a:r>
        </a:p>
      </dgm:t>
    </dgm:pt>
    <dgm:pt modelId="{7283DEEF-2EC1-4A5D-A5F2-83CF9FB94C82}" type="parTrans" cxnId="{87325A68-B386-4248-8CDE-A078774F04B6}">
      <dgm:prSet/>
      <dgm:spPr/>
      <dgm:t>
        <a:bodyPr/>
        <a:lstStyle/>
        <a:p>
          <a:endParaRPr lang="en-US"/>
        </a:p>
      </dgm:t>
    </dgm:pt>
    <dgm:pt modelId="{24CD9BF7-F8C3-44C4-96B4-B7798C18851C}" type="sibTrans" cxnId="{87325A68-B386-4248-8CDE-A078774F04B6}">
      <dgm:prSet/>
      <dgm:spPr/>
      <dgm:t>
        <a:bodyPr/>
        <a:lstStyle/>
        <a:p>
          <a:endParaRPr lang="en-US"/>
        </a:p>
      </dgm:t>
    </dgm:pt>
    <dgm:pt modelId="{9BFA6FDA-73E5-4B4A-92A3-A3B5F3C28C38}" type="pres">
      <dgm:prSet presAssocID="{EC055B3B-E8F1-45E9-8A58-FA6B5353C6EB}" presName="root" presStyleCnt="0">
        <dgm:presLayoutVars>
          <dgm:dir/>
          <dgm:resizeHandles val="exact"/>
        </dgm:presLayoutVars>
      </dgm:prSet>
      <dgm:spPr/>
    </dgm:pt>
    <dgm:pt modelId="{FD8DB843-E73C-4F6F-AB7F-68FEC0B2BCCA}" type="pres">
      <dgm:prSet presAssocID="{C89AD344-C016-429B-BC7E-4DBDFCFAF4DC}" presName="compNode" presStyleCnt="0"/>
      <dgm:spPr/>
    </dgm:pt>
    <dgm:pt modelId="{080ECFF8-F33D-447E-869F-12E719B5E932}" type="pres">
      <dgm:prSet presAssocID="{C89AD344-C016-429B-BC7E-4DBDFCFAF4DC}"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mage of Scientist"/>
        </a:ext>
      </dgm:extLst>
    </dgm:pt>
    <dgm:pt modelId="{6D919499-4498-41F9-83E4-2DACF3A250EA}" type="pres">
      <dgm:prSet presAssocID="{C89AD344-C016-429B-BC7E-4DBDFCFAF4DC}" presName="spaceRect" presStyleCnt="0"/>
      <dgm:spPr/>
    </dgm:pt>
    <dgm:pt modelId="{80166A28-F1E4-4945-AFCF-75C31F93B9C6}" type="pres">
      <dgm:prSet presAssocID="{C89AD344-C016-429B-BC7E-4DBDFCFAF4DC}" presName="textRect" presStyleLbl="revTx" presStyleIdx="0" presStyleCnt="6">
        <dgm:presLayoutVars>
          <dgm:chMax val="1"/>
          <dgm:chPref val="1"/>
        </dgm:presLayoutVars>
      </dgm:prSet>
      <dgm:spPr/>
    </dgm:pt>
    <dgm:pt modelId="{C2358679-AEB7-4396-8BAD-24AAE74033BB}" type="pres">
      <dgm:prSet presAssocID="{FE225714-9B0C-436D-85FE-3B31CDF59B01}" presName="sibTrans" presStyleCnt="0"/>
      <dgm:spPr/>
    </dgm:pt>
    <dgm:pt modelId="{463E7FAF-0C95-427E-B3FE-4AB20E3FE0F9}" type="pres">
      <dgm:prSet presAssocID="{2FA4C9B0-FCB0-44FE-80AC-788759382D89}" presName="compNode" presStyleCnt="0"/>
      <dgm:spPr/>
    </dgm:pt>
    <dgm:pt modelId="{92C39F38-D178-4430-8001-6CB1442C587B}" type="pres">
      <dgm:prSet presAssocID="{2FA4C9B0-FCB0-44FE-80AC-788759382D89}"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mage ofDeaf"/>
        </a:ext>
      </dgm:extLst>
    </dgm:pt>
    <dgm:pt modelId="{C82DC4AA-7BF9-47B0-BF53-62EFE1FD1208}" type="pres">
      <dgm:prSet presAssocID="{2FA4C9B0-FCB0-44FE-80AC-788759382D89}" presName="spaceRect" presStyleCnt="0"/>
      <dgm:spPr/>
    </dgm:pt>
    <dgm:pt modelId="{DF14A81D-DE19-4E88-8DAE-F4CE9D259657}" type="pres">
      <dgm:prSet presAssocID="{2FA4C9B0-FCB0-44FE-80AC-788759382D89}" presName="textRect" presStyleLbl="revTx" presStyleIdx="1" presStyleCnt="6">
        <dgm:presLayoutVars>
          <dgm:chMax val="1"/>
          <dgm:chPref val="1"/>
        </dgm:presLayoutVars>
      </dgm:prSet>
      <dgm:spPr/>
    </dgm:pt>
    <dgm:pt modelId="{69C80C42-E98D-4678-8424-D5F655A2C2E5}" type="pres">
      <dgm:prSet presAssocID="{4ECEAAA3-E4B3-4A2C-A371-E7E696DE4714}" presName="sibTrans" presStyleCnt="0"/>
      <dgm:spPr/>
    </dgm:pt>
    <dgm:pt modelId="{A80E2D3C-85F4-44E9-AE42-6EE62F90DC3F}" type="pres">
      <dgm:prSet presAssocID="{BB2526CD-F8B5-4177-A772-DF36FB9A98D5}" presName="compNode" presStyleCnt="0"/>
      <dgm:spPr/>
    </dgm:pt>
    <dgm:pt modelId="{ABBB5EB2-22AB-46A6-9126-61ABE2A20618}" type="pres">
      <dgm:prSet presAssocID="{BB2526CD-F8B5-4177-A772-DF36FB9A98D5}"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mage of Heart"/>
        </a:ext>
      </dgm:extLst>
    </dgm:pt>
    <dgm:pt modelId="{01F1737A-1F29-49CC-A971-A213060BBBAB}" type="pres">
      <dgm:prSet presAssocID="{BB2526CD-F8B5-4177-A772-DF36FB9A98D5}" presName="spaceRect" presStyleCnt="0"/>
      <dgm:spPr/>
    </dgm:pt>
    <dgm:pt modelId="{D2C8E4A8-598E-42E4-962B-5AECC852E17E}" type="pres">
      <dgm:prSet presAssocID="{BB2526CD-F8B5-4177-A772-DF36FB9A98D5}" presName="textRect" presStyleLbl="revTx" presStyleIdx="2" presStyleCnt="6">
        <dgm:presLayoutVars>
          <dgm:chMax val="1"/>
          <dgm:chPref val="1"/>
        </dgm:presLayoutVars>
      </dgm:prSet>
      <dgm:spPr/>
    </dgm:pt>
    <dgm:pt modelId="{3B79AC3B-9AF7-4C28-B1FC-D80AD1AE5504}" type="pres">
      <dgm:prSet presAssocID="{CF5D106D-38FD-450D-9AA9-744F597B0397}" presName="sibTrans" presStyleCnt="0"/>
      <dgm:spPr/>
    </dgm:pt>
    <dgm:pt modelId="{CAE022CD-08CE-4BAF-A924-9A36D6F6F133}" type="pres">
      <dgm:prSet presAssocID="{F2F5503A-9774-4CC6-A723-F68E054EC79A}" presName="compNode" presStyleCnt="0"/>
      <dgm:spPr/>
    </dgm:pt>
    <dgm:pt modelId="{D5DCC41F-EF7C-4A69-9342-952858E2C4FF}" type="pres">
      <dgm:prSet presAssocID="{F2F5503A-9774-4CC6-A723-F68E054EC79A}"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image of Universal Access"/>
        </a:ext>
      </dgm:extLst>
    </dgm:pt>
    <dgm:pt modelId="{14E6D36C-ED58-4CE3-94DB-23B9CDDF910C}" type="pres">
      <dgm:prSet presAssocID="{F2F5503A-9774-4CC6-A723-F68E054EC79A}" presName="spaceRect" presStyleCnt="0"/>
      <dgm:spPr/>
    </dgm:pt>
    <dgm:pt modelId="{12364F0B-D5D3-43FE-85E1-4483EB699B09}" type="pres">
      <dgm:prSet presAssocID="{F2F5503A-9774-4CC6-A723-F68E054EC79A}" presName="textRect" presStyleLbl="revTx" presStyleIdx="3" presStyleCnt="6">
        <dgm:presLayoutVars>
          <dgm:chMax val="1"/>
          <dgm:chPref val="1"/>
        </dgm:presLayoutVars>
      </dgm:prSet>
      <dgm:spPr/>
    </dgm:pt>
    <dgm:pt modelId="{F4C39768-3F7C-4A5F-8D9F-1121C8B09910}" type="pres">
      <dgm:prSet presAssocID="{24977EE7-E316-45F5-BAD5-BA3B02A0B617}" presName="sibTrans" presStyleCnt="0"/>
      <dgm:spPr/>
    </dgm:pt>
    <dgm:pt modelId="{313B9E6F-C5BB-4361-8B3B-46FFB7907E62}" type="pres">
      <dgm:prSet presAssocID="{16BD27DB-7725-4D92-90FF-D288831BF0C2}" presName="compNode" presStyleCnt="0"/>
      <dgm:spPr/>
    </dgm:pt>
    <dgm:pt modelId="{2C314221-CB67-4F3E-9993-CE8C540A6472}" type="pres">
      <dgm:prSet presAssocID="{16BD27DB-7725-4D92-90FF-D288831BF0C2}"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image of Handshake"/>
        </a:ext>
      </dgm:extLst>
    </dgm:pt>
    <dgm:pt modelId="{A57B5CB1-B5BD-4326-9259-FA26C7D5C54A}" type="pres">
      <dgm:prSet presAssocID="{16BD27DB-7725-4D92-90FF-D288831BF0C2}" presName="spaceRect" presStyleCnt="0"/>
      <dgm:spPr/>
    </dgm:pt>
    <dgm:pt modelId="{FF1DB5B3-6C3B-4424-8A8F-FB71DA7057C6}" type="pres">
      <dgm:prSet presAssocID="{16BD27DB-7725-4D92-90FF-D288831BF0C2}" presName="textRect" presStyleLbl="revTx" presStyleIdx="4" presStyleCnt="6">
        <dgm:presLayoutVars>
          <dgm:chMax val="1"/>
          <dgm:chPref val="1"/>
        </dgm:presLayoutVars>
      </dgm:prSet>
      <dgm:spPr/>
    </dgm:pt>
    <dgm:pt modelId="{313E56E9-5B6B-49FF-8539-5B134EB57F1F}" type="pres">
      <dgm:prSet presAssocID="{5854AF90-CA4D-4495-BBBE-4C8EBBF7F62B}" presName="sibTrans" presStyleCnt="0"/>
      <dgm:spPr/>
    </dgm:pt>
    <dgm:pt modelId="{B5C13496-D1F7-4977-826F-E7AB0FBCE7EF}" type="pres">
      <dgm:prSet presAssocID="{B9443933-5553-4EA9-9CA5-6CF750AFE1F3}" presName="compNode" presStyleCnt="0"/>
      <dgm:spPr/>
    </dgm:pt>
    <dgm:pt modelId="{58720504-D182-4102-A359-A45891C39502}" type="pres">
      <dgm:prSet presAssocID="{B9443933-5553-4EA9-9CA5-6CF750AFE1F3}"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image of Ear"/>
        </a:ext>
      </dgm:extLst>
    </dgm:pt>
    <dgm:pt modelId="{877EEAEC-FFD4-44A4-9AC7-0B7CA1B77DDF}" type="pres">
      <dgm:prSet presAssocID="{B9443933-5553-4EA9-9CA5-6CF750AFE1F3}" presName="spaceRect" presStyleCnt="0"/>
      <dgm:spPr/>
    </dgm:pt>
    <dgm:pt modelId="{542ADFA2-D5C3-49B4-B886-E1A6DB20E164}" type="pres">
      <dgm:prSet presAssocID="{B9443933-5553-4EA9-9CA5-6CF750AFE1F3}" presName="textRect" presStyleLbl="revTx" presStyleIdx="5" presStyleCnt="6">
        <dgm:presLayoutVars>
          <dgm:chMax val="1"/>
          <dgm:chPref val="1"/>
        </dgm:presLayoutVars>
      </dgm:prSet>
      <dgm:spPr/>
    </dgm:pt>
  </dgm:ptLst>
  <dgm:cxnLst>
    <dgm:cxn modelId="{EA78FE06-561B-483C-A8E6-C603E1AE5C1C}" srcId="{EC055B3B-E8F1-45E9-8A58-FA6B5353C6EB}" destId="{BB2526CD-F8B5-4177-A772-DF36FB9A98D5}" srcOrd="2" destOrd="0" parTransId="{DF994255-6864-4748-837D-BEEC764EA02C}" sibTransId="{CF5D106D-38FD-450D-9AA9-744F597B0397}"/>
    <dgm:cxn modelId="{11182E3A-F340-49DA-AADE-D71BCBBD53B7}" type="presOf" srcId="{EC055B3B-E8F1-45E9-8A58-FA6B5353C6EB}" destId="{9BFA6FDA-73E5-4B4A-92A3-A3B5F3C28C38}" srcOrd="0" destOrd="0" presId="urn:microsoft.com/office/officeart/2018/2/layout/IconLabelList"/>
    <dgm:cxn modelId="{2E673149-9268-4D8E-98D9-269963DD9EDC}" srcId="{EC055B3B-E8F1-45E9-8A58-FA6B5353C6EB}" destId="{C89AD344-C016-429B-BC7E-4DBDFCFAF4DC}" srcOrd="0" destOrd="0" parTransId="{0241EC33-9454-49FB-BE60-9B6B7ACCDE1A}" sibTransId="{FE225714-9B0C-436D-85FE-3B31CDF59B01}"/>
    <dgm:cxn modelId="{A08C8256-8691-45D1-AB92-68650C510CDD}" srcId="{EC055B3B-E8F1-45E9-8A58-FA6B5353C6EB}" destId="{2FA4C9B0-FCB0-44FE-80AC-788759382D89}" srcOrd="1" destOrd="0" parTransId="{4EE437D1-D266-42A3-BD28-1CC6478D74AA}" sibTransId="{4ECEAAA3-E4B3-4A2C-A371-E7E696DE4714}"/>
    <dgm:cxn modelId="{87325A68-B386-4248-8CDE-A078774F04B6}" srcId="{EC055B3B-E8F1-45E9-8A58-FA6B5353C6EB}" destId="{B9443933-5553-4EA9-9CA5-6CF750AFE1F3}" srcOrd="5" destOrd="0" parTransId="{7283DEEF-2EC1-4A5D-A5F2-83CF9FB94C82}" sibTransId="{24CD9BF7-F8C3-44C4-96B4-B7798C18851C}"/>
    <dgm:cxn modelId="{A27E2D75-BCB6-49DF-9B7C-92956BBB7D3E}" type="presOf" srcId="{2FA4C9B0-FCB0-44FE-80AC-788759382D89}" destId="{DF14A81D-DE19-4E88-8DAE-F4CE9D259657}" srcOrd="0" destOrd="0" presId="urn:microsoft.com/office/officeart/2018/2/layout/IconLabelList"/>
    <dgm:cxn modelId="{85E94D7B-D56F-4286-B47A-5F1C11682AAB}" srcId="{EC055B3B-E8F1-45E9-8A58-FA6B5353C6EB}" destId="{F2F5503A-9774-4CC6-A723-F68E054EC79A}" srcOrd="3" destOrd="0" parTransId="{3733C894-F760-4F56-9C7A-003BB6573A50}" sibTransId="{24977EE7-E316-45F5-BAD5-BA3B02A0B617}"/>
    <dgm:cxn modelId="{4183E299-396B-4DE1-BBE3-4DEADE631EBE}" type="presOf" srcId="{BB2526CD-F8B5-4177-A772-DF36FB9A98D5}" destId="{D2C8E4A8-598E-42E4-962B-5AECC852E17E}" srcOrd="0" destOrd="0" presId="urn:microsoft.com/office/officeart/2018/2/layout/IconLabelList"/>
    <dgm:cxn modelId="{0664B1C4-7468-4871-8192-6978EBED8FA2}" srcId="{EC055B3B-E8F1-45E9-8A58-FA6B5353C6EB}" destId="{16BD27DB-7725-4D92-90FF-D288831BF0C2}" srcOrd="4" destOrd="0" parTransId="{05EBE3FE-0DAC-41D7-A5C0-A07560FF8016}" sibTransId="{5854AF90-CA4D-4495-BBBE-4C8EBBF7F62B}"/>
    <dgm:cxn modelId="{1100A7CC-5E0E-429B-AFC8-B6DD353659F4}" type="presOf" srcId="{F2F5503A-9774-4CC6-A723-F68E054EC79A}" destId="{12364F0B-D5D3-43FE-85E1-4483EB699B09}" srcOrd="0" destOrd="0" presId="urn:microsoft.com/office/officeart/2018/2/layout/IconLabelList"/>
    <dgm:cxn modelId="{01213FD2-4F52-4336-B846-ACBA992CF9E3}" type="presOf" srcId="{B9443933-5553-4EA9-9CA5-6CF750AFE1F3}" destId="{542ADFA2-D5C3-49B4-B886-E1A6DB20E164}" srcOrd="0" destOrd="0" presId="urn:microsoft.com/office/officeart/2018/2/layout/IconLabelList"/>
    <dgm:cxn modelId="{9A3DC1D4-6D95-4AD7-88BA-A1CF4C0FDEAD}" type="presOf" srcId="{C89AD344-C016-429B-BC7E-4DBDFCFAF4DC}" destId="{80166A28-F1E4-4945-AFCF-75C31F93B9C6}" srcOrd="0" destOrd="0" presId="urn:microsoft.com/office/officeart/2018/2/layout/IconLabelList"/>
    <dgm:cxn modelId="{2330E8FB-4E0E-4D41-BD2B-63E1A049E3E1}" type="presOf" srcId="{16BD27DB-7725-4D92-90FF-D288831BF0C2}" destId="{FF1DB5B3-6C3B-4424-8A8F-FB71DA7057C6}" srcOrd="0" destOrd="0" presId="urn:microsoft.com/office/officeart/2018/2/layout/IconLabelList"/>
    <dgm:cxn modelId="{B02ADC0E-1672-4A43-8A30-5A8BAC7E4EB9}" type="presParOf" srcId="{9BFA6FDA-73E5-4B4A-92A3-A3B5F3C28C38}" destId="{FD8DB843-E73C-4F6F-AB7F-68FEC0B2BCCA}" srcOrd="0" destOrd="0" presId="urn:microsoft.com/office/officeart/2018/2/layout/IconLabelList"/>
    <dgm:cxn modelId="{65E84F00-1E86-46AD-996C-9A316579FE34}" type="presParOf" srcId="{FD8DB843-E73C-4F6F-AB7F-68FEC0B2BCCA}" destId="{080ECFF8-F33D-447E-869F-12E719B5E932}" srcOrd="0" destOrd="0" presId="urn:microsoft.com/office/officeart/2018/2/layout/IconLabelList"/>
    <dgm:cxn modelId="{B7AE1940-6A27-46AF-AEC0-76997DAC1FF1}" type="presParOf" srcId="{FD8DB843-E73C-4F6F-AB7F-68FEC0B2BCCA}" destId="{6D919499-4498-41F9-83E4-2DACF3A250EA}" srcOrd="1" destOrd="0" presId="urn:microsoft.com/office/officeart/2018/2/layout/IconLabelList"/>
    <dgm:cxn modelId="{19E05BDE-6F8B-484D-8F77-48A56E4C089C}" type="presParOf" srcId="{FD8DB843-E73C-4F6F-AB7F-68FEC0B2BCCA}" destId="{80166A28-F1E4-4945-AFCF-75C31F93B9C6}" srcOrd="2" destOrd="0" presId="urn:microsoft.com/office/officeart/2018/2/layout/IconLabelList"/>
    <dgm:cxn modelId="{7815ACC4-7FE2-4D0B-B1CA-8505AAECAE37}" type="presParOf" srcId="{9BFA6FDA-73E5-4B4A-92A3-A3B5F3C28C38}" destId="{C2358679-AEB7-4396-8BAD-24AAE74033BB}" srcOrd="1" destOrd="0" presId="urn:microsoft.com/office/officeart/2018/2/layout/IconLabelList"/>
    <dgm:cxn modelId="{9DD6C539-CD74-4F28-BCD2-9A762B9CEA95}" type="presParOf" srcId="{9BFA6FDA-73E5-4B4A-92A3-A3B5F3C28C38}" destId="{463E7FAF-0C95-427E-B3FE-4AB20E3FE0F9}" srcOrd="2" destOrd="0" presId="urn:microsoft.com/office/officeart/2018/2/layout/IconLabelList"/>
    <dgm:cxn modelId="{07552595-050D-4B26-A5EA-993F112F7F04}" type="presParOf" srcId="{463E7FAF-0C95-427E-B3FE-4AB20E3FE0F9}" destId="{92C39F38-D178-4430-8001-6CB1442C587B}" srcOrd="0" destOrd="0" presId="urn:microsoft.com/office/officeart/2018/2/layout/IconLabelList"/>
    <dgm:cxn modelId="{4F43D07D-7904-4309-8E4E-DBD31EE68142}" type="presParOf" srcId="{463E7FAF-0C95-427E-B3FE-4AB20E3FE0F9}" destId="{C82DC4AA-7BF9-47B0-BF53-62EFE1FD1208}" srcOrd="1" destOrd="0" presId="urn:microsoft.com/office/officeart/2018/2/layout/IconLabelList"/>
    <dgm:cxn modelId="{EFEA0714-6D39-4DEA-A7CC-6AEA88639502}" type="presParOf" srcId="{463E7FAF-0C95-427E-B3FE-4AB20E3FE0F9}" destId="{DF14A81D-DE19-4E88-8DAE-F4CE9D259657}" srcOrd="2" destOrd="0" presId="urn:microsoft.com/office/officeart/2018/2/layout/IconLabelList"/>
    <dgm:cxn modelId="{CD083CC0-C230-4111-BF6E-4C281842A0C0}" type="presParOf" srcId="{9BFA6FDA-73E5-4B4A-92A3-A3B5F3C28C38}" destId="{69C80C42-E98D-4678-8424-D5F655A2C2E5}" srcOrd="3" destOrd="0" presId="urn:microsoft.com/office/officeart/2018/2/layout/IconLabelList"/>
    <dgm:cxn modelId="{9C322931-9B34-48DA-8C97-1F74507D8C7D}" type="presParOf" srcId="{9BFA6FDA-73E5-4B4A-92A3-A3B5F3C28C38}" destId="{A80E2D3C-85F4-44E9-AE42-6EE62F90DC3F}" srcOrd="4" destOrd="0" presId="urn:microsoft.com/office/officeart/2018/2/layout/IconLabelList"/>
    <dgm:cxn modelId="{E60778D4-68F5-4DF4-96D3-8E92A82F7DEA}" type="presParOf" srcId="{A80E2D3C-85F4-44E9-AE42-6EE62F90DC3F}" destId="{ABBB5EB2-22AB-46A6-9126-61ABE2A20618}" srcOrd="0" destOrd="0" presId="urn:microsoft.com/office/officeart/2018/2/layout/IconLabelList"/>
    <dgm:cxn modelId="{497FA155-3819-4E36-869A-31634D51B479}" type="presParOf" srcId="{A80E2D3C-85F4-44E9-AE42-6EE62F90DC3F}" destId="{01F1737A-1F29-49CC-A971-A213060BBBAB}" srcOrd="1" destOrd="0" presId="urn:microsoft.com/office/officeart/2018/2/layout/IconLabelList"/>
    <dgm:cxn modelId="{6F196232-3323-4D1D-BB74-197D3B204AD0}" type="presParOf" srcId="{A80E2D3C-85F4-44E9-AE42-6EE62F90DC3F}" destId="{D2C8E4A8-598E-42E4-962B-5AECC852E17E}" srcOrd="2" destOrd="0" presId="urn:microsoft.com/office/officeart/2018/2/layout/IconLabelList"/>
    <dgm:cxn modelId="{732CEF52-95B4-49A5-9FD6-DD331CBAFF73}" type="presParOf" srcId="{9BFA6FDA-73E5-4B4A-92A3-A3B5F3C28C38}" destId="{3B79AC3B-9AF7-4C28-B1FC-D80AD1AE5504}" srcOrd="5" destOrd="0" presId="urn:microsoft.com/office/officeart/2018/2/layout/IconLabelList"/>
    <dgm:cxn modelId="{556A2615-AD75-478C-8116-E92311A8955F}" type="presParOf" srcId="{9BFA6FDA-73E5-4B4A-92A3-A3B5F3C28C38}" destId="{CAE022CD-08CE-4BAF-A924-9A36D6F6F133}" srcOrd="6" destOrd="0" presId="urn:microsoft.com/office/officeart/2018/2/layout/IconLabelList"/>
    <dgm:cxn modelId="{67B379DE-57B8-4DCB-A9BC-5D60DB87BDBA}" type="presParOf" srcId="{CAE022CD-08CE-4BAF-A924-9A36D6F6F133}" destId="{D5DCC41F-EF7C-4A69-9342-952858E2C4FF}" srcOrd="0" destOrd="0" presId="urn:microsoft.com/office/officeart/2018/2/layout/IconLabelList"/>
    <dgm:cxn modelId="{D4525BC9-7F54-4954-8446-2160F42FA845}" type="presParOf" srcId="{CAE022CD-08CE-4BAF-A924-9A36D6F6F133}" destId="{14E6D36C-ED58-4CE3-94DB-23B9CDDF910C}" srcOrd="1" destOrd="0" presId="urn:microsoft.com/office/officeart/2018/2/layout/IconLabelList"/>
    <dgm:cxn modelId="{56F8793B-1E05-499B-B405-5C8618DBB54F}" type="presParOf" srcId="{CAE022CD-08CE-4BAF-A924-9A36D6F6F133}" destId="{12364F0B-D5D3-43FE-85E1-4483EB699B09}" srcOrd="2" destOrd="0" presId="urn:microsoft.com/office/officeart/2018/2/layout/IconLabelList"/>
    <dgm:cxn modelId="{4CB7CA0C-9024-41E8-9E0B-4056D98363BF}" type="presParOf" srcId="{9BFA6FDA-73E5-4B4A-92A3-A3B5F3C28C38}" destId="{F4C39768-3F7C-4A5F-8D9F-1121C8B09910}" srcOrd="7" destOrd="0" presId="urn:microsoft.com/office/officeart/2018/2/layout/IconLabelList"/>
    <dgm:cxn modelId="{D2A2D74D-B5B1-4D9A-84B1-0B2B6B4D5C41}" type="presParOf" srcId="{9BFA6FDA-73E5-4B4A-92A3-A3B5F3C28C38}" destId="{313B9E6F-C5BB-4361-8B3B-46FFB7907E62}" srcOrd="8" destOrd="0" presId="urn:microsoft.com/office/officeart/2018/2/layout/IconLabelList"/>
    <dgm:cxn modelId="{2D1B1C02-4B58-45D1-A08B-E668C31C08DB}" type="presParOf" srcId="{313B9E6F-C5BB-4361-8B3B-46FFB7907E62}" destId="{2C314221-CB67-4F3E-9993-CE8C540A6472}" srcOrd="0" destOrd="0" presId="urn:microsoft.com/office/officeart/2018/2/layout/IconLabelList"/>
    <dgm:cxn modelId="{F7687900-133E-4336-9263-72AB7A9E673B}" type="presParOf" srcId="{313B9E6F-C5BB-4361-8B3B-46FFB7907E62}" destId="{A57B5CB1-B5BD-4326-9259-FA26C7D5C54A}" srcOrd="1" destOrd="0" presId="urn:microsoft.com/office/officeart/2018/2/layout/IconLabelList"/>
    <dgm:cxn modelId="{2898E1AD-DDA0-4A08-8778-51844DCEAFCA}" type="presParOf" srcId="{313B9E6F-C5BB-4361-8B3B-46FFB7907E62}" destId="{FF1DB5B3-6C3B-4424-8A8F-FB71DA7057C6}" srcOrd="2" destOrd="0" presId="urn:microsoft.com/office/officeart/2018/2/layout/IconLabelList"/>
    <dgm:cxn modelId="{7CE3E6A8-D25E-457E-BF65-7CAB9AFDEE0F}" type="presParOf" srcId="{9BFA6FDA-73E5-4B4A-92A3-A3B5F3C28C38}" destId="{313E56E9-5B6B-49FF-8539-5B134EB57F1F}" srcOrd="9" destOrd="0" presId="urn:microsoft.com/office/officeart/2018/2/layout/IconLabelList"/>
    <dgm:cxn modelId="{5F4D7C1B-43D8-495D-8149-17D179C34CB2}" type="presParOf" srcId="{9BFA6FDA-73E5-4B4A-92A3-A3B5F3C28C38}" destId="{B5C13496-D1F7-4977-826F-E7AB0FBCE7EF}" srcOrd="10" destOrd="0" presId="urn:microsoft.com/office/officeart/2018/2/layout/IconLabelList"/>
    <dgm:cxn modelId="{7D5D3FCC-504E-4B8D-95BA-83B94D95CBFA}" type="presParOf" srcId="{B5C13496-D1F7-4977-826F-E7AB0FBCE7EF}" destId="{58720504-D182-4102-A359-A45891C39502}" srcOrd="0" destOrd="0" presId="urn:microsoft.com/office/officeart/2018/2/layout/IconLabelList"/>
    <dgm:cxn modelId="{E0733464-7918-4AD4-931A-0BF189C326F5}" type="presParOf" srcId="{B5C13496-D1F7-4977-826F-E7AB0FBCE7EF}" destId="{877EEAEC-FFD4-44A4-9AC7-0B7CA1B77DDF}" srcOrd="1" destOrd="0" presId="urn:microsoft.com/office/officeart/2018/2/layout/IconLabelList"/>
    <dgm:cxn modelId="{C95CF892-417A-4121-9C9A-810259B8C2F8}" type="presParOf" srcId="{B5C13496-D1F7-4977-826F-E7AB0FBCE7EF}" destId="{542ADFA2-D5C3-49B4-B886-E1A6DB20E164}"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9844FC3-4739-4883-9855-6E3493372AA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76561786-EBCB-46A5-840D-CD5373B307EA}">
      <dgm:prSet/>
      <dgm:spPr/>
      <dgm:t>
        <a:bodyPr/>
        <a:lstStyle/>
        <a:p>
          <a:r>
            <a:rPr lang="en-US" dirty="0"/>
            <a:t>Reduce</a:t>
          </a:r>
        </a:p>
      </dgm:t>
      <dgm:extLst>
        <a:ext uri="{E40237B7-FDA0-4F09-8148-C483321AD2D9}">
          <dgm14:cNvPr xmlns:dgm14="http://schemas.microsoft.com/office/drawing/2010/diagram" id="0" name="" descr="Reduce&#10;"/>
        </a:ext>
      </dgm:extLst>
    </dgm:pt>
    <dgm:pt modelId="{5BEAF8D0-63FC-48A9-B62A-FDD7C80DC8A5}" type="parTrans" cxnId="{6EE0BE20-61B7-4A4D-A6EC-DA23FAD03657}">
      <dgm:prSet/>
      <dgm:spPr/>
      <dgm:t>
        <a:bodyPr/>
        <a:lstStyle/>
        <a:p>
          <a:endParaRPr lang="en-US"/>
        </a:p>
      </dgm:t>
    </dgm:pt>
    <dgm:pt modelId="{8EA231D4-D220-4FB9-9F24-37951A77E025}" type="sibTrans" cxnId="{6EE0BE20-61B7-4A4D-A6EC-DA23FAD03657}">
      <dgm:prSet/>
      <dgm:spPr/>
      <dgm:t>
        <a:bodyPr/>
        <a:lstStyle/>
        <a:p>
          <a:endParaRPr lang="en-US"/>
        </a:p>
      </dgm:t>
    </dgm:pt>
    <dgm:pt modelId="{F9E39DF9-F5D9-46F5-A1DA-0A4AB220D13D}">
      <dgm:prSet/>
      <dgm:spPr/>
      <dgm:t>
        <a:bodyPr/>
        <a:lstStyle/>
        <a:p>
          <a:r>
            <a:rPr lang="en-US" dirty="0"/>
            <a:t>Reduce stigma surrounding substance misuse. </a:t>
          </a:r>
        </a:p>
      </dgm:t>
      <dgm:extLst>
        <a:ext uri="{E40237B7-FDA0-4F09-8148-C483321AD2D9}">
          <dgm14:cNvPr xmlns:dgm14="http://schemas.microsoft.com/office/drawing/2010/diagram" id="0" name="" descr="Reduce stigma surrounding substance misuse&#10;"/>
        </a:ext>
      </dgm:extLst>
    </dgm:pt>
    <dgm:pt modelId="{402D7651-D6D1-45A2-9DB0-75B400CB9906}" type="parTrans" cxnId="{E8D8675D-2BC3-46AE-A021-DFF7F0E7798C}">
      <dgm:prSet/>
      <dgm:spPr/>
      <dgm:t>
        <a:bodyPr/>
        <a:lstStyle/>
        <a:p>
          <a:endParaRPr lang="en-US"/>
        </a:p>
      </dgm:t>
    </dgm:pt>
    <dgm:pt modelId="{7E5EFE1F-85BD-4C9E-9D60-BCFEBE97CD3D}" type="sibTrans" cxnId="{E8D8675D-2BC3-46AE-A021-DFF7F0E7798C}">
      <dgm:prSet/>
      <dgm:spPr/>
      <dgm:t>
        <a:bodyPr/>
        <a:lstStyle/>
        <a:p>
          <a:endParaRPr lang="en-US"/>
        </a:p>
      </dgm:t>
    </dgm:pt>
    <dgm:pt modelId="{DDC7114A-2E60-45B7-A237-ABE449527BA0}">
      <dgm:prSet/>
      <dgm:spPr/>
      <dgm:t>
        <a:bodyPr/>
        <a:lstStyle/>
        <a:p>
          <a:r>
            <a:rPr lang="en-US" dirty="0"/>
            <a:t>Challenge</a:t>
          </a:r>
        </a:p>
      </dgm:t>
      <dgm:extLst>
        <a:ext uri="{E40237B7-FDA0-4F09-8148-C483321AD2D9}">
          <dgm14:cNvPr xmlns:dgm14="http://schemas.microsoft.com/office/drawing/2010/diagram" id="0" name="" descr="Challenge&#10;"/>
        </a:ext>
      </dgm:extLst>
    </dgm:pt>
    <dgm:pt modelId="{A5246A40-494F-4B7A-83FB-9EBBD97E37FA}" type="parTrans" cxnId="{48E5A760-FC86-49E8-A0E5-ABCE2127A676}">
      <dgm:prSet/>
      <dgm:spPr/>
      <dgm:t>
        <a:bodyPr/>
        <a:lstStyle/>
        <a:p>
          <a:endParaRPr lang="en-US"/>
        </a:p>
      </dgm:t>
    </dgm:pt>
    <dgm:pt modelId="{76BFA607-CF12-42AA-BA7C-AB0C32170D40}" type="sibTrans" cxnId="{48E5A760-FC86-49E8-A0E5-ABCE2127A676}">
      <dgm:prSet/>
      <dgm:spPr/>
      <dgm:t>
        <a:bodyPr/>
        <a:lstStyle/>
        <a:p>
          <a:endParaRPr lang="en-US"/>
        </a:p>
      </dgm:t>
    </dgm:pt>
    <dgm:pt modelId="{E4B5B6A4-36C7-4069-9867-7BDAD0B2E092}">
      <dgm:prSet/>
      <dgm:spPr/>
      <dgm:t>
        <a:bodyPr/>
        <a:lstStyle/>
        <a:p>
          <a:r>
            <a:rPr lang="en-US" dirty="0"/>
            <a:t>Challenge providers and communities to be aware of unintentional bias.</a:t>
          </a:r>
        </a:p>
      </dgm:t>
      <dgm:extLst>
        <a:ext uri="{E40237B7-FDA0-4F09-8148-C483321AD2D9}">
          <dgm14:cNvPr xmlns:dgm14="http://schemas.microsoft.com/office/drawing/2010/diagram" id="0" name="" descr="Challenge providers and communities to be aware of unintentional bias.&#10;"/>
        </a:ext>
      </dgm:extLst>
    </dgm:pt>
    <dgm:pt modelId="{716B362E-8FE9-45BB-9184-4390E3240984}" type="parTrans" cxnId="{C60BDBE4-95A3-42CA-A241-BE3377670A02}">
      <dgm:prSet/>
      <dgm:spPr/>
      <dgm:t>
        <a:bodyPr/>
        <a:lstStyle/>
        <a:p>
          <a:endParaRPr lang="en-US"/>
        </a:p>
      </dgm:t>
    </dgm:pt>
    <dgm:pt modelId="{F710B454-F1BE-434B-A397-90E8F8C65A49}" type="sibTrans" cxnId="{C60BDBE4-95A3-42CA-A241-BE3377670A02}">
      <dgm:prSet/>
      <dgm:spPr/>
      <dgm:t>
        <a:bodyPr/>
        <a:lstStyle/>
        <a:p>
          <a:endParaRPr lang="en-US"/>
        </a:p>
      </dgm:t>
    </dgm:pt>
    <dgm:pt modelId="{A31A9234-65AC-4A00-B5AB-6FA8236BAEC3}">
      <dgm:prSet/>
      <dgm:spPr/>
      <dgm:t>
        <a:bodyPr/>
        <a:lstStyle/>
        <a:p>
          <a:r>
            <a:rPr lang="en-US" dirty="0"/>
            <a:t>Use</a:t>
          </a:r>
        </a:p>
      </dgm:t>
      <dgm:extLst>
        <a:ext uri="{E40237B7-FDA0-4F09-8148-C483321AD2D9}">
          <dgm14:cNvPr xmlns:dgm14="http://schemas.microsoft.com/office/drawing/2010/diagram" id="0" name="" descr="Use&#10;"/>
        </a:ext>
      </dgm:extLst>
    </dgm:pt>
    <dgm:pt modelId="{DA8B466C-94BB-4DF9-875B-6E600E52388D}" type="parTrans" cxnId="{2D7F03EA-FD9B-4ACB-91D9-75C855131B22}">
      <dgm:prSet/>
      <dgm:spPr/>
      <dgm:t>
        <a:bodyPr/>
        <a:lstStyle/>
        <a:p>
          <a:endParaRPr lang="en-US"/>
        </a:p>
      </dgm:t>
    </dgm:pt>
    <dgm:pt modelId="{64ED6E50-FD60-48D9-83F4-B4CA6F082CF1}" type="sibTrans" cxnId="{2D7F03EA-FD9B-4ACB-91D9-75C855131B22}">
      <dgm:prSet/>
      <dgm:spPr/>
      <dgm:t>
        <a:bodyPr/>
        <a:lstStyle/>
        <a:p>
          <a:endParaRPr lang="en-US"/>
        </a:p>
      </dgm:t>
    </dgm:pt>
    <dgm:pt modelId="{FAD6466C-0D80-4BE2-AE69-DF095FF66E19}">
      <dgm:prSet/>
      <dgm:spPr/>
      <dgm:t>
        <a:bodyPr/>
        <a:lstStyle/>
        <a:p>
          <a:r>
            <a:rPr lang="en-US" dirty="0"/>
            <a:t>Use appropriate language in conversations when discussing SUDs to decrease stigma by:</a:t>
          </a:r>
        </a:p>
      </dgm:t>
      <dgm:extLst>
        <a:ext uri="{E40237B7-FDA0-4F09-8148-C483321AD2D9}">
          <dgm14:cNvPr xmlns:dgm14="http://schemas.microsoft.com/office/drawing/2010/diagram" id="0" name="" descr="•Use appropriate language in conversations when discussing SUDs to decrease stigma by:&#10;•Removing labels &amp; using “person first” language&#10;"/>
        </a:ext>
      </dgm:extLst>
    </dgm:pt>
    <dgm:pt modelId="{0BD7D898-9D57-4E26-A249-04AA3CA4BD67}" type="parTrans" cxnId="{88DCC0CD-E325-43FC-8C21-ECDAB14AA8CE}">
      <dgm:prSet/>
      <dgm:spPr/>
      <dgm:t>
        <a:bodyPr/>
        <a:lstStyle/>
        <a:p>
          <a:endParaRPr lang="en-US"/>
        </a:p>
      </dgm:t>
    </dgm:pt>
    <dgm:pt modelId="{EC0D681B-8E06-45F7-B967-DB3041D9BF5B}" type="sibTrans" cxnId="{88DCC0CD-E325-43FC-8C21-ECDAB14AA8CE}">
      <dgm:prSet/>
      <dgm:spPr/>
      <dgm:t>
        <a:bodyPr/>
        <a:lstStyle/>
        <a:p>
          <a:endParaRPr lang="en-US"/>
        </a:p>
      </dgm:t>
    </dgm:pt>
    <dgm:pt modelId="{71E320F9-7EFF-416E-8540-92BDE4453B3D}">
      <dgm:prSet/>
      <dgm:spPr/>
      <dgm:t>
        <a:bodyPr/>
        <a:lstStyle/>
        <a:p>
          <a:r>
            <a:rPr lang="en-US" dirty="0"/>
            <a:t>Removing labels &amp; using “person first” language</a:t>
          </a:r>
        </a:p>
      </dgm:t>
    </dgm:pt>
    <dgm:pt modelId="{048F9ADD-4466-40A2-A786-9CB4AA8B3D79}" type="sibTrans" cxnId="{87F5906F-CC86-4907-BFC9-01F22CED83F0}">
      <dgm:prSet/>
      <dgm:spPr/>
      <dgm:t>
        <a:bodyPr/>
        <a:lstStyle/>
        <a:p>
          <a:endParaRPr lang="en-US"/>
        </a:p>
      </dgm:t>
    </dgm:pt>
    <dgm:pt modelId="{6EDE70AE-6E65-4CA2-BB5E-260084B0B43E}" type="parTrans" cxnId="{87F5906F-CC86-4907-BFC9-01F22CED83F0}">
      <dgm:prSet/>
      <dgm:spPr/>
      <dgm:t>
        <a:bodyPr/>
        <a:lstStyle/>
        <a:p>
          <a:endParaRPr lang="en-US"/>
        </a:p>
      </dgm:t>
    </dgm:pt>
    <dgm:pt modelId="{0D4A6311-3B42-4318-9A40-E9C56B4D0620}" type="pres">
      <dgm:prSet presAssocID="{99844FC3-4739-4883-9855-6E3493372AAF}" presName="Name0" presStyleCnt="0">
        <dgm:presLayoutVars>
          <dgm:dir/>
          <dgm:animLvl val="lvl"/>
          <dgm:resizeHandles val="exact"/>
        </dgm:presLayoutVars>
      </dgm:prSet>
      <dgm:spPr/>
    </dgm:pt>
    <dgm:pt modelId="{D64714C0-0DD0-4647-B212-558505B3F0CA}" type="pres">
      <dgm:prSet presAssocID="{76561786-EBCB-46A5-840D-CD5373B307EA}" presName="linNode" presStyleCnt="0"/>
      <dgm:spPr/>
    </dgm:pt>
    <dgm:pt modelId="{788E92EA-D124-412A-AEAD-90286AA5F722}" type="pres">
      <dgm:prSet presAssocID="{76561786-EBCB-46A5-840D-CD5373B307EA}" presName="parentText" presStyleLbl="node1" presStyleIdx="0" presStyleCnt="3">
        <dgm:presLayoutVars>
          <dgm:chMax val="1"/>
          <dgm:bulletEnabled val="1"/>
        </dgm:presLayoutVars>
      </dgm:prSet>
      <dgm:spPr/>
    </dgm:pt>
    <dgm:pt modelId="{313CA02D-46A7-4983-875A-15779A3C6072}" type="pres">
      <dgm:prSet presAssocID="{76561786-EBCB-46A5-840D-CD5373B307EA}" presName="descendantText" presStyleLbl="alignAccFollowNode1" presStyleIdx="0" presStyleCnt="3">
        <dgm:presLayoutVars>
          <dgm:bulletEnabled val="1"/>
        </dgm:presLayoutVars>
      </dgm:prSet>
      <dgm:spPr/>
    </dgm:pt>
    <dgm:pt modelId="{7FB8B63D-1A3B-40DC-97E1-D7C89281873D}" type="pres">
      <dgm:prSet presAssocID="{8EA231D4-D220-4FB9-9F24-37951A77E025}" presName="sp" presStyleCnt="0"/>
      <dgm:spPr/>
    </dgm:pt>
    <dgm:pt modelId="{3F287764-F01D-4347-B009-C6533939CE72}" type="pres">
      <dgm:prSet presAssocID="{DDC7114A-2E60-45B7-A237-ABE449527BA0}" presName="linNode" presStyleCnt="0"/>
      <dgm:spPr/>
    </dgm:pt>
    <dgm:pt modelId="{93E23A96-62DC-4E18-B232-1FFB406EF5FC}" type="pres">
      <dgm:prSet presAssocID="{DDC7114A-2E60-45B7-A237-ABE449527BA0}" presName="parentText" presStyleLbl="node1" presStyleIdx="1" presStyleCnt="3">
        <dgm:presLayoutVars>
          <dgm:chMax val="1"/>
          <dgm:bulletEnabled val="1"/>
        </dgm:presLayoutVars>
      </dgm:prSet>
      <dgm:spPr/>
    </dgm:pt>
    <dgm:pt modelId="{D9370D52-D734-4EE3-9BD4-205D445D96AD}" type="pres">
      <dgm:prSet presAssocID="{DDC7114A-2E60-45B7-A237-ABE449527BA0}" presName="descendantText" presStyleLbl="alignAccFollowNode1" presStyleIdx="1" presStyleCnt="3">
        <dgm:presLayoutVars>
          <dgm:bulletEnabled val="1"/>
        </dgm:presLayoutVars>
      </dgm:prSet>
      <dgm:spPr/>
    </dgm:pt>
    <dgm:pt modelId="{D8FC4AAE-45ED-470D-934B-08FB37477455}" type="pres">
      <dgm:prSet presAssocID="{76BFA607-CF12-42AA-BA7C-AB0C32170D40}" presName="sp" presStyleCnt="0"/>
      <dgm:spPr/>
    </dgm:pt>
    <dgm:pt modelId="{4F01591D-6194-48EF-A2E6-412599E05778}" type="pres">
      <dgm:prSet presAssocID="{A31A9234-65AC-4A00-B5AB-6FA8236BAEC3}" presName="linNode" presStyleCnt="0"/>
      <dgm:spPr/>
    </dgm:pt>
    <dgm:pt modelId="{E442EAC4-6F33-476A-8DD4-51276A287F8A}" type="pres">
      <dgm:prSet presAssocID="{A31A9234-65AC-4A00-B5AB-6FA8236BAEC3}" presName="parentText" presStyleLbl="node1" presStyleIdx="2" presStyleCnt="3">
        <dgm:presLayoutVars>
          <dgm:chMax val="1"/>
          <dgm:bulletEnabled val="1"/>
        </dgm:presLayoutVars>
      </dgm:prSet>
      <dgm:spPr/>
    </dgm:pt>
    <dgm:pt modelId="{180568C4-FD56-439B-BC29-98BD2A8CA993}" type="pres">
      <dgm:prSet presAssocID="{A31A9234-65AC-4A00-B5AB-6FA8236BAEC3}" presName="descendantText" presStyleLbl="alignAccFollowNode1" presStyleIdx="2" presStyleCnt="3">
        <dgm:presLayoutVars>
          <dgm:bulletEnabled val="1"/>
        </dgm:presLayoutVars>
      </dgm:prSet>
      <dgm:spPr/>
    </dgm:pt>
  </dgm:ptLst>
  <dgm:cxnLst>
    <dgm:cxn modelId="{62394E08-B996-483F-BD1F-72B569B32E08}" type="presOf" srcId="{F9E39DF9-F5D9-46F5-A1DA-0A4AB220D13D}" destId="{313CA02D-46A7-4983-875A-15779A3C6072}" srcOrd="0" destOrd="0" presId="urn:microsoft.com/office/officeart/2005/8/layout/vList5"/>
    <dgm:cxn modelId="{A374A90F-70FD-4E3C-83C2-35EC444873A2}" type="presOf" srcId="{76561786-EBCB-46A5-840D-CD5373B307EA}" destId="{788E92EA-D124-412A-AEAD-90286AA5F722}" srcOrd="0" destOrd="0" presId="urn:microsoft.com/office/officeart/2005/8/layout/vList5"/>
    <dgm:cxn modelId="{AE02CA1F-102D-41F1-9EDC-08368398C9D3}" type="presOf" srcId="{71E320F9-7EFF-416E-8540-92BDE4453B3D}" destId="{180568C4-FD56-439B-BC29-98BD2A8CA993}" srcOrd="0" destOrd="1" presId="urn:microsoft.com/office/officeart/2005/8/layout/vList5"/>
    <dgm:cxn modelId="{6EE0BE20-61B7-4A4D-A6EC-DA23FAD03657}" srcId="{99844FC3-4739-4883-9855-6E3493372AAF}" destId="{76561786-EBCB-46A5-840D-CD5373B307EA}" srcOrd="0" destOrd="0" parTransId="{5BEAF8D0-63FC-48A9-B62A-FDD7C80DC8A5}" sibTransId="{8EA231D4-D220-4FB9-9F24-37951A77E025}"/>
    <dgm:cxn modelId="{CA8CA350-EF8E-4E70-9213-1150AD947568}" type="presOf" srcId="{FAD6466C-0D80-4BE2-AE69-DF095FF66E19}" destId="{180568C4-FD56-439B-BC29-98BD2A8CA993}" srcOrd="0" destOrd="0" presId="urn:microsoft.com/office/officeart/2005/8/layout/vList5"/>
    <dgm:cxn modelId="{E8D8675D-2BC3-46AE-A021-DFF7F0E7798C}" srcId="{76561786-EBCB-46A5-840D-CD5373B307EA}" destId="{F9E39DF9-F5D9-46F5-A1DA-0A4AB220D13D}" srcOrd="0" destOrd="0" parTransId="{402D7651-D6D1-45A2-9DB0-75B400CB9906}" sibTransId="{7E5EFE1F-85BD-4C9E-9D60-BCFEBE97CD3D}"/>
    <dgm:cxn modelId="{48E5A760-FC86-49E8-A0E5-ABCE2127A676}" srcId="{99844FC3-4739-4883-9855-6E3493372AAF}" destId="{DDC7114A-2E60-45B7-A237-ABE449527BA0}" srcOrd="1" destOrd="0" parTransId="{A5246A40-494F-4B7A-83FB-9EBBD97E37FA}" sibTransId="{76BFA607-CF12-42AA-BA7C-AB0C32170D40}"/>
    <dgm:cxn modelId="{453F2864-81C7-44C7-9610-F53A781D7ACF}" type="presOf" srcId="{DDC7114A-2E60-45B7-A237-ABE449527BA0}" destId="{93E23A96-62DC-4E18-B232-1FFB406EF5FC}" srcOrd="0" destOrd="0" presId="urn:microsoft.com/office/officeart/2005/8/layout/vList5"/>
    <dgm:cxn modelId="{87F5906F-CC86-4907-BFC9-01F22CED83F0}" srcId="{FAD6466C-0D80-4BE2-AE69-DF095FF66E19}" destId="{71E320F9-7EFF-416E-8540-92BDE4453B3D}" srcOrd="0" destOrd="0" parTransId="{6EDE70AE-6E65-4CA2-BB5E-260084B0B43E}" sibTransId="{048F9ADD-4466-40A2-A786-9CB4AA8B3D79}"/>
    <dgm:cxn modelId="{5A458994-B694-493E-93D8-8F365C68F948}" type="presOf" srcId="{99844FC3-4739-4883-9855-6E3493372AAF}" destId="{0D4A6311-3B42-4318-9A40-E9C56B4D0620}" srcOrd="0" destOrd="0" presId="urn:microsoft.com/office/officeart/2005/8/layout/vList5"/>
    <dgm:cxn modelId="{D0905CA0-67E3-4490-9354-8B72FD7BC94D}" type="presOf" srcId="{E4B5B6A4-36C7-4069-9867-7BDAD0B2E092}" destId="{D9370D52-D734-4EE3-9BD4-205D445D96AD}" srcOrd="0" destOrd="0" presId="urn:microsoft.com/office/officeart/2005/8/layout/vList5"/>
    <dgm:cxn modelId="{88DCC0CD-E325-43FC-8C21-ECDAB14AA8CE}" srcId="{A31A9234-65AC-4A00-B5AB-6FA8236BAEC3}" destId="{FAD6466C-0D80-4BE2-AE69-DF095FF66E19}" srcOrd="0" destOrd="0" parTransId="{0BD7D898-9D57-4E26-A249-04AA3CA4BD67}" sibTransId="{EC0D681B-8E06-45F7-B967-DB3041D9BF5B}"/>
    <dgm:cxn modelId="{A88287D7-5ACB-4226-B777-FCFF09A3FB60}" type="presOf" srcId="{A31A9234-65AC-4A00-B5AB-6FA8236BAEC3}" destId="{E442EAC4-6F33-476A-8DD4-51276A287F8A}" srcOrd="0" destOrd="0" presId="urn:microsoft.com/office/officeart/2005/8/layout/vList5"/>
    <dgm:cxn modelId="{C60BDBE4-95A3-42CA-A241-BE3377670A02}" srcId="{DDC7114A-2E60-45B7-A237-ABE449527BA0}" destId="{E4B5B6A4-36C7-4069-9867-7BDAD0B2E092}" srcOrd="0" destOrd="0" parTransId="{716B362E-8FE9-45BB-9184-4390E3240984}" sibTransId="{F710B454-F1BE-434B-A397-90E8F8C65A49}"/>
    <dgm:cxn modelId="{2D7F03EA-FD9B-4ACB-91D9-75C855131B22}" srcId="{99844FC3-4739-4883-9855-6E3493372AAF}" destId="{A31A9234-65AC-4A00-B5AB-6FA8236BAEC3}" srcOrd="2" destOrd="0" parTransId="{DA8B466C-94BB-4DF9-875B-6E600E52388D}" sibTransId="{64ED6E50-FD60-48D9-83F4-B4CA6F082CF1}"/>
    <dgm:cxn modelId="{99A707B5-C797-4493-A61C-40CE3242121E}" type="presParOf" srcId="{0D4A6311-3B42-4318-9A40-E9C56B4D0620}" destId="{D64714C0-0DD0-4647-B212-558505B3F0CA}" srcOrd="0" destOrd="0" presId="urn:microsoft.com/office/officeart/2005/8/layout/vList5"/>
    <dgm:cxn modelId="{77E33A73-D8FE-4770-AD4B-2D15C1CB9980}" type="presParOf" srcId="{D64714C0-0DD0-4647-B212-558505B3F0CA}" destId="{788E92EA-D124-412A-AEAD-90286AA5F722}" srcOrd="0" destOrd="0" presId="urn:microsoft.com/office/officeart/2005/8/layout/vList5"/>
    <dgm:cxn modelId="{515E2AD9-E724-4DE0-8F06-6A810EC76360}" type="presParOf" srcId="{D64714C0-0DD0-4647-B212-558505B3F0CA}" destId="{313CA02D-46A7-4983-875A-15779A3C6072}" srcOrd="1" destOrd="0" presId="urn:microsoft.com/office/officeart/2005/8/layout/vList5"/>
    <dgm:cxn modelId="{FC7A1BCE-2FE5-4CC7-97AD-B1169403E179}" type="presParOf" srcId="{0D4A6311-3B42-4318-9A40-E9C56B4D0620}" destId="{7FB8B63D-1A3B-40DC-97E1-D7C89281873D}" srcOrd="1" destOrd="0" presId="urn:microsoft.com/office/officeart/2005/8/layout/vList5"/>
    <dgm:cxn modelId="{3738F606-939A-455C-9DD5-56E6585E63C2}" type="presParOf" srcId="{0D4A6311-3B42-4318-9A40-E9C56B4D0620}" destId="{3F287764-F01D-4347-B009-C6533939CE72}" srcOrd="2" destOrd="0" presId="urn:microsoft.com/office/officeart/2005/8/layout/vList5"/>
    <dgm:cxn modelId="{96EA2571-7D4A-4467-B261-43022E27CCBC}" type="presParOf" srcId="{3F287764-F01D-4347-B009-C6533939CE72}" destId="{93E23A96-62DC-4E18-B232-1FFB406EF5FC}" srcOrd="0" destOrd="0" presId="urn:microsoft.com/office/officeart/2005/8/layout/vList5"/>
    <dgm:cxn modelId="{05038090-A8F3-4E46-9C80-210413ADFBF2}" type="presParOf" srcId="{3F287764-F01D-4347-B009-C6533939CE72}" destId="{D9370D52-D734-4EE3-9BD4-205D445D96AD}" srcOrd="1" destOrd="0" presId="urn:microsoft.com/office/officeart/2005/8/layout/vList5"/>
    <dgm:cxn modelId="{5C0F1283-11B9-4AF3-8068-F9B9E71F5BFC}" type="presParOf" srcId="{0D4A6311-3B42-4318-9A40-E9C56B4D0620}" destId="{D8FC4AAE-45ED-470D-934B-08FB37477455}" srcOrd="3" destOrd="0" presId="urn:microsoft.com/office/officeart/2005/8/layout/vList5"/>
    <dgm:cxn modelId="{D8648C76-9921-4C69-A608-1DCB93348EBC}" type="presParOf" srcId="{0D4A6311-3B42-4318-9A40-E9C56B4D0620}" destId="{4F01591D-6194-48EF-A2E6-412599E05778}" srcOrd="4" destOrd="0" presId="urn:microsoft.com/office/officeart/2005/8/layout/vList5"/>
    <dgm:cxn modelId="{9ACCD8B6-14B3-47C6-A8DF-8EF0AD6F1BC7}" type="presParOf" srcId="{4F01591D-6194-48EF-A2E6-412599E05778}" destId="{E442EAC4-6F33-476A-8DD4-51276A287F8A}" srcOrd="0" destOrd="0" presId="urn:microsoft.com/office/officeart/2005/8/layout/vList5"/>
    <dgm:cxn modelId="{4CB26D79-5030-49F7-94A3-8B3061D201E1}" type="presParOf" srcId="{4F01591D-6194-48EF-A2E6-412599E05778}" destId="{180568C4-FD56-439B-BC29-98BD2A8CA99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6D1E354-D320-4914-ACF3-823A77354EA5}" type="doc">
      <dgm:prSet loTypeId="urn:microsoft.com/office/officeart/2005/8/layout/hierarchy1" loCatId="hierarchy" qsTypeId="urn:microsoft.com/office/officeart/2005/8/quickstyle/simple1" qsCatId="simple" csTypeId="urn:microsoft.com/office/officeart/2005/8/colors/accent3_2" csCatId="accent3" phldr="1"/>
      <dgm:spPr/>
      <dgm:t>
        <a:bodyPr/>
        <a:lstStyle/>
        <a:p>
          <a:endParaRPr lang="en-US"/>
        </a:p>
      </dgm:t>
    </dgm:pt>
    <dgm:pt modelId="{C47A4C2C-7E95-48A1-AE34-6FC246446B1F}">
      <dgm:prSet/>
      <dgm:spPr/>
      <dgm:t>
        <a:bodyPr/>
        <a:lstStyle/>
        <a:p>
          <a:r>
            <a:rPr lang="en-US" dirty="0"/>
            <a:t>Substance Use Disorder (SUD) is a chronic disease. . . as are diabetes, depression and hypertension</a:t>
          </a:r>
        </a:p>
      </dgm:t>
      <dgm:extLst>
        <a:ext uri="{E40237B7-FDA0-4F09-8148-C483321AD2D9}">
          <dgm14:cNvPr xmlns:dgm14="http://schemas.microsoft.com/office/drawing/2010/diagram" id="0" name="" descr="Substance Use Disorder (SUD) is a chronic disease. . . as are diabetes, depression and hypertension&#10;"/>
        </a:ext>
      </dgm:extLst>
    </dgm:pt>
    <dgm:pt modelId="{5CCE7B7C-6E2D-4A6B-B064-228EC77C26D3}" type="parTrans" cxnId="{80745318-EB6A-457B-8C87-33502C7A64E1}">
      <dgm:prSet/>
      <dgm:spPr/>
      <dgm:t>
        <a:bodyPr/>
        <a:lstStyle/>
        <a:p>
          <a:endParaRPr lang="en-US"/>
        </a:p>
      </dgm:t>
    </dgm:pt>
    <dgm:pt modelId="{3E031FD5-752E-48A4-AD18-B0D0C6346D90}" type="sibTrans" cxnId="{80745318-EB6A-457B-8C87-33502C7A64E1}">
      <dgm:prSet/>
      <dgm:spPr/>
      <dgm:t>
        <a:bodyPr/>
        <a:lstStyle/>
        <a:p>
          <a:endParaRPr lang="en-US"/>
        </a:p>
      </dgm:t>
    </dgm:pt>
    <dgm:pt modelId="{209A0908-2155-442D-9D25-A1AB4EF43B35}">
      <dgm:prSet/>
      <dgm:spPr/>
      <dgm:t>
        <a:bodyPr/>
        <a:lstStyle/>
        <a:p>
          <a:r>
            <a:rPr lang="en-US" dirty="0"/>
            <a:t>Substance use falls along a continuum </a:t>
          </a:r>
        </a:p>
      </dgm:t>
      <dgm:extLst>
        <a:ext uri="{E40237B7-FDA0-4F09-8148-C483321AD2D9}">
          <dgm14:cNvPr xmlns:dgm14="http://schemas.microsoft.com/office/drawing/2010/diagram" id="0" name="" descr="Substance use falls along a continuum &#10;"/>
        </a:ext>
      </dgm:extLst>
    </dgm:pt>
    <dgm:pt modelId="{50DC7675-8F09-4FD5-883D-6900F1D90B92}" type="parTrans" cxnId="{6076E71C-251E-416B-8B93-EA5C3481DF8F}">
      <dgm:prSet/>
      <dgm:spPr/>
      <dgm:t>
        <a:bodyPr/>
        <a:lstStyle/>
        <a:p>
          <a:endParaRPr lang="en-US"/>
        </a:p>
      </dgm:t>
    </dgm:pt>
    <dgm:pt modelId="{528A9361-2C97-4BE0-AEBD-287E369BAA16}" type="sibTrans" cxnId="{6076E71C-251E-416B-8B93-EA5C3481DF8F}">
      <dgm:prSet/>
      <dgm:spPr/>
      <dgm:t>
        <a:bodyPr/>
        <a:lstStyle/>
        <a:p>
          <a:endParaRPr lang="en-US"/>
        </a:p>
      </dgm:t>
    </dgm:pt>
    <dgm:pt modelId="{5F164C21-D42E-4D20-96B9-71068A2D06D0}">
      <dgm:prSet/>
      <dgm:spPr/>
      <dgm:t>
        <a:bodyPr/>
        <a:lstStyle/>
        <a:p>
          <a:r>
            <a:rPr lang="en-US" dirty="0"/>
            <a:t>Use ranges from abstinence/low-risk to chronic dependence and encompasses all stages in between</a:t>
          </a:r>
        </a:p>
      </dgm:t>
      <dgm:extLst>
        <a:ext uri="{E40237B7-FDA0-4F09-8148-C483321AD2D9}">
          <dgm14:cNvPr xmlns:dgm14="http://schemas.microsoft.com/office/drawing/2010/diagram" id="0" name="" descr="Use ranges from abstinence/low-risk to chronic dependence and encompasses all stages in between&#10;"/>
        </a:ext>
      </dgm:extLst>
    </dgm:pt>
    <dgm:pt modelId="{2EFA88C2-FC44-4AAE-94D6-15C753B9DDC9}" type="parTrans" cxnId="{A8CC516E-92E9-4FFC-A448-4308870AF153}">
      <dgm:prSet/>
      <dgm:spPr/>
      <dgm:t>
        <a:bodyPr/>
        <a:lstStyle/>
        <a:p>
          <a:endParaRPr lang="en-US"/>
        </a:p>
      </dgm:t>
    </dgm:pt>
    <dgm:pt modelId="{D25866C1-C505-4B1E-BF8D-DBE735DB3B09}" type="sibTrans" cxnId="{A8CC516E-92E9-4FFC-A448-4308870AF153}">
      <dgm:prSet/>
      <dgm:spPr/>
      <dgm:t>
        <a:bodyPr/>
        <a:lstStyle/>
        <a:p>
          <a:endParaRPr lang="en-US"/>
        </a:p>
      </dgm:t>
    </dgm:pt>
    <dgm:pt modelId="{EC121AE2-9CBF-4199-BBE9-C46C59C83C0F}">
      <dgm:prSet/>
      <dgm:spPr/>
      <dgm:t>
        <a:bodyPr/>
        <a:lstStyle/>
        <a:p>
          <a:r>
            <a:rPr lang="en-US" dirty="0"/>
            <a:t>Relapse and lapse are a part of the disease process</a:t>
          </a:r>
        </a:p>
      </dgm:t>
      <dgm:extLst>
        <a:ext uri="{E40237B7-FDA0-4F09-8148-C483321AD2D9}">
          <dgm14:cNvPr xmlns:dgm14="http://schemas.microsoft.com/office/drawing/2010/diagram" id="0" name="" descr="Relapse and lapse are a part of the disease process&#10;"/>
        </a:ext>
      </dgm:extLst>
    </dgm:pt>
    <dgm:pt modelId="{960EA836-C72B-4082-B635-CAE54255DAC9}" type="parTrans" cxnId="{5ADEBD8C-03D8-411B-8AF3-287E17EEBC70}">
      <dgm:prSet/>
      <dgm:spPr/>
      <dgm:t>
        <a:bodyPr/>
        <a:lstStyle/>
        <a:p>
          <a:endParaRPr lang="en-US"/>
        </a:p>
      </dgm:t>
    </dgm:pt>
    <dgm:pt modelId="{8A2766E2-BAA8-4CE0-86D6-2EE23774EC98}" type="sibTrans" cxnId="{5ADEBD8C-03D8-411B-8AF3-287E17EEBC70}">
      <dgm:prSet/>
      <dgm:spPr/>
      <dgm:t>
        <a:bodyPr/>
        <a:lstStyle/>
        <a:p>
          <a:endParaRPr lang="en-US"/>
        </a:p>
      </dgm:t>
    </dgm:pt>
    <dgm:pt modelId="{9CF889FC-F56C-4C62-84B7-725173444F99}">
      <dgm:prSet/>
      <dgm:spPr/>
      <dgm:t>
        <a:bodyPr/>
        <a:lstStyle/>
        <a:p>
          <a:r>
            <a:rPr lang="en-US" dirty="0"/>
            <a:t>As many other chronic diseases can be managed, SUD can also be managed through appropriate treatment -- even during pregnancy</a:t>
          </a:r>
        </a:p>
      </dgm:t>
      <dgm:extLst>
        <a:ext uri="{E40237B7-FDA0-4F09-8148-C483321AD2D9}">
          <dgm14:cNvPr xmlns:dgm14="http://schemas.microsoft.com/office/drawing/2010/diagram" id="0" name="" descr="As many other chronic diseases can be managed, SUD can also be managed through appropriate treatment -- even during pregnancy&#10;"/>
        </a:ext>
      </dgm:extLst>
    </dgm:pt>
    <dgm:pt modelId="{A84B528B-3859-41EE-B0B2-02C770CDD1CA}" type="parTrans" cxnId="{C15E641D-6021-4E58-8816-49A5B5C06CF8}">
      <dgm:prSet/>
      <dgm:spPr/>
      <dgm:t>
        <a:bodyPr/>
        <a:lstStyle/>
        <a:p>
          <a:endParaRPr lang="en-US"/>
        </a:p>
      </dgm:t>
    </dgm:pt>
    <dgm:pt modelId="{72355D89-8C48-4B1B-B005-9BA220DB54B8}" type="sibTrans" cxnId="{C15E641D-6021-4E58-8816-49A5B5C06CF8}">
      <dgm:prSet/>
      <dgm:spPr/>
      <dgm:t>
        <a:bodyPr/>
        <a:lstStyle/>
        <a:p>
          <a:endParaRPr lang="en-US"/>
        </a:p>
      </dgm:t>
    </dgm:pt>
    <dgm:pt modelId="{F3B67CD3-993A-479F-8D59-5CDEC5114088}">
      <dgm:prSet/>
      <dgm:spPr/>
      <dgm:t>
        <a:bodyPr/>
        <a:lstStyle/>
        <a:p>
          <a:r>
            <a:rPr lang="en-US" i="0" dirty="0"/>
            <a:t>Successful treatment for SUD means the person is in recovery; it does not mean they are “cured”</a:t>
          </a:r>
        </a:p>
      </dgm:t>
      <dgm:extLst>
        <a:ext uri="{E40237B7-FDA0-4F09-8148-C483321AD2D9}">
          <dgm14:cNvPr xmlns:dgm14="http://schemas.microsoft.com/office/drawing/2010/diagram" id="0" name="" descr="•Successful treatment for SUD means the person is in recovery; it does not mean they are “cured”&#10;"/>
        </a:ext>
      </dgm:extLst>
    </dgm:pt>
    <dgm:pt modelId="{8CEC0FA7-B5FC-4C60-B105-08A3DBA3E26D}" type="parTrans" cxnId="{2AFFFA1B-928D-4BAD-A835-60B7D94E25F9}">
      <dgm:prSet/>
      <dgm:spPr/>
      <dgm:t>
        <a:bodyPr/>
        <a:lstStyle/>
        <a:p>
          <a:endParaRPr lang="en-US"/>
        </a:p>
      </dgm:t>
    </dgm:pt>
    <dgm:pt modelId="{76376DE7-D7CD-4390-B6D6-9396463C22D9}" type="sibTrans" cxnId="{2AFFFA1B-928D-4BAD-A835-60B7D94E25F9}">
      <dgm:prSet/>
      <dgm:spPr/>
      <dgm:t>
        <a:bodyPr/>
        <a:lstStyle/>
        <a:p>
          <a:endParaRPr lang="en-US"/>
        </a:p>
      </dgm:t>
    </dgm:pt>
    <dgm:pt modelId="{76AD733F-39B7-44E5-A8C9-AFD480C5EB6A}" type="pres">
      <dgm:prSet presAssocID="{46D1E354-D320-4914-ACF3-823A77354EA5}" presName="hierChild1" presStyleCnt="0">
        <dgm:presLayoutVars>
          <dgm:chPref val="1"/>
          <dgm:dir/>
          <dgm:animOne val="branch"/>
          <dgm:animLvl val="lvl"/>
          <dgm:resizeHandles/>
        </dgm:presLayoutVars>
      </dgm:prSet>
      <dgm:spPr/>
    </dgm:pt>
    <dgm:pt modelId="{0AEC5B0B-BC4D-43D8-AAE7-B1A673DB667F}" type="pres">
      <dgm:prSet presAssocID="{C47A4C2C-7E95-48A1-AE34-6FC246446B1F}" presName="hierRoot1" presStyleCnt="0"/>
      <dgm:spPr/>
    </dgm:pt>
    <dgm:pt modelId="{BAA8188D-06EA-4790-A409-82960F9FA57E}" type="pres">
      <dgm:prSet presAssocID="{C47A4C2C-7E95-48A1-AE34-6FC246446B1F}" presName="composite" presStyleCnt="0"/>
      <dgm:spPr/>
    </dgm:pt>
    <dgm:pt modelId="{6E718230-E0FA-41C2-A86B-28BC1F6A5012}" type="pres">
      <dgm:prSet presAssocID="{C47A4C2C-7E95-48A1-AE34-6FC246446B1F}" presName="background" presStyleLbl="node0" presStyleIdx="0" presStyleCnt="4"/>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44A26EA0-8016-4CB0-93D7-1FE08FE7616D}" type="pres">
      <dgm:prSet presAssocID="{C47A4C2C-7E95-48A1-AE34-6FC246446B1F}" presName="text" presStyleLbl="fgAcc0" presStyleIdx="0" presStyleCnt="4">
        <dgm:presLayoutVars>
          <dgm:chPref val="3"/>
        </dgm:presLayoutVars>
      </dgm:prSet>
      <dgm:spPr/>
    </dgm:pt>
    <dgm:pt modelId="{EA9E655F-28F8-4ACC-968A-C0CDD84F50E7}" type="pres">
      <dgm:prSet presAssocID="{C47A4C2C-7E95-48A1-AE34-6FC246446B1F}" presName="hierChild2" presStyleCnt="0"/>
      <dgm:spPr/>
    </dgm:pt>
    <dgm:pt modelId="{97704B85-08AF-4BB3-A04C-69CAF2F66582}" type="pres">
      <dgm:prSet presAssocID="{209A0908-2155-442D-9D25-A1AB4EF43B35}" presName="hierRoot1" presStyleCnt="0"/>
      <dgm:spPr/>
    </dgm:pt>
    <dgm:pt modelId="{34BD7ABC-3B16-4FA1-8946-AC41A10797EB}" type="pres">
      <dgm:prSet presAssocID="{209A0908-2155-442D-9D25-A1AB4EF43B35}" presName="composite" presStyleCnt="0"/>
      <dgm:spPr/>
    </dgm:pt>
    <dgm:pt modelId="{D199DEAA-21C5-4DD6-BD54-6D2BF2268BF4}" type="pres">
      <dgm:prSet presAssocID="{209A0908-2155-442D-9D25-A1AB4EF43B35}" presName="background" presStyleLbl="node0" presStyleIdx="1" presStyleCnt="4"/>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0E0BFC24-4E86-4C5B-8B2F-C0EBF7EB5B49}" type="pres">
      <dgm:prSet presAssocID="{209A0908-2155-442D-9D25-A1AB4EF43B35}" presName="text" presStyleLbl="fgAcc0" presStyleIdx="1" presStyleCnt="4">
        <dgm:presLayoutVars>
          <dgm:chPref val="3"/>
        </dgm:presLayoutVars>
      </dgm:prSet>
      <dgm:spPr/>
    </dgm:pt>
    <dgm:pt modelId="{97F912E7-9CD9-4A97-A13E-A53BDC000675}" type="pres">
      <dgm:prSet presAssocID="{209A0908-2155-442D-9D25-A1AB4EF43B35}" presName="hierChild2" presStyleCnt="0"/>
      <dgm:spPr/>
    </dgm:pt>
    <dgm:pt modelId="{F3B37450-2C9A-49BB-9AD7-53F7DA8EC3FE}" type="pres">
      <dgm:prSet presAssocID="{2EFA88C2-FC44-4AAE-94D6-15C753B9DDC9}" presName="Name10" presStyleLbl="parChTrans1D2" presStyleIdx="0" presStyleCnt="2"/>
      <dgm:spPr/>
    </dgm:pt>
    <dgm:pt modelId="{327BAE7F-ECE9-4BB2-A0C7-7A3FBD60F1F4}" type="pres">
      <dgm:prSet presAssocID="{5F164C21-D42E-4D20-96B9-71068A2D06D0}" presName="hierRoot2" presStyleCnt="0"/>
      <dgm:spPr/>
    </dgm:pt>
    <dgm:pt modelId="{EA40EA3D-95A1-42A0-AF54-A81089F5B85C}" type="pres">
      <dgm:prSet presAssocID="{5F164C21-D42E-4D20-96B9-71068A2D06D0}" presName="composite2" presStyleCnt="0"/>
      <dgm:spPr/>
    </dgm:pt>
    <dgm:pt modelId="{EF83E2A7-90AA-4CB2-AB68-D59D42563794}" type="pres">
      <dgm:prSet presAssocID="{5F164C21-D42E-4D20-96B9-71068A2D06D0}" presName="background2" presStyleLbl="node2" presStyleIdx="0" presStyleCnt="2"/>
      <dgm:spPr/>
    </dgm:pt>
    <dgm:pt modelId="{B6C28044-7086-4833-B2E2-B3EF28C6E907}" type="pres">
      <dgm:prSet presAssocID="{5F164C21-D42E-4D20-96B9-71068A2D06D0}" presName="text2" presStyleLbl="fgAcc2" presStyleIdx="0" presStyleCnt="2">
        <dgm:presLayoutVars>
          <dgm:chPref val="3"/>
        </dgm:presLayoutVars>
      </dgm:prSet>
      <dgm:spPr/>
    </dgm:pt>
    <dgm:pt modelId="{AEAE43C9-16B0-4AB5-9113-9E327F4906AD}" type="pres">
      <dgm:prSet presAssocID="{5F164C21-D42E-4D20-96B9-71068A2D06D0}" presName="hierChild3" presStyleCnt="0"/>
      <dgm:spPr/>
    </dgm:pt>
    <dgm:pt modelId="{78A4DBDA-4D7F-4D9F-96D1-CDC3CB7E6DF8}" type="pres">
      <dgm:prSet presAssocID="{960EA836-C72B-4082-B635-CAE54255DAC9}" presName="Name10" presStyleLbl="parChTrans1D2" presStyleIdx="1" presStyleCnt="2"/>
      <dgm:spPr/>
    </dgm:pt>
    <dgm:pt modelId="{164D37D0-7725-4D88-BF98-DDB4E965D6E8}" type="pres">
      <dgm:prSet presAssocID="{EC121AE2-9CBF-4199-BBE9-C46C59C83C0F}" presName="hierRoot2" presStyleCnt="0"/>
      <dgm:spPr/>
    </dgm:pt>
    <dgm:pt modelId="{0CFBA1E0-2C41-4C25-93F1-DC8D871A10C3}" type="pres">
      <dgm:prSet presAssocID="{EC121AE2-9CBF-4199-BBE9-C46C59C83C0F}" presName="composite2" presStyleCnt="0"/>
      <dgm:spPr/>
    </dgm:pt>
    <dgm:pt modelId="{E1DEC8B1-8417-4401-9440-C26560AABD87}" type="pres">
      <dgm:prSet presAssocID="{EC121AE2-9CBF-4199-BBE9-C46C59C83C0F}" presName="background2" presStyleLbl="node2" presStyleIdx="1" presStyleCnt="2"/>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EE995B8F-8E50-4900-BEE3-279EA10B0A6C}" type="pres">
      <dgm:prSet presAssocID="{EC121AE2-9CBF-4199-BBE9-C46C59C83C0F}" presName="text2" presStyleLbl="fgAcc2" presStyleIdx="1" presStyleCnt="2" custLinFactNeighborX="2612" custLinFactNeighborY="1371">
        <dgm:presLayoutVars>
          <dgm:chPref val="3"/>
        </dgm:presLayoutVars>
      </dgm:prSet>
      <dgm:spPr/>
    </dgm:pt>
    <dgm:pt modelId="{FE068C15-EC75-4AF9-95DD-CCAC8A0FBA9D}" type="pres">
      <dgm:prSet presAssocID="{EC121AE2-9CBF-4199-BBE9-C46C59C83C0F}" presName="hierChild3" presStyleCnt="0"/>
      <dgm:spPr/>
    </dgm:pt>
    <dgm:pt modelId="{C575C1B8-95C4-4A1E-9002-F8670BAA975A}" type="pres">
      <dgm:prSet presAssocID="{9CF889FC-F56C-4C62-84B7-725173444F99}" presName="hierRoot1" presStyleCnt="0"/>
      <dgm:spPr/>
    </dgm:pt>
    <dgm:pt modelId="{C34361DC-7B13-492A-AE8B-880E14B8AB1C}" type="pres">
      <dgm:prSet presAssocID="{9CF889FC-F56C-4C62-84B7-725173444F99}" presName="composite" presStyleCnt="0"/>
      <dgm:spPr/>
    </dgm:pt>
    <dgm:pt modelId="{12A34475-56B2-4D3D-8B1F-76D96DD4750E}" type="pres">
      <dgm:prSet presAssocID="{9CF889FC-F56C-4C62-84B7-725173444F99}" presName="background" presStyleLbl="node0" presStyleIdx="2" presStyleCnt="4"/>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CF2B83BF-AB36-4267-B08C-A53C82B28B36}" type="pres">
      <dgm:prSet presAssocID="{9CF889FC-F56C-4C62-84B7-725173444F99}" presName="text" presStyleLbl="fgAcc0" presStyleIdx="2" presStyleCnt="4">
        <dgm:presLayoutVars>
          <dgm:chPref val="3"/>
        </dgm:presLayoutVars>
      </dgm:prSet>
      <dgm:spPr/>
    </dgm:pt>
    <dgm:pt modelId="{C62BE18C-0A90-4109-9DFC-298B73F00B72}" type="pres">
      <dgm:prSet presAssocID="{9CF889FC-F56C-4C62-84B7-725173444F99}" presName="hierChild2" presStyleCnt="0"/>
      <dgm:spPr/>
    </dgm:pt>
    <dgm:pt modelId="{F1382056-AC0E-41EA-80E8-1530E56B9746}" type="pres">
      <dgm:prSet presAssocID="{F3B67CD3-993A-479F-8D59-5CDEC5114088}" presName="hierRoot1" presStyleCnt="0"/>
      <dgm:spPr/>
    </dgm:pt>
    <dgm:pt modelId="{F349933C-73E5-4789-8519-C55884F772A1}" type="pres">
      <dgm:prSet presAssocID="{F3B67CD3-993A-479F-8D59-5CDEC5114088}" presName="composite" presStyleCnt="0"/>
      <dgm:spPr/>
    </dgm:pt>
    <dgm:pt modelId="{D96A4B79-D70E-4EEF-8D7D-AE85BA174A15}" type="pres">
      <dgm:prSet presAssocID="{F3B67CD3-993A-479F-8D59-5CDEC5114088}" presName="background" presStyleLbl="node0" presStyleIdx="3" presStyleCnt="4"/>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1DA65090-439A-44FF-BA0A-DB10835A552E}" type="pres">
      <dgm:prSet presAssocID="{F3B67CD3-993A-479F-8D59-5CDEC5114088}" presName="text" presStyleLbl="fgAcc0" presStyleIdx="3" presStyleCnt="4">
        <dgm:presLayoutVars>
          <dgm:chPref val="3"/>
        </dgm:presLayoutVars>
      </dgm:prSet>
      <dgm:spPr/>
    </dgm:pt>
    <dgm:pt modelId="{35E6E480-DF88-4E0B-A1A6-6A92DDDE9D54}" type="pres">
      <dgm:prSet presAssocID="{F3B67CD3-993A-479F-8D59-5CDEC5114088}" presName="hierChild2" presStyleCnt="0"/>
      <dgm:spPr/>
    </dgm:pt>
  </dgm:ptLst>
  <dgm:cxnLst>
    <dgm:cxn modelId="{FB9C8008-56A9-4501-AC96-F05D326ABE8E}" type="presOf" srcId="{960EA836-C72B-4082-B635-CAE54255DAC9}" destId="{78A4DBDA-4D7F-4D9F-96D1-CDC3CB7E6DF8}" srcOrd="0" destOrd="0" presId="urn:microsoft.com/office/officeart/2005/8/layout/hierarchy1"/>
    <dgm:cxn modelId="{80745318-EB6A-457B-8C87-33502C7A64E1}" srcId="{46D1E354-D320-4914-ACF3-823A77354EA5}" destId="{C47A4C2C-7E95-48A1-AE34-6FC246446B1F}" srcOrd="0" destOrd="0" parTransId="{5CCE7B7C-6E2D-4A6B-B064-228EC77C26D3}" sibTransId="{3E031FD5-752E-48A4-AD18-B0D0C6346D90}"/>
    <dgm:cxn modelId="{2AFFFA1B-928D-4BAD-A835-60B7D94E25F9}" srcId="{46D1E354-D320-4914-ACF3-823A77354EA5}" destId="{F3B67CD3-993A-479F-8D59-5CDEC5114088}" srcOrd="3" destOrd="0" parTransId="{8CEC0FA7-B5FC-4C60-B105-08A3DBA3E26D}" sibTransId="{76376DE7-D7CD-4390-B6D6-9396463C22D9}"/>
    <dgm:cxn modelId="{F1821E1C-8074-440C-999A-618F0B23A718}" type="presOf" srcId="{2EFA88C2-FC44-4AAE-94D6-15C753B9DDC9}" destId="{F3B37450-2C9A-49BB-9AD7-53F7DA8EC3FE}" srcOrd="0" destOrd="0" presId="urn:microsoft.com/office/officeart/2005/8/layout/hierarchy1"/>
    <dgm:cxn modelId="{6076E71C-251E-416B-8B93-EA5C3481DF8F}" srcId="{46D1E354-D320-4914-ACF3-823A77354EA5}" destId="{209A0908-2155-442D-9D25-A1AB4EF43B35}" srcOrd="1" destOrd="0" parTransId="{50DC7675-8F09-4FD5-883D-6900F1D90B92}" sibTransId="{528A9361-2C97-4BE0-AEBD-287E369BAA16}"/>
    <dgm:cxn modelId="{C15E641D-6021-4E58-8816-49A5B5C06CF8}" srcId="{46D1E354-D320-4914-ACF3-823A77354EA5}" destId="{9CF889FC-F56C-4C62-84B7-725173444F99}" srcOrd="2" destOrd="0" parTransId="{A84B528B-3859-41EE-B0B2-02C770CDD1CA}" sibTransId="{72355D89-8C48-4B1B-B005-9BA220DB54B8}"/>
    <dgm:cxn modelId="{F83D683A-24BC-4ED7-A865-BD8739E13C92}" type="presOf" srcId="{C47A4C2C-7E95-48A1-AE34-6FC246446B1F}" destId="{44A26EA0-8016-4CB0-93D7-1FE08FE7616D}" srcOrd="0" destOrd="0" presId="urn:microsoft.com/office/officeart/2005/8/layout/hierarchy1"/>
    <dgm:cxn modelId="{AB7A8661-75A5-4171-98AF-DC544F7240F8}" type="presOf" srcId="{9CF889FC-F56C-4C62-84B7-725173444F99}" destId="{CF2B83BF-AB36-4267-B08C-A53C82B28B36}" srcOrd="0" destOrd="0" presId="urn:microsoft.com/office/officeart/2005/8/layout/hierarchy1"/>
    <dgm:cxn modelId="{A8CC516E-92E9-4FFC-A448-4308870AF153}" srcId="{209A0908-2155-442D-9D25-A1AB4EF43B35}" destId="{5F164C21-D42E-4D20-96B9-71068A2D06D0}" srcOrd="0" destOrd="0" parTransId="{2EFA88C2-FC44-4AAE-94D6-15C753B9DDC9}" sibTransId="{D25866C1-C505-4B1E-BF8D-DBE735DB3B09}"/>
    <dgm:cxn modelId="{80896B86-C27C-4E24-839D-F17240423674}" type="presOf" srcId="{EC121AE2-9CBF-4199-BBE9-C46C59C83C0F}" destId="{EE995B8F-8E50-4900-BEE3-279EA10B0A6C}" srcOrd="0" destOrd="0" presId="urn:microsoft.com/office/officeart/2005/8/layout/hierarchy1"/>
    <dgm:cxn modelId="{5ADEBD8C-03D8-411B-8AF3-287E17EEBC70}" srcId="{209A0908-2155-442D-9D25-A1AB4EF43B35}" destId="{EC121AE2-9CBF-4199-BBE9-C46C59C83C0F}" srcOrd="1" destOrd="0" parTransId="{960EA836-C72B-4082-B635-CAE54255DAC9}" sibTransId="{8A2766E2-BAA8-4CE0-86D6-2EE23774EC98}"/>
    <dgm:cxn modelId="{AD4F5B9D-CC70-419E-B9BE-66B5560B68CE}" type="presOf" srcId="{5F164C21-D42E-4D20-96B9-71068A2D06D0}" destId="{B6C28044-7086-4833-B2E2-B3EF28C6E907}" srcOrd="0" destOrd="0" presId="urn:microsoft.com/office/officeart/2005/8/layout/hierarchy1"/>
    <dgm:cxn modelId="{A0C4A39F-5581-4674-A693-EBA38A299380}" type="presOf" srcId="{209A0908-2155-442D-9D25-A1AB4EF43B35}" destId="{0E0BFC24-4E86-4C5B-8B2F-C0EBF7EB5B49}" srcOrd="0" destOrd="0" presId="urn:microsoft.com/office/officeart/2005/8/layout/hierarchy1"/>
    <dgm:cxn modelId="{E2DE8CB6-F390-4A99-B2BF-C06308C237DF}" type="presOf" srcId="{46D1E354-D320-4914-ACF3-823A77354EA5}" destId="{76AD733F-39B7-44E5-A8C9-AFD480C5EB6A}" srcOrd="0" destOrd="0" presId="urn:microsoft.com/office/officeart/2005/8/layout/hierarchy1"/>
    <dgm:cxn modelId="{074675B8-0D4D-4C67-8262-1337C14634D9}" type="presOf" srcId="{F3B67CD3-993A-479F-8D59-5CDEC5114088}" destId="{1DA65090-439A-44FF-BA0A-DB10835A552E}" srcOrd="0" destOrd="0" presId="urn:microsoft.com/office/officeart/2005/8/layout/hierarchy1"/>
    <dgm:cxn modelId="{C7D7A323-5383-4A57-BBC7-6BD4865B478E}" type="presParOf" srcId="{76AD733F-39B7-44E5-A8C9-AFD480C5EB6A}" destId="{0AEC5B0B-BC4D-43D8-AAE7-B1A673DB667F}" srcOrd="0" destOrd="0" presId="urn:microsoft.com/office/officeart/2005/8/layout/hierarchy1"/>
    <dgm:cxn modelId="{48A2DC95-558D-41C5-B49D-00D98FA0D0B7}" type="presParOf" srcId="{0AEC5B0B-BC4D-43D8-AAE7-B1A673DB667F}" destId="{BAA8188D-06EA-4790-A409-82960F9FA57E}" srcOrd="0" destOrd="0" presId="urn:microsoft.com/office/officeart/2005/8/layout/hierarchy1"/>
    <dgm:cxn modelId="{25D45124-36D5-4DD8-B313-3EAD4F33066B}" type="presParOf" srcId="{BAA8188D-06EA-4790-A409-82960F9FA57E}" destId="{6E718230-E0FA-41C2-A86B-28BC1F6A5012}" srcOrd="0" destOrd="0" presId="urn:microsoft.com/office/officeart/2005/8/layout/hierarchy1"/>
    <dgm:cxn modelId="{6564BAFA-615D-492A-B3E1-B70FB38A5AB7}" type="presParOf" srcId="{BAA8188D-06EA-4790-A409-82960F9FA57E}" destId="{44A26EA0-8016-4CB0-93D7-1FE08FE7616D}" srcOrd="1" destOrd="0" presId="urn:microsoft.com/office/officeart/2005/8/layout/hierarchy1"/>
    <dgm:cxn modelId="{F8F7D48B-9E48-4475-9B53-71C87AF40964}" type="presParOf" srcId="{0AEC5B0B-BC4D-43D8-AAE7-B1A673DB667F}" destId="{EA9E655F-28F8-4ACC-968A-C0CDD84F50E7}" srcOrd="1" destOrd="0" presId="urn:microsoft.com/office/officeart/2005/8/layout/hierarchy1"/>
    <dgm:cxn modelId="{1B66DBF1-04E0-45A6-A144-3E77768DD6F3}" type="presParOf" srcId="{76AD733F-39B7-44E5-A8C9-AFD480C5EB6A}" destId="{97704B85-08AF-4BB3-A04C-69CAF2F66582}" srcOrd="1" destOrd="0" presId="urn:microsoft.com/office/officeart/2005/8/layout/hierarchy1"/>
    <dgm:cxn modelId="{F8EDCD45-B89B-4E97-B1D2-5890FB10E3BB}" type="presParOf" srcId="{97704B85-08AF-4BB3-A04C-69CAF2F66582}" destId="{34BD7ABC-3B16-4FA1-8946-AC41A10797EB}" srcOrd="0" destOrd="0" presId="urn:microsoft.com/office/officeart/2005/8/layout/hierarchy1"/>
    <dgm:cxn modelId="{351145C0-6432-4427-88A1-7508EFD3C3BF}" type="presParOf" srcId="{34BD7ABC-3B16-4FA1-8946-AC41A10797EB}" destId="{D199DEAA-21C5-4DD6-BD54-6D2BF2268BF4}" srcOrd="0" destOrd="0" presId="urn:microsoft.com/office/officeart/2005/8/layout/hierarchy1"/>
    <dgm:cxn modelId="{3A2E52F5-CC11-4325-B61B-009DCDEED8E7}" type="presParOf" srcId="{34BD7ABC-3B16-4FA1-8946-AC41A10797EB}" destId="{0E0BFC24-4E86-4C5B-8B2F-C0EBF7EB5B49}" srcOrd="1" destOrd="0" presId="urn:microsoft.com/office/officeart/2005/8/layout/hierarchy1"/>
    <dgm:cxn modelId="{AEC67BA0-9769-4C34-BE79-33C1B375E745}" type="presParOf" srcId="{97704B85-08AF-4BB3-A04C-69CAF2F66582}" destId="{97F912E7-9CD9-4A97-A13E-A53BDC000675}" srcOrd="1" destOrd="0" presId="urn:microsoft.com/office/officeart/2005/8/layout/hierarchy1"/>
    <dgm:cxn modelId="{4C9342E7-CB11-417C-BC6B-DB1A3610B8F8}" type="presParOf" srcId="{97F912E7-9CD9-4A97-A13E-A53BDC000675}" destId="{F3B37450-2C9A-49BB-9AD7-53F7DA8EC3FE}" srcOrd="0" destOrd="0" presId="urn:microsoft.com/office/officeart/2005/8/layout/hierarchy1"/>
    <dgm:cxn modelId="{8BFFB72F-8017-457C-9C04-D72C9412C1C0}" type="presParOf" srcId="{97F912E7-9CD9-4A97-A13E-A53BDC000675}" destId="{327BAE7F-ECE9-4BB2-A0C7-7A3FBD60F1F4}" srcOrd="1" destOrd="0" presId="urn:microsoft.com/office/officeart/2005/8/layout/hierarchy1"/>
    <dgm:cxn modelId="{08AC6FC2-D732-428B-B96B-008275D0CC0D}" type="presParOf" srcId="{327BAE7F-ECE9-4BB2-A0C7-7A3FBD60F1F4}" destId="{EA40EA3D-95A1-42A0-AF54-A81089F5B85C}" srcOrd="0" destOrd="0" presId="urn:microsoft.com/office/officeart/2005/8/layout/hierarchy1"/>
    <dgm:cxn modelId="{7E10DA47-04DA-492D-A3B2-06B715BD38C6}" type="presParOf" srcId="{EA40EA3D-95A1-42A0-AF54-A81089F5B85C}" destId="{EF83E2A7-90AA-4CB2-AB68-D59D42563794}" srcOrd="0" destOrd="0" presId="urn:microsoft.com/office/officeart/2005/8/layout/hierarchy1"/>
    <dgm:cxn modelId="{BDC82A61-C785-483A-AB2F-F6D768FA1B58}" type="presParOf" srcId="{EA40EA3D-95A1-42A0-AF54-A81089F5B85C}" destId="{B6C28044-7086-4833-B2E2-B3EF28C6E907}" srcOrd="1" destOrd="0" presId="urn:microsoft.com/office/officeart/2005/8/layout/hierarchy1"/>
    <dgm:cxn modelId="{D74A7F65-5691-48DD-B1C9-417D76B49D8C}" type="presParOf" srcId="{327BAE7F-ECE9-4BB2-A0C7-7A3FBD60F1F4}" destId="{AEAE43C9-16B0-4AB5-9113-9E327F4906AD}" srcOrd="1" destOrd="0" presId="urn:microsoft.com/office/officeart/2005/8/layout/hierarchy1"/>
    <dgm:cxn modelId="{AB17D0B6-A5EC-4A1F-B5A9-B015D4E8262C}" type="presParOf" srcId="{97F912E7-9CD9-4A97-A13E-A53BDC000675}" destId="{78A4DBDA-4D7F-4D9F-96D1-CDC3CB7E6DF8}" srcOrd="2" destOrd="0" presId="urn:microsoft.com/office/officeart/2005/8/layout/hierarchy1"/>
    <dgm:cxn modelId="{C171050D-D986-4FB2-B4F8-EC512D498251}" type="presParOf" srcId="{97F912E7-9CD9-4A97-A13E-A53BDC000675}" destId="{164D37D0-7725-4D88-BF98-DDB4E965D6E8}" srcOrd="3" destOrd="0" presId="urn:microsoft.com/office/officeart/2005/8/layout/hierarchy1"/>
    <dgm:cxn modelId="{D061048C-2FE4-434B-BBE2-2C93EA74DE62}" type="presParOf" srcId="{164D37D0-7725-4D88-BF98-DDB4E965D6E8}" destId="{0CFBA1E0-2C41-4C25-93F1-DC8D871A10C3}" srcOrd="0" destOrd="0" presId="urn:microsoft.com/office/officeart/2005/8/layout/hierarchy1"/>
    <dgm:cxn modelId="{C2E1BF8C-9186-4F0A-A595-0353797A5448}" type="presParOf" srcId="{0CFBA1E0-2C41-4C25-93F1-DC8D871A10C3}" destId="{E1DEC8B1-8417-4401-9440-C26560AABD87}" srcOrd="0" destOrd="0" presId="urn:microsoft.com/office/officeart/2005/8/layout/hierarchy1"/>
    <dgm:cxn modelId="{6129267A-DD6B-4C37-B323-8ED6114932D4}" type="presParOf" srcId="{0CFBA1E0-2C41-4C25-93F1-DC8D871A10C3}" destId="{EE995B8F-8E50-4900-BEE3-279EA10B0A6C}" srcOrd="1" destOrd="0" presId="urn:microsoft.com/office/officeart/2005/8/layout/hierarchy1"/>
    <dgm:cxn modelId="{9365CB1C-7F9B-4B03-A4E7-F6F151175E7A}" type="presParOf" srcId="{164D37D0-7725-4D88-BF98-DDB4E965D6E8}" destId="{FE068C15-EC75-4AF9-95DD-CCAC8A0FBA9D}" srcOrd="1" destOrd="0" presId="urn:microsoft.com/office/officeart/2005/8/layout/hierarchy1"/>
    <dgm:cxn modelId="{39F997F8-A4EC-48E7-8B7E-ADA9577BF77F}" type="presParOf" srcId="{76AD733F-39B7-44E5-A8C9-AFD480C5EB6A}" destId="{C575C1B8-95C4-4A1E-9002-F8670BAA975A}" srcOrd="2" destOrd="0" presId="urn:microsoft.com/office/officeart/2005/8/layout/hierarchy1"/>
    <dgm:cxn modelId="{DB8183BE-7570-4845-968B-5C83628C9C5B}" type="presParOf" srcId="{C575C1B8-95C4-4A1E-9002-F8670BAA975A}" destId="{C34361DC-7B13-492A-AE8B-880E14B8AB1C}" srcOrd="0" destOrd="0" presId="urn:microsoft.com/office/officeart/2005/8/layout/hierarchy1"/>
    <dgm:cxn modelId="{ECEAA8AC-5286-4F9C-BCDD-25BDAC2A4977}" type="presParOf" srcId="{C34361DC-7B13-492A-AE8B-880E14B8AB1C}" destId="{12A34475-56B2-4D3D-8B1F-76D96DD4750E}" srcOrd="0" destOrd="0" presId="urn:microsoft.com/office/officeart/2005/8/layout/hierarchy1"/>
    <dgm:cxn modelId="{C0A1784A-55EE-472D-9AAA-73423A5401F7}" type="presParOf" srcId="{C34361DC-7B13-492A-AE8B-880E14B8AB1C}" destId="{CF2B83BF-AB36-4267-B08C-A53C82B28B36}" srcOrd="1" destOrd="0" presId="urn:microsoft.com/office/officeart/2005/8/layout/hierarchy1"/>
    <dgm:cxn modelId="{0E405A5C-330C-49ED-BAE0-4DB9AE23D5A0}" type="presParOf" srcId="{C575C1B8-95C4-4A1E-9002-F8670BAA975A}" destId="{C62BE18C-0A90-4109-9DFC-298B73F00B72}" srcOrd="1" destOrd="0" presId="urn:microsoft.com/office/officeart/2005/8/layout/hierarchy1"/>
    <dgm:cxn modelId="{93301E2D-A882-40EA-A718-58E95F9368BE}" type="presParOf" srcId="{76AD733F-39B7-44E5-A8C9-AFD480C5EB6A}" destId="{F1382056-AC0E-41EA-80E8-1530E56B9746}" srcOrd="3" destOrd="0" presId="urn:microsoft.com/office/officeart/2005/8/layout/hierarchy1"/>
    <dgm:cxn modelId="{E010D7D7-B4E5-4C8D-9A12-D5256A5CCEEE}" type="presParOf" srcId="{F1382056-AC0E-41EA-80E8-1530E56B9746}" destId="{F349933C-73E5-4789-8519-C55884F772A1}" srcOrd="0" destOrd="0" presId="urn:microsoft.com/office/officeart/2005/8/layout/hierarchy1"/>
    <dgm:cxn modelId="{3A4C276B-39A5-4F8B-8E1C-312D0A8F6140}" type="presParOf" srcId="{F349933C-73E5-4789-8519-C55884F772A1}" destId="{D96A4B79-D70E-4EEF-8D7D-AE85BA174A15}" srcOrd="0" destOrd="0" presId="urn:microsoft.com/office/officeart/2005/8/layout/hierarchy1"/>
    <dgm:cxn modelId="{EDC5645E-53DD-40F1-98C0-C2A3D03345D2}" type="presParOf" srcId="{F349933C-73E5-4789-8519-C55884F772A1}" destId="{1DA65090-439A-44FF-BA0A-DB10835A552E}" srcOrd="1" destOrd="0" presId="urn:microsoft.com/office/officeart/2005/8/layout/hierarchy1"/>
    <dgm:cxn modelId="{526CB56B-93DC-40C2-9B37-A5837EA3A43E}" type="presParOf" srcId="{F1382056-AC0E-41EA-80E8-1530E56B9746}" destId="{35E6E480-DF88-4E0B-A1A6-6A92DDDE9D5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11ABD51-2981-4396-B3D8-8ECEF14A0A37}" type="doc">
      <dgm:prSet loTypeId="urn:microsoft.com/office/officeart/2018/5/layout/CenteredIconLabelDescriptionList" loCatId="icon" qsTypeId="urn:microsoft.com/office/officeart/2005/8/quickstyle/simple1" qsCatId="simple" csTypeId="urn:microsoft.com/office/officeart/2005/8/colors/accent3_2" csCatId="accent3" phldr="1"/>
      <dgm:spPr/>
      <dgm:t>
        <a:bodyPr/>
        <a:lstStyle/>
        <a:p>
          <a:endParaRPr lang="en-US"/>
        </a:p>
      </dgm:t>
    </dgm:pt>
    <dgm:pt modelId="{70EE00C1-4557-49B7-A2AC-689B8CA20C61}">
      <dgm:prSet/>
      <dgm:spPr/>
      <dgm:t>
        <a:bodyPr/>
        <a:lstStyle/>
        <a:p>
          <a:pPr>
            <a:lnSpc>
              <a:spcPct val="100000"/>
            </a:lnSpc>
            <a:defRPr b="1"/>
          </a:pPr>
          <a:r>
            <a:rPr lang="en-US"/>
            <a:t>Embrace</a:t>
          </a:r>
        </a:p>
      </dgm:t>
    </dgm:pt>
    <dgm:pt modelId="{CAAFBAA4-618A-4701-90E3-2DAF81EDA644}" type="parTrans" cxnId="{79ABCE2B-C675-4414-9C1F-6B1E3BBFF57A}">
      <dgm:prSet/>
      <dgm:spPr/>
      <dgm:t>
        <a:bodyPr/>
        <a:lstStyle/>
        <a:p>
          <a:endParaRPr lang="en-US"/>
        </a:p>
      </dgm:t>
    </dgm:pt>
    <dgm:pt modelId="{A3BEFAD5-94A9-49A1-B265-78D8C7C5C520}" type="sibTrans" cxnId="{79ABCE2B-C675-4414-9C1F-6B1E3BBFF57A}">
      <dgm:prSet/>
      <dgm:spPr/>
      <dgm:t>
        <a:bodyPr/>
        <a:lstStyle/>
        <a:p>
          <a:endParaRPr lang="en-US"/>
        </a:p>
      </dgm:t>
    </dgm:pt>
    <dgm:pt modelId="{AF2FE008-51A9-47A1-8D6D-8281497AB508}">
      <dgm:prSet/>
      <dgm:spPr/>
      <dgm:t>
        <a:bodyPr/>
        <a:lstStyle/>
        <a:p>
          <a:pPr>
            <a:lnSpc>
              <a:spcPct val="100000"/>
            </a:lnSpc>
          </a:pPr>
          <a:r>
            <a:rPr lang="en-US" dirty="0"/>
            <a:t>Embrace positive change: Treatment for substance use disorders has historically been viewed as binary, with addiction and abstinence as a person’s only two options </a:t>
          </a:r>
        </a:p>
      </dgm:t>
    </dgm:pt>
    <dgm:pt modelId="{828BAB93-20F7-48F0-8EB2-38905EC20FC2}" type="parTrans" cxnId="{A8A67308-526C-4C19-ACBB-EEAE6AC63D6C}">
      <dgm:prSet/>
      <dgm:spPr/>
      <dgm:t>
        <a:bodyPr/>
        <a:lstStyle/>
        <a:p>
          <a:endParaRPr lang="en-US"/>
        </a:p>
      </dgm:t>
    </dgm:pt>
    <dgm:pt modelId="{73FB661D-1F42-4543-BDF8-B1AF940744F5}" type="sibTrans" cxnId="{A8A67308-526C-4C19-ACBB-EEAE6AC63D6C}">
      <dgm:prSet/>
      <dgm:spPr/>
      <dgm:t>
        <a:bodyPr/>
        <a:lstStyle/>
        <a:p>
          <a:endParaRPr lang="en-US"/>
        </a:p>
      </dgm:t>
    </dgm:pt>
    <dgm:pt modelId="{D3768438-9E3F-4662-A0E1-D0B70CA0A5A1}">
      <dgm:prSet/>
      <dgm:spPr/>
      <dgm:t>
        <a:bodyPr/>
        <a:lstStyle/>
        <a:p>
          <a:pPr>
            <a:lnSpc>
              <a:spcPct val="100000"/>
            </a:lnSpc>
            <a:defRPr b="1"/>
          </a:pPr>
          <a:r>
            <a:rPr lang="en-US"/>
            <a:t>Don’t create</a:t>
          </a:r>
        </a:p>
      </dgm:t>
    </dgm:pt>
    <dgm:pt modelId="{83942817-70F4-4C9B-9EA4-7CBAC1DCC0DE}" type="parTrans" cxnId="{B08021B6-227F-4CD0-BEB3-2380EB7C4CB1}">
      <dgm:prSet/>
      <dgm:spPr/>
      <dgm:t>
        <a:bodyPr/>
        <a:lstStyle/>
        <a:p>
          <a:endParaRPr lang="en-US"/>
        </a:p>
      </dgm:t>
    </dgm:pt>
    <dgm:pt modelId="{1A3EC272-0ED5-42E2-AA80-1635CE69CC82}" type="sibTrans" cxnId="{B08021B6-227F-4CD0-BEB3-2380EB7C4CB1}">
      <dgm:prSet/>
      <dgm:spPr/>
      <dgm:t>
        <a:bodyPr/>
        <a:lstStyle/>
        <a:p>
          <a:endParaRPr lang="en-US"/>
        </a:p>
      </dgm:t>
    </dgm:pt>
    <dgm:pt modelId="{EABB7FD6-C891-42C5-881C-A7C9E70E3C41}">
      <dgm:prSet/>
      <dgm:spPr/>
      <dgm:t>
        <a:bodyPr/>
        <a:lstStyle/>
        <a:p>
          <a:pPr>
            <a:lnSpc>
              <a:spcPct val="100000"/>
            </a:lnSpc>
          </a:pPr>
          <a:r>
            <a:rPr lang="en-US" dirty="0"/>
            <a:t>Don’t create a dichotomy of “someone is using or not using.” There are many positive changes a person can make to reduce negative consequences </a:t>
          </a:r>
        </a:p>
      </dgm:t>
    </dgm:pt>
    <dgm:pt modelId="{6EC421BE-1AFD-4BF5-86B1-297F09207E4B}" type="parTrans" cxnId="{A8A63165-E239-42A2-A60A-6D2C6CB11226}">
      <dgm:prSet/>
      <dgm:spPr/>
      <dgm:t>
        <a:bodyPr/>
        <a:lstStyle/>
        <a:p>
          <a:endParaRPr lang="en-US"/>
        </a:p>
      </dgm:t>
    </dgm:pt>
    <dgm:pt modelId="{1D312467-1431-420A-8A31-C2BEABBFC8DB}" type="sibTrans" cxnId="{A8A63165-E239-42A2-A60A-6D2C6CB11226}">
      <dgm:prSet/>
      <dgm:spPr/>
      <dgm:t>
        <a:bodyPr/>
        <a:lstStyle/>
        <a:p>
          <a:endParaRPr lang="en-US"/>
        </a:p>
      </dgm:t>
    </dgm:pt>
    <dgm:pt modelId="{F9F4AA8C-162C-4058-9D19-9F2FC1C22BB1}">
      <dgm:prSet/>
      <dgm:spPr/>
      <dgm:t>
        <a:bodyPr/>
        <a:lstStyle/>
        <a:p>
          <a:pPr>
            <a:lnSpc>
              <a:spcPct val="100000"/>
            </a:lnSpc>
            <a:defRPr b="1"/>
          </a:pPr>
          <a:r>
            <a:rPr lang="en-US"/>
            <a:t>Don’t convey</a:t>
          </a:r>
        </a:p>
      </dgm:t>
    </dgm:pt>
    <dgm:pt modelId="{EC1E5A93-A796-45EF-B842-50F9BEEF6791}" type="parTrans" cxnId="{634A33A1-83B7-4ADA-A0B2-E2465A178E45}">
      <dgm:prSet/>
      <dgm:spPr/>
      <dgm:t>
        <a:bodyPr/>
        <a:lstStyle/>
        <a:p>
          <a:endParaRPr lang="en-US"/>
        </a:p>
      </dgm:t>
    </dgm:pt>
    <dgm:pt modelId="{3BC1A306-9078-436F-AC07-7FD5FB22066B}" type="sibTrans" cxnId="{634A33A1-83B7-4ADA-A0B2-E2465A178E45}">
      <dgm:prSet/>
      <dgm:spPr/>
      <dgm:t>
        <a:bodyPr/>
        <a:lstStyle/>
        <a:p>
          <a:endParaRPr lang="en-US"/>
        </a:p>
      </dgm:t>
    </dgm:pt>
    <dgm:pt modelId="{DBF4CF1D-4589-43A1-B68F-F423B719811F}">
      <dgm:prSet/>
      <dgm:spPr/>
      <dgm:t>
        <a:bodyPr/>
        <a:lstStyle/>
        <a:p>
          <a:pPr>
            <a:lnSpc>
              <a:spcPct val="100000"/>
            </a:lnSpc>
          </a:pPr>
          <a:r>
            <a:rPr lang="en-US" dirty="0"/>
            <a:t>Don’t convey the impression that abstinence is the only goal</a:t>
          </a:r>
        </a:p>
      </dgm:t>
    </dgm:pt>
    <dgm:pt modelId="{31569E70-DF44-4C68-A2A4-A012AA818521}" type="parTrans" cxnId="{4F9808B8-E015-4EF7-8696-B44477CE1779}">
      <dgm:prSet/>
      <dgm:spPr/>
      <dgm:t>
        <a:bodyPr/>
        <a:lstStyle/>
        <a:p>
          <a:endParaRPr lang="en-US"/>
        </a:p>
      </dgm:t>
    </dgm:pt>
    <dgm:pt modelId="{BB6B295A-0160-43CC-BB5F-1E408F25C6CD}" type="sibTrans" cxnId="{4F9808B8-E015-4EF7-8696-B44477CE1779}">
      <dgm:prSet/>
      <dgm:spPr/>
      <dgm:t>
        <a:bodyPr/>
        <a:lstStyle/>
        <a:p>
          <a:endParaRPr lang="en-US"/>
        </a:p>
      </dgm:t>
    </dgm:pt>
    <dgm:pt modelId="{41D7D6C0-7427-49D1-825A-81CDDACE15A4}">
      <dgm:prSet/>
      <dgm:spPr/>
      <dgm:t>
        <a:bodyPr/>
        <a:lstStyle/>
        <a:p>
          <a:pPr>
            <a:lnSpc>
              <a:spcPct val="100000"/>
            </a:lnSpc>
            <a:defRPr b="1"/>
          </a:pPr>
          <a:r>
            <a:rPr lang="en-US"/>
            <a:t>Don’t assume</a:t>
          </a:r>
        </a:p>
      </dgm:t>
    </dgm:pt>
    <dgm:pt modelId="{F0EA6D08-4543-467F-B1D2-F0F7B32E5A03}" type="parTrans" cxnId="{D62BD171-E2D8-4459-A7C1-A6BD7B6CC2C4}">
      <dgm:prSet/>
      <dgm:spPr/>
      <dgm:t>
        <a:bodyPr/>
        <a:lstStyle/>
        <a:p>
          <a:endParaRPr lang="en-US"/>
        </a:p>
      </dgm:t>
    </dgm:pt>
    <dgm:pt modelId="{6655E2DC-F0A0-4504-A24A-EAB279C09D67}" type="sibTrans" cxnId="{D62BD171-E2D8-4459-A7C1-A6BD7B6CC2C4}">
      <dgm:prSet/>
      <dgm:spPr/>
      <dgm:t>
        <a:bodyPr/>
        <a:lstStyle/>
        <a:p>
          <a:endParaRPr lang="en-US"/>
        </a:p>
      </dgm:t>
    </dgm:pt>
    <dgm:pt modelId="{CF101767-9318-4702-A5ED-F94DF93AE234}">
      <dgm:prSet/>
      <dgm:spPr/>
      <dgm:t>
        <a:bodyPr/>
        <a:lstStyle/>
        <a:p>
          <a:pPr>
            <a:lnSpc>
              <a:spcPct val="100000"/>
            </a:lnSpc>
          </a:pPr>
          <a:r>
            <a:rPr lang="en-US" dirty="0"/>
            <a:t>Don’t assume there is only one “right” way to address substance misuse</a:t>
          </a:r>
        </a:p>
      </dgm:t>
    </dgm:pt>
    <dgm:pt modelId="{EE859A07-70FF-442E-A1BD-04376434AD15}" type="parTrans" cxnId="{341367B2-B54D-40A9-902B-ED4B6973D27E}">
      <dgm:prSet/>
      <dgm:spPr/>
      <dgm:t>
        <a:bodyPr/>
        <a:lstStyle/>
        <a:p>
          <a:endParaRPr lang="en-US"/>
        </a:p>
      </dgm:t>
    </dgm:pt>
    <dgm:pt modelId="{0B0E5C92-5CE5-4939-9B5D-9804A773982F}" type="sibTrans" cxnId="{341367B2-B54D-40A9-902B-ED4B6973D27E}">
      <dgm:prSet/>
      <dgm:spPr/>
      <dgm:t>
        <a:bodyPr/>
        <a:lstStyle/>
        <a:p>
          <a:endParaRPr lang="en-US"/>
        </a:p>
      </dgm:t>
    </dgm:pt>
    <dgm:pt modelId="{37BBFB8D-C749-4B8C-9140-2E966358F841}" type="pres">
      <dgm:prSet presAssocID="{611ABD51-2981-4396-B3D8-8ECEF14A0A37}" presName="root" presStyleCnt="0">
        <dgm:presLayoutVars>
          <dgm:dir/>
          <dgm:resizeHandles val="exact"/>
        </dgm:presLayoutVars>
      </dgm:prSet>
      <dgm:spPr/>
    </dgm:pt>
    <dgm:pt modelId="{9B09702A-85C1-4BBC-AC2C-8281FD49056E}" type="pres">
      <dgm:prSet presAssocID="{70EE00C1-4557-49B7-A2AC-689B8CA20C61}" presName="compNode" presStyleCnt="0"/>
      <dgm:spPr/>
    </dgm:pt>
    <dgm:pt modelId="{5C67F5E0-48A7-4D91-999F-6FF8D04E5696}" type="pres">
      <dgm:prSet presAssocID="{70EE00C1-4557-49B7-A2AC-689B8CA20C6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mage of Medicine"/>
        </a:ext>
      </dgm:extLst>
    </dgm:pt>
    <dgm:pt modelId="{BEFF16C2-DA97-49C0-BD22-FD7145FDAC0F}" type="pres">
      <dgm:prSet presAssocID="{70EE00C1-4557-49B7-A2AC-689B8CA20C61}" presName="iconSpace" presStyleCnt="0"/>
      <dgm:spPr/>
    </dgm:pt>
    <dgm:pt modelId="{DADBDB32-260E-4224-88A4-9D2A37CE4469}" type="pres">
      <dgm:prSet presAssocID="{70EE00C1-4557-49B7-A2AC-689B8CA20C61}" presName="parTx" presStyleLbl="revTx" presStyleIdx="0" presStyleCnt="8">
        <dgm:presLayoutVars>
          <dgm:chMax val="0"/>
          <dgm:chPref val="0"/>
        </dgm:presLayoutVars>
      </dgm:prSet>
      <dgm:spPr/>
    </dgm:pt>
    <dgm:pt modelId="{DF99E96B-DE4D-448F-91BB-9B499748FFB1}" type="pres">
      <dgm:prSet presAssocID="{70EE00C1-4557-49B7-A2AC-689B8CA20C61}" presName="txSpace" presStyleCnt="0"/>
      <dgm:spPr/>
    </dgm:pt>
    <dgm:pt modelId="{CC38203E-D1CB-4715-8137-5C339A40D201}" type="pres">
      <dgm:prSet presAssocID="{70EE00C1-4557-49B7-A2AC-689B8CA20C61}" presName="desTx" presStyleLbl="revTx" presStyleIdx="1" presStyleCnt="8">
        <dgm:presLayoutVars/>
      </dgm:prSet>
      <dgm:spPr/>
    </dgm:pt>
    <dgm:pt modelId="{683E7692-D2B4-43D1-8282-B8FDF77C0B88}" type="pres">
      <dgm:prSet presAssocID="{A3BEFAD5-94A9-49A1-B265-78D8C7C5C520}" presName="sibTrans" presStyleCnt="0"/>
      <dgm:spPr/>
    </dgm:pt>
    <dgm:pt modelId="{4BD3B7B4-0244-44BD-95D7-0DD6D5467604}" type="pres">
      <dgm:prSet presAssocID="{D3768438-9E3F-4662-A0E1-D0B70CA0A5A1}" presName="compNode" presStyleCnt="0"/>
      <dgm:spPr/>
    </dgm:pt>
    <dgm:pt modelId="{E84CFFF8-4382-4A47-B306-AB152941096D}" type="pres">
      <dgm:prSet presAssocID="{D3768438-9E3F-4662-A0E1-D0B70CA0A5A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mage of Group Brainstorm"/>
        </a:ext>
      </dgm:extLst>
    </dgm:pt>
    <dgm:pt modelId="{7F6E5064-9032-4943-9CED-E0E5FC33B1CA}" type="pres">
      <dgm:prSet presAssocID="{D3768438-9E3F-4662-A0E1-D0B70CA0A5A1}" presName="iconSpace" presStyleCnt="0"/>
      <dgm:spPr/>
    </dgm:pt>
    <dgm:pt modelId="{1829FF86-1CF5-45FA-AAA1-0B6F3B6F4BCF}" type="pres">
      <dgm:prSet presAssocID="{D3768438-9E3F-4662-A0E1-D0B70CA0A5A1}" presName="parTx" presStyleLbl="revTx" presStyleIdx="2" presStyleCnt="8">
        <dgm:presLayoutVars>
          <dgm:chMax val="0"/>
          <dgm:chPref val="0"/>
        </dgm:presLayoutVars>
      </dgm:prSet>
      <dgm:spPr/>
    </dgm:pt>
    <dgm:pt modelId="{E593B4C0-4E72-4639-AA69-92551394F5C7}" type="pres">
      <dgm:prSet presAssocID="{D3768438-9E3F-4662-A0E1-D0B70CA0A5A1}" presName="txSpace" presStyleCnt="0"/>
      <dgm:spPr/>
    </dgm:pt>
    <dgm:pt modelId="{C80A4C35-8599-4B53-9D29-A973A35D0255}" type="pres">
      <dgm:prSet presAssocID="{D3768438-9E3F-4662-A0E1-D0B70CA0A5A1}" presName="desTx" presStyleLbl="revTx" presStyleIdx="3" presStyleCnt="8">
        <dgm:presLayoutVars/>
      </dgm:prSet>
      <dgm:spPr/>
    </dgm:pt>
    <dgm:pt modelId="{ADF501F5-FB79-462D-B552-46123ACF37A9}" type="pres">
      <dgm:prSet presAssocID="{1A3EC272-0ED5-42E2-AA80-1635CE69CC82}" presName="sibTrans" presStyleCnt="0"/>
      <dgm:spPr/>
    </dgm:pt>
    <dgm:pt modelId="{7934D021-4301-4158-9194-B4172679FABF}" type="pres">
      <dgm:prSet presAssocID="{F9F4AA8C-162C-4058-9D19-9F2FC1C22BB1}" presName="compNode" presStyleCnt="0"/>
      <dgm:spPr/>
    </dgm:pt>
    <dgm:pt modelId="{1E138BF9-5517-429D-A5B4-B0646148F35D}" type="pres">
      <dgm:prSet presAssocID="{F9F4AA8C-162C-4058-9D19-9F2FC1C22BB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mage of Confused Person"/>
        </a:ext>
      </dgm:extLst>
    </dgm:pt>
    <dgm:pt modelId="{BF841712-7666-41BD-A64D-4B696F5A6D2C}" type="pres">
      <dgm:prSet presAssocID="{F9F4AA8C-162C-4058-9D19-9F2FC1C22BB1}" presName="iconSpace" presStyleCnt="0"/>
      <dgm:spPr/>
    </dgm:pt>
    <dgm:pt modelId="{D1441571-43F2-4240-9442-5A511FD27E06}" type="pres">
      <dgm:prSet presAssocID="{F9F4AA8C-162C-4058-9D19-9F2FC1C22BB1}" presName="parTx" presStyleLbl="revTx" presStyleIdx="4" presStyleCnt="8">
        <dgm:presLayoutVars>
          <dgm:chMax val="0"/>
          <dgm:chPref val="0"/>
        </dgm:presLayoutVars>
      </dgm:prSet>
      <dgm:spPr/>
    </dgm:pt>
    <dgm:pt modelId="{5632FA18-C792-44A8-A01B-E03F8530C426}" type="pres">
      <dgm:prSet presAssocID="{F9F4AA8C-162C-4058-9D19-9F2FC1C22BB1}" presName="txSpace" presStyleCnt="0"/>
      <dgm:spPr/>
    </dgm:pt>
    <dgm:pt modelId="{FEAB5700-7D23-47AB-AB38-0B95258F98DB}" type="pres">
      <dgm:prSet presAssocID="{F9F4AA8C-162C-4058-9D19-9F2FC1C22BB1}" presName="desTx" presStyleLbl="revTx" presStyleIdx="5" presStyleCnt="8">
        <dgm:presLayoutVars/>
      </dgm:prSet>
      <dgm:spPr/>
    </dgm:pt>
    <dgm:pt modelId="{BC5BD2FB-4529-4DA9-B07D-C2844C853B71}" type="pres">
      <dgm:prSet presAssocID="{3BC1A306-9078-436F-AC07-7FD5FB22066B}" presName="sibTrans" presStyleCnt="0"/>
      <dgm:spPr/>
    </dgm:pt>
    <dgm:pt modelId="{3414659C-E551-40DD-840A-0A50CD2F79BD}" type="pres">
      <dgm:prSet presAssocID="{41D7D6C0-7427-49D1-825A-81CDDACE15A4}" presName="compNode" presStyleCnt="0"/>
      <dgm:spPr/>
    </dgm:pt>
    <dgm:pt modelId="{D514423B-2B63-4693-8635-745BA0A1D8BC}" type="pres">
      <dgm:prSet presAssocID="{41D7D6C0-7427-49D1-825A-81CDDACE15A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image of Irritant"/>
        </a:ext>
      </dgm:extLst>
    </dgm:pt>
    <dgm:pt modelId="{EF83C601-6889-4B59-AB55-0F96AD5F620E}" type="pres">
      <dgm:prSet presAssocID="{41D7D6C0-7427-49D1-825A-81CDDACE15A4}" presName="iconSpace" presStyleCnt="0"/>
      <dgm:spPr/>
    </dgm:pt>
    <dgm:pt modelId="{E81C26EE-A851-4D54-AA1A-29F44B0674B3}" type="pres">
      <dgm:prSet presAssocID="{41D7D6C0-7427-49D1-825A-81CDDACE15A4}" presName="parTx" presStyleLbl="revTx" presStyleIdx="6" presStyleCnt="8">
        <dgm:presLayoutVars>
          <dgm:chMax val="0"/>
          <dgm:chPref val="0"/>
        </dgm:presLayoutVars>
      </dgm:prSet>
      <dgm:spPr/>
    </dgm:pt>
    <dgm:pt modelId="{7F495C4F-B228-4D2B-ABE5-5FBB9098190D}" type="pres">
      <dgm:prSet presAssocID="{41D7D6C0-7427-49D1-825A-81CDDACE15A4}" presName="txSpace" presStyleCnt="0"/>
      <dgm:spPr/>
    </dgm:pt>
    <dgm:pt modelId="{AE1F728F-B69A-455E-99BD-84330D591DF4}" type="pres">
      <dgm:prSet presAssocID="{41D7D6C0-7427-49D1-825A-81CDDACE15A4}" presName="desTx" presStyleLbl="revTx" presStyleIdx="7" presStyleCnt="8">
        <dgm:presLayoutVars/>
      </dgm:prSet>
      <dgm:spPr/>
    </dgm:pt>
  </dgm:ptLst>
  <dgm:cxnLst>
    <dgm:cxn modelId="{A8A67308-526C-4C19-ACBB-EEAE6AC63D6C}" srcId="{70EE00C1-4557-49B7-A2AC-689B8CA20C61}" destId="{AF2FE008-51A9-47A1-8D6D-8281497AB508}" srcOrd="0" destOrd="0" parTransId="{828BAB93-20F7-48F0-8EB2-38905EC20FC2}" sibTransId="{73FB661D-1F42-4543-BDF8-B1AF940744F5}"/>
    <dgm:cxn modelId="{D6440F10-B53A-4C6E-A697-BA7D82FFECAA}" type="presOf" srcId="{DBF4CF1D-4589-43A1-B68F-F423B719811F}" destId="{FEAB5700-7D23-47AB-AB38-0B95258F98DB}" srcOrd="0" destOrd="0" presId="urn:microsoft.com/office/officeart/2018/5/layout/CenteredIconLabelDescriptionList"/>
    <dgm:cxn modelId="{F8C26E1A-FE78-4D9C-B182-87FABF84403F}" type="presOf" srcId="{611ABD51-2981-4396-B3D8-8ECEF14A0A37}" destId="{37BBFB8D-C749-4B8C-9140-2E966358F841}" srcOrd="0" destOrd="0" presId="urn:microsoft.com/office/officeart/2018/5/layout/CenteredIconLabelDescriptionList"/>
    <dgm:cxn modelId="{818ABA24-53DD-427B-9B79-04D6DD39CD99}" type="presOf" srcId="{AF2FE008-51A9-47A1-8D6D-8281497AB508}" destId="{CC38203E-D1CB-4715-8137-5C339A40D201}" srcOrd="0" destOrd="0" presId="urn:microsoft.com/office/officeart/2018/5/layout/CenteredIconLabelDescriptionList"/>
    <dgm:cxn modelId="{79ABCE2B-C675-4414-9C1F-6B1E3BBFF57A}" srcId="{611ABD51-2981-4396-B3D8-8ECEF14A0A37}" destId="{70EE00C1-4557-49B7-A2AC-689B8CA20C61}" srcOrd="0" destOrd="0" parTransId="{CAAFBAA4-618A-4701-90E3-2DAF81EDA644}" sibTransId="{A3BEFAD5-94A9-49A1-B265-78D8C7C5C520}"/>
    <dgm:cxn modelId="{BE95E851-A31A-4650-A6FC-C07A81619C53}" type="presOf" srcId="{EABB7FD6-C891-42C5-881C-A7C9E70E3C41}" destId="{C80A4C35-8599-4B53-9D29-A973A35D0255}" srcOrd="0" destOrd="0" presId="urn:microsoft.com/office/officeart/2018/5/layout/CenteredIconLabelDescriptionList"/>
    <dgm:cxn modelId="{A8A63165-E239-42A2-A60A-6D2C6CB11226}" srcId="{D3768438-9E3F-4662-A0E1-D0B70CA0A5A1}" destId="{EABB7FD6-C891-42C5-881C-A7C9E70E3C41}" srcOrd="0" destOrd="0" parTransId="{6EC421BE-1AFD-4BF5-86B1-297F09207E4B}" sibTransId="{1D312467-1431-420A-8A31-C2BEABBFC8DB}"/>
    <dgm:cxn modelId="{D62BD171-E2D8-4459-A7C1-A6BD7B6CC2C4}" srcId="{611ABD51-2981-4396-B3D8-8ECEF14A0A37}" destId="{41D7D6C0-7427-49D1-825A-81CDDACE15A4}" srcOrd="3" destOrd="0" parTransId="{F0EA6D08-4543-467F-B1D2-F0F7B32E5A03}" sibTransId="{6655E2DC-F0A0-4504-A24A-EAB279C09D67}"/>
    <dgm:cxn modelId="{7D8F5F76-F0A2-4CAE-A044-8AC6A1F8B4DC}" type="presOf" srcId="{F9F4AA8C-162C-4058-9D19-9F2FC1C22BB1}" destId="{D1441571-43F2-4240-9442-5A511FD27E06}" srcOrd="0" destOrd="0" presId="urn:microsoft.com/office/officeart/2018/5/layout/CenteredIconLabelDescriptionList"/>
    <dgm:cxn modelId="{45BE279C-C7AB-4204-9744-4086777416FB}" type="presOf" srcId="{41D7D6C0-7427-49D1-825A-81CDDACE15A4}" destId="{E81C26EE-A851-4D54-AA1A-29F44B0674B3}" srcOrd="0" destOrd="0" presId="urn:microsoft.com/office/officeart/2018/5/layout/CenteredIconLabelDescriptionList"/>
    <dgm:cxn modelId="{634A33A1-83B7-4ADA-A0B2-E2465A178E45}" srcId="{611ABD51-2981-4396-B3D8-8ECEF14A0A37}" destId="{F9F4AA8C-162C-4058-9D19-9F2FC1C22BB1}" srcOrd="2" destOrd="0" parTransId="{EC1E5A93-A796-45EF-B842-50F9BEEF6791}" sibTransId="{3BC1A306-9078-436F-AC07-7FD5FB22066B}"/>
    <dgm:cxn modelId="{E8551BA2-BFAF-4B6C-9020-911A9F9834B4}" type="presOf" srcId="{70EE00C1-4557-49B7-A2AC-689B8CA20C61}" destId="{DADBDB32-260E-4224-88A4-9D2A37CE4469}" srcOrd="0" destOrd="0" presId="urn:microsoft.com/office/officeart/2018/5/layout/CenteredIconLabelDescriptionList"/>
    <dgm:cxn modelId="{341367B2-B54D-40A9-902B-ED4B6973D27E}" srcId="{41D7D6C0-7427-49D1-825A-81CDDACE15A4}" destId="{CF101767-9318-4702-A5ED-F94DF93AE234}" srcOrd="0" destOrd="0" parTransId="{EE859A07-70FF-442E-A1BD-04376434AD15}" sibTransId="{0B0E5C92-5CE5-4939-9B5D-9804A773982F}"/>
    <dgm:cxn modelId="{B08021B6-227F-4CD0-BEB3-2380EB7C4CB1}" srcId="{611ABD51-2981-4396-B3D8-8ECEF14A0A37}" destId="{D3768438-9E3F-4662-A0E1-D0B70CA0A5A1}" srcOrd="1" destOrd="0" parTransId="{83942817-70F4-4C9B-9EA4-7CBAC1DCC0DE}" sibTransId="{1A3EC272-0ED5-42E2-AA80-1635CE69CC82}"/>
    <dgm:cxn modelId="{4F9808B8-E015-4EF7-8696-B44477CE1779}" srcId="{F9F4AA8C-162C-4058-9D19-9F2FC1C22BB1}" destId="{DBF4CF1D-4589-43A1-B68F-F423B719811F}" srcOrd="0" destOrd="0" parTransId="{31569E70-DF44-4C68-A2A4-A012AA818521}" sibTransId="{BB6B295A-0160-43CC-BB5F-1E408F25C6CD}"/>
    <dgm:cxn modelId="{EC3625C7-ABDE-4402-B53C-0154E23B1D6D}" type="presOf" srcId="{D3768438-9E3F-4662-A0E1-D0B70CA0A5A1}" destId="{1829FF86-1CF5-45FA-AAA1-0B6F3B6F4BCF}" srcOrd="0" destOrd="0" presId="urn:microsoft.com/office/officeart/2018/5/layout/CenteredIconLabelDescriptionList"/>
    <dgm:cxn modelId="{B3C4AAF2-24E2-44F0-9BA3-125E40EDA0D9}" type="presOf" srcId="{CF101767-9318-4702-A5ED-F94DF93AE234}" destId="{AE1F728F-B69A-455E-99BD-84330D591DF4}" srcOrd="0" destOrd="0" presId="urn:microsoft.com/office/officeart/2018/5/layout/CenteredIconLabelDescriptionList"/>
    <dgm:cxn modelId="{51842389-E493-432F-8C92-8912A9E13EA2}" type="presParOf" srcId="{37BBFB8D-C749-4B8C-9140-2E966358F841}" destId="{9B09702A-85C1-4BBC-AC2C-8281FD49056E}" srcOrd="0" destOrd="0" presId="urn:microsoft.com/office/officeart/2018/5/layout/CenteredIconLabelDescriptionList"/>
    <dgm:cxn modelId="{D22ABCE2-D67B-4927-A36D-E02DE5DCBEED}" type="presParOf" srcId="{9B09702A-85C1-4BBC-AC2C-8281FD49056E}" destId="{5C67F5E0-48A7-4D91-999F-6FF8D04E5696}" srcOrd="0" destOrd="0" presId="urn:microsoft.com/office/officeart/2018/5/layout/CenteredIconLabelDescriptionList"/>
    <dgm:cxn modelId="{6F8BA721-D173-4EC8-9CCC-8650FB0D1B3C}" type="presParOf" srcId="{9B09702A-85C1-4BBC-AC2C-8281FD49056E}" destId="{BEFF16C2-DA97-49C0-BD22-FD7145FDAC0F}" srcOrd="1" destOrd="0" presId="urn:microsoft.com/office/officeart/2018/5/layout/CenteredIconLabelDescriptionList"/>
    <dgm:cxn modelId="{7EAC775F-FDC8-494B-8C7F-65341E15CF8A}" type="presParOf" srcId="{9B09702A-85C1-4BBC-AC2C-8281FD49056E}" destId="{DADBDB32-260E-4224-88A4-9D2A37CE4469}" srcOrd="2" destOrd="0" presId="urn:microsoft.com/office/officeart/2018/5/layout/CenteredIconLabelDescriptionList"/>
    <dgm:cxn modelId="{474891E7-12D9-4AB3-BBCB-71F782CD10FE}" type="presParOf" srcId="{9B09702A-85C1-4BBC-AC2C-8281FD49056E}" destId="{DF99E96B-DE4D-448F-91BB-9B499748FFB1}" srcOrd="3" destOrd="0" presId="urn:microsoft.com/office/officeart/2018/5/layout/CenteredIconLabelDescriptionList"/>
    <dgm:cxn modelId="{573E8E42-9C6D-4E07-A095-AEB4FF3EB6B1}" type="presParOf" srcId="{9B09702A-85C1-4BBC-AC2C-8281FD49056E}" destId="{CC38203E-D1CB-4715-8137-5C339A40D201}" srcOrd="4" destOrd="0" presId="urn:microsoft.com/office/officeart/2018/5/layout/CenteredIconLabelDescriptionList"/>
    <dgm:cxn modelId="{3FEDE590-25B6-4156-83F5-2E5E19DF7F48}" type="presParOf" srcId="{37BBFB8D-C749-4B8C-9140-2E966358F841}" destId="{683E7692-D2B4-43D1-8282-B8FDF77C0B88}" srcOrd="1" destOrd="0" presId="urn:microsoft.com/office/officeart/2018/5/layout/CenteredIconLabelDescriptionList"/>
    <dgm:cxn modelId="{293A794E-1569-4A58-A0BA-3AA449B9648F}" type="presParOf" srcId="{37BBFB8D-C749-4B8C-9140-2E966358F841}" destId="{4BD3B7B4-0244-44BD-95D7-0DD6D5467604}" srcOrd="2" destOrd="0" presId="urn:microsoft.com/office/officeart/2018/5/layout/CenteredIconLabelDescriptionList"/>
    <dgm:cxn modelId="{410C8932-4F50-4968-8EBA-BDEE911495E6}" type="presParOf" srcId="{4BD3B7B4-0244-44BD-95D7-0DD6D5467604}" destId="{E84CFFF8-4382-4A47-B306-AB152941096D}" srcOrd="0" destOrd="0" presId="urn:microsoft.com/office/officeart/2018/5/layout/CenteredIconLabelDescriptionList"/>
    <dgm:cxn modelId="{921BB511-96E7-44B7-8DA8-A2CFCD199BB7}" type="presParOf" srcId="{4BD3B7B4-0244-44BD-95D7-0DD6D5467604}" destId="{7F6E5064-9032-4943-9CED-E0E5FC33B1CA}" srcOrd="1" destOrd="0" presId="urn:microsoft.com/office/officeart/2018/5/layout/CenteredIconLabelDescriptionList"/>
    <dgm:cxn modelId="{08CAB6CB-25AB-4F4C-BF21-24C69C00B6E5}" type="presParOf" srcId="{4BD3B7B4-0244-44BD-95D7-0DD6D5467604}" destId="{1829FF86-1CF5-45FA-AAA1-0B6F3B6F4BCF}" srcOrd="2" destOrd="0" presId="urn:microsoft.com/office/officeart/2018/5/layout/CenteredIconLabelDescriptionList"/>
    <dgm:cxn modelId="{91CAF577-274E-4797-A6D3-3F177E213B4B}" type="presParOf" srcId="{4BD3B7B4-0244-44BD-95D7-0DD6D5467604}" destId="{E593B4C0-4E72-4639-AA69-92551394F5C7}" srcOrd="3" destOrd="0" presId="urn:microsoft.com/office/officeart/2018/5/layout/CenteredIconLabelDescriptionList"/>
    <dgm:cxn modelId="{9BDE71E1-DB92-437C-8EF1-1672CDC25F09}" type="presParOf" srcId="{4BD3B7B4-0244-44BD-95D7-0DD6D5467604}" destId="{C80A4C35-8599-4B53-9D29-A973A35D0255}" srcOrd="4" destOrd="0" presId="urn:microsoft.com/office/officeart/2018/5/layout/CenteredIconLabelDescriptionList"/>
    <dgm:cxn modelId="{96DB6F4C-40A5-4C32-86E7-545601A89611}" type="presParOf" srcId="{37BBFB8D-C749-4B8C-9140-2E966358F841}" destId="{ADF501F5-FB79-462D-B552-46123ACF37A9}" srcOrd="3" destOrd="0" presId="urn:microsoft.com/office/officeart/2018/5/layout/CenteredIconLabelDescriptionList"/>
    <dgm:cxn modelId="{039B8091-0F68-404A-9482-7A151499AC85}" type="presParOf" srcId="{37BBFB8D-C749-4B8C-9140-2E966358F841}" destId="{7934D021-4301-4158-9194-B4172679FABF}" srcOrd="4" destOrd="0" presId="urn:microsoft.com/office/officeart/2018/5/layout/CenteredIconLabelDescriptionList"/>
    <dgm:cxn modelId="{95C7FA38-73C0-43B4-8B9F-93CB7FF7FC66}" type="presParOf" srcId="{7934D021-4301-4158-9194-B4172679FABF}" destId="{1E138BF9-5517-429D-A5B4-B0646148F35D}" srcOrd="0" destOrd="0" presId="urn:microsoft.com/office/officeart/2018/5/layout/CenteredIconLabelDescriptionList"/>
    <dgm:cxn modelId="{8401A38F-5DA9-49A1-9BCA-9BDC05C71CDD}" type="presParOf" srcId="{7934D021-4301-4158-9194-B4172679FABF}" destId="{BF841712-7666-41BD-A64D-4B696F5A6D2C}" srcOrd="1" destOrd="0" presId="urn:microsoft.com/office/officeart/2018/5/layout/CenteredIconLabelDescriptionList"/>
    <dgm:cxn modelId="{B7E1DD2C-4C4D-40F3-B43A-0C4839B8C0C8}" type="presParOf" srcId="{7934D021-4301-4158-9194-B4172679FABF}" destId="{D1441571-43F2-4240-9442-5A511FD27E06}" srcOrd="2" destOrd="0" presId="urn:microsoft.com/office/officeart/2018/5/layout/CenteredIconLabelDescriptionList"/>
    <dgm:cxn modelId="{D12DE309-7F2D-43B3-A1FC-3A4D7425D9E7}" type="presParOf" srcId="{7934D021-4301-4158-9194-B4172679FABF}" destId="{5632FA18-C792-44A8-A01B-E03F8530C426}" srcOrd="3" destOrd="0" presId="urn:microsoft.com/office/officeart/2018/5/layout/CenteredIconLabelDescriptionList"/>
    <dgm:cxn modelId="{3099EB69-6FA1-485A-9683-AADA3E00653E}" type="presParOf" srcId="{7934D021-4301-4158-9194-B4172679FABF}" destId="{FEAB5700-7D23-47AB-AB38-0B95258F98DB}" srcOrd="4" destOrd="0" presId="urn:microsoft.com/office/officeart/2018/5/layout/CenteredIconLabelDescriptionList"/>
    <dgm:cxn modelId="{F6BDF0CE-DC62-47BD-8A27-643851520C53}" type="presParOf" srcId="{37BBFB8D-C749-4B8C-9140-2E966358F841}" destId="{BC5BD2FB-4529-4DA9-B07D-C2844C853B71}" srcOrd="5" destOrd="0" presId="urn:microsoft.com/office/officeart/2018/5/layout/CenteredIconLabelDescriptionList"/>
    <dgm:cxn modelId="{A18C87D3-7D13-4D48-9606-5040C591DB0A}" type="presParOf" srcId="{37BBFB8D-C749-4B8C-9140-2E966358F841}" destId="{3414659C-E551-40DD-840A-0A50CD2F79BD}" srcOrd="6" destOrd="0" presId="urn:microsoft.com/office/officeart/2018/5/layout/CenteredIconLabelDescriptionList"/>
    <dgm:cxn modelId="{C00A8CCF-8840-4804-9CA3-F466A961309E}" type="presParOf" srcId="{3414659C-E551-40DD-840A-0A50CD2F79BD}" destId="{D514423B-2B63-4693-8635-745BA0A1D8BC}" srcOrd="0" destOrd="0" presId="urn:microsoft.com/office/officeart/2018/5/layout/CenteredIconLabelDescriptionList"/>
    <dgm:cxn modelId="{1AA7A777-29F8-4209-93BB-10D6150969EF}" type="presParOf" srcId="{3414659C-E551-40DD-840A-0A50CD2F79BD}" destId="{EF83C601-6889-4B59-AB55-0F96AD5F620E}" srcOrd="1" destOrd="0" presId="urn:microsoft.com/office/officeart/2018/5/layout/CenteredIconLabelDescriptionList"/>
    <dgm:cxn modelId="{5887CED5-676F-4CBC-9CA9-6530D69992E4}" type="presParOf" srcId="{3414659C-E551-40DD-840A-0A50CD2F79BD}" destId="{E81C26EE-A851-4D54-AA1A-29F44B0674B3}" srcOrd="2" destOrd="0" presId="urn:microsoft.com/office/officeart/2018/5/layout/CenteredIconLabelDescriptionList"/>
    <dgm:cxn modelId="{BC43462D-09BA-4B28-A51F-9D9E74146ABC}" type="presParOf" srcId="{3414659C-E551-40DD-840A-0A50CD2F79BD}" destId="{7F495C4F-B228-4D2B-ABE5-5FBB9098190D}" srcOrd="3" destOrd="0" presId="urn:microsoft.com/office/officeart/2018/5/layout/CenteredIconLabelDescriptionList"/>
    <dgm:cxn modelId="{C825C98B-A9B3-454E-A896-A648E9EACFD6}" type="presParOf" srcId="{3414659C-E551-40DD-840A-0A50CD2F79BD}" destId="{AE1F728F-B69A-455E-99BD-84330D591DF4}"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EADF1D1-9629-4AAC-BA46-AA9AC7BC756E}" type="doc">
      <dgm:prSet loTypeId="urn:microsoft.com/office/officeart/2018/5/layout/IconCircleLabelList" loCatId="icon" qsTypeId="urn:microsoft.com/office/officeart/2005/8/quickstyle/simple1" qsCatId="simple" csTypeId="urn:microsoft.com/office/officeart/2005/8/colors/accent3_2" csCatId="accent3" phldr="1"/>
      <dgm:spPr/>
      <dgm:t>
        <a:bodyPr/>
        <a:lstStyle/>
        <a:p>
          <a:endParaRPr lang="en-US"/>
        </a:p>
      </dgm:t>
    </dgm:pt>
    <dgm:pt modelId="{15168304-A841-49D6-AE63-0066FF230CF7}">
      <dgm:prSet/>
      <dgm:spPr/>
      <dgm:t>
        <a:bodyPr/>
        <a:lstStyle/>
        <a:p>
          <a:pPr>
            <a:lnSpc>
              <a:spcPct val="100000"/>
            </a:lnSpc>
            <a:defRPr cap="all"/>
          </a:pPr>
          <a:r>
            <a:rPr lang="en-US" dirty="0"/>
            <a:t>Angie Geren angie@arizonarecovers.org</a:t>
          </a:r>
        </a:p>
      </dgm:t>
    </dgm:pt>
    <dgm:pt modelId="{64BD0EA6-2487-41B2-854E-8CD4841A12CC}" type="parTrans" cxnId="{328996AE-D064-4530-81CF-99376D5B637F}">
      <dgm:prSet/>
      <dgm:spPr/>
      <dgm:t>
        <a:bodyPr/>
        <a:lstStyle/>
        <a:p>
          <a:endParaRPr lang="en-US"/>
        </a:p>
      </dgm:t>
    </dgm:pt>
    <dgm:pt modelId="{803B2594-1DA9-415F-BE2A-8D6E728A808F}" type="sibTrans" cxnId="{328996AE-D064-4530-81CF-99376D5B637F}">
      <dgm:prSet/>
      <dgm:spPr/>
      <dgm:t>
        <a:bodyPr/>
        <a:lstStyle/>
        <a:p>
          <a:endParaRPr lang="en-US"/>
        </a:p>
      </dgm:t>
    </dgm:pt>
    <dgm:pt modelId="{2ACCF2DB-9AEF-4A62-8E64-C012BF25B47F}" type="pres">
      <dgm:prSet presAssocID="{AEADF1D1-9629-4AAC-BA46-AA9AC7BC756E}" presName="root" presStyleCnt="0">
        <dgm:presLayoutVars>
          <dgm:dir/>
          <dgm:resizeHandles val="exact"/>
        </dgm:presLayoutVars>
      </dgm:prSet>
      <dgm:spPr/>
    </dgm:pt>
    <dgm:pt modelId="{83294D4F-A447-4683-AF3F-19E26A3A924F}" type="pres">
      <dgm:prSet presAssocID="{15168304-A841-49D6-AE63-0066FF230CF7}" presName="compNode" presStyleCnt="0"/>
      <dgm:spPr/>
    </dgm:pt>
    <dgm:pt modelId="{5B2040DC-66A2-4FA6-AFC8-242EE5A3708C}" type="pres">
      <dgm:prSet presAssocID="{15168304-A841-49D6-AE63-0066FF230CF7}" presName="iconBgRect" presStyleLbl="bgShp" presStyleIdx="0" presStyleCnt="1"/>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0557392A-DD23-458E-94C8-09BBAD87A3C8}" type="pres">
      <dgm:prSet presAssocID="{15168304-A841-49D6-AE63-0066FF230CF7}"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mage of Email"/>
        </a:ext>
      </dgm:extLst>
    </dgm:pt>
    <dgm:pt modelId="{D510B0F4-A3DC-48B9-9FBC-8E15166B534D}" type="pres">
      <dgm:prSet presAssocID="{15168304-A841-49D6-AE63-0066FF230CF7}" presName="spaceRect" presStyleCnt="0"/>
      <dgm:spPr/>
    </dgm:pt>
    <dgm:pt modelId="{0475F7A9-EC86-481A-A9AC-97947E7EA1BA}" type="pres">
      <dgm:prSet presAssocID="{15168304-A841-49D6-AE63-0066FF230CF7}" presName="textRect" presStyleLbl="revTx" presStyleIdx="0" presStyleCnt="1">
        <dgm:presLayoutVars>
          <dgm:chMax val="1"/>
          <dgm:chPref val="1"/>
        </dgm:presLayoutVars>
      </dgm:prSet>
      <dgm:spPr/>
    </dgm:pt>
  </dgm:ptLst>
  <dgm:cxnLst>
    <dgm:cxn modelId="{3ED41A81-3E5F-45B8-A5BE-5896172EA4A8}" type="presOf" srcId="{15168304-A841-49D6-AE63-0066FF230CF7}" destId="{0475F7A9-EC86-481A-A9AC-97947E7EA1BA}" srcOrd="0" destOrd="0" presId="urn:microsoft.com/office/officeart/2018/5/layout/IconCircleLabelList"/>
    <dgm:cxn modelId="{328996AE-D064-4530-81CF-99376D5B637F}" srcId="{AEADF1D1-9629-4AAC-BA46-AA9AC7BC756E}" destId="{15168304-A841-49D6-AE63-0066FF230CF7}" srcOrd="0" destOrd="0" parTransId="{64BD0EA6-2487-41B2-854E-8CD4841A12CC}" sibTransId="{803B2594-1DA9-415F-BE2A-8D6E728A808F}"/>
    <dgm:cxn modelId="{95858ACE-DF6E-4BB5-9FE2-D553FBEDEBFA}" type="presOf" srcId="{AEADF1D1-9629-4AAC-BA46-AA9AC7BC756E}" destId="{2ACCF2DB-9AEF-4A62-8E64-C012BF25B47F}" srcOrd="0" destOrd="0" presId="urn:microsoft.com/office/officeart/2018/5/layout/IconCircleLabelList"/>
    <dgm:cxn modelId="{258B67D8-F610-4C1E-96B4-F9607693C7F7}" type="presParOf" srcId="{2ACCF2DB-9AEF-4A62-8E64-C012BF25B47F}" destId="{83294D4F-A447-4683-AF3F-19E26A3A924F}" srcOrd="0" destOrd="0" presId="urn:microsoft.com/office/officeart/2018/5/layout/IconCircleLabelList"/>
    <dgm:cxn modelId="{F756470A-708D-4DAF-84C7-3AA6C7CA3FAA}" type="presParOf" srcId="{83294D4F-A447-4683-AF3F-19E26A3A924F}" destId="{5B2040DC-66A2-4FA6-AFC8-242EE5A3708C}" srcOrd="0" destOrd="0" presId="urn:microsoft.com/office/officeart/2018/5/layout/IconCircleLabelList"/>
    <dgm:cxn modelId="{5A93065A-3FDC-4762-A9F9-BFAA946184F2}" type="presParOf" srcId="{83294D4F-A447-4683-AF3F-19E26A3A924F}" destId="{0557392A-DD23-458E-94C8-09BBAD87A3C8}" srcOrd="1" destOrd="0" presId="urn:microsoft.com/office/officeart/2018/5/layout/IconCircleLabelList"/>
    <dgm:cxn modelId="{D41A8000-7ACA-4063-A46E-11B5D3656C59}" type="presParOf" srcId="{83294D4F-A447-4683-AF3F-19E26A3A924F}" destId="{D510B0F4-A3DC-48B9-9FBC-8E15166B534D}" srcOrd="2" destOrd="0" presId="urn:microsoft.com/office/officeart/2018/5/layout/IconCircleLabelList"/>
    <dgm:cxn modelId="{3557399D-865C-426B-B5E4-D255E64784A5}" type="presParOf" srcId="{83294D4F-A447-4683-AF3F-19E26A3A924F}" destId="{0475F7A9-EC86-481A-A9AC-97947E7EA1BA}"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C7D568-DE8A-47B3-9060-678B6457A056}"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A3537FA5-3B6A-4C18-8EC5-5B310B0DB899}">
      <dgm:prSet/>
      <dgm:spPr/>
      <dgm:t>
        <a:bodyPr/>
        <a:lstStyle/>
        <a:p>
          <a:r>
            <a:rPr lang="en-US" baseline="0"/>
            <a:t>This is called </a:t>
          </a:r>
          <a:r>
            <a:rPr lang="en-US" i="1" baseline="0"/>
            <a:t>courtesy stigma</a:t>
          </a:r>
          <a:r>
            <a:rPr lang="en-US" baseline="0"/>
            <a:t>. It means sometimes family members &amp; those associated with persons with mental illness or SUD experience avoidance by others because of stigma.</a:t>
          </a:r>
          <a:br>
            <a:rPr lang="en-US" baseline="0"/>
          </a:br>
          <a:endParaRPr lang="en-US"/>
        </a:p>
      </dgm:t>
    </dgm:pt>
    <dgm:pt modelId="{ED9A104A-C710-49B9-83B2-88B762137998}" type="parTrans" cxnId="{81F6A33D-D8E3-46CB-A283-3E353EB3E745}">
      <dgm:prSet/>
      <dgm:spPr/>
      <dgm:t>
        <a:bodyPr/>
        <a:lstStyle/>
        <a:p>
          <a:endParaRPr lang="en-US"/>
        </a:p>
      </dgm:t>
    </dgm:pt>
    <dgm:pt modelId="{AB87012C-9D7D-4ABC-AB1D-9FFFE2AA5EBA}" type="sibTrans" cxnId="{81F6A33D-D8E3-46CB-A283-3E353EB3E745}">
      <dgm:prSet/>
      <dgm:spPr/>
      <dgm:t>
        <a:bodyPr/>
        <a:lstStyle/>
        <a:p>
          <a:endParaRPr lang="en-US"/>
        </a:p>
      </dgm:t>
    </dgm:pt>
    <dgm:pt modelId="{364C4450-D1D5-409E-BB6E-D26CE89D4643}">
      <dgm:prSet/>
      <dgm:spPr/>
      <dgm:t>
        <a:bodyPr/>
        <a:lstStyle/>
        <a:p>
          <a:r>
            <a:rPr lang="en-US" baseline="0" dirty="0"/>
            <a:t>Some say mental health and addiction services receive less funding because of the type of service they provide, and there is often less support money. </a:t>
          </a:r>
          <a:endParaRPr lang="en-US" dirty="0"/>
        </a:p>
      </dgm:t>
    </dgm:pt>
    <dgm:pt modelId="{843780D1-30FE-4255-B356-A0F5A481AC14}" type="parTrans" cxnId="{C8159F4F-DA94-4AFF-BCB2-23917DDDEF7B}">
      <dgm:prSet/>
      <dgm:spPr/>
      <dgm:t>
        <a:bodyPr/>
        <a:lstStyle/>
        <a:p>
          <a:endParaRPr lang="en-US"/>
        </a:p>
      </dgm:t>
    </dgm:pt>
    <dgm:pt modelId="{BB1A8F2E-04F9-4706-8F68-7C0E2FD2E8F9}" type="sibTrans" cxnId="{C8159F4F-DA94-4AFF-BCB2-23917DDDEF7B}">
      <dgm:prSet/>
      <dgm:spPr/>
      <dgm:t>
        <a:bodyPr/>
        <a:lstStyle/>
        <a:p>
          <a:endParaRPr lang="en-US"/>
        </a:p>
      </dgm:t>
    </dgm:pt>
    <dgm:pt modelId="{915AED95-9F10-4A58-BFE8-6AF74214D1C4}">
      <dgm:prSet/>
      <dgm:spPr/>
      <dgm:t>
        <a:bodyPr/>
        <a:lstStyle/>
        <a:p>
          <a:r>
            <a:rPr lang="en-US" baseline="0"/>
            <a:t>Communities lose the positive resources those with mental illness/SUD could provide. Stigma perpetuates fears about mental illness and addiction.</a:t>
          </a:r>
          <a:endParaRPr lang="en-US"/>
        </a:p>
      </dgm:t>
    </dgm:pt>
    <dgm:pt modelId="{3B543EC6-F86A-435C-A359-051DB356EFB9}" type="parTrans" cxnId="{A1A058EE-839F-4C25-B403-871735F81514}">
      <dgm:prSet/>
      <dgm:spPr/>
      <dgm:t>
        <a:bodyPr/>
        <a:lstStyle/>
        <a:p>
          <a:endParaRPr lang="en-US"/>
        </a:p>
      </dgm:t>
    </dgm:pt>
    <dgm:pt modelId="{F8658DD7-3B30-45CC-82FE-D6FF2ACD8C72}" type="sibTrans" cxnId="{A1A058EE-839F-4C25-B403-871735F81514}">
      <dgm:prSet/>
      <dgm:spPr/>
      <dgm:t>
        <a:bodyPr/>
        <a:lstStyle/>
        <a:p>
          <a:endParaRPr lang="en-US"/>
        </a:p>
      </dgm:t>
    </dgm:pt>
    <dgm:pt modelId="{87627531-A8BD-4B24-8DDE-4BA8C82DC5C5}" type="pres">
      <dgm:prSet presAssocID="{88C7D568-DE8A-47B3-9060-678B6457A056}" presName="vert0" presStyleCnt="0">
        <dgm:presLayoutVars>
          <dgm:dir/>
          <dgm:animOne val="branch"/>
          <dgm:animLvl val="lvl"/>
        </dgm:presLayoutVars>
      </dgm:prSet>
      <dgm:spPr/>
    </dgm:pt>
    <dgm:pt modelId="{EAA7EF22-A754-41F3-BA73-A984A5EC8A9C}" type="pres">
      <dgm:prSet presAssocID="{A3537FA5-3B6A-4C18-8EC5-5B310B0DB899}" presName="thickLine" presStyleLbl="alignNode1" presStyleIdx="0" presStyleCnt="3"/>
      <dgm:spPr/>
    </dgm:pt>
    <dgm:pt modelId="{2E28EADB-559E-4DFB-807A-12BFF79F3C65}" type="pres">
      <dgm:prSet presAssocID="{A3537FA5-3B6A-4C18-8EC5-5B310B0DB899}" presName="horz1" presStyleCnt="0"/>
      <dgm:spPr/>
    </dgm:pt>
    <dgm:pt modelId="{C7B76315-6C5C-4608-A549-2DC8317318C4}" type="pres">
      <dgm:prSet presAssocID="{A3537FA5-3B6A-4C18-8EC5-5B310B0DB899}" presName="tx1" presStyleLbl="revTx" presStyleIdx="0" presStyleCnt="3"/>
      <dgm:spPr/>
    </dgm:pt>
    <dgm:pt modelId="{0D1EB92C-3E17-47AC-870C-16D5468668F3}" type="pres">
      <dgm:prSet presAssocID="{A3537FA5-3B6A-4C18-8EC5-5B310B0DB899}" presName="vert1" presStyleCnt="0"/>
      <dgm:spPr/>
    </dgm:pt>
    <dgm:pt modelId="{DD0622B6-7AF7-4B95-A93E-565A90F70C62}" type="pres">
      <dgm:prSet presAssocID="{364C4450-D1D5-409E-BB6E-D26CE89D4643}" presName="thickLine" presStyleLbl="alignNode1" presStyleIdx="1" presStyleCnt="3"/>
      <dgm:spPr/>
    </dgm:pt>
    <dgm:pt modelId="{CF42DF97-02F9-44DD-99DA-ED966BF83B91}" type="pres">
      <dgm:prSet presAssocID="{364C4450-D1D5-409E-BB6E-D26CE89D4643}" presName="horz1" presStyleCnt="0"/>
      <dgm:spPr/>
    </dgm:pt>
    <dgm:pt modelId="{1523BB96-EF38-4FDC-9CF1-273FBCB33F2D}" type="pres">
      <dgm:prSet presAssocID="{364C4450-D1D5-409E-BB6E-D26CE89D4643}" presName="tx1" presStyleLbl="revTx" presStyleIdx="1" presStyleCnt="3"/>
      <dgm:spPr/>
    </dgm:pt>
    <dgm:pt modelId="{4C6B7598-01D7-4B8A-937E-80022488A209}" type="pres">
      <dgm:prSet presAssocID="{364C4450-D1D5-409E-BB6E-D26CE89D4643}" presName="vert1" presStyleCnt="0"/>
      <dgm:spPr/>
    </dgm:pt>
    <dgm:pt modelId="{627842FE-BE62-4AAA-8F74-2AC6220F2C62}" type="pres">
      <dgm:prSet presAssocID="{915AED95-9F10-4A58-BFE8-6AF74214D1C4}" presName="thickLine" presStyleLbl="alignNode1" presStyleIdx="2" presStyleCnt="3"/>
      <dgm:spPr/>
    </dgm:pt>
    <dgm:pt modelId="{D00D9188-F3B2-4F77-8265-60DF9CAF5E6A}" type="pres">
      <dgm:prSet presAssocID="{915AED95-9F10-4A58-BFE8-6AF74214D1C4}" presName="horz1" presStyleCnt="0"/>
      <dgm:spPr/>
    </dgm:pt>
    <dgm:pt modelId="{E9837DE9-F4F7-4618-AFF5-D632FFC37924}" type="pres">
      <dgm:prSet presAssocID="{915AED95-9F10-4A58-BFE8-6AF74214D1C4}" presName="tx1" presStyleLbl="revTx" presStyleIdx="2" presStyleCnt="3"/>
      <dgm:spPr/>
    </dgm:pt>
    <dgm:pt modelId="{4B21F103-1AB3-450D-8E7E-3DE839A4E5F3}" type="pres">
      <dgm:prSet presAssocID="{915AED95-9F10-4A58-BFE8-6AF74214D1C4}" presName="vert1" presStyleCnt="0"/>
      <dgm:spPr/>
    </dgm:pt>
  </dgm:ptLst>
  <dgm:cxnLst>
    <dgm:cxn modelId="{59195B34-53BE-46DC-927A-5224CD973E5D}" type="presOf" srcId="{A3537FA5-3B6A-4C18-8EC5-5B310B0DB899}" destId="{C7B76315-6C5C-4608-A549-2DC8317318C4}" srcOrd="0" destOrd="0" presId="urn:microsoft.com/office/officeart/2008/layout/LinedList"/>
    <dgm:cxn modelId="{81F6A33D-D8E3-46CB-A283-3E353EB3E745}" srcId="{88C7D568-DE8A-47B3-9060-678B6457A056}" destId="{A3537FA5-3B6A-4C18-8EC5-5B310B0DB899}" srcOrd="0" destOrd="0" parTransId="{ED9A104A-C710-49B9-83B2-88B762137998}" sibTransId="{AB87012C-9D7D-4ABC-AB1D-9FFFE2AA5EBA}"/>
    <dgm:cxn modelId="{C8159F4F-DA94-4AFF-BCB2-23917DDDEF7B}" srcId="{88C7D568-DE8A-47B3-9060-678B6457A056}" destId="{364C4450-D1D5-409E-BB6E-D26CE89D4643}" srcOrd="1" destOrd="0" parTransId="{843780D1-30FE-4255-B356-A0F5A481AC14}" sibTransId="{BB1A8F2E-04F9-4706-8F68-7C0E2FD2E8F9}"/>
    <dgm:cxn modelId="{8985106C-FD4C-453F-AC6C-14E705EA67A3}" type="presOf" srcId="{88C7D568-DE8A-47B3-9060-678B6457A056}" destId="{87627531-A8BD-4B24-8DDE-4BA8C82DC5C5}" srcOrd="0" destOrd="0" presId="urn:microsoft.com/office/officeart/2008/layout/LinedList"/>
    <dgm:cxn modelId="{633EB37D-858A-41B0-94CC-A0A997272E5B}" type="presOf" srcId="{364C4450-D1D5-409E-BB6E-D26CE89D4643}" destId="{1523BB96-EF38-4FDC-9CF1-273FBCB33F2D}" srcOrd="0" destOrd="0" presId="urn:microsoft.com/office/officeart/2008/layout/LinedList"/>
    <dgm:cxn modelId="{980D06ED-FBE4-4E4E-85EC-F399B24BC87A}" type="presOf" srcId="{915AED95-9F10-4A58-BFE8-6AF74214D1C4}" destId="{E9837DE9-F4F7-4618-AFF5-D632FFC37924}" srcOrd="0" destOrd="0" presId="urn:microsoft.com/office/officeart/2008/layout/LinedList"/>
    <dgm:cxn modelId="{A1A058EE-839F-4C25-B403-871735F81514}" srcId="{88C7D568-DE8A-47B3-9060-678B6457A056}" destId="{915AED95-9F10-4A58-BFE8-6AF74214D1C4}" srcOrd="2" destOrd="0" parTransId="{3B543EC6-F86A-435C-A359-051DB356EFB9}" sibTransId="{F8658DD7-3B30-45CC-82FE-D6FF2ACD8C72}"/>
    <dgm:cxn modelId="{7C8993B6-9DB3-479D-AA7C-7DE27CE88A7B}" type="presParOf" srcId="{87627531-A8BD-4B24-8DDE-4BA8C82DC5C5}" destId="{EAA7EF22-A754-41F3-BA73-A984A5EC8A9C}" srcOrd="0" destOrd="0" presId="urn:microsoft.com/office/officeart/2008/layout/LinedList"/>
    <dgm:cxn modelId="{F1B7C275-B484-4B66-918D-F5817B21EFC6}" type="presParOf" srcId="{87627531-A8BD-4B24-8DDE-4BA8C82DC5C5}" destId="{2E28EADB-559E-4DFB-807A-12BFF79F3C65}" srcOrd="1" destOrd="0" presId="urn:microsoft.com/office/officeart/2008/layout/LinedList"/>
    <dgm:cxn modelId="{0755E8C2-8025-4932-8CA3-9AA1D4131978}" type="presParOf" srcId="{2E28EADB-559E-4DFB-807A-12BFF79F3C65}" destId="{C7B76315-6C5C-4608-A549-2DC8317318C4}" srcOrd="0" destOrd="0" presId="urn:microsoft.com/office/officeart/2008/layout/LinedList"/>
    <dgm:cxn modelId="{4D7CD444-3973-43D0-BC68-E0220A12B59B}" type="presParOf" srcId="{2E28EADB-559E-4DFB-807A-12BFF79F3C65}" destId="{0D1EB92C-3E17-47AC-870C-16D5468668F3}" srcOrd="1" destOrd="0" presId="urn:microsoft.com/office/officeart/2008/layout/LinedList"/>
    <dgm:cxn modelId="{501C7B7E-186F-4F73-B2DC-52A366D89F9E}" type="presParOf" srcId="{87627531-A8BD-4B24-8DDE-4BA8C82DC5C5}" destId="{DD0622B6-7AF7-4B95-A93E-565A90F70C62}" srcOrd="2" destOrd="0" presId="urn:microsoft.com/office/officeart/2008/layout/LinedList"/>
    <dgm:cxn modelId="{6FA9EFDD-236D-4F40-966C-C5874DDE9723}" type="presParOf" srcId="{87627531-A8BD-4B24-8DDE-4BA8C82DC5C5}" destId="{CF42DF97-02F9-44DD-99DA-ED966BF83B91}" srcOrd="3" destOrd="0" presId="urn:microsoft.com/office/officeart/2008/layout/LinedList"/>
    <dgm:cxn modelId="{9D2DE910-75A7-4764-8E50-91F1663E7C46}" type="presParOf" srcId="{CF42DF97-02F9-44DD-99DA-ED966BF83B91}" destId="{1523BB96-EF38-4FDC-9CF1-273FBCB33F2D}" srcOrd="0" destOrd="0" presId="urn:microsoft.com/office/officeart/2008/layout/LinedList"/>
    <dgm:cxn modelId="{BF8C0D15-2203-4231-8B08-B2E3FB4271DC}" type="presParOf" srcId="{CF42DF97-02F9-44DD-99DA-ED966BF83B91}" destId="{4C6B7598-01D7-4B8A-937E-80022488A209}" srcOrd="1" destOrd="0" presId="urn:microsoft.com/office/officeart/2008/layout/LinedList"/>
    <dgm:cxn modelId="{23662D81-D912-4D1E-8B3D-D9DD7246D012}" type="presParOf" srcId="{87627531-A8BD-4B24-8DDE-4BA8C82DC5C5}" destId="{627842FE-BE62-4AAA-8F74-2AC6220F2C62}" srcOrd="4" destOrd="0" presId="urn:microsoft.com/office/officeart/2008/layout/LinedList"/>
    <dgm:cxn modelId="{197836AA-FBD4-4505-A3F6-FA86BCB93179}" type="presParOf" srcId="{87627531-A8BD-4B24-8DDE-4BA8C82DC5C5}" destId="{D00D9188-F3B2-4F77-8265-60DF9CAF5E6A}" srcOrd="5" destOrd="0" presId="urn:microsoft.com/office/officeart/2008/layout/LinedList"/>
    <dgm:cxn modelId="{4D572598-1E3C-4F69-A9F6-55AE7962A150}" type="presParOf" srcId="{D00D9188-F3B2-4F77-8265-60DF9CAF5E6A}" destId="{E9837DE9-F4F7-4618-AFF5-D632FFC37924}" srcOrd="0" destOrd="0" presId="urn:microsoft.com/office/officeart/2008/layout/LinedList"/>
    <dgm:cxn modelId="{F0D984BE-9B94-40BD-9670-D7DFDA7FCBCF}" type="presParOf" srcId="{D00D9188-F3B2-4F77-8265-60DF9CAF5E6A}" destId="{4B21F103-1AB3-450D-8E7E-3DE839A4E5F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47014C-AD46-4A44-9565-9E7CB54EC80F}"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F29160BB-280C-40CE-A3D2-0404B8716A61}">
      <dgm:prSet/>
      <dgm:spPr/>
      <dgm:t>
        <a:bodyPr/>
        <a:lstStyle/>
        <a:p>
          <a:r>
            <a:rPr lang="en-US"/>
            <a:t>Lack of trust in intimate settings</a:t>
          </a:r>
        </a:p>
      </dgm:t>
    </dgm:pt>
    <dgm:pt modelId="{D514CB9A-9E15-4048-9829-B7C3AE30343B}" type="parTrans" cxnId="{DFFD7DAA-5CF7-4739-B7D4-CB1B5EA44D93}">
      <dgm:prSet/>
      <dgm:spPr/>
      <dgm:t>
        <a:bodyPr/>
        <a:lstStyle/>
        <a:p>
          <a:endParaRPr lang="en-US"/>
        </a:p>
      </dgm:t>
    </dgm:pt>
    <dgm:pt modelId="{51E2CCBF-266F-4BB8-8321-DB2FE4B4C439}" type="sibTrans" cxnId="{DFFD7DAA-5CF7-4739-B7D4-CB1B5EA44D93}">
      <dgm:prSet/>
      <dgm:spPr/>
      <dgm:t>
        <a:bodyPr/>
        <a:lstStyle/>
        <a:p>
          <a:endParaRPr lang="en-US"/>
        </a:p>
      </dgm:t>
    </dgm:pt>
    <dgm:pt modelId="{C478C87C-3C3C-45E0-85C3-17955E99360A}">
      <dgm:prSet/>
      <dgm:spPr/>
      <dgm:t>
        <a:bodyPr/>
        <a:lstStyle/>
        <a:p>
          <a:r>
            <a:rPr lang="en-US"/>
            <a:t>Possible contact with vulnerable group</a:t>
          </a:r>
        </a:p>
      </dgm:t>
    </dgm:pt>
    <dgm:pt modelId="{6E497160-1643-4840-813E-2D6E09F5CFE4}" type="parTrans" cxnId="{0D171316-1B55-4E72-989F-5454E2652B90}">
      <dgm:prSet/>
      <dgm:spPr/>
      <dgm:t>
        <a:bodyPr/>
        <a:lstStyle/>
        <a:p>
          <a:endParaRPr lang="en-US"/>
        </a:p>
      </dgm:t>
    </dgm:pt>
    <dgm:pt modelId="{2855ADC3-98C1-4BA5-A3D5-7F00ED2DA115}" type="sibTrans" cxnId="{0D171316-1B55-4E72-989F-5454E2652B90}">
      <dgm:prSet/>
      <dgm:spPr/>
      <dgm:t>
        <a:bodyPr/>
        <a:lstStyle/>
        <a:p>
          <a:endParaRPr lang="en-US"/>
        </a:p>
      </dgm:t>
    </dgm:pt>
    <dgm:pt modelId="{16F094C5-BFC8-4769-8D73-2E49309EADC4}">
      <dgm:prSet/>
      <dgm:spPr/>
      <dgm:t>
        <a:bodyPr/>
        <a:lstStyle/>
        <a:p>
          <a:r>
            <a:rPr lang="en-US"/>
            <a:t>Potential for self harm </a:t>
          </a:r>
        </a:p>
      </dgm:t>
    </dgm:pt>
    <dgm:pt modelId="{6D36BDEB-0217-4B11-BBD8-2A85FC354CE1}" type="parTrans" cxnId="{D2AF4335-A75C-4857-96A0-95A934D1CE07}">
      <dgm:prSet/>
      <dgm:spPr/>
      <dgm:t>
        <a:bodyPr/>
        <a:lstStyle/>
        <a:p>
          <a:endParaRPr lang="en-US"/>
        </a:p>
      </dgm:t>
    </dgm:pt>
    <dgm:pt modelId="{953F956B-BBAB-4404-8F7A-5001DACCC174}" type="sibTrans" cxnId="{D2AF4335-A75C-4857-96A0-95A934D1CE07}">
      <dgm:prSet/>
      <dgm:spPr/>
      <dgm:t>
        <a:bodyPr/>
        <a:lstStyle/>
        <a:p>
          <a:endParaRPr lang="en-US"/>
        </a:p>
      </dgm:t>
    </dgm:pt>
    <dgm:pt modelId="{9A32CDDA-4B07-4E8C-A63E-227F84F0FDE9}">
      <dgm:prSet/>
      <dgm:spPr/>
      <dgm:t>
        <a:bodyPr/>
        <a:lstStyle/>
        <a:p>
          <a:r>
            <a:rPr lang="en-US"/>
            <a:t>MI/SUD being antithetical to power or authority</a:t>
          </a:r>
        </a:p>
      </dgm:t>
    </dgm:pt>
    <dgm:pt modelId="{A8E98950-4336-4800-9422-DC4E1E09865A}" type="parTrans" cxnId="{7C15C80B-F5D4-46AA-958C-A2FA02EF4DAB}">
      <dgm:prSet/>
      <dgm:spPr/>
      <dgm:t>
        <a:bodyPr/>
        <a:lstStyle/>
        <a:p>
          <a:endParaRPr lang="en-US"/>
        </a:p>
      </dgm:t>
    </dgm:pt>
    <dgm:pt modelId="{BC174F58-61A4-4C78-A2E3-0FDF17059301}" type="sibTrans" cxnId="{7C15C80B-F5D4-46AA-958C-A2FA02EF4DAB}">
      <dgm:prSet/>
      <dgm:spPr/>
      <dgm:t>
        <a:bodyPr/>
        <a:lstStyle/>
        <a:p>
          <a:endParaRPr lang="en-US"/>
        </a:p>
      </dgm:t>
    </dgm:pt>
    <dgm:pt modelId="{138E9FEA-E3C7-426C-BE3D-E4BE8F732EF8}">
      <dgm:prSet/>
      <dgm:spPr/>
      <dgm:t>
        <a:bodyPr/>
        <a:lstStyle/>
        <a:p>
          <a:r>
            <a:rPr lang="en-US"/>
            <a:t>Unsure how to interact with person with MI/SUD</a:t>
          </a:r>
        </a:p>
      </dgm:t>
    </dgm:pt>
    <dgm:pt modelId="{F0047E65-CE0F-4EA9-BD1D-3D3DA0B1BDAD}" type="parTrans" cxnId="{B0E3295C-0D56-4E57-9E31-C25961E4799E}">
      <dgm:prSet/>
      <dgm:spPr/>
      <dgm:t>
        <a:bodyPr/>
        <a:lstStyle/>
        <a:p>
          <a:endParaRPr lang="en-US"/>
        </a:p>
      </dgm:t>
    </dgm:pt>
    <dgm:pt modelId="{1E3C560D-FB62-4C5A-84A3-D166E90C111B}" type="sibTrans" cxnId="{B0E3295C-0D56-4E57-9E31-C25961E4799E}">
      <dgm:prSet/>
      <dgm:spPr/>
      <dgm:t>
        <a:bodyPr/>
        <a:lstStyle/>
        <a:p>
          <a:endParaRPr lang="en-US"/>
        </a:p>
      </dgm:t>
    </dgm:pt>
    <dgm:pt modelId="{C5657F83-6DBA-41FD-AA6A-69AB12690787}" type="pres">
      <dgm:prSet presAssocID="{2E47014C-AD46-4A44-9565-9E7CB54EC80F}" presName="root" presStyleCnt="0">
        <dgm:presLayoutVars>
          <dgm:dir/>
          <dgm:resizeHandles val="exact"/>
        </dgm:presLayoutVars>
      </dgm:prSet>
      <dgm:spPr/>
    </dgm:pt>
    <dgm:pt modelId="{135C4EC7-59A4-47C3-81B1-56B9DF81FB48}" type="pres">
      <dgm:prSet presAssocID="{2E47014C-AD46-4A44-9565-9E7CB54EC80F}" presName="container" presStyleCnt="0">
        <dgm:presLayoutVars>
          <dgm:dir/>
          <dgm:resizeHandles val="exact"/>
        </dgm:presLayoutVars>
      </dgm:prSet>
      <dgm:spPr/>
    </dgm:pt>
    <dgm:pt modelId="{5B605ECA-6735-41D5-AC15-840D8AC6E68C}" type="pres">
      <dgm:prSet presAssocID="{F29160BB-280C-40CE-A3D2-0404B8716A61}" presName="compNode" presStyleCnt="0"/>
      <dgm:spPr/>
    </dgm:pt>
    <dgm:pt modelId="{DE74C67A-1FE2-4952-BC83-546FFFFAE516}" type="pres">
      <dgm:prSet presAssocID="{F29160BB-280C-40CE-A3D2-0404B8716A61}" presName="iconBgRect" presStyleLbl="bgShp" presStyleIdx="0" presStyleCnt="5"/>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03C3E362-9B3A-4ED3-A675-C6944555141A}" type="pres">
      <dgm:prSet presAssocID="{F29160BB-280C-40CE-A3D2-0404B8716A6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mage of House"/>
        </a:ext>
      </dgm:extLst>
    </dgm:pt>
    <dgm:pt modelId="{D06A43ED-83A0-4A9A-A248-96BD270EC94B}" type="pres">
      <dgm:prSet presAssocID="{F29160BB-280C-40CE-A3D2-0404B8716A61}" presName="spaceRect" presStyleCnt="0"/>
      <dgm:spPr/>
    </dgm:pt>
    <dgm:pt modelId="{22793BAD-88AC-4E6F-805E-7D99F7655A26}" type="pres">
      <dgm:prSet presAssocID="{F29160BB-280C-40CE-A3D2-0404B8716A61}" presName="textRect" presStyleLbl="revTx" presStyleIdx="0" presStyleCnt="5">
        <dgm:presLayoutVars>
          <dgm:chMax val="1"/>
          <dgm:chPref val="1"/>
        </dgm:presLayoutVars>
      </dgm:prSet>
      <dgm:spPr/>
    </dgm:pt>
    <dgm:pt modelId="{6495D3AD-3B26-4B34-ABE7-96E611242FDE}" type="pres">
      <dgm:prSet presAssocID="{51E2CCBF-266F-4BB8-8321-DB2FE4B4C439}" presName="sibTrans" presStyleLbl="sibTrans2D1" presStyleIdx="0" presStyleCnt="0"/>
      <dgm:spPr/>
    </dgm:pt>
    <dgm:pt modelId="{36B4FD4E-3653-4FE1-A190-45998B0453D7}" type="pres">
      <dgm:prSet presAssocID="{C478C87C-3C3C-45E0-85C3-17955E99360A}" presName="compNode" presStyleCnt="0"/>
      <dgm:spPr/>
    </dgm:pt>
    <dgm:pt modelId="{24913DDF-D191-44DB-9953-61EF990A8DDF}" type="pres">
      <dgm:prSet presAssocID="{C478C87C-3C3C-45E0-85C3-17955E99360A}" presName="iconBgRect" presStyleLbl="bgShp" presStyleIdx="1" presStyleCnt="5"/>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C11B30FA-925B-4D5C-AE9A-3782D5078E9C}" type="pres">
      <dgm:prSet presAssocID="{C478C87C-3C3C-45E0-85C3-17955E99360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mage of question mark for Help"/>
        </a:ext>
      </dgm:extLst>
    </dgm:pt>
    <dgm:pt modelId="{74E9EB38-D88B-437F-B1EE-6C952C3407AC}" type="pres">
      <dgm:prSet presAssocID="{C478C87C-3C3C-45E0-85C3-17955E99360A}" presName="spaceRect" presStyleCnt="0"/>
      <dgm:spPr/>
    </dgm:pt>
    <dgm:pt modelId="{CC2ACF48-3A53-4C8F-A1F3-97E7162AB1DE}" type="pres">
      <dgm:prSet presAssocID="{C478C87C-3C3C-45E0-85C3-17955E99360A}" presName="textRect" presStyleLbl="revTx" presStyleIdx="1" presStyleCnt="5">
        <dgm:presLayoutVars>
          <dgm:chMax val="1"/>
          <dgm:chPref val="1"/>
        </dgm:presLayoutVars>
      </dgm:prSet>
      <dgm:spPr/>
    </dgm:pt>
    <dgm:pt modelId="{DEC0DE83-940A-405D-8BC2-E24F7EC7DC29}" type="pres">
      <dgm:prSet presAssocID="{2855ADC3-98C1-4BA5-A3D5-7F00ED2DA115}" presName="sibTrans" presStyleLbl="sibTrans2D1" presStyleIdx="0" presStyleCnt="0"/>
      <dgm:spPr/>
    </dgm:pt>
    <dgm:pt modelId="{7487CC6E-4E68-4AE2-A3D0-6BCAA12343BF}" type="pres">
      <dgm:prSet presAssocID="{16F094C5-BFC8-4769-8D73-2E49309EADC4}" presName="compNode" presStyleCnt="0"/>
      <dgm:spPr/>
    </dgm:pt>
    <dgm:pt modelId="{FFC298E6-B251-403E-B093-50CD91FEEE79}" type="pres">
      <dgm:prSet presAssocID="{16F094C5-BFC8-4769-8D73-2E49309EADC4}" presName="iconBgRect" presStyleLbl="bgShp" presStyleIdx="2" presStyleCnt="5"/>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82EFB736-8E60-488B-B2D8-3E8B03DF16BC}" type="pres">
      <dgm:prSet presAssocID="{16F094C5-BFC8-4769-8D73-2E49309EADC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mage of Warning sign"/>
        </a:ext>
      </dgm:extLst>
    </dgm:pt>
    <dgm:pt modelId="{C9BCC96E-D6DD-48CA-BDF7-380B6FAEDE52}" type="pres">
      <dgm:prSet presAssocID="{16F094C5-BFC8-4769-8D73-2E49309EADC4}" presName="spaceRect" presStyleCnt="0"/>
      <dgm:spPr/>
    </dgm:pt>
    <dgm:pt modelId="{5794A1DC-5C6E-469A-86F8-1DA4D494408B}" type="pres">
      <dgm:prSet presAssocID="{16F094C5-BFC8-4769-8D73-2E49309EADC4}" presName="textRect" presStyleLbl="revTx" presStyleIdx="2" presStyleCnt="5">
        <dgm:presLayoutVars>
          <dgm:chMax val="1"/>
          <dgm:chPref val="1"/>
        </dgm:presLayoutVars>
      </dgm:prSet>
      <dgm:spPr/>
    </dgm:pt>
    <dgm:pt modelId="{60F50B35-194A-44BC-853B-F5DCE3864923}" type="pres">
      <dgm:prSet presAssocID="{953F956B-BBAB-4404-8F7A-5001DACCC174}" presName="sibTrans" presStyleLbl="sibTrans2D1" presStyleIdx="0" presStyleCnt="0"/>
      <dgm:spPr/>
    </dgm:pt>
    <dgm:pt modelId="{8F4AA522-3740-425C-A632-C230A360A442}" type="pres">
      <dgm:prSet presAssocID="{9A32CDDA-4B07-4E8C-A63E-227F84F0FDE9}" presName="compNode" presStyleCnt="0"/>
      <dgm:spPr/>
    </dgm:pt>
    <dgm:pt modelId="{0BEA6604-B8D3-4996-AB74-BB56033DB9D2}" type="pres">
      <dgm:prSet presAssocID="{9A32CDDA-4B07-4E8C-A63E-227F84F0FDE9}" presName="iconBgRect" presStyleLbl="bgShp" presStyleIdx="3" presStyleCnt="5"/>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E3626B8E-6CDA-46B6-BABB-0C3EE0DE0620}" type="pres">
      <dgm:prSet presAssocID="{9A32CDDA-4B07-4E8C-A63E-227F84F0FDE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image of Windmill"/>
        </a:ext>
      </dgm:extLst>
    </dgm:pt>
    <dgm:pt modelId="{ECF18C00-7526-4B50-A24D-74C012116B8F}" type="pres">
      <dgm:prSet presAssocID="{9A32CDDA-4B07-4E8C-A63E-227F84F0FDE9}" presName="spaceRect" presStyleCnt="0"/>
      <dgm:spPr/>
    </dgm:pt>
    <dgm:pt modelId="{793996C5-1EAF-4D3C-8D4D-4806330757CF}" type="pres">
      <dgm:prSet presAssocID="{9A32CDDA-4B07-4E8C-A63E-227F84F0FDE9}" presName="textRect" presStyleLbl="revTx" presStyleIdx="3" presStyleCnt="5">
        <dgm:presLayoutVars>
          <dgm:chMax val="1"/>
          <dgm:chPref val="1"/>
        </dgm:presLayoutVars>
      </dgm:prSet>
      <dgm:spPr/>
    </dgm:pt>
    <dgm:pt modelId="{D7A8444B-5E04-4A1A-8A35-92946EA7AEEB}" type="pres">
      <dgm:prSet presAssocID="{BC174F58-61A4-4C78-A2E3-0FDF17059301}" presName="sibTrans" presStyleLbl="sibTrans2D1" presStyleIdx="0" presStyleCnt="0"/>
      <dgm:spPr/>
    </dgm:pt>
    <dgm:pt modelId="{CA7FD5EB-FDCA-40EB-9961-2DF766EF4C92}" type="pres">
      <dgm:prSet presAssocID="{138E9FEA-E3C7-426C-BE3D-E4BE8F732EF8}" presName="compNode" presStyleCnt="0"/>
      <dgm:spPr/>
    </dgm:pt>
    <dgm:pt modelId="{70E56E56-13BD-473F-A6E6-36C4EA85771D}" type="pres">
      <dgm:prSet presAssocID="{138E9FEA-E3C7-426C-BE3D-E4BE8F732EF8}" presName="iconBgRect" presStyleLbl="bgShp" presStyleIdx="4" presStyleCnt="5"/>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924B7213-5296-4F1A-99CF-DADE96CCD37F}" type="pres">
      <dgm:prSet presAssocID="{138E9FEA-E3C7-426C-BE3D-E4BE8F732EF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image of cloud with lines"/>
        </a:ext>
      </dgm:extLst>
    </dgm:pt>
    <dgm:pt modelId="{6BDE9649-01FA-44D2-9703-F28D5B55E679}" type="pres">
      <dgm:prSet presAssocID="{138E9FEA-E3C7-426C-BE3D-E4BE8F732EF8}" presName="spaceRect" presStyleCnt="0"/>
      <dgm:spPr/>
    </dgm:pt>
    <dgm:pt modelId="{704AAFBF-AB6D-4B38-9810-FDFB3F8675ED}" type="pres">
      <dgm:prSet presAssocID="{138E9FEA-E3C7-426C-BE3D-E4BE8F732EF8}" presName="textRect" presStyleLbl="revTx" presStyleIdx="4" presStyleCnt="5">
        <dgm:presLayoutVars>
          <dgm:chMax val="1"/>
          <dgm:chPref val="1"/>
        </dgm:presLayoutVars>
      </dgm:prSet>
      <dgm:spPr/>
    </dgm:pt>
  </dgm:ptLst>
  <dgm:cxnLst>
    <dgm:cxn modelId="{D0152700-2DCE-4EA8-A9F3-9EB03316AF90}" type="presOf" srcId="{138E9FEA-E3C7-426C-BE3D-E4BE8F732EF8}" destId="{704AAFBF-AB6D-4B38-9810-FDFB3F8675ED}" srcOrd="0" destOrd="0" presId="urn:microsoft.com/office/officeart/2018/2/layout/IconCircleList"/>
    <dgm:cxn modelId="{7C15C80B-F5D4-46AA-958C-A2FA02EF4DAB}" srcId="{2E47014C-AD46-4A44-9565-9E7CB54EC80F}" destId="{9A32CDDA-4B07-4E8C-A63E-227F84F0FDE9}" srcOrd="3" destOrd="0" parTransId="{A8E98950-4336-4800-9422-DC4E1E09865A}" sibTransId="{BC174F58-61A4-4C78-A2E3-0FDF17059301}"/>
    <dgm:cxn modelId="{64739315-562E-4460-AF15-3F688D875CA4}" type="presOf" srcId="{2E47014C-AD46-4A44-9565-9E7CB54EC80F}" destId="{C5657F83-6DBA-41FD-AA6A-69AB12690787}" srcOrd="0" destOrd="0" presId="urn:microsoft.com/office/officeart/2018/2/layout/IconCircleList"/>
    <dgm:cxn modelId="{0D171316-1B55-4E72-989F-5454E2652B90}" srcId="{2E47014C-AD46-4A44-9565-9E7CB54EC80F}" destId="{C478C87C-3C3C-45E0-85C3-17955E99360A}" srcOrd="1" destOrd="0" parTransId="{6E497160-1643-4840-813E-2D6E09F5CFE4}" sibTransId="{2855ADC3-98C1-4BA5-A3D5-7F00ED2DA115}"/>
    <dgm:cxn modelId="{D2AF4335-A75C-4857-96A0-95A934D1CE07}" srcId="{2E47014C-AD46-4A44-9565-9E7CB54EC80F}" destId="{16F094C5-BFC8-4769-8D73-2E49309EADC4}" srcOrd="2" destOrd="0" parTransId="{6D36BDEB-0217-4B11-BBD8-2A85FC354CE1}" sibTransId="{953F956B-BBAB-4404-8F7A-5001DACCC174}"/>
    <dgm:cxn modelId="{3B437D36-2D6D-46C4-B5F5-ED8532C48704}" type="presOf" srcId="{9A32CDDA-4B07-4E8C-A63E-227F84F0FDE9}" destId="{793996C5-1EAF-4D3C-8D4D-4806330757CF}" srcOrd="0" destOrd="0" presId="urn:microsoft.com/office/officeart/2018/2/layout/IconCircleList"/>
    <dgm:cxn modelId="{B0E3295C-0D56-4E57-9E31-C25961E4799E}" srcId="{2E47014C-AD46-4A44-9565-9E7CB54EC80F}" destId="{138E9FEA-E3C7-426C-BE3D-E4BE8F732EF8}" srcOrd="4" destOrd="0" parTransId="{F0047E65-CE0F-4EA9-BD1D-3D3DA0B1BDAD}" sibTransId="{1E3C560D-FB62-4C5A-84A3-D166E90C111B}"/>
    <dgm:cxn modelId="{D6E3C36E-8731-443E-B615-E0AE38171211}" type="presOf" srcId="{F29160BB-280C-40CE-A3D2-0404B8716A61}" destId="{22793BAD-88AC-4E6F-805E-7D99F7655A26}" srcOrd="0" destOrd="0" presId="urn:microsoft.com/office/officeart/2018/2/layout/IconCircleList"/>
    <dgm:cxn modelId="{CA451D6F-55E7-4C66-9B71-C974948E28EA}" type="presOf" srcId="{BC174F58-61A4-4C78-A2E3-0FDF17059301}" destId="{D7A8444B-5E04-4A1A-8A35-92946EA7AEEB}" srcOrd="0" destOrd="0" presId="urn:microsoft.com/office/officeart/2018/2/layout/IconCircleList"/>
    <dgm:cxn modelId="{EF7B3375-74F2-4430-9BCC-5DCC89F4FE99}" type="presOf" srcId="{16F094C5-BFC8-4769-8D73-2E49309EADC4}" destId="{5794A1DC-5C6E-469A-86F8-1DA4D494408B}" srcOrd="0" destOrd="0" presId="urn:microsoft.com/office/officeart/2018/2/layout/IconCircleList"/>
    <dgm:cxn modelId="{3979C38C-2E75-42FC-92D0-27BF08378E09}" type="presOf" srcId="{C478C87C-3C3C-45E0-85C3-17955E99360A}" destId="{CC2ACF48-3A53-4C8F-A1F3-97E7162AB1DE}" srcOrd="0" destOrd="0" presId="urn:microsoft.com/office/officeart/2018/2/layout/IconCircleList"/>
    <dgm:cxn modelId="{4284EE94-2920-4F42-99D2-9DC42444B9F1}" type="presOf" srcId="{953F956B-BBAB-4404-8F7A-5001DACCC174}" destId="{60F50B35-194A-44BC-853B-F5DCE3864923}" srcOrd="0" destOrd="0" presId="urn:microsoft.com/office/officeart/2018/2/layout/IconCircleList"/>
    <dgm:cxn modelId="{E16A6AAA-D903-4902-BAB8-E95F0E74EE83}" type="presOf" srcId="{2855ADC3-98C1-4BA5-A3D5-7F00ED2DA115}" destId="{DEC0DE83-940A-405D-8BC2-E24F7EC7DC29}" srcOrd="0" destOrd="0" presId="urn:microsoft.com/office/officeart/2018/2/layout/IconCircleList"/>
    <dgm:cxn modelId="{DFFD7DAA-5CF7-4739-B7D4-CB1B5EA44D93}" srcId="{2E47014C-AD46-4A44-9565-9E7CB54EC80F}" destId="{F29160BB-280C-40CE-A3D2-0404B8716A61}" srcOrd="0" destOrd="0" parTransId="{D514CB9A-9E15-4048-9829-B7C3AE30343B}" sibTransId="{51E2CCBF-266F-4BB8-8321-DB2FE4B4C439}"/>
    <dgm:cxn modelId="{553857FD-8028-4329-9360-3A74D4F72342}" type="presOf" srcId="{51E2CCBF-266F-4BB8-8321-DB2FE4B4C439}" destId="{6495D3AD-3B26-4B34-ABE7-96E611242FDE}" srcOrd="0" destOrd="0" presId="urn:microsoft.com/office/officeart/2018/2/layout/IconCircleList"/>
    <dgm:cxn modelId="{5BF8C1E4-E5CC-4361-8042-0F9BA0488607}" type="presParOf" srcId="{C5657F83-6DBA-41FD-AA6A-69AB12690787}" destId="{135C4EC7-59A4-47C3-81B1-56B9DF81FB48}" srcOrd="0" destOrd="0" presId="urn:microsoft.com/office/officeart/2018/2/layout/IconCircleList"/>
    <dgm:cxn modelId="{FAC8084C-F3AC-4486-8706-363CDA95D88D}" type="presParOf" srcId="{135C4EC7-59A4-47C3-81B1-56B9DF81FB48}" destId="{5B605ECA-6735-41D5-AC15-840D8AC6E68C}" srcOrd="0" destOrd="0" presId="urn:microsoft.com/office/officeart/2018/2/layout/IconCircleList"/>
    <dgm:cxn modelId="{F8CF1753-66C6-4837-B818-4F37C9DF4F72}" type="presParOf" srcId="{5B605ECA-6735-41D5-AC15-840D8AC6E68C}" destId="{DE74C67A-1FE2-4952-BC83-546FFFFAE516}" srcOrd="0" destOrd="0" presId="urn:microsoft.com/office/officeart/2018/2/layout/IconCircleList"/>
    <dgm:cxn modelId="{CBCA17E2-941E-4DF6-A1C0-3DAE5944FD30}" type="presParOf" srcId="{5B605ECA-6735-41D5-AC15-840D8AC6E68C}" destId="{03C3E362-9B3A-4ED3-A675-C6944555141A}" srcOrd="1" destOrd="0" presId="urn:microsoft.com/office/officeart/2018/2/layout/IconCircleList"/>
    <dgm:cxn modelId="{1E49699C-C125-4596-95E7-A41F88C74930}" type="presParOf" srcId="{5B605ECA-6735-41D5-AC15-840D8AC6E68C}" destId="{D06A43ED-83A0-4A9A-A248-96BD270EC94B}" srcOrd="2" destOrd="0" presId="urn:microsoft.com/office/officeart/2018/2/layout/IconCircleList"/>
    <dgm:cxn modelId="{9F240938-E884-4D3B-AAC8-14FAD931C3F8}" type="presParOf" srcId="{5B605ECA-6735-41D5-AC15-840D8AC6E68C}" destId="{22793BAD-88AC-4E6F-805E-7D99F7655A26}" srcOrd="3" destOrd="0" presId="urn:microsoft.com/office/officeart/2018/2/layout/IconCircleList"/>
    <dgm:cxn modelId="{ED7AC0A4-FCB7-4E1F-8CE8-72F6C3FB89E0}" type="presParOf" srcId="{135C4EC7-59A4-47C3-81B1-56B9DF81FB48}" destId="{6495D3AD-3B26-4B34-ABE7-96E611242FDE}" srcOrd="1" destOrd="0" presId="urn:microsoft.com/office/officeart/2018/2/layout/IconCircleList"/>
    <dgm:cxn modelId="{0BE7CAD8-9D46-4A80-98F5-5F2E0BD48184}" type="presParOf" srcId="{135C4EC7-59A4-47C3-81B1-56B9DF81FB48}" destId="{36B4FD4E-3653-4FE1-A190-45998B0453D7}" srcOrd="2" destOrd="0" presId="urn:microsoft.com/office/officeart/2018/2/layout/IconCircleList"/>
    <dgm:cxn modelId="{4B72C6B6-41D1-497F-8697-5FBA8844EAE1}" type="presParOf" srcId="{36B4FD4E-3653-4FE1-A190-45998B0453D7}" destId="{24913DDF-D191-44DB-9953-61EF990A8DDF}" srcOrd="0" destOrd="0" presId="urn:microsoft.com/office/officeart/2018/2/layout/IconCircleList"/>
    <dgm:cxn modelId="{A38E86A6-CC88-497E-8B10-73F2F2A9277F}" type="presParOf" srcId="{36B4FD4E-3653-4FE1-A190-45998B0453D7}" destId="{C11B30FA-925B-4D5C-AE9A-3782D5078E9C}" srcOrd="1" destOrd="0" presId="urn:microsoft.com/office/officeart/2018/2/layout/IconCircleList"/>
    <dgm:cxn modelId="{4C2E602F-5AD8-4C70-B5ED-AF455E3198F9}" type="presParOf" srcId="{36B4FD4E-3653-4FE1-A190-45998B0453D7}" destId="{74E9EB38-D88B-437F-B1EE-6C952C3407AC}" srcOrd="2" destOrd="0" presId="urn:microsoft.com/office/officeart/2018/2/layout/IconCircleList"/>
    <dgm:cxn modelId="{A264AD7C-6194-417A-B61B-3D0E429E5E27}" type="presParOf" srcId="{36B4FD4E-3653-4FE1-A190-45998B0453D7}" destId="{CC2ACF48-3A53-4C8F-A1F3-97E7162AB1DE}" srcOrd="3" destOrd="0" presId="urn:microsoft.com/office/officeart/2018/2/layout/IconCircleList"/>
    <dgm:cxn modelId="{B2A8A91A-BA9E-4B19-9E35-2E35287C34C0}" type="presParOf" srcId="{135C4EC7-59A4-47C3-81B1-56B9DF81FB48}" destId="{DEC0DE83-940A-405D-8BC2-E24F7EC7DC29}" srcOrd="3" destOrd="0" presId="urn:microsoft.com/office/officeart/2018/2/layout/IconCircleList"/>
    <dgm:cxn modelId="{136E6CEC-6646-48FD-B087-51593D57A36D}" type="presParOf" srcId="{135C4EC7-59A4-47C3-81B1-56B9DF81FB48}" destId="{7487CC6E-4E68-4AE2-A3D0-6BCAA12343BF}" srcOrd="4" destOrd="0" presId="urn:microsoft.com/office/officeart/2018/2/layout/IconCircleList"/>
    <dgm:cxn modelId="{CD0ED654-2230-4713-AFBB-A7741048ACF0}" type="presParOf" srcId="{7487CC6E-4E68-4AE2-A3D0-6BCAA12343BF}" destId="{FFC298E6-B251-403E-B093-50CD91FEEE79}" srcOrd="0" destOrd="0" presId="urn:microsoft.com/office/officeart/2018/2/layout/IconCircleList"/>
    <dgm:cxn modelId="{2B8FF0C3-6815-4CBD-B2B0-AEE231C5D34A}" type="presParOf" srcId="{7487CC6E-4E68-4AE2-A3D0-6BCAA12343BF}" destId="{82EFB736-8E60-488B-B2D8-3E8B03DF16BC}" srcOrd="1" destOrd="0" presId="urn:microsoft.com/office/officeart/2018/2/layout/IconCircleList"/>
    <dgm:cxn modelId="{016A6A9C-77A0-41A0-8113-237D30B64773}" type="presParOf" srcId="{7487CC6E-4E68-4AE2-A3D0-6BCAA12343BF}" destId="{C9BCC96E-D6DD-48CA-BDF7-380B6FAEDE52}" srcOrd="2" destOrd="0" presId="urn:microsoft.com/office/officeart/2018/2/layout/IconCircleList"/>
    <dgm:cxn modelId="{20B2F0B3-7C83-42FC-90C9-87B55D44924F}" type="presParOf" srcId="{7487CC6E-4E68-4AE2-A3D0-6BCAA12343BF}" destId="{5794A1DC-5C6E-469A-86F8-1DA4D494408B}" srcOrd="3" destOrd="0" presId="urn:microsoft.com/office/officeart/2018/2/layout/IconCircleList"/>
    <dgm:cxn modelId="{8B69C8B1-FD45-4A26-8886-B8C074148C9E}" type="presParOf" srcId="{135C4EC7-59A4-47C3-81B1-56B9DF81FB48}" destId="{60F50B35-194A-44BC-853B-F5DCE3864923}" srcOrd="5" destOrd="0" presId="urn:microsoft.com/office/officeart/2018/2/layout/IconCircleList"/>
    <dgm:cxn modelId="{66DFCD15-B297-4BA0-8BFA-387AA40126B5}" type="presParOf" srcId="{135C4EC7-59A4-47C3-81B1-56B9DF81FB48}" destId="{8F4AA522-3740-425C-A632-C230A360A442}" srcOrd="6" destOrd="0" presId="urn:microsoft.com/office/officeart/2018/2/layout/IconCircleList"/>
    <dgm:cxn modelId="{B15ABD60-07A3-476D-A038-FB9A7D2C4E8C}" type="presParOf" srcId="{8F4AA522-3740-425C-A632-C230A360A442}" destId="{0BEA6604-B8D3-4996-AB74-BB56033DB9D2}" srcOrd="0" destOrd="0" presId="urn:microsoft.com/office/officeart/2018/2/layout/IconCircleList"/>
    <dgm:cxn modelId="{67506459-E3B6-4422-91C0-D138D1122A05}" type="presParOf" srcId="{8F4AA522-3740-425C-A632-C230A360A442}" destId="{E3626B8E-6CDA-46B6-BABB-0C3EE0DE0620}" srcOrd="1" destOrd="0" presId="urn:microsoft.com/office/officeart/2018/2/layout/IconCircleList"/>
    <dgm:cxn modelId="{2D1123DC-56BF-49B9-8234-5130A19169D0}" type="presParOf" srcId="{8F4AA522-3740-425C-A632-C230A360A442}" destId="{ECF18C00-7526-4B50-A24D-74C012116B8F}" srcOrd="2" destOrd="0" presId="urn:microsoft.com/office/officeart/2018/2/layout/IconCircleList"/>
    <dgm:cxn modelId="{B80CAD0B-CE0D-4A02-A32C-40E0EEBE6A5B}" type="presParOf" srcId="{8F4AA522-3740-425C-A632-C230A360A442}" destId="{793996C5-1EAF-4D3C-8D4D-4806330757CF}" srcOrd="3" destOrd="0" presId="urn:microsoft.com/office/officeart/2018/2/layout/IconCircleList"/>
    <dgm:cxn modelId="{6135D436-C041-4CC5-BB45-B2170FF70F0A}" type="presParOf" srcId="{135C4EC7-59A4-47C3-81B1-56B9DF81FB48}" destId="{D7A8444B-5E04-4A1A-8A35-92946EA7AEEB}" srcOrd="7" destOrd="0" presId="urn:microsoft.com/office/officeart/2018/2/layout/IconCircleList"/>
    <dgm:cxn modelId="{AB193E2D-1B9B-41B4-ADC5-600CA5717F92}" type="presParOf" srcId="{135C4EC7-59A4-47C3-81B1-56B9DF81FB48}" destId="{CA7FD5EB-FDCA-40EB-9961-2DF766EF4C92}" srcOrd="8" destOrd="0" presId="urn:microsoft.com/office/officeart/2018/2/layout/IconCircleList"/>
    <dgm:cxn modelId="{959D909E-A302-43CD-B3DD-CB949192BFD5}" type="presParOf" srcId="{CA7FD5EB-FDCA-40EB-9961-2DF766EF4C92}" destId="{70E56E56-13BD-473F-A6E6-36C4EA85771D}" srcOrd="0" destOrd="0" presId="urn:microsoft.com/office/officeart/2018/2/layout/IconCircleList"/>
    <dgm:cxn modelId="{A7C29728-2E7A-4375-AC14-C281F96D4286}" type="presParOf" srcId="{CA7FD5EB-FDCA-40EB-9961-2DF766EF4C92}" destId="{924B7213-5296-4F1A-99CF-DADE96CCD37F}" srcOrd="1" destOrd="0" presId="urn:microsoft.com/office/officeart/2018/2/layout/IconCircleList"/>
    <dgm:cxn modelId="{768B3A03-8962-4135-B3F4-0BCB6119C876}" type="presParOf" srcId="{CA7FD5EB-FDCA-40EB-9961-2DF766EF4C92}" destId="{6BDE9649-01FA-44D2-9703-F28D5B55E679}" srcOrd="2" destOrd="0" presId="urn:microsoft.com/office/officeart/2018/2/layout/IconCircleList"/>
    <dgm:cxn modelId="{BB4048C8-1701-44A7-A97F-5F89B0C27096}" type="presParOf" srcId="{CA7FD5EB-FDCA-40EB-9961-2DF766EF4C92}" destId="{704AAFBF-AB6D-4B38-9810-FDFB3F8675ED}"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23F07A-283B-467B-B349-56DAB2388596}" type="doc">
      <dgm:prSet loTypeId="urn:microsoft.com/office/officeart/2005/8/layout/vList5" loCatId="list" qsTypeId="urn:microsoft.com/office/officeart/2005/8/quickstyle/simple2" qsCatId="simple" csTypeId="urn:microsoft.com/office/officeart/2005/8/colors/accent1_2" csCatId="accent1" phldr="1"/>
      <dgm:spPr/>
      <dgm:t>
        <a:bodyPr/>
        <a:lstStyle/>
        <a:p>
          <a:endParaRPr lang="en-US"/>
        </a:p>
      </dgm:t>
    </dgm:pt>
    <dgm:pt modelId="{15A7A29C-D3F8-4CE6-B604-7EFC0FFA457B}">
      <dgm:prSet/>
      <dgm:spPr/>
      <dgm:t>
        <a:bodyPr/>
        <a:lstStyle/>
        <a:p>
          <a:r>
            <a:rPr lang="en-US" dirty="0"/>
            <a:t>Stigma from within</a:t>
          </a:r>
        </a:p>
      </dgm:t>
      <dgm:extLst>
        <a:ext uri="{E40237B7-FDA0-4F09-8148-C483321AD2D9}">
          <dgm14:cNvPr xmlns:dgm14="http://schemas.microsoft.com/office/drawing/2010/diagram" id="0" name="" descr="text box of Stigma from within&#10;"/>
        </a:ext>
      </dgm:extLst>
    </dgm:pt>
    <dgm:pt modelId="{32EE97F9-647B-479D-AD94-4936172D8DAE}" type="parTrans" cxnId="{60CDD8F5-8B9B-4EFC-8F35-1848B39087E1}">
      <dgm:prSet/>
      <dgm:spPr/>
      <dgm:t>
        <a:bodyPr/>
        <a:lstStyle/>
        <a:p>
          <a:endParaRPr lang="en-US"/>
        </a:p>
      </dgm:t>
    </dgm:pt>
    <dgm:pt modelId="{B1D558AD-3AFF-4493-AD2A-78E337A46BC8}" type="sibTrans" cxnId="{60CDD8F5-8B9B-4EFC-8F35-1848B39087E1}">
      <dgm:prSet/>
      <dgm:spPr/>
      <dgm:t>
        <a:bodyPr/>
        <a:lstStyle/>
        <a:p>
          <a:endParaRPr lang="en-US"/>
        </a:p>
      </dgm:t>
    </dgm:pt>
    <dgm:pt modelId="{2775CC17-8F1B-4847-99E2-28C82477AE6A}">
      <dgm:prSet/>
      <dgm:spPr/>
      <dgm:t>
        <a:bodyPr/>
        <a:lstStyle/>
        <a:p>
          <a:r>
            <a:rPr lang="en-US" dirty="0"/>
            <a:t>Blame self, feel hopeless</a:t>
          </a:r>
        </a:p>
      </dgm:t>
      <dgm:extLst>
        <a:ext uri="{E40237B7-FDA0-4F09-8148-C483321AD2D9}">
          <dgm14:cNvPr xmlns:dgm14="http://schemas.microsoft.com/office/drawing/2010/diagram" id="0" name="" descr="text box of Blame self, feel hopeless&#10;"/>
        </a:ext>
      </dgm:extLst>
    </dgm:pt>
    <dgm:pt modelId="{C2158A92-4102-4FFC-B0FE-623867B20237}" type="parTrans" cxnId="{126DF008-5937-44C4-8B7A-10F360351385}">
      <dgm:prSet/>
      <dgm:spPr/>
      <dgm:t>
        <a:bodyPr/>
        <a:lstStyle/>
        <a:p>
          <a:endParaRPr lang="en-US"/>
        </a:p>
      </dgm:t>
    </dgm:pt>
    <dgm:pt modelId="{0A984E31-5D13-4DFE-AFB1-B036BA7796A3}" type="sibTrans" cxnId="{126DF008-5937-44C4-8B7A-10F360351385}">
      <dgm:prSet/>
      <dgm:spPr/>
      <dgm:t>
        <a:bodyPr/>
        <a:lstStyle/>
        <a:p>
          <a:endParaRPr lang="en-US"/>
        </a:p>
      </dgm:t>
    </dgm:pt>
    <dgm:pt modelId="{4D46F6DC-E5A7-4474-AD47-C2955C0DB5EB}">
      <dgm:prSet/>
      <dgm:spPr/>
      <dgm:t>
        <a:bodyPr/>
        <a:lstStyle/>
        <a:p>
          <a:r>
            <a:rPr lang="en-US" dirty="0"/>
            <a:t>Stigma from recovery community</a:t>
          </a:r>
        </a:p>
      </dgm:t>
      <dgm:extLst>
        <a:ext uri="{E40237B7-FDA0-4F09-8148-C483321AD2D9}">
          <dgm14:cNvPr xmlns:dgm14="http://schemas.microsoft.com/office/drawing/2010/diagram" id="0" name="" descr="text box of Stigma from recovery community&#10;"/>
        </a:ext>
      </dgm:extLst>
    </dgm:pt>
    <dgm:pt modelId="{58FDCDFF-B5A7-4E2B-AAB3-706867344DB2}" type="parTrans" cxnId="{B2BA0B2D-61E2-4313-9CC7-51F56B6AE2D1}">
      <dgm:prSet/>
      <dgm:spPr/>
      <dgm:t>
        <a:bodyPr/>
        <a:lstStyle/>
        <a:p>
          <a:endParaRPr lang="en-US"/>
        </a:p>
      </dgm:t>
    </dgm:pt>
    <dgm:pt modelId="{39CAB9D0-79BB-4D64-A406-0D0B7044F57F}" type="sibTrans" cxnId="{B2BA0B2D-61E2-4313-9CC7-51F56B6AE2D1}">
      <dgm:prSet/>
      <dgm:spPr/>
      <dgm:t>
        <a:bodyPr/>
        <a:lstStyle/>
        <a:p>
          <a:endParaRPr lang="en-US"/>
        </a:p>
      </dgm:t>
    </dgm:pt>
    <dgm:pt modelId="{D5CFF81A-5FCD-45CB-9722-79316C84A77E}">
      <dgm:prSet/>
      <dgm:spPr/>
      <dgm:t>
        <a:bodyPr/>
        <a:lstStyle/>
        <a:p>
          <a:r>
            <a:rPr lang="en-US" dirty="0"/>
            <a:t>Medications vs. “abstinence”</a:t>
          </a:r>
        </a:p>
      </dgm:t>
      <dgm:extLst>
        <a:ext uri="{E40237B7-FDA0-4F09-8148-C483321AD2D9}">
          <dgm14:cNvPr xmlns:dgm14="http://schemas.microsoft.com/office/drawing/2010/diagram" id="0" name="" descr="text box •Medications vs. “abstinence”&#10;&#10;"/>
        </a:ext>
      </dgm:extLst>
    </dgm:pt>
    <dgm:pt modelId="{3AEABD60-4A8D-47FE-9DFB-2DCEE74D0AB9}" type="parTrans" cxnId="{6E020F04-C270-422D-BA0A-FC6118F0EDA8}">
      <dgm:prSet/>
      <dgm:spPr/>
      <dgm:t>
        <a:bodyPr/>
        <a:lstStyle/>
        <a:p>
          <a:endParaRPr lang="en-US"/>
        </a:p>
      </dgm:t>
    </dgm:pt>
    <dgm:pt modelId="{FE82E4E9-49DB-4CAA-989A-63AF3EA1BF3A}" type="sibTrans" cxnId="{6E020F04-C270-422D-BA0A-FC6118F0EDA8}">
      <dgm:prSet/>
      <dgm:spPr/>
      <dgm:t>
        <a:bodyPr/>
        <a:lstStyle/>
        <a:p>
          <a:endParaRPr lang="en-US"/>
        </a:p>
      </dgm:t>
    </dgm:pt>
    <dgm:pt modelId="{3024BC6B-4286-4E59-883D-D0226F150410}">
      <dgm:prSet/>
      <dgm:spPr/>
      <dgm:t>
        <a:bodyPr/>
        <a:lstStyle/>
        <a:p>
          <a:r>
            <a:rPr lang="en-US" dirty="0"/>
            <a:t>Stigma from clinicians</a:t>
          </a:r>
        </a:p>
      </dgm:t>
      <dgm:extLst>
        <a:ext uri="{E40237B7-FDA0-4F09-8148-C483321AD2D9}">
          <dgm14:cNvPr xmlns:dgm14="http://schemas.microsoft.com/office/drawing/2010/diagram" id="0" name="" descr="text box of Stigma from clinicians&#10;"/>
        </a:ext>
      </dgm:extLst>
    </dgm:pt>
    <dgm:pt modelId="{2CA284BC-7696-4922-8ED2-1A698A6152AF}" type="parTrans" cxnId="{FDA18EAE-F187-43DD-B9C9-A32776457DF0}">
      <dgm:prSet/>
      <dgm:spPr/>
      <dgm:t>
        <a:bodyPr/>
        <a:lstStyle/>
        <a:p>
          <a:endParaRPr lang="en-US"/>
        </a:p>
      </dgm:t>
    </dgm:pt>
    <dgm:pt modelId="{E5D25883-5665-4570-98C7-31B5B6881C9C}" type="sibTrans" cxnId="{FDA18EAE-F187-43DD-B9C9-A32776457DF0}">
      <dgm:prSet/>
      <dgm:spPr/>
      <dgm:t>
        <a:bodyPr/>
        <a:lstStyle/>
        <a:p>
          <a:endParaRPr lang="en-US"/>
        </a:p>
      </dgm:t>
    </dgm:pt>
    <dgm:pt modelId="{C50B44E8-15E5-4CF6-83C4-A7F426E4986E}">
      <dgm:prSet/>
      <dgm:spPr/>
      <dgm:t>
        <a:bodyPr/>
        <a:lstStyle/>
        <a:p>
          <a:r>
            <a:rPr lang="en-US" dirty="0"/>
            <a:t>Belief that treatment is ineffective</a:t>
          </a:r>
        </a:p>
      </dgm:t>
      <dgm:extLst>
        <a:ext uri="{E40237B7-FDA0-4F09-8148-C483321AD2D9}">
          <dgm14:cNvPr xmlns:dgm14="http://schemas.microsoft.com/office/drawing/2010/diagram" id="0" name="" descr="text box of Belief that treatment is ineffective&#10;"/>
        </a:ext>
      </dgm:extLst>
    </dgm:pt>
    <dgm:pt modelId="{1BE201A5-F4CC-4F08-A163-AA11FA6420BC}" type="parTrans" cxnId="{AB731472-3D82-49D8-BC9B-49C0F9E79090}">
      <dgm:prSet/>
      <dgm:spPr/>
      <dgm:t>
        <a:bodyPr/>
        <a:lstStyle/>
        <a:p>
          <a:endParaRPr lang="en-US"/>
        </a:p>
      </dgm:t>
    </dgm:pt>
    <dgm:pt modelId="{2C4F01A0-DDE0-4EFA-AC61-8A1B5F47D3E8}" type="sibTrans" cxnId="{AB731472-3D82-49D8-BC9B-49C0F9E79090}">
      <dgm:prSet/>
      <dgm:spPr/>
      <dgm:t>
        <a:bodyPr/>
        <a:lstStyle/>
        <a:p>
          <a:endParaRPr lang="en-US"/>
        </a:p>
      </dgm:t>
    </dgm:pt>
    <dgm:pt modelId="{D58EBA45-5E7B-4B9E-9790-58252560D120}">
      <dgm:prSet/>
      <dgm:spPr/>
      <dgm:t>
        <a:bodyPr/>
        <a:lstStyle/>
        <a:p>
          <a:r>
            <a:rPr lang="en-US" dirty="0"/>
            <a:t>Stigma from outside</a:t>
          </a:r>
        </a:p>
      </dgm:t>
      <dgm:extLst>
        <a:ext uri="{E40237B7-FDA0-4F09-8148-C483321AD2D9}">
          <dgm14:cNvPr xmlns:dgm14="http://schemas.microsoft.com/office/drawing/2010/diagram" id="0" name="" descr="text box of Stigma from outside&#10;"/>
        </a:ext>
      </dgm:extLst>
    </dgm:pt>
    <dgm:pt modelId="{5A8DDA01-CA65-4370-9C12-E3AE00543E9F}" type="parTrans" cxnId="{4FBA72C7-18D2-4AB9-A754-94FC49A67FBE}">
      <dgm:prSet/>
      <dgm:spPr/>
      <dgm:t>
        <a:bodyPr/>
        <a:lstStyle/>
        <a:p>
          <a:endParaRPr lang="en-US"/>
        </a:p>
      </dgm:t>
    </dgm:pt>
    <dgm:pt modelId="{A6FD6B60-8DF3-447C-A88B-D55DE6121333}" type="sibTrans" cxnId="{4FBA72C7-18D2-4AB9-A754-94FC49A67FBE}">
      <dgm:prSet/>
      <dgm:spPr/>
      <dgm:t>
        <a:bodyPr/>
        <a:lstStyle/>
        <a:p>
          <a:endParaRPr lang="en-US"/>
        </a:p>
      </dgm:t>
    </dgm:pt>
    <dgm:pt modelId="{64B6D898-0589-4A3D-9A33-057D965A036C}">
      <dgm:prSet/>
      <dgm:spPr/>
      <dgm:t>
        <a:bodyPr/>
        <a:lstStyle/>
        <a:p>
          <a:r>
            <a:rPr lang="en-US" dirty="0"/>
            <a:t>Choice (moral failing) vs. disease</a:t>
          </a:r>
        </a:p>
      </dgm:t>
      <dgm:extLst>
        <a:ext uri="{E40237B7-FDA0-4F09-8148-C483321AD2D9}">
          <dgm14:cNvPr xmlns:dgm14="http://schemas.microsoft.com/office/drawing/2010/diagram" id="0" name="" descr="text box of Choice (moral failing) vs. disease&#10;"/>
        </a:ext>
      </dgm:extLst>
    </dgm:pt>
    <dgm:pt modelId="{F8FECCF5-5BBE-452B-A75B-4FD20546C5A7}" type="parTrans" cxnId="{1DB13644-B339-410E-B861-CFCDA78568AD}">
      <dgm:prSet/>
      <dgm:spPr/>
      <dgm:t>
        <a:bodyPr/>
        <a:lstStyle/>
        <a:p>
          <a:endParaRPr lang="en-US"/>
        </a:p>
      </dgm:t>
    </dgm:pt>
    <dgm:pt modelId="{A15C7F13-89DD-477D-AE71-0558405C4685}" type="sibTrans" cxnId="{1DB13644-B339-410E-B861-CFCDA78568AD}">
      <dgm:prSet/>
      <dgm:spPr/>
      <dgm:t>
        <a:bodyPr/>
        <a:lstStyle/>
        <a:p>
          <a:endParaRPr lang="en-US"/>
        </a:p>
      </dgm:t>
    </dgm:pt>
    <dgm:pt modelId="{E7AC222A-AE77-4A30-B9E5-D59577B0E7EC}" type="pres">
      <dgm:prSet presAssocID="{C523F07A-283B-467B-B349-56DAB2388596}" presName="Name0" presStyleCnt="0">
        <dgm:presLayoutVars>
          <dgm:dir/>
          <dgm:animLvl val="lvl"/>
          <dgm:resizeHandles val="exact"/>
        </dgm:presLayoutVars>
      </dgm:prSet>
      <dgm:spPr/>
    </dgm:pt>
    <dgm:pt modelId="{0A8C5CD3-A0FF-4801-A792-D31CBBD8CF08}" type="pres">
      <dgm:prSet presAssocID="{15A7A29C-D3F8-4CE6-B604-7EFC0FFA457B}" presName="linNode" presStyleCnt="0"/>
      <dgm:spPr/>
    </dgm:pt>
    <dgm:pt modelId="{301D1533-3339-4665-B820-EAB20B2F548E}" type="pres">
      <dgm:prSet presAssocID="{15A7A29C-D3F8-4CE6-B604-7EFC0FFA457B}" presName="parentText" presStyleLbl="node1" presStyleIdx="0" presStyleCnt="4">
        <dgm:presLayoutVars>
          <dgm:chMax val="1"/>
          <dgm:bulletEnabled val="1"/>
        </dgm:presLayoutVars>
      </dgm:prSet>
      <dgm:spPr/>
    </dgm:pt>
    <dgm:pt modelId="{6E6DC11F-E219-4737-8326-7A8A250281E2}" type="pres">
      <dgm:prSet presAssocID="{15A7A29C-D3F8-4CE6-B604-7EFC0FFA457B}" presName="descendantText" presStyleLbl="alignAccFollowNode1" presStyleIdx="0" presStyleCnt="4">
        <dgm:presLayoutVars>
          <dgm:bulletEnabled val="1"/>
        </dgm:presLayoutVars>
      </dgm:prSet>
      <dgm:spPr/>
    </dgm:pt>
    <dgm:pt modelId="{EB08C385-44CA-4C14-923D-48CA69AE4EE8}" type="pres">
      <dgm:prSet presAssocID="{B1D558AD-3AFF-4493-AD2A-78E337A46BC8}" presName="sp" presStyleCnt="0"/>
      <dgm:spPr/>
    </dgm:pt>
    <dgm:pt modelId="{D9E8945E-7219-4672-BFA7-BBF56273C597}" type="pres">
      <dgm:prSet presAssocID="{4D46F6DC-E5A7-4474-AD47-C2955C0DB5EB}" presName="linNode" presStyleCnt="0"/>
      <dgm:spPr/>
    </dgm:pt>
    <dgm:pt modelId="{5064537B-1BDB-4F75-A06A-18373D1C1D79}" type="pres">
      <dgm:prSet presAssocID="{4D46F6DC-E5A7-4474-AD47-C2955C0DB5EB}" presName="parentText" presStyleLbl="node1" presStyleIdx="1" presStyleCnt="4">
        <dgm:presLayoutVars>
          <dgm:chMax val="1"/>
          <dgm:bulletEnabled val="1"/>
        </dgm:presLayoutVars>
      </dgm:prSet>
      <dgm:spPr/>
    </dgm:pt>
    <dgm:pt modelId="{91C24CA9-3B16-4839-8C06-A3CA392BE497}" type="pres">
      <dgm:prSet presAssocID="{4D46F6DC-E5A7-4474-AD47-C2955C0DB5EB}" presName="descendantText" presStyleLbl="alignAccFollowNode1" presStyleIdx="1" presStyleCnt="4">
        <dgm:presLayoutVars>
          <dgm:bulletEnabled val="1"/>
        </dgm:presLayoutVars>
      </dgm:prSet>
      <dgm:spPr/>
    </dgm:pt>
    <dgm:pt modelId="{A9371F23-262C-4D69-9D14-13018FA7F97B}" type="pres">
      <dgm:prSet presAssocID="{39CAB9D0-79BB-4D64-A406-0D0B7044F57F}" presName="sp" presStyleCnt="0"/>
      <dgm:spPr/>
    </dgm:pt>
    <dgm:pt modelId="{7EF47EE1-1F7E-48B9-B6E0-450D1AA22255}" type="pres">
      <dgm:prSet presAssocID="{3024BC6B-4286-4E59-883D-D0226F150410}" presName="linNode" presStyleCnt="0"/>
      <dgm:spPr/>
    </dgm:pt>
    <dgm:pt modelId="{57E3A4C0-4686-4C65-B851-D5849F0E8C97}" type="pres">
      <dgm:prSet presAssocID="{3024BC6B-4286-4E59-883D-D0226F150410}" presName="parentText" presStyleLbl="node1" presStyleIdx="2" presStyleCnt="4">
        <dgm:presLayoutVars>
          <dgm:chMax val="1"/>
          <dgm:bulletEnabled val="1"/>
        </dgm:presLayoutVars>
      </dgm:prSet>
      <dgm:spPr/>
    </dgm:pt>
    <dgm:pt modelId="{2E48655E-411F-46E6-9AFD-2A622FD066CB}" type="pres">
      <dgm:prSet presAssocID="{3024BC6B-4286-4E59-883D-D0226F150410}" presName="descendantText" presStyleLbl="alignAccFollowNode1" presStyleIdx="2" presStyleCnt="4">
        <dgm:presLayoutVars>
          <dgm:bulletEnabled val="1"/>
        </dgm:presLayoutVars>
      </dgm:prSet>
      <dgm:spPr/>
    </dgm:pt>
    <dgm:pt modelId="{12BC6DD1-8A46-458A-840B-53F1588CA950}" type="pres">
      <dgm:prSet presAssocID="{E5D25883-5665-4570-98C7-31B5B6881C9C}" presName="sp" presStyleCnt="0"/>
      <dgm:spPr/>
    </dgm:pt>
    <dgm:pt modelId="{9AA2C1F9-E311-43A4-BD2A-EC9EF2A9CCF2}" type="pres">
      <dgm:prSet presAssocID="{D58EBA45-5E7B-4B9E-9790-58252560D120}" presName="linNode" presStyleCnt="0"/>
      <dgm:spPr/>
    </dgm:pt>
    <dgm:pt modelId="{1A83DF8B-1461-4452-8354-56E96ED94E90}" type="pres">
      <dgm:prSet presAssocID="{D58EBA45-5E7B-4B9E-9790-58252560D120}" presName="parentText" presStyleLbl="node1" presStyleIdx="3" presStyleCnt="4">
        <dgm:presLayoutVars>
          <dgm:chMax val="1"/>
          <dgm:bulletEnabled val="1"/>
        </dgm:presLayoutVars>
      </dgm:prSet>
      <dgm:spPr/>
    </dgm:pt>
    <dgm:pt modelId="{EDF2D30C-FD21-4DA4-AB58-ABF275A87401}" type="pres">
      <dgm:prSet presAssocID="{D58EBA45-5E7B-4B9E-9790-58252560D120}" presName="descendantText" presStyleLbl="alignAccFollowNode1" presStyleIdx="3" presStyleCnt="4">
        <dgm:presLayoutVars>
          <dgm:bulletEnabled val="1"/>
        </dgm:presLayoutVars>
      </dgm:prSet>
      <dgm:spPr/>
    </dgm:pt>
  </dgm:ptLst>
  <dgm:cxnLst>
    <dgm:cxn modelId="{6E020F04-C270-422D-BA0A-FC6118F0EDA8}" srcId="{4D46F6DC-E5A7-4474-AD47-C2955C0DB5EB}" destId="{D5CFF81A-5FCD-45CB-9722-79316C84A77E}" srcOrd="0" destOrd="0" parTransId="{3AEABD60-4A8D-47FE-9DFB-2DCEE74D0AB9}" sibTransId="{FE82E4E9-49DB-4CAA-989A-63AF3EA1BF3A}"/>
    <dgm:cxn modelId="{126DF008-5937-44C4-8B7A-10F360351385}" srcId="{15A7A29C-D3F8-4CE6-B604-7EFC0FFA457B}" destId="{2775CC17-8F1B-4847-99E2-28C82477AE6A}" srcOrd="0" destOrd="0" parTransId="{C2158A92-4102-4FFC-B0FE-623867B20237}" sibTransId="{0A984E31-5D13-4DFE-AFB1-B036BA7796A3}"/>
    <dgm:cxn modelId="{95D4770C-F012-40DA-9FA8-551A33439A98}" type="presOf" srcId="{2775CC17-8F1B-4847-99E2-28C82477AE6A}" destId="{6E6DC11F-E219-4737-8326-7A8A250281E2}" srcOrd="0" destOrd="0" presId="urn:microsoft.com/office/officeart/2005/8/layout/vList5"/>
    <dgm:cxn modelId="{45C38F1A-E996-418F-9AB4-EF9516FB7F4C}" type="presOf" srcId="{C523F07A-283B-467B-B349-56DAB2388596}" destId="{E7AC222A-AE77-4A30-B9E5-D59577B0E7EC}" srcOrd="0" destOrd="0" presId="urn:microsoft.com/office/officeart/2005/8/layout/vList5"/>
    <dgm:cxn modelId="{D44D971A-323F-40D4-8C54-277909EDDD8A}" type="presOf" srcId="{3024BC6B-4286-4E59-883D-D0226F150410}" destId="{57E3A4C0-4686-4C65-B851-D5849F0E8C97}" srcOrd="0" destOrd="0" presId="urn:microsoft.com/office/officeart/2005/8/layout/vList5"/>
    <dgm:cxn modelId="{B2BA0B2D-61E2-4313-9CC7-51F56B6AE2D1}" srcId="{C523F07A-283B-467B-B349-56DAB2388596}" destId="{4D46F6DC-E5A7-4474-AD47-C2955C0DB5EB}" srcOrd="1" destOrd="0" parTransId="{58FDCDFF-B5A7-4E2B-AAB3-706867344DB2}" sibTransId="{39CAB9D0-79BB-4D64-A406-0D0B7044F57F}"/>
    <dgm:cxn modelId="{D505632D-3070-412E-A15E-C7F01ED91ECA}" type="presOf" srcId="{64B6D898-0589-4A3D-9A33-057D965A036C}" destId="{EDF2D30C-FD21-4DA4-AB58-ABF275A87401}" srcOrd="0" destOrd="0" presId="urn:microsoft.com/office/officeart/2005/8/layout/vList5"/>
    <dgm:cxn modelId="{1DB13644-B339-410E-B861-CFCDA78568AD}" srcId="{D58EBA45-5E7B-4B9E-9790-58252560D120}" destId="{64B6D898-0589-4A3D-9A33-057D965A036C}" srcOrd="0" destOrd="0" parTransId="{F8FECCF5-5BBE-452B-A75B-4FD20546C5A7}" sibTransId="{A15C7F13-89DD-477D-AE71-0558405C4685}"/>
    <dgm:cxn modelId="{2D65A451-DBF7-4531-BB8F-3F1EB782A70C}" type="presOf" srcId="{D5CFF81A-5FCD-45CB-9722-79316C84A77E}" destId="{91C24CA9-3B16-4839-8C06-A3CA392BE497}" srcOrd="0" destOrd="0" presId="urn:microsoft.com/office/officeart/2005/8/layout/vList5"/>
    <dgm:cxn modelId="{AB731472-3D82-49D8-BC9B-49C0F9E79090}" srcId="{3024BC6B-4286-4E59-883D-D0226F150410}" destId="{C50B44E8-15E5-4CF6-83C4-A7F426E4986E}" srcOrd="0" destOrd="0" parTransId="{1BE201A5-F4CC-4F08-A163-AA11FA6420BC}" sibTransId="{2C4F01A0-DDE0-4EFA-AC61-8A1B5F47D3E8}"/>
    <dgm:cxn modelId="{38B89695-5EBD-425E-B50F-568DC03A3E26}" type="presOf" srcId="{15A7A29C-D3F8-4CE6-B604-7EFC0FFA457B}" destId="{301D1533-3339-4665-B820-EAB20B2F548E}" srcOrd="0" destOrd="0" presId="urn:microsoft.com/office/officeart/2005/8/layout/vList5"/>
    <dgm:cxn modelId="{FBA3F198-21DA-41D6-B744-304999587BC3}" type="presOf" srcId="{D58EBA45-5E7B-4B9E-9790-58252560D120}" destId="{1A83DF8B-1461-4452-8354-56E96ED94E90}" srcOrd="0" destOrd="0" presId="urn:microsoft.com/office/officeart/2005/8/layout/vList5"/>
    <dgm:cxn modelId="{FDA18EAE-F187-43DD-B9C9-A32776457DF0}" srcId="{C523F07A-283B-467B-B349-56DAB2388596}" destId="{3024BC6B-4286-4E59-883D-D0226F150410}" srcOrd="2" destOrd="0" parTransId="{2CA284BC-7696-4922-8ED2-1A698A6152AF}" sibTransId="{E5D25883-5665-4570-98C7-31B5B6881C9C}"/>
    <dgm:cxn modelId="{82B534B8-F762-4875-9027-CE23FD47C0C1}" type="presOf" srcId="{4D46F6DC-E5A7-4474-AD47-C2955C0DB5EB}" destId="{5064537B-1BDB-4F75-A06A-18373D1C1D79}" srcOrd="0" destOrd="0" presId="urn:microsoft.com/office/officeart/2005/8/layout/vList5"/>
    <dgm:cxn modelId="{4FBA72C7-18D2-4AB9-A754-94FC49A67FBE}" srcId="{C523F07A-283B-467B-B349-56DAB2388596}" destId="{D58EBA45-5E7B-4B9E-9790-58252560D120}" srcOrd="3" destOrd="0" parTransId="{5A8DDA01-CA65-4370-9C12-E3AE00543E9F}" sibTransId="{A6FD6B60-8DF3-447C-A88B-D55DE6121333}"/>
    <dgm:cxn modelId="{BB4929D5-277F-47E9-A415-63ED1A4C2077}" type="presOf" srcId="{C50B44E8-15E5-4CF6-83C4-A7F426E4986E}" destId="{2E48655E-411F-46E6-9AFD-2A622FD066CB}" srcOrd="0" destOrd="0" presId="urn:microsoft.com/office/officeart/2005/8/layout/vList5"/>
    <dgm:cxn modelId="{60CDD8F5-8B9B-4EFC-8F35-1848B39087E1}" srcId="{C523F07A-283B-467B-B349-56DAB2388596}" destId="{15A7A29C-D3F8-4CE6-B604-7EFC0FFA457B}" srcOrd="0" destOrd="0" parTransId="{32EE97F9-647B-479D-AD94-4936172D8DAE}" sibTransId="{B1D558AD-3AFF-4493-AD2A-78E337A46BC8}"/>
    <dgm:cxn modelId="{29353588-158D-4536-9FEB-C7DDBDCE90E7}" type="presParOf" srcId="{E7AC222A-AE77-4A30-B9E5-D59577B0E7EC}" destId="{0A8C5CD3-A0FF-4801-A792-D31CBBD8CF08}" srcOrd="0" destOrd="0" presId="urn:microsoft.com/office/officeart/2005/8/layout/vList5"/>
    <dgm:cxn modelId="{E0E8A9E9-645D-4032-BF01-0568ABF3DFE8}" type="presParOf" srcId="{0A8C5CD3-A0FF-4801-A792-D31CBBD8CF08}" destId="{301D1533-3339-4665-B820-EAB20B2F548E}" srcOrd="0" destOrd="0" presId="urn:microsoft.com/office/officeart/2005/8/layout/vList5"/>
    <dgm:cxn modelId="{D04A63EC-9F6D-4111-BF4D-5D463E33E8D0}" type="presParOf" srcId="{0A8C5CD3-A0FF-4801-A792-D31CBBD8CF08}" destId="{6E6DC11F-E219-4737-8326-7A8A250281E2}" srcOrd="1" destOrd="0" presId="urn:microsoft.com/office/officeart/2005/8/layout/vList5"/>
    <dgm:cxn modelId="{D850ABCA-0749-423D-A8D6-2B4D2963611A}" type="presParOf" srcId="{E7AC222A-AE77-4A30-B9E5-D59577B0E7EC}" destId="{EB08C385-44CA-4C14-923D-48CA69AE4EE8}" srcOrd="1" destOrd="0" presId="urn:microsoft.com/office/officeart/2005/8/layout/vList5"/>
    <dgm:cxn modelId="{EF239893-9796-4C6A-B1AE-29801BD45BE3}" type="presParOf" srcId="{E7AC222A-AE77-4A30-B9E5-D59577B0E7EC}" destId="{D9E8945E-7219-4672-BFA7-BBF56273C597}" srcOrd="2" destOrd="0" presId="urn:microsoft.com/office/officeart/2005/8/layout/vList5"/>
    <dgm:cxn modelId="{69796459-95A2-41E9-966B-8D7380699FD2}" type="presParOf" srcId="{D9E8945E-7219-4672-BFA7-BBF56273C597}" destId="{5064537B-1BDB-4F75-A06A-18373D1C1D79}" srcOrd="0" destOrd="0" presId="urn:microsoft.com/office/officeart/2005/8/layout/vList5"/>
    <dgm:cxn modelId="{71FA41D0-093C-45E3-ADC0-C6EEB2A016C6}" type="presParOf" srcId="{D9E8945E-7219-4672-BFA7-BBF56273C597}" destId="{91C24CA9-3B16-4839-8C06-A3CA392BE497}" srcOrd="1" destOrd="0" presId="urn:microsoft.com/office/officeart/2005/8/layout/vList5"/>
    <dgm:cxn modelId="{1C32FC95-0877-47A2-940E-C53C8387DE32}" type="presParOf" srcId="{E7AC222A-AE77-4A30-B9E5-D59577B0E7EC}" destId="{A9371F23-262C-4D69-9D14-13018FA7F97B}" srcOrd="3" destOrd="0" presId="urn:microsoft.com/office/officeart/2005/8/layout/vList5"/>
    <dgm:cxn modelId="{6E5DBCD1-8E33-42F3-AB57-EDC96C9C6B7E}" type="presParOf" srcId="{E7AC222A-AE77-4A30-B9E5-D59577B0E7EC}" destId="{7EF47EE1-1F7E-48B9-B6E0-450D1AA22255}" srcOrd="4" destOrd="0" presId="urn:microsoft.com/office/officeart/2005/8/layout/vList5"/>
    <dgm:cxn modelId="{E7EA5531-650E-407C-A9AA-EE21BDDE2CC0}" type="presParOf" srcId="{7EF47EE1-1F7E-48B9-B6E0-450D1AA22255}" destId="{57E3A4C0-4686-4C65-B851-D5849F0E8C97}" srcOrd="0" destOrd="0" presId="urn:microsoft.com/office/officeart/2005/8/layout/vList5"/>
    <dgm:cxn modelId="{CD334C7C-C821-41F0-B5F7-C2E00E463827}" type="presParOf" srcId="{7EF47EE1-1F7E-48B9-B6E0-450D1AA22255}" destId="{2E48655E-411F-46E6-9AFD-2A622FD066CB}" srcOrd="1" destOrd="0" presId="urn:microsoft.com/office/officeart/2005/8/layout/vList5"/>
    <dgm:cxn modelId="{F2633032-F08A-4128-961A-B1C3F0D98D64}" type="presParOf" srcId="{E7AC222A-AE77-4A30-B9E5-D59577B0E7EC}" destId="{12BC6DD1-8A46-458A-840B-53F1588CA950}" srcOrd="5" destOrd="0" presId="urn:microsoft.com/office/officeart/2005/8/layout/vList5"/>
    <dgm:cxn modelId="{381340B0-8C58-4810-BBA2-3CA433D40AA1}" type="presParOf" srcId="{E7AC222A-AE77-4A30-B9E5-D59577B0E7EC}" destId="{9AA2C1F9-E311-43A4-BD2A-EC9EF2A9CCF2}" srcOrd="6" destOrd="0" presId="urn:microsoft.com/office/officeart/2005/8/layout/vList5"/>
    <dgm:cxn modelId="{1F743CC9-0E41-4800-B629-444E305C0065}" type="presParOf" srcId="{9AA2C1F9-E311-43A4-BD2A-EC9EF2A9CCF2}" destId="{1A83DF8B-1461-4452-8354-56E96ED94E90}" srcOrd="0" destOrd="0" presId="urn:microsoft.com/office/officeart/2005/8/layout/vList5"/>
    <dgm:cxn modelId="{0835726B-9F72-47AA-BB1C-D859D2FAE7A7}" type="presParOf" srcId="{9AA2C1F9-E311-43A4-BD2A-EC9EF2A9CCF2}" destId="{EDF2D30C-FD21-4DA4-AB58-ABF275A8740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F1DDA2-2811-4247-A387-DC4D68E34939}"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lang="en-US"/>
        </a:p>
      </dgm:t>
    </dgm:pt>
    <dgm:pt modelId="{B6D089FB-CAD4-4029-9665-029D837FC7FB}">
      <dgm:prSet/>
      <dgm:spPr/>
      <dgm:t>
        <a:bodyPr/>
        <a:lstStyle/>
        <a:p>
          <a:r>
            <a:rPr lang="en-US" dirty="0"/>
            <a:t>People with substance use disorders are considered even more dangerous and unpredictable than those with schizophrenia or depression (</a:t>
          </a:r>
          <a:r>
            <a:rPr lang="en-US" u="sng" dirty="0" err="1"/>
            <a:t>Schomerus</a:t>
          </a:r>
          <a:r>
            <a:rPr lang="en-US" u="sng" dirty="0"/>
            <a:t> et al., 2011</a:t>
          </a:r>
          <a:r>
            <a:rPr lang="en-US" dirty="0"/>
            <a:t>).</a:t>
          </a:r>
        </a:p>
      </dgm:t>
      <dgm:extLst>
        <a:ext uri="{E40237B7-FDA0-4F09-8148-C483321AD2D9}">
          <dgm14:cNvPr xmlns:dgm14="http://schemas.microsoft.com/office/drawing/2010/diagram" id="0" name="" descr="People with substance use disorders are considered even more dangerous and unpredictable than those with schizophrenia or depression (Schomerus et al., 2011).&#10;"/>
        </a:ext>
      </dgm:extLst>
    </dgm:pt>
    <dgm:pt modelId="{58956B05-05BF-4DFA-A716-8CB2CC3C720F}" type="parTrans" cxnId="{277CCBDA-B62A-4150-8A94-F9251911C783}">
      <dgm:prSet/>
      <dgm:spPr/>
      <dgm:t>
        <a:bodyPr/>
        <a:lstStyle/>
        <a:p>
          <a:endParaRPr lang="en-US"/>
        </a:p>
      </dgm:t>
    </dgm:pt>
    <dgm:pt modelId="{CD3476BF-AAEF-4560-A93A-F7191825A706}" type="sibTrans" cxnId="{277CCBDA-B62A-4150-8A94-F9251911C783}">
      <dgm:prSet/>
      <dgm:spPr/>
      <dgm:t>
        <a:bodyPr/>
        <a:lstStyle/>
        <a:p>
          <a:endParaRPr lang="en-US"/>
        </a:p>
      </dgm:t>
    </dgm:pt>
    <dgm:pt modelId="{31BD242C-97EB-47B6-8516-600B6098FBCA}">
      <dgm:prSet/>
      <dgm:spPr/>
      <dgm:t>
        <a:bodyPr/>
        <a:lstStyle/>
        <a:p>
          <a:r>
            <a:rPr lang="en-US" dirty="0"/>
            <a:t>In a survey conducted in the United States (</a:t>
          </a:r>
          <a:r>
            <a:rPr lang="en-US" u="sng" dirty="0"/>
            <a:t>Link et al., 1997</a:t>
          </a:r>
          <a:r>
            <a:rPr lang="en-US" dirty="0"/>
            <a:t>), a vast majority of respondents considered it likely for a cocaine- or alcohol-dependent person to hurt others.</a:t>
          </a:r>
        </a:p>
      </dgm:t>
      <dgm:extLst>
        <a:ext uri="{E40237B7-FDA0-4F09-8148-C483321AD2D9}">
          <dgm14:cNvPr xmlns:dgm14="http://schemas.microsoft.com/office/drawing/2010/diagram" id="0" name="" descr="In a survey conducted in the United States (Link et al., 1997), a vast majority of respondents considered it likely for a cocaine- or alcohol-dependent person to hurt others.&#10;"/>
        </a:ext>
      </dgm:extLst>
    </dgm:pt>
    <dgm:pt modelId="{9A37743E-A201-4252-AF1B-28A7CC25BDF5}" type="parTrans" cxnId="{2191E1D8-B4C1-4BBE-841C-C458CD9FE453}">
      <dgm:prSet/>
      <dgm:spPr/>
      <dgm:t>
        <a:bodyPr/>
        <a:lstStyle/>
        <a:p>
          <a:endParaRPr lang="en-US"/>
        </a:p>
      </dgm:t>
    </dgm:pt>
    <dgm:pt modelId="{76282721-0FBD-44EA-A718-09653B84C982}" type="sibTrans" cxnId="{2191E1D8-B4C1-4BBE-841C-C458CD9FE453}">
      <dgm:prSet/>
      <dgm:spPr/>
      <dgm:t>
        <a:bodyPr/>
        <a:lstStyle/>
        <a:p>
          <a:endParaRPr lang="en-US"/>
        </a:p>
      </dgm:t>
    </dgm:pt>
    <dgm:pt modelId="{01EFDEBE-0AD4-4460-AB41-84DF7B6DE1C2}" type="pres">
      <dgm:prSet presAssocID="{33F1DDA2-2811-4247-A387-DC4D68E34939}" presName="hierChild1" presStyleCnt="0">
        <dgm:presLayoutVars>
          <dgm:chPref val="1"/>
          <dgm:dir/>
          <dgm:animOne val="branch"/>
          <dgm:animLvl val="lvl"/>
          <dgm:resizeHandles/>
        </dgm:presLayoutVars>
      </dgm:prSet>
      <dgm:spPr/>
    </dgm:pt>
    <dgm:pt modelId="{3CE97903-D9A6-413D-87B4-6B436AA25CC0}" type="pres">
      <dgm:prSet presAssocID="{B6D089FB-CAD4-4029-9665-029D837FC7FB}" presName="hierRoot1" presStyleCnt="0"/>
      <dgm:spPr/>
    </dgm:pt>
    <dgm:pt modelId="{7F1EC722-DDB8-484B-85C6-BDCDAFFE7C83}" type="pres">
      <dgm:prSet presAssocID="{B6D089FB-CAD4-4029-9665-029D837FC7FB}" presName="composite" presStyleCnt="0"/>
      <dgm:spPr/>
    </dgm:pt>
    <dgm:pt modelId="{A609EF41-0930-4F00-B2B6-0B4754F00CD0}" type="pres">
      <dgm:prSet presAssocID="{B6D089FB-CAD4-4029-9665-029D837FC7FB}" presName="background" presStyleLbl="node0" presStyleIdx="0" presStyleCnt="2"/>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0189EADE-6168-4256-AED2-22187EDF90F3}" type="pres">
      <dgm:prSet presAssocID="{B6D089FB-CAD4-4029-9665-029D837FC7FB}" presName="text" presStyleLbl="fgAcc0" presStyleIdx="0" presStyleCnt="2">
        <dgm:presLayoutVars>
          <dgm:chPref val="3"/>
        </dgm:presLayoutVars>
      </dgm:prSet>
      <dgm:spPr/>
    </dgm:pt>
    <dgm:pt modelId="{D0099491-CD02-4A58-BAFD-73CBE73CC49F}" type="pres">
      <dgm:prSet presAssocID="{B6D089FB-CAD4-4029-9665-029D837FC7FB}" presName="hierChild2" presStyleCnt="0"/>
      <dgm:spPr/>
    </dgm:pt>
    <dgm:pt modelId="{61A235C4-26B8-49B9-8BF8-DCF795F8A270}" type="pres">
      <dgm:prSet presAssocID="{31BD242C-97EB-47B6-8516-600B6098FBCA}" presName="hierRoot1" presStyleCnt="0"/>
      <dgm:spPr/>
    </dgm:pt>
    <dgm:pt modelId="{224CFE6D-D363-421B-8A5D-E349B5F51D79}" type="pres">
      <dgm:prSet presAssocID="{31BD242C-97EB-47B6-8516-600B6098FBCA}" presName="composite" presStyleCnt="0"/>
      <dgm:spPr/>
    </dgm:pt>
    <dgm:pt modelId="{E1F17BDE-A609-48C2-B47E-1ED65125DAD1}" type="pres">
      <dgm:prSet presAssocID="{31BD242C-97EB-47B6-8516-600B6098FBCA}" presName="background" presStyleLbl="node0" presStyleIdx="1" presStyleCnt="2"/>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FD8F81A6-1968-4F51-AEB3-F0175D93BCB7}" type="pres">
      <dgm:prSet presAssocID="{31BD242C-97EB-47B6-8516-600B6098FBCA}" presName="text" presStyleLbl="fgAcc0" presStyleIdx="1" presStyleCnt="2">
        <dgm:presLayoutVars>
          <dgm:chPref val="3"/>
        </dgm:presLayoutVars>
      </dgm:prSet>
      <dgm:spPr/>
    </dgm:pt>
    <dgm:pt modelId="{D98CCC6B-53B6-440E-AEB6-5DDE96D92A43}" type="pres">
      <dgm:prSet presAssocID="{31BD242C-97EB-47B6-8516-600B6098FBCA}" presName="hierChild2" presStyleCnt="0"/>
      <dgm:spPr/>
    </dgm:pt>
  </dgm:ptLst>
  <dgm:cxnLst>
    <dgm:cxn modelId="{3591D20A-C8B4-4DB5-92A9-EAE1F47A400E}" type="presOf" srcId="{33F1DDA2-2811-4247-A387-DC4D68E34939}" destId="{01EFDEBE-0AD4-4460-AB41-84DF7B6DE1C2}" srcOrd="0" destOrd="0" presId="urn:microsoft.com/office/officeart/2005/8/layout/hierarchy1"/>
    <dgm:cxn modelId="{B054B6A5-0D0E-45AD-9AFB-8ADA1415B139}" type="presOf" srcId="{B6D089FB-CAD4-4029-9665-029D837FC7FB}" destId="{0189EADE-6168-4256-AED2-22187EDF90F3}" srcOrd="0" destOrd="0" presId="urn:microsoft.com/office/officeart/2005/8/layout/hierarchy1"/>
    <dgm:cxn modelId="{2191E1D8-B4C1-4BBE-841C-C458CD9FE453}" srcId="{33F1DDA2-2811-4247-A387-DC4D68E34939}" destId="{31BD242C-97EB-47B6-8516-600B6098FBCA}" srcOrd="1" destOrd="0" parTransId="{9A37743E-A201-4252-AF1B-28A7CC25BDF5}" sibTransId="{76282721-0FBD-44EA-A718-09653B84C982}"/>
    <dgm:cxn modelId="{277CCBDA-B62A-4150-8A94-F9251911C783}" srcId="{33F1DDA2-2811-4247-A387-DC4D68E34939}" destId="{B6D089FB-CAD4-4029-9665-029D837FC7FB}" srcOrd="0" destOrd="0" parTransId="{58956B05-05BF-4DFA-A716-8CB2CC3C720F}" sibTransId="{CD3476BF-AAEF-4560-A93A-F7191825A706}"/>
    <dgm:cxn modelId="{3C251BF6-85C6-48CC-9F3D-047BFE15D637}" type="presOf" srcId="{31BD242C-97EB-47B6-8516-600B6098FBCA}" destId="{FD8F81A6-1968-4F51-AEB3-F0175D93BCB7}" srcOrd="0" destOrd="0" presId="urn:microsoft.com/office/officeart/2005/8/layout/hierarchy1"/>
    <dgm:cxn modelId="{FCE13645-AA3B-4A3F-8ECE-4C3209803CD5}" type="presParOf" srcId="{01EFDEBE-0AD4-4460-AB41-84DF7B6DE1C2}" destId="{3CE97903-D9A6-413D-87B4-6B436AA25CC0}" srcOrd="0" destOrd="0" presId="urn:microsoft.com/office/officeart/2005/8/layout/hierarchy1"/>
    <dgm:cxn modelId="{DC30B749-439E-4C5D-9D16-C9D67B1310A6}" type="presParOf" srcId="{3CE97903-D9A6-413D-87B4-6B436AA25CC0}" destId="{7F1EC722-DDB8-484B-85C6-BDCDAFFE7C83}" srcOrd="0" destOrd="0" presId="urn:microsoft.com/office/officeart/2005/8/layout/hierarchy1"/>
    <dgm:cxn modelId="{1D8F4DBD-E96E-4D77-9485-4207A931EC8E}" type="presParOf" srcId="{7F1EC722-DDB8-484B-85C6-BDCDAFFE7C83}" destId="{A609EF41-0930-4F00-B2B6-0B4754F00CD0}" srcOrd="0" destOrd="0" presId="urn:microsoft.com/office/officeart/2005/8/layout/hierarchy1"/>
    <dgm:cxn modelId="{DC248E7E-7703-4B43-9550-ED8687CEE443}" type="presParOf" srcId="{7F1EC722-DDB8-484B-85C6-BDCDAFFE7C83}" destId="{0189EADE-6168-4256-AED2-22187EDF90F3}" srcOrd="1" destOrd="0" presId="urn:microsoft.com/office/officeart/2005/8/layout/hierarchy1"/>
    <dgm:cxn modelId="{8DBEF176-D6F0-417A-BD07-1A6C77276DDA}" type="presParOf" srcId="{3CE97903-D9A6-413D-87B4-6B436AA25CC0}" destId="{D0099491-CD02-4A58-BAFD-73CBE73CC49F}" srcOrd="1" destOrd="0" presId="urn:microsoft.com/office/officeart/2005/8/layout/hierarchy1"/>
    <dgm:cxn modelId="{1A5D763B-6897-42DB-92EF-A8EEE97502B9}" type="presParOf" srcId="{01EFDEBE-0AD4-4460-AB41-84DF7B6DE1C2}" destId="{61A235C4-26B8-49B9-8BF8-DCF795F8A270}" srcOrd="1" destOrd="0" presId="urn:microsoft.com/office/officeart/2005/8/layout/hierarchy1"/>
    <dgm:cxn modelId="{70E82FE0-64A9-4D46-8A41-F23D1A710998}" type="presParOf" srcId="{61A235C4-26B8-49B9-8BF8-DCF795F8A270}" destId="{224CFE6D-D363-421B-8A5D-E349B5F51D79}" srcOrd="0" destOrd="0" presId="urn:microsoft.com/office/officeart/2005/8/layout/hierarchy1"/>
    <dgm:cxn modelId="{BD552139-C001-4A67-8D1D-C8E57C2BD59D}" type="presParOf" srcId="{224CFE6D-D363-421B-8A5D-E349B5F51D79}" destId="{E1F17BDE-A609-48C2-B47E-1ED65125DAD1}" srcOrd="0" destOrd="0" presId="urn:microsoft.com/office/officeart/2005/8/layout/hierarchy1"/>
    <dgm:cxn modelId="{B0AD612D-9CAC-4511-970D-A57C4960DC78}" type="presParOf" srcId="{224CFE6D-D363-421B-8A5D-E349B5F51D79}" destId="{FD8F81A6-1968-4F51-AEB3-F0175D93BCB7}" srcOrd="1" destOrd="0" presId="urn:microsoft.com/office/officeart/2005/8/layout/hierarchy1"/>
    <dgm:cxn modelId="{1592471D-A790-4500-AA3F-A9874DB035E5}" type="presParOf" srcId="{61A235C4-26B8-49B9-8BF8-DCF795F8A270}" destId="{D98CCC6B-53B6-440E-AEB6-5DDE96D92A4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51F4EF2-0246-46B0-9E31-6697841CE98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305E2CA-D6E8-456D-9D58-3D07E958B65E}">
      <dgm:prSet/>
      <dgm:spPr/>
      <dgm:t>
        <a:bodyPr/>
        <a:lstStyle/>
        <a:p>
          <a:r>
            <a:rPr lang="en-US" b="1" dirty="0"/>
            <a:t>Much of the evidence on the media's influence on stigma change is negative in direction (</a:t>
          </a:r>
          <a:r>
            <a:rPr lang="en-US" b="1" u="sng" dirty="0"/>
            <a:t>Pugh et al., 2015</a:t>
          </a:r>
          <a:r>
            <a:rPr lang="en-US" b="1" dirty="0"/>
            <a:t>). </a:t>
          </a:r>
        </a:p>
      </dgm:t>
      <dgm:extLst>
        <a:ext uri="{E40237B7-FDA0-4F09-8148-C483321AD2D9}">
          <dgm14:cNvPr xmlns:dgm14="http://schemas.microsoft.com/office/drawing/2010/diagram" id="0" name="" descr="&#10;"/>
        </a:ext>
      </dgm:extLst>
    </dgm:pt>
    <dgm:pt modelId="{E201449D-5192-4120-AED1-DFAD5990EFD7}" type="parTrans" cxnId="{0C11FE55-73E4-4247-AA8A-FF1C7E084639}">
      <dgm:prSet/>
      <dgm:spPr/>
      <dgm:t>
        <a:bodyPr/>
        <a:lstStyle/>
        <a:p>
          <a:endParaRPr lang="en-US"/>
        </a:p>
      </dgm:t>
    </dgm:pt>
    <dgm:pt modelId="{68482CAC-BA61-461C-BB57-C1D533500CA2}" type="sibTrans" cxnId="{0C11FE55-73E4-4247-AA8A-FF1C7E084639}">
      <dgm:prSet/>
      <dgm:spPr/>
      <dgm:t>
        <a:bodyPr/>
        <a:lstStyle/>
        <a:p>
          <a:endParaRPr lang="en-US"/>
        </a:p>
      </dgm:t>
    </dgm:pt>
    <dgm:pt modelId="{D54D760C-0BF5-4A5C-884B-FC1DA74D8F7E}">
      <dgm:prSet/>
      <dgm:spPr/>
      <dgm:t>
        <a:bodyPr/>
        <a:lstStyle/>
        <a:p>
          <a:r>
            <a:rPr lang="en-US" dirty="0"/>
            <a:t>The media play a crucial role in stoking fear and intensifying the perceived dangers of persons with substance use disorders (</a:t>
          </a:r>
          <a:r>
            <a:rPr lang="en-US" u="sng" dirty="0"/>
            <a:t>Lloyd, 2013</a:t>
          </a:r>
          <a:r>
            <a:rPr lang="en-US" dirty="0"/>
            <a:t>). </a:t>
          </a:r>
        </a:p>
      </dgm:t>
    </dgm:pt>
    <dgm:pt modelId="{85B5E02D-A9A7-4CCB-95FC-99B2E562EC38}" type="parTrans" cxnId="{F44A25A7-3C57-45CA-8851-A68FDFD56254}">
      <dgm:prSet/>
      <dgm:spPr/>
      <dgm:t>
        <a:bodyPr/>
        <a:lstStyle/>
        <a:p>
          <a:endParaRPr lang="en-US"/>
        </a:p>
      </dgm:t>
    </dgm:pt>
    <dgm:pt modelId="{73BB2EC7-AF2B-4F96-BED0-DBB0F682C83B}" type="sibTrans" cxnId="{F44A25A7-3C57-45CA-8851-A68FDFD56254}">
      <dgm:prSet/>
      <dgm:spPr/>
      <dgm:t>
        <a:bodyPr/>
        <a:lstStyle/>
        <a:p>
          <a:endParaRPr lang="en-US"/>
        </a:p>
      </dgm:t>
    </dgm:pt>
    <dgm:pt modelId="{8A3C4739-0277-456B-871D-90D491335CD6}">
      <dgm:prSet/>
      <dgm:spPr/>
      <dgm:t>
        <a:bodyPr/>
        <a:lstStyle/>
        <a:p>
          <a:r>
            <a:rPr lang="en-US" dirty="0"/>
            <a:t>Similarly, media portrayals of people with mental illness are often violent, which promotes associations of mental illness with dangerousness and crime (</a:t>
          </a:r>
          <a:r>
            <a:rPr lang="en-US" u="sng" dirty="0" err="1"/>
            <a:t>Diefenbach</a:t>
          </a:r>
          <a:r>
            <a:rPr lang="en-US" u="sng" dirty="0"/>
            <a:t> and West, 2007</a:t>
          </a:r>
          <a:r>
            <a:rPr lang="en-US" dirty="0"/>
            <a:t>; </a:t>
          </a:r>
          <a:r>
            <a:rPr lang="en-US" u="sng" dirty="0" err="1"/>
            <a:t>Klin</a:t>
          </a:r>
          <a:r>
            <a:rPr lang="en-US" u="sng" dirty="0"/>
            <a:t> and </a:t>
          </a:r>
          <a:r>
            <a:rPr lang="en-US" u="sng" dirty="0" err="1"/>
            <a:t>Lemish</a:t>
          </a:r>
          <a:r>
            <a:rPr lang="en-US" u="sng" dirty="0"/>
            <a:t>, 2008</a:t>
          </a:r>
          <a:r>
            <a:rPr lang="en-US" dirty="0"/>
            <a:t>; </a:t>
          </a:r>
          <a:r>
            <a:rPr lang="en-US" u="sng" dirty="0"/>
            <a:t>Wahl et al., 2002</a:t>
          </a:r>
          <a:r>
            <a:rPr lang="en-US" dirty="0"/>
            <a:t>). </a:t>
          </a:r>
        </a:p>
      </dgm:t>
    </dgm:pt>
    <dgm:pt modelId="{59A77078-608D-4F71-96F2-9C971ECA0350}" type="parTrans" cxnId="{D6E8A3B2-1DF1-4A61-AA2A-A6B229B0B076}">
      <dgm:prSet/>
      <dgm:spPr/>
      <dgm:t>
        <a:bodyPr/>
        <a:lstStyle/>
        <a:p>
          <a:endParaRPr lang="en-US"/>
        </a:p>
      </dgm:t>
    </dgm:pt>
    <dgm:pt modelId="{8818F236-5A39-48FF-991D-6D424BEA8CCC}" type="sibTrans" cxnId="{D6E8A3B2-1DF1-4A61-AA2A-A6B229B0B076}">
      <dgm:prSet/>
      <dgm:spPr/>
      <dgm:t>
        <a:bodyPr/>
        <a:lstStyle/>
        <a:p>
          <a:endParaRPr lang="en-US"/>
        </a:p>
      </dgm:t>
    </dgm:pt>
    <dgm:pt modelId="{ED21AD28-286C-4390-895E-00A61DEF137F}">
      <dgm:prSet/>
      <dgm:spPr/>
      <dgm:t>
        <a:bodyPr/>
        <a:lstStyle/>
        <a:p>
          <a:r>
            <a:rPr lang="en-US" dirty="0"/>
            <a:t>Furthermore, the media often depict treatment as unhelpful (</a:t>
          </a:r>
          <a:r>
            <a:rPr lang="en-US" u="sng" dirty="0"/>
            <a:t>Sartorius et al., 2010</a:t>
          </a:r>
          <a:r>
            <a:rPr lang="en-US" dirty="0"/>
            <a:t>; </a:t>
          </a:r>
          <a:r>
            <a:rPr lang="en-US" u="sng" dirty="0"/>
            <a:t>Schulze, 2007</a:t>
          </a:r>
          <a:r>
            <a:rPr lang="en-US" dirty="0"/>
            <a:t>) and portray pessimistic views of illness management and the possibility of recovery (</a:t>
          </a:r>
          <a:r>
            <a:rPr lang="en-US" u="sng" dirty="0"/>
            <a:t>Schulze, 2007</a:t>
          </a:r>
          <a:r>
            <a:rPr lang="en-US" dirty="0"/>
            <a:t>).</a:t>
          </a:r>
        </a:p>
      </dgm:t>
    </dgm:pt>
    <dgm:pt modelId="{2F135F0F-56CB-45A5-A16F-2CC081B70164}" type="parTrans" cxnId="{4F347AE7-C2A9-4E2C-8C2C-9D22DA08EC83}">
      <dgm:prSet/>
      <dgm:spPr/>
      <dgm:t>
        <a:bodyPr/>
        <a:lstStyle/>
        <a:p>
          <a:endParaRPr lang="en-US"/>
        </a:p>
      </dgm:t>
    </dgm:pt>
    <dgm:pt modelId="{AF0BB41B-EC47-4C70-BD08-B69AB44CEEAB}" type="sibTrans" cxnId="{4F347AE7-C2A9-4E2C-8C2C-9D22DA08EC83}">
      <dgm:prSet/>
      <dgm:spPr/>
      <dgm:t>
        <a:bodyPr/>
        <a:lstStyle/>
        <a:p>
          <a:endParaRPr lang="en-US"/>
        </a:p>
      </dgm:t>
    </dgm:pt>
    <dgm:pt modelId="{265A6D97-A3FE-4824-B09D-97C95F3541A2}" type="pres">
      <dgm:prSet presAssocID="{551F4EF2-0246-46B0-9E31-6697841CE98B}" presName="vert0" presStyleCnt="0">
        <dgm:presLayoutVars>
          <dgm:dir/>
          <dgm:animOne val="branch"/>
          <dgm:animLvl val="lvl"/>
        </dgm:presLayoutVars>
      </dgm:prSet>
      <dgm:spPr/>
    </dgm:pt>
    <dgm:pt modelId="{D57C69D2-97E1-448A-8FEB-2239C3DC84FD}" type="pres">
      <dgm:prSet presAssocID="{A305E2CA-D6E8-456D-9D58-3D07E958B65E}" presName="thickLine" presStyleLbl="alignNode1" presStyleIdx="0" presStyleCnt="4"/>
      <dgm:spPr/>
    </dgm:pt>
    <dgm:pt modelId="{87DB2825-D60C-401D-8D1B-526750C78475}" type="pres">
      <dgm:prSet presAssocID="{A305E2CA-D6E8-456D-9D58-3D07E958B65E}" presName="horz1" presStyleCnt="0"/>
      <dgm:spPr/>
    </dgm:pt>
    <dgm:pt modelId="{A5442276-D29E-4E6A-9CB0-4D3424C4A583}" type="pres">
      <dgm:prSet presAssocID="{A305E2CA-D6E8-456D-9D58-3D07E958B65E}" presName="tx1" presStyleLbl="revTx" presStyleIdx="0" presStyleCnt="4"/>
      <dgm:spPr/>
    </dgm:pt>
    <dgm:pt modelId="{22B50142-3D55-4126-9C3C-D1E9A0655AD9}" type="pres">
      <dgm:prSet presAssocID="{A305E2CA-D6E8-456D-9D58-3D07E958B65E}" presName="vert1" presStyleCnt="0"/>
      <dgm:spPr/>
    </dgm:pt>
    <dgm:pt modelId="{59A387A2-18BA-4C8F-947A-822046B9C818}" type="pres">
      <dgm:prSet presAssocID="{D54D760C-0BF5-4A5C-884B-FC1DA74D8F7E}" presName="thickLine" presStyleLbl="alignNode1" presStyleIdx="1" presStyleCnt="4"/>
      <dgm:spPr/>
    </dgm:pt>
    <dgm:pt modelId="{489C32F2-CCA8-4BCA-B3B7-A9C27845A206}" type="pres">
      <dgm:prSet presAssocID="{D54D760C-0BF5-4A5C-884B-FC1DA74D8F7E}" presName="horz1" presStyleCnt="0"/>
      <dgm:spPr/>
    </dgm:pt>
    <dgm:pt modelId="{8B2012F3-880E-4976-A7BD-9977929510F6}" type="pres">
      <dgm:prSet presAssocID="{D54D760C-0BF5-4A5C-884B-FC1DA74D8F7E}" presName="tx1" presStyleLbl="revTx" presStyleIdx="1" presStyleCnt="4"/>
      <dgm:spPr/>
    </dgm:pt>
    <dgm:pt modelId="{0C34BC8B-3B4D-481E-9F55-6504C45A70C8}" type="pres">
      <dgm:prSet presAssocID="{D54D760C-0BF5-4A5C-884B-FC1DA74D8F7E}" presName="vert1" presStyleCnt="0"/>
      <dgm:spPr/>
    </dgm:pt>
    <dgm:pt modelId="{9F1A14F9-FB69-4031-96C0-0B6AA666756C}" type="pres">
      <dgm:prSet presAssocID="{8A3C4739-0277-456B-871D-90D491335CD6}" presName="thickLine" presStyleLbl="alignNode1" presStyleIdx="2" presStyleCnt="4"/>
      <dgm:spPr/>
    </dgm:pt>
    <dgm:pt modelId="{7E2A0BF8-3339-4528-BE64-FB4171DA732A}" type="pres">
      <dgm:prSet presAssocID="{8A3C4739-0277-456B-871D-90D491335CD6}" presName="horz1" presStyleCnt="0"/>
      <dgm:spPr/>
    </dgm:pt>
    <dgm:pt modelId="{08FF411C-2A1E-4ABB-B90F-F654E627CF0B}" type="pres">
      <dgm:prSet presAssocID="{8A3C4739-0277-456B-871D-90D491335CD6}" presName="tx1" presStyleLbl="revTx" presStyleIdx="2" presStyleCnt="4"/>
      <dgm:spPr/>
    </dgm:pt>
    <dgm:pt modelId="{A1DDBF33-B618-4E0D-A3A4-69D899A0721A}" type="pres">
      <dgm:prSet presAssocID="{8A3C4739-0277-456B-871D-90D491335CD6}" presName="vert1" presStyleCnt="0"/>
      <dgm:spPr/>
    </dgm:pt>
    <dgm:pt modelId="{2191D26C-CDC8-422A-9A2A-1A2AD2F9452C}" type="pres">
      <dgm:prSet presAssocID="{ED21AD28-286C-4390-895E-00A61DEF137F}" presName="thickLine" presStyleLbl="alignNode1" presStyleIdx="3" presStyleCnt="4"/>
      <dgm:spPr/>
    </dgm:pt>
    <dgm:pt modelId="{E1A911C9-0E6D-44DF-A57B-A23EE33A8EFB}" type="pres">
      <dgm:prSet presAssocID="{ED21AD28-286C-4390-895E-00A61DEF137F}" presName="horz1" presStyleCnt="0"/>
      <dgm:spPr/>
    </dgm:pt>
    <dgm:pt modelId="{62797170-E6E2-4E68-B71E-CA8421F3F36F}" type="pres">
      <dgm:prSet presAssocID="{ED21AD28-286C-4390-895E-00A61DEF137F}" presName="tx1" presStyleLbl="revTx" presStyleIdx="3" presStyleCnt="4"/>
      <dgm:spPr/>
    </dgm:pt>
    <dgm:pt modelId="{4541E488-3077-4EAF-8608-2C44A12237D1}" type="pres">
      <dgm:prSet presAssocID="{ED21AD28-286C-4390-895E-00A61DEF137F}" presName="vert1" presStyleCnt="0"/>
      <dgm:spPr/>
    </dgm:pt>
  </dgm:ptLst>
  <dgm:cxnLst>
    <dgm:cxn modelId="{4938DB26-B763-4D75-8364-5CE67C8A119B}" type="presOf" srcId="{551F4EF2-0246-46B0-9E31-6697841CE98B}" destId="{265A6D97-A3FE-4824-B09D-97C95F3541A2}" srcOrd="0" destOrd="0" presId="urn:microsoft.com/office/officeart/2008/layout/LinedList"/>
    <dgm:cxn modelId="{7A6F0B3B-FF4B-465E-9554-0143BEBB2C4E}" type="presOf" srcId="{ED21AD28-286C-4390-895E-00A61DEF137F}" destId="{62797170-E6E2-4E68-B71E-CA8421F3F36F}" srcOrd="0" destOrd="0" presId="urn:microsoft.com/office/officeart/2008/layout/LinedList"/>
    <dgm:cxn modelId="{0C11FE55-73E4-4247-AA8A-FF1C7E084639}" srcId="{551F4EF2-0246-46B0-9E31-6697841CE98B}" destId="{A305E2CA-D6E8-456D-9D58-3D07E958B65E}" srcOrd="0" destOrd="0" parTransId="{E201449D-5192-4120-AED1-DFAD5990EFD7}" sibTransId="{68482CAC-BA61-461C-BB57-C1D533500CA2}"/>
    <dgm:cxn modelId="{4883A5A4-B5C4-493B-A250-8A777ADC8BBE}" type="presOf" srcId="{D54D760C-0BF5-4A5C-884B-FC1DA74D8F7E}" destId="{8B2012F3-880E-4976-A7BD-9977929510F6}" srcOrd="0" destOrd="0" presId="urn:microsoft.com/office/officeart/2008/layout/LinedList"/>
    <dgm:cxn modelId="{F44A25A7-3C57-45CA-8851-A68FDFD56254}" srcId="{551F4EF2-0246-46B0-9E31-6697841CE98B}" destId="{D54D760C-0BF5-4A5C-884B-FC1DA74D8F7E}" srcOrd="1" destOrd="0" parTransId="{85B5E02D-A9A7-4CCB-95FC-99B2E562EC38}" sibTransId="{73BB2EC7-AF2B-4F96-BED0-DBB0F682C83B}"/>
    <dgm:cxn modelId="{D6E8A3B2-1DF1-4A61-AA2A-A6B229B0B076}" srcId="{551F4EF2-0246-46B0-9E31-6697841CE98B}" destId="{8A3C4739-0277-456B-871D-90D491335CD6}" srcOrd="2" destOrd="0" parTransId="{59A77078-608D-4F71-96F2-9C971ECA0350}" sibTransId="{8818F236-5A39-48FF-991D-6D424BEA8CCC}"/>
    <dgm:cxn modelId="{877053D6-2843-492B-B088-904DFF04D1AA}" type="presOf" srcId="{A305E2CA-D6E8-456D-9D58-3D07E958B65E}" destId="{A5442276-D29E-4E6A-9CB0-4D3424C4A583}" srcOrd="0" destOrd="0" presId="urn:microsoft.com/office/officeart/2008/layout/LinedList"/>
    <dgm:cxn modelId="{352F0DE2-45F2-43B9-999E-41BE69E6FEC9}" type="presOf" srcId="{8A3C4739-0277-456B-871D-90D491335CD6}" destId="{08FF411C-2A1E-4ABB-B90F-F654E627CF0B}" srcOrd="0" destOrd="0" presId="urn:microsoft.com/office/officeart/2008/layout/LinedList"/>
    <dgm:cxn modelId="{4F347AE7-C2A9-4E2C-8C2C-9D22DA08EC83}" srcId="{551F4EF2-0246-46B0-9E31-6697841CE98B}" destId="{ED21AD28-286C-4390-895E-00A61DEF137F}" srcOrd="3" destOrd="0" parTransId="{2F135F0F-56CB-45A5-A16F-2CC081B70164}" sibTransId="{AF0BB41B-EC47-4C70-BD08-B69AB44CEEAB}"/>
    <dgm:cxn modelId="{73CDBA0B-E5E9-4E32-97CB-8F698F752C57}" type="presParOf" srcId="{265A6D97-A3FE-4824-B09D-97C95F3541A2}" destId="{D57C69D2-97E1-448A-8FEB-2239C3DC84FD}" srcOrd="0" destOrd="0" presId="urn:microsoft.com/office/officeart/2008/layout/LinedList"/>
    <dgm:cxn modelId="{6D71CFE1-4471-456D-9C13-5C6B4CEA8B0D}" type="presParOf" srcId="{265A6D97-A3FE-4824-B09D-97C95F3541A2}" destId="{87DB2825-D60C-401D-8D1B-526750C78475}" srcOrd="1" destOrd="0" presId="urn:microsoft.com/office/officeart/2008/layout/LinedList"/>
    <dgm:cxn modelId="{7B43CF77-6C2B-4F73-918F-6A49AC0FAEB6}" type="presParOf" srcId="{87DB2825-D60C-401D-8D1B-526750C78475}" destId="{A5442276-D29E-4E6A-9CB0-4D3424C4A583}" srcOrd="0" destOrd="0" presId="urn:microsoft.com/office/officeart/2008/layout/LinedList"/>
    <dgm:cxn modelId="{591608C5-D8E4-4FA2-AB73-74160A657331}" type="presParOf" srcId="{87DB2825-D60C-401D-8D1B-526750C78475}" destId="{22B50142-3D55-4126-9C3C-D1E9A0655AD9}" srcOrd="1" destOrd="0" presId="urn:microsoft.com/office/officeart/2008/layout/LinedList"/>
    <dgm:cxn modelId="{3E7715D4-E414-467D-BF74-D03C97C57D3A}" type="presParOf" srcId="{265A6D97-A3FE-4824-B09D-97C95F3541A2}" destId="{59A387A2-18BA-4C8F-947A-822046B9C818}" srcOrd="2" destOrd="0" presId="urn:microsoft.com/office/officeart/2008/layout/LinedList"/>
    <dgm:cxn modelId="{AE1A95FE-62EB-4DE7-AE8E-77A0857B3569}" type="presParOf" srcId="{265A6D97-A3FE-4824-B09D-97C95F3541A2}" destId="{489C32F2-CCA8-4BCA-B3B7-A9C27845A206}" srcOrd="3" destOrd="0" presId="urn:microsoft.com/office/officeart/2008/layout/LinedList"/>
    <dgm:cxn modelId="{5C853B74-ED2A-4D30-930F-747B821A0B06}" type="presParOf" srcId="{489C32F2-CCA8-4BCA-B3B7-A9C27845A206}" destId="{8B2012F3-880E-4976-A7BD-9977929510F6}" srcOrd="0" destOrd="0" presId="urn:microsoft.com/office/officeart/2008/layout/LinedList"/>
    <dgm:cxn modelId="{670EB044-2A96-4EAF-A520-3FB97E03B418}" type="presParOf" srcId="{489C32F2-CCA8-4BCA-B3B7-A9C27845A206}" destId="{0C34BC8B-3B4D-481E-9F55-6504C45A70C8}" srcOrd="1" destOrd="0" presId="urn:microsoft.com/office/officeart/2008/layout/LinedList"/>
    <dgm:cxn modelId="{CD68AF60-4E81-412F-A62D-90BDE406661C}" type="presParOf" srcId="{265A6D97-A3FE-4824-B09D-97C95F3541A2}" destId="{9F1A14F9-FB69-4031-96C0-0B6AA666756C}" srcOrd="4" destOrd="0" presId="urn:microsoft.com/office/officeart/2008/layout/LinedList"/>
    <dgm:cxn modelId="{4D5D6B38-D135-475B-8FC9-5E35C276AD77}" type="presParOf" srcId="{265A6D97-A3FE-4824-B09D-97C95F3541A2}" destId="{7E2A0BF8-3339-4528-BE64-FB4171DA732A}" srcOrd="5" destOrd="0" presId="urn:microsoft.com/office/officeart/2008/layout/LinedList"/>
    <dgm:cxn modelId="{827E18E1-4206-43F0-A185-2BB2C0B8B222}" type="presParOf" srcId="{7E2A0BF8-3339-4528-BE64-FB4171DA732A}" destId="{08FF411C-2A1E-4ABB-B90F-F654E627CF0B}" srcOrd="0" destOrd="0" presId="urn:microsoft.com/office/officeart/2008/layout/LinedList"/>
    <dgm:cxn modelId="{E3C11618-9081-484E-9339-DEFCF9250F23}" type="presParOf" srcId="{7E2A0BF8-3339-4528-BE64-FB4171DA732A}" destId="{A1DDBF33-B618-4E0D-A3A4-69D899A0721A}" srcOrd="1" destOrd="0" presId="urn:microsoft.com/office/officeart/2008/layout/LinedList"/>
    <dgm:cxn modelId="{26D5FCE3-2655-435A-BC08-2EF208D65003}" type="presParOf" srcId="{265A6D97-A3FE-4824-B09D-97C95F3541A2}" destId="{2191D26C-CDC8-422A-9A2A-1A2AD2F9452C}" srcOrd="6" destOrd="0" presId="urn:microsoft.com/office/officeart/2008/layout/LinedList"/>
    <dgm:cxn modelId="{571028FF-60F5-4340-B5EA-11392014CCFA}" type="presParOf" srcId="{265A6D97-A3FE-4824-B09D-97C95F3541A2}" destId="{E1A911C9-0E6D-44DF-A57B-A23EE33A8EFB}" srcOrd="7" destOrd="0" presId="urn:microsoft.com/office/officeart/2008/layout/LinedList"/>
    <dgm:cxn modelId="{B44AB111-EDE1-4905-B8A6-19CD393350DB}" type="presParOf" srcId="{E1A911C9-0E6D-44DF-A57B-A23EE33A8EFB}" destId="{62797170-E6E2-4E68-B71E-CA8421F3F36F}" srcOrd="0" destOrd="0" presId="urn:microsoft.com/office/officeart/2008/layout/LinedList"/>
    <dgm:cxn modelId="{44592036-DFD8-49A4-977E-B5C4562EBCCC}" type="presParOf" srcId="{E1A911C9-0E6D-44DF-A57B-A23EE33A8EFB}" destId="{4541E488-3077-4EAF-8608-2C44A12237D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CFD4D23-9A5D-4B42-9E33-F0BB3F5D0878}"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FB00C999-5A61-4455-8384-A8EB5F171CA9}">
      <dgm:prSet/>
      <dgm:spPr/>
      <dgm:t>
        <a:bodyPr/>
        <a:lstStyle/>
        <a:p>
          <a:pPr>
            <a:lnSpc>
              <a:spcPct val="100000"/>
            </a:lnSpc>
            <a:defRPr cap="all"/>
          </a:pPr>
          <a:r>
            <a:rPr lang="en-US" baseline="0" dirty="0"/>
            <a:t>Substance use disorder is among the most stigmatized conditions in the US and around the world. People do not want to work with, be related to, or even see people with a substance use disorder in public. </a:t>
          </a:r>
          <a:endParaRPr lang="en-US" dirty="0"/>
        </a:p>
      </dgm:t>
    </dgm:pt>
    <dgm:pt modelId="{4F4A4289-0BA1-4EF8-8162-157A33C397AF}" type="parTrans" cxnId="{DCFCE98D-B5F3-4686-8532-3D32603C4392}">
      <dgm:prSet/>
      <dgm:spPr/>
      <dgm:t>
        <a:bodyPr/>
        <a:lstStyle/>
        <a:p>
          <a:endParaRPr lang="en-US"/>
        </a:p>
      </dgm:t>
    </dgm:pt>
    <dgm:pt modelId="{9C171D3D-DA11-43ED-BC13-041ACD12EDCC}" type="sibTrans" cxnId="{DCFCE98D-B5F3-4686-8532-3D32603C4392}">
      <dgm:prSet/>
      <dgm:spPr/>
      <dgm:t>
        <a:bodyPr/>
        <a:lstStyle/>
        <a:p>
          <a:endParaRPr lang="en-US"/>
        </a:p>
      </dgm:t>
    </dgm:pt>
    <dgm:pt modelId="{82DF7528-48E4-407F-9131-F42DFD7EBA64}">
      <dgm:prSet/>
      <dgm:spPr/>
      <dgm:t>
        <a:bodyPr/>
        <a:lstStyle/>
        <a:p>
          <a:pPr>
            <a:lnSpc>
              <a:spcPct val="100000"/>
            </a:lnSpc>
            <a:defRPr cap="all"/>
          </a:pPr>
          <a:r>
            <a:rPr lang="en-US" baseline="0" dirty="0"/>
            <a:t>Many believe that people with a substance use disorder can or should be denied housing, employment, social services, and health care.</a:t>
          </a:r>
          <a:endParaRPr lang="en-US" dirty="0"/>
        </a:p>
      </dgm:t>
    </dgm:pt>
    <dgm:pt modelId="{FD24F339-C923-4A36-A460-DAD3C5008213}" type="parTrans" cxnId="{5AA421EE-46E9-4CBF-A519-E0CEF70884FF}">
      <dgm:prSet/>
      <dgm:spPr/>
      <dgm:t>
        <a:bodyPr/>
        <a:lstStyle/>
        <a:p>
          <a:endParaRPr lang="en-US"/>
        </a:p>
      </dgm:t>
    </dgm:pt>
    <dgm:pt modelId="{FF065E9B-D003-456D-8867-95702747A0B3}" type="sibTrans" cxnId="{5AA421EE-46E9-4CBF-A519-E0CEF70884FF}">
      <dgm:prSet/>
      <dgm:spPr/>
      <dgm:t>
        <a:bodyPr/>
        <a:lstStyle/>
        <a:p>
          <a:endParaRPr lang="en-US"/>
        </a:p>
      </dgm:t>
    </dgm:pt>
    <dgm:pt modelId="{17AC2ACE-6852-4696-B338-04ADA3BC3E6C}">
      <dgm:prSet/>
      <dgm:spPr/>
      <dgm:t>
        <a:bodyPr/>
        <a:lstStyle/>
        <a:p>
          <a:pPr>
            <a:lnSpc>
              <a:spcPct val="100000"/>
            </a:lnSpc>
            <a:defRPr cap="all"/>
          </a:pPr>
          <a:r>
            <a:rPr lang="en-US" baseline="0" dirty="0"/>
            <a:t>Some health care providers treat patients who have substance use disorders differently.</a:t>
          </a:r>
          <a:endParaRPr lang="en-US" dirty="0"/>
        </a:p>
      </dgm:t>
    </dgm:pt>
    <dgm:pt modelId="{7B6CEDBA-4098-407E-8AA0-1C58069EA2B1}" type="parTrans" cxnId="{55B51FE6-F26E-408E-806B-EE570C052278}">
      <dgm:prSet/>
      <dgm:spPr/>
      <dgm:t>
        <a:bodyPr/>
        <a:lstStyle/>
        <a:p>
          <a:endParaRPr lang="en-US"/>
        </a:p>
      </dgm:t>
    </dgm:pt>
    <dgm:pt modelId="{0CB42E44-596C-4D21-8B95-CB279208C435}" type="sibTrans" cxnId="{55B51FE6-F26E-408E-806B-EE570C052278}">
      <dgm:prSet/>
      <dgm:spPr/>
      <dgm:t>
        <a:bodyPr/>
        <a:lstStyle/>
        <a:p>
          <a:endParaRPr lang="en-US"/>
        </a:p>
      </dgm:t>
    </dgm:pt>
    <dgm:pt modelId="{FD547C86-6B50-4979-B44A-FF24C0AE210D}">
      <dgm:prSet/>
      <dgm:spPr/>
      <dgm:t>
        <a:bodyPr/>
        <a:lstStyle/>
        <a:p>
          <a:pPr>
            <a:lnSpc>
              <a:spcPct val="100000"/>
            </a:lnSpc>
            <a:defRPr cap="all"/>
          </a:pPr>
          <a:r>
            <a:rPr lang="en-US" baseline="0" dirty="0"/>
            <a:t>Clinicians have lower expectations for health outcomes for patients with substance use disorders; this in turn can affect whether the provider believes the patient is deserving of treatment. </a:t>
          </a:r>
          <a:endParaRPr lang="en-US" dirty="0"/>
        </a:p>
      </dgm:t>
    </dgm:pt>
    <dgm:pt modelId="{22DAE3FB-9F40-46A7-A77D-6386CBBE2FE3}" type="parTrans" cxnId="{C4223E9B-F39F-4AFD-A71F-9E798AD53B30}">
      <dgm:prSet/>
      <dgm:spPr/>
      <dgm:t>
        <a:bodyPr/>
        <a:lstStyle/>
        <a:p>
          <a:endParaRPr lang="en-US"/>
        </a:p>
      </dgm:t>
    </dgm:pt>
    <dgm:pt modelId="{AC16BB1C-3ABA-4114-9471-2BF801B819AC}" type="sibTrans" cxnId="{C4223E9B-F39F-4AFD-A71F-9E798AD53B30}">
      <dgm:prSet/>
      <dgm:spPr/>
      <dgm:t>
        <a:bodyPr/>
        <a:lstStyle/>
        <a:p>
          <a:endParaRPr lang="en-US"/>
        </a:p>
      </dgm:t>
    </dgm:pt>
    <dgm:pt modelId="{48820D47-C952-4DFB-B851-B6A28D12C7A8}">
      <dgm:prSet/>
      <dgm:spPr/>
      <dgm:t>
        <a:bodyPr/>
        <a:lstStyle/>
        <a:p>
          <a:pPr>
            <a:lnSpc>
              <a:spcPct val="100000"/>
            </a:lnSpc>
            <a:defRPr cap="all"/>
          </a:pPr>
          <a:r>
            <a:rPr lang="en-US" baseline="0" dirty="0"/>
            <a:t>Some health care providers, falsely believing that substance use disorders are within a person’s control, cite feelings of frustration and resentment when treating patients with substance use disorders</a:t>
          </a:r>
          <a:endParaRPr lang="en-US" dirty="0"/>
        </a:p>
      </dgm:t>
    </dgm:pt>
    <dgm:pt modelId="{DD20BB8D-50F8-486B-90F1-714DB9DB3E49}" type="parTrans" cxnId="{3DA0A20C-A6C3-4149-BF65-21F89920F001}">
      <dgm:prSet/>
      <dgm:spPr/>
      <dgm:t>
        <a:bodyPr/>
        <a:lstStyle/>
        <a:p>
          <a:endParaRPr lang="en-US"/>
        </a:p>
      </dgm:t>
    </dgm:pt>
    <dgm:pt modelId="{EC16A1E8-E21E-480A-9BF8-172A2F908B1B}" type="sibTrans" cxnId="{3DA0A20C-A6C3-4149-BF65-21F89920F001}">
      <dgm:prSet/>
      <dgm:spPr/>
      <dgm:t>
        <a:bodyPr/>
        <a:lstStyle/>
        <a:p>
          <a:endParaRPr lang="en-US"/>
        </a:p>
      </dgm:t>
    </dgm:pt>
    <dgm:pt modelId="{811546FD-F415-4323-A3D9-02D1EA3AADC9}" type="pres">
      <dgm:prSet presAssocID="{6CFD4D23-9A5D-4B42-9E33-F0BB3F5D0878}" presName="root" presStyleCnt="0">
        <dgm:presLayoutVars>
          <dgm:dir/>
          <dgm:resizeHandles val="exact"/>
        </dgm:presLayoutVars>
      </dgm:prSet>
      <dgm:spPr/>
    </dgm:pt>
    <dgm:pt modelId="{176488E4-E83C-4408-8002-BE90E51641B0}" type="pres">
      <dgm:prSet presAssocID="{FB00C999-5A61-4455-8384-A8EB5F171CA9}" presName="compNode" presStyleCnt="0"/>
      <dgm:spPr/>
    </dgm:pt>
    <dgm:pt modelId="{CB67A419-6458-4705-A289-5742DA852715}" type="pres">
      <dgm:prSet presAssocID="{FB00C999-5A61-4455-8384-A8EB5F171CA9}" presName="iconBgRect" presStyleLbl="bgShp" presStyleIdx="0" presStyleCnt="5"/>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525E15DB-4DD2-4B26-85F1-8483777F404E}" type="pres">
      <dgm:prSet presAssocID="{FB00C999-5A61-4455-8384-A8EB5F171CA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nections"/>
        </a:ext>
      </dgm:extLst>
    </dgm:pt>
    <dgm:pt modelId="{8F43EC74-E15A-4C52-92BE-49E8D4D0E430}" type="pres">
      <dgm:prSet presAssocID="{FB00C999-5A61-4455-8384-A8EB5F171CA9}" presName="spaceRect" presStyleCnt="0"/>
      <dgm:spPr/>
    </dgm:pt>
    <dgm:pt modelId="{A223F416-086B-4BF9-8D91-D2A703863B00}" type="pres">
      <dgm:prSet presAssocID="{FB00C999-5A61-4455-8384-A8EB5F171CA9}" presName="textRect" presStyleLbl="revTx" presStyleIdx="0" presStyleCnt="5">
        <dgm:presLayoutVars>
          <dgm:chMax val="1"/>
          <dgm:chPref val="1"/>
        </dgm:presLayoutVars>
      </dgm:prSet>
      <dgm:spPr/>
    </dgm:pt>
    <dgm:pt modelId="{661EE4CB-B331-4E91-8AE7-A4E182F1DD31}" type="pres">
      <dgm:prSet presAssocID="{9C171D3D-DA11-43ED-BC13-041ACD12EDCC}" presName="sibTrans" presStyleCnt="0"/>
      <dgm:spPr/>
    </dgm:pt>
    <dgm:pt modelId="{7C3CA30F-C33D-474C-B1F7-CBF22D1D7B4A}" type="pres">
      <dgm:prSet presAssocID="{82DF7528-48E4-407F-9131-F42DFD7EBA64}" presName="compNode" presStyleCnt="0"/>
      <dgm:spPr/>
    </dgm:pt>
    <dgm:pt modelId="{D9A77FD7-34E6-428D-9100-38E6EAD97B3D}" type="pres">
      <dgm:prSet presAssocID="{82DF7528-48E4-407F-9131-F42DFD7EBA64}" presName="iconBgRect" presStyleLbl="bgShp" presStyleIdx="1" presStyleCnt="5"/>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0084BEC9-C912-49DB-9642-F51F23A43A44}" type="pres">
      <dgm:prSet presAssocID="{82DF7528-48E4-407F-9131-F42DFD7EBA6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mbulance"/>
        </a:ext>
      </dgm:extLst>
    </dgm:pt>
    <dgm:pt modelId="{19FF6ED0-404A-49F8-B348-E4F6D6B04403}" type="pres">
      <dgm:prSet presAssocID="{82DF7528-48E4-407F-9131-F42DFD7EBA64}" presName="spaceRect" presStyleCnt="0"/>
      <dgm:spPr/>
    </dgm:pt>
    <dgm:pt modelId="{BB987FFC-D149-4AC6-AB01-3587FD3784B4}" type="pres">
      <dgm:prSet presAssocID="{82DF7528-48E4-407F-9131-F42DFD7EBA64}" presName="textRect" presStyleLbl="revTx" presStyleIdx="1" presStyleCnt="5">
        <dgm:presLayoutVars>
          <dgm:chMax val="1"/>
          <dgm:chPref val="1"/>
        </dgm:presLayoutVars>
      </dgm:prSet>
      <dgm:spPr/>
    </dgm:pt>
    <dgm:pt modelId="{B8423624-D17C-4CEB-BEF5-3099BA3FCE02}" type="pres">
      <dgm:prSet presAssocID="{FF065E9B-D003-456D-8867-95702747A0B3}" presName="sibTrans" presStyleCnt="0"/>
      <dgm:spPr/>
    </dgm:pt>
    <dgm:pt modelId="{E0E3F8D4-FE40-4CC4-9000-6A5985174A82}" type="pres">
      <dgm:prSet presAssocID="{17AC2ACE-6852-4696-B338-04ADA3BC3E6C}" presName="compNode" presStyleCnt="0"/>
      <dgm:spPr/>
    </dgm:pt>
    <dgm:pt modelId="{ABB98CC2-3B8C-4FEC-A8E7-33404A99418C}" type="pres">
      <dgm:prSet presAssocID="{17AC2ACE-6852-4696-B338-04ADA3BC3E6C}" presName="iconBgRect" presStyleLbl="bgShp" presStyleIdx="2" presStyleCnt="5"/>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0F9A5995-7D76-4383-BB76-79667CA91591}" type="pres">
      <dgm:prSet presAssocID="{17AC2ACE-6852-4696-B338-04ADA3BC3E6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ine"/>
        </a:ext>
      </dgm:extLst>
    </dgm:pt>
    <dgm:pt modelId="{CDE763A0-6D19-4C91-A11A-FB8D5518F2C7}" type="pres">
      <dgm:prSet presAssocID="{17AC2ACE-6852-4696-B338-04ADA3BC3E6C}" presName="spaceRect" presStyleCnt="0"/>
      <dgm:spPr/>
    </dgm:pt>
    <dgm:pt modelId="{74A33090-DFCB-49ED-AC6A-7DC5D5FC5B4F}" type="pres">
      <dgm:prSet presAssocID="{17AC2ACE-6852-4696-B338-04ADA3BC3E6C}" presName="textRect" presStyleLbl="revTx" presStyleIdx="2" presStyleCnt="5">
        <dgm:presLayoutVars>
          <dgm:chMax val="1"/>
          <dgm:chPref val="1"/>
        </dgm:presLayoutVars>
      </dgm:prSet>
      <dgm:spPr/>
    </dgm:pt>
    <dgm:pt modelId="{D1624846-2B0D-4D21-81F3-900BE70AE726}" type="pres">
      <dgm:prSet presAssocID="{0CB42E44-596C-4D21-8B95-CB279208C435}" presName="sibTrans" presStyleCnt="0"/>
      <dgm:spPr/>
    </dgm:pt>
    <dgm:pt modelId="{BCB21519-B05E-4403-8EC0-03CAA4656B63}" type="pres">
      <dgm:prSet presAssocID="{FD547C86-6B50-4979-B44A-FF24C0AE210D}" presName="compNode" presStyleCnt="0"/>
      <dgm:spPr/>
    </dgm:pt>
    <dgm:pt modelId="{26ED2C5D-609B-4C6D-8A98-0E295932E83E}" type="pres">
      <dgm:prSet presAssocID="{FD547C86-6B50-4979-B44A-FF24C0AE210D}" presName="iconBgRect" presStyleLbl="bgShp" presStyleIdx="3" presStyleCnt="5"/>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D4BE6904-5DE9-4378-AB78-3D2E6241D00E}" type="pres">
      <dgm:prSet presAssocID="{FD547C86-6B50-4979-B44A-FF24C0AE210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ctor"/>
        </a:ext>
      </dgm:extLst>
    </dgm:pt>
    <dgm:pt modelId="{E4E47CC9-ADE7-4622-BCDA-D608775F8EA5}" type="pres">
      <dgm:prSet presAssocID="{FD547C86-6B50-4979-B44A-FF24C0AE210D}" presName="spaceRect" presStyleCnt="0"/>
      <dgm:spPr/>
    </dgm:pt>
    <dgm:pt modelId="{5E12BC42-54FC-4C27-85A1-EFBFC37C33B3}" type="pres">
      <dgm:prSet presAssocID="{FD547C86-6B50-4979-B44A-FF24C0AE210D}" presName="textRect" presStyleLbl="revTx" presStyleIdx="3" presStyleCnt="5">
        <dgm:presLayoutVars>
          <dgm:chMax val="1"/>
          <dgm:chPref val="1"/>
        </dgm:presLayoutVars>
      </dgm:prSet>
      <dgm:spPr/>
    </dgm:pt>
    <dgm:pt modelId="{CB00CFEC-D947-494B-810C-697F56E495C6}" type="pres">
      <dgm:prSet presAssocID="{AC16BB1C-3ABA-4114-9471-2BF801B819AC}" presName="sibTrans" presStyleCnt="0"/>
      <dgm:spPr/>
    </dgm:pt>
    <dgm:pt modelId="{E1C19D1A-BAD4-4B0E-A71F-AF9F75D0A68F}" type="pres">
      <dgm:prSet presAssocID="{48820D47-C952-4DFB-B851-B6A28D12C7A8}" presName="compNode" presStyleCnt="0"/>
      <dgm:spPr/>
    </dgm:pt>
    <dgm:pt modelId="{50EA43AE-4659-47BC-B09B-B4921BA48519}" type="pres">
      <dgm:prSet presAssocID="{48820D47-C952-4DFB-B851-B6A28D12C7A8}" presName="iconBgRect" presStyleLbl="bgShp" presStyleIdx="4" presStyleCnt="5"/>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BE8841AA-6669-4882-B0E9-36ACF1F5D2CD}" type="pres">
      <dgm:prSet presAssocID="{48820D47-C952-4DFB-B851-B6A28D12C7A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rain in head"/>
        </a:ext>
      </dgm:extLst>
    </dgm:pt>
    <dgm:pt modelId="{31CF4F66-03CB-46B9-8734-BFD2A02FD3D3}" type="pres">
      <dgm:prSet presAssocID="{48820D47-C952-4DFB-B851-B6A28D12C7A8}" presName="spaceRect" presStyleCnt="0"/>
      <dgm:spPr/>
    </dgm:pt>
    <dgm:pt modelId="{86455D90-E746-4248-80CD-E69C480F7739}" type="pres">
      <dgm:prSet presAssocID="{48820D47-C952-4DFB-B851-B6A28D12C7A8}" presName="textRect" presStyleLbl="revTx" presStyleIdx="4" presStyleCnt="5">
        <dgm:presLayoutVars>
          <dgm:chMax val="1"/>
          <dgm:chPref val="1"/>
        </dgm:presLayoutVars>
      </dgm:prSet>
      <dgm:spPr/>
    </dgm:pt>
  </dgm:ptLst>
  <dgm:cxnLst>
    <dgm:cxn modelId="{E7D7C901-19C2-43F2-8D07-8180C7E1B164}" type="presOf" srcId="{82DF7528-48E4-407F-9131-F42DFD7EBA64}" destId="{BB987FFC-D149-4AC6-AB01-3587FD3784B4}" srcOrd="0" destOrd="0" presId="urn:microsoft.com/office/officeart/2018/5/layout/IconCircleLabelList"/>
    <dgm:cxn modelId="{3DA0A20C-A6C3-4149-BF65-21F89920F001}" srcId="{6CFD4D23-9A5D-4B42-9E33-F0BB3F5D0878}" destId="{48820D47-C952-4DFB-B851-B6A28D12C7A8}" srcOrd="4" destOrd="0" parTransId="{DD20BB8D-50F8-486B-90F1-714DB9DB3E49}" sibTransId="{EC16A1E8-E21E-480A-9BF8-172A2F908B1B}"/>
    <dgm:cxn modelId="{E15EC13B-FBBD-4131-B1EC-3C280680798A}" type="presOf" srcId="{FB00C999-5A61-4455-8384-A8EB5F171CA9}" destId="{A223F416-086B-4BF9-8D91-D2A703863B00}" srcOrd="0" destOrd="0" presId="urn:microsoft.com/office/officeart/2018/5/layout/IconCircleLabelList"/>
    <dgm:cxn modelId="{6F35113E-8538-43FE-A4FC-BEAF5047DF39}" type="presOf" srcId="{17AC2ACE-6852-4696-B338-04ADA3BC3E6C}" destId="{74A33090-DFCB-49ED-AC6A-7DC5D5FC5B4F}" srcOrd="0" destOrd="0" presId="urn:microsoft.com/office/officeart/2018/5/layout/IconCircleLabelList"/>
    <dgm:cxn modelId="{DCFCE98D-B5F3-4686-8532-3D32603C4392}" srcId="{6CFD4D23-9A5D-4B42-9E33-F0BB3F5D0878}" destId="{FB00C999-5A61-4455-8384-A8EB5F171CA9}" srcOrd="0" destOrd="0" parTransId="{4F4A4289-0BA1-4EF8-8162-157A33C397AF}" sibTransId="{9C171D3D-DA11-43ED-BC13-041ACD12EDCC}"/>
    <dgm:cxn modelId="{C4223E9B-F39F-4AFD-A71F-9E798AD53B30}" srcId="{6CFD4D23-9A5D-4B42-9E33-F0BB3F5D0878}" destId="{FD547C86-6B50-4979-B44A-FF24C0AE210D}" srcOrd="3" destOrd="0" parTransId="{22DAE3FB-9F40-46A7-A77D-6386CBBE2FE3}" sibTransId="{AC16BB1C-3ABA-4114-9471-2BF801B819AC}"/>
    <dgm:cxn modelId="{C265AB9C-CFD7-4C42-8829-A592F01BC27A}" type="presOf" srcId="{48820D47-C952-4DFB-B851-B6A28D12C7A8}" destId="{86455D90-E746-4248-80CD-E69C480F7739}" srcOrd="0" destOrd="0" presId="urn:microsoft.com/office/officeart/2018/5/layout/IconCircleLabelList"/>
    <dgm:cxn modelId="{672F3EAD-7461-43AE-9E1C-CEE23546DAAD}" type="presOf" srcId="{6CFD4D23-9A5D-4B42-9E33-F0BB3F5D0878}" destId="{811546FD-F415-4323-A3D9-02D1EA3AADC9}" srcOrd="0" destOrd="0" presId="urn:microsoft.com/office/officeart/2018/5/layout/IconCircleLabelList"/>
    <dgm:cxn modelId="{55B51FE6-F26E-408E-806B-EE570C052278}" srcId="{6CFD4D23-9A5D-4B42-9E33-F0BB3F5D0878}" destId="{17AC2ACE-6852-4696-B338-04ADA3BC3E6C}" srcOrd="2" destOrd="0" parTransId="{7B6CEDBA-4098-407E-8AA0-1C58069EA2B1}" sibTransId="{0CB42E44-596C-4D21-8B95-CB279208C435}"/>
    <dgm:cxn modelId="{795107EE-296B-4D8C-9988-00467CB8DD7A}" type="presOf" srcId="{FD547C86-6B50-4979-B44A-FF24C0AE210D}" destId="{5E12BC42-54FC-4C27-85A1-EFBFC37C33B3}" srcOrd="0" destOrd="0" presId="urn:microsoft.com/office/officeart/2018/5/layout/IconCircleLabelList"/>
    <dgm:cxn modelId="{5AA421EE-46E9-4CBF-A519-E0CEF70884FF}" srcId="{6CFD4D23-9A5D-4B42-9E33-F0BB3F5D0878}" destId="{82DF7528-48E4-407F-9131-F42DFD7EBA64}" srcOrd="1" destOrd="0" parTransId="{FD24F339-C923-4A36-A460-DAD3C5008213}" sibTransId="{FF065E9B-D003-456D-8867-95702747A0B3}"/>
    <dgm:cxn modelId="{3322A11A-92AB-4EEF-93CA-A97BDBF9BB2F}" type="presParOf" srcId="{811546FD-F415-4323-A3D9-02D1EA3AADC9}" destId="{176488E4-E83C-4408-8002-BE90E51641B0}" srcOrd="0" destOrd="0" presId="urn:microsoft.com/office/officeart/2018/5/layout/IconCircleLabelList"/>
    <dgm:cxn modelId="{13180B96-181D-4646-9E1E-14C51BD7376F}" type="presParOf" srcId="{176488E4-E83C-4408-8002-BE90E51641B0}" destId="{CB67A419-6458-4705-A289-5742DA852715}" srcOrd="0" destOrd="0" presId="urn:microsoft.com/office/officeart/2018/5/layout/IconCircleLabelList"/>
    <dgm:cxn modelId="{4CEE8EB4-8975-42F4-9378-2B71E2E0E9C9}" type="presParOf" srcId="{176488E4-E83C-4408-8002-BE90E51641B0}" destId="{525E15DB-4DD2-4B26-85F1-8483777F404E}" srcOrd="1" destOrd="0" presId="urn:microsoft.com/office/officeart/2018/5/layout/IconCircleLabelList"/>
    <dgm:cxn modelId="{E918F867-6D75-4830-BFCF-F2008E69482C}" type="presParOf" srcId="{176488E4-E83C-4408-8002-BE90E51641B0}" destId="{8F43EC74-E15A-4C52-92BE-49E8D4D0E430}" srcOrd="2" destOrd="0" presId="urn:microsoft.com/office/officeart/2018/5/layout/IconCircleLabelList"/>
    <dgm:cxn modelId="{9ED2340D-2EBC-4D28-9F8B-A3CC50C7EA58}" type="presParOf" srcId="{176488E4-E83C-4408-8002-BE90E51641B0}" destId="{A223F416-086B-4BF9-8D91-D2A703863B00}" srcOrd="3" destOrd="0" presId="urn:microsoft.com/office/officeart/2018/5/layout/IconCircleLabelList"/>
    <dgm:cxn modelId="{6E2D57A0-377E-4C84-B608-662B0EFEDA7E}" type="presParOf" srcId="{811546FD-F415-4323-A3D9-02D1EA3AADC9}" destId="{661EE4CB-B331-4E91-8AE7-A4E182F1DD31}" srcOrd="1" destOrd="0" presId="urn:microsoft.com/office/officeart/2018/5/layout/IconCircleLabelList"/>
    <dgm:cxn modelId="{9027E7AA-EADA-4C6E-BE01-2921D8D7AF27}" type="presParOf" srcId="{811546FD-F415-4323-A3D9-02D1EA3AADC9}" destId="{7C3CA30F-C33D-474C-B1F7-CBF22D1D7B4A}" srcOrd="2" destOrd="0" presId="urn:microsoft.com/office/officeart/2018/5/layout/IconCircleLabelList"/>
    <dgm:cxn modelId="{1D09707B-CBB4-4711-9FDC-61B15B57E2BD}" type="presParOf" srcId="{7C3CA30F-C33D-474C-B1F7-CBF22D1D7B4A}" destId="{D9A77FD7-34E6-428D-9100-38E6EAD97B3D}" srcOrd="0" destOrd="0" presId="urn:microsoft.com/office/officeart/2018/5/layout/IconCircleLabelList"/>
    <dgm:cxn modelId="{48FDA42E-15C0-4D1F-8211-F0960194350D}" type="presParOf" srcId="{7C3CA30F-C33D-474C-B1F7-CBF22D1D7B4A}" destId="{0084BEC9-C912-49DB-9642-F51F23A43A44}" srcOrd="1" destOrd="0" presId="urn:microsoft.com/office/officeart/2018/5/layout/IconCircleLabelList"/>
    <dgm:cxn modelId="{6CE67E4B-A242-4D80-8A02-7D11B791B2C5}" type="presParOf" srcId="{7C3CA30F-C33D-474C-B1F7-CBF22D1D7B4A}" destId="{19FF6ED0-404A-49F8-B348-E4F6D6B04403}" srcOrd="2" destOrd="0" presId="urn:microsoft.com/office/officeart/2018/5/layout/IconCircleLabelList"/>
    <dgm:cxn modelId="{4018B4CA-979C-4D57-9A46-DE28DB967375}" type="presParOf" srcId="{7C3CA30F-C33D-474C-B1F7-CBF22D1D7B4A}" destId="{BB987FFC-D149-4AC6-AB01-3587FD3784B4}" srcOrd="3" destOrd="0" presId="urn:microsoft.com/office/officeart/2018/5/layout/IconCircleLabelList"/>
    <dgm:cxn modelId="{D0ACDD33-5EEE-4C56-AA9B-1725ECA21093}" type="presParOf" srcId="{811546FD-F415-4323-A3D9-02D1EA3AADC9}" destId="{B8423624-D17C-4CEB-BEF5-3099BA3FCE02}" srcOrd="3" destOrd="0" presId="urn:microsoft.com/office/officeart/2018/5/layout/IconCircleLabelList"/>
    <dgm:cxn modelId="{AF94E472-C6B6-4BA0-BB76-01C18D7BD26F}" type="presParOf" srcId="{811546FD-F415-4323-A3D9-02D1EA3AADC9}" destId="{E0E3F8D4-FE40-4CC4-9000-6A5985174A82}" srcOrd="4" destOrd="0" presId="urn:microsoft.com/office/officeart/2018/5/layout/IconCircleLabelList"/>
    <dgm:cxn modelId="{2F66688A-34BE-475B-98AE-A0919ACDEBDB}" type="presParOf" srcId="{E0E3F8D4-FE40-4CC4-9000-6A5985174A82}" destId="{ABB98CC2-3B8C-4FEC-A8E7-33404A99418C}" srcOrd="0" destOrd="0" presId="urn:microsoft.com/office/officeart/2018/5/layout/IconCircleLabelList"/>
    <dgm:cxn modelId="{D7E8D2F9-E772-4708-9707-77310D9C7C34}" type="presParOf" srcId="{E0E3F8D4-FE40-4CC4-9000-6A5985174A82}" destId="{0F9A5995-7D76-4383-BB76-79667CA91591}" srcOrd="1" destOrd="0" presId="urn:microsoft.com/office/officeart/2018/5/layout/IconCircleLabelList"/>
    <dgm:cxn modelId="{97AED2EB-8E56-438E-87CD-8AC8FE0DBB9E}" type="presParOf" srcId="{E0E3F8D4-FE40-4CC4-9000-6A5985174A82}" destId="{CDE763A0-6D19-4C91-A11A-FB8D5518F2C7}" srcOrd="2" destOrd="0" presId="urn:microsoft.com/office/officeart/2018/5/layout/IconCircleLabelList"/>
    <dgm:cxn modelId="{C70F8D33-C7E5-4A72-9C09-7D86056B74D9}" type="presParOf" srcId="{E0E3F8D4-FE40-4CC4-9000-6A5985174A82}" destId="{74A33090-DFCB-49ED-AC6A-7DC5D5FC5B4F}" srcOrd="3" destOrd="0" presId="urn:microsoft.com/office/officeart/2018/5/layout/IconCircleLabelList"/>
    <dgm:cxn modelId="{AB6738B4-903A-4FDB-A120-0D612646C922}" type="presParOf" srcId="{811546FD-F415-4323-A3D9-02D1EA3AADC9}" destId="{D1624846-2B0D-4D21-81F3-900BE70AE726}" srcOrd="5" destOrd="0" presId="urn:microsoft.com/office/officeart/2018/5/layout/IconCircleLabelList"/>
    <dgm:cxn modelId="{F7D20A32-189B-4B90-8D85-91C8E527CEC7}" type="presParOf" srcId="{811546FD-F415-4323-A3D9-02D1EA3AADC9}" destId="{BCB21519-B05E-4403-8EC0-03CAA4656B63}" srcOrd="6" destOrd="0" presId="urn:microsoft.com/office/officeart/2018/5/layout/IconCircleLabelList"/>
    <dgm:cxn modelId="{081987FA-550A-416C-BAF1-C0FEAE5CB0F3}" type="presParOf" srcId="{BCB21519-B05E-4403-8EC0-03CAA4656B63}" destId="{26ED2C5D-609B-4C6D-8A98-0E295932E83E}" srcOrd="0" destOrd="0" presId="urn:microsoft.com/office/officeart/2018/5/layout/IconCircleLabelList"/>
    <dgm:cxn modelId="{A629407F-5701-4749-9AC1-42F46A18ACA0}" type="presParOf" srcId="{BCB21519-B05E-4403-8EC0-03CAA4656B63}" destId="{D4BE6904-5DE9-4378-AB78-3D2E6241D00E}" srcOrd="1" destOrd="0" presId="urn:microsoft.com/office/officeart/2018/5/layout/IconCircleLabelList"/>
    <dgm:cxn modelId="{7A5FE57E-9150-4ACE-BF2A-E7D0181363DF}" type="presParOf" srcId="{BCB21519-B05E-4403-8EC0-03CAA4656B63}" destId="{E4E47CC9-ADE7-4622-BCDA-D608775F8EA5}" srcOrd="2" destOrd="0" presId="urn:microsoft.com/office/officeart/2018/5/layout/IconCircleLabelList"/>
    <dgm:cxn modelId="{76455A1C-CB40-4692-807F-4416A37DBD2B}" type="presParOf" srcId="{BCB21519-B05E-4403-8EC0-03CAA4656B63}" destId="{5E12BC42-54FC-4C27-85A1-EFBFC37C33B3}" srcOrd="3" destOrd="0" presId="urn:microsoft.com/office/officeart/2018/5/layout/IconCircleLabelList"/>
    <dgm:cxn modelId="{9B45E8CD-D07D-4196-A9B7-031F640C73C0}" type="presParOf" srcId="{811546FD-F415-4323-A3D9-02D1EA3AADC9}" destId="{CB00CFEC-D947-494B-810C-697F56E495C6}" srcOrd="7" destOrd="0" presId="urn:microsoft.com/office/officeart/2018/5/layout/IconCircleLabelList"/>
    <dgm:cxn modelId="{96F8F666-8A67-498A-8692-51224DE229D3}" type="presParOf" srcId="{811546FD-F415-4323-A3D9-02D1EA3AADC9}" destId="{E1C19D1A-BAD4-4B0E-A71F-AF9F75D0A68F}" srcOrd="8" destOrd="0" presId="urn:microsoft.com/office/officeart/2018/5/layout/IconCircleLabelList"/>
    <dgm:cxn modelId="{2754F76C-A59C-404C-B071-E9A79DC773D0}" type="presParOf" srcId="{E1C19D1A-BAD4-4B0E-A71F-AF9F75D0A68F}" destId="{50EA43AE-4659-47BC-B09B-B4921BA48519}" srcOrd="0" destOrd="0" presId="urn:microsoft.com/office/officeart/2018/5/layout/IconCircleLabelList"/>
    <dgm:cxn modelId="{6AA4FB36-464E-43B4-835E-FB1D247B01B1}" type="presParOf" srcId="{E1C19D1A-BAD4-4B0E-A71F-AF9F75D0A68F}" destId="{BE8841AA-6669-4882-B0E9-36ACF1F5D2CD}" srcOrd="1" destOrd="0" presId="urn:microsoft.com/office/officeart/2018/5/layout/IconCircleLabelList"/>
    <dgm:cxn modelId="{1EEA2FB3-8857-4144-B577-F4F3AC38E9DE}" type="presParOf" srcId="{E1C19D1A-BAD4-4B0E-A71F-AF9F75D0A68F}" destId="{31CF4F66-03CB-46B9-8734-BFD2A02FD3D3}" srcOrd="2" destOrd="0" presId="urn:microsoft.com/office/officeart/2018/5/layout/IconCircleLabelList"/>
    <dgm:cxn modelId="{3C33CE61-B349-48BC-8C94-D9ECD515ADDF}" type="presParOf" srcId="{E1C19D1A-BAD4-4B0E-A71F-AF9F75D0A68F}" destId="{86455D90-E746-4248-80CD-E69C480F7739}"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9D20949-D558-4A74-9479-F966F5E626B5}" type="doc">
      <dgm:prSet loTypeId="urn:microsoft.com/office/officeart/2005/8/layout/vProcess5" loCatId="process" qsTypeId="urn:microsoft.com/office/officeart/2005/8/quickstyle/simple2" qsCatId="simple" csTypeId="urn:microsoft.com/office/officeart/2005/8/colors/accent3_2" csCatId="accent3" phldr="1"/>
      <dgm:spPr/>
      <dgm:t>
        <a:bodyPr/>
        <a:lstStyle/>
        <a:p>
          <a:endParaRPr lang="en-US"/>
        </a:p>
      </dgm:t>
    </dgm:pt>
    <dgm:pt modelId="{7DAF7422-3054-4ECC-83B4-8DA8B1D90146}">
      <dgm:prSet/>
      <dgm:spPr/>
      <dgm:t>
        <a:bodyPr/>
        <a:lstStyle/>
        <a:p>
          <a:pPr>
            <a:lnSpc>
              <a:spcPct val="100000"/>
            </a:lnSpc>
          </a:pPr>
          <a:r>
            <a:rPr lang="en-US" baseline="0" dirty="0"/>
            <a:t>Trauma-initiated Loss of control (trauma triggering) in a MH or SUD setting reinforces a biased belief system created by someone (or many) who previously stigmatized the individual, their behavior, and/or their community in the past</a:t>
          </a:r>
          <a:endParaRPr lang="en-US" dirty="0"/>
        </a:p>
      </dgm:t>
      <dgm:extLst>
        <a:ext uri="{E40237B7-FDA0-4F09-8148-C483321AD2D9}">
          <dgm14:cNvPr xmlns:dgm14="http://schemas.microsoft.com/office/drawing/2010/diagram" id="0" name="" descr="Trauma-initiated Loss of control (trauma triggering) in a MH or SUD setting reinforces a biased belief system created by someone (or many) who previously stigmatized the individual, their behavior, and/or their community in the past&#10;"/>
        </a:ext>
      </dgm:extLst>
    </dgm:pt>
    <dgm:pt modelId="{BDD47AB6-9B79-4D67-A44E-38CABA45850E}" type="parTrans" cxnId="{96C0D4D6-5524-4364-99EC-1A0034C528BC}">
      <dgm:prSet/>
      <dgm:spPr/>
      <dgm:t>
        <a:bodyPr/>
        <a:lstStyle/>
        <a:p>
          <a:endParaRPr lang="en-US"/>
        </a:p>
      </dgm:t>
    </dgm:pt>
    <dgm:pt modelId="{CC7F9B3A-173A-4FF4-AABF-348D37BED401}" type="sibTrans" cxnId="{96C0D4D6-5524-4364-99EC-1A0034C528BC}">
      <dgm:prSet/>
      <dgm:spPr/>
      <dgm:t>
        <a:bodyPr/>
        <a:lstStyle/>
        <a:p>
          <a:endParaRPr lang="en-US"/>
        </a:p>
      </dgm:t>
    </dgm:pt>
    <dgm:pt modelId="{AE165BAE-B955-46A5-95BC-0892A96F31B3}">
      <dgm:prSet/>
      <dgm:spPr/>
      <dgm:t>
        <a:bodyPr/>
        <a:lstStyle/>
        <a:p>
          <a:pPr>
            <a:lnSpc>
              <a:spcPct val="100000"/>
            </a:lnSpc>
          </a:pPr>
          <a:r>
            <a:rPr lang="en-US" baseline="0" dirty="0"/>
            <a:t>Responses lacking trauma awareness may create feelings of marginalization, oppression, and victimization in the individual compromising self-worth, dignity, and hope</a:t>
          </a:r>
          <a:endParaRPr lang="en-US" dirty="0"/>
        </a:p>
      </dgm:t>
      <dgm:extLst>
        <a:ext uri="{E40237B7-FDA0-4F09-8148-C483321AD2D9}">
          <dgm14:cNvPr xmlns:dgm14="http://schemas.microsoft.com/office/drawing/2010/diagram" id="0" name="" descr="Responses lacking trauma awareness may create feelings of marginalization, oppression, and victimization in the individual compromising self-worth, dignity, and hope&#10;"/>
        </a:ext>
      </dgm:extLst>
    </dgm:pt>
    <dgm:pt modelId="{4A126665-F85C-483D-BE45-FBA1FE5E98B6}" type="parTrans" cxnId="{AEAA753E-B512-42A1-8C4C-D317D5EF3F08}">
      <dgm:prSet/>
      <dgm:spPr/>
      <dgm:t>
        <a:bodyPr/>
        <a:lstStyle/>
        <a:p>
          <a:endParaRPr lang="en-US"/>
        </a:p>
      </dgm:t>
    </dgm:pt>
    <dgm:pt modelId="{E7D51C41-7FC6-4F52-9C0B-957EBF5236E6}" type="sibTrans" cxnId="{AEAA753E-B512-42A1-8C4C-D317D5EF3F08}">
      <dgm:prSet/>
      <dgm:spPr/>
      <dgm:t>
        <a:bodyPr/>
        <a:lstStyle/>
        <a:p>
          <a:endParaRPr lang="en-US"/>
        </a:p>
      </dgm:t>
    </dgm:pt>
    <dgm:pt modelId="{45F2C369-C240-49A6-AE19-0048D23E8614}" type="pres">
      <dgm:prSet presAssocID="{89D20949-D558-4A74-9479-F966F5E626B5}" presName="outerComposite" presStyleCnt="0">
        <dgm:presLayoutVars>
          <dgm:chMax val="5"/>
          <dgm:dir/>
          <dgm:resizeHandles val="exact"/>
        </dgm:presLayoutVars>
      </dgm:prSet>
      <dgm:spPr/>
    </dgm:pt>
    <dgm:pt modelId="{B3BA6E7F-4215-4BEF-A0DB-6AD693286376}" type="pres">
      <dgm:prSet presAssocID="{89D20949-D558-4A74-9479-F966F5E626B5}" presName="dummyMaxCanvas" presStyleCnt="0">
        <dgm:presLayoutVars/>
      </dgm:prSet>
      <dgm:spPr/>
    </dgm:pt>
    <dgm:pt modelId="{7B69203E-47E2-4AFF-B8B4-2BD115E22AF7}" type="pres">
      <dgm:prSet presAssocID="{89D20949-D558-4A74-9479-F966F5E626B5}" presName="TwoNodes_1" presStyleLbl="node1" presStyleIdx="0" presStyleCnt="2">
        <dgm:presLayoutVars>
          <dgm:bulletEnabled val="1"/>
        </dgm:presLayoutVars>
      </dgm:prSet>
      <dgm:spPr/>
    </dgm:pt>
    <dgm:pt modelId="{8ABE682E-922E-4057-B787-F2456C0BE291}" type="pres">
      <dgm:prSet presAssocID="{89D20949-D558-4A74-9479-F966F5E626B5}" presName="TwoNodes_2" presStyleLbl="node1" presStyleIdx="1" presStyleCnt="2">
        <dgm:presLayoutVars>
          <dgm:bulletEnabled val="1"/>
        </dgm:presLayoutVars>
      </dgm:prSet>
      <dgm:spPr/>
    </dgm:pt>
    <dgm:pt modelId="{9A2F6011-AACE-4100-BD3F-D4371A454C62}" type="pres">
      <dgm:prSet presAssocID="{89D20949-D558-4A74-9479-F966F5E626B5}" presName="TwoConn_1-2" presStyleLbl="fgAccFollowNode1" presStyleIdx="0" presStyleCnt="1">
        <dgm:presLayoutVars>
          <dgm:bulletEnabled val="1"/>
        </dgm:presLayoutVars>
      </dgm:prSet>
      <dgm:spPr/>
    </dgm:pt>
    <dgm:pt modelId="{5449283C-F347-4113-B009-B8AA32AC8C97}" type="pres">
      <dgm:prSet presAssocID="{89D20949-D558-4A74-9479-F966F5E626B5}" presName="TwoNodes_1_text" presStyleLbl="node1" presStyleIdx="1" presStyleCnt="2">
        <dgm:presLayoutVars>
          <dgm:bulletEnabled val="1"/>
        </dgm:presLayoutVars>
      </dgm:prSet>
      <dgm:spPr/>
    </dgm:pt>
    <dgm:pt modelId="{A5389231-5ABD-4378-A0A9-7B52917947E7}" type="pres">
      <dgm:prSet presAssocID="{89D20949-D558-4A74-9479-F966F5E626B5}" presName="TwoNodes_2_text" presStyleLbl="node1" presStyleIdx="1" presStyleCnt="2">
        <dgm:presLayoutVars>
          <dgm:bulletEnabled val="1"/>
        </dgm:presLayoutVars>
      </dgm:prSet>
      <dgm:spPr/>
    </dgm:pt>
  </dgm:ptLst>
  <dgm:cxnLst>
    <dgm:cxn modelId="{37C70127-E6D4-49B3-A433-E49FF3CB5B4E}" type="presOf" srcId="{7DAF7422-3054-4ECC-83B4-8DA8B1D90146}" destId="{5449283C-F347-4113-B009-B8AA32AC8C97}" srcOrd="1" destOrd="0" presId="urn:microsoft.com/office/officeart/2005/8/layout/vProcess5"/>
    <dgm:cxn modelId="{FE45812D-9AC5-444A-AC25-48A5EE7EA569}" type="presOf" srcId="{AE165BAE-B955-46A5-95BC-0892A96F31B3}" destId="{A5389231-5ABD-4378-A0A9-7B52917947E7}" srcOrd="1" destOrd="0" presId="urn:microsoft.com/office/officeart/2005/8/layout/vProcess5"/>
    <dgm:cxn modelId="{AEAA753E-B512-42A1-8C4C-D317D5EF3F08}" srcId="{89D20949-D558-4A74-9479-F966F5E626B5}" destId="{AE165BAE-B955-46A5-95BC-0892A96F31B3}" srcOrd="1" destOrd="0" parTransId="{4A126665-F85C-483D-BE45-FBA1FE5E98B6}" sibTransId="{E7D51C41-7FC6-4F52-9C0B-957EBF5236E6}"/>
    <dgm:cxn modelId="{E19F8748-884A-40ED-AE7B-3543B2AC973B}" type="presOf" srcId="{89D20949-D558-4A74-9479-F966F5E626B5}" destId="{45F2C369-C240-49A6-AE19-0048D23E8614}" srcOrd="0" destOrd="0" presId="urn:microsoft.com/office/officeart/2005/8/layout/vProcess5"/>
    <dgm:cxn modelId="{471F05C7-B16D-4FB1-8DFF-6B7AADBABB19}" type="presOf" srcId="{CC7F9B3A-173A-4FF4-AABF-348D37BED401}" destId="{9A2F6011-AACE-4100-BD3F-D4371A454C62}" srcOrd="0" destOrd="0" presId="urn:microsoft.com/office/officeart/2005/8/layout/vProcess5"/>
    <dgm:cxn modelId="{6D4F68C8-D8E5-4CE5-9144-1F051649A627}" type="presOf" srcId="{AE165BAE-B955-46A5-95BC-0892A96F31B3}" destId="{8ABE682E-922E-4057-B787-F2456C0BE291}" srcOrd="0" destOrd="0" presId="urn:microsoft.com/office/officeart/2005/8/layout/vProcess5"/>
    <dgm:cxn modelId="{96C0D4D6-5524-4364-99EC-1A0034C528BC}" srcId="{89D20949-D558-4A74-9479-F966F5E626B5}" destId="{7DAF7422-3054-4ECC-83B4-8DA8B1D90146}" srcOrd="0" destOrd="0" parTransId="{BDD47AB6-9B79-4D67-A44E-38CABA45850E}" sibTransId="{CC7F9B3A-173A-4FF4-AABF-348D37BED401}"/>
    <dgm:cxn modelId="{529785DE-EEB3-4E89-B6C4-5D7634FA5D83}" type="presOf" srcId="{7DAF7422-3054-4ECC-83B4-8DA8B1D90146}" destId="{7B69203E-47E2-4AFF-B8B4-2BD115E22AF7}" srcOrd="0" destOrd="0" presId="urn:microsoft.com/office/officeart/2005/8/layout/vProcess5"/>
    <dgm:cxn modelId="{2972EBF6-664A-41BF-8CFF-73438F45F862}" type="presParOf" srcId="{45F2C369-C240-49A6-AE19-0048D23E8614}" destId="{B3BA6E7F-4215-4BEF-A0DB-6AD693286376}" srcOrd="0" destOrd="0" presId="urn:microsoft.com/office/officeart/2005/8/layout/vProcess5"/>
    <dgm:cxn modelId="{586CA7C3-9A56-49E0-9EEC-894D3C11591F}" type="presParOf" srcId="{45F2C369-C240-49A6-AE19-0048D23E8614}" destId="{7B69203E-47E2-4AFF-B8B4-2BD115E22AF7}" srcOrd="1" destOrd="0" presId="urn:microsoft.com/office/officeart/2005/8/layout/vProcess5"/>
    <dgm:cxn modelId="{A9DCEABA-586B-4E69-9D0D-731C25814C71}" type="presParOf" srcId="{45F2C369-C240-49A6-AE19-0048D23E8614}" destId="{8ABE682E-922E-4057-B787-F2456C0BE291}" srcOrd="2" destOrd="0" presId="urn:microsoft.com/office/officeart/2005/8/layout/vProcess5"/>
    <dgm:cxn modelId="{EE6A0459-1A6A-4F26-8875-092B7196086A}" type="presParOf" srcId="{45F2C369-C240-49A6-AE19-0048D23E8614}" destId="{9A2F6011-AACE-4100-BD3F-D4371A454C62}" srcOrd="3" destOrd="0" presId="urn:microsoft.com/office/officeart/2005/8/layout/vProcess5"/>
    <dgm:cxn modelId="{7BEA8373-E220-4B0C-B3E6-685A657D45B0}" type="presParOf" srcId="{45F2C369-C240-49A6-AE19-0048D23E8614}" destId="{5449283C-F347-4113-B009-B8AA32AC8C97}" srcOrd="4" destOrd="0" presId="urn:microsoft.com/office/officeart/2005/8/layout/vProcess5"/>
    <dgm:cxn modelId="{1A34DB81-0231-4776-AEF1-8AD4A55DDCE7}" type="presParOf" srcId="{45F2C369-C240-49A6-AE19-0048D23E8614}" destId="{A5389231-5ABD-4378-A0A9-7B52917947E7}"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70BEA97-7296-4022-8340-0BFB8E7E486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1696891-F81F-4961-BA55-CC3FDDB48F55}">
      <dgm:prSet/>
      <dgm:spPr/>
      <dgm:t>
        <a:bodyPr/>
        <a:lstStyle/>
        <a:p>
          <a:pPr>
            <a:lnSpc>
              <a:spcPct val="100000"/>
            </a:lnSpc>
          </a:pPr>
          <a:r>
            <a:rPr lang="en-US" baseline="0" dirty="0"/>
            <a:t>When establishing rules or making program decisions, important to understand you may be unintentionally stigmatizing the very people you serve</a:t>
          </a:r>
          <a:endParaRPr lang="en-US" dirty="0"/>
        </a:p>
      </dgm:t>
      <dgm:extLst>
        <a:ext uri="{E40237B7-FDA0-4F09-8148-C483321AD2D9}">
          <dgm14:cNvPr xmlns:dgm14="http://schemas.microsoft.com/office/drawing/2010/diagram" id="0" name="" descr="When establishing rules or making program decisions, important to understand you may be unintentionally stigmatizing the very people you serve&#10;"/>
        </a:ext>
      </dgm:extLst>
    </dgm:pt>
    <dgm:pt modelId="{769817B7-3CA0-4030-B551-C2E3FEF563DA}" type="parTrans" cxnId="{A192D459-E096-4A52-A8A8-CFD9EDB10245}">
      <dgm:prSet/>
      <dgm:spPr/>
      <dgm:t>
        <a:bodyPr/>
        <a:lstStyle/>
        <a:p>
          <a:endParaRPr lang="en-US"/>
        </a:p>
      </dgm:t>
    </dgm:pt>
    <dgm:pt modelId="{BBD9CA73-C3D6-4752-B123-DD14BC298C91}" type="sibTrans" cxnId="{A192D459-E096-4A52-A8A8-CFD9EDB10245}">
      <dgm:prSet/>
      <dgm:spPr/>
      <dgm:t>
        <a:bodyPr/>
        <a:lstStyle/>
        <a:p>
          <a:endParaRPr lang="en-US"/>
        </a:p>
      </dgm:t>
    </dgm:pt>
    <dgm:pt modelId="{299B5160-0765-45BD-ADC4-C83CCAE55CB6}">
      <dgm:prSet/>
      <dgm:spPr/>
      <dgm:t>
        <a:bodyPr/>
        <a:lstStyle/>
        <a:p>
          <a:pPr>
            <a:lnSpc>
              <a:spcPct val="100000"/>
            </a:lnSpc>
          </a:pPr>
          <a:r>
            <a:rPr lang="en-US" baseline="0" dirty="0"/>
            <a:t>Be aware that sometimes what feels like a simple programming decision may actually negatively impact someone or a group so severely that you lose the critical opportunity to establish a trusting relationship with the individual</a:t>
          </a:r>
          <a:endParaRPr lang="en-US" dirty="0"/>
        </a:p>
      </dgm:t>
      <dgm:extLst>
        <a:ext uri="{E40237B7-FDA0-4F09-8148-C483321AD2D9}">
          <dgm14:cNvPr xmlns:dgm14="http://schemas.microsoft.com/office/drawing/2010/diagram" id="0" name="" descr="Be aware that sometimes what feels like a simple programming decision may actually negatively impact someone or a group so severely that you lose the critical opportunity to establish a trusting relationship with the individual&#10;"/>
        </a:ext>
      </dgm:extLst>
    </dgm:pt>
    <dgm:pt modelId="{569C0132-CD6F-4C6A-87A5-654367A810CF}" type="parTrans" cxnId="{8EFCC59B-0FEA-4D0F-9941-8CBA263CD0A7}">
      <dgm:prSet/>
      <dgm:spPr/>
      <dgm:t>
        <a:bodyPr/>
        <a:lstStyle/>
        <a:p>
          <a:endParaRPr lang="en-US"/>
        </a:p>
      </dgm:t>
    </dgm:pt>
    <dgm:pt modelId="{C629BFCE-003C-4D99-90E0-97B519BD57C4}" type="sibTrans" cxnId="{8EFCC59B-0FEA-4D0F-9941-8CBA263CD0A7}">
      <dgm:prSet/>
      <dgm:spPr/>
      <dgm:t>
        <a:bodyPr/>
        <a:lstStyle/>
        <a:p>
          <a:endParaRPr lang="en-US"/>
        </a:p>
      </dgm:t>
    </dgm:pt>
    <dgm:pt modelId="{F5C44D9B-D9AA-414C-B954-E00DDC932CF4}" type="pres">
      <dgm:prSet presAssocID="{C70BEA97-7296-4022-8340-0BFB8E7E486E}" presName="root" presStyleCnt="0">
        <dgm:presLayoutVars>
          <dgm:dir/>
          <dgm:resizeHandles val="exact"/>
        </dgm:presLayoutVars>
      </dgm:prSet>
      <dgm:spPr/>
    </dgm:pt>
    <dgm:pt modelId="{CA24E501-2297-452A-9DF0-5637EF98089C}" type="pres">
      <dgm:prSet presAssocID="{D1696891-F81F-4961-BA55-CC3FDDB48F55}" presName="compNode" presStyleCnt="0"/>
      <dgm:spPr/>
    </dgm:pt>
    <dgm:pt modelId="{017E7302-A822-4539-9C89-282E3966BC65}" type="pres">
      <dgm:prSet presAssocID="{D1696891-F81F-4961-BA55-CC3FDDB48F55}" presName="bgRect" presStyleLbl="bgShp" presStyleIdx="0" presStyleCnt="2"/>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D3C270CB-BA37-4B52-87EF-608741BB54B1}" type="pres">
      <dgm:prSet presAssocID="{D1696891-F81F-4961-BA55-CC3FDDB48F5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rritant"/>
        </a:ext>
      </dgm:extLst>
    </dgm:pt>
    <dgm:pt modelId="{88C79F2F-C64E-4742-B877-188332720A9A}" type="pres">
      <dgm:prSet presAssocID="{D1696891-F81F-4961-BA55-CC3FDDB48F55}" presName="spaceRect" presStyleCnt="0"/>
      <dgm:spPr/>
    </dgm:pt>
    <dgm:pt modelId="{F14D5B98-DED4-433D-A857-8A5BC49DB22B}" type="pres">
      <dgm:prSet presAssocID="{D1696891-F81F-4961-BA55-CC3FDDB48F55}" presName="parTx" presStyleLbl="revTx" presStyleIdx="0" presStyleCnt="2">
        <dgm:presLayoutVars>
          <dgm:chMax val="0"/>
          <dgm:chPref val="0"/>
        </dgm:presLayoutVars>
      </dgm:prSet>
      <dgm:spPr/>
    </dgm:pt>
    <dgm:pt modelId="{2347DBF9-2ACC-4871-9FB8-8F1CBDB4E414}" type="pres">
      <dgm:prSet presAssocID="{BBD9CA73-C3D6-4752-B123-DD14BC298C91}" presName="sibTrans" presStyleCnt="0"/>
      <dgm:spPr/>
    </dgm:pt>
    <dgm:pt modelId="{F473715C-AF97-43E3-91AE-64C2A8C2A31C}" type="pres">
      <dgm:prSet presAssocID="{299B5160-0765-45BD-ADC4-C83CCAE55CB6}" presName="compNode" presStyleCnt="0"/>
      <dgm:spPr/>
    </dgm:pt>
    <dgm:pt modelId="{E0376853-AC99-4544-8372-799CC15F7C41}" type="pres">
      <dgm:prSet presAssocID="{299B5160-0765-45BD-ADC4-C83CCAE55CB6}" presName="bgRect" presStyleLbl="bgShp" presStyleIdx="1" presStyleCnt="2"/>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943CD5F5-6627-4F25-A769-DC88DF768DF9}" type="pres">
      <dgm:prSet presAssocID="{299B5160-0765-45BD-ADC4-C83CCAE55CB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 Network"/>
        </a:ext>
      </dgm:extLst>
    </dgm:pt>
    <dgm:pt modelId="{E9FC251A-42F0-4807-BED3-58D817E9A815}" type="pres">
      <dgm:prSet presAssocID="{299B5160-0765-45BD-ADC4-C83CCAE55CB6}" presName="spaceRect" presStyleCnt="0"/>
      <dgm:spPr/>
    </dgm:pt>
    <dgm:pt modelId="{4ACD8A53-8511-4CB1-9131-61CE02DFACE2}" type="pres">
      <dgm:prSet presAssocID="{299B5160-0765-45BD-ADC4-C83CCAE55CB6}" presName="parTx" presStyleLbl="revTx" presStyleIdx="1" presStyleCnt="2">
        <dgm:presLayoutVars>
          <dgm:chMax val="0"/>
          <dgm:chPref val="0"/>
        </dgm:presLayoutVars>
      </dgm:prSet>
      <dgm:spPr/>
    </dgm:pt>
  </dgm:ptLst>
  <dgm:cxnLst>
    <dgm:cxn modelId="{A51F8F3F-5F07-49B0-A673-CB2A87A501E4}" type="presOf" srcId="{299B5160-0765-45BD-ADC4-C83CCAE55CB6}" destId="{4ACD8A53-8511-4CB1-9131-61CE02DFACE2}" srcOrd="0" destOrd="0" presId="urn:microsoft.com/office/officeart/2018/2/layout/IconVerticalSolidList"/>
    <dgm:cxn modelId="{A192D459-E096-4A52-A8A8-CFD9EDB10245}" srcId="{C70BEA97-7296-4022-8340-0BFB8E7E486E}" destId="{D1696891-F81F-4961-BA55-CC3FDDB48F55}" srcOrd="0" destOrd="0" parTransId="{769817B7-3CA0-4030-B551-C2E3FEF563DA}" sibTransId="{BBD9CA73-C3D6-4752-B123-DD14BC298C91}"/>
    <dgm:cxn modelId="{E798D292-717B-43B9-B3CD-7F45582A32A7}" type="presOf" srcId="{C70BEA97-7296-4022-8340-0BFB8E7E486E}" destId="{F5C44D9B-D9AA-414C-B954-E00DDC932CF4}" srcOrd="0" destOrd="0" presId="urn:microsoft.com/office/officeart/2018/2/layout/IconVerticalSolidList"/>
    <dgm:cxn modelId="{8EFCC59B-0FEA-4D0F-9941-8CBA263CD0A7}" srcId="{C70BEA97-7296-4022-8340-0BFB8E7E486E}" destId="{299B5160-0765-45BD-ADC4-C83CCAE55CB6}" srcOrd="1" destOrd="0" parTransId="{569C0132-CD6F-4C6A-87A5-654367A810CF}" sibTransId="{C629BFCE-003C-4D99-90E0-97B519BD57C4}"/>
    <dgm:cxn modelId="{8A4DBBA7-3588-43CF-936C-FD1D6334E4F9}" type="presOf" srcId="{D1696891-F81F-4961-BA55-CC3FDDB48F55}" destId="{F14D5B98-DED4-433D-A857-8A5BC49DB22B}" srcOrd="0" destOrd="0" presId="urn:microsoft.com/office/officeart/2018/2/layout/IconVerticalSolidList"/>
    <dgm:cxn modelId="{80F7A4F7-2C7B-45B2-8AE4-9227A6CC8327}" type="presParOf" srcId="{F5C44D9B-D9AA-414C-B954-E00DDC932CF4}" destId="{CA24E501-2297-452A-9DF0-5637EF98089C}" srcOrd="0" destOrd="0" presId="urn:microsoft.com/office/officeart/2018/2/layout/IconVerticalSolidList"/>
    <dgm:cxn modelId="{CD69ABA2-492C-4821-85E6-FC7115D5E147}" type="presParOf" srcId="{CA24E501-2297-452A-9DF0-5637EF98089C}" destId="{017E7302-A822-4539-9C89-282E3966BC65}" srcOrd="0" destOrd="0" presId="urn:microsoft.com/office/officeart/2018/2/layout/IconVerticalSolidList"/>
    <dgm:cxn modelId="{8E05EB73-E542-450E-8845-4368F078548B}" type="presParOf" srcId="{CA24E501-2297-452A-9DF0-5637EF98089C}" destId="{D3C270CB-BA37-4B52-87EF-608741BB54B1}" srcOrd="1" destOrd="0" presId="urn:microsoft.com/office/officeart/2018/2/layout/IconVerticalSolidList"/>
    <dgm:cxn modelId="{ADC56E65-765C-434C-A2BD-E2CE3895344C}" type="presParOf" srcId="{CA24E501-2297-452A-9DF0-5637EF98089C}" destId="{88C79F2F-C64E-4742-B877-188332720A9A}" srcOrd="2" destOrd="0" presId="urn:microsoft.com/office/officeart/2018/2/layout/IconVerticalSolidList"/>
    <dgm:cxn modelId="{CA4C9277-A138-4BC5-BE84-6B20D22E9186}" type="presParOf" srcId="{CA24E501-2297-452A-9DF0-5637EF98089C}" destId="{F14D5B98-DED4-433D-A857-8A5BC49DB22B}" srcOrd="3" destOrd="0" presId="urn:microsoft.com/office/officeart/2018/2/layout/IconVerticalSolidList"/>
    <dgm:cxn modelId="{2F5DC300-5AC6-4023-8C90-88736DB6827F}" type="presParOf" srcId="{F5C44D9B-D9AA-414C-B954-E00DDC932CF4}" destId="{2347DBF9-2ACC-4871-9FB8-8F1CBDB4E414}" srcOrd="1" destOrd="0" presId="urn:microsoft.com/office/officeart/2018/2/layout/IconVerticalSolidList"/>
    <dgm:cxn modelId="{55B18BCA-4BD3-44BC-8491-8016183C970B}" type="presParOf" srcId="{F5C44D9B-D9AA-414C-B954-E00DDC932CF4}" destId="{F473715C-AF97-43E3-91AE-64C2A8C2A31C}" srcOrd="2" destOrd="0" presId="urn:microsoft.com/office/officeart/2018/2/layout/IconVerticalSolidList"/>
    <dgm:cxn modelId="{6D7EAB8F-5744-4C0D-AAF0-1E8CA83F488E}" type="presParOf" srcId="{F473715C-AF97-43E3-91AE-64C2A8C2A31C}" destId="{E0376853-AC99-4544-8372-799CC15F7C41}" srcOrd="0" destOrd="0" presId="urn:microsoft.com/office/officeart/2018/2/layout/IconVerticalSolidList"/>
    <dgm:cxn modelId="{838EE557-5B2F-44AF-8FD1-C4C6F56ABE25}" type="presParOf" srcId="{F473715C-AF97-43E3-91AE-64C2A8C2A31C}" destId="{943CD5F5-6627-4F25-A769-DC88DF768DF9}" srcOrd="1" destOrd="0" presId="urn:microsoft.com/office/officeart/2018/2/layout/IconVerticalSolidList"/>
    <dgm:cxn modelId="{6E389DD1-9031-42F4-804A-62187F9A9424}" type="presParOf" srcId="{F473715C-AF97-43E3-91AE-64C2A8C2A31C}" destId="{E9FC251A-42F0-4807-BED3-58D817E9A815}" srcOrd="2" destOrd="0" presId="urn:microsoft.com/office/officeart/2018/2/layout/IconVerticalSolidList"/>
    <dgm:cxn modelId="{8176D393-AC4A-4FCC-A6C5-73BBE59D7D6E}" type="presParOf" srcId="{F473715C-AF97-43E3-91AE-64C2A8C2A31C}" destId="{4ACD8A53-8511-4CB1-9131-61CE02DFACE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50F1B-FA9A-48E9-AA3A-1068CB29C8C3}">
      <dsp:nvSpPr>
        <dsp:cNvPr id="0" name=""/>
        <dsp:cNvSpPr/>
      </dsp:nvSpPr>
      <dsp:spPr>
        <a:xfrm>
          <a:off x="0" y="0"/>
          <a:ext cx="8229600" cy="127019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7ABBAB-85B8-4C79-A7C1-24BBB44AFE78}">
      <dsp:nvSpPr>
        <dsp:cNvPr id="0" name=""/>
        <dsp:cNvSpPr/>
      </dsp:nvSpPr>
      <dsp:spPr>
        <a:xfrm>
          <a:off x="384233" y="286336"/>
          <a:ext cx="698605" cy="6986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298FAE6-C93B-445E-AD11-4EE1A2402EF5}">
      <dsp:nvSpPr>
        <dsp:cNvPr id="0" name=""/>
        <dsp:cNvSpPr/>
      </dsp:nvSpPr>
      <dsp:spPr>
        <a:xfrm>
          <a:off x="1467072" y="542"/>
          <a:ext cx="6762527" cy="1270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429" tIns="134429" rIns="134429" bIns="134429" numCol="1" spcCol="1270" anchor="ctr" anchorCtr="0">
          <a:noAutofit/>
        </a:bodyPr>
        <a:lstStyle/>
        <a:p>
          <a:pPr marL="0" lvl="0" indent="0" algn="l" defTabSz="666750">
            <a:lnSpc>
              <a:spcPct val="100000"/>
            </a:lnSpc>
            <a:spcBef>
              <a:spcPct val="0"/>
            </a:spcBef>
            <a:spcAft>
              <a:spcPct val="35000"/>
            </a:spcAft>
            <a:buNone/>
          </a:pPr>
          <a:r>
            <a:rPr lang="en-US" sz="1500" kern="1200" dirty="0"/>
            <a:t>“Public stigma” encompasses the attitudes and feelings expressed by many in the general public toward persons living with mental health or SUD challenges or their family members.</a:t>
          </a:r>
        </a:p>
      </dsp:txBody>
      <dsp:txXfrm>
        <a:off x="1467072" y="542"/>
        <a:ext cx="6762527" cy="1270192"/>
      </dsp:txXfrm>
    </dsp:sp>
    <dsp:sp modelId="{F2FC624A-C3A2-42C1-A03B-D26AE8B14A32}">
      <dsp:nvSpPr>
        <dsp:cNvPr id="0" name=""/>
        <dsp:cNvSpPr/>
      </dsp:nvSpPr>
      <dsp:spPr>
        <a:xfrm>
          <a:off x="0" y="1588283"/>
          <a:ext cx="8229600" cy="127019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456384-5BCF-4E75-957A-36623BADD980}">
      <dsp:nvSpPr>
        <dsp:cNvPr id="0" name=""/>
        <dsp:cNvSpPr/>
      </dsp:nvSpPr>
      <dsp:spPr>
        <a:xfrm>
          <a:off x="384233" y="1874077"/>
          <a:ext cx="698605" cy="69860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ECBF710-F702-4C19-A1EB-302526D9C907}">
      <dsp:nvSpPr>
        <dsp:cNvPr id="0" name=""/>
        <dsp:cNvSpPr/>
      </dsp:nvSpPr>
      <dsp:spPr>
        <a:xfrm>
          <a:off x="1467072" y="1588283"/>
          <a:ext cx="6762527" cy="1270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429" tIns="134429" rIns="134429" bIns="134429" numCol="1" spcCol="1270" anchor="ctr" anchorCtr="0">
          <a:noAutofit/>
        </a:bodyPr>
        <a:lstStyle/>
        <a:p>
          <a:pPr marL="0" lvl="0" indent="0" algn="l" defTabSz="666750">
            <a:lnSpc>
              <a:spcPct val="100000"/>
            </a:lnSpc>
            <a:spcBef>
              <a:spcPct val="0"/>
            </a:spcBef>
            <a:spcAft>
              <a:spcPct val="35000"/>
            </a:spcAft>
            <a:buNone/>
          </a:pPr>
          <a:r>
            <a:rPr lang="en-US" sz="1500" kern="1200" dirty="0"/>
            <a:t>“Institutional (structural) stigma” occurs when negative attitudes and behaviors about mental illness or SUD, including social, emotional, and behavioral problems, are incorporated into the policies, practices, and cultures of organizations and social systems, such as education, health care, and employment.</a:t>
          </a:r>
        </a:p>
      </dsp:txBody>
      <dsp:txXfrm>
        <a:off x="1467072" y="1588283"/>
        <a:ext cx="6762527" cy="1270192"/>
      </dsp:txXfrm>
    </dsp:sp>
    <dsp:sp modelId="{6EB6D275-12B6-4027-B968-CF8772102E87}">
      <dsp:nvSpPr>
        <dsp:cNvPr id="0" name=""/>
        <dsp:cNvSpPr/>
      </dsp:nvSpPr>
      <dsp:spPr>
        <a:xfrm>
          <a:off x="0" y="3176024"/>
          <a:ext cx="8229600" cy="127019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68099E-5C39-4927-A90D-F5CB4273312C}">
      <dsp:nvSpPr>
        <dsp:cNvPr id="0" name=""/>
        <dsp:cNvSpPr/>
      </dsp:nvSpPr>
      <dsp:spPr>
        <a:xfrm>
          <a:off x="384233" y="3461817"/>
          <a:ext cx="698605" cy="69860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718FEEB-8983-4CF7-BABE-B618C52B5685}">
      <dsp:nvSpPr>
        <dsp:cNvPr id="0" name=""/>
        <dsp:cNvSpPr/>
      </dsp:nvSpPr>
      <dsp:spPr>
        <a:xfrm>
          <a:off x="1467072" y="3176024"/>
          <a:ext cx="6762527" cy="1270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429" tIns="134429" rIns="134429" bIns="134429" numCol="1" spcCol="1270" anchor="ctr" anchorCtr="0">
          <a:noAutofit/>
        </a:bodyPr>
        <a:lstStyle/>
        <a:p>
          <a:pPr marL="0" lvl="0" indent="0" algn="l" defTabSz="666750">
            <a:lnSpc>
              <a:spcPct val="100000"/>
            </a:lnSpc>
            <a:spcBef>
              <a:spcPct val="0"/>
            </a:spcBef>
            <a:spcAft>
              <a:spcPct val="35000"/>
            </a:spcAft>
            <a:buNone/>
          </a:pPr>
          <a:r>
            <a:rPr lang="en-US" sz="1500" kern="1200" dirty="0"/>
            <a:t>“Self-stigma” occurs when individuals internalize the disrespectful images that society, a community, or a peer group perpetuate, which may lead many individuals to refrain from seeking treatment for their mental health or SUD conditions.”</a:t>
          </a:r>
        </a:p>
      </dsp:txBody>
      <dsp:txXfrm>
        <a:off x="1467072" y="3176024"/>
        <a:ext cx="6762527" cy="127019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50618C-450A-4320-8D3F-AA286EC307CF}">
      <dsp:nvSpPr>
        <dsp:cNvPr id="0" name=""/>
        <dsp:cNvSpPr/>
      </dsp:nvSpPr>
      <dsp:spPr>
        <a:xfrm>
          <a:off x="0" y="542"/>
          <a:ext cx="8229600" cy="127019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9EF93B-B3DE-44E1-809E-EF2D038C88C1}">
      <dsp:nvSpPr>
        <dsp:cNvPr id="0" name=""/>
        <dsp:cNvSpPr/>
      </dsp:nvSpPr>
      <dsp:spPr>
        <a:xfrm>
          <a:off x="384233" y="286336"/>
          <a:ext cx="698605" cy="6986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B17C782-A6C6-43F4-B7E4-636913AABDE3}">
      <dsp:nvSpPr>
        <dsp:cNvPr id="0" name=""/>
        <dsp:cNvSpPr/>
      </dsp:nvSpPr>
      <dsp:spPr>
        <a:xfrm>
          <a:off x="1467072" y="542"/>
          <a:ext cx="3703320" cy="1270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429" tIns="134429" rIns="134429" bIns="134429" numCol="1" spcCol="1270" anchor="ctr" anchorCtr="0">
          <a:noAutofit/>
        </a:bodyPr>
        <a:lstStyle/>
        <a:p>
          <a:pPr marL="0" lvl="0" indent="0" algn="l" defTabSz="1022350">
            <a:lnSpc>
              <a:spcPct val="90000"/>
            </a:lnSpc>
            <a:spcBef>
              <a:spcPct val="0"/>
            </a:spcBef>
            <a:spcAft>
              <a:spcPct val="35000"/>
            </a:spcAft>
            <a:buNone/>
          </a:pPr>
          <a:r>
            <a:rPr lang="en-US" sz="2300" kern="1200" baseline="0" dirty="0"/>
            <a:t>Avoid: “dirty,” “clean,” “abuse,” and “abuser” </a:t>
          </a:r>
          <a:endParaRPr lang="en-US" sz="2300" kern="1200" dirty="0"/>
        </a:p>
      </dsp:txBody>
      <dsp:txXfrm>
        <a:off x="1467072" y="542"/>
        <a:ext cx="3703320" cy="1270192"/>
      </dsp:txXfrm>
    </dsp:sp>
    <dsp:sp modelId="{2845E6EA-DFA8-4DD2-B10C-C49DA8EB93E5}">
      <dsp:nvSpPr>
        <dsp:cNvPr id="0" name=""/>
        <dsp:cNvSpPr/>
      </dsp:nvSpPr>
      <dsp:spPr>
        <a:xfrm>
          <a:off x="5170392" y="542"/>
          <a:ext cx="3059207" cy="1270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429" tIns="134429" rIns="134429" bIns="134429" numCol="1" spcCol="1270" anchor="ctr" anchorCtr="0">
          <a:noAutofit/>
        </a:bodyPr>
        <a:lstStyle/>
        <a:p>
          <a:pPr marL="0" lvl="0" indent="0" algn="l" defTabSz="533400">
            <a:lnSpc>
              <a:spcPct val="90000"/>
            </a:lnSpc>
            <a:spcBef>
              <a:spcPct val="0"/>
            </a:spcBef>
            <a:spcAft>
              <a:spcPct val="35000"/>
            </a:spcAft>
            <a:buNone/>
          </a:pPr>
          <a:r>
            <a:rPr lang="en-US" sz="1200" kern="1200" dirty="0"/>
            <a:t>Use Person-First language instead</a:t>
          </a:r>
        </a:p>
      </dsp:txBody>
      <dsp:txXfrm>
        <a:off x="5170392" y="542"/>
        <a:ext cx="3059207" cy="1270192"/>
      </dsp:txXfrm>
    </dsp:sp>
    <dsp:sp modelId="{2B04422F-C537-4971-92B2-3B28331DA289}">
      <dsp:nvSpPr>
        <dsp:cNvPr id="0" name=""/>
        <dsp:cNvSpPr/>
      </dsp:nvSpPr>
      <dsp:spPr>
        <a:xfrm>
          <a:off x="0" y="1588283"/>
          <a:ext cx="8229600" cy="127019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16F7D2-0732-4158-91B6-69F6B9AD3E18}">
      <dsp:nvSpPr>
        <dsp:cNvPr id="0" name=""/>
        <dsp:cNvSpPr/>
      </dsp:nvSpPr>
      <dsp:spPr>
        <a:xfrm>
          <a:off x="384233" y="1874077"/>
          <a:ext cx="698605" cy="69860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97E64B-75CF-458D-BB7C-EE4498456182}">
      <dsp:nvSpPr>
        <dsp:cNvPr id="0" name=""/>
        <dsp:cNvSpPr/>
      </dsp:nvSpPr>
      <dsp:spPr>
        <a:xfrm>
          <a:off x="1467072" y="1588283"/>
          <a:ext cx="3703320" cy="1270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429" tIns="134429" rIns="134429" bIns="134429" numCol="1" spcCol="1270" anchor="ctr" anchorCtr="0">
          <a:noAutofit/>
        </a:bodyPr>
        <a:lstStyle/>
        <a:p>
          <a:pPr marL="0" lvl="0" indent="0" algn="l" defTabSz="1022350">
            <a:lnSpc>
              <a:spcPct val="90000"/>
            </a:lnSpc>
            <a:spcBef>
              <a:spcPct val="0"/>
            </a:spcBef>
            <a:spcAft>
              <a:spcPct val="35000"/>
            </a:spcAft>
            <a:buNone/>
          </a:pPr>
          <a:r>
            <a:rPr lang="en-US" sz="2300" kern="1200" baseline="0" dirty="0"/>
            <a:t>Consider changing: Medication </a:t>
          </a:r>
          <a:r>
            <a:rPr lang="en-US" sz="2300" i="1" kern="1200" baseline="0" dirty="0"/>
            <a:t>Assisted</a:t>
          </a:r>
          <a:r>
            <a:rPr lang="en-US" sz="2300" kern="1200" baseline="0" dirty="0"/>
            <a:t> Treatment</a:t>
          </a:r>
          <a:endParaRPr lang="en-US" sz="2300" kern="1200" dirty="0"/>
        </a:p>
      </dsp:txBody>
      <dsp:txXfrm>
        <a:off x="1467072" y="1588283"/>
        <a:ext cx="3703320" cy="1270192"/>
      </dsp:txXfrm>
    </dsp:sp>
    <dsp:sp modelId="{E687DB48-A844-457E-811D-9CD9D1B77AC1}">
      <dsp:nvSpPr>
        <dsp:cNvPr id="0" name=""/>
        <dsp:cNvSpPr/>
      </dsp:nvSpPr>
      <dsp:spPr>
        <a:xfrm>
          <a:off x="5170392" y="1588283"/>
          <a:ext cx="3059207" cy="1270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429" tIns="134429" rIns="134429" bIns="134429" numCol="1" spcCol="1270" anchor="ctr" anchorCtr="0">
          <a:noAutofit/>
        </a:bodyPr>
        <a:lstStyle/>
        <a:p>
          <a:pPr marL="0" lvl="0" indent="0" algn="l" defTabSz="533400">
            <a:lnSpc>
              <a:spcPct val="90000"/>
            </a:lnSpc>
            <a:spcBef>
              <a:spcPct val="0"/>
            </a:spcBef>
            <a:spcAft>
              <a:spcPct val="35000"/>
            </a:spcAft>
            <a:buNone/>
          </a:pPr>
          <a:r>
            <a:rPr lang="en-US" sz="1200" kern="1200" dirty="0"/>
            <a:t>Medications for addiction treatment are life-saving similar to insulin for diabetes, which is not called “insulin assisted treatment” despite importance of behavioral interventions with diabetes care</a:t>
          </a:r>
        </a:p>
      </dsp:txBody>
      <dsp:txXfrm>
        <a:off x="5170392" y="1588283"/>
        <a:ext cx="3059207" cy="1270192"/>
      </dsp:txXfrm>
    </dsp:sp>
    <dsp:sp modelId="{767377C0-2336-4232-B78B-A068FC77B66D}">
      <dsp:nvSpPr>
        <dsp:cNvPr id="0" name=""/>
        <dsp:cNvSpPr/>
      </dsp:nvSpPr>
      <dsp:spPr>
        <a:xfrm>
          <a:off x="0" y="3176024"/>
          <a:ext cx="8229600" cy="127019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46F242-E7BF-4448-926C-ED3095595725}">
      <dsp:nvSpPr>
        <dsp:cNvPr id="0" name=""/>
        <dsp:cNvSpPr/>
      </dsp:nvSpPr>
      <dsp:spPr>
        <a:xfrm>
          <a:off x="384233" y="3461817"/>
          <a:ext cx="698605" cy="69860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7A7AEC4-D229-4CBD-935F-6BD255CE580F}">
      <dsp:nvSpPr>
        <dsp:cNvPr id="0" name=""/>
        <dsp:cNvSpPr/>
      </dsp:nvSpPr>
      <dsp:spPr>
        <a:xfrm>
          <a:off x="1467072" y="3176024"/>
          <a:ext cx="6762527" cy="1270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429" tIns="134429" rIns="134429" bIns="134429" numCol="1" spcCol="1270" anchor="ctr" anchorCtr="0">
          <a:noAutofit/>
        </a:bodyPr>
        <a:lstStyle/>
        <a:p>
          <a:pPr marL="0" lvl="0" indent="0" algn="l" defTabSz="1022350">
            <a:lnSpc>
              <a:spcPct val="90000"/>
            </a:lnSpc>
            <a:spcBef>
              <a:spcPct val="0"/>
            </a:spcBef>
            <a:spcAft>
              <a:spcPct val="35000"/>
            </a:spcAft>
            <a:buNone/>
          </a:pPr>
          <a:r>
            <a:rPr lang="en-US" sz="2300" kern="1200" baseline="0" dirty="0"/>
            <a:t>“Medically-supervised withdrawal" also more accurate and less stigmatizing than ”detox“ or “taper”</a:t>
          </a:r>
          <a:endParaRPr lang="en-US" sz="2300" kern="1200" dirty="0"/>
        </a:p>
      </dsp:txBody>
      <dsp:txXfrm>
        <a:off x="1467072" y="3176024"/>
        <a:ext cx="6762527" cy="127019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0ECFF8-F33D-447E-869F-12E719B5E932}">
      <dsp:nvSpPr>
        <dsp:cNvPr id="0" name=""/>
        <dsp:cNvSpPr/>
      </dsp:nvSpPr>
      <dsp:spPr>
        <a:xfrm>
          <a:off x="980993" y="419235"/>
          <a:ext cx="709541" cy="7095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0166A28-F1E4-4945-AFCF-75C31F93B9C6}">
      <dsp:nvSpPr>
        <dsp:cNvPr id="0" name=""/>
        <dsp:cNvSpPr/>
      </dsp:nvSpPr>
      <dsp:spPr>
        <a:xfrm>
          <a:off x="547385" y="1395582"/>
          <a:ext cx="1576757" cy="630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kern="1200"/>
            <a:t>Treat addiction with science-based strategies</a:t>
          </a:r>
        </a:p>
      </dsp:txBody>
      <dsp:txXfrm>
        <a:off x="547385" y="1395582"/>
        <a:ext cx="1576757" cy="630703"/>
      </dsp:txXfrm>
    </dsp:sp>
    <dsp:sp modelId="{92C39F38-D178-4430-8001-6CB1442C587B}">
      <dsp:nvSpPr>
        <dsp:cNvPr id="0" name=""/>
        <dsp:cNvSpPr/>
      </dsp:nvSpPr>
      <dsp:spPr>
        <a:xfrm>
          <a:off x="2833684" y="419235"/>
          <a:ext cx="709541" cy="7095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F14A81D-DE19-4E88-8DAE-F4CE9D259657}">
      <dsp:nvSpPr>
        <dsp:cNvPr id="0" name=""/>
        <dsp:cNvSpPr/>
      </dsp:nvSpPr>
      <dsp:spPr>
        <a:xfrm>
          <a:off x="2400075" y="1395582"/>
          <a:ext cx="1576757" cy="630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kern="1200"/>
            <a:t>Speak out against stigma &amp; discrimination</a:t>
          </a:r>
        </a:p>
      </dsp:txBody>
      <dsp:txXfrm>
        <a:off x="2400075" y="1395582"/>
        <a:ext cx="1576757" cy="630703"/>
      </dsp:txXfrm>
    </dsp:sp>
    <dsp:sp modelId="{ABBB5EB2-22AB-46A6-9126-61ABE2A20618}">
      <dsp:nvSpPr>
        <dsp:cNvPr id="0" name=""/>
        <dsp:cNvSpPr/>
      </dsp:nvSpPr>
      <dsp:spPr>
        <a:xfrm>
          <a:off x="4686374" y="419235"/>
          <a:ext cx="709541" cy="70954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2C8E4A8-598E-42E4-962B-5AECC852E17E}">
      <dsp:nvSpPr>
        <dsp:cNvPr id="0" name=""/>
        <dsp:cNvSpPr/>
      </dsp:nvSpPr>
      <dsp:spPr>
        <a:xfrm>
          <a:off x="4252766" y="1395582"/>
          <a:ext cx="1576757" cy="630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kern="1200"/>
            <a:t>Keep hope alive</a:t>
          </a:r>
        </a:p>
      </dsp:txBody>
      <dsp:txXfrm>
        <a:off x="4252766" y="1395582"/>
        <a:ext cx="1576757" cy="630703"/>
      </dsp:txXfrm>
    </dsp:sp>
    <dsp:sp modelId="{D5DCC41F-EF7C-4A69-9342-952858E2C4FF}">
      <dsp:nvSpPr>
        <dsp:cNvPr id="0" name=""/>
        <dsp:cNvSpPr/>
      </dsp:nvSpPr>
      <dsp:spPr>
        <a:xfrm>
          <a:off x="6539065" y="419235"/>
          <a:ext cx="709541" cy="70954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364F0B-D5D3-43FE-85E1-4483EB699B09}">
      <dsp:nvSpPr>
        <dsp:cNvPr id="0" name=""/>
        <dsp:cNvSpPr/>
      </dsp:nvSpPr>
      <dsp:spPr>
        <a:xfrm>
          <a:off x="6105456" y="1395582"/>
          <a:ext cx="1576757" cy="630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kern="1200"/>
            <a:t>Treat affected individuals with dignity</a:t>
          </a:r>
        </a:p>
      </dsp:txBody>
      <dsp:txXfrm>
        <a:off x="6105456" y="1395582"/>
        <a:ext cx="1576757" cy="630703"/>
      </dsp:txXfrm>
    </dsp:sp>
    <dsp:sp modelId="{2C314221-CB67-4F3E-9993-CE8C540A6472}">
      <dsp:nvSpPr>
        <dsp:cNvPr id="0" name=""/>
        <dsp:cNvSpPr/>
      </dsp:nvSpPr>
      <dsp:spPr>
        <a:xfrm>
          <a:off x="2833684" y="2420474"/>
          <a:ext cx="709541" cy="70954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F1DB5B3-6C3B-4424-8A8F-FB71DA7057C6}">
      <dsp:nvSpPr>
        <dsp:cNvPr id="0" name=""/>
        <dsp:cNvSpPr/>
      </dsp:nvSpPr>
      <dsp:spPr>
        <a:xfrm>
          <a:off x="2400075" y="3396821"/>
          <a:ext cx="1576757" cy="630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kern="1200"/>
            <a:t>Partner with peer recovery specialists</a:t>
          </a:r>
        </a:p>
      </dsp:txBody>
      <dsp:txXfrm>
        <a:off x="2400075" y="3396821"/>
        <a:ext cx="1576757" cy="630703"/>
      </dsp:txXfrm>
    </dsp:sp>
    <dsp:sp modelId="{58720504-D182-4102-A359-A45891C39502}">
      <dsp:nvSpPr>
        <dsp:cNvPr id="0" name=""/>
        <dsp:cNvSpPr/>
      </dsp:nvSpPr>
      <dsp:spPr>
        <a:xfrm>
          <a:off x="4686374" y="2420474"/>
          <a:ext cx="709541" cy="70954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2ADFA2-D5C3-49B4-B886-E1A6DB20E164}">
      <dsp:nvSpPr>
        <dsp:cNvPr id="0" name=""/>
        <dsp:cNvSpPr/>
      </dsp:nvSpPr>
      <dsp:spPr>
        <a:xfrm>
          <a:off x="4252766" y="3396821"/>
          <a:ext cx="1576757" cy="630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kern="1200"/>
            <a:t>Be mindful of language</a:t>
          </a:r>
        </a:p>
      </dsp:txBody>
      <dsp:txXfrm>
        <a:off x="4252766" y="3396821"/>
        <a:ext cx="1576757" cy="63070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3CA02D-46A7-4983-875A-15779A3C6072}">
      <dsp:nvSpPr>
        <dsp:cNvPr id="0" name=""/>
        <dsp:cNvSpPr/>
      </dsp:nvSpPr>
      <dsp:spPr>
        <a:xfrm rot="5400000">
          <a:off x="4566350" y="-1751554"/>
          <a:ext cx="1014598" cy="477520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Reduce stigma surrounding substance misuse. </a:t>
          </a:r>
        </a:p>
      </dsp:txBody>
      <dsp:txXfrm rot="-5400000">
        <a:off x="2686050" y="178275"/>
        <a:ext cx="4725671" cy="915540"/>
      </dsp:txXfrm>
    </dsp:sp>
    <dsp:sp modelId="{788E92EA-D124-412A-AEAD-90286AA5F722}">
      <dsp:nvSpPr>
        <dsp:cNvPr id="0" name=""/>
        <dsp:cNvSpPr/>
      </dsp:nvSpPr>
      <dsp:spPr>
        <a:xfrm>
          <a:off x="0" y="1921"/>
          <a:ext cx="2686050" cy="126824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US" sz="4100" kern="1200" dirty="0"/>
            <a:t>Reduce</a:t>
          </a:r>
        </a:p>
      </dsp:txBody>
      <dsp:txXfrm>
        <a:off x="61911" y="63832"/>
        <a:ext cx="2562228" cy="1144426"/>
      </dsp:txXfrm>
    </dsp:sp>
    <dsp:sp modelId="{D9370D52-D734-4EE3-9BD4-205D445D96AD}">
      <dsp:nvSpPr>
        <dsp:cNvPr id="0" name=""/>
        <dsp:cNvSpPr/>
      </dsp:nvSpPr>
      <dsp:spPr>
        <a:xfrm rot="5400000">
          <a:off x="4566350" y="-419894"/>
          <a:ext cx="1014598" cy="477520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Challenge providers and communities to be aware of unintentional bias.</a:t>
          </a:r>
        </a:p>
      </dsp:txBody>
      <dsp:txXfrm rot="-5400000">
        <a:off x="2686050" y="1509935"/>
        <a:ext cx="4725671" cy="915540"/>
      </dsp:txXfrm>
    </dsp:sp>
    <dsp:sp modelId="{93E23A96-62DC-4E18-B232-1FFB406EF5FC}">
      <dsp:nvSpPr>
        <dsp:cNvPr id="0" name=""/>
        <dsp:cNvSpPr/>
      </dsp:nvSpPr>
      <dsp:spPr>
        <a:xfrm>
          <a:off x="0" y="1333581"/>
          <a:ext cx="2686050" cy="126824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US" sz="4100" kern="1200" dirty="0"/>
            <a:t>Challenge</a:t>
          </a:r>
        </a:p>
      </dsp:txBody>
      <dsp:txXfrm>
        <a:off x="61911" y="1395492"/>
        <a:ext cx="2562228" cy="1144426"/>
      </dsp:txXfrm>
    </dsp:sp>
    <dsp:sp modelId="{180568C4-FD56-439B-BC29-98BD2A8CA993}">
      <dsp:nvSpPr>
        <dsp:cNvPr id="0" name=""/>
        <dsp:cNvSpPr/>
      </dsp:nvSpPr>
      <dsp:spPr>
        <a:xfrm rot="5400000">
          <a:off x="4566350" y="911766"/>
          <a:ext cx="1014598" cy="477520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Use appropriate language in conversations when discussing SUDs to decrease stigma by:</a:t>
          </a:r>
        </a:p>
        <a:p>
          <a:pPr marL="342900" lvl="2" indent="-171450" algn="l" defTabSz="755650">
            <a:lnSpc>
              <a:spcPct val="90000"/>
            </a:lnSpc>
            <a:spcBef>
              <a:spcPct val="0"/>
            </a:spcBef>
            <a:spcAft>
              <a:spcPct val="15000"/>
            </a:spcAft>
            <a:buChar char="•"/>
          </a:pPr>
          <a:r>
            <a:rPr lang="en-US" sz="1700" kern="1200" dirty="0"/>
            <a:t>Removing labels &amp; using “person first” language</a:t>
          </a:r>
        </a:p>
      </dsp:txBody>
      <dsp:txXfrm rot="-5400000">
        <a:off x="2686050" y="2841596"/>
        <a:ext cx="4725671" cy="915540"/>
      </dsp:txXfrm>
    </dsp:sp>
    <dsp:sp modelId="{E442EAC4-6F33-476A-8DD4-51276A287F8A}">
      <dsp:nvSpPr>
        <dsp:cNvPr id="0" name=""/>
        <dsp:cNvSpPr/>
      </dsp:nvSpPr>
      <dsp:spPr>
        <a:xfrm>
          <a:off x="0" y="2665242"/>
          <a:ext cx="2686050" cy="126824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US" sz="4100" kern="1200" dirty="0"/>
            <a:t>Use</a:t>
          </a:r>
        </a:p>
      </dsp:txBody>
      <dsp:txXfrm>
        <a:off x="61911" y="2727153"/>
        <a:ext cx="2562228" cy="114442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A4DBDA-4D7F-4D9F-96D1-CDC3CB7E6DF8}">
      <dsp:nvSpPr>
        <dsp:cNvPr id="0" name=""/>
        <dsp:cNvSpPr/>
      </dsp:nvSpPr>
      <dsp:spPr>
        <a:xfrm>
          <a:off x="2967156" y="1882195"/>
          <a:ext cx="1096971" cy="515646"/>
        </a:xfrm>
        <a:custGeom>
          <a:avLst/>
          <a:gdLst/>
          <a:ahLst/>
          <a:cxnLst/>
          <a:rect l="0" t="0" r="0" b="0"/>
          <a:pathLst>
            <a:path>
              <a:moveTo>
                <a:pt x="0" y="0"/>
              </a:moveTo>
              <a:lnTo>
                <a:pt x="0" y="356171"/>
              </a:lnTo>
              <a:lnTo>
                <a:pt x="1096971" y="356171"/>
              </a:lnTo>
              <a:lnTo>
                <a:pt x="1096971" y="515646"/>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B37450-2C9A-49BB-9AD7-53F7DA8EC3FE}">
      <dsp:nvSpPr>
        <dsp:cNvPr id="0" name=""/>
        <dsp:cNvSpPr/>
      </dsp:nvSpPr>
      <dsp:spPr>
        <a:xfrm>
          <a:off x="1915150" y="1882195"/>
          <a:ext cx="1052006" cy="500659"/>
        </a:xfrm>
        <a:custGeom>
          <a:avLst/>
          <a:gdLst/>
          <a:ahLst/>
          <a:cxnLst/>
          <a:rect l="0" t="0" r="0" b="0"/>
          <a:pathLst>
            <a:path>
              <a:moveTo>
                <a:pt x="1052006" y="0"/>
              </a:moveTo>
              <a:lnTo>
                <a:pt x="1052006" y="341184"/>
              </a:lnTo>
              <a:lnTo>
                <a:pt x="0" y="341184"/>
              </a:lnTo>
              <a:lnTo>
                <a:pt x="0" y="500659"/>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718230-E0FA-41C2-A86B-28BC1F6A5012}">
      <dsp:nvSpPr>
        <dsp:cNvPr id="0" name=""/>
        <dsp:cNvSpPr/>
      </dsp:nvSpPr>
      <dsp:spPr>
        <a:xfrm>
          <a:off x="2411" y="789064"/>
          <a:ext cx="1721465" cy="109313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A26EA0-8016-4CB0-93D7-1FE08FE7616D}">
      <dsp:nvSpPr>
        <dsp:cNvPr id="0" name=""/>
        <dsp:cNvSpPr/>
      </dsp:nvSpPr>
      <dsp:spPr>
        <a:xfrm>
          <a:off x="193684" y="970775"/>
          <a:ext cx="1721465" cy="109313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Substance Use Disorder (SUD) is a chronic disease. . . as are diabetes, depression and hypertension</a:t>
          </a:r>
        </a:p>
      </dsp:txBody>
      <dsp:txXfrm>
        <a:off x="225701" y="1002792"/>
        <a:ext cx="1657431" cy="1029096"/>
      </dsp:txXfrm>
    </dsp:sp>
    <dsp:sp modelId="{D199DEAA-21C5-4DD6-BD54-6D2BF2268BF4}">
      <dsp:nvSpPr>
        <dsp:cNvPr id="0" name=""/>
        <dsp:cNvSpPr/>
      </dsp:nvSpPr>
      <dsp:spPr>
        <a:xfrm>
          <a:off x="2106423" y="789064"/>
          <a:ext cx="1721465" cy="109313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0BFC24-4E86-4C5B-8B2F-C0EBF7EB5B49}">
      <dsp:nvSpPr>
        <dsp:cNvPr id="0" name=""/>
        <dsp:cNvSpPr/>
      </dsp:nvSpPr>
      <dsp:spPr>
        <a:xfrm>
          <a:off x="2297697" y="970775"/>
          <a:ext cx="1721465" cy="109313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Substance use falls along a continuum </a:t>
          </a:r>
        </a:p>
      </dsp:txBody>
      <dsp:txXfrm>
        <a:off x="2329714" y="1002792"/>
        <a:ext cx="1657431" cy="1029096"/>
      </dsp:txXfrm>
    </dsp:sp>
    <dsp:sp modelId="{EF83E2A7-90AA-4CB2-AB68-D59D42563794}">
      <dsp:nvSpPr>
        <dsp:cNvPr id="0" name=""/>
        <dsp:cNvSpPr/>
      </dsp:nvSpPr>
      <dsp:spPr>
        <a:xfrm>
          <a:off x="1054417" y="2382854"/>
          <a:ext cx="1721465" cy="109313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C28044-7086-4833-B2E2-B3EF28C6E907}">
      <dsp:nvSpPr>
        <dsp:cNvPr id="0" name=""/>
        <dsp:cNvSpPr/>
      </dsp:nvSpPr>
      <dsp:spPr>
        <a:xfrm>
          <a:off x="1245691" y="2564564"/>
          <a:ext cx="1721465" cy="109313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Use ranges from abstinence/low-risk to chronic dependence and encompasses all stages in between</a:t>
          </a:r>
        </a:p>
      </dsp:txBody>
      <dsp:txXfrm>
        <a:off x="1277708" y="2596581"/>
        <a:ext cx="1657431" cy="1029096"/>
      </dsp:txXfrm>
    </dsp:sp>
    <dsp:sp modelId="{E1DEC8B1-8417-4401-9440-C26560AABD87}">
      <dsp:nvSpPr>
        <dsp:cNvPr id="0" name=""/>
        <dsp:cNvSpPr/>
      </dsp:nvSpPr>
      <dsp:spPr>
        <a:xfrm>
          <a:off x="3203395" y="2397841"/>
          <a:ext cx="1721465" cy="109313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995B8F-8E50-4900-BEE3-279EA10B0A6C}">
      <dsp:nvSpPr>
        <dsp:cNvPr id="0" name=""/>
        <dsp:cNvSpPr/>
      </dsp:nvSpPr>
      <dsp:spPr>
        <a:xfrm>
          <a:off x="3394669" y="2579551"/>
          <a:ext cx="1721465" cy="109313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Relapse and lapse are a part of the disease process</a:t>
          </a:r>
        </a:p>
      </dsp:txBody>
      <dsp:txXfrm>
        <a:off x="3426686" y="2611568"/>
        <a:ext cx="1657431" cy="1029096"/>
      </dsp:txXfrm>
    </dsp:sp>
    <dsp:sp modelId="{12A34475-56B2-4D3D-8B1F-76D96DD4750E}">
      <dsp:nvSpPr>
        <dsp:cNvPr id="0" name=""/>
        <dsp:cNvSpPr/>
      </dsp:nvSpPr>
      <dsp:spPr>
        <a:xfrm>
          <a:off x="4210436" y="789064"/>
          <a:ext cx="1721465" cy="109313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2B83BF-AB36-4267-B08C-A53C82B28B36}">
      <dsp:nvSpPr>
        <dsp:cNvPr id="0" name=""/>
        <dsp:cNvSpPr/>
      </dsp:nvSpPr>
      <dsp:spPr>
        <a:xfrm>
          <a:off x="4401710" y="970775"/>
          <a:ext cx="1721465" cy="109313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As many other chronic diseases can be managed, SUD can also be managed through appropriate treatment -- even during pregnancy</a:t>
          </a:r>
        </a:p>
      </dsp:txBody>
      <dsp:txXfrm>
        <a:off x="4433727" y="1002792"/>
        <a:ext cx="1657431" cy="1029096"/>
      </dsp:txXfrm>
    </dsp:sp>
    <dsp:sp modelId="{D96A4B79-D70E-4EEF-8D7D-AE85BA174A15}">
      <dsp:nvSpPr>
        <dsp:cNvPr id="0" name=""/>
        <dsp:cNvSpPr/>
      </dsp:nvSpPr>
      <dsp:spPr>
        <a:xfrm>
          <a:off x="6314449" y="789064"/>
          <a:ext cx="1721465" cy="109313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A65090-439A-44FF-BA0A-DB10835A552E}">
      <dsp:nvSpPr>
        <dsp:cNvPr id="0" name=""/>
        <dsp:cNvSpPr/>
      </dsp:nvSpPr>
      <dsp:spPr>
        <a:xfrm>
          <a:off x="6505723" y="970775"/>
          <a:ext cx="1721465" cy="109313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i="0" kern="1200" dirty="0"/>
            <a:t>Successful treatment for SUD means the person is in recovery; it does not mean they are “cured”</a:t>
          </a:r>
        </a:p>
      </dsp:txBody>
      <dsp:txXfrm>
        <a:off x="6537740" y="1002792"/>
        <a:ext cx="1657431" cy="102909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7F5E0-48A7-4D91-999F-6FF8D04E5696}">
      <dsp:nvSpPr>
        <dsp:cNvPr id="0" name=""/>
        <dsp:cNvSpPr/>
      </dsp:nvSpPr>
      <dsp:spPr>
        <a:xfrm>
          <a:off x="512718" y="660150"/>
          <a:ext cx="550757" cy="5507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ADBDB32-260E-4224-88A4-9D2A37CE4469}">
      <dsp:nvSpPr>
        <dsp:cNvPr id="0" name=""/>
        <dsp:cNvSpPr/>
      </dsp:nvSpPr>
      <dsp:spPr>
        <a:xfrm>
          <a:off x="1300" y="1315712"/>
          <a:ext cx="1573593" cy="236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b="1"/>
          </a:pPr>
          <a:r>
            <a:rPr lang="en-US" sz="1500" kern="1200"/>
            <a:t>Embrace</a:t>
          </a:r>
        </a:p>
      </dsp:txBody>
      <dsp:txXfrm>
        <a:off x="1300" y="1315712"/>
        <a:ext cx="1573593" cy="236039"/>
      </dsp:txXfrm>
    </dsp:sp>
    <dsp:sp modelId="{CC38203E-D1CB-4715-8137-5C339A40D201}">
      <dsp:nvSpPr>
        <dsp:cNvPr id="0" name=""/>
        <dsp:cNvSpPr/>
      </dsp:nvSpPr>
      <dsp:spPr>
        <a:xfrm>
          <a:off x="1300" y="1600498"/>
          <a:ext cx="1573593" cy="1496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t>Embrace positive change: Treatment for substance use disorders has historically been viewed as binary, with addiction and abstinence as a person’s only two options </a:t>
          </a:r>
        </a:p>
      </dsp:txBody>
      <dsp:txXfrm>
        <a:off x="1300" y="1600498"/>
        <a:ext cx="1573593" cy="1496963"/>
      </dsp:txXfrm>
    </dsp:sp>
    <dsp:sp modelId="{E84CFFF8-4382-4A47-B306-AB152941096D}">
      <dsp:nvSpPr>
        <dsp:cNvPr id="0" name=""/>
        <dsp:cNvSpPr/>
      </dsp:nvSpPr>
      <dsp:spPr>
        <a:xfrm>
          <a:off x="2361690" y="660150"/>
          <a:ext cx="550757" cy="5507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829FF86-1CF5-45FA-AAA1-0B6F3B6F4BCF}">
      <dsp:nvSpPr>
        <dsp:cNvPr id="0" name=""/>
        <dsp:cNvSpPr/>
      </dsp:nvSpPr>
      <dsp:spPr>
        <a:xfrm>
          <a:off x="1850272" y="1315712"/>
          <a:ext cx="1573593" cy="236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b="1"/>
          </a:pPr>
          <a:r>
            <a:rPr lang="en-US" sz="1500" kern="1200"/>
            <a:t>Don’t create</a:t>
          </a:r>
        </a:p>
      </dsp:txBody>
      <dsp:txXfrm>
        <a:off x="1850272" y="1315712"/>
        <a:ext cx="1573593" cy="236039"/>
      </dsp:txXfrm>
    </dsp:sp>
    <dsp:sp modelId="{C80A4C35-8599-4B53-9D29-A973A35D0255}">
      <dsp:nvSpPr>
        <dsp:cNvPr id="0" name=""/>
        <dsp:cNvSpPr/>
      </dsp:nvSpPr>
      <dsp:spPr>
        <a:xfrm>
          <a:off x="1850272" y="1600498"/>
          <a:ext cx="1573593" cy="1496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t>Don’t create a dichotomy of “someone is using or not using.” There are many positive changes a person can make to reduce negative consequences </a:t>
          </a:r>
        </a:p>
      </dsp:txBody>
      <dsp:txXfrm>
        <a:off x="1850272" y="1600498"/>
        <a:ext cx="1573593" cy="1496963"/>
      </dsp:txXfrm>
    </dsp:sp>
    <dsp:sp modelId="{1E138BF9-5517-429D-A5B4-B0646148F35D}">
      <dsp:nvSpPr>
        <dsp:cNvPr id="0" name=""/>
        <dsp:cNvSpPr/>
      </dsp:nvSpPr>
      <dsp:spPr>
        <a:xfrm>
          <a:off x="4210663" y="660150"/>
          <a:ext cx="550757" cy="5507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1441571-43F2-4240-9442-5A511FD27E06}">
      <dsp:nvSpPr>
        <dsp:cNvPr id="0" name=""/>
        <dsp:cNvSpPr/>
      </dsp:nvSpPr>
      <dsp:spPr>
        <a:xfrm>
          <a:off x="3699245" y="1315712"/>
          <a:ext cx="1573593" cy="236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b="1"/>
          </a:pPr>
          <a:r>
            <a:rPr lang="en-US" sz="1500" kern="1200"/>
            <a:t>Don’t convey</a:t>
          </a:r>
        </a:p>
      </dsp:txBody>
      <dsp:txXfrm>
        <a:off x="3699245" y="1315712"/>
        <a:ext cx="1573593" cy="236039"/>
      </dsp:txXfrm>
    </dsp:sp>
    <dsp:sp modelId="{FEAB5700-7D23-47AB-AB38-0B95258F98DB}">
      <dsp:nvSpPr>
        <dsp:cNvPr id="0" name=""/>
        <dsp:cNvSpPr/>
      </dsp:nvSpPr>
      <dsp:spPr>
        <a:xfrm>
          <a:off x="3699245" y="1600498"/>
          <a:ext cx="1573593" cy="1496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t>Don’t convey the impression that abstinence is the only goal</a:t>
          </a:r>
        </a:p>
      </dsp:txBody>
      <dsp:txXfrm>
        <a:off x="3699245" y="1600498"/>
        <a:ext cx="1573593" cy="1496963"/>
      </dsp:txXfrm>
    </dsp:sp>
    <dsp:sp modelId="{D514423B-2B63-4693-8635-745BA0A1D8BC}">
      <dsp:nvSpPr>
        <dsp:cNvPr id="0" name=""/>
        <dsp:cNvSpPr/>
      </dsp:nvSpPr>
      <dsp:spPr>
        <a:xfrm>
          <a:off x="6059636" y="660150"/>
          <a:ext cx="550757" cy="55075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81C26EE-A851-4D54-AA1A-29F44B0674B3}">
      <dsp:nvSpPr>
        <dsp:cNvPr id="0" name=""/>
        <dsp:cNvSpPr/>
      </dsp:nvSpPr>
      <dsp:spPr>
        <a:xfrm>
          <a:off x="5548218" y="1315712"/>
          <a:ext cx="1573593" cy="236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b="1"/>
          </a:pPr>
          <a:r>
            <a:rPr lang="en-US" sz="1500" kern="1200"/>
            <a:t>Don’t assume</a:t>
          </a:r>
        </a:p>
      </dsp:txBody>
      <dsp:txXfrm>
        <a:off x="5548218" y="1315712"/>
        <a:ext cx="1573593" cy="236039"/>
      </dsp:txXfrm>
    </dsp:sp>
    <dsp:sp modelId="{AE1F728F-B69A-455E-99BD-84330D591DF4}">
      <dsp:nvSpPr>
        <dsp:cNvPr id="0" name=""/>
        <dsp:cNvSpPr/>
      </dsp:nvSpPr>
      <dsp:spPr>
        <a:xfrm>
          <a:off x="5548218" y="1600498"/>
          <a:ext cx="1573593" cy="1496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t>Don’t assume there is only one “right” way to address substance misuse</a:t>
          </a:r>
        </a:p>
      </dsp:txBody>
      <dsp:txXfrm>
        <a:off x="5548218" y="1600498"/>
        <a:ext cx="1573593" cy="149696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2040DC-66A2-4FA6-AFC8-242EE5A3708C}">
      <dsp:nvSpPr>
        <dsp:cNvPr id="0" name=""/>
        <dsp:cNvSpPr/>
      </dsp:nvSpPr>
      <dsp:spPr>
        <a:xfrm>
          <a:off x="2632625" y="167705"/>
          <a:ext cx="2196000" cy="219600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57392A-DD23-458E-94C8-09BBAD87A3C8}">
      <dsp:nvSpPr>
        <dsp:cNvPr id="0" name=""/>
        <dsp:cNvSpPr/>
      </dsp:nvSpPr>
      <dsp:spPr>
        <a:xfrm>
          <a:off x="3100625" y="635705"/>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475F7A9-EC86-481A-A9AC-97947E7EA1BA}">
      <dsp:nvSpPr>
        <dsp:cNvPr id="0" name=""/>
        <dsp:cNvSpPr/>
      </dsp:nvSpPr>
      <dsp:spPr>
        <a:xfrm>
          <a:off x="1930625" y="3047706"/>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Angie Geren angie@arizonarecovers.org</a:t>
          </a:r>
        </a:p>
      </dsp:txBody>
      <dsp:txXfrm>
        <a:off x="1930625" y="3047706"/>
        <a:ext cx="360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A7EF22-A754-41F3-BA73-A984A5EC8A9C}">
      <dsp:nvSpPr>
        <dsp:cNvPr id="0" name=""/>
        <dsp:cNvSpPr/>
      </dsp:nvSpPr>
      <dsp:spPr>
        <a:xfrm>
          <a:off x="0" y="2171"/>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B76315-6C5C-4608-A549-2DC8317318C4}">
      <dsp:nvSpPr>
        <dsp:cNvPr id="0" name=""/>
        <dsp:cNvSpPr/>
      </dsp:nvSpPr>
      <dsp:spPr>
        <a:xfrm>
          <a:off x="0" y="2171"/>
          <a:ext cx="8229600" cy="1480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baseline="0"/>
            <a:t>This is called </a:t>
          </a:r>
          <a:r>
            <a:rPr lang="en-US" sz="2300" i="1" kern="1200" baseline="0"/>
            <a:t>courtesy stigma</a:t>
          </a:r>
          <a:r>
            <a:rPr lang="en-US" sz="2300" kern="1200" baseline="0"/>
            <a:t>. It means sometimes family members &amp; those associated with persons with mental illness or SUD experience avoidance by others because of stigma.</a:t>
          </a:r>
          <a:br>
            <a:rPr lang="en-US" sz="2300" kern="1200" baseline="0"/>
          </a:br>
          <a:endParaRPr lang="en-US" sz="2300" kern="1200"/>
        </a:p>
      </dsp:txBody>
      <dsp:txXfrm>
        <a:off x="0" y="2171"/>
        <a:ext cx="8229600" cy="1480805"/>
      </dsp:txXfrm>
    </dsp:sp>
    <dsp:sp modelId="{DD0622B6-7AF7-4B95-A93E-565A90F70C62}">
      <dsp:nvSpPr>
        <dsp:cNvPr id="0" name=""/>
        <dsp:cNvSpPr/>
      </dsp:nvSpPr>
      <dsp:spPr>
        <a:xfrm>
          <a:off x="0" y="1482977"/>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23BB96-EF38-4FDC-9CF1-273FBCB33F2D}">
      <dsp:nvSpPr>
        <dsp:cNvPr id="0" name=""/>
        <dsp:cNvSpPr/>
      </dsp:nvSpPr>
      <dsp:spPr>
        <a:xfrm>
          <a:off x="0" y="1482977"/>
          <a:ext cx="8229600" cy="1480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baseline="0" dirty="0"/>
            <a:t>Some say mental health and addiction services receive less funding because of the type of service they provide, and there is often less support money. </a:t>
          </a:r>
          <a:endParaRPr lang="en-US" sz="2300" kern="1200" dirty="0"/>
        </a:p>
      </dsp:txBody>
      <dsp:txXfrm>
        <a:off x="0" y="1482977"/>
        <a:ext cx="8229600" cy="1480805"/>
      </dsp:txXfrm>
    </dsp:sp>
    <dsp:sp modelId="{627842FE-BE62-4AAA-8F74-2AC6220F2C62}">
      <dsp:nvSpPr>
        <dsp:cNvPr id="0" name=""/>
        <dsp:cNvSpPr/>
      </dsp:nvSpPr>
      <dsp:spPr>
        <a:xfrm>
          <a:off x="0" y="2963782"/>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837DE9-F4F7-4618-AFF5-D632FFC37924}">
      <dsp:nvSpPr>
        <dsp:cNvPr id="0" name=""/>
        <dsp:cNvSpPr/>
      </dsp:nvSpPr>
      <dsp:spPr>
        <a:xfrm>
          <a:off x="0" y="2963782"/>
          <a:ext cx="8229600" cy="1480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baseline="0"/>
            <a:t>Communities lose the positive resources those with mental illness/SUD could provide. Stigma perpetuates fears about mental illness and addiction.</a:t>
          </a:r>
          <a:endParaRPr lang="en-US" sz="2300" kern="1200"/>
        </a:p>
      </dsp:txBody>
      <dsp:txXfrm>
        <a:off x="0" y="2963782"/>
        <a:ext cx="8229600" cy="14808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4C67A-1FE2-4952-BC83-546FFFFAE516}">
      <dsp:nvSpPr>
        <dsp:cNvPr id="0" name=""/>
        <dsp:cNvSpPr/>
      </dsp:nvSpPr>
      <dsp:spPr>
        <a:xfrm>
          <a:off x="570476" y="43591"/>
          <a:ext cx="836729" cy="83672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C3E362-9B3A-4ED3-A675-C6944555141A}">
      <dsp:nvSpPr>
        <dsp:cNvPr id="0" name=""/>
        <dsp:cNvSpPr/>
      </dsp:nvSpPr>
      <dsp:spPr>
        <a:xfrm>
          <a:off x="746189" y="219304"/>
          <a:ext cx="485303" cy="4853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2793BAD-88AC-4E6F-805E-7D99F7655A26}">
      <dsp:nvSpPr>
        <dsp:cNvPr id="0" name=""/>
        <dsp:cNvSpPr/>
      </dsp:nvSpPr>
      <dsp:spPr>
        <a:xfrm>
          <a:off x="1586505" y="43591"/>
          <a:ext cx="1972291" cy="836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Lack of trust in intimate settings</a:t>
          </a:r>
        </a:p>
      </dsp:txBody>
      <dsp:txXfrm>
        <a:off x="1586505" y="43591"/>
        <a:ext cx="1972291" cy="836729"/>
      </dsp:txXfrm>
    </dsp:sp>
    <dsp:sp modelId="{24913DDF-D191-44DB-9953-61EF990A8DDF}">
      <dsp:nvSpPr>
        <dsp:cNvPr id="0" name=""/>
        <dsp:cNvSpPr/>
      </dsp:nvSpPr>
      <dsp:spPr>
        <a:xfrm>
          <a:off x="3902453" y="43591"/>
          <a:ext cx="836729" cy="83672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1B30FA-925B-4D5C-AE9A-3782D5078E9C}">
      <dsp:nvSpPr>
        <dsp:cNvPr id="0" name=""/>
        <dsp:cNvSpPr/>
      </dsp:nvSpPr>
      <dsp:spPr>
        <a:xfrm>
          <a:off x="4078166" y="219304"/>
          <a:ext cx="485303" cy="4853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C2ACF48-3A53-4C8F-A1F3-97E7162AB1DE}">
      <dsp:nvSpPr>
        <dsp:cNvPr id="0" name=""/>
        <dsp:cNvSpPr/>
      </dsp:nvSpPr>
      <dsp:spPr>
        <a:xfrm>
          <a:off x="4918482" y="43591"/>
          <a:ext cx="1972291" cy="836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Possible contact with vulnerable group</a:t>
          </a:r>
        </a:p>
      </dsp:txBody>
      <dsp:txXfrm>
        <a:off x="4918482" y="43591"/>
        <a:ext cx="1972291" cy="836729"/>
      </dsp:txXfrm>
    </dsp:sp>
    <dsp:sp modelId="{FFC298E6-B251-403E-B093-50CD91FEEE79}">
      <dsp:nvSpPr>
        <dsp:cNvPr id="0" name=""/>
        <dsp:cNvSpPr/>
      </dsp:nvSpPr>
      <dsp:spPr>
        <a:xfrm>
          <a:off x="570476" y="1549341"/>
          <a:ext cx="836729" cy="83672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EFB736-8E60-488B-B2D8-3E8B03DF16BC}">
      <dsp:nvSpPr>
        <dsp:cNvPr id="0" name=""/>
        <dsp:cNvSpPr/>
      </dsp:nvSpPr>
      <dsp:spPr>
        <a:xfrm>
          <a:off x="746189" y="1725054"/>
          <a:ext cx="485303" cy="48530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794A1DC-5C6E-469A-86F8-1DA4D494408B}">
      <dsp:nvSpPr>
        <dsp:cNvPr id="0" name=""/>
        <dsp:cNvSpPr/>
      </dsp:nvSpPr>
      <dsp:spPr>
        <a:xfrm>
          <a:off x="1586505" y="1549341"/>
          <a:ext cx="1972291" cy="836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Potential for self harm </a:t>
          </a:r>
        </a:p>
      </dsp:txBody>
      <dsp:txXfrm>
        <a:off x="1586505" y="1549341"/>
        <a:ext cx="1972291" cy="836729"/>
      </dsp:txXfrm>
    </dsp:sp>
    <dsp:sp modelId="{0BEA6604-B8D3-4996-AB74-BB56033DB9D2}">
      <dsp:nvSpPr>
        <dsp:cNvPr id="0" name=""/>
        <dsp:cNvSpPr/>
      </dsp:nvSpPr>
      <dsp:spPr>
        <a:xfrm>
          <a:off x="3902453" y="1549341"/>
          <a:ext cx="836729" cy="83672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626B8E-6CDA-46B6-BABB-0C3EE0DE0620}">
      <dsp:nvSpPr>
        <dsp:cNvPr id="0" name=""/>
        <dsp:cNvSpPr/>
      </dsp:nvSpPr>
      <dsp:spPr>
        <a:xfrm>
          <a:off x="4078166" y="1725054"/>
          <a:ext cx="485303" cy="48530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93996C5-1EAF-4D3C-8D4D-4806330757CF}">
      <dsp:nvSpPr>
        <dsp:cNvPr id="0" name=""/>
        <dsp:cNvSpPr/>
      </dsp:nvSpPr>
      <dsp:spPr>
        <a:xfrm>
          <a:off x="4918482" y="1549341"/>
          <a:ext cx="1972291" cy="836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MI/SUD being antithetical to power or authority</a:t>
          </a:r>
        </a:p>
      </dsp:txBody>
      <dsp:txXfrm>
        <a:off x="4918482" y="1549341"/>
        <a:ext cx="1972291" cy="836729"/>
      </dsp:txXfrm>
    </dsp:sp>
    <dsp:sp modelId="{70E56E56-13BD-473F-A6E6-36C4EA85771D}">
      <dsp:nvSpPr>
        <dsp:cNvPr id="0" name=""/>
        <dsp:cNvSpPr/>
      </dsp:nvSpPr>
      <dsp:spPr>
        <a:xfrm>
          <a:off x="570476" y="3055090"/>
          <a:ext cx="836729" cy="83672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4B7213-5296-4F1A-99CF-DADE96CCD37F}">
      <dsp:nvSpPr>
        <dsp:cNvPr id="0" name=""/>
        <dsp:cNvSpPr/>
      </dsp:nvSpPr>
      <dsp:spPr>
        <a:xfrm>
          <a:off x="746189" y="3230804"/>
          <a:ext cx="485303" cy="48530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04AAFBF-AB6D-4B38-9810-FDFB3F8675ED}">
      <dsp:nvSpPr>
        <dsp:cNvPr id="0" name=""/>
        <dsp:cNvSpPr/>
      </dsp:nvSpPr>
      <dsp:spPr>
        <a:xfrm>
          <a:off x="1586505" y="3055090"/>
          <a:ext cx="1972291" cy="836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Unsure how to interact with person with MI/SUD</a:t>
          </a:r>
        </a:p>
      </dsp:txBody>
      <dsp:txXfrm>
        <a:off x="1586505" y="3055090"/>
        <a:ext cx="1972291" cy="8367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6DC11F-E219-4737-8326-7A8A250281E2}">
      <dsp:nvSpPr>
        <dsp:cNvPr id="0" name=""/>
        <dsp:cNvSpPr/>
      </dsp:nvSpPr>
      <dsp:spPr>
        <a:xfrm rot="5400000">
          <a:off x="5167953" y="-2096028"/>
          <a:ext cx="856348"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a:t>Blame self, feel hopeless</a:t>
          </a:r>
        </a:p>
      </dsp:txBody>
      <dsp:txXfrm rot="-5400000">
        <a:off x="2962656" y="151072"/>
        <a:ext cx="5225141" cy="772742"/>
      </dsp:txXfrm>
    </dsp:sp>
    <dsp:sp modelId="{301D1533-3339-4665-B820-EAB20B2F548E}">
      <dsp:nvSpPr>
        <dsp:cNvPr id="0" name=""/>
        <dsp:cNvSpPr/>
      </dsp:nvSpPr>
      <dsp:spPr>
        <a:xfrm>
          <a:off x="0" y="2225"/>
          <a:ext cx="2962656" cy="1070435"/>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t>Stigma from within</a:t>
          </a:r>
        </a:p>
      </dsp:txBody>
      <dsp:txXfrm>
        <a:off x="52254" y="54479"/>
        <a:ext cx="2858148" cy="965927"/>
      </dsp:txXfrm>
    </dsp:sp>
    <dsp:sp modelId="{91C24CA9-3B16-4839-8C06-A3CA392BE497}">
      <dsp:nvSpPr>
        <dsp:cNvPr id="0" name=""/>
        <dsp:cNvSpPr/>
      </dsp:nvSpPr>
      <dsp:spPr>
        <a:xfrm rot="5400000">
          <a:off x="5167953" y="-972070"/>
          <a:ext cx="856348"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a:t>Medications vs. “abstinence”</a:t>
          </a:r>
        </a:p>
      </dsp:txBody>
      <dsp:txXfrm rot="-5400000">
        <a:off x="2962656" y="1275030"/>
        <a:ext cx="5225141" cy="772742"/>
      </dsp:txXfrm>
    </dsp:sp>
    <dsp:sp modelId="{5064537B-1BDB-4F75-A06A-18373D1C1D79}">
      <dsp:nvSpPr>
        <dsp:cNvPr id="0" name=""/>
        <dsp:cNvSpPr/>
      </dsp:nvSpPr>
      <dsp:spPr>
        <a:xfrm>
          <a:off x="0" y="1126183"/>
          <a:ext cx="2962656" cy="1070435"/>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t>Stigma from recovery community</a:t>
          </a:r>
        </a:p>
      </dsp:txBody>
      <dsp:txXfrm>
        <a:off x="52254" y="1178437"/>
        <a:ext cx="2858148" cy="965927"/>
      </dsp:txXfrm>
    </dsp:sp>
    <dsp:sp modelId="{2E48655E-411F-46E6-9AFD-2A622FD066CB}">
      <dsp:nvSpPr>
        <dsp:cNvPr id="0" name=""/>
        <dsp:cNvSpPr/>
      </dsp:nvSpPr>
      <dsp:spPr>
        <a:xfrm rot="5400000">
          <a:off x="5167953" y="151886"/>
          <a:ext cx="856348"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a:t>Belief that treatment is ineffective</a:t>
          </a:r>
        </a:p>
      </dsp:txBody>
      <dsp:txXfrm rot="-5400000">
        <a:off x="2962656" y="2398987"/>
        <a:ext cx="5225141" cy="772742"/>
      </dsp:txXfrm>
    </dsp:sp>
    <dsp:sp modelId="{57E3A4C0-4686-4C65-B851-D5849F0E8C97}">
      <dsp:nvSpPr>
        <dsp:cNvPr id="0" name=""/>
        <dsp:cNvSpPr/>
      </dsp:nvSpPr>
      <dsp:spPr>
        <a:xfrm>
          <a:off x="0" y="2250140"/>
          <a:ext cx="2962656" cy="1070435"/>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t>Stigma from clinicians</a:t>
          </a:r>
        </a:p>
      </dsp:txBody>
      <dsp:txXfrm>
        <a:off x="52254" y="2302394"/>
        <a:ext cx="2858148" cy="965927"/>
      </dsp:txXfrm>
    </dsp:sp>
    <dsp:sp modelId="{EDF2D30C-FD21-4DA4-AB58-ABF275A87401}">
      <dsp:nvSpPr>
        <dsp:cNvPr id="0" name=""/>
        <dsp:cNvSpPr/>
      </dsp:nvSpPr>
      <dsp:spPr>
        <a:xfrm rot="5400000">
          <a:off x="5167953" y="1275844"/>
          <a:ext cx="856348"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a:t>Choice (moral failing) vs. disease</a:t>
          </a:r>
        </a:p>
      </dsp:txBody>
      <dsp:txXfrm rot="-5400000">
        <a:off x="2962656" y="3522945"/>
        <a:ext cx="5225141" cy="772742"/>
      </dsp:txXfrm>
    </dsp:sp>
    <dsp:sp modelId="{1A83DF8B-1461-4452-8354-56E96ED94E90}">
      <dsp:nvSpPr>
        <dsp:cNvPr id="0" name=""/>
        <dsp:cNvSpPr/>
      </dsp:nvSpPr>
      <dsp:spPr>
        <a:xfrm>
          <a:off x="0" y="3374098"/>
          <a:ext cx="2962656" cy="1070435"/>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t>Stigma from outside</a:t>
          </a:r>
        </a:p>
      </dsp:txBody>
      <dsp:txXfrm>
        <a:off x="52254" y="3426352"/>
        <a:ext cx="2858148" cy="9659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09EF41-0930-4F00-B2B6-0B4754F00CD0}">
      <dsp:nvSpPr>
        <dsp:cNvPr id="0" name=""/>
        <dsp:cNvSpPr/>
      </dsp:nvSpPr>
      <dsp:spPr>
        <a:xfrm>
          <a:off x="1004" y="917739"/>
          <a:ext cx="3526110" cy="223908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89EADE-6168-4256-AED2-22187EDF90F3}">
      <dsp:nvSpPr>
        <dsp:cNvPr id="0" name=""/>
        <dsp:cNvSpPr/>
      </dsp:nvSpPr>
      <dsp:spPr>
        <a:xfrm>
          <a:off x="392794" y="1289940"/>
          <a:ext cx="3526110" cy="223908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People with substance use disorders are considered even more dangerous and unpredictable than those with schizophrenia or depression (</a:t>
          </a:r>
          <a:r>
            <a:rPr lang="en-US" sz="2000" u="sng" kern="1200" dirty="0" err="1"/>
            <a:t>Schomerus</a:t>
          </a:r>
          <a:r>
            <a:rPr lang="en-US" sz="2000" u="sng" kern="1200" dirty="0"/>
            <a:t> et al., 2011</a:t>
          </a:r>
          <a:r>
            <a:rPr lang="en-US" sz="2000" kern="1200" dirty="0"/>
            <a:t>).</a:t>
          </a:r>
        </a:p>
      </dsp:txBody>
      <dsp:txXfrm>
        <a:off x="458374" y="1355520"/>
        <a:ext cx="3394950" cy="2107920"/>
      </dsp:txXfrm>
    </dsp:sp>
    <dsp:sp modelId="{E1F17BDE-A609-48C2-B47E-1ED65125DAD1}">
      <dsp:nvSpPr>
        <dsp:cNvPr id="0" name=""/>
        <dsp:cNvSpPr/>
      </dsp:nvSpPr>
      <dsp:spPr>
        <a:xfrm>
          <a:off x="4310695" y="917739"/>
          <a:ext cx="3526110" cy="223908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8F81A6-1968-4F51-AEB3-F0175D93BCB7}">
      <dsp:nvSpPr>
        <dsp:cNvPr id="0" name=""/>
        <dsp:cNvSpPr/>
      </dsp:nvSpPr>
      <dsp:spPr>
        <a:xfrm>
          <a:off x="4702485" y="1289940"/>
          <a:ext cx="3526110" cy="223908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In a survey conducted in the United States (</a:t>
          </a:r>
          <a:r>
            <a:rPr lang="en-US" sz="2000" u="sng" kern="1200" dirty="0"/>
            <a:t>Link et al., 1997</a:t>
          </a:r>
          <a:r>
            <a:rPr lang="en-US" sz="2000" kern="1200" dirty="0"/>
            <a:t>), a vast majority of respondents considered it likely for a cocaine- or alcohol-dependent person to hurt others.</a:t>
          </a:r>
        </a:p>
      </dsp:txBody>
      <dsp:txXfrm>
        <a:off x="4768065" y="1355520"/>
        <a:ext cx="3394950" cy="21079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C69D2-97E1-448A-8FEB-2239C3DC84FD}">
      <dsp:nvSpPr>
        <dsp:cNvPr id="0" name=""/>
        <dsp:cNvSpPr/>
      </dsp:nvSpPr>
      <dsp:spPr>
        <a:xfrm>
          <a:off x="0" y="0"/>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442276-D29E-4E6A-9CB0-4D3424C4A583}">
      <dsp:nvSpPr>
        <dsp:cNvPr id="0" name=""/>
        <dsp:cNvSpPr/>
      </dsp:nvSpPr>
      <dsp:spPr>
        <a:xfrm>
          <a:off x="0" y="0"/>
          <a:ext cx="8229600" cy="1111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Much of the evidence on the media's influence on stigma change is negative in direction (</a:t>
          </a:r>
          <a:r>
            <a:rPr lang="en-US" sz="2000" b="1" u="sng" kern="1200" dirty="0"/>
            <a:t>Pugh et al., 2015</a:t>
          </a:r>
          <a:r>
            <a:rPr lang="en-US" sz="2000" b="1" kern="1200" dirty="0"/>
            <a:t>). </a:t>
          </a:r>
        </a:p>
      </dsp:txBody>
      <dsp:txXfrm>
        <a:off x="0" y="0"/>
        <a:ext cx="8229600" cy="1111690"/>
      </dsp:txXfrm>
    </dsp:sp>
    <dsp:sp modelId="{59A387A2-18BA-4C8F-947A-822046B9C818}">
      <dsp:nvSpPr>
        <dsp:cNvPr id="0" name=""/>
        <dsp:cNvSpPr/>
      </dsp:nvSpPr>
      <dsp:spPr>
        <a:xfrm>
          <a:off x="0" y="1111690"/>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2012F3-880E-4976-A7BD-9977929510F6}">
      <dsp:nvSpPr>
        <dsp:cNvPr id="0" name=""/>
        <dsp:cNvSpPr/>
      </dsp:nvSpPr>
      <dsp:spPr>
        <a:xfrm>
          <a:off x="0" y="1111690"/>
          <a:ext cx="8229600" cy="1111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The media play a crucial role in stoking fear and intensifying the perceived dangers of persons with substance use disorders (</a:t>
          </a:r>
          <a:r>
            <a:rPr lang="en-US" sz="2000" u="sng" kern="1200" dirty="0"/>
            <a:t>Lloyd, 2013</a:t>
          </a:r>
          <a:r>
            <a:rPr lang="en-US" sz="2000" kern="1200" dirty="0"/>
            <a:t>). </a:t>
          </a:r>
        </a:p>
      </dsp:txBody>
      <dsp:txXfrm>
        <a:off x="0" y="1111690"/>
        <a:ext cx="8229600" cy="1111690"/>
      </dsp:txXfrm>
    </dsp:sp>
    <dsp:sp modelId="{9F1A14F9-FB69-4031-96C0-0B6AA666756C}">
      <dsp:nvSpPr>
        <dsp:cNvPr id="0" name=""/>
        <dsp:cNvSpPr/>
      </dsp:nvSpPr>
      <dsp:spPr>
        <a:xfrm>
          <a:off x="0" y="2223380"/>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FF411C-2A1E-4ABB-B90F-F654E627CF0B}">
      <dsp:nvSpPr>
        <dsp:cNvPr id="0" name=""/>
        <dsp:cNvSpPr/>
      </dsp:nvSpPr>
      <dsp:spPr>
        <a:xfrm>
          <a:off x="0" y="2223380"/>
          <a:ext cx="8229600" cy="1111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Similarly, media portrayals of people with mental illness are often violent, which promotes associations of mental illness with dangerousness and crime (</a:t>
          </a:r>
          <a:r>
            <a:rPr lang="en-US" sz="2000" u="sng" kern="1200" dirty="0" err="1"/>
            <a:t>Diefenbach</a:t>
          </a:r>
          <a:r>
            <a:rPr lang="en-US" sz="2000" u="sng" kern="1200" dirty="0"/>
            <a:t> and West, 2007</a:t>
          </a:r>
          <a:r>
            <a:rPr lang="en-US" sz="2000" kern="1200" dirty="0"/>
            <a:t>; </a:t>
          </a:r>
          <a:r>
            <a:rPr lang="en-US" sz="2000" u="sng" kern="1200" dirty="0" err="1"/>
            <a:t>Klin</a:t>
          </a:r>
          <a:r>
            <a:rPr lang="en-US" sz="2000" u="sng" kern="1200" dirty="0"/>
            <a:t> and </a:t>
          </a:r>
          <a:r>
            <a:rPr lang="en-US" sz="2000" u="sng" kern="1200" dirty="0" err="1"/>
            <a:t>Lemish</a:t>
          </a:r>
          <a:r>
            <a:rPr lang="en-US" sz="2000" u="sng" kern="1200" dirty="0"/>
            <a:t>, 2008</a:t>
          </a:r>
          <a:r>
            <a:rPr lang="en-US" sz="2000" kern="1200" dirty="0"/>
            <a:t>; </a:t>
          </a:r>
          <a:r>
            <a:rPr lang="en-US" sz="2000" u="sng" kern="1200" dirty="0"/>
            <a:t>Wahl et al., 2002</a:t>
          </a:r>
          <a:r>
            <a:rPr lang="en-US" sz="2000" kern="1200" dirty="0"/>
            <a:t>). </a:t>
          </a:r>
        </a:p>
      </dsp:txBody>
      <dsp:txXfrm>
        <a:off x="0" y="2223380"/>
        <a:ext cx="8229600" cy="1111690"/>
      </dsp:txXfrm>
    </dsp:sp>
    <dsp:sp modelId="{2191D26C-CDC8-422A-9A2A-1A2AD2F9452C}">
      <dsp:nvSpPr>
        <dsp:cNvPr id="0" name=""/>
        <dsp:cNvSpPr/>
      </dsp:nvSpPr>
      <dsp:spPr>
        <a:xfrm>
          <a:off x="0" y="3335069"/>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797170-E6E2-4E68-B71E-CA8421F3F36F}">
      <dsp:nvSpPr>
        <dsp:cNvPr id="0" name=""/>
        <dsp:cNvSpPr/>
      </dsp:nvSpPr>
      <dsp:spPr>
        <a:xfrm>
          <a:off x="0" y="3335070"/>
          <a:ext cx="8229600" cy="1111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Furthermore, the media often depict treatment as unhelpful (</a:t>
          </a:r>
          <a:r>
            <a:rPr lang="en-US" sz="2000" u="sng" kern="1200" dirty="0"/>
            <a:t>Sartorius et al., 2010</a:t>
          </a:r>
          <a:r>
            <a:rPr lang="en-US" sz="2000" kern="1200" dirty="0"/>
            <a:t>; </a:t>
          </a:r>
          <a:r>
            <a:rPr lang="en-US" sz="2000" u="sng" kern="1200" dirty="0"/>
            <a:t>Schulze, 2007</a:t>
          </a:r>
          <a:r>
            <a:rPr lang="en-US" sz="2000" kern="1200" dirty="0"/>
            <a:t>) and portray pessimistic views of illness management and the possibility of recovery (</a:t>
          </a:r>
          <a:r>
            <a:rPr lang="en-US" sz="2000" u="sng" kern="1200" dirty="0"/>
            <a:t>Schulze, 2007</a:t>
          </a:r>
          <a:r>
            <a:rPr lang="en-US" sz="2000" kern="1200" dirty="0"/>
            <a:t>).</a:t>
          </a:r>
        </a:p>
      </dsp:txBody>
      <dsp:txXfrm>
        <a:off x="0" y="3335070"/>
        <a:ext cx="8229600" cy="111169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67A419-6458-4705-A289-5742DA852715}">
      <dsp:nvSpPr>
        <dsp:cNvPr id="0" name=""/>
        <dsp:cNvSpPr/>
      </dsp:nvSpPr>
      <dsp:spPr>
        <a:xfrm>
          <a:off x="247991" y="833566"/>
          <a:ext cx="761308" cy="761308"/>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5E15DB-4DD2-4B26-85F1-8483777F404E}">
      <dsp:nvSpPr>
        <dsp:cNvPr id="0" name=""/>
        <dsp:cNvSpPr/>
      </dsp:nvSpPr>
      <dsp:spPr>
        <a:xfrm>
          <a:off x="410237" y="995812"/>
          <a:ext cx="436816" cy="4368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223F416-086B-4BF9-8D91-D2A703863B00}">
      <dsp:nvSpPr>
        <dsp:cNvPr id="0" name=""/>
        <dsp:cNvSpPr/>
      </dsp:nvSpPr>
      <dsp:spPr>
        <a:xfrm>
          <a:off x="4622" y="1832004"/>
          <a:ext cx="1248046" cy="1092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baseline="0" dirty="0"/>
            <a:t>Substance use disorder is among the most stigmatized conditions in the US and around the world. People do not want to work with, be related to, or even see people with a substance use disorder in public. </a:t>
          </a:r>
          <a:endParaRPr lang="en-US" sz="1100" kern="1200" dirty="0"/>
        </a:p>
      </dsp:txBody>
      <dsp:txXfrm>
        <a:off x="4622" y="1832004"/>
        <a:ext cx="1248046" cy="1092041"/>
      </dsp:txXfrm>
    </dsp:sp>
    <dsp:sp modelId="{D9A77FD7-34E6-428D-9100-38E6EAD97B3D}">
      <dsp:nvSpPr>
        <dsp:cNvPr id="0" name=""/>
        <dsp:cNvSpPr/>
      </dsp:nvSpPr>
      <dsp:spPr>
        <a:xfrm>
          <a:off x="1714446" y="833566"/>
          <a:ext cx="761308" cy="761308"/>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84BEC9-C912-49DB-9642-F51F23A43A44}">
      <dsp:nvSpPr>
        <dsp:cNvPr id="0" name=""/>
        <dsp:cNvSpPr/>
      </dsp:nvSpPr>
      <dsp:spPr>
        <a:xfrm>
          <a:off x="1876692" y="995812"/>
          <a:ext cx="436816" cy="4368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B987FFC-D149-4AC6-AB01-3587FD3784B4}">
      <dsp:nvSpPr>
        <dsp:cNvPr id="0" name=""/>
        <dsp:cNvSpPr/>
      </dsp:nvSpPr>
      <dsp:spPr>
        <a:xfrm>
          <a:off x="1471077" y="1832004"/>
          <a:ext cx="1248046" cy="1092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baseline="0" dirty="0"/>
            <a:t>Many believe that people with a substance use disorder can or should be denied housing, employment, social services, and health care.</a:t>
          </a:r>
          <a:endParaRPr lang="en-US" sz="1100" kern="1200" dirty="0"/>
        </a:p>
      </dsp:txBody>
      <dsp:txXfrm>
        <a:off x="1471077" y="1832004"/>
        <a:ext cx="1248046" cy="1092041"/>
      </dsp:txXfrm>
    </dsp:sp>
    <dsp:sp modelId="{ABB98CC2-3B8C-4FEC-A8E7-33404A99418C}">
      <dsp:nvSpPr>
        <dsp:cNvPr id="0" name=""/>
        <dsp:cNvSpPr/>
      </dsp:nvSpPr>
      <dsp:spPr>
        <a:xfrm>
          <a:off x="3180901" y="833566"/>
          <a:ext cx="761308" cy="761308"/>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9A5995-7D76-4383-BB76-79667CA91591}">
      <dsp:nvSpPr>
        <dsp:cNvPr id="0" name=""/>
        <dsp:cNvSpPr/>
      </dsp:nvSpPr>
      <dsp:spPr>
        <a:xfrm>
          <a:off x="3343147" y="995812"/>
          <a:ext cx="436816" cy="43681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4A33090-DFCB-49ED-AC6A-7DC5D5FC5B4F}">
      <dsp:nvSpPr>
        <dsp:cNvPr id="0" name=""/>
        <dsp:cNvSpPr/>
      </dsp:nvSpPr>
      <dsp:spPr>
        <a:xfrm>
          <a:off x="2937532" y="1832004"/>
          <a:ext cx="1248046" cy="1092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baseline="0" dirty="0"/>
            <a:t>Some health care providers treat patients who have substance use disorders differently.</a:t>
          </a:r>
          <a:endParaRPr lang="en-US" sz="1100" kern="1200" dirty="0"/>
        </a:p>
      </dsp:txBody>
      <dsp:txXfrm>
        <a:off x="2937532" y="1832004"/>
        <a:ext cx="1248046" cy="1092041"/>
      </dsp:txXfrm>
    </dsp:sp>
    <dsp:sp modelId="{26ED2C5D-609B-4C6D-8A98-0E295932E83E}">
      <dsp:nvSpPr>
        <dsp:cNvPr id="0" name=""/>
        <dsp:cNvSpPr/>
      </dsp:nvSpPr>
      <dsp:spPr>
        <a:xfrm>
          <a:off x="4647356" y="833566"/>
          <a:ext cx="761308" cy="761308"/>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BE6904-5DE9-4378-AB78-3D2E6241D00E}">
      <dsp:nvSpPr>
        <dsp:cNvPr id="0" name=""/>
        <dsp:cNvSpPr/>
      </dsp:nvSpPr>
      <dsp:spPr>
        <a:xfrm>
          <a:off x="4809602" y="995812"/>
          <a:ext cx="436816" cy="43681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E12BC42-54FC-4C27-85A1-EFBFC37C33B3}">
      <dsp:nvSpPr>
        <dsp:cNvPr id="0" name=""/>
        <dsp:cNvSpPr/>
      </dsp:nvSpPr>
      <dsp:spPr>
        <a:xfrm>
          <a:off x="4403987" y="1832004"/>
          <a:ext cx="1248046" cy="1092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baseline="0" dirty="0"/>
            <a:t>Clinicians have lower expectations for health outcomes for patients with substance use disorders; this in turn can affect whether the provider believes the patient is deserving of treatment. </a:t>
          </a:r>
          <a:endParaRPr lang="en-US" sz="1100" kern="1200" dirty="0"/>
        </a:p>
      </dsp:txBody>
      <dsp:txXfrm>
        <a:off x="4403987" y="1832004"/>
        <a:ext cx="1248046" cy="1092041"/>
      </dsp:txXfrm>
    </dsp:sp>
    <dsp:sp modelId="{50EA43AE-4659-47BC-B09B-B4921BA48519}">
      <dsp:nvSpPr>
        <dsp:cNvPr id="0" name=""/>
        <dsp:cNvSpPr/>
      </dsp:nvSpPr>
      <dsp:spPr>
        <a:xfrm>
          <a:off x="6113811" y="833566"/>
          <a:ext cx="761308" cy="761308"/>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8841AA-6669-4882-B0E9-36ACF1F5D2CD}">
      <dsp:nvSpPr>
        <dsp:cNvPr id="0" name=""/>
        <dsp:cNvSpPr/>
      </dsp:nvSpPr>
      <dsp:spPr>
        <a:xfrm>
          <a:off x="6276057" y="995812"/>
          <a:ext cx="436816" cy="43681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6455D90-E746-4248-80CD-E69C480F7739}">
      <dsp:nvSpPr>
        <dsp:cNvPr id="0" name=""/>
        <dsp:cNvSpPr/>
      </dsp:nvSpPr>
      <dsp:spPr>
        <a:xfrm>
          <a:off x="5870442" y="1832004"/>
          <a:ext cx="1248046" cy="1092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baseline="0" dirty="0"/>
            <a:t>Some health care providers, falsely believing that substance use disorders are within a person’s control, cite feelings of frustration and resentment when treating patients with substance use disorders</a:t>
          </a:r>
          <a:endParaRPr lang="en-US" sz="1100" kern="1200" dirty="0"/>
        </a:p>
      </dsp:txBody>
      <dsp:txXfrm>
        <a:off x="5870442" y="1832004"/>
        <a:ext cx="1248046" cy="109204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69203E-47E2-4AFF-B8B4-2BD115E22AF7}">
      <dsp:nvSpPr>
        <dsp:cNvPr id="0" name=""/>
        <dsp:cNvSpPr/>
      </dsp:nvSpPr>
      <dsp:spPr>
        <a:xfrm>
          <a:off x="0" y="0"/>
          <a:ext cx="6054645" cy="1690925"/>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100000"/>
            </a:lnSpc>
            <a:spcBef>
              <a:spcPct val="0"/>
            </a:spcBef>
            <a:spcAft>
              <a:spcPct val="35000"/>
            </a:spcAft>
            <a:buNone/>
          </a:pPr>
          <a:r>
            <a:rPr lang="en-US" sz="1600" kern="1200" baseline="0" dirty="0"/>
            <a:t>Trauma-initiated Loss of control (trauma triggering) in a MH or SUD setting reinforces a biased belief system created by someone (or many) who previously stigmatized the individual, their behavior, and/or their community in the past</a:t>
          </a:r>
          <a:endParaRPr lang="en-US" sz="1600" kern="1200" dirty="0"/>
        </a:p>
      </dsp:txBody>
      <dsp:txXfrm>
        <a:off x="49526" y="49526"/>
        <a:ext cx="4306940" cy="1591873"/>
      </dsp:txXfrm>
    </dsp:sp>
    <dsp:sp modelId="{8ABE682E-922E-4057-B787-F2456C0BE291}">
      <dsp:nvSpPr>
        <dsp:cNvPr id="0" name=""/>
        <dsp:cNvSpPr/>
      </dsp:nvSpPr>
      <dsp:spPr>
        <a:xfrm>
          <a:off x="1068466" y="2066686"/>
          <a:ext cx="6054645" cy="1690925"/>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100000"/>
            </a:lnSpc>
            <a:spcBef>
              <a:spcPct val="0"/>
            </a:spcBef>
            <a:spcAft>
              <a:spcPct val="35000"/>
            </a:spcAft>
            <a:buNone/>
          </a:pPr>
          <a:r>
            <a:rPr lang="en-US" sz="1600" kern="1200" baseline="0" dirty="0"/>
            <a:t>Responses lacking trauma awareness may create feelings of marginalization, oppression, and victimization in the individual compromising self-worth, dignity, and hope</a:t>
          </a:r>
          <a:endParaRPr lang="en-US" sz="1600" kern="1200" dirty="0"/>
        </a:p>
      </dsp:txBody>
      <dsp:txXfrm>
        <a:off x="1117992" y="2116212"/>
        <a:ext cx="3788024" cy="1591873"/>
      </dsp:txXfrm>
    </dsp:sp>
    <dsp:sp modelId="{9A2F6011-AACE-4100-BD3F-D4371A454C62}">
      <dsp:nvSpPr>
        <dsp:cNvPr id="0" name=""/>
        <dsp:cNvSpPr/>
      </dsp:nvSpPr>
      <dsp:spPr>
        <a:xfrm>
          <a:off x="4955543" y="1329255"/>
          <a:ext cx="1099101" cy="1099101"/>
        </a:xfrm>
        <a:prstGeom prst="downArrow">
          <a:avLst>
            <a:gd name="adj1" fmla="val 55000"/>
            <a:gd name="adj2" fmla="val 45000"/>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202841" y="1329255"/>
        <a:ext cx="604505" cy="82707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7E7302-A822-4539-9C89-282E3966BC65}">
      <dsp:nvSpPr>
        <dsp:cNvPr id="0" name=""/>
        <dsp:cNvSpPr/>
      </dsp:nvSpPr>
      <dsp:spPr>
        <a:xfrm>
          <a:off x="0" y="722598"/>
          <a:ext cx="8229600" cy="133402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C270CB-BA37-4B52-87EF-608741BB54B1}">
      <dsp:nvSpPr>
        <dsp:cNvPr id="0" name=""/>
        <dsp:cNvSpPr/>
      </dsp:nvSpPr>
      <dsp:spPr>
        <a:xfrm>
          <a:off x="403543" y="1022754"/>
          <a:ext cx="733715" cy="7337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14D5B98-DED4-433D-A857-8A5BC49DB22B}">
      <dsp:nvSpPr>
        <dsp:cNvPr id="0" name=""/>
        <dsp:cNvSpPr/>
      </dsp:nvSpPr>
      <dsp:spPr>
        <a:xfrm>
          <a:off x="1540802" y="722598"/>
          <a:ext cx="6688797" cy="1334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185" tIns="141185" rIns="141185" bIns="141185" numCol="1" spcCol="1270" anchor="ctr" anchorCtr="0">
          <a:noAutofit/>
        </a:bodyPr>
        <a:lstStyle/>
        <a:p>
          <a:pPr marL="0" lvl="0" indent="0" algn="l" defTabSz="711200">
            <a:lnSpc>
              <a:spcPct val="100000"/>
            </a:lnSpc>
            <a:spcBef>
              <a:spcPct val="0"/>
            </a:spcBef>
            <a:spcAft>
              <a:spcPct val="35000"/>
            </a:spcAft>
            <a:buNone/>
          </a:pPr>
          <a:r>
            <a:rPr lang="en-US" sz="1600" kern="1200" baseline="0" dirty="0"/>
            <a:t>When establishing rules or making program decisions, important to understand you may be unintentionally stigmatizing the very people you serve</a:t>
          </a:r>
          <a:endParaRPr lang="en-US" sz="1600" kern="1200" dirty="0"/>
        </a:p>
      </dsp:txBody>
      <dsp:txXfrm>
        <a:off x="1540802" y="722598"/>
        <a:ext cx="6688797" cy="1334028"/>
      </dsp:txXfrm>
    </dsp:sp>
    <dsp:sp modelId="{E0376853-AC99-4544-8372-799CC15F7C41}">
      <dsp:nvSpPr>
        <dsp:cNvPr id="0" name=""/>
        <dsp:cNvSpPr/>
      </dsp:nvSpPr>
      <dsp:spPr>
        <a:xfrm>
          <a:off x="0" y="2390133"/>
          <a:ext cx="8229600" cy="133402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3CD5F5-6627-4F25-A769-DC88DF768DF9}">
      <dsp:nvSpPr>
        <dsp:cNvPr id="0" name=""/>
        <dsp:cNvSpPr/>
      </dsp:nvSpPr>
      <dsp:spPr>
        <a:xfrm>
          <a:off x="403543" y="2690289"/>
          <a:ext cx="733715" cy="7337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ACD8A53-8511-4CB1-9131-61CE02DFACE2}">
      <dsp:nvSpPr>
        <dsp:cNvPr id="0" name=""/>
        <dsp:cNvSpPr/>
      </dsp:nvSpPr>
      <dsp:spPr>
        <a:xfrm>
          <a:off x="1540802" y="2390133"/>
          <a:ext cx="6688797" cy="1334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185" tIns="141185" rIns="141185" bIns="141185" numCol="1" spcCol="1270" anchor="ctr" anchorCtr="0">
          <a:noAutofit/>
        </a:bodyPr>
        <a:lstStyle/>
        <a:p>
          <a:pPr marL="0" lvl="0" indent="0" algn="l" defTabSz="711200">
            <a:lnSpc>
              <a:spcPct val="100000"/>
            </a:lnSpc>
            <a:spcBef>
              <a:spcPct val="0"/>
            </a:spcBef>
            <a:spcAft>
              <a:spcPct val="35000"/>
            </a:spcAft>
            <a:buNone/>
          </a:pPr>
          <a:r>
            <a:rPr lang="en-US" sz="1600" kern="1200" baseline="0" dirty="0"/>
            <a:t>Be aware that sometimes what feels like a simple programming decision may actually negatively impact someone or a group so severely that you lose the critical opportunity to establish a trusting relationship with the individual</a:t>
          </a:r>
          <a:endParaRPr lang="en-US" sz="1600" kern="1200" dirty="0"/>
        </a:p>
      </dsp:txBody>
      <dsp:txXfrm>
        <a:off x="1540802" y="2390133"/>
        <a:ext cx="6688797" cy="133402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29E06BF-2362-5F40-A092-D91B33A5D332}" type="datetimeFigureOut">
              <a:rPr lang="en-US" smtClean="0"/>
              <a:t>5/25/21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441B564-C98C-3346-B472-33E79EE137B7}" type="slidenum">
              <a:rPr lang="en-US" smtClean="0"/>
              <a:t>‹#›</a:t>
            </a:fld>
            <a:endParaRPr lang="en-US"/>
          </a:p>
        </p:txBody>
      </p:sp>
    </p:spTree>
    <p:extLst>
      <p:ext uri="{BB962C8B-B14F-4D97-AF65-F5344CB8AC3E}">
        <p14:creationId xmlns:p14="http://schemas.microsoft.com/office/powerpoint/2010/main" val="26438076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8E0E38-568B-C146-A4BB-7860014BE82C}" type="datetimeFigureOut">
              <a:rPr lang="en-US" smtClean="0"/>
              <a:t>5/25/21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053FB7-BB02-A14B-A780-C2AB428D01EA}" type="slidenum">
              <a:rPr lang="en-US" smtClean="0"/>
              <a:t>‹#›</a:t>
            </a:fld>
            <a:endParaRPr lang="en-US"/>
          </a:p>
        </p:txBody>
      </p:sp>
    </p:spTree>
    <p:extLst>
      <p:ext uri="{BB962C8B-B14F-4D97-AF65-F5344CB8AC3E}">
        <p14:creationId xmlns:p14="http://schemas.microsoft.com/office/powerpoint/2010/main" val="342734273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amhsa.gov/capt/sites/default/files/resources/sud-stigma-tool.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cbi.nlm.nih.gov/books/NBK384923/"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obamawhitehouse.archives.gov/blog/2017/01/13/changing-language-addictio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ncbi.nlm.nih.gov/books/NBK384923/#__NBK384923_dtls__"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www.nap.edu/"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2053FB7-BB02-A14B-A780-C2AB428D01EA}" type="slidenum">
              <a:rPr lang="en-US" smtClean="0"/>
              <a:t>1</a:t>
            </a:fld>
            <a:endParaRPr lang="en-US"/>
          </a:p>
        </p:txBody>
      </p:sp>
    </p:spTree>
    <p:extLst>
      <p:ext uri="{BB962C8B-B14F-4D97-AF65-F5344CB8AC3E}">
        <p14:creationId xmlns:p14="http://schemas.microsoft.com/office/powerpoint/2010/main" val="3395303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DON’T</a:t>
            </a:r>
            <a:r>
              <a:rPr lang="en-US" dirty="0"/>
              <a:t> </a:t>
            </a:r>
            <a:r>
              <a:rPr lang="en-US" b="1" dirty="0"/>
              <a:t>read the slide</a:t>
            </a:r>
          </a:p>
          <a:p>
            <a:r>
              <a:rPr lang="en-US" dirty="0"/>
              <a:t>There are 3 types of stigma (actually 4, but these are the primary ones): public, institutional and self stigma</a:t>
            </a:r>
          </a:p>
          <a:p>
            <a:r>
              <a:rPr lang="en-US" b="1" dirty="0"/>
              <a:t>Public stigma </a:t>
            </a:r>
            <a:r>
              <a:rPr lang="en-US" dirty="0"/>
              <a:t>– memes and signs that suggest moral failures, comments in print and online media, using images of ppl overdosed in their cars, etc.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Institutional or structural stigma </a:t>
            </a:r>
            <a:r>
              <a:rPr lang="en-US" dirty="0"/>
              <a:t>- Structural stigma is discrimination present in the health care system manifested in the implementation of policies and uses language that leads to lower quality of care, limited and fragmented access to behavioral health treatment and other services, and overuse of coercive approaches to care.   Usually this bias targets specific, easily stereotyped and generalizable attributes, such as race, gender, nationality, sexual orientation and age. Though direct discrimination is illegal by United States law, many believe that indirect discrimination is still pervasive in many social institutions and daily social practices.  The recent transgender ban in the military is an example. </a:t>
            </a:r>
          </a:p>
          <a:p>
            <a:endParaRPr lang="en-US" b="1" dirty="0"/>
          </a:p>
          <a:p>
            <a:r>
              <a:rPr lang="en-US" b="1" dirty="0"/>
              <a:t>Self </a:t>
            </a:r>
            <a:r>
              <a:rPr lang="en-US" b="1" dirty="0" err="1"/>
              <a:t>stigma’’s</a:t>
            </a:r>
            <a:r>
              <a:rPr lang="en-US" b="1" dirty="0"/>
              <a:t> </a:t>
            </a:r>
            <a:r>
              <a:rPr lang="en-US" dirty="0"/>
              <a:t>description here is adequate and the big take away here is both that this type of stigma may keep people from seeking services for their </a:t>
            </a:r>
            <a:r>
              <a:rPr lang="en-US" dirty="0" err="1"/>
              <a:t>mh</a:t>
            </a:r>
            <a:r>
              <a:rPr lang="en-US" dirty="0"/>
              <a:t> or </a:t>
            </a:r>
            <a:r>
              <a:rPr lang="en-US" dirty="0" err="1"/>
              <a:t>sud</a:t>
            </a:r>
            <a:r>
              <a:rPr lang="en-US" dirty="0"/>
              <a:t> challenges, it also causes a loss of hope, self esteem and confidence, creating a vicious circle of coping with substance misuse to combat the pain of the stigma, which leads to ever more self stigma and substance misuse or an exacerbation of </a:t>
            </a:r>
            <a:r>
              <a:rPr lang="en-US" dirty="0" err="1"/>
              <a:t>mh</a:t>
            </a:r>
            <a:r>
              <a:rPr lang="en-US" dirty="0"/>
              <a:t> problems.  </a:t>
            </a:r>
          </a:p>
          <a:p>
            <a:endParaRPr lang="en-US" dirty="0"/>
          </a:p>
        </p:txBody>
      </p:sp>
      <p:sp>
        <p:nvSpPr>
          <p:cNvPr id="4" name="Slide Number Placeholder 3"/>
          <p:cNvSpPr>
            <a:spLocks noGrp="1"/>
          </p:cNvSpPr>
          <p:nvPr>
            <p:ph type="sldNum" sz="quarter" idx="5"/>
          </p:nvPr>
        </p:nvSpPr>
        <p:spPr/>
        <p:txBody>
          <a:bodyPr/>
          <a:lstStyle/>
          <a:p>
            <a:fld id="{92053FB7-BB02-A14B-A780-C2AB428D01EA}" type="slidenum">
              <a:rPr lang="en-US" smtClean="0"/>
              <a:t>10</a:t>
            </a:fld>
            <a:endParaRPr lang="en-US"/>
          </a:p>
        </p:txBody>
      </p:sp>
    </p:spTree>
    <p:extLst>
      <p:ext uri="{BB962C8B-B14F-4D97-AF65-F5344CB8AC3E}">
        <p14:creationId xmlns:p14="http://schemas.microsoft.com/office/powerpoint/2010/main" val="1839569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the slide </a:t>
            </a:r>
          </a:p>
          <a:p>
            <a:endParaRPr lang="en-US" dirty="0"/>
          </a:p>
          <a:p>
            <a:r>
              <a:rPr lang="en-US" dirty="0" err="1"/>
              <a:t>Cadca</a:t>
            </a:r>
            <a:r>
              <a:rPr lang="en-US" dirty="0"/>
              <a:t> conference and world café session re SUD docs in str talking about the stigma within their med community for specializing in addiction.  </a:t>
            </a:r>
          </a:p>
        </p:txBody>
      </p:sp>
      <p:sp>
        <p:nvSpPr>
          <p:cNvPr id="4" name="Slide Number Placeholder 3"/>
          <p:cNvSpPr>
            <a:spLocks noGrp="1"/>
          </p:cNvSpPr>
          <p:nvPr>
            <p:ph type="sldNum" sz="quarter" idx="5"/>
          </p:nvPr>
        </p:nvSpPr>
        <p:spPr/>
        <p:txBody>
          <a:bodyPr/>
          <a:lstStyle/>
          <a:p>
            <a:fld id="{92053FB7-BB02-A14B-A780-C2AB428D01EA}" type="slidenum">
              <a:rPr lang="en-US" smtClean="0"/>
              <a:t>11</a:t>
            </a:fld>
            <a:endParaRPr lang="en-US"/>
          </a:p>
        </p:txBody>
      </p:sp>
    </p:spTree>
    <p:extLst>
      <p:ext uri="{BB962C8B-B14F-4D97-AF65-F5344CB8AC3E}">
        <p14:creationId xmlns:p14="http://schemas.microsoft.com/office/powerpoint/2010/main" val="3680127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Don’t read slide</a:t>
            </a:r>
          </a:p>
          <a:p>
            <a:r>
              <a:rPr lang="en-US" sz="1200" kern="1200" dirty="0">
                <a:solidFill>
                  <a:schemeClr val="tx1"/>
                </a:solidFill>
                <a:effectLst/>
                <a:latin typeface="+mn-lt"/>
                <a:ea typeface="+mn-ea"/>
                <a:cs typeface="+mn-cs"/>
              </a:rPr>
              <a:t>In the 2006 Global Context Study , levels of recognition, acceptance of neurobiological causes of mental illness and substance use, and treatment endorsement were similarly high; however, a core of five prejudice items persisted, and these are considered the backbone of stigma.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persistence of core prejudice factors help explain why increased public knowledge has </a:t>
            </a:r>
            <a:r>
              <a:rPr lang="en-US" b="1" dirty="0"/>
              <a:t>not</a:t>
            </a:r>
            <a:r>
              <a:rPr lang="en-US" dirty="0"/>
              <a:t> decreased public stigma..</a:t>
            </a:r>
            <a:r>
              <a:rPr lang="en-US" sz="1200" b="1" kern="1200" dirty="0">
                <a:solidFill>
                  <a:schemeClr val="tx1"/>
                </a:solidFill>
                <a:effectLst/>
                <a:latin typeface="+mn-lt"/>
                <a:ea typeface="+mn-ea"/>
                <a:cs typeface="+mn-cs"/>
              </a:rPr>
              <a:t>  So what are those 5 backbones of stigma?  </a:t>
            </a:r>
          </a:p>
          <a:p>
            <a:endParaRPr lang="en-US" sz="1200" dirty="0"/>
          </a:p>
          <a:p>
            <a:r>
              <a:rPr lang="en-US" sz="1200" dirty="0"/>
              <a:t>Lack of trust in intimate settings – do you want cousin John, who has the severe crack addiction, in the same room with Grandma’s pocketbook?</a:t>
            </a:r>
          </a:p>
          <a:p>
            <a:r>
              <a:rPr lang="en-US" sz="1200" dirty="0"/>
              <a:t>Possible contact with vulnerable group – Do you want John in the same room as Grandma?  Or with a vulnerable child?  Or your 14 year old daughter or granddaughter?</a:t>
            </a:r>
          </a:p>
          <a:p>
            <a:r>
              <a:rPr lang="en-US" sz="1200" dirty="0"/>
              <a:t>Potential for self harm – who do I call when my new renter John lights his hair on fire at 3 in the morning?</a:t>
            </a:r>
          </a:p>
          <a:p>
            <a:r>
              <a:rPr lang="en-US" sz="1200" dirty="0"/>
              <a:t>MI/SUD being opposed to power or authority – if we tell John he needs to leave, will he obey, or will he turn violent? Or goes quiet, or just ignores you?</a:t>
            </a:r>
          </a:p>
          <a:p>
            <a:r>
              <a:rPr lang="en-US" sz="1200" dirty="0"/>
              <a:t>Unsure how to interact with person with MI/SUD – What do I even say, and worse, what do I do if things get weird or scary?  </a:t>
            </a:r>
          </a:p>
          <a:p>
            <a:endParaRPr lang="en-US" dirty="0"/>
          </a:p>
        </p:txBody>
      </p:sp>
      <p:sp>
        <p:nvSpPr>
          <p:cNvPr id="4" name="Slide Number Placeholder 3"/>
          <p:cNvSpPr>
            <a:spLocks noGrp="1"/>
          </p:cNvSpPr>
          <p:nvPr>
            <p:ph type="sldNum" sz="quarter" idx="5"/>
          </p:nvPr>
        </p:nvSpPr>
        <p:spPr/>
        <p:txBody>
          <a:bodyPr/>
          <a:lstStyle/>
          <a:p>
            <a:fld id="{92053FB7-BB02-A14B-A780-C2AB428D01EA}" type="slidenum">
              <a:rPr lang="en-US" smtClean="0"/>
              <a:t>12</a:t>
            </a:fld>
            <a:endParaRPr lang="en-US"/>
          </a:p>
        </p:txBody>
      </p:sp>
    </p:spTree>
    <p:extLst>
      <p:ext uri="{BB962C8B-B14F-4D97-AF65-F5344CB8AC3E}">
        <p14:creationId xmlns:p14="http://schemas.microsoft.com/office/powerpoint/2010/main" val="1200453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Don’t read slide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People</a:t>
            </a:r>
            <a:r>
              <a:rPr lang="en-US" baseline="0" dirty="0"/>
              <a:t> with addiction face many different types of stigma. They face stigma from within– they may blame themselves or feel hopeless.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They can face stigma even within the recovery community. This is particularly true for people on medication treatments for their illness. So while we would never shame someone with diabetes for being on insulin, people with addiction who are on lifesaving medications are often shamed.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They can face stigma from the people who are supposed to be treating them., There is a long held belief in pockets of the medical system and among some clinicians that treatment is ineffective or that people don’t get better. Finally, ppl with addictions face huge stigma from the general public, who see it as a moral failing because they erroneously believe that addiction is a choice not a disease.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5"/>
          </p:nvPr>
        </p:nvSpPr>
        <p:spPr/>
        <p:txBody>
          <a:bodyPr/>
          <a:lstStyle/>
          <a:p>
            <a:fld id="{92053FB7-BB02-A14B-A780-C2AB428D01EA}" type="slidenum">
              <a:rPr lang="en-US" smtClean="0"/>
              <a:t>13</a:t>
            </a:fld>
            <a:endParaRPr lang="en-US" dirty="0"/>
          </a:p>
        </p:txBody>
      </p:sp>
    </p:spTree>
    <p:extLst>
      <p:ext uri="{BB962C8B-B14F-4D97-AF65-F5344CB8AC3E}">
        <p14:creationId xmlns:p14="http://schemas.microsoft.com/office/powerpoint/2010/main" val="2554190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10120" y="3737472"/>
            <a:ext cx="20403237" cy="4114800"/>
          </a:xfrm>
        </p:spPr>
        <p:txBody>
          <a:bodyPr/>
          <a:lstStyle/>
          <a:p>
            <a:r>
              <a:rPr lang="en-US" sz="2400" b="1" dirty="0">
                <a:cs typeface="Calibri"/>
              </a:rPr>
              <a:t>Don’t read slide</a:t>
            </a:r>
          </a:p>
          <a:p>
            <a:r>
              <a:rPr lang="en-US" sz="2400" dirty="0">
                <a:cs typeface="Calibri"/>
              </a:rPr>
              <a:t>Stigma not only inhibits help seeking, it may weaken the impact of help when it is eventually accessed. </a:t>
            </a:r>
          </a:p>
          <a:p>
            <a:endParaRPr lang="en-US" sz="2400" dirty="0">
              <a:cs typeface="Calibri"/>
            </a:endParaRPr>
          </a:p>
          <a:p>
            <a:r>
              <a:rPr lang="en-US" sz="2400" dirty="0">
                <a:cs typeface="Calibri"/>
              </a:rPr>
              <a:t>Let me provide some Examples of stigma:</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t>People with SUD and those on Medication Assisted Treatment may not be accepted to post-acute care facilities. “In other words, if someone is on MAT, are they really in recovery? Is that what we are projecting in our language and actions?  OR, are we supportive of those pathways of recovery as well as 12 step or faith-based approaches? MAT </a:t>
            </a:r>
            <a:r>
              <a:rPr lang="en-US" sz="2400" b="0" i="0" u="none" strike="noStrike" kern="1200" dirty="0">
                <a:solidFill>
                  <a:schemeClr val="tx1"/>
                </a:solidFill>
                <a:effectLst/>
                <a:latin typeface="+mn-lt"/>
                <a:ea typeface="+mn-ea"/>
                <a:cs typeface="+mn-cs"/>
              </a:rPr>
              <a:t>involves taking evidence –based medications like methadone (Methadone) buprenorphine (Suboxone), or naltrexone, for example. These medications work to prevent withdrawal and reduce cravings for opioid drugs. People with Opioid Use Disorder can take these evidence based medications and it will help stabilize and over a longer span, will help heal the them as well.”</a:t>
            </a:r>
            <a:endParaRPr lang="en-US" sz="2400" dirty="0"/>
          </a:p>
          <a:p>
            <a:r>
              <a:rPr lang="en-US" sz="2400" dirty="0"/>
              <a:t>Still, the stigma is pervasive and people on MAT may not be offered organ transplantation</a:t>
            </a:r>
          </a:p>
          <a:p>
            <a:r>
              <a:rPr lang="en-US" sz="2400" dirty="0"/>
              <a:t>People mandated to treatment as a condition of probation who have a positive drug screen despite complying with treatment can be violated and returned to jail or prison. And can I just tell you, as a person who was incarcerated in state prison for a nonviolent cannabis drug crime  in a state by the way, where that is no longer even a crime, that the strongest heroin I ever did…. I obtained in prison.  If we’re pinning our hopes on rehabilitation and recovery within the criminal justice system, we’re in serious trouble.  </a:t>
            </a:r>
          </a:p>
          <a:p>
            <a:endParaRPr lang="en-US" sz="2400" dirty="0"/>
          </a:p>
          <a:p>
            <a:pPr marL="0" indent="0">
              <a:buNone/>
            </a:pPr>
            <a:r>
              <a:rPr lang="en-US" sz="2400" dirty="0"/>
              <a:t>Substance use disorder is among the most stigmatized conditions in the US and around the world. People do not want to work with, be related to, or even see people with a substance use disorder in public. </a:t>
            </a:r>
          </a:p>
          <a:p>
            <a:pPr marL="0" indent="0">
              <a:buNone/>
            </a:pPr>
            <a:r>
              <a:rPr lang="en-US" sz="2400" dirty="0"/>
              <a:t>Many believe that people with a substance use disorder can or should be denied housing, employment, social services, and health care.</a:t>
            </a:r>
          </a:p>
          <a:p>
            <a:pPr marL="0" indent="0">
              <a:buNone/>
            </a:pPr>
            <a:r>
              <a:rPr lang="en-US" sz="2400" dirty="0"/>
              <a:t> Some health care providers treat patients who have substance use </a:t>
            </a:r>
            <a:r>
              <a:rPr lang="en-US" sz="2400" b="1" dirty="0"/>
              <a:t>disorders differently.</a:t>
            </a:r>
          </a:p>
          <a:p>
            <a:pPr marL="0" indent="0">
              <a:buNone/>
            </a:pPr>
            <a:r>
              <a:rPr lang="en-US" sz="2400" dirty="0"/>
              <a:t>Clinicians have lower expectations for health outcomes for patients with substance use disorders; this in turn can affect whether the provider believes the patient is deserving of treatment. </a:t>
            </a:r>
          </a:p>
          <a:p>
            <a:pPr marL="0" indent="0">
              <a:buNone/>
            </a:pPr>
            <a:r>
              <a:rPr lang="en-US" sz="2400" dirty="0"/>
              <a:t>Some health care providers, falsely believing that substance use disorders are within a person’s control, cite feelings of frustration and resentment when treating patients with substance use disorders</a:t>
            </a:r>
          </a:p>
          <a:p>
            <a:pPr marL="0" indent="0">
              <a:buNone/>
            </a:pPr>
            <a:r>
              <a:rPr lang="en-US" sz="2400" dirty="0"/>
              <a:t>This unconscious and often unintentional bias is real, and many researchers suggest that unconscious bias occurs automatically as the brain makes quick judgments based on past experiences and background. </a:t>
            </a:r>
          </a:p>
          <a:p>
            <a:pPr marL="0" indent="0">
              <a:buNone/>
            </a:pPr>
            <a:r>
              <a:rPr lang="en-US" sz="2400" dirty="0"/>
              <a:t>As a result of unconscious biases, certain people benefit and other people are penalized. </a:t>
            </a:r>
          </a:p>
          <a:p>
            <a:pPr marL="0" indent="0">
              <a:buNone/>
            </a:pPr>
            <a:r>
              <a:rPr lang="en-US" sz="2400" dirty="0"/>
              <a:t>Two quick examples can help us quickly understand this:</a:t>
            </a:r>
          </a:p>
          <a:p>
            <a:pPr marL="0" indent="0">
              <a:buNone/>
            </a:pPr>
            <a:r>
              <a:rPr lang="en-US" sz="2400" dirty="0"/>
              <a:t>Resumes are a pretty consistent source of unconscious bias. One particular study gave a group of managers a set of resumes. Some of them were exact duplicates where only the names had been changed. Resumes with the Anglo sounding names received substantially more callbacks that those with diverse names of other origins.</a:t>
            </a:r>
          </a:p>
          <a:p>
            <a:pPr marL="0" indent="0">
              <a:buNone/>
            </a:pPr>
            <a:r>
              <a:rPr lang="en-US" sz="2400" dirty="0"/>
              <a:t>Need help programming your smart phone? The best choice is a Generation Y-</a:t>
            </a:r>
            <a:r>
              <a:rPr lang="en-US" sz="2400" dirty="0" err="1"/>
              <a:t>er</a:t>
            </a:r>
            <a:r>
              <a:rPr lang="en-US" sz="2400" dirty="0"/>
              <a:t> or your child, not the Baby Boomer, right? This could be an accurate assumption, but it’s not always the case.</a:t>
            </a:r>
          </a:p>
          <a:p>
            <a:pPr marL="0" indent="0">
              <a:buNone/>
            </a:pPr>
            <a:r>
              <a:rPr lang="en-US" sz="2400" dirty="0"/>
              <a:t> </a:t>
            </a:r>
            <a:r>
              <a:rPr lang="en-US" sz="2400" dirty="0">
                <a:hlinkClick r:id="rId3"/>
              </a:rPr>
              <a:t>https://www.samhsa.gov/capt/sites/default/files/resources/sud-stigma-tool.pdf</a:t>
            </a:r>
            <a:r>
              <a:rPr lang="en-US" sz="2400" dirty="0"/>
              <a:t> </a:t>
            </a:r>
          </a:p>
          <a:p>
            <a:r>
              <a:rPr lang="en-US" sz="2400" dirty="0"/>
              <a:t>The Impact of stigma is just pernicious, folks, it:</a:t>
            </a:r>
          </a:p>
          <a:p>
            <a:r>
              <a:rPr lang="en-US" sz="2400" dirty="0"/>
              <a:t>Erodes confidence that substance use disorder is a valid and treatable health condition</a:t>
            </a:r>
          </a:p>
          <a:p>
            <a:r>
              <a:rPr lang="en-US" sz="2400" dirty="0"/>
              <a:t>Barrier to jobs, housing, relationships</a:t>
            </a:r>
          </a:p>
          <a:p>
            <a:r>
              <a:rPr lang="en-US" sz="2400" dirty="0"/>
              <a:t>Deters public from wanting to pay for treatment, allows insurers to restrict coverage </a:t>
            </a:r>
          </a:p>
          <a:p>
            <a:r>
              <a:rPr lang="en-US" sz="2400" dirty="0"/>
              <a:t>Stops people from seeking help </a:t>
            </a:r>
          </a:p>
          <a:p>
            <a:r>
              <a:rPr lang="en-US" sz="2400" dirty="0"/>
              <a:t>Impacts clinical care and treatment decisions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t>“Regardless of where</a:t>
            </a:r>
            <a:r>
              <a:rPr lang="en-US" sz="2400" baseline="0" dirty="0"/>
              <a:t> it comes from the impact of stigma is real and huge and negative. Stigma keeps people from understanding that addiction is a valid and treatable medical condition. It can serve as a barrier to jobs, housing, relationships. On a policy level it allows practices like how insurance companies can restrict coverage. And most importantly it keeps people from acknowledging that they have a problem and from seeking help.”</a:t>
            </a:r>
            <a:endParaRPr lang="en-US" sz="2400" dirty="0"/>
          </a:p>
          <a:p>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92053FB7-BB02-A14B-A780-C2AB428D01EA}" type="slidenum">
              <a:rPr lang="en-US" smtClean="0"/>
              <a:t>15</a:t>
            </a:fld>
            <a:endParaRPr lang="en-US"/>
          </a:p>
        </p:txBody>
      </p:sp>
    </p:spTree>
    <p:extLst>
      <p:ext uri="{BB962C8B-B14F-4D97-AF65-F5344CB8AC3E}">
        <p14:creationId xmlns:p14="http://schemas.microsoft.com/office/powerpoint/2010/main" val="3531006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the slide </a:t>
            </a:r>
          </a:p>
        </p:txBody>
      </p:sp>
      <p:sp>
        <p:nvSpPr>
          <p:cNvPr id="4" name="Slide Number Placeholder 3"/>
          <p:cNvSpPr>
            <a:spLocks noGrp="1"/>
          </p:cNvSpPr>
          <p:nvPr>
            <p:ph type="sldNum" sz="quarter" idx="5"/>
          </p:nvPr>
        </p:nvSpPr>
        <p:spPr/>
        <p:txBody>
          <a:bodyPr/>
          <a:lstStyle/>
          <a:p>
            <a:fld id="{EFC128F8-A8F8-4F86-9E2D-73E199426059}" type="slidenum">
              <a:rPr lang="en-US" smtClean="0"/>
              <a:t>16</a:t>
            </a:fld>
            <a:endParaRPr lang="en-US" dirty="0"/>
          </a:p>
        </p:txBody>
      </p:sp>
    </p:spTree>
    <p:extLst>
      <p:ext uri="{BB962C8B-B14F-4D97-AF65-F5344CB8AC3E}">
        <p14:creationId xmlns:p14="http://schemas.microsoft.com/office/powerpoint/2010/main" val="694512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the slide </a:t>
            </a:r>
          </a:p>
          <a:p>
            <a:r>
              <a:rPr lang="en-US" dirty="0"/>
              <a:t>And this isn’t just for the SUD community; think about what is typically said whenever there is a mass or workplace shooting about the shooter.  Almost ALWAYS very quickly begins to comment on the person’s “mental health.”  </a:t>
            </a:r>
          </a:p>
        </p:txBody>
      </p:sp>
      <p:sp>
        <p:nvSpPr>
          <p:cNvPr id="4" name="Slide Number Placeholder 3"/>
          <p:cNvSpPr>
            <a:spLocks noGrp="1"/>
          </p:cNvSpPr>
          <p:nvPr>
            <p:ph type="sldNum" sz="quarter" idx="5"/>
          </p:nvPr>
        </p:nvSpPr>
        <p:spPr/>
        <p:txBody>
          <a:bodyPr/>
          <a:lstStyle/>
          <a:p>
            <a:fld id="{EFC128F8-A8F8-4F86-9E2D-73E199426059}" type="slidenum">
              <a:rPr lang="en-US" smtClean="0"/>
              <a:t>17</a:t>
            </a:fld>
            <a:endParaRPr lang="en-US" dirty="0"/>
          </a:p>
        </p:txBody>
      </p:sp>
    </p:spTree>
    <p:extLst>
      <p:ext uri="{BB962C8B-B14F-4D97-AF65-F5344CB8AC3E}">
        <p14:creationId xmlns:p14="http://schemas.microsoft.com/office/powerpoint/2010/main" val="302512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the slide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Another content analysis in 2004 of U.S. news coverage of mental health issues found that, in 39 percent of stories, an association was made between persons with mental illness and dangerousness (</a:t>
            </a:r>
            <a:r>
              <a:rPr lang="en-US" sz="1200" u="sng" kern="1200" dirty="0">
                <a:solidFill>
                  <a:schemeClr val="tx1"/>
                </a:solidFill>
                <a:effectLst/>
                <a:latin typeface="+mn-lt"/>
                <a:ea typeface="+mn-ea"/>
                <a:cs typeface="+mn-cs"/>
                <a:hlinkClick r:id="rId3"/>
              </a:rPr>
              <a:t>Corrigan et al., 2005a</a:t>
            </a:r>
            <a:r>
              <a:rPr lang="en-US" sz="1200" kern="1200" dirty="0">
                <a:solidFill>
                  <a:schemeClr val="tx1"/>
                </a:solidFill>
                <a:effectLst/>
                <a:latin typeface="+mn-lt"/>
                <a:ea typeface="+mn-ea"/>
                <a:cs typeface="+mn-cs"/>
              </a:rPr>
              <a:t>). Treatment was mentioned in 26 percent of stories but only 16 percent of the stories included recovery as an outcome.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 so Fun Fact: Results from the 2006 General Social Survey found an increase in the public's knowledge of mental disorders and treatment since their previous 1996 survey, </a:t>
            </a:r>
            <a:r>
              <a:rPr lang="en-US" sz="1200" b="1" kern="1200" dirty="0">
                <a:solidFill>
                  <a:schemeClr val="tx1"/>
                </a:solidFill>
                <a:effectLst/>
                <a:latin typeface="+mn-lt"/>
                <a:ea typeface="+mn-ea"/>
                <a:cs typeface="+mn-cs"/>
              </a:rPr>
              <a:t>but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stigma levels for people with mental illness </a:t>
            </a:r>
            <a:r>
              <a:rPr lang="en-US" sz="1200" b="1" i="1" kern="1200" dirty="0">
                <a:solidFill>
                  <a:schemeClr val="tx1"/>
                </a:solidFill>
                <a:effectLst/>
                <a:latin typeface="+mn-lt"/>
                <a:ea typeface="+mn-ea"/>
                <a:cs typeface="+mn-cs"/>
              </a:rPr>
              <a:t>did not decrease over that time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Pescosolido</a:t>
            </a:r>
            <a:r>
              <a:rPr lang="en-US" sz="1200" kern="1200" dirty="0">
                <a:solidFill>
                  <a:schemeClr val="tx1"/>
                </a:solidFill>
                <a:effectLst/>
                <a:latin typeface="+mn-lt"/>
                <a:ea typeface="+mn-ea"/>
                <a:cs typeface="+mn-cs"/>
              </a:rPr>
              <a:t> et al., 2010).  This tells us that it requires more than just knowledge about the disorders and treatment for them.  Language matters!</a:t>
            </a:r>
          </a:p>
          <a:p>
            <a:endParaRPr lang="en-US" dirty="0"/>
          </a:p>
        </p:txBody>
      </p:sp>
      <p:sp>
        <p:nvSpPr>
          <p:cNvPr id="4" name="Slide Number Placeholder 3"/>
          <p:cNvSpPr>
            <a:spLocks noGrp="1"/>
          </p:cNvSpPr>
          <p:nvPr>
            <p:ph type="sldNum" sz="quarter" idx="5"/>
          </p:nvPr>
        </p:nvSpPr>
        <p:spPr/>
        <p:txBody>
          <a:bodyPr/>
          <a:lstStyle/>
          <a:p>
            <a:fld id="{EFC128F8-A8F8-4F86-9E2D-73E199426059}" type="slidenum">
              <a:rPr lang="en-US" smtClean="0"/>
              <a:t>18</a:t>
            </a:fld>
            <a:endParaRPr lang="en-US" dirty="0"/>
          </a:p>
        </p:txBody>
      </p:sp>
    </p:spTree>
    <p:extLst>
      <p:ext uri="{BB962C8B-B14F-4D97-AF65-F5344CB8AC3E}">
        <p14:creationId xmlns:p14="http://schemas.microsoft.com/office/powerpoint/2010/main" val="3060936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Read the slide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In a recent study of Americans conducted by Johns Hopkins University, only 22% of people surveyed were willing to work closely with someone suffering from drug addiction, yet 62% were willing to work closely with someone suffering from mental illness.</a:t>
            </a:r>
          </a:p>
        </p:txBody>
      </p:sp>
      <p:sp>
        <p:nvSpPr>
          <p:cNvPr id="4" name="Slide Number Placeholder 3"/>
          <p:cNvSpPr>
            <a:spLocks noGrp="1"/>
          </p:cNvSpPr>
          <p:nvPr>
            <p:ph type="sldNum" sz="quarter" idx="5"/>
          </p:nvPr>
        </p:nvSpPr>
        <p:spPr/>
        <p:txBody>
          <a:bodyPr/>
          <a:lstStyle/>
          <a:p>
            <a:fld id="{92053FB7-BB02-A14B-A780-C2AB428D01EA}" type="slidenum">
              <a:rPr lang="en-US" smtClean="0"/>
              <a:t>19</a:t>
            </a:fld>
            <a:endParaRPr lang="en-US"/>
          </a:p>
        </p:txBody>
      </p:sp>
    </p:spTree>
    <p:extLst>
      <p:ext uri="{BB962C8B-B14F-4D97-AF65-F5344CB8AC3E}">
        <p14:creationId xmlns:p14="http://schemas.microsoft.com/office/powerpoint/2010/main" val="113792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p:txBody>
      </p:sp>
      <p:sp>
        <p:nvSpPr>
          <p:cNvPr id="4" name="Slide Number Placeholder 3"/>
          <p:cNvSpPr>
            <a:spLocks noGrp="1"/>
          </p:cNvSpPr>
          <p:nvPr>
            <p:ph type="sldNum" sz="quarter" idx="5"/>
          </p:nvPr>
        </p:nvSpPr>
        <p:spPr/>
        <p:txBody>
          <a:bodyPr/>
          <a:lstStyle/>
          <a:p>
            <a:fld id="{92053FB7-BB02-A14B-A780-C2AB428D01EA}" type="slidenum">
              <a:rPr lang="en-US" smtClean="0"/>
              <a:t>20</a:t>
            </a:fld>
            <a:endParaRPr lang="en-US"/>
          </a:p>
        </p:txBody>
      </p:sp>
    </p:spTree>
    <p:extLst>
      <p:ext uri="{BB962C8B-B14F-4D97-AF65-F5344CB8AC3E}">
        <p14:creationId xmlns:p14="http://schemas.microsoft.com/office/powerpoint/2010/main" val="1460405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 name="Google Shape;69;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p:txBody>
      </p:sp>
      <p:sp>
        <p:nvSpPr>
          <p:cNvPr id="4" name="Slide Number Placeholder 3"/>
          <p:cNvSpPr>
            <a:spLocks noGrp="1"/>
          </p:cNvSpPr>
          <p:nvPr>
            <p:ph type="sldNum" sz="quarter" idx="5"/>
          </p:nvPr>
        </p:nvSpPr>
        <p:spPr/>
        <p:txBody>
          <a:bodyPr/>
          <a:lstStyle/>
          <a:p>
            <a:fld id="{92053FB7-BB02-A14B-A780-C2AB428D01EA}" type="slidenum">
              <a:rPr lang="en-US" smtClean="0"/>
              <a:t>21</a:t>
            </a:fld>
            <a:endParaRPr lang="en-US"/>
          </a:p>
        </p:txBody>
      </p:sp>
    </p:spTree>
    <p:extLst>
      <p:ext uri="{BB962C8B-B14F-4D97-AF65-F5344CB8AC3E}">
        <p14:creationId xmlns:p14="http://schemas.microsoft.com/office/powerpoint/2010/main" val="1301752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053FB7-BB02-A14B-A780-C2AB428D01EA}" type="slidenum">
              <a:rPr lang="en-US" smtClean="0"/>
              <a:t>22</a:t>
            </a:fld>
            <a:endParaRPr lang="en-US"/>
          </a:p>
        </p:txBody>
      </p:sp>
    </p:spTree>
    <p:extLst>
      <p:ext uri="{BB962C8B-B14F-4D97-AF65-F5344CB8AC3E}">
        <p14:creationId xmlns:p14="http://schemas.microsoft.com/office/powerpoint/2010/main" val="17328690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not familiar with William White and you are interested in learning more about recovery advocacy, recovery messaging, and just really cool recovery stuff in general, you should check out his blog at William White Papers.org</a:t>
            </a:r>
          </a:p>
          <a:p>
            <a:r>
              <a:rPr lang="en-US" dirty="0"/>
              <a:t>Bill’s like the Godfather of Recovery for many of us, and this quote from him drives home a point I’ve made throughout this presentation; words matter.  </a:t>
            </a:r>
            <a:r>
              <a:rPr lang="en-US" b="1" dirty="0"/>
              <a:t>Read quote </a:t>
            </a:r>
          </a:p>
          <a:p>
            <a:endParaRPr lang="en-US" dirty="0"/>
          </a:p>
          <a:p>
            <a:r>
              <a:rPr lang="en-US" dirty="0"/>
              <a:t>So ”What is the message we want to be sending our clients/patients? Or their families and friends? Are we using inviting language, positive, supportive? Or can they tell how we feel about addiction just by speaking with us for 5 mins.?”</a:t>
            </a:r>
          </a:p>
          <a:p>
            <a:endParaRPr lang="en-US" dirty="0"/>
          </a:p>
          <a:p>
            <a:r>
              <a:rPr lang="en-US" dirty="0">
                <a:cs typeface="Calibri"/>
              </a:rPr>
              <a:t>Using the terms substance abuse or substance abusers </a:t>
            </a:r>
            <a:r>
              <a:rPr lang="en-US" dirty="0"/>
              <a:t>contributes to the social and professional stigma attached to substance use disorders and may inhibit help-seeking and may negatively impact the rendering of appropriate services.  </a:t>
            </a:r>
          </a:p>
          <a:p>
            <a:endParaRPr lang="en-US" dirty="0"/>
          </a:p>
          <a:p>
            <a:r>
              <a:rPr lang="en-US" dirty="0"/>
              <a:t>On example is a study referred to as the Smoking Gun study.  (</a:t>
            </a:r>
            <a:r>
              <a:rPr lang="en-US" i="1" dirty="0"/>
              <a:t>N</a:t>
            </a:r>
            <a:r>
              <a:rPr lang="en-US" dirty="0"/>
              <a:t> =728) </a:t>
            </a:r>
            <a:r>
              <a:rPr lang="en-US" i="1" dirty="0"/>
              <a:t>Smoking Gun </a:t>
            </a:r>
            <a:r>
              <a:rPr lang="en-US" dirty="0"/>
              <a:t>refers to the Kelly studies. In one randomized study, health care workers at two conferences (n = 728) completed a survey with case studies describing the subject as either a substance abuser or as having a substance use disorder. In the case study, the subject was having difficulty complying with court orders. The study asked the health care workers to recommend options ranging from the therapeutic to the punitive. Those workers with the substance abuser case studies were significantly more likely to recommend punitive measures .</a:t>
            </a:r>
            <a:endParaRPr lang="en-US" dirty="0">
              <a:cs typeface="Calibri"/>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2053FB7-BB02-A14B-A780-C2AB428D01EA}" type="slidenum">
              <a:rPr lang="en-US" smtClean="0"/>
              <a:t>23</a:t>
            </a:fld>
            <a:endParaRPr lang="en-US" dirty="0"/>
          </a:p>
        </p:txBody>
      </p:sp>
    </p:spTree>
    <p:extLst>
      <p:ext uri="{BB962C8B-B14F-4D97-AF65-F5344CB8AC3E}">
        <p14:creationId xmlns:p14="http://schemas.microsoft.com/office/powerpoint/2010/main" val="2074279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cs typeface="Calibri"/>
              </a:rPr>
              <a:t>This is Michael </a:t>
            </a:r>
            <a:r>
              <a:rPr lang="en-US" sz="2400" dirty="0" err="1">
                <a:cs typeface="Calibri"/>
              </a:rPr>
              <a:t>boticelli</a:t>
            </a:r>
            <a:r>
              <a:rPr lang="en-US" sz="2400" dirty="0">
                <a:cs typeface="Calibri"/>
              </a:rPr>
              <a:t>, The first National Drug Czar who is also in recovery, and his parting message as he exited ONDCP was to draw attention to the pernicious impact of stigma.  </a:t>
            </a:r>
          </a:p>
          <a:p>
            <a:r>
              <a:rPr lang="en-US" sz="2400" dirty="0">
                <a:hlinkClick r:id="rId3"/>
              </a:rPr>
              <a:t>https://obamawhitehouse.archives.gov/blog/2017/01/13/changing-language-addiction</a:t>
            </a:r>
          </a:p>
          <a:p>
            <a:endParaRPr lang="en-US" dirty="0"/>
          </a:p>
          <a:p>
            <a:r>
              <a:rPr lang="en-US" dirty="0"/>
              <a:t>Read slide </a:t>
            </a:r>
          </a:p>
        </p:txBody>
      </p:sp>
      <p:sp>
        <p:nvSpPr>
          <p:cNvPr id="4" name="Slide Number Placeholder 3"/>
          <p:cNvSpPr>
            <a:spLocks noGrp="1"/>
          </p:cNvSpPr>
          <p:nvPr>
            <p:ph type="sldNum" sz="quarter" idx="5"/>
          </p:nvPr>
        </p:nvSpPr>
        <p:spPr/>
        <p:txBody>
          <a:bodyPr/>
          <a:lstStyle/>
          <a:p>
            <a:fld id="{92053FB7-BB02-A14B-A780-C2AB428D01EA}" type="slidenum">
              <a:rPr lang="en-US" smtClean="0"/>
              <a:t>24</a:t>
            </a:fld>
            <a:endParaRPr lang="en-US"/>
          </a:p>
        </p:txBody>
      </p:sp>
    </p:spTree>
    <p:extLst>
      <p:ext uri="{BB962C8B-B14F-4D97-AF65-F5344CB8AC3E}">
        <p14:creationId xmlns:p14="http://schemas.microsoft.com/office/powerpoint/2010/main" val="20882949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dirty="0"/>
              <a:t>Don’t read slide </a:t>
            </a:r>
          </a:p>
          <a:p>
            <a:r>
              <a:rPr lang="en-US" sz="2400" dirty="0"/>
              <a:t>“We know stigma is a huge issue in addiction because it is the number one reason why people who need treatment </a:t>
            </a:r>
            <a:r>
              <a:rPr lang="en-US" sz="2400" b="1" dirty="0"/>
              <a:t>don’t</a:t>
            </a:r>
            <a:r>
              <a:rPr lang="en-US" sz="2400" dirty="0"/>
              <a:t> access it. We also know from studies across the world that drug addiction is the single most stigmatized</a:t>
            </a:r>
            <a:r>
              <a:rPr lang="en-US" sz="2400" baseline="0" dirty="0"/>
              <a:t> condition on earth– more than having HIV or being a criminal.”</a:t>
            </a:r>
            <a:endParaRPr lang="en-US" sz="2400" dirty="0"/>
          </a:p>
        </p:txBody>
      </p:sp>
      <p:sp>
        <p:nvSpPr>
          <p:cNvPr id="4" name="Slide Number Placeholder 3"/>
          <p:cNvSpPr>
            <a:spLocks noGrp="1"/>
          </p:cNvSpPr>
          <p:nvPr>
            <p:ph type="sldNum" sz="quarter" idx="5"/>
          </p:nvPr>
        </p:nvSpPr>
        <p:spPr/>
        <p:txBody>
          <a:bodyPr/>
          <a:lstStyle/>
          <a:p>
            <a:fld id="{92053FB7-BB02-A14B-A780-C2AB428D01EA}" type="slidenum">
              <a:rPr lang="en-US" smtClean="0"/>
              <a:t>25</a:t>
            </a:fld>
            <a:endParaRPr lang="en-US" dirty="0"/>
          </a:p>
        </p:txBody>
      </p:sp>
    </p:spTree>
    <p:extLst>
      <p:ext uri="{BB962C8B-B14F-4D97-AF65-F5344CB8AC3E}">
        <p14:creationId xmlns:p14="http://schemas.microsoft.com/office/powerpoint/2010/main" val="64872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So we’ve talked a bit about stigma and how to identify it, and now let’s take a look at how we might begin eliminating it.  </a:t>
            </a:r>
          </a:p>
          <a:p>
            <a:endParaRPr lang="en-US" sz="2400" dirty="0"/>
          </a:p>
          <a:p>
            <a:r>
              <a:rPr lang="en-US" sz="2400" dirty="0"/>
              <a:t>Intro Jerria here, and turn it over through slide 28.  Jerria presents slides, at slide 28, Jerria finishes and shares spoken word.  </a:t>
            </a:r>
          </a:p>
        </p:txBody>
      </p:sp>
      <p:sp>
        <p:nvSpPr>
          <p:cNvPr id="4" name="Slide Number Placeholder 3"/>
          <p:cNvSpPr>
            <a:spLocks noGrp="1"/>
          </p:cNvSpPr>
          <p:nvPr>
            <p:ph type="sldNum" sz="quarter" idx="5"/>
          </p:nvPr>
        </p:nvSpPr>
        <p:spPr/>
        <p:txBody>
          <a:bodyPr/>
          <a:lstStyle/>
          <a:p>
            <a:fld id="{92053FB7-BB02-A14B-A780-C2AB428D01EA}" type="slidenum">
              <a:rPr lang="en-US" smtClean="0"/>
              <a:t>26</a:t>
            </a:fld>
            <a:endParaRPr lang="en-US"/>
          </a:p>
        </p:txBody>
      </p:sp>
    </p:spTree>
    <p:extLst>
      <p:ext uri="{BB962C8B-B14F-4D97-AF65-F5344CB8AC3E}">
        <p14:creationId xmlns:p14="http://schemas.microsoft.com/office/powerpoint/2010/main" val="2479405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t>Jerria</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t>Don’t Read Slide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4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t>I want to take a step back for a second and ask you all….What if we treated other chronic</a:t>
            </a:r>
            <a:r>
              <a:rPr lang="en-US" sz="2400" baseline="0" dirty="0"/>
              <a:t> disease like we treat addiction?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5"/>
          </p:nvPr>
        </p:nvSpPr>
        <p:spPr/>
        <p:txBody>
          <a:bodyPr/>
          <a:lstStyle/>
          <a:p>
            <a:fld id="{92053FB7-BB02-A14B-A780-C2AB428D01EA}" type="slidenum">
              <a:rPr lang="en-US" smtClean="0"/>
              <a:t>27</a:t>
            </a:fld>
            <a:endParaRPr lang="en-US" dirty="0"/>
          </a:p>
        </p:txBody>
      </p:sp>
    </p:spTree>
    <p:extLst>
      <p:ext uri="{BB962C8B-B14F-4D97-AF65-F5344CB8AC3E}">
        <p14:creationId xmlns:p14="http://schemas.microsoft.com/office/powerpoint/2010/main" val="26229503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158429" y="4343400"/>
            <a:ext cx="19411721" cy="4114800"/>
          </a:xfrm>
        </p:spPr>
        <p:txBody>
          <a:bodyPr/>
          <a:lstStyle/>
          <a:p>
            <a:r>
              <a:rPr lang="en-US" sz="2400" dirty="0"/>
              <a:t>Jerria</a:t>
            </a:r>
          </a:p>
          <a:p>
            <a:r>
              <a:rPr lang="en-US" sz="2400" b="1" dirty="0"/>
              <a:t>Don’t read slide </a:t>
            </a:r>
          </a:p>
          <a:p>
            <a:r>
              <a:rPr lang="en-US" sz="2400" dirty="0"/>
              <a:t>Imagine if</a:t>
            </a:r>
            <a:r>
              <a:rPr lang="en-US" sz="2400" baseline="0" dirty="0"/>
              <a:t> you went to the hospital with chest pain and were found to be having a heart attack. What if the doctors and nurses told you it was your fault because of the diet you “chose” or the fact that you don’t exercise or smoke? What if they refused to give you treatment because you had “done this to yourself.” What if instead of immediate care you were given a list of phone numbers for cardiologists to call and sent on your way? What if instead of being given life saving medication you were told you could only get medication if you agreed to also go to nutrition counseling? Or what if you were kicked out of care for having a symptom of your disease? This all sounds outrageous when you apply it to heart disease and yet this is what people with addiction face every single day. They are blamed for their disease, denied treatment, told to find care themselves, denied lifesaving medications like methadone, Suboxone or naltrexone, and kicked out of care for having a symptom of their disease- namely using.</a:t>
            </a:r>
            <a:endParaRPr lang="en-US" sz="2400" dirty="0"/>
          </a:p>
        </p:txBody>
      </p:sp>
      <p:sp>
        <p:nvSpPr>
          <p:cNvPr id="4" name="Slide Number Placeholder 3"/>
          <p:cNvSpPr>
            <a:spLocks noGrp="1"/>
          </p:cNvSpPr>
          <p:nvPr>
            <p:ph type="sldNum" sz="quarter" idx="5"/>
          </p:nvPr>
        </p:nvSpPr>
        <p:spPr/>
        <p:txBody>
          <a:bodyPr/>
          <a:lstStyle/>
          <a:p>
            <a:fld id="{92053FB7-BB02-A14B-A780-C2AB428D01EA}" type="slidenum">
              <a:rPr lang="en-US" smtClean="0"/>
              <a:t>28</a:t>
            </a:fld>
            <a:endParaRPr lang="en-US" dirty="0"/>
          </a:p>
        </p:txBody>
      </p:sp>
    </p:spTree>
    <p:extLst>
      <p:ext uri="{BB962C8B-B14F-4D97-AF65-F5344CB8AC3E}">
        <p14:creationId xmlns:p14="http://schemas.microsoft.com/office/powerpoint/2010/main" val="41462878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323682" y="4343400"/>
            <a:ext cx="19918496" cy="41148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t>Jerria</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a:t>Don’t read slide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t>So It’s not just the care and</a:t>
            </a:r>
            <a:r>
              <a:rPr lang="en-US" sz="2400" baseline="0" dirty="0"/>
              <a:t> treatment that is different. Even the language we use is different for addiction as compared to other diseases. </a:t>
            </a:r>
            <a:r>
              <a:rPr lang="en-US" sz="2400" dirty="0"/>
              <a:t>Think about the language we use for most illnesses, it is a language that communicates compassion and patient-centeredness. We talk about cancer survivors and suffering or enduring chronic disease.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4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t>The language we use for addiction is quite different. We call patients substance ABUSERS and talk about how their urine is dirty with drugs. We wouldn’t call</a:t>
            </a:r>
            <a:r>
              <a:rPr lang="en-US" sz="2400" baseline="0" dirty="0"/>
              <a:t> someone with diabetes a sugar abuser or someone who is overweight a food abuser and yet with addiction that term has been normalized</a:t>
            </a:r>
            <a:r>
              <a:rPr lang="en-US" sz="2400" dirty="0"/>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2053FB7-BB02-A14B-A780-C2AB428D01EA}" type="slidenum">
              <a:rPr lang="en-US" smtClean="0"/>
              <a:t>29</a:t>
            </a:fld>
            <a:endParaRPr lang="en-US" dirty="0"/>
          </a:p>
        </p:txBody>
      </p:sp>
    </p:spTree>
    <p:extLst>
      <p:ext uri="{BB962C8B-B14F-4D97-AF65-F5344CB8AC3E}">
        <p14:creationId xmlns:p14="http://schemas.microsoft.com/office/powerpoint/2010/main" val="20270501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2800" y="182563"/>
            <a:ext cx="6602413" cy="4951412"/>
          </a:xfrm>
        </p:spPr>
      </p:sp>
      <p:sp>
        <p:nvSpPr>
          <p:cNvPr id="3" name="Notes Placeholder 2"/>
          <p:cNvSpPr>
            <a:spLocks noGrp="1"/>
          </p:cNvSpPr>
          <p:nvPr>
            <p:ph type="body" idx="1"/>
          </p:nvPr>
        </p:nvSpPr>
        <p:spPr>
          <a:xfrm>
            <a:off x="685800" y="5673687"/>
            <a:ext cx="5486400" cy="1972020"/>
          </a:xfrm>
        </p:spPr>
        <p:txBody>
          <a:bodyPr/>
          <a:lstStyle/>
          <a:p>
            <a:r>
              <a:rPr lang="en-US" sz="2400" dirty="0"/>
              <a:t>So how do we change the language to improve the care?   Let’s look at some brief examples of what to say and what not to say, and we’re going to do a lot more of this work shortly, but for now, we want to focus on changing the language we use – remember that stigma is the number one reason people don’t come in for treatment – so if we want to improve the care, we need to change the language we’re using!  </a:t>
            </a:r>
          </a:p>
          <a:p>
            <a:endParaRPr lang="en-US" dirty="0"/>
          </a:p>
          <a:p>
            <a:r>
              <a:rPr lang="en-US" sz="1200" dirty="0"/>
              <a:t>READ THE SLIDE</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2053FB7-BB02-A14B-A780-C2AB428D01EA}" type="slidenum">
              <a:rPr lang="en-US" smtClean="0"/>
              <a:t>30</a:t>
            </a:fld>
            <a:endParaRPr lang="en-US" dirty="0"/>
          </a:p>
        </p:txBody>
      </p:sp>
    </p:spTree>
    <p:extLst>
      <p:ext uri="{BB962C8B-B14F-4D97-AF65-F5344CB8AC3E}">
        <p14:creationId xmlns:p14="http://schemas.microsoft.com/office/powerpoint/2010/main" val="2662518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 name="Google Shape;76;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Jerria </a:t>
            </a:r>
          </a:p>
          <a:p>
            <a:r>
              <a:rPr lang="en-US" dirty="0"/>
              <a:t>We have these person first language examples here, and you have them as well in the download pods.  The reason I wanted you to see this one is because it separates the terminology examples into  person centered, neutral and objective, opportunity focused language. </a:t>
            </a:r>
          </a:p>
          <a:p>
            <a:endParaRPr lang="en-US" dirty="0"/>
          </a:p>
          <a:p>
            <a:r>
              <a:rPr lang="en-US" dirty="0"/>
              <a:t>Use and encourage language that promotes self-esteem and self-efficacy such as person-first language like “person with substance use disorder” instead of “addict” or “alcoholic.”  </a:t>
            </a:r>
          </a:p>
          <a:p>
            <a:endParaRPr lang="en-US" dirty="0"/>
          </a:p>
          <a:p>
            <a:r>
              <a:rPr lang="en-US" dirty="0"/>
              <a:t>Health care teams that use empowering language can diminish the “why try” effect of self-stigma and encourage engagement in peer supports and education to increase social and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coping skills.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Before we move on from this slide, it’s important to realize that many people with substance use disorder often use stigmatizing language to describe themselves.  Steven shared a story with me about a recent social media interaction he had around this and I’m hoping he can share that again with all of you.  Steven?  </a:t>
            </a:r>
          </a:p>
          <a:p>
            <a:endParaRPr lang="en-US" dirty="0"/>
          </a:p>
        </p:txBody>
      </p:sp>
      <p:sp>
        <p:nvSpPr>
          <p:cNvPr id="4" name="Slide Number Placeholder 3"/>
          <p:cNvSpPr>
            <a:spLocks noGrp="1"/>
          </p:cNvSpPr>
          <p:nvPr>
            <p:ph type="sldNum" sz="quarter" idx="5"/>
          </p:nvPr>
        </p:nvSpPr>
        <p:spPr/>
        <p:txBody>
          <a:bodyPr/>
          <a:lstStyle/>
          <a:p>
            <a:fld id="{92053FB7-BB02-A14B-A780-C2AB428D01EA}" type="slidenum">
              <a:rPr lang="en-US" smtClean="0"/>
              <a:t>31</a:t>
            </a:fld>
            <a:endParaRPr lang="en-US"/>
          </a:p>
        </p:txBody>
      </p:sp>
    </p:spTree>
    <p:extLst>
      <p:ext uri="{BB962C8B-B14F-4D97-AF65-F5344CB8AC3E}">
        <p14:creationId xmlns:p14="http://schemas.microsoft.com/office/powerpoint/2010/main" val="28755589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7500" y="-166688"/>
            <a:ext cx="6962775" cy="5222876"/>
          </a:xfrm>
        </p:spPr>
      </p:sp>
      <p:sp>
        <p:nvSpPr>
          <p:cNvPr id="3" name="Notes Placeholder 2"/>
          <p:cNvSpPr>
            <a:spLocks noGrp="1"/>
          </p:cNvSpPr>
          <p:nvPr>
            <p:ph type="body" idx="1"/>
          </p:nvPr>
        </p:nvSpPr>
        <p:spPr>
          <a:xfrm>
            <a:off x="-6326436" y="4570413"/>
            <a:ext cx="19510872" cy="4114800"/>
          </a:xfrm>
        </p:spPr>
        <p:txBody>
          <a:bodyPr/>
          <a:lstStyle/>
          <a:p>
            <a:r>
              <a:rPr lang="en-US" sz="2400" dirty="0"/>
              <a:t>Jerria</a:t>
            </a:r>
          </a:p>
          <a:p>
            <a:r>
              <a:rPr lang="en-US" sz="2400" b="1" dirty="0"/>
              <a:t>Don’t read slide</a:t>
            </a:r>
          </a:p>
          <a:p>
            <a:r>
              <a:rPr lang="en-US" sz="2400" dirty="0"/>
              <a:t>Remember back when we first began this presentation, Steven talked about institutional, or </a:t>
            </a:r>
            <a:r>
              <a:rPr lang="en-US" sz="2400" b="1" dirty="0"/>
              <a:t>Structural stigma.  You’ll remember that this type of stigma is</a:t>
            </a:r>
            <a:r>
              <a:rPr lang="en-US" sz="2400" dirty="0"/>
              <a:t> discrimination present in the health care system in the implementation of policies and language; leading to lower quality of care, ,limited and fragmented access to behavioral health treatment and other services, and overuse of coercive approaches to care.</a:t>
            </a:r>
          </a:p>
          <a:p>
            <a:endParaRPr lang="en-US" sz="2400" dirty="0"/>
          </a:p>
          <a:p>
            <a:endParaRPr lang="en-US" sz="2400" dirty="0"/>
          </a:p>
          <a:p>
            <a:r>
              <a:rPr lang="en-US" sz="2400" dirty="0"/>
              <a:t>As you may be realizing at this point, eliminating stigma is going to require some work –and one of the ways to start is to perform a language audit</a:t>
            </a:r>
            <a:r>
              <a:rPr lang="en-US" sz="2400" dirty="0">
                <a:highlight>
                  <a:srgbClr val="FFFF00"/>
                </a:highlight>
              </a:rPr>
              <a:t>:  </a:t>
            </a:r>
          </a:p>
          <a:p>
            <a:r>
              <a:rPr lang="en-US" sz="2400" b="1" dirty="0">
                <a:highlight>
                  <a:srgbClr val="FFFF00"/>
                </a:highlight>
              </a:rPr>
              <a:t>Now </a:t>
            </a:r>
            <a:r>
              <a:rPr lang="en-US" sz="2400" b="1" dirty="0"/>
              <a:t>Read the slide then read the remaining text below.  </a:t>
            </a:r>
          </a:p>
          <a:p>
            <a:endParaRPr lang="en-US" sz="2400" dirty="0"/>
          </a:p>
          <a:p>
            <a:r>
              <a:rPr lang="en-US" sz="2400" dirty="0"/>
              <a:t>SAMHSA’s Center for the Application of Prevention Technologies has a pretty great toolkit for doing this, it’s called Words Matter: How Language Choice Can Reduce Stigma and it is available in the downloads pod here in the room.</a:t>
            </a:r>
          </a:p>
          <a:p>
            <a:endParaRPr lang="en-US" sz="2400" dirty="0"/>
          </a:p>
          <a:p>
            <a:r>
              <a:rPr lang="en-US" sz="2400" dirty="0"/>
              <a:t>Before I turn this back over to Steven, I want to share one more thing with all of you….  (Jerria feel free to either give a little explanation about this or just launch right in to the Spoken Word you’ve created.  I’ll have Melissa pull up the word doc “Spoken Word”  I created from your email in the room while you’re sharing so folks can follow along if they’d like) </a:t>
            </a:r>
          </a:p>
        </p:txBody>
      </p:sp>
      <p:sp>
        <p:nvSpPr>
          <p:cNvPr id="4" name="Slide Number Placeholder 3"/>
          <p:cNvSpPr>
            <a:spLocks noGrp="1"/>
          </p:cNvSpPr>
          <p:nvPr>
            <p:ph type="sldNum" sz="quarter" idx="5"/>
          </p:nvPr>
        </p:nvSpPr>
        <p:spPr/>
        <p:txBody>
          <a:bodyPr/>
          <a:lstStyle/>
          <a:p>
            <a:fld id="{92053FB7-BB02-A14B-A780-C2AB428D01EA}" type="slidenum">
              <a:rPr lang="en-US" smtClean="0"/>
              <a:t>32</a:t>
            </a:fld>
            <a:endParaRPr lang="en-US"/>
          </a:p>
        </p:txBody>
      </p:sp>
    </p:spTree>
    <p:extLst>
      <p:ext uri="{BB962C8B-B14F-4D97-AF65-F5344CB8AC3E}">
        <p14:creationId xmlns:p14="http://schemas.microsoft.com/office/powerpoint/2010/main" val="9521970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Jerria</a:t>
            </a:r>
          </a:p>
          <a:p>
            <a:r>
              <a:rPr lang="en-US" dirty="0"/>
              <a:t>Turns it back to Steven  when finished</a:t>
            </a:r>
          </a:p>
        </p:txBody>
      </p:sp>
      <p:sp>
        <p:nvSpPr>
          <p:cNvPr id="4" name="Slide Number Placeholder 3"/>
          <p:cNvSpPr>
            <a:spLocks noGrp="1"/>
          </p:cNvSpPr>
          <p:nvPr>
            <p:ph type="sldNum" sz="quarter" idx="5"/>
          </p:nvPr>
        </p:nvSpPr>
        <p:spPr/>
        <p:txBody>
          <a:bodyPr/>
          <a:lstStyle/>
          <a:p>
            <a:fld id="{92053FB7-BB02-A14B-A780-C2AB428D01EA}" type="slidenum">
              <a:rPr lang="en-US" smtClean="0"/>
              <a:t>33</a:t>
            </a:fld>
            <a:endParaRPr lang="en-US"/>
          </a:p>
        </p:txBody>
      </p:sp>
    </p:spTree>
    <p:extLst>
      <p:ext uri="{BB962C8B-B14F-4D97-AF65-F5344CB8AC3E}">
        <p14:creationId xmlns:p14="http://schemas.microsoft.com/office/powerpoint/2010/main" val="38214766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I love this video.  You can clearly tell the speaker here, </a:t>
            </a:r>
            <a:r>
              <a:rPr lang="en-US" dirty="0" err="1"/>
              <a:t>Ms</a:t>
            </a:r>
            <a:r>
              <a:rPr lang="en-US" dirty="0"/>
              <a:t> Loukas is passionate and knowledgeable about stigma and recovery.  Remember too that stigma is pernicious and can be insidious, often hiding in plain sight.   </a:t>
            </a:r>
          </a:p>
          <a:p>
            <a:r>
              <a:rPr lang="en-US" dirty="0"/>
              <a:t>Play video: https://youtu.be/X-EzP2QcZcU</a:t>
            </a:r>
          </a:p>
          <a:p>
            <a:r>
              <a:rPr lang="en-US" dirty="0"/>
              <a:t>Also on: https://pcssnow.org/education-training/training-courses/stigma-and-oud/</a:t>
            </a:r>
          </a:p>
          <a:p>
            <a:endParaRPr lang="en-US" dirty="0"/>
          </a:p>
          <a:p>
            <a:r>
              <a:rPr lang="en-US" dirty="0"/>
              <a:t>There are actually two “ouch” stigma moments for me in this video, there was the “psych meds” comment, and then the “wet shelter” comment, both of which sure conjures up some gnarly negative images for many.  Now, I’m not here to disparage Ms. Loukas at all.  Rather, I’m trying to point out to all of us that even the most passionate advocates can step right into a big </a:t>
            </a:r>
            <a:r>
              <a:rPr lang="en-US" dirty="0" err="1"/>
              <a:t>ol</a:t>
            </a:r>
            <a:r>
              <a:rPr lang="en-US" dirty="0"/>
              <a:t> pile of stigma without even realizing it. I will certainly be guilty of it myself again, but I keep finding it and rooting it out when I come across it within me.  It’s what </a:t>
            </a:r>
            <a:r>
              <a:rPr lang="en-US" i="1" dirty="0"/>
              <a:t>I</a:t>
            </a:r>
            <a:r>
              <a:rPr lang="en-US" dirty="0"/>
              <a:t> must do and now I’m asking you to do it too because language and words matter folks, yes?    </a:t>
            </a:r>
          </a:p>
        </p:txBody>
      </p:sp>
      <p:sp>
        <p:nvSpPr>
          <p:cNvPr id="4" name="Slide Number Placeholder 3"/>
          <p:cNvSpPr>
            <a:spLocks noGrp="1"/>
          </p:cNvSpPr>
          <p:nvPr>
            <p:ph type="sldNum" sz="quarter" idx="5"/>
          </p:nvPr>
        </p:nvSpPr>
        <p:spPr/>
        <p:txBody>
          <a:bodyPr/>
          <a:lstStyle/>
          <a:p>
            <a:fld id="{92053FB7-BB02-A14B-A780-C2AB428D01EA}" type="slidenum">
              <a:rPr lang="en-US" smtClean="0"/>
              <a:t>34</a:t>
            </a:fld>
            <a:endParaRPr lang="en-US"/>
          </a:p>
        </p:txBody>
      </p:sp>
    </p:spTree>
    <p:extLst>
      <p:ext uri="{BB962C8B-B14F-4D97-AF65-F5344CB8AC3E}">
        <p14:creationId xmlns:p14="http://schemas.microsoft.com/office/powerpoint/2010/main" val="12160128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43171" y="3726456"/>
            <a:ext cx="20304087" cy="4114800"/>
          </a:xfrm>
        </p:spPr>
        <p:txBody>
          <a:bodyPr/>
          <a:lstStyle/>
          <a:p>
            <a:r>
              <a:rPr lang="en-US" sz="2400" b="1" dirty="0"/>
              <a:t>Don’t read slide </a:t>
            </a:r>
          </a:p>
          <a:p>
            <a:r>
              <a:rPr lang="en-US" sz="2400" dirty="0"/>
              <a:t>We are mentioning these three evidence-based stigma reduction interventions because we know they work and have the evidence to support it,  and we encourage you to reach out to the Opioid Response Network for more intensive training via:</a:t>
            </a:r>
          </a:p>
          <a:p>
            <a:endParaRPr lang="en-US" sz="2400" dirty="0"/>
          </a:p>
          <a:p>
            <a:r>
              <a:rPr lang="en-US" sz="2400" i="1" dirty="0"/>
              <a:t>Recovery Community Messaging Training </a:t>
            </a:r>
            <a:r>
              <a:rPr lang="en-US" sz="2400" i="0" dirty="0"/>
              <a:t>which teaches folks how to more impactfully tell their stories. This training also discusses the use of accurate and non-stigmatizing language.</a:t>
            </a:r>
          </a:p>
          <a:p>
            <a:endParaRPr lang="en-US" sz="2400" i="0" dirty="0"/>
          </a:p>
          <a:p>
            <a:r>
              <a:rPr lang="en-US" sz="2400" i="1" dirty="0"/>
              <a:t>The Science of Addiction &amp; Recovery</a:t>
            </a:r>
            <a:r>
              <a:rPr lang="en-US" sz="2400" i="0" dirty="0"/>
              <a:t>  which provides information about substance use disorder in an accessible format. </a:t>
            </a:r>
          </a:p>
          <a:p>
            <a:endParaRPr lang="en-US" sz="2400" i="0" dirty="0"/>
          </a:p>
          <a:p>
            <a:r>
              <a:rPr lang="en-US" sz="2400" i="0" dirty="0">
                <a:cs typeface="Calibri"/>
              </a:rPr>
              <a:t>While these trainings are all good and they definitely work, perhaps the most important thing we can do to help change attitudes and behaviors is to </a:t>
            </a:r>
          </a:p>
          <a:p>
            <a:r>
              <a:rPr lang="en-US" sz="2400" b="1" dirty="0">
                <a:cs typeface="Calibri"/>
              </a:rPr>
              <a:t>HAVING SOMEONE WITH LIVED EXPERIENCE PROVIDE EDUCATION.  We know that when those of us with lived experience speak, it HAS TWICE THE IMPACT ON ATTITUDE CHANGE AND INTENDED BEHAVIORS that trainings without that voice experience.   </a:t>
            </a:r>
            <a:r>
              <a:rPr lang="en-US" sz="2400" dirty="0"/>
              <a:t>Frequently, contact-based interventions – those lived experience stories - are combined with education where factual information is presented.  People with lived experience support and personalize the information by relating it to their own life experiences. </a:t>
            </a:r>
          </a:p>
          <a:p>
            <a:pPr marL="171450" indent="-171450">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92053FB7-BB02-A14B-A780-C2AB428D01EA}" type="slidenum">
              <a:rPr lang="en-US" smtClean="0"/>
              <a:t>35</a:t>
            </a:fld>
            <a:endParaRPr lang="en-US"/>
          </a:p>
        </p:txBody>
      </p:sp>
    </p:spTree>
    <p:extLst>
      <p:ext uri="{BB962C8B-B14F-4D97-AF65-F5344CB8AC3E}">
        <p14:creationId xmlns:p14="http://schemas.microsoft.com/office/powerpoint/2010/main" val="6779026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979623" y="4343400"/>
            <a:ext cx="17924442" cy="41148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t>“So what can </a:t>
            </a:r>
            <a:r>
              <a:rPr lang="en-US" sz="2400" b="1" dirty="0"/>
              <a:t>you</a:t>
            </a:r>
            <a:r>
              <a:rPr lang="en-US" sz="2400" dirty="0"/>
              <a:t> all do? First you can do just what you are doing today– learn more about addiction and speak out! For everyone who knows someone with addiction, you can keep hope alive and help them know</a:t>
            </a:r>
            <a:r>
              <a:rPr lang="en-US" sz="2400" baseline="0" dirty="0"/>
              <a:t> that addiction is treatable and that they will get better. I hope everyone will be mindful of the language they use and remembers always to treat people with dignity and respect. Please, spread the message that treatment works and most people do get better in their recovery journey.”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400" baseline="0" dirty="0"/>
          </a:p>
          <a:p>
            <a:pPr marL="0" indent="0">
              <a:buNone/>
            </a:pPr>
            <a:r>
              <a:rPr lang="en-US" sz="2400" dirty="0"/>
              <a:t>Use appropriate language in formal and informal conversations when discussing SUDs to decrease stigma by:</a:t>
            </a:r>
          </a:p>
          <a:p>
            <a:pPr lvl="3"/>
            <a:r>
              <a:rPr lang="en-US" sz="2400" dirty="0"/>
              <a:t>Removing labels </a:t>
            </a:r>
          </a:p>
          <a:p>
            <a:pPr lvl="3"/>
            <a:r>
              <a:rPr lang="en-US" sz="2400" dirty="0"/>
              <a:t>Using “person first” language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2053FB7-BB02-A14B-A780-C2AB428D01EA}" type="slidenum">
              <a:rPr lang="en-US" smtClean="0"/>
              <a:t>36</a:t>
            </a:fld>
            <a:endParaRPr lang="en-US" dirty="0"/>
          </a:p>
        </p:txBody>
      </p:sp>
    </p:spTree>
    <p:extLst>
      <p:ext uri="{BB962C8B-B14F-4D97-AF65-F5344CB8AC3E}">
        <p14:creationId xmlns:p14="http://schemas.microsoft.com/office/powerpoint/2010/main" val="2059158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Read the slide </a:t>
            </a:r>
          </a:p>
          <a:p>
            <a:r>
              <a:rPr lang="en-US" sz="1200" b="0" i="0" kern="1200" dirty="0">
                <a:solidFill>
                  <a:schemeClr val="tx1"/>
                </a:solidFill>
                <a:effectLst/>
                <a:latin typeface="+mn-lt"/>
                <a:ea typeface="+mn-ea"/>
                <a:cs typeface="+mn-cs"/>
              </a:rPr>
              <a:t>Let me just say a quick word about the </a:t>
            </a:r>
            <a:r>
              <a:rPr lang="en-US" dirty="0">
                <a:solidFill>
                  <a:srgbClr val="00467F"/>
                </a:solidFill>
              </a:rPr>
              <a:t>unintentional</a:t>
            </a:r>
            <a:r>
              <a:rPr lang="en-US" sz="1200" b="0" i="0" kern="1200" dirty="0">
                <a:solidFill>
                  <a:schemeClr val="tx1"/>
                </a:solidFill>
                <a:effectLst/>
                <a:latin typeface="+mn-lt"/>
                <a:ea typeface="+mn-ea"/>
                <a:cs typeface="+mn-cs"/>
              </a:rPr>
              <a:t> or “unconscious bias”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Many researchers suggest that unconscious bias occurs automatically as the brain makes quick judgments based on past experiences and background. As a result of unconscious biases, certain people benefit and other people are penalized. </a:t>
            </a:r>
          </a:p>
          <a:p>
            <a:r>
              <a:rPr lang="en-US" sz="1200" b="0" i="0" kern="1200" dirty="0">
                <a:solidFill>
                  <a:schemeClr val="tx1"/>
                </a:solidFill>
                <a:effectLst/>
                <a:latin typeface="+mn-lt"/>
                <a:ea typeface="+mn-ea"/>
                <a:cs typeface="+mn-cs"/>
              </a:rPr>
              <a:t>Two quick examples to help us quickly understand this:</a:t>
            </a:r>
          </a:p>
          <a:p>
            <a:r>
              <a:rPr lang="en-US" sz="1200" b="0" i="0" kern="1200" dirty="0">
                <a:solidFill>
                  <a:schemeClr val="tx1"/>
                </a:solidFill>
                <a:effectLst/>
                <a:latin typeface="+mn-lt"/>
                <a:ea typeface="+mn-ea"/>
                <a:cs typeface="+mn-cs"/>
              </a:rPr>
              <a:t>Resumes are a pretty consistent source of unconscious bias. One particular study gave a group of managers a set of resumes. Some of them were exact duplicates where only the names had been changed. Resumes with the Anglo sounding names received substantially more callbacks that those with diverse names of other origins.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Need help programming your smart phone? The best choice is a Generation Y-</a:t>
            </a:r>
            <a:r>
              <a:rPr lang="en-US" sz="1200" b="0" i="0" kern="1200" dirty="0" err="1">
                <a:solidFill>
                  <a:schemeClr val="tx1"/>
                </a:solidFill>
                <a:effectLst/>
                <a:latin typeface="+mn-lt"/>
                <a:ea typeface="+mn-ea"/>
                <a:cs typeface="+mn-cs"/>
              </a:rPr>
              <a:t>er</a:t>
            </a:r>
            <a:r>
              <a:rPr lang="en-US" sz="1200" b="0" i="0" kern="1200" dirty="0">
                <a:solidFill>
                  <a:schemeClr val="tx1"/>
                </a:solidFill>
                <a:effectLst/>
                <a:latin typeface="+mn-lt"/>
                <a:ea typeface="+mn-ea"/>
                <a:cs typeface="+mn-cs"/>
              </a:rPr>
              <a:t> or your child, not the Baby Boomer, right? This could be an accurate assumption, but it’s not always the case.</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FC128F8-A8F8-4F86-9E2D-73E199426059}" type="slidenum">
              <a:rPr lang="en-US" smtClean="0"/>
              <a:t>37</a:t>
            </a:fld>
            <a:endParaRPr lang="en-US" dirty="0"/>
          </a:p>
        </p:txBody>
      </p:sp>
    </p:spTree>
    <p:extLst>
      <p:ext uri="{BB962C8B-B14F-4D97-AF65-F5344CB8AC3E}">
        <p14:creationId xmlns:p14="http://schemas.microsoft.com/office/powerpoint/2010/main" val="25549397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the slide (2 more reminder slides are coming)</a:t>
            </a:r>
          </a:p>
          <a:p>
            <a:r>
              <a:rPr lang="en-US" dirty="0"/>
              <a:t>Remember too that “There are 2 main factors that influence stigma:  cause and controllability. </a:t>
            </a:r>
            <a:r>
              <a:rPr lang="en-US" b="1" dirty="0"/>
              <a:t>Stigma</a:t>
            </a:r>
            <a:r>
              <a:rPr lang="en-US" b="1" baseline="0" dirty="0"/>
              <a:t> decreases when people understand that the individual is not responsible for causing his/her problem when he or she is unable to control it.”  </a:t>
            </a:r>
            <a:r>
              <a:rPr lang="en-US" baseline="0" dirty="0"/>
              <a:t>Education and changing terminology used will influence perceptions.</a:t>
            </a:r>
            <a:endParaRPr lang="en-US" dirty="0"/>
          </a:p>
          <a:p>
            <a:endParaRPr lang="en-US" sz="1100" dirty="0"/>
          </a:p>
          <a:p>
            <a:r>
              <a:rPr lang="en-US" sz="1100" dirty="0"/>
              <a:t>Source.</a:t>
            </a:r>
            <a:r>
              <a:rPr lang="en-US" sz="1100" b="0" i="0" kern="1200" dirty="0">
                <a:solidFill>
                  <a:schemeClr val="tx1"/>
                </a:solidFill>
                <a:effectLst/>
                <a:latin typeface="+mn-lt"/>
                <a:ea typeface="+mn-ea"/>
                <a:cs typeface="+mn-cs"/>
              </a:rPr>
              <a:t> Kelly, J.F., </a:t>
            </a:r>
            <a:r>
              <a:rPr lang="en-US" sz="1100" b="0" i="0" kern="1200" dirty="0" err="1">
                <a:solidFill>
                  <a:schemeClr val="tx1"/>
                </a:solidFill>
                <a:effectLst/>
                <a:latin typeface="+mn-lt"/>
                <a:ea typeface="+mn-ea"/>
                <a:cs typeface="+mn-cs"/>
              </a:rPr>
              <a:t>Walkerman</a:t>
            </a:r>
            <a:r>
              <a:rPr lang="en-US" sz="1100" b="0" i="0" kern="1200" dirty="0">
                <a:solidFill>
                  <a:schemeClr val="tx1"/>
                </a:solidFill>
                <a:effectLst/>
                <a:latin typeface="+mn-lt"/>
                <a:ea typeface="+mn-ea"/>
                <a:cs typeface="+mn-cs"/>
              </a:rPr>
              <a:t>, S.E., &amp; </a:t>
            </a:r>
            <a:r>
              <a:rPr lang="en-US" sz="1100" b="0" i="0" kern="1200" dirty="0" err="1">
                <a:solidFill>
                  <a:schemeClr val="tx1"/>
                </a:solidFill>
                <a:effectLst/>
                <a:latin typeface="+mn-lt"/>
                <a:ea typeface="+mn-ea"/>
                <a:cs typeface="+mn-cs"/>
              </a:rPr>
              <a:t>Saitz</a:t>
            </a:r>
            <a:r>
              <a:rPr lang="en-US" sz="1100" b="0" i="0" kern="1200" dirty="0">
                <a:solidFill>
                  <a:schemeClr val="tx1"/>
                </a:solidFill>
                <a:effectLst/>
                <a:latin typeface="+mn-lt"/>
                <a:ea typeface="+mn-ea"/>
                <a:cs typeface="+mn-cs"/>
              </a:rPr>
              <a:t>, R. (2015, January). Stop talking 'dirty': clinicians, language, and quality of care for the leading cause of preventable death in the United States. </a:t>
            </a:r>
            <a:r>
              <a:rPr lang="en-US" sz="1100" b="0" i="1" kern="1200" dirty="0">
                <a:solidFill>
                  <a:schemeClr val="tx1"/>
                </a:solidFill>
                <a:effectLst/>
                <a:latin typeface="+mn-lt"/>
                <a:ea typeface="+mn-ea"/>
                <a:cs typeface="+mn-cs"/>
              </a:rPr>
              <a:t>The American Journal of Medicine</a:t>
            </a:r>
            <a:r>
              <a:rPr lang="en-US" sz="1100" b="0" i="0" kern="1200" dirty="0">
                <a:solidFill>
                  <a:schemeClr val="tx1"/>
                </a:solidFill>
                <a:effectLst/>
                <a:latin typeface="+mn-lt"/>
                <a:ea typeface="+mn-ea"/>
                <a:cs typeface="+mn-cs"/>
              </a:rPr>
              <a:t>, </a:t>
            </a:r>
            <a:r>
              <a:rPr lang="en-US" sz="1100" b="0" i="1" kern="1200" dirty="0">
                <a:solidFill>
                  <a:schemeClr val="tx1"/>
                </a:solidFill>
                <a:effectLst/>
                <a:latin typeface="+mn-lt"/>
                <a:ea typeface="+mn-ea"/>
                <a:cs typeface="+mn-cs"/>
              </a:rPr>
              <a:t>128</a:t>
            </a:r>
            <a:r>
              <a:rPr lang="en-US" sz="1100" b="0" i="0" kern="1200" dirty="0">
                <a:solidFill>
                  <a:schemeClr val="tx1"/>
                </a:solidFill>
                <a:effectLst/>
                <a:latin typeface="+mn-lt"/>
                <a:ea typeface="+mn-ea"/>
                <a:cs typeface="+mn-cs"/>
              </a:rPr>
              <a:t>(1), 8-9.</a:t>
            </a:r>
          </a:p>
          <a:p>
            <a:endParaRPr lang="en-US" dirty="0"/>
          </a:p>
          <a:p>
            <a:r>
              <a:rPr lang="en-US" dirty="0"/>
              <a:t>Source:</a:t>
            </a:r>
            <a:r>
              <a:rPr lang="en-US" baseline="0" dirty="0"/>
              <a:t> </a:t>
            </a:r>
            <a:r>
              <a:rPr lang="en-US" sz="1200" b="0" i="0" kern="1200" dirty="0">
                <a:solidFill>
                  <a:schemeClr val="tx1"/>
                </a:solidFill>
                <a:effectLst/>
                <a:latin typeface="+mn-lt"/>
                <a:ea typeface="+mn-ea"/>
                <a:cs typeface="+mn-cs"/>
              </a:rPr>
              <a:t>Buchman, D.Z., </a:t>
            </a:r>
            <a:r>
              <a:rPr lang="en-US" sz="1200" b="0" i="0" kern="1200" dirty="0" err="1">
                <a:solidFill>
                  <a:schemeClr val="tx1"/>
                </a:solidFill>
                <a:effectLst/>
                <a:latin typeface="+mn-lt"/>
                <a:ea typeface="+mn-ea"/>
                <a:cs typeface="+mn-cs"/>
              </a:rPr>
              <a:t>Leece</a:t>
            </a:r>
            <a:r>
              <a:rPr lang="en-US" sz="1200" b="0" i="0" kern="1200" dirty="0">
                <a:solidFill>
                  <a:schemeClr val="tx1"/>
                </a:solidFill>
                <a:effectLst/>
                <a:latin typeface="+mn-lt"/>
                <a:ea typeface="+mn-ea"/>
                <a:cs typeface="+mn-cs"/>
              </a:rPr>
              <a:t>, P., &amp; </a:t>
            </a:r>
            <a:r>
              <a:rPr lang="en-US" sz="1200" b="0" i="0" kern="1200" dirty="0" err="1">
                <a:solidFill>
                  <a:schemeClr val="tx1"/>
                </a:solidFill>
                <a:effectLst/>
                <a:latin typeface="+mn-lt"/>
                <a:ea typeface="+mn-ea"/>
                <a:cs typeface="+mn-cs"/>
              </a:rPr>
              <a:t>Orkin</a:t>
            </a:r>
            <a:r>
              <a:rPr lang="en-US" sz="1200" b="0" i="0" kern="1200" dirty="0">
                <a:solidFill>
                  <a:schemeClr val="tx1"/>
                </a:solidFill>
                <a:effectLst/>
                <a:latin typeface="+mn-lt"/>
                <a:ea typeface="+mn-ea"/>
                <a:cs typeface="+mn-cs"/>
              </a:rPr>
              <a:t>, A. (2017, Winter). The epidemic as stigma: the bioethics of opioids. </a:t>
            </a:r>
            <a:r>
              <a:rPr lang="en-US" sz="1200" b="0" i="1" kern="1200" dirty="0">
                <a:solidFill>
                  <a:schemeClr val="tx1"/>
                </a:solidFill>
                <a:effectLst/>
                <a:latin typeface="+mn-lt"/>
                <a:ea typeface="+mn-ea"/>
                <a:cs typeface="+mn-cs"/>
              </a:rPr>
              <a:t>Journal of Law, Medicine, &amp; Ethics</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45</a:t>
            </a:r>
            <a:r>
              <a:rPr lang="en-US" sz="1200" b="0" i="0" kern="1200" dirty="0">
                <a:solidFill>
                  <a:schemeClr val="tx1"/>
                </a:solidFill>
                <a:effectLst/>
                <a:latin typeface="+mn-lt"/>
                <a:ea typeface="+mn-ea"/>
                <a:cs typeface="+mn-cs"/>
              </a:rPr>
              <a:t>(4), 607-611.</a:t>
            </a:r>
            <a:r>
              <a:rPr lang="en-US" baseline="0" dirty="0"/>
              <a:t> </a:t>
            </a:r>
            <a:endParaRPr lang="en-US" dirty="0"/>
          </a:p>
        </p:txBody>
      </p:sp>
      <p:sp>
        <p:nvSpPr>
          <p:cNvPr id="4" name="Slide Number Placeholder 3"/>
          <p:cNvSpPr>
            <a:spLocks noGrp="1"/>
          </p:cNvSpPr>
          <p:nvPr>
            <p:ph type="sldNum" sz="quarter" idx="10"/>
          </p:nvPr>
        </p:nvSpPr>
        <p:spPr/>
        <p:txBody>
          <a:bodyPr/>
          <a:lstStyle/>
          <a:p>
            <a:fld id="{E73234BE-0ED5-4F50-A481-B7937ABFE3F3}" type="slidenum">
              <a:rPr lang="en-US" smtClean="0"/>
              <a:t>38</a:t>
            </a:fld>
            <a:endParaRPr lang="en-US"/>
          </a:p>
        </p:txBody>
      </p:sp>
    </p:spTree>
    <p:extLst>
      <p:ext uri="{BB962C8B-B14F-4D97-AF65-F5344CB8AC3E}">
        <p14:creationId xmlns:p14="http://schemas.microsoft.com/office/powerpoint/2010/main" val="19735310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Read the slide </a:t>
            </a:r>
          </a:p>
          <a:p>
            <a:r>
              <a:rPr lang="en-US" sz="1100" dirty="0"/>
              <a:t>Source.</a:t>
            </a:r>
            <a:r>
              <a:rPr lang="en-US" sz="1100" b="0" i="0" kern="1200" dirty="0">
                <a:solidFill>
                  <a:schemeClr val="tx1"/>
                </a:solidFill>
                <a:effectLst/>
                <a:latin typeface="+mn-lt"/>
                <a:ea typeface="+mn-ea"/>
                <a:cs typeface="+mn-cs"/>
              </a:rPr>
              <a:t> Kelly, J.F., </a:t>
            </a:r>
            <a:r>
              <a:rPr lang="en-US" sz="1100" b="0" i="0" kern="1200" dirty="0" err="1">
                <a:solidFill>
                  <a:schemeClr val="tx1"/>
                </a:solidFill>
                <a:effectLst/>
                <a:latin typeface="+mn-lt"/>
                <a:ea typeface="+mn-ea"/>
                <a:cs typeface="+mn-cs"/>
              </a:rPr>
              <a:t>Walkerman</a:t>
            </a:r>
            <a:r>
              <a:rPr lang="en-US" sz="1100" b="0" i="0" kern="1200" dirty="0">
                <a:solidFill>
                  <a:schemeClr val="tx1"/>
                </a:solidFill>
                <a:effectLst/>
                <a:latin typeface="+mn-lt"/>
                <a:ea typeface="+mn-ea"/>
                <a:cs typeface="+mn-cs"/>
              </a:rPr>
              <a:t>, S.E., &amp; </a:t>
            </a:r>
            <a:r>
              <a:rPr lang="en-US" sz="1100" b="0" i="0" kern="1200" dirty="0" err="1">
                <a:solidFill>
                  <a:schemeClr val="tx1"/>
                </a:solidFill>
                <a:effectLst/>
                <a:latin typeface="+mn-lt"/>
                <a:ea typeface="+mn-ea"/>
                <a:cs typeface="+mn-cs"/>
              </a:rPr>
              <a:t>Saitz</a:t>
            </a:r>
            <a:r>
              <a:rPr lang="en-US" sz="1100" b="0" i="0" kern="1200" dirty="0">
                <a:solidFill>
                  <a:schemeClr val="tx1"/>
                </a:solidFill>
                <a:effectLst/>
                <a:latin typeface="+mn-lt"/>
                <a:ea typeface="+mn-ea"/>
                <a:cs typeface="+mn-cs"/>
              </a:rPr>
              <a:t>, R. (2015, January). Stop talking 'dirty': clinicians, language, and quality of care for the leading cause of preventable death in the United States. </a:t>
            </a:r>
            <a:r>
              <a:rPr lang="en-US" sz="1100" b="0" i="1" kern="1200" dirty="0">
                <a:solidFill>
                  <a:schemeClr val="tx1"/>
                </a:solidFill>
                <a:effectLst/>
                <a:latin typeface="+mn-lt"/>
                <a:ea typeface="+mn-ea"/>
                <a:cs typeface="+mn-cs"/>
              </a:rPr>
              <a:t>The American Journal of Medicine</a:t>
            </a:r>
            <a:r>
              <a:rPr lang="en-US" sz="1100" b="0" i="0" kern="1200" dirty="0">
                <a:solidFill>
                  <a:schemeClr val="tx1"/>
                </a:solidFill>
                <a:effectLst/>
                <a:latin typeface="+mn-lt"/>
                <a:ea typeface="+mn-ea"/>
                <a:cs typeface="+mn-cs"/>
              </a:rPr>
              <a:t>, </a:t>
            </a:r>
            <a:r>
              <a:rPr lang="en-US" sz="1100" b="0" i="1" kern="1200" dirty="0">
                <a:solidFill>
                  <a:schemeClr val="tx1"/>
                </a:solidFill>
                <a:effectLst/>
                <a:latin typeface="+mn-lt"/>
                <a:ea typeface="+mn-ea"/>
                <a:cs typeface="+mn-cs"/>
              </a:rPr>
              <a:t>128</a:t>
            </a:r>
            <a:r>
              <a:rPr lang="en-US" sz="1100" b="0" i="0" kern="1200" dirty="0">
                <a:solidFill>
                  <a:schemeClr val="tx1"/>
                </a:solidFill>
                <a:effectLst/>
                <a:latin typeface="+mn-lt"/>
                <a:ea typeface="+mn-ea"/>
                <a:cs typeface="+mn-cs"/>
              </a:rPr>
              <a:t>(1), 8-9.</a:t>
            </a:r>
          </a:p>
          <a:p>
            <a:endParaRPr lang="en-US" dirty="0"/>
          </a:p>
          <a:p>
            <a:r>
              <a:rPr lang="en-US" dirty="0"/>
              <a:t>Source:</a:t>
            </a:r>
            <a:r>
              <a:rPr lang="en-US" baseline="0" dirty="0"/>
              <a:t> </a:t>
            </a:r>
            <a:r>
              <a:rPr lang="en-US" sz="1200" b="0" i="0" kern="1200" dirty="0">
                <a:solidFill>
                  <a:schemeClr val="tx1"/>
                </a:solidFill>
                <a:effectLst/>
                <a:latin typeface="+mn-lt"/>
                <a:ea typeface="+mn-ea"/>
                <a:cs typeface="+mn-cs"/>
              </a:rPr>
              <a:t>Buchman, D.Z., </a:t>
            </a:r>
            <a:r>
              <a:rPr lang="en-US" sz="1200" b="0" i="0" kern="1200" dirty="0" err="1">
                <a:solidFill>
                  <a:schemeClr val="tx1"/>
                </a:solidFill>
                <a:effectLst/>
                <a:latin typeface="+mn-lt"/>
                <a:ea typeface="+mn-ea"/>
                <a:cs typeface="+mn-cs"/>
              </a:rPr>
              <a:t>Leece</a:t>
            </a:r>
            <a:r>
              <a:rPr lang="en-US" sz="1200" b="0" i="0" kern="1200" dirty="0">
                <a:solidFill>
                  <a:schemeClr val="tx1"/>
                </a:solidFill>
                <a:effectLst/>
                <a:latin typeface="+mn-lt"/>
                <a:ea typeface="+mn-ea"/>
                <a:cs typeface="+mn-cs"/>
              </a:rPr>
              <a:t>, P., &amp; </a:t>
            </a:r>
            <a:r>
              <a:rPr lang="en-US" sz="1200" b="0" i="0" kern="1200" dirty="0" err="1">
                <a:solidFill>
                  <a:schemeClr val="tx1"/>
                </a:solidFill>
                <a:effectLst/>
                <a:latin typeface="+mn-lt"/>
                <a:ea typeface="+mn-ea"/>
                <a:cs typeface="+mn-cs"/>
              </a:rPr>
              <a:t>Orkin</a:t>
            </a:r>
            <a:r>
              <a:rPr lang="en-US" sz="1200" b="0" i="0" kern="1200" dirty="0">
                <a:solidFill>
                  <a:schemeClr val="tx1"/>
                </a:solidFill>
                <a:effectLst/>
                <a:latin typeface="+mn-lt"/>
                <a:ea typeface="+mn-ea"/>
                <a:cs typeface="+mn-cs"/>
              </a:rPr>
              <a:t>, A. (2017, Winter). The epidemic as stigma: the bioethics of opioids. </a:t>
            </a:r>
            <a:r>
              <a:rPr lang="en-US" sz="1200" b="0" i="1" kern="1200" dirty="0">
                <a:solidFill>
                  <a:schemeClr val="tx1"/>
                </a:solidFill>
                <a:effectLst/>
                <a:latin typeface="+mn-lt"/>
                <a:ea typeface="+mn-ea"/>
                <a:cs typeface="+mn-cs"/>
              </a:rPr>
              <a:t>Journal of Law, Medicine, &amp; Ethics</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45</a:t>
            </a:r>
            <a:r>
              <a:rPr lang="en-US" sz="1200" b="0" i="0" kern="1200" dirty="0">
                <a:solidFill>
                  <a:schemeClr val="tx1"/>
                </a:solidFill>
                <a:effectLst/>
                <a:latin typeface="+mn-lt"/>
                <a:ea typeface="+mn-ea"/>
                <a:cs typeface="+mn-cs"/>
              </a:rPr>
              <a:t>(4), 607-611.</a:t>
            </a:r>
            <a:r>
              <a:rPr lang="en-US" baseline="0" dirty="0"/>
              <a:t> </a:t>
            </a:r>
            <a:endParaRPr lang="en-US" dirty="0"/>
          </a:p>
        </p:txBody>
      </p:sp>
      <p:sp>
        <p:nvSpPr>
          <p:cNvPr id="4" name="Slide Number Placeholder 3"/>
          <p:cNvSpPr>
            <a:spLocks noGrp="1"/>
          </p:cNvSpPr>
          <p:nvPr>
            <p:ph type="sldNum" sz="quarter" idx="10"/>
          </p:nvPr>
        </p:nvSpPr>
        <p:spPr/>
        <p:txBody>
          <a:bodyPr/>
          <a:lstStyle/>
          <a:p>
            <a:fld id="{E73234BE-0ED5-4F50-A481-B7937ABFE3F3}" type="slidenum">
              <a:rPr lang="en-US" smtClean="0"/>
              <a:t>39</a:t>
            </a:fld>
            <a:endParaRPr lang="en-US"/>
          </a:p>
        </p:txBody>
      </p:sp>
    </p:spTree>
    <p:extLst>
      <p:ext uri="{BB962C8B-B14F-4D97-AF65-F5344CB8AC3E}">
        <p14:creationId xmlns:p14="http://schemas.microsoft.com/office/powerpoint/2010/main" val="32108347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a:p>
            <a:r>
              <a:rPr lang="en-US" dirty="0"/>
              <a:t>Jerria, we’ve  been talked about stigma generally, but I want you to share what you’ve experienced when working with youths and young adults because I know it’s a little different, as are the tactics you are using to help them understand stigmatizing language and words.  </a:t>
            </a:r>
          </a:p>
        </p:txBody>
      </p:sp>
      <p:sp>
        <p:nvSpPr>
          <p:cNvPr id="4" name="Slide Number Placeholder 3"/>
          <p:cNvSpPr>
            <a:spLocks noGrp="1"/>
          </p:cNvSpPr>
          <p:nvPr>
            <p:ph type="sldNum" sz="quarter" idx="5"/>
          </p:nvPr>
        </p:nvSpPr>
        <p:spPr/>
        <p:txBody>
          <a:bodyPr/>
          <a:lstStyle/>
          <a:p>
            <a:fld id="{92053FB7-BB02-A14B-A780-C2AB428D01EA}" type="slidenum">
              <a:rPr lang="en-US" smtClean="0"/>
              <a:t>40</a:t>
            </a:fld>
            <a:endParaRPr lang="en-US"/>
          </a:p>
        </p:txBody>
      </p:sp>
    </p:spTree>
    <p:extLst>
      <p:ext uri="{BB962C8B-B14F-4D97-AF65-F5344CB8AC3E}">
        <p14:creationId xmlns:p14="http://schemas.microsoft.com/office/powerpoint/2010/main" val="1169286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 name="Google Shape;83;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Personal Slide coming next</a:t>
            </a:r>
          </a:p>
          <a:p>
            <a:endParaRPr lang="en-US" dirty="0"/>
          </a:p>
          <a:p>
            <a:pPr algn="l"/>
            <a:r>
              <a:rPr lang="en-US" b="1" i="0" dirty="0">
                <a:solidFill>
                  <a:srgbClr val="000000"/>
                </a:solidFill>
                <a:effectLst/>
                <a:latin typeface="arial" panose="020B0604020202020204" pitchFamily="34" charset="0"/>
              </a:rPr>
              <a:t>Ending Discrimination Against People with Mental and Substance Use Disorders: The Evidence for Stigma Change.</a:t>
            </a:r>
          </a:p>
          <a:p>
            <a:pPr algn="l"/>
            <a:r>
              <a:rPr lang="en-US" b="0" i="0" dirty="0">
                <a:solidFill>
                  <a:srgbClr val="642A8F"/>
                </a:solidFill>
                <a:effectLst/>
                <a:latin typeface="arial" panose="020B0604020202020204" pitchFamily="34" charset="0"/>
                <a:hlinkClick r:id="rId3">
                  <a:extLst>
                    <a:ext uri="{A12FA001-AC4F-418D-AE19-62706E023703}">
                      <ahyp:hlinkClr xmlns:ahyp="http://schemas.microsoft.com/office/drawing/2018/hyperlinkcolor" val="tx"/>
                    </a:ext>
                  </a:extLst>
                </a:hlinkClick>
              </a:rPr>
              <a:t>Show details</a:t>
            </a:r>
            <a:r>
              <a:rPr lang="en-US" b="0" i="0" dirty="0">
                <a:solidFill>
                  <a:srgbClr val="642A8F"/>
                </a:solidFill>
                <a:effectLst/>
                <a:latin typeface="arial" panose="020B0604020202020204" pitchFamily="34" charset="0"/>
              </a:rPr>
              <a:t> </a:t>
            </a:r>
            <a:r>
              <a:rPr lang="en-US" b="0" i="0" u="none" strike="noStrike" dirty="0">
                <a:solidFill>
                  <a:srgbClr val="000000"/>
                </a:solidFill>
                <a:effectLst/>
                <a:latin typeface="arial" panose="020B0604020202020204" pitchFamily="34" charset="0"/>
              </a:rPr>
              <a:t>Committee on the Science of Changing Behavioral Health Social Norms; Board on Behavioral, Cognitive, and Sensory Sciences; Division of Behavioral and Social Sciences and Education; National Academies of Sciences, Engineering, and Medicine.</a:t>
            </a:r>
          </a:p>
          <a:p>
            <a:pPr algn="l"/>
            <a:r>
              <a:rPr lang="en-US" b="0" i="0" u="none" strike="noStrike" dirty="0">
                <a:solidFill>
                  <a:srgbClr val="000000"/>
                </a:solidFill>
                <a:effectLst/>
                <a:latin typeface="arial" panose="020B0604020202020204" pitchFamily="34" charset="0"/>
              </a:rPr>
              <a:t>Washington (DC): </a:t>
            </a:r>
            <a:r>
              <a:rPr lang="en-US" b="0" i="0" u="none" strike="noStrike" dirty="0">
                <a:solidFill>
                  <a:srgbClr val="642A8F"/>
                </a:solidFill>
                <a:effectLst/>
                <a:latin typeface="arial" panose="020B0604020202020204" pitchFamily="34" charset="0"/>
                <a:hlinkClick r:id="rId4">
                  <a:extLst>
                    <a:ext uri="{A12FA001-AC4F-418D-AE19-62706E023703}">
                      <ahyp:hlinkClr xmlns:ahyp="http://schemas.microsoft.com/office/drawing/2018/hyperlinkcolor" val="tx"/>
                    </a:ext>
                  </a:extLst>
                </a:hlinkClick>
              </a:rPr>
              <a:t>National Academies Press (US)</a:t>
            </a:r>
            <a:r>
              <a:rPr lang="en-US" b="0" i="0" u="none" strike="noStrike" dirty="0">
                <a:solidFill>
                  <a:srgbClr val="000000"/>
                </a:solidFill>
                <a:effectLst/>
                <a:latin typeface="arial" panose="020B0604020202020204" pitchFamily="34" charset="0"/>
              </a:rPr>
              <a:t>; 2016 Aug 3.</a:t>
            </a:r>
            <a:r>
              <a:rPr lang="en-US" sz="1200" b="0" i="0" kern="1200" dirty="0">
                <a:solidFill>
                  <a:schemeClr val="tx1"/>
                </a:solidFill>
                <a:effectLst/>
                <a:latin typeface="+mn-lt"/>
                <a:ea typeface="+mn-ea"/>
                <a:cs typeface="+mn-cs"/>
              </a:rPr>
              <a:t> </a:t>
            </a:r>
          </a:p>
          <a:p>
            <a:pPr algn="l"/>
            <a:r>
              <a:rPr lang="en-US" sz="1200" b="0" i="0" kern="1200" dirty="0">
                <a:solidFill>
                  <a:schemeClr val="tx1"/>
                </a:solidFill>
                <a:effectLst/>
                <a:latin typeface="+mn-lt"/>
                <a:ea typeface="+mn-ea"/>
                <a:cs typeface="+mn-cs"/>
              </a:rPr>
              <a:t>National Center for Biotechnology Information </a:t>
            </a:r>
          </a:p>
          <a:p>
            <a:pPr algn="l"/>
            <a:r>
              <a:rPr lang="en-US" sz="1200" b="0" i="0" u="none" strike="noStrike" kern="1200" dirty="0">
                <a:solidFill>
                  <a:schemeClr val="tx1"/>
                </a:solidFill>
                <a:effectLst/>
                <a:latin typeface="+mn-lt"/>
                <a:ea typeface="+mn-ea"/>
                <a:cs typeface="+mn-cs"/>
              </a:rPr>
              <a:t>National library of medicine</a:t>
            </a:r>
          </a:p>
          <a:p>
            <a:pPr algn="l"/>
            <a:r>
              <a:rPr lang="en-US" sz="1200" b="0" i="0" u="none" strike="noStrike" kern="1200" dirty="0">
                <a:solidFill>
                  <a:schemeClr val="tx1"/>
                </a:solidFill>
                <a:effectLst/>
                <a:latin typeface="+mn-lt"/>
                <a:ea typeface="+mn-ea"/>
                <a:cs typeface="+mn-cs"/>
              </a:rPr>
              <a:t>National institute of Health </a:t>
            </a:r>
            <a:endParaRPr lang="en-US" b="0" i="0" u="none" strike="noStrike" dirty="0">
              <a:solidFill>
                <a:srgbClr val="000000"/>
              </a:solidFill>
              <a:effectLst/>
              <a:latin typeface="arial" panose="020B0604020202020204" pitchFamily="34" charset="0"/>
            </a:endParaRPr>
          </a:p>
          <a:p>
            <a:pPr algn="l"/>
            <a:endParaRPr lang="en-US" b="0" i="0" u="none" strike="noStrike"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2053FB7-BB02-A14B-A780-C2AB428D01EA}" type="slidenum">
              <a:rPr lang="en-US" smtClean="0"/>
              <a:t>41</a:t>
            </a:fld>
            <a:endParaRPr lang="en-US"/>
          </a:p>
        </p:txBody>
      </p:sp>
    </p:spTree>
    <p:extLst>
      <p:ext uri="{BB962C8B-B14F-4D97-AF65-F5344CB8AC3E}">
        <p14:creationId xmlns:p14="http://schemas.microsoft.com/office/powerpoint/2010/main" val="37194944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typically would have shown this slide at the beginning of this presentation so everyone in the room knew that I had the lived experience that validates why I’m in front of you today.</a:t>
            </a:r>
          </a:p>
          <a:p>
            <a:endParaRPr lang="en-US" dirty="0"/>
          </a:p>
          <a:p>
            <a:r>
              <a:rPr lang="en-US" dirty="0"/>
              <a:t>But the reason I waited until the very end of this presentation to share a small snippet of my recovery story is because I know the pervasive impact of stigma personally, both in the context of addiction challenges and as a speaker/presenter. </a:t>
            </a:r>
          </a:p>
          <a:p>
            <a:r>
              <a:rPr lang="en-US" dirty="0"/>
              <a:t>I’ve said repeatedly during this presentation that Stigma may also keep ppl from seeking treatment.  I was one of those people, and I’ll tell you why.  </a:t>
            </a:r>
            <a:r>
              <a:rPr lang="en-US" b="1" dirty="0"/>
              <a:t>12 step story </a:t>
            </a:r>
          </a:p>
          <a:p>
            <a:endParaRPr lang="en-US" dirty="0"/>
          </a:p>
          <a:p>
            <a:r>
              <a:rPr lang="en-US" dirty="0"/>
              <a:t>I’ve been opioid medication free for 5 years now, and I stand in front of every one of you today wearing my past and my recovery on my sleeve, because if any of you had met me in 1998, you likely would have simply stepped over me laying in the gutter and would have never given me another thought.  I’m in front of all of you today to tell you recovery is real, medication assisted treatment works, and with the right supports, those of us with substance use histories not only recover, we go on to do GREAT things in and for our communities, our brothers and sisters still struggling with addiction, and for the families that thought they lost us forever.  And those of us serious about our recovery also recognize when they might be headed for trouble, and none of us is immune.  After almost 6 years of struggle to control </a:t>
            </a:r>
            <a:r>
              <a:rPr lang="en-US" i="1" dirty="0"/>
              <a:t>not</a:t>
            </a:r>
            <a:r>
              <a:rPr lang="en-US" dirty="0"/>
              <a:t> addiction symptoms but mental health symptoms, I recently returned to MAT and within 48 hours, my entire life “returned to a stable normal” and it’s been consistently positive ever since.  My resumption of MAT ensures that I will remain in a loving relationship, enjoy a fantastic job and the fruits of my labors, and I get to continue sharing to, and learning from, folks like you every day.  To say I’m blessed is an understatement, but no more so than any one of you in this room.  </a:t>
            </a:r>
          </a:p>
          <a:p>
            <a:endParaRPr lang="en-US" dirty="0"/>
          </a:p>
          <a:p>
            <a:r>
              <a:rPr lang="en-US" dirty="0"/>
              <a:t>Okay, let’s try something different and before we jump into some interactive work, let me just check back in with all of you on that slide I shared at the very start of this presentation – the one with these questions….bring up the next slide.  </a:t>
            </a:r>
          </a:p>
          <a:p>
            <a:endParaRPr lang="en-US" dirty="0"/>
          </a:p>
        </p:txBody>
      </p:sp>
      <p:sp>
        <p:nvSpPr>
          <p:cNvPr id="4" name="Slide Number Placeholder 3"/>
          <p:cNvSpPr>
            <a:spLocks noGrp="1"/>
          </p:cNvSpPr>
          <p:nvPr>
            <p:ph type="sldNum" sz="quarter" idx="10"/>
          </p:nvPr>
        </p:nvSpPr>
        <p:spPr/>
        <p:txBody>
          <a:bodyPr/>
          <a:lstStyle/>
          <a:p>
            <a:fld id="{5ACC8460-8EF8-428F-80F0-5222ACD75C2F}" type="slidenum">
              <a:rPr lang="en-US" smtClean="0"/>
              <a:t>42</a:t>
            </a:fld>
            <a:endParaRPr lang="en-US"/>
          </a:p>
        </p:txBody>
      </p:sp>
    </p:spTree>
    <p:extLst>
      <p:ext uri="{BB962C8B-B14F-4D97-AF65-F5344CB8AC3E}">
        <p14:creationId xmlns:p14="http://schemas.microsoft.com/office/powerpoint/2010/main" val="15081454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just want to check back in with all of you on these questions and I don’t need you to respond unless you would like to, but I’m hoping that after we did today’s training, some of you may have different feelings about these questions.  Again, no need to respond here unless any of you want to share a thought or two, happy to listen.  </a:t>
            </a:r>
          </a:p>
          <a:p>
            <a:endParaRPr lang="en-US" dirty="0"/>
          </a:p>
          <a:p>
            <a:r>
              <a:rPr lang="en-US" dirty="0"/>
              <a:t>Okay folks, let’s stop here and switch gears.  </a:t>
            </a:r>
          </a:p>
        </p:txBody>
      </p:sp>
      <p:sp>
        <p:nvSpPr>
          <p:cNvPr id="4" name="Slide Number Placeholder 3"/>
          <p:cNvSpPr>
            <a:spLocks noGrp="1"/>
          </p:cNvSpPr>
          <p:nvPr>
            <p:ph type="sldNum" sz="quarter" idx="5"/>
          </p:nvPr>
        </p:nvSpPr>
        <p:spPr/>
        <p:txBody>
          <a:bodyPr/>
          <a:lstStyle/>
          <a:p>
            <a:fld id="{92053FB7-BB02-A14B-A780-C2AB428D01EA}" type="slidenum">
              <a:rPr lang="en-US" smtClean="0"/>
              <a:t>43</a:t>
            </a:fld>
            <a:endParaRPr lang="en-US"/>
          </a:p>
        </p:txBody>
      </p:sp>
    </p:spTree>
    <p:extLst>
      <p:ext uri="{BB962C8B-B14F-4D97-AF65-F5344CB8AC3E}">
        <p14:creationId xmlns:p14="http://schemas.microsoft.com/office/powerpoint/2010/main" val="33885352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I want to give everyone a couple of minutes here to ask questions or share any comments, concerns, etc.  We’re going to tackle some group activities for the remaining time we have today, and I want to try and address any questions that may have arisen from the training.  I’ll give everyone another shot at QA before we part ways today, so there’ll be another chance.  </a:t>
            </a:r>
          </a:p>
        </p:txBody>
      </p:sp>
      <p:sp>
        <p:nvSpPr>
          <p:cNvPr id="4" name="Slide Number Placeholder 3"/>
          <p:cNvSpPr>
            <a:spLocks noGrp="1"/>
          </p:cNvSpPr>
          <p:nvPr>
            <p:ph type="sldNum" sz="quarter" idx="5"/>
          </p:nvPr>
        </p:nvSpPr>
        <p:spPr/>
        <p:txBody>
          <a:bodyPr/>
          <a:lstStyle/>
          <a:p>
            <a:fld id="{92053FB7-BB02-A14B-A780-C2AB428D01EA}" type="slidenum">
              <a:rPr lang="en-US" smtClean="0"/>
              <a:t>44</a:t>
            </a:fld>
            <a:endParaRPr lang="en-US"/>
          </a:p>
        </p:txBody>
      </p:sp>
    </p:spTree>
    <p:extLst>
      <p:ext uri="{BB962C8B-B14F-4D97-AF65-F5344CB8AC3E}">
        <p14:creationId xmlns:p14="http://schemas.microsoft.com/office/powerpoint/2010/main" val="36898470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Show folks how to raise and lower hand in AC room.  </a:t>
            </a:r>
          </a:p>
          <a:p>
            <a:endParaRPr lang="en-US" b="1" dirty="0"/>
          </a:p>
          <a:p>
            <a:r>
              <a:rPr lang="en-US" b="1" dirty="0"/>
              <a:t>1</a:t>
            </a:r>
            <a:r>
              <a:rPr lang="en-US" b="1" baseline="30000" dirty="0"/>
              <a:t>st</a:t>
            </a:r>
            <a:r>
              <a:rPr lang="en-US" b="1" dirty="0"/>
              <a:t> Scenario: </a:t>
            </a:r>
          </a:p>
          <a:p>
            <a:r>
              <a:rPr lang="en-US" dirty="0"/>
              <a:t> You have just applied for a new job at a new organization.   </a:t>
            </a:r>
          </a:p>
          <a:p>
            <a:r>
              <a:rPr lang="en-US" dirty="0"/>
              <a:t>It’s your dream job and you were very excited to hear you have been shortlisted </a:t>
            </a:r>
          </a:p>
          <a:p>
            <a:r>
              <a:rPr lang="en-US" dirty="0"/>
              <a:t>for interview.  In the interview the discussion moves on to ask about the gap in </a:t>
            </a:r>
          </a:p>
          <a:p>
            <a:r>
              <a:rPr lang="en-US" dirty="0"/>
              <a:t>your work history where you had to take time out from work due to your mental health </a:t>
            </a:r>
          </a:p>
          <a:p>
            <a:r>
              <a:rPr lang="en-US" dirty="0"/>
              <a:t>problem. Remain standing if you feel you are able to be open about your mental health </a:t>
            </a:r>
          </a:p>
          <a:p>
            <a:r>
              <a:rPr lang="en-US" dirty="0"/>
              <a:t>problem and explain to the panel your gap in employment. </a:t>
            </a:r>
          </a:p>
          <a:p>
            <a:r>
              <a:rPr lang="en-US" dirty="0"/>
              <a:t> </a:t>
            </a:r>
          </a:p>
          <a:p>
            <a:r>
              <a:rPr lang="en-US" dirty="0"/>
              <a:t>Sit down if you decide to make up another reason. </a:t>
            </a:r>
          </a:p>
          <a:p>
            <a:endParaRPr lang="en-US" dirty="0"/>
          </a:p>
          <a:p>
            <a:r>
              <a:rPr lang="en-US" b="1" dirty="0"/>
              <a:t>2nd scenario:</a:t>
            </a:r>
          </a:p>
          <a:p>
            <a:r>
              <a:rPr lang="en-US" dirty="0"/>
              <a:t> You are on a first date. </a:t>
            </a:r>
          </a:p>
          <a:p>
            <a:r>
              <a:rPr lang="en-US" dirty="0"/>
              <a:t>Everything is going well, you have just finished your starters and waiting for </a:t>
            </a:r>
          </a:p>
          <a:p>
            <a:r>
              <a:rPr lang="en-US" dirty="0"/>
              <a:t>main course to be served.  You’ve decided that you would quite like to see your </a:t>
            </a:r>
          </a:p>
          <a:p>
            <a:r>
              <a:rPr lang="en-US" dirty="0"/>
              <a:t>date again as things seem to be going so well.  The conversation moves onto </a:t>
            </a:r>
          </a:p>
          <a:p>
            <a:r>
              <a:rPr lang="en-US" dirty="0"/>
              <a:t>mental health and you discuss a TV </a:t>
            </a:r>
            <a:r>
              <a:rPr lang="en-US" dirty="0" err="1"/>
              <a:t>programme</a:t>
            </a:r>
            <a:r>
              <a:rPr lang="en-US" dirty="0"/>
              <a:t> that has recently been on about </a:t>
            </a:r>
          </a:p>
          <a:p>
            <a:r>
              <a:rPr lang="en-US" dirty="0"/>
              <a:t>this. </a:t>
            </a:r>
          </a:p>
          <a:p>
            <a:r>
              <a:rPr lang="en-US" dirty="0"/>
              <a:t> </a:t>
            </a:r>
          </a:p>
          <a:p>
            <a:r>
              <a:rPr lang="en-US" dirty="0"/>
              <a:t>Remain standing if you feel you are able to be open about your mental health </a:t>
            </a:r>
          </a:p>
          <a:p>
            <a:r>
              <a:rPr lang="en-US" dirty="0"/>
              <a:t>problem and let the other person know about your experience and connection </a:t>
            </a:r>
          </a:p>
          <a:p>
            <a:r>
              <a:rPr lang="en-US" dirty="0"/>
              <a:t>to the </a:t>
            </a:r>
            <a:r>
              <a:rPr lang="en-US" dirty="0" err="1"/>
              <a:t>programme</a:t>
            </a:r>
            <a:r>
              <a:rPr lang="en-US" dirty="0"/>
              <a:t>. </a:t>
            </a:r>
          </a:p>
          <a:p>
            <a:r>
              <a:rPr lang="en-US" dirty="0"/>
              <a:t> </a:t>
            </a:r>
          </a:p>
          <a:p>
            <a:r>
              <a:rPr lang="en-US" dirty="0"/>
              <a:t>Sit down if you say nothing at all. </a:t>
            </a:r>
          </a:p>
          <a:p>
            <a:endParaRPr lang="en-US" dirty="0"/>
          </a:p>
          <a:p>
            <a:r>
              <a:rPr lang="en-US" b="1" dirty="0"/>
              <a:t>3</a:t>
            </a:r>
            <a:r>
              <a:rPr lang="en-US" b="1" baseline="30000" dirty="0"/>
              <a:t>rd</a:t>
            </a:r>
            <a:r>
              <a:rPr lang="en-US" b="1" dirty="0"/>
              <a:t> Scenario:</a:t>
            </a:r>
          </a:p>
          <a:p>
            <a:r>
              <a:rPr lang="en-US" dirty="0"/>
              <a:t>You are at a family wedding. </a:t>
            </a:r>
          </a:p>
          <a:p>
            <a:r>
              <a:rPr lang="en-US" dirty="0"/>
              <a:t>The speeches have just finished and you are chatting with extended family </a:t>
            </a:r>
          </a:p>
          <a:p>
            <a:r>
              <a:rPr lang="en-US" dirty="0"/>
              <a:t>(Grandparents, Uncles, Aunties, Cousins) that you have not seen for a while.  </a:t>
            </a:r>
          </a:p>
          <a:p>
            <a:r>
              <a:rPr lang="en-US" dirty="0"/>
              <a:t>The conversation moves onto your current health and one of your family </a:t>
            </a:r>
          </a:p>
          <a:p>
            <a:r>
              <a:rPr lang="en-US" dirty="0"/>
              <a:t>members asks how you have been? </a:t>
            </a:r>
          </a:p>
          <a:p>
            <a:r>
              <a:rPr lang="en-US" dirty="0"/>
              <a:t> </a:t>
            </a:r>
          </a:p>
          <a:p>
            <a:r>
              <a:rPr lang="en-US" dirty="0"/>
              <a:t>Remain standing if you feel you are able to be open about your mental health </a:t>
            </a:r>
          </a:p>
          <a:p>
            <a:r>
              <a:rPr lang="en-US" dirty="0"/>
              <a:t>problem and talk to them about some of the difficulties you have recently had. </a:t>
            </a:r>
          </a:p>
          <a:p>
            <a:r>
              <a:rPr lang="en-US" dirty="0"/>
              <a:t> </a:t>
            </a:r>
          </a:p>
          <a:p>
            <a:r>
              <a:rPr lang="en-US" dirty="0"/>
              <a:t>Sit down if you decide to brush it off and just say I’m fine. </a:t>
            </a:r>
          </a:p>
          <a:p>
            <a:endParaRPr lang="en-US" dirty="0"/>
          </a:p>
          <a:p>
            <a:endParaRPr lang="en-US" dirty="0"/>
          </a:p>
        </p:txBody>
      </p:sp>
      <p:sp>
        <p:nvSpPr>
          <p:cNvPr id="4" name="Slide Number Placeholder 3"/>
          <p:cNvSpPr>
            <a:spLocks noGrp="1"/>
          </p:cNvSpPr>
          <p:nvPr>
            <p:ph type="sldNum" sz="quarter" idx="5"/>
          </p:nvPr>
        </p:nvSpPr>
        <p:spPr/>
        <p:txBody>
          <a:bodyPr/>
          <a:lstStyle/>
          <a:p>
            <a:fld id="{92053FB7-BB02-A14B-A780-C2AB428D01EA}" type="slidenum">
              <a:rPr lang="en-US" smtClean="0"/>
              <a:t>45</a:t>
            </a:fld>
            <a:endParaRPr lang="en-US"/>
          </a:p>
        </p:txBody>
      </p:sp>
    </p:spTree>
    <p:extLst>
      <p:ext uri="{BB962C8B-B14F-4D97-AF65-F5344CB8AC3E}">
        <p14:creationId xmlns:p14="http://schemas.microsoft.com/office/powerpoint/2010/main" val="32047906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Melissa to pull up the first three pages of the Person First Language w Questions document </a:t>
            </a:r>
          </a:p>
          <a:p>
            <a:r>
              <a:rPr lang="en-US" dirty="0"/>
              <a:t>(Last two pages have answers and we want to give that to them AFTER they complete this assignment, so we just need the first 3 pages of the Person First Language w Questions to be able to  be pulled up in the room).  </a:t>
            </a:r>
          </a:p>
          <a:p>
            <a:r>
              <a:rPr lang="en-US" dirty="0"/>
              <a:t>Steven to read through </a:t>
            </a:r>
            <a:r>
              <a:rPr lang="en-US" dirty="0" err="1"/>
              <a:t>pg</a:t>
            </a:r>
            <a:r>
              <a:rPr lang="en-US" dirty="0"/>
              <a:t> 1, then scroll down to first page and have folks begin responding, either in the chat or through the phone.  </a:t>
            </a:r>
          </a:p>
          <a:p>
            <a:endParaRPr lang="en-US" dirty="0"/>
          </a:p>
          <a:p>
            <a:r>
              <a:rPr lang="en-US" dirty="0"/>
              <a:t>This should take about 30 minutes total.</a:t>
            </a:r>
          </a:p>
          <a:p>
            <a:endParaRPr lang="en-US" dirty="0"/>
          </a:p>
          <a:p>
            <a:r>
              <a:rPr lang="en-US" dirty="0"/>
              <a:t>At conclusion, ask for any final questions of the group.  </a:t>
            </a:r>
          </a:p>
          <a:p>
            <a:endParaRPr lang="en-US" dirty="0"/>
          </a:p>
          <a:p>
            <a:r>
              <a:rPr lang="en-US" dirty="0"/>
              <a:t>Remind them that they can now download this full document from the pod</a:t>
            </a:r>
          </a:p>
        </p:txBody>
      </p:sp>
      <p:sp>
        <p:nvSpPr>
          <p:cNvPr id="4" name="Slide Number Placeholder 3"/>
          <p:cNvSpPr>
            <a:spLocks noGrp="1"/>
          </p:cNvSpPr>
          <p:nvPr>
            <p:ph type="sldNum" sz="quarter" idx="5"/>
          </p:nvPr>
        </p:nvSpPr>
        <p:spPr/>
        <p:txBody>
          <a:bodyPr/>
          <a:lstStyle/>
          <a:p>
            <a:fld id="{92053FB7-BB02-A14B-A780-C2AB428D01EA}" type="slidenum">
              <a:rPr lang="en-US" smtClean="0"/>
              <a:t>46</a:t>
            </a:fld>
            <a:endParaRPr lang="en-US"/>
          </a:p>
        </p:txBody>
      </p:sp>
    </p:spTree>
    <p:extLst>
      <p:ext uri="{BB962C8B-B14F-4D97-AF65-F5344CB8AC3E}">
        <p14:creationId xmlns:p14="http://schemas.microsoft.com/office/powerpoint/2010/main" val="28042823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053FB7-BB02-A14B-A780-C2AB428D01EA}" type="slidenum">
              <a:rPr lang="en-US" smtClean="0"/>
              <a:t>47</a:t>
            </a:fld>
            <a:endParaRPr lang="en-US"/>
          </a:p>
        </p:txBody>
      </p:sp>
    </p:spTree>
    <p:extLst>
      <p:ext uri="{BB962C8B-B14F-4D97-AF65-F5344CB8AC3E}">
        <p14:creationId xmlns:p14="http://schemas.microsoft.com/office/powerpoint/2010/main" val="18040015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3234BE-0ED5-4F50-A481-B7937ABFE3F3}" type="slidenum">
              <a:rPr lang="en-US" smtClean="0"/>
              <a:t>48</a:t>
            </a:fld>
            <a:endParaRPr lang="en-US"/>
          </a:p>
        </p:txBody>
      </p:sp>
    </p:spTree>
    <p:extLst>
      <p:ext uri="{BB962C8B-B14F-4D97-AF65-F5344CB8AC3E}">
        <p14:creationId xmlns:p14="http://schemas.microsoft.com/office/powerpoint/2010/main" val="930873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info on next slide </a:t>
            </a:r>
          </a:p>
        </p:txBody>
      </p:sp>
      <p:sp>
        <p:nvSpPr>
          <p:cNvPr id="4" name="Slide Number Placeholder 3"/>
          <p:cNvSpPr>
            <a:spLocks noGrp="1"/>
          </p:cNvSpPr>
          <p:nvPr>
            <p:ph type="sldNum" sz="quarter" idx="5"/>
          </p:nvPr>
        </p:nvSpPr>
        <p:spPr/>
        <p:txBody>
          <a:bodyPr/>
          <a:lstStyle/>
          <a:p>
            <a:fld id="{92053FB7-BB02-A14B-A780-C2AB428D01EA}" type="slidenum">
              <a:rPr lang="en-US" smtClean="0"/>
              <a:t>5</a:t>
            </a:fld>
            <a:endParaRPr lang="en-US"/>
          </a:p>
        </p:txBody>
      </p:sp>
    </p:spTree>
    <p:extLst>
      <p:ext uri="{BB962C8B-B14F-4D97-AF65-F5344CB8AC3E}">
        <p14:creationId xmlns:p14="http://schemas.microsoft.com/office/powerpoint/2010/main" val="2511369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053FB7-BB02-A14B-A780-C2AB428D01EA}" type="slidenum">
              <a:rPr lang="en-US" smtClean="0"/>
              <a:t>6</a:t>
            </a:fld>
            <a:endParaRPr lang="en-US"/>
          </a:p>
        </p:txBody>
      </p:sp>
    </p:spTree>
    <p:extLst>
      <p:ext uri="{BB962C8B-B14F-4D97-AF65-F5344CB8AC3E}">
        <p14:creationId xmlns:p14="http://schemas.microsoft.com/office/powerpoint/2010/main" val="2949419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is the anonymous questions we want folks to tackle.  </a:t>
            </a:r>
          </a:p>
        </p:txBody>
      </p:sp>
      <p:sp>
        <p:nvSpPr>
          <p:cNvPr id="4" name="Slide Number Placeholder 3"/>
          <p:cNvSpPr>
            <a:spLocks noGrp="1"/>
          </p:cNvSpPr>
          <p:nvPr>
            <p:ph type="sldNum" sz="quarter" idx="5"/>
          </p:nvPr>
        </p:nvSpPr>
        <p:spPr/>
        <p:txBody>
          <a:bodyPr/>
          <a:lstStyle/>
          <a:p>
            <a:fld id="{92053FB7-BB02-A14B-A780-C2AB428D01EA}" type="slidenum">
              <a:rPr lang="en-US" smtClean="0"/>
              <a:t>7</a:t>
            </a:fld>
            <a:endParaRPr lang="en-US"/>
          </a:p>
        </p:txBody>
      </p:sp>
    </p:spTree>
    <p:extLst>
      <p:ext uri="{BB962C8B-B14F-4D97-AF65-F5344CB8AC3E}">
        <p14:creationId xmlns:p14="http://schemas.microsoft.com/office/powerpoint/2010/main" val="3739024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gang, before we jump into the training and presentation, I wanted to get you all thinking about the issues as they relate to stigma and substance use.   Using these questions in front of you, I want you to consider each statement and how you would truthfully respond to each one.  Again, you don’t have to share any of this </a:t>
            </a:r>
            <a:r>
              <a:rPr lang="en-US" b="1" dirty="0"/>
              <a:t>out loud</a:t>
            </a:r>
            <a:r>
              <a:rPr lang="en-US" dirty="0"/>
              <a:t>, this is NOT a test, and there are no right or wrong answers here. </a:t>
            </a:r>
          </a:p>
          <a:p>
            <a:r>
              <a:rPr lang="en-US" dirty="0"/>
              <a:t>I’m going to give everyone 5 minutes here to carefully read through the questions and formulate your own response, based on the four options; strongly agree, agree, disagree, or strongly disagree.  Again, no need to write your answers down or say them out loud, and at the end of 5 minutes, I’ll come back with some very general questions.  </a:t>
            </a:r>
          </a:p>
          <a:p>
            <a:endParaRPr lang="en-US" dirty="0"/>
          </a:p>
          <a:p>
            <a:r>
              <a:rPr lang="en-US" dirty="0"/>
              <a:t>Questions: </a:t>
            </a:r>
          </a:p>
          <a:p>
            <a:r>
              <a:rPr lang="en-US" dirty="0"/>
              <a:t>a. How did it feel to think about the statements?</a:t>
            </a:r>
          </a:p>
          <a:p>
            <a:r>
              <a:rPr lang="en-US" dirty="0"/>
              <a:t>b. Were there any statements that you got stuck on, or had a harder time with?</a:t>
            </a:r>
          </a:p>
          <a:p>
            <a:r>
              <a:rPr lang="en-US" dirty="0"/>
              <a:t>c. Were there statements that didn’t make sense to you?</a:t>
            </a:r>
          </a:p>
          <a:p>
            <a:r>
              <a:rPr lang="en-US" dirty="0"/>
              <a:t>d. Were there statements that were more (or less) meaningful for you?</a:t>
            </a:r>
          </a:p>
          <a:p>
            <a:endParaRPr lang="en-US" dirty="0"/>
          </a:p>
          <a:p>
            <a:r>
              <a:rPr lang="en-US" dirty="0"/>
              <a:t>Explain that this exercise was done to get people thinking about some of the ideas that will shape our discussion today, and about some of the values that can be pushed and pulled when it comes to discussions around drug use and health care. Thank the group for their participation and let them know we’ll revisit these questions very </a:t>
            </a:r>
            <a:r>
              <a:rPr lang="en-US" dirty="0" err="1"/>
              <a:t>very</a:t>
            </a:r>
            <a:r>
              <a:rPr lang="en-US" dirty="0"/>
              <a:t> briefly near the end of the training.  </a:t>
            </a:r>
          </a:p>
        </p:txBody>
      </p:sp>
      <p:sp>
        <p:nvSpPr>
          <p:cNvPr id="4" name="Slide Number Placeholder 3"/>
          <p:cNvSpPr>
            <a:spLocks noGrp="1"/>
          </p:cNvSpPr>
          <p:nvPr>
            <p:ph type="sldNum" sz="quarter" idx="5"/>
          </p:nvPr>
        </p:nvSpPr>
        <p:spPr/>
        <p:txBody>
          <a:bodyPr/>
          <a:lstStyle/>
          <a:p>
            <a:fld id="{92053FB7-BB02-A14B-A780-C2AB428D01EA}" type="slidenum">
              <a:rPr lang="en-US" smtClean="0"/>
              <a:t>8</a:t>
            </a:fld>
            <a:endParaRPr lang="en-US"/>
          </a:p>
        </p:txBody>
      </p:sp>
    </p:spTree>
    <p:extLst>
      <p:ext uri="{BB962C8B-B14F-4D97-AF65-F5344CB8AC3E}">
        <p14:creationId xmlns:p14="http://schemas.microsoft.com/office/powerpoint/2010/main" val="1925231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let’s get this show on the road, </a:t>
            </a:r>
            <a:r>
              <a:rPr lang="en-US" dirty="0" err="1"/>
              <a:t>whaddya</a:t>
            </a:r>
            <a:r>
              <a:rPr lang="en-US" dirty="0"/>
              <a:t> say? </a:t>
            </a:r>
          </a:p>
          <a:p>
            <a:r>
              <a:rPr lang="en-US" dirty="0"/>
              <a:t>Folks, it’s no secret that we’re pretty much swimming in stigma.  What is stigma you ask?  </a:t>
            </a:r>
            <a:r>
              <a:rPr lang="en-US" dirty="0" err="1"/>
              <a:t>Samhsa’s</a:t>
            </a:r>
            <a:r>
              <a:rPr lang="en-US" dirty="0"/>
              <a:t> definition for Stigma is a mark of disgrace or infamy, a stain or reproach, as on one's reputation, and refers to attitudes and beliefs that lead people to reject, avoid, or fear those they perceive as being different.”</a:t>
            </a:r>
          </a:p>
          <a:p>
            <a:endParaRPr lang="en-US" dirty="0"/>
          </a:p>
          <a:p>
            <a:r>
              <a:rPr lang="en-US" b="1" dirty="0"/>
              <a:t>Stigma</a:t>
            </a:r>
            <a:r>
              <a:rPr lang="en-US" dirty="0"/>
              <a:t> </a:t>
            </a:r>
            <a:r>
              <a:rPr lang="en-US" b="1" dirty="0"/>
              <a:t>remains the biggest barrier to addiction treatment faced by patients/clients </a:t>
            </a:r>
            <a:r>
              <a:rPr lang="en-US" dirty="0"/>
              <a:t>(naabt.org) and the terminology – the words used to describe addiction - has contributed to the stigma.  Substance use disorders carry a high burden of stigma, so if you want folks to get into treatment, </a:t>
            </a:r>
            <a:r>
              <a:rPr lang="en-US" dirty="0" err="1"/>
              <a:t>ya</a:t>
            </a:r>
            <a:r>
              <a:rPr lang="en-US" dirty="0"/>
              <a:t> may not want to stigmatize the treatment or the effort…. </a:t>
            </a:r>
            <a:r>
              <a:rPr lang="en-US" dirty="0" err="1"/>
              <a:t>Jis</a:t>
            </a:r>
            <a:r>
              <a:rPr lang="en-US" dirty="0"/>
              <a:t> </a:t>
            </a:r>
            <a:r>
              <a:rPr lang="en-US" dirty="0" err="1"/>
              <a:t>sayin</a:t>
            </a:r>
            <a:r>
              <a:rPr lang="en-US" dirty="0"/>
              <a:t> here, folks.  </a:t>
            </a:r>
          </a:p>
          <a:p>
            <a:endParaRPr lang="en-US" dirty="0"/>
          </a:p>
          <a:p>
            <a:r>
              <a:rPr lang="en-US" dirty="0"/>
              <a:t>Just the, fear of judgment alone means that people with substance use disorders are less likely to seek help, and more likely to drop out of treatment programs in which they do enroll. </a:t>
            </a:r>
          </a:p>
          <a:p>
            <a:endParaRPr lang="en-US" baseline="0" dirty="0"/>
          </a:p>
          <a:p>
            <a:r>
              <a:rPr lang="en-US" baseline="0" dirty="0"/>
              <a:t>Lots of derogatory, stigmatizing terms  were popular and used throughout the “War on Drugs” in an effort to dissuade people from misusing substances.  Education took a backseat, mainly because little was known about the science of  addiction.  </a:t>
            </a:r>
          </a:p>
          <a:p>
            <a:endParaRPr lang="en-US" dirty="0"/>
          </a:p>
          <a:p>
            <a:r>
              <a:rPr lang="en-US" dirty="0"/>
              <a:t>Changing the language reduces the stigma and will benefit everyone. It will allow patients to more easily regain their self esteem, allow lawmakers to appropriate funding, allow doctors to treat without disapproval of their peers, allow insurers to cover treatment, and help the public understand this is a medical condition as real as any other” (naabt.org). The National Alliance of Advocates for Buprenorphine Treatment </a:t>
            </a:r>
          </a:p>
          <a:p>
            <a:endParaRPr lang="en-US" dirty="0"/>
          </a:p>
          <a:p>
            <a:r>
              <a:rPr lang="en-US" dirty="0"/>
              <a:t>Many of us are already focusing on stigma reduction through person first language. We’ll talk more about this shortly, and there are some good  resources available online as well. </a:t>
            </a:r>
          </a:p>
          <a:p>
            <a:endParaRPr lang="en-US" dirty="0"/>
          </a:p>
        </p:txBody>
      </p:sp>
      <p:sp>
        <p:nvSpPr>
          <p:cNvPr id="4" name="Slide Number Placeholder 3"/>
          <p:cNvSpPr>
            <a:spLocks noGrp="1"/>
          </p:cNvSpPr>
          <p:nvPr>
            <p:ph type="sldNum" sz="quarter" idx="10"/>
          </p:nvPr>
        </p:nvSpPr>
        <p:spPr/>
        <p:txBody>
          <a:bodyPr/>
          <a:lstStyle/>
          <a:p>
            <a:fld id="{E73234BE-0ED5-4F50-A481-B7937ABFE3F3}" type="slidenum">
              <a:rPr lang="en-US" smtClean="0"/>
              <a:t>9</a:t>
            </a:fld>
            <a:endParaRPr lang="en-US"/>
          </a:p>
        </p:txBody>
      </p:sp>
    </p:spTree>
    <p:extLst>
      <p:ext uri="{BB962C8B-B14F-4D97-AF65-F5344CB8AC3E}">
        <p14:creationId xmlns:p14="http://schemas.microsoft.com/office/powerpoint/2010/main" val="33516772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userDrawn="1"/>
        </p:nvSpPr>
        <p:spPr>
          <a:xfrm>
            <a:off x="0" y="0"/>
            <a:ext cx="9144000" cy="43584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559623"/>
            <a:ext cx="7772400" cy="1470025"/>
          </a:xfrm>
        </p:spPr>
        <p:txBody>
          <a:bodyPr/>
          <a:lstStyle>
            <a:lvl1pPr algn="ctr">
              <a:defRPr sz="4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2277690"/>
            <a:ext cx="6400800" cy="937807"/>
          </a:xfrm>
        </p:spPr>
        <p:txBody>
          <a:bodyPr/>
          <a:lstStyle>
            <a:lvl1pPr marL="0" indent="0" algn="ctr">
              <a:buNone/>
              <a:defRPr>
                <a:solidFill>
                  <a:srgbClr val="E6C46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67300" y="4748980"/>
            <a:ext cx="3409400" cy="1692889"/>
          </a:xfrm>
          <a:prstGeom prst="rect">
            <a:avLst/>
          </a:prstGeom>
        </p:spPr>
      </p:pic>
      <p:pic>
        <p:nvPicPr>
          <p:cNvPr id="6" name="Picture 5">
            <a:extLst>
              <a:ext uri="{FF2B5EF4-FFF2-40B4-BE49-F238E27FC236}">
                <a16:creationId xmlns:a16="http://schemas.microsoft.com/office/drawing/2014/main" id="{4D765A2E-2C0A-7640-B331-8728BE864C3F}"/>
              </a:ext>
            </a:extLst>
          </p:cNvPr>
          <p:cNvPicPr>
            <a:picLocks noChangeAspect="1"/>
          </p:cNvPicPr>
          <p:nvPr userDrawn="1"/>
        </p:nvPicPr>
        <p:blipFill>
          <a:blip r:embed="rId3"/>
          <a:stretch>
            <a:fillRect/>
          </a:stretch>
        </p:blipFill>
        <p:spPr>
          <a:xfrm>
            <a:off x="116840" y="5140479"/>
            <a:ext cx="2672080" cy="909889"/>
          </a:xfrm>
          <a:prstGeom prst="rect">
            <a:avLst/>
          </a:prstGeom>
        </p:spPr>
      </p:pic>
    </p:spTree>
    <p:extLst>
      <p:ext uri="{BB962C8B-B14F-4D97-AF65-F5344CB8AC3E}">
        <p14:creationId xmlns:p14="http://schemas.microsoft.com/office/powerpoint/2010/main" val="2987936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5535339"/>
            <a:ext cx="9144000" cy="566738"/>
          </a:xfrm>
          <a:solidFill>
            <a:schemeClr val="tx1"/>
          </a:solidFill>
        </p:spPr>
        <p:txBody>
          <a:bodyPr lIns="457200" tIns="0" rIns="457200" anchor="ctr" anchorCtr="0"/>
          <a:lstStyle>
            <a:lvl1pPr algn="l">
              <a:defRPr sz="2000" b="0"/>
            </a:lvl1pPr>
          </a:lstStyle>
          <a:p>
            <a:r>
              <a:rPr lang="en-US" dirty="0"/>
              <a:t>Click to edit Master title style</a:t>
            </a:r>
          </a:p>
        </p:txBody>
      </p:sp>
      <p:sp>
        <p:nvSpPr>
          <p:cNvPr id="3" name="Picture Placeholder 2"/>
          <p:cNvSpPr>
            <a:spLocks noGrp="1"/>
          </p:cNvSpPr>
          <p:nvPr>
            <p:ph type="pic" idx="1"/>
          </p:nvPr>
        </p:nvSpPr>
        <p:spPr>
          <a:xfrm>
            <a:off x="0" y="0"/>
            <a:ext cx="9144000" cy="55353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Slide Number Placeholder 6"/>
          <p:cNvSpPr>
            <a:spLocks noGrp="1"/>
          </p:cNvSpPr>
          <p:nvPr>
            <p:ph type="sldNum" sz="quarter" idx="12"/>
          </p:nvPr>
        </p:nvSpPr>
        <p:spPr/>
        <p:txBody>
          <a:bodyPr/>
          <a:lstStyle/>
          <a:p>
            <a:fld id="{1271A09D-B238-CC49-8083-E93D66A072E7}" type="slidenum">
              <a:rPr lang="en-US" smtClean="0"/>
              <a:t>‹#›</a:t>
            </a:fld>
            <a:endParaRPr lang="en-US"/>
          </a:p>
        </p:txBody>
      </p:sp>
    </p:spTree>
    <p:extLst>
      <p:ext uri="{BB962C8B-B14F-4D97-AF65-F5344CB8AC3E}">
        <p14:creationId xmlns:p14="http://schemas.microsoft.com/office/powerpoint/2010/main" val="1790937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endParaRPr lang="en-US" dirty="0"/>
          </a:p>
        </p:txBody>
      </p:sp>
      <p:sp>
        <p:nvSpPr>
          <p:cNvPr id="3" name="Content Placeholder 2"/>
          <p:cNvSpPr>
            <a:spLocks noGrp="1"/>
          </p:cNvSpPr>
          <p:nvPr>
            <p:ph idx="1"/>
          </p:nvPr>
        </p:nvSpPr>
        <p:spPr/>
        <p:txBody>
          <a:bodyPr/>
          <a:lstStyle>
            <a:lvl1pPr>
              <a:defRPr baseline="0"/>
            </a:lvl1pPr>
          </a:lstStyle>
          <a:p>
            <a:pPr lvl="0"/>
            <a:endParaRPr lang="en-US" dirty="0"/>
          </a:p>
        </p:txBody>
      </p:sp>
      <p:sp>
        <p:nvSpPr>
          <p:cNvPr id="6" name="Slide Number Placeholder 5"/>
          <p:cNvSpPr>
            <a:spLocks noGrp="1"/>
          </p:cNvSpPr>
          <p:nvPr>
            <p:ph type="sldNum" sz="quarter" idx="12"/>
          </p:nvPr>
        </p:nvSpPr>
        <p:spPr/>
        <p:txBody>
          <a:bodyPr/>
          <a:lstStyle/>
          <a:p>
            <a:fld id="{1271A09D-B238-CC49-8083-E93D66A072E7}" type="slidenum">
              <a:rPr lang="en-US" smtClean="0"/>
              <a:t>‹#›</a:t>
            </a:fld>
            <a:endParaRPr lang="en-US"/>
          </a:p>
        </p:txBody>
      </p:sp>
    </p:spTree>
    <p:extLst>
      <p:ext uri="{BB962C8B-B14F-4D97-AF65-F5344CB8AC3E}">
        <p14:creationId xmlns:p14="http://schemas.microsoft.com/office/powerpoint/2010/main" val="3078618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89971" y="2633031"/>
            <a:ext cx="5310604" cy="1362075"/>
          </a:xfrm>
          <a:noFill/>
        </p:spPr>
        <p:txBody>
          <a:bodyPr tIns="0" anchor="ctr" anchorCtr="0"/>
          <a:lstStyle>
            <a:lvl1pPr algn="l">
              <a:defRPr sz="4400" b="1" cap="none">
                <a:solidFill>
                  <a:schemeClr val="accent1"/>
                </a:solidFill>
              </a:defRPr>
            </a:lvl1pPr>
          </a:lstStyle>
          <a:p>
            <a:r>
              <a:rPr lang="en-US" dirty="0"/>
              <a:t>Click to Edit Master Title Style</a:t>
            </a:r>
          </a:p>
        </p:txBody>
      </p:sp>
      <p:grpSp>
        <p:nvGrpSpPr>
          <p:cNvPr id="4" name="Group 3"/>
          <p:cNvGrpSpPr/>
          <p:nvPr userDrawn="1"/>
        </p:nvGrpSpPr>
        <p:grpSpPr>
          <a:xfrm>
            <a:off x="-3829257" y="-63500"/>
            <a:ext cx="6953250" cy="6953250"/>
            <a:chOff x="457200" y="6184851"/>
            <a:chExt cx="558024" cy="558024"/>
          </a:xfrm>
        </p:grpSpPr>
        <p:sp>
          <p:nvSpPr>
            <p:cNvPr id="5" name="Oval 4"/>
            <p:cNvSpPr>
              <a:spLocks noChangeAspect="1"/>
            </p:cNvSpPr>
            <p:nvPr userDrawn="1"/>
          </p:nvSpPr>
          <p:spPr>
            <a:xfrm>
              <a:off x="457200" y="6184851"/>
              <a:ext cx="558024" cy="55802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TR_TA Circl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8526" y="6196068"/>
              <a:ext cx="535372" cy="535590"/>
            </a:xfrm>
            <a:prstGeom prst="rect">
              <a:avLst/>
            </a:prstGeom>
          </p:spPr>
        </p:pic>
      </p:grpSp>
      <p:pic>
        <p:nvPicPr>
          <p:cNvPr id="7" name="Picture 6">
            <a:extLst>
              <a:ext uri="{FF2B5EF4-FFF2-40B4-BE49-F238E27FC236}">
                <a16:creationId xmlns:a16="http://schemas.microsoft.com/office/drawing/2014/main" id="{5697FAC8-F7E1-024D-9313-16FE9E2AE5FA}"/>
              </a:ext>
            </a:extLst>
          </p:cNvPr>
          <p:cNvPicPr>
            <a:picLocks noChangeAspect="1"/>
          </p:cNvPicPr>
          <p:nvPr userDrawn="1"/>
        </p:nvPicPr>
        <p:blipFill>
          <a:blip r:embed="rId3"/>
          <a:stretch>
            <a:fillRect/>
          </a:stretch>
        </p:blipFill>
        <p:spPr>
          <a:xfrm>
            <a:off x="6217993" y="5808979"/>
            <a:ext cx="2763447" cy="941001"/>
          </a:xfrm>
          <a:prstGeom prst="rect">
            <a:avLst/>
          </a:prstGeom>
        </p:spPr>
      </p:pic>
    </p:spTree>
    <p:extLst>
      <p:ext uri="{BB962C8B-B14F-4D97-AF65-F5344CB8AC3E}">
        <p14:creationId xmlns:p14="http://schemas.microsoft.com/office/powerpoint/2010/main" val="235057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73870"/>
            <a:ext cx="4038600" cy="43522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773870"/>
            <a:ext cx="4038600" cy="43522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1271A09D-B238-CC49-8083-E93D66A072E7}" type="slidenum">
              <a:rPr lang="en-US" smtClean="0"/>
              <a:t>‹#›</a:t>
            </a:fld>
            <a:endParaRPr lang="en-US"/>
          </a:p>
        </p:txBody>
      </p:sp>
      <p:pic>
        <p:nvPicPr>
          <p:cNvPr id="6" name="Picture 5">
            <a:extLst>
              <a:ext uri="{FF2B5EF4-FFF2-40B4-BE49-F238E27FC236}">
                <a16:creationId xmlns:a16="http://schemas.microsoft.com/office/drawing/2014/main" id="{936C71AD-0F68-614A-9B52-5497A9617469}"/>
              </a:ext>
            </a:extLst>
          </p:cNvPr>
          <p:cNvPicPr>
            <a:picLocks noChangeAspect="1"/>
          </p:cNvPicPr>
          <p:nvPr userDrawn="1"/>
        </p:nvPicPr>
        <p:blipFill>
          <a:blip r:embed="rId2"/>
          <a:stretch>
            <a:fillRect/>
          </a:stretch>
        </p:blipFill>
        <p:spPr>
          <a:xfrm>
            <a:off x="1005840" y="6205986"/>
            <a:ext cx="1513840" cy="515489"/>
          </a:xfrm>
          <a:prstGeom prst="rect">
            <a:avLst/>
          </a:prstGeom>
        </p:spPr>
      </p:pic>
    </p:spTree>
    <p:extLst>
      <p:ext uri="{BB962C8B-B14F-4D97-AF65-F5344CB8AC3E}">
        <p14:creationId xmlns:p14="http://schemas.microsoft.com/office/powerpoint/2010/main" val="3807666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765300"/>
            <a:ext cx="4040188" cy="639762"/>
          </a:xfrm>
          <a:solidFill>
            <a:schemeClr val="accent2"/>
          </a:solidFill>
        </p:spPr>
        <p:txBody>
          <a:bodyPr tIns="0" anchor="ctr" anchorCtr="1">
            <a:noAutofit/>
          </a:bodyPr>
          <a:lstStyle>
            <a:lvl1pPr marL="0" indent="0" algn="ctr">
              <a:lnSpc>
                <a:spcPct val="90000"/>
              </a:lnSpc>
              <a:buNone/>
              <a:defRPr sz="2400" b="0">
                <a:solidFill>
                  <a:srgbClr val="FFFFFF"/>
                </a:solidFill>
                <a:latin typeface="Source Sans Pro"/>
                <a:cs typeface="Source Sans Pro"/>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05062"/>
            <a:ext cx="4040188" cy="370376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765300"/>
            <a:ext cx="4041775" cy="639762"/>
          </a:xfrm>
          <a:solidFill>
            <a:schemeClr val="accent2"/>
          </a:solidFill>
        </p:spPr>
        <p:txBody>
          <a:bodyPr tIns="0" anchor="ctr" anchorCtr="1">
            <a:noAutofit/>
          </a:bodyPr>
          <a:lstStyle>
            <a:lvl1pPr marL="0" indent="0" algn="ctr">
              <a:lnSpc>
                <a:spcPct val="90000"/>
              </a:lnSpc>
              <a:buNone/>
              <a:defRPr sz="2400" b="0">
                <a:solidFill>
                  <a:srgbClr val="FFFFFF"/>
                </a:solidFill>
                <a:latin typeface="Source Sans Pro"/>
                <a:cs typeface="Source Sans Pro"/>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05062"/>
            <a:ext cx="4041775" cy="370376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1271A09D-B238-CC49-8083-E93D66A072E7}" type="slidenum">
              <a:rPr lang="en-US" smtClean="0"/>
              <a:t>‹#›</a:t>
            </a:fld>
            <a:endParaRPr lang="en-US"/>
          </a:p>
        </p:txBody>
      </p:sp>
    </p:spTree>
    <p:extLst>
      <p:ext uri="{BB962C8B-B14F-4D97-AF65-F5344CB8AC3E}">
        <p14:creationId xmlns:p14="http://schemas.microsoft.com/office/powerpoint/2010/main" val="691901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1271A09D-B238-CC49-8083-E93D66A072E7}" type="slidenum">
              <a:rPr lang="en-US" smtClean="0"/>
              <a:t>‹#›</a:t>
            </a:fld>
            <a:endParaRPr lang="en-US"/>
          </a:p>
        </p:txBody>
      </p:sp>
      <p:sp>
        <p:nvSpPr>
          <p:cNvPr id="6" name="Chart Placeholder 5"/>
          <p:cNvSpPr>
            <a:spLocks noGrp="1"/>
          </p:cNvSpPr>
          <p:nvPr>
            <p:ph type="chart" sz="quarter" idx="13"/>
          </p:nvPr>
        </p:nvSpPr>
        <p:spPr>
          <a:xfrm>
            <a:off x="1007439" y="1900238"/>
            <a:ext cx="7123112" cy="3757612"/>
          </a:xfrm>
        </p:spPr>
        <p:txBody>
          <a:bodyPr/>
          <a:lstStyle/>
          <a:p>
            <a:endParaRPr lang="en-US"/>
          </a:p>
        </p:txBody>
      </p:sp>
    </p:spTree>
    <p:extLst>
      <p:ext uri="{BB962C8B-B14F-4D97-AF65-F5344CB8AC3E}">
        <p14:creationId xmlns:p14="http://schemas.microsoft.com/office/powerpoint/2010/main" val="270731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1271A09D-B238-CC49-8083-E93D66A072E7}" type="slidenum">
              <a:rPr lang="en-US" smtClean="0"/>
              <a:t>‹#›</a:t>
            </a:fld>
            <a:endParaRPr lang="en-US"/>
          </a:p>
        </p:txBody>
      </p:sp>
      <p:sp>
        <p:nvSpPr>
          <p:cNvPr id="4" name="Table Placeholder 3"/>
          <p:cNvSpPr>
            <a:spLocks noGrp="1"/>
          </p:cNvSpPr>
          <p:nvPr>
            <p:ph type="tbl" sz="quarter" idx="13"/>
          </p:nvPr>
        </p:nvSpPr>
        <p:spPr>
          <a:xfrm>
            <a:off x="787400" y="1837187"/>
            <a:ext cx="7461250" cy="3935412"/>
          </a:xfrm>
        </p:spPr>
        <p:txBody>
          <a:bodyPr/>
          <a:lstStyle/>
          <a:p>
            <a:endParaRPr lang="en-US"/>
          </a:p>
        </p:txBody>
      </p:sp>
    </p:spTree>
    <p:extLst>
      <p:ext uri="{BB962C8B-B14F-4D97-AF65-F5344CB8AC3E}">
        <p14:creationId xmlns:p14="http://schemas.microsoft.com/office/powerpoint/2010/main" val="1548238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1271A09D-B238-CC49-8083-E93D66A072E7}" type="slidenum">
              <a:rPr lang="en-US" smtClean="0"/>
              <a:t>‹#›</a:t>
            </a:fld>
            <a:endParaRPr lang="en-US"/>
          </a:p>
        </p:txBody>
      </p:sp>
    </p:spTree>
    <p:extLst>
      <p:ext uri="{BB962C8B-B14F-4D97-AF65-F5344CB8AC3E}">
        <p14:creationId xmlns:p14="http://schemas.microsoft.com/office/powerpoint/2010/main" val="770253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271A09D-B238-CC49-8083-E93D66A072E7}" type="slidenum">
              <a:rPr lang="en-US" smtClean="0"/>
              <a:t>‹#›</a:t>
            </a:fld>
            <a:endParaRPr lang="en-US"/>
          </a:p>
        </p:txBody>
      </p:sp>
    </p:spTree>
    <p:extLst>
      <p:ext uri="{BB962C8B-B14F-4D97-AF65-F5344CB8AC3E}">
        <p14:creationId xmlns:p14="http://schemas.microsoft.com/office/powerpoint/2010/main" val="3554590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448485"/>
          </a:xfrm>
          <a:prstGeom prst="rect">
            <a:avLst/>
          </a:prstGeom>
          <a:solidFill>
            <a:schemeClr val="tx2"/>
          </a:solidFill>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79403"/>
            <a:ext cx="8229600" cy="44467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Montserrat"/>
                <a:cs typeface="Montserrat"/>
              </a:defRPr>
            </a:lvl1pPr>
          </a:lstStyle>
          <a:p>
            <a:fld id="{1271A09D-B238-CC49-8083-E93D66A072E7}" type="slidenum">
              <a:rPr lang="en-US" smtClean="0"/>
              <a:pPr/>
              <a:t>‹#›</a:t>
            </a:fld>
            <a:endParaRPr lang="en-US" dirty="0"/>
          </a:p>
        </p:txBody>
      </p:sp>
      <p:pic>
        <p:nvPicPr>
          <p:cNvPr id="7" name="Picture 6" descr="STR_TA_Logo.jpg"/>
          <p:cNvPicPr>
            <a:picLocks noChangeAspect="1"/>
          </p:cNvPicPr>
          <p:nvPr userDrawn="1"/>
        </p:nvPicPr>
        <p:blipFill rotWithShape="1">
          <a:blip r:embed="rId12">
            <a:extLst>
              <a:ext uri="{28A0092B-C50C-407E-A947-70E740481C1C}">
                <a14:useLocalDpi xmlns:a14="http://schemas.microsoft.com/office/drawing/2010/main" val="0"/>
              </a:ext>
            </a:extLst>
          </a:blip>
          <a:srcRect l="2851" t="8784" r="67033" b="8380"/>
          <a:stretch/>
        </p:blipFill>
        <p:spPr>
          <a:xfrm>
            <a:off x="457200" y="6259329"/>
            <a:ext cx="464308" cy="472642"/>
          </a:xfrm>
          <a:prstGeom prst="rect">
            <a:avLst/>
          </a:prstGeom>
        </p:spPr>
      </p:pic>
      <p:pic>
        <p:nvPicPr>
          <p:cNvPr id="8" name="Picture 7">
            <a:extLst>
              <a:ext uri="{FF2B5EF4-FFF2-40B4-BE49-F238E27FC236}">
                <a16:creationId xmlns:a16="http://schemas.microsoft.com/office/drawing/2014/main" id="{19E0D475-FBC6-1347-98B5-A69802C27796}"/>
              </a:ext>
            </a:extLst>
          </p:cNvPr>
          <p:cNvPicPr>
            <a:picLocks noChangeAspect="1"/>
          </p:cNvPicPr>
          <p:nvPr userDrawn="1"/>
        </p:nvPicPr>
        <p:blipFill>
          <a:blip r:embed="rId13"/>
          <a:stretch>
            <a:fillRect/>
          </a:stretch>
        </p:blipFill>
        <p:spPr>
          <a:xfrm>
            <a:off x="1005840" y="6205986"/>
            <a:ext cx="1513840" cy="515489"/>
          </a:xfrm>
          <a:prstGeom prst="rect">
            <a:avLst/>
          </a:prstGeom>
        </p:spPr>
      </p:pic>
    </p:spTree>
    <p:extLst>
      <p:ext uri="{BB962C8B-B14F-4D97-AF65-F5344CB8AC3E}">
        <p14:creationId xmlns:p14="http://schemas.microsoft.com/office/powerpoint/2010/main" val="28003612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8" r:id="rId6"/>
    <p:sldLayoutId id="2147483659" r:id="rId7"/>
    <p:sldLayoutId id="2147483654" r:id="rId8"/>
    <p:sldLayoutId id="2147483655" r:id="rId9"/>
    <p:sldLayoutId id="2147483657" r:id="rId10"/>
  </p:sldLayoutIdLst>
  <p:hf hdr="0" ftr="0" dt="0"/>
  <p:txStyles>
    <p:titleStyle>
      <a:lvl1pPr algn="ctr" defTabSz="457200" rtl="0" eaLnBrk="1" latinLnBrk="0" hangingPunct="1">
        <a:lnSpc>
          <a:spcPct val="90000"/>
        </a:lnSpc>
        <a:spcBef>
          <a:spcPct val="0"/>
        </a:spcBef>
        <a:buNone/>
        <a:defRPr sz="4100" b="1" kern="1200">
          <a:solidFill>
            <a:schemeClr val="bg1"/>
          </a:solidFill>
          <a:latin typeface="Montserrat"/>
          <a:ea typeface="+mj-ea"/>
          <a:cs typeface="Montserrat"/>
        </a:defRPr>
      </a:lvl1pPr>
    </p:titleStyle>
    <p:bodyStyle>
      <a:lvl1pPr marL="461963" indent="-461963" algn="l" defTabSz="457200" rtl="0" eaLnBrk="1" latinLnBrk="0" hangingPunct="1">
        <a:spcBef>
          <a:spcPts val="1200"/>
        </a:spcBef>
        <a:buClr>
          <a:schemeClr val="accent2"/>
        </a:buClr>
        <a:buSzPct val="90000"/>
        <a:buFont typeface="Wingdings" charset="2"/>
        <a:buChar char="²"/>
        <a:defRPr sz="2800" kern="1200">
          <a:solidFill>
            <a:schemeClr val="tx1"/>
          </a:solidFill>
          <a:latin typeface="Source Sans Pro"/>
          <a:ea typeface="+mn-ea"/>
          <a:cs typeface="Source Sans Pro"/>
        </a:defRPr>
      </a:lvl1pPr>
      <a:lvl2pPr marL="974725" indent="-285750" algn="l" defTabSz="457200" rtl="0" eaLnBrk="1" latinLnBrk="0" hangingPunct="1">
        <a:spcBef>
          <a:spcPts val="600"/>
        </a:spcBef>
        <a:buClr>
          <a:schemeClr val="accent2"/>
        </a:buClr>
        <a:buFont typeface="Arial"/>
        <a:buChar char="–"/>
        <a:defRPr sz="2400" kern="1200">
          <a:solidFill>
            <a:schemeClr val="tx1"/>
          </a:solidFill>
          <a:latin typeface="Source Sans Pro"/>
          <a:ea typeface="+mn-ea"/>
          <a:cs typeface="Source Sans Pro"/>
        </a:defRPr>
      </a:lvl2pPr>
      <a:lvl3pPr marL="1373188" indent="-228600" algn="l" defTabSz="457200" rtl="0" eaLnBrk="1" latinLnBrk="0" hangingPunct="1">
        <a:spcBef>
          <a:spcPts val="600"/>
        </a:spcBef>
        <a:buClr>
          <a:schemeClr val="accent2"/>
        </a:buClr>
        <a:buFont typeface="Arial"/>
        <a:buChar char="•"/>
        <a:defRPr sz="2400" kern="1200">
          <a:solidFill>
            <a:schemeClr val="tx1"/>
          </a:solidFill>
          <a:latin typeface="Source Sans Pro"/>
          <a:ea typeface="+mn-ea"/>
          <a:cs typeface="Source Sans Pro"/>
        </a:defRPr>
      </a:lvl3pPr>
      <a:lvl4pPr marL="1778000" indent="-228600" algn="l" defTabSz="457200" rtl="0" eaLnBrk="1" latinLnBrk="0" hangingPunct="1">
        <a:spcBef>
          <a:spcPts val="600"/>
        </a:spcBef>
        <a:buClr>
          <a:schemeClr val="accent2"/>
        </a:buClr>
        <a:buFont typeface="Arial"/>
        <a:buChar char="–"/>
        <a:defRPr sz="2000" kern="1200">
          <a:solidFill>
            <a:schemeClr val="tx1"/>
          </a:solidFill>
          <a:latin typeface="Source Sans Pro"/>
          <a:ea typeface="+mn-ea"/>
          <a:cs typeface="Source Sans Pro"/>
        </a:defRPr>
      </a:lvl4pPr>
      <a:lvl5pPr marL="2173288" indent="-228600" algn="l" defTabSz="917575" rtl="0" eaLnBrk="1" latinLnBrk="0" hangingPunct="1">
        <a:spcBef>
          <a:spcPts val="600"/>
        </a:spcBef>
        <a:buClr>
          <a:schemeClr val="accent2"/>
        </a:buClr>
        <a:buFont typeface="Arial"/>
        <a:buChar char="»"/>
        <a:defRPr sz="2000" kern="1200">
          <a:solidFill>
            <a:schemeClr val="tx1"/>
          </a:solidFill>
          <a:latin typeface="Source Sans Pro"/>
          <a:ea typeface="+mn-ea"/>
          <a:cs typeface="Source Sans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www.ncbi.nlm.nih.gov/books/NBK384923/"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ncbi.nlm.nih.gov/books/NBK384923/"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mainequalitycounts.org/wp-content/uploads/2018/10/QC-Substance-Use-Conversation-Guide.pdf"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ideo" Target="https://www.youtube.com/embed/X-EzP2QcZcU?feature=oembed" TargetMode="External"/><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www.ncbi.nlm.nih.gov/books/NBK384923/"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76.jpg"/><Relationship Id="rId4" Type="http://schemas.openxmlformats.org/officeDocument/2006/relationships/image" Target="../media/image75.jp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8.xml.rels><?xml version="1.0" encoding="UTF-8" standalone="yes"?>
<Relationships xmlns="http://schemas.openxmlformats.org/package/2006/relationships"><Relationship Id="rId3" Type="http://schemas.openxmlformats.org/officeDocument/2006/relationships/hyperlink" Target="http://hub.jhu.edu/2014/10/01/drug-addiction-stigma"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s://news.harvard.edu/gazette/story/2017/08/revising-the-language-of-addiction/"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Power of Perceptions: Sticking It To Stigma</a:t>
            </a:r>
          </a:p>
        </p:txBody>
      </p:sp>
      <p:sp>
        <p:nvSpPr>
          <p:cNvPr id="5" name="Subtitle 2"/>
          <p:cNvSpPr txBox="1">
            <a:spLocks/>
          </p:cNvSpPr>
          <p:nvPr/>
        </p:nvSpPr>
        <p:spPr>
          <a:xfrm>
            <a:off x="1248770" y="2287834"/>
            <a:ext cx="6400800" cy="1152009"/>
          </a:xfrm>
          <a:prstGeom prst="rect">
            <a:avLst/>
          </a:prstGeom>
        </p:spPr>
        <p:txBody>
          <a:bodyPr vert="horz" lIns="91440" tIns="45720" rIns="91440" bIns="45720" rtlCol="0">
            <a:normAutofit fontScale="92500" lnSpcReduction="10000"/>
          </a:bodyPr>
          <a:lstStyle>
            <a:lvl1pPr marL="0" indent="0" algn="ctr" defTabSz="457200" rtl="0" eaLnBrk="1" latinLnBrk="0" hangingPunct="1">
              <a:spcBef>
                <a:spcPts val="600"/>
              </a:spcBef>
              <a:buFont typeface="Arial"/>
              <a:buNone/>
              <a:defRPr sz="3200" kern="1200">
                <a:solidFill>
                  <a:schemeClr val="tx1">
                    <a:tint val="75000"/>
                  </a:schemeClr>
                </a:solidFill>
                <a:latin typeface="Source Sans Pro"/>
                <a:ea typeface="+mn-ea"/>
                <a:cs typeface="Source Sans Pro"/>
              </a:defRPr>
            </a:lvl1pPr>
            <a:lvl2pPr marL="457200" indent="0" algn="ctr" defTabSz="457200" rtl="0" eaLnBrk="1" latinLnBrk="0" hangingPunct="1">
              <a:spcBef>
                <a:spcPts val="600"/>
              </a:spcBef>
              <a:buFont typeface="Arial"/>
              <a:buNone/>
              <a:defRPr sz="2800" kern="1200">
                <a:solidFill>
                  <a:schemeClr val="tx1">
                    <a:tint val="75000"/>
                  </a:schemeClr>
                </a:solidFill>
                <a:latin typeface="Source Sans Pro"/>
                <a:ea typeface="+mn-ea"/>
                <a:cs typeface="Source Sans Pro"/>
              </a:defRPr>
            </a:lvl2pPr>
            <a:lvl3pPr marL="914400" indent="0" algn="ctr" defTabSz="457200" rtl="0" eaLnBrk="1" latinLnBrk="0" hangingPunct="1">
              <a:spcBef>
                <a:spcPts val="600"/>
              </a:spcBef>
              <a:buFont typeface="Arial"/>
              <a:buNone/>
              <a:defRPr sz="2400" kern="1200">
                <a:solidFill>
                  <a:schemeClr val="tx1">
                    <a:tint val="75000"/>
                  </a:schemeClr>
                </a:solidFill>
                <a:latin typeface="Source Sans Pro"/>
                <a:ea typeface="+mn-ea"/>
                <a:cs typeface="Source Sans Pro"/>
              </a:defRPr>
            </a:lvl3pPr>
            <a:lvl4pPr marL="1371600" indent="0" algn="ctr" defTabSz="457200" rtl="0" eaLnBrk="1" latinLnBrk="0" hangingPunct="1">
              <a:spcBef>
                <a:spcPts val="600"/>
              </a:spcBef>
              <a:buFont typeface="Arial"/>
              <a:buNone/>
              <a:defRPr sz="2000" kern="1200">
                <a:solidFill>
                  <a:schemeClr val="tx1">
                    <a:tint val="75000"/>
                  </a:schemeClr>
                </a:solidFill>
                <a:latin typeface="Source Sans Pro"/>
                <a:ea typeface="+mn-ea"/>
                <a:cs typeface="Source Sans Pro"/>
              </a:defRPr>
            </a:lvl4pPr>
            <a:lvl5pPr marL="1828800" indent="0" algn="ctr" defTabSz="457200" rtl="0" eaLnBrk="1" latinLnBrk="0" hangingPunct="1">
              <a:spcBef>
                <a:spcPts val="600"/>
              </a:spcBef>
              <a:buFont typeface="Arial"/>
              <a:buNone/>
              <a:defRPr sz="2000" kern="1200">
                <a:solidFill>
                  <a:schemeClr val="tx1">
                    <a:tint val="75000"/>
                  </a:schemeClr>
                </a:solidFill>
                <a:latin typeface="Source Sans Pro"/>
                <a:ea typeface="+mn-ea"/>
                <a:cs typeface="Source Sans Pro"/>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dirty="0">
                <a:solidFill>
                  <a:srgbClr val="E6C46D"/>
                </a:solidFill>
              </a:rPr>
              <a:t>Authored by:</a:t>
            </a:r>
          </a:p>
          <a:p>
            <a:r>
              <a:rPr lang="en-US" sz="2400" dirty="0">
                <a:solidFill>
                  <a:srgbClr val="E6C46D"/>
                </a:solidFill>
              </a:rPr>
              <a:t>Angie </a:t>
            </a:r>
            <a:r>
              <a:rPr lang="en-US" sz="2400" dirty="0" err="1">
                <a:solidFill>
                  <a:srgbClr val="E6C46D"/>
                </a:solidFill>
              </a:rPr>
              <a:t>Geren</a:t>
            </a:r>
            <a:r>
              <a:rPr lang="en-US" sz="2400" dirty="0">
                <a:solidFill>
                  <a:srgbClr val="E6C46D"/>
                </a:solidFill>
              </a:rPr>
              <a:t>, APP, </a:t>
            </a:r>
            <a:r>
              <a:rPr lang="en-US" sz="2400">
                <a:solidFill>
                  <a:srgbClr val="E6C46D"/>
                </a:solidFill>
              </a:rPr>
              <a:t>Cht</a:t>
            </a:r>
          </a:p>
          <a:p>
            <a:r>
              <a:rPr lang="en-US" sz="2400" dirty="0">
                <a:solidFill>
                  <a:srgbClr val="E6C46D"/>
                </a:solidFill>
              </a:rPr>
              <a:t>June 8th, 2021 </a:t>
            </a:r>
          </a:p>
        </p:txBody>
      </p:sp>
    </p:spTree>
    <p:extLst>
      <p:ext uri="{BB962C8B-B14F-4D97-AF65-F5344CB8AC3E}">
        <p14:creationId xmlns:p14="http://schemas.microsoft.com/office/powerpoint/2010/main" val="2462854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07E69-A8E4-4CC9-B66F-1B6D963D223E}"/>
              </a:ext>
            </a:extLst>
          </p:cNvPr>
          <p:cNvSpPr>
            <a:spLocks noGrp="1"/>
          </p:cNvSpPr>
          <p:nvPr>
            <p:ph type="title"/>
          </p:nvPr>
        </p:nvSpPr>
        <p:spPr>
          <a:xfrm>
            <a:off x="0" y="0"/>
            <a:ext cx="9144000" cy="1448485"/>
          </a:xfrm>
          <a:prstGeom prst="rect">
            <a:avLst/>
          </a:prstGeom>
          <a:solidFill>
            <a:schemeClr val="tx2"/>
          </a:solidFill>
        </p:spPr>
        <p:txBody>
          <a:bodyPr anchor="ctr">
            <a:normAutofit/>
          </a:bodyPr>
          <a:lstStyle/>
          <a:p>
            <a:r>
              <a:rPr lang="en-US" dirty="0"/>
              <a:t>3 Types of Stigma</a:t>
            </a:r>
          </a:p>
        </p:txBody>
      </p:sp>
      <p:sp>
        <p:nvSpPr>
          <p:cNvPr id="4" name="Slide Number Placeholder 3">
            <a:extLst>
              <a:ext uri="{FF2B5EF4-FFF2-40B4-BE49-F238E27FC236}">
                <a16:creationId xmlns:a16="http://schemas.microsoft.com/office/drawing/2014/main" id="{00BCB111-A8B4-487F-9569-AA20E9524659}"/>
              </a:ext>
            </a:extLst>
          </p:cNvPr>
          <p:cNvSpPr>
            <a:spLocks noGrp="1"/>
          </p:cNvSpPr>
          <p:nvPr>
            <p:ph type="sldNum" sz="quarter" idx="12"/>
          </p:nvPr>
        </p:nvSpPr>
        <p:spPr>
          <a:xfrm>
            <a:off x="6553200" y="6356350"/>
            <a:ext cx="2133600" cy="365125"/>
          </a:xfrm>
          <a:prstGeom prst="rect">
            <a:avLst/>
          </a:prstGeom>
        </p:spPr>
        <p:txBody>
          <a:bodyPr anchor="ctr">
            <a:normAutofit/>
          </a:bodyPr>
          <a:lstStyle/>
          <a:p>
            <a:pPr>
              <a:spcAft>
                <a:spcPts val="600"/>
              </a:spcAft>
            </a:pPr>
            <a:fld id="{1271A09D-B238-CC49-8083-E93D66A072E7}" type="slidenum">
              <a:rPr lang="en-US" smtClean="0"/>
              <a:pPr>
                <a:spcAft>
                  <a:spcPts val="600"/>
                </a:spcAft>
              </a:pPr>
              <a:t>10</a:t>
            </a:fld>
            <a:endParaRPr lang="en-US"/>
          </a:p>
        </p:txBody>
      </p:sp>
      <p:graphicFrame>
        <p:nvGraphicFramePr>
          <p:cNvPr id="6" name="Content Placeholder 2" descr="3 types of stigma. &quot;public stigma&quot; ">
            <a:extLst>
              <a:ext uri="{FF2B5EF4-FFF2-40B4-BE49-F238E27FC236}">
                <a16:creationId xmlns:a16="http://schemas.microsoft.com/office/drawing/2014/main" id="{AFB0EA20-AC3B-41EA-981E-A22986C6A279}"/>
              </a:ext>
            </a:extLst>
          </p:cNvPr>
          <p:cNvGraphicFramePr>
            <a:graphicFrameLocks noGrp="1"/>
          </p:cNvGraphicFramePr>
          <p:nvPr>
            <p:ph idx="1"/>
            <p:extLst>
              <p:ext uri="{D42A27DB-BD31-4B8C-83A1-F6EECF244321}">
                <p14:modId xmlns:p14="http://schemas.microsoft.com/office/powerpoint/2010/main" val="969491356"/>
              </p:ext>
            </p:extLst>
          </p:nvPr>
        </p:nvGraphicFramePr>
        <p:xfrm>
          <a:off x="457200" y="1679403"/>
          <a:ext cx="8229600" cy="4446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0773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2C907-B64E-49A5-AF7D-B239E295AB5F}"/>
              </a:ext>
            </a:extLst>
          </p:cNvPr>
          <p:cNvSpPr>
            <a:spLocks noGrp="1"/>
          </p:cNvSpPr>
          <p:nvPr>
            <p:ph type="title"/>
          </p:nvPr>
        </p:nvSpPr>
        <p:spPr>
          <a:xfrm>
            <a:off x="0" y="0"/>
            <a:ext cx="9144000" cy="1448485"/>
          </a:xfrm>
          <a:prstGeom prst="rect">
            <a:avLst/>
          </a:prstGeom>
          <a:solidFill>
            <a:schemeClr val="tx2"/>
          </a:solidFill>
        </p:spPr>
        <p:txBody>
          <a:bodyPr anchor="ctr">
            <a:normAutofit/>
          </a:bodyPr>
          <a:lstStyle/>
          <a:p>
            <a:br>
              <a:rPr lang="en-US" sz="3200"/>
            </a:br>
            <a:r>
              <a:rPr lang="en-US" sz="3200"/>
              <a:t>How Does Stigma Affect Family Members &amp; Others?</a:t>
            </a:r>
            <a:br>
              <a:rPr lang="en-US" sz="3200"/>
            </a:br>
            <a:endParaRPr lang="en-US" sz="3200"/>
          </a:p>
        </p:txBody>
      </p:sp>
      <p:sp>
        <p:nvSpPr>
          <p:cNvPr id="4" name="Slide Number Placeholder 3">
            <a:extLst>
              <a:ext uri="{FF2B5EF4-FFF2-40B4-BE49-F238E27FC236}">
                <a16:creationId xmlns:a16="http://schemas.microsoft.com/office/drawing/2014/main" id="{EACF7E9A-AFE3-4358-8395-9787A4F8C6E9}"/>
              </a:ext>
            </a:extLst>
          </p:cNvPr>
          <p:cNvSpPr>
            <a:spLocks noGrp="1"/>
          </p:cNvSpPr>
          <p:nvPr>
            <p:ph type="sldNum" sz="quarter" idx="12"/>
          </p:nvPr>
        </p:nvSpPr>
        <p:spPr>
          <a:xfrm>
            <a:off x="6553200" y="6356350"/>
            <a:ext cx="2133600" cy="365125"/>
          </a:xfrm>
          <a:prstGeom prst="rect">
            <a:avLst/>
          </a:prstGeom>
        </p:spPr>
        <p:txBody>
          <a:bodyPr anchor="ctr">
            <a:normAutofit/>
          </a:bodyPr>
          <a:lstStyle/>
          <a:p>
            <a:pPr>
              <a:spcAft>
                <a:spcPts val="600"/>
              </a:spcAft>
            </a:pPr>
            <a:fld id="{1271A09D-B238-CC49-8083-E93D66A072E7}" type="slidenum">
              <a:rPr lang="en-US" smtClean="0"/>
              <a:pPr>
                <a:spcAft>
                  <a:spcPts val="600"/>
                </a:spcAft>
              </a:pPr>
              <a:t>11</a:t>
            </a:fld>
            <a:endParaRPr lang="en-US"/>
          </a:p>
        </p:txBody>
      </p:sp>
      <p:graphicFrame>
        <p:nvGraphicFramePr>
          <p:cNvPr id="6" name="Content Placeholder 2" descr="How does stigma affect family members &amp; others? This is called courtesy stigma. It means sometimes family members and those associated with persons with mental illness or SUD experience avoidance by others because of stigma. Some say mental health and addiction services receive less funding because of the type of service they provide, and there is often less support money. Communities lose the positive resources those with mental illness/SUD could provide. Stigma perpetuates fears about mental illness and addiction.">
            <a:extLst>
              <a:ext uri="{FF2B5EF4-FFF2-40B4-BE49-F238E27FC236}">
                <a16:creationId xmlns:a16="http://schemas.microsoft.com/office/drawing/2014/main" id="{4DC93D20-B8FF-4869-8733-C20FF66B1088}"/>
              </a:ext>
            </a:extLst>
          </p:cNvPr>
          <p:cNvGraphicFramePr>
            <a:graphicFrameLocks noGrp="1"/>
          </p:cNvGraphicFramePr>
          <p:nvPr>
            <p:ph idx="1"/>
            <p:extLst>
              <p:ext uri="{D42A27DB-BD31-4B8C-83A1-F6EECF244321}">
                <p14:modId xmlns:p14="http://schemas.microsoft.com/office/powerpoint/2010/main" val="2428737228"/>
              </p:ext>
            </p:extLst>
          </p:nvPr>
        </p:nvGraphicFramePr>
        <p:xfrm>
          <a:off x="457200" y="1679403"/>
          <a:ext cx="8229600" cy="4446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663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5D052-AA1D-419F-A37A-34713CD77ECB}"/>
              </a:ext>
            </a:extLst>
          </p:cNvPr>
          <p:cNvSpPr>
            <a:spLocks noGrp="1"/>
          </p:cNvSpPr>
          <p:nvPr>
            <p:ph type="title"/>
          </p:nvPr>
        </p:nvSpPr>
        <p:spPr>
          <a:xfrm>
            <a:off x="0" y="0"/>
            <a:ext cx="9144000" cy="1448485"/>
          </a:xfrm>
          <a:prstGeom prst="rect">
            <a:avLst/>
          </a:prstGeom>
          <a:solidFill>
            <a:schemeClr val="tx2"/>
          </a:solidFill>
        </p:spPr>
        <p:txBody>
          <a:bodyPr anchor="ctr">
            <a:normAutofit/>
          </a:bodyPr>
          <a:lstStyle/>
          <a:p>
            <a:r>
              <a:rPr lang="en-US" dirty="0"/>
              <a:t>The Backbone of Stigma</a:t>
            </a:r>
          </a:p>
        </p:txBody>
      </p:sp>
      <p:graphicFrame>
        <p:nvGraphicFramePr>
          <p:cNvPr id="9" name="Content Placeholder 2" descr="The backbone of stigma. This includes lack of trust in intimate settings, possible contact with vulnerable group, potential for self harm, MI/SUD being antithetical to power or authority, unsure how to interact with person with MI/SUD.">
            <a:extLst>
              <a:ext uri="{FF2B5EF4-FFF2-40B4-BE49-F238E27FC236}">
                <a16:creationId xmlns:a16="http://schemas.microsoft.com/office/drawing/2014/main" id="{3C7F39E4-A50C-4179-B482-E9E6958D9DC7}"/>
              </a:ext>
            </a:extLst>
          </p:cNvPr>
          <p:cNvGraphicFramePr>
            <a:graphicFrameLocks noGrp="1"/>
          </p:cNvGraphicFramePr>
          <p:nvPr>
            <p:ph type="tbl" sz="quarter" idx="13"/>
            <p:extLst>
              <p:ext uri="{D42A27DB-BD31-4B8C-83A1-F6EECF244321}">
                <p14:modId xmlns:p14="http://schemas.microsoft.com/office/powerpoint/2010/main" val="3110570574"/>
              </p:ext>
            </p:extLst>
          </p:nvPr>
        </p:nvGraphicFramePr>
        <p:xfrm>
          <a:off x="787400" y="1837187"/>
          <a:ext cx="7461250" cy="3935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93D9D9F0-7E98-4CD6-9677-365913A605BC}"/>
              </a:ext>
            </a:extLst>
          </p:cNvPr>
          <p:cNvSpPr/>
          <p:nvPr/>
        </p:nvSpPr>
        <p:spPr>
          <a:xfrm>
            <a:off x="3727976" y="5918280"/>
            <a:ext cx="4305987" cy="292388"/>
          </a:xfrm>
          <a:prstGeom prst="rect">
            <a:avLst/>
          </a:prstGeom>
        </p:spPr>
        <p:txBody>
          <a:bodyPr wrap="none">
            <a:spAutoFit/>
          </a:bodyPr>
          <a:lstStyle/>
          <a:p>
            <a:pPr lvl="0">
              <a:spcBef>
                <a:spcPts val="1200"/>
              </a:spcBef>
              <a:buClr>
                <a:srgbClr val="B25226"/>
              </a:buClr>
              <a:buSzPct val="90000"/>
            </a:pPr>
            <a:r>
              <a:rPr lang="en-US" sz="1300" b="1" dirty="0">
                <a:solidFill>
                  <a:prstClr val="black"/>
                </a:solidFill>
                <a:latin typeface="Source Sans Pro"/>
              </a:rPr>
              <a:t>Source</a:t>
            </a:r>
            <a:r>
              <a:rPr lang="en-US" sz="1300" dirty="0">
                <a:solidFill>
                  <a:prstClr val="black"/>
                </a:solidFill>
                <a:latin typeface="Source Sans Pro"/>
              </a:rPr>
              <a:t>: </a:t>
            </a:r>
            <a:r>
              <a:rPr lang="en-US" sz="1300" dirty="0">
                <a:solidFill>
                  <a:prstClr val="black"/>
                </a:solidFill>
                <a:latin typeface="Source Sans Pro"/>
                <a:hlinkClick r:id="rId8">
                  <a:extLst>
                    <a:ext uri="{A12FA001-AC4F-418D-AE19-62706E023703}">
                      <ahyp:hlinkClr xmlns:ahyp="http://schemas.microsoft.com/office/drawing/2018/hyperlinkcolor" val="tx"/>
                    </a:ext>
                  </a:extLst>
                </a:hlinkClick>
              </a:rPr>
              <a:t>https://www.ncbi.nlm.nih.gov/books/NBK384923/</a:t>
            </a:r>
            <a:r>
              <a:rPr lang="en-US" sz="1300" dirty="0">
                <a:solidFill>
                  <a:prstClr val="black"/>
                </a:solidFill>
                <a:latin typeface="Source Sans Pro"/>
              </a:rPr>
              <a:t> </a:t>
            </a:r>
          </a:p>
        </p:txBody>
      </p:sp>
      <p:sp>
        <p:nvSpPr>
          <p:cNvPr id="4" name="Slide Number Placeholder 3">
            <a:extLst>
              <a:ext uri="{FF2B5EF4-FFF2-40B4-BE49-F238E27FC236}">
                <a16:creationId xmlns:a16="http://schemas.microsoft.com/office/drawing/2014/main" id="{A9247ADD-0AE0-40CA-83FC-42B8A2C94EA2}"/>
              </a:ext>
            </a:extLst>
          </p:cNvPr>
          <p:cNvSpPr>
            <a:spLocks noGrp="1"/>
          </p:cNvSpPr>
          <p:nvPr>
            <p:ph type="sldNum" sz="quarter" idx="12"/>
          </p:nvPr>
        </p:nvSpPr>
        <p:spPr>
          <a:xfrm>
            <a:off x="6553200" y="6356350"/>
            <a:ext cx="2133600" cy="365125"/>
          </a:xfrm>
          <a:prstGeom prst="rect">
            <a:avLst/>
          </a:prstGeom>
        </p:spPr>
        <p:txBody>
          <a:bodyPr anchor="ctr">
            <a:normAutofit/>
          </a:bodyPr>
          <a:lstStyle/>
          <a:p>
            <a:pPr>
              <a:spcAft>
                <a:spcPts val="600"/>
              </a:spcAft>
            </a:pPr>
            <a:fld id="{1271A09D-B238-CC49-8083-E93D66A072E7}" type="slidenum">
              <a:rPr lang="en-US" smtClean="0"/>
              <a:pPr>
                <a:spcAft>
                  <a:spcPts val="600"/>
                </a:spcAft>
              </a:pPr>
              <a:t>12</a:t>
            </a:fld>
            <a:endParaRPr lang="en-US"/>
          </a:p>
        </p:txBody>
      </p:sp>
    </p:spTree>
    <p:extLst>
      <p:ext uri="{BB962C8B-B14F-4D97-AF65-F5344CB8AC3E}">
        <p14:creationId xmlns:p14="http://schemas.microsoft.com/office/powerpoint/2010/main" val="949563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4F819-7DF4-454A-907B-4E6DC8F59ACF}"/>
              </a:ext>
            </a:extLst>
          </p:cNvPr>
          <p:cNvSpPr>
            <a:spLocks noGrp="1"/>
          </p:cNvSpPr>
          <p:nvPr>
            <p:ph type="title"/>
          </p:nvPr>
        </p:nvSpPr>
        <p:spPr>
          <a:xfrm>
            <a:off x="0" y="0"/>
            <a:ext cx="9144000" cy="1448485"/>
          </a:xfrm>
        </p:spPr>
        <p:txBody>
          <a:bodyPr anchor="ctr">
            <a:normAutofit/>
          </a:bodyPr>
          <a:lstStyle/>
          <a:p>
            <a:r>
              <a:rPr lang="en-US" dirty="0"/>
              <a:t>Stigma Roulette For SUD</a:t>
            </a:r>
          </a:p>
        </p:txBody>
      </p:sp>
      <p:sp>
        <p:nvSpPr>
          <p:cNvPr id="4" name="Slide Number Placeholder 3">
            <a:extLst>
              <a:ext uri="{FF2B5EF4-FFF2-40B4-BE49-F238E27FC236}">
                <a16:creationId xmlns:a16="http://schemas.microsoft.com/office/drawing/2014/main" id="{BFC099BF-5FA0-2642-90A1-D5555B8C315D}"/>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1271A09D-B238-CC49-8083-E93D66A072E7}" type="slidenum">
              <a:rPr lang="en-US" smtClean="0"/>
              <a:pPr>
                <a:spcAft>
                  <a:spcPts val="600"/>
                </a:spcAft>
              </a:pPr>
              <a:t>13</a:t>
            </a:fld>
            <a:endParaRPr lang="en-US"/>
          </a:p>
        </p:txBody>
      </p:sp>
      <p:graphicFrame>
        <p:nvGraphicFramePr>
          <p:cNvPr id="6" name="Content Placeholder 2" descr="Stigma roulette for SUD. Stigma from within: blame self, feel hopeless; Stigma from recovery community: medications vs. &quot;abstinence;&quot; Stigma from clinicians: belief that treatment is ineffective; Stigma from outside: choice (moral failing) vs disease.">
            <a:extLst>
              <a:ext uri="{FF2B5EF4-FFF2-40B4-BE49-F238E27FC236}">
                <a16:creationId xmlns:a16="http://schemas.microsoft.com/office/drawing/2014/main" id="{35995089-C1B5-45D9-B0C6-3051A633AB08}"/>
              </a:ext>
            </a:extLst>
          </p:cNvPr>
          <p:cNvGraphicFramePr>
            <a:graphicFrameLocks noGrp="1"/>
          </p:cNvGraphicFramePr>
          <p:nvPr>
            <p:ph idx="1"/>
            <p:extLst>
              <p:ext uri="{D42A27DB-BD31-4B8C-83A1-F6EECF244321}">
                <p14:modId xmlns:p14="http://schemas.microsoft.com/office/powerpoint/2010/main" val="2302135344"/>
              </p:ext>
            </p:extLst>
          </p:nvPr>
        </p:nvGraphicFramePr>
        <p:xfrm>
          <a:off x="457200" y="1679403"/>
          <a:ext cx="8229600" cy="4446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6513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2E63E-5288-C44A-9818-D9A4A4A964F9}"/>
              </a:ext>
            </a:extLst>
          </p:cNvPr>
          <p:cNvSpPr>
            <a:spLocks noGrp="1"/>
          </p:cNvSpPr>
          <p:nvPr>
            <p:ph type="title"/>
          </p:nvPr>
        </p:nvSpPr>
        <p:spPr/>
        <p:txBody>
          <a:bodyPr/>
          <a:lstStyle/>
          <a:p>
            <a:r>
              <a:rPr lang="en-US" dirty="0"/>
              <a:t>How does Stigma Impact Individuals?</a:t>
            </a:r>
          </a:p>
        </p:txBody>
      </p:sp>
      <p:pic>
        <p:nvPicPr>
          <p:cNvPr id="6" name="Content Placeholder 5" descr="A table of effects of prejudice and discrimination.">
            <a:extLst>
              <a:ext uri="{FF2B5EF4-FFF2-40B4-BE49-F238E27FC236}">
                <a16:creationId xmlns:a16="http://schemas.microsoft.com/office/drawing/2014/main" id="{5BBCD200-C504-3648-9F72-83405DCF14A3}"/>
              </a:ext>
            </a:extLst>
          </p:cNvPr>
          <p:cNvPicPr>
            <a:picLocks noGrp="1" noChangeAspect="1"/>
          </p:cNvPicPr>
          <p:nvPr>
            <p:ph idx="1"/>
          </p:nvPr>
        </p:nvPicPr>
        <p:blipFill>
          <a:blip r:embed="rId2"/>
          <a:stretch>
            <a:fillRect/>
          </a:stretch>
        </p:blipFill>
        <p:spPr>
          <a:xfrm>
            <a:off x="542364" y="1448485"/>
            <a:ext cx="8059271" cy="4759412"/>
          </a:xfrm>
        </p:spPr>
      </p:pic>
      <p:sp>
        <p:nvSpPr>
          <p:cNvPr id="4" name="Slide Number Placeholder 3">
            <a:extLst>
              <a:ext uri="{FF2B5EF4-FFF2-40B4-BE49-F238E27FC236}">
                <a16:creationId xmlns:a16="http://schemas.microsoft.com/office/drawing/2014/main" id="{F4EB2532-9194-024F-BEBB-F4F4DFF9C8F8}"/>
              </a:ext>
            </a:extLst>
          </p:cNvPr>
          <p:cNvSpPr>
            <a:spLocks noGrp="1"/>
          </p:cNvSpPr>
          <p:nvPr>
            <p:ph type="sldNum" sz="quarter" idx="12"/>
          </p:nvPr>
        </p:nvSpPr>
        <p:spPr/>
        <p:txBody>
          <a:bodyPr/>
          <a:lstStyle/>
          <a:p>
            <a:fld id="{1271A09D-B238-CC49-8083-E93D66A072E7}" type="slidenum">
              <a:rPr lang="en-US" smtClean="0"/>
              <a:t>14</a:t>
            </a:fld>
            <a:endParaRPr lang="en-US"/>
          </a:p>
        </p:txBody>
      </p:sp>
    </p:spTree>
    <p:extLst>
      <p:ext uri="{BB962C8B-B14F-4D97-AF65-F5344CB8AC3E}">
        <p14:creationId xmlns:p14="http://schemas.microsoft.com/office/powerpoint/2010/main" val="1482045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29A04-66E2-3A4B-8807-F4EA43A3CD25}"/>
              </a:ext>
            </a:extLst>
          </p:cNvPr>
          <p:cNvSpPr>
            <a:spLocks noGrp="1"/>
          </p:cNvSpPr>
          <p:nvPr>
            <p:ph type="title"/>
          </p:nvPr>
        </p:nvSpPr>
        <p:spPr/>
        <p:txBody>
          <a:bodyPr/>
          <a:lstStyle/>
          <a:p>
            <a:r>
              <a:rPr lang="en-US" dirty="0"/>
              <a:t>Stigma Complicates Illness</a:t>
            </a:r>
          </a:p>
        </p:txBody>
      </p:sp>
      <p:sp>
        <p:nvSpPr>
          <p:cNvPr id="3" name="Content Placeholder 2">
            <a:extLst>
              <a:ext uri="{FF2B5EF4-FFF2-40B4-BE49-F238E27FC236}">
                <a16:creationId xmlns:a16="http://schemas.microsoft.com/office/drawing/2014/main" id="{8904AFAE-A51B-0E4F-AEFD-564E31D13AFF}"/>
              </a:ext>
            </a:extLst>
          </p:cNvPr>
          <p:cNvSpPr>
            <a:spLocks noGrp="1"/>
          </p:cNvSpPr>
          <p:nvPr>
            <p:ph idx="1"/>
          </p:nvPr>
        </p:nvSpPr>
        <p:spPr>
          <a:xfrm>
            <a:off x="457201" y="1679402"/>
            <a:ext cx="4114799" cy="4676947"/>
          </a:xfrm>
        </p:spPr>
        <p:txBody>
          <a:bodyPr vert="horz" lIns="91440" tIns="45720" rIns="91440" bIns="45720" rtlCol="0" anchor="t">
            <a:normAutofit fontScale="85000" lnSpcReduction="10000"/>
          </a:bodyPr>
          <a:lstStyle/>
          <a:p>
            <a:pPr marL="0" indent="0">
              <a:buNone/>
            </a:pPr>
            <a:r>
              <a:rPr lang="en-US" dirty="0"/>
              <a:t>Internalized Stigma Outcomes</a:t>
            </a:r>
          </a:p>
          <a:p>
            <a:pPr marL="0" indent="0">
              <a:buNone/>
            </a:pPr>
            <a:endParaRPr lang="en-US" dirty="0"/>
          </a:p>
          <a:p>
            <a:pPr marL="461645" indent="-461645"/>
            <a:r>
              <a:rPr lang="en-US" dirty="0"/>
              <a:t>Depression</a:t>
            </a:r>
            <a:endParaRPr lang="en-US" dirty="0">
              <a:ea typeface="Source Sans Pro"/>
            </a:endParaRPr>
          </a:p>
          <a:p>
            <a:pPr marL="461645" indent="-461645"/>
            <a:r>
              <a:rPr lang="en-US" dirty="0"/>
              <a:t>Decreased Hope</a:t>
            </a:r>
            <a:endParaRPr lang="en-US" dirty="0">
              <a:ea typeface="Source Sans Pro"/>
            </a:endParaRPr>
          </a:p>
          <a:p>
            <a:pPr marL="461645" indent="-461645"/>
            <a:r>
              <a:rPr lang="en-US" dirty="0"/>
              <a:t>Worsening Symptoms</a:t>
            </a:r>
            <a:endParaRPr lang="en-US" dirty="0">
              <a:ea typeface="Source Sans Pro"/>
            </a:endParaRPr>
          </a:p>
          <a:p>
            <a:pPr marL="461645" indent="-461645"/>
            <a:r>
              <a:rPr lang="en-US" dirty="0"/>
              <a:t>Less Likely to Seek Help</a:t>
            </a:r>
            <a:endParaRPr lang="en-US" dirty="0">
              <a:ea typeface="Source Sans Pro"/>
            </a:endParaRPr>
          </a:p>
          <a:p>
            <a:pPr marL="461645" indent="-461645"/>
            <a:r>
              <a:rPr lang="en-US" dirty="0"/>
              <a:t>Less Likely to Self-Advocate</a:t>
            </a:r>
            <a:endParaRPr lang="en-US" dirty="0">
              <a:ea typeface="Source Sans Pro"/>
            </a:endParaRPr>
          </a:p>
          <a:p>
            <a:pPr marL="461645" indent="-461645"/>
            <a:endParaRPr lang="en-US" dirty="0">
              <a:ea typeface="Source Sans Pro"/>
            </a:endParaRPr>
          </a:p>
          <a:p>
            <a:pPr marL="512445" lvl="1" indent="0" algn="r">
              <a:buNone/>
            </a:pPr>
            <a:r>
              <a:rPr lang="en-US" dirty="0"/>
              <a:t>Ibid.</a:t>
            </a:r>
            <a:endParaRPr lang="en-US" dirty="0">
              <a:ea typeface="Source Sans Pro"/>
            </a:endParaRPr>
          </a:p>
        </p:txBody>
      </p:sp>
      <p:sp>
        <p:nvSpPr>
          <p:cNvPr id="4" name="Slide Number Placeholder 3">
            <a:extLst>
              <a:ext uri="{FF2B5EF4-FFF2-40B4-BE49-F238E27FC236}">
                <a16:creationId xmlns:a16="http://schemas.microsoft.com/office/drawing/2014/main" id="{CDDE970F-C61D-6041-85CF-463C78B3D045}"/>
              </a:ext>
            </a:extLst>
          </p:cNvPr>
          <p:cNvSpPr>
            <a:spLocks noGrp="1"/>
          </p:cNvSpPr>
          <p:nvPr>
            <p:ph type="sldNum" sz="quarter" idx="12"/>
          </p:nvPr>
        </p:nvSpPr>
        <p:spPr/>
        <p:txBody>
          <a:bodyPr/>
          <a:lstStyle/>
          <a:p>
            <a:fld id="{1271A09D-B238-CC49-8083-E93D66A072E7}" type="slidenum">
              <a:rPr lang="en-US" smtClean="0"/>
              <a:t>15</a:t>
            </a:fld>
            <a:endParaRPr lang="en-US"/>
          </a:p>
        </p:txBody>
      </p:sp>
      <p:pic>
        <p:nvPicPr>
          <p:cNvPr id="5" name="Picture 2" descr="Image of a person with a bag on their head. tiltle: how stigma impact recovery. &#10;&#10;text says:&#10;Stigma can....&#10;reduce willingness to seek progessional help. &#10;Cause beluctance to attend treatment &#10;Limit access to healthcare, housing, and employment.&#10;diminish self-esteem&#10;exacerbate depression&#10;affect presonal relationships at a time they're needed most&#10;">
            <a:extLst>
              <a:ext uri="{FF2B5EF4-FFF2-40B4-BE49-F238E27FC236}">
                <a16:creationId xmlns:a16="http://schemas.microsoft.com/office/drawing/2014/main" id="{106962CF-2142-D24D-B643-AB2E6ABFE6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2387" y="2236152"/>
            <a:ext cx="4901625" cy="2573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4171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Factors that Influence Stigma and Consequences</a:t>
            </a:r>
          </a:p>
        </p:txBody>
      </p:sp>
      <p:sp>
        <p:nvSpPr>
          <p:cNvPr id="3" name="Content Placeholder 2"/>
          <p:cNvSpPr>
            <a:spLocks noGrp="1"/>
          </p:cNvSpPr>
          <p:nvPr>
            <p:ph idx="1"/>
          </p:nvPr>
        </p:nvSpPr>
        <p:spPr>
          <a:xfrm>
            <a:off x="461814" y="1776400"/>
            <a:ext cx="8220372" cy="4378740"/>
          </a:xfrm>
        </p:spPr>
        <p:txBody>
          <a:bodyPr>
            <a:normAutofit fontScale="85000" lnSpcReduction="10000"/>
          </a:bodyPr>
          <a:lstStyle/>
          <a:p>
            <a:pPr marL="0" indent="0">
              <a:buNone/>
            </a:pPr>
            <a:r>
              <a:rPr lang="en-US" b="1" dirty="0"/>
              <a:t>Blame</a:t>
            </a:r>
            <a:r>
              <a:rPr lang="en-US" dirty="0"/>
              <a:t> </a:t>
            </a:r>
          </a:p>
          <a:p>
            <a:pPr marL="0" indent="0">
              <a:buNone/>
            </a:pPr>
            <a:r>
              <a:rPr lang="en-US" dirty="0"/>
              <a:t>People with substance use disorders are generally considered to be more responsible for their conditions than people with depression, schizophrenia, or other psychiatric disorders (</a:t>
            </a:r>
            <a:r>
              <a:rPr lang="en-US" u="sng" dirty="0">
                <a:hlinkClick r:id="rId3">
                  <a:extLst>
                    <a:ext uri="{A12FA001-AC4F-418D-AE19-62706E023703}">
                      <ahyp:hlinkClr xmlns:ahyp="http://schemas.microsoft.com/office/drawing/2018/hyperlinkcolor" val="tx"/>
                    </a:ext>
                  </a:extLst>
                </a:hlinkClick>
              </a:rPr>
              <a:t>Crisp et al., 2000</a:t>
            </a:r>
            <a:r>
              <a:rPr lang="en-US" dirty="0"/>
              <a:t>, </a:t>
            </a:r>
            <a:r>
              <a:rPr lang="en-US" u="sng" dirty="0">
                <a:hlinkClick r:id="rId3">
                  <a:extLst>
                    <a:ext uri="{A12FA001-AC4F-418D-AE19-62706E023703}">
                      <ahyp:hlinkClr xmlns:ahyp="http://schemas.microsoft.com/office/drawing/2018/hyperlinkcolor" val="tx"/>
                    </a:ext>
                  </a:extLst>
                </a:hlinkClick>
              </a:rPr>
              <a:t>2005</a:t>
            </a:r>
            <a:r>
              <a:rPr lang="en-US" dirty="0"/>
              <a:t>; </a:t>
            </a:r>
            <a:r>
              <a:rPr lang="en-US" u="sng" dirty="0">
                <a:hlinkClick r:id="rId3">
                  <a:extLst>
                    <a:ext uri="{A12FA001-AC4F-418D-AE19-62706E023703}">
                      <ahyp:hlinkClr xmlns:ahyp="http://schemas.microsoft.com/office/drawing/2018/hyperlinkcolor" val="tx"/>
                    </a:ext>
                  </a:extLst>
                </a:hlinkClick>
              </a:rPr>
              <a:t>Lloyd, 2013</a:t>
            </a:r>
            <a:r>
              <a:rPr lang="en-US" dirty="0"/>
              <a:t>; </a:t>
            </a:r>
            <a:r>
              <a:rPr lang="en-US" u="sng" dirty="0" err="1">
                <a:hlinkClick r:id="rId3">
                  <a:extLst>
                    <a:ext uri="{A12FA001-AC4F-418D-AE19-62706E023703}">
                      <ahyp:hlinkClr xmlns:ahyp="http://schemas.microsoft.com/office/drawing/2018/hyperlinkcolor" val="tx"/>
                    </a:ext>
                  </a:extLst>
                </a:hlinkClick>
              </a:rPr>
              <a:t>Schomerus</a:t>
            </a:r>
            <a:r>
              <a:rPr lang="en-US" u="sng" dirty="0">
                <a:hlinkClick r:id="rId3">
                  <a:extLst>
                    <a:ext uri="{A12FA001-AC4F-418D-AE19-62706E023703}">
                      <ahyp:hlinkClr xmlns:ahyp="http://schemas.microsoft.com/office/drawing/2018/hyperlinkcolor" val="tx"/>
                    </a:ext>
                  </a:extLst>
                </a:hlinkClick>
              </a:rPr>
              <a:t> et al., 2011</a:t>
            </a:r>
            <a:r>
              <a:rPr lang="en-US" dirty="0"/>
              <a:t>). </a:t>
            </a:r>
          </a:p>
          <a:p>
            <a:pPr marL="0" indent="0">
              <a:buNone/>
            </a:pPr>
            <a:endParaRPr lang="en-US" dirty="0"/>
          </a:p>
          <a:p>
            <a:pPr marL="0" indent="0">
              <a:buNone/>
            </a:pPr>
            <a:r>
              <a:rPr lang="en-US" dirty="0"/>
              <a:t>Belief that a substance misuser's illness is a result of the person's own behavior can also influence attitudes about the value and appropriateness of publicly funded alcohol and drug treatment and services (</a:t>
            </a:r>
            <a:r>
              <a:rPr lang="en-US" u="sng" dirty="0">
                <a:hlinkClick r:id="rId3">
                  <a:extLst>
                    <a:ext uri="{A12FA001-AC4F-418D-AE19-62706E023703}">
                      <ahyp:hlinkClr xmlns:ahyp="http://schemas.microsoft.com/office/drawing/2018/hyperlinkcolor" val="tx"/>
                    </a:ext>
                  </a:extLst>
                </a:hlinkClick>
              </a:rPr>
              <a:t>Olsen et al., 2003</a:t>
            </a:r>
            <a:r>
              <a:rPr lang="en-US" u="sng" dirty="0"/>
              <a:t>).</a:t>
            </a:r>
            <a:endParaRPr lang="en-US" dirty="0"/>
          </a:p>
          <a:p>
            <a:pPr marL="0" indent="0">
              <a:buNone/>
            </a:pPr>
            <a:r>
              <a:rPr lang="en-US" dirty="0"/>
              <a:t>								     </a:t>
            </a:r>
            <a:r>
              <a:rPr lang="en-US" sz="1200" dirty="0"/>
              <a:t>(SAMHSA, 2018)</a:t>
            </a:r>
          </a:p>
          <a:p>
            <a:endParaRPr lang="en-US" dirty="0"/>
          </a:p>
        </p:txBody>
      </p:sp>
      <p:sp>
        <p:nvSpPr>
          <p:cNvPr id="5" name="Slide Number Placeholder 4">
            <a:extLst>
              <a:ext uri="{FF2B5EF4-FFF2-40B4-BE49-F238E27FC236}">
                <a16:creationId xmlns:a16="http://schemas.microsoft.com/office/drawing/2014/main" id="{CE43E0EA-17F6-8A42-AAE6-811CB7EC305D}"/>
              </a:ext>
            </a:extLst>
          </p:cNvPr>
          <p:cNvSpPr>
            <a:spLocks noGrp="1"/>
          </p:cNvSpPr>
          <p:nvPr>
            <p:ph type="sldNum" sz="quarter" idx="12"/>
          </p:nvPr>
        </p:nvSpPr>
        <p:spPr/>
        <p:txBody>
          <a:bodyPr/>
          <a:lstStyle/>
          <a:p>
            <a:fld id="{1271A09D-B238-CC49-8083-E93D66A072E7}" type="slidenum">
              <a:rPr lang="en-US" smtClean="0"/>
              <a:t>16</a:t>
            </a:fld>
            <a:endParaRPr lang="en-US" dirty="0"/>
          </a:p>
        </p:txBody>
      </p:sp>
    </p:spTree>
    <p:extLst>
      <p:ext uri="{BB962C8B-B14F-4D97-AF65-F5344CB8AC3E}">
        <p14:creationId xmlns:p14="http://schemas.microsoft.com/office/powerpoint/2010/main" val="933216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448485"/>
          </a:xfrm>
          <a:prstGeom prst="rect">
            <a:avLst/>
          </a:prstGeom>
          <a:solidFill>
            <a:schemeClr val="tx2"/>
          </a:solidFill>
        </p:spPr>
        <p:txBody>
          <a:bodyPr anchor="ctr">
            <a:normAutofit/>
          </a:bodyPr>
          <a:lstStyle/>
          <a:p>
            <a:r>
              <a:rPr lang="en-US" dirty="0"/>
              <a:t>Stereotypes of Dangerousness</a:t>
            </a:r>
          </a:p>
        </p:txBody>
      </p:sp>
      <p:sp>
        <p:nvSpPr>
          <p:cNvPr id="5" name="Slide Number Placeholder 4">
            <a:extLst>
              <a:ext uri="{FF2B5EF4-FFF2-40B4-BE49-F238E27FC236}">
                <a16:creationId xmlns:a16="http://schemas.microsoft.com/office/drawing/2014/main" id="{CE43E0EA-17F6-8A42-AAE6-811CB7EC305D}"/>
              </a:ext>
            </a:extLst>
          </p:cNvPr>
          <p:cNvSpPr>
            <a:spLocks noGrp="1"/>
          </p:cNvSpPr>
          <p:nvPr>
            <p:ph type="sldNum" sz="quarter" idx="12"/>
          </p:nvPr>
        </p:nvSpPr>
        <p:spPr>
          <a:xfrm>
            <a:off x="6553200" y="6356350"/>
            <a:ext cx="2133600" cy="365125"/>
          </a:xfrm>
          <a:prstGeom prst="rect">
            <a:avLst/>
          </a:prstGeom>
        </p:spPr>
        <p:txBody>
          <a:bodyPr anchor="ctr">
            <a:normAutofit/>
          </a:bodyPr>
          <a:lstStyle/>
          <a:p>
            <a:pPr>
              <a:spcAft>
                <a:spcPts val="600"/>
              </a:spcAft>
            </a:pPr>
            <a:fld id="{1271A09D-B238-CC49-8083-E93D66A072E7}" type="slidenum">
              <a:rPr lang="en-US" smtClean="0"/>
              <a:pPr>
                <a:spcAft>
                  <a:spcPts val="600"/>
                </a:spcAft>
              </a:pPr>
              <a:t>17</a:t>
            </a:fld>
            <a:endParaRPr lang="en-US"/>
          </a:p>
        </p:txBody>
      </p:sp>
      <p:graphicFrame>
        <p:nvGraphicFramePr>
          <p:cNvPr id="7" name="Content Placeholder 2" descr="Stereotypes of dangerousness. People with substance use disorders are considered even more dangerous and unpredictable than those with schizophrenia or depression (Schomerus et al., 2011). In a survey conducted in the United States (Link et al., 1997), a vast majority of respondents considered it likely for a cocaine- or alcohol- dependent person to hurt others.">
            <a:extLst>
              <a:ext uri="{FF2B5EF4-FFF2-40B4-BE49-F238E27FC236}">
                <a16:creationId xmlns:a16="http://schemas.microsoft.com/office/drawing/2014/main" id="{D314273B-437B-47C8-B11D-3365CF520C8C}"/>
              </a:ext>
            </a:extLst>
          </p:cNvPr>
          <p:cNvGraphicFramePr>
            <a:graphicFrameLocks noGrp="1"/>
          </p:cNvGraphicFramePr>
          <p:nvPr>
            <p:ph idx="1"/>
            <p:extLst>
              <p:ext uri="{D42A27DB-BD31-4B8C-83A1-F6EECF244321}">
                <p14:modId xmlns:p14="http://schemas.microsoft.com/office/powerpoint/2010/main" val="861238999"/>
              </p:ext>
            </p:extLst>
          </p:nvPr>
        </p:nvGraphicFramePr>
        <p:xfrm>
          <a:off x="457200" y="1679403"/>
          <a:ext cx="8229600" cy="4446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5461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448485"/>
          </a:xfrm>
          <a:prstGeom prst="rect">
            <a:avLst/>
          </a:prstGeom>
          <a:solidFill>
            <a:schemeClr val="tx2"/>
          </a:solidFill>
        </p:spPr>
        <p:txBody>
          <a:bodyPr anchor="ctr">
            <a:normAutofit/>
          </a:bodyPr>
          <a:lstStyle/>
          <a:p>
            <a:r>
              <a:rPr lang="en-US" dirty="0"/>
              <a:t>Media Portrayals</a:t>
            </a:r>
          </a:p>
        </p:txBody>
      </p:sp>
      <p:sp>
        <p:nvSpPr>
          <p:cNvPr id="5" name="Slide Number Placeholder 4">
            <a:extLst>
              <a:ext uri="{FF2B5EF4-FFF2-40B4-BE49-F238E27FC236}">
                <a16:creationId xmlns:a16="http://schemas.microsoft.com/office/drawing/2014/main" id="{CE43E0EA-17F6-8A42-AAE6-811CB7EC305D}"/>
              </a:ext>
            </a:extLst>
          </p:cNvPr>
          <p:cNvSpPr>
            <a:spLocks noGrp="1"/>
          </p:cNvSpPr>
          <p:nvPr>
            <p:ph type="sldNum" sz="quarter" idx="12"/>
          </p:nvPr>
        </p:nvSpPr>
        <p:spPr>
          <a:xfrm>
            <a:off x="6553200" y="6356350"/>
            <a:ext cx="2133600" cy="365125"/>
          </a:xfrm>
          <a:prstGeom prst="rect">
            <a:avLst/>
          </a:prstGeom>
        </p:spPr>
        <p:txBody>
          <a:bodyPr anchor="ctr">
            <a:normAutofit/>
          </a:bodyPr>
          <a:lstStyle/>
          <a:p>
            <a:pPr>
              <a:spcAft>
                <a:spcPts val="600"/>
              </a:spcAft>
            </a:pPr>
            <a:fld id="{1271A09D-B238-CC49-8083-E93D66A072E7}" type="slidenum">
              <a:rPr lang="en-US" smtClean="0"/>
              <a:pPr>
                <a:spcAft>
                  <a:spcPts val="600"/>
                </a:spcAft>
              </a:pPr>
              <a:t>18</a:t>
            </a:fld>
            <a:endParaRPr lang="en-US"/>
          </a:p>
        </p:txBody>
      </p:sp>
      <p:graphicFrame>
        <p:nvGraphicFramePr>
          <p:cNvPr id="9" name="Content Placeholder 2" descr="Much of the evidence on the media's influence on stigma change is negative in direction (Pugh et al., 2015). The media play a crucial role in stoking fear and intensifying the perceived dangers of persons with substance use disorders (Lloyd, 2013). •Similarly, media portrayals of people with mental illness are often violent, which promotes associations of mental illness with dangerousness and crime (Diefenbach and West, 2007; Klin and Lemish, 2008; Wahl et al., 2002). &#10;•Furthermore, the media often depict treatment as unhelpful (Sartorius et al., 2010; Schulze, 2007) and portray pessimistic views of illness management and the possibility of recovery (Schulze, 2007).&#10;&#10;&#10;">
            <a:extLst>
              <a:ext uri="{FF2B5EF4-FFF2-40B4-BE49-F238E27FC236}">
                <a16:creationId xmlns:a16="http://schemas.microsoft.com/office/drawing/2014/main" id="{98C30D5A-5D7D-4388-9C9D-EE9F40CF6AAC}"/>
              </a:ext>
            </a:extLst>
          </p:cNvPr>
          <p:cNvGraphicFramePr>
            <a:graphicFrameLocks noGrp="1"/>
          </p:cNvGraphicFramePr>
          <p:nvPr>
            <p:ph idx="1"/>
            <p:extLst>
              <p:ext uri="{D42A27DB-BD31-4B8C-83A1-F6EECF244321}">
                <p14:modId xmlns:p14="http://schemas.microsoft.com/office/powerpoint/2010/main" val="2133781425"/>
              </p:ext>
            </p:extLst>
          </p:nvPr>
        </p:nvGraphicFramePr>
        <p:xfrm>
          <a:off x="457200" y="1679403"/>
          <a:ext cx="8229600" cy="4446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5640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4D576-1722-4E58-9849-38B846A834E4}"/>
              </a:ext>
            </a:extLst>
          </p:cNvPr>
          <p:cNvSpPr>
            <a:spLocks noGrp="1"/>
          </p:cNvSpPr>
          <p:nvPr>
            <p:ph type="title"/>
          </p:nvPr>
        </p:nvSpPr>
        <p:spPr>
          <a:xfrm>
            <a:off x="0" y="0"/>
            <a:ext cx="9144000" cy="1448485"/>
          </a:xfrm>
        </p:spPr>
        <p:txBody>
          <a:bodyPr anchor="ctr">
            <a:normAutofit/>
          </a:bodyPr>
          <a:lstStyle/>
          <a:p>
            <a:r>
              <a:rPr lang="en-US" dirty="0"/>
              <a:t>More Consequences of Stigma</a:t>
            </a:r>
          </a:p>
        </p:txBody>
      </p:sp>
      <p:sp>
        <p:nvSpPr>
          <p:cNvPr id="4" name="Slide Number Placeholder 3">
            <a:extLst>
              <a:ext uri="{FF2B5EF4-FFF2-40B4-BE49-F238E27FC236}">
                <a16:creationId xmlns:a16="http://schemas.microsoft.com/office/drawing/2014/main" id="{76E76024-FB04-4EF7-A29D-4EC162EDE931}"/>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1271A09D-B238-CC49-8083-E93D66A072E7}" type="slidenum">
              <a:rPr lang="en-US" smtClean="0"/>
              <a:pPr>
                <a:spcAft>
                  <a:spcPts val="600"/>
                </a:spcAft>
              </a:pPr>
              <a:t>19</a:t>
            </a:fld>
            <a:endParaRPr lang="en-US"/>
          </a:p>
        </p:txBody>
      </p:sp>
      <p:graphicFrame>
        <p:nvGraphicFramePr>
          <p:cNvPr id="6" name="Content Placeholder 2" descr="Substance use disorder is among the most stigmatized conditions in the US and around the world. People do not want to work with, be related to, or even see people with a substance use disorder in public. &#10;Many believe that people with a substance use disorder can or should be denied housing, employment, social services, and health care. Some health care providers treat patients who have substance use disorders differently.&#10;Clinicians have lower expectations for health outcomes for patients with substance use disorders; this in turn can affect whether the provider believes the patient is deserving of treatment. &#10;SOME HEALTH CARE PROVIDERS, FALSELY BELIEVING THAT SUBSTANCE USE DISORDERS ARE WITHIN A PERSON’S CONTROL, CITE FEELINGS OF FRUSTRATION AND RESENTMENT WHEN TREATING PATIENTS WITH SUBSTANCE USE DISORDERS&#10;">
            <a:extLst>
              <a:ext uri="{FF2B5EF4-FFF2-40B4-BE49-F238E27FC236}">
                <a16:creationId xmlns:a16="http://schemas.microsoft.com/office/drawing/2014/main" id="{BB720F1C-D64D-479D-BB2E-1B9C1D6F2A20}"/>
              </a:ext>
            </a:extLst>
          </p:cNvPr>
          <p:cNvGraphicFramePr>
            <a:graphicFrameLocks noGrp="1"/>
          </p:cNvGraphicFramePr>
          <p:nvPr>
            <p:ph type="chart" sz="quarter" idx="13"/>
            <p:extLst>
              <p:ext uri="{D42A27DB-BD31-4B8C-83A1-F6EECF244321}">
                <p14:modId xmlns:p14="http://schemas.microsoft.com/office/powerpoint/2010/main" val="3555392300"/>
              </p:ext>
            </p:extLst>
          </p:nvPr>
        </p:nvGraphicFramePr>
        <p:xfrm>
          <a:off x="1007439" y="1900238"/>
          <a:ext cx="7123112" cy="3757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15678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2"/>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100"/>
              <a:buFont typeface="Montserrat"/>
              <a:buNone/>
            </a:pPr>
            <a:r>
              <a:rPr lang="en-US"/>
              <a:t>Disclaimer</a:t>
            </a:r>
            <a:endParaRPr/>
          </a:p>
        </p:txBody>
      </p:sp>
      <p:sp>
        <p:nvSpPr>
          <p:cNvPr id="72" name="Google Shape;72;p2"/>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fontScale="77500" lnSpcReduction="20000"/>
          </a:bodyPr>
          <a:lstStyle/>
          <a:p>
            <a:pPr marL="114112" lvl="0" indent="0" algn="l" rtl="0">
              <a:spcBef>
                <a:spcPts val="0"/>
              </a:spcBef>
              <a:spcAft>
                <a:spcPts val="0"/>
              </a:spcAft>
              <a:buSzPct val="90000"/>
              <a:buNone/>
            </a:pPr>
            <a:r>
              <a:rPr lang="en-US" sz="2300" i="1"/>
              <a:t>“This program is supported by the Health Resources and Services Administration (HRSA) of the U.S. Department of Health and Human Services (HHS) as part of an award totaling $3,278,366. The contents are those of the author(s) and do not necessarily represent the official views of, nor an endorsement, by HRSA, HHS or the U.S. Government.”</a:t>
            </a:r>
            <a:endParaRPr/>
          </a:p>
          <a:p>
            <a:pPr marL="114112" lvl="0" indent="0" algn="l" rtl="0">
              <a:spcBef>
                <a:spcPts val="1200"/>
              </a:spcBef>
              <a:spcAft>
                <a:spcPts val="0"/>
              </a:spcAft>
              <a:buSzPct val="90000"/>
              <a:buNone/>
            </a:pPr>
            <a:endParaRPr sz="2300" i="1"/>
          </a:p>
          <a:p>
            <a:pPr marL="114112" lvl="0" indent="0" algn="l" rtl="0">
              <a:spcBef>
                <a:spcPts val="1200"/>
              </a:spcBef>
              <a:spcAft>
                <a:spcPts val="0"/>
              </a:spcAft>
              <a:buSzPct val="90000"/>
              <a:buNone/>
            </a:pPr>
            <a:r>
              <a:rPr lang="en-US" sz="2300" i="1"/>
              <a:t>The views and opinions expressed in this presentation are not necessarily those of the Pacific AIDS Education and Training Centers (PAETC), the Regents of the University of California or its San Francisco campus (UCSF or collectively, University) nor of our funder the Human Services and Resources Administration (HRSA).  Neither PAETC, University, HRSA nor any of their officers, board members, agents, employees, students or volunteers make any warranty, express or implied, including the warranties of merchantability and fitness for a particular purpose; nor assume any legal liability or responsibility for the accuracy, completeness or usefulness of information [,apparatus, product] or process assessed or described; nor represent that its use would not infringe privately owned rights. </a:t>
            </a:r>
            <a:endParaRPr sz="2300"/>
          </a:p>
          <a:p>
            <a:pPr marL="114112" lvl="0" indent="0" algn="l" rtl="0">
              <a:spcBef>
                <a:spcPts val="1200"/>
              </a:spcBef>
              <a:spcAft>
                <a:spcPts val="0"/>
              </a:spcAft>
              <a:buSzPct val="90000"/>
              <a:buNone/>
            </a:pPr>
            <a:endParaRPr/>
          </a:p>
        </p:txBody>
      </p:sp>
      <p:sp>
        <p:nvSpPr>
          <p:cNvPr id="73" name="Google Shape;73;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AC0AE-9C4C-43BF-B04B-24EC2F6DC636}"/>
              </a:ext>
            </a:extLst>
          </p:cNvPr>
          <p:cNvSpPr>
            <a:spLocks noGrp="1"/>
          </p:cNvSpPr>
          <p:nvPr>
            <p:ph type="title"/>
          </p:nvPr>
        </p:nvSpPr>
        <p:spPr>
          <a:xfrm>
            <a:off x="0" y="0"/>
            <a:ext cx="9144000" cy="1448485"/>
          </a:xfrm>
        </p:spPr>
        <p:txBody>
          <a:bodyPr anchor="ctr">
            <a:normAutofit/>
          </a:bodyPr>
          <a:lstStyle/>
          <a:p>
            <a:r>
              <a:rPr lang="en-US" dirty="0"/>
              <a:t>How Trauma Contributes to Stigma</a:t>
            </a:r>
          </a:p>
        </p:txBody>
      </p:sp>
      <p:sp>
        <p:nvSpPr>
          <p:cNvPr id="4" name="Slide Number Placeholder 3">
            <a:extLst>
              <a:ext uri="{FF2B5EF4-FFF2-40B4-BE49-F238E27FC236}">
                <a16:creationId xmlns:a16="http://schemas.microsoft.com/office/drawing/2014/main" id="{E251D730-3657-4570-941D-40D5B13896C8}"/>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1271A09D-B238-CC49-8083-E93D66A072E7}" type="slidenum">
              <a:rPr lang="en-US" smtClean="0"/>
              <a:pPr>
                <a:spcAft>
                  <a:spcPts val="600"/>
                </a:spcAft>
              </a:pPr>
              <a:t>20</a:t>
            </a:fld>
            <a:endParaRPr lang="en-US"/>
          </a:p>
        </p:txBody>
      </p:sp>
      <p:graphicFrame>
        <p:nvGraphicFramePr>
          <p:cNvPr id="8" name="Content Placeholder 2" descr="Trauma-initiated Loss of control (trauma triggering) in a MH or SUD setting reinforces a biased belief system created by someone (or many) who previously stigmatized the individual, their behavior, and/or their community in the past&#10;Responses lacking trauma awareness may create feelings of marginalization, oppression, and victimization in the individual compromising self-worth, dignity, and hope&#10;">
            <a:extLst>
              <a:ext uri="{FF2B5EF4-FFF2-40B4-BE49-F238E27FC236}">
                <a16:creationId xmlns:a16="http://schemas.microsoft.com/office/drawing/2014/main" id="{853B6E6C-B3B3-467D-BF23-B0C4F363E150}"/>
              </a:ext>
            </a:extLst>
          </p:cNvPr>
          <p:cNvGraphicFramePr>
            <a:graphicFrameLocks noGrp="1"/>
          </p:cNvGraphicFramePr>
          <p:nvPr>
            <p:ph type="chart" sz="quarter" idx="13"/>
            <p:extLst>
              <p:ext uri="{D42A27DB-BD31-4B8C-83A1-F6EECF244321}">
                <p14:modId xmlns:p14="http://schemas.microsoft.com/office/powerpoint/2010/main" val="461917799"/>
              </p:ext>
            </p:extLst>
          </p:nvPr>
        </p:nvGraphicFramePr>
        <p:xfrm>
          <a:off x="1007439" y="1900238"/>
          <a:ext cx="7123112" cy="3757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40607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6DCED-6D36-45BC-A21A-4D10DD31A163}"/>
              </a:ext>
            </a:extLst>
          </p:cNvPr>
          <p:cNvSpPr>
            <a:spLocks noGrp="1"/>
          </p:cNvSpPr>
          <p:nvPr>
            <p:ph type="title"/>
          </p:nvPr>
        </p:nvSpPr>
        <p:spPr>
          <a:xfrm>
            <a:off x="0" y="0"/>
            <a:ext cx="9144000" cy="1448485"/>
          </a:xfrm>
        </p:spPr>
        <p:txBody>
          <a:bodyPr/>
          <a:lstStyle/>
          <a:p>
            <a:r>
              <a:rPr lang="en-US" dirty="0">
                <a:solidFill>
                  <a:prstClr val="white"/>
                </a:solidFill>
              </a:rPr>
              <a:t>How Trauma Contributes to Stigma </a:t>
            </a:r>
            <a:endParaRPr lang="en-US" dirty="0"/>
          </a:p>
        </p:txBody>
      </p:sp>
      <p:sp>
        <p:nvSpPr>
          <p:cNvPr id="3" name="Content Placeholder 2">
            <a:extLst>
              <a:ext uri="{FF2B5EF4-FFF2-40B4-BE49-F238E27FC236}">
                <a16:creationId xmlns:a16="http://schemas.microsoft.com/office/drawing/2014/main" id="{B0967D81-A85C-4218-B79A-EF95DEF39145}"/>
              </a:ext>
            </a:extLst>
          </p:cNvPr>
          <p:cNvSpPr>
            <a:spLocks noGrp="1"/>
          </p:cNvSpPr>
          <p:nvPr>
            <p:ph idx="1"/>
          </p:nvPr>
        </p:nvSpPr>
        <p:spPr/>
        <p:txBody>
          <a:bodyPr>
            <a:normAutofit/>
          </a:bodyPr>
          <a:lstStyle/>
          <a:p>
            <a:pPr marL="0" indent="0">
              <a:buNone/>
            </a:pPr>
            <a:r>
              <a:rPr lang="en-US" dirty="0"/>
              <a:t>Things a provider or person may do that are </a:t>
            </a:r>
            <a:r>
              <a:rPr lang="en-US" b="1" dirty="0"/>
              <a:t>not</a:t>
            </a:r>
            <a:r>
              <a:rPr lang="en-US" dirty="0"/>
              <a:t> trauma-informed and may </a:t>
            </a:r>
            <a:r>
              <a:rPr lang="en-US" b="1" dirty="0"/>
              <a:t>increase</a:t>
            </a:r>
            <a:r>
              <a:rPr lang="en-US" dirty="0"/>
              <a:t> stigma:</a:t>
            </a:r>
          </a:p>
          <a:p>
            <a:r>
              <a:rPr lang="en-US" dirty="0"/>
              <a:t>Not using empowering recovery-oriented language</a:t>
            </a:r>
          </a:p>
          <a:p>
            <a:r>
              <a:rPr lang="en-US" dirty="0"/>
              <a:t>Limiting choices of those individuals who attend your program</a:t>
            </a:r>
          </a:p>
          <a:p>
            <a:r>
              <a:rPr lang="en-US" dirty="0"/>
              <a:t>One size fits all mentality when it comes to:</a:t>
            </a:r>
          </a:p>
          <a:p>
            <a:pPr lvl="1">
              <a:buFont typeface="Courier New" panose="02070309020205020404" pitchFamily="49" charset="0"/>
              <a:buChar char="o"/>
            </a:pPr>
            <a:r>
              <a:rPr lang="en-US" dirty="0"/>
              <a:t>Programming	</a:t>
            </a:r>
          </a:p>
          <a:p>
            <a:pPr lvl="1">
              <a:buFont typeface="Courier New" panose="02070309020205020404" pitchFamily="49" charset="0"/>
              <a:buChar char="o"/>
            </a:pPr>
            <a:r>
              <a:rPr lang="en-US" dirty="0"/>
              <a:t>Punitive measures (punishments, banning, </a:t>
            </a:r>
            <a:r>
              <a:rPr lang="en-US" dirty="0" err="1"/>
              <a:t>etc</a:t>
            </a:r>
            <a:r>
              <a:rPr lang="en-US" dirty="0"/>
              <a:t>)</a:t>
            </a:r>
          </a:p>
          <a:p>
            <a:pPr lvl="1">
              <a:buFont typeface="Courier New" panose="02070309020205020404" pitchFamily="49" charset="0"/>
              <a:buChar char="o"/>
            </a:pPr>
            <a:r>
              <a:rPr lang="en-US" dirty="0"/>
              <a:t>Ideas on recovery or what it means to be in recovery</a:t>
            </a:r>
          </a:p>
          <a:p>
            <a:endParaRPr lang="en-US" dirty="0"/>
          </a:p>
        </p:txBody>
      </p:sp>
      <p:sp>
        <p:nvSpPr>
          <p:cNvPr id="4" name="Slide Number Placeholder 3">
            <a:extLst>
              <a:ext uri="{FF2B5EF4-FFF2-40B4-BE49-F238E27FC236}">
                <a16:creationId xmlns:a16="http://schemas.microsoft.com/office/drawing/2014/main" id="{938154F2-0950-4D73-8025-C2BD83245C1B}"/>
              </a:ext>
            </a:extLst>
          </p:cNvPr>
          <p:cNvSpPr>
            <a:spLocks noGrp="1"/>
          </p:cNvSpPr>
          <p:nvPr>
            <p:ph type="sldNum" sz="quarter" idx="12"/>
          </p:nvPr>
        </p:nvSpPr>
        <p:spPr>
          <a:xfrm>
            <a:off x="6553200" y="6356350"/>
            <a:ext cx="2133600" cy="365125"/>
          </a:xfrm>
        </p:spPr>
        <p:txBody>
          <a:bodyPr/>
          <a:lstStyle/>
          <a:p>
            <a:fld id="{1271A09D-B238-CC49-8083-E93D66A072E7}" type="slidenum">
              <a:rPr lang="en-US" smtClean="0"/>
              <a:t>21</a:t>
            </a:fld>
            <a:endParaRPr lang="en-US"/>
          </a:p>
        </p:txBody>
      </p:sp>
    </p:spTree>
    <p:extLst>
      <p:ext uri="{BB962C8B-B14F-4D97-AF65-F5344CB8AC3E}">
        <p14:creationId xmlns:p14="http://schemas.microsoft.com/office/powerpoint/2010/main" val="3591118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75F93-4464-4B54-83AC-6FB6DA6EB98A}"/>
              </a:ext>
            </a:extLst>
          </p:cNvPr>
          <p:cNvSpPr>
            <a:spLocks noGrp="1"/>
          </p:cNvSpPr>
          <p:nvPr>
            <p:ph type="title"/>
          </p:nvPr>
        </p:nvSpPr>
        <p:spPr>
          <a:xfrm>
            <a:off x="0" y="0"/>
            <a:ext cx="9144000" cy="1448485"/>
          </a:xfrm>
        </p:spPr>
        <p:txBody>
          <a:bodyPr anchor="ctr">
            <a:normAutofit/>
          </a:bodyPr>
          <a:lstStyle/>
          <a:p>
            <a:r>
              <a:rPr lang="en-US" dirty="0"/>
              <a:t>Actions Have Power…</a:t>
            </a:r>
          </a:p>
        </p:txBody>
      </p:sp>
      <p:sp>
        <p:nvSpPr>
          <p:cNvPr id="4" name="Slide Number Placeholder 3">
            <a:extLst>
              <a:ext uri="{FF2B5EF4-FFF2-40B4-BE49-F238E27FC236}">
                <a16:creationId xmlns:a16="http://schemas.microsoft.com/office/drawing/2014/main" id="{EAC10410-2D60-4346-BC74-ED36A19CBF8B}"/>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1271A09D-B238-CC49-8083-E93D66A072E7}" type="slidenum">
              <a:rPr lang="en-US" smtClean="0"/>
              <a:pPr>
                <a:spcAft>
                  <a:spcPts val="600"/>
                </a:spcAft>
              </a:pPr>
              <a:t>22</a:t>
            </a:fld>
            <a:endParaRPr lang="en-US"/>
          </a:p>
        </p:txBody>
      </p:sp>
      <p:graphicFrame>
        <p:nvGraphicFramePr>
          <p:cNvPr id="6" name="Content Placeholder 2" descr="When establishing rules or making program decisions, important to understand you may be unintentionally stigmatizing the very people you serve&#10;Be aware that sometimes what feels like a simple programming decision may actually negatively impact someone or a group so severely that you lose the critical opportunity to establish a trusting relationship with the individual&#10;">
            <a:extLst>
              <a:ext uri="{FF2B5EF4-FFF2-40B4-BE49-F238E27FC236}">
                <a16:creationId xmlns:a16="http://schemas.microsoft.com/office/drawing/2014/main" id="{48CA0178-796A-45F2-B116-F2561D2731F5}"/>
              </a:ext>
            </a:extLst>
          </p:cNvPr>
          <p:cNvGraphicFramePr>
            <a:graphicFrameLocks noGrp="1"/>
          </p:cNvGraphicFramePr>
          <p:nvPr>
            <p:ph idx="1"/>
            <p:extLst>
              <p:ext uri="{D42A27DB-BD31-4B8C-83A1-F6EECF244321}">
                <p14:modId xmlns:p14="http://schemas.microsoft.com/office/powerpoint/2010/main" val="3575549052"/>
              </p:ext>
            </p:extLst>
          </p:nvPr>
        </p:nvGraphicFramePr>
        <p:xfrm>
          <a:off x="457200" y="1679403"/>
          <a:ext cx="8229600" cy="4446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2599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E531EC2-19A2-BE46-BAAF-C3DD8BA4C616}"/>
              </a:ext>
            </a:extLst>
          </p:cNvPr>
          <p:cNvSpPr>
            <a:spLocks noGrp="1"/>
          </p:cNvSpPr>
          <p:nvPr>
            <p:ph type="title"/>
          </p:nvPr>
        </p:nvSpPr>
        <p:spPr/>
        <p:txBody>
          <a:bodyPr/>
          <a:lstStyle/>
          <a:p>
            <a:r>
              <a:rPr lang="en-US" dirty="0"/>
              <a:t>Words have Power…</a:t>
            </a:r>
          </a:p>
        </p:txBody>
      </p:sp>
      <p:sp>
        <p:nvSpPr>
          <p:cNvPr id="3" name="Content Placeholder 2">
            <a:extLst>
              <a:ext uri="{FF2B5EF4-FFF2-40B4-BE49-F238E27FC236}">
                <a16:creationId xmlns:a16="http://schemas.microsoft.com/office/drawing/2014/main" id="{94336553-19C1-0748-A8D7-2550A07F79CF}"/>
              </a:ext>
            </a:extLst>
          </p:cNvPr>
          <p:cNvSpPr>
            <a:spLocks noGrp="1"/>
          </p:cNvSpPr>
          <p:nvPr>
            <p:ph idx="1"/>
          </p:nvPr>
        </p:nvSpPr>
        <p:spPr>
          <a:xfrm>
            <a:off x="659295" y="1798673"/>
            <a:ext cx="7825409" cy="2415518"/>
          </a:xfrm>
        </p:spPr>
        <p:txBody>
          <a:bodyPr/>
          <a:lstStyle/>
          <a:p>
            <a:pPr marL="109728" indent="0">
              <a:buNone/>
            </a:pPr>
            <a:r>
              <a:rPr lang="en-US" dirty="0"/>
              <a:t>“Words have immense power to wound or heal…The right words catalyze personal transformation and offer invitations to citizenship and community service.  The wrong words stigmatize and dis-empower.”</a:t>
            </a:r>
          </a:p>
          <a:p>
            <a:pPr marL="109728" indent="0">
              <a:buNone/>
            </a:pPr>
            <a:endParaRPr lang="en-US" sz="3600" dirty="0"/>
          </a:p>
          <a:p>
            <a:pPr marL="109728" indent="0">
              <a:buNone/>
            </a:pPr>
            <a:endParaRPr lang="en-US" sz="3600" dirty="0"/>
          </a:p>
          <a:p>
            <a:endParaRPr lang="en-US" dirty="0"/>
          </a:p>
        </p:txBody>
      </p:sp>
      <p:pic>
        <p:nvPicPr>
          <p:cNvPr id="6" name="Picture 6" descr="Picture of William White, Author and Recovery Advocate">
            <a:extLst>
              <a:ext uri="{FF2B5EF4-FFF2-40B4-BE49-F238E27FC236}">
                <a16:creationId xmlns:a16="http://schemas.microsoft.com/office/drawing/2014/main" id="{97659F80-09A6-4248-8890-9B0DE2710DAC}"/>
              </a:ext>
            </a:extLst>
          </p:cNvPr>
          <p:cNvPicPr>
            <a:picLocks noChangeAspect="1" noChangeArrowheads="1"/>
          </p:cNvPicPr>
          <p:nvPr/>
        </p:nvPicPr>
        <p:blipFill>
          <a:blip r:embed="rId3"/>
          <a:srcRect/>
          <a:stretch>
            <a:fillRect/>
          </a:stretch>
        </p:blipFill>
        <p:spPr bwMode="auto">
          <a:xfrm>
            <a:off x="1530626" y="4331318"/>
            <a:ext cx="2122488" cy="1679331"/>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1D2E1A7F-7EDA-024A-AA00-BEABAFEEEED4}"/>
              </a:ext>
            </a:extLst>
          </p:cNvPr>
          <p:cNvSpPr txBox="1"/>
          <p:nvPr/>
        </p:nvSpPr>
        <p:spPr>
          <a:xfrm>
            <a:off x="4999382" y="4331318"/>
            <a:ext cx="3485322" cy="812530"/>
          </a:xfrm>
          <a:prstGeom prst="rect">
            <a:avLst/>
          </a:prstGeom>
          <a:noFill/>
        </p:spPr>
        <p:txBody>
          <a:bodyPr wrap="square" rtlCol="0">
            <a:spAutoFit/>
          </a:bodyPr>
          <a:lstStyle/>
          <a:p>
            <a:pPr marL="109728" indent="0">
              <a:lnSpc>
                <a:spcPct val="80000"/>
              </a:lnSpc>
              <a:buNone/>
            </a:pPr>
            <a:r>
              <a:rPr lang="en-US" dirty="0"/>
              <a:t>- William White, Author and Recovery Advocate</a:t>
            </a:r>
          </a:p>
          <a:p>
            <a:endParaRPr lang="en-US" dirty="0"/>
          </a:p>
        </p:txBody>
      </p:sp>
      <p:sp>
        <p:nvSpPr>
          <p:cNvPr id="4" name="Slide Number Placeholder 3">
            <a:extLst>
              <a:ext uri="{FF2B5EF4-FFF2-40B4-BE49-F238E27FC236}">
                <a16:creationId xmlns:a16="http://schemas.microsoft.com/office/drawing/2014/main" id="{BFC099BF-5FA0-2642-90A1-D5555B8C315D}"/>
              </a:ext>
            </a:extLst>
          </p:cNvPr>
          <p:cNvSpPr>
            <a:spLocks noGrp="1"/>
          </p:cNvSpPr>
          <p:nvPr>
            <p:ph type="sldNum" sz="quarter" idx="12"/>
          </p:nvPr>
        </p:nvSpPr>
        <p:spPr/>
        <p:txBody>
          <a:bodyPr/>
          <a:lstStyle/>
          <a:p>
            <a:fld id="{1271A09D-B238-CC49-8083-E93D66A072E7}" type="slidenum">
              <a:rPr lang="en-US" smtClean="0"/>
              <a:t>23</a:t>
            </a:fld>
            <a:endParaRPr lang="en-US" dirty="0"/>
          </a:p>
        </p:txBody>
      </p:sp>
    </p:spTree>
    <p:extLst>
      <p:ext uri="{BB962C8B-B14F-4D97-AF65-F5344CB8AC3E}">
        <p14:creationId xmlns:p14="http://schemas.microsoft.com/office/powerpoint/2010/main" val="503710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E5746-26F1-4EB0-9CA0-161F9DC63B24}"/>
              </a:ext>
            </a:extLst>
          </p:cNvPr>
          <p:cNvSpPr>
            <a:spLocks noGrp="1"/>
          </p:cNvSpPr>
          <p:nvPr>
            <p:ph type="title"/>
          </p:nvPr>
        </p:nvSpPr>
        <p:spPr>
          <a:xfrm>
            <a:off x="0" y="0"/>
            <a:ext cx="9144000" cy="1448485"/>
          </a:xfrm>
        </p:spPr>
        <p:txBody>
          <a:bodyPr anchor="ctr">
            <a:normAutofit/>
          </a:bodyPr>
          <a:lstStyle/>
          <a:p>
            <a:r>
              <a:rPr lang="en-US" dirty="0"/>
              <a:t>Non-Stigmatizing Language</a:t>
            </a:r>
          </a:p>
        </p:txBody>
      </p:sp>
      <p:pic>
        <p:nvPicPr>
          <p:cNvPr id="6" name="Picture 6" descr="Picute of Michael Botticelli, Former Director White House ONDCP&#10;">
            <a:extLst>
              <a:ext uri="{FF2B5EF4-FFF2-40B4-BE49-F238E27FC236}">
                <a16:creationId xmlns:a16="http://schemas.microsoft.com/office/drawing/2014/main" id="{C47AC754-C716-47CD-9280-6F30645C6B29}"/>
              </a:ext>
            </a:extLst>
          </p:cNvPr>
          <p:cNvPicPr>
            <a:picLocks noGrp="1" noChangeAspect="1"/>
          </p:cNvPicPr>
          <p:nvPr>
            <p:ph sz="half" idx="1"/>
          </p:nvPr>
        </p:nvPicPr>
        <p:blipFill rotWithShape="1">
          <a:blip r:embed="rId3"/>
          <a:srcRect t="8623" r="-1" b="19531"/>
          <a:stretch/>
        </p:blipFill>
        <p:spPr>
          <a:xfrm>
            <a:off x="457200" y="1773870"/>
            <a:ext cx="4038600" cy="4352293"/>
          </a:xfrm>
          <a:prstGeom prst="rect">
            <a:avLst/>
          </a:prstGeom>
          <a:noFill/>
        </p:spPr>
      </p:pic>
      <p:sp>
        <p:nvSpPr>
          <p:cNvPr id="4" name="Content Placeholder 3">
            <a:extLst>
              <a:ext uri="{FF2B5EF4-FFF2-40B4-BE49-F238E27FC236}">
                <a16:creationId xmlns:a16="http://schemas.microsoft.com/office/drawing/2014/main" id="{BB82E090-0C6C-4B90-94D2-F821206B3790}"/>
              </a:ext>
            </a:extLst>
          </p:cNvPr>
          <p:cNvSpPr>
            <a:spLocks noGrp="1"/>
          </p:cNvSpPr>
          <p:nvPr>
            <p:ph sz="half" idx="2"/>
          </p:nvPr>
        </p:nvSpPr>
        <p:spPr>
          <a:xfrm>
            <a:off x="4648200" y="1773870"/>
            <a:ext cx="4038600" cy="4352293"/>
          </a:xfrm>
        </p:spPr>
        <p:txBody>
          <a:bodyPr vert="horz" lIns="91440" tIns="45720" rIns="91440" bIns="45720" rtlCol="0">
            <a:normAutofit/>
          </a:bodyPr>
          <a:lstStyle/>
          <a:p>
            <a:pPr marL="0" indent="0">
              <a:lnSpc>
                <a:spcPct val="90000"/>
              </a:lnSpc>
              <a:buNone/>
            </a:pPr>
            <a:r>
              <a:rPr lang="en-US" sz="2400" dirty="0"/>
              <a:t>"By using accurate, non-stigmatizing language, we can help break the stigma surrounding this disease so people can more easily access treatment, reach recovery, and live healthier lives."</a:t>
            </a:r>
          </a:p>
          <a:p>
            <a:pPr marL="0" indent="0">
              <a:lnSpc>
                <a:spcPct val="90000"/>
              </a:lnSpc>
              <a:buNone/>
            </a:pPr>
            <a:endParaRPr lang="en-US" sz="2400" dirty="0"/>
          </a:p>
          <a:p>
            <a:pPr marL="461645" indent="-461645">
              <a:lnSpc>
                <a:spcPct val="90000"/>
              </a:lnSpc>
              <a:buNone/>
            </a:pPr>
            <a:r>
              <a:rPr lang="en-US" sz="2400" dirty="0"/>
              <a:t>Michael Botticelli, Former Director </a:t>
            </a:r>
            <a:br>
              <a:rPr lang="en-US" sz="2400" dirty="0"/>
            </a:br>
            <a:r>
              <a:rPr lang="en-US" sz="2400" dirty="0"/>
              <a:t>White House ONDCP</a:t>
            </a:r>
          </a:p>
          <a:p>
            <a:pPr marL="0" indent="0">
              <a:lnSpc>
                <a:spcPct val="90000"/>
              </a:lnSpc>
              <a:buNone/>
            </a:pPr>
            <a:endParaRPr lang="en-US" sz="2400" dirty="0"/>
          </a:p>
          <a:p>
            <a:pPr marL="461645" indent="-461645">
              <a:lnSpc>
                <a:spcPct val="90000"/>
              </a:lnSpc>
            </a:pPr>
            <a:endParaRPr lang="en-US" sz="2400" dirty="0"/>
          </a:p>
        </p:txBody>
      </p:sp>
      <p:sp>
        <p:nvSpPr>
          <p:cNvPr id="5" name="Slide Number Placeholder 4">
            <a:extLst>
              <a:ext uri="{FF2B5EF4-FFF2-40B4-BE49-F238E27FC236}">
                <a16:creationId xmlns:a16="http://schemas.microsoft.com/office/drawing/2014/main" id="{E66AAFC6-B9A6-4D09-9C65-E4E7181995D6}"/>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1271A09D-B238-CC49-8083-E93D66A072E7}" type="slidenum">
              <a:rPr lang="en-US" smtClean="0"/>
              <a:pPr>
                <a:spcAft>
                  <a:spcPts val="600"/>
                </a:spcAft>
              </a:pPr>
              <a:t>24</a:t>
            </a:fld>
            <a:endParaRPr lang="en-US"/>
          </a:p>
        </p:txBody>
      </p:sp>
    </p:spTree>
    <p:extLst>
      <p:ext uri="{BB962C8B-B14F-4D97-AF65-F5344CB8AC3E}">
        <p14:creationId xmlns:p14="http://schemas.microsoft.com/office/powerpoint/2010/main" val="14429444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4F819-7DF4-454A-907B-4E6DC8F59ACF}"/>
              </a:ext>
            </a:extLst>
          </p:cNvPr>
          <p:cNvSpPr>
            <a:spLocks noGrp="1"/>
          </p:cNvSpPr>
          <p:nvPr>
            <p:ph type="title"/>
          </p:nvPr>
        </p:nvSpPr>
        <p:spPr/>
        <p:txBody>
          <a:bodyPr/>
          <a:lstStyle/>
          <a:p>
            <a:r>
              <a:rPr lang="en-US" dirty="0"/>
              <a:t>Why Does Care Look so Different? </a:t>
            </a:r>
          </a:p>
        </p:txBody>
      </p:sp>
      <p:sp>
        <p:nvSpPr>
          <p:cNvPr id="3" name="Content Placeholder 2">
            <a:extLst>
              <a:ext uri="{FF2B5EF4-FFF2-40B4-BE49-F238E27FC236}">
                <a16:creationId xmlns:a16="http://schemas.microsoft.com/office/drawing/2014/main" id="{94336553-19C1-0748-A8D7-2550A07F79CF}"/>
              </a:ext>
            </a:extLst>
          </p:cNvPr>
          <p:cNvSpPr>
            <a:spLocks noGrp="1"/>
          </p:cNvSpPr>
          <p:nvPr>
            <p:ph idx="1"/>
          </p:nvPr>
        </p:nvSpPr>
        <p:spPr/>
        <p:txBody>
          <a:bodyPr>
            <a:normAutofit/>
          </a:bodyPr>
          <a:lstStyle/>
          <a:p>
            <a:r>
              <a:rPr lang="en-US" dirty="0"/>
              <a:t>WHO study of 18 most stigmatized social problems in 14 countries: </a:t>
            </a:r>
          </a:p>
          <a:p>
            <a:pPr lvl="1"/>
            <a:r>
              <a:rPr lang="en-US" dirty="0"/>
              <a:t>Drug addiction ranked number 1</a:t>
            </a:r>
          </a:p>
          <a:p>
            <a:pPr lvl="1"/>
            <a:r>
              <a:rPr lang="en-US" dirty="0"/>
              <a:t>Alcohol addiction ranked number 4</a:t>
            </a:r>
          </a:p>
          <a:p>
            <a:r>
              <a:rPr lang="en-US" dirty="0"/>
              <a:t>Stigma associated with poor mental and physical health among people who use drugs</a:t>
            </a:r>
          </a:p>
          <a:p>
            <a:r>
              <a:rPr lang="en-US" dirty="0"/>
              <a:t>Stigma among top reasons people don’t access treatment</a:t>
            </a:r>
          </a:p>
          <a:p>
            <a:endParaRPr lang="en-US" dirty="0"/>
          </a:p>
        </p:txBody>
      </p:sp>
      <p:sp>
        <p:nvSpPr>
          <p:cNvPr id="4" name="Slide Number Placeholder 3">
            <a:extLst>
              <a:ext uri="{FF2B5EF4-FFF2-40B4-BE49-F238E27FC236}">
                <a16:creationId xmlns:a16="http://schemas.microsoft.com/office/drawing/2014/main" id="{BFC099BF-5FA0-2642-90A1-D5555B8C315D}"/>
              </a:ext>
            </a:extLst>
          </p:cNvPr>
          <p:cNvSpPr>
            <a:spLocks noGrp="1"/>
          </p:cNvSpPr>
          <p:nvPr>
            <p:ph type="sldNum" sz="quarter" idx="12"/>
          </p:nvPr>
        </p:nvSpPr>
        <p:spPr/>
        <p:txBody>
          <a:bodyPr/>
          <a:lstStyle/>
          <a:p>
            <a:fld id="{1271A09D-B238-CC49-8083-E93D66A072E7}" type="slidenum">
              <a:rPr lang="en-US" smtClean="0"/>
              <a:t>25</a:t>
            </a:fld>
            <a:endParaRPr lang="en-US" dirty="0"/>
          </a:p>
        </p:txBody>
      </p:sp>
    </p:spTree>
    <p:extLst>
      <p:ext uri="{BB962C8B-B14F-4D97-AF65-F5344CB8AC3E}">
        <p14:creationId xmlns:p14="http://schemas.microsoft.com/office/powerpoint/2010/main" val="40064097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E3985-E9FD-3048-914F-B308D938A540}"/>
              </a:ext>
            </a:extLst>
          </p:cNvPr>
          <p:cNvSpPr>
            <a:spLocks noGrp="1"/>
          </p:cNvSpPr>
          <p:nvPr>
            <p:ph type="title"/>
          </p:nvPr>
        </p:nvSpPr>
        <p:spPr/>
        <p:txBody>
          <a:bodyPr/>
          <a:lstStyle/>
          <a:p>
            <a:r>
              <a:rPr lang="en-US" dirty="0"/>
              <a:t>Eliminating Stigma</a:t>
            </a:r>
          </a:p>
        </p:txBody>
      </p:sp>
    </p:spTree>
    <p:extLst>
      <p:ext uri="{BB962C8B-B14F-4D97-AF65-F5344CB8AC3E}">
        <p14:creationId xmlns:p14="http://schemas.microsoft.com/office/powerpoint/2010/main" val="27787633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4F819-7DF4-454A-907B-4E6DC8F59ACF}"/>
              </a:ext>
            </a:extLst>
          </p:cNvPr>
          <p:cNvSpPr>
            <a:spLocks noGrp="1"/>
          </p:cNvSpPr>
          <p:nvPr>
            <p:ph type="title"/>
          </p:nvPr>
        </p:nvSpPr>
        <p:spPr/>
        <p:txBody>
          <a:bodyPr/>
          <a:lstStyle/>
          <a:p>
            <a:r>
              <a:rPr lang="en-US" dirty="0"/>
              <a:t>What if….</a:t>
            </a:r>
          </a:p>
        </p:txBody>
      </p:sp>
      <p:sp>
        <p:nvSpPr>
          <p:cNvPr id="3" name="Content Placeholder 2">
            <a:extLst>
              <a:ext uri="{FF2B5EF4-FFF2-40B4-BE49-F238E27FC236}">
                <a16:creationId xmlns:a16="http://schemas.microsoft.com/office/drawing/2014/main" id="{94336553-19C1-0748-A8D7-2550A07F79CF}"/>
              </a:ext>
            </a:extLst>
          </p:cNvPr>
          <p:cNvSpPr>
            <a:spLocks noGrp="1"/>
          </p:cNvSpPr>
          <p:nvPr>
            <p:ph idx="1"/>
          </p:nvPr>
        </p:nvSpPr>
        <p:spPr>
          <a:xfrm>
            <a:off x="237995" y="2275381"/>
            <a:ext cx="2455101" cy="3249717"/>
          </a:xfrm>
        </p:spPr>
        <p:txBody>
          <a:bodyPr/>
          <a:lstStyle/>
          <a:p>
            <a:pPr marL="0" indent="0">
              <a:buNone/>
            </a:pPr>
            <a:r>
              <a:rPr lang="en-US" dirty="0"/>
              <a:t>What if we treated other diseases the way we treat substance use disorder?</a:t>
            </a:r>
          </a:p>
          <a:p>
            <a:pPr marL="0" indent="0">
              <a:buNone/>
            </a:pPr>
            <a:endParaRPr lang="en-US" dirty="0"/>
          </a:p>
        </p:txBody>
      </p:sp>
      <p:sp>
        <p:nvSpPr>
          <p:cNvPr id="4" name="Slide Number Placeholder 3">
            <a:extLst>
              <a:ext uri="{FF2B5EF4-FFF2-40B4-BE49-F238E27FC236}">
                <a16:creationId xmlns:a16="http://schemas.microsoft.com/office/drawing/2014/main" id="{BFC099BF-5FA0-2642-90A1-D5555B8C315D}"/>
              </a:ext>
            </a:extLst>
          </p:cNvPr>
          <p:cNvSpPr>
            <a:spLocks noGrp="1"/>
          </p:cNvSpPr>
          <p:nvPr>
            <p:ph type="sldNum" sz="quarter" idx="12"/>
          </p:nvPr>
        </p:nvSpPr>
        <p:spPr/>
        <p:txBody>
          <a:bodyPr/>
          <a:lstStyle/>
          <a:p>
            <a:fld id="{1271A09D-B238-CC49-8083-E93D66A072E7}" type="slidenum">
              <a:rPr lang="en-US" smtClean="0"/>
              <a:t>27</a:t>
            </a:fld>
            <a:endParaRPr lang="en-US" dirty="0"/>
          </a:p>
        </p:txBody>
      </p:sp>
      <p:pic>
        <p:nvPicPr>
          <p:cNvPr id="7" name="Picture 6" descr="Picture of someone looking through a microscope and someone looking at an image of a brain on a computer">
            <a:extLst>
              <a:ext uri="{FF2B5EF4-FFF2-40B4-BE49-F238E27FC236}">
                <a16:creationId xmlns:a16="http://schemas.microsoft.com/office/drawing/2014/main" id="{1012BB18-EDAE-45EF-9EDB-2F7DC13B801E}"/>
              </a:ext>
            </a:extLst>
          </p:cNvPr>
          <p:cNvPicPr>
            <a:picLocks noChangeAspect="1"/>
          </p:cNvPicPr>
          <p:nvPr/>
        </p:nvPicPr>
        <p:blipFill>
          <a:blip r:embed="rId3"/>
          <a:stretch>
            <a:fillRect/>
          </a:stretch>
        </p:blipFill>
        <p:spPr>
          <a:xfrm>
            <a:off x="2733517" y="2087802"/>
            <a:ext cx="6172488" cy="3661646"/>
          </a:xfrm>
          <a:prstGeom prst="rect">
            <a:avLst/>
          </a:prstGeom>
        </p:spPr>
      </p:pic>
    </p:spTree>
    <p:extLst>
      <p:ext uri="{BB962C8B-B14F-4D97-AF65-F5344CB8AC3E}">
        <p14:creationId xmlns:p14="http://schemas.microsoft.com/office/powerpoint/2010/main" val="17664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8091D-9221-494C-94E1-EA5C202E5A49}"/>
              </a:ext>
            </a:extLst>
          </p:cNvPr>
          <p:cNvSpPr>
            <a:spLocks noGrp="1"/>
          </p:cNvSpPr>
          <p:nvPr>
            <p:ph type="title"/>
          </p:nvPr>
        </p:nvSpPr>
        <p:spPr>
          <a:xfrm>
            <a:off x="0" y="0"/>
            <a:ext cx="9144000" cy="1448485"/>
          </a:xfrm>
        </p:spPr>
        <p:txBody>
          <a:bodyPr anchor="ctr">
            <a:normAutofit/>
          </a:bodyPr>
          <a:lstStyle/>
          <a:p>
            <a:r>
              <a:rPr lang="en-US" dirty="0"/>
              <a:t>What if…. </a:t>
            </a:r>
          </a:p>
        </p:txBody>
      </p:sp>
      <p:pic>
        <p:nvPicPr>
          <p:cNvPr id="5" name="Picture 4" descr="A picture of someone with chest pain">
            <a:extLst>
              <a:ext uri="{FF2B5EF4-FFF2-40B4-BE49-F238E27FC236}">
                <a16:creationId xmlns:a16="http://schemas.microsoft.com/office/drawing/2014/main" id="{A424E883-EDD0-4832-B11C-03FABDD0C243}"/>
              </a:ext>
            </a:extLst>
          </p:cNvPr>
          <p:cNvPicPr>
            <a:picLocks noChangeAspect="1"/>
          </p:cNvPicPr>
          <p:nvPr/>
        </p:nvPicPr>
        <p:blipFill rotWithShape="1">
          <a:blip r:embed="rId3"/>
          <a:srcRect t="13431" b="5744"/>
          <a:stretch/>
        </p:blipFill>
        <p:spPr>
          <a:xfrm>
            <a:off x="457200" y="1773870"/>
            <a:ext cx="4038600" cy="4352293"/>
          </a:xfrm>
          <a:prstGeom prst="rect">
            <a:avLst/>
          </a:prstGeom>
          <a:noFill/>
        </p:spPr>
      </p:pic>
      <p:sp>
        <p:nvSpPr>
          <p:cNvPr id="3" name="Content Placeholder 2">
            <a:extLst>
              <a:ext uri="{FF2B5EF4-FFF2-40B4-BE49-F238E27FC236}">
                <a16:creationId xmlns:a16="http://schemas.microsoft.com/office/drawing/2014/main" id="{B39CACE9-72A1-BD44-8860-B1D06C206C83}"/>
              </a:ext>
            </a:extLst>
          </p:cNvPr>
          <p:cNvSpPr>
            <a:spLocks noGrp="1"/>
          </p:cNvSpPr>
          <p:nvPr>
            <p:ph sz="half" idx="2"/>
          </p:nvPr>
        </p:nvSpPr>
        <p:spPr>
          <a:xfrm>
            <a:off x="4648200" y="1773870"/>
            <a:ext cx="4038600" cy="4714612"/>
          </a:xfrm>
        </p:spPr>
        <p:txBody>
          <a:bodyPr>
            <a:normAutofit/>
          </a:bodyPr>
          <a:lstStyle/>
          <a:p>
            <a:pPr marL="0" indent="0">
              <a:lnSpc>
                <a:spcPct val="90000"/>
              </a:lnSpc>
              <a:spcAft>
                <a:spcPts val="600"/>
              </a:spcAft>
              <a:buNone/>
            </a:pPr>
            <a:r>
              <a:rPr lang="en-US" sz="2000" dirty="0"/>
              <a:t>You go to the hospital with chest pain and are diagnosed as having a heart attack…</a:t>
            </a:r>
          </a:p>
          <a:p>
            <a:pPr lvl="1">
              <a:lnSpc>
                <a:spcPct val="90000"/>
              </a:lnSpc>
              <a:spcAft>
                <a:spcPts val="600"/>
              </a:spcAft>
            </a:pPr>
            <a:r>
              <a:rPr lang="en-US" sz="2000" dirty="0"/>
              <a:t>Told it’s “your fault” because of your “choices”</a:t>
            </a:r>
          </a:p>
          <a:p>
            <a:pPr lvl="1">
              <a:lnSpc>
                <a:spcPct val="90000"/>
              </a:lnSpc>
              <a:spcAft>
                <a:spcPts val="600"/>
              </a:spcAft>
            </a:pPr>
            <a:r>
              <a:rPr lang="en-US" sz="2000" dirty="0"/>
              <a:t>Denied treatment because you “did it to yourself”</a:t>
            </a:r>
          </a:p>
          <a:p>
            <a:pPr lvl="1">
              <a:lnSpc>
                <a:spcPct val="90000"/>
              </a:lnSpc>
              <a:spcAft>
                <a:spcPts val="600"/>
              </a:spcAft>
            </a:pPr>
            <a:r>
              <a:rPr lang="en-US" sz="2000" dirty="0"/>
              <a:t>Given a list of cardiologists and </a:t>
            </a:r>
            <a:r>
              <a:rPr lang="en-US" sz="2000" dirty="0" err="1"/>
              <a:t>cath</a:t>
            </a:r>
            <a:r>
              <a:rPr lang="en-US" sz="2000" dirty="0"/>
              <a:t> labs to call</a:t>
            </a:r>
          </a:p>
          <a:p>
            <a:pPr lvl="1">
              <a:lnSpc>
                <a:spcPct val="90000"/>
              </a:lnSpc>
              <a:spcAft>
                <a:spcPts val="600"/>
              </a:spcAft>
            </a:pPr>
            <a:r>
              <a:rPr lang="en-US" sz="2000" dirty="0"/>
              <a:t>Only given aspirin if you agree to go to counseling</a:t>
            </a:r>
          </a:p>
          <a:p>
            <a:pPr lvl="1">
              <a:lnSpc>
                <a:spcPct val="90000"/>
              </a:lnSpc>
              <a:spcAft>
                <a:spcPts val="600"/>
              </a:spcAft>
            </a:pPr>
            <a:r>
              <a:rPr lang="en-US" sz="2000" dirty="0"/>
              <a:t>Kicked out of the hospital for more chest pain</a:t>
            </a:r>
          </a:p>
          <a:p>
            <a:pPr>
              <a:lnSpc>
                <a:spcPct val="90000"/>
              </a:lnSpc>
            </a:pPr>
            <a:endParaRPr lang="en-US" sz="1800" dirty="0"/>
          </a:p>
        </p:txBody>
      </p:sp>
      <p:sp>
        <p:nvSpPr>
          <p:cNvPr id="4" name="Slide Number Placeholder 3">
            <a:extLst>
              <a:ext uri="{FF2B5EF4-FFF2-40B4-BE49-F238E27FC236}">
                <a16:creationId xmlns:a16="http://schemas.microsoft.com/office/drawing/2014/main" id="{D7EDBFB5-87BB-C54C-9242-326A885F52AB}"/>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1271A09D-B238-CC49-8083-E93D66A072E7}" type="slidenum">
              <a:rPr lang="en-US" smtClean="0"/>
              <a:pPr>
                <a:spcAft>
                  <a:spcPts val="600"/>
                </a:spcAft>
              </a:pPr>
              <a:t>28</a:t>
            </a:fld>
            <a:endParaRPr lang="en-US"/>
          </a:p>
        </p:txBody>
      </p:sp>
    </p:spTree>
    <p:extLst>
      <p:ext uri="{BB962C8B-B14F-4D97-AF65-F5344CB8AC3E}">
        <p14:creationId xmlns:p14="http://schemas.microsoft.com/office/powerpoint/2010/main" val="1820443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8091D-9221-494C-94E1-EA5C202E5A49}"/>
              </a:ext>
            </a:extLst>
          </p:cNvPr>
          <p:cNvSpPr>
            <a:spLocks noGrp="1"/>
          </p:cNvSpPr>
          <p:nvPr>
            <p:ph type="title"/>
          </p:nvPr>
        </p:nvSpPr>
        <p:spPr/>
        <p:txBody>
          <a:bodyPr/>
          <a:lstStyle/>
          <a:p>
            <a:r>
              <a:rPr lang="en-US" dirty="0"/>
              <a:t>Language Used for People with Other Illnesses</a:t>
            </a:r>
          </a:p>
        </p:txBody>
      </p:sp>
      <p:pic>
        <p:nvPicPr>
          <p:cNvPr id="5" name="Picture 3" descr="Language used for people with other illnesses include: endures, victim, afflicted, fighter, suffers, survivors, and patient.">
            <a:extLst>
              <a:ext uri="{FF2B5EF4-FFF2-40B4-BE49-F238E27FC236}">
                <a16:creationId xmlns:a16="http://schemas.microsoft.com/office/drawing/2014/main" id="{A526425C-FEB1-BD42-B741-CC83B18630BE}"/>
              </a:ext>
            </a:extLst>
          </p:cNvPr>
          <p:cNvPicPr>
            <a:picLocks noChangeAspect="1"/>
          </p:cNvPicPr>
          <p:nvPr/>
        </p:nvPicPr>
        <p:blipFill>
          <a:blip r:embed="rId3" cstate="print"/>
          <a:srcRect/>
          <a:stretch>
            <a:fillRect/>
          </a:stretch>
        </p:blipFill>
        <p:spPr bwMode="auto">
          <a:xfrm>
            <a:off x="1543461" y="1749284"/>
            <a:ext cx="6053765" cy="4527747"/>
          </a:xfrm>
          <a:prstGeom prst="rect">
            <a:avLst/>
          </a:prstGeom>
          <a:noFill/>
          <a:ln w="9525">
            <a:noFill/>
            <a:miter lim="800000"/>
            <a:headEnd/>
            <a:tailEnd/>
          </a:ln>
        </p:spPr>
      </p:pic>
      <p:sp>
        <p:nvSpPr>
          <p:cNvPr id="4" name="Slide Number Placeholder 3">
            <a:extLst>
              <a:ext uri="{FF2B5EF4-FFF2-40B4-BE49-F238E27FC236}">
                <a16:creationId xmlns:a16="http://schemas.microsoft.com/office/drawing/2014/main" id="{D7EDBFB5-87BB-C54C-9242-326A885F52AB}"/>
              </a:ext>
            </a:extLst>
          </p:cNvPr>
          <p:cNvSpPr>
            <a:spLocks noGrp="1"/>
          </p:cNvSpPr>
          <p:nvPr>
            <p:ph type="sldNum" sz="quarter" idx="12"/>
          </p:nvPr>
        </p:nvSpPr>
        <p:spPr/>
        <p:txBody>
          <a:bodyPr/>
          <a:lstStyle/>
          <a:p>
            <a:fld id="{1271A09D-B238-CC49-8083-E93D66A072E7}" type="slidenum">
              <a:rPr lang="en-US" smtClean="0"/>
              <a:t>29</a:t>
            </a:fld>
            <a:endParaRPr lang="en-US" dirty="0"/>
          </a:p>
        </p:txBody>
      </p:sp>
    </p:spTree>
    <p:extLst>
      <p:ext uri="{BB962C8B-B14F-4D97-AF65-F5344CB8AC3E}">
        <p14:creationId xmlns:p14="http://schemas.microsoft.com/office/powerpoint/2010/main" val="231493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3"/>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100"/>
              <a:buFont typeface="Montserrat"/>
              <a:buNone/>
            </a:pPr>
            <a:r>
              <a:rPr lang="en-US" dirty="0"/>
              <a:t>Disclosures</a:t>
            </a:r>
            <a:endParaRPr dirty="0"/>
          </a:p>
        </p:txBody>
      </p:sp>
      <p:sp>
        <p:nvSpPr>
          <p:cNvPr id="79" name="Google Shape;79;p3"/>
          <p:cNvSpPr txBox="1">
            <a:spLocks noGrp="1"/>
          </p:cNvSpPr>
          <p:nvPr>
            <p:ph type="body" idx="1"/>
          </p:nvPr>
        </p:nvSpPr>
        <p:spPr>
          <a:xfrm>
            <a:off x="457200" y="1679401"/>
            <a:ext cx="8229600" cy="236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70"/>
              <a:buNone/>
            </a:pPr>
            <a:r>
              <a:rPr lang="en-US" sz="1300"/>
              <a:t>All presenters of this continuing medical education activity have indicated that neither they nor their spouse/legally recognized domestic partner has any financial relationships with commercial interests related to the content of this activity. </a:t>
            </a:r>
            <a:endParaRPr/>
          </a:p>
          <a:p>
            <a:pPr marL="0" lvl="0" indent="0" algn="l" rtl="0">
              <a:spcBef>
                <a:spcPts val="1200"/>
              </a:spcBef>
              <a:spcAft>
                <a:spcPts val="0"/>
              </a:spcAft>
              <a:buSzPts val="1170"/>
              <a:buNone/>
            </a:pPr>
            <a:endParaRPr sz="1300" i="1"/>
          </a:p>
        </p:txBody>
      </p:sp>
      <p:sp>
        <p:nvSpPr>
          <p:cNvPr id="80" name="Google Shape;8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4F819-7DF4-454A-907B-4E6DC8F59ACF}"/>
              </a:ext>
            </a:extLst>
          </p:cNvPr>
          <p:cNvSpPr>
            <a:spLocks noGrp="1"/>
          </p:cNvSpPr>
          <p:nvPr>
            <p:ph type="title"/>
          </p:nvPr>
        </p:nvSpPr>
        <p:spPr>
          <a:xfrm>
            <a:off x="0" y="0"/>
            <a:ext cx="9144000" cy="1448485"/>
          </a:xfrm>
        </p:spPr>
        <p:txBody>
          <a:bodyPr anchor="ctr">
            <a:normAutofit/>
          </a:bodyPr>
          <a:lstStyle/>
          <a:p>
            <a:r>
              <a:rPr lang="en-US" dirty="0"/>
              <a:t>Change Language to Improve Care</a:t>
            </a:r>
          </a:p>
        </p:txBody>
      </p:sp>
      <p:sp>
        <p:nvSpPr>
          <p:cNvPr id="4" name="Slide Number Placeholder 3">
            <a:extLst>
              <a:ext uri="{FF2B5EF4-FFF2-40B4-BE49-F238E27FC236}">
                <a16:creationId xmlns:a16="http://schemas.microsoft.com/office/drawing/2014/main" id="{BFC099BF-5FA0-2642-90A1-D5555B8C315D}"/>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1271A09D-B238-CC49-8083-E93D66A072E7}" type="slidenum">
              <a:rPr lang="en-US" smtClean="0"/>
              <a:pPr>
                <a:spcAft>
                  <a:spcPts val="600"/>
                </a:spcAft>
              </a:pPr>
              <a:t>30</a:t>
            </a:fld>
            <a:endParaRPr lang="en-US"/>
          </a:p>
        </p:txBody>
      </p:sp>
      <p:graphicFrame>
        <p:nvGraphicFramePr>
          <p:cNvPr id="6" name="Content Placeholder 2" descr="Ways to change language to improve care include Avoid: “dirty,” “clean,” “abuse,” and “abuser”,&#10;Consider changing: Medication Assisted Treatment and &#10;“Medically-supervised withdrawal&quot; also more accurate and less stigmatizing than ”detox“ or “taper”&#10;">
            <a:extLst>
              <a:ext uri="{FF2B5EF4-FFF2-40B4-BE49-F238E27FC236}">
                <a16:creationId xmlns:a16="http://schemas.microsoft.com/office/drawing/2014/main" id="{F7F2DB25-ACC8-4CFD-A475-9AFBB0561E76}"/>
              </a:ext>
            </a:extLst>
          </p:cNvPr>
          <p:cNvGraphicFramePr>
            <a:graphicFrameLocks noGrp="1"/>
          </p:cNvGraphicFramePr>
          <p:nvPr>
            <p:ph idx="1"/>
            <p:extLst>
              <p:ext uri="{D42A27DB-BD31-4B8C-83A1-F6EECF244321}">
                <p14:modId xmlns:p14="http://schemas.microsoft.com/office/powerpoint/2010/main" val="2433466394"/>
              </p:ext>
            </p:extLst>
          </p:nvPr>
        </p:nvGraphicFramePr>
        <p:xfrm>
          <a:off x="457200" y="1679403"/>
          <a:ext cx="8229600" cy="4446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86257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70761-0673-4FBA-80B5-B38763E5FD22}"/>
              </a:ext>
            </a:extLst>
          </p:cNvPr>
          <p:cNvSpPr>
            <a:spLocks noGrp="1"/>
          </p:cNvSpPr>
          <p:nvPr>
            <p:ph type="title"/>
          </p:nvPr>
        </p:nvSpPr>
        <p:spPr/>
        <p:txBody>
          <a:bodyPr/>
          <a:lstStyle/>
          <a:p>
            <a:r>
              <a:rPr lang="en-US" dirty="0"/>
              <a:t>Person First Language Examples</a:t>
            </a:r>
          </a:p>
        </p:txBody>
      </p:sp>
      <p:pic>
        <p:nvPicPr>
          <p:cNvPr id="5" name="Content Placeholder 4" descr="A chart of using alternative terminology. Categories include person centered language, neutral and objective language, opportunity focused language, and instead of using stigmatizing terminology.&#10;">
            <a:extLst>
              <a:ext uri="{FF2B5EF4-FFF2-40B4-BE49-F238E27FC236}">
                <a16:creationId xmlns:a16="http://schemas.microsoft.com/office/drawing/2014/main" id="{5F3C6EF7-CD3D-42BB-8618-A231D3A94EEC}"/>
              </a:ext>
            </a:extLst>
          </p:cNvPr>
          <p:cNvPicPr>
            <a:picLocks noGrp="1" noChangeAspect="1"/>
          </p:cNvPicPr>
          <p:nvPr>
            <p:ph idx="1"/>
          </p:nvPr>
        </p:nvPicPr>
        <p:blipFill>
          <a:blip r:embed="rId3"/>
          <a:stretch>
            <a:fillRect/>
          </a:stretch>
        </p:blipFill>
        <p:spPr>
          <a:xfrm>
            <a:off x="1090284" y="1497012"/>
            <a:ext cx="7282336" cy="4962853"/>
          </a:xfrm>
          <a:prstGeom prst="rect">
            <a:avLst/>
          </a:prstGeom>
        </p:spPr>
      </p:pic>
      <p:sp>
        <p:nvSpPr>
          <p:cNvPr id="4" name="Slide Number Placeholder 3">
            <a:extLst>
              <a:ext uri="{FF2B5EF4-FFF2-40B4-BE49-F238E27FC236}">
                <a16:creationId xmlns:a16="http://schemas.microsoft.com/office/drawing/2014/main" id="{DCFF694D-A871-4B8B-B5A9-1E2D30124911}"/>
              </a:ext>
            </a:extLst>
          </p:cNvPr>
          <p:cNvSpPr>
            <a:spLocks noGrp="1"/>
          </p:cNvSpPr>
          <p:nvPr>
            <p:ph type="sldNum" sz="quarter" idx="12"/>
          </p:nvPr>
        </p:nvSpPr>
        <p:spPr/>
        <p:txBody>
          <a:bodyPr/>
          <a:lstStyle/>
          <a:p>
            <a:fld id="{1271A09D-B238-CC49-8083-E93D66A072E7}" type="slidenum">
              <a:rPr lang="en-US" smtClean="0"/>
              <a:t>31</a:t>
            </a:fld>
            <a:endParaRPr lang="en-US" dirty="0"/>
          </a:p>
        </p:txBody>
      </p:sp>
      <p:sp>
        <p:nvSpPr>
          <p:cNvPr id="6" name="Rectangle 5">
            <a:extLst>
              <a:ext uri="{FF2B5EF4-FFF2-40B4-BE49-F238E27FC236}">
                <a16:creationId xmlns:a16="http://schemas.microsoft.com/office/drawing/2014/main" id="{AD08547E-28B2-401F-AEE2-D1957D39DF17}"/>
              </a:ext>
            </a:extLst>
          </p:cNvPr>
          <p:cNvSpPr/>
          <p:nvPr/>
        </p:nvSpPr>
        <p:spPr>
          <a:xfrm>
            <a:off x="1090283" y="6567232"/>
            <a:ext cx="7638585" cy="261610"/>
          </a:xfrm>
          <a:prstGeom prst="rect">
            <a:avLst/>
          </a:prstGeom>
        </p:spPr>
        <p:txBody>
          <a:bodyPr wrap="square">
            <a:spAutoFit/>
          </a:bodyPr>
          <a:lstStyle/>
          <a:p>
            <a:r>
              <a:rPr lang="en-US" sz="1100" dirty="0">
                <a:hlinkClick r:id="rId4"/>
              </a:rPr>
              <a:t>http://mainequalitycounts.org/wp-content/uploads/2018/10/QC-Substance-Use-Conversation-Guide.pdf</a:t>
            </a:r>
            <a:r>
              <a:rPr lang="en-US" sz="1100" dirty="0"/>
              <a:t> </a:t>
            </a:r>
          </a:p>
        </p:txBody>
      </p:sp>
    </p:spTree>
    <p:extLst>
      <p:ext uri="{BB962C8B-B14F-4D97-AF65-F5344CB8AC3E}">
        <p14:creationId xmlns:p14="http://schemas.microsoft.com/office/powerpoint/2010/main" val="37336705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3D039-D988-3646-9C54-3F6C42906C2F}"/>
              </a:ext>
            </a:extLst>
          </p:cNvPr>
          <p:cNvSpPr>
            <a:spLocks noGrp="1"/>
          </p:cNvSpPr>
          <p:nvPr>
            <p:ph type="title"/>
          </p:nvPr>
        </p:nvSpPr>
        <p:spPr/>
        <p:txBody>
          <a:bodyPr/>
          <a:lstStyle/>
          <a:p>
            <a:r>
              <a:rPr lang="en-US" dirty="0"/>
              <a:t>Language Audit</a:t>
            </a:r>
          </a:p>
        </p:txBody>
      </p:sp>
      <p:sp>
        <p:nvSpPr>
          <p:cNvPr id="3" name="Content Placeholder 2">
            <a:extLst>
              <a:ext uri="{FF2B5EF4-FFF2-40B4-BE49-F238E27FC236}">
                <a16:creationId xmlns:a16="http://schemas.microsoft.com/office/drawing/2014/main" id="{DA4F676E-E226-C845-B6D0-B8FC526FF556}"/>
              </a:ext>
            </a:extLst>
          </p:cNvPr>
          <p:cNvSpPr>
            <a:spLocks noGrp="1"/>
          </p:cNvSpPr>
          <p:nvPr>
            <p:ph idx="1"/>
          </p:nvPr>
        </p:nvSpPr>
        <p:spPr/>
        <p:txBody>
          <a:bodyPr>
            <a:normAutofit fontScale="92500"/>
          </a:bodyPr>
          <a:lstStyle/>
          <a:p>
            <a:r>
              <a:rPr lang="en-US" dirty="0"/>
              <a:t>Perform a “language audit” of existing materials for language that may be stigmatizing, then replace with more inclusive language. </a:t>
            </a:r>
          </a:p>
          <a:p>
            <a:r>
              <a:rPr lang="en-US" dirty="0"/>
              <a:t>Example: Using the search and replace function for electronic documents, search for “addict” and replace with “person with a substance use disorder,” or search for “abuse” and replace with “use” or “misuse.” </a:t>
            </a:r>
          </a:p>
          <a:p>
            <a:r>
              <a:rPr lang="en-US" dirty="0"/>
              <a:t>Make sure to review both internal documents (e.g., mission statements, policies) as well as external ones (e.g., brochures, patient forms).</a:t>
            </a:r>
          </a:p>
        </p:txBody>
      </p:sp>
      <p:sp>
        <p:nvSpPr>
          <p:cNvPr id="5" name="TextBox 4">
            <a:extLst>
              <a:ext uri="{FF2B5EF4-FFF2-40B4-BE49-F238E27FC236}">
                <a16:creationId xmlns:a16="http://schemas.microsoft.com/office/drawing/2014/main" id="{3D6DE1C4-0D39-FE42-9391-379438591B5A}"/>
              </a:ext>
            </a:extLst>
          </p:cNvPr>
          <p:cNvSpPr txBox="1"/>
          <p:nvPr/>
        </p:nvSpPr>
        <p:spPr>
          <a:xfrm>
            <a:off x="2155371" y="6221186"/>
            <a:ext cx="3037115" cy="276999"/>
          </a:xfrm>
          <a:prstGeom prst="rect">
            <a:avLst/>
          </a:prstGeom>
          <a:noFill/>
        </p:spPr>
        <p:txBody>
          <a:bodyPr wrap="square" rtlCol="0">
            <a:spAutoFit/>
          </a:bodyPr>
          <a:lstStyle/>
          <a:p>
            <a:r>
              <a:rPr lang="en-US" sz="1200" dirty="0"/>
              <a:t>SAMHSA/CAPT, 2017</a:t>
            </a:r>
          </a:p>
        </p:txBody>
      </p:sp>
      <p:sp>
        <p:nvSpPr>
          <p:cNvPr id="4" name="Slide Number Placeholder 3">
            <a:extLst>
              <a:ext uri="{FF2B5EF4-FFF2-40B4-BE49-F238E27FC236}">
                <a16:creationId xmlns:a16="http://schemas.microsoft.com/office/drawing/2014/main" id="{E7E0282B-FF1F-3F4F-A0F2-733B134ED58E}"/>
              </a:ext>
            </a:extLst>
          </p:cNvPr>
          <p:cNvSpPr>
            <a:spLocks noGrp="1"/>
          </p:cNvSpPr>
          <p:nvPr>
            <p:ph type="sldNum" sz="quarter" idx="12"/>
          </p:nvPr>
        </p:nvSpPr>
        <p:spPr/>
        <p:txBody>
          <a:bodyPr/>
          <a:lstStyle/>
          <a:p>
            <a:fld id="{1271A09D-B238-CC49-8083-E93D66A072E7}" type="slidenum">
              <a:rPr lang="en-US" smtClean="0"/>
              <a:t>32</a:t>
            </a:fld>
            <a:endParaRPr lang="en-US"/>
          </a:p>
        </p:txBody>
      </p:sp>
    </p:spTree>
    <p:extLst>
      <p:ext uri="{BB962C8B-B14F-4D97-AF65-F5344CB8AC3E}">
        <p14:creationId xmlns:p14="http://schemas.microsoft.com/office/powerpoint/2010/main" val="79083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8CC35-3FC6-4F52-AF4E-7C53109FF6CD}"/>
              </a:ext>
            </a:extLst>
          </p:cNvPr>
          <p:cNvSpPr>
            <a:spLocks noGrp="1"/>
          </p:cNvSpPr>
          <p:nvPr>
            <p:ph type="title"/>
          </p:nvPr>
        </p:nvSpPr>
        <p:spPr/>
        <p:txBody>
          <a:bodyPr/>
          <a:lstStyle/>
          <a:p>
            <a:r>
              <a:rPr lang="en-US" dirty="0"/>
              <a:t>Words Matter</a:t>
            </a:r>
          </a:p>
        </p:txBody>
      </p:sp>
      <p:sp>
        <p:nvSpPr>
          <p:cNvPr id="3" name="Content Placeholder 2">
            <a:extLst>
              <a:ext uri="{FF2B5EF4-FFF2-40B4-BE49-F238E27FC236}">
                <a16:creationId xmlns:a16="http://schemas.microsoft.com/office/drawing/2014/main" id="{8096514D-B68D-4A45-8725-4C9CABFD5FBF}"/>
              </a:ext>
            </a:extLst>
          </p:cNvPr>
          <p:cNvSpPr>
            <a:spLocks noGrp="1"/>
          </p:cNvSpPr>
          <p:nvPr>
            <p:ph idx="1"/>
          </p:nvPr>
        </p:nvSpPr>
        <p:spPr>
          <a:xfrm>
            <a:off x="457200" y="1679402"/>
            <a:ext cx="3538603" cy="4676947"/>
          </a:xfrm>
        </p:spPr>
        <p:txBody>
          <a:bodyPr>
            <a:normAutofit fontScale="92500" lnSpcReduction="10000"/>
          </a:bodyPr>
          <a:lstStyle/>
          <a:p>
            <a:pPr marL="0" marR="0" indent="0">
              <a:lnSpc>
                <a:spcPct val="107000"/>
              </a:lnSpc>
              <a:spcBef>
                <a:spcPts val="0"/>
              </a:spcBef>
              <a:spcAft>
                <a:spcPts val="0"/>
              </a:spcAft>
              <a:buNone/>
            </a:pPr>
            <a:r>
              <a:rPr lang="en-US" sz="1900" dirty="0">
                <a:latin typeface="+mn-lt"/>
                <a:ea typeface="Calibri" panose="020F0502020204030204" pitchFamily="34" charset="0"/>
                <a:cs typeface="Calibri" panose="020F0502020204030204" pitchFamily="34" charset="0"/>
              </a:rPr>
              <a:t>They say your words become</a:t>
            </a:r>
            <a:endParaRPr lang="en-US" sz="1900" dirty="0">
              <a:latin typeface="+mn-l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900" dirty="0">
                <a:latin typeface="+mn-lt"/>
                <a:ea typeface="Calibri" panose="020F0502020204030204" pitchFamily="34" charset="0"/>
                <a:cs typeface="Calibri" panose="020F0502020204030204" pitchFamily="34" charset="0"/>
              </a:rPr>
              <a:t>Your actions and your actions</a:t>
            </a:r>
            <a:endParaRPr lang="en-US" sz="1900" dirty="0">
              <a:latin typeface="+mn-l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900" dirty="0">
                <a:latin typeface="+mn-lt"/>
                <a:ea typeface="Calibri" panose="020F0502020204030204" pitchFamily="34" charset="0"/>
                <a:cs typeface="Calibri" panose="020F0502020204030204" pitchFamily="34" charset="0"/>
              </a:rPr>
              <a:t>Your habit</a:t>
            </a:r>
            <a:endParaRPr lang="en-US" sz="1900" dirty="0">
              <a:latin typeface="+mn-l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900" dirty="0">
                <a:latin typeface="+mn-lt"/>
                <a:ea typeface="Calibri" panose="020F0502020204030204" pitchFamily="34" charset="0"/>
                <a:cs typeface="Calibri" panose="020F0502020204030204" pitchFamily="34" charset="0"/>
              </a:rPr>
              <a:t>So I encourage myself</a:t>
            </a:r>
            <a:endParaRPr lang="en-US" sz="1900" dirty="0">
              <a:latin typeface="+mn-l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900" dirty="0">
                <a:latin typeface="+mn-lt"/>
                <a:ea typeface="Calibri" panose="020F0502020204030204" pitchFamily="34" charset="0"/>
                <a:cs typeface="Calibri" panose="020F0502020204030204" pitchFamily="34" charset="0"/>
              </a:rPr>
              <a:t>Respect </a:t>
            </a:r>
            <a:endParaRPr lang="en-US" sz="1900" dirty="0">
              <a:latin typeface="+mn-l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900" dirty="0">
                <a:latin typeface="+mn-lt"/>
                <a:ea typeface="Calibri" panose="020F0502020204030204" pitchFamily="34" charset="0"/>
                <a:cs typeface="Calibri" panose="020F0502020204030204" pitchFamily="34" charset="0"/>
              </a:rPr>
              <a:t>I demand it</a:t>
            </a:r>
            <a:endParaRPr lang="en-US" sz="1900" dirty="0">
              <a:latin typeface="+mn-l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900" dirty="0">
                <a:latin typeface="+mn-lt"/>
                <a:ea typeface="Calibri" panose="020F0502020204030204" pitchFamily="34" charset="0"/>
                <a:cs typeface="Calibri" panose="020F0502020204030204" pitchFamily="34" charset="0"/>
              </a:rPr>
              <a:t>Change starts within</a:t>
            </a:r>
            <a:endParaRPr lang="en-US" sz="1900" dirty="0">
              <a:latin typeface="+mn-l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900" dirty="0">
                <a:latin typeface="+mn-lt"/>
                <a:ea typeface="Calibri" panose="020F0502020204030204" pitchFamily="34" charset="0"/>
                <a:cs typeface="Calibri" panose="020F0502020204030204" pitchFamily="34" charset="0"/>
              </a:rPr>
              <a:t>how can you stigmatize me</a:t>
            </a:r>
            <a:endParaRPr lang="en-US" sz="1900" dirty="0">
              <a:latin typeface="+mn-l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900" dirty="0">
                <a:latin typeface="+mn-lt"/>
              </a:rPr>
              <a:t>Then call me friend?</a:t>
            </a:r>
          </a:p>
          <a:p>
            <a:pPr marL="0" marR="0" indent="0">
              <a:lnSpc>
                <a:spcPct val="107000"/>
              </a:lnSpc>
              <a:spcBef>
                <a:spcPts val="0"/>
              </a:spcBef>
              <a:spcAft>
                <a:spcPts val="0"/>
              </a:spcAft>
              <a:buNone/>
            </a:pPr>
            <a:r>
              <a:rPr lang="en-US" sz="1900" dirty="0">
                <a:latin typeface="+mn-lt"/>
              </a:rPr>
              <a:t>I'm not the person</a:t>
            </a:r>
          </a:p>
          <a:p>
            <a:pPr marL="0" marR="0" indent="0">
              <a:lnSpc>
                <a:spcPct val="107000"/>
              </a:lnSpc>
              <a:spcBef>
                <a:spcPts val="0"/>
              </a:spcBef>
              <a:spcAft>
                <a:spcPts val="0"/>
              </a:spcAft>
              <a:buNone/>
            </a:pPr>
            <a:r>
              <a:rPr lang="en-US" sz="1900" dirty="0">
                <a:latin typeface="+mn-lt"/>
              </a:rPr>
              <a:t>That I used to be</a:t>
            </a:r>
          </a:p>
          <a:p>
            <a:pPr marL="0" marR="0" indent="0">
              <a:lnSpc>
                <a:spcPct val="107000"/>
              </a:lnSpc>
              <a:spcBef>
                <a:spcPts val="0"/>
              </a:spcBef>
              <a:spcAft>
                <a:spcPts val="0"/>
              </a:spcAft>
              <a:buNone/>
            </a:pPr>
            <a:r>
              <a:rPr lang="en-US" sz="1900" dirty="0">
                <a:latin typeface="+mn-lt"/>
              </a:rPr>
              <a:t>Now that I know my struggle</a:t>
            </a:r>
          </a:p>
          <a:p>
            <a:pPr marL="0" marR="0" indent="0">
              <a:lnSpc>
                <a:spcPct val="107000"/>
              </a:lnSpc>
              <a:spcBef>
                <a:spcPts val="0"/>
              </a:spcBef>
              <a:spcAft>
                <a:spcPts val="0"/>
              </a:spcAft>
              <a:buNone/>
            </a:pPr>
            <a:r>
              <a:rPr lang="en-US" sz="1900" dirty="0">
                <a:latin typeface="+mn-lt"/>
              </a:rPr>
              <a:t>Is a SUD… </a:t>
            </a:r>
          </a:p>
          <a:p>
            <a:pPr marL="0" marR="0" indent="0">
              <a:lnSpc>
                <a:spcPct val="107000"/>
              </a:lnSpc>
              <a:spcBef>
                <a:spcPts val="0"/>
              </a:spcBef>
              <a:spcAft>
                <a:spcPts val="0"/>
              </a:spcAft>
              <a:buNone/>
            </a:pPr>
            <a:r>
              <a:rPr lang="en-US" sz="1900" dirty="0">
                <a:latin typeface="+mn-lt"/>
              </a:rPr>
              <a:t>Don't know what that is?</a:t>
            </a:r>
          </a:p>
          <a:p>
            <a:pPr marL="0" marR="0" indent="0">
              <a:lnSpc>
                <a:spcPct val="107000"/>
              </a:lnSpc>
              <a:spcBef>
                <a:spcPts val="0"/>
              </a:spcBef>
              <a:spcAft>
                <a:spcPts val="0"/>
              </a:spcAft>
              <a:buNone/>
            </a:pPr>
            <a:r>
              <a:rPr lang="en-US" sz="1900" dirty="0">
                <a:latin typeface="+mn-lt"/>
              </a:rPr>
              <a:t>Look it up please</a:t>
            </a:r>
          </a:p>
          <a:p>
            <a:pPr marL="0" marR="0" indent="0">
              <a:lnSpc>
                <a:spcPct val="107000"/>
              </a:lnSpc>
              <a:spcBef>
                <a:spcPts val="0"/>
              </a:spcBef>
              <a:spcAft>
                <a:spcPts val="0"/>
              </a:spcAft>
              <a:buNone/>
            </a:pPr>
            <a:r>
              <a:rPr lang="en-US" sz="1900" dirty="0">
                <a:latin typeface="+mn-lt"/>
              </a:rPr>
              <a:t>Maybe you’ll understand</a:t>
            </a:r>
          </a:p>
          <a:p>
            <a:pPr marL="0" marR="0" indent="0">
              <a:lnSpc>
                <a:spcPct val="107000"/>
              </a:lnSpc>
              <a:spcBef>
                <a:spcPts val="0"/>
              </a:spcBef>
              <a:spcAft>
                <a:spcPts val="0"/>
              </a:spcAft>
              <a:buNone/>
            </a:pPr>
            <a:r>
              <a:rPr lang="en-US" sz="1900" dirty="0">
                <a:latin typeface="+mn-lt"/>
              </a:rPr>
              <a:t>It's not a habit its a disease </a:t>
            </a:r>
          </a:p>
          <a:p>
            <a:pPr marL="0" marR="0" indent="0">
              <a:lnSpc>
                <a:spcPct val="107000"/>
              </a:lnSpc>
              <a:spcBef>
                <a:spcPts val="0"/>
              </a:spcBef>
              <a:spcAft>
                <a:spcPts val="0"/>
              </a:spcAft>
              <a:buNone/>
            </a:pPr>
            <a:endParaRPr lang="en-US" sz="1600" dirty="0">
              <a:latin typeface="+mn-lt"/>
            </a:endParaRPr>
          </a:p>
        </p:txBody>
      </p:sp>
      <p:sp>
        <p:nvSpPr>
          <p:cNvPr id="4" name="Slide Number Placeholder 3">
            <a:extLst>
              <a:ext uri="{FF2B5EF4-FFF2-40B4-BE49-F238E27FC236}">
                <a16:creationId xmlns:a16="http://schemas.microsoft.com/office/drawing/2014/main" id="{3CA0A2A8-3A76-479A-BACF-2A18E58C196C}"/>
              </a:ext>
            </a:extLst>
          </p:cNvPr>
          <p:cNvSpPr>
            <a:spLocks noGrp="1"/>
          </p:cNvSpPr>
          <p:nvPr>
            <p:ph type="sldNum" sz="quarter" idx="12"/>
          </p:nvPr>
        </p:nvSpPr>
        <p:spPr/>
        <p:txBody>
          <a:bodyPr/>
          <a:lstStyle/>
          <a:p>
            <a:fld id="{1271A09D-B238-CC49-8083-E93D66A072E7}" type="slidenum">
              <a:rPr lang="en-US" smtClean="0"/>
              <a:t>33</a:t>
            </a:fld>
            <a:endParaRPr lang="en-US"/>
          </a:p>
        </p:txBody>
      </p:sp>
      <p:sp>
        <p:nvSpPr>
          <p:cNvPr id="5" name="TextBox 4">
            <a:extLst>
              <a:ext uri="{FF2B5EF4-FFF2-40B4-BE49-F238E27FC236}">
                <a16:creationId xmlns:a16="http://schemas.microsoft.com/office/drawing/2014/main" id="{52B2BC77-23FA-4D70-A992-7371572677FB}"/>
              </a:ext>
            </a:extLst>
          </p:cNvPr>
          <p:cNvSpPr txBox="1"/>
          <p:nvPr/>
        </p:nvSpPr>
        <p:spPr>
          <a:xfrm>
            <a:off x="4572000" y="1679402"/>
            <a:ext cx="3707704" cy="4676948"/>
          </a:xfrm>
          <a:prstGeom prst="rect">
            <a:avLst/>
          </a:prstGeom>
          <a:noFill/>
        </p:spPr>
        <p:txBody>
          <a:bodyPr wrap="square" rtlCol="0">
            <a:spAutoFit/>
          </a:bodyPr>
          <a:lstStyle/>
          <a:p>
            <a:r>
              <a:rPr lang="en-US" dirty="0"/>
              <a:t>all I needed was the</a:t>
            </a:r>
          </a:p>
          <a:p>
            <a:r>
              <a:rPr lang="en-US" dirty="0"/>
              <a:t>proper treatment</a:t>
            </a:r>
          </a:p>
          <a:p>
            <a:r>
              <a:rPr lang="en-US" dirty="0"/>
              <a:t>From my family, friends, and doctors</a:t>
            </a:r>
          </a:p>
          <a:p>
            <a:r>
              <a:rPr lang="en-US" dirty="0"/>
              <a:t>Support I could believe in </a:t>
            </a:r>
          </a:p>
          <a:p>
            <a:r>
              <a:rPr lang="en-US" dirty="0"/>
              <a:t>Don't need nobody calling</a:t>
            </a:r>
          </a:p>
          <a:p>
            <a:r>
              <a:rPr lang="en-US" dirty="0"/>
              <a:t>Me names</a:t>
            </a:r>
          </a:p>
          <a:p>
            <a:r>
              <a:rPr lang="en-US" dirty="0"/>
              <a:t>Preconceived notions</a:t>
            </a:r>
          </a:p>
          <a:p>
            <a:r>
              <a:rPr lang="en-US" dirty="0"/>
              <a:t>And silly mind games </a:t>
            </a:r>
          </a:p>
          <a:p>
            <a:r>
              <a:rPr lang="en-US" dirty="0"/>
              <a:t>I define who I am</a:t>
            </a:r>
          </a:p>
          <a:p>
            <a:r>
              <a:rPr lang="en-US" dirty="0"/>
              <a:t>God knows what ill be</a:t>
            </a:r>
          </a:p>
          <a:p>
            <a:r>
              <a:rPr lang="en-US" dirty="0"/>
              <a:t>Understand that my past</a:t>
            </a:r>
          </a:p>
          <a:p>
            <a:r>
              <a:rPr lang="en-US" dirty="0"/>
              <a:t>Is Not my destiny </a:t>
            </a:r>
          </a:p>
          <a:p>
            <a:r>
              <a:rPr lang="en-US" dirty="0"/>
              <a:t>May not be there yet</a:t>
            </a:r>
          </a:p>
          <a:p>
            <a:r>
              <a:rPr lang="en-US" dirty="0"/>
              <a:t>But </a:t>
            </a:r>
            <a:r>
              <a:rPr lang="en-US" dirty="0" err="1"/>
              <a:t>im</a:t>
            </a:r>
            <a:r>
              <a:rPr lang="en-US" dirty="0"/>
              <a:t> on my way</a:t>
            </a:r>
          </a:p>
          <a:p>
            <a:r>
              <a:rPr lang="en-US" dirty="0"/>
              <a:t>Shout out to every person in recovery </a:t>
            </a:r>
          </a:p>
          <a:p>
            <a:r>
              <a:rPr lang="en-US" dirty="0"/>
              <a:t>It's </a:t>
            </a:r>
            <a:r>
              <a:rPr lang="en-US" dirty="0" err="1"/>
              <a:t>gonna</a:t>
            </a:r>
            <a:r>
              <a:rPr lang="en-US" dirty="0"/>
              <a:t> be okay </a:t>
            </a:r>
          </a:p>
        </p:txBody>
      </p:sp>
    </p:spTree>
    <p:extLst>
      <p:ext uri="{BB962C8B-B14F-4D97-AF65-F5344CB8AC3E}">
        <p14:creationId xmlns:p14="http://schemas.microsoft.com/office/powerpoint/2010/main" val="16864318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54DB9-93BE-1F43-B23F-036B06A9208A}"/>
              </a:ext>
            </a:extLst>
          </p:cNvPr>
          <p:cNvSpPr>
            <a:spLocks noGrp="1"/>
          </p:cNvSpPr>
          <p:nvPr>
            <p:ph type="title"/>
          </p:nvPr>
        </p:nvSpPr>
        <p:spPr/>
        <p:txBody>
          <a:bodyPr/>
          <a:lstStyle/>
          <a:p>
            <a:r>
              <a:rPr lang="en-US" dirty="0"/>
              <a:t>Stigma and OUD</a:t>
            </a:r>
          </a:p>
        </p:txBody>
      </p:sp>
      <p:sp>
        <p:nvSpPr>
          <p:cNvPr id="4" name="Slide Number Placeholder 3">
            <a:extLst>
              <a:ext uri="{FF2B5EF4-FFF2-40B4-BE49-F238E27FC236}">
                <a16:creationId xmlns:a16="http://schemas.microsoft.com/office/drawing/2014/main" id="{C9792A62-7B78-DF4B-BAF4-61B5F0FEA7ED}"/>
              </a:ext>
            </a:extLst>
          </p:cNvPr>
          <p:cNvSpPr>
            <a:spLocks noGrp="1"/>
          </p:cNvSpPr>
          <p:nvPr>
            <p:ph type="sldNum" sz="quarter" idx="12"/>
          </p:nvPr>
        </p:nvSpPr>
        <p:spPr/>
        <p:txBody>
          <a:bodyPr/>
          <a:lstStyle/>
          <a:p>
            <a:fld id="{1271A09D-B238-CC49-8083-E93D66A072E7}" type="slidenum">
              <a:rPr lang="en-US" smtClean="0"/>
              <a:t>34</a:t>
            </a:fld>
            <a:endParaRPr lang="en-US"/>
          </a:p>
        </p:txBody>
      </p:sp>
      <p:pic>
        <p:nvPicPr>
          <p:cNvPr id="3" name="Online Media 2" title="Stigma and OUD">
            <a:hlinkClick r:id="" action="ppaction://media"/>
            <a:extLst>
              <a:ext uri="{FF2B5EF4-FFF2-40B4-BE49-F238E27FC236}">
                <a16:creationId xmlns:a16="http://schemas.microsoft.com/office/drawing/2014/main" id="{FBD5E85D-B870-478F-AD95-96D3EDE5ECA9}"/>
              </a:ext>
            </a:extLst>
          </p:cNvPr>
          <p:cNvPicPr>
            <a:picLocks noRot="1" noChangeAspect="1"/>
          </p:cNvPicPr>
          <p:nvPr>
            <a:videoFile r:link="rId1"/>
          </p:nvPr>
        </p:nvPicPr>
        <p:blipFill>
          <a:blip r:embed="rId4"/>
          <a:stretch>
            <a:fillRect/>
          </a:stretch>
        </p:blipFill>
        <p:spPr>
          <a:xfrm>
            <a:off x="748011" y="1751424"/>
            <a:ext cx="7647977" cy="4301987"/>
          </a:xfrm>
          <a:prstGeom prst="rect">
            <a:avLst/>
          </a:prstGeom>
        </p:spPr>
      </p:pic>
    </p:spTree>
    <p:extLst>
      <p:ext uri="{BB962C8B-B14F-4D97-AF65-F5344CB8AC3E}">
        <p14:creationId xmlns:p14="http://schemas.microsoft.com/office/powerpoint/2010/main" val="354717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72F1E-CDFF-BF49-82E4-47BB90557803}"/>
              </a:ext>
            </a:extLst>
          </p:cNvPr>
          <p:cNvSpPr>
            <a:spLocks noGrp="1"/>
          </p:cNvSpPr>
          <p:nvPr>
            <p:ph type="title"/>
          </p:nvPr>
        </p:nvSpPr>
        <p:spPr/>
        <p:txBody>
          <a:bodyPr/>
          <a:lstStyle/>
          <a:p>
            <a:r>
              <a:rPr lang="en-US" dirty="0"/>
              <a:t>Evidence-Based Interventions</a:t>
            </a:r>
          </a:p>
        </p:txBody>
      </p:sp>
      <p:sp>
        <p:nvSpPr>
          <p:cNvPr id="3" name="Content Placeholder 2">
            <a:extLst>
              <a:ext uri="{FF2B5EF4-FFF2-40B4-BE49-F238E27FC236}">
                <a16:creationId xmlns:a16="http://schemas.microsoft.com/office/drawing/2014/main" id="{51E6CD73-62BA-B646-8561-F5FA4ADCAAAD}"/>
              </a:ext>
            </a:extLst>
          </p:cNvPr>
          <p:cNvSpPr>
            <a:spLocks noGrp="1"/>
          </p:cNvSpPr>
          <p:nvPr>
            <p:ph idx="1"/>
          </p:nvPr>
        </p:nvSpPr>
        <p:spPr>
          <a:xfrm>
            <a:off x="457200" y="1829616"/>
            <a:ext cx="8229600" cy="4526734"/>
          </a:xfrm>
        </p:spPr>
        <p:txBody>
          <a:bodyPr vert="horz" lIns="91440" tIns="45720" rIns="91440" bIns="45720" rtlCol="0" anchor="t">
            <a:normAutofit lnSpcReduction="10000"/>
          </a:bodyPr>
          <a:lstStyle/>
          <a:p>
            <a:pPr marL="461645" indent="-461645"/>
            <a:r>
              <a:rPr lang="en-US" dirty="0"/>
              <a:t>Stigma Elimination Through Contact </a:t>
            </a:r>
          </a:p>
          <a:p>
            <a:pPr marL="974407" lvl="1" indent="-461645"/>
            <a:r>
              <a:rPr lang="en-US" dirty="0"/>
              <a:t>Peer storytelling</a:t>
            </a:r>
          </a:p>
          <a:p>
            <a:pPr marL="461645" indent="-461645"/>
            <a:r>
              <a:rPr lang="en-US" dirty="0"/>
              <a:t>Stigma Elimination Through Education</a:t>
            </a:r>
          </a:p>
          <a:p>
            <a:pPr marL="974407" lvl="1" indent="-461645"/>
            <a:r>
              <a:rPr lang="en-US" dirty="0">
                <a:ea typeface="Source Sans Pro"/>
              </a:rPr>
              <a:t>Peers educating on the science of addiction and recovery</a:t>
            </a:r>
          </a:p>
          <a:p>
            <a:pPr marL="461645" indent="-461645"/>
            <a:r>
              <a:rPr lang="en-US" dirty="0"/>
              <a:t>Stigma Elimination Through Language </a:t>
            </a:r>
          </a:p>
          <a:p>
            <a:pPr marL="974407" lvl="1" indent="-461645"/>
            <a:r>
              <a:rPr lang="en-US" dirty="0"/>
              <a:t>All of us using non-stigmatizing, person first, recovery-oriented language</a:t>
            </a:r>
          </a:p>
          <a:p>
            <a:pPr marL="974407" lvl="1" indent="-461645"/>
            <a:r>
              <a:rPr lang="en-US" dirty="0"/>
              <a:t>Holding each other accountable by creating teachable moments/learning opportunities when we use stigmatizing language.</a:t>
            </a:r>
          </a:p>
          <a:p>
            <a:pPr marL="974407" lvl="1" indent="-461645"/>
            <a:endParaRPr lang="en-US" dirty="0"/>
          </a:p>
          <a:p>
            <a:pPr marL="974407" lvl="1" indent="-461645"/>
            <a:endParaRPr lang="en-US" dirty="0">
              <a:ea typeface="Source Sans Pro"/>
            </a:endParaRPr>
          </a:p>
        </p:txBody>
      </p:sp>
      <p:sp>
        <p:nvSpPr>
          <p:cNvPr id="4" name="Slide Number Placeholder 3">
            <a:extLst>
              <a:ext uri="{FF2B5EF4-FFF2-40B4-BE49-F238E27FC236}">
                <a16:creationId xmlns:a16="http://schemas.microsoft.com/office/drawing/2014/main" id="{B264FC29-D58B-1146-84B9-24D87DFCD6B0}"/>
              </a:ext>
            </a:extLst>
          </p:cNvPr>
          <p:cNvSpPr>
            <a:spLocks noGrp="1"/>
          </p:cNvSpPr>
          <p:nvPr>
            <p:ph type="sldNum" sz="quarter" idx="12"/>
          </p:nvPr>
        </p:nvSpPr>
        <p:spPr/>
        <p:txBody>
          <a:bodyPr/>
          <a:lstStyle/>
          <a:p>
            <a:fld id="{1271A09D-B238-CC49-8083-E93D66A072E7}" type="slidenum">
              <a:rPr lang="en-US" smtClean="0"/>
              <a:t>35</a:t>
            </a:fld>
            <a:endParaRPr lang="en-US"/>
          </a:p>
        </p:txBody>
      </p:sp>
    </p:spTree>
    <p:extLst>
      <p:ext uri="{BB962C8B-B14F-4D97-AF65-F5344CB8AC3E}">
        <p14:creationId xmlns:p14="http://schemas.microsoft.com/office/powerpoint/2010/main" val="33924063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4F819-7DF4-454A-907B-4E6DC8F59ACF}"/>
              </a:ext>
            </a:extLst>
          </p:cNvPr>
          <p:cNvSpPr>
            <a:spLocks noGrp="1"/>
          </p:cNvSpPr>
          <p:nvPr>
            <p:ph type="title"/>
          </p:nvPr>
        </p:nvSpPr>
        <p:spPr>
          <a:xfrm>
            <a:off x="0" y="0"/>
            <a:ext cx="9144000" cy="1448485"/>
          </a:xfrm>
        </p:spPr>
        <p:txBody>
          <a:bodyPr anchor="ctr">
            <a:normAutofit/>
          </a:bodyPr>
          <a:lstStyle/>
          <a:p>
            <a:r>
              <a:rPr lang="en-US" dirty="0"/>
              <a:t>What Can YOU Do?</a:t>
            </a:r>
          </a:p>
        </p:txBody>
      </p:sp>
      <p:sp>
        <p:nvSpPr>
          <p:cNvPr id="4" name="Slide Number Placeholder 3">
            <a:extLst>
              <a:ext uri="{FF2B5EF4-FFF2-40B4-BE49-F238E27FC236}">
                <a16:creationId xmlns:a16="http://schemas.microsoft.com/office/drawing/2014/main" id="{BFC099BF-5FA0-2642-90A1-D5555B8C315D}"/>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1271A09D-B238-CC49-8083-E93D66A072E7}" type="slidenum">
              <a:rPr lang="en-US" smtClean="0"/>
              <a:pPr>
                <a:spcAft>
                  <a:spcPts val="600"/>
                </a:spcAft>
              </a:pPr>
              <a:t>36</a:t>
            </a:fld>
            <a:endParaRPr lang="en-US"/>
          </a:p>
        </p:txBody>
      </p:sp>
      <p:graphicFrame>
        <p:nvGraphicFramePr>
          <p:cNvPr id="6" name="Content Placeholder 2" descr="What can you do? Treat addiction with science-based strategies. Speak out against stigma and discrimination. Keep hope alive. Treat affected individuals with dignity. Partner with peer recovery specialists. Be mindful of language. ">
            <a:extLst>
              <a:ext uri="{FF2B5EF4-FFF2-40B4-BE49-F238E27FC236}">
                <a16:creationId xmlns:a16="http://schemas.microsoft.com/office/drawing/2014/main" id="{42A641AB-AE14-4C0B-AB5D-8F043D243F3A}"/>
              </a:ext>
            </a:extLst>
          </p:cNvPr>
          <p:cNvGraphicFramePr>
            <a:graphicFrameLocks noGrp="1"/>
          </p:cNvGraphicFramePr>
          <p:nvPr>
            <p:ph idx="1"/>
            <p:extLst>
              <p:ext uri="{D42A27DB-BD31-4B8C-83A1-F6EECF244321}">
                <p14:modId xmlns:p14="http://schemas.microsoft.com/office/powerpoint/2010/main" val="3484640061"/>
              </p:ext>
            </p:extLst>
          </p:nvPr>
        </p:nvGraphicFramePr>
        <p:xfrm>
          <a:off x="457200" y="1679403"/>
          <a:ext cx="8229600" cy="4446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87097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48485"/>
          </a:xfrm>
          <a:prstGeom prst="rect">
            <a:avLst/>
          </a:prstGeom>
          <a:solidFill>
            <a:schemeClr val="tx2"/>
          </a:solidFill>
        </p:spPr>
        <p:txBody>
          <a:bodyPr anchor="ctr">
            <a:normAutofit/>
          </a:bodyPr>
          <a:lstStyle/>
          <a:p>
            <a:r>
              <a:rPr lang="en-US" dirty="0"/>
              <a:t>Role of Providers/Policy Makers </a:t>
            </a:r>
          </a:p>
        </p:txBody>
      </p:sp>
      <p:sp>
        <p:nvSpPr>
          <p:cNvPr id="4" name="Slide Number Placeholder 3">
            <a:extLst>
              <a:ext uri="{FF2B5EF4-FFF2-40B4-BE49-F238E27FC236}">
                <a16:creationId xmlns:a16="http://schemas.microsoft.com/office/drawing/2014/main" id="{D8BA11ED-DFA0-DE46-AE64-A178B2FE538F}"/>
              </a:ext>
            </a:extLst>
          </p:cNvPr>
          <p:cNvSpPr>
            <a:spLocks noGrp="1"/>
          </p:cNvSpPr>
          <p:nvPr>
            <p:ph type="sldNum" sz="quarter" idx="12"/>
          </p:nvPr>
        </p:nvSpPr>
        <p:spPr>
          <a:xfrm>
            <a:off x="6553200" y="6356350"/>
            <a:ext cx="2133600" cy="365125"/>
          </a:xfrm>
          <a:prstGeom prst="rect">
            <a:avLst/>
          </a:prstGeom>
        </p:spPr>
        <p:txBody>
          <a:bodyPr anchor="ctr">
            <a:normAutofit/>
          </a:bodyPr>
          <a:lstStyle/>
          <a:p>
            <a:pPr>
              <a:spcAft>
                <a:spcPts val="600"/>
              </a:spcAft>
            </a:pPr>
            <a:fld id="{1271A09D-B238-CC49-8083-E93D66A072E7}" type="slidenum">
              <a:rPr lang="en-US" smtClean="0"/>
              <a:pPr>
                <a:spcAft>
                  <a:spcPts val="600"/>
                </a:spcAft>
              </a:pPr>
              <a:t>37</a:t>
            </a:fld>
            <a:endParaRPr lang="en-US"/>
          </a:p>
        </p:txBody>
      </p:sp>
      <p:graphicFrame>
        <p:nvGraphicFramePr>
          <p:cNvPr id="8" name="Content Placeholder 2" descr="Role of providers/policy makers include reduce stigma surrounding substance misuse, challenge providers and communities to be aware of unintentional bias, and use appropriate language in conversations when discussing SUDs to decrease stigma by removing labels and using &quot;person first&quot; language.">
            <a:extLst>
              <a:ext uri="{FF2B5EF4-FFF2-40B4-BE49-F238E27FC236}">
                <a16:creationId xmlns:a16="http://schemas.microsoft.com/office/drawing/2014/main" id="{97AEC62F-6A5C-4E8C-B7EC-B14910AE9C2A}"/>
              </a:ext>
            </a:extLst>
          </p:cNvPr>
          <p:cNvGraphicFramePr>
            <a:graphicFrameLocks noGrp="1"/>
          </p:cNvGraphicFramePr>
          <p:nvPr>
            <p:ph type="tbl" sz="quarter" idx="13"/>
            <p:extLst>
              <p:ext uri="{D42A27DB-BD31-4B8C-83A1-F6EECF244321}">
                <p14:modId xmlns:p14="http://schemas.microsoft.com/office/powerpoint/2010/main" val="53616396"/>
              </p:ext>
            </p:extLst>
          </p:nvPr>
        </p:nvGraphicFramePr>
        <p:xfrm>
          <a:off x="787400" y="1837187"/>
          <a:ext cx="7461250" cy="3935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37021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9144000" cy="1448485"/>
          </a:xfrm>
        </p:spPr>
        <p:txBody>
          <a:bodyPr anchor="ctr">
            <a:normAutofit/>
          </a:bodyPr>
          <a:lstStyle/>
          <a:p>
            <a:r>
              <a:rPr lang="en-US"/>
              <a:t>Reminders</a:t>
            </a:r>
          </a:p>
        </p:txBody>
      </p:sp>
      <p:sp>
        <p:nvSpPr>
          <p:cNvPr id="3" name="Slide Number Placeholder 2">
            <a:extLst>
              <a:ext uri="{FF2B5EF4-FFF2-40B4-BE49-F238E27FC236}">
                <a16:creationId xmlns:a16="http://schemas.microsoft.com/office/drawing/2014/main" id="{BA99747C-3C27-D04D-95DF-A3FEA043F4BF}"/>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1271A09D-B238-CC49-8083-E93D66A072E7}" type="slidenum">
              <a:rPr lang="en-US" smtClean="0"/>
              <a:pPr>
                <a:spcAft>
                  <a:spcPts val="600"/>
                </a:spcAft>
              </a:pPr>
              <a:t>38</a:t>
            </a:fld>
            <a:endParaRPr lang="en-US"/>
          </a:p>
        </p:txBody>
      </p:sp>
      <p:graphicFrame>
        <p:nvGraphicFramePr>
          <p:cNvPr id="10" name="Content Placeholder 7" descr="Reminders. Substance Use Disorder (SUD) is a chronic disease. . . as are diabetes, depression and hypertension. Substance use falls along a continuum. As many other chronic diseases can be managed, SUD can also be managed through appropriate treatment -- even during pregnancy. Successful treatment for SUD means the person is in recovery; it does not mean they are “cured.&quot; Use ranges from abstinence/low-risk to chronic dependence and encompasses all stages in between. Relapse and lapse are a part of the disease process.&#10;">
            <a:extLst>
              <a:ext uri="{FF2B5EF4-FFF2-40B4-BE49-F238E27FC236}">
                <a16:creationId xmlns:a16="http://schemas.microsoft.com/office/drawing/2014/main" id="{F412FBA1-3503-4C0A-B1C2-CA5D1446C72C}"/>
              </a:ext>
            </a:extLst>
          </p:cNvPr>
          <p:cNvGraphicFramePr>
            <a:graphicFrameLocks noGrp="1"/>
          </p:cNvGraphicFramePr>
          <p:nvPr>
            <p:ph idx="1"/>
            <p:extLst>
              <p:ext uri="{D42A27DB-BD31-4B8C-83A1-F6EECF244321}">
                <p14:modId xmlns:p14="http://schemas.microsoft.com/office/powerpoint/2010/main" val="676775926"/>
              </p:ext>
            </p:extLst>
          </p:nvPr>
        </p:nvGraphicFramePr>
        <p:xfrm>
          <a:off x="457200" y="1679403"/>
          <a:ext cx="8229600" cy="4446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019724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9144000" cy="1448485"/>
          </a:xfrm>
        </p:spPr>
        <p:txBody>
          <a:bodyPr anchor="ctr">
            <a:normAutofit/>
          </a:bodyPr>
          <a:lstStyle/>
          <a:p>
            <a:r>
              <a:rPr lang="en-US"/>
              <a:t>Reminders (continued)</a:t>
            </a:r>
          </a:p>
        </p:txBody>
      </p:sp>
      <p:sp>
        <p:nvSpPr>
          <p:cNvPr id="3" name="Slide Number Placeholder 2">
            <a:extLst>
              <a:ext uri="{FF2B5EF4-FFF2-40B4-BE49-F238E27FC236}">
                <a16:creationId xmlns:a16="http://schemas.microsoft.com/office/drawing/2014/main" id="{911D7460-5F04-A641-9A8E-E02EAB937E96}"/>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1271A09D-B238-CC49-8083-E93D66A072E7}" type="slidenum">
              <a:rPr lang="en-US" smtClean="0"/>
              <a:pPr>
                <a:spcAft>
                  <a:spcPts val="600"/>
                </a:spcAft>
              </a:pPr>
              <a:t>39</a:t>
            </a:fld>
            <a:endParaRPr lang="en-US"/>
          </a:p>
        </p:txBody>
      </p:sp>
      <p:graphicFrame>
        <p:nvGraphicFramePr>
          <p:cNvPr id="12" name="Content Placeholder 7" descr="More reminders. Embrace positive change: Treatment for substance use disorders has historically been viewed as binary, with addiction and abstinence as a person’s only two options. Don’t create a dichotomy of “someone is using or not using.” There are many positive changes a person can make to reduce negative consequences. Don’t convey the impression that abstinence is the only goal. Don’t assume there is only one “right” way to address substance misuse&#10;&#10;&#10;">
            <a:extLst>
              <a:ext uri="{FF2B5EF4-FFF2-40B4-BE49-F238E27FC236}">
                <a16:creationId xmlns:a16="http://schemas.microsoft.com/office/drawing/2014/main" id="{C686C60A-8519-4E66-82AD-1C67ED2A80CB}"/>
              </a:ext>
            </a:extLst>
          </p:cNvPr>
          <p:cNvGraphicFramePr>
            <a:graphicFrameLocks noGrp="1"/>
          </p:cNvGraphicFramePr>
          <p:nvPr>
            <p:ph type="chart" sz="quarter" idx="13"/>
            <p:extLst>
              <p:ext uri="{D42A27DB-BD31-4B8C-83A1-F6EECF244321}">
                <p14:modId xmlns:p14="http://schemas.microsoft.com/office/powerpoint/2010/main" val="1404223537"/>
              </p:ext>
            </p:extLst>
          </p:nvPr>
        </p:nvGraphicFramePr>
        <p:xfrm>
          <a:off x="1007439" y="1900238"/>
          <a:ext cx="7123112" cy="3757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80196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4"/>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100"/>
              <a:buFont typeface="Montserrat"/>
              <a:buNone/>
            </a:pPr>
            <a:r>
              <a:rPr lang="en-US"/>
              <a:t>Learning Objectives</a:t>
            </a:r>
            <a:endParaRPr/>
          </a:p>
        </p:txBody>
      </p:sp>
      <p:sp>
        <p:nvSpPr>
          <p:cNvPr id="86" name="Google Shape;86;p4"/>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a:bodyPr>
          <a:lstStyle/>
          <a:p>
            <a:pPr marL="457200" lvl="0" indent="-431800" algn="l" rtl="0">
              <a:spcBef>
                <a:spcPts val="0"/>
              </a:spcBef>
              <a:spcAft>
                <a:spcPts val="0"/>
              </a:spcAft>
              <a:buSzPts val="3200"/>
              <a:buChar char="✧"/>
            </a:pPr>
            <a:r>
              <a:rPr lang="en-US" sz="3200"/>
              <a:t>Identify types of stigma</a:t>
            </a:r>
            <a:endParaRPr sz="3200"/>
          </a:p>
          <a:p>
            <a:pPr marL="457200" lvl="0" indent="-431800" algn="l" rtl="0">
              <a:spcBef>
                <a:spcPts val="0"/>
              </a:spcBef>
              <a:spcAft>
                <a:spcPts val="0"/>
              </a:spcAft>
              <a:buSzPts val="3200"/>
              <a:buChar char="✧"/>
            </a:pPr>
            <a:r>
              <a:rPr lang="en-US" sz="3200"/>
              <a:t>Identify the harm stigma causes</a:t>
            </a:r>
            <a:endParaRPr sz="3200"/>
          </a:p>
          <a:p>
            <a:pPr marL="457200" lvl="0" indent="-431800" algn="l" rtl="0">
              <a:spcBef>
                <a:spcPts val="0"/>
              </a:spcBef>
              <a:spcAft>
                <a:spcPts val="0"/>
              </a:spcAft>
              <a:buSzPts val="3200"/>
              <a:buChar char="✧"/>
            </a:pPr>
            <a:r>
              <a:rPr lang="en-US" sz="3200"/>
              <a:t>Identify tools to decrease stigma and increase connection with clients/patients</a:t>
            </a:r>
            <a:endParaRPr sz="3200"/>
          </a:p>
        </p:txBody>
      </p:sp>
      <p:sp>
        <p:nvSpPr>
          <p:cNvPr id="87" name="Google Shape;87;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3A9E0-30F6-4A48-90F6-5F836EF35E53}"/>
              </a:ext>
            </a:extLst>
          </p:cNvPr>
          <p:cNvSpPr>
            <a:spLocks noGrp="1"/>
          </p:cNvSpPr>
          <p:nvPr>
            <p:ph type="title"/>
          </p:nvPr>
        </p:nvSpPr>
        <p:spPr/>
        <p:txBody>
          <a:bodyPr/>
          <a:lstStyle/>
          <a:p>
            <a:r>
              <a:rPr lang="en-US" dirty="0"/>
              <a:t>Reminder: Words Matter</a:t>
            </a:r>
          </a:p>
        </p:txBody>
      </p:sp>
      <p:pic>
        <p:nvPicPr>
          <p:cNvPr id="5" name="Content Placeholder 4" descr="Reminder: words matter. With abuser or addict, use &quot;person-first&quot; language. With drugs use specific terms such as &quot;medications&quot; or &quot;a non-medically used psychoactive substances.&quot; With clean or dirty, proper medical terms for positive or negative test results for substance use. With lapse, relapse, or slip use morally neutral terms like &quot;resumed&quot; or experienced a &quot;recurrence&quot; of symptoms.">
            <a:extLst>
              <a:ext uri="{FF2B5EF4-FFF2-40B4-BE49-F238E27FC236}">
                <a16:creationId xmlns:a16="http://schemas.microsoft.com/office/drawing/2014/main" id="{80F867E6-55A1-42E9-8355-DA20CEA7F99C}"/>
              </a:ext>
            </a:extLst>
          </p:cNvPr>
          <p:cNvPicPr>
            <a:picLocks noGrp="1" noChangeAspect="1"/>
          </p:cNvPicPr>
          <p:nvPr>
            <p:ph idx="1"/>
          </p:nvPr>
        </p:nvPicPr>
        <p:blipFill>
          <a:blip r:embed="rId3"/>
          <a:stretch>
            <a:fillRect/>
          </a:stretch>
        </p:blipFill>
        <p:spPr>
          <a:xfrm>
            <a:off x="228600" y="1677878"/>
            <a:ext cx="8686800" cy="4446588"/>
          </a:xfrm>
          <a:prstGeom prst="rect">
            <a:avLst/>
          </a:prstGeom>
        </p:spPr>
      </p:pic>
      <p:sp>
        <p:nvSpPr>
          <p:cNvPr id="4" name="Slide Number Placeholder 3">
            <a:extLst>
              <a:ext uri="{FF2B5EF4-FFF2-40B4-BE49-F238E27FC236}">
                <a16:creationId xmlns:a16="http://schemas.microsoft.com/office/drawing/2014/main" id="{EEA6C4B7-915A-416E-A9A3-E6AF8047EB9C}"/>
              </a:ext>
            </a:extLst>
          </p:cNvPr>
          <p:cNvSpPr>
            <a:spLocks noGrp="1"/>
          </p:cNvSpPr>
          <p:nvPr>
            <p:ph type="sldNum" sz="quarter" idx="12"/>
          </p:nvPr>
        </p:nvSpPr>
        <p:spPr/>
        <p:txBody>
          <a:bodyPr/>
          <a:lstStyle/>
          <a:p>
            <a:fld id="{1271A09D-B238-CC49-8083-E93D66A072E7}" type="slidenum">
              <a:rPr lang="en-US" smtClean="0"/>
              <a:t>40</a:t>
            </a:fld>
            <a:endParaRPr lang="en-US"/>
          </a:p>
        </p:txBody>
      </p:sp>
      <p:sp>
        <p:nvSpPr>
          <p:cNvPr id="6" name="Rectangle 5">
            <a:extLst>
              <a:ext uri="{FF2B5EF4-FFF2-40B4-BE49-F238E27FC236}">
                <a16:creationId xmlns:a16="http://schemas.microsoft.com/office/drawing/2014/main" id="{AABE23A3-A9B9-4F1C-93E6-CC2B8565A951}"/>
              </a:ext>
            </a:extLst>
          </p:cNvPr>
          <p:cNvSpPr/>
          <p:nvPr/>
        </p:nvSpPr>
        <p:spPr>
          <a:xfrm>
            <a:off x="2349700" y="6444476"/>
            <a:ext cx="7850457" cy="276999"/>
          </a:xfrm>
          <a:prstGeom prst="rect">
            <a:avLst/>
          </a:prstGeom>
        </p:spPr>
        <p:txBody>
          <a:bodyPr wrap="square">
            <a:spAutoFit/>
          </a:bodyPr>
          <a:lstStyle/>
          <a:p>
            <a:r>
              <a:rPr lang="en-US" sz="1200" dirty="0"/>
              <a:t>Source: https://news.harvard.edu/gazette/story/2017/08/revising-the-language-of-addiction/</a:t>
            </a:r>
          </a:p>
        </p:txBody>
      </p:sp>
    </p:spTree>
    <p:extLst>
      <p:ext uri="{BB962C8B-B14F-4D97-AF65-F5344CB8AC3E}">
        <p14:creationId xmlns:p14="http://schemas.microsoft.com/office/powerpoint/2010/main" val="4841159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4732D-5EC5-4C46-937D-F0EC528014BA}"/>
              </a:ext>
              <a:ext uri="{C183D7F6-B498-43B3-948B-1728B52AA6E4}">
                <adec:decorative xmlns:adec="http://schemas.microsoft.com/office/drawing/2017/decorative" val="1"/>
              </a:ext>
            </a:extLst>
          </p:cNvPr>
          <p:cNvSpPr>
            <a:spLocks noGrp="1"/>
          </p:cNvSpPr>
          <p:nvPr>
            <p:ph type="title"/>
          </p:nvPr>
        </p:nvSpPr>
        <p:spPr>
          <a:xfrm>
            <a:off x="3724072" y="629268"/>
            <a:ext cx="4939868" cy="1286160"/>
          </a:xfrm>
        </p:spPr>
        <p:txBody>
          <a:bodyPr anchor="b">
            <a:normAutofit/>
          </a:bodyPr>
          <a:lstStyle/>
          <a:p>
            <a:r>
              <a:rPr lang="en-US" dirty="0"/>
              <a:t>Recommended Reading</a:t>
            </a:r>
          </a:p>
        </p:txBody>
      </p:sp>
      <p:pic>
        <p:nvPicPr>
          <p:cNvPr id="5" name="Picture 4" descr="image of The Evidence For Stigma Change. Ending discrimination against people with mental and substance use disorders.">
            <a:extLst>
              <a:ext uri="{FF2B5EF4-FFF2-40B4-BE49-F238E27FC236}">
                <a16:creationId xmlns:a16="http://schemas.microsoft.com/office/drawing/2014/main" id="{388CDF48-AEDF-4A46-912B-B5B98346642D}"/>
              </a:ext>
            </a:extLst>
          </p:cNvPr>
          <p:cNvPicPr>
            <a:picLocks noChangeAspect="1"/>
          </p:cNvPicPr>
          <p:nvPr/>
        </p:nvPicPr>
        <p:blipFill rotWithShape="1">
          <a:blip r:embed="rId3"/>
          <a:srcRect l="12193" r="14336"/>
          <a:stretch/>
        </p:blipFill>
        <p:spPr>
          <a:xfrm>
            <a:off x="20" y="10"/>
            <a:ext cx="3476673"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6A90BB"/>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CF7A3C2-21F4-41E2-A4FB-04153E0570BB}"/>
              </a:ext>
            </a:extLst>
          </p:cNvPr>
          <p:cNvSpPr>
            <a:spLocks noGrp="1"/>
          </p:cNvSpPr>
          <p:nvPr>
            <p:ph idx="1"/>
          </p:nvPr>
        </p:nvSpPr>
        <p:spPr>
          <a:xfrm>
            <a:off x="3724073" y="2438400"/>
            <a:ext cx="4939867" cy="3785419"/>
          </a:xfrm>
        </p:spPr>
        <p:txBody>
          <a:bodyPr>
            <a:normAutofit lnSpcReduction="10000"/>
          </a:bodyPr>
          <a:lstStyle/>
          <a:p>
            <a:pPr marL="0" indent="0">
              <a:buNone/>
            </a:pPr>
            <a:endParaRPr lang="en-US" sz="1700" dirty="0">
              <a:hlinkClick r:id="rId4"/>
            </a:endParaRPr>
          </a:p>
          <a:p>
            <a:pPr marL="0" indent="0">
              <a:buNone/>
            </a:pPr>
            <a:r>
              <a:rPr lang="en-US" sz="2400" b="1" dirty="0"/>
              <a:t>Ending Discrimination Against People with Mental and Substance Use Disorders: The Evidence for Stigma Change</a:t>
            </a:r>
            <a:endParaRPr lang="en-US" sz="2400" b="1" dirty="0">
              <a:hlinkClick r:id="rId4"/>
            </a:endParaRPr>
          </a:p>
          <a:p>
            <a:pPr marL="0" indent="0">
              <a:buNone/>
            </a:pPr>
            <a:endParaRPr lang="en-US" sz="1700" dirty="0">
              <a:hlinkClick r:id="rId4"/>
            </a:endParaRPr>
          </a:p>
          <a:p>
            <a:pPr marL="0" indent="0">
              <a:buNone/>
            </a:pPr>
            <a:endParaRPr lang="en-US" sz="1700" dirty="0">
              <a:hlinkClick r:id="rId4"/>
            </a:endParaRPr>
          </a:p>
          <a:p>
            <a:pPr marL="0" indent="0">
              <a:buNone/>
            </a:pPr>
            <a:endParaRPr lang="en-US" sz="1700" dirty="0">
              <a:hlinkClick r:id="rId4"/>
            </a:endParaRPr>
          </a:p>
          <a:p>
            <a:pPr marL="0" indent="0">
              <a:buNone/>
            </a:pPr>
            <a:endParaRPr lang="en-US" sz="1700" dirty="0">
              <a:hlinkClick r:id="rId4"/>
            </a:endParaRPr>
          </a:p>
          <a:p>
            <a:pPr marL="0" indent="0">
              <a:buNone/>
            </a:pPr>
            <a:r>
              <a:rPr lang="en-US" sz="1700" dirty="0">
                <a:hlinkClick r:id="rId4"/>
              </a:rPr>
              <a:t>https://www.ncbi.nlm.nih.gov/books/NBK384923/</a:t>
            </a:r>
            <a:r>
              <a:rPr lang="en-US" sz="1700" dirty="0"/>
              <a:t> </a:t>
            </a:r>
          </a:p>
        </p:txBody>
      </p:sp>
      <p:sp>
        <p:nvSpPr>
          <p:cNvPr id="4" name="Slide Number Placeholder 3">
            <a:extLst>
              <a:ext uri="{FF2B5EF4-FFF2-40B4-BE49-F238E27FC236}">
                <a16:creationId xmlns:a16="http://schemas.microsoft.com/office/drawing/2014/main" id="{B2ED9583-DF8A-46F8-9A5E-7C6C0339F08E}"/>
              </a:ext>
            </a:extLst>
          </p:cNvPr>
          <p:cNvSpPr>
            <a:spLocks noGrp="1"/>
          </p:cNvSpPr>
          <p:nvPr>
            <p:ph type="sldNum" sz="quarter" idx="12"/>
          </p:nvPr>
        </p:nvSpPr>
        <p:spPr>
          <a:xfrm>
            <a:off x="7625281" y="6356350"/>
            <a:ext cx="890069" cy="365125"/>
          </a:xfrm>
        </p:spPr>
        <p:txBody>
          <a:bodyPr>
            <a:normAutofit/>
          </a:bodyPr>
          <a:lstStyle/>
          <a:p>
            <a:pPr>
              <a:spcAft>
                <a:spcPts val="600"/>
              </a:spcAft>
            </a:pPr>
            <a:fld id="{1271A09D-B238-CC49-8083-E93D66A072E7}" type="slidenum">
              <a:rPr lang="en-US" smtClean="0"/>
              <a:pPr>
                <a:spcAft>
                  <a:spcPts val="600"/>
                </a:spcAft>
              </a:pPr>
              <a:t>41</a:t>
            </a:fld>
            <a:endParaRPr lang="en-US"/>
          </a:p>
        </p:txBody>
      </p:sp>
    </p:spTree>
    <p:extLst>
      <p:ext uri="{BB962C8B-B14F-4D97-AF65-F5344CB8AC3E}">
        <p14:creationId xmlns:p14="http://schemas.microsoft.com/office/powerpoint/2010/main" val="10604883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Wearing My Past On My Sleeve</a:t>
            </a:r>
          </a:p>
        </p:txBody>
      </p:sp>
      <p:sp>
        <p:nvSpPr>
          <p:cNvPr id="7" name="TextBox 6"/>
          <p:cNvSpPr txBox="1"/>
          <p:nvPr/>
        </p:nvSpPr>
        <p:spPr>
          <a:xfrm>
            <a:off x="515541" y="1915153"/>
            <a:ext cx="2152650" cy="646331"/>
          </a:xfrm>
          <a:prstGeom prst="rect">
            <a:avLst/>
          </a:prstGeom>
          <a:noFill/>
        </p:spPr>
        <p:txBody>
          <a:bodyPr wrap="square" rtlCol="0">
            <a:spAutoFit/>
          </a:bodyPr>
          <a:lstStyle/>
          <a:p>
            <a:r>
              <a:rPr lang="en-US" dirty="0"/>
              <a:t>Folsom Prison, drug conviction: 1996</a:t>
            </a:r>
          </a:p>
        </p:txBody>
      </p:sp>
      <p:sp>
        <p:nvSpPr>
          <p:cNvPr id="8" name="TextBox 7"/>
          <p:cNvSpPr txBox="1"/>
          <p:nvPr/>
        </p:nvSpPr>
        <p:spPr>
          <a:xfrm>
            <a:off x="3154793" y="1915153"/>
            <a:ext cx="3262338" cy="923330"/>
          </a:xfrm>
          <a:prstGeom prst="rect">
            <a:avLst/>
          </a:prstGeom>
          <a:noFill/>
        </p:spPr>
        <p:txBody>
          <a:bodyPr wrap="square" rtlCol="0">
            <a:spAutoFit/>
          </a:bodyPr>
          <a:lstStyle/>
          <a:p>
            <a:r>
              <a:rPr lang="en-US" dirty="0"/>
              <a:t>Long Beach, CA: 1999</a:t>
            </a:r>
          </a:p>
          <a:p>
            <a:r>
              <a:rPr lang="en-US" dirty="0"/>
              <a:t>Waiting to die: opioid/cocaine addiction</a:t>
            </a:r>
          </a:p>
        </p:txBody>
      </p:sp>
      <p:sp>
        <p:nvSpPr>
          <p:cNvPr id="10" name="TextBox 9"/>
          <p:cNvSpPr txBox="1"/>
          <p:nvPr/>
        </p:nvSpPr>
        <p:spPr>
          <a:xfrm>
            <a:off x="6903733" y="1776653"/>
            <a:ext cx="1822482" cy="923330"/>
          </a:xfrm>
          <a:prstGeom prst="rect">
            <a:avLst/>
          </a:prstGeom>
          <a:noFill/>
        </p:spPr>
        <p:txBody>
          <a:bodyPr wrap="square" rtlCol="0">
            <a:spAutoFit/>
          </a:bodyPr>
          <a:lstStyle/>
          <a:p>
            <a:r>
              <a:rPr lang="en-US" dirty="0"/>
              <a:t>MAT: 2000/2014</a:t>
            </a:r>
          </a:p>
          <a:p>
            <a:r>
              <a:rPr lang="en-US" dirty="0"/>
              <a:t>Detoxed 2/13/2014</a:t>
            </a:r>
          </a:p>
        </p:txBody>
      </p:sp>
      <p:pic>
        <p:nvPicPr>
          <p:cNvPr id="4" name="Content Placeholder 3" descr="A picture of a Folsom Prison drug conviction in 199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1581" y="2926134"/>
            <a:ext cx="2541744" cy="2463403"/>
          </a:xfrm>
          <a:prstGeom prst="rect">
            <a:avLst/>
          </a:prstGeom>
        </p:spPr>
      </p:pic>
      <p:pic>
        <p:nvPicPr>
          <p:cNvPr id="5" name="Picture 4" descr="A picture of the same convict waiting to die from opiod/cocaine addiction in Long Beach, California in 199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9773" y="3143865"/>
            <a:ext cx="3497358" cy="2240717"/>
          </a:xfrm>
          <a:prstGeom prst="rect">
            <a:avLst/>
          </a:prstGeom>
        </p:spPr>
      </p:pic>
      <p:pic>
        <p:nvPicPr>
          <p:cNvPr id="9" name="Picture 8" descr="image of a pill bottl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2423" y="3082488"/>
            <a:ext cx="1294337" cy="2302094"/>
          </a:xfrm>
          <a:prstGeom prst="rect">
            <a:avLst/>
          </a:prstGeom>
        </p:spPr>
      </p:pic>
    </p:spTree>
    <p:extLst>
      <p:ext uri="{BB962C8B-B14F-4D97-AF65-F5344CB8AC3E}">
        <p14:creationId xmlns:p14="http://schemas.microsoft.com/office/powerpoint/2010/main" val="9679510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FBDD7-7C7B-E940-A5F4-785041FFA9B9}"/>
              </a:ext>
            </a:extLst>
          </p:cNvPr>
          <p:cNvSpPr>
            <a:spLocks noGrp="1"/>
          </p:cNvSpPr>
          <p:nvPr>
            <p:ph type="title"/>
          </p:nvPr>
        </p:nvSpPr>
        <p:spPr/>
        <p:txBody>
          <a:bodyPr/>
          <a:lstStyle/>
          <a:p>
            <a:r>
              <a:rPr lang="en-US" dirty="0"/>
              <a:t>Consider the following statements</a:t>
            </a:r>
          </a:p>
        </p:txBody>
      </p:sp>
      <p:pic>
        <p:nvPicPr>
          <p:cNvPr id="5" name="Content Placeholder 4" descr="Poll of questions. There is a statement then you can answer if you strongly agree, agree, disagree, or strongly disagree. The statements include: Alothough I don't necessarily agree with them, sometimes I have prejudiced feelings (like gut reactions or spontaneous thoughts) toward drug users that I don't feel I can prevent; I understand the experience of being stigmatized as a drug user; Sometimes I am uncomfortable around people who are very different from me; It is not appropriate for me to talk about my drug and alcohol use with clients; I trust drug users just as much as I trust non-drug users; If a woman is pregnant, she has a responsibility to stop taking drugs; Drug users have a difficult time practicing safe sex consistently; Drug users have meaningful participation in developing policies and programs at my organization; I know how to avoid language that stigmatizes drug users; Although it is hard to admit, I sometimes judge people who cannot stop using drugs.">
            <a:extLst>
              <a:ext uri="{FF2B5EF4-FFF2-40B4-BE49-F238E27FC236}">
                <a16:creationId xmlns:a16="http://schemas.microsoft.com/office/drawing/2014/main" id="{871CB831-8C2E-40CB-A98D-418BC2310782}"/>
              </a:ext>
            </a:extLst>
          </p:cNvPr>
          <p:cNvPicPr>
            <a:picLocks noGrp="1" noChangeAspect="1"/>
          </p:cNvPicPr>
          <p:nvPr>
            <p:ph idx="1"/>
          </p:nvPr>
        </p:nvPicPr>
        <p:blipFill rotWithShape="1">
          <a:blip r:embed="rId3"/>
          <a:stretch/>
        </p:blipFill>
        <p:spPr>
          <a:xfrm>
            <a:off x="477819" y="0"/>
            <a:ext cx="8188361" cy="6206836"/>
          </a:xfrm>
          <a:prstGeom prst="rect">
            <a:avLst/>
          </a:prstGeom>
          <a:noFill/>
        </p:spPr>
      </p:pic>
      <p:sp>
        <p:nvSpPr>
          <p:cNvPr id="4" name="Slide Number Placeholder 3" hidden="1">
            <a:extLst>
              <a:ext uri="{FF2B5EF4-FFF2-40B4-BE49-F238E27FC236}">
                <a16:creationId xmlns:a16="http://schemas.microsoft.com/office/drawing/2014/main" id="{382112CE-25C3-4C7C-A539-62F09CE4944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1271A09D-B238-CC49-8083-E93D66A072E7}" type="slidenum">
              <a:rPr kumimoji="0" lang="en-US" sz="1200" b="0" i="0" u="none" strike="noStrike" kern="1200" cap="none" spc="0" normalizeH="0" baseline="0" noProof="0" smtClean="0">
                <a:ln>
                  <a:noFill/>
                </a:ln>
                <a:solidFill>
                  <a:prstClr val="black">
                    <a:tint val="75000"/>
                  </a:prstClr>
                </a:solidFill>
                <a:effectLst/>
                <a:uLnTx/>
                <a:uFillTx/>
                <a:latin typeface="Montserrat"/>
                <a:ea typeface="+mn-ea"/>
              </a:rPr>
              <a:pPr marL="0" marR="0" lvl="0" indent="0" algn="r" defTabSz="457200" rtl="0" eaLnBrk="1" fontAlgn="auto" latinLnBrk="0" hangingPunct="1">
                <a:lnSpc>
                  <a:spcPct val="100000"/>
                </a:lnSpc>
                <a:spcBef>
                  <a:spcPts val="0"/>
                </a:spcBef>
                <a:spcAft>
                  <a:spcPts val="600"/>
                </a:spcAft>
                <a:buClrTx/>
                <a:buSzTx/>
                <a:buFontTx/>
                <a:buNone/>
                <a:tabLst/>
                <a:defRPr/>
              </a:pPr>
              <a:t>43</a:t>
            </a:fld>
            <a:endParaRPr kumimoji="0" lang="en-US" sz="1200" b="0" i="0" u="none" strike="noStrike" kern="1200" cap="none" spc="0" normalizeH="0" baseline="0" noProof="0">
              <a:ln>
                <a:noFill/>
              </a:ln>
              <a:solidFill>
                <a:prstClr val="black">
                  <a:tint val="75000"/>
                </a:prstClr>
              </a:solidFill>
              <a:effectLst/>
              <a:uLnTx/>
              <a:uFillTx/>
              <a:latin typeface="Montserrat"/>
              <a:ea typeface="+mn-ea"/>
            </a:endParaRPr>
          </a:p>
        </p:txBody>
      </p:sp>
    </p:spTree>
    <p:extLst>
      <p:ext uri="{BB962C8B-B14F-4D97-AF65-F5344CB8AC3E}">
        <p14:creationId xmlns:p14="http://schemas.microsoft.com/office/powerpoint/2010/main" val="883284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963FC-BC3B-410F-9C0E-E2A99FEC6E78}"/>
              </a:ext>
            </a:extLst>
          </p:cNvPr>
          <p:cNvSpPr>
            <a:spLocks noGrp="1"/>
          </p:cNvSpPr>
          <p:nvPr>
            <p:ph type="title"/>
          </p:nvPr>
        </p:nvSpPr>
        <p:spPr>
          <a:xfrm>
            <a:off x="0" y="5535339"/>
            <a:ext cx="9144000" cy="566738"/>
          </a:xfrm>
          <a:prstGeom prst="rect">
            <a:avLst/>
          </a:prstGeom>
          <a:solidFill>
            <a:schemeClr val="tx1"/>
          </a:solidFill>
        </p:spPr>
        <p:txBody>
          <a:bodyPr anchor="ctr">
            <a:normAutofit/>
          </a:bodyPr>
          <a:lstStyle/>
          <a:p>
            <a:r>
              <a:rPr lang="en-US" dirty="0"/>
              <a:t>Q &amp; A and Interactive Activities Time! </a:t>
            </a:r>
          </a:p>
        </p:txBody>
      </p:sp>
      <p:pic>
        <p:nvPicPr>
          <p:cNvPr id="11" name="Picture 10" descr="Comic of desperate business. the team building role play exercise got a bit out of hand.">
            <a:extLst>
              <a:ext uri="{FF2B5EF4-FFF2-40B4-BE49-F238E27FC236}">
                <a16:creationId xmlns:a16="http://schemas.microsoft.com/office/drawing/2014/main" id="{BCC47514-4296-438D-AFC7-7C5E7DB01DA0}"/>
              </a:ext>
            </a:extLst>
          </p:cNvPr>
          <p:cNvPicPr>
            <a:picLocks noChangeAspect="1"/>
          </p:cNvPicPr>
          <p:nvPr/>
        </p:nvPicPr>
        <p:blipFill>
          <a:blip r:embed="rId3"/>
          <a:stretch>
            <a:fillRect/>
          </a:stretch>
        </p:blipFill>
        <p:spPr>
          <a:xfrm>
            <a:off x="1804330" y="136525"/>
            <a:ext cx="5535339" cy="5535339"/>
          </a:xfrm>
          <a:prstGeom prst="rect">
            <a:avLst/>
          </a:prstGeom>
          <a:noFill/>
        </p:spPr>
      </p:pic>
      <p:sp>
        <p:nvSpPr>
          <p:cNvPr id="4" name="Slide Number Placeholder 3">
            <a:extLst>
              <a:ext uri="{FF2B5EF4-FFF2-40B4-BE49-F238E27FC236}">
                <a16:creationId xmlns:a16="http://schemas.microsoft.com/office/drawing/2014/main" id="{60788CC1-9728-4043-868A-C66A34801492}"/>
              </a:ext>
            </a:extLst>
          </p:cNvPr>
          <p:cNvSpPr>
            <a:spLocks noGrp="1"/>
          </p:cNvSpPr>
          <p:nvPr>
            <p:ph type="sldNum" sz="quarter" idx="12"/>
          </p:nvPr>
        </p:nvSpPr>
        <p:spPr>
          <a:xfrm>
            <a:off x="6553200" y="6356350"/>
            <a:ext cx="2133600" cy="365125"/>
          </a:xfrm>
          <a:prstGeom prst="rect">
            <a:avLst/>
          </a:prstGeom>
        </p:spPr>
        <p:txBody>
          <a:bodyPr anchor="ctr">
            <a:normAutofit/>
          </a:bodyPr>
          <a:lstStyle/>
          <a:p>
            <a:pPr>
              <a:spcAft>
                <a:spcPts val="600"/>
              </a:spcAft>
            </a:pPr>
            <a:fld id="{1271A09D-B238-CC49-8083-E93D66A072E7}" type="slidenum">
              <a:rPr lang="en-US" smtClean="0"/>
              <a:pPr>
                <a:spcAft>
                  <a:spcPts val="600"/>
                </a:spcAft>
              </a:pPr>
              <a:t>44</a:t>
            </a:fld>
            <a:endParaRPr lang="en-US" dirty="0"/>
          </a:p>
        </p:txBody>
      </p:sp>
    </p:spTree>
    <p:extLst>
      <p:ext uri="{BB962C8B-B14F-4D97-AF65-F5344CB8AC3E}">
        <p14:creationId xmlns:p14="http://schemas.microsoft.com/office/powerpoint/2010/main" val="24575297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C0994-54BC-43D2-A654-9D8244340342}"/>
              </a:ext>
            </a:extLst>
          </p:cNvPr>
          <p:cNvSpPr>
            <a:spLocks noGrp="1"/>
          </p:cNvSpPr>
          <p:nvPr>
            <p:ph type="title"/>
          </p:nvPr>
        </p:nvSpPr>
        <p:spPr/>
        <p:txBody>
          <a:bodyPr/>
          <a:lstStyle/>
          <a:p>
            <a:r>
              <a:rPr lang="en-US" dirty="0"/>
              <a:t>Who’s Still Standing? </a:t>
            </a:r>
          </a:p>
        </p:txBody>
      </p:sp>
      <p:sp>
        <p:nvSpPr>
          <p:cNvPr id="4" name="Slide Number Placeholder 3">
            <a:extLst>
              <a:ext uri="{FF2B5EF4-FFF2-40B4-BE49-F238E27FC236}">
                <a16:creationId xmlns:a16="http://schemas.microsoft.com/office/drawing/2014/main" id="{509448F9-830E-4A1C-884F-70C481BC38A2}"/>
              </a:ext>
            </a:extLst>
          </p:cNvPr>
          <p:cNvSpPr>
            <a:spLocks noGrp="1"/>
          </p:cNvSpPr>
          <p:nvPr>
            <p:ph type="sldNum" sz="quarter" idx="12"/>
          </p:nvPr>
        </p:nvSpPr>
        <p:spPr/>
        <p:txBody>
          <a:bodyPr/>
          <a:lstStyle/>
          <a:p>
            <a:fld id="{1271A09D-B238-CC49-8083-E93D66A072E7}" type="slidenum">
              <a:rPr lang="en-US" smtClean="0"/>
              <a:t>45</a:t>
            </a:fld>
            <a:endParaRPr lang="en-US"/>
          </a:p>
        </p:txBody>
      </p:sp>
      <p:pic>
        <p:nvPicPr>
          <p:cNvPr id="1026" name="Picture 2" descr="A picture of people standing.">
            <a:extLst>
              <a:ext uri="{FF2B5EF4-FFF2-40B4-BE49-F238E27FC236}">
                <a16:creationId xmlns:a16="http://schemas.microsoft.com/office/drawing/2014/main" id="{82EFA099-1B9F-4106-9D9E-667A45F6C80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1827181"/>
            <a:ext cx="8229600" cy="4151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5270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9BC37-97C4-4658-84A3-A247EE888E71}"/>
              </a:ext>
            </a:extLst>
          </p:cNvPr>
          <p:cNvSpPr>
            <a:spLocks noGrp="1"/>
          </p:cNvSpPr>
          <p:nvPr>
            <p:ph type="title"/>
          </p:nvPr>
        </p:nvSpPr>
        <p:spPr/>
        <p:txBody>
          <a:bodyPr/>
          <a:lstStyle/>
          <a:p>
            <a:r>
              <a:rPr lang="en-US" dirty="0"/>
              <a:t>The Glass Half Empty, The Glass Half Full?</a:t>
            </a:r>
          </a:p>
        </p:txBody>
      </p:sp>
      <p:pic>
        <p:nvPicPr>
          <p:cNvPr id="5" name="Content Placeholder 4" descr="A picture of two water glasses. One is considered half full and the other is half empty.">
            <a:extLst>
              <a:ext uri="{FF2B5EF4-FFF2-40B4-BE49-F238E27FC236}">
                <a16:creationId xmlns:a16="http://schemas.microsoft.com/office/drawing/2014/main" id="{8CBD6FBE-0743-46FB-A998-0AC98594A4AB}"/>
              </a:ext>
            </a:extLst>
          </p:cNvPr>
          <p:cNvPicPr>
            <a:picLocks noGrp="1" noChangeAspect="1"/>
          </p:cNvPicPr>
          <p:nvPr>
            <p:ph idx="1"/>
          </p:nvPr>
        </p:nvPicPr>
        <p:blipFill>
          <a:blip r:embed="rId3"/>
          <a:stretch>
            <a:fillRect/>
          </a:stretch>
        </p:blipFill>
        <p:spPr>
          <a:xfrm>
            <a:off x="948454" y="1679575"/>
            <a:ext cx="7247092" cy="4446588"/>
          </a:xfrm>
          <a:prstGeom prst="rect">
            <a:avLst/>
          </a:prstGeom>
        </p:spPr>
      </p:pic>
      <p:sp>
        <p:nvSpPr>
          <p:cNvPr id="4" name="Slide Number Placeholder 3">
            <a:extLst>
              <a:ext uri="{FF2B5EF4-FFF2-40B4-BE49-F238E27FC236}">
                <a16:creationId xmlns:a16="http://schemas.microsoft.com/office/drawing/2014/main" id="{C0112E66-1B9D-40C6-A46A-A9270D7263B6}"/>
              </a:ext>
            </a:extLst>
          </p:cNvPr>
          <p:cNvSpPr>
            <a:spLocks noGrp="1"/>
          </p:cNvSpPr>
          <p:nvPr>
            <p:ph type="sldNum" sz="quarter" idx="12"/>
          </p:nvPr>
        </p:nvSpPr>
        <p:spPr/>
        <p:txBody>
          <a:bodyPr/>
          <a:lstStyle/>
          <a:p>
            <a:fld id="{1271A09D-B238-CC49-8083-E93D66A072E7}" type="slidenum">
              <a:rPr lang="en-US" smtClean="0"/>
              <a:t>46</a:t>
            </a:fld>
            <a:endParaRPr lang="en-US"/>
          </a:p>
        </p:txBody>
      </p:sp>
    </p:spTree>
    <p:extLst>
      <p:ext uri="{BB962C8B-B14F-4D97-AF65-F5344CB8AC3E}">
        <p14:creationId xmlns:p14="http://schemas.microsoft.com/office/powerpoint/2010/main" val="29323286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648A1-CA44-4171-9CD7-179836EA302B}"/>
              </a:ext>
            </a:extLst>
          </p:cNvPr>
          <p:cNvSpPr>
            <a:spLocks noGrp="1"/>
          </p:cNvSpPr>
          <p:nvPr>
            <p:ph type="title"/>
          </p:nvPr>
        </p:nvSpPr>
        <p:spPr>
          <a:xfrm>
            <a:off x="0" y="0"/>
            <a:ext cx="9144000" cy="1448485"/>
          </a:xfrm>
        </p:spPr>
        <p:txBody>
          <a:bodyPr anchor="ctr">
            <a:normAutofit/>
          </a:bodyPr>
          <a:lstStyle/>
          <a:p>
            <a:r>
              <a:rPr lang="en-US" b="0" dirty="0"/>
              <a:t>Presenter Contact Info</a:t>
            </a:r>
          </a:p>
        </p:txBody>
      </p:sp>
      <p:sp>
        <p:nvSpPr>
          <p:cNvPr id="4" name="Slide Number Placeholder 3">
            <a:extLst>
              <a:ext uri="{FF2B5EF4-FFF2-40B4-BE49-F238E27FC236}">
                <a16:creationId xmlns:a16="http://schemas.microsoft.com/office/drawing/2014/main" id="{3FC303F0-2C45-4D2C-8EAF-2C738D6D39BB}"/>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1271A09D-B238-CC49-8083-E93D66A072E7}" type="slidenum">
              <a:rPr lang="en-US" smtClean="0"/>
              <a:pPr>
                <a:spcAft>
                  <a:spcPts val="600"/>
                </a:spcAft>
              </a:pPr>
              <a:t>47</a:t>
            </a:fld>
            <a:endParaRPr lang="en-US"/>
          </a:p>
        </p:txBody>
      </p:sp>
      <p:graphicFrame>
        <p:nvGraphicFramePr>
          <p:cNvPr id="7" name="Content Placeholder 2" descr="Presenter contact information is Angie Geren and email is angie@arizonarecovers.org">
            <a:extLst>
              <a:ext uri="{FF2B5EF4-FFF2-40B4-BE49-F238E27FC236}">
                <a16:creationId xmlns:a16="http://schemas.microsoft.com/office/drawing/2014/main" id="{87BF0881-F821-4DA8-A116-411B7268B7F8}"/>
              </a:ext>
            </a:extLst>
          </p:cNvPr>
          <p:cNvGraphicFramePr>
            <a:graphicFrameLocks noGrp="1"/>
          </p:cNvGraphicFramePr>
          <p:nvPr>
            <p:ph type="tbl" sz="quarter" idx="13"/>
            <p:extLst>
              <p:ext uri="{D42A27DB-BD31-4B8C-83A1-F6EECF244321}">
                <p14:modId xmlns:p14="http://schemas.microsoft.com/office/powerpoint/2010/main" val="2510208081"/>
              </p:ext>
            </p:extLst>
          </p:nvPr>
        </p:nvGraphicFramePr>
        <p:xfrm>
          <a:off x="787400" y="1837187"/>
          <a:ext cx="7461250" cy="3935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87716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dirty="0"/>
              <a:t>References</a:t>
            </a:r>
          </a:p>
        </p:txBody>
      </p:sp>
      <p:sp>
        <p:nvSpPr>
          <p:cNvPr id="3" name="Content Placeholder 2"/>
          <p:cNvSpPr>
            <a:spLocks noGrp="1"/>
          </p:cNvSpPr>
          <p:nvPr>
            <p:ph idx="1"/>
          </p:nvPr>
        </p:nvSpPr>
        <p:spPr>
          <a:xfrm>
            <a:off x="801189" y="1198356"/>
            <a:ext cx="7086600" cy="6705600"/>
          </a:xfrm>
        </p:spPr>
        <p:txBody>
          <a:bodyPr>
            <a:normAutofit fontScale="40000" lnSpcReduction="20000"/>
          </a:bodyPr>
          <a:lstStyle/>
          <a:p>
            <a:pPr marL="0" indent="0" algn="ctr">
              <a:buNone/>
            </a:pPr>
            <a:endParaRPr lang="en-US" sz="2000" b="1" dirty="0"/>
          </a:p>
          <a:p>
            <a:pPr>
              <a:lnSpc>
                <a:spcPct val="120000"/>
              </a:lnSpc>
            </a:pPr>
            <a:r>
              <a:rPr lang="en-US" sz="2900" dirty="0">
                <a:latin typeface="Arial" panose="020B0604020202020204" pitchFamily="34" charset="0"/>
                <a:cs typeface="Arial" panose="020B0604020202020204" pitchFamily="34" charset="0"/>
              </a:rPr>
              <a:t>Addiction-stigma(2017). Retrieved from http://www.drugabuse.com.</a:t>
            </a:r>
          </a:p>
          <a:p>
            <a:pPr>
              <a:lnSpc>
                <a:spcPct val="120000"/>
              </a:lnSpc>
            </a:pPr>
            <a:r>
              <a:rPr lang="en-US" sz="2900" dirty="0" err="1">
                <a:latin typeface="Arial" panose="020B0604020202020204" pitchFamily="34" charset="0"/>
                <a:cs typeface="Arial" panose="020B0604020202020204" pitchFamily="34" charset="0"/>
              </a:rPr>
              <a:t>Adlaf</a:t>
            </a:r>
            <a:r>
              <a:rPr lang="en-US" sz="2900" dirty="0">
                <a:latin typeface="Arial" panose="020B0604020202020204" pitchFamily="34" charset="0"/>
                <a:cs typeface="Arial" panose="020B0604020202020204" pitchFamily="34" charset="0"/>
              </a:rPr>
              <a:t>, E.M., Hamilton, H.A., Wu, F., &amp; Noh, S. (2009). Adolescent stigma towards drug addiction: Effects of age and drug use behavior. </a:t>
            </a:r>
            <a:r>
              <a:rPr lang="en-US" sz="2900" i="1" dirty="0">
                <a:latin typeface="Arial" panose="020B0604020202020204" pitchFamily="34" charset="0"/>
                <a:cs typeface="Arial" panose="020B0604020202020204" pitchFamily="34" charset="0"/>
              </a:rPr>
              <a:t>Addictive Behaviors</a:t>
            </a:r>
            <a:r>
              <a:rPr lang="en-US" sz="2900" dirty="0">
                <a:latin typeface="Arial" panose="020B0604020202020204" pitchFamily="34" charset="0"/>
                <a:cs typeface="Arial" panose="020B0604020202020204" pitchFamily="34" charset="0"/>
              </a:rPr>
              <a:t>, </a:t>
            </a:r>
            <a:r>
              <a:rPr lang="en-US" sz="2900" i="1" dirty="0">
                <a:latin typeface="Arial" panose="020B0604020202020204" pitchFamily="34" charset="0"/>
                <a:cs typeface="Arial" panose="020B0604020202020204" pitchFamily="34" charset="0"/>
              </a:rPr>
              <a:t>34</a:t>
            </a:r>
            <a:r>
              <a:rPr lang="en-US" sz="2900" dirty="0">
                <a:latin typeface="Arial" panose="020B0604020202020204" pitchFamily="34" charset="0"/>
                <a:cs typeface="Arial" panose="020B0604020202020204" pitchFamily="34" charset="0"/>
              </a:rPr>
              <a:t>(), 360-364.</a:t>
            </a:r>
          </a:p>
          <a:p>
            <a:pPr>
              <a:lnSpc>
                <a:spcPct val="120000"/>
              </a:lnSpc>
            </a:pPr>
            <a:r>
              <a:rPr lang="en-US" sz="2900" dirty="0">
                <a:latin typeface="Arial" panose="020B0604020202020204" pitchFamily="34" charset="0"/>
                <a:cs typeface="Arial" panose="020B0604020202020204" pitchFamily="34" charset="0"/>
              </a:rPr>
              <a:t>Brown, S.A. (2011). Standardized measures for substance use stigma. </a:t>
            </a:r>
            <a:r>
              <a:rPr lang="en-US" sz="2900" i="1" dirty="0">
                <a:latin typeface="Arial" panose="020B0604020202020204" pitchFamily="34" charset="0"/>
                <a:cs typeface="Arial" panose="020B0604020202020204" pitchFamily="34" charset="0"/>
              </a:rPr>
              <a:t>Drug and Alcohol Dependence</a:t>
            </a:r>
            <a:r>
              <a:rPr lang="en-US" sz="2900" dirty="0">
                <a:latin typeface="Arial" panose="020B0604020202020204" pitchFamily="34" charset="0"/>
                <a:cs typeface="Arial" panose="020B0604020202020204" pitchFamily="34" charset="0"/>
              </a:rPr>
              <a:t>, </a:t>
            </a:r>
            <a:r>
              <a:rPr lang="en-US" sz="2900" i="1" dirty="0">
                <a:latin typeface="Arial" panose="020B0604020202020204" pitchFamily="34" charset="0"/>
                <a:cs typeface="Arial" panose="020B0604020202020204" pitchFamily="34" charset="0"/>
              </a:rPr>
              <a:t>116</a:t>
            </a:r>
            <a:r>
              <a:rPr lang="en-US" sz="2900" dirty="0">
                <a:latin typeface="Arial" panose="020B0604020202020204" pitchFamily="34" charset="0"/>
                <a:cs typeface="Arial" panose="020B0604020202020204" pitchFamily="34" charset="0"/>
              </a:rPr>
              <a:t>(), 137-141.</a:t>
            </a:r>
          </a:p>
          <a:p>
            <a:pPr>
              <a:lnSpc>
                <a:spcPct val="120000"/>
              </a:lnSpc>
            </a:pPr>
            <a:r>
              <a:rPr lang="en-US" sz="2900" dirty="0">
                <a:latin typeface="Arial" panose="020B0604020202020204" pitchFamily="34" charset="0"/>
                <a:cs typeface="Arial" panose="020B0604020202020204" pitchFamily="34" charset="0"/>
              </a:rPr>
              <a:t>Browne, T., </a:t>
            </a:r>
            <a:r>
              <a:rPr lang="en-US" sz="2900" dirty="0" err="1">
                <a:latin typeface="Arial" panose="020B0604020202020204" pitchFamily="34" charset="0"/>
                <a:cs typeface="Arial" panose="020B0604020202020204" pitchFamily="34" charset="0"/>
              </a:rPr>
              <a:t>Priester</a:t>
            </a:r>
            <a:r>
              <a:rPr lang="en-US" sz="2900" dirty="0">
                <a:latin typeface="Arial" panose="020B0604020202020204" pitchFamily="34" charset="0"/>
                <a:cs typeface="Arial" panose="020B0604020202020204" pitchFamily="34" charset="0"/>
              </a:rPr>
              <a:t>, M., Clone, S., &amp; </a:t>
            </a:r>
            <a:r>
              <a:rPr lang="en-US" sz="2900" dirty="0" err="1">
                <a:latin typeface="Arial" panose="020B0604020202020204" pitchFamily="34" charset="0"/>
                <a:cs typeface="Arial" panose="020B0604020202020204" pitchFamily="34" charset="0"/>
              </a:rPr>
              <a:t>Iachini</a:t>
            </a:r>
            <a:r>
              <a:rPr lang="en-US" sz="2900" dirty="0">
                <a:latin typeface="Arial" panose="020B0604020202020204" pitchFamily="34" charset="0"/>
                <a:cs typeface="Arial" panose="020B0604020202020204" pitchFamily="34" charset="0"/>
              </a:rPr>
              <a:t>, A., </a:t>
            </a:r>
            <a:r>
              <a:rPr lang="en-US" sz="2900" dirty="0" err="1">
                <a:latin typeface="Arial" panose="020B0604020202020204" pitchFamily="34" charset="0"/>
                <a:cs typeface="Arial" panose="020B0604020202020204" pitchFamily="34" charset="0"/>
              </a:rPr>
              <a:t>DeHart</a:t>
            </a:r>
            <a:r>
              <a:rPr lang="en-US" sz="2900" dirty="0">
                <a:latin typeface="Arial" panose="020B0604020202020204" pitchFamily="34" charset="0"/>
                <a:cs typeface="Arial" panose="020B0604020202020204" pitchFamily="34" charset="0"/>
              </a:rPr>
              <a:t>, D., &amp;  Hock, R. (2015). Barriers and facilitators to substance use treatment in the rural south: A qualitative study. </a:t>
            </a:r>
            <a:r>
              <a:rPr lang="en-US" sz="2900" i="1" dirty="0">
                <a:latin typeface="Arial" panose="020B0604020202020204" pitchFamily="34" charset="0"/>
                <a:cs typeface="Arial" panose="020B0604020202020204" pitchFamily="34" charset="0"/>
              </a:rPr>
              <a:t>The Journal of Rural Health</a:t>
            </a:r>
            <a:r>
              <a:rPr lang="en-US" sz="2900" dirty="0">
                <a:latin typeface="Arial" panose="020B0604020202020204" pitchFamily="34" charset="0"/>
                <a:cs typeface="Arial" panose="020B0604020202020204" pitchFamily="34" charset="0"/>
              </a:rPr>
              <a:t>, </a:t>
            </a:r>
            <a:r>
              <a:rPr lang="en-US" sz="2900" i="1" dirty="0">
                <a:latin typeface="Arial" panose="020B0604020202020204" pitchFamily="34" charset="0"/>
                <a:cs typeface="Arial" panose="020B0604020202020204" pitchFamily="34" charset="0"/>
              </a:rPr>
              <a:t>32</a:t>
            </a:r>
            <a:r>
              <a:rPr lang="en-US" sz="2900" dirty="0">
                <a:latin typeface="Arial" panose="020B0604020202020204" pitchFamily="34" charset="0"/>
                <a:cs typeface="Arial" panose="020B0604020202020204" pitchFamily="34" charset="0"/>
              </a:rPr>
              <a:t>(), 92-101.</a:t>
            </a:r>
          </a:p>
          <a:p>
            <a:pPr>
              <a:lnSpc>
                <a:spcPct val="120000"/>
              </a:lnSpc>
            </a:pPr>
            <a:r>
              <a:rPr lang="en-US" sz="2900" dirty="0">
                <a:latin typeface="Arial" panose="020B0604020202020204" pitchFamily="34" charset="0"/>
                <a:cs typeface="Arial" panose="020B0604020202020204" pitchFamily="34" charset="0"/>
              </a:rPr>
              <a:t>Buchman, D.Z., </a:t>
            </a:r>
            <a:r>
              <a:rPr lang="en-US" sz="2900" dirty="0" err="1">
                <a:latin typeface="Arial" panose="020B0604020202020204" pitchFamily="34" charset="0"/>
                <a:cs typeface="Arial" panose="020B0604020202020204" pitchFamily="34" charset="0"/>
              </a:rPr>
              <a:t>Leece</a:t>
            </a:r>
            <a:r>
              <a:rPr lang="en-US" sz="2900" dirty="0">
                <a:latin typeface="Arial" panose="020B0604020202020204" pitchFamily="34" charset="0"/>
                <a:cs typeface="Arial" panose="020B0604020202020204" pitchFamily="34" charset="0"/>
              </a:rPr>
              <a:t>, P., &amp; </a:t>
            </a:r>
            <a:r>
              <a:rPr lang="en-US" sz="2900" dirty="0" err="1">
                <a:latin typeface="Arial" panose="020B0604020202020204" pitchFamily="34" charset="0"/>
                <a:cs typeface="Arial" panose="020B0604020202020204" pitchFamily="34" charset="0"/>
              </a:rPr>
              <a:t>Orkin</a:t>
            </a:r>
            <a:r>
              <a:rPr lang="en-US" sz="2900" dirty="0">
                <a:latin typeface="Arial" panose="020B0604020202020204" pitchFamily="34" charset="0"/>
                <a:cs typeface="Arial" panose="020B0604020202020204" pitchFamily="34" charset="0"/>
              </a:rPr>
              <a:t>, A. (2017, Winter). The epidemic as stigma: the bioethics of opioids. </a:t>
            </a:r>
            <a:r>
              <a:rPr lang="en-US" sz="2900" i="1" dirty="0">
                <a:latin typeface="Arial" panose="020B0604020202020204" pitchFamily="34" charset="0"/>
                <a:cs typeface="Arial" panose="020B0604020202020204" pitchFamily="34" charset="0"/>
              </a:rPr>
              <a:t>Journal of Law, Medicine, &amp; Ethics</a:t>
            </a:r>
            <a:r>
              <a:rPr lang="en-US" sz="2900" dirty="0">
                <a:latin typeface="Arial" panose="020B0604020202020204" pitchFamily="34" charset="0"/>
                <a:cs typeface="Arial" panose="020B0604020202020204" pitchFamily="34" charset="0"/>
              </a:rPr>
              <a:t>, </a:t>
            </a:r>
            <a:r>
              <a:rPr lang="en-US" sz="2900" i="1" dirty="0">
                <a:latin typeface="Arial" panose="020B0604020202020204" pitchFamily="34" charset="0"/>
                <a:cs typeface="Arial" panose="020B0604020202020204" pitchFamily="34" charset="0"/>
              </a:rPr>
              <a:t>45</a:t>
            </a:r>
            <a:r>
              <a:rPr lang="en-US" sz="2900" dirty="0">
                <a:latin typeface="Arial" panose="020B0604020202020204" pitchFamily="34" charset="0"/>
                <a:cs typeface="Arial" panose="020B0604020202020204" pitchFamily="34" charset="0"/>
              </a:rPr>
              <a:t>(4), 607-611.</a:t>
            </a:r>
          </a:p>
          <a:p>
            <a:pPr>
              <a:lnSpc>
                <a:spcPct val="120000"/>
              </a:lnSpc>
            </a:pPr>
            <a:r>
              <a:rPr lang="en-US" sz="2900" dirty="0">
                <a:latin typeface="Arial" panose="020B0604020202020204" pitchFamily="34" charset="0"/>
                <a:cs typeface="Arial" panose="020B0604020202020204" pitchFamily="34" charset="0"/>
              </a:rPr>
              <a:t>Johns Hopkins HUB. (October 1, 2014). </a:t>
            </a:r>
            <a:r>
              <a:rPr lang="en-US" sz="2900" i="1" u="sng" dirty="0">
                <a:solidFill>
                  <a:schemeClr val="tx1"/>
                </a:solidFill>
                <a:latin typeface="Arial" panose="020B0604020202020204" pitchFamily="34" charset="0"/>
                <a:cs typeface="Arial" panose="020B0604020202020204" pitchFamily="34" charset="0"/>
                <a:hlinkClick r:id="rId3"/>
              </a:rPr>
              <a:t>Drug addiction viewed more negatively than mental illness, Johns Hopkins study shows</a:t>
            </a:r>
            <a:r>
              <a:rPr lang="en-US" sz="2900" u="sng" dirty="0">
                <a:solidFill>
                  <a:schemeClr val="tx1"/>
                </a:solidFill>
                <a:latin typeface="Arial" panose="020B0604020202020204" pitchFamily="34" charset="0"/>
                <a:cs typeface="Arial" panose="020B0604020202020204" pitchFamily="34" charset="0"/>
                <a:hlinkClick r:id="rId3"/>
              </a:rPr>
              <a:t>.</a:t>
            </a:r>
            <a:endParaRPr lang="en-US" sz="2900" u="sng" dirty="0">
              <a:solidFill>
                <a:schemeClr val="tx1"/>
              </a:solidFill>
              <a:latin typeface="Arial" panose="020B0604020202020204" pitchFamily="34" charset="0"/>
              <a:cs typeface="Arial" panose="020B0604020202020204" pitchFamily="34" charset="0"/>
            </a:endParaRPr>
          </a:p>
          <a:p>
            <a:pPr>
              <a:lnSpc>
                <a:spcPct val="120000"/>
              </a:lnSpc>
            </a:pPr>
            <a:r>
              <a:rPr lang="en-US" sz="2900" dirty="0">
                <a:latin typeface="Arial" panose="020B0604020202020204" pitchFamily="34" charset="0"/>
                <a:cs typeface="Arial" panose="020B0604020202020204" pitchFamily="34" charset="0"/>
              </a:rPr>
              <a:t>Kelly, J.F., </a:t>
            </a:r>
            <a:r>
              <a:rPr lang="en-US" sz="2900" dirty="0" err="1">
                <a:latin typeface="Arial" panose="020B0604020202020204" pitchFamily="34" charset="0"/>
                <a:cs typeface="Arial" panose="020B0604020202020204" pitchFamily="34" charset="0"/>
              </a:rPr>
              <a:t>Walkerman</a:t>
            </a:r>
            <a:r>
              <a:rPr lang="en-US" sz="2900" dirty="0">
                <a:latin typeface="Arial" panose="020B0604020202020204" pitchFamily="34" charset="0"/>
                <a:cs typeface="Arial" panose="020B0604020202020204" pitchFamily="34" charset="0"/>
              </a:rPr>
              <a:t>, S.E. &amp; </a:t>
            </a:r>
            <a:r>
              <a:rPr lang="en-US" sz="2900" dirty="0" err="1">
                <a:latin typeface="Arial" panose="020B0604020202020204" pitchFamily="34" charset="0"/>
                <a:cs typeface="Arial" panose="020B0604020202020204" pitchFamily="34" charset="0"/>
              </a:rPr>
              <a:t>Saitz</a:t>
            </a:r>
            <a:r>
              <a:rPr lang="en-US" sz="2900" dirty="0">
                <a:latin typeface="Arial" panose="020B0604020202020204" pitchFamily="34" charset="0"/>
                <a:cs typeface="Arial" panose="020B0604020202020204" pitchFamily="34" charset="0"/>
              </a:rPr>
              <a:t>, R. (2015, January). Stop talking 'dirty': clinicians, language, and quality of care for the leading cause of preventable death in the United States. </a:t>
            </a:r>
            <a:r>
              <a:rPr lang="en-US" sz="2900" i="1" dirty="0">
                <a:latin typeface="Arial" panose="020B0604020202020204" pitchFamily="34" charset="0"/>
                <a:cs typeface="Arial" panose="020B0604020202020204" pitchFamily="34" charset="0"/>
              </a:rPr>
              <a:t>The American Journal of Medicine</a:t>
            </a:r>
            <a:r>
              <a:rPr lang="en-US" sz="2900" dirty="0">
                <a:latin typeface="Arial" panose="020B0604020202020204" pitchFamily="34" charset="0"/>
                <a:cs typeface="Arial" panose="020B0604020202020204" pitchFamily="34" charset="0"/>
              </a:rPr>
              <a:t>, </a:t>
            </a:r>
            <a:r>
              <a:rPr lang="en-US" sz="2900" i="1" dirty="0">
                <a:latin typeface="Arial" panose="020B0604020202020204" pitchFamily="34" charset="0"/>
                <a:cs typeface="Arial" panose="020B0604020202020204" pitchFamily="34" charset="0"/>
              </a:rPr>
              <a:t>128</a:t>
            </a:r>
            <a:r>
              <a:rPr lang="en-US" sz="2900" dirty="0">
                <a:latin typeface="Arial" panose="020B0604020202020204" pitchFamily="34" charset="0"/>
                <a:cs typeface="Arial" panose="020B0604020202020204" pitchFamily="34" charset="0"/>
              </a:rPr>
              <a:t>(1), 8-9.</a:t>
            </a:r>
            <a:endParaRPr lang="en-US" sz="2900" b="1" u="sng" dirty="0">
              <a:latin typeface="Arial" panose="020B0604020202020204" pitchFamily="34" charset="0"/>
              <a:cs typeface="Arial" panose="020B0604020202020204" pitchFamily="34" charset="0"/>
            </a:endParaRPr>
          </a:p>
          <a:p>
            <a:pPr>
              <a:lnSpc>
                <a:spcPct val="120000"/>
              </a:lnSpc>
            </a:pPr>
            <a:r>
              <a:rPr lang="en-US" sz="2900" dirty="0" err="1">
                <a:latin typeface="Arial" panose="020B0604020202020204" pitchFamily="34" charset="0"/>
                <a:cs typeface="Arial" panose="020B0604020202020204" pitchFamily="34" charset="0"/>
              </a:rPr>
              <a:t>Kramlich</a:t>
            </a:r>
            <a:r>
              <a:rPr lang="en-US" sz="2900" dirty="0">
                <a:latin typeface="Arial" panose="020B0604020202020204" pitchFamily="34" charset="0"/>
                <a:cs typeface="Arial" panose="020B0604020202020204" pitchFamily="34" charset="0"/>
              </a:rPr>
              <a:t>, D., </a:t>
            </a:r>
            <a:r>
              <a:rPr lang="en-US" sz="2900" dirty="0" err="1">
                <a:latin typeface="Arial" panose="020B0604020202020204" pitchFamily="34" charset="0"/>
                <a:cs typeface="Arial" panose="020B0604020202020204" pitchFamily="34" charset="0"/>
              </a:rPr>
              <a:t>Kronk</a:t>
            </a:r>
            <a:r>
              <a:rPr lang="en-US" sz="2900" dirty="0">
                <a:latin typeface="Arial" panose="020B0604020202020204" pitchFamily="34" charset="0"/>
                <a:cs typeface="Arial" panose="020B0604020202020204" pitchFamily="34" charset="0"/>
              </a:rPr>
              <a:t>, R., Marcellus, L., Colbert, A., &amp; Jakub, K. (2018). Rural Postpartum Women With Substance Use Disorders. </a:t>
            </a:r>
            <a:r>
              <a:rPr lang="en-US" sz="2900" i="1" dirty="0">
                <a:latin typeface="Arial" panose="020B0604020202020204" pitchFamily="34" charset="0"/>
                <a:cs typeface="Arial" panose="020B0604020202020204" pitchFamily="34" charset="0"/>
              </a:rPr>
              <a:t>Qualitative Health Research</a:t>
            </a:r>
            <a:r>
              <a:rPr lang="en-US" sz="2900" dirty="0">
                <a:latin typeface="Arial" panose="020B0604020202020204" pitchFamily="34" charset="0"/>
                <a:cs typeface="Arial" panose="020B0604020202020204" pitchFamily="34" charset="0"/>
              </a:rPr>
              <a:t>, (), 1-13.</a:t>
            </a:r>
          </a:p>
          <a:p>
            <a:pPr>
              <a:lnSpc>
                <a:spcPct val="120000"/>
              </a:lnSpc>
            </a:pPr>
            <a:r>
              <a:rPr lang="en-US" sz="2900" dirty="0">
                <a:latin typeface="Arial" panose="020B0604020202020204" pitchFamily="34" charset="0"/>
                <a:cs typeface="Arial" panose="020B0604020202020204" pitchFamily="34" charset="0"/>
              </a:rPr>
              <a:t>Walsh, C., (2017). Revising the Language of Addiction. Retrieved from: </a:t>
            </a:r>
            <a:r>
              <a:rPr lang="en-US" sz="2900" dirty="0">
                <a:latin typeface="Arial" panose="020B0604020202020204" pitchFamily="34" charset="0"/>
                <a:cs typeface="Arial" panose="020B0604020202020204" pitchFamily="34" charset="0"/>
                <a:hlinkClick r:id="rId4"/>
              </a:rPr>
              <a:t>https://news.harvard.edu/gazette/story/2017/08/revising-the-language-of-addiction/</a:t>
            </a:r>
            <a:r>
              <a:rPr lang="en-US" sz="2900" dirty="0">
                <a:latin typeface="Arial" panose="020B0604020202020204" pitchFamily="34" charset="0"/>
                <a:cs typeface="Arial" panose="020B0604020202020204" pitchFamily="34" charset="0"/>
              </a:rPr>
              <a:t> </a:t>
            </a:r>
          </a:p>
          <a:p>
            <a:pPr marL="0" indent="0">
              <a:buNone/>
            </a:pPr>
            <a:endParaRPr lang="en-US" sz="3000" b="1" dirty="0">
              <a:solidFill>
                <a:schemeClr val="tx1"/>
              </a:solidFill>
            </a:endParaRPr>
          </a:p>
          <a:p>
            <a:pPr marL="0" indent="0">
              <a:buNone/>
            </a:pPr>
            <a:endParaRPr lang="en-US" sz="2400" dirty="0"/>
          </a:p>
          <a:p>
            <a:endParaRPr lang="en-US" sz="2400" dirty="0"/>
          </a:p>
          <a:p>
            <a:endParaRPr lang="en-US" sz="2625" dirty="0"/>
          </a:p>
          <a:p>
            <a:pPr marL="0" indent="0">
              <a:buNone/>
            </a:pPr>
            <a:endParaRPr lang="en-US" sz="1000" dirty="0"/>
          </a:p>
          <a:p>
            <a:pPr marL="0" indent="0">
              <a:buNone/>
            </a:pPr>
            <a:r>
              <a:rPr lang="en-US" dirty="0"/>
              <a:t> </a:t>
            </a:r>
          </a:p>
          <a:p>
            <a:endParaRPr lang="en-US" dirty="0"/>
          </a:p>
          <a:p>
            <a:endParaRPr lang="en-US" dirty="0"/>
          </a:p>
        </p:txBody>
      </p:sp>
      <p:sp>
        <p:nvSpPr>
          <p:cNvPr id="4" name="Slide Number Placeholder 3">
            <a:extLst>
              <a:ext uri="{FF2B5EF4-FFF2-40B4-BE49-F238E27FC236}">
                <a16:creationId xmlns:a16="http://schemas.microsoft.com/office/drawing/2014/main" id="{65290CAC-E2CE-744B-A7F2-71C3001CB68D}"/>
              </a:ext>
            </a:extLst>
          </p:cNvPr>
          <p:cNvSpPr>
            <a:spLocks noGrp="1"/>
          </p:cNvSpPr>
          <p:nvPr>
            <p:ph type="sldNum" sz="quarter" idx="12"/>
          </p:nvPr>
        </p:nvSpPr>
        <p:spPr/>
        <p:txBody>
          <a:bodyPr/>
          <a:lstStyle/>
          <a:p>
            <a:fld id="{1271A09D-B238-CC49-8083-E93D66A072E7}" type="slidenum">
              <a:rPr lang="en-US" smtClean="0"/>
              <a:t>48</a:t>
            </a:fld>
            <a:endParaRPr lang="en-US"/>
          </a:p>
        </p:txBody>
      </p:sp>
    </p:spTree>
    <p:extLst>
      <p:ext uri="{BB962C8B-B14F-4D97-AF65-F5344CB8AC3E}">
        <p14:creationId xmlns:p14="http://schemas.microsoft.com/office/powerpoint/2010/main" val="4175851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Working with communities to address the opioid crisis.</a:t>
            </a:r>
          </a:p>
        </p:txBody>
      </p:sp>
      <p:sp>
        <p:nvSpPr>
          <p:cNvPr id="3" name="Content Placeholder 2"/>
          <p:cNvSpPr>
            <a:spLocks noGrp="1"/>
          </p:cNvSpPr>
          <p:nvPr>
            <p:ph idx="1"/>
          </p:nvPr>
        </p:nvSpPr>
        <p:spPr>
          <a:xfrm>
            <a:off x="457200" y="1679403"/>
            <a:ext cx="8229600" cy="3953421"/>
          </a:xfrm>
        </p:spPr>
        <p:txBody>
          <a:bodyPr>
            <a:normAutofit/>
          </a:bodyPr>
          <a:lstStyle/>
          <a:p>
            <a:pPr marL="0" lvl="0" indent="0">
              <a:buNone/>
            </a:pPr>
            <a:r>
              <a:rPr lang="en-US" sz="2500" dirty="0"/>
              <a:t>SAMHSA’s State Targeted Response Technical Assistance (STR-TA) Consortium assists STR grantees and other organizations, by providing the resources and technical assistance needed to address the opioid crisis.</a:t>
            </a:r>
          </a:p>
          <a:p>
            <a:pPr marL="0" lvl="0" indent="0">
              <a:buNone/>
            </a:pPr>
            <a:r>
              <a:rPr lang="en-US" sz="2500" dirty="0"/>
              <a:t>Technical assistance is available to support the evidence-based prevention, treatment, and recovery of opioid use disorders. </a:t>
            </a:r>
          </a:p>
        </p:txBody>
      </p:sp>
      <p:sp>
        <p:nvSpPr>
          <p:cNvPr id="5" name="TextBox 4"/>
          <p:cNvSpPr txBox="1"/>
          <p:nvPr/>
        </p:nvSpPr>
        <p:spPr>
          <a:xfrm>
            <a:off x="457201" y="5124991"/>
            <a:ext cx="8229600" cy="1030773"/>
          </a:xfrm>
          <a:prstGeom prst="rect">
            <a:avLst/>
          </a:prstGeom>
          <a:solidFill>
            <a:schemeClr val="accent1">
              <a:lumMod val="20000"/>
              <a:lumOff val="80000"/>
            </a:schemeClr>
          </a:solidFill>
        </p:spPr>
        <p:txBody>
          <a:bodyPr wrap="square" lIns="182880" tIns="0" rIns="182880" rtlCol="0" anchor="ctr" anchorCtr="1">
            <a:noAutofit/>
          </a:bodyPr>
          <a:lstStyle/>
          <a:p>
            <a:r>
              <a:rPr lang="en-US" sz="1300" dirty="0">
                <a:latin typeface="Sans source pro"/>
                <a:cs typeface="Sans source pro"/>
              </a:rPr>
              <a:t>Funding for this initiative was made possible (in part) by grant no. 6H79TI080816 from SAMHSA. The views expressed in written conference materials or publications and by speakers and moderators do not necessarily reflect the official policies of the Department of Health and Human Services; nor does mention of trade names, commercial practices, or organizations imply endorsement by the U.S. Government.</a:t>
            </a:r>
          </a:p>
        </p:txBody>
      </p:sp>
      <p:sp>
        <p:nvSpPr>
          <p:cNvPr id="4" name="Slide Number Placeholder 3"/>
          <p:cNvSpPr>
            <a:spLocks noGrp="1"/>
          </p:cNvSpPr>
          <p:nvPr>
            <p:ph type="sldNum" sz="quarter" idx="12"/>
          </p:nvPr>
        </p:nvSpPr>
        <p:spPr/>
        <p:txBody>
          <a:bodyPr/>
          <a:lstStyle/>
          <a:p>
            <a:fld id="{1271A09D-B238-CC49-8083-E93D66A072E7}" type="slidenum">
              <a:rPr lang="en-US" smtClean="0"/>
              <a:t>5</a:t>
            </a:fld>
            <a:endParaRPr lang="en-US"/>
          </a:p>
        </p:txBody>
      </p:sp>
    </p:spTree>
    <p:extLst>
      <p:ext uri="{BB962C8B-B14F-4D97-AF65-F5344CB8AC3E}">
        <p14:creationId xmlns:p14="http://schemas.microsoft.com/office/powerpoint/2010/main" val="2250718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Working with communities to address the opioid crisis. </a:t>
            </a:r>
          </a:p>
        </p:txBody>
      </p:sp>
      <p:sp>
        <p:nvSpPr>
          <p:cNvPr id="3" name="Content Placeholder 2"/>
          <p:cNvSpPr>
            <a:spLocks noGrp="1"/>
          </p:cNvSpPr>
          <p:nvPr>
            <p:ph idx="1"/>
          </p:nvPr>
        </p:nvSpPr>
        <p:spPr>
          <a:xfrm>
            <a:off x="457200" y="1679403"/>
            <a:ext cx="8229600" cy="3953421"/>
          </a:xfrm>
        </p:spPr>
        <p:txBody>
          <a:bodyPr>
            <a:noAutofit/>
          </a:bodyPr>
          <a:lstStyle/>
          <a:p>
            <a:pPr marL="0" lvl="0" indent="0">
              <a:buNone/>
            </a:pPr>
            <a:r>
              <a:rPr lang="en-US" sz="2300" dirty="0"/>
              <a:t>The STR-TA Consortium provides local, experienced consultants to communities and organizations to help address the opioid public health crisis. </a:t>
            </a:r>
          </a:p>
          <a:p>
            <a:pPr marL="0" lvl="0" indent="0">
              <a:buNone/>
            </a:pPr>
            <a:r>
              <a:rPr lang="en-US" sz="2300" dirty="0"/>
              <a:t>The STR-TA Consortium accepts requests for education and training resources. </a:t>
            </a:r>
          </a:p>
          <a:p>
            <a:pPr marL="0" lvl="0" indent="0">
              <a:buNone/>
            </a:pPr>
            <a:r>
              <a:rPr lang="en-US" sz="2300" dirty="0"/>
              <a:t>Each state/territory has a designated team, led by a regional Technology Transfer Specialist (TTS) who is an expert in implementing evidence-based practices. </a:t>
            </a:r>
          </a:p>
        </p:txBody>
      </p:sp>
      <p:sp>
        <p:nvSpPr>
          <p:cNvPr id="5" name="TextBox 4"/>
          <p:cNvSpPr txBox="1"/>
          <p:nvPr/>
        </p:nvSpPr>
        <p:spPr>
          <a:xfrm>
            <a:off x="457201" y="5124991"/>
            <a:ext cx="8229600" cy="1030773"/>
          </a:xfrm>
          <a:prstGeom prst="rect">
            <a:avLst/>
          </a:prstGeom>
          <a:solidFill>
            <a:schemeClr val="accent1">
              <a:lumMod val="20000"/>
              <a:lumOff val="80000"/>
            </a:schemeClr>
          </a:solidFill>
        </p:spPr>
        <p:txBody>
          <a:bodyPr wrap="square" lIns="182880" tIns="0" rIns="182880" rtlCol="0" anchor="ctr" anchorCtr="1">
            <a:noAutofit/>
          </a:bodyPr>
          <a:lstStyle/>
          <a:p>
            <a:r>
              <a:rPr lang="en-US" sz="1300" dirty="0">
                <a:latin typeface="Sans source pro"/>
                <a:cs typeface="Sans source pro"/>
              </a:rPr>
              <a:t>Funding for this initiative was made possible (in part) by grant no. 6H79TI080816 from SAMHSA. The views expressed in written conference materials or publications and by speakers and moderators do not necessarily reflect the official policies of the Department of Health and Human Services; nor does mention of trade names, commercial practices, or organizations imply endorsement by the U.S. Government.</a:t>
            </a:r>
          </a:p>
        </p:txBody>
      </p:sp>
      <p:sp>
        <p:nvSpPr>
          <p:cNvPr id="4" name="Slide Number Placeholder 3"/>
          <p:cNvSpPr>
            <a:spLocks noGrp="1"/>
          </p:cNvSpPr>
          <p:nvPr>
            <p:ph type="sldNum" sz="quarter" idx="12"/>
          </p:nvPr>
        </p:nvSpPr>
        <p:spPr/>
        <p:txBody>
          <a:bodyPr/>
          <a:lstStyle/>
          <a:p>
            <a:fld id="{1271A09D-B238-CC49-8083-E93D66A072E7}" type="slidenum">
              <a:rPr lang="en-US" smtClean="0"/>
              <a:t>6</a:t>
            </a:fld>
            <a:endParaRPr lang="en-US"/>
          </a:p>
        </p:txBody>
      </p:sp>
    </p:spTree>
    <p:extLst>
      <p:ext uri="{BB962C8B-B14F-4D97-AF65-F5344CB8AC3E}">
        <p14:creationId xmlns:p14="http://schemas.microsoft.com/office/powerpoint/2010/main" val="478445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 the STR-TA Consortium</a:t>
            </a:r>
          </a:p>
        </p:txBody>
      </p:sp>
      <p:sp>
        <p:nvSpPr>
          <p:cNvPr id="3" name="Content Placeholder 2"/>
          <p:cNvSpPr>
            <a:spLocks noGrp="1"/>
          </p:cNvSpPr>
          <p:nvPr>
            <p:ph idx="1"/>
          </p:nvPr>
        </p:nvSpPr>
        <p:spPr>
          <a:xfrm>
            <a:off x="457200" y="1679403"/>
            <a:ext cx="8229600" cy="3953421"/>
          </a:xfrm>
        </p:spPr>
        <p:txBody>
          <a:bodyPr>
            <a:noAutofit/>
          </a:bodyPr>
          <a:lstStyle/>
          <a:p>
            <a:pPr marL="0" lvl="0" indent="0">
              <a:buNone/>
            </a:pPr>
            <a:r>
              <a:rPr lang="en-US" dirty="0"/>
              <a:t>To ask questions or submit a technical assistance request: </a:t>
            </a:r>
          </a:p>
          <a:p>
            <a:pPr lvl="0"/>
            <a:endParaRPr lang="en-US" sz="1600" dirty="0"/>
          </a:p>
          <a:p>
            <a:pPr lvl="2"/>
            <a:r>
              <a:rPr lang="en-US" sz="2800" dirty="0"/>
              <a:t>Visit www.opioidresponsenetwork.org </a:t>
            </a:r>
          </a:p>
          <a:p>
            <a:pPr lvl="2"/>
            <a:r>
              <a:rPr lang="en-US" sz="2800" dirty="0"/>
              <a:t>Email </a:t>
            </a:r>
            <a:r>
              <a:rPr lang="en-US" sz="2800" dirty="0" err="1"/>
              <a:t>str-ta@aaap.org</a:t>
            </a:r>
            <a:r>
              <a:rPr lang="en-US" sz="2800" dirty="0"/>
              <a:t> </a:t>
            </a:r>
          </a:p>
          <a:p>
            <a:pPr lvl="2"/>
            <a:r>
              <a:rPr lang="en-US" sz="2800" dirty="0"/>
              <a:t>Call 401-270-5900</a:t>
            </a:r>
          </a:p>
          <a:p>
            <a:pPr marL="0" lvl="0" indent="0">
              <a:buNone/>
            </a:pPr>
            <a:endParaRPr lang="en-US" sz="2300" dirty="0"/>
          </a:p>
        </p:txBody>
      </p:sp>
      <p:sp>
        <p:nvSpPr>
          <p:cNvPr id="5" name="TextBox 4"/>
          <p:cNvSpPr txBox="1"/>
          <p:nvPr/>
        </p:nvSpPr>
        <p:spPr>
          <a:xfrm>
            <a:off x="457201" y="5124991"/>
            <a:ext cx="8229600" cy="1030773"/>
          </a:xfrm>
          <a:prstGeom prst="rect">
            <a:avLst/>
          </a:prstGeom>
          <a:solidFill>
            <a:schemeClr val="accent1">
              <a:lumMod val="20000"/>
              <a:lumOff val="80000"/>
            </a:schemeClr>
          </a:solidFill>
        </p:spPr>
        <p:txBody>
          <a:bodyPr wrap="square" lIns="182880" tIns="0" rIns="182880" rtlCol="0" anchor="ctr" anchorCtr="1">
            <a:noAutofit/>
          </a:bodyPr>
          <a:lstStyle/>
          <a:p>
            <a:r>
              <a:rPr lang="en-US" sz="1300" dirty="0">
                <a:latin typeface="Sans source pro"/>
                <a:cs typeface="Sans source pro"/>
              </a:rPr>
              <a:t>Funding for this initiative was made possible (in part) by grant no. 6H79TI080816 from SAMHSA. The views expressed in written conference materials or publications and by speakers and moderators do not necessarily reflect the official policies of the Department of Health and Human Services; nor does mention of trade names, commercial practices, or organizations imply endorsement by the U.S. Government.</a:t>
            </a:r>
          </a:p>
        </p:txBody>
      </p:sp>
      <p:sp>
        <p:nvSpPr>
          <p:cNvPr id="4" name="Slide Number Placeholder 3"/>
          <p:cNvSpPr>
            <a:spLocks noGrp="1"/>
          </p:cNvSpPr>
          <p:nvPr>
            <p:ph type="sldNum" sz="quarter" idx="12"/>
          </p:nvPr>
        </p:nvSpPr>
        <p:spPr/>
        <p:txBody>
          <a:bodyPr/>
          <a:lstStyle/>
          <a:p>
            <a:fld id="{1271A09D-B238-CC49-8083-E93D66A072E7}" type="slidenum">
              <a:rPr lang="en-US" smtClean="0"/>
              <a:t>7</a:t>
            </a:fld>
            <a:endParaRPr lang="en-US"/>
          </a:p>
        </p:txBody>
      </p:sp>
    </p:spTree>
    <p:extLst>
      <p:ext uri="{BB962C8B-B14F-4D97-AF65-F5344CB8AC3E}">
        <p14:creationId xmlns:p14="http://schemas.microsoft.com/office/powerpoint/2010/main" val="3619671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7E7F6-AB26-B047-BEF4-D6BF8B2A7F87}"/>
              </a:ext>
            </a:extLst>
          </p:cNvPr>
          <p:cNvSpPr>
            <a:spLocks noGrp="1"/>
          </p:cNvSpPr>
          <p:nvPr>
            <p:ph type="title"/>
          </p:nvPr>
        </p:nvSpPr>
        <p:spPr/>
        <p:txBody>
          <a:bodyPr/>
          <a:lstStyle/>
          <a:p>
            <a:r>
              <a:rPr lang="en-US" dirty="0"/>
              <a:t>Consider the following statement </a:t>
            </a:r>
          </a:p>
        </p:txBody>
      </p:sp>
      <p:pic>
        <p:nvPicPr>
          <p:cNvPr id="5" name="Content Placeholder 4" descr="Poll of questions. There is a statement then you can answer if you strongly agree, agree, disagree, or strongly disagree. The statements include: Alothough I don't necessarily agree with them, sometimes I have prejudiced feelings (like gut reactions or spontaneous thoughts) toward drug users that I don't feel I can prevent; I understand the experience of being stigmatized as a drug user; Sometimes I am uncomfortable around people who are very different from me; It is not appropriate for me to talk about my drug and alcohol use with clients; I trust drug users just as much as I trust non-drug users; If a woman is pregnant, she has a responsibility to stop taking drugs; Drug users have a difficult time practicing safe sex consistently; Drug users have meaningful participation in developing policies and programs at my organization; I know how to avoid language that stigmatizes drug users; Although it is hard to admit, I sometimes judge people who cannot stop using drugs.">
            <a:extLst>
              <a:ext uri="{FF2B5EF4-FFF2-40B4-BE49-F238E27FC236}">
                <a16:creationId xmlns:a16="http://schemas.microsoft.com/office/drawing/2014/main" id="{871CB831-8C2E-40CB-A98D-418BC2310782}"/>
              </a:ext>
            </a:extLst>
          </p:cNvPr>
          <p:cNvPicPr>
            <a:picLocks noGrp="1" noChangeAspect="1"/>
          </p:cNvPicPr>
          <p:nvPr>
            <p:ph idx="1"/>
          </p:nvPr>
        </p:nvPicPr>
        <p:blipFill rotWithShape="1">
          <a:blip r:embed="rId3"/>
          <a:stretch/>
        </p:blipFill>
        <p:spPr>
          <a:xfrm>
            <a:off x="488372" y="0"/>
            <a:ext cx="8167255" cy="6190838"/>
          </a:xfrm>
          <a:prstGeom prst="rect">
            <a:avLst/>
          </a:prstGeom>
          <a:noFill/>
        </p:spPr>
      </p:pic>
      <p:sp>
        <p:nvSpPr>
          <p:cNvPr id="4" name="Slide Number Placeholder 3" hidden="1">
            <a:extLst>
              <a:ext uri="{FF2B5EF4-FFF2-40B4-BE49-F238E27FC236}">
                <a16:creationId xmlns:a16="http://schemas.microsoft.com/office/drawing/2014/main" id="{382112CE-25C3-4C7C-A539-62F09CE49445}"/>
              </a:ext>
            </a:extLst>
          </p:cNvPr>
          <p:cNvSpPr>
            <a:spLocks noGrp="1"/>
          </p:cNvSpPr>
          <p:nvPr>
            <p:ph type="sldNum" sz="quarter" idx="12"/>
          </p:nvPr>
        </p:nvSpPr>
        <p:spPr/>
        <p:txBody>
          <a:bodyPr/>
          <a:lstStyle/>
          <a:p>
            <a:pPr>
              <a:spcAft>
                <a:spcPts val="600"/>
              </a:spcAft>
            </a:pPr>
            <a:fld id="{1271A09D-B238-CC49-8083-E93D66A072E7}" type="slidenum">
              <a:rPr lang="en-US" smtClean="0"/>
              <a:pPr>
                <a:spcAft>
                  <a:spcPts val="600"/>
                </a:spcAft>
              </a:pPr>
              <a:t>8</a:t>
            </a:fld>
            <a:endParaRPr lang="en-US"/>
          </a:p>
        </p:txBody>
      </p:sp>
    </p:spTree>
    <p:extLst>
      <p:ext uri="{BB962C8B-B14F-4D97-AF65-F5344CB8AC3E}">
        <p14:creationId xmlns:p14="http://schemas.microsoft.com/office/powerpoint/2010/main" val="2340058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7A91801-4331-B148-81C1-10C4E67FC41A}"/>
              </a:ext>
            </a:extLst>
          </p:cNvPr>
          <p:cNvSpPr>
            <a:spLocks noGrp="1"/>
          </p:cNvSpPr>
          <p:nvPr>
            <p:ph type="title"/>
          </p:nvPr>
        </p:nvSpPr>
        <p:spPr>
          <a:xfrm>
            <a:off x="0" y="0"/>
            <a:ext cx="9144000" cy="1448485"/>
          </a:xfrm>
        </p:spPr>
        <p:txBody>
          <a:bodyPr anchor="ctr">
            <a:normAutofit/>
          </a:bodyPr>
          <a:lstStyle/>
          <a:p>
            <a:r>
              <a:rPr lang="en-US" dirty="0"/>
              <a:t>We’re Swimming In Stigma</a:t>
            </a:r>
          </a:p>
        </p:txBody>
      </p:sp>
      <p:sp>
        <p:nvSpPr>
          <p:cNvPr id="3" name="Content Placeholder 2"/>
          <p:cNvSpPr>
            <a:spLocks noGrp="1"/>
          </p:cNvSpPr>
          <p:nvPr>
            <p:ph sz="half" idx="1"/>
          </p:nvPr>
        </p:nvSpPr>
        <p:spPr>
          <a:xfrm>
            <a:off x="457200" y="1773870"/>
            <a:ext cx="4038600" cy="4352293"/>
          </a:xfrm>
        </p:spPr>
        <p:txBody>
          <a:bodyPr>
            <a:normAutofit/>
          </a:bodyPr>
          <a:lstStyle/>
          <a:p>
            <a:pPr marL="0" indent="0">
              <a:lnSpc>
                <a:spcPct val="90000"/>
              </a:lnSpc>
              <a:buNone/>
            </a:pPr>
            <a:r>
              <a:rPr lang="en-US" sz="2600"/>
              <a:t>Stigma is defined as a mark of disgrace or infamy, a stain of reproach, as on one's reputation (SAMHSA, 2018)</a:t>
            </a:r>
          </a:p>
          <a:p>
            <a:pPr marL="0" indent="0">
              <a:lnSpc>
                <a:spcPct val="90000"/>
              </a:lnSpc>
              <a:buNone/>
            </a:pPr>
            <a:endParaRPr lang="en-US" sz="2600"/>
          </a:p>
          <a:p>
            <a:pPr marL="0" indent="0">
              <a:lnSpc>
                <a:spcPct val="90000"/>
              </a:lnSpc>
              <a:buNone/>
            </a:pPr>
            <a:r>
              <a:rPr lang="en-US" sz="2600"/>
              <a:t>Stigma remains the biggest barrier to addiction treatment faced by patients/clients (naabt.org)</a:t>
            </a:r>
          </a:p>
          <a:p>
            <a:pPr>
              <a:lnSpc>
                <a:spcPct val="90000"/>
              </a:lnSpc>
            </a:pPr>
            <a:endParaRPr lang="en-US" sz="2600"/>
          </a:p>
        </p:txBody>
      </p:sp>
      <p:pic>
        <p:nvPicPr>
          <p:cNvPr id="4" name="Picture 3" descr="A image of a word cloud that includes Different factors that the word &quot;stigma&quot; has including dishonor, shame, prejudice, etc. "/>
          <p:cNvPicPr>
            <a:picLocks noChangeAspect="1"/>
          </p:cNvPicPr>
          <p:nvPr/>
        </p:nvPicPr>
        <p:blipFill>
          <a:blip r:embed="rId3"/>
          <a:stretch>
            <a:fillRect/>
          </a:stretch>
        </p:blipFill>
        <p:spPr>
          <a:xfrm>
            <a:off x="4648200" y="3091814"/>
            <a:ext cx="4038600" cy="1716405"/>
          </a:xfrm>
          <a:prstGeom prst="rect">
            <a:avLst/>
          </a:prstGeom>
          <a:noFill/>
        </p:spPr>
      </p:pic>
      <p:sp>
        <p:nvSpPr>
          <p:cNvPr id="9" name="Slide Number Placeholder 8">
            <a:extLst>
              <a:ext uri="{FF2B5EF4-FFF2-40B4-BE49-F238E27FC236}">
                <a16:creationId xmlns:a16="http://schemas.microsoft.com/office/drawing/2014/main" id="{7F0F131A-22CC-C747-9DA0-1F9BD9B5D519}"/>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1271A09D-B238-CC49-8083-E93D66A072E7}" type="slidenum">
              <a:rPr lang="en-US" smtClean="0"/>
              <a:pPr>
                <a:spcAft>
                  <a:spcPts val="600"/>
                </a:spcAft>
              </a:pPr>
              <a:t>9</a:t>
            </a:fld>
            <a:endParaRPr lang="en-US"/>
          </a:p>
        </p:txBody>
      </p:sp>
    </p:spTree>
    <p:extLst>
      <p:ext uri="{BB962C8B-B14F-4D97-AF65-F5344CB8AC3E}">
        <p14:creationId xmlns:p14="http://schemas.microsoft.com/office/powerpoint/2010/main" val="3765628195"/>
      </p:ext>
    </p:extLst>
  </p:cSld>
  <p:clrMapOvr>
    <a:masterClrMapping/>
  </p:clrMapOvr>
</p:sld>
</file>

<file path=ppt/theme/theme1.xml><?xml version="1.0" encoding="utf-8"?>
<a:theme xmlns:a="http://schemas.openxmlformats.org/drawingml/2006/main" name="Office Theme">
  <a:themeElements>
    <a:clrScheme name="Custom 15">
      <a:dk1>
        <a:sysClr val="windowText" lastClr="000000"/>
      </a:dk1>
      <a:lt1>
        <a:sysClr val="window" lastClr="FFFFFF"/>
      </a:lt1>
      <a:dk2>
        <a:srgbClr val="165C7D"/>
      </a:dk2>
      <a:lt2>
        <a:srgbClr val="EEECE1"/>
      </a:lt2>
      <a:accent1>
        <a:srgbClr val="234264"/>
      </a:accent1>
      <a:accent2>
        <a:srgbClr val="B25226"/>
      </a:accent2>
      <a:accent3>
        <a:srgbClr val="34672C"/>
      </a:accent3>
      <a:accent4>
        <a:srgbClr val="D69A2D"/>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28741</TotalTime>
  <Words>8832</Words>
  <Application>Microsoft Macintosh PowerPoint</Application>
  <PresentationFormat>On-screen Show (4:3)</PresentationFormat>
  <Paragraphs>595</Paragraphs>
  <Slides>48</Slides>
  <Notes>47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Arial</vt:lpstr>
      <vt:lpstr>Arial</vt:lpstr>
      <vt:lpstr>Calibri</vt:lpstr>
      <vt:lpstr>Courier New</vt:lpstr>
      <vt:lpstr>Montserrat</vt:lpstr>
      <vt:lpstr>Sans source pro</vt:lpstr>
      <vt:lpstr>Source Sans Pro</vt:lpstr>
      <vt:lpstr>Wingdings</vt:lpstr>
      <vt:lpstr>Office Theme</vt:lpstr>
      <vt:lpstr>Power of Perceptions: Sticking It To Stigma</vt:lpstr>
      <vt:lpstr>Disclaimer</vt:lpstr>
      <vt:lpstr>Disclosures</vt:lpstr>
      <vt:lpstr>Learning Objectives</vt:lpstr>
      <vt:lpstr>Working with communities to address the opioid crisis.</vt:lpstr>
      <vt:lpstr>Working with communities to address the opioid crisis. </vt:lpstr>
      <vt:lpstr>Contact the STR-TA Consortium</vt:lpstr>
      <vt:lpstr>Consider the following statement </vt:lpstr>
      <vt:lpstr>We’re Swimming In Stigma</vt:lpstr>
      <vt:lpstr>3 Types of Stigma</vt:lpstr>
      <vt:lpstr> How Does Stigma Affect Family Members &amp; Others? </vt:lpstr>
      <vt:lpstr>The Backbone of Stigma</vt:lpstr>
      <vt:lpstr>Stigma Roulette For SUD</vt:lpstr>
      <vt:lpstr>How does Stigma Impact Individuals?</vt:lpstr>
      <vt:lpstr>Stigma Complicates Illness</vt:lpstr>
      <vt:lpstr>Factors that Influence Stigma and Consequences</vt:lpstr>
      <vt:lpstr>Stereotypes of Dangerousness</vt:lpstr>
      <vt:lpstr>Media Portrayals</vt:lpstr>
      <vt:lpstr>More Consequences of Stigma</vt:lpstr>
      <vt:lpstr>How Trauma Contributes to Stigma</vt:lpstr>
      <vt:lpstr>How Trauma Contributes to Stigma </vt:lpstr>
      <vt:lpstr>Actions Have Power…</vt:lpstr>
      <vt:lpstr>Words have Power…</vt:lpstr>
      <vt:lpstr>Non-Stigmatizing Language</vt:lpstr>
      <vt:lpstr>Why Does Care Look so Different? </vt:lpstr>
      <vt:lpstr>Eliminating Stigma</vt:lpstr>
      <vt:lpstr>What if….</vt:lpstr>
      <vt:lpstr>What if…. </vt:lpstr>
      <vt:lpstr>Language Used for People with Other Illnesses</vt:lpstr>
      <vt:lpstr>Change Language to Improve Care</vt:lpstr>
      <vt:lpstr>Person First Language Examples</vt:lpstr>
      <vt:lpstr>Language Audit</vt:lpstr>
      <vt:lpstr>Words Matter</vt:lpstr>
      <vt:lpstr>Stigma and OUD</vt:lpstr>
      <vt:lpstr>Evidence-Based Interventions</vt:lpstr>
      <vt:lpstr>What Can YOU Do?</vt:lpstr>
      <vt:lpstr>Role of Providers/Policy Makers </vt:lpstr>
      <vt:lpstr>Reminders</vt:lpstr>
      <vt:lpstr>Reminders (continued)</vt:lpstr>
      <vt:lpstr>Reminder: Words Matter</vt:lpstr>
      <vt:lpstr>Recommended Reading</vt:lpstr>
      <vt:lpstr>Wearing My Past On My Sleeve</vt:lpstr>
      <vt:lpstr>Consider the following statements</vt:lpstr>
      <vt:lpstr>Q &amp; A and Interactive Activities Time! </vt:lpstr>
      <vt:lpstr>Who’s Still Standing? </vt:lpstr>
      <vt:lpstr>The Glass Half Empty, The Glass Half Full?</vt:lpstr>
      <vt:lpstr>Presenter Contact Info</vt:lpstr>
      <vt:lpstr>References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of Perceptions: Sticking It To Stigma</dc:title>
  <dc:subject/>
  <dc:creator>Steven K. Samra, Jerria Martin</dc:creator>
  <cp:keywords/>
  <dc:description/>
  <cp:lastModifiedBy>Victoria M Young</cp:lastModifiedBy>
  <cp:revision>44</cp:revision>
  <dcterms:created xsi:type="dcterms:W3CDTF">2020-03-30T21:43:04Z</dcterms:created>
  <dcterms:modified xsi:type="dcterms:W3CDTF">2021-05-25T20:31:29Z</dcterms:modified>
  <cp:category/>
</cp:coreProperties>
</file>