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38" r:id="rId2"/>
    <p:sldId id="257" r:id="rId3"/>
    <p:sldId id="258" r:id="rId4"/>
    <p:sldId id="259" r:id="rId5"/>
    <p:sldId id="33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37" r:id="rId33"/>
    <p:sldId id="287" r:id="rId34"/>
    <p:sldId id="332" r:id="rId35"/>
    <p:sldId id="289" r:id="rId36"/>
    <p:sldId id="290" r:id="rId37"/>
    <p:sldId id="291" r:id="rId38"/>
    <p:sldId id="292" r:id="rId39"/>
    <p:sldId id="293" r:id="rId40"/>
    <p:sldId id="294" r:id="rId41"/>
    <p:sldId id="295" r:id="rId42"/>
    <p:sldId id="296" r:id="rId43"/>
    <p:sldId id="297" r:id="rId44"/>
    <p:sldId id="333" r:id="rId45"/>
    <p:sldId id="334" r:id="rId46"/>
    <p:sldId id="300" r:id="rId47"/>
    <p:sldId id="301" r:id="rId48"/>
    <p:sldId id="335" r:id="rId49"/>
    <p:sldId id="303" r:id="rId50"/>
    <p:sldId id="336"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7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6"/>
    <p:restoredTop sz="94674"/>
  </p:normalViewPr>
  <p:slideViewPr>
    <p:cSldViewPr>
      <p:cViewPr varScale="1">
        <p:scale>
          <a:sx n="103" d="100"/>
          <a:sy n="103" d="100"/>
        </p:scale>
        <p:origin x="200" y="62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07B0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2C4E6B"/>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07B0B"/>
                </a:solidFill>
                <a:latin typeface="Arial"/>
                <a:cs typeface="Arial"/>
              </a:defRPr>
            </a:lvl1pPr>
          </a:lstStyle>
          <a:p>
            <a:endParaRPr/>
          </a:p>
        </p:txBody>
      </p:sp>
      <p:sp>
        <p:nvSpPr>
          <p:cNvPr id="3" name="Holder 3"/>
          <p:cNvSpPr>
            <a:spLocks noGrp="1"/>
          </p:cNvSpPr>
          <p:nvPr>
            <p:ph sz="half" idx="2"/>
          </p:nvPr>
        </p:nvSpPr>
        <p:spPr>
          <a:xfrm>
            <a:off x="1131737" y="1684614"/>
            <a:ext cx="3397250" cy="3633470"/>
          </a:xfrm>
          <a:prstGeom prst="rect">
            <a:avLst/>
          </a:prstGeom>
        </p:spPr>
        <p:txBody>
          <a:bodyPr wrap="square" lIns="0" tIns="0" rIns="0" bIns="0">
            <a:spAutoFit/>
          </a:bodyPr>
          <a:lstStyle>
            <a:lvl1pPr>
              <a:defRPr sz="3700" b="1" i="0">
                <a:solidFill>
                  <a:srgbClr val="212121"/>
                </a:solidFill>
                <a:latin typeface="Arial"/>
                <a:cs typeface="Arial"/>
              </a:defRPr>
            </a:lvl1pPr>
          </a:lstStyle>
          <a:p>
            <a:endParaRPr/>
          </a:p>
        </p:txBody>
      </p:sp>
      <p:sp>
        <p:nvSpPr>
          <p:cNvPr id="4" name="Holder 4"/>
          <p:cNvSpPr>
            <a:spLocks noGrp="1"/>
          </p:cNvSpPr>
          <p:nvPr>
            <p:ph sz="half" idx="3"/>
          </p:nvPr>
        </p:nvSpPr>
        <p:spPr>
          <a:xfrm>
            <a:off x="6562087" y="1820344"/>
            <a:ext cx="4167504" cy="3683635"/>
          </a:xfrm>
          <a:prstGeom prst="rect">
            <a:avLst/>
          </a:prstGeom>
        </p:spPr>
        <p:txBody>
          <a:bodyPr wrap="square" lIns="0" tIns="0" rIns="0" bIns="0">
            <a:spAutoFit/>
          </a:bodyPr>
          <a:lstStyle>
            <a:lvl1pPr>
              <a:defRPr sz="2000" b="1" i="0">
                <a:solidFill>
                  <a:srgbClr val="212121"/>
                </a:solidFill>
                <a:latin typeface="Verdana"/>
                <a:cs typeface="Verdan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5/27/21</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07B0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5/27/21</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5/27/21</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88952" cy="6222492"/>
          </a:xfrm>
          <a:prstGeom prst="rect">
            <a:avLst/>
          </a:prstGeom>
        </p:spPr>
      </p:pic>
      <p:sp>
        <p:nvSpPr>
          <p:cNvPr id="17" name="bg object 17"/>
          <p:cNvSpPr/>
          <p:nvPr/>
        </p:nvSpPr>
        <p:spPr>
          <a:xfrm>
            <a:off x="0" y="6222491"/>
            <a:ext cx="11275060" cy="635635"/>
          </a:xfrm>
          <a:custGeom>
            <a:avLst/>
            <a:gdLst/>
            <a:ahLst/>
            <a:cxnLst/>
            <a:rect l="l" t="t" r="r" b="b"/>
            <a:pathLst>
              <a:path w="11275060" h="635634">
                <a:moveTo>
                  <a:pt x="0" y="635508"/>
                </a:moveTo>
                <a:lnTo>
                  <a:pt x="11274552" y="635508"/>
                </a:lnTo>
                <a:lnTo>
                  <a:pt x="11274552" y="0"/>
                </a:lnTo>
                <a:lnTo>
                  <a:pt x="0" y="0"/>
                </a:lnTo>
                <a:lnTo>
                  <a:pt x="0" y="635508"/>
                </a:lnTo>
                <a:close/>
              </a:path>
            </a:pathLst>
          </a:custGeom>
          <a:solidFill>
            <a:srgbClr val="1C3768"/>
          </a:solidFill>
        </p:spPr>
        <p:txBody>
          <a:bodyPr wrap="square" lIns="0" tIns="0" rIns="0" bIns="0" rtlCol="0"/>
          <a:lstStyle/>
          <a:p>
            <a:endParaRPr dirty="0"/>
          </a:p>
        </p:txBody>
      </p:sp>
      <p:sp>
        <p:nvSpPr>
          <p:cNvPr id="18" name="bg object 18"/>
          <p:cNvSpPr/>
          <p:nvPr/>
        </p:nvSpPr>
        <p:spPr>
          <a:xfrm>
            <a:off x="11274552" y="6222491"/>
            <a:ext cx="914400" cy="635635"/>
          </a:xfrm>
          <a:custGeom>
            <a:avLst/>
            <a:gdLst/>
            <a:ahLst/>
            <a:cxnLst/>
            <a:rect l="l" t="t" r="r" b="b"/>
            <a:pathLst>
              <a:path w="914400" h="635634">
                <a:moveTo>
                  <a:pt x="914400" y="0"/>
                </a:moveTo>
                <a:lnTo>
                  <a:pt x="0" y="0"/>
                </a:lnTo>
                <a:lnTo>
                  <a:pt x="0" y="635508"/>
                </a:lnTo>
                <a:lnTo>
                  <a:pt x="914400" y="635508"/>
                </a:lnTo>
                <a:lnTo>
                  <a:pt x="914400" y="0"/>
                </a:lnTo>
                <a:close/>
              </a:path>
            </a:pathLst>
          </a:custGeom>
          <a:solidFill>
            <a:srgbClr val="D51F1A"/>
          </a:solidFill>
        </p:spPr>
        <p:txBody>
          <a:bodyPr wrap="square" lIns="0" tIns="0" rIns="0" bIns="0" rtlCol="0"/>
          <a:lstStyle/>
          <a:p>
            <a:endParaRPr dirty="0"/>
          </a:p>
        </p:txBody>
      </p:sp>
      <p:pic>
        <p:nvPicPr>
          <p:cNvPr id="19" name="bg object 19"/>
          <p:cNvPicPr/>
          <p:nvPr/>
        </p:nvPicPr>
        <p:blipFill>
          <a:blip r:embed="rId8" cstate="print"/>
          <a:stretch>
            <a:fillRect/>
          </a:stretch>
        </p:blipFill>
        <p:spPr>
          <a:xfrm>
            <a:off x="281940" y="6281928"/>
            <a:ext cx="1452359" cy="557783"/>
          </a:xfrm>
          <a:prstGeom prst="rect">
            <a:avLst/>
          </a:prstGeom>
        </p:spPr>
      </p:pic>
      <p:sp>
        <p:nvSpPr>
          <p:cNvPr id="2" name="Holder 2"/>
          <p:cNvSpPr>
            <a:spLocks noGrp="1"/>
          </p:cNvSpPr>
          <p:nvPr>
            <p:ph type="title"/>
          </p:nvPr>
        </p:nvSpPr>
        <p:spPr>
          <a:xfrm>
            <a:off x="2142982" y="-28793"/>
            <a:ext cx="8275955" cy="1823085"/>
          </a:xfrm>
          <a:prstGeom prst="rect">
            <a:avLst/>
          </a:prstGeom>
        </p:spPr>
        <p:txBody>
          <a:bodyPr wrap="square" lIns="0" tIns="0" rIns="0" bIns="0">
            <a:spAutoFit/>
          </a:bodyPr>
          <a:lstStyle>
            <a:lvl1pPr>
              <a:defRPr sz="3600" b="1" i="0">
                <a:solidFill>
                  <a:srgbClr val="C07B0B"/>
                </a:solidFill>
                <a:latin typeface="Arial"/>
                <a:cs typeface="Arial"/>
              </a:defRPr>
            </a:lvl1pPr>
          </a:lstStyle>
          <a:p>
            <a:endParaRPr/>
          </a:p>
        </p:txBody>
      </p:sp>
      <p:sp>
        <p:nvSpPr>
          <p:cNvPr id="3" name="Holder 3"/>
          <p:cNvSpPr>
            <a:spLocks noGrp="1"/>
          </p:cNvSpPr>
          <p:nvPr>
            <p:ph type="body" idx="1"/>
          </p:nvPr>
        </p:nvSpPr>
        <p:spPr>
          <a:xfrm>
            <a:off x="1908194" y="1391212"/>
            <a:ext cx="8375611" cy="3580129"/>
          </a:xfrm>
          <a:prstGeom prst="rect">
            <a:avLst/>
          </a:prstGeom>
        </p:spPr>
        <p:txBody>
          <a:bodyPr wrap="square" lIns="0" tIns="0" rIns="0" bIns="0">
            <a:spAutoFit/>
          </a:bodyPr>
          <a:lstStyle>
            <a:lvl1pPr>
              <a:defRPr sz="2400" b="0" i="0">
                <a:solidFill>
                  <a:srgbClr val="2C4E6B"/>
                </a:solidFill>
                <a:latin typeface="Verdana"/>
                <a:cs typeface="Verdan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5/27/21</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www.flickr.com/photos/wicker-furniture/8555689943/" TargetMode="External"/><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www.suicidology.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g"/><Relationship Id="rId3" Type="http://schemas.openxmlformats.org/officeDocument/2006/relationships/image" Target="../media/image47.jpg"/><Relationship Id="rId7" Type="http://schemas.openxmlformats.org/officeDocument/2006/relationships/image" Target="../media/image51.jpg"/><Relationship Id="rId12" Type="http://schemas.openxmlformats.org/officeDocument/2006/relationships/image" Target="../media/image56.jpg"/><Relationship Id="rId17" Type="http://schemas.openxmlformats.org/officeDocument/2006/relationships/image" Target="../media/image61.jpg"/><Relationship Id="rId2" Type="http://schemas.openxmlformats.org/officeDocument/2006/relationships/image" Target="../media/image46.jpg"/><Relationship Id="rId16" Type="http://schemas.openxmlformats.org/officeDocument/2006/relationships/image" Target="../media/image60.jpg"/><Relationship Id="rId1" Type="http://schemas.openxmlformats.org/officeDocument/2006/relationships/slideLayout" Target="../slideLayouts/slideLayout4.xml"/><Relationship Id="rId6" Type="http://schemas.openxmlformats.org/officeDocument/2006/relationships/image" Target="../media/image50.jpg"/><Relationship Id="rId11" Type="http://schemas.openxmlformats.org/officeDocument/2006/relationships/image" Target="../media/image55.jpg"/><Relationship Id="rId5" Type="http://schemas.openxmlformats.org/officeDocument/2006/relationships/image" Target="../media/image49.jpg"/><Relationship Id="rId15" Type="http://schemas.openxmlformats.org/officeDocument/2006/relationships/image" Target="../media/image59.jp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g"/></Relationships>
</file>

<file path=ppt/slides/_rels/slide2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g"/></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hyperlink" Target="http://www.sprc.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sprc.org/" TargetMode="External"/><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32.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yspp.org/" TargetMode="External"/><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png"/><Relationship Id="rId7" Type="http://schemas.openxmlformats.org/officeDocument/2006/relationships/image" Target="../media/image110.jp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mailto:sara.hunt@unlv.edu"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www.washoecounty.us/seniorsrv" TargetMode="External"/><Relationship Id="rId3" Type="http://schemas.openxmlformats.org/officeDocument/2006/relationships/hyperlink" Target="https://nevadaadrc.com/" TargetMode="External"/><Relationship Id="rId7" Type="http://schemas.openxmlformats.org/officeDocument/2006/relationships/hyperlink" Target="https://www.washoecounty.us/seniorsrv/" TargetMode="External"/><Relationship Id="rId2" Type="http://schemas.openxmlformats.org/officeDocument/2006/relationships/hyperlink" Target="https://www.nevada211.org/" TargetMode="External"/><Relationship Id="rId1" Type="http://schemas.openxmlformats.org/officeDocument/2006/relationships/slideLayout" Target="../slideLayouts/slideLayout2.xml"/><Relationship Id="rId6" Type="http://schemas.openxmlformats.org/officeDocument/2006/relationships/hyperlink" Target="https://www.nnmc.com/services/senior-bridges-behavioral-health" TargetMode="External"/><Relationship Id="rId5" Type="http://schemas.openxmlformats.org/officeDocument/2006/relationships/hyperlink" Target="https://www.seniorresource.com/nevada.htm" TargetMode="External"/><Relationship Id="rId4" Type="http://schemas.openxmlformats.org/officeDocument/2006/relationships/hyperlink" Target="https://hellostartsnow.org/" TargetMode="External"/><Relationship Id="rId9" Type="http://schemas.openxmlformats.org/officeDocument/2006/relationships/hyperlink" Target="http://www.defeet.org/uploads/7/7/2/8/77282817/phone_apps.pdf"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www.survivingsuicide.com/" TargetMode="External"/><Relationship Id="rId3" Type="http://schemas.openxmlformats.org/officeDocument/2006/relationships/hyperlink" Target="http://www.afsp.org/" TargetMode="External"/><Relationship Id="rId7" Type="http://schemas.openxmlformats.org/officeDocument/2006/relationships/hyperlink" Target="http://www.suicideprevention.nv.gov/" TargetMode="External"/><Relationship Id="rId2" Type="http://schemas.openxmlformats.org/officeDocument/2006/relationships/image" Target="../media/image115.jpg"/><Relationship Id="rId1" Type="http://schemas.openxmlformats.org/officeDocument/2006/relationships/slideLayout" Target="../slideLayouts/slideLayout2.xml"/><Relationship Id="rId6" Type="http://schemas.openxmlformats.org/officeDocument/2006/relationships/hyperlink" Target="http://www.spanusa.org/" TargetMode="External"/><Relationship Id="rId11" Type="http://schemas.openxmlformats.org/officeDocument/2006/relationships/hyperlink" Target="https://zerosuicide.edc.org/" TargetMode="External"/><Relationship Id="rId5" Type="http://schemas.openxmlformats.org/officeDocument/2006/relationships/hyperlink" Target="http://www.sprc.org/" TargetMode="External"/><Relationship Id="rId10" Type="http://schemas.openxmlformats.org/officeDocument/2006/relationships/hyperlink" Target="https://ncsp.academy.reliaslearning.com/suicide-prevention-training-ncsp.aspx" TargetMode="External"/><Relationship Id="rId4" Type="http://schemas.openxmlformats.org/officeDocument/2006/relationships/hyperlink" Target="http://www.suicidology.org/" TargetMode="External"/><Relationship Id="rId9" Type="http://schemas.openxmlformats.org/officeDocument/2006/relationships/hyperlink" Target="http://www.nvsuicideprevention.or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technofaq.org/posts/2017/03/everything-you-should-know-about-successful-online-employee-training/" TargetMode="External"/><Relationship Id="rId2" Type="http://schemas.openxmlformats.org/officeDocument/2006/relationships/image" Target="../media/image116.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mailto:jmassolo@health.nv.gov" TargetMode="External"/><Relationship Id="rId2" Type="http://schemas.openxmlformats.org/officeDocument/2006/relationships/hyperlink" Target="mailto:mvallen@health.nv.gov" TargetMode="External"/><Relationship Id="rId1" Type="http://schemas.openxmlformats.org/officeDocument/2006/relationships/slideLayout" Target="../slideLayouts/slideLayout4.xml"/><Relationship Id="rId6" Type="http://schemas.openxmlformats.org/officeDocument/2006/relationships/hyperlink" Target="mailto:Regan@health.nv.gov" TargetMode="External"/><Relationship Id="rId5" Type="http://schemas.openxmlformats.org/officeDocument/2006/relationships/hyperlink" Target="mailto:ccwood@health.nv.gov" TargetMode="External"/><Relationship Id="rId4" Type="http://schemas.openxmlformats.org/officeDocument/2006/relationships/hyperlink" Target="mailto:angelafriedman@health.nv.gov"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henryford.com/services/behavioral-health/zero-suicide" TargetMode="External"/><Relationship Id="rId2" Type="http://schemas.openxmlformats.org/officeDocument/2006/relationships/hyperlink" Target="https://zerosuicide.sprc.org/" TargetMode="External"/><Relationship Id="rId1" Type="http://schemas.openxmlformats.org/officeDocument/2006/relationships/slideLayout" Target="../slideLayouts/slideLayout2.xml"/><Relationship Id="rId6" Type="http://schemas.openxmlformats.org/officeDocument/2006/relationships/hyperlink" Target="https://www.omh.ny.gov/omhweb/dqm/bqi/suicideasaneverevent.pdf" TargetMode="External"/><Relationship Id="rId5" Type="http://schemas.openxmlformats.org/officeDocument/2006/relationships/hyperlink" Target="https://sites.utexas.edu/zest/" TargetMode="External"/><Relationship Id="rId4" Type="http://schemas.openxmlformats.org/officeDocument/2006/relationships/hyperlink" Target="https://magellanhealthinsights.com/category/suicide-preven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7E95-819B-FA4D-939A-BCB15BBE27E6}"/>
              </a:ext>
            </a:extLst>
          </p:cNvPr>
          <p:cNvSpPr>
            <a:spLocks noGrp="1"/>
          </p:cNvSpPr>
          <p:nvPr>
            <p:ph type="title"/>
          </p:nvPr>
        </p:nvSpPr>
        <p:spPr>
          <a:xfrm>
            <a:off x="2142982" y="-28793"/>
            <a:ext cx="8275955" cy="123111"/>
          </a:xfrm>
        </p:spPr>
        <p:txBody>
          <a:bodyPr/>
          <a:lstStyle/>
          <a:p>
            <a:r>
              <a:rPr lang="en-US" sz="800" dirty="0">
                <a:solidFill>
                  <a:schemeClr val="bg1"/>
                </a:solidFill>
              </a:rPr>
              <a:t>Department of Health and Human Services</a:t>
            </a:r>
          </a:p>
        </p:txBody>
      </p:sp>
      <p:pic>
        <p:nvPicPr>
          <p:cNvPr id="4" name="Picture 3" descr="State of Nevada Department of Health and Human Services. Crisis and suicide prevention. Division of public and behavioral health/ office of suicide prevention. Cherylyn Rahr-Wood. Statewide Zero Suicide Project Coordinator">
            <a:extLst>
              <a:ext uri="{FF2B5EF4-FFF2-40B4-BE49-F238E27FC236}">
                <a16:creationId xmlns:a16="http://schemas.microsoft.com/office/drawing/2014/main" id="{99E96CA7-BC8D-C640-8879-C271E38FA69A}"/>
              </a:ext>
            </a:extLst>
          </p:cNvPr>
          <p:cNvPicPr>
            <a:picLocks noChangeAspect="1"/>
          </p:cNvPicPr>
          <p:nvPr/>
        </p:nvPicPr>
        <p:blipFill rotWithShape="1">
          <a:blip r:embed="rId2">
            <a:extLst>
              <a:ext uri="{28A0092B-C50C-407E-A947-70E740481C1C}">
                <a14:useLocalDpi xmlns:a14="http://schemas.microsoft.com/office/drawing/2010/main" val="0"/>
              </a:ext>
            </a:extLst>
          </a:blip>
          <a:srcRect b="8929"/>
          <a:stretch/>
        </p:blipFill>
        <p:spPr>
          <a:xfrm>
            <a:off x="0" y="31050"/>
            <a:ext cx="12192000" cy="6217350"/>
          </a:xfrm>
          <a:prstGeom prst="rect">
            <a:avLst/>
          </a:prstGeom>
        </p:spPr>
      </p:pic>
      <p:sp>
        <p:nvSpPr>
          <p:cNvPr id="3" name="TextBox 2">
            <a:extLst>
              <a:ext uri="{FF2B5EF4-FFF2-40B4-BE49-F238E27FC236}">
                <a16:creationId xmlns:a16="http://schemas.microsoft.com/office/drawing/2014/main" id="{9EF9229C-6867-A047-AA70-193FBEDE3E2F}"/>
              </a:ext>
            </a:extLst>
          </p:cNvPr>
          <p:cNvSpPr txBox="1"/>
          <p:nvPr/>
        </p:nvSpPr>
        <p:spPr>
          <a:xfrm>
            <a:off x="3429000" y="6322659"/>
            <a:ext cx="4953000" cy="338554"/>
          </a:xfrm>
          <a:prstGeom prst="rect">
            <a:avLst/>
          </a:prstGeom>
          <a:noFill/>
        </p:spPr>
        <p:txBody>
          <a:bodyPr wrap="square" rtlCol="0">
            <a:spAutoFit/>
          </a:bodyPr>
          <a:lstStyle/>
          <a:p>
            <a:r>
              <a:rPr lang="en-US" sz="1600" i="1" dirty="0">
                <a:solidFill>
                  <a:schemeClr val="bg1"/>
                </a:solidFill>
              </a:rPr>
              <a:t>Helping people. It’s who we are and what we do.</a:t>
            </a:r>
          </a:p>
        </p:txBody>
      </p:sp>
    </p:spTree>
    <p:extLst>
      <p:ext uri="{BB962C8B-B14F-4D97-AF65-F5344CB8AC3E}">
        <p14:creationId xmlns:p14="http://schemas.microsoft.com/office/powerpoint/2010/main" val="3338817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504612" y="98313"/>
            <a:ext cx="5244465" cy="939800"/>
          </a:xfrm>
          <a:prstGeom prst="rect">
            <a:avLst/>
          </a:prstGeom>
        </p:spPr>
        <p:txBody>
          <a:bodyPr vert="horz" wrap="square" lIns="0" tIns="12700" rIns="0" bIns="0" rtlCol="0">
            <a:spAutoFit/>
          </a:bodyPr>
          <a:lstStyle/>
          <a:p>
            <a:pPr marL="12700">
              <a:lnSpc>
                <a:spcPct val="100000"/>
              </a:lnSpc>
              <a:spcBef>
                <a:spcPts val="100"/>
              </a:spcBef>
            </a:pPr>
            <a:r>
              <a:rPr sz="6000" b="0" spc="-140" dirty="0">
                <a:solidFill>
                  <a:srgbClr val="D51F1A"/>
                </a:solidFill>
                <a:latin typeface="Arial"/>
                <a:cs typeface="Arial"/>
              </a:rPr>
              <a:t>ZE</a:t>
            </a:r>
            <a:r>
              <a:rPr sz="6000" b="0" spc="-135" dirty="0">
                <a:solidFill>
                  <a:srgbClr val="D51F1A"/>
                </a:solidFill>
                <a:latin typeface="Arial"/>
                <a:cs typeface="Arial"/>
              </a:rPr>
              <a:t>R</a:t>
            </a:r>
            <a:r>
              <a:rPr sz="6000" b="0" dirty="0">
                <a:solidFill>
                  <a:srgbClr val="D51F1A"/>
                </a:solidFill>
                <a:latin typeface="Arial"/>
                <a:cs typeface="Arial"/>
              </a:rPr>
              <a:t>O</a:t>
            </a:r>
            <a:r>
              <a:rPr sz="6000" b="0" spc="-265" dirty="0">
                <a:solidFill>
                  <a:srgbClr val="D51F1A"/>
                </a:solidFill>
                <a:latin typeface="Arial"/>
                <a:cs typeface="Arial"/>
              </a:rPr>
              <a:t> </a:t>
            </a:r>
            <a:r>
              <a:rPr sz="6000" b="0" spc="-140" dirty="0">
                <a:solidFill>
                  <a:srgbClr val="D51F1A"/>
                </a:solidFill>
                <a:latin typeface="Arial"/>
                <a:cs typeface="Arial"/>
              </a:rPr>
              <a:t>S</a:t>
            </a:r>
            <a:r>
              <a:rPr sz="6000" b="0" spc="-135" dirty="0">
                <a:solidFill>
                  <a:srgbClr val="D51F1A"/>
                </a:solidFill>
                <a:latin typeface="Arial"/>
                <a:cs typeface="Arial"/>
              </a:rPr>
              <a:t>UICIDE</a:t>
            </a:r>
            <a:endParaRPr sz="6000" dirty="0">
              <a:latin typeface="Arial"/>
              <a:cs typeface="Arial"/>
            </a:endParaRPr>
          </a:p>
        </p:txBody>
      </p:sp>
      <p:grpSp>
        <p:nvGrpSpPr>
          <p:cNvPr id="6" name="object 6" descr="Zero Suicide in Health and Behavioral Health Care photo, at image with groups of people. One group is a family, another is three graduates, and another is four professional with name tags. "/>
          <p:cNvGrpSpPr/>
          <p:nvPr/>
        </p:nvGrpSpPr>
        <p:grpSpPr>
          <a:xfrm>
            <a:off x="0" y="0"/>
            <a:ext cx="12189460" cy="6306820"/>
            <a:chOff x="0" y="0"/>
            <a:chExt cx="12189460" cy="6306820"/>
          </a:xfrm>
        </p:grpSpPr>
        <p:pic>
          <p:nvPicPr>
            <p:cNvPr id="7" name="object 7"/>
            <p:cNvPicPr/>
            <p:nvPr/>
          </p:nvPicPr>
          <p:blipFill>
            <a:blip r:embed="rId2" cstate="print"/>
            <a:stretch>
              <a:fillRect/>
            </a:stretch>
          </p:blipFill>
          <p:spPr>
            <a:xfrm>
              <a:off x="10303764" y="0"/>
              <a:ext cx="1885187" cy="1280159"/>
            </a:xfrm>
            <a:prstGeom prst="rect">
              <a:avLst/>
            </a:prstGeom>
          </p:spPr>
        </p:pic>
        <p:pic>
          <p:nvPicPr>
            <p:cNvPr id="8" name="object 8"/>
            <p:cNvPicPr/>
            <p:nvPr/>
          </p:nvPicPr>
          <p:blipFill>
            <a:blip r:embed="rId3" cstate="print"/>
            <a:stretch>
              <a:fillRect/>
            </a:stretch>
          </p:blipFill>
          <p:spPr>
            <a:xfrm>
              <a:off x="0" y="1069847"/>
              <a:ext cx="12188939" cy="5236451"/>
            </a:xfrm>
            <a:prstGeom prst="rect">
              <a:avLst/>
            </a:prstGeom>
          </p:spPr>
        </p:pic>
      </p:grpSp>
      <p:sp>
        <p:nvSpPr>
          <p:cNvPr id="4" name="object 4"/>
          <p:cNvSpPr txBox="1"/>
          <p:nvPr/>
        </p:nvSpPr>
        <p:spPr>
          <a:xfrm>
            <a:off x="11640343" y="6300802"/>
            <a:ext cx="19494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9</a:t>
            </a:r>
            <a:endParaRPr sz="24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8517" y="464360"/>
            <a:ext cx="5960110" cy="756920"/>
          </a:xfrm>
          <a:prstGeom prst="rect">
            <a:avLst/>
          </a:prstGeom>
        </p:spPr>
        <p:txBody>
          <a:bodyPr vert="horz" wrap="square" lIns="0" tIns="12700" rIns="0" bIns="0" rtlCol="0">
            <a:spAutoFit/>
          </a:bodyPr>
          <a:lstStyle/>
          <a:p>
            <a:pPr marL="12700">
              <a:lnSpc>
                <a:spcPct val="100000"/>
              </a:lnSpc>
              <a:spcBef>
                <a:spcPts val="100"/>
              </a:spcBef>
            </a:pPr>
            <a:r>
              <a:rPr sz="4800" spc="-140" dirty="0">
                <a:solidFill>
                  <a:srgbClr val="D51F1A"/>
                </a:solidFill>
              </a:rPr>
              <a:t>Ze</a:t>
            </a:r>
            <a:r>
              <a:rPr sz="4800" spc="-130" dirty="0">
                <a:solidFill>
                  <a:srgbClr val="D51F1A"/>
                </a:solidFill>
              </a:rPr>
              <a:t>r</a:t>
            </a:r>
            <a:r>
              <a:rPr sz="4800" dirty="0">
                <a:solidFill>
                  <a:srgbClr val="D51F1A"/>
                </a:solidFill>
              </a:rPr>
              <a:t>o</a:t>
            </a:r>
            <a:r>
              <a:rPr sz="4800" spc="-250" dirty="0">
                <a:solidFill>
                  <a:srgbClr val="D51F1A"/>
                </a:solidFill>
              </a:rPr>
              <a:t> </a:t>
            </a:r>
            <a:r>
              <a:rPr sz="4800" spc="-130" dirty="0">
                <a:solidFill>
                  <a:srgbClr val="D51F1A"/>
                </a:solidFill>
              </a:rPr>
              <a:t>S</a:t>
            </a:r>
            <a:r>
              <a:rPr sz="4800" spc="-140" dirty="0">
                <a:solidFill>
                  <a:srgbClr val="D51F1A"/>
                </a:solidFill>
              </a:rPr>
              <a:t>u</a:t>
            </a:r>
            <a:r>
              <a:rPr sz="4800" spc="-135" dirty="0">
                <a:solidFill>
                  <a:srgbClr val="D51F1A"/>
                </a:solidFill>
              </a:rPr>
              <a:t>i</a:t>
            </a:r>
            <a:r>
              <a:rPr sz="4800" spc="-140" dirty="0">
                <a:solidFill>
                  <a:srgbClr val="D51F1A"/>
                </a:solidFill>
              </a:rPr>
              <a:t>c</a:t>
            </a:r>
            <a:r>
              <a:rPr sz="4800" spc="-135" dirty="0">
                <a:solidFill>
                  <a:srgbClr val="D51F1A"/>
                </a:solidFill>
              </a:rPr>
              <a:t>i</a:t>
            </a:r>
            <a:r>
              <a:rPr sz="4800" spc="-140" dirty="0">
                <a:solidFill>
                  <a:srgbClr val="D51F1A"/>
                </a:solidFill>
              </a:rPr>
              <a:t>d</a:t>
            </a:r>
            <a:r>
              <a:rPr sz="4800" dirty="0">
                <a:solidFill>
                  <a:srgbClr val="D51F1A"/>
                </a:solidFill>
              </a:rPr>
              <a:t>e</a:t>
            </a:r>
            <a:r>
              <a:rPr sz="4800" spc="-225" dirty="0">
                <a:solidFill>
                  <a:srgbClr val="D51F1A"/>
                </a:solidFill>
              </a:rPr>
              <a:t> </a:t>
            </a:r>
            <a:r>
              <a:rPr sz="4800" spc="-135" dirty="0">
                <a:solidFill>
                  <a:srgbClr val="D51F1A"/>
                </a:solidFill>
              </a:rPr>
              <a:t>I</a:t>
            </a:r>
            <a:r>
              <a:rPr sz="4800" spc="-140" dirty="0">
                <a:solidFill>
                  <a:srgbClr val="D51F1A"/>
                </a:solidFill>
              </a:rPr>
              <a:t>n</a:t>
            </a:r>
            <a:r>
              <a:rPr sz="4800" spc="-135" dirty="0">
                <a:solidFill>
                  <a:srgbClr val="D51F1A"/>
                </a:solidFill>
              </a:rPr>
              <a:t>iti</a:t>
            </a:r>
            <a:r>
              <a:rPr sz="4800" spc="-140" dirty="0">
                <a:solidFill>
                  <a:srgbClr val="D51F1A"/>
                </a:solidFill>
              </a:rPr>
              <a:t>a</a:t>
            </a:r>
            <a:r>
              <a:rPr sz="4800" spc="-135" dirty="0">
                <a:solidFill>
                  <a:srgbClr val="D51F1A"/>
                </a:solidFill>
              </a:rPr>
              <a:t>ti</a:t>
            </a:r>
            <a:r>
              <a:rPr sz="4800" spc="-140" dirty="0">
                <a:solidFill>
                  <a:srgbClr val="D51F1A"/>
                </a:solidFill>
              </a:rPr>
              <a:t>v</a:t>
            </a:r>
            <a:r>
              <a:rPr sz="4800" dirty="0">
                <a:solidFill>
                  <a:srgbClr val="D51F1A"/>
                </a:solidFill>
              </a:rPr>
              <a:t>e</a:t>
            </a:r>
            <a:endParaRPr sz="4800" dirty="0"/>
          </a:p>
        </p:txBody>
      </p:sp>
      <p:sp>
        <p:nvSpPr>
          <p:cNvPr id="3" name="object 3"/>
          <p:cNvSpPr txBox="1"/>
          <p:nvPr/>
        </p:nvSpPr>
        <p:spPr>
          <a:xfrm>
            <a:off x="1085781" y="1534858"/>
            <a:ext cx="9210040" cy="3855085"/>
          </a:xfrm>
          <a:prstGeom prst="rect">
            <a:avLst/>
          </a:prstGeom>
        </p:spPr>
        <p:txBody>
          <a:bodyPr vert="horz" wrap="square" lIns="0" tIns="73660" rIns="0" bIns="0" rtlCol="0">
            <a:spAutoFit/>
          </a:bodyPr>
          <a:lstStyle/>
          <a:p>
            <a:pPr marL="317500" indent="-304800">
              <a:lnSpc>
                <a:spcPct val="100000"/>
              </a:lnSpc>
              <a:spcBef>
                <a:spcPts val="580"/>
              </a:spcBef>
              <a:buClr>
                <a:srgbClr val="D51F1A"/>
              </a:buClr>
              <a:buFont typeface="Wingdings"/>
              <a:buChar char=""/>
              <a:tabLst>
                <a:tab pos="316865" algn="l"/>
                <a:tab pos="317500" algn="l"/>
              </a:tabLst>
            </a:pPr>
            <a:r>
              <a:rPr sz="2000" dirty="0">
                <a:solidFill>
                  <a:srgbClr val="212121"/>
                </a:solidFill>
                <a:latin typeface="Arial"/>
                <a:cs typeface="Arial"/>
              </a:rPr>
              <a:t>Suicide</a:t>
            </a:r>
            <a:r>
              <a:rPr sz="2000" spc="-5" dirty="0">
                <a:solidFill>
                  <a:srgbClr val="212121"/>
                </a:solidFill>
                <a:latin typeface="Arial"/>
                <a:cs typeface="Arial"/>
              </a:rPr>
              <a:t> prevention</a:t>
            </a:r>
            <a:r>
              <a:rPr sz="2000" spc="-25" dirty="0">
                <a:solidFill>
                  <a:srgbClr val="212121"/>
                </a:solidFill>
                <a:latin typeface="Arial"/>
                <a:cs typeface="Arial"/>
              </a:rPr>
              <a:t> </a:t>
            </a:r>
            <a:r>
              <a:rPr sz="2000" spc="-5" dirty="0">
                <a:solidFill>
                  <a:srgbClr val="212121"/>
                </a:solidFill>
                <a:latin typeface="Arial"/>
                <a:cs typeface="Arial"/>
              </a:rPr>
              <a:t>is </a:t>
            </a:r>
            <a:r>
              <a:rPr sz="2000" dirty="0">
                <a:solidFill>
                  <a:srgbClr val="212121"/>
                </a:solidFill>
                <a:latin typeface="Arial"/>
                <a:cs typeface="Arial"/>
              </a:rPr>
              <a:t>a core</a:t>
            </a:r>
            <a:r>
              <a:rPr sz="2000" spc="-30" dirty="0">
                <a:solidFill>
                  <a:srgbClr val="212121"/>
                </a:solidFill>
                <a:latin typeface="Arial"/>
                <a:cs typeface="Arial"/>
              </a:rPr>
              <a:t> </a:t>
            </a:r>
            <a:r>
              <a:rPr sz="2000" spc="-5" dirty="0">
                <a:solidFill>
                  <a:srgbClr val="212121"/>
                </a:solidFill>
                <a:latin typeface="Arial"/>
                <a:cs typeface="Arial"/>
              </a:rPr>
              <a:t>responsibility</a:t>
            </a:r>
            <a:r>
              <a:rPr sz="2000" spc="-20" dirty="0">
                <a:solidFill>
                  <a:srgbClr val="212121"/>
                </a:solidFill>
                <a:latin typeface="Arial"/>
                <a:cs typeface="Arial"/>
              </a:rPr>
              <a:t> </a:t>
            </a:r>
            <a:r>
              <a:rPr sz="2000" dirty="0">
                <a:solidFill>
                  <a:srgbClr val="212121"/>
                </a:solidFill>
                <a:latin typeface="Arial"/>
                <a:cs typeface="Arial"/>
              </a:rPr>
              <a:t>of</a:t>
            </a:r>
            <a:r>
              <a:rPr sz="2000" spc="-5" dirty="0">
                <a:solidFill>
                  <a:srgbClr val="212121"/>
                </a:solidFill>
                <a:latin typeface="Arial"/>
                <a:cs typeface="Arial"/>
              </a:rPr>
              <a:t> </a:t>
            </a:r>
            <a:r>
              <a:rPr sz="2000" spc="-25" dirty="0">
                <a:solidFill>
                  <a:srgbClr val="212121"/>
                </a:solidFill>
                <a:latin typeface="Arial"/>
                <a:cs typeface="Arial"/>
              </a:rPr>
              <a:t>HEALTH</a:t>
            </a:r>
            <a:endParaRPr sz="2000" dirty="0">
              <a:latin typeface="Arial"/>
              <a:cs typeface="Arial"/>
            </a:endParaRPr>
          </a:p>
          <a:p>
            <a:pPr marL="317500" indent="-304800">
              <a:lnSpc>
                <a:spcPct val="100000"/>
              </a:lnSpc>
              <a:spcBef>
                <a:spcPts val="480"/>
              </a:spcBef>
              <a:buClr>
                <a:srgbClr val="D51F1A"/>
              </a:buClr>
              <a:buFont typeface="Wingdings"/>
              <a:buChar char=""/>
              <a:tabLst>
                <a:tab pos="316865" algn="l"/>
                <a:tab pos="317500" algn="l"/>
              </a:tabLst>
            </a:pPr>
            <a:r>
              <a:rPr sz="2000" dirty="0">
                <a:solidFill>
                  <a:srgbClr val="212121"/>
                </a:solidFill>
                <a:latin typeface="Arial"/>
                <a:cs typeface="Arial"/>
              </a:rPr>
              <a:t>Apply new</a:t>
            </a:r>
            <a:r>
              <a:rPr sz="2000" spc="-15" dirty="0">
                <a:solidFill>
                  <a:srgbClr val="212121"/>
                </a:solidFill>
                <a:latin typeface="Arial"/>
                <a:cs typeface="Arial"/>
              </a:rPr>
              <a:t> </a:t>
            </a:r>
            <a:r>
              <a:rPr sz="2000" dirty="0">
                <a:solidFill>
                  <a:srgbClr val="212121"/>
                </a:solidFill>
                <a:latin typeface="Arial"/>
                <a:cs typeface="Arial"/>
              </a:rPr>
              <a:t>knowledge</a:t>
            </a:r>
            <a:r>
              <a:rPr sz="2000" spc="-40" dirty="0">
                <a:solidFill>
                  <a:srgbClr val="212121"/>
                </a:solidFill>
                <a:latin typeface="Arial"/>
                <a:cs typeface="Arial"/>
              </a:rPr>
              <a:t> </a:t>
            </a:r>
            <a:r>
              <a:rPr sz="2000" dirty="0">
                <a:solidFill>
                  <a:srgbClr val="212121"/>
                </a:solidFill>
                <a:latin typeface="Arial"/>
                <a:cs typeface="Arial"/>
              </a:rPr>
              <a:t>about</a:t>
            </a:r>
            <a:r>
              <a:rPr sz="2000" spc="-20" dirty="0">
                <a:solidFill>
                  <a:srgbClr val="212121"/>
                </a:solidFill>
                <a:latin typeface="Arial"/>
                <a:cs typeface="Arial"/>
              </a:rPr>
              <a:t> </a:t>
            </a:r>
            <a:r>
              <a:rPr sz="2000" dirty="0">
                <a:solidFill>
                  <a:srgbClr val="212121"/>
                </a:solidFill>
                <a:latin typeface="Arial"/>
                <a:cs typeface="Arial"/>
              </a:rPr>
              <a:t>suicide</a:t>
            </a:r>
            <a:r>
              <a:rPr sz="2000" spc="-15" dirty="0">
                <a:solidFill>
                  <a:srgbClr val="212121"/>
                </a:solidFill>
                <a:latin typeface="Arial"/>
                <a:cs typeface="Arial"/>
              </a:rPr>
              <a:t> </a:t>
            </a:r>
            <a:r>
              <a:rPr sz="2000" dirty="0">
                <a:solidFill>
                  <a:srgbClr val="212121"/>
                </a:solidFill>
                <a:latin typeface="Arial"/>
                <a:cs typeface="Arial"/>
              </a:rPr>
              <a:t>&amp;</a:t>
            </a:r>
            <a:r>
              <a:rPr sz="2000" spc="-10" dirty="0">
                <a:solidFill>
                  <a:srgbClr val="212121"/>
                </a:solidFill>
                <a:latin typeface="Arial"/>
                <a:cs typeface="Arial"/>
              </a:rPr>
              <a:t> </a:t>
            </a:r>
            <a:r>
              <a:rPr sz="2000" dirty="0">
                <a:solidFill>
                  <a:srgbClr val="212121"/>
                </a:solidFill>
                <a:latin typeface="Arial"/>
                <a:cs typeface="Arial"/>
              </a:rPr>
              <a:t>focuses</a:t>
            </a:r>
            <a:r>
              <a:rPr sz="2000" spc="-35" dirty="0">
                <a:solidFill>
                  <a:srgbClr val="212121"/>
                </a:solidFill>
                <a:latin typeface="Arial"/>
                <a:cs typeface="Arial"/>
              </a:rPr>
              <a:t> </a:t>
            </a:r>
            <a:r>
              <a:rPr sz="2000" dirty="0">
                <a:solidFill>
                  <a:srgbClr val="212121"/>
                </a:solidFill>
                <a:latin typeface="Arial"/>
                <a:cs typeface="Arial"/>
              </a:rPr>
              <a:t>on</a:t>
            </a:r>
            <a:r>
              <a:rPr sz="2000" spc="-10" dirty="0">
                <a:solidFill>
                  <a:srgbClr val="212121"/>
                </a:solidFill>
                <a:latin typeface="Arial"/>
                <a:cs typeface="Arial"/>
              </a:rPr>
              <a:t> </a:t>
            </a:r>
            <a:r>
              <a:rPr sz="2000" spc="-5" dirty="0">
                <a:solidFill>
                  <a:srgbClr val="212121"/>
                </a:solidFill>
                <a:latin typeface="Arial"/>
                <a:cs typeface="Arial"/>
              </a:rPr>
              <a:t>treating</a:t>
            </a:r>
            <a:r>
              <a:rPr sz="2000" spc="-30" dirty="0">
                <a:solidFill>
                  <a:srgbClr val="212121"/>
                </a:solidFill>
                <a:latin typeface="Arial"/>
                <a:cs typeface="Arial"/>
              </a:rPr>
              <a:t> </a:t>
            </a:r>
            <a:r>
              <a:rPr sz="2000" spc="-5" dirty="0">
                <a:solidFill>
                  <a:srgbClr val="212121"/>
                </a:solidFill>
                <a:latin typeface="Arial"/>
                <a:cs typeface="Arial"/>
              </a:rPr>
              <a:t>it</a:t>
            </a:r>
            <a:r>
              <a:rPr sz="2000" spc="-10" dirty="0">
                <a:solidFill>
                  <a:srgbClr val="212121"/>
                </a:solidFill>
                <a:latin typeface="Arial"/>
                <a:cs typeface="Arial"/>
              </a:rPr>
              <a:t> </a:t>
            </a:r>
            <a:r>
              <a:rPr sz="2000" dirty="0">
                <a:solidFill>
                  <a:srgbClr val="212121"/>
                </a:solidFill>
                <a:latin typeface="Arial"/>
                <a:cs typeface="Arial"/>
              </a:rPr>
              <a:t>directly</a:t>
            </a:r>
            <a:endParaRPr sz="2000" dirty="0">
              <a:latin typeface="Arial"/>
              <a:cs typeface="Arial"/>
            </a:endParaRPr>
          </a:p>
          <a:p>
            <a:pPr marL="317500" marR="5080" indent="-304800">
              <a:lnSpc>
                <a:spcPct val="100000"/>
              </a:lnSpc>
              <a:spcBef>
                <a:spcPts val="480"/>
              </a:spcBef>
              <a:buClr>
                <a:srgbClr val="D51F1A"/>
              </a:buClr>
              <a:buFont typeface="Wingdings"/>
              <a:buChar char=""/>
              <a:tabLst>
                <a:tab pos="316865" algn="l"/>
                <a:tab pos="317500" algn="l"/>
              </a:tabLst>
            </a:pPr>
            <a:r>
              <a:rPr sz="2000" dirty="0">
                <a:solidFill>
                  <a:srgbClr val="212121"/>
                </a:solidFill>
                <a:latin typeface="Arial"/>
                <a:cs typeface="Arial"/>
              </a:rPr>
              <a:t>A</a:t>
            </a:r>
            <a:r>
              <a:rPr sz="2000" spc="-120" dirty="0">
                <a:solidFill>
                  <a:srgbClr val="212121"/>
                </a:solidFill>
                <a:latin typeface="Arial"/>
                <a:cs typeface="Arial"/>
              </a:rPr>
              <a:t> </a:t>
            </a:r>
            <a:r>
              <a:rPr sz="2000" spc="-5" dirty="0">
                <a:solidFill>
                  <a:srgbClr val="212121"/>
                </a:solidFill>
                <a:latin typeface="Arial"/>
                <a:cs typeface="Arial"/>
              </a:rPr>
              <a:t>systematic</a:t>
            </a:r>
            <a:r>
              <a:rPr sz="2000" spc="-30" dirty="0">
                <a:solidFill>
                  <a:srgbClr val="212121"/>
                </a:solidFill>
                <a:latin typeface="Arial"/>
                <a:cs typeface="Arial"/>
              </a:rPr>
              <a:t> </a:t>
            </a:r>
            <a:r>
              <a:rPr sz="2000" dirty="0">
                <a:solidFill>
                  <a:srgbClr val="212121"/>
                </a:solidFill>
                <a:latin typeface="Arial"/>
                <a:cs typeface="Arial"/>
              </a:rPr>
              <a:t>clinical approach</a:t>
            </a:r>
            <a:r>
              <a:rPr sz="2000" spc="-40" dirty="0">
                <a:solidFill>
                  <a:srgbClr val="212121"/>
                </a:solidFill>
                <a:latin typeface="Arial"/>
                <a:cs typeface="Arial"/>
              </a:rPr>
              <a:t> </a:t>
            </a:r>
            <a:r>
              <a:rPr sz="2000" spc="-5" dirty="0">
                <a:solidFill>
                  <a:srgbClr val="212121"/>
                </a:solidFill>
                <a:latin typeface="Arial"/>
                <a:cs typeface="Arial"/>
              </a:rPr>
              <a:t>in</a:t>
            </a:r>
            <a:r>
              <a:rPr sz="2000" dirty="0">
                <a:solidFill>
                  <a:srgbClr val="212121"/>
                </a:solidFill>
                <a:latin typeface="Arial"/>
                <a:cs typeface="Arial"/>
              </a:rPr>
              <a:t> health</a:t>
            </a:r>
            <a:r>
              <a:rPr sz="2000" spc="-10" dirty="0">
                <a:solidFill>
                  <a:srgbClr val="212121"/>
                </a:solidFill>
                <a:latin typeface="Arial"/>
                <a:cs typeface="Arial"/>
              </a:rPr>
              <a:t> </a:t>
            </a:r>
            <a:r>
              <a:rPr sz="2000" dirty="0">
                <a:solidFill>
                  <a:srgbClr val="212121"/>
                </a:solidFill>
                <a:latin typeface="Arial"/>
                <a:cs typeface="Arial"/>
              </a:rPr>
              <a:t>systems,</a:t>
            </a:r>
            <a:r>
              <a:rPr sz="2000" spc="-40" dirty="0">
                <a:solidFill>
                  <a:srgbClr val="212121"/>
                </a:solidFill>
                <a:latin typeface="Arial"/>
                <a:cs typeface="Arial"/>
              </a:rPr>
              <a:t> </a:t>
            </a:r>
            <a:r>
              <a:rPr sz="2000" dirty="0">
                <a:solidFill>
                  <a:srgbClr val="212121"/>
                </a:solidFill>
                <a:latin typeface="Arial"/>
                <a:cs typeface="Arial"/>
              </a:rPr>
              <a:t>not</a:t>
            </a:r>
            <a:r>
              <a:rPr sz="2000" spc="-20" dirty="0">
                <a:solidFill>
                  <a:srgbClr val="212121"/>
                </a:solidFill>
                <a:latin typeface="Arial"/>
                <a:cs typeface="Arial"/>
              </a:rPr>
              <a:t> </a:t>
            </a:r>
            <a:r>
              <a:rPr sz="2000" dirty="0">
                <a:solidFill>
                  <a:srgbClr val="212121"/>
                </a:solidFill>
                <a:latin typeface="Arial"/>
                <a:cs typeface="Arial"/>
              </a:rPr>
              <a:t>“the</a:t>
            </a:r>
            <a:r>
              <a:rPr sz="2000" spc="-30" dirty="0">
                <a:solidFill>
                  <a:srgbClr val="212121"/>
                </a:solidFill>
                <a:latin typeface="Arial"/>
                <a:cs typeface="Arial"/>
              </a:rPr>
              <a:t> </a:t>
            </a:r>
            <a:r>
              <a:rPr sz="2000" dirty="0">
                <a:solidFill>
                  <a:srgbClr val="212121"/>
                </a:solidFill>
                <a:latin typeface="Arial"/>
                <a:cs typeface="Arial"/>
              </a:rPr>
              <a:t>heroic</a:t>
            </a:r>
            <a:r>
              <a:rPr sz="2000" spc="-20" dirty="0">
                <a:solidFill>
                  <a:srgbClr val="212121"/>
                </a:solidFill>
                <a:latin typeface="Arial"/>
                <a:cs typeface="Arial"/>
              </a:rPr>
              <a:t> </a:t>
            </a:r>
            <a:r>
              <a:rPr sz="2000" spc="-10" dirty="0">
                <a:solidFill>
                  <a:srgbClr val="212121"/>
                </a:solidFill>
                <a:latin typeface="Arial"/>
                <a:cs typeface="Arial"/>
              </a:rPr>
              <a:t>efforts</a:t>
            </a:r>
            <a:r>
              <a:rPr sz="2000" spc="-20" dirty="0">
                <a:solidFill>
                  <a:srgbClr val="212121"/>
                </a:solidFill>
                <a:latin typeface="Arial"/>
                <a:cs typeface="Arial"/>
              </a:rPr>
              <a:t> </a:t>
            </a:r>
            <a:r>
              <a:rPr sz="2000" dirty="0">
                <a:solidFill>
                  <a:srgbClr val="212121"/>
                </a:solidFill>
                <a:latin typeface="Arial"/>
                <a:cs typeface="Arial"/>
              </a:rPr>
              <a:t>of</a:t>
            </a:r>
            <a:r>
              <a:rPr sz="2000" spc="-20" dirty="0">
                <a:solidFill>
                  <a:srgbClr val="212121"/>
                </a:solidFill>
                <a:latin typeface="Arial"/>
                <a:cs typeface="Arial"/>
              </a:rPr>
              <a:t> </a:t>
            </a:r>
            <a:r>
              <a:rPr sz="2000" dirty="0">
                <a:solidFill>
                  <a:srgbClr val="212121"/>
                </a:solidFill>
                <a:latin typeface="Arial"/>
                <a:cs typeface="Arial"/>
              </a:rPr>
              <a:t>crisis </a:t>
            </a:r>
            <a:r>
              <a:rPr sz="2000" spc="-540" dirty="0">
                <a:solidFill>
                  <a:srgbClr val="212121"/>
                </a:solidFill>
                <a:latin typeface="Arial"/>
                <a:cs typeface="Arial"/>
              </a:rPr>
              <a:t> </a:t>
            </a:r>
            <a:r>
              <a:rPr sz="2000" spc="-10" dirty="0">
                <a:solidFill>
                  <a:srgbClr val="212121"/>
                </a:solidFill>
                <a:latin typeface="Arial"/>
                <a:cs typeface="Arial"/>
              </a:rPr>
              <a:t>staff</a:t>
            </a:r>
            <a:r>
              <a:rPr sz="2000" spc="-40"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spc="-5" dirty="0">
                <a:solidFill>
                  <a:srgbClr val="212121"/>
                </a:solidFill>
                <a:latin typeface="Arial"/>
                <a:cs typeface="Arial"/>
              </a:rPr>
              <a:t>individual</a:t>
            </a:r>
            <a:r>
              <a:rPr sz="2000" spc="5" dirty="0">
                <a:solidFill>
                  <a:srgbClr val="212121"/>
                </a:solidFill>
                <a:latin typeface="Arial"/>
                <a:cs typeface="Arial"/>
              </a:rPr>
              <a:t> </a:t>
            </a:r>
            <a:r>
              <a:rPr sz="2000" dirty="0">
                <a:solidFill>
                  <a:srgbClr val="212121"/>
                </a:solidFill>
                <a:latin typeface="Arial"/>
                <a:cs typeface="Arial"/>
              </a:rPr>
              <a:t>clinicians.”</a:t>
            </a:r>
            <a:endParaRPr sz="2000" dirty="0">
              <a:latin typeface="Arial"/>
              <a:cs typeface="Arial"/>
            </a:endParaRPr>
          </a:p>
          <a:p>
            <a:pPr marL="317500" marR="79375" indent="-304800">
              <a:lnSpc>
                <a:spcPct val="100000"/>
              </a:lnSpc>
              <a:spcBef>
                <a:spcPts val="480"/>
              </a:spcBef>
              <a:buClr>
                <a:srgbClr val="D51F1A"/>
              </a:buClr>
              <a:buFont typeface="Wingdings"/>
              <a:buChar char=""/>
              <a:tabLst>
                <a:tab pos="316865" algn="l"/>
                <a:tab pos="317500" algn="l"/>
              </a:tabLst>
            </a:pPr>
            <a:r>
              <a:rPr sz="2000" spc="-5" dirty="0">
                <a:solidFill>
                  <a:srgbClr val="212121"/>
                </a:solidFill>
                <a:latin typeface="Arial"/>
                <a:cs typeface="Arial"/>
              </a:rPr>
              <a:t>Shift </a:t>
            </a:r>
            <a:r>
              <a:rPr sz="2000" dirty="0">
                <a:solidFill>
                  <a:srgbClr val="212121"/>
                </a:solidFill>
                <a:latin typeface="Arial"/>
                <a:cs typeface="Arial"/>
              </a:rPr>
              <a:t>from fragmented suicide care toward a </a:t>
            </a:r>
            <a:r>
              <a:rPr sz="2000" spc="-5" dirty="0">
                <a:solidFill>
                  <a:srgbClr val="212121"/>
                </a:solidFill>
                <a:latin typeface="Arial"/>
                <a:cs typeface="Arial"/>
              </a:rPr>
              <a:t>holistic </a:t>
            </a:r>
            <a:r>
              <a:rPr sz="2000" dirty="0">
                <a:solidFill>
                  <a:srgbClr val="212121"/>
                </a:solidFill>
                <a:latin typeface="Arial"/>
                <a:cs typeface="Arial"/>
              </a:rPr>
              <a:t>and </a:t>
            </a:r>
            <a:r>
              <a:rPr sz="2000" spc="-5" dirty="0">
                <a:solidFill>
                  <a:srgbClr val="212121"/>
                </a:solidFill>
                <a:latin typeface="Arial"/>
                <a:cs typeface="Arial"/>
              </a:rPr>
              <a:t>comprehensive </a:t>
            </a:r>
            <a:r>
              <a:rPr sz="2000" dirty="0">
                <a:solidFill>
                  <a:srgbClr val="212121"/>
                </a:solidFill>
                <a:latin typeface="Arial"/>
                <a:cs typeface="Arial"/>
              </a:rPr>
              <a:t> approach</a:t>
            </a:r>
            <a:r>
              <a:rPr sz="2000" spc="-30" dirty="0">
                <a:solidFill>
                  <a:srgbClr val="212121"/>
                </a:solidFill>
                <a:latin typeface="Arial"/>
                <a:cs typeface="Arial"/>
              </a:rPr>
              <a:t> </a:t>
            </a:r>
            <a:r>
              <a:rPr sz="2000" spc="-5" dirty="0">
                <a:solidFill>
                  <a:srgbClr val="212121"/>
                </a:solidFill>
                <a:latin typeface="Arial"/>
                <a:cs typeface="Arial"/>
              </a:rPr>
              <a:t>to</a:t>
            </a:r>
            <a:r>
              <a:rPr sz="2000" dirty="0">
                <a:solidFill>
                  <a:srgbClr val="212121"/>
                </a:solidFill>
                <a:latin typeface="Arial"/>
                <a:cs typeface="Arial"/>
              </a:rPr>
              <a:t> </a:t>
            </a:r>
            <a:r>
              <a:rPr sz="2000" spc="-5" dirty="0">
                <a:solidFill>
                  <a:srgbClr val="212121"/>
                </a:solidFill>
                <a:latin typeface="Arial"/>
                <a:cs typeface="Arial"/>
              </a:rPr>
              <a:t>patient</a:t>
            </a:r>
            <a:r>
              <a:rPr sz="2000" spc="-10" dirty="0">
                <a:solidFill>
                  <a:srgbClr val="212121"/>
                </a:solidFill>
                <a:latin typeface="Arial"/>
                <a:cs typeface="Arial"/>
              </a:rPr>
              <a:t> </a:t>
            </a:r>
            <a:r>
              <a:rPr sz="2000" spc="-5" dirty="0">
                <a:solidFill>
                  <a:srgbClr val="212121"/>
                </a:solidFill>
                <a:latin typeface="Arial"/>
                <a:cs typeface="Arial"/>
              </a:rPr>
              <a:t>safety</a:t>
            </a:r>
            <a:r>
              <a:rPr sz="2000" spc="-25" dirty="0">
                <a:solidFill>
                  <a:srgbClr val="212121"/>
                </a:solidFill>
                <a:latin typeface="Arial"/>
                <a:cs typeface="Arial"/>
              </a:rPr>
              <a:t> </a:t>
            </a:r>
            <a:r>
              <a:rPr sz="2000" dirty="0">
                <a:solidFill>
                  <a:srgbClr val="212121"/>
                </a:solidFill>
                <a:latin typeface="Arial"/>
                <a:cs typeface="Arial"/>
              </a:rPr>
              <a:t>and </a:t>
            </a:r>
            <a:r>
              <a:rPr sz="2000" spc="-5" dirty="0">
                <a:solidFill>
                  <a:srgbClr val="212121"/>
                </a:solidFill>
                <a:latin typeface="Arial"/>
                <a:cs typeface="Arial"/>
              </a:rPr>
              <a:t>quality</a:t>
            </a:r>
            <a:r>
              <a:rPr sz="2000" spc="15" dirty="0">
                <a:solidFill>
                  <a:srgbClr val="212121"/>
                </a:solidFill>
                <a:latin typeface="Arial"/>
                <a:cs typeface="Arial"/>
              </a:rPr>
              <a:t> </a:t>
            </a:r>
            <a:r>
              <a:rPr sz="2000" spc="-5" dirty="0">
                <a:solidFill>
                  <a:srgbClr val="212121"/>
                </a:solidFill>
                <a:latin typeface="Arial"/>
                <a:cs typeface="Arial"/>
              </a:rPr>
              <a:t>improvement</a:t>
            </a:r>
            <a:r>
              <a:rPr sz="2000" spc="-35" dirty="0">
                <a:solidFill>
                  <a:srgbClr val="212121"/>
                </a:solidFill>
                <a:latin typeface="Arial"/>
                <a:cs typeface="Arial"/>
              </a:rPr>
              <a:t> </a:t>
            </a:r>
            <a:r>
              <a:rPr sz="2000" spc="-5" dirty="0">
                <a:solidFill>
                  <a:srgbClr val="212121"/>
                </a:solidFill>
                <a:latin typeface="Arial"/>
                <a:cs typeface="Arial"/>
              </a:rPr>
              <a:t>within</a:t>
            </a:r>
            <a:r>
              <a:rPr sz="2000" spc="10" dirty="0">
                <a:solidFill>
                  <a:srgbClr val="212121"/>
                </a:solidFill>
                <a:latin typeface="Arial"/>
                <a:cs typeface="Arial"/>
              </a:rPr>
              <a:t> </a:t>
            </a:r>
            <a:r>
              <a:rPr sz="2000" dirty="0">
                <a:solidFill>
                  <a:srgbClr val="212121"/>
                </a:solidFill>
                <a:latin typeface="Arial"/>
                <a:cs typeface="Arial"/>
              </a:rPr>
              <a:t>healthcare</a:t>
            </a:r>
            <a:r>
              <a:rPr sz="2000" spc="-30" dirty="0">
                <a:solidFill>
                  <a:srgbClr val="212121"/>
                </a:solidFill>
                <a:latin typeface="Arial"/>
                <a:cs typeface="Arial"/>
              </a:rPr>
              <a:t> </a:t>
            </a:r>
            <a:r>
              <a:rPr sz="2000" dirty="0">
                <a:solidFill>
                  <a:srgbClr val="212121"/>
                </a:solidFill>
                <a:latin typeface="Arial"/>
                <a:cs typeface="Arial"/>
              </a:rPr>
              <a:t>systems.</a:t>
            </a:r>
            <a:endParaRPr sz="2000" dirty="0">
              <a:latin typeface="Arial"/>
              <a:cs typeface="Arial"/>
            </a:endParaRPr>
          </a:p>
          <a:p>
            <a:pPr marL="317500" indent="-304800">
              <a:lnSpc>
                <a:spcPct val="100000"/>
              </a:lnSpc>
              <a:spcBef>
                <a:spcPts val="480"/>
              </a:spcBef>
              <a:buClr>
                <a:srgbClr val="D51F1A"/>
              </a:buClr>
              <a:buFont typeface="Wingdings"/>
              <a:buChar char=""/>
              <a:tabLst>
                <a:tab pos="316865" algn="l"/>
                <a:tab pos="317500" algn="l"/>
              </a:tabLst>
            </a:pPr>
            <a:r>
              <a:rPr sz="2000" dirty="0">
                <a:solidFill>
                  <a:srgbClr val="212121"/>
                </a:solidFill>
                <a:latin typeface="Arial"/>
                <a:cs typeface="Arial"/>
              </a:rPr>
              <a:t>Zero</a:t>
            </a:r>
            <a:r>
              <a:rPr sz="2000" spc="-20" dirty="0">
                <a:solidFill>
                  <a:srgbClr val="212121"/>
                </a:solidFill>
                <a:latin typeface="Arial"/>
                <a:cs typeface="Arial"/>
              </a:rPr>
              <a:t> </a:t>
            </a:r>
            <a:r>
              <a:rPr sz="2000" dirty="0">
                <a:solidFill>
                  <a:srgbClr val="212121"/>
                </a:solidFill>
                <a:latin typeface="Arial"/>
                <a:cs typeface="Arial"/>
              </a:rPr>
              <a:t>Suicide</a:t>
            </a:r>
            <a:r>
              <a:rPr sz="2000" spc="-20" dirty="0">
                <a:solidFill>
                  <a:srgbClr val="212121"/>
                </a:solidFill>
                <a:latin typeface="Arial"/>
                <a:cs typeface="Arial"/>
              </a:rPr>
              <a:t> </a:t>
            </a:r>
            <a:r>
              <a:rPr sz="2000" dirty="0">
                <a:solidFill>
                  <a:srgbClr val="212121"/>
                </a:solidFill>
                <a:latin typeface="Arial"/>
                <a:cs typeface="Arial"/>
              </a:rPr>
              <a:t>|</a:t>
            </a:r>
            <a:r>
              <a:rPr sz="2000" spc="-5" dirty="0">
                <a:solidFill>
                  <a:srgbClr val="212121"/>
                </a:solidFill>
                <a:latin typeface="Arial"/>
                <a:cs typeface="Arial"/>
              </a:rPr>
              <a:t> </a:t>
            </a:r>
            <a:r>
              <a:rPr sz="2000" dirty="0">
                <a:solidFill>
                  <a:srgbClr val="212121"/>
                </a:solidFill>
                <a:latin typeface="Arial"/>
                <a:cs typeface="Arial"/>
              </a:rPr>
              <a:t>Crisis</a:t>
            </a:r>
            <a:r>
              <a:rPr sz="2000" spc="-30" dirty="0">
                <a:solidFill>
                  <a:srgbClr val="212121"/>
                </a:solidFill>
                <a:latin typeface="Arial"/>
                <a:cs typeface="Arial"/>
              </a:rPr>
              <a:t> </a:t>
            </a:r>
            <a:r>
              <a:rPr sz="2000" dirty="0">
                <a:solidFill>
                  <a:srgbClr val="212121"/>
                </a:solidFill>
                <a:latin typeface="Arial"/>
                <a:cs typeface="Arial"/>
              </a:rPr>
              <a:t>Now</a:t>
            </a:r>
            <a:r>
              <a:rPr sz="2000" spc="-5" dirty="0">
                <a:solidFill>
                  <a:srgbClr val="212121"/>
                </a:solidFill>
                <a:latin typeface="Arial"/>
                <a:cs typeface="Arial"/>
              </a:rPr>
              <a:t> </a:t>
            </a:r>
            <a:r>
              <a:rPr sz="2000" dirty="0">
                <a:solidFill>
                  <a:srgbClr val="212121"/>
                </a:solidFill>
                <a:latin typeface="Arial"/>
                <a:cs typeface="Arial"/>
              </a:rPr>
              <a:t>Model</a:t>
            </a:r>
            <a:r>
              <a:rPr sz="2000" spc="-20" dirty="0">
                <a:solidFill>
                  <a:srgbClr val="212121"/>
                </a:solidFill>
                <a:latin typeface="Arial"/>
                <a:cs typeface="Arial"/>
              </a:rPr>
              <a:t> </a:t>
            </a:r>
            <a:r>
              <a:rPr sz="2000" dirty="0">
                <a:solidFill>
                  <a:srgbClr val="212121"/>
                </a:solidFill>
                <a:latin typeface="Arial"/>
                <a:cs typeface="Arial"/>
              </a:rPr>
              <a:t>|</a:t>
            </a:r>
            <a:r>
              <a:rPr sz="2000" spc="-15" dirty="0">
                <a:solidFill>
                  <a:srgbClr val="212121"/>
                </a:solidFill>
                <a:latin typeface="Arial"/>
                <a:cs typeface="Arial"/>
              </a:rPr>
              <a:t> </a:t>
            </a:r>
            <a:r>
              <a:rPr sz="2000" dirty="0">
                <a:solidFill>
                  <a:srgbClr val="212121"/>
                </a:solidFill>
                <a:latin typeface="Arial"/>
                <a:cs typeface="Arial"/>
              </a:rPr>
              <a:t>OPENBeds</a:t>
            </a:r>
            <a:r>
              <a:rPr sz="2000" spc="-20" dirty="0">
                <a:solidFill>
                  <a:srgbClr val="212121"/>
                </a:solidFill>
                <a:latin typeface="Arial"/>
                <a:cs typeface="Arial"/>
              </a:rPr>
              <a:t> </a:t>
            </a:r>
            <a:r>
              <a:rPr sz="2000" dirty="0">
                <a:solidFill>
                  <a:srgbClr val="212121"/>
                </a:solidFill>
                <a:latin typeface="Arial"/>
                <a:cs typeface="Arial"/>
              </a:rPr>
              <a:t>|</a:t>
            </a:r>
            <a:r>
              <a:rPr sz="2000" spc="-5" dirty="0">
                <a:solidFill>
                  <a:srgbClr val="212121"/>
                </a:solidFill>
                <a:latin typeface="Arial"/>
                <a:cs typeface="Arial"/>
              </a:rPr>
              <a:t> </a:t>
            </a:r>
            <a:r>
              <a:rPr sz="2000" dirty="0">
                <a:solidFill>
                  <a:srgbClr val="212121"/>
                </a:solidFill>
                <a:latin typeface="Arial"/>
                <a:cs typeface="Arial"/>
              </a:rPr>
              <a:t>CSSNV</a:t>
            </a:r>
            <a:endParaRPr sz="2000" dirty="0">
              <a:latin typeface="Arial"/>
              <a:cs typeface="Arial"/>
            </a:endParaRPr>
          </a:p>
          <a:p>
            <a:pPr marL="317500" indent="-304800">
              <a:lnSpc>
                <a:spcPct val="100000"/>
              </a:lnSpc>
              <a:spcBef>
                <a:spcPts val="480"/>
              </a:spcBef>
              <a:buClr>
                <a:srgbClr val="D51F1A"/>
              </a:buClr>
              <a:buFont typeface="Wingdings"/>
              <a:buChar char=""/>
              <a:tabLst>
                <a:tab pos="316865" algn="l"/>
                <a:tab pos="317500" algn="l"/>
              </a:tabLst>
            </a:pPr>
            <a:r>
              <a:rPr sz="2000" dirty="0">
                <a:solidFill>
                  <a:srgbClr val="212121"/>
                </a:solidFill>
                <a:latin typeface="Arial"/>
                <a:cs typeface="Arial"/>
              </a:rPr>
              <a:t>Bringing</a:t>
            </a:r>
            <a:r>
              <a:rPr sz="2000" spc="-25" dirty="0">
                <a:solidFill>
                  <a:srgbClr val="212121"/>
                </a:solidFill>
                <a:latin typeface="Arial"/>
                <a:cs typeface="Arial"/>
              </a:rPr>
              <a:t> </a:t>
            </a:r>
            <a:r>
              <a:rPr sz="2000" dirty="0">
                <a:solidFill>
                  <a:srgbClr val="212121"/>
                </a:solidFill>
                <a:latin typeface="Arial"/>
                <a:cs typeface="Arial"/>
              </a:rPr>
              <a:t>community</a:t>
            </a:r>
            <a:r>
              <a:rPr sz="2000" spc="-40" dirty="0">
                <a:solidFill>
                  <a:srgbClr val="212121"/>
                </a:solidFill>
                <a:latin typeface="Arial"/>
                <a:cs typeface="Arial"/>
              </a:rPr>
              <a:t> </a:t>
            </a:r>
            <a:r>
              <a:rPr sz="2000" dirty="0">
                <a:solidFill>
                  <a:srgbClr val="212121"/>
                </a:solidFill>
                <a:latin typeface="Arial"/>
                <a:cs typeface="Arial"/>
              </a:rPr>
              <a:t>partners</a:t>
            </a:r>
            <a:r>
              <a:rPr sz="2000" spc="-40" dirty="0">
                <a:solidFill>
                  <a:srgbClr val="212121"/>
                </a:solidFill>
                <a:latin typeface="Arial"/>
                <a:cs typeface="Arial"/>
              </a:rPr>
              <a:t> </a:t>
            </a:r>
            <a:r>
              <a:rPr sz="2000" dirty="0">
                <a:solidFill>
                  <a:srgbClr val="212121"/>
                </a:solidFill>
                <a:latin typeface="Arial"/>
                <a:cs typeface="Arial"/>
              </a:rPr>
              <a:t>together</a:t>
            </a:r>
            <a:r>
              <a:rPr sz="2000" spc="-45" dirty="0">
                <a:solidFill>
                  <a:srgbClr val="212121"/>
                </a:solidFill>
                <a:latin typeface="Arial"/>
                <a:cs typeface="Arial"/>
              </a:rPr>
              <a:t> </a:t>
            </a:r>
            <a:r>
              <a:rPr sz="2000" dirty="0">
                <a:solidFill>
                  <a:srgbClr val="212121"/>
                </a:solidFill>
                <a:latin typeface="Arial"/>
                <a:cs typeface="Arial"/>
              </a:rPr>
              <a:t>–</a:t>
            </a:r>
            <a:r>
              <a:rPr sz="2000" spc="-20" dirty="0">
                <a:solidFill>
                  <a:srgbClr val="212121"/>
                </a:solidFill>
                <a:latin typeface="Arial"/>
                <a:cs typeface="Arial"/>
              </a:rPr>
              <a:t> </a:t>
            </a:r>
            <a:r>
              <a:rPr sz="2000" dirty="0">
                <a:solidFill>
                  <a:srgbClr val="212121"/>
                </a:solidFill>
                <a:latin typeface="Arial"/>
                <a:cs typeface="Arial"/>
              </a:rPr>
              <a:t>community</a:t>
            </a:r>
            <a:r>
              <a:rPr sz="2000" spc="-40" dirty="0">
                <a:solidFill>
                  <a:srgbClr val="212121"/>
                </a:solidFill>
                <a:latin typeface="Arial"/>
                <a:cs typeface="Arial"/>
              </a:rPr>
              <a:t> </a:t>
            </a:r>
            <a:r>
              <a:rPr sz="2000" dirty="0">
                <a:solidFill>
                  <a:srgbClr val="212121"/>
                </a:solidFill>
                <a:latin typeface="Arial"/>
                <a:cs typeface="Arial"/>
              </a:rPr>
              <a:t>team</a:t>
            </a:r>
            <a:r>
              <a:rPr sz="2000" spc="-25" dirty="0">
                <a:solidFill>
                  <a:srgbClr val="212121"/>
                </a:solidFill>
                <a:latin typeface="Arial"/>
                <a:cs typeface="Arial"/>
              </a:rPr>
              <a:t> </a:t>
            </a:r>
            <a:r>
              <a:rPr sz="2000" spc="-10" dirty="0">
                <a:solidFill>
                  <a:srgbClr val="212121"/>
                </a:solidFill>
                <a:latin typeface="Arial"/>
                <a:cs typeface="Arial"/>
              </a:rPr>
              <a:t>effort</a:t>
            </a:r>
            <a:endParaRPr sz="2000" dirty="0">
              <a:latin typeface="Arial"/>
              <a:cs typeface="Arial"/>
            </a:endParaRPr>
          </a:p>
          <a:p>
            <a:pPr marL="317500" marR="2082164" indent="-304800">
              <a:lnSpc>
                <a:spcPct val="119200"/>
              </a:lnSpc>
              <a:spcBef>
                <a:spcPts val="15"/>
              </a:spcBef>
              <a:buClr>
                <a:srgbClr val="D51F1A"/>
              </a:buClr>
              <a:buFont typeface="Wingdings"/>
              <a:buChar char=""/>
              <a:tabLst>
                <a:tab pos="316865" algn="l"/>
                <a:tab pos="317500" algn="l"/>
              </a:tabLst>
            </a:pPr>
            <a:r>
              <a:rPr sz="2000" spc="-5" dirty="0">
                <a:solidFill>
                  <a:srgbClr val="212121"/>
                </a:solidFill>
                <a:latin typeface="Arial"/>
                <a:cs typeface="Arial"/>
              </a:rPr>
              <a:t>System-wide </a:t>
            </a:r>
            <a:r>
              <a:rPr sz="2000" dirty="0">
                <a:solidFill>
                  <a:srgbClr val="212121"/>
                </a:solidFill>
                <a:latin typeface="Arial"/>
                <a:cs typeface="Arial"/>
              </a:rPr>
              <a:t>approaches </a:t>
            </a:r>
            <a:r>
              <a:rPr sz="2000" spc="-5" dirty="0">
                <a:solidFill>
                  <a:srgbClr val="212121"/>
                </a:solidFill>
                <a:latin typeface="Arial"/>
                <a:cs typeface="Arial"/>
              </a:rPr>
              <a:t>have </a:t>
            </a:r>
            <a:r>
              <a:rPr sz="2000" dirty="0">
                <a:solidFill>
                  <a:srgbClr val="212121"/>
                </a:solidFill>
                <a:latin typeface="Arial"/>
                <a:cs typeface="Arial"/>
              </a:rPr>
              <a:t>worked </a:t>
            </a:r>
            <a:r>
              <a:rPr sz="2000" spc="-5" dirty="0">
                <a:solidFill>
                  <a:srgbClr val="212121"/>
                </a:solidFill>
                <a:latin typeface="Arial"/>
                <a:cs typeface="Arial"/>
              </a:rPr>
              <a:t>to </a:t>
            </a:r>
            <a:r>
              <a:rPr sz="2000" dirty="0">
                <a:solidFill>
                  <a:srgbClr val="212121"/>
                </a:solidFill>
                <a:latin typeface="Arial"/>
                <a:cs typeface="Arial"/>
              </a:rPr>
              <a:t>prevent suicide: </a:t>
            </a:r>
            <a:r>
              <a:rPr sz="2000" spc="5" dirty="0">
                <a:solidFill>
                  <a:srgbClr val="212121"/>
                </a:solidFill>
                <a:latin typeface="Arial"/>
                <a:cs typeface="Arial"/>
              </a:rPr>
              <a:t> </a:t>
            </a:r>
            <a:r>
              <a:rPr sz="1800" spc="-5" dirty="0">
                <a:solidFill>
                  <a:srgbClr val="212121"/>
                </a:solidFill>
                <a:latin typeface="Arial"/>
                <a:cs typeface="Arial"/>
              </a:rPr>
              <a:t>United States Air Force </a:t>
            </a:r>
            <a:r>
              <a:rPr sz="1800" spc="-10" dirty="0">
                <a:solidFill>
                  <a:srgbClr val="212121"/>
                </a:solidFill>
                <a:latin typeface="Arial"/>
                <a:cs typeface="Arial"/>
              </a:rPr>
              <a:t>Depression </a:t>
            </a:r>
            <a:r>
              <a:rPr sz="1800" spc="-5" dirty="0">
                <a:solidFill>
                  <a:srgbClr val="212121"/>
                </a:solidFill>
                <a:latin typeface="Arial"/>
                <a:cs typeface="Arial"/>
              </a:rPr>
              <a:t>Care (18 Months zero suicides) </a:t>
            </a:r>
            <a:r>
              <a:rPr sz="1800" spc="-490" dirty="0">
                <a:solidFill>
                  <a:srgbClr val="212121"/>
                </a:solidFill>
                <a:latin typeface="Arial"/>
                <a:cs typeface="Arial"/>
              </a:rPr>
              <a:t> </a:t>
            </a:r>
            <a:r>
              <a:rPr sz="1800" spc="-5" dirty="0">
                <a:solidFill>
                  <a:srgbClr val="212121"/>
                </a:solidFill>
                <a:latin typeface="Arial"/>
                <a:cs typeface="Arial"/>
              </a:rPr>
              <a:t>(et</a:t>
            </a:r>
            <a:r>
              <a:rPr sz="1800" dirty="0">
                <a:solidFill>
                  <a:srgbClr val="212121"/>
                </a:solidFill>
                <a:latin typeface="Arial"/>
                <a:cs typeface="Arial"/>
              </a:rPr>
              <a:t> </a:t>
            </a:r>
            <a:r>
              <a:rPr sz="1800" spc="-5" dirty="0">
                <a:solidFill>
                  <a:srgbClr val="212121"/>
                </a:solidFill>
                <a:latin typeface="Arial"/>
                <a:cs typeface="Arial"/>
              </a:rPr>
              <a:t>al., </a:t>
            </a:r>
            <a:r>
              <a:rPr sz="1800" spc="-10" dirty="0">
                <a:solidFill>
                  <a:srgbClr val="212121"/>
                </a:solidFill>
                <a:latin typeface="Arial"/>
                <a:cs typeface="Arial"/>
              </a:rPr>
              <a:t>2009)</a:t>
            </a:r>
            <a:endParaRPr sz="1800" dirty="0">
              <a:latin typeface="Arial"/>
              <a:cs typeface="Arial"/>
            </a:endParaRPr>
          </a:p>
        </p:txBody>
      </p:sp>
      <p:sp>
        <p:nvSpPr>
          <p:cNvPr id="4" name="TextBox 3">
            <a:extLst>
              <a:ext uri="{FF2B5EF4-FFF2-40B4-BE49-F238E27FC236}">
                <a16:creationId xmlns:a16="http://schemas.microsoft.com/office/drawing/2014/main" id="{58FA5AA8-5C54-1F40-9C43-E453CD69E73E}"/>
              </a:ext>
            </a:extLst>
          </p:cNvPr>
          <p:cNvSpPr txBox="1"/>
          <p:nvPr/>
        </p:nvSpPr>
        <p:spPr>
          <a:xfrm>
            <a:off x="11506200" y="6248400"/>
            <a:ext cx="6858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35D4C93-71AA-F549-870C-5904F39E981F}"/>
              </a:ext>
            </a:extLst>
          </p:cNvPr>
          <p:cNvSpPr>
            <a:spLocks noGrp="1"/>
          </p:cNvSpPr>
          <p:nvPr>
            <p:ph type="title"/>
          </p:nvPr>
        </p:nvSpPr>
        <p:spPr>
          <a:xfrm>
            <a:off x="2142982" y="-28793"/>
            <a:ext cx="8275955" cy="123111"/>
          </a:xfrm>
        </p:spPr>
        <p:txBody>
          <a:bodyPr/>
          <a:lstStyle/>
          <a:p>
            <a:r>
              <a:rPr lang="en-US" sz="800" dirty="0">
                <a:solidFill>
                  <a:schemeClr val="bg1"/>
                </a:solidFill>
              </a:rPr>
              <a:t>Zero suicide </a:t>
            </a:r>
          </a:p>
        </p:txBody>
      </p:sp>
      <p:pic>
        <p:nvPicPr>
          <p:cNvPr id="8" name="object 8" descr="Zero Suicide in Health and Behavioral Health Care"/>
          <p:cNvPicPr/>
          <p:nvPr/>
        </p:nvPicPr>
        <p:blipFill>
          <a:blip r:embed="rId2" cstate="print"/>
          <a:stretch>
            <a:fillRect/>
          </a:stretch>
        </p:blipFill>
        <p:spPr>
          <a:xfrm>
            <a:off x="865632" y="1854720"/>
            <a:ext cx="3642359" cy="3643858"/>
          </a:xfrm>
          <a:prstGeom prst="rect">
            <a:avLst/>
          </a:prstGeom>
        </p:spPr>
      </p:pic>
      <p:grpSp>
        <p:nvGrpSpPr>
          <p:cNvPr id="2" name="object 2" descr="AETC Program of Zero Suicide"/>
          <p:cNvGrpSpPr/>
          <p:nvPr/>
        </p:nvGrpSpPr>
        <p:grpSpPr>
          <a:xfrm>
            <a:off x="2540" y="-24714"/>
            <a:ext cx="12189460" cy="6858126"/>
            <a:chOff x="0" y="0"/>
            <a:chExt cx="12189460" cy="6858126"/>
          </a:xfrm>
        </p:grpSpPr>
        <p:pic>
          <p:nvPicPr>
            <p:cNvPr id="3" name="object 3" descr="Zero Suicide in health and behavioral health care logo "/>
            <p:cNvPicPr/>
            <p:nvPr/>
          </p:nvPicPr>
          <p:blipFill>
            <a:blip r:embed="rId3" cstate="print"/>
            <a:stretch>
              <a:fillRect/>
            </a:stretch>
          </p:blipFill>
          <p:spPr>
            <a:xfrm>
              <a:off x="0" y="0"/>
              <a:ext cx="12188952" cy="6227064"/>
            </a:xfrm>
            <a:prstGeom prst="rect">
              <a:avLst/>
            </a:prstGeom>
          </p:spPr>
        </p:pic>
        <p:pic>
          <p:nvPicPr>
            <p:cNvPr id="4" name="object 4"/>
            <p:cNvPicPr/>
            <p:nvPr/>
          </p:nvPicPr>
          <p:blipFill>
            <a:blip r:embed="rId4" cstate="print"/>
            <a:stretch>
              <a:fillRect/>
            </a:stretch>
          </p:blipFill>
          <p:spPr>
            <a:xfrm>
              <a:off x="181355" y="225552"/>
              <a:ext cx="3689603" cy="1415795"/>
            </a:xfrm>
            <a:prstGeom prst="rect">
              <a:avLst/>
            </a:prstGeom>
          </p:spPr>
        </p:pic>
        <p:pic>
          <p:nvPicPr>
            <p:cNvPr id="5" name="object 5"/>
            <p:cNvPicPr/>
            <p:nvPr/>
          </p:nvPicPr>
          <p:blipFill>
            <a:blip r:embed="rId5" cstate="print"/>
            <a:stretch>
              <a:fillRect/>
            </a:stretch>
          </p:blipFill>
          <p:spPr>
            <a:xfrm>
              <a:off x="281940" y="6281928"/>
              <a:ext cx="1452359" cy="557783"/>
            </a:xfrm>
            <a:prstGeom prst="rect">
              <a:avLst/>
            </a:prstGeom>
          </p:spPr>
        </p:pic>
        <p:sp>
          <p:nvSpPr>
            <p:cNvPr id="6" name="object 6"/>
            <p:cNvSpPr/>
            <p:nvPr/>
          </p:nvSpPr>
          <p:spPr>
            <a:xfrm>
              <a:off x="0" y="6222491"/>
              <a:ext cx="12189460" cy="635635"/>
            </a:xfrm>
            <a:custGeom>
              <a:avLst/>
              <a:gdLst/>
              <a:ahLst/>
              <a:cxnLst/>
              <a:rect l="l" t="t" r="r" b="b"/>
              <a:pathLst>
                <a:path w="12189460" h="635634">
                  <a:moveTo>
                    <a:pt x="12188952" y="0"/>
                  </a:moveTo>
                  <a:lnTo>
                    <a:pt x="0" y="0"/>
                  </a:lnTo>
                  <a:lnTo>
                    <a:pt x="0" y="635508"/>
                  </a:lnTo>
                  <a:lnTo>
                    <a:pt x="12188952" y="635508"/>
                  </a:lnTo>
                  <a:lnTo>
                    <a:pt x="12188952" y="0"/>
                  </a:lnTo>
                  <a:close/>
                </a:path>
              </a:pathLst>
            </a:custGeom>
            <a:solidFill>
              <a:srgbClr val="1C3768"/>
            </a:solidFill>
          </p:spPr>
          <p:txBody>
            <a:bodyPr wrap="square" lIns="0" tIns="0" rIns="0" bIns="0" rtlCol="0"/>
            <a:lstStyle/>
            <a:p>
              <a:endParaRPr dirty="0"/>
            </a:p>
          </p:txBody>
        </p:sp>
      </p:grpSp>
      <p:pic>
        <p:nvPicPr>
          <p:cNvPr id="7" name="object 7" descr="Top to bottom: lead: system-wide culture change committed to reducing suicides&#10;&#10;train: a competent, confident, and care workforcec. &#10; &#10;identify: individuals with suicide risk via comprehensive screening and assessment.&#10;&#10;engage: all individuals at-risk of suicide using a suicide care management plan.&#10;&#10;treat: suicidal thoughts and behaviorals using evidence-based treatments&#10;&#10;transition: individuals through care with warm hands-offs and supportive contacts&#10;&#10;improve: policiies and procedures through continous quality improvement"/>
          <p:cNvPicPr/>
          <p:nvPr/>
        </p:nvPicPr>
        <p:blipFill>
          <a:blip r:embed="rId6" cstate="print"/>
          <a:stretch>
            <a:fillRect/>
          </a:stretch>
        </p:blipFill>
        <p:spPr>
          <a:xfrm>
            <a:off x="5582411" y="1523"/>
            <a:ext cx="6606540" cy="685496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1462" y="0"/>
            <a:ext cx="8836025" cy="1641475"/>
          </a:xfrm>
          <a:prstGeom prst="rect">
            <a:avLst/>
          </a:prstGeom>
        </p:spPr>
        <p:txBody>
          <a:bodyPr vert="horz" wrap="square" lIns="0" tIns="12700" rIns="0" bIns="0" rtlCol="0">
            <a:spAutoFit/>
          </a:bodyPr>
          <a:lstStyle/>
          <a:p>
            <a:pPr marL="12700">
              <a:lnSpc>
                <a:spcPct val="100000"/>
              </a:lnSpc>
              <a:spcBef>
                <a:spcPts val="100"/>
              </a:spcBef>
            </a:pPr>
            <a:r>
              <a:rPr sz="5300" b="0" spc="-135" dirty="0">
                <a:solidFill>
                  <a:srgbClr val="D51F1A"/>
                </a:solidFill>
                <a:latin typeface="Arial"/>
                <a:cs typeface="Arial"/>
              </a:rPr>
              <a:t>W</a:t>
            </a:r>
            <a:r>
              <a:rPr sz="5300" b="0" spc="-130" dirty="0">
                <a:solidFill>
                  <a:srgbClr val="D51F1A"/>
                </a:solidFill>
                <a:latin typeface="Arial"/>
                <a:cs typeface="Arial"/>
              </a:rPr>
              <a:t>he</a:t>
            </a:r>
            <a:r>
              <a:rPr sz="5300" b="0" spc="-135" dirty="0">
                <a:solidFill>
                  <a:srgbClr val="D51F1A"/>
                </a:solidFill>
                <a:latin typeface="Arial"/>
                <a:cs typeface="Arial"/>
              </a:rPr>
              <a:t>r</a:t>
            </a:r>
            <a:r>
              <a:rPr sz="5300" b="0" dirty="0">
                <a:solidFill>
                  <a:srgbClr val="D51F1A"/>
                </a:solidFill>
                <a:latin typeface="Arial"/>
                <a:cs typeface="Arial"/>
              </a:rPr>
              <a:t>e</a:t>
            </a:r>
            <a:r>
              <a:rPr sz="5300" b="0" spc="-285" dirty="0">
                <a:solidFill>
                  <a:srgbClr val="D51F1A"/>
                </a:solidFill>
                <a:latin typeface="Arial"/>
                <a:cs typeface="Arial"/>
              </a:rPr>
              <a:t> </a:t>
            </a:r>
            <a:r>
              <a:rPr sz="5300" b="0" spc="-135" dirty="0">
                <a:solidFill>
                  <a:srgbClr val="D51F1A"/>
                </a:solidFill>
                <a:latin typeface="Arial"/>
                <a:cs typeface="Arial"/>
              </a:rPr>
              <a:t>i</a:t>
            </a:r>
            <a:r>
              <a:rPr sz="5300" b="0" dirty="0">
                <a:solidFill>
                  <a:srgbClr val="D51F1A"/>
                </a:solidFill>
                <a:latin typeface="Arial"/>
                <a:cs typeface="Arial"/>
              </a:rPr>
              <a:t>s</a:t>
            </a:r>
            <a:r>
              <a:rPr sz="5300" b="0" spc="-265" dirty="0">
                <a:solidFill>
                  <a:srgbClr val="D51F1A"/>
                </a:solidFill>
                <a:latin typeface="Arial"/>
                <a:cs typeface="Arial"/>
              </a:rPr>
              <a:t> </a:t>
            </a:r>
            <a:r>
              <a:rPr sz="5300" b="0" spc="-135" dirty="0">
                <a:solidFill>
                  <a:srgbClr val="D51F1A"/>
                </a:solidFill>
                <a:latin typeface="Arial"/>
                <a:cs typeface="Arial"/>
              </a:rPr>
              <a:t>N</a:t>
            </a:r>
            <a:r>
              <a:rPr sz="5300" b="0" spc="-130" dirty="0">
                <a:solidFill>
                  <a:srgbClr val="D51F1A"/>
                </a:solidFill>
                <a:latin typeface="Arial"/>
                <a:cs typeface="Arial"/>
              </a:rPr>
              <a:t>e</a:t>
            </a:r>
            <a:r>
              <a:rPr sz="5300" b="0" spc="-135" dirty="0">
                <a:solidFill>
                  <a:srgbClr val="D51F1A"/>
                </a:solidFill>
                <a:latin typeface="Arial"/>
                <a:cs typeface="Arial"/>
              </a:rPr>
              <a:t>v</a:t>
            </a:r>
            <a:r>
              <a:rPr sz="5300" b="0" spc="-130" dirty="0">
                <a:solidFill>
                  <a:srgbClr val="D51F1A"/>
                </a:solidFill>
                <a:latin typeface="Arial"/>
                <a:cs typeface="Arial"/>
              </a:rPr>
              <a:t>ada?</a:t>
            </a:r>
            <a:endParaRPr sz="5300" dirty="0">
              <a:latin typeface="Arial"/>
              <a:cs typeface="Arial"/>
            </a:endParaRPr>
          </a:p>
          <a:p>
            <a:pPr marL="1215390" algn="ctr">
              <a:lnSpc>
                <a:spcPct val="100000"/>
              </a:lnSpc>
              <a:spcBef>
                <a:spcPts val="5"/>
              </a:spcBef>
            </a:pPr>
            <a:r>
              <a:rPr sz="5300" b="0" spc="-130" dirty="0">
                <a:solidFill>
                  <a:srgbClr val="D51F1A"/>
                </a:solidFill>
                <a:latin typeface="Arial"/>
                <a:cs typeface="Arial"/>
              </a:rPr>
              <a:t>L</a:t>
            </a:r>
            <a:r>
              <a:rPr sz="5300" b="0" spc="-135" dirty="0">
                <a:solidFill>
                  <a:srgbClr val="D51F1A"/>
                </a:solidFill>
                <a:latin typeface="Arial"/>
                <a:cs typeface="Arial"/>
              </a:rPr>
              <a:t>E</a:t>
            </a:r>
            <a:r>
              <a:rPr sz="5300" b="0" spc="-130" dirty="0">
                <a:solidFill>
                  <a:srgbClr val="D51F1A"/>
                </a:solidFill>
                <a:latin typeface="Arial"/>
                <a:cs typeface="Arial"/>
              </a:rPr>
              <a:t>A</a:t>
            </a:r>
            <a:r>
              <a:rPr sz="5300" b="0" spc="-135" dirty="0">
                <a:solidFill>
                  <a:srgbClr val="D51F1A"/>
                </a:solidFill>
                <a:latin typeface="Arial"/>
                <a:cs typeface="Arial"/>
              </a:rPr>
              <a:t>D</a:t>
            </a:r>
            <a:r>
              <a:rPr sz="5300" b="0" spc="-130" dirty="0">
                <a:solidFill>
                  <a:srgbClr val="D51F1A"/>
                </a:solidFill>
                <a:latin typeface="Arial"/>
                <a:cs typeface="Arial"/>
              </a:rPr>
              <a:t>E</a:t>
            </a:r>
            <a:r>
              <a:rPr sz="5300" b="0" spc="-135" dirty="0">
                <a:solidFill>
                  <a:srgbClr val="D51F1A"/>
                </a:solidFill>
                <a:latin typeface="Arial"/>
                <a:cs typeface="Arial"/>
              </a:rPr>
              <a:t>R</a:t>
            </a:r>
            <a:r>
              <a:rPr sz="5300" b="0" spc="-130" dirty="0">
                <a:solidFill>
                  <a:srgbClr val="D51F1A"/>
                </a:solidFill>
                <a:latin typeface="Arial"/>
                <a:cs typeface="Arial"/>
              </a:rPr>
              <a:t>S</a:t>
            </a:r>
            <a:r>
              <a:rPr sz="5300" b="0" spc="-135" dirty="0">
                <a:solidFill>
                  <a:srgbClr val="D51F1A"/>
                </a:solidFill>
                <a:latin typeface="Arial"/>
                <a:cs typeface="Arial"/>
              </a:rPr>
              <a:t>H</a:t>
            </a:r>
            <a:r>
              <a:rPr sz="5300" b="0" spc="-130" dirty="0">
                <a:solidFill>
                  <a:srgbClr val="D51F1A"/>
                </a:solidFill>
                <a:latin typeface="Arial"/>
                <a:cs typeface="Arial"/>
              </a:rPr>
              <a:t>I</a:t>
            </a:r>
            <a:r>
              <a:rPr sz="5300" b="0" dirty="0">
                <a:solidFill>
                  <a:srgbClr val="D51F1A"/>
                </a:solidFill>
                <a:latin typeface="Arial"/>
                <a:cs typeface="Arial"/>
              </a:rPr>
              <a:t>P</a:t>
            </a:r>
            <a:r>
              <a:rPr sz="5300" b="0" spc="-390" dirty="0">
                <a:solidFill>
                  <a:srgbClr val="D51F1A"/>
                </a:solidFill>
                <a:latin typeface="Arial"/>
                <a:cs typeface="Arial"/>
              </a:rPr>
              <a:t> </a:t>
            </a:r>
            <a:r>
              <a:rPr sz="5300" b="0" dirty="0">
                <a:solidFill>
                  <a:srgbClr val="D51F1A"/>
                </a:solidFill>
                <a:latin typeface="Arial"/>
                <a:cs typeface="Arial"/>
              </a:rPr>
              <a:t>/</a:t>
            </a:r>
            <a:r>
              <a:rPr sz="5300" b="0" spc="-260" dirty="0">
                <a:solidFill>
                  <a:srgbClr val="D51F1A"/>
                </a:solidFill>
                <a:latin typeface="Arial"/>
                <a:cs typeface="Arial"/>
              </a:rPr>
              <a:t> </a:t>
            </a:r>
            <a:r>
              <a:rPr sz="5300" b="0" spc="-130" dirty="0">
                <a:solidFill>
                  <a:srgbClr val="D51F1A"/>
                </a:solidFill>
                <a:latin typeface="Arial"/>
                <a:cs typeface="Arial"/>
              </a:rPr>
              <a:t>I</a:t>
            </a:r>
            <a:r>
              <a:rPr sz="5300" b="0" spc="-135" dirty="0">
                <a:solidFill>
                  <a:srgbClr val="D51F1A"/>
                </a:solidFill>
                <a:latin typeface="Arial"/>
                <a:cs typeface="Arial"/>
              </a:rPr>
              <a:t>M</a:t>
            </a:r>
            <a:r>
              <a:rPr sz="5300" b="0" spc="-130" dirty="0">
                <a:solidFill>
                  <a:srgbClr val="D51F1A"/>
                </a:solidFill>
                <a:latin typeface="Arial"/>
                <a:cs typeface="Arial"/>
              </a:rPr>
              <a:t>P</a:t>
            </a:r>
            <a:r>
              <a:rPr sz="5300" b="0" spc="-135" dirty="0">
                <a:solidFill>
                  <a:srgbClr val="D51F1A"/>
                </a:solidFill>
                <a:latin typeface="Arial"/>
                <a:cs typeface="Arial"/>
              </a:rPr>
              <a:t>R</a:t>
            </a:r>
            <a:r>
              <a:rPr sz="5300" b="0" spc="-130" dirty="0">
                <a:solidFill>
                  <a:srgbClr val="D51F1A"/>
                </a:solidFill>
                <a:latin typeface="Arial"/>
                <a:cs typeface="Arial"/>
              </a:rPr>
              <a:t>OVE</a:t>
            </a:r>
            <a:endParaRPr sz="5300" dirty="0">
              <a:latin typeface="Arial"/>
              <a:cs typeface="Arial"/>
            </a:endParaRPr>
          </a:p>
        </p:txBody>
      </p:sp>
      <p:sp>
        <p:nvSpPr>
          <p:cNvPr id="3" name="object 3"/>
          <p:cNvSpPr txBox="1"/>
          <p:nvPr/>
        </p:nvSpPr>
        <p:spPr>
          <a:xfrm>
            <a:off x="1479424" y="1693406"/>
            <a:ext cx="9272270" cy="4250055"/>
          </a:xfrm>
          <a:prstGeom prst="rect">
            <a:avLst/>
          </a:prstGeom>
        </p:spPr>
        <p:txBody>
          <a:bodyPr vert="horz" wrap="square" lIns="0" tIns="67310" rIns="0" bIns="0" rtlCol="0">
            <a:spAutoFit/>
          </a:bodyPr>
          <a:lstStyle/>
          <a:p>
            <a:pPr marL="393700" indent="-304800">
              <a:lnSpc>
                <a:spcPct val="100000"/>
              </a:lnSpc>
              <a:spcBef>
                <a:spcPts val="530"/>
              </a:spcBef>
              <a:buClr>
                <a:srgbClr val="D51F1A"/>
              </a:buClr>
              <a:buFont typeface="Wingdings"/>
              <a:buChar char=""/>
              <a:tabLst>
                <a:tab pos="393065" algn="l"/>
                <a:tab pos="393700" algn="l"/>
              </a:tabLst>
            </a:pPr>
            <a:r>
              <a:rPr sz="1800" dirty="0">
                <a:solidFill>
                  <a:srgbClr val="212121"/>
                </a:solidFill>
                <a:latin typeface="Arial"/>
                <a:cs typeface="Arial"/>
              </a:rPr>
              <a:t>ZS</a:t>
            </a:r>
            <a:r>
              <a:rPr sz="1800" spc="-5" dirty="0">
                <a:solidFill>
                  <a:srgbClr val="212121"/>
                </a:solidFill>
                <a:latin typeface="Arial"/>
                <a:cs typeface="Arial"/>
              </a:rPr>
              <a:t> </a:t>
            </a:r>
            <a:r>
              <a:rPr sz="1800" spc="-10" dirty="0">
                <a:solidFill>
                  <a:srgbClr val="212121"/>
                </a:solidFill>
                <a:latin typeface="Arial"/>
                <a:cs typeface="Arial"/>
              </a:rPr>
              <a:t>Coordinator</a:t>
            </a:r>
            <a:r>
              <a:rPr sz="1800" spc="40" dirty="0">
                <a:solidFill>
                  <a:srgbClr val="212121"/>
                </a:solidFill>
                <a:latin typeface="Arial"/>
                <a:cs typeface="Arial"/>
              </a:rPr>
              <a:t> </a:t>
            </a:r>
            <a:r>
              <a:rPr sz="1800" dirty="0">
                <a:solidFill>
                  <a:srgbClr val="212121"/>
                </a:solidFill>
                <a:latin typeface="Arial"/>
                <a:cs typeface="Arial"/>
              </a:rPr>
              <a:t>– </a:t>
            </a:r>
            <a:r>
              <a:rPr sz="1800" spc="-10" dirty="0">
                <a:solidFill>
                  <a:srgbClr val="212121"/>
                </a:solidFill>
                <a:latin typeface="Arial"/>
                <a:cs typeface="Arial"/>
              </a:rPr>
              <a:t>continuously</a:t>
            </a:r>
            <a:r>
              <a:rPr sz="1800" spc="35" dirty="0">
                <a:solidFill>
                  <a:srgbClr val="212121"/>
                </a:solidFill>
                <a:latin typeface="Arial"/>
                <a:cs typeface="Arial"/>
              </a:rPr>
              <a:t> </a:t>
            </a:r>
            <a:r>
              <a:rPr sz="1800" spc="-5" dirty="0">
                <a:solidFill>
                  <a:srgbClr val="212121"/>
                </a:solidFill>
                <a:latin typeface="Arial"/>
                <a:cs typeface="Arial"/>
              </a:rPr>
              <a:t>meeting</a:t>
            </a:r>
            <a:r>
              <a:rPr sz="1800" spc="15" dirty="0">
                <a:solidFill>
                  <a:srgbClr val="212121"/>
                </a:solidFill>
                <a:latin typeface="Arial"/>
                <a:cs typeface="Arial"/>
              </a:rPr>
              <a:t> </a:t>
            </a:r>
            <a:r>
              <a:rPr sz="1800" spc="-10" dirty="0">
                <a:solidFill>
                  <a:srgbClr val="212121"/>
                </a:solidFill>
                <a:latin typeface="Arial"/>
                <a:cs typeface="Arial"/>
              </a:rPr>
              <a:t>and</a:t>
            </a:r>
            <a:r>
              <a:rPr sz="1800" spc="20" dirty="0">
                <a:solidFill>
                  <a:srgbClr val="212121"/>
                </a:solidFill>
                <a:latin typeface="Arial"/>
                <a:cs typeface="Arial"/>
              </a:rPr>
              <a:t> </a:t>
            </a:r>
            <a:r>
              <a:rPr sz="1800" spc="-10" dirty="0">
                <a:solidFill>
                  <a:srgbClr val="212121"/>
                </a:solidFill>
                <a:latin typeface="Arial"/>
                <a:cs typeface="Arial"/>
              </a:rPr>
              <a:t>greeting</a:t>
            </a:r>
            <a:r>
              <a:rPr sz="1800" spc="20" dirty="0">
                <a:solidFill>
                  <a:srgbClr val="212121"/>
                </a:solidFill>
                <a:latin typeface="Arial"/>
                <a:cs typeface="Arial"/>
              </a:rPr>
              <a:t> </a:t>
            </a:r>
            <a:r>
              <a:rPr sz="1800" spc="-5" dirty="0">
                <a:solidFill>
                  <a:srgbClr val="212121"/>
                </a:solidFill>
                <a:latin typeface="Arial"/>
                <a:cs typeface="Arial"/>
              </a:rPr>
              <a:t>key</a:t>
            </a:r>
            <a:r>
              <a:rPr sz="1800" spc="5" dirty="0">
                <a:solidFill>
                  <a:srgbClr val="212121"/>
                </a:solidFill>
                <a:latin typeface="Arial"/>
                <a:cs typeface="Arial"/>
              </a:rPr>
              <a:t> </a:t>
            </a:r>
            <a:r>
              <a:rPr sz="1800" spc="-10" dirty="0">
                <a:solidFill>
                  <a:srgbClr val="212121"/>
                </a:solidFill>
                <a:latin typeface="Arial"/>
                <a:cs typeface="Arial"/>
              </a:rPr>
              <a:t>leaders</a:t>
            </a:r>
            <a:r>
              <a:rPr sz="1800" spc="35" dirty="0">
                <a:solidFill>
                  <a:srgbClr val="212121"/>
                </a:solidFill>
                <a:latin typeface="Arial"/>
                <a:cs typeface="Arial"/>
              </a:rPr>
              <a:t> </a:t>
            </a:r>
            <a:r>
              <a:rPr sz="1800" spc="-10" dirty="0">
                <a:solidFill>
                  <a:srgbClr val="212121"/>
                </a:solidFill>
                <a:latin typeface="Arial"/>
                <a:cs typeface="Arial"/>
              </a:rPr>
              <a:t>throughout</a:t>
            </a:r>
            <a:r>
              <a:rPr sz="1800" spc="20" dirty="0">
                <a:solidFill>
                  <a:srgbClr val="212121"/>
                </a:solidFill>
                <a:latin typeface="Arial"/>
                <a:cs typeface="Arial"/>
              </a:rPr>
              <a:t> </a:t>
            </a:r>
            <a:r>
              <a:rPr sz="1800" spc="-10" dirty="0">
                <a:solidFill>
                  <a:srgbClr val="212121"/>
                </a:solidFill>
                <a:latin typeface="Arial"/>
                <a:cs typeface="Arial"/>
              </a:rPr>
              <a:t>our</a:t>
            </a:r>
            <a:r>
              <a:rPr sz="1800" spc="10" dirty="0">
                <a:solidFill>
                  <a:srgbClr val="212121"/>
                </a:solidFill>
                <a:latin typeface="Arial"/>
                <a:cs typeface="Arial"/>
              </a:rPr>
              <a:t> </a:t>
            </a:r>
            <a:r>
              <a:rPr sz="1800" spc="-5" dirty="0">
                <a:solidFill>
                  <a:srgbClr val="212121"/>
                </a:solidFill>
                <a:latin typeface="Arial"/>
                <a:cs typeface="Arial"/>
              </a:rPr>
              <a:t>state</a:t>
            </a:r>
            <a:endParaRPr sz="1800" dirty="0">
              <a:latin typeface="Arial"/>
              <a:cs typeface="Arial"/>
            </a:endParaRPr>
          </a:p>
          <a:p>
            <a:pPr marL="393700" marR="242570" indent="-304800">
              <a:lnSpc>
                <a:spcPct val="100000"/>
              </a:lnSpc>
              <a:spcBef>
                <a:spcPts val="434"/>
              </a:spcBef>
              <a:buClr>
                <a:srgbClr val="D51F1A"/>
              </a:buClr>
              <a:buFont typeface="Wingdings"/>
              <a:buChar char=""/>
              <a:tabLst>
                <a:tab pos="393065" algn="l"/>
                <a:tab pos="393700" algn="l"/>
                <a:tab pos="8134350" algn="l"/>
              </a:tabLst>
            </a:pPr>
            <a:r>
              <a:rPr sz="1800" dirty="0">
                <a:solidFill>
                  <a:srgbClr val="212121"/>
                </a:solidFill>
                <a:latin typeface="Arial"/>
                <a:cs typeface="Arial"/>
              </a:rPr>
              <a:t>ZS</a:t>
            </a:r>
            <a:r>
              <a:rPr sz="1800" spc="5" dirty="0">
                <a:solidFill>
                  <a:srgbClr val="212121"/>
                </a:solidFill>
                <a:latin typeface="Arial"/>
                <a:cs typeface="Arial"/>
              </a:rPr>
              <a:t> </a:t>
            </a:r>
            <a:r>
              <a:rPr sz="1800" spc="-10" dirty="0">
                <a:solidFill>
                  <a:srgbClr val="212121"/>
                </a:solidFill>
                <a:latin typeface="Arial"/>
                <a:cs typeface="Arial"/>
              </a:rPr>
              <a:t>Workforce</a:t>
            </a:r>
            <a:r>
              <a:rPr sz="1800" spc="30" dirty="0">
                <a:solidFill>
                  <a:srgbClr val="212121"/>
                </a:solidFill>
                <a:latin typeface="Arial"/>
                <a:cs typeface="Arial"/>
              </a:rPr>
              <a:t> </a:t>
            </a:r>
            <a:r>
              <a:rPr sz="1800" spc="-5" dirty="0">
                <a:solidFill>
                  <a:srgbClr val="212121"/>
                </a:solidFill>
                <a:latin typeface="Arial"/>
                <a:cs typeface="Arial"/>
              </a:rPr>
              <a:t>Survey</a:t>
            </a:r>
            <a:r>
              <a:rPr sz="1800" spc="15" dirty="0">
                <a:solidFill>
                  <a:srgbClr val="212121"/>
                </a:solidFill>
                <a:latin typeface="Arial"/>
                <a:cs typeface="Arial"/>
              </a:rPr>
              <a:t> </a:t>
            </a:r>
            <a:r>
              <a:rPr sz="1800" dirty="0">
                <a:solidFill>
                  <a:srgbClr val="212121"/>
                </a:solidFill>
                <a:latin typeface="Arial"/>
                <a:cs typeface="Arial"/>
              </a:rPr>
              <a:t>–</a:t>
            </a:r>
            <a:r>
              <a:rPr sz="1800" spc="15" dirty="0">
                <a:solidFill>
                  <a:srgbClr val="212121"/>
                </a:solidFill>
                <a:latin typeface="Arial"/>
                <a:cs typeface="Arial"/>
              </a:rPr>
              <a:t> </a:t>
            </a:r>
            <a:r>
              <a:rPr sz="1800" spc="-10" dirty="0">
                <a:solidFill>
                  <a:srgbClr val="212121"/>
                </a:solidFill>
                <a:latin typeface="Arial"/>
                <a:cs typeface="Arial"/>
              </a:rPr>
              <a:t>continuously</a:t>
            </a:r>
            <a:r>
              <a:rPr sz="1800" spc="40" dirty="0">
                <a:solidFill>
                  <a:srgbClr val="212121"/>
                </a:solidFill>
                <a:latin typeface="Arial"/>
                <a:cs typeface="Arial"/>
              </a:rPr>
              <a:t> </a:t>
            </a:r>
            <a:r>
              <a:rPr sz="1800" spc="-10" dirty="0">
                <a:solidFill>
                  <a:srgbClr val="212121"/>
                </a:solidFill>
                <a:latin typeface="Arial"/>
                <a:cs typeface="Arial"/>
              </a:rPr>
              <a:t>launching</a:t>
            </a:r>
            <a:r>
              <a:rPr sz="1800" spc="40" dirty="0">
                <a:solidFill>
                  <a:srgbClr val="212121"/>
                </a:solidFill>
                <a:latin typeface="Arial"/>
                <a:cs typeface="Arial"/>
              </a:rPr>
              <a:t> </a:t>
            </a:r>
            <a:r>
              <a:rPr sz="1800" spc="-5" dirty="0">
                <a:solidFill>
                  <a:srgbClr val="212121"/>
                </a:solidFill>
                <a:latin typeface="Arial"/>
                <a:cs typeface="Arial"/>
              </a:rPr>
              <a:t>via</a:t>
            </a:r>
            <a:r>
              <a:rPr sz="1800" spc="20" dirty="0">
                <a:solidFill>
                  <a:srgbClr val="212121"/>
                </a:solidFill>
                <a:latin typeface="Arial"/>
                <a:cs typeface="Arial"/>
              </a:rPr>
              <a:t> </a:t>
            </a:r>
            <a:r>
              <a:rPr sz="1800" spc="-10" dirty="0">
                <a:solidFill>
                  <a:srgbClr val="212121"/>
                </a:solidFill>
                <a:latin typeface="Arial"/>
                <a:cs typeface="Arial"/>
              </a:rPr>
              <a:t>SurveyMonkey</a:t>
            </a:r>
            <a:r>
              <a:rPr sz="1800" spc="55" dirty="0">
                <a:solidFill>
                  <a:srgbClr val="212121"/>
                </a:solidFill>
                <a:latin typeface="Arial"/>
                <a:cs typeface="Arial"/>
              </a:rPr>
              <a:t> </a:t>
            </a:r>
            <a:r>
              <a:rPr sz="1800" spc="-5" dirty="0">
                <a:solidFill>
                  <a:srgbClr val="212121"/>
                </a:solidFill>
                <a:latin typeface="Arial"/>
                <a:cs typeface="Arial"/>
              </a:rPr>
              <a:t>platform;	</a:t>
            </a:r>
            <a:r>
              <a:rPr sz="1800" spc="-15" dirty="0">
                <a:solidFill>
                  <a:srgbClr val="212121"/>
                </a:solidFill>
                <a:latin typeface="Arial"/>
                <a:cs typeface="Arial"/>
              </a:rPr>
              <a:t>with</a:t>
            </a:r>
            <a:r>
              <a:rPr sz="1800" spc="-50" dirty="0">
                <a:solidFill>
                  <a:srgbClr val="212121"/>
                </a:solidFill>
                <a:latin typeface="Arial"/>
                <a:cs typeface="Arial"/>
              </a:rPr>
              <a:t> </a:t>
            </a:r>
            <a:r>
              <a:rPr sz="1800" spc="-10" dirty="0">
                <a:solidFill>
                  <a:srgbClr val="212121"/>
                </a:solidFill>
                <a:latin typeface="Arial"/>
                <a:cs typeface="Arial"/>
              </a:rPr>
              <a:t>new </a:t>
            </a:r>
            <a:r>
              <a:rPr sz="1800" spc="-484" dirty="0">
                <a:solidFill>
                  <a:srgbClr val="212121"/>
                </a:solidFill>
                <a:latin typeface="Arial"/>
                <a:cs typeface="Arial"/>
              </a:rPr>
              <a:t> </a:t>
            </a:r>
            <a:r>
              <a:rPr sz="1800" spc="-10" dirty="0">
                <a:solidFill>
                  <a:srgbClr val="212121"/>
                </a:solidFill>
                <a:latin typeface="Arial"/>
                <a:cs typeface="Arial"/>
              </a:rPr>
              <a:t>providers</a:t>
            </a:r>
            <a:r>
              <a:rPr sz="1800" spc="15" dirty="0">
                <a:solidFill>
                  <a:srgbClr val="212121"/>
                </a:solidFill>
                <a:latin typeface="Arial"/>
                <a:cs typeface="Arial"/>
              </a:rPr>
              <a:t> </a:t>
            </a:r>
            <a:r>
              <a:rPr sz="1800" spc="-10" dirty="0">
                <a:solidFill>
                  <a:srgbClr val="212121"/>
                </a:solidFill>
                <a:latin typeface="Arial"/>
                <a:cs typeface="Arial"/>
              </a:rPr>
              <a:t>throughout</a:t>
            </a:r>
            <a:r>
              <a:rPr sz="1800" spc="30" dirty="0">
                <a:solidFill>
                  <a:srgbClr val="212121"/>
                </a:solidFill>
                <a:latin typeface="Arial"/>
                <a:cs typeface="Arial"/>
              </a:rPr>
              <a:t> </a:t>
            </a:r>
            <a:r>
              <a:rPr sz="1800" spc="-5" dirty="0">
                <a:solidFill>
                  <a:srgbClr val="212121"/>
                </a:solidFill>
                <a:latin typeface="Arial"/>
                <a:cs typeface="Arial"/>
              </a:rPr>
              <a:t>the state</a:t>
            </a:r>
            <a:r>
              <a:rPr sz="1800" spc="-15" dirty="0">
                <a:solidFill>
                  <a:srgbClr val="212121"/>
                </a:solidFill>
                <a:latin typeface="Arial"/>
                <a:cs typeface="Arial"/>
              </a:rPr>
              <a:t> </a:t>
            </a:r>
            <a:r>
              <a:rPr sz="1800" spc="-5" dirty="0">
                <a:solidFill>
                  <a:srgbClr val="212121"/>
                </a:solidFill>
                <a:latin typeface="Arial"/>
                <a:cs typeface="Arial"/>
              </a:rPr>
              <a:t>(north,</a:t>
            </a:r>
            <a:r>
              <a:rPr sz="1800" spc="5" dirty="0">
                <a:solidFill>
                  <a:srgbClr val="212121"/>
                </a:solidFill>
                <a:latin typeface="Arial"/>
                <a:cs typeface="Arial"/>
              </a:rPr>
              <a:t> </a:t>
            </a:r>
            <a:r>
              <a:rPr sz="1800" spc="-5" dirty="0">
                <a:solidFill>
                  <a:srgbClr val="212121"/>
                </a:solidFill>
                <a:latin typeface="Arial"/>
                <a:cs typeface="Arial"/>
              </a:rPr>
              <a:t>south,</a:t>
            </a:r>
            <a:r>
              <a:rPr sz="1800" spc="5" dirty="0">
                <a:solidFill>
                  <a:srgbClr val="212121"/>
                </a:solidFill>
                <a:latin typeface="Arial"/>
                <a:cs typeface="Arial"/>
              </a:rPr>
              <a:t> </a:t>
            </a:r>
            <a:r>
              <a:rPr sz="1800" spc="-5" dirty="0">
                <a:solidFill>
                  <a:srgbClr val="212121"/>
                </a:solidFill>
                <a:latin typeface="Arial"/>
                <a:cs typeface="Arial"/>
              </a:rPr>
              <a:t>rural</a:t>
            </a:r>
            <a:r>
              <a:rPr sz="1800" spc="10" dirty="0">
                <a:solidFill>
                  <a:srgbClr val="212121"/>
                </a:solidFill>
                <a:latin typeface="Arial"/>
                <a:cs typeface="Arial"/>
              </a:rPr>
              <a:t> </a:t>
            </a:r>
            <a:r>
              <a:rPr sz="1800" spc="-10" dirty="0">
                <a:solidFill>
                  <a:srgbClr val="212121"/>
                </a:solidFill>
                <a:latin typeface="Arial"/>
                <a:cs typeface="Arial"/>
              </a:rPr>
              <a:t>and</a:t>
            </a:r>
            <a:r>
              <a:rPr sz="1800" spc="10" dirty="0">
                <a:solidFill>
                  <a:srgbClr val="212121"/>
                </a:solidFill>
                <a:latin typeface="Arial"/>
                <a:cs typeface="Arial"/>
              </a:rPr>
              <a:t> </a:t>
            </a:r>
            <a:r>
              <a:rPr sz="1800" spc="-5" dirty="0">
                <a:solidFill>
                  <a:srgbClr val="212121"/>
                </a:solidFill>
                <a:latin typeface="Arial"/>
                <a:cs typeface="Arial"/>
              </a:rPr>
              <a:t>frontier)</a:t>
            </a:r>
            <a:endParaRPr sz="1800" dirty="0">
              <a:latin typeface="Arial"/>
              <a:cs typeface="Arial"/>
            </a:endParaRPr>
          </a:p>
          <a:p>
            <a:pPr marL="393700" marR="93980" indent="-304800">
              <a:lnSpc>
                <a:spcPct val="100000"/>
              </a:lnSpc>
              <a:spcBef>
                <a:spcPts val="430"/>
              </a:spcBef>
              <a:buClr>
                <a:srgbClr val="D51F1A"/>
              </a:buClr>
              <a:buFont typeface="Wingdings"/>
              <a:buChar char=""/>
              <a:tabLst>
                <a:tab pos="393065" algn="l"/>
                <a:tab pos="393700" algn="l"/>
              </a:tabLst>
            </a:pPr>
            <a:r>
              <a:rPr sz="1800" spc="-5" dirty="0">
                <a:solidFill>
                  <a:srgbClr val="212121"/>
                </a:solidFill>
                <a:latin typeface="Arial"/>
                <a:cs typeface="Arial"/>
              </a:rPr>
              <a:t>Data is</a:t>
            </a:r>
            <a:r>
              <a:rPr sz="1800" spc="5" dirty="0">
                <a:solidFill>
                  <a:srgbClr val="212121"/>
                </a:solidFill>
                <a:latin typeface="Arial"/>
                <a:cs typeface="Arial"/>
              </a:rPr>
              <a:t> </a:t>
            </a:r>
            <a:r>
              <a:rPr sz="1800" spc="-10" dirty="0">
                <a:solidFill>
                  <a:srgbClr val="212121"/>
                </a:solidFill>
                <a:latin typeface="Arial"/>
                <a:cs typeface="Arial"/>
              </a:rPr>
              <a:t>provided</a:t>
            </a:r>
            <a:r>
              <a:rPr sz="1800" spc="25" dirty="0">
                <a:solidFill>
                  <a:srgbClr val="212121"/>
                </a:solidFill>
                <a:latin typeface="Arial"/>
                <a:cs typeface="Arial"/>
              </a:rPr>
              <a:t> </a:t>
            </a:r>
            <a:r>
              <a:rPr sz="1800" dirty="0">
                <a:solidFill>
                  <a:srgbClr val="212121"/>
                </a:solidFill>
                <a:latin typeface="Arial"/>
                <a:cs typeface="Arial"/>
              </a:rPr>
              <a:t>to</a:t>
            </a:r>
            <a:r>
              <a:rPr sz="1800" spc="-5" dirty="0">
                <a:solidFill>
                  <a:srgbClr val="212121"/>
                </a:solidFill>
                <a:latin typeface="Arial"/>
                <a:cs typeface="Arial"/>
              </a:rPr>
              <a:t> </a:t>
            </a:r>
            <a:r>
              <a:rPr sz="1800" spc="-10" dirty="0">
                <a:solidFill>
                  <a:srgbClr val="212121"/>
                </a:solidFill>
                <a:latin typeface="Arial"/>
                <a:cs typeface="Arial"/>
              </a:rPr>
              <a:t>individual</a:t>
            </a:r>
            <a:r>
              <a:rPr sz="1800" spc="25" dirty="0">
                <a:solidFill>
                  <a:srgbClr val="212121"/>
                </a:solidFill>
                <a:latin typeface="Arial"/>
                <a:cs typeface="Arial"/>
              </a:rPr>
              <a:t> </a:t>
            </a:r>
            <a:r>
              <a:rPr sz="1800" spc="-5" dirty="0">
                <a:solidFill>
                  <a:srgbClr val="212121"/>
                </a:solidFill>
                <a:latin typeface="Arial"/>
                <a:cs typeface="Arial"/>
              </a:rPr>
              <a:t>partners:</a:t>
            </a:r>
            <a:r>
              <a:rPr sz="1800" spc="20" dirty="0">
                <a:solidFill>
                  <a:srgbClr val="212121"/>
                </a:solidFill>
                <a:latin typeface="Arial"/>
                <a:cs typeface="Arial"/>
              </a:rPr>
              <a:t> </a:t>
            </a:r>
            <a:r>
              <a:rPr sz="1800" spc="-10" dirty="0">
                <a:solidFill>
                  <a:srgbClr val="212121"/>
                </a:solidFill>
                <a:latin typeface="Arial"/>
                <a:cs typeface="Arial"/>
              </a:rPr>
              <a:t>break</a:t>
            </a:r>
            <a:r>
              <a:rPr sz="1800" dirty="0">
                <a:solidFill>
                  <a:srgbClr val="212121"/>
                </a:solidFill>
                <a:latin typeface="Arial"/>
                <a:cs typeface="Arial"/>
              </a:rPr>
              <a:t> </a:t>
            </a:r>
            <a:r>
              <a:rPr sz="1800" spc="-15" dirty="0">
                <a:solidFill>
                  <a:srgbClr val="212121"/>
                </a:solidFill>
                <a:latin typeface="Arial"/>
                <a:cs typeface="Arial"/>
              </a:rPr>
              <a:t>down</a:t>
            </a:r>
            <a:r>
              <a:rPr sz="1800" spc="50" dirty="0">
                <a:solidFill>
                  <a:srgbClr val="212121"/>
                </a:solidFill>
                <a:latin typeface="Arial"/>
                <a:cs typeface="Arial"/>
              </a:rPr>
              <a:t> </a:t>
            </a:r>
            <a:r>
              <a:rPr sz="1800" spc="-10" dirty="0">
                <a:solidFill>
                  <a:srgbClr val="212121"/>
                </a:solidFill>
                <a:latin typeface="Arial"/>
                <a:cs typeface="Arial"/>
              </a:rPr>
              <a:t>department</a:t>
            </a:r>
            <a:r>
              <a:rPr sz="1800" spc="20" dirty="0">
                <a:solidFill>
                  <a:srgbClr val="212121"/>
                </a:solidFill>
                <a:latin typeface="Arial"/>
                <a:cs typeface="Arial"/>
              </a:rPr>
              <a:t> </a:t>
            </a:r>
            <a:r>
              <a:rPr sz="1800" spc="-10" dirty="0">
                <a:solidFill>
                  <a:srgbClr val="212121"/>
                </a:solidFill>
                <a:latin typeface="Arial"/>
                <a:cs typeface="Arial"/>
              </a:rPr>
              <a:t>and</a:t>
            </a:r>
            <a:r>
              <a:rPr sz="1800" spc="10" dirty="0">
                <a:solidFill>
                  <a:srgbClr val="212121"/>
                </a:solidFill>
                <a:latin typeface="Arial"/>
                <a:cs typeface="Arial"/>
              </a:rPr>
              <a:t> </a:t>
            </a:r>
            <a:r>
              <a:rPr sz="1800" spc="-5" dirty="0">
                <a:solidFill>
                  <a:srgbClr val="212121"/>
                </a:solidFill>
                <a:latin typeface="Arial"/>
                <a:cs typeface="Arial"/>
              </a:rPr>
              <a:t>job</a:t>
            </a:r>
            <a:r>
              <a:rPr sz="1800" spc="15" dirty="0">
                <a:solidFill>
                  <a:srgbClr val="212121"/>
                </a:solidFill>
                <a:latin typeface="Arial"/>
                <a:cs typeface="Arial"/>
              </a:rPr>
              <a:t> </a:t>
            </a:r>
            <a:r>
              <a:rPr sz="1800" spc="-5" dirty="0">
                <a:solidFill>
                  <a:srgbClr val="212121"/>
                </a:solidFill>
                <a:latin typeface="Arial"/>
                <a:cs typeface="Arial"/>
              </a:rPr>
              <a:t>classification; </a:t>
            </a:r>
            <a:r>
              <a:rPr sz="1800" dirty="0">
                <a:solidFill>
                  <a:srgbClr val="212121"/>
                </a:solidFill>
                <a:latin typeface="Arial"/>
                <a:cs typeface="Arial"/>
              </a:rPr>
              <a:t> </a:t>
            </a:r>
            <a:r>
              <a:rPr sz="1800" spc="-5" dirty="0">
                <a:solidFill>
                  <a:srgbClr val="212121"/>
                </a:solidFill>
                <a:latin typeface="Arial"/>
                <a:cs typeface="Arial"/>
              </a:rPr>
              <a:t>data can</a:t>
            </a:r>
            <a:r>
              <a:rPr sz="1800" spc="10" dirty="0">
                <a:solidFill>
                  <a:srgbClr val="212121"/>
                </a:solidFill>
                <a:latin typeface="Arial"/>
                <a:cs typeface="Arial"/>
              </a:rPr>
              <a:t> </a:t>
            </a:r>
            <a:r>
              <a:rPr sz="1800" spc="-5" dirty="0">
                <a:solidFill>
                  <a:srgbClr val="212121"/>
                </a:solidFill>
                <a:latin typeface="Arial"/>
                <a:cs typeface="Arial"/>
              </a:rPr>
              <a:t>be </a:t>
            </a:r>
            <a:r>
              <a:rPr sz="1800" spc="-10" dirty="0">
                <a:solidFill>
                  <a:srgbClr val="212121"/>
                </a:solidFill>
                <a:latin typeface="Arial"/>
                <a:cs typeface="Arial"/>
              </a:rPr>
              <a:t>provided</a:t>
            </a:r>
            <a:r>
              <a:rPr sz="1800" spc="20" dirty="0">
                <a:solidFill>
                  <a:srgbClr val="212121"/>
                </a:solidFill>
                <a:latin typeface="Arial"/>
                <a:cs typeface="Arial"/>
              </a:rPr>
              <a:t> </a:t>
            </a:r>
            <a:r>
              <a:rPr sz="1800" spc="-5" dirty="0">
                <a:solidFill>
                  <a:srgbClr val="212121"/>
                </a:solidFill>
                <a:latin typeface="Arial"/>
                <a:cs typeface="Arial"/>
              </a:rPr>
              <a:t>by</a:t>
            </a:r>
            <a:r>
              <a:rPr sz="1800" spc="5" dirty="0">
                <a:solidFill>
                  <a:srgbClr val="212121"/>
                </a:solidFill>
                <a:latin typeface="Arial"/>
                <a:cs typeface="Arial"/>
              </a:rPr>
              <a:t> </a:t>
            </a:r>
            <a:r>
              <a:rPr sz="1800" spc="-5" dirty="0">
                <a:solidFill>
                  <a:srgbClr val="212121"/>
                </a:solidFill>
                <a:latin typeface="Arial"/>
                <a:cs typeface="Arial"/>
              </a:rPr>
              <a:t>county</a:t>
            </a:r>
            <a:r>
              <a:rPr sz="1800" dirty="0">
                <a:solidFill>
                  <a:srgbClr val="212121"/>
                </a:solidFill>
                <a:latin typeface="Arial"/>
                <a:cs typeface="Arial"/>
              </a:rPr>
              <a:t> </a:t>
            </a:r>
            <a:r>
              <a:rPr sz="1800" spc="-10" dirty="0">
                <a:solidFill>
                  <a:srgbClr val="212121"/>
                </a:solidFill>
                <a:latin typeface="Arial"/>
                <a:cs typeface="Arial"/>
              </a:rPr>
              <a:t>and</a:t>
            </a:r>
            <a:r>
              <a:rPr sz="1800" spc="10" dirty="0">
                <a:solidFill>
                  <a:srgbClr val="212121"/>
                </a:solidFill>
                <a:latin typeface="Arial"/>
                <a:cs typeface="Arial"/>
              </a:rPr>
              <a:t> </a:t>
            </a:r>
            <a:r>
              <a:rPr sz="1800" spc="-5" dirty="0">
                <a:solidFill>
                  <a:srgbClr val="212121"/>
                </a:solidFill>
                <a:latin typeface="Arial"/>
                <a:cs typeface="Arial"/>
              </a:rPr>
              <a:t>city</a:t>
            </a:r>
            <a:r>
              <a:rPr sz="1800" spc="-10" dirty="0">
                <a:solidFill>
                  <a:srgbClr val="212121"/>
                </a:solidFill>
                <a:latin typeface="Arial"/>
                <a:cs typeface="Arial"/>
              </a:rPr>
              <a:t> </a:t>
            </a:r>
            <a:r>
              <a:rPr sz="1800" spc="-5" dirty="0">
                <a:solidFill>
                  <a:srgbClr val="212121"/>
                </a:solidFill>
                <a:latin typeface="Arial"/>
                <a:cs typeface="Arial"/>
              </a:rPr>
              <a:t>if</a:t>
            </a:r>
            <a:r>
              <a:rPr sz="1800" spc="10" dirty="0">
                <a:solidFill>
                  <a:srgbClr val="212121"/>
                </a:solidFill>
                <a:latin typeface="Arial"/>
                <a:cs typeface="Arial"/>
              </a:rPr>
              <a:t> </a:t>
            </a:r>
            <a:r>
              <a:rPr sz="1800" spc="-10" dirty="0">
                <a:solidFill>
                  <a:srgbClr val="212121"/>
                </a:solidFill>
                <a:latin typeface="Arial"/>
                <a:cs typeface="Arial"/>
              </a:rPr>
              <a:t>needed</a:t>
            </a:r>
            <a:r>
              <a:rPr sz="1800" spc="20" dirty="0">
                <a:solidFill>
                  <a:srgbClr val="212121"/>
                </a:solidFill>
                <a:latin typeface="Arial"/>
                <a:cs typeface="Arial"/>
              </a:rPr>
              <a:t> </a:t>
            </a:r>
            <a:r>
              <a:rPr sz="1800" spc="-5" dirty="0">
                <a:solidFill>
                  <a:srgbClr val="212121"/>
                </a:solidFill>
                <a:latin typeface="Arial"/>
                <a:cs typeface="Arial"/>
              </a:rPr>
              <a:t>(survey</a:t>
            </a:r>
            <a:r>
              <a:rPr sz="1800" dirty="0">
                <a:solidFill>
                  <a:srgbClr val="212121"/>
                </a:solidFill>
                <a:latin typeface="Arial"/>
                <a:cs typeface="Arial"/>
              </a:rPr>
              <a:t> </a:t>
            </a:r>
            <a:r>
              <a:rPr sz="1800" spc="-5" dirty="0">
                <a:solidFill>
                  <a:srgbClr val="212121"/>
                </a:solidFill>
                <a:latin typeface="Arial"/>
                <a:cs typeface="Arial"/>
              </a:rPr>
              <a:t>is</a:t>
            </a:r>
            <a:r>
              <a:rPr sz="1800" dirty="0">
                <a:solidFill>
                  <a:srgbClr val="212121"/>
                </a:solidFill>
                <a:latin typeface="Arial"/>
                <a:cs typeface="Arial"/>
              </a:rPr>
              <a:t> </a:t>
            </a:r>
            <a:r>
              <a:rPr sz="1800" spc="-5" dirty="0">
                <a:solidFill>
                  <a:srgbClr val="212121"/>
                </a:solidFill>
                <a:latin typeface="Arial"/>
                <a:cs typeface="Arial"/>
              </a:rPr>
              <a:t>filled</a:t>
            </a:r>
            <a:r>
              <a:rPr sz="1800" spc="10" dirty="0">
                <a:solidFill>
                  <a:srgbClr val="212121"/>
                </a:solidFill>
                <a:latin typeface="Arial"/>
                <a:cs typeface="Arial"/>
              </a:rPr>
              <a:t> </a:t>
            </a:r>
            <a:r>
              <a:rPr sz="1800" spc="-10" dirty="0">
                <a:solidFill>
                  <a:srgbClr val="212121"/>
                </a:solidFill>
                <a:latin typeface="Arial"/>
                <a:cs typeface="Arial"/>
              </a:rPr>
              <a:t>out</a:t>
            </a:r>
            <a:r>
              <a:rPr sz="1800" spc="10" dirty="0">
                <a:solidFill>
                  <a:srgbClr val="212121"/>
                </a:solidFill>
                <a:latin typeface="Arial"/>
                <a:cs typeface="Arial"/>
              </a:rPr>
              <a:t> </a:t>
            </a:r>
            <a:r>
              <a:rPr sz="1800" spc="-5" dirty="0">
                <a:solidFill>
                  <a:srgbClr val="212121"/>
                </a:solidFill>
                <a:latin typeface="Arial"/>
                <a:cs typeface="Arial"/>
              </a:rPr>
              <a:t>correctly</a:t>
            </a:r>
            <a:r>
              <a:rPr sz="1800" dirty="0">
                <a:solidFill>
                  <a:srgbClr val="212121"/>
                </a:solidFill>
                <a:latin typeface="Arial"/>
                <a:cs typeface="Arial"/>
              </a:rPr>
              <a:t> </a:t>
            </a:r>
            <a:r>
              <a:rPr sz="1800" spc="-10" dirty="0">
                <a:solidFill>
                  <a:srgbClr val="212121"/>
                </a:solidFill>
                <a:latin typeface="Arial"/>
                <a:cs typeface="Arial"/>
              </a:rPr>
              <a:t>and </a:t>
            </a:r>
            <a:r>
              <a:rPr sz="1800" spc="-5" dirty="0">
                <a:solidFill>
                  <a:srgbClr val="212121"/>
                </a:solidFill>
                <a:latin typeface="Arial"/>
                <a:cs typeface="Arial"/>
              </a:rPr>
              <a:t> </a:t>
            </a:r>
            <a:r>
              <a:rPr sz="1800" spc="-10" dirty="0">
                <a:solidFill>
                  <a:srgbClr val="212121"/>
                </a:solidFill>
                <a:latin typeface="Arial"/>
                <a:cs typeface="Arial"/>
              </a:rPr>
              <a:t>enough</a:t>
            </a:r>
            <a:r>
              <a:rPr sz="1800" spc="25" dirty="0">
                <a:solidFill>
                  <a:srgbClr val="212121"/>
                </a:solidFill>
                <a:latin typeface="Arial"/>
                <a:cs typeface="Arial"/>
              </a:rPr>
              <a:t> </a:t>
            </a:r>
            <a:r>
              <a:rPr sz="1800" spc="-10" dirty="0">
                <a:solidFill>
                  <a:srgbClr val="212121"/>
                </a:solidFill>
                <a:latin typeface="Arial"/>
                <a:cs typeface="Arial"/>
              </a:rPr>
              <a:t>responses</a:t>
            </a:r>
            <a:r>
              <a:rPr sz="1800" spc="20" dirty="0">
                <a:solidFill>
                  <a:srgbClr val="212121"/>
                </a:solidFill>
                <a:latin typeface="Arial"/>
                <a:cs typeface="Arial"/>
              </a:rPr>
              <a:t> </a:t>
            </a:r>
            <a:r>
              <a:rPr sz="1800" spc="-5" dirty="0">
                <a:solidFill>
                  <a:srgbClr val="212121"/>
                </a:solidFill>
                <a:latin typeface="Arial"/>
                <a:cs typeface="Arial"/>
              </a:rPr>
              <a:t>are</a:t>
            </a:r>
            <a:r>
              <a:rPr sz="1800" dirty="0">
                <a:solidFill>
                  <a:srgbClr val="212121"/>
                </a:solidFill>
                <a:latin typeface="Arial"/>
                <a:cs typeface="Arial"/>
              </a:rPr>
              <a:t> </a:t>
            </a:r>
            <a:r>
              <a:rPr sz="1800" spc="-5" dirty="0">
                <a:solidFill>
                  <a:srgbClr val="212121"/>
                </a:solidFill>
                <a:latin typeface="Arial"/>
                <a:cs typeface="Arial"/>
              </a:rPr>
              <a:t>received).</a:t>
            </a:r>
            <a:r>
              <a:rPr sz="1800" dirty="0">
                <a:solidFill>
                  <a:srgbClr val="212121"/>
                </a:solidFill>
                <a:latin typeface="Arial"/>
                <a:cs typeface="Arial"/>
              </a:rPr>
              <a:t> The</a:t>
            </a:r>
            <a:r>
              <a:rPr sz="1800" spc="-5" dirty="0">
                <a:solidFill>
                  <a:srgbClr val="212121"/>
                </a:solidFill>
                <a:latin typeface="Arial"/>
                <a:cs typeface="Arial"/>
              </a:rPr>
              <a:t> data</a:t>
            </a:r>
            <a:r>
              <a:rPr sz="1800" dirty="0">
                <a:solidFill>
                  <a:srgbClr val="212121"/>
                </a:solidFill>
                <a:latin typeface="Arial"/>
                <a:cs typeface="Arial"/>
              </a:rPr>
              <a:t> </a:t>
            </a:r>
            <a:r>
              <a:rPr sz="1800" spc="-5" dirty="0">
                <a:solidFill>
                  <a:srgbClr val="212121"/>
                </a:solidFill>
                <a:latin typeface="Arial"/>
                <a:cs typeface="Arial"/>
              </a:rPr>
              <a:t>confirms</a:t>
            </a:r>
            <a:r>
              <a:rPr sz="1800" spc="5" dirty="0">
                <a:solidFill>
                  <a:srgbClr val="212121"/>
                </a:solidFill>
                <a:latin typeface="Arial"/>
                <a:cs typeface="Arial"/>
              </a:rPr>
              <a:t> </a:t>
            </a:r>
            <a:r>
              <a:rPr sz="1800" spc="-15" dirty="0">
                <a:solidFill>
                  <a:srgbClr val="212121"/>
                </a:solidFill>
                <a:latin typeface="Arial"/>
                <a:cs typeface="Arial"/>
              </a:rPr>
              <a:t>Nevada’s</a:t>
            </a:r>
            <a:r>
              <a:rPr sz="1800" spc="30" dirty="0">
                <a:solidFill>
                  <a:srgbClr val="212121"/>
                </a:solidFill>
                <a:latin typeface="Arial"/>
                <a:cs typeface="Arial"/>
              </a:rPr>
              <a:t> </a:t>
            </a:r>
            <a:r>
              <a:rPr sz="1800" spc="-10" dirty="0">
                <a:solidFill>
                  <a:srgbClr val="212121"/>
                </a:solidFill>
                <a:latin typeface="Arial"/>
                <a:cs typeface="Arial"/>
              </a:rPr>
              <a:t>workforce</a:t>
            </a:r>
            <a:r>
              <a:rPr sz="1800" spc="55" dirty="0">
                <a:solidFill>
                  <a:srgbClr val="212121"/>
                </a:solidFill>
                <a:latin typeface="Arial"/>
                <a:cs typeface="Arial"/>
              </a:rPr>
              <a:t> </a:t>
            </a:r>
            <a:r>
              <a:rPr sz="1800" spc="-5" dirty="0">
                <a:solidFill>
                  <a:srgbClr val="212121"/>
                </a:solidFill>
                <a:latin typeface="Arial"/>
                <a:cs typeface="Arial"/>
              </a:rPr>
              <a:t>is</a:t>
            </a:r>
            <a:r>
              <a:rPr sz="1800" spc="5" dirty="0">
                <a:solidFill>
                  <a:srgbClr val="212121"/>
                </a:solidFill>
                <a:latin typeface="Arial"/>
                <a:cs typeface="Arial"/>
              </a:rPr>
              <a:t> </a:t>
            </a:r>
            <a:r>
              <a:rPr sz="1800" spc="-10" dirty="0">
                <a:solidFill>
                  <a:srgbClr val="212121"/>
                </a:solidFill>
                <a:latin typeface="Arial"/>
                <a:cs typeface="Arial"/>
              </a:rPr>
              <a:t>untrained</a:t>
            </a:r>
            <a:r>
              <a:rPr sz="1800" spc="25" dirty="0">
                <a:solidFill>
                  <a:srgbClr val="212121"/>
                </a:solidFill>
                <a:latin typeface="Arial"/>
                <a:cs typeface="Arial"/>
              </a:rPr>
              <a:t> </a:t>
            </a:r>
            <a:r>
              <a:rPr sz="1800" spc="-5" dirty="0">
                <a:solidFill>
                  <a:srgbClr val="212121"/>
                </a:solidFill>
                <a:latin typeface="Arial"/>
                <a:cs typeface="Arial"/>
              </a:rPr>
              <a:t>in </a:t>
            </a:r>
            <a:r>
              <a:rPr sz="1800" spc="-484" dirty="0">
                <a:solidFill>
                  <a:srgbClr val="212121"/>
                </a:solidFill>
                <a:latin typeface="Arial"/>
                <a:cs typeface="Arial"/>
              </a:rPr>
              <a:t> </a:t>
            </a:r>
            <a:r>
              <a:rPr sz="1800" spc="-5" dirty="0">
                <a:solidFill>
                  <a:srgbClr val="212121"/>
                </a:solidFill>
                <a:latin typeface="Arial"/>
                <a:cs typeface="Arial"/>
              </a:rPr>
              <a:t>suicide</a:t>
            </a:r>
            <a:r>
              <a:rPr sz="1800" spc="5" dirty="0">
                <a:solidFill>
                  <a:srgbClr val="212121"/>
                </a:solidFill>
                <a:latin typeface="Arial"/>
                <a:cs typeface="Arial"/>
              </a:rPr>
              <a:t> </a:t>
            </a:r>
            <a:r>
              <a:rPr sz="1800" spc="-10" dirty="0">
                <a:solidFill>
                  <a:srgbClr val="212121"/>
                </a:solidFill>
                <a:latin typeface="Arial"/>
                <a:cs typeface="Arial"/>
              </a:rPr>
              <a:t>prevention</a:t>
            </a:r>
            <a:endParaRPr sz="1800" dirty="0">
              <a:latin typeface="Arial"/>
              <a:cs typeface="Arial"/>
            </a:endParaRPr>
          </a:p>
          <a:p>
            <a:pPr marL="393700" marR="890269" indent="-304800">
              <a:lnSpc>
                <a:spcPct val="100000"/>
              </a:lnSpc>
              <a:spcBef>
                <a:spcPts val="430"/>
              </a:spcBef>
              <a:buClr>
                <a:srgbClr val="D51F1A"/>
              </a:buClr>
              <a:buFont typeface="Wingdings"/>
              <a:buChar char=""/>
              <a:tabLst>
                <a:tab pos="393065" algn="l"/>
                <a:tab pos="393700" algn="l"/>
                <a:tab pos="6889115" algn="l"/>
              </a:tabLst>
            </a:pPr>
            <a:r>
              <a:rPr sz="1800" spc="-10" dirty="0">
                <a:solidFill>
                  <a:srgbClr val="212121"/>
                </a:solidFill>
                <a:latin typeface="Arial"/>
                <a:cs typeface="Arial"/>
              </a:rPr>
              <a:t>Champion</a:t>
            </a:r>
            <a:r>
              <a:rPr sz="1800" spc="30" dirty="0">
                <a:solidFill>
                  <a:srgbClr val="212121"/>
                </a:solidFill>
                <a:latin typeface="Arial"/>
                <a:cs typeface="Arial"/>
              </a:rPr>
              <a:t> </a:t>
            </a:r>
            <a:r>
              <a:rPr sz="1800" spc="-10" dirty="0">
                <a:solidFill>
                  <a:srgbClr val="212121"/>
                </a:solidFill>
                <a:latin typeface="Arial"/>
                <a:cs typeface="Arial"/>
              </a:rPr>
              <a:t>Leadership</a:t>
            </a:r>
            <a:r>
              <a:rPr sz="1800" spc="10" dirty="0">
                <a:solidFill>
                  <a:srgbClr val="212121"/>
                </a:solidFill>
                <a:latin typeface="Arial"/>
                <a:cs typeface="Arial"/>
              </a:rPr>
              <a:t> </a:t>
            </a:r>
            <a:r>
              <a:rPr sz="1800" spc="-45" dirty="0">
                <a:solidFill>
                  <a:srgbClr val="212121"/>
                </a:solidFill>
                <a:latin typeface="Arial"/>
                <a:cs typeface="Arial"/>
              </a:rPr>
              <a:t>Teams</a:t>
            </a:r>
            <a:r>
              <a:rPr sz="1800" dirty="0">
                <a:solidFill>
                  <a:srgbClr val="212121"/>
                </a:solidFill>
                <a:latin typeface="Arial"/>
                <a:cs typeface="Arial"/>
              </a:rPr>
              <a:t> </a:t>
            </a:r>
            <a:r>
              <a:rPr sz="1800" spc="-5" dirty="0">
                <a:solidFill>
                  <a:srgbClr val="212121"/>
                </a:solidFill>
                <a:latin typeface="Arial"/>
                <a:cs typeface="Arial"/>
              </a:rPr>
              <a:t>for</a:t>
            </a:r>
            <a:r>
              <a:rPr sz="1800" spc="15" dirty="0">
                <a:solidFill>
                  <a:srgbClr val="212121"/>
                </a:solidFill>
                <a:latin typeface="Arial"/>
                <a:cs typeface="Arial"/>
              </a:rPr>
              <a:t> </a:t>
            </a:r>
            <a:r>
              <a:rPr sz="1800" spc="-5" dirty="0">
                <a:solidFill>
                  <a:srgbClr val="212121"/>
                </a:solidFill>
                <a:latin typeface="Arial"/>
                <a:cs typeface="Arial"/>
              </a:rPr>
              <a:t>Zero</a:t>
            </a:r>
            <a:r>
              <a:rPr sz="1800" spc="10" dirty="0">
                <a:solidFill>
                  <a:srgbClr val="212121"/>
                </a:solidFill>
                <a:latin typeface="Arial"/>
                <a:cs typeface="Arial"/>
              </a:rPr>
              <a:t> </a:t>
            </a:r>
            <a:r>
              <a:rPr sz="1800" spc="-5" dirty="0">
                <a:solidFill>
                  <a:srgbClr val="212121"/>
                </a:solidFill>
                <a:latin typeface="Arial"/>
                <a:cs typeface="Arial"/>
              </a:rPr>
              <a:t>Suicide</a:t>
            </a:r>
            <a:r>
              <a:rPr sz="1800" spc="20" dirty="0">
                <a:solidFill>
                  <a:srgbClr val="212121"/>
                </a:solidFill>
                <a:latin typeface="Arial"/>
                <a:cs typeface="Arial"/>
              </a:rPr>
              <a:t> </a:t>
            </a:r>
            <a:r>
              <a:rPr sz="1800" spc="-10" dirty="0">
                <a:solidFill>
                  <a:srgbClr val="212121"/>
                </a:solidFill>
                <a:latin typeface="Arial"/>
                <a:cs typeface="Arial"/>
              </a:rPr>
              <a:t>Learning</a:t>
            </a:r>
            <a:r>
              <a:rPr sz="1800" spc="35" dirty="0">
                <a:solidFill>
                  <a:srgbClr val="212121"/>
                </a:solidFill>
                <a:latin typeface="Arial"/>
                <a:cs typeface="Arial"/>
              </a:rPr>
              <a:t> </a:t>
            </a:r>
            <a:r>
              <a:rPr sz="1800" spc="-5" dirty="0">
                <a:solidFill>
                  <a:srgbClr val="212121"/>
                </a:solidFill>
                <a:latin typeface="Arial"/>
                <a:cs typeface="Arial"/>
              </a:rPr>
              <a:t>Series.	Must</a:t>
            </a:r>
            <a:r>
              <a:rPr sz="1800" spc="-75" dirty="0">
                <a:solidFill>
                  <a:srgbClr val="212121"/>
                </a:solidFill>
                <a:latin typeface="Arial"/>
                <a:cs typeface="Arial"/>
              </a:rPr>
              <a:t> </a:t>
            </a:r>
            <a:r>
              <a:rPr sz="1800" spc="-5" dirty="0">
                <a:solidFill>
                  <a:srgbClr val="212121"/>
                </a:solidFill>
                <a:latin typeface="Arial"/>
                <a:cs typeface="Arial"/>
              </a:rPr>
              <a:t>complete </a:t>
            </a:r>
            <a:r>
              <a:rPr sz="1800" spc="-484" dirty="0">
                <a:solidFill>
                  <a:srgbClr val="212121"/>
                </a:solidFill>
                <a:latin typeface="Arial"/>
                <a:cs typeface="Arial"/>
              </a:rPr>
              <a:t> </a:t>
            </a:r>
            <a:r>
              <a:rPr sz="1800" spc="-5" dirty="0">
                <a:solidFill>
                  <a:srgbClr val="212121"/>
                </a:solidFill>
                <a:latin typeface="Arial"/>
                <a:cs typeface="Arial"/>
              </a:rPr>
              <a:t>registration</a:t>
            </a:r>
            <a:r>
              <a:rPr sz="1800" spc="5" dirty="0">
                <a:solidFill>
                  <a:srgbClr val="212121"/>
                </a:solidFill>
                <a:latin typeface="Arial"/>
                <a:cs typeface="Arial"/>
              </a:rPr>
              <a:t> </a:t>
            </a:r>
            <a:r>
              <a:rPr sz="1800" spc="-5" dirty="0">
                <a:solidFill>
                  <a:srgbClr val="212121"/>
                </a:solidFill>
                <a:latin typeface="Arial"/>
                <a:cs typeface="Arial"/>
              </a:rPr>
              <a:t>tasks</a:t>
            </a:r>
            <a:endParaRPr sz="1800" dirty="0">
              <a:latin typeface="Arial"/>
              <a:cs typeface="Arial"/>
            </a:endParaRPr>
          </a:p>
          <a:p>
            <a:pPr marL="393700" indent="-304800">
              <a:lnSpc>
                <a:spcPct val="100000"/>
              </a:lnSpc>
              <a:spcBef>
                <a:spcPts val="434"/>
              </a:spcBef>
              <a:buClr>
                <a:srgbClr val="D51F1A"/>
              </a:buClr>
              <a:buFont typeface="Wingdings"/>
              <a:buChar char=""/>
              <a:tabLst>
                <a:tab pos="393065" algn="l"/>
                <a:tab pos="393700" algn="l"/>
              </a:tabLst>
            </a:pPr>
            <a:r>
              <a:rPr sz="1800" spc="-10" dirty="0">
                <a:solidFill>
                  <a:srgbClr val="212121"/>
                </a:solidFill>
                <a:latin typeface="Arial"/>
                <a:cs typeface="Arial"/>
              </a:rPr>
              <a:t>Working</a:t>
            </a:r>
            <a:r>
              <a:rPr sz="1800" spc="5" dirty="0">
                <a:solidFill>
                  <a:srgbClr val="212121"/>
                </a:solidFill>
                <a:latin typeface="Arial"/>
                <a:cs typeface="Arial"/>
              </a:rPr>
              <a:t> </a:t>
            </a:r>
            <a:r>
              <a:rPr sz="1800" spc="-10" dirty="0">
                <a:solidFill>
                  <a:srgbClr val="212121"/>
                </a:solidFill>
                <a:latin typeface="Arial"/>
                <a:cs typeface="Arial"/>
              </a:rPr>
              <a:t>towards</a:t>
            </a:r>
            <a:r>
              <a:rPr sz="1800" spc="45" dirty="0">
                <a:solidFill>
                  <a:srgbClr val="212121"/>
                </a:solidFill>
                <a:latin typeface="Arial"/>
                <a:cs typeface="Arial"/>
              </a:rPr>
              <a:t> </a:t>
            </a:r>
            <a:r>
              <a:rPr sz="1800" spc="-5" dirty="0">
                <a:solidFill>
                  <a:srgbClr val="212121"/>
                </a:solidFill>
                <a:latin typeface="Arial"/>
                <a:cs typeface="Arial"/>
              </a:rPr>
              <a:t>2</a:t>
            </a:r>
            <a:r>
              <a:rPr sz="1800" spc="-7" baseline="25462" dirty="0">
                <a:solidFill>
                  <a:srgbClr val="212121"/>
                </a:solidFill>
                <a:latin typeface="Arial"/>
                <a:cs typeface="Arial"/>
              </a:rPr>
              <a:t>nd</a:t>
            </a:r>
            <a:r>
              <a:rPr sz="1800" spc="217" baseline="25462" dirty="0">
                <a:solidFill>
                  <a:srgbClr val="212121"/>
                </a:solidFill>
                <a:latin typeface="Arial"/>
                <a:cs typeface="Arial"/>
              </a:rPr>
              <a:t> </a:t>
            </a:r>
            <a:r>
              <a:rPr sz="1800" spc="-5" dirty="0">
                <a:solidFill>
                  <a:srgbClr val="212121"/>
                </a:solidFill>
                <a:latin typeface="Arial"/>
                <a:cs typeface="Arial"/>
              </a:rPr>
              <a:t>Zero</a:t>
            </a:r>
            <a:r>
              <a:rPr sz="1800" spc="-10" dirty="0">
                <a:solidFill>
                  <a:srgbClr val="212121"/>
                </a:solidFill>
                <a:latin typeface="Arial"/>
                <a:cs typeface="Arial"/>
              </a:rPr>
              <a:t> </a:t>
            </a:r>
            <a:r>
              <a:rPr sz="1800" spc="-5" dirty="0">
                <a:solidFill>
                  <a:srgbClr val="212121"/>
                </a:solidFill>
                <a:latin typeface="Arial"/>
                <a:cs typeface="Arial"/>
              </a:rPr>
              <a:t>Suicide</a:t>
            </a:r>
            <a:r>
              <a:rPr sz="1800" spc="10" dirty="0">
                <a:solidFill>
                  <a:srgbClr val="212121"/>
                </a:solidFill>
                <a:latin typeface="Arial"/>
                <a:cs typeface="Arial"/>
              </a:rPr>
              <a:t> </a:t>
            </a:r>
            <a:r>
              <a:rPr sz="1800" spc="-10" dirty="0">
                <a:solidFill>
                  <a:srgbClr val="212121"/>
                </a:solidFill>
                <a:latin typeface="Arial"/>
                <a:cs typeface="Arial"/>
              </a:rPr>
              <a:t>Learning</a:t>
            </a:r>
            <a:r>
              <a:rPr sz="1800" spc="15" dirty="0">
                <a:solidFill>
                  <a:srgbClr val="212121"/>
                </a:solidFill>
                <a:latin typeface="Arial"/>
                <a:cs typeface="Arial"/>
              </a:rPr>
              <a:t> </a:t>
            </a:r>
            <a:r>
              <a:rPr sz="1800" spc="-5" dirty="0">
                <a:solidFill>
                  <a:srgbClr val="212121"/>
                </a:solidFill>
                <a:latin typeface="Arial"/>
                <a:cs typeface="Arial"/>
              </a:rPr>
              <a:t>Series</a:t>
            </a:r>
            <a:r>
              <a:rPr sz="1800" spc="10" dirty="0">
                <a:solidFill>
                  <a:srgbClr val="212121"/>
                </a:solidFill>
                <a:latin typeface="Arial"/>
                <a:cs typeface="Arial"/>
              </a:rPr>
              <a:t> </a:t>
            </a:r>
            <a:r>
              <a:rPr sz="1800" spc="-5" dirty="0">
                <a:solidFill>
                  <a:srgbClr val="212121"/>
                </a:solidFill>
                <a:latin typeface="Arial"/>
                <a:cs typeface="Arial"/>
              </a:rPr>
              <a:t>Sessions…..</a:t>
            </a:r>
            <a:endParaRPr sz="1800" dirty="0">
              <a:latin typeface="Arial"/>
              <a:cs typeface="Arial"/>
            </a:endParaRPr>
          </a:p>
          <a:p>
            <a:pPr marL="393700" marR="118745" indent="-304800">
              <a:lnSpc>
                <a:spcPct val="100000"/>
              </a:lnSpc>
              <a:spcBef>
                <a:spcPts val="430"/>
              </a:spcBef>
              <a:buClr>
                <a:srgbClr val="D51F1A"/>
              </a:buClr>
              <a:buFont typeface="Wingdings"/>
              <a:buChar char=""/>
              <a:tabLst>
                <a:tab pos="393065" algn="l"/>
                <a:tab pos="393700" algn="l"/>
              </a:tabLst>
            </a:pPr>
            <a:r>
              <a:rPr sz="1800" spc="-5" dirty="0">
                <a:solidFill>
                  <a:srgbClr val="212121"/>
                </a:solidFill>
                <a:latin typeface="Arial"/>
                <a:cs typeface="Arial"/>
              </a:rPr>
              <a:t>Project</a:t>
            </a:r>
            <a:r>
              <a:rPr sz="1800" spc="5" dirty="0">
                <a:solidFill>
                  <a:srgbClr val="212121"/>
                </a:solidFill>
                <a:latin typeface="Arial"/>
                <a:cs typeface="Arial"/>
              </a:rPr>
              <a:t> </a:t>
            </a:r>
            <a:r>
              <a:rPr sz="1800" spc="-10" dirty="0">
                <a:solidFill>
                  <a:srgbClr val="212121"/>
                </a:solidFill>
                <a:latin typeface="Arial"/>
                <a:cs typeface="Arial"/>
              </a:rPr>
              <a:t>Coordinator</a:t>
            </a:r>
            <a:r>
              <a:rPr sz="1800" spc="25" dirty="0">
                <a:solidFill>
                  <a:srgbClr val="212121"/>
                </a:solidFill>
                <a:latin typeface="Arial"/>
                <a:cs typeface="Arial"/>
              </a:rPr>
              <a:t> </a:t>
            </a:r>
            <a:r>
              <a:rPr sz="1800" spc="-10" dirty="0">
                <a:solidFill>
                  <a:srgbClr val="212121"/>
                </a:solidFill>
                <a:latin typeface="Arial"/>
                <a:cs typeface="Arial"/>
              </a:rPr>
              <a:t>working</a:t>
            </a:r>
            <a:r>
              <a:rPr sz="1800" spc="55" dirty="0">
                <a:solidFill>
                  <a:srgbClr val="212121"/>
                </a:solidFill>
                <a:latin typeface="Arial"/>
                <a:cs typeface="Arial"/>
              </a:rPr>
              <a:t> </a:t>
            </a:r>
            <a:r>
              <a:rPr sz="1800" spc="-5" dirty="0">
                <a:solidFill>
                  <a:srgbClr val="212121"/>
                </a:solidFill>
                <a:latin typeface="Arial"/>
                <a:cs typeface="Arial"/>
              </a:rPr>
              <a:t>on </a:t>
            </a:r>
            <a:r>
              <a:rPr sz="1800" dirty="0">
                <a:solidFill>
                  <a:srgbClr val="212121"/>
                </a:solidFill>
                <a:latin typeface="Arial"/>
                <a:cs typeface="Arial"/>
              </a:rPr>
              <a:t>a</a:t>
            </a:r>
            <a:r>
              <a:rPr sz="1800" spc="-5" dirty="0">
                <a:solidFill>
                  <a:srgbClr val="212121"/>
                </a:solidFill>
                <a:latin typeface="Arial"/>
                <a:cs typeface="Arial"/>
              </a:rPr>
              <a:t> </a:t>
            </a:r>
            <a:r>
              <a:rPr sz="1800" spc="-10" dirty="0">
                <a:solidFill>
                  <a:srgbClr val="212121"/>
                </a:solidFill>
                <a:latin typeface="Arial"/>
                <a:cs typeface="Arial"/>
              </a:rPr>
              <a:t>statewide</a:t>
            </a:r>
            <a:r>
              <a:rPr sz="1800" spc="50" dirty="0">
                <a:solidFill>
                  <a:srgbClr val="212121"/>
                </a:solidFill>
                <a:latin typeface="Arial"/>
                <a:cs typeface="Arial"/>
              </a:rPr>
              <a:t> </a:t>
            </a:r>
            <a:r>
              <a:rPr sz="1800" dirty="0">
                <a:solidFill>
                  <a:srgbClr val="212121"/>
                </a:solidFill>
                <a:latin typeface="Arial"/>
                <a:cs typeface="Arial"/>
              </a:rPr>
              <a:t>ZS</a:t>
            </a:r>
            <a:r>
              <a:rPr sz="1800" spc="-10" dirty="0">
                <a:solidFill>
                  <a:srgbClr val="212121"/>
                </a:solidFill>
                <a:latin typeface="Arial"/>
                <a:cs typeface="Arial"/>
              </a:rPr>
              <a:t> website/toolkit:</a:t>
            </a:r>
            <a:r>
              <a:rPr sz="1800" spc="55" dirty="0">
                <a:solidFill>
                  <a:srgbClr val="212121"/>
                </a:solidFill>
                <a:latin typeface="Arial"/>
                <a:cs typeface="Arial"/>
              </a:rPr>
              <a:t> </a:t>
            </a:r>
            <a:r>
              <a:rPr sz="1800" spc="-5" dirty="0">
                <a:solidFill>
                  <a:srgbClr val="212121"/>
                </a:solidFill>
                <a:latin typeface="Arial"/>
                <a:cs typeface="Arial"/>
              </a:rPr>
              <a:t>State resources, </a:t>
            </a:r>
            <a:r>
              <a:rPr sz="1800" dirty="0">
                <a:solidFill>
                  <a:srgbClr val="212121"/>
                </a:solidFill>
                <a:latin typeface="Arial"/>
                <a:cs typeface="Arial"/>
              </a:rPr>
              <a:t> </a:t>
            </a:r>
            <a:r>
              <a:rPr sz="1800" spc="-5" dirty="0">
                <a:solidFill>
                  <a:srgbClr val="212121"/>
                </a:solidFill>
                <a:latin typeface="Arial"/>
                <a:cs typeface="Arial"/>
              </a:rPr>
              <a:t>assessment</a:t>
            </a:r>
            <a:r>
              <a:rPr sz="1800" spc="10" dirty="0">
                <a:solidFill>
                  <a:srgbClr val="212121"/>
                </a:solidFill>
                <a:latin typeface="Arial"/>
                <a:cs typeface="Arial"/>
              </a:rPr>
              <a:t> </a:t>
            </a:r>
            <a:r>
              <a:rPr sz="1800" spc="-5" dirty="0">
                <a:solidFill>
                  <a:srgbClr val="212121"/>
                </a:solidFill>
                <a:latin typeface="Arial"/>
                <a:cs typeface="Arial"/>
              </a:rPr>
              <a:t>tools/instructions,</a:t>
            </a:r>
            <a:r>
              <a:rPr sz="1800" spc="15" dirty="0">
                <a:solidFill>
                  <a:srgbClr val="212121"/>
                </a:solidFill>
                <a:latin typeface="Arial"/>
                <a:cs typeface="Arial"/>
              </a:rPr>
              <a:t> </a:t>
            </a:r>
            <a:r>
              <a:rPr sz="1800" spc="-5" dirty="0">
                <a:solidFill>
                  <a:srgbClr val="212121"/>
                </a:solidFill>
                <a:latin typeface="Arial"/>
                <a:cs typeface="Arial"/>
              </a:rPr>
              <a:t>information,</a:t>
            </a:r>
            <a:r>
              <a:rPr sz="1800" spc="15" dirty="0">
                <a:solidFill>
                  <a:srgbClr val="212121"/>
                </a:solidFill>
                <a:latin typeface="Arial"/>
                <a:cs typeface="Arial"/>
              </a:rPr>
              <a:t> </a:t>
            </a:r>
            <a:r>
              <a:rPr sz="1800" spc="-10" dirty="0">
                <a:solidFill>
                  <a:srgbClr val="212121"/>
                </a:solidFill>
                <a:latin typeface="Arial"/>
                <a:cs typeface="Arial"/>
              </a:rPr>
              <a:t>and </a:t>
            </a:r>
            <a:r>
              <a:rPr sz="1800" spc="-5" dirty="0">
                <a:solidFill>
                  <a:srgbClr val="212121"/>
                </a:solidFill>
                <a:latin typeface="Arial"/>
                <a:cs typeface="Arial"/>
              </a:rPr>
              <a:t>more…</a:t>
            </a:r>
            <a:r>
              <a:rPr sz="1800" spc="15" dirty="0">
                <a:solidFill>
                  <a:srgbClr val="212121"/>
                </a:solidFill>
                <a:latin typeface="Arial"/>
                <a:cs typeface="Arial"/>
              </a:rPr>
              <a:t> </a:t>
            </a:r>
            <a:r>
              <a:rPr sz="1800" spc="-10" dirty="0">
                <a:solidFill>
                  <a:srgbClr val="212121"/>
                </a:solidFill>
                <a:latin typeface="Arial"/>
                <a:cs typeface="Arial"/>
              </a:rPr>
              <a:t>Completed</a:t>
            </a:r>
            <a:r>
              <a:rPr sz="1800" spc="5" dirty="0">
                <a:solidFill>
                  <a:srgbClr val="212121"/>
                </a:solidFill>
                <a:latin typeface="Arial"/>
                <a:cs typeface="Arial"/>
              </a:rPr>
              <a:t> </a:t>
            </a:r>
            <a:r>
              <a:rPr sz="1800" spc="-5" dirty="0">
                <a:solidFill>
                  <a:srgbClr val="212121"/>
                </a:solidFill>
                <a:latin typeface="Arial"/>
                <a:cs typeface="Arial"/>
              </a:rPr>
              <a:t>Summer</a:t>
            </a:r>
            <a:r>
              <a:rPr sz="1800" spc="15" dirty="0">
                <a:solidFill>
                  <a:srgbClr val="212121"/>
                </a:solidFill>
                <a:latin typeface="Arial"/>
                <a:cs typeface="Arial"/>
              </a:rPr>
              <a:t> </a:t>
            </a:r>
            <a:r>
              <a:rPr sz="1800" spc="-10" dirty="0">
                <a:solidFill>
                  <a:srgbClr val="212121"/>
                </a:solidFill>
                <a:latin typeface="Arial"/>
                <a:cs typeface="Arial"/>
              </a:rPr>
              <a:t>2021|Zero </a:t>
            </a:r>
            <a:r>
              <a:rPr sz="1800" spc="-484" dirty="0">
                <a:solidFill>
                  <a:srgbClr val="212121"/>
                </a:solidFill>
                <a:latin typeface="Arial"/>
                <a:cs typeface="Arial"/>
              </a:rPr>
              <a:t> </a:t>
            </a:r>
            <a:r>
              <a:rPr sz="1800" spc="-5" dirty="0">
                <a:solidFill>
                  <a:srgbClr val="212121"/>
                </a:solidFill>
                <a:latin typeface="Arial"/>
                <a:cs typeface="Arial"/>
              </a:rPr>
              <a:t>Suicide</a:t>
            </a:r>
            <a:r>
              <a:rPr sz="1800" spc="5" dirty="0">
                <a:solidFill>
                  <a:srgbClr val="212121"/>
                </a:solidFill>
                <a:latin typeface="Arial"/>
                <a:cs typeface="Arial"/>
              </a:rPr>
              <a:t> </a:t>
            </a:r>
            <a:r>
              <a:rPr sz="1800" spc="-10" dirty="0">
                <a:solidFill>
                  <a:srgbClr val="212121"/>
                </a:solidFill>
                <a:latin typeface="Arial"/>
                <a:cs typeface="Arial"/>
              </a:rPr>
              <a:t>Nevada</a:t>
            </a:r>
            <a:r>
              <a:rPr sz="1800" spc="20" dirty="0">
                <a:solidFill>
                  <a:srgbClr val="212121"/>
                </a:solidFill>
                <a:latin typeface="Arial"/>
                <a:cs typeface="Arial"/>
              </a:rPr>
              <a:t> </a:t>
            </a:r>
            <a:r>
              <a:rPr sz="1800" spc="-10" dirty="0">
                <a:solidFill>
                  <a:srgbClr val="212121"/>
                </a:solidFill>
                <a:latin typeface="Arial"/>
                <a:cs typeface="Arial"/>
              </a:rPr>
              <a:t>Website</a:t>
            </a:r>
            <a:endParaRPr sz="1800" dirty="0">
              <a:latin typeface="Arial"/>
              <a:cs typeface="Arial"/>
            </a:endParaRPr>
          </a:p>
          <a:p>
            <a:pPr marL="393700" indent="-304800">
              <a:lnSpc>
                <a:spcPct val="100000"/>
              </a:lnSpc>
              <a:spcBef>
                <a:spcPts val="434"/>
              </a:spcBef>
              <a:buClr>
                <a:srgbClr val="D51F1A"/>
              </a:buClr>
              <a:buFont typeface="Wingdings"/>
              <a:buChar char=""/>
              <a:tabLst>
                <a:tab pos="393065" algn="l"/>
                <a:tab pos="393700" algn="l"/>
              </a:tabLst>
            </a:pPr>
            <a:r>
              <a:rPr sz="1800" spc="-10" dirty="0">
                <a:solidFill>
                  <a:srgbClr val="212121"/>
                </a:solidFill>
                <a:latin typeface="Arial"/>
                <a:cs typeface="Arial"/>
              </a:rPr>
              <a:t>Adapt</a:t>
            </a:r>
            <a:r>
              <a:rPr sz="1800" spc="-5" dirty="0">
                <a:solidFill>
                  <a:srgbClr val="212121"/>
                </a:solidFill>
                <a:latin typeface="Arial"/>
                <a:cs typeface="Arial"/>
              </a:rPr>
              <a:t> Zero</a:t>
            </a:r>
            <a:r>
              <a:rPr sz="1800" spc="-10" dirty="0">
                <a:solidFill>
                  <a:srgbClr val="212121"/>
                </a:solidFill>
                <a:latin typeface="Arial"/>
                <a:cs typeface="Arial"/>
              </a:rPr>
              <a:t> </a:t>
            </a:r>
            <a:r>
              <a:rPr sz="1800" spc="-5" dirty="0">
                <a:solidFill>
                  <a:srgbClr val="212121"/>
                </a:solidFill>
                <a:latin typeface="Arial"/>
                <a:cs typeface="Arial"/>
              </a:rPr>
              <a:t>Suicide</a:t>
            </a:r>
            <a:r>
              <a:rPr sz="1800" spc="15" dirty="0">
                <a:solidFill>
                  <a:srgbClr val="212121"/>
                </a:solidFill>
                <a:latin typeface="Arial"/>
                <a:cs typeface="Arial"/>
              </a:rPr>
              <a:t> </a:t>
            </a:r>
            <a:r>
              <a:rPr sz="1800" dirty="0">
                <a:solidFill>
                  <a:srgbClr val="212121"/>
                </a:solidFill>
                <a:latin typeface="Arial"/>
                <a:cs typeface="Arial"/>
              </a:rPr>
              <a:t>|</a:t>
            </a:r>
            <a:r>
              <a:rPr sz="1800" spc="-15" dirty="0">
                <a:solidFill>
                  <a:srgbClr val="212121"/>
                </a:solidFill>
                <a:latin typeface="Arial"/>
                <a:cs typeface="Arial"/>
              </a:rPr>
              <a:t> </a:t>
            </a:r>
            <a:r>
              <a:rPr sz="1800" spc="-5" dirty="0">
                <a:solidFill>
                  <a:srgbClr val="212121"/>
                </a:solidFill>
                <a:latin typeface="Arial"/>
                <a:cs typeface="Arial"/>
              </a:rPr>
              <a:t>Crisis</a:t>
            </a:r>
            <a:r>
              <a:rPr sz="1800" spc="10" dirty="0">
                <a:solidFill>
                  <a:srgbClr val="212121"/>
                </a:solidFill>
                <a:latin typeface="Arial"/>
                <a:cs typeface="Arial"/>
              </a:rPr>
              <a:t> </a:t>
            </a:r>
            <a:r>
              <a:rPr sz="1800" spc="-5" dirty="0">
                <a:solidFill>
                  <a:srgbClr val="212121"/>
                </a:solidFill>
                <a:latin typeface="Arial"/>
                <a:cs typeface="Arial"/>
              </a:rPr>
              <a:t>Now </a:t>
            </a:r>
            <a:r>
              <a:rPr sz="1800" spc="-10" dirty="0">
                <a:solidFill>
                  <a:srgbClr val="212121"/>
                </a:solidFill>
                <a:latin typeface="Arial"/>
                <a:cs typeface="Arial"/>
              </a:rPr>
              <a:t>Model</a:t>
            </a:r>
            <a:endParaRPr sz="1800" dirty="0">
              <a:latin typeface="Arial"/>
              <a:cs typeface="Arial"/>
            </a:endParaRPr>
          </a:p>
        </p:txBody>
      </p:sp>
      <p:sp>
        <p:nvSpPr>
          <p:cNvPr id="4" name="TextBox 3">
            <a:extLst>
              <a:ext uri="{FF2B5EF4-FFF2-40B4-BE49-F238E27FC236}">
                <a16:creationId xmlns:a16="http://schemas.microsoft.com/office/drawing/2014/main" id="{7813633C-9C40-FB4C-8A32-A7277B602F08}"/>
              </a:ext>
            </a:extLst>
          </p:cNvPr>
          <p:cNvSpPr txBox="1"/>
          <p:nvPr/>
        </p:nvSpPr>
        <p:spPr>
          <a:xfrm>
            <a:off x="11430000" y="6248400"/>
            <a:ext cx="65906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988660" y="173266"/>
            <a:ext cx="2757170" cy="833755"/>
          </a:xfrm>
          <a:prstGeom prst="rect">
            <a:avLst/>
          </a:prstGeom>
        </p:spPr>
        <p:txBody>
          <a:bodyPr vert="horz" wrap="square" lIns="0" tIns="12700" rIns="0" bIns="0" rtlCol="0">
            <a:spAutoFit/>
          </a:bodyPr>
          <a:lstStyle/>
          <a:p>
            <a:pPr marL="12700">
              <a:lnSpc>
                <a:spcPct val="100000"/>
              </a:lnSpc>
              <a:spcBef>
                <a:spcPts val="100"/>
              </a:spcBef>
            </a:pPr>
            <a:r>
              <a:rPr sz="5300" b="0" spc="-220" dirty="0">
                <a:solidFill>
                  <a:srgbClr val="D51F1A"/>
                </a:solidFill>
                <a:latin typeface="Arial"/>
                <a:cs typeface="Arial"/>
              </a:rPr>
              <a:t>Teams….</a:t>
            </a:r>
            <a:endParaRPr sz="5300" dirty="0">
              <a:latin typeface="Arial"/>
              <a:cs typeface="Arial"/>
            </a:endParaRPr>
          </a:p>
        </p:txBody>
      </p:sp>
      <p:sp>
        <p:nvSpPr>
          <p:cNvPr id="8" name="object 8"/>
          <p:cNvSpPr txBox="1"/>
          <p:nvPr/>
        </p:nvSpPr>
        <p:spPr>
          <a:xfrm>
            <a:off x="774790" y="1143178"/>
            <a:ext cx="2450323" cy="3947106"/>
          </a:xfrm>
          <a:prstGeom prst="rect">
            <a:avLst/>
          </a:prstGeom>
        </p:spPr>
        <p:txBody>
          <a:bodyPr vert="horz" wrap="square" lIns="0" tIns="12065" rIns="0" bIns="0" rtlCol="0">
            <a:spAutoFit/>
          </a:bodyPr>
          <a:lstStyle/>
          <a:p>
            <a:pPr marL="317500" indent="-304800">
              <a:lnSpc>
                <a:spcPct val="100000"/>
              </a:lnSpc>
              <a:spcBef>
                <a:spcPts val="95"/>
              </a:spcBef>
              <a:buClr>
                <a:srgbClr val="D51F1A"/>
              </a:buClr>
              <a:buFont typeface="Wingdings"/>
              <a:buChar char=""/>
              <a:tabLst>
                <a:tab pos="316865" algn="l"/>
                <a:tab pos="317500" algn="l"/>
              </a:tabLst>
            </a:pPr>
            <a:r>
              <a:rPr sz="1900" spc="-5" dirty="0">
                <a:solidFill>
                  <a:srgbClr val="212121"/>
                </a:solidFill>
                <a:latin typeface="Arial"/>
                <a:cs typeface="Arial"/>
              </a:rPr>
              <a:t>Battle</a:t>
            </a:r>
            <a:r>
              <a:rPr sz="1900" spc="-50" dirty="0">
                <a:solidFill>
                  <a:srgbClr val="212121"/>
                </a:solidFill>
                <a:latin typeface="Arial"/>
                <a:cs typeface="Arial"/>
              </a:rPr>
              <a:t> </a:t>
            </a:r>
            <a:r>
              <a:rPr sz="1900" spc="-5" dirty="0">
                <a:solidFill>
                  <a:srgbClr val="212121"/>
                </a:solidFill>
                <a:latin typeface="Arial"/>
                <a:cs typeface="Arial"/>
              </a:rPr>
              <a:t>Mountain</a:t>
            </a:r>
            <a:endParaRPr sz="1900" dirty="0">
              <a:latin typeface="Arial"/>
              <a:cs typeface="Arial"/>
            </a:endParaRPr>
          </a:p>
          <a:p>
            <a:pPr marL="317500" indent="-304800">
              <a:lnSpc>
                <a:spcPct val="100000"/>
              </a:lnSpc>
              <a:buClr>
                <a:srgbClr val="D51F1A"/>
              </a:buClr>
              <a:buFont typeface="Wingdings"/>
              <a:buChar char=""/>
              <a:tabLst>
                <a:tab pos="316865" algn="l"/>
                <a:tab pos="317500" algn="l"/>
              </a:tabLst>
            </a:pPr>
            <a:r>
              <a:rPr sz="1900" spc="-5" dirty="0">
                <a:solidFill>
                  <a:srgbClr val="212121"/>
                </a:solidFill>
                <a:latin typeface="Arial"/>
                <a:cs typeface="Arial"/>
              </a:rPr>
              <a:t>Dignity</a:t>
            </a:r>
            <a:endParaRPr sz="1900" dirty="0">
              <a:latin typeface="Arial"/>
              <a:cs typeface="Arial"/>
            </a:endParaRPr>
          </a:p>
          <a:p>
            <a:pPr marL="317500" indent="-304800">
              <a:lnSpc>
                <a:spcPct val="100000"/>
              </a:lnSpc>
              <a:buClr>
                <a:srgbClr val="D51F1A"/>
              </a:buClr>
              <a:buFont typeface="Wingdings"/>
              <a:buChar char=""/>
              <a:tabLst>
                <a:tab pos="316865" algn="l"/>
                <a:tab pos="317500" algn="l"/>
              </a:tabLst>
            </a:pPr>
            <a:r>
              <a:rPr sz="1900" spc="-10" dirty="0">
                <a:solidFill>
                  <a:srgbClr val="212121"/>
                </a:solidFill>
                <a:latin typeface="Arial"/>
                <a:cs typeface="Arial"/>
              </a:rPr>
              <a:t>NNAMHS</a:t>
            </a:r>
            <a:endParaRPr sz="1900" dirty="0">
              <a:latin typeface="Arial"/>
              <a:cs typeface="Arial"/>
            </a:endParaRPr>
          </a:p>
          <a:p>
            <a:pPr marL="317500" indent="-304800">
              <a:lnSpc>
                <a:spcPct val="100000"/>
              </a:lnSpc>
              <a:buClr>
                <a:srgbClr val="D51F1A"/>
              </a:buClr>
              <a:buFont typeface="Wingdings"/>
              <a:buChar char=""/>
              <a:tabLst>
                <a:tab pos="316865" algn="l"/>
                <a:tab pos="317500" algn="l"/>
              </a:tabLst>
            </a:pPr>
            <a:r>
              <a:rPr sz="1900" spc="-5" dirty="0">
                <a:solidFill>
                  <a:srgbClr val="212121"/>
                </a:solidFill>
                <a:latin typeface="Arial"/>
                <a:cs typeface="Arial"/>
              </a:rPr>
              <a:t>Pershing</a:t>
            </a:r>
            <a:endParaRPr sz="1900" dirty="0">
              <a:latin typeface="Arial"/>
              <a:cs typeface="Arial"/>
            </a:endParaRPr>
          </a:p>
          <a:p>
            <a:pPr marL="317500" indent="-304800">
              <a:lnSpc>
                <a:spcPct val="100000"/>
              </a:lnSpc>
              <a:buClr>
                <a:srgbClr val="D51F1A"/>
              </a:buClr>
              <a:buFont typeface="Wingdings"/>
              <a:buChar char=""/>
              <a:tabLst>
                <a:tab pos="316865" algn="l"/>
                <a:tab pos="317500" algn="l"/>
              </a:tabLst>
            </a:pPr>
            <a:r>
              <a:rPr sz="1900" spc="-5" dirty="0">
                <a:solidFill>
                  <a:srgbClr val="212121"/>
                </a:solidFill>
                <a:latin typeface="Arial"/>
                <a:cs typeface="Arial"/>
              </a:rPr>
              <a:t>Rural</a:t>
            </a:r>
            <a:r>
              <a:rPr sz="1900" spc="5" dirty="0">
                <a:solidFill>
                  <a:srgbClr val="212121"/>
                </a:solidFill>
                <a:latin typeface="Arial"/>
                <a:cs typeface="Arial"/>
              </a:rPr>
              <a:t> </a:t>
            </a:r>
            <a:r>
              <a:rPr sz="1900" spc="-10" dirty="0">
                <a:solidFill>
                  <a:srgbClr val="212121"/>
                </a:solidFill>
                <a:latin typeface="Arial"/>
                <a:cs typeface="Arial"/>
              </a:rPr>
              <a:t>Clinics</a:t>
            </a:r>
            <a:endParaRPr sz="1900" dirty="0">
              <a:latin typeface="Arial"/>
              <a:cs typeface="Arial"/>
            </a:endParaRPr>
          </a:p>
          <a:p>
            <a:pPr marL="317500" indent="-304800">
              <a:lnSpc>
                <a:spcPct val="100000"/>
              </a:lnSpc>
              <a:buClr>
                <a:srgbClr val="D51F1A"/>
              </a:buClr>
              <a:buFont typeface="Wingdings"/>
              <a:buChar char=""/>
              <a:tabLst>
                <a:tab pos="316865" algn="l"/>
                <a:tab pos="317500" algn="l"/>
              </a:tabLst>
            </a:pPr>
            <a:r>
              <a:rPr sz="1900" spc="-5" dirty="0">
                <a:solidFill>
                  <a:srgbClr val="212121"/>
                </a:solidFill>
                <a:latin typeface="Arial"/>
                <a:cs typeface="Arial"/>
              </a:rPr>
              <a:t>Saint</a:t>
            </a:r>
            <a:r>
              <a:rPr sz="1900" spc="-10" dirty="0">
                <a:solidFill>
                  <a:srgbClr val="212121"/>
                </a:solidFill>
                <a:latin typeface="Arial"/>
                <a:cs typeface="Arial"/>
              </a:rPr>
              <a:t> Mary’s</a:t>
            </a:r>
            <a:endParaRPr sz="1900" dirty="0">
              <a:latin typeface="Arial"/>
              <a:cs typeface="Arial"/>
            </a:endParaRPr>
          </a:p>
          <a:p>
            <a:pPr marL="317500" marR="469265" indent="-304800">
              <a:lnSpc>
                <a:spcPct val="80000"/>
              </a:lnSpc>
              <a:spcBef>
                <a:spcPts val="455"/>
              </a:spcBef>
              <a:buClr>
                <a:srgbClr val="D51F1A"/>
              </a:buClr>
              <a:buFont typeface="Wingdings"/>
              <a:buChar char=""/>
              <a:tabLst>
                <a:tab pos="316865" algn="l"/>
                <a:tab pos="317500" algn="l"/>
              </a:tabLst>
            </a:pPr>
            <a:r>
              <a:rPr sz="1900" spc="-5" dirty="0">
                <a:solidFill>
                  <a:srgbClr val="212121"/>
                </a:solidFill>
                <a:latin typeface="Arial"/>
                <a:cs typeface="Arial"/>
              </a:rPr>
              <a:t>South</a:t>
            </a:r>
            <a:r>
              <a:rPr sz="1900" spc="-65" dirty="0">
                <a:solidFill>
                  <a:srgbClr val="212121"/>
                </a:solidFill>
                <a:latin typeface="Arial"/>
                <a:cs typeface="Arial"/>
              </a:rPr>
              <a:t> </a:t>
            </a:r>
            <a:r>
              <a:rPr sz="1900" spc="-25" dirty="0">
                <a:solidFill>
                  <a:srgbClr val="212121"/>
                </a:solidFill>
                <a:latin typeface="Arial"/>
                <a:cs typeface="Arial"/>
              </a:rPr>
              <a:t>Lyon </a:t>
            </a:r>
            <a:r>
              <a:rPr sz="1900" spc="-509" dirty="0">
                <a:solidFill>
                  <a:srgbClr val="212121"/>
                </a:solidFill>
                <a:latin typeface="Arial"/>
                <a:cs typeface="Arial"/>
              </a:rPr>
              <a:t> </a:t>
            </a:r>
            <a:r>
              <a:rPr sz="1900" spc="-5" dirty="0">
                <a:solidFill>
                  <a:srgbClr val="212121"/>
                </a:solidFill>
                <a:latin typeface="Arial"/>
                <a:cs typeface="Arial"/>
              </a:rPr>
              <a:t>Medical</a:t>
            </a:r>
            <a:endParaRPr sz="1900" dirty="0">
              <a:latin typeface="Arial"/>
              <a:cs typeface="Arial"/>
            </a:endParaRPr>
          </a:p>
          <a:p>
            <a:pPr marL="317500" marR="123189" indent="-304800">
              <a:lnSpc>
                <a:spcPct val="80000"/>
              </a:lnSpc>
              <a:spcBef>
                <a:spcPts val="455"/>
              </a:spcBef>
              <a:buClr>
                <a:srgbClr val="D51F1A"/>
              </a:buClr>
              <a:buFont typeface="Wingdings"/>
              <a:buChar char=""/>
              <a:tabLst>
                <a:tab pos="316865" algn="l"/>
                <a:tab pos="317500" algn="l"/>
              </a:tabLst>
            </a:pPr>
            <a:r>
              <a:rPr sz="1900" spc="-5" dirty="0">
                <a:solidFill>
                  <a:srgbClr val="212121"/>
                </a:solidFill>
                <a:latin typeface="Arial"/>
                <a:cs typeface="Arial"/>
              </a:rPr>
              <a:t>Southern </a:t>
            </a:r>
            <a:r>
              <a:rPr sz="1900" dirty="0">
                <a:solidFill>
                  <a:srgbClr val="212121"/>
                </a:solidFill>
                <a:latin typeface="Arial"/>
                <a:cs typeface="Arial"/>
              </a:rPr>
              <a:t> </a:t>
            </a:r>
            <a:r>
              <a:rPr sz="1900" spc="-5" dirty="0">
                <a:solidFill>
                  <a:srgbClr val="212121"/>
                </a:solidFill>
                <a:latin typeface="Arial"/>
                <a:cs typeface="Arial"/>
              </a:rPr>
              <a:t>Nevada</a:t>
            </a:r>
            <a:r>
              <a:rPr sz="1900" spc="-50" dirty="0">
                <a:solidFill>
                  <a:srgbClr val="212121"/>
                </a:solidFill>
                <a:latin typeface="Arial"/>
                <a:cs typeface="Arial"/>
              </a:rPr>
              <a:t> </a:t>
            </a:r>
            <a:r>
              <a:rPr sz="1900" spc="-5" dirty="0">
                <a:solidFill>
                  <a:srgbClr val="212121"/>
                </a:solidFill>
                <a:latin typeface="Arial"/>
                <a:cs typeface="Arial"/>
              </a:rPr>
              <a:t>Public </a:t>
            </a:r>
            <a:r>
              <a:rPr sz="1900" spc="-515" dirty="0">
                <a:solidFill>
                  <a:srgbClr val="212121"/>
                </a:solidFill>
                <a:latin typeface="Arial"/>
                <a:cs typeface="Arial"/>
              </a:rPr>
              <a:t> </a:t>
            </a:r>
            <a:r>
              <a:rPr sz="1900" spc="-5" dirty="0">
                <a:solidFill>
                  <a:srgbClr val="212121"/>
                </a:solidFill>
                <a:latin typeface="Arial"/>
                <a:cs typeface="Arial"/>
              </a:rPr>
              <a:t>Health</a:t>
            </a:r>
            <a:endParaRPr sz="1900" dirty="0">
              <a:latin typeface="Arial"/>
              <a:cs typeface="Arial"/>
            </a:endParaRPr>
          </a:p>
          <a:p>
            <a:pPr marL="317500" indent="-304800">
              <a:lnSpc>
                <a:spcPct val="100000"/>
              </a:lnSpc>
              <a:buClr>
                <a:srgbClr val="D51F1A"/>
              </a:buClr>
              <a:buFont typeface="Wingdings"/>
              <a:buChar char=""/>
              <a:tabLst>
                <a:tab pos="316865" algn="l"/>
                <a:tab pos="317500" algn="l"/>
              </a:tabLst>
            </a:pPr>
            <a:r>
              <a:rPr sz="1900" spc="-20" dirty="0">
                <a:solidFill>
                  <a:srgbClr val="212121"/>
                </a:solidFill>
                <a:latin typeface="Arial"/>
                <a:cs typeface="Arial"/>
              </a:rPr>
              <a:t>Tahoe-Forest</a:t>
            </a:r>
            <a:endParaRPr sz="1900" dirty="0">
              <a:latin typeface="Arial"/>
              <a:cs typeface="Arial"/>
            </a:endParaRPr>
          </a:p>
          <a:p>
            <a:pPr marL="317500" indent="-304800">
              <a:lnSpc>
                <a:spcPct val="100000"/>
              </a:lnSpc>
              <a:buClr>
                <a:srgbClr val="D51F1A"/>
              </a:buClr>
              <a:buFont typeface="Wingdings"/>
              <a:buChar char=""/>
              <a:tabLst>
                <a:tab pos="316865" algn="l"/>
                <a:tab pos="317500" algn="l"/>
              </a:tabLst>
            </a:pPr>
            <a:r>
              <a:rPr sz="1900" spc="-5" dirty="0">
                <a:solidFill>
                  <a:srgbClr val="212121"/>
                </a:solidFill>
                <a:latin typeface="Arial"/>
                <a:cs typeface="Arial"/>
              </a:rPr>
              <a:t>UMC</a:t>
            </a:r>
            <a:endParaRPr sz="1900" dirty="0">
              <a:latin typeface="Arial"/>
              <a:cs typeface="Arial"/>
            </a:endParaRPr>
          </a:p>
          <a:p>
            <a:pPr marL="317500" marR="648970" indent="-304800">
              <a:lnSpc>
                <a:spcPct val="80000"/>
              </a:lnSpc>
              <a:spcBef>
                <a:spcPts val="459"/>
              </a:spcBef>
              <a:buClr>
                <a:srgbClr val="D51F1A"/>
              </a:buClr>
              <a:buFont typeface="Wingdings"/>
              <a:buChar char=""/>
              <a:tabLst>
                <a:tab pos="316865" algn="l"/>
                <a:tab pos="317500" algn="l"/>
              </a:tabLst>
            </a:pPr>
            <a:r>
              <a:rPr sz="1900" spc="-10" dirty="0">
                <a:solidFill>
                  <a:srgbClr val="212121"/>
                </a:solidFill>
                <a:latin typeface="Arial"/>
                <a:cs typeface="Arial"/>
              </a:rPr>
              <a:t>H</a:t>
            </a:r>
            <a:r>
              <a:rPr sz="1900" spc="-5" dirty="0">
                <a:solidFill>
                  <a:srgbClr val="212121"/>
                </a:solidFill>
                <a:latin typeface="Arial"/>
                <a:cs typeface="Arial"/>
              </a:rPr>
              <a:t>umbo</a:t>
            </a:r>
            <a:r>
              <a:rPr sz="1900" spc="-10" dirty="0">
                <a:solidFill>
                  <a:srgbClr val="212121"/>
                </a:solidFill>
                <a:latin typeface="Arial"/>
                <a:cs typeface="Arial"/>
              </a:rPr>
              <a:t>l</a:t>
            </a:r>
            <a:r>
              <a:rPr sz="1900" spc="-5" dirty="0">
                <a:solidFill>
                  <a:srgbClr val="212121"/>
                </a:solidFill>
                <a:latin typeface="Arial"/>
                <a:cs typeface="Arial"/>
              </a:rPr>
              <a:t>dt  General</a:t>
            </a:r>
            <a:endParaRPr sz="1900" dirty="0">
              <a:latin typeface="Arial"/>
              <a:cs typeface="Arial"/>
            </a:endParaRPr>
          </a:p>
        </p:txBody>
      </p:sp>
      <p:grpSp>
        <p:nvGrpSpPr>
          <p:cNvPr id="2" name="object 2" descr="Photo of multiple medical buildings, clinics and hospitals in Nevada "/>
          <p:cNvGrpSpPr/>
          <p:nvPr/>
        </p:nvGrpSpPr>
        <p:grpSpPr>
          <a:xfrm>
            <a:off x="3761232" y="2106167"/>
            <a:ext cx="7339965" cy="3947160"/>
            <a:chOff x="3761232" y="2106167"/>
            <a:chExt cx="7339965" cy="3947160"/>
          </a:xfrm>
        </p:grpSpPr>
        <p:pic>
          <p:nvPicPr>
            <p:cNvPr id="3" name="object 3"/>
            <p:cNvPicPr/>
            <p:nvPr/>
          </p:nvPicPr>
          <p:blipFill>
            <a:blip r:embed="rId2" cstate="print"/>
            <a:stretch>
              <a:fillRect/>
            </a:stretch>
          </p:blipFill>
          <p:spPr>
            <a:xfrm>
              <a:off x="8078724" y="4037076"/>
              <a:ext cx="3022091" cy="2016251"/>
            </a:xfrm>
            <a:prstGeom prst="rect">
              <a:avLst/>
            </a:prstGeom>
          </p:spPr>
        </p:pic>
        <p:pic>
          <p:nvPicPr>
            <p:cNvPr id="4" name="object 4"/>
            <p:cNvPicPr/>
            <p:nvPr/>
          </p:nvPicPr>
          <p:blipFill>
            <a:blip r:embed="rId3" cstate="print"/>
            <a:stretch>
              <a:fillRect/>
            </a:stretch>
          </p:blipFill>
          <p:spPr>
            <a:xfrm>
              <a:off x="3761232" y="3473195"/>
              <a:ext cx="4212323" cy="2580131"/>
            </a:xfrm>
            <a:prstGeom prst="rect">
              <a:avLst/>
            </a:prstGeom>
          </p:spPr>
        </p:pic>
        <p:pic>
          <p:nvPicPr>
            <p:cNvPr id="5" name="object 5"/>
            <p:cNvPicPr/>
            <p:nvPr/>
          </p:nvPicPr>
          <p:blipFill>
            <a:blip r:embed="rId4" cstate="print"/>
            <a:stretch>
              <a:fillRect/>
            </a:stretch>
          </p:blipFill>
          <p:spPr>
            <a:xfrm>
              <a:off x="3960876" y="2106167"/>
              <a:ext cx="2718815" cy="1853183"/>
            </a:xfrm>
            <a:prstGeom prst="rect">
              <a:avLst/>
            </a:prstGeom>
          </p:spPr>
        </p:pic>
        <p:pic>
          <p:nvPicPr>
            <p:cNvPr id="6" name="object 6"/>
            <p:cNvPicPr/>
            <p:nvPr/>
          </p:nvPicPr>
          <p:blipFill>
            <a:blip r:embed="rId5" cstate="print"/>
            <a:stretch>
              <a:fillRect/>
            </a:stretch>
          </p:blipFill>
          <p:spPr>
            <a:xfrm>
              <a:off x="6784848" y="2106167"/>
              <a:ext cx="4212335" cy="2366759"/>
            </a:xfrm>
            <a:prstGeom prst="rect">
              <a:avLst/>
            </a:prstGeom>
          </p:spPr>
        </p:pic>
      </p:grpSp>
      <p:sp>
        <p:nvSpPr>
          <p:cNvPr id="9" name="TextBox 8">
            <a:extLst>
              <a:ext uri="{FF2B5EF4-FFF2-40B4-BE49-F238E27FC236}">
                <a16:creationId xmlns:a16="http://schemas.microsoft.com/office/drawing/2014/main" id="{CD865A9D-7C7F-0840-8CD0-586D05CB5D24}"/>
              </a:ext>
            </a:extLst>
          </p:cNvPr>
          <p:cNvSpPr txBox="1"/>
          <p:nvPr/>
        </p:nvSpPr>
        <p:spPr>
          <a:xfrm>
            <a:off x="11488271" y="6248400"/>
            <a:ext cx="6858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0399" y="893311"/>
            <a:ext cx="6561455" cy="833755"/>
          </a:xfrm>
          <a:prstGeom prst="rect">
            <a:avLst/>
          </a:prstGeom>
        </p:spPr>
        <p:txBody>
          <a:bodyPr vert="horz" wrap="square" lIns="0" tIns="13335" rIns="0" bIns="0" rtlCol="0">
            <a:spAutoFit/>
          </a:bodyPr>
          <a:lstStyle/>
          <a:p>
            <a:pPr marL="12700">
              <a:lnSpc>
                <a:spcPct val="100000"/>
              </a:lnSpc>
              <a:spcBef>
                <a:spcPts val="105"/>
              </a:spcBef>
            </a:pPr>
            <a:r>
              <a:rPr sz="5300" b="0" spc="-135" dirty="0">
                <a:solidFill>
                  <a:srgbClr val="D51F1A"/>
                </a:solidFill>
                <a:latin typeface="Arial"/>
                <a:cs typeface="Arial"/>
              </a:rPr>
              <a:t>W</a:t>
            </a:r>
            <a:r>
              <a:rPr sz="5300" b="0" spc="-130" dirty="0">
                <a:solidFill>
                  <a:srgbClr val="D51F1A"/>
                </a:solidFill>
                <a:latin typeface="Arial"/>
                <a:cs typeface="Arial"/>
              </a:rPr>
              <a:t>he</a:t>
            </a:r>
            <a:r>
              <a:rPr sz="5300" b="0" spc="-135" dirty="0">
                <a:solidFill>
                  <a:srgbClr val="D51F1A"/>
                </a:solidFill>
                <a:latin typeface="Arial"/>
                <a:cs typeface="Arial"/>
              </a:rPr>
              <a:t>r</a:t>
            </a:r>
            <a:r>
              <a:rPr sz="5300" b="0" dirty="0">
                <a:solidFill>
                  <a:srgbClr val="D51F1A"/>
                </a:solidFill>
                <a:latin typeface="Arial"/>
                <a:cs typeface="Arial"/>
              </a:rPr>
              <a:t>e</a:t>
            </a:r>
            <a:r>
              <a:rPr sz="5300" b="0" spc="-285" dirty="0">
                <a:solidFill>
                  <a:srgbClr val="D51F1A"/>
                </a:solidFill>
                <a:latin typeface="Arial"/>
                <a:cs typeface="Arial"/>
              </a:rPr>
              <a:t> </a:t>
            </a:r>
            <a:r>
              <a:rPr sz="5300" b="0" spc="-135" dirty="0">
                <a:solidFill>
                  <a:srgbClr val="D51F1A"/>
                </a:solidFill>
                <a:latin typeface="Arial"/>
                <a:cs typeface="Arial"/>
              </a:rPr>
              <a:t>w</a:t>
            </a:r>
            <a:r>
              <a:rPr sz="5300" b="0" dirty="0">
                <a:solidFill>
                  <a:srgbClr val="D51F1A"/>
                </a:solidFill>
                <a:latin typeface="Arial"/>
                <a:cs typeface="Arial"/>
              </a:rPr>
              <a:t>e</a:t>
            </a:r>
            <a:r>
              <a:rPr sz="5300" b="0" spc="-260" dirty="0">
                <a:solidFill>
                  <a:srgbClr val="D51F1A"/>
                </a:solidFill>
                <a:latin typeface="Arial"/>
                <a:cs typeface="Arial"/>
              </a:rPr>
              <a:t> </a:t>
            </a:r>
            <a:r>
              <a:rPr sz="5300" b="0" spc="-130" dirty="0">
                <a:solidFill>
                  <a:srgbClr val="D51F1A"/>
                </a:solidFill>
                <a:latin typeface="Arial"/>
                <a:cs typeface="Arial"/>
              </a:rPr>
              <a:t>a</a:t>
            </a:r>
            <a:r>
              <a:rPr sz="5300" b="0" spc="-135" dirty="0">
                <a:solidFill>
                  <a:srgbClr val="D51F1A"/>
                </a:solidFill>
                <a:latin typeface="Arial"/>
                <a:cs typeface="Arial"/>
              </a:rPr>
              <a:t>r</a:t>
            </a:r>
            <a:r>
              <a:rPr sz="5300" b="0" dirty="0">
                <a:solidFill>
                  <a:srgbClr val="D51F1A"/>
                </a:solidFill>
                <a:latin typeface="Arial"/>
                <a:cs typeface="Arial"/>
              </a:rPr>
              <a:t>e</a:t>
            </a:r>
            <a:r>
              <a:rPr sz="5300" b="0" spc="-270" dirty="0">
                <a:solidFill>
                  <a:srgbClr val="D51F1A"/>
                </a:solidFill>
                <a:latin typeface="Arial"/>
                <a:cs typeface="Arial"/>
              </a:rPr>
              <a:t> </a:t>
            </a:r>
            <a:r>
              <a:rPr sz="5300" b="0" spc="-135" dirty="0">
                <a:solidFill>
                  <a:srgbClr val="D51F1A"/>
                </a:solidFill>
                <a:latin typeface="Arial"/>
                <a:cs typeface="Arial"/>
              </a:rPr>
              <a:t>G</a:t>
            </a:r>
            <a:r>
              <a:rPr sz="5300" b="0" spc="-130" dirty="0">
                <a:solidFill>
                  <a:srgbClr val="D51F1A"/>
                </a:solidFill>
                <a:latin typeface="Arial"/>
                <a:cs typeface="Arial"/>
              </a:rPr>
              <a:t>o</a:t>
            </a:r>
            <a:r>
              <a:rPr sz="5300" b="0" spc="-135" dirty="0">
                <a:solidFill>
                  <a:srgbClr val="D51F1A"/>
                </a:solidFill>
                <a:latin typeface="Arial"/>
                <a:cs typeface="Arial"/>
              </a:rPr>
              <a:t>i</a:t>
            </a:r>
            <a:r>
              <a:rPr sz="5300" b="0" spc="-130" dirty="0">
                <a:solidFill>
                  <a:srgbClr val="D51F1A"/>
                </a:solidFill>
                <a:latin typeface="Arial"/>
                <a:cs typeface="Arial"/>
              </a:rPr>
              <a:t>ng…</a:t>
            </a:r>
            <a:endParaRPr sz="5300" dirty="0">
              <a:latin typeface="Arial"/>
              <a:cs typeface="Arial"/>
            </a:endParaRPr>
          </a:p>
        </p:txBody>
      </p:sp>
      <p:grpSp>
        <p:nvGrpSpPr>
          <p:cNvPr id="3" name="object 3" descr="Image of a light bulb"/>
          <p:cNvGrpSpPr/>
          <p:nvPr/>
        </p:nvGrpSpPr>
        <p:grpSpPr>
          <a:xfrm>
            <a:off x="971734" y="3025946"/>
            <a:ext cx="525145" cy="567055"/>
            <a:chOff x="971734" y="3025946"/>
            <a:chExt cx="525145" cy="567055"/>
          </a:xfrm>
        </p:grpSpPr>
        <p:pic>
          <p:nvPicPr>
            <p:cNvPr id="4" name="object 4"/>
            <p:cNvPicPr/>
            <p:nvPr/>
          </p:nvPicPr>
          <p:blipFill>
            <a:blip r:embed="rId2" cstate="print"/>
            <a:stretch>
              <a:fillRect/>
            </a:stretch>
          </p:blipFill>
          <p:spPr>
            <a:xfrm>
              <a:off x="1158547" y="3212195"/>
              <a:ext cx="150687" cy="149365"/>
            </a:xfrm>
            <a:prstGeom prst="rect">
              <a:avLst/>
            </a:prstGeom>
          </p:spPr>
        </p:pic>
        <p:sp>
          <p:nvSpPr>
            <p:cNvPr id="5" name="object 5"/>
            <p:cNvSpPr/>
            <p:nvPr/>
          </p:nvSpPr>
          <p:spPr>
            <a:xfrm>
              <a:off x="971727" y="3025952"/>
              <a:ext cx="525145" cy="567055"/>
            </a:xfrm>
            <a:custGeom>
              <a:avLst/>
              <a:gdLst/>
              <a:ahLst/>
              <a:cxnLst/>
              <a:rect l="l" t="t" r="r" b="b"/>
              <a:pathLst>
                <a:path w="525144" h="567054">
                  <a:moveTo>
                    <a:pt x="72377" y="251968"/>
                  </a:moveTo>
                  <a:lnTo>
                    <a:pt x="66497" y="246100"/>
                  </a:lnTo>
                  <a:lnTo>
                    <a:pt x="59220" y="246100"/>
                  </a:lnTo>
                  <a:lnTo>
                    <a:pt x="5892" y="246100"/>
                  </a:lnTo>
                  <a:lnTo>
                    <a:pt x="0" y="251968"/>
                  </a:lnTo>
                  <a:lnTo>
                    <a:pt x="0" y="266471"/>
                  </a:lnTo>
                  <a:lnTo>
                    <a:pt x="5892" y="272351"/>
                  </a:lnTo>
                  <a:lnTo>
                    <a:pt x="66497" y="272351"/>
                  </a:lnTo>
                  <a:lnTo>
                    <a:pt x="72377" y="266471"/>
                  </a:lnTo>
                  <a:lnTo>
                    <a:pt x="72377" y="251968"/>
                  </a:lnTo>
                  <a:close/>
                </a:path>
                <a:path w="525144" h="567054">
                  <a:moveTo>
                    <a:pt x="130733" y="401116"/>
                  </a:moveTo>
                  <a:lnTo>
                    <a:pt x="130098" y="392836"/>
                  </a:lnTo>
                  <a:lnTo>
                    <a:pt x="119646" y="383908"/>
                  </a:lnTo>
                  <a:lnTo>
                    <a:pt x="112382" y="383908"/>
                  </a:lnTo>
                  <a:lnTo>
                    <a:pt x="107454" y="388112"/>
                  </a:lnTo>
                  <a:lnTo>
                    <a:pt x="74879" y="420928"/>
                  </a:lnTo>
                  <a:lnTo>
                    <a:pt x="69367" y="425640"/>
                  </a:lnTo>
                  <a:lnTo>
                    <a:pt x="68719" y="433920"/>
                  </a:lnTo>
                  <a:lnTo>
                    <a:pt x="78168" y="444931"/>
                  </a:lnTo>
                  <a:lnTo>
                    <a:pt x="86487" y="445579"/>
                  </a:lnTo>
                  <a:lnTo>
                    <a:pt x="93002" y="439940"/>
                  </a:lnTo>
                  <a:lnTo>
                    <a:pt x="126009" y="406615"/>
                  </a:lnTo>
                  <a:lnTo>
                    <a:pt x="130733" y="401116"/>
                  </a:lnTo>
                  <a:close/>
                </a:path>
                <a:path w="525144" h="567054">
                  <a:moveTo>
                    <a:pt x="131114" y="116484"/>
                  </a:moveTo>
                  <a:lnTo>
                    <a:pt x="93433" y="78752"/>
                  </a:lnTo>
                  <a:lnTo>
                    <a:pt x="88049" y="73901"/>
                  </a:lnTo>
                  <a:lnTo>
                    <a:pt x="79717" y="74320"/>
                  </a:lnTo>
                  <a:lnTo>
                    <a:pt x="70319" y="84709"/>
                  </a:lnTo>
                  <a:lnTo>
                    <a:pt x="70332" y="92329"/>
                  </a:lnTo>
                  <a:lnTo>
                    <a:pt x="74879" y="97320"/>
                  </a:lnTo>
                  <a:lnTo>
                    <a:pt x="107454" y="129870"/>
                  </a:lnTo>
                  <a:lnTo>
                    <a:pt x="112585" y="134962"/>
                  </a:lnTo>
                  <a:lnTo>
                    <a:pt x="120878" y="134962"/>
                  </a:lnTo>
                  <a:lnTo>
                    <a:pt x="131114" y="124752"/>
                  </a:lnTo>
                  <a:lnTo>
                    <a:pt x="131114" y="116484"/>
                  </a:lnTo>
                  <a:close/>
                </a:path>
                <a:path w="525144" h="567054">
                  <a:moveTo>
                    <a:pt x="276771" y="5880"/>
                  </a:moveTo>
                  <a:lnTo>
                    <a:pt x="270878" y="0"/>
                  </a:lnTo>
                  <a:lnTo>
                    <a:pt x="256336" y="0"/>
                  </a:lnTo>
                  <a:lnTo>
                    <a:pt x="250444" y="5880"/>
                  </a:lnTo>
                  <a:lnTo>
                    <a:pt x="250444" y="66319"/>
                  </a:lnTo>
                  <a:lnTo>
                    <a:pt x="256336" y="72186"/>
                  </a:lnTo>
                  <a:lnTo>
                    <a:pt x="263601" y="72186"/>
                  </a:lnTo>
                  <a:lnTo>
                    <a:pt x="270878" y="72186"/>
                  </a:lnTo>
                  <a:lnTo>
                    <a:pt x="276771" y="66319"/>
                  </a:lnTo>
                  <a:lnTo>
                    <a:pt x="276771" y="5880"/>
                  </a:lnTo>
                  <a:close/>
                </a:path>
                <a:path w="525144" h="567054">
                  <a:moveTo>
                    <a:pt x="303415" y="528688"/>
                  </a:moveTo>
                  <a:lnTo>
                    <a:pt x="221234" y="528688"/>
                  </a:lnTo>
                  <a:lnTo>
                    <a:pt x="225361" y="543610"/>
                  </a:lnTo>
                  <a:lnTo>
                    <a:pt x="234378" y="555625"/>
                  </a:lnTo>
                  <a:lnTo>
                    <a:pt x="247103" y="563626"/>
                  </a:lnTo>
                  <a:lnTo>
                    <a:pt x="262356" y="566547"/>
                  </a:lnTo>
                  <a:lnTo>
                    <a:pt x="277596" y="563626"/>
                  </a:lnTo>
                  <a:lnTo>
                    <a:pt x="290296" y="555612"/>
                  </a:lnTo>
                  <a:lnTo>
                    <a:pt x="299300" y="543610"/>
                  </a:lnTo>
                  <a:lnTo>
                    <a:pt x="303415" y="528688"/>
                  </a:lnTo>
                  <a:close/>
                </a:path>
                <a:path w="525144" h="567054">
                  <a:moveTo>
                    <a:pt x="336816" y="482384"/>
                  </a:moveTo>
                  <a:lnTo>
                    <a:pt x="336245" y="472795"/>
                  </a:lnTo>
                  <a:lnTo>
                    <a:pt x="328561" y="465137"/>
                  </a:lnTo>
                  <a:lnTo>
                    <a:pt x="318947" y="464566"/>
                  </a:lnTo>
                  <a:lnTo>
                    <a:pt x="205701" y="464566"/>
                  </a:lnTo>
                  <a:lnTo>
                    <a:pt x="198399" y="466496"/>
                  </a:lnTo>
                  <a:lnTo>
                    <a:pt x="192608" y="470903"/>
                  </a:lnTo>
                  <a:lnTo>
                    <a:pt x="188887" y="477164"/>
                  </a:lnTo>
                  <a:lnTo>
                    <a:pt x="187833" y="484619"/>
                  </a:lnTo>
                  <a:lnTo>
                    <a:pt x="188404" y="494207"/>
                  </a:lnTo>
                  <a:lnTo>
                    <a:pt x="196075" y="501865"/>
                  </a:lnTo>
                  <a:lnTo>
                    <a:pt x="205701" y="502437"/>
                  </a:lnTo>
                  <a:lnTo>
                    <a:pt x="318947" y="502437"/>
                  </a:lnTo>
                  <a:lnTo>
                    <a:pt x="326250" y="500507"/>
                  </a:lnTo>
                  <a:lnTo>
                    <a:pt x="332041" y="496100"/>
                  </a:lnTo>
                  <a:lnTo>
                    <a:pt x="335749" y="489839"/>
                  </a:lnTo>
                  <a:lnTo>
                    <a:pt x="336816" y="482384"/>
                  </a:lnTo>
                  <a:close/>
                </a:path>
                <a:path w="525144" h="567054">
                  <a:moveTo>
                    <a:pt x="426669" y="259943"/>
                  </a:moveTo>
                  <a:lnTo>
                    <a:pt x="420128" y="216877"/>
                  </a:lnTo>
                  <a:lnTo>
                    <a:pt x="403225" y="178244"/>
                  </a:lnTo>
                  <a:lnTo>
                    <a:pt x="388747" y="159867"/>
                  </a:lnTo>
                  <a:lnTo>
                    <a:pt x="388747" y="264807"/>
                  </a:lnTo>
                  <a:lnTo>
                    <a:pt x="388721" y="265595"/>
                  </a:lnTo>
                  <a:lnTo>
                    <a:pt x="380009" y="309105"/>
                  </a:lnTo>
                  <a:lnTo>
                    <a:pt x="358686" y="343750"/>
                  </a:lnTo>
                  <a:lnTo>
                    <a:pt x="348234" y="356920"/>
                  </a:lnTo>
                  <a:lnTo>
                    <a:pt x="338442" y="370852"/>
                  </a:lnTo>
                  <a:lnTo>
                    <a:pt x="329476" y="385330"/>
                  </a:lnTo>
                  <a:lnTo>
                    <a:pt x="321373" y="400316"/>
                  </a:lnTo>
                  <a:lnTo>
                    <a:pt x="202933" y="400316"/>
                  </a:lnTo>
                  <a:lnTo>
                    <a:pt x="176530" y="357060"/>
                  </a:lnTo>
                  <a:lnTo>
                    <a:pt x="159486" y="335622"/>
                  </a:lnTo>
                  <a:lnTo>
                    <a:pt x="153746" y="327164"/>
                  </a:lnTo>
                  <a:lnTo>
                    <a:pt x="138264" y="287223"/>
                  </a:lnTo>
                  <a:lnTo>
                    <a:pt x="135585" y="259943"/>
                  </a:lnTo>
                  <a:lnTo>
                    <a:pt x="146088" y="211582"/>
                  </a:lnTo>
                  <a:lnTo>
                    <a:pt x="173291" y="172046"/>
                  </a:lnTo>
                  <a:lnTo>
                    <a:pt x="213220" y="145351"/>
                  </a:lnTo>
                  <a:lnTo>
                    <a:pt x="261962" y="135382"/>
                  </a:lnTo>
                  <a:lnTo>
                    <a:pt x="310692" y="145351"/>
                  </a:lnTo>
                  <a:lnTo>
                    <a:pt x="350634" y="172046"/>
                  </a:lnTo>
                  <a:lnTo>
                    <a:pt x="377837" y="211582"/>
                  </a:lnTo>
                  <a:lnTo>
                    <a:pt x="388366" y="260083"/>
                  </a:lnTo>
                  <a:lnTo>
                    <a:pt x="388747" y="264807"/>
                  </a:lnTo>
                  <a:lnTo>
                    <a:pt x="388747" y="159867"/>
                  </a:lnTo>
                  <a:lnTo>
                    <a:pt x="344360" y="120256"/>
                  </a:lnTo>
                  <a:lnTo>
                    <a:pt x="305422" y="103886"/>
                  </a:lnTo>
                  <a:lnTo>
                    <a:pt x="262153" y="97917"/>
                  </a:lnTo>
                  <a:lnTo>
                    <a:pt x="218897" y="103886"/>
                  </a:lnTo>
                  <a:lnTo>
                    <a:pt x="179959" y="120256"/>
                  </a:lnTo>
                  <a:lnTo>
                    <a:pt x="146850" y="145542"/>
                  </a:lnTo>
                  <a:lnTo>
                    <a:pt x="121081" y="178244"/>
                  </a:lnTo>
                  <a:lnTo>
                    <a:pt x="104178" y="216877"/>
                  </a:lnTo>
                  <a:lnTo>
                    <a:pt x="97650" y="259943"/>
                  </a:lnTo>
                  <a:lnTo>
                    <a:pt x="97650" y="265595"/>
                  </a:lnTo>
                  <a:lnTo>
                    <a:pt x="104457" y="308559"/>
                  </a:lnTo>
                  <a:lnTo>
                    <a:pt x="121297" y="346951"/>
                  </a:lnTo>
                  <a:lnTo>
                    <a:pt x="137655" y="369011"/>
                  </a:lnTo>
                  <a:lnTo>
                    <a:pt x="149047" y="383654"/>
                  </a:lnTo>
                  <a:lnTo>
                    <a:pt x="159943" y="401002"/>
                  </a:lnTo>
                  <a:lnTo>
                    <a:pt x="169316" y="417931"/>
                  </a:lnTo>
                  <a:lnTo>
                    <a:pt x="176149" y="431355"/>
                  </a:lnTo>
                  <a:lnTo>
                    <a:pt x="178282" y="435635"/>
                  </a:lnTo>
                  <a:lnTo>
                    <a:pt x="182626" y="438315"/>
                  </a:lnTo>
                  <a:lnTo>
                    <a:pt x="187477" y="438315"/>
                  </a:lnTo>
                  <a:lnTo>
                    <a:pt x="336842" y="438315"/>
                  </a:lnTo>
                  <a:lnTo>
                    <a:pt x="341680" y="438315"/>
                  </a:lnTo>
                  <a:lnTo>
                    <a:pt x="346024" y="435635"/>
                  </a:lnTo>
                  <a:lnTo>
                    <a:pt x="364375" y="401027"/>
                  </a:lnTo>
                  <a:lnTo>
                    <a:pt x="386651" y="369011"/>
                  </a:lnTo>
                  <a:lnTo>
                    <a:pt x="395338" y="358343"/>
                  </a:lnTo>
                  <a:lnTo>
                    <a:pt x="403021" y="346951"/>
                  </a:lnTo>
                  <a:lnTo>
                    <a:pt x="419862" y="308559"/>
                  </a:lnTo>
                  <a:lnTo>
                    <a:pt x="426669" y="265595"/>
                  </a:lnTo>
                  <a:lnTo>
                    <a:pt x="426669" y="259943"/>
                  </a:lnTo>
                  <a:close/>
                </a:path>
                <a:path w="525144" h="567054">
                  <a:moveTo>
                    <a:pt x="456755" y="93662"/>
                  </a:moveTo>
                  <a:lnTo>
                    <a:pt x="455409" y="85458"/>
                  </a:lnTo>
                  <a:lnTo>
                    <a:pt x="444855" y="77901"/>
                  </a:lnTo>
                  <a:lnTo>
                    <a:pt x="438569" y="77952"/>
                  </a:lnTo>
                  <a:lnTo>
                    <a:pt x="433971" y="81381"/>
                  </a:lnTo>
                  <a:lnTo>
                    <a:pt x="395960" y="119303"/>
                  </a:lnTo>
                  <a:lnTo>
                    <a:pt x="395960" y="127571"/>
                  </a:lnTo>
                  <a:lnTo>
                    <a:pt x="401066" y="132689"/>
                  </a:lnTo>
                  <a:lnTo>
                    <a:pt x="403656" y="135128"/>
                  </a:lnTo>
                  <a:lnTo>
                    <a:pt x="407123" y="136398"/>
                  </a:lnTo>
                  <a:lnTo>
                    <a:pt x="410679" y="136245"/>
                  </a:lnTo>
                  <a:lnTo>
                    <a:pt x="414185" y="136245"/>
                  </a:lnTo>
                  <a:lnTo>
                    <a:pt x="417537" y="134848"/>
                  </a:lnTo>
                  <a:lnTo>
                    <a:pt x="452526" y="99555"/>
                  </a:lnTo>
                  <a:lnTo>
                    <a:pt x="456755" y="93662"/>
                  </a:lnTo>
                  <a:close/>
                </a:path>
                <a:path w="525144" h="567054">
                  <a:moveTo>
                    <a:pt x="459168" y="425704"/>
                  </a:moveTo>
                  <a:lnTo>
                    <a:pt x="453885" y="419379"/>
                  </a:lnTo>
                  <a:lnTo>
                    <a:pt x="452386" y="418096"/>
                  </a:lnTo>
                  <a:lnTo>
                    <a:pt x="420014" y="385622"/>
                  </a:lnTo>
                  <a:lnTo>
                    <a:pt x="415150" y="380238"/>
                  </a:lnTo>
                  <a:lnTo>
                    <a:pt x="406819" y="379818"/>
                  </a:lnTo>
                  <a:lnTo>
                    <a:pt x="396036" y="389534"/>
                  </a:lnTo>
                  <a:lnTo>
                    <a:pt x="395617" y="397827"/>
                  </a:lnTo>
                  <a:lnTo>
                    <a:pt x="401396" y="404126"/>
                  </a:lnTo>
                  <a:lnTo>
                    <a:pt x="434301" y="436943"/>
                  </a:lnTo>
                  <a:lnTo>
                    <a:pt x="438950" y="442506"/>
                  </a:lnTo>
                  <a:lnTo>
                    <a:pt x="447243" y="443268"/>
                  </a:lnTo>
                  <a:lnTo>
                    <a:pt x="458419" y="433984"/>
                  </a:lnTo>
                  <a:lnTo>
                    <a:pt x="459168" y="425704"/>
                  </a:lnTo>
                  <a:close/>
                </a:path>
                <a:path w="525144" h="567054">
                  <a:moveTo>
                    <a:pt x="524776" y="251510"/>
                  </a:moveTo>
                  <a:lnTo>
                    <a:pt x="518883" y="245630"/>
                  </a:lnTo>
                  <a:lnTo>
                    <a:pt x="511619" y="245630"/>
                  </a:lnTo>
                  <a:lnTo>
                    <a:pt x="458279" y="245630"/>
                  </a:lnTo>
                  <a:lnTo>
                    <a:pt x="452386" y="251510"/>
                  </a:lnTo>
                  <a:lnTo>
                    <a:pt x="452386" y="266014"/>
                  </a:lnTo>
                  <a:lnTo>
                    <a:pt x="458279" y="271881"/>
                  </a:lnTo>
                  <a:lnTo>
                    <a:pt x="518883" y="271881"/>
                  </a:lnTo>
                  <a:lnTo>
                    <a:pt x="524776" y="266014"/>
                  </a:lnTo>
                  <a:lnTo>
                    <a:pt x="524776" y="251510"/>
                  </a:lnTo>
                  <a:close/>
                </a:path>
              </a:pathLst>
            </a:custGeom>
            <a:solidFill>
              <a:srgbClr val="8F3D96"/>
            </a:solidFill>
          </p:spPr>
          <p:txBody>
            <a:bodyPr wrap="square" lIns="0" tIns="0" rIns="0" bIns="0" rtlCol="0"/>
            <a:lstStyle/>
            <a:p>
              <a:endParaRPr dirty="0"/>
            </a:p>
          </p:txBody>
        </p:sp>
      </p:grpSp>
      <p:grpSp>
        <p:nvGrpSpPr>
          <p:cNvPr id="6" name="object 6" descr="Photo of someone teaching"/>
          <p:cNvGrpSpPr/>
          <p:nvPr/>
        </p:nvGrpSpPr>
        <p:grpSpPr>
          <a:xfrm>
            <a:off x="2581012" y="3065335"/>
            <a:ext cx="557530" cy="505459"/>
            <a:chOff x="2625076" y="3065321"/>
            <a:chExt cx="557530" cy="505459"/>
          </a:xfrm>
        </p:grpSpPr>
        <p:pic>
          <p:nvPicPr>
            <p:cNvPr id="7" name="object 7"/>
            <p:cNvPicPr/>
            <p:nvPr/>
          </p:nvPicPr>
          <p:blipFill>
            <a:blip r:embed="rId3" cstate="print"/>
            <a:stretch>
              <a:fillRect/>
            </a:stretch>
          </p:blipFill>
          <p:spPr>
            <a:xfrm>
              <a:off x="2801334" y="3417078"/>
              <a:ext cx="380743" cy="127315"/>
            </a:xfrm>
            <a:prstGeom prst="rect">
              <a:avLst/>
            </a:prstGeom>
          </p:spPr>
        </p:pic>
        <p:pic>
          <p:nvPicPr>
            <p:cNvPr id="8" name="object 8"/>
            <p:cNvPicPr/>
            <p:nvPr/>
          </p:nvPicPr>
          <p:blipFill>
            <a:blip r:embed="rId4" cstate="print"/>
            <a:stretch>
              <a:fillRect/>
            </a:stretch>
          </p:blipFill>
          <p:spPr>
            <a:xfrm>
              <a:off x="2693282" y="3132391"/>
              <a:ext cx="77986" cy="77963"/>
            </a:xfrm>
            <a:prstGeom prst="rect">
              <a:avLst/>
            </a:prstGeom>
          </p:spPr>
        </p:pic>
        <p:sp>
          <p:nvSpPr>
            <p:cNvPr id="9" name="object 9"/>
            <p:cNvSpPr/>
            <p:nvPr/>
          </p:nvSpPr>
          <p:spPr>
            <a:xfrm>
              <a:off x="2625064" y="3065322"/>
              <a:ext cx="498475" cy="505459"/>
            </a:xfrm>
            <a:custGeom>
              <a:avLst/>
              <a:gdLst/>
              <a:ahLst/>
              <a:cxnLst/>
              <a:rect l="l" t="t" r="r" b="b"/>
              <a:pathLst>
                <a:path w="498475" h="505460">
                  <a:moveTo>
                    <a:pt x="340982" y="94919"/>
                  </a:moveTo>
                  <a:lnTo>
                    <a:pt x="337159" y="91033"/>
                  </a:lnTo>
                  <a:lnTo>
                    <a:pt x="333298" y="87223"/>
                  </a:lnTo>
                  <a:lnTo>
                    <a:pt x="327101" y="87223"/>
                  </a:lnTo>
                  <a:lnTo>
                    <a:pt x="238429" y="175818"/>
                  </a:lnTo>
                  <a:lnTo>
                    <a:pt x="231648" y="173913"/>
                  </a:lnTo>
                  <a:lnTo>
                    <a:pt x="224370" y="175755"/>
                  </a:lnTo>
                  <a:lnTo>
                    <a:pt x="219329" y="180670"/>
                  </a:lnTo>
                  <a:lnTo>
                    <a:pt x="214706" y="187731"/>
                  </a:lnTo>
                  <a:lnTo>
                    <a:pt x="193459" y="222084"/>
                  </a:lnTo>
                  <a:lnTo>
                    <a:pt x="185140" y="186740"/>
                  </a:lnTo>
                  <a:lnTo>
                    <a:pt x="150304" y="162420"/>
                  </a:lnTo>
                  <a:lnTo>
                    <a:pt x="107200" y="154749"/>
                  </a:lnTo>
                  <a:lnTo>
                    <a:pt x="99060" y="155155"/>
                  </a:lnTo>
                  <a:lnTo>
                    <a:pt x="53378" y="167982"/>
                  </a:lnTo>
                  <a:lnTo>
                    <a:pt x="3543" y="295948"/>
                  </a:lnTo>
                  <a:lnTo>
                    <a:pt x="0" y="312521"/>
                  </a:lnTo>
                  <a:lnTo>
                    <a:pt x="1549" y="320179"/>
                  </a:lnTo>
                  <a:lnTo>
                    <a:pt x="5778" y="326440"/>
                  </a:lnTo>
                  <a:lnTo>
                    <a:pt x="12039" y="330657"/>
                  </a:lnTo>
                  <a:lnTo>
                    <a:pt x="19697" y="332206"/>
                  </a:lnTo>
                  <a:lnTo>
                    <a:pt x="28422" y="331978"/>
                  </a:lnTo>
                  <a:lnTo>
                    <a:pt x="35941" y="326059"/>
                  </a:lnTo>
                  <a:lnTo>
                    <a:pt x="38214" y="317639"/>
                  </a:lnTo>
                  <a:lnTo>
                    <a:pt x="58686" y="232918"/>
                  </a:lnTo>
                  <a:lnTo>
                    <a:pt x="58686" y="505320"/>
                  </a:lnTo>
                  <a:lnTo>
                    <a:pt x="97485" y="505320"/>
                  </a:lnTo>
                  <a:lnTo>
                    <a:pt x="97485" y="330034"/>
                  </a:lnTo>
                  <a:lnTo>
                    <a:pt x="117182" y="330034"/>
                  </a:lnTo>
                  <a:lnTo>
                    <a:pt x="117182" y="505320"/>
                  </a:lnTo>
                  <a:lnTo>
                    <a:pt x="155917" y="505320"/>
                  </a:lnTo>
                  <a:lnTo>
                    <a:pt x="155917" y="231660"/>
                  </a:lnTo>
                  <a:lnTo>
                    <a:pt x="163639" y="264642"/>
                  </a:lnTo>
                  <a:lnTo>
                    <a:pt x="165049" y="266446"/>
                  </a:lnTo>
                  <a:lnTo>
                    <a:pt x="167005" y="267436"/>
                  </a:lnTo>
                  <a:lnTo>
                    <a:pt x="172961" y="271284"/>
                  </a:lnTo>
                  <a:lnTo>
                    <a:pt x="179400" y="274142"/>
                  </a:lnTo>
                  <a:lnTo>
                    <a:pt x="186207" y="275958"/>
                  </a:lnTo>
                  <a:lnTo>
                    <a:pt x="193268" y="276682"/>
                  </a:lnTo>
                  <a:lnTo>
                    <a:pt x="199466" y="277545"/>
                  </a:lnTo>
                  <a:lnTo>
                    <a:pt x="205600" y="274764"/>
                  </a:lnTo>
                  <a:lnTo>
                    <a:pt x="209016" y="269532"/>
                  </a:lnTo>
                  <a:lnTo>
                    <a:pt x="249059" y="203911"/>
                  </a:lnTo>
                  <a:lnTo>
                    <a:pt x="251625" y="199872"/>
                  </a:lnTo>
                  <a:lnTo>
                    <a:pt x="252577" y="195021"/>
                  </a:lnTo>
                  <a:lnTo>
                    <a:pt x="251752" y="190322"/>
                  </a:lnTo>
                  <a:lnTo>
                    <a:pt x="340956" y="101155"/>
                  </a:lnTo>
                  <a:lnTo>
                    <a:pt x="340982" y="94919"/>
                  </a:lnTo>
                  <a:close/>
                </a:path>
                <a:path w="498475" h="505460">
                  <a:moveTo>
                    <a:pt x="497928" y="26250"/>
                  </a:moveTo>
                  <a:lnTo>
                    <a:pt x="495858" y="16040"/>
                  </a:lnTo>
                  <a:lnTo>
                    <a:pt x="490232" y="7696"/>
                  </a:lnTo>
                  <a:lnTo>
                    <a:pt x="481888" y="2070"/>
                  </a:lnTo>
                  <a:lnTo>
                    <a:pt x="471665" y="0"/>
                  </a:lnTo>
                  <a:lnTo>
                    <a:pt x="149999" y="0"/>
                  </a:lnTo>
                  <a:lnTo>
                    <a:pt x="139788" y="2070"/>
                  </a:lnTo>
                  <a:lnTo>
                    <a:pt x="131445" y="7696"/>
                  </a:lnTo>
                  <a:lnTo>
                    <a:pt x="125806" y="16040"/>
                  </a:lnTo>
                  <a:lnTo>
                    <a:pt x="123748" y="26250"/>
                  </a:lnTo>
                  <a:lnTo>
                    <a:pt x="123748" y="49885"/>
                  </a:lnTo>
                  <a:lnTo>
                    <a:pt x="131076" y="52425"/>
                  </a:lnTo>
                  <a:lnTo>
                    <a:pt x="137960" y="55943"/>
                  </a:lnTo>
                  <a:lnTo>
                    <a:pt x="144310" y="60363"/>
                  </a:lnTo>
                  <a:lnTo>
                    <a:pt x="149999" y="65633"/>
                  </a:lnTo>
                  <a:lnTo>
                    <a:pt x="149999" y="26250"/>
                  </a:lnTo>
                  <a:lnTo>
                    <a:pt x="471665" y="26250"/>
                  </a:lnTo>
                  <a:lnTo>
                    <a:pt x="471665" y="242824"/>
                  </a:lnTo>
                  <a:lnTo>
                    <a:pt x="247624" y="242824"/>
                  </a:lnTo>
                  <a:lnTo>
                    <a:pt x="231597" y="269074"/>
                  </a:lnTo>
                  <a:lnTo>
                    <a:pt x="471665" y="269074"/>
                  </a:lnTo>
                  <a:lnTo>
                    <a:pt x="481888" y="267004"/>
                  </a:lnTo>
                  <a:lnTo>
                    <a:pt x="490232" y="261378"/>
                  </a:lnTo>
                  <a:lnTo>
                    <a:pt x="495858" y="253034"/>
                  </a:lnTo>
                  <a:lnTo>
                    <a:pt x="497928" y="242824"/>
                  </a:lnTo>
                  <a:lnTo>
                    <a:pt x="497928" y="26250"/>
                  </a:lnTo>
                  <a:close/>
                </a:path>
              </a:pathLst>
            </a:custGeom>
            <a:solidFill>
              <a:srgbClr val="1EB14A"/>
            </a:solidFill>
          </p:spPr>
          <p:txBody>
            <a:bodyPr wrap="square" lIns="0" tIns="0" rIns="0" bIns="0" rtlCol="0"/>
            <a:lstStyle/>
            <a:p>
              <a:endParaRPr dirty="0"/>
            </a:p>
          </p:txBody>
        </p:sp>
      </p:grpSp>
      <p:sp>
        <p:nvSpPr>
          <p:cNvPr id="10" name="object 10"/>
          <p:cNvSpPr txBox="1"/>
          <p:nvPr/>
        </p:nvSpPr>
        <p:spPr>
          <a:xfrm>
            <a:off x="2350515" y="4177726"/>
            <a:ext cx="1105535" cy="353695"/>
          </a:xfrm>
          <a:prstGeom prst="rect">
            <a:avLst/>
          </a:prstGeom>
        </p:spPr>
        <p:txBody>
          <a:bodyPr vert="horz" wrap="square" lIns="0" tIns="24765" rIns="0" bIns="0" rtlCol="0">
            <a:spAutoFit/>
          </a:bodyPr>
          <a:lstStyle/>
          <a:p>
            <a:pPr marL="318770" marR="5080" indent="-306705">
              <a:lnSpc>
                <a:spcPts val="1260"/>
              </a:lnSpc>
              <a:spcBef>
                <a:spcPts val="195"/>
              </a:spcBef>
            </a:pPr>
            <a:r>
              <a:rPr sz="1100" spc="-5" dirty="0">
                <a:solidFill>
                  <a:srgbClr val="212121"/>
                </a:solidFill>
                <a:latin typeface="Arial"/>
                <a:cs typeface="Arial"/>
              </a:rPr>
              <a:t>Series</a:t>
            </a:r>
            <a:r>
              <a:rPr sz="1100" spc="-40" dirty="0">
                <a:solidFill>
                  <a:srgbClr val="212121"/>
                </a:solidFill>
                <a:latin typeface="Arial"/>
                <a:cs typeface="Arial"/>
              </a:rPr>
              <a:t> </a:t>
            </a:r>
            <a:r>
              <a:rPr sz="1100" spc="-5" dirty="0">
                <a:solidFill>
                  <a:srgbClr val="212121"/>
                </a:solidFill>
                <a:latin typeface="Arial"/>
                <a:cs typeface="Arial"/>
              </a:rPr>
              <a:t>Sessions</a:t>
            </a:r>
            <a:r>
              <a:rPr sz="1100" spc="-25" dirty="0">
                <a:solidFill>
                  <a:srgbClr val="212121"/>
                </a:solidFill>
                <a:latin typeface="Arial"/>
                <a:cs typeface="Arial"/>
              </a:rPr>
              <a:t> </a:t>
            </a:r>
            <a:r>
              <a:rPr sz="1100" dirty="0">
                <a:solidFill>
                  <a:srgbClr val="212121"/>
                </a:solidFill>
                <a:latin typeface="Arial"/>
                <a:cs typeface="Arial"/>
              </a:rPr>
              <a:t>/ </a:t>
            </a:r>
            <a:r>
              <a:rPr sz="1100" spc="-290" dirty="0">
                <a:solidFill>
                  <a:srgbClr val="212121"/>
                </a:solidFill>
                <a:latin typeface="Arial"/>
                <a:cs typeface="Arial"/>
              </a:rPr>
              <a:t> </a:t>
            </a:r>
            <a:r>
              <a:rPr sz="1100" spc="-5" dirty="0">
                <a:solidFill>
                  <a:srgbClr val="212121"/>
                </a:solidFill>
                <a:latin typeface="Arial"/>
                <a:cs typeface="Arial"/>
              </a:rPr>
              <a:t>CASAT</a:t>
            </a:r>
            <a:endParaRPr sz="1100" dirty="0">
              <a:latin typeface="Arial"/>
              <a:cs typeface="Arial"/>
            </a:endParaRPr>
          </a:p>
        </p:txBody>
      </p:sp>
      <p:sp>
        <p:nvSpPr>
          <p:cNvPr id="11" name="object 11" descr="Photo of medical aid"/>
          <p:cNvSpPr/>
          <p:nvPr/>
        </p:nvSpPr>
        <p:spPr>
          <a:xfrm>
            <a:off x="4322813" y="3065335"/>
            <a:ext cx="500380" cy="499109"/>
          </a:xfrm>
          <a:custGeom>
            <a:avLst/>
            <a:gdLst/>
            <a:ahLst/>
            <a:cxnLst/>
            <a:rect l="l" t="t" r="r" b="b"/>
            <a:pathLst>
              <a:path w="500379" h="499110">
                <a:moveTo>
                  <a:pt x="407974" y="223126"/>
                </a:moveTo>
                <a:lnTo>
                  <a:pt x="405892" y="212928"/>
                </a:lnTo>
                <a:lnTo>
                  <a:pt x="400240" y="204584"/>
                </a:lnTo>
                <a:lnTo>
                  <a:pt x="391871" y="198945"/>
                </a:lnTo>
                <a:lnTo>
                  <a:pt x="381647" y="196875"/>
                </a:lnTo>
                <a:lnTo>
                  <a:pt x="302691" y="196875"/>
                </a:lnTo>
                <a:lnTo>
                  <a:pt x="302691" y="118122"/>
                </a:lnTo>
                <a:lnTo>
                  <a:pt x="300609" y="107924"/>
                </a:lnTo>
                <a:lnTo>
                  <a:pt x="294957" y="99580"/>
                </a:lnTo>
                <a:lnTo>
                  <a:pt x="286588" y="93941"/>
                </a:lnTo>
                <a:lnTo>
                  <a:pt x="276364" y="91871"/>
                </a:lnTo>
                <a:lnTo>
                  <a:pt x="223723" y="91871"/>
                </a:lnTo>
                <a:lnTo>
                  <a:pt x="213512" y="93941"/>
                </a:lnTo>
                <a:lnTo>
                  <a:pt x="205143" y="99580"/>
                </a:lnTo>
                <a:lnTo>
                  <a:pt x="199478" y="107924"/>
                </a:lnTo>
                <a:lnTo>
                  <a:pt x="197408" y="118122"/>
                </a:lnTo>
                <a:lnTo>
                  <a:pt x="197408" y="196875"/>
                </a:lnTo>
                <a:lnTo>
                  <a:pt x="118440" y="196875"/>
                </a:lnTo>
                <a:lnTo>
                  <a:pt x="108229" y="198945"/>
                </a:lnTo>
                <a:lnTo>
                  <a:pt x="99860" y="204584"/>
                </a:lnTo>
                <a:lnTo>
                  <a:pt x="94195" y="212928"/>
                </a:lnTo>
                <a:lnTo>
                  <a:pt x="92125" y="223126"/>
                </a:lnTo>
                <a:lnTo>
                  <a:pt x="92125" y="275628"/>
                </a:lnTo>
                <a:lnTo>
                  <a:pt x="94195" y="285813"/>
                </a:lnTo>
                <a:lnTo>
                  <a:pt x="99860" y="294157"/>
                </a:lnTo>
                <a:lnTo>
                  <a:pt x="108229" y="299808"/>
                </a:lnTo>
                <a:lnTo>
                  <a:pt x="118440" y="301879"/>
                </a:lnTo>
                <a:lnTo>
                  <a:pt x="197408" y="301879"/>
                </a:lnTo>
                <a:lnTo>
                  <a:pt x="197408" y="380631"/>
                </a:lnTo>
                <a:lnTo>
                  <a:pt x="199478" y="390817"/>
                </a:lnTo>
                <a:lnTo>
                  <a:pt x="205143" y="399161"/>
                </a:lnTo>
                <a:lnTo>
                  <a:pt x="213512" y="404799"/>
                </a:lnTo>
                <a:lnTo>
                  <a:pt x="223723" y="406882"/>
                </a:lnTo>
                <a:lnTo>
                  <a:pt x="276364" y="406882"/>
                </a:lnTo>
                <a:lnTo>
                  <a:pt x="286588" y="404799"/>
                </a:lnTo>
                <a:lnTo>
                  <a:pt x="294957" y="399161"/>
                </a:lnTo>
                <a:lnTo>
                  <a:pt x="300609" y="390817"/>
                </a:lnTo>
                <a:lnTo>
                  <a:pt x="302691" y="380631"/>
                </a:lnTo>
                <a:lnTo>
                  <a:pt x="302691" y="301879"/>
                </a:lnTo>
                <a:lnTo>
                  <a:pt x="381647" y="301879"/>
                </a:lnTo>
                <a:lnTo>
                  <a:pt x="391871" y="299808"/>
                </a:lnTo>
                <a:lnTo>
                  <a:pt x="400240" y="294157"/>
                </a:lnTo>
                <a:lnTo>
                  <a:pt x="405892" y="285813"/>
                </a:lnTo>
                <a:lnTo>
                  <a:pt x="407974" y="275628"/>
                </a:lnTo>
                <a:lnTo>
                  <a:pt x="407974" y="223126"/>
                </a:lnTo>
                <a:close/>
              </a:path>
              <a:path w="500379" h="499110">
                <a:moveTo>
                  <a:pt x="500100" y="249377"/>
                </a:moveTo>
                <a:lnTo>
                  <a:pt x="496074" y="204520"/>
                </a:lnTo>
                <a:lnTo>
                  <a:pt x="484466" y="162318"/>
                </a:lnTo>
                <a:lnTo>
                  <a:pt x="465975" y="123469"/>
                </a:lnTo>
                <a:lnTo>
                  <a:pt x="460616" y="115912"/>
                </a:lnTo>
                <a:lnTo>
                  <a:pt x="460616" y="249377"/>
                </a:lnTo>
                <a:lnTo>
                  <a:pt x="455066" y="297586"/>
                </a:lnTo>
                <a:lnTo>
                  <a:pt x="439242" y="341807"/>
                </a:lnTo>
                <a:lnTo>
                  <a:pt x="414413" y="380796"/>
                </a:lnTo>
                <a:lnTo>
                  <a:pt x="381825" y="413296"/>
                </a:lnTo>
                <a:lnTo>
                  <a:pt x="342722" y="438061"/>
                </a:lnTo>
                <a:lnTo>
                  <a:pt x="298386" y="453834"/>
                </a:lnTo>
                <a:lnTo>
                  <a:pt x="250050" y="459371"/>
                </a:lnTo>
                <a:lnTo>
                  <a:pt x="201714" y="453834"/>
                </a:lnTo>
                <a:lnTo>
                  <a:pt x="157365" y="438061"/>
                </a:lnTo>
                <a:lnTo>
                  <a:pt x="118275" y="413296"/>
                </a:lnTo>
                <a:lnTo>
                  <a:pt x="85686" y="380796"/>
                </a:lnTo>
                <a:lnTo>
                  <a:pt x="60845" y="341807"/>
                </a:lnTo>
                <a:lnTo>
                  <a:pt x="45034" y="297586"/>
                </a:lnTo>
                <a:lnTo>
                  <a:pt x="39484" y="249377"/>
                </a:lnTo>
                <a:lnTo>
                  <a:pt x="45034" y="201168"/>
                </a:lnTo>
                <a:lnTo>
                  <a:pt x="60845" y="156946"/>
                </a:lnTo>
                <a:lnTo>
                  <a:pt x="85686" y="117957"/>
                </a:lnTo>
                <a:lnTo>
                  <a:pt x="118275" y="85445"/>
                </a:lnTo>
                <a:lnTo>
                  <a:pt x="157365" y="60680"/>
                </a:lnTo>
                <a:lnTo>
                  <a:pt x="201714" y="44907"/>
                </a:lnTo>
                <a:lnTo>
                  <a:pt x="250050" y="39370"/>
                </a:lnTo>
                <a:lnTo>
                  <a:pt x="298386" y="44907"/>
                </a:lnTo>
                <a:lnTo>
                  <a:pt x="342722" y="60680"/>
                </a:lnTo>
                <a:lnTo>
                  <a:pt x="381825" y="85445"/>
                </a:lnTo>
                <a:lnTo>
                  <a:pt x="414413" y="117957"/>
                </a:lnTo>
                <a:lnTo>
                  <a:pt x="439242" y="156946"/>
                </a:lnTo>
                <a:lnTo>
                  <a:pt x="455066" y="201168"/>
                </a:lnTo>
                <a:lnTo>
                  <a:pt x="460616" y="249377"/>
                </a:lnTo>
                <a:lnTo>
                  <a:pt x="460616" y="115912"/>
                </a:lnTo>
                <a:lnTo>
                  <a:pt x="411187" y="58623"/>
                </a:lnTo>
                <a:lnTo>
                  <a:pt x="376288" y="34023"/>
                </a:lnTo>
                <a:lnTo>
                  <a:pt x="337337" y="15582"/>
                </a:lnTo>
                <a:lnTo>
                  <a:pt x="295021" y="4013"/>
                </a:lnTo>
                <a:lnTo>
                  <a:pt x="250050" y="0"/>
                </a:lnTo>
                <a:lnTo>
                  <a:pt x="205079" y="4013"/>
                </a:lnTo>
                <a:lnTo>
                  <a:pt x="162763" y="15582"/>
                </a:lnTo>
                <a:lnTo>
                  <a:pt x="123799" y="34023"/>
                </a:lnTo>
                <a:lnTo>
                  <a:pt x="88912" y="58623"/>
                </a:lnTo>
                <a:lnTo>
                  <a:pt x="58775" y="88671"/>
                </a:lnTo>
                <a:lnTo>
                  <a:pt x="34112" y="123469"/>
                </a:lnTo>
                <a:lnTo>
                  <a:pt x="15633" y="162318"/>
                </a:lnTo>
                <a:lnTo>
                  <a:pt x="4025" y="204520"/>
                </a:lnTo>
                <a:lnTo>
                  <a:pt x="0" y="249377"/>
                </a:lnTo>
                <a:lnTo>
                  <a:pt x="4025" y="294220"/>
                </a:lnTo>
                <a:lnTo>
                  <a:pt x="15633" y="336423"/>
                </a:lnTo>
                <a:lnTo>
                  <a:pt x="34112" y="375285"/>
                </a:lnTo>
                <a:lnTo>
                  <a:pt x="58775" y="410083"/>
                </a:lnTo>
                <a:lnTo>
                  <a:pt x="88912" y="440131"/>
                </a:lnTo>
                <a:lnTo>
                  <a:pt x="123799" y="464731"/>
                </a:lnTo>
                <a:lnTo>
                  <a:pt x="162763" y="483158"/>
                </a:lnTo>
                <a:lnTo>
                  <a:pt x="205079" y="494741"/>
                </a:lnTo>
                <a:lnTo>
                  <a:pt x="250050" y="498754"/>
                </a:lnTo>
                <a:lnTo>
                  <a:pt x="295021" y="494741"/>
                </a:lnTo>
                <a:lnTo>
                  <a:pt x="337337" y="483158"/>
                </a:lnTo>
                <a:lnTo>
                  <a:pt x="376288" y="464731"/>
                </a:lnTo>
                <a:lnTo>
                  <a:pt x="383882" y="459371"/>
                </a:lnTo>
                <a:lnTo>
                  <a:pt x="411187" y="440131"/>
                </a:lnTo>
                <a:lnTo>
                  <a:pt x="441312" y="410083"/>
                </a:lnTo>
                <a:lnTo>
                  <a:pt x="465975" y="375285"/>
                </a:lnTo>
                <a:lnTo>
                  <a:pt x="484466" y="336423"/>
                </a:lnTo>
                <a:lnTo>
                  <a:pt x="496074" y="294220"/>
                </a:lnTo>
                <a:lnTo>
                  <a:pt x="500100" y="249377"/>
                </a:lnTo>
                <a:close/>
              </a:path>
            </a:pathLst>
          </a:custGeom>
          <a:solidFill>
            <a:srgbClr val="0053A6"/>
          </a:solidFill>
        </p:spPr>
        <p:txBody>
          <a:bodyPr wrap="square" lIns="0" tIns="0" rIns="0" bIns="0" rtlCol="0"/>
          <a:lstStyle/>
          <a:p>
            <a:endParaRPr dirty="0"/>
          </a:p>
        </p:txBody>
      </p:sp>
      <p:sp>
        <p:nvSpPr>
          <p:cNvPr id="12" name="object 12"/>
          <p:cNvSpPr txBox="1"/>
          <p:nvPr/>
        </p:nvSpPr>
        <p:spPr>
          <a:xfrm>
            <a:off x="3849646" y="4177726"/>
            <a:ext cx="1439545" cy="675640"/>
          </a:xfrm>
          <a:prstGeom prst="rect">
            <a:avLst/>
          </a:prstGeom>
        </p:spPr>
        <p:txBody>
          <a:bodyPr vert="horz" wrap="square" lIns="0" tIns="20320" rIns="0" bIns="0" rtlCol="0">
            <a:spAutoFit/>
          </a:bodyPr>
          <a:lstStyle/>
          <a:p>
            <a:pPr marL="12700" marR="5080" indent="635" algn="ctr">
              <a:lnSpc>
                <a:spcPct val="95700"/>
              </a:lnSpc>
              <a:spcBef>
                <a:spcPts val="160"/>
              </a:spcBef>
            </a:pPr>
            <a:r>
              <a:rPr sz="1100" spc="-5" dirty="0">
                <a:solidFill>
                  <a:srgbClr val="212121"/>
                </a:solidFill>
                <a:latin typeface="Arial"/>
                <a:cs typeface="Arial"/>
              </a:rPr>
              <a:t>implementing Zero </a:t>
            </a:r>
            <a:r>
              <a:rPr sz="1100" dirty="0">
                <a:solidFill>
                  <a:srgbClr val="212121"/>
                </a:solidFill>
                <a:latin typeface="Arial"/>
                <a:cs typeface="Arial"/>
              </a:rPr>
              <a:t> </a:t>
            </a:r>
            <a:r>
              <a:rPr sz="1100" spc="-5" dirty="0">
                <a:solidFill>
                  <a:srgbClr val="212121"/>
                </a:solidFill>
                <a:latin typeface="Arial"/>
                <a:cs typeface="Arial"/>
              </a:rPr>
              <a:t>Suicide into health and </a:t>
            </a:r>
            <a:r>
              <a:rPr sz="1100" spc="-295" dirty="0">
                <a:solidFill>
                  <a:srgbClr val="212121"/>
                </a:solidFill>
                <a:latin typeface="Arial"/>
                <a:cs typeface="Arial"/>
              </a:rPr>
              <a:t> </a:t>
            </a:r>
            <a:r>
              <a:rPr sz="1100" spc="-5" dirty="0">
                <a:solidFill>
                  <a:srgbClr val="212121"/>
                </a:solidFill>
                <a:latin typeface="Arial"/>
                <a:cs typeface="Arial"/>
              </a:rPr>
              <a:t>behavioral</a:t>
            </a:r>
            <a:r>
              <a:rPr sz="1100" dirty="0">
                <a:solidFill>
                  <a:srgbClr val="212121"/>
                </a:solidFill>
                <a:latin typeface="Arial"/>
                <a:cs typeface="Arial"/>
              </a:rPr>
              <a:t> </a:t>
            </a:r>
            <a:r>
              <a:rPr sz="1100" spc="-5" dirty="0">
                <a:solidFill>
                  <a:srgbClr val="212121"/>
                </a:solidFill>
                <a:latin typeface="Arial"/>
                <a:cs typeface="Arial"/>
              </a:rPr>
              <a:t>health </a:t>
            </a:r>
            <a:r>
              <a:rPr sz="1100" dirty="0">
                <a:solidFill>
                  <a:srgbClr val="212121"/>
                </a:solidFill>
                <a:latin typeface="Arial"/>
                <a:cs typeface="Arial"/>
              </a:rPr>
              <a:t> systems</a:t>
            </a:r>
            <a:endParaRPr sz="1100" dirty="0">
              <a:latin typeface="Arial"/>
              <a:cs typeface="Arial"/>
            </a:endParaRPr>
          </a:p>
        </p:txBody>
      </p:sp>
      <p:grpSp>
        <p:nvGrpSpPr>
          <p:cNvPr id="13" name="object 13" descr="Photo of people holding hands"/>
          <p:cNvGrpSpPr/>
          <p:nvPr/>
        </p:nvGrpSpPr>
        <p:grpSpPr>
          <a:xfrm>
            <a:off x="6007993" y="3118775"/>
            <a:ext cx="554990" cy="367665"/>
            <a:chOff x="5962437" y="3130949"/>
            <a:chExt cx="554990" cy="367665"/>
          </a:xfrm>
        </p:grpSpPr>
        <p:pic>
          <p:nvPicPr>
            <p:cNvPr id="14" name="object 14"/>
            <p:cNvPicPr/>
            <p:nvPr/>
          </p:nvPicPr>
          <p:blipFill>
            <a:blip r:embed="rId5" cstate="print"/>
            <a:stretch>
              <a:fillRect/>
            </a:stretch>
          </p:blipFill>
          <p:spPr>
            <a:xfrm>
              <a:off x="6404629" y="3130950"/>
              <a:ext cx="65802" cy="65626"/>
            </a:xfrm>
            <a:prstGeom prst="rect">
              <a:avLst/>
            </a:prstGeom>
          </p:spPr>
        </p:pic>
        <p:pic>
          <p:nvPicPr>
            <p:cNvPr id="15" name="object 15"/>
            <p:cNvPicPr/>
            <p:nvPr/>
          </p:nvPicPr>
          <p:blipFill>
            <a:blip r:embed="rId5" cstate="print"/>
            <a:stretch>
              <a:fillRect/>
            </a:stretch>
          </p:blipFill>
          <p:spPr>
            <a:xfrm>
              <a:off x="6009815" y="3130949"/>
              <a:ext cx="65802" cy="65626"/>
            </a:xfrm>
            <a:prstGeom prst="rect">
              <a:avLst/>
            </a:prstGeom>
          </p:spPr>
        </p:pic>
        <p:pic>
          <p:nvPicPr>
            <p:cNvPr id="16" name="object 16"/>
            <p:cNvPicPr/>
            <p:nvPr/>
          </p:nvPicPr>
          <p:blipFill>
            <a:blip r:embed="rId5" cstate="print"/>
            <a:stretch>
              <a:fillRect/>
            </a:stretch>
          </p:blipFill>
          <p:spPr>
            <a:xfrm>
              <a:off x="6273024" y="3130949"/>
              <a:ext cx="65802" cy="65626"/>
            </a:xfrm>
            <a:prstGeom prst="rect">
              <a:avLst/>
            </a:prstGeom>
          </p:spPr>
        </p:pic>
        <p:pic>
          <p:nvPicPr>
            <p:cNvPr id="17" name="object 17"/>
            <p:cNvPicPr/>
            <p:nvPr/>
          </p:nvPicPr>
          <p:blipFill>
            <a:blip r:embed="rId6" cstate="print"/>
            <a:stretch>
              <a:fillRect/>
            </a:stretch>
          </p:blipFill>
          <p:spPr>
            <a:xfrm>
              <a:off x="6141419" y="3130949"/>
              <a:ext cx="65802" cy="65626"/>
            </a:xfrm>
            <a:prstGeom prst="rect">
              <a:avLst/>
            </a:prstGeom>
          </p:spPr>
        </p:pic>
        <p:sp>
          <p:nvSpPr>
            <p:cNvPr id="18" name="object 18"/>
            <p:cNvSpPr/>
            <p:nvPr/>
          </p:nvSpPr>
          <p:spPr>
            <a:xfrm>
              <a:off x="5962437" y="3203137"/>
              <a:ext cx="554990" cy="295910"/>
            </a:xfrm>
            <a:custGeom>
              <a:avLst/>
              <a:gdLst/>
              <a:ahLst/>
              <a:cxnLst/>
              <a:rect l="l" t="t" r="r" b="b"/>
              <a:pathLst>
                <a:path w="554990" h="295910">
                  <a:moveTo>
                    <a:pt x="507995" y="295317"/>
                  </a:moveTo>
                  <a:lnTo>
                    <a:pt x="481674" y="295317"/>
                  </a:lnTo>
                  <a:lnTo>
                    <a:pt x="481674" y="144377"/>
                  </a:lnTo>
                  <a:lnTo>
                    <a:pt x="468513" y="144377"/>
                  </a:lnTo>
                  <a:lnTo>
                    <a:pt x="468513" y="295317"/>
                  </a:lnTo>
                  <a:lnTo>
                    <a:pt x="442192" y="295317"/>
                  </a:lnTo>
                  <a:lnTo>
                    <a:pt x="442192" y="39375"/>
                  </a:lnTo>
                  <a:lnTo>
                    <a:pt x="422451" y="127314"/>
                  </a:lnTo>
                  <a:lnTo>
                    <a:pt x="420477" y="133877"/>
                  </a:lnTo>
                  <a:lnTo>
                    <a:pt x="415213" y="137814"/>
                  </a:lnTo>
                  <a:lnTo>
                    <a:pt x="402711" y="137814"/>
                  </a:lnTo>
                  <a:lnTo>
                    <a:pt x="397446" y="133221"/>
                  </a:lnTo>
                  <a:lnTo>
                    <a:pt x="376390" y="39375"/>
                  </a:lnTo>
                  <a:lnTo>
                    <a:pt x="376390" y="85313"/>
                  </a:lnTo>
                  <a:lnTo>
                    <a:pt x="396130" y="183753"/>
                  </a:lnTo>
                  <a:lnTo>
                    <a:pt x="376390" y="183753"/>
                  </a:lnTo>
                  <a:lnTo>
                    <a:pt x="376390" y="295317"/>
                  </a:lnTo>
                  <a:lnTo>
                    <a:pt x="350069" y="295317"/>
                  </a:lnTo>
                  <a:lnTo>
                    <a:pt x="350069" y="183753"/>
                  </a:lnTo>
                  <a:lnTo>
                    <a:pt x="336908" y="183753"/>
                  </a:lnTo>
                  <a:lnTo>
                    <a:pt x="336908" y="295317"/>
                  </a:lnTo>
                  <a:lnTo>
                    <a:pt x="310587" y="295317"/>
                  </a:lnTo>
                  <a:lnTo>
                    <a:pt x="310587" y="183753"/>
                  </a:lnTo>
                  <a:lnTo>
                    <a:pt x="290846" y="183753"/>
                  </a:lnTo>
                  <a:lnTo>
                    <a:pt x="310587" y="86626"/>
                  </a:lnTo>
                  <a:lnTo>
                    <a:pt x="310587" y="39375"/>
                  </a:lnTo>
                  <a:lnTo>
                    <a:pt x="290188" y="127314"/>
                  </a:lnTo>
                  <a:lnTo>
                    <a:pt x="288872" y="133877"/>
                  </a:lnTo>
                  <a:lnTo>
                    <a:pt x="283608" y="137814"/>
                  </a:lnTo>
                  <a:lnTo>
                    <a:pt x="271106" y="137814"/>
                  </a:lnTo>
                  <a:lnTo>
                    <a:pt x="265841" y="133221"/>
                  </a:lnTo>
                  <a:lnTo>
                    <a:pt x="244785" y="39375"/>
                  </a:lnTo>
                  <a:lnTo>
                    <a:pt x="244785" y="295317"/>
                  </a:lnTo>
                  <a:lnTo>
                    <a:pt x="218464" y="295317"/>
                  </a:lnTo>
                  <a:lnTo>
                    <a:pt x="218464" y="144377"/>
                  </a:lnTo>
                  <a:lnTo>
                    <a:pt x="205303" y="144377"/>
                  </a:lnTo>
                  <a:lnTo>
                    <a:pt x="205303" y="295317"/>
                  </a:lnTo>
                  <a:lnTo>
                    <a:pt x="178982" y="295317"/>
                  </a:lnTo>
                  <a:lnTo>
                    <a:pt x="178982" y="39375"/>
                  </a:lnTo>
                  <a:lnTo>
                    <a:pt x="157925" y="127314"/>
                  </a:lnTo>
                  <a:lnTo>
                    <a:pt x="156609" y="133877"/>
                  </a:lnTo>
                  <a:lnTo>
                    <a:pt x="151345" y="137814"/>
                  </a:lnTo>
                  <a:lnTo>
                    <a:pt x="139501" y="137814"/>
                  </a:lnTo>
                  <a:lnTo>
                    <a:pt x="134237" y="133221"/>
                  </a:lnTo>
                  <a:lnTo>
                    <a:pt x="113180" y="39375"/>
                  </a:lnTo>
                  <a:lnTo>
                    <a:pt x="113180" y="85970"/>
                  </a:lnTo>
                  <a:lnTo>
                    <a:pt x="132920" y="183753"/>
                  </a:lnTo>
                  <a:lnTo>
                    <a:pt x="113180" y="183753"/>
                  </a:lnTo>
                  <a:lnTo>
                    <a:pt x="113180" y="295317"/>
                  </a:lnTo>
                  <a:lnTo>
                    <a:pt x="86859" y="295317"/>
                  </a:lnTo>
                  <a:lnTo>
                    <a:pt x="86859" y="183753"/>
                  </a:lnTo>
                  <a:lnTo>
                    <a:pt x="73698" y="183753"/>
                  </a:lnTo>
                  <a:lnTo>
                    <a:pt x="73698" y="295317"/>
                  </a:lnTo>
                  <a:lnTo>
                    <a:pt x="47377" y="295317"/>
                  </a:lnTo>
                  <a:lnTo>
                    <a:pt x="47377" y="183753"/>
                  </a:lnTo>
                  <a:lnTo>
                    <a:pt x="27637" y="183753"/>
                  </a:lnTo>
                  <a:lnTo>
                    <a:pt x="47377" y="85970"/>
                  </a:lnTo>
                  <a:lnTo>
                    <a:pt x="47377" y="39375"/>
                  </a:lnTo>
                  <a:lnTo>
                    <a:pt x="27637" y="126658"/>
                  </a:lnTo>
                  <a:lnTo>
                    <a:pt x="25662" y="133221"/>
                  </a:lnTo>
                  <a:lnTo>
                    <a:pt x="20398" y="137158"/>
                  </a:lnTo>
                  <a:lnTo>
                    <a:pt x="12502" y="137158"/>
                  </a:lnTo>
                  <a:lnTo>
                    <a:pt x="4606" y="135846"/>
                  </a:lnTo>
                  <a:lnTo>
                    <a:pt x="0" y="127970"/>
                  </a:lnTo>
                  <a:lnTo>
                    <a:pt x="1974" y="120752"/>
                  </a:lnTo>
                  <a:lnTo>
                    <a:pt x="23030" y="25594"/>
                  </a:lnTo>
                  <a:lnTo>
                    <a:pt x="60106" y="2491"/>
                  </a:lnTo>
                  <a:lnTo>
                    <a:pt x="80279" y="0"/>
                  </a:lnTo>
                  <a:lnTo>
                    <a:pt x="87075" y="348"/>
                  </a:lnTo>
                  <a:lnTo>
                    <a:pt x="126865" y="14099"/>
                  </a:lnTo>
                  <a:lnTo>
                    <a:pt x="146081" y="63657"/>
                  </a:lnTo>
                  <a:lnTo>
                    <a:pt x="155293" y="22969"/>
                  </a:lnTo>
                  <a:lnTo>
                    <a:pt x="191711" y="2491"/>
                  </a:lnTo>
                  <a:lnTo>
                    <a:pt x="211883" y="0"/>
                  </a:lnTo>
                  <a:lnTo>
                    <a:pt x="218680" y="348"/>
                  </a:lnTo>
                  <a:lnTo>
                    <a:pt x="258470" y="14099"/>
                  </a:lnTo>
                  <a:lnTo>
                    <a:pt x="277686" y="64313"/>
                  </a:lnTo>
                  <a:lnTo>
                    <a:pt x="277686" y="63657"/>
                  </a:lnTo>
                  <a:lnTo>
                    <a:pt x="286898" y="22969"/>
                  </a:lnTo>
                  <a:lnTo>
                    <a:pt x="323316" y="2491"/>
                  </a:lnTo>
                  <a:lnTo>
                    <a:pt x="343488" y="0"/>
                  </a:lnTo>
                  <a:lnTo>
                    <a:pt x="350285" y="348"/>
                  </a:lnTo>
                  <a:lnTo>
                    <a:pt x="390075" y="14099"/>
                  </a:lnTo>
                  <a:lnTo>
                    <a:pt x="409291" y="64313"/>
                  </a:lnTo>
                  <a:lnTo>
                    <a:pt x="417845" y="25594"/>
                  </a:lnTo>
                  <a:lnTo>
                    <a:pt x="454921" y="2491"/>
                  </a:lnTo>
                  <a:lnTo>
                    <a:pt x="475093" y="0"/>
                  </a:lnTo>
                  <a:lnTo>
                    <a:pt x="481890" y="348"/>
                  </a:lnTo>
                  <a:lnTo>
                    <a:pt x="521679" y="14099"/>
                  </a:lnTo>
                  <a:lnTo>
                    <a:pt x="553398" y="121408"/>
                  </a:lnTo>
                  <a:lnTo>
                    <a:pt x="554714" y="127970"/>
                  </a:lnTo>
                  <a:lnTo>
                    <a:pt x="551424" y="134533"/>
                  </a:lnTo>
                  <a:lnTo>
                    <a:pt x="544186" y="137814"/>
                  </a:lnTo>
                  <a:lnTo>
                    <a:pt x="534316" y="137814"/>
                  </a:lnTo>
                  <a:lnTo>
                    <a:pt x="529051" y="133221"/>
                  </a:lnTo>
                  <a:lnTo>
                    <a:pt x="507995" y="39375"/>
                  </a:lnTo>
                  <a:lnTo>
                    <a:pt x="507995" y="295317"/>
                  </a:lnTo>
                  <a:close/>
                </a:path>
              </a:pathLst>
            </a:custGeom>
            <a:solidFill>
              <a:srgbClr val="F3751F"/>
            </a:solidFill>
          </p:spPr>
          <p:txBody>
            <a:bodyPr wrap="square" lIns="0" tIns="0" rIns="0" bIns="0" rtlCol="0"/>
            <a:lstStyle/>
            <a:p>
              <a:endParaRPr dirty="0"/>
            </a:p>
          </p:txBody>
        </p:sp>
      </p:grpSp>
      <p:sp>
        <p:nvSpPr>
          <p:cNvPr id="19" name="object 19"/>
          <p:cNvSpPr txBox="1"/>
          <p:nvPr/>
        </p:nvSpPr>
        <p:spPr>
          <a:xfrm>
            <a:off x="5571261" y="4177726"/>
            <a:ext cx="1331595" cy="675640"/>
          </a:xfrm>
          <a:prstGeom prst="rect">
            <a:avLst/>
          </a:prstGeom>
        </p:spPr>
        <p:txBody>
          <a:bodyPr vert="horz" wrap="square" lIns="0" tIns="20320" rIns="0" bIns="0" rtlCol="0">
            <a:spAutoFit/>
          </a:bodyPr>
          <a:lstStyle/>
          <a:p>
            <a:pPr marL="12700" marR="5080" indent="-635" algn="ctr">
              <a:lnSpc>
                <a:spcPct val="95700"/>
              </a:lnSpc>
              <a:spcBef>
                <a:spcPts val="160"/>
              </a:spcBef>
            </a:pPr>
            <a:r>
              <a:rPr sz="1100" spc="-5" dirty="0">
                <a:solidFill>
                  <a:srgbClr val="212121"/>
                </a:solidFill>
                <a:latin typeface="Arial"/>
                <a:cs typeface="Arial"/>
              </a:rPr>
              <a:t>Alliance </a:t>
            </a:r>
            <a:r>
              <a:rPr sz="1100" dirty="0">
                <a:solidFill>
                  <a:srgbClr val="212121"/>
                </a:solidFill>
                <a:latin typeface="Arial"/>
                <a:cs typeface="Arial"/>
              </a:rPr>
              <a:t>for </a:t>
            </a:r>
            <a:r>
              <a:rPr sz="1100" spc="-5" dirty="0">
                <a:solidFill>
                  <a:srgbClr val="212121"/>
                </a:solidFill>
                <a:latin typeface="Arial"/>
                <a:cs typeface="Arial"/>
              </a:rPr>
              <a:t>Suicide </a:t>
            </a:r>
            <a:r>
              <a:rPr sz="1100" dirty="0">
                <a:solidFill>
                  <a:srgbClr val="212121"/>
                </a:solidFill>
                <a:latin typeface="Arial"/>
                <a:cs typeface="Arial"/>
              </a:rPr>
              <a:t> </a:t>
            </a:r>
            <a:r>
              <a:rPr sz="1100" spc="-5" dirty="0">
                <a:solidFill>
                  <a:srgbClr val="212121"/>
                </a:solidFill>
                <a:latin typeface="Arial"/>
                <a:cs typeface="Arial"/>
              </a:rPr>
              <a:t>Prevention, Suicide </a:t>
            </a:r>
            <a:r>
              <a:rPr sz="1100" dirty="0">
                <a:solidFill>
                  <a:srgbClr val="212121"/>
                </a:solidFill>
                <a:latin typeface="Arial"/>
                <a:cs typeface="Arial"/>
              </a:rPr>
              <a:t> </a:t>
            </a:r>
            <a:r>
              <a:rPr sz="1100" spc="-5" dirty="0">
                <a:solidFill>
                  <a:srgbClr val="212121"/>
                </a:solidFill>
                <a:latin typeface="Arial"/>
                <a:cs typeface="Arial"/>
              </a:rPr>
              <a:t>Prevention Resource </a:t>
            </a:r>
            <a:r>
              <a:rPr sz="1100" spc="-295" dirty="0">
                <a:solidFill>
                  <a:srgbClr val="212121"/>
                </a:solidFill>
                <a:latin typeface="Arial"/>
                <a:cs typeface="Arial"/>
              </a:rPr>
              <a:t> </a:t>
            </a:r>
            <a:r>
              <a:rPr sz="1100" spc="-5" dirty="0">
                <a:solidFill>
                  <a:srgbClr val="212121"/>
                </a:solidFill>
                <a:latin typeface="Arial"/>
                <a:cs typeface="Arial"/>
              </a:rPr>
              <a:t>Center,</a:t>
            </a:r>
            <a:r>
              <a:rPr sz="1100" spc="-20" dirty="0">
                <a:solidFill>
                  <a:srgbClr val="212121"/>
                </a:solidFill>
                <a:latin typeface="Arial"/>
                <a:cs typeface="Arial"/>
              </a:rPr>
              <a:t> </a:t>
            </a:r>
            <a:r>
              <a:rPr sz="1100" spc="-5" dirty="0">
                <a:solidFill>
                  <a:srgbClr val="212121"/>
                </a:solidFill>
                <a:latin typeface="Arial"/>
                <a:cs typeface="Arial"/>
              </a:rPr>
              <a:t>EDC</a:t>
            </a:r>
            <a:endParaRPr sz="1100" dirty="0">
              <a:latin typeface="Arial"/>
              <a:cs typeface="Arial"/>
            </a:endParaRPr>
          </a:p>
        </p:txBody>
      </p:sp>
      <p:pic>
        <p:nvPicPr>
          <p:cNvPr id="20" name="object 20" descr="Photo of a pyramid of people"/>
          <p:cNvPicPr/>
          <p:nvPr/>
        </p:nvPicPr>
        <p:blipFill>
          <a:blip r:embed="rId7" cstate="print"/>
          <a:stretch>
            <a:fillRect/>
          </a:stretch>
        </p:blipFill>
        <p:spPr>
          <a:xfrm>
            <a:off x="7653659" y="2960495"/>
            <a:ext cx="520333" cy="578891"/>
          </a:xfrm>
          <a:prstGeom prst="rect">
            <a:avLst/>
          </a:prstGeom>
        </p:spPr>
      </p:pic>
      <p:sp>
        <p:nvSpPr>
          <p:cNvPr id="21" name="object 21"/>
          <p:cNvSpPr txBox="1"/>
          <p:nvPr/>
        </p:nvSpPr>
        <p:spPr>
          <a:xfrm>
            <a:off x="7257906" y="4267843"/>
            <a:ext cx="1291590" cy="515620"/>
          </a:xfrm>
          <a:prstGeom prst="rect">
            <a:avLst/>
          </a:prstGeom>
        </p:spPr>
        <p:txBody>
          <a:bodyPr vert="horz" wrap="square" lIns="0" tIns="24765" rIns="0" bIns="0" rtlCol="0">
            <a:spAutoFit/>
          </a:bodyPr>
          <a:lstStyle/>
          <a:p>
            <a:pPr marL="12065" marR="5080" indent="-635" algn="ctr">
              <a:lnSpc>
                <a:spcPts val="1260"/>
              </a:lnSpc>
              <a:spcBef>
                <a:spcPts val="195"/>
              </a:spcBef>
            </a:pPr>
            <a:r>
              <a:rPr sz="1100" spc="-5" dirty="0">
                <a:solidFill>
                  <a:srgbClr val="212121"/>
                </a:solidFill>
                <a:latin typeface="Arial"/>
                <a:cs typeface="Arial"/>
              </a:rPr>
              <a:t>Nevada’s</a:t>
            </a:r>
            <a:r>
              <a:rPr sz="1100" spc="5" dirty="0">
                <a:solidFill>
                  <a:srgbClr val="212121"/>
                </a:solidFill>
                <a:latin typeface="Arial"/>
                <a:cs typeface="Arial"/>
              </a:rPr>
              <a:t> </a:t>
            </a:r>
            <a:r>
              <a:rPr sz="1100" dirty="0">
                <a:solidFill>
                  <a:srgbClr val="212121"/>
                </a:solidFill>
                <a:latin typeface="Arial"/>
                <a:cs typeface="Arial"/>
              </a:rPr>
              <a:t>OSP </a:t>
            </a:r>
            <a:r>
              <a:rPr sz="1100" spc="5" dirty="0">
                <a:solidFill>
                  <a:srgbClr val="212121"/>
                </a:solidFill>
                <a:latin typeface="Arial"/>
                <a:cs typeface="Arial"/>
              </a:rPr>
              <a:t> </a:t>
            </a:r>
            <a:r>
              <a:rPr sz="1100" dirty="0">
                <a:solidFill>
                  <a:srgbClr val="212121"/>
                </a:solidFill>
                <a:latin typeface="Arial"/>
                <a:cs typeface="Arial"/>
              </a:rPr>
              <a:t>Strategic</a:t>
            </a:r>
            <a:r>
              <a:rPr sz="1100" spc="-65" dirty="0">
                <a:solidFill>
                  <a:srgbClr val="212121"/>
                </a:solidFill>
                <a:latin typeface="Arial"/>
                <a:cs typeface="Arial"/>
              </a:rPr>
              <a:t> </a:t>
            </a:r>
            <a:r>
              <a:rPr sz="1100" spc="-5" dirty="0">
                <a:solidFill>
                  <a:srgbClr val="212121"/>
                </a:solidFill>
                <a:latin typeface="Arial"/>
                <a:cs typeface="Arial"/>
              </a:rPr>
              <a:t>Plan</a:t>
            </a:r>
            <a:r>
              <a:rPr sz="1100" spc="-25" dirty="0">
                <a:solidFill>
                  <a:srgbClr val="212121"/>
                </a:solidFill>
                <a:latin typeface="Arial"/>
                <a:cs typeface="Arial"/>
              </a:rPr>
              <a:t> </a:t>
            </a:r>
            <a:r>
              <a:rPr sz="1100" spc="-5" dirty="0">
                <a:solidFill>
                  <a:srgbClr val="212121"/>
                </a:solidFill>
                <a:latin typeface="Arial"/>
                <a:cs typeface="Arial"/>
              </a:rPr>
              <a:t>2021-</a:t>
            </a:r>
            <a:endParaRPr sz="1100" dirty="0">
              <a:latin typeface="Arial"/>
              <a:cs typeface="Arial"/>
            </a:endParaRPr>
          </a:p>
          <a:p>
            <a:pPr algn="ctr">
              <a:lnSpc>
                <a:spcPts val="1240"/>
              </a:lnSpc>
            </a:pPr>
            <a:r>
              <a:rPr sz="1100" spc="-5" dirty="0">
                <a:solidFill>
                  <a:srgbClr val="212121"/>
                </a:solidFill>
                <a:latin typeface="Arial"/>
                <a:cs typeface="Arial"/>
              </a:rPr>
              <a:t>2025</a:t>
            </a:r>
            <a:endParaRPr sz="1100" dirty="0">
              <a:latin typeface="Arial"/>
              <a:cs typeface="Arial"/>
            </a:endParaRPr>
          </a:p>
        </p:txBody>
      </p:sp>
      <p:grpSp>
        <p:nvGrpSpPr>
          <p:cNvPr id="22" name="object 22" descr="Photo of a gavel"/>
          <p:cNvGrpSpPr/>
          <p:nvPr/>
        </p:nvGrpSpPr>
        <p:grpSpPr>
          <a:xfrm>
            <a:off x="9309902" y="3052198"/>
            <a:ext cx="528320" cy="525145"/>
            <a:chOff x="9309902" y="3052198"/>
            <a:chExt cx="528320" cy="525145"/>
          </a:xfrm>
        </p:grpSpPr>
        <p:sp>
          <p:nvSpPr>
            <p:cNvPr id="23" name="object 23"/>
            <p:cNvSpPr/>
            <p:nvPr/>
          </p:nvSpPr>
          <p:spPr>
            <a:xfrm>
              <a:off x="9309902" y="3498456"/>
              <a:ext cx="263525" cy="79375"/>
            </a:xfrm>
            <a:custGeom>
              <a:avLst/>
              <a:gdLst/>
              <a:ahLst/>
              <a:cxnLst/>
              <a:rect l="l" t="t" r="r" b="b"/>
              <a:pathLst>
                <a:path w="263525" h="79375">
                  <a:moveTo>
                    <a:pt x="236888" y="78751"/>
                  </a:moveTo>
                  <a:lnTo>
                    <a:pt x="26320" y="78751"/>
                  </a:lnTo>
                  <a:lnTo>
                    <a:pt x="16101" y="76680"/>
                  </a:lnTo>
                  <a:lnTo>
                    <a:pt x="7731" y="71040"/>
                  </a:lnTo>
                  <a:lnTo>
                    <a:pt x="2076" y="62693"/>
                  </a:lnTo>
                  <a:lnTo>
                    <a:pt x="0" y="52500"/>
                  </a:lnTo>
                  <a:lnTo>
                    <a:pt x="2076" y="42308"/>
                  </a:lnTo>
                  <a:lnTo>
                    <a:pt x="7731" y="33961"/>
                  </a:lnTo>
                  <a:lnTo>
                    <a:pt x="16101" y="28321"/>
                  </a:lnTo>
                  <a:lnTo>
                    <a:pt x="26320" y="26250"/>
                  </a:lnTo>
                  <a:lnTo>
                    <a:pt x="39481" y="26250"/>
                  </a:lnTo>
                  <a:lnTo>
                    <a:pt x="39481" y="0"/>
                  </a:lnTo>
                  <a:lnTo>
                    <a:pt x="223728" y="0"/>
                  </a:lnTo>
                  <a:lnTo>
                    <a:pt x="223728" y="26250"/>
                  </a:lnTo>
                  <a:lnTo>
                    <a:pt x="236888" y="26250"/>
                  </a:lnTo>
                  <a:lnTo>
                    <a:pt x="247108" y="28321"/>
                  </a:lnTo>
                  <a:lnTo>
                    <a:pt x="255478" y="33961"/>
                  </a:lnTo>
                  <a:lnTo>
                    <a:pt x="261133" y="42308"/>
                  </a:lnTo>
                  <a:lnTo>
                    <a:pt x="263209" y="52500"/>
                  </a:lnTo>
                  <a:lnTo>
                    <a:pt x="261133" y="62693"/>
                  </a:lnTo>
                  <a:lnTo>
                    <a:pt x="255478" y="71040"/>
                  </a:lnTo>
                  <a:lnTo>
                    <a:pt x="247108" y="76680"/>
                  </a:lnTo>
                  <a:lnTo>
                    <a:pt x="236888" y="78751"/>
                  </a:lnTo>
                  <a:close/>
                </a:path>
              </a:pathLst>
            </a:custGeom>
            <a:solidFill>
              <a:srgbClr val="DE468E"/>
            </a:solidFill>
          </p:spPr>
          <p:txBody>
            <a:bodyPr wrap="square" lIns="0" tIns="0" rIns="0" bIns="0" rtlCol="0"/>
            <a:lstStyle/>
            <a:p>
              <a:endParaRPr dirty="0"/>
            </a:p>
          </p:txBody>
        </p:sp>
        <p:pic>
          <p:nvPicPr>
            <p:cNvPr id="24" name="object 24"/>
            <p:cNvPicPr/>
            <p:nvPr/>
          </p:nvPicPr>
          <p:blipFill>
            <a:blip r:embed="rId8" cstate="print"/>
            <a:stretch>
              <a:fillRect/>
            </a:stretch>
          </p:blipFill>
          <p:spPr>
            <a:xfrm>
              <a:off x="9388865" y="3256952"/>
              <a:ext cx="163190" cy="162752"/>
            </a:xfrm>
            <a:prstGeom prst="rect">
              <a:avLst/>
            </a:prstGeom>
          </p:spPr>
        </p:pic>
        <p:pic>
          <p:nvPicPr>
            <p:cNvPr id="25" name="object 25"/>
            <p:cNvPicPr/>
            <p:nvPr/>
          </p:nvPicPr>
          <p:blipFill>
            <a:blip r:embed="rId9" cstate="print"/>
            <a:stretch>
              <a:fillRect/>
            </a:stretch>
          </p:blipFill>
          <p:spPr>
            <a:xfrm>
              <a:off x="9594168" y="3052198"/>
              <a:ext cx="163190" cy="162752"/>
            </a:xfrm>
            <a:prstGeom prst="rect">
              <a:avLst/>
            </a:prstGeom>
          </p:spPr>
        </p:pic>
        <p:sp>
          <p:nvSpPr>
            <p:cNvPr id="26" name="object 26"/>
            <p:cNvSpPr/>
            <p:nvPr/>
          </p:nvSpPr>
          <p:spPr>
            <a:xfrm>
              <a:off x="9454667" y="3117823"/>
              <a:ext cx="383540" cy="369570"/>
            </a:xfrm>
            <a:custGeom>
              <a:avLst/>
              <a:gdLst/>
              <a:ahLst/>
              <a:cxnLst/>
              <a:rect l="l" t="t" r="r" b="b"/>
              <a:pathLst>
                <a:path w="383540" h="369570">
                  <a:moveTo>
                    <a:pt x="355333" y="369310"/>
                  </a:moveTo>
                  <a:lnTo>
                    <a:pt x="344907" y="367219"/>
                  </a:lnTo>
                  <a:lnTo>
                    <a:pt x="335592" y="360943"/>
                  </a:lnTo>
                  <a:lnTo>
                    <a:pt x="157925" y="183753"/>
                  </a:lnTo>
                  <a:lnTo>
                    <a:pt x="105283" y="236254"/>
                  </a:lnTo>
                  <a:lnTo>
                    <a:pt x="0" y="131252"/>
                  </a:lnTo>
                  <a:lnTo>
                    <a:pt x="131604" y="0"/>
                  </a:lnTo>
                  <a:lnTo>
                    <a:pt x="236888" y="105001"/>
                  </a:lnTo>
                  <a:lnTo>
                    <a:pt x="197407" y="144377"/>
                  </a:lnTo>
                  <a:lnTo>
                    <a:pt x="375074" y="321567"/>
                  </a:lnTo>
                  <a:lnTo>
                    <a:pt x="381366" y="330858"/>
                  </a:lnTo>
                  <a:lnTo>
                    <a:pt x="383463" y="341255"/>
                  </a:lnTo>
                  <a:lnTo>
                    <a:pt x="381366" y="351653"/>
                  </a:lnTo>
                  <a:lnTo>
                    <a:pt x="375074" y="360943"/>
                  </a:lnTo>
                  <a:lnTo>
                    <a:pt x="365758" y="367219"/>
                  </a:lnTo>
                  <a:lnTo>
                    <a:pt x="355333" y="369310"/>
                  </a:lnTo>
                  <a:close/>
                </a:path>
              </a:pathLst>
            </a:custGeom>
            <a:solidFill>
              <a:srgbClr val="DE468E"/>
            </a:solidFill>
          </p:spPr>
          <p:txBody>
            <a:bodyPr wrap="square" lIns="0" tIns="0" rIns="0" bIns="0" rtlCol="0"/>
            <a:lstStyle/>
            <a:p>
              <a:endParaRPr dirty="0"/>
            </a:p>
          </p:txBody>
        </p:sp>
      </p:grpSp>
      <p:sp>
        <p:nvSpPr>
          <p:cNvPr id="27" name="object 27"/>
          <p:cNvSpPr txBox="1"/>
          <p:nvPr/>
        </p:nvSpPr>
        <p:spPr>
          <a:xfrm>
            <a:off x="8913900" y="4234090"/>
            <a:ext cx="1315085" cy="353695"/>
          </a:xfrm>
          <a:prstGeom prst="rect">
            <a:avLst/>
          </a:prstGeom>
        </p:spPr>
        <p:txBody>
          <a:bodyPr vert="horz" wrap="square" lIns="0" tIns="24765" rIns="0" bIns="0" rtlCol="0">
            <a:spAutoFit/>
          </a:bodyPr>
          <a:lstStyle/>
          <a:p>
            <a:pPr marL="509270" marR="5080" indent="-497205">
              <a:lnSpc>
                <a:spcPts val="1260"/>
              </a:lnSpc>
              <a:spcBef>
                <a:spcPts val="195"/>
              </a:spcBef>
            </a:pPr>
            <a:r>
              <a:rPr sz="1100" dirty="0">
                <a:solidFill>
                  <a:srgbClr val="212121"/>
                </a:solidFill>
                <a:latin typeface="Arial"/>
                <a:cs typeface="Arial"/>
              </a:rPr>
              <a:t>VA</a:t>
            </a:r>
            <a:r>
              <a:rPr sz="1100" spc="-20" dirty="0">
                <a:solidFill>
                  <a:srgbClr val="212121"/>
                </a:solidFill>
                <a:latin typeface="Arial"/>
                <a:cs typeface="Arial"/>
              </a:rPr>
              <a:t> </a:t>
            </a:r>
            <a:r>
              <a:rPr sz="1100" spc="-5" dirty="0">
                <a:solidFill>
                  <a:srgbClr val="212121"/>
                </a:solidFill>
                <a:latin typeface="Arial"/>
                <a:cs typeface="Arial"/>
              </a:rPr>
              <a:t>has</a:t>
            </a:r>
            <a:r>
              <a:rPr sz="1100" spc="-30" dirty="0">
                <a:solidFill>
                  <a:srgbClr val="212121"/>
                </a:solidFill>
                <a:latin typeface="Arial"/>
                <a:cs typeface="Arial"/>
              </a:rPr>
              <a:t> </a:t>
            </a:r>
            <a:r>
              <a:rPr sz="1100" spc="-5" dirty="0">
                <a:solidFill>
                  <a:srgbClr val="212121"/>
                </a:solidFill>
                <a:latin typeface="Arial"/>
                <a:cs typeface="Arial"/>
              </a:rPr>
              <a:t>adopted</a:t>
            </a:r>
            <a:r>
              <a:rPr sz="1100" spc="-25" dirty="0">
                <a:solidFill>
                  <a:srgbClr val="212121"/>
                </a:solidFill>
                <a:latin typeface="Arial"/>
                <a:cs typeface="Arial"/>
              </a:rPr>
              <a:t> </a:t>
            </a:r>
            <a:r>
              <a:rPr sz="1100" spc="-5" dirty="0">
                <a:solidFill>
                  <a:srgbClr val="212121"/>
                </a:solidFill>
                <a:latin typeface="Arial"/>
                <a:cs typeface="Arial"/>
              </a:rPr>
              <a:t>new </a:t>
            </a:r>
            <a:r>
              <a:rPr sz="1100" spc="-290" dirty="0">
                <a:solidFill>
                  <a:srgbClr val="212121"/>
                </a:solidFill>
                <a:latin typeface="Arial"/>
                <a:cs typeface="Arial"/>
              </a:rPr>
              <a:t> </a:t>
            </a:r>
            <a:r>
              <a:rPr sz="1100" spc="-10" dirty="0">
                <a:solidFill>
                  <a:srgbClr val="212121"/>
                </a:solidFill>
                <a:latin typeface="Arial"/>
                <a:cs typeface="Arial"/>
              </a:rPr>
              <a:t>BDR</a:t>
            </a:r>
            <a:endParaRPr sz="1100" dirty="0">
              <a:latin typeface="Arial"/>
              <a:cs typeface="Arial"/>
            </a:endParaRPr>
          </a:p>
        </p:txBody>
      </p:sp>
      <p:sp>
        <p:nvSpPr>
          <p:cNvPr id="28" name="object 28" descr="Photo of a graph"/>
          <p:cNvSpPr/>
          <p:nvPr/>
        </p:nvSpPr>
        <p:spPr>
          <a:xfrm>
            <a:off x="11016640" y="3084982"/>
            <a:ext cx="454025" cy="459740"/>
          </a:xfrm>
          <a:custGeom>
            <a:avLst/>
            <a:gdLst/>
            <a:ahLst/>
            <a:cxnLst/>
            <a:rect l="l" t="t" r="r" b="b"/>
            <a:pathLst>
              <a:path w="454025" h="459739">
                <a:moveTo>
                  <a:pt x="434289" y="45974"/>
                </a:moveTo>
                <a:lnTo>
                  <a:pt x="430682" y="28092"/>
                </a:lnTo>
                <a:lnTo>
                  <a:pt x="420827" y="13474"/>
                </a:lnTo>
                <a:lnTo>
                  <a:pt x="406196" y="3619"/>
                </a:lnTo>
                <a:lnTo>
                  <a:pt x="388264" y="0"/>
                </a:lnTo>
                <a:lnTo>
                  <a:pt x="370332" y="3594"/>
                </a:lnTo>
                <a:lnTo>
                  <a:pt x="355688" y="13423"/>
                </a:lnTo>
                <a:lnTo>
                  <a:pt x="345795" y="28016"/>
                </a:lnTo>
                <a:lnTo>
                  <a:pt x="342163" y="45897"/>
                </a:lnTo>
                <a:lnTo>
                  <a:pt x="343598" y="57289"/>
                </a:lnTo>
                <a:lnTo>
                  <a:pt x="347726" y="67818"/>
                </a:lnTo>
                <a:lnTo>
                  <a:pt x="354304" y="77012"/>
                </a:lnTo>
                <a:lnTo>
                  <a:pt x="363093" y="84429"/>
                </a:lnTo>
                <a:lnTo>
                  <a:pt x="329006" y="183794"/>
                </a:lnTo>
                <a:lnTo>
                  <a:pt x="322008" y="184315"/>
                </a:lnTo>
                <a:lnTo>
                  <a:pt x="315214" y="185877"/>
                </a:lnTo>
                <a:lnTo>
                  <a:pt x="308737" y="188455"/>
                </a:lnTo>
                <a:lnTo>
                  <a:pt x="302679" y="191998"/>
                </a:lnTo>
                <a:lnTo>
                  <a:pt x="233984" y="140601"/>
                </a:lnTo>
                <a:lnTo>
                  <a:pt x="222288" y="91186"/>
                </a:lnTo>
                <a:lnTo>
                  <a:pt x="188645" y="78790"/>
                </a:lnTo>
                <a:lnTo>
                  <a:pt x="171500" y="82981"/>
                </a:lnTo>
                <a:lnTo>
                  <a:pt x="157162" y="93268"/>
                </a:lnTo>
                <a:lnTo>
                  <a:pt x="147561" y="108788"/>
                </a:lnTo>
                <a:lnTo>
                  <a:pt x="144716" y="123939"/>
                </a:lnTo>
                <a:lnTo>
                  <a:pt x="146939" y="138798"/>
                </a:lnTo>
                <a:lnTo>
                  <a:pt x="153835" y="152158"/>
                </a:lnTo>
                <a:lnTo>
                  <a:pt x="165023" y="162788"/>
                </a:lnTo>
                <a:lnTo>
                  <a:pt x="121132" y="301917"/>
                </a:lnTo>
                <a:lnTo>
                  <a:pt x="118440" y="301917"/>
                </a:lnTo>
                <a:lnTo>
                  <a:pt x="100495" y="305485"/>
                </a:lnTo>
                <a:lnTo>
                  <a:pt x="85839" y="315290"/>
                </a:lnTo>
                <a:lnTo>
                  <a:pt x="75933" y="329869"/>
                </a:lnTo>
                <a:lnTo>
                  <a:pt x="72263" y="347738"/>
                </a:lnTo>
                <a:lnTo>
                  <a:pt x="75844" y="365633"/>
                </a:lnTo>
                <a:lnTo>
                  <a:pt x="85674" y="380263"/>
                </a:lnTo>
                <a:lnTo>
                  <a:pt x="100304" y="390144"/>
                </a:lnTo>
                <a:lnTo>
                  <a:pt x="118224" y="393788"/>
                </a:lnTo>
                <a:lnTo>
                  <a:pt x="136156" y="390220"/>
                </a:lnTo>
                <a:lnTo>
                  <a:pt x="150825" y="380415"/>
                </a:lnTo>
                <a:lnTo>
                  <a:pt x="160731" y="365836"/>
                </a:lnTo>
                <a:lnTo>
                  <a:pt x="164388" y="347967"/>
                </a:lnTo>
                <a:lnTo>
                  <a:pt x="163156" y="337286"/>
                </a:lnTo>
                <a:lnTo>
                  <a:pt x="159524" y="327317"/>
                </a:lnTo>
                <a:lnTo>
                  <a:pt x="153708" y="318427"/>
                </a:lnTo>
                <a:lnTo>
                  <a:pt x="145872" y="311035"/>
                </a:lnTo>
                <a:lnTo>
                  <a:pt x="190157" y="170662"/>
                </a:lnTo>
                <a:lnTo>
                  <a:pt x="198145" y="170065"/>
                </a:lnTo>
                <a:lnTo>
                  <a:pt x="205232" y="168325"/>
                </a:lnTo>
                <a:lnTo>
                  <a:pt x="211963" y="165493"/>
                </a:lnTo>
                <a:lnTo>
                  <a:pt x="218198" y="161607"/>
                </a:lnTo>
                <a:lnTo>
                  <a:pt x="286296" y="212471"/>
                </a:lnTo>
                <a:lnTo>
                  <a:pt x="284111" y="217957"/>
                </a:lnTo>
                <a:lnTo>
                  <a:pt x="282968" y="223812"/>
                </a:lnTo>
                <a:lnTo>
                  <a:pt x="282943" y="229730"/>
                </a:lnTo>
                <a:lnTo>
                  <a:pt x="286562" y="247611"/>
                </a:lnTo>
                <a:lnTo>
                  <a:pt x="296418" y="262216"/>
                </a:lnTo>
                <a:lnTo>
                  <a:pt x="311061" y="272072"/>
                </a:lnTo>
                <a:lnTo>
                  <a:pt x="328980" y="275691"/>
                </a:lnTo>
                <a:lnTo>
                  <a:pt x="346913" y="272084"/>
                </a:lnTo>
                <a:lnTo>
                  <a:pt x="361569" y="262242"/>
                </a:lnTo>
                <a:lnTo>
                  <a:pt x="371436" y="247637"/>
                </a:lnTo>
                <a:lnTo>
                  <a:pt x="375069" y="229755"/>
                </a:lnTo>
                <a:lnTo>
                  <a:pt x="373646" y="218414"/>
                </a:lnTo>
                <a:lnTo>
                  <a:pt x="369544" y="207924"/>
                </a:lnTo>
                <a:lnTo>
                  <a:pt x="363004" y="198742"/>
                </a:lnTo>
                <a:lnTo>
                  <a:pt x="354279" y="191338"/>
                </a:lnTo>
                <a:lnTo>
                  <a:pt x="388226" y="91909"/>
                </a:lnTo>
                <a:lnTo>
                  <a:pt x="406158" y="88303"/>
                </a:lnTo>
                <a:lnTo>
                  <a:pt x="420801" y="78460"/>
                </a:lnTo>
                <a:lnTo>
                  <a:pt x="430669" y="63855"/>
                </a:lnTo>
                <a:lnTo>
                  <a:pt x="434289" y="45974"/>
                </a:lnTo>
                <a:close/>
              </a:path>
              <a:path w="454025" h="459739">
                <a:moveTo>
                  <a:pt x="454025" y="419836"/>
                </a:moveTo>
                <a:lnTo>
                  <a:pt x="39471" y="419836"/>
                </a:lnTo>
                <a:lnTo>
                  <a:pt x="39471" y="38"/>
                </a:lnTo>
                <a:lnTo>
                  <a:pt x="0" y="38"/>
                </a:lnTo>
                <a:lnTo>
                  <a:pt x="0" y="419836"/>
                </a:lnTo>
                <a:lnTo>
                  <a:pt x="0" y="459155"/>
                </a:lnTo>
                <a:lnTo>
                  <a:pt x="454025" y="459155"/>
                </a:lnTo>
                <a:lnTo>
                  <a:pt x="454025" y="419836"/>
                </a:lnTo>
                <a:close/>
              </a:path>
            </a:pathLst>
          </a:custGeom>
          <a:solidFill>
            <a:srgbClr val="1EB14A"/>
          </a:solidFill>
        </p:spPr>
        <p:txBody>
          <a:bodyPr wrap="square" lIns="0" tIns="0" rIns="0" bIns="0" rtlCol="0"/>
          <a:lstStyle/>
          <a:p>
            <a:endParaRPr dirty="0"/>
          </a:p>
        </p:txBody>
      </p:sp>
      <p:graphicFrame>
        <p:nvGraphicFramePr>
          <p:cNvPr id="29" name="object 29"/>
          <p:cNvGraphicFramePr>
            <a:graphicFrameLocks noGrp="1"/>
          </p:cNvGraphicFramePr>
          <p:nvPr/>
        </p:nvGraphicFramePr>
        <p:xfrm>
          <a:off x="550387" y="3882210"/>
          <a:ext cx="11420473" cy="350370"/>
        </p:xfrm>
        <a:graphic>
          <a:graphicData uri="http://schemas.openxmlformats.org/drawingml/2006/table">
            <a:tbl>
              <a:tblPr firstRow="1" bandRow="1">
                <a:tableStyleId>{2D5ABB26-0587-4C30-8999-92F81FD0307C}</a:tableStyleId>
              </a:tblPr>
              <a:tblGrid>
                <a:gridCol w="1502410">
                  <a:extLst>
                    <a:ext uri="{9D8B030D-6E8A-4147-A177-3AD203B41FA5}">
                      <a16:colId xmlns:a16="http://schemas.microsoft.com/office/drawing/2014/main" val="20000"/>
                    </a:ext>
                  </a:extLst>
                </a:gridCol>
                <a:gridCol w="1728469">
                  <a:extLst>
                    <a:ext uri="{9D8B030D-6E8A-4147-A177-3AD203B41FA5}">
                      <a16:colId xmlns:a16="http://schemas.microsoft.com/office/drawing/2014/main" val="20001"/>
                    </a:ext>
                  </a:extLst>
                </a:gridCol>
                <a:gridCol w="1598295">
                  <a:extLst>
                    <a:ext uri="{9D8B030D-6E8A-4147-A177-3AD203B41FA5}">
                      <a16:colId xmlns:a16="http://schemas.microsoft.com/office/drawing/2014/main" val="20002"/>
                    </a:ext>
                  </a:extLst>
                </a:gridCol>
                <a:gridCol w="1680209">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gridCol w="1565275">
                  <a:extLst>
                    <a:ext uri="{9D8B030D-6E8A-4147-A177-3AD203B41FA5}">
                      <a16:colId xmlns:a16="http://schemas.microsoft.com/office/drawing/2014/main" val="20005"/>
                    </a:ext>
                  </a:extLst>
                </a:gridCol>
                <a:gridCol w="1631315">
                  <a:extLst>
                    <a:ext uri="{9D8B030D-6E8A-4147-A177-3AD203B41FA5}">
                      <a16:colId xmlns:a16="http://schemas.microsoft.com/office/drawing/2014/main" val="20006"/>
                    </a:ext>
                  </a:extLst>
                </a:gridCol>
              </a:tblGrid>
              <a:tr h="175185">
                <a:tc>
                  <a:txBody>
                    <a:bodyPr/>
                    <a:lstStyle/>
                    <a:p>
                      <a:pPr marL="37465">
                        <a:lnSpc>
                          <a:spcPts val="1220"/>
                        </a:lnSpc>
                      </a:pPr>
                      <a:r>
                        <a:rPr sz="1100" spc="-5" dirty="0">
                          <a:solidFill>
                            <a:srgbClr val="212121"/>
                          </a:solidFill>
                          <a:latin typeface="Arial"/>
                          <a:cs typeface="Arial"/>
                        </a:rPr>
                        <a:t>Appling</a:t>
                      </a:r>
                      <a:r>
                        <a:rPr sz="1100" spc="-10" dirty="0">
                          <a:solidFill>
                            <a:srgbClr val="212121"/>
                          </a:solidFill>
                          <a:latin typeface="Arial"/>
                          <a:cs typeface="Arial"/>
                        </a:rPr>
                        <a:t> </a:t>
                      </a:r>
                      <a:r>
                        <a:rPr sz="1100" dirty="0">
                          <a:solidFill>
                            <a:srgbClr val="212121"/>
                          </a:solidFill>
                          <a:latin typeface="Arial"/>
                          <a:cs typeface="Arial"/>
                        </a:rPr>
                        <a:t>for</a:t>
                      </a:r>
                      <a:r>
                        <a:rPr sz="1100" spc="-25" dirty="0">
                          <a:solidFill>
                            <a:srgbClr val="212121"/>
                          </a:solidFill>
                          <a:latin typeface="Arial"/>
                          <a:cs typeface="Arial"/>
                        </a:rPr>
                        <a:t> </a:t>
                      </a:r>
                      <a:r>
                        <a:rPr sz="1100" dirty="0">
                          <a:solidFill>
                            <a:srgbClr val="212121"/>
                          </a:solidFill>
                          <a:latin typeface="Arial"/>
                          <a:cs typeface="Arial"/>
                        </a:rPr>
                        <a:t>grant</a:t>
                      </a:r>
                      <a:r>
                        <a:rPr sz="1100" spc="-35" dirty="0">
                          <a:solidFill>
                            <a:srgbClr val="212121"/>
                          </a:solidFill>
                          <a:latin typeface="Arial"/>
                          <a:cs typeface="Arial"/>
                        </a:rPr>
                        <a:t> </a:t>
                      </a:r>
                      <a:r>
                        <a:rPr sz="1100" spc="-5" dirty="0">
                          <a:solidFill>
                            <a:srgbClr val="212121"/>
                          </a:solidFill>
                          <a:latin typeface="Arial"/>
                          <a:cs typeface="Arial"/>
                        </a:rPr>
                        <a:t>and</a:t>
                      </a:r>
                      <a:endParaRPr sz="1100" dirty="0">
                        <a:latin typeface="Arial"/>
                        <a:cs typeface="Arial"/>
                      </a:endParaRPr>
                    </a:p>
                  </a:txBody>
                  <a:tcPr marL="0" marR="0" marT="0" marB="0"/>
                </a:tc>
                <a:tc>
                  <a:txBody>
                    <a:bodyPr/>
                    <a:lstStyle/>
                    <a:p>
                      <a:pPr marR="21590" algn="ctr">
                        <a:lnSpc>
                          <a:spcPts val="1220"/>
                        </a:lnSpc>
                      </a:pPr>
                      <a:r>
                        <a:rPr sz="1100" spc="-5" dirty="0">
                          <a:solidFill>
                            <a:srgbClr val="212121"/>
                          </a:solidFill>
                          <a:latin typeface="Arial"/>
                          <a:cs typeface="Arial"/>
                        </a:rPr>
                        <a:t>Preparing</a:t>
                      </a:r>
                      <a:r>
                        <a:rPr sz="1100" spc="-20" dirty="0">
                          <a:solidFill>
                            <a:srgbClr val="212121"/>
                          </a:solidFill>
                          <a:latin typeface="Arial"/>
                          <a:cs typeface="Arial"/>
                        </a:rPr>
                        <a:t> </a:t>
                      </a:r>
                      <a:r>
                        <a:rPr sz="1100" dirty="0">
                          <a:solidFill>
                            <a:srgbClr val="212121"/>
                          </a:solidFill>
                          <a:latin typeface="Arial"/>
                          <a:cs typeface="Arial"/>
                        </a:rPr>
                        <a:t>for</a:t>
                      </a:r>
                      <a:r>
                        <a:rPr sz="1100" spc="-40" dirty="0">
                          <a:solidFill>
                            <a:srgbClr val="212121"/>
                          </a:solidFill>
                          <a:latin typeface="Arial"/>
                          <a:cs typeface="Arial"/>
                        </a:rPr>
                        <a:t> </a:t>
                      </a:r>
                      <a:r>
                        <a:rPr sz="1100" spc="-5" dirty="0">
                          <a:solidFill>
                            <a:srgbClr val="212121"/>
                          </a:solidFill>
                          <a:latin typeface="Arial"/>
                          <a:cs typeface="Arial"/>
                        </a:rPr>
                        <a:t>Second</a:t>
                      </a:r>
                      <a:endParaRPr sz="1100" dirty="0">
                        <a:latin typeface="Arial"/>
                        <a:cs typeface="Arial"/>
                      </a:endParaRPr>
                    </a:p>
                  </a:txBody>
                  <a:tcPr marL="0" marR="0" marT="0" marB="0"/>
                </a:tc>
                <a:tc>
                  <a:txBody>
                    <a:bodyPr/>
                    <a:lstStyle/>
                    <a:p>
                      <a:pPr marR="14604" algn="ctr">
                        <a:lnSpc>
                          <a:spcPts val="1220"/>
                        </a:lnSpc>
                      </a:pPr>
                      <a:r>
                        <a:rPr sz="1100" spc="-5" dirty="0">
                          <a:solidFill>
                            <a:srgbClr val="212121"/>
                          </a:solidFill>
                          <a:latin typeface="Arial"/>
                          <a:cs typeface="Arial"/>
                        </a:rPr>
                        <a:t>Statewide</a:t>
                      </a:r>
                      <a:r>
                        <a:rPr sz="1100" spc="-10" dirty="0">
                          <a:solidFill>
                            <a:srgbClr val="212121"/>
                          </a:solidFill>
                          <a:latin typeface="Arial"/>
                          <a:cs typeface="Arial"/>
                        </a:rPr>
                        <a:t> </a:t>
                      </a:r>
                      <a:r>
                        <a:rPr sz="1100" spc="-5" dirty="0">
                          <a:solidFill>
                            <a:srgbClr val="212121"/>
                          </a:solidFill>
                          <a:latin typeface="Arial"/>
                          <a:cs typeface="Arial"/>
                        </a:rPr>
                        <a:t>trainings</a:t>
                      </a:r>
                      <a:endParaRPr sz="1100" dirty="0">
                        <a:latin typeface="Arial"/>
                        <a:cs typeface="Arial"/>
                      </a:endParaRPr>
                    </a:p>
                  </a:txBody>
                  <a:tcPr marL="0" marR="0" marT="0" marB="0"/>
                </a:tc>
                <a:tc>
                  <a:txBody>
                    <a:bodyPr/>
                    <a:lstStyle/>
                    <a:p>
                      <a:pPr marL="32384" algn="ctr">
                        <a:lnSpc>
                          <a:spcPts val="1220"/>
                        </a:lnSpc>
                      </a:pPr>
                      <a:r>
                        <a:rPr sz="1100" spc="-5" dirty="0">
                          <a:solidFill>
                            <a:srgbClr val="212121"/>
                          </a:solidFill>
                          <a:latin typeface="Arial"/>
                          <a:cs typeface="Arial"/>
                        </a:rPr>
                        <a:t>Supports</a:t>
                      </a:r>
                      <a:r>
                        <a:rPr sz="1100" spc="-30" dirty="0">
                          <a:solidFill>
                            <a:srgbClr val="212121"/>
                          </a:solidFill>
                          <a:latin typeface="Arial"/>
                          <a:cs typeface="Arial"/>
                        </a:rPr>
                        <a:t> </a:t>
                      </a:r>
                      <a:r>
                        <a:rPr sz="1100" dirty="0">
                          <a:solidFill>
                            <a:srgbClr val="212121"/>
                          </a:solidFill>
                          <a:latin typeface="Arial"/>
                          <a:cs typeface="Arial"/>
                        </a:rPr>
                        <a:t>from</a:t>
                      </a:r>
                      <a:r>
                        <a:rPr sz="1100" spc="-35" dirty="0">
                          <a:solidFill>
                            <a:srgbClr val="212121"/>
                          </a:solidFill>
                          <a:latin typeface="Arial"/>
                          <a:cs typeface="Arial"/>
                        </a:rPr>
                        <a:t> </a:t>
                      </a:r>
                      <a:r>
                        <a:rPr sz="1100" spc="-5" dirty="0">
                          <a:solidFill>
                            <a:srgbClr val="212121"/>
                          </a:solidFill>
                          <a:latin typeface="Arial"/>
                          <a:cs typeface="Arial"/>
                        </a:rPr>
                        <a:t>Joint</a:t>
                      </a:r>
                      <a:endParaRPr sz="1100" dirty="0">
                        <a:latin typeface="Arial"/>
                        <a:cs typeface="Arial"/>
                      </a:endParaRPr>
                    </a:p>
                  </a:txBody>
                  <a:tcPr marL="0" marR="0" marT="0" marB="0"/>
                </a:tc>
                <a:tc>
                  <a:txBody>
                    <a:bodyPr/>
                    <a:lstStyle/>
                    <a:p>
                      <a:pPr marR="19685" algn="ctr">
                        <a:lnSpc>
                          <a:spcPts val="1115"/>
                        </a:lnSpc>
                        <a:spcBef>
                          <a:spcPts val="165"/>
                        </a:spcBef>
                      </a:pPr>
                      <a:r>
                        <a:rPr sz="1100" spc="-5" dirty="0">
                          <a:solidFill>
                            <a:srgbClr val="212121"/>
                          </a:solidFill>
                          <a:latin typeface="Arial"/>
                          <a:cs typeface="Arial"/>
                        </a:rPr>
                        <a:t>Supports</a:t>
                      </a:r>
                      <a:r>
                        <a:rPr sz="1100" spc="-30" dirty="0">
                          <a:solidFill>
                            <a:srgbClr val="212121"/>
                          </a:solidFill>
                          <a:latin typeface="Arial"/>
                          <a:cs typeface="Arial"/>
                        </a:rPr>
                        <a:t> </a:t>
                      </a:r>
                      <a:r>
                        <a:rPr sz="1100" spc="-5" dirty="0">
                          <a:solidFill>
                            <a:srgbClr val="212121"/>
                          </a:solidFill>
                          <a:latin typeface="Arial"/>
                          <a:cs typeface="Arial"/>
                        </a:rPr>
                        <a:t>“Crisis Now</a:t>
                      </a:r>
                      <a:endParaRPr sz="1100" dirty="0">
                        <a:latin typeface="Arial"/>
                        <a:cs typeface="Arial"/>
                      </a:endParaRPr>
                    </a:p>
                  </a:txBody>
                  <a:tcPr marL="0" marR="0" marT="20955" marB="0"/>
                </a:tc>
                <a:tc>
                  <a:txBody>
                    <a:bodyPr/>
                    <a:lstStyle/>
                    <a:p>
                      <a:pPr marL="22860" algn="ctr">
                        <a:lnSpc>
                          <a:spcPts val="1220"/>
                        </a:lnSpc>
                      </a:pPr>
                      <a:r>
                        <a:rPr sz="1100" dirty="0">
                          <a:solidFill>
                            <a:srgbClr val="212121"/>
                          </a:solidFill>
                          <a:latin typeface="Arial"/>
                          <a:cs typeface="Arial"/>
                        </a:rPr>
                        <a:t>Working</a:t>
                      </a:r>
                      <a:r>
                        <a:rPr sz="1100" spc="-45" dirty="0">
                          <a:solidFill>
                            <a:srgbClr val="212121"/>
                          </a:solidFill>
                          <a:latin typeface="Arial"/>
                          <a:cs typeface="Arial"/>
                        </a:rPr>
                        <a:t> </a:t>
                      </a:r>
                      <a:r>
                        <a:rPr sz="1100" spc="-5" dirty="0">
                          <a:solidFill>
                            <a:srgbClr val="212121"/>
                          </a:solidFill>
                          <a:latin typeface="Arial"/>
                          <a:cs typeface="Arial"/>
                        </a:rPr>
                        <a:t>on</a:t>
                      </a:r>
                      <a:r>
                        <a:rPr sz="1100" spc="-20" dirty="0">
                          <a:solidFill>
                            <a:srgbClr val="212121"/>
                          </a:solidFill>
                          <a:latin typeface="Arial"/>
                          <a:cs typeface="Arial"/>
                        </a:rPr>
                        <a:t> </a:t>
                      </a:r>
                      <a:r>
                        <a:rPr sz="1100" spc="-5" dirty="0">
                          <a:solidFill>
                            <a:srgbClr val="212121"/>
                          </a:solidFill>
                          <a:latin typeface="Arial"/>
                          <a:cs typeface="Arial"/>
                        </a:rPr>
                        <a:t>Zero</a:t>
                      </a:r>
                      <a:endParaRPr sz="1100" dirty="0">
                        <a:latin typeface="Arial"/>
                        <a:cs typeface="Arial"/>
                      </a:endParaRPr>
                    </a:p>
                  </a:txBody>
                  <a:tcPr marL="0" marR="0" marT="0" marB="0"/>
                </a:tc>
                <a:tc>
                  <a:txBody>
                    <a:bodyPr/>
                    <a:lstStyle/>
                    <a:p>
                      <a:pPr marL="161290" algn="ctr">
                        <a:lnSpc>
                          <a:spcPts val="1220"/>
                        </a:lnSpc>
                      </a:pPr>
                      <a:r>
                        <a:rPr sz="1100" spc="5" dirty="0">
                          <a:solidFill>
                            <a:srgbClr val="212121"/>
                          </a:solidFill>
                          <a:latin typeface="Arial"/>
                          <a:cs typeface="Arial"/>
                        </a:rPr>
                        <a:t>Watch</a:t>
                      </a:r>
                      <a:r>
                        <a:rPr sz="1100" spc="-60" dirty="0">
                          <a:solidFill>
                            <a:srgbClr val="212121"/>
                          </a:solidFill>
                          <a:latin typeface="Arial"/>
                          <a:cs typeface="Arial"/>
                        </a:rPr>
                        <a:t> </a:t>
                      </a:r>
                      <a:r>
                        <a:rPr sz="1100" spc="-5" dirty="0">
                          <a:solidFill>
                            <a:srgbClr val="212121"/>
                          </a:solidFill>
                          <a:latin typeface="Arial"/>
                          <a:cs typeface="Arial"/>
                        </a:rPr>
                        <a:t>our</a:t>
                      </a:r>
                      <a:r>
                        <a:rPr sz="1100" spc="-25" dirty="0">
                          <a:solidFill>
                            <a:srgbClr val="212121"/>
                          </a:solidFill>
                          <a:latin typeface="Arial"/>
                          <a:cs typeface="Arial"/>
                        </a:rPr>
                        <a:t> </a:t>
                      </a:r>
                      <a:r>
                        <a:rPr sz="1100" dirty="0">
                          <a:solidFill>
                            <a:srgbClr val="212121"/>
                          </a:solidFill>
                          <a:latin typeface="Arial"/>
                          <a:cs typeface="Arial"/>
                        </a:rPr>
                        <a:t>statistics</a:t>
                      </a:r>
                      <a:r>
                        <a:rPr sz="1100" spc="-35" dirty="0">
                          <a:solidFill>
                            <a:srgbClr val="212121"/>
                          </a:solidFill>
                          <a:latin typeface="Arial"/>
                          <a:cs typeface="Arial"/>
                        </a:rPr>
                        <a:t> </a:t>
                      </a:r>
                      <a:r>
                        <a:rPr sz="1100" spc="5" dirty="0">
                          <a:solidFill>
                            <a:srgbClr val="212121"/>
                          </a:solidFill>
                          <a:latin typeface="Arial"/>
                          <a:cs typeface="Arial"/>
                        </a:rPr>
                        <a:t>go</a:t>
                      </a:r>
                      <a:endParaRPr sz="1100" dirty="0">
                        <a:latin typeface="Arial"/>
                        <a:cs typeface="Arial"/>
                      </a:endParaRPr>
                    </a:p>
                  </a:txBody>
                  <a:tcPr marL="0" marR="0" marT="0" marB="0"/>
                </a:tc>
                <a:extLst>
                  <a:ext uri="{0D108BD9-81ED-4DB2-BD59-A6C34878D82A}">
                    <a16:rowId xmlns:a16="http://schemas.microsoft.com/office/drawing/2014/main" val="10000"/>
                  </a:ext>
                </a:extLst>
              </a:tr>
              <a:tr h="175185">
                <a:tc>
                  <a:txBody>
                    <a:bodyPr/>
                    <a:lstStyle/>
                    <a:p>
                      <a:pPr marL="31750">
                        <a:lnSpc>
                          <a:spcPts val="1100"/>
                        </a:lnSpc>
                      </a:pPr>
                      <a:r>
                        <a:rPr sz="1100" spc="-5" dirty="0">
                          <a:solidFill>
                            <a:srgbClr val="212121"/>
                          </a:solidFill>
                          <a:latin typeface="Arial"/>
                          <a:cs typeface="Arial"/>
                        </a:rPr>
                        <a:t>searching</a:t>
                      </a:r>
                      <a:r>
                        <a:rPr sz="1100" spc="-20" dirty="0">
                          <a:solidFill>
                            <a:srgbClr val="212121"/>
                          </a:solidFill>
                          <a:latin typeface="Arial"/>
                          <a:cs typeface="Arial"/>
                        </a:rPr>
                        <a:t> </a:t>
                      </a:r>
                      <a:r>
                        <a:rPr sz="1100" dirty="0">
                          <a:solidFill>
                            <a:srgbClr val="212121"/>
                          </a:solidFill>
                          <a:latin typeface="Arial"/>
                          <a:cs typeface="Arial"/>
                        </a:rPr>
                        <a:t>for</a:t>
                      </a:r>
                      <a:r>
                        <a:rPr sz="1100" spc="-35" dirty="0">
                          <a:solidFill>
                            <a:srgbClr val="212121"/>
                          </a:solidFill>
                          <a:latin typeface="Arial"/>
                          <a:cs typeface="Arial"/>
                        </a:rPr>
                        <a:t> </a:t>
                      </a:r>
                      <a:r>
                        <a:rPr sz="1100" spc="-5" dirty="0">
                          <a:solidFill>
                            <a:srgbClr val="212121"/>
                          </a:solidFill>
                          <a:latin typeface="Arial"/>
                          <a:cs typeface="Arial"/>
                        </a:rPr>
                        <a:t>funding</a:t>
                      </a:r>
                      <a:endParaRPr sz="1100" dirty="0">
                        <a:latin typeface="Arial"/>
                        <a:cs typeface="Arial"/>
                      </a:endParaRPr>
                    </a:p>
                  </a:txBody>
                  <a:tcPr marL="0" marR="0" marT="0" marB="0"/>
                </a:tc>
                <a:tc>
                  <a:txBody>
                    <a:bodyPr/>
                    <a:lstStyle/>
                    <a:p>
                      <a:pPr marR="23495" algn="ctr">
                        <a:lnSpc>
                          <a:spcPts val="1100"/>
                        </a:lnSpc>
                      </a:pPr>
                      <a:r>
                        <a:rPr sz="1100" spc="-5" dirty="0">
                          <a:solidFill>
                            <a:srgbClr val="212121"/>
                          </a:solidFill>
                          <a:latin typeface="Arial"/>
                          <a:cs typeface="Arial"/>
                        </a:rPr>
                        <a:t>Zero</a:t>
                      </a:r>
                      <a:r>
                        <a:rPr sz="1100" spc="-20" dirty="0">
                          <a:solidFill>
                            <a:srgbClr val="212121"/>
                          </a:solidFill>
                          <a:latin typeface="Arial"/>
                          <a:cs typeface="Arial"/>
                        </a:rPr>
                        <a:t> </a:t>
                      </a:r>
                      <a:r>
                        <a:rPr sz="1100" spc="-5" dirty="0">
                          <a:solidFill>
                            <a:srgbClr val="212121"/>
                          </a:solidFill>
                          <a:latin typeface="Arial"/>
                          <a:cs typeface="Arial"/>
                        </a:rPr>
                        <a:t>Suicide</a:t>
                      </a:r>
                      <a:r>
                        <a:rPr sz="1100" spc="-10" dirty="0">
                          <a:solidFill>
                            <a:srgbClr val="212121"/>
                          </a:solidFill>
                          <a:latin typeface="Arial"/>
                          <a:cs typeface="Arial"/>
                        </a:rPr>
                        <a:t> </a:t>
                      </a:r>
                      <a:r>
                        <a:rPr sz="1100" spc="-5" dirty="0">
                          <a:solidFill>
                            <a:srgbClr val="212121"/>
                          </a:solidFill>
                          <a:latin typeface="Arial"/>
                          <a:cs typeface="Arial"/>
                        </a:rPr>
                        <a:t>Learning</a:t>
                      </a:r>
                      <a:endParaRPr sz="1100" dirty="0">
                        <a:latin typeface="Arial"/>
                        <a:cs typeface="Arial"/>
                      </a:endParaRPr>
                    </a:p>
                  </a:txBody>
                  <a:tcPr marL="0" marR="0" marT="0" marB="0"/>
                </a:tc>
                <a:tc>
                  <a:txBody>
                    <a:bodyPr/>
                    <a:lstStyle/>
                    <a:p>
                      <a:pPr marR="13970" algn="ctr">
                        <a:lnSpc>
                          <a:spcPts val="1100"/>
                        </a:lnSpc>
                      </a:pPr>
                      <a:r>
                        <a:rPr sz="1100" spc="-5" dirty="0">
                          <a:solidFill>
                            <a:srgbClr val="212121"/>
                          </a:solidFill>
                          <a:latin typeface="Arial"/>
                          <a:cs typeface="Arial"/>
                        </a:rPr>
                        <a:t>and</a:t>
                      </a:r>
                      <a:r>
                        <a:rPr sz="1100" spc="-20" dirty="0">
                          <a:solidFill>
                            <a:srgbClr val="212121"/>
                          </a:solidFill>
                          <a:latin typeface="Arial"/>
                          <a:cs typeface="Arial"/>
                        </a:rPr>
                        <a:t> </a:t>
                      </a:r>
                      <a:r>
                        <a:rPr sz="1100" spc="-5" dirty="0">
                          <a:solidFill>
                            <a:srgbClr val="212121"/>
                          </a:solidFill>
                          <a:latin typeface="Arial"/>
                          <a:cs typeface="Arial"/>
                        </a:rPr>
                        <a:t>support</a:t>
                      </a:r>
                      <a:r>
                        <a:rPr sz="1100" spc="-15" dirty="0">
                          <a:solidFill>
                            <a:srgbClr val="212121"/>
                          </a:solidFill>
                          <a:latin typeface="Arial"/>
                          <a:cs typeface="Arial"/>
                        </a:rPr>
                        <a:t> </a:t>
                      </a:r>
                      <a:r>
                        <a:rPr sz="1100" dirty="0">
                          <a:solidFill>
                            <a:srgbClr val="212121"/>
                          </a:solidFill>
                          <a:latin typeface="Arial"/>
                          <a:cs typeface="Arial"/>
                        </a:rPr>
                        <a:t>for</a:t>
                      </a:r>
                      <a:endParaRPr sz="1100" dirty="0">
                        <a:latin typeface="Arial"/>
                        <a:cs typeface="Arial"/>
                      </a:endParaRPr>
                    </a:p>
                  </a:txBody>
                  <a:tcPr marL="0" marR="0" marT="0" marB="0"/>
                </a:tc>
                <a:tc>
                  <a:txBody>
                    <a:bodyPr/>
                    <a:lstStyle/>
                    <a:p>
                      <a:pPr marL="31750" algn="ctr">
                        <a:lnSpc>
                          <a:spcPts val="1100"/>
                        </a:lnSpc>
                      </a:pPr>
                      <a:r>
                        <a:rPr sz="1100" spc="-5" dirty="0">
                          <a:solidFill>
                            <a:srgbClr val="212121"/>
                          </a:solidFill>
                          <a:latin typeface="Arial"/>
                          <a:cs typeface="Arial"/>
                        </a:rPr>
                        <a:t>Commission,</a:t>
                      </a:r>
                      <a:r>
                        <a:rPr sz="1100" spc="275" dirty="0">
                          <a:solidFill>
                            <a:srgbClr val="212121"/>
                          </a:solidFill>
                          <a:latin typeface="Arial"/>
                          <a:cs typeface="Arial"/>
                        </a:rPr>
                        <a:t> </a:t>
                      </a:r>
                      <a:r>
                        <a:rPr sz="1100" spc="-5" dirty="0">
                          <a:solidFill>
                            <a:srgbClr val="212121"/>
                          </a:solidFill>
                          <a:latin typeface="Arial"/>
                          <a:cs typeface="Arial"/>
                        </a:rPr>
                        <a:t>Action</a:t>
                      </a:r>
                      <a:endParaRPr sz="1100" dirty="0">
                        <a:latin typeface="Arial"/>
                        <a:cs typeface="Arial"/>
                      </a:endParaRPr>
                    </a:p>
                  </a:txBody>
                  <a:tcPr marL="0" marR="0" marT="0" marB="0"/>
                </a:tc>
                <a:tc>
                  <a:txBody>
                    <a:bodyPr/>
                    <a:lstStyle/>
                    <a:p>
                      <a:pPr marR="20955" algn="ctr">
                        <a:lnSpc>
                          <a:spcPts val="1235"/>
                        </a:lnSpc>
                        <a:spcBef>
                          <a:spcPts val="45"/>
                        </a:spcBef>
                      </a:pPr>
                      <a:r>
                        <a:rPr sz="1100" spc="-10" dirty="0">
                          <a:solidFill>
                            <a:srgbClr val="212121"/>
                          </a:solidFill>
                          <a:latin typeface="Arial"/>
                          <a:cs typeface="Arial"/>
                        </a:rPr>
                        <a:t>Model”</a:t>
                      </a:r>
                      <a:endParaRPr sz="1100" dirty="0">
                        <a:latin typeface="Arial"/>
                        <a:cs typeface="Arial"/>
                      </a:endParaRPr>
                    </a:p>
                  </a:txBody>
                  <a:tcPr marL="0" marR="0" marT="5715" marB="0"/>
                </a:tc>
                <a:tc>
                  <a:txBody>
                    <a:bodyPr/>
                    <a:lstStyle/>
                    <a:p>
                      <a:pPr marL="21590" algn="ctr">
                        <a:lnSpc>
                          <a:spcPts val="1100"/>
                        </a:lnSpc>
                      </a:pPr>
                      <a:r>
                        <a:rPr sz="1100" spc="-5" dirty="0">
                          <a:solidFill>
                            <a:srgbClr val="212121"/>
                          </a:solidFill>
                          <a:latin typeface="Arial"/>
                          <a:cs typeface="Arial"/>
                        </a:rPr>
                        <a:t>Suicide</a:t>
                      </a:r>
                      <a:r>
                        <a:rPr sz="1100" spc="-15" dirty="0">
                          <a:solidFill>
                            <a:srgbClr val="212121"/>
                          </a:solidFill>
                          <a:latin typeface="Arial"/>
                          <a:cs typeface="Arial"/>
                        </a:rPr>
                        <a:t> </a:t>
                      </a:r>
                      <a:r>
                        <a:rPr sz="1100" spc="-5" dirty="0">
                          <a:solidFill>
                            <a:srgbClr val="212121"/>
                          </a:solidFill>
                          <a:latin typeface="Arial"/>
                          <a:cs typeface="Arial"/>
                        </a:rPr>
                        <a:t>legislation:</a:t>
                      </a:r>
                      <a:endParaRPr sz="1100" dirty="0">
                        <a:latin typeface="Arial"/>
                        <a:cs typeface="Arial"/>
                      </a:endParaRPr>
                    </a:p>
                  </a:txBody>
                  <a:tcPr marL="0" marR="0" marT="0" marB="0"/>
                </a:tc>
                <a:tc>
                  <a:txBody>
                    <a:bodyPr/>
                    <a:lstStyle/>
                    <a:p>
                      <a:pPr marL="160020" algn="ctr">
                        <a:lnSpc>
                          <a:spcPts val="1100"/>
                        </a:lnSpc>
                      </a:pPr>
                      <a:r>
                        <a:rPr sz="1100" spc="-10" dirty="0">
                          <a:solidFill>
                            <a:srgbClr val="212121"/>
                          </a:solidFill>
                          <a:latin typeface="Arial"/>
                          <a:cs typeface="Arial"/>
                        </a:rPr>
                        <a:t>down</a:t>
                      </a:r>
                      <a:endParaRPr sz="1100" dirty="0">
                        <a:latin typeface="Arial"/>
                        <a:cs typeface="Arial"/>
                      </a:endParaRPr>
                    </a:p>
                  </a:txBody>
                  <a:tcPr marL="0" marR="0" marT="0" marB="0"/>
                </a:tc>
                <a:extLst>
                  <a:ext uri="{0D108BD9-81ED-4DB2-BD59-A6C34878D82A}">
                    <a16:rowId xmlns:a16="http://schemas.microsoft.com/office/drawing/2014/main" val="10001"/>
                  </a:ext>
                </a:extLst>
              </a:tr>
            </a:tbl>
          </a:graphicData>
        </a:graphic>
      </p:graphicFrame>
      <p:sp>
        <p:nvSpPr>
          <p:cNvPr id="30" name="TextBox 29">
            <a:extLst>
              <a:ext uri="{FF2B5EF4-FFF2-40B4-BE49-F238E27FC236}">
                <a16:creationId xmlns:a16="http://schemas.microsoft.com/office/drawing/2014/main" id="{9265C1FA-1067-7843-9545-34C201A9E15C}"/>
              </a:ext>
            </a:extLst>
          </p:cNvPr>
          <p:cNvSpPr txBox="1"/>
          <p:nvPr/>
        </p:nvSpPr>
        <p:spPr>
          <a:xfrm>
            <a:off x="11470665" y="6248400"/>
            <a:ext cx="721335"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30953" y="2645378"/>
            <a:ext cx="3079750" cy="696595"/>
          </a:xfrm>
          <a:prstGeom prst="rect">
            <a:avLst/>
          </a:prstGeom>
        </p:spPr>
        <p:txBody>
          <a:bodyPr vert="horz" wrap="square" lIns="0" tIns="13335" rIns="0" bIns="0" rtlCol="0">
            <a:spAutoFit/>
          </a:bodyPr>
          <a:lstStyle/>
          <a:p>
            <a:pPr marL="12700">
              <a:lnSpc>
                <a:spcPct val="100000"/>
              </a:lnSpc>
              <a:spcBef>
                <a:spcPts val="105"/>
              </a:spcBef>
            </a:pPr>
            <a:r>
              <a:rPr sz="4400" b="0" spc="-135" dirty="0">
                <a:solidFill>
                  <a:srgbClr val="D51F1A"/>
                </a:solidFill>
                <a:latin typeface="Arial"/>
                <a:cs typeface="Arial"/>
              </a:rPr>
              <a:t>Questions….</a:t>
            </a:r>
            <a:endParaRPr sz="4400" dirty="0">
              <a:latin typeface="Arial"/>
              <a:cs typeface="Arial"/>
            </a:endParaRPr>
          </a:p>
        </p:txBody>
      </p:sp>
      <p:pic>
        <p:nvPicPr>
          <p:cNvPr id="7" name="object 5" descr="Poster that says &quot;sometimes you need to look at life from a different perspective&quot; with a cat upsidedown">
            <a:extLst>
              <a:ext uri="{FF2B5EF4-FFF2-40B4-BE49-F238E27FC236}">
                <a16:creationId xmlns:a16="http://schemas.microsoft.com/office/drawing/2014/main" id="{EE03638B-5FC4-9F4F-96BE-EE3A2B2C6AF0}"/>
              </a:ext>
            </a:extLst>
          </p:cNvPr>
          <p:cNvPicPr/>
          <p:nvPr/>
        </p:nvPicPr>
        <p:blipFill>
          <a:blip r:embed="rId2" cstate="print"/>
          <a:stretch>
            <a:fillRect/>
          </a:stretch>
        </p:blipFill>
        <p:spPr>
          <a:xfrm>
            <a:off x="6233338" y="194265"/>
            <a:ext cx="5298947" cy="5713475"/>
          </a:xfrm>
          <a:prstGeom prst="rect">
            <a:avLst/>
          </a:prstGeom>
        </p:spPr>
      </p:pic>
      <p:sp>
        <p:nvSpPr>
          <p:cNvPr id="3" name="object 3"/>
          <p:cNvSpPr txBox="1"/>
          <p:nvPr/>
        </p:nvSpPr>
        <p:spPr>
          <a:xfrm>
            <a:off x="6477000" y="6005326"/>
            <a:ext cx="2236470" cy="119905"/>
          </a:xfrm>
          <a:prstGeom prst="rect">
            <a:avLst/>
          </a:prstGeom>
        </p:spPr>
        <p:txBody>
          <a:bodyPr vert="horz" wrap="square" lIns="0" tIns="12065" rIns="0" bIns="0" rtlCol="0">
            <a:spAutoFit/>
          </a:bodyPr>
          <a:lstStyle/>
          <a:p>
            <a:pPr marL="12700">
              <a:lnSpc>
                <a:spcPct val="100000"/>
              </a:lnSpc>
              <a:spcBef>
                <a:spcPts val="95"/>
              </a:spcBef>
            </a:pPr>
            <a:r>
              <a:rPr sz="700" u="sng" spc="-5" dirty="0">
                <a:solidFill>
                  <a:srgbClr val="0000FF"/>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This </a:t>
            </a:r>
            <a:r>
              <a:rPr sz="700" u="sng" spc="-10" dirty="0">
                <a:solidFill>
                  <a:srgbClr val="0000FF"/>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Photo</a:t>
            </a:r>
            <a:r>
              <a:rPr sz="700" spc="20" dirty="0">
                <a:latin typeface="Arial"/>
                <a:cs typeface="Arial"/>
                <a:hlinkClick r:id="rId3">
                  <a:extLst>
                    <a:ext uri="{A12FA001-AC4F-418D-AE19-62706E023703}">
                      <ahyp:hlinkClr xmlns:ahyp="http://schemas.microsoft.com/office/drawing/2018/hyperlinkcolor" val="tx"/>
                    </a:ext>
                  </a:extLst>
                </a:hlinkClick>
              </a:rPr>
              <a:t> </a:t>
            </a:r>
            <a:r>
              <a:rPr sz="700" spc="-5" dirty="0">
                <a:latin typeface="Arial"/>
                <a:cs typeface="Arial"/>
              </a:rPr>
              <a:t>by</a:t>
            </a:r>
            <a:r>
              <a:rPr sz="700" spc="10" dirty="0">
                <a:latin typeface="Arial"/>
                <a:cs typeface="Arial"/>
              </a:rPr>
              <a:t> </a:t>
            </a:r>
            <a:r>
              <a:rPr sz="700" spc="-10" dirty="0">
                <a:latin typeface="Arial"/>
                <a:cs typeface="Arial"/>
              </a:rPr>
              <a:t>Unknown</a:t>
            </a:r>
            <a:r>
              <a:rPr sz="700" spc="10" dirty="0">
                <a:latin typeface="Arial"/>
                <a:cs typeface="Arial"/>
              </a:rPr>
              <a:t> </a:t>
            </a:r>
            <a:r>
              <a:rPr sz="700" spc="-10" dirty="0">
                <a:latin typeface="Arial"/>
                <a:cs typeface="Arial"/>
              </a:rPr>
              <a:t>Author</a:t>
            </a:r>
            <a:r>
              <a:rPr sz="700" spc="30" dirty="0">
                <a:latin typeface="Arial"/>
                <a:cs typeface="Arial"/>
              </a:rPr>
              <a:t> </a:t>
            </a:r>
            <a:r>
              <a:rPr sz="700" spc="-5" dirty="0">
                <a:latin typeface="Arial"/>
                <a:cs typeface="Arial"/>
              </a:rPr>
              <a:t>is</a:t>
            </a:r>
            <a:r>
              <a:rPr sz="700" dirty="0">
                <a:latin typeface="Arial"/>
                <a:cs typeface="Arial"/>
              </a:rPr>
              <a:t> </a:t>
            </a:r>
            <a:r>
              <a:rPr sz="700" spc="-5" dirty="0">
                <a:latin typeface="Arial"/>
                <a:cs typeface="Arial"/>
              </a:rPr>
              <a:t>licensed</a:t>
            </a:r>
            <a:r>
              <a:rPr sz="700" spc="10" dirty="0">
                <a:latin typeface="Arial"/>
                <a:cs typeface="Arial"/>
              </a:rPr>
              <a:t> </a:t>
            </a:r>
            <a:r>
              <a:rPr sz="700" spc="-10" dirty="0">
                <a:latin typeface="Arial"/>
                <a:cs typeface="Arial"/>
              </a:rPr>
              <a:t>under</a:t>
            </a:r>
            <a:r>
              <a:rPr sz="700" spc="30" dirty="0">
                <a:latin typeface="Arial"/>
                <a:cs typeface="Arial"/>
              </a:rPr>
              <a:t> </a:t>
            </a:r>
            <a:r>
              <a:rPr sz="700" u="sng" spc="-5" dirty="0">
                <a:solidFill>
                  <a:srgbClr val="0000FF"/>
                </a:solidFill>
                <a:uFill>
                  <a:solidFill>
                    <a:srgbClr val="FFFFFF"/>
                  </a:solidFill>
                </a:uFill>
                <a:latin typeface="Arial"/>
                <a:cs typeface="Arial"/>
                <a:hlinkClick r:id="rId4">
                  <a:extLst>
                    <a:ext uri="{A12FA001-AC4F-418D-AE19-62706E023703}">
                      <ahyp:hlinkClr xmlns:ahyp="http://schemas.microsoft.com/office/drawing/2018/hyperlinkcolor" val="tx"/>
                    </a:ext>
                  </a:extLst>
                </a:hlinkClick>
              </a:rPr>
              <a:t>CC</a:t>
            </a:r>
            <a:r>
              <a:rPr sz="700" u="sng" dirty="0">
                <a:uFill>
                  <a:solidFill>
                    <a:srgbClr val="FFFFFF"/>
                  </a:solidFill>
                </a:uFill>
                <a:latin typeface="Arial"/>
                <a:cs typeface="Arial"/>
                <a:hlinkClick r:id="rId4">
                  <a:extLst>
                    <a:ext uri="{A12FA001-AC4F-418D-AE19-62706E023703}">
                      <ahyp:hlinkClr xmlns:ahyp="http://schemas.microsoft.com/office/drawing/2018/hyperlinkcolor" val="tx"/>
                    </a:ext>
                  </a:extLst>
                </a:hlinkClick>
              </a:rPr>
              <a:t> </a:t>
            </a:r>
            <a:r>
              <a:rPr sz="700" u="sng" spc="-5" dirty="0">
                <a:solidFill>
                  <a:srgbClr val="0000FF"/>
                </a:solidFill>
                <a:uFill>
                  <a:solidFill>
                    <a:srgbClr val="FFFFFF"/>
                  </a:solidFill>
                </a:uFill>
                <a:latin typeface="Arial"/>
                <a:cs typeface="Arial"/>
                <a:hlinkClick r:id="rId4">
                  <a:extLst>
                    <a:ext uri="{A12FA001-AC4F-418D-AE19-62706E023703}">
                      <ahyp:hlinkClr xmlns:ahyp="http://schemas.microsoft.com/office/drawing/2018/hyperlinkcolor" val="tx"/>
                    </a:ext>
                  </a:extLst>
                </a:hlinkClick>
              </a:rPr>
              <a:t>BY</a:t>
            </a:r>
            <a:endParaRPr sz="700" dirty="0">
              <a:latin typeface="Arial"/>
              <a:cs typeface="Arial"/>
            </a:endParaRPr>
          </a:p>
        </p:txBody>
      </p:sp>
      <p:sp>
        <p:nvSpPr>
          <p:cNvPr id="6" name="TextBox 5">
            <a:extLst>
              <a:ext uri="{FF2B5EF4-FFF2-40B4-BE49-F238E27FC236}">
                <a16:creationId xmlns:a16="http://schemas.microsoft.com/office/drawing/2014/main" id="{DF3E0A2E-90C2-1C45-A5B1-0D35D662E5FA}"/>
              </a:ext>
            </a:extLst>
          </p:cNvPr>
          <p:cNvSpPr txBox="1"/>
          <p:nvPr/>
        </p:nvSpPr>
        <p:spPr>
          <a:xfrm>
            <a:off x="11532285" y="6202070"/>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8358969" y="701226"/>
            <a:ext cx="2327275" cy="1001394"/>
          </a:xfrm>
          <a:prstGeom prst="rect">
            <a:avLst/>
          </a:prstGeom>
        </p:spPr>
        <p:txBody>
          <a:bodyPr vert="horz" wrap="square" lIns="0" tIns="13335" rIns="0" bIns="0" rtlCol="0">
            <a:spAutoFit/>
          </a:bodyPr>
          <a:lstStyle/>
          <a:p>
            <a:pPr marL="283845" marR="5080" indent="-271780">
              <a:lnSpc>
                <a:spcPct val="100000"/>
              </a:lnSpc>
              <a:spcBef>
                <a:spcPts val="105"/>
              </a:spcBef>
            </a:pPr>
            <a:r>
              <a:rPr sz="3200" spc="-135" dirty="0"/>
              <a:t>Pi</a:t>
            </a:r>
            <a:r>
              <a:rPr sz="3200" spc="-140" dirty="0"/>
              <a:t>ece</a:t>
            </a:r>
            <a:r>
              <a:rPr sz="3200" dirty="0"/>
              <a:t>s</a:t>
            </a:r>
            <a:r>
              <a:rPr sz="3200" spc="-285" dirty="0"/>
              <a:t> </a:t>
            </a:r>
            <a:r>
              <a:rPr sz="3200" spc="-135" dirty="0"/>
              <a:t>o</a:t>
            </a:r>
            <a:r>
              <a:rPr sz="3200" dirty="0"/>
              <a:t>f</a:t>
            </a:r>
            <a:r>
              <a:rPr sz="3200" spc="-280" dirty="0"/>
              <a:t> </a:t>
            </a:r>
            <a:r>
              <a:rPr sz="3200" spc="-135" dirty="0"/>
              <a:t>th</a:t>
            </a:r>
            <a:r>
              <a:rPr sz="3200" dirty="0"/>
              <a:t>e  </a:t>
            </a:r>
            <a:r>
              <a:rPr sz="3200" spc="-135" dirty="0"/>
              <a:t>Puzzle</a:t>
            </a:r>
            <a:endParaRPr sz="3200" dirty="0"/>
          </a:p>
        </p:txBody>
      </p:sp>
      <p:grpSp>
        <p:nvGrpSpPr>
          <p:cNvPr id="2" name="object 2" descr="Photo of puzzle pieces and groups of people"/>
          <p:cNvGrpSpPr/>
          <p:nvPr/>
        </p:nvGrpSpPr>
        <p:grpSpPr>
          <a:xfrm>
            <a:off x="643127" y="774192"/>
            <a:ext cx="6855459" cy="5352415"/>
            <a:chOff x="643127" y="774192"/>
            <a:chExt cx="6855459" cy="5352415"/>
          </a:xfrm>
        </p:grpSpPr>
        <p:pic>
          <p:nvPicPr>
            <p:cNvPr id="3" name="object 3"/>
            <p:cNvPicPr/>
            <p:nvPr/>
          </p:nvPicPr>
          <p:blipFill>
            <a:blip r:embed="rId2" cstate="print"/>
            <a:stretch>
              <a:fillRect/>
            </a:stretch>
          </p:blipFill>
          <p:spPr>
            <a:xfrm>
              <a:off x="1234439" y="3502151"/>
              <a:ext cx="2353055" cy="2587751"/>
            </a:xfrm>
            <a:prstGeom prst="rect">
              <a:avLst/>
            </a:prstGeom>
          </p:spPr>
        </p:pic>
        <p:pic>
          <p:nvPicPr>
            <p:cNvPr id="4" name="object 4"/>
            <p:cNvPicPr/>
            <p:nvPr/>
          </p:nvPicPr>
          <p:blipFill>
            <a:blip r:embed="rId3" cstate="print"/>
            <a:stretch>
              <a:fillRect/>
            </a:stretch>
          </p:blipFill>
          <p:spPr>
            <a:xfrm>
              <a:off x="4172712" y="1207008"/>
              <a:ext cx="3221723" cy="1731263"/>
            </a:xfrm>
            <a:prstGeom prst="rect">
              <a:avLst/>
            </a:prstGeom>
          </p:spPr>
        </p:pic>
        <p:pic>
          <p:nvPicPr>
            <p:cNvPr id="5" name="object 5"/>
            <p:cNvPicPr/>
            <p:nvPr/>
          </p:nvPicPr>
          <p:blipFill>
            <a:blip r:embed="rId4" cstate="print"/>
            <a:stretch>
              <a:fillRect/>
            </a:stretch>
          </p:blipFill>
          <p:spPr>
            <a:xfrm>
              <a:off x="3090672" y="2261616"/>
              <a:ext cx="2383535" cy="2542031"/>
            </a:xfrm>
            <a:prstGeom prst="rect">
              <a:avLst/>
            </a:prstGeom>
          </p:spPr>
        </p:pic>
        <p:pic>
          <p:nvPicPr>
            <p:cNvPr id="6" name="object 6"/>
            <p:cNvPicPr/>
            <p:nvPr/>
          </p:nvPicPr>
          <p:blipFill>
            <a:blip r:embed="rId5" cstate="print"/>
            <a:stretch>
              <a:fillRect/>
            </a:stretch>
          </p:blipFill>
          <p:spPr>
            <a:xfrm>
              <a:off x="643127" y="774192"/>
              <a:ext cx="3101339" cy="2308859"/>
            </a:xfrm>
            <a:prstGeom prst="rect">
              <a:avLst/>
            </a:prstGeom>
          </p:spPr>
        </p:pic>
        <p:pic>
          <p:nvPicPr>
            <p:cNvPr id="7" name="object 7"/>
            <p:cNvPicPr/>
            <p:nvPr/>
          </p:nvPicPr>
          <p:blipFill>
            <a:blip r:embed="rId6" cstate="print"/>
            <a:stretch>
              <a:fillRect/>
            </a:stretch>
          </p:blipFill>
          <p:spPr>
            <a:xfrm>
              <a:off x="4908804" y="3429000"/>
              <a:ext cx="2589275" cy="2697480"/>
            </a:xfrm>
            <a:prstGeom prst="rect">
              <a:avLst/>
            </a:prstGeom>
          </p:spPr>
        </p:pic>
      </p:grpSp>
      <p:sp>
        <p:nvSpPr>
          <p:cNvPr id="9" name="object 9"/>
          <p:cNvSpPr txBox="1"/>
          <p:nvPr/>
        </p:nvSpPr>
        <p:spPr>
          <a:xfrm>
            <a:off x="7900079" y="2395805"/>
            <a:ext cx="3710940" cy="2268220"/>
          </a:xfrm>
          <a:prstGeom prst="rect">
            <a:avLst/>
          </a:prstGeom>
        </p:spPr>
        <p:txBody>
          <a:bodyPr vert="horz" wrap="square" lIns="0" tIns="12065" rIns="0" bIns="0" rtlCol="0">
            <a:spAutoFit/>
          </a:bodyPr>
          <a:lstStyle/>
          <a:p>
            <a:pPr marL="317500" indent="-304800">
              <a:lnSpc>
                <a:spcPct val="100000"/>
              </a:lnSpc>
              <a:spcBef>
                <a:spcPts val="95"/>
              </a:spcBef>
              <a:buClr>
                <a:srgbClr val="D51F1A"/>
              </a:buClr>
              <a:buFont typeface="Wingdings"/>
              <a:buChar char=""/>
              <a:tabLst>
                <a:tab pos="316865" algn="l"/>
                <a:tab pos="317500" algn="l"/>
              </a:tabLst>
            </a:pPr>
            <a:r>
              <a:rPr sz="1600" b="1" spc="-20" dirty="0">
                <a:solidFill>
                  <a:srgbClr val="212121"/>
                </a:solidFill>
                <a:latin typeface="Arial"/>
                <a:cs typeface="Arial"/>
              </a:rPr>
              <a:t>All</a:t>
            </a:r>
            <a:r>
              <a:rPr sz="1600" b="1" spc="50" dirty="0">
                <a:solidFill>
                  <a:srgbClr val="212121"/>
                </a:solidFill>
                <a:latin typeface="Arial"/>
                <a:cs typeface="Arial"/>
              </a:rPr>
              <a:t> </a:t>
            </a:r>
            <a:r>
              <a:rPr sz="1600" b="1" spc="-10" dirty="0">
                <a:solidFill>
                  <a:srgbClr val="212121"/>
                </a:solidFill>
                <a:latin typeface="Arial"/>
                <a:cs typeface="Arial"/>
              </a:rPr>
              <a:t>need</a:t>
            </a:r>
            <a:r>
              <a:rPr sz="1600" b="1" spc="-5" dirty="0">
                <a:solidFill>
                  <a:srgbClr val="212121"/>
                </a:solidFill>
                <a:latin typeface="Arial"/>
                <a:cs typeface="Arial"/>
              </a:rPr>
              <a:t> to</a:t>
            </a:r>
            <a:r>
              <a:rPr sz="1600" b="1" spc="15" dirty="0">
                <a:solidFill>
                  <a:srgbClr val="212121"/>
                </a:solidFill>
                <a:latin typeface="Arial"/>
                <a:cs typeface="Arial"/>
              </a:rPr>
              <a:t> </a:t>
            </a:r>
            <a:r>
              <a:rPr sz="1600" b="1" spc="-5" dirty="0">
                <a:solidFill>
                  <a:srgbClr val="212121"/>
                </a:solidFill>
                <a:latin typeface="Arial"/>
                <a:cs typeface="Arial"/>
              </a:rPr>
              <a:t>be</a:t>
            </a:r>
            <a:r>
              <a:rPr sz="1600" b="1" spc="-10" dirty="0">
                <a:solidFill>
                  <a:srgbClr val="212121"/>
                </a:solidFill>
                <a:latin typeface="Arial"/>
                <a:cs typeface="Arial"/>
              </a:rPr>
              <a:t> educated</a:t>
            </a:r>
            <a:endParaRPr sz="1600" dirty="0">
              <a:latin typeface="Arial"/>
              <a:cs typeface="Arial"/>
            </a:endParaRPr>
          </a:p>
          <a:p>
            <a:pPr>
              <a:lnSpc>
                <a:spcPct val="100000"/>
              </a:lnSpc>
              <a:spcBef>
                <a:spcPts val="40"/>
              </a:spcBef>
              <a:buClr>
                <a:srgbClr val="D51F1A"/>
              </a:buClr>
              <a:buFont typeface="Wingdings"/>
              <a:buChar char=""/>
            </a:pPr>
            <a:endParaRPr sz="2300" dirty="0">
              <a:latin typeface="Arial"/>
              <a:cs typeface="Arial"/>
            </a:endParaRPr>
          </a:p>
          <a:p>
            <a:pPr marL="78105" marR="189230" indent="-66040">
              <a:lnSpc>
                <a:spcPct val="100000"/>
              </a:lnSpc>
              <a:spcBef>
                <a:spcPts val="5"/>
              </a:spcBef>
              <a:buClr>
                <a:srgbClr val="D51F1A"/>
              </a:buClr>
              <a:buFont typeface="Wingdings"/>
              <a:buChar char=""/>
              <a:tabLst>
                <a:tab pos="316865" algn="l"/>
                <a:tab pos="317500" algn="l"/>
              </a:tabLst>
            </a:pPr>
            <a:r>
              <a:rPr sz="1600" b="1" spc="-5" dirty="0">
                <a:solidFill>
                  <a:srgbClr val="212121"/>
                </a:solidFill>
                <a:latin typeface="Arial"/>
                <a:cs typeface="Arial"/>
              </a:rPr>
              <a:t>Willing</a:t>
            </a:r>
            <a:r>
              <a:rPr sz="1600" b="1" spc="15" dirty="0">
                <a:solidFill>
                  <a:srgbClr val="212121"/>
                </a:solidFill>
                <a:latin typeface="Arial"/>
                <a:cs typeface="Arial"/>
              </a:rPr>
              <a:t> </a:t>
            </a:r>
            <a:r>
              <a:rPr sz="1600" b="1" spc="-5" dirty="0">
                <a:solidFill>
                  <a:srgbClr val="212121"/>
                </a:solidFill>
                <a:latin typeface="Arial"/>
                <a:cs typeface="Arial"/>
              </a:rPr>
              <a:t>to talk</a:t>
            </a:r>
            <a:r>
              <a:rPr sz="1600" b="1" spc="5" dirty="0">
                <a:solidFill>
                  <a:srgbClr val="212121"/>
                </a:solidFill>
                <a:latin typeface="Arial"/>
                <a:cs typeface="Arial"/>
              </a:rPr>
              <a:t> </a:t>
            </a:r>
            <a:r>
              <a:rPr sz="1600" b="1" spc="-5" dirty="0">
                <a:solidFill>
                  <a:srgbClr val="212121"/>
                </a:solidFill>
                <a:latin typeface="Arial"/>
                <a:cs typeface="Arial"/>
              </a:rPr>
              <a:t>more</a:t>
            </a:r>
            <a:r>
              <a:rPr sz="1600" b="1" spc="10" dirty="0">
                <a:solidFill>
                  <a:srgbClr val="212121"/>
                </a:solidFill>
                <a:latin typeface="Arial"/>
                <a:cs typeface="Arial"/>
              </a:rPr>
              <a:t> </a:t>
            </a:r>
            <a:r>
              <a:rPr sz="1600" b="1" spc="-5" dirty="0">
                <a:solidFill>
                  <a:srgbClr val="212121"/>
                </a:solidFill>
                <a:latin typeface="Arial"/>
                <a:cs typeface="Arial"/>
              </a:rPr>
              <a:t>openly </a:t>
            </a:r>
            <a:r>
              <a:rPr sz="1600" b="1" spc="-10" dirty="0">
                <a:solidFill>
                  <a:srgbClr val="212121"/>
                </a:solidFill>
                <a:latin typeface="Arial"/>
                <a:cs typeface="Arial"/>
              </a:rPr>
              <a:t>about </a:t>
            </a:r>
            <a:r>
              <a:rPr sz="1600" b="1" spc="-430" dirty="0">
                <a:solidFill>
                  <a:srgbClr val="212121"/>
                </a:solidFill>
                <a:latin typeface="Arial"/>
                <a:cs typeface="Arial"/>
              </a:rPr>
              <a:t> </a:t>
            </a:r>
            <a:r>
              <a:rPr sz="1600" b="1" spc="-5" dirty="0">
                <a:solidFill>
                  <a:srgbClr val="212121"/>
                </a:solidFill>
                <a:latin typeface="Arial"/>
                <a:cs typeface="Arial"/>
              </a:rPr>
              <a:t>suicide</a:t>
            </a:r>
            <a:endParaRPr sz="1600" dirty="0">
              <a:latin typeface="Arial"/>
              <a:cs typeface="Arial"/>
            </a:endParaRPr>
          </a:p>
          <a:p>
            <a:pPr>
              <a:lnSpc>
                <a:spcPct val="100000"/>
              </a:lnSpc>
              <a:spcBef>
                <a:spcPts val="40"/>
              </a:spcBef>
              <a:buClr>
                <a:srgbClr val="D51F1A"/>
              </a:buClr>
              <a:buFont typeface="Wingdings"/>
              <a:buChar char=""/>
            </a:pPr>
            <a:endParaRPr sz="2300" dirty="0">
              <a:latin typeface="Arial"/>
              <a:cs typeface="Arial"/>
            </a:endParaRPr>
          </a:p>
          <a:p>
            <a:pPr marL="317500" indent="-304800">
              <a:lnSpc>
                <a:spcPct val="100000"/>
              </a:lnSpc>
              <a:buClr>
                <a:srgbClr val="D51F1A"/>
              </a:buClr>
              <a:buFont typeface="Wingdings"/>
              <a:buChar char=""/>
              <a:tabLst>
                <a:tab pos="316865" algn="l"/>
                <a:tab pos="317500" algn="l"/>
              </a:tabLst>
            </a:pPr>
            <a:r>
              <a:rPr sz="1600" b="1" spc="-10" dirty="0">
                <a:solidFill>
                  <a:srgbClr val="212121"/>
                </a:solidFill>
                <a:latin typeface="Arial"/>
                <a:cs typeface="Arial"/>
              </a:rPr>
              <a:t>Common</a:t>
            </a:r>
            <a:r>
              <a:rPr sz="1600" b="1" spc="30" dirty="0">
                <a:solidFill>
                  <a:srgbClr val="212121"/>
                </a:solidFill>
                <a:latin typeface="Arial"/>
                <a:cs typeface="Arial"/>
              </a:rPr>
              <a:t> </a:t>
            </a:r>
            <a:r>
              <a:rPr sz="1600" b="1" spc="-10" dirty="0">
                <a:solidFill>
                  <a:srgbClr val="212121"/>
                </a:solidFill>
                <a:latin typeface="Arial"/>
                <a:cs typeface="Arial"/>
              </a:rPr>
              <a:t>Language</a:t>
            </a:r>
            <a:r>
              <a:rPr sz="1600" b="1" spc="10" dirty="0">
                <a:solidFill>
                  <a:srgbClr val="212121"/>
                </a:solidFill>
                <a:latin typeface="Arial"/>
                <a:cs typeface="Arial"/>
              </a:rPr>
              <a:t> </a:t>
            </a:r>
            <a:r>
              <a:rPr sz="1600" b="1" spc="-10" dirty="0">
                <a:solidFill>
                  <a:srgbClr val="212121"/>
                </a:solidFill>
                <a:latin typeface="Arial"/>
                <a:cs typeface="Arial"/>
              </a:rPr>
              <a:t>for</a:t>
            </a:r>
            <a:r>
              <a:rPr sz="1600" b="1" spc="30" dirty="0">
                <a:solidFill>
                  <a:srgbClr val="212121"/>
                </a:solidFill>
                <a:latin typeface="Arial"/>
                <a:cs typeface="Arial"/>
              </a:rPr>
              <a:t> </a:t>
            </a:r>
            <a:r>
              <a:rPr sz="1600" b="1" spc="-10" dirty="0">
                <a:solidFill>
                  <a:srgbClr val="212121"/>
                </a:solidFill>
                <a:latin typeface="Arial"/>
                <a:cs typeface="Arial"/>
              </a:rPr>
              <a:t>identifying</a:t>
            </a:r>
            <a:endParaRPr sz="1600" dirty="0">
              <a:latin typeface="Arial"/>
              <a:cs typeface="Arial"/>
            </a:endParaRPr>
          </a:p>
          <a:p>
            <a:pPr>
              <a:lnSpc>
                <a:spcPct val="100000"/>
              </a:lnSpc>
              <a:spcBef>
                <a:spcPts val="45"/>
              </a:spcBef>
              <a:buClr>
                <a:srgbClr val="D51F1A"/>
              </a:buClr>
              <a:buFont typeface="Wingdings"/>
              <a:buChar char=""/>
            </a:pPr>
            <a:endParaRPr sz="2300" dirty="0">
              <a:latin typeface="Arial"/>
              <a:cs typeface="Arial"/>
            </a:endParaRPr>
          </a:p>
          <a:p>
            <a:pPr marL="317500" indent="-304800">
              <a:lnSpc>
                <a:spcPct val="100000"/>
              </a:lnSpc>
              <a:buClr>
                <a:srgbClr val="D51F1A"/>
              </a:buClr>
              <a:buFont typeface="Wingdings"/>
              <a:buChar char=""/>
              <a:tabLst>
                <a:tab pos="316865" algn="l"/>
                <a:tab pos="317500" algn="l"/>
              </a:tabLst>
            </a:pPr>
            <a:r>
              <a:rPr sz="1600" b="1" spc="-5" dirty="0">
                <a:solidFill>
                  <a:srgbClr val="212121"/>
                </a:solidFill>
                <a:latin typeface="Arial"/>
                <a:cs typeface="Arial"/>
              </a:rPr>
              <a:t>Understand</a:t>
            </a:r>
            <a:r>
              <a:rPr sz="1600" b="1" dirty="0">
                <a:solidFill>
                  <a:srgbClr val="212121"/>
                </a:solidFill>
                <a:latin typeface="Arial"/>
                <a:cs typeface="Arial"/>
              </a:rPr>
              <a:t> </a:t>
            </a:r>
            <a:r>
              <a:rPr sz="1600" b="1" spc="-15" dirty="0">
                <a:solidFill>
                  <a:srgbClr val="212121"/>
                </a:solidFill>
                <a:latin typeface="Arial"/>
                <a:cs typeface="Arial"/>
              </a:rPr>
              <a:t>your</a:t>
            </a:r>
            <a:r>
              <a:rPr sz="1600" b="1" spc="35" dirty="0">
                <a:solidFill>
                  <a:srgbClr val="212121"/>
                </a:solidFill>
                <a:latin typeface="Arial"/>
                <a:cs typeface="Arial"/>
              </a:rPr>
              <a:t> </a:t>
            </a:r>
            <a:r>
              <a:rPr sz="1600" b="1" spc="-5" dirty="0">
                <a:solidFill>
                  <a:srgbClr val="212121"/>
                </a:solidFill>
                <a:latin typeface="Arial"/>
                <a:cs typeface="Arial"/>
              </a:rPr>
              <a:t>role In</a:t>
            </a:r>
            <a:r>
              <a:rPr sz="1600" b="1" spc="5" dirty="0">
                <a:solidFill>
                  <a:srgbClr val="212121"/>
                </a:solidFill>
                <a:latin typeface="Arial"/>
                <a:cs typeface="Arial"/>
              </a:rPr>
              <a:t> </a:t>
            </a:r>
            <a:r>
              <a:rPr sz="1600" b="1" spc="-10" dirty="0">
                <a:solidFill>
                  <a:srgbClr val="212121"/>
                </a:solidFill>
                <a:latin typeface="Arial"/>
                <a:cs typeface="Arial"/>
              </a:rPr>
              <a:t>prevention</a:t>
            </a:r>
            <a:endParaRPr sz="1600" dirty="0">
              <a:latin typeface="Arial"/>
              <a:cs typeface="Arial"/>
            </a:endParaRPr>
          </a:p>
        </p:txBody>
      </p:sp>
      <p:sp>
        <p:nvSpPr>
          <p:cNvPr id="13" name="TextBox 12">
            <a:extLst>
              <a:ext uri="{FF2B5EF4-FFF2-40B4-BE49-F238E27FC236}">
                <a16:creationId xmlns:a16="http://schemas.microsoft.com/office/drawing/2014/main" id="{E66E3BB2-422D-B342-A26F-65BE0457560B}"/>
              </a:ext>
            </a:extLst>
          </p:cNvPr>
          <p:cNvSpPr txBox="1"/>
          <p:nvPr/>
        </p:nvSpPr>
        <p:spPr>
          <a:xfrm>
            <a:off x="11501718" y="6248400"/>
            <a:ext cx="6858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16</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Image of the globe with blue lines connecting locations. &#10;&#10;National 2019 Numbers. &#10;Lost: 47,511 lives | 130.2 lives per day&#10;Males: 37,256 | 102.1 per day&#10;Females: 10,255 | 28.1 Per day&#10;Lost: 23,941 firearms | 50.4%&#10;Lost: 6,125 Poisoning | 12.9%&#10;Lost: 506 drowning | 0.2%&#10;Lost: 13,563 suffocation/hanging | 28.5%&#10;Lost: 921 to cutting/Piercing | 1.9%&#10;10th leading cause of death overall&#10;2nd leading cause of death for 15 – 24-year old’s&#10;"/>
          <p:cNvGrpSpPr/>
          <p:nvPr/>
        </p:nvGrpSpPr>
        <p:grpSpPr>
          <a:xfrm>
            <a:off x="79248" y="1603"/>
            <a:ext cx="12112752" cy="6856397"/>
            <a:chOff x="76200" y="1"/>
            <a:chExt cx="12112752" cy="6856397"/>
          </a:xfrm>
        </p:grpSpPr>
        <p:pic>
          <p:nvPicPr>
            <p:cNvPr id="3" name="object 3"/>
            <p:cNvPicPr/>
            <p:nvPr/>
          </p:nvPicPr>
          <p:blipFill>
            <a:blip r:embed="rId2" cstate="print"/>
            <a:stretch>
              <a:fillRect/>
            </a:stretch>
          </p:blipFill>
          <p:spPr>
            <a:xfrm>
              <a:off x="76200" y="1"/>
              <a:ext cx="12112752" cy="6854876"/>
            </a:xfrm>
            <a:prstGeom prst="rect">
              <a:avLst/>
            </a:prstGeom>
          </p:spPr>
        </p:pic>
        <p:pic>
          <p:nvPicPr>
            <p:cNvPr id="4" name="object 4"/>
            <p:cNvPicPr/>
            <p:nvPr/>
          </p:nvPicPr>
          <p:blipFill>
            <a:blip r:embed="rId3" cstate="print"/>
            <a:stretch>
              <a:fillRect/>
            </a:stretch>
          </p:blipFill>
          <p:spPr>
            <a:xfrm>
              <a:off x="8119871" y="1523"/>
              <a:ext cx="4069079" cy="6854875"/>
            </a:xfrm>
            <a:prstGeom prst="rect">
              <a:avLst/>
            </a:prstGeom>
          </p:spPr>
        </p:pic>
      </p:grpSp>
      <p:sp>
        <p:nvSpPr>
          <p:cNvPr id="5" name="object 5"/>
          <p:cNvSpPr txBox="1">
            <a:spLocks noGrp="1"/>
          </p:cNvSpPr>
          <p:nvPr>
            <p:ph type="title"/>
          </p:nvPr>
        </p:nvSpPr>
        <p:spPr>
          <a:xfrm>
            <a:off x="1284258" y="760650"/>
            <a:ext cx="6092190" cy="756920"/>
          </a:xfrm>
          <a:prstGeom prst="rect">
            <a:avLst/>
          </a:prstGeom>
        </p:spPr>
        <p:txBody>
          <a:bodyPr vert="horz" wrap="square" lIns="0" tIns="12700" rIns="0" bIns="0" rtlCol="0">
            <a:spAutoFit/>
          </a:bodyPr>
          <a:lstStyle/>
          <a:p>
            <a:pPr marL="12700">
              <a:lnSpc>
                <a:spcPct val="100000"/>
              </a:lnSpc>
              <a:spcBef>
                <a:spcPts val="100"/>
              </a:spcBef>
            </a:pPr>
            <a:r>
              <a:rPr sz="4800" b="0" spc="-135" dirty="0">
                <a:solidFill>
                  <a:srgbClr val="D51F1A"/>
                </a:solidFill>
                <a:latin typeface="Arial"/>
                <a:cs typeface="Arial"/>
              </a:rPr>
              <a:t>N</a:t>
            </a:r>
            <a:r>
              <a:rPr sz="4800" b="0" spc="-140" dirty="0">
                <a:solidFill>
                  <a:srgbClr val="D51F1A"/>
                </a:solidFill>
                <a:latin typeface="Arial"/>
                <a:cs typeface="Arial"/>
              </a:rPr>
              <a:t>at</a:t>
            </a:r>
            <a:r>
              <a:rPr sz="4800" b="0" spc="-135" dirty="0">
                <a:solidFill>
                  <a:srgbClr val="D51F1A"/>
                </a:solidFill>
                <a:latin typeface="Arial"/>
                <a:cs typeface="Arial"/>
              </a:rPr>
              <a:t>i</a:t>
            </a:r>
            <a:r>
              <a:rPr sz="4800" b="0" spc="-140" dirty="0">
                <a:solidFill>
                  <a:srgbClr val="D51F1A"/>
                </a:solidFill>
                <a:latin typeface="Arial"/>
                <a:cs typeface="Arial"/>
              </a:rPr>
              <a:t>ona</a:t>
            </a:r>
            <a:r>
              <a:rPr sz="4800" b="0" dirty="0">
                <a:solidFill>
                  <a:srgbClr val="D51F1A"/>
                </a:solidFill>
                <a:latin typeface="Arial"/>
                <a:cs typeface="Arial"/>
              </a:rPr>
              <a:t>l</a:t>
            </a:r>
            <a:r>
              <a:rPr sz="4800" b="0" spc="-240" dirty="0">
                <a:solidFill>
                  <a:srgbClr val="D51F1A"/>
                </a:solidFill>
                <a:latin typeface="Arial"/>
                <a:cs typeface="Arial"/>
              </a:rPr>
              <a:t> </a:t>
            </a:r>
            <a:r>
              <a:rPr sz="4800" b="0" spc="-145" dirty="0">
                <a:solidFill>
                  <a:srgbClr val="D51F1A"/>
                </a:solidFill>
                <a:latin typeface="Arial"/>
                <a:cs typeface="Arial"/>
              </a:rPr>
              <a:t>201</a:t>
            </a:r>
            <a:r>
              <a:rPr sz="4800" b="0" dirty="0">
                <a:solidFill>
                  <a:srgbClr val="D51F1A"/>
                </a:solidFill>
                <a:latin typeface="Arial"/>
                <a:cs typeface="Arial"/>
              </a:rPr>
              <a:t>9</a:t>
            </a:r>
            <a:r>
              <a:rPr sz="4800" b="0" spc="-229" dirty="0">
                <a:solidFill>
                  <a:srgbClr val="D51F1A"/>
                </a:solidFill>
                <a:latin typeface="Arial"/>
                <a:cs typeface="Arial"/>
              </a:rPr>
              <a:t> </a:t>
            </a:r>
            <a:r>
              <a:rPr sz="4800" b="0" spc="-135" dirty="0">
                <a:solidFill>
                  <a:srgbClr val="D51F1A"/>
                </a:solidFill>
                <a:latin typeface="Arial"/>
                <a:cs typeface="Arial"/>
              </a:rPr>
              <a:t>N</a:t>
            </a:r>
            <a:r>
              <a:rPr sz="4800" b="0" spc="-140" dirty="0">
                <a:solidFill>
                  <a:srgbClr val="D51F1A"/>
                </a:solidFill>
                <a:latin typeface="Arial"/>
                <a:cs typeface="Arial"/>
              </a:rPr>
              <a:t>umber</a:t>
            </a:r>
            <a:r>
              <a:rPr sz="4800" b="0" dirty="0">
                <a:solidFill>
                  <a:srgbClr val="D51F1A"/>
                </a:solidFill>
                <a:latin typeface="Arial"/>
                <a:cs typeface="Arial"/>
              </a:rPr>
              <a:t>s</a:t>
            </a:r>
            <a:endParaRPr sz="4800" dirty="0">
              <a:latin typeface="Arial"/>
              <a:cs typeface="Arial"/>
            </a:endParaRPr>
          </a:p>
        </p:txBody>
      </p:sp>
      <p:sp>
        <p:nvSpPr>
          <p:cNvPr id="6" name="object 6"/>
          <p:cNvSpPr txBox="1"/>
          <p:nvPr/>
        </p:nvSpPr>
        <p:spPr>
          <a:xfrm>
            <a:off x="385790" y="2115351"/>
            <a:ext cx="5089525" cy="3392170"/>
          </a:xfrm>
          <a:prstGeom prst="rect">
            <a:avLst/>
          </a:prstGeom>
        </p:spPr>
        <p:txBody>
          <a:bodyPr vert="horz" wrap="square" lIns="0" tIns="90170" rIns="0" bIns="0" rtlCol="0">
            <a:spAutoFit/>
          </a:bodyPr>
          <a:lstStyle/>
          <a:p>
            <a:pPr marL="342900" indent="-304800">
              <a:lnSpc>
                <a:spcPct val="100000"/>
              </a:lnSpc>
              <a:spcBef>
                <a:spcPts val="710"/>
              </a:spcBef>
              <a:buClr>
                <a:srgbClr val="D51F1A"/>
              </a:buClr>
              <a:buFont typeface="Wingdings"/>
              <a:buChar char=""/>
              <a:tabLst>
                <a:tab pos="342265" algn="l"/>
                <a:tab pos="342900" algn="l"/>
              </a:tabLst>
            </a:pPr>
            <a:r>
              <a:rPr sz="1700" spc="-5" dirty="0">
                <a:solidFill>
                  <a:srgbClr val="212121"/>
                </a:solidFill>
                <a:latin typeface="Arial"/>
                <a:cs typeface="Arial"/>
              </a:rPr>
              <a:t>Lost:</a:t>
            </a:r>
            <a:r>
              <a:rPr sz="1700" spc="5" dirty="0">
                <a:solidFill>
                  <a:srgbClr val="212121"/>
                </a:solidFill>
                <a:latin typeface="Arial"/>
                <a:cs typeface="Arial"/>
              </a:rPr>
              <a:t> </a:t>
            </a:r>
            <a:r>
              <a:rPr sz="1700" spc="-25" dirty="0">
                <a:solidFill>
                  <a:srgbClr val="212121"/>
                </a:solidFill>
                <a:latin typeface="Arial"/>
                <a:cs typeface="Arial"/>
              </a:rPr>
              <a:t>47,511</a:t>
            </a:r>
            <a:r>
              <a:rPr sz="1700" spc="5" dirty="0">
                <a:solidFill>
                  <a:srgbClr val="212121"/>
                </a:solidFill>
                <a:latin typeface="Arial"/>
                <a:cs typeface="Arial"/>
              </a:rPr>
              <a:t> </a:t>
            </a:r>
            <a:r>
              <a:rPr sz="1700" dirty="0">
                <a:solidFill>
                  <a:srgbClr val="212121"/>
                </a:solidFill>
                <a:latin typeface="Arial"/>
                <a:cs typeface="Arial"/>
              </a:rPr>
              <a:t>lives</a:t>
            </a:r>
            <a:r>
              <a:rPr sz="1700" spc="-20" dirty="0">
                <a:solidFill>
                  <a:srgbClr val="212121"/>
                </a:solidFill>
                <a:latin typeface="Arial"/>
                <a:cs typeface="Arial"/>
              </a:rPr>
              <a:t> </a:t>
            </a:r>
            <a:r>
              <a:rPr sz="1700" dirty="0">
                <a:solidFill>
                  <a:srgbClr val="212121"/>
                </a:solidFill>
                <a:latin typeface="Arial"/>
                <a:cs typeface="Arial"/>
              </a:rPr>
              <a:t>|</a:t>
            </a:r>
            <a:r>
              <a:rPr sz="1700" spc="-5" dirty="0">
                <a:solidFill>
                  <a:srgbClr val="212121"/>
                </a:solidFill>
                <a:latin typeface="Arial"/>
                <a:cs typeface="Arial"/>
              </a:rPr>
              <a:t> 130.2</a:t>
            </a:r>
            <a:r>
              <a:rPr sz="1700" spc="15" dirty="0">
                <a:solidFill>
                  <a:srgbClr val="212121"/>
                </a:solidFill>
                <a:latin typeface="Arial"/>
                <a:cs typeface="Arial"/>
              </a:rPr>
              <a:t> </a:t>
            </a:r>
            <a:r>
              <a:rPr sz="1700" dirty="0">
                <a:solidFill>
                  <a:srgbClr val="212121"/>
                </a:solidFill>
                <a:latin typeface="Arial"/>
                <a:cs typeface="Arial"/>
              </a:rPr>
              <a:t>lives</a:t>
            </a:r>
            <a:r>
              <a:rPr sz="1700" spc="-25" dirty="0">
                <a:solidFill>
                  <a:srgbClr val="212121"/>
                </a:solidFill>
                <a:latin typeface="Arial"/>
                <a:cs typeface="Arial"/>
              </a:rPr>
              <a:t> </a:t>
            </a:r>
            <a:r>
              <a:rPr sz="1700" spc="-5" dirty="0">
                <a:solidFill>
                  <a:srgbClr val="212121"/>
                </a:solidFill>
                <a:latin typeface="Arial"/>
                <a:cs typeface="Arial"/>
              </a:rPr>
              <a:t>per</a:t>
            </a:r>
            <a:r>
              <a:rPr sz="1700" dirty="0">
                <a:solidFill>
                  <a:srgbClr val="212121"/>
                </a:solidFill>
                <a:latin typeface="Arial"/>
                <a:cs typeface="Arial"/>
              </a:rPr>
              <a:t> </a:t>
            </a:r>
            <a:r>
              <a:rPr sz="1700" spc="-5" dirty="0">
                <a:solidFill>
                  <a:srgbClr val="212121"/>
                </a:solidFill>
                <a:latin typeface="Arial"/>
                <a:cs typeface="Arial"/>
              </a:rPr>
              <a:t>day</a:t>
            </a:r>
            <a:endParaRPr sz="1700" dirty="0">
              <a:latin typeface="Arial"/>
              <a:cs typeface="Arial"/>
            </a:endParaRPr>
          </a:p>
          <a:p>
            <a:pPr marL="342900" indent="-304800">
              <a:lnSpc>
                <a:spcPct val="100000"/>
              </a:lnSpc>
              <a:spcBef>
                <a:spcPts val="610"/>
              </a:spcBef>
              <a:buClr>
                <a:srgbClr val="D51F1A"/>
              </a:buClr>
              <a:buFont typeface="Wingdings"/>
              <a:buChar char=""/>
              <a:tabLst>
                <a:tab pos="342265" algn="l"/>
                <a:tab pos="342900" algn="l"/>
              </a:tabLst>
            </a:pPr>
            <a:r>
              <a:rPr sz="1700" spc="-5" dirty="0">
                <a:solidFill>
                  <a:srgbClr val="212121"/>
                </a:solidFill>
                <a:latin typeface="Arial"/>
                <a:cs typeface="Arial"/>
              </a:rPr>
              <a:t>Males:</a:t>
            </a:r>
            <a:r>
              <a:rPr sz="1700" spc="-15" dirty="0">
                <a:solidFill>
                  <a:srgbClr val="212121"/>
                </a:solidFill>
                <a:latin typeface="Arial"/>
                <a:cs typeface="Arial"/>
              </a:rPr>
              <a:t> </a:t>
            </a:r>
            <a:r>
              <a:rPr sz="1700" spc="-5" dirty="0">
                <a:solidFill>
                  <a:srgbClr val="212121"/>
                </a:solidFill>
                <a:latin typeface="Arial"/>
                <a:cs typeface="Arial"/>
              </a:rPr>
              <a:t>37,256</a:t>
            </a:r>
            <a:r>
              <a:rPr sz="1700" spc="10" dirty="0">
                <a:solidFill>
                  <a:srgbClr val="212121"/>
                </a:solidFill>
                <a:latin typeface="Arial"/>
                <a:cs typeface="Arial"/>
              </a:rPr>
              <a:t> </a:t>
            </a:r>
            <a:r>
              <a:rPr sz="1700" dirty="0">
                <a:solidFill>
                  <a:srgbClr val="212121"/>
                </a:solidFill>
                <a:latin typeface="Arial"/>
                <a:cs typeface="Arial"/>
              </a:rPr>
              <a:t>|</a:t>
            </a:r>
            <a:r>
              <a:rPr sz="1700" spc="-10" dirty="0">
                <a:solidFill>
                  <a:srgbClr val="212121"/>
                </a:solidFill>
                <a:latin typeface="Arial"/>
                <a:cs typeface="Arial"/>
              </a:rPr>
              <a:t> </a:t>
            </a:r>
            <a:r>
              <a:rPr sz="1700" spc="-5" dirty="0">
                <a:solidFill>
                  <a:srgbClr val="212121"/>
                </a:solidFill>
                <a:latin typeface="Arial"/>
                <a:cs typeface="Arial"/>
              </a:rPr>
              <a:t>102.1</a:t>
            </a:r>
            <a:r>
              <a:rPr sz="1700" spc="10" dirty="0">
                <a:solidFill>
                  <a:srgbClr val="212121"/>
                </a:solidFill>
                <a:latin typeface="Arial"/>
                <a:cs typeface="Arial"/>
              </a:rPr>
              <a:t> </a:t>
            </a:r>
            <a:r>
              <a:rPr sz="1700" spc="-5" dirty="0">
                <a:solidFill>
                  <a:srgbClr val="212121"/>
                </a:solidFill>
                <a:latin typeface="Arial"/>
                <a:cs typeface="Arial"/>
              </a:rPr>
              <a:t>per</a:t>
            </a:r>
            <a:r>
              <a:rPr sz="1700" dirty="0">
                <a:solidFill>
                  <a:srgbClr val="212121"/>
                </a:solidFill>
                <a:latin typeface="Arial"/>
                <a:cs typeface="Arial"/>
              </a:rPr>
              <a:t> </a:t>
            </a:r>
            <a:r>
              <a:rPr sz="1700" spc="-5" dirty="0">
                <a:solidFill>
                  <a:srgbClr val="212121"/>
                </a:solidFill>
                <a:latin typeface="Arial"/>
                <a:cs typeface="Arial"/>
              </a:rPr>
              <a:t>day</a:t>
            </a:r>
            <a:endParaRPr sz="1700" dirty="0">
              <a:latin typeface="Arial"/>
              <a:cs typeface="Arial"/>
            </a:endParaRPr>
          </a:p>
          <a:p>
            <a:pPr marL="342900" indent="-304800">
              <a:lnSpc>
                <a:spcPct val="100000"/>
              </a:lnSpc>
              <a:spcBef>
                <a:spcPts val="615"/>
              </a:spcBef>
              <a:buClr>
                <a:srgbClr val="D51F1A"/>
              </a:buClr>
              <a:buFont typeface="Wingdings"/>
              <a:buChar char=""/>
              <a:tabLst>
                <a:tab pos="342265" algn="l"/>
                <a:tab pos="342900" algn="l"/>
              </a:tabLst>
            </a:pPr>
            <a:r>
              <a:rPr sz="1700" spc="-5" dirty="0">
                <a:solidFill>
                  <a:srgbClr val="212121"/>
                </a:solidFill>
                <a:latin typeface="Arial"/>
                <a:cs typeface="Arial"/>
              </a:rPr>
              <a:t>Females:</a:t>
            </a:r>
            <a:r>
              <a:rPr sz="1700" spc="-15" dirty="0">
                <a:solidFill>
                  <a:srgbClr val="212121"/>
                </a:solidFill>
                <a:latin typeface="Arial"/>
                <a:cs typeface="Arial"/>
              </a:rPr>
              <a:t> </a:t>
            </a:r>
            <a:r>
              <a:rPr sz="1700" spc="-5" dirty="0">
                <a:solidFill>
                  <a:srgbClr val="212121"/>
                </a:solidFill>
                <a:latin typeface="Arial"/>
                <a:cs typeface="Arial"/>
              </a:rPr>
              <a:t>10,255</a:t>
            </a:r>
            <a:r>
              <a:rPr sz="1700" spc="10" dirty="0">
                <a:solidFill>
                  <a:srgbClr val="212121"/>
                </a:solidFill>
                <a:latin typeface="Arial"/>
                <a:cs typeface="Arial"/>
              </a:rPr>
              <a:t> </a:t>
            </a:r>
            <a:r>
              <a:rPr sz="1700" dirty="0">
                <a:solidFill>
                  <a:srgbClr val="212121"/>
                </a:solidFill>
                <a:latin typeface="Arial"/>
                <a:cs typeface="Arial"/>
              </a:rPr>
              <a:t>|</a:t>
            </a:r>
            <a:r>
              <a:rPr sz="1700" spc="-10" dirty="0">
                <a:solidFill>
                  <a:srgbClr val="212121"/>
                </a:solidFill>
                <a:latin typeface="Arial"/>
                <a:cs typeface="Arial"/>
              </a:rPr>
              <a:t> </a:t>
            </a:r>
            <a:r>
              <a:rPr sz="1700" spc="-5" dirty="0">
                <a:solidFill>
                  <a:srgbClr val="212121"/>
                </a:solidFill>
                <a:latin typeface="Arial"/>
                <a:cs typeface="Arial"/>
              </a:rPr>
              <a:t>28.1</a:t>
            </a:r>
            <a:r>
              <a:rPr sz="1700" spc="10" dirty="0">
                <a:solidFill>
                  <a:srgbClr val="212121"/>
                </a:solidFill>
                <a:latin typeface="Arial"/>
                <a:cs typeface="Arial"/>
              </a:rPr>
              <a:t> </a:t>
            </a:r>
            <a:r>
              <a:rPr sz="1700" dirty="0">
                <a:solidFill>
                  <a:srgbClr val="212121"/>
                </a:solidFill>
                <a:latin typeface="Arial"/>
                <a:cs typeface="Arial"/>
              </a:rPr>
              <a:t>Per</a:t>
            </a:r>
            <a:r>
              <a:rPr sz="1700" spc="-15" dirty="0">
                <a:solidFill>
                  <a:srgbClr val="212121"/>
                </a:solidFill>
                <a:latin typeface="Arial"/>
                <a:cs typeface="Arial"/>
              </a:rPr>
              <a:t> </a:t>
            </a:r>
            <a:r>
              <a:rPr sz="1700" spc="-5" dirty="0">
                <a:solidFill>
                  <a:srgbClr val="212121"/>
                </a:solidFill>
                <a:latin typeface="Arial"/>
                <a:cs typeface="Arial"/>
              </a:rPr>
              <a:t>day</a:t>
            </a:r>
            <a:endParaRPr sz="1700" dirty="0">
              <a:latin typeface="Arial"/>
              <a:cs typeface="Arial"/>
            </a:endParaRPr>
          </a:p>
          <a:p>
            <a:pPr marL="342900" indent="-304800">
              <a:lnSpc>
                <a:spcPct val="100000"/>
              </a:lnSpc>
              <a:spcBef>
                <a:spcPts val="610"/>
              </a:spcBef>
              <a:buClr>
                <a:srgbClr val="D51F1A"/>
              </a:buClr>
              <a:buFont typeface="Wingdings"/>
              <a:buChar char=""/>
              <a:tabLst>
                <a:tab pos="342265" algn="l"/>
                <a:tab pos="342900" algn="l"/>
              </a:tabLst>
            </a:pPr>
            <a:r>
              <a:rPr sz="1700" spc="-5" dirty="0">
                <a:solidFill>
                  <a:srgbClr val="212121"/>
                </a:solidFill>
                <a:latin typeface="Arial"/>
                <a:cs typeface="Arial"/>
              </a:rPr>
              <a:t>Lost:</a:t>
            </a:r>
            <a:r>
              <a:rPr sz="1700" dirty="0">
                <a:solidFill>
                  <a:srgbClr val="212121"/>
                </a:solidFill>
                <a:latin typeface="Arial"/>
                <a:cs typeface="Arial"/>
              </a:rPr>
              <a:t> </a:t>
            </a:r>
            <a:r>
              <a:rPr sz="1700" spc="-5" dirty="0">
                <a:solidFill>
                  <a:srgbClr val="212121"/>
                </a:solidFill>
                <a:latin typeface="Arial"/>
                <a:cs typeface="Arial"/>
              </a:rPr>
              <a:t>23,941</a:t>
            </a:r>
            <a:r>
              <a:rPr sz="1700" spc="10" dirty="0">
                <a:solidFill>
                  <a:srgbClr val="212121"/>
                </a:solidFill>
                <a:latin typeface="Arial"/>
                <a:cs typeface="Arial"/>
              </a:rPr>
              <a:t> </a:t>
            </a:r>
            <a:r>
              <a:rPr sz="1700" spc="-5" dirty="0">
                <a:solidFill>
                  <a:srgbClr val="212121"/>
                </a:solidFill>
                <a:latin typeface="Arial"/>
                <a:cs typeface="Arial"/>
              </a:rPr>
              <a:t>firearms</a:t>
            </a:r>
            <a:r>
              <a:rPr sz="1700" spc="-10" dirty="0">
                <a:solidFill>
                  <a:srgbClr val="212121"/>
                </a:solidFill>
                <a:latin typeface="Arial"/>
                <a:cs typeface="Arial"/>
              </a:rPr>
              <a:t> </a:t>
            </a:r>
            <a:r>
              <a:rPr sz="1700" dirty="0">
                <a:solidFill>
                  <a:srgbClr val="212121"/>
                </a:solidFill>
                <a:latin typeface="Arial"/>
                <a:cs typeface="Arial"/>
              </a:rPr>
              <a:t>|</a:t>
            </a:r>
            <a:r>
              <a:rPr sz="1700" spc="-10" dirty="0">
                <a:solidFill>
                  <a:srgbClr val="212121"/>
                </a:solidFill>
                <a:latin typeface="Arial"/>
                <a:cs typeface="Arial"/>
              </a:rPr>
              <a:t> </a:t>
            </a:r>
            <a:r>
              <a:rPr sz="1700" spc="-5" dirty="0">
                <a:solidFill>
                  <a:srgbClr val="212121"/>
                </a:solidFill>
                <a:latin typeface="Arial"/>
                <a:cs typeface="Arial"/>
              </a:rPr>
              <a:t>50.4%</a:t>
            </a:r>
            <a:endParaRPr sz="1700" dirty="0">
              <a:latin typeface="Arial"/>
              <a:cs typeface="Arial"/>
            </a:endParaRPr>
          </a:p>
          <a:p>
            <a:pPr marL="342900" indent="-304800">
              <a:lnSpc>
                <a:spcPct val="100000"/>
              </a:lnSpc>
              <a:spcBef>
                <a:spcPts val="615"/>
              </a:spcBef>
              <a:buClr>
                <a:srgbClr val="D51F1A"/>
              </a:buClr>
              <a:buFont typeface="Wingdings"/>
              <a:buChar char=""/>
              <a:tabLst>
                <a:tab pos="342265" algn="l"/>
                <a:tab pos="342900" algn="l"/>
              </a:tabLst>
            </a:pPr>
            <a:r>
              <a:rPr sz="1700" spc="-5" dirty="0">
                <a:solidFill>
                  <a:srgbClr val="212121"/>
                </a:solidFill>
                <a:latin typeface="Arial"/>
                <a:cs typeface="Arial"/>
              </a:rPr>
              <a:t>Lost:</a:t>
            </a:r>
            <a:r>
              <a:rPr sz="1700" dirty="0">
                <a:solidFill>
                  <a:srgbClr val="212121"/>
                </a:solidFill>
                <a:latin typeface="Arial"/>
                <a:cs typeface="Arial"/>
              </a:rPr>
              <a:t> </a:t>
            </a:r>
            <a:r>
              <a:rPr sz="1700" spc="-5" dirty="0">
                <a:solidFill>
                  <a:srgbClr val="212121"/>
                </a:solidFill>
                <a:latin typeface="Arial"/>
                <a:cs typeface="Arial"/>
              </a:rPr>
              <a:t>6,125</a:t>
            </a:r>
            <a:r>
              <a:rPr sz="1700" spc="5" dirty="0">
                <a:solidFill>
                  <a:srgbClr val="212121"/>
                </a:solidFill>
                <a:latin typeface="Arial"/>
                <a:cs typeface="Arial"/>
              </a:rPr>
              <a:t> </a:t>
            </a:r>
            <a:r>
              <a:rPr sz="1700" dirty="0">
                <a:solidFill>
                  <a:srgbClr val="212121"/>
                </a:solidFill>
                <a:latin typeface="Arial"/>
                <a:cs typeface="Arial"/>
              </a:rPr>
              <a:t>Poisoning</a:t>
            </a:r>
            <a:r>
              <a:rPr sz="1700" spc="-25" dirty="0">
                <a:solidFill>
                  <a:srgbClr val="212121"/>
                </a:solidFill>
                <a:latin typeface="Arial"/>
                <a:cs typeface="Arial"/>
              </a:rPr>
              <a:t> </a:t>
            </a:r>
            <a:r>
              <a:rPr sz="1700" dirty="0">
                <a:solidFill>
                  <a:srgbClr val="212121"/>
                </a:solidFill>
                <a:latin typeface="Arial"/>
                <a:cs typeface="Arial"/>
              </a:rPr>
              <a:t>|</a:t>
            </a:r>
            <a:r>
              <a:rPr sz="1700" spc="-10" dirty="0">
                <a:solidFill>
                  <a:srgbClr val="212121"/>
                </a:solidFill>
                <a:latin typeface="Arial"/>
                <a:cs typeface="Arial"/>
              </a:rPr>
              <a:t> </a:t>
            </a:r>
            <a:r>
              <a:rPr sz="1700" spc="-5" dirty="0">
                <a:solidFill>
                  <a:srgbClr val="212121"/>
                </a:solidFill>
                <a:latin typeface="Arial"/>
                <a:cs typeface="Arial"/>
              </a:rPr>
              <a:t>12.9%</a:t>
            </a:r>
            <a:endParaRPr sz="1700" dirty="0">
              <a:latin typeface="Arial"/>
              <a:cs typeface="Arial"/>
            </a:endParaRPr>
          </a:p>
          <a:p>
            <a:pPr marL="342900" indent="-304800">
              <a:lnSpc>
                <a:spcPct val="100000"/>
              </a:lnSpc>
              <a:spcBef>
                <a:spcPts val="610"/>
              </a:spcBef>
              <a:buClr>
                <a:srgbClr val="D51F1A"/>
              </a:buClr>
              <a:buFont typeface="Wingdings"/>
              <a:buChar char=""/>
              <a:tabLst>
                <a:tab pos="342265" algn="l"/>
                <a:tab pos="342900" algn="l"/>
              </a:tabLst>
            </a:pPr>
            <a:r>
              <a:rPr sz="1700" spc="-5" dirty="0">
                <a:solidFill>
                  <a:srgbClr val="212121"/>
                </a:solidFill>
                <a:latin typeface="Arial"/>
                <a:cs typeface="Arial"/>
              </a:rPr>
              <a:t>Lost:</a:t>
            </a:r>
            <a:r>
              <a:rPr sz="1700" dirty="0">
                <a:solidFill>
                  <a:srgbClr val="212121"/>
                </a:solidFill>
                <a:latin typeface="Arial"/>
                <a:cs typeface="Arial"/>
              </a:rPr>
              <a:t> </a:t>
            </a:r>
            <a:r>
              <a:rPr sz="1700" spc="-5" dirty="0">
                <a:solidFill>
                  <a:srgbClr val="212121"/>
                </a:solidFill>
                <a:latin typeface="Arial"/>
                <a:cs typeface="Arial"/>
              </a:rPr>
              <a:t>506 drowning</a:t>
            </a:r>
            <a:r>
              <a:rPr sz="1700" spc="10" dirty="0">
                <a:solidFill>
                  <a:srgbClr val="212121"/>
                </a:solidFill>
                <a:latin typeface="Arial"/>
                <a:cs typeface="Arial"/>
              </a:rPr>
              <a:t> </a:t>
            </a:r>
            <a:r>
              <a:rPr sz="1700" dirty="0">
                <a:solidFill>
                  <a:srgbClr val="212121"/>
                </a:solidFill>
                <a:latin typeface="Arial"/>
                <a:cs typeface="Arial"/>
              </a:rPr>
              <a:t>|</a:t>
            </a:r>
            <a:r>
              <a:rPr sz="1700" spc="-15" dirty="0">
                <a:solidFill>
                  <a:srgbClr val="212121"/>
                </a:solidFill>
                <a:latin typeface="Arial"/>
                <a:cs typeface="Arial"/>
              </a:rPr>
              <a:t> </a:t>
            </a:r>
            <a:r>
              <a:rPr sz="1700" spc="-5" dirty="0">
                <a:solidFill>
                  <a:srgbClr val="212121"/>
                </a:solidFill>
                <a:latin typeface="Arial"/>
                <a:cs typeface="Arial"/>
              </a:rPr>
              <a:t>0.2%</a:t>
            </a:r>
            <a:endParaRPr sz="1700" dirty="0">
              <a:latin typeface="Arial"/>
              <a:cs typeface="Arial"/>
            </a:endParaRPr>
          </a:p>
          <a:p>
            <a:pPr marL="342900" indent="-304800">
              <a:lnSpc>
                <a:spcPct val="100000"/>
              </a:lnSpc>
              <a:spcBef>
                <a:spcPts val="610"/>
              </a:spcBef>
              <a:buClr>
                <a:srgbClr val="D51F1A"/>
              </a:buClr>
              <a:buFont typeface="Wingdings"/>
              <a:buChar char=""/>
              <a:tabLst>
                <a:tab pos="342265" algn="l"/>
                <a:tab pos="342900" algn="l"/>
              </a:tabLst>
            </a:pPr>
            <a:r>
              <a:rPr sz="1700" spc="-5" dirty="0">
                <a:solidFill>
                  <a:srgbClr val="212121"/>
                </a:solidFill>
                <a:latin typeface="Arial"/>
                <a:cs typeface="Arial"/>
              </a:rPr>
              <a:t>Lost:</a:t>
            </a:r>
            <a:r>
              <a:rPr sz="1700" dirty="0">
                <a:solidFill>
                  <a:srgbClr val="212121"/>
                </a:solidFill>
                <a:latin typeface="Arial"/>
                <a:cs typeface="Arial"/>
              </a:rPr>
              <a:t> </a:t>
            </a:r>
            <a:r>
              <a:rPr sz="1700" spc="-5" dirty="0">
                <a:solidFill>
                  <a:srgbClr val="212121"/>
                </a:solidFill>
                <a:latin typeface="Arial"/>
                <a:cs typeface="Arial"/>
              </a:rPr>
              <a:t>13,563</a:t>
            </a:r>
            <a:r>
              <a:rPr sz="1700" spc="5" dirty="0">
                <a:solidFill>
                  <a:srgbClr val="212121"/>
                </a:solidFill>
                <a:latin typeface="Arial"/>
                <a:cs typeface="Arial"/>
              </a:rPr>
              <a:t> </a:t>
            </a:r>
            <a:r>
              <a:rPr sz="1700" spc="-5" dirty="0">
                <a:solidFill>
                  <a:srgbClr val="212121"/>
                </a:solidFill>
                <a:latin typeface="Arial"/>
                <a:cs typeface="Arial"/>
              </a:rPr>
              <a:t>suffocation/hanging</a:t>
            </a:r>
            <a:r>
              <a:rPr sz="1700" spc="25" dirty="0">
                <a:solidFill>
                  <a:srgbClr val="212121"/>
                </a:solidFill>
                <a:latin typeface="Arial"/>
                <a:cs typeface="Arial"/>
              </a:rPr>
              <a:t> </a:t>
            </a:r>
            <a:r>
              <a:rPr sz="1700" dirty="0">
                <a:solidFill>
                  <a:srgbClr val="212121"/>
                </a:solidFill>
                <a:latin typeface="Arial"/>
                <a:cs typeface="Arial"/>
              </a:rPr>
              <a:t>|</a:t>
            </a:r>
            <a:r>
              <a:rPr sz="1700" spc="-15" dirty="0">
                <a:solidFill>
                  <a:srgbClr val="212121"/>
                </a:solidFill>
                <a:latin typeface="Arial"/>
                <a:cs typeface="Arial"/>
              </a:rPr>
              <a:t> </a:t>
            </a:r>
            <a:r>
              <a:rPr sz="1700" spc="-5" dirty="0">
                <a:solidFill>
                  <a:srgbClr val="212121"/>
                </a:solidFill>
                <a:latin typeface="Arial"/>
                <a:cs typeface="Arial"/>
              </a:rPr>
              <a:t>28.5%</a:t>
            </a:r>
            <a:endParaRPr sz="1700" dirty="0">
              <a:latin typeface="Arial"/>
              <a:cs typeface="Arial"/>
            </a:endParaRPr>
          </a:p>
          <a:p>
            <a:pPr marL="342900" indent="-304800">
              <a:lnSpc>
                <a:spcPct val="100000"/>
              </a:lnSpc>
              <a:spcBef>
                <a:spcPts val="615"/>
              </a:spcBef>
              <a:buClr>
                <a:srgbClr val="D51F1A"/>
              </a:buClr>
              <a:buFont typeface="Wingdings"/>
              <a:buChar char=""/>
              <a:tabLst>
                <a:tab pos="342265" algn="l"/>
                <a:tab pos="342900" algn="l"/>
              </a:tabLst>
            </a:pPr>
            <a:r>
              <a:rPr sz="1700" spc="-5" dirty="0">
                <a:solidFill>
                  <a:srgbClr val="212121"/>
                </a:solidFill>
                <a:latin typeface="Arial"/>
                <a:cs typeface="Arial"/>
              </a:rPr>
              <a:t>Lost:</a:t>
            </a:r>
            <a:r>
              <a:rPr sz="1700" spc="5" dirty="0">
                <a:solidFill>
                  <a:srgbClr val="212121"/>
                </a:solidFill>
                <a:latin typeface="Arial"/>
                <a:cs typeface="Arial"/>
              </a:rPr>
              <a:t> </a:t>
            </a:r>
            <a:r>
              <a:rPr sz="1700" spc="-5" dirty="0">
                <a:solidFill>
                  <a:srgbClr val="212121"/>
                </a:solidFill>
                <a:latin typeface="Arial"/>
                <a:cs typeface="Arial"/>
              </a:rPr>
              <a:t>921</a:t>
            </a:r>
            <a:r>
              <a:rPr sz="1700" spc="5" dirty="0">
                <a:solidFill>
                  <a:srgbClr val="212121"/>
                </a:solidFill>
                <a:latin typeface="Arial"/>
                <a:cs typeface="Arial"/>
              </a:rPr>
              <a:t> </a:t>
            </a:r>
            <a:r>
              <a:rPr sz="1700" spc="-5" dirty="0">
                <a:solidFill>
                  <a:srgbClr val="212121"/>
                </a:solidFill>
                <a:latin typeface="Arial"/>
                <a:cs typeface="Arial"/>
              </a:rPr>
              <a:t>to</a:t>
            </a:r>
            <a:r>
              <a:rPr sz="1700" spc="5" dirty="0">
                <a:solidFill>
                  <a:srgbClr val="212121"/>
                </a:solidFill>
                <a:latin typeface="Arial"/>
                <a:cs typeface="Arial"/>
              </a:rPr>
              <a:t> </a:t>
            </a:r>
            <a:r>
              <a:rPr sz="1700" spc="-5" dirty="0">
                <a:solidFill>
                  <a:srgbClr val="212121"/>
                </a:solidFill>
                <a:latin typeface="Arial"/>
                <a:cs typeface="Arial"/>
              </a:rPr>
              <a:t>cutting/Piercing</a:t>
            </a:r>
            <a:r>
              <a:rPr sz="1700" spc="5" dirty="0">
                <a:solidFill>
                  <a:srgbClr val="212121"/>
                </a:solidFill>
                <a:latin typeface="Arial"/>
                <a:cs typeface="Arial"/>
              </a:rPr>
              <a:t> </a:t>
            </a:r>
            <a:r>
              <a:rPr sz="1700" dirty="0">
                <a:solidFill>
                  <a:srgbClr val="212121"/>
                </a:solidFill>
                <a:latin typeface="Arial"/>
                <a:cs typeface="Arial"/>
              </a:rPr>
              <a:t>|</a:t>
            </a:r>
            <a:r>
              <a:rPr sz="1700" spc="-5" dirty="0">
                <a:solidFill>
                  <a:srgbClr val="212121"/>
                </a:solidFill>
                <a:latin typeface="Arial"/>
                <a:cs typeface="Arial"/>
              </a:rPr>
              <a:t> 1.9%</a:t>
            </a:r>
            <a:endParaRPr sz="1700" dirty="0">
              <a:latin typeface="Arial"/>
              <a:cs typeface="Arial"/>
            </a:endParaRPr>
          </a:p>
          <a:p>
            <a:pPr marL="342900" indent="-304800">
              <a:lnSpc>
                <a:spcPct val="100000"/>
              </a:lnSpc>
              <a:spcBef>
                <a:spcPts val="610"/>
              </a:spcBef>
              <a:buClr>
                <a:srgbClr val="D51F1A"/>
              </a:buClr>
              <a:buFont typeface="Wingdings"/>
              <a:buChar char=""/>
              <a:tabLst>
                <a:tab pos="342265" algn="l"/>
                <a:tab pos="342900" algn="l"/>
              </a:tabLst>
            </a:pPr>
            <a:r>
              <a:rPr sz="1700" dirty="0">
                <a:solidFill>
                  <a:srgbClr val="212121"/>
                </a:solidFill>
                <a:latin typeface="Arial"/>
                <a:cs typeface="Arial"/>
              </a:rPr>
              <a:t>10</a:t>
            </a:r>
            <a:r>
              <a:rPr sz="1650" baseline="25252" dirty="0">
                <a:solidFill>
                  <a:srgbClr val="212121"/>
                </a:solidFill>
                <a:latin typeface="Arial"/>
                <a:cs typeface="Arial"/>
              </a:rPr>
              <a:t>th</a:t>
            </a:r>
            <a:r>
              <a:rPr sz="1650" spc="247" baseline="25252" dirty="0">
                <a:solidFill>
                  <a:srgbClr val="212121"/>
                </a:solidFill>
                <a:latin typeface="Arial"/>
                <a:cs typeface="Arial"/>
              </a:rPr>
              <a:t> </a:t>
            </a:r>
            <a:r>
              <a:rPr sz="1700" dirty="0">
                <a:solidFill>
                  <a:srgbClr val="212121"/>
                </a:solidFill>
                <a:latin typeface="Arial"/>
                <a:cs typeface="Arial"/>
              </a:rPr>
              <a:t>leading</a:t>
            </a:r>
            <a:r>
              <a:rPr sz="1700" spc="-5" dirty="0">
                <a:solidFill>
                  <a:srgbClr val="212121"/>
                </a:solidFill>
                <a:latin typeface="Arial"/>
                <a:cs typeface="Arial"/>
              </a:rPr>
              <a:t> </a:t>
            </a:r>
            <a:r>
              <a:rPr sz="1700" dirty="0">
                <a:solidFill>
                  <a:srgbClr val="212121"/>
                </a:solidFill>
                <a:latin typeface="Arial"/>
                <a:cs typeface="Arial"/>
              </a:rPr>
              <a:t>cause </a:t>
            </a:r>
            <a:r>
              <a:rPr sz="1700" spc="-5" dirty="0">
                <a:solidFill>
                  <a:srgbClr val="212121"/>
                </a:solidFill>
                <a:latin typeface="Arial"/>
                <a:cs typeface="Arial"/>
              </a:rPr>
              <a:t>of death</a:t>
            </a:r>
            <a:r>
              <a:rPr sz="1700" spc="15" dirty="0">
                <a:solidFill>
                  <a:srgbClr val="212121"/>
                </a:solidFill>
                <a:latin typeface="Arial"/>
                <a:cs typeface="Arial"/>
              </a:rPr>
              <a:t> </a:t>
            </a:r>
            <a:r>
              <a:rPr sz="1700" spc="-5" dirty="0">
                <a:solidFill>
                  <a:srgbClr val="212121"/>
                </a:solidFill>
                <a:latin typeface="Arial"/>
                <a:cs typeface="Arial"/>
              </a:rPr>
              <a:t>overall</a:t>
            </a:r>
            <a:endParaRPr sz="1700" dirty="0">
              <a:latin typeface="Arial"/>
              <a:cs typeface="Arial"/>
            </a:endParaRPr>
          </a:p>
          <a:p>
            <a:pPr marL="342900" indent="-304800">
              <a:lnSpc>
                <a:spcPct val="100000"/>
              </a:lnSpc>
              <a:spcBef>
                <a:spcPts val="600"/>
              </a:spcBef>
              <a:buClr>
                <a:srgbClr val="D51F1A"/>
              </a:buClr>
              <a:buFont typeface="Wingdings"/>
              <a:buChar char=""/>
              <a:tabLst>
                <a:tab pos="342265" algn="l"/>
                <a:tab pos="342900" algn="l"/>
              </a:tabLst>
            </a:pPr>
            <a:r>
              <a:rPr sz="1700" spc="-5" dirty="0">
                <a:solidFill>
                  <a:srgbClr val="212121"/>
                </a:solidFill>
                <a:latin typeface="Arial"/>
                <a:cs typeface="Arial"/>
              </a:rPr>
              <a:t>2nd</a:t>
            </a:r>
            <a:r>
              <a:rPr sz="1700" spc="5" dirty="0">
                <a:solidFill>
                  <a:srgbClr val="212121"/>
                </a:solidFill>
                <a:latin typeface="Arial"/>
                <a:cs typeface="Arial"/>
              </a:rPr>
              <a:t> </a:t>
            </a:r>
            <a:r>
              <a:rPr sz="1700" dirty="0">
                <a:solidFill>
                  <a:srgbClr val="212121"/>
                </a:solidFill>
                <a:latin typeface="Arial"/>
                <a:cs typeface="Arial"/>
              </a:rPr>
              <a:t>leading</a:t>
            </a:r>
            <a:r>
              <a:rPr sz="1700" spc="-5" dirty="0">
                <a:solidFill>
                  <a:srgbClr val="212121"/>
                </a:solidFill>
                <a:latin typeface="Arial"/>
                <a:cs typeface="Arial"/>
              </a:rPr>
              <a:t> </a:t>
            </a:r>
            <a:r>
              <a:rPr sz="1700" dirty="0">
                <a:solidFill>
                  <a:srgbClr val="212121"/>
                </a:solidFill>
                <a:latin typeface="Arial"/>
                <a:cs typeface="Arial"/>
              </a:rPr>
              <a:t>cause</a:t>
            </a:r>
            <a:r>
              <a:rPr sz="1700" spc="5" dirty="0">
                <a:solidFill>
                  <a:srgbClr val="212121"/>
                </a:solidFill>
                <a:latin typeface="Arial"/>
                <a:cs typeface="Arial"/>
              </a:rPr>
              <a:t> </a:t>
            </a:r>
            <a:r>
              <a:rPr sz="1700" spc="-5" dirty="0">
                <a:solidFill>
                  <a:srgbClr val="212121"/>
                </a:solidFill>
                <a:latin typeface="Arial"/>
                <a:cs typeface="Arial"/>
              </a:rPr>
              <a:t>of</a:t>
            </a:r>
            <a:r>
              <a:rPr sz="1700" dirty="0">
                <a:solidFill>
                  <a:srgbClr val="212121"/>
                </a:solidFill>
                <a:latin typeface="Arial"/>
                <a:cs typeface="Arial"/>
              </a:rPr>
              <a:t> </a:t>
            </a:r>
            <a:r>
              <a:rPr sz="1700" spc="-5" dirty="0">
                <a:solidFill>
                  <a:srgbClr val="212121"/>
                </a:solidFill>
                <a:latin typeface="Arial"/>
                <a:cs typeface="Arial"/>
              </a:rPr>
              <a:t>death</a:t>
            </a:r>
            <a:r>
              <a:rPr sz="1700" spc="20" dirty="0">
                <a:solidFill>
                  <a:srgbClr val="212121"/>
                </a:solidFill>
                <a:latin typeface="Arial"/>
                <a:cs typeface="Arial"/>
              </a:rPr>
              <a:t> </a:t>
            </a:r>
            <a:r>
              <a:rPr sz="1700" spc="-5" dirty="0">
                <a:solidFill>
                  <a:srgbClr val="212121"/>
                </a:solidFill>
                <a:latin typeface="Arial"/>
                <a:cs typeface="Arial"/>
              </a:rPr>
              <a:t>for</a:t>
            </a:r>
            <a:r>
              <a:rPr sz="1700" dirty="0">
                <a:solidFill>
                  <a:srgbClr val="212121"/>
                </a:solidFill>
                <a:latin typeface="Arial"/>
                <a:cs typeface="Arial"/>
              </a:rPr>
              <a:t> </a:t>
            </a:r>
            <a:r>
              <a:rPr sz="1700" spc="-5" dirty="0">
                <a:solidFill>
                  <a:srgbClr val="212121"/>
                </a:solidFill>
                <a:latin typeface="Arial"/>
                <a:cs typeface="Arial"/>
              </a:rPr>
              <a:t>15</a:t>
            </a:r>
            <a:r>
              <a:rPr sz="1700" spc="5" dirty="0">
                <a:solidFill>
                  <a:srgbClr val="212121"/>
                </a:solidFill>
                <a:latin typeface="Arial"/>
                <a:cs typeface="Arial"/>
              </a:rPr>
              <a:t> </a:t>
            </a:r>
            <a:r>
              <a:rPr sz="1700" dirty="0">
                <a:solidFill>
                  <a:srgbClr val="212121"/>
                </a:solidFill>
                <a:latin typeface="Arial"/>
                <a:cs typeface="Arial"/>
              </a:rPr>
              <a:t>–</a:t>
            </a:r>
            <a:r>
              <a:rPr sz="1700" spc="15" dirty="0">
                <a:solidFill>
                  <a:srgbClr val="212121"/>
                </a:solidFill>
                <a:latin typeface="Arial"/>
                <a:cs typeface="Arial"/>
              </a:rPr>
              <a:t> </a:t>
            </a:r>
            <a:r>
              <a:rPr sz="1700" spc="-10" dirty="0">
                <a:solidFill>
                  <a:srgbClr val="212121"/>
                </a:solidFill>
                <a:latin typeface="Arial"/>
                <a:cs typeface="Arial"/>
              </a:rPr>
              <a:t>24-year</a:t>
            </a:r>
            <a:r>
              <a:rPr sz="1700" spc="30" dirty="0">
                <a:solidFill>
                  <a:srgbClr val="212121"/>
                </a:solidFill>
                <a:latin typeface="Arial"/>
                <a:cs typeface="Arial"/>
              </a:rPr>
              <a:t> </a:t>
            </a:r>
            <a:r>
              <a:rPr sz="1700" spc="-10" dirty="0">
                <a:solidFill>
                  <a:srgbClr val="212121"/>
                </a:solidFill>
                <a:latin typeface="Arial"/>
                <a:cs typeface="Arial"/>
              </a:rPr>
              <a:t>old’s</a:t>
            </a:r>
            <a:endParaRPr sz="1700" dirty="0">
              <a:latin typeface="Arial"/>
              <a:cs typeface="Arial"/>
            </a:endParaRPr>
          </a:p>
        </p:txBody>
      </p:sp>
      <p:sp>
        <p:nvSpPr>
          <p:cNvPr id="7" name="object 7"/>
          <p:cNvSpPr txBox="1"/>
          <p:nvPr/>
        </p:nvSpPr>
        <p:spPr>
          <a:xfrm>
            <a:off x="354092" y="5944980"/>
            <a:ext cx="367792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12121"/>
                </a:solidFill>
                <a:latin typeface="Arial"/>
                <a:cs typeface="Arial"/>
              </a:rPr>
              <a:t>WISQARS</a:t>
            </a:r>
            <a:r>
              <a:rPr sz="1200" spc="-40" dirty="0">
                <a:solidFill>
                  <a:srgbClr val="212121"/>
                </a:solidFill>
                <a:latin typeface="Arial"/>
                <a:cs typeface="Arial"/>
              </a:rPr>
              <a:t> </a:t>
            </a:r>
            <a:r>
              <a:rPr sz="1200" spc="-5" dirty="0">
                <a:solidFill>
                  <a:srgbClr val="212121"/>
                </a:solidFill>
                <a:latin typeface="Arial"/>
                <a:cs typeface="Arial"/>
              </a:rPr>
              <a:t>2020/AAS2020</a:t>
            </a:r>
            <a:r>
              <a:rPr sz="1200" spc="-50" dirty="0">
                <a:solidFill>
                  <a:srgbClr val="212121"/>
                </a:solidFill>
                <a:latin typeface="Arial"/>
                <a:cs typeface="Arial"/>
              </a:rPr>
              <a:t> </a:t>
            </a:r>
            <a:r>
              <a:rPr sz="1200" spc="-10" dirty="0">
                <a:solidFill>
                  <a:srgbClr val="212121"/>
                </a:solidFill>
                <a:latin typeface="Arial"/>
                <a:cs typeface="Arial"/>
              </a:rPr>
              <a:t>https://</a:t>
            </a:r>
            <a:r>
              <a:rPr sz="1200" spc="-10" dirty="0">
                <a:solidFill>
                  <a:srgbClr val="212121"/>
                </a:solidFill>
                <a:latin typeface="Arial"/>
                <a:cs typeface="Arial"/>
                <a:hlinkClick r:id="rId4"/>
              </a:rPr>
              <a:t>www.suicidology.org</a:t>
            </a:r>
            <a:endParaRPr sz="120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State 2019 Numbers.&#10;7th in the nation&#10;Lost: 657 Lives&#10;Lost: 367 Firearms&#10;Lost: 144 | 65+ older | 1st in the nation&#10;1st leading cause of death for 11-19 years of age&#10;2nd leading cause of death for 20-49 years of age"/>
          <p:cNvGrpSpPr/>
          <p:nvPr/>
        </p:nvGrpSpPr>
        <p:grpSpPr>
          <a:xfrm>
            <a:off x="0" y="0"/>
            <a:ext cx="12189460" cy="6858000"/>
            <a:chOff x="0" y="0"/>
            <a:chExt cx="12189460" cy="6858000"/>
          </a:xfrm>
        </p:grpSpPr>
        <p:pic>
          <p:nvPicPr>
            <p:cNvPr id="3" name="object 3"/>
            <p:cNvPicPr/>
            <p:nvPr/>
          </p:nvPicPr>
          <p:blipFill>
            <a:blip r:embed="rId2" cstate="print"/>
            <a:stretch>
              <a:fillRect/>
            </a:stretch>
          </p:blipFill>
          <p:spPr>
            <a:xfrm>
              <a:off x="0" y="0"/>
              <a:ext cx="12188952" cy="6857999"/>
            </a:xfrm>
            <a:prstGeom prst="rect">
              <a:avLst/>
            </a:prstGeom>
          </p:spPr>
        </p:pic>
        <p:pic>
          <p:nvPicPr>
            <p:cNvPr id="4" name="object 4"/>
            <p:cNvPicPr/>
            <p:nvPr/>
          </p:nvPicPr>
          <p:blipFill>
            <a:blip r:embed="rId3" cstate="print"/>
            <a:stretch>
              <a:fillRect/>
            </a:stretch>
          </p:blipFill>
          <p:spPr>
            <a:xfrm>
              <a:off x="0" y="62484"/>
              <a:ext cx="12188951" cy="6795516"/>
            </a:xfrm>
            <a:prstGeom prst="rect">
              <a:avLst/>
            </a:prstGeom>
          </p:spPr>
        </p:pic>
      </p:grpSp>
      <p:sp>
        <p:nvSpPr>
          <p:cNvPr id="5" name="object 5"/>
          <p:cNvSpPr txBox="1">
            <a:spLocks noGrp="1"/>
          </p:cNvSpPr>
          <p:nvPr>
            <p:ph type="title"/>
          </p:nvPr>
        </p:nvSpPr>
        <p:spPr>
          <a:xfrm>
            <a:off x="1328073" y="626634"/>
            <a:ext cx="5920105" cy="833755"/>
          </a:xfrm>
          <a:prstGeom prst="rect">
            <a:avLst/>
          </a:prstGeom>
        </p:spPr>
        <p:txBody>
          <a:bodyPr vert="horz" wrap="square" lIns="0" tIns="13335" rIns="0" bIns="0" rtlCol="0">
            <a:spAutoFit/>
          </a:bodyPr>
          <a:lstStyle/>
          <a:p>
            <a:pPr marL="12700">
              <a:lnSpc>
                <a:spcPct val="100000"/>
              </a:lnSpc>
              <a:spcBef>
                <a:spcPts val="105"/>
              </a:spcBef>
            </a:pPr>
            <a:r>
              <a:rPr sz="5300" b="0" spc="-130" dirty="0">
                <a:solidFill>
                  <a:srgbClr val="D51F1A"/>
                </a:solidFill>
                <a:latin typeface="Arial"/>
                <a:cs typeface="Arial"/>
              </a:rPr>
              <a:t>Sta</a:t>
            </a:r>
            <a:r>
              <a:rPr sz="5300" b="0" spc="-135" dirty="0">
                <a:solidFill>
                  <a:srgbClr val="D51F1A"/>
                </a:solidFill>
                <a:latin typeface="Arial"/>
                <a:cs typeface="Arial"/>
              </a:rPr>
              <a:t>t</a:t>
            </a:r>
            <a:r>
              <a:rPr sz="5300" b="0" dirty="0">
                <a:solidFill>
                  <a:srgbClr val="D51F1A"/>
                </a:solidFill>
                <a:latin typeface="Arial"/>
                <a:cs typeface="Arial"/>
              </a:rPr>
              <a:t>e</a:t>
            </a:r>
            <a:r>
              <a:rPr sz="5300" b="0" spc="-275" dirty="0">
                <a:solidFill>
                  <a:srgbClr val="D51F1A"/>
                </a:solidFill>
                <a:latin typeface="Arial"/>
                <a:cs typeface="Arial"/>
              </a:rPr>
              <a:t> </a:t>
            </a:r>
            <a:r>
              <a:rPr sz="5300" b="0" spc="-130" dirty="0">
                <a:solidFill>
                  <a:srgbClr val="D51F1A"/>
                </a:solidFill>
                <a:latin typeface="Arial"/>
                <a:cs typeface="Arial"/>
              </a:rPr>
              <a:t>201</a:t>
            </a:r>
            <a:r>
              <a:rPr sz="5300" b="0" dirty="0">
                <a:solidFill>
                  <a:srgbClr val="D51F1A"/>
                </a:solidFill>
                <a:latin typeface="Arial"/>
                <a:cs typeface="Arial"/>
              </a:rPr>
              <a:t>9</a:t>
            </a:r>
            <a:r>
              <a:rPr sz="5300" b="0" spc="-275" dirty="0">
                <a:solidFill>
                  <a:srgbClr val="D51F1A"/>
                </a:solidFill>
                <a:latin typeface="Arial"/>
                <a:cs typeface="Arial"/>
              </a:rPr>
              <a:t> </a:t>
            </a:r>
            <a:r>
              <a:rPr sz="5300" b="0" spc="-135" dirty="0">
                <a:solidFill>
                  <a:srgbClr val="D51F1A"/>
                </a:solidFill>
                <a:latin typeface="Arial"/>
                <a:cs typeface="Arial"/>
              </a:rPr>
              <a:t>N</a:t>
            </a:r>
            <a:r>
              <a:rPr sz="5300" b="0" spc="-130" dirty="0">
                <a:solidFill>
                  <a:srgbClr val="D51F1A"/>
                </a:solidFill>
                <a:latin typeface="Arial"/>
                <a:cs typeface="Arial"/>
              </a:rPr>
              <a:t>u</a:t>
            </a:r>
            <a:r>
              <a:rPr sz="5300" b="0" spc="-135" dirty="0">
                <a:solidFill>
                  <a:srgbClr val="D51F1A"/>
                </a:solidFill>
                <a:latin typeface="Arial"/>
                <a:cs typeface="Arial"/>
              </a:rPr>
              <a:t>m</a:t>
            </a:r>
            <a:r>
              <a:rPr sz="5300" b="0" spc="-130" dirty="0">
                <a:solidFill>
                  <a:srgbClr val="D51F1A"/>
                </a:solidFill>
                <a:latin typeface="Arial"/>
                <a:cs typeface="Arial"/>
              </a:rPr>
              <a:t>be</a:t>
            </a:r>
            <a:r>
              <a:rPr sz="5300" b="0" spc="-135" dirty="0">
                <a:solidFill>
                  <a:srgbClr val="D51F1A"/>
                </a:solidFill>
                <a:latin typeface="Arial"/>
                <a:cs typeface="Arial"/>
              </a:rPr>
              <a:t>r</a:t>
            </a:r>
            <a:r>
              <a:rPr sz="5300" b="0" dirty="0">
                <a:solidFill>
                  <a:srgbClr val="D51F1A"/>
                </a:solidFill>
                <a:latin typeface="Arial"/>
                <a:cs typeface="Arial"/>
              </a:rPr>
              <a:t>s</a:t>
            </a:r>
            <a:endParaRPr sz="5300" dirty="0">
              <a:latin typeface="Arial"/>
              <a:cs typeface="Arial"/>
            </a:endParaRPr>
          </a:p>
        </p:txBody>
      </p:sp>
      <p:sp>
        <p:nvSpPr>
          <p:cNvPr id="6" name="object 6"/>
          <p:cNvSpPr txBox="1"/>
          <p:nvPr/>
        </p:nvSpPr>
        <p:spPr>
          <a:xfrm>
            <a:off x="594898" y="2013252"/>
            <a:ext cx="9178290" cy="3536950"/>
          </a:xfrm>
          <a:prstGeom prst="rect">
            <a:avLst/>
          </a:prstGeom>
        </p:spPr>
        <p:txBody>
          <a:bodyPr vert="horz" wrap="square" lIns="0" tIns="109855" rIns="0" bIns="0" rtlCol="0">
            <a:spAutoFit/>
          </a:bodyPr>
          <a:lstStyle/>
          <a:p>
            <a:pPr marL="342900" indent="-304800">
              <a:lnSpc>
                <a:spcPct val="100000"/>
              </a:lnSpc>
              <a:spcBef>
                <a:spcPts val="865"/>
              </a:spcBef>
              <a:buClr>
                <a:srgbClr val="D51F1A"/>
              </a:buClr>
              <a:buFont typeface="Wingdings"/>
              <a:buChar char=""/>
              <a:tabLst>
                <a:tab pos="342900" algn="l"/>
              </a:tabLst>
            </a:pPr>
            <a:r>
              <a:rPr sz="3200" dirty="0">
                <a:solidFill>
                  <a:srgbClr val="212121"/>
                </a:solidFill>
                <a:latin typeface="Arial"/>
                <a:cs typeface="Arial"/>
              </a:rPr>
              <a:t>7</a:t>
            </a:r>
            <a:r>
              <a:rPr sz="3150" baseline="25132" dirty="0">
                <a:solidFill>
                  <a:srgbClr val="212121"/>
                </a:solidFill>
                <a:latin typeface="Arial"/>
                <a:cs typeface="Arial"/>
              </a:rPr>
              <a:t>th</a:t>
            </a:r>
            <a:r>
              <a:rPr sz="3150" spc="442" baseline="25132" dirty="0">
                <a:solidFill>
                  <a:srgbClr val="212121"/>
                </a:solidFill>
                <a:latin typeface="Arial"/>
                <a:cs typeface="Arial"/>
              </a:rPr>
              <a:t> </a:t>
            </a:r>
            <a:r>
              <a:rPr sz="3200" spc="-5" dirty="0">
                <a:solidFill>
                  <a:srgbClr val="212121"/>
                </a:solidFill>
                <a:latin typeface="Arial"/>
                <a:cs typeface="Arial"/>
              </a:rPr>
              <a:t>in</a:t>
            </a:r>
            <a:r>
              <a:rPr sz="3200" spc="-20" dirty="0">
                <a:solidFill>
                  <a:srgbClr val="212121"/>
                </a:solidFill>
                <a:latin typeface="Arial"/>
                <a:cs typeface="Arial"/>
              </a:rPr>
              <a:t> </a:t>
            </a:r>
            <a:r>
              <a:rPr sz="3200" spc="-5" dirty="0">
                <a:solidFill>
                  <a:srgbClr val="212121"/>
                </a:solidFill>
                <a:latin typeface="Arial"/>
                <a:cs typeface="Arial"/>
              </a:rPr>
              <a:t>the</a:t>
            </a:r>
            <a:r>
              <a:rPr sz="3200" spc="-20" dirty="0">
                <a:solidFill>
                  <a:srgbClr val="212121"/>
                </a:solidFill>
                <a:latin typeface="Arial"/>
                <a:cs typeface="Arial"/>
              </a:rPr>
              <a:t> </a:t>
            </a:r>
            <a:r>
              <a:rPr sz="3200" spc="-10" dirty="0">
                <a:solidFill>
                  <a:srgbClr val="212121"/>
                </a:solidFill>
                <a:latin typeface="Arial"/>
                <a:cs typeface="Arial"/>
              </a:rPr>
              <a:t>nation</a:t>
            </a:r>
            <a:endParaRPr sz="3200" dirty="0">
              <a:latin typeface="Arial"/>
              <a:cs typeface="Arial"/>
            </a:endParaRPr>
          </a:p>
          <a:p>
            <a:pPr marL="342900" indent="-304800">
              <a:lnSpc>
                <a:spcPct val="100000"/>
              </a:lnSpc>
              <a:spcBef>
                <a:spcPts val="770"/>
              </a:spcBef>
              <a:buClr>
                <a:srgbClr val="D51F1A"/>
              </a:buClr>
              <a:buFont typeface="Wingdings"/>
              <a:buChar char=""/>
              <a:tabLst>
                <a:tab pos="342900" algn="l"/>
              </a:tabLst>
            </a:pPr>
            <a:r>
              <a:rPr sz="3200" spc="-5" dirty="0">
                <a:solidFill>
                  <a:srgbClr val="212121"/>
                </a:solidFill>
                <a:latin typeface="Arial"/>
                <a:cs typeface="Arial"/>
              </a:rPr>
              <a:t>Lost:</a:t>
            </a:r>
            <a:r>
              <a:rPr sz="3200" spc="-35" dirty="0">
                <a:solidFill>
                  <a:srgbClr val="212121"/>
                </a:solidFill>
                <a:latin typeface="Arial"/>
                <a:cs typeface="Arial"/>
              </a:rPr>
              <a:t> </a:t>
            </a:r>
            <a:r>
              <a:rPr sz="3200" spc="-5" dirty="0">
                <a:solidFill>
                  <a:srgbClr val="212121"/>
                </a:solidFill>
                <a:latin typeface="Arial"/>
                <a:cs typeface="Arial"/>
              </a:rPr>
              <a:t>657</a:t>
            </a:r>
            <a:r>
              <a:rPr sz="3200" spc="-25" dirty="0">
                <a:solidFill>
                  <a:srgbClr val="212121"/>
                </a:solidFill>
                <a:latin typeface="Arial"/>
                <a:cs typeface="Arial"/>
              </a:rPr>
              <a:t> </a:t>
            </a:r>
            <a:r>
              <a:rPr sz="3200" spc="-5" dirty="0">
                <a:solidFill>
                  <a:srgbClr val="212121"/>
                </a:solidFill>
                <a:latin typeface="Arial"/>
                <a:cs typeface="Arial"/>
              </a:rPr>
              <a:t>Lives</a:t>
            </a:r>
            <a:endParaRPr sz="3200" dirty="0">
              <a:latin typeface="Arial"/>
              <a:cs typeface="Arial"/>
            </a:endParaRPr>
          </a:p>
          <a:p>
            <a:pPr marL="342900" indent="-304800">
              <a:lnSpc>
                <a:spcPct val="100000"/>
              </a:lnSpc>
              <a:spcBef>
                <a:spcPts val="765"/>
              </a:spcBef>
              <a:buClr>
                <a:srgbClr val="D51F1A"/>
              </a:buClr>
              <a:buFont typeface="Wingdings"/>
              <a:buChar char=""/>
              <a:tabLst>
                <a:tab pos="342900" algn="l"/>
              </a:tabLst>
            </a:pPr>
            <a:r>
              <a:rPr sz="3200" spc="-5" dirty="0">
                <a:solidFill>
                  <a:srgbClr val="212121"/>
                </a:solidFill>
                <a:latin typeface="Arial"/>
                <a:cs typeface="Arial"/>
              </a:rPr>
              <a:t>Lost:</a:t>
            </a:r>
            <a:r>
              <a:rPr sz="3200" spc="-35" dirty="0">
                <a:solidFill>
                  <a:srgbClr val="212121"/>
                </a:solidFill>
                <a:latin typeface="Arial"/>
                <a:cs typeface="Arial"/>
              </a:rPr>
              <a:t> </a:t>
            </a:r>
            <a:r>
              <a:rPr sz="3200" spc="-5" dirty="0">
                <a:solidFill>
                  <a:srgbClr val="212121"/>
                </a:solidFill>
                <a:latin typeface="Arial"/>
                <a:cs typeface="Arial"/>
              </a:rPr>
              <a:t>367</a:t>
            </a:r>
            <a:r>
              <a:rPr sz="3200" spc="-25" dirty="0">
                <a:solidFill>
                  <a:srgbClr val="212121"/>
                </a:solidFill>
                <a:latin typeface="Arial"/>
                <a:cs typeface="Arial"/>
              </a:rPr>
              <a:t> </a:t>
            </a:r>
            <a:r>
              <a:rPr sz="3200" spc="-5" dirty="0">
                <a:solidFill>
                  <a:srgbClr val="212121"/>
                </a:solidFill>
                <a:latin typeface="Arial"/>
                <a:cs typeface="Arial"/>
              </a:rPr>
              <a:t>Firearms</a:t>
            </a:r>
            <a:endParaRPr sz="3200" dirty="0">
              <a:latin typeface="Arial"/>
              <a:cs typeface="Arial"/>
            </a:endParaRPr>
          </a:p>
          <a:p>
            <a:pPr marL="342900" indent="-304800">
              <a:lnSpc>
                <a:spcPct val="100000"/>
              </a:lnSpc>
              <a:spcBef>
                <a:spcPts val="770"/>
              </a:spcBef>
              <a:buClr>
                <a:srgbClr val="D51F1A"/>
              </a:buClr>
              <a:buFont typeface="Wingdings"/>
              <a:buChar char=""/>
              <a:tabLst>
                <a:tab pos="342900" algn="l"/>
              </a:tabLst>
            </a:pPr>
            <a:r>
              <a:rPr sz="3200" spc="-5" dirty="0">
                <a:solidFill>
                  <a:srgbClr val="212121"/>
                </a:solidFill>
                <a:latin typeface="Arial"/>
                <a:cs typeface="Arial"/>
              </a:rPr>
              <a:t>Lost:</a:t>
            </a:r>
            <a:r>
              <a:rPr sz="3200" spc="-25" dirty="0">
                <a:solidFill>
                  <a:srgbClr val="212121"/>
                </a:solidFill>
                <a:latin typeface="Arial"/>
                <a:cs typeface="Arial"/>
              </a:rPr>
              <a:t> </a:t>
            </a:r>
            <a:r>
              <a:rPr sz="3200" spc="-5" dirty="0">
                <a:solidFill>
                  <a:srgbClr val="212121"/>
                </a:solidFill>
                <a:latin typeface="Arial"/>
                <a:cs typeface="Arial"/>
              </a:rPr>
              <a:t>144</a:t>
            </a:r>
            <a:r>
              <a:rPr sz="3200" spc="-10" dirty="0">
                <a:solidFill>
                  <a:srgbClr val="212121"/>
                </a:solidFill>
                <a:latin typeface="Arial"/>
                <a:cs typeface="Arial"/>
              </a:rPr>
              <a:t> </a:t>
            </a:r>
            <a:r>
              <a:rPr sz="3200" dirty="0">
                <a:solidFill>
                  <a:srgbClr val="212121"/>
                </a:solidFill>
                <a:latin typeface="Arial"/>
                <a:cs typeface="Arial"/>
              </a:rPr>
              <a:t>|</a:t>
            </a:r>
            <a:r>
              <a:rPr sz="3200" spc="5" dirty="0">
                <a:solidFill>
                  <a:srgbClr val="212121"/>
                </a:solidFill>
                <a:latin typeface="Arial"/>
                <a:cs typeface="Arial"/>
              </a:rPr>
              <a:t> </a:t>
            </a:r>
            <a:r>
              <a:rPr sz="3200" spc="-5" dirty="0">
                <a:solidFill>
                  <a:srgbClr val="212121"/>
                </a:solidFill>
                <a:latin typeface="Arial"/>
                <a:cs typeface="Arial"/>
              </a:rPr>
              <a:t>65+</a:t>
            </a:r>
            <a:r>
              <a:rPr sz="3200" spc="-10" dirty="0">
                <a:solidFill>
                  <a:srgbClr val="212121"/>
                </a:solidFill>
                <a:latin typeface="Arial"/>
                <a:cs typeface="Arial"/>
              </a:rPr>
              <a:t> older</a:t>
            </a:r>
            <a:r>
              <a:rPr sz="3200" spc="-15" dirty="0">
                <a:solidFill>
                  <a:srgbClr val="212121"/>
                </a:solidFill>
                <a:latin typeface="Arial"/>
                <a:cs typeface="Arial"/>
              </a:rPr>
              <a:t> </a:t>
            </a:r>
            <a:r>
              <a:rPr sz="3200" dirty="0">
                <a:solidFill>
                  <a:srgbClr val="212121"/>
                </a:solidFill>
                <a:latin typeface="Arial"/>
                <a:cs typeface="Arial"/>
              </a:rPr>
              <a:t>|</a:t>
            </a:r>
            <a:r>
              <a:rPr sz="3200" spc="5" dirty="0">
                <a:solidFill>
                  <a:srgbClr val="212121"/>
                </a:solidFill>
                <a:latin typeface="Arial"/>
                <a:cs typeface="Arial"/>
              </a:rPr>
              <a:t> </a:t>
            </a:r>
            <a:r>
              <a:rPr sz="3200" spc="10" dirty="0">
                <a:solidFill>
                  <a:srgbClr val="212121"/>
                </a:solidFill>
                <a:latin typeface="Arial"/>
                <a:cs typeface="Arial"/>
              </a:rPr>
              <a:t>1</a:t>
            </a:r>
            <a:r>
              <a:rPr sz="3150" spc="15" baseline="25132" dirty="0">
                <a:solidFill>
                  <a:srgbClr val="212121"/>
                </a:solidFill>
                <a:latin typeface="Arial"/>
                <a:cs typeface="Arial"/>
              </a:rPr>
              <a:t>st</a:t>
            </a:r>
            <a:r>
              <a:rPr sz="3150" spc="427" baseline="25132" dirty="0">
                <a:solidFill>
                  <a:srgbClr val="212121"/>
                </a:solidFill>
                <a:latin typeface="Arial"/>
                <a:cs typeface="Arial"/>
              </a:rPr>
              <a:t> </a:t>
            </a:r>
            <a:r>
              <a:rPr sz="3200" spc="-5" dirty="0">
                <a:solidFill>
                  <a:srgbClr val="212121"/>
                </a:solidFill>
                <a:latin typeface="Arial"/>
                <a:cs typeface="Arial"/>
              </a:rPr>
              <a:t>in the</a:t>
            </a:r>
            <a:r>
              <a:rPr sz="3200" spc="-25" dirty="0">
                <a:solidFill>
                  <a:srgbClr val="212121"/>
                </a:solidFill>
                <a:latin typeface="Arial"/>
                <a:cs typeface="Arial"/>
              </a:rPr>
              <a:t> </a:t>
            </a:r>
            <a:r>
              <a:rPr sz="3200" spc="-10" dirty="0">
                <a:solidFill>
                  <a:srgbClr val="212121"/>
                </a:solidFill>
                <a:latin typeface="Arial"/>
                <a:cs typeface="Arial"/>
              </a:rPr>
              <a:t>nation</a:t>
            </a:r>
            <a:endParaRPr sz="3200" dirty="0">
              <a:latin typeface="Arial"/>
              <a:cs typeface="Arial"/>
            </a:endParaRPr>
          </a:p>
          <a:p>
            <a:pPr marL="342900" indent="-304800">
              <a:lnSpc>
                <a:spcPct val="100000"/>
              </a:lnSpc>
              <a:spcBef>
                <a:spcPts val="770"/>
              </a:spcBef>
              <a:buClr>
                <a:srgbClr val="D51F1A"/>
              </a:buClr>
              <a:buFont typeface="Wingdings"/>
              <a:buChar char=""/>
              <a:tabLst>
                <a:tab pos="342900" algn="l"/>
              </a:tabLst>
            </a:pPr>
            <a:r>
              <a:rPr sz="3200" spc="5" dirty="0">
                <a:solidFill>
                  <a:srgbClr val="212121"/>
                </a:solidFill>
                <a:latin typeface="Arial"/>
                <a:cs typeface="Arial"/>
              </a:rPr>
              <a:t>1</a:t>
            </a:r>
            <a:r>
              <a:rPr sz="3150" spc="7" baseline="25132" dirty="0">
                <a:solidFill>
                  <a:srgbClr val="212121"/>
                </a:solidFill>
                <a:latin typeface="Arial"/>
                <a:cs typeface="Arial"/>
              </a:rPr>
              <a:t>st</a:t>
            </a:r>
            <a:r>
              <a:rPr sz="3150" spc="419" baseline="25132" dirty="0">
                <a:solidFill>
                  <a:srgbClr val="212121"/>
                </a:solidFill>
                <a:latin typeface="Arial"/>
                <a:cs typeface="Arial"/>
              </a:rPr>
              <a:t> </a:t>
            </a:r>
            <a:r>
              <a:rPr sz="3200" spc="-10" dirty="0">
                <a:solidFill>
                  <a:srgbClr val="212121"/>
                </a:solidFill>
                <a:latin typeface="Arial"/>
                <a:cs typeface="Arial"/>
              </a:rPr>
              <a:t>leading</a:t>
            </a:r>
            <a:r>
              <a:rPr sz="3200" dirty="0">
                <a:solidFill>
                  <a:srgbClr val="212121"/>
                </a:solidFill>
                <a:latin typeface="Arial"/>
                <a:cs typeface="Arial"/>
              </a:rPr>
              <a:t> cause</a:t>
            </a:r>
            <a:r>
              <a:rPr sz="3200" spc="-35" dirty="0">
                <a:solidFill>
                  <a:srgbClr val="212121"/>
                </a:solidFill>
                <a:latin typeface="Arial"/>
                <a:cs typeface="Arial"/>
              </a:rPr>
              <a:t> </a:t>
            </a:r>
            <a:r>
              <a:rPr sz="3200" spc="-5" dirty="0">
                <a:solidFill>
                  <a:srgbClr val="212121"/>
                </a:solidFill>
                <a:latin typeface="Arial"/>
                <a:cs typeface="Arial"/>
              </a:rPr>
              <a:t>of death</a:t>
            </a:r>
            <a:r>
              <a:rPr sz="3200" spc="-25" dirty="0">
                <a:solidFill>
                  <a:srgbClr val="212121"/>
                </a:solidFill>
                <a:latin typeface="Arial"/>
                <a:cs typeface="Arial"/>
              </a:rPr>
              <a:t> </a:t>
            </a:r>
            <a:r>
              <a:rPr sz="3200" spc="-5" dirty="0">
                <a:solidFill>
                  <a:srgbClr val="212121"/>
                </a:solidFill>
                <a:latin typeface="Arial"/>
                <a:cs typeface="Arial"/>
              </a:rPr>
              <a:t>for</a:t>
            </a:r>
            <a:r>
              <a:rPr sz="3200" spc="-10" dirty="0">
                <a:solidFill>
                  <a:srgbClr val="212121"/>
                </a:solidFill>
                <a:latin typeface="Arial"/>
                <a:cs typeface="Arial"/>
              </a:rPr>
              <a:t> </a:t>
            </a:r>
            <a:r>
              <a:rPr sz="3200" spc="-55" dirty="0">
                <a:solidFill>
                  <a:srgbClr val="212121"/>
                </a:solidFill>
                <a:latin typeface="Arial"/>
                <a:cs typeface="Arial"/>
              </a:rPr>
              <a:t>11-19</a:t>
            </a:r>
            <a:r>
              <a:rPr sz="3200" spc="-25" dirty="0">
                <a:solidFill>
                  <a:srgbClr val="212121"/>
                </a:solidFill>
                <a:latin typeface="Arial"/>
                <a:cs typeface="Arial"/>
              </a:rPr>
              <a:t> </a:t>
            </a:r>
            <a:r>
              <a:rPr sz="3200" spc="-5" dirty="0">
                <a:solidFill>
                  <a:srgbClr val="212121"/>
                </a:solidFill>
                <a:latin typeface="Arial"/>
                <a:cs typeface="Arial"/>
              </a:rPr>
              <a:t>years</a:t>
            </a:r>
            <a:r>
              <a:rPr sz="3200" spc="-20" dirty="0">
                <a:solidFill>
                  <a:srgbClr val="212121"/>
                </a:solidFill>
                <a:latin typeface="Arial"/>
                <a:cs typeface="Arial"/>
              </a:rPr>
              <a:t> </a:t>
            </a:r>
            <a:r>
              <a:rPr sz="3200" spc="-5" dirty="0">
                <a:solidFill>
                  <a:srgbClr val="212121"/>
                </a:solidFill>
                <a:latin typeface="Arial"/>
                <a:cs typeface="Arial"/>
              </a:rPr>
              <a:t>of </a:t>
            </a:r>
            <a:r>
              <a:rPr sz="3200" spc="-10" dirty="0">
                <a:solidFill>
                  <a:srgbClr val="212121"/>
                </a:solidFill>
                <a:latin typeface="Arial"/>
                <a:cs typeface="Arial"/>
              </a:rPr>
              <a:t>age</a:t>
            </a:r>
            <a:endParaRPr sz="3200" dirty="0">
              <a:latin typeface="Arial"/>
              <a:cs typeface="Arial"/>
            </a:endParaRPr>
          </a:p>
          <a:p>
            <a:pPr marL="342900" indent="-304800">
              <a:lnSpc>
                <a:spcPct val="100000"/>
              </a:lnSpc>
              <a:spcBef>
                <a:spcPts val="765"/>
              </a:spcBef>
              <a:buClr>
                <a:srgbClr val="D51F1A"/>
              </a:buClr>
              <a:buFont typeface="Wingdings"/>
              <a:buChar char=""/>
              <a:tabLst>
                <a:tab pos="342900" algn="l"/>
              </a:tabLst>
            </a:pPr>
            <a:r>
              <a:rPr sz="3200" spc="5" dirty="0">
                <a:solidFill>
                  <a:srgbClr val="212121"/>
                </a:solidFill>
                <a:latin typeface="Arial"/>
                <a:cs typeface="Arial"/>
              </a:rPr>
              <a:t>2</a:t>
            </a:r>
            <a:r>
              <a:rPr sz="3150" spc="7" baseline="25132" dirty="0">
                <a:solidFill>
                  <a:srgbClr val="212121"/>
                </a:solidFill>
                <a:latin typeface="Arial"/>
                <a:cs typeface="Arial"/>
              </a:rPr>
              <a:t>nd</a:t>
            </a:r>
            <a:r>
              <a:rPr sz="3150" spc="450" baseline="25132" dirty="0">
                <a:solidFill>
                  <a:srgbClr val="212121"/>
                </a:solidFill>
                <a:latin typeface="Arial"/>
                <a:cs typeface="Arial"/>
              </a:rPr>
              <a:t> </a:t>
            </a:r>
            <a:r>
              <a:rPr sz="3200" spc="-10" dirty="0">
                <a:solidFill>
                  <a:srgbClr val="212121"/>
                </a:solidFill>
                <a:latin typeface="Arial"/>
                <a:cs typeface="Arial"/>
              </a:rPr>
              <a:t>leading </a:t>
            </a:r>
            <a:r>
              <a:rPr sz="3200" dirty="0">
                <a:solidFill>
                  <a:srgbClr val="212121"/>
                </a:solidFill>
                <a:latin typeface="Arial"/>
                <a:cs typeface="Arial"/>
              </a:rPr>
              <a:t>cause</a:t>
            </a:r>
            <a:r>
              <a:rPr sz="3200" spc="-40" dirty="0">
                <a:solidFill>
                  <a:srgbClr val="212121"/>
                </a:solidFill>
                <a:latin typeface="Arial"/>
                <a:cs typeface="Arial"/>
              </a:rPr>
              <a:t> </a:t>
            </a:r>
            <a:r>
              <a:rPr sz="3200" spc="-5" dirty="0">
                <a:solidFill>
                  <a:srgbClr val="212121"/>
                </a:solidFill>
                <a:latin typeface="Arial"/>
                <a:cs typeface="Arial"/>
              </a:rPr>
              <a:t>of death</a:t>
            </a:r>
            <a:r>
              <a:rPr sz="3200" spc="-10" dirty="0">
                <a:solidFill>
                  <a:srgbClr val="212121"/>
                </a:solidFill>
                <a:latin typeface="Arial"/>
                <a:cs typeface="Arial"/>
              </a:rPr>
              <a:t> </a:t>
            </a:r>
            <a:r>
              <a:rPr sz="3200" spc="-5" dirty="0">
                <a:solidFill>
                  <a:srgbClr val="212121"/>
                </a:solidFill>
                <a:latin typeface="Arial"/>
                <a:cs typeface="Arial"/>
              </a:rPr>
              <a:t>for</a:t>
            </a:r>
            <a:r>
              <a:rPr sz="3200" spc="-15" dirty="0">
                <a:solidFill>
                  <a:srgbClr val="212121"/>
                </a:solidFill>
                <a:latin typeface="Arial"/>
                <a:cs typeface="Arial"/>
              </a:rPr>
              <a:t> </a:t>
            </a:r>
            <a:r>
              <a:rPr sz="3200" spc="-5" dirty="0">
                <a:solidFill>
                  <a:srgbClr val="212121"/>
                </a:solidFill>
                <a:latin typeface="Arial"/>
                <a:cs typeface="Arial"/>
              </a:rPr>
              <a:t>20-49</a:t>
            </a:r>
            <a:r>
              <a:rPr sz="3200" spc="-30" dirty="0">
                <a:solidFill>
                  <a:srgbClr val="212121"/>
                </a:solidFill>
                <a:latin typeface="Arial"/>
                <a:cs typeface="Arial"/>
              </a:rPr>
              <a:t> </a:t>
            </a:r>
            <a:r>
              <a:rPr sz="3200" spc="-5" dirty="0">
                <a:solidFill>
                  <a:srgbClr val="212121"/>
                </a:solidFill>
                <a:latin typeface="Arial"/>
                <a:cs typeface="Arial"/>
              </a:rPr>
              <a:t>years</a:t>
            </a:r>
            <a:r>
              <a:rPr sz="3200" spc="-20" dirty="0">
                <a:solidFill>
                  <a:srgbClr val="212121"/>
                </a:solidFill>
                <a:latin typeface="Arial"/>
                <a:cs typeface="Arial"/>
              </a:rPr>
              <a:t> </a:t>
            </a:r>
            <a:r>
              <a:rPr sz="3200" spc="-5" dirty="0">
                <a:solidFill>
                  <a:srgbClr val="212121"/>
                </a:solidFill>
                <a:latin typeface="Arial"/>
                <a:cs typeface="Arial"/>
              </a:rPr>
              <a:t>of </a:t>
            </a:r>
            <a:r>
              <a:rPr sz="3200" spc="-10" dirty="0">
                <a:solidFill>
                  <a:srgbClr val="212121"/>
                </a:solidFill>
                <a:latin typeface="Arial"/>
                <a:cs typeface="Arial"/>
              </a:rPr>
              <a:t>age</a:t>
            </a:r>
            <a:endParaRPr sz="3200" dirty="0">
              <a:latin typeface="Arial"/>
              <a:cs typeface="Arial"/>
            </a:endParaRPr>
          </a:p>
        </p:txBody>
      </p:sp>
      <p:pic>
        <p:nvPicPr>
          <p:cNvPr id="7" name="object 7" descr="Picture of the United States map with state outlines"/>
          <p:cNvPicPr/>
          <p:nvPr/>
        </p:nvPicPr>
        <p:blipFill>
          <a:blip r:embed="rId4" cstate="print"/>
          <a:stretch>
            <a:fillRect/>
          </a:stretch>
        </p:blipFill>
        <p:spPr>
          <a:xfrm>
            <a:off x="7859268" y="1063754"/>
            <a:ext cx="4085992" cy="2316465"/>
          </a:xfrm>
          <a:prstGeom prst="rect">
            <a:avLst/>
          </a:prstGeom>
        </p:spPr>
      </p:pic>
      <p:sp>
        <p:nvSpPr>
          <p:cNvPr id="8" name="object 8"/>
          <p:cNvSpPr txBox="1"/>
          <p:nvPr/>
        </p:nvSpPr>
        <p:spPr>
          <a:xfrm>
            <a:off x="229441" y="5888503"/>
            <a:ext cx="11303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12121"/>
                </a:solidFill>
                <a:latin typeface="Arial"/>
                <a:cs typeface="Arial"/>
              </a:rPr>
              <a:t>WISQARS</a:t>
            </a:r>
            <a:r>
              <a:rPr sz="1200" spc="-85" dirty="0">
                <a:solidFill>
                  <a:srgbClr val="212121"/>
                </a:solidFill>
                <a:latin typeface="Arial"/>
                <a:cs typeface="Arial"/>
              </a:rPr>
              <a:t> </a:t>
            </a:r>
            <a:r>
              <a:rPr sz="1200" dirty="0">
                <a:solidFill>
                  <a:srgbClr val="212121"/>
                </a:solidFill>
                <a:latin typeface="Arial"/>
                <a:cs typeface="Arial"/>
              </a:rPr>
              <a:t>2020</a:t>
            </a:r>
            <a:endParaRPr sz="1200" dirty="0">
              <a:latin typeface="Arial"/>
              <a:cs typeface="Arial"/>
            </a:endParaRPr>
          </a:p>
        </p:txBody>
      </p:sp>
      <p:sp>
        <p:nvSpPr>
          <p:cNvPr id="9" name="TextBox 8">
            <a:extLst>
              <a:ext uri="{FF2B5EF4-FFF2-40B4-BE49-F238E27FC236}">
                <a16:creationId xmlns:a16="http://schemas.microsoft.com/office/drawing/2014/main" id="{77540AF9-2B80-3C46-9E83-A8A21ACC8163}"/>
              </a:ext>
            </a:extLst>
          </p:cNvPr>
          <p:cNvSpPr txBox="1"/>
          <p:nvPr/>
        </p:nvSpPr>
        <p:spPr>
          <a:xfrm>
            <a:off x="11486282" y="6275969"/>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9278" y="542617"/>
            <a:ext cx="7406640" cy="756920"/>
          </a:xfrm>
          <a:prstGeom prst="rect">
            <a:avLst/>
          </a:prstGeom>
        </p:spPr>
        <p:txBody>
          <a:bodyPr vert="horz" wrap="square" lIns="0" tIns="12700" rIns="0" bIns="0" rtlCol="0">
            <a:spAutoFit/>
          </a:bodyPr>
          <a:lstStyle/>
          <a:p>
            <a:pPr marL="12700">
              <a:lnSpc>
                <a:spcPct val="100000"/>
              </a:lnSpc>
              <a:spcBef>
                <a:spcPts val="100"/>
              </a:spcBef>
            </a:pPr>
            <a:r>
              <a:rPr sz="4800" b="0" spc="-5" dirty="0">
                <a:solidFill>
                  <a:srgbClr val="212121"/>
                </a:solidFill>
                <a:latin typeface="Arial"/>
                <a:cs typeface="Arial"/>
              </a:rPr>
              <a:t>IN</a:t>
            </a:r>
            <a:r>
              <a:rPr sz="4800" b="0" spc="-45" dirty="0">
                <a:solidFill>
                  <a:srgbClr val="212121"/>
                </a:solidFill>
                <a:latin typeface="Arial"/>
                <a:cs typeface="Arial"/>
              </a:rPr>
              <a:t> PARTNERSHIP</a:t>
            </a:r>
            <a:r>
              <a:rPr sz="4800" b="0" spc="-130" dirty="0">
                <a:solidFill>
                  <a:srgbClr val="212121"/>
                </a:solidFill>
                <a:latin typeface="Arial"/>
                <a:cs typeface="Arial"/>
              </a:rPr>
              <a:t> </a:t>
            </a:r>
            <a:r>
              <a:rPr sz="4800" b="0" spc="-5" dirty="0">
                <a:solidFill>
                  <a:srgbClr val="212121"/>
                </a:solidFill>
                <a:latin typeface="Arial"/>
                <a:cs typeface="Arial"/>
              </a:rPr>
              <a:t>WITH…</a:t>
            </a:r>
            <a:endParaRPr sz="4800" dirty="0">
              <a:latin typeface="Arial"/>
              <a:cs typeface="Arial"/>
            </a:endParaRPr>
          </a:p>
        </p:txBody>
      </p:sp>
      <p:pic>
        <p:nvPicPr>
          <p:cNvPr id="3" name="object 3" descr="CASAT Center for the Application of Substance Abuse Technologies"/>
          <p:cNvPicPr/>
          <p:nvPr/>
        </p:nvPicPr>
        <p:blipFill>
          <a:blip r:embed="rId2" cstate="print"/>
          <a:stretch>
            <a:fillRect/>
          </a:stretch>
        </p:blipFill>
        <p:spPr>
          <a:xfrm>
            <a:off x="477011" y="2063496"/>
            <a:ext cx="5298935" cy="2395727"/>
          </a:xfrm>
          <a:prstGeom prst="rect">
            <a:avLst/>
          </a:prstGeom>
        </p:spPr>
      </p:pic>
      <p:pic>
        <p:nvPicPr>
          <p:cNvPr id="4" name="object 4" descr="Nevada State Opiod Response - An STR/SOR Project"/>
          <p:cNvPicPr/>
          <p:nvPr/>
        </p:nvPicPr>
        <p:blipFill>
          <a:blip r:embed="rId3" cstate="print"/>
          <a:stretch>
            <a:fillRect/>
          </a:stretch>
        </p:blipFill>
        <p:spPr>
          <a:xfrm>
            <a:off x="6254496" y="2010155"/>
            <a:ext cx="5298947" cy="1289303"/>
          </a:xfrm>
          <a:prstGeom prst="rect">
            <a:avLst/>
          </a:prstGeom>
        </p:spPr>
      </p:pic>
      <p:sp>
        <p:nvSpPr>
          <p:cNvPr id="5" name="TextBox 4">
            <a:extLst>
              <a:ext uri="{FF2B5EF4-FFF2-40B4-BE49-F238E27FC236}">
                <a16:creationId xmlns:a16="http://schemas.microsoft.com/office/drawing/2014/main" id="{5E1F1916-4CCE-FC4D-8C1E-F457222A3A9F}"/>
              </a:ext>
            </a:extLst>
          </p:cNvPr>
          <p:cNvSpPr txBox="1"/>
          <p:nvPr/>
        </p:nvSpPr>
        <p:spPr>
          <a:xfrm>
            <a:off x="11553443" y="6248400"/>
            <a:ext cx="457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Scope of Suicide Among College Students.&#10;"/>
          <p:cNvGrpSpPr/>
          <p:nvPr/>
        </p:nvGrpSpPr>
        <p:grpSpPr>
          <a:xfrm>
            <a:off x="0" y="0"/>
            <a:ext cx="12189460" cy="6858000"/>
            <a:chOff x="0" y="0"/>
            <a:chExt cx="12189460" cy="6858000"/>
          </a:xfrm>
        </p:grpSpPr>
        <p:pic>
          <p:nvPicPr>
            <p:cNvPr id="3" name="object 3"/>
            <p:cNvPicPr/>
            <p:nvPr/>
          </p:nvPicPr>
          <p:blipFill>
            <a:blip r:embed="rId2" cstate="print"/>
            <a:stretch>
              <a:fillRect/>
            </a:stretch>
          </p:blipFill>
          <p:spPr>
            <a:xfrm>
              <a:off x="0" y="0"/>
              <a:ext cx="12188952" cy="6222492"/>
            </a:xfrm>
            <a:prstGeom prst="rect">
              <a:avLst/>
            </a:prstGeom>
          </p:spPr>
        </p:pic>
        <p:sp>
          <p:nvSpPr>
            <p:cNvPr id="4" name="object 4"/>
            <p:cNvSpPr/>
            <p:nvPr/>
          </p:nvSpPr>
          <p:spPr>
            <a:xfrm>
              <a:off x="0" y="6222491"/>
              <a:ext cx="11275060" cy="635635"/>
            </a:xfrm>
            <a:custGeom>
              <a:avLst/>
              <a:gdLst/>
              <a:ahLst/>
              <a:cxnLst/>
              <a:rect l="l" t="t" r="r" b="b"/>
              <a:pathLst>
                <a:path w="11275060" h="635634">
                  <a:moveTo>
                    <a:pt x="0" y="635508"/>
                  </a:moveTo>
                  <a:lnTo>
                    <a:pt x="11274552" y="635508"/>
                  </a:lnTo>
                  <a:lnTo>
                    <a:pt x="11274552" y="0"/>
                  </a:lnTo>
                  <a:lnTo>
                    <a:pt x="0" y="0"/>
                  </a:lnTo>
                  <a:lnTo>
                    <a:pt x="0" y="635508"/>
                  </a:lnTo>
                  <a:close/>
                </a:path>
              </a:pathLst>
            </a:custGeom>
            <a:solidFill>
              <a:srgbClr val="1C3768"/>
            </a:solidFill>
          </p:spPr>
          <p:txBody>
            <a:bodyPr wrap="square" lIns="0" tIns="0" rIns="0" bIns="0" rtlCol="0"/>
            <a:lstStyle/>
            <a:p>
              <a:endParaRPr dirty="0"/>
            </a:p>
          </p:txBody>
        </p:sp>
        <p:sp>
          <p:nvSpPr>
            <p:cNvPr id="5" name="object 5"/>
            <p:cNvSpPr/>
            <p:nvPr/>
          </p:nvSpPr>
          <p:spPr>
            <a:xfrm>
              <a:off x="11274552" y="6222491"/>
              <a:ext cx="914400" cy="635635"/>
            </a:xfrm>
            <a:custGeom>
              <a:avLst/>
              <a:gdLst/>
              <a:ahLst/>
              <a:cxnLst/>
              <a:rect l="l" t="t" r="r" b="b"/>
              <a:pathLst>
                <a:path w="914400" h="635634">
                  <a:moveTo>
                    <a:pt x="914400" y="0"/>
                  </a:moveTo>
                  <a:lnTo>
                    <a:pt x="0" y="0"/>
                  </a:lnTo>
                  <a:lnTo>
                    <a:pt x="0" y="635508"/>
                  </a:lnTo>
                  <a:lnTo>
                    <a:pt x="914400" y="635508"/>
                  </a:lnTo>
                  <a:lnTo>
                    <a:pt x="914400" y="0"/>
                  </a:lnTo>
                  <a:close/>
                </a:path>
              </a:pathLst>
            </a:custGeom>
            <a:solidFill>
              <a:srgbClr val="D51F1A"/>
            </a:solidFill>
          </p:spPr>
          <p:txBody>
            <a:bodyPr wrap="square" lIns="0" tIns="0" rIns="0" bIns="0" rtlCol="0"/>
            <a:lstStyle/>
            <a:p>
              <a:endParaRPr dirty="0"/>
            </a:p>
          </p:txBody>
        </p:sp>
        <p:pic>
          <p:nvPicPr>
            <p:cNvPr id="6" name="object 6"/>
            <p:cNvPicPr/>
            <p:nvPr/>
          </p:nvPicPr>
          <p:blipFill>
            <a:blip r:embed="rId3" cstate="print"/>
            <a:stretch>
              <a:fillRect/>
            </a:stretch>
          </p:blipFill>
          <p:spPr>
            <a:xfrm>
              <a:off x="281940" y="6281928"/>
              <a:ext cx="1452359" cy="557783"/>
            </a:xfrm>
            <a:prstGeom prst="rect">
              <a:avLst/>
            </a:prstGeom>
          </p:spPr>
        </p:pic>
      </p:grpSp>
      <p:grpSp>
        <p:nvGrpSpPr>
          <p:cNvPr id="7" name="object 7" descr="Scope of Suicide Among College Students.&#10;"/>
          <p:cNvGrpSpPr/>
          <p:nvPr/>
        </p:nvGrpSpPr>
        <p:grpSpPr>
          <a:xfrm>
            <a:off x="0" y="14170"/>
            <a:ext cx="12189460" cy="6855459"/>
            <a:chOff x="0" y="1524"/>
            <a:chExt cx="12189460" cy="6855459"/>
          </a:xfrm>
        </p:grpSpPr>
        <p:pic>
          <p:nvPicPr>
            <p:cNvPr id="8" name="object 8" descr="Image of adults sitting in classroom, listening to a woman speaking at the front of the room"/>
            <p:cNvPicPr/>
            <p:nvPr/>
          </p:nvPicPr>
          <p:blipFill>
            <a:blip r:embed="rId4" cstate="print"/>
            <a:stretch>
              <a:fillRect/>
            </a:stretch>
          </p:blipFill>
          <p:spPr>
            <a:xfrm>
              <a:off x="0" y="1524"/>
              <a:ext cx="12188951" cy="6854951"/>
            </a:xfrm>
            <a:prstGeom prst="rect">
              <a:avLst/>
            </a:prstGeom>
          </p:spPr>
        </p:pic>
        <p:pic>
          <p:nvPicPr>
            <p:cNvPr id="9" name="object 9"/>
            <p:cNvPicPr/>
            <p:nvPr/>
          </p:nvPicPr>
          <p:blipFill>
            <a:blip r:embed="rId5" cstate="print"/>
            <a:stretch>
              <a:fillRect/>
            </a:stretch>
          </p:blipFill>
          <p:spPr>
            <a:xfrm>
              <a:off x="1153667" y="448056"/>
              <a:ext cx="9803879" cy="1571243"/>
            </a:xfrm>
            <a:prstGeom prst="rect">
              <a:avLst/>
            </a:prstGeom>
          </p:spPr>
        </p:pic>
        <p:pic>
          <p:nvPicPr>
            <p:cNvPr id="10" name="object 10"/>
            <p:cNvPicPr/>
            <p:nvPr/>
          </p:nvPicPr>
          <p:blipFill>
            <a:blip r:embed="rId6" cstate="print"/>
            <a:stretch>
              <a:fillRect/>
            </a:stretch>
          </p:blipFill>
          <p:spPr>
            <a:xfrm>
              <a:off x="1345691" y="166115"/>
              <a:ext cx="9573767" cy="2319527"/>
            </a:xfrm>
            <a:prstGeom prst="rect">
              <a:avLst/>
            </a:prstGeom>
          </p:spPr>
        </p:pic>
        <p:pic>
          <p:nvPicPr>
            <p:cNvPr id="11" name="object 11"/>
            <p:cNvPicPr/>
            <p:nvPr/>
          </p:nvPicPr>
          <p:blipFill>
            <a:blip r:embed="rId7" cstate="print"/>
            <a:stretch>
              <a:fillRect/>
            </a:stretch>
          </p:blipFill>
          <p:spPr>
            <a:xfrm>
              <a:off x="1307591" y="551687"/>
              <a:ext cx="9496044" cy="1263396"/>
            </a:xfrm>
            <a:prstGeom prst="rect">
              <a:avLst/>
            </a:prstGeom>
          </p:spPr>
        </p:pic>
      </p:grpSp>
      <p:sp>
        <p:nvSpPr>
          <p:cNvPr id="12" name="object 12"/>
          <p:cNvSpPr txBox="1">
            <a:spLocks noGrp="1"/>
          </p:cNvSpPr>
          <p:nvPr>
            <p:ph type="title"/>
          </p:nvPr>
        </p:nvSpPr>
        <p:spPr>
          <a:xfrm>
            <a:off x="1852637" y="423152"/>
            <a:ext cx="8404860" cy="1488440"/>
          </a:xfrm>
          <a:prstGeom prst="rect">
            <a:avLst/>
          </a:prstGeom>
        </p:spPr>
        <p:txBody>
          <a:bodyPr vert="horz" wrap="square" lIns="0" tIns="12700" rIns="0" bIns="0" rtlCol="0">
            <a:spAutoFit/>
          </a:bodyPr>
          <a:lstStyle/>
          <a:p>
            <a:pPr marL="3067685" marR="10160" indent="-3055620">
              <a:lnSpc>
                <a:spcPct val="100000"/>
              </a:lnSpc>
              <a:spcBef>
                <a:spcPts val="100"/>
              </a:spcBef>
            </a:pPr>
            <a:r>
              <a:rPr sz="4800" b="0" spc="-130" dirty="0">
                <a:solidFill>
                  <a:srgbClr val="D51F1A"/>
                </a:solidFill>
                <a:latin typeface="Arial"/>
                <a:cs typeface="Arial"/>
              </a:rPr>
              <a:t>S</a:t>
            </a:r>
            <a:r>
              <a:rPr sz="4800" b="0" spc="-135" dirty="0">
                <a:solidFill>
                  <a:srgbClr val="D51F1A"/>
                </a:solidFill>
                <a:latin typeface="Arial"/>
                <a:cs typeface="Arial"/>
              </a:rPr>
              <a:t>c</a:t>
            </a:r>
            <a:r>
              <a:rPr sz="4800" b="0" spc="-145" dirty="0">
                <a:solidFill>
                  <a:srgbClr val="D51F1A"/>
                </a:solidFill>
                <a:latin typeface="Arial"/>
                <a:cs typeface="Arial"/>
              </a:rPr>
              <a:t>op</a:t>
            </a:r>
            <a:r>
              <a:rPr sz="4800" b="0" dirty="0">
                <a:solidFill>
                  <a:srgbClr val="D51F1A"/>
                </a:solidFill>
                <a:latin typeface="Arial"/>
                <a:cs typeface="Arial"/>
              </a:rPr>
              <a:t>e</a:t>
            </a:r>
            <a:r>
              <a:rPr sz="4800" b="0" spc="-254" dirty="0">
                <a:solidFill>
                  <a:srgbClr val="D51F1A"/>
                </a:solidFill>
                <a:latin typeface="Arial"/>
                <a:cs typeface="Arial"/>
              </a:rPr>
              <a:t> </a:t>
            </a:r>
            <a:r>
              <a:rPr sz="4800" b="0" spc="-140" dirty="0">
                <a:solidFill>
                  <a:srgbClr val="D51F1A"/>
                </a:solidFill>
                <a:latin typeface="Arial"/>
                <a:cs typeface="Arial"/>
              </a:rPr>
              <a:t>o</a:t>
            </a:r>
            <a:r>
              <a:rPr sz="4800" b="0" dirty="0">
                <a:solidFill>
                  <a:srgbClr val="D51F1A"/>
                </a:solidFill>
                <a:latin typeface="Arial"/>
                <a:cs typeface="Arial"/>
              </a:rPr>
              <a:t>f</a:t>
            </a:r>
            <a:r>
              <a:rPr sz="4800" b="0" spc="-245" dirty="0">
                <a:solidFill>
                  <a:srgbClr val="D51F1A"/>
                </a:solidFill>
                <a:latin typeface="Arial"/>
                <a:cs typeface="Arial"/>
              </a:rPr>
              <a:t> </a:t>
            </a:r>
            <a:r>
              <a:rPr sz="4800" b="0" spc="-130" dirty="0">
                <a:solidFill>
                  <a:srgbClr val="D51F1A"/>
                </a:solidFill>
                <a:latin typeface="Arial"/>
                <a:cs typeface="Arial"/>
              </a:rPr>
              <a:t>S</a:t>
            </a:r>
            <a:r>
              <a:rPr sz="4800" b="0" spc="-140" dirty="0">
                <a:solidFill>
                  <a:srgbClr val="D51F1A"/>
                </a:solidFill>
                <a:latin typeface="Arial"/>
                <a:cs typeface="Arial"/>
              </a:rPr>
              <a:t>u</a:t>
            </a:r>
            <a:r>
              <a:rPr sz="4800" b="0" spc="-135" dirty="0">
                <a:solidFill>
                  <a:srgbClr val="D51F1A"/>
                </a:solidFill>
                <a:latin typeface="Arial"/>
                <a:cs typeface="Arial"/>
              </a:rPr>
              <a:t>ici</a:t>
            </a:r>
            <a:r>
              <a:rPr sz="4800" b="0" spc="-145" dirty="0">
                <a:solidFill>
                  <a:srgbClr val="D51F1A"/>
                </a:solidFill>
                <a:latin typeface="Arial"/>
                <a:cs typeface="Arial"/>
              </a:rPr>
              <a:t>d</a:t>
            </a:r>
            <a:r>
              <a:rPr sz="4800" b="0" dirty="0">
                <a:solidFill>
                  <a:srgbClr val="D51F1A"/>
                </a:solidFill>
                <a:latin typeface="Arial"/>
                <a:cs typeface="Arial"/>
              </a:rPr>
              <a:t>e</a:t>
            </a:r>
            <a:r>
              <a:rPr sz="4800" b="0" spc="-530" dirty="0">
                <a:solidFill>
                  <a:srgbClr val="D51F1A"/>
                </a:solidFill>
                <a:latin typeface="Arial"/>
                <a:cs typeface="Arial"/>
              </a:rPr>
              <a:t> </a:t>
            </a:r>
            <a:r>
              <a:rPr sz="4800" b="0" spc="-130" dirty="0">
                <a:solidFill>
                  <a:srgbClr val="D51F1A"/>
                </a:solidFill>
                <a:latin typeface="Arial"/>
                <a:cs typeface="Arial"/>
              </a:rPr>
              <a:t>A</a:t>
            </a:r>
            <a:r>
              <a:rPr sz="4800" b="0" spc="-135" dirty="0">
                <a:solidFill>
                  <a:srgbClr val="D51F1A"/>
                </a:solidFill>
                <a:latin typeface="Arial"/>
                <a:cs typeface="Arial"/>
              </a:rPr>
              <a:t>m</a:t>
            </a:r>
            <a:r>
              <a:rPr sz="4800" b="0" spc="-140" dirty="0">
                <a:solidFill>
                  <a:srgbClr val="D51F1A"/>
                </a:solidFill>
                <a:latin typeface="Arial"/>
                <a:cs typeface="Arial"/>
              </a:rPr>
              <a:t>o</a:t>
            </a:r>
            <a:r>
              <a:rPr sz="4800" b="0" spc="-145" dirty="0">
                <a:solidFill>
                  <a:srgbClr val="D51F1A"/>
                </a:solidFill>
                <a:latin typeface="Arial"/>
                <a:cs typeface="Arial"/>
              </a:rPr>
              <a:t>n</a:t>
            </a:r>
            <a:r>
              <a:rPr sz="4800" b="0" dirty="0">
                <a:solidFill>
                  <a:srgbClr val="D51F1A"/>
                </a:solidFill>
                <a:latin typeface="Arial"/>
                <a:cs typeface="Arial"/>
              </a:rPr>
              <a:t>g</a:t>
            </a:r>
            <a:r>
              <a:rPr sz="4800" b="0" spc="-240" dirty="0">
                <a:solidFill>
                  <a:srgbClr val="D51F1A"/>
                </a:solidFill>
                <a:latin typeface="Arial"/>
                <a:cs typeface="Arial"/>
              </a:rPr>
              <a:t> </a:t>
            </a:r>
            <a:r>
              <a:rPr sz="4800" b="0" spc="-135" dirty="0">
                <a:solidFill>
                  <a:srgbClr val="D51F1A"/>
                </a:solidFill>
                <a:latin typeface="Arial"/>
                <a:cs typeface="Arial"/>
              </a:rPr>
              <a:t>C</a:t>
            </a:r>
            <a:r>
              <a:rPr sz="4800" b="0" spc="-140" dirty="0">
                <a:solidFill>
                  <a:srgbClr val="D51F1A"/>
                </a:solidFill>
                <a:latin typeface="Arial"/>
                <a:cs typeface="Arial"/>
              </a:rPr>
              <a:t>o</a:t>
            </a:r>
            <a:r>
              <a:rPr sz="4800" b="0" spc="-135" dirty="0">
                <a:solidFill>
                  <a:srgbClr val="D51F1A"/>
                </a:solidFill>
                <a:latin typeface="Arial"/>
                <a:cs typeface="Arial"/>
              </a:rPr>
              <a:t>ll</a:t>
            </a:r>
            <a:r>
              <a:rPr sz="4800" b="0" spc="-145" dirty="0">
                <a:solidFill>
                  <a:srgbClr val="D51F1A"/>
                </a:solidFill>
                <a:latin typeface="Arial"/>
                <a:cs typeface="Arial"/>
              </a:rPr>
              <a:t>ege  </a:t>
            </a:r>
            <a:r>
              <a:rPr sz="4800" b="0" spc="-120" dirty="0">
                <a:solidFill>
                  <a:srgbClr val="D51F1A"/>
                </a:solidFill>
                <a:latin typeface="Arial"/>
                <a:cs typeface="Arial"/>
              </a:rPr>
              <a:t>Students</a:t>
            </a:r>
            <a:endParaRPr sz="4800" dirty="0">
              <a:latin typeface="Arial"/>
              <a:cs typeface="Arial"/>
            </a:endParaRPr>
          </a:p>
        </p:txBody>
      </p:sp>
      <p:pic>
        <p:nvPicPr>
          <p:cNvPr id="13" name="object 13" descr="Estimated to be 2nd leading cause of death&#10;1100 suicides per year, 75% male&#10;1.5%report suicide attempt in past year&#10;10% report suicidal ideation in past year&#10;50% of college students report suicidal ideation at some point in life&#10;&lt;20% of college students who die by suicide received campus-based  services&#10;Suicide rates higher among seniors and grad students&#10;"/>
          <p:cNvPicPr/>
          <p:nvPr/>
        </p:nvPicPr>
        <p:blipFill>
          <a:blip r:embed="rId8" cstate="print"/>
          <a:stretch>
            <a:fillRect/>
          </a:stretch>
        </p:blipFill>
        <p:spPr>
          <a:xfrm>
            <a:off x="2061972" y="2919983"/>
            <a:ext cx="8065008" cy="3089148"/>
          </a:xfrm>
          <a:prstGeom prst="rect">
            <a:avLst/>
          </a:prstGeom>
        </p:spPr>
      </p:pic>
      <p:sp>
        <p:nvSpPr>
          <p:cNvPr id="14" name="object 14" descr="Estimated to be 2nd leading cause of death&#10;1100 suicides per year, 75% male&#10;1.5%report suicide attempt in past year&#10;10% report suicidal ideation in past year&#10;50% of college students report suicidal ideation at some point in life&#10;&lt;20% of college students who die by suicide received campus-based  services&#10;Suicide rates higher among seniors and grad students&#10;"/>
          <p:cNvSpPr txBox="1"/>
          <p:nvPr/>
        </p:nvSpPr>
        <p:spPr>
          <a:xfrm>
            <a:off x="2061972" y="2919983"/>
            <a:ext cx="8065134" cy="3089275"/>
          </a:xfrm>
          <a:prstGeom prst="rect">
            <a:avLst/>
          </a:prstGeom>
        </p:spPr>
        <p:txBody>
          <a:bodyPr vert="horz" wrap="square" lIns="0" tIns="58419" rIns="0" bIns="0" rtlCol="0">
            <a:spAutoFit/>
          </a:bodyPr>
          <a:lstStyle/>
          <a:p>
            <a:pPr marL="578485" indent="-305435">
              <a:lnSpc>
                <a:spcPct val="100000"/>
              </a:lnSpc>
              <a:spcBef>
                <a:spcPts val="459"/>
              </a:spcBef>
              <a:buClr>
                <a:srgbClr val="D51F1A"/>
              </a:buClr>
              <a:buFont typeface="Wingdings"/>
              <a:buChar char=""/>
              <a:tabLst>
                <a:tab pos="578485" algn="l"/>
                <a:tab pos="579120" algn="l"/>
              </a:tabLst>
            </a:pPr>
            <a:r>
              <a:rPr sz="1900" spc="-5" dirty="0">
                <a:solidFill>
                  <a:srgbClr val="212121"/>
                </a:solidFill>
                <a:latin typeface="Arial"/>
                <a:cs typeface="Arial"/>
              </a:rPr>
              <a:t>Estimated</a:t>
            </a:r>
            <a:r>
              <a:rPr sz="1900" spc="-20" dirty="0">
                <a:solidFill>
                  <a:srgbClr val="212121"/>
                </a:solidFill>
                <a:latin typeface="Arial"/>
                <a:cs typeface="Arial"/>
              </a:rPr>
              <a:t> </a:t>
            </a:r>
            <a:r>
              <a:rPr sz="1900" spc="-5" dirty="0">
                <a:solidFill>
                  <a:srgbClr val="212121"/>
                </a:solidFill>
                <a:latin typeface="Arial"/>
                <a:cs typeface="Arial"/>
              </a:rPr>
              <a:t>to</a:t>
            </a:r>
            <a:r>
              <a:rPr sz="1900" spc="-15" dirty="0">
                <a:solidFill>
                  <a:srgbClr val="212121"/>
                </a:solidFill>
                <a:latin typeface="Arial"/>
                <a:cs typeface="Arial"/>
              </a:rPr>
              <a:t> </a:t>
            </a:r>
            <a:r>
              <a:rPr sz="1900" spc="-5" dirty="0">
                <a:solidFill>
                  <a:srgbClr val="212121"/>
                </a:solidFill>
                <a:latin typeface="Arial"/>
                <a:cs typeface="Arial"/>
              </a:rPr>
              <a:t>be</a:t>
            </a:r>
            <a:r>
              <a:rPr sz="1900" spc="-20" dirty="0">
                <a:solidFill>
                  <a:srgbClr val="212121"/>
                </a:solidFill>
                <a:latin typeface="Arial"/>
                <a:cs typeface="Arial"/>
              </a:rPr>
              <a:t> </a:t>
            </a:r>
            <a:r>
              <a:rPr sz="1900" spc="5" dirty="0">
                <a:solidFill>
                  <a:srgbClr val="212121"/>
                </a:solidFill>
                <a:latin typeface="Arial"/>
                <a:cs typeface="Arial"/>
              </a:rPr>
              <a:t>2</a:t>
            </a:r>
            <a:r>
              <a:rPr sz="1875" spc="7" baseline="24444" dirty="0">
                <a:solidFill>
                  <a:srgbClr val="212121"/>
                </a:solidFill>
                <a:latin typeface="Arial"/>
                <a:cs typeface="Arial"/>
              </a:rPr>
              <a:t>nd</a:t>
            </a:r>
            <a:r>
              <a:rPr sz="1875" spc="232" baseline="24444" dirty="0">
                <a:solidFill>
                  <a:srgbClr val="212121"/>
                </a:solidFill>
                <a:latin typeface="Arial"/>
                <a:cs typeface="Arial"/>
              </a:rPr>
              <a:t> </a:t>
            </a:r>
            <a:r>
              <a:rPr sz="1900" spc="-5" dirty="0">
                <a:solidFill>
                  <a:srgbClr val="212121"/>
                </a:solidFill>
                <a:latin typeface="Arial"/>
                <a:cs typeface="Arial"/>
              </a:rPr>
              <a:t>leading</a:t>
            </a:r>
            <a:r>
              <a:rPr sz="1900" spc="-25" dirty="0">
                <a:solidFill>
                  <a:srgbClr val="212121"/>
                </a:solidFill>
                <a:latin typeface="Arial"/>
                <a:cs typeface="Arial"/>
              </a:rPr>
              <a:t> </a:t>
            </a:r>
            <a:r>
              <a:rPr sz="1900" spc="-5" dirty="0">
                <a:solidFill>
                  <a:srgbClr val="212121"/>
                </a:solidFill>
                <a:latin typeface="Arial"/>
                <a:cs typeface="Arial"/>
              </a:rPr>
              <a:t>cause</a:t>
            </a:r>
            <a:r>
              <a:rPr sz="1900" spc="-30" dirty="0">
                <a:solidFill>
                  <a:srgbClr val="212121"/>
                </a:solidFill>
                <a:latin typeface="Arial"/>
                <a:cs typeface="Arial"/>
              </a:rPr>
              <a:t> </a:t>
            </a:r>
            <a:r>
              <a:rPr sz="1900" spc="-5" dirty="0">
                <a:solidFill>
                  <a:srgbClr val="212121"/>
                </a:solidFill>
                <a:latin typeface="Arial"/>
                <a:cs typeface="Arial"/>
              </a:rPr>
              <a:t>of</a:t>
            </a:r>
            <a:r>
              <a:rPr sz="1900" spc="-15" dirty="0">
                <a:solidFill>
                  <a:srgbClr val="212121"/>
                </a:solidFill>
                <a:latin typeface="Arial"/>
                <a:cs typeface="Arial"/>
              </a:rPr>
              <a:t> </a:t>
            </a:r>
            <a:r>
              <a:rPr sz="1900" spc="-5" dirty="0">
                <a:solidFill>
                  <a:srgbClr val="212121"/>
                </a:solidFill>
                <a:latin typeface="Arial"/>
                <a:cs typeface="Arial"/>
              </a:rPr>
              <a:t>death</a:t>
            </a:r>
            <a:endParaRPr sz="1900" dirty="0">
              <a:latin typeface="Arial"/>
              <a:cs typeface="Arial"/>
            </a:endParaRPr>
          </a:p>
          <a:p>
            <a:pPr marL="578485" indent="-305435">
              <a:lnSpc>
                <a:spcPct val="100000"/>
              </a:lnSpc>
              <a:spcBef>
                <a:spcPts val="685"/>
              </a:spcBef>
              <a:buClr>
                <a:srgbClr val="D51F1A"/>
              </a:buClr>
              <a:buFont typeface="Wingdings"/>
              <a:buChar char=""/>
              <a:tabLst>
                <a:tab pos="578485" algn="l"/>
                <a:tab pos="579120" algn="l"/>
              </a:tabLst>
            </a:pPr>
            <a:r>
              <a:rPr sz="1900" spc="-40" dirty="0">
                <a:solidFill>
                  <a:srgbClr val="212121"/>
                </a:solidFill>
                <a:latin typeface="Arial"/>
                <a:cs typeface="Arial"/>
              </a:rPr>
              <a:t>1100</a:t>
            </a:r>
            <a:r>
              <a:rPr sz="1900" spc="-30" dirty="0">
                <a:solidFill>
                  <a:srgbClr val="212121"/>
                </a:solidFill>
                <a:latin typeface="Arial"/>
                <a:cs typeface="Arial"/>
              </a:rPr>
              <a:t> </a:t>
            </a:r>
            <a:r>
              <a:rPr sz="1900" spc="-5" dirty="0">
                <a:solidFill>
                  <a:srgbClr val="212121"/>
                </a:solidFill>
                <a:latin typeface="Arial"/>
                <a:cs typeface="Arial"/>
              </a:rPr>
              <a:t>suicides</a:t>
            </a:r>
            <a:r>
              <a:rPr sz="1900" spc="-15" dirty="0">
                <a:solidFill>
                  <a:srgbClr val="212121"/>
                </a:solidFill>
                <a:latin typeface="Arial"/>
                <a:cs typeface="Arial"/>
              </a:rPr>
              <a:t> </a:t>
            </a:r>
            <a:r>
              <a:rPr sz="1900" spc="-5" dirty="0">
                <a:solidFill>
                  <a:srgbClr val="212121"/>
                </a:solidFill>
                <a:latin typeface="Arial"/>
                <a:cs typeface="Arial"/>
              </a:rPr>
              <a:t>per</a:t>
            </a:r>
            <a:r>
              <a:rPr sz="1900" spc="-25" dirty="0">
                <a:solidFill>
                  <a:srgbClr val="212121"/>
                </a:solidFill>
                <a:latin typeface="Arial"/>
                <a:cs typeface="Arial"/>
              </a:rPr>
              <a:t> year,</a:t>
            </a:r>
            <a:r>
              <a:rPr sz="1900" spc="-5" dirty="0">
                <a:solidFill>
                  <a:srgbClr val="212121"/>
                </a:solidFill>
                <a:latin typeface="Arial"/>
                <a:cs typeface="Arial"/>
              </a:rPr>
              <a:t> 75%</a:t>
            </a:r>
            <a:r>
              <a:rPr sz="1900" spc="-25" dirty="0">
                <a:solidFill>
                  <a:srgbClr val="212121"/>
                </a:solidFill>
                <a:latin typeface="Arial"/>
                <a:cs typeface="Arial"/>
              </a:rPr>
              <a:t> </a:t>
            </a:r>
            <a:r>
              <a:rPr sz="1900" spc="-5" dirty="0">
                <a:solidFill>
                  <a:srgbClr val="212121"/>
                </a:solidFill>
                <a:latin typeface="Arial"/>
                <a:cs typeface="Arial"/>
              </a:rPr>
              <a:t>male</a:t>
            </a:r>
            <a:endParaRPr sz="1900" dirty="0">
              <a:latin typeface="Arial"/>
              <a:cs typeface="Arial"/>
            </a:endParaRPr>
          </a:p>
          <a:p>
            <a:pPr marL="578485" indent="-305435">
              <a:lnSpc>
                <a:spcPct val="100000"/>
              </a:lnSpc>
              <a:spcBef>
                <a:spcPts val="685"/>
              </a:spcBef>
              <a:buClr>
                <a:srgbClr val="D51F1A"/>
              </a:buClr>
              <a:buFont typeface="Wingdings"/>
              <a:buChar char=""/>
              <a:tabLst>
                <a:tab pos="578485" algn="l"/>
                <a:tab pos="579120" algn="l"/>
              </a:tabLst>
            </a:pPr>
            <a:r>
              <a:rPr sz="1900" spc="-5" dirty="0">
                <a:solidFill>
                  <a:srgbClr val="212121"/>
                </a:solidFill>
                <a:latin typeface="Arial"/>
                <a:cs typeface="Arial"/>
              </a:rPr>
              <a:t>1.5%report</a:t>
            </a:r>
            <a:r>
              <a:rPr sz="1900" spc="-30" dirty="0">
                <a:solidFill>
                  <a:srgbClr val="212121"/>
                </a:solidFill>
                <a:latin typeface="Arial"/>
                <a:cs typeface="Arial"/>
              </a:rPr>
              <a:t> </a:t>
            </a:r>
            <a:r>
              <a:rPr sz="1900" spc="-5" dirty="0">
                <a:solidFill>
                  <a:srgbClr val="212121"/>
                </a:solidFill>
                <a:latin typeface="Arial"/>
                <a:cs typeface="Arial"/>
              </a:rPr>
              <a:t>suicide</a:t>
            </a:r>
            <a:r>
              <a:rPr sz="1900" spc="-20" dirty="0">
                <a:solidFill>
                  <a:srgbClr val="212121"/>
                </a:solidFill>
                <a:latin typeface="Arial"/>
                <a:cs typeface="Arial"/>
              </a:rPr>
              <a:t> </a:t>
            </a:r>
            <a:r>
              <a:rPr sz="1900" spc="-5" dirty="0">
                <a:solidFill>
                  <a:srgbClr val="212121"/>
                </a:solidFill>
                <a:latin typeface="Arial"/>
                <a:cs typeface="Arial"/>
              </a:rPr>
              <a:t>attempt</a:t>
            </a:r>
            <a:r>
              <a:rPr sz="1900" spc="-25" dirty="0">
                <a:solidFill>
                  <a:srgbClr val="212121"/>
                </a:solidFill>
                <a:latin typeface="Arial"/>
                <a:cs typeface="Arial"/>
              </a:rPr>
              <a:t> </a:t>
            </a:r>
            <a:r>
              <a:rPr sz="1900" spc="-5" dirty="0">
                <a:solidFill>
                  <a:srgbClr val="212121"/>
                </a:solidFill>
                <a:latin typeface="Arial"/>
                <a:cs typeface="Arial"/>
              </a:rPr>
              <a:t>in past</a:t>
            </a:r>
            <a:r>
              <a:rPr sz="1900" spc="-25" dirty="0">
                <a:solidFill>
                  <a:srgbClr val="212121"/>
                </a:solidFill>
                <a:latin typeface="Arial"/>
                <a:cs typeface="Arial"/>
              </a:rPr>
              <a:t> </a:t>
            </a:r>
            <a:r>
              <a:rPr sz="1900" spc="-5" dirty="0">
                <a:solidFill>
                  <a:srgbClr val="212121"/>
                </a:solidFill>
                <a:latin typeface="Arial"/>
                <a:cs typeface="Arial"/>
              </a:rPr>
              <a:t>year</a:t>
            </a:r>
            <a:endParaRPr sz="1900" dirty="0">
              <a:latin typeface="Arial"/>
              <a:cs typeface="Arial"/>
            </a:endParaRPr>
          </a:p>
          <a:p>
            <a:pPr marL="578485" indent="-305435">
              <a:lnSpc>
                <a:spcPct val="100000"/>
              </a:lnSpc>
              <a:spcBef>
                <a:spcPts val="670"/>
              </a:spcBef>
              <a:buClr>
                <a:srgbClr val="D51F1A"/>
              </a:buClr>
              <a:buFont typeface="Wingdings"/>
              <a:buChar char=""/>
              <a:tabLst>
                <a:tab pos="578485" algn="l"/>
                <a:tab pos="579120" algn="l"/>
              </a:tabLst>
            </a:pPr>
            <a:r>
              <a:rPr sz="1900" spc="-5" dirty="0">
                <a:solidFill>
                  <a:srgbClr val="212121"/>
                </a:solidFill>
                <a:latin typeface="Arial"/>
                <a:cs typeface="Arial"/>
              </a:rPr>
              <a:t>10%</a:t>
            </a:r>
            <a:r>
              <a:rPr sz="1900" spc="-25" dirty="0">
                <a:solidFill>
                  <a:srgbClr val="212121"/>
                </a:solidFill>
                <a:latin typeface="Arial"/>
                <a:cs typeface="Arial"/>
              </a:rPr>
              <a:t> </a:t>
            </a:r>
            <a:r>
              <a:rPr sz="1900" spc="-5" dirty="0">
                <a:solidFill>
                  <a:srgbClr val="212121"/>
                </a:solidFill>
                <a:latin typeface="Arial"/>
                <a:cs typeface="Arial"/>
              </a:rPr>
              <a:t>report</a:t>
            </a:r>
            <a:r>
              <a:rPr sz="1900" spc="-15" dirty="0">
                <a:solidFill>
                  <a:srgbClr val="212121"/>
                </a:solidFill>
                <a:latin typeface="Arial"/>
                <a:cs typeface="Arial"/>
              </a:rPr>
              <a:t> </a:t>
            </a:r>
            <a:r>
              <a:rPr sz="1900" spc="-5" dirty="0">
                <a:solidFill>
                  <a:srgbClr val="212121"/>
                </a:solidFill>
                <a:latin typeface="Arial"/>
                <a:cs typeface="Arial"/>
              </a:rPr>
              <a:t>suicidal</a:t>
            </a:r>
            <a:r>
              <a:rPr sz="1900" spc="-20" dirty="0">
                <a:solidFill>
                  <a:srgbClr val="212121"/>
                </a:solidFill>
                <a:latin typeface="Arial"/>
                <a:cs typeface="Arial"/>
              </a:rPr>
              <a:t> </a:t>
            </a:r>
            <a:r>
              <a:rPr sz="1900" spc="-5" dirty="0">
                <a:solidFill>
                  <a:srgbClr val="212121"/>
                </a:solidFill>
                <a:latin typeface="Arial"/>
                <a:cs typeface="Arial"/>
              </a:rPr>
              <a:t>ideation</a:t>
            </a:r>
            <a:r>
              <a:rPr sz="1900" spc="-25" dirty="0">
                <a:solidFill>
                  <a:srgbClr val="212121"/>
                </a:solidFill>
                <a:latin typeface="Arial"/>
                <a:cs typeface="Arial"/>
              </a:rPr>
              <a:t> </a:t>
            </a:r>
            <a:r>
              <a:rPr sz="1900" spc="-5" dirty="0">
                <a:solidFill>
                  <a:srgbClr val="212121"/>
                </a:solidFill>
                <a:latin typeface="Arial"/>
                <a:cs typeface="Arial"/>
              </a:rPr>
              <a:t>in</a:t>
            </a:r>
            <a:r>
              <a:rPr sz="1900" dirty="0">
                <a:solidFill>
                  <a:srgbClr val="212121"/>
                </a:solidFill>
                <a:latin typeface="Arial"/>
                <a:cs typeface="Arial"/>
              </a:rPr>
              <a:t> </a:t>
            </a:r>
            <a:r>
              <a:rPr sz="1900" spc="-5" dirty="0">
                <a:solidFill>
                  <a:srgbClr val="212121"/>
                </a:solidFill>
                <a:latin typeface="Arial"/>
                <a:cs typeface="Arial"/>
              </a:rPr>
              <a:t>past</a:t>
            </a:r>
            <a:r>
              <a:rPr sz="1900" spc="-20" dirty="0">
                <a:solidFill>
                  <a:srgbClr val="212121"/>
                </a:solidFill>
                <a:latin typeface="Arial"/>
                <a:cs typeface="Arial"/>
              </a:rPr>
              <a:t> </a:t>
            </a:r>
            <a:r>
              <a:rPr sz="1900" spc="-5" dirty="0">
                <a:solidFill>
                  <a:srgbClr val="212121"/>
                </a:solidFill>
                <a:latin typeface="Arial"/>
                <a:cs typeface="Arial"/>
              </a:rPr>
              <a:t>year</a:t>
            </a:r>
            <a:endParaRPr sz="1900" dirty="0">
              <a:latin typeface="Arial"/>
              <a:cs typeface="Arial"/>
            </a:endParaRPr>
          </a:p>
          <a:p>
            <a:pPr marL="578485" indent="-305435">
              <a:lnSpc>
                <a:spcPct val="100000"/>
              </a:lnSpc>
              <a:spcBef>
                <a:spcPts val="685"/>
              </a:spcBef>
              <a:buClr>
                <a:srgbClr val="D51F1A"/>
              </a:buClr>
              <a:buFont typeface="Wingdings"/>
              <a:buChar char=""/>
              <a:tabLst>
                <a:tab pos="578485" algn="l"/>
                <a:tab pos="579120" algn="l"/>
              </a:tabLst>
            </a:pPr>
            <a:r>
              <a:rPr sz="1900" spc="-5" dirty="0">
                <a:solidFill>
                  <a:srgbClr val="212121"/>
                </a:solidFill>
                <a:latin typeface="Arial"/>
                <a:cs typeface="Arial"/>
              </a:rPr>
              <a:t>50%</a:t>
            </a:r>
            <a:r>
              <a:rPr sz="1900" spc="-20" dirty="0">
                <a:solidFill>
                  <a:srgbClr val="212121"/>
                </a:solidFill>
                <a:latin typeface="Arial"/>
                <a:cs typeface="Arial"/>
              </a:rPr>
              <a:t> </a:t>
            </a:r>
            <a:r>
              <a:rPr sz="1900" spc="-5" dirty="0">
                <a:solidFill>
                  <a:srgbClr val="212121"/>
                </a:solidFill>
                <a:latin typeface="Arial"/>
                <a:cs typeface="Arial"/>
              </a:rPr>
              <a:t>of</a:t>
            </a:r>
            <a:r>
              <a:rPr sz="1900" spc="-15" dirty="0">
                <a:solidFill>
                  <a:srgbClr val="212121"/>
                </a:solidFill>
                <a:latin typeface="Arial"/>
                <a:cs typeface="Arial"/>
              </a:rPr>
              <a:t> </a:t>
            </a:r>
            <a:r>
              <a:rPr sz="1900" spc="-5" dirty="0">
                <a:solidFill>
                  <a:srgbClr val="212121"/>
                </a:solidFill>
                <a:latin typeface="Arial"/>
                <a:cs typeface="Arial"/>
              </a:rPr>
              <a:t>college</a:t>
            </a:r>
            <a:r>
              <a:rPr sz="1900" spc="-10" dirty="0">
                <a:solidFill>
                  <a:srgbClr val="212121"/>
                </a:solidFill>
                <a:latin typeface="Arial"/>
                <a:cs typeface="Arial"/>
              </a:rPr>
              <a:t> </a:t>
            </a:r>
            <a:r>
              <a:rPr sz="1900" spc="-5" dirty="0">
                <a:solidFill>
                  <a:srgbClr val="212121"/>
                </a:solidFill>
                <a:latin typeface="Arial"/>
                <a:cs typeface="Arial"/>
              </a:rPr>
              <a:t>students</a:t>
            </a:r>
            <a:r>
              <a:rPr sz="1900" spc="-25" dirty="0">
                <a:solidFill>
                  <a:srgbClr val="212121"/>
                </a:solidFill>
                <a:latin typeface="Arial"/>
                <a:cs typeface="Arial"/>
              </a:rPr>
              <a:t> </a:t>
            </a:r>
            <a:r>
              <a:rPr sz="1900" spc="-5" dirty="0">
                <a:solidFill>
                  <a:srgbClr val="212121"/>
                </a:solidFill>
                <a:latin typeface="Arial"/>
                <a:cs typeface="Arial"/>
              </a:rPr>
              <a:t>report</a:t>
            </a:r>
            <a:r>
              <a:rPr sz="1900" spc="-20" dirty="0">
                <a:solidFill>
                  <a:srgbClr val="212121"/>
                </a:solidFill>
                <a:latin typeface="Arial"/>
                <a:cs typeface="Arial"/>
              </a:rPr>
              <a:t> </a:t>
            </a:r>
            <a:r>
              <a:rPr sz="1900" spc="-5" dirty="0">
                <a:solidFill>
                  <a:srgbClr val="212121"/>
                </a:solidFill>
                <a:latin typeface="Arial"/>
                <a:cs typeface="Arial"/>
              </a:rPr>
              <a:t>suicidal ideation</a:t>
            </a:r>
            <a:r>
              <a:rPr sz="1900" spc="-20" dirty="0">
                <a:solidFill>
                  <a:srgbClr val="212121"/>
                </a:solidFill>
                <a:latin typeface="Arial"/>
                <a:cs typeface="Arial"/>
              </a:rPr>
              <a:t> </a:t>
            </a:r>
            <a:r>
              <a:rPr sz="1900" spc="-5" dirty="0">
                <a:solidFill>
                  <a:srgbClr val="212121"/>
                </a:solidFill>
                <a:latin typeface="Arial"/>
                <a:cs typeface="Arial"/>
              </a:rPr>
              <a:t>at</a:t>
            </a:r>
            <a:r>
              <a:rPr sz="1900" spc="-15" dirty="0">
                <a:solidFill>
                  <a:srgbClr val="212121"/>
                </a:solidFill>
                <a:latin typeface="Arial"/>
                <a:cs typeface="Arial"/>
              </a:rPr>
              <a:t> </a:t>
            </a:r>
            <a:r>
              <a:rPr sz="1900" spc="-5" dirty="0">
                <a:solidFill>
                  <a:srgbClr val="212121"/>
                </a:solidFill>
                <a:latin typeface="Arial"/>
                <a:cs typeface="Arial"/>
              </a:rPr>
              <a:t>some</a:t>
            </a:r>
            <a:r>
              <a:rPr sz="1900" spc="-10" dirty="0">
                <a:solidFill>
                  <a:srgbClr val="212121"/>
                </a:solidFill>
                <a:latin typeface="Arial"/>
                <a:cs typeface="Arial"/>
              </a:rPr>
              <a:t> </a:t>
            </a:r>
            <a:r>
              <a:rPr sz="1900" spc="-5" dirty="0">
                <a:solidFill>
                  <a:srgbClr val="212121"/>
                </a:solidFill>
                <a:latin typeface="Arial"/>
                <a:cs typeface="Arial"/>
              </a:rPr>
              <a:t>point</a:t>
            </a:r>
            <a:r>
              <a:rPr sz="1900" spc="-25" dirty="0">
                <a:solidFill>
                  <a:srgbClr val="212121"/>
                </a:solidFill>
                <a:latin typeface="Arial"/>
                <a:cs typeface="Arial"/>
              </a:rPr>
              <a:t> </a:t>
            </a:r>
            <a:r>
              <a:rPr sz="1900" spc="-5" dirty="0">
                <a:solidFill>
                  <a:srgbClr val="212121"/>
                </a:solidFill>
                <a:latin typeface="Arial"/>
                <a:cs typeface="Arial"/>
              </a:rPr>
              <a:t>in</a:t>
            </a:r>
            <a:r>
              <a:rPr sz="1900" dirty="0">
                <a:solidFill>
                  <a:srgbClr val="212121"/>
                </a:solidFill>
                <a:latin typeface="Arial"/>
                <a:cs typeface="Arial"/>
              </a:rPr>
              <a:t> </a:t>
            </a:r>
            <a:r>
              <a:rPr sz="1900" spc="-5" dirty="0">
                <a:solidFill>
                  <a:srgbClr val="212121"/>
                </a:solidFill>
                <a:latin typeface="Arial"/>
                <a:cs typeface="Arial"/>
              </a:rPr>
              <a:t>life</a:t>
            </a:r>
            <a:endParaRPr sz="1900" dirty="0">
              <a:latin typeface="Arial"/>
              <a:cs typeface="Arial"/>
            </a:endParaRPr>
          </a:p>
          <a:p>
            <a:pPr marL="578485" marR="129539" indent="-305435">
              <a:lnSpc>
                <a:spcPct val="110000"/>
              </a:lnSpc>
              <a:spcBef>
                <a:spcPts val="455"/>
              </a:spcBef>
              <a:buClr>
                <a:srgbClr val="D51F1A"/>
              </a:buClr>
              <a:buFont typeface="Wingdings"/>
              <a:buChar char=""/>
              <a:tabLst>
                <a:tab pos="578485" algn="l"/>
                <a:tab pos="579120" algn="l"/>
              </a:tabLst>
            </a:pPr>
            <a:r>
              <a:rPr sz="1900" spc="-5" dirty="0">
                <a:solidFill>
                  <a:srgbClr val="212121"/>
                </a:solidFill>
                <a:latin typeface="Arial"/>
                <a:cs typeface="Arial"/>
              </a:rPr>
              <a:t>&lt;20% of college students </a:t>
            </a:r>
            <a:r>
              <a:rPr sz="1900" spc="-10" dirty="0">
                <a:solidFill>
                  <a:srgbClr val="212121"/>
                </a:solidFill>
                <a:latin typeface="Arial"/>
                <a:cs typeface="Arial"/>
              </a:rPr>
              <a:t>who </a:t>
            </a:r>
            <a:r>
              <a:rPr sz="1900" spc="-5" dirty="0">
                <a:solidFill>
                  <a:srgbClr val="212121"/>
                </a:solidFill>
                <a:latin typeface="Arial"/>
                <a:cs typeface="Arial"/>
              </a:rPr>
              <a:t>die by suicide received campus-based </a:t>
            </a:r>
            <a:r>
              <a:rPr sz="1900" spc="-515" dirty="0">
                <a:solidFill>
                  <a:srgbClr val="212121"/>
                </a:solidFill>
                <a:latin typeface="Arial"/>
                <a:cs typeface="Arial"/>
              </a:rPr>
              <a:t> </a:t>
            </a:r>
            <a:r>
              <a:rPr sz="1900" spc="-5" dirty="0">
                <a:solidFill>
                  <a:srgbClr val="212121"/>
                </a:solidFill>
                <a:latin typeface="Arial"/>
                <a:cs typeface="Arial"/>
              </a:rPr>
              <a:t>services</a:t>
            </a:r>
            <a:endParaRPr sz="1900" dirty="0">
              <a:latin typeface="Arial"/>
              <a:cs typeface="Arial"/>
            </a:endParaRPr>
          </a:p>
          <a:p>
            <a:pPr marL="578485" indent="-305435">
              <a:lnSpc>
                <a:spcPct val="100000"/>
              </a:lnSpc>
              <a:spcBef>
                <a:spcPts val="680"/>
              </a:spcBef>
              <a:buClr>
                <a:srgbClr val="D51F1A"/>
              </a:buClr>
              <a:buFont typeface="Wingdings"/>
              <a:buChar char=""/>
              <a:tabLst>
                <a:tab pos="578485" algn="l"/>
                <a:tab pos="579120" algn="l"/>
              </a:tabLst>
            </a:pPr>
            <a:r>
              <a:rPr sz="1900" spc="-5" dirty="0">
                <a:solidFill>
                  <a:srgbClr val="212121"/>
                </a:solidFill>
                <a:latin typeface="Arial"/>
                <a:cs typeface="Arial"/>
              </a:rPr>
              <a:t>Suicide</a:t>
            </a:r>
            <a:r>
              <a:rPr sz="1900" spc="-15" dirty="0">
                <a:solidFill>
                  <a:srgbClr val="212121"/>
                </a:solidFill>
                <a:latin typeface="Arial"/>
                <a:cs typeface="Arial"/>
              </a:rPr>
              <a:t> </a:t>
            </a:r>
            <a:r>
              <a:rPr sz="1900" spc="-5" dirty="0">
                <a:solidFill>
                  <a:srgbClr val="212121"/>
                </a:solidFill>
                <a:latin typeface="Arial"/>
                <a:cs typeface="Arial"/>
              </a:rPr>
              <a:t>rates</a:t>
            </a:r>
            <a:r>
              <a:rPr sz="1900" spc="-15" dirty="0">
                <a:solidFill>
                  <a:srgbClr val="212121"/>
                </a:solidFill>
                <a:latin typeface="Arial"/>
                <a:cs typeface="Arial"/>
              </a:rPr>
              <a:t> </a:t>
            </a:r>
            <a:r>
              <a:rPr sz="1900" spc="-5" dirty="0">
                <a:solidFill>
                  <a:srgbClr val="212121"/>
                </a:solidFill>
                <a:latin typeface="Arial"/>
                <a:cs typeface="Arial"/>
              </a:rPr>
              <a:t>higher</a:t>
            </a:r>
            <a:r>
              <a:rPr sz="1900" spc="-10" dirty="0">
                <a:solidFill>
                  <a:srgbClr val="212121"/>
                </a:solidFill>
                <a:latin typeface="Arial"/>
                <a:cs typeface="Arial"/>
              </a:rPr>
              <a:t> </a:t>
            </a:r>
            <a:r>
              <a:rPr sz="1900" spc="-5" dirty="0">
                <a:solidFill>
                  <a:srgbClr val="212121"/>
                </a:solidFill>
                <a:latin typeface="Arial"/>
                <a:cs typeface="Arial"/>
              </a:rPr>
              <a:t>among</a:t>
            </a:r>
            <a:r>
              <a:rPr sz="1900" spc="-25" dirty="0">
                <a:solidFill>
                  <a:srgbClr val="212121"/>
                </a:solidFill>
                <a:latin typeface="Arial"/>
                <a:cs typeface="Arial"/>
              </a:rPr>
              <a:t> </a:t>
            </a:r>
            <a:r>
              <a:rPr sz="1900" spc="-5" dirty="0">
                <a:solidFill>
                  <a:srgbClr val="212121"/>
                </a:solidFill>
                <a:latin typeface="Arial"/>
                <a:cs typeface="Arial"/>
              </a:rPr>
              <a:t>seniors</a:t>
            </a:r>
            <a:r>
              <a:rPr sz="1900" spc="-10" dirty="0">
                <a:solidFill>
                  <a:srgbClr val="212121"/>
                </a:solidFill>
                <a:latin typeface="Arial"/>
                <a:cs typeface="Arial"/>
              </a:rPr>
              <a:t> </a:t>
            </a:r>
            <a:r>
              <a:rPr sz="1900" spc="-5" dirty="0">
                <a:solidFill>
                  <a:srgbClr val="212121"/>
                </a:solidFill>
                <a:latin typeface="Arial"/>
                <a:cs typeface="Arial"/>
              </a:rPr>
              <a:t>and</a:t>
            </a:r>
            <a:r>
              <a:rPr sz="1900" spc="-25" dirty="0">
                <a:solidFill>
                  <a:srgbClr val="212121"/>
                </a:solidFill>
                <a:latin typeface="Arial"/>
                <a:cs typeface="Arial"/>
              </a:rPr>
              <a:t> </a:t>
            </a:r>
            <a:r>
              <a:rPr sz="1900" spc="-5" dirty="0">
                <a:solidFill>
                  <a:srgbClr val="212121"/>
                </a:solidFill>
                <a:latin typeface="Arial"/>
                <a:cs typeface="Arial"/>
              </a:rPr>
              <a:t>grad</a:t>
            </a:r>
            <a:r>
              <a:rPr sz="1900" spc="-25" dirty="0">
                <a:solidFill>
                  <a:srgbClr val="212121"/>
                </a:solidFill>
                <a:latin typeface="Arial"/>
                <a:cs typeface="Arial"/>
              </a:rPr>
              <a:t> </a:t>
            </a:r>
            <a:r>
              <a:rPr sz="1900" spc="-5" dirty="0">
                <a:solidFill>
                  <a:srgbClr val="212121"/>
                </a:solidFill>
                <a:latin typeface="Arial"/>
                <a:cs typeface="Arial"/>
              </a:rPr>
              <a:t>students</a:t>
            </a:r>
            <a:endParaRPr sz="1900"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640" y="409766"/>
            <a:ext cx="8947150" cy="833755"/>
          </a:xfrm>
          <a:prstGeom prst="rect">
            <a:avLst/>
          </a:prstGeom>
        </p:spPr>
        <p:txBody>
          <a:bodyPr vert="horz" wrap="square" lIns="0" tIns="13335" rIns="0" bIns="0" rtlCol="0">
            <a:spAutoFit/>
          </a:bodyPr>
          <a:lstStyle/>
          <a:p>
            <a:pPr marL="12700">
              <a:lnSpc>
                <a:spcPct val="100000"/>
              </a:lnSpc>
              <a:spcBef>
                <a:spcPts val="105"/>
              </a:spcBef>
            </a:pPr>
            <a:r>
              <a:rPr sz="5300" b="0" spc="-130" dirty="0">
                <a:solidFill>
                  <a:srgbClr val="D51F1A"/>
                </a:solidFill>
                <a:latin typeface="Arial"/>
                <a:cs typeface="Arial"/>
              </a:rPr>
              <a:t>Su</a:t>
            </a:r>
            <a:r>
              <a:rPr sz="5300" b="0" spc="-135" dirty="0">
                <a:solidFill>
                  <a:srgbClr val="D51F1A"/>
                </a:solidFill>
                <a:latin typeface="Arial"/>
                <a:cs typeface="Arial"/>
              </a:rPr>
              <a:t>ici</a:t>
            </a:r>
            <a:r>
              <a:rPr sz="5300" b="0" spc="-130" dirty="0">
                <a:solidFill>
                  <a:srgbClr val="D51F1A"/>
                </a:solidFill>
                <a:latin typeface="Arial"/>
                <a:cs typeface="Arial"/>
              </a:rPr>
              <a:t>d</a:t>
            </a:r>
            <a:r>
              <a:rPr sz="5300" b="0" dirty="0">
                <a:solidFill>
                  <a:srgbClr val="D51F1A"/>
                </a:solidFill>
                <a:latin typeface="Arial"/>
                <a:cs typeface="Arial"/>
              </a:rPr>
              <a:t>e</a:t>
            </a:r>
            <a:r>
              <a:rPr sz="5300" b="0" spc="-285" dirty="0">
                <a:solidFill>
                  <a:srgbClr val="D51F1A"/>
                </a:solidFill>
                <a:latin typeface="Arial"/>
                <a:cs typeface="Arial"/>
              </a:rPr>
              <a:t> </a:t>
            </a:r>
            <a:r>
              <a:rPr sz="5300" b="0" spc="-135" dirty="0">
                <a:solidFill>
                  <a:srgbClr val="D51F1A"/>
                </a:solidFill>
                <a:latin typeface="Arial"/>
                <a:cs typeface="Arial"/>
              </a:rPr>
              <a:t>i</a:t>
            </a:r>
            <a:r>
              <a:rPr sz="5300" b="0" dirty="0">
                <a:solidFill>
                  <a:srgbClr val="D51F1A"/>
                </a:solidFill>
                <a:latin typeface="Arial"/>
                <a:cs typeface="Arial"/>
              </a:rPr>
              <a:t>n</a:t>
            </a:r>
            <a:r>
              <a:rPr sz="5300" b="0" spc="-260" dirty="0">
                <a:solidFill>
                  <a:srgbClr val="D51F1A"/>
                </a:solidFill>
                <a:latin typeface="Arial"/>
                <a:cs typeface="Arial"/>
              </a:rPr>
              <a:t> </a:t>
            </a:r>
            <a:r>
              <a:rPr sz="5300" b="0" spc="-130" dirty="0">
                <a:solidFill>
                  <a:srgbClr val="D51F1A"/>
                </a:solidFill>
                <a:latin typeface="Arial"/>
                <a:cs typeface="Arial"/>
              </a:rPr>
              <a:t>ou</a:t>
            </a:r>
            <a:r>
              <a:rPr sz="5300" b="0" dirty="0">
                <a:solidFill>
                  <a:srgbClr val="D51F1A"/>
                </a:solidFill>
                <a:latin typeface="Arial"/>
                <a:cs typeface="Arial"/>
              </a:rPr>
              <a:t>r</a:t>
            </a:r>
            <a:r>
              <a:rPr sz="5300" b="0" spc="-280" dirty="0">
                <a:solidFill>
                  <a:srgbClr val="D51F1A"/>
                </a:solidFill>
                <a:latin typeface="Arial"/>
                <a:cs typeface="Arial"/>
              </a:rPr>
              <a:t> </a:t>
            </a:r>
            <a:r>
              <a:rPr sz="5300" b="0" spc="-135" dirty="0">
                <a:solidFill>
                  <a:srgbClr val="D51F1A"/>
                </a:solidFill>
                <a:latin typeface="Arial"/>
                <a:cs typeface="Arial"/>
              </a:rPr>
              <a:t>H</a:t>
            </a:r>
            <a:r>
              <a:rPr sz="5300" b="0" spc="-130" dirty="0">
                <a:solidFill>
                  <a:srgbClr val="D51F1A"/>
                </a:solidFill>
                <a:latin typeface="Arial"/>
                <a:cs typeface="Arial"/>
              </a:rPr>
              <a:t>I</a:t>
            </a:r>
            <a:r>
              <a:rPr sz="5300" b="0" dirty="0">
                <a:solidFill>
                  <a:srgbClr val="D51F1A"/>
                </a:solidFill>
                <a:latin typeface="Arial"/>
                <a:cs typeface="Arial"/>
              </a:rPr>
              <a:t>V</a:t>
            </a:r>
            <a:r>
              <a:rPr sz="5300" b="0" spc="-275" dirty="0">
                <a:solidFill>
                  <a:srgbClr val="D51F1A"/>
                </a:solidFill>
                <a:latin typeface="Arial"/>
                <a:cs typeface="Arial"/>
              </a:rPr>
              <a:t> </a:t>
            </a:r>
            <a:r>
              <a:rPr sz="5300" b="0" spc="-130" dirty="0">
                <a:solidFill>
                  <a:srgbClr val="D51F1A"/>
                </a:solidFill>
                <a:latin typeface="Arial"/>
                <a:cs typeface="Arial"/>
              </a:rPr>
              <a:t>popu</a:t>
            </a:r>
            <a:r>
              <a:rPr sz="5300" b="0" spc="-135" dirty="0">
                <a:solidFill>
                  <a:srgbClr val="D51F1A"/>
                </a:solidFill>
                <a:latin typeface="Arial"/>
                <a:cs typeface="Arial"/>
              </a:rPr>
              <a:t>l</a:t>
            </a:r>
            <a:r>
              <a:rPr sz="5300" b="0" spc="-130" dirty="0">
                <a:solidFill>
                  <a:srgbClr val="D51F1A"/>
                </a:solidFill>
                <a:latin typeface="Arial"/>
                <a:cs typeface="Arial"/>
              </a:rPr>
              <a:t>a</a:t>
            </a:r>
            <a:r>
              <a:rPr sz="5300" b="0" spc="-135" dirty="0">
                <a:solidFill>
                  <a:srgbClr val="D51F1A"/>
                </a:solidFill>
                <a:latin typeface="Arial"/>
                <a:cs typeface="Arial"/>
              </a:rPr>
              <a:t>ti</a:t>
            </a:r>
            <a:r>
              <a:rPr sz="5300" b="0" spc="-130" dirty="0">
                <a:solidFill>
                  <a:srgbClr val="D51F1A"/>
                </a:solidFill>
                <a:latin typeface="Arial"/>
                <a:cs typeface="Arial"/>
              </a:rPr>
              <a:t>on??</a:t>
            </a:r>
            <a:endParaRPr sz="5300" dirty="0">
              <a:latin typeface="Arial"/>
              <a:cs typeface="Arial"/>
            </a:endParaRPr>
          </a:p>
        </p:txBody>
      </p:sp>
      <p:sp>
        <p:nvSpPr>
          <p:cNvPr id="3" name="object 3"/>
          <p:cNvSpPr txBox="1"/>
          <p:nvPr/>
        </p:nvSpPr>
        <p:spPr>
          <a:xfrm>
            <a:off x="871040" y="1539331"/>
            <a:ext cx="5224145" cy="3536950"/>
          </a:xfrm>
          <a:prstGeom prst="rect">
            <a:avLst/>
          </a:prstGeom>
        </p:spPr>
        <p:txBody>
          <a:bodyPr vert="horz" wrap="square" lIns="0" tIns="109855" rIns="0" bIns="0" rtlCol="0">
            <a:spAutoFit/>
          </a:bodyPr>
          <a:lstStyle/>
          <a:p>
            <a:pPr marL="317500" indent="-304800">
              <a:lnSpc>
                <a:spcPct val="100000"/>
              </a:lnSpc>
              <a:spcBef>
                <a:spcPts val="865"/>
              </a:spcBef>
              <a:buClr>
                <a:srgbClr val="D51F1A"/>
              </a:buClr>
              <a:buFont typeface="Wingdings"/>
              <a:buChar char=""/>
              <a:tabLst>
                <a:tab pos="317500" algn="l"/>
              </a:tabLst>
            </a:pPr>
            <a:r>
              <a:rPr sz="3200" spc="-5" dirty="0">
                <a:solidFill>
                  <a:srgbClr val="212121"/>
                </a:solidFill>
                <a:latin typeface="Arial"/>
                <a:cs typeface="Arial"/>
              </a:rPr>
              <a:t>Lack</a:t>
            </a:r>
            <a:r>
              <a:rPr sz="3200" spc="-35" dirty="0">
                <a:solidFill>
                  <a:srgbClr val="212121"/>
                </a:solidFill>
                <a:latin typeface="Arial"/>
                <a:cs typeface="Arial"/>
              </a:rPr>
              <a:t> </a:t>
            </a:r>
            <a:r>
              <a:rPr sz="3200" spc="-5" dirty="0">
                <a:solidFill>
                  <a:srgbClr val="212121"/>
                </a:solidFill>
                <a:latin typeface="Arial"/>
                <a:cs typeface="Arial"/>
              </a:rPr>
              <a:t>of</a:t>
            </a:r>
            <a:r>
              <a:rPr sz="3200" spc="-15" dirty="0">
                <a:solidFill>
                  <a:srgbClr val="212121"/>
                </a:solidFill>
                <a:latin typeface="Arial"/>
                <a:cs typeface="Arial"/>
              </a:rPr>
              <a:t> </a:t>
            </a:r>
            <a:r>
              <a:rPr sz="3200" spc="-5" dirty="0">
                <a:solidFill>
                  <a:srgbClr val="212121"/>
                </a:solidFill>
                <a:latin typeface="Arial"/>
                <a:cs typeface="Arial"/>
              </a:rPr>
              <a:t>research;</a:t>
            </a:r>
            <a:r>
              <a:rPr sz="3200" spc="-40" dirty="0">
                <a:solidFill>
                  <a:srgbClr val="212121"/>
                </a:solidFill>
                <a:latin typeface="Arial"/>
                <a:cs typeface="Arial"/>
              </a:rPr>
              <a:t> </a:t>
            </a:r>
            <a:r>
              <a:rPr sz="3200" spc="-5" dirty="0">
                <a:solidFill>
                  <a:srgbClr val="212121"/>
                </a:solidFill>
                <a:latin typeface="Arial"/>
                <a:cs typeface="Arial"/>
              </a:rPr>
              <a:t>thus</a:t>
            </a:r>
            <a:r>
              <a:rPr sz="3200" spc="-20" dirty="0">
                <a:solidFill>
                  <a:srgbClr val="212121"/>
                </a:solidFill>
                <a:latin typeface="Arial"/>
                <a:cs typeface="Arial"/>
              </a:rPr>
              <a:t> </a:t>
            </a:r>
            <a:r>
              <a:rPr sz="3200" spc="-5" dirty="0">
                <a:solidFill>
                  <a:srgbClr val="212121"/>
                </a:solidFill>
                <a:latin typeface="Arial"/>
                <a:cs typeface="Arial"/>
              </a:rPr>
              <a:t>data</a:t>
            </a:r>
            <a:endParaRPr sz="3200" dirty="0">
              <a:latin typeface="Arial"/>
              <a:cs typeface="Arial"/>
            </a:endParaRPr>
          </a:p>
          <a:p>
            <a:pPr marL="317500" indent="-304800">
              <a:lnSpc>
                <a:spcPct val="100000"/>
              </a:lnSpc>
              <a:spcBef>
                <a:spcPts val="770"/>
              </a:spcBef>
              <a:buClr>
                <a:srgbClr val="D51F1A"/>
              </a:buClr>
              <a:buFont typeface="Wingdings"/>
              <a:buChar char=""/>
              <a:tabLst>
                <a:tab pos="317500" algn="l"/>
              </a:tabLst>
            </a:pPr>
            <a:r>
              <a:rPr sz="3200" spc="-20" dirty="0">
                <a:solidFill>
                  <a:srgbClr val="212121"/>
                </a:solidFill>
                <a:latin typeface="Arial"/>
                <a:cs typeface="Arial"/>
              </a:rPr>
              <a:t>Treatments</a:t>
            </a:r>
            <a:r>
              <a:rPr sz="3200" spc="-30" dirty="0">
                <a:solidFill>
                  <a:srgbClr val="212121"/>
                </a:solidFill>
                <a:latin typeface="Arial"/>
                <a:cs typeface="Arial"/>
              </a:rPr>
              <a:t> </a:t>
            </a:r>
            <a:r>
              <a:rPr sz="3200" spc="-15" dirty="0">
                <a:solidFill>
                  <a:srgbClr val="212121"/>
                </a:solidFill>
                <a:latin typeface="Arial"/>
                <a:cs typeface="Arial"/>
              </a:rPr>
              <a:t>Working</a:t>
            </a:r>
            <a:endParaRPr sz="3200" dirty="0">
              <a:latin typeface="Arial"/>
              <a:cs typeface="Arial"/>
            </a:endParaRPr>
          </a:p>
          <a:p>
            <a:pPr marL="317500" indent="-304800">
              <a:lnSpc>
                <a:spcPct val="100000"/>
              </a:lnSpc>
              <a:spcBef>
                <a:spcPts val="765"/>
              </a:spcBef>
              <a:buClr>
                <a:srgbClr val="D51F1A"/>
              </a:buClr>
              <a:buFont typeface="Wingdings"/>
              <a:buChar char=""/>
              <a:tabLst>
                <a:tab pos="317500" algn="l"/>
              </a:tabLst>
            </a:pPr>
            <a:r>
              <a:rPr sz="3200" spc="-5" dirty="0">
                <a:solidFill>
                  <a:srgbClr val="212121"/>
                </a:solidFill>
                <a:latin typeface="Arial"/>
                <a:cs typeface="Arial"/>
              </a:rPr>
              <a:t>General</a:t>
            </a:r>
            <a:r>
              <a:rPr sz="3200" spc="-25" dirty="0">
                <a:solidFill>
                  <a:srgbClr val="212121"/>
                </a:solidFill>
                <a:latin typeface="Arial"/>
                <a:cs typeface="Arial"/>
              </a:rPr>
              <a:t> </a:t>
            </a:r>
            <a:r>
              <a:rPr sz="3200" spc="-10" dirty="0">
                <a:solidFill>
                  <a:srgbClr val="212121"/>
                </a:solidFill>
                <a:latin typeface="Arial"/>
                <a:cs typeface="Arial"/>
              </a:rPr>
              <a:t>Population</a:t>
            </a:r>
            <a:r>
              <a:rPr sz="3200" spc="-15" dirty="0">
                <a:solidFill>
                  <a:srgbClr val="212121"/>
                </a:solidFill>
                <a:latin typeface="Arial"/>
                <a:cs typeface="Arial"/>
              </a:rPr>
              <a:t> </a:t>
            </a:r>
            <a:r>
              <a:rPr sz="3200" spc="-10" dirty="0">
                <a:solidFill>
                  <a:srgbClr val="212121"/>
                </a:solidFill>
                <a:latin typeface="Arial"/>
                <a:cs typeface="Arial"/>
              </a:rPr>
              <a:t>rates</a:t>
            </a:r>
            <a:endParaRPr sz="3200" dirty="0">
              <a:latin typeface="Arial"/>
              <a:cs typeface="Arial"/>
            </a:endParaRPr>
          </a:p>
          <a:p>
            <a:pPr>
              <a:lnSpc>
                <a:spcPct val="100000"/>
              </a:lnSpc>
              <a:spcBef>
                <a:spcPts val="30"/>
              </a:spcBef>
              <a:buClr>
                <a:srgbClr val="D51F1A"/>
              </a:buClr>
              <a:buFont typeface="Wingdings"/>
              <a:buChar char=""/>
            </a:pPr>
            <a:endParaRPr sz="4650" dirty="0">
              <a:latin typeface="Arial"/>
              <a:cs typeface="Arial"/>
            </a:endParaRPr>
          </a:p>
          <a:p>
            <a:pPr marL="317500" indent="-304800">
              <a:lnSpc>
                <a:spcPct val="100000"/>
              </a:lnSpc>
              <a:buClr>
                <a:srgbClr val="D51F1A"/>
              </a:buClr>
              <a:buFont typeface="Wingdings"/>
              <a:buChar char=""/>
              <a:tabLst>
                <a:tab pos="317500" algn="l"/>
              </a:tabLst>
            </a:pPr>
            <a:r>
              <a:rPr sz="3200" spc="-5" dirty="0">
                <a:solidFill>
                  <a:srgbClr val="212121"/>
                </a:solidFill>
                <a:latin typeface="Arial"/>
                <a:cs typeface="Arial"/>
              </a:rPr>
              <a:t>What</a:t>
            </a:r>
            <a:r>
              <a:rPr sz="3200" spc="-20" dirty="0">
                <a:solidFill>
                  <a:srgbClr val="212121"/>
                </a:solidFill>
                <a:latin typeface="Arial"/>
                <a:cs typeface="Arial"/>
              </a:rPr>
              <a:t> </a:t>
            </a:r>
            <a:r>
              <a:rPr sz="3200" spc="-5" dirty="0">
                <a:solidFill>
                  <a:srgbClr val="212121"/>
                </a:solidFill>
                <a:latin typeface="Arial"/>
                <a:cs typeface="Arial"/>
              </a:rPr>
              <a:t>are</a:t>
            </a:r>
            <a:r>
              <a:rPr sz="3200" spc="-40" dirty="0">
                <a:solidFill>
                  <a:srgbClr val="212121"/>
                </a:solidFill>
                <a:latin typeface="Arial"/>
                <a:cs typeface="Arial"/>
              </a:rPr>
              <a:t> </a:t>
            </a:r>
            <a:r>
              <a:rPr sz="3200" dirty="0">
                <a:solidFill>
                  <a:srgbClr val="212121"/>
                </a:solidFill>
                <a:latin typeface="Arial"/>
                <a:cs typeface="Arial"/>
              </a:rPr>
              <a:t>you</a:t>
            </a:r>
            <a:r>
              <a:rPr sz="3200" spc="-40" dirty="0">
                <a:solidFill>
                  <a:srgbClr val="212121"/>
                </a:solidFill>
                <a:latin typeface="Arial"/>
                <a:cs typeface="Arial"/>
              </a:rPr>
              <a:t> </a:t>
            </a:r>
            <a:r>
              <a:rPr sz="3200" spc="-5" dirty="0">
                <a:solidFill>
                  <a:srgbClr val="212121"/>
                </a:solidFill>
                <a:latin typeface="Arial"/>
                <a:cs typeface="Arial"/>
              </a:rPr>
              <a:t>seeing</a:t>
            </a:r>
            <a:r>
              <a:rPr sz="3200" spc="-20" dirty="0">
                <a:solidFill>
                  <a:srgbClr val="212121"/>
                </a:solidFill>
                <a:latin typeface="Arial"/>
                <a:cs typeface="Arial"/>
              </a:rPr>
              <a:t> </a:t>
            </a:r>
            <a:r>
              <a:rPr sz="3200" spc="-5" dirty="0">
                <a:solidFill>
                  <a:srgbClr val="212121"/>
                </a:solidFill>
                <a:latin typeface="Arial"/>
                <a:cs typeface="Arial"/>
              </a:rPr>
              <a:t>daily?</a:t>
            </a:r>
            <a:endParaRPr sz="3200" dirty="0">
              <a:latin typeface="Arial"/>
              <a:cs typeface="Arial"/>
            </a:endParaRPr>
          </a:p>
          <a:p>
            <a:pPr marL="317500" indent="-304800">
              <a:lnSpc>
                <a:spcPct val="100000"/>
              </a:lnSpc>
              <a:spcBef>
                <a:spcPts val="770"/>
              </a:spcBef>
              <a:buClr>
                <a:srgbClr val="D51F1A"/>
              </a:buClr>
              <a:buFont typeface="Wingdings"/>
              <a:buChar char=""/>
              <a:tabLst>
                <a:tab pos="317500" algn="l"/>
              </a:tabLst>
            </a:pPr>
            <a:r>
              <a:rPr sz="3200" spc="-5" dirty="0">
                <a:solidFill>
                  <a:srgbClr val="212121"/>
                </a:solidFill>
                <a:latin typeface="Arial"/>
                <a:cs typeface="Arial"/>
              </a:rPr>
              <a:t>Help</a:t>
            </a:r>
            <a:r>
              <a:rPr sz="3200" spc="-20" dirty="0">
                <a:solidFill>
                  <a:srgbClr val="212121"/>
                </a:solidFill>
                <a:latin typeface="Arial"/>
                <a:cs typeface="Arial"/>
              </a:rPr>
              <a:t> </a:t>
            </a:r>
            <a:r>
              <a:rPr sz="3200" spc="-5" dirty="0">
                <a:solidFill>
                  <a:srgbClr val="212121"/>
                </a:solidFill>
                <a:latin typeface="Arial"/>
                <a:cs typeface="Arial"/>
              </a:rPr>
              <a:t>us</a:t>
            </a:r>
            <a:r>
              <a:rPr sz="3200" spc="-15" dirty="0">
                <a:solidFill>
                  <a:srgbClr val="212121"/>
                </a:solidFill>
                <a:latin typeface="Arial"/>
                <a:cs typeface="Arial"/>
              </a:rPr>
              <a:t> </a:t>
            </a:r>
            <a:r>
              <a:rPr sz="3200" spc="-10" dirty="0">
                <a:solidFill>
                  <a:srgbClr val="212121"/>
                </a:solidFill>
                <a:latin typeface="Arial"/>
                <a:cs typeface="Arial"/>
              </a:rPr>
              <a:t>understand?</a:t>
            </a:r>
            <a:endParaRPr sz="3200" dirty="0">
              <a:latin typeface="Arial"/>
              <a:cs typeface="Arial"/>
            </a:endParaRPr>
          </a:p>
        </p:txBody>
      </p:sp>
      <p:sp>
        <p:nvSpPr>
          <p:cNvPr id="4" name="TextBox 3">
            <a:extLst>
              <a:ext uri="{FF2B5EF4-FFF2-40B4-BE49-F238E27FC236}">
                <a16:creationId xmlns:a16="http://schemas.microsoft.com/office/drawing/2014/main" id="{12E0AA6C-3340-5C42-BE6C-2F75759C912C}"/>
              </a:ext>
            </a:extLst>
          </p:cNvPr>
          <p:cNvSpPr txBox="1"/>
          <p:nvPr/>
        </p:nvSpPr>
        <p:spPr>
          <a:xfrm>
            <a:off x="11506200" y="6248400"/>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6C16181D-A409-8741-B5A5-F403A51BCA5F}"/>
              </a:ext>
            </a:extLst>
          </p:cNvPr>
          <p:cNvSpPr>
            <a:spLocks noGrp="1"/>
          </p:cNvSpPr>
          <p:nvPr>
            <p:ph type="title"/>
          </p:nvPr>
        </p:nvSpPr>
        <p:spPr>
          <a:xfrm>
            <a:off x="2142982" y="-28793"/>
            <a:ext cx="8275955" cy="123111"/>
          </a:xfrm>
        </p:spPr>
        <p:txBody>
          <a:bodyPr/>
          <a:lstStyle/>
          <a:p>
            <a:r>
              <a:rPr lang="en-US" sz="800" dirty="0">
                <a:solidFill>
                  <a:schemeClr val="bg1"/>
                </a:solidFill>
              </a:rPr>
              <a:t>Gender, and culture disparities</a:t>
            </a:r>
          </a:p>
        </p:txBody>
      </p:sp>
      <p:sp>
        <p:nvSpPr>
          <p:cNvPr id="8" name="object 8"/>
          <p:cNvSpPr txBox="1"/>
          <p:nvPr/>
        </p:nvSpPr>
        <p:spPr>
          <a:xfrm>
            <a:off x="7168565" y="2622931"/>
            <a:ext cx="852805" cy="742950"/>
          </a:xfrm>
          <a:prstGeom prst="rect">
            <a:avLst/>
          </a:prstGeom>
        </p:spPr>
        <p:txBody>
          <a:bodyPr vert="horz" wrap="square" lIns="0" tIns="13335" rIns="0" bIns="0" rtlCol="0">
            <a:spAutoFit/>
          </a:bodyPr>
          <a:lstStyle/>
          <a:p>
            <a:pPr marL="12700">
              <a:lnSpc>
                <a:spcPct val="100000"/>
              </a:lnSpc>
              <a:spcBef>
                <a:spcPts val="105"/>
              </a:spcBef>
            </a:pPr>
            <a:r>
              <a:rPr sz="4700" b="1" spc="-275" dirty="0">
                <a:solidFill>
                  <a:srgbClr val="6B6B6B"/>
                </a:solidFill>
                <a:latin typeface="Arial"/>
                <a:cs typeface="Arial"/>
              </a:rPr>
              <a:t>Dis</a:t>
            </a:r>
            <a:endParaRPr sz="4700" dirty="0">
              <a:latin typeface="Arial"/>
              <a:cs typeface="Arial"/>
            </a:endParaRPr>
          </a:p>
        </p:txBody>
      </p:sp>
      <p:grpSp>
        <p:nvGrpSpPr>
          <p:cNvPr id="2" name="object 2" descr="Image of cartoon people holding hands with the text of Gender, and Culture Disparities"/>
          <p:cNvGrpSpPr/>
          <p:nvPr/>
        </p:nvGrpSpPr>
        <p:grpSpPr>
          <a:xfrm>
            <a:off x="317313" y="548607"/>
            <a:ext cx="11557373" cy="4891597"/>
            <a:chOff x="97633" y="0"/>
            <a:chExt cx="11557373" cy="4891597"/>
          </a:xfrm>
        </p:grpSpPr>
        <p:pic>
          <p:nvPicPr>
            <p:cNvPr id="3" name="object 3" descr="Image of cartoon people holding hands with the text of Gender, and Culture Disparities"/>
            <p:cNvPicPr/>
            <p:nvPr/>
          </p:nvPicPr>
          <p:blipFill>
            <a:blip r:embed="rId2" cstate="print"/>
            <a:stretch>
              <a:fillRect/>
            </a:stretch>
          </p:blipFill>
          <p:spPr>
            <a:xfrm>
              <a:off x="97633" y="9181"/>
              <a:ext cx="11557373" cy="4882416"/>
            </a:xfrm>
            <a:prstGeom prst="rect">
              <a:avLst/>
            </a:prstGeom>
          </p:spPr>
        </p:pic>
        <p:pic>
          <p:nvPicPr>
            <p:cNvPr id="4" name="object 4"/>
            <p:cNvPicPr/>
            <p:nvPr/>
          </p:nvPicPr>
          <p:blipFill>
            <a:blip r:embed="rId3" cstate="print"/>
            <a:stretch>
              <a:fillRect/>
            </a:stretch>
          </p:blipFill>
          <p:spPr>
            <a:xfrm>
              <a:off x="1610954" y="6127"/>
              <a:ext cx="829885" cy="341982"/>
            </a:xfrm>
            <a:prstGeom prst="rect">
              <a:avLst/>
            </a:prstGeom>
          </p:spPr>
        </p:pic>
        <p:pic>
          <p:nvPicPr>
            <p:cNvPr id="5" name="object 5"/>
            <p:cNvPicPr/>
            <p:nvPr/>
          </p:nvPicPr>
          <p:blipFill>
            <a:blip r:embed="rId4" cstate="print"/>
            <a:stretch>
              <a:fillRect/>
            </a:stretch>
          </p:blipFill>
          <p:spPr>
            <a:xfrm>
              <a:off x="10483402" y="0"/>
              <a:ext cx="768864" cy="250402"/>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18879" y="58601"/>
            <a:ext cx="3548379" cy="574040"/>
          </a:xfrm>
          <a:prstGeom prst="rect">
            <a:avLst/>
          </a:prstGeom>
        </p:spPr>
        <p:txBody>
          <a:bodyPr vert="horz" wrap="square" lIns="0" tIns="12700" rIns="0" bIns="0" rtlCol="0">
            <a:spAutoFit/>
          </a:bodyPr>
          <a:lstStyle/>
          <a:p>
            <a:pPr marL="12700">
              <a:lnSpc>
                <a:spcPct val="100000"/>
              </a:lnSpc>
              <a:spcBef>
                <a:spcPts val="100"/>
              </a:spcBef>
            </a:pPr>
            <a:r>
              <a:rPr spc="-280" dirty="0"/>
              <a:t>Gende</a:t>
            </a:r>
            <a:r>
              <a:rPr spc="-175" dirty="0"/>
              <a:t>r</a:t>
            </a:r>
            <a:r>
              <a:rPr spc="-180" dirty="0"/>
              <a:t> </a:t>
            </a:r>
            <a:r>
              <a:rPr spc="-330" dirty="0"/>
              <a:t>D</a:t>
            </a:r>
            <a:r>
              <a:rPr spc="-125" dirty="0"/>
              <a:t>i</a:t>
            </a:r>
            <a:r>
              <a:rPr spc="-570" dirty="0"/>
              <a:t>s</a:t>
            </a:r>
            <a:r>
              <a:rPr spc="-260" dirty="0"/>
              <a:t>p</a:t>
            </a:r>
            <a:r>
              <a:rPr spc="-240" dirty="0"/>
              <a:t>a</a:t>
            </a:r>
            <a:r>
              <a:rPr spc="-125" dirty="0"/>
              <a:t>r</a:t>
            </a:r>
            <a:r>
              <a:rPr spc="-120" dirty="0"/>
              <a:t>i</a:t>
            </a:r>
            <a:r>
              <a:rPr spc="-35" dirty="0"/>
              <a:t>ti</a:t>
            </a:r>
            <a:r>
              <a:rPr spc="-385" dirty="0"/>
              <a:t>es</a:t>
            </a:r>
          </a:p>
        </p:txBody>
      </p:sp>
      <p:sp>
        <p:nvSpPr>
          <p:cNvPr id="3" name="object 3"/>
          <p:cNvSpPr txBox="1"/>
          <p:nvPr/>
        </p:nvSpPr>
        <p:spPr>
          <a:xfrm>
            <a:off x="617082" y="1721285"/>
            <a:ext cx="6978650" cy="3682365"/>
          </a:xfrm>
          <a:prstGeom prst="rect">
            <a:avLst/>
          </a:prstGeom>
        </p:spPr>
        <p:txBody>
          <a:bodyPr vert="horz" wrap="square" lIns="0" tIns="12065" rIns="0" bIns="0" rtlCol="0">
            <a:spAutoFit/>
          </a:bodyPr>
          <a:lstStyle/>
          <a:p>
            <a:pPr marL="12700">
              <a:lnSpc>
                <a:spcPct val="100000"/>
              </a:lnSpc>
              <a:spcBef>
                <a:spcPts val="95"/>
              </a:spcBef>
            </a:pPr>
            <a:r>
              <a:rPr sz="1600" b="1" spc="-315" dirty="0">
                <a:solidFill>
                  <a:srgbClr val="474747"/>
                </a:solidFill>
                <a:latin typeface="Arial"/>
                <a:cs typeface="Arial"/>
              </a:rPr>
              <a:t>S</a:t>
            </a:r>
            <a:r>
              <a:rPr sz="1600" b="1" spc="-130" dirty="0">
                <a:solidFill>
                  <a:srgbClr val="474747"/>
                </a:solidFill>
                <a:latin typeface="Arial"/>
                <a:cs typeface="Arial"/>
              </a:rPr>
              <a:t>u</a:t>
            </a:r>
            <a:r>
              <a:rPr sz="1600" b="1" spc="-55" dirty="0">
                <a:solidFill>
                  <a:srgbClr val="474747"/>
                </a:solidFill>
                <a:latin typeface="Arial"/>
                <a:cs typeface="Arial"/>
              </a:rPr>
              <a:t>i</a:t>
            </a:r>
            <a:r>
              <a:rPr sz="1600" b="1" spc="-140" dirty="0">
                <a:solidFill>
                  <a:srgbClr val="474747"/>
                </a:solidFill>
                <a:latin typeface="Arial"/>
                <a:cs typeface="Arial"/>
              </a:rPr>
              <a:t>ci</a:t>
            </a:r>
            <a:r>
              <a:rPr sz="1600" b="1" spc="-130" dirty="0">
                <a:solidFill>
                  <a:srgbClr val="474747"/>
                </a:solidFill>
                <a:latin typeface="Arial"/>
                <a:cs typeface="Arial"/>
              </a:rPr>
              <a:t>d</a:t>
            </a:r>
            <a:r>
              <a:rPr sz="1600" b="1" spc="-90" dirty="0">
                <a:solidFill>
                  <a:srgbClr val="474747"/>
                </a:solidFill>
                <a:latin typeface="Arial"/>
                <a:cs typeface="Arial"/>
              </a:rPr>
              <a:t>e</a:t>
            </a:r>
            <a:r>
              <a:rPr sz="1600" b="1" spc="-75" dirty="0">
                <a:solidFill>
                  <a:srgbClr val="474747"/>
                </a:solidFill>
                <a:latin typeface="Arial"/>
                <a:cs typeface="Arial"/>
              </a:rPr>
              <a:t> </a:t>
            </a:r>
            <a:r>
              <a:rPr sz="1600" b="1" spc="-105" dirty="0">
                <a:solidFill>
                  <a:srgbClr val="474747"/>
                </a:solidFill>
                <a:latin typeface="Arial"/>
                <a:cs typeface="Arial"/>
              </a:rPr>
              <a:t>a</a:t>
            </a:r>
            <a:r>
              <a:rPr sz="1600" b="1" spc="-130" dirty="0">
                <a:solidFill>
                  <a:srgbClr val="474747"/>
                </a:solidFill>
                <a:latin typeface="Arial"/>
                <a:cs typeface="Arial"/>
              </a:rPr>
              <a:t>m</a:t>
            </a:r>
            <a:r>
              <a:rPr sz="1600" b="1" spc="-120" dirty="0">
                <a:solidFill>
                  <a:srgbClr val="474747"/>
                </a:solidFill>
                <a:latin typeface="Arial"/>
                <a:cs typeface="Arial"/>
              </a:rPr>
              <a:t>o</a:t>
            </a:r>
            <a:r>
              <a:rPr sz="1600" b="1" spc="-130" dirty="0">
                <a:solidFill>
                  <a:srgbClr val="474747"/>
                </a:solidFill>
                <a:latin typeface="Arial"/>
                <a:cs typeface="Arial"/>
              </a:rPr>
              <a:t>n</a:t>
            </a:r>
            <a:r>
              <a:rPr sz="1600" b="1" spc="-225" dirty="0">
                <a:solidFill>
                  <a:srgbClr val="474747"/>
                </a:solidFill>
                <a:latin typeface="Arial"/>
                <a:cs typeface="Arial"/>
              </a:rPr>
              <a:t>g</a:t>
            </a:r>
            <a:r>
              <a:rPr sz="1600" b="1" spc="-75" dirty="0">
                <a:solidFill>
                  <a:srgbClr val="474747"/>
                </a:solidFill>
                <a:latin typeface="Arial"/>
                <a:cs typeface="Arial"/>
              </a:rPr>
              <a:t> </a:t>
            </a:r>
            <a:r>
              <a:rPr sz="1600" b="1" spc="-130" dirty="0">
                <a:solidFill>
                  <a:srgbClr val="474747"/>
                </a:solidFill>
                <a:latin typeface="Arial"/>
                <a:cs typeface="Arial"/>
              </a:rPr>
              <a:t>m</a:t>
            </a:r>
            <a:r>
              <a:rPr sz="1600" b="1" spc="-105" dirty="0">
                <a:solidFill>
                  <a:srgbClr val="474747"/>
                </a:solidFill>
                <a:latin typeface="Arial"/>
                <a:cs typeface="Arial"/>
              </a:rPr>
              <a:t>a</a:t>
            </a:r>
            <a:r>
              <a:rPr sz="1600" b="1" spc="-55" dirty="0">
                <a:solidFill>
                  <a:srgbClr val="474747"/>
                </a:solidFill>
                <a:latin typeface="Arial"/>
                <a:cs typeface="Arial"/>
              </a:rPr>
              <a:t>l</a:t>
            </a:r>
            <a:r>
              <a:rPr sz="1600" b="1" spc="-90" dirty="0">
                <a:solidFill>
                  <a:srgbClr val="474747"/>
                </a:solidFill>
                <a:latin typeface="Arial"/>
                <a:cs typeface="Arial"/>
              </a:rPr>
              <a:t>e</a:t>
            </a:r>
            <a:r>
              <a:rPr sz="1600" b="1" spc="-254" dirty="0">
                <a:solidFill>
                  <a:srgbClr val="474747"/>
                </a:solidFill>
                <a:latin typeface="Arial"/>
                <a:cs typeface="Arial"/>
              </a:rPr>
              <a:t>s</a:t>
            </a:r>
            <a:r>
              <a:rPr sz="1600" b="1" spc="-85" dirty="0">
                <a:solidFill>
                  <a:srgbClr val="474747"/>
                </a:solidFill>
                <a:latin typeface="Arial"/>
                <a:cs typeface="Arial"/>
              </a:rPr>
              <a:t> </a:t>
            </a:r>
            <a:r>
              <a:rPr sz="1600" spc="15" dirty="0">
                <a:solidFill>
                  <a:srgbClr val="474747"/>
                </a:solidFill>
                <a:latin typeface="Arial"/>
                <a:cs typeface="Arial"/>
              </a:rPr>
              <a:t>i</a:t>
            </a:r>
            <a:r>
              <a:rPr sz="1600" spc="-180" dirty="0">
                <a:solidFill>
                  <a:srgbClr val="474747"/>
                </a:solidFill>
                <a:latin typeface="Arial"/>
                <a:cs typeface="Arial"/>
              </a:rPr>
              <a:t>s</a:t>
            </a:r>
            <a:r>
              <a:rPr sz="1600" spc="-100" dirty="0">
                <a:solidFill>
                  <a:srgbClr val="474747"/>
                </a:solidFill>
                <a:latin typeface="Arial"/>
                <a:cs typeface="Arial"/>
              </a:rPr>
              <a:t> </a:t>
            </a:r>
            <a:r>
              <a:rPr sz="1600" spc="-90" dirty="0">
                <a:solidFill>
                  <a:srgbClr val="474747"/>
                </a:solidFill>
                <a:latin typeface="Arial"/>
                <a:cs typeface="Arial"/>
              </a:rPr>
              <a:t>4</a:t>
            </a:r>
            <a:r>
              <a:rPr sz="1600" spc="-70" dirty="0">
                <a:solidFill>
                  <a:srgbClr val="474747"/>
                </a:solidFill>
                <a:latin typeface="Arial"/>
                <a:cs typeface="Arial"/>
              </a:rPr>
              <a:t>x</a:t>
            </a:r>
            <a:r>
              <a:rPr sz="1600" spc="-60" dirty="0">
                <a:solidFill>
                  <a:srgbClr val="474747"/>
                </a:solidFill>
                <a:latin typeface="Arial"/>
                <a:cs typeface="Arial"/>
              </a:rPr>
              <a:t>’</a:t>
            </a:r>
            <a:r>
              <a:rPr sz="1600" spc="-180" dirty="0">
                <a:solidFill>
                  <a:srgbClr val="474747"/>
                </a:solidFill>
                <a:latin typeface="Arial"/>
                <a:cs typeface="Arial"/>
              </a:rPr>
              <a:t>s</a:t>
            </a:r>
            <a:r>
              <a:rPr sz="1600" spc="-75" dirty="0">
                <a:solidFill>
                  <a:srgbClr val="474747"/>
                </a:solidFill>
                <a:latin typeface="Arial"/>
                <a:cs typeface="Arial"/>
              </a:rPr>
              <a:t> </a:t>
            </a:r>
            <a:r>
              <a:rPr sz="1600" spc="-30" dirty="0">
                <a:solidFill>
                  <a:srgbClr val="474747"/>
                </a:solidFill>
                <a:latin typeface="Arial"/>
                <a:cs typeface="Arial"/>
              </a:rPr>
              <a:t>h</a:t>
            </a:r>
            <a:r>
              <a:rPr sz="1600" spc="-10" dirty="0">
                <a:solidFill>
                  <a:srgbClr val="474747"/>
                </a:solidFill>
                <a:latin typeface="Arial"/>
                <a:cs typeface="Arial"/>
              </a:rPr>
              <a:t>i</a:t>
            </a:r>
            <a:r>
              <a:rPr sz="1600" spc="-140" dirty="0">
                <a:solidFill>
                  <a:srgbClr val="474747"/>
                </a:solidFill>
                <a:latin typeface="Arial"/>
                <a:cs typeface="Arial"/>
              </a:rPr>
              <a:t>g</a:t>
            </a:r>
            <a:r>
              <a:rPr sz="1600" spc="-75" dirty="0">
                <a:solidFill>
                  <a:srgbClr val="474747"/>
                </a:solidFill>
                <a:latin typeface="Arial"/>
                <a:cs typeface="Arial"/>
              </a:rPr>
              <a:t>h</a:t>
            </a:r>
            <a:r>
              <a:rPr sz="1600" spc="-80" dirty="0">
                <a:solidFill>
                  <a:srgbClr val="474747"/>
                </a:solidFill>
                <a:latin typeface="Arial"/>
                <a:cs typeface="Arial"/>
              </a:rPr>
              <a:t>e</a:t>
            </a:r>
            <a:r>
              <a:rPr sz="1600" spc="20" dirty="0">
                <a:solidFill>
                  <a:srgbClr val="474747"/>
                </a:solidFill>
                <a:latin typeface="Arial"/>
                <a:cs typeface="Arial"/>
              </a:rPr>
              <a:t>r</a:t>
            </a:r>
            <a:r>
              <a:rPr sz="1600" spc="-90" dirty="0">
                <a:solidFill>
                  <a:srgbClr val="474747"/>
                </a:solidFill>
                <a:latin typeface="Arial"/>
                <a:cs typeface="Arial"/>
              </a:rPr>
              <a:t> </a:t>
            </a:r>
            <a:r>
              <a:rPr sz="1600" spc="95" dirty="0">
                <a:solidFill>
                  <a:srgbClr val="474747"/>
                </a:solidFill>
                <a:latin typeface="Arial"/>
                <a:cs typeface="Arial"/>
              </a:rPr>
              <a:t>t</a:t>
            </a:r>
            <a:r>
              <a:rPr sz="1600" spc="-90" dirty="0">
                <a:solidFill>
                  <a:srgbClr val="474747"/>
                </a:solidFill>
                <a:latin typeface="Arial"/>
                <a:cs typeface="Arial"/>
              </a:rPr>
              <a:t>ha</a:t>
            </a:r>
            <a:r>
              <a:rPr sz="1600" spc="-55" dirty="0">
                <a:solidFill>
                  <a:srgbClr val="474747"/>
                </a:solidFill>
                <a:latin typeface="Arial"/>
                <a:cs typeface="Arial"/>
              </a:rPr>
              <a:t>n</a:t>
            </a:r>
            <a:r>
              <a:rPr sz="1600" spc="-100" dirty="0">
                <a:solidFill>
                  <a:srgbClr val="474747"/>
                </a:solidFill>
                <a:latin typeface="Arial"/>
                <a:cs typeface="Arial"/>
              </a:rPr>
              <a:t> </a:t>
            </a:r>
            <a:r>
              <a:rPr sz="1600" spc="-130" dirty="0">
                <a:solidFill>
                  <a:srgbClr val="474747"/>
                </a:solidFill>
                <a:latin typeface="Arial"/>
                <a:cs typeface="Arial"/>
              </a:rPr>
              <a:t>a</a:t>
            </a:r>
            <a:r>
              <a:rPr sz="1600" spc="-65" dirty="0">
                <a:solidFill>
                  <a:srgbClr val="474747"/>
                </a:solidFill>
                <a:latin typeface="Arial"/>
                <a:cs typeface="Arial"/>
              </a:rPr>
              <a:t>m</a:t>
            </a:r>
            <a:r>
              <a:rPr sz="1600" spc="-55" dirty="0">
                <a:solidFill>
                  <a:srgbClr val="474747"/>
                </a:solidFill>
                <a:latin typeface="Arial"/>
                <a:cs typeface="Arial"/>
              </a:rPr>
              <a:t>o</a:t>
            </a:r>
            <a:r>
              <a:rPr sz="1600" spc="-95" dirty="0">
                <a:solidFill>
                  <a:srgbClr val="474747"/>
                </a:solidFill>
                <a:latin typeface="Arial"/>
                <a:cs typeface="Arial"/>
              </a:rPr>
              <a:t>ng</a:t>
            </a:r>
            <a:r>
              <a:rPr sz="1600" spc="-85" dirty="0">
                <a:solidFill>
                  <a:srgbClr val="474747"/>
                </a:solidFill>
                <a:latin typeface="Arial"/>
                <a:cs typeface="Arial"/>
              </a:rPr>
              <a:t> </a:t>
            </a:r>
            <a:r>
              <a:rPr sz="1600" spc="5" dirty="0">
                <a:solidFill>
                  <a:srgbClr val="474747"/>
                </a:solidFill>
                <a:latin typeface="Arial"/>
                <a:cs typeface="Arial"/>
              </a:rPr>
              <a:t>f</a:t>
            </a:r>
            <a:r>
              <a:rPr sz="1600" spc="-105" dirty="0">
                <a:solidFill>
                  <a:srgbClr val="474747"/>
                </a:solidFill>
                <a:latin typeface="Arial"/>
                <a:cs typeface="Arial"/>
              </a:rPr>
              <a:t>e</a:t>
            </a:r>
            <a:r>
              <a:rPr sz="1600" spc="-65" dirty="0">
                <a:solidFill>
                  <a:srgbClr val="474747"/>
                </a:solidFill>
                <a:latin typeface="Arial"/>
                <a:cs typeface="Arial"/>
              </a:rPr>
              <a:t>m</a:t>
            </a:r>
            <a:r>
              <a:rPr sz="1600" spc="-130" dirty="0">
                <a:solidFill>
                  <a:srgbClr val="474747"/>
                </a:solidFill>
                <a:latin typeface="Arial"/>
                <a:cs typeface="Arial"/>
              </a:rPr>
              <a:t>a</a:t>
            </a:r>
            <a:r>
              <a:rPr sz="1600" spc="15" dirty="0">
                <a:solidFill>
                  <a:srgbClr val="474747"/>
                </a:solidFill>
                <a:latin typeface="Arial"/>
                <a:cs typeface="Arial"/>
              </a:rPr>
              <a:t>l</a:t>
            </a:r>
            <a:r>
              <a:rPr sz="1600" spc="-105" dirty="0">
                <a:solidFill>
                  <a:srgbClr val="474747"/>
                </a:solidFill>
                <a:latin typeface="Arial"/>
                <a:cs typeface="Arial"/>
              </a:rPr>
              <a:t>e</a:t>
            </a:r>
            <a:r>
              <a:rPr sz="1600" spc="-185" dirty="0">
                <a:solidFill>
                  <a:srgbClr val="474747"/>
                </a:solidFill>
                <a:latin typeface="Arial"/>
                <a:cs typeface="Arial"/>
              </a:rPr>
              <a:t>s</a:t>
            </a:r>
            <a:r>
              <a:rPr sz="1600" spc="-45" dirty="0">
                <a:solidFill>
                  <a:srgbClr val="474747"/>
                </a:solidFill>
                <a:latin typeface="Arial"/>
                <a:cs typeface="Arial"/>
              </a:rPr>
              <a:t>.</a:t>
            </a:r>
            <a:endParaRPr sz="1600" dirty="0">
              <a:latin typeface="Arial"/>
              <a:cs typeface="Arial"/>
            </a:endParaRPr>
          </a:p>
          <a:p>
            <a:pPr>
              <a:lnSpc>
                <a:spcPct val="100000"/>
              </a:lnSpc>
              <a:spcBef>
                <a:spcPts val="20"/>
              </a:spcBef>
            </a:pPr>
            <a:endParaRPr sz="1650" dirty="0">
              <a:latin typeface="Arial"/>
              <a:cs typeface="Arial"/>
            </a:endParaRPr>
          </a:p>
          <a:p>
            <a:pPr marL="12700">
              <a:lnSpc>
                <a:spcPct val="100000"/>
              </a:lnSpc>
            </a:pPr>
            <a:r>
              <a:rPr sz="1600" b="1" spc="55" dirty="0">
                <a:solidFill>
                  <a:srgbClr val="474747"/>
                </a:solidFill>
                <a:latin typeface="Arial"/>
                <a:cs typeface="Arial"/>
              </a:rPr>
              <a:t>M</a:t>
            </a:r>
            <a:r>
              <a:rPr sz="1600" b="1" spc="-105" dirty="0">
                <a:solidFill>
                  <a:srgbClr val="474747"/>
                </a:solidFill>
                <a:latin typeface="Arial"/>
                <a:cs typeface="Arial"/>
              </a:rPr>
              <a:t>a</a:t>
            </a:r>
            <a:r>
              <a:rPr sz="1600" b="1" spc="-55" dirty="0">
                <a:solidFill>
                  <a:srgbClr val="474747"/>
                </a:solidFill>
                <a:latin typeface="Arial"/>
                <a:cs typeface="Arial"/>
              </a:rPr>
              <a:t>l</a:t>
            </a:r>
            <a:r>
              <a:rPr sz="1600" b="1" spc="-90" dirty="0">
                <a:solidFill>
                  <a:srgbClr val="474747"/>
                </a:solidFill>
                <a:latin typeface="Arial"/>
                <a:cs typeface="Arial"/>
              </a:rPr>
              <a:t>e</a:t>
            </a:r>
            <a:r>
              <a:rPr sz="1600" b="1" spc="-100" dirty="0">
                <a:solidFill>
                  <a:srgbClr val="474747"/>
                </a:solidFill>
                <a:latin typeface="Arial"/>
                <a:cs typeface="Arial"/>
              </a:rPr>
              <a:t> </a:t>
            </a:r>
            <a:r>
              <a:rPr sz="1600" spc="-55" dirty="0">
                <a:solidFill>
                  <a:srgbClr val="474747"/>
                </a:solidFill>
                <a:latin typeface="Arial"/>
                <a:cs typeface="Arial"/>
              </a:rPr>
              <a:t>d</a:t>
            </a:r>
            <a:r>
              <a:rPr sz="1600" spc="-105" dirty="0">
                <a:solidFill>
                  <a:srgbClr val="474747"/>
                </a:solidFill>
                <a:latin typeface="Arial"/>
                <a:cs typeface="Arial"/>
              </a:rPr>
              <a:t>e</a:t>
            </a:r>
            <a:r>
              <a:rPr sz="1600" spc="-140" dirty="0">
                <a:solidFill>
                  <a:srgbClr val="474747"/>
                </a:solidFill>
                <a:latin typeface="Arial"/>
                <a:cs typeface="Arial"/>
              </a:rPr>
              <a:t>a</a:t>
            </a:r>
            <a:r>
              <a:rPr sz="1600" spc="95" dirty="0">
                <a:solidFill>
                  <a:srgbClr val="474747"/>
                </a:solidFill>
                <a:latin typeface="Arial"/>
                <a:cs typeface="Arial"/>
              </a:rPr>
              <a:t>t</a:t>
            </a:r>
            <a:r>
              <a:rPr sz="1600" spc="-55" dirty="0">
                <a:solidFill>
                  <a:srgbClr val="474747"/>
                </a:solidFill>
                <a:latin typeface="Arial"/>
                <a:cs typeface="Arial"/>
              </a:rPr>
              <a:t>h</a:t>
            </a:r>
            <a:r>
              <a:rPr sz="1600" spc="-180" dirty="0">
                <a:solidFill>
                  <a:srgbClr val="474747"/>
                </a:solidFill>
                <a:latin typeface="Arial"/>
                <a:cs typeface="Arial"/>
              </a:rPr>
              <a:t>s</a:t>
            </a:r>
            <a:r>
              <a:rPr sz="1600" spc="-85" dirty="0">
                <a:solidFill>
                  <a:srgbClr val="474747"/>
                </a:solidFill>
                <a:latin typeface="Arial"/>
                <a:cs typeface="Arial"/>
              </a:rPr>
              <a:t> </a:t>
            </a:r>
            <a:r>
              <a:rPr sz="1600" spc="-10" dirty="0">
                <a:solidFill>
                  <a:srgbClr val="474747"/>
                </a:solidFill>
                <a:latin typeface="Arial"/>
                <a:cs typeface="Arial"/>
              </a:rPr>
              <a:t>r</a:t>
            </a:r>
            <a:r>
              <a:rPr sz="1600" spc="-105" dirty="0">
                <a:solidFill>
                  <a:srgbClr val="474747"/>
                </a:solidFill>
                <a:latin typeface="Arial"/>
                <a:cs typeface="Arial"/>
              </a:rPr>
              <a:t>e</a:t>
            </a:r>
            <a:r>
              <a:rPr sz="1600" spc="-55" dirty="0">
                <a:solidFill>
                  <a:srgbClr val="474747"/>
                </a:solidFill>
                <a:latin typeface="Arial"/>
                <a:cs typeface="Arial"/>
              </a:rPr>
              <a:t>p</a:t>
            </a:r>
            <a:r>
              <a:rPr sz="1600" spc="-10" dirty="0">
                <a:solidFill>
                  <a:srgbClr val="474747"/>
                </a:solidFill>
                <a:latin typeface="Arial"/>
                <a:cs typeface="Arial"/>
              </a:rPr>
              <a:t>r</a:t>
            </a:r>
            <a:r>
              <a:rPr sz="1600" spc="-105" dirty="0">
                <a:solidFill>
                  <a:srgbClr val="474747"/>
                </a:solidFill>
                <a:latin typeface="Arial"/>
                <a:cs typeface="Arial"/>
              </a:rPr>
              <a:t>e</a:t>
            </a:r>
            <a:r>
              <a:rPr sz="1600" spc="-185" dirty="0">
                <a:solidFill>
                  <a:srgbClr val="474747"/>
                </a:solidFill>
                <a:latin typeface="Arial"/>
                <a:cs typeface="Arial"/>
              </a:rPr>
              <a:t>s</a:t>
            </a:r>
            <a:r>
              <a:rPr sz="1600" spc="-105" dirty="0">
                <a:solidFill>
                  <a:srgbClr val="474747"/>
                </a:solidFill>
                <a:latin typeface="Arial"/>
                <a:cs typeface="Arial"/>
              </a:rPr>
              <a:t>e</a:t>
            </a:r>
            <a:r>
              <a:rPr sz="1600" spc="-70" dirty="0">
                <a:solidFill>
                  <a:srgbClr val="474747"/>
                </a:solidFill>
                <a:latin typeface="Arial"/>
                <a:cs typeface="Arial"/>
              </a:rPr>
              <a:t>n</a:t>
            </a:r>
            <a:r>
              <a:rPr sz="1600" spc="90" dirty="0">
                <a:solidFill>
                  <a:srgbClr val="474747"/>
                </a:solidFill>
                <a:latin typeface="Arial"/>
                <a:cs typeface="Arial"/>
              </a:rPr>
              <a:t>t</a:t>
            </a:r>
            <a:r>
              <a:rPr sz="1600" spc="-35" dirty="0">
                <a:solidFill>
                  <a:srgbClr val="474747"/>
                </a:solidFill>
                <a:latin typeface="Arial"/>
                <a:cs typeface="Arial"/>
              </a:rPr>
              <a:t> </a:t>
            </a:r>
            <a:r>
              <a:rPr sz="1600" spc="-90" dirty="0">
                <a:solidFill>
                  <a:srgbClr val="474747"/>
                </a:solidFill>
                <a:latin typeface="Arial"/>
                <a:cs typeface="Arial"/>
              </a:rPr>
              <a:t>79</a:t>
            </a:r>
            <a:r>
              <a:rPr sz="1600" spc="-285" dirty="0">
                <a:solidFill>
                  <a:srgbClr val="474747"/>
                </a:solidFill>
                <a:latin typeface="Arial"/>
                <a:cs typeface="Arial"/>
              </a:rPr>
              <a:t>%</a:t>
            </a:r>
            <a:r>
              <a:rPr sz="1600" spc="-65" dirty="0">
                <a:solidFill>
                  <a:srgbClr val="474747"/>
                </a:solidFill>
                <a:latin typeface="Arial"/>
                <a:cs typeface="Arial"/>
              </a:rPr>
              <a:t> </a:t>
            </a:r>
            <a:r>
              <a:rPr sz="1600" spc="-10" dirty="0">
                <a:solidFill>
                  <a:srgbClr val="474747"/>
                </a:solidFill>
                <a:latin typeface="Arial"/>
                <a:cs typeface="Arial"/>
              </a:rPr>
              <a:t>o</a:t>
            </a:r>
            <a:r>
              <a:rPr sz="1600" spc="-5" dirty="0">
                <a:solidFill>
                  <a:srgbClr val="474747"/>
                </a:solidFill>
                <a:latin typeface="Arial"/>
                <a:cs typeface="Arial"/>
              </a:rPr>
              <a:t>f</a:t>
            </a:r>
            <a:r>
              <a:rPr sz="1600" spc="-70" dirty="0">
                <a:solidFill>
                  <a:srgbClr val="474747"/>
                </a:solidFill>
                <a:latin typeface="Arial"/>
                <a:cs typeface="Arial"/>
              </a:rPr>
              <a:t> </a:t>
            </a:r>
            <a:r>
              <a:rPr sz="1600" spc="-130" dirty="0">
                <a:solidFill>
                  <a:srgbClr val="474747"/>
                </a:solidFill>
                <a:latin typeface="Arial"/>
                <a:cs typeface="Arial"/>
              </a:rPr>
              <a:t>a</a:t>
            </a:r>
            <a:r>
              <a:rPr sz="1600" spc="15" dirty="0">
                <a:solidFill>
                  <a:srgbClr val="474747"/>
                </a:solidFill>
                <a:latin typeface="Arial"/>
                <a:cs typeface="Arial"/>
              </a:rPr>
              <a:t>l</a:t>
            </a:r>
            <a:r>
              <a:rPr sz="1600" spc="10" dirty="0">
                <a:solidFill>
                  <a:srgbClr val="474747"/>
                </a:solidFill>
                <a:latin typeface="Arial"/>
                <a:cs typeface="Arial"/>
              </a:rPr>
              <a:t>l</a:t>
            </a:r>
            <a:r>
              <a:rPr sz="1600" spc="-105" dirty="0">
                <a:solidFill>
                  <a:srgbClr val="474747"/>
                </a:solidFill>
                <a:latin typeface="Arial"/>
                <a:cs typeface="Arial"/>
              </a:rPr>
              <a:t> </a:t>
            </a:r>
            <a:r>
              <a:rPr sz="1600" spc="-140" dirty="0">
                <a:solidFill>
                  <a:srgbClr val="474747"/>
                </a:solidFill>
                <a:latin typeface="Arial"/>
                <a:cs typeface="Arial"/>
              </a:rPr>
              <a:t>U</a:t>
            </a:r>
            <a:r>
              <a:rPr sz="1600" spc="-335" dirty="0">
                <a:solidFill>
                  <a:srgbClr val="474747"/>
                </a:solidFill>
                <a:latin typeface="Arial"/>
                <a:cs typeface="Arial"/>
              </a:rPr>
              <a:t>S</a:t>
            </a:r>
            <a:r>
              <a:rPr sz="1600" spc="-75" dirty="0">
                <a:solidFill>
                  <a:srgbClr val="474747"/>
                </a:solidFill>
                <a:latin typeface="Arial"/>
                <a:cs typeface="Arial"/>
              </a:rPr>
              <a:t> </a:t>
            </a:r>
            <a:r>
              <a:rPr sz="1600" spc="-185" dirty="0">
                <a:solidFill>
                  <a:srgbClr val="474747"/>
                </a:solidFill>
                <a:latin typeface="Arial"/>
                <a:cs typeface="Arial"/>
              </a:rPr>
              <a:t>s</a:t>
            </a:r>
            <a:r>
              <a:rPr sz="1600" spc="-55" dirty="0">
                <a:solidFill>
                  <a:srgbClr val="474747"/>
                </a:solidFill>
                <a:latin typeface="Arial"/>
                <a:cs typeface="Arial"/>
              </a:rPr>
              <a:t>u</a:t>
            </a:r>
            <a:r>
              <a:rPr sz="1600" spc="15" dirty="0">
                <a:solidFill>
                  <a:srgbClr val="474747"/>
                </a:solidFill>
                <a:latin typeface="Arial"/>
                <a:cs typeface="Arial"/>
              </a:rPr>
              <a:t>i</a:t>
            </a:r>
            <a:r>
              <a:rPr sz="1600" spc="-135" dirty="0">
                <a:solidFill>
                  <a:srgbClr val="474747"/>
                </a:solidFill>
                <a:latin typeface="Arial"/>
                <a:cs typeface="Arial"/>
              </a:rPr>
              <a:t>c</a:t>
            </a:r>
            <a:r>
              <a:rPr sz="1600" spc="15" dirty="0">
                <a:solidFill>
                  <a:srgbClr val="474747"/>
                </a:solidFill>
                <a:latin typeface="Arial"/>
                <a:cs typeface="Arial"/>
              </a:rPr>
              <a:t>i</a:t>
            </a:r>
            <a:r>
              <a:rPr sz="1600" spc="-55" dirty="0">
                <a:solidFill>
                  <a:srgbClr val="474747"/>
                </a:solidFill>
                <a:latin typeface="Arial"/>
                <a:cs typeface="Arial"/>
              </a:rPr>
              <a:t>d</a:t>
            </a:r>
            <a:r>
              <a:rPr sz="1600" spc="-105" dirty="0">
                <a:solidFill>
                  <a:srgbClr val="474747"/>
                </a:solidFill>
                <a:latin typeface="Arial"/>
                <a:cs typeface="Arial"/>
              </a:rPr>
              <a:t>e</a:t>
            </a:r>
            <a:r>
              <a:rPr sz="1600" spc="-185" dirty="0">
                <a:solidFill>
                  <a:srgbClr val="474747"/>
                </a:solidFill>
                <a:latin typeface="Arial"/>
                <a:cs typeface="Arial"/>
              </a:rPr>
              <a:t>s</a:t>
            </a:r>
            <a:r>
              <a:rPr sz="1600" spc="-45" dirty="0">
                <a:solidFill>
                  <a:srgbClr val="474747"/>
                </a:solidFill>
                <a:latin typeface="Arial"/>
                <a:cs typeface="Arial"/>
              </a:rPr>
              <a:t>.</a:t>
            </a:r>
            <a:endParaRPr sz="1600" dirty="0">
              <a:latin typeface="Arial"/>
              <a:cs typeface="Arial"/>
            </a:endParaRPr>
          </a:p>
          <a:p>
            <a:pPr marL="12700" marR="1713230">
              <a:lnSpc>
                <a:spcPct val="200000"/>
              </a:lnSpc>
            </a:pPr>
            <a:r>
              <a:rPr sz="1600" b="1" spc="-130" dirty="0">
                <a:solidFill>
                  <a:srgbClr val="474747"/>
                </a:solidFill>
                <a:latin typeface="Arial"/>
                <a:cs typeface="Arial"/>
              </a:rPr>
              <a:t>Firearms </a:t>
            </a:r>
            <a:r>
              <a:rPr sz="1600" spc="-80" dirty="0">
                <a:solidFill>
                  <a:srgbClr val="474747"/>
                </a:solidFill>
                <a:latin typeface="Arial"/>
                <a:cs typeface="Arial"/>
              </a:rPr>
              <a:t>are </a:t>
            </a:r>
            <a:r>
              <a:rPr sz="1600" spc="-20" dirty="0">
                <a:solidFill>
                  <a:srgbClr val="474747"/>
                </a:solidFill>
                <a:latin typeface="Arial"/>
                <a:cs typeface="Arial"/>
              </a:rPr>
              <a:t>the </a:t>
            </a:r>
            <a:r>
              <a:rPr sz="1600" spc="-55" dirty="0">
                <a:solidFill>
                  <a:srgbClr val="474747"/>
                </a:solidFill>
                <a:latin typeface="Arial"/>
                <a:cs typeface="Arial"/>
              </a:rPr>
              <a:t>most </a:t>
            </a:r>
            <a:r>
              <a:rPr sz="1600" spc="-100" dirty="0">
                <a:solidFill>
                  <a:srgbClr val="474747"/>
                </a:solidFill>
                <a:latin typeface="Arial"/>
                <a:cs typeface="Arial"/>
              </a:rPr>
              <a:t>used </a:t>
            </a:r>
            <a:r>
              <a:rPr sz="1600" spc="-40" dirty="0">
                <a:solidFill>
                  <a:srgbClr val="474747"/>
                </a:solidFill>
                <a:latin typeface="Arial"/>
                <a:cs typeface="Arial"/>
              </a:rPr>
              <a:t>method </a:t>
            </a:r>
            <a:r>
              <a:rPr sz="1600" spc="-10" dirty="0">
                <a:solidFill>
                  <a:srgbClr val="474747"/>
                </a:solidFill>
                <a:latin typeface="Arial"/>
                <a:cs typeface="Arial"/>
              </a:rPr>
              <a:t>of </a:t>
            </a:r>
            <a:r>
              <a:rPr sz="1600" spc="-70" dirty="0">
                <a:solidFill>
                  <a:srgbClr val="474747"/>
                </a:solidFill>
                <a:latin typeface="Arial"/>
                <a:cs typeface="Arial"/>
              </a:rPr>
              <a:t>suicide </a:t>
            </a:r>
            <a:r>
              <a:rPr sz="1600" spc="-90" dirty="0">
                <a:solidFill>
                  <a:srgbClr val="474747"/>
                </a:solidFill>
                <a:latin typeface="Arial"/>
                <a:cs typeface="Arial"/>
              </a:rPr>
              <a:t>among </a:t>
            </a:r>
            <a:r>
              <a:rPr sz="1600" spc="-85" dirty="0">
                <a:solidFill>
                  <a:srgbClr val="474747"/>
                </a:solidFill>
                <a:latin typeface="Arial"/>
                <a:cs typeface="Arial"/>
              </a:rPr>
              <a:t>males. </a:t>
            </a:r>
            <a:r>
              <a:rPr sz="1600" spc="-80" dirty="0">
                <a:solidFill>
                  <a:srgbClr val="474747"/>
                </a:solidFill>
                <a:latin typeface="Arial"/>
                <a:cs typeface="Arial"/>
              </a:rPr>
              <a:t> </a:t>
            </a:r>
            <a:r>
              <a:rPr sz="1600" b="1" spc="-270" dirty="0">
                <a:solidFill>
                  <a:srgbClr val="474747"/>
                </a:solidFill>
                <a:latin typeface="Arial"/>
                <a:cs typeface="Arial"/>
              </a:rPr>
              <a:t>F</a:t>
            </a:r>
            <a:r>
              <a:rPr sz="1600" b="1" spc="-90" dirty="0">
                <a:solidFill>
                  <a:srgbClr val="474747"/>
                </a:solidFill>
                <a:latin typeface="Arial"/>
                <a:cs typeface="Arial"/>
              </a:rPr>
              <a:t>e</a:t>
            </a:r>
            <a:r>
              <a:rPr sz="1600" b="1" spc="-130" dirty="0">
                <a:solidFill>
                  <a:srgbClr val="474747"/>
                </a:solidFill>
                <a:latin typeface="Arial"/>
                <a:cs typeface="Arial"/>
              </a:rPr>
              <a:t>m</a:t>
            </a:r>
            <a:r>
              <a:rPr sz="1600" b="1" spc="-105" dirty="0">
                <a:solidFill>
                  <a:srgbClr val="474747"/>
                </a:solidFill>
                <a:latin typeface="Arial"/>
                <a:cs typeface="Arial"/>
              </a:rPr>
              <a:t>a</a:t>
            </a:r>
            <a:r>
              <a:rPr sz="1600" b="1" spc="-55" dirty="0">
                <a:solidFill>
                  <a:srgbClr val="474747"/>
                </a:solidFill>
                <a:latin typeface="Arial"/>
                <a:cs typeface="Arial"/>
              </a:rPr>
              <a:t>l</a:t>
            </a:r>
            <a:r>
              <a:rPr sz="1600" b="1" spc="-90" dirty="0">
                <a:solidFill>
                  <a:srgbClr val="474747"/>
                </a:solidFill>
                <a:latin typeface="Arial"/>
                <a:cs typeface="Arial"/>
              </a:rPr>
              <a:t>e</a:t>
            </a:r>
            <a:r>
              <a:rPr sz="1600" b="1" spc="-254" dirty="0">
                <a:solidFill>
                  <a:srgbClr val="474747"/>
                </a:solidFill>
                <a:latin typeface="Arial"/>
                <a:cs typeface="Arial"/>
              </a:rPr>
              <a:t>s</a:t>
            </a:r>
            <a:r>
              <a:rPr sz="1600" b="1" spc="-100" dirty="0">
                <a:solidFill>
                  <a:srgbClr val="474747"/>
                </a:solidFill>
                <a:latin typeface="Arial"/>
                <a:cs typeface="Arial"/>
              </a:rPr>
              <a:t> </a:t>
            </a:r>
            <a:r>
              <a:rPr sz="1600" spc="-130" dirty="0">
                <a:solidFill>
                  <a:srgbClr val="474747"/>
                </a:solidFill>
                <a:latin typeface="Arial"/>
                <a:cs typeface="Arial"/>
              </a:rPr>
              <a:t>a</a:t>
            </a:r>
            <a:r>
              <a:rPr sz="1600" spc="-10" dirty="0">
                <a:solidFill>
                  <a:srgbClr val="474747"/>
                </a:solidFill>
                <a:latin typeface="Arial"/>
                <a:cs typeface="Arial"/>
              </a:rPr>
              <a:t>r</a:t>
            </a:r>
            <a:r>
              <a:rPr sz="1600" spc="-100" dirty="0">
                <a:solidFill>
                  <a:srgbClr val="474747"/>
                </a:solidFill>
                <a:latin typeface="Arial"/>
                <a:cs typeface="Arial"/>
              </a:rPr>
              <a:t>e</a:t>
            </a:r>
            <a:r>
              <a:rPr sz="1600" spc="-65" dirty="0">
                <a:solidFill>
                  <a:srgbClr val="474747"/>
                </a:solidFill>
                <a:latin typeface="Arial"/>
                <a:cs typeface="Arial"/>
              </a:rPr>
              <a:t> m</a:t>
            </a:r>
            <a:r>
              <a:rPr sz="1600" spc="-25" dirty="0">
                <a:solidFill>
                  <a:srgbClr val="474747"/>
                </a:solidFill>
                <a:latin typeface="Arial"/>
                <a:cs typeface="Arial"/>
              </a:rPr>
              <a:t>o</a:t>
            </a:r>
            <a:r>
              <a:rPr sz="1600" spc="-40" dirty="0">
                <a:solidFill>
                  <a:srgbClr val="474747"/>
                </a:solidFill>
                <a:latin typeface="Arial"/>
                <a:cs typeface="Arial"/>
              </a:rPr>
              <a:t>r</a:t>
            </a:r>
            <a:r>
              <a:rPr sz="1600" spc="-100" dirty="0">
                <a:solidFill>
                  <a:srgbClr val="474747"/>
                </a:solidFill>
                <a:latin typeface="Arial"/>
                <a:cs typeface="Arial"/>
              </a:rPr>
              <a:t>e</a:t>
            </a:r>
            <a:r>
              <a:rPr sz="1600" spc="-55" dirty="0">
                <a:solidFill>
                  <a:srgbClr val="474747"/>
                </a:solidFill>
                <a:latin typeface="Arial"/>
                <a:cs typeface="Arial"/>
              </a:rPr>
              <a:t> </a:t>
            </a:r>
            <a:r>
              <a:rPr sz="1600" spc="15" dirty="0">
                <a:solidFill>
                  <a:srgbClr val="474747"/>
                </a:solidFill>
                <a:latin typeface="Arial"/>
                <a:cs typeface="Arial"/>
              </a:rPr>
              <a:t>li</a:t>
            </a:r>
            <a:r>
              <a:rPr sz="1600" spc="-130" dirty="0">
                <a:solidFill>
                  <a:srgbClr val="474747"/>
                </a:solidFill>
                <a:latin typeface="Arial"/>
                <a:cs typeface="Arial"/>
              </a:rPr>
              <a:t>k</a:t>
            </a:r>
            <a:r>
              <a:rPr sz="1600" spc="-105" dirty="0">
                <a:solidFill>
                  <a:srgbClr val="474747"/>
                </a:solidFill>
                <a:latin typeface="Arial"/>
                <a:cs typeface="Arial"/>
              </a:rPr>
              <a:t>e</a:t>
            </a:r>
            <a:r>
              <a:rPr sz="1600" spc="15" dirty="0">
                <a:solidFill>
                  <a:srgbClr val="474747"/>
                </a:solidFill>
                <a:latin typeface="Arial"/>
                <a:cs typeface="Arial"/>
              </a:rPr>
              <a:t>l</a:t>
            </a:r>
            <a:r>
              <a:rPr sz="1600" spc="-80" dirty="0">
                <a:solidFill>
                  <a:srgbClr val="474747"/>
                </a:solidFill>
                <a:latin typeface="Arial"/>
                <a:cs typeface="Arial"/>
              </a:rPr>
              <a:t>y</a:t>
            </a:r>
            <a:r>
              <a:rPr sz="1600" spc="-100" dirty="0">
                <a:solidFill>
                  <a:srgbClr val="474747"/>
                </a:solidFill>
                <a:latin typeface="Arial"/>
                <a:cs typeface="Arial"/>
              </a:rPr>
              <a:t> </a:t>
            </a:r>
            <a:r>
              <a:rPr sz="1600" spc="95" dirty="0">
                <a:solidFill>
                  <a:srgbClr val="474747"/>
                </a:solidFill>
                <a:latin typeface="Arial"/>
                <a:cs typeface="Arial"/>
              </a:rPr>
              <a:t>t</a:t>
            </a:r>
            <a:r>
              <a:rPr sz="1600" spc="-55" dirty="0">
                <a:solidFill>
                  <a:srgbClr val="474747"/>
                </a:solidFill>
                <a:latin typeface="Arial"/>
                <a:cs typeface="Arial"/>
              </a:rPr>
              <a:t>h</a:t>
            </a:r>
            <a:r>
              <a:rPr sz="1600" spc="-130" dirty="0">
                <a:solidFill>
                  <a:srgbClr val="474747"/>
                </a:solidFill>
                <a:latin typeface="Arial"/>
                <a:cs typeface="Arial"/>
              </a:rPr>
              <a:t>a</a:t>
            </a:r>
            <a:r>
              <a:rPr sz="1600" spc="-55" dirty="0">
                <a:solidFill>
                  <a:srgbClr val="474747"/>
                </a:solidFill>
                <a:latin typeface="Arial"/>
                <a:cs typeface="Arial"/>
              </a:rPr>
              <a:t>n</a:t>
            </a:r>
            <a:r>
              <a:rPr sz="1600" spc="-100" dirty="0">
                <a:solidFill>
                  <a:srgbClr val="474747"/>
                </a:solidFill>
                <a:latin typeface="Arial"/>
                <a:cs typeface="Arial"/>
              </a:rPr>
              <a:t> </a:t>
            </a:r>
            <a:r>
              <a:rPr sz="1600" spc="-65" dirty="0">
                <a:solidFill>
                  <a:srgbClr val="474747"/>
                </a:solidFill>
                <a:latin typeface="Arial"/>
                <a:cs typeface="Arial"/>
              </a:rPr>
              <a:t>m</a:t>
            </a:r>
            <a:r>
              <a:rPr sz="1600" spc="-130" dirty="0">
                <a:solidFill>
                  <a:srgbClr val="474747"/>
                </a:solidFill>
                <a:latin typeface="Arial"/>
                <a:cs typeface="Arial"/>
              </a:rPr>
              <a:t>a</a:t>
            </a:r>
            <a:r>
              <a:rPr sz="1600" spc="15" dirty="0">
                <a:solidFill>
                  <a:srgbClr val="474747"/>
                </a:solidFill>
                <a:latin typeface="Arial"/>
                <a:cs typeface="Arial"/>
              </a:rPr>
              <a:t>l</a:t>
            </a:r>
            <a:r>
              <a:rPr sz="1600" spc="-105" dirty="0">
                <a:solidFill>
                  <a:srgbClr val="474747"/>
                </a:solidFill>
                <a:latin typeface="Arial"/>
                <a:cs typeface="Arial"/>
              </a:rPr>
              <a:t>e</a:t>
            </a:r>
            <a:r>
              <a:rPr sz="1600" spc="-180" dirty="0">
                <a:solidFill>
                  <a:srgbClr val="474747"/>
                </a:solidFill>
                <a:latin typeface="Arial"/>
                <a:cs typeface="Arial"/>
              </a:rPr>
              <a:t>s</a:t>
            </a:r>
            <a:r>
              <a:rPr sz="1600" spc="-85" dirty="0">
                <a:solidFill>
                  <a:srgbClr val="474747"/>
                </a:solidFill>
                <a:latin typeface="Arial"/>
                <a:cs typeface="Arial"/>
              </a:rPr>
              <a:t> </a:t>
            </a:r>
            <a:r>
              <a:rPr sz="1600" spc="80" dirty="0">
                <a:solidFill>
                  <a:srgbClr val="474747"/>
                </a:solidFill>
                <a:latin typeface="Arial"/>
                <a:cs typeface="Arial"/>
              </a:rPr>
              <a:t>t</a:t>
            </a:r>
            <a:r>
              <a:rPr sz="1600" spc="-50" dirty="0">
                <a:solidFill>
                  <a:srgbClr val="474747"/>
                </a:solidFill>
                <a:latin typeface="Arial"/>
                <a:cs typeface="Arial"/>
              </a:rPr>
              <a:t>o</a:t>
            </a:r>
            <a:r>
              <a:rPr sz="1600" spc="-80" dirty="0">
                <a:solidFill>
                  <a:srgbClr val="474747"/>
                </a:solidFill>
                <a:latin typeface="Arial"/>
                <a:cs typeface="Arial"/>
              </a:rPr>
              <a:t> </a:t>
            </a:r>
            <a:r>
              <a:rPr sz="1600" spc="-55" dirty="0">
                <a:solidFill>
                  <a:srgbClr val="474747"/>
                </a:solidFill>
                <a:latin typeface="Arial"/>
                <a:cs typeface="Arial"/>
              </a:rPr>
              <a:t>h</a:t>
            </a:r>
            <a:r>
              <a:rPr sz="1600" spc="-155" dirty="0">
                <a:solidFill>
                  <a:srgbClr val="474747"/>
                </a:solidFill>
                <a:latin typeface="Arial"/>
                <a:cs typeface="Arial"/>
              </a:rPr>
              <a:t>a</a:t>
            </a:r>
            <a:r>
              <a:rPr sz="1600" spc="-95" dirty="0">
                <a:solidFill>
                  <a:srgbClr val="474747"/>
                </a:solidFill>
                <a:latin typeface="Arial"/>
                <a:cs typeface="Arial"/>
              </a:rPr>
              <a:t>v</a:t>
            </a:r>
            <a:r>
              <a:rPr sz="1600" spc="-100" dirty="0">
                <a:solidFill>
                  <a:srgbClr val="474747"/>
                </a:solidFill>
                <a:latin typeface="Arial"/>
                <a:cs typeface="Arial"/>
              </a:rPr>
              <a:t>e</a:t>
            </a:r>
            <a:r>
              <a:rPr sz="1600" spc="-90" dirty="0">
                <a:solidFill>
                  <a:srgbClr val="474747"/>
                </a:solidFill>
                <a:latin typeface="Arial"/>
                <a:cs typeface="Arial"/>
              </a:rPr>
              <a:t> </a:t>
            </a:r>
            <a:r>
              <a:rPr sz="1600" spc="-185" dirty="0">
                <a:solidFill>
                  <a:srgbClr val="474747"/>
                </a:solidFill>
                <a:latin typeface="Arial"/>
                <a:cs typeface="Arial"/>
              </a:rPr>
              <a:t>s</a:t>
            </a:r>
            <a:r>
              <a:rPr sz="1600" spc="-55" dirty="0">
                <a:solidFill>
                  <a:srgbClr val="474747"/>
                </a:solidFill>
                <a:latin typeface="Arial"/>
                <a:cs typeface="Arial"/>
              </a:rPr>
              <a:t>u</a:t>
            </a:r>
            <a:r>
              <a:rPr sz="1600" spc="15" dirty="0">
                <a:solidFill>
                  <a:srgbClr val="474747"/>
                </a:solidFill>
                <a:latin typeface="Arial"/>
                <a:cs typeface="Arial"/>
              </a:rPr>
              <a:t>i</a:t>
            </a:r>
            <a:r>
              <a:rPr sz="1600" spc="-135" dirty="0">
                <a:solidFill>
                  <a:srgbClr val="474747"/>
                </a:solidFill>
                <a:latin typeface="Arial"/>
                <a:cs typeface="Arial"/>
              </a:rPr>
              <a:t>c</a:t>
            </a:r>
            <a:r>
              <a:rPr sz="1600" spc="15" dirty="0">
                <a:solidFill>
                  <a:srgbClr val="474747"/>
                </a:solidFill>
                <a:latin typeface="Arial"/>
                <a:cs typeface="Arial"/>
              </a:rPr>
              <a:t>i</a:t>
            </a:r>
            <a:r>
              <a:rPr sz="1600" spc="-55" dirty="0">
                <a:solidFill>
                  <a:srgbClr val="474747"/>
                </a:solidFill>
                <a:latin typeface="Arial"/>
                <a:cs typeface="Arial"/>
              </a:rPr>
              <a:t>d</a:t>
            </a:r>
            <a:r>
              <a:rPr sz="1600" spc="-130" dirty="0">
                <a:solidFill>
                  <a:srgbClr val="474747"/>
                </a:solidFill>
                <a:latin typeface="Arial"/>
                <a:cs typeface="Arial"/>
              </a:rPr>
              <a:t>a</a:t>
            </a:r>
            <a:r>
              <a:rPr sz="1600" spc="10" dirty="0">
                <a:solidFill>
                  <a:srgbClr val="474747"/>
                </a:solidFill>
                <a:latin typeface="Arial"/>
                <a:cs typeface="Arial"/>
              </a:rPr>
              <a:t>l</a:t>
            </a:r>
            <a:r>
              <a:rPr sz="1600" spc="-114" dirty="0">
                <a:solidFill>
                  <a:srgbClr val="474747"/>
                </a:solidFill>
                <a:latin typeface="Arial"/>
                <a:cs typeface="Arial"/>
              </a:rPr>
              <a:t> </a:t>
            </a:r>
            <a:r>
              <a:rPr sz="1600" spc="95" dirty="0">
                <a:solidFill>
                  <a:srgbClr val="474747"/>
                </a:solidFill>
                <a:latin typeface="Arial"/>
                <a:cs typeface="Arial"/>
              </a:rPr>
              <a:t>t</a:t>
            </a:r>
            <a:r>
              <a:rPr sz="1600" spc="-55" dirty="0">
                <a:solidFill>
                  <a:srgbClr val="474747"/>
                </a:solidFill>
                <a:latin typeface="Arial"/>
                <a:cs typeface="Arial"/>
              </a:rPr>
              <a:t>ho</a:t>
            </a:r>
            <a:r>
              <a:rPr sz="1600" spc="-50" dirty="0">
                <a:solidFill>
                  <a:srgbClr val="474747"/>
                </a:solidFill>
                <a:latin typeface="Arial"/>
                <a:cs typeface="Arial"/>
              </a:rPr>
              <a:t>u</a:t>
            </a:r>
            <a:r>
              <a:rPr sz="1600" spc="-140" dirty="0">
                <a:solidFill>
                  <a:srgbClr val="474747"/>
                </a:solidFill>
                <a:latin typeface="Arial"/>
                <a:cs typeface="Arial"/>
              </a:rPr>
              <a:t>g</a:t>
            </a:r>
            <a:r>
              <a:rPr sz="1600" spc="-70" dirty="0">
                <a:solidFill>
                  <a:srgbClr val="474747"/>
                </a:solidFill>
                <a:latin typeface="Arial"/>
                <a:cs typeface="Arial"/>
              </a:rPr>
              <a:t>h</a:t>
            </a:r>
            <a:r>
              <a:rPr sz="1600" spc="95" dirty="0">
                <a:solidFill>
                  <a:srgbClr val="474747"/>
                </a:solidFill>
                <a:latin typeface="Arial"/>
                <a:cs typeface="Arial"/>
              </a:rPr>
              <a:t>t</a:t>
            </a:r>
            <a:r>
              <a:rPr sz="1600" spc="-185" dirty="0">
                <a:solidFill>
                  <a:srgbClr val="474747"/>
                </a:solidFill>
                <a:latin typeface="Arial"/>
                <a:cs typeface="Arial"/>
              </a:rPr>
              <a:t>s</a:t>
            </a:r>
            <a:r>
              <a:rPr sz="1600" spc="-45" dirty="0">
                <a:solidFill>
                  <a:srgbClr val="474747"/>
                </a:solidFill>
                <a:latin typeface="Arial"/>
                <a:cs typeface="Arial"/>
              </a:rPr>
              <a:t>.  </a:t>
            </a:r>
            <a:r>
              <a:rPr sz="1600" b="1" spc="-140" dirty="0">
                <a:solidFill>
                  <a:srgbClr val="474747"/>
                </a:solidFill>
                <a:latin typeface="Arial"/>
                <a:cs typeface="Arial"/>
              </a:rPr>
              <a:t>Females </a:t>
            </a:r>
            <a:r>
              <a:rPr sz="1600" b="1" spc="-114" dirty="0">
                <a:solidFill>
                  <a:srgbClr val="474747"/>
                </a:solidFill>
                <a:latin typeface="Arial"/>
                <a:cs typeface="Arial"/>
              </a:rPr>
              <a:t>experience </a:t>
            </a:r>
            <a:r>
              <a:rPr sz="1600" b="1" spc="-135" dirty="0">
                <a:solidFill>
                  <a:srgbClr val="474747"/>
                </a:solidFill>
                <a:latin typeface="Arial"/>
                <a:cs typeface="Arial"/>
              </a:rPr>
              <a:t>depression </a:t>
            </a:r>
            <a:r>
              <a:rPr sz="1600" spc="-25" dirty="0">
                <a:solidFill>
                  <a:srgbClr val="474747"/>
                </a:solidFill>
                <a:latin typeface="Arial"/>
                <a:cs typeface="Arial"/>
              </a:rPr>
              <a:t>at </a:t>
            </a:r>
            <a:r>
              <a:rPr sz="1600" spc="-55" dirty="0">
                <a:solidFill>
                  <a:srgbClr val="474747"/>
                </a:solidFill>
                <a:latin typeface="Arial"/>
                <a:cs typeface="Arial"/>
              </a:rPr>
              <a:t>roughly </a:t>
            </a:r>
            <a:r>
              <a:rPr sz="1600" spc="-100" dirty="0">
                <a:solidFill>
                  <a:srgbClr val="474747"/>
                </a:solidFill>
                <a:latin typeface="Arial"/>
                <a:cs typeface="Arial"/>
              </a:rPr>
              <a:t>2x’s </a:t>
            </a:r>
            <a:r>
              <a:rPr sz="1600" spc="-20" dirty="0">
                <a:solidFill>
                  <a:srgbClr val="474747"/>
                </a:solidFill>
                <a:latin typeface="Arial"/>
                <a:cs typeface="Arial"/>
              </a:rPr>
              <a:t>the </a:t>
            </a:r>
            <a:r>
              <a:rPr sz="1600" spc="-45" dirty="0">
                <a:solidFill>
                  <a:srgbClr val="474747"/>
                </a:solidFill>
                <a:latin typeface="Arial"/>
                <a:cs typeface="Arial"/>
              </a:rPr>
              <a:t>rate </a:t>
            </a:r>
            <a:r>
              <a:rPr sz="1600" spc="-10" dirty="0">
                <a:solidFill>
                  <a:srgbClr val="474747"/>
                </a:solidFill>
                <a:latin typeface="Arial"/>
                <a:cs typeface="Arial"/>
              </a:rPr>
              <a:t>of </a:t>
            </a:r>
            <a:r>
              <a:rPr sz="1600" spc="-65" dirty="0">
                <a:solidFill>
                  <a:srgbClr val="474747"/>
                </a:solidFill>
                <a:latin typeface="Arial"/>
                <a:cs typeface="Arial"/>
              </a:rPr>
              <a:t>men. </a:t>
            </a:r>
            <a:r>
              <a:rPr sz="1600" spc="-430" dirty="0">
                <a:solidFill>
                  <a:srgbClr val="474747"/>
                </a:solidFill>
                <a:latin typeface="Arial"/>
                <a:cs typeface="Arial"/>
              </a:rPr>
              <a:t> </a:t>
            </a:r>
            <a:r>
              <a:rPr sz="1600" b="1" spc="-140" dirty="0">
                <a:solidFill>
                  <a:srgbClr val="474747"/>
                </a:solidFill>
                <a:latin typeface="Arial"/>
                <a:cs typeface="Arial"/>
              </a:rPr>
              <a:t>Females</a:t>
            </a:r>
            <a:r>
              <a:rPr sz="1600" b="1" spc="-100" dirty="0">
                <a:solidFill>
                  <a:srgbClr val="474747"/>
                </a:solidFill>
                <a:latin typeface="Arial"/>
                <a:cs typeface="Arial"/>
              </a:rPr>
              <a:t> </a:t>
            </a:r>
            <a:r>
              <a:rPr sz="1600" b="1" spc="-70" dirty="0">
                <a:solidFill>
                  <a:srgbClr val="474747"/>
                </a:solidFill>
                <a:latin typeface="Arial"/>
                <a:cs typeface="Arial"/>
              </a:rPr>
              <a:t>attempt</a:t>
            </a:r>
            <a:r>
              <a:rPr sz="1600" b="1" spc="-65" dirty="0">
                <a:solidFill>
                  <a:srgbClr val="474747"/>
                </a:solidFill>
                <a:latin typeface="Arial"/>
                <a:cs typeface="Arial"/>
              </a:rPr>
              <a:t> </a:t>
            </a:r>
            <a:r>
              <a:rPr sz="1600" b="1" spc="-135" dirty="0">
                <a:solidFill>
                  <a:srgbClr val="474747"/>
                </a:solidFill>
                <a:latin typeface="Arial"/>
                <a:cs typeface="Arial"/>
              </a:rPr>
              <a:t>suicide</a:t>
            </a:r>
            <a:r>
              <a:rPr sz="1600" b="1" spc="-85" dirty="0">
                <a:solidFill>
                  <a:srgbClr val="474747"/>
                </a:solidFill>
                <a:latin typeface="Arial"/>
                <a:cs typeface="Arial"/>
              </a:rPr>
              <a:t> </a:t>
            </a:r>
            <a:r>
              <a:rPr sz="1600" spc="-100" dirty="0">
                <a:solidFill>
                  <a:srgbClr val="474747"/>
                </a:solidFill>
                <a:latin typeface="Arial"/>
                <a:cs typeface="Arial"/>
              </a:rPr>
              <a:t>3x’s</a:t>
            </a:r>
            <a:r>
              <a:rPr sz="1600" spc="-75" dirty="0">
                <a:solidFill>
                  <a:srgbClr val="474747"/>
                </a:solidFill>
                <a:latin typeface="Arial"/>
                <a:cs typeface="Arial"/>
              </a:rPr>
              <a:t> </a:t>
            </a:r>
            <a:r>
              <a:rPr sz="1600" spc="-155" dirty="0">
                <a:solidFill>
                  <a:srgbClr val="474747"/>
                </a:solidFill>
                <a:latin typeface="Arial"/>
                <a:cs typeface="Arial"/>
              </a:rPr>
              <a:t>as</a:t>
            </a:r>
            <a:r>
              <a:rPr sz="1600" spc="-85" dirty="0">
                <a:solidFill>
                  <a:srgbClr val="474747"/>
                </a:solidFill>
                <a:latin typeface="Arial"/>
                <a:cs typeface="Arial"/>
              </a:rPr>
              <a:t> </a:t>
            </a:r>
            <a:r>
              <a:rPr sz="1600" spc="-20" dirty="0">
                <a:solidFill>
                  <a:srgbClr val="474747"/>
                </a:solidFill>
                <a:latin typeface="Arial"/>
                <a:cs typeface="Arial"/>
              </a:rPr>
              <a:t>often</a:t>
            </a:r>
            <a:r>
              <a:rPr sz="1600" spc="-85" dirty="0">
                <a:solidFill>
                  <a:srgbClr val="474747"/>
                </a:solidFill>
                <a:latin typeface="Arial"/>
                <a:cs typeface="Arial"/>
              </a:rPr>
              <a:t> </a:t>
            </a:r>
            <a:r>
              <a:rPr sz="1600" spc="-155" dirty="0">
                <a:solidFill>
                  <a:srgbClr val="474747"/>
                </a:solidFill>
                <a:latin typeface="Arial"/>
                <a:cs typeface="Arial"/>
              </a:rPr>
              <a:t>as</a:t>
            </a:r>
            <a:r>
              <a:rPr sz="1600" spc="-85" dirty="0">
                <a:solidFill>
                  <a:srgbClr val="474747"/>
                </a:solidFill>
                <a:latin typeface="Arial"/>
                <a:cs typeface="Arial"/>
              </a:rPr>
              <a:t> males.</a:t>
            </a:r>
            <a:endParaRPr sz="1600" dirty="0">
              <a:latin typeface="Arial"/>
              <a:cs typeface="Arial"/>
            </a:endParaRPr>
          </a:p>
          <a:p>
            <a:pPr>
              <a:lnSpc>
                <a:spcPct val="100000"/>
              </a:lnSpc>
              <a:spcBef>
                <a:spcPts val="25"/>
              </a:spcBef>
            </a:pPr>
            <a:endParaRPr sz="1650" dirty="0">
              <a:latin typeface="Arial"/>
              <a:cs typeface="Arial"/>
            </a:endParaRPr>
          </a:p>
          <a:p>
            <a:pPr marL="12700">
              <a:lnSpc>
                <a:spcPct val="100000"/>
              </a:lnSpc>
            </a:pPr>
            <a:r>
              <a:rPr sz="1600" b="1" spc="-150" dirty="0">
                <a:solidFill>
                  <a:srgbClr val="474747"/>
                </a:solidFill>
                <a:latin typeface="Arial"/>
                <a:cs typeface="Arial"/>
              </a:rPr>
              <a:t>Poisoning</a:t>
            </a:r>
            <a:r>
              <a:rPr sz="1600" b="1" spc="-75" dirty="0">
                <a:solidFill>
                  <a:srgbClr val="474747"/>
                </a:solidFill>
                <a:latin typeface="Arial"/>
                <a:cs typeface="Arial"/>
              </a:rPr>
              <a:t> </a:t>
            </a:r>
            <a:r>
              <a:rPr sz="1600" spc="-80" dirty="0">
                <a:solidFill>
                  <a:srgbClr val="474747"/>
                </a:solidFill>
                <a:latin typeface="Arial"/>
                <a:cs typeface="Arial"/>
              </a:rPr>
              <a:t>is</a:t>
            </a:r>
            <a:r>
              <a:rPr sz="1600" spc="-100" dirty="0">
                <a:solidFill>
                  <a:srgbClr val="474747"/>
                </a:solidFill>
                <a:latin typeface="Arial"/>
                <a:cs typeface="Arial"/>
              </a:rPr>
              <a:t> </a:t>
            </a:r>
            <a:r>
              <a:rPr sz="1600" spc="-20" dirty="0">
                <a:solidFill>
                  <a:srgbClr val="474747"/>
                </a:solidFill>
                <a:latin typeface="Arial"/>
                <a:cs typeface="Arial"/>
              </a:rPr>
              <a:t>the</a:t>
            </a:r>
            <a:r>
              <a:rPr sz="1600" spc="-70" dirty="0">
                <a:solidFill>
                  <a:srgbClr val="474747"/>
                </a:solidFill>
                <a:latin typeface="Arial"/>
                <a:cs typeface="Arial"/>
              </a:rPr>
              <a:t> </a:t>
            </a:r>
            <a:r>
              <a:rPr sz="1600" spc="-55" dirty="0">
                <a:solidFill>
                  <a:srgbClr val="474747"/>
                </a:solidFill>
                <a:latin typeface="Arial"/>
                <a:cs typeface="Arial"/>
              </a:rPr>
              <a:t>most</a:t>
            </a:r>
            <a:r>
              <a:rPr sz="1600" spc="-80" dirty="0">
                <a:solidFill>
                  <a:srgbClr val="474747"/>
                </a:solidFill>
                <a:latin typeface="Arial"/>
                <a:cs typeface="Arial"/>
              </a:rPr>
              <a:t> </a:t>
            </a:r>
            <a:r>
              <a:rPr sz="1600" spc="-75" dirty="0">
                <a:solidFill>
                  <a:srgbClr val="474747"/>
                </a:solidFill>
                <a:latin typeface="Arial"/>
                <a:cs typeface="Arial"/>
              </a:rPr>
              <a:t>common</a:t>
            </a:r>
            <a:r>
              <a:rPr sz="1600" spc="-45" dirty="0">
                <a:solidFill>
                  <a:srgbClr val="474747"/>
                </a:solidFill>
                <a:latin typeface="Arial"/>
                <a:cs typeface="Arial"/>
              </a:rPr>
              <a:t> </a:t>
            </a:r>
            <a:r>
              <a:rPr sz="1600" spc="-40" dirty="0">
                <a:solidFill>
                  <a:srgbClr val="474747"/>
                </a:solidFill>
                <a:latin typeface="Arial"/>
                <a:cs typeface="Arial"/>
              </a:rPr>
              <a:t>method</a:t>
            </a:r>
            <a:r>
              <a:rPr sz="1600" spc="-75" dirty="0">
                <a:solidFill>
                  <a:srgbClr val="474747"/>
                </a:solidFill>
                <a:latin typeface="Arial"/>
                <a:cs typeface="Arial"/>
              </a:rPr>
              <a:t> </a:t>
            </a:r>
            <a:r>
              <a:rPr sz="1600" spc="-10" dirty="0">
                <a:solidFill>
                  <a:srgbClr val="474747"/>
                </a:solidFill>
                <a:latin typeface="Arial"/>
                <a:cs typeface="Arial"/>
              </a:rPr>
              <a:t>of</a:t>
            </a:r>
            <a:r>
              <a:rPr sz="1600" spc="-70" dirty="0">
                <a:solidFill>
                  <a:srgbClr val="474747"/>
                </a:solidFill>
                <a:latin typeface="Arial"/>
                <a:cs typeface="Arial"/>
              </a:rPr>
              <a:t> suicide</a:t>
            </a:r>
            <a:r>
              <a:rPr sz="1600" spc="-95" dirty="0">
                <a:solidFill>
                  <a:srgbClr val="474747"/>
                </a:solidFill>
                <a:latin typeface="Arial"/>
                <a:cs typeface="Arial"/>
              </a:rPr>
              <a:t> </a:t>
            </a:r>
            <a:r>
              <a:rPr sz="1600" spc="-10" dirty="0">
                <a:solidFill>
                  <a:srgbClr val="474747"/>
                </a:solidFill>
                <a:latin typeface="Arial"/>
                <a:cs typeface="Arial"/>
              </a:rPr>
              <a:t>for</a:t>
            </a:r>
            <a:r>
              <a:rPr sz="1600" spc="-70" dirty="0">
                <a:solidFill>
                  <a:srgbClr val="474747"/>
                </a:solidFill>
                <a:latin typeface="Arial"/>
                <a:cs typeface="Arial"/>
              </a:rPr>
              <a:t> </a:t>
            </a:r>
            <a:r>
              <a:rPr sz="1600" spc="-75" dirty="0">
                <a:solidFill>
                  <a:srgbClr val="474747"/>
                </a:solidFill>
                <a:latin typeface="Arial"/>
                <a:cs typeface="Arial"/>
              </a:rPr>
              <a:t>females.</a:t>
            </a:r>
            <a:endParaRPr sz="1600" dirty="0">
              <a:latin typeface="Arial"/>
              <a:cs typeface="Arial"/>
            </a:endParaRPr>
          </a:p>
          <a:p>
            <a:pPr>
              <a:lnSpc>
                <a:spcPct val="100000"/>
              </a:lnSpc>
              <a:spcBef>
                <a:spcPts val="20"/>
              </a:spcBef>
            </a:pPr>
            <a:endParaRPr sz="1650" dirty="0">
              <a:latin typeface="Arial"/>
              <a:cs typeface="Arial"/>
            </a:endParaRPr>
          </a:p>
          <a:p>
            <a:pPr marL="12700">
              <a:lnSpc>
                <a:spcPct val="100000"/>
              </a:lnSpc>
            </a:pPr>
            <a:r>
              <a:rPr sz="1600" b="1" spc="-140" dirty="0">
                <a:solidFill>
                  <a:srgbClr val="474747"/>
                </a:solidFill>
                <a:latin typeface="Arial"/>
                <a:cs typeface="Arial"/>
              </a:rPr>
              <a:t>Suicide</a:t>
            </a:r>
            <a:r>
              <a:rPr sz="1600" b="1" spc="-70" dirty="0">
                <a:solidFill>
                  <a:srgbClr val="474747"/>
                </a:solidFill>
                <a:latin typeface="Arial"/>
                <a:cs typeface="Arial"/>
              </a:rPr>
              <a:t> </a:t>
            </a:r>
            <a:r>
              <a:rPr sz="1600" b="1" spc="-114" dirty="0">
                <a:solidFill>
                  <a:srgbClr val="474747"/>
                </a:solidFill>
                <a:latin typeface="Arial"/>
                <a:cs typeface="Arial"/>
              </a:rPr>
              <a:t>rates</a:t>
            </a:r>
            <a:r>
              <a:rPr sz="1600" b="1" spc="-70" dirty="0">
                <a:solidFill>
                  <a:srgbClr val="474747"/>
                </a:solidFill>
                <a:latin typeface="Arial"/>
                <a:cs typeface="Arial"/>
              </a:rPr>
              <a:t> </a:t>
            </a:r>
            <a:r>
              <a:rPr sz="1600" b="1" spc="-140" dirty="0">
                <a:solidFill>
                  <a:srgbClr val="474747"/>
                </a:solidFill>
                <a:latin typeface="Arial"/>
                <a:cs typeface="Arial"/>
              </a:rPr>
              <a:t>among</a:t>
            </a:r>
            <a:r>
              <a:rPr sz="1600" b="1" spc="-70" dirty="0">
                <a:solidFill>
                  <a:srgbClr val="474747"/>
                </a:solidFill>
                <a:latin typeface="Arial"/>
                <a:cs typeface="Arial"/>
              </a:rPr>
              <a:t> the </a:t>
            </a:r>
            <a:r>
              <a:rPr sz="1600" b="1" spc="-90" dirty="0">
                <a:solidFill>
                  <a:srgbClr val="474747"/>
                </a:solidFill>
                <a:latin typeface="Arial"/>
                <a:cs typeface="Arial"/>
              </a:rPr>
              <a:t>elderly</a:t>
            </a:r>
            <a:r>
              <a:rPr sz="1600" b="1" spc="-80" dirty="0">
                <a:solidFill>
                  <a:srgbClr val="474747"/>
                </a:solidFill>
                <a:latin typeface="Arial"/>
                <a:cs typeface="Arial"/>
              </a:rPr>
              <a:t> </a:t>
            </a:r>
            <a:r>
              <a:rPr sz="1600" spc="-80" dirty="0">
                <a:solidFill>
                  <a:srgbClr val="474747"/>
                </a:solidFill>
                <a:latin typeface="Arial"/>
                <a:cs typeface="Arial"/>
              </a:rPr>
              <a:t>are</a:t>
            </a:r>
            <a:r>
              <a:rPr sz="1600" spc="-60" dirty="0">
                <a:solidFill>
                  <a:srgbClr val="474747"/>
                </a:solidFill>
                <a:latin typeface="Arial"/>
                <a:cs typeface="Arial"/>
              </a:rPr>
              <a:t> </a:t>
            </a:r>
            <a:r>
              <a:rPr sz="1600" spc="-65" dirty="0">
                <a:solidFill>
                  <a:srgbClr val="474747"/>
                </a:solidFill>
                <a:latin typeface="Arial"/>
                <a:cs typeface="Arial"/>
              </a:rPr>
              <a:t>highest</a:t>
            </a:r>
            <a:r>
              <a:rPr sz="1600" spc="-100" dirty="0">
                <a:solidFill>
                  <a:srgbClr val="474747"/>
                </a:solidFill>
                <a:latin typeface="Arial"/>
                <a:cs typeface="Arial"/>
              </a:rPr>
              <a:t> </a:t>
            </a:r>
            <a:r>
              <a:rPr sz="1600" spc="-10" dirty="0">
                <a:solidFill>
                  <a:srgbClr val="474747"/>
                </a:solidFill>
                <a:latin typeface="Arial"/>
                <a:cs typeface="Arial"/>
              </a:rPr>
              <a:t>for</a:t>
            </a:r>
            <a:r>
              <a:rPr sz="1600" spc="-65" dirty="0">
                <a:solidFill>
                  <a:srgbClr val="474747"/>
                </a:solidFill>
                <a:latin typeface="Arial"/>
                <a:cs typeface="Arial"/>
              </a:rPr>
              <a:t> </a:t>
            </a:r>
            <a:r>
              <a:rPr sz="1600" spc="-60" dirty="0">
                <a:solidFill>
                  <a:srgbClr val="474747"/>
                </a:solidFill>
                <a:latin typeface="Arial"/>
                <a:cs typeface="Arial"/>
              </a:rPr>
              <a:t>those</a:t>
            </a:r>
            <a:r>
              <a:rPr sz="1600" spc="-65" dirty="0">
                <a:solidFill>
                  <a:srgbClr val="474747"/>
                </a:solidFill>
                <a:latin typeface="Arial"/>
                <a:cs typeface="Arial"/>
              </a:rPr>
              <a:t> </a:t>
            </a:r>
            <a:r>
              <a:rPr sz="1600" spc="-40" dirty="0">
                <a:solidFill>
                  <a:srgbClr val="474747"/>
                </a:solidFill>
                <a:latin typeface="Arial"/>
                <a:cs typeface="Arial"/>
              </a:rPr>
              <a:t>who</a:t>
            </a:r>
            <a:r>
              <a:rPr sz="1600" spc="-60" dirty="0">
                <a:solidFill>
                  <a:srgbClr val="474747"/>
                </a:solidFill>
                <a:latin typeface="Arial"/>
                <a:cs typeface="Arial"/>
              </a:rPr>
              <a:t> </a:t>
            </a:r>
            <a:r>
              <a:rPr sz="1600" spc="-80" dirty="0">
                <a:solidFill>
                  <a:srgbClr val="474747"/>
                </a:solidFill>
                <a:latin typeface="Arial"/>
                <a:cs typeface="Arial"/>
              </a:rPr>
              <a:t>are</a:t>
            </a:r>
            <a:r>
              <a:rPr sz="1600" spc="-60" dirty="0">
                <a:solidFill>
                  <a:srgbClr val="474747"/>
                </a:solidFill>
                <a:latin typeface="Arial"/>
                <a:cs typeface="Arial"/>
              </a:rPr>
              <a:t> divorced</a:t>
            </a:r>
            <a:r>
              <a:rPr sz="1600" spc="-70" dirty="0">
                <a:solidFill>
                  <a:srgbClr val="474747"/>
                </a:solidFill>
                <a:latin typeface="Arial"/>
                <a:cs typeface="Arial"/>
              </a:rPr>
              <a:t> </a:t>
            </a:r>
            <a:r>
              <a:rPr sz="1600" spc="-15" dirty="0">
                <a:solidFill>
                  <a:srgbClr val="474747"/>
                </a:solidFill>
                <a:latin typeface="Arial"/>
                <a:cs typeface="Arial"/>
              </a:rPr>
              <a:t>or</a:t>
            </a:r>
            <a:r>
              <a:rPr sz="1600" spc="-65" dirty="0">
                <a:solidFill>
                  <a:srgbClr val="474747"/>
                </a:solidFill>
                <a:latin typeface="Arial"/>
                <a:cs typeface="Arial"/>
              </a:rPr>
              <a:t> </a:t>
            </a:r>
            <a:r>
              <a:rPr sz="1600" spc="-45" dirty="0">
                <a:solidFill>
                  <a:srgbClr val="474747"/>
                </a:solidFill>
                <a:latin typeface="Arial"/>
                <a:cs typeface="Arial"/>
              </a:rPr>
              <a:t>widowed.</a:t>
            </a:r>
            <a:endParaRPr sz="1600" dirty="0">
              <a:latin typeface="Arial"/>
              <a:cs typeface="Arial"/>
            </a:endParaRPr>
          </a:p>
        </p:txBody>
      </p:sp>
      <p:sp>
        <p:nvSpPr>
          <p:cNvPr id="4" name="object 4"/>
          <p:cNvSpPr txBox="1"/>
          <p:nvPr/>
        </p:nvSpPr>
        <p:spPr>
          <a:xfrm>
            <a:off x="604217" y="5606015"/>
            <a:ext cx="1734185"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212121"/>
                </a:solidFill>
                <a:latin typeface="Arial"/>
                <a:cs typeface="Arial"/>
              </a:rPr>
              <a:t>(CDC,</a:t>
            </a:r>
            <a:r>
              <a:rPr sz="2400" spc="-50" dirty="0">
                <a:solidFill>
                  <a:srgbClr val="212121"/>
                </a:solidFill>
                <a:latin typeface="Arial"/>
                <a:cs typeface="Arial"/>
              </a:rPr>
              <a:t> </a:t>
            </a:r>
            <a:r>
              <a:rPr sz="2400" spc="-10" dirty="0">
                <a:solidFill>
                  <a:srgbClr val="212121"/>
                </a:solidFill>
                <a:latin typeface="Arial"/>
                <a:cs typeface="Arial"/>
              </a:rPr>
              <a:t>SMH)</a:t>
            </a:r>
            <a:endParaRPr sz="2400" dirty="0">
              <a:latin typeface="Arial"/>
              <a:cs typeface="Arial"/>
            </a:endParaRPr>
          </a:p>
        </p:txBody>
      </p:sp>
      <p:pic>
        <p:nvPicPr>
          <p:cNvPr id="5" name="object 5" descr="A photo with a symbol demonstarting all genders"/>
          <p:cNvPicPr/>
          <p:nvPr/>
        </p:nvPicPr>
        <p:blipFill>
          <a:blip r:embed="rId2" cstate="print"/>
          <a:stretch>
            <a:fillRect/>
          </a:stretch>
        </p:blipFill>
        <p:spPr>
          <a:xfrm>
            <a:off x="6507480" y="1127760"/>
            <a:ext cx="5143499" cy="3547871"/>
          </a:xfrm>
          <a:prstGeom prst="rect">
            <a:avLst/>
          </a:prstGeom>
        </p:spPr>
      </p:pic>
      <p:sp>
        <p:nvSpPr>
          <p:cNvPr id="6" name="TextBox 5">
            <a:extLst>
              <a:ext uri="{FF2B5EF4-FFF2-40B4-BE49-F238E27FC236}">
                <a16:creationId xmlns:a16="http://schemas.microsoft.com/office/drawing/2014/main" id="{D2CAAC16-F52F-D843-9B05-C01370AFE01B}"/>
              </a:ext>
            </a:extLst>
          </p:cNvPr>
          <p:cNvSpPr txBox="1"/>
          <p:nvPr/>
        </p:nvSpPr>
        <p:spPr>
          <a:xfrm>
            <a:off x="11541971" y="6297139"/>
            <a:ext cx="9144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5184" y="12542"/>
            <a:ext cx="7817484" cy="513715"/>
          </a:xfrm>
          <a:prstGeom prst="rect">
            <a:avLst/>
          </a:prstGeom>
        </p:spPr>
        <p:txBody>
          <a:bodyPr vert="horz" wrap="square" lIns="0" tIns="12700" rIns="0" bIns="0" rtlCol="0">
            <a:spAutoFit/>
          </a:bodyPr>
          <a:lstStyle/>
          <a:p>
            <a:pPr marL="12700">
              <a:lnSpc>
                <a:spcPct val="100000"/>
              </a:lnSpc>
              <a:spcBef>
                <a:spcPts val="100"/>
              </a:spcBef>
            </a:pPr>
            <a:r>
              <a:rPr sz="3200" spc="-434" dirty="0"/>
              <a:t>S</a:t>
            </a:r>
            <a:r>
              <a:rPr sz="3200" spc="-415" dirty="0"/>
              <a:t>e</a:t>
            </a:r>
            <a:r>
              <a:rPr sz="3200" spc="-345" dirty="0"/>
              <a:t>x</a:t>
            </a:r>
            <a:r>
              <a:rPr sz="3200" spc="-235" dirty="0"/>
              <a:t>u</a:t>
            </a:r>
            <a:r>
              <a:rPr sz="3200" spc="-210" dirty="0"/>
              <a:t>a</a:t>
            </a:r>
            <a:r>
              <a:rPr sz="3200" spc="-105" dirty="0"/>
              <a:t>l</a:t>
            </a:r>
            <a:r>
              <a:rPr sz="3200" spc="-165" dirty="0"/>
              <a:t> </a:t>
            </a:r>
            <a:r>
              <a:rPr sz="3200" spc="-320" dirty="0"/>
              <a:t>O</a:t>
            </a:r>
            <a:r>
              <a:rPr sz="3200" spc="-110" dirty="0"/>
              <a:t>r</a:t>
            </a:r>
            <a:r>
              <a:rPr sz="3200" spc="-100" dirty="0"/>
              <a:t>i</a:t>
            </a:r>
            <a:r>
              <a:rPr sz="3200" spc="-200" dirty="0"/>
              <a:t>e</a:t>
            </a:r>
            <a:r>
              <a:rPr sz="3200" spc="-245" dirty="0"/>
              <a:t>n</a:t>
            </a:r>
            <a:r>
              <a:rPr sz="3200" spc="10" dirty="0"/>
              <a:t>t</a:t>
            </a:r>
            <a:r>
              <a:rPr sz="3200" spc="-225" dirty="0"/>
              <a:t>a</a:t>
            </a:r>
            <a:r>
              <a:rPr sz="3200" spc="35" dirty="0"/>
              <a:t>t</a:t>
            </a:r>
            <a:r>
              <a:rPr sz="3200" spc="-100" dirty="0"/>
              <a:t>i</a:t>
            </a:r>
            <a:r>
              <a:rPr sz="3200" spc="-229" dirty="0"/>
              <a:t>o</a:t>
            </a:r>
            <a:r>
              <a:rPr sz="3200" spc="-240" dirty="0"/>
              <a:t>n</a:t>
            </a:r>
            <a:r>
              <a:rPr sz="3200" spc="-210" dirty="0"/>
              <a:t> </a:t>
            </a:r>
            <a:r>
              <a:rPr sz="3200" spc="-200" dirty="0"/>
              <a:t>a</a:t>
            </a:r>
            <a:r>
              <a:rPr sz="3200" spc="-245" dirty="0"/>
              <a:t>n</a:t>
            </a:r>
            <a:r>
              <a:rPr sz="3200" spc="-240" dirty="0"/>
              <a:t>d</a:t>
            </a:r>
            <a:r>
              <a:rPr sz="3200" spc="-185" dirty="0"/>
              <a:t> </a:t>
            </a:r>
            <a:r>
              <a:rPr sz="3200" spc="-455" dirty="0"/>
              <a:t>G</a:t>
            </a:r>
            <a:r>
              <a:rPr sz="3200" spc="-200" dirty="0"/>
              <a:t>e</a:t>
            </a:r>
            <a:r>
              <a:rPr sz="3200" spc="-225" dirty="0"/>
              <a:t>n</a:t>
            </a:r>
            <a:r>
              <a:rPr sz="3200" spc="-200" dirty="0"/>
              <a:t>de</a:t>
            </a:r>
            <a:r>
              <a:rPr sz="3200" spc="-130" dirty="0"/>
              <a:t>r</a:t>
            </a:r>
            <a:r>
              <a:rPr sz="3200" spc="-180" dirty="0"/>
              <a:t> </a:t>
            </a:r>
            <a:r>
              <a:rPr sz="3200" spc="-165" dirty="0"/>
              <a:t>Ide</a:t>
            </a:r>
            <a:r>
              <a:rPr sz="3200" spc="-229" dirty="0"/>
              <a:t>n</a:t>
            </a:r>
            <a:r>
              <a:rPr sz="3200" spc="50" dirty="0"/>
              <a:t>t</a:t>
            </a:r>
            <a:r>
              <a:rPr sz="3200" spc="-100" dirty="0"/>
              <a:t>i</a:t>
            </a:r>
            <a:r>
              <a:rPr sz="3200" spc="50" dirty="0"/>
              <a:t>t</a:t>
            </a:r>
            <a:r>
              <a:rPr sz="3200" spc="-265" dirty="0"/>
              <a:t>y</a:t>
            </a:r>
            <a:r>
              <a:rPr sz="3200" spc="-190" dirty="0"/>
              <a:t> </a:t>
            </a:r>
            <a:r>
              <a:rPr sz="3200" spc="-290" dirty="0"/>
              <a:t>(S</a:t>
            </a:r>
            <a:r>
              <a:rPr sz="3200" spc="-440" dirty="0"/>
              <a:t>O</a:t>
            </a:r>
            <a:r>
              <a:rPr sz="3200" spc="-455" dirty="0"/>
              <a:t>G</a:t>
            </a:r>
            <a:r>
              <a:rPr sz="3200" spc="-60" dirty="0"/>
              <a:t>I)</a:t>
            </a:r>
            <a:endParaRPr sz="3200" dirty="0"/>
          </a:p>
        </p:txBody>
      </p:sp>
      <p:sp>
        <p:nvSpPr>
          <p:cNvPr id="3" name="object 3"/>
          <p:cNvSpPr txBox="1"/>
          <p:nvPr/>
        </p:nvSpPr>
        <p:spPr>
          <a:xfrm>
            <a:off x="157116" y="997046"/>
            <a:ext cx="11763375" cy="4598670"/>
          </a:xfrm>
          <a:prstGeom prst="rect">
            <a:avLst/>
          </a:prstGeom>
        </p:spPr>
        <p:txBody>
          <a:bodyPr vert="horz" wrap="square" lIns="0" tIns="13335" rIns="0" bIns="0" rtlCol="0">
            <a:spAutoFit/>
          </a:bodyPr>
          <a:lstStyle/>
          <a:p>
            <a:pPr marL="12700">
              <a:lnSpc>
                <a:spcPct val="100000"/>
              </a:lnSpc>
              <a:spcBef>
                <a:spcPts val="105"/>
              </a:spcBef>
            </a:pPr>
            <a:r>
              <a:rPr sz="2000" b="1" spc="-170" dirty="0">
                <a:solidFill>
                  <a:srgbClr val="474747"/>
                </a:solidFill>
                <a:latin typeface="Arial"/>
                <a:cs typeface="Arial"/>
              </a:rPr>
              <a:t>Lesbian,</a:t>
            </a:r>
            <a:r>
              <a:rPr sz="2000" b="1" spc="-120" dirty="0">
                <a:solidFill>
                  <a:srgbClr val="474747"/>
                </a:solidFill>
                <a:latin typeface="Arial"/>
                <a:cs typeface="Arial"/>
              </a:rPr>
              <a:t> </a:t>
            </a:r>
            <a:r>
              <a:rPr sz="2000" b="1" spc="-204" dirty="0">
                <a:solidFill>
                  <a:srgbClr val="474747"/>
                </a:solidFill>
                <a:latin typeface="Arial"/>
                <a:cs typeface="Arial"/>
              </a:rPr>
              <a:t>gay,</a:t>
            </a:r>
            <a:r>
              <a:rPr sz="2000" b="1" spc="-95" dirty="0">
                <a:solidFill>
                  <a:srgbClr val="474747"/>
                </a:solidFill>
                <a:latin typeface="Arial"/>
                <a:cs typeface="Arial"/>
              </a:rPr>
              <a:t> </a:t>
            </a:r>
            <a:r>
              <a:rPr sz="2000" b="1" spc="-145" dirty="0">
                <a:solidFill>
                  <a:srgbClr val="474747"/>
                </a:solidFill>
                <a:latin typeface="Arial"/>
                <a:cs typeface="Arial"/>
              </a:rPr>
              <a:t>and</a:t>
            </a:r>
            <a:r>
              <a:rPr sz="2000" b="1" spc="-100" dirty="0">
                <a:solidFill>
                  <a:srgbClr val="474747"/>
                </a:solidFill>
                <a:latin typeface="Arial"/>
                <a:cs typeface="Arial"/>
              </a:rPr>
              <a:t> </a:t>
            </a:r>
            <a:r>
              <a:rPr sz="2000" b="1" spc="-155" dirty="0">
                <a:solidFill>
                  <a:srgbClr val="474747"/>
                </a:solidFill>
                <a:latin typeface="Arial"/>
                <a:cs typeface="Arial"/>
              </a:rPr>
              <a:t>bisexual</a:t>
            </a:r>
            <a:r>
              <a:rPr sz="2000" b="1" spc="-105" dirty="0">
                <a:solidFill>
                  <a:srgbClr val="474747"/>
                </a:solidFill>
                <a:latin typeface="Arial"/>
                <a:cs typeface="Arial"/>
              </a:rPr>
              <a:t> </a:t>
            </a:r>
            <a:r>
              <a:rPr sz="2000" b="1" spc="-175" dirty="0">
                <a:solidFill>
                  <a:srgbClr val="474747"/>
                </a:solidFill>
                <a:latin typeface="Arial"/>
                <a:cs typeface="Arial"/>
              </a:rPr>
              <a:t>kids</a:t>
            </a:r>
            <a:r>
              <a:rPr sz="2000" b="1" spc="-100" dirty="0">
                <a:solidFill>
                  <a:srgbClr val="474747"/>
                </a:solidFill>
                <a:latin typeface="Arial"/>
                <a:cs typeface="Arial"/>
              </a:rPr>
              <a:t> </a:t>
            </a:r>
            <a:r>
              <a:rPr sz="2000" spc="-90" dirty="0">
                <a:solidFill>
                  <a:srgbClr val="474747"/>
                </a:solidFill>
                <a:latin typeface="Arial"/>
                <a:cs typeface="Arial"/>
              </a:rPr>
              <a:t>are</a:t>
            </a:r>
            <a:r>
              <a:rPr sz="2000" spc="-100" dirty="0">
                <a:solidFill>
                  <a:srgbClr val="474747"/>
                </a:solidFill>
                <a:latin typeface="Arial"/>
                <a:cs typeface="Arial"/>
              </a:rPr>
              <a:t> </a:t>
            </a:r>
            <a:r>
              <a:rPr sz="2000" spc="-114" dirty="0">
                <a:solidFill>
                  <a:srgbClr val="474747"/>
                </a:solidFill>
                <a:latin typeface="Arial"/>
                <a:cs typeface="Arial"/>
              </a:rPr>
              <a:t>3x</a:t>
            </a:r>
            <a:r>
              <a:rPr sz="2000" spc="-110" dirty="0">
                <a:solidFill>
                  <a:srgbClr val="474747"/>
                </a:solidFill>
                <a:latin typeface="Arial"/>
                <a:cs typeface="Arial"/>
              </a:rPr>
              <a:t> </a:t>
            </a:r>
            <a:r>
              <a:rPr sz="2000" spc="-65" dirty="0">
                <a:solidFill>
                  <a:srgbClr val="474747"/>
                </a:solidFill>
                <a:latin typeface="Arial"/>
                <a:cs typeface="Arial"/>
              </a:rPr>
              <a:t>more</a:t>
            </a:r>
            <a:r>
              <a:rPr sz="2000" spc="-105" dirty="0">
                <a:solidFill>
                  <a:srgbClr val="474747"/>
                </a:solidFill>
                <a:latin typeface="Arial"/>
                <a:cs typeface="Arial"/>
              </a:rPr>
              <a:t> </a:t>
            </a:r>
            <a:r>
              <a:rPr sz="2000" spc="-60" dirty="0">
                <a:solidFill>
                  <a:srgbClr val="474747"/>
                </a:solidFill>
                <a:latin typeface="Arial"/>
                <a:cs typeface="Arial"/>
              </a:rPr>
              <a:t>likely</a:t>
            </a:r>
            <a:r>
              <a:rPr sz="2000" spc="-75" dirty="0">
                <a:solidFill>
                  <a:srgbClr val="474747"/>
                </a:solidFill>
                <a:latin typeface="Arial"/>
                <a:cs typeface="Arial"/>
              </a:rPr>
              <a:t> </a:t>
            </a:r>
            <a:r>
              <a:rPr sz="2000" spc="-40" dirty="0">
                <a:solidFill>
                  <a:srgbClr val="474747"/>
                </a:solidFill>
                <a:latin typeface="Arial"/>
                <a:cs typeface="Arial"/>
              </a:rPr>
              <a:t>than</a:t>
            </a:r>
            <a:r>
              <a:rPr sz="2000" spc="-100" dirty="0">
                <a:solidFill>
                  <a:srgbClr val="474747"/>
                </a:solidFill>
                <a:latin typeface="Arial"/>
                <a:cs typeface="Arial"/>
              </a:rPr>
              <a:t> </a:t>
            </a:r>
            <a:r>
              <a:rPr sz="2000" spc="-55" dirty="0">
                <a:solidFill>
                  <a:srgbClr val="474747"/>
                </a:solidFill>
                <a:latin typeface="Arial"/>
                <a:cs typeface="Arial"/>
              </a:rPr>
              <a:t>straight</a:t>
            </a:r>
            <a:r>
              <a:rPr sz="2000" spc="-95" dirty="0">
                <a:solidFill>
                  <a:srgbClr val="474747"/>
                </a:solidFill>
                <a:latin typeface="Arial"/>
                <a:cs typeface="Arial"/>
              </a:rPr>
              <a:t> </a:t>
            </a:r>
            <a:r>
              <a:rPr sz="2000" spc="-90" dirty="0">
                <a:solidFill>
                  <a:srgbClr val="474747"/>
                </a:solidFill>
                <a:latin typeface="Arial"/>
                <a:cs typeface="Arial"/>
              </a:rPr>
              <a:t>kids</a:t>
            </a:r>
            <a:r>
              <a:rPr sz="2000" spc="-95" dirty="0">
                <a:solidFill>
                  <a:srgbClr val="474747"/>
                </a:solidFill>
                <a:latin typeface="Arial"/>
                <a:cs typeface="Arial"/>
              </a:rPr>
              <a:t> </a:t>
            </a:r>
            <a:r>
              <a:rPr sz="2000" spc="15" dirty="0">
                <a:solidFill>
                  <a:srgbClr val="474747"/>
                </a:solidFill>
                <a:latin typeface="Arial"/>
                <a:cs typeface="Arial"/>
              </a:rPr>
              <a:t>to</a:t>
            </a:r>
            <a:r>
              <a:rPr sz="2000" spc="-95" dirty="0">
                <a:solidFill>
                  <a:srgbClr val="474747"/>
                </a:solidFill>
                <a:latin typeface="Arial"/>
                <a:cs typeface="Arial"/>
              </a:rPr>
              <a:t> </a:t>
            </a:r>
            <a:r>
              <a:rPr sz="2000" spc="-25" dirty="0">
                <a:solidFill>
                  <a:srgbClr val="474747"/>
                </a:solidFill>
                <a:latin typeface="Arial"/>
                <a:cs typeface="Arial"/>
              </a:rPr>
              <a:t>attempt</a:t>
            </a:r>
            <a:r>
              <a:rPr sz="2000" spc="-80" dirty="0">
                <a:solidFill>
                  <a:srgbClr val="474747"/>
                </a:solidFill>
                <a:latin typeface="Arial"/>
                <a:cs typeface="Arial"/>
              </a:rPr>
              <a:t> </a:t>
            </a:r>
            <a:r>
              <a:rPr sz="2000" spc="-85" dirty="0">
                <a:solidFill>
                  <a:srgbClr val="474747"/>
                </a:solidFill>
                <a:latin typeface="Arial"/>
                <a:cs typeface="Arial"/>
              </a:rPr>
              <a:t>suicide</a:t>
            </a:r>
            <a:r>
              <a:rPr sz="2000" spc="-95" dirty="0">
                <a:solidFill>
                  <a:srgbClr val="474747"/>
                </a:solidFill>
                <a:latin typeface="Arial"/>
                <a:cs typeface="Arial"/>
              </a:rPr>
              <a:t> </a:t>
            </a:r>
            <a:r>
              <a:rPr sz="2000" spc="-35" dirty="0">
                <a:solidFill>
                  <a:srgbClr val="474747"/>
                </a:solidFill>
                <a:latin typeface="Arial"/>
                <a:cs typeface="Arial"/>
              </a:rPr>
              <a:t>at</a:t>
            </a:r>
            <a:r>
              <a:rPr sz="2000" spc="-80" dirty="0">
                <a:solidFill>
                  <a:srgbClr val="474747"/>
                </a:solidFill>
                <a:latin typeface="Arial"/>
                <a:cs typeface="Arial"/>
              </a:rPr>
              <a:t> </a:t>
            </a:r>
            <a:r>
              <a:rPr sz="2000" spc="-120" dirty="0">
                <a:solidFill>
                  <a:srgbClr val="474747"/>
                </a:solidFill>
                <a:latin typeface="Arial"/>
                <a:cs typeface="Arial"/>
              </a:rPr>
              <a:t>some</a:t>
            </a:r>
            <a:r>
              <a:rPr sz="2000" spc="-90" dirty="0">
                <a:solidFill>
                  <a:srgbClr val="474747"/>
                </a:solidFill>
                <a:latin typeface="Arial"/>
                <a:cs typeface="Arial"/>
              </a:rPr>
              <a:t> </a:t>
            </a:r>
            <a:r>
              <a:rPr sz="2000" spc="-20" dirty="0">
                <a:solidFill>
                  <a:srgbClr val="474747"/>
                </a:solidFill>
                <a:latin typeface="Arial"/>
                <a:cs typeface="Arial"/>
              </a:rPr>
              <a:t>point</a:t>
            </a:r>
            <a:r>
              <a:rPr sz="2000" spc="-110" dirty="0">
                <a:solidFill>
                  <a:srgbClr val="474747"/>
                </a:solidFill>
                <a:latin typeface="Arial"/>
                <a:cs typeface="Arial"/>
              </a:rPr>
              <a:t> </a:t>
            </a:r>
            <a:r>
              <a:rPr sz="2000" spc="-25" dirty="0">
                <a:solidFill>
                  <a:srgbClr val="474747"/>
                </a:solidFill>
                <a:latin typeface="Arial"/>
                <a:cs typeface="Arial"/>
              </a:rPr>
              <a:t>in</a:t>
            </a:r>
            <a:r>
              <a:rPr sz="2000" spc="-90" dirty="0">
                <a:solidFill>
                  <a:srgbClr val="474747"/>
                </a:solidFill>
                <a:latin typeface="Arial"/>
                <a:cs typeface="Arial"/>
              </a:rPr>
              <a:t> </a:t>
            </a:r>
            <a:r>
              <a:rPr sz="2000" spc="-10" dirty="0">
                <a:solidFill>
                  <a:srgbClr val="474747"/>
                </a:solidFill>
                <a:latin typeface="Arial"/>
                <a:cs typeface="Arial"/>
              </a:rPr>
              <a:t>their</a:t>
            </a:r>
            <a:r>
              <a:rPr sz="2000" spc="-95" dirty="0">
                <a:solidFill>
                  <a:srgbClr val="474747"/>
                </a:solidFill>
                <a:latin typeface="Arial"/>
                <a:cs typeface="Arial"/>
              </a:rPr>
              <a:t> </a:t>
            </a:r>
            <a:r>
              <a:rPr sz="2000" spc="-85" dirty="0">
                <a:solidFill>
                  <a:srgbClr val="474747"/>
                </a:solidFill>
                <a:latin typeface="Arial"/>
                <a:cs typeface="Arial"/>
              </a:rPr>
              <a:t>lives.</a:t>
            </a:r>
            <a:endParaRPr sz="2000" dirty="0">
              <a:latin typeface="Arial"/>
              <a:cs typeface="Arial"/>
            </a:endParaRPr>
          </a:p>
          <a:p>
            <a:pPr>
              <a:lnSpc>
                <a:spcPct val="100000"/>
              </a:lnSpc>
              <a:spcBef>
                <a:spcPts val="40"/>
              </a:spcBef>
            </a:pPr>
            <a:endParaRPr sz="2050" dirty="0">
              <a:latin typeface="Arial"/>
              <a:cs typeface="Arial"/>
            </a:endParaRPr>
          </a:p>
          <a:p>
            <a:pPr marL="12700">
              <a:lnSpc>
                <a:spcPct val="100000"/>
              </a:lnSpc>
            </a:pPr>
            <a:r>
              <a:rPr sz="2000" b="1" spc="-110" dirty="0">
                <a:solidFill>
                  <a:srgbClr val="474747"/>
                </a:solidFill>
                <a:latin typeface="Arial"/>
                <a:cs typeface="Arial"/>
              </a:rPr>
              <a:t>Medically</a:t>
            </a:r>
            <a:r>
              <a:rPr sz="2000" b="1" spc="-120" dirty="0">
                <a:solidFill>
                  <a:srgbClr val="474747"/>
                </a:solidFill>
                <a:latin typeface="Arial"/>
                <a:cs typeface="Arial"/>
              </a:rPr>
              <a:t> </a:t>
            </a:r>
            <a:r>
              <a:rPr sz="2000" b="1" spc="-170" dirty="0">
                <a:solidFill>
                  <a:srgbClr val="474747"/>
                </a:solidFill>
                <a:latin typeface="Arial"/>
                <a:cs typeface="Arial"/>
              </a:rPr>
              <a:t>serious</a:t>
            </a:r>
            <a:r>
              <a:rPr sz="2000" b="1" spc="-100" dirty="0">
                <a:solidFill>
                  <a:srgbClr val="474747"/>
                </a:solidFill>
                <a:latin typeface="Arial"/>
                <a:cs typeface="Arial"/>
              </a:rPr>
              <a:t> </a:t>
            </a:r>
            <a:r>
              <a:rPr sz="2000" b="1" spc="-110" dirty="0">
                <a:solidFill>
                  <a:srgbClr val="474747"/>
                </a:solidFill>
                <a:latin typeface="Arial"/>
                <a:cs typeface="Arial"/>
              </a:rPr>
              <a:t>attempts</a:t>
            </a:r>
            <a:r>
              <a:rPr sz="2000" b="1" spc="-125" dirty="0">
                <a:solidFill>
                  <a:srgbClr val="474747"/>
                </a:solidFill>
                <a:latin typeface="Arial"/>
                <a:cs typeface="Arial"/>
              </a:rPr>
              <a:t> </a:t>
            </a:r>
            <a:r>
              <a:rPr sz="2000" spc="-35" dirty="0">
                <a:solidFill>
                  <a:srgbClr val="474747"/>
                </a:solidFill>
                <a:latin typeface="Arial"/>
                <a:cs typeface="Arial"/>
              </a:rPr>
              <a:t>at</a:t>
            </a:r>
            <a:r>
              <a:rPr sz="2000" spc="-80" dirty="0">
                <a:solidFill>
                  <a:srgbClr val="474747"/>
                </a:solidFill>
                <a:latin typeface="Arial"/>
                <a:cs typeface="Arial"/>
              </a:rPr>
              <a:t> </a:t>
            </a:r>
            <a:r>
              <a:rPr sz="2000" spc="-85" dirty="0">
                <a:solidFill>
                  <a:srgbClr val="474747"/>
                </a:solidFill>
                <a:latin typeface="Arial"/>
                <a:cs typeface="Arial"/>
              </a:rPr>
              <a:t>suicide</a:t>
            </a:r>
            <a:r>
              <a:rPr sz="2000" spc="-95" dirty="0">
                <a:solidFill>
                  <a:srgbClr val="474747"/>
                </a:solidFill>
                <a:latin typeface="Arial"/>
                <a:cs typeface="Arial"/>
              </a:rPr>
              <a:t> </a:t>
            </a:r>
            <a:r>
              <a:rPr sz="2000" spc="-90" dirty="0">
                <a:solidFill>
                  <a:srgbClr val="474747"/>
                </a:solidFill>
                <a:latin typeface="Arial"/>
                <a:cs typeface="Arial"/>
              </a:rPr>
              <a:t>are </a:t>
            </a:r>
            <a:r>
              <a:rPr sz="2000" spc="-114" dirty="0">
                <a:solidFill>
                  <a:srgbClr val="474747"/>
                </a:solidFill>
                <a:latin typeface="Arial"/>
                <a:cs typeface="Arial"/>
              </a:rPr>
              <a:t>4x</a:t>
            </a:r>
            <a:r>
              <a:rPr sz="2000" spc="-110" dirty="0">
                <a:solidFill>
                  <a:srgbClr val="474747"/>
                </a:solidFill>
                <a:latin typeface="Arial"/>
                <a:cs typeface="Arial"/>
              </a:rPr>
              <a:t> </a:t>
            </a:r>
            <a:r>
              <a:rPr sz="2000" spc="-65" dirty="0">
                <a:solidFill>
                  <a:srgbClr val="474747"/>
                </a:solidFill>
                <a:latin typeface="Arial"/>
                <a:cs typeface="Arial"/>
              </a:rPr>
              <a:t>more</a:t>
            </a:r>
            <a:r>
              <a:rPr sz="2000" spc="-90" dirty="0">
                <a:solidFill>
                  <a:srgbClr val="474747"/>
                </a:solidFill>
                <a:latin typeface="Arial"/>
                <a:cs typeface="Arial"/>
              </a:rPr>
              <a:t> </a:t>
            </a:r>
            <a:r>
              <a:rPr sz="2000" spc="-60" dirty="0">
                <a:solidFill>
                  <a:srgbClr val="474747"/>
                </a:solidFill>
                <a:latin typeface="Arial"/>
                <a:cs typeface="Arial"/>
              </a:rPr>
              <a:t>likely</a:t>
            </a:r>
            <a:r>
              <a:rPr sz="2000" spc="-85" dirty="0">
                <a:solidFill>
                  <a:srgbClr val="474747"/>
                </a:solidFill>
                <a:latin typeface="Arial"/>
                <a:cs typeface="Arial"/>
              </a:rPr>
              <a:t> </a:t>
            </a:r>
            <a:r>
              <a:rPr sz="2000" spc="-105" dirty="0">
                <a:solidFill>
                  <a:srgbClr val="474747"/>
                </a:solidFill>
                <a:latin typeface="Arial"/>
                <a:cs typeface="Arial"/>
              </a:rPr>
              <a:t>among</a:t>
            </a:r>
            <a:r>
              <a:rPr sz="2000" spc="-114" dirty="0">
                <a:solidFill>
                  <a:srgbClr val="474747"/>
                </a:solidFill>
                <a:latin typeface="Arial"/>
                <a:cs typeface="Arial"/>
              </a:rPr>
              <a:t> </a:t>
            </a:r>
            <a:r>
              <a:rPr sz="2000" spc="-290" dirty="0">
                <a:solidFill>
                  <a:srgbClr val="474747"/>
                </a:solidFill>
                <a:latin typeface="Arial"/>
                <a:cs typeface="Arial"/>
              </a:rPr>
              <a:t>LGBTQ</a:t>
            </a:r>
            <a:r>
              <a:rPr sz="2000" spc="-85" dirty="0">
                <a:solidFill>
                  <a:srgbClr val="474747"/>
                </a:solidFill>
                <a:latin typeface="Arial"/>
                <a:cs typeface="Arial"/>
              </a:rPr>
              <a:t> </a:t>
            </a:r>
            <a:r>
              <a:rPr sz="2000" spc="-40" dirty="0">
                <a:solidFill>
                  <a:srgbClr val="474747"/>
                </a:solidFill>
                <a:latin typeface="Arial"/>
                <a:cs typeface="Arial"/>
              </a:rPr>
              <a:t>youth</a:t>
            </a:r>
            <a:r>
              <a:rPr sz="2000" spc="-125" dirty="0">
                <a:solidFill>
                  <a:srgbClr val="474747"/>
                </a:solidFill>
                <a:latin typeface="Arial"/>
                <a:cs typeface="Arial"/>
              </a:rPr>
              <a:t> </a:t>
            </a:r>
            <a:r>
              <a:rPr sz="2000" spc="-45" dirty="0">
                <a:solidFill>
                  <a:srgbClr val="474747"/>
                </a:solidFill>
                <a:latin typeface="Arial"/>
                <a:cs typeface="Arial"/>
              </a:rPr>
              <a:t>than</a:t>
            </a:r>
            <a:r>
              <a:rPr sz="2000" spc="-100" dirty="0">
                <a:solidFill>
                  <a:srgbClr val="474747"/>
                </a:solidFill>
                <a:latin typeface="Arial"/>
                <a:cs typeface="Arial"/>
              </a:rPr>
              <a:t> </a:t>
            </a:r>
            <a:r>
              <a:rPr sz="2000" spc="-20" dirty="0">
                <a:solidFill>
                  <a:srgbClr val="474747"/>
                </a:solidFill>
                <a:latin typeface="Arial"/>
                <a:cs typeface="Arial"/>
              </a:rPr>
              <a:t>other</a:t>
            </a:r>
            <a:r>
              <a:rPr sz="2000" spc="-105" dirty="0">
                <a:solidFill>
                  <a:srgbClr val="474747"/>
                </a:solidFill>
                <a:latin typeface="Arial"/>
                <a:cs typeface="Arial"/>
              </a:rPr>
              <a:t> </a:t>
            </a:r>
            <a:r>
              <a:rPr sz="2000" spc="-95" dirty="0">
                <a:solidFill>
                  <a:srgbClr val="474747"/>
                </a:solidFill>
                <a:latin typeface="Arial"/>
                <a:cs typeface="Arial"/>
              </a:rPr>
              <a:t>young</a:t>
            </a:r>
            <a:r>
              <a:rPr sz="2000" spc="-140" dirty="0">
                <a:solidFill>
                  <a:srgbClr val="474747"/>
                </a:solidFill>
                <a:latin typeface="Arial"/>
                <a:cs typeface="Arial"/>
              </a:rPr>
              <a:t> </a:t>
            </a:r>
            <a:r>
              <a:rPr sz="2000" spc="-70" dirty="0">
                <a:solidFill>
                  <a:srgbClr val="474747"/>
                </a:solidFill>
                <a:latin typeface="Arial"/>
                <a:cs typeface="Arial"/>
              </a:rPr>
              <a:t>people.</a:t>
            </a:r>
            <a:endParaRPr sz="2000" dirty="0">
              <a:latin typeface="Arial"/>
              <a:cs typeface="Arial"/>
            </a:endParaRPr>
          </a:p>
          <a:p>
            <a:pPr>
              <a:lnSpc>
                <a:spcPct val="100000"/>
              </a:lnSpc>
              <a:spcBef>
                <a:spcPts val="40"/>
              </a:spcBef>
            </a:pPr>
            <a:endParaRPr sz="2050" dirty="0">
              <a:latin typeface="Arial"/>
              <a:cs typeface="Arial"/>
            </a:endParaRPr>
          </a:p>
          <a:p>
            <a:pPr marL="12700" marR="26670">
              <a:lnSpc>
                <a:spcPct val="100000"/>
              </a:lnSpc>
            </a:pPr>
            <a:r>
              <a:rPr sz="2000" b="1" spc="-140" dirty="0">
                <a:solidFill>
                  <a:srgbClr val="474747"/>
                </a:solidFill>
                <a:latin typeface="Arial"/>
                <a:cs typeface="Arial"/>
              </a:rPr>
              <a:t>African</a:t>
            </a:r>
            <a:r>
              <a:rPr sz="2000" b="1" spc="-105" dirty="0">
                <a:solidFill>
                  <a:srgbClr val="474747"/>
                </a:solidFill>
                <a:latin typeface="Arial"/>
                <a:cs typeface="Arial"/>
              </a:rPr>
              <a:t> </a:t>
            </a:r>
            <a:r>
              <a:rPr sz="2000" b="1" spc="-140" dirty="0">
                <a:solidFill>
                  <a:srgbClr val="474747"/>
                </a:solidFill>
                <a:latin typeface="Arial"/>
                <a:cs typeface="Arial"/>
              </a:rPr>
              <a:t>American,</a:t>
            </a:r>
            <a:r>
              <a:rPr sz="2000" b="1" spc="-105" dirty="0">
                <a:solidFill>
                  <a:srgbClr val="474747"/>
                </a:solidFill>
                <a:latin typeface="Arial"/>
                <a:cs typeface="Arial"/>
              </a:rPr>
              <a:t> </a:t>
            </a:r>
            <a:r>
              <a:rPr sz="2000" b="1" spc="-135" dirty="0">
                <a:solidFill>
                  <a:srgbClr val="474747"/>
                </a:solidFill>
                <a:latin typeface="Arial"/>
                <a:cs typeface="Arial"/>
              </a:rPr>
              <a:t>Latino,</a:t>
            </a:r>
            <a:r>
              <a:rPr sz="2000" b="1" spc="-120" dirty="0">
                <a:solidFill>
                  <a:srgbClr val="474747"/>
                </a:solidFill>
                <a:latin typeface="Arial"/>
                <a:cs typeface="Arial"/>
              </a:rPr>
              <a:t> </a:t>
            </a:r>
            <a:r>
              <a:rPr sz="2000" b="1" spc="-105" dirty="0">
                <a:solidFill>
                  <a:srgbClr val="474747"/>
                </a:solidFill>
                <a:latin typeface="Arial"/>
                <a:cs typeface="Arial"/>
              </a:rPr>
              <a:t>Native </a:t>
            </a:r>
            <a:r>
              <a:rPr sz="2000" b="1" spc="-140" dirty="0">
                <a:solidFill>
                  <a:srgbClr val="474747"/>
                </a:solidFill>
                <a:latin typeface="Arial"/>
                <a:cs typeface="Arial"/>
              </a:rPr>
              <a:t>American</a:t>
            </a:r>
            <a:r>
              <a:rPr sz="2000" spc="-140" dirty="0">
                <a:solidFill>
                  <a:srgbClr val="474747"/>
                </a:solidFill>
                <a:latin typeface="Arial"/>
                <a:cs typeface="Arial"/>
              </a:rPr>
              <a:t>,</a:t>
            </a:r>
            <a:r>
              <a:rPr sz="2000" spc="-105" dirty="0">
                <a:solidFill>
                  <a:srgbClr val="474747"/>
                </a:solidFill>
                <a:latin typeface="Arial"/>
                <a:cs typeface="Arial"/>
              </a:rPr>
              <a:t> </a:t>
            </a:r>
            <a:r>
              <a:rPr sz="2000" b="1" spc="-145" dirty="0">
                <a:solidFill>
                  <a:srgbClr val="474747"/>
                </a:solidFill>
                <a:latin typeface="Arial"/>
                <a:cs typeface="Arial"/>
              </a:rPr>
              <a:t>and</a:t>
            </a:r>
            <a:r>
              <a:rPr sz="2000" b="1" spc="-100" dirty="0">
                <a:solidFill>
                  <a:srgbClr val="474747"/>
                </a:solidFill>
                <a:latin typeface="Arial"/>
                <a:cs typeface="Arial"/>
              </a:rPr>
              <a:t> </a:t>
            </a:r>
            <a:r>
              <a:rPr sz="2000" b="1" spc="-180" dirty="0">
                <a:solidFill>
                  <a:srgbClr val="474747"/>
                </a:solidFill>
                <a:latin typeface="Arial"/>
                <a:cs typeface="Arial"/>
              </a:rPr>
              <a:t>Asian</a:t>
            </a:r>
            <a:r>
              <a:rPr sz="2000" b="1" spc="-114" dirty="0">
                <a:solidFill>
                  <a:srgbClr val="474747"/>
                </a:solidFill>
                <a:latin typeface="Arial"/>
                <a:cs typeface="Arial"/>
              </a:rPr>
              <a:t> </a:t>
            </a:r>
            <a:r>
              <a:rPr sz="2000" b="1" spc="-150" dirty="0">
                <a:solidFill>
                  <a:srgbClr val="474747"/>
                </a:solidFill>
                <a:latin typeface="Arial"/>
                <a:cs typeface="Arial"/>
              </a:rPr>
              <a:t>American</a:t>
            </a:r>
            <a:r>
              <a:rPr sz="2000" b="1" spc="-90" dirty="0">
                <a:solidFill>
                  <a:srgbClr val="474747"/>
                </a:solidFill>
                <a:latin typeface="Arial"/>
                <a:cs typeface="Arial"/>
              </a:rPr>
              <a:t> </a:t>
            </a:r>
            <a:r>
              <a:rPr sz="2000" spc="-70" dirty="0">
                <a:solidFill>
                  <a:srgbClr val="474747"/>
                </a:solidFill>
                <a:latin typeface="Arial"/>
                <a:cs typeface="Arial"/>
              </a:rPr>
              <a:t>people</a:t>
            </a:r>
            <a:r>
              <a:rPr sz="2000" spc="-110" dirty="0">
                <a:solidFill>
                  <a:srgbClr val="474747"/>
                </a:solidFill>
                <a:latin typeface="Arial"/>
                <a:cs typeface="Arial"/>
              </a:rPr>
              <a:t> </a:t>
            </a:r>
            <a:r>
              <a:rPr sz="2000" spc="-45" dirty="0">
                <a:solidFill>
                  <a:srgbClr val="474747"/>
                </a:solidFill>
                <a:latin typeface="Arial"/>
                <a:cs typeface="Arial"/>
              </a:rPr>
              <a:t>who</a:t>
            </a:r>
            <a:r>
              <a:rPr sz="2000" spc="-114" dirty="0">
                <a:solidFill>
                  <a:srgbClr val="474747"/>
                </a:solidFill>
                <a:latin typeface="Arial"/>
                <a:cs typeface="Arial"/>
              </a:rPr>
              <a:t> </a:t>
            </a:r>
            <a:r>
              <a:rPr sz="2000" spc="-90" dirty="0">
                <a:solidFill>
                  <a:srgbClr val="474747"/>
                </a:solidFill>
                <a:latin typeface="Arial"/>
                <a:cs typeface="Arial"/>
              </a:rPr>
              <a:t>are</a:t>
            </a:r>
            <a:r>
              <a:rPr sz="2000" spc="-95" dirty="0">
                <a:solidFill>
                  <a:srgbClr val="474747"/>
                </a:solidFill>
                <a:latin typeface="Arial"/>
                <a:cs typeface="Arial"/>
              </a:rPr>
              <a:t> </a:t>
            </a:r>
            <a:r>
              <a:rPr sz="2000" spc="-85" dirty="0">
                <a:solidFill>
                  <a:srgbClr val="474747"/>
                </a:solidFill>
                <a:latin typeface="Arial"/>
                <a:cs typeface="Arial"/>
              </a:rPr>
              <a:t>lesbian,</a:t>
            </a:r>
            <a:r>
              <a:rPr sz="2000" spc="-80" dirty="0">
                <a:solidFill>
                  <a:srgbClr val="474747"/>
                </a:solidFill>
                <a:latin typeface="Arial"/>
                <a:cs typeface="Arial"/>
              </a:rPr>
              <a:t> </a:t>
            </a:r>
            <a:r>
              <a:rPr sz="2000" spc="-175" dirty="0">
                <a:solidFill>
                  <a:srgbClr val="474747"/>
                </a:solidFill>
                <a:latin typeface="Arial"/>
                <a:cs typeface="Arial"/>
              </a:rPr>
              <a:t>gay,</a:t>
            </a:r>
            <a:r>
              <a:rPr sz="2000" spc="-125" dirty="0">
                <a:solidFill>
                  <a:srgbClr val="474747"/>
                </a:solidFill>
                <a:latin typeface="Arial"/>
                <a:cs typeface="Arial"/>
              </a:rPr>
              <a:t> </a:t>
            </a:r>
            <a:r>
              <a:rPr sz="2000" spc="-15" dirty="0">
                <a:solidFill>
                  <a:srgbClr val="474747"/>
                </a:solidFill>
                <a:latin typeface="Arial"/>
                <a:cs typeface="Arial"/>
              </a:rPr>
              <a:t>or</a:t>
            </a:r>
            <a:r>
              <a:rPr sz="2000" spc="-110" dirty="0">
                <a:solidFill>
                  <a:srgbClr val="474747"/>
                </a:solidFill>
                <a:latin typeface="Arial"/>
                <a:cs typeface="Arial"/>
              </a:rPr>
              <a:t> </a:t>
            </a:r>
            <a:r>
              <a:rPr sz="2000" spc="-100" dirty="0">
                <a:solidFill>
                  <a:srgbClr val="474747"/>
                </a:solidFill>
                <a:latin typeface="Arial"/>
                <a:cs typeface="Arial"/>
              </a:rPr>
              <a:t>bisexual</a:t>
            </a:r>
            <a:r>
              <a:rPr sz="2000" spc="-70" dirty="0">
                <a:solidFill>
                  <a:srgbClr val="474747"/>
                </a:solidFill>
                <a:latin typeface="Arial"/>
                <a:cs typeface="Arial"/>
              </a:rPr>
              <a:t> </a:t>
            </a:r>
            <a:r>
              <a:rPr sz="2000" spc="-25" dirty="0">
                <a:solidFill>
                  <a:srgbClr val="474747"/>
                </a:solidFill>
                <a:latin typeface="Arial"/>
                <a:cs typeface="Arial"/>
              </a:rPr>
              <a:t>attempt </a:t>
            </a:r>
            <a:r>
              <a:rPr sz="2000" spc="-540" dirty="0">
                <a:solidFill>
                  <a:srgbClr val="474747"/>
                </a:solidFill>
                <a:latin typeface="Arial"/>
                <a:cs typeface="Arial"/>
              </a:rPr>
              <a:t> </a:t>
            </a:r>
            <a:r>
              <a:rPr sz="2000" spc="-85" dirty="0">
                <a:solidFill>
                  <a:srgbClr val="474747"/>
                </a:solidFill>
                <a:latin typeface="Arial"/>
                <a:cs typeface="Arial"/>
              </a:rPr>
              <a:t>suicide</a:t>
            </a:r>
            <a:r>
              <a:rPr sz="2000" spc="-110" dirty="0">
                <a:solidFill>
                  <a:srgbClr val="474747"/>
                </a:solidFill>
                <a:latin typeface="Arial"/>
                <a:cs typeface="Arial"/>
              </a:rPr>
              <a:t> </a:t>
            </a:r>
            <a:r>
              <a:rPr sz="2000" spc="-35" dirty="0">
                <a:solidFill>
                  <a:srgbClr val="474747"/>
                </a:solidFill>
                <a:latin typeface="Arial"/>
                <a:cs typeface="Arial"/>
              </a:rPr>
              <a:t>at</a:t>
            </a:r>
            <a:r>
              <a:rPr sz="2000" spc="-90" dirty="0">
                <a:solidFill>
                  <a:srgbClr val="474747"/>
                </a:solidFill>
                <a:latin typeface="Arial"/>
                <a:cs typeface="Arial"/>
              </a:rPr>
              <a:t> especially</a:t>
            </a:r>
            <a:r>
              <a:rPr sz="2000" spc="-85" dirty="0">
                <a:solidFill>
                  <a:srgbClr val="474747"/>
                </a:solidFill>
                <a:latin typeface="Arial"/>
                <a:cs typeface="Arial"/>
              </a:rPr>
              <a:t> </a:t>
            </a:r>
            <a:r>
              <a:rPr sz="2000" spc="-70" dirty="0">
                <a:solidFill>
                  <a:srgbClr val="474747"/>
                </a:solidFill>
                <a:latin typeface="Arial"/>
                <a:cs typeface="Arial"/>
              </a:rPr>
              <a:t>high</a:t>
            </a:r>
            <a:r>
              <a:rPr sz="2000" spc="-125" dirty="0">
                <a:solidFill>
                  <a:srgbClr val="474747"/>
                </a:solidFill>
                <a:latin typeface="Arial"/>
                <a:cs typeface="Arial"/>
              </a:rPr>
              <a:t> </a:t>
            </a:r>
            <a:r>
              <a:rPr sz="2000" spc="-85" dirty="0">
                <a:solidFill>
                  <a:srgbClr val="474747"/>
                </a:solidFill>
                <a:latin typeface="Arial"/>
                <a:cs typeface="Arial"/>
              </a:rPr>
              <a:t>rates.</a:t>
            </a:r>
            <a:endParaRPr sz="2000" dirty="0">
              <a:latin typeface="Arial"/>
              <a:cs typeface="Arial"/>
            </a:endParaRPr>
          </a:p>
          <a:p>
            <a:pPr>
              <a:lnSpc>
                <a:spcPct val="100000"/>
              </a:lnSpc>
              <a:spcBef>
                <a:spcPts val="45"/>
              </a:spcBef>
            </a:pPr>
            <a:endParaRPr sz="2050" dirty="0">
              <a:latin typeface="Arial"/>
              <a:cs typeface="Arial"/>
            </a:endParaRPr>
          </a:p>
          <a:p>
            <a:pPr marL="12700" marR="5080">
              <a:lnSpc>
                <a:spcPct val="100000"/>
              </a:lnSpc>
            </a:pPr>
            <a:r>
              <a:rPr sz="2000" b="1" spc="-175" dirty="0">
                <a:solidFill>
                  <a:srgbClr val="474747"/>
                </a:solidFill>
                <a:latin typeface="Arial"/>
                <a:cs typeface="Arial"/>
              </a:rPr>
              <a:t>41%</a:t>
            </a:r>
            <a:r>
              <a:rPr sz="2000" b="1" spc="-120" dirty="0">
                <a:solidFill>
                  <a:srgbClr val="474747"/>
                </a:solidFill>
                <a:latin typeface="Arial"/>
                <a:cs typeface="Arial"/>
              </a:rPr>
              <a:t> </a:t>
            </a:r>
            <a:r>
              <a:rPr sz="2000" b="1" spc="-90" dirty="0">
                <a:solidFill>
                  <a:srgbClr val="474747"/>
                </a:solidFill>
                <a:latin typeface="Arial"/>
                <a:cs typeface="Arial"/>
              </a:rPr>
              <a:t>of</a:t>
            </a:r>
            <a:r>
              <a:rPr sz="2000" b="1" spc="-105" dirty="0">
                <a:solidFill>
                  <a:srgbClr val="474747"/>
                </a:solidFill>
                <a:latin typeface="Arial"/>
                <a:cs typeface="Arial"/>
              </a:rPr>
              <a:t> </a:t>
            </a:r>
            <a:r>
              <a:rPr sz="2000" b="1" spc="-140" dirty="0">
                <a:solidFill>
                  <a:srgbClr val="474747"/>
                </a:solidFill>
                <a:latin typeface="Arial"/>
                <a:cs typeface="Arial"/>
              </a:rPr>
              <a:t>trans</a:t>
            </a:r>
            <a:r>
              <a:rPr sz="2000" b="1" spc="-105" dirty="0">
                <a:solidFill>
                  <a:srgbClr val="474747"/>
                </a:solidFill>
                <a:latin typeface="Arial"/>
                <a:cs typeface="Arial"/>
              </a:rPr>
              <a:t> </a:t>
            </a:r>
            <a:r>
              <a:rPr sz="2000" b="1" spc="-130" dirty="0">
                <a:solidFill>
                  <a:srgbClr val="474747"/>
                </a:solidFill>
                <a:latin typeface="Arial"/>
                <a:cs typeface="Arial"/>
              </a:rPr>
              <a:t>adults</a:t>
            </a:r>
            <a:r>
              <a:rPr sz="2000" b="1" spc="-120" dirty="0">
                <a:solidFill>
                  <a:srgbClr val="474747"/>
                </a:solidFill>
                <a:latin typeface="Arial"/>
                <a:cs typeface="Arial"/>
              </a:rPr>
              <a:t> </a:t>
            </a:r>
            <a:r>
              <a:rPr sz="2000" spc="-110" dirty="0">
                <a:solidFill>
                  <a:srgbClr val="474747"/>
                </a:solidFill>
                <a:latin typeface="Arial"/>
                <a:cs typeface="Arial"/>
              </a:rPr>
              <a:t>said</a:t>
            </a:r>
            <a:r>
              <a:rPr sz="2000" spc="-95" dirty="0">
                <a:solidFill>
                  <a:srgbClr val="474747"/>
                </a:solidFill>
                <a:latin typeface="Arial"/>
                <a:cs typeface="Arial"/>
              </a:rPr>
              <a:t> </a:t>
            </a:r>
            <a:r>
              <a:rPr sz="2000" spc="-45" dirty="0">
                <a:solidFill>
                  <a:srgbClr val="474747"/>
                </a:solidFill>
                <a:latin typeface="Arial"/>
                <a:cs typeface="Arial"/>
              </a:rPr>
              <a:t>they</a:t>
            </a:r>
            <a:r>
              <a:rPr sz="2000" spc="-105" dirty="0">
                <a:solidFill>
                  <a:srgbClr val="474747"/>
                </a:solidFill>
                <a:latin typeface="Arial"/>
                <a:cs typeface="Arial"/>
              </a:rPr>
              <a:t> </a:t>
            </a:r>
            <a:r>
              <a:rPr sz="2000" spc="-95" dirty="0">
                <a:solidFill>
                  <a:srgbClr val="474747"/>
                </a:solidFill>
                <a:latin typeface="Arial"/>
                <a:cs typeface="Arial"/>
              </a:rPr>
              <a:t>had</a:t>
            </a:r>
            <a:r>
              <a:rPr sz="2000" spc="-105" dirty="0">
                <a:solidFill>
                  <a:srgbClr val="474747"/>
                </a:solidFill>
                <a:latin typeface="Arial"/>
                <a:cs typeface="Arial"/>
              </a:rPr>
              <a:t> </a:t>
            </a:r>
            <a:r>
              <a:rPr sz="2000" spc="-40" dirty="0">
                <a:solidFill>
                  <a:srgbClr val="474747"/>
                </a:solidFill>
                <a:latin typeface="Arial"/>
                <a:cs typeface="Arial"/>
              </a:rPr>
              <a:t>attempted</a:t>
            </a:r>
            <a:r>
              <a:rPr sz="2000" spc="-85" dirty="0">
                <a:solidFill>
                  <a:srgbClr val="474747"/>
                </a:solidFill>
                <a:latin typeface="Arial"/>
                <a:cs typeface="Arial"/>
              </a:rPr>
              <a:t> suicide,</a:t>
            </a:r>
            <a:r>
              <a:rPr sz="2000" spc="-90" dirty="0">
                <a:solidFill>
                  <a:srgbClr val="474747"/>
                </a:solidFill>
                <a:latin typeface="Arial"/>
                <a:cs typeface="Arial"/>
              </a:rPr>
              <a:t> </a:t>
            </a:r>
            <a:r>
              <a:rPr sz="2000" spc="-25" dirty="0">
                <a:solidFill>
                  <a:srgbClr val="474747"/>
                </a:solidFill>
                <a:latin typeface="Arial"/>
                <a:cs typeface="Arial"/>
              </a:rPr>
              <a:t>in</a:t>
            </a:r>
            <a:r>
              <a:rPr sz="2000" spc="-105" dirty="0">
                <a:solidFill>
                  <a:srgbClr val="474747"/>
                </a:solidFill>
                <a:latin typeface="Arial"/>
                <a:cs typeface="Arial"/>
              </a:rPr>
              <a:t> </a:t>
            </a:r>
            <a:r>
              <a:rPr sz="2000" spc="-80" dirty="0">
                <a:solidFill>
                  <a:srgbClr val="474747"/>
                </a:solidFill>
                <a:latin typeface="Arial"/>
                <a:cs typeface="Arial"/>
              </a:rPr>
              <a:t>one</a:t>
            </a:r>
            <a:r>
              <a:rPr sz="2000" spc="-110" dirty="0">
                <a:solidFill>
                  <a:srgbClr val="474747"/>
                </a:solidFill>
                <a:latin typeface="Arial"/>
                <a:cs typeface="Arial"/>
              </a:rPr>
              <a:t> </a:t>
            </a:r>
            <a:r>
              <a:rPr sz="2000" spc="-90" dirty="0">
                <a:solidFill>
                  <a:srgbClr val="474747"/>
                </a:solidFill>
                <a:latin typeface="Arial"/>
                <a:cs typeface="Arial"/>
              </a:rPr>
              <a:t>study.</a:t>
            </a:r>
            <a:r>
              <a:rPr sz="2000" spc="-125" dirty="0">
                <a:solidFill>
                  <a:srgbClr val="474747"/>
                </a:solidFill>
                <a:latin typeface="Arial"/>
                <a:cs typeface="Arial"/>
              </a:rPr>
              <a:t> </a:t>
            </a:r>
            <a:r>
              <a:rPr sz="2000" spc="-145" dirty="0">
                <a:solidFill>
                  <a:srgbClr val="474747"/>
                </a:solidFill>
                <a:latin typeface="Arial"/>
                <a:cs typeface="Arial"/>
              </a:rPr>
              <a:t>The</a:t>
            </a:r>
            <a:r>
              <a:rPr sz="2000" spc="-100" dirty="0">
                <a:solidFill>
                  <a:srgbClr val="474747"/>
                </a:solidFill>
                <a:latin typeface="Arial"/>
                <a:cs typeface="Arial"/>
              </a:rPr>
              <a:t> </a:t>
            </a:r>
            <a:r>
              <a:rPr sz="2000" spc="-140" dirty="0">
                <a:solidFill>
                  <a:srgbClr val="474747"/>
                </a:solidFill>
                <a:latin typeface="Arial"/>
                <a:cs typeface="Arial"/>
              </a:rPr>
              <a:t>same</a:t>
            </a:r>
            <a:r>
              <a:rPr sz="2000" spc="-85" dirty="0">
                <a:solidFill>
                  <a:srgbClr val="474747"/>
                </a:solidFill>
                <a:latin typeface="Arial"/>
                <a:cs typeface="Arial"/>
              </a:rPr>
              <a:t> </a:t>
            </a:r>
            <a:r>
              <a:rPr sz="2000" spc="-70" dirty="0">
                <a:solidFill>
                  <a:srgbClr val="474747"/>
                </a:solidFill>
                <a:latin typeface="Arial"/>
                <a:cs typeface="Arial"/>
              </a:rPr>
              <a:t>study</a:t>
            </a:r>
            <a:r>
              <a:rPr sz="2000" spc="-120" dirty="0">
                <a:solidFill>
                  <a:srgbClr val="474747"/>
                </a:solidFill>
                <a:latin typeface="Arial"/>
                <a:cs typeface="Arial"/>
              </a:rPr>
              <a:t> </a:t>
            </a:r>
            <a:r>
              <a:rPr sz="2000" spc="-45" dirty="0">
                <a:solidFill>
                  <a:srgbClr val="474747"/>
                </a:solidFill>
                <a:latin typeface="Arial"/>
                <a:cs typeface="Arial"/>
              </a:rPr>
              <a:t>found</a:t>
            </a:r>
            <a:r>
              <a:rPr sz="2000" spc="-130" dirty="0">
                <a:solidFill>
                  <a:srgbClr val="474747"/>
                </a:solidFill>
                <a:latin typeface="Arial"/>
                <a:cs typeface="Arial"/>
              </a:rPr>
              <a:t> </a:t>
            </a:r>
            <a:r>
              <a:rPr sz="2000" spc="-5" dirty="0">
                <a:solidFill>
                  <a:srgbClr val="474747"/>
                </a:solidFill>
                <a:latin typeface="Arial"/>
                <a:cs typeface="Arial"/>
              </a:rPr>
              <a:t>that</a:t>
            </a:r>
            <a:r>
              <a:rPr sz="2000" spc="-85" dirty="0">
                <a:solidFill>
                  <a:srgbClr val="474747"/>
                </a:solidFill>
                <a:latin typeface="Arial"/>
                <a:cs typeface="Arial"/>
              </a:rPr>
              <a:t> </a:t>
            </a:r>
            <a:r>
              <a:rPr sz="2000" spc="-180" dirty="0">
                <a:solidFill>
                  <a:srgbClr val="474747"/>
                </a:solidFill>
                <a:latin typeface="Arial"/>
                <a:cs typeface="Arial"/>
              </a:rPr>
              <a:t>61%</a:t>
            </a:r>
            <a:r>
              <a:rPr sz="2000" spc="-120" dirty="0">
                <a:solidFill>
                  <a:srgbClr val="474747"/>
                </a:solidFill>
                <a:latin typeface="Arial"/>
                <a:cs typeface="Arial"/>
              </a:rPr>
              <a:t> </a:t>
            </a:r>
            <a:r>
              <a:rPr sz="2000" spc="-5" dirty="0">
                <a:solidFill>
                  <a:srgbClr val="474747"/>
                </a:solidFill>
                <a:latin typeface="Arial"/>
                <a:cs typeface="Arial"/>
              </a:rPr>
              <a:t>of</a:t>
            </a:r>
            <a:r>
              <a:rPr sz="2000" spc="-110" dirty="0">
                <a:solidFill>
                  <a:srgbClr val="474747"/>
                </a:solidFill>
                <a:latin typeface="Arial"/>
                <a:cs typeface="Arial"/>
              </a:rPr>
              <a:t> </a:t>
            </a:r>
            <a:r>
              <a:rPr sz="2000" spc="-65" dirty="0">
                <a:solidFill>
                  <a:srgbClr val="474747"/>
                </a:solidFill>
                <a:latin typeface="Arial"/>
                <a:cs typeface="Arial"/>
              </a:rPr>
              <a:t>trans</a:t>
            </a:r>
            <a:r>
              <a:rPr sz="2000" spc="-100" dirty="0">
                <a:solidFill>
                  <a:srgbClr val="474747"/>
                </a:solidFill>
                <a:latin typeface="Arial"/>
                <a:cs typeface="Arial"/>
              </a:rPr>
              <a:t> </a:t>
            </a:r>
            <a:r>
              <a:rPr sz="2000" spc="-70" dirty="0">
                <a:solidFill>
                  <a:srgbClr val="474747"/>
                </a:solidFill>
                <a:latin typeface="Arial"/>
                <a:cs typeface="Arial"/>
              </a:rPr>
              <a:t>people </a:t>
            </a:r>
            <a:r>
              <a:rPr sz="2000" spc="-540" dirty="0">
                <a:solidFill>
                  <a:srgbClr val="474747"/>
                </a:solidFill>
                <a:latin typeface="Arial"/>
                <a:cs typeface="Arial"/>
              </a:rPr>
              <a:t> </a:t>
            </a:r>
            <a:r>
              <a:rPr sz="2000" spc="-45" dirty="0">
                <a:solidFill>
                  <a:srgbClr val="474747"/>
                </a:solidFill>
                <a:latin typeface="Arial"/>
                <a:cs typeface="Arial"/>
              </a:rPr>
              <a:t>who</a:t>
            </a:r>
            <a:r>
              <a:rPr sz="2000" spc="-125" dirty="0">
                <a:solidFill>
                  <a:srgbClr val="474747"/>
                </a:solidFill>
                <a:latin typeface="Arial"/>
                <a:cs typeface="Arial"/>
              </a:rPr>
              <a:t> </a:t>
            </a:r>
            <a:r>
              <a:rPr sz="2000" spc="-70" dirty="0">
                <a:solidFill>
                  <a:srgbClr val="474747"/>
                </a:solidFill>
                <a:latin typeface="Arial"/>
                <a:cs typeface="Arial"/>
              </a:rPr>
              <a:t>were</a:t>
            </a:r>
            <a:r>
              <a:rPr sz="2000" spc="-105" dirty="0">
                <a:solidFill>
                  <a:srgbClr val="474747"/>
                </a:solidFill>
                <a:latin typeface="Arial"/>
                <a:cs typeface="Arial"/>
              </a:rPr>
              <a:t> </a:t>
            </a:r>
            <a:r>
              <a:rPr sz="2000" spc="-60" dirty="0">
                <a:solidFill>
                  <a:srgbClr val="474747"/>
                </a:solidFill>
                <a:latin typeface="Arial"/>
                <a:cs typeface="Arial"/>
              </a:rPr>
              <a:t>victims</a:t>
            </a:r>
            <a:r>
              <a:rPr sz="2000" spc="-95" dirty="0">
                <a:solidFill>
                  <a:srgbClr val="474747"/>
                </a:solidFill>
                <a:latin typeface="Arial"/>
                <a:cs typeface="Arial"/>
              </a:rPr>
              <a:t> </a:t>
            </a:r>
            <a:r>
              <a:rPr sz="2000" spc="-5" dirty="0">
                <a:solidFill>
                  <a:srgbClr val="474747"/>
                </a:solidFill>
                <a:latin typeface="Arial"/>
                <a:cs typeface="Arial"/>
              </a:rPr>
              <a:t>of</a:t>
            </a:r>
            <a:r>
              <a:rPr sz="2000" spc="-100" dirty="0">
                <a:solidFill>
                  <a:srgbClr val="474747"/>
                </a:solidFill>
                <a:latin typeface="Arial"/>
                <a:cs typeface="Arial"/>
              </a:rPr>
              <a:t> physical</a:t>
            </a:r>
            <a:r>
              <a:rPr sz="2000" spc="-120" dirty="0">
                <a:solidFill>
                  <a:srgbClr val="474747"/>
                </a:solidFill>
                <a:latin typeface="Arial"/>
                <a:cs typeface="Arial"/>
              </a:rPr>
              <a:t> </a:t>
            </a:r>
            <a:r>
              <a:rPr sz="2000" spc="-100" dirty="0">
                <a:solidFill>
                  <a:srgbClr val="474747"/>
                </a:solidFill>
                <a:latin typeface="Arial"/>
                <a:cs typeface="Arial"/>
              </a:rPr>
              <a:t>assault</a:t>
            </a:r>
            <a:r>
              <a:rPr sz="2000" spc="-90" dirty="0">
                <a:solidFill>
                  <a:srgbClr val="474747"/>
                </a:solidFill>
                <a:latin typeface="Arial"/>
                <a:cs typeface="Arial"/>
              </a:rPr>
              <a:t> </a:t>
            </a:r>
            <a:r>
              <a:rPr sz="2000" spc="-95" dirty="0">
                <a:solidFill>
                  <a:srgbClr val="474747"/>
                </a:solidFill>
                <a:latin typeface="Arial"/>
                <a:cs typeface="Arial"/>
              </a:rPr>
              <a:t>had</a:t>
            </a:r>
            <a:r>
              <a:rPr sz="2000" spc="-110" dirty="0">
                <a:solidFill>
                  <a:srgbClr val="474747"/>
                </a:solidFill>
                <a:latin typeface="Arial"/>
                <a:cs typeface="Arial"/>
              </a:rPr>
              <a:t> </a:t>
            </a:r>
            <a:r>
              <a:rPr sz="2000" spc="-40" dirty="0">
                <a:solidFill>
                  <a:srgbClr val="474747"/>
                </a:solidFill>
                <a:latin typeface="Arial"/>
                <a:cs typeface="Arial"/>
              </a:rPr>
              <a:t>attempted</a:t>
            </a:r>
            <a:r>
              <a:rPr sz="2000" spc="-85" dirty="0">
                <a:solidFill>
                  <a:srgbClr val="474747"/>
                </a:solidFill>
                <a:latin typeface="Arial"/>
                <a:cs typeface="Arial"/>
              </a:rPr>
              <a:t> suicide.</a:t>
            </a:r>
            <a:endParaRPr sz="2000" dirty="0">
              <a:latin typeface="Arial"/>
              <a:cs typeface="Arial"/>
            </a:endParaRPr>
          </a:p>
          <a:p>
            <a:pPr>
              <a:lnSpc>
                <a:spcPct val="100000"/>
              </a:lnSpc>
              <a:spcBef>
                <a:spcPts val="40"/>
              </a:spcBef>
            </a:pPr>
            <a:endParaRPr sz="2050" dirty="0">
              <a:latin typeface="Arial"/>
              <a:cs typeface="Arial"/>
            </a:endParaRPr>
          </a:p>
          <a:p>
            <a:pPr marL="12700" marR="337820">
              <a:lnSpc>
                <a:spcPct val="100000"/>
              </a:lnSpc>
              <a:spcBef>
                <a:spcPts val="5"/>
              </a:spcBef>
            </a:pPr>
            <a:r>
              <a:rPr sz="2000" b="1" spc="-170" dirty="0">
                <a:solidFill>
                  <a:srgbClr val="474747"/>
                </a:solidFill>
                <a:latin typeface="Arial"/>
                <a:cs typeface="Arial"/>
              </a:rPr>
              <a:t>Lesbian,</a:t>
            </a:r>
            <a:r>
              <a:rPr sz="2000" b="1" spc="-120" dirty="0">
                <a:solidFill>
                  <a:srgbClr val="474747"/>
                </a:solidFill>
                <a:latin typeface="Arial"/>
                <a:cs typeface="Arial"/>
              </a:rPr>
              <a:t> </a:t>
            </a:r>
            <a:r>
              <a:rPr sz="2000" b="1" spc="-204" dirty="0">
                <a:solidFill>
                  <a:srgbClr val="474747"/>
                </a:solidFill>
                <a:latin typeface="Arial"/>
                <a:cs typeface="Arial"/>
              </a:rPr>
              <a:t>gay,</a:t>
            </a:r>
            <a:r>
              <a:rPr sz="2000" b="1" spc="-100" dirty="0">
                <a:solidFill>
                  <a:srgbClr val="474747"/>
                </a:solidFill>
                <a:latin typeface="Arial"/>
                <a:cs typeface="Arial"/>
              </a:rPr>
              <a:t> </a:t>
            </a:r>
            <a:r>
              <a:rPr sz="2000" b="1" spc="-145" dirty="0">
                <a:solidFill>
                  <a:srgbClr val="474747"/>
                </a:solidFill>
                <a:latin typeface="Arial"/>
                <a:cs typeface="Arial"/>
              </a:rPr>
              <a:t>and</a:t>
            </a:r>
            <a:r>
              <a:rPr sz="2000" b="1" spc="-100" dirty="0">
                <a:solidFill>
                  <a:srgbClr val="474747"/>
                </a:solidFill>
                <a:latin typeface="Arial"/>
                <a:cs typeface="Arial"/>
              </a:rPr>
              <a:t> </a:t>
            </a:r>
            <a:r>
              <a:rPr sz="2000" b="1" spc="-155" dirty="0">
                <a:solidFill>
                  <a:srgbClr val="474747"/>
                </a:solidFill>
                <a:latin typeface="Arial"/>
                <a:cs typeface="Arial"/>
              </a:rPr>
              <a:t>bisexual</a:t>
            </a:r>
            <a:r>
              <a:rPr sz="2000" b="1" spc="-114" dirty="0">
                <a:solidFill>
                  <a:srgbClr val="474747"/>
                </a:solidFill>
                <a:latin typeface="Arial"/>
                <a:cs typeface="Arial"/>
              </a:rPr>
              <a:t> </a:t>
            </a:r>
            <a:r>
              <a:rPr sz="2000" spc="-95" dirty="0">
                <a:solidFill>
                  <a:srgbClr val="474747"/>
                </a:solidFill>
                <a:latin typeface="Arial"/>
                <a:cs typeface="Arial"/>
              </a:rPr>
              <a:t>young</a:t>
            </a:r>
            <a:r>
              <a:rPr sz="2000" spc="-140" dirty="0">
                <a:solidFill>
                  <a:srgbClr val="474747"/>
                </a:solidFill>
                <a:latin typeface="Arial"/>
                <a:cs typeface="Arial"/>
              </a:rPr>
              <a:t> </a:t>
            </a:r>
            <a:r>
              <a:rPr sz="2000" spc="-70" dirty="0">
                <a:solidFill>
                  <a:srgbClr val="474747"/>
                </a:solidFill>
                <a:latin typeface="Arial"/>
                <a:cs typeface="Arial"/>
              </a:rPr>
              <a:t>people</a:t>
            </a:r>
            <a:r>
              <a:rPr sz="2000" spc="-95" dirty="0">
                <a:solidFill>
                  <a:srgbClr val="474747"/>
                </a:solidFill>
                <a:latin typeface="Arial"/>
                <a:cs typeface="Arial"/>
              </a:rPr>
              <a:t> </a:t>
            </a:r>
            <a:r>
              <a:rPr sz="2000" spc="-45" dirty="0">
                <a:solidFill>
                  <a:srgbClr val="474747"/>
                </a:solidFill>
                <a:latin typeface="Arial"/>
                <a:cs typeface="Arial"/>
              </a:rPr>
              <a:t>who</a:t>
            </a:r>
            <a:r>
              <a:rPr sz="2000" spc="-120" dirty="0">
                <a:solidFill>
                  <a:srgbClr val="474747"/>
                </a:solidFill>
                <a:latin typeface="Arial"/>
                <a:cs typeface="Arial"/>
              </a:rPr>
              <a:t> </a:t>
            </a:r>
            <a:r>
              <a:rPr sz="2000" spc="-105" dirty="0">
                <a:solidFill>
                  <a:srgbClr val="474747"/>
                </a:solidFill>
                <a:latin typeface="Arial"/>
                <a:cs typeface="Arial"/>
              </a:rPr>
              <a:t>come</a:t>
            </a:r>
            <a:r>
              <a:rPr sz="2000" spc="-110" dirty="0">
                <a:solidFill>
                  <a:srgbClr val="474747"/>
                </a:solidFill>
                <a:latin typeface="Arial"/>
                <a:cs typeface="Arial"/>
              </a:rPr>
              <a:t> </a:t>
            </a:r>
            <a:r>
              <a:rPr sz="2000" spc="-25" dirty="0">
                <a:solidFill>
                  <a:srgbClr val="474747"/>
                </a:solidFill>
                <a:latin typeface="Arial"/>
                <a:cs typeface="Arial"/>
              </a:rPr>
              <a:t>from</a:t>
            </a:r>
            <a:r>
              <a:rPr sz="2000" spc="-95" dirty="0">
                <a:solidFill>
                  <a:srgbClr val="474747"/>
                </a:solidFill>
                <a:latin typeface="Arial"/>
                <a:cs typeface="Arial"/>
              </a:rPr>
              <a:t> </a:t>
            </a:r>
            <a:r>
              <a:rPr sz="2000" spc="-65" dirty="0">
                <a:solidFill>
                  <a:srgbClr val="474747"/>
                </a:solidFill>
                <a:latin typeface="Arial"/>
                <a:cs typeface="Arial"/>
              </a:rPr>
              <a:t>families</a:t>
            </a:r>
            <a:r>
              <a:rPr sz="2000" spc="-75" dirty="0">
                <a:solidFill>
                  <a:srgbClr val="474747"/>
                </a:solidFill>
                <a:latin typeface="Arial"/>
                <a:cs typeface="Arial"/>
              </a:rPr>
              <a:t> </a:t>
            </a:r>
            <a:r>
              <a:rPr sz="2000" spc="-5" dirty="0">
                <a:solidFill>
                  <a:srgbClr val="474747"/>
                </a:solidFill>
                <a:latin typeface="Arial"/>
                <a:cs typeface="Arial"/>
              </a:rPr>
              <a:t>that</a:t>
            </a:r>
            <a:r>
              <a:rPr sz="2000" spc="-80" dirty="0">
                <a:solidFill>
                  <a:srgbClr val="474747"/>
                </a:solidFill>
                <a:latin typeface="Arial"/>
                <a:cs typeface="Arial"/>
              </a:rPr>
              <a:t> </a:t>
            </a:r>
            <a:r>
              <a:rPr sz="2000" spc="-45" dirty="0">
                <a:solidFill>
                  <a:srgbClr val="474747"/>
                </a:solidFill>
                <a:latin typeface="Arial"/>
                <a:cs typeface="Arial"/>
              </a:rPr>
              <a:t>reject</a:t>
            </a:r>
            <a:r>
              <a:rPr sz="2000" spc="-110" dirty="0">
                <a:solidFill>
                  <a:srgbClr val="474747"/>
                </a:solidFill>
                <a:latin typeface="Arial"/>
                <a:cs typeface="Arial"/>
              </a:rPr>
              <a:t> </a:t>
            </a:r>
            <a:r>
              <a:rPr sz="2000" spc="-15" dirty="0">
                <a:solidFill>
                  <a:srgbClr val="474747"/>
                </a:solidFill>
                <a:latin typeface="Arial"/>
                <a:cs typeface="Arial"/>
              </a:rPr>
              <a:t>or</a:t>
            </a:r>
            <a:r>
              <a:rPr sz="2000" spc="-100" dirty="0">
                <a:solidFill>
                  <a:srgbClr val="474747"/>
                </a:solidFill>
                <a:latin typeface="Arial"/>
                <a:cs typeface="Arial"/>
              </a:rPr>
              <a:t> </a:t>
            </a:r>
            <a:r>
              <a:rPr sz="2000" spc="-60" dirty="0">
                <a:solidFill>
                  <a:srgbClr val="474747"/>
                </a:solidFill>
                <a:latin typeface="Arial"/>
                <a:cs typeface="Arial"/>
              </a:rPr>
              <a:t>do</a:t>
            </a:r>
            <a:r>
              <a:rPr sz="2000" spc="-114" dirty="0">
                <a:solidFill>
                  <a:srgbClr val="474747"/>
                </a:solidFill>
                <a:latin typeface="Arial"/>
                <a:cs typeface="Arial"/>
              </a:rPr>
              <a:t> </a:t>
            </a:r>
            <a:r>
              <a:rPr sz="2000" spc="-5" dirty="0">
                <a:solidFill>
                  <a:srgbClr val="474747"/>
                </a:solidFill>
                <a:latin typeface="Arial"/>
                <a:cs typeface="Arial"/>
              </a:rPr>
              <a:t>not</a:t>
            </a:r>
            <a:r>
              <a:rPr sz="2000" spc="-110" dirty="0">
                <a:solidFill>
                  <a:srgbClr val="474747"/>
                </a:solidFill>
                <a:latin typeface="Arial"/>
                <a:cs typeface="Arial"/>
              </a:rPr>
              <a:t> </a:t>
            </a:r>
            <a:r>
              <a:rPr sz="2000" spc="-90" dirty="0">
                <a:solidFill>
                  <a:srgbClr val="474747"/>
                </a:solidFill>
                <a:latin typeface="Arial"/>
                <a:cs typeface="Arial"/>
              </a:rPr>
              <a:t>accept</a:t>
            </a:r>
            <a:r>
              <a:rPr sz="2000" spc="-95" dirty="0">
                <a:solidFill>
                  <a:srgbClr val="474747"/>
                </a:solidFill>
                <a:latin typeface="Arial"/>
                <a:cs typeface="Arial"/>
              </a:rPr>
              <a:t> </a:t>
            </a:r>
            <a:r>
              <a:rPr sz="2000" spc="-35" dirty="0">
                <a:solidFill>
                  <a:srgbClr val="474747"/>
                </a:solidFill>
                <a:latin typeface="Arial"/>
                <a:cs typeface="Arial"/>
              </a:rPr>
              <a:t>them</a:t>
            </a:r>
            <a:r>
              <a:rPr sz="2000" spc="-95" dirty="0">
                <a:solidFill>
                  <a:srgbClr val="474747"/>
                </a:solidFill>
                <a:latin typeface="Arial"/>
                <a:cs typeface="Arial"/>
              </a:rPr>
              <a:t> </a:t>
            </a:r>
            <a:r>
              <a:rPr sz="2000" spc="-90" dirty="0">
                <a:solidFill>
                  <a:srgbClr val="474747"/>
                </a:solidFill>
                <a:latin typeface="Arial"/>
                <a:cs typeface="Arial"/>
              </a:rPr>
              <a:t>are</a:t>
            </a:r>
            <a:r>
              <a:rPr sz="2000" spc="-100" dirty="0">
                <a:solidFill>
                  <a:srgbClr val="474747"/>
                </a:solidFill>
                <a:latin typeface="Arial"/>
                <a:cs typeface="Arial"/>
              </a:rPr>
              <a:t> </a:t>
            </a:r>
            <a:r>
              <a:rPr sz="2000" spc="-75" dirty="0">
                <a:solidFill>
                  <a:srgbClr val="474747"/>
                </a:solidFill>
                <a:latin typeface="Arial"/>
                <a:cs typeface="Arial"/>
              </a:rPr>
              <a:t>over</a:t>
            </a:r>
            <a:r>
              <a:rPr sz="2000" spc="-95" dirty="0">
                <a:solidFill>
                  <a:srgbClr val="474747"/>
                </a:solidFill>
                <a:latin typeface="Arial"/>
                <a:cs typeface="Arial"/>
              </a:rPr>
              <a:t> </a:t>
            </a:r>
            <a:r>
              <a:rPr sz="2000" spc="-114" dirty="0">
                <a:solidFill>
                  <a:srgbClr val="474747"/>
                </a:solidFill>
                <a:latin typeface="Arial"/>
                <a:cs typeface="Arial"/>
              </a:rPr>
              <a:t>8x </a:t>
            </a:r>
            <a:r>
              <a:rPr sz="2000" spc="-545" dirty="0">
                <a:solidFill>
                  <a:srgbClr val="474747"/>
                </a:solidFill>
                <a:latin typeface="Arial"/>
                <a:cs typeface="Arial"/>
              </a:rPr>
              <a:t> </a:t>
            </a:r>
            <a:r>
              <a:rPr sz="2000" spc="-65" dirty="0">
                <a:solidFill>
                  <a:srgbClr val="474747"/>
                </a:solidFill>
                <a:latin typeface="Arial"/>
                <a:cs typeface="Arial"/>
              </a:rPr>
              <a:t>more</a:t>
            </a:r>
            <a:r>
              <a:rPr sz="2000" spc="-105" dirty="0">
                <a:solidFill>
                  <a:srgbClr val="474747"/>
                </a:solidFill>
                <a:latin typeface="Arial"/>
                <a:cs typeface="Arial"/>
              </a:rPr>
              <a:t> </a:t>
            </a:r>
            <a:r>
              <a:rPr sz="2000" spc="-60" dirty="0">
                <a:solidFill>
                  <a:srgbClr val="474747"/>
                </a:solidFill>
                <a:latin typeface="Arial"/>
                <a:cs typeface="Arial"/>
              </a:rPr>
              <a:t>likely</a:t>
            </a:r>
            <a:r>
              <a:rPr sz="2000" spc="-100" dirty="0">
                <a:solidFill>
                  <a:srgbClr val="474747"/>
                </a:solidFill>
                <a:latin typeface="Arial"/>
                <a:cs typeface="Arial"/>
              </a:rPr>
              <a:t> </a:t>
            </a:r>
            <a:r>
              <a:rPr sz="2000" spc="15" dirty="0">
                <a:solidFill>
                  <a:srgbClr val="474747"/>
                </a:solidFill>
                <a:latin typeface="Arial"/>
                <a:cs typeface="Arial"/>
              </a:rPr>
              <a:t>to</a:t>
            </a:r>
            <a:r>
              <a:rPr sz="2000" spc="-100" dirty="0">
                <a:solidFill>
                  <a:srgbClr val="474747"/>
                </a:solidFill>
                <a:latin typeface="Arial"/>
                <a:cs typeface="Arial"/>
              </a:rPr>
              <a:t> </a:t>
            </a:r>
            <a:r>
              <a:rPr sz="2000" spc="-25" dirty="0">
                <a:solidFill>
                  <a:srgbClr val="474747"/>
                </a:solidFill>
                <a:latin typeface="Arial"/>
                <a:cs typeface="Arial"/>
              </a:rPr>
              <a:t>attempt</a:t>
            </a:r>
            <a:r>
              <a:rPr sz="2000" spc="-90" dirty="0">
                <a:solidFill>
                  <a:srgbClr val="474747"/>
                </a:solidFill>
                <a:latin typeface="Arial"/>
                <a:cs typeface="Arial"/>
              </a:rPr>
              <a:t> </a:t>
            </a:r>
            <a:r>
              <a:rPr sz="2000" spc="-85" dirty="0">
                <a:solidFill>
                  <a:srgbClr val="474747"/>
                </a:solidFill>
                <a:latin typeface="Arial"/>
                <a:cs typeface="Arial"/>
              </a:rPr>
              <a:t>suicide</a:t>
            </a:r>
            <a:r>
              <a:rPr sz="2000" spc="-105" dirty="0">
                <a:solidFill>
                  <a:srgbClr val="474747"/>
                </a:solidFill>
                <a:latin typeface="Arial"/>
                <a:cs typeface="Arial"/>
              </a:rPr>
              <a:t> </a:t>
            </a:r>
            <a:r>
              <a:rPr sz="2000" spc="-40" dirty="0">
                <a:solidFill>
                  <a:srgbClr val="474747"/>
                </a:solidFill>
                <a:latin typeface="Arial"/>
                <a:cs typeface="Arial"/>
              </a:rPr>
              <a:t>than</a:t>
            </a:r>
            <a:r>
              <a:rPr sz="2000" spc="-105" dirty="0">
                <a:solidFill>
                  <a:srgbClr val="474747"/>
                </a:solidFill>
                <a:latin typeface="Arial"/>
                <a:cs typeface="Arial"/>
              </a:rPr>
              <a:t> </a:t>
            </a:r>
            <a:r>
              <a:rPr sz="2000" spc="-70" dirty="0">
                <a:solidFill>
                  <a:srgbClr val="474747"/>
                </a:solidFill>
                <a:latin typeface="Arial"/>
                <a:cs typeface="Arial"/>
              </a:rPr>
              <a:t>those</a:t>
            </a:r>
            <a:r>
              <a:rPr sz="2000" spc="-105" dirty="0">
                <a:solidFill>
                  <a:srgbClr val="474747"/>
                </a:solidFill>
                <a:latin typeface="Arial"/>
                <a:cs typeface="Arial"/>
              </a:rPr>
              <a:t> </a:t>
            </a:r>
            <a:r>
              <a:rPr sz="2000" spc="-95" dirty="0">
                <a:solidFill>
                  <a:srgbClr val="474747"/>
                </a:solidFill>
                <a:latin typeface="Arial"/>
                <a:cs typeface="Arial"/>
              </a:rPr>
              <a:t>whose</a:t>
            </a:r>
            <a:r>
              <a:rPr sz="2000" spc="-114" dirty="0">
                <a:solidFill>
                  <a:srgbClr val="474747"/>
                </a:solidFill>
                <a:latin typeface="Arial"/>
                <a:cs typeface="Arial"/>
              </a:rPr>
              <a:t> </a:t>
            </a:r>
            <a:r>
              <a:rPr sz="2000" spc="-65" dirty="0">
                <a:solidFill>
                  <a:srgbClr val="474747"/>
                </a:solidFill>
                <a:latin typeface="Arial"/>
                <a:cs typeface="Arial"/>
              </a:rPr>
              <a:t>families</a:t>
            </a:r>
            <a:r>
              <a:rPr sz="2000" spc="-85" dirty="0">
                <a:solidFill>
                  <a:srgbClr val="474747"/>
                </a:solidFill>
                <a:latin typeface="Arial"/>
                <a:cs typeface="Arial"/>
              </a:rPr>
              <a:t> </a:t>
            </a:r>
            <a:r>
              <a:rPr sz="2000" spc="-90" dirty="0">
                <a:solidFill>
                  <a:srgbClr val="474747"/>
                </a:solidFill>
                <a:latin typeface="Arial"/>
                <a:cs typeface="Arial"/>
              </a:rPr>
              <a:t>accept</a:t>
            </a:r>
            <a:r>
              <a:rPr sz="2000" spc="-100" dirty="0">
                <a:solidFill>
                  <a:srgbClr val="474747"/>
                </a:solidFill>
                <a:latin typeface="Arial"/>
                <a:cs typeface="Arial"/>
              </a:rPr>
              <a:t> </a:t>
            </a:r>
            <a:r>
              <a:rPr sz="2000" spc="-40" dirty="0">
                <a:solidFill>
                  <a:srgbClr val="474747"/>
                </a:solidFill>
                <a:latin typeface="Arial"/>
                <a:cs typeface="Arial"/>
              </a:rPr>
              <a:t>them.</a:t>
            </a:r>
            <a:endParaRPr sz="2000" dirty="0">
              <a:latin typeface="Arial"/>
              <a:cs typeface="Arial"/>
            </a:endParaRPr>
          </a:p>
          <a:p>
            <a:pPr>
              <a:lnSpc>
                <a:spcPct val="100000"/>
              </a:lnSpc>
              <a:spcBef>
                <a:spcPts val="40"/>
              </a:spcBef>
            </a:pPr>
            <a:endParaRPr sz="2050" dirty="0">
              <a:latin typeface="Arial"/>
              <a:cs typeface="Arial"/>
            </a:endParaRPr>
          </a:p>
          <a:p>
            <a:pPr marL="12700" marR="20320">
              <a:lnSpc>
                <a:spcPct val="100000"/>
              </a:lnSpc>
            </a:pPr>
            <a:r>
              <a:rPr sz="2000" b="1" spc="-235" dirty="0">
                <a:solidFill>
                  <a:srgbClr val="474747"/>
                </a:solidFill>
                <a:latin typeface="Arial"/>
                <a:cs typeface="Arial"/>
              </a:rPr>
              <a:t>Each </a:t>
            </a:r>
            <a:r>
              <a:rPr sz="2000" b="1" spc="-75" dirty="0">
                <a:solidFill>
                  <a:srgbClr val="474747"/>
                </a:solidFill>
                <a:latin typeface="Arial"/>
                <a:cs typeface="Arial"/>
              </a:rPr>
              <a:t>time </a:t>
            </a:r>
            <a:r>
              <a:rPr sz="2000" b="1" spc="-140" dirty="0">
                <a:solidFill>
                  <a:srgbClr val="474747"/>
                </a:solidFill>
                <a:latin typeface="Arial"/>
                <a:cs typeface="Arial"/>
              </a:rPr>
              <a:t>an </a:t>
            </a:r>
            <a:r>
              <a:rPr sz="2000" b="1" spc="-305" dirty="0">
                <a:solidFill>
                  <a:srgbClr val="474747"/>
                </a:solidFill>
                <a:latin typeface="Arial"/>
                <a:cs typeface="Arial"/>
              </a:rPr>
              <a:t>LGBTQ </a:t>
            </a:r>
            <a:r>
              <a:rPr sz="2000" b="1" spc="-160" dirty="0">
                <a:solidFill>
                  <a:srgbClr val="474747"/>
                </a:solidFill>
                <a:latin typeface="Arial"/>
                <a:cs typeface="Arial"/>
              </a:rPr>
              <a:t>person </a:t>
            </a:r>
            <a:r>
              <a:rPr sz="2000" spc="-110" dirty="0">
                <a:solidFill>
                  <a:srgbClr val="474747"/>
                </a:solidFill>
                <a:latin typeface="Arial"/>
                <a:cs typeface="Arial"/>
              </a:rPr>
              <a:t>is </a:t>
            </a:r>
            <a:r>
              <a:rPr sz="2000" spc="-155" dirty="0">
                <a:solidFill>
                  <a:srgbClr val="474747"/>
                </a:solidFill>
                <a:latin typeface="Arial"/>
                <a:cs typeface="Arial"/>
              </a:rPr>
              <a:t>a </a:t>
            </a:r>
            <a:r>
              <a:rPr sz="2000" spc="-35" dirty="0">
                <a:solidFill>
                  <a:srgbClr val="474747"/>
                </a:solidFill>
                <a:latin typeface="Arial"/>
                <a:cs typeface="Arial"/>
              </a:rPr>
              <a:t>victim </a:t>
            </a:r>
            <a:r>
              <a:rPr sz="2000" spc="-5" dirty="0">
                <a:solidFill>
                  <a:srgbClr val="474747"/>
                </a:solidFill>
                <a:latin typeface="Arial"/>
                <a:cs typeface="Arial"/>
              </a:rPr>
              <a:t>of </a:t>
            </a:r>
            <a:r>
              <a:rPr sz="2000" spc="-100" dirty="0">
                <a:solidFill>
                  <a:srgbClr val="474747"/>
                </a:solidFill>
                <a:latin typeface="Arial"/>
                <a:cs typeface="Arial"/>
              </a:rPr>
              <a:t>physical </a:t>
            </a:r>
            <a:r>
              <a:rPr sz="2000" spc="-15" dirty="0">
                <a:solidFill>
                  <a:srgbClr val="474747"/>
                </a:solidFill>
                <a:latin typeface="Arial"/>
                <a:cs typeface="Arial"/>
              </a:rPr>
              <a:t>or </a:t>
            </a:r>
            <a:r>
              <a:rPr sz="2000" spc="-70" dirty="0">
                <a:solidFill>
                  <a:srgbClr val="474747"/>
                </a:solidFill>
                <a:latin typeface="Arial"/>
                <a:cs typeface="Arial"/>
              </a:rPr>
              <a:t>verbal </a:t>
            </a:r>
            <a:r>
              <a:rPr sz="2000" spc="-100" dirty="0">
                <a:solidFill>
                  <a:srgbClr val="474747"/>
                </a:solidFill>
                <a:latin typeface="Arial"/>
                <a:cs typeface="Arial"/>
              </a:rPr>
              <a:t>harassment </a:t>
            </a:r>
            <a:r>
              <a:rPr sz="2000" spc="-15" dirty="0">
                <a:solidFill>
                  <a:srgbClr val="474747"/>
                </a:solidFill>
                <a:latin typeface="Arial"/>
                <a:cs typeface="Arial"/>
              </a:rPr>
              <a:t>or </a:t>
            </a:r>
            <a:r>
              <a:rPr sz="2000" spc="-114" dirty="0">
                <a:solidFill>
                  <a:srgbClr val="474747"/>
                </a:solidFill>
                <a:latin typeface="Arial"/>
                <a:cs typeface="Arial"/>
              </a:rPr>
              <a:t>abuse, </a:t>
            </a:r>
            <a:r>
              <a:rPr sz="2000" spc="-45" dirty="0">
                <a:solidFill>
                  <a:srgbClr val="474747"/>
                </a:solidFill>
                <a:latin typeface="Arial"/>
                <a:cs typeface="Arial"/>
              </a:rPr>
              <a:t>they </a:t>
            </a:r>
            <a:r>
              <a:rPr sz="2000" spc="-100" dirty="0">
                <a:solidFill>
                  <a:srgbClr val="474747"/>
                </a:solidFill>
                <a:latin typeface="Arial"/>
                <a:cs typeface="Arial"/>
              </a:rPr>
              <a:t>become </a:t>
            </a:r>
            <a:r>
              <a:rPr sz="2000" spc="-95" dirty="0">
                <a:solidFill>
                  <a:srgbClr val="474747"/>
                </a:solidFill>
                <a:latin typeface="Arial"/>
                <a:cs typeface="Arial"/>
              </a:rPr>
              <a:t>2.5x </a:t>
            </a:r>
            <a:r>
              <a:rPr sz="2000" spc="-65" dirty="0">
                <a:solidFill>
                  <a:srgbClr val="474747"/>
                </a:solidFill>
                <a:latin typeface="Arial"/>
                <a:cs typeface="Arial"/>
              </a:rPr>
              <a:t>more </a:t>
            </a:r>
            <a:r>
              <a:rPr sz="2000" spc="-60" dirty="0">
                <a:solidFill>
                  <a:srgbClr val="474747"/>
                </a:solidFill>
                <a:latin typeface="Arial"/>
                <a:cs typeface="Arial"/>
              </a:rPr>
              <a:t>likely </a:t>
            </a:r>
            <a:r>
              <a:rPr sz="2000" spc="15" dirty="0">
                <a:solidFill>
                  <a:srgbClr val="474747"/>
                </a:solidFill>
                <a:latin typeface="Arial"/>
                <a:cs typeface="Arial"/>
              </a:rPr>
              <a:t>to </a:t>
            </a:r>
            <a:r>
              <a:rPr sz="2000" spc="-545" dirty="0">
                <a:solidFill>
                  <a:srgbClr val="474747"/>
                </a:solidFill>
                <a:latin typeface="Arial"/>
                <a:cs typeface="Arial"/>
              </a:rPr>
              <a:t> </a:t>
            </a:r>
            <a:r>
              <a:rPr sz="2000" spc="5" dirty="0">
                <a:solidFill>
                  <a:srgbClr val="474747"/>
                </a:solidFill>
                <a:latin typeface="Arial"/>
                <a:cs typeface="Arial"/>
              </a:rPr>
              <a:t>hurt</a:t>
            </a:r>
            <a:r>
              <a:rPr sz="2000" spc="-114" dirty="0">
                <a:solidFill>
                  <a:srgbClr val="474747"/>
                </a:solidFill>
                <a:latin typeface="Arial"/>
                <a:cs typeface="Arial"/>
              </a:rPr>
              <a:t> </a:t>
            </a:r>
            <a:r>
              <a:rPr sz="2000" spc="-95" dirty="0">
                <a:solidFill>
                  <a:srgbClr val="474747"/>
                </a:solidFill>
                <a:latin typeface="Arial"/>
                <a:cs typeface="Arial"/>
              </a:rPr>
              <a:t>themselves.</a:t>
            </a:r>
            <a:endParaRPr sz="2000" dirty="0">
              <a:latin typeface="Arial"/>
              <a:cs typeface="Arial"/>
            </a:endParaRPr>
          </a:p>
        </p:txBody>
      </p:sp>
      <p:sp>
        <p:nvSpPr>
          <p:cNvPr id="4" name="TextBox 3">
            <a:extLst>
              <a:ext uri="{FF2B5EF4-FFF2-40B4-BE49-F238E27FC236}">
                <a16:creationId xmlns:a16="http://schemas.microsoft.com/office/drawing/2014/main" id="{82DB9C16-3F18-BE45-BF56-E435BF153C77}"/>
              </a:ext>
            </a:extLst>
          </p:cNvPr>
          <p:cNvSpPr txBox="1"/>
          <p:nvPr/>
        </p:nvSpPr>
        <p:spPr>
          <a:xfrm>
            <a:off x="11506200" y="6248400"/>
            <a:ext cx="6858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3775448" y="254733"/>
            <a:ext cx="5280660" cy="680720"/>
          </a:xfrm>
          <a:prstGeom prst="rect">
            <a:avLst/>
          </a:prstGeom>
        </p:spPr>
        <p:txBody>
          <a:bodyPr vert="horz" wrap="square" lIns="0" tIns="12065" rIns="0" bIns="0" rtlCol="0">
            <a:spAutoFit/>
          </a:bodyPr>
          <a:lstStyle/>
          <a:p>
            <a:pPr marL="12700">
              <a:lnSpc>
                <a:spcPct val="100000"/>
              </a:lnSpc>
              <a:spcBef>
                <a:spcPts val="95"/>
              </a:spcBef>
            </a:pPr>
            <a:r>
              <a:rPr sz="4300" spc="-135" dirty="0">
                <a:solidFill>
                  <a:srgbClr val="D51F1A"/>
                </a:solidFill>
              </a:rPr>
              <a:t>No</a:t>
            </a:r>
            <a:r>
              <a:rPr sz="4300" spc="-5" dirty="0">
                <a:solidFill>
                  <a:srgbClr val="D51F1A"/>
                </a:solidFill>
              </a:rPr>
              <a:t>t</a:t>
            </a:r>
            <a:r>
              <a:rPr sz="4300" spc="-275" dirty="0">
                <a:solidFill>
                  <a:srgbClr val="D51F1A"/>
                </a:solidFill>
              </a:rPr>
              <a:t> </a:t>
            </a:r>
            <a:r>
              <a:rPr sz="4300" spc="-140" dirty="0">
                <a:solidFill>
                  <a:srgbClr val="D51F1A"/>
                </a:solidFill>
              </a:rPr>
              <a:t>J</a:t>
            </a:r>
            <a:r>
              <a:rPr sz="4300" spc="-135" dirty="0">
                <a:solidFill>
                  <a:srgbClr val="D51F1A"/>
                </a:solidFill>
              </a:rPr>
              <a:t>u</a:t>
            </a:r>
            <a:r>
              <a:rPr sz="4300" spc="-140" dirty="0">
                <a:solidFill>
                  <a:srgbClr val="D51F1A"/>
                </a:solidFill>
              </a:rPr>
              <a:t>s</a:t>
            </a:r>
            <a:r>
              <a:rPr sz="4300" spc="-5" dirty="0">
                <a:solidFill>
                  <a:srgbClr val="D51F1A"/>
                </a:solidFill>
              </a:rPr>
              <a:t>t</a:t>
            </a:r>
            <a:r>
              <a:rPr sz="4300" spc="-250" dirty="0">
                <a:solidFill>
                  <a:srgbClr val="D51F1A"/>
                </a:solidFill>
              </a:rPr>
              <a:t> </a:t>
            </a:r>
            <a:r>
              <a:rPr sz="4300" spc="-135" dirty="0">
                <a:solidFill>
                  <a:srgbClr val="D51F1A"/>
                </a:solidFill>
              </a:rPr>
              <a:t>S</a:t>
            </a:r>
            <a:r>
              <a:rPr sz="4300" spc="-140" dirty="0">
                <a:solidFill>
                  <a:srgbClr val="D51F1A"/>
                </a:solidFill>
              </a:rPr>
              <a:t>tat</a:t>
            </a:r>
            <a:r>
              <a:rPr sz="4300" spc="-145" dirty="0">
                <a:solidFill>
                  <a:srgbClr val="D51F1A"/>
                </a:solidFill>
              </a:rPr>
              <a:t>i</a:t>
            </a:r>
            <a:r>
              <a:rPr sz="4300" spc="-140" dirty="0">
                <a:solidFill>
                  <a:srgbClr val="D51F1A"/>
                </a:solidFill>
              </a:rPr>
              <a:t>st</a:t>
            </a:r>
            <a:r>
              <a:rPr sz="4300" spc="-145" dirty="0">
                <a:solidFill>
                  <a:srgbClr val="D51F1A"/>
                </a:solidFill>
              </a:rPr>
              <a:t>i</a:t>
            </a:r>
            <a:r>
              <a:rPr sz="4300" spc="-140" dirty="0">
                <a:solidFill>
                  <a:srgbClr val="D51F1A"/>
                </a:solidFill>
              </a:rPr>
              <a:t>cs…</a:t>
            </a:r>
            <a:r>
              <a:rPr sz="4300" spc="-145" dirty="0">
                <a:solidFill>
                  <a:srgbClr val="D51F1A"/>
                </a:solidFill>
              </a:rPr>
              <a:t>.</a:t>
            </a:r>
            <a:r>
              <a:rPr sz="4300" spc="-5" dirty="0">
                <a:solidFill>
                  <a:srgbClr val="D51F1A"/>
                </a:solidFill>
              </a:rPr>
              <a:t>.</a:t>
            </a:r>
            <a:endParaRPr sz="4300" dirty="0"/>
          </a:p>
        </p:txBody>
      </p:sp>
      <p:pic>
        <p:nvPicPr>
          <p:cNvPr id="2" name="object 2" descr="Photo of a man"/>
          <p:cNvPicPr/>
          <p:nvPr/>
        </p:nvPicPr>
        <p:blipFill>
          <a:blip r:embed="rId2" cstate="print"/>
          <a:stretch>
            <a:fillRect/>
          </a:stretch>
        </p:blipFill>
        <p:spPr>
          <a:xfrm>
            <a:off x="6661404" y="4076700"/>
            <a:ext cx="2113787" cy="1447787"/>
          </a:xfrm>
          <a:prstGeom prst="rect">
            <a:avLst/>
          </a:prstGeom>
        </p:spPr>
      </p:pic>
      <p:grpSp>
        <p:nvGrpSpPr>
          <p:cNvPr id="3" name="object 3" descr="Multiple photos of men and womens impacted by suicide "/>
          <p:cNvGrpSpPr/>
          <p:nvPr/>
        </p:nvGrpSpPr>
        <p:grpSpPr>
          <a:xfrm>
            <a:off x="908303" y="1360932"/>
            <a:ext cx="9883140" cy="4884420"/>
            <a:chOff x="908303" y="1360932"/>
            <a:chExt cx="9883140" cy="4884420"/>
          </a:xfrm>
        </p:grpSpPr>
        <p:pic>
          <p:nvPicPr>
            <p:cNvPr id="4" name="object 4"/>
            <p:cNvPicPr/>
            <p:nvPr/>
          </p:nvPicPr>
          <p:blipFill>
            <a:blip r:embed="rId3" cstate="print"/>
            <a:stretch>
              <a:fillRect/>
            </a:stretch>
          </p:blipFill>
          <p:spPr>
            <a:xfrm>
              <a:off x="932687" y="4776215"/>
              <a:ext cx="1866900" cy="1440179"/>
            </a:xfrm>
            <a:prstGeom prst="rect">
              <a:avLst/>
            </a:prstGeom>
          </p:spPr>
        </p:pic>
        <p:pic>
          <p:nvPicPr>
            <p:cNvPr id="5" name="object 5"/>
            <p:cNvPicPr/>
            <p:nvPr/>
          </p:nvPicPr>
          <p:blipFill>
            <a:blip r:embed="rId4" cstate="print"/>
            <a:stretch>
              <a:fillRect/>
            </a:stretch>
          </p:blipFill>
          <p:spPr>
            <a:xfrm>
              <a:off x="8609075" y="1676400"/>
              <a:ext cx="1260347" cy="1752599"/>
            </a:xfrm>
            <a:prstGeom prst="rect">
              <a:avLst/>
            </a:prstGeom>
          </p:spPr>
        </p:pic>
        <p:pic>
          <p:nvPicPr>
            <p:cNvPr id="6" name="object 6"/>
            <p:cNvPicPr/>
            <p:nvPr/>
          </p:nvPicPr>
          <p:blipFill>
            <a:blip r:embed="rId5" cstate="print"/>
            <a:stretch>
              <a:fillRect/>
            </a:stretch>
          </p:blipFill>
          <p:spPr>
            <a:xfrm>
              <a:off x="8609076" y="3124200"/>
              <a:ext cx="1687067" cy="1905000"/>
            </a:xfrm>
            <a:prstGeom prst="rect">
              <a:avLst/>
            </a:prstGeom>
          </p:spPr>
        </p:pic>
        <p:pic>
          <p:nvPicPr>
            <p:cNvPr id="7" name="object 7"/>
            <p:cNvPicPr/>
            <p:nvPr/>
          </p:nvPicPr>
          <p:blipFill>
            <a:blip r:embed="rId6" cstate="print"/>
            <a:stretch>
              <a:fillRect/>
            </a:stretch>
          </p:blipFill>
          <p:spPr>
            <a:xfrm>
              <a:off x="3886199" y="1360932"/>
              <a:ext cx="1752600" cy="1752600"/>
            </a:xfrm>
            <a:prstGeom prst="rect">
              <a:avLst/>
            </a:prstGeom>
          </p:spPr>
        </p:pic>
        <p:pic>
          <p:nvPicPr>
            <p:cNvPr id="8" name="object 8"/>
            <p:cNvPicPr/>
            <p:nvPr/>
          </p:nvPicPr>
          <p:blipFill>
            <a:blip r:embed="rId7" cstate="print"/>
            <a:stretch>
              <a:fillRect/>
            </a:stretch>
          </p:blipFill>
          <p:spPr>
            <a:xfrm>
              <a:off x="2590799" y="3124200"/>
              <a:ext cx="1467611" cy="1523999"/>
            </a:xfrm>
            <a:prstGeom prst="rect">
              <a:avLst/>
            </a:prstGeom>
          </p:spPr>
        </p:pic>
        <p:pic>
          <p:nvPicPr>
            <p:cNvPr id="9" name="object 9"/>
            <p:cNvPicPr/>
            <p:nvPr/>
          </p:nvPicPr>
          <p:blipFill>
            <a:blip r:embed="rId8" cstate="print"/>
            <a:stretch>
              <a:fillRect/>
            </a:stretch>
          </p:blipFill>
          <p:spPr>
            <a:xfrm>
              <a:off x="4951476" y="2971800"/>
              <a:ext cx="2438399" cy="1613915"/>
            </a:xfrm>
            <a:prstGeom prst="rect">
              <a:avLst/>
            </a:prstGeom>
          </p:spPr>
        </p:pic>
        <p:pic>
          <p:nvPicPr>
            <p:cNvPr id="10" name="object 10"/>
            <p:cNvPicPr/>
            <p:nvPr/>
          </p:nvPicPr>
          <p:blipFill>
            <a:blip r:embed="rId9" cstate="print"/>
            <a:stretch>
              <a:fillRect/>
            </a:stretch>
          </p:blipFill>
          <p:spPr>
            <a:xfrm>
              <a:off x="3857243" y="2977896"/>
              <a:ext cx="1431035" cy="1828799"/>
            </a:xfrm>
            <a:prstGeom prst="rect">
              <a:avLst/>
            </a:prstGeom>
          </p:spPr>
        </p:pic>
        <p:pic>
          <p:nvPicPr>
            <p:cNvPr id="11" name="object 11"/>
            <p:cNvPicPr/>
            <p:nvPr/>
          </p:nvPicPr>
          <p:blipFill>
            <a:blip r:embed="rId10" cstate="print"/>
            <a:stretch>
              <a:fillRect/>
            </a:stretch>
          </p:blipFill>
          <p:spPr>
            <a:xfrm>
              <a:off x="7243572" y="2087880"/>
              <a:ext cx="1539239" cy="1751075"/>
            </a:xfrm>
            <a:prstGeom prst="rect">
              <a:avLst/>
            </a:prstGeom>
          </p:spPr>
        </p:pic>
        <p:pic>
          <p:nvPicPr>
            <p:cNvPr id="12" name="object 12"/>
            <p:cNvPicPr/>
            <p:nvPr/>
          </p:nvPicPr>
          <p:blipFill>
            <a:blip r:embed="rId11" cstate="print"/>
            <a:stretch>
              <a:fillRect/>
            </a:stretch>
          </p:blipFill>
          <p:spPr>
            <a:xfrm>
              <a:off x="2362200" y="4419600"/>
              <a:ext cx="1350263" cy="1600199"/>
            </a:xfrm>
            <a:prstGeom prst="rect">
              <a:avLst/>
            </a:prstGeom>
          </p:spPr>
        </p:pic>
        <p:pic>
          <p:nvPicPr>
            <p:cNvPr id="13" name="object 13"/>
            <p:cNvPicPr/>
            <p:nvPr/>
          </p:nvPicPr>
          <p:blipFill>
            <a:blip r:embed="rId12" cstate="print"/>
            <a:stretch>
              <a:fillRect/>
            </a:stretch>
          </p:blipFill>
          <p:spPr>
            <a:xfrm>
              <a:off x="3886199" y="4416551"/>
              <a:ext cx="1464563" cy="1828799"/>
            </a:xfrm>
            <a:prstGeom prst="rect">
              <a:avLst/>
            </a:prstGeom>
          </p:spPr>
        </p:pic>
        <p:pic>
          <p:nvPicPr>
            <p:cNvPr id="14" name="object 14"/>
            <p:cNvPicPr/>
            <p:nvPr/>
          </p:nvPicPr>
          <p:blipFill>
            <a:blip r:embed="rId13" cstate="print"/>
            <a:stretch>
              <a:fillRect/>
            </a:stretch>
          </p:blipFill>
          <p:spPr>
            <a:xfrm>
              <a:off x="5911595" y="1392936"/>
              <a:ext cx="1190243" cy="1676387"/>
            </a:xfrm>
            <a:prstGeom prst="rect">
              <a:avLst/>
            </a:prstGeom>
          </p:spPr>
        </p:pic>
        <p:pic>
          <p:nvPicPr>
            <p:cNvPr id="15" name="object 15"/>
            <p:cNvPicPr/>
            <p:nvPr/>
          </p:nvPicPr>
          <p:blipFill>
            <a:blip r:embed="rId14" cstate="print"/>
            <a:stretch>
              <a:fillRect/>
            </a:stretch>
          </p:blipFill>
          <p:spPr>
            <a:xfrm>
              <a:off x="5462016" y="4495800"/>
              <a:ext cx="1357883" cy="1447799"/>
            </a:xfrm>
            <a:prstGeom prst="rect">
              <a:avLst/>
            </a:prstGeom>
          </p:spPr>
        </p:pic>
        <p:pic>
          <p:nvPicPr>
            <p:cNvPr id="16" name="object 16"/>
            <p:cNvPicPr/>
            <p:nvPr/>
          </p:nvPicPr>
          <p:blipFill>
            <a:blip r:embed="rId15" cstate="print"/>
            <a:stretch>
              <a:fillRect/>
            </a:stretch>
          </p:blipFill>
          <p:spPr>
            <a:xfrm>
              <a:off x="908303" y="3014472"/>
              <a:ext cx="1758683" cy="1545335"/>
            </a:xfrm>
            <a:prstGeom prst="rect">
              <a:avLst/>
            </a:prstGeom>
          </p:spPr>
        </p:pic>
        <p:pic>
          <p:nvPicPr>
            <p:cNvPr id="17" name="object 17"/>
            <p:cNvPicPr/>
            <p:nvPr/>
          </p:nvPicPr>
          <p:blipFill>
            <a:blip r:embed="rId16" cstate="print"/>
            <a:stretch>
              <a:fillRect/>
            </a:stretch>
          </p:blipFill>
          <p:spPr>
            <a:xfrm>
              <a:off x="2057400" y="1600200"/>
              <a:ext cx="1475231" cy="1523987"/>
            </a:xfrm>
            <a:prstGeom prst="rect">
              <a:avLst/>
            </a:prstGeom>
          </p:spPr>
        </p:pic>
        <p:pic>
          <p:nvPicPr>
            <p:cNvPr id="18" name="object 18"/>
            <p:cNvPicPr/>
            <p:nvPr/>
          </p:nvPicPr>
          <p:blipFill>
            <a:blip r:embed="rId17" cstate="print"/>
            <a:stretch>
              <a:fillRect/>
            </a:stretch>
          </p:blipFill>
          <p:spPr>
            <a:xfrm>
              <a:off x="8948927" y="4692396"/>
              <a:ext cx="1842515" cy="1523999"/>
            </a:xfrm>
            <a:prstGeom prst="rect">
              <a:avLst/>
            </a:prstGeom>
          </p:spPr>
        </p:pic>
      </p:grpSp>
      <p:sp>
        <p:nvSpPr>
          <p:cNvPr id="20" name="TextBox 19">
            <a:extLst>
              <a:ext uri="{FF2B5EF4-FFF2-40B4-BE49-F238E27FC236}">
                <a16:creationId xmlns:a16="http://schemas.microsoft.com/office/drawing/2014/main" id="{958D9E6A-F391-E24B-A2DB-95DCF9ED51D0}"/>
              </a:ext>
            </a:extLst>
          </p:cNvPr>
          <p:cNvSpPr txBox="1"/>
          <p:nvPr/>
        </p:nvSpPr>
        <p:spPr>
          <a:xfrm>
            <a:off x="11506200" y="6245350"/>
            <a:ext cx="6858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24</a:t>
            </a:r>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9967" y="205437"/>
            <a:ext cx="7361555" cy="2044700"/>
          </a:xfrm>
          <a:prstGeom prst="rect">
            <a:avLst/>
          </a:prstGeom>
        </p:spPr>
        <p:txBody>
          <a:bodyPr vert="horz" wrap="square" lIns="0" tIns="12700" rIns="0" bIns="0" rtlCol="0">
            <a:spAutoFit/>
          </a:bodyPr>
          <a:lstStyle/>
          <a:p>
            <a:pPr marL="2540" algn="ctr">
              <a:lnSpc>
                <a:spcPct val="100000"/>
              </a:lnSpc>
              <a:spcBef>
                <a:spcPts val="100"/>
              </a:spcBef>
            </a:pPr>
            <a:r>
              <a:rPr sz="4800" spc="-130" dirty="0">
                <a:solidFill>
                  <a:srgbClr val="D51F1A"/>
                </a:solidFill>
              </a:rPr>
              <a:t>S</a:t>
            </a:r>
            <a:r>
              <a:rPr sz="4800" spc="-140" dirty="0">
                <a:solidFill>
                  <a:srgbClr val="D51F1A"/>
                </a:solidFill>
              </a:rPr>
              <a:t>u</a:t>
            </a:r>
            <a:r>
              <a:rPr sz="4800" spc="-135" dirty="0">
                <a:solidFill>
                  <a:srgbClr val="D51F1A"/>
                </a:solidFill>
              </a:rPr>
              <a:t>i</a:t>
            </a:r>
            <a:r>
              <a:rPr sz="4800" spc="-140" dirty="0">
                <a:solidFill>
                  <a:srgbClr val="D51F1A"/>
                </a:solidFill>
              </a:rPr>
              <a:t>c</a:t>
            </a:r>
            <a:r>
              <a:rPr sz="4800" spc="-135" dirty="0">
                <a:solidFill>
                  <a:srgbClr val="D51F1A"/>
                </a:solidFill>
              </a:rPr>
              <a:t>i</a:t>
            </a:r>
            <a:r>
              <a:rPr sz="4800" spc="-140" dirty="0">
                <a:solidFill>
                  <a:srgbClr val="D51F1A"/>
                </a:solidFill>
              </a:rPr>
              <a:t>d</a:t>
            </a:r>
            <a:r>
              <a:rPr sz="4800" dirty="0">
                <a:solidFill>
                  <a:srgbClr val="D51F1A"/>
                </a:solidFill>
              </a:rPr>
              <a:t>e</a:t>
            </a:r>
            <a:r>
              <a:rPr sz="4800" spc="-225" dirty="0">
                <a:solidFill>
                  <a:srgbClr val="D51F1A"/>
                </a:solidFill>
              </a:rPr>
              <a:t> </a:t>
            </a:r>
            <a:r>
              <a:rPr sz="4800" spc="-500" dirty="0">
                <a:solidFill>
                  <a:srgbClr val="D51F1A"/>
                </a:solidFill>
              </a:rPr>
              <a:t>T</a:t>
            </a:r>
            <a:r>
              <a:rPr sz="4800" spc="-140" dirty="0">
                <a:solidFill>
                  <a:srgbClr val="D51F1A"/>
                </a:solidFill>
              </a:rPr>
              <a:t>ouche</a:t>
            </a:r>
            <a:r>
              <a:rPr sz="4800" dirty="0">
                <a:solidFill>
                  <a:srgbClr val="D51F1A"/>
                </a:solidFill>
              </a:rPr>
              <a:t>s</a:t>
            </a:r>
            <a:r>
              <a:rPr sz="4800" spc="-200" dirty="0">
                <a:solidFill>
                  <a:srgbClr val="D51F1A"/>
                </a:solidFill>
              </a:rPr>
              <a:t> </a:t>
            </a:r>
            <a:r>
              <a:rPr sz="4800" spc="-130" dirty="0">
                <a:solidFill>
                  <a:srgbClr val="D51F1A"/>
                </a:solidFill>
              </a:rPr>
              <a:t>E</a:t>
            </a:r>
            <a:r>
              <a:rPr sz="4800" spc="-140" dirty="0">
                <a:solidFill>
                  <a:srgbClr val="D51F1A"/>
                </a:solidFill>
              </a:rPr>
              <a:t>ve</a:t>
            </a:r>
            <a:r>
              <a:rPr sz="4800" spc="-130" dirty="0">
                <a:solidFill>
                  <a:srgbClr val="D51F1A"/>
                </a:solidFill>
              </a:rPr>
              <a:t>r</a:t>
            </a:r>
            <a:r>
              <a:rPr sz="4800" spc="-140" dirty="0">
                <a:solidFill>
                  <a:srgbClr val="D51F1A"/>
                </a:solidFill>
              </a:rPr>
              <a:t>yon</a:t>
            </a:r>
            <a:r>
              <a:rPr sz="4800" dirty="0">
                <a:solidFill>
                  <a:srgbClr val="D51F1A"/>
                </a:solidFill>
              </a:rPr>
              <a:t>e</a:t>
            </a:r>
            <a:endParaRPr sz="4800" dirty="0"/>
          </a:p>
          <a:p>
            <a:pPr marL="12700" marR="19050" algn="ctr">
              <a:lnSpc>
                <a:spcPct val="100000"/>
              </a:lnSpc>
              <a:spcBef>
                <a:spcPts val="55"/>
              </a:spcBef>
            </a:pPr>
            <a:r>
              <a:rPr sz="2800" spc="-90" dirty="0">
                <a:solidFill>
                  <a:srgbClr val="D51F1A"/>
                </a:solidFill>
              </a:rPr>
              <a:t>135</a:t>
            </a:r>
            <a:r>
              <a:rPr sz="2800" spc="-260" dirty="0">
                <a:solidFill>
                  <a:srgbClr val="D51F1A"/>
                </a:solidFill>
              </a:rPr>
              <a:t> </a:t>
            </a:r>
            <a:r>
              <a:rPr sz="2800" spc="-120" dirty="0">
                <a:solidFill>
                  <a:srgbClr val="D51F1A"/>
                </a:solidFill>
              </a:rPr>
              <a:t>People</a:t>
            </a:r>
            <a:r>
              <a:rPr sz="2800" spc="-245" dirty="0">
                <a:solidFill>
                  <a:srgbClr val="D51F1A"/>
                </a:solidFill>
              </a:rPr>
              <a:t> </a:t>
            </a:r>
            <a:r>
              <a:rPr sz="2800" spc="-120" dirty="0">
                <a:solidFill>
                  <a:srgbClr val="D51F1A"/>
                </a:solidFill>
              </a:rPr>
              <a:t>Effected</a:t>
            </a:r>
            <a:r>
              <a:rPr sz="2800" spc="-270" dirty="0">
                <a:solidFill>
                  <a:srgbClr val="D51F1A"/>
                </a:solidFill>
              </a:rPr>
              <a:t> </a:t>
            </a:r>
            <a:r>
              <a:rPr sz="2800" spc="-95" dirty="0">
                <a:solidFill>
                  <a:srgbClr val="D51F1A"/>
                </a:solidFill>
              </a:rPr>
              <a:t>for</a:t>
            </a:r>
            <a:r>
              <a:rPr sz="2800" spc="-260" dirty="0">
                <a:solidFill>
                  <a:srgbClr val="D51F1A"/>
                </a:solidFill>
              </a:rPr>
              <a:t> </a:t>
            </a:r>
            <a:r>
              <a:rPr sz="2800" spc="-110" dirty="0">
                <a:solidFill>
                  <a:srgbClr val="D51F1A"/>
                </a:solidFill>
              </a:rPr>
              <a:t>Every</a:t>
            </a:r>
            <a:r>
              <a:rPr sz="2800" spc="-260" dirty="0">
                <a:solidFill>
                  <a:srgbClr val="D51F1A"/>
                </a:solidFill>
              </a:rPr>
              <a:t> </a:t>
            </a:r>
            <a:r>
              <a:rPr sz="2800" spc="-110" dirty="0">
                <a:solidFill>
                  <a:srgbClr val="D51F1A"/>
                </a:solidFill>
              </a:rPr>
              <a:t>Death</a:t>
            </a:r>
            <a:r>
              <a:rPr sz="2800" spc="-254" dirty="0">
                <a:solidFill>
                  <a:srgbClr val="D51F1A"/>
                </a:solidFill>
              </a:rPr>
              <a:t> </a:t>
            </a:r>
            <a:r>
              <a:rPr sz="2800" spc="-95" dirty="0">
                <a:solidFill>
                  <a:srgbClr val="D51F1A"/>
                </a:solidFill>
              </a:rPr>
              <a:t>and</a:t>
            </a:r>
            <a:r>
              <a:rPr sz="2800" spc="-265" dirty="0">
                <a:solidFill>
                  <a:srgbClr val="D51F1A"/>
                </a:solidFill>
              </a:rPr>
              <a:t> </a:t>
            </a:r>
            <a:r>
              <a:rPr sz="2800" spc="-135" dirty="0">
                <a:solidFill>
                  <a:srgbClr val="D51F1A"/>
                </a:solidFill>
              </a:rPr>
              <a:t>Effects </a:t>
            </a:r>
            <a:r>
              <a:rPr sz="2800" spc="-765" dirty="0">
                <a:solidFill>
                  <a:srgbClr val="D51F1A"/>
                </a:solidFill>
              </a:rPr>
              <a:t> </a:t>
            </a:r>
            <a:r>
              <a:rPr sz="2800" spc="-145" dirty="0">
                <a:solidFill>
                  <a:srgbClr val="D51F1A"/>
                </a:solidFill>
              </a:rPr>
              <a:t>L</a:t>
            </a:r>
            <a:r>
              <a:rPr sz="2800" spc="-135" dirty="0">
                <a:solidFill>
                  <a:srgbClr val="D51F1A"/>
                </a:solidFill>
              </a:rPr>
              <a:t>i</a:t>
            </a:r>
            <a:r>
              <a:rPr sz="2800" spc="-145" dirty="0">
                <a:solidFill>
                  <a:srgbClr val="D51F1A"/>
                </a:solidFill>
              </a:rPr>
              <a:t>ng</a:t>
            </a:r>
            <a:r>
              <a:rPr sz="2800" spc="-135" dirty="0">
                <a:solidFill>
                  <a:srgbClr val="D51F1A"/>
                </a:solidFill>
              </a:rPr>
              <a:t>e</a:t>
            </a:r>
            <a:r>
              <a:rPr sz="2800" spc="-5" dirty="0">
                <a:solidFill>
                  <a:srgbClr val="D51F1A"/>
                </a:solidFill>
              </a:rPr>
              <a:t>r</a:t>
            </a:r>
            <a:r>
              <a:rPr sz="2800" spc="-355" dirty="0">
                <a:solidFill>
                  <a:srgbClr val="D51F1A"/>
                </a:solidFill>
              </a:rPr>
              <a:t> </a:t>
            </a:r>
            <a:r>
              <a:rPr sz="2800" spc="-140" dirty="0">
                <a:solidFill>
                  <a:srgbClr val="D51F1A"/>
                </a:solidFill>
              </a:rPr>
              <a:t>A</a:t>
            </a:r>
            <a:r>
              <a:rPr sz="2800" spc="-135" dirty="0">
                <a:solidFill>
                  <a:srgbClr val="D51F1A"/>
                </a:solidFill>
              </a:rPr>
              <a:t>cr</a:t>
            </a:r>
            <a:r>
              <a:rPr sz="2800" spc="-145" dirty="0">
                <a:solidFill>
                  <a:srgbClr val="D51F1A"/>
                </a:solidFill>
              </a:rPr>
              <a:t>o</a:t>
            </a:r>
            <a:r>
              <a:rPr sz="2800" spc="-135" dirty="0">
                <a:solidFill>
                  <a:srgbClr val="D51F1A"/>
                </a:solidFill>
              </a:rPr>
              <a:t>s</a:t>
            </a:r>
            <a:r>
              <a:rPr sz="2800" spc="-5" dirty="0">
                <a:solidFill>
                  <a:srgbClr val="D51F1A"/>
                </a:solidFill>
              </a:rPr>
              <a:t>s</a:t>
            </a:r>
            <a:r>
              <a:rPr sz="2800" spc="-245" dirty="0">
                <a:solidFill>
                  <a:srgbClr val="D51F1A"/>
                </a:solidFill>
              </a:rPr>
              <a:t> </a:t>
            </a:r>
            <a:r>
              <a:rPr sz="2800" spc="-140" dirty="0">
                <a:solidFill>
                  <a:srgbClr val="D51F1A"/>
                </a:solidFill>
              </a:rPr>
              <a:t>G</a:t>
            </a:r>
            <a:r>
              <a:rPr sz="2800" spc="-135" dirty="0">
                <a:solidFill>
                  <a:srgbClr val="D51F1A"/>
                </a:solidFill>
              </a:rPr>
              <a:t>e</a:t>
            </a:r>
            <a:r>
              <a:rPr sz="2800" spc="-145" dirty="0">
                <a:solidFill>
                  <a:srgbClr val="D51F1A"/>
                </a:solidFill>
              </a:rPr>
              <a:t>n</a:t>
            </a:r>
            <a:r>
              <a:rPr sz="2800" spc="-135" dirty="0">
                <a:solidFill>
                  <a:srgbClr val="D51F1A"/>
                </a:solidFill>
              </a:rPr>
              <a:t>erati</a:t>
            </a:r>
            <a:r>
              <a:rPr sz="2800" spc="-145" dirty="0">
                <a:solidFill>
                  <a:srgbClr val="D51F1A"/>
                </a:solidFill>
              </a:rPr>
              <a:t>on</a:t>
            </a:r>
            <a:r>
              <a:rPr sz="2800" spc="-5" dirty="0">
                <a:solidFill>
                  <a:srgbClr val="D51F1A"/>
                </a:solidFill>
              </a:rPr>
              <a:t>s</a:t>
            </a:r>
            <a:r>
              <a:rPr sz="2800" spc="-245" dirty="0">
                <a:solidFill>
                  <a:srgbClr val="D51F1A"/>
                </a:solidFill>
              </a:rPr>
              <a:t> </a:t>
            </a:r>
            <a:r>
              <a:rPr sz="2800" spc="-145" dirty="0">
                <a:solidFill>
                  <a:srgbClr val="D51F1A"/>
                </a:solidFill>
              </a:rPr>
              <a:t>B</a:t>
            </a:r>
            <a:r>
              <a:rPr sz="2800" spc="-135" dirty="0">
                <a:solidFill>
                  <a:srgbClr val="D51F1A"/>
                </a:solidFill>
              </a:rPr>
              <a:t>eca</a:t>
            </a:r>
            <a:r>
              <a:rPr sz="2800" spc="-145" dirty="0">
                <a:solidFill>
                  <a:srgbClr val="D51F1A"/>
                </a:solidFill>
              </a:rPr>
              <a:t>u</a:t>
            </a:r>
            <a:r>
              <a:rPr sz="2800" spc="-135" dirty="0">
                <a:solidFill>
                  <a:srgbClr val="D51F1A"/>
                </a:solidFill>
              </a:rPr>
              <a:t>s</a:t>
            </a:r>
            <a:r>
              <a:rPr sz="2800" spc="-5" dirty="0">
                <a:solidFill>
                  <a:srgbClr val="D51F1A"/>
                </a:solidFill>
              </a:rPr>
              <a:t>e</a:t>
            </a:r>
            <a:r>
              <a:rPr sz="2800" spc="-245" dirty="0">
                <a:solidFill>
                  <a:srgbClr val="D51F1A"/>
                </a:solidFill>
              </a:rPr>
              <a:t> </a:t>
            </a:r>
            <a:r>
              <a:rPr sz="2800" spc="-145" dirty="0">
                <a:solidFill>
                  <a:srgbClr val="D51F1A"/>
                </a:solidFill>
              </a:rPr>
              <a:t>o</a:t>
            </a:r>
            <a:r>
              <a:rPr sz="2800" spc="-5" dirty="0">
                <a:solidFill>
                  <a:srgbClr val="D51F1A"/>
                </a:solidFill>
              </a:rPr>
              <a:t>f</a:t>
            </a:r>
            <a:r>
              <a:rPr sz="2800" spc="-260" dirty="0">
                <a:solidFill>
                  <a:srgbClr val="D51F1A"/>
                </a:solidFill>
              </a:rPr>
              <a:t> </a:t>
            </a:r>
            <a:r>
              <a:rPr sz="2800" spc="-135" dirty="0">
                <a:solidFill>
                  <a:srgbClr val="D51F1A"/>
                </a:solidFill>
              </a:rPr>
              <a:t>t</a:t>
            </a:r>
            <a:r>
              <a:rPr sz="2800" spc="-145" dirty="0">
                <a:solidFill>
                  <a:srgbClr val="D51F1A"/>
                </a:solidFill>
              </a:rPr>
              <a:t>h</a:t>
            </a:r>
            <a:r>
              <a:rPr sz="2800" spc="-5" dirty="0">
                <a:solidFill>
                  <a:srgbClr val="D51F1A"/>
                </a:solidFill>
              </a:rPr>
              <a:t>e  </a:t>
            </a:r>
            <a:r>
              <a:rPr sz="2800" spc="-145" dirty="0">
                <a:solidFill>
                  <a:srgbClr val="D51F1A"/>
                </a:solidFill>
              </a:rPr>
              <a:t>S</a:t>
            </a:r>
            <a:r>
              <a:rPr sz="2800" spc="-135" dirty="0">
                <a:solidFill>
                  <a:srgbClr val="D51F1A"/>
                </a:solidFill>
              </a:rPr>
              <a:t>ile</a:t>
            </a:r>
            <a:r>
              <a:rPr sz="2800" spc="-145" dirty="0">
                <a:solidFill>
                  <a:srgbClr val="D51F1A"/>
                </a:solidFill>
              </a:rPr>
              <a:t>n</a:t>
            </a:r>
            <a:r>
              <a:rPr sz="2800" spc="-135" dirty="0">
                <a:solidFill>
                  <a:srgbClr val="D51F1A"/>
                </a:solidFill>
              </a:rPr>
              <a:t>c</a:t>
            </a:r>
            <a:r>
              <a:rPr sz="2800" spc="-5" dirty="0">
                <a:solidFill>
                  <a:srgbClr val="D51F1A"/>
                </a:solidFill>
              </a:rPr>
              <a:t>e</a:t>
            </a:r>
            <a:r>
              <a:rPr sz="2800" spc="-260" dirty="0">
                <a:solidFill>
                  <a:srgbClr val="D51F1A"/>
                </a:solidFill>
              </a:rPr>
              <a:t> </a:t>
            </a:r>
            <a:r>
              <a:rPr sz="2800" spc="-135" dirty="0">
                <a:solidFill>
                  <a:srgbClr val="D51F1A"/>
                </a:solidFill>
              </a:rPr>
              <a:t>t</a:t>
            </a:r>
            <a:r>
              <a:rPr sz="2800" spc="-145" dirty="0">
                <a:solidFill>
                  <a:srgbClr val="D51F1A"/>
                </a:solidFill>
              </a:rPr>
              <a:t>h</a:t>
            </a:r>
            <a:r>
              <a:rPr sz="2800" spc="-135" dirty="0">
                <a:solidFill>
                  <a:srgbClr val="D51F1A"/>
                </a:solidFill>
              </a:rPr>
              <a:t>a</a:t>
            </a:r>
            <a:r>
              <a:rPr sz="2800" spc="-5" dirty="0">
                <a:solidFill>
                  <a:srgbClr val="D51F1A"/>
                </a:solidFill>
              </a:rPr>
              <a:t>t</a:t>
            </a:r>
            <a:r>
              <a:rPr sz="2800" spc="-260" dirty="0">
                <a:solidFill>
                  <a:srgbClr val="D51F1A"/>
                </a:solidFill>
              </a:rPr>
              <a:t> </a:t>
            </a:r>
            <a:r>
              <a:rPr sz="2800" spc="-140" dirty="0">
                <a:solidFill>
                  <a:srgbClr val="D51F1A"/>
                </a:solidFill>
              </a:rPr>
              <a:t>O</a:t>
            </a:r>
            <a:r>
              <a:rPr sz="2800" spc="-135" dirty="0">
                <a:solidFill>
                  <a:srgbClr val="D51F1A"/>
                </a:solidFill>
              </a:rPr>
              <a:t>fte</a:t>
            </a:r>
            <a:r>
              <a:rPr sz="2800" spc="-5" dirty="0">
                <a:solidFill>
                  <a:srgbClr val="D51F1A"/>
                </a:solidFill>
              </a:rPr>
              <a:t>n</a:t>
            </a:r>
            <a:r>
              <a:rPr sz="2800" spc="-270" dirty="0">
                <a:solidFill>
                  <a:srgbClr val="D51F1A"/>
                </a:solidFill>
              </a:rPr>
              <a:t> </a:t>
            </a:r>
            <a:r>
              <a:rPr sz="2800" spc="-145" dirty="0">
                <a:solidFill>
                  <a:srgbClr val="D51F1A"/>
                </a:solidFill>
              </a:rPr>
              <a:t>Fo</a:t>
            </a:r>
            <a:r>
              <a:rPr sz="2800" spc="-135" dirty="0">
                <a:solidFill>
                  <a:srgbClr val="D51F1A"/>
                </a:solidFill>
              </a:rPr>
              <a:t>ll</a:t>
            </a:r>
            <a:r>
              <a:rPr sz="2800" spc="-145" dirty="0">
                <a:solidFill>
                  <a:srgbClr val="D51F1A"/>
                </a:solidFill>
              </a:rPr>
              <a:t>o</a:t>
            </a:r>
            <a:r>
              <a:rPr sz="2800" spc="-140" dirty="0">
                <a:solidFill>
                  <a:srgbClr val="D51F1A"/>
                </a:solidFill>
              </a:rPr>
              <a:t>w</a:t>
            </a:r>
            <a:r>
              <a:rPr sz="2800" spc="-5" dirty="0">
                <a:solidFill>
                  <a:srgbClr val="D51F1A"/>
                </a:solidFill>
              </a:rPr>
              <a:t>s</a:t>
            </a:r>
            <a:endParaRPr sz="2800" dirty="0"/>
          </a:p>
        </p:txBody>
      </p:sp>
      <p:pic>
        <p:nvPicPr>
          <p:cNvPr id="3" name="object 3" descr="Photo of dominos"/>
          <p:cNvPicPr/>
          <p:nvPr/>
        </p:nvPicPr>
        <p:blipFill>
          <a:blip r:embed="rId2" cstate="print"/>
          <a:stretch>
            <a:fillRect/>
          </a:stretch>
        </p:blipFill>
        <p:spPr>
          <a:xfrm>
            <a:off x="637031" y="2481072"/>
            <a:ext cx="10914888" cy="3723131"/>
          </a:xfrm>
          <a:prstGeom prst="rect">
            <a:avLst/>
          </a:prstGeom>
        </p:spPr>
      </p:pic>
      <p:sp>
        <p:nvSpPr>
          <p:cNvPr id="4" name="TextBox 3">
            <a:extLst>
              <a:ext uri="{FF2B5EF4-FFF2-40B4-BE49-F238E27FC236}">
                <a16:creationId xmlns:a16="http://schemas.microsoft.com/office/drawing/2014/main" id="{F9619FBC-84FC-4C45-AC1B-CE4EDC93D394}"/>
              </a:ext>
            </a:extLst>
          </p:cNvPr>
          <p:cNvSpPr txBox="1"/>
          <p:nvPr/>
        </p:nvSpPr>
        <p:spPr>
          <a:xfrm>
            <a:off x="11431791" y="6222759"/>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75" y="170280"/>
            <a:ext cx="6174105" cy="1365885"/>
          </a:xfrm>
          <a:prstGeom prst="rect">
            <a:avLst/>
          </a:prstGeom>
        </p:spPr>
        <p:txBody>
          <a:bodyPr vert="horz" wrap="square" lIns="0" tIns="26670" rIns="0" bIns="0" rtlCol="0">
            <a:spAutoFit/>
          </a:bodyPr>
          <a:lstStyle/>
          <a:p>
            <a:pPr marL="12700" marR="5080">
              <a:lnSpc>
                <a:spcPts val="5270"/>
              </a:lnSpc>
              <a:spcBef>
                <a:spcPts val="210"/>
              </a:spcBef>
            </a:pPr>
            <a:r>
              <a:rPr sz="4400" spc="-135" dirty="0"/>
              <a:t>Fact</a:t>
            </a:r>
            <a:r>
              <a:rPr sz="4400" dirty="0"/>
              <a:t>s</a:t>
            </a:r>
            <a:r>
              <a:rPr sz="4400" spc="-350" dirty="0"/>
              <a:t> </a:t>
            </a:r>
            <a:r>
              <a:rPr sz="4400" spc="-455" dirty="0"/>
              <a:t>Y</a:t>
            </a:r>
            <a:r>
              <a:rPr sz="4400" spc="-135" dirty="0"/>
              <a:t>o</a:t>
            </a:r>
            <a:r>
              <a:rPr sz="4400" dirty="0"/>
              <a:t>u</a:t>
            </a:r>
            <a:r>
              <a:rPr sz="4400" spc="-265" dirty="0"/>
              <a:t> </a:t>
            </a:r>
            <a:r>
              <a:rPr sz="4400" spc="-135" dirty="0"/>
              <a:t>Nee</a:t>
            </a:r>
            <a:r>
              <a:rPr sz="4400" dirty="0"/>
              <a:t>d</a:t>
            </a:r>
            <a:r>
              <a:rPr sz="4400" spc="-280" dirty="0"/>
              <a:t> </a:t>
            </a:r>
            <a:r>
              <a:rPr sz="4400" spc="-135" dirty="0"/>
              <a:t>t</a:t>
            </a:r>
            <a:r>
              <a:rPr sz="4400" dirty="0"/>
              <a:t>o</a:t>
            </a:r>
            <a:r>
              <a:rPr sz="4400" spc="-265" dirty="0"/>
              <a:t> </a:t>
            </a:r>
            <a:r>
              <a:rPr sz="4400" spc="-135" dirty="0"/>
              <a:t>K</a:t>
            </a:r>
            <a:r>
              <a:rPr sz="4400" spc="-140" dirty="0"/>
              <a:t>n</a:t>
            </a:r>
            <a:r>
              <a:rPr sz="4400" spc="-135" dirty="0"/>
              <a:t>o</a:t>
            </a:r>
            <a:r>
              <a:rPr sz="4400" dirty="0"/>
              <a:t>w  </a:t>
            </a:r>
            <a:r>
              <a:rPr sz="4400" spc="-135" dirty="0"/>
              <a:t>A</a:t>
            </a:r>
            <a:r>
              <a:rPr sz="4400" spc="-140" dirty="0"/>
              <a:t>b</a:t>
            </a:r>
            <a:r>
              <a:rPr sz="4400" spc="-135" dirty="0"/>
              <a:t>ou</a:t>
            </a:r>
            <a:r>
              <a:rPr sz="4400" dirty="0"/>
              <a:t>t</a:t>
            </a:r>
            <a:r>
              <a:rPr sz="4400" spc="-280" dirty="0"/>
              <a:t> </a:t>
            </a:r>
            <a:r>
              <a:rPr sz="4400" spc="-130" dirty="0"/>
              <a:t>S</a:t>
            </a:r>
            <a:r>
              <a:rPr sz="4400" spc="-135" dirty="0"/>
              <a:t>uicid</a:t>
            </a:r>
            <a:r>
              <a:rPr sz="4400" dirty="0"/>
              <a:t>e</a:t>
            </a:r>
          </a:p>
        </p:txBody>
      </p:sp>
      <p:sp>
        <p:nvSpPr>
          <p:cNvPr id="3" name="object 3"/>
          <p:cNvSpPr txBox="1"/>
          <p:nvPr/>
        </p:nvSpPr>
        <p:spPr>
          <a:xfrm>
            <a:off x="592597" y="1773263"/>
            <a:ext cx="7583170" cy="3075073"/>
          </a:xfrm>
          <a:prstGeom prst="rect">
            <a:avLst/>
          </a:prstGeom>
        </p:spPr>
        <p:txBody>
          <a:bodyPr vert="horz" wrap="square" lIns="0" tIns="85725" rIns="0" bIns="0" rtlCol="0">
            <a:spAutoFit/>
          </a:bodyPr>
          <a:lstStyle/>
          <a:p>
            <a:pPr marL="524510" marR="60325" indent="-512445">
              <a:lnSpc>
                <a:spcPct val="80000"/>
              </a:lnSpc>
              <a:spcBef>
                <a:spcPts val="675"/>
              </a:spcBef>
              <a:buFont typeface="Arial" panose="020B0604020202020204" pitchFamily="34" charset="0"/>
              <a:buChar char="•"/>
              <a:tabLst>
                <a:tab pos="515620" algn="l"/>
              </a:tabLst>
            </a:pPr>
            <a:r>
              <a:rPr sz="2400" spc="-5" dirty="0">
                <a:solidFill>
                  <a:srgbClr val="212121"/>
                </a:solidFill>
                <a:latin typeface="Arial"/>
                <a:cs typeface="Arial"/>
              </a:rPr>
              <a:t>There is</a:t>
            </a:r>
            <a:r>
              <a:rPr sz="2400" dirty="0">
                <a:solidFill>
                  <a:srgbClr val="212121"/>
                </a:solidFill>
                <a:latin typeface="Arial"/>
                <a:cs typeface="Arial"/>
              </a:rPr>
              <a:t> </a:t>
            </a:r>
            <a:r>
              <a:rPr sz="2400" spc="-5" dirty="0">
                <a:solidFill>
                  <a:srgbClr val="212121"/>
                </a:solidFill>
                <a:latin typeface="Arial"/>
                <a:cs typeface="Arial"/>
              </a:rPr>
              <a:t>strong</a:t>
            </a:r>
            <a:r>
              <a:rPr sz="2400" spc="-15" dirty="0">
                <a:solidFill>
                  <a:srgbClr val="212121"/>
                </a:solidFill>
                <a:latin typeface="Arial"/>
                <a:cs typeface="Arial"/>
              </a:rPr>
              <a:t> </a:t>
            </a:r>
            <a:r>
              <a:rPr sz="2400" spc="-5" dirty="0">
                <a:solidFill>
                  <a:srgbClr val="212121"/>
                </a:solidFill>
                <a:latin typeface="Arial"/>
                <a:cs typeface="Arial"/>
              </a:rPr>
              <a:t>evidence</a:t>
            </a:r>
            <a:r>
              <a:rPr sz="2400" spc="30" dirty="0">
                <a:solidFill>
                  <a:srgbClr val="212121"/>
                </a:solidFill>
                <a:latin typeface="Arial"/>
                <a:cs typeface="Arial"/>
              </a:rPr>
              <a:t> </a:t>
            </a:r>
            <a:r>
              <a:rPr sz="2400" spc="-5" dirty="0">
                <a:solidFill>
                  <a:srgbClr val="212121"/>
                </a:solidFill>
                <a:latin typeface="Arial"/>
                <a:cs typeface="Arial"/>
              </a:rPr>
              <a:t>that</a:t>
            </a:r>
            <a:r>
              <a:rPr sz="2400" spc="-20" dirty="0">
                <a:solidFill>
                  <a:srgbClr val="212121"/>
                </a:solidFill>
                <a:latin typeface="Arial"/>
                <a:cs typeface="Arial"/>
              </a:rPr>
              <a:t> </a:t>
            </a:r>
            <a:r>
              <a:rPr sz="2400" spc="-5" dirty="0">
                <a:solidFill>
                  <a:srgbClr val="212121"/>
                </a:solidFill>
                <a:latin typeface="Arial"/>
                <a:cs typeface="Arial"/>
              </a:rPr>
              <a:t>sexual</a:t>
            </a:r>
            <a:r>
              <a:rPr sz="2400" spc="30" dirty="0">
                <a:solidFill>
                  <a:srgbClr val="212121"/>
                </a:solidFill>
                <a:latin typeface="Arial"/>
                <a:cs typeface="Arial"/>
              </a:rPr>
              <a:t> </a:t>
            </a:r>
            <a:r>
              <a:rPr sz="2400" spc="-5" dirty="0">
                <a:solidFill>
                  <a:srgbClr val="212121"/>
                </a:solidFill>
                <a:latin typeface="Arial"/>
                <a:cs typeface="Arial"/>
              </a:rPr>
              <a:t>orientation</a:t>
            </a:r>
            <a:r>
              <a:rPr sz="2400" spc="5" dirty="0">
                <a:solidFill>
                  <a:srgbClr val="212121"/>
                </a:solidFill>
                <a:latin typeface="Arial"/>
                <a:cs typeface="Arial"/>
              </a:rPr>
              <a:t> </a:t>
            </a:r>
            <a:r>
              <a:rPr sz="2400" spc="-5" dirty="0">
                <a:solidFill>
                  <a:srgbClr val="212121"/>
                </a:solidFill>
                <a:latin typeface="Arial"/>
                <a:cs typeface="Arial"/>
              </a:rPr>
              <a:t>and </a:t>
            </a:r>
            <a:r>
              <a:rPr sz="2400" spc="-655" dirty="0">
                <a:solidFill>
                  <a:srgbClr val="212121"/>
                </a:solidFill>
                <a:latin typeface="Arial"/>
                <a:cs typeface="Arial"/>
              </a:rPr>
              <a:t> </a:t>
            </a:r>
            <a:r>
              <a:rPr sz="2400" spc="-5" dirty="0">
                <a:solidFill>
                  <a:srgbClr val="212121"/>
                </a:solidFill>
                <a:latin typeface="Arial"/>
                <a:cs typeface="Arial"/>
              </a:rPr>
              <a:t>Gender</a:t>
            </a:r>
            <a:r>
              <a:rPr sz="2400" dirty="0">
                <a:solidFill>
                  <a:srgbClr val="212121"/>
                </a:solidFill>
                <a:latin typeface="Arial"/>
                <a:cs typeface="Arial"/>
              </a:rPr>
              <a:t> </a:t>
            </a:r>
            <a:r>
              <a:rPr sz="2400" spc="-5" dirty="0">
                <a:solidFill>
                  <a:srgbClr val="212121"/>
                </a:solidFill>
                <a:latin typeface="Arial"/>
                <a:cs typeface="Arial"/>
              </a:rPr>
              <a:t>identity</a:t>
            </a:r>
            <a:r>
              <a:rPr sz="2400" spc="15" dirty="0">
                <a:solidFill>
                  <a:srgbClr val="212121"/>
                </a:solidFill>
                <a:latin typeface="Arial"/>
                <a:cs typeface="Arial"/>
              </a:rPr>
              <a:t> </a:t>
            </a:r>
            <a:r>
              <a:rPr sz="2400" spc="-5" dirty="0">
                <a:solidFill>
                  <a:srgbClr val="212121"/>
                </a:solidFill>
                <a:latin typeface="Arial"/>
                <a:cs typeface="Arial"/>
              </a:rPr>
              <a:t>impact</a:t>
            </a:r>
            <a:r>
              <a:rPr sz="2400" spc="-45" dirty="0">
                <a:solidFill>
                  <a:srgbClr val="212121"/>
                </a:solidFill>
                <a:latin typeface="Arial"/>
                <a:cs typeface="Arial"/>
              </a:rPr>
              <a:t> </a:t>
            </a:r>
            <a:r>
              <a:rPr sz="2400" spc="-50" dirty="0">
                <a:solidFill>
                  <a:srgbClr val="212121"/>
                </a:solidFill>
                <a:latin typeface="Arial"/>
                <a:cs typeface="Arial"/>
              </a:rPr>
              <a:t>Youth</a:t>
            </a:r>
            <a:r>
              <a:rPr sz="2400" spc="-10" dirty="0">
                <a:solidFill>
                  <a:srgbClr val="212121"/>
                </a:solidFill>
                <a:latin typeface="Arial"/>
                <a:cs typeface="Arial"/>
              </a:rPr>
              <a:t> </a:t>
            </a:r>
            <a:r>
              <a:rPr sz="2400" spc="-5" dirty="0">
                <a:solidFill>
                  <a:srgbClr val="212121"/>
                </a:solidFill>
                <a:latin typeface="Arial"/>
                <a:cs typeface="Arial"/>
              </a:rPr>
              <a:t>of</a:t>
            </a:r>
            <a:r>
              <a:rPr sz="2400" spc="-10" dirty="0">
                <a:solidFill>
                  <a:srgbClr val="212121"/>
                </a:solidFill>
                <a:latin typeface="Arial"/>
                <a:cs typeface="Arial"/>
              </a:rPr>
              <a:t> </a:t>
            </a:r>
            <a:r>
              <a:rPr sz="2400" spc="-5" dirty="0">
                <a:solidFill>
                  <a:srgbClr val="212121"/>
                </a:solidFill>
                <a:latin typeface="Arial"/>
                <a:cs typeface="Arial"/>
              </a:rPr>
              <a:t>increased</a:t>
            </a:r>
            <a:r>
              <a:rPr sz="2400" spc="25" dirty="0">
                <a:solidFill>
                  <a:srgbClr val="212121"/>
                </a:solidFill>
                <a:latin typeface="Arial"/>
                <a:cs typeface="Arial"/>
              </a:rPr>
              <a:t> </a:t>
            </a:r>
            <a:r>
              <a:rPr sz="2400" spc="-5" dirty="0">
                <a:solidFill>
                  <a:srgbClr val="212121"/>
                </a:solidFill>
                <a:latin typeface="Arial"/>
                <a:cs typeface="Arial"/>
              </a:rPr>
              <a:t>risk</a:t>
            </a:r>
            <a:r>
              <a:rPr sz="2400" dirty="0">
                <a:solidFill>
                  <a:srgbClr val="212121"/>
                </a:solidFill>
                <a:latin typeface="Arial"/>
                <a:cs typeface="Arial"/>
              </a:rPr>
              <a:t> </a:t>
            </a:r>
            <a:r>
              <a:rPr sz="2400" spc="-5" dirty="0">
                <a:solidFill>
                  <a:srgbClr val="212121"/>
                </a:solidFill>
                <a:latin typeface="Arial"/>
                <a:cs typeface="Arial"/>
              </a:rPr>
              <a:t>for </a:t>
            </a:r>
            <a:r>
              <a:rPr sz="2400" dirty="0">
                <a:solidFill>
                  <a:srgbClr val="212121"/>
                </a:solidFill>
                <a:latin typeface="Arial"/>
                <a:cs typeface="Arial"/>
              </a:rPr>
              <a:t> </a:t>
            </a:r>
            <a:r>
              <a:rPr sz="2400" spc="-5" dirty="0">
                <a:solidFill>
                  <a:srgbClr val="212121"/>
                </a:solidFill>
                <a:latin typeface="Arial"/>
                <a:cs typeface="Arial"/>
              </a:rPr>
              <a:t>suicide.</a:t>
            </a:r>
            <a:endParaRPr sz="2400" dirty="0">
              <a:latin typeface="Arial"/>
              <a:cs typeface="Arial"/>
            </a:endParaRPr>
          </a:p>
          <a:p>
            <a:pPr marL="457200" indent="-457200">
              <a:lnSpc>
                <a:spcPct val="100000"/>
              </a:lnSpc>
              <a:spcBef>
                <a:spcPts val="5"/>
              </a:spcBef>
              <a:buFont typeface="Arial" panose="020B0604020202020204" pitchFamily="34" charset="0"/>
              <a:buChar char="•"/>
            </a:pPr>
            <a:endParaRPr sz="3000" dirty="0">
              <a:latin typeface="Arial"/>
              <a:cs typeface="Arial"/>
            </a:endParaRPr>
          </a:p>
          <a:p>
            <a:pPr marL="621665" marR="5080" indent="-609600" algn="just">
              <a:lnSpc>
                <a:spcPct val="80000"/>
              </a:lnSpc>
              <a:buClr>
                <a:srgbClr val="D51F1A"/>
              </a:buClr>
              <a:buFont typeface="Arial" panose="020B0604020202020204" pitchFamily="34" charset="0"/>
              <a:buChar char="•"/>
              <a:tabLst>
                <a:tab pos="622300" algn="l"/>
              </a:tabLst>
            </a:pPr>
            <a:r>
              <a:rPr sz="2400" spc="-5" dirty="0">
                <a:solidFill>
                  <a:srgbClr val="212121"/>
                </a:solidFill>
                <a:latin typeface="Arial"/>
                <a:cs typeface="Arial"/>
              </a:rPr>
              <a:t>Any concerned, caring friend can be </a:t>
            </a:r>
            <a:r>
              <a:rPr sz="2400" dirty="0">
                <a:solidFill>
                  <a:srgbClr val="212121"/>
                </a:solidFill>
                <a:latin typeface="Arial"/>
                <a:cs typeface="Arial"/>
              </a:rPr>
              <a:t>a </a:t>
            </a:r>
            <a:r>
              <a:rPr sz="2400" spc="-5" dirty="0">
                <a:solidFill>
                  <a:srgbClr val="212121"/>
                </a:solidFill>
                <a:latin typeface="Arial"/>
                <a:cs typeface="Arial"/>
              </a:rPr>
              <a:t>“gatekeeper” </a:t>
            </a:r>
            <a:r>
              <a:rPr sz="2400" spc="-655" dirty="0">
                <a:solidFill>
                  <a:srgbClr val="212121"/>
                </a:solidFill>
                <a:latin typeface="Arial"/>
                <a:cs typeface="Arial"/>
              </a:rPr>
              <a:t> </a:t>
            </a:r>
            <a:r>
              <a:rPr sz="2400" spc="-5" dirty="0">
                <a:solidFill>
                  <a:srgbClr val="212121"/>
                </a:solidFill>
                <a:latin typeface="Arial"/>
                <a:cs typeface="Arial"/>
              </a:rPr>
              <a:t>and may very </a:t>
            </a:r>
            <a:r>
              <a:rPr sz="2400" spc="-10" dirty="0">
                <a:solidFill>
                  <a:srgbClr val="212121"/>
                </a:solidFill>
                <a:latin typeface="Arial"/>
                <a:cs typeface="Arial"/>
              </a:rPr>
              <a:t>well </a:t>
            </a:r>
            <a:r>
              <a:rPr sz="2400" spc="-5" dirty="0">
                <a:solidFill>
                  <a:srgbClr val="212121"/>
                </a:solidFill>
                <a:latin typeface="Arial"/>
                <a:cs typeface="Arial"/>
              </a:rPr>
              <a:t>make </a:t>
            </a:r>
            <a:r>
              <a:rPr sz="2400" dirty="0">
                <a:solidFill>
                  <a:srgbClr val="212121"/>
                </a:solidFill>
                <a:latin typeface="Arial"/>
                <a:cs typeface="Arial"/>
              </a:rPr>
              <a:t>the </a:t>
            </a:r>
            <a:r>
              <a:rPr sz="2400" spc="-10" dirty="0">
                <a:solidFill>
                  <a:srgbClr val="212121"/>
                </a:solidFill>
                <a:latin typeface="Arial"/>
                <a:cs typeface="Arial"/>
              </a:rPr>
              <a:t>difference </a:t>
            </a:r>
            <a:r>
              <a:rPr sz="2400" spc="-5" dirty="0">
                <a:solidFill>
                  <a:srgbClr val="212121"/>
                </a:solidFill>
                <a:latin typeface="Arial"/>
                <a:cs typeface="Arial"/>
              </a:rPr>
              <a:t>between life </a:t>
            </a:r>
            <a:r>
              <a:rPr sz="2400" spc="-655" dirty="0">
                <a:solidFill>
                  <a:srgbClr val="212121"/>
                </a:solidFill>
                <a:latin typeface="Arial"/>
                <a:cs typeface="Arial"/>
              </a:rPr>
              <a:t> </a:t>
            </a:r>
            <a:r>
              <a:rPr sz="2400" spc="-5" dirty="0">
                <a:solidFill>
                  <a:srgbClr val="212121"/>
                </a:solidFill>
                <a:latin typeface="Arial"/>
                <a:cs typeface="Arial"/>
              </a:rPr>
              <a:t>and</a:t>
            </a:r>
            <a:r>
              <a:rPr sz="2400" spc="5" dirty="0">
                <a:solidFill>
                  <a:srgbClr val="212121"/>
                </a:solidFill>
                <a:latin typeface="Arial"/>
                <a:cs typeface="Arial"/>
              </a:rPr>
              <a:t> </a:t>
            </a:r>
            <a:r>
              <a:rPr sz="2400" spc="-5" dirty="0">
                <a:solidFill>
                  <a:srgbClr val="212121"/>
                </a:solidFill>
                <a:latin typeface="Arial"/>
                <a:cs typeface="Arial"/>
              </a:rPr>
              <a:t>death.</a:t>
            </a:r>
            <a:endParaRPr sz="2400" dirty="0">
              <a:latin typeface="Arial"/>
              <a:cs typeface="Arial"/>
            </a:endParaRPr>
          </a:p>
          <a:p>
            <a:pPr marL="342900" indent="-342900">
              <a:lnSpc>
                <a:spcPct val="100000"/>
              </a:lnSpc>
              <a:spcBef>
                <a:spcPts val="5"/>
              </a:spcBef>
              <a:buFont typeface="Arial" panose="020B0604020202020204" pitchFamily="34" charset="0"/>
              <a:buChar char="•"/>
            </a:pPr>
            <a:endParaRPr sz="2500" dirty="0">
              <a:latin typeface="Arial"/>
              <a:cs typeface="Arial"/>
            </a:endParaRPr>
          </a:p>
          <a:p>
            <a:pPr marL="622300" indent="-609600">
              <a:lnSpc>
                <a:spcPct val="100000"/>
              </a:lnSpc>
              <a:buClr>
                <a:srgbClr val="D51F1A"/>
              </a:buClr>
              <a:buFont typeface="Arial" panose="020B0604020202020204" pitchFamily="34" charset="0"/>
              <a:buChar char="•"/>
              <a:tabLst>
                <a:tab pos="621665" algn="l"/>
                <a:tab pos="622300" algn="l"/>
              </a:tabLst>
            </a:pPr>
            <a:r>
              <a:rPr sz="2400" spc="-5" dirty="0">
                <a:solidFill>
                  <a:srgbClr val="212121"/>
                </a:solidFill>
                <a:latin typeface="Arial"/>
                <a:cs typeface="Arial"/>
              </a:rPr>
              <a:t>Not every</a:t>
            </a:r>
            <a:r>
              <a:rPr sz="2400" spc="-20" dirty="0">
                <a:solidFill>
                  <a:srgbClr val="212121"/>
                </a:solidFill>
                <a:latin typeface="Arial"/>
                <a:cs typeface="Arial"/>
              </a:rPr>
              <a:t> </a:t>
            </a:r>
            <a:r>
              <a:rPr sz="2400" spc="-5" dirty="0">
                <a:solidFill>
                  <a:srgbClr val="212121"/>
                </a:solidFill>
                <a:latin typeface="Arial"/>
                <a:cs typeface="Arial"/>
              </a:rPr>
              <a:t>death</a:t>
            </a:r>
            <a:r>
              <a:rPr sz="2400" dirty="0">
                <a:solidFill>
                  <a:srgbClr val="212121"/>
                </a:solidFill>
                <a:latin typeface="Arial"/>
                <a:cs typeface="Arial"/>
              </a:rPr>
              <a:t> </a:t>
            </a:r>
            <a:r>
              <a:rPr sz="2400" spc="-5" dirty="0">
                <a:solidFill>
                  <a:srgbClr val="212121"/>
                </a:solidFill>
                <a:latin typeface="Arial"/>
                <a:cs typeface="Arial"/>
              </a:rPr>
              <a:t>is preventable.</a:t>
            </a:r>
            <a:endParaRPr sz="2400" dirty="0">
              <a:latin typeface="Arial"/>
              <a:cs typeface="Arial"/>
            </a:endParaRPr>
          </a:p>
        </p:txBody>
      </p:sp>
      <p:pic>
        <p:nvPicPr>
          <p:cNvPr id="8" name="object 8" descr="Clipart of magnifying glass over the word &quot;facts&quot;"/>
          <p:cNvPicPr/>
          <p:nvPr/>
        </p:nvPicPr>
        <p:blipFill>
          <a:blip r:embed="rId2" cstate="print"/>
          <a:stretch>
            <a:fillRect/>
          </a:stretch>
        </p:blipFill>
        <p:spPr>
          <a:xfrm>
            <a:off x="8214359" y="525780"/>
            <a:ext cx="3639311" cy="5308091"/>
          </a:xfrm>
          <a:prstGeom prst="rect">
            <a:avLst/>
          </a:prstGeom>
        </p:spPr>
      </p:pic>
      <p:sp>
        <p:nvSpPr>
          <p:cNvPr id="7" name="object 7"/>
          <p:cNvSpPr txBox="1"/>
          <p:nvPr/>
        </p:nvSpPr>
        <p:spPr>
          <a:xfrm>
            <a:off x="2742214" y="6352293"/>
            <a:ext cx="6776720" cy="258404"/>
          </a:xfrm>
          <a:prstGeom prst="rect">
            <a:avLst/>
          </a:prstGeom>
        </p:spPr>
        <p:txBody>
          <a:bodyPr vert="horz" wrap="square" lIns="0" tIns="12065" rIns="0" bIns="0" rtlCol="0">
            <a:spAutoFit/>
          </a:bodyPr>
          <a:lstStyle/>
          <a:p>
            <a:pPr marL="12700">
              <a:lnSpc>
                <a:spcPct val="100000"/>
              </a:lnSpc>
              <a:spcBef>
                <a:spcPts val="95"/>
              </a:spcBef>
            </a:pPr>
            <a:r>
              <a:rPr sz="1600" b="1" spc="-10" dirty="0">
                <a:solidFill>
                  <a:schemeClr val="bg1"/>
                </a:solidFill>
                <a:latin typeface="Arial"/>
                <a:cs typeface="Arial"/>
              </a:rPr>
              <a:t>Used</a:t>
            </a:r>
            <a:r>
              <a:rPr sz="1600" b="1" dirty="0">
                <a:solidFill>
                  <a:schemeClr val="bg1"/>
                </a:solidFill>
                <a:latin typeface="Arial"/>
                <a:cs typeface="Arial"/>
              </a:rPr>
              <a:t> </a:t>
            </a:r>
            <a:r>
              <a:rPr sz="1600" b="1" spc="5" dirty="0">
                <a:solidFill>
                  <a:schemeClr val="bg1"/>
                </a:solidFill>
                <a:latin typeface="Arial"/>
                <a:cs typeface="Arial"/>
              </a:rPr>
              <a:t>with</a:t>
            </a:r>
            <a:r>
              <a:rPr sz="1600" b="1" dirty="0">
                <a:solidFill>
                  <a:schemeClr val="bg1"/>
                </a:solidFill>
                <a:latin typeface="Arial"/>
                <a:cs typeface="Arial"/>
              </a:rPr>
              <a:t> </a:t>
            </a:r>
            <a:r>
              <a:rPr sz="1600" b="1" spc="-5" dirty="0">
                <a:solidFill>
                  <a:schemeClr val="bg1"/>
                </a:solidFill>
                <a:latin typeface="Arial"/>
                <a:cs typeface="Arial"/>
              </a:rPr>
              <a:t>permission</a:t>
            </a:r>
            <a:r>
              <a:rPr sz="1600" b="1" spc="40" dirty="0">
                <a:solidFill>
                  <a:schemeClr val="bg1"/>
                </a:solidFill>
                <a:latin typeface="Arial"/>
                <a:cs typeface="Arial"/>
              </a:rPr>
              <a:t> </a:t>
            </a:r>
            <a:r>
              <a:rPr sz="1600" b="1" spc="-5" dirty="0">
                <a:solidFill>
                  <a:schemeClr val="bg1"/>
                </a:solidFill>
                <a:latin typeface="Arial"/>
                <a:cs typeface="Arial"/>
              </a:rPr>
              <a:t>from</a:t>
            </a:r>
            <a:r>
              <a:rPr sz="1600" b="1" spc="25" dirty="0">
                <a:solidFill>
                  <a:schemeClr val="bg1"/>
                </a:solidFill>
                <a:latin typeface="Arial"/>
                <a:cs typeface="Arial"/>
              </a:rPr>
              <a:t> </a:t>
            </a:r>
            <a:r>
              <a:rPr sz="1600" b="1" spc="-10" dirty="0">
                <a:solidFill>
                  <a:schemeClr val="bg1"/>
                </a:solidFill>
                <a:latin typeface="Arial"/>
                <a:cs typeface="Arial"/>
              </a:rPr>
              <a:t>the</a:t>
            </a:r>
            <a:r>
              <a:rPr sz="1600" b="1" spc="30" dirty="0">
                <a:solidFill>
                  <a:schemeClr val="bg1"/>
                </a:solidFill>
                <a:latin typeface="Arial"/>
                <a:cs typeface="Arial"/>
              </a:rPr>
              <a:t> </a:t>
            </a:r>
            <a:r>
              <a:rPr sz="1600" b="1" spc="-10" dirty="0">
                <a:solidFill>
                  <a:schemeClr val="bg1"/>
                </a:solidFill>
                <a:latin typeface="Arial"/>
                <a:cs typeface="Arial"/>
              </a:rPr>
              <a:t>Maine</a:t>
            </a:r>
            <a:r>
              <a:rPr sz="1600" b="1" spc="15" dirty="0">
                <a:solidFill>
                  <a:schemeClr val="bg1"/>
                </a:solidFill>
                <a:latin typeface="Arial"/>
                <a:cs typeface="Arial"/>
              </a:rPr>
              <a:t> </a:t>
            </a:r>
            <a:r>
              <a:rPr sz="1600" b="1" spc="-10" dirty="0">
                <a:solidFill>
                  <a:schemeClr val="bg1"/>
                </a:solidFill>
                <a:latin typeface="Arial"/>
                <a:cs typeface="Arial"/>
              </a:rPr>
              <a:t>Resource</a:t>
            </a:r>
            <a:r>
              <a:rPr sz="1600" b="1" spc="15" dirty="0">
                <a:solidFill>
                  <a:schemeClr val="bg1"/>
                </a:solidFill>
                <a:latin typeface="Arial"/>
                <a:cs typeface="Arial"/>
              </a:rPr>
              <a:t> </a:t>
            </a:r>
            <a:r>
              <a:rPr sz="1600" b="1" spc="-10" dirty="0">
                <a:solidFill>
                  <a:schemeClr val="bg1"/>
                </a:solidFill>
                <a:latin typeface="Arial"/>
                <a:cs typeface="Arial"/>
              </a:rPr>
              <a:t>Book</a:t>
            </a:r>
            <a:r>
              <a:rPr sz="1600" b="1" spc="20" dirty="0">
                <a:solidFill>
                  <a:schemeClr val="bg1"/>
                </a:solidFill>
                <a:latin typeface="Arial"/>
                <a:cs typeface="Arial"/>
              </a:rPr>
              <a:t> </a:t>
            </a:r>
            <a:r>
              <a:rPr sz="1600" b="1" spc="-10" dirty="0">
                <a:solidFill>
                  <a:schemeClr val="bg1"/>
                </a:solidFill>
                <a:latin typeface="Arial"/>
                <a:cs typeface="Arial"/>
              </a:rPr>
              <a:t>for</a:t>
            </a:r>
            <a:r>
              <a:rPr sz="1600" b="1" spc="15" dirty="0">
                <a:solidFill>
                  <a:schemeClr val="bg1"/>
                </a:solidFill>
                <a:latin typeface="Arial"/>
                <a:cs typeface="Arial"/>
              </a:rPr>
              <a:t> </a:t>
            </a:r>
            <a:r>
              <a:rPr sz="1600" b="1" spc="-10" dirty="0">
                <a:solidFill>
                  <a:schemeClr val="bg1"/>
                </a:solidFill>
                <a:latin typeface="Arial"/>
                <a:cs typeface="Arial"/>
              </a:rPr>
              <a:t>Gatekeepers</a:t>
            </a:r>
            <a:endParaRPr sz="1600" dirty="0">
              <a:solidFill>
                <a:schemeClr val="bg1"/>
              </a:solidFill>
              <a:latin typeface="Arial"/>
              <a:cs typeface="Arial"/>
            </a:endParaRPr>
          </a:p>
        </p:txBody>
      </p:sp>
      <p:sp>
        <p:nvSpPr>
          <p:cNvPr id="6" name="object 6"/>
          <p:cNvSpPr txBox="1"/>
          <p:nvPr/>
        </p:nvSpPr>
        <p:spPr>
          <a:xfrm>
            <a:off x="11556492" y="6300802"/>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26</a:t>
            </a:r>
            <a:endParaRPr sz="2400" dirty="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B46CA8-0673-154A-B267-E0AE7E64EF77}"/>
              </a:ext>
            </a:extLst>
          </p:cNvPr>
          <p:cNvSpPr>
            <a:spLocks noGrp="1"/>
          </p:cNvSpPr>
          <p:nvPr>
            <p:ph type="title"/>
          </p:nvPr>
        </p:nvSpPr>
        <p:spPr>
          <a:xfrm>
            <a:off x="2142982" y="-28793"/>
            <a:ext cx="8275955" cy="123111"/>
          </a:xfrm>
        </p:spPr>
        <p:txBody>
          <a:bodyPr/>
          <a:lstStyle/>
          <a:p>
            <a:r>
              <a:rPr lang="en-US" sz="800" dirty="0">
                <a:solidFill>
                  <a:schemeClr val="bg1"/>
                </a:solidFill>
              </a:rPr>
              <a:t>It’s biggest cause: a heritable, treatable medical illness called depression</a:t>
            </a:r>
          </a:p>
        </p:txBody>
      </p:sp>
      <p:sp>
        <p:nvSpPr>
          <p:cNvPr id="2" name="object 2"/>
          <p:cNvSpPr txBox="1"/>
          <p:nvPr/>
        </p:nvSpPr>
        <p:spPr>
          <a:xfrm>
            <a:off x="1599396" y="150112"/>
            <a:ext cx="7376159" cy="5713730"/>
          </a:xfrm>
          <a:prstGeom prst="rect">
            <a:avLst/>
          </a:prstGeom>
        </p:spPr>
        <p:txBody>
          <a:bodyPr vert="horz" wrap="square" lIns="0" tIns="12700" rIns="0" bIns="0" rtlCol="0">
            <a:spAutoFit/>
          </a:bodyPr>
          <a:lstStyle/>
          <a:p>
            <a:pPr marL="765175" marR="8255">
              <a:lnSpc>
                <a:spcPct val="100000"/>
              </a:lnSpc>
              <a:spcBef>
                <a:spcPts val="100"/>
              </a:spcBef>
            </a:pPr>
            <a:r>
              <a:rPr sz="5300" b="1" spc="-130" dirty="0">
                <a:solidFill>
                  <a:srgbClr val="D51F1A"/>
                </a:solidFill>
                <a:latin typeface="Arial"/>
                <a:cs typeface="Arial"/>
              </a:rPr>
              <a:t>I</a:t>
            </a:r>
            <a:r>
              <a:rPr sz="5300" b="1" spc="-135" dirty="0">
                <a:solidFill>
                  <a:srgbClr val="D51F1A"/>
                </a:solidFill>
                <a:latin typeface="Arial"/>
                <a:cs typeface="Arial"/>
              </a:rPr>
              <a:t>t</a:t>
            </a:r>
            <a:r>
              <a:rPr sz="5300" b="1" spc="-325" dirty="0">
                <a:solidFill>
                  <a:srgbClr val="D51F1A"/>
                </a:solidFill>
                <a:latin typeface="Arial"/>
                <a:cs typeface="Arial"/>
              </a:rPr>
              <a:t>’</a:t>
            </a:r>
            <a:r>
              <a:rPr sz="5300" b="1" dirty="0">
                <a:solidFill>
                  <a:srgbClr val="D51F1A"/>
                </a:solidFill>
                <a:latin typeface="Arial"/>
                <a:cs typeface="Arial"/>
              </a:rPr>
              <a:t>s</a:t>
            </a:r>
            <a:r>
              <a:rPr sz="5300" b="1" spc="-270" dirty="0">
                <a:solidFill>
                  <a:srgbClr val="D51F1A"/>
                </a:solidFill>
                <a:latin typeface="Arial"/>
                <a:cs typeface="Arial"/>
              </a:rPr>
              <a:t> </a:t>
            </a:r>
            <a:r>
              <a:rPr sz="5300" b="1" spc="-135" dirty="0">
                <a:solidFill>
                  <a:srgbClr val="D51F1A"/>
                </a:solidFill>
                <a:latin typeface="Arial"/>
                <a:cs typeface="Arial"/>
              </a:rPr>
              <a:t>B</a:t>
            </a:r>
            <a:r>
              <a:rPr sz="5300" b="1" spc="-130" dirty="0">
                <a:solidFill>
                  <a:srgbClr val="D51F1A"/>
                </a:solidFill>
                <a:latin typeface="Arial"/>
                <a:cs typeface="Arial"/>
              </a:rPr>
              <a:t>i</a:t>
            </a:r>
            <a:r>
              <a:rPr sz="5300" b="1" spc="-135" dirty="0">
                <a:solidFill>
                  <a:srgbClr val="D51F1A"/>
                </a:solidFill>
                <a:latin typeface="Arial"/>
                <a:cs typeface="Arial"/>
              </a:rPr>
              <a:t>gg</a:t>
            </a:r>
            <a:r>
              <a:rPr sz="5300" b="1" spc="-130" dirty="0">
                <a:solidFill>
                  <a:srgbClr val="D51F1A"/>
                </a:solidFill>
                <a:latin typeface="Arial"/>
                <a:cs typeface="Arial"/>
              </a:rPr>
              <a:t>es</a:t>
            </a:r>
            <a:r>
              <a:rPr sz="5300" b="1" dirty="0">
                <a:solidFill>
                  <a:srgbClr val="D51F1A"/>
                </a:solidFill>
                <a:latin typeface="Arial"/>
                <a:cs typeface="Arial"/>
              </a:rPr>
              <a:t>t</a:t>
            </a:r>
            <a:r>
              <a:rPr sz="5300" b="1" spc="-290" dirty="0">
                <a:solidFill>
                  <a:srgbClr val="D51F1A"/>
                </a:solidFill>
                <a:latin typeface="Arial"/>
                <a:cs typeface="Arial"/>
              </a:rPr>
              <a:t> </a:t>
            </a:r>
            <a:r>
              <a:rPr sz="5300" b="1" spc="-135" dirty="0">
                <a:solidFill>
                  <a:srgbClr val="D51F1A"/>
                </a:solidFill>
                <a:latin typeface="Arial"/>
                <a:cs typeface="Arial"/>
              </a:rPr>
              <a:t>C</a:t>
            </a:r>
            <a:r>
              <a:rPr sz="5300" b="1" spc="-130" dirty="0">
                <a:solidFill>
                  <a:srgbClr val="D51F1A"/>
                </a:solidFill>
                <a:latin typeface="Arial"/>
                <a:cs typeface="Arial"/>
              </a:rPr>
              <a:t>a</a:t>
            </a:r>
            <a:r>
              <a:rPr sz="5300" b="1" spc="-135" dirty="0">
                <a:solidFill>
                  <a:srgbClr val="D51F1A"/>
                </a:solidFill>
                <a:latin typeface="Arial"/>
                <a:cs typeface="Arial"/>
              </a:rPr>
              <a:t>u</a:t>
            </a:r>
            <a:r>
              <a:rPr sz="5300" b="1" spc="-130" dirty="0">
                <a:solidFill>
                  <a:srgbClr val="D51F1A"/>
                </a:solidFill>
                <a:latin typeface="Arial"/>
                <a:cs typeface="Arial"/>
              </a:rPr>
              <a:t>se</a:t>
            </a:r>
            <a:r>
              <a:rPr sz="5300" b="1" dirty="0">
                <a:solidFill>
                  <a:srgbClr val="D51F1A"/>
                </a:solidFill>
                <a:latin typeface="Arial"/>
                <a:cs typeface="Arial"/>
              </a:rPr>
              <a:t>:</a:t>
            </a:r>
            <a:r>
              <a:rPr sz="5300" b="1" spc="-290" dirty="0">
                <a:solidFill>
                  <a:srgbClr val="D51F1A"/>
                </a:solidFill>
                <a:latin typeface="Arial"/>
                <a:cs typeface="Arial"/>
              </a:rPr>
              <a:t> </a:t>
            </a:r>
            <a:r>
              <a:rPr sz="5300" b="1" dirty="0">
                <a:solidFill>
                  <a:srgbClr val="D51F1A"/>
                </a:solidFill>
                <a:latin typeface="Arial"/>
                <a:cs typeface="Arial"/>
              </a:rPr>
              <a:t>a  </a:t>
            </a:r>
            <a:r>
              <a:rPr sz="5300" b="1" spc="-135" dirty="0">
                <a:solidFill>
                  <a:srgbClr val="D51F1A"/>
                </a:solidFill>
                <a:latin typeface="Arial"/>
                <a:cs typeface="Arial"/>
              </a:rPr>
              <a:t>H</a:t>
            </a:r>
            <a:r>
              <a:rPr sz="5300" b="1" spc="-130" dirty="0">
                <a:solidFill>
                  <a:srgbClr val="D51F1A"/>
                </a:solidFill>
                <a:latin typeface="Arial"/>
                <a:cs typeface="Arial"/>
              </a:rPr>
              <a:t>e</a:t>
            </a:r>
            <a:r>
              <a:rPr sz="5300" b="1" spc="-135" dirty="0">
                <a:solidFill>
                  <a:srgbClr val="D51F1A"/>
                </a:solidFill>
                <a:latin typeface="Arial"/>
                <a:cs typeface="Arial"/>
              </a:rPr>
              <a:t>r</a:t>
            </a:r>
            <a:r>
              <a:rPr sz="5300" b="1" spc="-130" dirty="0">
                <a:solidFill>
                  <a:srgbClr val="D51F1A"/>
                </a:solidFill>
                <a:latin typeface="Arial"/>
                <a:cs typeface="Arial"/>
              </a:rPr>
              <a:t>i</a:t>
            </a:r>
            <a:r>
              <a:rPr sz="5300" b="1" spc="-135" dirty="0">
                <a:solidFill>
                  <a:srgbClr val="D51F1A"/>
                </a:solidFill>
                <a:latin typeface="Arial"/>
                <a:cs typeface="Arial"/>
              </a:rPr>
              <a:t>t</a:t>
            </a:r>
            <a:r>
              <a:rPr sz="5300" b="1" spc="-130" dirty="0">
                <a:solidFill>
                  <a:srgbClr val="D51F1A"/>
                </a:solidFill>
                <a:latin typeface="Arial"/>
                <a:cs typeface="Arial"/>
              </a:rPr>
              <a:t>a</a:t>
            </a:r>
            <a:r>
              <a:rPr sz="5300" b="1" spc="-135" dirty="0">
                <a:solidFill>
                  <a:srgbClr val="D51F1A"/>
                </a:solidFill>
                <a:latin typeface="Arial"/>
                <a:cs typeface="Arial"/>
              </a:rPr>
              <a:t>b</a:t>
            </a:r>
            <a:r>
              <a:rPr sz="5300" b="1" spc="-130" dirty="0">
                <a:solidFill>
                  <a:srgbClr val="D51F1A"/>
                </a:solidFill>
                <a:latin typeface="Arial"/>
                <a:cs typeface="Arial"/>
              </a:rPr>
              <a:t>le</a:t>
            </a:r>
            <a:r>
              <a:rPr sz="5300" b="1" dirty="0">
                <a:solidFill>
                  <a:srgbClr val="D51F1A"/>
                </a:solidFill>
                <a:latin typeface="Arial"/>
                <a:cs typeface="Arial"/>
              </a:rPr>
              <a:t>,</a:t>
            </a:r>
            <a:r>
              <a:rPr sz="5300" b="1" spc="-285" dirty="0">
                <a:solidFill>
                  <a:srgbClr val="D51F1A"/>
                </a:solidFill>
                <a:latin typeface="Arial"/>
                <a:cs typeface="Arial"/>
              </a:rPr>
              <a:t> </a:t>
            </a:r>
            <a:r>
              <a:rPr sz="5300" b="1" spc="-420" dirty="0">
                <a:solidFill>
                  <a:srgbClr val="D51F1A"/>
                </a:solidFill>
                <a:latin typeface="Arial"/>
                <a:cs typeface="Arial"/>
              </a:rPr>
              <a:t>T</a:t>
            </a:r>
            <a:r>
              <a:rPr sz="5300" b="1" spc="-135" dirty="0">
                <a:solidFill>
                  <a:srgbClr val="D51F1A"/>
                </a:solidFill>
                <a:latin typeface="Arial"/>
                <a:cs typeface="Arial"/>
              </a:rPr>
              <a:t>r</a:t>
            </a:r>
            <a:r>
              <a:rPr sz="5300" b="1" spc="-130" dirty="0">
                <a:solidFill>
                  <a:srgbClr val="D51F1A"/>
                </a:solidFill>
                <a:latin typeface="Arial"/>
                <a:cs typeface="Arial"/>
              </a:rPr>
              <a:t>ea</a:t>
            </a:r>
            <a:r>
              <a:rPr sz="5300" b="1" spc="-135" dirty="0">
                <a:solidFill>
                  <a:srgbClr val="D51F1A"/>
                </a:solidFill>
                <a:latin typeface="Arial"/>
                <a:cs typeface="Arial"/>
              </a:rPr>
              <a:t>t</a:t>
            </a:r>
            <a:r>
              <a:rPr sz="5300" b="1" spc="-130" dirty="0">
                <a:solidFill>
                  <a:srgbClr val="D51F1A"/>
                </a:solidFill>
                <a:latin typeface="Arial"/>
                <a:cs typeface="Arial"/>
              </a:rPr>
              <a:t>a</a:t>
            </a:r>
            <a:r>
              <a:rPr sz="5300" b="1" spc="-135" dirty="0">
                <a:solidFill>
                  <a:srgbClr val="D51F1A"/>
                </a:solidFill>
                <a:latin typeface="Arial"/>
                <a:cs typeface="Arial"/>
              </a:rPr>
              <a:t>b</a:t>
            </a:r>
            <a:r>
              <a:rPr sz="5300" b="1" spc="-130" dirty="0">
                <a:solidFill>
                  <a:srgbClr val="D51F1A"/>
                </a:solidFill>
                <a:latin typeface="Arial"/>
                <a:cs typeface="Arial"/>
              </a:rPr>
              <a:t>l</a:t>
            </a:r>
            <a:r>
              <a:rPr sz="5300" b="1" dirty="0">
                <a:solidFill>
                  <a:srgbClr val="D51F1A"/>
                </a:solidFill>
                <a:latin typeface="Arial"/>
                <a:cs typeface="Arial"/>
              </a:rPr>
              <a:t>e  </a:t>
            </a:r>
            <a:r>
              <a:rPr sz="5300" b="1" spc="-135" dirty="0">
                <a:solidFill>
                  <a:srgbClr val="D51F1A"/>
                </a:solidFill>
                <a:latin typeface="Arial"/>
                <a:cs typeface="Arial"/>
              </a:rPr>
              <a:t>M</a:t>
            </a:r>
            <a:r>
              <a:rPr sz="5300" b="1" spc="-130" dirty="0">
                <a:solidFill>
                  <a:srgbClr val="D51F1A"/>
                </a:solidFill>
                <a:latin typeface="Arial"/>
                <a:cs typeface="Arial"/>
              </a:rPr>
              <a:t>e</a:t>
            </a:r>
            <a:r>
              <a:rPr sz="5300" b="1" spc="-135" dirty="0">
                <a:solidFill>
                  <a:srgbClr val="D51F1A"/>
                </a:solidFill>
                <a:latin typeface="Arial"/>
                <a:cs typeface="Arial"/>
              </a:rPr>
              <a:t>di</a:t>
            </a:r>
            <a:r>
              <a:rPr sz="5300" b="1" spc="-130" dirty="0">
                <a:solidFill>
                  <a:srgbClr val="D51F1A"/>
                </a:solidFill>
                <a:latin typeface="Arial"/>
                <a:cs typeface="Arial"/>
              </a:rPr>
              <a:t>ca</a:t>
            </a:r>
            <a:r>
              <a:rPr sz="5300" b="1" dirty="0">
                <a:solidFill>
                  <a:srgbClr val="D51F1A"/>
                </a:solidFill>
                <a:latin typeface="Arial"/>
                <a:cs typeface="Arial"/>
              </a:rPr>
              <a:t>l</a:t>
            </a:r>
            <a:r>
              <a:rPr sz="5300" b="1" spc="-285" dirty="0">
                <a:solidFill>
                  <a:srgbClr val="D51F1A"/>
                </a:solidFill>
                <a:latin typeface="Arial"/>
                <a:cs typeface="Arial"/>
              </a:rPr>
              <a:t> </a:t>
            </a:r>
            <a:r>
              <a:rPr sz="5300" b="1" spc="-130" dirty="0">
                <a:solidFill>
                  <a:srgbClr val="D51F1A"/>
                </a:solidFill>
                <a:latin typeface="Arial"/>
                <a:cs typeface="Arial"/>
              </a:rPr>
              <a:t>Ill</a:t>
            </a:r>
            <a:r>
              <a:rPr sz="5300" b="1" spc="-135" dirty="0">
                <a:solidFill>
                  <a:srgbClr val="D51F1A"/>
                </a:solidFill>
                <a:latin typeface="Arial"/>
                <a:cs typeface="Arial"/>
              </a:rPr>
              <a:t>n</a:t>
            </a:r>
            <a:r>
              <a:rPr sz="5300" b="1" spc="-130" dirty="0">
                <a:solidFill>
                  <a:srgbClr val="D51F1A"/>
                </a:solidFill>
                <a:latin typeface="Arial"/>
                <a:cs typeface="Arial"/>
              </a:rPr>
              <a:t>es</a:t>
            </a:r>
            <a:r>
              <a:rPr sz="5300" b="1" dirty="0">
                <a:solidFill>
                  <a:srgbClr val="D51F1A"/>
                </a:solidFill>
                <a:latin typeface="Arial"/>
                <a:cs typeface="Arial"/>
              </a:rPr>
              <a:t>s</a:t>
            </a:r>
            <a:r>
              <a:rPr sz="5300" b="1" spc="-285" dirty="0">
                <a:solidFill>
                  <a:srgbClr val="D51F1A"/>
                </a:solidFill>
                <a:latin typeface="Arial"/>
                <a:cs typeface="Arial"/>
              </a:rPr>
              <a:t> </a:t>
            </a:r>
            <a:r>
              <a:rPr sz="5300" b="1" spc="-135" dirty="0">
                <a:solidFill>
                  <a:srgbClr val="D51F1A"/>
                </a:solidFill>
                <a:latin typeface="Arial"/>
                <a:cs typeface="Arial"/>
              </a:rPr>
              <a:t>C</a:t>
            </a:r>
            <a:r>
              <a:rPr sz="5300" b="1" spc="-130" dirty="0">
                <a:solidFill>
                  <a:srgbClr val="D51F1A"/>
                </a:solidFill>
                <a:latin typeface="Arial"/>
                <a:cs typeface="Arial"/>
              </a:rPr>
              <a:t>a</a:t>
            </a:r>
            <a:r>
              <a:rPr sz="5300" b="1" spc="-135" dirty="0">
                <a:solidFill>
                  <a:srgbClr val="D51F1A"/>
                </a:solidFill>
                <a:latin typeface="Arial"/>
                <a:cs typeface="Arial"/>
              </a:rPr>
              <a:t>l</a:t>
            </a:r>
            <a:r>
              <a:rPr sz="5300" b="1" spc="-130" dirty="0">
                <a:solidFill>
                  <a:srgbClr val="D51F1A"/>
                </a:solidFill>
                <a:latin typeface="Arial"/>
                <a:cs typeface="Arial"/>
              </a:rPr>
              <a:t>led  </a:t>
            </a:r>
            <a:r>
              <a:rPr sz="5300" b="1" spc="-120" dirty="0">
                <a:solidFill>
                  <a:srgbClr val="D51F1A"/>
                </a:solidFill>
                <a:latin typeface="Arial"/>
                <a:cs typeface="Arial"/>
              </a:rPr>
              <a:t>Depression</a:t>
            </a:r>
            <a:endParaRPr sz="5300" dirty="0">
              <a:latin typeface="Arial"/>
              <a:cs typeface="Arial"/>
            </a:endParaRPr>
          </a:p>
          <a:p>
            <a:pPr marL="317500" marR="4222750" indent="-304800">
              <a:lnSpc>
                <a:spcPct val="100000"/>
              </a:lnSpc>
              <a:spcBef>
                <a:spcPts val="2545"/>
              </a:spcBef>
              <a:buClr>
                <a:srgbClr val="D51F1A"/>
              </a:buClr>
              <a:buFont typeface="Wingdings"/>
              <a:buChar char=""/>
              <a:tabLst>
                <a:tab pos="316865" algn="l"/>
                <a:tab pos="317500" algn="l"/>
              </a:tabLst>
            </a:pPr>
            <a:r>
              <a:rPr sz="2800" dirty="0">
                <a:solidFill>
                  <a:srgbClr val="212121"/>
                </a:solidFill>
                <a:latin typeface="Arial"/>
                <a:cs typeface="Arial"/>
              </a:rPr>
              <a:t>Depression </a:t>
            </a:r>
            <a:r>
              <a:rPr sz="2800" spc="-5" dirty="0">
                <a:solidFill>
                  <a:srgbClr val="212121"/>
                </a:solidFill>
                <a:latin typeface="Arial"/>
                <a:cs typeface="Arial"/>
              </a:rPr>
              <a:t>is a </a:t>
            </a:r>
            <a:r>
              <a:rPr sz="2800" dirty="0">
                <a:solidFill>
                  <a:srgbClr val="212121"/>
                </a:solidFill>
                <a:latin typeface="Arial"/>
                <a:cs typeface="Arial"/>
              </a:rPr>
              <a:t> treatable medical </a:t>
            </a:r>
            <a:r>
              <a:rPr sz="2800" spc="5" dirty="0">
                <a:solidFill>
                  <a:srgbClr val="212121"/>
                </a:solidFill>
                <a:latin typeface="Arial"/>
                <a:cs typeface="Arial"/>
              </a:rPr>
              <a:t> </a:t>
            </a:r>
            <a:r>
              <a:rPr sz="2800" spc="-5" dirty="0">
                <a:solidFill>
                  <a:srgbClr val="212121"/>
                </a:solidFill>
                <a:latin typeface="Arial"/>
                <a:cs typeface="Arial"/>
              </a:rPr>
              <a:t>illness </a:t>
            </a:r>
            <a:r>
              <a:rPr sz="2800" dirty="0">
                <a:solidFill>
                  <a:srgbClr val="212121"/>
                </a:solidFill>
                <a:latin typeface="Arial"/>
                <a:cs typeface="Arial"/>
              </a:rPr>
              <a:t>caused </a:t>
            </a:r>
            <a:r>
              <a:rPr sz="2800" spc="-5" dirty="0">
                <a:solidFill>
                  <a:srgbClr val="212121"/>
                </a:solidFill>
                <a:latin typeface="Arial"/>
                <a:cs typeface="Arial"/>
              </a:rPr>
              <a:t>by </a:t>
            </a:r>
            <a:r>
              <a:rPr sz="2800" dirty="0">
                <a:solidFill>
                  <a:srgbClr val="212121"/>
                </a:solidFill>
                <a:latin typeface="Arial"/>
                <a:cs typeface="Arial"/>
              </a:rPr>
              <a:t> </a:t>
            </a:r>
            <a:r>
              <a:rPr sz="2800" b="1" i="1" spc="-5" dirty="0">
                <a:solidFill>
                  <a:srgbClr val="212121"/>
                </a:solidFill>
                <a:latin typeface="Arial-BoldItalicMT"/>
                <a:cs typeface="Arial-BoldItalicMT"/>
              </a:rPr>
              <a:t>changes in brain </a:t>
            </a:r>
            <a:r>
              <a:rPr sz="2800" b="1" i="1" spc="-770" dirty="0">
                <a:solidFill>
                  <a:srgbClr val="212121"/>
                </a:solidFill>
                <a:latin typeface="Arial-BoldItalicMT"/>
                <a:cs typeface="Arial-BoldItalicMT"/>
              </a:rPr>
              <a:t> </a:t>
            </a:r>
            <a:r>
              <a:rPr sz="2800" b="1" i="1" dirty="0">
                <a:solidFill>
                  <a:srgbClr val="212121"/>
                </a:solidFill>
                <a:latin typeface="Arial-BoldItalicMT"/>
                <a:cs typeface="Arial-BoldItalicMT"/>
              </a:rPr>
              <a:t>chemistry</a:t>
            </a:r>
            <a:endParaRPr sz="2800" dirty="0">
              <a:latin typeface="Arial-BoldItalicMT"/>
              <a:cs typeface="Arial-BoldItalicMT"/>
            </a:endParaRPr>
          </a:p>
        </p:txBody>
      </p:sp>
      <p:pic>
        <p:nvPicPr>
          <p:cNvPr id="3" name="object 3" descr="Clipart of a brain with chains around it"/>
          <p:cNvPicPr/>
          <p:nvPr/>
        </p:nvPicPr>
        <p:blipFill>
          <a:blip r:embed="rId2" cstate="print"/>
          <a:stretch>
            <a:fillRect/>
          </a:stretch>
        </p:blipFill>
        <p:spPr>
          <a:xfrm>
            <a:off x="6710171" y="2816352"/>
            <a:ext cx="4140695" cy="3070859"/>
          </a:xfrm>
          <a:prstGeom prst="rect">
            <a:avLst/>
          </a:prstGeom>
        </p:spPr>
      </p:pic>
      <p:sp>
        <p:nvSpPr>
          <p:cNvPr id="4" name="TextBox 3">
            <a:extLst>
              <a:ext uri="{FF2B5EF4-FFF2-40B4-BE49-F238E27FC236}">
                <a16:creationId xmlns:a16="http://schemas.microsoft.com/office/drawing/2014/main" id="{7C710D9D-9550-ED46-A33D-1647008C12D2}"/>
              </a:ext>
            </a:extLst>
          </p:cNvPr>
          <p:cNvSpPr txBox="1"/>
          <p:nvPr/>
        </p:nvSpPr>
        <p:spPr>
          <a:xfrm>
            <a:off x="11430000" y="6248400"/>
            <a:ext cx="6096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795EC2-5185-564F-92EA-F835E0676FAE}"/>
              </a:ext>
            </a:extLst>
          </p:cNvPr>
          <p:cNvSpPr>
            <a:spLocks noGrp="1"/>
          </p:cNvSpPr>
          <p:nvPr>
            <p:ph type="title"/>
          </p:nvPr>
        </p:nvSpPr>
        <p:spPr>
          <a:xfrm>
            <a:off x="2142982" y="-28793"/>
            <a:ext cx="8275955" cy="123111"/>
          </a:xfrm>
        </p:spPr>
        <p:txBody>
          <a:bodyPr/>
          <a:lstStyle/>
          <a:p>
            <a:r>
              <a:rPr lang="en-US" sz="800" dirty="0">
                <a:solidFill>
                  <a:schemeClr val="bg1"/>
                </a:solidFill>
              </a:rPr>
              <a:t>Pyramid</a:t>
            </a:r>
          </a:p>
        </p:txBody>
      </p:sp>
      <p:grpSp>
        <p:nvGrpSpPr>
          <p:cNvPr id="2" name="object 2" descr="Pyramid of Maslow's hierarchy of needs:  self-actualization at the top , self-esteem, love/belonging, safety, physiological needs at the bottom"/>
          <p:cNvGrpSpPr/>
          <p:nvPr/>
        </p:nvGrpSpPr>
        <p:grpSpPr>
          <a:xfrm>
            <a:off x="2592323" y="9144"/>
            <a:ext cx="7162800" cy="6047740"/>
            <a:chOff x="2592323" y="9144"/>
            <a:chExt cx="7162800" cy="6047740"/>
          </a:xfrm>
        </p:grpSpPr>
        <p:pic>
          <p:nvPicPr>
            <p:cNvPr id="3" name="object 3"/>
            <p:cNvPicPr/>
            <p:nvPr/>
          </p:nvPicPr>
          <p:blipFill>
            <a:blip r:embed="rId2" cstate="print"/>
            <a:stretch>
              <a:fillRect/>
            </a:stretch>
          </p:blipFill>
          <p:spPr>
            <a:xfrm>
              <a:off x="2592323" y="9144"/>
              <a:ext cx="7162799" cy="6047231"/>
            </a:xfrm>
            <a:prstGeom prst="rect">
              <a:avLst/>
            </a:prstGeom>
          </p:spPr>
        </p:pic>
        <p:sp>
          <p:nvSpPr>
            <p:cNvPr id="4" name="object 4"/>
            <p:cNvSpPr/>
            <p:nvPr/>
          </p:nvSpPr>
          <p:spPr>
            <a:xfrm>
              <a:off x="4026407" y="4927091"/>
              <a:ext cx="4502150" cy="1047115"/>
            </a:xfrm>
            <a:custGeom>
              <a:avLst/>
              <a:gdLst/>
              <a:ahLst/>
              <a:cxnLst/>
              <a:rect l="l" t="t" r="r" b="b"/>
              <a:pathLst>
                <a:path w="4502150" h="1047114">
                  <a:moveTo>
                    <a:pt x="0" y="523493"/>
                  </a:moveTo>
                  <a:lnTo>
                    <a:pt x="10304" y="473078"/>
                  </a:lnTo>
                  <a:lnTo>
                    <a:pt x="40587" y="424018"/>
                  </a:lnTo>
                  <a:lnTo>
                    <a:pt x="71411" y="392173"/>
                  </a:lnTo>
                  <a:lnTo>
                    <a:pt x="110415" y="361093"/>
                  </a:lnTo>
                  <a:lnTo>
                    <a:pt x="157320" y="330843"/>
                  </a:lnTo>
                  <a:lnTo>
                    <a:pt x="211848" y="301489"/>
                  </a:lnTo>
                  <a:lnTo>
                    <a:pt x="273718" y="273094"/>
                  </a:lnTo>
                  <a:lnTo>
                    <a:pt x="342652" y="245724"/>
                  </a:lnTo>
                  <a:lnTo>
                    <a:pt x="379680" y="232444"/>
                  </a:lnTo>
                  <a:lnTo>
                    <a:pt x="418369" y="219445"/>
                  </a:lnTo>
                  <a:lnTo>
                    <a:pt x="458684" y="206734"/>
                  </a:lnTo>
                  <a:lnTo>
                    <a:pt x="500590" y="194321"/>
                  </a:lnTo>
                  <a:lnTo>
                    <a:pt x="544052" y="182212"/>
                  </a:lnTo>
                  <a:lnTo>
                    <a:pt x="589036" y="170417"/>
                  </a:lnTo>
                  <a:lnTo>
                    <a:pt x="635505" y="158942"/>
                  </a:lnTo>
                  <a:lnTo>
                    <a:pt x="683426" y="147797"/>
                  </a:lnTo>
                  <a:lnTo>
                    <a:pt x="732764" y="136990"/>
                  </a:lnTo>
                  <a:lnTo>
                    <a:pt x="783483" y="126528"/>
                  </a:lnTo>
                  <a:lnTo>
                    <a:pt x="835548" y="116421"/>
                  </a:lnTo>
                  <a:lnTo>
                    <a:pt x="888925" y="106675"/>
                  </a:lnTo>
                  <a:lnTo>
                    <a:pt x="943579" y="97299"/>
                  </a:lnTo>
                  <a:lnTo>
                    <a:pt x="999474" y="88301"/>
                  </a:lnTo>
                  <a:lnTo>
                    <a:pt x="1056577" y="79689"/>
                  </a:lnTo>
                  <a:lnTo>
                    <a:pt x="1114851" y="71472"/>
                  </a:lnTo>
                  <a:lnTo>
                    <a:pt x="1174262" y="63658"/>
                  </a:lnTo>
                  <a:lnTo>
                    <a:pt x="1234775" y="56254"/>
                  </a:lnTo>
                  <a:lnTo>
                    <a:pt x="1296354" y="49269"/>
                  </a:lnTo>
                  <a:lnTo>
                    <a:pt x="1358967" y="42710"/>
                  </a:lnTo>
                  <a:lnTo>
                    <a:pt x="1422576" y="36587"/>
                  </a:lnTo>
                  <a:lnTo>
                    <a:pt x="1487147" y="30907"/>
                  </a:lnTo>
                  <a:lnTo>
                    <a:pt x="1552646" y="25679"/>
                  </a:lnTo>
                  <a:lnTo>
                    <a:pt x="1619037" y="20909"/>
                  </a:lnTo>
                  <a:lnTo>
                    <a:pt x="1686285" y="16607"/>
                  </a:lnTo>
                  <a:lnTo>
                    <a:pt x="1754356" y="12781"/>
                  </a:lnTo>
                  <a:lnTo>
                    <a:pt x="1823215" y="9439"/>
                  </a:lnTo>
                  <a:lnTo>
                    <a:pt x="1892826" y="6589"/>
                  </a:lnTo>
                  <a:lnTo>
                    <a:pt x="1963155" y="4238"/>
                  </a:lnTo>
                  <a:lnTo>
                    <a:pt x="2034166" y="2396"/>
                  </a:lnTo>
                  <a:lnTo>
                    <a:pt x="2105825" y="1070"/>
                  </a:lnTo>
                  <a:lnTo>
                    <a:pt x="2178097" y="268"/>
                  </a:lnTo>
                  <a:lnTo>
                    <a:pt x="2250948" y="0"/>
                  </a:lnTo>
                  <a:lnTo>
                    <a:pt x="2323798" y="268"/>
                  </a:lnTo>
                  <a:lnTo>
                    <a:pt x="2396070" y="1070"/>
                  </a:lnTo>
                  <a:lnTo>
                    <a:pt x="2467729" y="2396"/>
                  </a:lnTo>
                  <a:lnTo>
                    <a:pt x="2538740" y="4238"/>
                  </a:lnTo>
                  <a:lnTo>
                    <a:pt x="2609069" y="6589"/>
                  </a:lnTo>
                  <a:lnTo>
                    <a:pt x="2678680" y="9439"/>
                  </a:lnTo>
                  <a:lnTo>
                    <a:pt x="2747539" y="12781"/>
                  </a:lnTo>
                  <a:lnTo>
                    <a:pt x="2815610" y="16607"/>
                  </a:lnTo>
                  <a:lnTo>
                    <a:pt x="2882858" y="20909"/>
                  </a:lnTo>
                  <a:lnTo>
                    <a:pt x="2949249" y="25679"/>
                  </a:lnTo>
                  <a:lnTo>
                    <a:pt x="3014748" y="30907"/>
                  </a:lnTo>
                  <a:lnTo>
                    <a:pt x="3079319" y="36587"/>
                  </a:lnTo>
                  <a:lnTo>
                    <a:pt x="3142928" y="42710"/>
                  </a:lnTo>
                  <a:lnTo>
                    <a:pt x="3205541" y="49269"/>
                  </a:lnTo>
                  <a:lnTo>
                    <a:pt x="3267120" y="56254"/>
                  </a:lnTo>
                  <a:lnTo>
                    <a:pt x="3327633" y="63658"/>
                  </a:lnTo>
                  <a:lnTo>
                    <a:pt x="3387044" y="71472"/>
                  </a:lnTo>
                  <a:lnTo>
                    <a:pt x="3445318" y="79689"/>
                  </a:lnTo>
                  <a:lnTo>
                    <a:pt x="3502421" y="88301"/>
                  </a:lnTo>
                  <a:lnTo>
                    <a:pt x="3558316" y="97299"/>
                  </a:lnTo>
                  <a:lnTo>
                    <a:pt x="3612970" y="106675"/>
                  </a:lnTo>
                  <a:lnTo>
                    <a:pt x="3666347" y="116421"/>
                  </a:lnTo>
                  <a:lnTo>
                    <a:pt x="3718412" y="126528"/>
                  </a:lnTo>
                  <a:lnTo>
                    <a:pt x="3769131" y="136990"/>
                  </a:lnTo>
                  <a:lnTo>
                    <a:pt x="3818469" y="147797"/>
                  </a:lnTo>
                  <a:lnTo>
                    <a:pt x="3866390" y="158942"/>
                  </a:lnTo>
                  <a:lnTo>
                    <a:pt x="3912859" y="170417"/>
                  </a:lnTo>
                  <a:lnTo>
                    <a:pt x="3957843" y="182212"/>
                  </a:lnTo>
                  <a:lnTo>
                    <a:pt x="4001305" y="194321"/>
                  </a:lnTo>
                  <a:lnTo>
                    <a:pt x="4043211" y="206734"/>
                  </a:lnTo>
                  <a:lnTo>
                    <a:pt x="4083526" y="219445"/>
                  </a:lnTo>
                  <a:lnTo>
                    <a:pt x="4122215" y="232444"/>
                  </a:lnTo>
                  <a:lnTo>
                    <a:pt x="4159243" y="245724"/>
                  </a:lnTo>
                  <a:lnTo>
                    <a:pt x="4228177" y="273094"/>
                  </a:lnTo>
                  <a:lnTo>
                    <a:pt x="4290047" y="301489"/>
                  </a:lnTo>
                  <a:lnTo>
                    <a:pt x="4344575" y="330843"/>
                  </a:lnTo>
                  <a:lnTo>
                    <a:pt x="4391480" y="361093"/>
                  </a:lnTo>
                  <a:lnTo>
                    <a:pt x="4430484" y="392173"/>
                  </a:lnTo>
                  <a:lnTo>
                    <a:pt x="4461308" y="424018"/>
                  </a:lnTo>
                  <a:lnTo>
                    <a:pt x="4483670" y="456563"/>
                  </a:lnTo>
                  <a:lnTo>
                    <a:pt x="4500739" y="506551"/>
                  </a:lnTo>
                  <a:lnTo>
                    <a:pt x="4501896" y="523493"/>
                  </a:lnTo>
                  <a:lnTo>
                    <a:pt x="4500739" y="540436"/>
                  </a:lnTo>
                  <a:lnTo>
                    <a:pt x="4483670" y="590424"/>
                  </a:lnTo>
                  <a:lnTo>
                    <a:pt x="4461308" y="622969"/>
                  </a:lnTo>
                  <a:lnTo>
                    <a:pt x="4430484" y="654814"/>
                  </a:lnTo>
                  <a:lnTo>
                    <a:pt x="4391480" y="685894"/>
                  </a:lnTo>
                  <a:lnTo>
                    <a:pt x="4344575" y="716144"/>
                  </a:lnTo>
                  <a:lnTo>
                    <a:pt x="4290047" y="745498"/>
                  </a:lnTo>
                  <a:lnTo>
                    <a:pt x="4228177" y="773893"/>
                  </a:lnTo>
                  <a:lnTo>
                    <a:pt x="4159243" y="801263"/>
                  </a:lnTo>
                  <a:lnTo>
                    <a:pt x="4122215" y="814543"/>
                  </a:lnTo>
                  <a:lnTo>
                    <a:pt x="4083526" y="827542"/>
                  </a:lnTo>
                  <a:lnTo>
                    <a:pt x="4043211" y="840253"/>
                  </a:lnTo>
                  <a:lnTo>
                    <a:pt x="4001305" y="852666"/>
                  </a:lnTo>
                  <a:lnTo>
                    <a:pt x="3957843" y="864775"/>
                  </a:lnTo>
                  <a:lnTo>
                    <a:pt x="3912859" y="876570"/>
                  </a:lnTo>
                  <a:lnTo>
                    <a:pt x="3866390" y="888045"/>
                  </a:lnTo>
                  <a:lnTo>
                    <a:pt x="3818469" y="899190"/>
                  </a:lnTo>
                  <a:lnTo>
                    <a:pt x="3769131" y="909997"/>
                  </a:lnTo>
                  <a:lnTo>
                    <a:pt x="3718412" y="920459"/>
                  </a:lnTo>
                  <a:lnTo>
                    <a:pt x="3666347" y="930566"/>
                  </a:lnTo>
                  <a:lnTo>
                    <a:pt x="3612970" y="940312"/>
                  </a:lnTo>
                  <a:lnTo>
                    <a:pt x="3558316" y="949688"/>
                  </a:lnTo>
                  <a:lnTo>
                    <a:pt x="3502421" y="958686"/>
                  </a:lnTo>
                  <a:lnTo>
                    <a:pt x="3445318" y="967298"/>
                  </a:lnTo>
                  <a:lnTo>
                    <a:pt x="3387044" y="975515"/>
                  </a:lnTo>
                  <a:lnTo>
                    <a:pt x="3327633" y="983329"/>
                  </a:lnTo>
                  <a:lnTo>
                    <a:pt x="3267120" y="990733"/>
                  </a:lnTo>
                  <a:lnTo>
                    <a:pt x="3205541" y="997718"/>
                  </a:lnTo>
                  <a:lnTo>
                    <a:pt x="3142928" y="1004277"/>
                  </a:lnTo>
                  <a:lnTo>
                    <a:pt x="3079319" y="1010400"/>
                  </a:lnTo>
                  <a:lnTo>
                    <a:pt x="3014748" y="1016080"/>
                  </a:lnTo>
                  <a:lnTo>
                    <a:pt x="2949249" y="1021308"/>
                  </a:lnTo>
                  <a:lnTo>
                    <a:pt x="2882858" y="1026078"/>
                  </a:lnTo>
                  <a:lnTo>
                    <a:pt x="2815610" y="1030380"/>
                  </a:lnTo>
                  <a:lnTo>
                    <a:pt x="2747539" y="1034206"/>
                  </a:lnTo>
                  <a:lnTo>
                    <a:pt x="2678680" y="1037548"/>
                  </a:lnTo>
                  <a:lnTo>
                    <a:pt x="2609069" y="1040398"/>
                  </a:lnTo>
                  <a:lnTo>
                    <a:pt x="2538740" y="1042749"/>
                  </a:lnTo>
                  <a:lnTo>
                    <a:pt x="2467729" y="1044591"/>
                  </a:lnTo>
                  <a:lnTo>
                    <a:pt x="2396070" y="1045917"/>
                  </a:lnTo>
                  <a:lnTo>
                    <a:pt x="2323798" y="1046719"/>
                  </a:lnTo>
                  <a:lnTo>
                    <a:pt x="2250948" y="1046987"/>
                  </a:lnTo>
                  <a:lnTo>
                    <a:pt x="2178097" y="1046719"/>
                  </a:lnTo>
                  <a:lnTo>
                    <a:pt x="2105825" y="1045917"/>
                  </a:lnTo>
                  <a:lnTo>
                    <a:pt x="2034166" y="1044591"/>
                  </a:lnTo>
                  <a:lnTo>
                    <a:pt x="1963155" y="1042749"/>
                  </a:lnTo>
                  <a:lnTo>
                    <a:pt x="1892826" y="1040398"/>
                  </a:lnTo>
                  <a:lnTo>
                    <a:pt x="1823215" y="1037548"/>
                  </a:lnTo>
                  <a:lnTo>
                    <a:pt x="1754356" y="1034206"/>
                  </a:lnTo>
                  <a:lnTo>
                    <a:pt x="1686285" y="1030380"/>
                  </a:lnTo>
                  <a:lnTo>
                    <a:pt x="1619037" y="1026078"/>
                  </a:lnTo>
                  <a:lnTo>
                    <a:pt x="1552646" y="1021308"/>
                  </a:lnTo>
                  <a:lnTo>
                    <a:pt x="1487147" y="1016080"/>
                  </a:lnTo>
                  <a:lnTo>
                    <a:pt x="1422576" y="1010400"/>
                  </a:lnTo>
                  <a:lnTo>
                    <a:pt x="1358967" y="1004277"/>
                  </a:lnTo>
                  <a:lnTo>
                    <a:pt x="1296354" y="997718"/>
                  </a:lnTo>
                  <a:lnTo>
                    <a:pt x="1234775" y="990733"/>
                  </a:lnTo>
                  <a:lnTo>
                    <a:pt x="1174262" y="983329"/>
                  </a:lnTo>
                  <a:lnTo>
                    <a:pt x="1114851" y="975515"/>
                  </a:lnTo>
                  <a:lnTo>
                    <a:pt x="1056577" y="967298"/>
                  </a:lnTo>
                  <a:lnTo>
                    <a:pt x="999474" y="958686"/>
                  </a:lnTo>
                  <a:lnTo>
                    <a:pt x="943579" y="949688"/>
                  </a:lnTo>
                  <a:lnTo>
                    <a:pt x="888925" y="940312"/>
                  </a:lnTo>
                  <a:lnTo>
                    <a:pt x="835548" y="930566"/>
                  </a:lnTo>
                  <a:lnTo>
                    <a:pt x="783483" y="920459"/>
                  </a:lnTo>
                  <a:lnTo>
                    <a:pt x="732764" y="909997"/>
                  </a:lnTo>
                  <a:lnTo>
                    <a:pt x="683426" y="899190"/>
                  </a:lnTo>
                  <a:lnTo>
                    <a:pt x="635505" y="888045"/>
                  </a:lnTo>
                  <a:lnTo>
                    <a:pt x="589036" y="876570"/>
                  </a:lnTo>
                  <a:lnTo>
                    <a:pt x="544052" y="864775"/>
                  </a:lnTo>
                  <a:lnTo>
                    <a:pt x="500590" y="852666"/>
                  </a:lnTo>
                  <a:lnTo>
                    <a:pt x="458684" y="840253"/>
                  </a:lnTo>
                  <a:lnTo>
                    <a:pt x="418369" y="827542"/>
                  </a:lnTo>
                  <a:lnTo>
                    <a:pt x="379680" y="814543"/>
                  </a:lnTo>
                  <a:lnTo>
                    <a:pt x="342652" y="801263"/>
                  </a:lnTo>
                  <a:lnTo>
                    <a:pt x="273718" y="773893"/>
                  </a:lnTo>
                  <a:lnTo>
                    <a:pt x="211848" y="745498"/>
                  </a:lnTo>
                  <a:lnTo>
                    <a:pt x="157320" y="716144"/>
                  </a:lnTo>
                  <a:lnTo>
                    <a:pt x="110415" y="685894"/>
                  </a:lnTo>
                  <a:lnTo>
                    <a:pt x="71411" y="654814"/>
                  </a:lnTo>
                  <a:lnTo>
                    <a:pt x="40587" y="622969"/>
                  </a:lnTo>
                  <a:lnTo>
                    <a:pt x="18225" y="590424"/>
                  </a:lnTo>
                  <a:lnTo>
                    <a:pt x="1156" y="540436"/>
                  </a:lnTo>
                  <a:lnTo>
                    <a:pt x="0" y="523493"/>
                  </a:lnTo>
                  <a:close/>
                </a:path>
              </a:pathLst>
            </a:custGeom>
            <a:ln w="76200">
              <a:solidFill>
                <a:srgbClr val="FF0000"/>
              </a:solidFill>
            </a:ln>
          </p:spPr>
          <p:txBody>
            <a:bodyPr wrap="square" lIns="0" tIns="0" rIns="0" bIns="0" rtlCol="0"/>
            <a:lstStyle/>
            <a:p>
              <a:endParaRPr dirty="0"/>
            </a:p>
          </p:txBody>
        </p:sp>
      </p:grpSp>
      <p:sp>
        <p:nvSpPr>
          <p:cNvPr id="5" name="TextBox 4">
            <a:extLst>
              <a:ext uri="{FF2B5EF4-FFF2-40B4-BE49-F238E27FC236}">
                <a16:creationId xmlns:a16="http://schemas.microsoft.com/office/drawing/2014/main" id="{87A0E684-4E9D-6C4A-80A9-4C6791138BE1}"/>
              </a:ext>
            </a:extLst>
          </p:cNvPr>
          <p:cNvSpPr txBox="1"/>
          <p:nvPr/>
        </p:nvSpPr>
        <p:spPr>
          <a:xfrm>
            <a:off x="11506200" y="6248400"/>
            <a:ext cx="6858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DDDCDF-C628-1B40-9039-95A1DBB74FA7}"/>
              </a:ext>
            </a:extLst>
          </p:cNvPr>
          <p:cNvSpPr>
            <a:spLocks noGrp="1"/>
          </p:cNvSpPr>
          <p:nvPr>
            <p:ph type="title"/>
          </p:nvPr>
        </p:nvSpPr>
        <p:spPr>
          <a:xfrm>
            <a:off x="2142982" y="-28793"/>
            <a:ext cx="8275955" cy="123111"/>
          </a:xfrm>
        </p:spPr>
        <p:txBody>
          <a:bodyPr/>
          <a:lstStyle/>
          <a:p>
            <a:r>
              <a:rPr lang="en-US" sz="800" dirty="0">
                <a:solidFill>
                  <a:schemeClr val="bg1"/>
                </a:solidFill>
              </a:rPr>
              <a:t>Nevada’s office of suicide prevention NOSP state plan</a:t>
            </a:r>
          </a:p>
        </p:txBody>
      </p:sp>
      <p:pic>
        <p:nvPicPr>
          <p:cNvPr id="3" name="object 3" descr="Picture of pebbles stacked up"/>
          <p:cNvPicPr/>
          <p:nvPr/>
        </p:nvPicPr>
        <p:blipFill>
          <a:blip r:embed="rId2" cstate="print"/>
          <a:stretch>
            <a:fillRect/>
          </a:stretch>
        </p:blipFill>
        <p:spPr>
          <a:xfrm>
            <a:off x="236220" y="288036"/>
            <a:ext cx="5387339" cy="5711951"/>
          </a:xfrm>
          <a:prstGeom prst="rect">
            <a:avLst/>
          </a:prstGeom>
        </p:spPr>
      </p:pic>
      <p:sp>
        <p:nvSpPr>
          <p:cNvPr id="2" name="object 2"/>
          <p:cNvSpPr txBox="1"/>
          <p:nvPr/>
        </p:nvSpPr>
        <p:spPr>
          <a:xfrm>
            <a:off x="5962938" y="1060852"/>
            <a:ext cx="5886450" cy="3926840"/>
          </a:xfrm>
          <a:prstGeom prst="rect">
            <a:avLst/>
          </a:prstGeom>
        </p:spPr>
        <p:txBody>
          <a:bodyPr vert="horz" wrap="square" lIns="0" tIns="13335" rIns="0" bIns="0" rtlCol="0">
            <a:spAutoFit/>
          </a:bodyPr>
          <a:lstStyle/>
          <a:p>
            <a:pPr marL="478790" marR="472440" indent="-635" algn="ctr">
              <a:lnSpc>
                <a:spcPct val="100000"/>
              </a:lnSpc>
              <a:spcBef>
                <a:spcPts val="105"/>
              </a:spcBef>
            </a:pPr>
            <a:r>
              <a:rPr sz="3200" b="1" spc="-15" dirty="0">
                <a:solidFill>
                  <a:srgbClr val="C07B0B"/>
                </a:solidFill>
                <a:latin typeface="Times New Roman"/>
                <a:cs typeface="Times New Roman"/>
              </a:rPr>
              <a:t>Nevada’s </a:t>
            </a:r>
            <a:r>
              <a:rPr sz="3200" b="1" dirty="0">
                <a:solidFill>
                  <a:srgbClr val="C07B0B"/>
                </a:solidFill>
                <a:latin typeface="Times New Roman"/>
                <a:cs typeface="Times New Roman"/>
              </a:rPr>
              <a:t>Office of </a:t>
            </a:r>
            <a:r>
              <a:rPr sz="3200" b="1" spc="-5" dirty="0">
                <a:solidFill>
                  <a:srgbClr val="C07B0B"/>
                </a:solidFill>
                <a:latin typeface="Times New Roman"/>
                <a:cs typeface="Times New Roman"/>
              </a:rPr>
              <a:t>Suicide </a:t>
            </a:r>
            <a:r>
              <a:rPr sz="3200" b="1" dirty="0">
                <a:solidFill>
                  <a:srgbClr val="C07B0B"/>
                </a:solidFill>
                <a:latin typeface="Times New Roman"/>
                <a:cs typeface="Times New Roman"/>
              </a:rPr>
              <a:t> </a:t>
            </a:r>
            <a:r>
              <a:rPr sz="3200" b="1" spc="-5" dirty="0">
                <a:solidFill>
                  <a:srgbClr val="C07B0B"/>
                </a:solidFill>
                <a:latin typeface="Times New Roman"/>
                <a:cs typeface="Times New Roman"/>
              </a:rPr>
              <a:t>P</a:t>
            </a:r>
            <a:r>
              <a:rPr sz="3200" b="1" spc="-55" dirty="0">
                <a:solidFill>
                  <a:srgbClr val="C07B0B"/>
                </a:solidFill>
                <a:latin typeface="Times New Roman"/>
                <a:cs typeface="Times New Roman"/>
              </a:rPr>
              <a:t>r</a:t>
            </a:r>
            <a:r>
              <a:rPr sz="3200" b="1" spc="5" dirty="0">
                <a:solidFill>
                  <a:srgbClr val="C07B0B"/>
                </a:solidFill>
                <a:latin typeface="Times New Roman"/>
                <a:cs typeface="Times New Roman"/>
              </a:rPr>
              <a:t>eve</a:t>
            </a:r>
            <a:r>
              <a:rPr sz="3200" b="1" spc="-5" dirty="0">
                <a:solidFill>
                  <a:srgbClr val="C07B0B"/>
                </a:solidFill>
                <a:latin typeface="Times New Roman"/>
                <a:cs typeface="Times New Roman"/>
              </a:rPr>
              <a:t>n</a:t>
            </a:r>
            <a:r>
              <a:rPr sz="3200" b="1" dirty="0">
                <a:solidFill>
                  <a:srgbClr val="C07B0B"/>
                </a:solidFill>
                <a:latin typeface="Times New Roman"/>
                <a:cs typeface="Times New Roman"/>
              </a:rPr>
              <a:t>t</a:t>
            </a:r>
            <a:r>
              <a:rPr sz="3200" b="1" spc="-5" dirty="0">
                <a:solidFill>
                  <a:srgbClr val="C07B0B"/>
                </a:solidFill>
                <a:latin typeface="Times New Roman"/>
                <a:cs typeface="Times New Roman"/>
              </a:rPr>
              <a:t>i</a:t>
            </a:r>
            <a:r>
              <a:rPr sz="3200" b="1" spc="5" dirty="0">
                <a:solidFill>
                  <a:srgbClr val="C07B0B"/>
                </a:solidFill>
                <a:latin typeface="Times New Roman"/>
                <a:cs typeface="Times New Roman"/>
              </a:rPr>
              <a:t>o</a:t>
            </a:r>
            <a:r>
              <a:rPr sz="3200" b="1" dirty="0">
                <a:solidFill>
                  <a:srgbClr val="C07B0B"/>
                </a:solidFill>
                <a:latin typeface="Times New Roman"/>
                <a:cs typeface="Times New Roman"/>
              </a:rPr>
              <a:t>n</a:t>
            </a:r>
            <a:r>
              <a:rPr sz="3200" b="1" spc="-40" dirty="0">
                <a:solidFill>
                  <a:srgbClr val="C07B0B"/>
                </a:solidFill>
                <a:latin typeface="Times New Roman"/>
                <a:cs typeface="Times New Roman"/>
              </a:rPr>
              <a:t> </a:t>
            </a:r>
            <a:r>
              <a:rPr sz="3200" b="1" dirty="0">
                <a:solidFill>
                  <a:srgbClr val="C07B0B"/>
                </a:solidFill>
                <a:latin typeface="Times New Roman"/>
                <a:cs typeface="Times New Roman"/>
              </a:rPr>
              <a:t>NO</a:t>
            </a:r>
            <a:r>
              <a:rPr sz="3200" b="1" spc="-10" dirty="0">
                <a:solidFill>
                  <a:srgbClr val="C07B0B"/>
                </a:solidFill>
                <a:latin typeface="Times New Roman"/>
                <a:cs typeface="Times New Roman"/>
              </a:rPr>
              <a:t>S</a:t>
            </a:r>
            <a:r>
              <a:rPr sz="3200" b="1" dirty="0">
                <a:solidFill>
                  <a:srgbClr val="C07B0B"/>
                </a:solidFill>
                <a:latin typeface="Times New Roman"/>
                <a:cs typeface="Times New Roman"/>
              </a:rPr>
              <a:t>P</a:t>
            </a:r>
            <a:r>
              <a:rPr sz="3200" b="1" spc="-204" dirty="0">
                <a:solidFill>
                  <a:srgbClr val="C07B0B"/>
                </a:solidFill>
                <a:latin typeface="Times New Roman"/>
                <a:cs typeface="Times New Roman"/>
              </a:rPr>
              <a:t> </a:t>
            </a:r>
            <a:r>
              <a:rPr sz="3200" b="1" spc="-10" dirty="0">
                <a:solidFill>
                  <a:srgbClr val="C07B0B"/>
                </a:solidFill>
                <a:latin typeface="Times New Roman"/>
                <a:cs typeface="Times New Roman"/>
              </a:rPr>
              <a:t>S</a:t>
            </a:r>
            <a:r>
              <a:rPr sz="3200" b="1" dirty="0">
                <a:solidFill>
                  <a:srgbClr val="C07B0B"/>
                </a:solidFill>
                <a:latin typeface="Times New Roman"/>
                <a:cs typeface="Times New Roman"/>
              </a:rPr>
              <a:t>t</a:t>
            </a:r>
            <a:r>
              <a:rPr sz="3200" b="1" spc="5" dirty="0">
                <a:solidFill>
                  <a:srgbClr val="C07B0B"/>
                </a:solidFill>
                <a:latin typeface="Times New Roman"/>
                <a:cs typeface="Times New Roman"/>
              </a:rPr>
              <a:t>a</a:t>
            </a:r>
            <a:r>
              <a:rPr sz="3200" b="1" dirty="0">
                <a:solidFill>
                  <a:srgbClr val="C07B0B"/>
                </a:solidFill>
                <a:latin typeface="Times New Roman"/>
                <a:cs typeface="Times New Roman"/>
              </a:rPr>
              <a:t>te</a:t>
            </a:r>
            <a:r>
              <a:rPr sz="3200" b="1" spc="-15" dirty="0">
                <a:solidFill>
                  <a:srgbClr val="C07B0B"/>
                </a:solidFill>
                <a:latin typeface="Times New Roman"/>
                <a:cs typeface="Times New Roman"/>
              </a:rPr>
              <a:t> </a:t>
            </a:r>
            <a:r>
              <a:rPr sz="3200" b="1" spc="-5" dirty="0">
                <a:solidFill>
                  <a:srgbClr val="C07B0B"/>
                </a:solidFill>
                <a:latin typeface="Times New Roman"/>
                <a:cs typeface="Times New Roman"/>
              </a:rPr>
              <a:t>Pl</a:t>
            </a:r>
            <a:r>
              <a:rPr sz="3200" b="1" spc="5" dirty="0">
                <a:solidFill>
                  <a:srgbClr val="C07B0B"/>
                </a:solidFill>
                <a:latin typeface="Times New Roman"/>
                <a:cs typeface="Times New Roman"/>
              </a:rPr>
              <a:t>an</a:t>
            </a:r>
            <a:endParaRPr sz="3200" dirty="0">
              <a:solidFill>
                <a:srgbClr val="C07B0B"/>
              </a:solidFill>
              <a:latin typeface="Times New Roman"/>
              <a:cs typeface="Times New Roman"/>
            </a:endParaRPr>
          </a:p>
          <a:p>
            <a:pPr marL="471170" marR="468630" algn="ctr">
              <a:lnSpc>
                <a:spcPts val="7680"/>
              </a:lnSpc>
              <a:spcBef>
                <a:spcPts val="890"/>
              </a:spcBef>
            </a:pPr>
            <a:r>
              <a:rPr sz="3200" b="1" spc="-5" dirty="0">
                <a:solidFill>
                  <a:srgbClr val="C07B0B"/>
                </a:solidFill>
                <a:latin typeface="Times New Roman"/>
                <a:cs typeface="Times New Roman"/>
              </a:rPr>
              <a:t>Introduction</a:t>
            </a:r>
            <a:r>
              <a:rPr sz="3200" b="1" spc="-65" dirty="0">
                <a:solidFill>
                  <a:srgbClr val="C07B0B"/>
                </a:solidFill>
                <a:latin typeface="Times New Roman"/>
                <a:cs typeface="Times New Roman"/>
              </a:rPr>
              <a:t> </a:t>
            </a:r>
            <a:r>
              <a:rPr sz="3200" b="1" dirty="0">
                <a:solidFill>
                  <a:srgbClr val="C07B0B"/>
                </a:solidFill>
                <a:latin typeface="Times New Roman"/>
                <a:cs typeface="Times New Roman"/>
              </a:rPr>
              <a:t>to</a:t>
            </a:r>
            <a:r>
              <a:rPr sz="3200" b="1" spc="-40" dirty="0">
                <a:solidFill>
                  <a:srgbClr val="C07B0B"/>
                </a:solidFill>
                <a:latin typeface="Times New Roman"/>
                <a:cs typeface="Times New Roman"/>
              </a:rPr>
              <a:t> </a:t>
            </a:r>
            <a:r>
              <a:rPr sz="3200" b="1" spc="-15" dirty="0">
                <a:solidFill>
                  <a:srgbClr val="C07B0B"/>
                </a:solidFill>
                <a:latin typeface="Times New Roman"/>
                <a:cs typeface="Times New Roman"/>
              </a:rPr>
              <a:t>Zero</a:t>
            </a:r>
            <a:r>
              <a:rPr sz="3200" b="1" spc="-30" dirty="0">
                <a:solidFill>
                  <a:srgbClr val="C07B0B"/>
                </a:solidFill>
                <a:latin typeface="Times New Roman"/>
                <a:cs typeface="Times New Roman"/>
              </a:rPr>
              <a:t> </a:t>
            </a:r>
            <a:r>
              <a:rPr sz="3200" b="1" spc="-5" dirty="0">
                <a:solidFill>
                  <a:srgbClr val="C07B0B"/>
                </a:solidFill>
                <a:latin typeface="Times New Roman"/>
                <a:cs typeface="Times New Roman"/>
              </a:rPr>
              <a:t>Suicide </a:t>
            </a:r>
            <a:r>
              <a:rPr sz="3200" b="1" spc="-785" dirty="0">
                <a:solidFill>
                  <a:srgbClr val="C07B0B"/>
                </a:solidFill>
                <a:latin typeface="Times New Roman"/>
                <a:cs typeface="Times New Roman"/>
              </a:rPr>
              <a:t> </a:t>
            </a:r>
            <a:r>
              <a:rPr sz="3200" b="1" dirty="0">
                <a:solidFill>
                  <a:srgbClr val="C07B0B"/>
                </a:solidFill>
                <a:latin typeface="Times New Roman"/>
                <a:cs typeface="Times New Roman"/>
              </a:rPr>
              <a:t>Quick</a:t>
            </a:r>
            <a:r>
              <a:rPr sz="3200" b="1" spc="-35" dirty="0">
                <a:solidFill>
                  <a:srgbClr val="C07B0B"/>
                </a:solidFill>
                <a:latin typeface="Times New Roman"/>
                <a:cs typeface="Times New Roman"/>
              </a:rPr>
              <a:t> </a:t>
            </a:r>
            <a:r>
              <a:rPr sz="3200" b="1" spc="-5" dirty="0">
                <a:solidFill>
                  <a:srgbClr val="C07B0B"/>
                </a:solidFill>
                <a:latin typeface="Times New Roman"/>
                <a:cs typeface="Times New Roman"/>
              </a:rPr>
              <a:t>Refresher</a:t>
            </a:r>
            <a:endParaRPr sz="3200" dirty="0">
              <a:solidFill>
                <a:srgbClr val="C07B0B"/>
              </a:solidFill>
              <a:latin typeface="Times New Roman"/>
              <a:cs typeface="Times New Roman"/>
            </a:endParaRPr>
          </a:p>
          <a:p>
            <a:pPr algn="ctr">
              <a:lnSpc>
                <a:spcPts val="2940"/>
              </a:lnSpc>
            </a:pPr>
            <a:r>
              <a:rPr sz="3200" b="1" dirty="0">
                <a:solidFill>
                  <a:srgbClr val="C07B0B"/>
                </a:solidFill>
                <a:latin typeface="Times New Roman"/>
                <a:cs typeface="Times New Roman"/>
              </a:rPr>
              <a:t>Gatekeeper:</a:t>
            </a:r>
            <a:r>
              <a:rPr sz="3200" b="1" spc="-40" dirty="0">
                <a:solidFill>
                  <a:srgbClr val="C07B0B"/>
                </a:solidFill>
                <a:latin typeface="Times New Roman"/>
                <a:cs typeface="Times New Roman"/>
              </a:rPr>
              <a:t> </a:t>
            </a:r>
            <a:r>
              <a:rPr sz="3200" b="1" dirty="0">
                <a:solidFill>
                  <a:srgbClr val="C07B0B"/>
                </a:solidFill>
                <a:latin typeface="Times New Roman"/>
                <a:cs typeface="Times New Roman"/>
              </a:rPr>
              <a:t>Overview</a:t>
            </a:r>
            <a:r>
              <a:rPr sz="3200" b="1" spc="-25" dirty="0">
                <a:solidFill>
                  <a:srgbClr val="C07B0B"/>
                </a:solidFill>
                <a:latin typeface="Times New Roman"/>
                <a:cs typeface="Times New Roman"/>
              </a:rPr>
              <a:t> </a:t>
            </a:r>
            <a:r>
              <a:rPr sz="3200" b="1" spc="-5" dirty="0">
                <a:solidFill>
                  <a:srgbClr val="C07B0B"/>
                </a:solidFill>
                <a:latin typeface="Times New Roman"/>
                <a:cs typeface="Times New Roman"/>
              </a:rPr>
              <a:t>training</a:t>
            </a:r>
            <a:r>
              <a:rPr sz="3200" b="1" spc="-20" dirty="0">
                <a:solidFill>
                  <a:srgbClr val="C07B0B"/>
                </a:solidFill>
                <a:latin typeface="Times New Roman"/>
                <a:cs typeface="Times New Roman"/>
              </a:rPr>
              <a:t> </a:t>
            </a:r>
            <a:r>
              <a:rPr sz="3200" b="1" spc="-5" dirty="0">
                <a:solidFill>
                  <a:srgbClr val="C07B0B"/>
                </a:solidFill>
                <a:latin typeface="Times New Roman"/>
                <a:cs typeface="Times New Roman"/>
              </a:rPr>
              <a:t>in</a:t>
            </a:r>
            <a:endParaRPr sz="3200" dirty="0">
              <a:solidFill>
                <a:srgbClr val="C07B0B"/>
              </a:solidFill>
              <a:latin typeface="Times New Roman"/>
              <a:cs typeface="Times New Roman"/>
            </a:endParaRPr>
          </a:p>
          <a:p>
            <a:pPr algn="ctr">
              <a:lnSpc>
                <a:spcPct val="100000"/>
              </a:lnSpc>
            </a:pPr>
            <a:r>
              <a:rPr sz="3200" b="1" spc="-5" dirty="0">
                <a:solidFill>
                  <a:srgbClr val="C07B0B"/>
                </a:solidFill>
                <a:latin typeface="Times New Roman"/>
                <a:cs typeface="Times New Roman"/>
              </a:rPr>
              <a:t>Suicide</a:t>
            </a:r>
            <a:r>
              <a:rPr sz="3200" b="1" spc="-20" dirty="0">
                <a:solidFill>
                  <a:srgbClr val="C07B0B"/>
                </a:solidFill>
                <a:latin typeface="Times New Roman"/>
                <a:cs typeface="Times New Roman"/>
              </a:rPr>
              <a:t> </a:t>
            </a:r>
            <a:r>
              <a:rPr sz="3200" b="1" spc="-5" dirty="0">
                <a:solidFill>
                  <a:srgbClr val="C07B0B"/>
                </a:solidFill>
                <a:latin typeface="Times New Roman"/>
                <a:cs typeface="Times New Roman"/>
              </a:rPr>
              <a:t>Prevention</a:t>
            </a:r>
            <a:endParaRPr sz="3200" dirty="0">
              <a:solidFill>
                <a:srgbClr val="C07B0B"/>
              </a:solidFill>
              <a:latin typeface="Times New Roman"/>
              <a:cs typeface="Times New Roman"/>
            </a:endParaRPr>
          </a:p>
        </p:txBody>
      </p:sp>
      <p:sp>
        <p:nvSpPr>
          <p:cNvPr id="4" name="TextBox 3">
            <a:extLst>
              <a:ext uri="{FF2B5EF4-FFF2-40B4-BE49-F238E27FC236}">
                <a16:creationId xmlns:a16="http://schemas.microsoft.com/office/drawing/2014/main" id="{67B9D547-3113-5E44-BF93-A9E324F201A1}"/>
              </a:ext>
            </a:extLst>
          </p:cNvPr>
          <p:cNvSpPr txBox="1"/>
          <p:nvPr/>
        </p:nvSpPr>
        <p:spPr>
          <a:xfrm>
            <a:off x="11601594" y="6248400"/>
            <a:ext cx="495588"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Iamge of three cartoon people standing in a circle with text that says &quot;Changing OUR talk&quot; "/>
          <p:cNvPicPr/>
          <p:nvPr/>
        </p:nvPicPr>
        <p:blipFill>
          <a:blip r:embed="rId2" cstate="print"/>
          <a:stretch>
            <a:fillRect/>
          </a:stretch>
        </p:blipFill>
        <p:spPr>
          <a:xfrm>
            <a:off x="0" y="0"/>
            <a:ext cx="12188951" cy="6155435"/>
          </a:xfrm>
          <a:prstGeom prst="rect">
            <a:avLst/>
          </a:prstGeom>
        </p:spPr>
      </p:pic>
      <p:sp>
        <p:nvSpPr>
          <p:cNvPr id="3" name="object 3"/>
          <p:cNvSpPr txBox="1">
            <a:spLocks noGrp="1"/>
          </p:cNvSpPr>
          <p:nvPr>
            <p:ph type="title"/>
          </p:nvPr>
        </p:nvSpPr>
        <p:spPr>
          <a:xfrm>
            <a:off x="2995921" y="2271942"/>
            <a:ext cx="5424170" cy="756920"/>
          </a:xfrm>
          <a:prstGeom prst="rect">
            <a:avLst/>
          </a:prstGeom>
        </p:spPr>
        <p:txBody>
          <a:bodyPr vert="horz" wrap="square" lIns="0" tIns="12700" rIns="0" bIns="0" rtlCol="0">
            <a:spAutoFit/>
          </a:bodyPr>
          <a:lstStyle/>
          <a:p>
            <a:pPr marL="12700">
              <a:lnSpc>
                <a:spcPct val="100000"/>
              </a:lnSpc>
              <a:spcBef>
                <a:spcPts val="100"/>
              </a:spcBef>
            </a:pPr>
            <a:r>
              <a:rPr sz="4800" spc="-135" dirty="0">
                <a:solidFill>
                  <a:srgbClr val="D51F1A"/>
                </a:solidFill>
              </a:rPr>
              <a:t>C</a:t>
            </a:r>
            <a:r>
              <a:rPr sz="4800" spc="-140" dirty="0">
                <a:solidFill>
                  <a:srgbClr val="D51F1A"/>
                </a:solidFill>
              </a:rPr>
              <a:t>hang</a:t>
            </a:r>
            <a:r>
              <a:rPr sz="4800" spc="-135" dirty="0">
                <a:solidFill>
                  <a:srgbClr val="D51F1A"/>
                </a:solidFill>
              </a:rPr>
              <a:t>i</a:t>
            </a:r>
            <a:r>
              <a:rPr sz="4800" spc="-140" dirty="0">
                <a:solidFill>
                  <a:srgbClr val="D51F1A"/>
                </a:solidFill>
              </a:rPr>
              <a:t>n</a:t>
            </a:r>
            <a:r>
              <a:rPr sz="4800" dirty="0">
                <a:solidFill>
                  <a:srgbClr val="D51F1A"/>
                </a:solidFill>
              </a:rPr>
              <a:t>g</a:t>
            </a:r>
            <a:r>
              <a:rPr sz="4800" spc="-210" dirty="0">
                <a:solidFill>
                  <a:srgbClr val="D51F1A"/>
                </a:solidFill>
              </a:rPr>
              <a:t> </a:t>
            </a:r>
            <a:r>
              <a:rPr sz="4800" spc="-135" dirty="0">
                <a:solidFill>
                  <a:srgbClr val="D51F1A"/>
                </a:solidFill>
              </a:rPr>
              <a:t>O</a:t>
            </a:r>
            <a:r>
              <a:rPr sz="4800" spc="-130" dirty="0">
                <a:solidFill>
                  <a:srgbClr val="D51F1A"/>
                </a:solidFill>
              </a:rPr>
              <a:t>U</a:t>
            </a:r>
            <a:r>
              <a:rPr sz="4800" dirty="0">
                <a:solidFill>
                  <a:srgbClr val="D51F1A"/>
                </a:solidFill>
              </a:rPr>
              <a:t>R</a:t>
            </a:r>
            <a:r>
              <a:rPr sz="4800" spc="-280" dirty="0">
                <a:solidFill>
                  <a:srgbClr val="D51F1A"/>
                </a:solidFill>
              </a:rPr>
              <a:t> </a:t>
            </a:r>
            <a:r>
              <a:rPr sz="4800" spc="-500" dirty="0">
                <a:solidFill>
                  <a:srgbClr val="D51F1A"/>
                </a:solidFill>
              </a:rPr>
              <a:t>T</a:t>
            </a:r>
            <a:r>
              <a:rPr sz="4800" spc="-140" dirty="0">
                <a:solidFill>
                  <a:srgbClr val="D51F1A"/>
                </a:solidFill>
              </a:rPr>
              <a:t>a</a:t>
            </a:r>
            <a:r>
              <a:rPr sz="4800" spc="-135" dirty="0">
                <a:solidFill>
                  <a:srgbClr val="D51F1A"/>
                </a:solidFill>
              </a:rPr>
              <a:t>lk</a:t>
            </a:r>
            <a:endParaRPr sz="4800" dirty="0"/>
          </a:p>
        </p:txBody>
      </p:sp>
      <p:sp>
        <p:nvSpPr>
          <p:cNvPr id="6" name="object 6"/>
          <p:cNvSpPr txBox="1"/>
          <p:nvPr/>
        </p:nvSpPr>
        <p:spPr>
          <a:xfrm>
            <a:off x="11583796" y="6300802"/>
            <a:ext cx="605155" cy="382156"/>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29</a:t>
            </a:r>
            <a:endParaRPr sz="2400" dirty="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07553" y="650558"/>
            <a:ext cx="7475220" cy="696595"/>
          </a:xfrm>
          <a:prstGeom prst="rect">
            <a:avLst/>
          </a:prstGeom>
        </p:spPr>
        <p:txBody>
          <a:bodyPr vert="horz" wrap="square" lIns="0" tIns="13335" rIns="0" bIns="0" rtlCol="0">
            <a:spAutoFit/>
          </a:bodyPr>
          <a:lstStyle/>
          <a:p>
            <a:pPr marL="12700">
              <a:lnSpc>
                <a:spcPct val="100000"/>
              </a:lnSpc>
              <a:spcBef>
                <a:spcPts val="105"/>
              </a:spcBef>
            </a:pPr>
            <a:r>
              <a:rPr sz="4400" spc="-130" dirty="0"/>
              <a:t>Pr</a:t>
            </a:r>
            <a:r>
              <a:rPr sz="4400" spc="-135" dirty="0"/>
              <a:t>eve</a:t>
            </a:r>
            <a:r>
              <a:rPr sz="4400" spc="-140" dirty="0"/>
              <a:t>n</a:t>
            </a:r>
            <a:r>
              <a:rPr sz="4400" spc="-135" dirty="0"/>
              <a:t>tion/Inte</a:t>
            </a:r>
            <a:r>
              <a:rPr sz="4400" spc="-130" dirty="0"/>
              <a:t>r</a:t>
            </a:r>
            <a:r>
              <a:rPr sz="4400" spc="-135" dirty="0"/>
              <a:t>ve</a:t>
            </a:r>
            <a:r>
              <a:rPr sz="4400" spc="-140" dirty="0"/>
              <a:t>n</a:t>
            </a:r>
            <a:r>
              <a:rPr sz="4400" spc="-135" dirty="0"/>
              <a:t>tio</a:t>
            </a:r>
            <a:r>
              <a:rPr sz="4400" dirty="0"/>
              <a:t>n</a:t>
            </a:r>
            <a:r>
              <a:rPr sz="4400" spc="-290" dirty="0"/>
              <a:t> </a:t>
            </a:r>
            <a:r>
              <a:rPr sz="4400" spc="-130" dirty="0"/>
              <a:t>S</a:t>
            </a:r>
            <a:r>
              <a:rPr sz="4400" spc="-135" dirty="0"/>
              <a:t>te</a:t>
            </a:r>
            <a:r>
              <a:rPr sz="4400" spc="-140" dirty="0"/>
              <a:t>p</a:t>
            </a:r>
            <a:r>
              <a:rPr sz="4400" dirty="0"/>
              <a:t>s</a:t>
            </a:r>
          </a:p>
        </p:txBody>
      </p:sp>
      <p:grpSp>
        <p:nvGrpSpPr>
          <p:cNvPr id="6" name="object 6" descr="Magnifying glass claipart"/>
          <p:cNvGrpSpPr/>
          <p:nvPr/>
        </p:nvGrpSpPr>
        <p:grpSpPr>
          <a:xfrm>
            <a:off x="1848611" y="2359151"/>
            <a:ext cx="1750060" cy="1750060"/>
            <a:chOff x="1848611" y="2359151"/>
            <a:chExt cx="1750060" cy="1750060"/>
          </a:xfrm>
        </p:grpSpPr>
        <p:sp>
          <p:nvSpPr>
            <p:cNvPr id="7" name="object 7"/>
            <p:cNvSpPr/>
            <p:nvPr/>
          </p:nvSpPr>
          <p:spPr>
            <a:xfrm>
              <a:off x="1848611" y="2359151"/>
              <a:ext cx="1750060" cy="1750060"/>
            </a:xfrm>
            <a:custGeom>
              <a:avLst/>
              <a:gdLst/>
              <a:ahLst/>
              <a:cxnLst/>
              <a:rect l="l" t="t" r="r" b="b"/>
              <a:pathLst>
                <a:path w="1750060" h="1750060">
                  <a:moveTo>
                    <a:pt x="874776" y="0"/>
                  </a:moveTo>
                  <a:lnTo>
                    <a:pt x="826779" y="1294"/>
                  </a:lnTo>
                  <a:lnTo>
                    <a:pt x="779460" y="5133"/>
                  </a:lnTo>
                  <a:lnTo>
                    <a:pt x="732883" y="11449"/>
                  </a:lnTo>
                  <a:lnTo>
                    <a:pt x="687117" y="20176"/>
                  </a:lnTo>
                  <a:lnTo>
                    <a:pt x="642227" y="31248"/>
                  </a:lnTo>
                  <a:lnTo>
                    <a:pt x="598280" y="44597"/>
                  </a:lnTo>
                  <a:lnTo>
                    <a:pt x="555344" y="60156"/>
                  </a:lnTo>
                  <a:lnTo>
                    <a:pt x="513484" y="77860"/>
                  </a:lnTo>
                  <a:lnTo>
                    <a:pt x="472768" y="97641"/>
                  </a:lnTo>
                  <a:lnTo>
                    <a:pt x="433261" y="119433"/>
                  </a:lnTo>
                  <a:lnTo>
                    <a:pt x="395032" y="143169"/>
                  </a:lnTo>
                  <a:lnTo>
                    <a:pt x="358146" y="168782"/>
                  </a:lnTo>
                  <a:lnTo>
                    <a:pt x="322671" y="196205"/>
                  </a:lnTo>
                  <a:lnTo>
                    <a:pt x="288672" y="225373"/>
                  </a:lnTo>
                  <a:lnTo>
                    <a:pt x="256217" y="256217"/>
                  </a:lnTo>
                  <a:lnTo>
                    <a:pt x="225373" y="288672"/>
                  </a:lnTo>
                  <a:lnTo>
                    <a:pt x="196205" y="322671"/>
                  </a:lnTo>
                  <a:lnTo>
                    <a:pt x="168782" y="358146"/>
                  </a:lnTo>
                  <a:lnTo>
                    <a:pt x="143169" y="395032"/>
                  </a:lnTo>
                  <a:lnTo>
                    <a:pt x="119433" y="433261"/>
                  </a:lnTo>
                  <a:lnTo>
                    <a:pt x="97641" y="472768"/>
                  </a:lnTo>
                  <a:lnTo>
                    <a:pt x="77860" y="513484"/>
                  </a:lnTo>
                  <a:lnTo>
                    <a:pt x="60156" y="555344"/>
                  </a:lnTo>
                  <a:lnTo>
                    <a:pt x="44597" y="598280"/>
                  </a:lnTo>
                  <a:lnTo>
                    <a:pt x="31248" y="642227"/>
                  </a:lnTo>
                  <a:lnTo>
                    <a:pt x="20176" y="687117"/>
                  </a:lnTo>
                  <a:lnTo>
                    <a:pt x="11449" y="732883"/>
                  </a:lnTo>
                  <a:lnTo>
                    <a:pt x="5133" y="779460"/>
                  </a:lnTo>
                  <a:lnTo>
                    <a:pt x="1294" y="826779"/>
                  </a:lnTo>
                  <a:lnTo>
                    <a:pt x="0" y="874776"/>
                  </a:lnTo>
                  <a:lnTo>
                    <a:pt x="1294" y="922772"/>
                  </a:lnTo>
                  <a:lnTo>
                    <a:pt x="5133" y="970091"/>
                  </a:lnTo>
                  <a:lnTo>
                    <a:pt x="11449" y="1016668"/>
                  </a:lnTo>
                  <a:lnTo>
                    <a:pt x="20176" y="1062434"/>
                  </a:lnTo>
                  <a:lnTo>
                    <a:pt x="31248" y="1107324"/>
                  </a:lnTo>
                  <a:lnTo>
                    <a:pt x="44597" y="1151271"/>
                  </a:lnTo>
                  <a:lnTo>
                    <a:pt x="60156" y="1194207"/>
                  </a:lnTo>
                  <a:lnTo>
                    <a:pt x="77860" y="1236067"/>
                  </a:lnTo>
                  <a:lnTo>
                    <a:pt x="97641" y="1276783"/>
                  </a:lnTo>
                  <a:lnTo>
                    <a:pt x="119433" y="1316290"/>
                  </a:lnTo>
                  <a:lnTo>
                    <a:pt x="143169" y="1354519"/>
                  </a:lnTo>
                  <a:lnTo>
                    <a:pt x="168782" y="1391405"/>
                  </a:lnTo>
                  <a:lnTo>
                    <a:pt x="196205" y="1426880"/>
                  </a:lnTo>
                  <a:lnTo>
                    <a:pt x="225373" y="1460879"/>
                  </a:lnTo>
                  <a:lnTo>
                    <a:pt x="256217" y="1493334"/>
                  </a:lnTo>
                  <a:lnTo>
                    <a:pt x="288672" y="1524178"/>
                  </a:lnTo>
                  <a:lnTo>
                    <a:pt x="322671" y="1553346"/>
                  </a:lnTo>
                  <a:lnTo>
                    <a:pt x="358146" y="1580769"/>
                  </a:lnTo>
                  <a:lnTo>
                    <a:pt x="395032" y="1606382"/>
                  </a:lnTo>
                  <a:lnTo>
                    <a:pt x="433261" y="1630118"/>
                  </a:lnTo>
                  <a:lnTo>
                    <a:pt x="472768" y="1651910"/>
                  </a:lnTo>
                  <a:lnTo>
                    <a:pt x="513484" y="1671691"/>
                  </a:lnTo>
                  <a:lnTo>
                    <a:pt x="555344" y="1689395"/>
                  </a:lnTo>
                  <a:lnTo>
                    <a:pt x="598280" y="1704954"/>
                  </a:lnTo>
                  <a:lnTo>
                    <a:pt x="642227" y="1718303"/>
                  </a:lnTo>
                  <a:lnTo>
                    <a:pt x="687117" y="1729375"/>
                  </a:lnTo>
                  <a:lnTo>
                    <a:pt x="732883" y="1738102"/>
                  </a:lnTo>
                  <a:lnTo>
                    <a:pt x="779460" y="1744418"/>
                  </a:lnTo>
                  <a:lnTo>
                    <a:pt x="826779" y="1748257"/>
                  </a:lnTo>
                  <a:lnTo>
                    <a:pt x="874776" y="1749552"/>
                  </a:lnTo>
                  <a:lnTo>
                    <a:pt x="922772" y="1748257"/>
                  </a:lnTo>
                  <a:lnTo>
                    <a:pt x="970091" y="1744418"/>
                  </a:lnTo>
                  <a:lnTo>
                    <a:pt x="1016668" y="1738102"/>
                  </a:lnTo>
                  <a:lnTo>
                    <a:pt x="1062434" y="1729375"/>
                  </a:lnTo>
                  <a:lnTo>
                    <a:pt x="1107324" y="1718303"/>
                  </a:lnTo>
                  <a:lnTo>
                    <a:pt x="1151271" y="1704954"/>
                  </a:lnTo>
                  <a:lnTo>
                    <a:pt x="1194207" y="1689395"/>
                  </a:lnTo>
                  <a:lnTo>
                    <a:pt x="1236067" y="1671691"/>
                  </a:lnTo>
                  <a:lnTo>
                    <a:pt x="1276783" y="1651910"/>
                  </a:lnTo>
                  <a:lnTo>
                    <a:pt x="1316290" y="1630118"/>
                  </a:lnTo>
                  <a:lnTo>
                    <a:pt x="1354519" y="1606382"/>
                  </a:lnTo>
                  <a:lnTo>
                    <a:pt x="1391405" y="1580769"/>
                  </a:lnTo>
                  <a:lnTo>
                    <a:pt x="1426880" y="1553346"/>
                  </a:lnTo>
                  <a:lnTo>
                    <a:pt x="1460879" y="1524178"/>
                  </a:lnTo>
                  <a:lnTo>
                    <a:pt x="1493334" y="1493334"/>
                  </a:lnTo>
                  <a:lnTo>
                    <a:pt x="1524178" y="1460879"/>
                  </a:lnTo>
                  <a:lnTo>
                    <a:pt x="1553346" y="1426880"/>
                  </a:lnTo>
                  <a:lnTo>
                    <a:pt x="1580769" y="1391405"/>
                  </a:lnTo>
                  <a:lnTo>
                    <a:pt x="1606382" y="1354519"/>
                  </a:lnTo>
                  <a:lnTo>
                    <a:pt x="1630118" y="1316290"/>
                  </a:lnTo>
                  <a:lnTo>
                    <a:pt x="1651910" y="1276783"/>
                  </a:lnTo>
                  <a:lnTo>
                    <a:pt x="1671691" y="1236067"/>
                  </a:lnTo>
                  <a:lnTo>
                    <a:pt x="1689395" y="1194207"/>
                  </a:lnTo>
                  <a:lnTo>
                    <a:pt x="1704954" y="1151271"/>
                  </a:lnTo>
                  <a:lnTo>
                    <a:pt x="1718303" y="1107324"/>
                  </a:lnTo>
                  <a:lnTo>
                    <a:pt x="1729375" y="1062434"/>
                  </a:lnTo>
                  <a:lnTo>
                    <a:pt x="1738102" y="1016668"/>
                  </a:lnTo>
                  <a:lnTo>
                    <a:pt x="1744418" y="970091"/>
                  </a:lnTo>
                  <a:lnTo>
                    <a:pt x="1748257" y="922772"/>
                  </a:lnTo>
                  <a:lnTo>
                    <a:pt x="1749552" y="874776"/>
                  </a:lnTo>
                  <a:lnTo>
                    <a:pt x="1748257" y="826779"/>
                  </a:lnTo>
                  <a:lnTo>
                    <a:pt x="1744418" y="779460"/>
                  </a:lnTo>
                  <a:lnTo>
                    <a:pt x="1738102" y="732883"/>
                  </a:lnTo>
                  <a:lnTo>
                    <a:pt x="1729375" y="687117"/>
                  </a:lnTo>
                  <a:lnTo>
                    <a:pt x="1718303" y="642227"/>
                  </a:lnTo>
                  <a:lnTo>
                    <a:pt x="1704954" y="598280"/>
                  </a:lnTo>
                  <a:lnTo>
                    <a:pt x="1689395" y="555344"/>
                  </a:lnTo>
                  <a:lnTo>
                    <a:pt x="1671691" y="513484"/>
                  </a:lnTo>
                  <a:lnTo>
                    <a:pt x="1651910" y="472768"/>
                  </a:lnTo>
                  <a:lnTo>
                    <a:pt x="1630118" y="433261"/>
                  </a:lnTo>
                  <a:lnTo>
                    <a:pt x="1606382" y="395032"/>
                  </a:lnTo>
                  <a:lnTo>
                    <a:pt x="1580769" y="358146"/>
                  </a:lnTo>
                  <a:lnTo>
                    <a:pt x="1553346" y="322671"/>
                  </a:lnTo>
                  <a:lnTo>
                    <a:pt x="1524178" y="288672"/>
                  </a:lnTo>
                  <a:lnTo>
                    <a:pt x="1493334" y="256217"/>
                  </a:lnTo>
                  <a:lnTo>
                    <a:pt x="1460879" y="225373"/>
                  </a:lnTo>
                  <a:lnTo>
                    <a:pt x="1426880" y="196205"/>
                  </a:lnTo>
                  <a:lnTo>
                    <a:pt x="1391405" y="168782"/>
                  </a:lnTo>
                  <a:lnTo>
                    <a:pt x="1354519" y="143169"/>
                  </a:lnTo>
                  <a:lnTo>
                    <a:pt x="1316290" y="119433"/>
                  </a:lnTo>
                  <a:lnTo>
                    <a:pt x="1276783" y="97641"/>
                  </a:lnTo>
                  <a:lnTo>
                    <a:pt x="1236067" y="77860"/>
                  </a:lnTo>
                  <a:lnTo>
                    <a:pt x="1194207" y="60156"/>
                  </a:lnTo>
                  <a:lnTo>
                    <a:pt x="1151271" y="44597"/>
                  </a:lnTo>
                  <a:lnTo>
                    <a:pt x="1107324" y="31248"/>
                  </a:lnTo>
                  <a:lnTo>
                    <a:pt x="1062434" y="20176"/>
                  </a:lnTo>
                  <a:lnTo>
                    <a:pt x="1016668" y="11449"/>
                  </a:lnTo>
                  <a:lnTo>
                    <a:pt x="970091" y="5133"/>
                  </a:lnTo>
                  <a:lnTo>
                    <a:pt x="922772" y="1294"/>
                  </a:lnTo>
                  <a:lnTo>
                    <a:pt x="874776" y="0"/>
                  </a:lnTo>
                  <a:close/>
                </a:path>
              </a:pathLst>
            </a:custGeom>
            <a:solidFill>
              <a:srgbClr val="8F3D96"/>
            </a:solidFill>
          </p:spPr>
          <p:txBody>
            <a:bodyPr wrap="square" lIns="0" tIns="0" rIns="0" bIns="0" rtlCol="0"/>
            <a:lstStyle/>
            <a:p>
              <a:endParaRPr dirty="0"/>
            </a:p>
          </p:txBody>
        </p:sp>
        <p:sp>
          <p:nvSpPr>
            <p:cNvPr id="8" name="object 8"/>
            <p:cNvSpPr/>
            <p:nvPr/>
          </p:nvSpPr>
          <p:spPr>
            <a:xfrm>
              <a:off x="2321346" y="2831704"/>
              <a:ext cx="817244" cy="816610"/>
            </a:xfrm>
            <a:custGeom>
              <a:avLst/>
              <a:gdLst/>
              <a:ahLst/>
              <a:cxnLst/>
              <a:rect l="l" t="t" r="r" b="b"/>
              <a:pathLst>
                <a:path w="817244" h="816610">
                  <a:moveTo>
                    <a:pt x="310480" y="619837"/>
                  </a:moveTo>
                  <a:lnTo>
                    <a:pt x="264760" y="616460"/>
                  </a:lnTo>
                  <a:lnTo>
                    <a:pt x="221068" y="606657"/>
                  </a:lnTo>
                  <a:lnTo>
                    <a:pt x="179896" y="590917"/>
                  </a:lnTo>
                  <a:lnTo>
                    <a:pt x="141734" y="569728"/>
                  </a:lnTo>
                  <a:lnTo>
                    <a:pt x="107070" y="543579"/>
                  </a:lnTo>
                  <a:lnTo>
                    <a:pt x="76395" y="512960"/>
                  </a:lnTo>
                  <a:lnTo>
                    <a:pt x="50199" y="478359"/>
                  </a:lnTo>
                  <a:lnTo>
                    <a:pt x="28971" y="440265"/>
                  </a:lnTo>
                  <a:lnTo>
                    <a:pt x="13203" y="399168"/>
                  </a:lnTo>
                  <a:lnTo>
                    <a:pt x="3382" y="355556"/>
                  </a:lnTo>
                  <a:lnTo>
                    <a:pt x="0" y="309918"/>
                  </a:lnTo>
                  <a:lnTo>
                    <a:pt x="3382" y="264280"/>
                  </a:lnTo>
                  <a:lnTo>
                    <a:pt x="13203" y="220668"/>
                  </a:lnTo>
                  <a:lnTo>
                    <a:pt x="28971" y="179571"/>
                  </a:lnTo>
                  <a:lnTo>
                    <a:pt x="50199" y="141477"/>
                  </a:lnTo>
                  <a:lnTo>
                    <a:pt x="76395" y="106876"/>
                  </a:lnTo>
                  <a:lnTo>
                    <a:pt x="107070" y="76257"/>
                  </a:lnTo>
                  <a:lnTo>
                    <a:pt x="141734" y="50108"/>
                  </a:lnTo>
                  <a:lnTo>
                    <a:pt x="179896" y="28919"/>
                  </a:lnTo>
                  <a:lnTo>
                    <a:pt x="221068" y="13179"/>
                  </a:lnTo>
                  <a:lnTo>
                    <a:pt x="264760" y="3376"/>
                  </a:lnTo>
                  <a:lnTo>
                    <a:pt x="310480" y="0"/>
                  </a:lnTo>
                  <a:lnTo>
                    <a:pt x="356201" y="3376"/>
                  </a:lnTo>
                  <a:lnTo>
                    <a:pt x="399892" y="13179"/>
                  </a:lnTo>
                  <a:lnTo>
                    <a:pt x="441064" y="28919"/>
                  </a:lnTo>
                  <a:lnTo>
                    <a:pt x="479227" y="50108"/>
                  </a:lnTo>
                  <a:lnTo>
                    <a:pt x="493600" y="60950"/>
                  </a:lnTo>
                  <a:lnTo>
                    <a:pt x="309445" y="60950"/>
                  </a:lnTo>
                  <a:lnTo>
                    <a:pt x="259550" y="66011"/>
                  </a:lnTo>
                  <a:lnTo>
                    <a:pt x="213002" y="80514"/>
                  </a:lnTo>
                  <a:lnTo>
                    <a:pt x="170821" y="103443"/>
                  </a:lnTo>
                  <a:lnTo>
                    <a:pt x="134024" y="133781"/>
                  </a:lnTo>
                  <a:lnTo>
                    <a:pt x="103631" y="170511"/>
                  </a:lnTo>
                  <a:lnTo>
                    <a:pt x="80660" y="212617"/>
                  </a:lnTo>
                  <a:lnTo>
                    <a:pt x="66130" y="259080"/>
                  </a:lnTo>
                  <a:lnTo>
                    <a:pt x="61061" y="308885"/>
                  </a:lnTo>
                  <a:lnTo>
                    <a:pt x="66130" y="358690"/>
                  </a:lnTo>
                  <a:lnTo>
                    <a:pt x="80660" y="405153"/>
                  </a:lnTo>
                  <a:lnTo>
                    <a:pt x="103631" y="447259"/>
                  </a:lnTo>
                  <a:lnTo>
                    <a:pt x="134024" y="483989"/>
                  </a:lnTo>
                  <a:lnTo>
                    <a:pt x="170821" y="514327"/>
                  </a:lnTo>
                  <a:lnTo>
                    <a:pt x="213002" y="537256"/>
                  </a:lnTo>
                  <a:lnTo>
                    <a:pt x="259550" y="551759"/>
                  </a:lnTo>
                  <a:lnTo>
                    <a:pt x="309445" y="556820"/>
                  </a:lnTo>
                  <a:lnTo>
                    <a:pt x="497240" y="556820"/>
                  </a:lnTo>
                  <a:lnTo>
                    <a:pt x="457037" y="582792"/>
                  </a:lnTo>
                  <a:lnTo>
                    <a:pt x="411257" y="602920"/>
                  </a:lnTo>
                  <a:lnTo>
                    <a:pt x="362179" y="615494"/>
                  </a:lnTo>
                  <a:lnTo>
                    <a:pt x="310480" y="619837"/>
                  </a:lnTo>
                  <a:close/>
                </a:path>
                <a:path w="817244" h="816610">
                  <a:moveTo>
                    <a:pt x="497240" y="556820"/>
                  </a:moveTo>
                  <a:lnTo>
                    <a:pt x="309445" y="556820"/>
                  </a:lnTo>
                  <a:lnTo>
                    <a:pt x="359341" y="551759"/>
                  </a:lnTo>
                  <a:lnTo>
                    <a:pt x="405889" y="537256"/>
                  </a:lnTo>
                  <a:lnTo>
                    <a:pt x="448070" y="514327"/>
                  </a:lnTo>
                  <a:lnTo>
                    <a:pt x="484867" y="483989"/>
                  </a:lnTo>
                  <a:lnTo>
                    <a:pt x="515260" y="447259"/>
                  </a:lnTo>
                  <a:lnTo>
                    <a:pt x="538231" y="405153"/>
                  </a:lnTo>
                  <a:lnTo>
                    <a:pt x="552760" y="358690"/>
                  </a:lnTo>
                  <a:lnTo>
                    <a:pt x="557830" y="308885"/>
                  </a:lnTo>
                  <a:lnTo>
                    <a:pt x="552760" y="259080"/>
                  </a:lnTo>
                  <a:lnTo>
                    <a:pt x="538231" y="212617"/>
                  </a:lnTo>
                  <a:lnTo>
                    <a:pt x="515260" y="170511"/>
                  </a:lnTo>
                  <a:lnTo>
                    <a:pt x="484867" y="133781"/>
                  </a:lnTo>
                  <a:lnTo>
                    <a:pt x="448070" y="103443"/>
                  </a:lnTo>
                  <a:lnTo>
                    <a:pt x="405889" y="80514"/>
                  </a:lnTo>
                  <a:lnTo>
                    <a:pt x="359341" y="66011"/>
                  </a:lnTo>
                  <a:lnTo>
                    <a:pt x="309445" y="60950"/>
                  </a:lnTo>
                  <a:lnTo>
                    <a:pt x="493600" y="60950"/>
                  </a:lnTo>
                  <a:lnTo>
                    <a:pt x="544566" y="106876"/>
                  </a:lnTo>
                  <a:lnTo>
                    <a:pt x="570762" y="141477"/>
                  </a:lnTo>
                  <a:lnTo>
                    <a:pt x="591989" y="179571"/>
                  </a:lnTo>
                  <a:lnTo>
                    <a:pt x="607758" y="220668"/>
                  </a:lnTo>
                  <a:lnTo>
                    <a:pt x="617579" y="264280"/>
                  </a:lnTo>
                  <a:lnTo>
                    <a:pt x="620961" y="309918"/>
                  </a:lnTo>
                  <a:lnTo>
                    <a:pt x="616611" y="361668"/>
                  </a:lnTo>
                  <a:lnTo>
                    <a:pt x="604014" y="410900"/>
                  </a:lnTo>
                  <a:lnTo>
                    <a:pt x="583849" y="456645"/>
                  </a:lnTo>
                  <a:lnTo>
                    <a:pt x="556795" y="497935"/>
                  </a:lnTo>
                  <a:lnTo>
                    <a:pt x="602332" y="543390"/>
                  </a:lnTo>
                  <a:lnTo>
                    <a:pt x="626332" y="543390"/>
                  </a:lnTo>
                  <a:lnTo>
                    <a:pt x="636356" y="545069"/>
                  </a:lnTo>
                  <a:lnTo>
                    <a:pt x="652252" y="551961"/>
                  </a:lnTo>
                  <a:lnTo>
                    <a:pt x="657181" y="555787"/>
                  </a:lnTo>
                  <a:lnTo>
                    <a:pt x="498839" y="555787"/>
                  </a:lnTo>
                  <a:lnTo>
                    <a:pt x="497240" y="556820"/>
                  </a:lnTo>
                  <a:close/>
                </a:path>
                <a:path w="817244" h="816610">
                  <a:moveTo>
                    <a:pt x="626332" y="543390"/>
                  </a:moveTo>
                  <a:lnTo>
                    <a:pt x="602332" y="543390"/>
                  </a:lnTo>
                  <a:lnTo>
                    <a:pt x="619490" y="542244"/>
                  </a:lnTo>
                  <a:lnTo>
                    <a:pt x="626332" y="543390"/>
                  </a:lnTo>
                  <a:close/>
                </a:path>
                <a:path w="817244" h="816610">
                  <a:moveTo>
                    <a:pt x="745154" y="816118"/>
                  </a:moveTo>
                  <a:lnTo>
                    <a:pt x="704985" y="803915"/>
                  </a:lnTo>
                  <a:lnTo>
                    <a:pt x="564040" y="665291"/>
                  </a:lnTo>
                  <a:lnTo>
                    <a:pt x="543228" y="618368"/>
                  </a:lnTo>
                  <a:lnTo>
                    <a:pt x="544376" y="601241"/>
                  </a:lnTo>
                  <a:lnTo>
                    <a:pt x="498839" y="555787"/>
                  </a:lnTo>
                  <a:lnTo>
                    <a:pt x="657181" y="555787"/>
                  </a:lnTo>
                  <a:lnTo>
                    <a:pt x="666498" y="563018"/>
                  </a:lnTo>
                  <a:lnTo>
                    <a:pt x="795865" y="692151"/>
                  </a:lnTo>
                  <a:lnTo>
                    <a:pt x="811600" y="715831"/>
                  </a:lnTo>
                  <a:lnTo>
                    <a:pt x="816952" y="742900"/>
                  </a:lnTo>
                  <a:lnTo>
                    <a:pt x="812020" y="770163"/>
                  </a:lnTo>
                  <a:lnTo>
                    <a:pt x="796900" y="794424"/>
                  </a:lnTo>
                  <a:lnTo>
                    <a:pt x="785322" y="803915"/>
                  </a:lnTo>
                  <a:lnTo>
                    <a:pt x="772579" y="810695"/>
                  </a:lnTo>
                  <a:lnTo>
                    <a:pt x="759060" y="814762"/>
                  </a:lnTo>
                  <a:lnTo>
                    <a:pt x="745154" y="816118"/>
                  </a:lnTo>
                  <a:close/>
                </a:path>
              </a:pathLst>
            </a:custGeom>
            <a:solidFill>
              <a:srgbClr val="FFFFFF"/>
            </a:solidFill>
          </p:spPr>
          <p:txBody>
            <a:bodyPr wrap="square" lIns="0" tIns="0" rIns="0" bIns="0" rtlCol="0"/>
            <a:lstStyle/>
            <a:p>
              <a:endParaRPr dirty="0"/>
            </a:p>
          </p:txBody>
        </p:sp>
      </p:grpSp>
      <p:sp>
        <p:nvSpPr>
          <p:cNvPr id="9" name="object 9"/>
          <p:cNvSpPr txBox="1"/>
          <p:nvPr/>
        </p:nvSpPr>
        <p:spPr>
          <a:xfrm>
            <a:off x="1488395" y="4622960"/>
            <a:ext cx="2467610" cy="741680"/>
          </a:xfrm>
          <a:prstGeom prst="rect">
            <a:avLst/>
          </a:prstGeom>
        </p:spPr>
        <p:txBody>
          <a:bodyPr vert="horz" wrap="square" lIns="0" tIns="36830" rIns="0" bIns="0" rtlCol="0">
            <a:spAutoFit/>
          </a:bodyPr>
          <a:lstStyle/>
          <a:p>
            <a:pPr marL="429895" marR="5080" indent="-417830">
              <a:lnSpc>
                <a:spcPts val="2760"/>
              </a:lnSpc>
              <a:spcBef>
                <a:spcPts val="290"/>
              </a:spcBef>
            </a:pPr>
            <a:r>
              <a:rPr sz="2400" b="1" spc="-5" dirty="0">
                <a:solidFill>
                  <a:srgbClr val="212121"/>
                </a:solidFill>
                <a:latin typeface="Arial"/>
                <a:cs typeface="Arial"/>
              </a:rPr>
              <a:t>KNOW</a:t>
            </a:r>
            <a:r>
              <a:rPr sz="2400" b="1" spc="-45" dirty="0">
                <a:solidFill>
                  <a:srgbClr val="212121"/>
                </a:solidFill>
                <a:latin typeface="Arial"/>
                <a:cs typeface="Arial"/>
              </a:rPr>
              <a:t> </a:t>
            </a:r>
            <a:r>
              <a:rPr sz="2400" b="1" spc="-50" dirty="0">
                <a:solidFill>
                  <a:srgbClr val="212121"/>
                </a:solidFill>
                <a:latin typeface="Arial"/>
                <a:cs typeface="Arial"/>
              </a:rPr>
              <a:t>WHAT </a:t>
            </a:r>
            <a:r>
              <a:rPr sz="2400" b="1" spc="-25" dirty="0">
                <a:solidFill>
                  <a:srgbClr val="212121"/>
                </a:solidFill>
                <a:latin typeface="Arial"/>
                <a:cs typeface="Arial"/>
              </a:rPr>
              <a:t>TO </a:t>
            </a:r>
            <a:r>
              <a:rPr sz="2400" b="1" spc="-650" dirty="0">
                <a:solidFill>
                  <a:srgbClr val="212121"/>
                </a:solidFill>
                <a:latin typeface="Arial"/>
                <a:cs typeface="Arial"/>
              </a:rPr>
              <a:t> </a:t>
            </a:r>
            <a:r>
              <a:rPr sz="2400" b="1" dirty="0">
                <a:solidFill>
                  <a:srgbClr val="212121"/>
                </a:solidFill>
                <a:latin typeface="Arial"/>
                <a:cs typeface="Arial"/>
              </a:rPr>
              <a:t>LOOK</a:t>
            </a:r>
            <a:r>
              <a:rPr sz="2400" b="1" spc="-30" dirty="0">
                <a:solidFill>
                  <a:srgbClr val="212121"/>
                </a:solidFill>
                <a:latin typeface="Arial"/>
                <a:cs typeface="Arial"/>
              </a:rPr>
              <a:t> </a:t>
            </a:r>
            <a:r>
              <a:rPr sz="2400" b="1" dirty="0">
                <a:solidFill>
                  <a:srgbClr val="212121"/>
                </a:solidFill>
                <a:latin typeface="Arial"/>
                <a:cs typeface="Arial"/>
              </a:rPr>
              <a:t>FOR</a:t>
            </a:r>
            <a:endParaRPr sz="2400" dirty="0">
              <a:latin typeface="Arial"/>
              <a:cs typeface="Arial"/>
            </a:endParaRPr>
          </a:p>
        </p:txBody>
      </p:sp>
      <p:grpSp>
        <p:nvGrpSpPr>
          <p:cNvPr id="10" name="object 10" descr="Question mark clipart"/>
          <p:cNvGrpSpPr/>
          <p:nvPr/>
        </p:nvGrpSpPr>
        <p:grpSpPr>
          <a:xfrm>
            <a:off x="5219700" y="2359151"/>
            <a:ext cx="1750060" cy="1750060"/>
            <a:chOff x="5219700" y="2359151"/>
            <a:chExt cx="1750060" cy="1750060"/>
          </a:xfrm>
        </p:grpSpPr>
        <p:sp>
          <p:nvSpPr>
            <p:cNvPr id="11" name="object 11"/>
            <p:cNvSpPr/>
            <p:nvPr/>
          </p:nvSpPr>
          <p:spPr>
            <a:xfrm>
              <a:off x="5219700" y="2359151"/>
              <a:ext cx="1750060" cy="1750060"/>
            </a:xfrm>
            <a:custGeom>
              <a:avLst/>
              <a:gdLst/>
              <a:ahLst/>
              <a:cxnLst/>
              <a:rect l="l" t="t" r="r" b="b"/>
              <a:pathLst>
                <a:path w="1750059" h="1750060">
                  <a:moveTo>
                    <a:pt x="874776" y="0"/>
                  </a:moveTo>
                  <a:lnTo>
                    <a:pt x="826779" y="1294"/>
                  </a:lnTo>
                  <a:lnTo>
                    <a:pt x="779460" y="5133"/>
                  </a:lnTo>
                  <a:lnTo>
                    <a:pt x="732883" y="11449"/>
                  </a:lnTo>
                  <a:lnTo>
                    <a:pt x="687117" y="20176"/>
                  </a:lnTo>
                  <a:lnTo>
                    <a:pt x="642227" y="31248"/>
                  </a:lnTo>
                  <a:lnTo>
                    <a:pt x="598280" y="44597"/>
                  </a:lnTo>
                  <a:lnTo>
                    <a:pt x="555344" y="60156"/>
                  </a:lnTo>
                  <a:lnTo>
                    <a:pt x="513484" y="77860"/>
                  </a:lnTo>
                  <a:lnTo>
                    <a:pt x="472768" y="97641"/>
                  </a:lnTo>
                  <a:lnTo>
                    <a:pt x="433261" y="119433"/>
                  </a:lnTo>
                  <a:lnTo>
                    <a:pt x="395032" y="143169"/>
                  </a:lnTo>
                  <a:lnTo>
                    <a:pt x="358146" y="168782"/>
                  </a:lnTo>
                  <a:lnTo>
                    <a:pt x="322671" y="196205"/>
                  </a:lnTo>
                  <a:lnTo>
                    <a:pt x="288672" y="225373"/>
                  </a:lnTo>
                  <a:lnTo>
                    <a:pt x="256217" y="256217"/>
                  </a:lnTo>
                  <a:lnTo>
                    <a:pt x="225373" y="288672"/>
                  </a:lnTo>
                  <a:lnTo>
                    <a:pt x="196205" y="322671"/>
                  </a:lnTo>
                  <a:lnTo>
                    <a:pt x="168782" y="358146"/>
                  </a:lnTo>
                  <a:lnTo>
                    <a:pt x="143169" y="395032"/>
                  </a:lnTo>
                  <a:lnTo>
                    <a:pt x="119433" y="433261"/>
                  </a:lnTo>
                  <a:lnTo>
                    <a:pt x="97641" y="472768"/>
                  </a:lnTo>
                  <a:lnTo>
                    <a:pt x="77860" y="513484"/>
                  </a:lnTo>
                  <a:lnTo>
                    <a:pt x="60156" y="555344"/>
                  </a:lnTo>
                  <a:lnTo>
                    <a:pt x="44597" y="598280"/>
                  </a:lnTo>
                  <a:lnTo>
                    <a:pt x="31248" y="642227"/>
                  </a:lnTo>
                  <a:lnTo>
                    <a:pt x="20176" y="687117"/>
                  </a:lnTo>
                  <a:lnTo>
                    <a:pt x="11449" y="732883"/>
                  </a:lnTo>
                  <a:lnTo>
                    <a:pt x="5133" y="779460"/>
                  </a:lnTo>
                  <a:lnTo>
                    <a:pt x="1294" y="826779"/>
                  </a:lnTo>
                  <a:lnTo>
                    <a:pt x="0" y="874776"/>
                  </a:lnTo>
                  <a:lnTo>
                    <a:pt x="1294" y="922772"/>
                  </a:lnTo>
                  <a:lnTo>
                    <a:pt x="5133" y="970091"/>
                  </a:lnTo>
                  <a:lnTo>
                    <a:pt x="11449" y="1016668"/>
                  </a:lnTo>
                  <a:lnTo>
                    <a:pt x="20176" y="1062434"/>
                  </a:lnTo>
                  <a:lnTo>
                    <a:pt x="31248" y="1107324"/>
                  </a:lnTo>
                  <a:lnTo>
                    <a:pt x="44597" y="1151271"/>
                  </a:lnTo>
                  <a:lnTo>
                    <a:pt x="60156" y="1194207"/>
                  </a:lnTo>
                  <a:lnTo>
                    <a:pt x="77860" y="1236067"/>
                  </a:lnTo>
                  <a:lnTo>
                    <a:pt x="97641" y="1276783"/>
                  </a:lnTo>
                  <a:lnTo>
                    <a:pt x="119433" y="1316290"/>
                  </a:lnTo>
                  <a:lnTo>
                    <a:pt x="143169" y="1354519"/>
                  </a:lnTo>
                  <a:lnTo>
                    <a:pt x="168782" y="1391405"/>
                  </a:lnTo>
                  <a:lnTo>
                    <a:pt x="196205" y="1426880"/>
                  </a:lnTo>
                  <a:lnTo>
                    <a:pt x="225373" y="1460879"/>
                  </a:lnTo>
                  <a:lnTo>
                    <a:pt x="256217" y="1493334"/>
                  </a:lnTo>
                  <a:lnTo>
                    <a:pt x="288672" y="1524178"/>
                  </a:lnTo>
                  <a:lnTo>
                    <a:pt x="322671" y="1553346"/>
                  </a:lnTo>
                  <a:lnTo>
                    <a:pt x="358146" y="1580769"/>
                  </a:lnTo>
                  <a:lnTo>
                    <a:pt x="395032" y="1606382"/>
                  </a:lnTo>
                  <a:lnTo>
                    <a:pt x="433261" y="1630118"/>
                  </a:lnTo>
                  <a:lnTo>
                    <a:pt x="472768" y="1651910"/>
                  </a:lnTo>
                  <a:lnTo>
                    <a:pt x="513484" y="1671691"/>
                  </a:lnTo>
                  <a:lnTo>
                    <a:pt x="555344" y="1689395"/>
                  </a:lnTo>
                  <a:lnTo>
                    <a:pt x="598280" y="1704954"/>
                  </a:lnTo>
                  <a:lnTo>
                    <a:pt x="642227" y="1718303"/>
                  </a:lnTo>
                  <a:lnTo>
                    <a:pt x="687117" y="1729375"/>
                  </a:lnTo>
                  <a:lnTo>
                    <a:pt x="732883" y="1738102"/>
                  </a:lnTo>
                  <a:lnTo>
                    <a:pt x="779460" y="1744418"/>
                  </a:lnTo>
                  <a:lnTo>
                    <a:pt x="826779" y="1748257"/>
                  </a:lnTo>
                  <a:lnTo>
                    <a:pt x="874776" y="1749552"/>
                  </a:lnTo>
                  <a:lnTo>
                    <a:pt x="922772" y="1748257"/>
                  </a:lnTo>
                  <a:lnTo>
                    <a:pt x="970091" y="1744418"/>
                  </a:lnTo>
                  <a:lnTo>
                    <a:pt x="1016668" y="1738102"/>
                  </a:lnTo>
                  <a:lnTo>
                    <a:pt x="1062434" y="1729375"/>
                  </a:lnTo>
                  <a:lnTo>
                    <a:pt x="1107324" y="1718303"/>
                  </a:lnTo>
                  <a:lnTo>
                    <a:pt x="1151271" y="1704954"/>
                  </a:lnTo>
                  <a:lnTo>
                    <a:pt x="1194207" y="1689395"/>
                  </a:lnTo>
                  <a:lnTo>
                    <a:pt x="1236067" y="1671691"/>
                  </a:lnTo>
                  <a:lnTo>
                    <a:pt x="1276783" y="1651910"/>
                  </a:lnTo>
                  <a:lnTo>
                    <a:pt x="1316290" y="1630118"/>
                  </a:lnTo>
                  <a:lnTo>
                    <a:pt x="1354519" y="1606382"/>
                  </a:lnTo>
                  <a:lnTo>
                    <a:pt x="1391405" y="1580769"/>
                  </a:lnTo>
                  <a:lnTo>
                    <a:pt x="1426880" y="1553346"/>
                  </a:lnTo>
                  <a:lnTo>
                    <a:pt x="1460879" y="1524178"/>
                  </a:lnTo>
                  <a:lnTo>
                    <a:pt x="1493334" y="1493334"/>
                  </a:lnTo>
                  <a:lnTo>
                    <a:pt x="1524178" y="1460879"/>
                  </a:lnTo>
                  <a:lnTo>
                    <a:pt x="1553346" y="1426880"/>
                  </a:lnTo>
                  <a:lnTo>
                    <a:pt x="1580769" y="1391405"/>
                  </a:lnTo>
                  <a:lnTo>
                    <a:pt x="1606382" y="1354519"/>
                  </a:lnTo>
                  <a:lnTo>
                    <a:pt x="1630118" y="1316290"/>
                  </a:lnTo>
                  <a:lnTo>
                    <a:pt x="1651910" y="1276783"/>
                  </a:lnTo>
                  <a:lnTo>
                    <a:pt x="1671691" y="1236067"/>
                  </a:lnTo>
                  <a:lnTo>
                    <a:pt x="1689395" y="1194207"/>
                  </a:lnTo>
                  <a:lnTo>
                    <a:pt x="1704954" y="1151271"/>
                  </a:lnTo>
                  <a:lnTo>
                    <a:pt x="1718303" y="1107324"/>
                  </a:lnTo>
                  <a:lnTo>
                    <a:pt x="1729375" y="1062434"/>
                  </a:lnTo>
                  <a:lnTo>
                    <a:pt x="1738102" y="1016668"/>
                  </a:lnTo>
                  <a:lnTo>
                    <a:pt x="1744418" y="970091"/>
                  </a:lnTo>
                  <a:lnTo>
                    <a:pt x="1748257" y="922772"/>
                  </a:lnTo>
                  <a:lnTo>
                    <a:pt x="1749552" y="874776"/>
                  </a:lnTo>
                  <a:lnTo>
                    <a:pt x="1748257" y="826779"/>
                  </a:lnTo>
                  <a:lnTo>
                    <a:pt x="1744418" y="779460"/>
                  </a:lnTo>
                  <a:lnTo>
                    <a:pt x="1738102" y="732883"/>
                  </a:lnTo>
                  <a:lnTo>
                    <a:pt x="1729375" y="687117"/>
                  </a:lnTo>
                  <a:lnTo>
                    <a:pt x="1718303" y="642227"/>
                  </a:lnTo>
                  <a:lnTo>
                    <a:pt x="1704954" y="598280"/>
                  </a:lnTo>
                  <a:lnTo>
                    <a:pt x="1689395" y="555344"/>
                  </a:lnTo>
                  <a:lnTo>
                    <a:pt x="1671691" y="513484"/>
                  </a:lnTo>
                  <a:lnTo>
                    <a:pt x="1651910" y="472768"/>
                  </a:lnTo>
                  <a:lnTo>
                    <a:pt x="1630118" y="433261"/>
                  </a:lnTo>
                  <a:lnTo>
                    <a:pt x="1606382" y="395032"/>
                  </a:lnTo>
                  <a:lnTo>
                    <a:pt x="1580769" y="358146"/>
                  </a:lnTo>
                  <a:lnTo>
                    <a:pt x="1553346" y="322671"/>
                  </a:lnTo>
                  <a:lnTo>
                    <a:pt x="1524178" y="288672"/>
                  </a:lnTo>
                  <a:lnTo>
                    <a:pt x="1493334" y="256217"/>
                  </a:lnTo>
                  <a:lnTo>
                    <a:pt x="1460879" y="225373"/>
                  </a:lnTo>
                  <a:lnTo>
                    <a:pt x="1426880" y="196205"/>
                  </a:lnTo>
                  <a:lnTo>
                    <a:pt x="1391405" y="168782"/>
                  </a:lnTo>
                  <a:lnTo>
                    <a:pt x="1354519" y="143169"/>
                  </a:lnTo>
                  <a:lnTo>
                    <a:pt x="1316290" y="119433"/>
                  </a:lnTo>
                  <a:lnTo>
                    <a:pt x="1276783" y="97641"/>
                  </a:lnTo>
                  <a:lnTo>
                    <a:pt x="1236067" y="77860"/>
                  </a:lnTo>
                  <a:lnTo>
                    <a:pt x="1194207" y="60156"/>
                  </a:lnTo>
                  <a:lnTo>
                    <a:pt x="1151271" y="44597"/>
                  </a:lnTo>
                  <a:lnTo>
                    <a:pt x="1107324" y="31248"/>
                  </a:lnTo>
                  <a:lnTo>
                    <a:pt x="1062434" y="20176"/>
                  </a:lnTo>
                  <a:lnTo>
                    <a:pt x="1016668" y="11449"/>
                  </a:lnTo>
                  <a:lnTo>
                    <a:pt x="970091" y="5133"/>
                  </a:lnTo>
                  <a:lnTo>
                    <a:pt x="922772" y="1294"/>
                  </a:lnTo>
                  <a:lnTo>
                    <a:pt x="874776" y="0"/>
                  </a:lnTo>
                  <a:close/>
                </a:path>
              </a:pathLst>
            </a:custGeom>
            <a:solidFill>
              <a:srgbClr val="1EB14A"/>
            </a:solidFill>
          </p:spPr>
          <p:txBody>
            <a:bodyPr wrap="square" lIns="0" tIns="0" rIns="0" bIns="0" rtlCol="0"/>
            <a:lstStyle/>
            <a:p>
              <a:endParaRPr dirty="0"/>
            </a:p>
          </p:txBody>
        </p:sp>
        <p:sp>
          <p:nvSpPr>
            <p:cNvPr id="12" name="object 12"/>
            <p:cNvSpPr/>
            <p:nvPr/>
          </p:nvSpPr>
          <p:spPr>
            <a:xfrm>
              <a:off x="5706749" y="2846168"/>
              <a:ext cx="785495" cy="785495"/>
            </a:xfrm>
            <a:custGeom>
              <a:avLst/>
              <a:gdLst/>
              <a:ahLst/>
              <a:cxnLst/>
              <a:rect l="l" t="t" r="r" b="b"/>
              <a:pathLst>
                <a:path w="785495" h="785495">
                  <a:moveTo>
                    <a:pt x="392678" y="785126"/>
                  </a:moveTo>
                  <a:lnTo>
                    <a:pt x="343395" y="782070"/>
                  </a:lnTo>
                  <a:lnTo>
                    <a:pt x="295946" y="773145"/>
                  </a:lnTo>
                  <a:lnTo>
                    <a:pt x="250698" y="758719"/>
                  </a:lnTo>
                  <a:lnTo>
                    <a:pt x="208018" y="739158"/>
                  </a:lnTo>
                  <a:lnTo>
                    <a:pt x="168273" y="714829"/>
                  </a:lnTo>
                  <a:lnTo>
                    <a:pt x="131830" y="686099"/>
                  </a:lnTo>
                  <a:lnTo>
                    <a:pt x="99056" y="653335"/>
                  </a:lnTo>
                  <a:lnTo>
                    <a:pt x="70317" y="616902"/>
                  </a:lnTo>
                  <a:lnTo>
                    <a:pt x="45981" y="577169"/>
                  </a:lnTo>
                  <a:lnTo>
                    <a:pt x="26415" y="534502"/>
                  </a:lnTo>
                  <a:lnTo>
                    <a:pt x="11984" y="489267"/>
                  </a:lnTo>
                  <a:lnTo>
                    <a:pt x="3057" y="441832"/>
                  </a:lnTo>
                  <a:lnTo>
                    <a:pt x="0" y="392563"/>
                  </a:lnTo>
                  <a:lnTo>
                    <a:pt x="3057" y="343294"/>
                  </a:lnTo>
                  <a:lnTo>
                    <a:pt x="11984" y="295859"/>
                  </a:lnTo>
                  <a:lnTo>
                    <a:pt x="26415" y="250624"/>
                  </a:lnTo>
                  <a:lnTo>
                    <a:pt x="45981" y="207957"/>
                  </a:lnTo>
                  <a:lnTo>
                    <a:pt x="70317" y="168224"/>
                  </a:lnTo>
                  <a:lnTo>
                    <a:pt x="99056" y="131791"/>
                  </a:lnTo>
                  <a:lnTo>
                    <a:pt x="131830" y="99027"/>
                  </a:lnTo>
                  <a:lnTo>
                    <a:pt x="168273" y="70297"/>
                  </a:lnTo>
                  <a:lnTo>
                    <a:pt x="208018" y="45968"/>
                  </a:lnTo>
                  <a:lnTo>
                    <a:pt x="250698" y="26407"/>
                  </a:lnTo>
                  <a:lnTo>
                    <a:pt x="295946" y="11981"/>
                  </a:lnTo>
                  <a:lnTo>
                    <a:pt x="343395" y="3056"/>
                  </a:lnTo>
                  <a:lnTo>
                    <a:pt x="392678" y="0"/>
                  </a:lnTo>
                  <a:lnTo>
                    <a:pt x="441962" y="3056"/>
                  </a:lnTo>
                  <a:lnTo>
                    <a:pt x="489411" y="11981"/>
                  </a:lnTo>
                  <a:lnTo>
                    <a:pt x="534659" y="26407"/>
                  </a:lnTo>
                  <a:lnTo>
                    <a:pt x="577339" y="45968"/>
                  </a:lnTo>
                  <a:lnTo>
                    <a:pt x="617084" y="70297"/>
                  </a:lnTo>
                  <a:lnTo>
                    <a:pt x="653527" y="99027"/>
                  </a:lnTo>
                  <a:lnTo>
                    <a:pt x="657807" y="103306"/>
                  </a:lnTo>
                  <a:lnTo>
                    <a:pt x="392678" y="103306"/>
                  </a:lnTo>
                  <a:lnTo>
                    <a:pt x="343067" y="108997"/>
                  </a:lnTo>
                  <a:lnTo>
                    <a:pt x="300288" y="125421"/>
                  </a:lnTo>
                  <a:lnTo>
                    <a:pt x="265316" y="151601"/>
                  </a:lnTo>
                  <a:lnTo>
                    <a:pt x="239128" y="186563"/>
                  </a:lnTo>
                  <a:lnTo>
                    <a:pt x="222699" y="229330"/>
                  </a:lnTo>
                  <a:lnTo>
                    <a:pt x="217006" y="278926"/>
                  </a:lnTo>
                  <a:lnTo>
                    <a:pt x="506349" y="278926"/>
                  </a:lnTo>
                  <a:lnTo>
                    <a:pt x="498324" y="321653"/>
                  </a:lnTo>
                  <a:lnTo>
                    <a:pt x="475477" y="354211"/>
                  </a:lnTo>
                  <a:lnTo>
                    <a:pt x="439648" y="374953"/>
                  </a:lnTo>
                  <a:lnTo>
                    <a:pt x="392678" y="382232"/>
                  </a:lnTo>
                  <a:lnTo>
                    <a:pt x="361678" y="382232"/>
                  </a:lnTo>
                  <a:lnTo>
                    <a:pt x="361678" y="537192"/>
                  </a:lnTo>
                  <a:lnTo>
                    <a:pt x="757709" y="537192"/>
                  </a:lnTo>
                  <a:lnTo>
                    <a:pt x="739376" y="577169"/>
                  </a:lnTo>
                  <a:lnTo>
                    <a:pt x="738552" y="578514"/>
                  </a:lnTo>
                  <a:lnTo>
                    <a:pt x="392678" y="578514"/>
                  </a:lnTo>
                  <a:lnTo>
                    <a:pt x="372399" y="582517"/>
                  </a:lnTo>
                  <a:lnTo>
                    <a:pt x="355994" y="593494"/>
                  </a:lnTo>
                  <a:lnTo>
                    <a:pt x="345014" y="609893"/>
                  </a:lnTo>
                  <a:lnTo>
                    <a:pt x="341010" y="630167"/>
                  </a:lnTo>
                  <a:lnTo>
                    <a:pt x="345014" y="650441"/>
                  </a:lnTo>
                  <a:lnTo>
                    <a:pt x="355994" y="666841"/>
                  </a:lnTo>
                  <a:lnTo>
                    <a:pt x="372399" y="677817"/>
                  </a:lnTo>
                  <a:lnTo>
                    <a:pt x="392678" y="681820"/>
                  </a:lnTo>
                  <a:lnTo>
                    <a:pt x="657807" y="681820"/>
                  </a:lnTo>
                  <a:lnTo>
                    <a:pt x="653527" y="686099"/>
                  </a:lnTo>
                  <a:lnTo>
                    <a:pt x="617084" y="714829"/>
                  </a:lnTo>
                  <a:lnTo>
                    <a:pt x="577339" y="739158"/>
                  </a:lnTo>
                  <a:lnTo>
                    <a:pt x="534659" y="758719"/>
                  </a:lnTo>
                  <a:lnTo>
                    <a:pt x="489411" y="773145"/>
                  </a:lnTo>
                  <a:lnTo>
                    <a:pt x="441962" y="782070"/>
                  </a:lnTo>
                  <a:lnTo>
                    <a:pt x="392678" y="785126"/>
                  </a:lnTo>
                  <a:close/>
                </a:path>
                <a:path w="785495" h="785495">
                  <a:moveTo>
                    <a:pt x="757709" y="537192"/>
                  </a:moveTo>
                  <a:lnTo>
                    <a:pt x="423679" y="537192"/>
                  </a:lnTo>
                  <a:lnTo>
                    <a:pt x="423679" y="442150"/>
                  </a:lnTo>
                  <a:lnTo>
                    <a:pt x="472058" y="428844"/>
                  </a:lnTo>
                  <a:lnTo>
                    <a:pt x="512102" y="404629"/>
                  </a:lnTo>
                  <a:lnTo>
                    <a:pt x="542426" y="370745"/>
                  </a:lnTo>
                  <a:lnTo>
                    <a:pt x="561638" y="328431"/>
                  </a:lnTo>
                  <a:lnTo>
                    <a:pt x="568351" y="278926"/>
                  </a:lnTo>
                  <a:lnTo>
                    <a:pt x="562155" y="231841"/>
                  </a:lnTo>
                  <a:lnTo>
                    <a:pt x="544622" y="189777"/>
                  </a:lnTo>
                  <a:lnTo>
                    <a:pt x="517328" y="154313"/>
                  </a:lnTo>
                  <a:lnTo>
                    <a:pt x="481854" y="127028"/>
                  </a:lnTo>
                  <a:lnTo>
                    <a:pt x="439778" y="109499"/>
                  </a:lnTo>
                  <a:lnTo>
                    <a:pt x="392678" y="103306"/>
                  </a:lnTo>
                  <a:lnTo>
                    <a:pt x="657807" y="103306"/>
                  </a:lnTo>
                  <a:lnTo>
                    <a:pt x="686301" y="131791"/>
                  </a:lnTo>
                  <a:lnTo>
                    <a:pt x="715040" y="168224"/>
                  </a:lnTo>
                  <a:lnTo>
                    <a:pt x="739376" y="207957"/>
                  </a:lnTo>
                  <a:lnTo>
                    <a:pt x="758942" y="250624"/>
                  </a:lnTo>
                  <a:lnTo>
                    <a:pt x="773373" y="295859"/>
                  </a:lnTo>
                  <a:lnTo>
                    <a:pt x="782300" y="343294"/>
                  </a:lnTo>
                  <a:lnTo>
                    <a:pt x="785357" y="392563"/>
                  </a:lnTo>
                  <a:lnTo>
                    <a:pt x="782300" y="441832"/>
                  </a:lnTo>
                  <a:lnTo>
                    <a:pt x="773373" y="489267"/>
                  </a:lnTo>
                  <a:lnTo>
                    <a:pt x="758942" y="534502"/>
                  </a:lnTo>
                  <a:lnTo>
                    <a:pt x="757709" y="537192"/>
                  </a:lnTo>
                  <a:close/>
                </a:path>
                <a:path w="785495" h="785495">
                  <a:moveTo>
                    <a:pt x="506349" y="278926"/>
                  </a:moveTo>
                  <a:lnTo>
                    <a:pt x="279008" y="278926"/>
                  </a:lnTo>
                  <a:lnTo>
                    <a:pt x="286742" y="231099"/>
                  </a:lnTo>
                  <a:lnTo>
                    <a:pt x="309105" y="195377"/>
                  </a:lnTo>
                  <a:lnTo>
                    <a:pt x="344837" y="173021"/>
                  </a:lnTo>
                  <a:lnTo>
                    <a:pt x="392678" y="165289"/>
                  </a:lnTo>
                  <a:lnTo>
                    <a:pt x="437904" y="173893"/>
                  </a:lnTo>
                  <a:lnTo>
                    <a:pt x="473927" y="197702"/>
                  </a:lnTo>
                  <a:lnTo>
                    <a:pt x="497743" y="233714"/>
                  </a:lnTo>
                  <a:lnTo>
                    <a:pt x="506349" y="278926"/>
                  </a:lnTo>
                  <a:close/>
                </a:path>
                <a:path w="785495" h="785495">
                  <a:moveTo>
                    <a:pt x="657807" y="681820"/>
                  </a:moveTo>
                  <a:lnTo>
                    <a:pt x="392678" y="681820"/>
                  </a:lnTo>
                  <a:lnTo>
                    <a:pt x="412958" y="677817"/>
                  </a:lnTo>
                  <a:lnTo>
                    <a:pt x="429363" y="666841"/>
                  </a:lnTo>
                  <a:lnTo>
                    <a:pt x="440342" y="650441"/>
                  </a:lnTo>
                  <a:lnTo>
                    <a:pt x="444347" y="630167"/>
                  </a:lnTo>
                  <a:lnTo>
                    <a:pt x="440342" y="609893"/>
                  </a:lnTo>
                  <a:lnTo>
                    <a:pt x="429363" y="593494"/>
                  </a:lnTo>
                  <a:lnTo>
                    <a:pt x="412958" y="582517"/>
                  </a:lnTo>
                  <a:lnTo>
                    <a:pt x="392678" y="578514"/>
                  </a:lnTo>
                  <a:lnTo>
                    <a:pt x="738552" y="578514"/>
                  </a:lnTo>
                  <a:lnTo>
                    <a:pt x="715040" y="616902"/>
                  </a:lnTo>
                  <a:lnTo>
                    <a:pt x="686301" y="653335"/>
                  </a:lnTo>
                  <a:lnTo>
                    <a:pt x="657807" y="681820"/>
                  </a:lnTo>
                  <a:close/>
                </a:path>
              </a:pathLst>
            </a:custGeom>
            <a:solidFill>
              <a:srgbClr val="FFFFFF"/>
            </a:solidFill>
          </p:spPr>
          <p:txBody>
            <a:bodyPr wrap="square" lIns="0" tIns="0" rIns="0" bIns="0" rtlCol="0"/>
            <a:lstStyle/>
            <a:p>
              <a:endParaRPr dirty="0"/>
            </a:p>
          </p:txBody>
        </p:sp>
      </p:grpSp>
      <p:sp>
        <p:nvSpPr>
          <p:cNvPr id="13" name="object 13"/>
          <p:cNvSpPr txBox="1"/>
          <p:nvPr/>
        </p:nvSpPr>
        <p:spPr>
          <a:xfrm>
            <a:off x="4859177" y="4622960"/>
            <a:ext cx="2467610" cy="741680"/>
          </a:xfrm>
          <a:prstGeom prst="rect">
            <a:avLst/>
          </a:prstGeom>
        </p:spPr>
        <p:txBody>
          <a:bodyPr vert="horz" wrap="square" lIns="0" tIns="36830" rIns="0" bIns="0" rtlCol="0">
            <a:spAutoFit/>
          </a:bodyPr>
          <a:lstStyle/>
          <a:p>
            <a:pPr marL="1005840" marR="5080" indent="-993775">
              <a:lnSpc>
                <a:spcPts val="2760"/>
              </a:lnSpc>
              <a:spcBef>
                <a:spcPts val="290"/>
              </a:spcBef>
            </a:pPr>
            <a:r>
              <a:rPr sz="2400" b="1" spc="-5" dirty="0">
                <a:solidFill>
                  <a:srgbClr val="212121"/>
                </a:solidFill>
                <a:latin typeface="Arial"/>
                <a:cs typeface="Arial"/>
              </a:rPr>
              <a:t>KNOW</a:t>
            </a:r>
            <a:r>
              <a:rPr sz="2400" b="1" spc="-45" dirty="0">
                <a:solidFill>
                  <a:srgbClr val="212121"/>
                </a:solidFill>
                <a:latin typeface="Arial"/>
                <a:cs typeface="Arial"/>
              </a:rPr>
              <a:t> </a:t>
            </a:r>
            <a:r>
              <a:rPr sz="2400" b="1" spc="-50" dirty="0">
                <a:solidFill>
                  <a:srgbClr val="212121"/>
                </a:solidFill>
                <a:latin typeface="Arial"/>
                <a:cs typeface="Arial"/>
              </a:rPr>
              <a:t>WHAT </a:t>
            </a:r>
            <a:r>
              <a:rPr sz="2400" b="1" spc="-25" dirty="0">
                <a:solidFill>
                  <a:srgbClr val="212121"/>
                </a:solidFill>
                <a:latin typeface="Arial"/>
                <a:cs typeface="Arial"/>
              </a:rPr>
              <a:t>TO </a:t>
            </a:r>
            <a:r>
              <a:rPr sz="2400" b="1" spc="-650" dirty="0">
                <a:solidFill>
                  <a:srgbClr val="212121"/>
                </a:solidFill>
                <a:latin typeface="Arial"/>
                <a:cs typeface="Arial"/>
              </a:rPr>
              <a:t> </a:t>
            </a:r>
            <a:r>
              <a:rPr sz="2400" b="1" spc="-10" dirty="0">
                <a:solidFill>
                  <a:srgbClr val="212121"/>
                </a:solidFill>
                <a:latin typeface="Arial"/>
                <a:cs typeface="Arial"/>
              </a:rPr>
              <a:t>DO</a:t>
            </a:r>
            <a:endParaRPr sz="2400" dirty="0">
              <a:latin typeface="Arial"/>
              <a:cs typeface="Arial"/>
            </a:endParaRPr>
          </a:p>
        </p:txBody>
      </p:sp>
      <p:grpSp>
        <p:nvGrpSpPr>
          <p:cNvPr id="14" name="object 14" descr="Clipart of brain"/>
          <p:cNvGrpSpPr/>
          <p:nvPr/>
        </p:nvGrpSpPr>
        <p:grpSpPr>
          <a:xfrm>
            <a:off x="8590788" y="2359151"/>
            <a:ext cx="1750060" cy="1750060"/>
            <a:chOff x="8590788" y="2359151"/>
            <a:chExt cx="1750060" cy="1750060"/>
          </a:xfrm>
        </p:grpSpPr>
        <p:sp>
          <p:nvSpPr>
            <p:cNvPr id="15" name="object 15"/>
            <p:cNvSpPr/>
            <p:nvPr/>
          </p:nvSpPr>
          <p:spPr>
            <a:xfrm>
              <a:off x="8590788" y="2359151"/>
              <a:ext cx="1750060" cy="1750060"/>
            </a:xfrm>
            <a:custGeom>
              <a:avLst/>
              <a:gdLst/>
              <a:ahLst/>
              <a:cxnLst/>
              <a:rect l="l" t="t" r="r" b="b"/>
              <a:pathLst>
                <a:path w="1750059" h="1750060">
                  <a:moveTo>
                    <a:pt x="874776" y="0"/>
                  </a:moveTo>
                  <a:lnTo>
                    <a:pt x="826779" y="1294"/>
                  </a:lnTo>
                  <a:lnTo>
                    <a:pt x="779460" y="5133"/>
                  </a:lnTo>
                  <a:lnTo>
                    <a:pt x="732883" y="11449"/>
                  </a:lnTo>
                  <a:lnTo>
                    <a:pt x="687117" y="20176"/>
                  </a:lnTo>
                  <a:lnTo>
                    <a:pt x="642227" y="31248"/>
                  </a:lnTo>
                  <a:lnTo>
                    <a:pt x="598280" y="44597"/>
                  </a:lnTo>
                  <a:lnTo>
                    <a:pt x="555344" y="60156"/>
                  </a:lnTo>
                  <a:lnTo>
                    <a:pt x="513484" y="77860"/>
                  </a:lnTo>
                  <a:lnTo>
                    <a:pt x="472768" y="97641"/>
                  </a:lnTo>
                  <a:lnTo>
                    <a:pt x="433261" y="119433"/>
                  </a:lnTo>
                  <a:lnTo>
                    <a:pt x="395032" y="143169"/>
                  </a:lnTo>
                  <a:lnTo>
                    <a:pt x="358146" y="168782"/>
                  </a:lnTo>
                  <a:lnTo>
                    <a:pt x="322671" y="196205"/>
                  </a:lnTo>
                  <a:lnTo>
                    <a:pt x="288672" y="225373"/>
                  </a:lnTo>
                  <a:lnTo>
                    <a:pt x="256217" y="256217"/>
                  </a:lnTo>
                  <a:lnTo>
                    <a:pt x="225373" y="288672"/>
                  </a:lnTo>
                  <a:lnTo>
                    <a:pt x="196205" y="322671"/>
                  </a:lnTo>
                  <a:lnTo>
                    <a:pt x="168782" y="358146"/>
                  </a:lnTo>
                  <a:lnTo>
                    <a:pt x="143169" y="395032"/>
                  </a:lnTo>
                  <a:lnTo>
                    <a:pt x="119433" y="433261"/>
                  </a:lnTo>
                  <a:lnTo>
                    <a:pt x="97641" y="472768"/>
                  </a:lnTo>
                  <a:lnTo>
                    <a:pt x="77860" y="513484"/>
                  </a:lnTo>
                  <a:lnTo>
                    <a:pt x="60156" y="555344"/>
                  </a:lnTo>
                  <a:lnTo>
                    <a:pt x="44597" y="598280"/>
                  </a:lnTo>
                  <a:lnTo>
                    <a:pt x="31248" y="642227"/>
                  </a:lnTo>
                  <a:lnTo>
                    <a:pt x="20176" y="687117"/>
                  </a:lnTo>
                  <a:lnTo>
                    <a:pt x="11449" y="732883"/>
                  </a:lnTo>
                  <a:lnTo>
                    <a:pt x="5133" y="779460"/>
                  </a:lnTo>
                  <a:lnTo>
                    <a:pt x="1294" y="826779"/>
                  </a:lnTo>
                  <a:lnTo>
                    <a:pt x="0" y="874776"/>
                  </a:lnTo>
                  <a:lnTo>
                    <a:pt x="1294" y="922772"/>
                  </a:lnTo>
                  <a:lnTo>
                    <a:pt x="5133" y="970091"/>
                  </a:lnTo>
                  <a:lnTo>
                    <a:pt x="11449" y="1016668"/>
                  </a:lnTo>
                  <a:lnTo>
                    <a:pt x="20176" y="1062434"/>
                  </a:lnTo>
                  <a:lnTo>
                    <a:pt x="31248" y="1107324"/>
                  </a:lnTo>
                  <a:lnTo>
                    <a:pt x="44597" y="1151271"/>
                  </a:lnTo>
                  <a:lnTo>
                    <a:pt x="60156" y="1194207"/>
                  </a:lnTo>
                  <a:lnTo>
                    <a:pt x="77860" y="1236067"/>
                  </a:lnTo>
                  <a:lnTo>
                    <a:pt x="97641" y="1276783"/>
                  </a:lnTo>
                  <a:lnTo>
                    <a:pt x="119433" y="1316290"/>
                  </a:lnTo>
                  <a:lnTo>
                    <a:pt x="143169" y="1354519"/>
                  </a:lnTo>
                  <a:lnTo>
                    <a:pt x="168782" y="1391405"/>
                  </a:lnTo>
                  <a:lnTo>
                    <a:pt x="196205" y="1426880"/>
                  </a:lnTo>
                  <a:lnTo>
                    <a:pt x="225373" y="1460879"/>
                  </a:lnTo>
                  <a:lnTo>
                    <a:pt x="256217" y="1493334"/>
                  </a:lnTo>
                  <a:lnTo>
                    <a:pt x="288672" y="1524178"/>
                  </a:lnTo>
                  <a:lnTo>
                    <a:pt x="322671" y="1553346"/>
                  </a:lnTo>
                  <a:lnTo>
                    <a:pt x="358146" y="1580769"/>
                  </a:lnTo>
                  <a:lnTo>
                    <a:pt x="395032" y="1606382"/>
                  </a:lnTo>
                  <a:lnTo>
                    <a:pt x="433261" y="1630118"/>
                  </a:lnTo>
                  <a:lnTo>
                    <a:pt x="472768" y="1651910"/>
                  </a:lnTo>
                  <a:lnTo>
                    <a:pt x="513484" y="1671691"/>
                  </a:lnTo>
                  <a:lnTo>
                    <a:pt x="555344" y="1689395"/>
                  </a:lnTo>
                  <a:lnTo>
                    <a:pt x="598280" y="1704954"/>
                  </a:lnTo>
                  <a:lnTo>
                    <a:pt x="642227" y="1718303"/>
                  </a:lnTo>
                  <a:lnTo>
                    <a:pt x="687117" y="1729375"/>
                  </a:lnTo>
                  <a:lnTo>
                    <a:pt x="732883" y="1738102"/>
                  </a:lnTo>
                  <a:lnTo>
                    <a:pt x="779460" y="1744418"/>
                  </a:lnTo>
                  <a:lnTo>
                    <a:pt x="826779" y="1748257"/>
                  </a:lnTo>
                  <a:lnTo>
                    <a:pt x="874776" y="1749552"/>
                  </a:lnTo>
                  <a:lnTo>
                    <a:pt x="922772" y="1748257"/>
                  </a:lnTo>
                  <a:lnTo>
                    <a:pt x="970091" y="1744418"/>
                  </a:lnTo>
                  <a:lnTo>
                    <a:pt x="1016668" y="1738102"/>
                  </a:lnTo>
                  <a:lnTo>
                    <a:pt x="1062434" y="1729375"/>
                  </a:lnTo>
                  <a:lnTo>
                    <a:pt x="1107324" y="1718303"/>
                  </a:lnTo>
                  <a:lnTo>
                    <a:pt x="1151271" y="1704954"/>
                  </a:lnTo>
                  <a:lnTo>
                    <a:pt x="1194207" y="1689395"/>
                  </a:lnTo>
                  <a:lnTo>
                    <a:pt x="1236067" y="1671691"/>
                  </a:lnTo>
                  <a:lnTo>
                    <a:pt x="1276783" y="1651910"/>
                  </a:lnTo>
                  <a:lnTo>
                    <a:pt x="1316290" y="1630118"/>
                  </a:lnTo>
                  <a:lnTo>
                    <a:pt x="1354519" y="1606382"/>
                  </a:lnTo>
                  <a:lnTo>
                    <a:pt x="1391405" y="1580769"/>
                  </a:lnTo>
                  <a:lnTo>
                    <a:pt x="1426880" y="1553346"/>
                  </a:lnTo>
                  <a:lnTo>
                    <a:pt x="1460879" y="1524178"/>
                  </a:lnTo>
                  <a:lnTo>
                    <a:pt x="1493334" y="1493334"/>
                  </a:lnTo>
                  <a:lnTo>
                    <a:pt x="1524178" y="1460879"/>
                  </a:lnTo>
                  <a:lnTo>
                    <a:pt x="1553346" y="1426880"/>
                  </a:lnTo>
                  <a:lnTo>
                    <a:pt x="1580769" y="1391405"/>
                  </a:lnTo>
                  <a:lnTo>
                    <a:pt x="1606382" y="1354519"/>
                  </a:lnTo>
                  <a:lnTo>
                    <a:pt x="1630118" y="1316290"/>
                  </a:lnTo>
                  <a:lnTo>
                    <a:pt x="1651910" y="1276783"/>
                  </a:lnTo>
                  <a:lnTo>
                    <a:pt x="1671691" y="1236067"/>
                  </a:lnTo>
                  <a:lnTo>
                    <a:pt x="1689395" y="1194207"/>
                  </a:lnTo>
                  <a:lnTo>
                    <a:pt x="1704954" y="1151271"/>
                  </a:lnTo>
                  <a:lnTo>
                    <a:pt x="1718303" y="1107324"/>
                  </a:lnTo>
                  <a:lnTo>
                    <a:pt x="1729375" y="1062434"/>
                  </a:lnTo>
                  <a:lnTo>
                    <a:pt x="1738102" y="1016668"/>
                  </a:lnTo>
                  <a:lnTo>
                    <a:pt x="1744418" y="970091"/>
                  </a:lnTo>
                  <a:lnTo>
                    <a:pt x="1748257" y="922772"/>
                  </a:lnTo>
                  <a:lnTo>
                    <a:pt x="1749552" y="874776"/>
                  </a:lnTo>
                  <a:lnTo>
                    <a:pt x="1748257" y="826779"/>
                  </a:lnTo>
                  <a:lnTo>
                    <a:pt x="1744418" y="779460"/>
                  </a:lnTo>
                  <a:lnTo>
                    <a:pt x="1738102" y="732883"/>
                  </a:lnTo>
                  <a:lnTo>
                    <a:pt x="1729375" y="687117"/>
                  </a:lnTo>
                  <a:lnTo>
                    <a:pt x="1718303" y="642227"/>
                  </a:lnTo>
                  <a:lnTo>
                    <a:pt x="1704954" y="598280"/>
                  </a:lnTo>
                  <a:lnTo>
                    <a:pt x="1689395" y="555344"/>
                  </a:lnTo>
                  <a:lnTo>
                    <a:pt x="1671691" y="513484"/>
                  </a:lnTo>
                  <a:lnTo>
                    <a:pt x="1651910" y="472768"/>
                  </a:lnTo>
                  <a:lnTo>
                    <a:pt x="1630118" y="433261"/>
                  </a:lnTo>
                  <a:lnTo>
                    <a:pt x="1606382" y="395032"/>
                  </a:lnTo>
                  <a:lnTo>
                    <a:pt x="1580769" y="358146"/>
                  </a:lnTo>
                  <a:lnTo>
                    <a:pt x="1553346" y="322671"/>
                  </a:lnTo>
                  <a:lnTo>
                    <a:pt x="1524178" y="288672"/>
                  </a:lnTo>
                  <a:lnTo>
                    <a:pt x="1493334" y="256217"/>
                  </a:lnTo>
                  <a:lnTo>
                    <a:pt x="1460879" y="225373"/>
                  </a:lnTo>
                  <a:lnTo>
                    <a:pt x="1426880" y="196205"/>
                  </a:lnTo>
                  <a:lnTo>
                    <a:pt x="1391405" y="168782"/>
                  </a:lnTo>
                  <a:lnTo>
                    <a:pt x="1354519" y="143169"/>
                  </a:lnTo>
                  <a:lnTo>
                    <a:pt x="1316290" y="119433"/>
                  </a:lnTo>
                  <a:lnTo>
                    <a:pt x="1276783" y="97641"/>
                  </a:lnTo>
                  <a:lnTo>
                    <a:pt x="1236067" y="77860"/>
                  </a:lnTo>
                  <a:lnTo>
                    <a:pt x="1194207" y="60156"/>
                  </a:lnTo>
                  <a:lnTo>
                    <a:pt x="1151271" y="44597"/>
                  </a:lnTo>
                  <a:lnTo>
                    <a:pt x="1107324" y="31248"/>
                  </a:lnTo>
                  <a:lnTo>
                    <a:pt x="1062434" y="20176"/>
                  </a:lnTo>
                  <a:lnTo>
                    <a:pt x="1016668" y="11449"/>
                  </a:lnTo>
                  <a:lnTo>
                    <a:pt x="970091" y="5133"/>
                  </a:lnTo>
                  <a:lnTo>
                    <a:pt x="922772" y="1294"/>
                  </a:lnTo>
                  <a:lnTo>
                    <a:pt x="874776" y="0"/>
                  </a:lnTo>
                  <a:close/>
                </a:path>
              </a:pathLst>
            </a:custGeom>
            <a:solidFill>
              <a:srgbClr val="0053A6"/>
            </a:solidFill>
          </p:spPr>
          <p:txBody>
            <a:bodyPr wrap="square" lIns="0" tIns="0" rIns="0" bIns="0" rtlCol="0"/>
            <a:lstStyle/>
            <a:p>
              <a:endParaRPr dirty="0"/>
            </a:p>
          </p:txBody>
        </p:sp>
        <p:pic>
          <p:nvPicPr>
            <p:cNvPr id="16" name="object 16"/>
            <p:cNvPicPr/>
            <p:nvPr/>
          </p:nvPicPr>
          <p:blipFill>
            <a:blip r:embed="rId2" cstate="print"/>
            <a:stretch>
              <a:fillRect/>
            </a:stretch>
          </p:blipFill>
          <p:spPr>
            <a:xfrm>
              <a:off x="9416982" y="2946374"/>
              <a:ext cx="86934" cy="86777"/>
            </a:xfrm>
            <a:prstGeom prst="rect">
              <a:avLst/>
            </a:prstGeom>
          </p:spPr>
        </p:pic>
        <p:pic>
          <p:nvPicPr>
            <p:cNvPr id="17" name="object 17"/>
            <p:cNvPicPr/>
            <p:nvPr/>
          </p:nvPicPr>
          <p:blipFill>
            <a:blip r:embed="rId3" cstate="print"/>
            <a:stretch>
              <a:fillRect/>
            </a:stretch>
          </p:blipFill>
          <p:spPr>
            <a:xfrm>
              <a:off x="9286583" y="3156085"/>
              <a:ext cx="86934" cy="86777"/>
            </a:xfrm>
            <a:prstGeom prst="rect">
              <a:avLst/>
            </a:prstGeom>
          </p:spPr>
        </p:pic>
        <p:sp>
          <p:nvSpPr>
            <p:cNvPr id="18" name="object 18"/>
            <p:cNvSpPr/>
            <p:nvPr/>
          </p:nvSpPr>
          <p:spPr>
            <a:xfrm>
              <a:off x="9117889" y="2801596"/>
              <a:ext cx="704215" cy="833119"/>
            </a:xfrm>
            <a:custGeom>
              <a:avLst/>
              <a:gdLst/>
              <a:ahLst/>
              <a:cxnLst/>
              <a:rect l="l" t="t" r="r" b="b"/>
              <a:pathLst>
                <a:path w="704215" h="833120">
                  <a:moveTo>
                    <a:pt x="449162" y="832795"/>
                  </a:moveTo>
                  <a:lnTo>
                    <a:pt x="122122" y="832795"/>
                  </a:lnTo>
                  <a:lnTo>
                    <a:pt x="122122" y="571430"/>
                  </a:lnTo>
                  <a:lnTo>
                    <a:pt x="86124" y="538922"/>
                  </a:lnTo>
                  <a:lnTo>
                    <a:pt x="55963" y="501794"/>
                  </a:lnTo>
                  <a:lnTo>
                    <a:pt x="31953" y="460764"/>
                  </a:lnTo>
                  <a:lnTo>
                    <a:pt x="14412" y="416548"/>
                  </a:lnTo>
                  <a:lnTo>
                    <a:pt x="3655" y="369864"/>
                  </a:lnTo>
                  <a:lnTo>
                    <a:pt x="0" y="321429"/>
                  </a:lnTo>
                  <a:lnTo>
                    <a:pt x="1962" y="273288"/>
                  </a:lnTo>
                  <a:lnTo>
                    <a:pt x="11151" y="226556"/>
                  </a:lnTo>
                  <a:lnTo>
                    <a:pt x="27182" y="182156"/>
                  </a:lnTo>
                  <a:lnTo>
                    <a:pt x="49676" y="140791"/>
                  </a:lnTo>
                  <a:lnTo>
                    <a:pt x="78253" y="103221"/>
                  </a:lnTo>
                  <a:lnTo>
                    <a:pt x="112533" y="70206"/>
                  </a:lnTo>
                  <a:lnTo>
                    <a:pt x="152135" y="42503"/>
                  </a:lnTo>
                  <a:lnTo>
                    <a:pt x="195533" y="21251"/>
                  </a:lnTo>
                  <a:lnTo>
                    <a:pt x="240922" y="7083"/>
                  </a:lnTo>
                  <a:lnTo>
                    <a:pt x="287507" y="0"/>
                  </a:lnTo>
                  <a:lnTo>
                    <a:pt x="334489" y="0"/>
                  </a:lnTo>
                  <a:lnTo>
                    <a:pt x="381073" y="7083"/>
                  </a:lnTo>
                  <a:lnTo>
                    <a:pt x="426463" y="21251"/>
                  </a:lnTo>
                  <a:lnTo>
                    <a:pt x="469860" y="42503"/>
                  </a:lnTo>
                  <a:lnTo>
                    <a:pt x="500513" y="64197"/>
                  </a:lnTo>
                  <a:lnTo>
                    <a:pt x="328074" y="64197"/>
                  </a:lnTo>
                  <a:lnTo>
                    <a:pt x="315655" y="90023"/>
                  </a:lnTo>
                  <a:lnTo>
                    <a:pt x="265978" y="90023"/>
                  </a:lnTo>
                  <a:lnTo>
                    <a:pt x="245279" y="110685"/>
                  </a:lnTo>
                  <a:lnTo>
                    <a:pt x="253559" y="137544"/>
                  </a:lnTo>
                  <a:lnTo>
                    <a:pt x="249419" y="144776"/>
                  </a:lnTo>
                  <a:lnTo>
                    <a:pt x="246314" y="152007"/>
                  </a:lnTo>
                  <a:lnTo>
                    <a:pt x="244244" y="160272"/>
                  </a:lnTo>
                  <a:lnTo>
                    <a:pt x="218371" y="172668"/>
                  </a:lnTo>
                  <a:lnTo>
                    <a:pt x="218371" y="201594"/>
                  </a:lnTo>
                  <a:lnTo>
                    <a:pt x="244244" y="213991"/>
                  </a:lnTo>
                  <a:lnTo>
                    <a:pt x="246314" y="222255"/>
                  </a:lnTo>
                  <a:lnTo>
                    <a:pt x="249419" y="229487"/>
                  </a:lnTo>
                  <a:lnTo>
                    <a:pt x="253559" y="236718"/>
                  </a:lnTo>
                  <a:lnTo>
                    <a:pt x="244244" y="263578"/>
                  </a:lnTo>
                  <a:lnTo>
                    <a:pt x="253559" y="272875"/>
                  </a:lnTo>
                  <a:lnTo>
                    <a:pt x="197672" y="272875"/>
                  </a:lnTo>
                  <a:lnTo>
                    <a:pt x="185253" y="298702"/>
                  </a:lnTo>
                  <a:lnTo>
                    <a:pt x="135576" y="298702"/>
                  </a:lnTo>
                  <a:lnTo>
                    <a:pt x="114877" y="319363"/>
                  </a:lnTo>
                  <a:lnTo>
                    <a:pt x="124192" y="346223"/>
                  </a:lnTo>
                  <a:lnTo>
                    <a:pt x="120052" y="353454"/>
                  </a:lnTo>
                  <a:lnTo>
                    <a:pt x="116947" y="360686"/>
                  </a:lnTo>
                  <a:lnTo>
                    <a:pt x="114877" y="368950"/>
                  </a:lnTo>
                  <a:lnTo>
                    <a:pt x="89004" y="381347"/>
                  </a:lnTo>
                  <a:lnTo>
                    <a:pt x="89004" y="410273"/>
                  </a:lnTo>
                  <a:lnTo>
                    <a:pt x="114877" y="422669"/>
                  </a:lnTo>
                  <a:lnTo>
                    <a:pt x="116947" y="430934"/>
                  </a:lnTo>
                  <a:lnTo>
                    <a:pt x="120052" y="438165"/>
                  </a:lnTo>
                  <a:lnTo>
                    <a:pt x="124192" y="445397"/>
                  </a:lnTo>
                  <a:lnTo>
                    <a:pt x="114877" y="472256"/>
                  </a:lnTo>
                  <a:lnTo>
                    <a:pt x="135576" y="492918"/>
                  </a:lnTo>
                  <a:lnTo>
                    <a:pt x="181113" y="492918"/>
                  </a:lnTo>
                  <a:lnTo>
                    <a:pt x="185253" y="493951"/>
                  </a:lnTo>
                  <a:lnTo>
                    <a:pt x="197672" y="519777"/>
                  </a:lnTo>
                  <a:lnTo>
                    <a:pt x="675628" y="519777"/>
                  </a:lnTo>
                  <a:lnTo>
                    <a:pt x="667533" y="522876"/>
                  </a:lnTo>
                  <a:lnTo>
                    <a:pt x="621996" y="522876"/>
                  </a:lnTo>
                  <a:lnTo>
                    <a:pt x="621996" y="584860"/>
                  </a:lnTo>
                  <a:lnTo>
                    <a:pt x="619700" y="609185"/>
                  </a:lnTo>
                  <a:lnTo>
                    <a:pt x="601912" y="653575"/>
                  </a:lnTo>
                  <a:lnTo>
                    <a:pt x="568276" y="687908"/>
                  </a:lnTo>
                  <a:lnTo>
                    <a:pt x="524227" y="706374"/>
                  </a:lnTo>
                  <a:lnTo>
                    <a:pt x="499874" y="708827"/>
                  </a:lnTo>
                  <a:lnTo>
                    <a:pt x="449162" y="708827"/>
                  </a:lnTo>
                  <a:lnTo>
                    <a:pt x="449162" y="832795"/>
                  </a:lnTo>
                  <a:close/>
                </a:path>
                <a:path w="704215" h="833120">
                  <a:moveTo>
                    <a:pt x="392240" y="98288"/>
                  </a:moveTo>
                  <a:lnTo>
                    <a:pt x="384996" y="94156"/>
                  </a:lnTo>
                  <a:lnTo>
                    <a:pt x="377751" y="91057"/>
                  </a:lnTo>
                  <a:lnTo>
                    <a:pt x="369472" y="88990"/>
                  </a:lnTo>
                  <a:lnTo>
                    <a:pt x="357052" y="64197"/>
                  </a:lnTo>
                  <a:lnTo>
                    <a:pt x="500513" y="64197"/>
                  </a:lnTo>
                  <a:lnTo>
                    <a:pt x="509463" y="70531"/>
                  </a:lnTo>
                  <a:lnTo>
                    <a:pt x="528556" y="88990"/>
                  </a:lnTo>
                  <a:lnTo>
                    <a:pt x="419149" y="88990"/>
                  </a:lnTo>
                  <a:lnTo>
                    <a:pt x="392240" y="98288"/>
                  </a:lnTo>
                  <a:close/>
                </a:path>
                <a:path w="704215" h="833120">
                  <a:moveTo>
                    <a:pt x="620521" y="285272"/>
                  </a:moveTo>
                  <a:lnTo>
                    <a:pt x="418114" y="285272"/>
                  </a:lnTo>
                  <a:lnTo>
                    <a:pt x="438812" y="264611"/>
                  </a:lnTo>
                  <a:lnTo>
                    <a:pt x="429498" y="237751"/>
                  </a:lnTo>
                  <a:lnTo>
                    <a:pt x="437777" y="223288"/>
                  </a:lnTo>
                  <a:lnTo>
                    <a:pt x="439847" y="215024"/>
                  </a:lnTo>
                  <a:lnTo>
                    <a:pt x="465721" y="202627"/>
                  </a:lnTo>
                  <a:lnTo>
                    <a:pt x="465721" y="171635"/>
                  </a:lnTo>
                  <a:lnTo>
                    <a:pt x="439847" y="159239"/>
                  </a:lnTo>
                  <a:lnTo>
                    <a:pt x="437777" y="150974"/>
                  </a:lnTo>
                  <a:lnTo>
                    <a:pt x="434673" y="143743"/>
                  </a:lnTo>
                  <a:lnTo>
                    <a:pt x="430533" y="136511"/>
                  </a:lnTo>
                  <a:lnTo>
                    <a:pt x="439847" y="109652"/>
                  </a:lnTo>
                  <a:lnTo>
                    <a:pt x="419149" y="88990"/>
                  </a:lnTo>
                  <a:lnTo>
                    <a:pt x="528556" y="88990"/>
                  </a:lnTo>
                  <a:lnTo>
                    <a:pt x="572319" y="141225"/>
                  </a:lnTo>
                  <a:lnTo>
                    <a:pt x="594813" y="182481"/>
                  </a:lnTo>
                  <a:lnTo>
                    <a:pt x="610844" y="226737"/>
                  </a:lnTo>
                  <a:lnTo>
                    <a:pt x="620032" y="273288"/>
                  </a:lnTo>
                  <a:lnTo>
                    <a:pt x="620521" y="285272"/>
                  </a:lnTo>
                  <a:close/>
                </a:path>
                <a:path w="704215" h="833120">
                  <a:moveTo>
                    <a:pt x="292886" y="99321"/>
                  </a:moveTo>
                  <a:lnTo>
                    <a:pt x="265978" y="90023"/>
                  </a:lnTo>
                  <a:lnTo>
                    <a:pt x="315655" y="90023"/>
                  </a:lnTo>
                  <a:lnTo>
                    <a:pt x="307376" y="92090"/>
                  </a:lnTo>
                  <a:lnTo>
                    <a:pt x="300131" y="95189"/>
                  </a:lnTo>
                  <a:lnTo>
                    <a:pt x="292886" y="99321"/>
                  </a:lnTo>
                  <a:close/>
                </a:path>
                <a:path w="704215" h="833120">
                  <a:moveTo>
                    <a:pt x="262873" y="308000"/>
                  </a:moveTo>
                  <a:lnTo>
                    <a:pt x="255629" y="303867"/>
                  </a:lnTo>
                  <a:lnTo>
                    <a:pt x="248384" y="300768"/>
                  </a:lnTo>
                  <a:lnTo>
                    <a:pt x="240105" y="298702"/>
                  </a:lnTo>
                  <a:lnTo>
                    <a:pt x="227685" y="272875"/>
                  </a:lnTo>
                  <a:lnTo>
                    <a:pt x="253559" y="272875"/>
                  </a:lnTo>
                  <a:lnTo>
                    <a:pt x="264943" y="284239"/>
                  </a:lnTo>
                  <a:lnTo>
                    <a:pt x="314620" y="284239"/>
                  </a:lnTo>
                  <a:lnTo>
                    <a:pt x="321575" y="298702"/>
                  </a:lnTo>
                  <a:lnTo>
                    <a:pt x="289782" y="298702"/>
                  </a:lnTo>
                  <a:lnTo>
                    <a:pt x="262873" y="308000"/>
                  </a:lnTo>
                  <a:close/>
                </a:path>
                <a:path w="704215" h="833120">
                  <a:moveTo>
                    <a:pt x="314620" y="284239"/>
                  </a:moveTo>
                  <a:lnTo>
                    <a:pt x="264943" y="284239"/>
                  </a:lnTo>
                  <a:lnTo>
                    <a:pt x="291851" y="274942"/>
                  </a:lnTo>
                  <a:lnTo>
                    <a:pt x="299096" y="279074"/>
                  </a:lnTo>
                  <a:lnTo>
                    <a:pt x="306341" y="282173"/>
                  </a:lnTo>
                  <a:lnTo>
                    <a:pt x="314620" y="284239"/>
                  </a:lnTo>
                  <a:close/>
                </a:path>
                <a:path w="704215" h="833120">
                  <a:moveTo>
                    <a:pt x="621532" y="310066"/>
                  </a:moveTo>
                  <a:lnTo>
                    <a:pt x="356018" y="310066"/>
                  </a:lnTo>
                  <a:lnTo>
                    <a:pt x="368437" y="285272"/>
                  </a:lnTo>
                  <a:lnTo>
                    <a:pt x="376716" y="283206"/>
                  </a:lnTo>
                  <a:lnTo>
                    <a:pt x="383961" y="280107"/>
                  </a:lnTo>
                  <a:lnTo>
                    <a:pt x="391205" y="275975"/>
                  </a:lnTo>
                  <a:lnTo>
                    <a:pt x="418114" y="285272"/>
                  </a:lnTo>
                  <a:lnTo>
                    <a:pt x="620521" y="285272"/>
                  </a:lnTo>
                  <a:lnTo>
                    <a:pt x="621532" y="310066"/>
                  </a:lnTo>
                  <a:close/>
                </a:path>
                <a:path w="704215" h="833120">
                  <a:moveTo>
                    <a:pt x="162484" y="308000"/>
                  </a:moveTo>
                  <a:lnTo>
                    <a:pt x="135576" y="298702"/>
                  </a:lnTo>
                  <a:lnTo>
                    <a:pt x="185253" y="298702"/>
                  </a:lnTo>
                  <a:lnTo>
                    <a:pt x="176974" y="300768"/>
                  </a:lnTo>
                  <a:lnTo>
                    <a:pt x="169729" y="303867"/>
                  </a:lnTo>
                  <a:lnTo>
                    <a:pt x="162484" y="308000"/>
                  </a:lnTo>
                  <a:close/>
                </a:path>
                <a:path w="704215" h="833120">
                  <a:moveTo>
                    <a:pt x="700699" y="494984"/>
                  </a:moveTo>
                  <a:lnTo>
                    <a:pt x="287712" y="494984"/>
                  </a:lnTo>
                  <a:lnTo>
                    <a:pt x="308410" y="474322"/>
                  </a:lnTo>
                  <a:lnTo>
                    <a:pt x="300131" y="447463"/>
                  </a:lnTo>
                  <a:lnTo>
                    <a:pt x="304271" y="440231"/>
                  </a:lnTo>
                  <a:lnTo>
                    <a:pt x="307376" y="433000"/>
                  </a:lnTo>
                  <a:lnTo>
                    <a:pt x="309445" y="424735"/>
                  </a:lnTo>
                  <a:lnTo>
                    <a:pt x="335319" y="412339"/>
                  </a:lnTo>
                  <a:lnTo>
                    <a:pt x="336354" y="381347"/>
                  </a:lnTo>
                  <a:lnTo>
                    <a:pt x="310480" y="368950"/>
                  </a:lnTo>
                  <a:lnTo>
                    <a:pt x="308410" y="360686"/>
                  </a:lnTo>
                  <a:lnTo>
                    <a:pt x="305306" y="353454"/>
                  </a:lnTo>
                  <a:lnTo>
                    <a:pt x="301166" y="346223"/>
                  </a:lnTo>
                  <a:lnTo>
                    <a:pt x="310480" y="319363"/>
                  </a:lnTo>
                  <a:lnTo>
                    <a:pt x="289782" y="298702"/>
                  </a:lnTo>
                  <a:lnTo>
                    <a:pt x="321575" y="298702"/>
                  </a:lnTo>
                  <a:lnTo>
                    <a:pt x="327039" y="310066"/>
                  </a:lnTo>
                  <a:lnTo>
                    <a:pt x="621532" y="310066"/>
                  </a:lnTo>
                  <a:lnTo>
                    <a:pt x="621912" y="319363"/>
                  </a:lnTo>
                  <a:lnTo>
                    <a:pt x="621996" y="326595"/>
                  </a:lnTo>
                  <a:lnTo>
                    <a:pt x="693407" y="450562"/>
                  </a:lnTo>
                  <a:lnTo>
                    <a:pt x="703627" y="477551"/>
                  </a:lnTo>
                  <a:lnTo>
                    <a:pt x="700699" y="494984"/>
                  </a:lnTo>
                  <a:close/>
                </a:path>
                <a:path w="704215" h="833120">
                  <a:moveTo>
                    <a:pt x="181113" y="492918"/>
                  </a:moveTo>
                  <a:lnTo>
                    <a:pt x="135576" y="492918"/>
                  </a:lnTo>
                  <a:lnTo>
                    <a:pt x="162484" y="484653"/>
                  </a:lnTo>
                  <a:lnTo>
                    <a:pt x="169729" y="488785"/>
                  </a:lnTo>
                  <a:lnTo>
                    <a:pt x="176974" y="491885"/>
                  </a:lnTo>
                  <a:lnTo>
                    <a:pt x="181113" y="492918"/>
                  </a:lnTo>
                  <a:close/>
                </a:path>
                <a:path w="704215" h="833120">
                  <a:moveTo>
                    <a:pt x="675628" y="519777"/>
                  </a:moveTo>
                  <a:lnTo>
                    <a:pt x="226651" y="519777"/>
                  </a:lnTo>
                  <a:lnTo>
                    <a:pt x="238035" y="494984"/>
                  </a:lnTo>
                  <a:lnTo>
                    <a:pt x="246314" y="492918"/>
                  </a:lnTo>
                  <a:lnTo>
                    <a:pt x="253559" y="489818"/>
                  </a:lnTo>
                  <a:lnTo>
                    <a:pt x="260803" y="485686"/>
                  </a:lnTo>
                  <a:lnTo>
                    <a:pt x="287712" y="494984"/>
                  </a:lnTo>
                  <a:lnTo>
                    <a:pt x="700699" y="494984"/>
                  </a:lnTo>
                  <a:lnTo>
                    <a:pt x="699875" y="499891"/>
                  </a:lnTo>
                  <a:lnTo>
                    <a:pt x="686421" y="515645"/>
                  </a:lnTo>
                  <a:lnTo>
                    <a:pt x="675628" y="519777"/>
                  </a:lnTo>
                  <a:close/>
                </a:path>
              </a:pathLst>
            </a:custGeom>
            <a:solidFill>
              <a:srgbClr val="FFFFFF"/>
            </a:solidFill>
          </p:spPr>
          <p:txBody>
            <a:bodyPr wrap="square" lIns="0" tIns="0" rIns="0" bIns="0" rtlCol="0"/>
            <a:lstStyle/>
            <a:p>
              <a:endParaRPr dirty="0"/>
            </a:p>
          </p:txBody>
        </p:sp>
      </p:grpSp>
      <p:sp>
        <p:nvSpPr>
          <p:cNvPr id="19" name="object 19"/>
          <p:cNvSpPr txBox="1"/>
          <p:nvPr/>
        </p:nvSpPr>
        <p:spPr>
          <a:xfrm>
            <a:off x="8303110" y="4622960"/>
            <a:ext cx="2321560" cy="741680"/>
          </a:xfrm>
          <a:prstGeom prst="rect">
            <a:avLst/>
          </a:prstGeom>
        </p:spPr>
        <p:txBody>
          <a:bodyPr vert="horz" wrap="square" lIns="0" tIns="36830" rIns="0" bIns="0" rtlCol="0">
            <a:spAutoFit/>
          </a:bodyPr>
          <a:lstStyle/>
          <a:p>
            <a:pPr marL="756285" marR="5080" indent="-744220">
              <a:lnSpc>
                <a:spcPts val="2760"/>
              </a:lnSpc>
              <a:spcBef>
                <a:spcPts val="290"/>
              </a:spcBef>
            </a:pPr>
            <a:r>
              <a:rPr sz="2400" b="1" spc="-5" dirty="0">
                <a:solidFill>
                  <a:srgbClr val="212121"/>
                </a:solidFill>
                <a:latin typeface="Arial"/>
                <a:cs typeface="Arial"/>
              </a:rPr>
              <a:t>KNOW</a:t>
            </a:r>
            <a:r>
              <a:rPr sz="2400" b="1" spc="-45" dirty="0">
                <a:solidFill>
                  <a:srgbClr val="212121"/>
                </a:solidFill>
                <a:latin typeface="Arial"/>
                <a:cs typeface="Arial"/>
              </a:rPr>
              <a:t> </a:t>
            </a:r>
            <a:r>
              <a:rPr sz="2400" b="1" spc="-5" dirty="0">
                <a:solidFill>
                  <a:srgbClr val="212121"/>
                </a:solidFill>
                <a:latin typeface="Arial"/>
                <a:cs typeface="Arial"/>
              </a:rPr>
              <a:t>HOW</a:t>
            </a:r>
            <a:r>
              <a:rPr sz="2400" b="1" spc="-50" dirty="0">
                <a:solidFill>
                  <a:srgbClr val="212121"/>
                </a:solidFill>
                <a:latin typeface="Arial"/>
                <a:cs typeface="Arial"/>
              </a:rPr>
              <a:t> </a:t>
            </a:r>
            <a:r>
              <a:rPr sz="2400" b="1" spc="-25" dirty="0">
                <a:solidFill>
                  <a:srgbClr val="212121"/>
                </a:solidFill>
                <a:latin typeface="Arial"/>
                <a:cs typeface="Arial"/>
              </a:rPr>
              <a:t>TO </a:t>
            </a:r>
            <a:r>
              <a:rPr sz="2400" b="1" spc="-650" dirty="0">
                <a:solidFill>
                  <a:srgbClr val="212121"/>
                </a:solidFill>
                <a:latin typeface="Arial"/>
                <a:cs typeface="Arial"/>
              </a:rPr>
              <a:t> </a:t>
            </a:r>
            <a:r>
              <a:rPr sz="2400" b="1" spc="-10" dirty="0">
                <a:solidFill>
                  <a:srgbClr val="212121"/>
                </a:solidFill>
                <a:latin typeface="Arial"/>
                <a:cs typeface="Arial"/>
              </a:rPr>
              <a:t>HELP</a:t>
            </a:r>
            <a:endParaRPr sz="2400" dirty="0">
              <a:latin typeface="Arial"/>
              <a:cs typeface="Arial"/>
            </a:endParaRPr>
          </a:p>
        </p:txBody>
      </p:sp>
      <p:sp>
        <p:nvSpPr>
          <p:cNvPr id="5" name="object 5"/>
          <p:cNvSpPr txBox="1"/>
          <p:nvPr/>
        </p:nvSpPr>
        <p:spPr>
          <a:xfrm>
            <a:off x="11556492" y="6282514"/>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30</a:t>
            </a:r>
            <a:endParaRPr sz="2400"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D6A1-7B2B-6D44-BCB5-31D53218BE87}"/>
              </a:ext>
            </a:extLst>
          </p:cNvPr>
          <p:cNvSpPr>
            <a:spLocks noGrp="1"/>
          </p:cNvSpPr>
          <p:nvPr>
            <p:ph type="title"/>
          </p:nvPr>
        </p:nvSpPr>
        <p:spPr>
          <a:xfrm>
            <a:off x="2142982" y="-28793"/>
            <a:ext cx="8275955" cy="123111"/>
          </a:xfrm>
        </p:spPr>
        <p:txBody>
          <a:bodyPr/>
          <a:lstStyle/>
          <a:p>
            <a:r>
              <a:rPr lang="en-US" sz="800" dirty="0">
                <a:solidFill>
                  <a:schemeClr val="bg1"/>
                </a:solidFill>
              </a:rPr>
              <a:t>What to Look For</a:t>
            </a:r>
          </a:p>
        </p:txBody>
      </p:sp>
      <p:sp>
        <p:nvSpPr>
          <p:cNvPr id="3" name="Text Placeholder 2">
            <a:extLst>
              <a:ext uri="{FF2B5EF4-FFF2-40B4-BE49-F238E27FC236}">
                <a16:creationId xmlns:a16="http://schemas.microsoft.com/office/drawing/2014/main" id="{6995F728-71F6-3C46-96EC-A9C6C2BEF84A}"/>
              </a:ext>
            </a:extLst>
          </p:cNvPr>
          <p:cNvSpPr>
            <a:spLocks noGrp="1"/>
          </p:cNvSpPr>
          <p:nvPr>
            <p:ph type="body" idx="1"/>
          </p:nvPr>
        </p:nvSpPr>
        <p:spPr/>
        <p:txBody>
          <a:bodyPr/>
          <a:lstStyle/>
          <a:p>
            <a:endParaRPr lang="en-US" dirty="0"/>
          </a:p>
        </p:txBody>
      </p:sp>
      <p:pic>
        <p:nvPicPr>
          <p:cNvPr id="5" name="Picture 4" descr="What to look For. Risk factors and invitations/warning signs">
            <a:extLst>
              <a:ext uri="{FF2B5EF4-FFF2-40B4-BE49-F238E27FC236}">
                <a16:creationId xmlns:a16="http://schemas.microsoft.com/office/drawing/2014/main" id="{6325A3B0-4A91-4D46-9250-D73FB67C9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29"/>
            <a:ext cx="12192000" cy="6900458"/>
          </a:xfrm>
          <a:prstGeom prst="rect">
            <a:avLst/>
          </a:prstGeom>
        </p:spPr>
      </p:pic>
    </p:spTree>
    <p:extLst>
      <p:ext uri="{BB962C8B-B14F-4D97-AF65-F5344CB8AC3E}">
        <p14:creationId xmlns:p14="http://schemas.microsoft.com/office/powerpoint/2010/main" val="1458912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73084" y="406383"/>
            <a:ext cx="5327650" cy="1482725"/>
          </a:xfrm>
          <a:prstGeom prst="rect">
            <a:avLst/>
          </a:prstGeom>
        </p:spPr>
        <p:txBody>
          <a:bodyPr vert="horz" wrap="square" lIns="0" tIns="31750" rIns="0" bIns="0" rtlCol="0">
            <a:spAutoFit/>
          </a:bodyPr>
          <a:lstStyle/>
          <a:p>
            <a:pPr marL="12700" marR="8890">
              <a:lnSpc>
                <a:spcPts val="5710"/>
              </a:lnSpc>
              <a:spcBef>
                <a:spcPts val="250"/>
              </a:spcBef>
            </a:pPr>
            <a:r>
              <a:rPr sz="4800" spc="-135" dirty="0">
                <a:solidFill>
                  <a:srgbClr val="D51F1A"/>
                </a:solidFill>
              </a:rPr>
              <a:t>R</a:t>
            </a:r>
            <a:r>
              <a:rPr sz="4800" spc="-130" dirty="0">
                <a:solidFill>
                  <a:srgbClr val="D51F1A"/>
                </a:solidFill>
              </a:rPr>
              <a:t>E</a:t>
            </a:r>
            <a:r>
              <a:rPr sz="4800" spc="-135" dirty="0">
                <a:solidFill>
                  <a:srgbClr val="D51F1A"/>
                </a:solidFill>
              </a:rPr>
              <a:t>COG</a:t>
            </a:r>
            <a:r>
              <a:rPr sz="4800" spc="-130" dirty="0">
                <a:solidFill>
                  <a:srgbClr val="D51F1A"/>
                </a:solidFill>
              </a:rPr>
              <a:t>N</a:t>
            </a:r>
            <a:r>
              <a:rPr sz="4800" spc="-135" dirty="0">
                <a:solidFill>
                  <a:srgbClr val="D51F1A"/>
                </a:solidFill>
              </a:rPr>
              <a:t>I</a:t>
            </a:r>
            <a:r>
              <a:rPr sz="4800" spc="-140" dirty="0">
                <a:solidFill>
                  <a:srgbClr val="D51F1A"/>
                </a:solidFill>
              </a:rPr>
              <a:t>Z</a:t>
            </a:r>
            <a:r>
              <a:rPr sz="4800" spc="-135" dirty="0">
                <a:solidFill>
                  <a:srgbClr val="D51F1A"/>
                </a:solidFill>
              </a:rPr>
              <a:t>I</a:t>
            </a:r>
            <a:r>
              <a:rPr sz="4800" spc="-130" dirty="0">
                <a:solidFill>
                  <a:srgbClr val="D51F1A"/>
                </a:solidFill>
              </a:rPr>
              <a:t>N</a:t>
            </a:r>
            <a:r>
              <a:rPr sz="4800" dirty="0">
                <a:solidFill>
                  <a:srgbClr val="D51F1A"/>
                </a:solidFill>
              </a:rPr>
              <a:t>G</a:t>
            </a:r>
            <a:r>
              <a:rPr sz="4800" spc="-515" dirty="0">
                <a:solidFill>
                  <a:srgbClr val="D51F1A"/>
                </a:solidFill>
              </a:rPr>
              <a:t> </a:t>
            </a:r>
            <a:r>
              <a:rPr sz="4800" spc="-730" dirty="0">
                <a:solidFill>
                  <a:srgbClr val="D51F1A"/>
                </a:solidFill>
              </a:rPr>
              <a:t>R</a:t>
            </a:r>
            <a:r>
              <a:rPr sz="4800" spc="-360" dirty="0">
                <a:solidFill>
                  <a:srgbClr val="D51F1A"/>
                </a:solidFill>
              </a:rPr>
              <a:t>I</a:t>
            </a:r>
            <a:r>
              <a:rPr sz="4800" spc="-760" dirty="0">
                <a:solidFill>
                  <a:srgbClr val="D51F1A"/>
                </a:solidFill>
              </a:rPr>
              <a:t>SK  </a:t>
            </a:r>
            <a:r>
              <a:rPr sz="4800" spc="-894" dirty="0">
                <a:solidFill>
                  <a:srgbClr val="D51F1A"/>
                </a:solidFill>
              </a:rPr>
              <a:t>FACTORS</a:t>
            </a:r>
            <a:endParaRPr sz="4800" dirty="0"/>
          </a:p>
        </p:txBody>
      </p:sp>
      <p:pic>
        <p:nvPicPr>
          <p:cNvPr id="2" name="object 2" descr="Risk ahead road sign"/>
          <p:cNvPicPr/>
          <p:nvPr/>
        </p:nvPicPr>
        <p:blipFill>
          <a:blip r:embed="rId2" cstate="print"/>
          <a:stretch>
            <a:fillRect/>
          </a:stretch>
        </p:blipFill>
        <p:spPr>
          <a:xfrm>
            <a:off x="0" y="1523"/>
            <a:ext cx="4069079" cy="6854951"/>
          </a:xfrm>
          <a:prstGeom prst="rect">
            <a:avLst/>
          </a:prstGeom>
        </p:spPr>
      </p:pic>
      <p:sp>
        <p:nvSpPr>
          <p:cNvPr id="4" name="object 4"/>
          <p:cNvSpPr txBox="1"/>
          <p:nvPr/>
        </p:nvSpPr>
        <p:spPr>
          <a:xfrm>
            <a:off x="4573084" y="2375993"/>
            <a:ext cx="6446520" cy="3302000"/>
          </a:xfrm>
          <a:prstGeom prst="rect">
            <a:avLst/>
          </a:prstGeom>
        </p:spPr>
        <p:txBody>
          <a:bodyPr vert="horz" wrap="square" lIns="0" tIns="55244" rIns="0" bIns="0" rtlCol="0">
            <a:spAutoFit/>
          </a:bodyPr>
          <a:lstStyle/>
          <a:p>
            <a:pPr marL="12700" marR="5080">
              <a:lnSpc>
                <a:spcPts val="2700"/>
              </a:lnSpc>
              <a:spcBef>
                <a:spcPts val="434"/>
              </a:spcBef>
            </a:pPr>
            <a:r>
              <a:rPr sz="2500" b="1" i="1" spc="-10" dirty="0">
                <a:solidFill>
                  <a:srgbClr val="212121"/>
                </a:solidFill>
                <a:latin typeface="Verdana-BoldItalic"/>
                <a:cs typeface="Verdana-BoldItalic"/>
              </a:rPr>
              <a:t>Risk</a:t>
            </a:r>
            <a:r>
              <a:rPr sz="2500" b="1" i="1" spc="-5" dirty="0">
                <a:solidFill>
                  <a:srgbClr val="212121"/>
                </a:solidFill>
                <a:latin typeface="Verdana-BoldItalic"/>
                <a:cs typeface="Verdana-BoldItalic"/>
              </a:rPr>
              <a:t> </a:t>
            </a:r>
            <a:r>
              <a:rPr sz="2500" b="1" i="1" spc="-10" dirty="0">
                <a:solidFill>
                  <a:srgbClr val="212121"/>
                </a:solidFill>
                <a:latin typeface="Verdana-BoldItalic"/>
                <a:cs typeface="Verdana-BoldItalic"/>
              </a:rPr>
              <a:t>factors</a:t>
            </a:r>
            <a:r>
              <a:rPr sz="2500" b="1" i="1" spc="25" dirty="0">
                <a:solidFill>
                  <a:srgbClr val="212121"/>
                </a:solidFill>
                <a:latin typeface="Verdana-BoldItalic"/>
                <a:cs typeface="Verdana-BoldItalic"/>
              </a:rPr>
              <a:t> </a:t>
            </a:r>
            <a:r>
              <a:rPr sz="2500" spc="-5" dirty="0">
                <a:solidFill>
                  <a:srgbClr val="212121"/>
                </a:solidFill>
                <a:latin typeface="Verdana"/>
                <a:cs typeface="Verdana"/>
              </a:rPr>
              <a:t>are</a:t>
            </a:r>
            <a:r>
              <a:rPr sz="2500" spc="-10" dirty="0">
                <a:solidFill>
                  <a:srgbClr val="212121"/>
                </a:solidFill>
                <a:latin typeface="Verdana"/>
                <a:cs typeface="Verdana"/>
              </a:rPr>
              <a:t> </a:t>
            </a:r>
            <a:r>
              <a:rPr sz="2500" spc="-5" dirty="0">
                <a:solidFill>
                  <a:srgbClr val="212121"/>
                </a:solidFill>
                <a:latin typeface="Verdana"/>
                <a:cs typeface="Verdana"/>
              </a:rPr>
              <a:t>identified</a:t>
            </a:r>
            <a:r>
              <a:rPr sz="2500" spc="5" dirty="0">
                <a:solidFill>
                  <a:srgbClr val="212121"/>
                </a:solidFill>
                <a:latin typeface="Verdana"/>
                <a:cs typeface="Verdana"/>
              </a:rPr>
              <a:t> </a:t>
            </a:r>
            <a:r>
              <a:rPr sz="2500" spc="-5" dirty="0">
                <a:solidFill>
                  <a:srgbClr val="212121"/>
                </a:solidFill>
                <a:latin typeface="Verdana"/>
                <a:cs typeface="Verdana"/>
              </a:rPr>
              <a:t>as</a:t>
            </a:r>
            <a:r>
              <a:rPr sz="2500" dirty="0">
                <a:solidFill>
                  <a:srgbClr val="212121"/>
                </a:solidFill>
                <a:latin typeface="Verdana"/>
                <a:cs typeface="Verdana"/>
              </a:rPr>
              <a:t> </a:t>
            </a:r>
            <a:r>
              <a:rPr sz="2500" spc="-5" dirty="0">
                <a:solidFill>
                  <a:srgbClr val="212121"/>
                </a:solidFill>
                <a:latin typeface="Verdana"/>
                <a:cs typeface="Verdana"/>
              </a:rPr>
              <a:t>stressful </a:t>
            </a:r>
            <a:r>
              <a:rPr sz="2500" dirty="0">
                <a:solidFill>
                  <a:srgbClr val="212121"/>
                </a:solidFill>
                <a:latin typeface="Verdana"/>
                <a:cs typeface="Verdana"/>
              </a:rPr>
              <a:t> </a:t>
            </a:r>
            <a:r>
              <a:rPr sz="2500" spc="-10" dirty="0">
                <a:solidFill>
                  <a:srgbClr val="212121"/>
                </a:solidFill>
                <a:latin typeface="Verdana"/>
                <a:cs typeface="Verdana"/>
              </a:rPr>
              <a:t>life</a:t>
            </a:r>
            <a:r>
              <a:rPr sz="2500" spc="-15" dirty="0">
                <a:solidFill>
                  <a:srgbClr val="212121"/>
                </a:solidFill>
                <a:latin typeface="Verdana"/>
                <a:cs typeface="Verdana"/>
              </a:rPr>
              <a:t> </a:t>
            </a:r>
            <a:r>
              <a:rPr sz="2500" spc="-10" dirty="0">
                <a:solidFill>
                  <a:srgbClr val="212121"/>
                </a:solidFill>
                <a:latin typeface="Verdana"/>
                <a:cs typeface="Verdana"/>
              </a:rPr>
              <a:t>events,</a:t>
            </a:r>
            <a:r>
              <a:rPr sz="2500" dirty="0">
                <a:solidFill>
                  <a:srgbClr val="212121"/>
                </a:solidFill>
                <a:latin typeface="Verdana"/>
                <a:cs typeface="Verdana"/>
              </a:rPr>
              <a:t> </a:t>
            </a:r>
            <a:r>
              <a:rPr sz="2500" spc="-5" dirty="0">
                <a:solidFill>
                  <a:srgbClr val="212121"/>
                </a:solidFill>
                <a:latin typeface="Verdana"/>
                <a:cs typeface="Verdana"/>
              </a:rPr>
              <a:t>situations,</a:t>
            </a:r>
            <a:r>
              <a:rPr sz="2500" spc="25" dirty="0">
                <a:solidFill>
                  <a:srgbClr val="212121"/>
                </a:solidFill>
                <a:latin typeface="Verdana"/>
                <a:cs typeface="Verdana"/>
              </a:rPr>
              <a:t> </a:t>
            </a:r>
            <a:r>
              <a:rPr sz="2500" spc="-5" dirty="0">
                <a:solidFill>
                  <a:srgbClr val="212121"/>
                </a:solidFill>
                <a:latin typeface="Verdana"/>
                <a:cs typeface="Verdana"/>
              </a:rPr>
              <a:t>and/or</a:t>
            </a:r>
            <a:r>
              <a:rPr sz="2500" spc="-10" dirty="0">
                <a:solidFill>
                  <a:srgbClr val="212121"/>
                </a:solidFill>
                <a:latin typeface="Verdana"/>
                <a:cs typeface="Verdana"/>
              </a:rPr>
              <a:t> </a:t>
            </a:r>
            <a:r>
              <a:rPr sz="2500" spc="-5" dirty="0">
                <a:solidFill>
                  <a:srgbClr val="212121"/>
                </a:solidFill>
                <a:latin typeface="Verdana"/>
                <a:cs typeface="Verdana"/>
              </a:rPr>
              <a:t>conditions </a:t>
            </a:r>
            <a:r>
              <a:rPr sz="2500" spc="-865" dirty="0">
                <a:solidFill>
                  <a:srgbClr val="212121"/>
                </a:solidFill>
                <a:latin typeface="Verdana"/>
                <a:cs typeface="Verdana"/>
              </a:rPr>
              <a:t> </a:t>
            </a:r>
            <a:r>
              <a:rPr sz="2500" spc="-5" dirty="0">
                <a:solidFill>
                  <a:srgbClr val="212121"/>
                </a:solidFill>
                <a:latin typeface="Verdana"/>
                <a:cs typeface="Verdana"/>
              </a:rPr>
              <a:t>that</a:t>
            </a:r>
            <a:r>
              <a:rPr sz="2500" spc="5" dirty="0">
                <a:solidFill>
                  <a:srgbClr val="212121"/>
                </a:solidFill>
                <a:latin typeface="Verdana"/>
                <a:cs typeface="Verdana"/>
              </a:rPr>
              <a:t> </a:t>
            </a:r>
            <a:r>
              <a:rPr sz="2500" spc="-15" dirty="0">
                <a:solidFill>
                  <a:srgbClr val="212121"/>
                </a:solidFill>
                <a:latin typeface="Verdana"/>
                <a:cs typeface="Verdana"/>
              </a:rPr>
              <a:t>may</a:t>
            </a:r>
            <a:r>
              <a:rPr sz="2500" dirty="0">
                <a:solidFill>
                  <a:srgbClr val="212121"/>
                </a:solidFill>
                <a:latin typeface="Verdana"/>
                <a:cs typeface="Verdana"/>
              </a:rPr>
              <a:t> </a:t>
            </a:r>
            <a:r>
              <a:rPr sz="2500" spc="-5" dirty="0">
                <a:solidFill>
                  <a:srgbClr val="212121"/>
                </a:solidFill>
                <a:latin typeface="Verdana"/>
                <a:cs typeface="Verdana"/>
              </a:rPr>
              <a:t>increase</a:t>
            </a:r>
            <a:r>
              <a:rPr sz="2500" spc="5" dirty="0">
                <a:solidFill>
                  <a:srgbClr val="212121"/>
                </a:solidFill>
                <a:latin typeface="Verdana"/>
                <a:cs typeface="Verdana"/>
              </a:rPr>
              <a:t> </a:t>
            </a:r>
            <a:r>
              <a:rPr sz="2500" spc="-5" dirty="0">
                <a:solidFill>
                  <a:srgbClr val="212121"/>
                </a:solidFill>
                <a:latin typeface="Verdana"/>
                <a:cs typeface="Verdana"/>
              </a:rPr>
              <a:t>the </a:t>
            </a:r>
            <a:r>
              <a:rPr sz="2500" spc="-10" dirty="0">
                <a:solidFill>
                  <a:srgbClr val="212121"/>
                </a:solidFill>
                <a:latin typeface="Verdana"/>
                <a:cs typeface="Verdana"/>
              </a:rPr>
              <a:t>likelihood</a:t>
            </a:r>
            <a:r>
              <a:rPr sz="2500" spc="20" dirty="0">
                <a:solidFill>
                  <a:srgbClr val="212121"/>
                </a:solidFill>
                <a:latin typeface="Verdana"/>
                <a:cs typeface="Verdana"/>
              </a:rPr>
              <a:t> </a:t>
            </a:r>
            <a:r>
              <a:rPr sz="2500" spc="-5" dirty="0">
                <a:solidFill>
                  <a:srgbClr val="212121"/>
                </a:solidFill>
                <a:latin typeface="Verdana"/>
                <a:cs typeface="Verdana"/>
              </a:rPr>
              <a:t>that </a:t>
            </a:r>
            <a:r>
              <a:rPr sz="2500" dirty="0">
                <a:solidFill>
                  <a:srgbClr val="212121"/>
                </a:solidFill>
                <a:latin typeface="Verdana"/>
                <a:cs typeface="Verdana"/>
              </a:rPr>
              <a:t> </a:t>
            </a:r>
            <a:r>
              <a:rPr sz="2500" spc="-5" dirty="0">
                <a:solidFill>
                  <a:srgbClr val="212121"/>
                </a:solidFill>
                <a:latin typeface="Verdana"/>
                <a:cs typeface="Verdana"/>
              </a:rPr>
              <a:t>one</a:t>
            </a:r>
            <a:r>
              <a:rPr sz="2500" spc="-10" dirty="0">
                <a:solidFill>
                  <a:srgbClr val="212121"/>
                </a:solidFill>
                <a:latin typeface="Verdana"/>
                <a:cs typeface="Verdana"/>
              </a:rPr>
              <a:t> will</a:t>
            </a:r>
            <a:r>
              <a:rPr sz="2500" spc="20" dirty="0">
                <a:solidFill>
                  <a:srgbClr val="212121"/>
                </a:solidFill>
                <a:latin typeface="Verdana"/>
                <a:cs typeface="Verdana"/>
              </a:rPr>
              <a:t> </a:t>
            </a:r>
            <a:r>
              <a:rPr sz="2500" spc="-5" dirty="0">
                <a:solidFill>
                  <a:srgbClr val="212121"/>
                </a:solidFill>
                <a:latin typeface="Verdana"/>
                <a:cs typeface="Verdana"/>
              </a:rPr>
              <a:t>attempt</a:t>
            </a:r>
            <a:r>
              <a:rPr sz="2500" spc="20" dirty="0">
                <a:solidFill>
                  <a:srgbClr val="212121"/>
                </a:solidFill>
                <a:latin typeface="Verdana"/>
                <a:cs typeface="Verdana"/>
              </a:rPr>
              <a:t> </a:t>
            </a:r>
            <a:r>
              <a:rPr sz="2500" spc="-5" dirty="0">
                <a:solidFill>
                  <a:srgbClr val="212121"/>
                </a:solidFill>
                <a:latin typeface="Verdana"/>
                <a:cs typeface="Verdana"/>
              </a:rPr>
              <a:t>or</a:t>
            </a:r>
            <a:r>
              <a:rPr sz="2500" spc="-15" dirty="0">
                <a:solidFill>
                  <a:srgbClr val="212121"/>
                </a:solidFill>
                <a:latin typeface="Verdana"/>
                <a:cs typeface="Verdana"/>
              </a:rPr>
              <a:t> </a:t>
            </a:r>
            <a:r>
              <a:rPr sz="2500" spc="-10" dirty="0">
                <a:solidFill>
                  <a:srgbClr val="212121"/>
                </a:solidFill>
                <a:latin typeface="Verdana"/>
                <a:cs typeface="Verdana"/>
              </a:rPr>
              <a:t>complete</a:t>
            </a:r>
            <a:r>
              <a:rPr sz="2500" spc="30" dirty="0">
                <a:solidFill>
                  <a:srgbClr val="212121"/>
                </a:solidFill>
                <a:latin typeface="Verdana"/>
                <a:cs typeface="Verdana"/>
              </a:rPr>
              <a:t> </a:t>
            </a:r>
            <a:r>
              <a:rPr sz="2500" spc="-10" dirty="0">
                <a:solidFill>
                  <a:srgbClr val="212121"/>
                </a:solidFill>
                <a:latin typeface="Verdana"/>
                <a:cs typeface="Verdana"/>
              </a:rPr>
              <a:t>suicide</a:t>
            </a:r>
            <a:endParaRPr sz="2500" dirty="0">
              <a:latin typeface="Verdana"/>
              <a:cs typeface="Verdana"/>
            </a:endParaRPr>
          </a:p>
          <a:p>
            <a:pPr>
              <a:lnSpc>
                <a:spcPct val="100000"/>
              </a:lnSpc>
              <a:spcBef>
                <a:spcPts val="10"/>
              </a:spcBef>
            </a:pPr>
            <a:endParaRPr sz="3200" dirty="0">
              <a:latin typeface="Verdana"/>
              <a:cs typeface="Verdana"/>
            </a:endParaRPr>
          </a:p>
          <a:p>
            <a:pPr marL="469265" marR="127635">
              <a:lnSpc>
                <a:spcPts val="2700"/>
              </a:lnSpc>
              <a:tabLst>
                <a:tab pos="1935480" algn="l"/>
              </a:tabLst>
            </a:pPr>
            <a:r>
              <a:rPr sz="2500" spc="-5" dirty="0">
                <a:solidFill>
                  <a:srgbClr val="212121"/>
                </a:solidFill>
                <a:latin typeface="Verdana"/>
                <a:cs typeface="Verdana"/>
              </a:rPr>
              <a:t>Source:	</a:t>
            </a:r>
            <a:r>
              <a:rPr sz="2500" spc="-10" dirty="0">
                <a:solidFill>
                  <a:srgbClr val="212121"/>
                </a:solidFill>
                <a:latin typeface="Verdana"/>
                <a:cs typeface="Verdana"/>
              </a:rPr>
              <a:t>US</a:t>
            </a:r>
            <a:r>
              <a:rPr sz="2500" dirty="0">
                <a:solidFill>
                  <a:srgbClr val="212121"/>
                </a:solidFill>
                <a:latin typeface="Verdana"/>
                <a:cs typeface="Verdana"/>
              </a:rPr>
              <a:t> </a:t>
            </a:r>
            <a:r>
              <a:rPr sz="2500" spc="-10" dirty="0">
                <a:solidFill>
                  <a:srgbClr val="212121"/>
                </a:solidFill>
                <a:latin typeface="Verdana"/>
                <a:cs typeface="Verdana"/>
              </a:rPr>
              <a:t>Public</a:t>
            </a:r>
            <a:r>
              <a:rPr sz="2500" spc="25" dirty="0">
                <a:solidFill>
                  <a:srgbClr val="212121"/>
                </a:solidFill>
                <a:latin typeface="Verdana"/>
                <a:cs typeface="Verdana"/>
              </a:rPr>
              <a:t> </a:t>
            </a:r>
            <a:r>
              <a:rPr sz="2500" spc="-5" dirty="0">
                <a:solidFill>
                  <a:srgbClr val="212121"/>
                </a:solidFill>
                <a:latin typeface="Verdana"/>
                <a:cs typeface="Verdana"/>
              </a:rPr>
              <a:t>Health</a:t>
            </a:r>
            <a:r>
              <a:rPr sz="2500" spc="5" dirty="0">
                <a:solidFill>
                  <a:srgbClr val="212121"/>
                </a:solidFill>
                <a:latin typeface="Verdana"/>
                <a:cs typeface="Verdana"/>
              </a:rPr>
              <a:t> </a:t>
            </a:r>
            <a:r>
              <a:rPr sz="2500" spc="-10" dirty="0">
                <a:solidFill>
                  <a:srgbClr val="212121"/>
                </a:solidFill>
                <a:latin typeface="Verdana"/>
                <a:cs typeface="Verdana"/>
              </a:rPr>
              <a:t>Services, </a:t>
            </a:r>
            <a:r>
              <a:rPr sz="2500" spc="-5" dirty="0">
                <a:solidFill>
                  <a:srgbClr val="212121"/>
                </a:solidFill>
                <a:latin typeface="Verdana"/>
                <a:cs typeface="Verdana"/>
              </a:rPr>
              <a:t> The</a:t>
            </a:r>
            <a:r>
              <a:rPr sz="2500" spc="-15" dirty="0">
                <a:solidFill>
                  <a:srgbClr val="212121"/>
                </a:solidFill>
                <a:latin typeface="Verdana"/>
                <a:cs typeface="Verdana"/>
              </a:rPr>
              <a:t> </a:t>
            </a:r>
            <a:r>
              <a:rPr sz="2500" spc="-5" dirty="0">
                <a:solidFill>
                  <a:srgbClr val="212121"/>
                </a:solidFill>
                <a:latin typeface="Verdana"/>
                <a:cs typeface="Verdana"/>
              </a:rPr>
              <a:t>Surgeon</a:t>
            </a:r>
            <a:r>
              <a:rPr sz="2500" spc="5" dirty="0">
                <a:solidFill>
                  <a:srgbClr val="212121"/>
                </a:solidFill>
                <a:latin typeface="Verdana"/>
                <a:cs typeface="Verdana"/>
              </a:rPr>
              <a:t> </a:t>
            </a:r>
            <a:r>
              <a:rPr sz="2500" spc="-20" dirty="0">
                <a:solidFill>
                  <a:srgbClr val="212121"/>
                </a:solidFill>
                <a:latin typeface="Verdana"/>
                <a:cs typeface="Verdana"/>
              </a:rPr>
              <a:t>General’s</a:t>
            </a:r>
            <a:r>
              <a:rPr sz="2500" spc="-10" dirty="0">
                <a:solidFill>
                  <a:srgbClr val="212121"/>
                </a:solidFill>
                <a:latin typeface="Verdana"/>
                <a:cs typeface="Verdana"/>
              </a:rPr>
              <a:t> </a:t>
            </a:r>
            <a:r>
              <a:rPr sz="2500" spc="-5" dirty="0">
                <a:solidFill>
                  <a:srgbClr val="212121"/>
                </a:solidFill>
                <a:latin typeface="Verdana"/>
                <a:cs typeface="Verdana"/>
              </a:rPr>
              <a:t>Call</a:t>
            </a:r>
            <a:r>
              <a:rPr sz="2500" spc="15" dirty="0">
                <a:solidFill>
                  <a:srgbClr val="212121"/>
                </a:solidFill>
                <a:latin typeface="Verdana"/>
                <a:cs typeface="Verdana"/>
              </a:rPr>
              <a:t> </a:t>
            </a:r>
            <a:r>
              <a:rPr sz="2500" spc="-5" dirty="0">
                <a:solidFill>
                  <a:srgbClr val="212121"/>
                </a:solidFill>
                <a:latin typeface="Verdana"/>
                <a:cs typeface="Verdana"/>
              </a:rPr>
              <a:t>to</a:t>
            </a:r>
            <a:r>
              <a:rPr sz="2500" spc="-20" dirty="0">
                <a:solidFill>
                  <a:srgbClr val="212121"/>
                </a:solidFill>
                <a:latin typeface="Verdana"/>
                <a:cs typeface="Verdana"/>
              </a:rPr>
              <a:t> </a:t>
            </a:r>
            <a:r>
              <a:rPr sz="2500" spc="-10" dirty="0">
                <a:solidFill>
                  <a:srgbClr val="212121"/>
                </a:solidFill>
                <a:latin typeface="Verdana"/>
                <a:cs typeface="Verdana"/>
              </a:rPr>
              <a:t>Action </a:t>
            </a:r>
            <a:r>
              <a:rPr sz="2500" spc="-860" dirty="0">
                <a:solidFill>
                  <a:srgbClr val="212121"/>
                </a:solidFill>
                <a:latin typeface="Verdana"/>
                <a:cs typeface="Verdana"/>
              </a:rPr>
              <a:t> </a:t>
            </a:r>
            <a:r>
              <a:rPr sz="2500" spc="-5" dirty="0">
                <a:solidFill>
                  <a:srgbClr val="212121"/>
                </a:solidFill>
                <a:latin typeface="Verdana"/>
                <a:cs typeface="Verdana"/>
              </a:rPr>
              <a:t>to</a:t>
            </a:r>
            <a:r>
              <a:rPr sz="2500" spc="-15" dirty="0">
                <a:solidFill>
                  <a:srgbClr val="212121"/>
                </a:solidFill>
                <a:latin typeface="Verdana"/>
                <a:cs typeface="Verdana"/>
              </a:rPr>
              <a:t> </a:t>
            </a:r>
            <a:r>
              <a:rPr sz="2500" spc="-10" dirty="0">
                <a:solidFill>
                  <a:srgbClr val="212121"/>
                </a:solidFill>
                <a:latin typeface="Verdana"/>
                <a:cs typeface="Verdana"/>
              </a:rPr>
              <a:t>Prevent</a:t>
            </a:r>
            <a:r>
              <a:rPr sz="2500" dirty="0">
                <a:solidFill>
                  <a:srgbClr val="212121"/>
                </a:solidFill>
                <a:latin typeface="Verdana"/>
                <a:cs typeface="Verdana"/>
              </a:rPr>
              <a:t> </a:t>
            </a:r>
            <a:r>
              <a:rPr sz="2500" spc="-10" dirty="0">
                <a:solidFill>
                  <a:srgbClr val="212121"/>
                </a:solidFill>
                <a:latin typeface="Verdana"/>
                <a:cs typeface="Verdana"/>
              </a:rPr>
              <a:t>Suicide,</a:t>
            </a:r>
            <a:r>
              <a:rPr sz="2500" spc="25" dirty="0">
                <a:solidFill>
                  <a:srgbClr val="212121"/>
                </a:solidFill>
                <a:latin typeface="Verdana"/>
                <a:cs typeface="Verdana"/>
              </a:rPr>
              <a:t> </a:t>
            </a:r>
            <a:r>
              <a:rPr sz="2500" spc="-5" dirty="0">
                <a:solidFill>
                  <a:srgbClr val="212121"/>
                </a:solidFill>
                <a:latin typeface="Verdana"/>
                <a:cs typeface="Verdana"/>
              </a:rPr>
              <a:t>Department</a:t>
            </a:r>
            <a:r>
              <a:rPr sz="2500" spc="15" dirty="0">
                <a:solidFill>
                  <a:srgbClr val="212121"/>
                </a:solidFill>
                <a:latin typeface="Verdana"/>
                <a:cs typeface="Verdana"/>
              </a:rPr>
              <a:t> </a:t>
            </a:r>
            <a:r>
              <a:rPr sz="2500" spc="-5" dirty="0">
                <a:solidFill>
                  <a:srgbClr val="212121"/>
                </a:solidFill>
                <a:latin typeface="Verdana"/>
                <a:cs typeface="Verdana"/>
              </a:rPr>
              <a:t>of </a:t>
            </a:r>
            <a:r>
              <a:rPr sz="2500" dirty="0">
                <a:solidFill>
                  <a:srgbClr val="212121"/>
                </a:solidFill>
                <a:latin typeface="Verdana"/>
                <a:cs typeface="Verdana"/>
              </a:rPr>
              <a:t> </a:t>
            </a:r>
            <a:r>
              <a:rPr sz="2500" spc="-5" dirty="0">
                <a:solidFill>
                  <a:srgbClr val="212121"/>
                </a:solidFill>
                <a:latin typeface="Verdana"/>
                <a:cs typeface="Verdana"/>
              </a:rPr>
              <a:t>Health</a:t>
            </a:r>
            <a:r>
              <a:rPr sz="2500" spc="5" dirty="0">
                <a:solidFill>
                  <a:srgbClr val="212121"/>
                </a:solidFill>
                <a:latin typeface="Verdana"/>
                <a:cs typeface="Verdana"/>
              </a:rPr>
              <a:t> </a:t>
            </a:r>
            <a:r>
              <a:rPr sz="2500" spc="-5" dirty="0">
                <a:solidFill>
                  <a:srgbClr val="212121"/>
                </a:solidFill>
                <a:latin typeface="Verdana"/>
                <a:cs typeface="Verdana"/>
              </a:rPr>
              <a:t>and</a:t>
            </a:r>
            <a:r>
              <a:rPr sz="2500" dirty="0">
                <a:solidFill>
                  <a:srgbClr val="212121"/>
                </a:solidFill>
                <a:latin typeface="Verdana"/>
                <a:cs typeface="Verdana"/>
              </a:rPr>
              <a:t> </a:t>
            </a:r>
            <a:r>
              <a:rPr sz="2500" spc="-5" dirty="0">
                <a:solidFill>
                  <a:srgbClr val="212121"/>
                </a:solidFill>
                <a:latin typeface="Verdana"/>
                <a:cs typeface="Verdana"/>
              </a:rPr>
              <a:t>Human</a:t>
            </a:r>
            <a:r>
              <a:rPr sz="2500" spc="20" dirty="0">
                <a:solidFill>
                  <a:srgbClr val="212121"/>
                </a:solidFill>
                <a:latin typeface="Verdana"/>
                <a:cs typeface="Verdana"/>
              </a:rPr>
              <a:t> </a:t>
            </a:r>
            <a:r>
              <a:rPr sz="2500" spc="-10" dirty="0">
                <a:solidFill>
                  <a:srgbClr val="212121"/>
                </a:solidFill>
                <a:latin typeface="Verdana"/>
                <a:cs typeface="Verdana"/>
              </a:rPr>
              <a:t>Services,</a:t>
            </a:r>
            <a:r>
              <a:rPr sz="2500" spc="10" dirty="0">
                <a:solidFill>
                  <a:srgbClr val="212121"/>
                </a:solidFill>
                <a:latin typeface="Verdana"/>
                <a:cs typeface="Verdana"/>
              </a:rPr>
              <a:t> </a:t>
            </a:r>
            <a:r>
              <a:rPr sz="2500" spc="-10" dirty="0">
                <a:solidFill>
                  <a:srgbClr val="212121"/>
                </a:solidFill>
                <a:latin typeface="Verdana"/>
                <a:cs typeface="Verdana"/>
              </a:rPr>
              <a:t>1999</a:t>
            </a:r>
            <a:endParaRPr sz="2500" dirty="0">
              <a:latin typeface="Verdana"/>
              <a:cs typeface="Verdana"/>
            </a:endParaRPr>
          </a:p>
        </p:txBody>
      </p:sp>
      <p:sp>
        <p:nvSpPr>
          <p:cNvPr id="5" name="TextBox 4">
            <a:extLst>
              <a:ext uri="{FF2B5EF4-FFF2-40B4-BE49-F238E27FC236}">
                <a16:creationId xmlns:a16="http://schemas.microsoft.com/office/drawing/2014/main" id="{106C8650-D251-5244-8E08-33906407D19A}"/>
              </a:ext>
            </a:extLst>
          </p:cNvPr>
          <p:cNvSpPr txBox="1"/>
          <p:nvPr/>
        </p:nvSpPr>
        <p:spPr>
          <a:xfrm>
            <a:off x="11430000" y="6248400"/>
            <a:ext cx="6096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D291-EC02-BA4D-ACC1-5BD01C706457}"/>
              </a:ext>
            </a:extLst>
          </p:cNvPr>
          <p:cNvSpPr>
            <a:spLocks noGrp="1"/>
          </p:cNvSpPr>
          <p:nvPr>
            <p:ph type="title"/>
          </p:nvPr>
        </p:nvSpPr>
        <p:spPr>
          <a:xfrm>
            <a:off x="2142982" y="-28793"/>
            <a:ext cx="8275955" cy="123111"/>
          </a:xfrm>
        </p:spPr>
        <p:txBody>
          <a:bodyPr/>
          <a:lstStyle/>
          <a:p>
            <a:r>
              <a:rPr lang="en-US" sz="800" dirty="0">
                <a:solidFill>
                  <a:schemeClr val="bg1"/>
                </a:solidFill>
              </a:rPr>
              <a:t>Risk Factors for Suicide</a:t>
            </a:r>
          </a:p>
        </p:txBody>
      </p:sp>
      <p:sp>
        <p:nvSpPr>
          <p:cNvPr id="3" name="Text Placeholder 2">
            <a:extLst>
              <a:ext uri="{FF2B5EF4-FFF2-40B4-BE49-F238E27FC236}">
                <a16:creationId xmlns:a16="http://schemas.microsoft.com/office/drawing/2014/main" id="{6249BE5B-B3E4-4F48-81A0-1A6A1990DD8F}"/>
              </a:ext>
            </a:extLst>
          </p:cNvPr>
          <p:cNvSpPr>
            <a:spLocks noGrp="1"/>
          </p:cNvSpPr>
          <p:nvPr>
            <p:ph type="body" idx="1"/>
          </p:nvPr>
        </p:nvSpPr>
        <p:spPr>
          <a:xfrm>
            <a:off x="1908194" y="1391212"/>
            <a:ext cx="8375611" cy="369332"/>
          </a:xfrm>
        </p:spPr>
        <p:txBody>
          <a:bodyPr/>
          <a:lstStyle/>
          <a:p>
            <a:r>
              <a:rPr lang="en-US" dirty="0"/>
              <a:t> </a:t>
            </a:r>
          </a:p>
        </p:txBody>
      </p:sp>
      <p:pic>
        <p:nvPicPr>
          <p:cNvPr id="5" name="Picture 4" descr="Risk Factors for Suicide. Bubble map of suicide factors include mental illness, impulsiveness, hopelessness, family history, brain functioning, personality traits, substance abuse, medical illness, access to weapons, life stressors, suicidal behavior, psychological vulnerabilities ">
            <a:extLst>
              <a:ext uri="{FF2B5EF4-FFF2-40B4-BE49-F238E27FC236}">
                <a16:creationId xmlns:a16="http://schemas.microsoft.com/office/drawing/2014/main" id="{5DE237F9-A081-0C4E-BD94-D7204C5D7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 y="0"/>
            <a:ext cx="12181142" cy="6864118"/>
          </a:xfrm>
          <a:prstGeom prst="rect">
            <a:avLst/>
          </a:prstGeom>
        </p:spPr>
      </p:pic>
      <p:sp>
        <p:nvSpPr>
          <p:cNvPr id="6" name="TextBox 5">
            <a:extLst>
              <a:ext uri="{FF2B5EF4-FFF2-40B4-BE49-F238E27FC236}">
                <a16:creationId xmlns:a16="http://schemas.microsoft.com/office/drawing/2014/main" id="{AE9614CD-261A-F441-B288-A9B7D36149D0}"/>
              </a:ext>
            </a:extLst>
          </p:cNvPr>
          <p:cNvSpPr txBox="1"/>
          <p:nvPr/>
        </p:nvSpPr>
        <p:spPr>
          <a:xfrm>
            <a:off x="11479300" y="6248400"/>
            <a:ext cx="6858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33</a:t>
            </a:r>
          </a:p>
        </p:txBody>
      </p:sp>
    </p:spTree>
    <p:extLst>
      <p:ext uri="{BB962C8B-B14F-4D97-AF65-F5344CB8AC3E}">
        <p14:creationId xmlns:p14="http://schemas.microsoft.com/office/powerpoint/2010/main" val="152770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80772" y="306432"/>
            <a:ext cx="5622290" cy="1488440"/>
          </a:xfrm>
          <a:prstGeom prst="rect">
            <a:avLst/>
          </a:prstGeom>
        </p:spPr>
        <p:txBody>
          <a:bodyPr vert="horz" wrap="square" lIns="0" tIns="12700" rIns="0" bIns="0" rtlCol="0">
            <a:spAutoFit/>
          </a:bodyPr>
          <a:lstStyle/>
          <a:p>
            <a:pPr marL="12700" marR="5080">
              <a:lnSpc>
                <a:spcPct val="100000"/>
              </a:lnSpc>
              <a:spcBef>
                <a:spcPts val="100"/>
              </a:spcBef>
            </a:pPr>
            <a:r>
              <a:rPr sz="4800" spc="-135" dirty="0">
                <a:solidFill>
                  <a:srgbClr val="D51F1A"/>
                </a:solidFill>
              </a:rPr>
              <a:t>K</a:t>
            </a:r>
            <a:r>
              <a:rPr sz="4800" spc="-145" dirty="0">
                <a:solidFill>
                  <a:srgbClr val="D51F1A"/>
                </a:solidFill>
              </a:rPr>
              <a:t>e</a:t>
            </a:r>
            <a:r>
              <a:rPr sz="4800" dirty="0">
                <a:solidFill>
                  <a:srgbClr val="D51F1A"/>
                </a:solidFill>
              </a:rPr>
              <a:t>y</a:t>
            </a:r>
            <a:r>
              <a:rPr sz="4800" spc="-265" dirty="0">
                <a:solidFill>
                  <a:srgbClr val="D51F1A"/>
                </a:solidFill>
              </a:rPr>
              <a:t> </a:t>
            </a:r>
            <a:r>
              <a:rPr sz="4800" spc="-135" dirty="0">
                <a:solidFill>
                  <a:srgbClr val="D51F1A"/>
                </a:solidFill>
              </a:rPr>
              <a:t>Ri</a:t>
            </a:r>
            <a:r>
              <a:rPr sz="4800" spc="-140" dirty="0">
                <a:solidFill>
                  <a:srgbClr val="D51F1A"/>
                </a:solidFill>
              </a:rPr>
              <a:t>s</a:t>
            </a:r>
            <a:r>
              <a:rPr sz="4800" dirty="0">
                <a:solidFill>
                  <a:srgbClr val="D51F1A"/>
                </a:solidFill>
              </a:rPr>
              <a:t>k</a:t>
            </a:r>
            <a:r>
              <a:rPr sz="4800" spc="-254" dirty="0">
                <a:solidFill>
                  <a:srgbClr val="D51F1A"/>
                </a:solidFill>
              </a:rPr>
              <a:t> </a:t>
            </a:r>
            <a:r>
              <a:rPr sz="4800" spc="-140" dirty="0">
                <a:solidFill>
                  <a:srgbClr val="D51F1A"/>
                </a:solidFill>
              </a:rPr>
              <a:t>Fac</a:t>
            </a:r>
            <a:r>
              <a:rPr sz="4800" spc="-135" dirty="0">
                <a:solidFill>
                  <a:srgbClr val="D51F1A"/>
                </a:solidFill>
              </a:rPr>
              <a:t>t</a:t>
            </a:r>
            <a:r>
              <a:rPr sz="4800" spc="-140" dirty="0">
                <a:solidFill>
                  <a:srgbClr val="D51F1A"/>
                </a:solidFill>
              </a:rPr>
              <a:t>o</a:t>
            </a:r>
            <a:r>
              <a:rPr sz="4800" spc="-130" dirty="0">
                <a:solidFill>
                  <a:srgbClr val="D51F1A"/>
                </a:solidFill>
              </a:rPr>
              <a:t>r</a:t>
            </a:r>
            <a:r>
              <a:rPr sz="4800" dirty="0">
                <a:solidFill>
                  <a:srgbClr val="D51F1A"/>
                </a:solidFill>
              </a:rPr>
              <a:t>s</a:t>
            </a:r>
            <a:r>
              <a:rPr sz="4800" spc="-229" dirty="0">
                <a:solidFill>
                  <a:srgbClr val="D51F1A"/>
                </a:solidFill>
              </a:rPr>
              <a:t> </a:t>
            </a:r>
            <a:r>
              <a:rPr sz="4800" spc="-135" dirty="0">
                <a:solidFill>
                  <a:srgbClr val="D51F1A"/>
                </a:solidFill>
              </a:rPr>
              <a:t>B</a:t>
            </a:r>
            <a:r>
              <a:rPr sz="4800" dirty="0">
                <a:solidFill>
                  <a:srgbClr val="D51F1A"/>
                </a:solidFill>
              </a:rPr>
              <a:t>y  </a:t>
            </a:r>
            <a:r>
              <a:rPr sz="4800" spc="-95" dirty="0">
                <a:solidFill>
                  <a:srgbClr val="D51F1A"/>
                </a:solidFill>
              </a:rPr>
              <a:t>Age</a:t>
            </a:r>
            <a:endParaRPr sz="4800" dirty="0"/>
          </a:p>
        </p:txBody>
      </p:sp>
      <p:sp>
        <p:nvSpPr>
          <p:cNvPr id="7" name="object 7"/>
          <p:cNvSpPr txBox="1"/>
          <p:nvPr/>
        </p:nvSpPr>
        <p:spPr>
          <a:xfrm>
            <a:off x="992252" y="2139510"/>
            <a:ext cx="5702935" cy="3347720"/>
          </a:xfrm>
          <a:prstGeom prst="rect">
            <a:avLst/>
          </a:prstGeom>
        </p:spPr>
        <p:txBody>
          <a:bodyPr vert="horz" wrap="square" lIns="0" tIns="12700" rIns="0" bIns="0" rtlCol="0">
            <a:spAutoFit/>
          </a:bodyPr>
          <a:lstStyle/>
          <a:p>
            <a:pPr marL="12700" marR="40640">
              <a:lnSpc>
                <a:spcPct val="110000"/>
              </a:lnSpc>
              <a:spcBef>
                <a:spcPts val="100"/>
              </a:spcBef>
              <a:buFont typeface="Arial"/>
              <a:buChar char="•"/>
              <a:tabLst>
                <a:tab pos="240665" algn="l"/>
                <a:tab pos="241300" algn="l"/>
              </a:tabLst>
            </a:pPr>
            <a:r>
              <a:rPr sz="1500" b="1" spc="-5" dirty="0">
                <a:solidFill>
                  <a:srgbClr val="212121"/>
                </a:solidFill>
                <a:latin typeface="Arial"/>
                <a:cs typeface="Arial"/>
              </a:rPr>
              <a:t>OLDER</a:t>
            </a:r>
            <a:r>
              <a:rPr sz="1500" b="1" spc="-45" dirty="0">
                <a:solidFill>
                  <a:srgbClr val="212121"/>
                </a:solidFill>
                <a:latin typeface="Arial"/>
                <a:cs typeface="Arial"/>
              </a:rPr>
              <a:t> </a:t>
            </a:r>
            <a:r>
              <a:rPr sz="1500" b="1" spc="-30" dirty="0">
                <a:solidFill>
                  <a:srgbClr val="212121"/>
                </a:solidFill>
                <a:latin typeface="Arial"/>
                <a:cs typeface="Arial"/>
              </a:rPr>
              <a:t>ADULTS:</a:t>
            </a:r>
            <a:r>
              <a:rPr sz="1500" b="1" spc="75" dirty="0">
                <a:solidFill>
                  <a:srgbClr val="212121"/>
                </a:solidFill>
                <a:latin typeface="Arial"/>
                <a:cs typeface="Arial"/>
              </a:rPr>
              <a:t> </a:t>
            </a:r>
            <a:r>
              <a:rPr sz="1500" b="1" spc="-35" dirty="0">
                <a:solidFill>
                  <a:srgbClr val="212121"/>
                </a:solidFill>
                <a:latin typeface="Arial"/>
                <a:cs typeface="Arial"/>
              </a:rPr>
              <a:t>DEATH</a:t>
            </a:r>
            <a:r>
              <a:rPr sz="1500" b="1" spc="45" dirty="0">
                <a:solidFill>
                  <a:srgbClr val="212121"/>
                </a:solidFill>
                <a:latin typeface="Arial"/>
                <a:cs typeface="Arial"/>
              </a:rPr>
              <a:t> </a:t>
            </a:r>
            <a:r>
              <a:rPr sz="1500" b="1" spc="-5" dirty="0">
                <a:solidFill>
                  <a:srgbClr val="212121"/>
                </a:solidFill>
                <a:latin typeface="Arial"/>
                <a:cs typeface="Arial"/>
              </a:rPr>
              <a:t>OF</a:t>
            </a:r>
            <a:r>
              <a:rPr sz="1500" b="1" spc="-55" dirty="0">
                <a:solidFill>
                  <a:srgbClr val="212121"/>
                </a:solidFill>
                <a:latin typeface="Arial"/>
                <a:cs typeface="Arial"/>
              </a:rPr>
              <a:t> </a:t>
            </a:r>
            <a:r>
              <a:rPr sz="1500" b="1" dirty="0">
                <a:solidFill>
                  <a:srgbClr val="212121"/>
                </a:solidFill>
                <a:latin typeface="Arial"/>
                <a:cs typeface="Arial"/>
              </a:rPr>
              <a:t>A</a:t>
            </a:r>
            <a:r>
              <a:rPr sz="1500" b="1" spc="-75" dirty="0">
                <a:solidFill>
                  <a:srgbClr val="212121"/>
                </a:solidFill>
                <a:latin typeface="Arial"/>
                <a:cs typeface="Arial"/>
              </a:rPr>
              <a:t> </a:t>
            </a:r>
            <a:r>
              <a:rPr sz="1500" b="1" spc="-5" dirty="0">
                <a:solidFill>
                  <a:srgbClr val="212121"/>
                </a:solidFill>
                <a:latin typeface="Arial"/>
                <a:cs typeface="Arial"/>
              </a:rPr>
              <a:t>LOVED</a:t>
            </a:r>
            <a:r>
              <a:rPr sz="1500" b="1" spc="5" dirty="0">
                <a:solidFill>
                  <a:srgbClr val="212121"/>
                </a:solidFill>
                <a:latin typeface="Arial"/>
                <a:cs typeface="Arial"/>
              </a:rPr>
              <a:t> </a:t>
            </a:r>
            <a:r>
              <a:rPr sz="1500" b="1" spc="-5" dirty="0">
                <a:solidFill>
                  <a:srgbClr val="212121"/>
                </a:solidFill>
                <a:latin typeface="Arial"/>
                <a:cs typeface="Arial"/>
              </a:rPr>
              <a:t>ONE,</a:t>
            </a:r>
            <a:r>
              <a:rPr sz="1500" b="1" spc="-10" dirty="0">
                <a:solidFill>
                  <a:srgbClr val="212121"/>
                </a:solidFill>
                <a:latin typeface="Arial"/>
                <a:cs typeface="Arial"/>
              </a:rPr>
              <a:t> PHYSICAL </a:t>
            </a:r>
            <a:r>
              <a:rPr sz="1500" b="1" spc="-5" dirty="0">
                <a:solidFill>
                  <a:srgbClr val="212121"/>
                </a:solidFill>
                <a:latin typeface="Arial"/>
                <a:cs typeface="Arial"/>
              </a:rPr>
              <a:t> ILLNESS,</a:t>
            </a:r>
            <a:r>
              <a:rPr sz="1500" b="1" dirty="0">
                <a:solidFill>
                  <a:srgbClr val="212121"/>
                </a:solidFill>
                <a:latin typeface="Arial"/>
                <a:cs typeface="Arial"/>
              </a:rPr>
              <a:t> </a:t>
            </a:r>
            <a:r>
              <a:rPr sz="1500" b="1" spc="-10" dirty="0">
                <a:solidFill>
                  <a:srgbClr val="212121"/>
                </a:solidFill>
                <a:latin typeface="Arial"/>
                <a:cs typeface="Arial"/>
              </a:rPr>
              <a:t>UNCONTROLLABLE</a:t>
            </a:r>
            <a:r>
              <a:rPr sz="1500" b="1" spc="55" dirty="0">
                <a:solidFill>
                  <a:srgbClr val="212121"/>
                </a:solidFill>
                <a:latin typeface="Arial"/>
                <a:cs typeface="Arial"/>
              </a:rPr>
              <a:t> </a:t>
            </a:r>
            <a:r>
              <a:rPr sz="1500" b="1" spc="-35" dirty="0">
                <a:solidFill>
                  <a:srgbClr val="212121"/>
                </a:solidFill>
                <a:latin typeface="Arial"/>
                <a:cs typeface="Arial"/>
              </a:rPr>
              <a:t>PAIN,</a:t>
            </a:r>
            <a:r>
              <a:rPr sz="1500" b="1" spc="40" dirty="0">
                <a:solidFill>
                  <a:srgbClr val="212121"/>
                </a:solidFill>
                <a:latin typeface="Arial"/>
                <a:cs typeface="Arial"/>
              </a:rPr>
              <a:t> </a:t>
            </a:r>
            <a:r>
              <a:rPr sz="1500" b="1" spc="-15" dirty="0">
                <a:solidFill>
                  <a:srgbClr val="212121"/>
                </a:solidFill>
                <a:latin typeface="Arial"/>
                <a:cs typeface="Arial"/>
              </a:rPr>
              <a:t>FEAR</a:t>
            </a:r>
            <a:r>
              <a:rPr sz="1500" b="1" spc="40" dirty="0">
                <a:solidFill>
                  <a:srgbClr val="212121"/>
                </a:solidFill>
                <a:latin typeface="Arial"/>
                <a:cs typeface="Arial"/>
              </a:rPr>
              <a:t> </a:t>
            </a:r>
            <a:r>
              <a:rPr sz="1500" b="1" spc="-5" dirty="0">
                <a:solidFill>
                  <a:srgbClr val="212121"/>
                </a:solidFill>
                <a:latin typeface="Arial"/>
                <a:cs typeface="Arial"/>
              </a:rPr>
              <a:t>OF BURDENING </a:t>
            </a:r>
            <a:r>
              <a:rPr sz="1500" b="1" dirty="0">
                <a:solidFill>
                  <a:srgbClr val="212121"/>
                </a:solidFill>
                <a:latin typeface="Arial"/>
                <a:cs typeface="Arial"/>
              </a:rPr>
              <a:t> </a:t>
            </a:r>
            <a:r>
              <a:rPr sz="1500" b="1" spc="-50" dirty="0">
                <a:solidFill>
                  <a:srgbClr val="212121"/>
                </a:solidFill>
                <a:latin typeface="Arial"/>
                <a:cs typeface="Arial"/>
              </a:rPr>
              <a:t>FAMILY</a:t>
            </a:r>
            <a:r>
              <a:rPr sz="1500" b="1" spc="10" dirty="0">
                <a:solidFill>
                  <a:srgbClr val="212121"/>
                </a:solidFill>
                <a:latin typeface="Arial"/>
                <a:cs typeface="Arial"/>
              </a:rPr>
              <a:t> </a:t>
            </a:r>
            <a:r>
              <a:rPr sz="1500" b="1" spc="-5" dirty="0">
                <a:solidFill>
                  <a:srgbClr val="212121"/>
                </a:solidFill>
                <a:latin typeface="Arial"/>
                <a:cs typeface="Arial"/>
              </a:rPr>
              <a:t>MEMBERS,</a:t>
            </a:r>
            <a:r>
              <a:rPr sz="1500" b="1" spc="30" dirty="0">
                <a:solidFill>
                  <a:srgbClr val="212121"/>
                </a:solidFill>
                <a:latin typeface="Arial"/>
                <a:cs typeface="Arial"/>
              </a:rPr>
              <a:t> </a:t>
            </a:r>
            <a:r>
              <a:rPr sz="1500" b="1" spc="-15" dirty="0">
                <a:solidFill>
                  <a:srgbClr val="212121"/>
                </a:solidFill>
                <a:latin typeface="Arial"/>
                <a:cs typeface="Arial"/>
              </a:rPr>
              <a:t>SOCIAL</a:t>
            </a:r>
            <a:r>
              <a:rPr sz="1500" b="1" spc="25" dirty="0">
                <a:solidFill>
                  <a:srgbClr val="212121"/>
                </a:solidFill>
                <a:latin typeface="Arial"/>
                <a:cs typeface="Arial"/>
              </a:rPr>
              <a:t> </a:t>
            </a:r>
            <a:r>
              <a:rPr sz="1500" b="1" spc="-25" dirty="0">
                <a:solidFill>
                  <a:srgbClr val="212121"/>
                </a:solidFill>
                <a:latin typeface="Arial"/>
                <a:cs typeface="Arial"/>
              </a:rPr>
              <a:t>ISOLATION,</a:t>
            </a:r>
            <a:r>
              <a:rPr sz="1500" b="1" spc="40" dirty="0">
                <a:solidFill>
                  <a:srgbClr val="212121"/>
                </a:solidFill>
                <a:latin typeface="Arial"/>
                <a:cs typeface="Arial"/>
              </a:rPr>
              <a:t> </a:t>
            </a:r>
            <a:r>
              <a:rPr sz="1500" b="1" spc="-15" dirty="0">
                <a:solidFill>
                  <a:srgbClr val="212121"/>
                </a:solidFill>
                <a:latin typeface="Arial"/>
                <a:cs typeface="Arial"/>
              </a:rPr>
              <a:t>MAJOR</a:t>
            </a:r>
            <a:r>
              <a:rPr sz="1500" b="1" spc="65" dirty="0">
                <a:solidFill>
                  <a:srgbClr val="212121"/>
                </a:solidFill>
                <a:latin typeface="Arial"/>
                <a:cs typeface="Arial"/>
              </a:rPr>
              <a:t> </a:t>
            </a:r>
            <a:r>
              <a:rPr sz="1500" b="1" spc="-10" dirty="0">
                <a:solidFill>
                  <a:srgbClr val="212121"/>
                </a:solidFill>
                <a:latin typeface="Arial"/>
                <a:cs typeface="Arial"/>
              </a:rPr>
              <a:t>CHANGES</a:t>
            </a:r>
            <a:r>
              <a:rPr sz="1500" b="1" spc="45" dirty="0">
                <a:solidFill>
                  <a:srgbClr val="212121"/>
                </a:solidFill>
                <a:latin typeface="Arial"/>
                <a:cs typeface="Arial"/>
              </a:rPr>
              <a:t> </a:t>
            </a:r>
            <a:r>
              <a:rPr sz="1500" b="1" dirty="0">
                <a:solidFill>
                  <a:srgbClr val="212121"/>
                </a:solidFill>
                <a:latin typeface="Arial"/>
                <a:cs typeface="Arial"/>
              </a:rPr>
              <a:t>IN </a:t>
            </a:r>
            <a:r>
              <a:rPr sz="1500" b="1" spc="-400" dirty="0">
                <a:solidFill>
                  <a:srgbClr val="212121"/>
                </a:solidFill>
                <a:latin typeface="Arial"/>
                <a:cs typeface="Arial"/>
              </a:rPr>
              <a:t> </a:t>
            </a:r>
            <a:r>
              <a:rPr sz="1500" b="1" spc="-15" dirty="0">
                <a:solidFill>
                  <a:srgbClr val="212121"/>
                </a:solidFill>
                <a:latin typeface="Arial"/>
                <a:cs typeface="Arial"/>
              </a:rPr>
              <a:t>SOCIAL</a:t>
            </a:r>
            <a:r>
              <a:rPr sz="1500" b="1" spc="15" dirty="0">
                <a:solidFill>
                  <a:srgbClr val="212121"/>
                </a:solidFill>
                <a:latin typeface="Arial"/>
                <a:cs typeface="Arial"/>
              </a:rPr>
              <a:t> </a:t>
            </a:r>
            <a:r>
              <a:rPr sz="1500" b="1" spc="-5" dirty="0">
                <a:solidFill>
                  <a:srgbClr val="212121"/>
                </a:solidFill>
                <a:latin typeface="Arial"/>
                <a:cs typeface="Arial"/>
              </a:rPr>
              <a:t>ROLES</a:t>
            </a:r>
            <a:endParaRPr sz="1500" dirty="0">
              <a:latin typeface="Arial"/>
              <a:cs typeface="Arial"/>
            </a:endParaRPr>
          </a:p>
          <a:p>
            <a:pPr>
              <a:lnSpc>
                <a:spcPct val="100000"/>
              </a:lnSpc>
              <a:buClr>
                <a:srgbClr val="212121"/>
              </a:buClr>
              <a:buFont typeface="Arial"/>
              <a:buChar char="•"/>
            </a:pPr>
            <a:endParaRPr sz="1700" dirty="0">
              <a:latin typeface="Arial"/>
              <a:cs typeface="Arial"/>
            </a:endParaRPr>
          </a:p>
          <a:p>
            <a:pPr marL="12700" marR="5080">
              <a:lnSpc>
                <a:spcPct val="110000"/>
              </a:lnSpc>
              <a:spcBef>
                <a:spcPts val="1225"/>
              </a:spcBef>
              <a:buFont typeface="Arial"/>
              <a:buChar char="•"/>
              <a:tabLst>
                <a:tab pos="240665" algn="l"/>
                <a:tab pos="241300" algn="l"/>
              </a:tabLst>
            </a:pPr>
            <a:r>
              <a:rPr sz="1500" b="1" spc="-5" dirty="0">
                <a:solidFill>
                  <a:srgbClr val="212121"/>
                </a:solidFill>
                <a:latin typeface="Arial"/>
                <a:cs typeface="Arial"/>
              </a:rPr>
              <a:t>MIDDLE</a:t>
            </a:r>
            <a:r>
              <a:rPr sz="1500" b="1" spc="-45" dirty="0">
                <a:solidFill>
                  <a:srgbClr val="212121"/>
                </a:solidFill>
                <a:latin typeface="Arial"/>
                <a:cs typeface="Arial"/>
              </a:rPr>
              <a:t> </a:t>
            </a:r>
            <a:r>
              <a:rPr sz="1500" b="1" spc="-20" dirty="0">
                <a:solidFill>
                  <a:srgbClr val="212121"/>
                </a:solidFill>
                <a:latin typeface="Arial"/>
                <a:cs typeface="Arial"/>
              </a:rPr>
              <a:t>AGE:</a:t>
            </a:r>
            <a:r>
              <a:rPr sz="1500" b="1" spc="65" dirty="0">
                <a:solidFill>
                  <a:srgbClr val="212121"/>
                </a:solidFill>
                <a:latin typeface="Arial"/>
                <a:cs typeface="Arial"/>
              </a:rPr>
              <a:t> </a:t>
            </a:r>
            <a:r>
              <a:rPr sz="1500" b="1" spc="-20" dirty="0">
                <a:solidFill>
                  <a:srgbClr val="212121"/>
                </a:solidFill>
                <a:latin typeface="Arial"/>
                <a:cs typeface="Arial"/>
              </a:rPr>
              <a:t>RELATIONSHIP</a:t>
            </a:r>
            <a:r>
              <a:rPr sz="1500" b="1" spc="20" dirty="0">
                <a:solidFill>
                  <a:srgbClr val="212121"/>
                </a:solidFill>
                <a:latin typeface="Arial"/>
                <a:cs typeface="Arial"/>
              </a:rPr>
              <a:t> </a:t>
            </a:r>
            <a:r>
              <a:rPr sz="1500" b="1" spc="-5" dirty="0">
                <a:solidFill>
                  <a:srgbClr val="212121"/>
                </a:solidFill>
                <a:latin typeface="Arial"/>
                <a:cs typeface="Arial"/>
              </a:rPr>
              <a:t>PROBLEMS,</a:t>
            </a:r>
            <a:r>
              <a:rPr sz="1500" b="1" spc="15" dirty="0">
                <a:solidFill>
                  <a:srgbClr val="212121"/>
                </a:solidFill>
                <a:latin typeface="Arial"/>
                <a:cs typeface="Arial"/>
              </a:rPr>
              <a:t> </a:t>
            </a:r>
            <a:r>
              <a:rPr sz="1500" b="1" spc="-15" dirty="0">
                <a:solidFill>
                  <a:srgbClr val="212121"/>
                </a:solidFill>
                <a:latin typeface="Arial"/>
                <a:cs typeface="Arial"/>
              </a:rPr>
              <a:t>LEGAL </a:t>
            </a:r>
            <a:r>
              <a:rPr sz="1500" b="1" spc="-10" dirty="0">
                <a:solidFill>
                  <a:srgbClr val="212121"/>
                </a:solidFill>
                <a:latin typeface="Arial"/>
                <a:cs typeface="Arial"/>
              </a:rPr>
              <a:t> </a:t>
            </a:r>
            <a:r>
              <a:rPr sz="1500" b="1" spc="-5" dirty="0">
                <a:solidFill>
                  <a:srgbClr val="212121"/>
                </a:solidFill>
                <a:latin typeface="Arial"/>
                <a:cs typeface="Arial"/>
              </a:rPr>
              <a:t>PROBLEMS,</a:t>
            </a:r>
            <a:r>
              <a:rPr sz="1500" b="1" spc="5" dirty="0">
                <a:solidFill>
                  <a:srgbClr val="212121"/>
                </a:solidFill>
                <a:latin typeface="Arial"/>
                <a:cs typeface="Arial"/>
              </a:rPr>
              <a:t> </a:t>
            </a:r>
            <a:r>
              <a:rPr sz="1500" b="1" spc="-10" dirty="0">
                <a:solidFill>
                  <a:srgbClr val="212121"/>
                </a:solidFill>
                <a:latin typeface="Arial"/>
                <a:cs typeface="Arial"/>
              </a:rPr>
              <a:t>FINANCIAL</a:t>
            </a:r>
            <a:r>
              <a:rPr sz="1500" b="1" spc="15" dirty="0">
                <a:solidFill>
                  <a:srgbClr val="212121"/>
                </a:solidFill>
                <a:latin typeface="Arial"/>
                <a:cs typeface="Arial"/>
              </a:rPr>
              <a:t> </a:t>
            </a:r>
            <a:r>
              <a:rPr sz="1500" b="1" spc="-30" dirty="0">
                <a:solidFill>
                  <a:srgbClr val="212121"/>
                </a:solidFill>
                <a:latin typeface="Arial"/>
                <a:cs typeface="Arial"/>
              </a:rPr>
              <a:t>HARDSHIP,</a:t>
            </a:r>
            <a:r>
              <a:rPr sz="1500" b="1" spc="35" dirty="0">
                <a:solidFill>
                  <a:srgbClr val="212121"/>
                </a:solidFill>
                <a:latin typeface="Arial"/>
                <a:cs typeface="Arial"/>
              </a:rPr>
              <a:t> </a:t>
            </a:r>
            <a:r>
              <a:rPr sz="1500" b="1" spc="-20" dirty="0">
                <a:solidFill>
                  <a:srgbClr val="212121"/>
                </a:solidFill>
                <a:latin typeface="Arial"/>
                <a:cs typeface="Arial"/>
              </a:rPr>
              <a:t>SUBSTANCE</a:t>
            </a:r>
            <a:r>
              <a:rPr sz="1500" b="1" spc="-10" dirty="0">
                <a:solidFill>
                  <a:srgbClr val="212121"/>
                </a:solidFill>
                <a:latin typeface="Arial"/>
                <a:cs typeface="Arial"/>
              </a:rPr>
              <a:t> </a:t>
            </a:r>
            <a:r>
              <a:rPr sz="1500" b="1" spc="-15" dirty="0">
                <a:solidFill>
                  <a:srgbClr val="212121"/>
                </a:solidFill>
                <a:latin typeface="Arial"/>
                <a:cs typeface="Arial"/>
              </a:rPr>
              <a:t>ABUSE</a:t>
            </a:r>
            <a:r>
              <a:rPr sz="1500" b="1" spc="5" dirty="0">
                <a:solidFill>
                  <a:srgbClr val="212121"/>
                </a:solidFill>
                <a:latin typeface="Arial"/>
                <a:cs typeface="Arial"/>
              </a:rPr>
              <a:t> </a:t>
            </a:r>
            <a:r>
              <a:rPr sz="1500" b="1" spc="-20" dirty="0">
                <a:solidFill>
                  <a:srgbClr val="212121"/>
                </a:solidFill>
                <a:latin typeface="Arial"/>
                <a:cs typeface="Arial"/>
              </a:rPr>
              <a:t>AND </a:t>
            </a:r>
            <a:r>
              <a:rPr sz="1500" b="1" spc="-405" dirty="0">
                <a:solidFill>
                  <a:srgbClr val="212121"/>
                </a:solidFill>
                <a:latin typeface="Arial"/>
                <a:cs typeface="Arial"/>
              </a:rPr>
              <a:t> </a:t>
            </a:r>
            <a:r>
              <a:rPr sz="1500" b="1" dirty="0">
                <a:solidFill>
                  <a:srgbClr val="212121"/>
                </a:solidFill>
                <a:latin typeface="Arial"/>
                <a:cs typeface="Arial"/>
              </a:rPr>
              <a:t>JOB</a:t>
            </a:r>
            <a:r>
              <a:rPr sz="1500" b="1" spc="-5" dirty="0">
                <a:solidFill>
                  <a:srgbClr val="212121"/>
                </a:solidFill>
                <a:latin typeface="Arial"/>
                <a:cs typeface="Arial"/>
              </a:rPr>
              <a:t> </a:t>
            </a:r>
            <a:r>
              <a:rPr sz="1500" b="1" spc="-10" dirty="0">
                <a:solidFill>
                  <a:srgbClr val="212121"/>
                </a:solidFill>
                <a:latin typeface="Arial"/>
                <a:cs typeface="Arial"/>
              </a:rPr>
              <a:t>STRESS</a:t>
            </a:r>
            <a:endParaRPr sz="1500" dirty="0">
              <a:latin typeface="Arial"/>
              <a:cs typeface="Arial"/>
            </a:endParaRPr>
          </a:p>
          <a:p>
            <a:pPr>
              <a:lnSpc>
                <a:spcPct val="100000"/>
              </a:lnSpc>
              <a:buClr>
                <a:srgbClr val="212121"/>
              </a:buClr>
              <a:buFont typeface="Arial"/>
              <a:buChar char="•"/>
            </a:pPr>
            <a:endParaRPr sz="1700" dirty="0">
              <a:latin typeface="Arial"/>
              <a:cs typeface="Arial"/>
            </a:endParaRPr>
          </a:p>
          <a:p>
            <a:pPr marL="12700" marR="137160">
              <a:lnSpc>
                <a:spcPct val="110000"/>
              </a:lnSpc>
              <a:spcBef>
                <a:spcPts val="1225"/>
              </a:spcBef>
              <a:buFont typeface="Arial"/>
              <a:buChar char="•"/>
              <a:tabLst>
                <a:tab pos="240665" algn="l"/>
                <a:tab pos="241300" algn="l"/>
              </a:tabLst>
            </a:pPr>
            <a:r>
              <a:rPr sz="1500" b="1" spc="-10" dirty="0">
                <a:solidFill>
                  <a:srgbClr val="212121"/>
                </a:solidFill>
                <a:latin typeface="Arial"/>
                <a:cs typeface="Arial"/>
              </a:rPr>
              <a:t>YOUTH:</a:t>
            </a:r>
            <a:r>
              <a:rPr sz="1500" b="1" spc="35" dirty="0">
                <a:solidFill>
                  <a:srgbClr val="212121"/>
                </a:solidFill>
                <a:latin typeface="Arial"/>
                <a:cs typeface="Arial"/>
              </a:rPr>
              <a:t> </a:t>
            </a:r>
            <a:r>
              <a:rPr sz="1500" b="1" spc="-20" dirty="0">
                <a:solidFill>
                  <a:srgbClr val="212121"/>
                </a:solidFill>
                <a:latin typeface="Arial"/>
                <a:cs typeface="Arial"/>
              </a:rPr>
              <a:t>CONTAGION,</a:t>
            </a:r>
            <a:r>
              <a:rPr sz="1500" b="1" spc="45" dirty="0">
                <a:solidFill>
                  <a:srgbClr val="212121"/>
                </a:solidFill>
                <a:latin typeface="Arial"/>
                <a:cs typeface="Arial"/>
              </a:rPr>
              <a:t> </a:t>
            </a:r>
            <a:r>
              <a:rPr sz="1500" b="1" spc="-20" dirty="0">
                <a:solidFill>
                  <a:srgbClr val="212121"/>
                </a:solidFill>
                <a:latin typeface="Arial"/>
                <a:cs typeface="Arial"/>
              </a:rPr>
              <a:t>SUBSTANCE</a:t>
            </a:r>
            <a:r>
              <a:rPr sz="1500" b="1" spc="5" dirty="0">
                <a:solidFill>
                  <a:srgbClr val="212121"/>
                </a:solidFill>
                <a:latin typeface="Arial"/>
                <a:cs typeface="Arial"/>
              </a:rPr>
              <a:t> </a:t>
            </a:r>
            <a:r>
              <a:rPr sz="1500" b="1" spc="-15" dirty="0">
                <a:solidFill>
                  <a:srgbClr val="212121"/>
                </a:solidFill>
                <a:latin typeface="Arial"/>
                <a:cs typeface="Arial"/>
              </a:rPr>
              <a:t>ABUSE,</a:t>
            </a:r>
            <a:r>
              <a:rPr sz="1500" b="1" spc="35" dirty="0">
                <a:solidFill>
                  <a:srgbClr val="212121"/>
                </a:solidFill>
                <a:latin typeface="Arial"/>
                <a:cs typeface="Arial"/>
              </a:rPr>
              <a:t> </a:t>
            </a:r>
            <a:r>
              <a:rPr sz="1500" b="1" spc="-5" dirty="0">
                <a:solidFill>
                  <a:srgbClr val="212121"/>
                </a:solidFill>
                <a:latin typeface="Arial"/>
                <a:cs typeface="Arial"/>
              </a:rPr>
              <a:t>IMPULSIVE </a:t>
            </a:r>
            <a:r>
              <a:rPr sz="1500" b="1" dirty="0">
                <a:solidFill>
                  <a:srgbClr val="212121"/>
                </a:solidFill>
                <a:latin typeface="Arial"/>
                <a:cs typeface="Arial"/>
              </a:rPr>
              <a:t> </a:t>
            </a:r>
            <a:r>
              <a:rPr sz="1500" b="1" spc="-10" dirty="0">
                <a:solidFill>
                  <a:srgbClr val="212121"/>
                </a:solidFill>
                <a:latin typeface="Arial"/>
                <a:cs typeface="Arial"/>
              </a:rPr>
              <a:t>AGGRESSIVE</a:t>
            </a:r>
            <a:r>
              <a:rPr sz="1500" b="1" spc="45" dirty="0">
                <a:solidFill>
                  <a:srgbClr val="212121"/>
                </a:solidFill>
                <a:latin typeface="Arial"/>
                <a:cs typeface="Arial"/>
              </a:rPr>
              <a:t> </a:t>
            </a:r>
            <a:r>
              <a:rPr sz="1500" b="1" spc="-10" dirty="0">
                <a:solidFill>
                  <a:srgbClr val="212121"/>
                </a:solidFill>
                <a:latin typeface="Arial"/>
                <a:cs typeface="Arial"/>
              </a:rPr>
              <a:t>PERSONALITY</a:t>
            </a:r>
            <a:r>
              <a:rPr sz="1500" b="1" spc="20" dirty="0">
                <a:solidFill>
                  <a:srgbClr val="212121"/>
                </a:solidFill>
                <a:latin typeface="Arial"/>
                <a:cs typeface="Arial"/>
              </a:rPr>
              <a:t> </a:t>
            </a:r>
            <a:r>
              <a:rPr sz="1500" b="1" spc="-5" dirty="0">
                <a:solidFill>
                  <a:srgbClr val="212121"/>
                </a:solidFill>
                <a:latin typeface="Arial"/>
                <a:cs typeface="Arial"/>
              </a:rPr>
              <a:t>DISORDERS,</a:t>
            </a:r>
            <a:r>
              <a:rPr sz="1500" b="1" spc="30" dirty="0">
                <a:solidFill>
                  <a:srgbClr val="212121"/>
                </a:solidFill>
                <a:latin typeface="Arial"/>
                <a:cs typeface="Arial"/>
              </a:rPr>
              <a:t> </a:t>
            </a:r>
            <a:r>
              <a:rPr sz="1500" b="1" spc="-10" dirty="0">
                <a:solidFill>
                  <a:srgbClr val="212121"/>
                </a:solidFill>
                <a:latin typeface="Arial"/>
                <a:cs typeface="Arial"/>
              </a:rPr>
              <a:t>STRESSFUL</a:t>
            </a:r>
            <a:r>
              <a:rPr sz="1500" b="1" spc="10" dirty="0">
                <a:solidFill>
                  <a:srgbClr val="212121"/>
                </a:solidFill>
                <a:latin typeface="Arial"/>
                <a:cs typeface="Arial"/>
              </a:rPr>
              <a:t> </a:t>
            </a:r>
            <a:r>
              <a:rPr sz="1500" b="1" spc="-5" dirty="0">
                <a:solidFill>
                  <a:srgbClr val="212121"/>
                </a:solidFill>
                <a:latin typeface="Arial"/>
                <a:cs typeface="Arial"/>
              </a:rPr>
              <a:t>LIFE </a:t>
            </a:r>
            <a:r>
              <a:rPr sz="1500" b="1" spc="-405" dirty="0">
                <a:solidFill>
                  <a:srgbClr val="212121"/>
                </a:solidFill>
                <a:latin typeface="Arial"/>
                <a:cs typeface="Arial"/>
              </a:rPr>
              <a:t> </a:t>
            </a:r>
            <a:r>
              <a:rPr sz="1500" b="1" spc="-10" dirty="0">
                <a:solidFill>
                  <a:srgbClr val="212121"/>
                </a:solidFill>
                <a:latin typeface="Arial"/>
                <a:cs typeface="Arial"/>
              </a:rPr>
              <a:t>EVENTS,</a:t>
            </a:r>
            <a:r>
              <a:rPr sz="1500" b="1" spc="35" dirty="0">
                <a:solidFill>
                  <a:srgbClr val="212121"/>
                </a:solidFill>
                <a:latin typeface="Arial"/>
                <a:cs typeface="Arial"/>
              </a:rPr>
              <a:t> </a:t>
            </a:r>
            <a:r>
              <a:rPr sz="1500" b="1" spc="-50" dirty="0">
                <a:solidFill>
                  <a:srgbClr val="212121"/>
                </a:solidFill>
                <a:latin typeface="Arial"/>
                <a:cs typeface="Arial"/>
              </a:rPr>
              <a:t>FAMILY</a:t>
            </a:r>
            <a:r>
              <a:rPr sz="1500" b="1" spc="10" dirty="0">
                <a:solidFill>
                  <a:srgbClr val="212121"/>
                </a:solidFill>
                <a:latin typeface="Arial"/>
                <a:cs typeface="Arial"/>
              </a:rPr>
              <a:t> </a:t>
            </a:r>
            <a:r>
              <a:rPr sz="1500" b="1" spc="-30" dirty="0">
                <a:solidFill>
                  <a:srgbClr val="212121"/>
                </a:solidFill>
                <a:latin typeface="Arial"/>
                <a:cs typeface="Arial"/>
              </a:rPr>
              <a:t>FACTORS</a:t>
            </a:r>
            <a:endParaRPr sz="1500" dirty="0">
              <a:latin typeface="Arial"/>
              <a:cs typeface="Arial"/>
            </a:endParaRPr>
          </a:p>
        </p:txBody>
      </p:sp>
      <p:pic>
        <p:nvPicPr>
          <p:cNvPr id="2" name="object 2" descr="A photo of people from different age groups"/>
          <p:cNvPicPr/>
          <p:nvPr/>
        </p:nvPicPr>
        <p:blipFill>
          <a:blip r:embed="rId2" cstate="print"/>
          <a:stretch>
            <a:fillRect/>
          </a:stretch>
        </p:blipFill>
        <p:spPr>
          <a:xfrm>
            <a:off x="7488935" y="394715"/>
            <a:ext cx="3883152" cy="5158584"/>
          </a:xfrm>
          <a:prstGeom prst="rect">
            <a:avLst/>
          </a:prstGeom>
        </p:spPr>
      </p:pic>
      <p:sp>
        <p:nvSpPr>
          <p:cNvPr id="6" name="object 6"/>
          <p:cNvSpPr txBox="1"/>
          <p:nvPr/>
        </p:nvSpPr>
        <p:spPr>
          <a:xfrm>
            <a:off x="11583796" y="6300802"/>
            <a:ext cx="455804" cy="382156"/>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34</a:t>
            </a:r>
            <a:endParaRPr sz="2400" dirty="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Invitations/Warning signs. Clipart of urgent warning signs"/>
          <p:cNvGrpSpPr/>
          <p:nvPr/>
        </p:nvGrpSpPr>
        <p:grpSpPr>
          <a:xfrm>
            <a:off x="0" y="4981"/>
            <a:ext cx="12189460" cy="6858000"/>
            <a:chOff x="0" y="0"/>
            <a:chExt cx="12189460" cy="6858000"/>
          </a:xfrm>
        </p:grpSpPr>
        <p:pic>
          <p:nvPicPr>
            <p:cNvPr id="3" name="object 3"/>
            <p:cNvPicPr/>
            <p:nvPr/>
          </p:nvPicPr>
          <p:blipFill>
            <a:blip r:embed="rId2" cstate="print"/>
            <a:stretch>
              <a:fillRect/>
            </a:stretch>
          </p:blipFill>
          <p:spPr>
            <a:xfrm>
              <a:off x="0" y="0"/>
              <a:ext cx="12188952" cy="6857999"/>
            </a:xfrm>
            <a:prstGeom prst="rect">
              <a:avLst/>
            </a:prstGeom>
          </p:spPr>
        </p:pic>
        <p:pic>
          <p:nvPicPr>
            <p:cNvPr id="4" name="object 4"/>
            <p:cNvPicPr/>
            <p:nvPr/>
          </p:nvPicPr>
          <p:blipFill>
            <a:blip r:embed="rId3" cstate="print"/>
            <a:stretch>
              <a:fillRect/>
            </a:stretch>
          </p:blipFill>
          <p:spPr>
            <a:xfrm>
              <a:off x="4299203" y="746759"/>
              <a:ext cx="3857243" cy="3608831"/>
            </a:xfrm>
            <a:prstGeom prst="rect">
              <a:avLst/>
            </a:prstGeom>
          </p:spPr>
        </p:pic>
      </p:grpSp>
      <p:sp>
        <p:nvSpPr>
          <p:cNvPr id="5" name="object 5"/>
          <p:cNvSpPr txBox="1">
            <a:spLocks noGrp="1"/>
          </p:cNvSpPr>
          <p:nvPr>
            <p:ph type="title"/>
          </p:nvPr>
        </p:nvSpPr>
        <p:spPr>
          <a:xfrm>
            <a:off x="268503" y="0"/>
            <a:ext cx="7760334" cy="2007235"/>
          </a:xfrm>
          <a:prstGeom prst="rect">
            <a:avLst/>
          </a:prstGeom>
        </p:spPr>
        <p:txBody>
          <a:bodyPr vert="horz" wrap="square" lIns="0" tIns="12700" rIns="0" bIns="0" rtlCol="0">
            <a:spAutoFit/>
          </a:bodyPr>
          <a:lstStyle/>
          <a:p>
            <a:pPr marL="12700" marR="9525">
              <a:lnSpc>
                <a:spcPct val="100000"/>
              </a:lnSpc>
              <a:spcBef>
                <a:spcPts val="100"/>
              </a:spcBef>
            </a:pPr>
            <a:r>
              <a:rPr sz="6500" spc="-130" dirty="0"/>
              <a:t>I</a:t>
            </a:r>
            <a:r>
              <a:rPr sz="6500" spc="-140" dirty="0"/>
              <a:t>nv</a:t>
            </a:r>
            <a:r>
              <a:rPr sz="6500" spc="-130" dirty="0"/>
              <a:t>i</a:t>
            </a:r>
            <a:r>
              <a:rPr sz="6500" spc="-140" dirty="0"/>
              <a:t>tat</a:t>
            </a:r>
            <a:r>
              <a:rPr sz="6500" spc="-130" dirty="0"/>
              <a:t>i</a:t>
            </a:r>
            <a:r>
              <a:rPr sz="6500" spc="-135" dirty="0"/>
              <a:t>on</a:t>
            </a:r>
            <a:r>
              <a:rPr sz="6500" dirty="0"/>
              <a:t>s</a:t>
            </a:r>
            <a:r>
              <a:rPr sz="6500" spc="-310" dirty="0"/>
              <a:t> </a:t>
            </a:r>
            <a:r>
              <a:rPr sz="6500" dirty="0"/>
              <a:t>/</a:t>
            </a:r>
            <a:r>
              <a:rPr sz="6500" spc="-280" dirty="0"/>
              <a:t> </a:t>
            </a:r>
            <a:r>
              <a:rPr sz="6500" spc="-370" dirty="0"/>
              <a:t>W</a:t>
            </a:r>
            <a:r>
              <a:rPr sz="6500" spc="-140" dirty="0"/>
              <a:t>a</a:t>
            </a:r>
            <a:r>
              <a:rPr sz="6500" spc="-135" dirty="0"/>
              <a:t>r</a:t>
            </a:r>
            <a:r>
              <a:rPr sz="6500" spc="-140" dirty="0"/>
              <a:t>n</a:t>
            </a:r>
            <a:r>
              <a:rPr sz="6500" spc="-130" dirty="0"/>
              <a:t>i</a:t>
            </a:r>
            <a:r>
              <a:rPr sz="6500" spc="-140" dirty="0"/>
              <a:t>ng  </a:t>
            </a:r>
            <a:r>
              <a:rPr sz="6500" spc="-105" dirty="0"/>
              <a:t>SIGNS</a:t>
            </a:r>
            <a:endParaRPr sz="6500" dirty="0"/>
          </a:p>
        </p:txBody>
      </p:sp>
      <p:grpSp>
        <p:nvGrpSpPr>
          <p:cNvPr id="6" name="object 6" descr="Invitations/Warning signs"/>
          <p:cNvGrpSpPr/>
          <p:nvPr/>
        </p:nvGrpSpPr>
        <p:grpSpPr>
          <a:xfrm>
            <a:off x="190500" y="0"/>
            <a:ext cx="11998960" cy="6829425"/>
            <a:chOff x="190500" y="0"/>
            <a:chExt cx="11998960" cy="6829425"/>
          </a:xfrm>
        </p:grpSpPr>
        <p:pic>
          <p:nvPicPr>
            <p:cNvPr id="7" name="object 7" descr="Image of a merge warning sign"/>
            <p:cNvPicPr/>
            <p:nvPr/>
          </p:nvPicPr>
          <p:blipFill>
            <a:blip r:embed="rId4" cstate="print"/>
            <a:stretch>
              <a:fillRect/>
            </a:stretch>
          </p:blipFill>
          <p:spPr>
            <a:xfrm>
              <a:off x="1395984" y="3406140"/>
              <a:ext cx="2394203" cy="2840735"/>
            </a:xfrm>
            <a:prstGeom prst="rect">
              <a:avLst/>
            </a:prstGeom>
          </p:spPr>
        </p:pic>
        <p:pic>
          <p:nvPicPr>
            <p:cNvPr id="8" name="object 8" descr="Image of a warning sign"/>
            <p:cNvPicPr/>
            <p:nvPr/>
          </p:nvPicPr>
          <p:blipFill>
            <a:blip r:embed="rId5" cstate="print"/>
            <a:stretch>
              <a:fillRect/>
            </a:stretch>
          </p:blipFill>
          <p:spPr>
            <a:xfrm>
              <a:off x="3549396" y="4067555"/>
              <a:ext cx="3119627" cy="2761487"/>
            </a:xfrm>
            <a:prstGeom prst="rect">
              <a:avLst/>
            </a:prstGeom>
          </p:spPr>
        </p:pic>
        <p:pic>
          <p:nvPicPr>
            <p:cNvPr id="9" name="object 9"/>
            <p:cNvPicPr/>
            <p:nvPr/>
          </p:nvPicPr>
          <p:blipFill>
            <a:blip r:embed="rId6" cstate="print"/>
            <a:stretch>
              <a:fillRect/>
            </a:stretch>
          </p:blipFill>
          <p:spPr>
            <a:xfrm>
              <a:off x="190500" y="1737360"/>
              <a:ext cx="4053827" cy="2618231"/>
            </a:xfrm>
            <a:prstGeom prst="rect">
              <a:avLst/>
            </a:prstGeom>
          </p:spPr>
        </p:pic>
        <p:pic>
          <p:nvPicPr>
            <p:cNvPr id="10" name="object 10" descr="Image of click art of people seated at a table"/>
            <p:cNvPicPr/>
            <p:nvPr/>
          </p:nvPicPr>
          <p:blipFill>
            <a:blip r:embed="rId7" cstate="print"/>
            <a:stretch>
              <a:fillRect/>
            </a:stretch>
          </p:blipFill>
          <p:spPr>
            <a:xfrm>
              <a:off x="8153400" y="0"/>
              <a:ext cx="4035552" cy="4421124"/>
            </a:xfrm>
            <a:prstGeom prst="rect">
              <a:avLst/>
            </a:prstGeom>
          </p:spPr>
        </p:pic>
        <p:pic>
          <p:nvPicPr>
            <p:cNvPr id="11" name="object 11" descr="Image of a invitation saying you are invited"/>
            <p:cNvPicPr/>
            <p:nvPr/>
          </p:nvPicPr>
          <p:blipFill>
            <a:blip r:embed="rId8" cstate="print"/>
            <a:stretch>
              <a:fillRect/>
            </a:stretch>
          </p:blipFill>
          <p:spPr>
            <a:xfrm>
              <a:off x="6397752" y="4274820"/>
              <a:ext cx="2596895" cy="1972055"/>
            </a:xfrm>
            <a:prstGeom prst="rect">
              <a:avLst/>
            </a:prstGeom>
          </p:spPr>
        </p:pic>
        <p:pic>
          <p:nvPicPr>
            <p:cNvPr id="12" name="object 12" descr="Image of invitations"/>
            <p:cNvPicPr/>
            <p:nvPr/>
          </p:nvPicPr>
          <p:blipFill>
            <a:blip r:embed="rId9" cstate="print"/>
            <a:stretch>
              <a:fillRect/>
            </a:stretch>
          </p:blipFill>
          <p:spPr>
            <a:xfrm>
              <a:off x="8942831" y="3418332"/>
              <a:ext cx="3246119" cy="2828543"/>
            </a:xfrm>
            <a:prstGeom prst="rect">
              <a:avLst/>
            </a:prstGeom>
          </p:spPr>
        </p:pic>
      </p:grpSp>
      <p:sp>
        <p:nvSpPr>
          <p:cNvPr id="13" name="TextBox 12">
            <a:extLst>
              <a:ext uri="{FF2B5EF4-FFF2-40B4-BE49-F238E27FC236}">
                <a16:creationId xmlns:a16="http://schemas.microsoft.com/office/drawing/2014/main" id="{4295B68C-DE5B-5844-8DFC-F881641652C0}"/>
              </a:ext>
            </a:extLst>
          </p:cNvPr>
          <p:cNvSpPr txBox="1"/>
          <p:nvPr/>
        </p:nvSpPr>
        <p:spPr>
          <a:xfrm>
            <a:off x="11430000" y="6274949"/>
            <a:ext cx="569697"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35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969132" y="294490"/>
            <a:ext cx="6707505" cy="1122680"/>
          </a:xfrm>
          <a:prstGeom prst="rect">
            <a:avLst/>
          </a:prstGeom>
        </p:spPr>
        <p:txBody>
          <a:bodyPr vert="horz" wrap="square" lIns="0" tIns="12700" rIns="0" bIns="0" rtlCol="0">
            <a:spAutoFit/>
          </a:bodyPr>
          <a:lstStyle/>
          <a:p>
            <a:pPr marL="12700" marR="5080" indent="1193165">
              <a:lnSpc>
                <a:spcPct val="100000"/>
              </a:lnSpc>
              <a:spcBef>
                <a:spcPts val="100"/>
              </a:spcBef>
            </a:pPr>
            <a:r>
              <a:rPr spc="-130" dirty="0">
                <a:solidFill>
                  <a:srgbClr val="D51F1A"/>
                </a:solidFill>
              </a:rPr>
              <a:t>R</a:t>
            </a:r>
            <a:r>
              <a:rPr spc="-135" dirty="0">
                <a:solidFill>
                  <a:srgbClr val="D51F1A"/>
                </a:solidFill>
              </a:rPr>
              <a:t>E</a:t>
            </a:r>
            <a:r>
              <a:rPr spc="-130" dirty="0">
                <a:solidFill>
                  <a:srgbClr val="D51F1A"/>
                </a:solidFill>
              </a:rPr>
              <a:t>C</a:t>
            </a:r>
            <a:r>
              <a:rPr spc="-140" dirty="0">
                <a:solidFill>
                  <a:srgbClr val="D51F1A"/>
                </a:solidFill>
              </a:rPr>
              <a:t>OG</a:t>
            </a:r>
            <a:r>
              <a:rPr spc="-130" dirty="0">
                <a:solidFill>
                  <a:srgbClr val="D51F1A"/>
                </a:solidFill>
              </a:rPr>
              <a:t>N</a:t>
            </a:r>
            <a:r>
              <a:rPr spc="-140" dirty="0">
                <a:solidFill>
                  <a:srgbClr val="D51F1A"/>
                </a:solidFill>
              </a:rPr>
              <a:t>IZI</a:t>
            </a:r>
            <a:r>
              <a:rPr spc="-130" dirty="0">
                <a:solidFill>
                  <a:srgbClr val="D51F1A"/>
                </a:solidFill>
              </a:rPr>
              <a:t>N</a:t>
            </a:r>
            <a:r>
              <a:rPr dirty="0">
                <a:solidFill>
                  <a:srgbClr val="D51F1A"/>
                </a:solidFill>
              </a:rPr>
              <a:t>G</a:t>
            </a:r>
            <a:r>
              <a:rPr spc="-275" dirty="0">
                <a:solidFill>
                  <a:srgbClr val="D51F1A"/>
                </a:solidFill>
              </a:rPr>
              <a:t> </a:t>
            </a:r>
            <a:r>
              <a:rPr spc="-140" dirty="0">
                <a:solidFill>
                  <a:srgbClr val="D51F1A"/>
                </a:solidFill>
              </a:rPr>
              <a:t>In</a:t>
            </a:r>
            <a:r>
              <a:rPr spc="-130" dirty="0">
                <a:solidFill>
                  <a:srgbClr val="D51F1A"/>
                </a:solidFill>
              </a:rPr>
              <a:t>v</a:t>
            </a:r>
            <a:r>
              <a:rPr spc="-140" dirty="0">
                <a:solidFill>
                  <a:srgbClr val="D51F1A"/>
                </a:solidFill>
              </a:rPr>
              <a:t>i</a:t>
            </a:r>
            <a:r>
              <a:rPr spc="-135" dirty="0">
                <a:solidFill>
                  <a:srgbClr val="D51F1A"/>
                </a:solidFill>
              </a:rPr>
              <a:t>tat</a:t>
            </a:r>
            <a:r>
              <a:rPr spc="-140" dirty="0">
                <a:solidFill>
                  <a:srgbClr val="D51F1A"/>
                </a:solidFill>
              </a:rPr>
              <a:t>ion</a:t>
            </a:r>
            <a:r>
              <a:rPr dirty="0">
                <a:solidFill>
                  <a:srgbClr val="D51F1A"/>
                </a:solidFill>
              </a:rPr>
              <a:t>s</a:t>
            </a:r>
            <a:r>
              <a:rPr spc="-254" dirty="0">
                <a:solidFill>
                  <a:srgbClr val="D51F1A"/>
                </a:solidFill>
              </a:rPr>
              <a:t> </a:t>
            </a:r>
            <a:r>
              <a:rPr dirty="0">
                <a:solidFill>
                  <a:srgbClr val="D51F1A"/>
                </a:solidFill>
              </a:rPr>
              <a:t>/  </a:t>
            </a:r>
            <a:r>
              <a:rPr spc="-340" dirty="0">
                <a:solidFill>
                  <a:srgbClr val="D51F1A"/>
                </a:solidFill>
              </a:rPr>
              <a:t>W</a:t>
            </a:r>
            <a:r>
              <a:rPr spc="-130" dirty="0">
                <a:solidFill>
                  <a:srgbClr val="D51F1A"/>
                </a:solidFill>
              </a:rPr>
              <a:t>ARN</a:t>
            </a:r>
            <a:r>
              <a:rPr spc="-140" dirty="0">
                <a:solidFill>
                  <a:srgbClr val="D51F1A"/>
                </a:solidFill>
              </a:rPr>
              <a:t>I</a:t>
            </a:r>
            <a:r>
              <a:rPr spc="-130" dirty="0">
                <a:solidFill>
                  <a:srgbClr val="D51F1A"/>
                </a:solidFill>
              </a:rPr>
              <a:t>N</a:t>
            </a:r>
            <a:r>
              <a:rPr dirty="0">
                <a:solidFill>
                  <a:srgbClr val="D51F1A"/>
                </a:solidFill>
              </a:rPr>
              <a:t>G</a:t>
            </a:r>
            <a:r>
              <a:rPr spc="-275" dirty="0">
                <a:solidFill>
                  <a:srgbClr val="D51F1A"/>
                </a:solidFill>
              </a:rPr>
              <a:t> </a:t>
            </a:r>
            <a:r>
              <a:rPr spc="-135" dirty="0">
                <a:solidFill>
                  <a:srgbClr val="D51F1A"/>
                </a:solidFill>
              </a:rPr>
              <a:t>S</a:t>
            </a:r>
            <a:r>
              <a:rPr spc="-140" dirty="0">
                <a:solidFill>
                  <a:srgbClr val="D51F1A"/>
                </a:solidFill>
              </a:rPr>
              <a:t>IG</a:t>
            </a:r>
            <a:r>
              <a:rPr spc="-130" dirty="0">
                <a:solidFill>
                  <a:srgbClr val="D51F1A"/>
                </a:solidFill>
              </a:rPr>
              <a:t>NS</a:t>
            </a:r>
          </a:p>
        </p:txBody>
      </p:sp>
      <p:pic>
        <p:nvPicPr>
          <p:cNvPr id="6" name="object 6" descr="Image of a Caution sign"/>
          <p:cNvPicPr/>
          <p:nvPr/>
        </p:nvPicPr>
        <p:blipFill>
          <a:blip r:embed="rId2" cstate="print"/>
          <a:stretch>
            <a:fillRect/>
          </a:stretch>
        </p:blipFill>
        <p:spPr>
          <a:xfrm>
            <a:off x="0" y="0"/>
            <a:ext cx="3705489" cy="3594328"/>
          </a:xfrm>
          <a:prstGeom prst="rect">
            <a:avLst/>
          </a:prstGeom>
        </p:spPr>
      </p:pic>
      <p:sp>
        <p:nvSpPr>
          <p:cNvPr id="4" name="object 4"/>
          <p:cNvSpPr txBox="1">
            <a:spLocks noGrp="1"/>
          </p:cNvSpPr>
          <p:nvPr>
            <p:ph type="body" idx="1"/>
          </p:nvPr>
        </p:nvSpPr>
        <p:spPr>
          <a:prstGeom prst="rect">
            <a:avLst/>
          </a:prstGeom>
        </p:spPr>
        <p:txBody>
          <a:bodyPr vert="horz" wrap="square" lIns="0" tIns="287729" rIns="0" bIns="0" rtlCol="0">
            <a:spAutoFit/>
          </a:bodyPr>
          <a:lstStyle/>
          <a:p>
            <a:pPr marL="420370" marR="5080">
              <a:lnSpc>
                <a:spcPct val="150000"/>
              </a:lnSpc>
              <a:spcBef>
                <a:spcPts val="100"/>
              </a:spcBef>
            </a:pPr>
            <a:r>
              <a:rPr b="1" i="1" spc="-5" dirty="0">
                <a:latin typeface="Verdana-BoldItalic"/>
                <a:cs typeface="Verdana-BoldItalic"/>
              </a:rPr>
              <a:t>Invitations</a:t>
            </a:r>
            <a:r>
              <a:rPr b="1" i="1" spc="30" dirty="0">
                <a:latin typeface="Verdana-BoldItalic"/>
                <a:cs typeface="Verdana-BoldItalic"/>
              </a:rPr>
              <a:t> </a:t>
            </a:r>
            <a:r>
              <a:rPr b="1" i="1" dirty="0">
                <a:latin typeface="Verdana-BoldItalic"/>
                <a:cs typeface="Verdana-BoldItalic"/>
              </a:rPr>
              <a:t>/</a:t>
            </a:r>
            <a:r>
              <a:rPr b="1" i="1" spc="-10" dirty="0">
                <a:latin typeface="Verdana-BoldItalic"/>
                <a:cs typeface="Verdana-BoldItalic"/>
              </a:rPr>
              <a:t> </a:t>
            </a:r>
            <a:r>
              <a:rPr b="1" i="1" spc="-5" dirty="0">
                <a:latin typeface="Verdana-BoldItalic"/>
                <a:cs typeface="Verdana-BoldItalic"/>
              </a:rPr>
              <a:t>Warning</a:t>
            </a:r>
            <a:r>
              <a:rPr b="1" i="1" spc="20" dirty="0">
                <a:latin typeface="Verdana-BoldItalic"/>
                <a:cs typeface="Verdana-BoldItalic"/>
              </a:rPr>
              <a:t> </a:t>
            </a:r>
            <a:r>
              <a:rPr b="1" i="1" spc="-5" dirty="0">
                <a:latin typeface="Verdana-BoldItalic"/>
                <a:cs typeface="Verdana-BoldItalic"/>
              </a:rPr>
              <a:t>signs</a:t>
            </a:r>
            <a:r>
              <a:rPr b="1" i="1" spc="40" dirty="0">
                <a:latin typeface="Verdana-BoldItalic"/>
                <a:cs typeface="Verdana-BoldItalic"/>
              </a:rPr>
              <a:t> </a:t>
            </a:r>
            <a:r>
              <a:rPr spc="-5" dirty="0"/>
              <a:t>are changes</a:t>
            </a:r>
            <a:r>
              <a:rPr dirty="0"/>
              <a:t> </a:t>
            </a:r>
            <a:r>
              <a:rPr spc="-10" dirty="0"/>
              <a:t>in</a:t>
            </a:r>
            <a:r>
              <a:rPr spc="20" dirty="0"/>
              <a:t> </a:t>
            </a:r>
            <a:r>
              <a:rPr dirty="0"/>
              <a:t>a </a:t>
            </a:r>
            <a:r>
              <a:rPr spc="5" dirty="0"/>
              <a:t> </a:t>
            </a:r>
            <a:r>
              <a:rPr spc="-15" dirty="0"/>
              <a:t>person’s</a:t>
            </a:r>
            <a:r>
              <a:rPr spc="20" dirty="0"/>
              <a:t> </a:t>
            </a:r>
            <a:r>
              <a:rPr spc="-45" dirty="0"/>
              <a:t>behavior,</a:t>
            </a:r>
            <a:r>
              <a:rPr spc="30" dirty="0"/>
              <a:t> </a:t>
            </a:r>
            <a:r>
              <a:rPr spc="-5" dirty="0"/>
              <a:t>feelings,</a:t>
            </a:r>
            <a:r>
              <a:rPr spc="45" dirty="0"/>
              <a:t> </a:t>
            </a:r>
            <a:r>
              <a:rPr dirty="0"/>
              <a:t>and</a:t>
            </a:r>
            <a:r>
              <a:rPr spc="5" dirty="0"/>
              <a:t> </a:t>
            </a:r>
            <a:r>
              <a:rPr spc="-10" dirty="0"/>
              <a:t>beliefs</a:t>
            </a:r>
            <a:r>
              <a:rPr spc="40" dirty="0"/>
              <a:t> </a:t>
            </a:r>
            <a:r>
              <a:rPr dirty="0"/>
              <a:t>about </a:t>
            </a:r>
            <a:r>
              <a:rPr spc="5" dirty="0"/>
              <a:t> </a:t>
            </a:r>
            <a:r>
              <a:rPr spc="-5" dirty="0"/>
              <a:t>oneself</a:t>
            </a:r>
            <a:r>
              <a:rPr spc="15" dirty="0"/>
              <a:t> </a:t>
            </a:r>
            <a:r>
              <a:rPr spc="-5" dirty="0"/>
              <a:t>for</a:t>
            </a:r>
            <a:r>
              <a:rPr spc="20" dirty="0"/>
              <a:t> </a:t>
            </a:r>
            <a:r>
              <a:rPr dirty="0"/>
              <a:t>a </a:t>
            </a:r>
            <a:r>
              <a:rPr spc="-5" dirty="0"/>
              <a:t>period</a:t>
            </a:r>
            <a:r>
              <a:rPr spc="30" dirty="0"/>
              <a:t> </a:t>
            </a:r>
            <a:r>
              <a:rPr spc="-5" dirty="0"/>
              <a:t>of</a:t>
            </a:r>
            <a:r>
              <a:rPr spc="20" dirty="0"/>
              <a:t> </a:t>
            </a:r>
            <a:r>
              <a:rPr dirty="0"/>
              <a:t>two</a:t>
            </a:r>
            <a:r>
              <a:rPr spc="-5" dirty="0"/>
              <a:t> weeks</a:t>
            </a:r>
            <a:r>
              <a:rPr dirty="0"/>
              <a:t> </a:t>
            </a:r>
            <a:r>
              <a:rPr spc="-5" dirty="0"/>
              <a:t>or</a:t>
            </a:r>
            <a:r>
              <a:rPr spc="10" dirty="0"/>
              <a:t> </a:t>
            </a:r>
            <a:r>
              <a:rPr spc="-5" dirty="0"/>
              <a:t>longer</a:t>
            </a:r>
            <a:r>
              <a:rPr spc="20" dirty="0"/>
              <a:t> </a:t>
            </a:r>
            <a:r>
              <a:rPr dirty="0"/>
              <a:t>that</a:t>
            </a:r>
            <a:r>
              <a:rPr spc="5" dirty="0"/>
              <a:t> </a:t>
            </a:r>
            <a:r>
              <a:rPr spc="-5" dirty="0"/>
              <a:t>are </a:t>
            </a:r>
            <a:r>
              <a:rPr spc="-830" dirty="0"/>
              <a:t> </a:t>
            </a:r>
            <a:r>
              <a:rPr spc="-5" dirty="0"/>
              <a:t>considered</a:t>
            </a:r>
            <a:r>
              <a:rPr spc="35" dirty="0"/>
              <a:t> </a:t>
            </a:r>
            <a:r>
              <a:rPr dirty="0"/>
              <a:t>to</a:t>
            </a:r>
            <a:r>
              <a:rPr spc="15" dirty="0"/>
              <a:t> </a:t>
            </a:r>
            <a:r>
              <a:rPr dirty="0"/>
              <a:t>be </a:t>
            </a:r>
            <a:r>
              <a:rPr b="1" u="heavy" spc="-5" dirty="0">
                <a:uFill>
                  <a:solidFill>
                    <a:srgbClr val="2C4E6B"/>
                  </a:solidFill>
                </a:uFill>
                <a:latin typeface="Verdana"/>
                <a:cs typeface="Verdana"/>
              </a:rPr>
              <a:t>maladaptive</a:t>
            </a:r>
            <a:r>
              <a:rPr b="1" spc="5" dirty="0">
                <a:latin typeface="Verdana"/>
                <a:cs typeface="Verdana"/>
              </a:rPr>
              <a:t> </a:t>
            </a:r>
            <a:r>
              <a:rPr spc="-5" dirty="0"/>
              <a:t>or</a:t>
            </a:r>
            <a:r>
              <a:rPr spc="15" dirty="0"/>
              <a:t> </a:t>
            </a:r>
            <a:r>
              <a:rPr spc="-15" dirty="0"/>
              <a:t>out-of-character </a:t>
            </a:r>
            <a:r>
              <a:rPr spc="-10" dirty="0"/>
              <a:t> </a:t>
            </a:r>
            <a:r>
              <a:rPr spc="-5" dirty="0"/>
              <a:t>for</a:t>
            </a:r>
            <a:r>
              <a:rPr spc="20" dirty="0"/>
              <a:t> </a:t>
            </a:r>
            <a:r>
              <a:rPr dirty="0"/>
              <a:t>the</a:t>
            </a:r>
            <a:r>
              <a:rPr spc="5" dirty="0"/>
              <a:t> </a:t>
            </a:r>
            <a:r>
              <a:rPr spc="-5" dirty="0"/>
              <a:t>individual</a:t>
            </a:r>
          </a:p>
        </p:txBody>
      </p:sp>
      <p:sp>
        <p:nvSpPr>
          <p:cNvPr id="5" name="object 5"/>
          <p:cNvSpPr txBox="1"/>
          <p:nvPr/>
        </p:nvSpPr>
        <p:spPr>
          <a:xfrm>
            <a:off x="2468770" y="5535677"/>
            <a:ext cx="4675505" cy="401320"/>
          </a:xfrm>
          <a:prstGeom prst="rect">
            <a:avLst/>
          </a:prstGeom>
        </p:spPr>
        <p:txBody>
          <a:bodyPr vert="horz" wrap="square" lIns="0" tIns="34925" rIns="0" bIns="0" rtlCol="0">
            <a:spAutoFit/>
          </a:bodyPr>
          <a:lstStyle/>
          <a:p>
            <a:pPr marL="12700" marR="5080">
              <a:lnSpc>
                <a:spcPts val="1400"/>
              </a:lnSpc>
              <a:spcBef>
                <a:spcPts val="275"/>
              </a:spcBef>
            </a:pPr>
            <a:r>
              <a:rPr sz="1300" b="1" i="1" spc="-5" dirty="0">
                <a:solidFill>
                  <a:srgbClr val="2C4E6B"/>
                </a:solidFill>
                <a:latin typeface="Verdana-BoldItalic"/>
                <a:cs typeface="Verdana-BoldItalic"/>
              </a:rPr>
              <a:t>Source:</a:t>
            </a:r>
            <a:r>
              <a:rPr sz="1300" b="1" i="1" dirty="0">
                <a:solidFill>
                  <a:srgbClr val="2C4E6B"/>
                </a:solidFill>
                <a:latin typeface="Verdana-BoldItalic"/>
                <a:cs typeface="Verdana-BoldItalic"/>
              </a:rPr>
              <a:t> </a:t>
            </a:r>
            <a:r>
              <a:rPr sz="1300" b="1" i="1" spc="-5" dirty="0">
                <a:solidFill>
                  <a:srgbClr val="2C4E6B"/>
                </a:solidFill>
                <a:latin typeface="Verdana-BoldItalic"/>
                <a:cs typeface="Verdana-BoldItalic"/>
              </a:rPr>
              <a:t>American</a:t>
            </a:r>
            <a:r>
              <a:rPr sz="1300" b="1" i="1" spc="5" dirty="0">
                <a:solidFill>
                  <a:srgbClr val="2C4E6B"/>
                </a:solidFill>
                <a:latin typeface="Verdana-BoldItalic"/>
                <a:cs typeface="Verdana-BoldItalic"/>
              </a:rPr>
              <a:t> </a:t>
            </a:r>
            <a:r>
              <a:rPr sz="1300" b="1" i="1" spc="-5" dirty="0">
                <a:solidFill>
                  <a:srgbClr val="2C4E6B"/>
                </a:solidFill>
                <a:latin typeface="Verdana-BoldItalic"/>
                <a:cs typeface="Verdana-BoldItalic"/>
              </a:rPr>
              <a:t>Association</a:t>
            </a:r>
            <a:r>
              <a:rPr sz="1300" b="1" i="1" spc="30" dirty="0">
                <a:solidFill>
                  <a:srgbClr val="2C4E6B"/>
                </a:solidFill>
                <a:latin typeface="Verdana-BoldItalic"/>
                <a:cs typeface="Verdana-BoldItalic"/>
              </a:rPr>
              <a:t> </a:t>
            </a:r>
            <a:r>
              <a:rPr sz="1300" b="1" i="1" spc="-5" dirty="0">
                <a:solidFill>
                  <a:srgbClr val="2C4E6B"/>
                </a:solidFill>
                <a:latin typeface="Verdana-BoldItalic"/>
                <a:cs typeface="Verdana-BoldItalic"/>
              </a:rPr>
              <a:t>of Suicidology</a:t>
            </a:r>
            <a:r>
              <a:rPr sz="1300" b="1" i="1" spc="30" dirty="0">
                <a:solidFill>
                  <a:srgbClr val="2C4E6B"/>
                </a:solidFill>
                <a:latin typeface="Verdana-BoldItalic"/>
                <a:cs typeface="Verdana-BoldItalic"/>
              </a:rPr>
              <a:t> </a:t>
            </a:r>
            <a:r>
              <a:rPr sz="1300" b="1" i="1" spc="-5" dirty="0">
                <a:solidFill>
                  <a:srgbClr val="2C4E6B"/>
                </a:solidFill>
                <a:latin typeface="Verdana-BoldItalic"/>
                <a:cs typeface="Verdana-BoldItalic"/>
              </a:rPr>
              <a:t>2006 </a:t>
            </a:r>
            <a:r>
              <a:rPr sz="1300" b="1" i="1" spc="-430" dirty="0">
                <a:solidFill>
                  <a:srgbClr val="2C4E6B"/>
                </a:solidFill>
                <a:latin typeface="Verdana-BoldItalic"/>
                <a:cs typeface="Verdana-BoldItalic"/>
              </a:rPr>
              <a:t> </a:t>
            </a:r>
            <a:r>
              <a:rPr sz="1300" b="1" i="1" spc="-5" dirty="0">
                <a:solidFill>
                  <a:srgbClr val="2C4E6B"/>
                </a:solidFill>
                <a:latin typeface="Verdana-BoldItalic"/>
                <a:cs typeface="Verdana-BoldItalic"/>
              </a:rPr>
              <a:t>Get</a:t>
            </a:r>
            <a:r>
              <a:rPr sz="1300" b="1" i="1" spc="-10" dirty="0">
                <a:solidFill>
                  <a:srgbClr val="2C4E6B"/>
                </a:solidFill>
                <a:latin typeface="Verdana-BoldItalic"/>
                <a:cs typeface="Verdana-BoldItalic"/>
              </a:rPr>
              <a:t> </a:t>
            </a:r>
            <a:r>
              <a:rPr sz="1300" b="1" i="1" spc="-5" dirty="0">
                <a:solidFill>
                  <a:srgbClr val="2C4E6B"/>
                </a:solidFill>
                <a:latin typeface="Verdana-BoldItalic"/>
                <a:cs typeface="Verdana-BoldItalic"/>
              </a:rPr>
              <a:t>the</a:t>
            </a:r>
            <a:r>
              <a:rPr sz="1300" b="1" i="1" dirty="0">
                <a:solidFill>
                  <a:srgbClr val="2C4E6B"/>
                </a:solidFill>
                <a:latin typeface="Verdana-BoldItalic"/>
                <a:cs typeface="Verdana-BoldItalic"/>
              </a:rPr>
              <a:t> </a:t>
            </a:r>
            <a:r>
              <a:rPr sz="1300" b="1" i="1" spc="-5" dirty="0">
                <a:solidFill>
                  <a:srgbClr val="2C4E6B"/>
                </a:solidFill>
                <a:latin typeface="Verdana-BoldItalic"/>
                <a:cs typeface="Verdana-BoldItalic"/>
              </a:rPr>
              <a:t>facts</a:t>
            </a:r>
            <a:r>
              <a:rPr sz="1300" b="1" i="1" spc="10" dirty="0">
                <a:solidFill>
                  <a:srgbClr val="2C4E6B"/>
                </a:solidFill>
                <a:latin typeface="Verdana-BoldItalic"/>
                <a:cs typeface="Verdana-BoldItalic"/>
              </a:rPr>
              <a:t> </a:t>
            </a:r>
            <a:r>
              <a:rPr sz="1300" b="1" i="1" spc="-5" dirty="0">
                <a:solidFill>
                  <a:srgbClr val="2C4E6B"/>
                </a:solidFill>
                <a:latin typeface="Verdana-BoldItalic"/>
                <a:cs typeface="Verdana-BoldItalic"/>
              </a:rPr>
              <a:t>and</a:t>
            </a:r>
            <a:r>
              <a:rPr sz="1300" b="1" i="1" dirty="0">
                <a:solidFill>
                  <a:srgbClr val="2C4E6B"/>
                </a:solidFill>
                <a:latin typeface="Verdana-BoldItalic"/>
                <a:cs typeface="Verdana-BoldItalic"/>
              </a:rPr>
              <a:t> </a:t>
            </a:r>
            <a:r>
              <a:rPr sz="1300" b="1" i="1" spc="-10" dirty="0">
                <a:solidFill>
                  <a:srgbClr val="2C4E6B"/>
                </a:solidFill>
                <a:latin typeface="Verdana-BoldItalic"/>
                <a:cs typeface="Verdana-BoldItalic"/>
              </a:rPr>
              <a:t>take</a:t>
            </a:r>
            <a:r>
              <a:rPr sz="1300" b="1" i="1" spc="15" dirty="0">
                <a:solidFill>
                  <a:srgbClr val="2C4E6B"/>
                </a:solidFill>
                <a:latin typeface="Verdana-BoldItalic"/>
                <a:cs typeface="Verdana-BoldItalic"/>
              </a:rPr>
              <a:t> </a:t>
            </a:r>
            <a:r>
              <a:rPr sz="1300" b="1" i="1" spc="-5" dirty="0">
                <a:solidFill>
                  <a:srgbClr val="2C4E6B"/>
                </a:solidFill>
                <a:latin typeface="Verdana-BoldItalic"/>
                <a:cs typeface="Verdana-BoldItalic"/>
              </a:rPr>
              <a:t>action.</a:t>
            </a:r>
            <a:endParaRPr sz="1300" dirty="0">
              <a:latin typeface="Verdana-BoldItalic"/>
              <a:cs typeface="Verdana-BoldItalic"/>
            </a:endParaRPr>
          </a:p>
        </p:txBody>
      </p:sp>
      <p:pic>
        <p:nvPicPr>
          <p:cNvPr id="2" name="object 2" descr="Image of a invitation"/>
          <p:cNvPicPr/>
          <p:nvPr/>
        </p:nvPicPr>
        <p:blipFill>
          <a:blip r:embed="rId3" cstate="print"/>
          <a:stretch>
            <a:fillRect/>
          </a:stretch>
        </p:blipFill>
        <p:spPr>
          <a:xfrm>
            <a:off x="9296400" y="3886200"/>
            <a:ext cx="2892550" cy="2176271"/>
          </a:xfrm>
          <a:prstGeom prst="rect">
            <a:avLst/>
          </a:prstGeom>
        </p:spPr>
      </p:pic>
      <p:sp>
        <p:nvSpPr>
          <p:cNvPr id="7" name="TextBox 6">
            <a:extLst>
              <a:ext uri="{FF2B5EF4-FFF2-40B4-BE49-F238E27FC236}">
                <a16:creationId xmlns:a16="http://schemas.microsoft.com/office/drawing/2014/main" id="{A602C750-4BE2-C546-8C7C-2A146E8B6254}"/>
              </a:ext>
            </a:extLst>
          </p:cNvPr>
          <p:cNvSpPr txBox="1"/>
          <p:nvPr/>
        </p:nvSpPr>
        <p:spPr>
          <a:xfrm>
            <a:off x="11430000" y="6364251"/>
            <a:ext cx="6096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36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5984" y="777025"/>
            <a:ext cx="5511800" cy="543560"/>
          </a:xfrm>
          <a:prstGeom prst="rect">
            <a:avLst/>
          </a:prstGeom>
        </p:spPr>
        <p:txBody>
          <a:bodyPr vert="horz" wrap="square" lIns="0" tIns="12065" rIns="0" bIns="0" rtlCol="0">
            <a:spAutoFit/>
          </a:bodyPr>
          <a:lstStyle/>
          <a:p>
            <a:pPr marL="12700">
              <a:lnSpc>
                <a:spcPct val="100000"/>
              </a:lnSpc>
              <a:spcBef>
                <a:spcPts val="95"/>
              </a:spcBef>
            </a:pPr>
            <a:r>
              <a:rPr sz="3400" spc="-145" dirty="0">
                <a:latin typeface="Verdana"/>
                <a:cs typeface="Verdana"/>
              </a:rPr>
              <a:t>I</a:t>
            </a:r>
            <a:r>
              <a:rPr sz="3400" spc="-135" dirty="0">
                <a:latin typeface="Verdana"/>
                <a:cs typeface="Verdana"/>
              </a:rPr>
              <a:t>d</a:t>
            </a:r>
            <a:r>
              <a:rPr sz="3400" spc="-140" dirty="0">
                <a:latin typeface="Verdana"/>
                <a:cs typeface="Verdana"/>
              </a:rPr>
              <a:t>e</a:t>
            </a:r>
            <a:r>
              <a:rPr sz="3400" spc="-135" dirty="0">
                <a:latin typeface="Verdana"/>
                <a:cs typeface="Verdana"/>
              </a:rPr>
              <a:t>n</a:t>
            </a:r>
            <a:r>
              <a:rPr sz="3400" spc="-140" dirty="0">
                <a:latin typeface="Verdana"/>
                <a:cs typeface="Verdana"/>
              </a:rPr>
              <a:t>t</a:t>
            </a:r>
            <a:r>
              <a:rPr sz="3400" spc="-135" dirty="0">
                <a:latin typeface="Verdana"/>
                <a:cs typeface="Verdana"/>
              </a:rPr>
              <a:t>i</a:t>
            </a:r>
            <a:r>
              <a:rPr sz="3400" spc="-130" dirty="0">
                <a:latin typeface="Verdana"/>
                <a:cs typeface="Verdana"/>
              </a:rPr>
              <a:t>f</a:t>
            </a:r>
            <a:r>
              <a:rPr sz="3400" spc="-140" dirty="0">
                <a:latin typeface="Verdana"/>
                <a:cs typeface="Verdana"/>
              </a:rPr>
              <a:t>y</a:t>
            </a:r>
            <a:r>
              <a:rPr sz="3400" spc="-135" dirty="0">
                <a:latin typeface="Verdana"/>
                <a:cs typeface="Verdana"/>
              </a:rPr>
              <a:t>in</a:t>
            </a:r>
            <a:r>
              <a:rPr sz="3400" spc="-5" dirty="0">
                <a:latin typeface="Verdana"/>
                <a:cs typeface="Verdana"/>
              </a:rPr>
              <a:t>g</a:t>
            </a:r>
            <a:r>
              <a:rPr sz="3400" spc="-265" dirty="0">
                <a:latin typeface="Verdana"/>
                <a:cs typeface="Verdana"/>
              </a:rPr>
              <a:t> </a:t>
            </a:r>
            <a:r>
              <a:rPr sz="3400" spc="-140" dirty="0">
                <a:latin typeface="Verdana"/>
                <a:cs typeface="Verdana"/>
              </a:rPr>
              <a:t>Ve</a:t>
            </a:r>
            <a:r>
              <a:rPr sz="3400" spc="-135" dirty="0">
                <a:latin typeface="Verdana"/>
                <a:cs typeface="Verdana"/>
              </a:rPr>
              <a:t>rb</a:t>
            </a:r>
            <a:r>
              <a:rPr sz="3400" spc="-140" dirty="0">
                <a:latin typeface="Verdana"/>
                <a:cs typeface="Verdana"/>
              </a:rPr>
              <a:t>a</a:t>
            </a:r>
            <a:r>
              <a:rPr sz="3400" spc="-5" dirty="0">
                <a:latin typeface="Verdana"/>
                <a:cs typeface="Verdana"/>
              </a:rPr>
              <a:t>l</a:t>
            </a:r>
            <a:r>
              <a:rPr sz="3400" spc="-260" dirty="0">
                <a:latin typeface="Verdana"/>
                <a:cs typeface="Verdana"/>
              </a:rPr>
              <a:t> </a:t>
            </a:r>
            <a:r>
              <a:rPr sz="3400" spc="-135" dirty="0">
                <a:latin typeface="Verdana"/>
                <a:cs typeface="Verdana"/>
              </a:rPr>
              <a:t>Clu</a:t>
            </a:r>
            <a:r>
              <a:rPr sz="3400" spc="-140" dirty="0">
                <a:latin typeface="Verdana"/>
                <a:cs typeface="Verdana"/>
              </a:rPr>
              <a:t>e</a:t>
            </a:r>
            <a:r>
              <a:rPr sz="3400" spc="-5" dirty="0">
                <a:latin typeface="Verdana"/>
                <a:cs typeface="Verdana"/>
              </a:rPr>
              <a:t>s</a:t>
            </a:r>
            <a:endParaRPr sz="3400" dirty="0">
              <a:latin typeface="Verdana"/>
              <a:cs typeface="Verdana"/>
            </a:endParaRPr>
          </a:p>
        </p:txBody>
      </p:sp>
      <p:sp>
        <p:nvSpPr>
          <p:cNvPr id="3" name="object 3"/>
          <p:cNvSpPr txBox="1"/>
          <p:nvPr/>
        </p:nvSpPr>
        <p:spPr>
          <a:xfrm>
            <a:off x="2048600" y="1813509"/>
            <a:ext cx="3269615" cy="3927475"/>
          </a:xfrm>
          <a:prstGeom prst="rect">
            <a:avLst/>
          </a:prstGeom>
        </p:spPr>
        <p:txBody>
          <a:bodyPr vert="horz" wrap="square" lIns="0" tIns="73660" rIns="0" bIns="0" rtlCol="0">
            <a:spAutoFit/>
          </a:bodyPr>
          <a:lstStyle/>
          <a:p>
            <a:pPr marL="12700">
              <a:lnSpc>
                <a:spcPct val="100000"/>
              </a:lnSpc>
              <a:spcBef>
                <a:spcPts val="580"/>
              </a:spcBef>
            </a:pPr>
            <a:r>
              <a:rPr sz="2000" b="1" u="heavy" dirty="0">
                <a:solidFill>
                  <a:srgbClr val="212121"/>
                </a:solidFill>
                <a:uFill>
                  <a:solidFill>
                    <a:srgbClr val="212121"/>
                  </a:solidFill>
                </a:uFill>
                <a:latin typeface="Arial"/>
                <a:cs typeface="Arial"/>
              </a:rPr>
              <a:t>Direct:</a:t>
            </a:r>
            <a:endParaRPr sz="2000" dirty="0">
              <a:latin typeface="Arial"/>
              <a:cs typeface="Arial"/>
            </a:endParaRPr>
          </a:p>
          <a:p>
            <a:pPr marL="12700" marR="526415">
              <a:lnSpc>
                <a:spcPct val="120000"/>
              </a:lnSpc>
            </a:pPr>
            <a:r>
              <a:rPr sz="2000" dirty="0">
                <a:solidFill>
                  <a:srgbClr val="FF0000"/>
                </a:solidFill>
                <a:latin typeface="Arial"/>
                <a:cs typeface="Arial"/>
              </a:rPr>
              <a:t>“I</a:t>
            </a:r>
            <a:r>
              <a:rPr sz="2000" spc="25" dirty="0">
                <a:solidFill>
                  <a:srgbClr val="FF0000"/>
                </a:solidFill>
                <a:latin typeface="Arial"/>
                <a:cs typeface="Arial"/>
              </a:rPr>
              <a:t> </a:t>
            </a:r>
            <a:r>
              <a:rPr sz="2000" dirty="0">
                <a:solidFill>
                  <a:srgbClr val="FF0000"/>
                </a:solidFill>
                <a:latin typeface="Arial"/>
                <a:cs typeface="Arial"/>
              </a:rPr>
              <a:t>wish</a:t>
            </a:r>
            <a:r>
              <a:rPr sz="2000" spc="35" dirty="0">
                <a:solidFill>
                  <a:srgbClr val="FF0000"/>
                </a:solidFill>
                <a:latin typeface="Arial"/>
                <a:cs typeface="Arial"/>
              </a:rPr>
              <a:t> </a:t>
            </a:r>
            <a:r>
              <a:rPr sz="2000" dirty="0">
                <a:solidFill>
                  <a:srgbClr val="FF0000"/>
                </a:solidFill>
                <a:latin typeface="Arial"/>
                <a:cs typeface="Arial"/>
              </a:rPr>
              <a:t>I</a:t>
            </a:r>
            <a:r>
              <a:rPr sz="2000" spc="40" dirty="0">
                <a:solidFill>
                  <a:srgbClr val="FF0000"/>
                </a:solidFill>
                <a:latin typeface="Arial"/>
                <a:cs typeface="Arial"/>
              </a:rPr>
              <a:t> </a:t>
            </a:r>
            <a:r>
              <a:rPr sz="2000" dirty="0">
                <a:solidFill>
                  <a:srgbClr val="FF0000"/>
                </a:solidFill>
                <a:latin typeface="Arial"/>
                <a:cs typeface="Arial"/>
              </a:rPr>
              <a:t>were</a:t>
            </a:r>
            <a:r>
              <a:rPr sz="2000" spc="20" dirty="0">
                <a:solidFill>
                  <a:srgbClr val="FF0000"/>
                </a:solidFill>
                <a:latin typeface="Arial"/>
                <a:cs typeface="Arial"/>
              </a:rPr>
              <a:t> </a:t>
            </a:r>
            <a:r>
              <a:rPr sz="2000" dirty="0">
                <a:solidFill>
                  <a:srgbClr val="FF0000"/>
                </a:solidFill>
                <a:latin typeface="Arial"/>
                <a:cs typeface="Arial"/>
              </a:rPr>
              <a:t>dead!” </a:t>
            </a:r>
            <a:r>
              <a:rPr sz="2000" spc="5" dirty="0">
                <a:solidFill>
                  <a:srgbClr val="FF0000"/>
                </a:solidFill>
                <a:latin typeface="Arial"/>
                <a:cs typeface="Arial"/>
              </a:rPr>
              <a:t> </a:t>
            </a:r>
            <a:r>
              <a:rPr sz="2000" spc="-5" dirty="0">
                <a:solidFill>
                  <a:srgbClr val="FF0000"/>
                </a:solidFill>
                <a:latin typeface="Arial"/>
                <a:cs typeface="Arial"/>
              </a:rPr>
              <a:t>“I’m </a:t>
            </a:r>
            <a:r>
              <a:rPr sz="2000" dirty="0">
                <a:solidFill>
                  <a:srgbClr val="FF0000"/>
                </a:solidFill>
                <a:latin typeface="Arial"/>
                <a:cs typeface="Arial"/>
              </a:rPr>
              <a:t>going </a:t>
            </a:r>
            <a:r>
              <a:rPr sz="2000" spc="-5" dirty="0">
                <a:solidFill>
                  <a:srgbClr val="FF0000"/>
                </a:solidFill>
                <a:latin typeface="Arial"/>
                <a:cs typeface="Arial"/>
              </a:rPr>
              <a:t>to </a:t>
            </a:r>
            <a:r>
              <a:rPr sz="2000" dirty="0">
                <a:solidFill>
                  <a:srgbClr val="FF0000"/>
                </a:solidFill>
                <a:latin typeface="Arial"/>
                <a:cs typeface="Arial"/>
              </a:rPr>
              <a:t>end </a:t>
            </a:r>
            <a:r>
              <a:rPr sz="2000" spc="-5" dirty="0">
                <a:solidFill>
                  <a:srgbClr val="FF0000"/>
                </a:solidFill>
                <a:latin typeface="Arial"/>
                <a:cs typeface="Arial"/>
              </a:rPr>
              <a:t>it all.” </a:t>
            </a:r>
            <a:r>
              <a:rPr sz="2000" dirty="0">
                <a:solidFill>
                  <a:srgbClr val="FF0000"/>
                </a:solidFill>
                <a:latin typeface="Arial"/>
                <a:cs typeface="Arial"/>
              </a:rPr>
              <a:t> </a:t>
            </a:r>
            <a:r>
              <a:rPr sz="2000" spc="-5" dirty="0">
                <a:solidFill>
                  <a:srgbClr val="FF0000"/>
                </a:solidFill>
                <a:latin typeface="Arial"/>
                <a:cs typeface="Arial"/>
              </a:rPr>
              <a:t>“I’m</a:t>
            </a:r>
            <a:r>
              <a:rPr sz="2000" spc="-30" dirty="0">
                <a:solidFill>
                  <a:srgbClr val="FF0000"/>
                </a:solidFill>
                <a:latin typeface="Arial"/>
                <a:cs typeface="Arial"/>
              </a:rPr>
              <a:t> </a:t>
            </a:r>
            <a:r>
              <a:rPr sz="2000" dirty="0">
                <a:solidFill>
                  <a:srgbClr val="FF0000"/>
                </a:solidFill>
                <a:latin typeface="Arial"/>
                <a:cs typeface="Arial"/>
              </a:rPr>
              <a:t>going</a:t>
            </a:r>
            <a:r>
              <a:rPr sz="2000" spc="-20" dirty="0">
                <a:solidFill>
                  <a:srgbClr val="FF0000"/>
                </a:solidFill>
                <a:latin typeface="Arial"/>
                <a:cs typeface="Arial"/>
              </a:rPr>
              <a:t> </a:t>
            </a:r>
            <a:r>
              <a:rPr sz="2000" spc="-5" dirty="0">
                <a:solidFill>
                  <a:srgbClr val="FF0000"/>
                </a:solidFill>
                <a:latin typeface="Arial"/>
                <a:cs typeface="Arial"/>
              </a:rPr>
              <a:t>to</a:t>
            </a:r>
            <a:r>
              <a:rPr sz="2000" spc="-20" dirty="0">
                <a:solidFill>
                  <a:srgbClr val="FF0000"/>
                </a:solidFill>
                <a:latin typeface="Arial"/>
                <a:cs typeface="Arial"/>
              </a:rPr>
              <a:t> </a:t>
            </a:r>
            <a:r>
              <a:rPr sz="2000" spc="-5" dirty="0">
                <a:solidFill>
                  <a:srgbClr val="FF0000"/>
                </a:solidFill>
                <a:latin typeface="Arial"/>
                <a:cs typeface="Arial"/>
              </a:rPr>
              <a:t>kill</a:t>
            </a:r>
            <a:r>
              <a:rPr sz="2000" dirty="0">
                <a:solidFill>
                  <a:srgbClr val="FF0000"/>
                </a:solidFill>
                <a:latin typeface="Arial"/>
                <a:cs typeface="Arial"/>
              </a:rPr>
              <a:t> </a:t>
            </a:r>
            <a:r>
              <a:rPr sz="2000" spc="-5" dirty="0">
                <a:solidFill>
                  <a:srgbClr val="FF0000"/>
                </a:solidFill>
                <a:latin typeface="Arial"/>
                <a:cs typeface="Arial"/>
              </a:rPr>
              <a:t>myself.”</a:t>
            </a:r>
            <a:endParaRPr sz="2000" dirty="0">
              <a:latin typeface="Arial"/>
              <a:cs typeface="Arial"/>
            </a:endParaRPr>
          </a:p>
          <a:p>
            <a:pPr>
              <a:lnSpc>
                <a:spcPct val="100000"/>
              </a:lnSpc>
              <a:spcBef>
                <a:spcPts val="25"/>
              </a:spcBef>
            </a:pPr>
            <a:endParaRPr sz="2900" dirty="0">
              <a:latin typeface="Arial"/>
              <a:cs typeface="Arial"/>
            </a:endParaRPr>
          </a:p>
          <a:p>
            <a:pPr marL="12700">
              <a:lnSpc>
                <a:spcPct val="100000"/>
              </a:lnSpc>
            </a:pPr>
            <a:r>
              <a:rPr sz="2000" b="1" u="heavy" dirty="0">
                <a:solidFill>
                  <a:srgbClr val="212121"/>
                </a:solidFill>
                <a:uFill>
                  <a:solidFill>
                    <a:srgbClr val="212121"/>
                  </a:solidFill>
                </a:uFill>
                <a:latin typeface="Arial"/>
                <a:cs typeface="Arial"/>
              </a:rPr>
              <a:t>Indirect:</a:t>
            </a:r>
            <a:endParaRPr sz="2000" dirty="0">
              <a:latin typeface="Arial"/>
              <a:cs typeface="Arial"/>
            </a:endParaRPr>
          </a:p>
          <a:p>
            <a:pPr marL="317500" marR="709930" indent="-305435">
              <a:lnSpc>
                <a:spcPct val="100000"/>
              </a:lnSpc>
              <a:spcBef>
                <a:spcPts val="480"/>
              </a:spcBef>
            </a:pPr>
            <a:r>
              <a:rPr sz="2000" dirty="0">
                <a:solidFill>
                  <a:srgbClr val="FF0000"/>
                </a:solidFill>
                <a:latin typeface="Arial"/>
                <a:cs typeface="Arial"/>
              </a:rPr>
              <a:t>“Who</a:t>
            </a:r>
            <a:r>
              <a:rPr sz="2000" spc="-45" dirty="0">
                <a:solidFill>
                  <a:srgbClr val="FF0000"/>
                </a:solidFill>
                <a:latin typeface="Arial"/>
                <a:cs typeface="Arial"/>
              </a:rPr>
              <a:t> </a:t>
            </a:r>
            <a:r>
              <a:rPr sz="2000" dirty="0">
                <a:solidFill>
                  <a:srgbClr val="FF0000"/>
                </a:solidFill>
                <a:latin typeface="Arial"/>
                <a:cs typeface="Arial"/>
              </a:rPr>
              <a:t>cares</a:t>
            </a:r>
            <a:r>
              <a:rPr sz="2000" spc="-45" dirty="0">
                <a:solidFill>
                  <a:srgbClr val="FF0000"/>
                </a:solidFill>
                <a:latin typeface="Arial"/>
                <a:cs typeface="Arial"/>
              </a:rPr>
              <a:t> </a:t>
            </a:r>
            <a:r>
              <a:rPr sz="2000" spc="-5" dirty="0">
                <a:solidFill>
                  <a:srgbClr val="FF0000"/>
                </a:solidFill>
                <a:latin typeface="Arial"/>
                <a:cs typeface="Arial"/>
              </a:rPr>
              <a:t>if</a:t>
            </a:r>
            <a:r>
              <a:rPr sz="2000" spc="-25" dirty="0">
                <a:solidFill>
                  <a:srgbClr val="FF0000"/>
                </a:solidFill>
                <a:latin typeface="Arial"/>
                <a:cs typeface="Arial"/>
              </a:rPr>
              <a:t> </a:t>
            </a:r>
            <a:r>
              <a:rPr sz="2000" spc="-5" dirty="0">
                <a:solidFill>
                  <a:srgbClr val="FF0000"/>
                </a:solidFill>
                <a:latin typeface="Arial"/>
                <a:cs typeface="Arial"/>
              </a:rPr>
              <a:t>I’m</a:t>
            </a:r>
            <a:r>
              <a:rPr sz="2000" spc="-15" dirty="0">
                <a:solidFill>
                  <a:srgbClr val="FF0000"/>
                </a:solidFill>
                <a:latin typeface="Arial"/>
                <a:cs typeface="Arial"/>
              </a:rPr>
              <a:t> </a:t>
            </a:r>
            <a:r>
              <a:rPr sz="2000" dirty="0">
                <a:solidFill>
                  <a:srgbClr val="FF0000"/>
                </a:solidFill>
                <a:latin typeface="Arial"/>
                <a:cs typeface="Arial"/>
              </a:rPr>
              <a:t>dead </a:t>
            </a:r>
            <a:r>
              <a:rPr sz="2000" spc="-540" dirty="0">
                <a:solidFill>
                  <a:srgbClr val="FF0000"/>
                </a:solidFill>
                <a:latin typeface="Arial"/>
                <a:cs typeface="Arial"/>
              </a:rPr>
              <a:t> </a:t>
            </a:r>
            <a:r>
              <a:rPr sz="2000" spc="-5" dirty="0">
                <a:solidFill>
                  <a:srgbClr val="FF0000"/>
                </a:solidFill>
                <a:latin typeface="Arial"/>
                <a:cs typeface="Arial"/>
              </a:rPr>
              <a:t>anyway?”</a:t>
            </a:r>
            <a:endParaRPr sz="2000" dirty="0">
              <a:latin typeface="Arial"/>
              <a:cs typeface="Arial"/>
            </a:endParaRPr>
          </a:p>
          <a:p>
            <a:pPr marL="317500" marR="525780" indent="-305435">
              <a:lnSpc>
                <a:spcPct val="100000"/>
              </a:lnSpc>
              <a:spcBef>
                <a:spcPts val="480"/>
              </a:spcBef>
            </a:pPr>
            <a:r>
              <a:rPr sz="2000" dirty="0">
                <a:solidFill>
                  <a:srgbClr val="FF0000"/>
                </a:solidFill>
                <a:latin typeface="Arial"/>
                <a:cs typeface="Arial"/>
              </a:rPr>
              <a:t>“I</a:t>
            </a:r>
            <a:r>
              <a:rPr sz="2000" spc="-45" dirty="0">
                <a:solidFill>
                  <a:srgbClr val="FF0000"/>
                </a:solidFill>
                <a:latin typeface="Arial"/>
                <a:cs typeface="Arial"/>
              </a:rPr>
              <a:t> </a:t>
            </a:r>
            <a:r>
              <a:rPr sz="2000" dirty="0">
                <a:solidFill>
                  <a:srgbClr val="FF0000"/>
                </a:solidFill>
                <a:latin typeface="Arial"/>
                <a:cs typeface="Arial"/>
              </a:rPr>
              <a:t>won’t</a:t>
            </a:r>
            <a:r>
              <a:rPr sz="2000" spc="-40" dirty="0">
                <a:solidFill>
                  <a:srgbClr val="FF0000"/>
                </a:solidFill>
                <a:latin typeface="Arial"/>
                <a:cs typeface="Arial"/>
              </a:rPr>
              <a:t> </a:t>
            </a:r>
            <a:r>
              <a:rPr sz="2000" dirty="0">
                <a:solidFill>
                  <a:srgbClr val="FF0000"/>
                </a:solidFill>
                <a:latin typeface="Arial"/>
                <a:cs typeface="Arial"/>
              </a:rPr>
              <a:t>be</a:t>
            </a:r>
            <a:r>
              <a:rPr sz="2000" spc="-20" dirty="0">
                <a:solidFill>
                  <a:srgbClr val="FF0000"/>
                </a:solidFill>
                <a:latin typeface="Arial"/>
                <a:cs typeface="Arial"/>
              </a:rPr>
              <a:t> </a:t>
            </a:r>
            <a:r>
              <a:rPr sz="2000" dirty="0">
                <a:solidFill>
                  <a:srgbClr val="FF0000"/>
                </a:solidFill>
                <a:latin typeface="Arial"/>
                <a:cs typeface="Arial"/>
              </a:rPr>
              <a:t>around</a:t>
            </a:r>
            <a:r>
              <a:rPr sz="2000" spc="-55" dirty="0">
                <a:solidFill>
                  <a:srgbClr val="FF0000"/>
                </a:solidFill>
                <a:latin typeface="Arial"/>
                <a:cs typeface="Arial"/>
              </a:rPr>
              <a:t> </a:t>
            </a:r>
            <a:r>
              <a:rPr sz="2000" dirty="0">
                <a:solidFill>
                  <a:srgbClr val="FF0000"/>
                </a:solidFill>
                <a:latin typeface="Arial"/>
                <a:cs typeface="Arial"/>
              </a:rPr>
              <a:t>much </a:t>
            </a:r>
            <a:r>
              <a:rPr sz="2000" spc="-545" dirty="0">
                <a:solidFill>
                  <a:srgbClr val="FF0000"/>
                </a:solidFill>
                <a:latin typeface="Arial"/>
                <a:cs typeface="Arial"/>
              </a:rPr>
              <a:t> </a:t>
            </a:r>
            <a:r>
              <a:rPr sz="2000" spc="-15" dirty="0">
                <a:solidFill>
                  <a:srgbClr val="FF0000"/>
                </a:solidFill>
                <a:latin typeface="Arial"/>
                <a:cs typeface="Arial"/>
              </a:rPr>
              <a:t>longer.”</a:t>
            </a:r>
            <a:endParaRPr sz="2000" dirty="0">
              <a:latin typeface="Arial"/>
              <a:cs typeface="Arial"/>
            </a:endParaRPr>
          </a:p>
          <a:p>
            <a:pPr marL="12700">
              <a:lnSpc>
                <a:spcPct val="100000"/>
              </a:lnSpc>
              <a:spcBef>
                <a:spcPts val="480"/>
              </a:spcBef>
            </a:pPr>
            <a:r>
              <a:rPr sz="2000" dirty="0">
                <a:solidFill>
                  <a:srgbClr val="FF0000"/>
                </a:solidFill>
                <a:latin typeface="Arial"/>
                <a:cs typeface="Arial"/>
              </a:rPr>
              <a:t>“I</a:t>
            </a:r>
            <a:r>
              <a:rPr sz="2000" spc="-40" dirty="0">
                <a:solidFill>
                  <a:srgbClr val="FF0000"/>
                </a:solidFill>
                <a:latin typeface="Arial"/>
                <a:cs typeface="Arial"/>
              </a:rPr>
              <a:t> </a:t>
            </a:r>
            <a:r>
              <a:rPr sz="2000" dirty="0">
                <a:solidFill>
                  <a:srgbClr val="FF0000"/>
                </a:solidFill>
                <a:latin typeface="Arial"/>
                <a:cs typeface="Arial"/>
              </a:rPr>
              <a:t>don’t</a:t>
            </a:r>
            <a:r>
              <a:rPr sz="2000" spc="-35" dirty="0">
                <a:solidFill>
                  <a:srgbClr val="FF0000"/>
                </a:solidFill>
                <a:latin typeface="Arial"/>
                <a:cs typeface="Arial"/>
              </a:rPr>
              <a:t> </a:t>
            </a:r>
            <a:r>
              <a:rPr sz="2000" dirty="0">
                <a:solidFill>
                  <a:srgbClr val="FF0000"/>
                </a:solidFill>
                <a:latin typeface="Arial"/>
                <a:cs typeface="Arial"/>
              </a:rPr>
              <a:t>want</a:t>
            </a:r>
            <a:r>
              <a:rPr sz="2000" spc="-35" dirty="0">
                <a:solidFill>
                  <a:srgbClr val="FF0000"/>
                </a:solidFill>
                <a:latin typeface="Arial"/>
                <a:cs typeface="Arial"/>
              </a:rPr>
              <a:t> </a:t>
            </a:r>
            <a:r>
              <a:rPr sz="2000" spc="-5" dirty="0">
                <a:solidFill>
                  <a:srgbClr val="FF0000"/>
                </a:solidFill>
                <a:latin typeface="Arial"/>
                <a:cs typeface="Arial"/>
              </a:rPr>
              <a:t>to</a:t>
            </a:r>
            <a:r>
              <a:rPr sz="2000" spc="-25" dirty="0">
                <a:solidFill>
                  <a:srgbClr val="FF0000"/>
                </a:solidFill>
                <a:latin typeface="Arial"/>
                <a:cs typeface="Arial"/>
              </a:rPr>
              <a:t> </a:t>
            </a:r>
            <a:r>
              <a:rPr sz="2000" dirty="0">
                <a:solidFill>
                  <a:srgbClr val="FF0000"/>
                </a:solidFill>
                <a:latin typeface="Arial"/>
                <a:cs typeface="Arial"/>
              </a:rPr>
              <a:t>be</a:t>
            </a:r>
            <a:r>
              <a:rPr sz="2000" spc="-15" dirty="0">
                <a:solidFill>
                  <a:srgbClr val="FF0000"/>
                </a:solidFill>
                <a:latin typeface="Arial"/>
                <a:cs typeface="Arial"/>
              </a:rPr>
              <a:t> </a:t>
            </a:r>
            <a:r>
              <a:rPr sz="2000" dirty="0">
                <a:solidFill>
                  <a:srgbClr val="FF0000"/>
                </a:solidFill>
                <a:latin typeface="Arial"/>
                <a:cs typeface="Arial"/>
              </a:rPr>
              <a:t>a</a:t>
            </a:r>
            <a:r>
              <a:rPr sz="2000" spc="-25" dirty="0">
                <a:solidFill>
                  <a:srgbClr val="FF0000"/>
                </a:solidFill>
                <a:latin typeface="Arial"/>
                <a:cs typeface="Arial"/>
              </a:rPr>
              <a:t> </a:t>
            </a:r>
            <a:r>
              <a:rPr sz="2000" dirty="0">
                <a:solidFill>
                  <a:srgbClr val="FF0000"/>
                </a:solidFill>
                <a:latin typeface="Arial"/>
                <a:cs typeface="Arial"/>
              </a:rPr>
              <a:t>burden.”</a:t>
            </a:r>
            <a:endParaRPr sz="2000" dirty="0">
              <a:latin typeface="Arial"/>
              <a:cs typeface="Arial"/>
            </a:endParaRPr>
          </a:p>
        </p:txBody>
      </p:sp>
      <p:pic>
        <p:nvPicPr>
          <p:cNvPr id="7" name="object 7" descr="Clipart of two people thinking"/>
          <p:cNvPicPr/>
          <p:nvPr/>
        </p:nvPicPr>
        <p:blipFill>
          <a:blip r:embed="rId2" cstate="print"/>
          <a:stretch>
            <a:fillRect/>
          </a:stretch>
        </p:blipFill>
        <p:spPr>
          <a:xfrm>
            <a:off x="6754368" y="1283208"/>
            <a:ext cx="4061459" cy="4329683"/>
          </a:xfrm>
          <a:prstGeom prst="rect">
            <a:avLst/>
          </a:prstGeom>
        </p:spPr>
      </p:pic>
      <p:sp>
        <p:nvSpPr>
          <p:cNvPr id="6" name="object 6"/>
          <p:cNvSpPr txBox="1"/>
          <p:nvPr/>
        </p:nvSpPr>
        <p:spPr>
          <a:xfrm>
            <a:off x="11487512" y="6333380"/>
            <a:ext cx="552087" cy="381515"/>
          </a:xfrm>
          <a:prstGeom prst="rect">
            <a:avLst/>
          </a:prstGeom>
        </p:spPr>
        <p:txBody>
          <a:bodyPr vert="horz" wrap="square" lIns="0" tIns="12065" rIns="0" bIns="0" rtlCol="0">
            <a:spAutoFit/>
          </a:bodyPr>
          <a:lstStyle/>
          <a:p>
            <a:pPr marL="12700">
              <a:lnSpc>
                <a:spcPct val="100000"/>
              </a:lnSpc>
              <a:spcBef>
                <a:spcPts val="95"/>
              </a:spcBef>
            </a:pPr>
            <a:r>
              <a:rPr lang="en-US" sz="2400" spc="-5" dirty="0">
                <a:solidFill>
                  <a:schemeClr val="bg1"/>
                </a:solidFill>
                <a:latin typeface="Arial"/>
                <a:cs typeface="Arial"/>
              </a:rPr>
              <a:t>37</a:t>
            </a:r>
            <a:endParaRPr sz="2400" dirty="0">
              <a:solidFill>
                <a:schemeClr val="bg1"/>
              </a:solidFill>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prstGeom prst="rect">
            <a:avLst/>
          </a:prstGeom>
        </p:spPr>
        <p:txBody>
          <a:bodyPr vert="horz" wrap="square" lIns="0" tIns="165448" rIns="0" bIns="0" rtlCol="0">
            <a:spAutoFit/>
          </a:bodyPr>
          <a:lstStyle/>
          <a:p>
            <a:pPr marL="1811020" marR="5080" indent="-1784985">
              <a:lnSpc>
                <a:spcPct val="100000"/>
              </a:lnSpc>
              <a:spcBef>
                <a:spcPts val="100"/>
              </a:spcBef>
            </a:pPr>
            <a:r>
              <a:rPr sz="3200" dirty="0">
                <a:latin typeface="Verdana"/>
                <a:cs typeface="Verdana"/>
              </a:rPr>
              <a:t>Invitations</a:t>
            </a:r>
            <a:r>
              <a:rPr sz="3200" spc="-65" dirty="0">
                <a:latin typeface="Verdana"/>
                <a:cs typeface="Verdana"/>
              </a:rPr>
              <a:t> </a:t>
            </a:r>
            <a:r>
              <a:rPr sz="3200" dirty="0">
                <a:latin typeface="Verdana"/>
                <a:cs typeface="Verdana"/>
              </a:rPr>
              <a:t>/</a:t>
            </a:r>
            <a:r>
              <a:rPr sz="3200" spc="-30" dirty="0">
                <a:latin typeface="Verdana"/>
                <a:cs typeface="Verdana"/>
              </a:rPr>
              <a:t> </a:t>
            </a:r>
            <a:r>
              <a:rPr sz="3200" spc="-5" dirty="0">
                <a:latin typeface="Verdana"/>
                <a:cs typeface="Verdana"/>
              </a:rPr>
              <a:t>Warning</a:t>
            </a:r>
            <a:r>
              <a:rPr sz="3200" spc="-40" dirty="0">
                <a:latin typeface="Verdana"/>
                <a:cs typeface="Verdana"/>
              </a:rPr>
              <a:t> </a:t>
            </a:r>
            <a:r>
              <a:rPr sz="3200" dirty="0">
                <a:latin typeface="Verdana"/>
                <a:cs typeface="Verdana"/>
              </a:rPr>
              <a:t>Signs</a:t>
            </a:r>
            <a:r>
              <a:rPr sz="3200" spc="-50" dirty="0">
                <a:latin typeface="Verdana"/>
                <a:cs typeface="Verdana"/>
              </a:rPr>
              <a:t> </a:t>
            </a:r>
            <a:r>
              <a:rPr sz="3200" dirty="0">
                <a:latin typeface="Verdana"/>
                <a:cs typeface="Verdana"/>
              </a:rPr>
              <a:t>for </a:t>
            </a:r>
            <a:r>
              <a:rPr sz="3200" spc="-1080" dirty="0">
                <a:latin typeface="Verdana"/>
                <a:cs typeface="Verdana"/>
              </a:rPr>
              <a:t> </a:t>
            </a:r>
            <a:r>
              <a:rPr sz="3200" spc="-5" dirty="0">
                <a:latin typeface="Verdana"/>
                <a:cs typeface="Verdana"/>
              </a:rPr>
              <a:t>Elderly</a:t>
            </a:r>
            <a:r>
              <a:rPr sz="3200" spc="-30" dirty="0">
                <a:latin typeface="Verdana"/>
                <a:cs typeface="Verdana"/>
              </a:rPr>
              <a:t> </a:t>
            </a:r>
            <a:r>
              <a:rPr sz="3200" spc="-5" dirty="0">
                <a:latin typeface="Verdana"/>
                <a:cs typeface="Verdana"/>
              </a:rPr>
              <a:t>Patients</a:t>
            </a:r>
            <a:endParaRPr sz="3200" dirty="0">
              <a:latin typeface="Verdana"/>
              <a:cs typeface="Verdana"/>
            </a:endParaRPr>
          </a:p>
        </p:txBody>
      </p:sp>
      <p:grpSp>
        <p:nvGrpSpPr>
          <p:cNvPr id="8" name="object 8" descr="Photos of groups of people"/>
          <p:cNvGrpSpPr/>
          <p:nvPr/>
        </p:nvGrpSpPr>
        <p:grpSpPr>
          <a:xfrm>
            <a:off x="152400" y="1215496"/>
            <a:ext cx="4625340" cy="4897120"/>
            <a:chOff x="231647" y="1351788"/>
            <a:chExt cx="4625340" cy="4897120"/>
          </a:xfrm>
        </p:grpSpPr>
        <p:pic>
          <p:nvPicPr>
            <p:cNvPr id="9" name="object 9"/>
            <p:cNvPicPr/>
            <p:nvPr/>
          </p:nvPicPr>
          <p:blipFill>
            <a:blip r:embed="rId2" cstate="print"/>
            <a:stretch>
              <a:fillRect/>
            </a:stretch>
          </p:blipFill>
          <p:spPr>
            <a:xfrm>
              <a:off x="231647" y="2749296"/>
              <a:ext cx="3111995" cy="3499103"/>
            </a:xfrm>
            <a:prstGeom prst="rect">
              <a:avLst/>
            </a:prstGeom>
          </p:spPr>
        </p:pic>
        <p:pic>
          <p:nvPicPr>
            <p:cNvPr id="10" name="object 10"/>
            <p:cNvPicPr/>
            <p:nvPr/>
          </p:nvPicPr>
          <p:blipFill>
            <a:blip r:embed="rId3" cstate="print"/>
            <a:stretch>
              <a:fillRect/>
            </a:stretch>
          </p:blipFill>
          <p:spPr>
            <a:xfrm>
              <a:off x="1435608" y="1351788"/>
              <a:ext cx="3421379" cy="2240279"/>
            </a:xfrm>
            <a:prstGeom prst="rect">
              <a:avLst/>
            </a:prstGeom>
          </p:spPr>
        </p:pic>
      </p:grpSp>
      <p:sp>
        <p:nvSpPr>
          <p:cNvPr id="6" name="object 6"/>
          <p:cNvSpPr txBox="1"/>
          <p:nvPr/>
        </p:nvSpPr>
        <p:spPr>
          <a:xfrm>
            <a:off x="4939964" y="1309921"/>
            <a:ext cx="6978650" cy="459613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212121"/>
                </a:solidFill>
                <a:latin typeface="Arial"/>
                <a:cs typeface="Arial"/>
              </a:rPr>
              <a:t>Stockpiling</a:t>
            </a:r>
            <a:r>
              <a:rPr sz="2000" b="1" spc="-40" dirty="0">
                <a:solidFill>
                  <a:srgbClr val="212121"/>
                </a:solidFill>
                <a:latin typeface="Arial"/>
                <a:cs typeface="Arial"/>
              </a:rPr>
              <a:t> </a:t>
            </a:r>
            <a:r>
              <a:rPr sz="2000" b="1" dirty="0">
                <a:solidFill>
                  <a:srgbClr val="212121"/>
                </a:solidFill>
                <a:latin typeface="Arial"/>
                <a:cs typeface="Arial"/>
              </a:rPr>
              <a:t>medications</a:t>
            </a:r>
            <a:endParaRPr sz="2000" dirty="0">
              <a:latin typeface="Arial"/>
              <a:cs typeface="Arial"/>
            </a:endParaRPr>
          </a:p>
          <a:p>
            <a:pPr>
              <a:lnSpc>
                <a:spcPct val="100000"/>
              </a:lnSpc>
              <a:spcBef>
                <a:spcPts val="40"/>
              </a:spcBef>
            </a:pPr>
            <a:endParaRPr sz="2050" dirty="0">
              <a:latin typeface="Arial"/>
              <a:cs typeface="Arial"/>
            </a:endParaRPr>
          </a:p>
          <a:p>
            <a:pPr marL="12700">
              <a:lnSpc>
                <a:spcPct val="100000"/>
              </a:lnSpc>
            </a:pPr>
            <a:r>
              <a:rPr sz="2000" b="1" spc="-5" dirty="0">
                <a:solidFill>
                  <a:srgbClr val="212121"/>
                </a:solidFill>
                <a:latin typeface="Arial"/>
                <a:cs typeface="Arial"/>
              </a:rPr>
              <a:t>Buying</a:t>
            </a:r>
            <a:r>
              <a:rPr sz="2000" b="1" spc="-15" dirty="0">
                <a:solidFill>
                  <a:srgbClr val="212121"/>
                </a:solidFill>
                <a:latin typeface="Arial"/>
                <a:cs typeface="Arial"/>
              </a:rPr>
              <a:t> </a:t>
            </a:r>
            <a:r>
              <a:rPr sz="2000" b="1" dirty="0">
                <a:solidFill>
                  <a:srgbClr val="212121"/>
                </a:solidFill>
                <a:latin typeface="Arial"/>
                <a:cs typeface="Arial"/>
              </a:rPr>
              <a:t>a</a:t>
            </a:r>
            <a:r>
              <a:rPr sz="2000" b="1" spc="-20" dirty="0">
                <a:solidFill>
                  <a:srgbClr val="212121"/>
                </a:solidFill>
                <a:latin typeface="Arial"/>
                <a:cs typeface="Arial"/>
              </a:rPr>
              <a:t> </a:t>
            </a:r>
            <a:r>
              <a:rPr sz="2000" b="1" dirty="0">
                <a:solidFill>
                  <a:srgbClr val="212121"/>
                </a:solidFill>
                <a:latin typeface="Arial"/>
                <a:cs typeface="Arial"/>
              </a:rPr>
              <a:t>gun</a:t>
            </a:r>
            <a:endParaRPr sz="2000" dirty="0">
              <a:latin typeface="Arial"/>
              <a:cs typeface="Arial"/>
            </a:endParaRPr>
          </a:p>
          <a:p>
            <a:pPr>
              <a:lnSpc>
                <a:spcPct val="100000"/>
              </a:lnSpc>
              <a:spcBef>
                <a:spcPts val="40"/>
              </a:spcBef>
            </a:pPr>
            <a:endParaRPr sz="2050" dirty="0">
              <a:latin typeface="Arial"/>
              <a:cs typeface="Arial"/>
            </a:endParaRPr>
          </a:p>
          <a:p>
            <a:pPr marL="12700">
              <a:lnSpc>
                <a:spcPct val="100000"/>
              </a:lnSpc>
            </a:pPr>
            <a:r>
              <a:rPr sz="2000" b="1" spc="-5" dirty="0">
                <a:solidFill>
                  <a:srgbClr val="212121"/>
                </a:solidFill>
                <a:latin typeface="Arial"/>
                <a:cs typeface="Arial"/>
              </a:rPr>
              <a:t>Giving </a:t>
            </a:r>
            <a:r>
              <a:rPr sz="2000" b="1" dirty="0">
                <a:solidFill>
                  <a:srgbClr val="212121"/>
                </a:solidFill>
                <a:latin typeface="Arial"/>
                <a:cs typeface="Arial"/>
              </a:rPr>
              <a:t>away</a:t>
            </a:r>
            <a:r>
              <a:rPr sz="2000" b="1" spc="-40" dirty="0">
                <a:solidFill>
                  <a:srgbClr val="212121"/>
                </a:solidFill>
                <a:latin typeface="Arial"/>
                <a:cs typeface="Arial"/>
              </a:rPr>
              <a:t> </a:t>
            </a:r>
            <a:r>
              <a:rPr sz="2000" b="1" spc="-5" dirty="0">
                <a:solidFill>
                  <a:srgbClr val="212121"/>
                </a:solidFill>
                <a:latin typeface="Arial"/>
                <a:cs typeface="Arial"/>
              </a:rPr>
              <a:t>possessions</a:t>
            </a:r>
            <a:endParaRPr sz="2000" dirty="0">
              <a:latin typeface="Arial"/>
              <a:cs typeface="Arial"/>
            </a:endParaRPr>
          </a:p>
          <a:p>
            <a:pPr marL="12700" marR="2913380">
              <a:lnSpc>
                <a:spcPct val="199700"/>
              </a:lnSpc>
              <a:spcBef>
                <a:spcPts val="10"/>
              </a:spcBef>
            </a:pPr>
            <a:r>
              <a:rPr sz="2000" b="1" spc="-25" dirty="0">
                <a:solidFill>
                  <a:srgbClr val="212121"/>
                </a:solidFill>
                <a:latin typeface="Arial"/>
                <a:cs typeface="Arial"/>
              </a:rPr>
              <a:t>Taking </a:t>
            </a:r>
            <a:r>
              <a:rPr sz="2000" b="1" dirty="0">
                <a:solidFill>
                  <a:srgbClr val="212121"/>
                </a:solidFill>
                <a:latin typeface="Arial"/>
                <a:cs typeface="Arial"/>
              </a:rPr>
              <a:t>sudden</a:t>
            </a:r>
            <a:r>
              <a:rPr sz="2000" b="1" spc="-10" dirty="0">
                <a:solidFill>
                  <a:srgbClr val="212121"/>
                </a:solidFill>
                <a:latin typeface="Arial"/>
                <a:cs typeface="Arial"/>
              </a:rPr>
              <a:t> </a:t>
            </a:r>
            <a:r>
              <a:rPr sz="2000" b="1" dirty="0">
                <a:solidFill>
                  <a:srgbClr val="212121"/>
                </a:solidFill>
                <a:latin typeface="Arial"/>
                <a:cs typeface="Arial"/>
              </a:rPr>
              <a:t>interest</a:t>
            </a:r>
            <a:r>
              <a:rPr sz="2000" b="1" spc="-55" dirty="0">
                <a:solidFill>
                  <a:srgbClr val="212121"/>
                </a:solidFill>
                <a:latin typeface="Arial"/>
                <a:cs typeface="Arial"/>
              </a:rPr>
              <a:t> </a:t>
            </a:r>
            <a:r>
              <a:rPr sz="2000" b="1" spc="-5" dirty="0">
                <a:solidFill>
                  <a:srgbClr val="212121"/>
                </a:solidFill>
                <a:latin typeface="Arial"/>
                <a:cs typeface="Arial"/>
              </a:rPr>
              <a:t>in</a:t>
            </a:r>
            <a:r>
              <a:rPr sz="2000" b="1" spc="-10" dirty="0">
                <a:solidFill>
                  <a:srgbClr val="212121"/>
                </a:solidFill>
                <a:latin typeface="Arial"/>
                <a:cs typeface="Arial"/>
              </a:rPr>
              <a:t> </a:t>
            </a:r>
            <a:r>
              <a:rPr sz="2000" b="1" spc="-5" dirty="0">
                <a:solidFill>
                  <a:srgbClr val="212121"/>
                </a:solidFill>
                <a:latin typeface="Arial"/>
                <a:cs typeface="Arial"/>
              </a:rPr>
              <a:t>religion </a:t>
            </a:r>
            <a:r>
              <a:rPr sz="2000" b="1" spc="-545" dirty="0">
                <a:solidFill>
                  <a:srgbClr val="212121"/>
                </a:solidFill>
                <a:latin typeface="Arial"/>
                <a:cs typeface="Arial"/>
              </a:rPr>
              <a:t> </a:t>
            </a:r>
            <a:r>
              <a:rPr sz="2000" b="1" spc="-5" dirty="0">
                <a:solidFill>
                  <a:srgbClr val="212121"/>
                </a:solidFill>
                <a:latin typeface="Arial"/>
                <a:cs typeface="Arial"/>
              </a:rPr>
              <a:t>Failing </a:t>
            </a:r>
            <a:r>
              <a:rPr sz="2000" b="1" dirty="0">
                <a:solidFill>
                  <a:srgbClr val="212121"/>
                </a:solidFill>
                <a:latin typeface="Arial"/>
                <a:cs typeface="Arial"/>
              </a:rPr>
              <a:t>to care for </a:t>
            </a:r>
            <a:r>
              <a:rPr sz="2000" b="1" spc="-5" dirty="0">
                <a:solidFill>
                  <a:srgbClr val="212121"/>
                </a:solidFill>
                <a:latin typeface="Arial"/>
                <a:cs typeface="Arial"/>
              </a:rPr>
              <a:t>themselves </a:t>
            </a:r>
            <a:r>
              <a:rPr sz="2000" b="1" dirty="0">
                <a:solidFill>
                  <a:srgbClr val="212121"/>
                </a:solidFill>
                <a:latin typeface="Arial"/>
                <a:cs typeface="Arial"/>
              </a:rPr>
              <a:t> </a:t>
            </a:r>
            <a:r>
              <a:rPr sz="2000" b="1" spc="-5" dirty="0">
                <a:solidFill>
                  <a:srgbClr val="212121"/>
                </a:solidFill>
                <a:latin typeface="Arial"/>
                <a:cs typeface="Arial"/>
              </a:rPr>
              <a:t>Withdrawing</a:t>
            </a:r>
            <a:endParaRPr sz="2000" dirty="0">
              <a:latin typeface="Arial"/>
              <a:cs typeface="Arial"/>
            </a:endParaRPr>
          </a:p>
          <a:p>
            <a:pPr marL="12700" marR="5080">
              <a:lnSpc>
                <a:spcPct val="200000"/>
              </a:lnSpc>
            </a:pPr>
            <a:r>
              <a:rPr sz="2000" b="1" dirty="0">
                <a:solidFill>
                  <a:srgbClr val="212121"/>
                </a:solidFill>
                <a:latin typeface="Arial"/>
                <a:cs typeface="Arial"/>
              </a:rPr>
              <a:t>Failure</a:t>
            </a:r>
            <a:r>
              <a:rPr sz="2000" b="1" spc="-25" dirty="0">
                <a:solidFill>
                  <a:srgbClr val="212121"/>
                </a:solidFill>
                <a:latin typeface="Arial"/>
                <a:cs typeface="Arial"/>
              </a:rPr>
              <a:t> </a:t>
            </a:r>
            <a:r>
              <a:rPr sz="2000" b="1" dirty="0">
                <a:solidFill>
                  <a:srgbClr val="212121"/>
                </a:solidFill>
                <a:latin typeface="Arial"/>
                <a:cs typeface="Arial"/>
              </a:rPr>
              <a:t>to</a:t>
            </a:r>
            <a:r>
              <a:rPr sz="2000" b="1" spc="-20" dirty="0">
                <a:solidFill>
                  <a:srgbClr val="212121"/>
                </a:solidFill>
                <a:latin typeface="Arial"/>
                <a:cs typeface="Arial"/>
              </a:rPr>
              <a:t> </a:t>
            </a:r>
            <a:r>
              <a:rPr sz="2000" b="1" spc="-5" dirty="0">
                <a:solidFill>
                  <a:srgbClr val="212121"/>
                </a:solidFill>
                <a:latin typeface="Arial"/>
                <a:cs typeface="Arial"/>
              </a:rPr>
              <a:t>thrive,</a:t>
            </a:r>
            <a:r>
              <a:rPr sz="2000" b="1" spc="-15" dirty="0">
                <a:solidFill>
                  <a:srgbClr val="212121"/>
                </a:solidFill>
                <a:latin typeface="Arial"/>
                <a:cs typeface="Arial"/>
              </a:rPr>
              <a:t> </a:t>
            </a:r>
            <a:r>
              <a:rPr sz="2000" b="1" spc="-5" dirty="0">
                <a:solidFill>
                  <a:srgbClr val="212121"/>
                </a:solidFill>
                <a:latin typeface="Arial"/>
                <a:cs typeface="Arial"/>
              </a:rPr>
              <a:t>even</a:t>
            </a:r>
            <a:r>
              <a:rPr sz="2000" b="1" dirty="0">
                <a:solidFill>
                  <a:srgbClr val="212121"/>
                </a:solidFill>
                <a:latin typeface="Arial"/>
                <a:cs typeface="Arial"/>
              </a:rPr>
              <a:t> after</a:t>
            </a:r>
            <a:r>
              <a:rPr sz="2000" b="1" spc="-55" dirty="0">
                <a:solidFill>
                  <a:srgbClr val="212121"/>
                </a:solidFill>
                <a:latin typeface="Arial"/>
                <a:cs typeface="Arial"/>
              </a:rPr>
              <a:t> </a:t>
            </a:r>
            <a:r>
              <a:rPr sz="2000" b="1" dirty="0">
                <a:solidFill>
                  <a:srgbClr val="212121"/>
                </a:solidFill>
                <a:latin typeface="Arial"/>
                <a:cs typeface="Arial"/>
              </a:rPr>
              <a:t>appropriate</a:t>
            </a:r>
            <a:r>
              <a:rPr sz="2000" b="1" spc="-45" dirty="0">
                <a:solidFill>
                  <a:srgbClr val="212121"/>
                </a:solidFill>
                <a:latin typeface="Arial"/>
                <a:cs typeface="Arial"/>
              </a:rPr>
              <a:t> </a:t>
            </a:r>
            <a:r>
              <a:rPr sz="2000" b="1" dirty="0">
                <a:solidFill>
                  <a:srgbClr val="212121"/>
                </a:solidFill>
                <a:latin typeface="Arial"/>
                <a:cs typeface="Arial"/>
              </a:rPr>
              <a:t>medical</a:t>
            </a:r>
            <a:r>
              <a:rPr sz="2000" b="1" spc="-30" dirty="0">
                <a:solidFill>
                  <a:srgbClr val="212121"/>
                </a:solidFill>
                <a:latin typeface="Arial"/>
                <a:cs typeface="Arial"/>
              </a:rPr>
              <a:t> </a:t>
            </a:r>
            <a:r>
              <a:rPr sz="2000" b="1" dirty="0">
                <a:solidFill>
                  <a:srgbClr val="212121"/>
                </a:solidFill>
                <a:latin typeface="Arial"/>
                <a:cs typeface="Arial"/>
              </a:rPr>
              <a:t>treatment </a:t>
            </a:r>
            <a:r>
              <a:rPr sz="2000" b="1" spc="-540" dirty="0">
                <a:solidFill>
                  <a:srgbClr val="212121"/>
                </a:solidFill>
                <a:latin typeface="Arial"/>
                <a:cs typeface="Arial"/>
              </a:rPr>
              <a:t> </a:t>
            </a:r>
            <a:r>
              <a:rPr sz="2000" b="1" dirty="0">
                <a:solidFill>
                  <a:srgbClr val="212121"/>
                </a:solidFill>
                <a:latin typeface="Arial"/>
                <a:cs typeface="Arial"/>
              </a:rPr>
              <a:t>Scheduling</a:t>
            </a:r>
            <a:r>
              <a:rPr sz="2000" b="1" spc="-15" dirty="0">
                <a:solidFill>
                  <a:srgbClr val="212121"/>
                </a:solidFill>
                <a:latin typeface="Arial"/>
                <a:cs typeface="Arial"/>
              </a:rPr>
              <a:t> </a:t>
            </a:r>
            <a:r>
              <a:rPr sz="2000" b="1" dirty="0">
                <a:solidFill>
                  <a:srgbClr val="212121"/>
                </a:solidFill>
                <a:latin typeface="Arial"/>
                <a:cs typeface="Arial"/>
              </a:rPr>
              <a:t>medical</a:t>
            </a:r>
            <a:r>
              <a:rPr sz="2000" b="1" spc="-40" dirty="0">
                <a:solidFill>
                  <a:srgbClr val="212121"/>
                </a:solidFill>
                <a:latin typeface="Arial"/>
                <a:cs typeface="Arial"/>
              </a:rPr>
              <a:t> </a:t>
            </a:r>
            <a:r>
              <a:rPr sz="2000" b="1" dirty="0">
                <a:solidFill>
                  <a:srgbClr val="212121"/>
                </a:solidFill>
                <a:latin typeface="Arial"/>
                <a:cs typeface="Arial"/>
              </a:rPr>
              <a:t>appointment</a:t>
            </a:r>
            <a:r>
              <a:rPr sz="2000" b="1" spc="-30" dirty="0">
                <a:solidFill>
                  <a:srgbClr val="212121"/>
                </a:solidFill>
                <a:latin typeface="Arial"/>
                <a:cs typeface="Arial"/>
              </a:rPr>
              <a:t> </a:t>
            </a:r>
            <a:r>
              <a:rPr sz="2000" b="1" dirty="0">
                <a:solidFill>
                  <a:srgbClr val="212121"/>
                </a:solidFill>
                <a:latin typeface="Arial"/>
                <a:cs typeface="Arial"/>
              </a:rPr>
              <a:t>for</a:t>
            </a:r>
            <a:r>
              <a:rPr sz="2000" b="1" spc="-20" dirty="0">
                <a:solidFill>
                  <a:srgbClr val="212121"/>
                </a:solidFill>
                <a:latin typeface="Arial"/>
                <a:cs typeface="Arial"/>
              </a:rPr>
              <a:t> </a:t>
            </a:r>
            <a:r>
              <a:rPr sz="2000" b="1" spc="-5" dirty="0">
                <a:solidFill>
                  <a:srgbClr val="212121"/>
                </a:solidFill>
                <a:latin typeface="Arial"/>
                <a:cs typeface="Arial"/>
              </a:rPr>
              <a:t>vague</a:t>
            </a:r>
            <a:r>
              <a:rPr sz="2000" b="1" spc="5" dirty="0">
                <a:solidFill>
                  <a:srgbClr val="212121"/>
                </a:solidFill>
                <a:latin typeface="Arial"/>
                <a:cs typeface="Arial"/>
              </a:rPr>
              <a:t> </a:t>
            </a:r>
            <a:r>
              <a:rPr sz="2000" b="1" spc="-5" dirty="0">
                <a:solidFill>
                  <a:srgbClr val="212121"/>
                </a:solidFill>
                <a:latin typeface="Arial"/>
                <a:cs typeface="Arial"/>
              </a:rPr>
              <a:t>symptoms</a:t>
            </a:r>
            <a:endParaRPr sz="2000" dirty="0">
              <a:latin typeface="Arial"/>
              <a:cs typeface="Arial"/>
            </a:endParaRPr>
          </a:p>
        </p:txBody>
      </p:sp>
      <p:sp>
        <p:nvSpPr>
          <p:cNvPr id="7" name="object 7"/>
          <p:cNvSpPr txBox="1"/>
          <p:nvPr/>
        </p:nvSpPr>
        <p:spPr>
          <a:xfrm>
            <a:off x="2843444" y="6112616"/>
            <a:ext cx="7212330" cy="756920"/>
          </a:xfrm>
          <a:prstGeom prst="rect">
            <a:avLst/>
          </a:prstGeom>
        </p:spPr>
        <p:txBody>
          <a:bodyPr vert="horz" wrap="square" lIns="0" tIns="12700" rIns="0" bIns="0" rtlCol="0">
            <a:spAutoFit/>
          </a:bodyPr>
          <a:lstStyle/>
          <a:p>
            <a:pPr marL="12700" marR="5080">
              <a:lnSpc>
                <a:spcPct val="100000"/>
              </a:lnSpc>
              <a:spcBef>
                <a:spcPts val="100"/>
              </a:spcBef>
            </a:pPr>
            <a:r>
              <a:rPr sz="2400" spc="-5" dirty="0">
                <a:solidFill>
                  <a:srgbClr val="FFFFFF"/>
                </a:solidFill>
                <a:latin typeface="Arial"/>
                <a:cs typeface="Arial"/>
              </a:rPr>
              <a:t>Source: Suicide</a:t>
            </a:r>
            <a:r>
              <a:rPr sz="2400" spc="15" dirty="0">
                <a:solidFill>
                  <a:srgbClr val="FFFFFF"/>
                </a:solidFill>
                <a:latin typeface="Arial"/>
                <a:cs typeface="Arial"/>
              </a:rPr>
              <a:t> </a:t>
            </a:r>
            <a:r>
              <a:rPr sz="2400" spc="-5" dirty="0">
                <a:solidFill>
                  <a:srgbClr val="FFFFFF"/>
                </a:solidFill>
                <a:latin typeface="Arial"/>
                <a:cs typeface="Arial"/>
              </a:rPr>
              <a:t>Prevention</a:t>
            </a:r>
            <a:r>
              <a:rPr sz="2400" spc="15" dirty="0">
                <a:solidFill>
                  <a:srgbClr val="FFFFFF"/>
                </a:solidFill>
                <a:latin typeface="Arial"/>
                <a:cs typeface="Arial"/>
              </a:rPr>
              <a:t> </a:t>
            </a:r>
            <a:r>
              <a:rPr sz="2400" spc="-5" dirty="0">
                <a:solidFill>
                  <a:srgbClr val="FFFFFF"/>
                </a:solidFill>
                <a:latin typeface="Arial"/>
                <a:cs typeface="Arial"/>
              </a:rPr>
              <a:t>Resource</a:t>
            </a:r>
            <a:r>
              <a:rPr sz="2400" dirty="0">
                <a:solidFill>
                  <a:srgbClr val="FFFFFF"/>
                </a:solidFill>
                <a:latin typeface="Arial"/>
                <a:cs typeface="Arial"/>
              </a:rPr>
              <a:t> </a:t>
            </a:r>
            <a:r>
              <a:rPr sz="2400" spc="-5" dirty="0">
                <a:solidFill>
                  <a:srgbClr val="FFFFFF"/>
                </a:solidFill>
                <a:latin typeface="Arial"/>
                <a:cs typeface="Arial"/>
              </a:rPr>
              <a:t>Center</a:t>
            </a:r>
            <a:r>
              <a:rPr sz="2400" spc="10" dirty="0">
                <a:solidFill>
                  <a:srgbClr val="FFFFFF"/>
                </a:solidFill>
                <a:latin typeface="Arial"/>
                <a:cs typeface="Arial"/>
              </a:rPr>
              <a:t> </a:t>
            </a:r>
            <a:r>
              <a:rPr sz="2400" spc="-5" dirty="0">
                <a:solidFill>
                  <a:srgbClr val="FFFFFF"/>
                </a:solidFill>
                <a:latin typeface="Arial"/>
                <a:cs typeface="Arial"/>
              </a:rPr>
              <a:t>website </a:t>
            </a:r>
            <a:r>
              <a:rPr sz="2400" spc="-650" dirty="0">
                <a:solidFill>
                  <a:srgbClr val="FFFFFF"/>
                </a:solidFill>
                <a:latin typeface="Arial"/>
                <a:cs typeface="Arial"/>
              </a:rPr>
              <a:t> </a:t>
            </a:r>
            <a:r>
              <a:rPr sz="2400" u="heavy" spc="-15" dirty="0">
                <a:solidFill>
                  <a:srgbClr val="FFC000"/>
                </a:solidFill>
                <a:uFill>
                  <a:solidFill>
                    <a:srgbClr val="FFFFFF"/>
                  </a:solidFill>
                </a:uFill>
                <a:latin typeface="Arial"/>
                <a:cs typeface="Arial"/>
                <a:hlinkClick r:id="rId4">
                  <a:extLst>
                    <a:ext uri="{A12FA001-AC4F-418D-AE19-62706E023703}">
                      <ahyp:hlinkClr xmlns:ahyp="http://schemas.microsoft.com/office/drawing/2018/hyperlinkcolor" val="tx"/>
                    </a:ext>
                  </a:extLst>
                </a:hlinkClick>
              </a:rPr>
              <a:t>www.sprc.org</a:t>
            </a:r>
            <a:endParaRPr sz="2400" dirty="0">
              <a:solidFill>
                <a:srgbClr val="FFC000"/>
              </a:solidFill>
              <a:latin typeface="Arial"/>
              <a:cs typeface="Arial"/>
            </a:endParaRPr>
          </a:p>
        </p:txBody>
      </p:sp>
      <p:sp>
        <p:nvSpPr>
          <p:cNvPr id="4" name="object 4"/>
          <p:cNvSpPr txBox="1"/>
          <p:nvPr/>
        </p:nvSpPr>
        <p:spPr>
          <a:xfrm>
            <a:off x="11556492" y="6300802"/>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38</a:t>
            </a:r>
            <a:endParaRPr sz="24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5840" y="99609"/>
            <a:ext cx="3017520" cy="833755"/>
          </a:xfrm>
          <a:prstGeom prst="rect">
            <a:avLst/>
          </a:prstGeom>
        </p:spPr>
        <p:txBody>
          <a:bodyPr vert="horz" wrap="square" lIns="0" tIns="12700" rIns="0" bIns="0" rtlCol="0">
            <a:spAutoFit/>
          </a:bodyPr>
          <a:lstStyle/>
          <a:p>
            <a:pPr marL="12700">
              <a:lnSpc>
                <a:spcPct val="100000"/>
              </a:lnSpc>
              <a:spcBef>
                <a:spcPts val="100"/>
              </a:spcBef>
            </a:pPr>
            <a:r>
              <a:rPr sz="5300" b="0" spc="-135" dirty="0">
                <a:solidFill>
                  <a:srgbClr val="D51F1A"/>
                </a:solidFill>
                <a:latin typeface="Arial"/>
                <a:cs typeface="Arial"/>
              </a:rPr>
              <a:t>Discl</a:t>
            </a:r>
            <a:r>
              <a:rPr sz="5300" b="0" spc="-130" dirty="0">
                <a:solidFill>
                  <a:srgbClr val="D51F1A"/>
                </a:solidFill>
                <a:latin typeface="Arial"/>
                <a:cs typeface="Arial"/>
              </a:rPr>
              <a:t>a</a:t>
            </a:r>
            <a:r>
              <a:rPr sz="5300" b="0" spc="-135" dirty="0">
                <a:solidFill>
                  <a:srgbClr val="D51F1A"/>
                </a:solidFill>
                <a:latin typeface="Arial"/>
                <a:cs typeface="Arial"/>
              </a:rPr>
              <a:t>im</a:t>
            </a:r>
            <a:r>
              <a:rPr sz="5300" b="0" spc="-130" dirty="0">
                <a:solidFill>
                  <a:srgbClr val="D51F1A"/>
                </a:solidFill>
                <a:latin typeface="Arial"/>
                <a:cs typeface="Arial"/>
              </a:rPr>
              <a:t>e</a:t>
            </a:r>
            <a:r>
              <a:rPr sz="5300" b="0" dirty="0">
                <a:solidFill>
                  <a:srgbClr val="D51F1A"/>
                </a:solidFill>
                <a:latin typeface="Arial"/>
                <a:cs typeface="Arial"/>
              </a:rPr>
              <a:t>r</a:t>
            </a:r>
            <a:endParaRPr sz="5300" dirty="0">
              <a:latin typeface="Arial"/>
              <a:cs typeface="Arial"/>
            </a:endParaRPr>
          </a:p>
        </p:txBody>
      </p:sp>
      <p:sp>
        <p:nvSpPr>
          <p:cNvPr id="3" name="object 3"/>
          <p:cNvSpPr txBox="1">
            <a:spLocks noGrp="1"/>
          </p:cNvSpPr>
          <p:nvPr>
            <p:ph type="body" idx="1"/>
          </p:nvPr>
        </p:nvSpPr>
        <p:spPr>
          <a:prstGeom prst="rect">
            <a:avLst/>
          </a:prstGeom>
        </p:spPr>
        <p:txBody>
          <a:bodyPr vert="horz" wrap="square" lIns="0" tIns="76835" rIns="0" bIns="0" rtlCol="0">
            <a:spAutoFit/>
          </a:bodyPr>
          <a:lstStyle/>
          <a:p>
            <a:pPr marL="340360" marR="5080">
              <a:lnSpc>
                <a:spcPts val="2110"/>
              </a:lnSpc>
              <a:spcBef>
                <a:spcPts val="605"/>
              </a:spcBef>
              <a:tabLst>
                <a:tab pos="1535430" algn="l"/>
              </a:tabLst>
            </a:pPr>
            <a:r>
              <a:rPr sz="2200" i="1" spc="-5" dirty="0">
                <a:solidFill>
                  <a:srgbClr val="212121"/>
                </a:solidFill>
                <a:latin typeface="Arial"/>
                <a:cs typeface="Arial"/>
              </a:rPr>
              <a:t>The</a:t>
            </a:r>
            <a:r>
              <a:rPr sz="2200" i="1" spc="20" dirty="0">
                <a:solidFill>
                  <a:srgbClr val="212121"/>
                </a:solidFill>
                <a:latin typeface="Arial"/>
                <a:cs typeface="Arial"/>
              </a:rPr>
              <a:t> </a:t>
            </a:r>
            <a:r>
              <a:rPr sz="2200" i="1" spc="-5" dirty="0">
                <a:solidFill>
                  <a:srgbClr val="212121"/>
                </a:solidFill>
                <a:latin typeface="Arial"/>
                <a:cs typeface="Arial"/>
              </a:rPr>
              <a:t>views and</a:t>
            </a:r>
            <a:r>
              <a:rPr sz="2200" i="1" spc="5" dirty="0">
                <a:solidFill>
                  <a:srgbClr val="212121"/>
                </a:solidFill>
                <a:latin typeface="Arial"/>
                <a:cs typeface="Arial"/>
              </a:rPr>
              <a:t> </a:t>
            </a:r>
            <a:r>
              <a:rPr sz="2200" i="1" spc="-5" dirty="0">
                <a:solidFill>
                  <a:srgbClr val="212121"/>
                </a:solidFill>
                <a:latin typeface="Arial"/>
                <a:cs typeface="Arial"/>
              </a:rPr>
              <a:t>opinions</a:t>
            </a:r>
            <a:r>
              <a:rPr sz="2200" i="1" spc="10" dirty="0">
                <a:solidFill>
                  <a:srgbClr val="212121"/>
                </a:solidFill>
                <a:latin typeface="Arial"/>
                <a:cs typeface="Arial"/>
              </a:rPr>
              <a:t> </a:t>
            </a:r>
            <a:r>
              <a:rPr sz="2200" i="1" spc="-5" dirty="0">
                <a:solidFill>
                  <a:srgbClr val="212121"/>
                </a:solidFill>
                <a:latin typeface="Arial"/>
                <a:cs typeface="Arial"/>
              </a:rPr>
              <a:t>expressed</a:t>
            </a:r>
            <a:r>
              <a:rPr sz="2200" i="1" spc="5" dirty="0">
                <a:solidFill>
                  <a:srgbClr val="212121"/>
                </a:solidFill>
                <a:latin typeface="Arial"/>
                <a:cs typeface="Arial"/>
              </a:rPr>
              <a:t> </a:t>
            </a:r>
            <a:r>
              <a:rPr sz="2200" i="1" spc="-5" dirty="0">
                <a:solidFill>
                  <a:srgbClr val="212121"/>
                </a:solidFill>
                <a:latin typeface="Arial"/>
                <a:cs typeface="Arial"/>
              </a:rPr>
              <a:t>in this</a:t>
            </a:r>
            <a:r>
              <a:rPr sz="2200" i="1" spc="15" dirty="0">
                <a:solidFill>
                  <a:srgbClr val="212121"/>
                </a:solidFill>
                <a:latin typeface="Arial"/>
                <a:cs typeface="Arial"/>
              </a:rPr>
              <a:t> </a:t>
            </a:r>
            <a:r>
              <a:rPr sz="2200" i="1" spc="-5" dirty="0">
                <a:solidFill>
                  <a:srgbClr val="212121"/>
                </a:solidFill>
                <a:latin typeface="Arial"/>
                <a:cs typeface="Arial"/>
              </a:rPr>
              <a:t>presentation</a:t>
            </a:r>
            <a:r>
              <a:rPr sz="2200" i="1" spc="5" dirty="0">
                <a:solidFill>
                  <a:srgbClr val="212121"/>
                </a:solidFill>
                <a:latin typeface="Arial"/>
                <a:cs typeface="Arial"/>
              </a:rPr>
              <a:t> </a:t>
            </a:r>
            <a:r>
              <a:rPr sz="2200" i="1" spc="-5" dirty="0">
                <a:solidFill>
                  <a:srgbClr val="212121"/>
                </a:solidFill>
                <a:latin typeface="Arial"/>
                <a:cs typeface="Arial"/>
              </a:rPr>
              <a:t>are</a:t>
            </a:r>
            <a:r>
              <a:rPr sz="2200" i="1" spc="15" dirty="0">
                <a:solidFill>
                  <a:srgbClr val="212121"/>
                </a:solidFill>
                <a:latin typeface="Arial"/>
                <a:cs typeface="Arial"/>
              </a:rPr>
              <a:t> </a:t>
            </a:r>
            <a:r>
              <a:rPr sz="2200" i="1" spc="-5" dirty="0">
                <a:solidFill>
                  <a:srgbClr val="212121"/>
                </a:solidFill>
                <a:latin typeface="Arial"/>
                <a:cs typeface="Arial"/>
              </a:rPr>
              <a:t>not </a:t>
            </a:r>
            <a:r>
              <a:rPr sz="2200" i="1" dirty="0">
                <a:solidFill>
                  <a:srgbClr val="212121"/>
                </a:solidFill>
                <a:latin typeface="Arial"/>
                <a:cs typeface="Arial"/>
              </a:rPr>
              <a:t> </a:t>
            </a:r>
            <a:r>
              <a:rPr sz="2200" i="1" spc="-5" dirty="0">
                <a:solidFill>
                  <a:srgbClr val="212121"/>
                </a:solidFill>
                <a:latin typeface="Arial"/>
                <a:cs typeface="Arial"/>
              </a:rPr>
              <a:t>necessarily those of the Pacific AIDS Education and </a:t>
            </a:r>
            <a:r>
              <a:rPr sz="2200" i="1" spc="-25" dirty="0">
                <a:solidFill>
                  <a:srgbClr val="212121"/>
                </a:solidFill>
                <a:latin typeface="Arial"/>
                <a:cs typeface="Arial"/>
              </a:rPr>
              <a:t>Training </a:t>
            </a:r>
            <a:r>
              <a:rPr sz="2200" i="1" spc="-20" dirty="0">
                <a:solidFill>
                  <a:srgbClr val="212121"/>
                </a:solidFill>
                <a:latin typeface="Arial"/>
                <a:cs typeface="Arial"/>
              </a:rPr>
              <a:t> </a:t>
            </a:r>
            <a:r>
              <a:rPr sz="2200" i="1" spc="-5" dirty="0">
                <a:solidFill>
                  <a:srgbClr val="212121"/>
                </a:solidFill>
                <a:latin typeface="Arial"/>
                <a:cs typeface="Arial"/>
              </a:rPr>
              <a:t>Centers</a:t>
            </a:r>
            <a:r>
              <a:rPr sz="2200" i="1" spc="20" dirty="0">
                <a:solidFill>
                  <a:srgbClr val="212121"/>
                </a:solidFill>
                <a:latin typeface="Arial"/>
                <a:cs typeface="Arial"/>
              </a:rPr>
              <a:t> </a:t>
            </a:r>
            <a:r>
              <a:rPr sz="2200" i="1" spc="-30" dirty="0">
                <a:solidFill>
                  <a:srgbClr val="212121"/>
                </a:solidFill>
                <a:latin typeface="Arial"/>
                <a:cs typeface="Arial"/>
              </a:rPr>
              <a:t>(PAETC),</a:t>
            </a:r>
            <a:r>
              <a:rPr sz="2200" i="1" spc="30" dirty="0">
                <a:solidFill>
                  <a:srgbClr val="212121"/>
                </a:solidFill>
                <a:latin typeface="Arial"/>
                <a:cs typeface="Arial"/>
              </a:rPr>
              <a:t> </a:t>
            </a:r>
            <a:r>
              <a:rPr sz="2200" i="1" spc="-5" dirty="0">
                <a:solidFill>
                  <a:srgbClr val="212121"/>
                </a:solidFill>
                <a:latin typeface="Arial"/>
                <a:cs typeface="Arial"/>
              </a:rPr>
              <a:t>the</a:t>
            </a:r>
            <a:r>
              <a:rPr sz="2200" i="1" spc="5" dirty="0">
                <a:solidFill>
                  <a:srgbClr val="212121"/>
                </a:solidFill>
                <a:latin typeface="Arial"/>
                <a:cs typeface="Arial"/>
              </a:rPr>
              <a:t> </a:t>
            </a:r>
            <a:r>
              <a:rPr sz="2200" i="1" spc="-5" dirty="0">
                <a:solidFill>
                  <a:srgbClr val="212121"/>
                </a:solidFill>
                <a:latin typeface="Arial"/>
                <a:cs typeface="Arial"/>
              </a:rPr>
              <a:t>Regents</a:t>
            </a:r>
            <a:r>
              <a:rPr sz="2200" i="1" spc="10" dirty="0">
                <a:solidFill>
                  <a:srgbClr val="212121"/>
                </a:solidFill>
                <a:latin typeface="Arial"/>
                <a:cs typeface="Arial"/>
              </a:rPr>
              <a:t> </a:t>
            </a:r>
            <a:r>
              <a:rPr sz="2200" i="1" spc="-5" dirty="0">
                <a:solidFill>
                  <a:srgbClr val="212121"/>
                </a:solidFill>
                <a:latin typeface="Arial"/>
                <a:cs typeface="Arial"/>
              </a:rPr>
              <a:t>of</a:t>
            </a:r>
            <a:r>
              <a:rPr sz="2200" i="1" spc="10" dirty="0">
                <a:solidFill>
                  <a:srgbClr val="212121"/>
                </a:solidFill>
                <a:latin typeface="Arial"/>
                <a:cs typeface="Arial"/>
              </a:rPr>
              <a:t> </a:t>
            </a:r>
            <a:r>
              <a:rPr sz="2200" i="1" spc="-5" dirty="0">
                <a:solidFill>
                  <a:srgbClr val="212121"/>
                </a:solidFill>
                <a:latin typeface="Arial"/>
                <a:cs typeface="Arial"/>
              </a:rPr>
              <a:t>the</a:t>
            </a:r>
            <a:r>
              <a:rPr sz="2200" i="1" spc="20" dirty="0">
                <a:solidFill>
                  <a:srgbClr val="212121"/>
                </a:solidFill>
                <a:latin typeface="Arial"/>
                <a:cs typeface="Arial"/>
              </a:rPr>
              <a:t> </a:t>
            </a:r>
            <a:r>
              <a:rPr sz="2200" i="1" spc="-5" dirty="0">
                <a:solidFill>
                  <a:srgbClr val="212121"/>
                </a:solidFill>
                <a:latin typeface="Arial"/>
                <a:cs typeface="Arial"/>
              </a:rPr>
              <a:t>University</a:t>
            </a:r>
            <a:r>
              <a:rPr sz="2200" i="1" dirty="0">
                <a:solidFill>
                  <a:srgbClr val="212121"/>
                </a:solidFill>
                <a:latin typeface="Arial"/>
                <a:cs typeface="Arial"/>
              </a:rPr>
              <a:t> </a:t>
            </a:r>
            <a:r>
              <a:rPr sz="2200" i="1" spc="-5" dirty="0">
                <a:solidFill>
                  <a:srgbClr val="212121"/>
                </a:solidFill>
                <a:latin typeface="Arial"/>
                <a:cs typeface="Arial"/>
              </a:rPr>
              <a:t>of</a:t>
            </a:r>
            <a:r>
              <a:rPr sz="2200" i="1" spc="5" dirty="0">
                <a:solidFill>
                  <a:srgbClr val="212121"/>
                </a:solidFill>
                <a:latin typeface="Arial"/>
                <a:cs typeface="Arial"/>
              </a:rPr>
              <a:t> </a:t>
            </a:r>
            <a:r>
              <a:rPr sz="2200" i="1" spc="-5" dirty="0">
                <a:solidFill>
                  <a:srgbClr val="212121"/>
                </a:solidFill>
                <a:latin typeface="Arial"/>
                <a:cs typeface="Arial"/>
              </a:rPr>
              <a:t>California</a:t>
            </a:r>
            <a:r>
              <a:rPr sz="2200" i="1" spc="5" dirty="0">
                <a:solidFill>
                  <a:srgbClr val="212121"/>
                </a:solidFill>
                <a:latin typeface="Arial"/>
                <a:cs typeface="Arial"/>
              </a:rPr>
              <a:t> </a:t>
            </a:r>
            <a:r>
              <a:rPr sz="2200" i="1" spc="-5" dirty="0">
                <a:solidFill>
                  <a:srgbClr val="212121"/>
                </a:solidFill>
                <a:latin typeface="Arial"/>
                <a:cs typeface="Arial"/>
              </a:rPr>
              <a:t>or </a:t>
            </a:r>
            <a:r>
              <a:rPr sz="2200" i="1" dirty="0">
                <a:solidFill>
                  <a:srgbClr val="212121"/>
                </a:solidFill>
                <a:latin typeface="Arial"/>
                <a:cs typeface="Arial"/>
              </a:rPr>
              <a:t> </a:t>
            </a:r>
            <a:r>
              <a:rPr sz="2200" i="1" spc="-5" dirty="0">
                <a:solidFill>
                  <a:srgbClr val="212121"/>
                </a:solidFill>
                <a:latin typeface="Arial"/>
                <a:cs typeface="Arial"/>
              </a:rPr>
              <a:t>its San</a:t>
            </a:r>
            <a:r>
              <a:rPr sz="2200" i="1" spc="10" dirty="0">
                <a:solidFill>
                  <a:srgbClr val="212121"/>
                </a:solidFill>
                <a:latin typeface="Arial"/>
                <a:cs typeface="Arial"/>
              </a:rPr>
              <a:t> </a:t>
            </a:r>
            <a:r>
              <a:rPr sz="2200" i="1" spc="-5" dirty="0">
                <a:solidFill>
                  <a:srgbClr val="212121"/>
                </a:solidFill>
                <a:latin typeface="Arial"/>
                <a:cs typeface="Arial"/>
              </a:rPr>
              <a:t>Francisco</a:t>
            </a:r>
            <a:r>
              <a:rPr sz="2200" i="1" spc="10" dirty="0">
                <a:solidFill>
                  <a:srgbClr val="212121"/>
                </a:solidFill>
                <a:latin typeface="Arial"/>
                <a:cs typeface="Arial"/>
              </a:rPr>
              <a:t> </a:t>
            </a:r>
            <a:r>
              <a:rPr sz="2200" i="1" spc="-5" dirty="0">
                <a:solidFill>
                  <a:srgbClr val="212121"/>
                </a:solidFill>
                <a:latin typeface="Arial"/>
                <a:cs typeface="Arial"/>
              </a:rPr>
              <a:t>campus</a:t>
            </a:r>
            <a:r>
              <a:rPr sz="2200" i="1" spc="40" dirty="0">
                <a:solidFill>
                  <a:srgbClr val="212121"/>
                </a:solidFill>
                <a:latin typeface="Arial"/>
                <a:cs typeface="Arial"/>
              </a:rPr>
              <a:t> </a:t>
            </a:r>
            <a:r>
              <a:rPr sz="2200" i="1" spc="-10" dirty="0">
                <a:solidFill>
                  <a:srgbClr val="212121"/>
                </a:solidFill>
                <a:latin typeface="Arial"/>
                <a:cs typeface="Arial"/>
              </a:rPr>
              <a:t>(UCSF</a:t>
            </a:r>
            <a:r>
              <a:rPr sz="2200" i="1" spc="-20" dirty="0">
                <a:solidFill>
                  <a:srgbClr val="212121"/>
                </a:solidFill>
                <a:latin typeface="Arial"/>
                <a:cs typeface="Arial"/>
              </a:rPr>
              <a:t> </a:t>
            </a:r>
            <a:r>
              <a:rPr sz="2200" i="1" spc="-5" dirty="0">
                <a:solidFill>
                  <a:srgbClr val="212121"/>
                </a:solidFill>
                <a:latin typeface="Arial"/>
                <a:cs typeface="Arial"/>
              </a:rPr>
              <a:t>or</a:t>
            </a:r>
            <a:r>
              <a:rPr sz="2200" i="1" spc="20" dirty="0">
                <a:solidFill>
                  <a:srgbClr val="212121"/>
                </a:solidFill>
                <a:latin typeface="Arial"/>
                <a:cs typeface="Arial"/>
              </a:rPr>
              <a:t> </a:t>
            </a:r>
            <a:r>
              <a:rPr sz="2200" i="1" spc="-15" dirty="0">
                <a:solidFill>
                  <a:srgbClr val="212121"/>
                </a:solidFill>
                <a:latin typeface="Arial"/>
                <a:cs typeface="Arial"/>
              </a:rPr>
              <a:t>collectively, </a:t>
            </a:r>
            <a:r>
              <a:rPr sz="2200" i="1" spc="-5" dirty="0">
                <a:solidFill>
                  <a:srgbClr val="212121"/>
                </a:solidFill>
                <a:latin typeface="Arial"/>
                <a:cs typeface="Arial"/>
              </a:rPr>
              <a:t>University) nor </a:t>
            </a:r>
            <a:r>
              <a:rPr sz="2200" i="1" dirty="0">
                <a:solidFill>
                  <a:srgbClr val="212121"/>
                </a:solidFill>
                <a:latin typeface="Arial"/>
                <a:cs typeface="Arial"/>
              </a:rPr>
              <a:t> </a:t>
            </a:r>
            <a:r>
              <a:rPr sz="2200" i="1" spc="-5" dirty="0">
                <a:solidFill>
                  <a:srgbClr val="212121"/>
                </a:solidFill>
                <a:latin typeface="Arial"/>
                <a:cs typeface="Arial"/>
              </a:rPr>
              <a:t>of</a:t>
            </a:r>
            <a:r>
              <a:rPr sz="2200" i="1" spc="5" dirty="0">
                <a:solidFill>
                  <a:srgbClr val="212121"/>
                </a:solidFill>
                <a:latin typeface="Arial"/>
                <a:cs typeface="Arial"/>
              </a:rPr>
              <a:t> </a:t>
            </a:r>
            <a:r>
              <a:rPr sz="2200" i="1" spc="-5" dirty="0">
                <a:solidFill>
                  <a:srgbClr val="212121"/>
                </a:solidFill>
                <a:latin typeface="Arial"/>
                <a:cs typeface="Arial"/>
              </a:rPr>
              <a:t>our</a:t>
            </a:r>
            <a:r>
              <a:rPr sz="2200" i="1" spc="15" dirty="0">
                <a:solidFill>
                  <a:srgbClr val="212121"/>
                </a:solidFill>
                <a:latin typeface="Arial"/>
                <a:cs typeface="Arial"/>
              </a:rPr>
              <a:t> </a:t>
            </a:r>
            <a:r>
              <a:rPr sz="2200" i="1" spc="-5" dirty="0">
                <a:solidFill>
                  <a:srgbClr val="212121"/>
                </a:solidFill>
                <a:latin typeface="Arial"/>
                <a:cs typeface="Arial"/>
              </a:rPr>
              <a:t>funder</a:t>
            </a:r>
            <a:r>
              <a:rPr sz="2200" i="1" spc="15" dirty="0">
                <a:solidFill>
                  <a:srgbClr val="212121"/>
                </a:solidFill>
                <a:latin typeface="Arial"/>
                <a:cs typeface="Arial"/>
              </a:rPr>
              <a:t> </a:t>
            </a:r>
            <a:r>
              <a:rPr sz="2200" i="1" spc="-5" dirty="0">
                <a:solidFill>
                  <a:srgbClr val="212121"/>
                </a:solidFill>
                <a:latin typeface="Arial"/>
                <a:cs typeface="Arial"/>
              </a:rPr>
              <a:t>the</a:t>
            </a:r>
            <a:r>
              <a:rPr sz="2200" i="1" spc="5" dirty="0">
                <a:solidFill>
                  <a:srgbClr val="212121"/>
                </a:solidFill>
                <a:latin typeface="Arial"/>
                <a:cs typeface="Arial"/>
              </a:rPr>
              <a:t> </a:t>
            </a:r>
            <a:r>
              <a:rPr sz="2200" i="1" spc="-5" dirty="0">
                <a:solidFill>
                  <a:srgbClr val="212121"/>
                </a:solidFill>
                <a:latin typeface="Arial"/>
                <a:cs typeface="Arial"/>
              </a:rPr>
              <a:t>Health</a:t>
            </a:r>
            <a:r>
              <a:rPr sz="2200" i="1" spc="5" dirty="0">
                <a:solidFill>
                  <a:srgbClr val="212121"/>
                </a:solidFill>
                <a:latin typeface="Arial"/>
                <a:cs typeface="Arial"/>
              </a:rPr>
              <a:t> </a:t>
            </a:r>
            <a:r>
              <a:rPr sz="2200" i="1" spc="-5" dirty="0">
                <a:solidFill>
                  <a:srgbClr val="212121"/>
                </a:solidFill>
                <a:latin typeface="Arial"/>
                <a:cs typeface="Arial"/>
              </a:rPr>
              <a:t>Resources</a:t>
            </a:r>
            <a:r>
              <a:rPr sz="2200" i="1" spc="10" dirty="0">
                <a:solidFill>
                  <a:srgbClr val="212121"/>
                </a:solidFill>
                <a:latin typeface="Arial"/>
                <a:cs typeface="Arial"/>
              </a:rPr>
              <a:t> </a:t>
            </a:r>
            <a:r>
              <a:rPr sz="2200" i="1" spc="-5" dirty="0">
                <a:solidFill>
                  <a:srgbClr val="212121"/>
                </a:solidFill>
                <a:latin typeface="Arial"/>
                <a:cs typeface="Arial"/>
              </a:rPr>
              <a:t>and</a:t>
            </a:r>
            <a:r>
              <a:rPr sz="2200" i="1" spc="15" dirty="0">
                <a:solidFill>
                  <a:srgbClr val="212121"/>
                </a:solidFill>
                <a:latin typeface="Arial"/>
                <a:cs typeface="Arial"/>
              </a:rPr>
              <a:t> </a:t>
            </a:r>
            <a:r>
              <a:rPr sz="2200" i="1" spc="-5" dirty="0">
                <a:solidFill>
                  <a:srgbClr val="212121"/>
                </a:solidFill>
                <a:latin typeface="Arial"/>
                <a:cs typeface="Arial"/>
              </a:rPr>
              <a:t>Services</a:t>
            </a:r>
            <a:r>
              <a:rPr sz="2200" i="1" spc="-85" dirty="0">
                <a:solidFill>
                  <a:srgbClr val="212121"/>
                </a:solidFill>
                <a:latin typeface="Arial"/>
                <a:cs typeface="Arial"/>
              </a:rPr>
              <a:t> </a:t>
            </a:r>
            <a:r>
              <a:rPr sz="2200" i="1" spc="-5" dirty="0">
                <a:solidFill>
                  <a:srgbClr val="212121"/>
                </a:solidFill>
                <a:latin typeface="Arial"/>
                <a:cs typeface="Arial"/>
              </a:rPr>
              <a:t>Administration </a:t>
            </a:r>
            <a:r>
              <a:rPr sz="2200" i="1" dirty="0">
                <a:solidFill>
                  <a:srgbClr val="212121"/>
                </a:solidFill>
                <a:latin typeface="Arial"/>
                <a:cs typeface="Arial"/>
              </a:rPr>
              <a:t> </a:t>
            </a:r>
            <a:r>
              <a:rPr sz="2200" i="1" spc="-5" dirty="0">
                <a:solidFill>
                  <a:srgbClr val="212121"/>
                </a:solidFill>
                <a:latin typeface="Arial"/>
                <a:cs typeface="Arial"/>
              </a:rPr>
              <a:t>(HRSA).	Neither</a:t>
            </a:r>
            <a:r>
              <a:rPr sz="2200" i="1" spc="10" dirty="0">
                <a:solidFill>
                  <a:srgbClr val="212121"/>
                </a:solidFill>
                <a:latin typeface="Arial"/>
                <a:cs typeface="Arial"/>
              </a:rPr>
              <a:t> </a:t>
            </a:r>
            <a:r>
              <a:rPr sz="2200" i="1" spc="-35" dirty="0">
                <a:solidFill>
                  <a:srgbClr val="212121"/>
                </a:solidFill>
                <a:latin typeface="Arial"/>
                <a:cs typeface="Arial"/>
              </a:rPr>
              <a:t>PAETC,</a:t>
            </a:r>
            <a:r>
              <a:rPr sz="2200" i="1" spc="15" dirty="0">
                <a:solidFill>
                  <a:srgbClr val="212121"/>
                </a:solidFill>
                <a:latin typeface="Arial"/>
                <a:cs typeface="Arial"/>
              </a:rPr>
              <a:t> </a:t>
            </a:r>
            <a:r>
              <a:rPr sz="2200" i="1" spc="-20" dirty="0">
                <a:solidFill>
                  <a:srgbClr val="212121"/>
                </a:solidFill>
                <a:latin typeface="Arial"/>
                <a:cs typeface="Arial"/>
              </a:rPr>
              <a:t>University,</a:t>
            </a:r>
            <a:r>
              <a:rPr sz="2200" i="1" spc="5" dirty="0">
                <a:solidFill>
                  <a:srgbClr val="212121"/>
                </a:solidFill>
                <a:latin typeface="Arial"/>
                <a:cs typeface="Arial"/>
              </a:rPr>
              <a:t> </a:t>
            </a:r>
            <a:r>
              <a:rPr sz="2200" i="1" spc="-10" dirty="0">
                <a:solidFill>
                  <a:srgbClr val="212121"/>
                </a:solidFill>
                <a:latin typeface="Arial"/>
                <a:cs typeface="Arial"/>
              </a:rPr>
              <a:t>HRSA,</a:t>
            </a:r>
            <a:r>
              <a:rPr sz="2200" i="1" dirty="0">
                <a:solidFill>
                  <a:srgbClr val="212121"/>
                </a:solidFill>
                <a:latin typeface="Arial"/>
                <a:cs typeface="Arial"/>
              </a:rPr>
              <a:t> </a:t>
            </a:r>
            <a:r>
              <a:rPr sz="2200" i="1" spc="-5" dirty="0">
                <a:solidFill>
                  <a:srgbClr val="212121"/>
                </a:solidFill>
                <a:latin typeface="Arial"/>
                <a:cs typeface="Arial"/>
              </a:rPr>
              <a:t>nor</a:t>
            </a:r>
            <a:r>
              <a:rPr sz="2200" i="1" spc="10" dirty="0">
                <a:solidFill>
                  <a:srgbClr val="212121"/>
                </a:solidFill>
                <a:latin typeface="Arial"/>
                <a:cs typeface="Arial"/>
              </a:rPr>
              <a:t> </a:t>
            </a:r>
            <a:r>
              <a:rPr sz="2200" i="1" spc="-5" dirty="0">
                <a:solidFill>
                  <a:srgbClr val="212121"/>
                </a:solidFill>
                <a:latin typeface="Arial"/>
                <a:cs typeface="Arial"/>
              </a:rPr>
              <a:t>any</a:t>
            </a:r>
            <a:r>
              <a:rPr sz="2200" i="1" spc="10" dirty="0">
                <a:solidFill>
                  <a:srgbClr val="212121"/>
                </a:solidFill>
                <a:latin typeface="Arial"/>
                <a:cs typeface="Arial"/>
              </a:rPr>
              <a:t> </a:t>
            </a:r>
            <a:r>
              <a:rPr sz="2200" i="1" spc="-5" dirty="0">
                <a:solidFill>
                  <a:srgbClr val="212121"/>
                </a:solidFill>
                <a:latin typeface="Arial"/>
                <a:cs typeface="Arial"/>
              </a:rPr>
              <a:t>of</a:t>
            </a:r>
            <a:r>
              <a:rPr sz="2200" i="1" dirty="0">
                <a:solidFill>
                  <a:srgbClr val="212121"/>
                </a:solidFill>
                <a:latin typeface="Arial"/>
                <a:cs typeface="Arial"/>
              </a:rPr>
              <a:t> </a:t>
            </a:r>
            <a:r>
              <a:rPr sz="2200" i="1" spc="-5" dirty="0">
                <a:solidFill>
                  <a:srgbClr val="212121"/>
                </a:solidFill>
                <a:latin typeface="Arial"/>
                <a:cs typeface="Arial"/>
              </a:rPr>
              <a:t>their </a:t>
            </a:r>
            <a:r>
              <a:rPr sz="2200" i="1" dirty="0">
                <a:solidFill>
                  <a:srgbClr val="212121"/>
                </a:solidFill>
                <a:latin typeface="Arial"/>
                <a:cs typeface="Arial"/>
              </a:rPr>
              <a:t> </a:t>
            </a:r>
            <a:r>
              <a:rPr sz="2200" i="1" spc="-5" dirty="0">
                <a:solidFill>
                  <a:srgbClr val="212121"/>
                </a:solidFill>
                <a:latin typeface="Arial"/>
                <a:cs typeface="Arial"/>
              </a:rPr>
              <a:t>officers,</a:t>
            </a:r>
            <a:r>
              <a:rPr sz="2200" i="1" dirty="0">
                <a:solidFill>
                  <a:srgbClr val="212121"/>
                </a:solidFill>
                <a:latin typeface="Arial"/>
                <a:cs typeface="Arial"/>
              </a:rPr>
              <a:t> </a:t>
            </a:r>
            <a:r>
              <a:rPr sz="2200" i="1" spc="-5" dirty="0">
                <a:solidFill>
                  <a:srgbClr val="212121"/>
                </a:solidFill>
                <a:latin typeface="Arial"/>
                <a:cs typeface="Arial"/>
              </a:rPr>
              <a:t>board</a:t>
            </a:r>
            <a:r>
              <a:rPr sz="2200" i="1" spc="15" dirty="0">
                <a:solidFill>
                  <a:srgbClr val="212121"/>
                </a:solidFill>
                <a:latin typeface="Arial"/>
                <a:cs typeface="Arial"/>
              </a:rPr>
              <a:t> </a:t>
            </a:r>
            <a:r>
              <a:rPr sz="2200" i="1" spc="-10" dirty="0">
                <a:solidFill>
                  <a:srgbClr val="212121"/>
                </a:solidFill>
                <a:latin typeface="Arial"/>
                <a:cs typeface="Arial"/>
              </a:rPr>
              <a:t>members,</a:t>
            </a:r>
            <a:r>
              <a:rPr sz="2200" i="1" spc="55" dirty="0">
                <a:solidFill>
                  <a:srgbClr val="212121"/>
                </a:solidFill>
                <a:latin typeface="Arial"/>
                <a:cs typeface="Arial"/>
              </a:rPr>
              <a:t> </a:t>
            </a:r>
            <a:r>
              <a:rPr sz="2200" i="1" spc="-5" dirty="0">
                <a:solidFill>
                  <a:srgbClr val="212121"/>
                </a:solidFill>
                <a:latin typeface="Arial"/>
                <a:cs typeface="Arial"/>
              </a:rPr>
              <a:t>agents,</a:t>
            </a:r>
            <a:r>
              <a:rPr sz="2200" i="1" dirty="0">
                <a:solidFill>
                  <a:srgbClr val="212121"/>
                </a:solidFill>
                <a:latin typeface="Arial"/>
                <a:cs typeface="Arial"/>
              </a:rPr>
              <a:t> </a:t>
            </a:r>
            <a:r>
              <a:rPr sz="2200" i="1" spc="-5" dirty="0">
                <a:solidFill>
                  <a:srgbClr val="212121"/>
                </a:solidFill>
                <a:latin typeface="Arial"/>
                <a:cs typeface="Arial"/>
              </a:rPr>
              <a:t>employees,</a:t>
            </a:r>
            <a:r>
              <a:rPr sz="2200" i="1" spc="30" dirty="0">
                <a:solidFill>
                  <a:srgbClr val="212121"/>
                </a:solidFill>
                <a:latin typeface="Arial"/>
                <a:cs typeface="Arial"/>
              </a:rPr>
              <a:t> </a:t>
            </a:r>
            <a:r>
              <a:rPr sz="2200" i="1" spc="-5" dirty="0">
                <a:solidFill>
                  <a:srgbClr val="212121"/>
                </a:solidFill>
                <a:latin typeface="Arial"/>
                <a:cs typeface="Arial"/>
              </a:rPr>
              <a:t>students</a:t>
            </a:r>
            <a:r>
              <a:rPr sz="2200" i="1" spc="10" dirty="0">
                <a:solidFill>
                  <a:srgbClr val="212121"/>
                </a:solidFill>
                <a:latin typeface="Arial"/>
                <a:cs typeface="Arial"/>
              </a:rPr>
              <a:t> </a:t>
            </a:r>
            <a:r>
              <a:rPr sz="2200" i="1" spc="-5" dirty="0">
                <a:solidFill>
                  <a:srgbClr val="212121"/>
                </a:solidFill>
                <a:latin typeface="Arial"/>
                <a:cs typeface="Arial"/>
              </a:rPr>
              <a:t>or </a:t>
            </a:r>
            <a:r>
              <a:rPr sz="2200" i="1" dirty="0">
                <a:solidFill>
                  <a:srgbClr val="212121"/>
                </a:solidFill>
                <a:latin typeface="Arial"/>
                <a:cs typeface="Arial"/>
              </a:rPr>
              <a:t> </a:t>
            </a:r>
            <a:r>
              <a:rPr sz="2200" i="1" spc="-5" dirty="0">
                <a:solidFill>
                  <a:srgbClr val="212121"/>
                </a:solidFill>
                <a:latin typeface="Arial"/>
                <a:cs typeface="Arial"/>
              </a:rPr>
              <a:t>volunteers</a:t>
            </a:r>
            <a:r>
              <a:rPr sz="2200" i="1" spc="10" dirty="0">
                <a:solidFill>
                  <a:srgbClr val="212121"/>
                </a:solidFill>
                <a:latin typeface="Arial"/>
                <a:cs typeface="Arial"/>
              </a:rPr>
              <a:t> </a:t>
            </a:r>
            <a:r>
              <a:rPr sz="2200" i="1" spc="-10" dirty="0">
                <a:solidFill>
                  <a:srgbClr val="212121"/>
                </a:solidFill>
                <a:latin typeface="Arial"/>
                <a:cs typeface="Arial"/>
              </a:rPr>
              <a:t>make</a:t>
            </a:r>
            <a:r>
              <a:rPr sz="2200" i="1" spc="35" dirty="0">
                <a:solidFill>
                  <a:srgbClr val="212121"/>
                </a:solidFill>
                <a:latin typeface="Arial"/>
                <a:cs typeface="Arial"/>
              </a:rPr>
              <a:t> </a:t>
            </a:r>
            <a:r>
              <a:rPr sz="2200" i="1" spc="-5" dirty="0">
                <a:solidFill>
                  <a:srgbClr val="212121"/>
                </a:solidFill>
                <a:latin typeface="Arial"/>
                <a:cs typeface="Arial"/>
              </a:rPr>
              <a:t>any</a:t>
            </a:r>
            <a:r>
              <a:rPr sz="2200" i="1" spc="15" dirty="0">
                <a:solidFill>
                  <a:srgbClr val="212121"/>
                </a:solidFill>
                <a:latin typeface="Arial"/>
                <a:cs typeface="Arial"/>
              </a:rPr>
              <a:t> </a:t>
            </a:r>
            <a:r>
              <a:rPr sz="2200" i="1" spc="-25" dirty="0">
                <a:solidFill>
                  <a:srgbClr val="212121"/>
                </a:solidFill>
                <a:latin typeface="Arial"/>
                <a:cs typeface="Arial"/>
              </a:rPr>
              <a:t>warranty,</a:t>
            </a:r>
            <a:r>
              <a:rPr sz="2200" i="1" spc="20" dirty="0">
                <a:solidFill>
                  <a:srgbClr val="212121"/>
                </a:solidFill>
                <a:latin typeface="Arial"/>
                <a:cs typeface="Arial"/>
              </a:rPr>
              <a:t> </a:t>
            </a:r>
            <a:r>
              <a:rPr sz="2200" i="1" spc="-5" dirty="0">
                <a:solidFill>
                  <a:srgbClr val="212121"/>
                </a:solidFill>
                <a:latin typeface="Arial"/>
                <a:cs typeface="Arial"/>
              </a:rPr>
              <a:t>express</a:t>
            </a:r>
            <a:r>
              <a:rPr sz="2200" i="1" spc="15" dirty="0">
                <a:solidFill>
                  <a:srgbClr val="212121"/>
                </a:solidFill>
                <a:latin typeface="Arial"/>
                <a:cs typeface="Arial"/>
              </a:rPr>
              <a:t> </a:t>
            </a:r>
            <a:r>
              <a:rPr sz="2200" i="1" spc="-5" dirty="0">
                <a:solidFill>
                  <a:srgbClr val="212121"/>
                </a:solidFill>
                <a:latin typeface="Arial"/>
                <a:cs typeface="Arial"/>
              </a:rPr>
              <a:t>or</a:t>
            </a:r>
            <a:r>
              <a:rPr sz="2200" i="1" spc="20" dirty="0">
                <a:solidFill>
                  <a:srgbClr val="212121"/>
                </a:solidFill>
                <a:latin typeface="Arial"/>
                <a:cs typeface="Arial"/>
              </a:rPr>
              <a:t> </a:t>
            </a:r>
            <a:r>
              <a:rPr sz="2200" i="1" spc="-5" dirty="0">
                <a:solidFill>
                  <a:srgbClr val="212121"/>
                </a:solidFill>
                <a:latin typeface="Arial"/>
                <a:cs typeface="Arial"/>
              </a:rPr>
              <a:t>implied,</a:t>
            </a:r>
            <a:r>
              <a:rPr sz="2200" i="1" spc="15" dirty="0">
                <a:solidFill>
                  <a:srgbClr val="212121"/>
                </a:solidFill>
                <a:latin typeface="Arial"/>
                <a:cs typeface="Arial"/>
              </a:rPr>
              <a:t> </a:t>
            </a:r>
            <a:r>
              <a:rPr sz="2200" i="1" spc="-5" dirty="0">
                <a:solidFill>
                  <a:srgbClr val="212121"/>
                </a:solidFill>
                <a:latin typeface="Arial"/>
                <a:cs typeface="Arial"/>
              </a:rPr>
              <a:t>including</a:t>
            </a:r>
            <a:r>
              <a:rPr sz="2200" i="1" dirty="0">
                <a:solidFill>
                  <a:srgbClr val="212121"/>
                </a:solidFill>
                <a:latin typeface="Arial"/>
                <a:cs typeface="Arial"/>
              </a:rPr>
              <a:t> </a:t>
            </a:r>
            <a:r>
              <a:rPr sz="2200" i="1" spc="-5" dirty="0">
                <a:solidFill>
                  <a:srgbClr val="212121"/>
                </a:solidFill>
                <a:latin typeface="Arial"/>
                <a:cs typeface="Arial"/>
              </a:rPr>
              <a:t>the </a:t>
            </a:r>
            <a:r>
              <a:rPr sz="2200" i="1" dirty="0">
                <a:solidFill>
                  <a:srgbClr val="212121"/>
                </a:solidFill>
                <a:latin typeface="Arial"/>
                <a:cs typeface="Arial"/>
              </a:rPr>
              <a:t> </a:t>
            </a:r>
            <a:r>
              <a:rPr sz="2200" i="1" spc="-5" dirty="0">
                <a:solidFill>
                  <a:srgbClr val="212121"/>
                </a:solidFill>
                <a:latin typeface="Arial"/>
                <a:cs typeface="Arial"/>
              </a:rPr>
              <a:t>warranties</a:t>
            </a:r>
            <a:r>
              <a:rPr sz="2200" i="1" spc="25" dirty="0">
                <a:solidFill>
                  <a:srgbClr val="212121"/>
                </a:solidFill>
                <a:latin typeface="Arial"/>
                <a:cs typeface="Arial"/>
              </a:rPr>
              <a:t> </a:t>
            </a:r>
            <a:r>
              <a:rPr sz="2200" i="1" spc="-5" dirty="0">
                <a:solidFill>
                  <a:srgbClr val="212121"/>
                </a:solidFill>
                <a:latin typeface="Arial"/>
                <a:cs typeface="Arial"/>
              </a:rPr>
              <a:t>of</a:t>
            </a:r>
            <a:r>
              <a:rPr sz="2200" i="1" spc="10" dirty="0">
                <a:solidFill>
                  <a:srgbClr val="212121"/>
                </a:solidFill>
                <a:latin typeface="Arial"/>
                <a:cs typeface="Arial"/>
              </a:rPr>
              <a:t> </a:t>
            </a:r>
            <a:r>
              <a:rPr sz="2200" i="1" spc="-5" dirty="0">
                <a:solidFill>
                  <a:srgbClr val="212121"/>
                </a:solidFill>
                <a:latin typeface="Arial"/>
                <a:cs typeface="Arial"/>
              </a:rPr>
              <a:t>merchantability</a:t>
            </a:r>
            <a:r>
              <a:rPr sz="2200" i="1" spc="40" dirty="0">
                <a:solidFill>
                  <a:srgbClr val="212121"/>
                </a:solidFill>
                <a:latin typeface="Arial"/>
                <a:cs typeface="Arial"/>
              </a:rPr>
              <a:t> </a:t>
            </a:r>
            <a:r>
              <a:rPr sz="2200" i="1" spc="-5" dirty="0">
                <a:solidFill>
                  <a:srgbClr val="212121"/>
                </a:solidFill>
                <a:latin typeface="Arial"/>
                <a:cs typeface="Arial"/>
              </a:rPr>
              <a:t>and</a:t>
            </a:r>
            <a:r>
              <a:rPr sz="2200" i="1" spc="10" dirty="0">
                <a:solidFill>
                  <a:srgbClr val="212121"/>
                </a:solidFill>
                <a:latin typeface="Arial"/>
                <a:cs typeface="Arial"/>
              </a:rPr>
              <a:t> </a:t>
            </a:r>
            <a:r>
              <a:rPr sz="2200" i="1" spc="-5" dirty="0">
                <a:solidFill>
                  <a:srgbClr val="212121"/>
                </a:solidFill>
                <a:latin typeface="Arial"/>
                <a:cs typeface="Arial"/>
              </a:rPr>
              <a:t>fitness</a:t>
            </a:r>
            <a:r>
              <a:rPr sz="2200" i="1" dirty="0">
                <a:solidFill>
                  <a:srgbClr val="212121"/>
                </a:solidFill>
                <a:latin typeface="Arial"/>
                <a:cs typeface="Arial"/>
              </a:rPr>
              <a:t> </a:t>
            </a:r>
            <a:r>
              <a:rPr sz="2200" i="1" spc="-5" dirty="0">
                <a:solidFill>
                  <a:srgbClr val="212121"/>
                </a:solidFill>
                <a:latin typeface="Arial"/>
                <a:cs typeface="Arial"/>
              </a:rPr>
              <a:t>for</a:t>
            </a:r>
            <a:r>
              <a:rPr sz="2200" i="1" spc="25" dirty="0">
                <a:solidFill>
                  <a:srgbClr val="212121"/>
                </a:solidFill>
                <a:latin typeface="Arial"/>
                <a:cs typeface="Arial"/>
              </a:rPr>
              <a:t> </a:t>
            </a:r>
            <a:r>
              <a:rPr sz="2200" i="1" spc="-5" dirty="0">
                <a:solidFill>
                  <a:srgbClr val="212121"/>
                </a:solidFill>
                <a:latin typeface="Arial"/>
                <a:cs typeface="Arial"/>
              </a:rPr>
              <a:t>a</a:t>
            </a:r>
            <a:r>
              <a:rPr sz="2200" i="1" spc="10" dirty="0">
                <a:solidFill>
                  <a:srgbClr val="212121"/>
                </a:solidFill>
                <a:latin typeface="Arial"/>
                <a:cs typeface="Arial"/>
              </a:rPr>
              <a:t> </a:t>
            </a:r>
            <a:r>
              <a:rPr sz="2200" i="1" spc="-5" dirty="0">
                <a:solidFill>
                  <a:srgbClr val="212121"/>
                </a:solidFill>
                <a:latin typeface="Arial"/>
                <a:cs typeface="Arial"/>
              </a:rPr>
              <a:t>particular</a:t>
            </a:r>
            <a:r>
              <a:rPr sz="2200" i="1" spc="10" dirty="0">
                <a:solidFill>
                  <a:srgbClr val="212121"/>
                </a:solidFill>
                <a:latin typeface="Arial"/>
                <a:cs typeface="Arial"/>
              </a:rPr>
              <a:t> </a:t>
            </a:r>
            <a:r>
              <a:rPr sz="2200" i="1" spc="-5" dirty="0">
                <a:solidFill>
                  <a:srgbClr val="212121"/>
                </a:solidFill>
                <a:latin typeface="Arial"/>
                <a:cs typeface="Arial"/>
              </a:rPr>
              <a:t>purpose; </a:t>
            </a:r>
            <a:r>
              <a:rPr sz="2200" i="1" spc="-595" dirty="0">
                <a:solidFill>
                  <a:srgbClr val="212121"/>
                </a:solidFill>
                <a:latin typeface="Arial"/>
                <a:cs typeface="Arial"/>
              </a:rPr>
              <a:t> </a:t>
            </a:r>
            <a:r>
              <a:rPr sz="2200" i="1" spc="-5" dirty="0">
                <a:solidFill>
                  <a:srgbClr val="212121"/>
                </a:solidFill>
                <a:latin typeface="Arial"/>
                <a:cs typeface="Arial"/>
              </a:rPr>
              <a:t>nor</a:t>
            </a:r>
            <a:r>
              <a:rPr sz="2200" i="1" spc="15" dirty="0">
                <a:solidFill>
                  <a:srgbClr val="212121"/>
                </a:solidFill>
                <a:latin typeface="Arial"/>
                <a:cs typeface="Arial"/>
              </a:rPr>
              <a:t> </a:t>
            </a:r>
            <a:r>
              <a:rPr sz="2200" i="1" spc="-5" dirty="0">
                <a:solidFill>
                  <a:srgbClr val="212121"/>
                </a:solidFill>
                <a:latin typeface="Arial"/>
                <a:cs typeface="Arial"/>
              </a:rPr>
              <a:t>assume</a:t>
            </a:r>
            <a:r>
              <a:rPr sz="2200" i="1" spc="15" dirty="0">
                <a:solidFill>
                  <a:srgbClr val="212121"/>
                </a:solidFill>
                <a:latin typeface="Arial"/>
                <a:cs typeface="Arial"/>
              </a:rPr>
              <a:t> </a:t>
            </a:r>
            <a:r>
              <a:rPr sz="2200" i="1" spc="-5" dirty="0">
                <a:solidFill>
                  <a:srgbClr val="212121"/>
                </a:solidFill>
                <a:latin typeface="Arial"/>
                <a:cs typeface="Arial"/>
              </a:rPr>
              <a:t>any</a:t>
            </a:r>
            <a:r>
              <a:rPr sz="2200" i="1" spc="10" dirty="0">
                <a:solidFill>
                  <a:srgbClr val="212121"/>
                </a:solidFill>
                <a:latin typeface="Arial"/>
                <a:cs typeface="Arial"/>
              </a:rPr>
              <a:t> </a:t>
            </a:r>
            <a:r>
              <a:rPr sz="2200" i="1" spc="-5" dirty="0">
                <a:solidFill>
                  <a:srgbClr val="212121"/>
                </a:solidFill>
                <a:latin typeface="Arial"/>
                <a:cs typeface="Arial"/>
              </a:rPr>
              <a:t>legal</a:t>
            </a:r>
            <a:r>
              <a:rPr sz="2200" i="1" spc="10" dirty="0">
                <a:solidFill>
                  <a:srgbClr val="212121"/>
                </a:solidFill>
                <a:latin typeface="Arial"/>
                <a:cs typeface="Arial"/>
              </a:rPr>
              <a:t> </a:t>
            </a:r>
            <a:r>
              <a:rPr sz="2200" i="1" spc="-5" dirty="0">
                <a:solidFill>
                  <a:srgbClr val="212121"/>
                </a:solidFill>
                <a:latin typeface="Arial"/>
                <a:cs typeface="Arial"/>
              </a:rPr>
              <a:t>liability</a:t>
            </a:r>
            <a:r>
              <a:rPr sz="2200" i="1" spc="-15" dirty="0">
                <a:solidFill>
                  <a:srgbClr val="212121"/>
                </a:solidFill>
                <a:latin typeface="Arial"/>
                <a:cs typeface="Arial"/>
              </a:rPr>
              <a:t> </a:t>
            </a:r>
            <a:r>
              <a:rPr sz="2200" i="1" spc="-5" dirty="0">
                <a:solidFill>
                  <a:srgbClr val="212121"/>
                </a:solidFill>
                <a:latin typeface="Arial"/>
                <a:cs typeface="Arial"/>
              </a:rPr>
              <a:t>or</a:t>
            </a:r>
            <a:r>
              <a:rPr sz="2200" i="1" spc="5" dirty="0">
                <a:solidFill>
                  <a:srgbClr val="212121"/>
                </a:solidFill>
                <a:latin typeface="Arial"/>
                <a:cs typeface="Arial"/>
              </a:rPr>
              <a:t> </a:t>
            </a:r>
            <a:r>
              <a:rPr sz="2200" i="1" spc="-5" dirty="0">
                <a:solidFill>
                  <a:srgbClr val="212121"/>
                </a:solidFill>
                <a:latin typeface="Arial"/>
                <a:cs typeface="Arial"/>
              </a:rPr>
              <a:t>responsibility</a:t>
            </a:r>
            <a:r>
              <a:rPr sz="2200" i="1" dirty="0">
                <a:solidFill>
                  <a:srgbClr val="212121"/>
                </a:solidFill>
                <a:latin typeface="Arial"/>
                <a:cs typeface="Arial"/>
              </a:rPr>
              <a:t> </a:t>
            </a:r>
            <a:r>
              <a:rPr sz="2200" i="1" spc="-5" dirty="0">
                <a:solidFill>
                  <a:srgbClr val="212121"/>
                </a:solidFill>
                <a:latin typeface="Arial"/>
                <a:cs typeface="Arial"/>
              </a:rPr>
              <a:t>for</a:t>
            </a:r>
            <a:r>
              <a:rPr sz="2200" i="1" spc="15" dirty="0">
                <a:solidFill>
                  <a:srgbClr val="212121"/>
                </a:solidFill>
                <a:latin typeface="Arial"/>
                <a:cs typeface="Arial"/>
              </a:rPr>
              <a:t> </a:t>
            </a:r>
            <a:r>
              <a:rPr sz="2200" i="1" spc="-5" dirty="0">
                <a:solidFill>
                  <a:srgbClr val="212121"/>
                </a:solidFill>
                <a:latin typeface="Arial"/>
                <a:cs typeface="Arial"/>
              </a:rPr>
              <a:t>the</a:t>
            </a:r>
            <a:r>
              <a:rPr sz="2200" i="1" spc="5" dirty="0">
                <a:solidFill>
                  <a:srgbClr val="212121"/>
                </a:solidFill>
                <a:latin typeface="Arial"/>
                <a:cs typeface="Arial"/>
              </a:rPr>
              <a:t> </a:t>
            </a:r>
            <a:r>
              <a:rPr sz="2200" i="1" spc="-20" dirty="0">
                <a:solidFill>
                  <a:srgbClr val="212121"/>
                </a:solidFill>
                <a:latin typeface="Arial"/>
                <a:cs typeface="Arial"/>
              </a:rPr>
              <a:t>accuracy, </a:t>
            </a:r>
            <a:r>
              <a:rPr sz="2200" i="1" spc="-15" dirty="0">
                <a:solidFill>
                  <a:srgbClr val="212121"/>
                </a:solidFill>
                <a:latin typeface="Arial"/>
                <a:cs typeface="Arial"/>
              </a:rPr>
              <a:t> </a:t>
            </a:r>
            <a:r>
              <a:rPr sz="2200" i="1" spc="-5" dirty="0">
                <a:solidFill>
                  <a:srgbClr val="212121"/>
                </a:solidFill>
                <a:latin typeface="Arial"/>
                <a:cs typeface="Arial"/>
              </a:rPr>
              <a:t>completeness</a:t>
            </a:r>
            <a:r>
              <a:rPr sz="2200" i="1" spc="25" dirty="0">
                <a:solidFill>
                  <a:srgbClr val="212121"/>
                </a:solidFill>
                <a:latin typeface="Arial"/>
                <a:cs typeface="Arial"/>
              </a:rPr>
              <a:t> </a:t>
            </a:r>
            <a:r>
              <a:rPr sz="2200" i="1" spc="-5" dirty="0">
                <a:solidFill>
                  <a:srgbClr val="212121"/>
                </a:solidFill>
                <a:latin typeface="Arial"/>
                <a:cs typeface="Arial"/>
              </a:rPr>
              <a:t>or</a:t>
            </a:r>
            <a:r>
              <a:rPr sz="2200" i="1" spc="20" dirty="0">
                <a:solidFill>
                  <a:srgbClr val="212121"/>
                </a:solidFill>
                <a:latin typeface="Arial"/>
                <a:cs typeface="Arial"/>
              </a:rPr>
              <a:t> </a:t>
            </a:r>
            <a:r>
              <a:rPr sz="2200" i="1" spc="-5" dirty="0">
                <a:solidFill>
                  <a:srgbClr val="212121"/>
                </a:solidFill>
                <a:latin typeface="Arial"/>
                <a:cs typeface="Arial"/>
              </a:rPr>
              <a:t>usefulness</a:t>
            </a:r>
            <a:r>
              <a:rPr sz="2200" i="1" dirty="0">
                <a:solidFill>
                  <a:srgbClr val="212121"/>
                </a:solidFill>
                <a:latin typeface="Arial"/>
                <a:cs typeface="Arial"/>
              </a:rPr>
              <a:t> </a:t>
            </a:r>
            <a:r>
              <a:rPr sz="2200" i="1" spc="-5" dirty="0">
                <a:solidFill>
                  <a:srgbClr val="212121"/>
                </a:solidFill>
                <a:latin typeface="Arial"/>
                <a:cs typeface="Arial"/>
              </a:rPr>
              <a:t>of</a:t>
            </a:r>
            <a:r>
              <a:rPr sz="2200" i="1" spc="10" dirty="0">
                <a:solidFill>
                  <a:srgbClr val="212121"/>
                </a:solidFill>
                <a:latin typeface="Arial"/>
                <a:cs typeface="Arial"/>
              </a:rPr>
              <a:t> </a:t>
            </a:r>
            <a:r>
              <a:rPr sz="2200" i="1" spc="-5" dirty="0">
                <a:solidFill>
                  <a:srgbClr val="212121"/>
                </a:solidFill>
                <a:latin typeface="Arial"/>
                <a:cs typeface="Arial"/>
              </a:rPr>
              <a:t>information</a:t>
            </a:r>
            <a:r>
              <a:rPr sz="2200" i="1" spc="45" dirty="0">
                <a:solidFill>
                  <a:srgbClr val="212121"/>
                </a:solidFill>
                <a:latin typeface="Arial"/>
                <a:cs typeface="Arial"/>
              </a:rPr>
              <a:t> </a:t>
            </a:r>
            <a:r>
              <a:rPr sz="2200" i="1" spc="-5" dirty="0">
                <a:solidFill>
                  <a:srgbClr val="212121"/>
                </a:solidFill>
                <a:latin typeface="Arial"/>
                <a:cs typeface="Arial"/>
              </a:rPr>
              <a:t>[apparatus,</a:t>
            </a:r>
            <a:r>
              <a:rPr sz="2200" i="1" spc="10" dirty="0">
                <a:solidFill>
                  <a:srgbClr val="212121"/>
                </a:solidFill>
                <a:latin typeface="Arial"/>
                <a:cs typeface="Arial"/>
              </a:rPr>
              <a:t> </a:t>
            </a:r>
            <a:r>
              <a:rPr sz="2200" i="1" spc="-5" dirty="0">
                <a:solidFill>
                  <a:srgbClr val="212121"/>
                </a:solidFill>
                <a:latin typeface="Arial"/>
                <a:cs typeface="Arial"/>
              </a:rPr>
              <a:t>product] </a:t>
            </a:r>
            <a:r>
              <a:rPr sz="2200" i="1" dirty="0">
                <a:solidFill>
                  <a:srgbClr val="212121"/>
                </a:solidFill>
                <a:latin typeface="Arial"/>
                <a:cs typeface="Arial"/>
              </a:rPr>
              <a:t> </a:t>
            </a:r>
            <a:r>
              <a:rPr sz="2200" i="1" spc="-5" dirty="0">
                <a:solidFill>
                  <a:srgbClr val="212121"/>
                </a:solidFill>
                <a:latin typeface="Arial"/>
                <a:cs typeface="Arial"/>
              </a:rPr>
              <a:t>or</a:t>
            </a:r>
            <a:r>
              <a:rPr sz="2200" i="1" spc="10" dirty="0">
                <a:solidFill>
                  <a:srgbClr val="212121"/>
                </a:solidFill>
                <a:latin typeface="Arial"/>
                <a:cs typeface="Arial"/>
              </a:rPr>
              <a:t> </a:t>
            </a:r>
            <a:r>
              <a:rPr sz="2200" i="1" spc="-5" dirty="0">
                <a:solidFill>
                  <a:srgbClr val="212121"/>
                </a:solidFill>
                <a:latin typeface="Arial"/>
                <a:cs typeface="Arial"/>
              </a:rPr>
              <a:t>process </a:t>
            </a:r>
            <a:r>
              <a:rPr sz="2200" i="1" dirty="0">
                <a:solidFill>
                  <a:srgbClr val="212121"/>
                </a:solidFill>
                <a:latin typeface="Arial"/>
                <a:cs typeface="Arial"/>
              </a:rPr>
              <a:t>assessed</a:t>
            </a:r>
            <a:r>
              <a:rPr sz="2200" i="1" spc="-5" dirty="0">
                <a:solidFill>
                  <a:srgbClr val="212121"/>
                </a:solidFill>
                <a:latin typeface="Arial"/>
                <a:cs typeface="Arial"/>
              </a:rPr>
              <a:t> or</a:t>
            </a:r>
            <a:r>
              <a:rPr sz="2200" i="1" spc="15" dirty="0">
                <a:solidFill>
                  <a:srgbClr val="212121"/>
                </a:solidFill>
                <a:latin typeface="Arial"/>
                <a:cs typeface="Arial"/>
              </a:rPr>
              <a:t> </a:t>
            </a:r>
            <a:r>
              <a:rPr sz="2200" i="1" spc="-5" dirty="0">
                <a:solidFill>
                  <a:srgbClr val="212121"/>
                </a:solidFill>
                <a:latin typeface="Arial"/>
                <a:cs typeface="Arial"/>
              </a:rPr>
              <a:t>described;</a:t>
            </a:r>
            <a:r>
              <a:rPr sz="2200" i="1" spc="5" dirty="0">
                <a:solidFill>
                  <a:srgbClr val="212121"/>
                </a:solidFill>
                <a:latin typeface="Arial"/>
                <a:cs typeface="Arial"/>
              </a:rPr>
              <a:t> </a:t>
            </a:r>
            <a:r>
              <a:rPr sz="2200" i="1" spc="-5" dirty="0">
                <a:solidFill>
                  <a:srgbClr val="212121"/>
                </a:solidFill>
                <a:latin typeface="Arial"/>
                <a:cs typeface="Arial"/>
              </a:rPr>
              <a:t>nor</a:t>
            </a:r>
            <a:r>
              <a:rPr sz="2200" i="1" spc="10" dirty="0">
                <a:solidFill>
                  <a:srgbClr val="212121"/>
                </a:solidFill>
                <a:latin typeface="Arial"/>
                <a:cs typeface="Arial"/>
              </a:rPr>
              <a:t> </a:t>
            </a:r>
            <a:r>
              <a:rPr sz="2200" i="1" spc="-5" dirty="0">
                <a:solidFill>
                  <a:srgbClr val="212121"/>
                </a:solidFill>
                <a:latin typeface="Arial"/>
                <a:cs typeface="Arial"/>
              </a:rPr>
              <a:t>represent</a:t>
            </a:r>
            <a:r>
              <a:rPr sz="2200" i="1" spc="15" dirty="0">
                <a:solidFill>
                  <a:srgbClr val="212121"/>
                </a:solidFill>
                <a:latin typeface="Arial"/>
                <a:cs typeface="Arial"/>
              </a:rPr>
              <a:t> </a:t>
            </a:r>
            <a:r>
              <a:rPr sz="2200" i="1" spc="-5" dirty="0">
                <a:solidFill>
                  <a:srgbClr val="212121"/>
                </a:solidFill>
                <a:latin typeface="Arial"/>
                <a:cs typeface="Arial"/>
              </a:rPr>
              <a:t>that</a:t>
            </a:r>
            <a:r>
              <a:rPr sz="2200" i="1" spc="5" dirty="0">
                <a:solidFill>
                  <a:srgbClr val="212121"/>
                </a:solidFill>
                <a:latin typeface="Arial"/>
                <a:cs typeface="Arial"/>
              </a:rPr>
              <a:t> </a:t>
            </a:r>
            <a:r>
              <a:rPr sz="2200" i="1" spc="-5" dirty="0">
                <a:solidFill>
                  <a:srgbClr val="212121"/>
                </a:solidFill>
                <a:latin typeface="Arial"/>
                <a:cs typeface="Arial"/>
              </a:rPr>
              <a:t>its</a:t>
            </a:r>
            <a:r>
              <a:rPr sz="2200" i="1" dirty="0">
                <a:solidFill>
                  <a:srgbClr val="212121"/>
                </a:solidFill>
                <a:latin typeface="Arial"/>
                <a:cs typeface="Arial"/>
              </a:rPr>
              <a:t> </a:t>
            </a:r>
            <a:r>
              <a:rPr sz="2200" i="1" spc="-5" dirty="0">
                <a:solidFill>
                  <a:srgbClr val="212121"/>
                </a:solidFill>
                <a:latin typeface="Arial"/>
                <a:cs typeface="Arial"/>
              </a:rPr>
              <a:t>use </a:t>
            </a:r>
            <a:r>
              <a:rPr sz="2200" i="1" dirty="0">
                <a:solidFill>
                  <a:srgbClr val="212121"/>
                </a:solidFill>
                <a:latin typeface="Arial"/>
                <a:cs typeface="Arial"/>
              </a:rPr>
              <a:t> </a:t>
            </a:r>
            <a:r>
              <a:rPr sz="2200" i="1" spc="-5" dirty="0">
                <a:solidFill>
                  <a:srgbClr val="212121"/>
                </a:solidFill>
                <a:latin typeface="Arial"/>
                <a:cs typeface="Arial"/>
              </a:rPr>
              <a:t>would</a:t>
            </a:r>
            <a:r>
              <a:rPr sz="2200" i="1" dirty="0">
                <a:solidFill>
                  <a:srgbClr val="212121"/>
                </a:solidFill>
                <a:latin typeface="Arial"/>
                <a:cs typeface="Arial"/>
              </a:rPr>
              <a:t> </a:t>
            </a:r>
            <a:r>
              <a:rPr sz="2200" i="1" spc="-5" dirty="0">
                <a:solidFill>
                  <a:srgbClr val="212121"/>
                </a:solidFill>
                <a:latin typeface="Arial"/>
                <a:cs typeface="Arial"/>
              </a:rPr>
              <a:t>not</a:t>
            </a:r>
            <a:r>
              <a:rPr sz="2200" i="1" dirty="0">
                <a:solidFill>
                  <a:srgbClr val="212121"/>
                </a:solidFill>
                <a:latin typeface="Arial"/>
                <a:cs typeface="Arial"/>
              </a:rPr>
              <a:t> </a:t>
            </a:r>
            <a:r>
              <a:rPr sz="2200" i="1" spc="-5" dirty="0">
                <a:solidFill>
                  <a:srgbClr val="212121"/>
                </a:solidFill>
                <a:latin typeface="Arial"/>
                <a:cs typeface="Arial"/>
              </a:rPr>
              <a:t>infringe</a:t>
            </a:r>
            <a:r>
              <a:rPr sz="2200" i="1" spc="10" dirty="0">
                <a:solidFill>
                  <a:srgbClr val="212121"/>
                </a:solidFill>
                <a:latin typeface="Arial"/>
                <a:cs typeface="Arial"/>
              </a:rPr>
              <a:t> </a:t>
            </a:r>
            <a:r>
              <a:rPr sz="2200" i="1" spc="-5" dirty="0">
                <a:solidFill>
                  <a:srgbClr val="212121"/>
                </a:solidFill>
                <a:latin typeface="Arial"/>
                <a:cs typeface="Arial"/>
              </a:rPr>
              <a:t>privately</a:t>
            </a:r>
            <a:r>
              <a:rPr sz="2200" i="1" spc="-10" dirty="0">
                <a:solidFill>
                  <a:srgbClr val="212121"/>
                </a:solidFill>
                <a:latin typeface="Arial"/>
                <a:cs typeface="Arial"/>
              </a:rPr>
              <a:t> </a:t>
            </a:r>
            <a:r>
              <a:rPr sz="2200" i="1" spc="-5" dirty="0">
                <a:solidFill>
                  <a:srgbClr val="212121"/>
                </a:solidFill>
                <a:latin typeface="Arial"/>
                <a:cs typeface="Arial"/>
              </a:rPr>
              <a:t>owned</a:t>
            </a:r>
            <a:r>
              <a:rPr sz="2200" i="1" spc="10" dirty="0">
                <a:solidFill>
                  <a:srgbClr val="212121"/>
                </a:solidFill>
                <a:latin typeface="Arial"/>
                <a:cs typeface="Arial"/>
              </a:rPr>
              <a:t> </a:t>
            </a:r>
            <a:r>
              <a:rPr sz="2200" i="1" spc="-5" dirty="0">
                <a:solidFill>
                  <a:srgbClr val="212121"/>
                </a:solidFill>
                <a:latin typeface="Arial"/>
                <a:cs typeface="Arial"/>
              </a:rPr>
              <a:t>rights.</a:t>
            </a:r>
            <a:endParaRPr sz="2200" dirty="0">
              <a:latin typeface="Arial"/>
              <a:cs typeface="Arial"/>
            </a:endParaRPr>
          </a:p>
        </p:txBody>
      </p:sp>
      <p:sp>
        <p:nvSpPr>
          <p:cNvPr id="7" name="object 7"/>
          <p:cNvSpPr txBox="1"/>
          <p:nvPr/>
        </p:nvSpPr>
        <p:spPr>
          <a:xfrm>
            <a:off x="3368215" y="6396395"/>
            <a:ext cx="871219"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87A7DF"/>
                </a:solidFill>
                <a:latin typeface="Arial"/>
                <a:cs typeface="Arial"/>
              </a:rPr>
              <a:t>paet</a:t>
            </a:r>
            <a:r>
              <a:rPr sz="1600" dirty="0">
                <a:solidFill>
                  <a:srgbClr val="87A7DF"/>
                </a:solidFill>
                <a:latin typeface="Arial"/>
                <a:cs typeface="Arial"/>
              </a:rPr>
              <a:t>c</a:t>
            </a:r>
            <a:r>
              <a:rPr sz="1600" spc="-5" dirty="0">
                <a:solidFill>
                  <a:srgbClr val="87A7DF"/>
                </a:solidFill>
                <a:latin typeface="Arial"/>
                <a:cs typeface="Arial"/>
              </a:rPr>
              <a:t>.o</a:t>
            </a:r>
            <a:r>
              <a:rPr sz="1600" spc="-10" dirty="0">
                <a:solidFill>
                  <a:srgbClr val="87A7DF"/>
                </a:solidFill>
                <a:latin typeface="Arial"/>
                <a:cs typeface="Arial"/>
              </a:rPr>
              <a:t>r</a:t>
            </a:r>
            <a:r>
              <a:rPr sz="1600" spc="-5" dirty="0">
                <a:solidFill>
                  <a:srgbClr val="87A7DF"/>
                </a:solidFill>
                <a:latin typeface="Arial"/>
                <a:cs typeface="Arial"/>
              </a:rPr>
              <a:t>g</a:t>
            </a:r>
            <a:endParaRPr sz="1600" dirty="0">
              <a:latin typeface="Arial"/>
              <a:cs typeface="Arial"/>
            </a:endParaRPr>
          </a:p>
        </p:txBody>
      </p:sp>
      <p:sp>
        <p:nvSpPr>
          <p:cNvPr id="6" name="object 6"/>
          <p:cNvSpPr txBox="1"/>
          <p:nvPr/>
        </p:nvSpPr>
        <p:spPr>
          <a:xfrm>
            <a:off x="11640343" y="6300802"/>
            <a:ext cx="19494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4</a:t>
            </a:r>
            <a:endParaRPr sz="2400" dirty="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44556" y="185849"/>
            <a:ext cx="7188200" cy="1001394"/>
          </a:xfrm>
          <a:prstGeom prst="rect">
            <a:avLst/>
          </a:prstGeom>
        </p:spPr>
        <p:txBody>
          <a:bodyPr vert="horz" wrap="square" lIns="0" tIns="12700" rIns="0" bIns="0" rtlCol="0">
            <a:spAutoFit/>
          </a:bodyPr>
          <a:lstStyle/>
          <a:p>
            <a:pPr marL="2216150" marR="5080" indent="-2204085">
              <a:lnSpc>
                <a:spcPct val="100000"/>
              </a:lnSpc>
              <a:spcBef>
                <a:spcPts val="100"/>
              </a:spcBef>
            </a:pPr>
            <a:r>
              <a:rPr sz="3200" dirty="0">
                <a:latin typeface="Verdana"/>
                <a:cs typeface="Verdana"/>
              </a:rPr>
              <a:t>Invitations</a:t>
            </a:r>
            <a:r>
              <a:rPr sz="3200" spc="-65" dirty="0">
                <a:latin typeface="Verdana"/>
                <a:cs typeface="Verdana"/>
              </a:rPr>
              <a:t> </a:t>
            </a:r>
            <a:r>
              <a:rPr sz="3200" dirty="0">
                <a:latin typeface="Verdana"/>
                <a:cs typeface="Verdana"/>
              </a:rPr>
              <a:t>/</a:t>
            </a:r>
            <a:r>
              <a:rPr sz="3200" spc="-30" dirty="0">
                <a:latin typeface="Verdana"/>
                <a:cs typeface="Verdana"/>
              </a:rPr>
              <a:t> </a:t>
            </a:r>
            <a:r>
              <a:rPr sz="3200" spc="-5" dirty="0">
                <a:latin typeface="Verdana"/>
                <a:cs typeface="Verdana"/>
              </a:rPr>
              <a:t>Warning</a:t>
            </a:r>
            <a:r>
              <a:rPr sz="3200" spc="-40" dirty="0">
                <a:latin typeface="Verdana"/>
                <a:cs typeface="Verdana"/>
              </a:rPr>
              <a:t> </a:t>
            </a:r>
            <a:r>
              <a:rPr sz="3200" dirty="0">
                <a:latin typeface="Verdana"/>
                <a:cs typeface="Verdana"/>
              </a:rPr>
              <a:t>Signs</a:t>
            </a:r>
            <a:r>
              <a:rPr sz="3200" spc="-50" dirty="0">
                <a:latin typeface="Verdana"/>
                <a:cs typeface="Verdana"/>
              </a:rPr>
              <a:t> </a:t>
            </a:r>
            <a:r>
              <a:rPr sz="3200" dirty="0">
                <a:latin typeface="Verdana"/>
                <a:cs typeface="Verdana"/>
              </a:rPr>
              <a:t>for </a:t>
            </a:r>
            <a:r>
              <a:rPr sz="3200" spc="-1080" dirty="0">
                <a:latin typeface="Verdana"/>
                <a:cs typeface="Verdana"/>
              </a:rPr>
              <a:t> </a:t>
            </a:r>
            <a:r>
              <a:rPr sz="3200" spc="-5" dirty="0">
                <a:latin typeface="Verdana"/>
                <a:cs typeface="Verdana"/>
              </a:rPr>
              <a:t>Adolescents</a:t>
            </a:r>
            <a:endParaRPr sz="3200" dirty="0">
              <a:latin typeface="Verdana"/>
              <a:cs typeface="Verdana"/>
            </a:endParaRPr>
          </a:p>
        </p:txBody>
      </p:sp>
      <p:sp>
        <p:nvSpPr>
          <p:cNvPr id="5" name="object 5"/>
          <p:cNvSpPr txBox="1"/>
          <p:nvPr/>
        </p:nvSpPr>
        <p:spPr>
          <a:xfrm>
            <a:off x="487607" y="827533"/>
            <a:ext cx="2948940" cy="330835"/>
          </a:xfrm>
          <a:prstGeom prst="rect">
            <a:avLst/>
          </a:prstGeom>
        </p:spPr>
        <p:txBody>
          <a:bodyPr vert="horz" wrap="square" lIns="0" tIns="13335" rIns="0" bIns="0" rtlCol="0">
            <a:spAutoFit/>
          </a:bodyPr>
          <a:lstStyle/>
          <a:p>
            <a:pPr marL="355600" indent="-342900">
              <a:lnSpc>
                <a:spcPct val="100000"/>
              </a:lnSpc>
              <a:spcBef>
                <a:spcPts val="105"/>
              </a:spcBef>
              <a:buClr>
                <a:srgbClr val="468FCC"/>
              </a:buClr>
              <a:buFont typeface="Wingdings"/>
              <a:buChar char=""/>
              <a:tabLst>
                <a:tab pos="355600" algn="l"/>
              </a:tabLst>
            </a:pPr>
            <a:r>
              <a:rPr sz="2000" b="1" spc="-20" dirty="0">
                <a:solidFill>
                  <a:srgbClr val="212121"/>
                </a:solidFill>
                <a:latin typeface="Arial"/>
                <a:cs typeface="Arial"/>
              </a:rPr>
              <a:t>Volatile</a:t>
            </a:r>
            <a:r>
              <a:rPr sz="2000" b="1" spc="-60" dirty="0">
                <a:solidFill>
                  <a:srgbClr val="212121"/>
                </a:solidFill>
                <a:latin typeface="Arial"/>
                <a:cs typeface="Arial"/>
              </a:rPr>
              <a:t> </a:t>
            </a:r>
            <a:r>
              <a:rPr sz="2000" b="1" dirty="0">
                <a:solidFill>
                  <a:srgbClr val="212121"/>
                </a:solidFill>
                <a:latin typeface="Arial"/>
                <a:cs typeface="Arial"/>
              </a:rPr>
              <a:t>mood</a:t>
            </a:r>
            <a:r>
              <a:rPr sz="2000" b="1" spc="-30" dirty="0">
                <a:solidFill>
                  <a:srgbClr val="212121"/>
                </a:solidFill>
                <a:latin typeface="Arial"/>
                <a:cs typeface="Arial"/>
              </a:rPr>
              <a:t> </a:t>
            </a:r>
            <a:r>
              <a:rPr sz="2000" b="1" dirty="0">
                <a:solidFill>
                  <a:srgbClr val="212121"/>
                </a:solidFill>
                <a:latin typeface="Arial"/>
                <a:cs typeface="Arial"/>
              </a:rPr>
              <a:t>swings</a:t>
            </a:r>
            <a:endParaRPr sz="2000" dirty="0">
              <a:latin typeface="Arial"/>
              <a:cs typeface="Arial"/>
            </a:endParaRPr>
          </a:p>
        </p:txBody>
      </p:sp>
      <p:sp>
        <p:nvSpPr>
          <p:cNvPr id="6" name="object 6"/>
          <p:cNvSpPr txBox="1"/>
          <p:nvPr/>
        </p:nvSpPr>
        <p:spPr>
          <a:xfrm>
            <a:off x="487430" y="1437079"/>
            <a:ext cx="5833745" cy="4596130"/>
          </a:xfrm>
          <a:prstGeom prst="rect">
            <a:avLst/>
          </a:prstGeom>
        </p:spPr>
        <p:txBody>
          <a:bodyPr vert="horz" wrap="square" lIns="0" tIns="13335" rIns="0" bIns="0" rtlCol="0">
            <a:spAutoFit/>
          </a:bodyPr>
          <a:lstStyle/>
          <a:p>
            <a:pPr marL="355600" indent="-343535">
              <a:lnSpc>
                <a:spcPct val="100000"/>
              </a:lnSpc>
              <a:spcBef>
                <a:spcPts val="105"/>
              </a:spcBef>
              <a:buClr>
                <a:srgbClr val="468FCC"/>
              </a:buClr>
              <a:buFont typeface="Wingdings"/>
              <a:buChar char=""/>
              <a:tabLst>
                <a:tab pos="356235" algn="l"/>
              </a:tabLst>
            </a:pPr>
            <a:r>
              <a:rPr sz="2000" b="1" spc="-5" dirty="0">
                <a:solidFill>
                  <a:srgbClr val="212121"/>
                </a:solidFill>
                <a:latin typeface="Arial"/>
                <a:cs typeface="Arial"/>
              </a:rPr>
              <a:t>Evidence </a:t>
            </a:r>
            <a:r>
              <a:rPr sz="2000" b="1" dirty="0">
                <a:solidFill>
                  <a:srgbClr val="212121"/>
                </a:solidFill>
                <a:latin typeface="Arial"/>
                <a:cs typeface="Arial"/>
              </a:rPr>
              <a:t>of</a:t>
            </a:r>
            <a:r>
              <a:rPr sz="2000" b="1" spc="-25" dirty="0">
                <a:solidFill>
                  <a:srgbClr val="212121"/>
                </a:solidFill>
                <a:latin typeface="Arial"/>
                <a:cs typeface="Arial"/>
              </a:rPr>
              <a:t> </a:t>
            </a:r>
            <a:r>
              <a:rPr sz="2000" b="1" dirty="0">
                <a:solidFill>
                  <a:srgbClr val="212121"/>
                </a:solidFill>
                <a:latin typeface="Arial"/>
                <a:cs typeface="Arial"/>
              </a:rPr>
              <a:t>unhealthy</a:t>
            </a:r>
            <a:r>
              <a:rPr sz="2000" b="1" spc="-25" dirty="0">
                <a:solidFill>
                  <a:srgbClr val="212121"/>
                </a:solidFill>
                <a:latin typeface="Arial"/>
                <a:cs typeface="Arial"/>
              </a:rPr>
              <a:t> </a:t>
            </a:r>
            <a:r>
              <a:rPr sz="2000" b="1" dirty="0">
                <a:solidFill>
                  <a:srgbClr val="212121"/>
                </a:solidFill>
                <a:latin typeface="Arial"/>
                <a:cs typeface="Arial"/>
              </a:rPr>
              <a:t>relationship</a:t>
            </a:r>
            <a:endParaRPr sz="2000" dirty="0">
              <a:latin typeface="Arial"/>
              <a:cs typeface="Arial"/>
            </a:endParaRPr>
          </a:p>
          <a:p>
            <a:pPr>
              <a:lnSpc>
                <a:spcPct val="100000"/>
              </a:lnSpc>
              <a:spcBef>
                <a:spcPts val="40"/>
              </a:spcBef>
              <a:buClr>
                <a:srgbClr val="468FCC"/>
              </a:buClr>
              <a:buFont typeface="Wingdings"/>
              <a:buChar char=""/>
            </a:pPr>
            <a:endParaRPr sz="2050" dirty="0">
              <a:latin typeface="Arial"/>
              <a:cs typeface="Arial"/>
            </a:endParaRPr>
          </a:p>
          <a:p>
            <a:pPr marL="355600" indent="-343535">
              <a:lnSpc>
                <a:spcPct val="100000"/>
              </a:lnSpc>
              <a:buClr>
                <a:srgbClr val="468FCC"/>
              </a:buClr>
              <a:buFont typeface="Wingdings"/>
              <a:buChar char=""/>
              <a:tabLst>
                <a:tab pos="356235" algn="l"/>
              </a:tabLst>
            </a:pPr>
            <a:r>
              <a:rPr sz="2000" b="1" dirty="0">
                <a:solidFill>
                  <a:srgbClr val="212121"/>
                </a:solidFill>
                <a:latin typeface="Arial"/>
                <a:cs typeface="Arial"/>
              </a:rPr>
              <a:t>Sudden</a:t>
            </a:r>
            <a:r>
              <a:rPr sz="2000" b="1" spc="-20" dirty="0">
                <a:solidFill>
                  <a:srgbClr val="212121"/>
                </a:solidFill>
                <a:latin typeface="Arial"/>
                <a:cs typeface="Arial"/>
              </a:rPr>
              <a:t> </a:t>
            </a:r>
            <a:r>
              <a:rPr sz="2000" b="1" dirty="0">
                <a:solidFill>
                  <a:srgbClr val="212121"/>
                </a:solidFill>
                <a:latin typeface="Arial"/>
                <a:cs typeface="Arial"/>
              </a:rPr>
              <a:t>deterioration</a:t>
            </a:r>
            <a:r>
              <a:rPr sz="2000" b="1" spc="-50" dirty="0">
                <a:solidFill>
                  <a:srgbClr val="212121"/>
                </a:solidFill>
                <a:latin typeface="Arial"/>
                <a:cs typeface="Arial"/>
              </a:rPr>
              <a:t> </a:t>
            </a:r>
            <a:r>
              <a:rPr sz="2000" b="1" spc="-5" dirty="0">
                <a:solidFill>
                  <a:srgbClr val="212121"/>
                </a:solidFill>
                <a:latin typeface="Arial"/>
                <a:cs typeface="Arial"/>
              </a:rPr>
              <a:t>in</a:t>
            </a:r>
            <a:r>
              <a:rPr sz="2000" b="1" spc="-15" dirty="0">
                <a:solidFill>
                  <a:srgbClr val="212121"/>
                </a:solidFill>
                <a:latin typeface="Arial"/>
                <a:cs typeface="Arial"/>
              </a:rPr>
              <a:t> </a:t>
            </a:r>
            <a:r>
              <a:rPr sz="2000" b="1" dirty="0">
                <a:solidFill>
                  <a:srgbClr val="212121"/>
                </a:solidFill>
                <a:latin typeface="Arial"/>
                <a:cs typeface="Arial"/>
              </a:rPr>
              <a:t>personal</a:t>
            </a:r>
            <a:r>
              <a:rPr sz="2000" b="1" spc="-45" dirty="0">
                <a:solidFill>
                  <a:srgbClr val="212121"/>
                </a:solidFill>
                <a:latin typeface="Arial"/>
                <a:cs typeface="Arial"/>
              </a:rPr>
              <a:t> </a:t>
            </a:r>
            <a:r>
              <a:rPr sz="2000" b="1" dirty="0">
                <a:solidFill>
                  <a:srgbClr val="212121"/>
                </a:solidFill>
                <a:latin typeface="Arial"/>
                <a:cs typeface="Arial"/>
              </a:rPr>
              <a:t>appearance</a:t>
            </a:r>
            <a:endParaRPr sz="2000" dirty="0">
              <a:latin typeface="Arial"/>
              <a:cs typeface="Arial"/>
            </a:endParaRPr>
          </a:p>
          <a:p>
            <a:pPr>
              <a:lnSpc>
                <a:spcPct val="100000"/>
              </a:lnSpc>
              <a:spcBef>
                <a:spcPts val="40"/>
              </a:spcBef>
              <a:buClr>
                <a:srgbClr val="468FCC"/>
              </a:buClr>
              <a:buFont typeface="Wingdings"/>
              <a:buChar char=""/>
            </a:pPr>
            <a:endParaRPr sz="2050" dirty="0">
              <a:latin typeface="Arial"/>
              <a:cs typeface="Arial"/>
            </a:endParaRPr>
          </a:p>
          <a:p>
            <a:pPr marL="355600" indent="-343535">
              <a:lnSpc>
                <a:spcPct val="100000"/>
              </a:lnSpc>
              <a:buClr>
                <a:srgbClr val="468FCC"/>
              </a:buClr>
              <a:buFont typeface="Wingdings"/>
              <a:buChar char=""/>
              <a:tabLst>
                <a:tab pos="356235" algn="l"/>
              </a:tabLst>
            </a:pPr>
            <a:r>
              <a:rPr sz="2000" b="1" spc="-5" dirty="0">
                <a:solidFill>
                  <a:srgbClr val="212121"/>
                </a:solidFill>
                <a:latin typeface="Arial"/>
                <a:cs typeface="Arial"/>
              </a:rPr>
              <a:t>Self-harm</a:t>
            </a:r>
            <a:endParaRPr sz="2000" dirty="0">
              <a:latin typeface="Arial"/>
              <a:cs typeface="Arial"/>
            </a:endParaRPr>
          </a:p>
          <a:p>
            <a:pPr>
              <a:lnSpc>
                <a:spcPct val="100000"/>
              </a:lnSpc>
              <a:spcBef>
                <a:spcPts val="30"/>
              </a:spcBef>
              <a:buClr>
                <a:srgbClr val="468FCC"/>
              </a:buClr>
              <a:buFont typeface="Wingdings"/>
              <a:buChar char=""/>
            </a:pPr>
            <a:endParaRPr sz="2050" dirty="0">
              <a:latin typeface="Arial"/>
              <a:cs typeface="Arial"/>
            </a:endParaRPr>
          </a:p>
          <a:p>
            <a:pPr marL="354965" indent="-342900">
              <a:lnSpc>
                <a:spcPct val="100000"/>
              </a:lnSpc>
              <a:buClr>
                <a:srgbClr val="468FCC"/>
              </a:buClr>
              <a:buFont typeface="Wingdings"/>
              <a:buChar char=""/>
              <a:tabLst>
                <a:tab pos="355600" algn="l"/>
              </a:tabLst>
            </a:pPr>
            <a:r>
              <a:rPr sz="2000" b="1" dirty="0">
                <a:solidFill>
                  <a:srgbClr val="212121"/>
                </a:solidFill>
                <a:latin typeface="Arial"/>
                <a:cs typeface="Arial"/>
              </a:rPr>
              <a:t>Fixation</a:t>
            </a:r>
            <a:r>
              <a:rPr sz="2000" b="1" spc="-40" dirty="0">
                <a:solidFill>
                  <a:srgbClr val="212121"/>
                </a:solidFill>
                <a:latin typeface="Arial"/>
                <a:cs typeface="Arial"/>
              </a:rPr>
              <a:t> </a:t>
            </a:r>
            <a:r>
              <a:rPr sz="2000" b="1" spc="5" dirty="0">
                <a:solidFill>
                  <a:srgbClr val="212121"/>
                </a:solidFill>
                <a:latin typeface="Arial"/>
                <a:cs typeface="Arial"/>
              </a:rPr>
              <a:t>with</a:t>
            </a:r>
            <a:r>
              <a:rPr sz="2000" b="1" spc="-45" dirty="0">
                <a:solidFill>
                  <a:srgbClr val="212121"/>
                </a:solidFill>
                <a:latin typeface="Arial"/>
                <a:cs typeface="Arial"/>
              </a:rPr>
              <a:t> </a:t>
            </a:r>
            <a:r>
              <a:rPr sz="2000" b="1" dirty="0">
                <a:solidFill>
                  <a:srgbClr val="212121"/>
                </a:solidFill>
                <a:latin typeface="Arial"/>
                <a:cs typeface="Arial"/>
              </a:rPr>
              <a:t>death</a:t>
            </a:r>
            <a:r>
              <a:rPr sz="2000" b="1" spc="-40" dirty="0">
                <a:solidFill>
                  <a:srgbClr val="212121"/>
                </a:solidFill>
                <a:latin typeface="Arial"/>
                <a:cs typeface="Arial"/>
              </a:rPr>
              <a:t> </a:t>
            </a:r>
            <a:r>
              <a:rPr sz="2000" b="1" dirty="0">
                <a:solidFill>
                  <a:srgbClr val="212121"/>
                </a:solidFill>
                <a:latin typeface="Arial"/>
                <a:cs typeface="Arial"/>
              </a:rPr>
              <a:t>or</a:t>
            </a:r>
            <a:r>
              <a:rPr sz="2000" b="1" spc="-10" dirty="0">
                <a:solidFill>
                  <a:srgbClr val="212121"/>
                </a:solidFill>
                <a:latin typeface="Arial"/>
                <a:cs typeface="Arial"/>
              </a:rPr>
              <a:t> </a:t>
            </a:r>
            <a:r>
              <a:rPr sz="2000" b="1" spc="-5" dirty="0">
                <a:solidFill>
                  <a:srgbClr val="212121"/>
                </a:solidFill>
                <a:latin typeface="Arial"/>
                <a:cs typeface="Arial"/>
              </a:rPr>
              <a:t>violence</a:t>
            </a:r>
            <a:endParaRPr sz="2000" dirty="0">
              <a:latin typeface="Arial"/>
              <a:cs typeface="Arial"/>
            </a:endParaRPr>
          </a:p>
          <a:p>
            <a:pPr>
              <a:lnSpc>
                <a:spcPct val="100000"/>
              </a:lnSpc>
              <a:spcBef>
                <a:spcPts val="45"/>
              </a:spcBef>
              <a:buClr>
                <a:srgbClr val="468FCC"/>
              </a:buClr>
              <a:buFont typeface="Wingdings"/>
              <a:buChar char=""/>
            </a:pPr>
            <a:endParaRPr sz="2050" dirty="0">
              <a:latin typeface="Arial"/>
              <a:cs typeface="Arial"/>
            </a:endParaRPr>
          </a:p>
          <a:p>
            <a:pPr marL="354965" indent="-342900">
              <a:lnSpc>
                <a:spcPct val="100000"/>
              </a:lnSpc>
              <a:buClr>
                <a:srgbClr val="468FCC"/>
              </a:buClr>
              <a:buFont typeface="Wingdings"/>
              <a:buChar char=""/>
              <a:tabLst>
                <a:tab pos="355600" algn="l"/>
              </a:tabLst>
            </a:pPr>
            <a:r>
              <a:rPr sz="2000" b="1" dirty="0">
                <a:solidFill>
                  <a:srgbClr val="212121"/>
                </a:solidFill>
                <a:latin typeface="Arial"/>
                <a:cs typeface="Arial"/>
              </a:rPr>
              <a:t>Eating</a:t>
            </a:r>
            <a:r>
              <a:rPr sz="2000" b="1" spc="-40" dirty="0">
                <a:solidFill>
                  <a:srgbClr val="212121"/>
                </a:solidFill>
                <a:latin typeface="Arial"/>
                <a:cs typeface="Arial"/>
              </a:rPr>
              <a:t> </a:t>
            </a:r>
            <a:r>
              <a:rPr sz="2000" b="1" dirty="0">
                <a:solidFill>
                  <a:srgbClr val="212121"/>
                </a:solidFill>
                <a:latin typeface="Arial"/>
                <a:cs typeface="Arial"/>
              </a:rPr>
              <a:t>disorders</a:t>
            </a:r>
            <a:endParaRPr sz="2000" dirty="0">
              <a:latin typeface="Arial"/>
              <a:cs typeface="Arial"/>
            </a:endParaRPr>
          </a:p>
          <a:p>
            <a:pPr>
              <a:lnSpc>
                <a:spcPct val="100000"/>
              </a:lnSpc>
              <a:spcBef>
                <a:spcPts val="40"/>
              </a:spcBef>
              <a:buClr>
                <a:srgbClr val="468FCC"/>
              </a:buClr>
              <a:buFont typeface="Wingdings"/>
              <a:buChar char=""/>
            </a:pPr>
            <a:endParaRPr sz="2050" dirty="0">
              <a:latin typeface="Arial"/>
              <a:cs typeface="Arial"/>
            </a:endParaRPr>
          </a:p>
          <a:p>
            <a:pPr marL="354965" indent="-342900">
              <a:lnSpc>
                <a:spcPct val="100000"/>
              </a:lnSpc>
              <a:buClr>
                <a:srgbClr val="468FCC"/>
              </a:buClr>
              <a:buFont typeface="Wingdings"/>
              <a:buChar char=""/>
              <a:tabLst>
                <a:tab pos="355600" algn="l"/>
              </a:tabLst>
            </a:pPr>
            <a:r>
              <a:rPr sz="2000" b="1" dirty="0">
                <a:solidFill>
                  <a:srgbClr val="212121"/>
                </a:solidFill>
                <a:latin typeface="Arial"/>
                <a:cs typeface="Arial"/>
              </a:rPr>
              <a:t>Gender</a:t>
            </a:r>
            <a:r>
              <a:rPr sz="2000" b="1" spc="-45" dirty="0">
                <a:solidFill>
                  <a:srgbClr val="212121"/>
                </a:solidFill>
                <a:latin typeface="Arial"/>
                <a:cs typeface="Arial"/>
              </a:rPr>
              <a:t> </a:t>
            </a:r>
            <a:r>
              <a:rPr sz="2000" b="1" spc="-5" dirty="0">
                <a:solidFill>
                  <a:srgbClr val="212121"/>
                </a:solidFill>
                <a:latin typeface="Arial"/>
                <a:cs typeface="Arial"/>
              </a:rPr>
              <a:t>identity</a:t>
            </a:r>
            <a:r>
              <a:rPr sz="2000" b="1" spc="-40" dirty="0">
                <a:solidFill>
                  <a:srgbClr val="212121"/>
                </a:solidFill>
                <a:latin typeface="Arial"/>
                <a:cs typeface="Arial"/>
              </a:rPr>
              <a:t> </a:t>
            </a:r>
            <a:r>
              <a:rPr sz="2000" b="1" dirty="0">
                <a:solidFill>
                  <a:srgbClr val="212121"/>
                </a:solidFill>
                <a:latin typeface="Arial"/>
                <a:cs typeface="Arial"/>
              </a:rPr>
              <a:t>issues</a:t>
            </a:r>
            <a:endParaRPr sz="2000" dirty="0">
              <a:latin typeface="Arial"/>
              <a:cs typeface="Arial"/>
            </a:endParaRPr>
          </a:p>
          <a:p>
            <a:pPr>
              <a:lnSpc>
                <a:spcPct val="100000"/>
              </a:lnSpc>
              <a:spcBef>
                <a:spcPts val="45"/>
              </a:spcBef>
              <a:buClr>
                <a:srgbClr val="468FCC"/>
              </a:buClr>
              <a:buFont typeface="Wingdings"/>
              <a:buChar char=""/>
            </a:pPr>
            <a:endParaRPr sz="2050" dirty="0">
              <a:latin typeface="Arial"/>
              <a:cs typeface="Arial"/>
            </a:endParaRPr>
          </a:p>
          <a:p>
            <a:pPr marL="354965" indent="-342900">
              <a:lnSpc>
                <a:spcPct val="100000"/>
              </a:lnSpc>
              <a:buClr>
                <a:srgbClr val="468FCC"/>
              </a:buClr>
              <a:buFont typeface="Wingdings"/>
              <a:buChar char=""/>
              <a:tabLst>
                <a:tab pos="355600" algn="l"/>
              </a:tabLst>
            </a:pPr>
            <a:r>
              <a:rPr sz="2000" b="1" dirty="0">
                <a:solidFill>
                  <a:srgbClr val="212121"/>
                </a:solidFill>
                <a:latin typeface="Arial"/>
                <a:cs typeface="Arial"/>
              </a:rPr>
              <a:t>Depression</a:t>
            </a:r>
            <a:endParaRPr sz="2000" dirty="0">
              <a:latin typeface="Arial"/>
              <a:cs typeface="Arial"/>
            </a:endParaRPr>
          </a:p>
          <a:p>
            <a:pPr>
              <a:lnSpc>
                <a:spcPct val="100000"/>
              </a:lnSpc>
              <a:spcBef>
                <a:spcPts val="40"/>
              </a:spcBef>
              <a:buClr>
                <a:srgbClr val="468FCC"/>
              </a:buClr>
              <a:buFont typeface="Wingdings"/>
              <a:buChar char=""/>
            </a:pPr>
            <a:endParaRPr sz="2050" dirty="0">
              <a:latin typeface="Arial"/>
              <a:cs typeface="Arial"/>
            </a:endParaRPr>
          </a:p>
          <a:p>
            <a:pPr marL="354965" indent="-342900">
              <a:lnSpc>
                <a:spcPct val="100000"/>
              </a:lnSpc>
              <a:buClr>
                <a:srgbClr val="468FCC"/>
              </a:buClr>
              <a:buFont typeface="Wingdings"/>
              <a:buChar char=""/>
              <a:tabLst>
                <a:tab pos="355600" algn="l"/>
              </a:tabLst>
            </a:pPr>
            <a:r>
              <a:rPr sz="2000" b="1" spc="-10" dirty="0">
                <a:solidFill>
                  <a:srgbClr val="212121"/>
                </a:solidFill>
                <a:latin typeface="Arial"/>
                <a:cs typeface="Arial"/>
              </a:rPr>
              <a:t>Bullying</a:t>
            </a:r>
            <a:endParaRPr sz="2000" dirty="0">
              <a:latin typeface="Arial"/>
              <a:cs typeface="Arial"/>
            </a:endParaRPr>
          </a:p>
        </p:txBody>
      </p:sp>
      <p:pic>
        <p:nvPicPr>
          <p:cNvPr id="8" name="object 8" descr="Photo of teenagers"/>
          <p:cNvPicPr/>
          <p:nvPr/>
        </p:nvPicPr>
        <p:blipFill>
          <a:blip r:embed="rId2" cstate="print"/>
          <a:stretch>
            <a:fillRect/>
          </a:stretch>
        </p:blipFill>
        <p:spPr>
          <a:xfrm>
            <a:off x="6717792" y="1551432"/>
            <a:ext cx="5062727" cy="4331207"/>
          </a:xfrm>
          <a:prstGeom prst="rect">
            <a:avLst/>
          </a:prstGeom>
        </p:spPr>
      </p:pic>
      <p:sp>
        <p:nvSpPr>
          <p:cNvPr id="7" name="object 7"/>
          <p:cNvSpPr txBox="1"/>
          <p:nvPr/>
        </p:nvSpPr>
        <p:spPr>
          <a:xfrm>
            <a:off x="0" y="6222491"/>
            <a:ext cx="11275060" cy="453970"/>
          </a:xfrm>
          <a:prstGeom prst="rect">
            <a:avLst/>
          </a:prstGeom>
        </p:spPr>
        <p:txBody>
          <a:bodyPr vert="horz" wrap="square" lIns="0" tIns="0" rIns="0" bIns="0" rtlCol="0">
            <a:spAutoFit/>
          </a:bodyPr>
          <a:lstStyle/>
          <a:p>
            <a:pPr marL="3331845">
              <a:lnSpc>
                <a:spcPts val="2115"/>
              </a:lnSpc>
            </a:pPr>
            <a:r>
              <a:rPr sz="1200" spc="-5" dirty="0">
                <a:solidFill>
                  <a:srgbClr val="FFFFFF"/>
                </a:solidFill>
                <a:latin typeface="Arial"/>
                <a:cs typeface="Arial"/>
              </a:rPr>
              <a:t>Source: Suicide</a:t>
            </a:r>
            <a:r>
              <a:rPr sz="1200" spc="20" dirty="0">
                <a:solidFill>
                  <a:srgbClr val="FFFFFF"/>
                </a:solidFill>
                <a:latin typeface="Arial"/>
                <a:cs typeface="Arial"/>
              </a:rPr>
              <a:t> </a:t>
            </a:r>
            <a:r>
              <a:rPr sz="1200" spc="-5" dirty="0">
                <a:solidFill>
                  <a:srgbClr val="FFFFFF"/>
                </a:solidFill>
                <a:latin typeface="Arial"/>
                <a:cs typeface="Arial"/>
              </a:rPr>
              <a:t>Prevention</a:t>
            </a:r>
            <a:r>
              <a:rPr sz="1200" spc="20" dirty="0">
                <a:solidFill>
                  <a:srgbClr val="FFFFFF"/>
                </a:solidFill>
                <a:latin typeface="Arial"/>
                <a:cs typeface="Arial"/>
              </a:rPr>
              <a:t> </a:t>
            </a:r>
            <a:r>
              <a:rPr sz="1200" spc="-5" dirty="0">
                <a:solidFill>
                  <a:srgbClr val="FFFFFF"/>
                </a:solidFill>
                <a:latin typeface="Arial"/>
                <a:cs typeface="Arial"/>
              </a:rPr>
              <a:t>Resource</a:t>
            </a:r>
            <a:r>
              <a:rPr sz="1200" spc="5" dirty="0">
                <a:solidFill>
                  <a:srgbClr val="FFFFFF"/>
                </a:solidFill>
                <a:latin typeface="Arial"/>
                <a:cs typeface="Arial"/>
              </a:rPr>
              <a:t> </a:t>
            </a:r>
            <a:r>
              <a:rPr sz="1200" spc="-5" dirty="0">
                <a:solidFill>
                  <a:srgbClr val="FFFFFF"/>
                </a:solidFill>
                <a:latin typeface="Arial"/>
                <a:cs typeface="Arial"/>
              </a:rPr>
              <a:t>Center</a:t>
            </a:r>
            <a:r>
              <a:rPr sz="1200" spc="15" dirty="0">
                <a:solidFill>
                  <a:srgbClr val="FFFFFF"/>
                </a:solidFill>
                <a:latin typeface="Arial"/>
                <a:cs typeface="Arial"/>
              </a:rPr>
              <a:t> </a:t>
            </a:r>
            <a:r>
              <a:rPr sz="1200" spc="-5" dirty="0">
                <a:solidFill>
                  <a:srgbClr val="FFFFFF"/>
                </a:solidFill>
                <a:latin typeface="Arial"/>
                <a:cs typeface="Arial"/>
              </a:rPr>
              <a:t>website</a:t>
            </a:r>
            <a:endParaRPr sz="1200" dirty="0">
              <a:latin typeface="Arial"/>
              <a:cs typeface="Arial"/>
            </a:endParaRPr>
          </a:p>
          <a:p>
            <a:pPr marL="3331845">
              <a:lnSpc>
                <a:spcPct val="100000"/>
              </a:lnSpc>
            </a:pPr>
            <a:r>
              <a:rPr sz="1200" u="heavy" spc="-15" dirty="0">
                <a:solidFill>
                  <a:srgbClr val="FFC000"/>
                </a:solidFill>
                <a:uFill>
                  <a:solidFill>
                    <a:srgbClr val="FFFFFF"/>
                  </a:solidFill>
                </a:uFill>
                <a:latin typeface="Arial"/>
                <a:cs typeface="Arial"/>
                <a:hlinkClick r:id="rId3">
                  <a:extLst>
                    <a:ext uri="{A12FA001-AC4F-418D-AE19-62706E023703}">
                      <ahyp:hlinkClr xmlns:ahyp="http://schemas.microsoft.com/office/drawing/2018/hyperlinkcolor" val="tx"/>
                    </a:ext>
                  </a:extLst>
                </a:hlinkClick>
              </a:rPr>
              <a:t>www.sprc.org</a:t>
            </a:r>
            <a:endParaRPr sz="1200" dirty="0">
              <a:solidFill>
                <a:srgbClr val="FFC000"/>
              </a:solidFill>
              <a:latin typeface="Arial"/>
              <a:cs typeface="Arial"/>
            </a:endParaRPr>
          </a:p>
        </p:txBody>
      </p:sp>
      <p:sp>
        <p:nvSpPr>
          <p:cNvPr id="9" name="TextBox 8">
            <a:extLst>
              <a:ext uri="{FF2B5EF4-FFF2-40B4-BE49-F238E27FC236}">
                <a16:creationId xmlns:a16="http://schemas.microsoft.com/office/drawing/2014/main" id="{5AC3E78D-C059-234D-A120-E8BF504D1F40}"/>
              </a:ext>
            </a:extLst>
          </p:cNvPr>
          <p:cNvSpPr txBox="1"/>
          <p:nvPr/>
        </p:nvSpPr>
        <p:spPr>
          <a:xfrm>
            <a:off x="11398249" y="6309475"/>
            <a:ext cx="76454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39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Protective factors:&#10;Coping Strategies&#10;Support: available &amp; accessible&#10;Positive school experiences/Part  of a close school community&#10;Safe environment at school  (especially for lesbian, gay,  bisexual, and transgender&#10;youth)&#10;A respect for all cultures&#10;Restricted access to firearms:  guns locked or unloaded,&#10;ammunition stored or locked&#10;Receiving effective mental&#10;health care"/>
          <p:cNvGrpSpPr/>
          <p:nvPr/>
        </p:nvGrpSpPr>
        <p:grpSpPr>
          <a:xfrm>
            <a:off x="0" y="15938"/>
            <a:ext cx="12189460" cy="6858000"/>
            <a:chOff x="0" y="0"/>
            <a:chExt cx="12189460" cy="6858000"/>
          </a:xfrm>
        </p:grpSpPr>
        <p:pic>
          <p:nvPicPr>
            <p:cNvPr id="3" name="object 3"/>
            <p:cNvPicPr/>
            <p:nvPr/>
          </p:nvPicPr>
          <p:blipFill>
            <a:blip r:embed="rId2" cstate="print"/>
            <a:stretch>
              <a:fillRect/>
            </a:stretch>
          </p:blipFill>
          <p:spPr>
            <a:xfrm>
              <a:off x="0" y="0"/>
              <a:ext cx="12188952" cy="6858000"/>
            </a:xfrm>
            <a:prstGeom prst="rect">
              <a:avLst/>
            </a:prstGeom>
          </p:spPr>
        </p:pic>
        <p:pic>
          <p:nvPicPr>
            <p:cNvPr id="4" name="object 4"/>
            <p:cNvPicPr/>
            <p:nvPr/>
          </p:nvPicPr>
          <p:blipFill>
            <a:blip r:embed="rId3" cstate="print"/>
            <a:stretch>
              <a:fillRect/>
            </a:stretch>
          </p:blipFill>
          <p:spPr>
            <a:xfrm>
              <a:off x="0" y="0"/>
              <a:ext cx="12188952" cy="6198107"/>
            </a:xfrm>
            <a:prstGeom prst="rect">
              <a:avLst/>
            </a:prstGeom>
          </p:spPr>
        </p:pic>
        <p:sp>
          <p:nvSpPr>
            <p:cNvPr id="5" name="object 5"/>
            <p:cNvSpPr/>
            <p:nvPr/>
          </p:nvSpPr>
          <p:spPr>
            <a:xfrm>
              <a:off x="0" y="6222491"/>
              <a:ext cx="11275060" cy="635635"/>
            </a:xfrm>
            <a:custGeom>
              <a:avLst/>
              <a:gdLst/>
              <a:ahLst/>
              <a:cxnLst/>
              <a:rect l="l" t="t" r="r" b="b"/>
              <a:pathLst>
                <a:path w="11275060" h="635634">
                  <a:moveTo>
                    <a:pt x="0" y="635508"/>
                  </a:moveTo>
                  <a:lnTo>
                    <a:pt x="11274552" y="635508"/>
                  </a:lnTo>
                  <a:lnTo>
                    <a:pt x="11274552" y="0"/>
                  </a:lnTo>
                  <a:lnTo>
                    <a:pt x="0" y="0"/>
                  </a:lnTo>
                  <a:lnTo>
                    <a:pt x="0" y="635508"/>
                  </a:lnTo>
                  <a:close/>
                </a:path>
              </a:pathLst>
            </a:custGeom>
            <a:solidFill>
              <a:srgbClr val="1C3768"/>
            </a:solidFill>
          </p:spPr>
          <p:txBody>
            <a:bodyPr wrap="square" lIns="0" tIns="0" rIns="0" bIns="0" rtlCol="0"/>
            <a:lstStyle/>
            <a:p>
              <a:endParaRPr dirty="0"/>
            </a:p>
          </p:txBody>
        </p:sp>
        <p:sp>
          <p:nvSpPr>
            <p:cNvPr id="6" name="object 6"/>
            <p:cNvSpPr/>
            <p:nvPr/>
          </p:nvSpPr>
          <p:spPr>
            <a:xfrm>
              <a:off x="11274552" y="6222491"/>
              <a:ext cx="914400" cy="635635"/>
            </a:xfrm>
            <a:custGeom>
              <a:avLst/>
              <a:gdLst/>
              <a:ahLst/>
              <a:cxnLst/>
              <a:rect l="l" t="t" r="r" b="b"/>
              <a:pathLst>
                <a:path w="914400" h="635634">
                  <a:moveTo>
                    <a:pt x="914400" y="0"/>
                  </a:moveTo>
                  <a:lnTo>
                    <a:pt x="0" y="0"/>
                  </a:lnTo>
                  <a:lnTo>
                    <a:pt x="0" y="635508"/>
                  </a:lnTo>
                  <a:lnTo>
                    <a:pt x="914400" y="635508"/>
                  </a:lnTo>
                  <a:lnTo>
                    <a:pt x="914400" y="0"/>
                  </a:lnTo>
                  <a:close/>
                </a:path>
              </a:pathLst>
            </a:custGeom>
            <a:solidFill>
              <a:srgbClr val="D51F1A"/>
            </a:solidFill>
          </p:spPr>
          <p:txBody>
            <a:bodyPr wrap="square" lIns="0" tIns="0" rIns="0" bIns="0" rtlCol="0"/>
            <a:lstStyle/>
            <a:p>
              <a:endParaRPr dirty="0"/>
            </a:p>
          </p:txBody>
        </p:sp>
        <p:pic>
          <p:nvPicPr>
            <p:cNvPr id="7" name="object 7"/>
            <p:cNvPicPr/>
            <p:nvPr/>
          </p:nvPicPr>
          <p:blipFill>
            <a:blip r:embed="rId4" cstate="print"/>
            <a:stretch>
              <a:fillRect/>
            </a:stretch>
          </p:blipFill>
          <p:spPr>
            <a:xfrm>
              <a:off x="281940" y="6281928"/>
              <a:ext cx="1452359" cy="557783"/>
            </a:xfrm>
            <a:prstGeom prst="rect">
              <a:avLst/>
            </a:prstGeom>
          </p:spPr>
        </p:pic>
        <p:pic>
          <p:nvPicPr>
            <p:cNvPr id="8" name="object 8"/>
            <p:cNvPicPr/>
            <p:nvPr/>
          </p:nvPicPr>
          <p:blipFill>
            <a:blip r:embed="rId5" cstate="print"/>
            <a:stretch>
              <a:fillRect/>
            </a:stretch>
          </p:blipFill>
          <p:spPr>
            <a:xfrm>
              <a:off x="0" y="0"/>
              <a:ext cx="12188952" cy="6857999"/>
            </a:xfrm>
            <a:prstGeom prst="rect">
              <a:avLst/>
            </a:prstGeom>
          </p:spPr>
        </p:pic>
        <p:pic>
          <p:nvPicPr>
            <p:cNvPr id="9" name="object 9" descr="Image of green arrow that states protective factors and red arrow that states risk factors "/>
            <p:cNvPicPr/>
            <p:nvPr/>
          </p:nvPicPr>
          <p:blipFill>
            <a:blip r:embed="rId6" cstate="print"/>
            <a:stretch>
              <a:fillRect/>
            </a:stretch>
          </p:blipFill>
          <p:spPr>
            <a:xfrm>
              <a:off x="5868923" y="396240"/>
              <a:ext cx="5801867" cy="5277611"/>
            </a:xfrm>
            <a:prstGeom prst="rect">
              <a:avLst/>
            </a:prstGeom>
          </p:spPr>
        </p:pic>
      </p:grpSp>
      <p:sp>
        <p:nvSpPr>
          <p:cNvPr id="10" name="object 10"/>
          <p:cNvSpPr txBox="1">
            <a:spLocks noGrp="1"/>
          </p:cNvSpPr>
          <p:nvPr>
            <p:ph type="title"/>
          </p:nvPr>
        </p:nvSpPr>
        <p:spPr>
          <a:xfrm>
            <a:off x="1121060" y="855868"/>
            <a:ext cx="3282950" cy="513715"/>
          </a:xfrm>
          <a:prstGeom prst="rect">
            <a:avLst/>
          </a:prstGeom>
        </p:spPr>
        <p:txBody>
          <a:bodyPr vert="horz" wrap="square" lIns="0" tIns="13335" rIns="0" bIns="0" rtlCol="0">
            <a:spAutoFit/>
          </a:bodyPr>
          <a:lstStyle/>
          <a:p>
            <a:pPr marL="12700">
              <a:lnSpc>
                <a:spcPct val="100000"/>
              </a:lnSpc>
              <a:spcBef>
                <a:spcPts val="105"/>
              </a:spcBef>
            </a:pPr>
            <a:r>
              <a:rPr sz="3200" spc="-135" dirty="0">
                <a:solidFill>
                  <a:srgbClr val="D51F1A"/>
                </a:solidFill>
              </a:rPr>
              <a:t>Prot</a:t>
            </a:r>
            <a:r>
              <a:rPr sz="3200" spc="-140" dirty="0">
                <a:solidFill>
                  <a:srgbClr val="D51F1A"/>
                </a:solidFill>
              </a:rPr>
              <a:t>ec</a:t>
            </a:r>
            <a:r>
              <a:rPr sz="3200" spc="-135" dirty="0">
                <a:solidFill>
                  <a:srgbClr val="D51F1A"/>
                </a:solidFill>
              </a:rPr>
              <a:t>ti</a:t>
            </a:r>
            <a:r>
              <a:rPr sz="3200" spc="-140" dirty="0">
                <a:solidFill>
                  <a:srgbClr val="D51F1A"/>
                </a:solidFill>
              </a:rPr>
              <a:t>v</a:t>
            </a:r>
            <a:r>
              <a:rPr sz="3200" dirty="0">
                <a:solidFill>
                  <a:srgbClr val="D51F1A"/>
                </a:solidFill>
              </a:rPr>
              <a:t>e</a:t>
            </a:r>
            <a:r>
              <a:rPr sz="3200" spc="-300" dirty="0">
                <a:solidFill>
                  <a:srgbClr val="D51F1A"/>
                </a:solidFill>
              </a:rPr>
              <a:t> </a:t>
            </a:r>
            <a:r>
              <a:rPr sz="3200" spc="-135" dirty="0">
                <a:solidFill>
                  <a:srgbClr val="D51F1A"/>
                </a:solidFill>
              </a:rPr>
              <a:t>F</a:t>
            </a:r>
            <a:r>
              <a:rPr sz="3200" spc="-140" dirty="0">
                <a:solidFill>
                  <a:srgbClr val="D51F1A"/>
                </a:solidFill>
              </a:rPr>
              <a:t>ac</a:t>
            </a:r>
            <a:r>
              <a:rPr sz="3200" spc="-135" dirty="0">
                <a:solidFill>
                  <a:srgbClr val="D51F1A"/>
                </a:solidFill>
              </a:rPr>
              <a:t>tor</a:t>
            </a:r>
            <a:r>
              <a:rPr sz="3200" dirty="0">
                <a:solidFill>
                  <a:srgbClr val="D51F1A"/>
                </a:solidFill>
              </a:rPr>
              <a:t>s</a:t>
            </a:r>
            <a:endParaRPr sz="3200" dirty="0"/>
          </a:p>
        </p:txBody>
      </p:sp>
      <p:sp>
        <p:nvSpPr>
          <p:cNvPr id="11" name="object 11"/>
          <p:cNvSpPr txBox="1"/>
          <p:nvPr/>
        </p:nvSpPr>
        <p:spPr>
          <a:xfrm>
            <a:off x="1175129" y="1423309"/>
            <a:ext cx="3500754" cy="4167679"/>
          </a:xfrm>
          <a:prstGeom prst="rect">
            <a:avLst/>
          </a:prstGeom>
        </p:spPr>
        <p:txBody>
          <a:bodyPr vert="horz" wrap="square" lIns="0" tIns="85725" rIns="0" bIns="0" rtlCol="0">
            <a:spAutoFit/>
          </a:bodyPr>
          <a:lstStyle/>
          <a:p>
            <a:pPr marL="1035050" indent="-305435">
              <a:lnSpc>
                <a:spcPct val="100000"/>
              </a:lnSpc>
              <a:spcBef>
                <a:spcPts val="675"/>
              </a:spcBef>
              <a:buClr>
                <a:srgbClr val="D51F1A"/>
              </a:buClr>
              <a:buFont typeface="Wingdings"/>
              <a:buChar char=""/>
              <a:tabLst>
                <a:tab pos="1035685" algn="l"/>
              </a:tabLst>
            </a:pPr>
            <a:r>
              <a:rPr sz="1600" b="1" spc="-10" dirty="0">
                <a:solidFill>
                  <a:srgbClr val="212121"/>
                </a:solidFill>
                <a:latin typeface="Arial"/>
                <a:cs typeface="Arial"/>
              </a:rPr>
              <a:t>Coping</a:t>
            </a:r>
            <a:r>
              <a:rPr sz="1600" b="1" spc="5" dirty="0">
                <a:solidFill>
                  <a:srgbClr val="212121"/>
                </a:solidFill>
                <a:latin typeface="Arial"/>
                <a:cs typeface="Arial"/>
              </a:rPr>
              <a:t> </a:t>
            </a:r>
            <a:r>
              <a:rPr sz="1600" b="1" spc="-5" dirty="0">
                <a:solidFill>
                  <a:srgbClr val="212121"/>
                </a:solidFill>
                <a:latin typeface="Arial"/>
                <a:cs typeface="Arial"/>
              </a:rPr>
              <a:t>Strategies</a:t>
            </a:r>
            <a:endParaRPr sz="1600" dirty="0">
              <a:latin typeface="Arial"/>
              <a:cs typeface="Arial"/>
            </a:endParaRPr>
          </a:p>
          <a:p>
            <a:pPr marL="379730" indent="-305435">
              <a:lnSpc>
                <a:spcPct val="100000"/>
              </a:lnSpc>
              <a:spcBef>
                <a:spcPts val="575"/>
              </a:spcBef>
              <a:buClr>
                <a:srgbClr val="D51F1A"/>
              </a:buClr>
              <a:buFont typeface="Wingdings"/>
              <a:buChar char=""/>
              <a:tabLst>
                <a:tab pos="380365" algn="l"/>
              </a:tabLst>
            </a:pPr>
            <a:r>
              <a:rPr sz="1600" b="1" spc="-10" dirty="0">
                <a:solidFill>
                  <a:srgbClr val="212121"/>
                </a:solidFill>
                <a:latin typeface="Arial"/>
                <a:cs typeface="Arial"/>
              </a:rPr>
              <a:t>Support:</a:t>
            </a:r>
            <a:r>
              <a:rPr sz="1600" b="1" spc="25" dirty="0">
                <a:solidFill>
                  <a:srgbClr val="212121"/>
                </a:solidFill>
                <a:latin typeface="Arial"/>
                <a:cs typeface="Arial"/>
              </a:rPr>
              <a:t> </a:t>
            </a:r>
            <a:r>
              <a:rPr sz="1600" b="1" spc="-10" dirty="0">
                <a:solidFill>
                  <a:srgbClr val="212121"/>
                </a:solidFill>
                <a:latin typeface="Arial"/>
                <a:cs typeface="Arial"/>
              </a:rPr>
              <a:t>available</a:t>
            </a:r>
            <a:r>
              <a:rPr sz="1600" b="1" spc="55" dirty="0">
                <a:solidFill>
                  <a:srgbClr val="212121"/>
                </a:solidFill>
                <a:latin typeface="Arial"/>
                <a:cs typeface="Arial"/>
              </a:rPr>
              <a:t> </a:t>
            </a:r>
            <a:r>
              <a:rPr sz="1600" b="1" spc="-5" dirty="0">
                <a:solidFill>
                  <a:srgbClr val="212121"/>
                </a:solidFill>
                <a:latin typeface="Arial"/>
                <a:cs typeface="Arial"/>
              </a:rPr>
              <a:t>&amp;</a:t>
            </a:r>
            <a:r>
              <a:rPr sz="1600" b="1" spc="-10" dirty="0">
                <a:solidFill>
                  <a:srgbClr val="212121"/>
                </a:solidFill>
                <a:latin typeface="Arial"/>
                <a:cs typeface="Arial"/>
              </a:rPr>
              <a:t> accessible</a:t>
            </a:r>
            <a:endParaRPr sz="1600" dirty="0">
              <a:latin typeface="Arial"/>
              <a:cs typeface="Arial"/>
            </a:endParaRPr>
          </a:p>
          <a:p>
            <a:pPr marL="317500" marR="5080" indent="-317500">
              <a:lnSpc>
                <a:spcPct val="110000"/>
              </a:lnSpc>
              <a:spcBef>
                <a:spcPts val="385"/>
              </a:spcBef>
              <a:buClr>
                <a:srgbClr val="D51F1A"/>
              </a:buClr>
              <a:buFont typeface="Wingdings"/>
              <a:buChar char=""/>
              <a:tabLst>
                <a:tab pos="317500" algn="l"/>
              </a:tabLst>
            </a:pPr>
            <a:r>
              <a:rPr sz="1600" b="1" spc="-10" dirty="0">
                <a:solidFill>
                  <a:srgbClr val="212121"/>
                </a:solidFill>
                <a:latin typeface="Arial"/>
                <a:cs typeface="Arial"/>
              </a:rPr>
              <a:t>Positive school experiences/Part </a:t>
            </a:r>
            <a:r>
              <a:rPr sz="1600" b="1" spc="-430" dirty="0">
                <a:solidFill>
                  <a:srgbClr val="212121"/>
                </a:solidFill>
                <a:latin typeface="Arial"/>
                <a:cs typeface="Arial"/>
              </a:rPr>
              <a:t> </a:t>
            </a:r>
            <a:r>
              <a:rPr sz="1600" b="1" spc="-5" dirty="0">
                <a:solidFill>
                  <a:srgbClr val="212121"/>
                </a:solidFill>
                <a:latin typeface="Arial"/>
                <a:cs typeface="Arial"/>
              </a:rPr>
              <a:t>of</a:t>
            </a:r>
            <a:r>
              <a:rPr sz="1600" b="1" spc="5" dirty="0">
                <a:solidFill>
                  <a:srgbClr val="212121"/>
                </a:solidFill>
                <a:latin typeface="Arial"/>
                <a:cs typeface="Arial"/>
              </a:rPr>
              <a:t> </a:t>
            </a:r>
            <a:r>
              <a:rPr sz="1600" b="1" spc="-5" dirty="0">
                <a:solidFill>
                  <a:srgbClr val="212121"/>
                </a:solidFill>
                <a:latin typeface="Arial"/>
                <a:cs typeface="Arial"/>
              </a:rPr>
              <a:t>a</a:t>
            </a:r>
            <a:r>
              <a:rPr sz="1600" b="1" spc="-15" dirty="0">
                <a:solidFill>
                  <a:srgbClr val="212121"/>
                </a:solidFill>
                <a:latin typeface="Arial"/>
                <a:cs typeface="Arial"/>
              </a:rPr>
              <a:t> </a:t>
            </a:r>
            <a:r>
              <a:rPr sz="1600" b="1" spc="-5" dirty="0">
                <a:solidFill>
                  <a:srgbClr val="212121"/>
                </a:solidFill>
                <a:latin typeface="Arial"/>
                <a:cs typeface="Arial"/>
              </a:rPr>
              <a:t>close</a:t>
            </a:r>
            <a:r>
              <a:rPr sz="1600" b="1" dirty="0">
                <a:solidFill>
                  <a:srgbClr val="212121"/>
                </a:solidFill>
                <a:latin typeface="Arial"/>
                <a:cs typeface="Arial"/>
              </a:rPr>
              <a:t> </a:t>
            </a:r>
            <a:r>
              <a:rPr sz="1600" b="1" spc="-5" dirty="0">
                <a:solidFill>
                  <a:srgbClr val="212121"/>
                </a:solidFill>
                <a:latin typeface="Arial"/>
                <a:cs typeface="Arial"/>
              </a:rPr>
              <a:t>school</a:t>
            </a:r>
            <a:r>
              <a:rPr sz="1600" b="1" spc="10" dirty="0">
                <a:solidFill>
                  <a:srgbClr val="212121"/>
                </a:solidFill>
                <a:latin typeface="Arial"/>
                <a:cs typeface="Arial"/>
              </a:rPr>
              <a:t> </a:t>
            </a:r>
            <a:r>
              <a:rPr sz="1600" b="1" spc="-5" dirty="0">
                <a:solidFill>
                  <a:srgbClr val="212121"/>
                </a:solidFill>
                <a:latin typeface="Arial"/>
                <a:cs typeface="Arial"/>
              </a:rPr>
              <a:t>community</a:t>
            </a:r>
            <a:endParaRPr sz="1600" dirty="0">
              <a:latin typeface="Arial"/>
              <a:cs typeface="Arial"/>
            </a:endParaRPr>
          </a:p>
          <a:p>
            <a:pPr marL="589915" marR="262890" lvl="1" indent="-318770">
              <a:lnSpc>
                <a:spcPct val="110000"/>
              </a:lnSpc>
              <a:spcBef>
                <a:spcPts val="385"/>
              </a:spcBef>
              <a:buClr>
                <a:srgbClr val="D51F1A"/>
              </a:buClr>
              <a:buFont typeface="Wingdings"/>
              <a:buChar char=""/>
              <a:tabLst>
                <a:tab pos="576580" algn="l"/>
              </a:tabLst>
            </a:pPr>
            <a:r>
              <a:rPr sz="1600" b="1" spc="-5" dirty="0">
                <a:solidFill>
                  <a:srgbClr val="212121"/>
                </a:solidFill>
                <a:latin typeface="Arial"/>
                <a:cs typeface="Arial"/>
              </a:rPr>
              <a:t>Safe </a:t>
            </a:r>
            <a:r>
              <a:rPr sz="1600" b="1" spc="-10" dirty="0">
                <a:solidFill>
                  <a:srgbClr val="212121"/>
                </a:solidFill>
                <a:latin typeface="Arial"/>
                <a:cs typeface="Arial"/>
              </a:rPr>
              <a:t>environment </a:t>
            </a:r>
            <a:r>
              <a:rPr sz="1600" b="1" spc="-5" dirty="0">
                <a:solidFill>
                  <a:srgbClr val="212121"/>
                </a:solidFill>
                <a:latin typeface="Arial"/>
                <a:cs typeface="Arial"/>
              </a:rPr>
              <a:t>at </a:t>
            </a:r>
            <a:r>
              <a:rPr sz="1600" b="1" spc="-10" dirty="0">
                <a:solidFill>
                  <a:srgbClr val="212121"/>
                </a:solidFill>
                <a:latin typeface="Arial"/>
                <a:cs typeface="Arial"/>
              </a:rPr>
              <a:t>school </a:t>
            </a:r>
            <a:r>
              <a:rPr sz="1600" b="1" spc="-430" dirty="0">
                <a:solidFill>
                  <a:srgbClr val="212121"/>
                </a:solidFill>
                <a:latin typeface="Arial"/>
                <a:cs typeface="Arial"/>
              </a:rPr>
              <a:t> </a:t>
            </a:r>
            <a:r>
              <a:rPr sz="1600" b="1" spc="-10" dirty="0">
                <a:solidFill>
                  <a:srgbClr val="212121"/>
                </a:solidFill>
                <a:latin typeface="Arial"/>
                <a:cs typeface="Arial"/>
              </a:rPr>
              <a:t>(especially for </a:t>
            </a:r>
            <a:r>
              <a:rPr sz="1600" b="1" spc="-5" dirty="0">
                <a:solidFill>
                  <a:srgbClr val="212121"/>
                </a:solidFill>
                <a:latin typeface="Arial"/>
                <a:cs typeface="Arial"/>
              </a:rPr>
              <a:t>lesbian, </a:t>
            </a:r>
            <a:r>
              <a:rPr sz="1600" b="1" spc="-45" dirty="0">
                <a:solidFill>
                  <a:srgbClr val="212121"/>
                </a:solidFill>
                <a:latin typeface="Arial"/>
                <a:cs typeface="Arial"/>
              </a:rPr>
              <a:t>gay, </a:t>
            </a:r>
            <a:r>
              <a:rPr sz="1600" b="1" spc="-430" dirty="0">
                <a:solidFill>
                  <a:srgbClr val="212121"/>
                </a:solidFill>
                <a:latin typeface="Arial"/>
                <a:cs typeface="Arial"/>
              </a:rPr>
              <a:t> </a:t>
            </a:r>
            <a:r>
              <a:rPr sz="1600" b="1" spc="-5" dirty="0">
                <a:solidFill>
                  <a:srgbClr val="212121"/>
                </a:solidFill>
                <a:latin typeface="Arial"/>
                <a:cs typeface="Arial"/>
              </a:rPr>
              <a:t>bisexual,</a:t>
            </a:r>
            <a:r>
              <a:rPr sz="1600" b="1" spc="10" dirty="0">
                <a:solidFill>
                  <a:srgbClr val="212121"/>
                </a:solidFill>
                <a:latin typeface="Arial"/>
                <a:cs typeface="Arial"/>
              </a:rPr>
              <a:t> </a:t>
            </a:r>
            <a:r>
              <a:rPr sz="1600" b="1" spc="-10" dirty="0">
                <a:solidFill>
                  <a:srgbClr val="212121"/>
                </a:solidFill>
                <a:latin typeface="Arial"/>
                <a:cs typeface="Arial"/>
              </a:rPr>
              <a:t>and</a:t>
            </a:r>
            <a:r>
              <a:rPr sz="1600" b="1" spc="-5" dirty="0">
                <a:solidFill>
                  <a:srgbClr val="212121"/>
                </a:solidFill>
                <a:latin typeface="Arial"/>
                <a:cs typeface="Arial"/>
              </a:rPr>
              <a:t> </a:t>
            </a:r>
            <a:r>
              <a:rPr sz="1600" b="1" spc="-10" dirty="0">
                <a:solidFill>
                  <a:srgbClr val="212121"/>
                </a:solidFill>
                <a:latin typeface="Arial"/>
                <a:cs typeface="Arial"/>
              </a:rPr>
              <a:t>transgender</a:t>
            </a:r>
            <a:endParaRPr sz="1600" dirty="0">
              <a:latin typeface="Arial"/>
              <a:cs typeface="Arial"/>
            </a:endParaRPr>
          </a:p>
          <a:p>
            <a:pPr marL="1597660">
              <a:lnSpc>
                <a:spcPct val="100000"/>
              </a:lnSpc>
              <a:spcBef>
                <a:spcPts val="190"/>
              </a:spcBef>
            </a:pPr>
            <a:r>
              <a:rPr sz="1600" b="1" spc="-15" dirty="0">
                <a:solidFill>
                  <a:srgbClr val="212121"/>
                </a:solidFill>
                <a:latin typeface="Arial"/>
                <a:cs typeface="Arial"/>
              </a:rPr>
              <a:t>youth)</a:t>
            </a:r>
            <a:endParaRPr sz="1600" dirty="0">
              <a:latin typeface="Arial"/>
              <a:cs typeface="Arial"/>
            </a:endParaRPr>
          </a:p>
          <a:p>
            <a:pPr marL="715010" lvl="2" indent="-305435">
              <a:lnSpc>
                <a:spcPct val="100000"/>
              </a:lnSpc>
              <a:spcBef>
                <a:spcPts val="580"/>
              </a:spcBef>
              <a:buClr>
                <a:srgbClr val="D51F1A"/>
              </a:buClr>
              <a:buFont typeface="Wingdings"/>
              <a:buChar char=""/>
              <a:tabLst>
                <a:tab pos="715010" algn="l"/>
                <a:tab pos="715645" algn="l"/>
              </a:tabLst>
            </a:pPr>
            <a:r>
              <a:rPr sz="1600" b="1" spc="-5" dirty="0">
                <a:solidFill>
                  <a:srgbClr val="212121"/>
                </a:solidFill>
                <a:latin typeface="Arial"/>
                <a:cs typeface="Arial"/>
              </a:rPr>
              <a:t>A</a:t>
            </a:r>
            <a:r>
              <a:rPr sz="1600" b="1" spc="-70" dirty="0">
                <a:solidFill>
                  <a:srgbClr val="212121"/>
                </a:solidFill>
                <a:latin typeface="Arial"/>
                <a:cs typeface="Arial"/>
              </a:rPr>
              <a:t> </a:t>
            </a:r>
            <a:r>
              <a:rPr sz="1600" b="1" spc="-10" dirty="0">
                <a:solidFill>
                  <a:srgbClr val="212121"/>
                </a:solidFill>
                <a:latin typeface="Arial"/>
                <a:cs typeface="Arial"/>
              </a:rPr>
              <a:t>respect</a:t>
            </a:r>
            <a:r>
              <a:rPr sz="1600" b="1" spc="15" dirty="0">
                <a:solidFill>
                  <a:srgbClr val="212121"/>
                </a:solidFill>
                <a:latin typeface="Arial"/>
                <a:cs typeface="Arial"/>
              </a:rPr>
              <a:t> </a:t>
            </a:r>
            <a:r>
              <a:rPr sz="1600" b="1" spc="-10" dirty="0">
                <a:solidFill>
                  <a:srgbClr val="212121"/>
                </a:solidFill>
                <a:latin typeface="Arial"/>
                <a:cs typeface="Arial"/>
              </a:rPr>
              <a:t>for</a:t>
            </a:r>
            <a:r>
              <a:rPr sz="1600" b="1" spc="5" dirty="0">
                <a:solidFill>
                  <a:srgbClr val="212121"/>
                </a:solidFill>
                <a:latin typeface="Arial"/>
                <a:cs typeface="Arial"/>
              </a:rPr>
              <a:t> </a:t>
            </a:r>
            <a:r>
              <a:rPr sz="1600" b="1" spc="-5" dirty="0">
                <a:solidFill>
                  <a:srgbClr val="212121"/>
                </a:solidFill>
                <a:latin typeface="Arial"/>
                <a:cs typeface="Arial"/>
              </a:rPr>
              <a:t>all</a:t>
            </a:r>
            <a:r>
              <a:rPr sz="1600" b="1" spc="20" dirty="0">
                <a:solidFill>
                  <a:srgbClr val="212121"/>
                </a:solidFill>
                <a:latin typeface="Arial"/>
                <a:cs typeface="Arial"/>
              </a:rPr>
              <a:t> </a:t>
            </a:r>
            <a:r>
              <a:rPr sz="1600" b="1" spc="-10" dirty="0">
                <a:solidFill>
                  <a:srgbClr val="212121"/>
                </a:solidFill>
                <a:latin typeface="Arial"/>
                <a:cs typeface="Arial"/>
              </a:rPr>
              <a:t>cultures</a:t>
            </a:r>
            <a:endParaRPr sz="1600" dirty="0">
              <a:latin typeface="Arial"/>
              <a:cs typeface="Arial"/>
            </a:endParaRPr>
          </a:p>
          <a:p>
            <a:pPr marL="452755" marR="140335" indent="-452755">
              <a:lnSpc>
                <a:spcPct val="110000"/>
              </a:lnSpc>
              <a:spcBef>
                <a:spcPts val="384"/>
              </a:spcBef>
              <a:buClr>
                <a:srgbClr val="D51F1A"/>
              </a:buClr>
              <a:buFont typeface="Wingdings"/>
              <a:buChar char=""/>
              <a:tabLst>
                <a:tab pos="452755" algn="l"/>
                <a:tab pos="453390" algn="l"/>
              </a:tabLst>
            </a:pPr>
            <a:r>
              <a:rPr sz="1600" b="1" spc="-5" dirty="0">
                <a:solidFill>
                  <a:srgbClr val="212121"/>
                </a:solidFill>
                <a:latin typeface="Arial"/>
                <a:cs typeface="Arial"/>
              </a:rPr>
              <a:t>Restricted</a:t>
            </a:r>
            <a:r>
              <a:rPr sz="1600" b="1" spc="15" dirty="0">
                <a:solidFill>
                  <a:srgbClr val="212121"/>
                </a:solidFill>
                <a:latin typeface="Arial"/>
                <a:cs typeface="Arial"/>
              </a:rPr>
              <a:t> </a:t>
            </a:r>
            <a:r>
              <a:rPr sz="1600" b="1" spc="-10" dirty="0">
                <a:solidFill>
                  <a:srgbClr val="212121"/>
                </a:solidFill>
                <a:latin typeface="Arial"/>
                <a:cs typeface="Arial"/>
              </a:rPr>
              <a:t>access</a:t>
            </a:r>
            <a:r>
              <a:rPr sz="1600" b="1" spc="-15" dirty="0">
                <a:solidFill>
                  <a:srgbClr val="212121"/>
                </a:solidFill>
                <a:latin typeface="Arial"/>
                <a:cs typeface="Arial"/>
              </a:rPr>
              <a:t> </a:t>
            </a:r>
            <a:r>
              <a:rPr sz="1600" b="1" spc="-5" dirty="0">
                <a:solidFill>
                  <a:srgbClr val="212121"/>
                </a:solidFill>
                <a:latin typeface="Arial"/>
                <a:cs typeface="Arial"/>
              </a:rPr>
              <a:t>to </a:t>
            </a:r>
            <a:r>
              <a:rPr sz="1600" b="1" spc="-10" dirty="0">
                <a:solidFill>
                  <a:srgbClr val="212121"/>
                </a:solidFill>
                <a:latin typeface="Arial"/>
                <a:cs typeface="Arial"/>
              </a:rPr>
              <a:t>firearms: </a:t>
            </a:r>
            <a:r>
              <a:rPr sz="1600" b="1" spc="-430" dirty="0">
                <a:solidFill>
                  <a:srgbClr val="212121"/>
                </a:solidFill>
                <a:latin typeface="Arial"/>
                <a:cs typeface="Arial"/>
              </a:rPr>
              <a:t> </a:t>
            </a:r>
            <a:r>
              <a:rPr sz="1600" b="1" spc="-10" dirty="0">
                <a:solidFill>
                  <a:srgbClr val="212121"/>
                </a:solidFill>
                <a:latin typeface="Arial"/>
                <a:cs typeface="Arial"/>
              </a:rPr>
              <a:t>guns</a:t>
            </a:r>
            <a:r>
              <a:rPr sz="1600" b="1" spc="5" dirty="0">
                <a:solidFill>
                  <a:srgbClr val="212121"/>
                </a:solidFill>
                <a:latin typeface="Arial"/>
                <a:cs typeface="Arial"/>
              </a:rPr>
              <a:t> </a:t>
            </a:r>
            <a:r>
              <a:rPr sz="1600" b="1" spc="-5" dirty="0">
                <a:solidFill>
                  <a:srgbClr val="212121"/>
                </a:solidFill>
                <a:latin typeface="Arial"/>
                <a:cs typeface="Arial"/>
              </a:rPr>
              <a:t>locked</a:t>
            </a:r>
            <a:r>
              <a:rPr sz="1600" b="1" spc="15" dirty="0">
                <a:solidFill>
                  <a:srgbClr val="212121"/>
                </a:solidFill>
                <a:latin typeface="Arial"/>
                <a:cs typeface="Arial"/>
              </a:rPr>
              <a:t> </a:t>
            </a:r>
            <a:r>
              <a:rPr sz="1600" b="1" spc="-5" dirty="0">
                <a:solidFill>
                  <a:srgbClr val="212121"/>
                </a:solidFill>
                <a:latin typeface="Arial"/>
                <a:cs typeface="Arial"/>
              </a:rPr>
              <a:t>or </a:t>
            </a:r>
            <a:r>
              <a:rPr sz="1600" b="1" spc="-10" dirty="0">
                <a:solidFill>
                  <a:srgbClr val="212121"/>
                </a:solidFill>
                <a:latin typeface="Arial"/>
                <a:cs typeface="Arial"/>
              </a:rPr>
              <a:t>unloaded,</a:t>
            </a:r>
            <a:endParaRPr sz="1600" dirty="0">
              <a:latin typeface="Arial"/>
              <a:cs typeface="Arial"/>
            </a:endParaRPr>
          </a:p>
          <a:p>
            <a:pPr marL="509270">
              <a:lnSpc>
                <a:spcPct val="100000"/>
              </a:lnSpc>
              <a:spcBef>
                <a:spcPts val="190"/>
              </a:spcBef>
            </a:pPr>
            <a:r>
              <a:rPr sz="1600" b="1" spc="-10" dirty="0">
                <a:solidFill>
                  <a:srgbClr val="212121"/>
                </a:solidFill>
                <a:latin typeface="Arial"/>
                <a:cs typeface="Arial"/>
              </a:rPr>
              <a:t>ammunition</a:t>
            </a:r>
            <a:r>
              <a:rPr sz="1600" b="1" spc="45" dirty="0">
                <a:solidFill>
                  <a:srgbClr val="212121"/>
                </a:solidFill>
                <a:latin typeface="Arial"/>
                <a:cs typeface="Arial"/>
              </a:rPr>
              <a:t> </a:t>
            </a:r>
            <a:r>
              <a:rPr sz="1600" b="1" spc="-5" dirty="0">
                <a:solidFill>
                  <a:srgbClr val="212121"/>
                </a:solidFill>
                <a:latin typeface="Arial"/>
                <a:cs typeface="Arial"/>
              </a:rPr>
              <a:t>stored</a:t>
            </a:r>
            <a:r>
              <a:rPr sz="1600" b="1" spc="15" dirty="0">
                <a:solidFill>
                  <a:srgbClr val="212121"/>
                </a:solidFill>
                <a:latin typeface="Arial"/>
                <a:cs typeface="Arial"/>
              </a:rPr>
              <a:t> </a:t>
            </a:r>
            <a:r>
              <a:rPr sz="1600" b="1" spc="-5" dirty="0">
                <a:solidFill>
                  <a:srgbClr val="212121"/>
                </a:solidFill>
                <a:latin typeface="Arial"/>
                <a:cs typeface="Arial"/>
              </a:rPr>
              <a:t>or locked</a:t>
            </a:r>
            <a:endParaRPr sz="1600" dirty="0">
              <a:latin typeface="Arial"/>
              <a:cs typeface="Arial"/>
            </a:endParaRPr>
          </a:p>
          <a:p>
            <a:pPr marL="628015" lvl="1" indent="-305435">
              <a:lnSpc>
                <a:spcPct val="100000"/>
              </a:lnSpc>
              <a:spcBef>
                <a:spcPts val="575"/>
              </a:spcBef>
              <a:buClr>
                <a:srgbClr val="D51F1A"/>
              </a:buClr>
              <a:buFont typeface="Wingdings"/>
              <a:buChar char=""/>
              <a:tabLst>
                <a:tab pos="628015" algn="l"/>
                <a:tab pos="628650" algn="l"/>
              </a:tabLst>
            </a:pPr>
            <a:r>
              <a:rPr sz="1600" b="1" spc="-10" dirty="0">
                <a:solidFill>
                  <a:srgbClr val="212121"/>
                </a:solidFill>
                <a:latin typeface="Arial"/>
                <a:cs typeface="Arial"/>
              </a:rPr>
              <a:t>Receiving</a:t>
            </a:r>
            <a:r>
              <a:rPr sz="1600" b="1" spc="40" dirty="0">
                <a:solidFill>
                  <a:srgbClr val="212121"/>
                </a:solidFill>
                <a:latin typeface="Arial"/>
                <a:cs typeface="Arial"/>
              </a:rPr>
              <a:t> </a:t>
            </a:r>
            <a:r>
              <a:rPr sz="1600" b="1" spc="-10" dirty="0">
                <a:solidFill>
                  <a:srgbClr val="212121"/>
                </a:solidFill>
                <a:latin typeface="Arial"/>
                <a:cs typeface="Arial"/>
              </a:rPr>
              <a:t>effective</a:t>
            </a:r>
            <a:r>
              <a:rPr sz="1600" b="1" spc="50" dirty="0">
                <a:solidFill>
                  <a:srgbClr val="212121"/>
                </a:solidFill>
                <a:latin typeface="Arial"/>
                <a:cs typeface="Arial"/>
              </a:rPr>
              <a:t> </a:t>
            </a:r>
            <a:r>
              <a:rPr sz="1600" b="1" spc="-10" dirty="0">
                <a:solidFill>
                  <a:srgbClr val="212121"/>
                </a:solidFill>
                <a:latin typeface="Arial"/>
                <a:cs typeface="Arial"/>
              </a:rPr>
              <a:t>mental</a:t>
            </a:r>
            <a:endParaRPr sz="1600" dirty="0">
              <a:latin typeface="Arial"/>
              <a:cs typeface="Arial"/>
            </a:endParaRPr>
          </a:p>
          <a:p>
            <a:pPr marL="1367155">
              <a:lnSpc>
                <a:spcPct val="100000"/>
              </a:lnSpc>
              <a:spcBef>
                <a:spcPts val="195"/>
              </a:spcBef>
            </a:pPr>
            <a:r>
              <a:rPr sz="1600" b="1" spc="-10" dirty="0">
                <a:solidFill>
                  <a:srgbClr val="212121"/>
                </a:solidFill>
                <a:latin typeface="Arial"/>
                <a:cs typeface="Arial"/>
              </a:rPr>
              <a:t>health</a:t>
            </a:r>
            <a:r>
              <a:rPr sz="1600" b="1" dirty="0">
                <a:solidFill>
                  <a:srgbClr val="212121"/>
                </a:solidFill>
                <a:latin typeface="Arial"/>
                <a:cs typeface="Arial"/>
              </a:rPr>
              <a:t> </a:t>
            </a:r>
            <a:r>
              <a:rPr sz="1600" b="1" spc="-5" dirty="0">
                <a:solidFill>
                  <a:srgbClr val="212121"/>
                </a:solidFill>
                <a:latin typeface="Arial"/>
                <a:cs typeface="Arial"/>
              </a:rPr>
              <a:t>care</a:t>
            </a:r>
            <a:endParaRPr sz="1600" dirty="0">
              <a:latin typeface="Arial"/>
              <a:cs typeface="Arial"/>
            </a:endParaRPr>
          </a:p>
        </p:txBody>
      </p:sp>
      <p:sp>
        <p:nvSpPr>
          <p:cNvPr id="12" name="TextBox 11">
            <a:extLst>
              <a:ext uri="{FF2B5EF4-FFF2-40B4-BE49-F238E27FC236}">
                <a16:creationId xmlns:a16="http://schemas.microsoft.com/office/drawing/2014/main" id="{510708AA-D76F-EB4A-ABD0-A914F034DA57}"/>
              </a:ext>
            </a:extLst>
          </p:cNvPr>
          <p:cNvSpPr txBox="1"/>
          <p:nvPr/>
        </p:nvSpPr>
        <p:spPr>
          <a:xfrm>
            <a:off x="11498326" y="6307300"/>
            <a:ext cx="765048"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40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536735" y="415572"/>
            <a:ext cx="5604510" cy="833755"/>
          </a:xfrm>
          <a:prstGeom prst="rect">
            <a:avLst/>
          </a:prstGeom>
        </p:spPr>
        <p:txBody>
          <a:bodyPr vert="horz" wrap="square" lIns="0" tIns="13335" rIns="0" bIns="0" rtlCol="0">
            <a:spAutoFit/>
          </a:bodyPr>
          <a:lstStyle/>
          <a:p>
            <a:pPr marL="12700">
              <a:lnSpc>
                <a:spcPct val="100000"/>
              </a:lnSpc>
              <a:spcBef>
                <a:spcPts val="105"/>
              </a:spcBef>
            </a:pPr>
            <a:r>
              <a:rPr sz="5300" spc="-135" dirty="0">
                <a:solidFill>
                  <a:srgbClr val="D51F1A"/>
                </a:solidFill>
              </a:rPr>
              <a:t>Prot</a:t>
            </a:r>
            <a:r>
              <a:rPr sz="5300" spc="-130" dirty="0">
                <a:solidFill>
                  <a:srgbClr val="D51F1A"/>
                </a:solidFill>
              </a:rPr>
              <a:t>ec</a:t>
            </a:r>
            <a:r>
              <a:rPr sz="5300" spc="-135" dirty="0">
                <a:solidFill>
                  <a:srgbClr val="D51F1A"/>
                </a:solidFill>
              </a:rPr>
              <a:t>ti</a:t>
            </a:r>
            <a:r>
              <a:rPr sz="5300" spc="-130" dirty="0">
                <a:solidFill>
                  <a:srgbClr val="D51F1A"/>
                </a:solidFill>
              </a:rPr>
              <a:t>v</a:t>
            </a:r>
            <a:r>
              <a:rPr sz="5300" dirty="0">
                <a:solidFill>
                  <a:srgbClr val="D51F1A"/>
                </a:solidFill>
              </a:rPr>
              <a:t>e</a:t>
            </a:r>
            <a:r>
              <a:rPr sz="5300" spc="-285" dirty="0">
                <a:solidFill>
                  <a:srgbClr val="D51F1A"/>
                </a:solidFill>
              </a:rPr>
              <a:t> </a:t>
            </a:r>
            <a:r>
              <a:rPr sz="5300" spc="-135" dirty="0">
                <a:solidFill>
                  <a:srgbClr val="D51F1A"/>
                </a:solidFill>
              </a:rPr>
              <a:t>F</a:t>
            </a:r>
            <a:r>
              <a:rPr sz="5300" spc="-130" dirty="0">
                <a:solidFill>
                  <a:srgbClr val="D51F1A"/>
                </a:solidFill>
              </a:rPr>
              <a:t>a</a:t>
            </a:r>
            <a:r>
              <a:rPr sz="5300" spc="-135" dirty="0">
                <a:solidFill>
                  <a:srgbClr val="D51F1A"/>
                </a:solidFill>
              </a:rPr>
              <a:t>ctors</a:t>
            </a:r>
            <a:r>
              <a:rPr lang="en-US" sz="5300" spc="-135" dirty="0">
                <a:solidFill>
                  <a:srgbClr val="D51F1A"/>
                </a:solidFill>
              </a:rPr>
              <a:t> </a:t>
            </a:r>
            <a:endParaRPr sz="5300" dirty="0"/>
          </a:p>
        </p:txBody>
      </p:sp>
      <p:pic>
        <p:nvPicPr>
          <p:cNvPr id="3" name="object 3" descr="Photo of kids circled together"/>
          <p:cNvPicPr/>
          <p:nvPr/>
        </p:nvPicPr>
        <p:blipFill>
          <a:blip r:embed="rId2" cstate="print"/>
          <a:stretch>
            <a:fillRect/>
          </a:stretch>
        </p:blipFill>
        <p:spPr>
          <a:xfrm>
            <a:off x="704087" y="283464"/>
            <a:ext cx="4091939" cy="2732531"/>
          </a:xfrm>
          <a:prstGeom prst="rect">
            <a:avLst/>
          </a:prstGeom>
        </p:spPr>
      </p:pic>
      <p:pic>
        <p:nvPicPr>
          <p:cNvPr id="2" name="object 2" descr="Photo of two young girls sitting side by side "/>
          <p:cNvPicPr/>
          <p:nvPr/>
        </p:nvPicPr>
        <p:blipFill>
          <a:blip r:embed="rId3" cstate="print"/>
          <a:stretch>
            <a:fillRect/>
          </a:stretch>
        </p:blipFill>
        <p:spPr>
          <a:xfrm>
            <a:off x="957072" y="3198876"/>
            <a:ext cx="3366515" cy="2836163"/>
          </a:xfrm>
          <a:prstGeom prst="rect">
            <a:avLst/>
          </a:prstGeom>
        </p:spPr>
      </p:pic>
      <p:sp>
        <p:nvSpPr>
          <p:cNvPr id="5" name="object 5"/>
          <p:cNvSpPr txBox="1"/>
          <p:nvPr/>
        </p:nvSpPr>
        <p:spPr>
          <a:xfrm>
            <a:off x="5480514" y="1753326"/>
            <a:ext cx="6165215" cy="4206240"/>
          </a:xfrm>
          <a:prstGeom prst="rect">
            <a:avLst/>
          </a:prstGeom>
        </p:spPr>
        <p:txBody>
          <a:bodyPr vert="horz" wrap="square" lIns="0" tIns="140335" rIns="0" bIns="0" rtlCol="0">
            <a:spAutoFit/>
          </a:bodyPr>
          <a:lstStyle/>
          <a:p>
            <a:pPr marL="317500" indent="-304800">
              <a:lnSpc>
                <a:spcPct val="100000"/>
              </a:lnSpc>
              <a:spcBef>
                <a:spcPts val="1105"/>
              </a:spcBef>
              <a:buClr>
                <a:srgbClr val="D51F1A"/>
              </a:buClr>
              <a:buFont typeface="Wingdings"/>
              <a:buChar char=""/>
              <a:tabLst>
                <a:tab pos="316865" algn="l"/>
                <a:tab pos="317500" algn="l"/>
              </a:tabLst>
            </a:pPr>
            <a:r>
              <a:rPr sz="2800" b="1" dirty="0">
                <a:solidFill>
                  <a:srgbClr val="212121"/>
                </a:solidFill>
                <a:latin typeface="Arial"/>
                <a:cs typeface="Arial"/>
              </a:rPr>
              <a:t>Self-Esteem</a:t>
            </a:r>
            <a:endParaRPr sz="2800" dirty="0">
              <a:latin typeface="Arial"/>
              <a:cs typeface="Arial"/>
            </a:endParaRPr>
          </a:p>
          <a:p>
            <a:pPr marL="317500" marR="5080" indent="-304800">
              <a:lnSpc>
                <a:spcPct val="110000"/>
              </a:lnSpc>
              <a:spcBef>
                <a:spcPts val="675"/>
              </a:spcBef>
              <a:buClr>
                <a:srgbClr val="D51F1A"/>
              </a:buClr>
              <a:buFont typeface="Wingdings"/>
              <a:buChar char=""/>
              <a:tabLst>
                <a:tab pos="316865" algn="l"/>
                <a:tab pos="317500" algn="l"/>
              </a:tabLst>
            </a:pPr>
            <a:r>
              <a:rPr sz="2800" b="1" spc="-5" dirty="0">
                <a:solidFill>
                  <a:srgbClr val="212121"/>
                </a:solidFill>
                <a:latin typeface="Arial"/>
                <a:cs typeface="Arial"/>
              </a:rPr>
              <a:t>Sense</a:t>
            </a:r>
            <a:r>
              <a:rPr sz="2800" b="1" spc="5" dirty="0">
                <a:solidFill>
                  <a:srgbClr val="212121"/>
                </a:solidFill>
                <a:latin typeface="Arial"/>
                <a:cs typeface="Arial"/>
              </a:rPr>
              <a:t> </a:t>
            </a:r>
            <a:r>
              <a:rPr sz="2800" b="1" spc="-5" dirty="0">
                <a:solidFill>
                  <a:srgbClr val="212121"/>
                </a:solidFill>
                <a:latin typeface="Arial"/>
                <a:cs typeface="Arial"/>
              </a:rPr>
              <a:t>of</a:t>
            </a:r>
            <a:r>
              <a:rPr sz="2800" b="1" spc="10" dirty="0">
                <a:solidFill>
                  <a:srgbClr val="212121"/>
                </a:solidFill>
                <a:latin typeface="Arial"/>
                <a:cs typeface="Arial"/>
              </a:rPr>
              <a:t> </a:t>
            </a:r>
            <a:r>
              <a:rPr sz="2800" b="1" spc="-5" dirty="0">
                <a:solidFill>
                  <a:srgbClr val="212121"/>
                </a:solidFill>
                <a:latin typeface="Arial"/>
                <a:cs typeface="Arial"/>
              </a:rPr>
              <a:t>connectedness</a:t>
            </a:r>
            <a:r>
              <a:rPr sz="2800" b="1" spc="45" dirty="0">
                <a:solidFill>
                  <a:srgbClr val="212121"/>
                </a:solidFill>
                <a:latin typeface="Arial"/>
                <a:cs typeface="Arial"/>
              </a:rPr>
              <a:t> </a:t>
            </a:r>
            <a:r>
              <a:rPr sz="2800" b="1" dirty="0">
                <a:solidFill>
                  <a:srgbClr val="212121"/>
                </a:solidFill>
                <a:latin typeface="Arial"/>
                <a:cs typeface="Arial"/>
              </a:rPr>
              <a:t>to</a:t>
            </a:r>
            <a:r>
              <a:rPr sz="2800" b="1" spc="-5" dirty="0">
                <a:solidFill>
                  <a:srgbClr val="212121"/>
                </a:solidFill>
                <a:latin typeface="Arial"/>
                <a:cs typeface="Arial"/>
              </a:rPr>
              <a:t> </a:t>
            </a:r>
            <a:r>
              <a:rPr sz="2800" b="1" spc="-10" dirty="0">
                <a:solidFill>
                  <a:srgbClr val="212121"/>
                </a:solidFill>
                <a:latin typeface="Arial"/>
                <a:cs typeface="Arial"/>
              </a:rPr>
              <a:t>family/ </a:t>
            </a:r>
            <a:r>
              <a:rPr sz="2800" b="1" spc="-760" dirty="0">
                <a:solidFill>
                  <a:srgbClr val="212121"/>
                </a:solidFill>
                <a:latin typeface="Arial"/>
                <a:cs typeface="Arial"/>
              </a:rPr>
              <a:t> </a:t>
            </a:r>
            <a:r>
              <a:rPr sz="2800" b="1" spc="-5" dirty="0">
                <a:solidFill>
                  <a:srgbClr val="212121"/>
                </a:solidFill>
                <a:latin typeface="Arial"/>
                <a:cs typeface="Arial"/>
              </a:rPr>
              <a:t>school</a:t>
            </a:r>
            <a:r>
              <a:rPr sz="2800" b="1" spc="20" dirty="0">
                <a:solidFill>
                  <a:srgbClr val="212121"/>
                </a:solidFill>
                <a:latin typeface="Arial"/>
                <a:cs typeface="Arial"/>
              </a:rPr>
              <a:t> </a:t>
            </a:r>
            <a:r>
              <a:rPr sz="2800" b="1" spc="-5" dirty="0">
                <a:solidFill>
                  <a:srgbClr val="212121"/>
                </a:solidFill>
                <a:latin typeface="Arial"/>
                <a:cs typeface="Arial"/>
              </a:rPr>
              <a:t>/</a:t>
            </a:r>
            <a:r>
              <a:rPr sz="2800" b="1" spc="-15" dirty="0">
                <a:solidFill>
                  <a:srgbClr val="212121"/>
                </a:solidFill>
                <a:latin typeface="Arial"/>
                <a:cs typeface="Arial"/>
              </a:rPr>
              <a:t> </a:t>
            </a:r>
            <a:r>
              <a:rPr sz="2800" b="1" spc="-5" dirty="0">
                <a:solidFill>
                  <a:srgbClr val="212121"/>
                </a:solidFill>
                <a:latin typeface="Arial"/>
                <a:cs typeface="Arial"/>
              </a:rPr>
              <a:t>community</a:t>
            </a:r>
            <a:endParaRPr sz="2800" dirty="0">
              <a:latin typeface="Arial"/>
              <a:cs typeface="Arial"/>
            </a:endParaRPr>
          </a:p>
          <a:p>
            <a:pPr marL="317500" indent="-304800">
              <a:lnSpc>
                <a:spcPct val="100000"/>
              </a:lnSpc>
              <a:spcBef>
                <a:spcPts val="1005"/>
              </a:spcBef>
              <a:buClr>
                <a:srgbClr val="D51F1A"/>
              </a:buClr>
              <a:buFont typeface="Wingdings"/>
              <a:buChar char=""/>
              <a:tabLst>
                <a:tab pos="316865" algn="l"/>
                <a:tab pos="317500" algn="l"/>
              </a:tabLst>
            </a:pPr>
            <a:r>
              <a:rPr sz="2800" b="1" spc="-5" dirty="0">
                <a:solidFill>
                  <a:srgbClr val="212121"/>
                </a:solidFill>
                <a:latin typeface="Arial"/>
                <a:cs typeface="Arial"/>
              </a:rPr>
              <a:t>Personal Control</a:t>
            </a:r>
            <a:endParaRPr sz="2800" dirty="0">
              <a:latin typeface="Arial"/>
              <a:cs typeface="Arial"/>
            </a:endParaRPr>
          </a:p>
          <a:p>
            <a:pPr marL="317500" indent="-304800">
              <a:lnSpc>
                <a:spcPct val="100000"/>
              </a:lnSpc>
              <a:spcBef>
                <a:spcPts val="1010"/>
              </a:spcBef>
              <a:buClr>
                <a:srgbClr val="D51F1A"/>
              </a:buClr>
              <a:buFont typeface="Wingdings"/>
              <a:buChar char=""/>
              <a:tabLst>
                <a:tab pos="316865" algn="l"/>
                <a:tab pos="317500" algn="l"/>
              </a:tabLst>
            </a:pPr>
            <a:r>
              <a:rPr sz="2800" b="1" spc="-5" dirty="0">
                <a:solidFill>
                  <a:srgbClr val="212121"/>
                </a:solidFill>
                <a:latin typeface="Arial"/>
                <a:cs typeface="Arial"/>
              </a:rPr>
              <a:t>Sense</a:t>
            </a:r>
            <a:r>
              <a:rPr sz="2800" b="1" spc="10" dirty="0">
                <a:solidFill>
                  <a:srgbClr val="212121"/>
                </a:solidFill>
                <a:latin typeface="Arial"/>
                <a:cs typeface="Arial"/>
              </a:rPr>
              <a:t> </a:t>
            </a:r>
            <a:r>
              <a:rPr sz="2800" b="1" spc="-5" dirty="0">
                <a:solidFill>
                  <a:srgbClr val="212121"/>
                </a:solidFill>
                <a:latin typeface="Arial"/>
                <a:cs typeface="Arial"/>
              </a:rPr>
              <a:t>of</a:t>
            </a:r>
            <a:r>
              <a:rPr sz="2800" b="1" spc="10" dirty="0">
                <a:solidFill>
                  <a:srgbClr val="212121"/>
                </a:solidFill>
                <a:latin typeface="Arial"/>
                <a:cs typeface="Arial"/>
              </a:rPr>
              <a:t> </a:t>
            </a:r>
            <a:r>
              <a:rPr sz="2800" b="1" spc="-10" dirty="0">
                <a:solidFill>
                  <a:srgbClr val="212121"/>
                </a:solidFill>
                <a:latin typeface="Arial"/>
                <a:cs typeface="Arial"/>
              </a:rPr>
              <a:t>purpose</a:t>
            </a:r>
            <a:r>
              <a:rPr sz="2800" b="1" spc="25" dirty="0">
                <a:solidFill>
                  <a:srgbClr val="212121"/>
                </a:solidFill>
                <a:latin typeface="Arial"/>
                <a:cs typeface="Arial"/>
              </a:rPr>
              <a:t> </a:t>
            </a:r>
            <a:r>
              <a:rPr sz="2800" b="1" spc="-5" dirty="0">
                <a:solidFill>
                  <a:srgbClr val="212121"/>
                </a:solidFill>
                <a:latin typeface="Arial"/>
                <a:cs typeface="Arial"/>
              </a:rPr>
              <a:t>/</a:t>
            </a:r>
            <a:r>
              <a:rPr sz="2800" b="1" spc="-10" dirty="0">
                <a:solidFill>
                  <a:srgbClr val="212121"/>
                </a:solidFill>
                <a:latin typeface="Arial"/>
                <a:cs typeface="Arial"/>
              </a:rPr>
              <a:t> </a:t>
            </a:r>
            <a:r>
              <a:rPr sz="2800" b="1" spc="-5" dirty="0">
                <a:solidFill>
                  <a:srgbClr val="212121"/>
                </a:solidFill>
                <a:latin typeface="Arial"/>
                <a:cs typeface="Arial"/>
              </a:rPr>
              <a:t>meaning</a:t>
            </a:r>
            <a:r>
              <a:rPr sz="2800" b="1" spc="15" dirty="0">
                <a:solidFill>
                  <a:srgbClr val="212121"/>
                </a:solidFill>
                <a:latin typeface="Arial"/>
                <a:cs typeface="Arial"/>
              </a:rPr>
              <a:t> </a:t>
            </a:r>
            <a:r>
              <a:rPr sz="2800" b="1" dirty="0">
                <a:solidFill>
                  <a:srgbClr val="212121"/>
                </a:solidFill>
                <a:latin typeface="Arial"/>
                <a:cs typeface="Arial"/>
              </a:rPr>
              <a:t>to </a:t>
            </a:r>
            <a:r>
              <a:rPr sz="2800" b="1" spc="-5" dirty="0">
                <a:solidFill>
                  <a:srgbClr val="212121"/>
                </a:solidFill>
                <a:latin typeface="Arial"/>
                <a:cs typeface="Arial"/>
              </a:rPr>
              <a:t>life</a:t>
            </a:r>
            <a:endParaRPr sz="2800" dirty="0">
              <a:latin typeface="Arial"/>
              <a:cs typeface="Arial"/>
            </a:endParaRPr>
          </a:p>
          <a:p>
            <a:pPr marL="317500" marR="90170" indent="-304800">
              <a:lnSpc>
                <a:spcPct val="109800"/>
              </a:lnSpc>
              <a:spcBef>
                <a:spcPts val="680"/>
              </a:spcBef>
              <a:buClr>
                <a:srgbClr val="D51F1A"/>
              </a:buClr>
              <a:buFont typeface="Wingdings"/>
              <a:buChar char=""/>
              <a:tabLst>
                <a:tab pos="316865" algn="l"/>
                <a:tab pos="317500" algn="l"/>
              </a:tabLst>
            </a:pPr>
            <a:r>
              <a:rPr sz="2800" b="1" spc="-5" dirty="0">
                <a:solidFill>
                  <a:srgbClr val="212121"/>
                </a:solidFill>
                <a:latin typeface="Arial"/>
                <a:cs typeface="Arial"/>
              </a:rPr>
              <a:t>Resilience:</a:t>
            </a:r>
            <a:r>
              <a:rPr sz="2800" b="1" spc="5" dirty="0">
                <a:solidFill>
                  <a:srgbClr val="212121"/>
                </a:solidFill>
                <a:latin typeface="Arial"/>
                <a:cs typeface="Arial"/>
              </a:rPr>
              <a:t> </a:t>
            </a:r>
            <a:r>
              <a:rPr sz="2800" b="1" spc="-10" dirty="0">
                <a:solidFill>
                  <a:srgbClr val="212121"/>
                </a:solidFill>
                <a:latin typeface="Arial"/>
                <a:cs typeface="Arial"/>
              </a:rPr>
              <a:t>ongoing</a:t>
            </a:r>
            <a:r>
              <a:rPr sz="2800" b="1" spc="20" dirty="0">
                <a:solidFill>
                  <a:srgbClr val="212121"/>
                </a:solidFill>
                <a:latin typeface="Arial"/>
                <a:cs typeface="Arial"/>
              </a:rPr>
              <a:t> </a:t>
            </a:r>
            <a:r>
              <a:rPr sz="2800" b="1" spc="-5" dirty="0">
                <a:solidFill>
                  <a:srgbClr val="212121"/>
                </a:solidFill>
                <a:latin typeface="Arial"/>
                <a:cs typeface="Arial"/>
              </a:rPr>
              <a:t>or continuing </a:t>
            </a:r>
            <a:r>
              <a:rPr sz="2800" b="1" spc="-760" dirty="0">
                <a:solidFill>
                  <a:srgbClr val="212121"/>
                </a:solidFill>
                <a:latin typeface="Arial"/>
                <a:cs typeface="Arial"/>
              </a:rPr>
              <a:t> </a:t>
            </a:r>
            <a:r>
              <a:rPr sz="2800" b="1" spc="-5" dirty="0">
                <a:solidFill>
                  <a:srgbClr val="212121"/>
                </a:solidFill>
                <a:latin typeface="Arial"/>
                <a:cs typeface="Arial"/>
              </a:rPr>
              <a:t>sense</a:t>
            </a:r>
            <a:r>
              <a:rPr sz="2800" b="1" spc="10" dirty="0">
                <a:solidFill>
                  <a:srgbClr val="212121"/>
                </a:solidFill>
                <a:latin typeface="Arial"/>
                <a:cs typeface="Arial"/>
              </a:rPr>
              <a:t> </a:t>
            </a:r>
            <a:r>
              <a:rPr sz="2800" b="1" spc="-5" dirty="0">
                <a:solidFill>
                  <a:srgbClr val="212121"/>
                </a:solidFill>
                <a:latin typeface="Arial"/>
                <a:cs typeface="Arial"/>
              </a:rPr>
              <a:t>of</a:t>
            </a:r>
            <a:r>
              <a:rPr sz="2800" b="1" spc="15" dirty="0">
                <a:solidFill>
                  <a:srgbClr val="212121"/>
                </a:solidFill>
                <a:latin typeface="Arial"/>
                <a:cs typeface="Arial"/>
              </a:rPr>
              <a:t> </a:t>
            </a:r>
            <a:r>
              <a:rPr sz="2800" b="1" spc="-10" dirty="0">
                <a:solidFill>
                  <a:srgbClr val="212121"/>
                </a:solidFill>
                <a:latin typeface="Arial"/>
                <a:cs typeface="Arial"/>
              </a:rPr>
              <a:t>hope</a:t>
            </a:r>
            <a:r>
              <a:rPr sz="2800" b="1" spc="10" dirty="0">
                <a:solidFill>
                  <a:srgbClr val="212121"/>
                </a:solidFill>
                <a:latin typeface="Arial"/>
                <a:cs typeface="Arial"/>
              </a:rPr>
              <a:t> </a:t>
            </a:r>
            <a:r>
              <a:rPr sz="2800" b="1" spc="-5" dirty="0">
                <a:solidFill>
                  <a:srgbClr val="212121"/>
                </a:solidFill>
                <a:latin typeface="Arial"/>
                <a:cs typeface="Arial"/>
              </a:rPr>
              <a:t>in the</a:t>
            </a:r>
            <a:r>
              <a:rPr sz="2800" b="1" spc="10" dirty="0">
                <a:solidFill>
                  <a:srgbClr val="212121"/>
                </a:solidFill>
                <a:latin typeface="Arial"/>
                <a:cs typeface="Arial"/>
              </a:rPr>
              <a:t> </a:t>
            </a:r>
            <a:r>
              <a:rPr sz="2800" b="1" dirty="0">
                <a:solidFill>
                  <a:srgbClr val="212121"/>
                </a:solidFill>
                <a:latin typeface="Arial"/>
                <a:cs typeface="Arial"/>
              </a:rPr>
              <a:t>face</a:t>
            </a:r>
            <a:r>
              <a:rPr sz="2800" b="1" spc="5" dirty="0">
                <a:solidFill>
                  <a:srgbClr val="212121"/>
                </a:solidFill>
                <a:latin typeface="Arial"/>
                <a:cs typeface="Arial"/>
              </a:rPr>
              <a:t> </a:t>
            </a:r>
            <a:r>
              <a:rPr sz="2800" b="1" spc="-5" dirty="0">
                <a:solidFill>
                  <a:srgbClr val="212121"/>
                </a:solidFill>
                <a:latin typeface="Arial"/>
                <a:cs typeface="Arial"/>
              </a:rPr>
              <a:t>of </a:t>
            </a:r>
            <a:r>
              <a:rPr sz="2800" b="1" dirty="0">
                <a:solidFill>
                  <a:srgbClr val="212121"/>
                </a:solidFill>
                <a:latin typeface="Arial"/>
                <a:cs typeface="Arial"/>
              </a:rPr>
              <a:t> adversity</a:t>
            </a:r>
            <a:endParaRPr sz="2800" dirty="0">
              <a:latin typeface="Arial"/>
              <a:cs typeface="Arial"/>
            </a:endParaRPr>
          </a:p>
        </p:txBody>
      </p:sp>
      <p:sp>
        <p:nvSpPr>
          <p:cNvPr id="6" name="TextBox 5">
            <a:extLst>
              <a:ext uri="{FF2B5EF4-FFF2-40B4-BE49-F238E27FC236}">
                <a16:creationId xmlns:a16="http://schemas.microsoft.com/office/drawing/2014/main" id="{3013FC43-0E09-1B46-BC09-1C83385A01BE}"/>
              </a:ext>
            </a:extLst>
          </p:cNvPr>
          <p:cNvSpPr txBox="1"/>
          <p:nvPr/>
        </p:nvSpPr>
        <p:spPr>
          <a:xfrm>
            <a:off x="11506200" y="6364251"/>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41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2242282" y="224373"/>
            <a:ext cx="4455160" cy="1031240"/>
          </a:xfrm>
          <a:prstGeom prst="rect">
            <a:avLst/>
          </a:prstGeom>
        </p:spPr>
        <p:txBody>
          <a:bodyPr vert="horz" wrap="square" lIns="0" tIns="12700" rIns="0" bIns="0" rtlCol="0">
            <a:spAutoFit/>
          </a:bodyPr>
          <a:lstStyle/>
          <a:p>
            <a:pPr marL="12700">
              <a:lnSpc>
                <a:spcPct val="100000"/>
              </a:lnSpc>
              <a:spcBef>
                <a:spcPts val="100"/>
              </a:spcBef>
            </a:pPr>
            <a:r>
              <a:rPr sz="6600" spc="-130" dirty="0"/>
              <a:t>Wha</a:t>
            </a:r>
            <a:r>
              <a:rPr sz="6600" dirty="0"/>
              <a:t>t</a:t>
            </a:r>
            <a:r>
              <a:rPr sz="6600" spc="-265" dirty="0"/>
              <a:t> </a:t>
            </a:r>
            <a:r>
              <a:rPr sz="6600" spc="-625" dirty="0"/>
              <a:t>T</a:t>
            </a:r>
            <a:r>
              <a:rPr sz="6600" dirty="0"/>
              <a:t>o</a:t>
            </a:r>
            <a:r>
              <a:rPr sz="6600" spc="-275" dirty="0"/>
              <a:t> </a:t>
            </a:r>
            <a:r>
              <a:rPr sz="6600" spc="-135" dirty="0"/>
              <a:t>Do</a:t>
            </a:r>
            <a:endParaRPr sz="6600" dirty="0"/>
          </a:p>
        </p:txBody>
      </p:sp>
      <p:grpSp>
        <p:nvGrpSpPr>
          <p:cNvPr id="2" name="object 2" descr="Show you care"/>
          <p:cNvGrpSpPr/>
          <p:nvPr/>
        </p:nvGrpSpPr>
        <p:grpSpPr>
          <a:xfrm>
            <a:off x="1874520" y="1565147"/>
            <a:ext cx="7144384" cy="1248410"/>
            <a:chOff x="1874520" y="1565147"/>
            <a:chExt cx="7144384" cy="1248410"/>
          </a:xfrm>
        </p:grpSpPr>
        <p:sp>
          <p:nvSpPr>
            <p:cNvPr id="3" name="object 3"/>
            <p:cNvSpPr/>
            <p:nvPr/>
          </p:nvSpPr>
          <p:spPr>
            <a:xfrm>
              <a:off x="2643378" y="1610105"/>
              <a:ext cx="6362700" cy="914400"/>
            </a:xfrm>
            <a:custGeom>
              <a:avLst/>
              <a:gdLst/>
              <a:ahLst/>
              <a:cxnLst/>
              <a:rect l="l" t="t" r="r" b="b"/>
              <a:pathLst>
                <a:path w="6362700" h="914400">
                  <a:moveTo>
                    <a:pt x="3181350" y="0"/>
                  </a:moveTo>
                  <a:lnTo>
                    <a:pt x="3104054" y="132"/>
                  </a:lnTo>
                  <a:lnTo>
                    <a:pt x="3027211" y="527"/>
                  </a:lnTo>
                  <a:lnTo>
                    <a:pt x="2950841" y="1181"/>
                  </a:lnTo>
                  <a:lnTo>
                    <a:pt x="2874965" y="2092"/>
                  </a:lnTo>
                  <a:lnTo>
                    <a:pt x="2799604" y="3257"/>
                  </a:lnTo>
                  <a:lnTo>
                    <a:pt x="2724779" y="4673"/>
                  </a:lnTo>
                  <a:lnTo>
                    <a:pt x="2650511" y="6336"/>
                  </a:lnTo>
                  <a:lnTo>
                    <a:pt x="2576820" y="8244"/>
                  </a:lnTo>
                  <a:lnTo>
                    <a:pt x="2503728" y="10393"/>
                  </a:lnTo>
                  <a:lnTo>
                    <a:pt x="2431254" y="12781"/>
                  </a:lnTo>
                  <a:lnTo>
                    <a:pt x="2359421" y="15405"/>
                  </a:lnTo>
                  <a:lnTo>
                    <a:pt x="2288248" y="18261"/>
                  </a:lnTo>
                  <a:lnTo>
                    <a:pt x="2217757" y="21347"/>
                  </a:lnTo>
                  <a:lnTo>
                    <a:pt x="2147969" y="24660"/>
                  </a:lnTo>
                  <a:lnTo>
                    <a:pt x="2078903" y="28197"/>
                  </a:lnTo>
                  <a:lnTo>
                    <a:pt x="2010582" y="31954"/>
                  </a:lnTo>
                  <a:lnTo>
                    <a:pt x="1943026" y="35929"/>
                  </a:lnTo>
                  <a:lnTo>
                    <a:pt x="1876256" y="40119"/>
                  </a:lnTo>
                  <a:lnTo>
                    <a:pt x="1810292" y="44520"/>
                  </a:lnTo>
                  <a:lnTo>
                    <a:pt x="1745156" y="49130"/>
                  </a:lnTo>
                  <a:lnTo>
                    <a:pt x="1680868" y="53946"/>
                  </a:lnTo>
                  <a:lnTo>
                    <a:pt x="1617449" y="58965"/>
                  </a:lnTo>
                  <a:lnTo>
                    <a:pt x="1554920" y="64183"/>
                  </a:lnTo>
                  <a:lnTo>
                    <a:pt x="1493302" y="69598"/>
                  </a:lnTo>
                  <a:lnTo>
                    <a:pt x="1432616" y="75207"/>
                  </a:lnTo>
                  <a:lnTo>
                    <a:pt x="1372882" y="81006"/>
                  </a:lnTo>
                  <a:lnTo>
                    <a:pt x="1314121" y="86994"/>
                  </a:lnTo>
                  <a:lnTo>
                    <a:pt x="1256354" y="93166"/>
                  </a:lnTo>
                  <a:lnTo>
                    <a:pt x="1199602" y="99520"/>
                  </a:lnTo>
                  <a:lnTo>
                    <a:pt x="1143886" y="106053"/>
                  </a:lnTo>
                  <a:lnTo>
                    <a:pt x="1089227" y="112761"/>
                  </a:lnTo>
                  <a:lnTo>
                    <a:pt x="1035645" y="119642"/>
                  </a:lnTo>
                  <a:lnTo>
                    <a:pt x="983161" y="126694"/>
                  </a:lnTo>
                  <a:lnTo>
                    <a:pt x="931797" y="133911"/>
                  </a:lnTo>
                  <a:lnTo>
                    <a:pt x="881572" y="141293"/>
                  </a:lnTo>
                  <a:lnTo>
                    <a:pt x="832508" y="148836"/>
                  </a:lnTo>
                  <a:lnTo>
                    <a:pt x="784626" y="156536"/>
                  </a:lnTo>
                  <a:lnTo>
                    <a:pt x="737946" y="164392"/>
                  </a:lnTo>
                  <a:lnTo>
                    <a:pt x="692490" y="172399"/>
                  </a:lnTo>
                  <a:lnTo>
                    <a:pt x="648277" y="180555"/>
                  </a:lnTo>
                  <a:lnTo>
                    <a:pt x="605329" y="188856"/>
                  </a:lnTo>
                  <a:lnTo>
                    <a:pt x="563667" y="197301"/>
                  </a:lnTo>
                  <a:lnTo>
                    <a:pt x="523312" y="205886"/>
                  </a:lnTo>
                  <a:lnTo>
                    <a:pt x="484284" y="214607"/>
                  </a:lnTo>
                  <a:lnTo>
                    <a:pt x="446605" y="223462"/>
                  </a:lnTo>
                  <a:lnTo>
                    <a:pt x="375373" y="241563"/>
                  </a:lnTo>
                  <a:lnTo>
                    <a:pt x="309785" y="260162"/>
                  </a:lnTo>
                  <a:lnTo>
                    <a:pt x="250006" y="279238"/>
                  </a:lnTo>
                  <a:lnTo>
                    <a:pt x="196204" y="298765"/>
                  </a:lnTo>
                  <a:lnTo>
                    <a:pt x="148544" y="318720"/>
                  </a:lnTo>
                  <a:lnTo>
                    <a:pt x="107194" y="339079"/>
                  </a:lnTo>
                  <a:lnTo>
                    <a:pt x="72320" y="359817"/>
                  </a:lnTo>
                  <a:lnTo>
                    <a:pt x="32517" y="391585"/>
                  </a:lnTo>
                  <a:lnTo>
                    <a:pt x="8223" y="424073"/>
                  </a:lnTo>
                  <a:lnTo>
                    <a:pt x="0" y="457200"/>
                  </a:lnTo>
                  <a:lnTo>
                    <a:pt x="920" y="468308"/>
                  </a:lnTo>
                  <a:lnTo>
                    <a:pt x="22668" y="512061"/>
                  </a:lnTo>
                  <a:lnTo>
                    <a:pt x="57364" y="544077"/>
                  </a:lnTo>
                  <a:lnTo>
                    <a:pt x="107194" y="575320"/>
                  </a:lnTo>
                  <a:lnTo>
                    <a:pt x="148544" y="595679"/>
                  </a:lnTo>
                  <a:lnTo>
                    <a:pt x="196204" y="615634"/>
                  </a:lnTo>
                  <a:lnTo>
                    <a:pt x="250006" y="635161"/>
                  </a:lnTo>
                  <a:lnTo>
                    <a:pt x="309785" y="654237"/>
                  </a:lnTo>
                  <a:lnTo>
                    <a:pt x="375373" y="672836"/>
                  </a:lnTo>
                  <a:lnTo>
                    <a:pt x="446605" y="690937"/>
                  </a:lnTo>
                  <a:lnTo>
                    <a:pt x="484284" y="699792"/>
                  </a:lnTo>
                  <a:lnTo>
                    <a:pt x="523312" y="708513"/>
                  </a:lnTo>
                  <a:lnTo>
                    <a:pt x="563667" y="717098"/>
                  </a:lnTo>
                  <a:lnTo>
                    <a:pt x="605329" y="725543"/>
                  </a:lnTo>
                  <a:lnTo>
                    <a:pt x="648277" y="733844"/>
                  </a:lnTo>
                  <a:lnTo>
                    <a:pt x="692490" y="742000"/>
                  </a:lnTo>
                  <a:lnTo>
                    <a:pt x="737946" y="750007"/>
                  </a:lnTo>
                  <a:lnTo>
                    <a:pt x="784626" y="757863"/>
                  </a:lnTo>
                  <a:lnTo>
                    <a:pt x="832508" y="765563"/>
                  </a:lnTo>
                  <a:lnTo>
                    <a:pt x="881572" y="773106"/>
                  </a:lnTo>
                  <a:lnTo>
                    <a:pt x="931797" y="780488"/>
                  </a:lnTo>
                  <a:lnTo>
                    <a:pt x="983161" y="787705"/>
                  </a:lnTo>
                  <a:lnTo>
                    <a:pt x="1035645" y="794757"/>
                  </a:lnTo>
                  <a:lnTo>
                    <a:pt x="1089227" y="801638"/>
                  </a:lnTo>
                  <a:lnTo>
                    <a:pt x="1143886" y="808346"/>
                  </a:lnTo>
                  <a:lnTo>
                    <a:pt x="1199602" y="814879"/>
                  </a:lnTo>
                  <a:lnTo>
                    <a:pt x="1256354" y="821233"/>
                  </a:lnTo>
                  <a:lnTo>
                    <a:pt x="1314121" y="827405"/>
                  </a:lnTo>
                  <a:lnTo>
                    <a:pt x="1372882" y="833393"/>
                  </a:lnTo>
                  <a:lnTo>
                    <a:pt x="1432616" y="839192"/>
                  </a:lnTo>
                  <a:lnTo>
                    <a:pt x="1493302" y="844801"/>
                  </a:lnTo>
                  <a:lnTo>
                    <a:pt x="1554920" y="850216"/>
                  </a:lnTo>
                  <a:lnTo>
                    <a:pt x="1617449" y="855434"/>
                  </a:lnTo>
                  <a:lnTo>
                    <a:pt x="1680868" y="860453"/>
                  </a:lnTo>
                  <a:lnTo>
                    <a:pt x="1745156" y="865269"/>
                  </a:lnTo>
                  <a:lnTo>
                    <a:pt x="1810292" y="869879"/>
                  </a:lnTo>
                  <a:lnTo>
                    <a:pt x="1876256" y="874280"/>
                  </a:lnTo>
                  <a:lnTo>
                    <a:pt x="1943026" y="878470"/>
                  </a:lnTo>
                  <a:lnTo>
                    <a:pt x="2010582" y="882445"/>
                  </a:lnTo>
                  <a:lnTo>
                    <a:pt x="2078903" y="886202"/>
                  </a:lnTo>
                  <a:lnTo>
                    <a:pt x="2147969" y="889739"/>
                  </a:lnTo>
                  <a:lnTo>
                    <a:pt x="2217757" y="893052"/>
                  </a:lnTo>
                  <a:lnTo>
                    <a:pt x="2288248" y="896138"/>
                  </a:lnTo>
                  <a:lnTo>
                    <a:pt x="2359421" y="898994"/>
                  </a:lnTo>
                  <a:lnTo>
                    <a:pt x="2431254" y="901618"/>
                  </a:lnTo>
                  <a:lnTo>
                    <a:pt x="2503728" y="904006"/>
                  </a:lnTo>
                  <a:lnTo>
                    <a:pt x="2576820" y="906155"/>
                  </a:lnTo>
                  <a:lnTo>
                    <a:pt x="2650511" y="908063"/>
                  </a:lnTo>
                  <a:lnTo>
                    <a:pt x="2724779" y="909726"/>
                  </a:lnTo>
                  <a:lnTo>
                    <a:pt x="2799604" y="911142"/>
                  </a:lnTo>
                  <a:lnTo>
                    <a:pt x="2874965" y="912307"/>
                  </a:lnTo>
                  <a:lnTo>
                    <a:pt x="2950841" y="913218"/>
                  </a:lnTo>
                  <a:lnTo>
                    <a:pt x="3027211" y="913872"/>
                  </a:lnTo>
                  <a:lnTo>
                    <a:pt x="3104054" y="914267"/>
                  </a:lnTo>
                  <a:lnTo>
                    <a:pt x="3181350" y="914400"/>
                  </a:lnTo>
                  <a:lnTo>
                    <a:pt x="3258645" y="914267"/>
                  </a:lnTo>
                  <a:lnTo>
                    <a:pt x="3335488" y="913872"/>
                  </a:lnTo>
                  <a:lnTo>
                    <a:pt x="3411858" y="913218"/>
                  </a:lnTo>
                  <a:lnTo>
                    <a:pt x="3487734" y="912307"/>
                  </a:lnTo>
                  <a:lnTo>
                    <a:pt x="3563095" y="911142"/>
                  </a:lnTo>
                  <a:lnTo>
                    <a:pt x="3637920" y="909726"/>
                  </a:lnTo>
                  <a:lnTo>
                    <a:pt x="3712188" y="908063"/>
                  </a:lnTo>
                  <a:lnTo>
                    <a:pt x="3785879" y="906155"/>
                  </a:lnTo>
                  <a:lnTo>
                    <a:pt x="3858971" y="904006"/>
                  </a:lnTo>
                  <a:lnTo>
                    <a:pt x="3931445" y="901618"/>
                  </a:lnTo>
                  <a:lnTo>
                    <a:pt x="4003278" y="898994"/>
                  </a:lnTo>
                  <a:lnTo>
                    <a:pt x="4074451" y="896138"/>
                  </a:lnTo>
                  <a:lnTo>
                    <a:pt x="4144942" y="893052"/>
                  </a:lnTo>
                  <a:lnTo>
                    <a:pt x="4214730" y="889739"/>
                  </a:lnTo>
                  <a:lnTo>
                    <a:pt x="4283796" y="886202"/>
                  </a:lnTo>
                  <a:lnTo>
                    <a:pt x="4352117" y="882445"/>
                  </a:lnTo>
                  <a:lnTo>
                    <a:pt x="4419673" y="878470"/>
                  </a:lnTo>
                  <a:lnTo>
                    <a:pt x="4486443" y="874280"/>
                  </a:lnTo>
                  <a:lnTo>
                    <a:pt x="4552407" y="869879"/>
                  </a:lnTo>
                  <a:lnTo>
                    <a:pt x="4617543" y="865269"/>
                  </a:lnTo>
                  <a:lnTo>
                    <a:pt x="4681831" y="860453"/>
                  </a:lnTo>
                  <a:lnTo>
                    <a:pt x="4745250" y="855434"/>
                  </a:lnTo>
                  <a:lnTo>
                    <a:pt x="4807779" y="850216"/>
                  </a:lnTo>
                  <a:lnTo>
                    <a:pt x="4869397" y="844801"/>
                  </a:lnTo>
                  <a:lnTo>
                    <a:pt x="4930083" y="839192"/>
                  </a:lnTo>
                  <a:lnTo>
                    <a:pt x="4989817" y="833393"/>
                  </a:lnTo>
                  <a:lnTo>
                    <a:pt x="5048578" y="827405"/>
                  </a:lnTo>
                  <a:lnTo>
                    <a:pt x="5106345" y="821233"/>
                  </a:lnTo>
                  <a:lnTo>
                    <a:pt x="5163097" y="814879"/>
                  </a:lnTo>
                  <a:lnTo>
                    <a:pt x="5218813" y="808346"/>
                  </a:lnTo>
                  <a:lnTo>
                    <a:pt x="5273472" y="801638"/>
                  </a:lnTo>
                  <a:lnTo>
                    <a:pt x="5327054" y="794757"/>
                  </a:lnTo>
                  <a:lnTo>
                    <a:pt x="5379538" y="787705"/>
                  </a:lnTo>
                  <a:lnTo>
                    <a:pt x="5430902" y="780488"/>
                  </a:lnTo>
                  <a:lnTo>
                    <a:pt x="5481127" y="773106"/>
                  </a:lnTo>
                  <a:lnTo>
                    <a:pt x="5530191" y="765563"/>
                  </a:lnTo>
                  <a:lnTo>
                    <a:pt x="5578073" y="757863"/>
                  </a:lnTo>
                  <a:lnTo>
                    <a:pt x="5624753" y="750007"/>
                  </a:lnTo>
                  <a:lnTo>
                    <a:pt x="5670209" y="742000"/>
                  </a:lnTo>
                  <a:lnTo>
                    <a:pt x="5714422" y="733844"/>
                  </a:lnTo>
                  <a:lnTo>
                    <a:pt x="5757370" y="725543"/>
                  </a:lnTo>
                  <a:lnTo>
                    <a:pt x="5799032" y="717098"/>
                  </a:lnTo>
                  <a:lnTo>
                    <a:pt x="5839387" y="708513"/>
                  </a:lnTo>
                  <a:lnTo>
                    <a:pt x="5878415" y="699792"/>
                  </a:lnTo>
                  <a:lnTo>
                    <a:pt x="5916094" y="690937"/>
                  </a:lnTo>
                  <a:lnTo>
                    <a:pt x="5987326" y="672836"/>
                  </a:lnTo>
                  <a:lnTo>
                    <a:pt x="6052914" y="654237"/>
                  </a:lnTo>
                  <a:lnTo>
                    <a:pt x="6112693" y="635161"/>
                  </a:lnTo>
                  <a:lnTo>
                    <a:pt x="6166495" y="615634"/>
                  </a:lnTo>
                  <a:lnTo>
                    <a:pt x="6214155" y="595679"/>
                  </a:lnTo>
                  <a:lnTo>
                    <a:pt x="6255505" y="575320"/>
                  </a:lnTo>
                  <a:lnTo>
                    <a:pt x="6290379" y="554582"/>
                  </a:lnTo>
                  <a:lnTo>
                    <a:pt x="6330182" y="522814"/>
                  </a:lnTo>
                  <a:lnTo>
                    <a:pt x="6354476" y="490326"/>
                  </a:lnTo>
                  <a:lnTo>
                    <a:pt x="6362700" y="457200"/>
                  </a:lnTo>
                  <a:lnTo>
                    <a:pt x="6361779" y="446091"/>
                  </a:lnTo>
                  <a:lnTo>
                    <a:pt x="6340031" y="402338"/>
                  </a:lnTo>
                  <a:lnTo>
                    <a:pt x="6305335" y="370322"/>
                  </a:lnTo>
                  <a:lnTo>
                    <a:pt x="6255505" y="339079"/>
                  </a:lnTo>
                  <a:lnTo>
                    <a:pt x="6214155" y="318720"/>
                  </a:lnTo>
                  <a:lnTo>
                    <a:pt x="6166495" y="298765"/>
                  </a:lnTo>
                  <a:lnTo>
                    <a:pt x="6112693" y="279238"/>
                  </a:lnTo>
                  <a:lnTo>
                    <a:pt x="6052914" y="260162"/>
                  </a:lnTo>
                  <a:lnTo>
                    <a:pt x="5987326" y="241563"/>
                  </a:lnTo>
                  <a:lnTo>
                    <a:pt x="5916094" y="223462"/>
                  </a:lnTo>
                  <a:lnTo>
                    <a:pt x="5878415" y="214607"/>
                  </a:lnTo>
                  <a:lnTo>
                    <a:pt x="5839387" y="205886"/>
                  </a:lnTo>
                  <a:lnTo>
                    <a:pt x="5799032" y="197301"/>
                  </a:lnTo>
                  <a:lnTo>
                    <a:pt x="5757370" y="188856"/>
                  </a:lnTo>
                  <a:lnTo>
                    <a:pt x="5714422" y="180555"/>
                  </a:lnTo>
                  <a:lnTo>
                    <a:pt x="5670209" y="172399"/>
                  </a:lnTo>
                  <a:lnTo>
                    <a:pt x="5624753" y="164392"/>
                  </a:lnTo>
                  <a:lnTo>
                    <a:pt x="5578073" y="156536"/>
                  </a:lnTo>
                  <a:lnTo>
                    <a:pt x="5530191" y="148836"/>
                  </a:lnTo>
                  <a:lnTo>
                    <a:pt x="5481127" y="141293"/>
                  </a:lnTo>
                  <a:lnTo>
                    <a:pt x="5430902" y="133911"/>
                  </a:lnTo>
                  <a:lnTo>
                    <a:pt x="5379538" y="126694"/>
                  </a:lnTo>
                  <a:lnTo>
                    <a:pt x="5327054" y="119642"/>
                  </a:lnTo>
                  <a:lnTo>
                    <a:pt x="5273472" y="112761"/>
                  </a:lnTo>
                  <a:lnTo>
                    <a:pt x="5218813" y="106053"/>
                  </a:lnTo>
                  <a:lnTo>
                    <a:pt x="5163097" y="99520"/>
                  </a:lnTo>
                  <a:lnTo>
                    <a:pt x="5106345" y="93166"/>
                  </a:lnTo>
                  <a:lnTo>
                    <a:pt x="5048578" y="86994"/>
                  </a:lnTo>
                  <a:lnTo>
                    <a:pt x="4989817" y="81006"/>
                  </a:lnTo>
                  <a:lnTo>
                    <a:pt x="4930083" y="75207"/>
                  </a:lnTo>
                  <a:lnTo>
                    <a:pt x="4869397" y="69598"/>
                  </a:lnTo>
                  <a:lnTo>
                    <a:pt x="4807779" y="64183"/>
                  </a:lnTo>
                  <a:lnTo>
                    <a:pt x="4745250" y="58965"/>
                  </a:lnTo>
                  <a:lnTo>
                    <a:pt x="4681831" y="53946"/>
                  </a:lnTo>
                  <a:lnTo>
                    <a:pt x="4617543" y="49130"/>
                  </a:lnTo>
                  <a:lnTo>
                    <a:pt x="4552407" y="44520"/>
                  </a:lnTo>
                  <a:lnTo>
                    <a:pt x="4486443" y="40119"/>
                  </a:lnTo>
                  <a:lnTo>
                    <a:pt x="4419673" y="35929"/>
                  </a:lnTo>
                  <a:lnTo>
                    <a:pt x="4352117" y="31954"/>
                  </a:lnTo>
                  <a:lnTo>
                    <a:pt x="4283796" y="28197"/>
                  </a:lnTo>
                  <a:lnTo>
                    <a:pt x="4214730" y="24660"/>
                  </a:lnTo>
                  <a:lnTo>
                    <a:pt x="4144942" y="21347"/>
                  </a:lnTo>
                  <a:lnTo>
                    <a:pt x="4074451" y="18261"/>
                  </a:lnTo>
                  <a:lnTo>
                    <a:pt x="4003278" y="15405"/>
                  </a:lnTo>
                  <a:lnTo>
                    <a:pt x="3931445" y="12781"/>
                  </a:lnTo>
                  <a:lnTo>
                    <a:pt x="3858971" y="10393"/>
                  </a:lnTo>
                  <a:lnTo>
                    <a:pt x="3785879" y="8244"/>
                  </a:lnTo>
                  <a:lnTo>
                    <a:pt x="3712188" y="6336"/>
                  </a:lnTo>
                  <a:lnTo>
                    <a:pt x="3637920" y="4673"/>
                  </a:lnTo>
                  <a:lnTo>
                    <a:pt x="3563095" y="3257"/>
                  </a:lnTo>
                  <a:lnTo>
                    <a:pt x="3487734" y="2092"/>
                  </a:lnTo>
                  <a:lnTo>
                    <a:pt x="3411858" y="1181"/>
                  </a:lnTo>
                  <a:lnTo>
                    <a:pt x="3335488" y="527"/>
                  </a:lnTo>
                  <a:lnTo>
                    <a:pt x="3258645" y="132"/>
                  </a:lnTo>
                  <a:lnTo>
                    <a:pt x="3181350" y="0"/>
                  </a:lnTo>
                  <a:close/>
                </a:path>
              </a:pathLst>
            </a:custGeom>
            <a:solidFill>
              <a:srgbClr val="FFFFFF"/>
            </a:solidFill>
          </p:spPr>
          <p:txBody>
            <a:bodyPr wrap="square" lIns="0" tIns="0" rIns="0" bIns="0" rtlCol="0"/>
            <a:lstStyle/>
            <a:p>
              <a:endParaRPr dirty="0"/>
            </a:p>
          </p:txBody>
        </p:sp>
        <p:sp>
          <p:nvSpPr>
            <p:cNvPr id="4" name="object 4"/>
            <p:cNvSpPr/>
            <p:nvPr/>
          </p:nvSpPr>
          <p:spPr>
            <a:xfrm>
              <a:off x="2643378" y="1610105"/>
              <a:ext cx="6362700" cy="914400"/>
            </a:xfrm>
            <a:custGeom>
              <a:avLst/>
              <a:gdLst/>
              <a:ahLst/>
              <a:cxnLst/>
              <a:rect l="l" t="t" r="r" b="b"/>
              <a:pathLst>
                <a:path w="6362700" h="914400">
                  <a:moveTo>
                    <a:pt x="0" y="457200"/>
                  </a:moveTo>
                  <a:lnTo>
                    <a:pt x="14563" y="413169"/>
                  </a:lnTo>
                  <a:lnTo>
                    <a:pt x="44089" y="380912"/>
                  </a:lnTo>
                  <a:lnTo>
                    <a:pt x="88937" y="349402"/>
                  </a:lnTo>
                  <a:lnTo>
                    <a:pt x="127070" y="328851"/>
                  </a:lnTo>
                  <a:lnTo>
                    <a:pt x="171596" y="308691"/>
                  </a:lnTo>
                  <a:lnTo>
                    <a:pt x="222348" y="288947"/>
                  </a:lnTo>
                  <a:lnTo>
                    <a:pt x="279159" y="269642"/>
                  </a:lnTo>
                  <a:lnTo>
                    <a:pt x="341863" y="250802"/>
                  </a:lnTo>
                  <a:lnTo>
                    <a:pt x="410294" y="232449"/>
                  </a:lnTo>
                  <a:lnTo>
                    <a:pt x="484284" y="214607"/>
                  </a:lnTo>
                  <a:lnTo>
                    <a:pt x="523312" y="205886"/>
                  </a:lnTo>
                  <a:lnTo>
                    <a:pt x="563667" y="197301"/>
                  </a:lnTo>
                  <a:lnTo>
                    <a:pt x="605329" y="188856"/>
                  </a:lnTo>
                  <a:lnTo>
                    <a:pt x="648277" y="180555"/>
                  </a:lnTo>
                  <a:lnTo>
                    <a:pt x="692490" y="172399"/>
                  </a:lnTo>
                  <a:lnTo>
                    <a:pt x="737946" y="164392"/>
                  </a:lnTo>
                  <a:lnTo>
                    <a:pt x="784626" y="156536"/>
                  </a:lnTo>
                  <a:lnTo>
                    <a:pt x="832508" y="148836"/>
                  </a:lnTo>
                  <a:lnTo>
                    <a:pt x="881572" y="141293"/>
                  </a:lnTo>
                  <a:lnTo>
                    <a:pt x="931797" y="133911"/>
                  </a:lnTo>
                  <a:lnTo>
                    <a:pt x="983161" y="126694"/>
                  </a:lnTo>
                  <a:lnTo>
                    <a:pt x="1035645" y="119642"/>
                  </a:lnTo>
                  <a:lnTo>
                    <a:pt x="1089227" y="112761"/>
                  </a:lnTo>
                  <a:lnTo>
                    <a:pt x="1143886" y="106053"/>
                  </a:lnTo>
                  <a:lnTo>
                    <a:pt x="1199602" y="99520"/>
                  </a:lnTo>
                  <a:lnTo>
                    <a:pt x="1256354" y="93166"/>
                  </a:lnTo>
                  <a:lnTo>
                    <a:pt x="1314121" y="86994"/>
                  </a:lnTo>
                  <a:lnTo>
                    <a:pt x="1372882" y="81006"/>
                  </a:lnTo>
                  <a:lnTo>
                    <a:pt x="1432616" y="75207"/>
                  </a:lnTo>
                  <a:lnTo>
                    <a:pt x="1493302" y="69598"/>
                  </a:lnTo>
                  <a:lnTo>
                    <a:pt x="1554920" y="64183"/>
                  </a:lnTo>
                  <a:lnTo>
                    <a:pt x="1617449" y="58965"/>
                  </a:lnTo>
                  <a:lnTo>
                    <a:pt x="1680868" y="53946"/>
                  </a:lnTo>
                  <a:lnTo>
                    <a:pt x="1745156" y="49130"/>
                  </a:lnTo>
                  <a:lnTo>
                    <a:pt x="1810292" y="44520"/>
                  </a:lnTo>
                  <a:lnTo>
                    <a:pt x="1876256" y="40119"/>
                  </a:lnTo>
                  <a:lnTo>
                    <a:pt x="1943026" y="35929"/>
                  </a:lnTo>
                  <a:lnTo>
                    <a:pt x="2010582" y="31954"/>
                  </a:lnTo>
                  <a:lnTo>
                    <a:pt x="2078903" y="28197"/>
                  </a:lnTo>
                  <a:lnTo>
                    <a:pt x="2147969" y="24660"/>
                  </a:lnTo>
                  <a:lnTo>
                    <a:pt x="2217757" y="21347"/>
                  </a:lnTo>
                  <a:lnTo>
                    <a:pt x="2288248" y="18261"/>
                  </a:lnTo>
                  <a:lnTo>
                    <a:pt x="2359421" y="15405"/>
                  </a:lnTo>
                  <a:lnTo>
                    <a:pt x="2431254" y="12781"/>
                  </a:lnTo>
                  <a:lnTo>
                    <a:pt x="2503728" y="10393"/>
                  </a:lnTo>
                  <a:lnTo>
                    <a:pt x="2576820" y="8244"/>
                  </a:lnTo>
                  <a:lnTo>
                    <a:pt x="2650511" y="6336"/>
                  </a:lnTo>
                  <a:lnTo>
                    <a:pt x="2724779" y="4673"/>
                  </a:lnTo>
                  <a:lnTo>
                    <a:pt x="2799604" y="3257"/>
                  </a:lnTo>
                  <a:lnTo>
                    <a:pt x="2874965" y="2092"/>
                  </a:lnTo>
                  <a:lnTo>
                    <a:pt x="2950841" y="1181"/>
                  </a:lnTo>
                  <a:lnTo>
                    <a:pt x="3027211" y="527"/>
                  </a:lnTo>
                  <a:lnTo>
                    <a:pt x="3104054" y="132"/>
                  </a:lnTo>
                  <a:lnTo>
                    <a:pt x="3181350" y="0"/>
                  </a:lnTo>
                  <a:lnTo>
                    <a:pt x="3258645" y="132"/>
                  </a:lnTo>
                  <a:lnTo>
                    <a:pt x="3335488" y="527"/>
                  </a:lnTo>
                  <a:lnTo>
                    <a:pt x="3411858" y="1181"/>
                  </a:lnTo>
                  <a:lnTo>
                    <a:pt x="3487734" y="2092"/>
                  </a:lnTo>
                  <a:lnTo>
                    <a:pt x="3563095" y="3257"/>
                  </a:lnTo>
                  <a:lnTo>
                    <a:pt x="3637920" y="4673"/>
                  </a:lnTo>
                  <a:lnTo>
                    <a:pt x="3712188" y="6336"/>
                  </a:lnTo>
                  <a:lnTo>
                    <a:pt x="3785879" y="8244"/>
                  </a:lnTo>
                  <a:lnTo>
                    <a:pt x="3858971" y="10393"/>
                  </a:lnTo>
                  <a:lnTo>
                    <a:pt x="3931445" y="12781"/>
                  </a:lnTo>
                  <a:lnTo>
                    <a:pt x="4003278" y="15405"/>
                  </a:lnTo>
                  <a:lnTo>
                    <a:pt x="4074451" y="18261"/>
                  </a:lnTo>
                  <a:lnTo>
                    <a:pt x="4144942" y="21347"/>
                  </a:lnTo>
                  <a:lnTo>
                    <a:pt x="4214730" y="24660"/>
                  </a:lnTo>
                  <a:lnTo>
                    <a:pt x="4283796" y="28197"/>
                  </a:lnTo>
                  <a:lnTo>
                    <a:pt x="4352117" y="31954"/>
                  </a:lnTo>
                  <a:lnTo>
                    <a:pt x="4419673" y="35929"/>
                  </a:lnTo>
                  <a:lnTo>
                    <a:pt x="4486443" y="40119"/>
                  </a:lnTo>
                  <a:lnTo>
                    <a:pt x="4552407" y="44520"/>
                  </a:lnTo>
                  <a:lnTo>
                    <a:pt x="4617543" y="49130"/>
                  </a:lnTo>
                  <a:lnTo>
                    <a:pt x="4681831" y="53946"/>
                  </a:lnTo>
                  <a:lnTo>
                    <a:pt x="4745250" y="58965"/>
                  </a:lnTo>
                  <a:lnTo>
                    <a:pt x="4807779" y="64183"/>
                  </a:lnTo>
                  <a:lnTo>
                    <a:pt x="4869397" y="69598"/>
                  </a:lnTo>
                  <a:lnTo>
                    <a:pt x="4930083" y="75207"/>
                  </a:lnTo>
                  <a:lnTo>
                    <a:pt x="4989817" y="81006"/>
                  </a:lnTo>
                  <a:lnTo>
                    <a:pt x="5048578" y="86994"/>
                  </a:lnTo>
                  <a:lnTo>
                    <a:pt x="5106345" y="93166"/>
                  </a:lnTo>
                  <a:lnTo>
                    <a:pt x="5163097" y="99520"/>
                  </a:lnTo>
                  <a:lnTo>
                    <a:pt x="5218813" y="106053"/>
                  </a:lnTo>
                  <a:lnTo>
                    <a:pt x="5273472" y="112761"/>
                  </a:lnTo>
                  <a:lnTo>
                    <a:pt x="5327054" y="119642"/>
                  </a:lnTo>
                  <a:lnTo>
                    <a:pt x="5379538" y="126694"/>
                  </a:lnTo>
                  <a:lnTo>
                    <a:pt x="5430902" y="133911"/>
                  </a:lnTo>
                  <a:lnTo>
                    <a:pt x="5481127" y="141293"/>
                  </a:lnTo>
                  <a:lnTo>
                    <a:pt x="5530191" y="148836"/>
                  </a:lnTo>
                  <a:lnTo>
                    <a:pt x="5578073" y="156536"/>
                  </a:lnTo>
                  <a:lnTo>
                    <a:pt x="5624753" y="164392"/>
                  </a:lnTo>
                  <a:lnTo>
                    <a:pt x="5670209" y="172399"/>
                  </a:lnTo>
                  <a:lnTo>
                    <a:pt x="5714422" y="180555"/>
                  </a:lnTo>
                  <a:lnTo>
                    <a:pt x="5757370" y="188856"/>
                  </a:lnTo>
                  <a:lnTo>
                    <a:pt x="5799032" y="197301"/>
                  </a:lnTo>
                  <a:lnTo>
                    <a:pt x="5839387" y="205886"/>
                  </a:lnTo>
                  <a:lnTo>
                    <a:pt x="5878415" y="214607"/>
                  </a:lnTo>
                  <a:lnTo>
                    <a:pt x="5916094" y="223462"/>
                  </a:lnTo>
                  <a:lnTo>
                    <a:pt x="5987326" y="241563"/>
                  </a:lnTo>
                  <a:lnTo>
                    <a:pt x="6052914" y="260162"/>
                  </a:lnTo>
                  <a:lnTo>
                    <a:pt x="6112693" y="279238"/>
                  </a:lnTo>
                  <a:lnTo>
                    <a:pt x="6166495" y="298765"/>
                  </a:lnTo>
                  <a:lnTo>
                    <a:pt x="6214155" y="318720"/>
                  </a:lnTo>
                  <a:lnTo>
                    <a:pt x="6255505" y="339079"/>
                  </a:lnTo>
                  <a:lnTo>
                    <a:pt x="6290379" y="359817"/>
                  </a:lnTo>
                  <a:lnTo>
                    <a:pt x="6330182" y="391585"/>
                  </a:lnTo>
                  <a:lnTo>
                    <a:pt x="6354476" y="424073"/>
                  </a:lnTo>
                  <a:lnTo>
                    <a:pt x="6362700" y="457200"/>
                  </a:lnTo>
                  <a:lnTo>
                    <a:pt x="6361779" y="468308"/>
                  </a:lnTo>
                  <a:lnTo>
                    <a:pt x="6340031" y="512061"/>
                  </a:lnTo>
                  <a:lnTo>
                    <a:pt x="6305335" y="544077"/>
                  </a:lnTo>
                  <a:lnTo>
                    <a:pt x="6255505" y="575320"/>
                  </a:lnTo>
                  <a:lnTo>
                    <a:pt x="6214155" y="595679"/>
                  </a:lnTo>
                  <a:lnTo>
                    <a:pt x="6166495" y="615634"/>
                  </a:lnTo>
                  <a:lnTo>
                    <a:pt x="6112693" y="635161"/>
                  </a:lnTo>
                  <a:lnTo>
                    <a:pt x="6052914" y="654237"/>
                  </a:lnTo>
                  <a:lnTo>
                    <a:pt x="5987326" y="672836"/>
                  </a:lnTo>
                  <a:lnTo>
                    <a:pt x="5916094" y="690937"/>
                  </a:lnTo>
                  <a:lnTo>
                    <a:pt x="5878415" y="699792"/>
                  </a:lnTo>
                  <a:lnTo>
                    <a:pt x="5839387" y="708513"/>
                  </a:lnTo>
                  <a:lnTo>
                    <a:pt x="5799032" y="717098"/>
                  </a:lnTo>
                  <a:lnTo>
                    <a:pt x="5757370" y="725543"/>
                  </a:lnTo>
                  <a:lnTo>
                    <a:pt x="5714422" y="733844"/>
                  </a:lnTo>
                  <a:lnTo>
                    <a:pt x="5670209" y="742000"/>
                  </a:lnTo>
                  <a:lnTo>
                    <a:pt x="5624753" y="750007"/>
                  </a:lnTo>
                  <a:lnTo>
                    <a:pt x="5578073" y="757863"/>
                  </a:lnTo>
                  <a:lnTo>
                    <a:pt x="5530191" y="765563"/>
                  </a:lnTo>
                  <a:lnTo>
                    <a:pt x="5481127" y="773106"/>
                  </a:lnTo>
                  <a:lnTo>
                    <a:pt x="5430902" y="780488"/>
                  </a:lnTo>
                  <a:lnTo>
                    <a:pt x="5379538" y="787705"/>
                  </a:lnTo>
                  <a:lnTo>
                    <a:pt x="5327054" y="794757"/>
                  </a:lnTo>
                  <a:lnTo>
                    <a:pt x="5273472" y="801638"/>
                  </a:lnTo>
                  <a:lnTo>
                    <a:pt x="5218813" y="808346"/>
                  </a:lnTo>
                  <a:lnTo>
                    <a:pt x="5163097" y="814879"/>
                  </a:lnTo>
                  <a:lnTo>
                    <a:pt x="5106345" y="821233"/>
                  </a:lnTo>
                  <a:lnTo>
                    <a:pt x="5048578" y="827405"/>
                  </a:lnTo>
                  <a:lnTo>
                    <a:pt x="4989817" y="833393"/>
                  </a:lnTo>
                  <a:lnTo>
                    <a:pt x="4930083" y="839192"/>
                  </a:lnTo>
                  <a:lnTo>
                    <a:pt x="4869397" y="844801"/>
                  </a:lnTo>
                  <a:lnTo>
                    <a:pt x="4807779" y="850216"/>
                  </a:lnTo>
                  <a:lnTo>
                    <a:pt x="4745250" y="855434"/>
                  </a:lnTo>
                  <a:lnTo>
                    <a:pt x="4681831" y="860453"/>
                  </a:lnTo>
                  <a:lnTo>
                    <a:pt x="4617543" y="865269"/>
                  </a:lnTo>
                  <a:lnTo>
                    <a:pt x="4552407" y="869879"/>
                  </a:lnTo>
                  <a:lnTo>
                    <a:pt x="4486443" y="874280"/>
                  </a:lnTo>
                  <a:lnTo>
                    <a:pt x="4419673" y="878470"/>
                  </a:lnTo>
                  <a:lnTo>
                    <a:pt x="4352117" y="882445"/>
                  </a:lnTo>
                  <a:lnTo>
                    <a:pt x="4283796" y="886202"/>
                  </a:lnTo>
                  <a:lnTo>
                    <a:pt x="4214730" y="889739"/>
                  </a:lnTo>
                  <a:lnTo>
                    <a:pt x="4144942" y="893052"/>
                  </a:lnTo>
                  <a:lnTo>
                    <a:pt x="4074451" y="896138"/>
                  </a:lnTo>
                  <a:lnTo>
                    <a:pt x="4003278" y="898994"/>
                  </a:lnTo>
                  <a:lnTo>
                    <a:pt x="3931445" y="901618"/>
                  </a:lnTo>
                  <a:lnTo>
                    <a:pt x="3858971" y="904006"/>
                  </a:lnTo>
                  <a:lnTo>
                    <a:pt x="3785879" y="906155"/>
                  </a:lnTo>
                  <a:lnTo>
                    <a:pt x="3712188" y="908063"/>
                  </a:lnTo>
                  <a:lnTo>
                    <a:pt x="3637920" y="909726"/>
                  </a:lnTo>
                  <a:lnTo>
                    <a:pt x="3563095" y="911142"/>
                  </a:lnTo>
                  <a:lnTo>
                    <a:pt x="3487734" y="912307"/>
                  </a:lnTo>
                  <a:lnTo>
                    <a:pt x="3411858" y="913218"/>
                  </a:lnTo>
                  <a:lnTo>
                    <a:pt x="3335488" y="913872"/>
                  </a:lnTo>
                  <a:lnTo>
                    <a:pt x="3258645" y="914267"/>
                  </a:lnTo>
                  <a:lnTo>
                    <a:pt x="3181350" y="914400"/>
                  </a:lnTo>
                  <a:lnTo>
                    <a:pt x="3104054" y="914267"/>
                  </a:lnTo>
                  <a:lnTo>
                    <a:pt x="3027211" y="913872"/>
                  </a:lnTo>
                  <a:lnTo>
                    <a:pt x="2950841" y="913218"/>
                  </a:lnTo>
                  <a:lnTo>
                    <a:pt x="2874965" y="912307"/>
                  </a:lnTo>
                  <a:lnTo>
                    <a:pt x="2799604" y="911142"/>
                  </a:lnTo>
                  <a:lnTo>
                    <a:pt x="2724779" y="909726"/>
                  </a:lnTo>
                  <a:lnTo>
                    <a:pt x="2650511" y="908063"/>
                  </a:lnTo>
                  <a:lnTo>
                    <a:pt x="2576820" y="906155"/>
                  </a:lnTo>
                  <a:lnTo>
                    <a:pt x="2503728" y="904006"/>
                  </a:lnTo>
                  <a:lnTo>
                    <a:pt x="2431254" y="901618"/>
                  </a:lnTo>
                  <a:lnTo>
                    <a:pt x="2359421" y="898994"/>
                  </a:lnTo>
                  <a:lnTo>
                    <a:pt x="2288248" y="896138"/>
                  </a:lnTo>
                  <a:lnTo>
                    <a:pt x="2217757" y="893052"/>
                  </a:lnTo>
                  <a:lnTo>
                    <a:pt x="2147969" y="889739"/>
                  </a:lnTo>
                  <a:lnTo>
                    <a:pt x="2078903" y="886202"/>
                  </a:lnTo>
                  <a:lnTo>
                    <a:pt x="2010582" y="882445"/>
                  </a:lnTo>
                  <a:lnTo>
                    <a:pt x="1943026" y="878470"/>
                  </a:lnTo>
                  <a:lnTo>
                    <a:pt x="1876256" y="874280"/>
                  </a:lnTo>
                  <a:lnTo>
                    <a:pt x="1810292" y="869879"/>
                  </a:lnTo>
                  <a:lnTo>
                    <a:pt x="1745156" y="865269"/>
                  </a:lnTo>
                  <a:lnTo>
                    <a:pt x="1680868" y="860453"/>
                  </a:lnTo>
                  <a:lnTo>
                    <a:pt x="1617449" y="855434"/>
                  </a:lnTo>
                  <a:lnTo>
                    <a:pt x="1554920" y="850216"/>
                  </a:lnTo>
                  <a:lnTo>
                    <a:pt x="1493302" y="844801"/>
                  </a:lnTo>
                  <a:lnTo>
                    <a:pt x="1432616" y="839192"/>
                  </a:lnTo>
                  <a:lnTo>
                    <a:pt x="1372882" y="833393"/>
                  </a:lnTo>
                  <a:lnTo>
                    <a:pt x="1314121" y="827405"/>
                  </a:lnTo>
                  <a:lnTo>
                    <a:pt x="1256354" y="821233"/>
                  </a:lnTo>
                  <a:lnTo>
                    <a:pt x="1199602" y="814879"/>
                  </a:lnTo>
                  <a:lnTo>
                    <a:pt x="1143886" y="808346"/>
                  </a:lnTo>
                  <a:lnTo>
                    <a:pt x="1089227" y="801638"/>
                  </a:lnTo>
                  <a:lnTo>
                    <a:pt x="1035645" y="794757"/>
                  </a:lnTo>
                  <a:lnTo>
                    <a:pt x="983161" y="787705"/>
                  </a:lnTo>
                  <a:lnTo>
                    <a:pt x="931797" y="780488"/>
                  </a:lnTo>
                  <a:lnTo>
                    <a:pt x="881572" y="773106"/>
                  </a:lnTo>
                  <a:lnTo>
                    <a:pt x="832508" y="765563"/>
                  </a:lnTo>
                  <a:lnTo>
                    <a:pt x="784626" y="757863"/>
                  </a:lnTo>
                  <a:lnTo>
                    <a:pt x="737946" y="750007"/>
                  </a:lnTo>
                  <a:lnTo>
                    <a:pt x="692490" y="742000"/>
                  </a:lnTo>
                  <a:lnTo>
                    <a:pt x="648277" y="733844"/>
                  </a:lnTo>
                  <a:lnTo>
                    <a:pt x="605329" y="725543"/>
                  </a:lnTo>
                  <a:lnTo>
                    <a:pt x="563667" y="717098"/>
                  </a:lnTo>
                  <a:lnTo>
                    <a:pt x="523312" y="708513"/>
                  </a:lnTo>
                  <a:lnTo>
                    <a:pt x="484284" y="699792"/>
                  </a:lnTo>
                  <a:lnTo>
                    <a:pt x="446605" y="690937"/>
                  </a:lnTo>
                  <a:lnTo>
                    <a:pt x="375373" y="672836"/>
                  </a:lnTo>
                  <a:lnTo>
                    <a:pt x="309785" y="654237"/>
                  </a:lnTo>
                  <a:lnTo>
                    <a:pt x="250006" y="635161"/>
                  </a:lnTo>
                  <a:lnTo>
                    <a:pt x="196204" y="615634"/>
                  </a:lnTo>
                  <a:lnTo>
                    <a:pt x="148544" y="595679"/>
                  </a:lnTo>
                  <a:lnTo>
                    <a:pt x="107194" y="575320"/>
                  </a:lnTo>
                  <a:lnTo>
                    <a:pt x="72320" y="554582"/>
                  </a:lnTo>
                  <a:lnTo>
                    <a:pt x="32517" y="522814"/>
                  </a:lnTo>
                  <a:lnTo>
                    <a:pt x="8223" y="490326"/>
                  </a:lnTo>
                  <a:lnTo>
                    <a:pt x="0" y="457200"/>
                  </a:lnTo>
                  <a:close/>
                </a:path>
              </a:pathLst>
            </a:custGeom>
            <a:ln w="25400">
              <a:solidFill>
                <a:srgbClr val="FF0000"/>
              </a:solidFill>
            </a:ln>
          </p:spPr>
          <p:txBody>
            <a:bodyPr wrap="square" lIns="0" tIns="0" rIns="0" bIns="0" rtlCol="0"/>
            <a:lstStyle/>
            <a:p>
              <a:endParaRPr dirty="0"/>
            </a:p>
          </p:txBody>
        </p:sp>
        <p:pic>
          <p:nvPicPr>
            <p:cNvPr id="5" name="object 5"/>
            <p:cNvPicPr/>
            <p:nvPr/>
          </p:nvPicPr>
          <p:blipFill>
            <a:blip r:embed="rId2" cstate="print"/>
            <a:stretch>
              <a:fillRect/>
            </a:stretch>
          </p:blipFill>
          <p:spPr>
            <a:xfrm>
              <a:off x="1874520" y="1565147"/>
              <a:ext cx="1336547" cy="1248155"/>
            </a:xfrm>
            <a:prstGeom prst="rect">
              <a:avLst/>
            </a:prstGeom>
          </p:spPr>
        </p:pic>
        <p:pic>
          <p:nvPicPr>
            <p:cNvPr id="6" name="object 6" descr="red circle around show you care"/>
            <p:cNvPicPr/>
            <p:nvPr/>
          </p:nvPicPr>
          <p:blipFill>
            <a:blip r:embed="rId3" cstate="print"/>
            <a:stretch>
              <a:fillRect/>
            </a:stretch>
          </p:blipFill>
          <p:spPr>
            <a:xfrm>
              <a:off x="2668524" y="1575815"/>
              <a:ext cx="6079235" cy="1231391"/>
            </a:xfrm>
            <a:prstGeom prst="rect">
              <a:avLst/>
            </a:prstGeom>
          </p:spPr>
        </p:pic>
      </p:grpSp>
      <p:grpSp>
        <p:nvGrpSpPr>
          <p:cNvPr id="11" name="object 11" descr="Ask about suicide"/>
          <p:cNvGrpSpPr/>
          <p:nvPr/>
        </p:nvGrpSpPr>
        <p:grpSpPr>
          <a:xfrm>
            <a:off x="1874520" y="2906267"/>
            <a:ext cx="8046720" cy="1248410"/>
            <a:chOff x="1874520" y="2906267"/>
            <a:chExt cx="8046720" cy="1248410"/>
          </a:xfrm>
        </p:grpSpPr>
        <p:pic>
          <p:nvPicPr>
            <p:cNvPr id="12" name="object 12"/>
            <p:cNvPicPr/>
            <p:nvPr/>
          </p:nvPicPr>
          <p:blipFill>
            <a:blip r:embed="rId4" cstate="print"/>
            <a:stretch>
              <a:fillRect/>
            </a:stretch>
          </p:blipFill>
          <p:spPr>
            <a:xfrm>
              <a:off x="1874520" y="2906267"/>
              <a:ext cx="1336547" cy="1248155"/>
            </a:xfrm>
            <a:prstGeom prst="rect">
              <a:avLst/>
            </a:prstGeom>
          </p:spPr>
        </p:pic>
        <p:pic>
          <p:nvPicPr>
            <p:cNvPr id="13" name="object 13"/>
            <p:cNvPicPr/>
            <p:nvPr/>
          </p:nvPicPr>
          <p:blipFill>
            <a:blip r:embed="rId5" cstate="print"/>
            <a:stretch>
              <a:fillRect/>
            </a:stretch>
          </p:blipFill>
          <p:spPr>
            <a:xfrm>
              <a:off x="2668524" y="2916935"/>
              <a:ext cx="7252715" cy="1231391"/>
            </a:xfrm>
            <a:prstGeom prst="rect">
              <a:avLst/>
            </a:prstGeom>
          </p:spPr>
        </p:pic>
      </p:grpSp>
      <p:sp>
        <p:nvSpPr>
          <p:cNvPr id="14" name="object 14"/>
          <p:cNvSpPr txBox="1"/>
          <p:nvPr/>
        </p:nvSpPr>
        <p:spPr>
          <a:xfrm>
            <a:off x="2211783" y="1735904"/>
            <a:ext cx="7338059" cy="2037714"/>
          </a:xfrm>
          <a:prstGeom prst="rect">
            <a:avLst/>
          </a:prstGeom>
        </p:spPr>
        <p:txBody>
          <a:bodyPr vert="horz" wrap="square" lIns="0" tIns="13335" rIns="0" bIns="0" rtlCol="0">
            <a:spAutoFit/>
          </a:bodyPr>
          <a:lstStyle/>
          <a:p>
            <a:pPr marL="802005" indent="-789940">
              <a:lnSpc>
                <a:spcPct val="100000"/>
              </a:lnSpc>
              <a:spcBef>
                <a:spcPts val="105"/>
              </a:spcBef>
              <a:buAutoNum type="arabicPeriod"/>
              <a:tabLst>
                <a:tab pos="802640" algn="l"/>
              </a:tabLst>
            </a:pPr>
            <a:r>
              <a:rPr sz="4400" b="1" dirty="0">
                <a:solidFill>
                  <a:srgbClr val="212121"/>
                </a:solidFill>
                <a:latin typeface="Verdana"/>
                <a:cs typeface="Verdana"/>
              </a:rPr>
              <a:t>SHOW</a:t>
            </a:r>
            <a:r>
              <a:rPr sz="4400" b="1" spc="-40" dirty="0">
                <a:solidFill>
                  <a:srgbClr val="212121"/>
                </a:solidFill>
                <a:latin typeface="Verdana"/>
                <a:cs typeface="Verdana"/>
              </a:rPr>
              <a:t> </a:t>
            </a:r>
            <a:r>
              <a:rPr sz="4400" b="1" spc="-5" dirty="0">
                <a:solidFill>
                  <a:srgbClr val="212121"/>
                </a:solidFill>
                <a:latin typeface="Verdana"/>
                <a:cs typeface="Verdana"/>
              </a:rPr>
              <a:t>YOU</a:t>
            </a:r>
            <a:r>
              <a:rPr sz="4400" b="1" spc="-35" dirty="0">
                <a:solidFill>
                  <a:srgbClr val="212121"/>
                </a:solidFill>
                <a:latin typeface="Verdana"/>
                <a:cs typeface="Verdana"/>
              </a:rPr>
              <a:t> </a:t>
            </a:r>
            <a:r>
              <a:rPr sz="4400" b="1" dirty="0">
                <a:solidFill>
                  <a:srgbClr val="212121"/>
                </a:solidFill>
                <a:latin typeface="Verdana"/>
                <a:cs typeface="Verdana"/>
              </a:rPr>
              <a:t>CARE</a:t>
            </a:r>
            <a:endParaRPr sz="4400" dirty="0">
              <a:latin typeface="Verdana"/>
              <a:cs typeface="Verdana"/>
            </a:endParaRPr>
          </a:p>
          <a:p>
            <a:pPr>
              <a:lnSpc>
                <a:spcPct val="100000"/>
              </a:lnSpc>
              <a:spcBef>
                <a:spcPts val="50"/>
              </a:spcBef>
              <a:buClr>
                <a:srgbClr val="212121"/>
              </a:buClr>
              <a:buFont typeface="Verdana"/>
              <a:buAutoNum type="arabicPeriod"/>
            </a:pPr>
            <a:endParaRPr sz="4300" dirty="0">
              <a:latin typeface="Verdana"/>
              <a:cs typeface="Verdana"/>
            </a:endParaRPr>
          </a:p>
          <a:p>
            <a:pPr marL="802005" indent="-789940">
              <a:lnSpc>
                <a:spcPct val="100000"/>
              </a:lnSpc>
              <a:buAutoNum type="arabicPeriod"/>
              <a:tabLst>
                <a:tab pos="802640" algn="l"/>
              </a:tabLst>
            </a:pPr>
            <a:r>
              <a:rPr sz="4400" b="1" dirty="0">
                <a:solidFill>
                  <a:srgbClr val="212121"/>
                </a:solidFill>
                <a:latin typeface="Verdana"/>
                <a:cs typeface="Verdana"/>
              </a:rPr>
              <a:t>ASK</a:t>
            </a:r>
            <a:r>
              <a:rPr sz="4400" b="1" spc="-65" dirty="0">
                <a:solidFill>
                  <a:srgbClr val="212121"/>
                </a:solidFill>
                <a:latin typeface="Verdana"/>
                <a:cs typeface="Verdana"/>
              </a:rPr>
              <a:t> </a:t>
            </a:r>
            <a:r>
              <a:rPr sz="4400" b="1" dirty="0">
                <a:solidFill>
                  <a:srgbClr val="212121"/>
                </a:solidFill>
                <a:latin typeface="Verdana"/>
                <a:cs typeface="Verdana"/>
              </a:rPr>
              <a:t>ABOUT</a:t>
            </a:r>
            <a:r>
              <a:rPr sz="4400" b="1" spc="-70" dirty="0">
                <a:solidFill>
                  <a:srgbClr val="212121"/>
                </a:solidFill>
                <a:latin typeface="Verdana"/>
                <a:cs typeface="Verdana"/>
              </a:rPr>
              <a:t> </a:t>
            </a:r>
            <a:r>
              <a:rPr sz="4400" b="1" dirty="0">
                <a:solidFill>
                  <a:srgbClr val="212121"/>
                </a:solidFill>
                <a:latin typeface="Verdana"/>
                <a:cs typeface="Verdana"/>
              </a:rPr>
              <a:t>SUICIDE</a:t>
            </a:r>
            <a:endParaRPr sz="4400" dirty="0">
              <a:latin typeface="Verdana"/>
              <a:cs typeface="Verdana"/>
            </a:endParaRPr>
          </a:p>
        </p:txBody>
      </p:sp>
      <p:grpSp>
        <p:nvGrpSpPr>
          <p:cNvPr id="15" name="object 15" descr="Get help"/>
          <p:cNvGrpSpPr/>
          <p:nvPr/>
        </p:nvGrpSpPr>
        <p:grpSpPr>
          <a:xfrm>
            <a:off x="1874520" y="4247388"/>
            <a:ext cx="4544695" cy="1248410"/>
            <a:chOff x="1874520" y="4247388"/>
            <a:chExt cx="4544695" cy="1248410"/>
          </a:xfrm>
        </p:grpSpPr>
        <p:pic>
          <p:nvPicPr>
            <p:cNvPr id="16" name="object 16"/>
            <p:cNvPicPr/>
            <p:nvPr/>
          </p:nvPicPr>
          <p:blipFill>
            <a:blip r:embed="rId6" cstate="print"/>
            <a:stretch>
              <a:fillRect/>
            </a:stretch>
          </p:blipFill>
          <p:spPr>
            <a:xfrm>
              <a:off x="1874520" y="4247388"/>
              <a:ext cx="1336547" cy="1248155"/>
            </a:xfrm>
            <a:prstGeom prst="rect">
              <a:avLst/>
            </a:prstGeom>
          </p:spPr>
        </p:pic>
        <p:pic>
          <p:nvPicPr>
            <p:cNvPr id="17" name="object 17"/>
            <p:cNvPicPr/>
            <p:nvPr/>
          </p:nvPicPr>
          <p:blipFill>
            <a:blip r:embed="rId7" cstate="print"/>
            <a:stretch>
              <a:fillRect/>
            </a:stretch>
          </p:blipFill>
          <p:spPr>
            <a:xfrm>
              <a:off x="2668524" y="4258056"/>
              <a:ext cx="3750564" cy="1231391"/>
            </a:xfrm>
            <a:prstGeom prst="rect">
              <a:avLst/>
            </a:prstGeom>
          </p:spPr>
        </p:pic>
      </p:grpSp>
      <p:sp>
        <p:nvSpPr>
          <p:cNvPr id="18" name="object 18"/>
          <p:cNvSpPr txBox="1"/>
          <p:nvPr/>
        </p:nvSpPr>
        <p:spPr>
          <a:xfrm>
            <a:off x="2077672" y="4418144"/>
            <a:ext cx="7956550" cy="1536065"/>
          </a:xfrm>
          <a:prstGeom prst="rect">
            <a:avLst/>
          </a:prstGeom>
        </p:spPr>
        <p:txBody>
          <a:bodyPr vert="horz" wrap="square" lIns="0" tIns="12700" rIns="0" bIns="0" rtlCol="0">
            <a:spAutoFit/>
          </a:bodyPr>
          <a:lstStyle/>
          <a:p>
            <a:pPr marL="146685">
              <a:lnSpc>
                <a:spcPct val="100000"/>
              </a:lnSpc>
              <a:spcBef>
                <a:spcPts val="100"/>
              </a:spcBef>
            </a:pPr>
            <a:r>
              <a:rPr sz="4400" b="1" dirty="0">
                <a:solidFill>
                  <a:srgbClr val="212121"/>
                </a:solidFill>
                <a:latin typeface="Verdana"/>
                <a:cs typeface="Verdana"/>
              </a:rPr>
              <a:t>3.</a:t>
            </a:r>
            <a:r>
              <a:rPr sz="4400" b="1" spc="-35" dirty="0">
                <a:solidFill>
                  <a:srgbClr val="212121"/>
                </a:solidFill>
                <a:latin typeface="Verdana"/>
                <a:cs typeface="Verdana"/>
              </a:rPr>
              <a:t> </a:t>
            </a:r>
            <a:r>
              <a:rPr sz="4400" b="1" dirty="0">
                <a:solidFill>
                  <a:srgbClr val="212121"/>
                </a:solidFill>
                <a:latin typeface="Verdana"/>
                <a:cs typeface="Verdana"/>
              </a:rPr>
              <a:t>GET</a:t>
            </a:r>
            <a:r>
              <a:rPr sz="4400" b="1" spc="-50" dirty="0">
                <a:solidFill>
                  <a:srgbClr val="212121"/>
                </a:solidFill>
                <a:latin typeface="Verdana"/>
                <a:cs typeface="Verdana"/>
              </a:rPr>
              <a:t> </a:t>
            </a:r>
            <a:r>
              <a:rPr sz="4400" b="1" dirty="0">
                <a:solidFill>
                  <a:srgbClr val="212121"/>
                </a:solidFill>
                <a:latin typeface="Verdana"/>
                <a:cs typeface="Verdana"/>
              </a:rPr>
              <a:t>HELP</a:t>
            </a:r>
            <a:endParaRPr sz="4400" dirty="0">
              <a:latin typeface="Verdana"/>
              <a:cs typeface="Verdana"/>
            </a:endParaRPr>
          </a:p>
          <a:p>
            <a:pPr algn="ctr">
              <a:lnSpc>
                <a:spcPct val="100000"/>
              </a:lnSpc>
              <a:spcBef>
                <a:spcPts val="2770"/>
              </a:spcBef>
            </a:pPr>
            <a:r>
              <a:rPr sz="1600" b="1" spc="-5" dirty="0">
                <a:solidFill>
                  <a:srgbClr val="212121"/>
                </a:solidFill>
                <a:latin typeface="Verdana"/>
                <a:cs typeface="Verdana"/>
              </a:rPr>
              <a:t>Adapted</a:t>
            </a:r>
            <a:r>
              <a:rPr sz="1600" b="1" spc="35" dirty="0">
                <a:solidFill>
                  <a:srgbClr val="212121"/>
                </a:solidFill>
                <a:latin typeface="Verdana"/>
                <a:cs typeface="Verdana"/>
              </a:rPr>
              <a:t> </a:t>
            </a:r>
            <a:r>
              <a:rPr sz="1600" b="1" spc="-10" dirty="0">
                <a:solidFill>
                  <a:srgbClr val="212121"/>
                </a:solidFill>
                <a:latin typeface="Verdana"/>
                <a:cs typeface="Verdana"/>
              </a:rPr>
              <a:t>with</a:t>
            </a:r>
            <a:r>
              <a:rPr sz="1600" b="1" dirty="0">
                <a:solidFill>
                  <a:srgbClr val="212121"/>
                </a:solidFill>
                <a:latin typeface="Verdana"/>
                <a:cs typeface="Verdana"/>
              </a:rPr>
              <a:t> </a:t>
            </a:r>
            <a:r>
              <a:rPr sz="1600" b="1" spc="-10" dirty="0">
                <a:solidFill>
                  <a:srgbClr val="212121"/>
                </a:solidFill>
                <a:latin typeface="Verdana"/>
                <a:cs typeface="Verdana"/>
              </a:rPr>
              <a:t>permission</a:t>
            </a:r>
            <a:r>
              <a:rPr sz="1600" b="1" spc="55" dirty="0">
                <a:solidFill>
                  <a:srgbClr val="212121"/>
                </a:solidFill>
                <a:latin typeface="Verdana"/>
                <a:cs typeface="Verdana"/>
              </a:rPr>
              <a:t> </a:t>
            </a:r>
            <a:r>
              <a:rPr sz="1600" b="1" spc="-10" dirty="0">
                <a:solidFill>
                  <a:srgbClr val="212121"/>
                </a:solidFill>
                <a:latin typeface="Verdana"/>
                <a:cs typeface="Verdana"/>
              </a:rPr>
              <a:t>from</a:t>
            </a:r>
            <a:r>
              <a:rPr sz="1600" b="1" spc="15" dirty="0">
                <a:solidFill>
                  <a:srgbClr val="212121"/>
                </a:solidFill>
                <a:latin typeface="Verdana"/>
                <a:cs typeface="Verdana"/>
              </a:rPr>
              <a:t> </a:t>
            </a:r>
            <a:r>
              <a:rPr sz="1600" b="1" spc="-5" dirty="0">
                <a:solidFill>
                  <a:srgbClr val="212121"/>
                </a:solidFill>
                <a:latin typeface="Verdana"/>
                <a:cs typeface="Verdana"/>
              </a:rPr>
              <a:t>the</a:t>
            </a:r>
            <a:endParaRPr sz="1600" dirty="0">
              <a:latin typeface="Verdana"/>
              <a:cs typeface="Verdana"/>
            </a:endParaRPr>
          </a:p>
          <a:p>
            <a:pPr algn="ctr">
              <a:lnSpc>
                <a:spcPct val="100000"/>
              </a:lnSpc>
            </a:pPr>
            <a:r>
              <a:rPr sz="1600" b="1" spc="-5" dirty="0">
                <a:solidFill>
                  <a:srgbClr val="212121"/>
                </a:solidFill>
                <a:latin typeface="Verdana"/>
                <a:cs typeface="Verdana"/>
              </a:rPr>
              <a:t>Washington</a:t>
            </a:r>
            <a:r>
              <a:rPr sz="1600" b="1" spc="30" dirty="0">
                <a:solidFill>
                  <a:srgbClr val="212121"/>
                </a:solidFill>
                <a:latin typeface="Verdana"/>
                <a:cs typeface="Verdana"/>
              </a:rPr>
              <a:t> </a:t>
            </a:r>
            <a:r>
              <a:rPr sz="1600" b="1" spc="-5" dirty="0">
                <a:solidFill>
                  <a:srgbClr val="212121"/>
                </a:solidFill>
                <a:latin typeface="Verdana"/>
                <a:cs typeface="Verdana"/>
              </a:rPr>
              <a:t>Youth</a:t>
            </a:r>
            <a:r>
              <a:rPr sz="1600" b="1" dirty="0">
                <a:solidFill>
                  <a:srgbClr val="212121"/>
                </a:solidFill>
                <a:latin typeface="Verdana"/>
                <a:cs typeface="Verdana"/>
              </a:rPr>
              <a:t> </a:t>
            </a:r>
            <a:r>
              <a:rPr sz="1600" b="1" spc="-10" dirty="0">
                <a:solidFill>
                  <a:srgbClr val="212121"/>
                </a:solidFill>
                <a:latin typeface="Verdana"/>
                <a:cs typeface="Verdana"/>
              </a:rPr>
              <a:t>Suicide</a:t>
            </a:r>
            <a:r>
              <a:rPr sz="1600" b="1" spc="50" dirty="0">
                <a:solidFill>
                  <a:srgbClr val="212121"/>
                </a:solidFill>
                <a:latin typeface="Verdana"/>
                <a:cs typeface="Verdana"/>
              </a:rPr>
              <a:t> </a:t>
            </a:r>
            <a:r>
              <a:rPr sz="1600" b="1" spc="-10" dirty="0">
                <a:solidFill>
                  <a:srgbClr val="212121"/>
                </a:solidFill>
                <a:latin typeface="Verdana"/>
                <a:cs typeface="Verdana"/>
              </a:rPr>
              <a:t>Prevention</a:t>
            </a:r>
            <a:r>
              <a:rPr sz="1600" b="1" spc="40" dirty="0">
                <a:solidFill>
                  <a:srgbClr val="212121"/>
                </a:solidFill>
                <a:latin typeface="Verdana"/>
                <a:cs typeface="Verdana"/>
              </a:rPr>
              <a:t> </a:t>
            </a:r>
            <a:r>
              <a:rPr sz="1600" b="1" spc="-10" dirty="0">
                <a:solidFill>
                  <a:srgbClr val="212121"/>
                </a:solidFill>
                <a:latin typeface="Verdana"/>
                <a:cs typeface="Verdana"/>
              </a:rPr>
              <a:t>Program</a:t>
            </a:r>
            <a:r>
              <a:rPr sz="1600" b="1" spc="60" dirty="0">
                <a:solidFill>
                  <a:srgbClr val="212121"/>
                </a:solidFill>
                <a:latin typeface="Verdana"/>
                <a:cs typeface="Verdana"/>
              </a:rPr>
              <a:t> </a:t>
            </a:r>
            <a:r>
              <a:rPr sz="1600" b="1" spc="-5" dirty="0">
                <a:solidFill>
                  <a:srgbClr val="212121"/>
                </a:solidFill>
                <a:latin typeface="Verdana"/>
                <a:cs typeface="Verdana"/>
                <a:hlinkClick r:id="rId8"/>
              </a:rPr>
              <a:t>http://www.yspp.org</a:t>
            </a:r>
            <a:endParaRPr sz="1600" dirty="0">
              <a:latin typeface="Verdana"/>
              <a:cs typeface="Verdana"/>
            </a:endParaRPr>
          </a:p>
        </p:txBody>
      </p:sp>
      <p:sp>
        <p:nvSpPr>
          <p:cNvPr id="10" name="object 10"/>
          <p:cNvSpPr txBox="1"/>
          <p:nvPr/>
        </p:nvSpPr>
        <p:spPr>
          <a:xfrm>
            <a:off x="11556492" y="6300802"/>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42</a:t>
            </a:r>
            <a:endParaRPr sz="2400" dirty="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0F7A-0651-3E42-989D-F8D80E74E2C5}"/>
              </a:ext>
            </a:extLst>
          </p:cNvPr>
          <p:cNvSpPr>
            <a:spLocks noGrp="1"/>
          </p:cNvSpPr>
          <p:nvPr>
            <p:ph type="title"/>
          </p:nvPr>
        </p:nvSpPr>
        <p:spPr>
          <a:xfrm>
            <a:off x="2142982" y="-28793"/>
            <a:ext cx="8275955" cy="123111"/>
          </a:xfrm>
        </p:spPr>
        <p:txBody>
          <a:bodyPr/>
          <a:lstStyle/>
          <a:p>
            <a:r>
              <a:rPr lang="en-US" sz="800" dirty="0">
                <a:solidFill>
                  <a:schemeClr val="bg1"/>
                </a:solidFill>
              </a:rPr>
              <a:t>First Preventative Step</a:t>
            </a:r>
          </a:p>
        </p:txBody>
      </p:sp>
      <p:sp>
        <p:nvSpPr>
          <p:cNvPr id="3" name="Text Placeholder 2">
            <a:extLst>
              <a:ext uri="{FF2B5EF4-FFF2-40B4-BE49-F238E27FC236}">
                <a16:creationId xmlns:a16="http://schemas.microsoft.com/office/drawing/2014/main" id="{A62B5DFB-B98C-974B-81E3-01275309B6DB}"/>
              </a:ext>
            </a:extLst>
          </p:cNvPr>
          <p:cNvSpPr>
            <a:spLocks noGrp="1"/>
          </p:cNvSpPr>
          <p:nvPr>
            <p:ph type="body" idx="1"/>
          </p:nvPr>
        </p:nvSpPr>
        <p:spPr/>
        <p:txBody>
          <a:bodyPr/>
          <a:lstStyle/>
          <a:p>
            <a:endParaRPr lang="en-US" dirty="0"/>
          </a:p>
        </p:txBody>
      </p:sp>
      <p:pic>
        <p:nvPicPr>
          <p:cNvPr id="5" name="Picture 4" descr="First prevention step, show you care! Listen carefully. be genuine ">
            <a:extLst>
              <a:ext uri="{FF2B5EF4-FFF2-40B4-BE49-F238E27FC236}">
                <a16:creationId xmlns:a16="http://schemas.microsoft.com/office/drawing/2014/main" id="{FF08E891-67CA-E348-AD4D-A7FC01E48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580"/>
          </a:xfrm>
          <a:prstGeom prst="rect">
            <a:avLst/>
          </a:prstGeom>
        </p:spPr>
      </p:pic>
    </p:spTree>
    <p:extLst>
      <p:ext uri="{BB962C8B-B14F-4D97-AF65-F5344CB8AC3E}">
        <p14:creationId xmlns:p14="http://schemas.microsoft.com/office/powerpoint/2010/main" val="1151131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890A-A73E-F74A-B11D-88934995EBAA}"/>
              </a:ext>
            </a:extLst>
          </p:cNvPr>
          <p:cNvSpPr>
            <a:spLocks noGrp="1"/>
          </p:cNvSpPr>
          <p:nvPr>
            <p:ph type="title"/>
          </p:nvPr>
        </p:nvSpPr>
        <p:spPr>
          <a:xfrm>
            <a:off x="2209800" y="304800"/>
            <a:ext cx="8275955" cy="123111"/>
          </a:xfrm>
        </p:spPr>
        <p:txBody>
          <a:bodyPr/>
          <a:lstStyle/>
          <a:p>
            <a:r>
              <a:rPr lang="en-US" sz="800" dirty="0">
                <a:solidFill>
                  <a:schemeClr val="bg1"/>
                </a:solidFill>
              </a:rPr>
              <a:t>What To Do </a:t>
            </a:r>
          </a:p>
        </p:txBody>
      </p:sp>
      <p:sp>
        <p:nvSpPr>
          <p:cNvPr id="3" name="Text Placeholder 2">
            <a:extLst>
              <a:ext uri="{FF2B5EF4-FFF2-40B4-BE49-F238E27FC236}">
                <a16:creationId xmlns:a16="http://schemas.microsoft.com/office/drawing/2014/main" id="{9DFE07C1-8D20-7543-8181-85709E70F8AB}"/>
              </a:ext>
            </a:extLst>
          </p:cNvPr>
          <p:cNvSpPr>
            <a:spLocks noGrp="1"/>
          </p:cNvSpPr>
          <p:nvPr>
            <p:ph type="body" idx="1"/>
          </p:nvPr>
        </p:nvSpPr>
        <p:spPr/>
        <p:txBody>
          <a:bodyPr/>
          <a:lstStyle/>
          <a:p>
            <a:endParaRPr lang="en-US" dirty="0"/>
          </a:p>
        </p:txBody>
      </p:sp>
      <p:pic>
        <p:nvPicPr>
          <p:cNvPr id="5" name="Picture 4" descr="What To Do. First, show you care. second, ask about suicide. Third, get help">
            <a:extLst>
              <a:ext uri="{FF2B5EF4-FFF2-40B4-BE49-F238E27FC236}">
                <a16:creationId xmlns:a16="http://schemas.microsoft.com/office/drawing/2014/main" id="{B9A62E9E-D94F-0345-A4FF-38328265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667" cy="6876288"/>
          </a:xfrm>
          <a:prstGeom prst="rect">
            <a:avLst/>
          </a:prstGeom>
        </p:spPr>
      </p:pic>
    </p:spTree>
    <p:extLst>
      <p:ext uri="{BB962C8B-B14F-4D97-AF65-F5344CB8AC3E}">
        <p14:creationId xmlns:p14="http://schemas.microsoft.com/office/powerpoint/2010/main" val="2324526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022744" y="819214"/>
            <a:ext cx="4255770" cy="1266825"/>
          </a:xfrm>
          <a:prstGeom prst="rect">
            <a:avLst/>
          </a:prstGeom>
        </p:spPr>
        <p:txBody>
          <a:bodyPr vert="horz" wrap="square" lIns="0" tIns="12065" rIns="0" bIns="0" rtlCol="0">
            <a:spAutoFit/>
          </a:bodyPr>
          <a:lstStyle/>
          <a:p>
            <a:pPr marL="897890" algn="ctr">
              <a:lnSpc>
                <a:spcPct val="100000"/>
              </a:lnSpc>
              <a:spcBef>
                <a:spcPts val="95"/>
              </a:spcBef>
            </a:pPr>
            <a:r>
              <a:rPr sz="4000" spc="-145" dirty="0">
                <a:solidFill>
                  <a:srgbClr val="D51F1A"/>
                </a:solidFill>
              </a:rPr>
              <a:t>SECOND</a:t>
            </a:r>
            <a:endParaRPr sz="4000" dirty="0"/>
          </a:p>
          <a:p>
            <a:pPr marL="12700">
              <a:lnSpc>
                <a:spcPct val="100000"/>
              </a:lnSpc>
              <a:spcBef>
                <a:spcPts val="180"/>
              </a:spcBef>
            </a:pPr>
            <a:r>
              <a:rPr sz="4000" spc="-140" dirty="0">
                <a:solidFill>
                  <a:srgbClr val="D51F1A"/>
                </a:solidFill>
              </a:rPr>
              <a:t>P</a:t>
            </a:r>
            <a:r>
              <a:rPr sz="4000" spc="-135" dirty="0">
                <a:solidFill>
                  <a:srgbClr val="D51F1A"/>
                </a:solidFill>
              </a:rPr>
              <a:t>r</a:t>
            </a:r>
            <a:r>
              <a:rPr sz="4000" spc="-145" dirty="0">
                <a:solidFill>
                  <a:srgbClr val="D51F1A"/>
                </a:solidFill>
              </a:rPr>
              <a:t>even</a:t>
            </a:r>
            <a:r>
              <a:rPr sz="4000" spc="-140" dirty="0">
                <a:solidFill>
                  <a:srgbClr val="D51F1A"/>
                </a:solidFill>
              </a:rPr>
              <a:t>t</a:t>
            </a:r>
            <a:r>
              <a:rPr sz="4000" spc="-135" dirty="0">
                <a:solidFill>
                  <a:srgbClr val="D51F1A"/>
                </a:solidFill>
              </a:rPr>
              <a:t>i</a:t>
            </a:r>
            <a:r>
              <a:rPr sz="4000" spc="-145" dirty="0">
                <a:solidFill>
                  <a:srgbClr val="D51F1A"/>
                </a:solidFill>
              </a:rPr>
              <a:t>o</a:t>
            </a:r>
            <a:r>
              <a:rPr sz="4000" spc="-5" dirty="0">
                <a:solidFill>
                  <a:srgbClr val="D51F1A"/>
                </a:solidFill>
              </a:rPr>
              <a:t>n</a:t>
            </a:r>
            <a:r>
              <a:rPr sz="4000" spc="-254" dirty="0">
                <a:solidFill>
                  <a:srgbClr val="D51F1A"/>
                </a:solidFill>
              </a:rPr>
              <a:t> </a:t>
            </a:r>
            <a:r>
              <a:rPr sz="4000" spc="-140" dirty="0">
                <a:solidFill>
                  <a:srgbClr val="D51F1A"/>
                </a:solidFill>
              </a:rPr>
              <a:t>St</a:t>
            </a:r>
            <a:r>
              <a:rPr sz="4000" spc="-145" dirty="0">
                <a:solidFill>
                  <a:srgbClr val="D51F1A"/>
                </a:solidFill>
              </a:rPr>
              <a:t>ep</a:t>
            </a:r>
            <a:r>
              <a:rPr sz="4000" b="0" spc="-140" dirty="0">
                <a:solidFill>
                  <a:srgbClr val="D51F1A"/>
                </a:solidFill>
                <a:latin typeface="Arial"/>
                <a:cs typeface="Arial"/>
              </a:rPr>
              <a:t>….</a:t>
            </a:r>
            <a:endParaRPr sz="4000" dirty="0">
              <a:latin typeface="Arial"/>
              <a:cs typeface="Arial"/>
            </a:endParaRPr>
          </a:p>
        </p:txBody>
      </p:sp>
      <p:sp>
        <p:nvSpPr>
          <p:cNvPr id="8" name="object 8"/>
          <p:cNvSpPr txBox="1"/>
          <p:nvPr/>
        </p:nvSpPr>
        <p:spPr>
          <a:xfrm>
            <a:off x="751744" y="2492923"/>
            <a:ext cx="5941695" cy="2219325"/>
          </a:xfrm>
          <a:prstGeom prst="rect">
            <a:avLst/>
          </a:prstGeom>
        </p:spPr>
        <p:txBody>
          <a:bodyPr vert="horz" wrap="square" lIns="0" tIns="134620" rIns="0" bIns="0" rtlCol="0">
            <a:spAutoFit/>
          </a:bodyPr>
          <a:lstStyle/>
          <a:p>
            <a:pPr marL="635" algn="ctr">
              <a:lnSpc>
                <a:spcPct val="100000"/>
              </a:lnSpc>
              <a:spcBef>
                <a:spcPts val="1060"/>
              </a:spcBef>
            </a:pPr>
            <a:r>
              <a:rPr sz="4000" b="1" spc="-10" dirty="0">
                <a:solidFill>
                  <a:srgbClr val="C07B0B"/>
                </a:solidFill>
                <a:latin typeface="Arial"/>
                <a:cs typeface="Arial"/>
              </a:rPr>
              <a:t>ASK</a:t>
            </a:r>
            <a:r>
              <a:rPr sz="4000" b="1" spc="-160" dirty="0">
                <a:solidFill>
                  <a:srgbClr val="C07B0B"/>
                </a:solidFill>
                <a:latin typeface="Arial"/>
                <a:cs typeface="Arial"/>
              </a:rPr>
              <a:t> </a:t>
            </a:r>
            <a:r>
              <a:rPr sz="4000" b="1" spc="-10" dirty="0">
                <a:solidFill>
                  <a:srgbClr val="C07B0B"/>
                </a:solidFill>
                <a:latin typeface="Arial"/>
                <a:cs typeface="Arial"/>
              </a:rPr>
              <a:t>ABOUT</a:t>
            </a:r>
            <a:r>
              <a:rPr sz="4000" b="1" spc="30" dirty="0">
                <a:solidFill>
                  <a:srgbClr val="C07B0B"/>
                </a:solidFill>
                <a:latin typeface="Arial"/>
                <a:cs typeface="Arial"/>
              </a:rPr>
              <a:t> </a:t>
            </a:r>
            <a:r>
              <a:rPr sz="4000" b="1" spc="-10" dirty="0">
                <a:solidFill>
                  <a:srgbClr val="C07B0B"/>
                </a:solidFill>
                <a:latin typeface="Arial"/>
                <a:cs typeface="Arial"/>
              </a:rPr>
              <a:t>SUICIDE!</a:t>
            </a:r>
            <a:endParaRPr sz="4000" dirty="0">
              <a:solidFill>
                <a:srgbClr val="C07B0B"/>
              </a:solidFill>
              <a:latin typeface="Arial"/>
              <a:cs typeface="Arial"/>
            </a:endParaRPr>
          </a:p>
          <a:p>
            <a:pPr algn="ctr">
              <a:lnSpc>
                <a:spcPct val="100000"/>
              </a:lnSpc>
              <a:spcBef>
                <a:spcPts val="955"/>
              </a:spcBef>
            </a:pPr>
            <a:r>
              <a:rPr sz="4000" b="1" i="1" spc="-10" dirty="0">
                <a:solidFill>
                  <a:srgbClr val="C07B0B"/>
                </a:solidFill>
                <a:latin typeface="Arial-BoldItalicMT"/>
                <a:cs typeface="Arial-BoldItalicMT"/>
              </a:rPr>
              <a:t>Be </a:t>
            </a:r>
            <a:r>
              <a:rPr sz="4000" b="1" i="1" spc="-5" dirty="0">
                <a:solidFill>
                  <a:srgbClr val="C07B0B"/>
                </a:solidFill>
                <a:latin typeface="Arial-BoldItalicMT"/>
                <a:cs typeface="Arial-BoldItalicMT"/>
              </a:rPr>
              <a:t>direct</a:t>
            </a:r>
            <a:endParaRPr sz="4000" dirty="0">
              <a:solidFill>
                <a:srgbClr val="C07B0B"/>
              </a:solidFill>
              <a:latin typeface="Arial-BoldItalicMT"/>
              <a:cs typeface="Arial-BoldItalicMT"/>
            </a:endParaRPr>
          </a:p>
          <a:p>
            <a:pPr algn="ctr">
              <a:lnSpc>
                <a:spcPct val="100000"/>
              </a:lnSpc>
              <a:spcBef>
                <a:spcPts val="960"/>
              </a:spcBef>
            </a:pPr>
            <a:r>
              <a:rPr sz="4000" b="1" i="1" spc="-10" dirty="0">
                <a:solidFill>
                  <a:srgbClr val="C07B0B"/>
                </a:solidFill>
                <a:latin typeface="Arial-BoldItalicMT"/>
                <a:cs typeface="Arial-BoldItalicMT"/>
              </a:rPr>
              <a:t>But</a:t>
            </a:r>
            <a:r>
              <a:rPr sz="4000" b="1" i="1" spc="-60" dirty="0">
                <a:solidFill>
                  <a:srgbClr val="C07B0B"/>
                </a:solidFill>
                <a:latin typeface="Arial-BoldItalicMT"/>
                <a:cs typeface="Arial-BoldItalicMT"/>
              </a:rPr>
              <a:t> </a:t>
            </a:r>
            <a:r>
              <a:rPr sz="4000" b="1" i="1" spc="-5" dirty="0">
                <a:solidFill>
                  <a:srgbClr val="C07B0B"/>
                </a:solidFill>
                <a:latin typeface="Arial-BoldItalicMT"/>
                <a:cs typeface="Arial-BoldItalicMT"/>
              </a:rPr>
              <a:t>Non-Confrontational</a:t>
            </a:r>
            <a:endParaRPr sz="4000" dirty="0">
              <a:solidFill>
                <a:srgbClr val="C07B0B"/>
              </a:solidFill>
              <a:latin typeface="Arial-BoldItalicMT"/>
              <a:cs typeface="Arial-BoldItalicMT"/>
            </a:endParaRPr>
          </a:p>
        </p:txBody>
      </p:sp>
      <p:pic>
        <p:nvPicPr>
          <p:cNvPr id="2" name="object 2" descr="Photo of a man"/>
          <p:cNvPicPr/>
          <p:nvPr/>
        </p:nvPicPr>
        <p:blipFill>
          <a:blip r:embed="rId2" cstate="print"/>
          <a:stretch>
            <a:fillRect/>
          </a:stretch>
        </p:blipFill>
        <p:spPr>
          <a:xfrm>
            <a:off x="7354823" y="1523"/>
            <a:ext cx="2375903" cy="3214014"/>
          </a:xfrm>
          <a:prstGeom prst="rect">
            <a:avLst/>
          </a:prstGeom>
        </p:spPr>
      </p:pic>
      <p:grpSp>
        <p:nvGrpSpPr>
          <p:cNvPr id="3" name="object 3" descr="Photo of multiple people"/>
          <p:cNvGrpSpPr/>
          <p:nvPr/>
        </p:nvGrpSpPr>
        <p:grpSpPr>
          <a:xfrm>
            <a:off x="7294612" y="1523"/>
            <a:ext cx="4874023" cy="6425218"/>
            <a:chOff x="7294612" y="1523"/>
            <a:chExt cx="4874023" cy="6425218"/>
          </a:xfrm>
        </p:grpSpPr>
        <p:pic>
          <p:nvPicPr>
            <p:cNvPr id="4" name="object 4" descr="image of two women talking"/>
            <p:cNvPicPr/>
            <p:nvPr/>
          </p:nvPicPr>
          <p:blipFill>
            <a:blip r:embed="rId3" cstate="print"/>
            <a:stretch>
              <a:fillRect/>
            </a:stretch>
          </p:blipFill>
          <p:spPr>
            <a:xfrm>
              <a:off x="9811512" y="1523"/>
              <a:ext cx="2357123" cy="3214083"/>
            </a:xfrm>
            <a:prstGeom prst="rect">
              <a:avLst/>
            </a:prstGeom>
          </p:spPr>
        </p:pic>
        <p:pic>
          <p:nvPicPr>
            <p:cNvPr id="5" name="object 5" descr="Image of woman and man talking"/>
            <p:cNvPicPr/>
            <p:nvPr/>
          </p:nvPicPr>
          <p:blipFill>
            <a:blip r:embed="rId4" cstate="print"/>
            <a:stretch>
              <a:fillRect/>
            </a:stretch>
          </p:blipFill>
          <p:spPr>
            <a:xfrm>
              <a:off x="7294612" y="2997754"/>
              <a:ext cx="4872228" cy="3428987"/>
            </a:xfrm>
            <a:prstGeom prst="rect">
              <a:avLst/>
            </a:prstGeom>
          </p:spPr>
        </p:pic>
      </p:grpSp>
      <p:sp>
        <p:nvSpPr>
          <p:cNvPr id="9" name="object 9"/>
          <p:cNvSpPr txBox="1"/>
          <p:nvPr/>
        </p:nvSpPr>
        <p:spPr>
          <a:xfrm>
            <a:off x="11556492" y="6282514"/>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45</a:t>
            </a:r>
            <a:endParaRPr sz="2400" dirty="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36916" y="740520"/>
            <a:ext cx="3086100" cy="635000"/>
          </a:xfrm>
          <a:prstGeom prst="rect">
            <a:avLst/>
          </a:prstGeom>
        </p:spPr>
        <p:txBody>
          <a:bodyPr vert="horz" wrap="square" lIns="0" tIns="12065" rIns="0" bIns="0" rtlCol="0">
            <a:spAutoFit/>
          </a:bodyPr>
          <a:lstStyle/>
          <a:p>
            <a:pPr marL="12700">
              <a:lnSpc>
                <a:spcPct val="100000"/>
              </a:lnSpc>
              <a:spcBef>
                <a:spcPts val="95"/>
              </a:spcBef>
            </a:pPr>
            <a:r>
              <a:rPr sz="4000" spc="-45" dirty="0">
                <a:solidFill>
                  <a:srgbClr val="2C4E6B"/>
                </a:solidFill>
              </a:rPr>
              <a:t>What</a:t>
            </a:r>
            <a:r>
              <a:rPr sz="4000" spc="-135" dirty="0">
                <a:solidFill>
                  <a:srgbClr val="2C4E6B"/>
                </a:solidFill>
              </a:rPr>
              <a:t> </a:t>
            </a:r>
            <a:r>
              <a:rPr sz="4000" spc="-30" dirty="0">
                <a:solidFill>
                  <a:srgbClr val="2C4E6B"/>
                </a:solidFill>
              </a:rPr>
              <a:t>to</a:t>
            </a:r>
            <a:r>
              <a:rPr sz="4000" spc="-135" dirty="0">
                <a:solidFill>
                  <a:srgbClr val="2C4E6B"/>
                </a:solidFill>
              </a:rPr>
              <a:t> </a:t>
            </a:r>
            <a:r>
              <a:rPr sz="4000" spc="-60" dirty="0">
                <a:solidFill>
                  <a:srgbClr val="2C4E6B"/>
                </a:solidFill>
              </a:rPr>
              <a:t>do…</a:t>
            </a:r>
            <a:endParaRPr sz="4000" dirty="0"/>
          </a:p>
        </p:txBody>
      </p:sp>
      <p:sp>
        <p:nvSpPr>
          <p:cNvPr id="2" name="object 2"/>
          <p:cNvSpPr txBox="1"/>
          <p:nvPr/>
        </p:nvSpPr>
        <p:spPr>
          <a:xfrm>
            <a:off x="2086748" y="1637753"/>
            <a:ext cx="8083550" cy="3926840"/>
          </a:xfrm>
          <a:prstGeom prst="rect">
            <a:avLst/>
          </a:prstGeom>
        </p:spPr>
        <p:txBody>
          <a:bodyPr vert="horz" wrap="square" lIns="0" tIns="109855" rIns="0" bIns="0" rtlCol="0">
            <a:spAutoFit/>
          </a:bodyPr>
          <a:lstStyle/>
          <a:p>
            <a:pPr marL="317500" indent="-304800">
              <a:lnSpc>
                <a:spcPct val="100000"/>
              </a:lnSpc>
              <a:spcBef>
                <a:spcPts val="865"/>
              </a:spcBef>
              <a:buClr>
                <a:srgbClr val="D51F1A"/>
              </a:buClr>
              <a:buFont typeface="Wingdings"/>
              <a:buChar char=""/>
              <a:tabLst>
                <a:tab pos="317500" algn="l"/>
              </a:tabLst>
            </a:pPr>
            <a:r>
              <a:rPr sz="3200" b="1" spc="-5" dirty="0">
                <a:solidFill>
                  <a:srgbClr val="2C4E6B"/>
                </a:solidFill>
                <a:latin typeface="Arial"/>
                <a:cs typeface="Arial"/>
              </a:rPr>
              <a:t>Ask</a:t>
            </a:r>
            <a:r>
              <a:rPr sz="3200" b="1" spc="-55" dirty="0">
                <a:solidFill>
                  <a:srgbClr val="2C4E6B"/>
                </a:solidFill>
                <a:latin typeface="Arial"/>
                <a:cs typeface="Arial"/>
              </a:rPr>
              <a:t> </a:t>
            </a:r>
            <a:r>
              <a:rPr sz="3200" b="1" spc="-5" dirty="0">
                <a:solidFill>
                  <a:srgbClr val="2C4E6B"/>
                </a:solidFill>
                <a:latin typeface="Arial"/>
                <a:cs typeface="Arial"/>
              </a:rPr>
              <a:t>The</a:t>
            </a:r>
            <a:r>
              <a:rPr sz="3200" b="1" spc="-50" dirty="0">
                <a:solidFill>
                  <a:srgbClr val="2C4E6B"/>
                </a:solidFill>
                <a:latin typeface="Arial"/>
                <a:cs typeface="Arial"/>
              </a:rPr>
              <a:t> </a:t>
            </a:r>
            <a:r>
              <a:rPr sz="3200" b="1" spc="-5" dirty="0">
                <a:solidFill>
                  <a:srgbClr val="2C4E6B"/>
                </a:solidFill>
                <a:latin typeface="Arial"/>
                <a:cs typeface="Arial"/>
              </a:rPr>
              <a:t>Question</a:t>
            </a:r>
            <a:endParaRPr sz="3200" dirty="0">
              <a:latin typeface="Arial"/>
              <a:cs typeface="Arial"/>
            </a:endParaRPr>
          </a:p>
          <a:p>
            <a:pPr marL="317500" marR="654685" indent="-304800">
              <a:lnSpc>
                <a:spcPct val="100000"/>
              </a:lnSpc>
              <a:spcBef>
                <a:spcPts val="770"/>
              </a:spcBef>
              <a:buClr>
                <a:srgbClr val="D51F1A"/>
              </a:buClr>
              <a:buFont typeface="Wingdings"/>
              <a:buChar char=""/>
              <a:tabLst>
                <a:tab pos="317500" algn="l"/>
              </a:tabLst>
            </a:pPr>
            <a:r>
              <a:rPr sz="3200" spc="-5" dirty="0">
                <a:solidFill>
                  <a:srgbClr val="2C4E6B"/>
                </a:solidFill>
                <a:latin typeface="Arial"/>
                <a:cs typeface="Arial"/>
              </a:rPr>
              <a:t>Share</a:t>
            </a:r>
            <a:r>
              <a:rPr sz="3200" spc="-30" dirty="0">
                <a:solidFill>
                  <a:srgbClr val="2C4E6B"/>
                </a:solidFill>
                <a:latin typeface="Arial"/>
                <a:cs typeface="Arial"/>
              </a:rPr>
              <a:t> </a:t>
            </a:r>
            <a:r>
              <a:rPr sz="3200" spc="-5" dirty="0">
                <a:solidFill>
                  <a:srgbClr val="2C4E6B"/>
                </a:solidFill>
                <a:latin typeface="Arial"/>
                <a:cs typeface="Arial"/>
              </a:rPr>
              <a:t>your</a:t>
            </a:r>
            <a:r>
              <a:rPr sz="3200" spc="-15" dirty="0">
                <a:solidFill>
                  <a:srgbClr val="2C4E6B"/>
                </a:solidFill>
                <a:latin typeface="Arial"/>
                <a:cs typeface="Arial"/>
              </a:rPr>
              <a:t> </a:t>
            </a:r>
            <a:r>
              <a:rPr sz="3200" spc="-5" dirty="0">
                <a:solidFill>
                  <a:srgbClr val="2C4E6B"/>
                </a:solidFill>
                <a:latin typeface="Arial"/>
                <a:cs typeface="Arial"/>
              </a:rPr>
              <a:t>concern</a:t>
            </a:r>
            <a:r>
              <a:rPr sz="3200" spc="-35" dirty="0">
                <a:solidFill>
                  <a:srgbClr val="2C4E6B"/>
                </a:solidFill>
                <a:latin typeface="Arial"/>
                <a:cs typeface="Arial"/>
              </a:rPr>
              <a:t> </a:t>
            </a:r>
            <a:r>
              <a:rPr sz="3200" spc="-5" dirty="0">
                <a:solidFill>
                  <a:srgbClr val="2C4E6B"/>
                </a:solidFill>
                <a:latin typeface="Arial"/>
                <a:cs typeface="Arial"/>
              </a:rPr>
              <a:t>with</a:t>
            </a:r>
            <a:r>
              <a:rPr sz="3200" spc="-10" dirty="0">
                <a:solidFill>
                  <a:srgbClr val="2C4E6B"/>
                </a:solidFill>
                <a:latin typeface="Arial"/>
                <a:cs typeface="Arial"/>
              </a:rPr>
              <a:t> </a:t>
            </a:r>
            <a:r>
              <a:rPr sz="3200" spc="-5" dirty="0">
                <a:solidFill>
                  <a:srgbClr val="2C4E6B"/>
                </a:solidFill>
                <a:latin typeface="Arial"/>
                <a:cs typeface="Arial"/>
              </a:rPr>
              <a:t>what</a:t>
            </a:r>
            <a:r>
              <a:rPr sz="3200" spc="-25" dirty="0">
                <a:solidFill>
                  <a:srgbClr val="2C4E6B"/>
                </a:solidFill>
                <a:latin typeface="Arial"/>
                <a:cs typeface="Arial"/>
              </a:rPr>
              <a:t> </a:t>
            </a:r>
            <a:r>
              <a:rPr sz="3200" dirty="0">
                <a:solidFill>
                  <a:srgbClr val="2C4E6B"/>
                </a:solidFill>
                <a:latin typeface="Arial"/>
                <a:cs typeface="Arial"/>
              </a:rPr>
              <a:t>you</a:t>
            </a:r>
            <a:r>
              <a:rPr sz="3200" spc="-25" dirty="0">
                <a:solidFill>
                  <a:srgbClr val="2C4E6B"/>
                </a:solidFill>
                <a:latin typeface="Arial"/>
                <a:cs typeface="Arial"/>
              </a:rPr>
              <a:t> </a:t>
            </a:r>
            <a:r>
              <a:rPr sz="3200" spc="-5" dirty="0">
                <a:solidFill>
                  <a:srgbClr val="2C4E6B"/>
                </a:solidFill>
                <a:latin typeface="Arial"/>
                <a:cs typeface="Arial"/>
              </a:rPr>
              <a:t>have </a:t>
            </a:r>
            <a:r>
              <a:rPr sz="3200" spc="-875" dirty="0">
                <a:solidFill>
                  <a:srgbClr val="2C4E6B"/>
                </a:solidFill>
                <a:latin typeface="Arial"/>
                <a:cs typeface="Arial"/>
              </a:rPr>
              <a:t> </a:t>
            </a:r>
            <a:r>
              <a:rPr sz="3200" spc="-5" dirty="0">
                <a:solidFill>
                  <a:srgbClr val="2C4E6B"/>
                </a:solidFill>
                <a:latin typeface="Arial"/>
                <a:cs typeface="Arial"/>
              </a:rPr>
              <a:t>recognized</a:t>
            </a:r>
            <a:endParaRPr sz="3200" dirty="0">
              <a:latin typeface="Arial"/>
              <a:cs typeface="Arial"/>
            </a:endParaRPr>
          </a:p>
          <a:p>
            <a:pPr marL="317500" marR="353060" indent="-304800">
              <a:lnSpc>
                <a:spcPct val="100000"/>
              </a:lnSpc>
              <a:spcBef>
                <a:spcPts val="765"/>
              </a:spcBef>
              <a:buClr>
                <a:srgbClr val="D51F1A"/>
              </a:buClr>
              <a:buFont typeface="Wingdings"/>
              <a:buChar char=""/>
              <a:tabLst>
                <a:tab pos="317500" algn="l"/>
              </a:tabLst>
            </a:pPr>
            <a:r>
              <a:rPr sz="3200" spc="-5" dirty="0">
                <a:solidFill>
                  <a:srgbClr val="2C4E6B"/>
                </a:solidFill>
                <a:latin typeface="Arial"/>
                <a:cs typeface="Arial"/>
              </a:rPr>
              <a:t>Don't</a:t>
            </a:r>
            <a:r>
              <a:rPr sz="3200" spc="-30" dirty="0">
                <a:solidFill>
                  <a:srgbClr val="2C4E6B"/>
                </a:solidFill>
                <a:latin typeface="Arial"/>
                <a:cs typeface="Arial"/>
              </a:rPr>
              <a:t> </a:t>
            </a:r>
            <a:r>
              <a:rPr sz="3200" spc="-5" dirty="0">
                <a:solidFill>
                  <a:srgbClr val="2C4E6B"/>
                </a:solidFill>
                <a:latin typeface="Arial"/>
                <a:cs typeface="Arial"/>
              </a:rPr>
              <a:t>be</a:t>
            </a:r>
            <a:r>
              <a:rPr sz="3200" spc="-15" dirty="0">
                <a:solidFill>
                  <a:srgbClr val="2C4E6B"/>
                </a:solidFill>
                <a:latin typeface="Arial"/>
                <a:cs typeface="Arial"/>
              </a:rPr>
              <a:t> </a:t>
            </a:r>
            <a:r>
              <a:rPr sz="3200" spc="-5" dirty="0">
                <a:solidFill>
                  <a:srgbClr val="2C4E6B"/>
                </a:solidFill>
                <a:latin typeface="Arial"/>
                <a:cs typeface="Arial"/>
              </a:rPr>
              <a:t>afraid</a:t>
            </a:r>
            <a:r>
              <a:rPr sz="3200" spc="-20" dirty="0">
                <a:solidFill>
                  <a:srgbClr val="2C4E6B"/>
                </a:solidFill>
                <a:latin typeface="Arial"/>
                <a:cs typeface="Arial"/>
              </a:rPr>
              <a:t> </a:t>
            </a:r>
            <a:r>
              <a:rPr sz="3200" spc="-5" dirty="0">
                <a:solidFill>
                  <a:srgbClr val="2C4E6B"/>
                </a:solidFill>
                <a:latin typeface="Arial"/>
                <a:cs typeface="Arial"/>
              </a:rPr>
              <a:t>to</a:t>
            </a:r>
            <a:r>
              <a:rPr sz="3200" spc="-15" dirty="0">
                <a:solidFill>
                  <a:srgbClr val="2C4E6B"/>
                </a:solidFill>
                <a:latin typeface="Arial"/>
                <a:cs typeface="Arial"/>
              </a:rPr>
              <a:t> </a:t>
            </a:r>
            <a:r>
              <a:rPr sz="3200" dirty="0">
                <a:solidFill>
                  <a:srgbClr val="2C4E6B"/>
                </a:solidFill>
                <a:latin typeface="Arial"/>
                <a:cs typeface="Arial"/>
              </a:rPr>
              <a:t>ask</a:t>
            </a:r>
            <a:r>
              <a:rPr sz="3200" spc="-25" dirty="0">
                <a:solidFill>
                  <a:srgbClr val="2C4E6B"/>
                </a:solidFill>
                <a:latin typeface="Arial"/>
                <a:cs typeface="Arial"/>
              </a:rPr>
              <a:t> </a:t>
            </a:r>
            <a:r>
              <a:rPr sz="3200" spc="-5" dirty="0">
                <a:solidFill>
                  <a:srgbClr val="2C4E6B"/>
                </a:solidFill>
                <a:latin typeface="Arial"/>
                <a:cs typeface="Arial"/>
              </a:rPr>
              <a:t>whether</a:t>
            </a:r>
            <a:r>
              <a:rPr sz="3200" spc="-25" dirty="0">
                <a:solidFill>
                  <a:srgbClr val="2C4E6B"/>
                </a:solidFill>
                <a:latin typeface="Arial"/>
                <a:cs typeface="Arial"/>
              </a:rPr>
              <a:t> </a:t>
            </a:r>
            <a:r>
              <a:rPr sz="3200" spc="-5" dirty="0">
                <a:solidFill>
                  <a:srgbClr val="2C4E6B"/>
                </a:solidFill>
                <a:latin typeface="Arial"/>
                <a:cs typeface="Arial"/>
              </a:rPr>
              <a:t>the</a:t>
            </a:r>
            <a:r>
              <a:rPr sz="3200" spc="-15" dirty="0">
                <a:solidFill>
                  <a:srgbClr val="2C4E6B"/>
                </a:solidFill>
                <a:latin typeface="Arial"/>
                <a:cs typeface="Arial"/>
              </a:rPr>
              <a:t> </a:t>
            </a:r>
            <a:r>
              <a:rPr sz="3200" spc="-5" dirty="0">
                <a:solidFill>
                  <a:srgbClr val="2C4E6B"/>
                </a:solidFill>
                <a:latin typeface="Arial"/>
                <a:cs typeface="Arial"/>
              </a:rPr>
              <a:t>person </a:t>
            </a:r>
            <a:r>
              <a:rPr sz="3200" spc="-875" dirty="0">
                <a:solidFill>
                  <a:srgbClr val="2C4E6B"/>
                </a:solidFill>
                <a:latin typeface="Arial"/>
                <a:cs typeface="Arial"/>
              </a:rPr>
              <a:t> </a:t>
            </a:r>
            <a:r>
              <a:rPr sz="3200" spc="-5" dirty="0">
                <a:solidFill>
                  <a:srgbClr val="2C4E6B"/>
                </a:solidFill>
                <a:latin typeface="Arial"/>
                <a:cs typeface="Arial"/>
              </a:rPr>
              <a:t>is considering</a:t>
            </a:r>
            <a:r>
              <a:rPr sz="3200" spc="-35" dirty="0">
                <a:solidFill>
                  <a:srgbClr val="2C4E6B"/>
                </a:solidFill>
                <a:latin typeface="Arial"/>
                <a:cs typeface="Arial"/>
              </a:rPr>
              <a:t> </a:t>
            </a:r>
            <a:r>
              <a:rPr sz="3200" spc="-5" dirty="0">
                <a:solidFill>
                  <a:srgbClr val="2C4E6B"/>
                </a:solidFill>
                <a:latin typeface="Arial"/>
                <a:cs typeface="Arial"/>
              </a:rPr>
              <a:t>suicide</a:t>
            </a:r>
            <a:endParaRPr sz="3200" dirty="0">
              <a:latin typeface="Arial"/>
              <a:cs typeface="Arial"/>
            </a:endParaRPr>
          </a:p>
          <a:p>
            <a:pPr marL="317500" indent="-304800">
              <a:lnSpc>
                <a:spcPct val="100000"/>
              </a:lnSpc>
              <a:spcBef>
                <a:spcPts val="770"/>
              </a:spcBef>
              <a:buClr>
                <a:srgbClr val="D51F1A"/>
              </a:buClr>
              <a:buFont typeface="Wingdings"/>
              <a:buChar char=""/>
              <a:tabLst>
                <a:tab pos="317500" algn="l"/>
              </a:tabLst>
            </a:pPr>
            <a:r>
              <a:rPr sz="3200" dirty="0">
                <a:solidFill>
                  <a:srgbClr val="2C4E6B"/>
                </a:solidFill>
                <a:latin typeface="Arial"/>
                <a:cs typeface="Arial"/>
              </a:rPr>
              <a:t>Do</a:t>
            </a:r>
            <a:r>
              <a:rPr sz="3200" spc="-20" dirty="0">
                <a:solidFill>
                  <a:srgbClr val="2C4E6B"/>
                </a:solidFill>
                <a:latin typeface="Arial"/>
                <a:cs typeface="Arial"/>
              </a:rPr>
              <a:t> </a:t>
            </a:r>
            <a:r>
              <a:rPr sz="3200" spc="-5" dirty="0">
                <a:solidFill>
                  <a:srgbClr val="2C4E6B"/>
                </a:solidFill>
                <a:latin typeface="Arial"/>
                <a:cs typeface="Arial"/>
              </a:rPr>
              <a:t>not</a:t>
            </a:r>
            <a:r>
              <a:rPr sz="3200" spc="-25" dirty="0">
                <a:solidFill>
                  <a:srgbClr val="2C4E6B"/>
                </a:solidFill>
                <a:latin typeface="Arial"/>
                <a:cs typeface="Arial"/>
              </a:rPr>
              <a:t> </a:t>
            </a:r>
            <a:r>
              <a:rPr sz="3200" spc="-5" dirty="0">
                <a:solidFill>
                  <a:srgbClr val="2C4E6B"/>
                </a:solidFill>
                <a:latin typeface="Arial"/>
                <a:cs typeface="Arial"/>
              </a:rPr>
              <a:t>try</a:t>
            </a:r>
            <a:r>
              <a:rPr sz="3200" spc="-15" dirty="0">
                <a:solidFill>
                  <a:srgbClr val="2C4E6B"/>
                </a:solidFill>
                <a:latin typeface="Arial"/>
                <a:cs typeface="Arial"/>
              </a:rPr>
              <a:t> </a:t>
            </a:r>
            <a:r>
              <a:rPr sz="3200" spc="-5" dirty="0">
                <a:solidFill>
                  <a:srgbClr val="2C4E6B"/>
                </a:solidFill>
                <a:latin typeface="Arial"/>
                <a:cs typeface="Arial"/>
              </a:rPr>
              <a:t>to</a:t>
            </a:r>
            <a:r>
              <a:rPr sz="3200" spc="-15" dirty="0">
                <a:solidFill>
                  <a:srgbClr val="2C4E6B"/>
                </a:solidFill>
                <a:latin typeface="Arial"/>
                <a:cs typeface="Arial"/>
              </a:rPr>
              <a:t> </a:t>
            </a:r>
            <a:r>
              <a:rPr sz="3200" spc="-5" dirty="0">
                <a:solidFill>
                  <a:srgbClr val="2C4E6B"/>
                </a:solidFill>
                <a:latin typeface="Arial"/>
                <a:cs typeface="Arial"/>
              </a:rPr>
              <a:t>argue</a:t>
            </a:r>
            <a:r>
              <a:rPr sz="3200" spc="-30" dirty="0">
                <a:solidFill>
                  <a:srgbClr val="2C4E6B"/>
                </a:solidFill>
                <a:latin typeface="Arial"/>
                <a:cs typeface="Arial"/>
              </a:rPr>
              <a:t> </a:t>
            </a:r>
            <a:r>
              <a:rPr sz="3200" spc="-5" dirty="0">
                <a:solidFill>
                  <a:srgbClr val="2C4E6B"/>
                </a:solidFill>
                <a:latin typeface="Arial"/>
                <a:cs typeface="Arial"/>
              </a:rPr>
              <a:t>someone</a:t>
            </a:r>
            <a:r>
              <a:rPr sz="3200" spc="-30" dirty="0">
                <a:solidFill>
                  <a:srgbClr val="2C4E6B"/>
                </a:solidFill>
                <a:latin typeface="Arial"/>
                <a:cs typeface="Arial"/>
              </a:rPr>
              <a:t> </a:t>
            </a:r>
            <a:r>
              <a:rPr sz="3200" spc="-5" dirty="0">
                <a:solidFill>
                  <a:srgbClr val="2C4E6B"/>
                </a:solidFill>
                <a:latin typeface="Arial"/>
                <a:cs typeface="Arial"/>
              </a:rPr>
              <a:t>out</a:t>
            </a:r>
            <a:r>
              <a:rPr sz="3200" spc="-10" dirty="0">
                <a:solidFill>
                  <a:srgbClr val="2C4E6B"/>
                </a:solidFill>
                <a:latin typeface="Arial"/>
                <a:cs typeface="Arial"/>
              </a:rPr>
              <a:t> </a:t>
            </a:r>
            <a:r>
              <a:rPr sz="3200" spc="-5" dirty="0">
                <a:solidFill>
                  <a:srgbClr val="2C4E6B"/>
                </a:solidFill>
                <a:latin typeface="Arial"/>
                <a:cs typeface="Arial"/>
              </a:rPr>
              <a:t>of</a:t>
            </a:r>
            <a:r>
              <a:rPr sz="3200" spc="-25" dirty="0">
                <a:solidFill>
                  <a:srgbClr val="2C4E6B"/>
                </a:solidFill>
                <a:latin typeface="Arial"/>
                <a:cs typeface="Arial"/>
              </a:rPr>
              <a:t> </a:t>
            </a:r>
            <a:r>
              <a:rPr sz="3200" spc="-5" dirty="0">
                <a:solidFill>
                  <a:srgbClr val="2C4E6B"/>
                </a:solidFill>
                <a:latin typeface="Arial"/>
                <a:cs typeface="Arial"/>
              </a:rPr>
              <a:t>suicide.</a:t>
            </a:r>
            <a:endParaRPr sz="3200" dirty="0">
              <a:latin typeface="Arial"/>
              <a:cs typeface="Arial"/>
            </a:endParaRPr>
          </a:p>
          <a:p>
            <a:pPr marL="317500" indent="-304800">
              <a:lnSpc>
                <a:spcPct val="100000"/>
              </a:lnSpc>
              <a:spcBef>
                <a:spcPts val="770"/>
              </a:spcBef>
              <a:buClr>
                <a:srgbClr val="D51F1A"/>
              </a:buClr>
              <a:buFont typeface="Wingdings"/>
              <a:buChar char=""/>
              <a:tabLst>
                <a:tab pos="317500" algn="l"/>
              </a:tabLst>
            </a:pPr>
            <a:r>
              <a:rPr sz="3200" spc="-15" dirty="0">
                <a:solidFill>
                  <a:srgbClr val="2C4E6B"/>
                </a:solidFill>
                <a:latin typeface="Arial"/>
                <a:cs typeface="Arial"/>
              </a:rPr>
              <a:t>Avoid</a:t>
            </a:r>
            <a:r>
              <a:rPr sz="3200" spc="-20" dirty="0">
                <a:solidFill>
                  <a:srgbClr val="2C4E6B"/>
                </a:solidFill>
                <a:latin typeface="Arial"/>
                <a:cs typeface="Arial"/>
              </a:rPr>
              <a:t> </a:t>
            </a:r>
            <a:r>
              <a:rPr sz="3200" spc="-10" dirty="0">
                <a:solidFill>
                  <a:srgbClr val="2C4E6B"/>
                </a:solidFill>
                <a:latin typeface="Arial"/>
                <a:cs typeface="Arial"/>
              </a:rPr>
              <a:t>pleading</a:t>
            </a:r>
            <a:r>
              <a:rPr sz="3200" spc="-20" dirty="0">
                <a:solidFill>
                  <a:srgbClr val="2C4E6B"/>
                </a:solidFill>
                <a:latin typeface="Arial"/>
                <a:cs typeface="Arial"/>
              </a:rPr>
              <a:t> </a:t>
            </a:r>
            <a:r>
              <a:rPr sz="3200" spc="-5" dirty="0">
                <a:solidFill>
                  <a:srgbClr val="2C4E6B"/>
                </a:solidFill>
                <a:latin typeface="Arial"/>
                <a:cs typeface="Arial"/>
              </a:rPr>
              <a:t>and</a:t>
            </a:r>
            <a:r>
              <a:rPr sz="3200" spc="-15" dirty="0">
                <a:solidFill>
                  <a:srgbClr val="2C4E6B"/>
                </a:solidFill>
                <a:latin typeface="Arial"/>
                <a:cs typeface="Arial"/>
              </a:rPr>
              <a:t> </a:t>
            </a:r>
            <a:r>
              <a:rPr sz="3200" spc="-5" dirty="0">
                <a:solidFill>
                  <a:srgbClr val="2C4E6B"/>
                </a:solidFill>
                <a:latin typeface="Arial"/>
                <a:cs typeface="Arial"/>
              </a:rPr>
              <a:t>preaching</a:t>
            </a:r>
            <a:endParaRPr sz="3200" dirty="0">
              <a:latin typeface="Arial"/>
              <a:cs typeface="Arial"/>
            </a:endParaRPr>
          </a:p>
        </p:txBody>
      </p:sp>
      <p:sp>
        <p:nvSpPr>
          <p:cNvPr id="4" name="TextBox 3">
            <a:extLst>
              <a:ext uri="{FF2B5EF4-FFF2-40B4-BE49-F238E27FC236}">
                <a16:creationId xmlns:a16="http://schemas.microsoft.com/office/drawing/2014/main" id="{C33F9BB2-55A9-4F45-BE5B-5B90D205EE9E}"/>
              </a:ext>
            </a:extLst>
          </p:cNvPr>
          <p:cNvSpPr txBox="1"/>
          <p:nvPr/>
        </p:nvSpPr>
        <p:spPr>
          <a:xfrm>
            <a:off x="11506200" y="6248400"/>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46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1AE19-35E6-AC4C-8AA9-50C4F7A01BEF}"/>
              </a:ext>
            </a:extLst>
          </p:cNvPr>
          <p:cNvSpPr>
            <a:spLocks noGrp="1"/>
          </p:cNvSpPr>
          <p:nvPr>
            <p:ph type="title"/>
          </p:nvPr>
        </p:nvSpPr>
        <p:spPr>
          <a:xfrm>
            <a:off x="2142982" y="-28793"/>
            <a:ext cx="8275955" cy="123111"/>
          </a:xfrm>
        </p:spPr>
        <p:txBody>
          <a:bodyPr/>
          <a:lstStyle/>
          <a:p>
            <a:r>
              <a:rPr lang="en-US" sz="800" dirty="0">
                <a:solidFill>
                  <a:schemeClr val="bg1"/>
                </a:solidFill>
              </a:rPr>
              <a:t>What To Do   </a:t>
            </a:r>
          </a:p>
        </p:txBody>
      </p:sp>
      <p:sp>
        <p:nvSpPr>
          <p:cNvPr id="3" name="Text Placeholder 2">
            <a:extLst>
              <a:ext uri="{FF2B5EF4-FFF2-40B4-BE49-F238E27FC236}">
                <a16:creationId xmlns:a16="http://schemas.microsoft.com/office/drawing/2014/main" id="{A87E54C4-9F2A-534A-83D0-1C9C0442001D}"/>
              </a:ext>
            </a:extLst>
          </p:cNvPr>
          <p:cNvSpPr>
            <a:spLocks noGrp="1"/>
          </p:cNvSpPr>
          <p:nvPr>
            <p:ph type="body" idx="1"/>
          </p:nvPr>
        </p:nvSpPr>
        <p:spPr/>
        <p:txBody>
          <a:bodyPr/>
          <a:lstStyle/>
          <a:p>
            <a:endParaRPr lang="en-US" dirty="0"/>
          </a:p>
        </p:txBody>
      </p:sp>
      <p:pic>
        <p:nvPicPr>
          <p:cNvPr id="5" name="Picture 4" descr="What To Do. First, show you care. second, ask about suicide. Third, get help">
            <a:extLst>
              <a:ext uri="{FF2B5EF4-FFF2-40B4-BE49-F238E27FC236}">
                <a16:creationId xmlns:a16="http://schemas.microsoft.com/office/drawing/2014/main" id="{46EC3C49-464B-DA4D-8333-32A1A89A3E01}"/>
              </a:ext>
            </a:extLst>
          </p:cNvPr>
          <p:cNvPicPr>
            <a:picLocks noChangeAspect="1"/>
          </p:cNvPicPr>
          <p:nvPr/>
        </p:nvPicPr>
        <p:blipFill rotWithShape="1">
          <a:blip r:embed="rId2">
            <a:extLst>
              <a:ext uri="{28A0092B-C50C-407E-A947-70E740481C1C}">
                <a14:useLocalDpi xmlns:a14="http://schemas.microsoft.com/office/drawing/2010/main" val="0"/>
              </a:ext>
            </a:extLst>
          </a:blip>
          <a:srcRect t="-620" b="9464"/>
          <a:stretch/>
        </p:blipFill>
        <p:spPr>
          <a:xfrm>
            <a:off x="0" y="-34688"/>
            <a:ext cx="12192000" cy="6283088"/>
          </a:xfrm>
          <a:prstGeom prst="rect">
            <a:avLst/>
          </a:prstGeom>
        </p:spPr>
      </p:pic>
      <p:sp>
        <p:nvSpPr>
          <p:cNvPr id="6" name="TextBox 5">
            <a:extLst>
              <a:ext uri="{FF2B5EF4-FFF2-40B4-BE49-F238E27FC236}">
                <a16:creationId xmlns:a16="http://schemas.microsoft.com/office/drawing/2014/main" id="{FDC24273-C424-6142-9F82-410F87BD18BA}"/>
              </a:ext>
            </a:extLst>
          </p:cNvPr>
          <p:cNvSpPr txBox="1"/>
          <p:nvPr/>
        </p:nvSpPr>
        <p:spPr>
          <a:xfrm>
            <a:off x="11506200" y="6248400"/>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47</a:t>
            </a:r>
          </a:p>
        </p:txBody>
      </p:sp>
      <p:sp>
        <p:nvSpPr>
          <p:cNvPr id="4" name="TextBox 3">
            <a:extLst>
              <a:ext uri="{FF2B5EF4-FFF2-40B4-BE49-F238E27FC236}">
                <a16:creationId xmlns:a16="http://schemas.microsoft.com/office/drawing/2014/main" id="{86D936D9-6358-054C-9563-39D715CCC51C}"/>
              </a:ext>
            </a:extLst>
          </p:cNvPr>
          <p:cNvSpPr txBox="1"/>
          <p:nvPr/>
        </p:nvSpPr>
        <p:spPr>
          <a:xfrm>
            <a:off x="2362200" y="5466788"/>
            <a:ext cx="6705600" cy="646331"/>
          </a:xfrm>
          <a:prstGeom prst="rect">
            <a:avLst/>
          </a:prstGeom>
          <a:noFill/>
        </p:spPr>
        <p:txBody>
          <a:bodyPr wrap="square" rtlCol="0">
            <a:spAutoFit/>
          </a:bodyPr>
          <a:lstStyle/>
          <a:p>
            <a:r>
              <a:rPr lang="en-US" dirty="0"/>
              <a:t>Adapted with permission from the Washington Youth Suicide Prevention Program http://</a:t>
            </a:r>
            <a:r>
              <a:rPr lang="en-US" dirty="0" err="1"/>
              <a:t>www.yspp.org</a:t>
            </a:r>
            <a:endParaRPr lang="en-US" dirty="0"/>
          </a:p>
        </p:txBody>
      </p:sp>
    </p:spTree>
    <p:extLst>
      <p:ext uri="{BB962C8B-B14F-4D97-AF65-F5344CB8AC3E}">
        <p14:creationId xmlns:p14="http://schemas.microsoft.com/office/powerpoint/2010/main" val="3805315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D990F7-F1EB-0B4C-A5A0-E5F719712335}"/>
              </a:ext>
            </a:extLst>
          </p:cNvPr>
          <p:cNvSpPr>
            <a:spLocks noGrp="1"/>
          </p:cNvSpPr>
          <p:nvPr>
            <p:ph type="title"/>
          </p:nvPr>
        </p:nvSpPr>
        <p:spPr>
          <a:xfrm>
            <a:off x="2142982" y="-28793"/>
            <a:ext cx="8275955" cy="123111"/>
          </a:xfrm>
        </p:spPr>
        <p:txBody>
          <a:bodyPr/>
          <a:lstStyle/>
          <a:p>
            <a:r>
              <a:rPr lang="en-US" sz="800" dirty="0">
                <a:solidFill>
                  <a:schemeClr val="bg1"/>
                </a:solidFill>
              </a:rPr>
              <a:t>Community resources</a:t>
            </a:r>
          </a:p>
        </p:txBody>
      </p:sp>
      <p:pic>
        <p:nvPicPr>
          <p:cNvPr id="2" name="object 2" descr="image of texts that says Community resources"/>
          <p:cNvPicPr/>
          <p:nvPr/>
        </p:nvPicPr>
        <p:blipFill>
          <a:blip r:embed="rId2" cstate="print"/>
          <a:stretch>
            <a:fillRect/>
          </a:stretch>
        </p:blipFill>
        <p:spPr>
          <a:xfrm>
            <a:off x="1219200" y="1752600"/>
            <a:ext cx="9750552" cy="3352799"/>
          </a:xfrm>
          <a:prstGeom prst="rect">
            <a:avLst/>
          </a:prstGeom>
        </p:spPr>
      </p:pic>
      <p:sp>
        <p:nvSpPr>
          <p:cNvPr id="3" name="TextBox 2">
            <a:extLst>
              <a:ext uri="{FF2B5EF4-FFF2-40B4-BE49-F238E27FC236}">
                <a16:creationId xmlns:a16="http://schemas.microsoft.com/office/drawing/2014/main" id="{B1F0F975-E61F-6B41-BB0E-3CA0E8A27A8F}"/>
              </a:ext>
            </a:extLst>
          </p:cNvPr>
          <p:cNvSpPr txBox="1"/>
          <p:nvPr/>
        </p:nvSpPr>
        <p:spPr>
          <a:xfrm>
            <a:off x="11442032" y="6248400"/>
            <a:ext cx="7620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48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837214"/>
            <a:ext cx="8275955" cy="815608"/>
          </a:xfrm>
        </p:spPr>
        <p:txBody>
          <a:bodyPr/>
          <a:lstStyle/>
          <a:p>
            <a:pPr algn="ctr"/>
            <a:r>
              <a:rPr lang="en-US" sz="5300" b="0" dirty="0">
                <a:solidFill>
                  <a:srgbClr val="C00000"/>
                </a:solidFill>
              </a:rPr>
              <a:t>Disclosures</a:t>
            </a:r>
          </a:p>
        </p:txBody>
      </p:sp>
      <p:sp>
        <p:nvSpPr>
          <p:cNvPr id="7" name="Content Placeholder 6"/>
          <p:cNvSpPr>
            <a:spLocks noGrp="1"/>
          </p:cNvSpPr>
          <p:nvPr>
            <p:ph idx="1"/>
          </p:nvPr>
        </p:nvSpPr>
        <p:spPr>
          <a:xfrm>
            <a:off x="838200" y="1762738"/>
            <a:ext cx="9445605" cy="4914670"/>
          </a:xfrm>
        </p:spPr>
        <p:txBody>
          <a:bodyPr>
            <a:normAutofit/>
          </a:bodyPr>
          <a:lstStyle/>
          <a:p>
            <a:endParaRPr lang="en-US" i="1" dirty="0">
              <a:solidFill>
                <a:srgbClr val="FF0000"/>
              </a:solidFill>
            </a:endParaRPr>
          </a:p>
          <a:p>
            <a:r>
              <a:rPr lang="en-US" sz="2000" dirty="0"/>
              <a:t>All presenters of this continuing medical education activity have indicated that neither they nor their spouse/legally recognized domestic partner has any financial relationships with commercial interests related to the content of this activity. </a:t>
            </a:r>
          </a:p>
          <a:p>
            <a:endParaRPr lang="en-US" b="1" i="1" dirty="0">
              <a:solidFill>
                <a:srgbClr val="FF0000"/>
              </a:solidFill>
            </a:endParaRPr>
          </a:p>
        </p:txBody>
      </p:sp>
      <p:sp>
        <p:nvSpPr>
          <p:cNvPr id="2" name="Slide Number Placeholder 1">
            <a:extLst>
              <a:ext uri="{FF2B5EF4-FFF2-40B4-BE49-F238E27FC236}">
                <a16:creationId xmlns:a16="http://schemas.microsoft.com/office/drawing/2014/main" id="{5141AC4F-C40E-CF4F-9B8A-B863157BAAFE}"/>
              </a:ext>
            </a:extLst>
          </p:cNvPr>
          <p:cNvSpPr>
            <a:spLocks noGrp="1"/>
          </p:cNvSpPr>
          <p:nvPr>
            <p:ph type="sldNum" sz="quarter" idx="12"/>
          </p:nvPr>
        </p:nvSpPr>
        <p:spPr>
          <a:xfrm>
            <a:off x="11430000" y="6355895"/>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6449" rtl="0" eaLnBrk="1" latinLnBrk="0" hangingPunct="1">
              <a:defRPr sz="1800" kern="1200">
                <a:solidFill>
                  <a:schemeClr val="bg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fld id="{1D2EA5EF-C699-AF4C-BA42-C0A1CAAB713C}" type="slidenum">
              <a:rPr lang="en-US" smtClean="0"/>
              <a:pPr/>
              <a:t>5</a:t>
            </a:fld>
            <a:endParaRPr lang="en-US"/>
          </a:p>
        </p:txBody>
      </p:sp>
    </p:spTree>
    <p:extLst>
      <p:ext uri="{BB962C8B-B14F-4D97-AF65-F5344CB8AC3E}">
        <p14:creationId xmlns:p14="http://schemas.microsoft.com/office/powerpoint/2010/main" val="3015936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CBF06-A2CB-3E48-B5B3-BBC238012C69}"/>
              </a:ext>
            </a:extLst>
          </p:cNvPr>
          <p:cNvSpPr>
            <a:spLocks noGrp="1"/>
          </p:cNvSpPr>
          <p:nvPr>
            <p:ph type="title"/>
          </p:nvPr>
        </p:nvSpPr>
        <p:spPr>
          <a:xfrm>
            <a:off x="2142982" y="-28793"/>
            <a:ext cx="8275955" cy="123111"/>
          </a:xfrm>
        </p:spPr>
        <p:txBody>
          <a:bodyPr/>
          <a:lstStyle/>
          <a:p>
            <a:r>
              <a:rPr lang="en-US" sz="800" dirty="0">
                <a:solidFill>
                  <a:schemeClr val="bg1"/>
                </a:solidFill>
              </a:rPr>
              <a:t>911</a:t>
            </a:r>
          </a:p>
        </p:txBody>
      </p:sp>
      <p:sp>
        <p:nvSpPr>
          <p:cNvPr id="3" name="Text Placeholder 2">
            <a:extLst>
              <a:ext uri="{FF2B5EF4-FFF2-40B4-BE49-F238E27FC236}">
                <a16:creationId xmlns:a16="http://schemas.microsoft.com/office/drawing/2014/main" id="{558AC4E9-047A-A241-AA1B-FF7DAD5DDD50}"/>
              </a:ext>
            </a:extLst>
          </p:cNvPr>
          <p:cNvSpPr>
            <a:spLocks noGrp="1"/>
          </p:cNvSpPr>
          <p:nvPr>
            <p:ph type="body" idx="1"/>
          </p:nvPr>
        </p:nvSpPr>
        <p:spPr/>
        <p:txBody>
          <a:bodyPr/>
          <a:lstStyle/>
          <a:p>
            <a:endParaRPr lang="en-US" dirty="0"/>
          </a:p>
        </p:txBody>
      </p:sp>
      <p:pic>
        <p:nvPicPr>
          <p:cNvPr id="5" name="Picture 4" descr="9-1-1 in an acute crisis, call 9-1-1. Do not leave the individual alone.">
            <a:extLst>
              <a:ext uri="{FF2B5EF4-FFF2-40B4-BE49-F238E27FC236}">
                <a16:creationId xmlns:a16="http://schemas.microsoft.com/office/drawing/2014/main" id="{F7DC2792-233F-DE47-BACF-77EE72935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7"/>
            <a:ext cx="12192000" cy="6846826"/>
          </a:xfrm>
          <a:prstGeom prst="rect">
            <a:avLst/>
          </a:prstGeom>
        </p:spPr>
      </p:pic>
    </p:spTree>
    <p:extLst>
      <p:ext uri="{BB962C8B-B14F-4D97-AF65-F5344CB8AC3E}">
        <p14:creationId xmlns:p14="http://schemas.microsoft.com/office/powerpoint/2010/main" val="2862685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081137" y="0"/>
            <a:ext cx="8103870" cy="1506220"/>
          </a:xfrm>
          <a:prstGeom prst="rect">
            <a:avLst/>
          </a:prstGeom>
        </p:spPr>
        <p:txBody>
          <a:bodyPr vert="horz" wrap="square" lIns="0" tIns="12700" rIns="0" bIns="0" rtlCol="0">
            <a:spAutoFit/>
          </a:bodyPr>
          <a:lstStyle/>
          <a:p>
            <a:pPr marL="12700" marR="5080" algn="ctr">
              <a:lnSpc>
                <a:spcPct val="100000"/>
              </a:lnSpc>
              <a:spcBef>
                <a:spcPts val="100"/>
              </a:spcBef>
            </a:pPr>
            <a:r>
              <a:rPr spc="-5" dirty="0">
                <a:solidFill>
                  <a:srgbClr val="1C3768"/>
                </a:solidFill>
              </a:rPr>
              <a:t>Finding</a:t>
            </a:r>
            <a:r>
              <a:rPr spc="15" dirty="0">
                <a:solidFill>
                  <a:srgbClr val="1C3768"/>
                </a:solidFill>
              </a:rPr>
              <a:t> </a:t>
            </a:r>
            <a:r>
              <a:rPr spc="-5" dirty="0">
                <a:solidFill>
                  <a:srgbClr val="1C3768"/>
                </a:solidFill>
              </a:rPr>
              <a:t>People</a:t>
            </a:r>
            <a:r>
              <a:rPr spc="-10" dirty="0">
                <a:solidFill>
                  <a:srgbClr val="1C3768"/>
                </a:solidFill>
              </a:rPr>
              <a:t> </a:t>
            </a:r>
            <a:r>
              <a:rPr spc="-5" dirty="0">
                <a:solidFill>
                  <a:srgbClr val="1C3768"/>
                </a:solidFill>
              </a:rPr>
              <a:t>Where</a:t>
            </a:r>
            <a:r>
              <a:rPr spc="-10" dirty="0">
                <a:solidFill>
                  <a:srgbClr val="1C3768"/>
                </a:solidFill>
              </a:rPr>
              <a:t> </a:t>
            </a:r>
            <a:r>
              <a:rPr spc="-5" dirty="0">
                <a:solidFill>
                  <a:srgbClr val="1C3768"/>
                </a:solidFill>
              </a:rPr>
              <a:t>They Live</a:t>
            </a:r>
            <a:r>
              <a:rPr spc="-10" dirty="0">
                <a:solidFill>
                  <a:srgbClr val="1C3768"/>
                </a:solidFill>
              </a:rPr>
              <a:t> </a:t>
            </a:r>
            <a:r>
              <a:rPr spc="-5" dirty="0">
                <a:solidFill>
                  <a:srgbClr val="1C3768"/>
                </a:solidFill>
              </a:rPr>
              <a:t>with </a:t>
            </a:r>
            <a:r>
              <a:rPr spc="-985" dirty="0">
                <a:solidFill>
                  <a:srgbClr val="1C3768"/>
                </a:solidFill>
              </a:rPr>
              <a:t> </a:t>
            </a:r>
            <a:r>
              <a:rPr spc="-5" dirty="0">
                <a:solidFill>
                  <a:srgbClr val="1C3768"/>
                </a:solidFill>
              </a:rPr>
              <a:t>the C-SSRS Mobile</a:t>
            </a:r>
            <a:r>
              <a:rPr spc="5" dirty="0">
                <a:solidFill>
                  <a:srgbClr val="1C3768"/>
                </a:solidFill>
              </a:rPr>
              <a:t> </a:t>
            </a:r>
            <a:r>
              <a:rPr spc="-5" dirty="0">
                <a:solidFill>
                  <a:srgbClr val="1C3768"/>
                </a:solidFill>
              </a:rPr>
              <a:t>App:</a:t>
            </a:r>
          </a:p>
          <a:p>
            <a:pPr algn="ctr">
              <a:lnSpc>
                <a:spcPct val="100000"/>
              </a:lnSpc>
              <a:spcBef>
                <a:spcPts val="20"/>
              </a:spcBef>
            </a:pPr>
            <a:r>
              <a:rPr sz="2500" spc="-5" dirty="0">
                <a:solidFill>
                  <a:srgbClr val="F0A11F"/>
                </a:solidFill>
              </a:rPr>
              <a:t>With</a:t>
            </a:r>
            <a:r>
              <a:rPr sz="2500" spc="20" dirty="0">
                <a:solidFill>
                  <a:srgbClr val="F0A11F"/>
                </a:solidFill>
              </a:rPr>
              <a:t> </a:t>
            </a:r>
            <a:r>
              <a:rPr sz="2500" spc="-5" dirty="0">
                <a:solidFill>
                  <a:srgbClr val="F0A11F"/>
                </a:solidFill>
              </a:rPr>
              <a:t>Individualized</a:t>
            </a:r>
            <a:r>
              <a:rPr sz="2500" spc="25" dirty="0">
                <a:solidFill>
                  <a:srgbClr val="F0A11F"/>
                </a:solidFill>
              </a:rPr>
              <a:t> </a:t>
            </a:r>
            <a:r>
              <a:rPr sz="2500" spc="-5" dirty="0">
                <a:solidFill>
                  <a:srgbClr val="F0A11F"/>
                </a:solidFill>
              </a:rPr>
              <a:t>Community</a:t>
            </a:r>
            <a:r>
              <a:rPr sz="2500" spc="20" dirty="0">
                <a:solidFill>
                  <a:srgbClr val="F0A11F"/>
                </a:solidFill>
              </a:rPr>
              <a:t> </a:t>
            </a:r>
            <a:r>
              <a:rPr sz="2500" spc="-5" dirty="0">
                <a:solidFill>
                  <a:srgbClr val="F0A11F"/>
                </a:solidFill>
              </a:rPr>
              <a:t>Crisis</a:t>
            </a:r>
            <a:r>
              <a:rPr sz="2500" spc="15" dirty="0">
                <a:solidFill>
                  <a:srgbClr val="F0A11F"/>
                </a:solidFill>
              </a:rPr>
              <a:t> </a:t>
            </a:r>
            <a:r>
              <a:rPr sz="2500" spc="-5" dirty="0">
                <a:solidFill>
                  <a:srgbClr val="F0A11F"/>
                </a:solidFill>
              </a:rPr>
              <a:t>Information</a:t>
            </a:r>
            <a:endParaRPr sz="2500" dirty="0"/>
          </a:p>
        </p:txBody>
      </p:sp>
      <p:grpSp>
        <p:nvGrpSpPr>
          <p:cNvPr id="2" name="object 2" descr="Finding people where they live with the C-SSRS mobile app"/>
          <p:cNvGrpSpPr/>
          <p:nvPr/>
        </p:nvGrpSpPr>
        <p:grpSpPr>
          <a:xfrm>
            <a:off x="1810512" y="0"/>
            <a:ext cx="8804275" cy="1682750"/>
            <a:chOff x="1810512" y="0"/>
            <a:chExt cx="8804275" cy="1682750"/>
          </a:xfrm>
        </p:grpSpPr>
        <p:pic>
          <p:nvPicPr>
            <p:cNvPr id="3" name="object 3"/>
            <p:cNvPicPr/>
            <p:nvPr/>
          </p:nvPicPr>
          <p:blipFill>
            <a:blip r:embed="rId2" cstate="print"/>
            <a:stretch>
              <a:fillRect/>
            </a:stretch>
          </p:blipFill>
          <p:spPr>
            <a:xfrm>
              <a:off x="1810512" y="0"/>
              <a:ext cx="8804147" cy="850391"/>
            </a:xfrm>
            <a:prstGeom prst="rect">
              <a:avLst/>
            </a:prstGeom>
          </p:spPr>
        </p:pic>
        <p:pic>
          <p:nvPicPr>
            <p:cNvPr id="4" name="object 4"/>
            <p:cNvPicPr/>
            <p:nvPr/>
          </p:nvPicPr>
          <p:blipFill>
            <a:blip r:embed="rId3" cstate="print"/>
            <a:stretch>
              <a:fillRect/>
            </a:stretch>
          </p:blipFill>
          <p:spPr>
            <a:xfrm>
              <a:off x="3208019" y="387096"/>
              <a:ext cx="1743455" cy="1011935"/>
            </a:xfrm>
            <a:prstGeom prst="rect">
              <a:avLst/>
            </a:prstGeom>
          </p:spPr>
        </p:pic>
        <p:pic>
          <p:nvPicPr>
            <p:cNvPr id="5" name="object 5"/>
            <p:cNvPicPr/>
            <p:nvPr/>
          </p:nvPicPr>
          <p:blipFill>
            <a:blip r:embed="rId4" cstate="print"/>
            <a:stretch>
              <a:fillRect/>
            </a:stretch>
          </p:blipFill>
          <p:spPr>
            <a:xfrm>
              <a:off x="4351020" y="387096"/>
              <a:ext cx="752843" cy="1011935"/>
            </a:xfrm>
            <a:prstGeom prst="rect">
              <a:avLst/>
            </a:prstGeom>
          </p:spPr>
        </p:pic>
        <p:pic>
          <p:nvPicPr>
            <p:cNvPr id="6" name="object 6"/>
            <p:cNvPicPr/>
            <p:nvPr/>
          </p:nvPicPr>
          <p:blipFill>
            <a:blip r:embed="rId5" cstate="print"/>
            <a:stretch>
              <a:fillRect/>
            </a:stretch>
          </p:blipFill>
          <p:spPr>
            <a:xfrm>
              <a:off x="4503420" y="387096"/>
              <a:ext cx="4587239" cy="1011935"/>
            </a:xfrm>
            <a:prstGeom prst="rect">
              <a:avLst/>
            </a:prstGeom>
          </p:spPr>
        </p:pic>
        <p:pic>
          <p:nvPicPr>
            <p:cNvPr id="7" name="object 7"/>
            <p:cNvPicPr/>
            <p:nvPr/>
          </p:nvPicPr>
          <p:blipFill>
            <a:blip r:embed="rId6" cstate="print"/>
            <a:stretch>
              <a:fillRect/>
            </a:stretch>
          </p:blipFill>
          <p:spPr>
            <a:xfrm>
              <a:off x="2174747" y="976883"/>
              <a:ext cx="7938515" cy="705611"/>
            </a:xfrm>
            <a:prstGeom prst="rect">
              <a:avLst/>
            </a:prstGeom>
          </p:spPr>
        </p:pic>
      </p:grpSp>
      <p:grpSp>
        <p:nvGrpSpPr>
          <p:cNvPr id="10" name="object 10" descr="Website screenshots of a suicide prevention app and a suicide severity scale"/>
          <p:cNvGrpSpPr/>
          <p:nvPr/>
        </p:nvGrpSpPr>
        <p:grpSpPr>
          <a:xfrm>
            <a:off x="1496186" y="1419986"/>
            <a:ext cx="7442834" cy="5018405"/>
            <a:chOff x="1496186" y="1419986"/>
            <a:chExt cx="7442834" cy="5018405"/>
          </a:xfrm>
        </p:grpSpPr>
        <p:pic>
          <p:nvPicPr>
            <p:cNvPr id="11" name="object 11" descr="Website screenshots of a suicide prevention app and a suicide severity scale"/>
            <p:cNvPicPr/>
            <p:nvPr/>
          </p:nvPicPr>
          <p:blipFill>
            <a:blip r:embed="rId7" cstate="print"/>
            <a:stretch>
              <a:fillRect/>
            </a:stretch>
          </p:blipFill>
          <p:spPr>
            <a:xfrm>
              <a:off x="6181344" y="1546860"/>
              <a:ext cx="2741675" cy="4875275"/>
            </a:xfrm>
            <a:prstGeom prst="rect">
              <a:avLst/>
            </a:prstGeom>
          </p:spPr>
        </p:pic>
        <p:sp>
          <p:nvSpPr>
            <p:cNvPr id="12" name="object 12"/>
            <p:cNvSpPr/>
            <p:nvPr/>
          </p:nvSpPr>
          <p:spPr>
            <a:xfrm>
              <a:off x="6173406" y="1538922"/>
              <a:ext cx="2757805" cy="4891405"/>
            </a:xfrm>
            <a:custGeom>
              <a:avLst/>
              <a:gdLst/>
              <a:ahLst/>
              <a:cxnLst/>
              <a:rect l="l" t="t" r="r" b="b"/>
              <a:pathLst>
                <a:path w="2757804" h="4891405">
                  <a:moveTo>
                    <a:pt x="0" y="0"/>
                  </a:moveTo>
                  <a:lnTo>
                    <a:pt x="2757551" y="0"/>
                  </a:lnTo>
                  <a:lnTo>
                    <a:pt x="2757551" y="4891151"/>
                  </a:lnTo>
                  <a:lnTo>
                    <a:pt x="0" y="4891151"/>
                  </a:lnTo>
                  <a:lnTo>
                    <a:pt x="0" y="0"/>
                  </a:lnTo>
                  <a:close/>
                </a:path>
              </a:pathLst>
            </a:custGeom>
            <a:ln w="15875">
              <a:solidFill>
                <a:srgbClr val="212121"/>
              </a:solidFill>
            </a:ln>
          </p:spPr>
          <p:txBody>
            <a:bodyPr wrap="square" lIns="0" tIns="0" rIns="0" bIns="0" rtlCol="0"/>
            <a:lstStyle/>
            <a:p>
              <a:endParaRPr dirty="0"/>
            </a:p>
          </p:txBody>
        </p:sp>
        <p:pic>
          <p:nvPicPr>
            <p:cNvPr id="13" name="object 13" descr="Website screenshots of a suicide prevention app and a suicide severity scale"/>
            <p:cNvPicPr/>
            <p:nvPr/>
          </p:nvPicPr>
          <p:blipFill>
            <a:blip r:embed="rId8" cstate="print"/>
            <a:stretch>
              <a:fillRect/>
            </a:stretch>
          </p:blipFill>
          <p:spPr>
            <a:xfrm>
              <a:off x="1505711" y="1429512"/>
              <a:ext cx="4111751" cy="4875262"/>
            </a:xfrm>
            <a:prstGeom prst="rect">
              <a:avLst/>
            </a:prstGeom>
          </p:spPr>
        </p:pic>
        <p:sp>
          <p:nvSpPr>
            <p:cNvPr id="14" name="object 14"/>
            <p:cNvSpPr/>
            <p:nvPr/>
          </p:nvSpPr>
          <p:spPr>
            <a:xfrm>
              <a:off x="1500949" y="1424749"/>
              <a:ext cx="4121785" cy="4885055"/>
            </a:xfrm>
            <a:custGeom>
              <a:avLst/>
              <a:gdLst/>
              <a:ahLst/>
              <a:cxnLst/>
              <a:rect l="l" t="t" r="r" b="b"/>
              <a:pathLst>
                <a:path w="4121785" h="4885055">
                  <a:moveTo>
                    <a:pt x="0" y="0"/>
                  </a:moveTo>
                  <a:lnTo>
                    <a:pt x="4121277" y="0"/>
                  </a:lnTo>
                  <a:lnTo>
                    <a:pt x="4121277" y="4884801"/>
                  </a:lnTo>
                  <a:lnTo>
                    <a:pt x="0" y="4884801"/>
                  </a:lnTo>
                  <a:lnTo>
                    <a:pt x="0" y="0"/>
                  </a:lnTo>
                  <a:close/>
                </a:path>
              </a:pathLst>
            </a:custGeom>
            <a:ln w="9525">
              <a:solidFill>
                <a:srgbClr val="7E7E7E"/>
              </a:solidFill>
            </a:ln>
          </p:spPr>
          <p:txBody>
            <a:bodyPr wrap="square" lIns="0" tIns="0" rIns="0" bIns="0" rtlCol="0"/>
            <a:lstStyle/>
            <a:p>
              <a:endParaRPr dirty="0"/>
            </a:p>
          </p:txBody>
        </p:sp>
      </p:grpSp>
      <p:sp>
        <p:nvSpPr>
          <p:cNvPr id="9" name="object 9"/>
          <p:cNvSpPr txBox="1"/>
          <p:nvPr/>
        </p:nvSpPr>
        <p:spPr>
          <a:xfrm>
            <a:off x="9565546" y="2332639"/>
            <a:ext cx="1310640" cy="2463800"/>
          </a:xfrm>
          <a:prstGeom prst="rect">
            <a:avLst/>
          </a:prstGeom>
        </p:spPr>
        <p:txBody>
          <a:bodyPr vert="horz" wrap="square" lIns="0" tIns="13335" rIns="0" bIns="0" rtlCol="0">
            <a:spAutoFit/>
          </a:bodyPr>
          <a:lstStyle/>
          <a:p>
            <a:pPr marL="12700" marR="5080">
              <a:lnSpc>
                <a:spcPct val="100000"/>
              </a:lnSpc>
              <a:spcBef>
                <a:spcPts val="105"/>
              </a:spcBef>
            </a:pPr>
            <a:r>
              <a:rPr sz="2000" b="1" i="1" dirty="0">
                <a:solidFill>
                  <a:srgbClr val="C07B0B"/>
                </a:solidFill>
                <a:latin typeface="Arial-BoldItalicMT"/>
                <a:cs typeface="Arial-BoldItalicMT"/>
              </a:rPr>
              <a:t>Now </a:t>
            </a:r>
            <a:r>
              <a:rPr sz="2000" b="1" i="1" spc="5" dirty="0">
                <a:solidFill>
                  <a:srgbClr val="C07B0B"/>
                </a:solidFill>
                <a:latin typeface="Arial-BoldItalicMT"/>
                <a:cs typeface="Arial-BoldItalicMT"/>
              </a:rPr>
              <a:t> </a:t>
            </a:r>
            <a:r>
              <a:rPr sz="2000" b="1" i="1" spc="-5" dirty="0">
                <a:solidFill>
                  <a:srgbClr val="C07B0B"/>
                </a:solidFill>
                <a:latin typeface="Arial-BoldItalicMT"/>
                <a:cs typeface="Arial-BoldItalicMT"/>
              </a:rPr>
              <a:t>available </a:t>
            </a:r>
            <a:r>
              <a:rPr sz="2000" b="1" i="1" dirty="0">
                <a:solidFill>
                  <a:srgbClr val="C07B0B"/>
                </a:solidFill>
                <a:latin typeface="Arial-BoldItalicMT"/>
                <a:cs typeface="Arial-BoldItalicMT"/>
              </a:rPr>
              <a:t> on</a:t>
            </a:r>
            <a:r>
              <a:rPr sz="2000" b="1" i="1" spc="-50" dirty="0">
                <a:solidFill>
                  <a:srgbClr val="C07B0B"/>
                </a:solidFill>
                <a:latin typeface="Arial-BoldItalicMT"/>
                <a:cs typeface="Arial-BoldItalicMT"/>
              </a:rPr>
              <a:t> </a:t>
            </a:r>
            <a:r>
              <a:rPr sz="2000" b="1" i="1" dirty="0">
                <a:solidFill>
                  <a:srgbClr val="C07B0B"/>
                </a:solidFill>
                <a:latin typeface="Arial-BoldItalicMT"/>
                <a:cs typeface="Arial-BoldItalicMT"/>
              </a:rPr>
              <a:t>the</a:t>
            </a:r>
            <a:r>
              <a:rPr sz="2000" b="1" i="1" spc="-55" dirty="0">
                <a:solidFill>
                  <a:srgbClr val="C07B0B"/>
                </a:solidFill>
                <a:latin typeface="Arial-BoldItalicMT"/>
                <a:cs typeface="Arial-BoldItalicMT"/>
              </a:rPr>
              <a:t> </a:t>
            </a:r>
            <a:r>
              <a:rPr sz="2000" b="1" i="1" dirty="0">
                <a:solidFill>
                  <a:srgbClr val="C07B0B"/>
                </a:solidFill>
                <a:latin typeface="Arial-BoldItalicMT"/>
                <a:cs typeface="Arial-BoldItalicMT"/>
              </a:rPr>
              <a:t>app </a:t>
            </a:r>
            <a:r>
              <a:rPr sz="2000" b="1" i="1" spc="-540" dirty="0">
                <a:solidFill>
                  <a:srgbClr val="C07B0B"/>
                </a:solidFill>
                <a:latin typeface="Arial-BoldItalicMT"/>
                <a:cs typeface="Arial-BoldItalicMT"/>
              </a:rPr>
              <a:t> </a:t>
            </a:r>
            <a:r>
              <a:rPr sz="2000" b="1" i="1" dirty="0">
                <a:solidFill>
                  <a:srgbClr val="C07B0B"/>
                </a:solidFill>
                <a:latin typeface="Arial-BoldItalicMT"/>
                <a:cs typeface="Arial-BoldItalicMT"/>
              </a:rPr>
              <a:t>store!</a:t>
            </a:r>
            <a:endParaRPr sz="2000" dirty="0">
              <a:solidFill>
                <a:srgbClr val="C07B0B"/>
              </a:solidFill>
              <a:latin typeface="Arial-BoldItalicMT"/>
              <a:cs typeface="Arial-BoldItalicMT"/>
            </a:endParaRPr>
          </a:p>
          <a:p>
            <a:pPr>
              <a:lnSpc>
                <a:spcPct val="100000"/>
              </a:lnSpc>
              <a:spcBef>
                <a:spcPts val="45"/>
              </a:spcBef>
            </a:pPr>
            <a:endParaRPr sz="2050" dirty="0">
              <a:solidFill>
                <a:srgbClr val="C07B0B"/>
              </a:solidFill>
              <a:latin typeface="Arial-BoldItalicMT"/>
              <a:cs typeface="Arial-BoldItalicMT"/>
            </a:endParaRPr>
          </a:p>
          <a:p>
            <a:pPr marL="12700" marR="128905">
              <a:lnSpc>
                <a:spcPct val="99800"/>
              </a:lnSpc>
            </a:pPr>
            <a:r>
              <a:rPr sz="2000" dirty="0">
                <a:solidFill>
                  <a:srgbClr val="C07B0B"/>
                </a:solidFill>
                <a:latin typeface="Arial"/>
                <a:cs typeface="Arial"/>
              </a:rPr>
              <a:t>(Search </a:t>
            </a:r>
            <a:r>
              <a:rPr sz="2000" spc="5" dirty="0">
                <a:solidFill>
                  <a:srgbClr val="C07B0B"/>
                </a:solidFill>
                <a:latin typeface="Arial"/>
                <a:cs typeface="Arial"/>
              </a:rPr>
              <a:t> </a:t>
            </a:r>
            <a:r>
              <a:rPr sz="2000" dirty="0">
                <a:solidFill>
                  <a:srgbClr val="C07B0B"/>
                </a:solidFill>
                <a:latin typeface="Arial"/>
                <a:cs typeface="Arial"/>
              </a:rPr>
              <a:t>“Co</a:t>
            </a:r>
            <a:r>
              <a:rPr sz="2000" spc="-5" dirty="0">
                <a:solidFill>
                  <a:srgbClr val="C07B0B"/>
                </a:solidFill>
                <a:latin typeface="Arial"/>
                <a:cs typeface="Arial"/>
              </a:rPr>
              <a:t>l</a:t>
            </a:r>
            <a:r>
              <a:rPr sz="2000" dirty="0">
                <a:solidFill>
                  <a:srgbClr val="C07B0B"/>
                </a:solidFill>
                <a:latin typeface="Arial"/>
                <a:cs typeface="Arial"/>
              </a:rPr>
              <a:t>u</a:t>
            </a:r>
            <a:r>
              <a:rPr sz="2000" spc="-5" dirty="0">
                <a:solidFill>
                  <a:srgbClr val="C07B0B"/>
                </a:solidFill>
                <a:latin typeface="Arial"/>
                <a:cs typeface="Arial"/>
              </a:rPr>
              <a:t>m</a:t>
            </a:r>
            <a:r>
              <a:rPr sz="2000" dirty="0">
                <a:solidFill>
                  <a:srgbClr val="C07B0B"/>
                </a:solidFill>
                <a:latin typeface="Arial"/>
                <a:cs typeface="Arial"/>
              </a:rPr>
              <a:t>b</a:t>
            </a:r>
            <a:r>
              <a:rPr sz="2000" spc="-5" dirty="0">
                <a:solidFill>
                  <a:srgbClr val="C07B0B"/>
                </a:solidFill>
                <a:latin typeface="Arial"/>
                <a:cs typeface="Arial"/>
              </a:rPr>
              <a:t>i</a:t>
            </a:r>
            <a:r>
              <a:rPr sz="2000" dirty="0">
                <a:solidFill>
                  <a:srgbClr val="C07B0B"/>
                </a:solidFill>
                <a:latin typeface="Arial"/>
                <a:cs typeface="Arial"/>
              </a:rPr>
              <a:t>a  protocol”)</a:t>
            </a:r>
          </a:p>
        </p:txBody>
      </p:sp>
      <p:sp>
        <p:nvSpPr>
          <p:cNvPr id="15" name="TextBox 14">
            <a:extLst>
              <a:ext uri="{FF2B5EF4-FFF2-40B4-BE49-F238E27FC236}">
                <a16:creationId xmlns:a16="http://schemas.microsoft.com/office/drawing/2014/main" id="{BF8383AE-E9A5-4B42-AA50-11EF8CF53AC0}"/>
              </a:ext>
            </a:extLst>
          </p:cNvPr>
          <p:cNvSpPr txBox="1"/>
          <p:nvPr/>
        </p:nvSpPr>
        <p:spPr>
          <a:xfrm>
            <a:off x="11506200" y="6312795"/>
            <a:ext cx="6858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50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University of Nevada, Reno Counseling Services"/>
          <p:cNvGrpSpPr/>
          <p:nvPr/>
        </p:nvGrpSpPr>
        <p:grpSpPr>
          <a:xfrm>
            <a:off x="0" y="12357"/>
            <a:ext cx="12189460" cy="6858000"/>
            <a:chOff x="0" y="0"/>
            <a:chExt cx="12189460" cy="6858000"/>
          </a:xfrm>
        </p:grpSpPr>
        <p:pic>
          <p:nvPicPr>
            <p:cNvPr id="3" name="object 3"/>
            <p:cNvPicPr/>
            <p:nvPr/>
          </p:nvPicPr>
          <p:blipFill>
            <a:blip r:embed="rId2" cstate="print"/>
            <a:stretch>
              <a:fillRect/>
            </a:stretch>
          </p:blipFill>
          <p:spPr>
            <a:xfrm>
              <a:off x="0" y="0"/>
              <a:ext cx="12188952" cy="6857999"/>
            </a:xfrm>
            <a:prstGeom prst="rect">
              <a:avLst/>
            </a:prstGeom>
          </p:spPr>
        </p:pic>
        <p:pic>
          <p:nvPicPr>
            <p:cNvPr id="4" name="object 4" descr="Image of a deck leading out a lake"/>
            <p:cNvPicPr/>
            <p:nvPr/>
          </p:nvPicPr>
          <p:blipFill>
            <a:blip r:embed="rId3" cstate="print"/>
            <a:stretch>
              <a:fillRect/>
            </a:stretch>
          </p:blipFill>
          <p:spPr>
            <a:xfrm>
              <a:off x="8154923" y="1523"/>
              <a:ext cx="4034028" cy="6848395"/>
            </a:xfrm>
            <a:prstGeom prst="rect">
              <a:avLst/>
            </a:prstGeom>
          </p:spPr>
        </p:pic>
      </p:grpSp>
      <p:sp>
        <p:nvSpPr>
          <p:cNvPr id="5" name="object 5"/>
          <p:cNvSpPr txBox="1">
            <a:spLocks noGrp="1"/>
          </p:cNvSpPr>
          <p:nvPr>
            <p:ph type="title"/>
          </p:nvPr>
        </p:nvSpPr>
        <p:spPr>
          <a:xfrm>
            <a:off x="1779482" y="290386"/>
            <a:ext cx="5481320" cy="2219960"/>
          </a:xfrm>
          <a:prstGeom prst="rect">
            <a:avLst/>
          </a:prstGeom>
        </p:spPr>
        <p:txBody>
          <a:bodyPr vert="horz" wrap="square" lIns="0" tIns="12700" rIns="0" bIns="0" rtlCol="0">
            <a:spAutoFit/>
          </a:bodyPr>
          <a:lstStyle/>
          <a:p>
            <a:pPr marL="12700" marR="5080">
              <a:lnSpc>
                <a:spcPct val="100000"/>
              </a:lnSpc>
              <a:spcBef>
                <a:spcPts val="100"/>
              </a:spcBef>
            </a:pPr>
            <a:r>
              <a:rPr sz="4800" b="0" spc="-135" dirty="0">
                <a:latin typeface="Arial"/>
                <a:cs typeface="Arial"/>
              </a:rPr>
              <a:t>U</a:t>
            </a:r>
            <a:r>
              <a:rPr sz="4800" b="0" spc="-140" dirty="0">
                <a:latin typeface="Arial"/>
                <a:cs typeface="Arial"/>
              </a:rPr>
              <a:t>n</a:t>
            </a:r>
            <a:r>
              <a:rPr sz="4800" b="0" spc="-135" dirty="0">
                <a:latin typeface="Arial"/>
                <a:cs typeface="Arial"/>
              </a:rPr>
              <a:t>iv</a:t>
            </a:r>
            <a:r>
              <a:rPr sz="4800" b="0" spc="-140" dirty="0">
                <a:latin typeface="Arial"/>
                <a:cs typeface="Arial"/>
              </a:rPr>
              <a:t>e</a:t>
            </a:r>
            <a:r>
              <a:rPr sz="4800" b="0" spc="-135" dirty="0">
                <a:latin typeface="Arial"/>
                <a:cs typeface="Arial"/>
              </a:rPr>
              <a:t>rsi</a:t>
            </a:r>
            <a:r>
              <a:rPr sz="4800" b="0" spc="-140" dirty="0">
                <a:latin typeface="Arial"/>
                <a:cs typeface="Arial"/>
              </a:rPr>
              <a:t>t</a:t>
            </a:r>
            <a:r>
              <a:rPr sz="4800" b="0" dirty="0">
                <a:latin typeface="Arial"/>
                <a:cs typeface="Arial"/>
              </a:rPr>
              <a:t>y</a:t>
            </a:r>
            <a:r>
              <a:rPr sz="4800" b="0" spc="-254" dirty="0">
                <a:latin typeface="Arial"/>
                <a:cs typeface="Arial"/>
              </a:rPr>
              <a:t> </a:t>
            </a:r>
            <a:r>
              <a:rPr sz="4800" b="0" spc="-140" dirty="0">
                <a:latin typeface="Arial"/>
                <a:cs typeface="Arial"/>
              </a:rPr>
              <a:t>o</a:t>
            </a:r>
            <a:r>
              <a:rPr sz="4800" b="0" dirty="0">
                <a:latin typeface="Arial"/>
                <a:cs typeface="Arial"/>
              </a:rPr>
              <a:t>f</a:t>
            </a:r>
            <a:r>
              <a:rPr sz="4800" b="0" spc="-260" dirty="0">
                <a:latin typeface="Arial"/>
                <a:cs typeface="Arial"/>
              </a:rPr>
              <a:t> </a:t>
            </a:r>
            <a:r>
              <a:rPr sz="4800" b="0" spc="-135" dirty="0">
                <a:latin typeface="Arial"/>
                <a:cs typeface="Arial"/>
              </a:rPr>
              <a:t>N</a:t>
            </a:r>
            <a:r>
              <a:rPr sz="4800" b="0" spc="-140" dirty="0">
                <a:latin typeface="Arial"/>
                <a:cs typeface="Arial"/>
              </a:rPr>
              <a:t>e</a:t>
            </a:r>
            <a:r>
              <a:rPr sz="4800" b="0" spc="-135" dirty="0">
                <a:latin typeface="Arial"/>
                <a:cs typeface="Arial"/>
              </a:rPr>
              <a:t>v</a:t>
            </a:r>
            <a:r>
              <a:rPr sz="4800" b="0" spc="-140" dirty="0">
                <a:latin typeface="Arial"/>
                <a:cs typeface="Arial"/>
              </a:rPr>
              <a:t>ada</a:t>
            </a:r>
            <a:r>
              <a:rPr sz="4800" b="0" dirty="0">
                <a:latin typeface="Arial"/>
                <a:cs typeface="Arial"/>
              </a:rPr>
              <a:t>,  </a:t>
            </a:r>
            <a:r>
              <a:rPr sz="4800" b="0" spc="-135" dirty="0">
                <a:latin typeface="Arial"/>
                <a:cs typeface="Arial"/>
              </a:rPr>
              <a:t>R</a:t>
            </a:r>
            <a:r>
              <a:rPr sz="4800" b="0" spc="-145" dirty="0">
                <a:latin typeface="Arial"/>
                <a:cs typeface="Arial"/>
              </a:rPr>
              <a:t>en</a:t>
            </a:r>
            <a:r>
              <a:rPr sz="4800" b="0" dirty="0">
                <a:latin typeface="Arial"/>
                <a:cs typeface="Arial"/>
              </a:rPr>
              <a:t>o</a:t>
            </a:r>
            <a:r>
              <a:rPr sz="4800" b="0" spc="-254" dirty="0">
                <a:latin typeface="Arial"/>
                <a:cs typeface="Arial"/>
              </a:rPr>
              <a:t> </a:t>
            </a:r>
            <a:r>
              <a:rPr sz="4800" b="0" spc="-130" dirty="0">
                <a:latin typeface="Arial"/>
                <a:cs typeface="Arial"/>
              </a:rPr>
              <a:t>C</a:t>
            </a:r>
            <a:r>
              <a:rPr sz="4800" b="0" spc="-140" dirty="0">
                <a:latin typeface="Arial"/>
                <a:cs typeface="Arial"/>
              </a:rPr>
              <a:t>oun</a:t>
            </a:r>
            <a:r>
              <a:rPr sz="4800" b="0" spc="-135" dirty="0">
                <a:latin typeface="Arial"/>
                <a:cs typeface="Arial"/>
              </a:rPr>
              <a:t>s</a:t>
            </a:r>
            <a:r>
              <a:rPr sz="4800" b="0" spc="-140" dirty="0">
                <a:latin typeface="Arial"/>
                <a:cs typeface="Arial"/>
              </a:rPr>
              <a:t>e</a:t>
            </a:r>
            <a:r>
              <a:rPr sz="4800" b="0" spc="-135" dirty="0">
                <a:latin typeface="Arial"/>
                <a:cs typeface="Arial"/>
              </a:rPr>
              <a:t>li</a:t>
            </a:r>
            <a:r>
              <a:rPr sz="4800" b="0" spc="-145" dirty="0">
                <a:latin typeface="Arial"/>
                <a:cs typeface="Arial"/>
              </a:rPr>
              <a:t>ng  </a:t>
            </a:r>
            <a:r>
              <a:rPr sz="4800" b="0" spc="-120" dirty="0">
                <a:latin typeface="Arial"/>
                <a:cs typeface="Arial"/>
              </a:rPr>
              <a:t>Services</a:t>
            </a:r>
            <a:endParaRPr sz="4800" dirty="0">
              <a:latin typeface="Arial"/>
              <a:cs typeface="Arial"/>
            </a:endParaRPr>
          </a:p>
        </p:txBody>
      </p:sp>
      <p:sp>
        <p:nvSpPr>
          <p:cNvPr id="6" name="object 6"/>
          <p:cNvSpPr txBox="1"/>
          <p:nvPr/>
        </p:nvSpPr>
        <p:spPr>
          <a:xfrm>
            <a:off x="806924" y="2613916"/>
            <a:ext cx="6386195" cy="3244850"/>
          </a:xfrm>
          <a:prstGeom prst="rect">
            <a:avLst/>
          </a:prstGeom>
        </p:spPr>
        <p:txBody>
          <a:bodyPr vert="horz" wrap="square" lIns="0" tIns="61594" rIns="0" bIns="0" rtlCol="0">
            <a:spAutoFit/>
          </a:bodyPr>
          <a:lstStyle/>
          <a:p>
            <a:pPr marL="12700">
              <a:lnSpc>
                <a:spcPct val="100000"/>
              </a:lnSpc>
              <a:spcBef>
                <a:spcPts val="484"/>
              </a:spcBef>
            </a:pPr>
            <a:r>
              <a:rPr sz="1600" b="1" spc="-5" dirty="0">
                <a:solidFill>
                  <a:srgbClr val="212121"/>
                </a:solidFill>
                <a:latin typeface="Arial"/>
                <a:cs typeface="Arial"/>
              </a:rPr>
              <a:t>Make</a:t>
            </a:r>
            <a:r>
              <a:rPr sz="1600" b="1" dirty="0">
                <a:solidFill>
                  <a:srgbClr val="212121"/>
                </a:solidFill>
                <a:latin typeface="Arial"/>
                <a:cs typeface="Arial"/>
              </a:rPr>
              <a:t> </a:t>
            </a:r>
            <a:r>
              <a:rPr sz="1600" b="1" spc="-5" dirty="0">
                <a:solidFill>
                  <a:srgbClr val="212121"/>
                </a:solidFill>
                <a:latin typeface="Arial"/>
                <a:cs typeface="Arial"/>
              </a:rPr>
              <a:t>an</a:t>
            </a:r>
            <a:r>
              <a:rPr sz="1600" b="1" dirty="0">
                <a:solidFill>
                  <a:srgbClr val="212121"/>
                </a:solidFill>
                <a:latin typeface="Arial"/>
                <a:cs typeface="Arial"/>
              </a:rPr>
              <a:t> </a:t>
            </a:r>
            <a:r>
              <a:rPr sz="1600" b="1" spc="-10" dirty="0">
                <a:solidFill>
                  <a:srgbClr val="212121"/>
                </a:solidFill>
                <a:latin typeface="Arial"/>
                <a:cs typeface="Arial"/>
              </a:rPr>
              <a:t>appointment</a:t>
            </a:r>
            <a:endParaRPr sz="1600" dirty="0">
              <a:latin typeface="Arial"/>
              <a:cs typeface="Arial"/>
            </a:endParaRPr>
          </a:p>
          <a:p>
            <a:pPr marL="469900" indent="-305435">
              <a:lnSpc>
                <a:spcPct val="100000"/>
              </a:lnSpc>
              <a:spcBef>
                <a:spcPts val="380"/>
              </a:spcBef>
              <a:buClr>
                <a:srgbClr val="D51F1A"/>
              </a:buClr>
              <a:buFont typeface="Wingdings"/>
              <a:buChar char=""/>
              <a:tabLst>
                <a:tab pos="469900" algn="l"/>
                <a:tab pos="470534" algn="l"/>
              </a:tabLst>
            </a:pPr>
            <a:r>
              <a:rPr sz="1600" b="1" spc="-10" dirty="0">
                <a:solidFill>
                  <a:srgbClr val="212121"/>
                </a:solidFill>
                <a:latin typeface="Arial"/>
                <a:cs typeface="Arial"/>
              </a:rPr>
              <a:t>Scheduling</a:t>
            </a:r>
            <a:r>
              <a:rPr sz="1600" b="1" spc="20" dirty="0">
                <a:solidFill>
                  <a:srgbClr val="212121"/>
                </a:solidFill>
                <a:latin typeface="Arial"/>
                <a:cs typeface="Arial"/>
              </a:rPr>
              <a:t> </a:t>
            </a:r>
            <a:r>
              <a:rPr sz="1600" b="1" spc="-5" dirty="0">
                <a:solidFill>
                  <a:srgbClr val="212121"/>
                </a:solidFill>
                <a:latin typeface="Arial"/>
                <a:cs typeface="Arial"/>
              </a:rPr>
              <a:t>an</a:t>
            </a:r>
            <a:r>
              <a:rPr sz="1600" b="1" spc="5" dirty="0">
                <a:solidFill>
                  <a:srgbClr val="212121"/>
                </a:solidFill>
                <a:latin typeface="Arial"/>
                <a:cs typeface="Arial"/>
              </a:rPr>
              <a:t> </a:t>
            </a:r>
            <a:r>
              <a:rPr sz="1600" b="1" spc="-5" dirty="0">
                <a:solidFill>
                  <a:srgbClr val="212121"/>
                </a:solidFill>
                <a:latin typeface="Arial"/>
                <a:cs typeface="Arial"/>
              </a:rPr>
              <a:t>initial</a:t>
            </a:r>
            <a:r>
              <a:rPr sz="1600" b="1" spc="40" dirty="0">
                <a:solidFill>
                  <a:srgbClr val="212121"/>
                </a:solidFill>
                <a:latin typeface="Arial"/>
                <a:cs typeface="Arial"/>
              </a:rPr>
              <a:t> </a:t>
            </a:r>
            <a:r>
              <a:rPr sz="1600" b="1" spc="-10" dirty="0">
                <a:solidFill>
                  <a:srgbClr val="212121"/>
                </a:solidFill>
                <a:latin typeface="Arial"/>
                <a:cs typeface="Arial"/>
              </a:rPr>
              <a:t>consultation</a:t>
            </a:r>
            <a:endParaRPr sz="1600" dirty="0">
              <a:latin typeface="Arial"/>
              <a:cs typeface="Arial"/>
            </a:endParaRPr>
          </a:p>
          <a:p>
            <a:pPr marL="12700" marR="5080">
              <a:lnSpc>
                <a:spcPct val="100000"/>
              </a:lnSpc>
              <a:spcBef>
                <a:spcPts val="385"/>
              </a:spcBef>
            </a:pPr>
            <a:r>
              <a:rPr sz="1600" spc="-5" dirty="0">
                <a:solidFill>
                  <a:srgbClr val="212121"/>
                </a:solidFill>
                <a:latin typeface="Arial"/>
                <a:cs typeface="Arial"/>
              </a:rPr>
              <a:t>In</a:t>
            </a:r>
            <a:r>
              <a:rPr sz="1600" spc="15" dirty="0">
                <a:solidFill>
                  <a:srgbClr val="212121"/>
                </a:solidFill>
                <a:latin typeface="Arial"/>
                <a:cs typeface="Arial"/>
              </a:rPr>
              <a:t> </a:t>
            </a:r>
            <a:r>
              <a:rPr sz="1600" spc="-10" dirty="0">
                <a:solidFill>
                  <a:srgbClr val="212121"/>
                </a:solidFill>
                <a:latin typeface="Arial"/>
                <a:cs typeface="Arial"/>
              </a:rPr>
              <a:t>order</a:t>
            </a:r>
            <a:r>
              <a:rPr sz="1600" spc="20" dirty="0">
                <a:solidFill>
                  <a:srgbClr val="212121"/>
                </a:solidFill>
                <a:latin typeface="Arial"/>
                <a:cs typeface="Arial"/>
              </a:rPr>
              <a:t> </a:t>
            </a:r>
            <a:r>
              <a:rPr sz="1600" spc="-5" dirty="0">
                <a:solidFill>
                  <a:srgbClr val="212121"/>
                </a:solidFill>
                <a:latin typeface="Arial"/>
                <a:cs typeface="Arial"/>
              </a:rPr>
              <a:t>to</a:t>
            </a:r>
            <a:r>
              <a:rPr sz="1600" spc="20" dirty="0">
                <a:solidFill>
                  <a:srgbClr val="212121"/>
                </a:solidFill>
                <a:latin typeface="Arial"/>
                <a:cs typeface="Arial"/>
              </a:rPr>
              <a:t> </a:t>
            </a:r>
            <a:r>
              <a:rPr sz="1600" spc="-5" dirty="0">
                <a:solidFill>
                  <a:srgbClr val="212121"/>
                </a:solidFill>
                <a:latin typeface="Arial"/>
                <a:cs typeface="Arial"/>
              </a:rPr>
              <a:t>best</a:t>
            </a:r>
            <a:r>
              <a:rPr sz="1600" spc="5" dirty="0">
                <a:solidFill>
                  <a:srgbClr val="212121"/>
                </a:solidFill>
                <a:latin typeface="Arial"/>
                <a:cs typeface="Arial"/>
              </a:rPr>
              <a:t> </a:t>
            </a:r>
            <a:r>
              <a:rPr sz="1600" spc="-5" dirty="0">
                <a:solidFill>
                  <a:srgbClr val="212121"/>
                </a:solidFill>
                <a:latin typeface="Arial"/>
                <a:cs typeface="Arial"/>
              </a:rPr>
              <a:t>serve</a:t>
            </a:r>
            <a:r>
              <a:rPr sz="1600" spc="20" dirty="0">
                <a:solidFill>
                  <a:srgbClr val="212121"/>
                </a:solidFill>
                <a:latin typeface="Arial"/>
                <a:cs typeface="Arial"/>
              </a:rPr>
              <a:t> </a:t>
            </a:r>
            <a:r>
              <a:rPr sz="1600" spc="-10" dirty="0">
                <a:solidFill>
                  <a:srgbClr val="212121"/>
                </a:solidFill>
                <a:latin typeface="Arial"/>
                <a:cs typeface="Arial"/>
              </a:rPr>
              <a:t>our</a:t>
            </a:r>
            <a:r>
              <a:rPr sz="1600" spc="10" dirty="0">
                <a:solidFill>
                  <a:srgbClr val="212121"/>
                </a:solidFill>
                <a:latin typeface="Arial"/>
                <a:cs typeface="Arial"/>
              </a:rPr>
              <a:t> </a:t>
            </a:r>
            <a:r>
              <a:rPr sz="1600" spc="-5" dirty="0">
                <a:solidFill>
                  <a:srgbClr val="212121"/>
                </a:solidFill>
                <a:latin typeface="Arial"/>
                <a:cs typeface="Arial"/>
              </a:rPr>
              <a:t>students,</a:t>
            </a:r>
            <a:r>
              <a:rPr sz="1600" spc="20" dirty="0">
                <a:solidFill>
                  <a:srgbClr val="212121"/>
                </a:solidFill>
                <a:latin typeface="Arial"/>
                <a:cs typeface="Arial"/>
              </a:rPr>
              <a:t> </a:t>
            </a:r>
            <a:r>
              <a:rPr sz="1600" spc="-5" dirty="0">
                <a:solidFill>
                  <a:srgbClr val="212121"/>
                </a:solidFill>
                <a:latin typeface="Arial"/>
                <a:cs typeface="Arial"/>
              </a:rPr>
              <a:t>Counseling</a:t>
            </a:r>
            <a:r>
              <a:rPr sz="1600" spc="-20" dirty="0">
                <a:solidFill>
                  <a:srgbClr val="212121"/>
                </a:solidFill>
                <a:latin typeface="Arial"/>
                <a:cs typeface="Arial"/>
              </a:rPr>
              <a:t> </a:t>
            </a:r>
            <a:r>
              <a:rPr sz="1600" spc="-5" dirty="0">
                <a:solidFill>
                  <a:srgbClr val="212121"/>
                </a:solidFill>
                <a:latin typeface="Arial"/>
                <a:cs typeface="Arial"/>
              </a:rPr>
              <a:t>Services </a:t>
            </a:r>
            <a:r>
              <a:rPr sz="1600" spc="-10" dirty="0">
                <a:solidFill>
                  <a:srgbClr val="212121"/>
                </a:solidFill>
                <a:latin typeface="Arial"/>
                <a:cs typeface="Arial"/>
              </a:rPr>
              <a:t>operates</a:t>
            </a:r>
            <a:r>
              <a:rPr sz="1600" spc="35" dirty="0">
                <a:solidFill>
                  <a:srgbClr val="212121"/>
                </a:solidFill>
                <a:latin typeface="Arial"/>
                <a:cs typeface="Arial"/>
              </a:rPr>
              <a:t> </a:t>
            </a:r>
            <a:r>
              <a:rPr sz="1600" spc="-5" dirty="0">
                <a:solidFill>
                  <a:srgbClr val="212121"/>
                </a:solidFill>
                <a:latin typeface="Arial"/>
                <a:cs typeface="Arial"/>
              </a:rPr>
              <a:t>on</a:t>
            </a:r>
            <a:r>
              <a:rPr sz="1600" dirty="0">
                <a:solidFill>
                  <a:srgbClr val="212121"/>
                </a:solidFill>
                <a:latin typeface="Arial"/>
                <a:cs typeface="Arial"/>
              </a:rPr>
              <a:t> </a:t>
            </a:r>
            <a:r>
              <a:rPr sz="1600" spc="-5" dirty="0">
                <a:solidFill>
                  <a:srgbClr val="212121"/>
                </a:solidFill>
                <a:latin typeface="Arial"/>
                <a:cs typeface="Arial"/>
              </a:rPr>
              <a:t>a </a:t>
            </a:r>
            <a:r>
              <a:rPr sz="1600" spc="-430" dirty="0">
                <a:solidFill>
                  <a:srgbClr val="212121"/>
                </a:solidFill>
                <a:latin typeface="Arial"/>
                <a:cs typeface="Arial"/>
              </a:rPr>
              <a:t> </a:t>
            </a:r>
            <a:r>
              <a:rPr sz="1600" spc="-5" dirty="0">
                <a:solidFill>
                  <a:srgbClr val="212121"/>
                </a:solidFill>
                <a:latin typeface="Arial"/>
                <a:cs typeface="Arial"/>
              </a:rPr>
              <a:t>same-day</a:t>
            </a:r>
            <a:r>
              <a:rPr sz="1600" spc="15" dirty="0">
                <a:solidFill>
                  <a:srgbClr val="212121"/>
                </a:solidFill>
                <a:latin typeface="Arial"/>
                <a:cs typeface="Arial"/>
              </a:rPr>
              <a:t> </a:t>
            </a:r>
            <a:r>
              <a:rPr sz="1600" spc="-5" dirty="0">
                <a:solidFill>
                  <a:srgbClr val="212121"/>
                </a:solidFill>
                <a:latin typeface="Arial"/>
                <a:cs typeface="Arial"/>
              </a:rPr>
              <a:t>scheduling</a:t>
            </a:r>
            <a:r>
              <a:rPr sz="1600" spc="-25" dirty="0">
                <a:solidFill>
                  <a:srgbClr val="212121"/>
                </a:solidFill>
                <a:latin typeface="Arial"/>
                <a:cs typeface="Arial"/>
              </a:rPr>
              <a:t> </a:t>
            </a:r>
            <a:r>
              <a:rPr sz="1600" spc="-5" dirty="0">
                <a:solidFill>
                  <a:srgbClr val="212121"/>
                </a:solidFill>
                <a:latin typeface="Arial"/>
                <a:cs typeface="Arial"/>
              </a:rPr>
              <a:t>basis.</a:t>
            </a:r>
            <a:r>
              <a:rPr sz="1600" spc="-10" dirty="0">
                <a:solidFill>
                  <a:srgbClr val="212121"/>
                </a:solidFill>
                <a:latin typeface="Arial"/>
                <a:cs typeface="Arial"/>
              </a:rPr>
              <a:t> </a:t>
            </a:r>
            <a:r>
              <a:rPr sz="1600" spc="-5" dirty="0">
                <a:solidFill>
                  <a:srgbClr val="212121"/>
                </a:solidFill>
                <a:latin typeface="Arial"/>
                <a:cs typeface="Arial"/>
              </a:rPr>
              <a:t>Please</a:t>
            </a:r>
            <a:r>
              <a:rPr sz="1600" spc="-15" dirty="0">
                <a:solidFill>
                  <a:srgbClr val="212121"/>
                </a:solidFill>
                <a:latin typeface="Arial"/>
                <a:cs typeface="Arial"/>
              </a:rPr>
              <a:t> </a:t>
            </a:r>
            <a:r>
              <a:rPr sz="1600" spc="-5" dirty="0">
                <a:solidFill>
                  <a:srgbClr val="212121"/>
                </a:solidFill>
                <a:latin typeface="Arial"/>
                <a:cs typeface="Arial"/>
              </a:rPr>
              <a:t>contact</a:t>
            </a:r>
            <a:r>
              <a:rPr sz="1600" spc="15" dirty="0">
                <a:solidFill>
                  <a:srgbClr val="212121"/>
                </a:solidFill>
                <a:latin typeface="Arial"/>
                <a:cs typeface="Arial"/>
              </a:rPr>
              <a:t> </a:t>
            </a:r>
            <a:r>
              <a:rPr sz="1600" spc="-10" dirty="0">
                <a:solidFill>
                  <a:srgbClr val="212121"/>
                </a:solidFill>
                <a:latin typeface="Arial"/>
                <a:cs typeface="Arial"/>
              </a:rPr>
              <a:t>our</a:t>
            </a:r>
            <a:r>
              <a:rPr sz="1600" spc="5" dirty="0">
                <a:solidFill>
                  <a:srgbClr val="212121"/>
                </a:solidFill>
                <a:latin typeface="Arial"/>
                <a:cs typeface="Arial"/>
              </a:rPr>
              <a:t> </a:t>
            </a:r>
            <a:r>
              <a:rPr sz="1600" spc="-5" dirty="0">
                <a:solidFill>
                  <a:srgbClr val="212121"/>
                </a:solidFill>
                <a:latin typeface="Arial"/>
                <a:cs typeface="Arial"/>
              </a:rPr>
              <a:t>office</a:t>
            </a:r>
            <a:r>
              <a:rPr sz="1600" dirty="0">
                <a:solidFill>
                  <a:srgbClr val="212121"/>
                </a:solidFill>
                <a:latin typeface="Arial"/>
                <a:cs typeface="Arial"/>
              </a:rPr>
              <a:t> </a:t>
            </a:r>
            <a:r>
              <a:rPr sz="1600" spc="-5" dirty="0">
                <a:solidFill>
                  <a:srgbClr val="212121"/>
                </a:solidFill>
                <a:latin typeface="Arial"/>
                <a:cs typeface="Arial"/>
              </a:rPr>
              <a:t>at</a:t>
            </a:r>
            <a:r>
              <a:rPr sz="1600" spc="25" dirty="0">
                <a:solidFill>
                  <a:srgbClr val="212121"/>
                </a:solidFill>
                <a:latin typeface="Arial"/>
                <a:cs typeface="Arial"/>
              </a:rPr>
              <a:t> </a:t>
            </a:r>
            <a:r>
              <a:rPr sz="1600" b="1" spc="-10" dirty="0">
                <a:solidFill>
                  <a:srgbClr val="212121"/>
                </a:solidFill>
                <a:latin typeface="Arial"/>
                <a:cs typeface="Arial"/>
              </a:rPr>
              <a:t>(775)</a:t>
            </a:r>
            <a:r>
              <a:rPr sz="1600" b="1" spc="20" dirty="0">
                <a:solidFill>
                  <a:srgbClr val="212121"/>
                </a:solidFill>
                <a:latin typeface="Arial"/>
                <a:cs typeface="Arial"/>
              </a:rPr>
              <a:t> </a:t>
            </a:r>
            <a:r>
              <a:rPr sz="1600" b="1" spc="-10" dirty="0">
                <a:solidFill>
                  <a:srgbClr val="212121"/>
                </a:solidFill>
                <a:latin typeface="Arial"/>
                <a:cs typeface="Arial"/>
              </a:rPr>
              <a:t>784- </a:t>
            </a:r>
            <a:r>
              <a:rPr sz="1600" b="1" spc="-5" dirty="0">
                <a:solidFill>
                  <a:srgbClr val="212121"/>
                </a:solidFill>
                <a:latin typeface="Arial"/>
                <a:cs typeface="Arial"/>
              </a:rPr>
              <a:t> </a:t>
            </a:r>
            <a:r>
              <a:rPr sz="1600" b="1" spc="-10" dirty="0">
                <a:solidFill>
                  <a:srgbClr val="212121"/>
                </a:solidFill>
                <a:latin typeface="Arial"/>
                <a:cs typeface="Arial"/>
              </a:rPr>
              <a:t>4648</a:t>
            </a:r>
            <a:r>
              <a:rPr sz="1600" b="1" dirty="0">
                <a:solidFill>
                  <a:srgbClr val="212121"/>
                </a:solidFill>
                <a:latin typeface="Arial"/>
                <a:cs typeface="Arial"/>
              </a:rPr>
              <a:t> </a:t>
            </a:r>
            <a:r>
              <a:rPr sz="1600" spc="-5" dirty="0">
                <a:solidFill>
                  <a:srgbClr val="212121"/>
                </a:solidFill>
                <a:latin typeface="Arial"/>
                <a:cs typeface="Arial"/>
              </a:rPr>
              <a:t>to</a:t>
            </a:r>
            <a:r>
              <a:rPr sz="1600" spc="10" dirty="0">
                <a:solidFill>
                  <a:srgbClr val="212121"/>
                </a:solidFill>
                <a:latin typeface="Arial"/>
                <a:cs typeface="Arial"/>
              </a:rPr>
              <a:t> </a:t>
            </a:r>
            <a:r>
              <a:rPr sz="1600" spc="-5" dirty="0">
                <a:solidFill>
                  <a:srgbClr val="212121"/>
                </a:solidFill>
                <a:latin typeface="Arial"/>
                <a:cs typeface="Arial"/>
              </a:rPr>
              <a:t>schedule</a:t>
            </a:r>
            <a:r>
              <a:rPr sz="1600" spc="-15" dirty="0">
                <a:solidFill>
                  <a:srgbClr val="212121"/>
                </a:solidFill>
                <a:latin typeface="Arial"/>
                <a:cs typeface="Arial"/>
              </a:rPr>
              <a:t> </a:t>
            </a:r>
            <a:r>
              <a:rPr sz="1600" spc="-5" dirty="0">
                <a:solidFill>
                  <a:srgbClr val="212121"/>
                </a:solidFill>
                <a:latin typeface="Arial"/>
                <a:cs typeface="Arial"/>
              </a:rPr>
              <a:t>a</a:t>
            </a:r>
            <a:r>
              <a:rPr sz="1600" spc="10" dirty="0">
                <a:solidFill>
                  <a:srgbClr val="212121"/>
                </a:solidFill>
                <a:latin typeface="Arial"/>
                <a:cs typeface="Arial"/>
              </a:rPr>
              <a:t> </a:t>
            </a:r>
            <a:r>
              <a:rPr sz="1600" spc="-5" dirty="0">
                <a:solidFill>
                  <a:srgbClr val="212121"/>
                </a:solidFill>
                <a:latin typeface="Arial"/>
                <a:cs typeface="Arial"/>
              </a:rPr>
              <a:t>same-day</a:t>
            </a:r>
            <a:r>
              <a:rPr sz="1600" spc="5" dirty="0">
                <a:solidFill>
                  <a:srgbClr val="212121"/>
                </a:solidFill>
                <a:latin typeface="Arial"/>
                <a:cs typeface="Arial"/>
              </a:rPr>
              <a:t> </a:t>
            </a:r>
            <a:r>
              <a:rPr sz="1600" spc="-5" dirty="0">
                <a:solidFill>
                  <a:srgbClr val="212121"/>
                </a:solidFill>
                <a:latin typeface="Arial"/>
                <a:cs typeface="Arial"/>
              </a:rPr>
              <a:t>initial</a:t>
            </a:r>
            <a:r>
              <a:rPr sz="1600" spc="-20" dirty="0">
                <a:solidFill>
                  <a:srgbClr val="212121"/>
                </a:solidFill>
                <a:latin typeface="Arial"/>
                <a:cs typeface="Arial"/>
              </a:rPr>
              <a:t> </a:t>
            </a:r>
            <a:r>
              <a:rPr sz="1600" spc="-5" dirty="0">
                <a:solidFill>
                  <a:srgbClr val="212121"/>
                </a:solidFill>
                <a:latin typeface="Arial"/>
                <a:cs typeface="Arial"/>
              </a:rPr>
              <a:t>consultation.</a:t>
            </a:r>
            <a:endParaRPr sz="1600" dirty="0">
              <a:latin typeface="Arial"/>
              <a:cs typeface="Arial"/>
            </a:endParaRPr>
          </a:p>
          <a:p>
            <a:pPr marL="469900" indent="-305435">
              <a:lnSpc>
                <a:spcPct val="100000"/>
              </a:lnSpc>
              <a:spcBef>
                <a:spcPts val="385"/>
              </a:spcBef>
              <a:buClr>
                <a:srgbClr val="D51F1A"/>
              </a:buClr>
              <a:buFont typeface="Wingdings"/>
              <a:buChar char=""/>
              <a:tabLst>
                <a:tab pos="469900" algn="l"/>
                <a:tab pos="470534" algn="l"/>
              </a:tabLst>
            </a:pPr>
            <a:r>
              <a:rPr sz="1600" b="1" spc="-5" dirty="0">
                <a:solidFill>
                  <a:srgbClr val="212121"/>
                </a:solidFill>
                <a:latin typeface="Arial"/>
                <a:cs typeface="Arial"/>
              </a:rPr>
              <a:t>Urgent</a:t>
            </a:r>
            <a:r>
              <a:rPr sz="1600" b="1" spc="10" dirty="0">
                <a:solidFill>
                  <a:srgbClr val="212121"/>
                </a:solidFill>
                <a:latin typeface="Arial"/>
                <a:cs typeface="Arial"/>
              </a:rPr>
              <a:t> </a:t>
            </a:r>
            <a:r>
              <a:rPr sz="1600" b="1" spc="-5" dirty="0">
                <a:solidFill>
                  <a:srgbClr val="212121"/>
                </a:solidFill>
                <a:latin typeface="Arial"/>
                <a:cs typeface="Arial"/>
              </a:rPr>
              <a:t>Care</a:t>
            </a:r>
            <a:r>
              <a:rPr sz="1600" b="1" spc="-15" dirty="0">
                <a:solidFill>
                  <a:srgbClr val="212121"/>
                </a:solidFill>
                <a:latin typeface="Arial"/>
                <a:cs typeface="Arial"/>
              </a:rPr>
              <a:t> </a:t>
            </a:r>
            <a:r>
              <a:rPr sz="1600" b="1" spc="-10" dirty="0">
                <a:solidFill>
                  <a:srgbClr val="212121"/>
                </a:solidFill>
                <a:latin typeface="Arial"/>
                <a:cs typeface="Arial"/>
              </a:rPr>
              <a:t>appointments</a:t>
            </a:r>
            <a:endParaRPr sz="1600" dirty="0">
              <a:latin typeface="Arial"/>
              <a:cs typeface="Arial"/>
            </a:endParaRPr>
          </a:p>
          <a:p>
            <a:pPr marL="12700" marR="102870">
              <a:lnSpc>
                <a:spcPct val="100000"/>
              </a:lnSpc>
              <a:spcBef>
                <a:spcPts val="385"/>
              </a:spcBef>
            </a:pPr>
            <a:r>
              <a:rPr sz="1600" spc="-5" dirty="0">
                <a:solidFill>
                  <a:srgbClr val="212121"/>
                </a:solidFill>
                <a:latin typeface="Arial"/>
                <a:cs typeface="Arial"/>
              </a:rPr>
              <a:t>If</a:t>
            </a:r>
            <a:r>
              <a:rPr sz="1600" spc="10" dirty="0">
                <a:solidFill>
                  <a:srgbClr val="212121"/>
                </a:solidFill>
                <a:latin typeface="Arial"/>
                <a:cs typeface="Arial"/>
              </a:rPr>
              <a:t> </a:t>
            </a:r>
            <a:r>
              <a:rPr sz="1600" spc="-5" dirty="0">
                <a:solidFill>
                  <a:srgbClr val="212121"/>
                </a:solidFill>
                <a:latin typeface="Arial"/>
                <a:cs typeface="Arial"/>
              </a:rPr>
              <a:t>students</a:t>
            </a:r>
            <a:r>
              <a:rPr sz="1600" spc="15" dirty="0">
                <a:solidFill>
                  <a:srgbClr val="212121"/>
                </a:solidFill>
                <a:latin typeface="Arial"/>
                <a:cs typeface="Arial"/>
              </a:rPr>
              <a:t> </a:t>
            </a:r>
            <a:r>
              <a:rPr sz="1600" spc="-5" dirty="0">
                <a:solidFill>
                  <a:srgbClr val="212121"/>
                </a:solidFill>
                <a:latin typeface="Arial"/>
                <a:cs typeface="Arial"/>
              </a:rPr>
              <a:t>have </a:t>
            </a:r>
            <a:r>
              <a:rPr sz="1600" spc="-10" dirty="0">
                <a:solidFill>
                  <a:srgbClr val="212121"/>
                </a:solidFill>
                <a:latin typeface="Arial"/>
                <a:cs typeface="Arial"/>
              </a:rPr>
              <a:t>urgent</a:t>
            </a:r>
            <a:r>
              <a:rPr sz="1600" spc="20" dirty="0">
                <a:solidFill>
                  <a:srgbClr val="212121"/>
                </a:solidFill>
                <a:latin typeface="Arial"/>
                <a:cs typeface="Arial"/>
              </a:rPr>
              <a:t> </a:t>
            </a:r>
            <a:r>
              <a:rPr sz="1600" spc="-5" dirty="0">
                <a:solidFill>
                  <a:srgbClr val="212121"/>
                </a:solidFill>
                <a:latin typeface="Arial"/>
                <a:cs typeface="Arial"/>
              </a:rPr>
              <a:t>psychological</a:t>
            </a:r>
            <a:r>
              <a:rPr sz="1600" spc="-15" dirty="0">
                <a:solidFill>
                  <a:srgbClr val="212121"/>
                </a:solidFill>
                <a:latin typeface="Arial"/>
                <a:cs typeface="Arial"/>
              </a:rPr>
              <a:t> </a:t>
            </a:r>
            <a:r>
              <a:rPr sz="1600" spc="-5" dirty="0">
                <a:solidFill>
                  <a:srgbClr val="212121"/>
                </a:solidFill>
                <a:latin typeface="Arial"/>
                <a:cs typeface="Arial"/>
              </a:rPr>
              <a:t>concerns,</a:t>
            </a:r>
            <a:r>
              <a:rPr sz="1600" spc="10" dirty="0">
                <a:solidFill>
                  <a:srgbClr val="212121"/>
                </a:solidFill>
                <a:latin typeface="Arial"/>
                <a:cs typeface="Arial"/>
              </a:rPr>
              <a:t> </a:t>
            </a:r>
            <a:r>
              <a:rPr sz="1600" spc="-5" dirty="0">
                <a:solidFill>
                  <a:srgbClr val="212121"/>
                </a:solidFill>
                <a:latin typeface="Arial"/>
                <a:cs typeface="Arial"/>
              </a:rPr>
              <a:t>they</a:t>
            </a:r>
            <a:r>
              <a:rPr sz="1600" spc="5" dirty="0">
                <a:solidFill>
                  <a:srgbClr val="212121"/>
                </a:solidFill>
                <a:latin typeface="Arial"/>
                <a:cs typeface="Arial"/>
              </a:rPr>
              <a:t> </a:t>
            </a:r>
            <a:r>
              <a:rPr sz="1600" spc="-5" dirty="0">
                <a:solidFill>
                  <a:srgbClr val="212121"/>
                </a:solidFill>
                <a:latin typeface="Arial"/>
                <a:cs typeface="Arial"/>
              </a:rPr>
              <a:t>have</a:t>
            </a:r>
            <a:r>
              <a:rPr sz="1600" spc="10" dirty="0">
                <a:solidFill>
                  <a:srgbClr val="212121"/>
                </a:solidFill>
                <a:latin typeface="Arial"/>
                <a:cs typeface="Arial"/>
              </a:rPr>
              <a:t> </a:t>
            </a:r>
            <a:r>
              <a:rPr sz="1600" spc="-10" dirty="0">
                <a:solidFill>
                  <a:srgbClr val="212121"/>
                </a:solidFill>
                <a:latin typeface="Arial"/>
                <a:cs typeface="Arial"/>
              </a:rPr>
              <a:t>an </a:t>
            </a:r>
            <a:r>
              <a:rPr sz="1600" spc="-5" dirty="0">
                <a:solidFill>
                  <a:srgbClr val="212121"/>
                </a:solidFill>
                <a:latin typeface="Arial"/>
                <a:cs typeface="Arial"/>
              </a:rPr>
              <a:t> opportunity</a:t>
            </a:r>
            <a:r>
              <a:rPr sz="1600" spc="15" dirty="0">
                <a:solidFill>
                  <a:srgbClr val="212121"/>
                </a:solidFill>
                <a:latin typeface="Arial"/>
                <a:cs typeface="Arial"/>
              </a:rPr>
              <a:t> </a:t>
            </a:r>
            <a:r>
              <a:rPr sz="1600" spc="-5" dirty="0">
                <a:solidFill>
                  <a:srgbClr val="212121"/>
                </a:solidFill>
                <a:latin typeface="Arial"/>
                <a:cs typeface="Arial"/>
              </a:rPr>
              <a:t>to</a:t>
            </a:r>
            <a:r>
              <a:rPr sz="1600" spc="15" dirty="0">
                <a:solidFill>
                  <a:srgbClr val="212121"/>
                </a:solidFill>
                <a:latin typeface="Arial"/>
                <a:cs typeface="Arial"/>
              </a:rPr>
              <a:t> </a:t>
            </a:r>
            <a:r>
              <a:rPr sz="1600" spc="-5" dirty="0">
                <a:solidFill>
                  <a:srgbClr val="212121"/>
                </a:solidFill>
                <a:latin typeface="Arial"/>
                <a:cs typeface="Arial"/>
              </a:rPr>
              <a:t>meet</a:t>
            </a:r>
            <a:r>
              <a:rPr sz="1600" spc="10" dirty="0">
                <a:solidFill>
                  <a:srgbClr val="212121"/>
                </a:solidFill>
                <a:latin typeface="Arial"/>
                <a:cs typeface="Arial"/>
              </a:rPr>
              <a:t> </a:t>
            </a:r>
            <a:r>
              <a:rPr sz="1600" spc="-5" dirty="0">
                <a:solidFill>
                  <a:srgbClr val="212121"/>
                </a:solidFill>
                <a:latin typeface="Arial"/>
                <a:cs typeface="Arial"/>
              </a:rPr>
              <a:t>with</a:t>
            </a:r>
            <a:r>
              <a:rPr sz="1600" spc="15" dirty="0">
                <a:solidFill>
                  <a:srgbClr val="212121"/>
                </a:solidFill>
                <a:latin typeface="Arial"/>
                <a:cs typeface="Arial"/>
              </a:rPr>
              <a:t> </a:t>
            </a:r>
            <a:r>
              <a:rPr sz="1600" spc="-5" dirty="0">
                <a:solidFill>
                  <a:srgbClr val="212121"/>
                </a:solidFill>
                <a:latin typeface="Arial"/>
                <a:cs typeface="Arial"/>
              </a:rPr>
              <a:t>a</a:t>
            </a:r>
            <a:r>
              <a:rPr sz="1600" spc="15" dirty="0">
                <a:solidFill>
                  <a:srgbClr val="212121"/>
                </a:solidFill>
                <a:latin typeface="Arial"/>
                <a:cs typeface="Arial"/>
              </a:rPr>
              <a:t> </a:t>
            </a:r>
            <a:r>
              <a:rPr sz="1600" spc="-5" dirty="0">
                <a:solidFill>
                  <a:srgbClr val="212121"/>
                </a:solidFill>
                <a:latin typeface="Arial"/>
                <a:cs typeface="Arial"/>
              </a:rPr>
              <a:t>clinician</a:t>
            </a:r>
            <a:r>
              <a:rPr sz="1600" spc="-40" dirty="0">
                <a:solidFill>
                  <a:srgbClr val="212121"/>
                </a:solidFill>
                <a:latin typeface="Arial"/>
                <a:cs typeface="Arial"/>
              </a:rPr>
              <a:t> </a:t>
            </a:r>
            <a:r>
              <a:rPr sz="1600" spc="-5" dirty="0">
                <a:solidFill>
                  <a:srgbClr val="212121"/>
                </a:solidFill>
                <a:latin typeface="Arial"/>
                <a:cs typeface="Arial"/>
              </a:rPr>
              <a:t>during</a:t>
            </a:r>
            <a:r>
              <a:rPr sz="1600" dirty="0">
                <a:solidFill>
                  <a:srgbClr val="212121"/>
                </a:solidFill>
                <a:latin typeface="Arial"/>
                <a:cs typeface="Arial"/>
              </a:rPr>
              <a:t> </a:t>
            </a:r>
            <a:r>
              <a:rPr sz="1600" spc="-10" dirty="0">
                <a:solidFill>
                  <a:srgbClr val="212121"/>
                </a:solidFill>
                <a:latin typeface="Arial"/>
                <a:cs typeface="Arial"/>
              </a:rPr>
              <a:t>our</a:t>
            </a:r>
            <a:r>
              <a:rPr sz="1600" spc="15" dirty="0">
                <a:solidFill>
                  <a:srgbClr val="212121"/>
                </a:solidFill>
                <a:latin typeface="Arial"/>
                <a:cs typeface="Arial"/>
              </a:rPr>
              <a:t> </a:t>
            </a:r>
            <a:r>
              <a:rPr sz="1600" spc="-10" dirty="0">
                <a:solidFill>
                  <a:srgbClr val="212121"/>
                </a:solidFill>
                <a:latin typeface="Arial"/>
                <a:cs typeface="Arial"/>
              </a:rPr>
              <a:t>Urgent</a:t>
            </a:r>
            <a:r>
              <a:rPr sz="1600" spc="15" dirty="0">
                <a:solidFill>
                  <a:srgbClr val="212121"/>
                </a:solidFill>
                <a:latin typeface="Arial"/>
                <a:cs typeface="Arial"/>
              </a:rPr>
              <a:t> </a:t>
            </a:r>
            <a:r>
              <a:rPr sz="1600" spc="-10" dirty="0">
                <a:solidFill>
                  <a:srgbClr val="212121"/>
                </a:solidFill>
                <a:latin typeface="Arial"/>
                <a:cs typeface="Arial"/>
              </a:rPr>
              <a:t>Care</a:t>
            </a:r>
            <a:r>
              <a:rPr sz="1600" spc="10" dirty="0">
                <a:solidFill>
                  <a:srgbClr val="212121"/>
                </a:solidFill>
                <a:latin typeface="Arial"/>
                <a:cs typeface="Arial"/>
              </a:rPr>
              <a:t> </a:t>
            </a:r>
            <a:r>
              <a:rPr sz="1600" spc="-5" dirty="0">
                <a:solidFill>
                  <a:srgbClr val="212121"/>
                </a:solidFill>
                <a:latin typeface="Arial"/>
                <a:cs typeface="Arial"/>
              </a:rPr>
              <a:t>hours.</a:t>
            </a:r>
            <a:r>
              <a:rPr sz="1600" spc="-10" dirty="0">
                <a:solidFill>
                  <a:srgbClr val="212121"/>
                </a:solidFill>
                <a:latin typeface="Arial"/>
                <a:cs typeface="Arial"/>
              </a:rPr>
              <a:t> The </a:t>
            </a:r>
            <a:r>
              <a:rPr sz="1600" spc="-430" dirty="0">
                <a:solidFill>
                  <a:srgbClr val="212121"/>
                </a:solidFill>
                <a:latin typeface="Arial"/>
                <a:cs typeface="Arial"/>
              </a:rPr>
              <a:t> </a:t>
            </a:r>
            <a:r>
              <a:rPr sz="1600" spc="-10" dirty="0">
                <a:solidFill>
                  <a:srgbClr val="212121"/>
                </a:solidFill>
                <a:latin typeface="Arial"/>
                <a:cs typeface="Arial"/>
              </a:rPr>
              <a:t>hours</a:t>
            </a:r>
            <a:r>
              <a:rPr sz="1600" spc="15" dirty="0">
                <a:solidFill>
                  <a:srgbClr val="212121"/>
                </a:solidFill>
                <a:latin typeface="Arial"/>
                <a:cs typeface="Arial"/>
              </a:rPr>
              <a:t> </a:t>
            </a:r>
            <a:r>
              <a:rPr sz="1600" spc="-5" dirty="0">
                <a:solidFill>
                  <a:srgbClr val="212121"/>
                </a:solidFill>
                <a:latin typeface="Arial"/>
                <a:cs typeface="Arial"/>
              </a:rPr>
              <a:t>for</a:t>
            </a:r>
            <a:r>
              <a:rPr sz="1600" spc="20" dirty="0">
                <a:solidFill>
                  <a:srgbClr val="212121"/>
                </a:solidFill>
                <a:latin typeface="Arial"/>
                <a:cs typeface="Arial"/>
              </a:rPr>
              <a:t> </a:t>
            </a:r>
            <a:r>
              <a:rPr sz="1600" spc="-5" dirty="0">
                <a:solidFill>
                  <a:srgbClr val="212121"/>
                </a:solidFill>
                <a:latin typeface="Arial"/>
                <a:cs typeface="Arial"/>
              </a:rPr>
              <a:t>this</a:t>
            </a:r>
            <a:r>
              <a:rPr sz="1600" spc="-10" dirty="0">
                <a:solidFill>
                  <a:srgbClr val="212121"/>
                </a:solidFill>
                <a:latin typeface="Arial"/>
                <a:cs typeface="Arial"/>
              </a:rPr>
              <a:t> </a:t>
            </a:r>
            <a:r>
              <a:rPr sz="1600" spc="-5" dirty="0">
                <a:solidFill>
                  <a:srgbClr val="212121"/>
                </a:solidFill>
                <a:latin typeface="Arial"/>
                <a:cs typeface="Arial"/>
              </a:rPr>
              <a:t>service </a:t>
            </a:r>
            <a:r>
              <a:rPr sz="1600" spc="-35" dirty="0">
                <a:solidFill>
                  <a:srgbClr val="212121"/>
                </a:solidFill>
                <a:latin typeface="Arial"/>
                <a:cs typeface="Arial"/>
              </a:rPr>
              <a:t>vary.</a:t>
            </a:r>
            <a:endParaRPr sz="1600" dirty="0">
              <a:latin typeface="Arial"/>
              <a:cs typeface="Arial"/>
            </a:endParaRPr>
          </a:p>
          <a:p>
            <a:pPr marL="12700" marR="43180" algn="just">
              <a:lnSpc>
                <a:spcPct val="100000"/>
              </a:lnSpc>
              <a:spcBef>
                <a:spcPts val="385"/>
              </a:spcBef>
            </a:pPr>
            <a:r>
              <a:rPr sz="1600" spc="-5" dirty="0">
                <a:solidFill>
                  <a:srgbClr val="212121"/>
                </a:solidFill>
                <a:latin typeface="Arial"/>
                <a:cs typeface="Arial"/>
              </a:rPr>
              <a:t>Please contact Counseling Services at </a:t>
            </a:r>
            <a:r>
              <a:rPr sz="1600" b="1" spc="-10" dirty="0">
                <a:solidFill>
                  <a:srgbClr val="212121"/>
                </a:solidFill>
                <a:latin typeface="Arial"/>
                <a:cs typeface="Arial"/>
              </a:rPr>
              <a:t>(775) 784-4648 </a:t>
            </a:r>
            <a:r>
              <a:rPr sz="1600" spc="-5" dirty="0">
                <a:solidFill>
                  <a:srgbClr val="212121"/>
                </a:solidFill>
                <a:latin typeface="Arial"/>
                <a:cs typeface="Arial"/>
              </a:rPr>
              <a:t>for information. </a:t>
            </a:r>
            <a:r>
              <a:rPr sz="1600" spc="-430" dirty="0">
                <a:solidFill>
                  <a:srgbClr val="212121"/>
                </a:solidFill>
                <a:latin typeface="Arial"/>
                <a:cs typeface="Arial"/>
              </a:rPr>
              <a:t> </a:t>
            </a:r>
            <a:r>
              <a:rPr sz="1600" spc="-10" dirty="0">
                <a:solidFill>
                  <a:srgbClr val="212121"/>
                </a:solidFill>
                <a:latin typeface="Arial"/>
                <a:cs typeface="Arial"/>
              </a:rPr>
              <a:t>Due </a:t>
            </a:r>
            <a:r>
              <a:rPr sz="1600" spc="-5" dirty="0">
                <a:solidFill>
                  <a:srgbClr val="212121"/>
                </a:solidFill>
                <a:latin typeface="Arial"/>
                <a:cs typeface="Arial"/>
              </a:rPr>
              <a:t>to the </a:t>
            </a:r>
            <a:r>
              <a:rPr sz="1600" spc="-10" dirty="0">
                <a:solidFill>
                  <a:srgbClr val="212121"/>
                </a:solidFill>
                <a:latin typeface="Arial"/>
                <a:cs typeface="Arial"/>
              </a:rPr>
              <a:t>nature </a:t>
            </a:r>
            <a:r>
              <a:rPr sz="1600" spc="-5" dirty="0">
                <a:solidFill>
                  <a:srgbClr val="212121"/>
                </a:solidFill>
                <a:latin typeface="Arial"/>
                <a:cs typeface="Arial"/>
              </a:rPr>
              <a:t>of this service, students may experience a </a:t>
            </a:r>
            <a:r>
              <a:rPr sz="1600" spc="-10" dirty="0">
                <a:solidFill>
                  <a:srgbClr val="212121"/>
                </a:solidFill>
                <a:latin typeface="Arial"/>
                <a:cs typeface="Arial"/>
              </a:rPr>
              <a:t>wait </a:t>
            </a:r>
            <a:r>
              <a:rPr sz="1600" spc="-5" dirty="0">
                <a:solidFill>
                  <a:srgbClr val="212121"/>
                </a:solidFill>
                <a:latin typeface="Arial"/>
                <a:cs typeface="Arial"/>
              </a:rPr>
              <a:t>time </a:t>
            </a:r>
            <a:r>
              <a:rPr sz="1600" dirty="0">
                <a:solidFill>
                  <a:srgbClr val="212121"/>
                </a:solidFill>
                <a:latin typeface="Arial"/>
                <a:cs typeface="Arial"/>
              </a:rPr>
              <a:t> </a:t>
            </a:r>
            <a:r>
              <a:rPr sz="1600" spc="-5" dirty="0">
                <a:solidFill>
                  <a:srgbClr val="212121"/>
                </a:solidFill>
                <a:latin typeface="Arial"/>
                <a:cs typeface="Arial"/>
              </a:rPr>
              <a:t>to</a:t>
            </a:r>
            <a:r>
              <a:rPr sz="1600" spc="5" dirty="0">
                <a:solidFill>
                  <a:srgbClr val="212121"/>
                </a:solidFill>
                <a:latin typeface="Arial"/>
                <a:cs typeface="Arial"/>
              </a:rPr>
              <a:t> </a:t>
            </a:r>
            <a:r>
              <a:rPr sz="1600" spc="-5" dirty="0">
                <a:solidFill>
                  <a:srgbClr val="212121"/>
                </a:solidFill>
                <a:latin typeface="Arial"/>
                <a:cs typeface="Arial"/>
              </a:rPr>
              <a:t>see a </a:t>
            </a:r>
            <a:r>
              <a:rPr sz="1600" spc="-15" dirty="0">
                <a:solidFill>
                  <a:srgbClr val="212121"/>
                </a:solidFill>
                <a:latin typeface="Arial"/>
                <a:cs typeface="Arial"/>
              </a:rPr>
              <a:t>counselor.</a:t>
            </a:r>
            <a:endParaRPr sz="1600" dirty="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648B77-CC4E-6B4B-A682-B739956D38A2}"/>
              </a:ext>
            </a:extLst>
          </p:cNvPr>
          <p:cNvSpPr>
            <a:spLocks noGrp="1"/>
          </p:cNvSpPr>
          <p:nvPr>
            <p:ph type="title"/>
          </p:nvPr>
        </p:nvSpPr>
        <p:spPr>
          <a:xfrm>
            <a:off x="2142982" y="-28793"/>
            <a:ext cx="8275955" cy="123111"/>
          </a:xfrm>
        </p:spPr>
        <p:txBody>
          <a:bodyPr/>
          <a:lstStyle/>
          <a:p>
            <a:r>
              <a:rPr lang="en-US" sz="800" dirty="0">
                <a:solidFill>
                  <a:schemeClr val="bg1"/>
                </a:solidFill>
              </a:rPr>
              <a:t>Nevada healthcare warmline </a:t>
            </a:r>
          </a:p>
        </p:txBody>
      </p:sp>
      <p:sp>
        <p:nvSpPr>
          <p:cNvPr id="2" name="object 2"/>
          <p:cNvSpPr txBox="1"/>
          <p:nvPr/>
        </p:nvSpPr>
        <p:spPr>
          <a:xfrm>
            <a:off x="861636" y="141501"/>
            <a:ext cx="6370955" cy="848360"/>
          </a:xfrm>
          <a:prstGeom prst="rect">
            <a:avLst/>
          </a:prstGeom>
        </p:spPr>
        <p:txBody>
          <a:bodyPr vert="horz" wrap="square" lIns="0" tIns="12700" rIns="0" bIns="0" rtlCol="0">
            <a:spAutoFit/>
          </a:bodyPr>
          <a:lstStyle/>
          <a:p>
            <a:pPr marL="341630" indent="-329565">
              <a:lnSpc>
                <a:spcPct val="100000"/>
              </a:lnSpc>
              <a:spcBef>
                <a:spcPts val="100"/>
              </a:spcBef>
              <a:buClr>
                <a:srgbClr val="212121"/>
              </a:buClr>
              <a:buFont typeface="Arial"/>
              <a:buChar char="●"/>
              <a:tabLst>
                <a:tab pos="341630" algn="l"/>
                <a:tab pos="342265" algn="l"/>
              </a:tabLst>
            </a:pPr>
            <a:r>
              <a:rPr sz="1800" spc="-10" dirty="0">
                <a:solidFill>
                  <a:srgbClr val="212121"/>
                </a:solidFill>
                <a:latin typeface="Arial"/>
                <a:cs typeface="Arial"/>
              </a:rPr>
              <a:t>Feeling</a:t>
            </a:r>
            <a:r>
              <a:rPr sz="1800" spc="5" dirty="0">
                <a:solidFill>
                  <a:srgbClr val="212121"/>
                </a:solidFill>
                <a:latin typeface="Arial"/>
                <a:cs typeface="Arial"/>
              </a:rPr>
              <a:t> </a:t>
            </a:r>
            <a:r>
              <a:rPr sz="1800" spc="-10" dirty="0">
                <a:solidFill>
                  <a:srgbClr val="212121"/>
                </a:solidFill>
                <a:latin typeface="Arial"/>
                <a:cs typeface="Arial"/>
              </a:rPr>
              <a:t>anxious,</a:t>
            </a:r>
            <a:r>
              <a:rPr sz="1800" spc="30" dirty="0">
                <a:solidFill>
                  <a:srgbClr val="212121"/>
                </a:solidFill>
                <a:latin typeface="Arial"/>
                <a:cs typeface="Arial"/>
              </a:rPr>
              <a:t> </a:t>
            </a:r>
            <a:r>
              <a:rPr sz="1800" spc="-5" dirty="0">
                <a:solidFill>
                  <a:srgbClr val="212121"/>
                </a:solidFill>
                <a:latin typeface="Arial"/>
                <a:cs typeface="Arial"/>
              </a:rPr>
              <a:t>stressed,</a:t>
            </a:r>
            <a:r>
              <a:rPr sz="1800" dirty="0">
                <a:solidFill>
                  <a:srgbClr val="212121"/>
                </a:solidFill>
                <a:latin typeface="Arial"/>
                <a:cs typeface="Arial"/>
              </a:rPr>
              <a:t> </a:t>
            </a:r>
            <a:r>
              <a:rPr sz="1800" spc="-5" dirty="0">
                <a:solidFill>
                  <a:srgbClr val="212121"/>
                </a:solidFill>
                <a:latin typeface="Arial"/>
                <a:cs typeface="Arial"/>
              </a:rPr>
              <a:t>or</a:t>
            </a:r>
            <a:r>
              <a:rPr sz="1800" dirty="0">
                <a:solidFill>
                  <a:srgbClr val="212121"/>
                </a:solidFill>
                <a:latin typeface="Arial"/>
                <a:cs typeface="Arial"/>
              </a:rPr>
              <a:t> </a:t>
            </a:r>
            <a:r>
              <a:rPr sz="1800" spc="-10" dirty="0">
                <a:solidFill>
                  <a:srgbClr val="212121"/>
                </a:solidFill>
                <a:latin typeface="Arial"/>
                <a:cs typeface="Arial"/>
              </a:rPr>
              <a:t>overwhelmed</a:t>
            </a:r>
            <a:r>
              <a:rPr sz="1800" spc="40" dirty="0">
                <a:solidFill>
                  <a:srgbClr val="212121"/>
                </a:solidFill>
                <a:latin typeface="Arial"/>
                <a:cs typeface="Arial"/>
              </a:rPr>
              <a:t> </a:t>
            </a:r>
            <a:r>
              <a:rPr sz="1800" spc="-5" dirty="0">
                <a:solidFill>
                  <a:srgbClr val="212121"/>
                </a:solidFill>
                <a:latin typeface="Arial"/>
                <a:cs typeface="Arial"/>
              </a:rPr>
              <a:t>by</a:t>
            </a:r>
            <a:r>
              <a:rPr sz="1800" dirty="0">
                <a:solidFill>
                  <a:srgbClr val="212121"/>
                </a:solidFill>
                <a:latin typeface="Arial"/>
                <a:cs typeface="Arial"/>
              </a:rPr>
              <a:t> </a:t>
            </a:r>
            <a:r>
              <a:rPr sz="1800" spc="-5" dirty="0">
                <a:solidFill>
                  <a:srgbClr val="212121"/>
                </a:solidFill>
                <a:latin typeface="Arial"/>
                <a:cs typeface="Arial"/>
              </a:rPr>
              <a:t>COVID-19??</a:t>
            </a:r>
            <a:endParaRPr sz="1800" dirty="0">
              <a:latin typeface="Arial"/>
              <a:cs typeface="Arial"/>
            </a:endParaRPr>
          </a:p>
          <a:p>
            <a:pPr>
              <a:lnSpc>
                <a:spcPct val="100000"/>
              </a:lnSpc>
              <a:spcBef>
                <a:spcPts val="30"/>
              </a:spcBef>
              <a:buClr>
                <a:srgbClr val="212121"/>
              </a:buClr>
              <a:buFont typeface="Arial"/>
              <a:buChar char="●"/>
            </a:pPr>
            <a:endParaRPr sz="1850" dirty="0">
              <a:latin typeface="Arial"/>
              <a:cs typeface="Arial"/>
            </a:endParaRPr>
          </a:p>
          <a:p>
            <a:pPr marL="341630" indent="-329565">
              <a:lnSpc>
                <a:spcPct val="100000"/>
              </a:lnSpc>
              <a:buChar char="●"/>
              <a:tabLst>
                <a:tab pos="341630" algn="l"/>
                <a:tab pos="342265" algn="l"/>
              </a:tabLst>
            </a:pPr>
            <a:r>
              <a:rPr sz="1800" spc="-15" dirty="0">
                <a:solidFill>
                  <a:srgbClr val="212121"/>
                </a:solidFill>
                <a:latin typeface="Arial"/>
                <a:cs typeface="Arial"/>
              </a:rPr>
              <a:t>Work</a:t>
            </a:r>
            <a:r>
              <a:rPr sz="1800" spc="-5" dirty="0">
                <a:solidFill>
                  <a:srgbClr val="212121"/>
                </a:solidFill>
                <a:latin typeface="Arial"/>
                <a:cs typeface="Arial"/>
              </a:rPr>
              <a:t> in</a:t>
            </a:r>
            <a:r>
              <a:rPr sz="1800" spc="-10" dirty="0">
                <a:solidFill>
                  <a:srgbClr val="212121"/>
                </a:solidFill>
                <a:latin typeface="Arial"/>
                <a:cs typeface="Arial"/>
              </a:rPr>
              <a:t> health</a:t>
            </a:r>
            <a:r>
              <a:rPr sz="1800" spc="5" dirty="0">
                <a:solidFill>
                  <a:srgbClr val="212121"/>
                </a:solidFill>
                <a:latin typeface="Arial"/>
                <a:cs typeface="Arial"/>
              </a:rPr>
              <a:t> </a:t>
            </a:r>
            <a:r>
              <a:rPr sz="1800" spc="-5" dirty="0">
                <a:solidFill>
                  <a:srgbClr val="212121"/>
                </a:solidFill>
                <a:latin typeface="Arial"/>
                <a:cs typeface="Arial"/>
              </a:rPr>
              <a:t>care in</a:t>
            </a:r>
            <a:r>
              <a:rPr sz="1800" spc="5" dirty="0">
                <a:solidFill>
                  <a:srgbClr val="212121"/>
                </a:solidFill>
                <a:latin typeface="Arial"/>
                <a:cs typeface="Arial"/>
              </a:rPr>
              <a:t> </a:t>
            </a:r>
            <a:r>
              <a:rPr sz="1800" spc="-10" dirty="0">
                <a:solidFill>
                  <a:srgbClr val="212121"/>
                </a:solidFill>
                <a:latin typeface="Arial"/>
                <a:cs typeface="Arial"/>
              </a:rPr>
              <a:t>Nevada?</a:t>
            </a:r>
            <a:endParaRPr sz="1800" dirty="0">
              <a:latin typeface="Arial"/>
              <a:cs typeface="Arial"/>
            </a:endParaRPr>
          </a:p>
        </p:txBody>
      </p:sp>
      <p:sp>
        <p:nvSpPr>
          <p:cNvPr id="3" name="object 3"/>
          <p:cNvSpPr txBox="1"/>
          <p:nvPr/>
        </p:nvSpPr>
        <p:spPr>
          <a:xfrm>
            <a:off x="861636" y="1238780"/>
            <a:ext cx="6628765" cy="574040"/>
          </a:xfrm>
          <a:prstGeom prst="rect">
            <a:avLst/>
          </a:prstGeom>
        </p:spPr>
        <p:txBody>
          <a:bodyPr vert="horz" wrap="square" lIns="0" tIns="12700" rIns="0" bIns="0" rtlCol="0">
            <a:spAutoFit/>
          </a:bodyPr>
          <a:lstStyle/>
          <a:p>
            <a:pPr marL="12700" marR="5080">
              <a:lnSpc>
                <a:spcPct val="100000"/>
              </a:lnSpc>
              <a:spcBef>
                <a:spcPts val="100"/>
              </a:spcBef>
              <a:buChar char="●"/>
              <a:tabLst>
                <a:tab pos="341630" algn="l"/>
                <a:tab pos="342265" algn="l"/>
              </a:tabLst>
            </a:pPr>
            <a:r>
              <a:rPr sz="1800" spc="-25" dirty="0">
                <a:solidFill>
                  <a:srgbClr val="212121"/>
                </a:solidFill>
                <a:latin typeface="Arial"/>
                <a:cs typeface="Arial"/>
              </a:rPr>
              <a:t>Want</a:t>
            </a:r>
            <a:r>
              <a:rPr sz="1800" spc="5" dirty="0">
                <a:solidFill>
                  <a:srgbClr val="212121"/>
                </a:solidFill>
                <a:latin typeface="Arial"/>
                <a:cs typeface="Arial"/>
              </a:rPr>
              <a:t> </a:t>
            </a:r>
            <a:r>
              <a:rPr sz="1800" spc="-10" dirty="0">
                <a:solidFill>
                  <a:srgbClr val="212121"/>
                </a:solidFill>
                <a:latin typeface="Arial"/>
                <a:cs typeface="Arial"/>
              </a:rPr>
              <a:t>someone</a:t>
            </a:r>
            <a:r>
              <a:rPr sz="1800" spc="10" dirty="0">
                <a:solidFill>
                  <a:srgbClr val="212121"/>
                </a:solidFill>
                <a:latin typeface="Arial"/>
                <a:cs typeface="Arial"/>
              </a:rPr>
              <a:t> </a:t>
            </a:r>
            <a:r>
              <a:rPr sz="1800" dirty="0">
                <a:solidFill>
                  <a:srgbClr val="212121"/>
                </a:solidFill>
                <a:latin typeface="Arial"/>
                <a:cs typeface="Arial"/>
              </a:rPr>
              <a:t>to</a:t>
            </a:r>
            <a:r>
              <a:rPr sz="1800" spc="-5" dirty="0">
                <a:solidFill>
                  <a:srgbClr val="212121"/>
                </a:solidFill>
                <a:latin typeface="Arial"/>
                <a:cs typeface="Arial"/>
              </a:rPr>
              <a:t> talk</a:t>
            </a:r>
            <a:r>
              <a:rPr sz="1800" spc="5" dirty="0">
                <a:solidFill>
                  <a:srgbClr val="212121"/>
                </a:solidFill>
                <a:latin typeface="Arial"/>
                <a:cs typeface="Arial"/>
              </a:rPr>
              <a:t> </a:t>
            </a:r>
            <a:r>
              <a:rPr sz="1800" spc="-5" dirty="0">
                <a:solidFill>
                  <a:srgbClr val="212121"/>
                </a:solidFill>
                <a:latin typeface="Arial"/>
                <a:cs typeface="Arial"/>
              </a:rPr>
              <a:t>to, </a:t>
            </a:r>
            <a:r>
              <a:rPr sz="1800" spc="-10" dirty="0">
                <a:solidFill>
                  <a:srgbClr val="212121"/>
                </a:solidFill>
                <a:latin typeface="Arial"/>
                <a:cs typeface="Arial"/>
              </a:rPr>
              <a:t>help</a:t>
            </a:r>
            <a:r>
              <a:rPr sz="1800" spc="10" dirty="0">
                <a:solidFill>
                  <a:srgbClr val="212121"/>
                </a:solidFill>
                <a:latin typeface="Arial"/>
                <a:cs typeface="Arial"/>
              </a:rPr>
              <a:t> </a:t>
            </a:r>
            <a:r>
              <a:rPr sz="1800" spc="-15" dirty="0">
                <a:solidFill>
                  <a:srgbClr val="212121"/>
                </a:solidFill>
                <a:latin typeface="Arial"/>
                <a:cs typeface="Arial"/>
              </a:rPr>
              <a:t>with</a:t>
            </a:r>
            <a:r>
              <a:rPr sz="1800" spc="30" dirty="0">
                <a:solidFill>
                  <a:srgbClr val="212121"/>
                </a:solidFill>
                <a:latin typeface="Arial"/>
                <a:cs typeface="Arial"/>
              </a:rPr>
              <a:t> </a:t>
            </a:r>
            <a:r>
              <a:rPr sz="1800" spc="-5" dirty="0">
                <a:solidFill>
                  <a:srgbClr val="212121"/>
                </a:solidFill>
                <a:latin typeface="Arial"/>
                <a:cs typeface="Arial"/>
              </a:rPr>
              <a:t>stress,</a:t>
            </a:r>
            <a:r>
              <a:rPr sz="1800" spc="10" dirty="0">
                <a:solidFill>
                  <a:srgbClr val="212121"/>
                </a:solidFill>
                <a:latin typeface="Arial"/>
                <a:cs typeface="Arial"/>
              </a:rPr>
              <a:t> </a:t>
            </a:r>
            <a:r>
              <a:rPr sz="1800" spc="-5" dirty="0">
                <a:solidFill>
                  <a:srgbClr val="212121"/>
                </a:solidFill>
                <a:latin typeface="Arial"/>
                <a:cs typeface="Arial"/>
              </a:rPr>
              <a:t>or</a:t>
            </a:r>
            <a:r>
              <a:rPr sz="1800" dirty="0">
                <a:solidFill>
                  <a:srgbClr val="212121"/>
                </a:solidFill>
                <a:latin typeface="Arial"/>
                <a:cs typeface="Arial"/>
              </a:rPr>
              <a:t> </a:t>
            </a:r>
            <a:r>
              <a:rPr sz="1800" spc="-5" dirty="0">
                <a:solidFill>
                  <a:srgbClr val="212121"/>
                </a:solidFill>
                <a:latin typeface="Arial"/>
                <a:cs typeface="Arial"/>
              </a:rPr>
              <a:t>find </a:t>
            </a:r>
            <a:r>
              <a:rPr sz="1800" dirty="0">
                <a:solidFill>
                  <a:srgbClr val="212121"/>
                </a:solidFill>
                <a:latin typeface="Arial"/>
                <a:cs typeface="Arial"/>
              </a:rPr>
              <a:t>a</a:t>
            </a:r>
            <a:r>
              <a:rPr sz="1800" spc="-5" dirty="0">
                <a:solidFill>
                  <a:srgbClr val="212121"/>
                </a:solidFill>
                <a:latin typeface="Arial"/>
                <a:cs typeface="Arial"/>
              </a:rPr>
              <a:t> community </a:t>
            </a:r>
            <a:r>
              <a:rPr sz="1800" spc="-484" dirty="0">
                <a:solidFill>
                  <a:srgbClr val="212121"/>
                </a:solidFill>
                <a:latin typeface="Arial"/>
                <a:cs typeface="Arial"/>
              </a:rPr>
              <a:t> </a:t>
            </a:r>
            <a:r>
              <a:rPr sz="1800" spc="-10" dirty="0">
                <a:solidFill>
                  <a:srgbClr val="212121"/>
                </a:solidFill>
                <a:latin typeface="Arial"/>
                <a:cs typeface="Arial"/>
              </a:rPr>
              <a:t>resource?</a:t>
            </a:r>
            <a:endParaRPr sz="1800" dirty="0">
              <a:latin typeface="Arial"/>
              <a:cs typeface="Arial"/>
            </a:endParaRPr>
          </a:p>
        </p:txBody>
      </p:sp>
      <p:sp>
        <p:nvSpPr>
          <p:cNvPr id="4" name="object 4"/>
          <p:cNvSpPr txBox="1"/>
          <p:nvPr/>
        </p:nvSpPr>
        <p:spPr>
          <a:xfrm>
            <a:off x="861636" y="2061740"/>
            <a:ext cx="6818630" cy="139700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212121"/>
                </a:solidFill>
                <a:latin typeface="Arial"/>
                <a:cs typeface="Arial"/>
              </a:rPr>
              <a:t>Call</a:t>
            </a:r>
            <a:r>
              <a:rPr sz="1800" dirty="0">
                <a:solidFill>
                  <a:srgbClr val="212121"/>
                </a:solidFill>
                <a:latin typeface="Arial"/>
                <a:cs typeface="Arial"/>
              </a:rPr>
              <a:t> </a:t>
            </a:r>
            <a:r>
              <a:rPr sz="1800" spc="-5" dirty="0">
                <a:solidFill>
                  <a:srgbClr val="212121"/>
                </a:solidFill>
                <a:latin typeface="Arial"/>
                <a:cs typeface="Arial"/>
              </a:rPr>
              <a:t>the</a:t>
            </a:r>
            <a:r>
              <a:rPr sz="1800" spc="-15" dirty="0">
                <a:solidFill>
                  <a:srgbClr val="212121"/>
                </a:solidFill>
                <a:latin typeface="Arial"/>
                <a:cs typeface="Arial"/>
              </a:rPr>
              <a:t> </a:t>
            </a:r>
            <a:r>
              <a:rPr sz="1800" spc="-10" dirty="0">
                <a:solidFill>
                  <a:srgbClr val="212121"/>
                </a:solidFill>
                <a:latin typeface="Arial"/>
                <a:cs typeface="Arial"/>
              </a:rPr>
              <a:t>Nevada</a:t>
            </a:r>
            <a:r>
              <a:rPr sz="1800" spc="10" dirty="0">
                <a:solidFill>
                  <a:srgbClr val="212121"/>
                </a:solidFill>
                <a:latin typeface="Arial"/>
                <a:cs typeface="Arial"/>
              </a:rPr>
              <a:t> </a:t>
            </a:r>
            <a:r>
              <a:rPr sz="1800" spc="-5" dirty="0">
                <a:solidFill>
                  <a:srgbClr val="212121"/>
                </a:solidFill>
                <a:latin typeface="Arial"/>
                <a:cs typeface="Arial"/>
              </a:rPr>
              <a:t>HealthCARES</a:t>
            </a:r>
            <a:r>
              <a:rPr sz="1800" spc="15" dirty="0">
                <a:solidFill>
                  <a:srgbClr val="212121"/>
                </a:solidFill>
                <a:latin typeface="Arial"/>
                <a:cs typeface="Arial"/>
              </a:rPr>
              <a:t> </a:t>
            </a:r>
            <a:r>
              <a:rPr sz="1800" spc="-15" dirty="0">
                <a:solidFill>
                  <a:srgbClr val="212121"/>
                </a:solidFill>
                <a:latin typeface="Arial"/>
                <a:cs typeface="Arial"/>
              </a:rPr>
              <a:t>Warmline!</a:t>
            </a:r>
            <a:endParaRPr sz="1800" dirty="0">
              <a:latin typeface="Arial"/>
              <a:cs typeface="Arial"/>
            </a:endParaRPr>
          </a:p>
          <a:p>
            <a:pPr>
              <a:lnSpc>
                <a:spcPct val="100000"/>
              </a:lnSpc>
              <a:spcBef>
                <a:spcPts val="30"/>
              </a:spcBef>
            </a:pPr>
            <a:endParaRPr sz="1850" dirty="0">
              <a:latin typeface="Arial"/>
              <a:cs typeface="Arial"/>
            </a:endParaRPr>
          </a:p>
          <a:p>
            <a:pPr marL="341630" indent="-329565">
              <a:lnSpc>
                <a:spcPct val="100000"/>
              </a:lnSpc>
              <a:buChar char="●"/>
              <a:tabLst>
                <a:tab pos="341630" algn="l"/>
                <a:tab pos="342265" algn="l"/>
              </a:tabLst>
            </a:pPr>
            <a:r>
              <a:rPr sz="1800" spc="-5" dirty="0">
                <a:solidFill>
                  <a:srgbClr val="212121"/>
                </a:solidFill>
                <a:latin typeface="Arial"/>
                <a:cs typeface="Arial"/>
              </a:rPr>
              <a:t>FREE,</a:t>
            </a:r>
            <a:r>
              <a:rPr sz="1800" dirty="0">
                <a:solidFill>
                  <a:srgbClr val="212121"/>
                </a:solidFill>
                <a:latin typeface="Arial"/>
                <a:cs typeface="Arial"/>
              </a:rPr>
              <a:t> </a:t>
            </a:r>
            <a:r>
              <a:rPr sz="1800" spc="-10" dirty="0">
                <a:solidFill>
                  <a:srgbClr val="212121"/>
                </a:solidFill>
                <a:latin typeface="Arial"/>
                <a:cs typeface="Arial"/>
              </a:rPr>
              <a:t>confidential</a:t>
            </a:r>
            <a:r>
              <a:rPr sz="1800" spc="30" dirty="0">
                <a:solidFill>
                  <a:srgbClr val="212121"/>
                </a:solidFill>
                <a:latin typeface="Arial"/>
                <a:cs typeface="Arial"/>
              </a:rPr>
              <a:t> </a:t>
            </a:r>
            <a:r>
              <a:rPr sz="1800" spc="-10" dirty="0">
                <a:solidFill>
                  <a:srgbClr val="212121"/>
                </a:solidFill>
                <a:latin typeface="Arial"/>
                <a:cs typeface="Arial"/>
              </a:rPr>
              <a:t>support</a:t>
            </a:r>
            <a:r>
              <a:rPr sz="1800" spc="25" dirty="0">
                <a:solidFill>
                  <a:srgbClr val="212121"/>
                </a:solidFill>
                <a:latin typeface="Arial"/>
                <a:cs typeface="Arial"/>
              </a:rPr>
              <a:t> </a:t>
            </a:r>
            <a:r>
              <a:rPr sz="1800" spc="-5" dirty="0">
                <a:solidFill>
                  <a:srgbClr val="212121"/>
                </a:solidFill>
                <a:latin typeface="Arial"/>
                <a:cs typeface="Arial"/>
              </a:rPr>
              <a:t>line</a:t>
            </a:r>
            <a:r>
              <a:rPr sz="1800" spc="20" dirty="0">
                <a:solidFill>
                  <a:srgbClr val="212121"/>
                </a:solidFill>
                <a:latin typeface="Arial"/>
                <a:cs typeface="Arial"/>
              </a:rPr>
              <a:t> </a:t>
            </a:r>
            <a:r>
              <a:rPr sz="1800" spc="-5" dirty="0">
                <a:solidFill>
                  <a:srgbClr val="212121"/>
                </a:solidFill>
                <a:latin typeface="Arial"/>
                <a:cs typeface="Arial"/>
              </a:rPr>
              <a:t>for</a:t>
            </a:r>
            <a:r>
              <a:rPr sz="1800" dirty="0">
                <a:solidFill>
                  <a:srgbClr val="212121"/>
                </a:solidFill>
                <a:latin typeface="Arial"/>
                <a:cs typeface="Arial"/>
              </a:rPr>
              <a:t> </a:t>
            </a:r>
            <a:r>
              <a:rPr sz="1800" spc="-15" dirty="0">
                <a:solidFill>
                  <a:srgbClr val="212121"/>
                </a:solidFill>
                <a:latin typeface="Arial"/>
                <a:cs typeface="Arial"/>
              </a:rPr>
              <a:t>Nevada’s</a:t>
            </a:r>
            <a:r>
              <a:rPr sz="1800" spc="35" dirty="0">
                <a:solidFill>
                  <a:srgbClr val="212121"/>
                </a:solidFill>
                <a:latin typeface="Arial"/>
                <a:cs typeface="Arial"/>
              </a:rPr>
              <a:t> </a:t>
            </a:r>
            <a:r>
              <a:rPr sz="1800" spc="-10" dirty="0">
                <a:solidFill>
                  <a:srgbClr val="212121"/>
                </a:solidFill>
                <a:latin typeface="Arial"/>
                <a:cs typeface="Arial"/>
              </a:rPr>
              <a:t>healthcare</a:t>
            </a:r>
            <a:r>
              <a:rPr sz="1800" spc="30" dirty="0">
                <a:solidFill>
                  <a:srgbClr val="212121"/>
                </a:solidFill>
                <a:latin typeface="Arial"/>
                <a:cs typeface="Arial"/>
              </a:rPr>
              <a:t> </a:t>
            </a:r>
            <a:r>
              <a:rPr sz="1800" spc="-10" dirty="0">
                <a:solidFill>
                  <a:srgbClr val="212121"/>
                </a:solidFill>
                <a:latin typeface="Arial"/>
                <a:cs typeface="Arial"/>
              </a:rPr>
              <a:t>workers</a:t>
            </a:r>
            <a:endParaRPr sz="1800" dirty="0">
              <a:latin typeface="Arial"/>
              <a:cs typeface="Arial"/>
            </a:endParaRPr>
          </a:p>
          <a:p>
            <a:pPr>
              <a:lnSpc>
                <a:spcPct val="100000"/>
              </a:lnSpc>
              <a:spcBef>
                <a:spcPts val="35"/>
              </a:spcBef>
              <a:buClr>
                <a:srgbClr val="212121"/>
              </a:buClr>
              <a:buFont typeface="Arial"/>
              <a:buChar char="●"/>
            </a:pPr>
            <a:endParaRPr sz="1850" dirty="0">
              <a:latin typeface="Arial"/>
              <a:cs typeface="Arial"/>
            </a:endParaRPr>
          </a:p>
          <a:p>
            <a:pPr marL="341630" indent="-329565">
              <a:lnSpc>
                <a:spcPct val="100000"/>
              </a:lnSpc>
              <a:buChar char="●"/>
              <a:tabLst>
                <a:tab pos="341630" algn="l"/>
                <a:tab pos="342265" algn="l"/>
              </a:tabLst>
            </a:pPr>
            <a:r>
              <a:rPr sz="1800" spc="-5" dirty="0">
                <a:solidFill>
                  <a:srgbClr val="212121"/>
                </a:solidFill>
                <a:latin typeface="Arial"/>
                <a:cs typeface="Arial"/>
              </a:rPr>
              <a:t>Calls</a:t>
            </a:r>
            <a:r>
              <a:rPr sz="1800" dirty="0">
                <a:solidFill>
                  <a:srgbClr val="212121"/>
                </a:solidFill>
                <a:latin typeface="Arial"/>
                <a:cs typeface="Arial"/>
              </a:rPr>
              <a:t> </a:t>
            </a:r>
            <a:r>
              <a:rPr sz="1800" spc="-5" dirty="0">
                <a:solidFill>
                  <a:srgbClr val="212121"/>
                </a:solidFill>
                <a:latin typeface="Arial"/>
                <a:cs typeface="Arial"/>
              </a:rPr>
              <a:t>are</a:t>
            </a:r>
            <a:r>
              <a:rPr sz="1800" spc="-10" dirty="0">
                <a:solidFill>
                  <a:srgbClr val="212121"/>
                </a:solidFill>
                <a:latin typeface="Arial"/>
                <a:cs typeface="Arial"/>
              </a:rPr>
              <a:t> </a:t>
            </a:r>
            <a:r>
              <a:rPr sz="1800" spc="-15" dirty="0">
                <a:solidFill>
                  <a:srgbClr val="212121"/>
                </a:solidFill>
                <a:latin typeface="Arial"/>
                <a:cs typeface="Arial"/>
              </a:rPr>
              <a:t>anonymous</a:t>
            </a:r>
            <a:endParaRPr sz="1800" dirty="0">
              <a:latin typeface="Arial"/>
              <a:cs typeface="Arial"/>
            </a:endParaRPr>
          </a:p>
        </p:txBody>
      </p:sp>
      <p:sp>
        <p:nvSpPr>
          <p:cNvPr id="5" name="object 5"/>
          <p:cNvSpPr txBox="1"/>
          <p:nvPr/>
        </p:nvSpPr>
        <p:spPr>
          <a:xfrm>
            <a:off x="861179" y="3707660"/>
            <a:ext cx="6710680" cy="2219960"/>
          </a:xfrm>
          <a:prstGeom prst="rect">
            <a:avLst/>
          </a:prstGeom>
        </p:spPr>
        <p:txBody>
          <a:bodyPr vert="horz" wrap="square" lIns="0" tIns="12700" rIns="0" bIns="0" rtlCol="0">
            <a:spAutoFit/>
          </a:bodyPr>
          <a:lstStyle/>
          <a:p>
            <a:pPr marL="12700" marR="17145">
              <a:lnSpc>
                <a:spcPct val="100000"/>
              </a:lnSpc>
              <a:spcBef>
                <a:spcPts val="100"/>
              </a:spcBef>
              <a:buFont typeface="Arial"/>
              <a:buChar char="●"/>
              <a:tabLst>
                <a:tab pos="342265" algn="l"/>
                <a:tab pos="342900" algn="l"/>
              </a:tabLst>
            </a:pPr>
            <a:r>
              <a:rPr sz="1800" b="1" spc="-5" dirty="0">
                <a:solidFill>
                  <a:srgbClr val="212121"/>
                </a:solidFill>
                <a:latin typeface="Arial"/>
                <a:cs typeface="Arial"/>
              </a:rPr>
              <a:t>Monday-Friday from 8:00 am </a:t>
            </a:r>
            <a:r>
              <a:rPr sz="1800" b="1" dirty="0">
                <a:solidFill>
                  <a:srgbClr val="212121"/>
                </a:solidFill>
                <a:latin typeface="Arial"/>
                <a:cs typeface="Arial"/>
              </a:rPr>
              <a:t>to </a:t>
            </a:r>
            <a:r>
              <a:rPr sz="1800" b="1" spc="-5" dirty="0">
                <a:solidFill>
                  <a:srgbClr val="212121"/>
                </a:solidFill>
                <a:latin typeface="Arial"/>
                <a:cs typeface="Arial"/>
              </a:rPr>
              <a:t>8:00 </a:t>
            </a:r>
            <a:r>
              <a:rPr sz="1800" b="1" dirty="0">
                <a:solidFill>
                  <a:srgbClr val="212121"/>
                </a:solidFill>
                <a:latin typeface="Arial"/>
                <a:cs typeface="Arial"/>
              </a:rPr>
              <a:t>pm </a:t>
            </a:r>
            <a:r>
              <a:rPr sz="1800" spc="-10" dirty="0">
                <a:solidFill>
                  <a:srgbClr val="212121"/>
                </a:solidFill>
                <a:latin typeface="Arial"/>
                <a:cs typeface="Arial"/>
              </a:rPr>
              <a:t>We’re </a:t>
            </a:r>
            <a:r>
              <a:rPr sz="1800" spc="-5" dirty="0">
                <a:solidFill>
                  <a:srgbClr val="212121"/>
                </a:solidFill>
                <a:latin typeface="Arial"/>
                <a:cs typeface="Arial"/>
              </a:rPr>
              <a:t>here </a:t>
            </a:r>
            <a:r>
              <a:rPr sz="1800" dirty="0">
                <a:solidFill>
                  <a:srgbClr val="212121"/>
                </a:solidFill>
                <a:latin typeface="Arial"/>
                <a:cs typeface="Arial"/>
              </a:rPr>
              <a:t>to </a:t>
            </a:r>
            <a:r>
              <a:rPr sz="1800" spc="-5" dirty="0">
                <a:solidFill>
                  <a:srgbClr val="212121"/>
                </a:solidFill>
                <a:latin typeface="Arial"/>
                <a:cs typeface="Arial"/>
              </a:rPr>
              <a:t>listen </a:t>
            </a:r>
            <a:r>
              <a:rPr sz="1800" spc="-490" dirty="0">
                <a:solidFill>
                  <a:srgbClr val="212121"/>
                </a:solidFill>
                <a:latin typeface="Arial"/>
                <a:cs typeface="Arial"/>
              </a:rPr>
              <a:t> </a:t>
            </a:r>
            <a:r>
              <a:rPr sz="1800" spc="-5" dirty="0">
                <a:solidFill>
                  <a:srgbClr val="212121"/>
                </a:solidFill>
                <a:latin typeface="Arial"/>
                <a:cs typeface="Arial"/>
              </a:rPr>
              <a:t>at</a:t>
            </a:r>
            <a:r>
              <a:rPr sz="1800" dirty="0">
                <a:solidFill>
                  <a:srgbClr val="212121"/>
                </a:solidFill>
                <a:latin typeface="Arial"/>
                <a:cs typeface="Arial"/>
              </a:rPr>
              <a:t> </a:t>
            </a:r>
            <a:r>
              <a:rPr sz="1800" b="1" spc="-10" dirty="0">
                <a:solidFill>
                  <a:srgbClr val="212121"/>
                </a:solidFill>
                <a:latin typeface="Arial"/>
                <a:cs typeface="Arial"/>
              </a:rPr>
              <a:t>1-833-434-0385</a:t>
            </a:r>
            <a:endParaRPr sz="1800" dirty="0">
              <a:latin typeface="Arial"/>
              <a:cs typeface="Arial"/>
            </a:endParaRPr>
          </a:p>
          <a:p>
            <a:pPr>
              <a:lnSpc>
                <a:spcPct val="100000"/>
              </a:lnSpc>
              <a:spcBef>
                <a:spcPts val="30"/>
              </a:spcBef>
            </a:pPr>
            <a:endParaRPr sz="1850" dirty="0">
              <a:latin typeface="Arial"/>
              <a:cs typeface="Arial"/>
            </a:endParaRPr>
          </a:p>
          <a:p>
            <a:pPr marL="12700">
              <a:lnSpc>
                <a:spcPct val="100000"/>
              </a:lnSpc>
            </a:pPr>
            <a:r>
              <a:rPr sz="1800" dirty="0">
                <a:solidFill>
                  <a:srgbClr val="212121"/>
                </a:solidFill>
                <a:latin typeface="Arial"/>
                <a:cs typeface="Arial"/>
              </a:rPr>
              <a:t>A</a:t>
            </a:r>
            <a:r>
              <a:rPr sz="1800" spc="-110" dirty="0">
                <a:solidFill>
                  <a:srgbClr val="212121"/>
                </a:solidFill>
                <a:latin typeface="Arial"/>
                <a:cs typeface="Arial"/>
              </a:rPr>
              <a:t> </a:t>
            </a:r>
            <a:r>
              <a:rPr sz="1800" spc="-10" dirty="0">
                <a:solidFill>
                  <a:srgbClr val="212121"/>
                </a:solidFill>
                <a:latin typeface="Arial"/>
                <a:cs typeface="Arial"/>
              </a:rPr>
              <a:t>collaboration</a:t>
            </a:r>
            <a:r>
              <a:rPr sz="1800" spc="25" dirty="0">
                <a:solidFill>
                  <a:srgbClr val="212121"/>
                </a:solidFill>
                <a:latin typeface="Arial"/>
                <a:cs typeface="Arial"/>
              </a:rPr>
              <a:t> </a:t>
            </a:r>
            <a:r>
              <a:rPr sz="1800" spc="-15" dirty="0">
                <a:solidFill>
                  <a:srgbClr val="212121"/>
                </a:solidFill>
                <a:latin typeface="Arial"/>
                <a:cs typeface="Arial"/>
              </a:rPr>
              <a:t>between:</a:t>
            </a:r>
            <a:endParaRPr sz="1800" dirty="0">
              <a:latin typeface="Arial"/>
              <a:cs typeface="Arial"/>
            </a:endParaRPr>
          </a:p>
          <a:p>
            <a:pPr>
              <a:lnSpc>
                <a:spcPct val="100000"/>
              </a:lnSpc>
              <a:spcBef>
                <a:spcPts val="35"/>
              </a:spcBef>
            </a:pPr>
            <a:endParaRPr sz="1850" dirty="0">
              <a:latin typeface="Arial"/>
              <a:cs typeface="Arial"/>
            </a:endParaRPr>
          </a:p>
          <a:p>
            <a:pPr marL="12700" marR="5080">
              <a:lnSpc>
                <a:spcPct val="100000"/>
              </a:lnSpc>
            </a:pPr>
            <a:r>
              <a:rPr sz="1800" spc="-10" dirty="0">
                <a:solidFill>
                  <a:srgbClr val="212121"/>
                </a:solidFill>
                <a:latin typeface="Arial"/>
                <a:cs typeface="Arial"/>
              </a:rPr>
              <a:t>Nevada</a:t>
            </a:r>
            <a:r>
              <a:rPr sz="1800" spc="10" dirty="0">
                <a:solidFill>
                  <a:srgbClr val="212121"/>
                </a:solidFill>
                <a:latin typeface="Arial"/>
                <a:cs typeface="Arial"/>
              </a:rPr>
              <a:t> </a:t>
            </a:r>
            <a:r>
              <a:rPr sz="1800" spc="-10" dirty="0">
                <a:solidFill>
                  <a:srgbClr val="212121"/>
                </a:solidFill>
                <a:latin typeface="Arial"/>
                <a:cs typeface="Arial"/>
              </a:rPr>
              <a:t>Department</a:t>
            </a:r>
            <a:r>
              <a:rPr sz="1800" spc="15" dirty="0">
                <a:solidFill>
                  <a:srgbClr val="212121"/>
                </a:solidFill>
                <a:latin typeface="Arial"/>
                <a:cs typeface="Arial"/>
              </a:rPr>
              <a:t> </a:t>
            </a:r>
            <a:r>
              <a:rPr sz="1800" spc="-5" dirty="0">
                <a:solidFill>
                  <a:srgbClr val="212121"/>
                </a:solidFill>
                <a:latin typeface="Arial"/>
                <a:cs typeface="Arial"/>
              </a:rPr>
              <a:t>of</a:t>
            </a:r>
            <a:r>
              <a:rPr sz="1800" spc="5" dirty="0">
                <a:solidFill>
                  <a:srgbClr val="212121"/>
                </a:solidFill>
                <a:latin typeface="Arial"/>
                <a:cs typeface="Arial"/>
              </a:rPr>
              <a:t> </a:t>
            </a:r>
            <a:r>
              <a:rPr sz="1800" spc="-5" dirty="0">
                <a:solidFill>
                  <a:srgbClr val="212121"/>
                </a:solidFill>
                <a:latin typeface="Arial"/>
                <a:cs typeface="Arial"/>
              </a:rPr>
              <a:t>Health</a:t>
            </a:r>
            <a:r>
              <a:rPr sz="1800" spc="10" dirty="0">
                <a:solidFill>
                  <a:srgbClr val="212121"/>
                </a:solidFill>
                <a:latin typeface="Arial"/>
                <a:cs typeface="Arial"/>
              </a:rPr>
              <a:t> </a:t>
            </a:r>
            <a:r>
              <a:rPr sz="1800" spc="-10" dirty="0">
                <a:solidFill>
                  <a:srgbClr val="212121"/>
                </a:solidFill>
                <a:latin typeface="Arial"/>
                <a:cs typeface="Arial"/>
              </a:rPr>
              <a:t>and</a:t>
            </a:r>
            <a:r>
              <a:rPr sz="1800" spc="15" dirty="0">
                <a:solidFill>
                  <a:srgbClr val="212121"/>
                </a:solidFill>
                <a:latin typeface="Arial"/>
                <a:cs typeface="Arial"/>
              </a:rPr>
              <a:t> </a:t>
            </a:r>
            <a:r>
              <a:rPr sz="1800" spc="-5" dirty="0">
                <a:solidFill>
                  <a:srgbClr val="212121"/>
                </a:solidFill>
                <a:latin typeface="Arial"/>
                <a:cs typeface="Arial"/>
              </a:rPr>
              <a:t>Human</a:t>
            </a:r>
            <a:r>
              <a:rPr sz="1800" spc="10" dirty="0">
                <a:solidFill>
                  <a:srgbClr val="212121"/>
                </a:solidFill>
                <a:latin typeface="Arial"/>
                <a:cs typeface="Arial"/>
              </a:rPr>
              <a:t> </a:t>
            </a:r>
            <a:r>
              <a:rPr sz="1800" spc="-5" dirty="0">
                <a:solidFill>
                  <a:srgbClr val="212121"/>
                </a:solidFill>
                <a:latin typeface="Arial"/>
                <a:cs typeface="Arial"/>
              </a:rPr>
              <a:t>Services</a:t>
            </a:r>
            <a:r>
              <a:rPr sz="1800" dirty="0">
                <a:solidFill>
                  <a:srgbClr val="212121"/>
                </a:solidFill>
                <a:latin typeface="Arial"/>
                <a:cs typeface="Arial"/>
              </a:rPr>
              <a:t> </a:t>
            </a:r>
            <a:r>
              <a:rPr sz="1800" spc="-10" dirty="0">
                <a:solidFill>
                  <a:srgbClr val="212121"/>
                </a:solidFill>
                <a:latin typeface="Arial"/>
                <a:cs typeface="Arial"/>
              </a:rPr>
              <a:t>and</a:t>
            </a:r>
            <a:r>
              <a:rPr sz="1800" spc="10" dirty="0">
                <a:solidFill>
                  <a:srgbClr val="212121"/>
                </a:solidFill>
                <a:latin typeface="Arial"/>
                <a:cs typeface="Arial"/>
              </a:rPr>
              <a:t> </a:t>
            </a:r>
            <a:r>
              <a:rPr sz="1800" spc="-5" dirty="0">
                <a:solidFill>
                  <a:srgbClr val="212121"/>
                </a:solidFill>
                <a:latin typeface="Arial"/>
                <a:cs typeface="Arial"/>
              </a:rPr>
              <a:t>the </a:t>
            </a:r>
            <a:r>
              <a:rPr sz="1800" spc="-40" dirty="0">
                <a:solidFill>
                  <a:srgbClr val="212121"/>
                </a:solidFill>
                <a:latin typeface="Arial"/>
                <a:cs typeface="Arial"/>
              </a:rPr>
              <a:t>UNLV </a:t>
            </a:r>
            <a:r>
              <a:rPr sz="1800" spc="-484" dirty="0">
                <a:solidFill>
                  <a:srgbClr val="212121"/>
                </a:solidFill>
                <a:latin typeface="Arial"/>
                <a:cs typeface="Arial"/>
              </a:rPr>
              <a:t> </a:t>
            </a:r>
            <a:r>
              <a:rPr sz="1800" spc="-10" dirty="0">
                <a:solidFill>
                  <a:srgbClr val="212121"/>
                </a:solidFill>
                <a:latin typeface="Arial"/>
                <a:cs typeface="Arial"/>
              </a:rPr>
              <a:t>School</a:t>
            </a:r>
            <a:r>
              <a:rPr sz="1800" spc="5" dirty="0">
                <a:solidFill>
                  <a:srgbClr val="212121"/>
                </a:solidFill>
                <a:latin typeface="Arial"/>
                <a:cs typeface="Arial"/>
              </a:rPr>
              <a:t> </a:t>
            </a:r>
            <a:r>
              <a:rPr sz="1800" spc="-5" dirty="0">
                <a:solidFill>
                  <a:srgbClr val="212121"/>
                </a:solidFill>
                <a:latin typeface="Arial"/>
                <a:cs typeface="Arial"/>
              </a:rPr>
              <a:t>of</a:t>
            </a:r>
            <a:r>
              <a:rPr sz="1800" spc="5" dirty="0">
                <a:solidFill>
                  <a:srgbClr val="212121"/>
                </a:solidFill>
                <a:latin typeface="Arial"/>
                <a:cs typeface="Arial"/>
              </a:rPr>
              <a:t> </a:t>
            </a:r>
            <a:r>
              <a:rPr sz="1800" spc="-5" dirty="0">
                <a:solidFill>
                  <a:srgbClr val="212121"/>
                </a:solidFill>
                <a:latin typeface="Arial"/>
                <a:cs typeface="Arial"/>
              </a:rPr>
              <a:t>Medicine</a:t>
            </a:r>
            <a:r>
              <a:rPr sz="1800" spc="10" dirty="0">
                <a:solidFill>
                  <a:srgbClr val="212121"/>
                </a:solidFill>
                <a:latin typeface="Arial"/>
                <a:cs typeface="Arial"/>
              </a:rPr>
              <a:t> </a:t>
            </a:r>
            <a:r>
              <a:rPr sz="1800" spc="-10" dirty="0">
                <a:solidFill>
                  <a:srgbClr val="212121"/>
                </a:solidFill>
                <a:latin typeface="Arial"/>
                <a:cs typeface="Arial"/>
              </a:rPr>
              <a:t>Contact</a:t>
            </a:r>
            <a:r>
              <a:rPr sz="1800" spc="15" dirty="0">
                <a:solidFill>
                  <a:srgbClr val="212121"/>
                </a:solidFill>
                <a:latin typeface="Arial"/>
                <a:cs typeface="Arial"/>
              </a:rPr>
              <a:t> </a:t>
            </a:r>
            <a:r>
              <a:rPr sz="1800" spc="-5" dirty="0">
                <a:solidFill>
                  <a:srgbClr val="212121"/>
                </a:solidFill>
                <a:latin typeface="Arial"/>
                <a:cs typeface="Arial"/>
              </a:rPr>
              <a:t>Sara </a:t>
            </a:r>
            <a:r>
              <a:rPr sz="1800" spc="-10" dirty="0">
                <a:solidFill>
                  <a:srgbClr val="212121"/>
                </a:solidFill>
                <a:latin typeface="Arial"/>
                <a:cs typeface="Arial"/>
              </a:rPr>
              <a:t>Hunt</a:t>
            </a:r>
            <a:r>
              <a:rPr sz="1800" spc="5" dirty="0">
                <a:solidFill>
                  <a:srgbClr val="212121"/>
                </a:solidFill>
                <a:latin typeface="Arial"/>
                <a:cs typeface="Arial"/>
              </a:rPr>
              <a:t> </a:t>
            </a:r>
            <a:r>
              <a:rPr sz="1800" spc="-10" dirty="0">
                <a:solidFill>
                  <a:srgbClr val="212121"/>
                </a:solidFill>
                <a:latin typeface="Arial"/>
                <a:cs typeface="Arial"/>
              </a:rPr>
              <a:t>at</a:t>
            </a:r>
            <a:endParaRPr sz="1800" dirty="0">
              <a:latin typeface="Arial"/>
              <a:cs typeface="Arial"/>
            </a:endParaRPr>
          </a:p>
          <a:p>
            <a:pPr marL="12700">
              <a:lnSpc>
                <a:spcPct val="100000"/>
              </a:lnSpc>
            </a:pPr>
            <a:r>
              <a:rPr sz="1800" spc="-15" dirty="0">
                <a:solidFill>
                  <a:srgbClr val="212121"/>
                </a:solidFill>
                <a:latin typeface="Arial"/>
                <a:cs typeface="Arial"/>
                <a:hlinkClick r:id="rId2"/>
              </a:rPr>
              <a:t>sara.hunt@unlv.edu</a:t>
            </a:r>
            <a:endParaRPr sz="1800" dirty="0">
              <a:latin typeface="Arial"/>
              <a:cs typeface="Arial"/>
            </a:endParaRPr>
          </a:p>
        </p:txBody>
      </p:sp>
      <p:sp>
        <p:nvSpPr>
          <p:cNvPr id="6" name="object 6"/>
          <p:cNvSpPr txBox="1"/>
          <p:nvPr/>
        </p:nvSpPr>
        <p:spPr>
          <a:xfrm>
            <a:off x="7816498" y="1137316"/>
            <a:ext cx="4076065" cy="2219960"/>
          </a:xfrm>
          <a:prstGeom prst="rect">
            <a:avLst/>
          </a:prstGeom>
        </p:spPr>
        <p:txBody>
          <a:bodyPr vert="horz" wrap="square" lIns="0" tIns="12700" rIns="0" bIns="0" rtlCol="0">
            <a:spAutoFit/>
          </a:bodyPr>
          <a:lstStyle/>
          <a:p>
            <a:pPr marL="12065" marR="5080" indent="34290" algn="ctr">
              <a:lnSpc>
                <a:spcPct val="100000"/>
              </a:lnSpc>
              <a:spcBef>
                <a:spcPts val="100"/>
              </a:spcBef>
            </a:pPr>
            <a:r>
              <a:rPr sz="4800" u="heavy" spc="-65" dirty="0">
                <a:solidFill>
                  <a:srgbClr val="C07B0B"/>
                </a:solidFill>
                <a:uFill>
                  <a:solidFill>
                    <a:srgbClr val="C07B0B"/>
                  </a:solidFill>
                </a:uFill>
                <a:latin typeface="Arial"/>
                <a:cs typeface="Arial"/>
              </a:rPr>
              <a:t>NEVADA </a:t>
            </a:r>
            <a:r>
              <a:rPr sz="4800" spc="-60" dirty="0">
                <a:solidFill>
                  <a:srgbClr val="C07B0B"/>
                </a:solidFill>
                <a:latin typeface="Arial"/>
                <a:cs typeface="Arial"/>
              </a:rPr>
              <a:t> </a:t>
            </a:r>
            <a:r>
              <a:rPr sz="4800" u="heavy" spc="-5" dirty="0">
                <a:solidFill>
                  <a:srgbClr val="C07B0B"/>
                </a:solidFill>
                <a:uFill>
                  <a:solidFill>
                    <a:srgbClr val="C07B0B"/>
                  </a:solidFill>
                </a:uFill>
                <a:latin typeface="Arial"/>
                <a:cs typeface="Arial"/>
              </a:rPr>
              <a:t>HEA</a:t>
            </a:r>
            <a:r>
              <a:rPr sz="4800" u="heavy" spc="-370" dirty="0">
                <a:solidFill>
                  <a:srgbClr val="C07B0B"/>
                </a:solidFill>
                <a:uFill>
                  <a:solidFill>
                    <a:srgbClr val="C07B0B"/>
                  </a:solidFill>
                </a:uFill>
                <a:latin typeface="Arial"/>
                <a:cs typeface="Arial"/>
              </a:rPr>
              <a:t>L</a:t>
            </a:r>
            <a:r>
              <a:rPr sz="4800" u="heavy" spc="-5" dirty="0">
                <a:solidFill>
                  <a:srgbClr val="C07B0B"/>
                </a:solidFill>
                <a:uFill>
                  <a:solidFill>
                    <a:srgbClr val="C07B0B"/>
                  </a:solidFill>
                </a:uFill>
                <a:latin typeface="Arial"/>
                <a:cs typeface="Arial"/>
              </a:rPr>
              <a:t>THCARE </a:t>
            </a:r>
            <a:r>
              <a:rPr sz="4800" spc="-5" dirty="0">
                <a:solidFill>
                  <a:srgbClr val="C07B0B"/>
                </a:solidFill>
                <a:latin typeface="Arial"/>
                <a:cs typeface="Arial"/>
              </a:rPr>
              <a:t> </a:t>
            </a:r>
            <a:r>
              <a:rPr sz="4800" u="heavy" spc="-30" dirty="0">
                <a:solidFill>
                  <a:srgbClr val="C07B0B"/>
                </a:solidFill>
                <a:uFill>
                  <a:solidFill>
                    <a:srgbClr val="C07B0B"/>
                  </a:solidFill>
                </a:uFill>
                <a:latin typeface="Arial"/>
                <a:cs typeface="Arial"/>
              </a:rPr>
              <a:t>WARMLINE</a:t>
            </a:r>
            <a:endParaRPr sz="4800" dirty="0">
              <a:latin typeface="Arial"/>
              <a:cs typeface="Arial"/>
            </a:endParaRPr>
          </a:p>
        </p:txBody>
      </p:sp>
      <p:sp>
        <p:nvSpPr>
          <p:cNvPr id="7" name="TextBox 6">
            <a:extLst>
              <a:ext uri="{FF2B5EF4-FFF2-40B4-BE49-F238E27FC236}">
                <a16:creationId xmlns:a16="http://schemas.microsoft.com/office/drawing/2014/main" id="{A0DC3439-58C6-ED42-A5C9-13E54CD8CF43}"/>
              </a:ext>
            </a:extLst>
          </p:cNvPr>
          <p:cNvSpPr txBox="1"/>
          <p:nvPr/>
        </p:nvSpPr>
        <p:spPr>
          <a:xfrm>
            <a:off x="11473463" y="6396335"/>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52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45087" y="87768"/>
            <a:ext cx="7381875" cy="574040"/>
          </a:xfrm>
          <a:prstGeom prst="rect">
            <a:avLst/>
          </a:prstGeom>
        </p:spPr>
        <p:txBody>
          <a:bodyPr vert="horz" wrap="square" lIns="0" tIns="12700" rIns="0" bIns="0" rtlCol="0">
            <a:spAutoFit/>
          </a:bodyPr>
          <a:lstStyle/>
          <a:p>
            <a:pPr marL="12700">
              <a:lnSpc>
                <a:spcPct val="100000"/>
              </a:lnSpc>
              <a:spcBef>
                <a:spcPts val="100"/>
              </a:spcBef>
            </a:pPr>
            <a:r>
              <a:rPr dirty="0"/>
              <a:t>NAMI</a:t>
            </a:r>
            <a:r>
              <a:rPr spc="-30" dirty="0"/>
              <a:t> </a:t>
            </a:r>
            <a:r>
              <a:rPr spc="-10" dirty="0"/>
              <a:t>Western</a:t>
            </a:r>
            <a:r>
              <a:rPr spc="-45" dirty="0"/>
              <a:t> </a:t>
            </a:r>
            <a:r>
              <a:rPr spc="-5" dirty="0"/>
              <a:t>Nevada</a:t>
            </a:r>
            <a:r>
              <a:rPr spc="-35" dirty="0"/>
              <a:t> </a:t>
            </a:r>
            <a:r>
              <a:rPr spc="-30" dirty="0"/>
              <a:t>WARMLine</a:t>
            </a:r>
          </a:p>
        </p:txBody>
      </p:sp>
      <p:sp>
        <p:nvSpPr>
          <p:cNvPr id="3" name="object 3"/>
          <p:cNvSpPr txBox="1"/>
          <p:nvPr/>
        </p:nvSpPr>
        <p:spPr>
          <a:xfrm>
            <a:off x="1107653" y="1188769"/>
            <a:ext cx="5764530" cy="3437254"/>
          </a:xfrm>
          <a:prstGeom prst="rect">
            <a:avLst/>
          </a:prstGeom>
        </p:spPr>
        <p:txBody>
          <a:bodyPr vert="horz" wrap="square" lIns="0" tIns="12065" rIns="0" bIns="0" rtlCol="0">
            <a:spAutoFit/>
          </a:bodyPr>
          <a:lstStyle/>
          <a:p>
            <a:pPr marL="12700" marR="5080">
              <a:lnSpc>
                <a:spcPct val="100000"/>
              </a:lnSpc>
              <a:spcBef>
                <a:spcPts val="95"/>
              </a:spcBef>
            </a:pPr>
            <a:r>
              <a:rPr sz="2800" b="1" spc="-10" dirty="0">
                <a:solidFill>
                  <a:srgbClr val="212121"/>
                </a:solidFill>
                <a:latin typeface="Arial"/>
                <a:cs typeface="Arial"/>
              </a:rPr>
              <a:t>The</a:t>
            </a:r>
            <a:r>
              <a:rPr sz="2800" b="1" spc="10" dirty="0">
                <a:solidFill>
                  <a:srgbClr val="212121"/>
                </a:solidFill>
                <a:latin typeface="Arial"/>
                <a:cs typeface="Arial"/>
              </a:rPr>
              <a:t> </a:t>
            </a:r>
            <a:r>
              <a:rPr sz="2800" b="1" spc="-20" dirty="0">
                <a:solidFill>
                  <a:srgbClr val="212121"/>
                </a:solidFill>
                <a:latin typeface="Arial"/>
                <a:cs typeface="Arial"/>
              </a:rPr>
              <a:t>Warmline</a:t>
            </a:r>
            <a:r>
              <a:rPr sz="2800" b="1" dirty="0">
                <a:solidFill>
                  <a:srgbClr val="212121"/>
                </a:solidFill>
                <a:latin typeface="Arial"/>
                <a:cs typeface="Arial"/>
              </a:rPr>
              <a:t> </a:t>
            </a:r>
            <a:r>
              <a:rPr sz="2800" b="1" spc="-5" dirty="0">
                <a:solidFill>
                  <a:srgbClr val="212121"/>
                </a:solidFill>
                <a:latin typeface="Arial"/>
                <a:cs typeface="Arial"/>
              </a:rPr>
              <a:t>is</a:t>
            </a:r>
            <a:r>
              <a:rPr sz="2800" b="1" dirty="0">
                <a:solidFill>
                  <a:srgbClr val="212121"/>
                </a:solidFill>
                <a:latin typeface="Arial"/>
                <a:cs typeface="Arial"/>
              </a:rPr>
              <a:t> </a:t>
            </a:r>
            <a:r>
              <a:rPr sz="2800" b="1" spc="-5" dirty="0">
                <a:solidFill>
                  <a:srgbClr val="212121"/>
                </a:solidFill>
                <a:latin typeface="Arial"/>
                <a:cs typeface="Arial"/>
              </a:rPr>
              <a:t>a</a:t>
            </a:r>
            <a:r>
              <a:rPr sz="2800" b="1" spc="-10" dirty="0">
                <a:solidFill>
                  <a:srgbClr val="212121"/>
                </a:solidFill>
                <a:latin typeface="Arial"/>
                <a:cs typeface="Arial"/>
              </a:rPr>
              <a:t> </a:t>
            </a:r>
            <a:r>
              <a:rPr sz="2800" b="1" dirty="0">
                <a:solidFill>
                  <a:srgbClr val="212121"/>
                </a:solidFill>
                <a:latin typeface="Arial"/>
                <a:cs typeface="Arial"/>
              </a:rPr>
              <a:t>stigma-free, </a:t>
            </a:r>
            <a:r>
              <a:rPr sz="2800" b="1" spc="5" dirty="0">
                <a:solidFill>
                  <a:srgbClr val="212121"/>
                </a:solidFill>
                <a:latin typeface="Arial"/>
                <a:cs typeface="Arial"/>
              </a:rPr>
              <a:t> </a:t>
            </a:r>
            <a:r>
              <a:rPr sz="2800" b="1" spc="-5" dirty="0">
                <a:solidFill>
                  <a:srgbClr val="212121"/>
                </a:solidFill>
                <a:latin typeface="Arial"/>
                <a:cs typeface="Arial"/>
              </a:rPr>
              <a:t>non-crisis,</a:t>
            </a:r>
            <a:r>
              <a:rPr sz="2800" b="1" spc="10" dirty="0">
                <a:solidFill>
                  <a:srgbClr val="212121"/>
                </a:solidFill>
                <a:latin typeface="Arial"/>
                <a:cs typeface="Arial"/>
              </a:rPr>
              <a:t> </a:t>
            </a:r>
            <a:r>
              <a:rPr sz="2800" b="1" spc="-10" dirty="0">
                <a:solidFill>
                  <a:srgbClr val="212121"/>
                </a:solidFill>
                <a:latin typeface="Arial"/>
                <a:cs typeface="Arial"/>
              </a:rPr>
              <a:t>phone</a:t>
            </a:r>
            <a:r>
              <a:rPr sz="2800" b="1" spc="30" dirty="0">
                <a:solidFill>
                  <a:srgbClr val="212121"/>
                </a:solidFill>
                <a:latin typeface="Arial"/>
                <a:cs typeface="Arial"/>
              </a:rPr>
              <a:t> </a:t>
            </a:r>
            <a:r>
              <a:rPr sz="2800" b="1" dirty="0">
                <a:solidFill>
                  <a:srgbClr val="212121"/>
                </a:solidFill>
                <a:latin typeface="Arial"/>
                <a:cs typeface="Arial"/>
              </a:rPr>
              <a:t>service </a:t>
            </a:r>
            <a:r>
              <a:rPr sz="2800" b="1" spc="-20" dirty="0">
                <a:solidFill>
                  <a:srgbClr val="212121"/>
                </a:solidFill>
                <a:latin typeface="Arial"/>
                <a:cs typeface="Arial"/>
              </a:rPr>
              <a:t>you</a:t>
            </a:r>
            <a:r>
              <a:rPr sz="2800" b="1" spc="55" dirty="0">
                <a:solidFill>
                  <a:srgbClr val="212121"/>
                </a:solidFill>
                <a:latin typeface="Arial"/>
                <a:cs typeface="Arial"/>
              </a:rPr>
              <a:t> </a:t>
            </a:r>
            <a:r>
              <a:rPr sz="2800" b="1" dirty="0">
                <a:solidFill>
                  <a:srgbClr val="212121"/>
                </a:solidFill>
                <a:latin typeface="Arial"/>
                <a:cs typeface="Arial"/>
              </a:rPr>
              <a:t>can </a:t>
            </a:r>
            <a:r>
              <a:rPr sz="2800" b="1" spc="-765" dirty="0">
                <a:solidFill>
                  <a:srgbClr val="212121"/>
                </a:solidFill>
                <a:latin typeface="Arial"/>
                <a:cs typeface="Arial"/>
              </a:rPr>
              <a:t> </a:t>
            </a:r>
            <a:r>
              <a:rPr sz="2800" b="1" dirty="0">
                <a:solidFill>
                  <a:srgbClr val="212121"/>
                </a:solidFill>
                <a:latin typeface="Arial"/>
                <a:cs typeface="Arial"/>
              </a:rPr>
              <a:t>call </a:t>
            </a:r>
            <a:r>
              <a:rPr sz="2800" b="1" spc="-5" dirty="0">
                <a:solidFill>
                  <a:srgbClr val="212121"/>
                </a:solidFill>
                <a:latin typeface="Arial"/>
                <a:cs typeface="Arial"/>
              </a:rPr>
              <a:t>or </a:t>
            </a:r>
            <a:r>
              <a:rPr sz="2800" b="1" dirty="0">
                <a:solidFill>
                  <a:srgbClr val="212121"/>
                </a:solidFill>
                <a:latin typeface="Arial"/>
                <a:cs typeface="Arial"/>
              </a:rPr>
              <a:t>text </a:t>
            </a:r>
            <a:r>
              <a:rPr sz="2800" b="1" spc="-5" dirty="0">
                <a:solidFill>
                  <a:srgbClr val="212121"/>
                </a:solidFill>
                <a:latin typeface="Arial"/>
                <a:cs typeface="Arial"/>
              </a:rPr>
              <a:t>at </a:t>
            </a:r>
            <a:r>
              <a:rPr sz="2800" b="1" spc="-5" dirty="0">
                <a:solidFill>
                  <a:srgbClr val="385FBC"/>
                </a:solidFill>
                <a:latin typeface="Verdana"/>
                <a:cs typeface="Verdana"/>
              </a:rPr>
              <a:t>775-241-4212 </a:t>
            </a:r>
            <a:r>
              <a:rPr sz="2800" b="1" dirty="0">
                <a:solidFill>
                  <a:srgbClr val="212121"/>
                </a:solidFill>
                <a:latin typeface="Arial"/>
                <a:cs typeface="Arial"/>
              </a:rPr>
              <a:t>to </a:t>
            </a:r>
            <a:r>
              <a:rPr sz="2800" b="1" spc="5" dirty="0">
                <a:solidFill>
                  <a:srgbClr val="212121"/>
                </a:solidFill>
                <a:latin typeface="Arial"/>
                <a:cs typeface="Arial"/>
              </a:rPr>
              <a:t> </a:t>
            </a:r>
            <a:r>
              <a:rPr sz="2800" b="1" spc="-5" dirty="0">
                <a:solidFill>
                  <a:srgbClr val="212121"/>
                </a:solidFill>
                <a:latin typeface="Arial"/>
                <a:cs typeface="Arial"/>
              </a:rPr>
              <a:t>speak</a:t>
            </a:r>
            <a:r>
              <a:rPr sz="2800" b="1" spc="10" dirty="0">
                <a:solidFill>
                  <a:srgbClr val="212121"/>
                </a:solidFill>
                <a:latin typeface="Arial"/>
                <a:cs typeface="Arial"/>
              </a:rPr>
              <a:t> </a:t>
            </a:r>
            <a:r>
              <a:rPr sz="2800" b="1" spc="-5" dirty="0">
                <a:solidFill>
                  <a:srgbClr val="212121"/>
                </a:solidFill>
                <a:latin typeface="Arial"/>
                <a:cs typeface="Arial"/>
              </a:rPr>
              <a:t>one-on-one</a:t>
            </a:r>
            <a:r>
              <a:rPr sz="2800" b="1" spc="60" dirty="0">
                <a:solidFill>
                  <a:srgbClr val="212121"/>
                </a:solidFill>
                <a:latin typeface="Arial"/>
                <a:cs typeface="Arial"/>
              </a:rPr>
              <a:t> </a:t>
            </a:r>
            <a:r>
              <a:rPr sz="2800" b="1" spc="-5" dirty="0">
                <a:solidFill>
                  <a:srgbClr val="212121"/>
                </a:solidFill>
                <a:latin typeface="Arial"/>
                <a:cs typeface="Arial"/>
              </a:rPr>
              <a:t>with</a:t>
            </a:r>
            <a:r>
              <a:rPr sz="2800" b="1" spc="-10" dirty="0">
                <a:solidFill>
                  <a:srgbClr val="212121"/>
                </a:solidFill>
                <a:latin typeface="Arial"/>
                <a:cs typeface="Arial"/>
              </a:rPr>
              <a:t> </a:t>
            </a:r>
            <a:r>
              <a:rPr sz="2800" b="1" spc="-5" dirty="0">
                <a:solidFill>
                  <a:srgbClr val="212121"/>
                </a:solidFill>
                <a:latin typeface="Arial"/>
                <a:cs typeface="Arial"/>
              </a:rPr>
              <a:t>a</a:t>
            </a:r>
            <a:r>
              <a:rPr sz="2800" b="1" dirty="0">
                <a:solidFill>
                  <a:srgbClr val="212121"/>
                </a:solidFill>
                <a:latin typeface="Arial"/>
                <a:cs typeface="Arial"/>
              </a:rPr>
              <a:t> </a:t>
            </a:r>
            <a:r>
              <a:rPr sz="2800" b="1" spc="-10" dirty="0">
                <a:solidFill>
                  <a:srgbClr val="212121"/>
                </a:solidFill>
                <a:latin typeface="Arial"/>
                <a:cs typeface="Arial"/>
              </a:rPr>
              <a:t>NAMI </a:t>
            </a:r>
            <a:r>
              <a:rPr sz="2800" b="1" spc="-5" dirty="0">
                <a:solidFill>
                  <a:srgbClr val="212121"/>
                </a:solidFill>
                <a:latin typeface="Arial"/>
                <a:cs typeface="Arial"/>
              </a:rPr>
              <a:t> WNV</a:t>
            </a:r>
            <a:r>
              <a:rPr sz="2800" b="1" spc="-10" dirty="0">
                <a:solidFill>
                  <a:srgbClr val="212121"/>
                </a:solidFill>
                <a:latin typeface="Arial"/>
                <a:cs typeface="Arial"/>
              </a:rPr>
              <a:t> CARES</a:t>
            </a:r>
            <a:r>
              <a:rPr sz="2800" b="1" spc="25" dirty="0">
                <a:solidFill>
                  <a:srgbClr val="212121"/>
                </a:solidFill>
                <a:latin typeface="Arial"/>
                <a:cs typeface="Arial"/>
              </a:rPr>
              <a:t> </a:t>
            </a:r>
            <a:r>
              <a:rPr sz="2800" b="1" spc="-20" dirty="0">
                <a:solidFill>
                  <a:srgbClr val="212121"/>
                </a:solidFill>
                <a:latin typeface="Arial"/>
                <a:cs typeface="Arial"/>
              </a:rPr>
              <a:t>operator.</a:t>
            </a:r>
            <a:r>
              <a:rPr sz="2800" b="1" spc="10" dirty="0">
                <a:solidFill>
                  <a:srgbClr val="212121"/>
                </a:solidFill>
                <a:latin typeface="Arial"/>
                <a:cs typeface="Arial"/>
              </a:rPr>
              <a:t> </a:t>
            </a:r>
            <a:r>
              <a:rPr sz="2800" b="1" spc="-10" dirty="0">
                <a:solidFill>
                  <a:srgbClr val="212121"/>
                </a:solidFill>
                <a:latin typeface="Arial"/>
                <a:cs typeface="Arial"/>
              </a:rPr>
              <a:t>The </a:t>
            </a:r>
            <a:r>
              <a:rPr sz="2800" b="1" spc="-5" dirty="0">
                <a:solidFill>
                  <a:srgbClr val="212121"/>
                </a:solidFill>
                <a:latin typeface="Arial"/>
                <a:cs typeface="Arial"/>
              </a:rPr>
              <a:t> </a:t>
            </a:r>
            <a:r>
              <a:rPr sz="2800" b="1" spc="-20" dirty="0">
                <a:solidFill>
                  <a:srgbClr val="212121"/>
                </a:solidFill>
                <a:latin typeface="Arial"/>
                <a:cs typeface="Arial"/>
              </a:rPr>
              <a:t>Warmline</a:t>
            </a:r>
            <a:r>
              <a:rPr sz="2800" b="1" dirty="0">
                <a:solidFill>
                  <a:srgbClr val="212121"/>
                </a:solidFill>
                <a:latin typeface="Arial"/>
                <a:cs typeface="Arial"/>
              </a:rPr>
              <a:t> </a:t>
            </a:r>
            <a:r>
              <a:rPr sz="2800" b="1" spc="-5" dirty="0">
                <a:solidFill>
                  <a:srgbClr val="212121"/>
                </a:solidFill>
                <a:latin typeface="Arial"/>
                <a:cs typeface="Arial"/>
              </a:rPr>
              <a:t>is</a:t>
            </a:r>
            <a:r>
              <a:rPr sz="2800" b="1" spc="-10" dirty="0">
                <a:solidFill>
                  <a:srgbClr val="212121"/>
                </a:solidFill>
                <a:latin typeface="Arial"/>
                <a:cs typeface="Arial"/>
              </a:rPr>
              <a:t> </a:t>
            </a:r>
            <a:r>
              <a:rPr sz="2800" b="1" dirty="0">
                <a:solidFill>
                  <a:srgbClr val="212121"/>
                </a:solidFill>
                <a:latin typeface="Arial"/>
                <a:cs typeface="Arial"/>
              </a:rPr>
              <a:t>staffed</a:t>
            </a:r>
            <a:r>
              <a:rPr sz="2800" b="1" spc="15" dirty="0">
                <a:solidFill>
                  <a:srgbClr val="212121"/>
                </a:solidFill>
                <a:latin typeface="Arial"/>
                <a:cs typeface="Arial"/>
              </a:rPr>
              <a:t> </a:t>
            </a:r>
            <a:r>
              <a:rPr sz="2800" b="1" spc="-5" dirty="0">
                <a:solidFill>
                  <a:srgbClr val="212121"/>
                </a:solidFill>
                <a:latin typeface="Arial"/>
                <a:cs typeface="Arial"/>
              </a:rPr>
              <a:t>by</a:t>
            </a:r>
            <a:r>
              <a:rPr sz="2800" b="1" spc="5" dirty="0">
                <a:solidFill>
                  <a:srgbClr val="212121"/>
                </a:solidFill>
                <a:latin typeface="Arial"/>
                <a:cs typeface="Arial"/>
              </a:rPr>
              <a:t> </a:t>
            </a:r>
            <a:r>
              <a:rPr sz="2800" b="1" dirty="0">
                <a:solidFill>
                  <a:srgbClr val="212121"/>
                </a:solidFill>
                <a:latin typeface="Arial"/>
                <a:cs typeface="Arial"/>
              </a:rPr>
              <a:t>trained </a:t>
            </a:r>
            <a:r>
              <a:rPr sz="2800" b="1" spc="5" dirty="0">
                <a:solidFill>
                  <a:srgbClr val="212121"/>
                </a:solidFill>
                <a:latin typeface="Arial"/>
                <a:cs typeface="Arial"/>
              </a:rPr>
              <a:t> </a:t>
            </a:r>
            <a:r>
              <a:rPr sz="2800" b="1" spc="-5" dirty="0">
                <a:solidFill>
                  <a:srgbClr val="212121"/>
                </a:solidFill>
                <a:latin typeface="Arial"/>
                <a:cs typeface="Arial"/>
              </a:rPr>
              <a:t>peers</a:t>
            </a:r>
            <a:r>
              <a:rPr sz="2800" b="1" spc="10" dirty="0">
                <a:solidFill>
                  <a:srgbClr val="212121"/>
                </a:solidFill>
                <a:latin typeface="Arial"/>
                <a:cs typeface="Arial"/>
              </a:rPr>
              <a:t> </a:t>
            </a:r>
            <a:r>
              <a:rPr sz="2800" b="1" spc="-5" dirty="0">
                <a:solidFill>
                  <a:srgbClr val="212121"/>
                </a:solidFill>
                <a:latin typeface="Arial"/>
                <a:cs typeface="Arial"/>
              </a:rPr>
              <a:t>in</a:t>
            </a:r>
            <a:r>
              <a:rPr sz="2800" b="1" spc="-20" dirty="0">
                <a:solidFill>
                  <a:srgbClr val="212121"/>
                </a:solidFill>
                <a:latin typeface="Arial"/>
                <a:cs typeface="Arial"/>
              </a:rPr>
              <a:t> </a:t>
            </a:r>
            <a:r>
              <a:rPr sz="2800" b="1" spc="-30" dirty="0">
                <a:solidFill>
                  <a:srgbClr val="212121"/>
                </a:solidFill>
                <a:latin typeface="Arial"/>
                <a:cs typeface="Arial"/>
              </a:rPr>
              <a:t>recovery,</a:t>
            </a:r>
            <a:r>
              <a:rPr sz="2800" b="1" spc="35" dirty="0">
                <a:solidFill>
                  <a:srgbClr val="212121"/>
                </a:solidFill>
                <a:latin typeface="Arial"/>
                <a:cs typeface="Arial"/>
              </a:rPr>
              <a:t> </a:t>
            </a:r>
            <a:r>
              <a:rPr sz="2800" b="1" spc="-10" dirty="0">
                <a:solidFill>
                  <a:srgbClr val="212121"/>
                </a:solidFill>
                <a:latin typeface="Arial"/>
                <a:cs typeface="Arial"/>
              </a:rPr>
              <a:t>who</a:t>
            </a:r>
            <a:r>
              <a:rPr sz="2800" b="1" spc="15" dirty="0">
                <a:solidFill>
                  <a:srgbClr val="212121"/>
                </a:solidFill>
                <a:latin typeface="Arial"/>
                <a:cs typeface="Arial"/>
              </a:rPr>
              <a:t> </a:t>
            </a:r>
            <a:r>
              <a:rPr sz="2800" b="1" spc="-5" dirty="0">
                <a:solidFill>
                  <a:srgbClr val="212121"/>
                </a:solidFill>
                <a:latin typeface="Arial"/>
                <a:cs typeface="Arial"/>
              </a:rPr>
              <a:t>provide </a:t>
            </a:r>
            <a:r>
              <a:rPr sz="2800" b="1" dirty="0">
                <a:solidFill>
                  <a:srgbClr val="212121"/>
                </a:solidFill>
                <a:latin typeface="Arial"/>
                <a:cs typeface="Arial"/>
              </a:rPr>
              <a:t> </a:t>
            </a:r>
            <a:r>
              <a:rPr sz="2800" b="1" spc="-5" dirty="0">
                <a:solidFill>
                  <a:srgbClr val="212121"/>
                </a:solidFill>
                <a:latin typeface="Arial"/>
                <a:cs typeface="Arial"/>
              </a:rPr>
              <a:t>support</a:t>
            </a:r>
            <a:r>
              <a:rPr sz="2800" b="1" spc="20" dirty="0">
                <a:solidFill>
                  <a:srgbClr val="212121"/>
                </a:solidFill>
                <a:latin typeface="Arial"/>
                <a:cs typeface="Arial"/>
              </a:rPr>
              <a:t> </a:t>
            </a:r>
            <a:r>
              <a:rPr sz="2800" b="1" dirty="0">
                <a:solidFill>
                  <a:srgbClr val="212121"/>
                </a:solidFill>
                <a:latin typeface="Arial"/>
                <a:cs typeface="Arial"/>
              </a:rPr>
              <a:t>to</a:t>
            </a:r>
            <a:r>
              <a:rPr sz="2800" b="1" spc="5" dirty="0">
                <a:solidFill>
                  <a:srgbClr val="212121"/>
                </a:solidFill>
                <a:latin typeface="Arial"/>
                <a:cs typeface="Arial"/>
              </a:rPr>
              <a:t> </a:t>
            </a:r>
            <a:r>
              <a:rPr sz="2800" b="1" spc="-5" dirty="0">
                <a:solidFill>
                  <a:srgbClr val="212121"/>
                </a:solidFill>
                <a:latin typeface="Arial"/>
                <a:cs typeface="Arial"/>
              </a:rPr>
              <a:t>peers</a:t>
            </a:r>
            <a:r>
              <a:rPr sz="2800" b="1" dirty="0">
                <a:solidFill>
                  <a:srgbClr val="212121"/>
                </a:solidFill>
                <a:latin typeface="Arial"/>
                <a:cs typeface="Arial"/>
              </a:rPr>
              <a:t> </a:t>
            </a:r>
            <a:r>
              <a:rPr sz="2800" b="1" spc="-5" dirty="0">
                <a:solidFill>
                  <a:srgbClr val="212121"/>
                </a:solidFill>
                <a:latin typeface="Arial"/>
                <a:cs typeface="Arial"/>
              </a:rPr>
              <a:t>by</a:t>
            </a:r>
            <a:r>
              <a:rPr sz="2800" b="1" spc="10" dirty="0">
                <a:solidFill>
                  <a:srgbClr val="212121"/>
                </a:solidFill>
                <a:latin typeface="Arial"/>
                <a:cs typeface="Arial"/>
              </a:rPr>
              <a:t> </a:t>
            </a:r>
            <a:r>
              <a:rPr sz="2800" b="1" spc="-5" dirty="0">
                <a:solidFill>
                  <a:srgbClr val="212121"/>
                </a:solidFill>
                <a:latin typeface="Arial"/>
                <a:cs typeface="Arial"/>
              </a:rPr>
              <a:t>telephone.</a:t>
            </a:r>
            <a:endParaRPr sz="2800" dirty="0">
              <a:latin typeface="Arial"/>
              <a:cs typeface="Arial"/>
            </a:endParaRPr>
          </a:p>
        </p:txBody>
      </p:sp>
      <p:pic>
        <p:nvPicPr>
          <p:cNvPr id="2" name="object 2" descr="CARES acronym: community, assistance for, recovery through, education and, support"/>
          <p:cNvPicPr/>
          <p:nvPr/>
        </p:nvPicPr>
        <p:blipFill>
          <a:blip r:embed="rId2" cstate="print"/>
          <a:stretch>
            <a:fillRect/>
          </a:stretch>
        </p:blipFill>
        <p:spPr>
          <a:xfrm>
            <a:off x="7677911" y="914400"/>
            <a:ext cx="3971531" cy="4512563"/>
          </a:xfrm>
          <a:prstGeom prst="rect">
            <a:avLst/>
          </a:prstGeom>
        </p:spPr>
      </p:pic>
      <p:sp>
        <p:nvSpPr>
          <p:cNvPr id="5" name="object 5"/>
          <p:cNvSpPr txBox="1"/>
          <p:nvPr/>
        </p:nvSpPr>
        <p:spPr>
          <a:xfrm>
            <a:off x="228029" y="5672926"/>
            <a:ext cx="1058227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212121"/>
                </a:solidFill>
                <a:latin typeface="Arial"/>
                <a:cs typeface="Arial"/>
              </a:rPr>
              <a:t>NAMI WNV is</a:t>
            </a:r>
            <a:r>
              <a:rPr sz="2400" dirty="0">
                <a:solidFill>
                  <a:srgbClr val="212121"/>
                </a:solidFill>
                <a:latin typeface="Arial"/>
                <a:cs typeface="Arial"/>
              </a:rPr>
              <a:t> </a:t>
            </a:r>
            <a:r>
              <a:rPr sz="2400" spc="-5" dirty="0">
                <a:solidFill>
                  <a:srgbClr val="212121"/>
                </a:solidFill>
                <a:latin typeface="Arial"/>
                <a:cs typeface="Arial"/>
              </a:rPr>
              <a:t>working</a:t>
            </a:r>
            <a:r>
              <a:rPr sz="2400" spc="25" dirty="0">
                <a:solidFill>
                  <a:srgbClr val="212121"/>
                </a:solidFill>
                <a:latin typeface="Arial"/>
                <a:cs typeface="Arial"/>
              </a:rPr>
              <a:t> </a:t>
            </a:r>
            <a:r>
              <a:rPr sz="2400" spc="-5" dirty="0">
                <a:solidFill>
                  <a:srgbClr val="212121"/>
                </a:solidFill>
                <a:latin typeface="Arial"/>
                <a:cs typeface="Arial"/>
              </a:rPr>
              <a:t>with</a:t>
            </a:r>
            <a:r>
              <a:rPr sz="2400" dirty="0">
                <a:solidFill>
                  <a:srgbClr val="212121"/>
                </a:solidFill>
                <a:latin typeface="Arial"/>
                <a:cs typeface="Arial"/>
              </a:rPr>
              <a:t> </a:t>
            </a:r>
            <a:r>
              <a:rPr sz="2400" spc="-5" dirty="0">
                <a:solidFill>
                  <a:srgbClr val="212121"/>
                </a:solidFill>
                <a:latin typeface="Arial"/>
                <a:cs typeface="Arial"/>
              </a:rPr>
              <a:t>NOSP</a:t>
            </a:r>
            <a:r>
              <a:rPr sz="2400" spc="-40" dirty="0">
                <a:solidFill>
                  <a:srgbClr val="212121"/>
                </a:solidFill>
                <a:latin typeface="Arial"/>
                <a:cs typeface="Arial"/>
              </a:rPr>
              <a:t> </a:t>
            </a:r>
            <a:r>
              <a:rPr sz="2400" spc="-5" dirty="0">
                <a:solidFill>
                  <a:srgbClr val="212121"/>
                </a:solidFill>
                <a:latin typeface="Arial"/>
                <a:cs typeface="Arial"/>
              </a:rPr>
              <a:t>on</a:t>
            </a:r>
            <a:r>
              <a:rPr sz="2400" dirty="0">
                <a:solidFill>
                  <a:srgbClr val="212121"/>
                </a:solidFill>
                <a:latin typeface="Arial"/>
                <a:cs typeface="Arial"/>
              </a:rPr>
              <a:t> a</a:t>
            </a:r>
            <a:r>
              <a:rPr sz="2400" spc="-10" dirty="0">
                <a:solidFill>
                  <a:srgbClr val="212121"/>
                </a:solidFill>
                <a:latin typeface="Arial"/>
                <a:cs typeface="Arial"/>
              </a:rPr>
              <a:t> </a:t>
            </a:r>
            <a:r>
              <a:rPr sz="2400" spc="-5" dirty="0">
                <a:solidFill>
                  <a:srgbClr val="212121"/>
                </a:solidFill>
                <a:latin typeface="Arial"/>
                <a:cs typeface="Arial"/>
              </a:rPr>
              <a:t>referral </a:t>
            </a:r>
            <a:r>
              <a:rPr sz="2400" spc="-10" dirty="0">
                <a:solidFill>
                  <a:srgbClr val="212121"/>
                </a:solidFill>
                <a:latin typeface="Arial"/>
                <a:cs typeface="Arial"/>
              </a:rPr>
              <a:t>CARING</a:t>
            </a:r>
            <a:r>
              <a:rPr sz="2400" spc="5" dirty="0">
                <a:solidFill>
                  <a:srgbClr val="212121"/>
                </a:solidFill>
                <a:latin typeface="Arial"/>
                <a:cs typeface="Arial"/>
              </a:rPr>
              <a:t> </a:t>
            </a:r>
            <a:r>
              <a:rPr sz="2400" spc="-30" dirty="0">
                <a:solidFill>
                  <a:srgbClr val="212121"/>
                </a:solidFill>
                <a:latin typeface="Arial"/>
                <a:cs typeface="Arial"/>
              </a:rPr>
              <a:t>CONTACTS</a:t>
            </a:r>
            <a:r>
              <a:rPr sz="2400" spc="20" dirty="0">
                <a:solidFill>
                  <a:srgbClr val="212121"/>
                </a:solidFill>
                <a:latin typeface="Arial"/>
                <a:cs typeface="Arial"/>
              </a:rPr>
              <a:t> </a:t>
            </a:r>
            <a:r>
              <a:rPr sz="2400" spc="-5" dirty="0">
                <a:solidFill>
                  <a:srgbClr val="212121"/>
                </a:solidFill>
                <a:latin typeface="Arial"/>
                <a:cs typeface="Arial"/>
              </a:rPr>
              <a:t>Program</a:t>
            </a:r>
            <a:endParaRPr sz="2400" dirty="0">
              <a:latin typeface="Arial"/>
              <a:cs typeface="Arial"/>
            </a:endParaRPr>
          </a:p>
        </p:txBody>
      </p:sp>
      <p:sp>
        <p:nvSpPr>
          <p:cNvPr id="6" name="TextBox 5">
            <a:extLst>
              <a:ext uri="{FF2B5EF4-FFF2-40B4-BE49-F238E27FC236}">
                <a16:creationId xmlns:a16="http://schemas.microsoft.com/office/drawing/2014/main" id="{AD39CCC4-CC2D-B04B-8CDD-1778F6BCCEDC}"/>
              </a:ext>
            </a:extLst>
          </p:cNvPr>
          <p:cNvSpPr txBox="1"/>
          <p:nvPr/>
        </p:nvSpPr>
        <p:spPr>
          <a:xfrm>
            <a:off x="11458074" y="6376282"/>
            <a:ext cx="7620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53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Mobile crisis units.&#10;Rural (702) 486-7865&#10;Reno (775) 688-1670"/>
          <p:cNvGrpSpPr/>
          <p:nvPr/>
        </p:nvGrpSpPr>
        <p:grpSpPr>
          <a:xfrm>
            <a:off x="0" y="0"/>
            <a:ext cx="12189460" cy="6858000"/>
            <a:chOff x="0" y="0"/>
            <a:chExt cx="12189460" cy="6858000"/>
          </a:xfrm>
        </p:grpSpPr>
        <p:pic>
          <p:nvPicPr>
            <p:cNvPr id="3" name="object 3"/>
            <p:cNvPicPr/>
            <p:nvPr/>
          </p:nvPicPr>
          <p:blipFill>
            <a:blip r:embed="rId2" cstate="print"/>
            <a:stretch>
              <a:fillRect/>
            </a:stretch>
          </p:blipFill>
          <p:spPr>
            <a:xfrm>
              <a:off x="0" y="0"/>
              <a:ext cx="12188952" cy="6857999"/>
            </a:xfrm>
            <a:prstGeom prst="rect">
              <a:avLst/>
            </a:prstGeom>
          </p:spPr>
        </p:pic>
        <p:pic>
          <p:nvPicPr>
            <p:cNvPr id="4" name="object 4" descr="Image of a modile crisis units symbol"/>
            <p:cNvPicPr/>
            <p:nvPr/>
          </p:nvPicPr>
          <p:blipFill>
            <a:blip r:embed="rId3" cstate="print"/>
            <a:stretch>
              <a:fillRect/>
            </a:stretch>
          </p:blipFill>
          <p:spPr>
            <a:xfrm>
              <a:off x="981455" y="911352"/>
              <a:ext cx="5036819" cy="5035295"/>
            </a:xfrm>
            <a:prstGeom prst="rect">
              <a:avLst/>
            </a:prstGeom>
          </p:spPr>
        </p:pic>
      </p:grpSp>
      <p:sp>
        <p:nvSpPr>
          <p:cNvPr id="5" name="object 5"/>
          <p:cNvSpPr txBox="1">
            <a:spLocks noGrp="1"/>
          </p:cNvSpPr>
          <p:nvPr>
            <p:ph type="title"/>
          </p:nvPr>
        </p:nvSpPr>
        <p:spPr>
          <a:xfrm>
            <a:off x="6812601" y="1036594"/>
            <a:ext cx="4056379" cy="1671320"/>
          </a:xfrm>
          <a:prstGeom prst="rect">
            <a:avLst/>
          </a:prstGeom>
        </p:spPr>
        <p:txBody>
          <a:bodyPr vert="horz" wrap="square" lIns="0" tIns="12700" rIns="0" bIns="0" rtlCol="0">
            <a:spAutoFit/>
          </a:bodyPr>
          <a:lstStyle/>
          <a:p>
            <a:pPr marL="20320" marR="17780" indent="19050" algn="ctr">
              <a:lnSpc>
                <a:spcPct val="100000"/>
              </a:lnSpc>
              <a:spcBef>
                <a:spcPts val="100"/>
              </a:spcBef>
            </a:pPr>
            <a:r>
              <a:rPr b="0" spc="-135" dirty="0">
                <a:solidFill>
                  <a:srgbClr val="D51F1A"/>
                </a:solidFill>
                <a:latin typeface="Arial"/>
                <a:cs typeface="Arial"/>
              </a:rPr>
              <a:t>Mob</a:t>
            </a:r>
            <a:r>
              <a:rPr b="0" spc="-130" dirty="0">
                <a:solidFill>
                  <a:srgbClr val="D51F1A"/>
                </a:solidFill>
                <a:latin typeface="Arial"/>
                <a:cs typeface="Arial"/>
              </a:rPr>
              <a:t>il</a:t>
            </a:r>
            <a:r>
              <a:rPr b="0" dirty="0">
                <a:solidFill>
                  <a:srgbClr val="D51F1A"/>
                </a:solidFill>
                <a:latin typeface="Arial"/>
                <a:cs typeface="Arial"/>
              </a:rPr>
              <a:t>e</a:t>
            </a:r>
            <a:r>
              <a:rPr b="0" spc="-295" dirty="0">
                <a:solidFill>
                  <a:srgbClr val="D51F1A"/>
                </a:solidFill>
                <a:latin typeface="Arial"/>
                <a:cs typeface="Arial"/>
              </a:rPr>
              <a:t> </a:t>
            </a:r>
            <a:r>
              <a:rPr b="0" spc="-130" dirty="0">
                <a:solidFill>
                  <a:srgbClr val="D51F1A"/>
                </a:solidFill>
                <a:latin typeface="Arial"/>
                <a:cs typeface="Arial"/>
              </a:rPr>
              <a:t>C</a:t>
            </a:r>
            <a:r>
              <a:rPr b="0" spc="-135" dirty="0">
                <a:solidFill>
                  <a:srgbClr val="D51F1A"/>
                </a:solidFill>
                <a:latin typeface="Arial"/>
                <a:cs typeface="Arial"/>
              </a:rPr>
              <a:t>r</a:t>
            </a:r>
            <a:r>
              <a:rPr b="0" spc="-130" dirty="0">
                <a:solidFill>
                  <a:srgbClr val="D51F1A"/>
                </a:solidFill>
                <a:latin typeface="Arial"/>
                <a:cs typeface="Arial"/>
              </a:rPr>
              <a:t>i</a:t>
            </a:r>
            <a:r>
              <a:rPr b="0" spc="-135" dirty="0">
                <a:solidFill>
                  <a:srgbClr val="D51F1A"/>
                </a:solidFill>
                <a:latin typeface="Arial"/>
                <a:cs typeface="Arial"/>
              </a:rPr>
              <a:t>s</a:t>
            </a:r>
            <a:r>
              <a:rPr b="0" spc="-130" dirty="0">
                <a:solidFill>
                  <a:srgbClr val="D51F1A"/>
                </a:solidFill>
                <a:latin typeface="Arial"/>
                <a:cs typeface="Arial"/>
              </a:rPr>
              <a:t>i</a:t>
            </a:r>
            <a:r>
              <a:rPr b="0" dirty="0">
                <a:solidFill>
                  <a:srgbClr val="D51F1A"/>
                </a:solidFill>
                <a:latin typeface="Arial"/>
                <a:cs typeface="Arial"/>
              </a:rPr>
              <a:t>s</a:t>
            </a:r>
            <a:r>
              <a:rPr b="0" spc="-285" dirty="0">
                <a:solidFill>
                  <a:srgbClr val="D51F1A"/>
                </a:solidFill>
                <a:latin typeface="Arial"/>
                <a:cs typeface="Arial"/>
              </a:rPr>
              <a:t> </a:t>
            </a:r>
            <a:r>
              <a:rPr b="0" spc="-130" dirty="0">
                <a:solidFill>
                  <a:srgbClr val="D51F1A"/>
                </a:solidFill>
                <a:latin typeface="Arial"/>
                <a:cs typeface="Arial"/>
              </a:rPr>
              <a:t>U</a:t>
            </a:r>
            <a:r>
              <a:rPr b="0" spc="-135" dirty="0">
                <a:solidFill>
                  <a:srgbClr val="D51F1A"/>
                </a:solidFill>
                <a:latin typeface="Arial"/>
                <a:cs typeface="Arial"/>
              </a:rPr>
              <a:t>n</a:t>
            </a:r>
            <a:r>
              <a:rPr b="0" spc="-130" dirty="0">
                <a:solidFill>
                  <a:srgbClr val="D51F1A"/>
                </a:solidFill>
                <a:latin typeface="Arial"/>
                <a:cs typeface="Arial"/>
              </a:rPr>
              <a:t>i</a:t>
            </a:r>
            <a:r>
              <a:rPr b="0" spc="-140" dirty="0">
                <a:solidFill>
                  <a:srgbClr val="D51F1A"/>
                </a:solidFill>
                <a:latin typeface="Arial"/>
                <a:cs typeface="Arial"/>
              </a:rPr>
              <a:t>t</a:t>
            </a:r>
            <a:r>
              <a:rPr b="0" dirty="0">
                <a:solidFill>
                  <a:srgbClr val="D51F1A"/>
                </a:solidFill>
                <a:latin typeface="Arial"/>
                <a:cs typeface="Arial"/>
              </a:rPr>
              <a:t>s  </a:t>
            </a:r>
            <a:r>
              <a:rPr b="0" spc="-130" dirty="0">
                <a:solidFill>
                  <a:srgbClr val="D51F1A"/>
                </a:solidFill>
                <a:latin typeface="Arial"/>
                <a:cs typeface="Arial"/>
              </a:rPr>
              <a:t>R</a:t>
            </a:r>
            <a:r>
              <a:rPr b="0" spc="-135" dirty="0">
                <a:solidFill>
                  <a:srgbClr val="D51F1A"/>
                </a:solidFill>
                <a:latin typeface="Arial"/>
                <a:cs typeface="Arial"/>
              </a:rPr>
              <a:t>ura</a:t>
            </a:r>
            <a:r>
              <a:rPr b="0" dirty="0">
                <a:solidFill>
                  <a:srgbClr val="D51F1A"/>
                </a:solidFill>
                <a:latin typeface="Arial"/>
                <a:cs typeface="Arial"/>
              </a:rPr>
              <a:t>l</a:t>
            </a:r>
            <a:r>
              <a:rPr b="0" spc="-290" dirty="0">
                <a:solidFill>
                  <a:srgbClr val="D51F1A"/>
                </a:solidFill>
                <a:latin typeface="Arial"/>
                <a:cs typeface="Arial"/>
              </a:rPr>
              <a:t> </a:t>
            </a:r>
            <a:r>
              <a:rPr b="0" spc="-130" dirty="0">
                <a:solidFill>
                  <a:srgbClr val="D51F1A"/>
                </a:solidFill>
                <a:latin typeface="Arial"/>
                <a:cs typeface="Arial"/>
              </a:rPr>
              <a:t>(702</a:t>
            </a:r>
            <a:r>
              <a:rPr b="0" dirty="0">
                <a:solidFill>
                  <a:srgbClr val="D51F1A"/>
                </a:solidFill>
                <a:latin typeface="Arial"/>
                <a:cs typeface="Arial"/>
              </a:rPr>
              <a:t>)</a:t>
            </a:r>
            <a:r>
              <a:rPr b="0" spc="-280" dirty="0">
                <a:solidFill>
                  <a:srgbClr val="D51F1A"/>
                </a:solidFill>
                <a:latin typeface="Arial"/>
                <a:cs typeface="Arial"/>
              </a:rPr>
              <a:t> </a:t>
            </a:r>
            <a:r>
              <a:rPr b="0" spc="-135" dirty="0">
                <a:solidFill>
                  <a:srgbClr val="D51F1A"/>
                </a:solidFill>
                <a:latin typeface="Arial"/>
                <a:cs typeface="Arial"/>
              </a:rPr>
              <a:t>486</a:t>
            </a:r>
            <a:r>
              <a:rPr b="0" spc="-140" dirty="0">
                <a:solidFill>
                  <a:srgbClr val="D51F1A"/>
                </a:solidFill>
                <a:latin typeface="Arial"/>
                <a:cs typeface="Arial"/>
              </a:rPr>
              <a:t>-</a:t>
            </a:r>
            <a:r>
              <a:rPr b="0" spc="-135" dirty="0">
                <a:solidFill>
                  <a:srgbClr val="D51F1A"/>
                </a:solidFill>
                <a:latin typeface="Arial"/>
                <a:cs typeface="Arial"/>
              </a:rPr>
              <a:t>7865</a:t>
            </a:r>
          </a:p>
          <a:p>
            <a:pPr algn="ctr">
              <a:lnSpc>
                <a:spcPct val="100000"/>
              </a:lnSpc>
            </a:pPr>
            <a:r>
              <a:rPr b="0" spc="-130" dirty="0">
                <a:solidFill>
                  <a:srgbClr val="D51F1A"/>
                </a:solidFill>
                <a:latin typeface="Arial"/>
                <a:cs typeface="Arial"/>
              </a:rPr>
              <a:t>R</a:t>
            </a:r>
            <a:r>
              <a:rPr b="0" spc="-135" dirty="0">
                <a:solidFill>
                  <a:srgbClr val="D51F1A"/>
                </a:solidFill>
                <a:latin typeface="Arial"/>
                <a:cs typeface="Arial"/>
              </a:rPr>
              <a:t>en</a:t>
            </a:r>
            <a:r>
              <a:rPr b="0" dirty="0">
                <a:solidFill>
                  <a:srgbClr val="D51F1A"/>
                </a:solidFill>
                <a:latin typeface="Arial"/>
                <a:cs typeface="Arial"/>
              </a:rPr>
              <a:t>o</a:t>
            </a:r>
            <a:r>
              <a:rPr b="0" spc="-280" dirty="0">
                <a:solidFill>
                  <a:srgbClr val="D51F1A"/>
                </a:solidFill>
                <a:latin typeface="Arial"/>
                <a:cs typeface="Arial"/>
              </a:rPr>
              <a:t> </a:t>
            </a:r>
            <a:r>
              <a:rPr b="0" spc="-130" dirty="0">
                <a:solidFill>
                  <a:srgbClr val="D51F1A"/>
                </a:solidFill>
                <a:latin typeface="Arial"/>
                <a:cs typeface="Arial"/>
              </a:rPr>
              <a:t>(775</a:t>
            </a:r>
            <a:r>
              <a:rPr b="0" dirty="0">
                <a:solidFill>
                  <a:srgbClr val="D51F1A"/>
                </a:solidFill>
                <a:latin typeface="Arial"/>
                <a:cs typeface="Arial"/>
              </a:rPr>
              <a:t>)</a:t>
            </a:r>
            <a:r>
              <a:rPr b="0" spc="-290" dirty="0">
                <a:solidFill>
                  <a:srgbClr val="D51F1A"/>
                </a:solidFill>
                <a:latin typeface="Arial"/>
                <a:cs typeface="Arial"/>
              </a:rPr>
              <a:t> </a:t>
            </a:r>
            <a:r>
              <a:rPr b="0" spc="-135" dirty="0">
                <a:solidFill>
                  <a:srgbClr val="D51F1A"/>
                </a:solidFill>
                <a:latin typeface="Arial"/>
                <a:cs typeface="Arial"/>
              </a:rPr>
              <a:t>688-1670</a:t>
            </a:r>
          </a:p>
        </p:txBody>
      </p:sp>
      <p:sp>
        <p:nvSpPr>
          <p:cNvPr id="6" name="object 6"/>
          <p:cNvSpPr txBox="1"/>
          <p:nvPr/>
        </p:nvSpPr>
        <p:spPr>
          <a:xfrm>
            <a:off x="7056657" y="3687326"/>
            <a:ext cx="3563620" cy="1732280"/>
          </a:xfrm>
          <a:prstGeom prst="rect">
            <a:avLst/>
          </a:prstGeom>
        </p:spPr>
        <p:txBody>
          <a:bodyPr vert="horz" wrap="square" lIns="0" tIns="12065" rIns="0" bIns="0" rtlCol="0">
            <a:spAutoFit/>
          </a:bodyPr>
          <a:lstStyle/>
          <a:p>
            <a:pPr marL="12700" marR="5080" indent="-635" algn="ctr">
              <a:lnSpc>
                <a:spcPct val="100000"/>
              </a:lnSpc>
              <a:spcBef>
                <a:spcPts val="95"/>
              </a:spcBef>
            </a:pPr>
            <a:r>
              <a:rPr sz="2800" spc="-10" dirty="0">
                <a:solidFill>
                  <a:srgbClr val="212121"/>
                </a:solidFill>
                <a:latin typeface="Arial"/>
                <a:cs typeface="Arial"/>
              </a:rPr>
              <a:t>RURAL CLINICS </a:t>
            </a:r>
            <a:r>
              <a:rPr sz="2800" spc="-5" dirty="0">
                <a:solidFill>
                  <a:srgbClr val="212121"/>
                </a:solidFill>
                <a:latin typeface="Arial"/>
                <a:cs typeface="Arial"/>
              </a:rPr>
              <a:t> </a:t>
            </a:r>
            <a:r>
              <a:rPr sz="2800" spc="-30" dirty="0">
                <a:solidFill>
                  <a:srgbClr val="212121"/>
                </a:solidFill>
                <a:latin typeface="Arial"/>
                <a:cs typeface="Arial"/>
              </a:rPr>
              <a:t>IMMEDIATE </a:t>
            </a:r>
            <a:r>
              <a:rPr sz="2800" spc="-45" dirty="0">
                <a:solidFill>
                  <a:srgbClr val="212121"/>
                </a:solidFill>
                <a:latin typeface="Arial"/>
                <a:cs typeface="Arial"/>
              </a:rPr>
              <a:t>MENTAL </a:t>
            </a:r>
            <a:r>
              <a:rPr sz="2800" spc="-765" dirty="0">
                <a:solidFill>
                  <a:srgbClr val="212121"/>
                </a:solidFill>
                <a:latin typeface="Arial"/>
                <a:cs typeface="Arial"/>
              </a:rPr>
              <a:t> </a:t>
            </a:r>
            <a:r>
              <a:rPr sz="2800" spc="-45" dirty="0">
                <a:solidFill>
                  <a:srgbClr val="212121"/>
                </a:solidFill>
                <a:latin typeface="Arial"/>
                <a:cs typeface="Arial"/>
              </a:rPr>
              <a:t>HEALTH </a:t>
            </a:r>
            <a:r>
              <a:rPr sz="2800" spc="-10" dirty="0">
                <a:solidFill>
                  <a:srgbClr val="212121"/>
                </a:solidFill>
                <a:latin typeface="Arial"/>
                <a:cs typeface="Arial"/>
              </a:rPr>
              <a:t>CARE </a:t>
            </a:r>
            <a:r>
              <a:rPr sz="2800" spc="-15" dirty="0">
                <a:solidFill>
                  <a:srgbClr val="212121"/>
                </a:solidFill>
                <a:latin typeface="Arial"/>
                <a:cs typeface="Arial"/>
              </a:rPr>
              <a:t>TEAM </a:t>
            </a:r>
            <a:r>
              <a:rPr sz="2800" spc="-765" dirty="0">
                <a:solidFill>
                  <a:srgbClr val="212121"/>
                </a:solidFill>
                <a:latin typeface="Arial"/>
                <a:cs typeface="Arial"/>
              </a:rPr>
              <a:t> </a:t>
            </a:r>
            <a:r>
              <a:rPr sz="2800" spc="-5" dirty="0">
                <a:solidFill>
                  <a:srgbClr val="212121"/>
                </a:solidFill>
                <a:latin typeface="Arial"/>
                <a:cs typeface="Arial"/>
              </a:rPr>
              <a:t>1 </a:t>
            </a:r>
            <a:r>
              <a:rPr sz="2800" dirty="0">
                <a:solidFill>
                  <a:srgbClr val="212121"/>
                </a:solidFill>
                <a:latin typeface="Arial"/>
                <a:cs typeface="Arial"/>
              </a:rPr>
              <a:t>(877) 283-2437</a:t>
            </a:r>
            <a:endParaRPr sz="2800" dirty="0">
              <a:latin typeface="Arial"/>
              <a:cs typeface="Arial"/>
            </a:endParaRPr>
          </a:p>
        </p:txBody>
      </p:sp>
      <p:sp>
        <p:nvSpPr>
          <p:cNvPr id="7" name="TextBox 6">
            <a:extLst>
              <a:ext uri="{FF2B5EF4-FFF2-40B4-BE49-F238E27FC236}">
                <a16:creationId xmlns:a16="http://schemas.microsoft.com/office/drawing/2014/main" id="{545BF514-10B9-0248-A84A-E3C8EE78FEEE}"/>
              </a:ext>
            </a:extLst>
          </p:cNvPr>
          <p:cNvSpPr txBox="1"/>
          <p:nvPr/>
        </p:nvSpPr>
        <p:spPr>
          <a:xfrm>
            <a:off x="11506200" y="6396334"/>
            <a:ext cx="83515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54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0846" y="187618"/>
            <a:ext cx="8011159" cy="833755"/>
          </a:xfrm>
          <a:prstGeom prst="rect">
            <a:avLst/>
          </a:prstGeom>
        </p:spPr>
        <p:txBody>
          <a:bodyPr vert="horz" wrap="square" lIns="0" tIns="12700" rIns="0" bIns="0" rtlCol="0">
            <a:spAutoFit/>
          </a:bodyPr>
          <a:lstStyle/>
          <a:p>
            <a:pPr marL="12700">
              <a:lnSpc>
                <a:spcPct val="100000"/>
              </a:lnSpc>
              <a:spcBef>
                <a:spcPts val="100"/>
              </a:spcBef>
            </a:pPr>
            <a:r>
              <a:rPr sz="5300" b="0" spc="-130" dirty="0">
                <a:latin typeface="Arial"/>
                <a:cs typeface="Arial"/>
              </a:rPr>
              <a:t>Sta</a:t>
            </a:r>
            <a:r>
              <a:rPr sz="5300" b="0" spc="-135" dirty="0">
                <a:latin typeface="Arial"/>
                <a:cs typeface="Arial"/>
              </a:rPr>
              <a:t>t</a:t>
            </a:r>
            <a:r>
              <a:rPr sz="5300" b="0" dirty="0">
                <a:latin typeface="Arial"/>
                <a:cs typeface="Arial"/>
              </a:rPr>
              <a:t>e</a:t>
            </a:r>
            <a:r>
              <a:rPr sz="5300" b="0" spc="-275" dirty="0">
                <a:latin typeface="Arial"/>
                <a:cs typeface="Arial"/>
              </a:rPr>
              <a:t> </a:t>
            </a:r>
            <a:r>
              <a:rPr sz="5300" b="0" spc="-135" dirty="0">
                <a:latin typeface="Arial"/>
                <a:cs typeface="Arial"/>
              </a:rPr>
              <a:t>R</a:t>
            </a:r>
            <a:r>
              <a:rPr sz="5300" b="0" spc="-130" dirty="0">
                <a:latin typeface="Arial"/>
                <a:cs typeface="Arial"/>
              </a:rPr>
              <a:t>e</a:t>
            </a:r>
            <a:r>
              <a:rPr sz="5300" b="0" spc="-135" dirty="0">
                <a:latin typeface="Arial"/>
                <a:cs typeface="Arial"/>
              </a:rPr>
              <a:t>s</a:t>
            </a:r>
            <a:r>
              <a:rPr sz="5300" b="0" spc="-130" dirty="0">
                <a:latin typeface="Arial"/>
                <a:cs typeface="Arial"/>
              </a:rPr>
              <a:t>ou</a:t>
            </a:r>
            <a:r>
              <a:rPr sz="5300" b="0" spc="-135" dirty="0">
                <a:latin typeface="Arial"/>
                <a:cs typeface="Arial"/>
              </a:rPr>
              <a:t>rc</a:t>
            </a:r>
            <a:r>
              <a:rPr sz="5300" b="0" spc="-130" dirty="0">
                <a:latin typeface="Arial"/>
                <a:cs typeface="Arial"/>
              </a:rPr>
              <a:t>e</a:t>
            </a:r>
            <a:r>
              <a:rPr sz="5300" b="0" dirty="0">
                <a:latin typeface="Arial"/>
                <a:cs typeface="Arial"/>
              </a:rPr>
              <a:t>s</a:t>
            </a:r>
            <a:r>
              <a:rPr sz="5300" b="0" spc="-300" dirty="0">
                <a:latin typeface="Arial"/>
                <a:cs typeface="Arial"/>
              </a:rPr>
              <a:t> </a:t>
            </a:r>
            <a:r>
              <a:rPr sz="5300" b="0" spc="-130" dirty="0">
                <a:latin typeface="Arial"/>
                <a:cs typeface="Arial"/>
              </a:rPr>
              <a:t>fo</a:t>
            </a:r>
            <a:r>
              <a:rPr sz="5300" b="0" dirty="0">
                <a:latin typeface="Arial"/>
                <a:cs typeface="Arial"/>
              </a:rPr>
              <a:t>r</a:t>
            </a:r>
            <a:r>
              <a:rPr sz="5300" b="0" spc="-280" dirty="0">
                <a:latin typeface="Arial"/>
                <a:cs typeface="Arial"/>
              </a:rPr>
              <a:t> </a:t>
            </a:r>
            <a:r>
              <a:rPr sz="5300" b="0" spc="-130" dirty="0">
                <a:latin typeface="Arial"/>
                <a:cs typeface="Arial"/>
              </a:rPr>
              <a:t>Sen</a:t>
            </a:r>
            <a:r>
              <a:rPr sz="5300" b="0" spc="-135" dirty="0">
                <a:latin typeface="Arial"/>
                <a:cs typeface="Arial"/>
              </a:rPr>
              <a:t>i</a:t>
            </a:r>
            <a:r>
              <a:rPr sz="5300" b="0" spc="-130" dirty="0">
                <a:latin typeface="Arial"/>
                <a:cs typeface="Arial"/>
              </a:rPr>
              <a:t>o</a:t>
            </a:r>
            <a:r>
              <a:rPr sz="5300" b="0" spc="-135" dirty="0">
                <a:latin typeface="Arial"/>
                <a:cs typeface="Arial"/>
              </a:rPr>
              <a:t>r</a:t>
            </a:r>
            <a:r>
              <a:rPr sz="5300" b="0" dirty="0">
                <a:latin typeface="Arial"/>
                <a:cs typeface="Arial"/>
              </a:rPr>
              <a:t>s</a:t>
            </a:r>
            <a:endParaRPr sz="5300" dirty="0">
              <a:latin typeface="Arial"/>
              <a:cs typeface="Arial"/>
            </a:endParaRPr>
          </a:p>
        </p:txBody>
      </p:sp>
      <p:sp>
        <p:nvSpPr>
          <p:cNvPr id="3" name="object 3"/>
          <p:cNvSpPr txBox="1"/>
          <p:nvPr/>
        </p:nvSpPr>
        <p:spPr>
          <a:xfrm>
            <a:off x="1175134" y="1257766"/>
            <a:ext cx="7439025" cy="4445000"/>
          </a:xfrm>
          <a:prstGeom prst="rect">
            <a:avLst/>
          </a:prstGeom>
        </p:spPr>
        <p:txBody>
          <a:bodyPr vert="horz" wrap="square" lIns="0" tIns="73660" rIns="0" bIns="0" rtlCol="0">
            <a:spAutoFit/>
          </a:bodyPr>
          <a:lstStyle/>
          <a:p>
            <a:pPr marL="317500" indent="-304800">
              <a:lnSpc>
                <a:spcPct val="100000"/>
              </a:lnSpc>
              <a:spcBef>
                <a:spcPts val="580"/>
              </a:spcBef>
              <a:buClr>
                <a:srgbClr val="D51F1A"/>
              </a:buClr>
              <a:buFont typeface="Wingdings"/>
              <a:buChar char=""/>
              <a:tabLst>
                <a:tab pos="316865" algn="l"/>
                <a:tab pos="317500" algn="l"/>
              </a:tabLst>
            </a:pPr>
            <a:r>
              <a:rPr sz="2000" dirty="0">
                <a:solidFill>
                  <a:srgbClr val="2C2C2C"/>
                </a:solidFill>
                <a:latin typeface="Arial"/>
                <a:cs typeface="Arial"/>
              </a:rPr>
              <a:t>NV</a:t>
            </a:r>
            <a:r>
              <a:rPr sz="2000" spc="-35" dirty="0">
                <a:solidFill>
                  <a:srgbClr val="2C2C2C"/>
                </a:solidFill>
                <a:latin typeface="Arial"/>
                <a:cs typeface="Arial"/>
              </a:rPr>
              <a:t> </a:t>
            </a:r>
            <a:r>
              <a:rPr sz="2000" dirty="0">
                <a:solidFill>
                  <a:srgbClr val="2C2C2C"/>
                </a:solidFill>
                <a:latin typeface="Arial"/>
                <a:cs typeface="Arial"/>
              </a:rPr>
              <a:t>CAN</a:t>
            </a:r>
            <a:r>
              <a:rPr sz="2000" spc="-30" dirty="0">
                <a:solidFill>
                  <a:srgbClr val="2C2C2C"/>
                </a:solidFill>
                <a:latin typeface="Arial"/>
                <a:cs typeface="Arial"/>
              </a:rPr>
              <a:t> </a:t>
            </a:r>
            <a:r>
              <a:rPr sz="2000" spc="-35" dirty="0">
                <a:solidFill>
                  <a:srgbClr val="2C2C2C"/>
                </a:solidFill>
                <a:latin typeface="Arial"/>
                <a:cs typeface="Arial"/>
              </a:rPr>
              <a:t>211</a:t>
            </a:r>
            <a:r>
              <a:rPr sz="2000" spc="-35" dirty="0">
                <a:solidFill>
                  <a:srgbClr val="212121"/>
                </a:solidFill>
                <a:latin typeface="Arial"/>
                <a:cs typeface="Arial"/>
              </a:rPr>
              <a:t>:</a:t>
            </a:r>
            <a:r>
              <a:rPr sz="2000" spc="-40" dirty="0">
                <a:solidFill>
                  <a:srgbClr val="461F4A"/>
                </a:solidFill>
                <a:latin typeface="Arial"/>
                <a:cs typeface="Arial"/>
              </a:rPr>
              <a:t> </a:t>
            </a:r>
            <a:r>
              <a:rPr sz="2000" u="heavy" spc="-15" dirty="0">
                <a:solidFill>
                  <a:srgbClr val="461F4A"/>
                </a:solidFill>
                <a:uFill>
                  <a:solidFill>
                    <a:srgbClr val="461F4A"/>
                  </a:solidFill>
                </a:uFill>
                <a:latin typeface="Arial"/>
                <a:cs typeface="Arial"/>
                <a:hlinkClick r:id="rId2"/>
              </a:rPr>
              <a:t>https://www.nevada211.org/</a:t>
            </a:r>
            <a:endParaRPr sz="2000" dirty="0">
              <a:latin typeface="Arial"/>
              <a:cs typeface="Arial"/>
            </a:endParaRPr>
          </a:p>
          <a:p>
            <a:pPr marL="317500" indent="-304800">
              <a:lnSpc>
                <a:spcPct val="100000"/>
              </a:lnSpc>
              <a:spcBef>
                <a:spcPts val="480"/>
              </a:spcBef>
              <a:buClr>
                <a:srgbClr val="D51F1A"/>
              </a:buClr>
              <a:buFont typeface="Wingdings"/>
              <a:buChar char=""/>
              <a:tabLst>
                <a:tab pos="316865" algn="l"/>
                <a:tab pos="317500" algn="l"/>
              </a:tabLst>
            </a:pPr>
            <a:r>
              <a:rPr sz="2000" dirty="0">
                <a:solidFill>
                  <a:srgbClr val="2C2C2C"/>
                </a:solidFill>
                <a:latin typeface="Arial"/>
                <a:cs typeface="Arial"/>
              </a:rPr>
              <a:t>Care</a:t>
            </a:r>
            <a:r>
              <a:rPr sz="2000" spc="-45" dirty="0">
                <a:solidFill>
                  <a:srgbClr val="2C2C2C"/>
                </a:solidFill>
                <a:latin typeface="Arial"/>
                <a:cs typeface="Arial"/>
              </a:rPr>
              <a:t> </a:t>
            </a:r>
            <a:r>
              <a:rPr sz="2000" dirty="0">
                <a:solidFill>
                  <a:srgbClr val="2C2C2C"/>
                </a:solidFill>
                <a:latin typeface="Arial"/>
                <a:cs typeface="Arial"/>
              </a:rPr>
              <a:t>Connections</a:t>
            </a:r>
            <a:r>
              <a:rPr sz="2000" dirty="0">
                <a:solidFill>
                  <a:srgbClr val="461F4A"/>
                </a:solidFill>
                <a:latin typeface="Arial"/>
                <a:cs typeface="Arial"/>
              </a:rPr>
              <a:t>:</a:t>
            </a:r>
            <a:r>
              <a:rPr sz="2000" spc="-45" dirty="0">
                <a:solidFill>
                  <a:srgbClr val="461F4A"/>
                </a:solidFill>
                <a:latin typeface="Arial"/>
                <a:cs typeface="Arial"/>
              </a:rPr>
              <a:t> </a:t>
            </a:r>
            <a:r>
              <a:rPr sz="2000" u="heavy" spc="-5" dirty="0">
                <a:solidFill>
                  <a:srgbClr val="461F4A"/>
                </a:solidFill>
                <a:uFill>
                  <a:solidFill>
                    <a:srgbClr val="461F4A"/>
                  </a:solidFill>
                </a:uFill>
                <a:latin typeface="Arial"/>
                <a:cs typeface="Arial"/>
                <a:hlinkClick r:id="rId3"/>
              </a:rPr>
              <a:t>https://nevadaadrc.com/</a:t>
            </a:r>
            <a:endParaRPr sz="2000" dirty="0">
              <a:latin typeface="Arial"/>
              <a:cs typeface="Arial"/>
            </a:endParaRPr>
          </a:p>
          <a:p>
            <a:pPr marL="317500" indent="-304800">
              <a:lnSpc>
                <a:spcPct val="100000"/>
              </a:lnSpc>
              <a:spcBef>
                <a:spcPts val="480"/>
              </a:spcBef>
              <a:buClr>
                <a:srgbClr val="D51F1A"/>
              </a:buClr>
              <a:buFont typeface="Wingdings"/>
              <a:buChar char=""/>
              <a:tabLst>
                <a:tab pos="316865" algn="l"/>
                <a:tab pos="317500" algn="l"/>
              </a:tabLst>
            </a:pPr>
            <a:r>
              <a:rPr sz="2000" dirty="0">
                <a:solidFill>
                  <a:srgbClr val="2C2C2C"/>
                </a:solidFill>
                <a:latin typeface="Arial"/>
                <a:cs typeface="Arial"/>
              </a:rPr>
              <a:t>HELLO</a:t>
            </a:r>
            <a:r>
              <a:rPr sz="2000" spc="-30" dirty="0">
                <a:solidFill>
                  <a:srgbClr val="2C2C2C"/>
                </a:solidFill>
                <a:latin typeface="Arial"/>
                <a:cs typeface="Arial"/>
              </a:rPr>
              <a:t> </a:t>
            </a:r>
            <a:r>
              <a:rPr sz="2000" dirty="0">
                <a:solidFill>
                  <a:srgbClr val="2C2C2C"/>
                </a:solidFill>
                <a:latin typeface="Arial"/>
                <a:cs typeface="Arial"/>
              </a:rPr>
              <a:t>Project</a:t>
            </a:r>
            <a:r>
              <a:rPr sz="2000" dirty="0">
                <a:solidFill>
                  <a:srgbClr val="461F4A"/>
                </a:solidFill>
                <a:latin typeface="Arial"/>
                <a:cs typeface="Arial"/>
              </a:rPr>
              <a:t>:</a:t>
            </a:r>
            <a:r>
              <a:rPr sz="2000" spc="-30" dirty="0">
                <a:solidFill>
                  <a:srgbClr val="461F4A"/>
                </a:solidFill>
                <a:latin typeface="Arial"/>
                <a:cs typeface="Arial"/>
              </a:rPr>
              <a:t> </a:t>
            </a:r>
            <a:r>
              <a:rPr sz="2000" u="heavy" spc="-10" dirty="0">
                <a:solidFill>
                  <a:srgbClr val="461F4A"/>
                </a:solidFill>
                <a:uFill>
                  <a:solidFill>
                    <a:srgbClr val="461F4A"/>
                  </a:solidFill>
                </a:uFill>
                <a:latin typeface="Arial"/>
                <a:cs typeface="Arial"/>
                <a:hlinkClick r:id="rId4"/>
              </a:rPr>
              <a:t>https://hellostartsnow.org/</a:t>
            </a:r>
            <a:endParaRPr sz="2000" dirty="0">
              <a:latin typeface="Arial"/>
              <a:cs typeface="Arial"/>
            </a:endParaRPr>
          </a:p>
          <a:p>
            <a:pPr marL="317500" marR="2120900" indent="-304800">
              <a:lnSpc>
                <a:spcPct val="100000"/>
              </a:lnSpc>
              <a:spcBef>
                <a:spcPts val="480"/>
              </a:spcBef>
              <a:buClr>
                <a:srgbClr val="D51F1A"/>
              </a:buClr>
              <a:buFont typeface="Wingdings"/>
              <a:buChar char=""/>
              <a:tabLst>
                <a:tab pos="316865" algn="l"/>
                <a:tab pos="317500" algn="l"/>
              </a:tabLst>
            </a:pPr>
            <a:r>
              <a:rPr sz="2000" dirty="0">
                <a:solidFill>
                  <a:srgbClr val="2C2C2C"/>
                </a:solidFill>
                <a:latin typeface="Arial"/>
                <a:cs typeface="Arial"/>
              </a:rPr>
              <a:t>Nevada Senior Resources</a:t>
            </a:r>
            <a:r>
              <a:rPr sz="2000" dirty="0">
                <a:solidFill>
                  <a:srgbClr val="461F4A"/>
                </a:solidFill>
                <a:latin typeface="Arial"/>
                <a:cs typeface="Arial"/>
              </a:rPr>
              <a:t>: </a:t>
            </a:r>
            <a:r>
              <a:rPr sz="2000" spc="5" dirty="0">
                <a:solidFill>
                  <a:srgbClr val="461F4A"/>
                </a:solidFill>
                <a:latin typeface="Arial"/>
                <a:cs typeface="Arial"/>
              </a:rPr>
              <a:t> </a:t>
            </a:r>
            <a:r>
              <a:rPr sz="2000" u="heavy" spc="-10" dirty="0">
                <a:solidFill>
                  <a:srgbClr val="461F4A"/>
                </a:solidFill>
                <a:uFill>
                  <a:solidFill>
                    <a:srgbClr val="461F4A"/>
                  </a:solidFill>
                </a:uFill>
                <a:latin typeface="Arial"/>
                <a:cs typeface="Arial"/>
                <a:hlinkClick r:id="rId5"/>
              </a:rPr>
              <a:t>https://www.seniorresource.com/nevada.htm</a:t>
            </a:r>
            <a:endParaRPr sz="2000" dirty="0">
              <a:latin typeface="Arial"/>
              <a:cs typeface="Arial"/>
            </a:endParaRPr>
          </a:p>
          <a:p>
            <a:pPr marL="317500" marR="5080" indent="-304800">
              <a:lnSpc>
                <a:spcPct val="100000"/>
              </a:lnSpc>
              <a:spcBef>
                <a:spcPts val="480"/>
              </a:spcBef>
              <a:buClr>
                <a:srgbClr val="D51F1A"/>
              </a:buClr>
              <a:buFont typeface="Wingdings"/>
              <a:buChar char=""/>
              <a:tabLst>
                <a:tab pos="316865" algn="l"/>
                <a:tab pos="317500" algn="l"/>
              </a:tabLst>
            </a:pPr>
            <a:r>
              <a:rPr sz="2000" dirty="0">
                <a:solidFill>
                  <a:srgbClr val="2C2C2C"/>
                </a:solidFill>
                <a:latin typeface="Arial"/>
                <a:cs typeface="Arial"/>
                <a:hlinkClick r:id="rId6"/>
              </a:rPr>
              <a:t>Senior</a:t>
            </a:r>
            <a:r>
              <a:rPr sz="2000" spc="30" dirty="0">
                <a:solidFill>
                  <a:srgbClr val="2C2C2C"/>
                </a:solidFill>
                <a:latin typeface="Arial"/>
                <a:cs typeface="Arial"/>
                <a:hlinkClick r:id="rId6"/>
              </a:rPr>
              <a:t> </a:t>
            </a:r>
            <a:r>
              <a:rPr sz="2000" dirty="0">
                <a:solidFill>
                  <a:srgbClr val="2C2C2C"/>
                </a:solidFill>
                <a:latin typeface="Arial"/>
                <a:cs typeface="Arial"/>
                <a:hlinkClick r:id="rId6"/>
              </a:rPr>
              <a:t>Bridges</a:t>
            </a:r>
            <a:r>
              <a:rPr sz="2000" dirty="0">
                <a:solidFill>
                  <a:srgbClr val="461F4A"/>
                </a:solidFill>
                <a:latin typeface="Arial"/>
                <a:cs typeface="Arial"/>
                <a:hlinkClick r:id="rId6"/>
              </a:rPr>
              <a:t>:</a:t>
            </a:r>
            <a:r>
              <a:rPr sz="2000" spc="15" dirty="0">
                <a:solidFill>
                  <a:srgbClr val="461F4A"/>
                </a:solidFill>
                <a:latin typeface="Arial"/>
                <a:cs typeface="Arial"/>
                <a:hlinkClick r:id="rId6"/>
              </a:rPr>
              <a:t> </a:t>
            </a:r>
            <a:r>
              <a:rPr sz="2000" u="heavy" spc="-10" dirty="0">
                <a:solidFill>
                  <a:srgbClr val="461F4A"/>
                </a:solidFill>
                <a:uFill>
                  <a:solidFill>
                    <a:srgbClr val="461F4A"/>
                  </a:solidFill>
                </a:uFill>
                <a:latin typeface="Arial"/>
                <a:cs typeface="Arial"/>
                <a:hlinkClick r:id="rId6"/>
              </a:rPr>
              <a:t>https://www.nnmc.com/services/senior-bridges- </a:t>
            </a:r>
            <a:r>
              <a:rPr sz="2000" spc="-540" dirty="0">
                <a:solidFill>
                  <a:srgbClr val="461F4A"/>
                </a:solidFill>
                <a:latin typeface="Arial"/>
                <a:cs typeface="Arial"/>
                <a:hlinkClick r:id="rId6"/>
              </a:rPr>
              <a:t> </a:t>
            </a:r>
            <a:r>
              <a:rPr sz="2000" u="heavy" dirty="0">
                <a:solidFill>
                  <a:srgbClr val="461F4A"/>
                </a:solidFill>
                <a:uFill>
                  <a:solidFill>
                    <a:srgbClr val="461F4A"/>
                  </a:solidFill>
                </a:uFill>
                <a:latin typeface="Arial"/>
                <a:cs typeface="Arial"/>
                <a:hlinkClick r:id="rId6"/>
              </a:rPr>
              <a:t>behavioral-health</a:t>
            </a:r>
            <a:endParaRPr sz="2000" dirty="0">
              <a:latin typeface="Arial"/>
              <a:cs typeface="Arial"/>
            </a:endParaRPr>
          </a:p>
          <a:p>
            <a:pPr marL="317500" marR="2633980" indent="-304800">
              <a:lnSpc>
                <a:spcPct val="100000"/>
              </a:lnSpc>
              <a:spcBef>
                <a:spcPts val="465"/>
              </a:spcBef>
              <a:buClr>
                <a:srgbClr val="D51F1A"/>
              </a:buClr>
              <a:buFont typeface="Wingdings"/>
              <a:buChar char=""/>
              <a:tabLst>
                <a:tab pos="316865" algn="l"/>
                <a:tab pos="317500" algn="l"/>
              </a:tabLst>
            </a:pPr>
            <a:r>
              <a:rPr sz="2000" spc="-10" dirty="0">
                <a:solidFill>
                  <a:srgbClr val="2C2C2C"/>
                </a:solidFill>
                <a:latin typeface="Arial"/>
                <a:cs typeface="Arial"/>
              </a:rPr>
              <a:t>Washoe </a:t>
            </a:r>
            <a:r>
              <a:rPr sz="2000" dirty="0">
                <a:solidFill>
                  <a:srgbClr val="2C2C2C"/>
                </a:solidFill>
                <a:latin typeface="Arial"/>
                <a:cs typeface="Arial"/>
              </a:rPr>
              <a:t>County Senior services</a:t>
            </a:r>
            <a:r>
              <a:rPr sz="2000" dirty="0">
                <a:solidFill>
                  <a:srgbClr val="461F4A"/>
                </a:solidFill>
                <a:latin typeface="Arial"/>
                <a:cs typeface="Arial"/>
              </a:rPr>
              <a:t>: </a:t>
            </a:r>
            <a:r>
              <a:rPr sz="2000" spc="5" dirty="0">
                <a:solidFill>
                  <a:srgbClr val="461F4A"/>
                </a:solidFill>
                <a:latin typeface="Arial"/>
                <a:cs typeface="Arial"/>
              </a:rPr>
              <a:t> </a:t>
            </a:r>
            <a:r>
              <a:rPr sz="2000" u="heavy" dirty="0">
                <a:solidFill>
                  <a:srgbClr val="461F4A"/>
                </a:solidFill>
                <a:uFill>
                  <a:solidFill>
                    <a:srgbClr val="461F4A"/>
                  </a:solidFill>
                </a:uFill>
                <a:latin typeface="Arial"/>
                <a:cs typeface="Arial"/>
                <a:hlinkClick r:id="rId7"/>
              </a:rPr>
              <a:t>h</a:t>
            </a:r>
            <a:r>
              <a:rPr sz="2000" u="heavy" spc="-10" dirty="0">
                <a:solidFill>
                  <a:srgbClr val="461F4A"/>
                </a:solidFill>
                <a:uFill>
                  <a:solidFill>
                    <a:srgbClr val="461F4A"/>
                  </a:solidFill>
                </a:uFill>
                <a:latin typeface="Arial"/>
                <a:cs typeface="Arial"/>
                <a:hlinkClick r:id="rId7"/>
              </a:rPr>
              <a:t>t</a:t>
            </a:r>
            <a:r>
              <a:rPr sz="2000" u="heavy" spc="-5" dirty="0">
                <a:solidFill>
                  <a:srgbClr val="461F4A"/>
                </a:solidFill>
                <a:uFill>
                  <a:solidFill>
                    <a:srgbClr val="461F4A"/>
                  </a:solidFill>
                </a:uFill>
                <a:latin typeface="Arial"/>
                <a:cs typeface="Arial"/>
                <a:hlinkClick r:id="rId7"/>
              </a:rPr>
              <a:t>t</a:t>
            </a:r>
            <a:r>
              <a:rPr sz="2000" u="heavy" dirty="0">
                <a:solidFill>
                  <a:srgbClr val="461F4A"/>
                </a:solidFill>
                <a:uFill>
                  <a:solidFill>
                    <a:srgbClr val="461F4A"/>
                  </a:solidFill>
                </a:uFill>
                <a:latin typeface="Arial"/>
                <a:cs typeface="Arial"/>
                <a:hlinkClick r:id="rId7"/>
              </a:rPr>
              <a:t>p</a:t>
            </a:r>
            <a:r>
              <a:rPr sz="2000" u="heavy" spc="5" dirty="0">
                <a:solidFill>
                  <a:srgbClr val="461F4A"/>
                </a:solidFill>
                <a:uFill>
                  <a:solidFill>
                    <a:srgbClr val="461F4A"/>
                  </a:solidFill>
                </a:uFill>
                <a:latin typeface="Arial"/>
                <a:cs typeface="Arial"/>
                <a:hlinkClick r:id="rId7"/>
              </a:rPr>
              <a:t>s</a:t>
            </a:r>
            <a:r>
              <a:rPr sz="2000" u="heavy" spc="-5" dirty="0">
                <a:solidFill>
                  <a:srgbClr val="461F4A"/>
                </a:solidFill>
                <a:uFill>
                  <a:solidFill>
                    <a:srgbClr val="461F4A"/>
                  </a:solidFill>
                </a:uFill>
                <a:latin typeface="Arial"/>
                <a:cs typeface="Arial"/>
                <a:hlinkClick r:id="rId7"/>
              </a:rPr>
              <a:t>://</a:t>
            </a:r>
            <a:r>
              <a:rPr sz="2000" u="heavy" spc="-10" dirty="0">
                <a:solidFill>
                  <a:srgbClr val="461F4A"/>
                </a:solidFill>
                <a:uFill>
                  <a:solidFill>
                    <a:srgbClr val="461F4A"/>
                  </a:solidFill>
                </a:uFill>
                <a:latin typeface="Arial"/>
                <a:cs typeface="Arial"/>
                <a:hlinkClick r:id="rId7"/>
              </a:rPr>
              <a:t>ww</a:t>
            </a:r>
            <a:r>
              <a:rPr sz="2000" u="heavy" spc="-120" dirty="0">
                <a:solidFill>
                  <a:srgbClr val="461F4A"/>
                </a:solidFill>
                <a:uFill>
                  <a:solidFill>
                    <a:srgbClr val="461F4A"/>
                  </a:solidFill>
                </a:uFill>
                <a:latin typeface="Arial"/>
                <a:cs typeface="Arial"/>
                <a:hlinkClick r:id="rId7"/>
              </a:rPr>
              <a:t>w</a:t>
            </a:r>
            <a:r>
              <a:rPr sz="2000" u="heavy" spc="-5" dirty="0">
                <a:solidFill>
                  <a:srgbClr val="461F4A"/>
                </a:solidFill>
                <a:uFill>
                  <a:solidFill>
                    <a:srgbClr val="461F4A"/>
                  </a:solidFill>
                </a:uFill>
                <a:latin typeface="Arial"/>
                <a:cs typeface="Arial"/>
                <a:hlinkClick r:id="rId7"/>
              </a:rPr>
              <a:t>.</a:t>
            </a:r>
            <a:r>
              <a:rPr sz="2000" u="heavy" spc="-10" dirty="0">
                <a:solidFill>
                  <a:srgbClr val="461F4A"/>
                </a:solidFill>
                <a:uFill>
                  <a:solidFill>
                    <a:srgbClr val="461F4A"/>
                  </a:solidFill>
                </a:uFill>
                <a:latin typeface="Arial"/>
                <a:cs typeface="Arial"/>
                <a:hlinkClick r:id="rId7"/>
              </a:rPr>
              <a:t>w</a:t>
            </a:r>
            <a:r>
              <a:rPr sz="2000" u="heavy" spc="-15" dirty="0">
                <a:solidFill>
                  <a:srgbClr val="461F4A"/>
                </a:solidFill>
                <a:uFill>
                  <a:solidFill>
                    <a:srgbClr val="461F4A"/>
                  </a:solidFill>
                </a:uFill>
                <a:latin typeface="Arial"/>
                <a:cs typeface="Arial"/>
                <a:hlinkClick r:id="rId7"/>
              </a:rPr>
              <a:t>a</a:t>
            </a:r>
            <a:r>
              <a:rPr sz="2000" u="heavy" spc="5" dirty="0">
                <a:solidFill>
                  <a:srgbClr val="461F4A"/>
                </a:solidFill>
                <a:uFill>
                  <a:solidFill>
                    <a:srgbClr val="461F4A"/>
                  </a:solidFill>
                </a:uFill>
                <a:latin typeface="Arial"/>
                <a:cs typeface="Arial"/>
                <a:hlinkClick r:id="rId7"/>
              </a:rPr>
              <a:t>s</a:t>
            </a:r>
            <a:r>
              <a:rPr sz="2000" u="heavy" spc="-15" dirty="0">
                <a:solidFill>
                  <a:srgbClr val="461F4A"/>
                </a:solidFill>
                <a:uFill>
                  <a:solidFill>
                    <a:srgbClr val="461F4A"/>
                  </a:solidFill>
                </a:uFill>
                <a:latin typeface="Arial"/>
                <a:cs typeface="Arial"/>
                <a:hlinkClick r:id="rId7"/>
              </a:rPr>
              <a:t>h</a:t>
            </a:r>
            <a:r>
              <a:rPr sz="2000" u="heavy" dirty="0">
                <a:solidFill>
                  <a:srgbClr val="461F4A"/>
                </a:solidFill>
                <a:uFill>
                  <a:solidFill>
                    <a:srgbClr val="461F4A"/>
                  </a:solidFill>
                </a:uFill>
                <a:latin typeface="Arial"/>
                <a:cs typeface="Arial"/>
                <a:hlinkClick r:id="rId7"/>
              </a:rPr>
              <a:t>oe</a:t>
            </a:r>
            <a:r>
              <a:rPr sz="2000" u="heavy" spc="-10" dirty="0">
                <a:solidFill>
                  <a:srgbClr val="461F4A"/>
                </a:solidFill>
                <a:uFill>
                  <a:solidFill>
                    <a:srgbClr val="461F4A"/>
                  </a:solidFill>
                </a:uFill>
                <a:latin typeface="Arial"/>
                <a:cs typeface="Arial"/>
                <a:hlinkClick r:id="rId7"/>
              </a:rPr>
              <a:t>c</a:t>
            </a:r>
            <a:r>
              <a:rPr sz="2000" u="heavy" dirty="0">
                <a:solidFill>
                  <a:srgbClr val="461F4A"/>
                </a:solidFill>
                <a:uFill>
                  <a:solidFill>
                    <a:srgbClr val="461F4A"/>
                  </a:solidFill>
                </a:uFill>
                <a:latin typeface="Arial"/>
                <a:cs typeface="Arial"/>
                <a:hlinkClick r:id="rId7"/>
              </a:rPr>
              <a:t>ou</a:t>
            </a:r>
            <a:r>
              <a:rPr sz="2000" u="heavy" spc="-15" dirty="0">
                <a:solidFill>
                  <a:srgbClr val="461F4A"/>
                </a:solidFill>
                <a:uFill>
                  <a:solidFill>
                    <a:srgbClr val="461F4A"/>
                  </a:solidFill>
                </a:uFill>
                <a:latin typeface="Arial"/>
                <a:cs typeface="Arial"/>
                <a:hlinkClick r:id="rId7"/>
              </a:rPr>
              <a:t>n</a:t>
            </a:r>
            <a:r>
              <a:rPr sz="2000" u="heavy" spc="-5" dirty="0">
                <a:solidFill>
                  <a:srgbClr val="461F4A"/>
                </a:solidFill>
                <a:uFill>
                  <a:solidFill>
                    <a:srgbClr val="461F4A"/>
                  </a:solidFill>
                </a:uFill>
                <a:latin typeface="Arial"/>
                <a:cs typeface="Arial"/>
                <a:hlinkClick r:id="rId7"/>
              </a:rPr>
              <a:t>t</a:t>
            </a:r>
            <a:r>
              <a:rPr sz="2000" u="heavy" spc="-150" dirty="0">
                <a:solidFill>
                  <a:srgbClr val="461F4A"/>
                </a:solidFill>
                <a:uFill>
                  <a:solidFill>
                    <a:srgbClr val="461F4A"/>
                  </a:solidFill>
                </a:uFill>
                <a:latin typeface="Arial"/>
                <a:cs typeface="Arial"/>
                <a:hlinkClick r:id="rId7"/>
              </a:rPr>
              <a:t>y</a:t>
            </a:r>
            <a:r>
              <a:rPr sz="2000" u="heavy" spc="-5" dirty="0">
                <a:solidFill>
                  <a:srgbClr val="461F4A"/>
                </a:solidFill>
                <a:uFill>
                  <a:solidFill>
                    <a:srgbClr val="461F4A"/>
                  </a:solidFill>
                </a:uFill>
                <a:latin typeface="Arial"/>
                <a:cs typeface="Arial"/>
                <a:hlinkClick r:id="rId7"/>
              </a:rPr>
              <a:t>.</a:t>
            </a:r>
            <a:r>
              <a:rPr sz="2000" u="heavy" dirty="0">
                <a:solidFill>
                  <a:srgbClr val="461F4A"/>
                </a:solidFill>
                <a:uFill>
                  <a:solidFill>
                    <a:srgbClr val="461F4A"/>
                  </a:solidFill>
                </a:uFill>
                <a:latin typeface="Arial"/>
                <a:cs typeface="Arial"/>
                <a:hlinkClick r:id="rId7"/>
              </a:rPr>
              <a:t>u</a:t>
            </a:r>
            <a:r>
              <a:rPr sz="2000" u="heavy" spc="-10" dirty="0">
                <a:solidFill>
                  <a:srgbClr val="461F4A"/>
                </a:solidFill>
                <a:uFill>
                  <a:solidFill>
                    <a:srgbClr val="461F4A"/>
                  </a:solidFill>
                </a:uFill>
                <a:latin typeface="Arial"/>
                <a:cs typeface="Arial"/>
                <a:hlinkClick r:id="rId7"/>
              </a:rPr>
              <a:t>s</a:t>
            </a:r>
            <a:r>
              <a:rPr sz="2000" u="heavy" spc="-5" dirty="0">
                <a:solidFill>
                  <a:srgbClr val="461F4A"/>
                </a:solidFill>
                <a:uFill>
                  <a:solidFill>
                    <a:srgbClr val="461F4A"/>
                  </a:solidFill>
                </a:uFill>
                <a:latin typeface="Arial"/>
                <a:cs typeface="Arial"/>
                <a:hlinkClick r:id="rId7"/>
              </a:rPr>
              <a:t>/</a:t>
            </a:r>
            <a:r>
              <a:rPr sz="2000" u="heavy" spc="-10" dirty="0">
                <a:solidFill>
                  <a:srgbClr val="461F4A"/>
                </a:solidFill>
                <a:uFill>
                  <a:solidFill>
                    <a:srgbClr val="461F4A"/>
                  </a:solidFill>
                </a:uFill>
                <a:latin typeface="Arial"/>
                <a:cs typeface="Arial"/>
                <a:hlinkClick r:id="rId7"/>
              </a:rPr>
              <a:t>s</a:t>
            </a:r>
            <a:r>
              <a:rPr sz="2000" u="heavy" dirty="0">
                <a:solidFill>
                  <a:srgbClr val="461F4A"/>
                </a:solidFill>
                <a:uFill>
                  <a:solidFill>
                    <a:srgbClr val="461F4A"/>
                  </a:solidFill>
                </a:uFill>
                <a:latin typeface="Arial"/>
                <a:cs typeface="Arial"/>
                <a:hlinkClick r:id="rId7"/>
              </a:rPr>
              <a:t>en</a:t>
            </a:r>
            <a:r>
              <a:rPr sz="2000" u="heavy" spc="-5" dirty="0">
                <a:solidFill>
                  <a:srgbClr val="461F4A"/>
                </a:solidFill>
                <a:uFill>
                  <a:solidFill>
                    <a:srgbClr val="461F4A"/>
                  </a:solidFill>
                </a:uFill>
                <a:latin typeface="Arial"/>
                <a:cs typeface="Arial"/>
                <a:hlinkClick r:id="rId7"/>
              </a:rPr>
              <a:t>i</a:t>
            </a:r>
            <a:r>
              <a:rPr sz="2000" u="heavy" dirty="0">
                <a:solidFill>
                  <a:srgbClr val="461F4A"/>
                </a:solidFill>
                <a:uFill>
                  <a:solidFill>
                    <a:srgbClr val="461F4A"/>
                  </a:solidFill>
                </a:uFill>
                <a:latin typeface="Arial"/>
                <a:cs typeface="Arial"/>
                <a:hlinkClick r:id="rId7"/>
              </a:rPr>
              <a:t>o</a:t>
            </a:r>
            <a:r>
              <a:rPr sz="2000" u="heavy" spc="-10" dirty="0">
                <a:solidFill>
                  <a:srgbClr val="461F4A"/>
                </a:solidFill>
                <a:uFill>
                  <a:solidFill>
                    <a:srgbClr val="461F4A"/>
                  </a:solidFill>
                </a:uFill>
                <a:latin typeface="Arial"/>
                <a:cs typeface="Arial"/>
                <a:hlinkClick r:id="rId7"/>
              </a:rPr>
              <a:t>rs</a:t>
            </a:r>
            <a:r>
              <a:rPr sz="2000" u="heavy" dirty="0">
                <a:solidFill>
                  <a:srgbClr val="461F4A"/>
                </a:solidFill>
                <a:uFill>
                  <a:solidFill>
                    <a:srgbClr val="461F4A"/>
                  </a:solidFill>
                </a:uFill>
                <a:latin typeface="Arial"/>
                <a:cs typeface="Arial"/>
                <a:hlinkClick r:id="rId7"/>
              </a:rPr>
              <a:t>r</a:t>
            </a:r>
            <a:r>
              <a:rPr sz="2000" u="heavy" spc="-10" dirty="0">
                <a:solidFill>
                  <a:srgbClr val="461F4A"/>
                </a:solidFill>
                <a:uFill>
                  <a:solidFill>
                    <a:srgbClr val="461F4A"/>
                  </a:solidFill>
                </a:uFill>
                <a:latin typeface="Arial"/>
                <a:cs typeface="Arial"/>
                <a:hlinkClick r:id="rId7"/>
              </a:rPr>
              <a:t>v</a:t>
            </a:r>
            <a:r>
              <a:rPr sz="2000" u="heavy" dirty="0">
                <a:solidFill>
                  <a:srgbClr val="461F4A"/>
                </a:solidFill>
                <a:uFill>
                  <a:solidFill>
                    <a:srgbClr val="461F4A"/>
                  </a:solidFill>
                </a:uFill>
                <a:latin typeface="Arial"/>
                <a:cs typeface="Arial"/>
                <a:hlinkClick r:id="rId7"/>
              </a:rPr>
              <a:t>/</a:t>
            </a:r>
            <a:endParaRPr sz="2000" dirty="0">
              <a:latin typeface="Arial"/>
              <a:cs typeface="Arial"/>
            </a:endParaRPr>
          </a:p>
          <a:p>
            <a:pPr marL="317500" indent="-304800">
              <a:lnSpc>
                <a:spcPct val="100000"/>
              </a:lnSpc>
              <a:spcBef>
                <a:spcPts val="480"/>
              </a:spcBef>
              <a:buClr>
                <a:srgbClr val="D51F1A"/>
              </a:buClr>
              <a:buFont typeface="Wingdings"/>
              <a:buChar char=""/>
              <a:tabLst>
                <a:tab pos="316865" algn="l"/>
                <a:tab pos="317500" algn="l"/>
              </a:tabLst>
            </a:pPr>
            <a:r>
              <a:rPr sz="2000" dirty="0">
                <a:solidFill>
                  <a:srgbClr val="2C2C2C"/>
                </a:solidFill>
                <a:latin typeface="Arial"/>
                <a:cs typeface="Arial"/>
              </a:rPr>
              <a:t>Nevada</a:t>
            </a:r>
            <a:r>
              <a:rPr sz="2000" spc="-60" dirty="0">
                <a:solidFill>
                  <a:srgbClr val="2C2C2C"/>
                </a:solidFill>
                <a:latin typeface="Arial"/>
                <a:cs typeface="Arial"/>
              </a:rPr>
              <a:t> </a:t>
            </a:r>
            <a:r>
              <a:rPr sz="2000" dirty="0">
                <a:solidFill>
                  <a:srgbClr val="2C2C2C"/>
                </a:solidFill>
                <a:latin typeface="Arial"/>
                <a:cs typeface="Arial"/>
              </a:rPr>
              <a:t>Senior</a:t>
            </a:r>
            <a:r>
              <a:rPr sz="2000" spc="-45" dirty="0">
                <a:solidFill>
                  <a:srgbClr val="2C2C2C"/>
                </a:solidFill>
                <a:latin typeface="Arial"/>
                <a:cs typeface="Arial"/>
              </a:rPr>
              <a:t> </a:t>
            </a:r>
            <a:r>
              <a:rPr sz="2000" dirty="0">
                <a:solidFill>
                  <a:srgbClr val="2C2C2C"/>
                </a:solidFill>
                <a:latin typeface="Arial"/>
                <a:cs typeface="Arial"/>
              </a:rPr>
              <a:t>Guide</a:t>
            </a:r>
            <a:r>
              <a:rPr sz="2000" dirty="0">
                <a:solidFill>
                  <a:srgbClr val="461F4A"/>
                </a:solidFill>
                <a:latin typeface="Arial"/>
                <a:cs typeface="Arial"/>
              </a:rPr>
              <a:t>:</a:t>
            </a:r>
            <a:r>
              <a:rPr sz="2000" spc="-65" dirty="0">
                <a:solidFill>
                  <a:srgbClr val="461F4A"/>
                </a:solidFill>
                <a:latin typeface="Arial"/>
                <a:cs typeface="Arial"/>
              </a:rPr>
              <a:t> </a:t>
            </a:r>
            <a:r>
              <a:rPr sz="2000" u="heavy" spc="-10" dirty="0">
                <a:solidFill>
                  <a:srgbClr val="461F4A"/>
                </a:solidFill>
                <a:uFill>
                  <a:solidFill>
                    <a:srgbClr val="461F4A"/>
                  </a:solidFill>
                </a:uFill>
                <a:latin typeface="Arial"/>
                <a:cs typeface="Arial"/>
                <a:hlinkClick r:id="rId7"/>
              </a:rPr>
              <a:t>https://www.washoecounty.us/seniorsrv/</a:t>
            </a:r>
            <a:endParaRPr sz="2000" dirty="0">
              <a:latin typeface="Arial"/>
              <a:cs typeface="Arial"/>
            </a:endParaRPr>
          </a:p>
          <a:p>
            <a:pPr marL="317500" indent="-304800">
              <a:lnSpc>
                <a:spcPct val="100000"/>
              </a:lnSpc>
              <a:spcBef>
                <a:spcPts val="480"/>
              </a:spcBef>
              <a:buClr>
                <a:srgbClr val="D51F1A"/>
              </a:buClr>
              <a:buFont typeface="Wingdings"/>
              <a:buChar char=""/>
              <a:tabLst>
                <a:tab pos="316865" algn="l"/>
                <a:tab pos="317500" algn="l"/>
              </a:tabLst>
            </a:pPr>
            <a:r>
              <a:rPr sz="2000" dirty="0">
                <a:solidFill>
                  <a:srgbClr val="2C2C2C"/>
                </a:solidFill>
                <a:latin typeface="Arial"/>
                <a:cs typeface="Arial"/>
              </a:rPr>
              <a:t>New</a:t>
            </a:r>
            <a:r>
              <a:rPr sz="2000" spc="-50" dirty="0">
                <a:solidFill>
                  <a:srgbClr val="2C2C2C"/>
                </a:solidFill>
                <a:latin typeface="Arial"/>
                <a:cs typeface="Arial"/>
              </a:rPr>
              <a:t> </a:t>
            </a:r>
            <a:r>
              <a:rPr sz="2000" spc="-5" dirty="0">
                <a:solidFill>
                  <a:srgbClr val="2C2C2C"/>
                </a:solidFill>
                <a:latin typeface="Arial"/>
                <a:cs typeface="Arial"/>
              </a:rPr>
              <a:t>to</a:t>
            </a:r>
            <a:r>
              <a:rPr sz="2000" spc="-25" dirty="0">
                <a:solidFill>
                  <a:srgbClr val="2C2C2C"/>
                </a:solidFill>
                <a:latin typeface="Arial"/>
                <a:cs typeface="Arial"/>
              </a:rPr>
              <a:t> </a:t>
            </a:r>
            <a:r>
              <a:rPr sz="2000" dirty="0">
                <a:solidFill>
                  <a:srgbClr val="2C2C2C"/>
                </a:solidFill>
                <a:latin typeface="Arial"/>
                <a:cs typeface="Arial"/>
              </a:rPr>
              <a:t>Reno</a:t>
            </a:r>
            <a:r>
              <a:rPr sz="2000" dirty="0">
                <a:solidFill>
                  <a:srgbClr val="461F4A"/>
                </a:solidFill>
                <a:latin typeface="Arial"/>
                <a:cs typeface="Arial"/>
              </a:rPr>
              <a:t>:</a:t>
            </a:r>
            <a:r>
              <a:rPr sz="2000" spc="-45" dirty="0">
                <a:solidFill>
                  <a:srgbClr val="461F4A"/>
                </a:solidFill>
                <a:latin typeface="Arial"/>
                <a:cs typeface="Arial"/>
              </a:rPr>
              <a:t> </a:t>
            </a:r>
            <a:r>
              <a:rPr sz="2000" u="heavy" spc="-10" dirty="0">
                <a:solidFill>
                  <a:srgbClr val="461F4A"/>
                </a:solidFill>
                <a:uFill>
                  <a:solidFill>
                    <a:srgbClr val="461F4A"/>
                  </a:solidFill>
                </a:uFill>
                <a:latin typeface="Arial"/>
                <a:cs typeface="Arial"/>
                <a:hlinkClick r:id="rId8"/>
              </a:rPr>
              <a:t>https://www.washoecounty.us/seniorsrv</a:t>
            </a:r>
            <a:endParaRPr sz="2000" dirty="0">
              <a:latin typeface="Arial"/>
              <a:cs typeface="Arial"/>
            </a:endParaRPr>
          </a:p>
          <a:p>
            <a:pPr marL="12700">
              <a:lnSpc>
                <a:spcPct val="100000"/>
              </a:lnSpc>
              <a:spcBef>
                <a:spcPts val="735"/>
              </a:spcBef>
            </a:pPr>
            <a:r>
              <a:rPr sz="3200" dirty="0">
                <a:solidFill>
                  <a:srgbClr val="D51F1A"/>
                </a:solidFill>
                <a:latin typeface="Wingdings"/>
                <a:cs typeface="Wingdings"/>
              </a:rPr>
              <a:t></a:t>
            </a:r>
            <a:endParaRPr sz="3200" dirty="0">
              <a:latin typeface="Wingdings"/>
              <a:cs typeface="Wingdings"/>
            </a:endParaRPr>
          </a:p>
        </p:txBody>
      </p:sp>
      <p:sp>
        <p:nvSpPr>
          <p:cNvPr id="4" name="object 4"/>
          <p:cNvSpPr txBox="1"/>
          <p:nvPr/>
        </p:nvSpPr>
        <p:spPr>
          <a:xfrm>
            <a:off x="1492630" y="5245976"/>
            <a:ext cx="7850505" cy="455930"/>
          </a:xfrm>
          <a:prstGeom prst="rect">
            <a:avLst/>
          </a:prstGeom>
          <a:solidFill>
            <a:srgbClr val="FFFF00"/>
          </a:solidFill>
        </p:spPr>
        <p:txBody>
          <a:bodyPr vert="horz" wrap="square" lIns="0" tIns="0" rIns="0" bIns="0" rtlCol="0">
            <a:spAutoFit/>
          </a:bodyPr>
          <a:lstStyle/>
          <a:p>
            <a:pPr>
              <a:lnSpc>
                <a:spcPts val="3495"/>
              </a:lnSpc>
            </a:pPr>
            <a:r>
              <a:rPr sz="3200" spc="-10" dirty="0">
                <a:solidFill>
                  <a:srgbClr val="461F4A"/>
                </a:solidFill>
                <a:latin typeface="Arial"/>
                <a:cs typeface="Arial"/>
              </a:rPr>
              <a:t>mhealth</a:t>
            </a:r>
            <a:r>
              <a:rPr sz="3200" spc="-55" dirty="0">
                <a:solidFill>
                  <a:srgbClr val="461F4A"/>
                </a:solidFill>
                <a:latin typeface="Arial"/>
                <a:cs typeface="Arial"/>
              </a:rPr>
              <a:t> </a:t>
            </a:r>
            <a:r>
              <a:rPr sz="3200" spc="-15" dirty="0">
                <a:solidFill>
                  <a:srgbClr val="461F4A"/>
                </a:solidFill>
                <a:latin typeface="Arial"/>
                <a:cs typeface="Arial"/>
              </a:rPr>
              <a:t>TOOLS:</a:t>
            </a:r>
            <a:r>
              <a:rPr sz="3200" spc="-75" dirty="0">
                <a:solidFill>
                  <a:srgbClr val="461F4A"/>
                </a:solidFill>
                <a:latin typeface="Arial"/>
                <a:cs typeface="Arial"/>
              </a:rPr>
              <a:t> </a:t>
            </a:r>
            <a:r>
              <a:rPr sz="3200" u="heavy" spc="-5" dirty="0">
                <a:solidFill>
                  <a:srgbClr val="468FCC"/>
                </a:solidFill>
                <a:uFill>
                  <a:solidFill>
                    <a:srgbClr val="468FCC"/>
                  </a:solidFill>
                </a:uFill>
                <a:latin typeface="Arial"/>
                <a:cs typeface="Arial"/>
                <a:hlinkClick r:id="rId9"/>
              </a:rPr>
              <a:t>TSWF_T2_v4</a:t>
            </a:r>
            <a:r>
              <a:rPr sz="3200" u="heavy" spc="-20" dirty="0">
                <a:solidFill>
                  <a:srgbClr val="468FCC"/>
                </a:solidFill>
                <a:uFill>
                  <a:solidFill>
                    <a:srgbClr val="468FCC"/>
                  </a:solidFill>
                </a:uFill>
                <a:latin typeface="Arial"/>
                <a:cs typeface="Arial"/>
                <a:hlinkClick r:id="rId9"/>
              </a:rPr>
              <a:t> </a:t>
            </a:r>
            <a:r>
              <a:rPr sz="3200" u="heavy" spc="-10" dirty="0">
                <a:solidFill>
                  <a:srgbClr val="468FCC"/>
                </a:solidFill>
                <a:uFill>
                  <a:solidFill>
                    <a:srgbClr val="468FCC"/>
                  </a:solidFill>
                </a:uFill>
                <a:latin typeface="Arial"/>
                <a:cs typeface="Arial"/>
                <a:hlinkClick r:id="rId9"/>
              </a:rPr>
              <a:t>(defeet.org)</a:t>
            </a:r>
            <a:endParaRPr sz="3200" dirty="0">
              <a:latin typeface="Arial"/>
              <a:cs typeface="Arial"/>
            </a:endParaRPr>
          </a:p>
        </p:txBody>
      </p:sp>
      <p:sp>
        <p:nvSpPr>
          <p:cNvPr id="5" name="TextBox 4">
            <a:extLst>
              <a:ext uri="{FF2B5EF4-FFF2-40B4-BE49-F238E27FC236}">
                <a16:creationId xmlns:a16="http://schemas.microsoft.com/office/drawing/2014/main" id="{EAA40D2B-C5CC-274F-B729-24C0B57C33A3}"/>
              </a:ext>
            </a:extLst>
          </p:cNvPr>
          <p:cNvSpPr txBox="1"/>
          <p:nvPr/>
        </p:nvSpPr>
        <p:spPr>
          <a:xfrm>
            <a:off x="11506200" y="6248400"/>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55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672057" y="223507"/>
            <a:ext cx="5060315" cy="696595"/>
          </a:xfrm>
          <a:prstGeom prst="rect">
            <a:avLst/>
          </a:prstGeom>
        </p:spPr>
        <p:txBody>
          <a:bodyPr vert="horz" wrap="square" lIns="0" tIns="12700" rIns="0" bIns="0" rtlCol="0">
            <a:spAutoFit/>
          </a:bodyPr>
          <a:lstStyle/>
          <a:p>
            <a:pPr marL="12700">
              <a:lnSpc>
                <a:spcPct val="100000"/>
              </a:lnSpc>
              <a:spcBef>
                <a:spcPts val="100"/>
              </a:spcBef>
            </a:pPr>
            <a:r>
              <a:rPr sz="4400" dirty="0"/>
              <a:t>Suicide</a:t>
            </a:r>
            <a:r>
              <a:rPr sz="4400" spc="-50" dirty="0"/>
              <a:t> </a:t>
            </a:r>
            <a:r>
              <a:rPr sz="4400" spc="-5" dirty="0"/>
              <a:t>Prevention</a:t>
            </a:r>
            <a:endParaRPr sz="4400" dirty="0"/>
          </a:p>
        </p:txBody>
      </p:sp>
      <p:sp>
        <p:nvSpPr>
          <p:cNvPr id="7" name="object 7"/>
          <p:cNvSpPr txBox="1"/>
          <p:nvPr/>
        </p:nvSpPr>
        <p:spPr>
          <a:xfrm>
            <a:off x="672057" y="892439"/>
            <a:ext cx="2884805" cy="696595"/>
          </a:xfrm>
          <a:prstGeom prst="rect">
            <a:avLst/>
          </a:prstGeom>
        </p:spPr>
        <p:txBody>
          <a:bodyPr vert="horz" wrap="square" lIns="0" tIns="13335" rIns="0" bIns="0" rtlCol="0">
            <a:spAutoFit/>
          </a:bodyPr>
          <a:lstStyle/>
          <a:p>
            <a:pPr marL="12700">
              <a:lnSpc>
                <a:spcPct val="100000"/>
              </a:lnSpc>
              <a:spcBef>
                <a:spcPts val="105"/>
              </a:spcBef>
            </a:pPr>
            <a:r>
              <a:rPr sz="4400" b="1" spc="-5" dirty="0">
                <a:solidFill>
                  <a:srgbClr val="C07B0B"/>
                </a:solidFill>
                <a:latin typeface="Arial"/>
                <a:cs typeface="Arial"/>
              </a:rPr>
              <a:t>Resources</a:t>
            </a:r>
            <a:endParaRPr sz="4400" dirty="0">
              <a:latin typeface="Arial"/>
              <a:cs typeface="Arial"/>
            </a:endParaRPr>
          </a:p>
        </p:txBody>
      </p:sp>
      <p:pic>
        <p:nvPicPr>
          <p:cNvPr id="8" name="object 8" descr="Post-it notes with smiley faces"/>
          <p:cNvPicPr/>
          <p:nvPr/>
        </p:nvPicPr>
        <p:blipFill>
          <a:blip r:embed="rId2" cstate="print"/>
          <a:stretch>
            <a:fillRect/>
          </a:stretch>
        </p:blipFill>
        <p:spPr>
          <a:xfrm>
            <a:off x="71627" y="1944623"/>
            <a:ext cx="3869436" cy="4114799"/>
          </a:xfrm>
          <a:prstGeom prst="rect">
            <a:avLst/>
          </a:prstGeom>
        </p:spPr>
      </p:pic>
      <p:sp>
        <p:nvSpPr>
          <p:cNvPr id="2" name="object 2"/>
          <p:cNvSpPr txBox="1"/>
          <p:nvPr/>
        </p:nvSpPr>
        <p:spPr>
          <a:xfrm>
            <a:off x="4737094" y="1108749"/>
            <a:ext cx="6536690" cy="4897120"/>
          </a:xfrm>
          <a:prstGeom prst="rect">
            <a:avLst/>
          </a:prstGeom>
        </p:spPr>
        <p:txBody>
          <a:bodyPr vert="horz" wrap="square" lIns="0" tIns="13335" rIns="0" bIns="0" rtlCol="0">
            <a:spAutoFit/>
          </a:bodyPr>
          <a:lstStyle/>
          <a:p>
            <a:pPr marL="1905" algn="ctr">
              <a:lnSpc>
                <a:spcPct val="100000"/>
              </a:lnSpc>
              <a:spcBef>
                <a:spcPts val="105"/>
              </a:spcBef>
            </a:pPr>
            <a:r>
              <a:rPr sz="1700" b="1" spc="-5" dirty="0">
                <a:solidFill>
                  <a:srgbClr val="212121"/>
                </a:solidFill>
                <a:latin typeface="Arial"/>
                <a:cs typeface="Arial"/>
              </a:rPr>
              <a:t>American</a:t>
            </a:r>
            <a:r>
              <a:rPr sz="1700" b="1" spc="25" dirty="0">
                <a:solidFill>
                  <a:srgbClr val="212121"/>
                </a:solidFill>
                <a:latin typeface="Arial"/>
                <a:cs typeface="Arial"/>
              </a:rPr>
              <a:t> </a:t>
            </a:r>
            <a:r>
              <a:rPr sz="1700" b="1" dirty="0">
                <a:solidFill>
                  <a:srgbClr val="212121"/>
                </a:solidFill>
                <a:latin typeface="Arial"/>
                <a:cs typeface="Arial"/>
              </a:rPr>
              <a:t>Foundation</a:t>
            </a:r>
            <a:r>
              <a:rPr sz="1700" b="1" spc="-35" dirty="0">
                <a:solidFill>
                  <a:srgbClr val="212121"/>
                </a:solidFill>
                <a:latin typeface="Arial"/>
                <a:cs typeface="Arial"/>
              </a:rPr>
              <a:t> </a:t>
            </a:r>
            <a:r>
              <a:rPr sz="1700" b="1" dirty="0">
                <a:solidFill>
                  <a:srgbClr val="212121"/>
                </a:solidFill>
                <a:latin typeface="Arial"/>
                <a:cs typeface="Arial"/>
              </a:rPr>
              <a:t>for</a:t>
            </a:r>
            <a:r>
              <a:rPr sz="1700" b="1" spc="-20" dirty="0">
                <a:solidFill>
                  <a:srgbClr val="212121"/>
                </a:solidFill>
                <a:latin typeface="Arial"/>
                <a:cs typeface="Arial"/>
              </a:rPr>
              <a:t> </a:t>
            </a:r>
            <a:r>
              <a:rPr sz="1700" b="1" spc="-5" dirty="0">
                <a:solidFill>
                  <a:srgbClr val="212121"/>
                </a:solidFill>
                <a:latin typeface="Arial"/>
                <a:cs typeface="Arial"/>
              </a:rPr>
              <a:t>Suicide Prevention</a:t>
            </a:r>
            <a:r>
              <a:rPr sz="1700" b="1" spc="25" dirty="0">
                <a:solidFill>
                  <a:srgbClr val="212121"/>
                </a:solidFill>
                <a:latin typeface="Arial"/>
                <a:cs typeface="Arial"/>
              </a:rPr>
              <a:t> </a:t>
            </a:r>
            <a:r>
              <a:rPr sz="1700" b="1" spc="-5" dirty="0">
                <a:solidFill>
                  <a:srgbClr val="212121"/>
                </a:solidFill>
                <a:latin typeface="Arial"/>
                <a:cs typeface="Arial"/>
              </a:rPr>
              <a:t>(AFSP)</a:t>
            </a:r>
            <a:endParaRPr sz="1700" dirty="0">
              <a:latin typeface="Arial"/>
              <a:cs typeface="Arial"/>
            </a:endParaRPr>
          </a:p>
          <a:p>
            <a:pPr marL="635" algn="ctr">
              <a:lnSpc>
                <a:spcPct val="100000"/>
              </a:lnSpc>
            </a:pPr>
            <a:r>
              <a:rPr sz="1700" spc="-15" dirty="0">
                <a:solidFill>
                  <a:srgbClr val="212121"/>
                </a:solidFill>
                <a:latin typeface="Arial"/>
                <a:cs typeface="Arial"/>
                <a:hlinkClick r:id="rId3"/>
              </a:rPr>
              <a:t>www.afsp.org</a:t>
            </a:r>
            <a:endParaRPr sz="1700" dirty="0">
              <a:latin typeface="Arial"/>
              <a:cs typeface="Arial"/>
            </a:endParaRPr>
          </a:p>
          <a:p>
            <a:pPr marL="2540" algn="ctr">
              <a:lnSpc>
                <a:spcPct val="100000"/>
              </a:lnSpc>
            </a:pPr>
            <a:r>
              <a:rPr sz="1700" b="1" spc="-5" dirty="0">
                <a:solidFill>
                  <a:srgbClr val="212121"/>
                </a:solidFill>
                <a:latin typeface="Arial"/>
                <a:cs typeface="Arial"/>
              </a:rPr>
              <a:t>American</a:t>
            </a:r>
            <a:r>
              <a:rPr sz="1700" b="1" spc="-30" dirty="0">
                <a:solidFill>
                  <a:srgbClr val="212121"/>
                </a:solidFill>
                <a:latin typeface="Arial"/>
                <a:cs typeface="Arial"/>
              </a:rPr>
              <a:t> </a:t>
            </a:r>
            <a:r>
              <a:rPr sz="1700" b="1" spc="-5" dirty="0">
                <a:solidFill>
                  <a:srgbClr val="212121"/>
                </a:solidFill>
                <a:latin typeface="Arial"/>
                <a:cs typeface="Arial"/>
              </a:rPr>
              <a:t>Association</a:t>
            </a:r>
            <a:r>
              <a:rPr sz="1700" b="1" spc="35" dirty="0">
                <a:solidFill>
                  <a:srgbClr val="212121"/>
                </a:solidFill>
                <a:latin typeface="Arial"/>
                <a:cs typeface="Arial"/>
              </a:rPr>
              <a:t> </a:t>
            </a:r>
            <a:r>
              <a:rPr sz="1700" b="1" dirty="0">
                <a:solidFill>
                  <a:srgbClr val="212121"/>
                </a:solidFill>
                <a:latin typeface="Arial"/>
                <a:cs typeface="Arial"/>
              </a:rPr>
              <a:t>of</a:t>
            </a:r>
            <a:r>
              <a:rPr sz="1700" b="1" spc="-15" dirty="0">
                <a:solidFill>
                  <a:srgbClr val="212121"/>
                </a:solidFill>
                <a:latin typeface="Arial"/>
                <a:cs typeface="Arial"/>
              </a:rPr>
              <a:t> </a:t>
            </a:r>
            <a:r>
              <a:rPr sz="1700" b="1" spc="-5" dirty="0">
                <a:solidFill>
                  <a:srgbClr val="212121"/>
                </a:solidFill>
                <a:latin typeface="Arial"/>
                <a:cs typeface="Arial"/>
              </a:rPr>
              <a:t>Suicidology </a:t>
            </a:r>
            <a:r>
              <a:rPr sz="1700" b="1" spc="-15" dirty="0">
                <a:solidFill>
                  <a:srgbClr val="212121"/>
                </a:solidFill>
                <a:latin typeface="Arial"/>
                <a:cs typeface="Arial"/>
              </a:rPr>
              <a:t>(AAS)</a:t>
            </a:r>
            <a:endParaRPr sz="1700" dirty="0">
              <a:latin typeface="Arial"/>
              <a:cs typeface="Arial"/>
            </a:endParaRPr>
          </a:p>
          <a:p>
            <a:pPr algn="ctr">
              <a:lnSpc>
                <a:spcPct val="100000"/>
              </a:lnSpc>
            </a:pPr>
            <a:r>
              <a:rPr sz="1700" spc="-20" dirty="0">
                <a:solidFill>
                  <a:srgbClr val="212121"/>
                </a:solidFill>
                <a:latin typeface="Arial"/>
                <a:cs typeface="Arial"/>
                <a:hlinkClick r:id="rId4"/>
              </a:rPr>
              <a:t>www.suicidology.org</a:t>
            </a:r>
            <a:endParaRPr sz="1700" dirty="0">
              <a:latin typeface="Arial"/>
              <a:cs typeface="Arial"/>
            </a:endParaRPr>
          </a:p>
          <a:p>
            <a:pPr marL="2540" algn="ctr">
              <a:lnSpc>
                <a:spcPct val="100000"/>
              </a:lnSpc>
            </a:pPr>
            <a:r>
              <a:rPr sz="1700" b="1" spc="-5" dirty="0">
                <a:solidFill>
                  <a:srgbClr val="212121"/>
                </a:solidFill>
                <a:latin typeface="Arial"/>
                <a:cs typeface="Arial"/>
              </a:rPr>
              <a:t>Suicide</a:t>
            </a:r>
            <a:r>
              <a:rPr sz="1700" b="1" dirty="0">
                <a:solidFill>
                  <a:srgbClr val="212121"/>
                </a:solidFill>
                <a:latin typeface="Arial"/>
                <a:cs typeface="Arial"/>
              </a:rPr>
              <a:t> </a:t>
            </a:r>
            <a:r>
              <a:rPr sz="1700" b="1" spc="-5" dirty="0">
                <a:solidFill>
                  <a:srgbClr val="212121"/>
                </a:solidFill>
                <a:latin typeface="Arial"/>
                <a:cs typeface="Arial"/>
              </a:rPr>
              <a:t>Prevention</a:t>
            </a:r>
            <a:r>
              <a:rPr sz="1700" b="1" spc="35" dirty="0">
                <a:solidFill>
                  <a:srgbClr val="212121"/>
                </a:solidFill>
                <a:latin typeface="Arial"/>
                <a:cs typeface="Arial"/>
              </a:rPr>
              <a:t> </a:t>
            </a:r>
            <a:r>
              <a:rPr sz="1700" b="1" dirty="0">
                <a:solidFill>
                  <a:srgbClr val="212121"/>
                </a:solidFill>
                <a:latin typeface="Arial"/>
                <a:cs typeface="Arial"/>
              </a:rPr>
              <a:t>Resource</a:t>
            </a:r>
            <a:r>
              <a:rPr sz="1700" b="1" spc="-20" dirty="0">
                <a:solidFill>
                  <a:srgbClr val="212121"/>
                </a:solidFill>
                <a:latin typeface="Arial"/>
                <a:cs typeface="Arial"/>
              </a:rPr>
              <a:t> </a:t>
            </a:r>
            <a:r>
              <a:rPr sz="1700" b="1" dirty="0">
                <a:solidFill>
                  <a:srgbClr val="212121"/>
                </a:solidFill>
                <a:latin typeface="Arial"/>
                <a:cs typeface="Arial"/>
              </a:rPr>
              <a:t>Center</a:t>
            </a:r>
            <a:r>
              <a:rPr sz="1700" b="1" spc="-15" dirty="0">
                <a:solidFill>
                  <a:srgbClr val="212121"/>
                </a:solidFill>
                <a:latin typeface="Arial"/>
                <a:cs typeface="Arial"/>
              </a:rPr>
              <a:t> </a:t>
            </a:r>
            <a:r>
              <a:rPr sz="1700" b="1" dirty="0">
                <a:solidFill>
                  <a:srgbClr val="212121"/>
                </a:solidFill>
                <a:latin typeface="Arial"/>
                <a:cs typeface="Arial"/>
              </a:rPr>
              <a:t>(SPRC)</a:t>
            </a:r>
            <a:endParaRPr sz="1700" dirty="0">
              <a:latin typeface="Arial"/>
              <a:cs typeface="Arial"/>
            </a:endParaRPr>
          </a:p>
          <a:p>
            <a:pPr algn="ctr">
              <a:lnSpc>
                <a:spcPct val="100000"/>
              </a:lnSpc>
            </a:pPr>
            <a:r>
              <a:rPr sz="1700" spc="-15" dirty="0">
                <a:solidFill>
                  <a:srgbClr val="212121"/>
                </a:solidFill>
                <a:latin typeface="Arial"/>
                <a:cs typeface="Arial"/>
                <a:hlinkClick r:id="rId5"/>
              </a:rPr>
              <a:t>www.sprc.org</a:t>
            </a:r>
            <a:endParaRPr sz="1700" dirty="0">
              <a:latin typeface="Arial"/>
              <a:cs typeface="Arial"/>
            </a:endParaRPr>
          </a:p>
          <a:p>
            <a:pPr marL="635" algn="ctr">
              <a:lnSpc>
                <a:spcPct val="100000"/>
              </a:lnSpc>
            </a:pPr>
            <a:r>
              <a:rPr sz="1700" b="1" spc="-5" dirty="0">
                <a:solidFill>
                  <a:srgbClr val="212121"/>
                </a:solidFill>
                <a:latin typeface="Arial"/>
                <a:cs typeface="Arial"/>
              </a:rPr>
              <a:t>Suicide</a:t>
            </a:r>
            <a:r>
              <a:rPr sz="1700" b="1" spc="5" dirty="0">
                <a:solidFill>
                  <a:srgbClr val="212121"/>
                </a:solidFill>
                <a:latin typeface="Arial"/>
                <a:cs typeface="Arial"/>
              </a:rPr>
              <a:t> </a:t>
            </a:r>
            <a:r>
              <a:rPr sz="1700" b="1" spc="-5" dirty="0">
                <a:solidFill>
                  <a:srgbClr val="212121"/>
                </a:solidFill>
                <a:latin typeface="Arial"/>
                <a:cs typeface="Arial"/>
              </a:rPr>
              <a:t>Prevention</a:t>
            </a:r>
            <a:r>
              <a:rPr sz="1700" b="1" spc="-40" dirty="0">
                <a:solidFill>
                  <a:srgbClr val="212121"/>
                </a:solidFill>
                <a:latin typeface="Arial"/>
                <a:cs typeface="Arial"/>
              </a:rPr>
              <a:t> </a:t>
            </a:r>
            <a:r>
              <a:rPr sz="1700" b="1" spc="-10" dirty="0">
                <a:solidFill>
                  <a:srgbClr val="212121"/>
                </a:solidFill>
                <a:latin typeface="Arial"/>
                <a:cs typeface="Arial"/>
              </a:rPr>
              <a:t>Action</a:t>
            </a:r>
            <a:r>
              <a:rPr sz="1700" b="1" spc="35" dirty="0">
                <a:solidFill>
                  <a:srgbClr val="212121"/>
                </a:solidFill>
                <a:latin typeface="Arial"/>
                <a:cs typeface="Arial"/>
              </a:rPr>
              <a:t> </a:t>
            </a:r>
            <a:r>
              <a:rPr sz="1700" b="1" dirty="0">
                <a:solidFill>
                  <a:srgbClr val="212121"/>
                </a:solidFill>
                <a:latin typeface="Arial"/>
                <a:cs typeface="Arial"/>
              </a:rPr>
              <a:t>Network</a:t>
            </a:r>
            <a:r>
              <a:rPr sz="1700" b="1" spc="-30" dirty="0">
                <a:solidFill>
                  <a:srgbClr val="212121"/>
                </a:solidFill>
                <a:latin typeface="Arial"/>
                <a:cs typeface="Arial"/>
              </a:rPr>
              <a:t> (SPAN</a:t>
            </a:r>
            <a:r>
              <a:rPr sz="1700" b="1" spc="5" dirty="0">
                <a:solidFill>
                  <a:srgbClr val="212121"/>
                </a:solidFill>
                <a:latin typeface="Arial"/>
                <a:cs typeface="Arial"/>
              </a:rPr>
              <a:t> </a:t>
            </a:r>
            <a:r>
              <a:rPr sz="1700" b="1" spc="-10" dirty="0">
                <a:solidFill>
                  <a:srgbClr val="212121"/>
                </a:solidFill>
                <a:latin typeface="Arial"/>
                <a:cs typeface="Arial"/>
              </a:rPr>
              <a:t>USA)</a:t>
            </a:r>
            <a:endParaRPr sz="1700" dirty="0">
              <a:latin typeface="Arial"/>
              <a:cs typeface="Arial"/>
            </a:endParaRPr>
          </a:p>
          <a:p>
            <a:pPr marL="635" algn="ctr">
              <a:lnSpc>
                <a:spcPct val="100000"/>
              </a:lnSpc>
            </a:pPr>
            <a:r>
              <a:rPr sz="1700" spc="-15" dirty="0">
                <a:solidFill>
                  <a:srgbClr val="212121"/>
                </a:solidFill>
                <a:latin typeface="Arial"/>
                <a:cs typeface="Arial"/>
                <a:hlinkClick r:id="rId6"/>
              </a:rPr>
              <a:t>www.spanusa.org</a:t>
            </a:r>
            <a:endParaRPr sz="1700" dirty="0">
              <a:latin typeface="Arial"/>
              <a:cs typeface="Arial"/>
            </a:endParaRPr>
          </a:p>
          <a:p>
            <a:pPr algn="ctr">
              <a:lnSpc>
                <a:spcPct val="100000"/>
              </a:lnSpc>
            </a:pPr>
            <a:r>
              <a:rPr sz="1700" b="1" spc="-10" dirty="0">
                <a:solidFill>
                  <a:srgbClr val="212121"/>
                </a:solidFill>
                <a:latin typeface="Arial"/>
                <a:cs typeface="Arial"/>
              </a:rPr>
              <a:t>Nevada</a:t>
            </a:r>
            <a:r>
              <a:rPr sz="1700" b="1" spc="25" dirty="0">
                <a:solidFill>
                  <a:srgbClr val="212121"/>
                </a:solidFill>
                <a:latin typeface="Arial"/>
                <a:cs typeface="Arial"/>
              </a:rPr>
              <a:t> </a:t>
            </a:r>
            <a:r>
              <a:rPr sz="1700" b="1" spc="-5" dirty="0">
                <a:solidFill>
                  <a:srgbClr val="212121"/>
                </a:solidFill>
                <a:latin typeface="Arial"/>
                <a:cs typeface="Arial"/>
              </a:rPr>
              <a:t>State Suicide</a:t>
            </a:r>
            <a:r>
              <a:rPr sz="1700" b="1" spc="5" dirty="0">
                <a:solidFill>
                  <a:srgbClr val="212121"/>
                </a:solidFill>
                <a:latin typeface="Arial"/>
                <a:cs typeface="Arial"/>
              </a:rPr>
              <a:t> </a:t>
            </a:r>
            <a:r>
              <a:rPr sz="1700" b="1" spc="-5" dirty="0">
                <a:solidFill>
                  <a:srgbClr val="212121"/>
                </a:solidFill>
                <a:latin typeface="Arial"/>
                <a:cs typeface="Arial"/>
              </a:rPr>
              <a:t>Prevention</a:t>
            </a:r>
            <a:r>
              <a:rPr sz="1700" b="1" spc="5" dirty="0">
                <a:solidFill>
                  <a:srgbClr val="212121"/>
                </a:solidFill>
                <a:latin typeface="Arial"/>
                <a:cs typeface="Arial"/>
              </a:rPr>
              <a:t> </a:t>
            </a:r>
            <a:r>
              <a:rPr sz="1700" b="1" spc="15" dirty="0">
                <a:solidFill>
                  <a:srgbClr val="212121"/>
                </a:solidFill>
                <a:latin typeface="Arial"/>
                <a:cs typeface="Arial"/>
              </a:rPr>
              <a:t>web</a:t>
            </a:r>
            <a:r>
              <a:rPr sz="1700" b="1" spc="-30" dirty="0">
                <a:solidFill>
                  <a:srgbClr val="212121"/>
                </a:solidFill>
                <a:latin typeface="Arial"/>
                <a:cs typeface="Arial"/>
              </a:rPr>
              <a:t> </a:t>
            </a:r>
            <a:r>
              <a:rPr sz="1700" b="1" spc="-5" dirty="0">
                <a:solidFill>
                  <a:srgbClr val="212121"/>
                </a:solidFill>
                <a:latin typeface="Arial"/>
                <a:cs typeface="Arial"/>
              </a:rPr>
              <a:t>site</a:t>
            </a:r>
            <a:endParaRPr sz="1700" dirty="0">
              <a:latin typeface="Arial"/>
              <a:cs typeface="Arial"/>
            </a:endParaRPr>
          </a:p>
          <a:p>
            <a:pPr algn="ctr">
              <a:lnSpc>
                <a:spcPct val="100000"/>
              </a:lnSpc>
            </a:pPr>
            <a:r>
              <a:rPr sz="1700" spc="-15" dirty="0">
                <a:solidFill>
                  <a:srgbClr val="212121"/>
                </a:solidFill>
                <a:latin typeface="Arial"/>
                <a:cs typeface="Arial"/>
                <a:hlinkClick r:id="rId7"/>
              </a:rPr>
              <a:t>www.suicideprevention.nv.gov</a:t>
            </a:r>
            <a:endParaRPr sz="1700" dirty="0">
              <a:latin typeface="Arial"/>
              <a:cs typeface="Arial"/>
            </a:endParaRPr>
          </a:p>
          <a:p>
            <a:pPr marL="1270" algn="ctr">
              <a:lnSpc>
                <a:spcPct val="100000"/>
              </a:lnSpc>
            </a:pPr>
            <a:r>
              <a:rPr sz="1700" b="1" spc="-10" dirty="0">
                <a:solidFill>
                  <a:srgbClr val="212121"/>
                </a:solidFill>
                <a:latin typeface="Arial"/>
                <a:cs typeface="Arial"/>
              </a:rPr>
              <a:t>Surviving</a:t>
            </a:r>
            <a:r>
              <a:rPr sz="1700" b="1" spc="45" dirty="0">
                <a:solidFill>
                  <a:srgbClr val="212121"/>
                </a:solidFill>
                <a:latin typeface="Arial"/>
                <a:cs typeface="Arial"/>
              </a:rPr>
              <a:t> </a:t>
            </a:r>
            <a:r>
              <a:rPr sz="1700" b="1" spc="-5" dirty="0">
                <a:solidFill>
                  <a:srgbClr val="212121"/>
                </a:solidFill>
                <a:latin typeface="Arial"/>
                <a:cs typeface="Arial"/>
              </a:rPr>
              <a:t>Suicide</a:t>
            </a:r>
            <a:r>
              <a:rPr sz="1700" b="1" spc="10" dirty="0">
                <a:solidFill>
                  <a:srgbClr val="212121"/>
                </a:solidFill>
                <a:latin typeface="Arial"/>
                <a:cs typeface="Arial"/>
              </a:rPr>
              <a:t> </a:t>
            </a:r>
            <a:r>
              <a:rPr sz="1700" b="1" spc="-10" dirty="0">
                <a:solidFill>
                  <a:srgbClr val="212121"/>
                </a:solidFill>
                <a:latin typeface="Arial"/>
                <a:cs typeface="Arial"/>
              </a:rPr>
              <a:t>(survivor</a:t>
            </a:r>
            <a:r>
              <a:rPr sz="1700" b="1" spc="50" dirty="0">
                <a:solidFill>
                  <a:srgbClr val="212121"/>
                </a:solidFill>
                <a:latin typeface="Arial"/>
                <a:cs typeface="Arial"/>
              </a:rPr>
              <a:t> </a:t>
            </a:r>
            <a:r>
              <a:rPr sz="1700" b="1" dirty="0">
                <a:solidFill>
                  <a:srgbClr val="212121"/>
                </a:solidFill>
                <a:latin typeface="Arial"/>
                <a:cs typeface="Arial"/>
              </a:rPr>
              <a:t>support)</a:t>
            </a:r>
            <a:r>
              <a:rPr sz="1700" b="1" spc="-15" dirty="0">
                <a:solidFill>
                  <a:srgbClr val="212121"/>
                </a:solidFill>
                <a:latin typeface="Arial"/>
                <a:cs typeface="Arial"/>
              </a:rPr>
              <a:t> </a:t>
            </a:r>
            <a:r>
              <a:rPr sz="1700" b="1" spc="10" dirty="0">
                <a:solidFill>
                  <a:srgbClr val="212121"/>
                </a:solidFill>
                <a:latin typeface="Arial"/>
                <a:cs typeface="Arial"/>
              </a:rPr>
              <a:t>web</a:t>
            </a:r>
            <a:r>
              <a:rPr sz="1700" b="1" spc="-40" dirty="0">
                <a:solidFill>
                  <a:srgbClr val="212121"/>
                </a:solidFill>
                <a:latin typeface="Arial"/>
                <a:cs typeface="Arial"/>
              </a:rPr>
              <a:t> </a:t>
            </a:r>
            <a:r>
              <a:rPr sz="1700" b="1" spc="-5" dirty="0">
                <a:solidFill>
                  <a:srgbClr val="212121"/>
                </a:solidFill>
                <a:latin typeface="Arial"/>
                <a:cs typeface="Arial"/>
              </a:rPr>
              <a:t>site</a:t>
            </a:r>
            <a:endParaRPr sz="1700" dirty="0">
              <a:latin typeface="Arial"/>
              <a:cs typeface="Arial"/>
            </a:endParaRPr>
          </a:p>
          <a:p>
            <a:pPr marL="635" algn="ctr">
              <a:lnSpc>
                <a:spcPct val="100000"/>
              </a:lnSpc>
            </a:pPr>
            <a:r>
              <a:rPr sz="1700" spc="-10" dirty="0">
                <a:solidFill>
                  <a:srgbClr val="212121"/>
                </a:solidFill>
                <a:latin typeface="Arial"/>
                <a:cs typeface="Arial"/>
                <a:hlinkClick r:id="rId8"/>
              </a:rPr>
              <a:t>www.survivingsuicide.com</a:t>
            </a:r>
            <a:endParaRPr sz="1700" dirty="0">
              <a:latin typeface="Arial"/>
              <a:cs typeface="Arial"/>
            </a:endParaRPr>
          </a:p>
          <a:p>
            <a:pPr marL="1905" algn="ctr">
              <a:lnSpc>
                <a:spcPct val="100000"/>
              </a:lnSpc>
            </a:pPr>
            <a:r>
              <a:rPr sz="1700" b="1" spc="-5" dirty="0">
                <a:solidFill>
                  <a:srgbClr val="212121"/>
                </a:solidFill>
                <a:latin typeface="Arial"/>
                <a:cs typeface="Arial"/>
              </a:rPr>
              <a:t>Nevada</a:t>
            </a:r>
            <a:r>
              <a:rPr sz="1700" b="1" spc="25" dirty="0">
                <a:solidFill>
                  <a:srgbClr val="212121"/>
                </a:solidFill>
                <a:latin typeface="Arial"/>
                <a:cs typeface="Arial"/>
              </a:rPr>
              <a:t> </a:t>
            </a:r>
            <a:r>
              <a:rPr sz="1700" b="1" spc="-5" dirty="0">
                <a:solidFill>
                  <a:srgbClr val="212121"/>
                </a:solidFill>
                <a:latin typeface="Arial"/>
                <a:cs typeface="Arial"/>
              </a:rPr>
              <a:t>Coalition</a:t>
            </a:r>
            <a:r>
              <a:rPr sz="1700" b="1" dirty="0">
                <a:solidFill>
                  <a:srgbClr val="212121"/>
                </a:solidFill>
                <a:latin typeface="Arial"/>
                <a:cs typeface="Arial"/>
              </a:rPr>
              <a:t> for</a:t>
            </a:r>
            <a:r>
              <a:rPr sz="1700" b="1" spc="-15" dirty="0">
                <a:solidFill>
                  <a:srgbClr val="212121"/>
                </a:solidFill>
                <a:latin typeface="Arial"/>
                <a:cs typeface="Arial"/>
              </a:rPr>
              <a:t> </a:t>
            </a:r>
            <a:r>
              <a:rPr sz="1700" b="1" spc="-5" dirty="0">
                <a:solidFill>
                  <a:srgbClr val="212121"/>
                </a:solidFill>
                <a:latin typeface="Arial"/>
                <a:cs typeface="Arial"/>
              </a:rPr>
              <a:t>Suicide</a:t>
            </a:r>
            <a:r>
              <a:rPr sz="1700" b="1" spc="5" dirty="0">
                <a:solidFill>
                  <a:srgbClr val="212121"/>
                </a:solidFill>
                <a:latin typeface="Arial"/>
                <a:cs typeface="Arial"/>
              </a:rPr>
              <a:t> </a:t>
            </a:r>
            <a:r>
              <a:rPr sz="1700" b="1" spc="-5" dirty="0">
                <a:solidFill>
                  <a:srgbClr val="212121"/>
                </a:solidFill>
                <a:latin typeface="Arial"/>
                <a:cs typeface="Arial"/>
              </a:rPr>
              <a:t>Prevention</a:t>
            </a:r>
            <a:endParaRPr sz="1700" dirty="0">
              <a:latin typeface="Arial"/>
              <a:cs typeface="Arial"/>
            </a:endParaRPr>
          </a:p>
          <a:p>
            <a:pPr algn="ctr">
              <a:lnSpc>
                <a:spcPct val="100000"/>
              </a:lnSpc>
            </a:pPr>
            <a:r>
              <a:rPr sz="1700" u="heavy" spc="-10" dirty="0">
                <a:solidFill>
                  <a:srgbClr val="212121"/>
                </a:solidFill>
                <a:uFill>
                  <a:solidFill>
                    <a:srgbClr val="212121"/>
                  </a:solidFill>
                </a:uFill>
                <a:latin typeface="Arial"/>
                <a:cs typeface="Arial"/>
                <a:hlinkClick r:id="rId9"/>
              </a:rPr>
              <a:t>www.nvsuicideprevention.org</a:t>
            </a:r>
            <a:endParaRPr sz="1700" dirty="0">
              <a:latin typeface="Arial"/>
              <a:cs typeface="Arial"/>
            </a:endParaRPr>
          </a:p>
          <a:p>
            <a:pPr marL="635" algn="ctr">
              <a:lnSpc>
                <a:spcPct val="100000"/>
              </a:lnSpc>
            </a:pPr>
            <a:r>
              <a:rPr sz="1700" b="1" spc="-5" dirty="0">
                <a:solidFill>
                  <a:srgbClr val="212121"/>
                </a:solidFill>
                <a:latin typeface="Arial"/>
                <a:cs typeface="Arial"/>
              </a:rPr>
              <a:t>Nevada</a:t>
            </a:r>
            <a:r>
              <a:rPr sz="1700" b="1" spc="15" dirty="0">
                <a:solidFill>
                  <a:srgbClr val="212121"/>
                </a:solidFill>
                <a:latin typeface="Arial"/>
                <a:cs typeface="Arial"/>
              </a:rPr>
              <a:t> </a:t>
            </a:r>
            <a:r>
              <a:rPr sz="1700" b="1" spc="-5" dirty="0">
                <a:solidFill>
                  <a:srgbClr val="212121"/>
                </a:solidFill>
                <a:latin typeface="Arial"/>
                <a:cs typeface="Arial"/>
              </a:rPr>
              <a:t>Intervention</a:t>
            </a:r>
            <a:r>
              <a:rPr sz="1700" b="1" spc="20" dirty="0">
                <a:solidFill>
                  <a:srgbClr val="212121"/>
                </a:solidFill>
                <a:latin typeface="Arial"/>
                <a:cs typeface="Arial"/>
              </a:rPr>
              <a:t> </a:t>
            </a:r>
            <a:r>
              <a:rPr sz="1700" b="1" dirty="0">
                <a:solidFill>
                  <a:srgbClr val="212121"/>
                </a:solidFill>
                <a:latin typeface="Arial"/>
                <a:cs typeface="Arial"/>
              </a:rPr>
              <a:t>Connection</a:t>
            </a:r>
            <a:endParaRPr sz="1700" dirty="0">
              <a:latin typeface="Arial"/>
              <a:cs typeface="Arial"/>
            </a:endParaRPr>
          </a:p>
          <a:p>
            <a:pPr algn="ctr">
              <a:lnSpc>
                <a:spcPts val="1835"/>
              </a:lnSpc>
            </a:pPr>
            <a:r>
              <a:rPr sz="1700" u="heavy" spc="-5" dirty="0">
                <a:solidFill>
                  <a:srgbClr val="212121"/>
                </a:solidFill>
                <a:uFill>
                  <a:solidFill>
                    <a:srgbClr val="212121"/>
                  </a:solidFill>
                </a:uFill>
                <a:latin typeface="Arial"/>
                <a:cs typeface="Arial"/>
                <a:hlinkClick r:id="rId10"/>
              </a:rPr>
              <a:t>https://ncsp.academy.reliaslearning.com/suicide-prevention-training-</a:t>
            </a:r>
            <a:endParaRPr sz="1700" dirty="0">
              <a:latin typeface="Arial"/>
              <a:cs typeface="Arial"/>
            </a:endParaRPr>
          </a:p>
          <a:p>
            <a:pPr marL="305435" algn="ctr">
              <a:lnSpc>
                <a:spcPts val="1835"/>
              </a:lnSpc>
            </a:pPr>
            <a:r>
              <a:rPr sz="1700" u="heavy" spc="-5" dirty="0">
                <a:solidFill>
                  <a:srgbClr val="212121"/>
                </a:solidFill>
                <a:uFill>
                  <a:solidFill>
                    <a:srgbClr val="212121"/>
                  </a:solidFill>
                </a:uFill>
                <a:latin typeface="Arial"/>
                <a:cs typeface="Arial"/>
                <a:hlinkClick r:id="rId10"/>
              </a:rPr>
              <a:t>ncsp.aspx</a:t>
            </a:r>
            <a:endParaRPr sz="1700" dirty="0">
              <a:latin typeface="Arial"/>
              <a:cs typeface="Arial"/>
            </a:endParaRPr>
          </a:p>
          <a:p>
            <a:pPr marL="1270" algn="ctr">
              <a:lnSpc>
                <a:spcPct val="100000"/>
              </a:lnSpc>
            </a:pPr>
            <a:r>
              <a:rPr sz="1700" b="1" dirty="0">
                <a:solidFill>
                  <a:srgbClr val="212121"/>
                </a:solidFill>
                <a:latin typeface="Arial"/>
                <a:cs typeface="Arial"/>
              </a:rPr>
              <a:t>ZERO</a:t>
            </a:r>
            <a:r>
              <a:rPr sz="1700" b="1" spc="-30" dirty="0">
                <a:solidFill>
                  <a:srgbClr val="212121"/>
                </a:solidFill>
                <a:latin typeface="Arial"/>
                <a:cs typeface="Arial"/>
              </a:rPr>
              <a:t> </a:t>
            </a:r>
            <a:r>
              <a:rPr sz="1700" b="1" spc="-5" dirty="0">
                <a:solidFill>
                  <a:srgbClr val="212121"/>
                </a:solidFill>
                <a:latin typeface="Arial"/>
                <a:cs typeface="Arial"/>
              </a:rPr>
              <a:t>Suicide</a:t>
            </a:r>
            <a:r>
              <a:rPr sz="1700" b="1" dirty="0">
                <a:solidFill>
                  <a:srgbClr val="212121"/>
                </a:solidFill>
                <a:latin typeface="Arial"/>
                <a:cs typeface="Arial"/>
              </a:rPr>
              <a:t> </a:t>
            </a:r>
            <a:r>
              <a:rPr sz="1700" b="1" spc="-10" dirty="0">
                <a:solidFill>
                  <a:srgbClr val="212121"/>
                </a:solidFill>
                <a:latin typeface="Arial"/>
                <a:cs typeface="Arial"/>
              </a:rPr>
              <a:t>Website</a:t>
            </a:r>
            <a:endParaRPr sz="1700" dirty="0">
              <a:latin typeface="Arial"/>
              <a:cs typeface="Arial"/>
            </a:endParaRPr>
          </a:p>
          <a:p>
            <a:pPr algn="ctr">
              <a:lnSpc>
                <a:spcPct val="100000"/>
              </a:lnSpc>
            </a:pPr>
            <a:r>
              <a:rPr sz="1700" u="heavy" spc="-5" dirty="0">
                <a:solidFill>
                  <a:srgbClr val="212121"/>
                </a:solidFill>
                <a:uFill>
                  <a:solidFill>
                    <a:srgbClr val="212121"/>
                  </a:solidFill>
                </a:uFill>
                <a:latin typeface="Arial"/>
                <a:cs typeface="Arial"/>
                <a:hlinkClick r:id="rId11"/>
              </a:rPr>
              <a:t>Homepage</a:t>
            </a:r>
            <a:r>
              <a:rPr sz="1700" u="heavy" spc="-10" dirty="0">
                <a:solidFill>
                  <a:srgbClr val="212121"/>
                </a:solidFill>
                <a:uFill>
                  <a:solidFill>
                    <a:srgbClr val="212121"/>
                  </a:solidFill>
                </a:uFill>
                <a:latin typeface="Arial"/>
                <a:cs typeface="Arial"/>
                <a:hlinkClick r:id="rId11"/>
              </a:rPr>
              <a:t> </a:t>
            </a:r>
            <a:r>
              <a:rPr sz="1700" u="heavy" dirty="0">
                <a:solidFill>
                  <a:srgbClr val="212121"/>
                </a:solidFill>
                <a:uFill>
                  <a:solidFill>
                    <a:srgbClr val="212121"/>
                  </a:solidFill>
                </a:uFill>
                <a:latin typeface="Arial"/>
                <a:cs typeface="Arial"/>
                <a:hlinkClick r:id="rId11"/>
              </a:rPr>
              <a:t>|</a:t>
            </a:r>
            <a:r>
              <a:rPr sz="1700" u="heavy" spc="-10" dirty="0">
                <a:solidFill>
                  <a:srgbClr val="212121"/>
                </a:solidFill>
                <a:uFill>
                  <a:solidFill>
                    <a:srgbClr val="212121"/>
                  </a:solidFill>
                </a:uFill>
                <a:latin typeface="Arial"/>
                <a:cs typeface="Arial"/>
                <a:hlinkClick r:id="rId11"/>
              </a:rPr>
              <a:t> </a:t>
            </a:r>
            <a:r>
              <a:rPr sz="1700" u="heavy" spc="-5" dirty="0">
                <a:solidFill>
                  <a:srgbClr val="212121"/>
                </a:solidFill>
                <a:uFill>
                  <a:solidFill>
                    <a:srgbClr val="212121"/>
                  </a:solidFill>
                </a:uFill>
                <a:latin typeface="Arial"/>
                <a:cs typeface="Arial"/>
                <a:hlinkClick r:id="rId11"/>
              </a:rPr>
              <a:t>Zero</a:t>
            </a:r>
            <a:r>
              <a:rPr sz="1700" u="heavy" spc="5" dirty="0">
                <a:solidFill>
                  <a:srgbClr val="212121"/>
                </a:solidFill>
                <a:uFill>
                  <a:solidFill>
                    <a:srgbClr val="212121"/>
                  </a:solidFill>
                </a:uFill>
                <a:latin typeface="Arial"/>
                <a:cs typeface="Arial"/>
                <a:hlinkClick r:id="rId11"/>
              </a:rPr>
              <a:t> </a:t>
            </a:r>
            <a:r>
              <a:rPr sz="1700" u="heavy" dirty="0">
                <a:solidFill>
                  <a:srgbClr val="212121"/>
                </a:solidFill>
                <a:uFill>
                  <a:solidFill>
                    <a:srgbClr val="212121"/>
                  </a:solidFill>
                </a:uFill>
                <a:latin typeface="Arial"/>
                <a:cs typeface="Arial"/>
                <a:hlinkClick r:id="rId11"/>
              </a:rPr>
              <a:t>Suicide</a:t>
            </a:r>
            <a:r>
              <a:rPr sz="1700" u="heavy" spc="-25" dirty="0">
                <a:solidFill>
                  <a:srgbClr val="212121"/>
                </a:solidFill>
                <a:uFill>
                  <a:solidFill>
                    <a:srgbClr val="212121"/>
                  </a:solidFill>
                </a:uFill>
                <a:latin typeface="Arial"/>
                <a:cs typeface="Arial"/>
                <a:hlinkClick r:id="rId11"/>
              </a:rPr>
              <a:t> </a:t>
            </a:r>
            <a:r>
              <a:rPr sz="1700" u="heavy" spc="-5" dirty="0">
                <a:solidFill>
                  <a:srgbClr val="212121"/>
                </a:solidFill>
                <a:uFill>
                  <a:solidFill>
                    <a:srgbClr val="212121"/>
                  </a:solidFill>
                </a:uFill>
                <a:latin typeface="Arial"/>
                <a:cs typeface="Arial"/>
                <a:hlinkClick r:id="rId11"/>
              </a:rPr>
              <a:t>(edc.org)</a:t>
            </a:r>
            <a:endParaRPr sz="1700" dirty="0">
              <a:latin typeface="Arial"/>
              <a:cs typeface="Arial"/>
            </a:endParaRPr>
          </a:p>
        </p:txBody>
      </p:sp>
      <p:sp>
        <p:nvSpPr>
          <p:cNvPr id="5" name="object 5"/>
          <p:cNvSpPr txBox="1"/>
          <p:nvPr/>
        </p:nvSpPr>
        <p:spPr>
          <a:xfrm>
            <a:off x="11556492" y="6300802"/>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56</a:t>
            </a:r>
            <a:endParaRPr sz="2400" dirty="0">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prstGeom prst="rect">
            <a:avLst/>
          </a:prstGeom>
        </p:spPr>
        <p:txBody>
          <a:bodyPr vert="horz" wrap="square" lIns="0" tIns="142166" rIns="0" bIns="0" rtlCol="0">
            <a:spAutoFit/>
          </a:bodyPr>
          <a:lstStyle/>
          <a:p>
            <a:pPr marL="610235" marR="5080">
              <a:lnSpc>
                <a:spcPct val="100000"/>
              </a:lnSpc>
              <a:spcBef>
                <a:spcPts val="100"/>
              </a:spcBef>
            </a:pPr>
            <a:r>
              <a:rPr spc="-5" dirty="0"/>
              <a:t>Office of Suicide Prevention </a:t>
            </a:r>
            <a:r>
              <a:rPr spc="-990" dirty="0"/>
              <a:t> </a:t>
            </a:r>
            <a:r>
              <a:rPr spc="-30" dirty="0"/>
              <a:t>Training</a:t>
            </a:r>
            <a:r>
              <a:rPr spc="5" dirty="0"/>
              <a:t> </a:t>
            </a:r>
            <a:r>
              <a:rPr spc="-5" dirty="0"/>
              <a:t>Opportunities</a:t>
            </a:r>
          </a:p>
        </p:txBody>
      </p:sp>
      <p:sp>
        <p:nvSpPr>
          <p:cNvPr id="5" name="object 5"/>
          <p:cNvSpPr txBox="1"/>
          <p:nvPr/>
        </p:nvSpPr>
        <p:spPr>
          <a:xfrm>
            <a:off x="587185" y="1256318"/>
            <a:ext cx="5211445" cy="3683635"/>
          </a:xfrm>
          <a:prstGeom prst="rect">
            <a:avLst/>
          </a:prstGeom>
        </p:spPr>
        <p:txBody>
          <a:bodyPr vert="horz" wrap="square" lIns="0" tIns="12700" rIns="0" bIns="0" rtlCol="0">
            <a:spAutoFit/>
          </a:bodyPr>
          <a:lstStyle/>
          <a:p>
            <a:pPr marL="185420" marR="1899920" indent="-185420">
              <a:lnSpc>
                <a:spcPct val="150000"/>
              </a:lnSpc>
              <a:spcBef>
                <a:spcPts val="100"/>
              </a:spcBef>
              <a:buFont typeface="Arial"/>
              <a:buChar char="•"/>
              <a:tabLst>
                <a:tab pos="185420" algn="l"/>
              </a:tabLst>
            </a:pPr>
            <a:r>
              <a:rPr sz="1600" b="1" spc="-5" dirty="0">
                <a:solidFill>
                  <a:srgbClr val="212121"/>
                </a:solidFill>
                <a:latin typeface="Arial"/>
                <a:cs typeface="Arial"/>
              </a:rPr>
              <a:t>Suicide</a:t>
            </a:r>
            <a:r>
              <a:rPr sz="1600" b="1" dirty="0">
                <a:solidFill>
                  <a:srgbClr val="212121"/>
                </a:solidFill>
                <a:latin typeface="Arial"/>
                <a:cs typeface="Arial"/>
              </a:rPr>
              <a:t> </a:t>
            </a:r>
            <a:r>
              <a:rPr sz="1600" b="1" spc="-10" dirty="0">
                <a:solidFill>
                  <a:srgbClr val="212121"/>
                </a:solidFill>
                <a:latin typeface="Arial"/>
                <a:cs typeface="Arial"/>
              </a:rPr>
              <a:t>Prevention</a:t>
            </a:r>
            <a:r>
              <a:rPr sz="1600" b="1" spc="55" dirty="0">
                <a:solidFill>
                  <a:srgbClr val="212121"/>
                </a:solidFill>
                <a:latin typeface="Arial"/>
                <a:cs typeface="Arial"/>
              </a:rPr>
              <a:t> </a:t>
            </a:r>
            <a:r>
              <a:rPr sz="1600" b="1" spc="-15" dirty="0">
                <a:solidFill>
                  <a:srgbClr val="212121"/>
                </a:solidFill>
                <a:latin typeface="Arial"/>
                <a:cs typeface="Arial"/>
              </a:rPr>
              <a:t>Training: </a:t>
            </a:r>
            <a:r>
              <a:rPr sz="1600" b="1" spc="-10" dirty="0">
                <a:solidFill>
                  <a:srgbClr val="212121"/>
                </a:solidFill>
                <a:latin typeface="Arial"/>
                <a:cs typeface="Arial"/>
              </a:rPr>
              <a:t> </a:t>
            </a:r>
            <a:r>
              <a:rPr sz="1600" b="1" spc="-5" dirty="0">
                <a:solidFill>
                  <a:srgbClr val="212121"/>
                </a:solidFill>
                <a:latin typeface="Arial"/>
                <a:cs typeface="Arial"/>
              </a:rPr>
              <a:t>Introduction</a:t>
            </a:r>
            <a:r>
              <a:rPr sz="1600" b="1" spc="35" dirty="0">
                <a:solidFill>
                  <a:srgbClr val="212121"/>
                </a:solidFill>
                <a:latin typeface="Arial"/>
                <a:cs typeface="Arial"/>
              </a:rPr>
              <a:t> </a:t>
            </a:r>
            <a:r>
              <a:rPr sz="1600" b="1" spc="-5" dirty="0">
                <a:solidFill>
                  <a:srgbClr val="212121"/>
                </a:solidFill>
                <a:latin typeface="Arial"/>
                <a:cs typeface="Arial"/>
              </a:rPr>
              <a:t>(15</a:t>
            </a:r>
            <a:r>
              <a:rPr sz="1600" b="1" spc="-10" dirty="0">
                <a:solidFill>
                  <a:srgbClr val="212121"/>
                </a:solidFill>
                <a:latin typeface="Arial"/>
                <a:cs typeface="Arial"/>
              </a:rPr>
              <a:t> </a:t>
            </a:r>
            <a:r>
              <a:rPr sz="1600" b="1" spc="-5" dirty="0">
                <a:solidFill>
                  <a:srgbClr val="212121"/>
                </a:solidFill>
                <a:latin typeface="Arial"/>
                <a:cs typeface="Arial"/>
              </a:rPr>
              <a:t>–</a:t>
            </a:r>
            <a:r>
              <a:rPr sz="1600" b="1" spc="-15" dirty="0">
                <a:solidFill>
                  <a:srgbClr val="212121"/>
                </a:solidFill>
                <a:latin typeface="Arial"/>
                <a:cs typeface="Arial"/>
              </a:rPr>
              <a:t> </a:t>
            </a:r>
            <a:r>
              <a:rPr sz="1600" b="1" spc="-5" dirty="0">
                <a:solidFill>
                  <a:srgbClr val="212121"/>
                </a:solidFill>
                <a:latin typeface="Arial"/>
                <a:cs typeface="Arial"/>
              </a:rPr>
              <a:t>30 </a:t>
            </a:r>
            <a:r>
              <a:rPr sz="1600" b="1" spc="-10" dirty="0">
                <a:solidFill>
                  <a:srgbClr val="212121"/>
                </a:solidFill>
                <a:latin typeface="Arial"/>
                <a:cs typeface="Arial"/>
              </a:rPr>
              <a:t>minutes)</a:t>
            </a:r>
            <a:endParaRPr sz="1600" dirty="0">
              <a:latin typeface="Arial"/>
              <a:cs typeface="Arial"/>
            </a:endParaRPr>
          </a:p>
          <a:p>
            <a:pPr marL="412115">
              <a:lnSpc>
                <a:spcPct val="100000"/>
              </a:lnSpc>
              <a:spcBef>
                <a:spcPts val="960"/>
              </a:spcBef>
            </a:pPr>
            <a:r>
              <a:rPr sz="1600" b="1" spc="-5" dirty="0">
                <a:solidFill>
                  <a:srgbClr val="212121"/>
                </a:solidFill>
                <a:latin typeface="Arial"/>
                <a:cs typeface="Arial"/>
              </a:rPr>
              <a:t>Suicide</a:t>
            </a:r>
            <a:r>
              <a:rPr sz="1600" b="1" spc="15" dirty="0">
                <a:solidFill>
                  <a:srgbClr val="212121"/>
                </a:solidFill>
                <a:latin typeface="Arial"/>
                <a:cs typeface="Arial"/>
              </a:rPr>
              <a:t> </a:t>
            </a:r>
            <a:r>
              <a:rPr sz="1600" b="1" spc="-10" dirty="0">
                <a:solidFill>
                  <a:srgbClr val="212121"/>
                </a:solidFill>
                <a:latin typeface="Arial"/>
                <a:cs typeface="Arial"/>
              </a:rPr>
              <a:t>Prevention</a:t>
            </a:r>
            <a:r>
              <a:rPr sz="1600" b="1" spc="50" dirty="0">
                <a:solidFill>
                  <a:srgbClr val="212121"/>
                </a:solidFill>
                <a:latin typeface="Arial"/>
                <a:cs typeface="Arial"/>
              </a:rPr>
              <a:t> </a:t>
            </a:r>
            <a:r>
              <a:rPr sz="1600" b="1" spc="-10" dirty="0">
                <a:solidFill>
                  <a:srgbClr val="212121"/>
                </a:solidFill>
                <a:latin typeface="Arial"/>
                <a:cs typeface="Arial"/>
              </a:rPr>
              <a:t>101 </a:t>
            </a:r>
            <a:r>
              <a:rPr sz="1600" b="1" spc="-5" dirty="0">
                <a:solidFill>
                  <a:srgbClr val="212121"/>
                </a:solidFill>
                <a:latin typeface="Arial"/>
                <a:cs typeface="Arial"/>
              </a:rPr>
              <a:t>(1</a:t>
            </a:r>
            <a:r>
              <a:rPr sz="1600" b="1" spc="25" dirty="0">
                <a:solidFill>
                  <a:srgbClr val="212121"/>
                </a:solidFill>
                <a:latin typeface="Arial"/>
                <a:cs typeface="Arial"/>
              </a:rPr>
              <a:t> </a:t>
            </a:r>
            <a:r>
              <a:rPr sz="1600" b="1" spc="-5" dirty="0">
                <a:solidFill>
                  <a:srgbClr val="212121"/>
                </a:solidFill>
                <a:latin typeface="Arial"/>
                <a:cs typeface="Arial"/>
              </a:rPr>
              <a:t>-</a:t>
            </a:r>
            <a:r>
              <a:rPr sz="1600" b="1" dirty="0">
                <a:solidFill>
                  <a:srgbClr val="212121"/>
                </a:solidFill>
                <a:latin typeface="Arial"/>
                <a:cs typeface="Arial"/>
              </a:rPr>
              <a:t> </a:t>
            </a:r>
            <a:r>
              <a:rPr sz="1600" b="1" spc="-5" dirty="0">
                <a:solidFill>
                  <a:srgbClr val="212121"/>
                </a:solidFill>
                <a:latin typeface="Arial"/>
                <a:cs typeface="Arial"/>
              </a:rPr>
              <a:t>1</a:t>
            </a:r>
            <a:r>
              <a:rPr sz="1600" b="1" spc="-10" dirty="0">
                <a:solidFill>
                  <a:srgbClr val="212121"/>
                </a:solidFill>
                <a:latin typeface="Arial"/>
                <a:cs typeface="Arial"/>
              </a:rPr>
              <a:t> </a:t>
            </a:r>
            <a:r>
              <a:rPr sz="1600" b="1" spc="-5" dirty="0">
                <a:solidFill>
                  <a:srgbClr val="212121"/>
                </a:solidFill>
                <a:latin typeface="Arial"/>
                <a:cs typeface="Arial"/>
              </a:rPr>
              <a:t>¼</a:t>
            </a:r>
            <a:r>
              <a:rPr sz="1600" b="1" spc="5" dirty="0">
                <a:solidFill>
                  <a:srgbClr val="212121"/>
                </a:solidFill>
                <a:latin typeface="Arial"/>
                <a:cs typeface="Arial"/>
              </a:rPr>
              <a:t> </a:t>
            </a:r>
            <a:r>
              <a:rPr sz="1600" b="1" spc="-5" dirty="0">
                <a:solidFill>
                  <a:srgbClr val="212121"/>
                </a:solidFill>
                <a:latin typeface="Arial"/>
                <a:cs typeface="Arial"/>
              </a:rPr>
              <a:t>hours)</a:t>
            </a:r>
            <a:endParaRPr sz="1600" dirty="0">
              <a:latin typeface="Arial"/>
              <a:cs typeface="Arial"/>
            </a:endParaRPr>
          </a:p>
          <a:p>
            <a:pPr marL="622300">
              <a:lnSpc>
                <a:spcPct val="100000"/>
              </a:lnSpc>
              <a:spcBef>
                <a:spcPts val="960"/>
              </a:spcBef>
            </a:pPr>
            <a:r>
              <a:rPr sz="1600" b="1" spc="-10" dirty="0">
                <a:solidFill>
                  <a:srgbClr val="212121"/>
                </a:solidFill>
                <a:latin typeface="Arial"/>
                <a:cs typeface="Arial"/>
              </a:rPr>
              <a:t>Gatekeeper</a:t>
            </a:r>
            <a:r>
              <a:rPr sz="1600" b="1" spc="35" dirty="0">
                <a:solidFill>
                  <a:srgbClr val="212121"/>
                </a:solidFill>
                <a:latin typeface="Arial"/>
                <a:cs typeface="Arial"/>
              </a:rPr>
              <a:t> </a:t>
            </a:r>
            <a:r>
              <a:rPr sz="1600" b="1" spc="-5" dirty="0">
                <a:solidFill>
                  <a:srgbClr val="212121"/>
                </a:solidFill>
                <a:latin typeface="Arial"/>
                <a:cs typeface="Arial"/>
              </a:rPr>
              <a:t>(2</a:t>
            </a:r>
            <a:r>
              <a:rPr sz="1600" b="1" dirty="0">
                <a:solidFill>
                  <a:srgbClr val="212121"/>
                </a:solidFill>
                <a:latin typeface="Arial"/>
                <a:cs typeface="Arial"/>
              </a:rPr>
              <a:t> </a:t>
            </a:r>
            <a:r>
              <a:rPr sz="1600" b="1" spc="-10" dirty="0">
                <a:solidFill>
                  <a:srgbClr val="212121"/>
                </a:solidFill>
                <a:latin typeface="Arial"/>
                <a:cs typeface="Arial"/>
              </a:rPr>
              <a:t>hours)</a:t>
            </a:r>
            <a:endParaRPr sz="1600" dirty="0">
              <a:latin typeface="Arial"/>
              <a:cs typeface="Arial"/>
            </a:endParaRPr>
          </a:p>
          <a:p>
            <a:pPr marL="185420" marR="5080" indent="-185420">
              <a:lnSpc>
                <a:spcPct val="150000"/>
              </a:lnSpc>
              <a:buFont typeface="Arial"/>
              <a:buChar char="•"/>
              <a:tabLst>
                <a:tab pos="185420" algn="l"/>
              </a:tabLst>
            </a:pPr>
            <a:r>
              <a:rPr sz="1600" b="1" spc="-45" dirty="0">
                <a:solidFill>
                  <a:srgbClr val="212121"/>
                </a:solidFill>
                <a:latin typeface="Arial"/>
                <a:cs typeface="Arial"/>
              </a:rPr>
              <a:t>ASIST:</a:t>
            </a:r>
            <a:r>
              <a:rPr sz="1600" b="1" spc="55" dirty="0">
                <a:solidFill>
                  <a:srgbClr val="212121"/>
                </a:solidFill>
                <a:latin typeface="Arial"/>
                <a:cs typeface="Arial"/>
              </a:rPr>
              <a:t> </a:t>
            </a:r>
            <a:r>
              <a:rPr sz="1600" b="1" spc="-10" dirty="0">
                <a:solidFill>
                  <a:srgbClr val="212121"/>
                </a:solidFill>
                <a:latin typeface="Arial"/>
                <a:cs typeface="Arial"/>
              </a:rPr>
              <a:t>(Applied</a:t>
            </a:r>
            <a:r>
              <a:rPr sz="1600" b="1" spc="70" dirty="0">
                <a:solidFill>
                  <a:srgbClr val="212121"/>
                </a:solidFill>
                <a:latin typeface="Arial"/>
                <a:cs typeface="Arial"/>
              </a:rPr>
              <a:t> </a:t>
            </a:r>
            <a:r>
              <a:rPr sz="1600" b="1" spc="-5" dirty="0">
                <a:solidFill>
                  <a:srgbClr val="212121"/>
                </a:solidFill>
                <a:latin typeface="Arial"/>
                <a:cs typeface="Arial"/>
              </a:rPr>
              <a:t>Suicide</a:t>
            </a:r>
            <a:r>
              <a:rPr sz="1600" b="1" spc="10" dirty="0">
                <a:solidFill>
                  <a:srgbClr val="212121"/>
                </a:solidFill>
                <a:latin typeface="Arial"/>
                <a:cs typeface="Arial"/>
              </a:rPr>
              <a:t> </a:t>
            </a:r>
            <a:r>
              <a:rPr sz="1600" b="1" spc="-10" dirty="0">
                <a:solidFill>
                  <a:srgbClr val="212121"/>
                </a:solidFill>
                <a:latin typeface="Arial"/>
                <a:cs typeface="Arial"/>
              </a:rPr>
              <a:t>Intervention</a:t>
            </a:r>
            <a:r>
              <a:rPr sz="1600" b="1" spc="70" dirty="0">
                <a:solidFill>
                  <a:srgbClr val="212121"/>
                </a:solidFill>
                <a:latin typeface="Arial"/>
                <a:cs typeface="Arial"/>
              </a:rPr>
              <a:t> </a:t>
            </a:r>
            <a:r>
              <a:rPr sz="1600" b="1" spc="-10" dirty="0">
                <a:solidFill>
                  <a:srgbClr val="212121"/>
                </a:solidFill>
                <a:latin typeface="Arial"/>
                <a:cs typeface="Arial"/>
              </a:rPr>
              <a:t>Skills</a:t>
            </a:r>
            <a:r>
              <a:rPr sz="1600" b="1" spc="15" dirty="0">
                <a:solidFill>
                  <a:srgbClr val="212121"/>
                </a:solidFill>
                <a:latin typeface="Arial"/>
                <a:cs typeface="Arial"/>
              </a:rPr>
              <a:t> </a:t>
            </a:r>
            <a:r>
              <a:rPr sz="1600" b="1" spc="-15" dirty="0">
                <a:solidFill>
                  <a:srgbClr val="212121"/>
                </a:solidFill>
                <a:latin typeface="Arial"/>
                <a:cs typeface="Arial"/>
              </a:rPr>
              <a:t>Training) </a:t>
            </a:r>
            <a:r>
              <a:rPr sz="1600" b="1" spc="-430" dirty="0">
                <a:solidFill>
                  <a:srgbClr val="212121"/>
                </a:solidFill>
                <a:latin typeface="Arial"/>
                <a:cs typeface="Arial"/>
              </a:rPr>
              <a:t> </a:t>
            </a:r>
            <a:r>
              <a:rPr sz="1600" b="1" spc="5" dirty="0">
                <a:solidFill>
                  <a:srgbClr val="212121"/>
                </a:solidFill>
                <a:latin typeface="Arial"/>
                <a:cs typeface="Arial"/>
              </a:rPr>
              <a:t>two</a:t>
            </a:r>
            <a:r>
              <a:rPr sz="1600" b="1" spc="-20" dirty="0">
                <a:solidFill>
                  <a:srgbClr val="212121"/>
                </a:solidFill>
                <a:latin typeface="Arial"/>
                <a:cs typeface="Arial"/>
              </a:rPr>
              <a:t> </a:t>
            </a:r>
            <a:r>
              <a:rPr sz="1600" b="1" spc="-5" dirty="0">
                <a:solidFill>
                  <a:srgbClr val="212121"/>
                </a:solidFill>
                <a:latin typeface="Arial"/>
                <a:cs typeface="Arial"/>
              </a:rPr>
              <a:t>day </a:t>
            </a:r>
            <a:r>
              <a:rPr sz="1600" b="1" dirty="0">
                <a:solidFill>
                  <a:srgbClr val="212121"/>
                </a:solidFill>
                <a:latin typeface="Arial"/>
                <a:cs typeface="Arial"/>
              </a:rPr>
              <a:t>workshop</a:t>
            </a:r>
            <a:endParaRPr sz="1600" dirty="0">
              <a:latin typeface="Arial"/>
              <a:cs typeface="Arial"/>
            </a:endParaRPr>
          </a:p>
          <a:p>
            <a:pPr marL="184785" indent="-172720">
              <a:lnSpc>
                <a:spcPct val="100000"/>
              </a:lnSpc>
              <a:spcBef>
                <a:spcPts val="965"/>
              </a:spcBef>
              <a:buFont typeface="Arial"/>
              <a:buChar char="•"/>
              <a:tabLst>
                <a:tab pos="185420" algn="l"/>
              </a:tabLst>
            </a:pPr>
            <a:r>
              <a:rPr sz="1600" b="1" spc="-25" dirty="0">
                <a:solidFill>
                  <a:srgbClr val="212121"/>
                </a:solidFill>
                <a:latin typeface="Arial"/>
                <a:cs typeface="Arial"/>
              </a:rPr>
              <a:t>SafeTALK:</a:t>
            </a:r>
            <a:r>
              <a:rPr sz="1600" b="1" spc="60" dirty="0">
                <a:solidFill>
                  <a:srgbClr val="212121"/>
                </a:solidFill>
                <a:latin typeface="Arial"/>
                <a:cs typeface="Arial"/>
              </a:rPr>
              <a:t> </a:t>
            </a:r>
            <a:r>
              <a:rPr sz="1600" b="1" spc="-5" dirty="0">
                <a:solidFill>
                  <a:srgbClr val="212121"/>
                </a:solidFill>
                <a:latin typeface="Arial"/>
                <a:cs typeface="Arial"/>
              </a:rPr>
              <a:t>(Suicide</a:t>
            </a:r>
            <a:r>
              <a:rPr sz="1600" b="1" spc="-45" dirty="0">
                <a:solidFill>
                  <a:srgbClr val="212121"/>
                </a:solidFill>
                <a:latin typeface="Arial"/>
                <a:cs typeface="Arial"/>
              </a:rPr>
              <a:t> </a:t>
            </a:r>
            <a:r>
              <a:rPr sz="1600" b="1" spc="-10" dirty="0">
                <a:solidFill>
                  <a:srgbClr val="212121"/>
                </a:solidFill>
                <a:latin typeface="Arial"/>
                <a:cs typeface="Arial"/>
              </a:rPr>
              <a:t>Alertness)</a:t>
            </a:r>
            <a:r>
              <a:rPr sz="1600" b="1" spc="65" dirty="0">
                <a:solidFill>
                  <a:srgbClr val="212121"/>
                </a:solidFill>
                <a:latin typeface="Arial"/>
                <a:cs typeface="Arial"/>
              </a:rPr>
              <a:t> </a:t>
            </a:r>
            <a:r>
              <a:rPr sz="1600" b="1" spc="-5" dirty="0">
                <a:solidFill>
                  <a:srgbClr val="212121"/>
                </a:solidFill>
                <a:latin typeface="Arial"/>
                <a:cs typeface="Arial"/>
              </a:rPr>
              <a:t>2 -</a:t>
            </a:r>
            <a:r>
              <a:rPr sz="1600" b="1" spc="5" dirty="0">
                <a:solidFill>
                  <a:srgbClr val="212121"/>
                </a:solidFill>
                <a:latin typeface="Arial"/>
                <a:cs typeface="Arial"/>
              </a:rPr>
              <a:t> </a:t>
            </a:r>
            <a:r>
              <a:rPr sz="1600" b="1" spc="-5" dirty="0">
                <a:solidFill>
                  <a:srgbClr val="212121"/>
                </a:solidFill>
                <a:latin typeface="Arial"/>
                <a:cs typeface="Arial"/>
              </a:rPr>
              <a:t>4</a:t>
            </a:r>
            <a:r>
              <a:rPr sz="1600" b="1" spc="5" dirty="0">
                <a:solidFill>
                  <a:srgbClr val="212121"/>
                </a:solidFill>
                <a:latin typeface="Arial"/>
                <a:cs typeface="Arial"/>
              </a:rPr>
              <a:t> </a:t>
            </a:r>
            <a:r>
              <a:rPr sz="1600" b="1" spc="-10" dirty="0">
                <a:solidFill>
                  <a:srgbClr val="212121"/>
                </a:solidFill>
                <a:latin typeface="Arial"/>
                <a:cs typeface="Arial"/>
              </a:rPr>
              <a:t>hours</a:t>
            </a:r>
            <a:endParaRPr sz="1600" dirty="0">
              <a:latin typeface="Arial"/>
              <a:cs typeface="Arial"/>
            </a:endParaRPr>
          </a:p>
          <a:p>
            <a:pPr marL="184785" indent="-172720">
              <a:lnSpc>
                <a:spcPct val="100000"/>
              </a:lnSpc>
              <a:spcBef>
                <a:spcPts val="960"/>
              </a:spcBef>
              <a:buFont typeface="Arial"/>
              <a:buChar char="•"/>
              <a:tabLst>
                <a:tab pos="185420" algn="l"/>
              </a:tabLst>
            </a:pPr>
            <a:r>
              <a:rPr sz="1600" b="1" spc="-30" dirty="0">
                <a:solidFill>
                  <a:srgbClr val="212121"/>
                </a:solidFill>
                <a:latin typeface="Arial"/>
                <a:cs typeface="Arial"/>
              </a:rPr>
              <a:t>Youth</a:t>
            </a:r>
            <a:r>
              <a:rPr sz="1600" b="1" spc="10" dirty="0">
                <a:solidFill>
                  <a:srgbClr val="212121"/>
                </a:solidFill>
                <a:latin typeface="Arial"/>
                <a:cs typeface="Arial"/>
              </a:rPr>
              <a:t> </a:t>
            </a:r>
            <a:r>
              <a:rPr sz="1600" b="1" spc="-5" dirty="0">
                <a:solidFill>
                  <a:srgbClr val="212121"/>
                </a:solidFill>
                <a:latin typeface="Arial"/>
                <a:cs typeface="Arial"/>
              </a:rPr>
              <a:t>Mental</a:t>
            </a:r>
            <a:r>
              <a:rPr sz="1600" b="1" spc="15" dirty="0">
                <a:solidFill>
                  <a:srgbClr val="212121"/>
                </a:solidFill>
                <a:latin typeface="Arial"/>
                <a:cs typeface="Arial"/>
              </a:rPr>
              <a:t> </a:t>
            </a:r>
            <a:r>
              <a:rPr sz="1600" b="1" spc="-5" dirty="0">
                <a:solidFill>
                  <a:srgbClr val="212121"/>
                </a:solidFill>
                <a:latin typeface="Arial"/>
                <a:cs typeface="Arial"/>
              </a:rPr>
              <a:t>Health</a:t>
            </a:r>
            <a:r>
              <a:rPr sz="1600" b="1" spc="10" dirty="0">
                <a:solidFill>
                  <a:srgbClr val="212121"/>
                </a:solidFill>
                <a:latin typeface="Arial"/>
                <a:cs typeface="Arial"/>
              </a:rPr>
              <a:t> </a:t>
            </a:r>
            <a:r>
              <a:rPr sz="1600" b="1" spc="-5" dirty="0">
                <a:solidFill>
                  <a:srgbClr val="212121"/>
                </a:solidFill>
                <a:latin typeface="Arial"/>
                <a:cs typeface="Arial"/>
              </a:rPr>
              <a:t>First</a:t>
            </a:r>
            <a:r>
              <a:rPr sz="1600" b="1" spc="-50" dirty="0">
                <a:solidFill>
                  <a:srgbClr val="212121"/>
                </a:solidFill>
                <a:latin typeface="Arial"/>
                <a:cs typeface="Arial"/>
              </a:rPr>
              <a:t> </a:t>
            </a:r>
            <a:r>
              <a:rPr sz="1600" b="1" spc="-20" dirty="0">
                <a:solidFill>
                  <a:srgbClr val="212121"/>
                </a:solidFill>
                <a:latin typeface="Arial"/>
                <a:cs typeface="Arial"/>
              </a:rPr>
              <a:t>Aid</a:t>
            </a:r>
            <a:r>
              <a:rPr sz="1600" b="1" spc="50" dirty="0">
                <a:solidFill>
                  <a:srgbClr val="212121"/>
                </a:solidFill>
                <a:latin typeface="Arial"/>
                <a:cs typeface="Arial"/>
              </a:rPr>
              <a:t> </a:t>
            </a:r>
            <a:r>
              <a:rPr sz="1600" b="1" spc="-5" dirty="0">
                <a:solidFill>
                  <a:srgbClr val="212121"/>
                </a:solidFill>
                <a:latin typeface="Arial"/>
                <a:cs typeface="Arial"/>
              </a:rPr>
              <a:t>(8</a:t>
            </a:r>
            <a:r>
              <a:rPr sz="1600" b="1" spc="5" dirty="0">
                <a:solidFill>
                  <a:srgbClr val="212121"/>
                </a:solidFill>
                <a:latin typeface="Arial"/>
                <a:cs typeface="Arial"/>
              </a:rPr>
              <a:t> </a:t>
            </a:r>
            <a:r>
              <a:rPr sz="1600" b="1" spc="-5" dirty="0">
                <a:solidFill>
                  <a:srgbClr val="212121"/>
                </a:solidFill>
                <a:latin typeface="Arial"/>
                <a:cs typeface="Arial"/>
              </a:rPr>
              <a:t>hours)</a:t>
            </a:r>
            <a:endParaRPr sz="1600" dirty="0">
              <a:latin typeface="Arial"/>
              <a:cs typeface="Arial"/>
            </a:endParaRPr>
          </a:p>
          <a:p>
            <a:pPr marL="184785" indent="-172720">
              <a:lnSpc>
                <a:spcPct val="100000"/>
              </a:lnSpc>
              <a:spcBef>
                <a:spcPts val="955"/>
              </a:spcBef>
              <a:buFont typeface="Arial"/>
              <a:buChar char="•"/>
              <a:tabLst>
                <a:tab pos="185420" algn="l"/>
              </a:tabLst>
            </a:pPr>
            <a:r>
              <a:rPr sz="1600" b="1" i="1" u="heavy" spc="-10" dirty="0">
                <a:solidFill>
                  <a:srgbClr val="212121"/>
                </a:solidFill>
                <a:uFill>
                  <a:solidFill>
                    <a:srgbClr val="212121"/>
                  </a:solidFill>
                </a:uFill>
                <a:latin typeface="Arial-BoldItalicMT"/>
                <a:cs typeface="Arial-BoldItalicMT"/>
              </a:rPr>
              <a:t>Other</a:t>
            </a:r>
            <a:r>
              <a:rPr sz="1600" b="1" i="1" u="heavy" spc="35" dirty="0">
                <a:solidFill>
                  <a:srgbClr val="212121"/>
                </a:solidFill>
                <a:uFill>
                  <a:solidFill>
                    <a:srgbClr val="212121"/>
                  </a:solidFill>
                </a:uFill>
                <a:latin typeface="Arial-BoldItalicMT"/>
                <a:cs typeface="Arial-BoldItalicMT"/>
              </a:rPr>
              <a:t> </a:t>
            </a:r>
            <a:r>
              <a:rPr sz="1600" b="1" i="1" u="heavy" spc="-10" dirty="0">
                <a:solidFill>
                  <a:srgbClr val="212121"/>
                </a:solidFill>
                <a:uFill>
                  <a:solidFill>
                    <a:srgbClr val="212121"/>
                  </a:solidFill>
                </a:uFill>
                <a:latin typeface="Arial-BoldItalicMT"/>
                <a:cs typeface="Arial-BoldItalicMT"/>
              </a:rPr>
              <a:t>Options</a:t>
            </a:r>
            <a:r>
              <a:rPr sz="1600" b="1" i="1" u="heavy" spc="35" dirty="0">
                <a:solidFill>
                  <a:srgbClr val="212121"/>
                </a:solidFill>
                <a:uFill>
                  <a:solidFill>
                    <a:srgbClr val="212121"/>
                  </a:solidFill>
                </a:uFill>
                <a:latin typeface="Arial-BoldItalicMT"/>
                <a:cs typeface="Arial-BoldItalicMT"/>
              </a:rPr>
              <a:t> </a:t>
            </a:r>
            <a:r>
              <a:rPr sz="1600" b="1" i="1" u="heavy" spc="-5" dirty="0">
                <a:solidFill>
                  <a:srgbClr val="212121"/>
                </a:solidFill>
                <a:uFill>
                  <a:solidFill>
                    <a:srgbClr val="212121"/>
                  </a:solidFill>
                </a:uFill>
                <a:latin typeface="Arial-BoldItalicMT"/>
                <a:cs typeface="Arial-BoldItalicMT"/>
              </a:rPr>
              <a:t>–</a:t>
            </a:r>
            <a:r>
              <a:rPr sz="1600" b="1" i="1" u="heavy" spc="5" dirty="0">
                <a:solidFill>
                  <a:srgbClr val="212121"/>
                </a:solidFill>
                <a:uFill>
                  <a:solidFill>
                    <a:srgbClr val="212121"/>
                  </a:solidFill>
                </a:uFill>
                <a:latin typeface="Arial-BoldItalicMT"/>
                <a:cs typeface="Arial-BoldItalicMT"/>
              </a:rPr>
              <a:t> </a:t>
            </a:r>
            <a:r>
              <a:rPr sz="1600" b="1" i="1" u="heavy" spc="-5" dirty="0">
                <a:solidFill>
                  <a:srgbClr val="212121"/>
                </a:solidFill>
                <a:uFill>
                  <a:solidFill>
                    <a:srgbClr val="212121"/>
                  </a:solidFill>
                </a:uFill>
                <a:latin typeface="Arial-BoldItalicMT"/>
                <a:cs typeface="Arial-BoldItalicMT"/>
              </a:rPr>
              <a:t>provided</a:t>
            </a:r>
            <a:r>
              <a:rPr sz="1600" b="1" i="1" u="heavy" spc="20" dirty="0">
                <a:solidFill>
                  <a:srgbClr val="212121"/>
                </a:solidFill>
                <a:uFill>
                  <a:solidFill>
                    <a:srgbClr val="212121"/>
                  </a:solidFill>
                </a:uFill>
                <a:latin typeface="Arial-BoldItalicMT"/>
                <a:cs typeface="Arial-BoldItalicMT"/>
              </a:rPr>
              <a:t> </a:t>
            </a:r>
            <a:r>
              <a:rPr sz="1600" b="1" i="1" u="heavy" spc="-10" dirty="0">
                <a:solidFill>
                  <a:srgbClr val="212121"/>
                </a:solidFill>
                <a:uFill>
                  <a:solidFill>
                    <a:srgbClr val="212121"/>
                  </a:solidFill>
                </a:uFill>
                <a:latin typeface="Arial-BoldItalicMT"/>
                <a:cs typeface="Arial-BoldItalicMT"/>
              </a:rPr>
              <a:t>through</a:t>
            </a:r>
            <a:r>
              <a:rPr sz="1600" b="1" i="1" u="heavy" spc="35" dirty="0">
                <a:solidFill>
                  <a:srgbClr val="212121"/>
                </a:solidFill>
                <a:uFill>
                  <a:solidFill>
                    <a:srgbClr val="212121"/>
                  </a:solidFill>
                </a:uFill>
                <a:latin typeface="Arial-BoldItalicMT"/>
                <a:cs typeface="Arial-BoldItalicMT"/>
              </a:rPr>
              <a:t> </a:t>
            </a:r>
            <a:r>
              <a:rPr sz="1600" b="1" i="1" u="heavy" spc="-10" dirty="0">
                <a:solidFill>
                  <a:srgbClr val="212121"/>
                </a:solidFill>
                <a:uFill>
                  <a:solidFill>
                    <a:srgbClr val="212121"/>
                  </a:solidFill>
                </a:uFill>
                <a:latin typeface="Arial-BoldItalicMT"/>
                <a:cs typeface="Arial-BoldItalicMT"/>
              </a:rPr>
              <a:t>the</a:t>
            </a:r>
            <a:r>
              <a:rPr sz="1600" b="1" i="1" u="heavy" spc="10" dirty="0">
                <a:solidFill>
                  <a:srgbClr val="212121"/>
                </a:solidFill>
                <a:uFill>
                  <a:solidFill>
                    <a:srgbClr val="212121"/>
                  </a:solidFill>
                </a:uFill>
                <a:latin typeface="Arial-BoldItalicMT"/>
                <a:cs typeface="Arial-BoldItalicMT"/>
              </a:rPr>
              <a:t> </a:t>
            </a:r>
            <a:r>
              <a:rPr sz="1600" b="1" i="1" u="heavy" spc="-10" dirty="0">
                <a:solidFill>
                  <a:srgbClr val="212121"/>
                </a:solidFill>
                <a:uFill>
                  <a:solidFill>
                    <a:srgbClr val="212121"/>
                  </a:solidFill>
                </a:uFill>
                <a:latin typeface="Arial-BoldItalicMT"/>
                <a:cs typeface="Arial-BoldItalicMT"/>
              </a:rPr>
              <a:t>OSP</a:t>
            </a:r>
            <a:endParaRPr sz="1600" dirty="0">
              <a:latin typeface="Arial-BoldItalicMT"/>
              <a:cs typeface="Arial-BoldItalicMT"/>
            </a:endParaRPr>
          </a:p>
          <a:p>
            <a:pPr marL="184785" indent="-172720">
              <a:lnSpc>
                <a:spcPct val="100000"/>
              </a:lnSpc>
              <a:spcBef>
                <a:spcPts val="960"/>
              </a:spcBef>
              <a:buFont typeface="Arial"/>
              <a:buChar char="•"/>
              <a:tabLst>
                <a:tab pos="185420" algn="l"/>
              </a:tabLst>
            </a:pPr>
            <a:r>
              <a:rPr sz="1600" b="1" spc="-20" dirty="0">
                <a:solidFill>
                  <a:srgbClr val="212121"/>
                </a:solidFill>
                <a:latin typeface="Arial"/>
                <a:cs typeface="Arial"/>
              </a:rPr>
              <a:t>CAMS</a:t>
            </a:r>
            <a:r>
              <a:rPr sz="1600" b="1" spc="40" dirty="0">
                <a:solidFill>
                  <a:srgbClr val="212121"/>
                </a:solidFill>
                <a:latin typeface="Arial"/>
                <a:cs typeface="Arial"/>
              </a:rPr>
              <a:t> </a:t>
            </a:r>
            <a:r>
              <a:rPr sz="1600" b="1" spc="-10" dirty="0">
                <a:solidFill>
                  <a:srgbClr val="212121"/>
                </a:solidFill>
                <a:latin typeface="Arial"/>
                <a:cs typeface="Arial"/>
              </a:rPr>
              <a:t>Online</a:t>
            </a:r>
            <a:r>
              <a:rPr sz="1600" b="1" spc="30" dirty="0">
                <a:solidFill>
                  <a:srgbClr val="212121"/>
                </a:solidFill>
                <a:latin typeface="Arial"/>
                <a:cs typeface="Arial"/>
              </a:rPr>
              <a:t> </a:t>
            </a:r>
            <a:r>
              <a:rPr sz="1600" b="1" spc="-10" dirty="0">
                <a:solidFill>
                  <a:srgbClr val="212121"/>
                </a:solidFill>
                <a:latin typeface="Arial"/>
                <a:cs typeface="Arial"/>
              </a:rPr>
              <a:t>(various)</a:t>
            </a:r>
            <a:endParaRPr sz="1600" dirty="0">
              <a:latin typeface="Arial"/>
              <a:cs typeface="Arial"/>
            </a:endParaRPr>
          </a:p>
        </p:txBody>
      </p:sp>
      <p:sp>
        <p:nvSpPr>
          <p:cNvPr id="6" name="object 6"/>
          <p:cNvSpPr txBox="1"/>
          <p:nvPr/>
        </p:nvSpPr>
        <p:spPr>
          <a:xfrm>
            <a:off x="587185" y="4914017"/>
            <a:ext cx="5228590" cy="1123315"/>
          </a:xfrm>
          <a:prstGeom prst="rect">
            <a:avLst/>
          </a:prstGeom>
        </p:spPr>
        <p:txBody>
          <a:bodyPr vert="horz" wrap="square" lIns="0" tIns="134620" rIns="0" bIns="0" rtlCol="0">
            <a:spAutoFit/>
          </a:bodyPr>
          <a:lstStyle/>
          <a:p>
            <a:pPr marL="184785" indent="-172720">
              <a:lnSpc>
                <a:spcPct val="100000"/>
              </a:lnSpc>
              <a:spcBef>
                <a:spcPts val="1060"/>
              </a:spcBef>
              <a:buFont typeface="Arial"/>
              <a:buChar char="•"/>
              <a:tabLst>
                <a:tab pos="185420" algn="l"/>
              </a:tabLst>
            </a:pPr>
            <a:r>
              <a:rPr sz="1600" b="1" spc="-10" dirty="0">
                <a:solidFill>
                  <a:srgbClr val="212121"/>
                </a:solidFill>
                <a:latin typeface="Arial"/>
                <a:cs typeface="Arial"/>
              </a:rPr>
              <a:t>TMCC</a:t>
            </a:r>
            <a:r>
              <a:rPr sz="1600" b="1" spc="5" dirty="0">
                <a:solidFill>
                  <a:srgbClr val="212121"/>
                </a:solidFill>
                <a:latin typeface="Arial"/>
                <a:cs typeface="Arial"/>
              </a:rPr>
              <a:t> </a:t>
            </a:r>
            <a:r>
              <a:rPr sz="1600" b="1" spc="-5" dirty="0">
                <a:solidFill>
                  <a:srgbClr val="212121"/>
                </a:solidFill>
                <a:latin typeface="Arial"/>
                <a:cs typeface="Arial"/>
              </a:rPr>
              <a:t>and</a:t>
            </a:r>
            <a:r>
              <a:rPr sz="1600" b="1" dirty="0">
                <a:solidFill>
                  <a:srgbClr val="212121"/>
                </a:solidFill>
                <a:latin typeface="Arial"/>
                <a:cs typeface="Arial"/>
              </a:rPr>
              <a:t> </a:t>
            </a:r>
            <a:r>
              <a:rPr sz="1600" b="1" spc="-45" dirty="0">
                <a:solidFill>
                  <a:srgbClr val="212121"/>
                </a:solidFill>
                <a:latin typeface="Arial"/>
                <a:cs typeface="Arial"/>
              </a:rPr>
              <a:t>CASAT</a:t>
            </a:r>
            <a:r>
              <a:rPr sz="1600" b="1" spc="65" dirty="0">
                <a:solidFill>
                  <a:srgbClr val="212121"/>
                </a:solidFill>
                <a:latin typeface="Arial"/>
                <a:cs typeface="Arial"/>
              </a:rPr>
              <a:t> </a:t>
            </a:r>
            <a:r>
              <a:rPr sz="1600" b="1" spc="-5" dirty="0">
                <a:solidFill>
                  <a:srgbClr val="212121"/>
                </a:solidFill>
                <a:latin typeface="Arial"/>
                <a:cs typeface="Arial"/>
              </a:rPr>
              <a:t>online</a:t>
            </a:r>
            <a:r>
              <a:rPr sz="1600" b="1" spc="15" dirty="0">
                <a:solidFill>
                  <a:srgbClr val="212121"/>
                </a:solidFill>
                <a:latin typeface="Arial"/>
                <a:cs typeface="Arial"/>
              </a:rPr>
              <a:t> </a:t>
            </a:r>
            <a:r>
              <a:rPr sz="1600" b="1" spc="-5" dirty="0">
                <a:solidFill>
                  <a:srgbClr val="212121"/>
                </a:solidFill>
                <a:latin typeface="Arial"/>
                <a:cs typeface="Arial"/>
              </a:rPr>
              <a:t>trainings</a:t>
            </a:r>
            <a:r>
              <a:rPr sz="1600" b="1" spc="30" dirty="0">
                <a:solidFill>
                  <a:srgbClr val="212121"/>
                </a:solidFill>
                <a:latin typeface="Arial"/>
                <a:cs typeface="Arial"/>
              </a:rPr>
              <a:t> </a:t>
            </a:r>
            <a:r>
              <a:rPr sz="1600" b="1" spc="-10" dirty="0">
                <a:solidFill>
                  <a:srgbClr val="212121"/>
                </a:solidFill>
                <a:latin typeface="Arial"/>
                <a:cs typeface="Arial"/>
              </a:rPr>
              <a:t>(various)</a:t>
            </a:r>
            <a:endParaRPr sz="1600" dirty="0">
              <a:latin typeface="Arial"/>
              <a:cs typeface="Arial"/>
            </a:endParaRPr>
          </a:p>
          <a:p>
            <a:pPr marL="184785" indent="-172720">
              <a:lnSpc>
                <a:spcPct val="100000"/>
              </a:lnSpc>
              <a:spcBef>
                <a:spcPts val="960"/>
              </a:spcBef>
              <a:buFont typeface="Arial"/>
              <a:buChar char="•"/>
              <a:tabLst>
                <a:tab pos="185420" algn="l"/>
              </a:tabLst>
            </a:pPr>
            <a:r>
              <a:rPr sz="1600" b="1" spc="-5" dirty="0">
                <a:solidFill>
                  <a:srgbClr val="212121"/>
                </a:solidFill>
                <a:latin typeface="Arial"/>
                <a:cs typeface="Arial"/>
              </a:rPr>
              <a:t>Zero</a:t>
            </a:r>
            <a:r>
              <a:rPr sz="1600" b="1" spc="-10" dirty="0">
                <a:solidFill>
                  <a:srgbClr val="212121"/>
                </a:solidFill>
                <a:latin typeface="Arial"/>
                <a:cs typeface="Arial"/>
              </a:rPr>
              <a:t> </a:t>
            </a:r>
            <a:r>
              <a:rPr sz="1600" b="1" spc="-5" dirty="0">
                <a:solidFill>
                  <a:srgbClr val="212121"/>
                </a:solidFill>
                <a:latin typeface="Arial"/>
                <a:cs typeface="Arial"/>
              </a:rPr>
              <a:t>Suicide </a:t>
            </a:r>
            <a:r>
              <a:rPr sz="1600" b="1" spc="-10" dirty="0">
                <a:solidFill>
                  <a:srgbClr val="212121"/>
                </a:solidFill>
                <a:latin typeface="Arial"/>
                <a:cs typeface="Arial"/>
              </a:rPr>
              <a:t>Website</a:t>
            </a:r>
            <a:endParaRPr sz="1600" dirty="0">
              <a:latin typeface="Arial"/>
              <a:cs typeface="Arial"/>
            </a:endParaRPr>
          </a:p>
          <a:p>
            <a:pPr marL="641985" lvl="1" indent="-172720">
              <a:lnSpc>
                <a:spcPct val="100000"/>
              </a:lnSpc>
              <a:spcBef>
                <a:spcPts val="960"/>
              </a:spcBef>
              <a:buFont typeface="Arial"/>
              <a:buChar char="•"/>
              <a:tabLst>
                <a:tab pos="642620" algn="l"/>
              </a:tabLst>
            </a:pPr>
            <a:r>
              <a:rPr sz="1600" b="1" spc="-20" dirty="0">
                <a:solidFill>
                  <a:srgbClr val="212121"/>
                </a:solidFill>
                <a:latin typeface="Arial"/>
                <a:cs typeface="Arial"/>
              </a:rPr>
              <a:t>CALM</a:t>
            </a:r>
            <a:r>
              <a:rPr sz="1600" b="1" spc="55" dirty="0">
                <a:solidFill>
                  <a:srgbClr val="212121"/>
                </a:solidFill>
                <a:latin typeface="Arial"/>
                <a:cs typeface="Arial"/>
              </a:rPr>
              <a:t> </a:t>
            </a:r>
            <a:r>
              <a:rPr sz="1600" b="1" spc="-5" dirty="0">
                <a:solidFill>
                  <a:srgbClr val="212121"/>
                </a:solidFill>
                <a:latin typeface="Arial"/>
                <a:cs typeface="Arial"/>
              </a:rPr>
              <a:t>–</a:t>
            </a:r>
            <a:r>
              <a:rPr sz="1600" b="1" dirty="0">
                <a:solidFill>
                  <a:srgbClr val="212121"/>
                </a:solidFill>
                <a:latin typeface="Arial"/>
                <a:cs typeface="Arial"/>
              </a:rPr>
              <a:t> </a:t>
            </a:r>
            <a:r>
              <a:rPr sz="1600" b="1" spc="-10" dirty="0">
                <a:solidFill>
                  <a:srgbClr val="212121"/>
                </a:solidFill>
                <a:latin typeface="Arial"/>
                <a:cs typeface="Arial"/>
              </a:rPr>
              <a:t>Counseling</a:t>
            </a:r>
            <a:r>
              <a:rPr sz="1600" b="1" spc="30" dirty="0">
                <a:solidFill>
                  <a:srgbClr val="212121"/>
                </a:solidFill>
                <a:latin typeface="Arial"/>
                <a:cs typeface="Arial"/>
              </a:rPr>
              <a:t> </a:t>
            </a:r>
            <a:r>
              <a:rPr sz="1600" b="1" spc="-5" dirty="0">
                <a:solidFill>
                  <a:srgbClr val="212121"/>
                </a:solidFill>
                <a:latin typeface="Arial"/>
                <a:cs typeface="Arial"/>
              </a:rPr>
              <a:t>on</a:t>
            </a:r>
            <a:r>
              <a:rPr sz="1600" b="1" spc="-55" dirty="0">
                <a:solidFill>
                  <a:srgbClr val="212121"/>
                </a:solidFill>
                <a:latin typeface="Arial"/>
                <a:cs typeface="Arial"/>
              </a:rPr>
              <a:t> </a:t>
            </a:r>
            <a:r>
              <a:rPr sz="1600" b="1" spc="-15" dirty="0">
                <a:solidFill>
                  <a:srgbClr val="212121"/>
                </a:solidFill>
                <a:latin typeface="Arial"/>
                <a:cs typeface="Arial"/>
              </a:rPr>
              <a:t>Access</a:t>
            </a:r>
            <a:r>
              <a:rPr sz="1600" b="1" spc="45" dirty="0">
                <a:solidFill>
                  <a:srgbClr val="212121"/>
                </a:solidFill>
                <a:latin typeface="Arial"/>
                <a:cs typeface="Arial"/>
              </a:rPr>
              <a:t> </a:t>
            </a:r>
            <a:r>
              <a:rPr sz="1600" b="1" spc="-5" dirty="0">
                <a:solidFill>
                  <a:srgbClr val="212121"/>
                </a:solidFill>
                <a:latin typeface="Arial"/>
                <a:cs typeface="Arial"/>
              </a:rPr>
              <a:t>to</a:t>
            </a:r>
            <a:r>
              <a:rPr sz="1600" b="1" spc="20" dirty="0">
                <a:solidFill>
                  <a:srgbClr val="212121"/>
                </a:solidFill>
                <a:latin typeface="Arial"/>
                <a:cs typeface="Arial"/>
              </a:rPr>
              <a:t> </a:t>
            </a:r>
            <a:r>
              <a:rPr sz="1600" b="1" spc="-10" dirty="0">
                <a:solidFill>
                  <a:srgbClr val="212121"/>
                </a:solidFill>
                <a:latin typeface="Arial"/>
                <a:cs typeface="Arial"/>
              </a:rPr>
              <a:t>Lethal</a:t>
            </a:r>
            <a:r>
              <a:rPr sz="1600" b="1" spc="20" dirty="0">
                <a:solidFill>
                  <a:srgbClr val="212121"/>
                </a:solidFill>
                <a:latin typeface="Arial"/>
                <a:cs typeface="Arial"/>
              </a:rPr>
              <a:t> </a:t>
            </a:r>
            <a:r>
              <a:rPr sz="1600" b="1" spc="-10" dirty="0">
                <a:solidFill>
                  <a:srgbClr val="212121"/>
                </a:solidFill>
                <a:latin typeface="Arial"/>
                <a:cs typeface="Arial"/>
              </a:rPr>
              <a:t>Means</a:t>
            </a:r>
            <a:endParaRPr sz="1600" dirty="0">
              <a:latin typeface="Arial"/>
              <a:cs typeface="Arial"/>
            </a:endParaRPr>
          </a:p>
        </p:txBody>
      </p:sp>
      <p:pic>
        <p:nvPicPr>
          <p:cNvPr id="8" name="object 8" descr="Clipart of people being trained on computers&#10;"/>
          <p:cNvPicPr/>
          <p:nvPr/>
        </p:nvPicPr>
        <p:blipFill>
          <a:blip r:embed="rId2" cstate="print"/>
          <a:stretch>
            <a:fillRect/>
          </a:stretch>
        </p:blipFill>
        <p:spPr>
          <a:xfrm>
            <a:off x="6883907" y="1668780"/>
            <a:ext cx="4488167" cy="3654551"/>
          </a:xfrm>
          <a:prstGeom prst="rect">
            <a:avLst/>
          </a:prstGeom>
        </p:spPr>
      </p:pic>
      <p:sp>
        <p:nvSpPr>
          <p:cNvPr id="9" name="object 9"/>
          <p:cNvSpPr txBox="1"/>
          <p:nvPr/>
        </p:nvSpPr>
        <p:spPr>
          <a:xfrm>
            <a:off x="6909329" y="5103078"/>
            <a:ext cx="3262629" cy="162560"/>
          </a:xfrm>
          <a:prstGeom prst="rect">
            <a:avLst/>
          </a:prstGeom>
        </p:spPr>
        <p:txBody>
          <a:bodyPr vert="horz" wrap="square" lIns="0" tIns="12700" rIns="0" bIns="0" rtlCol="0">
            <a:spAutoFit/>
          </a:bodyPr>
          <a:lstStyle/>
          <a:p>
            <a:pPr marL="12700">
              <a:lnSpc>
                <a:spcPct val="100000"/>
              </a:lnSpc>
              <a:spcBef>
                <a:spcPts val="100"/>
              </a:spcBef>
            </a:pPr>
            <a:r>
              <a:rPr sz="900" u="sng" spc="-5" dirty="0">
                <a:solidFill>
                  <a:srgbClr val="468FCC"/>
                </a:solidFill>
                <a:uFill>
                  <a:solidFill>
                    <a:srgbClr val="468FCC"/>
                  </a:solidFill>
                </a:uFill>
                <a:latin typeface="Arial"/>
                <a:cs typeface="Arial"/>
                <a:hlinkClick r:id="rId3"/>
              </a:rPr>
              <a:t>This Photo</a:t>
            </a:r>
            <a:r>
              <a:rPr sz="900" spc="-10" dirty="0">
                <a:solidFill>
                  <a:srgbClr val="468FCC"/>
                </a:solidFill>
                <a:latin typeface="Arial"/>
                <a:cs typeface="Arial"/>
                <a:hlinkClick r:id="rId3"/>
              </a:rPr>
              <a:t> </a:t>
            </a:r>
            <a:r>
              <a:rPr sz="900" dirty="0">
                <a:solidFill>
                  <a:srgbClr val="212121"/>
                </a:solidFill>
                <a:latin typeface="Arial"/>
                <a:cs typeface="Arial"/>
              </a:rPr>
              <a:t>by</a:t>
            </a:r>
            <a:r>
              <a:rPr sz="900" spc="-5" dirty="0">
                <a:solidFill>
                  <a:srgbClr val="212121"/>
                </a:solidFill>
                <a:latin typeface="Arial"/>
                <a:cs typeface="Arial"/>
              </a:rPr>
              <a:t> Unknown</a:t>
            </a:r>
            <a:r>
              <a:rPr sz="900" spc="-10" dirty="0">
                <a:solidFill>
                  <a:srgbClr val="212121"/>
                </a:solidFill>
                <a:latin typeface="Arial"/>
                <a:cs typeface="Arial"/>
              </a:rPr>
              <a:t> </a:t>
            </a:r>
            <a:r>
              <a:rPr sz="900" spc="-5" dirty="0">
                <a:solidFill>
                  <a:srgbClr val="212121"/>
                </a:solidFill>
                <a:latin typeface="Arial"/>
                <a:cs typeface="Arial"/>
              </a:rPr>
              <a:t>Author</a:t>
            </a:r>
            <a:r>
              <a:rPr sz="900" spc="-10" dirty="0">
                <a:solidFill>
                  <a:srgbClr val="212121"/>
                </a:solidFill>
                <a:latin typeface="Arial"/>
                <a:cs typeface="Arial"/>
              </a:rPr>
              <a:t> </a:t>
            </a:r>
            <a:r>
              <a:rPr sz="900" dirty="0">
                <a:solidFill>
                  <a:srgbClr val="212121"/>
                </a:solidFill>
                <a:latin typeface="Arial"/>
                <a:cs typeface="Arial"/>
              </a:rPr>
              <a:t>is</a:t>
            </a:r>
            <a:r>
              <a:rPr sz="900" spc="-5" dirty="0">
                <a:solidFill>
                  <a:srgbClr val="212121"/>
                </a:solidFill>
                <a:latin typeface="Arial"/>
                <a:cs typeface="Arial"/>
              </a:rPr>
              <a:t> </a:t>
            </a:r>
            <a:r>
              <a:rPr sz="900" dirty="0">
                <a:solidFill>
                  <a:srgbClr val="212121"/>
                </a:solidFill>
                <a:latin typeface="Arial"/>
                <a:cs typeface="Arial"/>
              </a:rPr>
              <a:t>licensed</a:t>
            </a:r>
            <a:r>
              <a:rPr sz="900" spc="-35" dirty="0">
                <a:solidFill>
                  <a:srgbClr val="212121"/>
                </a:solidFill>
                <a:latin typeface="Arial"/>
                <a:cs typeface="Arial"/>
              </a:rPr>
              <a:t> </a:t>
            </a:r>
            <a:r>
              <a:rPr sz="900" dirty="0">
                <a:solidFill>
                  <a:srgbClr val="212121"/>
                </a:solidFill>
                <a:latin typeface="Arial"/>
                <a:cs typeface="Arial"/>
              </a:rPr>
              <a:t>under</a:t>
            </a:r>
            <a:r>
              <a:rPr sz="900" spc="-10" dirty="0">
                <a:solidFill>
                  <a:srgbClr val="212121"/>
                </a:solidFill>
                <a:latin typeface="Arial"/>
                <a:cs typeface="Arial"/>
              </a:rPr>
              <a:t> </a:t>
            </a:r>
            <a:r>
              <a:rPr sz="900" u="sng" spc="-5" dirty="0">
                <a:solidFill>
                  <a:srgbClr val="468FCC"/>
                </a:solidFill>
                <a:uFill>
                  <a:solidFill>
                    <a:srgbClr val="468FCC"/>
                  </a:solidFill>
                </a:uFill>
                <a:latin typeface="Arial"/>
                <a:cs typeface="Arial"/>
                <a:hlinkClick r:id="rId4"/>
              </a:rPr>
              <a:t>CC BY-SA-NC</a:t>
            </a:r>
            <a:endParaRPr sz="900" dirty="0">
              <a:latin typeface="Arial"/>
              <a:cs typeface="Arial"/>
            </a:endParaRPr>
          </a:p>
        </p:txBody>
      </p:sp>
      <p:sp>
        <p:nvSpPr>
          <p:cNvPr id="4" name="object 4"/>
          <p:cNvSpPr txBox="1"/>
          <p:nvPr/>
        </p:nvSpPr>
        <p:spPr>
          <a:xfrm>
            <a:off x="11556492" y="6300802"/>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57</a:t>
            </a:r>
            <a:endParaRPr sz="2400" dirty="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19074" y="56354"/>
            <a:ext cx="5394960" cy="635000"/>
          </a:xfrm>
          <a:prstGeom prst="rect">
            <a:avLst/>
          </a:prstGeom>
        </p:spPr>
        <p:txBody>
          <a:bodyPr vert="horz" wrap="square" lIns="0" tIns="12065" rIns="0" bIns="0" rtlCol="0">
            <a:spAutoFit/>
          </a:bodyPr>
          <a:lstStyle/>
          <a:p>
            <a:pPr marL="12700">
              <a:lnSpc>
                <a:spcPct val="100000"/>
              </a:lnSpc>
              <a:spcBef>
                <a:spcPts val="95"/>
              </a:spcBef>
            </a:pPr>
            <a:r>
              <a:rPr sz="4000" spc="-145" dirty="0"/>
              <a:t>Re</a:t>
            </a:r>
            <a:r>
              <a:rPr sz="4000" spc="-140" dirty="0"/>
              <a:t>m</a:t>
            </a:r>
            <a:r>
              <a:rPr sz="4000" spc="-145" dirty="0"/>
              <a:t>e</a:t>
            </a:r>
            <a:r>
              <a:rPr sz="4000" spc="-140" dirty="0"/>
              <a:t>m</a:t>
            </a:r>
            <a:r>
              <a:rPr sz="4000" spc="-145" dirty="0"/>
              <a:t>be</a:t>
            </a:r>
            <a:r>
              <a:rPr sz="4000" spc="-5" dirty="0"/>
              <a:t>r</a:t>
            </a:r>
            <a:r>
              <a:rPr sz="4000" spc="-220" dirty="0"/>
              <a:t> </a:t>
            </a:r>
            <a:r>
              <a:rPr sz="4000" spc="-135" dirty="0"/>
              <a:t>i</a:t>
            </a:r>
            <a:r>
              <a:rPr sz="4000" spc="-5" dirty="0"/>
              <a:t>n</a:t>
            </a:r>
            <a:r>
              <a:rPr sz="4000" spc="-275" dirty="0"/>
              <a:t> </a:t>
            </a:r>
            <a:r>
              <a:rPr sz="4000" spc="-140" dirty="0"/>
              <a:t>S</a:t>
            </a:r>
            <a:r>
              <a:rPr sz="4000" spc="-145" dirty="0"/>
              <a:t>u</a:t>
            </a:r>
            <a:r>
              <a:rPr sz="4000" spc="-140" dirty="0"/>
              <a:t>mm</a:t>
            </a:r>
            <a:r>
              <a:rPr sz="4000" spc="-145" dirty="0"/>
              <a:t>a</a:t>
            </a:r>
            <a:r>
              <a:rPr sz="4000" spc="-135" dirty="0"/>
              <a:t>r</a:t>
            </a:r>
            <a:r>
              <a:rPr sz="4000" spc="-5" dirty="0"/>
              <a:t>y</a:t>
            </a:r>
            <a:endParaRPr sz="4000" dirty="0"/>
          </a:p>
        </p:txBody>
      </p:sp>
      <p:sp>
        <p:nvSpPr>
          <p:cNvPr id="6" name="object 6"/>
          <p:cNvSpPr txBox="1"/>
          <p:nvPr/>
        </p:nvSpPr>
        <p:spPr>
          <a:xfrm>
            <a:off x="1102061" y="1102950"/>
            <a:ext cx="4260215" cy="4959350"/>
          </a:xfrm>
          <a:prstGeom prst="rect">
            <a:avLst/>
          </a:prstGeom>
        </p:spPr>
        <p:txBody>
          <a:bodyPr vert="horz" wrap="square" lIns="0" tIns="12065" rIns="0" bIns="0" rtlCol="0">
            <a:spAutoFit/>
          </a:bodyPr>
          <a:lstStyle/>
          <a:p>
            <a:pPr marL="241300" indent="-229235">
              <a:lnSpc>
                <a:spcPct val="100000"/>
              </a:lnSpc>
              <a:spcBef>
                <a:spcPts val="95"/>
              </a:spcBef>
              <a:buChar char="•"/>
              <a:tabLst>
                <a:tab pos="240665" algn="l"/>
                <a:tab pos="241935" algn="l"/>
              </a:tabLst>
            </a:pPr>
            <a:r>
              <a:rPr sz="1600" spc="-5" dirty="0">
                <a:solidFill>
                  <a:srgbClr val="212121"/>
                </a:solidFill>
                <a:latin typeface="Arial"/>
                <a:cs typeface="Arial"/>
              </a:rPr>
              <a:t>Suicide</a:t>
            </a:r>
            <a:r>
              <a:rPr sz="1600" spc="-35" dirty="0">
                <a:solidFill>
                  <a:srgbClr val="212121"/>
                </a:solidFill>
                <a:latin typeface="Arial"/>
                <a:cs typeface="Arial"/>
              </a:rPr>
              <a:t> </a:t>
            </a:r>
            <a:r>
              <a:rPr sz="1600" spc="-5" dirty="0">
                <a:solidFill>
                  <a:srgbClr val="212121"/>
                </a:solidFill>
                <a:latin typeface="Arial"/>
                <a:cs typeface="Arial"/>
              </a:rPr>
              <a:t>thinking</a:t>
            </a:r>
            <a:r>
              <a:rPr sz="1600" spc="-20" dirty="0">
                <a:solidFill>
                  <a:srgbClr val="212121"/>
                </a:solidFill>
                <a:latin typeface="Arial"/>
                <a:cs typeface="Arial"/>
              </a:rPr>
              <a:t> </a:t>
            </a:r>
            <a:r>
              <a:rPr sz="1600" dirty="0">
                <a:solidFill>
                  <a:srgbClr val="212121"/>
                </a:solidFill>
                <a:latin typeface="Arial"/>
                <a:cs typeface="Arial"/>
              </a:rPr>
              <a:t>is</a:t>
            </a:r>
            <a:r>
              <a:rPr sz="1600" spc="-15" dirty="0">
                <a:solidFill>
                  <a:srgbClr val="212121"/>
                </a:solidFill>
                <a:latin typeface="Arial"/>
                <a:cs typeface="Arial"/>
              </a:rPr>
              <a:t> </a:t>
            </a:r>
            <a:r>
              <a:rPr sz="1600" spc="-5" dirty="0">
                <a:solidFill>
                  <a:srgbClr val="212121"/>
                </a:solidFill>
                <a:latin typeface="Arial"/>
                <a:cs typeface="Arial"/>
              </a:rPr>
              <a:t>irrational</a:t>
            </a:r>
            <a:endParaRPr sz="1600" dirty="0">
              <a:latin typeface="Arial"/>
              <a:cs typeface="Arial"/>
            </a:endParaRPr>
          </a:p>
          <a:p>
            <a:pPr>
              <a:lnSpc>
                <a:spcPct val="100000"/>
              </a:lnSpc>
              <a:spcBef>
                <a:spcPts val="10"/>
              </a:spcBef>
              <a:buClr>
                <a:srgbClr val="212121"/>
              </a:buClr>
              <a:buFont typeface="Arial"/>
              <a:buChar char="•"/>
            </a:pPr>
            <a:endParaRPr sz="1700" dirty="0">
              <a:latin typeface="Arial"/>
              <a:cs typeface="Arial"/>
            </a:endParaRPr>
          </a:p>
          <a:p>
            <a:pPr marL="241300" indent="-229235">
              <a:lnSpc>
                <a:spcPct val="100000"/>
              </a:lnSpc>
              <a:spcBef>
                <a:spcPts val="5"/>
              </a:spcBef>
              <a:buChar char="•"/>
              <a:tabLst>
                <a:tab pos="240665" algn="l"/>
                <a:tab pos="241935" algn="l"/>
              </a:tabLst>
            </a:pPr>
            <a:r>
              <a:rPr sz="1600" spc="-20" dirty="0">
                <a:solidFill>
                  <a:srgbClr val="212121"/>
                </a:solidFill>
                <a:latin typeface="Arial"/>
                <a:cs typeface="Arial"/>
              </a:rPr>
              <a:t>Tunnel </a:t>
            </a:r>
            <a:r>
              <a:rPr sz="1600" dirty="0">
                <a:solidFill>
                  <a:srgbClr val="212121"/>
                </a:solidFill>
                <a:latin typeface="Arial"/>
                <a:cs typeface="Arial"/>
              </a:rPr>
              <a:t>vision</a:t>
            </a:r>
            <a:endParaRPr sz="1600" dirty="0">
              <a:latin typeface="Arial"/>
              <a:cs typeface="Arial"/>
            </a:endParaRPr>
          </a:p>
          <a:p>
            <a:pPr>
              <a:lnSpc>
                <a:spcPct val="100000"/>
              </a:lnSpc>
              <a:spcBef>
                <a:spcPts val="10"/>
              </a:spcBef>
              <a:buClr>
                <a:srgbClr val="212121"/>
              </a:buClr>
              <a:buFont typeface="Arial"/>
              <a:buChar char="•"/>
            </a:pPr>
            <a:endParaRPr sz="1700" dirty="0">
              <a:latin typeface="Arial"/>
              <a:cs typeface="Arial"/>
            </a:endParaRPr>
          </a:p>
          <a:p>
            <a:pPr marL="241300" indent="-229235">
              <a:lnSpc>
                <a:spcPct val="100000"/>
              </a:lnSpc>
              <a:buChar char="•"/>
              <a:tabLst>
                <a:tab pos="240665" algn="l"/>
                <a:tab pos="241935" algn="l"/>
              </a:tabLst>
            </a:pPr>
            <a:r>
              <a:rPr sz="1600" spc="-5" dirty="0">
                <a:solidFill>
                  <a:srgbClr val="212121"/>
                </a:solidFill>
                <a:latin typeface="Arial"/>
                <a:cs typeface="Arial"/>
              </a:rPr>
              <a:t>Almost</a:t>
            </a:r>
            <a:r>
              <a:rPr sz="1600" spc="-10" dirty="0">
                <a:solidFill>
                  <a:srgbClr val="212121"/>
                </a:solidFill>
                <a:latin typeface="Arial"/>
                <a:cs typeface="Arial"/>
              </a:rPr>
              <a:t> </a:t>
            </a:r>
            <a:r>
              <a:rPr sz="1600" spc="-5" dirty="0">
                <a:solidFill>
                  <a:srgbClr val="212121"/>
                </a:solidFill>
                <a:latin typeface="Arial"/>
                <a:cs typeface="Arial"/>
              </a:rPr>
              <a:t>all</a:t>
            </a:r>
            <a:r>
              <a:rPr sz="1600" spc="-15" dirty="0">
                <a:solidFill>
                  <a:srgbClr val="212121"/>
                </a:solidFill>
                <a:latin typeface="Arial"/>
                <a:cs typeface="Arial"/>
              </a:rPr>
              <a:t> </a:t>
            </a:r>
            <a:r>
              <a:rPr sz="1600" spc="-10" dirty="0">
                <a:solidFill>
                  <a:srgbClr val="212121"/>
                </a:solidFill>
                <a:latin typeface="Arial"/>
                <a:cs typeface="Arial"/>
              </a:rPr>
              <a:t>are</a:t>
            </a:r>
            <a:r>
              <a:rPr sz="1600" spc="5" dirty="0">
                <a:solidFill>
                  <a:srgbClr val="212121"/>
                </a:solidFill>
                <a:latin typeface="Arial"/>
                <a:cs typeface="Arial"/>
              </a:rPr>
              <a:t> </a:t>
            </a:r>
            <a:r>
              <a:rPr sz="1600" spc="-5" dirty="0">
                <a:solidFill>
                  <a:srgbClr val="212121"/>
                </a:solidFill>
                <a:latin typeface="Arial"/>
                <a:cs typeface="Arial"/>
              </a:rPr>
              <a:t>ambivalent</a:t>
            </a:r>
            <a:endParaRPr sz="1600" dirty="0">
              <a:latin typeface="Arial"/>
              <a:cs typeface="Arial"/>
            </a:endParaRPr>
          </a:p>
          <a:p>
            <a:pPr>
              <a:lnSpc>
                <a:spcPct val="100000"/>
              </a:lnSpc>
              <a:spcBef>
                <a:spcPts val="15"/>
              </a:spcBef>
              <a:buClr>
                <a:srgbClr val="212121"/>
              </a:buClr>
              <a:buFont typeface="Arial"/>
              <a:buChar char="•"/>
            </a:pPr>
            <a:endParaRPr sz="1700" dirty="0">
              <a:latin typeface="Arial"/>
              <a:cs typeface="Arial"/>
            </a:endParaRPr>
          </a:p>
          <a:p>
            <a:pPr marL="241300" indent="-229235">
              <a:lnSpc>
                <a:spcPct val="100000"/>
              </a:lnSpc>
              <a:buChar char="•"/>
              <a:tabLst>
                <a:tab pos="240665" algn="l"/>
                <a:tab pos="241935" algn="l"/>
              </a:tabLst>
            </a:pPr>
            <a:r>
              <a:rPr sz="1600" spc="-5" dirty="0">
                <a:solidFill>
                  <a:srgbClr val="212121"/>
                </a:solidFill>
                <a:latin typeface="Arial"/>
                <a:cs typeface="Arial"/>
              </a:rPr>
              <a:t>Suicidal</a:t>
            </a:r>
            <a:r>
              <a:rPr sz="1600" spc="-40" dirty="0">
                <a:solidFill>
                  <a:srgbClr val="212121"/>
                </a:solidFill>
                <a:latin typeface="Arial"/>
                <a:cs typeface="Arial"/>
              </a:rPr>
              <a:t> </a:t>
            </a:r>
            <a:r>
              <a:rPr sz="1600" spc="-5" dirty="0">
                <a:solidFill>
                  <a:srgbClr val="212121"/>
                </a:solidFill>
                <a:latin typeface="Arial"/>
                <a:cs typeface="Arial"/>
              </a:rPr>
              <a:t>behavior</a:t>
            </a:r>
            <a:r>
              <a:rPr sz="1600" spc="-10" dirty="0">
                <a:solidFill>
                  <a:srgbClr val="212121"/>
                </a:solidFill>
                <a:latin typeface="Arial"/>
                <a:cs typeface="Arial"/>
              </a:rPr>
              <a:t> </a:t>
            </a:r>
            <a:r>
              <a:rPr sz="1600" dirty="0">
                <a:solidFill>
                  <a:srgbClr val="212121"/>
                </a:solidFill>
                <a:latin typeface="Arial"/>
                <a:cs typeface="Arial"/>
              </a:rPr>
              <a:t>is</a:t>
            </a:r>
            <a:r>
              <a:rPr sz="1600" spc="-15" dirty="0">
                <a:solidFill>
                  <a:srgbClr val="212121"/>
                </a:solidFill>
                <a:latin typeface="Arial"/>
                <a:cs typeface="Arial"/>
              </a:rPr>
              <a:t> </a:t>
            </a:r>
            <a:r>
              <a:rPr sz="1600" spc="-5" dirty="0">
                <a:solidFill>
                  <a:srgbClr val="212121"/>
                </a:solidFill>
                <a:latin typeface="Arial"/>
                <a:cs typeface="Arial"/>
              </a:rPr>
              <a:t>an</a:t>
            </a:r>
            <a:r>
              <a:rPr sz="1600" spc="5" dirty="0">
                <a:solidFill>
                  <a:srgbClr val="212121"/>
                </a:solidFill>
                <a:latin typeface="Arial"/>
                <a:cs typeface="Arial"/>
              </a:rPr>
              <a:t> </a:t>
            </a:r>
            <a:r>
              <a:rPr sz="1600" spc="-5" dirty="0">
                <a:solidFill>
                  <a:srgbClr val="212121"/>
                </a:solidFill>
                <a:latin typeface="Arial"/>
                <a:cs typeface="Arial"/>
              </a:rPr>
              <a:t>act</a:t>
            </a:r>
            <a:r>
              <a:rPr sz="1600" spc="-10" dirty="0">
                <a:solidFill>
                  <a:srgbClr val="212121"/>
                </a:solidFill>
                <a:latin typeface="Arial"/>
                <a:cs typeface="Arial"/>
              </a:rPr>
              <a:t> </a:t>
            </a:r>
            <a:r>
              <a:rPr sz="1600" spc="-5" dirty="0">
                <a:solidFill>
                  <a:srgbClr val="212121"/>
                </a:solidFill>
                <a:latin typeface="Arial"/>
                <a:cs typeface="Arial"/>
              </a:rPr>
              <a:t>of</a:t>
            </a:r>
            <a:r>
              <a:rPr sz="1600" spc="5" dirty="0">
                <a:solidFill>
                  <a:srgbClr val="212121"/>
                </a:solidFill>
                <a:latin typeface="Arial"/>
                <a:cs typeface="Arial"/>
              </a:rPr>
              <a:t> </a:t>
            </a:r>
            <a:r>
              <a:rPr sz="1600" spc="-5" dirty="0">
                <a:solidFill>
                  <a:srgbClr val="212121"/>
                </a:solidFill>
                <a:latin typeface="Arial"/>
                <a:cs typeface="Arial"/>
              </a:rPr>
              <a:t>communication</a:t>
            </a:r>
            <a:endParaRPr sz="1600" dirty="0">
              <a:latin typeface="Arial"/>
              <a:cs typeface="Arial"/>
            </a:endParaRPr>
          </a:p>
          <a:p>
            <a:pPr>
              <a:lnSpc>
                <a:spcPct val="100000"/>
              </a:lnSpc>
              <a:spcBef>
                <a:spcPts val="10"/>
              </a:spcBef>
              <a:buClr>
                <a:srgbClr val="212121"/>
              </a:buClr>
              <a:buFont typeface="Arial"/>
              <a:buChar char="•"/>
            </a:pPr>
            <a:endParaRPr sz="1700" dirty="0">
              <a:latin typeface="Arial"/>
              <a:cs typeface="Arial"/>
            </a:endParaRPr>
          </a:p>
          <a:p>
            <a:pPr marL="241300" indent="-229235">
              <a:lnSpc>
                <a:spcPct val="100000"/>
              </a:lnSpc>
              <a:buChar char="•"/>
              <a:tabLst>
                <a:tab pos="240665" algn="l"/>
                <a:tab pos="241935" algn="l"/>
              </a:tabLst>
            </a:pPr>
            <a:r>
              <a:rPr sz="1600" spc="-10" dirty="0">
                <a:solidFill>
                  <a:srgbClr val="212121"/>
                </a:solidFill>
                <a:latin typeface="Arial"/>
                <a:cs typeface="Arial"/>
              </a:rPr>
              <a:t>There</a:t>
            </a:r>
            <a:r>
              <a:rPr sz="1600" spc="5" dirty="0">
                <a:solidFill>
                  <a:srgbClr val="212121"/>
                </a:solidFill>
                <a:latin typeface="Arial"/>
                <a:cs typeface="Arial"/>
              </a:rPr>
              <a:t> </a:t>
            </a:r>
            <a:r>
              <a:rPr sz="1600" dirty="0">
                <a:solidFill>
                  <a:srgbClr val="212121"/>
                </a:solidFill>
                <a:latin typeface="Arial"/>
                <a:cs typeface="Arial"/>
              </a:rPr>
              <a:t>is </a:t>
            </a:r>
            <a:r>
              <a:rPr sz="1600" spc="-5" dirty="0">
                <a:solidFill>
                  <a:srgbClr val="212121"/>
                </a:solidFill>
                <a:latin typeface="Arial"/>
                <a:cs typeface="Arial"/>
              </a:rPr>
              <a:t>no</a:t>
            </a:r>
            <a:r>
              <a:rPr sz="1600" spc="-10" dirty="0">
                <a:solidFill>
                  <a:srgbClr val="212121"/>
                </a:solidFill>
                <a:latin typeface="Arial"/>
                <a:cs typeface="Arial"/>
              </a:rPr>
              <a:t> </a:t>
            </a:r>
            <a:r>
              <a:rPr sz="1600" spc="-5" dirty="0">
                <a:solidFill>
                  <a:srgbClr val="212121"/>
                </a:solidFill>
                <a:latin typeface="Arial"/>
                <a:cs typeface="Arial"/>
              </a:rPr>
              <a:t>typical</a:t>
            </a:r>
            <a:r>
              <a:rPr sz="1600" spc="15" dirty="0">
                <a:solidFill>
                  <a:srgbClr val="212121"/>
                </a:solidFill>
                <a:latin typeface="Arial"/>
                <a:cs typeface="Arial"/>
              </a:rPr>
              <a:t> </a:t>
            </a:r>
            <a:r>
              <a:rPr sz="1600" spc="-5" dirty="0">
                <a:solidFill>
                  <a:srgbClr val="212121"/>
                </a:solidFill>
                <a:latin typeface="Arial"/>
                <a:cs typeface="Arial"/>
              </a:rPr>
              <a:t>suicide</a:t>
            </a:r>
            <a:r>
              <a:rPr sz="1600" spc="-30" dirty="0">
                <a:solidFill>
                  <a:srgbClr val="212121"/>
                </a:solidFill>
                <a:latin typeface="Arial"/>
                <a:cs typeface="Arial"/>
              </a:rPr>
              <a:t> </a:t>
            </a:r>
            <a:r>
              <a:rPr sz="1600" dirty="0">
                <a:solidFill>
                  <a:srgbClr val="212121"/>
                </a:solidFill>
                <a:latin typeface="Arial"/>
                <a:cs typeface="Arial"/>
              </a:rPr>
              <a:t>victim</a:t>
            </a:r>
            <a:endParaRPr sz="1600" dirty="0">
              <a:latin typeface="Arial"/>
              <a:cs typeface="Arial"/>
            </a:endParaRPr>
          </a:p>
          <a:p>
            <a:pPr>
              <a:lnSpc>
                <a:spcPct val="100000"/>
              </a:lnSpc>
              <a:spcBef>
                <a:spcPts val="15"/>
              </a:spcBef>
              <a:buClr>
                <a:srgbClr val="212121"/>
              </a:buClr>
              <a:buFont typeface="Arial"/>
              <a:buChar char="•"/>
            </a:pPr>
            <a:endParaRPr sz="1700" dirty="0">
              <a:latin typeface="Arial"/>
              <a:cs typeface="Arial"/>
            </a:endParaRPr>
          </a:p>
          <a:p>
            <a:pPr marL="241300" indent="-229235">
              <a:lnSpc>
                <a:spcPct val="100000"/>
              </a:lnSpc>
              <a:buChar char="•"/>
              <a:tabLst>
                <a:tab pos="240665" algn="l"/>
                <a:tab pos="241935" algn="l"/>
              </a:tabLst>
            </a:pPr>
            <a:r>
              <a:rPr sz="1600" spc="-10" dirty="0">
                <a:solidFill>
                  <a:srgbClr val="212121"/>
                </a:solidFill>
                <a:latin typeface="Arial"/>
                <a:cs typeface="Arial"/>
              </a:rPr>
              <a:t>There</a:t>
            </a:r>
            <a:r>
              <a:rPr sz="1600" spc="5" dirty="0">
                <a:solidFill>
                  <a:srgbClr val="212121"/>
                </a:solidFill>
                <a:latin typeface="Arial"/>
                <a:cs typeface="Arial"/>
              </a:rPr>
              <a:t> </a:t>
            </a:r>
            <a:r>
              <a:rPr sz="1600" spc="-10" dirty="0">
                <a:solidFill>
                  <a:srgbClr val="212121"/>
                </a:solidFill>
                <a:latin typeface="Arial"/>
                <a:cs typeface="Arial"/>
              </a:rPr>
              <a:t>are</a:t>
            </a:r>
            <a:r>
              <a:rPr sz="1600" spc="20" dirty="0">
                <a:solidFill>
                  <a:srgbClr val="212121"/>
                </a:solidFill>
                <a:latin typeface="Arial"/>
                <a:cs typeface="Arial"/>
              </a:rPr>
              <a:t> </a:t>
            </a:r>
            <a:r>
              <a:rPr sz="1600" spc="-5" dirty="0">
                <a:solidFill>
                  <a:srgbClr val="212121"/>
                </a:solidFill>
                <a:latin typeface="Arial"/>
                <a:cs typeface="Arial"/>
              </a:rPr>
              <a:t>no</a:t>
            </a:r>
            <a:r>
              <a:rPr sz="1600" spc="-10" dirty="0">
                <a:solidFill>
                  <a:srgbClr val="212121"/>
                </a:solidFill>
                <a:latin typeface="Arial"/>
                <a:cs typeface="Arial"/>
              </a:rPr>
              <a:t> </a:t>
            </a:r>
            <a:r>
              <a:rPr sz="1600" spc="-5" dirty="0">
                <a:solidFill>
                  <a:srgbClr val="212121"/>
                </a:solidFill>
                <a:latin typeface="Arial"/>
                <a:cs typeface="Arial"/>
              </a:rPr>
              <a:t>absolute reasons</a:t>
            </a:r>
            <a:r>
              <a:rPr sz="1600" dirty="0">
                <a:solidFill>
                  <a:srgbClr val="212121"/>
                </a:solidFill>
                <a:latin typeface="Arial"/>
                <a:cs typeface="Arial"/>
              </a:rPr>
              <a:t> </a:t>
            </a:r>
            <a:r>
              <a:rPr sz="1600" spc="-5" dirty="0">
                <a:solidFill>
                  <a:srgbClr val="212121"/>
                </a:solidFill>
                <a:latin typeface="Arial"/>
                <a:cs typeface="Arial"/>
              </a:rPr>
              <a:t>for</a:t>
            </a:r>
            <a:r>
              <a:rPr sz="1600" spc="15" dirty="0">
                <a:solidFill>
                  <a:srgbClr val="212121"/>
                </a:solidFill>
                <a:latin typeface="Arial"/>
                <a:cs typeface="Arial"/>
              </a:rPr>
              <a:t> </a:t>
            </a:r>
            <a:r>
              <a:rPr sz="1600" spc="-5" dirty="0">
                <a:solidFill>
                  <a:srgbClr val="212121"/>
                </a:solidFill>
                <a:latin typeface="Arial"/>
                <a:cs typeface="Arial"/>
              </a:rPr>
              <a:t>suicide</a:t>
            </a:r>
            <a:endParaRPr sz="1600" dirty="0">
              <a:latin typeface="Arial"/>
              <a:cs typeface="Arial"/>
            </a:endParaRPr>
          </a:p>
          <a:p>
            <a:pPr>
              <a:lnSpc>
                <a:spcPct val="100000"/>
              </a:lnSpc>
              <a:spcBef>
                <a:spcPts val="45"/>
              </a:spcBef>
              <a:buClr>
                <a:srgbClr val="212121"/>
              </a:buClr>
              <a:buFont typeface="Arial"/>
              <a:buChar char="•"/>
            </a:pPr>
            <a:endParaRPr sz="1650" dirty="0">
              <a:latin typeface="Arial"/>
              <a:cs typeface="Arial"/>
            </a:endParaRPr>
          </a:p>
          <a:p>
            <a:pPr marL="240665" marR="124460" indent="-240665">
              <a:lnSpc>
                <a:spcPct val="101200"/>
              </a:lnSpc>
              <a:buChar char="•"/>
              <a:tabLst>
                <a:tab pos="240665" algn="l"/>
                <a:tab pos="241935" algn="l"/>
              </a:tabLst>
            </a:pPr>
            <a:r>
              <a:rPr sz="1600" spc="-10" dirty="0">
                <a:solidFill>
                  <a:srgbClr val="212121"/>
                </a:solidFill>
                <a:latin typeface="Arial"/>
                <a:cs typeface="Arial"/>
              </a:rPr>
              <a:t>There</a:t>
            </a:r>
            <a:r>
              <a:rPr sz="1600" spc="15" dirty="0">
                <a:solidFill>
                  <a:srgbClr val="212121"/>
                </a:solidFill>
                <a:latin typeface="Arial"/>
                <a:cs typeface="Arial"/>
              </a:rPr>
              <a:t> </a:t>
            </a:r>
            <a:r>
              <a:rPr sz="1600" spc="-10" dirty="0">
                <a:solidFill>
                  <a:srgbClr val="212121"/>
                </a:solidFill>
                <a:latin typeface="Arial"/>
                <a:cs typeface="Arial"/>
              </a:rPr>
              <a:t>are</a:t>
            </a:r>
            <a:r>
              <a:rPr sz="1600" spc="25" dirty="0">
                <a:solidFill>
                  <a:srgbClr val="212121"/>
                </a:solidFill>
                <a:latin typeface="Arial"/>
                <a:cs typeface="Arial"/>
              </a:rPr>
              <a:t> </a:t>
            </a:r>
            <a:r>
              <a:rPr sz="1600" spc="-5" dirty="0">
                <a:solidFill>
                  <a:srgbClr val="212121"/>
                </a:solidFill>
                <a:latin typeface="Arial"/>
                <a:cs typeface="Arial"/>
              </a:rPr>
              <a:t>no</a:t>
            </a:r>
            <a:r>
              <a:rPr sz="1600" dirty="0">
                <a:solidFill>
                  <a:srgbClr val="212121"/>
                </a:solidFill>
                <a:latin typeface="Arial"/>
                <a:cs typeface="Arial"/>
              </a:rPr>
              <a:t> </a:t>
            </a:r>
            <a:r>
              <a:rPr sz="1600" spc="-5" dirty="0">
                <a:solidFill>
                  <a:srgbClr val="212121"/>
                </a:solidFill>
                <a:latin typeface="Arial"/>
                <a:cs typeface="Arial"/>
              </a:rPr>
              <a:t>all-inclusive</a:t>
            </a:r>
            <a:r>
              <a:rPr sz="1600" spc="-40" dirty="0">
                <a:solidFill>
                  <a:srgbClr val="212121"/>
                </a:solidFill>
                <a:latin typeface="Arial"/>
                <a:cs typeface="Arial"/>
              </a:rPr>
              <a:t> </a:t>
            </a:r>
            <a:r>
              <a:rPr sz="1600" spc="-5" dirty="0">
                <a:solidFill>
                  <a:srgbClr val="212121"/>
                </a:solidFill>
                <a:latin typeface="Arial"/>
                <a:cs typeface="Arial"/>
              </a:rPr>
              <a:t>predictive</a:t>
            </a:r>
            <a:r>
              <a:rPr sz="1600" spc="-10" dirty="0">
                <a:solidFill>
                  <a:srgbClr val="212121"/>
                </a:solidFill>
                <a:latin typeface="Arial"/>
                <a:cs typeface="Arial"/>
              </a:rPr>
              <a:t> </a:t>
            </a:r>
            <a:r>
              <a:rPr sz="1600" dirty="0">
                <a:solidFill>
                  <a:srgbClr val="212121"/>
                </a:solidFill>
                <a:latin typeface="Arial"/>
                <a:cs typeface="Arial"/>
              </a:rPr>
              <a:t>lists</a:t>
            </a:r>
            <a:r>
              <a:rPr sz="1600" spc="-5" dirty="0">
                <a:solidFill>
                  <a:srgbClr val="212121"/>
                </a:solidFill>
                <a:latin typeface="Arial"/>
                <a:cs typeface="Arial"/>
              </a:rPr>
              <a:t> </a:t>
            </a:r>
            <a:r>
              <a:rPr sz="1600" spc="-10" dirty="0">
                <a:solidFill>
                  <a:srgbClr val="212121"/>
                </a:solidFill>
                <a:latin typeface="Arial"/>
                <a:cs typeface="Arial"/>
              </a:rPr>
              <a:t>of </a:t>
            </a:r>
            <a:r>
              <a:rPr sz="1600" spc="-5" dirty="0">
                <a:solidFill>
                  <a:srgbClr val="212121"/>
                </a:solidFill>
                <a:latin typeface="Arial"/>
                <a:cs typeface="Arial"/>
              </a:rPr>
              <a:t> </a:t>
            </a:r>
            <a:r>
              <a:rPr sz="1600" spc="-10" dirty="0">
                <a:solidFill>
                  <a:srgbClr val="212121"/>
                </a:solidFill>
                <a:latin typeface="Arial"/>
                <a:cs typeface="Arial"/>
              </a:rPr>
              <a:t>warning</a:t>
            </a:r>
            <a:r>
              <a:rPr sz="1600" spc="20" dirty="0">
                <a:solidFill>
                  <a:srgbClr val="212121"/>
                </a:solidFill>
                <a:latin typeface="Arial"/>
                <a:cs typeface="Arial"/>
              </a:rPr>
              <a:t> </a:t>
            </a:r>
            <a:r>
              <a:rPr sz="1600" spc="-5" dirty="0">
                <a:solidFill>
                  <a:srgbClr val="212121"/>
                </a:solidFill>
                <a:latin typeface="Arial"/>
                <a:cs typeface="Arial"/>
              </a:rPr>
              <a:t>signs</a:t>
            </a:r>
            <a:r>
              <a:rPr sz="1600" spc="-10" dirty="0">
                <a:solidFill>
                  <a:srgbClr val="212121"/>
                </a:solidFill>
                <a:latin typeface="Arial"/>
                <a:cs typeface="Arial"/>
              </a:rPr>
              <a:t> </a:t>
            </a:r>
            <a:r>
              <a:rPr sz="1600" spc="-5" dirty="0">
                <a:solidFill>
                  <a:srgbClr val="212121"/>
                </a:solidFill>
                <a:latin typeface="Arial"/>
                <a:cs typeface="Arial"/>
              </a:rPr>
              <a:t>or</a:t>
            </a:r>
            <a:r>
              <a:rPr sz="1600" spc="5" dirty="0">
                <a:solidFill>
                  <a:srgbClr val="212121"/>
                </a:solidFill>
                <a:latin typeface="Arial"/>
                <a:cs typeface="Arial"/>
              </a:rPr>
              <a:t> </a:t>
            </a:r>
            <a:r>
              <a:rPr sz="1600" spc="-5" dirty="0">
                <a:solidFill>
                  <a:srgbClr val="212121"/>
                </a:solidFill>
                <a:latin typeface="Arial"/>
                <a:cs typeface="Arial"/>
              </a:rPr>
              <a:t>a</a:t>
            </a:r>
            <a:r>
              <a:rPr sz="1600" dirty="0">
                <a:solidFill>
                  <a:srgbClr val="212121"/>
                </a:solidFill>
                <a:latin typeface="Arial"/>
                <a:cs typeface="Arial"/>
              </a:rPr>
              <a:t> </a:t>
            </a:r>
            <a:r>
              <a:rPr sz="1600" spc="-5" dirty="0">
                <a:solidFill>
                  <a:srgbClr val="212121"/>
                </a:solidFill>
                <a:latin typeface="Arial"/>
                <a:cs typeface="Arial"/>
              </a:rPr>
              <a:t>definitive</a:t>
            </a:r>
            <a:r>
              <a:rPr sz="1600" spc="-15" dirty="0">
                <a:solidFill>
                  <a:srgbClr val="212121"/>
                </a:solidFill>
                <a:latin typeface="Arial"/>
                <a:cs typeface="Arial"/>
              </a:rPr>
              <a:t> </a:t>
            </a:r>
            <a:r>
              <a:rPr sz="1600" spc="-10" dirty="0">
                <a:solidFill>
                  <a:srgbClr val="212121"/>
                </a:solidFill>
                <a:latin typeface="Arial"/>
                <a:cs typeface="Arial"/>
              </a:rPr>
              <a:t>method</a:t>
            </a:r>
            <a:r>
              <a:rPr sz="1600" spc="10" dirty="0">
                <a:solidFill>
                  <a:srgbClr val="212121"/>
                </a:solidFill>
                <a:latin typeface="Arial"/>
                <a:cs typeface="Arial"/>
              </a:rPr>
              <a:t> </a:t>
            </a:r>
            <a:r>
              <a:rPr sz="1600" spc="-5" dirty="0">
                <a:solidFill>
                  <a:srgbClr val="212121"/>
                </a:solidFill>
                <a:latin typeface="Arial"/>
                <a:cs typeface="Arial"/>
              </a:rPr>
              <a:t>for </a:t>
            </a:r>
            <a:r>
              <a:rPr sz="1600" dirty="0">
                <a:solidFill>
                  <a:srgbClr val="212121"/>
                </a:solidFill>
                <a:latin typeface="Arial"/>
                <a:cs typeface="Arial"/>
              </a:rPr>
              <a:t> </a:t>
            </a:r>
            <a:r>
              <a:rPr sz="1600" spc="-5" dirty="0">
                <a:solidFill>
                  <a:srgbClr val="212121"/>
                </a:solidFill>
                <a:latin typeface="Arial"/>
                <a:cs typeface="Arial"/>
              </a:rPr>
              <a:t>determining</a:t>
            </a:r>
            <a:r>
              <a:rPr sz="1600" dirty="0">
                <a:solidFill>
                  <a:srgbClr val="212121"/>
                </a:solidFill>
                <a:latin typeface="Arial"/>
                <a:cs typeface="Arial"/>
              </a:rPr>
              <a:t> if</a:t>
            </a:r>
            <a:r>
              <a:rPr sz="1600" spc="-10" dirty="0">
                <a:solidFill>
                  <a:srgbClr val="212121"/>
                </a:solidFill>
                <a:latin typeface="Arial"/>
                <a:cs typeface="Arial"/>
              </a:rPr>
              <a:t> </a:t>
            </a:r>
            <a:r>
              <a:rPr sz="1600" spc="-5" dirty="0">
                <a:solidFill>
                  <a:srgbClr val="212121"/>
                </a:solidFill>
                <a:latin typeface="Arial"/>
                <a:cs typeface="Arial"/>
              </a:rPr>
              <a:t>someone</a:t>
            </a:r>
            <a:r>
              <a:rPr sz="1600" spc="-10" dirty="0">
                <a:solidFill>
                  <a:srgbClr val="212121"/>
                </a:solidFill>
                <a:latin typeface="Arial"/>
                <a:cs typeface="Arial"/>
              </a:rPr>
              <a:t> </a:t>
            </a:r>
            <a:r>
              <a:rPr sz="1600" dirty="0">
                <a:solidFill>
                  <a:srgbClr val="212121"/>
                </a:solidFill>
                <a:latin typeface="Arial"/>
                <a:cs typeface="Arial"/>
              </a:rPr>
              <a:t>is </a:t>
            </a:r>
            <a:r>
              <a:rPr sz="1600" spc="-5" dirty="0">
                <a:solidFill>
                  <a:srgbClr val="212121"/>
                </a:solidFill>
                <a:latin typeface="Arial"/>
                <a:cs typeface="Arial"/>
              </a:rPr>
              <a:t>or</a:t>
            </a:r>
            <a:r>
              <a:rPr sz="1600" dirty="0">
                <a:solidFill>
                  <a:srgbClr val="212121"/>
                </a:solidFill>
                <a:latin typeface="Arial"/>
                <a:cs typeface="Arial"/>
              </a:rPr>
              <a:t> is</a:t>
            </a:r>
            <a:r>
              <a:rPr sz="1600" spc="-15" dirty="0">
                <a:solidFill>
                  <a:srgbClr val="212121"/>
                </a:solidFill>
                <a:latin typeface="Arial"/>
                <a:cs typeface="Arial"/>
              </a:rPr>
              <a:t> </a:t>
            </a:r>
            <a:r>
              <a:rPr sz="1600" spc="-10" dirty="0">
                <a:solidFill>
                  <a:srgbClr val="212121"/>
                </a:solidFill>
                <a:latin typeface="Arial"/>
                <a:cs typeface="Arial"/>
              </a:rPr>
              <a:t>not</a:t>
            </a:r>
            <a:r>
              <a:rPr sz="1600" spc="5" dirty="0">
                <a:solidFill>
                  <a:srgbClr val="212121"/>
                </a:solidFill>
                <a:latin typeface="Arial"/>
                <a:cs typeface="Arial"/>
              </a:rPr>
              <a:t> </a:t>
            </a:r>
            <a:r>
              <a:rPr sz="1600" spc="-5" dirty="0">
                <a:solidFill>
                  <a:srgbClr val="212121"/>
                </a:solidFill>
                <a:latin typeface="Arial"/>
                <a:cs typeface="Arial"/>
              </a:rPr>
              <a:t>suicidal</a:t>
            </a:r>
            <a:endParaRPr sz="1600" dirty="0">
              <a:latin typeface="Arial"/>
              <a:cs typeface="Arial"/>
            </a:endParaRPr>
          </a:p>
          <a:p>
            <a:pPr>
              <a:lnSpc>
                <a:spcPct val="100000"/>
              </a:lnSpc>
              <a:spcBef>
                <a:spcPts val="15"/>
              </a:spcBef>
              <a:buClr>
                <a:srgbClr val="212121"/>
              </a:buClr>
              <a:buFont typeface="Arial"/>
              <a:buChar char="•"/>
            </a:pPr>
            <a:endParaRPr sz="1700" dirty="0">
              <a:latin typeface="Arial"/>
              <a:cs typeface="Arial"/>
            </a:endParaRPr>
          </a:p>
          <a:p>
            <a:pPr marL="241300" indent="-229235">
              <a:lnSpc>
                <a:spcPct val="100000"/>
              </a:lnSpc>
              <a:buChar char="•"/>
              <a:tabLst>
                <a:tab pos="240665" algn="l"/>
                <a:tab pos="241935" algn="l"/>
              </a:tabLst>
            </a:pPr>
            <a:r>
              <a:rPr sz="1600" spc="-5" dirty="0">
                <a:solidFill>
                  <a:srgbClr val="212121"/>
                </a:solidFill>
                <a:latin typeface="Arial"/>
                <a:cs typeface="Arial"/>
              </a:rPr>
              <a:t>Suicide</a:t>
            </a:r>
            <a:r>
              <a:rPr sz="1600" spc="-35" dirty="0">
                <a:solidFill>
                  <a:srgbClr val="212121"/>
                </a:solidFill>
                <a:latin typeface="Arial"/>
                <a:cs typeface="Arial"/>
              </a:rPr>
              <a:t> </a:t>
            </a:r>
            <a:r>
              <a:rPr sz="1600" dirty="0">
                <a:solidFill>
                  <a:srgbClr val="212121"/>
                </a:solidFill>
                <a:latin typeface="Arial"/>
                <a:cs typeface="Arial"/>
              </a:rPr>
              <a:t>is</a:t>
            </a:r>
            <a:r>
              <a:rPr sz="1600" spc="-15" dirty="0">
                <a:solidFill>
                  <a:srgbClr val="212121"/>
                </a:solidFill>
                <a:latin typeface="Arial"/>
                <a:cs typeface="Arial"/>
              </a:rPr>
              <a:t> </a:t>
            </a:r>
            <a:r>
              <a:rPr sz="1600" spc="-10" dirty="0">
                <a:solidFill>
                  <a:srgbClr val="212121"/>
                </a:solidFill>
                <a:latin typeface="Arial"/>
                <a:cs typeface="Arial"/>
              </a:rPr>
              <a:t>always</a:t>
            </a:r>
            <a:r>
              <a:rPr sz="1600" spc="20" dirty="0">
                <a:solidFill>
                  <a:srgbClr val="212121"/>
                </a:solidFill>
                <a:latin typeface="Arial"/>
                <a:cs typeface="Arial"/>
              </a:rPr>
              <a:t> </a:t>
            </a:r>
            <a:r>
              <a:rPr sz="1600" spc="-5" dirty="0">
                <a:solidFill>
                  <a:srgbClr val="212121"/>
                </a:solidFill>
                <a:latin typeface="Arial"/>
                <a:cs typeface="Arial"/>
              </a:rPr>
              <a:t>multi-dimensional</a:t>
            </a:r>
            <a:endParaRPr sz="1600" dirty="0">
              <a:latin typeface="Arial"/>
              <a:cs typeface="Arial"/>
            </a:endParaRPr>
          </a:p>
          <a:p>
            <a:pPr>
              <a:lnSpc>
                <a:spcPct val="100000"/>
              </a:lnSpc>
              <a:spcBef>
                <a:spcPts val="45"/>
              </a:spcBef>
              <a:buClr>
                <a:srgbClr val="212121"/>
              </a:buClr>
              <a:buFont typeface="Arial"/>
              <a:buChar char="•"/>
            </a:pPr>
            <a:endParaRPr sz="1650" dirty="0">
              <a:latin typeface="Arial"/>
              <a:cs typeface="Arial"/>
            </a:endParaRPr>
          </a:p>
          <a:p>
            <a:pPr marL="240665" marR="273050" indent="-240665">
              <a:lnSpc>
                <a:spcPct val="101200"/>
              </a:lnSpc>
              <a:spcBef>
                <a:spcPts val="5"/>
              </a:spcBef>
              <a:buChar char="•"/>
              <a:tabLst>
                <a:tab pos="240665" algn="l"/>
                <a:tab pos="241935" algn="l"/>
              </a:tabLst>
            </a:pPr>
            <a:r>
              <a:rPr sz="1600" spc="-5" dirty="0">
                <a:solidFill>
                  <a:srgbClr val="212121"/>
                </a:solidFill>
                <a:latin typeface="Arial"/>
                <a:cs typeface="Arial"/>
              </a:rPr>
              <a:t>Most</a:t>
            </a:r>
            <a:r>
              <a:rPr sz="1600" spc="5" dirty="0">
                <a:solidFill>
                  <a:srgbClr val="212121"/>
                </a:solidFill>
                <a:latin typeface="Arial"/>
                <a:cs typeface="Arial"/>
              </a:rPr>
              <a:t> </a:t>
            </a:r>
            <a:r>
              <a:rPr sz="1600" spc="-5" dirty="0">
                <a:solidFill>
                  <a:srgbClr val="212121"/>
                </a:solidFill>
                <a:latin typeface="Arial"/>
                <a:cs typeface="Arial"/>
              </a:rPr>
              <a:t>people</a:t>
            </a:r>
            <a:r>
              <a:rPr sz="1600" spc="-10" dirty="0">
                <a:solidFill>
                  <a:srgbClr val="212121"/>
                </a:solidFill>
                <a:latin typeface="Arial"/>
                <a:cs typeface="Arial"/>
              </a:rPr>
              <a:t> </a:t>
            </a:r>
            <a:r>
              <a:rPr sz="1600" spc="-5" dirty="0">
                <a:solidFill>
                  <a:srgbClr val="212121"/>
                </a:solidFill>
                <a:latin typeface="Arial"/>
                <a:cs typeface="Arial"/>
              </a:rPr>
              <a:t>don’t </a:t>
            </a:r>
            <a:r>
              <a:rPr sz="1600" spc="-10" dirty="0">
                <a:solidFill>
                  <a:srgbClr val="212121"/>
                </a:solidFill>
                <a:latin typeface="Arial"/>
                <a:cs typeface="Arial"/>
              </a:rPr>
              <a:t>want</a:t>
            </a:r>
            <a:r>
              <a:rPr sz="1600" spc="5" dirty="0">
                <a:solidFill>
                  <a:srgbClr val="212121"/>
                </a:solidFill>
                <a:latin typeface="Arial"/>
                <a:cs typeface="Arial"/>
              </a:rPr>
              <a:t> </a:t>
            </a:r>
            <a:r>
              <a:rPr sz="1600" spc="-5" dirty="0">
                <a:solidFill>
                  <a:srgbClr val="212121"/>
                </a:solidFill>
                <a:latin typeface="Arial"/>
                <a:cs typeface="Arial"/>
              </a:rPr>
              <a:t>to</a:t>
            </a:r>
            <a:r>
              <a:rPr sz="1600" spc="5" dirty="0">
                <a:solidFill>
                  <a:srgbClr val="212121"/>
                </a:solidFill>
                <a:latin typeface="Arial"/>
                <a:cs typeface="Arial"/>
              </a:rPr>
              <a:t> </a:t>
            </a:r>
            <a:r>
              <a:rPr sz="1600" spc="-5" dirty="0">
                <a:solidFill>
                  <a:srgbClr val="212121"/>
                </a:solidFill>
                <a:latin typeface="Arial"/>
                <a:cs typeface="Arial"/>
              </a:rPr>
              <a:t>die</a:t>
            </a:r>
            <a:r>
              <a:rPr sz="1600" dirty="0">
                <a:solidFill>
                  <a:srgbClr val="212121"/>
                </a:solidFill>
                <a:latin typeface="Arial"/>
                <a:cs typeface="Arial"/>
              </a:rPr>
              <a:t> </a:t>
            </a:r>
            <a:r>
              <a:rPr sz="1600" spc="-5" dirty="0">
                <a:solidFill>
                  <a:srgbClr val="212121"/>
                </a:solidFill>
                <a:latin typeface="Arial"/>
                <a:cs typeface="Arial"/>
              </a:rPr>
              <a:t>– they</a:t>
            </a:r>
            <a:r>
              <a:rPr sz="1600" spc="10" dirty="0">
                <a:solidFill>
                  <a:srgbClr val="212121"/>
                </a:solidFill>
                <a:latin typeface="Arial"/>
                <a:cs typeface="Arial"/>
              </a:rPr>
              <a:t> </a:t>
            </a:r>
            <a:r>
              <a:rPr sz="1600" spc="-10" dirty="0">
                <a:solidFill>
                  <a:srgbClr val="212121"/>
                </a:solidFill>
                <a:latin typeface="Arial"/>
                <a:cs typeface="Arial"/>
              </a:rPr>
              <a:t>want </a:t>
            </a:r>
            <a:r>
              <a:rPr sz="1600" spc="-430" dirty="0">
                <a:solidFill>
                  <a:srgbClr val="212121"/>
                </a:solidFill>
                <a:latin typeface="Arial"/>
                <a:cs typeface="Arial"/>
              </a:rPr>
              <a:t> </a:t>
            </a:r>
            <a:r>
              <a:rPr sz="1600" spc="-5" dirty="0">
                <a:solidFill>
                  <a:srgbClr val="212121"/>
                </a:solidFill>
                <a:latin typeface="Arial"/>
                <a:cs typeface="Arial"/>
              </a:rPr>
              <a:t>to</a:t>
            </a:r>
            <a:r>
              <a:rPr sz="1600" spc="5" dirty="0">
                <a:solidFill>
                  <a:srgbClr val="212121"/>
                </a:solidFill>
                <a:latin typeface="Arial"/>
                <a:cs typeface="Arial"/>
              </a:rPr>
              <a:t> </a:t>
            </a:r>
            <a:r>
              <a:rPr sz="1600" spc="-10" dirty="0">
                <a:solidFill>
                  <a:srgbClr val="212121"/>
                </a:solidFill>
                <a:latin typeface="Arial"/>
                <a:cs typeface="Arial"/>
              </a:rPr>
              <a:t>end</a:t>
            </a:r>
            <a:r>
              <a:rPr sz="1600" spc="10" dirty="0">
                <a:solidFill>
                  <a:srgbClr val="212121"/>
                </a:solidFill>
                <a:latin typeface="Arial"/>
                <a:cs typeface="Arial"/>
              </a:rPr>
              <a:t> </a:t>
            </a:r>
            <a:r>
              <a:rPr sz="1600" spc="-5" dirty="0">
                <a:solidFill>
                  <a:srgbClr val="212121"/>
                </a:solidFill>
                <a:latin typeface="Arial"/>
                <a:cs typeface="Arial"/>
              </a:rPr>
              <a:t>their</a:t>
            </a:r>
            <a:r>
              <a:rPr sz="1600" spc="5" dirty="0">
                <a:solidFill>
                  <a:srgbClr val="212121"/>
                </a:solidFill>
                <a:latin typeface="Arial"/>
                <a:cs typeface="Arial"/>
              </a:rPr>
              <a:t> </a:t>
            </a:r>
            <a:r>
              <a:rPr sz="1600" spc="-5" dirty="0">
                <a:solidFill>
                  <a:srgbClr val="212121"/>
                </a:solidFill>
                <a:latin typeface="Arial"/>
                <a:cs typeface="Arial"/>
              </a:rPr>
              <a:t>pain</a:t>
            </a:r>
            <a:endParaRPr sz="1600" dirty="0">
              <a:latin typeface="Arial"/>
              <a:cs typeface="Arial"/>
            </a:endParaRPr>
          </a:p>
        </p:txBody>
      </p:sp>
      <p:pic>
        <p:nvPicPr>
          <p:cNvPr id="7" name="object 7" descr="Clipart of yes, no, and maybe"/>
          <p:cNvPicPr/>
          <p:nvPr/>
        </p:nvPicPr>
        <p:blipFill>
          <a:blip r:embed="rId2" cstate="print"/>
          <a:stretch>
            <a:fillRect/>
          </a:stretch>
        </p:blipFill>
        <p:spPr>
          <a:xfrm>
            <a:off x="7211568" y="1144524"/>
            <a:ext cx="4559807" cy="4027931"/>
          </a:xfrm>
          <a:prstGeom prst="rect">
            <a:avLst/>
          </a:prstGeom>
        </p:spPr>
      </p:pic>
      <p:sp>
        <p:nvSpPr>
          <p:cNvPr id="8" name="TextBox 7">
            <a:extLst>
              <a:ext uri="{FF2B5EF4-FFF2-40B4-BE49-F238E27FC236}">
                <a16:creationId xmlns:a16="http://schemas.microsoft.com/office/drawing/2014/main" id="{A7DC3319-CBBD-B844-B46B-52011FD7D985}"/>
              </a:ext>
            </a:extLst>
          </p:cNvPr>
          <p:cNvSpPr txBox="1"/>
          <p:nvPr/>
        </p:nvSpPr>
        <p:spPr>
          <a:xfrm>
            <a:off x="11474596" y="6248400"/>
            <a:ext cx="7620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58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0D72322-D3A7-144E-AF3F-3991CD14520E}"/>
              </a:ext>
            </a:extLst>
          </p:cNvPr>
          <p:cNvSpPr>
            <a:spLocks noGrp="1"/>
          </p:cNvSpPr>
          <p:nvPr>
            <p:ph type="title"/>
          </p:nvPr>
        </p:nvSpPr>
        <p:spPr>
          <a:xfrm>
            <a:off x="2142982" y="-28793"/>
            <a:ext cx="8275955" cy="123111"/>
          </a:xfrm>
        </p:spPr>
        <p:txBody>
          <a:bodyPr/>
          <a:lstStyle/>
          <a:p>
            <a:r>
              <a:rPr lang="en-US" sz="800" dirty="0">
                <a:solidFill>
                  <a:schemeClr val="bg1"/>
                </a:solidFill>
              </a:rPr>
              <a:t>Objectives</a:t>
            </a:r>
          </a:p>
        </p:txBody>
      </p:sp>
      <p:grpSp>
        <p:nvGrpSpPr>
          <p:cNvPr id="2" name="object 2" descr="AETC Slide"/>
          <p:cNvGrpSpPr/>
          <p:nvPr/>
        </p:nvGrpSpPr>
        <p:grpSpPr>
          <a:xfrm>
            <a:off x="-234778" y="24714"/>
            <a:ext cx="12189460" cy="6858000"/>
            <a:chOff x="0" y="0"/>
            <a:chExt cx="12189460" cy="6858000"/>
          </a:xfrm>
        </p:grpSpPr>
        <p:pic>
          <p:nvPicPr>
            <p:cNvPr id="3" name="object 3"/>
            <p:cNvPicPr/>
            <p:nvPr/>
          </p:nvPicPr>
          <p:blipFill>
            <a:blip r:embed="rId2" cstate="print"/>
            <a:stretch>
              <a:fillRect/>
            </a:stretch>
          </p:blipFill>
          <p:spPr>
            <a:xfrm>
              <a:off x="0" y="0"/>
              <a:ext cx="12188952" cy="6222492"/>
            </a:xfrm>
            <a:prstGeom prst="rect">
              <a:avLst/>
            </a:prstGeom>
          </p:spPr>
        </p:pic>
        <p:pic>
          <p:nvPicPr>
            <p:cNvPr id="4" name="object 4"/>
            <p:cNvPicPr/>
            <p:nvPr/>
          </p:nvPicPr>
          <p:blipFill>
            <a:blip r:embed="rId3" cstate="print"/>
            <a:stretch>
              <a:fillRect/>
            </a:stretch>
          </p:blipFill>
          <p:spPr>
            <a:xfrm>
              <a:off x="181355" y="225552"/>
              <a:ext cx="3689603" cy="1415795"/>
            </a:xfrm>
            <a:prstGeom prst="rect">
              <a:avLst/>
            </a:prstGeom>
          </p:spPr>
        </p:pic>
        <p:pic>
          <p:nvPicPr>
            <p:cNvPr id="5" name="object 5"/>
            <p:cNvPicPr/>
            <p:nvPr/>
          </p:nvPicPr>
          <p:blipFill>
            <a:blip r:embed="rId4" cstate="print"/>
            <a:stretch>
              <a:fillRect/>
            </a:stretch>
          </p:blipFill>
          <p:spPr>
            <a:xfrm>
              <a:off x="281940" y="6281928"/>
              <a:ext cx="1452359" cy="557783"/>
            </a:xfrm>
            <a:prstGeom prst="rect">
              <a:avLst/>
            </a:prstGeom>
          </p:spPr>
        </p:pic>
        <p:sp>
          <p:nvSpPr>
            <p:cNvPr id="6" name="object 6"/>
            <p:cNvSpPr/>
            <p:nvPr/>
          </p:nvSpPr>
          <p:spPr>
            <a:xfrm>
              <a:off x="0" y="6222491"/>
              <a:ext cx="12189460" cy="635635"/>
            </a:xfrm>
            <a:custGeom>
              <a:avLst/>
              <a:gdLst/>
              <a:ahLst/>
              <a:cxnLst/>
              <a:rect l="l" t="t" r="r" b="b"/>
              <a:pathLst>
                <a:path w="12189460" h="635634">
                  <a:moveTo>
                    <a:pt x="12188952" y="0"/>
                  </a:moveTo>
                  <a:lnTo>
                    <a:pt x="0" y="0"/>
                  </a:lnTo>
                  <a:lnTo>
                    <a:pt x="0" y="635508"/>
                  </a:lnTo>
                  <a:lnTo>
                    <a:pt x="12188952" y="635508"/>
                  </a:lnTo>
                  <a:lnTo>
                    <a:pt x="12188952" y="0"/>
                  </a:lnTo>
                  <a:close/>
                </a:path>
              </a:pathLst>
            </a:custGeom>
            <a:solidFill>
              <a:srgbClr val="1C3768"/>
            </a:solidFill>
          </p:spPr>
          <p:txBody>
            <a:bodyPr wrap="square" lIns="0" tIns="0" rIns="0" bIns="0" rtlCol="0"/>
            <a:lstStyle/>
            <a:p>
              <a:endParaRPr dirty="0"/>
            </a:p>
          </p:txBody>
        </p:sp>
      </p:grpSp>
      <p:sp>
        <p:nvSpPr>
          <p:cNvPr id="7" name="object 7"/>
          <p:cNvSpPr txBox="1"/>
          <p:nvPr/>
        </p:nvSpPr>
        <p:spPr>
          <a:xfrm>
            <a:off x="481676" y="1873174"/>
            <a:ext cx="3696335" cy="4122420"/>
          </a:xfrm>
          <a:prstGeom prst="rect">
            <a:avLst/>
          </a:prstGeom>
        </p:spPr>
        <p:txBody>
          <a:bodyPr vert="horz" wrap="square" lIns="0" tIns="61594" rIns="0" bIns="0" rtlCol="0">
            <a:spAutoFit/>
          </a:bodyPr>
          <a:lstStyle/>
          <a:p>
            <a:pPr marL="352425" indent="-340360">
              <a:lnSpc>
                <a:spcPct val="100000"/>
              </a:lnSpc>
              <a:spcBef>
                <a:spcPts val="484"/>
              </a:spcBef>
              <a:buClr>
                <a:srgbClr val="D51F1A"/>
              </a:buClr>
              <a:buFont typeface="Wingdings"/>
              <a:buChar char=""/>
              <a:tabLst>
                <a:tab pos="352425" algn="l"/>
                <a:tab pos="353060" algn="l"/>
              </a:tabLst>
            </a:pPr>
            <a:r>
              <a:rPr sz="1600" spc="-10" dirty="0">
                <a:solidFill>
                  <a:srgbClr val="212121"/>
                </a:solidFill>
                <a:latin typeface="Arial"/>
                <a:cs typeface="Arial"/>
              </a:rPr>
              <a:t>NOSP</a:t>
            </a:r>
            <a:r>
              <a:rPr sz="1600" spc="-60" dirty="0">
                <a:solidFill>
                  <a:srgbClr val="212121"/>
                </a:solidFill>
                <a:latin typeface="Arial"/>
                <a:cs typeface="Arial"/>
              </a:rPr>
              <a:t> </a:t>
            </a:r>
            <a:r>
              <a:rPr sz="1600" spc="-10" dirty="0">
                <a:solidFill>
                  <a:srgbClr val="212121"/>
                </a:solidFill>
                <a:latin typeface="Arial"/>
                <a:cs typeface="Arial"/>
              </a:rPr>
              <a:t>“New</a:t>
            </a:r>
            <a:r>
              <a:rPr sz="1600" spc="-20" dirty="0">
                <a:solidFill>
                  <a:srgbClr val="212121"/>
                </a:solidFill>
                <a:latin typeface="Arial"/>
                <a:cs typeface="Arial"/>
              </a:rPr>
              <a:t> </a:t>
            </a:r>
            <a:r>
              <a:rPr sz="1600" spc="-5" dirty="0">
                <a:solidFill>
                  <a:srgbClr val="212121"/>
                </a:solidFill>
                <a:latin typeface="Arial"/>
                <a:cs typeface="Arial"/>
              </a:rPr>
              <a:t>Normal”</a:t>
            </a:r>
            <a:endParaRPr sz="1600" dirty="0">
              <a:latin typeface="Arial"/>
              <a:cs typeface="Arial"/>
            </a:endParaRPr>
          </a:p>
          <a:p>
            <a:pPr marL="352425" indent="-340360">
              <a:lnSpc>
                <a:spcPct val="100000"/>
              </a:lnSpc>
              <a:spcBef>
                <a:spcPts val="380"/>
              </a:spcBef>
              <a:buClr>
                <a:srgbClr val="D51F1A"/>
              </a:buClr>
              <a:buFont typeface="Wingdings"/>
              <a:buChar char=""/>
              <a:tabLst>
                <a:tab pos="352425" algn="l"/>
                <a:tab pos="353060" algn="l"/>
              </a:tabLst>
            </a:pPr>
            <a:r>
              <a:rPr sz="1600" spc="-10" dirty="0">
                <a:solidFill>
                  <a:srgbClr val="212121"/>
                </a:solidFill>
                <a:latin typeface="Arial"/>
                <a:cs typeface="Arial"/>
              </a:rPr>
              <a:t>Zer</a:t>
            </a:r>
            <a:r>
              <a:rPr sz="1600" spc="-5" dirty="0">
                <a:solidFill>
                  <a:srgbClr val="212121"/>
                </a:solidFill>
                <a:latin typeface="Arial"/>
                <a:cs typeface="Arial"/>
              </a:rPr>
              <a:t>o</a:t>
            </a:r>
            <a:r>
              <a:rPr sz="1600" spc="10" dirty="0">
                <a:solidFill>
                  <a:srgbClr val="212121"/>
                </a:solidFill>
                <a:latin typeface="Arial"/>
                <a:cs typeface="Arial"/>
              </a:rPr>
              <a:t> </a:t>
            </a:r>
            <a:r>
              <a:rPr sz="1600" spc="-5" dirty="0">
                <a:solidFill>
                  <a:srgbClr val="212121"/>
                </a:solidFill>
                <a:latin typeface="Arial"/>
                <a:cs typeface="Arial"/>
              </a:rPr>
              <a:t>S</a:t>
            </a:r>
            <a:r>
              <a:rPr sz="1600" spc="-10" dirty="0">
                <a:solidFill>
                  <a:srgbClr val="212121"/>
                </a:solidFill>
                <a:latin typeface="Arial"/>
                <a:cs typeface="Arial"/>
              </a:rPr>
              <a:t>u</a:t>
            </a:r>
            <a:r>
              <a:rPr sz="1600" dirty="0">
                <a:solidFill>
                  <a:srgbClr val="212121"/>
                </a:solidFill>
                <a:latin typeface="Arial"/>
                <a:cs typeface="Arial"/>
              </a:rPr>
              <a:t>ici</a:t>
            </a:r>
            <a:r>
              <a:rPr sz="1600" spc="-10" dirty="0">
                <a:solidFill>
                  <a:srgbClr val="212121"/>
                </a:solidFill>
                <a:latin typeface="Arial"/>
                <a:cs typeface="Arial"/>
              </a:rPr>
              <a:t>d</a:t>
            </a:r>
            <a:r>
              <a:rPr sz="1600" spc="-5" dirty="0">
                <a:solidFill>
                  <a:srgbClr val="212121"/>
                </a:solidFill>
                <a:latin typeface="Arial"/>
                <a:cs typeface="Arial"/>
              </a:rPr>
              <a:t>e</a:t>
            </a:r>
            <a:r>
              <a:rPr sz="1600" spc="-25" dirty="0">
                <a:solidFill>
                  <a:srgbClr val="212121"/>
                </a:solidFill>
                <a:latin typeface="Arial"/>
                <a:cs typeface="Arial"/>
              </a:rPr>
              <a:t> </a:t>
            </a:r>
            <a:r>
              <a:rPr sz="1600" spc="-5" dirty="0">
                <a:solidFill>
                  <a:srgbClr val="212121"/>
                </a:solidFill>
                <a:latin typeface="Arial"/>
                <a:cs typeface="Arial"/>
              </a:rPr>
              <a:t>–</a:t>
            </a:r>
            <a:r>
              <a:rPr sz="1600" spc="10" dirty="0">
                <a:solidFill>
                  <a:srgbClr val="212121"/>
                </a:solidFill>
                <a:latin typeface="Arial"/>
                <a:cs typeface="Arial"/>
              </a:rPr>
              <a:t> </a:t>
            </a:r>
            <a:r>
              <a:rPr sz="1600" spc="-10" dirty="0">
                <a:solidFill>
                  <a:srgbClr val="212121"/>
                </a:solidFill>
                <a:latin typeface="Arial"/>
                <a:cs typeface="Arial"/>
              </a:rPr>
              <a:t>Ne</a:t>
            </a:r>
            <a:r>
              <a:rPr sz="1600" dirty="0">
                <a:solidFill>
                  <a:srgbClr val="212121"/>
                </a:solidFill>
                <a:latin typeface="Arial"/>
                <a:cs typeface="Arial"/>
              </a:rPr>
              <a:t>v</a:t>
            </a:r>
            <a:r>
              <a:rPr sz="1600" spc="-10" dirty="0">
                <a:solidFill>
                  <a:srgbClr val="212121"/>
                </a:solidFill>
                <a:latin typeface="Arial"/>
                <a:cs typeface="Arial"/>
              </a:rPr>
              <a:t>ada</a:t>
            </a:r>
            <a:r>
              <a:rPr sz="1600" spc="-25" dirty="0">
                <a:solidFill>
                  <a:srgbClr val="212121"/>
                </a:solidFill>
                <a:latin typeface="Arial"/>
                <a:cs typeface="Arial"/>
              </a:rPr>
              <a:t>’</a:t>
            </a:r>
            <a:r>
              <a:rPr sz="1600" spc="-5" dirty="0">
                <a:solidFill>
                  <a:srgbClr val="212121"/>
                </a:solidFill>
                <a:latin typeface="Arial"/>
                <a:cs typeface="Arial"/>
              </a:rPr>
              <a:t>s</a:t>
            </a:r>
            <a:r>
              <a:rPr sz="1600" spc="-105" dirty="0">
                <a:solidFill>
                  <a:srgbClr val="212121"/>
                </a:solidFill>
                <a:latin typeface="Arial"/>
                <a:cs typeface="Arial"/>
              </a:rPr>
              <a:t> </a:t>
            </a:r>
            <a:r>
              <a:rPr sz="1600" spc="-5" dirty="0">
                <a:solidFill>
                  <a:srgbClr val="212121"/>
                </a:solidFill>
                <a:latin typeface="Arial"/>
                <a:cs typeface="Arial"/>
              </a:rPr>
              <a:t>A</a:t>
            </a:r>
            <a:r>
              <a:rPr sz="1600" spc="-10" dirty="0">
                <a:solidFill>
                  <a:srgbClr val="212121"/>
                </a:solidFill>
                <a:latin typeface="Arial"/>
                <a:cs typeface="Arial"/>
              </a:rPr>
              <a:t>pproa</a:t>
            </a:r>
            <a:r>
              <a:rPr sz="1600" dirty="0">
                <a:solidFill>
                  <a:srgbClr val="212121"/>
                </a:solidFill>
                <a:latin typeface="Arial"/>
                <a:cs typeface="Arial"/>
              </a:rPr>
              <a:t>c</a:t>
            </a:r>
            <a:r>
              <a:rPr sz="1600" spc="-5" dirty="0">
                <a:solidFill>
                  <a:srgbClr val="212121"/>
                </a:solidFill>
                <a:latin typeface="Arial"/>
                <a:cs typeface="Arial"/>
              </a:rPr>
              <a:t>h</a:t>
            </a:r>
            <a:endParaRPr sz="1600" dirty="0">
              <a:latin typeface="Arial"/>
              <a:cs typeface="Arial"/>
            </a:endParaRPr>
          </a:p>
          <a:p>
            <a:pPr marL="355600" indent="-342900">
              <a:lnSpc>
                <a:spcPct val="100000"/>
              </a:lnSpc>
              <a:spcBef>
                <a:spcPts val="385"/>
              </a:spcBef>
              <a:buClr>
                <a:srgbClr val="D51F1A"/>
              </a:buClr>
              <a:buFont typeface="Wingdings"/>
              <a:buChar char=""/>
              <a:tabLst>
                <a:tab pos="354965" algn="l"/>
                <a:tab pos="355600" algn="l"/>
              </a:tabLst>
            </a:pPr>
            <a:r>
              <a:rPr sz="1600" spc="-25" dirty="0">
                <a:solidFill>
                  <a:srgbClr val="212121"/>
                </a:solidFill>
                <a:latin typeface="Arial"/>
                <a:cs typeface="Arial"/>
              </a:rPr>
              <a:t>Terminology</a:t>
            </a:r>
            <a:r>
              <a:rPr sz="1600" dirty="0">
                <a:solidFill>
                  <a:srgbClr val="212121"/>
                </a:solidFill>
                <a:latin typeface="Arial"/>
                <a:cs typeface="Arial"/>
              </a:rPr>
              <a:t> </a:t>
            </a:r>
            <a:r>
              <a:rPr sz="1600" spc="-5" dirty="0">
                <a:solidFill>
                  <a:srgbClr val="212121"/>
                </a:solidFill>
                <a:latin typeface="Arial"/>
                <a:cs typeface="Arial"/>
              </a:rPr>
              <a:t>/</a:t>
            </a:r>
            <a:r>
              <a:rPr sz="1600" spc="10" dirty="0">
                <a:solidFill>
                  <a:srgbClr val="212121"/>
                </a:solidFill>
                <a:latin typeface="Arial"/>
                <a:cs typeface="Arial"/>
              </a:rPr>
              <a:t> </a:t>
            </a:r>
            <a:r>
              <a:rPr sz="1600" spc="-10" dirty="0">
                <a:solidFill>
                  <a:srgbClr val="212121"/>
                </a:solidFill>
                <a:latin typeface="Arial"/>
                <a:cs typeface="Arial"/>
              </a:rPr>
              <a:t>Change </a:t>
            </a:r>
            <a:r>
              <a:rPr sz="1600" dirty="0">
                <a:solidFill>
                  <a:srgbClr val="212121"/>
                </a:solidFill>
                <a:latin typeface="Arial"/>
                <a:cs typeface="Arial"/>
              </a:rPr>
              <a:t>in</a:t>
            </a:r>
            <a:r>
              <a:rPr sz="1600" spc="-5" dirty="0">
                <a:solidFill>
                  <a:srgbClr val="212121"/>
                </a:solidFill>
                <a:latin typeface="Arial"/>
                <a:cs typeface="Arial"/>
              </a:rPr>
              <a:t> terminology</a:t>
            </a:r>
            <a:endParaRPr sz="1600" dirty="0">
              <a:latin typeface="Arial"/>
              <a:cs typeface="Arial"/>
            </a:endParaRPr>
          </a:p>
          <a:p>
            <a:pPr marL="355600" indent="-342900">
              <a:lnSpc>
                <a:spcPct val="100000"/>
              </a:lnSpc>
              <a:spcBef>
                <a:spcPts val="385"/>
              </a:spcBef>
              <a:buClr>
                <a:srgbClr val="D51F1A"/>
              </a:buClr>
              <a:buFont typeface="Wingdings"/>
              <a:buChar char=""/>
              <a:tabLst>
                <a:tab pos="354965" algn="l"/>
                <a:tab pos="355600" algn="l"/>
              </a:tabLst>
            </a:pPr>
            <a:r>
              <a:rPr sz="1600" spc="-10" dirty="0">
                <a:solidFill>
                  <a:srgbClr val="212121"/>
                </a:solidFill>
                <a:latin typeface="Arial"/>
                <a:cs typeface="Arial"/>
              </a:rPr>
              <a:t>Data</a:t>
            </a:r>
            <a:endParaRPr sz="1600" dirty="0">
              <a:latin typeface="Arial"/>
              <a:cs typeface="Arial"/>
            </a:endParaRPr>
          </a:p>
          <a:p>
            <a:pPr marL="355600" indent="-342900">
              <a:lnSpc>
                <a:spcPct val="100000"/>
              </a:lnSpc>
              <a:spcBef>
                <a:spcPts val="385"/>
              </a:spcBef>
              <a:buClr>
                <a:srgbClr val="D51F1A"/>
              </a:buClr>
              <a:buFont typeface="Wingdings"/>
              <a:buChar char=""/>
              <a:tabLst>
                <a:tab pos="354965" algn="l"/>
                <a:tab pos="355600" algn="l"/>
              </a:tabLst>
            </a:pPr>
            <a:r>
              <a:rPr sz="1600" spc="-5" dirty="0">
                <a:solidFill>
                  <a:srgbClr val="212121"/>
                </a:solidFill>
                <a:latin typeface="Arial"/>
                <a:cs typeface="Arial"/>
              </a:rPr>
              <a:t>Facts</a:t>
            </a:r>
            <a:endParaRPr sz="1600" dirty="0">
              <a:latin typeface="Arial"/>
              <a:cs typeface="Arial"/>
            </a:endParaRPr>
          </a:p>
          <a:p>
            <a:pPr marL="355600" indent="-342900">
              <a:lnSpc>
                <a:spcPct val="100000"/>
              </a:lnSpc>
              <a:spcBef>
                <a:spcPts val="384"/>
              </a:spcBef>
              <a:buClr>
                <a:srgbClr val="D51F1A"/>
              </a:buClr>
              <a:buFont typeface="Wingdings"/>
              <a:buChar char=""/>
              <a:tabLst>
                <a:tab pos="354965" algn="l"/>
                <a:tab pos="355600" algn="l"/>
              </a:tabLst>
            </a:pPr>
            <a:r>
              <a:rPr sz="1600" spc="-5" dirty="0">
                <a:solidFill>
                  <a:srgbClr val="212121"/>
                </a:solidFill>
                <a:latin typeface="Arial"/>
                <a:cs typeface="Arial"/>
              </a:rPr>
              <a:t>What to</a:t>
            </a:r>
            <a:r>
              <a:rPr sz="1600" dirty="0">
                <a:solidFill>
                  <a:srgbClr val="212121"/>
                </a:solidFill>
                <a:latin typeface="Arial"/>
                <a:cs typeface="Arial"/>
              </a:rPr>
              <a:t> </a:t>
            </a:r>
            <a:r>
              <a:rPr sz="1600" spc="-5" dirty="0">
                <a:solidFill>
                  <a:srgbClr val="212121"/>
                </a:solidFill>
                <a:latin typeface="Arial"/>
                <a:cs typeface="Arial"/>
              </a:rPr>
              <a:t>look</a:t>
            </a:r>
            <a:r>
              <a:rPr sz="1600" spc="-20" dirty="0">
                <a:solidFill>
                  <a:srgbClr val="212121"/>
                </a:solidFill>
                <a:latin typeface="Arial"/>
                <a:cs typeface="Arial"/>
              </a:rPr>
              <a:t> </a:t>
            </a:r>
            <a:r>
              <a:rPr sz="1600" spc="-5" dirty="0">
                <a:solidFill>
                  <a:srgbClr val="212121"/>
                </a:solidFill>
                <a:latin typeface="Arial"/>
                <a:cs typeface="Arial"/>
              </a:rPr>
              <a:t>for</a:t>
            </a:r>
            <a:endParaRPr sz="1600" dirty="0">
              <a:latin typeface="Arial"/>
              <a:cs typeface="Arial"/>
            </a:endParaRPr>
          </a:p>
          <a:p>
            <a:pPr marL="812800" lvl="1" indent="-342900">
              <a:lnSpc>
                <a:spcPct val="100000"/>
              </a:lnSpc>
              <a:spcBef>
                <a:spcPts val="380"/>
              </a:spcBef>
              <a:buClr>
                <a:srgbClr val="D51F1A"/>
              </a:buClr>
              <a:buFont typeface="Wingdings"/>
              <a:buChar char=""/>
              <a:tabLst>
                <a:tab pos="812165" algn="l"/>
                <a:tab pos="812800" algn="l"/>
              </a:tabLst>
            </a:pPr>
            <a:r>
              <a:rPr sz="1600" spc="-5" dirty="0">
                <a:solidFill>
                  <a:srgbClr val="212121"/>
                </a:solidFill>
                <a:latin typeface="Arial"/>
                <a:cs typeface="Arial"/>
              </a:rPr>
              <a:t>Risk</a:t>
            </a:r>
            <a:r>
              <a:rPr sz="1600" spc="-30" dirty="0">
                <a:solidFill>
                  <a:srgbClr val="212121"/>
                </a:solidFill>
                <a:latin typeface="Arial"/>
                <a:cs typeface="Arial"/>
              </a:rPr>
              <a:t> </a:t>
            </a:r>
            <a:r>
              <a:rPr sz="1600" spc="-5" dirty="0">
                <a:solidFill>
                  <a:srgbClr val="212121"/>
                </a:solidFill>
                <a:latin typeface="Arial"/>
                <a:cs typeface="Arial"/>
              </a:rPr>
              <a:t>Factors</a:t>
            </a:r>
            <a:endParaRPr sz="1600" dirty="0">
              <a:latin typeface="Arial"/>
              <a:cs typeface="Arial"/>
            </a:endParaRPr>
          </a:p>
          <a:p>
            <a:pPr marL="812800" lvl="1" indent="-342900">
              <a:lnSpc>
                <a:spcPct val="100000"/>
              </a:lnSpc>
              <a:spcBef>
                <a:spcPts val="385"/>
              </a:spcBef>
              <a:buClr>
                <a:srgbClr val="D51F1A"/>
              </a:buClr>
              <a:buFont typeface="Wingdings"/>
              <a:buChar char=""/>
              <a:tabLst>
                <a:tab pos="812165" algn="l"/>
                <a:tab pos="812800" algn="l"/>
              </a:tabLst>
            </a:pPr>
            <a:r>
              <a:rPr sz="1600" spc="-15" dirty="0">
                <a:solidFill>
                  <a:srgbClr val="212121"/>
                </a:solidFill>
                <a:latin typeface="Arial"/>
                <a:cs typeface="Arial"/>
              </a:rPr>
              <a:t>Warning</a:t>
            </a:r>
            <a:r>
              <a:rPr sz="1600" spc="-10" dirty="0">
                <a:solidFill>
                  <a:srgbClr val="212121"/>
                </a:solidFill>
                <a:latin typeface="Arial"/>
                <a:cs typeface="Arial"/>
              </a:rPr>
              <a:t> </a:t>
            </a:r>
            <a:r>
              <a:rPr sz="1600" spc="-5" dirty="0">
                <a:solidFill>
                  <a:srgbClr val="212121"/>
                </a:solidFill>
                <a:latin typeface="Arial"/>
                <a:cs typeface="Arial"/>
              </a:rPr>
              <a:t>Signs/</a:t>
            </a:r>
            <a:r>
              <a:rPr sz="1600" spc="-10" dirty="0">
                <a:solidFill>
                  <a:srgbClr val="212121"/>
                </a:solidFill>
                <a:latin typeface="Arial"/>
                <a:cs typeface="Arial"/>
              </a:rPr>
              <a:t> </a:t>
            </a:r>
            <a:r>
              <a:rPr sz="1600" spc="-5" dirty="0">
                <a:solidFill>
                  <a:srgbClr val="212121"/>
                </a:solidFill>
                <a:latin typeface="Arial"/>
                <a:cs typeface="Arial"/>
              </a:rPr>
              <a:t>Invitations</a:t>
            </a:r>
            <a:endParaRPr sz="1600" dirty="0">
              <a:latin typeface="Arial"/>
              <a:cs typeface="Arial"/>
            </a:endParaRPr>
          </a:p>
          <a:p>
            <a:pPr marL="355600" indent="-342900">
              <a:lnSpc>
                <a:spcPct val="100000"/>
              </a:lnSpc>
              <a:spcBef>
                <a:spcPts val="385"/>
              </a:spcBef>
              <a:buClr>
                <a:srgbClr val="D51F1A"/>
              </a:buClr>
              <a:buFont typeface="Wingdings"/>
              <a:buChar char=""/>
              <a:tabLst>
                <a:tab pos="354965" algn="l"/>
                <a:tab pos="355600" algn="l"/>
              </a:tabLst>
            </a:pPr>
            <a:r>
              <a:rPr sz="1600" spc="-5" dirty="0">
                <a:solidFill>
                  <a:srgbClr val="212121"/>
                </a:solidFill>
                <a:latin typeface="Arial"/>
                <a:cs typeface="Arial"/>
              </a:rPr>
              <a:t>Show</a:t>
            </a:r>
            <a:r>
              <a:rPr sz="1600" spc="-20" dirty="0">
                <a:solidFill>
                  <a:srgbClr val="212121"/>
                </a:solidFill>
                <a:latin typeface="Arial"/>
                <a:cs typeface="Arial"/>
              </a:rPr>
              <a:t> </a:t>
            </a:r>
            <a:r>
              <a:rPr sz="1600" spc="-15" dirty="0">
                <a:solidFill>
                  <a:srgbClr val="212121"/>
                </a:solidFill>
                <a:latin typeface="Arial"/>
                <a:cs typeface="Arial"/>
              </a:rPr>
              <a:t>you</a:t>
            </a:r>
            <a:r>
              <a:rPr sz="1600" spc="5" dirty="0">
                <a:solidFill>
                  <a:srgbClr val="212121"/>
                </a:solidFill>
                <a:latin typeface="Arial"/>
                <a:cs typeface="Arial"/>
              </a:rPr>
              <a:t> </a:t>
            </a:r>
            <a:r>
              <a:rPr sz="1600" spc="-5" dirty="0">
                <a:solidFill>
                  <a:srgbClr val="212121"/>
                </a:solidFill>
                <a:latin typeface="Arial"/>
                <a:cs typeface="Arial"/>
              </a:rPr>
              <a:t>care</a:t>
            </a:r>
            <a:endParaRPr sz="1600" dirty="0">
              <a:latin typeface="Arial"/>
              <a:cs typeface="Arial"/>
            </a:endParaRPr>
          </a:p>
          <a:p>
            <a:pPr marL="355600" indent="-342900">
              <a:lnSpc>
                <a:spcPct val="100000"/>
              </a:lnSpc>
              <a:spcBef>
                <a:spcPts val="385"/>
              </a:spcBef>
              <a:buClr>
                <a:srgbClr val="D51F1A"/>
              </a:buClr>
              <a:buFont typeface="Wingdings"/>
              <a:buChar char=""/>
              <a:tabLst>
                <a:tab pos="354965" algn="l"/>
                <a:tab pos="355600" algn="l"/>
              </a:tabLst>
            </a:pPr>
            <a:r>
              <a:rPr sz="1600" spc="-5" dirty="0">
                <a:solidFill>
                  <a:srgbClr val="212121"/>
                </a:solidFill>
                <a:latin typeface="Arial"/>
                <a:cs typeface="Arial"/>
              </a:rPr>
              <a:t>Ask</a:t>
            </a:r>
            <a:r>
              <a:rPr sz="1600" spc="-20" dirty="0">
                <a:solidFill>
                  <a:srgbClr val="212121"/>
                </a:solidFill>
                <a:latin typeface="Arial"/>
                <a:cs typeface="Arial"/>
              </a:rPr>
              <a:t> </a:t>
            </a:r>
            <a:r>
              <a:rPr sz="1600" spc="-10" dirty="0">
                <a:solidFill>
                  <a:srgbClr val="212121"/>
                </a:solidFill>
                <a:latin typeface="Arial"/>
                <a:cs typeface="Arial"/>
              </a:rPr>
              <a:t>about</a:t>
            </a:r>
            <a:r>
              <a:rPr sz="1600" spc="5" dirty="0">
                <a:solidFill>
                  <a:srgbClr val="212121"/>
                </a:solidFill>
                <a:latin typeface="Arial"/>
                <a:cs typeface="Arial"/>
              </a:rPr>
              <a:t> </a:t>
            </a:r>
            <a:r>
              <a:rPr sz="1600" spc="-5" dirty="0">
                <a:solidFill>
                  <a:srgbClr val="212121"/>
                </a:solidFill>
                <a:latin typeface="Arial"/>
                <a:cs typeface="Arial"/>
              </a:rPr>
              <a:t>suicide</a:t>
            </a:r>
            <a:endParaRPr sz="1600" dirty="0">
              <a:latin typeface="Arial"/>
              <a:cs typeface="Arial"/>
            </a:endParaRPr>
          </a:p>
          <a:p>
            <a:pPr marL="355600" indent="-342900">
              <a:lnSpc>
                <a:spcPct val="100000"/>
              </a:lnSpc>
              <a:spcBef>
                <a:spcPts val="384"/>
              </a:spcBef>
              <a:buClr>
                <a:srgbClr val="D51F1A"/>
              </a:buClr>
              <a:buFont typeface="Wingdings"/>
              <a:buChar char=""/>
              <a:tabLst>
                <a:tab pos="354965" algn="l"/>
                <a:tab pos="355600" algn="l"/>
              </a:tabLst>
            </a:pPr>
            <a:r>
              <a:rPr sz="1600" spc="-5" dirty="0">
                <a:solidFill>
                  <a:srgbClr val="212121"/>
                </a:solidFill>
                <a:latin typeface="Arial"/>
                <a:cs typeface="Arial"/>
              </a:rPr>
              <a:t>What</a:t>
            </a:r>
            <a:r>
              <a:rPr sz="1600" dirty="0">
                <a:solidFill>
                  <a:srgbClr val="212121"/>
                </a:solidFill>
                <a:latin typeface="Arial"/>
                <a:cs typeface="Arial"/>
              </a:rPr>
              <a:t> </a:t>
            </a:r>
            <a:r>
              <a:rPr sz="1600" spc="-5" dirty="0">
                <a:solidFill>
                  <a:srgbClr val="212121"/>
                </a:solidFill>
                <a:latin typeface="Arial"/>
                <a:cs typeface="Arial"/>
              </a:rPr>
              <a:t>to</a:t>
            </a:r>
            <a:r>
              <a:rPr sz="1600" spc="5" dirty="0">
                <a:solidFill>
                  <a:srgbClr val="212121"/>
                </a:solidFill>
                <a:latin typeface="Arial"/>
                <a:cs typeface="Arial"/>
              </a:rPr>
              <a:t> </a:t>
            </a:r>
            <a:r>
              <a:rPr sz="1600" spc="-5" dirty="0">
                <a:solidFill>
                  <a:srgbClr val="212121"/>
                </a:solidFill>
                <a:latin typeface="Arial"/>
                <a:cs typeface="Arial"/>
              </a:rPr>
              <a:t>do</a:t>
            </a:r>
            <a:r>
              <a:rPr sz="1600" spc="5" dirty="0">
                <a:solidFill>
                  <a:srgbClr val="212121"/>
                </a:solidFill>
                <a:latin typeface="Arial"/>
                <a:cs typeface="Arial"/>
              </a:rPr>
              <a:t> </a:t>
            </a:r>
            <a:r>
              <a:rPr sz="1600" spc="-5" dirty="0">
                <a:solidFill>
                  <a:srgbClr val="212121"/>
                </a:solidFill>
                <a:latin typeface="Arial"/>
                <a:cs typeface="Arial"/>
              </a:rPr>
              <a:t>-</a:t>
            </a:r>
            <a:r>
              <a:rPr sz="1600" dirty="0">
                <a:solidFill>
                  <a:srgbClr val="212121"/>
                </a:solidFill>
                <a:latin typeface="Arial"/>
                <a:cs typeface="Arial"/>
              </a:rPr>
              <a:t> </a:t>
            </a:r>
            <a:r>
              <a:rPr sz="1600" spc="-10" dirty="0">
                <a:solidFill>
                  <a:srgbClr val="212121"/>
                </a:solidFill>
                <a:latin typeface="Arial"/>
                <a:cs typeface="Arial"/>
              </a:rPr>
              <a:t>Get</a:t>
            </a:r>
            <a:r>
              <a:rPr sz="1600" spc="15" dirty="0">
                <a:solidFill>
                  <a:srgbClr val="212121"/>
                </a:solidFill>
                <a:latin typeface="Arial"/>
                <a:cs typeface="Arial"/>
              </a:rPr>
              <a:t> </a:t>
            </a:r>
            <a:r>
              <a:rPr sz="1600" spc="-5" dirty="0">
                <a:solidFill>
                  <a:srgbClr val="212121"/>
                </a:solidFill>
                <a:latin typeface="Arial"/>
                <a:cs typeface="Arial"/>
              </a:rPr>
              <a:t>help</a:t>
            </a:r>
            <a:endParaRPr sz="1600" dirty="0">
              <a:latin typeface="Arial"/>
              <a:cs typeface="Arial"/>
            </a:endParaRPr>
          </a:p>
          <a:p>
            <a:pPr marL="355600" indent="-342900">
              <a:lnSpc>
                <a:spcPct val="100000"/>
              </a:lnSpc>
              <a:spcBef>
                <a:spcPts val="380"/>
              </a:spcBef>
              <a:buClr>
                <a:srgbClr val="D51F1A"/>
              </a:buClr>
              <a:buFont typeface="Wingdings"/>
              <a:buChar char=""/>
              <a:tabLst>
                <a:tab pos="354965" algn="l"/>
                <a:tab pos="355600" algn="l"/>
              </a:tabLst>
            </a:pPr>
            <a:r>
              <a:rPr sz="1600" spc="-5" dirty="0">
                <a:solidFill>
                  <a:srgbClr val="212121"/>
                </a:solidFill>
                <a:latin typeface="Arial"/>
                <a:cs typeface="Arial"/>
              </a:rPr>
              <a:t>Community</a:t>
            </a:r>
            <a:r>
              <a:rPr sz="1600" spc="-10" dirty="0">
                <a:solidFill>
                  <a:srgbClr val="212121"/>
                </a:solidFill>
                <a:latin typeface="Arial"/>
                <a:cs typeface="Arial"/>
              </a:rPr>
              <a:t> </a:t>
            </a:r>
            <a:r>
              <a:rPr sz="1600" spc="-5" dirty="0">
                <a:solidFill>
                  <a:srgbClr val="212121"/>
                </a:solidFill>
                <a:latin typeface="Arial"/>
                <a:cs typeface="Arial"/>
              </a:rPr>
              <a:t>Resources </a:t>
            </a:r>
            <a:r>
              <a:rPr sz="1600" spc="-10" dirty="0">
                <a:solidFill>
                  <a:srgbClr val="212121"/>
                </a:solidFill>
                <a:latin typeface="Arial"/>
                <a:cs typeface="Arial"/>
              </a:rPr>
              <a:t>and</a:t>
            </a:r>
            <a:r>
              <a:rPr sz="1600" spc="-40" dirty="0">
                <a:solidFill>
                  <a:srgbClr val="212121"/>
                </a:solidFill>
                <a:latin typeface="Arial"/>
                <a:cs typeface="Arial"/>
              </a:rPr>
              <a:t> </a:t>
            </a:r>
            <a:r>
              <a:rPr sz="1600" spc="-15" dirty="0">
                <a:solidFill>
                  <a:srgbClr val="212121"/>
                </a:solidFill>
                <a:latin typeface="Arial"/>
                <a:cs typeface="Arial"/>
              </a:rPr>
              <a:t>Trainings</a:t>
            </a:r>
            <a:endParaRPr sz="1600" dirty="0">
              <a:latin typeface="Arial"/>
              <a:cs typeface="Arial"/>
            </a:endParaRPr>
          </a:p>
          <a:p>
            <a:pPr marL="355600" indent="-342900">
              <a:lnSpc>
                <a:spcPct val="100000"/>
              </a:lnSpc>
              <a:spcBef>
                <a:spcPts val="385"/>
              </a:spcBef>
              <a:buClr>
                <a:srgbClr val="D51F1A"/>
              </a:buClr>
              <a:buFont typeface="Wingdings"/>
              <a:buChar char=""/>
              <a:tabLst>
                <a:tab pos="354965" algn="l"/>
                <a:tab pos="355600" algn="l"/>
              </a:tabLst>
            </a:pPr>
            <a:r>
              <a:rPr sz="1600" spc="-5" dirty="0">
                <a:solidFill>
                  <a:srgbClr val="212121"/>
                </a:solidFill>
                <a:latin typeface="Arial"/>
                <a:cs typeface="Arial"/>
              </a:rPr>
              <a:t>Postvention</a:t>
            </a:r>
            <a:endParaRPr sz="1600" dirty="0">
              <a:latin typeface="Arial"/>
              <a:cs typeface="Arial"/>
            </a:endParaRPr>
          </a:p>
          <a:p>
            <a:pPr marL="355600" indent="-342900">
              <a:lnSpc>
                <a:spcPct val="100000"/>
              </a:lnSpc>
              <a:spcBef>
                <a:spcPts val="385"/>
              </a:spcBef>
              <a:buClr>
                <a:srgbClr val="D51F1A"/>
              </a:buClr>
              <a:buFont typeface="Wingdings"/>
              <a:buChar char=""/>
              <a:tabLst>
                <a:tab pos="354965" algn="l"/>
                <a:tab pos="355600" algn="l"/>
              </a:tabLst>
            </a:pPr>
            <a:r>
              <a:rPr sz="1600" spc="-5" dirty="0">
                <a:solidFill>
                  <a:srgbClr val="212121"/>
                </a:solidFill>
                <a:latin typeface="Arial"/>
                <a:cs typeface="Arial"/>
              </a:rPr>
              <a:t>Q </a:t>
            </a:r>
            <a:r>
              <a:rPr sz="1600" spc="-10" dirty="0">
                <a:solidFill>
                  <a:srgbClr val="212121"/>
                </a:solidFill>
                <a:latin typeface="Arial"/>
                <a:cs typeface="Arial"/>
              </a:rPr>
              <a:t>and</a:t>
            </a:r>
            <a:r>
              <a:rPr sz="1600" spc="-95" dirty="0">
                <a:solidFill>
                  <a:srgbClr val="212121"/>
                </a:solidFill>
                <a:latin typeface="Arial"/>
                <a:cs typeface="Arial"/>
              </a:rPr>
              <a:t> </a:t>
            </a:r>
            <a:r>
              <a:rPr sz="1600" spc="-5" dirty="0">
                <a:solidFill>
                  <a:srgbClr val="212121"/>
                </a:solidFill>
                <a:latin typeface="Arial"/>
                <a:cs typeface="Arial"/>
              </a:rPr>
              <a:t>A</a:t>
            </a:r>
            <a:endParaRPr sz="1600" dirty="0">
              <a:latin typeface="Arial"/>
              <a:cs typeface="Arial"/>
            </a:endParaRPr>
          </a:p>
        </p:txBody>
      </p:sp>
      <p:pic>
        <p:nvPicPr>
          <p:cNvPr id="8" name="object 8" descr="The word &quot;objectives&quot; written out"/>
          <p:cNvPicPr/>
          <p:nvPr/>
        </p:nvPicPr>
        <p:blipFill>
          <a:blip r:embed="rId5" cstate="print"/>
          <a:stretch>
            <a:fillRect/>
          </a:stretch>
        </p:blipFill>
        <p:spPr>
          <a:xfrm>
            <a:off x="6234684" y="283463"/>
            <a:ext cx="5001767" cy="5696711"/>
          </a:xfrm>
          <a:prstGeom prst="rect">
            <a:avLst/>
          </a:prstGeom>
        </p:spPr>
      </p:pic>
      <p:pic>
        <p:nvPicPr>
          <p:cNvPr id="10" name="Picture 9" descr="Page number 5">
            <a:extLst>
              <a:ext uri="{FF2B5EF4-FFF2-40B4-BE49-F238E27FC236}">
                <a16:creationId xmlns:a16="http://schemas.microsoft.com/office/drawing/2014/main" id="{714E081D-CCDC-3C49-9DAA-F075DF71C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9660" y="6226971"/>
            <a:ext cx="939292" cy="650279"/>
          </a:xfrm>
          <a:prstGeom prst="rect">
            <a:avLst/>
          </a:prstGeom>
        </p:spPr>
      </p:pic>
      <p:sp>
        <p:nvSpPr>
          <p:cNvPr id="11" name="TextBox 10">
            <a:extLst>
              <a:ext uri="{FF2B5EF4-FFF2-40B4-BE49-F238E27FC236}">
                <a16:creationId xmlns:a16="http://schemas.microsoft.com/office/drawing/2014/main" id="{37628596-FA52-5842-B015-A6B2B4AD8C2C}"/>
              </a:ext>
            </a:extLst>
          </p:cNvPr>
          <p:cNvSpPr txBox="1"/>
          <p:nvPr/>
        </p:nvSpPr>
        <p:spPr>
          <a:xfrm>
            <a:off x="11515090" y="6281928"/>
            <a:ext cx="78994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Postvention"/>
          <p:cNvGrpSpPr/>
          <p:nvPr/>
        </p:nvGrpSpPr>
        <p:grpSpPr>
          <a:xfrm>
            <a:off x="4294632" y="0"/>
            <a:ext cx="4267200" cy="951230"/>
            <a:chOff x="4294632" y="0"/>
            <a:chExt cx="4267200" cy="951230"/>
          </a:xfrm>
        </p:grpSpPr>
        <p:pic>
          <p:nvPicPr>
            <p:cNvPr id="3" name="object 3"/>
            <p:cNvPicPr/>
            <p:nvPr/>
          </p:nvPicPr>
          <p:blipFill>
            <a:blip r:embed="rId2" cstate="print"/>
            <a:stretch>
              <a:fillRect/>
            </a:stretch>
          </p:blipFill>
          <p:spPr>
            <a:xfrm>
              <a:off x="4294632" y="0"/>
              <a:ext cx="4110227" cy="950976"/>
            </a:xfrm>
            <a:prstGeom prst="rect">
              <a:avLst/>
            </a:prstGeom>
          </p:spPr>
        </p:pic>
        <p:pic>
          <p:nvPicPr>
            <p:cNvPr id="4" name="object 4"/>
            <p:cNvPicPr/>
            <p:nvPr/>
          </p:nvPicPr>
          <p:blipFill>
            <a:blip r:embed="rId3" cstate="print"/>
            <a:stretch>
              <a:fillRect/>
            </a:stretch>
          </p:blipFill>
          <p:spPr>
            <a:xfrm>
              <a:off x="7789164" y="0"/>
              <a:ext cx="772667" cy="950976"/>
            </a:xfrm>
            <a:prstGeom prst="rect">
              <a:avLst/>
            </a:prstGeom>
          </p:spPr>
        </p:pic>
      </p:grpSp>
      <p:sp>
        <p:nvSpPr>
          <p:cNvPr id="5" name="object 5"/>
          <p:cNvSpPr txBox="1">
            <a:spLocks noGrp="1"/>
          </p:cNvSpPr>
          <p:nvPr>
            <p:ph type="title"/>
          </p:nvPr>
        </p:nvSpPr>
        <p:spPr>
          <a:xfrm>
            <a:off x="4572496" y="37560"/>
            <a:ext cx="3676650" cy="589280"/>
          </a:xfrm>
          <a:prstGeom prst="rect">
            <a:avLst/>
          </a:prstGeom>
        </p:spPr>
        <p:txBody>
          <a:bodyPr vert="horz" wrap="square" lIns="0" tIns="12065" rIns="0" bIns="0" rtlCol="0">
            <a:spAutoFit/>
          </a:bodyPr>
          <a:lstStyle/>
          <a:p>
            <a:pPr marL="12700">
              <a:lnSpc>
                <a:spcPct val="100000"/>
              </a:lnSpc>
              <a:spcBef>
                <a:spcPts val="95"/>
              </a:spcBef>
            </a:pPr>
            <a:r>
              <a:rPr sz="3700" spc="-10" dirty="0">
                <a:solidFill>
                  <a:srgbClr val="1C3768"/>
                </a:solidFill>
              </a:rPr>
              <a:t>POSTVENTION</a:t>
            </a:r>
            <a:r>
              <a:rPr sz="3700" spc="-40" dirty="0">
                <a:solidFill>
                  <a:srgbClr val="1C3768"/>
                </a:solidFill>
              </a:rPr>
              <a:t> </a:t>
            </a:r>
            <a:r>
              <a:rPr sz="3700" spc="-5" dirty="0">
                <a:solidFill>
                  <a:srgbClr val="1C3768"/>
                </a:solidFill>
              </a:rPr>
              <a:t>-</a:t>
            </a:r>
            <a:endParaRPr sz="3700" dirty="0"/>
          </a:p>
        </p:txBody>
      </p:sp>
      <p:grpSp>
        <p:nvGrpSpPr>
          <p:cNvPr id="6" name="object 6" descr="The provision of crisis intervention, support and assistance for two  groups of people. For those who have lost a loved one to suicide&#10;and those who have experienced their own suicide attempt.&#10;&#10;"/>
          <p:cNvGrpSpPr/>
          <p:nvPr/>
        </p:nvGrpSpPr>
        <p:grpSpPr>
          <a:xfrm>
            <a:off x="2151888" y="813816"/>
            <a:ext cx="8170545" cy="1120140"/>
            <a:chOff x="2151888" y="813816"/>
            <a:chExt cx="8170545" cy="1120140"/>
          </a:xfrm>
        </p:grpSpPr>
        <p:pic>
          <p:nvPicPr>
            <p:cNvPr id="7" name="object 7"/>
            <p:cNvPicPr/>
            <p:nvPr/>
          </p:nvPicPr>
          <p:blipFill>
            <a:blip r:embed="rId4" cstate="print"/>
            <a:stretch>
              <a:fillRect/>
            </a:stretch>
          </p:blipFill>
          <p:spPr>
            <a:xfrm>
              <a:off x="2151888" y="813816"/>
              <a:ext cx="8127491" cy="541019"/>
            </a:xfrm>
            <a:prstGeom prst="rect">
              <a:avLst/>
            </a:prstGeom>
          </p:spPr>
        </p:pic>
        <p:pic>
          <p:nvPicPr>
            <p:cNvPr id="8" name="object 8"/>
            <p:cNvPicPr/>
            <p:nvPr/>
          </p:nvPicPr>
          <p:blipFill>
            <a:blip r:embed="rId5" cstate="print"/>
            <a:stretch>
              <a:fillRect/>
            </a:stretch>
          </p:blipFill>
          <p:spPr>
            <a:xfrm>
              <a:off x="2412492" y="1103376"/>
              <a:ext cx="7909559" cy="541019"/>
            </a:xfrm>
            <a:prstGeom prst="rect">
              <a:avLst/>
            </a:prstGeom>
          </p:spPr>
        </p:pic>
        <p:pic>
          <p:nvPicPr>
            <p:cNvPr id="9" name="object 9"/>
            <p:cNvPicPr/>
            <p:nvPr/>
          </p:nvPicPr>
          <p:blipFill>
            <a:blip r:embed="rId6" cstate="print"/>
            <a:stretch>
              <a:fillRect/>
            </a:stretch>
          </p:blipFill>
          <p:spPr>
            <a:xfrm>
              <a:off x="2753868" y="1392936"/>
              <a:ext cx="7159751" cy="541019"/>
            </a:xfrm>
            <a:prstGeom prst="rect">
              <a:avLst/>
            </a:prstGeom>
          </p:spPr>
        </p:pic>
      </p:grpSp>
      <p:pic>
        <p:nvPicPr>
          <p:cNvPr id="12" name="object 12" descr="Postvention is prevention"/>
          <p:cNvPicPr/>
          <p:nvPr/>
        </p:nvPicPr>
        <p:blipFill>
          <a:blip r:embed="rId7" cstate="print"/>
          <a:stretch>
            <a:fillRect/>
          </a:stretch>
        </p:blipFill>
        <p:spPr>
          <a:xfrm>
            <a:off x="2689859" y="5420867"/>
            <a:ext cx="6839711" cy="902207"/>
          </a:xfrm>
          <a:prstGeom prst="rect">
            <a:avLst/>
          </a:prstGeom>
        </p:spPr>
      </p:pic>
      <p:sp>
        <p:nvSpPr>
          <p:cNvPr id="13" name="object 13"/>
          <p:cNvSpPr txBox="1"/>
          <p:nvPr/>
        </p:nvSpPr>
        <p:spPr>
          <a:xfrm>
            <a:off x="2289544" y="874236"/>
            <a:ext cx="9631045" cy="5817870"/>
          </a:xfrm>
          <a:prstGeom prst="rect">
            <a:avLst/>
          </a:prstGeom>
        </p:spPr>
        <p:txBody>
          <a:bodyPr vert="horz" wrap="square" lIns="0" tIns="12065" rIns="0" bIns="0" rtlCol="0">
            <a:spAutoFit/>
          </a:bodyPr>
          <a:lstStyle/>
          <a:p>
            <a:pPr marL="273050" marR="1830705" indent="-260985">
              <a:lnSpc>
                <a:spcPct val="100000"/>
              </a:lnSpc>
              <a:spcBef>
                <a:spcPts val="95"/>
              </a:spcBef>
              <a:tabLst>
                <a:tab pos="2433955" algn="l"/>
              </a:tabLst>
            </a:pPr>
            <a:r>
              <a:rPr sz="1900" b="1" i="1" dirty="0">
                <a:solidFill>
                  <a:srgbClr val="212121"/>
                </a:solidFill>
                <a:latin typeface="Arial-BoldItalicMT"/>
                <a:cs typeface="Arial-BoldItalicMT"/>
              </a:rPr>
              <a:t>The</a:t>
            </a:r>
            <a:r>
              <a:rPr sz="1900" b="1" i="1" spc="5" dirty="0">
                <a:solidFill>
                  <a:srgbClr val="212121"/>
                </a:solidFill>
                <a:latin typeface="Arial-BoldItalicMT"/>
                <a:cs typeface="Arial-BoldItalicMT"/>
              </a:rPr>
              <a:t> </a:t>
            </a:r>
            <a:r>
              <a:rPr sz="1900" b="1" i="1" spc="-5" dirty="0">
                <a:solidFill>
                  <a:srgbClr val="212121"/>
                </a:solidFill>
                <a:latin typeface="Arial-BoldItalicMT"/>
                <a:cs typeface="Arial-BoldItalicMT"/>
              </a:rPr>
              <a:t>provision</a:t>
            </a:r>
            <a:r>
              <a:rPr sz="1900" b="1" i="1" spc="15" dirty="0">
                <a:solidFill>
                  <a:srgbClr val="212121"/>
                </a:solidFill>
                <a:latin typeface="Arial-BoldItalicMT"/>
                <a:cs typeface="Arial-BoldItalicMT"/>
              </a:rPr>
              <a:t> </a:t>
            </a:r>
            <a:r>
              <a:rPr sz="1900" b="1" i="1" dirty="0">
                <a:solidFill>
                  <a:srgbClr val="212121"/>
                </a:solidFill>
                <a:latin typeface="Arial-BoldItalicMT"/>
                <a:cs typeface="Arial-BoldItalicMT"/>
              </a:rPr>
              <a:t>of</a:t>
            </a:r>
            <a:r>
              <a:rPr sz="1900" b="1" i="1" spc="10" dirty="0">
                <a:solidFill>
                  <a:srgbClr val="212121"/>
                </a:solidFill>
                <a:latin typeface="Arial-BoldItalicMT"/>
                <a:cs typeface="Arial-BoldItalicMT"/>
              </a:rPr>
              <a:t> </a:t>
            </a:r>
            <a:r>
              <a:rPr sz="1900" b="1" i="1" spc="-5" dirty="0">
                <a:solidFill>
                  <a:srgbClr val="212121"/>
                </a:solidFill>
                <a:latin typeface="Arial-BoldItalicMT"/>
                <a:cs typeface="Arial-BoldItalicMT"/>
              </a:rPr>
              <a:t>crisis</a:t>
            </a:r>
            <a:r>
              <a:rPr sz="1900" b="1" i="1" spc="20" dirty="0">
                <a:solidFill>
                  <a:srgbClr val="212121"/>
                </a:solidFill>
                <a:latin typeface="Arial-BoldItalicMT"/>
                <a:cs typeface="Arial-BoldItalicMT"/>
              </a:rPr>
              <a:t> </a:t>
            </a:r>
            <a:r>
              <a:rPr sz="1900" b="1" i="1" spc="-5" dirty="0">
                <a:solidFill>
                  <a:srgbClr val="212121"/>
                </a:solidFill>
                <a:latin typeface="Arial-BoldItalicMT"/>
                <a:cs typeface="Arial-BoldItalicMT"/>
              </a:rPr>
              <a:t>intervention,</a:t>
            </a:r>
            <a:r>
              <a:rPr sz="1900" b="1" i="1" spc="20" dirty="0">
                <a:solidFill>
                  <a:srgbClr val="212121"/>
                </a:solidFill>
                <a:latin typeface="Arial-BoldItalicMT"/>
                <a:cs typeface="Arial-BoldItalicMT"/>
              </a:rPr>
              <a:t> </a:t>
            </a:r>
            <a:r>
              <a:rPr sz="1900" b="1" i="1" spc="-5" dirty="0">
                <a:solidFill>
                  <a:srgbClr val="212121"/>
                </a:solidFill>
                <a:latin typeface="Arial-BoldItalicMT"/>
                <a:cs typeface="Arial-BoldItalicMT"/>
              </a:rPr>
              <a:t>support</a:t>
            </a:r>
            <a:r>
              <a:rPr sz="1900" b="1" i="1" spc="25" dirty="0">
                <a:solidFill>
                  <a:srgbClr val="212121"/>
                </a:solidFill>
                <a:latin typeface="Arial-BoldItalicMT"/>
                <a:cs typeface="Arial-BoldItalicMT"/>
              </a:rPr>
              <a:t> </a:t>
            </a:r>
            <a:r>
              <a:rPr sz="1900" b="1" i="1" spc="-5" dirty="0">
                <a:solidFill>
                  <a:srgbClr val="212121"/>
                </a:solidFill>
                <a:latin typeface="Arial-BoldItalicMT"/>
                <a:cs typeface="Arial-BoldItalicMT"/>
              </a:rPr>
              <a:t>and</a:t>
            </a:r>
            <a:r>
              <a:rPr sz="1900" b="1" i="1" spc="15" dirty="0">
                <a:solidFill>
                  <a:srgbClr val="212121"/>
                </a:solidFill>
                <a:latin typeface="Arial-BoldItalicMT"/>
                <a:cs typeface="Arial-BoldItalicMT"/>
              </a:rPr>
              <a:t> </a:t>
            </a:r>
            <a:r>
              <a:rPr sz="1900" b="1" i="1" spc="-5" dirty="0">
                <a:solidFill>
                  <a:srgbClr val="212121"/>
                </a:solidFill>
                <a:latin typeface="Arial-BoldItalicMT"/>
                <a:cs typeface="Arial-BoldItalicMT"/>
              </a:rPr>
              <a:t>assistance</a:t>
            </a:r>
            <a:r>
              <a:rPr sz="1900" b="1" i="1" spc="45" dirty="0">
                <a:solidFill>
                  <a:srgbClr val="212121"/>
                </a:solidFill>
                <a:latin typeface="Arial-BoldItalicMT"/>
                <a:cs typeface="Arial-BoldItalicMT"/>
              </a:rPr>
              <a:t> </a:t>
            </a:r>
            <a:r>
              <a:rPr sz="1900" b="1" i="1" spc="-5" dirty="0">
                <a:solidFill>
                  <a:srgbClr val="212121"/>
                </a:solidFill>
                <a:latin typeface="Arial-BoldItalicMT"/>
                <a:cs typeface="Arial-BoldItalicMT"/>
              </a:rPr>
              <a:t>for</a:t>
            </a:r>
            <a:r>
              <a:rPr sz="1900" b="1" i="1" dirty="0">
                <a:solidFill>
                  <a:srgbClr val="212121"/>
                </a:solidFill>
                <a:latin typeface="Arial-BoldItalicMT"/>
                <a:cs typeface="Arial-BoldItalicMT"/>
              </a:rPr>
              <a:t> </a:t>
            </a:r>
            <a:r>
              <a:rPr sz="1900" b="1" i="1" spc="-5" dirty="0">
                <a:solidFill>
                  <a:srgbClr val="212121"/>
                </a:solidFill>
                <a:latin typeface="Arial-BoldItalicMT"/>
                <a:cs typeface="Arial-BoldItalicMT"/>
              </a:rPr>
              <a:t>two </a:t>
            </a:r>
            <a:r>
              <a:rPr sz="1900" b="1" i="1" spc="-509" dirty="0">
                <a:solidFill>
                  <a:srgbClr val="212121"/>
                </a:solidFill>
                <a:latin typeface="Arial-BoldItalicMT"/>
                <a:cs typeface="Arial-BoldItalicMT"/>
              </a:rPr>
              <a:t> </a:t>
            </a:r>
            <a:r>
              <a:rPr sz="1900" b="1" i="1" spc="-5" dirty="0">
                <a:solidFill>
                  <a:srgbClr val="212121"/>
                </a:solidFill>
                <a:latin typeface="Arial-BoldItalicMT"/>
                <a:cs typeface="Arial-BoldItalicMT"/>
              </a:rPr>
              <a:t>groups</a:t>
            </a:r>
            <a:r>
              <a:rPr sz="1900" b="1" i="1" spc="5" dirty="0">
                <a:solidFill>
                  <a:srgbClr val="212121"/>
                </a:solidFill>
                <a:latin typeface="Arial-BoldItalicMT"/>
                <a:cs typeface="Arial-BoldItalicMT"/>
              </a:rPr>
              <a:t> </a:t>
            </a:r>
            <a:r>
              <a:rPr sz="1900" b="1" i="1" dirty="0">
                <a:solidFill>
                  <a:srgbClr val="212121"/>
                </a:solidFill>
                <a:latin typeface="Arial-BoldItalicMT"/>
                <a:cs typeface="Arial-BoldItalicMT"/>
              </a:rPr>
              <a:t>of</a:t>
            </a:r>
            <a:r>
              <a:rPr sz="1900" b="1" i="1" spc="5" dirty="0">
                <a:solidFill>
                  <a:srgbClr val="212121"/>
                </a:solidFill>
                <a:latin typeface="Arial-BoldItalicMT"/>
                <a:cs typeface="Arial-BoldItalicMT"/>
              </a:rPr>
              <a:t> </a:t>
            </a:r>
            <a:r>
              <a:rPr sz="1900" b="1" i="1" dirty="0">
                <a:solidFill>
                  <a:srgbClr val="212121"/>
                </a:solidFill>
                <a:latin typeface="Arial-BoldItalicMT"/>
                <a:cs typeface="Arial-BoldItalicMT"/>
              </a:rPr>
              <a:t>people.	For</a:t>
            </a:r>
            <a:r>
              <a:rPr sz="1900" b="1" i="1" spc="-5" dirty="0">
                <a:solidFill>
                  <a:srgbClr val="212121"/>
                </a:solidFill>
                <a:latin typeface="Arial-BoldItalicMT"/>
                <a:cs typeface="Arial-BoldItalicMT"/>
              </a:rPr>
              <a:t> those</a:t>
            </a:r>
            <a:r>
              <a:rPr sz="1900" b="1" i="1" spc="5" dirty="0">
                <a:solidFill>
                  <a:srgbClr val="212121"/>
                </a:solidFill>
                <a:latin typeface="Arial-BoldItalicMT"/>
                <a:cs typeface="Arial-BoldItalicMT"/>
              </a:rPr>
              <a:t> </a:t>
            </a:r>
            <a:r>
              <a:rPr sz="1900" b="1" i="1" spc="-5" dirty="0">
                <a:solidFill>
                  <a:srgbClr val="212121"/>
                </a:solidFill>
                <a:latin typeface="Arial-BoldItalicMT"/>
                <a:cs typeface="Arial-BoldItalicMT"/>
              </a:rPr>
              <a:t>who</a:t>
            </a:r>
            <a:r>
              <a:rPr sz="1900" b="1" i="1" spc="10" dirty="0">
                <a:solidFill>
                  <a:srgbClr val="212121"/>
                </a:solidFill>
                <a:latin typeface="Arial-BoldItalicMT"/>
                <a:cs typeface="Arial-BoldItalicMT"/>
              </a:rPr>
              <a:t> </a:t>
            </a:r>
            <a:r>
              <a:rPr sz="1900" b="1" i="1" spc="-5" dirty="0">
                <a:solidFill>
                  <a:srgbClr val="212121"/>
                </a:solidFill>
                <a:latin typeface="Arial-BoldItalicMT"/>
                <a:cs typeface="Arial-BoldItalicMT"/>
              </a:rPr>
              <a:t>have</a:t>
            </a:r>
            <a:r>
              <a:rPr sz="1900" b="1" i="1" spc="15" dirty="0">
                <a:solidFill>
                  <a:srgbClr val="212121"/>
                </a:solidFill>
                <a:latin typeface="Arial-BoldItalicMT"/>
                <a:cs typeface="Arial-BoldItalicMT"/>
              </a:rPr>
              <a:t> </a:t>
            </a:r>
            <a:r>
              <a:rPr sz="1900" b="1" i="1" spc="-5" dirty="0">
                <a:solidFill>
                  <a:srgbClr val="212121"/>
                </a:solidFill>
                <a:latin typeface="Arial-BoldItalicMT"/>
                <a:cs typeface="Arial-BoldItalicMT"/>
              </a:rPr>
              <a:t>lost</a:t>
            </a:r>
            <a:r>
              <a:rPr sz="1900" b="1" i="1" dirty="0">
                <a:solidFill>
                  <a:srgbClr val="212121"/>
                </a:solidFill>
                <a:latin typeface="Arial-BoldItalicMT"/>
                <a:cs typeface="Arial-BoldItalicMT"/>
              </a:rPr>
              <a:t> </a:t>
            </a:r>
            <a:r>
              <a:rPr sz="1900" b="1" i="1" spc="-5" dirty="0">
                <a:solidFill>
                  <a:srgbClr val="212121"/>
                </a:solidFill>
                <a:latin typeface="Arial-BoldItalicMT"/>
                <a:cs typeface="Arial-BoldItalicMT"/>
              </a:rPr>
              <a:t>a</a:t>
            </a:r>
            <a:r>
              <a:rPr sz="1900" b="1" i="1" spc="5" dirty="0">
                <a:solidFill>
                  <a:srgbClr val="212121"/>
                </a:solidFill>
                <a:latin typeface="Arial-BoldItalicMT"/>
                <a:cs typeface="Arial-BoldItalicMT"/>
              </a:rPr>
              <a:t> </a:t>
            </a:r>
            <a:r>
              <a:rPr sz="1900" b="1" i="1" spc="-5" dirty="0">
                <a:solidFill>
                  <a:srgbClr val="212121"/>
                </a:solidFill>
                <a:latin typeface="Arial-BoldItalicMT"/>
                <a:cs typeface="Arial-BoldItalicMT"/>
              </a:rPr>
              <a:t>loved</a:t>
            </a:r>
            <a:r>
              <a:rPr sz="1900" b="1" i="1" spc="20" dirty="0">
                <a:solidFill>
                  <a:srgbClr val="212121"/>
                </a:solidFill>
                <a:latin typeface="Arial-BoldItalicMT"/>
                <a:cs typeface="Arial-BoldItalicMT"/>
              </a:rPr>
              <a:t> </a:t>
            </a:r>
            <a:r>
              <a:rPr sz="1900" b="1" i="1" dirty="0">
                <a:solidFill>
                  <a:srgbClr val="212121"/>
                </a:solidFill>
                <a:latin typeface="Arial-BoldItalicMT"/>
                <a:cs typeface="Arial-BoldItalicMT"/>
              </a:rPr>
              <a:t>one</a:t>
            </a:r>
            <a:r>
              <a:rPr sz="1900" b="1" i="1" spc="5" dirty="0">
                <a:solidFill>
                  <a:srgbClr val="212121"/>
                </a:solidFill>
                <a:latin typeface="Arial-BoldItalicMT"/>
                <a:cs typeface="Arial-BoldItalicMT"/>
              </a:rPr>
              <a:t> </a:t>
            </a:r>
            <a:r>
              <a:rPr sz="1900" b="1" i="1" spc="-5" dirty="0">
                <a:solidFill>
                  <a:srgbClr val="212121"/>
                </a:solidFill>
                <a:latin typeface="Arial-BoldItalicMT"/>
                <a:cs typeface="Arial-BoldItalicMT"/>
              </a:rPr>
              <a:t>to</a:t>
            </a:r>
            <a:r>
              <a:rPr sz="1900" b="1" i="1" spc="5" dirty="0">
                <a:solidFill>
                  <a:srgbClr val="212121"/>
                </a:solidFill>
                <a:latin typeface="Arial-BoldItalicMT"/>
                <a:cs typeface="Arial-BoldItalicMT"/>
              </a:rPr>
              <a:t> </a:t>
            </a:r>
            <a:r>
              <a:rPr sz="1900" b="1" i="1" spc="-5" dirty="0">
                <a:solidFill>
                  <a:srgbClr val="212121"/>
                </a:solidFill>
                <a:latin typeface="Arial-BoldItalicMT"/>
                <a:cs typeface="Arial-BoldItalicMT"/>
              </a:rPr>
              <a:t>suicide</a:t>
            </a:r>
            <a:endParaRPr sz="1900" dirty="0">
              <a:latin typeface="Arial-BoldItalicMT"/>
              <a:cs typeface="Arial-BoldItalicMT"/>
            </a:endParaRPr>
          </a:p>
          <a:p>
            <a:pPr marL="614680">
              <a:lnSpc>
                <a:spcPct val="100000"/>
              </a:lnSpc>
            </a:pPr>
            <a:r>
              <a:rPr sz="1900" b="1" i="1" spc="-5" dirty="0">
                <a:solidFill>
                  <a:srgbClr val="212121"/>
                </a:solidFill>
                <a:latin typeface="Arial-BoldItalicMT"/>
                <a:cs typeface="Arial-BoldItalicMT"/>
              </a:rPr>
              <a:t>and</a:t>
            </a:r>
            <a:r>
              <a:rPr sz="1900" b="1" i="1" spc="10" dirty="0">
                <a:solidFill>
                  <a:srgbClr val="212121"/>
                </a:solidFill>
                <a:latin typeface="Arial-BoldItalicMT"/>
                <a:cs typeface="Arial-BoldItalicMT"/>
              </a:rPr>
              <a:t> </a:t>
            </a:r>
            <a:r>
              <a:rPr sz="1900" b="1" i="1" spc="-5" dirty="0">
                <a:solidFill>
                  <a:srgbClr val="212121"/>
                </a:solidFill>
                <a:latin typeface="Arial-BoldItalicMT"/>
                <a:cs typeface="Arial-BoldItalicMT"/>
              </a:rPr>
              <a:t>those</a:t>
            </a:r>
            <a:r>
              <a:rPr sz="1900" b="1" i="1" spc="15" dirty="0">
                <a:solidFill>
                  <a:srgbClr val="212121"/>
                </a:solidFill>
                <a:latin typeface="Arial-BoldItalicMT"/>
                <a:cs typeface="Arial-BoldItalicMT"/>
              </a:rPr>
              <a:t> </a:t>
            </a:r>
            <a:r>
              <a:rPr sz="1900" b="1" i="1" spc="-5" dirty="0">
                <a:solidFill>
                  <a:srgbClr val="212121"/>
                </a:solidFill>
                <a:latin typeface="Arial-BoldItalicMT"/>
                <a:cs typeface="Arial-BoldItalicMT"/>
              </a:rPr>
              <a:t>who</a:t>
            </a:r>
            <a:r>
              <a:rPr sz="1900" b="1" i="1" dirty="0">
                <a:solidFill>
                  <a:srgbClr val="212121"/>
                </a:solidFill>
                <a:latin typeface="Arial-BoldItalicMT"/>
                <a:cs typeface="Arial-BoldItalicMT"/>
              </a:rPr>
              <a:t> </a:t>
            </a:r>
            <a:r>
              <a:rPr sz="1900" b="1" i="1" spc="-5" dirty="0">
                <a:solidFill>
                  <a:srgbClr val="212121"/>
                </a:solidFill>
                <a:latin typeface="Arial-BoldItalicMT"/>
                <a:cs typeface="Arial-BoldItalicMT"/>
              </a:rPr>
              <a:t>have</a:t>
            </a:r>
            <a:r>
              <a:rPr sz="1900" b="1" i="1" spc="15" dirty="0">
                <a:solidFill>
                  <a:srgbClr val="212121"/>
                </a:solidFill>
                <a:latin typeface="Arial-BoldItalicMT"/>
                <a:cs typeface="Arial-BoldItalicMT"/>
              </a:rPr>
              <a:t> </a:t>
            </a:r>
            <a:r>
              <a:rPr sz="1900" b="1" i="1" spc="-5" dirty="0">
                <a:solidFill>
                  <a:srgbClr val="212121"/>
                </a:solidFill>
                <a:latin typeface="Arial-BoldItalicMT"/>
                <a:cs typeface="Arial-BoldItalicMT"/>
              </a:rPr>
              <a:t>experienced</a:t>
            </a:r>
            <a:r>
              <a:rPr sz="1900" b="1" i="1" spc="50" dirty="0">
                <a:solidFill>
                  <a:srgbClr val="212121"/>
                </a:solidFill>
                <a:latin typeface="Arial-BoldItalicMT"/>
                <a:cs typeface="Arial-BoldItalicMT"/>
              </a:rPr>
              <a:t> </a:t>
            </a:r>
            <a:r>
              <a:rPr sz="1900" b="1" i="1" spc="-5" dirty="0">
                <a:solidFill>
                  <a:srgbClr val="212121"/>
                </a:solidFill>
                <a:latin typeface="Arial-BoldItalicMT"/>
                <a:cs typeface="Arial-BoldItalicMT"/>
              </a:rPr>
              <a:t>their</a:t>
            </a:r>
            <a:r>
              <a:rPr sz="1900" b="1" i="1" spc="10" dirty="0">
                <a:solidFill>
                  <a:srgbClr val="212121"/>
                </a:solidFill>
                <a:latin typeface="Arial-BoldItalicMT"/>
                <a:cs typeface="Arial-BoldItalicMT"/>
              </a:rPr>
              <a:t> </a:t>
            </a:r>
            <a:r>
              <a:rPr sz="1900" b="1" i="1" spc="-5" dirty="0">
                <a:solidFill>
                  <a:srgbClr val="212121"/>
                </a:solidFill>
                <a:latin typeface="Arial-BoldItalicMT"/>
                <a:cs typeface="Arial-BoldItalicMT"/>
              </a:rPr>
              <a:t>own suicide</a:t>
            </a:r>
            <a:r>
              <a:rPr sz="1900" b="1" i="1" spc="20" dirty="0">
                <a:solidFill>
                  <a:srgbClr val="212121"/>
                </a:solidFill>
                <a:latin typeface="Arial-BoldItalicMT"/>
                <a:cs typeface="Arial-BoldItalicMT"/>
              </a:rPr>
              <a:t> </a:t>
            </a:r>
            <a:r>
              <a:rPr sz="1900" b="1" i="1" spc="-5" dirty="0">
                <a:solidFill>
                  <a:srgbClr val="212121"/>
                </a:solidFill>
                <a:latin typeface="Arial-BoldItalicMT"/>
                <a:cs typeface="Arial-BoldItalicMT"/>
              </a:rPr>
              <a:t>attempt.</a:t>
            </a:r>
            <a:endParaRPr sz="1900" dirty="0">
              <a:latin typeface="Arial-BoldItalicMT"/>
              <a:cs typeface="Arial-BoldItalicMT"/>
            </a:endParaRPr>
          </a:p>
          <a:p>
            <a:pPr>
              <a:lnSpc>
                <a:spcPct val="100000"/>
              </a:lnSpc>
              <a:spcBef>
                <a:spcPts val="5"/>
              </a:spcBef>
            </a:pPr>
            <a:endParaRPr sz="2000" dirty="0">
              <a:latin typeface="Arial-BoldItalicMT"/>
              <a:cs typeface="Arial-BoldItalicMT"/>
            </a:endParaRPr>
          </a:p>
          <a:p>
            <a:pPr marL="589915" indent="-305435">
              <a:lnSpc>
                <a:spcPct val="100000"/>
              </a:lnSpc>
              <a:buFont typeface="Wingdings"/>
              <a:buChar char=""/>
              <a:tabLst>
                <a:tab pos="589915" algn="l"/>
                <a:tab pos="590550" algn="l"/>
              </a:tabLst>
            </a:pPr>
            <a:r>
              <a:rPr sz="2200" b="1" spc="-5" dirty="0">
                <a:solidFill>
                  <a:srgbClr val="212121"/>
                </a:solidFill>
                <a:latin typeface="Arial"/>
                <a:cs typeface="Arial"/>
              </a:rPr>
              <a:t>Support</a:t>
            </a:r>
            <a:r>
              <a:rPr sz="2200" b="1" spc="20" dirty="0">
                <a:solidFill>
                  <a:srgbClr val="212121"/>
                </a:solidFill>
                <a:latin typeface="Arial"/>
                <a:cs typeface="Arial"/>
              </a:rPr>
              <a:t> </a:t>
            </a:r>
            <a:r>
              <a:rPr sz="2200" b="1" spc="-5" dirty="0">
                <a:solidFill>
                  <a:srgbClr val="212121"/>
                </a:solidFill>
                <a:latin typeface="Arial"/>
                <a:cs typeface="Arial"/>
              </a:rPr>
              <a:t>the</a:t>
            </a:r>
            <a:r>
              <a:rPr sz="2200" b="1" spc="15" dirty="0">
                <a:solidFill>
                  <a:srgbClr val="212121"/>
                </a:solidFill>
                <a:latin typeface="Arial"/>
                <a:cs typeface="Arial"/>
              </a:rPr>
              <a:t> </a:t>
            </a:r>
            <a:r>
              <a:rPr sz="2200" b="1" spc="-5" dirty="0">
                <a:solidFill>
                  <a:srgbClr val="212121"/>
                </a:solidFill>
                <a:latin typeface="Arial"/>
                <a:cs typeface="Arial"/>
              </a:rPr>
              <a:t>survivor</a:t>
            </a:r>
            <a:r>
              <a:rPr sz="2200" b="1" dirty="0">
                <a:solidFill>
                  <a:srgbClr val="212121"/>
                </a:solidFill>
                <a:latin typeface="Arial"/>
                <a:cs typeface="Arial"/>
              </a:rPr>
              <a:t> </a:t>
            </a:r>
            <a:r>
              <a:rPr sz="2200" b="1" spc="-5" dirty="0">
                <a:solidFill>
                  <a:srgbClr val="212121"/>
                </a:solidFill>
                <a:latin typeface="Arial"/>
                <a:cs typeface="Arial"/>
              </a:rPr>
              <a:t>bereavement</a:t>
            </a:r>
            <a:r>
              <a:rPr sz="2200" b="1" spc="25" dirty="0">
                <a:solidFill>
                  <a:srgbClr val="212121"/>
                </a:solidFill>
                <a:latin typeface="Arial"/>
                <a:cs typeface="Arial"/>
              </a:rPr>
              <a:t> </a:t>
            </a:r>
            <a:r>
              <a:rPr sz="2200" b="1" spc="-5" dirty="0">
                <a:solidFill>
                  <a:srgbClr val="212121"/>
                </a:solidFill>
                <a:latin typeface="Arial"/>
                <a:cs typeface="Arial"/>
              </a:rPr>
              <a:t>experience</a:t>
            </a:r>
            <a:endParaRPr sz="2200" dirty="0">
              <a:latin typeface="Arial"/>
              <a:cs typeface="Arial"/>
            </a:endParaRPr>
          </a:p>
          <a:p>
            <a:pPr>
              <a:lnSpc>
                <a:spcPct val="100000"/>
              </a:lnSpc>
              <a:buClr>
                <a:srgbClr val="212121"/>
              </a:buClr>
              <a:buFont typeface="Wingdings"/>
              <a:buChar char=""/>
            </a:pPr>
            <a:endParaRPr sz="2200" dirty="0">
              <a:latin typeface="Arial"/>
              <a:cs typeface="Arial"/>
            </a:endParaRPr>
          </a:p>
          <a:p>
            <a:pPr marL="589915" indent="-305435">
              <a:lnSpc>
                <a:spcPct val="100000"/>
              </a:lnSpc>
              <a:buFont typeface="Wingdings"/>
              <a:buChar char=""/>
              <a:tabLst>
                <a:tab pos="589915" algn="l"/>
                <a:tab pos="590550" algn="l"/>
              </a:tabLst>
            </a:pPr>
            <a:r>
              <a:rPr sz="2200" b="1" spc="-5" dirty="0">
                <a:solidFill>
                  <a:srgbClr val="212121"/>
                </a:solidFill>
                <a:latin typeface="Arial"/>
                <a:cs typeface="Arial"/>
              </a:rPr>
              <a:t>Support</a:t>
            </a:r>
            <a:r>
              <a:rPr sz="2200" b="1" spc="25" dirty="0">
                <a:solidFill>
                  <a:srgbClr val="212121"/>
                </a:solidFill>
                <a:latin typeface="Arial"/>
                <a:cs typeface="Arial"/>
              </a:rPr>
              <a:t> </a:t>
            </a:r>
            <a:r>
              <a:rPr sz="2200" b="1" spc="-5" dirty="0">
                <a:solidFill>
                  <a:srgbClr val="212121"/>
                </a:solidFill>
                <a:latin typeface="Arial"/>
                <a:cs typeface="Arial"/>
              </a:rPr>
              <a:t>the</a:t>
            </a:r>
            <a:r>
              <a:rPr sz="2200" b="1" spc="15" dirty="0">
                <a:solidFill>
                  <a:srgbClr val="212121"/>
                </a:solidFill>
                <a:latin typeface="Arial"/>
                <a:cs typeface="Arial"/>
              </a:rPr>
              <a:t> </a:t>
            </a:r>
            <a:r>
              <a:rPr sz="2200" b="1" spc="-5" dirty="0">
                <a:solidFill>
                  <a:srgbClr val="212121"/>
                </a:solidFill>
                <a:latin typeface="Arial"/>
                <a:cs typeface="Arial"/>
              </a:rPr>
              <a:t>healing/recovery</a:t>
            </a:r>
            <a:r>
              <a:rPr sz="2200" b="1" spc="35" dirty="0">
                <a:solidFill>
                  <a:srgbClr val="212121"/>
                </a:solidFill>
                <a:latin typeface="Arial"/>
                <a:cs typeface="Arial"/>
              </a:rPr>
              <a:t> </a:t>
            </a:r>
            <a:r>
              <a:rPr sz="2200" b="1" spc="-5" dirty="0">
                <a:solidFill>
                  <a:srgbClr val="212121"/>
                </a:solidFill>
                <a:latin typeface="Arial"/>
                <a:cs typeface="Arial"/>
              </a:rPr>
              <a:t>process</a:t>
            </a:r>
            <a:r>
              <a:rPr sz="2200" b="1" spc="20" dirty="0">
                <a:solidFill>
                  <a:srgbClr val="212121"/>
                </a:solidFill>
                <a:latin typeface="Arial"/>
                <a:cs typeface="Arial"/>
              </a:rPr>
              <a:t> </a:t>
            </a:r>
            <a:r>
              <a:rPr sz="2200" b="1" spc="-5" dirty="0">
                <a:solidFill>
                  <a:srgbClr val="212121"/>
                </a:solidFill>
                <a:latin typeface="Arial"/>
                <a:cs typeface="Arial"/>
              </a:rPr>
              <a:t>after</a:t>
            </a:r>
            <a:r>
              <a:rPr sz="2200" b="1" spc="5" dirty="0">
                <a:solidFill>
                  <a:srgbClr val="212121"/>
                </a:solidFill>
                <a:latin typeface="Arial"/>
                <a:cs typeface="Arial"/>
              </a:rPr>
              <a:t> </a:t>
            </a:r>
            <a:r>
              <a:rPr sz="2200" b="1" spc="-5" dirty="0">
                <a:solidFill>
                  <a:srgbClr val="212121"/>
                </a:solidFill>
                <a:latin typeface="Arial"/>
                <a:cs typeface="Arial"/>
              </a:rPr>
              <a:t>an</a:t>
            </a:r>
            <a:r>
              <a:rPr sz="2200" b="1" spc="10" dirty="0">
                <a:solidFill>
                  <a:srgbClr val="212121"/>
                </a:solidFill>
                <a:latin typeface="Arial"/>
                <a:cs typeface="Arial"/>
              </a:rPr>
              <a:t> </a:t>
            </a:r>
            <a:r>
              <a:rPr sz="2200" b="1" spc="-5" dirty="0">
                <a:solidFill>
                  <a:srgbClr val="212121"/>
                </a:solidFill>
                <a:latin typeface="Arial"/>
                <a:cs typeface="Arial"/>
              </a:rPr>
              <a:t>attempt</a:t>
            </a:r>
            <a:endParaRPr sz="2200" dirty="0">
              <a:latin typeface="Arial"/>
              <a:cs typeface="Arial"/>
            </a:endParaRPr>
          </a:p>
          <a:p>
            <a:pPr>
              <a:lnSpc>
                <a:spcPct val="100000"/>
              </a:lnSpc>
              <a:spcBef>
                <a:spcPts val="45"/>
              </a:spcBef>
              <a:buClr>
                <a:srgbClr val="212121"/>
              </a:buClr>
              <a:buFont typeface="Wingdings"/>
              <a:buChar char=""/>
            </a:pPr>
            <a:endParaRPr sz="3550" dirty="0">
              <a:latin typeface="Arial"/>
              <a:cs typeface="Arial"/>
            </a:endParaRPr>
          </a:p>
          <a:p>
            <a:pPr marL="589915" marR="2141855" indent="-304800">
              <a:lnSpc>
                <a:spcPct val="100000"/>
              </a:lnSpc>
              <a:buFont typeface="Wingdings"/>
              <a:buChar char=""/>
              <a:tabLst>
                <a:tab pos="589915" algn="l"/>
                <a:tab pos="590550" algn="l"/>
              </a:tabLst>
            </a:pPr>
            <a:r>
              <a:rPr sz="2200" b="1" spc="-5" dirty="0">
                <a:solidFill>
                  <a:srgbClr val="212121"/>
                </a:solidFill>
                <a:latin typeface="Arial"/>
                <a:cs typeface="Arial"/>
              </a:rPr>
              <a:t>Encourage</a:t>
            </a:r>
            <a:r>
              <a:rPr sz="2200" b="1" spc="25" dirty="0">
                <a:solidFill>
                  <a:srgbClr val="212121"/>
                </a:solidFill>
                <a:latin typeface="Arial"/>
                <a:cs typeface="Arial"/>
              </a:rPr>
              <a:t> </a:t>
            </a:r>
            <a:r>
              <a:rPr sz="2200" b="1" spc="-5" dirty="0">
                <a:solidFill>
                  <a:srgbClr val="212121"/>
                </a:solidFill>
                <a:latin typeface="Arial"/>
                <a:cs typeface="Arial"/>
              </a:rPr>
              <a:t>safe</a:t>
            </a:r>
            <a:r>
              <a:rPr sz="2200" b="1" spc="10" dirty="0">
                <a:solidFill>
                  <a:srgbClr val="212121"/>
                </a:solidFill>
                <a:latin typeface="Arial"/>
                <a:cs typeface="Arial"/>
              </a:rPr>
              <a:t> </a:t>
            </a:r>
            <a:r>
              <a:rPr sz="2200" b="1" spc="-5" dirty="0">
                <a:solidFill>
                  <a:srgbClr val="212121"/>
                </a:solidFill>
                <a:latin typeface="Arial"/>
                <a:cs typeface="Arial"/>
              </a:rPr>
              <a:t>and</a:t>
            </a:r>
            <a:r>
              <a:rPr sz="2200" b="1" spc="15" dirty="0">
                <a:solidFill>
                  <a:srgbClr val="212121"/>
                </a:solidFill>
                <a:latin typeface="Arial"/>
                <a:cs typeface="Arial"/>
              </a:rPr>
              <a:t> </a:t>
            </a:r>
            <a:r>
              <a:rPr sz="2200" b="1" spc="-5" dirty="0">
                <a:solidFill>
                  <a:srgbClr val="212121"/>
                </a:solidFill>
                <a:latin typeface="Arial"/>
                <a:cs typeface="Arial"/>
              </a:rPr>
              <a:t>effective</a:t>
            </a:r>
            <a:r>
              <a:rPr sz="2200" b="1" spc="25" dirty="0">
                <a:solidFill>
                  <a:srgbClr val="212121"/>
                </a:solidFill>
                <a:latin typeface="Arial"/>
                <a:cs typeface="Arial"/>
              </a:rPr>
              <a:t> </a:t>
            </a:r>
            <a:r>
              <a:rPr sz="2200" b="1" spc="-5" dirty="0">
                <a:solidFill>
                  <a:srgbClr val="212121"/>
                </a:solidFill>
                <a:latin typeface="Arial"/>
                <a:cs typeface="Arial"/>
              </a:rPr>
              <a:t>public</a:t>
            </a:r>
            <a:r>
              <a:rPr sz="2200" b="1" spc="20" dirty="0">
                <a:solidFill>
                  <a:srgbClr val="212121"/>
                </a:solidFill>
                <a:latin typeface="Arial"/>
                <a:cs typeface="Arial"/>
              </a:rPr>
              <a:t> </a:t>
            </a:r>
            <a:r>
              <a:rPr sz="2200" b="1" spc="-5" dirty="0">
                <a:solidFill>
                  <a:srgbClr val="212121"/>
                </a:solidFill>
                <a:latin typeface="Arial"/>
                <a:cs typeface="Arial"/>
              </a:rPr>
              <a:t>messaging</a:t>
            </a:r>
            <a:r>
              <a:rPr sz="2200" b="1" spc="25" dirty="0">
                <a:solidFill>
                  <a:srgbClr val="212121"/>
                </a:solidFill>
                <a:latin typeface="Arial"/>
                <a:cs typeface="Arial"/>
              </a:rPr>
              <a:t> </a:t>
            </a:r>
            <a:r>
              <a:rPr sz="2200" b="1" spc="-5" dirty="0">
                <a:solidFill>
                  <a:srgbClr val="212121"/>
                </a:solidFill>
                <a:latin typeface="Arial"/>
                <a:cs typeface="Arial"/>
              </a:rPr>
              <a:t>and </a:t>
            </a:r>
            <a:r>
              <a:rPr sz="2200" b="1" spc="-595" dirty="0">
                <a:solidFill>
                  <a:srgbClr val="212121"/>
                </a:solidFill>
                <a:latin typeface="Arial"/>
                <a:cs typeface="Arial"/>
              </a:rPr>
              <a:t> </a:t>
            </a:r>
            <a:r>
              <a:rPr sz="2200" b="1" spc="-5" dirty="0">
                <a:solidFill>
                  <a:srgbClr val="212121"/>
                </a:solidFill>
                <a:latin typeface="Arial"/>
                <a:cs typeface="Arial"/>
              </a:rPr>
              <a:t>media reporting</a:t>
            </a:r>
            <a:r>
              <a:rPr sz="2200" b="1" spc="35" dirty="0">
                <a:solidFill>
                  <a:srgbClr val="212121"/>
                </a:solidFill>
                <a:latin typeface="Arial"/>
                <a:cs typeface="Arial"/>
              </a:rPr>
              <a:t> </a:t>
            </a:r>
            <a:r>
              <a:rPr sz="2200" b="1" spc="-5" dirty="0">
                <a:solidFill>
                  <a:srgbClr val="212121"/>
                </a:solidFill>
                <a:latin typeface="Arial"/>
                <a:cs typeface="Arial"/>
              </a:rPr>
              <a:t>of</a:t>
            </a:r>
            <a:r>
              <a:rPr sz="2200" b="1" spc="10" dirty="0">
                <a:solidFill>
                  <a:srgbClr val="212121"/>
                </a:solidFill>
                <a:latin typeface="Arial"/>
                <a:cs typeface="Arial"/>
              </a:rPr>
              <a:t> </a:t>
            </a:r>
            <a:r>
              <a:rPr sz="2200" b="1" spc="-5" dirty="0">
                <a:solidFill>
                  <a:srgbClr val="212121"/>
                </a:solidFill>
                <a:latin typeface="Arial"/>
                <a:cs typeface="Arial"/>
              </a:rPr>
              <a:t>suicide</a:t>
            </a:r>
            <a:endParaRPr sz="2200" dirty="0">
              <a:latin typeface="Arial"/>
              <a:cs typeface="Arial"/>
            </a:endParaRPr>
          </a:p>
          <a:p>
            <a:pPr>
              <a:lnSpc>
                <a:spcPct val="100000"/>
              </a:lnSpc>
              <a:spcBef>
                <a:spcPts val="45"/>
              </a:spcBef>
              <a:buClr>
                <a:srgbClr val="212121"/>
              </a:buClr>
              <a:buFont typeface="Wingdings"/>
              <a:buChar char=""/>
            </a:pPr>
            <a:endParaRPr sz="3550" dirty="0">
              <a:latin typeface="Arial"/>
              <a:cs typeface="Arial"/>
            </a:endParaRPr>
          </a:p>
          <a:p>
            <a:pPr marL="589915" marR="2658745" indent="-304800">
              <a:lnSpc>
                <a:spcPct val="100000"/>
              </a:lnSpc>
              <a:spcBef>
                <a:spcPts val="5"/>
              </a:spcBef>
              <a:buFont typeface="Wingdings"/>
              <a:buChar char=""/>
              <a:tabLst>
                <a:tab pos="589915" algn="l"/>
                <a:tab pos="590550" algn="l"/>
              </a:tabLst>
            </a:pPr>
            <a:r>
              <a:rPr sz="2200" b="1" spc="-5" dirty="0">
                <a:solidFill>
                  <a:srgbClr val="212121"/>
                </a:solidFill>
                <a:latin typeface="Arial"/>
                <a:cs typeface="Arial"/>
              </a:rPr>
              <a:t>Prevent</a:t>
            </a:r>
            <a:r>
              <a:rPr sz="2200" b="1" spc="10" dirty="0">
                <a:solidFill>
                  <a:srgbClr val="212121"/>
                </a:solidFill>
                <a:latin typeface="Arial"/>
                <a:cs typeface="Arial"/>
              </a:rPr>
              <a:t> </a:t>
            </a:r>
            <a:r>
              <a:rPr sz="2200" b="1" spc="-5" dirty="0">
                <a:solidFill>
                  <a:srgbClr val="212121"/>
                </a:solidFill>
                <a:latin typeface="Arial"/>
                <a:cs typeface="Arial"/>
              </a:rPr>
              <a:t>further</a:t>
            </a:r>
            <a:r>
              <a:rPr sz="2200" b="1" spc="20" dirty="0">
                <a:solidFill>
                  <a:srgbClr val="212121"/>
                </a:solidFill>
                <a:latin typeface="Arial"/>
                <a:cs typeface="Arial"/>
              </a:rPr>
              <a:t> </a:t>
            </a:r>
            <a:r>
              <a:rPr sz="2200" b="1" spc="-5" dirty="0">
                <a:solidFill>
                  <a:srgbClr val="212121"/>
                </a:solidFill>
                <a:latin typeface="Arial"/>
                <a:cs typeface="Arial"/>
              </a:rPr>
              <a:t>suicides</a:t>
            </a:r>
            <a:r>
              <a:rPr sz="2200" b="1" spc="10" dirty="0">
                <a:solidFill>
                  <a:srgbClr val="212121"/>
                </a:solidFill>
                <a:latin typeface="Arial"/>
                <a:cs typeface="Arial"/>
              </a:rPr>
              <a:t> </a:t>
            </a:r>
            <a:r>
              <a:rPr sz="2200" b="1" spc="-5" dirty="0">
                <a:solidFill>
                  <a:srgbClr val="212121"/>
                </a:solidFill>
                <a:latin typeface="Arial"/>
                <a:cs typeface="Arial"/>
              </a:rPr>
              <a:t>/</a:t>
            </a:r>
            <a:r>
              <a:rPr sz="2200" b="1" dirty="0">
                <a:solidFill>
                  <a:srgbClr val="212121"/>
                </a:solidFill>
                <a:latin typeface="Arial"/>
                <a:cs typeface="Arial"/>
              </a:rPr>
              <a:t> </a:t>
            </a:r>
            <a:r>
              <a:rPr sz="2200" b="1" spc="-5" dirty="0">
                <a:solidFill>
                  <a:srgbClr val="212121"/>
                </a:solidFill>
                <a:latin typeface="Arial"/>
                <a:cs typeface="Arial"/>
              </a:rPr>
              <a:t>become</a:t>
            </a:r>
            <a:r>
              <a:rPr sz="2200" b="1" spc="10" dirty="0">
                <a:solidFill>
                  <a:srgbClr val="212121"/>
                </a:solidFill>
                <a:latin typeface="Arial"/>
                <a:cs typeface="Arial"/>
              </a:rPr>
              <a:t> </a:t>
            </a:r>
            <a:r>
              <a:rPr sz="2200" b="1" spc="-5" dirty="0">
                <a:solidFill>
                  <a:srgbClr val="212121"/>
                </a:solidFill>
                <a:latin typeface="Arial"/>
                <a:cs typeface="Arial"/>
              </a:rPr>
              <a:t>educated</a:t>
            </a:r>
            <a:r>
              <a:rPr sz="2200" b="1" spc="25" dirty="0">
                <a:solidFill>
                  <a:srgbClr val="212121"/>
                </a:solidFill>
                <a:latin typeface="Arial"/>
                <a:cs typeface="Arial"/>
              </a:rPr>
              <a:t> </a:t>
            </a:r>
            <a:r>
              <a:rPr sz="2200" b="1" spc="-5" dirty="0">
                <a:solidFill>
                  <a:srgbClr val="212121"/>
                </a:solidFill>
                <a:latin typeface="Arial"/>
                <a:cs typeface="Arial"/>
              </a:rPr>
              <a:t>and </a:t>
            </a:r>
            <a:r>
              <a:rPr sz="2200" b="1" spc="-600" dirty="0">
                <a:solidFill>
                  <a:srgbClr val="212121"/>
                </a:solidFill>
                <a:latin typeface="Arial"/>
                <a:cs typeface="Arial"/>
              </a:rPr>
              <a:t> </a:t>
            </a:r>
            <a:r>
              <a:rPr sz="2200" b="1" spc="-5" dirty="0">
                <a:solidFill>
                  <a:srgbClr val="212121"/>
                </a:solidFill>
                <a:latin typeface="Arial"/>
                <a:cs typeface="Arial"/>
              </a:rPr>
              <a:t>trained</a:t>
            </a:r>
            <a:endParaRPr sz="2200" dirty="0">
              <a:latin typeface="Arial"/>
              <a:cs typeface="Arial"/>
            </a:endParaRPr>
          </a:p>
          <a:p>
            <a:pPr marL="652780">
              <a:lnSpc>
                <a:spcPct val="100000"/>
              </a:lnSpc>
              <a:spcBef>
                <a:spcPts val="870"/>
              </a:spcBef>
            </a:pPr>
            <a:r>
              <a:rPr sz="3200" b="1" dirty="0">
                <a:solidFill>
                  <a:srgbClr val="2C4E6B"/>
                </a:solidFill>
                <a:latin typeface="Arial"/>
                <a:cs typeface="Arial"/>
              </a:rPr>
              <a:t>POSTVENTION</a:t>
            </a:r>
            <a:r>
              <a:rPr sz="3200" b="1" spc="-50" dirty="0">
                <a:solidFill>
                  <a:srgbClr val="2C4E6B"/>
                </a:solidFill>
                <a:latin typeface="Arial"/>
                <a:cs typeface="Arial"/>
              </a:rPr>
              <a:t> </a:t>
            </a:r>
            <a:r>
              <a:rPr sz="3200" b="1" spc="-5" dirty="0">
                <a:solidFill>
                  <a:srgbClr val="2C4E6B"/>
                </a:solidFill>
                <a:latin typeface="Arial"/>
                <a:cs typeface="Arial"/>
              </a:rPr>
              <a:t>IS</a:t>
            </a:r>
            <a:r>
              <a:rPr sz="3200" b="1" spc="-15" dirty="0">
                <a:solidFill>
                  <a:srgbClr val="2C4E6B"/>
                </a:solidFill>
                <a:latin typeface="Arial"/>
                <a:cs typeface="Arial"/>
              </a:rPr>
              <a:t> </a:t>
            </a:r>
            <a:r>
              <a:rPr sz="3200" b="1" dirty="0">
                <a:solidFill>
                  <a:srgbClr val="2C4E6B"/>
                </a:solidFill>
                <a:latin typeface="Arial"/>
                <a:cs typeface="Arial"/>
              </a:rPr>
              <a:t>PREVENTION!</a:t>
            </a:r>
            <a:endParaRPr sz="3200" dirty="0">
              <a:latin typeface="Arial"/>
              <a:cs typeface="Arial"/>
            </a:endParaRPr>
          </a:p>
          <a:p>
            <a:pPr marR="5080" algn="r">
              <a:lnSpc>
                <a:spcPct val="100000"/>
              </a:lnSpc>
              <a:spcBef>
                <a:spcPts val="2250"/>
              </a:spcBef>
            </a:pPr>
            <a:r>
              <a:rPr sz="2400" spc="-5" dirty="0">
                <a:solidFill>
                  <a:srgbClr val="FFFFFF"/>
                </a:solidFill>
                <a:latin typeface="Arial"/>
                <a:cs typeface="Arial"/>
              </a:rPr>
              <a:t>59</a:t>
            </a:r>
            <a:endParaRPr sz="2400" dirty="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29E00B-A80E-C742-A840-282027C2D565}"/>
              </a:ext>
            </a:extLst>
          </p:cNvPr>
          <p:cNvSpPr>
            <a:spLocks noGrp="1"/>
          </p:cNvSpPr>
          <p:nvPr>
            <p:ph type="title"/>
          </p:nvPr>
        </p:nvSpPr>
        <p:spPr>
          <a:xfrm>
            <a:off x="2142982" y="-28793"/>
            <a:ext cx="8275955" cy="123111"/>
          </a:xfrm>
        </p:spPr>
        <p:txBody>
          <a:bodyPr/>
          <a:lstStyle/>
          <a:p>
            <a:r>
              <a:rPr lang="en-US" sz="800" dirty="0">
                <a:solidFill>
                  <a:schemeClr val="bg1"/>
                </a:solidFill>
              </a:rPr>
              <a:t>Suicide loss survivor</a:t>
            </a:r>
          </a:p>
        </p:txBody>
      </p:sp>
      <p:sp>
        <p:nvSpPr>
          <p:cNvPr id="2" name="object 2"/>
          <p:cNvSpPr txBox="1"/>
          <p:nvPr/>
        </p:nvSpPr>
        <p:spPr>
          <a:xfrm>
            <a:off x="1713191" y="2329919"/>
            <a:ext cx="2855595" cy="1853564"/>
          </a:xfrm>
          <a:prstGeom prst="rect">
            <a:avLst/>
          </a:prstGeom>
        </p:spPr>
        <p:txBody>
          <a:bodyPr vert="horz" wrap="square" lIns="0" tIns="12065" rIns="0" bIns="0" rtlCol="0">
            <a:spAutoFit/>
          </a:bodyPr>
          <a:lstStyle/>
          <a:p>
            <a:pPr marL="545465" marR="8255" indent="348615">
              <a:lnSpc>
                <a:spcPct val="100000"/>
              </a:lnSpc>
              <a:spcBef>
                <a:spcPts val="95"/>
              </a:spcBef>
            </a:pPr>
            <a:r>
              <a:rPr sz="4000" b="1" spc="-135" dirty="0">
                <a:solidFill>
                  <a:srgbClr val="6B6B6B"/>
                </a:solidFill>
                <a:latin typeface="Verdana"/>
                <a:cs typeface="Verdana"/>
              </a:rPr>
              <a:t>S</a:t>
            </a:r>
            <a:r>
              <a:rPr sz="4000" b="1" spc="-140" dirty="0">
                <a:solidFill>
                  <a:srgbClr val="6B6B6B"/>
                </a:solidFill>
                <a:latin typeface="Verdana"/>
                <a:cs typeface="Verdana"/>
              </a:rPr>
              <a:t>u</a:t>
            </a:r>
            <a:r>
              <a:rPr sz="4000" b="1" spc="-135" dirty="0">
                <a:solidFill>
                  <a:srgbClr val="6B6B6B"/>
                </a:solidFill>
                <a:latin typeface="Verdana"/>
                <a:cs typeface="Verdana"/>
              </a:rPr>
              <a:t>i</a:t>
            </a:r>
            <a:r>
              <a:rPr sz="4000" b="1" spc="-140" dirty="0">
                <a:solidFill>
                  <a:srgbClr val="6B6B6B"/>
                </a:solidFill>
                <a:latin typeface="Verdana"/>
                <a:cs typeface="Verdana"/>
              </a:rPr>
              <a:t>c</a:t>
            </a:r>
            <a:r>
              <a:rPr sz="4000" b="1" spc="-135" dirty="0">
                <a:solidFill>
                  <a:srgbClr val="6B6B6B"/>
                </a:solidFill>
                <a:latin typeface="Verdana"/>
                <a:cs typeface="Verdana"/>
              </a:rPr>
              <a:t>ide  Loss</a:t>
            </a:r>
            <a:endParaRPr sz="4000" dirty="0">
              <a:latin typeface="Verdana"/>
              <a:cs typeface="Verdana"/>
            </a:endParaRPr>
          </a:p>
          <a:p>
            <a:pPr marL="12700">
              <a:lnSpc>
                <a:spcPts val="4800"/>
              </a:lnSpc>
            </a:pPr>
            <a:r>
              <a:rPr sz="4000" b="1" spc="-140" dirty="0">
                <a:solidFill>
                  <a:srgbClr val="6B6B6B"/>
                </a:solidFill>
                <a:latin typeface="Verdana"/>
                <a:cs typeface="Verdana"/>
              </a:rPr>
              <a:t>Survivor</a:t>
            </a:r>
            <a:endParaRPr sz="4000" dirty="0">
              <a:latin typeface="Verdana"/>
              <a:cs typeface="Verdana"/>
            </a:endParaRPr>
          </a:p>
        </p:txBody>
      </p:sp>
      <p:sp>
        <p:nvSpPr>
          <p:cNvPr id="3" name="object 3"/>
          <p:cNvSpPr txBox="1"/>
          <p:nvPr/>
        </p:nvSpPr>
        <p:spPr>
          <a:xfrm>
            <a:off x="5908565" y="477773"/>
            <a:ext cx="4070985" cy="662305"/>
          </a:xfrm>
          <a:prstGeom prst="rect">
            <a:avLst/>
          </a:prstGeom>
        </p:spPr>
        <p:txBody>
          <a:bodyPr vert="horz" wrap="square" lIns="0" tIns="49530" rIns="0" bIns="0" rtlCol="0">
            <a:spAutoFit/>
          </a:bodyPr>
          <a:lstStyle/>
          <a:p>
            <a:pPr marL="317500" marR="5080" indent="-304800">
              <a:lnSpc>
                <a:spcPts val="2380"/>
              </a:lnSpc>
              <a:spcBef>
                <a:spcPts val="390"/>
              </a:spcBef>
              <a:buClr>
                <a:srgbClr val="D51F1A"/>
              </a:buClr>
              <a:buFont typeface="Wingdings"/>
              <a:buChar char=""/>
              <a:tabLst>
                <a:tab pos="316865" algn="l"/>
                <a:tab pos="317500" algn="l"/>
              </a:tabLst>
            </a:pPr>
            <a:r>
              <a:rPr sz="2200" b="1" spc="-10" dirty="0">
                <a:solidFill>
                  <a:srgbClr val="212121"/>
                </a:solidFill>
                <a:latin typeface="Arial"/>
                <a:cs typeface="Arial"/>
              </a:rPr>
              <a:t>Anyone </a:t>
            </a:r>
            <a:r>
              <a:rPr sz="2200" b="1" dirty="0">
                <a:solidFill>
                  <a:srgbClr val="212121"/>
                </a:solidFill>
                <a:latin typeface="Arial"/>
                <a:cs typeface="Arial"/>
              </a:rPr>
              <a:t>whose </a:t>
            </a:r>
            <a:r>
              <a:rPr sz="2200" b="1" spc="-5" dirty="0">
                <a:solidFill>
                  <a:srgbClr val="212121"/>
                </a:solidFill>
                <a:latin typeface="Arial"/>
                <a:cs typeface="Arial"/>
              </a:rPr>
              <a:t>life has been </a:t>
            </a:r>
            <a:r>
              <a:rPr sz="2200" b="1" spc="-600" dirty="0">
                <a:solidFill>
                  <a:srgbClr val="212121"/>
                </a:solidFill>
                <a:latin typeface="Arial"/>
                <a:cs typeface="Arial"/>
              </a:rPr>
              <a:t> </a:t>
            </a:r>
            <a:r>
              <a:rPr sz="2200" b="1" spc="-5" dirty="0">
                <a:solidFill>
                  <a:srgbClr val="212121"/>
                </a:solidFill>
                <a:latin typeface="Arial"/>
                <a:cs typeface="Arial"/>
              </a:rPr>
              <a:t>impacted</a:t>
            </a:r>
            <a:r>
              <a:rPr sz="2200" b="1" spc="-25" dirty="0">
                <a:solidFill>
                  <a:srgbClr val="212121"/>
                </a:solidFill>
                <a:latin typeface="Arial"/>
                <a:cs typeface="Arial"/>
              </a:rPr>
              <a:t> </a:t>
            </a:r>
            <a:r>
              <a:rPr sz="2200" b="1" spc="-5" dirty="0">
                <a:solidFill>
                  <a:srgbClr val="212121"/>
                </a:solidFill>
                <a:latin typeface="Arial"/>
                <a:cs typeface="Arial"/>
              </a:rPr>
              <a:t>by</a:t>
            </a:r>
            <a:r>
              <a:rPr sz="2200" b="1" spc="-10" dirty="0">
                <a:solidFill>
                  <a:srgbClr val="212121"/>
                </a:solidFill>
                <a:latin typeface="Arial"/>
                <a:cs typeface="Arial"/>
              </a:rPr>
              <a:t> </a:t>
            </a:r>
            <a:r>
              <a:rPr sz="2200" b="1" spc="-5" dirty="0">
                <a:solidFill>
                  <a:srgbClr val="212121"/>
                </a:solidFill>
                <a:latin typeface="Arial"/>
                <a:cs typeface="Arial"/>
              </a:rPr>
              <a:t>a suicide</a:t>
            </a:r>
            <a:r>
              <a:rPr sz="2200" b="1" spc="-25" dirty="0">
                <a:solidFill>
                  <a:srgbClr val="212121"/>
                </a:solidFill>
                <a:latin typeface="Arial"/>
                <a:cs typeface="Arial"/>
              </a:rPr>
              <a:t> </a:t>
            </a:r>
            <a:r>
              <a:rPr sz="2200" b="1" spc="-5" dirty="0">
                <a:solidFill>
                  <a:srgbClr val="212121"/>
                </a:solidFill>
                <a:latin typeface="Arial"/>
                <a:cs typeface="Arial"/>
              </a:rPr>
              <a:t>death</a:t>
            </a:r>
            <a:endParaRPr sz="2200" dirty="0">
              <a:latin typeface="Arial"/>
              <a:cs typeface="Arial"/>
            </a:endParaRPr>
          </a:p>
        </p:txBody>
      </p:sp>
      <p:sp>
        <p:nvSpPr>
          <p:cNvPr id="4" name="object 4"/>
          <p:cNvSpPr txBox="1"/>
          <p:nvPr/>
        </p:nvSpPr>
        <p:spPr>
          <a:xfrm>
            <a:off x="5908565" y="1517142"/>
            <a:ext cx="4226560" cy="1867535"/>
          </a:xfrm>
          <a:prstGeom prst="rect">
            <a:avLst/>
          </a:prstGeom>
        </p:spPr>
        <p:txBody>
          <a:bodyPr vert="horz" wrap="square" lIns="0" tIns="45720" rIns="0" bIns="0" rtlCol="0">
            <a:spAutoFit/>
          </a:bodyPr>
          <a:lstStyle/>
          <a:p>
            <a:pPr marL="317500" marR="5080" indent="-304800">
              <a:lnSpc>
                <a:spcPct val="89900"/>
              </a:lnSpc>
              <a:spcBef>
                <a:spcPts val="360"/>
              </a:spcBef>
              <a:buClr>
                <a:srgbClr val="D51F1A"/>
              </a:buClr>
              <a:buFont typeface="Wingdings"/>
              <a:buChar char=""/>
              <a:tabLst>
                <a:tab pos="316865" algn="l"/>
                <a:tab pos="317500" algn="l"/>
              </a:tabLst>
            </a:pPr>
            <a:r>
              <a:rPr sz="2200" b="1" spc="-30" dirty="0">
                <a:solidFill>
                  <a:srgbClr val="212121"/>
                </a:solidFill>
                <a:latin typeface="Arial"/>
                <a:cs typeface="Arial"/>
              </a:rPr>
              <a:t>Family,</a:t>
            </a:r>
            <a:r>
              <a:rPr sz="2200" b="1" spc="15" dirty="0">
                <a:solidFill>
                  <a:srgbClr val="212121"/>
                </a:solidFill>
                <a:latin typeface="Arial"/>
                <a:cs typeface="Arial"/>
              </a:rPr>
              <a:t> </a:t>
            </a:r>
            <a:r>
              <a:rPr sz="2200" b="1" spc="-5" dirty="0">
                <a:solidFill>
                  <a:srgbClr val="212121"/>
                </a:solidFill>
                <a:latin typeface="Arial"/>
                <a:cs typeface="Arial"/>
              </a:rPr>
              <a:t>friends,</a:t>
            </a:r>
            <a:r>
              <a:rPr sz="2200" b="1" spc="-15" dirty="0">
                <a:solidFill>
                  <a:srgbClr val="212121"/>
                </a:solidFill>
                <a:latin typeface="Arial"/>
                <a:cs typeface="Arial"/>
              </a:rPr>
              <a:t> </a:t>
            </a:r>
            <a:r>
              <a:rPr sz="2200" b="1" spc="-5" dirty="0">
                <a:solidFill>
                  <a:srgbClr val="212121"/>
                </a:solidFill>
                <a:latin typeface="Arial"/>
                <a:cs typeface="Arial"/>
              </a:rPr>
              <a:t>co-workers, </a:t>
            </a:r>
            <a:r>
              <a:rPr sz="2200" b="1" dirty="0">
                <a:solidFill>
                  <a:srgbClr val="212121"/>
                </a:solidFill>
                <a:latin typeface="Arial"/>
                <a:cs typeface="Arial"/>
              </a:rPr>
              <a:t> </a:t>
            </a:r>
            <a:r>
              <a:rPr sz="2200" b="1" spc="-5" dirty="0">
                <a:solidFill>
                  <a:srgbClr val="212121"/>
                </a:solidFill>
                <a:latin typeface="Arial"/>
                <a:cs typeface="Arial"/>
              </a:rPr>
              <a:t>classmates,</a:t>
            </a:r>
            <a:r>
              <a:rPr sz="2200" b="1" spc="5" dirty="0">
                <a:solidFill>
                  <a:srgbClr val="212121"/>
                </a:solidFill>
                <a:latin typeface="Arial"/>
                <a:cs typeface="Arial"/>
              </a:rPr>
              <a:t> </a:t>
            </a:r>
            <a:r>
              <a:rPr sz="2200" b="1" spc="-5" dirty="0">
                <a:solidFill>
                  <a:srgbClr val="212121"/>
                </a:solidFill>
                <a:latin typeface="Arial"/>
                <a:cs typeface="Arial"/>
              </a:rPr>
              <a:t>therapists, </a:t>
            </a:r>
            <a:r>
              <a:rPr sz="2200" b="1" dirty="0">
                <a:solidFill>
                  <a:srgbClr val="212121"/>
                </a:solidFill>
                <a:latin typeface="Arial"/>
                <a:cs typeface="Arial"/>
              </a:rPr>
              <a:t> </a:t>
            </a:r>
            <a:r>
              <a:rPr sz="2200" b="1" spc="-5" dirty="0">
                <a:solidFill>
                  <a:srgbClr val="212121"/>
                </a:solidFill>
                <a:latin typeface="Arial"/>
                <a:cs typeface="Arial"/>
              </a:rPr>
              <a:t>physicians, nurses etc.. </a:t>
            </a:r>
            <a:r>
              <a:rPr sz="2200" b="1" dirty="0">
                <a:solidFill>
                  <a:srgbClr val="212121"/>
                </a:solidFill>
                <a:latin typeface="Arial"/>
                <a:cs typeface="Arial"/>
              </a:rPr>
              <a:t>who </a:t>
            </a:r>
            <a:r>
              <a:rPr sz="2200" b="1" spc="5" dirty="0">
                <a:solidFill>
                  <a:srgbClr val="212121"/>
                </a:solidFill>
                <a:latin typeface="Arial"/>
                <a:cs typeface="Arial"/>
              </a:rPr>
              <a:t> </a:t>
            </a:r>
            <a:r>
              <a:rPr sz="2200" b="1" spc="-5" dirty="0">
                <a:solidFill>
                  <a:srgbClr val="212121"/>
                </a:solidFill>
                <a:latin typeface="Arial"/>
                <a:cs typeface="Arial"/>
              </a:rPr>
              <a:t>are left behind to pick up the </a:t>
            </a:r>
            <a:r>
              <a:rPr sz="2200" b="1" dirty="0">
                <a:solidFill>
                  <a:srgbClr val="212121"/>
                </a:solidFill>
                <a:latin typeface="Arial"/>
                <a:cs typeface="Arial"/>
              </a:rPr>
              <a:t> </a:t>
            </a:r>
            <a:r>
              <a:rPr sz="2200" b="1" spc="-5" dirty="0">
                <a:solidFill>
                  <a:srgbClr val="212121"/>
                </a:solidFill>
                <a:latin typeface="Arial"/>
                <a:cs typeface="Arial"/>
              </a:rPr>
              <a:t>pieces after</a:t>
            </a:r>
            <a:r>
              <a:rPr sz="2200" b="1" spc="5" dirty="0">
                <a:solidFill>
                  <a:srgbClr val="212121"/>
                </a:solidFill>
                <a:latin typeface="Arial"/>
                <a:cs typeface="Arial"/>
              </a:rPr>
              <a:t> </a:t>
            </a:r>
            <a:r>
              <a:rPr sz="2200" b="1" spc="-5" dirty="0">
                <a:solidFill>
                  <a:srgbClr val="212121"/>
                </a:solidFill>
                <a:latin typeface="Arial"/>
                <a:cs typeface="Arial"/>
              </a:rPr>
              <a:t>the shattering </a:t>
            </a:r>
            <a:r>
              <a:rPr sz="2200" b="1" dirty="0">
                <a:solidFill>
                  <a:srgbClr val="212121"/>
                </a:solidFill>
                <a:latin typeface="Arial"/>
                <a:cs typeface="Arial"/>
              </a:rPr>
              <a:t> </a:t>
            </a:r>
            <a:r>
              <a:rPr sz="2200" b="1" spc="-5" dirty="0">
                <a:solidFill>
                  <a:srgbClr val="212121"/>
                </a:solidFill>
                <a:latin typeface="Arial"/>
                <a:cs typeface="Arial"/>
              </a:rPr>
              <a:t>experience</a:t>
            </a:r>
            <a:r>
              <a:rPr sz="2200" b="1" spc="-20" dirty="0">
                <a:solidFill>
                  <a:srgbClr val="212121"/>
                </a:solidFill>
                <a:latin typeface="Arial"/>
                <a:cs typeface="Arial"/>
              </a:rPr>
              <a:t> </a:t>
            </a:r>
            <a:r>
              <a:rPr sz="2200" b="1" spc="-5" dirty="0">
                <a:solidFill>
                  <a:srgbClr val="212121"/>
                </a:solidFill>
                <a:latin typeface="Arial"/>
                <a:cs typeface="Arial"/>
              </a:rPr>
              <a:t>of</a:t>
            </a:r>
            <a:r>
              <a:rPr sz="2200" b="1" spc="-10" dirty="0">
                <a:solidFill>
                  <a:srgbClr val="212121"/>
                </a:solidFill>
                <a:latin typeface="Arial"/>
                <a:cs typeface="Arial"/>
              </a:rPr>
              <a:t> </a:t>
            </a:r>
            <a:r>
              <a:rPr sz="2200" b="1" spc="-5" dirty="0">
                <a:solidFill>
                  <a:srgbClr val="212121"/>
                </a:solidFill>
                <a:latin typeface="Arial"/>
                <a:cs typeface="Arial"/>
              </a:rPr>
              <a:t>a suicide</a:t>
            </a:r>
            <a:r>
              <a:rPr sz="2200" b="1" spc="-10" dirty="0">
                <a:solidFill>
                  <a:srgbClr val="212121"/>
                </a:solidFill>
                <a:latin typeface="Arial"/>
                <a:cs typeface="Arial"/>
              </a:rPr>
              <a:t> </a:t>
            </a:r>
            <a:r>
              <a:rPr sz="2200" b="1" spc="-5" dirty="0">
                <a:solidFill>
                  <a:srgbClr val="212121"/>
                </a:solidFill>
                <a:latin typeface="Arial"/>
                <a:cs typeface="Arial"/>
              </a:rPr>
              <a:t>death</a:t>
            </a:r>
            <a:endParaRPr sz="2200" dirty="0">
              <a:latin typeface="Arial"/>
              <a:cs typeface="Arial"/>
            </a:endParaRPr>
          </a:p>
        </p:txBody>
      </p:sp>
      <p:sp>
        <p:nvSpPr>
          <p:cNvPr id="5" name="object 5"/>
          <p:cNvSpPr txBox="1"/>
          <p:nvPr/>
        </p:nvSpPr>
        <p:spPr>
          <a:xfrm>
            <a:off x="5908565" y="3761994"/>
            <a:ext cx="4363720" cy="1869439"/>
          </a:xfrm>
          <a:prstGeom prst="rect">
            <a:avLst/>
          </a:prstGeom>
        </p:spPr>
        <p:txBody>
          <a:bodyPr vert="horz" wrap="square" lIns="0" tIns="49530" rIns="0" bIns="0" rtlCol="0">
            <a:spAutoFit/>
          </a:bodyPr>
          <a:lstStyle/>
          <a:p>
            <a:pPr marL="317500" marR="5080" indent="-304800">
              <a:lnSpc>
                <a:spcPts val="2380"/>
              </a:lnSpc>
              <a:spcBef>
                <a:spcPts val="390"/>
              </a:spcBef>
              <a:buClr>
                <a:srgbClr val="D51F1A"/>
              </a:buClr>
              <a:buFont typeface="Wingdings"/>
              <a:buChar char=""/>
              <a:tabLst>
                <a:tab pos="316865" algn="l"/>
                <a:tab pos="317500" algn="l"/>
              </a:tabLst>
            </a:pPr>
            <a:r>
              <a:rPr sz="2200" b="1" spc="-5" dirty="0">
                <a:solidFill>
                  <a:srgbClr val="212121"/>
                </a:solidFill>
                <a:latin typeface="Arial"/>
                <a:cs typeface="Arial"/>
              </a:rPr>
              <a:t>A suicide survivor not only </a:t>
            </a:r>
            <a:r>
              <a:rPr sz="2200" b="1" dirty="0">
                <a:solidFill>
                  <a:srgbClr val="212121"/>
                </a:solidFill>
                <a:latin typeface="Arial"/>
                <a:cs typeface="Arial"/>
              </a:rPr>
              <a:t> </a:t>
            </a:r>
            <a:r>
              <a:rPr sz="2200" b="1" spc="-5" dirty="0">
                <a:solidFill>
                  <a:srgbClr val="212121"/>
                </a:solidFill>
                <a:latin typeface="Arial"/>
                <a:cs typeface="Arial"/>
              </a:rPr>
              <a:t>suffers the grief and trauma of </a:t>
            </a:r>
            <a:r>
              <a:rPr sz="2200" b="1" spc="-600" dirty="0">
                <a:solidFill>
                  <a:srgbClr val="212121"/>
                </a:solidFill>
                <a:latin typeface="Arial"/>
                <a:cs typeface="Arial"/>
              </a:rPr>
              <a:t> </a:t>
            </a:r>
            <a:r>
              <a:rPr sz="2200" b="1" spc="-5" dirty="0">
                <a:solidFill>
                  <a:srgbClr val="212121"/>
                </a:solidFill>
                <a:latin typeface="Arial"/>
                <a:cs typeface="Arial"/>
              </a:rPr>
              <a:t>losing a loved one to suicide, </a:t>
            </a:r>
            <a:r>
              <a:rPr sz="2200" b="1" dirty="0">
                <a:solidFill>
                  <a:srgbClr val="212121"/>
                </a:solidFill>
                <a:latin typeface="Arial"/>
                <a:cs typeface="Arial"/>
              </a:rPr>
              <a:t> </a:t>
            </a:r>
            <a:r>
              <a:rPr sz="2200" b="1" spc="-5" dirty="0">
                <a:solidFill>
                  <a:srgbClr val="212121"/>
                </a:solidFill>
                <a:latin typeface="Arial"/>
                <a:cs typeface="Arial"/>
              </a:rPr>
              <a:t>but are also themselves at </a:t>
            </a:r>
            <a:r>
              <a:rPr sz="2200" b="1" dirty="0">
                <a:solidFill>
                  <a:srgbClr val="212121"/>
                </a:solidFill>
                <a:latin typeface="Arial"/>
                <a:cs typeface="Arial"/>
              </a:rPr>
              <a:t> </a:t>
            </a:r>
            <a:r>
              <a:rPr sz="2200" b="1" spc="-5" dirty="0">
                <a:solidFill>
                  <a:srgbClr val="212121"/>
                </a:solidFill>
                <a:latin typeface="Arial"/>
                <a:cs typeface="Arial"/>
              </a:rPr>
              <a:t>higher risk for suicide and </a:t>
            </a:r>
            <a:r>
              <a:rPr sz="2200" b="1" dirty="0">
                <a:solidFill>
                  <a:srgbClr val="212121"/>
                </a:solidFill>
                <a:latin typeface="Arial"/>
                <a:cs typeface="Arial"/>
              </a:rPr>
              <a:t> </a:t>
            </a:r>
            <a:r>
              <a:rPr sz="2200" b="1" spc="-5" dirty="0">
                <a:solidFill>
                  <a:srgbClr val="212121"/>
                </a:solidFill>
                <a:latin typeface="Arial"/>
                <a:cs typeface="Arial"/>
              </a:rPr>
              <a:t>emotional</a:t>
            </a:r>
            <a:r>
              <a:rPr sz="2200" b="1" spc="-15" dirty="0">
                <a:solidFill>
                  <a:srgbClr val="212121"/>
                </a:solidFill>
                <a:latin typeface="Arial"/>
                <a:cs typeface="Arial"/>
              </a:rPr>
              <a:t> </a:t>
            </a:r>
            <a:r>
              <a:rPr sz="2200" b="1" spc="-5" dirty="0">
                <a:solidFill>
                  <a:srgbClr val="212121"/>
                </a:solidFill>
                <a:latin typeface="Arial"/>
                <a:cs typeface="Arial"/>
              </a:rPr>
              <a:t>problems</a:t>
            </a:r>
            <a:endParaRPr sz="2200" dirty="0">
              <a:latin typeface="Arial"/>
              <a:cs typeface="Arial"/>
            </a:endParaRPr>
          </a:p>
        </p:txBody>
      </p:sp>
      <p:sp>
        <p:nvSpPr>
          <p:cNvPr id="6" name="TextBox 5">
            <a:extLst>
              <a:ext uri="{FF2B5EF4-FFF2-40B4-BE49-F238E27FC236}">
                <a16:creationId xmlns:a16="http://schemas.microsoft.com/office/drawing/2014/main" id="{04A5B9F8-0173-0B49-B30D-1DE272D8B0D2}"/>
              </a:ext>
            </a:extLst>
          </p:cNvPr>
          <p:cNvSpPr txBox="1"/>
          <p:nvPr/>
        </p:nvSpPr>
        <p:spPr>
          <a:xfrm>
            <a:off x="11430000" y="6248400"/>
            <a:ext cx="7620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60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558496" y="2425458"/>
            <a:ext cx="2846070"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6B6B6B"/>
                </a:solidFill>
              </a:rPr>
              <a:t>Suicide</a:t>
            </a:r>
            <a:r>
              <a:rPr spc="-65" dirty="0">
                <a:solidFill>
                  <a:srgbClr val="6B6B6B"/>
                </a:solidFill>
              </a:rPr>
              <a:t> </a:t>
            </a:r>
            <a:r>
              <a:rPr spc="-5" dirty="0">
                <a:solidFill>
                  <a:srgbClr val="6B6B6B"/>
                </a:solidFill>
              </a:rPr>
              <a:t>Grief</a:t>
            </a:r>
          </a:p>
        </p:txBody>
      </p:sp>
      <p:pic>
        <p:nvPicPr>
          <p:cNvPr id="2" name="object 2" descr="A photo of an iceberg "/>
          <p:cNvPicPr/>
          <p:nvPr/>
        </p:nvPicPr>
        <p:blipFill>
          <a:blip r:embed="rId2" cstate="print"/>
          <a:stretch>
            <a:fillRect/>
          </a:stretch>
        </p:blipFill>
        <p:spPr>
          <a:xfrm>
            <a:off x="0" y="1523"/>
            <a:ext cx="7551343" cy="6854619"/>
          </a:xfrm>
          <a:prstGeom prst="rect">
            <a:avLst/>
          </a:prstGeom>
        </p:spPr>
      </p:pic>
      <p:sp>
        <p:nvSpPr>
          <p:cNvPr id="6" name="object 6"/>
          <p:cNvSpPr txBox="1"/>
          <p:nvPr/>
        </p:nvSpPr>
        <p:spPr>
          <a:xfrm>
            <a:off x="11509594" y="6291386"/>
            <a:ext cx="530006"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FFFFFF"/>
                </a:solidFill>
                <a:latin typeface="Arial"/>
                <a:cs typeface="Arial"/>
              </a:rPr>
              <a:t>61</a:t>
            </a:r>
            <a:endParaRPr sz="2400" dirty="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971834-BF9E-2948-87C8-93E3205826E9}"/>
              </a:ext>
            </a:extLst>
          </p:cNvPr>
          <p:cNvSpPr>
            <a:spLocks noGrp="1"/>
          </p:cNvSpPr>
          <p:nvPr>
            <p:ph type="title"/>
          </p:nvPr>
        </p:nvSpPr>
        <p:spPr>
          <a:xfrm flipV="1">
            <a:off x="1" y="152399"/>
            <a:ext cx="1066799" cy="76200"/>
          </a:xfrm>
        </p:spPr>
        <p:txBody>
          <a:bodyPr/>
          <a:lstStyle/>
          <a:p>
            <a:r>
              <a:rPr lang="en-US" sz="800" dirty="0">
                <a:solidFill>
                  <a:schemeClr val="bg1"/>
                </a:solidFill>
              </a:rPr>
              <a:t>What you see, what you don’t see</a:t>
            </a:r>
          </a:p>
        </p:txBody>
      </p:sp>
      <p:pic>
        <p:nvPicPr>
          <p:cNvPr id="2" name="object 2" descr="A photo of an iceberg with things that you see and things that you don't see with suicide grief.&#10;&#10;You see: The funeral, I am coping, going back to work &#10;&#10;What you don't see: Feeling isolated, never feeling truly happy, tight chest, moments of disbelief, tense jaw and shoulders, staring into space, crying for hours, feeling sick, achy joints, flash back and many more"/>
          <p:cNvPicPr/>
          <p:nvPr/>
        </p:nvPicPr>
        <p:blipFill>
          <a:blip r:embed="rId2" cstate="print"/>
          <a:stretch>
            <a:fillRect/>
          </a:stretch>
        </p:blipFill>
        <p:spPr>
          <a:xfrm>
            <a:off x="1278648" y="0"/>
            <a:ext cx="9631666" cy="6179819"/>
          </a:xfrm>
          <a:prstGeom prst="rect">
            <a:avLst/>
          </a:prstGeom>
        </p:spPr>
      </p:pic>
      <p:sp>
        <p:nvSpPr>
          <p:cNvPr id="5" name="object 5"/>
          <p:cNvSpPr txBox="1"/>
          <p:nvPr/>
        </p:nvSpPr>
        <p:spPr>
          <a:xfrm>
            <a:off x="11556492" y="6300802"/>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62</a:t>
            </a:r>
            <a:endParaRPr sz="2400" dirty="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682" y="1787663"/>
            <a:ext cx="3937635" cy="1589405"/>
          </a:xfrm>
          <a:prstGeom prst="rect">
            <a:avLst/>
          </a:prstGeom>
        </p:spPr>
        <p:txBody>
          <a:bodyPr vert="horz" wrap="square" lIns="0" tIns="106045" rIns="0" bIns="0" rtlCol="0">
            <a:spAutoFit/>
          </a:bodyPr>
          <a:lstStyle/>
          <a:p>
            <a:pPr marL="920115" marR="5080" indent="-908050">
              <a:lnSpc>
                <a:spcPts val="5830"/>
              </a:lnSpc>
              <a:spcBef>
                <a:spcPts val="835"/>
              </a:spcBef>
            </a:pPr>
            <a:r>
              <a:rPr sz="5400" spc="-70" dirty="0">
                <a:solidFill>
                  <a:srgbClr val="6B6B6B"/>
                </a:solidFill>
              </a:rPr>
              <a:t>STAGES</a:t>
            </a:r>
            <a:r>
              <a:rPr sz="5400" spc="-100" dirty="0">
                <a:solidFill>
                  <a:srgbClr val="6B6B6B"/>
                </a:solidFill>
              </a:rPr>
              <a:t> </a:t>
            </a:r>
            <a:r>
              <a:rPr sz="5400" dirty="0">
                <a:solidFill>
                  <a:srgbClr val="6B6B6B"/>
                </a:solidFill>
              </a:rPr>
              <a:t>OF </a:t>
            </a:r>
            <a:r>
              <a:rPr sz="5400" spc="-1485" dirty="0">
                <a:solidFill>
                  <a:srgbClr val="6B6B6B"/>
                </a:solidFill>
              </a:rPr>
              <a:t> </a:t>
            </a:r>
            <a:r>
              <a:rPr sz="5400" dirty="0">
                <a:solidFill>
                  <a:srgbClr val="6B6B6B"/>
                </a:solidFill>
              </a:rPr>
              <a:t>GRIEF</a:t>
            </a:r>
            <a:endParaRPr sz="5400" dirty="0"/>
          </a:p>
        </p:txBody>
      </p:sp>
      <p:pic>
        <p:nvPicPr>
          <p:cNvPr id="3" name="object 3" descr="Stages of grief start with loss-hurt and end with loss adjustment.&#10;&#10;In order:&#10;&#10;Loss-hurt&#10;numbness&#10;denial &#10;emotional outburst&#10;anger &#10;fear&#10;searchings&#10;disorganization&#10;panic&#10;guilt&#10;loneliness&#10;isolation&#10;depression&#10;re entry troubles&#10;new relationships&#10;new strengths&#10;new patterns&#10;hope &#10;affirmation&#10;helping others&#10;loss adjustment"/>
          <p:cNvPicPr/>
          <p:nvPr/>
        </p:nvPicPr>
        <p:blipFill>
          <a:blip r:embed="rId2" cstate="print"/>
          <a:stretch>
            <a:fillRect/>
          </a:stretch>
        </p:blipFill>
        <p:spPr>
          <a:xfrm>
            <a:off x="4288535" y="97535"/>
            <a:ext cx="7632191" cy="6099047"/>
          </a:xfrm>
          <a:prstGeom prst="rect">
            <a:avLst/>
          </a:prstGeom>
        </p:spPr>
      </p:pic>
      <p:sp>
        <p:nvSpPr>
          <p:cNvPr id="6" name="object 6"/>
          <p:cNvSpPr txBox="1"/>
          <p:nvPr/>
        </p:nvSpPr>
        <p:spPr>
          <a:xfrm>
            <a:off x="11611481" y="6378309"/>
            <a:ext cx="580519" cy="382156"/>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63</a:t>
            </a:r>
            <a:endParaRPr sz="2400" dirty="0">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29527" y="2447890"/>
            <a:ext cx="2807335" cy="1589405"/>
          </a:xfrm>
          <a:prstGeom prst="rect">
            <a:avLst/>
          </a:prstGeom>
        </p:spPr>
        <p:txBody>
          <a:bodyPr vert="horz" wrap="square" lIns="0" tIns="106045" rIns="0" bIns="0" rtlCol="0">
            <a:spAutoFit/>
          </a:bodyPr>
          <a:lstStyle/>
          <a:p>
            <a:pPr marL="469900" marR="5080" indent="-457834">
              <a:lnSpc>
                <a:spcPts val="5830"/>
              </a:lnSpc>
              <a:spcBef>
                <a:spcPts val="835"/>
              </a:spcBef>
            </a:pPr>
            <a:r>
              <a:rPr sz="5400" dirty="0">
                <a:solidFill>
                  <a:srgbClr val="6B6B6B"/>
                </a:solidFill>
              </a:rPr>
              <a:t>SUICIDE  LOSS</a:t>
            </a:r>
            <a:endParaRPr sz="5400" dirty="0"/>
          </a:p>
        </p:txBody>
      </p:sp>
      <p:pic>
        <p:nvPicPr>
          <p:cNvPr id="3" name="object 3" descr="Suicide loss starts with loss-hurt and ends with loss adjustment but tie into differnt areas of each other.&#10;&#10;out of order and all over:&#10;&#10;Loss-hurt&#10;numbness&#10;denial &#10;emotional outburst&#10;anger &#10;fear&#10;searchings&#10;disorganization&#10;panic&#10;guilt&#10;loneliness&#10;isolation&#10;depression&#10;re entry troubles&#10;new relationships&#10;new strengths&#10;new patterns&#10;hope &#10;affirmation&#10;helping others&#10;loss adjustment"/>
          <p:cNvPicPr/>
          <p:nvPr/>
        </p:nvPicPr>
        <p:blipFill>
          <a:blip r:embed="rId2" cstate="print"/>
          <a:stretch>
            <a:fillRect/>
          </a:stretch>
        </p:blipFill>
        <p:spPr>
          <a:xfrm>
            <a:off x="569976" y="60960"/>
            <a:ext cx="6754367" cy="6112763"/>
          </a:xfrm>
          <a:prstGeom prst="rect">
            <a:avLst/>
          </a:prstGeom>
        </p:spPr>
      </p:pic>
      <p:sp>
        <p:nvSpPr>
          <p:cNvPr id="6" name="object 6"/>
          <p:cNvSpPr txBox="1"/>
          <p:nvPr/>
        </p:nvSpPr>
        <p:spPr>
          <a:xfrm>
            <a:off x="11509594" y="6298274"/>
            <a:ext cx="530006"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FFFFFF"/>
                </a:solidFill>
                <a:latin typeface="Arial"/>
                <a:cs typeface="Arial"/>
              </a:rPr>
              <a:t>64</a:t>
            </a:r>
            <a:endParaRPr sz="2400" dirty="0">
              <a:latin typeface="Arial"/>
              <a:cs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3442" y="375665"/>
            <a:ext cx="7402195" cy="1193800"/>
          </a:xfrm>
          <a:prstGeom prst="rect">
            <a:avLst/>
          </a:prstGeom>
          <a:solidFill>
            <a:srgbClr val="FFFFFF"/>
          </a:solidFill>
          <a:ln w="38100">
            <a:solidFill>
              <a:srgbClr val="7E7E7E"/>
            </a:solidFill>
          </a:ln>
        </p:spPr>
        <p:txBody>
          <a:bodyPr vert="horz" wrap="square" lIns="0" tIns="60960" rIns="0" bIns="0" rtlCol="0">
            <a:spAutoFit/>
          </a:bodyPr>
          <a:lstStyle/>
          <a:p>
            <a:pPr marL="2103120" marR="2076450" indent="616585">
              <a:lnSpc>
                <a:spcPct val="100000"/>
              </a:lnSpc>
              <a:spcBef>
                <a:spcPts val="480"/>
              </a:spcBef>
            </a:pPr>
            <a:r>
              <a:rPr sz="2300" spc="-135" dirty="0">
                <a:solidFill>
                  <a:srgbClr val="6B6B6B"/>
                </a:solidFill>
              </a:rPr>
              <a:t>S</a:t>
            </a:r>
            <a:r>
              <a:rPr sz="2300" spc="-140" dirty="0">
                <a:solidFill>
                  <a:srgbClr val="6B6B6B"/>
                </a:solidFill>
              </a:rPr>
              <a:t>o</a:t>
            </a:r>
            <a:r>
              <a:rPr sz="2300" spc="-130" dirty="0">
                <a:solidFill>
                  <a:srgbClr val="6B6B6B"/>
                </a:solidFill>
              </a:rPr>
              <a:t>m</a:t>
            </a:r>
            <a:r>
              <a:rPr sz="2300" dirty="0">
                <a:solidFill>
                  <a:srgbClr val="6B6B6B"/>
                </a:solidFill>
              </a:rPr>
              <a:t>e</a:t>
            </a:r>
            <a:r>
              <a:rPr sz="2300" spc="-280" dirty="0">
                <a:solidFill>
                  <a:srgbClr val="6B6B6B"/>
                </a:solidFill>
              </a:rPr>
              <a:t> </a:t>
            </a:r>
            <a:r>
              <a:rPr sz="2300" spc="-130" dirty="0">
                <a:solidFill>
                  <a:srgbClr val="6B6B6B"/>
                </a:solidFill>
              </a:rPr>
              <a:t>C</a:t>
            </a:r>
            <a:r>
              <a:rPr sz="2300" spc="-140" dirty="0">
                <a:solidFill>
                  <a:srgbClr val="6B6B6B"/>
                </a:solidFill>
              </a:rPr>
              <a:t>o</a:t>
            </a:r>
            <a:r>
              <a:rPr sz="2300" spc="-130" dirty="0">
                <a:solidFill>
                  <a:srgbClr val="6B6B6B"/>
                </a:solidFill>
              </a:rPr>
              <a:t>mm</a:t>
            </a:r>
            <a:r>
              <a:rPr sz="2300" spc="-140" dirty="0">
                <a:solidFill>
                  <a:srgbClr val="6B6B6B"/>
                </a:solidFill>
              </a:rPr>
              <a:t>o</a:t>
            </a:r>
            <a:r>
              <a:rPr sz="2300" dirty="0">
                <a:solidFill>
                  <a:srgbClr val="6B6B6B"/>
                </a:solidFill>
              </a:rPr>
              <a:t>n  </a:t>
            </a:r>
            <a:r>
              <a:rPr sz="2300" spc="-140" dirty="0">
                <a:solidFill>
                  <a:srgbClr val="6B6B6B"/>
                </a:solidFill>
              </a:rPr>
              <a:t>Lo</a:t>
            </a:r>
            <a:r>
              <a:rPr sz="2300" spc="-130" dirty="0">
                <a:solidFill>
                  <a:srgbClr val="6B6B6B"/>
                </a:solidFill>
              </a:rPr>
              <a:t>s</a:t>
            </a:r>
            <a:r>
              <a:rPr sz="2300" dirty="0">
                <a:solidFill>
                  <a:srgbClr val="6B6B6B"/>
                </a:solidFill>
              </a:rPr>
              <a:t>s</a:t>
            </a:r>
            <a:r>
              <a:rPr sz="2300" spc="-290" dirty="0">
                <a:solidFill>
                  <a:srgbClr val="6B6B6B"/>
                </a:solidFill>
              </a:rPr>
              <a:t> </a:t>
            </a:r>
            <a:r>
              <a:rPr sz="2300" spc="-135" dirty="0">
                <a:solidFill>
                  <a:srgbClr val="6B6B6B"/>
                </a:solidFill>
              </a:rPr>
              <a:t>S</a:t>
            </a:r>
            <a:r>
              <a:rPr sz="2300" spc="-140" dirty="0">
                <a:solidFill>
                  <a:srgbClr val="6B6B6B"/>
                </a:solidFill>
              </a:rPr>
              <a:t>u</a:t>
            </a:r>
            <a:r>
              <a:rPr sz="2300" spc="-130" dirty="0">
                <a:solidFill>
                  <a:srgbClr val="6B6B6B"/>
                </a:solidFill>
              </a:rPr>
              <a:t>rv</a:t>
            </a:r>
            <a:r>
              <a:rPr sz="2300" spc="-140" dirty="0">
                <a:solidFill>
                  <a:srgbClr val="6B6B6B"/>
                </a:solidFill>
              </a:rPr>
              <a:t>i</a:t>
            </a:r>
            <a:r>
              <a:rPr sz="2300" spc="-130" dirty="0">
                <a:solidFill>
                  <a:srgbClr val="6B6B6B"/>
                </a:solidFill>
              </a:rPr>
              <a:t>v</a:t>
            </a:r>
            <a:r>
              <a:rPr sz="2300" spc="-140" dirty="0">
                <a:solidFill>
                  <a:srgbClr val="6B6B6B"/>
                </a:solidFill>
              </a:rPr>
              <a:t>o</a:t>
            </a:r>
            <a:r>
              <a:rPr sz="2300" dirty="0">
                <a:solidFill>
                  <a:srgbClr val="6B6B6B"/>
                </a:solidFill>
              </a:rPr>
              <a:t>r</a:t>
            </a:r>
            <a:r>
              <a:rPr sz="2300" spc="-300" dirty="0">
                <a:solidFill>
                  <a:srgbClr val="6B6B6B"/>
                </a:solidFill>
              </a:rPr>
              <a:t> </a:t>
            </a:r>
            <a:r>
              <a:rPr sz="2300" spc="-130" dirty="0">
                <a:solidFill>
                  <a:srgbClr val="6B6B6B"/>
                </a:solidFill>
              </a:rPr>
              <a:t>Res</a:t>
            </a:r>
            <a:r>
              <a:rPr sz="2300" spc="-140" dirty="0">
                <a:solidFill>
                  <a:srgbClr val="6B6B6B"/>
                </a:solidFill>
              </a:rPr>
              <a:t>pon</a:t>
            </a:r>
            <a:r>
              <a:rPr sz="2300" spc="-145" dirty="0">
                <a:solidFill>
                  <a:srgbClr val="6B6B6B"/>
                </a:solidFill>
              </a:rPr>
              <a:t>se</a:t>
            </a:r>
            <a:r>
              <a:rPr sz="2300" dirty="0">
                <a:solidFill>
                  <a:srgbClr val="6B6B6B"/>
                </a:solidFill>
              </a:rPr>
              <a:t>s</a:t>
            </a:r>
            <a:endParaRPr sz="2300" dirty="0"/>
          </a:p>
        </p:txBody>
      </p:sp>
      <p:sp>
        <p:nvSpPr>
          <p:cNvPr id="3" name="object 3"/>
          <p:cNvSpPr txBox="1"/>
          <p:nvPr/>
        </p:nvSpPr>
        <p:spPr>
          <a:xfrm>
            <a:off x="1312394" y="1779461"/>
            <a:ext cx="4354195" cy="3866515"/>
          </a:xfrm>
          <a:prstGeom prst="rect">
            <a:avLst/>
          </a:prstGeom>
        </p:spPr>
        <p:txBody>
          <a:bodyPr vert="horz" wrap="square" lIns="0" tIns="73025" rIns="0" bIns="0" rtlCol="0">
            <a:spAutoFit/>
          </a:bodyPr>
          <a:lstStyle/>
          <a:p>
            <a:pPr marL="317500" indent="-305435">
              <a:lnSpc>
                <a:spcPct val="100000"/>
              </a:lnSpc>
              <a:spcBef>
                <a:spcPts val="575"/>
              </a:spcBef>
              <a:buClr>
                <a:srgbClr val="D51F1A"/>
              </a:buClr>
              <a:buFont typeface="Wingdings"/>
              <a:buChar char=""/>
              <a:tabLst>
                <a:tab pos="317500" algn="l"/>
                <a:tab pos="318135" algn="l"/>
              </a:tabLst>
            </a:pPr>
            <a:r>
              <a:rPr sz="2000" b="1" dirty="0">
                <a:solidFill>
                  <a:srgbClr val="212121"/>
                </a:solidFill>
                <a:latin typeface="Verdana"/>
                <a:cs typeface="Verdana"/>
              </a:rPr>
              <a:t>Struggle</a:t>
            </a:r>
            <a:r>
              <a:rPr sz="2000" b="1" spc="-30" dirty="0">
                <a:solidFill>
                  <a:srgbClr val="212121"/>
                </a:solidFill>
                <a:latin typeface="Verdana"/>
                <a:cs typeface="Verdana"/>
              </a:rPr>
              <a:t> </a:t>
            </a:r>
            <a:r>
              <a:rPr sz="2000" b="1" spc="-5" dirty="0">
                <a:solidFill>
                  <a:srgbClr val="212121"/>
                </a:solidFill>
                <a:latin typeface="Verdana"/>
                <a:cs typeface="Verdana"/>
              </a:rPr>
              <a:t>to</a:t>
            </a:r>
            <a:r>
              <a:rPr sz="2000" b="1" spc="-10" dirty="0">
                <a:solidFill>
                  <a:srgbClr val="212121"/>
                </a:solidFill>
                <a:latin typeface="Verdana"/>
                <a:cs typeface="Verdana"/>
              </a:rPr>
              <a:t> </a:t>
            </a:r>
            <a:r>
              <a:rPr sz="2000" b="1" dirty="0">
                <a:solidFill>
                  <a:srgbClr val="212121"/>
                </a:solidFill>
                <a:latin typeface="Verdana"/>
                <a:cs typeface="Verdana"/>
              </a:rPr>
              <a:t>make</a:t>
            </a:r>
            <a:r>
              <a:rPr sz="2000" b="1" spc="-35" dirty="0">
                <a:solidFill>
                  <a:srgbClr val="212121"/>
                </a:solidFill>
                <a:latin typeface="Verdana"/>
                <a:cs typeface="Verdana"/>
              </a:rPr>
              <a:t> </a:t>
            </a:r>
            <a:r>
              <a:rPr sz="2000" b="1" dirty="0">
                <a:solidFill>
                  <a:srgbClr val="212121"/>
                </a:solidFill>
                <a:latin typeface="Verdana"/>
                <a:cs typeface="Verdana"/>
              </a:rPr>
              <a:t>sense</a:t>
            </a:r>
            <a:r>
              <a:rPr sz="2000" b="1" spc="-25" dirty="0">
                <a:solidFill>
                  <a:srgbClr val="212121"/>
                </a:solidFill>
                <a:latin typeface="Verdana"/>
                <a:cs typeface="Verdana"/>
              </a:rPr>
              <a:t> </a:t>
            </a:r>
            <a:r>
              <a:rPr sz="2000" b="1" dirty="0">
                <a:solidFill>
                  <a:srgbClr val="212121"/>
                </a:solidFill>
                <a:latin typeface="Verdana"/>
                <a:cs typeface="Verdana"/>
              </a:rPr>
              <a:t>of</a:t>
            </a:r>
            <a:r>
              <a:rPr sz="2000" b="1" spc="-20" dirty="0">
                <a:solidFill>
                  <a:srgbClr val="212121"/>
                </a:solidFill>
                <a:latin typeface="Verdana"/>
                <a:cs typeface="Verdana"/>
              </a:rPr>
              <a:t> </a:t>
            </a:r>
            <a:r>
              <a:rPr sz="2000" b="1" spc="-5" dirty="0">
                <a:solidFill>
                  <a:srgbClr val="212121"/>
                </a:solidFill>
                <a:latin typeface="Verdana"/>
                <a:cs typeface="Verdana"/>
              </a:rPr>
              <a:t>it</a:t>
            </a:r>
            <a:endParaRPr sz="2000" dirty="0">
              <a:latin typeface="Verdana"/>
              <a:cs typeface="Verdana"/>
            </a:endParaRPr>
          </a:p>
          <a:p>
            <a:pPr marL="317500" indent="-305435">
              <a:lnSpc>
                <a:spcPct val="100000"/>
              </a:lnSpc>
              <a:spcBef>
                <a:spcPts val="480"/>
              </a:spcBef>
              <a:buClr>
                <a:srgbClr val="D51F1A"/>
              </a:buClr>
              <a:buFont typeface="Wingdings"/>
              <a:buChar char=""/>
              <a:tabLst>
                <a:tab pos="317500" algn="l"/>
                <a:tab pos="318135" algn="l"/>
              </a:tabLst>
            </a:pPr>
            <a:r>
              <a:rPr sz="2000" b="1" dirty="0">
                <a:solidFill>
                  <a:srgbClr val="212121"/>
                </a:solidFill>
                <a:latin typeface="Verdana"/>
                <a:cs typeface="Verdana"/>
              </a:rPr>
              <a:t>Unanswered</a:t>
            </a:r>
            <a:r>
              <a:rPr sz="2000" b="1" spc="-55" dirty="0">
                <a:solidFill>
                  <a:srgbClr val="212121"/>
                </a:solidFill>
                <a:latin typeface="Verdana"/>
                <a:cs typeface="Verdana"/>
              </a:rPr>
              <a:t> </a:t>
            </a:r>
            <a:r>
              <a:rPr sz="2000" b="1" dirty="0">
                <a:solidFill>
                  <a:srgbClr val="212121"/>
                </a:solidFill>
                <a:latin typeface="Verdana"/>
                <a:cs typeface="Verdana"/>
              </a:rPr>
              <a:t>questions</a:t>
            </a:r>
            <a:endParaRPr sz="2000" dirty="0">
              <a:latin typeface="Verdana"/>
              <a:cs typeface="Verdana"/>
            </a:endParaRPr>
          </a:p>
          <a:p>
            <a:pPr marL="317500" indent="-305435">
              <a:lnSpc>
                <a:spcPct val="100000"/>
              </a:lnSpc>
              <a:spcBef>
                <a:spcPts val="480"/>
              </a:spcBef>
              <a:buClr>
                <a:srgbClr val="D51F1A"/>
              </a:buClr>
              <a:buFont typeface="Wingdings"/>
              <a:buChar char=""/>
              <a:tabLst>
                <a:tab pos="317500" algn="l"/>
                <a:tab pos="318135" algn="l"/>
              </a:tabLst>
            </a:pPr>
            <a:r>
              <a:rPr sz="2000" b="1" spc="-5" dirty="0">
                <a:solidFill>
                  <a:srgbClr val="212121"/>
                </a:solidFill>
                <a:latin typeface="Verdana"/>
                <a:cs typeface="Verdana"/>
              </a:rPr>
              <a:t>ANGER</a:t>
            </a:r>
            <a:endParaRPr sz="2000" dirty="0">
              <a:latin typeface="Verdana"/>
              <a:cs typeface="Verdana"/>
            </a:endParaRPr>
          </a:p>
          <a:p>
            <a:pPr marL="317500" marR="1741170" indent="-305435">
              <a:lnSpc>
                <a:spcPct val="100000"/>
              </a:lnSpc>
              <a:spcBef>
                <a:spcPts val="480"/>
              </a:spcBef>
              <a:buClr>
                <a:srgbClr val="D51F1A"/>
              </a:buClr>
              <a:buFont typeface="Wingdings"/>
              <a:buChar char=""/>
              <a:tabLst>
                <a:tab pos="317500" algn="l"/>
                <a:tab pos="318135" algn="l"/>
              </a:tabLst>
            </a:pPr>
            <a:r>
              <a:rPr sz="2000" b="1" spc="-5" dirty="0">
                <a:solidFill>
                  <a:srgbClr val="212121"/>
                </a:solidFill>
                <a:latin typeface="Verdana"/>
                <a:cs typeface="Verdana"/>
              </a:rPr>
              <a:t>Guilt</a:t>
            </a:r>
            <a:r>
              <a:rPr sz="2000" b="1" spc="-20" dirty="0">
                <a:solidFill>
                  <a:srgbClr val="212121"/>
                </a:solidFill>
                <a:latin typeface="Verdana"/>
                <a:cs typeface="Verdana"/>
              </a:rPr>
              <a:t> </a:t>
            </a:r>
            <a:r>
              <a:rPr sz="2000" b="1" dirty="0">
                <a:solidFill>
                  <a:srgbClr val="212121"/>
                </a:solidFill>
                <a:latin typeface="Verdana"/>
                <a:cs typeface="Verdana"/>
              </a:rPr>
              <a:t>over</a:t>
            </a:r>
            <a:r>
              <a:rPr sz="2000" b="1" spc="-40" dirty="0">
                <a:solidFill>
                  <a:srgbClr val="212121"/>
                </a:solidFill>
                <a:latin typeface="Verdana"/>
                <a:cs typeface="Verdana"/>
              </a:rPr>
              <a:t> </a:t>
            </a:r>
            <a:r>
              <a:rPr sz="2000" b="1" dirty="0">
                <a:solidFill>
                  <a:srgbClr val="212121"/>
                </a:solidFill>
                <a:latin typeface="Verdana"/>
                <a:cs typeface="Verdana"/>
              </a:rPr>
              <a:t>failed </a:t>
            </a:r>
            <a:r>
              <a:rPr sz="2000" b="1" spc="-670" dirty="0">
                <a:solidFill>
                  <a:srgbClr val="212121"/>
                </a:solidFill>
                <a:latin typeface="Verdana"/>
                <a:cs typeface="Verdana"/>
              </a:rPr>
              <a:t> </a:t>
            </a:r>
            <a:r>
              <a:rPr sz="2000" b="1" spc="-5" dirty="0">
                <a:solidFill>
                  <a:srgbClr val="212121"/>
                </a:solidFill>
                <a:latin typeface="Verdana"/>
                <a:cs typeface="Verdana"/>
              </a:rPr>
              <a:t>responsibilities</a:t>
            </a:r>
            <a:endParaRPr sz="2000" dirty="0">
              <a:latin typeface="Verdana"/>
              <a:cs typeface="Verdana"/>
            </a:endParaRPr>
          </a:p>
          <a:p>
            <a:pPr marL="317500" marR="509270" indent="-305435">
              <a:lnSpc>
                <a:spcPct val="100000"/>
              </a:lnSpc>
              <a:spcBef>
                <a:spcPts val="480"/>
              </a:spcBef>
              <a:buClr>
                <a:srgbClr val="D51F1A"/>
              </a:buClr>
              <a:buFont typeface="Wingdings"/>
              <a:buChar char=""/>
              <a:tabLst>
                <a:tab pos="317500" algn="l"/>
                <a:tab pos="318135" algn="l"/>
              </a:tabLst>
            </a:pPr>
            <a:r>
              <a:rPr sz="2000" b="1" dirty="0">
                <a:solidFill>
                  <a:srgbClr val="212121"/>
                </a:solidFill>
                <a:latin typeface="Verdana"/>
                <a:cs typeface="Verdana"/>
              </a:rPr>
              <a:t>Isolation</a:t>
            </a:r>
            <a:r>
              <a:rPr sz="2000" b="1" spc="-45" dirty="0">
                <a:solidFill>
                  <a:srgbClr val="212121"/>
                </a:solidFill>
                <a:latin typeface="Verdana"/>
                <a:cs typeface="Verdana"/>
              </a:rPr>
              <a:t> </a:t>
            </a:r>
            <a:r>
              <a:rPr sz="2000" b="1" dirty="0">
                <a:solidFill>
                  <a:srgbClr val="212121"/>
                </a:solidFill>
                <a:latin typeface="Verdana"/>
                <a:cs typeface="Verdana"/>
              </a:rPr>
              <a:t>caused</a:t>
            </a:r>
            <a:r>
              <a:rPr sz="2000" b="1" spc="-50" dirty="0">
                <a:solidFill>
                  <a:srgbClr val="212121"/>
                </a:solidFill>
                <a:latin typeface="Verdana"/>
                <a:cs typeface="Verdana"/>
              </a:rPr>
              <a:t> </a:t>
            </a:r>
            <a:r>
              <a:rPr sz="2000" b="1" dirty="0">
                <a:solidFill>
                  <a:srgbClr val="212121"/>
                </a:solidFill>
                <a:latin typeface="Verdana"/>
                <a:cs typeface="Verdana"/>
              </a:rPr>
              <a:t>by</a:t>
            </a:r>
            <a:r>
              <a:rPr sz="2000" b="1" spc="-25" dirty="0">
                <a:solidFill>
                  <a:srgbClr val="212121"/>
                </a:solidFill>
                <a:latin typeface="Verdana"/>
                <a:cs typeface="Verdana"/>
              </a:rPr>
              <a:t> </a:t>
            </a:r>
            <a:r>
              <a:rPr sz="2000" b="1" dirty="0">
                <a:solidFill>
                  <a:srgbClr val="212121"/>
                </a:solidFill>
                <a:latin typeface="Verdana"/>
                <a:cs typeface="Verdana"/>
              </a:rPr>
              <a:t>self- </a:t>
            </a:r>
            <a:r>
              <a:rPr sz="2000" b="1" spc="-665" dirty="0">
                <a:solidFill>
                  <a:srgbClr val="212121"/>
                </a:solidFill>
                <a:latin typeface="Verdana"/>
                <a:cs typeface="Verdana"/>
              </a:rPr>
              <a:t> </a:t>
            </a:r>
            <a:r>
              <a:rPr sz="2000" b="1" dirty="0">
                <a:solidFill>
                  <a:srgbClr val="212121"/>
                </a:solidFill>
                <a:latin typeface="Verdana"/>
                <a:cs typeface="Verdana"/>
              </a:rPr>
              <a:t>imposed</a:t>
            </a:r>
            <a:r>
              <a:rPr sz="2000" b="1" spc="-30" dirty="0">
                <a:solidFill>
                  <a:srgbClr val="212121"/>
                </a:solidFill>
                <a:latin typeface="Verdana"/>
                <a:cs typeface="Verdana"/>
              </a:rPr>
              <a:t> </a:t>
            </a:r>
            <a:r>
              <a:rPr sz="2000" b="1" dirty="0">
                <a:solidFill>
                  <a:srgbClr val="212121"/>
                </a:solidFill>
                <a:latin typeface="Verdana"/>
                <a:cs typeface="Verdana"/>
              </a:rPr>
              <a:t>shame</a:t>
            </a:r>
            <a:endParaRPr sz="2000" dirty="0">
              <a:latin typeface="Verdana"/>
              <a:cs typeface="Verdana"/>
            </a:endParaRPr>
          </a:p>
          <a:p>
            <a:pPr marL="317500" indent="-305435">
              <a:lnSpc>
                <a:spcPct val="100000"/>
              </a:lnSpc>
              <a:spcBef>
                <a:spcPts val="484"/>
              </a:spcBef>
              <a:buClr>
                <a:srgbClr val="D51F1A"/>
              </a:buClr>
              <a:buFont typeface="Wingdings"/>
              <a:buChar char=""/>
              <a:tabLst>
                <a:tab pos="317500" algn="l"/>
                <a:tab pos="318135" algn="l"/>
              </a:tabLst>
            </a:pPr>
            <a:r>
              <a:rPr sz="2000" b="1" dirty="0">
                <a:solidFill>
                  <a:srgbClr val="212121"/>
                </a:solidFill>
                <a:latin typeface="Verdana"/>
                <a:cs typeface="Verdana"/>
              </a:rPr>
              <a:t>Blame</a:t>
            </a:r>
            <a:endParaRPr sz="2000" dirty="0">
              <a:latin typeface="Verdana"/>
              <a:cs typeface="Verdana"/>
            </a:endParaRPr>
          </a:p>
          <a:p>
            <a:pPr marL="317500" marR="934085" indent="-305435">
              <a:lnSpc>
                <a:spcPct val="100000"/>
              </a:lnSpc>
              <a:spcBef>
                <a:spcPts val="480"/>
              </a:spcBef>
              <a:buClr>
                <a:srgbClr val="D51F1A"/>
              </a:buClr>
              <a:buFont typeface="Wingdings"/>
              <a:buChar char=""/>
              <a:tabLst>
                <a:tab pos="317500" algn="l"/>
                <a:tab pos="318135" algn="l"/>
              </a:tabLst>
            </a:pPr>
            <a:r>
              <a:rPr sz="2000" b="1" dirty="0">
                <a:solidFill>
                  <a:srgbClr val="212121"/>
                </a:solidFill>
                <a:latin typeface="Verdana"/>
                <a:cs typeface="Verdana"/>
              </a:rPr>
              <a:t>Shock,</a:t>
            </a:r>
            <a:r>
              <a:rPr sz="2000" b="1" spc="-55" dirty="0">
                <a:solidFill>
                  <a:srgbClr val="212121"/>
                </a:solidFill>
                <a:latin typeface="Verdana"/>
                <a:cs typeface="Verdana"/>
              </a:rPr>
              <a:t> </a:t>
            </a:r>
            <a:r>
              <a:rPr sz="2000" b="1" dirty="0">
                <a:solidFill>
                  <a:srgbClr val="212121"/>
                </a:solidFill>
                <a:latin typeface="Verdana"/>
                <a:cs typeface="Verdana"/>
              </a:rPr>
              <a:t>disbelief,</a:t>
            </a:r>
            <a:r>
              <a:rPr sz="2000" b="1" spc="-45" dirty="0">
                <a:solidFill>
                  <a:srgbClr val="212121"/>
                </a:solidFill>
                <a:latin typeface="Verdana"/>
                <a:cs typeface="Verdana"/>
              </a:rPr>
              <a:t> </a:t>
            </a:r>
            <a:r>
              <a:rPr sz="2000" b="1" dirty="0">
                <a:solidFill>
                  <a:srgbClr val="212121"/>
                </a:solidFill>
                <a:latin typeface="Verdana"/>
                <a:cs typeface="Verdana"/>
              </a:rPr>
              <a:t>fear, </a:t>
            </a:r>
            <a:r>
              <a:rPr sz="2000" b="1" spc="-665" dirty="0">
                <a:solidFill>
                  <a:srgbClr val="212121"/>
                </a:solidFill>
                <a:latin typeface="Verdana"/>
                <a:cs typeface="Verdana"/>
              </a:rPr>
              <a:t> </a:t>
            </a:r>
            <a:r>
              <a:rPr sz="2000" b="1" dirty="0">
                <a:solidFill>
                  <a:srgbClr val="212121"/>
                </a:solidFill>
                <a:latin typeface="Verdana"/>
                <a:cs typeface="Verdana"/>
              </a:rPr>
              <a:t>awkwardness</a:t>
            </a:r>
            <a:endParaRPr sz="2000" dirty="0">
              <a:latin typeface="Verdana"/>
              <a:cs typeface="Verdana"/>
            </a:endParaRPr>
          </a:p>
          <a:p>
            <a:pPr marL="317500" indent="-305435">
              <a:lnSpc>
                <a:spcPct val="100000"/>
              </a:lnSpc>
              <a:spcBef>
                <a:spcPts val="480"/>
              </a:spcBef>
              <a:buClr>
                <a:srgbClr val="D51F1A"/>
              </a:buClr>
              <a:buFont typeface="Wingdings"/>
              <a:buChar char=""/>
              <a:tabLst>
                <a:tab pos="317500" algn="l"/>
                <a:tab pos="318135" algn="l"/>
              </a:tabLst>
            </a:pPr>
            <a:r>
              <a:rPr sz="2000" b="1" dirty="0">
                <a:solidFill>
                  <a:srgbClr val="212121"/>
                </a:solidFill>
                <a:latin typeface="Verdana"/>
                <a:cs typeface="Verdana"/>
              </a:rPr>
              <a:t>Stigma</a:t>
            </a:r>
            <a:endParaRPr sz="2000" dirty="0">
              <a:latin typeface="Verdana"/>
              <a:cs typeface="Verdana"/>
            </a:endParaRPr>
          </a:p>
        </p:txBody>
      </p:sp>
      <p:sp>
        <p:nvSpPr>
          <p:cNvPr id="4" name="object 4"/>
          <p:cNvSpPr txBox="1">
            <a:spLocks noGrp="1"/>
          </p:cNvSpPr>
          <p:nvPr>
            <p:ph sz="half" idx="3"/>
          </p:nvPr>
        </p:nvSpPr>
        <p:spPr>
          <a:prstGeom prst="rect">
            <a:avLst/>
          </a:prstGeom>
        </p:spPr>
        <p:txBody>
          <a:bodyPr vert="horz" wrap="square" lIns="0" tIns="13335" rIns="0" bIns="0" rtlCol="0">
            <a:spAutoFit/>
          </a:bodyPr>
          <a:lstStyle/>
          <a:p>
            <a:pPr marL="317500" marR="524510" indent="-304800">
              <a:lnSpc>
                <a:spcPct val="100000"/>
              </a:lnSpc>
              <a:spcBef>
                <a:spcPts val="105"/>
              </a:spcBef>
              <a:buClr>
                <a:srgbClr val="D51F1A"/>
              </a:buClr>
              <a:buFont typeface="Wingdings"/>
              <a:buChar char=""/>
              <a:tabLst>
                <a:tab pos="316865" algn="l"/>
                <a:tab pos="317500" algn="l"/>
              </a:tabLst>
            </a:pPr>
            <a:r>
              <a:rPr dirty="0"/>
              <a:t>Difficulty</a:t>
            </a:r>
            <a:r>
              <a:rPr spc="-50" dirty="0"/>
              <a:t> </a:t>
            </a:r>
            <a:r>
              <a:rPr dirty="0"/>
              <a:t>accepting</a:t>
            </a:r>
            <a:r>
              <a:rPr spc="-50" dirty="0"/>
              <a:t> </a:t>
            </a:r>
            <a:r>
              <a:rPr spc="-5" dirty="0"/>
              <a:t>the </a:t>
            </a:r>
            <a:r>
              <a:rPr spc="-670" dirty="0"/>
              <a:t> </a:t>
            </a:r>
            <a:r>
              <a:rPr dirty="0"/>
              <a:t>death</a:t>
            </a:r>
            <a:r>
              <a:rPr spc="-25" dirty="0"/>
              <a:t> </a:t>
            </a:r>
            <a:r>
              <a:rPr spc="5" dirty="0"/>
              <a:t>was</a:t>
            </a:r>
            <a:r>
              <a:rPr spc="-20" dirty="0"/>
              <a:t> </a:t>
            </a:r>
            <a:r>
              <a:rPr dirty="0"/>
              <a:t>by</a:t>
            </a:r>
            <a:r>
              <a:rPr spc="-20" dirty="0"/>
              <a:t> </a:t>
            </a:r>
            <a:r>
              <a:rPr spc="-5" dirty="0"/>
              <a:t>suicide</a:t>
            </a:r>
          </a:p>
          <a:p>
            <a:pPr marL="317500" marR="307975" indent="-304800">
              <a:lnSpc>
                <a:spcPct val="100000"/>
              </a:lnSpc>
              <a:spcBef>
                <a:spcPts val="475"/>
              </a:spcBef>
              <a:buClr>
                <a:srgbClr val="D51F1A"/>
              </a:buClr>
              <a:buFont typeface="Wingdings"/>
              <a:buChar char=""/>
              <a:tabLst>
                <a:tab pos="316865" algn="l"/>
                <a:tab pos="317500" algn="l"/>
              </a:tabLst>
            </a:pPr>
            <a:r>
              <a:rPr dirty="0"/>
              <a:t>Feelings</a:t>
            </a:r>
            <a:r>
              <a:rPr spc="-40" dirty="0"/>
              <a:t> </a:t>
            </a:r>
            <a:r>
              <a:rPr dirty="0"/>
              <a:t>of</a:t>
            </a:r>
            <a:r>
              <a:rPr spc="-5" dirty="0"/>
              <a:t> rejection</a:t>
            </a:r>
            <a:r>
              <a:rPr spc="-25" dirty="0"/>
              <a:t> </a:t>
            </a:r>
            <a:r>
              <a:rPr dirty="0"/>
              <a:t>and </a:t>
            </a:r>
            <a:r>
              <a:rPr spc="-670" dirty="0"/>
              <a:t> </a:t>
            </a:r>
            <a:r>
              <a:rPr dirty="0"/>
              <a:t>abandonment</a:t>
            </a:r>
          </a:p>
          <a:p>
            <a:pPr marL="317500" marR="387350" indent="-304800">
              <a:lnSpc>
                <a:spcPct val="100000"/>
              </a:lnSpc>
              <a:spcBef>
                <a:spcPts val="484"/>
              </a:spcBef>
              <a:buClr>
                <a:srgbClr val="D51F1A"/>
              </a:buClr>
              <a:buFont typeface="Wingdings"/>
              <a:buChar char=""/>
              <a:tabLst>
                <a:tab pos="316865" algn="l"/>
                <a:tab pos="317500" algn="l"/>
              </a:tabLst>
            </a:pPr>
            <a:r>
              <a:rPr dirty="0"/>
              <a:t>Often “hyper vigilant”- </a:t>
            </a:r>
            <a:r>
              <a:rPr spc="5" dirty="0"/>
              <a:t> </a:t>
            </a:r>
            <a:r>
              <a:rPr dirty="0"/>
              <a:t>afraid</a:t>
            </a:r>
            <a:r>
              <a:rPr spc="-25" dirty="0"/>
              <a:t> </a:t>
            </a:r>
            <a:r>
              <a:rPr dirty="0"/>
              <a:t>of</a:t>
            </a:r>
            <a:r>
              <a:rPr spc="-5" dirty="0"/>
              <a:t> </a:t>
            </a:r>
            <a:r>
              <a:rPr dirty="0"/>
              <a:t>another</a:t>
            </a:r>
            <a:r>
              <a:rPr spc="-25" dirty="0"/>
              <a:t> </a:t>
            </a:r>
            <a:r>
              <a:rPr spc="-5" dirty="0"/>
              <a:t>loss</a:t>
            </a:r>
            <a:r>
              <a:rPr spc="-15" dirty="0"/>
              <a:t> </a:t>
            </a:r>
            <a:r>
              <a:rPr dirty="0"/>
              <a:t>or </a:t>
            </a:r>
            <a:r>
              <a:rPr spc="-670" dirty="0"/>
              <a:t> </a:t>
            </a:r>
            <a:r>
              <a:rPr dirty="0"/>
              <a:t>death</a:t>
            </a:r>
          </a:p>
          <a:p>
            <a:pPr marL="317500" indent="-304800">
              <a:lnSpc>
                <a:spcPct val="100000"/>
              </a:lnSpc>
              <a:spcBef>
                <a:spcPts val="475"/>
              </a:spcBef>
              <a:buClr>
                <a:srgbClr val="D51F1A"/>
              </a:buClr>
              <a:buFont typeface="Wingdings"/>
              <a:buChar char=""/>
              <a:tabLst>
                <a:tab pos="316865" algn="l"/>
                <a:tab pos="317500" algn="l"/>
              </a:tabLst>
            </a:pPr>
            <a:r>
              <a:rPr dirty="0"/>
              <a:t>PTSD</a:t>
            </a:r>
          </a:p>
          <a:p>
            <a:pPr marL="317500" marR="5080" indent="-304800">
              <a:lnSpc>
                <a:spcPct val="100000"/>
              </a:lnSpc>
              <a:spcBef>
                <a:spcPts val="480"/>
              </a:spcBef>
              <a:buClr>
                <a:srgbClr val="D51F1A"/>
              </a:buClr>
              <a:buFont typeface="Wingdings"/>
              <a:buChar char=""/>
              <a:tabLst>
                <a:tab pos="316865" algn="l"/>
                <a:tab pos="317500" algn="l"/>
              </a:tabLst>
            </a:pPr>
            <a:r>
              <a:rPr spc="-5" dirty="0"/>
              <a:t>Suicide isn’t </a:t>
            </a:r>
            <a:r>
              <a:rPr dirty="0"/>
              <a:t>something </a:t>
            </a:r>
            <a:r>
              <a:rPr spc="5" dirty="0"/>
              <a:t>we </a:t>
            </a:r>
            <a:r>
              <a:rPr spc="-675" dirty="0"/>
              <a:t> </a:t>
            </a:r>
            <a:r>
              <a:rPr dirty="0"/>
              <a:t>feel</a:t>
            </a:r>
            <a:r>
              <a:rPr spc="-20" dirty="0"/>
              <a:t> </a:t>
            </a:r>
            <a:r>
              <a:rPr spc="5" dirty="0"/>
              <a:t>we</a:t>
            </a:r>
            <a:r>
              <a:rPr spc="-20" dirty="0"/>
              <a:t> </a:t>
            </a:r>
            <a:r>
              <a:rPr dirty="0"/>
              <a:t>can</a:t>
            </a:r>
            <a:r>
              <a:rPr spc="-10" dirty="0"/>
              <a:t> </a:t>
            </a:r>
            <a:r>
              <a:rPr dirty="0"/>
              <a:t>talk</a:t>
            </a:r>
            <a:r>
              <a:rPr spc="-20" dirty="0"/>
              <a:t> </a:t>
            </a:r>
            <a:r>
              <a:rPr dirty="0"/>
              <a:t>about</a:t>
            </a:r>
          </a:p>
          <a:p>
            <a:pPr marL="317500" indent="-304800">
              <a:lnSpc>
                <a:spcPct val="100000"/>
              </a:lnSpc>
              <a:spcBef>
                <a:spcPts val="480"/>
              </a:spcBef>
              <a:buClr>
                <a:srgbClr val="D51F1A"/>
              </a:buClr>
              <a:buFont typeface="Wingdings"/>
              <a:buChar char=""/>
              <a:tabLst>
                <a:tab pos="316865" algn="l"/>
                <a:tab pos="317500" algn="l"/>
              </a:tabLst>
            </a:pPr>
            <a:r>
              <a:rPr dirty="0"/>
              <a:t>Judgement</a:t>
            </a:r>
          </a:p>
        </p:txBody>
      </p:sp>
      <p:sp>
        <p:nvSpPr>
          <p:cNvPr id="5" name="TextBox 4">
            <a:extLst>
              <a:ext uri="{FF2B5EF4-FFF2-40B4-BE49-F238E27FC236}">
                <a16:creationId xmlns:a16="http://schemas.microsoft.com/office/drawing/2014/main" id="{F07DAFD7-1BD4-3F49-955E-5B30B64007E9}"/>
              </a:ext>
            </a:extLst>
          </p:cNvPr>
          <p:cNvSpPr txBox="1"/>
          <p:nvPr/>
        </p:nvSpPr>
        <p:spPr>
          <a:xfrm>
            <a:off x="11430000" y="6380293"/>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65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6CDEDA-AE8F-2047-B8B3-5BB7F8E1F716}"/>
              </a:ext>
            </a:extLst>
          </p:cNvPr>
          <p:cNvSpPr>
            <a:spLocks noGrp="1"/>
          </p:cNvSpPr>
          <p:nvPr>
            <p:ph type="title"/>
          </p:nvPr>
        </p:nvSpPr>
        <p:spPr>
          <a:xfrm>
            <a:off x="2142982" y="-28793"/>
            <a:ext cx="8275955" cy="123111"/>
          </a:xfrm>
        </p:spPr>
        <p:txBody>
          <a:bodyPr/>
          <a:lstStyle/>
          <a:p>
            <a:r>
              <a:rPr lang="en-US" sz="800" dirty="0">
                <a:solidFill>
                  <a:schemeClr val="bg1"/>
                </a:solidFill>
              </a:rPr>
              <a:t>Secondary losses</a:t>
            </a:r>
          </a:p>
        </p:txBody>
      </p:sp>
      <p:pic>
        <p:nvPicPr>
          <p:cNvPr id="2" name="object 2" descr="Secondary losses include support systems, faith, health, home, dreams, relationships, identity, hopes, sense of belonging, financial stability, self-worth"/>
          <p:cNvPicPr/>
          <p:nvPr/>
        </p:nvPicPr>
        <p:blipFill>
          <a:blip r:embed="rId2" cstate="print"/>
          <a:stretch>
            <a:fillRect/>
          </a:stretch>
        </p:blipFill>
        <p:spPr>
          <a:xfrm>
            <a:off x="390143" y="80772"/>
            <a:ext cx="11408663" cy="6097523"/>
          </a:xfrm>
          <a:prstGeom prst="rect">
            <a:avLst/>
          </a:prstGeom>
        </p:spPr>
      </p:pic>
      <p:sp>
        <p:nvSpPr>
          <p:cNvPr id="5" name="object 5"/>
          <p:cNvSpPr txBox="1"/>
          <p:nvPr/>
        </p:nvSpPr>
        <p:spPr>
          <a:xfrm>
            <a:off x="11509594" y="6354159"/>
            <a:ext cx="453806"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FFFFFF"/>
                </a:solidFill>
                <a:latin typeface="Arial"/>
                <a:cs typeface="Arial"/>
              </a:rPr>
              <a:t>66</a:t>
            </a:r>
            <a:endParaRPr sz="2400" dirty="0">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2851F4-B8E5-F04C-B3F9-34CDFB7334CF}"/>
              </a:ext>
            </a:extLst>
          </p:cNvPr>
          <p:cNvSpPr>
            <a:spLocks noGrp="1"/>
          </p:cNvSpPr>
          <p:nvPr>
            <p:ph type="title"/>
          </p:nvPr>
        </p:nvSpPr>
        <p:spPr>
          <a:xfrm>
            <a:off x="2142982" y="-28793"/>
            <a:ext cx="8275955" cy="123111"/>
          </a:xfrm>
        </p:spPr>
        <p:txBody>
          <a:bodyPr/>
          <a:lstStyle/>
          <a:p>
            <a:r>
              <a:rPr lang="en-US" sz="800" dirty="0">
                <a:solidFill>
                  <a:schemeClr val="bg1"/>
                </a:solidFill>
              </a:rPr>
              <a:t>Helping loss survivors</a:t>
            </a:r>
          </a:p>
        </p:txBody>
      </p:sp>
      <p:sp>
        <p:nvSpPr>
          <p:cNvPr id="2" name="object 2"/>
          <p:cNvSpPr txBox="1"/>
          <p:nvPr/>
        </p:nvSpPr>
        <p:spPr>
          <a:xfrm>
            <a:off x="840529" y="1294982"/>
            <a:ext cx="2726690" cy="970280"/>
          </a:xfrm>
          <a:prstGeom prst="rect">
            <a:avLst/>
          </a:prstGeom>
        </p:spPr>
        <p:txBody>
          <a:bodyPr vert="horz" wrap="square" lIns="0" tIns="12065" rIns="0" bIns="0" rtlCol="0">
            <a:spAutoFit/>
          </a:bodyPr>
          <a:lstStyle/>
          <a:p>
            <a:pPr marL="12700">
              <a:lnSpc>
                <a:spcPct val="100000"/>
              </a:lnSpc>
              <a:spcBef>
                <a:spcPts val="95"/>
              </a:spcBef>
            </a:pPr>
            <a:r>
              <a:rPr sz="3100" b="1" spc="-135" dirty="0">
                <a:solidFill>
                  <a:srgbClr val="6B6B6B"/>
                </a:solidFill>
                <a:latin typeface="Arial"/>
                <a:cs typeface="Arial"/>
              </a:rPr>
              <a:t>Helping</a:t>
            </a:r>
            <a:endParaRPr sz="3100" dirty="0">
              <a:latin typeface="Arial"/>
              <a:cs typeface="Arial"/>
            </a:endParaRPr>
          </a:p>
          <a:p>
            <a:pPr marL="12700">
              <a:lnSpc>
                <a:spcPct val="100000"/>
              </a:lnSpc>
              <a:tabLst>
                <a:tab pos="1047115" algn="l"/>
              </a:tabLst>
            </a:pPr>
            <a:r>
              <a:rPr sz="3100" b="1" spc="-105" dirty="0">
                <a:solidFill>
                  <a:srgbClr val="6B6B6B"/>
                </a:solidFill>
                <a:latin typeface="Arial"/>
                <a:cs typeface="Arial"/>
              </a:rPr>
              <a:t>Loss	</a:t>
            </a:r>
            <a:r>
              <a:rPr sz="3100" b="1" spc="-140" dirty="0">
                <a:solidFill>
                  <a:srgbClr val="6B6B6B"/>
                </a:solidFill>
                <a:latin typeface="Arial"/>
                <a:cs typeface="Arial"/>
              </a:rPr>
              <a:t>Survivors</a:t>
            </a:r>
            <a:endParaRPr sz="3100" dirty="0">
              <a:latin typeface="Arial"/>
              <a:cs typeface="Arial"/>
            </a:endParaRPr>
          </a:p>
        </p:txBody>
      </p:sp>
      <p:sp>
        <p:nvSpPr>
          <p:cNvPr id="3" name="object 3"/>
          <p:cNvSpPr txBox="1"/>
          <p:nvPr/>
        </p:nvSpPr>
        <p:spPr>
          <a:xfrm>
            <a:off x="4829878" y="354674"/>
            <a:ext cx="2501900" cy="2931795"/>
          </a:xfrm>
          <a:prstGeom prst="rect">
            <a:avLst/>
          </a:prstGeom>
        </p:spPr>
        <p:txBody>
          <a:bodyPr vert="horz" wrap="square" lIns="0" tIns="12700" rIns="0" bIns="0" rtlCol="0">
            <a:spAutoFit/>
          </a:bodyPr>
          <a:lstStyle/>
          <a:p>
            <a:pPr marL="317500" marR="622300" indent="-304800">
              <a:lnSpc>
                <a:spcPct val="100000"/>
              </a:lnSpc>
              <a:spcBef>
                <a:spcPts val="100"/>
              </a:spcBef>
              <a:buClr>
                <a:srgbClr val="D51F1A"/>
              </a:buClr>
              <a:buFont typeface="Wingdings"/>
              <a:buChar char=""/>
              <a:tabLst>
                <a:tab pos="316865" algn="l"/>
                <a:tab pos="317500" algn="l"/>
              </a:tabLst>
            </a:pPr>
            <a:r>
              <a:rPr sz="1800" b="1" spc="-5" dirty="0">
                <a:solidFill>
                  <a:srgbClr val="212121"/>
                </a:solidFill>
                <a:latin typeface="Arial"/>
                <a:cs typeface="Arial"/>
              </a:rPr>
              <a:t>Listen</a:t>
            </a:r>
            <a:r>
              <a:rPr sz="1800" b="1" spc="-65" dirty="0">
                <a:solidFill>
                  <a:srgbClr val="212121"/>
                </a:solidFill>
                <a:latin typeface="Arial"/>
                <a:cs typeface="Arial"/>
              </a:rPr>
              <a:t> </a:t>
            </a:r>
            <a:r>
              <a:rPr sz="1800" b="1" dirty="0">
                <a:solidFill>
                  <a:srgbClr val="212121"/>
                </a:solidFill>
                <a:latin typeface="Arial"/>
                <a:cs typeface="Arial"/>
              </a:rPr>
              <a:t>without </a:t>
            </a:r>
            <a:r>
              <a:rPr sz="1800" b="1" spc="-484" dirty="0">
                <a:solidFill>
                  <a:srgbClr val="212121"/>
                </a:solidFill>
                <a:latin typeface="Arial"/>
                <a:cs typeface="Arial"/>
              </a:rPr>
              <a:t> </a:t>
            </a:r>
            <a:r>
              <a:rPr sz="1800" b="1" dirty="0">
                <a:solidFill>
                  <a:srgbClr val="212121"/>
                </a:solidFill>
                <a:latin typeface="Arial"/>
                <a:cs typeface="Arial"/>
              </a:rPr>
              <a:t>judging</a:t>
            </a:r>
            <a:endParaRPr sz="1800" dirty="0">
              <a:latin typeface="Arial"/>
              <a:cs typeface="Arial"/>
            </a:endParaRPr>
          </a:p>
          <a:p>
            <a:pPr marL="317500" marR="5080" indent="-304800">
              <a:lnSpc>
                <a:spcPct val="99700"/>
              </a:lnSpc>
              <a:spcBef>
                <a:spcPts val="434"/>
              </a:spcBef>
              <a:buClr>
                <a:srgbClr val="D51F1A"/>
              </a:buClr>
              <a:buFont typeface="Wingdings"/>
              <a:buChar char=""/>
              <a:tabLst>
                <a:tab pos="316865" algn="l"/>
                <a:tab pos="317500" algn="l"/>
              </a:tabLst>
            </a:pPr>
            <a:r>
              <a:rPr sz="1800" b="1" spc="-15" dirty="0">
                <a:solidFill>
                  <a:srgbClr val="212121"/>
                </a:solidFill>
                <a:latin typeface="Arial"/>
                <a:cs typeface="Arial"/>
              </a:rPr>
              <a:t>Accept </a:t>
            </a:r>
            <a:r>
              <a:rPr sz="1800" b="1" dirty="0">
                <a:solidFill>
                  <a:srgbClr val="212121"/>
                </a:solidFill>
                <a:latin typeface="Arial"/>
                <a:cs typeface="Arial"/>
              </a:rPr>
              <a:t>the </a:t>
            </a:r>
            <a:r>
              <a:rPr sz="1800" b="1" spc="-5" dirty="0">
                <a:solidFill>
                  <a:srgbClr val="212121"/>
                </a:solidFill>
                <a:latin typeface="Arial"/>
                <a:cs typeface="Arial"/>
              </a:rPr>
              <a:t>intensity </a:t>
            </a:r>
            <a:r>
              <a:rPr sz="1800" b="1" spc="-490" dirty="0">
                <a:solidFill>
                  <a:srgbClr val="212121"/>
                </a:solidFill>
                <a:latin typeface="Arial"/>
                <a:cs typeface="Arial"/>
              </a:rPr>
              <a:t> </a:t>
            </a:r>
            <a:r>
              <a:rPr sz="1800" b="1" dirty="0">
                <a:solidFill>
                  <a:srgbClr val="212121"/>
                </a:solidFill>
                <a:latin typeface="Arial"/>
                <a:cs typeface="Arial"/>
              </a:rPr>
              <a:t>of the </a:t>
            </a:r>
            <a:r>
              <a:rPr sz="1800" b="1" spc="-15" dirty="0">
                <a:solidFill>
                  <a:srgbClr val="212121"/>
                </a:solidFill>
                <a:latin typeface="Arial"/>
                <a:cs typeface="Arial"/>
              </a:rPr>
              <a:t>individual’s </a:t>
            </a:r>
            <a:r>
              <a:rPr sz="1800" b="1" spc="-10" dirty="0">
                <a:solidFill>
                  <a:srgbClr val="212121"/>
                </a:solidFill>
                <a:latin typeface="Arial"/>
                <a:cs typeface="Arial"/>
              </a:rPr>
              <a:t> </a:t>
            </a:r>
            <a:r>
              <a:rPr sz="1800" b="1" spc="-5" dirty="0">
                <a:solidFill>
                  <a:srgbClr val="212121"/>
                </a:solidFill>
                <a:latin typeface="Arial"/>
                <a:cs typeface="Arial"/>
              </a:rPr>
              <a:t>grief</a:t>
            </a:r>
            <a:endParaRPr sz="1800" dirty="0">
              <a:latin typeface="Arial"/>
              <a:cs typeface="Arial"/>
            </a:endParaRPr>
          </a:p>
          <a:p>
            <a:pPr marL="316865" marR="139700" indent="-304800">
              <a:lnSpc>
                <a:spcPct val="100000"/>
              </a:lnSpc>
              <a:spcBef>
                <a:spcPts val="434"/>
              </a:spcBef>
              <a:buClr>
                <a:srgbClr val="D51F1A"/>
              </a:buClr>
              <a:buFont typeface="Wingdings"/>
              <a:buChar char=""/>
              <a:tabLst>
                <a:tab pos="316865" algn="l"/>
                <a:tab pos="317500" algn="l"/>
              </a:tabLst>
            </a:pPr>
            <a:r>
              <a:rPr sz="1800" b="1" spc="-5" dirty="0">
                <a:solidFill>
                  <a:srgbClr val="212121"/>
                </a:solidFill>
                <a:latin typeface="Arial"/>
                <a:cs typeface="Arial"/>
              </a:rPr>
              <a:t>Communicate</a:t>
            </a:r>
            <a:r>
              <a:rPr sz="1800" b="1" spc="-65" dirty="0">
                <a:solidFill>
                  <a:srgbClr val="212121"/>
                </a:solidFill>
                <a:latin typeface="Arial"/>
                <a:cs typeface="Arial"/>
              </a:rPr>
              <a:t> </a:t>
            </a:r>
            <a:r>
              <a:rPr sz="1800" b="1" spc="5" dirty="0">
                <a:solidFill>
                  <a:srgbClr val="212121"/>
                </a:solidFill>
                <a:latin typeface="Arial"/>
                <a:cs typeface="Arial"/>
              </a:rPr>
              <a:t>with </a:t>
            </a:r>
            <a:r>
              <a:rPr sz="1800" b="1" spc="-484" dirty="0">
                <a:solidFill>
                  <a:srgbClr val="212121"/>
                </a:solidFill>
                <a:latin typeface="Arial"/>
                <a:cs typeface="Arial"/>
              </a:rPr>
              <a:t> </a:t>
            </a:r>
            <a:r>
              <a:rPr sz="1800" b="1" spc="-5" dirty="0">
                <a:solidFill>
                  <a:srgbClr val="212121"/>
                </a:solidFill>
                <a:latin typeface="Arial"/>
                <a:cs typeface="Arial"/>
              </a:rPr>
              <a:t>compassion </a:t>
            </a:r>
            <a:r>
              <a:rPr sz="1800" b="1" dirty="0">
                <a:solidFill>
                  <a:srgbClr val="212121"/>
                </a:solidFill>
                <a:latin typeface="Arial"/>
                <a:cs typeface="Arial"/>
              </a:rPr>
              <a:t>– not </a:t>
            </a:r>
            <a:r>
              <a:rPr sz="1800" b="1" spc="5" dirty="0">
                <a:solidFill>
                  <a:srgbClr val="212121"/>
                </a:solidFill>
                <a:latin typeface="Arial"/>
                <a:cs typeface="Arial"/>
              </a:rPr>
              <a:t> </a:t>
            </a:r>
            <a:r>
              <a:rPr sz="1800" b="1" spc="-5" dirty="0">
                <a:solidFill>
                  <a:srgbClr val="212121"/>
                </a:solidFill>
                <a:latin typeface="Arial"/>
                <a:cs typeface="Arial"/>
              </a:rPr>
              <a:t>cliché</a:t>
            </a:r>
            <a:endParaRPr sz="1800" dirty="0">
              <a:latin typeface="Arial"/>
              <a:cs typeface="Arial"/>
            </a:endParaRPr>
          </a:p>
          <a:p>
            <a:pPr marL="317500" marR="15875" indent="-304800">
              <a:lnSpc>
                <a:spcPct val="100000"/>
              </a:lnSpc>
              <a:spcBef>
                <a:spcPts val="430"/>
              </a:spcBef>
              <a:buClr>
                <a:srgbClr val="D51F1A"/>
              </a:buClr>
              <a:buFont typeface="Wingdings"/>
              <a:buChar char=""/>
              <a:tabLst>
                <a:tab pos="316865" algn="l"/>
                <a:tab pos="317500" algn="l"/>
              </a:tabLst>
            </a:pPr>
            <a:r>
              <a:rPr sz="1800" b="1" spc="-10" dirty="0">
                <a:solidFill>
                  <a:srgbClr val="212121"/>
                </a:solidFill>
                <a:latin typeface="Arial"/>
                <a:cs typeface="Arial"/>
              </a:rPr>
              <a:t>Provide </a:t>
            </a:r>
            <a:r>
              <a:rPr sz="1800" b="1" spc="-5" dirty="0">
                <a:solidFill>
                  <a:srgbClr val="212121"/>
                </a:solidFill>
                <a:latin typeface="Arial"/>
                <a:cs typeface="Arial"/>
              </a:rPr>
              <a:t>information </a:t>
            </a:r>
            <a:r>
              <a:rPr sz="1800" b="1" spc="-490" dirty="0">
                <a:solidFill>
                  <a:srgbClr val="212121"/>
                </a:solidFill>
                <a:latin typeface="Arial"/>
                <a:cs typeface="Arial"/>
              </a:rPr>
              <a:t> </a:t>
            </a:r>
            <a:r>
              <a:rPr sz="1800" b="1" dirty="0">
                <a:solidFill>
                  <a:srgbClr val="212121"/>
                </a:solidFill>
                <a:latin typeface="Arial"/>
                <a:cs typeface="Arial"/>
              </a:rPr>
              <a:t>on</a:t>
            </a:r>
            <a:r>
              <a:rPr sz="1800" b="1" spc="-25" dirty="0">
                <a:solidFill>
                  <a:srgbClr val="212121"/>
                </a:solidFill>
                <a:latin typeface="Arial"/>
                <a:cs typeface="Arial"/>
              </a:rPr>
              <a:t> </a:t>
            </a:r>
            <a:r>
              <a:rPr sz="1800" b="1" spc="-5" dirty="0">
                <a:solidFill>
                  <a:srgbClr val="212121"/>
                </a:solidFill>
                <a:latin typeface="Arial"/>
                <a:cs typeface="Arial"/>
              </a:rPr>
              <a:t>suicide</a:t>
            </a:r>
            <a:r>
              <a:rPr sz="1800" b="1" spc="-35" dirty="0">
                <a:solidFill>
                  <a:srgbClr val="212121"/>
                </a:solidFill>
                <a:latin typeface="Arial"/>
                <a:cs typeface="Arial"/>
              </a:rPr>
              <a:t> </a:t>
            </a:r>
            <a:r>
              <a:rPr sz="1800" b="1" spc="-5" dirty="0">
                <a:solidFill>
                  <a:srgbClr val="212121"/>
                </a:solidFill>
                <a:latin typeface="Arial"/>
                <a:cs typeface="Arial"/>
              </a:rPr>
              <a:t>and</a:t>
            </a:r>
            <a:r>
              <a:rPr sz="1800" b="1" spc="-15" dirty="0">
                <a:solidFill>
                  <a:srgbClr val="212121"/>
                </a:solidFill>
                <a:latin typeface="Arial"/>
                <a:cs typeface="Arial"/>
              </a:rPr>
              <a:t> </a:t>
            </a:r>
            <a:r>
              <a:rPr sz="1800" b="1" spc="-5" dirty="0">
                <a:solidFill>
                  <a:srgbClr val="212121"/>
                </a:solidFill>
                <a:latin typeface="Arial"/>
                <a:cs typeface="Arial"/>
              </a:rPr>
              <a:t>grief</a:t>
            </a:r>
            <a:endParaRPr sz="1800" dirty="0">
              <a:latin typeface="Arial"/>
              <a:cs typeface="Arial"/>
            </a:endParaRPr>
          </a:p>
        </p:txBody>
      </p:sp>
      <p:sp>
        <p:nvSpPr>
          <p:cNvPr id="4" name="object 4"/>
          <p:cNvSpPr txBox="1"/>
          <p:nvPr/>
        </p:nvSpPr>
        <p:spPr>
          <a:xfrm>
            <a:off x="8464703" y="299809"/>
            <a:ext cx="2834005" cy="3370579"/>
          </a:xfrm>
          <a:prstGeom prst="rect">
            <a:avLst/>
          </a:prstGeom>
        </p:spPr>
        <p:txBody>
          <a:bodyPr vert="horz" wrap="square" lIns="0" tIns="67310" rIns="0" bIns="0" rtlCol="0">
            <a:spAutoFit/>
          </a:bodyPr>
          <a:lstStyle/>
          <a:p>
            <a:pPr marL="317500" indent="-304800" algn="just">
              <a:lnSpc>
                <a:spcPct val="100000"/>
              </a:lnSpc>
              <a:spcBef>
                <a:spcPts val="530"/>
              </a:spcBef>
              <a:buClr>
                <a:srgbClr val="D51F1A"/>
              </a:buClr>
              <a:buFont typeface="Wingdings"/>
              <a:buChar char=""/>
              <a:tabLst>
                <a:tab pos="317500" algn="l"/>
              </a:tabLst>
            </a:pPr>
            <a:r>
              <a:rPr sz="1800" b="1" spc="-5" dirty="0">
                <a:solidFill>
                  <a:srgbClr val="212121"/>
                </a:solidFill>
                <a:latin typeface="Arial"/>
                <a:cs typeface="Arial"/>
              </a:rPr>
              <a:t>Be</a:t>
            </a:r>
            <a:r>
              <a:rPr sz="1800" b="1" spc="-25" dirty="0">
                <a:solidFill>
                  <a:srgbClr val="212121"/>
                </a:solidFill>
                <a:latin typeface="Arial"/>
                <a:cs typeface="Arial"/>
              </a:rPr>
              <a:t> </a:t>
            </a:r>
            <a:r>
              <a:rPr sz="1800" b="1" spc="-5" dirty="0">
                <a:solidFill>
                  <a:srgbClr val="212121"/>
                </a:solidFill>
                <a:latin typeface="Arial"/>
                <a:cs typeface="Arial"/>
              </a:rPr>
              <a:t>there</a:t>
            </a:r>
            <a:endParaRPr sz="1800" dirty="0">
              <a:latin typeface="Arial"/>
              <a:cs typeface="Arial"/>
            </a:endParaRPr>
          </a:p>
          <a:p>
            <a:pPr marL="317500" indent="-304800" algn="just">
              <a:lnSpc>
                <a:spcPct val="100000"/>
              </a:lnSpc>
              <a:spcBef>
                <a:spcPts val="434"/>
              </a:spcBef>
              <a:buClr>
                <a:srgbClr val="D51F1A"/>
              </a:buClr>
              <a:buFont typeface="Wingdings"/>
              <a:buChar char=""/>
              <a:tabLst>
                <a:tab pos="317500" algn="l"/>
              </a:tabLst>
            </a:pPr>
            <a:r>
              <a:rPr sz="1800" b="1" spc="-15" dirty="0">
                <a:solidFill>
                  <a:srgbClr val="212121"/>
                </a:solidFill>
                <a:latin typeface="Arial"/>
                <a:cs typeface="Arial"/>
              </a:rPr>
              <a:t>Have</a:t>
            </a:r>
            <a:r>
              <a:rPr sz="1800" b="1" spc="20" dirty="0">
                <a:solidFill>
                  <a:srgbClr val="212121"/>
                </a:solidFill>
                <a:latin typeface="Arial"/>
                <a:cs typeface="Arial"/>
              </a:rPr>
              <a:t> </a:t>
            </a:r>
            <a:r>
              <a:rPr sz="1800" b="1" spc="-5" dirty="0">
                <a:solidFill>
                  <a:srgbClr val="212121"/>
                </a:solidFill>
                <a:latin typeface="Arial"/>
                <a:cs typeface="Arial"/>
              </a:rPr>
              <a:t>patience</a:t>
            </a:r>
            <a:endParaRPr sz="1800" dirty="0">
              <a:latin typeface="Arial"/>
              <a:cs typeface="Arial"/>
            </a:endParaRPr>
          </a:p>
          <a:p>
            <a:pPr marL="317500" marR="96520" indent="-304800" algn="just">
              <a:lnSpc>
                <a:spcPct val="100000"/>
              </a:lnSpc>
              <a:spcBef>
                <a:spcPts val="430"/>
              </a:spcBef>
              <a:buClr>
                <a:srgbClr val="D51F1A"/>
              </a:buClr>
              <a:buFont typeface="Wingdings"/>
              <a:buChar char=""/>
              <a:tabLst>
                <a:tab pos="317500" algn="l"/>
              </a:tabLst>
            </a:pPr>
            <a:r>
              <a:rPr sz="1800" b="1" spc="-5" dirty="0">
                <a:solidFill>
                  <a:srgbClr val="212121"/>
                </a:solidFill>
                <a:latin typeface="Arial"/>
                <a:cs typeface="Arial"/>
              </a:rPr>
              <a:t>Let them know they’re </a:t>
            </a:r>
            <a:r>
              <a:rPr sz="1800" b="1" spc="-495" dirty="0">
                <a:solidFill>
                  <a:srgbClr val="212121"/>
                </a:solidFill>
                <a:latin typeface="Arial"/>
                <a:cs typeface="Arial"/>
              </a:rPr>
              <a:t> </a:t>
            </a:r>
            <a:r>
              <a:rPr sz="1800" b="1" dirty="0">
                <a:solidFill>
                  <a:srgbClr val="212121"/>
                </a:solidFill>
                <a:latin typeface="Arial"/>
                <a:cs typeface="Arial"/>
              </a:rPr>
              <a:t>not</a:t>
            </a:r>
            <a:r>
              <a:rPr sz="1800" b="1" spc="-15" dirty="0">
                <a:solidFill>
                  <a:srgbClr val="212121"/>
                </a:solidFill>
                <a:latin typeface="Arial"/>
                <a:cs typeface="Arial"/>
              </a:rPr>
              <a:t> </a:t>
            </a:r>
            <a:r>
              <a:rPr sz="1800" b="1" spc="-5" dirty="0">
                <a:solidFill>
                  <a:srgbClr val="212121"/>
                </a:solidFill>
                <a:latin typeface="Arial"/>
                <a:cs typeface="Arial"/>
              </a:rPr>
              <a:t>alone</a:t>
            </a:r>
            <a:endParaRPr sz="1800" dirty="0">
              <a:latin typeface="Arial"/>
              <a:cs typeface="Arial"/>
            </a:endParaRPr>
          </a:p>
          <a:p>
            <a:pPr marL="317500" marR="197485" indent="-304800" algn="just">
              <a:lnSpc>
                <a:spcPct val="100000"/>
              </a:lnSpc>
              <a:spcBef>
                <a:spcPts val="420"/>
              </a:spcBef>
              <a:buClr>
                <a:srgbClr val="D51F1A"/>
              </a:buClr>
              <a:buFont typeface="Wingdings"/>
              <a:buChar char=""/>
              <a:tabLst>
                <a:tab pos="317500" algn="l"/>
              </a:tabLst>
            </a:pPr>
            <a:r>
              <a:rPr sz="1800" b="1" spc="-5" dirty="0">
                <a:solidFill>
                  <a:srgbClr val="212121"/>
                </a:solidFill>
                <a:latin typeface="Arial"/>
                <a:cs typeface="Arial"/>
              </a:rPr>
              <a:t>Offer </a:t>
            </a:r>
            <a:r>
              <a:rPr sz="1800" b="1" spc="-10" dirty="0">
                <a:solidFill>
                  <a:srgbClr val="212121"/>
                </a:solidFill>
                <a:latin typeface="Arial"/>
                <a:cs typeface="Arial"/>
              </a:rPr>
              <a:t>assistance, </a:t>
            </a:r>
            <a:r>
              <a:rPr sz="1800" b="1" spc="-5" dirty="0">
                <a:solidFill>
                  <a:srgbClr val="212121"/>
                </a:solidFill>
                <a:latin typeface="Arial"/>
                <a:cs typeface="Arial"/>
              </a:rPr>
              <a:t>and </a:t>
            </a:r>
            <a:r>
              <a:rPr sz="1800" b="1" spc="-490" dirty="0">
                <a:solidFill>
                  <a:srgbClr val="212121"/>
                </a:solidFill>
                <a:latin typeface="Arial"/>
                <a:cs typeface="Arial"/>
              </a:rPr>
              <a:t> </a:t>
            </a:r>
            <a:r>
              <a:rPr sz="1800" b="1" spc="-10" dirty="0">
                <a:solidFill>
                  <a:srgbClr val="212121"/>
                </a:solidFill>
                <a:latin typeface="Arial"/>
                <a:cs typeface="Arial"/>
              </a:rPr>
              <a:t>expect </a:t>
            </a:r>
            <a:r>
              <a:rPr sz="1800" b="1" spc="-5" dirty="0">
                <a:solidFill>
                  <a:srgbClr val="212121"/>
                </a:solidFill>
                <a:latin typeface="Arial"/>
                <a:cs typeface="Arial"/>
              </a:rPr>
              <a:t>that your help </a:t>
            </a:r>
            <a:r>
              <a:rPr sz="1800" b="1" spc="-490" dirty="0">
                <a:solidFill>
                  <a:srgbClr val="212121"/>
                </a:solidFill>
                <a:latin typeface="Arial"/>
                <a:cs typeface="Arial"/>
              </a:rPr>
              <a:t> </a:t>
            </a:r>
            <a:r>
              <a:rPr sz="1800" b="1" spc="-5" dirty="0">
                <a:solidFill>
                  <a:srgbClr val="212121"/>
                </a:solidFill>
                <a:latin typeface="Arial"/>
                <a:cs typeface="Arial"/>
              </a:rPr>
              <a:t>may</a:t>
            </a:r>
            <a:r>
              <a:rPr sz="1800" b="1" dirty="0">
                <a:solidFill>
                  <a:srgbClr val="212121"/>
                </a:solidFill>
                <a:latin typeface="Arial"/>
                <a:cs typeface="Arial"/>
              </a:rPr>
              <a:t> be</a:t>
            </a:r>
            <a:r>
              <a:rPr sz="1800" b="1" spc="-20" dirty="0">
                <a:solidFill>
                  <a:srgbClr val="212121"/>
                </a:solidFill>
                <a:latin typeface="Arial"/>
                <a:cs typeface="Arial"/>
              </a:rPr>
              <a:t> </a:t>
            </a:r>
            <a:r>
              <a:rPr sz="1800" b="1" spc="-10" dirty="0">
                <a:solidFill>
                  <a:srgbClr val="212121"/>
                </a:solidFill>
                <a:latin typeface="Arial"/>
                <a:cs typeface="Arial"/>
              </a:rPr>
              <a:t>refused</a:t>
            </a:r>
            <a:endParaRPr sz="1800" dirty="0">
              <a:latin typeface="Arial"/>
              <a:cs typeface="Arial"/>
            </a:endParaRPr>
          </a:p>
          <a:p>
            <a:pPr marL="317500" marR="5080" indent="-304800" algn="just">
              <a:lnSpc>
                <a:spcPct val="100000"/>
              </a:lnSpc>
              <a:spcBef>
                <a:spcPts val="430"/>
              </a:spcBef>
              <a:buClr>
                <a:srgbClr val="D51F1A"/>
              </a:buClr>
              <a:buFont typeface="Wingdings"/>
              <a:buChar char=""/>
              <a:tabLst>
                <a:tab pos="317500" algn="l"/>
              </a:tabLst>
            </a:pPr>
            <a:r>
              <a:rPr sz="1800" b="1" spc="-5" dirty="0">
                <a:solidFill>
                  <a:srgbClr val="212121"/>
                </a:solidFill>
                <a:latin typeface="Arial"/>
                <a:cs typeface="Arial"/>
              </a:rPr>
              <a:t>Be </a:t>
            </a:r>
            <a:r>
              <a:rPr sz="1800" b="1" spc="-10" dirty="0">
                <a:solidFill>
                  <a:srgbClr val="212121"/>
                </a:solidFill>
                <a:latin typeface="Arial"/>
                <a:cs typeface="Arial"/>
              </a:rPr>
              <a:t>sensitive </a:t>
            </a:r>
            <a:r>
              <a:rPr sz="1800" b="1" dirty="0">
                <a:solidFill>
                  <a:srgbClr val="212121"/>
                </a:solidFill>
                <a:latin typeface="Arial"/>
                <a:cs typeface="Arial"/>
              </a:rPr>
              <a:t>to </a:t>
            </a:r>
            <a:r>
              <a:rPr sz="1800" b="1" spc="-5" dirty="0">
                <a:solidFill>
                  <a:srgbClr val="212121"/>
                </a:solidFill>
                <a:latin typeface="Arial"/>
                <a:cs typeface="Arial"/>
              </a:rPr>
              <a:t>difficult </a:t>
            </a:r>
            <a:r>
              <a:rPr sz="1800" b="1" spc="-490" dirty="0">
                <a:solidFill>
                  <a:srgbClr val="212121"/>
                </a:solidFill>
                <a:latin typeface="Arial"/>
                <a:cs typeface="Arial"/>
              </a:rPr>
              <a:t> </a:t>
            </a:r>
            <a:r>
              <a:rPr sz="1800" b="1" spc="-5" dirty="0">
                <a:solidFill>
                  <a:srgbClr val="212121"/>
                </a:solidFill>
                <a:latin typeface="Arial"/>
                <a:cs typeface="Arial"/>
              </a:rPr>
              <a:t>times</a:t>
            </a:r>
            <a:endParaRPr sz="1800" dirty="0">
              <a:latin typeface="Arial"/>
              <a:cs typeface="Arial"/>
            </a:endParaRPr>
          </a:p>
          <a:p>
            <a:pPr marL="317500" marR="579120" indent="-304800" algn="just">
              <a:lnSpc>
                <a:spcPct val="100000"/>
              </a:lnSpc>
              <a:spcBef>
                <a:spcPts val="434"/>
              </a:spcBef>
              <a:buClr>
                <a:srgbClr val="D51F1A"/>
              </a:buClr>
              <a:buFont typeface="Wingdings"/>
              <a:buChar char=""/>
              <a:tabLst>
                <a:tab pos="317500" algn="l"/>
              </a:tabLst>
            </a:pPr>
            <a:r>
              <a:rPr sz="1800" b="1" spc="-5" dirty="0">
                <a:solidFill>
                  <a:srgbClr val="212121"/>
                </a:solidFill>
                <a:latin typeface="Arial"/>
                <a:cs typeface="Arial"/>
              </a:rPr>
              <a:t>Listen as often </a:t>
            </a:r>
            <a:r>
              <a:rPr sz="1800" b="1" spc="-10" dirty="0">
                <a:solidFill>
                  <a:srgbClr val="212121"/>
                </a:solidFill>
                <a:latin typeface="Arial"/>
                <a:cs typeface="Arial"/>
              </a:rPr>
              <a:t>as </a:t>
            </a:r>
            <a:r>
              <a:rPr sz="1800" b="1" spc="-495" dirty="0">
                <a:solidFill>
                  <a:srgbClr val="212121"/>
                </a:solidFill>
                <a:latin typeface="Arial"/>
                <a:cs typeface="Arial"/>
              </a:rPr>
              <a:t> </a:t>
            </a:r>
            <a:r>
              <a:rPr sz="1800" b="1" spc="-10" dirty="0">
                <a:solidFill>
                  <a:srgbClr val="212121"/>
                </a:solidFill>
                <a:latin typeface="Arial"/>
                <a:cs typeface="Arial"/>
              </a:rPr>
              <a:t>needed</a:t>
            </a:r>
            <a:endParaRPr sz="1800" dirty="0">
              <a:latin typeface="Arial"/>
              <a:cs typeface="Arial"/>
            </a:endParaRPr>
          </a:p>
        </p:txBody>
      </p:sp>
      <p:pic>
        <p:nvPicPr>
          <p:cNvPr id="5" name="object 5" descr="Holding hands"/>
          <p:cNvPicPr/>
          <p:nvPr/>
        </p:nvPicPr>
        <p:blipFill>
          <a:blip r:embed="rId2" cstate="print"/>
          <a:stretch>
            <a:fillRect/>
          </a:stretch>
        </p:blipFill>
        <p:spPr>
          <a:xfrm>
            <a:off x="0" y="3499103"/>
            <a:ext cx="8203679" cy="2766059"/>
          </a:xfrm>
          <a:prstGeom prst="rect">
            <a:avLst/>
          </a:prstGeom>
        </p:spPr>
      </p:pic>
      <p:sp>
        <p:nvSpPr>
          <p:cNvPr id="6" name="TextBox 5">
            <a:extLst>
              <a:ext uri="{FF2B5EF4-FFF2-40B4-BE49-F238E27FC236}">
                <a16:creationId xmlns:a16="http://schemas.microsoft.com/office/drawing/2014/main" id="{DEFF9EB7-3180-EF45-9EE6-4F0C5E526141}"/>
              </a:ext>
            </a:extLst>
          </p:cNvPr>
          <p:cNvSpPr txBox="1"/>
          <p:nvPr/>
        </p:nvSpPr>
        <p:spPr>
          <a:xfrm>
            <a:off x="11430000" y="6326300"/>
            <a:ext cx="89329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67</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5067" y="711184"/>
            <a:ext cx="3878579" cy="635000"/>
          </a:xfrm>
          <a:prstGeom prst="rect">
            <a:avLst/>
          </a:prstGeom>
        </p:spPr>
        <p:txBody>
          <a:bodyPr vert="horz" wrap="square" lIns="0" tIns="12065" rIns="0" bIns="0" rtlCol="0">
            <a:spAutoFit/>
          </a:bodyPr>
          <a:lstStyle/>
          <a:p>
            <a:pPr marL="12700">
              <a:lnSpc>
                <a:spcPct val="100000"/>
              </a:lnSpc>
              <a:spcBef>
                <a:spcPts val="95"/>
              </a:spcBef>
            </a:pPr>
            <a:r>
              <a:rPr sz="4000" spc="-145" dirty="0">
                <a:solidFill>
                  <a:srgbClr val="6B6B6B"/>
                </a:solidFill>
              </a:rPr>
              <a:t>A</a:t>
            </a:r>
            <a:r>
              <a:rPr sz="4000" spc="-140" dirty="0">
                <a:solidFill>
                  <a:srgbClr val="6B6B6B"/>
                </a:solidFill>
              </a:rPr>
              <a:t>tt</a:t>
            </a:r>
            <a:r>
              <a:rPr sz="4000" spc="-145" dirty="0">
                <a:solidFill>
                  <a:srgbClr val="6B6B6B"/>
                </a:solidFill>
              </a:rPr>
              <a:t>e</a:t>
            </a:r>
            <a:r>
              <a:rPr sz="4000" spc="-140" dirty="0">
                <a:solidFill>
                  <a:srgbClr val="6B6B6B"/>
                </a:solidFill>
              </a:rPr>
              <a:t>m</a:t>
            </a:r>
            <a:r>
              <a:rPr sz="4000" spc="-145" dirty="0">
                <a:solidFill>
                  <a:srgbClr val="6B6B6B"/>
                </a:solidFill>
              </a:rPr>
              <a:t>p</a:t>
            </a:r>
            <a:r>
              <a:rPr sz="4000" spc="-5" dirty="0">
                <a:solidFill>
                  <a:srgbClr val="6B6B6B"/>
                </a:solidFill>
              </a:rPr>
              <a:t>t</a:t>
            </a:r>
            <a:r>
              <a:rPr sz="4000" spc="-250" dirty="0">
                <a:solidFill>
                  <a:srgbClr val="6B6B6B"/>
                </a:solidFill>
              </a:rPr>
              <a:t> </a:t>
            </a:r>
            <a:r>
              <a:rPr sz="4000" spc="-140" dirty="0">
                <a:solidFill>
                  <a:srgbClr val="6B6B6B"/>
                </a:solidFill>
              </a:rPr>
              <a:t>S</a:t>
            </a:r>
            <a:r>
              <a:rPr sz="4000" spc="-145" dirty="0">
                <a:solidFill>
                  <a:srgbClr val="6B6B6B"/>
                </a:solidFill>
              </a:rPr>
              <a:t>u</a:t>
            </a:r>
            <a:r>
              <a:rPr sz="4000" spc="-135" dirty="0">
                <a:solidFill>
                  <a:srgbClr val="6B6B6B"/>
                </a:solidFill>
              </a:rPr>
              <a:t>r</a:t>
            </a:r>
            <a:r>
              <a:rPr sz="4000" spc="-145" dirty="0">
                <a:solidFill>
                  <a:srgbClr val="6B6B6B"/>
                </a:solidFill>
              </a:rPr>
              <a:t>v</a:t>
            </a:r>
            <a:r>
              <a:rPr sz="4000" spc="-135" dirty="0">
                <a:solidFill>
                  <a:srgbClr val="6B6B6B"/>
                </a:solidFill>
              </a:rPr>
              <a:t>i</a:t>
            </a:r>
            <a:r>
              <a:rPr sz="4000" spc="-145" dirty="0">
                <a:solidFill>
                  <a:srgbClr val="6B6B6B"/>
                </a:solidFill>
              </a:rPr>
              <a:t>vor</a:t>
            </a:r>
            <a:endParaRPr sz="4000" dirty="0"/>
          </a:p>
        </p:txBody>
      </p:sp>
      <p:sp>
        <p:nvSpPr>
          <p:cNvPr id="3" name="object 3"/>
          <p:cNvSpPr txBox="1">
            <a:spLocks noGrp="1"/>
          </p:cNvSpPr>
          <p:nvPr>
            <p:ph sz="half" idx="2"/>
          </p:nvPr>
        </p:nvSpPr>
        <p:spPr>
          <a:prstGeom prst="rect">
            <a:avLst/>
          </a:prstGeom>
        </p:spPr>
        <p:txBody>
          <a:bodyPr vert="horz" wrap="square" lIns="0" tIns="75565" rIns="0" bIns="0" rtlCol="0">
            <a:spAutoFit/>
          </a:bodyPr>
          <a:lstStyle/>
          <a:p>
            <a:pPr marL="12700" marR="5080">
              <a:lnSpc>
                <a:spcPts val="4000"/>
              </a:lnSpc>
              <a:spcBef>
                <a:spcPts val="595"/>
              </a:spcBef>
            </a:pPr>
            <a:r>
              <a:rPr spc="-10" dirty="0"/>
              <a:t>Anyone</a:t>
            </a:r>
            <a:r>
              <a:rPr spc="5" dirty="0"/>
              <a:t> </a:t>
            </a:r>
            <a:r>
              <a:rPr spc="-10" dirty="0"/>
              <a:t>whose </a:t>
            </a:r>
            <a:r>
              <a:rPr spc="-1015" dirty="0"/>
              <a:t> </a:t>
            </a:r>
            <a:r>
              <a:rPr dirty="0"/>
              <a:t>life </a:t>
            </a:r>
            <a:r>
              <a:rPr spc="-10" dirty="0"/>
              <a:t>has been </a:t>
            </a:r>
            <a:r>
              <a:rPr spc="-5" dirty="0"/>
              <a:t> impacted</a:t>
            </a:r>
            <a:r>
              <a:rPr spc="10" dirty="0"/>
              <a:t> </a:t>
            </a:r>
            <a:r>
              <a:rPr spc="-5" dirty="0"/>
              <a:t>by</a:t>
            </a:r>
            <a:r>
              <a:rPr spc="-20" dirty="0"/>
              <a:t> </a:t>
            </a:r>
            <a:r>
              <a:rPr spc="-5" dirty="0"/>
              <a:t>a </a:t>
            </a:r>
            <a:r>
              <a:rPr dirty="0"/>
              <a:t> </a:t>
            </a:r>
            <a:r>
              <a:rPr spc="-5" dirty="0"/>
              <a:t>crisis followed </a:t>
            </a:r>
            <a:r>
              <a:rPr spc="-1015" dirty="0"/>
              <a:t> </a:t>
            </a:r>
            <a:r>
              <a:rPr spc="-5" dirty="0"/>
              <a:t>by an attempt </a:t>
            </a:r>
            <a:r>
              <a:rPr dirty="0"/>
              <a:t> </a:t>
            </a:r>
            <a:r>
              <a:rPr spc="-5" dirty="0"/>
              <a:t>to </a:t>
            </a:r>
            <a:r>
              <a:rPr spc="-10" dirty="0"/>
              <a:t>end </a:t>
            </a:r>
            <a:r>
              <a:rPr spc="-5" dirty="0"/>
              <a:t>their life </a:t>
            </a:r>
            <a:r>
              <a:rPr spc="-1015" dirty="0"/>
              <a:t> </a:t>
            </a:r>
            <a:r>
              <a:rPr spc="-5" dirty="0"/>
              <a:t>by</a:t>
            </a:r>
            <a:r>
              <a:rPr dirty="0"/>
              <a:t> </a:t>
            </a:r>
            <a:r>
              <a:rPr spc="-10" dirty="0"/>
              <a:t>suicide.</a:t>
            </a:r>
          </a:p>
        </p:txBody>
      </p:sp>
      <p:sp>
        <p:nvSpPr>
          <p:cNvPr id="4" name="object 4"/>
          <p:cNvSpPr txBox="1"/>
          <p:nvPr/>
        </p:nvSpPr>
        <p:spPr>
          <a:xfrm>
            <a:off x="7295491" y="2002938"/>
            <a:ext cx="3592195" cy="2489835"/>
          </a:xfrm>
          <a:prstGeom prst="rect">
            <a:avLst/>
          </a:prstGeom>
        </p:spPr>
        <p:txBody>
          <a:bodyPr vert="horz" wrap="square" lIns="0" tIns="48260" rIns="0" bIns="0" rtlCol="0">
            <a:spAutoFit/>
          </a:bodyPr>
          <a:lstStyle/>
          <a:p>
            <a:pPr marL="12700" marR="5080">
              <a:lnSpc>
                <a:spcPts val="2270"/>
              </a:lnSpc>
              <a:spcBef>
                <a:spcPts val="380"/>
              </a:spcBef>
            </a:pPr>
            <a:r>
              <a:rPr sz="2100" spc="-5" dirty="0">
                <a:solidFill>
                  <a:srgbClr val="212121"/>
                </a:solidFill>
                <a:latin typeface="Arial"/>
                <a:cs typeface="Arial"/>
              </a:rPr>
              <a:t>“I am tired of hiding, tired of </a:t>
            </a:r>
            <a:r>
              <a:rPr sz="2100" dirty="0">
                <a:solidFill>
                  <a:srgbClr val="212121"/>
                </a:solidFill>
                <a:latin typeface="Arial"/>
                <a:cs typeface="Arial"/>
              </a:rPr>
              <a:t> </a:t>
            </a:r>
            <a:r>
              <a:rPr sz="2100" spc="-5" dirty="0">
                <a:solidFill>
                  <a:srgbClr val="212121"/>
                </a:solidFill>
                <a:latin typeface="Arial"/>
                <a:cs typeface="Arial"/>
              </a:rPr>
              <a:t>misspent and knotted </a:t>
            </a:r>
            <a:r>
              <a:rPr sz="2100" dirty="0">
                <a:solidFill>
                  <a:srgbClr val="212121"/>
                </a:solidFill>
                <a:latin typeface="Arial"/>
                <a:cs typeface="Arial"/>
              </a:rPr>
              <a:t> </a:t>
            </a:r>
            <a:r>
              <a:rPr sz="2100" spc="-5" dirty="0">
                <a:solidFill>
                  <a:srgbClr val="212121"/>
                </a:solidFill>
                <a:latin typeface="Arial"/>
                <a:cs typeface="Arial"/>
              </a:rPr>
              <a:t>energies, tired of the </a:t>
            </a:r>
            <a:r>
              <a:rPr sz="2100" dirty="0">
                <a:solidFill>
                  <a:srgbClr val="212121"/>
                </a:solidFill>
                <a:latin typeface="Arial"/>
                <a:cs typeface="Arial"/>
              </a:rPr>
              <a:t> </a:t>
            </a:r>
            <a:r>
              <a:rPr sz="2100" spc="-20" dirty="0">
                <a:solidFill>
                  <a:srgbClr val="212121"/>
                </a:solidFill>
                <a:latin typeface="Arial"/>
                <a:cs typeface="Arial"/>
              </a:rPr>
              <a:t>hypocrisy, </a:t>
            </a:r>
            <a:r>
              <a:rPr sz="2100" spc="-5" dirty="0">
                <a:solidFill>
                  <a:srgbClr val="212121"/>
                </a:solidFill>
                <a:latin typeface="Arial"/>
                <a:cs typeface="Arial"/>
              </a:rPr>
              <a:t>and tired of acting </a:t>
            </a:r>
            <a:r>
              <a:rPr sz="2100" dirty="0">
                <a:solidFill>
                  <a:srgbClr val="212121"/>
                </a:solidFill>
                <a:latin typeface="Arial"/>
                <a:cs typeface="Arial"/>
              </a:rPr>
              <a:t> </a:t>
            </a:r>
            <a:r>
              <a:rPr sz="2100" spc="-5" dirty="0">
                <a:solidFill>
                  <a:srgbClr val="212121"/>
                </a:solidFill>
                <a:latin typeface="Arial"/>
                <a:cs typeface="Arial"/>
              </a:rPr>
              <a:t>as</a:t>
            </a:r>
            <a:r>
              <a:rPr sz="2100" spc="-20" dirty="0">
                <a:solidFill>
                  <a:srgbClr val="212121"/>
                </a:solidFill>
                <a:latin typeface="Arial"/>
                <a:cs typeface="Arial"/>
              </a:rPr>
              <a:t> </a:t>
            </a:r>
            <a:r>
              <a:rPr sz="2100" spc="-5" dirty="0">
                <a:solidFill>
                  <a:srgbClr val="212121"/>
                </a:solidFill>
                <a:latin typeface="Arial"/>
                <a:cs typeface="Arial"/>
              </a:rPr>
              <a:t>though</a:t>
            </a:r>
            <a:r>
              <a:rPr sz="2100" spc="-15" dirty="0">
                <a:solidFill>
                  <a:srgbClr val="212121"/>
                </a:solidFill>
                <a:latin typeface="Arial"/>
                <a:cs typeface="Arial"/>
              </a:rPr>
              <a:t> </a:t>
            </a:r>
            <a:r>
              <a:rPr sz="2100" dirty="0">
                <a:solidFill>
                  <a:srgbClr val="212121"/>
                </a:solidFill>
                <a:latin typeface="Arial"/>
                <a:cs typeface="Arial"/>
              </a:rPr>
              <a:t>I</a:t>
            </a:r>
            <a:r>
              <a:rPr sz="2100" spc="-5" dirty="0">
                <a:solidFill>
                  <a:srgbClr val="212121"/>
                </a:solidFill>
                <a:latin typeface="Arial"/>
                <a:cs typeface="Arial"/>
              </a:rPr>
              <a:t> have</a:t>
            </a:r>
            <a:r>
              <a:rPr sz="2100" spc="-15" dirty="0">
                <a:solidFill>
                  <a:srgbClr val="212121"/>
                </a:solidFill>
                <a:latin typeface="Arial"/>
                <a:cs typeface="Arial"/>
              </a:rPr>
              <a:t> </a:t>
            </a:r>
            <a:r>
              <a:rPr sz="2100" spc="-5" dirty="0">
                <a:solidFill>
                  <a:srgbClr val="212121"/>
                </a:solidFill>
                <a:latin typeface="Arial"/>
                <a:cs typeface="Arial"/>
              </a:rPr>
              <a:t>something</a:t>
            </a:r>
            <a:r>
              <a:rPr sz="2100" spc="-35" dirty="0">
                <a:solidFill>
                  <a:srgbClr val="212121"/>
                </a:solidFill>
                <a:latin typeface="Arial"/>
                <a:cs typeface="Arial"/>
              </a:rPr>
              <a:t> </a:t>
            </a:r>
            <a:r>
              <a:rPr sz="2100" dirty="0">
                <a:solidFill>
                  <a:srgbClr val="212121"/>
                </a:solidFill>
                <a:latin typeface="Arial"/>
                <a:cs typeface="Arial"/>
              </a:rPr>
              <a:t>to </a:t>
            </a:r>
            <a:r>
              <a:rPr sz="2100" spc="-570" dirty="0">
                <a:solidFill>
                  <a:srgbClr val="212121"/>
                </a:solidFill>
                <a:latin typeface="Arial"/>
                <a:cs typeface="Arial"/>
              </a:rPr>
              <a:t> </a:t>
            </a:r>
            <a:r>
              <a:rPr sz="2100" spc="-5" dirty="0">
                <a:solidFill>
                  <a:srgbClr val="212121"/>
                </a:solidFill>
                <a:latin typeface="Arial"/>
                <a:cs typeface="Arial"/>
              </a:rPr>
              <a:t>hide.”</a:t>
            </a:r>
            <a:endParaRPr sz="2100" dirty="0">
              <a:latin typeface="Arial"/>
              <a:cs typeface="Arial"/>
            </a:endParaRPr>
          </a:p>
          <a:p>
            <a:pPr marL="12700" marR="774065">
              <a:lnSpc>
                <a:spcPts val="2770"/>
              </a:lnSpc>
              <a:spcBef>
                <a:spcPts val="60"/>
              </a:spcBef>
            </a:pPr>
            <a:r>
              <a:rPr sz="2100" dirty="0">
                <a:solidFill>
                  <a:srgbClr val="212121"/>
                </a:solidFill>
                <a:latin typeface="Arial"/>
                <a:cs typeface="Arial"/>
              </a:rPr>
              <a:t>–</a:t>
            </a:r>
            <a:r>
              <a:rPr sz="2100" spc="-15" dirty="0">
                <a:solidFill>
                  <a:srgbClr val="212121"/>
                </a:solidFill>
                <a:latin typeface="Arial"/>
                <a:cs typeface="Arial"/>
              </a:rPr>
              <a:t> </a:t>
            </a:r>
            <a:r>
              <a:rPr sz="2100" spc="-5" dirty="0">
                <a:solidFill>
                  <a:srgbClr val="212121"/>
                </a:solidFill>
                <a:latin typeface="Arial"/>
                <a:cs typeface="Arial"/>
              </a:rPr>
              <a:t>Kay</a:t>
            </a:r>
            <a:r>
              <a:rPr sz="2100" spc="-20" dirty="0">
                <a:solidFill>
                  <a:srgbClr val="212121"/>
                </a:solidFill>
                <a:latin typeface="Arial"/>
                <a:cs typeface="Arial"/>
              </a:rPr>
              <a:t> </a:t>
            </a:r>
            <a:r>
              <a:rPr sz="2100" spc="-5" dirty="0">
                <a:solidFill>
                  <a:srgbClr val="212121"/>
                </a:solidFill>
                <a:latin typeface="Arial"/>
                <a:cs typeface="Arial"/>
              </a:rPr>
              <a:t>Redfield</a:t>
            </a:r>
            <a:r>
              <a:rPr sz="2100" spc="-35" dirty="0">
                <a:solidFill>
                  <a:srgbClr val="212121"/>
                </a:solidFill>
                <a:latin typeface="Arial"/>
                <a:cs typeface="Arial"/>
              </a:rPr>
              <a:t> </a:t>
            </a:r>
            <a:r>
              <a:rPr sz="2100" spc="-5" dirty="0">
                <a:solidFill>
                  <a:srgbClr val="212121"/>
                </a:solidFill>
                <a:latin typeface="Arial"/>
                <a:cs typeface="Arial"/>
              </a:rPr>
              <a:t>Jamison </a:t>
            </a:r>
            <a:r>
              <a:rPr sz="2100" spc="-570" dirty="0">
                <a:solidFill>
                  <a:srgbClr val="212121"/>
                </a:solidFill>
                <a:latin typeface="Arial"/>
                <a:cs typeface="Arial"/>
              </a:rPr>
              <a:t> </a:t>
            </a:r>
            <a:r>
              <a:rPr sz="2100" dirty="0">
                <a:solidFill>
                  <a:srgbClr val="212121"/>
                </a:solidFill>
                <a:latin typeface="Arial"/>
                <a:cs typeface="Arial"/>
              </a:rPr>
              <a:t>An</a:t>
            </a:r>
            <a:r>
              <a:rPr sz="2100" spc="-35" dirty="0">
                <a:solidFill>
                  <a:srgbClr val="212121"/>
                </a:solidFill>
                <a:latin typeface="Arial"/>
                <a:cs typeface="Arial"/>
              </a:rPr>
              <a:t> </a:t>
            </a:r>
            <a:r>
              <a:rPr sz="2100" spc="-5" dirty="0">
                <a:solidFill>
                  <a:srgbClr val="212121"/>
                </a:solidFill>
                <a:latin typeface="Arial"/>
                <a:cs typeface="Arial"/>
              </a:rPr>
              <a:t>Unquiet</a:t>
            </a:r>
            <a:r>
              <a:rPr sz="2100" spc="-20" dirty="0">
                <a:solidFill>
                  <a:srgbClr val="212121"/>
                </a:solidFill>
                <a:latin typeface="Arial"/>
                <a:cs typeface="Arial"/>
              </a:rPr>
              <a:t> </a:t>
            </a:r>
            <a:r>
              <a:rPr sz="2100" spc="-5" dirty="0">
                <a:solidFill>
                  <a:srgbClr val="212121"/>
                </a:solidFill>
                <a:latin typeface="Arial"/>
                <a:cs typeface="Arial"/>
              </a:rPr>
              <a:t>Mind,</a:t>
            </a:r>
            <a:r>
              <a:rPr sz="2100" spc="-15" dirty="0">
                <a:solidFill>
                  <a:srgbClr val="212121"/>
                </a:solidFill>
                <a:latin typeface="Arial"/>
                <a:cs typeface="Arial"/>
              </a:rPr>
              <a:t> </a:t>
            </a:r>
            <a:r>
              <a:rPr sz="2100" spc="-5" dirty="0">
                <a:solidFill>
                  <a:srgbClr val="212121"/>
                </a:solidFill>
                <a:latin typeface="Arial"/>
                <a:cs typeface="Arial"/>
              </a:rPr>
              <a:t>1995</a:t>
            </a:r>
            <a:endParaRPr sz="2100" dirty="0">
              <a:latin typeface="Arial"/>
              <a:cs typeface="Arial"/>
            </a:endParaRPr>
          </a:p>
        </p:txBody>
      </p:sp>
      <p:sp>
        <p:nvSpPr>
          <p:cNvPr id="7" name="TextBox 6">
            <a:extLst>
              <a:ext uri="{FF2B5EF4-FFF2-40B4-BE49-F238E27FC236}">
                <a16:creationId xmlns:a16="http://schemas.microsoft.com/office/drawing/2014/main" id="{C96B8518-66AF-B241-8FF0-6923E8268048}"/>
              </a:ext>
            </a:extLst>
          </p:cNvPr>
          <p:cNvSpPr txBox="1"/>
          <p:nvPr/>
        </p:nvSpPr>
        <p:spPr>
          <a:xfrm>
            <a:off x="11506200" y="6248400"/>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68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5DCA23-BF2F-4641-B048-1B79AF72E0AF}"/>
              </a:ext>
            </a:extLst>
          </p:cNvPr>
          <p:cNvSpPr>
            <a:spLocks noGrp="1"/>
          </p:cNvSpPr>
          <p:nvPr>
            <p:ph type="title"/>
          </p:nvPr>
        </p:nvSpPr>
        <p:spPr>
          <a:xfrm>
            <a:off x="2142982" y="-28793"/>
            <a:ext cx="8275955" cy="123111"/>
          </a:xfrm>
        </p:spPr>
        <p:txBody>
          <a:bodyPr/>
          <a:lstStyle/>
          <a:p>
            <a:r>
              <a:rPr lang="en-US" sz="800" dirty="0">
                <a:solidFill>
                  <a:schemeClr val="bg1"/>
                </a:solidFill>
              </a:rPr>
              <a:t>Emotional highs and lows</a:t>
            </a:r>
          </a:p>
        </p:txBody>
      </p:sp>
      <p:sp>
        <p:nvSpPr>
          <p:cNvPr id="5" name="TextBox 4">
            <a:extLst>
              <a:ext uri="{FF2B5EF4-FFF2-40B4-BE49-F238E27FC236}">
                <a16:creationId xmlns:a16="http://schemas.microsoft.com/office/drawing/2014/main" id="{E328A50D-6F4E-6444-A0D3-A2942FDBDA3F}"/>
              </a:ext>
            </a:extLst>
          </p:cNvPr>
          <p:cNvSpPr txBox="1"/>
          <p:nvPr/>
        </p:nvSpPr>
        <p:spPr>
          <a:xfrm>
            <a:off x="11606770" y="6248399"/>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6</a:t>
            </a:r>
          </a:p>
        </p:txBody>
      </p:sp>
      <p:grpSp>
        <p:nvGrpSpPr>
          <p:cNvPr id="2" name="object 2" descr="Graph of emotional highs and emotional lows. It starts with Pre-Disaster, then goes to Impact, then Heroic, then Honeymoon, then Disillusionment, then Reconstruction. &#10;&#10;Emotional high is greatest at 6 months with community cohesion when is lowest at about 10 months with trigger events then climbs slowly to a one year mark then dips at one year anniversay reactivon then climbs slowly again when working through grief and coming to terms after one year."/>
          <p:cNvGrpSpPr/>
          <p:nvPr/>
        </p:nvGrpSpPr>
        <p:grpSpPr>
          <a:xfrm>
            <a:off x="135572" y="84021"/>
            <a:ext cx="11920855" cy="6201410"/>
            <a:chOff x="105155" y="47244"/>
            <a:chExt cx="11920855" cy="6201410"/>
          </a:xfrm>
        </p:grpSpPr>
        <p:pic>
          <p:nvPicPr>
            <p:cNvPr id="3" name="object 3"/>
            <p:cNvPicPr/>
            <p:nvPr/>
          </p:nvPicPr>
          <p:blipFill>
            <a:blip r:embed="rId2" cstate="print"/>
            <a:stretch>
              <a:fillRect/>
            </a:stretch>
          </p:blipFill>
          <p:spPr>
            <a:xfrm>
              <a:off x="105155" y="47244"/>
              <a:ext cx="11920715" cy="6201155"/>
            </a:xfrm>
            <a:prstGeom prst="rect">
              <a:avLst/>
            </a:prstGeom>
          </p:spPr>
        </p:pic>
        <p:sp>
          <p:nvSpPr>
            <p:cNvPr id="4" name="object 4"/>
            <p:cNvSpPr/>
            <p:nvPr/>
          </p:nvSpPr>
          <p:spPr>
            <a:xfrm>
              <a:off x="9614915" y="5591555"/>
              <a:ext cx="186055" cy="200025"/>
            </a:xfrm>
            <a:custGeom>
              <a:avLst/>
              <a:gdLst/>
              <a:ahLst/>
              <a:cxnLst/>
              <a:rect l="l" t="t" r="r" b="b"/>
              <a:pathLst>
                <a:path w="186054" h="200025">
                  <a:moveTo>
                    <a:pt x="185927" y="0"/>
                  </a:moveTo>
                  <a:lnTo>
                    <a:pt x="0" y="0"/>
                  </a:lnTo>
                  <a:lnTo>
                    <a:pt x="0" y="199644"/>
                  </a:lnTo>
                  <a:lnTo>
                    <a:pt x="185927" y="199644"/>
                  </a:lnTo>
                  <a:lnTo>
                    <a:pt x="185927" y="0"/>
                  </a:lnTo>
                  <a:close/>
                </a:path>
              </a:pathLst>
            </a:custGeom>
            <a:solidFill>
              <a:srgbClr val="000000"/>
            </a:solidFill>
          </p:spPr>
          <p:txBody>
            <a:bodyPr wrap="square" lIns="0" tIns="0" rIns="0" bIns="0" rtlCol="0"/>
            <a:lstStyle/>
            <a:p>
              <a:endParaRPr dirty="0"/>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0344" y="431486"/>
            <a:ext cx="1653539" cy="1122680"/>
          </a:xfrm>
          <a:prstGeom prst="rect">
            <a:avLst/>
          </a:prstGeom>
        </p:spPr>
        <p:txBody>
          <a:bodyPr vert="horz" wrap="square" lIns="0" tIns="12700" rIns="0" bIns="0" rtlCol="0">
            <a:spAutoFit/>
          </a:bodyPr>
          <a:lstStyle/>
          <a:p>
            <a:pPr marL="355600" marR="5080" indent="-342900">
              <a:lnSpc>
                <a:spcPct val="100000"/>
              </a:lnSpc>
              <a:spcBef>
                <a:spcPts val="100"/>
              </a:spcBef>
            </a:pPr>
            <a:r>
              <a:rPr spc="-130" dirty="0">
                <a:solidFill>
                  <a:srgbClr val="212121"/>
                </a:solidFill>
              </a:rPr>
              <a:t>Attem</a:t>
            </a:r>
            <a:r>
              <a:rPr spc="-140" dirty="0">
                <a:solidFill>
                  <a:srgbClr val="212121"/>
                </a:solidFill>
              </a:rPr>
              <a:t>p</a:t>
            </a:r>
            <a:r>
              <a:rPr dirty="0">
                <a:solidFill>
                  <a:srgbClr val="212121"/>
                </a:solidFill>
              </a:rPr>
              <a:t>t  </a:t>
            </a:r>
            <a:r>
              <a:rPr spc="-135" dirty="0">
                <a:solidFill>
                  <a:srgbClr val="212121"/>
                </a:solidFill>
              </a:rPr>
              <a:t>Data</a:t>
            </a:r>
          </a:p>
        </p:txBody>
      </p:sp>
      <p:pic>
        <p:nvPicPr>
          <p:cNvPr id="8" name="object 8" descr="Photo of a bar graph and microscope"/>
          <p:cNvPicPr/>
          <p:nvPr/>
        </p:nvPicPr>
        <p:blipFill>
          <a:blip r:embed="rId2" cstate="print"/>
          <a:stretch>
            <a:fillRect/>
          </a:stretch>
        </p:blipFill>
        <p:spPr>
          <a:xfrm>
            <a:off x="164592" y="1970532"/>
            <a:ext cx="4055363" cy="3427476"/>
          </a:xfrm>
          <a:prstGeom prst="rect">
            <a:avLst/>
          </a:prstGeom>
        </p:spPr>
      </p:pic>
      <p:sp>
        <p:nvSpPr>
          <p:cNvPr id="3" name="object 3">
            <a:extLst>
              <a:ext uri="{C183D7F6-B498-43B3-948B-1728B52AA6E4}">
                <adec:decorative xmlns:adec="http://schemas.microsoft.com/office/drawing/2017/decorative" val="1"/>
              </a:ext>
            </a:extLst>
          </p:cNvPr>
          <p:cNvSpPr txBox="1"/>
          <p:nvPr/>
        </p:nvSpPr>
        <p:spPr>
          <a:xfrm>
            <a:off x="4508753" y="179070"/>
            <a:ext cx="3173095" cy="6009640"/>
          </a:xfrm>
          <a:prstGeom prst="rect">
            <a:avLst/>
          </a:prstGeom>
          <a:solidFill>
            <a:srgbClr val="87A7DF"/>
          </a:solidFill>
          <a:ln w="25400">
            <a:solidFill>
              <a:srgbClr val="FFFFFF"/>
            </a:solidFill>
          </a:ln>
        </p:spPr>
        <p:txBody>
          <a:bodyPr vert="horz" wrap="square" lIns="0" tIns="249554" rIns="0" bIns="0" rtlCol="0">
            <a:spAutoFit/>
          </a:bodyPr>
          <a:lstStyle/>
          <a:p>
            <a:pPr marL="577850" marR="265430" indent="-304800">
              <a:lnSpc>
                <a:spcPts val="2160"/>
              </a:lnSpc>
              <a:spcBef>
                <a:spcPts val="1964"/>
              </a:spcBef>
              <a:buClr>
                <a:srgbClr val="D51F1A"/>
              </a:buClr>
              <a:buFont typeface="Wingdings"/>
              <a:buChar char=""/>
              <a:tabLst>
                <a:tab pos="577850" algn="l"/>
                <a:tab pos="578485" algn="l"/>
              </a:tabLst>
            </a:pPr>
            <a:r>
              <a:rPr sz="2000" spc="-5" dirty="0">
                <a:solidFill>
                  <a:srgbClr val="212121"/>
                </a:solidFill>
                <a:latin typeface="Arial"/>
                <a:cs typeface="Arial"/>
              </a:rPr>
              <a:t>In </a:t>
            </a:r>
            <a:r>
              <a:rPr sz="2000" dirty="0">
                <a:solidFill>
                  <a:srgbClr val="212121"/>
                </a:solidFill>
                <a:latin typeface="Arial"/>
                <a:cs typeface="Arial"/>
              </a:rPr>
              <a:t>2018, </a:t>
            </a:r>
            <a:r>
              <a:rPr sz="2000" spc="-5" dirty="0">
                <a:solidFill>
                  <a:srgbClr val="212121"/>
                </a:solidFill>
                <a:latin typeface="Arial"/>
                <a:cs typeface="Arial"/>
              </a:rPr>
              <a:t>10.7 million </a:t>
            </a:r>
            <a:r>
              <a:rPr sz="2000" spc="-545" dirty="0">
                <a:solidFill>
                  <a:srgbClr val="212121"/>
                </a:solidFill>
                <a:latin typeface="Arial"/>
                <a:cs typeface="Arial"/>
              </a:rPr>
              <a:t> </a:t>
            </a:r>
            <a:r>
              <a:rPr sz="2000" dirty="0">
                <a:solidFill>
                  <a:srgbClr val="212121"/>
                </a:solidFill>
                <a:latin typeface="Arial"/>
                <a:cs typeface="Arial"/>
              </a:rPr>
              <a:t>people </a:t>
            </a:r>
            <a:r>
              <a:rPr sz="2000" spc="-5" dirty="0">
                <a:solidFill>
                  <a:srgbClr val="212121"/>
                </a:solidFill>
                <a:latin typeface="Arial"/>
                <a:cs typeface="Arial"/>
              </a:rPr>
              <a:t>in </a:t>
            </a:r>
            <a:r>
              <a:rPr sz="2000" dirty="0">
                <a:solidFill>
                  <a:srgbClr val="212121"/>
                </a:solidFill>
                <a:latin typeface="Arial"/>
                <a:cs typeface="Arial"/>
              </a:rPr>
              <a:t>the </a:t>
            </a:r>
            <a:r>
              <a:rPr sz="2000" spc="-5" dirty="0">
                <a:solidFill>
                  <a:srgbClr val="212121"/>
                </a:solidFill>
                <a:latin typeface="Arial"/>
                <a:cs typeface="Arial"/>
              </a:rPr>
              <a:t>U.S. </a:t>
            </a:r>
            <a:r>
              <a:rPr sz="2000" dirty="0">
                <a:solidFill>
                  <a:srgbClr val="212121"/>
                </a:solidFill>
                <a:latin typeface="Arial"/>
                <a:cs typeface="Arial"/>
              </a:rPr>
              <a:t> seriously</a:t>
            </a:r>
            <a:r>
              <a:rPr sz="2000" spc="-90" dirty="0">
                <a:solidFill>
                  <a:srgbClr val="212121"/>
                </a:solidFill>
                <a:latin typeface="Arial"/>
                <a:cs typeface="Arial"/>
              </a:rPr>
              <a:t> </a:t>
            </a:r>
            <a:r>
              <a:rPr sz="2000" dirty="0">
                <a:solidFill>
                  <a:srgbClr val="212121"/>
                </a:solidFill>
                <a:latin typeface="Arial"/>
                <a:cs typeface="Arial"/>
              </a:rPr>
              <a:t>considered </a:t>
            </a:r>
            <a:r>
              <a:rPr sz="2000" spc="-540" dirty="0">
                <a:solidFill>
                  <a:srgbClr val="212121"/>
                </a:solidFill>
                <a:latin typeface="Arial"/>
                <a:cs typeface="Arial"/>
              </a:rPr>
              <a:t> </a:t>
            </a:r>
            <a:r>
              <a:rPr sz="2000" dirty="0">
                <a:solidFill>
                  <a:srgbClr val="212121"/>
                </a:solidFill>
                <a:latin typeface="Arial"/>
                <a:cs typeface="Arial"/>
              </a:rPr>
              <a:t>suicide</a:t>
            </a:r>
            <a:endParaRPr sz="2000" dirty="0">
              <a:latin typeface="Arial"/>
              <a:cs typeface="Arial"/>
            </a:endParaRPr>
          </a:p>
          <a:p>
            <a:pPr marL="577850" marR="526415" indent="-304800">
              <a:lnSpc>
                <a:spcPts val="2160"/>
              </a:lnSpc>
              <a:spcBef>
                <a:spcPts val="480"/>
              </a:spcBef>
              <a:buClr>
                <a:srgbClr val="D51F1A"/>
              </a:buClr>
              <a:buFont typeface="Wingdings"/>
              <a:buChar char=""/>
              <a:tabLst>
                <a:tab pos="577850" algn="l"/>
                <a:tab pos="578485" algn="l"/>
              </a:tabLst>
            </a:pPr>
            <a:r>
              <a:rPr sz="2000" spc="-5" dirty="0">
                <a:solidFill>
                  <a:srgbClr val="212121"/>
                </a:solidFill>
                <a:latin typeface="Arial"/>
                <a:cs typeface="Arial"/>
              </a:rPr>
              <a:t>3.3</a:t>
            </a:r>
            <a:r>
              <a:rPr sz="2000" spc="-35" dirty="0">
                <a:solidFill>
                  <a:srgbClr val="212121"/>
                </a:solidFill>
                <a:latin typeface="Arial"/>
                <a:cs typeface="Arial"/>
              </a:rPr>
              <a:t> </a:t>
            </a:r>
            <a:r>
              <a:rPr sz="2000" spc="-5" dirty="0">
                <a:solidFill>
                  <a:srgbClr val="212121"/>
                </a:solidFill>
                <a:latin typeface="Arial"/>
                <a:cs typeface="Arial"/>
              </a:rPr>
              <a:t>million</a:t>
            </a:r>
            <a:r>
              <a:rPr sz="2000" spc="-15" dirty="0">
                <a:solidFill>
                  <a:srgbClr val="212121"/>
                </a:solidFill>
                <a:latin typeface="Arial"/>
                <a:cs typeface="Arial"/>
              </a:rPr>
              <a:t> </a:t>
            </a:r>
            <a:r>
              <a:rPr sz="2000" dirty="0">
                <a:solidFill>
                  <a:srgbClr val="212121"/>
                </a:solidFill>
                <a:latin typeface="Arial"/>
                <a:cs typeface="Arial"/>
              </a:rPr>
              <a:t>made</a:t>
            </a:r>
            <a:r>
              <a:rPr sz="2000" spc="-50" dirty="0">
                <a:solidFill>
                  <a:srgbClr val="212121"/>
                </a:solidFill>
                <a:latin typeface="Arial"/>
                <a:cs typeface="Arial"/>
              </a:rPr>
              <a:t> </a:t>
            </a:r>
            <a:r>
              <a:rPr sz="2000" dirty="0">
                <a:solidFill>
                  <a:srgbClr val="212121"/>
                </a:solidFill>
                <a:latin typeface="Arial"/>
                <a:cs typeface="Arial"/>
              </a:rPr>
              <a:t>a </a:t>
            </a:r>
            <a:r>
              <a:rPr sz="2000" spc="-540" dirty="0">
                <a:solidFill>
                  <a:srgbClr val="212121"/>
                </a:solidFill>
                <a:latin typeface="Arial"/>
                <a:cs typeface="Arial"/>
              </a:rPr>
              <a:t> </a:t>
            </a:r>
            <a:r>
              <a:rPr sz="2000" dirty="0">
                <a:solidFill>
                  <a:srgbClr val="212121"/>
                </a:solidFill>
                <a:latin typeface="Arial"/>
                <a:cs typeface="Arial"/>
              </a:rPr>
              <a:t>suicide</a:t>
            </a:r>
            <a:r>
              <a:rPr sz="2000" spc="-25" dirty="0">
                <a:solidFill>
                  <a:srgbClr val="212121"/>
                </a:solidFill>
                <a:latin typeface="Arial"/>
                <a:cs typeface="Arial"/>
              </a:rPr>
              <a:t> </a:t>
            </a:r>
            <a:r>
              <a:rPr sz="2000" dirty="0">
                <a:solidFill>
                  <a:srgbClr val="212121"/>
                </a:solidFill>
                <a:latin typeface="Arial"/>
                <a:cs typeface="Arial"/>
              </a:rPr>
              <a:t>plan</a:t>
            </a:r>
            <a:endParaRPr sz="2000" dirty="0">
              <a:latin typeface="Arial"/>
              <a:cs typeface="Arial"/>
            </a:endParaRPr>
          </a:p>
          <a:p>
            <a:pPr marL="577850" marR="526415" indent="-304800">
              <a:lnSpc>
                <a:spcPts val="2150"/>
              </a:lnSpc>
              <a:spcBef>
                <a:spcPts val="490"/>
              </a:spcBef>
              <a:buClr>
                <a:srgbClr val="D51F1A"/>
              </a:buClr>
              <a:buFont typeface="Wingdings"/>
              <a:buChar char=""/>
              <a:tabLst>
                <a:tab pos="577850" algn="l"/>
                <a:tab pos="578485" algn="l"/>
              </a:tabLst>
            </a:pPr>
            <a:r>
              <a:rPr sz="2000" spc="-5" dirty="0">
                <a:solidFill>
                  <a:srgbClr val="212121"/>
                </a:solidFill>
                <a:latin typeface="Arial"/>
                <a:cs typeface="Arial"/>
              </a:rPr>
              <a:t>1.4</a:t>
            </a:r>
            <a:r>
              <a:rPr sz="2000" spc="-35" dirty="0">
                <a:solidFill>
                  <a:srgbClr val="212121"/>
                </a:solidFill>
                <a:latin typeface="Arial"/>
                <a:cs typeface="Arial"/>
              </a:rPr>
              <a:t> </a:t>
            </a:r>
            <a:r>
              <a:rPr sz="2000" spc="-5" dirty="0">
                <a:solidFill>
                  <a:srgbClr val="212121"/>
                </a:solidFill>
                <a:latin typeface="Arial"/>
                <a:cs typeface="Arial"/>
              </a:rPr>
              <a:t>million</a:t>
            </a:r>
            <a:r>
              <a:rPr sz="2000" spc="-15" dirty="0">
                <a:solidFill>
                  <a:srgbClr val="212121"/>
                </a:solidFill>
                <a:latin typeface="Arial"/>
                <a:cs typeface="Arial"/>
              </a:rPr>
              <a:t> </a:t>
            </a:r>
            <a:r>
              <a:rPr sz="2000" dirty="0">
                <a:solidFill>
                  <a:srgbClr val="212121"/>
                </a:solidFill>
                <a:latin typeface="Arial"/>
                <a:cs typeface="Arial"/>
              </a:rPr>
              <a:t>made</a:t>
            </a:r>
            <a:r>
              <a:rPr sz="2000" spc="-50" dirty="0">
                <a:solidFill>
                  <a:srgbClr val="212121"/>
                </a:solidFill>
                <a:latin typeface="Arial"/>
                <a:cs typeface="Arial"/>
              </a:rPr>
              <a:t> </a:t>
            </a:r>
            <a:r>
              <a:rPr sz="2000" dirty="0">
                <a:solidFill>
                  <a:srgbClr val="212121"/>
                </a:solidFill>
                <a:latin typeface="Arial"/>
                <a:cs typeface="Arial"/>
              </a:rPr>
              <a:t>a </a:t>
            </a:r>
            <a:r>
              <a:rPr sz="2000" spc="-540" dirty="0">
                <a:solidFill>
                  <a:srgbClr val="212121"/>
                </a:solidFill>
                <a:latin typeface="Arial"/>
                <a:cs typeface="Arial"/>
              </a:rPr>
              <a:t> </a:t>
            </a:r>
            <a:r>
              <a:rPr sz="2000" dirty="0">
                <a:solidFill>
                  <a:srgbClr val="212121"/>
                </a:solidFill>
                <a:latin typeface="Arial"/>
                <a:cs typeface="Arial"/>
              </a:rPr>
              <a:t>suicide</a:t>
            </a:r>
            <a:r>
              <a:rPr sz="2000" spc="-25" dirty="0">
                <a:solidFill>
                  <a:srgbClr val="212121"/>
                </a:solidFill>
                <a:latin typeface="Arial"/>
                <a:cs typeface="Arial"/>
              </a:rPr>
              <a:t> </a:t>
            </a:r>
            <a:r>
              <a:rPr sz="2000" spc="-5" dirty="0">
                <a:solidFill>
                  <a:srgbClr val="212121"/>
                </a:solidFill>
                <a:latin typeface="Arial"/>
                <a:cs typeface="Arial"/>
              </a:rPr>
              <a:t>attempt</a:t>
            </a:r>
            <a:endParaRPr sz="20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spcBef>
                <a:spcPts val="5"/>
              </a:spcBef>
            </a:pPr>
            <a:endParaRPr sz="2900" dirty="0">
              <a:latin typeface="Arial"/>
              <a:cs typeface="Arial"/>
            </a:endParaRPr>
          </a:p>
          <a:p>
            <a:pPr marL="120650" marR="265430">
              <a:lnSpc>
                <a:spcPts val="2160"/>
              </a:lnSpc>
            </a:pPr>
            <a:r>
              <a:rPr sz="2000" spc="-5" dirty="0">
                <a:solidFill>
                  <a:srgbClr val="212121"/>
                </a:solidFill>
                <a:latin typeface="Arial"/>
                <a:cs typeface="Arial"/>
              </a:rPr>
              <a:t>Data </a:t>
            </a:r>
            <a:r>
              <a:rPr sz="2000" dirty="0">
                <a:solidFill>
                  <a:srgbClr val="212121"/>
                </a:solidFill>
                <a:latin typeface="Arial"/>
                <a:cs typeface="Arial"/>
              </a:rPr>
              <a:t>from the National </a:t>
            </a:r>
            <a:r>
              <a:rPr sz="2000" spc="5" dirty="0">
                <a:solidFill>
                  <a:srgbClr val="212121"/>
                </a:solidFill>
                <a:latin typeface="Arial"/>
                <a:cs typeface="Arial"/>
              </a:rPr>
              <a:t> </a:t>
            </a:r>
            <a:r>
              <a:rPr sz="2000" spc="-5" dirty="0">
                <a:solidFill>
                  <a:srgbClr val="212121"/>
                </a:solidFill>
                <a:latin typeface="Arial"/>
                <a:cs typeface="Arial"/>
              </a:rPr>
              <a:t>Survey</a:t>
            </a:r>
            <a:r>
              <a:rPr sz="2000" spc="-25" dirty="0">
                <a:solidFill>
                  <a:srgbClr val="212121"/>
                </a:solidFill>
                <a:latin typeface="Arial"/>
                <a:cs typeface="Arial"/>
              </a:rPr>
              <a:t> </a:t>
            </a:r>
            <a:r>
              <a:rPr sz="2000" dirty="0">
                <a:solidFill>
                  <a:srgbClr val="212121"/>
                </a:solidFill>
                <a:latin typeface="Arial"/>
                <a:cs typeface="Arial"/>
              </a:rPr>
              <a:t>on</a:t>
            </a:r>
            <a:r>
              <a:rPr sz="2000" spc="-25" dirty="0">
                <a:solidFill>
                  <a:srgbClr val="212121"/>
                </a:solidFill>
                <a:latin typeface="Arial"/>
                <a:cs typeface="Arial"/>
              </a:rPr>
              <a:t> </a:t>
            </a:r>
            <a:r>
              <a:rPr sz="2000" dirty="0">
                <a:solidFill>
                  <a:srgbClr val="212121"/>
                </a:solidFill>
                <a:latin typeface="Arial"/>
                <a:cs typeface="Arial"/>
              </a:rPr>
              <a:t>Drug</a:t>
            </a:r>
            <a:r>
              <a:rPr sz="2000" spc="-45" dirty="0">
                <a:solidFill>
                  <a:srgbClr val="212121"/>
                </a:solidFill>
                <a:latin typeface="Arial"/>
                <a:cs typeface="Arial"/>
              </a:rPr>
              <a:t> </a:t>
            </a:r>
            <a:r>
              <a:rPr sz="2000" dirty="0">
                <a:solidFill>
                  <a:srgbClr val="212121"/>
                </a:solidFill>
                <a:latin typeface="Arial"/>
                <a:cs typeface="Arial"/>
              </a:rPr>
              <a:t>Use</a:t>
            </a:r>
            <a:r>
              <a:rPr sz="2000" spc="-40" dirty="0">
                <a:solidFill>
                  <a:srgbClr val="212121"/>
                </a:solidFill>
                <a:latin typeface="Arial"/>
                <a:cs typeface="Arial"/>
              </a:rPr>
              <a:t> </a:t>
            </a:r>
            <a:r>
              <a:rPr sz="2000" dirty="0">
                <a:solidFill>
                  <a:srgbClr val="212121"/>
                </a:solidFill>
                <a:latin typeface="Arial"/>
                <a:cs typeface="Arial"/>
              </a:rPr>
              <a:t>and </a:t>
            </a:r>
            <a:r>
              <a:rPr sz="2000" spc="-545" dirty="0">
                <a:solidFill>
                  <a:srgbClr val="212121"/>
                </a:solidFill>
                <a:latin typeface="Arial"/>
                <a:cs typeface="Arial"/>
              </a:rPr>
              <a:t> </a:t>
            </a:r>
            <a:r>
              <a:rPr sz="2000" dirty="0">
                <a:solidFill>
                  <a:srgbClr val="212121"/>
                </a:solidFill>
                <a:latin typeface="Arial"/>
                <a:cs typeface="Arial"/>
              </a:rPr>
              <a:t>Health</a:t>
            </a:r>
            <a:r>
              <a:rPr sz="2000" spc="-35" dirty="0">
                <a:solidFill>
                  <a:srgbClr val="212121"/>
                </a:solidFill>
                <a:latin typeface="Arial"/>
                <a:cs typeface="Arial"/>
              </a:rPr>
              <a:t> </a:t>
            </a:r>
            <a:r>
              <a:rPr sz="2000" dirty="0">
                <a:solidFill>
                  <a:srgbClr val="212121"/>
                </a:solidFill>
                <a:latin typeface="Arial"/>
                <a:cs typeface="Arial"/>
              </a:rPr>
              <a:t>(2018)</a:t>
            </a:r>
            <a:endParaRPr sz="2000" dirty="0">
              <a:latin typeface="Arial"/>
              <a:cs typeface="Arial"/>
            </a:endParaRPr>
          </a:p>
        </p:txBody>
      </p:sp>
      <p:sp>
        <p:nvSpPr>
          <p:cNvPr id="4" name="object 4">
            <a:extLst>
              <a:ext uri="{C183D7F6-B498-43B3-948B-1728B52AA6E4}">
                <adec:decorative xmlns:adec="http://schemas.microsoft.com/office/drawing/2017/decorative" val="1"/>
              </a:ext>
            </a:extLst>
          </p:cNvPr>
          <p:cNvSpPr txBox="1"/>
          <p:nvPr/>
        </p:nvSpPr>
        <p:spPr>
          <a:xfrm>
            <a:off x="8259318" y="174497"/>
            <a:ext cx="3040380" cy="6007735"/>
          </a:xfrm>
          <a:prstGeom prst="rect">
            <a:avLst/>
          </a:prstGeom>
          <a:solidFill>
            <a:srgbClr val="87A7DF"/>
          </a:solidFill>
          <a:ln w="25400">
            <a:solidFill>
              <a:srgbClr val="FFFFFF"/>
            </a:solidFill>
          </a:ln>
        </p:spPr>
        <p:txBody>
          <a:bodyPr vert="horz" wrap="square" lIns="0" tIns="196850" rIns="0" bIns="0" rtlCol="0">
            <a:spAutoFit/>
          </a:bodyPr>
          <a:lstStyle/>
          <a:p>
            <a:pPr marL="577850" indent="-305435">
              <a:lnSpc>
                <a:spcPts val="2280"/>
              </a:lnSpc>
              <a:spcBef>
                <a:spcPts val="1550"/>
              </a:spcBef>
              <a:buClr>
                <a:srgbClr val="D51F1A"/>
              </a:buClr>
              <a:buFont typeface="Wingdings"/>
              <a:buChar char=""/>
              <a:tabLst>
                <a:tab pos="577215" algn="l"/>
                <a:tab pos="578485" algn="l"/>
              </a:tabLst>
            </a:pPr>
            <a:r>
              <a:rPr sz="2000" spc="-5" dirty="0">
                <a:solidFill>
                  <a:srgbClr val="212121"/>
                </a:solidFill>
                <a:latin typeface="Arial"/>
                <a:cs typeface="Arial"/>
              </a:rPr>
              <a:t>In</a:t>
            </a:r>
            <a:r>
              <a:rPr sz="2000" spc="-30" dirty="0">
                <a:solidFill>
                  <a:srgbClr val="212121"/>
                </a:solidFill>
                <a:latin typeface="Arial"/>
                <a:cs typeface="Arial"/>
              </a:rPr>
              <a:t> </a:t>
            </a:r>
            <a:r>
              <a:rPr sz="2000" dirty="0">
                <a:solidFill>
                  <a:srgbClr val="212121"/>
                </a:solidFill>
                <a:latin typeface="Arial"/>
                <a:cs typeface="Arial"/>
              </a:rPr>
              <a:t>2018</a:t>
            </a:r>
            <a:r>
              <a:rPr sz="2000" spc="-25" dirty="0">
                <a:solidFill>
                  <a:srgbClr val="212121"/>
                </a:solidFill>
                <a:latin typeface="Arial"/>
                <a:cs typeface="Arial"/>
              </a:rPr>
              <a:t> </a:t>
            </a:r>
            <a:r>
              <a:rPr sz="2000" dirty="0">
                <a:solidFill>
                  <a:srgbClr val="212121"/>
                </a:solidFill>
                <a:latin typeface="Arial"/>
                <a:cs typeface="Arial"/>
              </a:rPr>
              <a:t>17.2%</a:t>
            </a:r>
            <a:r>
              <a:rPr sz="2000" spc="-35" dirty="0">
                <a:solidFill>
                  <a:srgbClr val="212121"/>
                </a:solidFill>
                <a:latin typeface="Arial"/>
                <a:cs typeface="Arial"/>
              </a:rPr>
              <a:t> </a:t>
            </a:r>
            <a:r>
              <a:rPr sz="2000" dirty="0">
                <a:solidFill>
                  <a:srgbClr val="212121"/>
                </a:solidFill>
                <a:latin typeface="Arial"/>
                <a:cs typeface="Arial"/>
              </a:rPr>
              <a:t>of</a:t>
            </a:r>
            <a:endParaRPr sz="2000" dirty="0">
              <a:latin typeface="Arial"/>
              <a:cs typeface="Arial"/>
            </a:endParaRPr>
          </a:p>
          <a:p>
            <a:pPr marL="577850" marR="1206500">
              <a:lnSpc>
                <a:spcPts val="2160"/>
              </a:lnSpc>
              <a:spcBef>
                <a:spcPts val="150"/>
              </a:spcBef>
            </a:pPr>
            <a:r>
              <a:rPr sz="2000" dirty="0">
                <a:solidFill>
                  <a:srgbClr val="212121"/>
                </a:solidFill>
                <a:latin typeface="Arial"/>
                <a:cs typeface="Arial"/>
              </a:rPr>
              <a:t>students </a:t>
            </a:r>
            <a:r>
              <a:rPr sz="2000" spc="5" dirty="0">
                <a:solidFill>
                  <a:srgbClr val="212121"/>
                </a:solidFill>
                <a:latin typeface="Arial"/>
                <a:cs typeface="Arial"/>
              </a:rPr>
              <a:t> </a:t>
            </a:r>
            <a:r>
              <a:rPr sz="2000" dirty="0">
                <a:solidFill>
                  <a:srgbClr val="212121"/>
                </a:solidFill>
                <a:latin typeface="Arial"/>
                <a:cs typeface="Arial"/>
              </a:rPr>
              <a:t>surveyed </a:t>
            </a:r>
            <a:r>
              <a:rPr sz="2000" spc="5" dirty="0">
                <a:solidFill>
                  <a:srgbClr val="212121"/>
                </a:solidFill>
                <a:latin typeface="Arial"/>
                <a:cs typeface="Arial"/>
              </a:rPr>
              <a:t> </a:t>
            </a:r>
            <a:r>
              <a:rPr sz="2000" dirty="0">
                <a:solidFill>
                  <a:srgbClr val="212121"/>
                </a:solidFill>
                <a:latin typeface="Arial"/>
                <a:cs typeface="Arial"/>
              </a:rPr>
              <a:t>seriously </a:t>
            </a:r>
            <a:r>
              <a:rPr sz="2000" spc="5" dirty="0">
                <a:solidFill>
                  <a:srgbClr val="212121"/>
                </a:solidFill>
                <a:latin typeface="Arial"/>
                <a:cs typeface="Arial"/>
              </a:rPr>
              <a:t> c</a:t>
            </a:r>
            <a:r>
              <a:rPr sz="2000" dirty="0">
                <a:solidFill>
                  <a:srgbClr val="212121"/>
                </a:solidFill>
                <a:latin typeface="Arial"/>
                <a:cs typeface="Arial"/>
              </a:rPr>
              <a:t>on</a:t>
            </a:r>
            <a:r>
              <a:rPr sz="2000" spc="5" dirty="0">
                <a:solidFill>
                  <a:srgbClr val="212121"/>
                </a:solidFill>
                <a:latin typeface="Arial"/>
                <a:cs typeface="Arial"/>
              </a:rPr>
              <a:t>s</a:t>
            </a:r>
            <a:r>
              <a:rPr sz="2000" spc="-5" dirty="0">
                <a:solidFill>
                  <a:srgbClr val="212121"/>
                </a:solidFill>
                <a:latin typeface="Arial"/>
                <a:cs typeface="Arial"/>
              </a:rPr>
              <a:t>i</a:t>
            </a:r>
            <a:r>
              <a:rPr sz="2000" dirty="0">
                <a:solidFill>
                  <a:srgbClr val="212121"/>
                </a:solidFill>
                <a:latin typeface="Arial"/>
                <a:cs typeface="Arial"/>
              </a:rPr>
              <a:t>dered  suicide</a:t>
            </a:r>
            <a:endParaRPr sz="2000" dirty="0">
              <a:latin typeface="Arial"/>
              <a:cs typeface="Arial"/>
            </a:endParaRPr>
          </a:p>
          <a:p>
            <a:pPr marL="577850" marR="749300" indent="-304800">
              <a:lnSpc>
                <a:spcPts val="2150"/>
              </a:lnSpc>
              <a:spcBef>
                <a:spcPts val="490"/>
              </a:spcBef>
              <a:buClr>
                <a:srgbClr val="D51F1A"/>
              </a:buClr>
              <a:buFont typeface="Wingdings"/>
              <a:buChar char=""/>
              <a:tabLst>
                <a:tab pos="577215" algn="l"/>
                <a:tab pos="578485" algn="l"/>
              </a:tabLst>
            </a:pPr>
            <a:r>
              <a:rPr sz="2000" spc="-5" dirty="0">
                <a:solidFill>
                  <a:srgbClr val="212121"/>
                </a:solidFill>
                <a:latin typeface="Arial"/>
                <a:cs typeface="Arial"/>
              </a:rPr>
              <a:t>13.6</a:t>
            </a:r>
            <a:r>
              <a:rPr sz="2000" spc="-40" dirty="0">
                <a:solidFill>
                  <a:srgbClr val="212121"/>
                </a:solidFill>
                <a:latin typeface="Arial"/>
                <a:cs typeface="Arial"/>
              </a:rPr>
              <a:t> </a:t>
            </a:r>
            <a:r>
              <a:rPr sz="2000" dirty="0">
                <a:solidFill>
                  <a:srgbClr val="212121"/>
                </a:solidFill>
                <a:latin typeface="Arial"/>
                <a:cs typeface="Arial"/>
              </a:rPr>
              <a:t>%</a:t>
            </a:r>
            <a:r>
              <a:rPr sz="2000" spc="-35" dirty="0">
                <a:solidFill>
                  <a:srgbClr val="212121"/>
                </a:solidFill>
                <a:latin typeface="Arial"/>
                <a:cs typeface="Arial"/>
              </a:rPr>
              <a:t> </a:t>
            </a:r>
            <a:r>
              <a:rPr sz="2000" dirty="0">
                <a:solidFill>
                  <a:srgbClr val="212121"/>
                </a:solidFill>
                <a:latin typeface="Arial"/>
                <a:cs typeface="Arial"/>
              </a:rPr>
              <a:t>made</a:t>
            </a:r>
            <a:r>
              <a:rPr sz="2000" spc="-50" dirty="0">
                <a:solidFill>
                  <a:srgbClr val="212121"/>
                </a:solidFill>
                <a:latin typeface="Arial"/>
                <a:cs typeface="Arial"/>
              </a:rPr>
              <a:t> </a:t>
            </a:r>
            <a:r>
              <a:rPr sz="2000" dirty="0">
                <a:solidFill>
                  <a:srgbClr val="212121"/>
                </a:solidFill>
                <a:latin typeface="Arial"/>
                <a:cs typeface="Arial"/>
              </a:rPr>
              <a:t>a </a:t>
            </a:r>
            <a:r>
              <a:rPr sz="2000" spc="-545" dirty="0">
                <a:solidFill>
                  <a:srgbClr val="212121"/>
                </a:solidFill>
                <a:latin typeface="Arial"/>
                <a:cs typeface="Arial"/>
              </a:rPr>
              <a:t> </a:t>
            </a:r>
            <a:r>
              <a:rPr sz="2000" dirty="0">
                <a:solidFill>
                  <a:srgbClr val="212121"/>
                </a:solidFill>
                <a:latin typeface="Arial"/>
                <a:cs typeface="Arial"/>
              </a:rPr>
              <a:t>suicide</a:t>
            </a:r>
            <a:r>
              <a:rPr sz="2000" spc="-30" dirty="0">
                <a:solidFill>
                  <a:srgbClr val="212121"/>
                </a:solidFill>
                <a:latin typeface="Arial"/>
                <a:cs typeface="Arial"/>
              </a:rPr>
              <a:t> </a:t>
            </a:r>
            <a:r>
              <a:rPr sz="2000" dirty="0">
                <a:solidFill>
                  <a:srgbClr val="212121"/>
                </a:solidFill>
                <a:latin typeface="Arial"/>
                <a:cs typeface="Arial"/>
              </a:rPr>
              <a:t>plan</a:t>
            </a:r>
            <a:endParaRPr sz="2000" dirty="0">
              <a:latin typeface="Arial"/>
              <a:cs typeface="Arial"/>
            </a:endParaRPr>
          </a:p>
          <a:p>
            <a:pPr marL="577850" marR="743585" indent="-304800">
              <a:lnSpc>
                <a:spcPts val="2160"/>
              </a:lnSpc>
              <a:spcBef>
                <a:spcPts val="480"/>
              </a:spcBef>
              <a:buClr>
                <a:srgbClr val="D51F1A"/>
              </a:buClr>
              <a:buFont typeface="Wingdings"/>
              <a:buChar char=""/>
              <a:tabLst>
                <a:tab pos="577215" algn="l"/>
                <a:tab pos="578485" algn="l"/>
              </a:tabLst>
            </a:pPr>
            <a:r>
              <a:rPr sz="2000" spc="-5" dirty="0">
                <a:solidFill>
                  <a:srgbClr val="212121"/>
                </a:solidFill>
                <a:latin typeface="Arial"/>
                <a:cs typeface="Arial"/>
              </a:rPr>
              <a:t>7.4% </a:t>
            </a:r>
            <a:r>
              <a:rPr sz="2000" dirty="0">
                <a:solidFill>
                  <a:srgbClr val="212121"/>
                </a:solidFill>
                <a:latin typeface="Arial"/>
                <a:cs typeface="Arial"/>
              </a:rPr>
              <a:t>made a </a:t>
            </a:r>
            <a:r>
              <a:rPr sz="2000" spc="5" dirty="0">
                <a:solidFill>
                  <a:srgbClr val="212121"/>
                </a:solidFill>
                <a:latin typeface="Arial"/>
                <a:cs typeface="Arial"/>
              </a:rPr>
              <a:t> </a:t>
            </a:r>
            <a:r>
              <a:rPr sz="2000" dirty="0">
                <a:solidFill>
                  <a:srgbClr val="212121"/>
                </a:solidFill>
                <a:latin typeface="Arial"/>
                <a:cs typeface="Arial"/>
              </a:rPr>
              <a:t>suicide</a:t>
            </a:r>
            <a:r>
              <a:rPr sz="2000" spc="-70" dirty="0">
                <a:solidFill>
                  <a:srgbClr val="212121"/>
                </a:solidFill>
                <a:latin typeface="Arial"/>
                <a:cs typeface="Arial"/>
              </a:rPr>
              <a:t> </a:t>
            </a:r>
            <a:r>
              <a:rPr sz="2000" spc="-5" dirty="0">
                <a:solidFill>
                  <a:srgbClr val="212121"/>
                </a:solidFill>
                <a:latin typeface="Arial"/>
                <a:cs typeface="Arial"/>
              </a:rPr>
              <a:t>attempt</a:t>
            </a:r>
            <a:endParaRPr sz="2000" dirty="0">
              <a:latin typeface="Arial"/>
              <a:cs typeface="Arial"/>
            </a:endParaRPr>
          </a:p>
          <a:p>
            <a:pPr>
              <a:lnSpc>
                <a:spcPct val="100000"/>
              </a:lnSpc>
            </a:pPr>
            <a:endParaRPr sz="2200" dirty="0">
              <a:latin typeface="Arial"/>
              <a:cs typeface="Arial"/>
            </a:endParaRPr>
          </a:p>
          <a:p>
            <a:pPr>
              <a:lnSpc>
                <a:spcPct val="100000"/>
              </a:lnSpc>
            </a:pPr>
            <a:endParaRPr sz="2200" dirty="0">
              <a:latin typeface="Arial"/>
              <a:cs typeface="Arial"/>
            </a:endParaRPr>
          </a:p>
          <a:p>
            <a:pPr>
              <a:lnSpc>
                <a:spcPct val="100000"/>
              </a:lnSpc>
              <a:spcBef>
                <a:spcPts val="5"/>
              </a:spcBef>
            </a:pPr>
            <a:endParaRPr sz="2900" dirty="0">
              <a:latin typeface="Arial"/>
              <a:cs typeface="Arial"/>
            </a:endParaRPr>
          </a:p>
          <a:p>
            <a:pPr marL="120650" marR="608330" indent="135255">
              <a:lnSpc>
                <a:spcPts val="2160"/>
              </a:lnSpc>
            </a:pPr>
            <a:r>
              <a:rPr sz="2000" spc="-40" dirty="0">
                <a:solidFill>
                  <a:srgbClr val="212121"/>
                </a:solidFill>
                <a:latin typeface="Arial"/>
                <a:cs typeface="Arial"/>
              </a:rPr>
              <a:t>Youth</a:t>
            </a:r>
            <a:r>
              <a:rPr sz="2000" spc="-25" dirty="0">
                <a:solidFill>
                  <a:srgbClr val="212121"/>
                </a:solidFill>
                <a:latin typeface="Arial"/>
                <a:cs typeface="Arial"/>
              </a:rPr>
              <a:t> </a:t>
            </a:r>
            <a:r>
              <a:rPr sz="2000" dirty="0">
                <a:solidFill>
                  <a:srgbClr val="212121"/>
                </a:solidFill>
                <a:latin typeface="Arial"/>
                <a:cs typeface="Arial"/>
              </a:rPr>
              <a:t>Risk </a:t>
            </a:r>
            <a:r>
              <a:rPr sz="2000" spc="5" dirty="0">
                <a:solidFill>
                  <a:srgbClr val="212121"/>
                </a:solidFill>
                <a:latin typeface="Arial"/>
                <a:cs typeface="Arial"/>
              </a:rPr>
              <a:t> </a:t>
            </a:r>
            <a:r>
              <a:rPr sz="2000" spc="-5" dirty="0">
                <a:solidFill>
                  <a:srgbClr val="212121"/>
                </a:solidFill>
                <a:latin typeface="Arial"/>
                <a:cs typeface="Arial"/>
              </a:rPr>
              <a:t>Behavior </a:t>
            </a:r>
            <a:r>
              <a:rPr sz="2000" dirty="0">
                <a:solidFill>
                  <a:srgbClr val="212121"/>
                </a:solidFill>
                <a:latin typeface="Arial"/>
                <a:cs typeface="Arial"/>
              </a:rPr>
              <a:t> </a:t>
            </a:r>
            <a:r>
              <a:rPr sz="2000" spc="-5" dirty="0">
                <a:solidFill>
                  <a:srgbClr val="212121"/>
                </a:solidFill>
                <a:latin typeface="Arial"/>
                <a:cs typeface="Arial"/>
              </a:rPr>
              <a:t>Surveillance System </a:t>
            </a:r>
            <a:r>
              <a:rPr sz="2000" spc="-545" dirty="0">
                <a:solidFill>
                  <a:srgbClr val="212121"/>
                </a:solidFill>
                <a:latin typeface="Arial"/>
                <a:cs typeface="Arial"/>
              </a:rPr>
              <a:t> </a:t>
            </a:r>
            <a:r>
              <a:rPr sz="2000" dirty="0">
                <a:solidFill>
                  <a:srgbClr val="212121"/>
                </a:solidFill>
                <a:latin typeface="Arial"/>
                <a:cs typeface="Arial"/>
              </a:rPr>
              <a:t>(2017)</a:t>
            </a:r>
            <a:endParaRPr sz="2000" dirty="0">
              <a:latin typeface="Arial"/>
              <a:cs typeface="Arial"/>
            </a:endParaRPr>
          </a:p>
        </p:txBody>
      </p:sp>
      <p:sp>
        <p:nvSpPr>
          <p:cNvPr id="7" name="object 7"/>
          <p:cNvSpPr txBox="1"/>
          <p:nvPr/>
        </p:nvSpPr>
        <p:spPr>
          <a:xfrm>
            <a:off x="11575762" y="6307988"/>
            <a:ext cx="616237"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FFFFFF"/>
                </a:solidFill>
                <a:latin typeface="Arial"/>
                <a:cs typeface="Arial"/>
              </a:rPr>
              <a:t>69</a:t>
            </a:r>
            <a:endParaRPr sz="2400" dirty="0">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515729" y="292684"/>
            <a:ext cx="5129530" cy="1488440"/>
          </a:xfrm>
          <a:prstGeom prst="rect">
            <a:avLst/>
          </a:prstGeom>
        </p:spPr>
        <p:txBody>
          <a:bodyPr vert="horz" wrap="square" lIns="0" tIns="12700" rIns="0" bIns="0" rtlCol="0">
            <a:spAutoFit/>
          </a:bodyPr>
          <a:lstStyle/>
          <a:p>
            <a:pPr marL="1266825" marR="9525" indent="-1254760">
              <a:lnSpc>
                <a:spcPct val="100000"/>
              </a:lnSpc>
              <a:spcBef>
                <a:spcPts val="100"/>
              </a:spcBef>
            </a:pPr>
            <a:r>
              <a:rPr sz="4800" b="0" spc="-135" dirty="0">
                <a:solidFill>
                  <a:srgbClr val="D51F1A"/>
                </a:solidFill>
                <a:latin typeface="Arial"/>
                <a:cs typeface="Arial"/>
              </a:rPr>
              <a:t>H</a:t>
            </a:r>
            <a:r>
              <a:rPr sz="4800" b="0" spc="-140" dirty="0">
                <a:solidFill>
                  <a:srgbClr val="D51F1A"/>
                </a:solidFill>
                <a:latin typeface="Arial"/>
                <a:cs typeface="Arial"/>
              </a:rPr>
              <a:t>o</a:t>
            </a:r>
            <a:r>
              <a:rPr sz="4800" b="0" dirty="0">
                <a:solidFill>
                  <a:srgbClr val="D51F1A"/>
                </a:solidFill>
                <a:latin typeface="Arial"/>
                <a:cs typeface="Arial"/>
              </a:rPr>
              <a:t>w</a:t>
            </a:r>
            <a:r>
              <a:rPr sz="4800" b="0" spc="-265" dirty="0">
                <a:solidFill>
                  <a:srgbClr val="D51F1A"/>
                </a:solidFill>
                <a:latin typeface="Arial"/>
                <a:cs typeface="Arial"/>
              </a:rPr>
              <a:t> </a:t>
            </a:r>
            <a:r>
              <a:rPr sz="4800" b="0" spc="-135" dirty="0">
                <a:solidFill>
                  <a:srgbClr val="D51F1A"/>
                </a:solidFill>
                <a:latin typeface="Arial"/>
                <a:cs typeface="Arial"/>
              </a:rPr>
              <a:t>t</a:t>
            </a:r>
            <a:r>
              <a:rPr sz="4800" b="0" dirty="0">
                <a:solidFill>
                  <a:srgbClr val="D51F1A"/>
                </a:solidFill>
                <a:latin typeface="Arial"/>
                <a:cs typeface="Arial"/>
              </a:rPr>
              <a:t>o</a:t>
            </a:r>
            <a:r>
              <a:rPr sz="4800" b="0" spc="-265" dirty="0">
                <a:solidFill>
                  <a:srgbClr val="D51F1A"/>
                </a:solidFill>
                <a:latin typeface="Arial"/>
                <a:cs typeface="Arial"/>
              </a:rPr>
              <a:t> </a:t>
            </a:r>
            <a:r>
              <a:rPr sz="4800" b="0" spc="-140" dirty="0">
                <a:solidFill>
                  <a:srgbClr val="D51F1A"/>
                </a:solidFill>
                <a:latin typeface="Arial"/>
                <a:cs typeface="Arial"/>
              </a:rPr>
              <a:t>he</a:t>
            </a:r>
            <a:r>
              <a:rPr sz="4800" b="0" spc="-135" dirty="0">
                <a:solidFill>
                  <a:srgbClr val="D51F1A"/>
                </a:solidFill>
                <a:latin typeface="Arial"/>
                <a:cs typeface="Arial"/>
              </a:rPr>
              <a:t>l</a:t>
            </a:r>
            <a:r>
              <a:rPr sz="4800" b="0" dirty="0">
                <a:solidFill>
                  <a:srgbClr val="D51F1A"/>
                </a:solidFill>
                <a:latin typeface="Arial"/>
                <a:cs typeface="Arial"/>
              </a:rPr>
              <a:t>p</a:t>
            </a:r>
            <a:r>
              <a:rPr sz="4800" b="0" spc="-240" dirty="0">
                <a:solidFill>
                  <a:srgbClr val="D51F1A"/>
                </a:solidFill>
                <a:latin typeface="Arial"/>
                <a:cs typeface="Arial"/>
              </a:rPr>
              <a:t> </a:t>
            </a:r>
            <a:r>
              <a:rPr sz="4800" b="0" spc="-140" dirty="0">
                <a:solidFill>
                  <a:srgbClr val="D51F1A"/>
                </a:solidFill>
                <a:latin typeface="Arial"/>
                <a:cs typeface="Arial"/>
              </a:rPr>
              <a:t>at</a:t>
            </a:r>
            <a:r>
              <a:rPr sz="4800" b="0" spc="-135" dirty="0">
                <a:solidFill>
                  <a:srgbClr val="D51F1A"/>
                </a:solidFill>
                <a:latin typeface="Arial"/>
                <a:cs typeface="Arial"/>
              </a:rPr>
              <a:t>t</a:t>
            </a:r>
            <a:r>
              <a:rPr sz="4800" b="0" spc="-140" dirty="0">
                <a:solidFill>
                  <a:srgbClr val="D51F1A"/>
                </a:solidFill>
                <a:latin typeface="Arial"/>
                <a:cs typeface="Arial"/>
              </a:rPr>
              <a:t>empt  </a:t>
            </a:r>
            <a:r>
              <a:rPr sz="4800" b="0" spc="-125" dirty="0">
                <a:solidFill>
                  <a:srgbClr val="D51F1A"/>
                </a:solidFill>
                <a:latin typeface="Arial"/>
                <a:cs typeface="Arial"/>
              </a:rPr>
              <a:t>survivors</a:t>
            </a:r>
            <a:endParaRPr sz="4800" dirty="0">
              <a:latin typeface="Arial"/>
              <a:cs typeface="Arial"/>
            </a:endParaRPr>
          </a:p>
        </p:txBody>
      </p:sp>
      <p:pic>
        <p:nvPicPr>
          <p:cNvPr id="2" name="object 2" descr="Image of a person on a mountain helping another to climb up"/>
          <p:cNvPicPr/>
          <p:nvPr/>
        </p:nvPicPr>
        <p:blipFill>
          <a:blip r:embed="rId2" cstate="print"/>
          <a:stretch>
            <a:fillRect/>
          </a:stretch>
        </p:blipFill>
        <p:spPr>
          <a:xfrm>
            <a:off x="0" y="1523"/>
            <a:ext cx="4069079" cy="6851211"/>
          </a:xfrm>
          <a:prstGeom prst="rect">
            <a:avLst/>
          </a:prstGeom>
        </p:spPr>
      </p:pic>
      <p:sp>
        <p:nvSpPr>
          <p:cNvPr id="4" name="object 4"/>
          <p:cNvSpPr txBox="1"/>
          <p:nvPr/>
        </p:nvSpPr>
        <p:spPr>
          <a:xfrm>
            <a:off x="4852213" y="2049193"/>
            <a:ext cx="6103620" cy="3951604"/>
          </a:xfrm>
          <a:prstGeom prst="rect">
            <a:avLst/>
          </a:prstGeom>
        </p:spPr>
        <p:txBody>
          <a:bodyPr vert="horz" wrap="square" lIns="0" tIns="12700" rIns="0" bIns="0" rtlCol="0">
            <a:spAutoFit/>
          </a:bodyPr>
          <a:lstStyle/>
          <a:p>
            <a:pPr marL="317500" marR="111125" indent="-304800" algn="just">
              <a:lnSpc>
                <a:spcPct val="110000"/>
              </a:lnSpc>
              <a:spcBef>
                <a:spcPts val="100"/>
              </a:spcBef>
              <a:buClr>
                <a:srgbClr val="D51F1A"/>
              </a:buClr>
              <a:buFont typeface="Wingdings"/>
              <a:buChar char=""/>
              <a:tabLst>
                <a:tab pos="317500" algn="l"/>
              </a:tabLst>
            </a:pPr>
            <a:r>
              <a:rPr sz="1600" dirty="0">
                <a:solidFill>
                  <a:srgbClr val="212121"/>
                </a:solidFill>
                <a:latin typeface="Arial"/>
                <a:cs typeface="Arial"/>
              </a:rPr>
              <a:t>All activities </a:t>
            </a:r>
            <a:r>
              <a:rPr sz="1600" spc="-5" dirty="0">
                <a:solidFill>
                  <a:srgbClr val="212121"/>
                </a:solidFill>
                <a:latin typeface="Arial"/>
                <a:cs typeface="Arial"/>
              </a:rPr>
              <a:t>designed to help </a:t>
            </a:r>
            <a:r>
              <a:rPr sz="1600" spc="-10" dirty="0">
                <a:solidFill>
                  <a:srgbClr val="212121"/>
                </a:solidFill>
                <a:latin typeface="Arial"/>
                <a:cs typeface="Arial"/>
              </a:rPr>
              <a:t>attempt </a:t>
            </a:r>
            <a:r>
              <a:rPr sz="1600" spc="-5" dirty="0">
                <a:solidFill>
                  <a:srgbClr val="212121"/>
                </a:solidFill>
                <a:latin typeface="Arial"/>
                <a:cs typeface="Arial"/>
              </a:rPr>
              <a:t>survivors, or </a:t>
            </a:r>
            <a:r>
              <a:rPr sz="1600" spc="-10" dirty="0">
                <a:solidFill>
                  <a:srgbClr val="212121"/>
                </a:solidFill>
                <a:latin typeface="Arial"/>
                <a:cs typeface="Arial"/>
              </a:rPr>
              <a:t>anyone </a:t>
            </a:r>
            <a:r>
              <a:rPr sz="1600" spc="-15" dirty="0">
                <a:solidFill>
                  <a:srgbClr val="212121"/>
                </a:solidFill>
                <a:latin typeface="Arial"/>
                <a:cs typeface="Arial"/>
              </a:rPr>
              <a:t>who </a:t>
            </a:r>
            <a:r>
              <a:rPr sz="1600" spc="-430" dirty="0">
                <a:solidFill>
                  <a:srgbClr val="212121"/>
                </a:solidFill>
                <a:latin typeface="Arial"/>
                <a:cs typeface="Arial"/>
              </a:rPr>
              <a:t> </a:t>
            </a:r>
            <a:r>
              <a:rPr sz="1600" spc="-10" dirty="0">
                <a:solidFill>
                  <a:srgbClr val="212121"/>
                </a:solidFill>
                <a:latin typeface="Arial"/>
                <a:cs typeface="Arial"/>
              </a:rPr>
              <a:t>has been </a:t>
            </a:r>
            <a:r>
              <a:rPr sz="1600" spc="-5" dirty="0">
                <a:solidFill>
                  <a:srgbClr val="212121"/>
                </a:solidFill>
                <a:latin typeface="Arial"/>
                <a:cs typeface="Arial"/>
              </a:rPr>
              <a:t>suicidal, should be consistent with </a:t>
            </a:r>
            <a:r>
              <a:rPr sz="1600" spc="-10" dirty="0">
                <a:solidFill>
                  <a:srgbClr val="212121"/>
                </a:solidFill>
                <a:latin typeface="Arial"/>
                <a:cs typeface="Arial"/>
              </a:rPr>
              <a:t>one </a:t>
            </a:r>
            <a:r>
              <a:rPr sz="1600" spc="-5" dirty="0">
                <a:solidFill>
                  <a:srgbClr val="212121"/>
                </a:solidFill>
                <a:latin typeface="Arial"/>
                <a:cs typeface="Arial"/>
              </a:rPr>
              <a:t>or more of the </a:t>
            </a:r>
            <a:r>
              <a:rPr sz="1600" spc="-430" dirty="0">
                <a:solidFill>
                  <a:srgbClr val="212121"/>
                </a:solidFill>
                <a:latin typeface="Arial"/>
                <a:cs typeface="Arial"/>
              </a:rPr>
              <a:t> </a:t>
            </a:r>
            <a:r>
              <a:rPr sz="1600" spc="-5" dirty="0">
                <a:solidFill>
                  <a:srgbClr val="212121"/>
                </a:solidFill>
                <a:latin typeface="Arial"/>
                <a:cs typeface="Arial"/>
              </a:rPr>
              <a:t>following</a:t>
            </a:r>
            <a:r>
              <a:rPr sz="1600" spc="-20" dirty="0">
                <a:solidFill>
                  <a:srgbClr val="212121"/>
                </a:solidFill>
                <a:latin typeface="Arial"/>
                <a:cs typeface="Arial"/>
              </a:rPr>
              <a:t> </a:t>
            </a:r>
            <a:r>
              <a:rPr sz="1600" spc="-10" dirty="0">
                <a:solidFill>
                  <a:srgbClr val="212121"/>
                </a:solidFill>
                <a:latin typeface="Arial"/>
                <a:cs typeface="Arial"/>
              </a:rPr>
              <a:t>Core</a:t>
            </a:r>
            <a:r>
              <a:rPr sz="1600" spc="10" dirty="0">
                <a:solidFill>
                  <a:srgbClr val="212121"/>
                </a:solidFill>
                <a:latin typeface="Arial"/>
                <a:cs typeface="Arial"/>
              </a:rPr>
              <a:t> </a:t>
            </a:r>
            <a:r>
              <a:rPr sz="1600" spc="-20" dirty="0">
                <a:solidFill>
                  <a:srgbClr val="212121"/>
                </a:solidFill>
                <a:latin typeface="Arial"/>
                <a:cs typeface="Arial"/>
              </a:rPr>
              <a:t>Values:</a:t>
            </a:r>
            <a:endParaRPr sz="1600" dirty="0">
              <a:latin typeface="Arial"/>
              <a:cs typeface="Arial"/>
            </a:endParaRPr>
          </a:p>
          <a:p>
            <a:pPr marL="317500" indent="-304800">
              <a:lnSpc>
                <a:spcPct val="100000"/>
              </a:lnSpc>
              <a:spcBef>
                <a:spcPts val="575"/>
              </a:spcBef>
              <a:buClr>
                <a:srgbClr val="D51F1A"/>
              </a:buClr>
              <a:buFont typeface="Wingdings"/>
              <a:buChar char=""/>
              <a:tabLst>
                <a:tab pos="316865" algn="l"/>
                <a:tab pos="317500" algn="l"/>
              </a:tabLst>
            </a:pPr>
            <a:r>
              <a:rPr sz="1600" spc="-5" dirty="0">
                <a:solidFill>
                  <a:srgbClr val="212121"/>
                </a:solidFill>
                <a:latin typeface="Arial"/>
                <a:cs typeface="Arial"/>
              </a:rPr>
              <a:t>Foster</a:t>
            </a:r>
            <a:r>
              <a:rPr sz="1600" spc="15" dirty="0">
                <a:solidFill>
                  <a:srgbClr val="212121"/>
                </a:solidFill>
                <a:latin typeface="Arial"/>
                <a:cs typeface="Arial"/>
              </a:rPr>
              <a:t> </a:t>
            </a:r>
            <a:r>
              <a:rPr sz="1600" spc="-10" dirty="0">
                <a:solidFill>
                  <a:srgbClr val="212121"/>
                </a:solidFill>
                <a:latin typeface="Arial"/>
                <a:cs typeface="Arial"/>
              </a:rPr>
              <a:t>hope</a:t>
            </a:r>
            <a:r>
              <a:rPr sz="1600" spc="-5" dirty="0">
                <a:solidFill>
                  <a:srgbClr val="212121"/>
                </a:solidFill>
                <a:latin typeface="Arial"/>
                <a:cs typeface="Arial"/>
              </a:rPr>
              <a:t> </a:t>
            </a:r>
            <a:r>
              <a:rPr sz="1600" spc="-10" dirty="0">
                <a:solidFill>
                  <a:srgbClr val="212121"/>
                </a:solidFill>
                <a:latin typeface="Arial"/>
                <a:cs typeface="Arial"/>
              </a:rPr>
              <a:t>and</a:t>
            </a:r>
            <a:r>
              <a:rPr sz="1600" spc="-5" dirty="0">
                <a:solidFill>
                  <a:srgbClr val="212121"/>
                </a:solidFill>
                <a:latin typeface="Arial"/>
                <a:cs typeface="Arial"/>
              </a:rPr>
              <a:t> help people</a:t>
            </a:r>
            <a:r>
              <a:rPr sz="1600" spc="-15" dirty="0">
                <a:solidFill>
                  <a:srgbClr val="212121"/>
                </a:solidFill>
                <a:latin typeface="Arial"/>
                <a:cs typeface="Arial"/>
              </a:rPr>
              <a:t> </a:t>
            </a:r>
            <a:r>
              <a:rPr sz="1600" spc="-5" dirty="0">
                <a:solidFill>
                  <a:srgbClr val="212121"/>
                </a:solidFill>
                <a:latin typeface="Arial"/>
                <a:cs typeface="Arial"/>
              </a:rPr>
              <a:t>find meaning </a:t>
            </a:r>
            <a:r>
              <a:rPr sz="1600" spc="-10" dirty="0">
                <a:solidFill>
                  <a:srgbClr val="212121"/>
                </a:solidFill>
                <a:latin typeface="Arial"/>
                <a:cs typeface="Arial"/>
              </a:rPr>
              <a:t>and</a:t>
            </a:r>
            <a:r>
              <a:rPr sz="1600" spc="10" dirty="0">
                <a:solidFill>
                  <a:srgbClr val="212121"/>
                </a:solidFill>
                <a:latin typeface="Arial"/>
                <a:cs typeface="Arial"/>
              </a:rPr>
              <a:t> </a:t>
            </a:r>
            <a:r>
              <a:rPr sz="1600" spc="-5" dirty="0">
                <a:solidFill>
                  <a:srgbClr val="212121"/>
                </a:solidFill>
                <a:latin typeface="Arial"/>
                <a:cs typeface="Arial"/>
              </a:rPr>
              <a:t>purpose </a:t>
            </a:r>
            <a:r>
              <a:rPr sz="1600" dirty="0">
                <a:solidFill>
                  <a:srgbClr val="212121"/>
                </a:solidFill>
                <a:latin typeface="Arial"/>
                <a:cs typeface="Arial"/>
              </a:rPr>
              <a:t>in</a:t>
            </a:r>
            <a:r>
              <a:rPr sz="1600" spc="-10" dirty="0">
                <a:solidFill>
                  <a:srgbClr val="212121"/>
                </a:solidFill>
                <a:latin typeface="Arial"/>
                <a:cs typeface="Arial"/>
              </a:rPr>
              <a:t> </a:t>
            </a:r>
            <a:r>
              <a:rPr sz="1600" dirty="0">
                <a:solidFill>
                  <a:srgbClr val="212121"/>
                </a:solidFill>
                <a:latin typeface="Arial"/>
                <a:cs typeface="Arial"/>
              </a:rPr>
              <a:t>life</a:t>
            </a:r>
            <a:endParaRPr sz="1600" dirty="0">
              <a:latin typeface="Arial"/>
              <a:cs typeface="Arial"/>
            </a:endParaRPr>
          </a:p>
          <a:p>
            <a:pPr marL="317500" indent="-304800">
              <a:lnSpc>
                <a:spcPct val="100000"/>
              </a:lnSpc>
              <a:spcBef>
                <a:spcPts val="575"/>
              </a:spcBef>
              <a:buClr>
                <a:srgbClr val="D51F1A"/>
              </a:buClr>
              <a:buFont typeface="Wingdings"/>
              <a:buChar char=""/>
              <a:tabLst>
                <a:tab pos="316865" algn="l"/>
                <a:tab pos="317500" algn="l"/>
              </a:tabLst>
            </a:pPr>
            <a:r>
              <a:rPr sz="1600" spc="-5" dirty="0">
                <a:solidFill>
                  <a:srgbClr val="212121"/>
                </a:solidFill>
                <a:latin typeface="Arial"/>
                <a:cs typeface="Arial"/>
              </a:rPr>
              <a:t>Preserve</a:t>
            </a:r>
            <a:r>
              <a:rPr sz="1600" spc="10" dirty="0">
                <a:solidFill>
                  <a:srgbClr val="212121"/>
                </a:solidFill>
                <a:latin typeface="Arial"/>
                <a:cs typeface="Arial"/>
              </a:rPr>
              <a:t> </a:t>
            </a:r>
            <a:r>
              <a:rPr sz="1600" spc="-5" dirty="0">
                <a:solidFill>
                  <a:srgbClr val="212121"/>
                </a:solidFill>
                <a:latin typeface="Arial"/>
                <a:cs typeface="Arial"/>
              </a:rPr>
              <a:t>dignity </a:t>
            </a:r>
            <a:r>
              <a:rPr sz="1600" spc="-10" dirty="0">
                <a:solidFill>
                  <a:srgbClr val="212121"/>
                </a:solidFill>
                <a:latin typeface="Arial"/>
                <a:cs typeface="Arial"/>
              </a:rPr>
              <a:t>and</a:t>
            </a:r>
            <a:r>
              <a:rPr sz="1600" dirty="0">
                <a:solidFill>
                  <a:srgbClr val="212121"/>
                </a:solidFill>
                <a:latin typeface="Arial"/>
                <a:cs typeface="Arial"/>
              </a:rPr>
              <a:t> </a:t>
            </a:r>
            <a:r>
              <a:rPr sz="1600" spc="-5" dirty="0">
                <a:solidFill>
                  <a:srgbClr val="212121"/>
                </a:solidFill>
                <a:latin typeface="Arial"/>
                <a:cs typeface="Arial"/>
              </a:rPr>
              <a:t>counter</a:t>
            </a:r>
            <a:r>
              <a:rPr sz="1600" spc="5" dirty="0">
                <a:solidFill>
                  <a:srgbClr val="212121"/>
                </a:solidFill>
                <a:latin typeface="Arial"/>
                <a:cs typeface="Arial"/>
              </a:rPr>
              <a:t> </a:t>
            </a:r>
            <a:r>
              <a:rPr sz="1600" spc="-5" dirty="0">
                <a:solidFill>
                  <a:srgbClr val="212121"/>
                </a:solidFill>
                <a:latin typeface="Arial"/>
                <a:cs typeface="Arial"/>
              </a:rPr>
              <a:t>stigma,</a:t>
            </a:r>
            <a:r>
              <a:rPr sz="1600" spc="15" dirty="0">
                <a:solidFill>
                  <a:srgbClr val="212121"/>
                </a:solidFill>
                <a:latin typeface="Arial"/>
                <a:cs typeface="Arial"/>
              </a:rPr>
              <a:t> </a:t>
            </a:r>
            <a:r>
              <a:rPr sz="1600" spc="-5" dirty="0">
                <a:solidFill>
                  <a:srgbClr val="212121"/>
                </a:solidFill>
                <a:latin typeface="Arial"/>
                <a:cs typeface="Arial"/>
              </a:rPr>
              <a:t>shame,</a:t>
            </a:r>
            <a:r>
              <a:rPr sz="1600" spc="15" dirty="0">
                <a:solidFill>
                  <a:srgbClr val="212121"/>
                </a:solidFill>
                <a:latin typeface="Arial"/>
                <a:cs typeface="Arial"/>
              </a:rPr>
              <a:t> </a:t>
            </a:r>
            <a:r>
              <a:rPr sz="1600" spc="-10" dirty="0">
                <a:solidFill>
                  <a:srgbClr val="212121"/>
                </a:solidFill>
                <a:latin typeface="Arial"/>
                <a:cs typeface="Arial"/>
              </a:rPr>
              <a:t>and</a:t>
            </a:r>
            <a:r>
              <a:rPr sz="1600" spc="30" dirty="0">
                <a:solidFill>
                  <a:srgbClr val="212121"/>
                </a:solidFill>
                <a:latin typeface="Arial"/>
                <a:cs typeface="Arial"/>
              </a:rPr>
              <a:t> </a:t>
            </a:r>
            <a:r>
              <a:rPr sz="1600" spc="-5" dirty="0">
                <a:solidFill>
                  <a:srgbClr val="212121"/>
                </a:solidFill>
                <a:latin typeface="Arial"/>
                <a:cs typeface="Arial"/>
              </a:rPr>
              <a:t>discrimination</a:t>
            </a:r>
            <a:endParaRPr sz="1600" dirty="0">
              <a:latin typeface="Arial"/>
              <a:cs typeface="Arial"/>
            </a:endParaRPr>
          </a:p>
          <a:p>
            <a:pPr marL="317500" indent="-304800">
              <a:lnSpc>
                <a:spcPct val="100000"/>
              </a:lnSpc>
              <a:spcBef>
                <a:spcPts val="580"/>
              </a:spcBef>
              <a:buClr>
                <a:srgbClr val="D51F1A"/>
              </a:buClr>
              <a:buFont typeface="Wingdings"/>
              <a:buChar char=""/>
              <a:tabLst>
                <a:tab pos="316865" algn="l"/>
                <a:tab pos="317500" algn="l"/>
              </a:tabLst>
            </a:pPr>
            <a:r>
              <a:rPr sz="1600" spc="-5" dirty="0">
                <a:solidFill>
                  <a:srgbClr val="212121"/>
                </a:solidFill>
                <a:latin typeface="Arial"/>
                <a:cs typeface="Arial"/>
              </a:rPr>
              <a:t>Connect</a:t>
            </a:r>
            <a:r>
              <a:rPr sz="1600" spc="-15" dirty="0">
                <a:solidFill>
                  <a:srgbClr val="212121"/>
                </a:solidFill>
                <a:latin typeface="Arial"/>
                <a:cs typeface="Arial"/>
              </a:rPr>
              <a:t> </a:t>
            </a:r>
            <a:r>
              <a:rPr sz="1600" spc="-5" dirty="0">
                <a:solidFill>
                  <a:srgbClr val="212121"/>
                </a:solidFill>
                <a:latin typeface="Arial"/>
                <a:cs typeface="Arial"/>
              </a:rPr>
              <a:t>people</a:t>
            </a:r>
            <a:r>
              <a:rPr sz="1600" spc="-15" dirty="0">
                <a:solidFill>
                  <a:srgbClr val="212121"/>
                </a:solidFill>
                <a:latin typeface="Arial"/>
                <a:cs typeface="Arial"/>
              </a:rPr>
              <a:t> </a:t>
            </a:r>
            <a:r>
              <a:rPr sz="1600" spc="-5" dirty="0">
                <a:solidFill>
                  <a:srgbClr val="212121"/>
                </a:solidFill>
                <a:latin typeface="Arial"/>
                <a:cs typeface="Arial"/>
              </a:rPr>
              <a:t>to</a:t>
            </a:r>
            <a:r>
              <a:rPr sz="1600" dirty="0">
                <a:solidFill>
                  <a:srgbClr val="212121"/>
                </a:solidFill>
                <a:latin typeface="Arial"/>
                <a:cs typeface="Arial"/>
              </a:rPr>
              <a:t> </a:t>
            </a:r>
            <a:r>
              <a:rPr sz="1600" spc="-10" dirty="0">
                <a:solidFill>
                  <a:srgbClr val="212121"/>
                </a:solidFill>
                <a:latin typeface="Arial"/>
                <a:cs typeface="Arial"/>
              </a:rPr>
              <a:t>peer</a:t>
            </a:r>
            <a:r>
              <a:rPr sz="1600" spc="-5" dirty="0">
                <a:solidFill>
                  <a:srgbClr val="212121"/>
                </a:solidFill>
                <a:latin typeface="Arial"/>
                <a:cs typeface="Arial"/>
              </a:rPr>
              <a:t> supports</a:t>
            </a:r>
            <a:endParaRPr sz="1600" dirty="0">
              <a:latin typeface="Arial"/>
              <a:cs typeface="Arial"/>
            </a:endParaRPr>
          </a:p>
          <a:p>
            <a:pPr marL="317500" indent="-304800">
              <a:lnSpc>
                <a:spcPct val="100000"/>
              </a:lnSpc>
              <a:spcBef>
                <a:spcPts val="575"/>
              </a:spcBef>
              <a:buClr>
                <a:srgbClr val="D51F1A"/>
              </a:buClr>
              <a:buFont typeface="Wingdings"/>
              <a:buChar char=""/>
              <a:tabLst>
                <a:tab pos="316865" algn="l"/>
                <a:tab pos="317500" algn="l"/>
              </a:tabLst>
            </a:pPr>
            <a:r>
              <a:rPr sz="1600" spc="-5" dirty="0">
                <a:solidFill>
                  <a:srgbClr val="212121"/>
                </a:solidFill>
                <a:latin typeface="Arial"/>
                <a:cs typeface="Arial"/>
              </a:rPr>
              <a:t>Promote</a:t>
            </a:r>
            <a:r>
              <a:rPr sz="1600" spc="10" dirty="0">
                <a:solidFill>
                  <a:srgbClr val="212121"/>
                </a:solidFill>
                <a:latin typeface="Arial"/>
                <a:cs typeface="Arial"/>
              </a:rPr>
              <a:t> </a:t>
            </a:r>
            <a:r>
              <a:rPr sz="1600" spc="-5" dirty="0">
                <a:solidFill>
                  <a:srgbClr val="212121"/>
                </a:solidFill>
                <a:latin typeface="Arial"/>
                <a:cs typeface="Arial"/>
              </a:rPr>
              <a:t>community connectedness</a:t>
            </a:r>
            <a:endParaRPr sz="1600" dirty="0">
              <a:latin typeface="Arial"/>
              <a:cs typeface="Arial"/>
            </a:endParaRPr>
          </a:p>
          <a:p>
            <a:pPr marL="317500" indent="-304800">
              <a:lnSpc>
                <a:spcPct val="100000"/>
              </a:lnSpc>
              <a:spcBef>
                <a:spcPts val="575"/>
              </a:spcBef>
              <a:buClr>
                <a:srgbClr val="D51F1A"/>
              </a:buClr>
              <a:buFont typeface="Wingdings"/>
              <a:buChar char=""/>
              <a:tabLst>
                <a:tab pos="316865" algn="l"/>
                <a:tab pos="317500" algn="l"/>
              </a:tabLst>
            </a:pPr>
            <a:r>
              <a:rPr sz="1600" spc="-10" dirty="0">
                <a:solidFill>
                  <a:srgbClr val="212121"/>
                </a:solidFill>
                <a:latin typeface="Arial"/>
                <a:cs typeface="Arial"/>
              </a:rPr>
              <a:t>Engage and</a:t>
            </a:r>
            <a:r>
              <a:rPr sz="1600" spc="-5" dirty="0">
                <a:solidFill>
                  <a:srgbClr val="212121"/>
                </a:solidFill>
                <a:latin typeface="Arial"/>
                <a:cs typeface="Arial"/>
              </a:rPr>
              <a:t> support</a:t>
            </a:r>
            <a:r>
              <a:rPr sz="1600" spc="20" dirty="0">
                <a:solidFill>
                  <a:srgbClr val="212121"/>
                </a:solidFill>
                <a:latin typeface="Arial"/>
                <a:cs typeface="Arial"/>
              </a:rPr>
              <a:t> </a:t>
            </a:r>
            <a:r>
              <a:rPr sz="1600" spc="-5" dirty="0">
                <a:solidFill>
                  <a:srgbClr val="212121"/>
                </a:solidFill>
                <a:latin typeface="Arial"/>
                <a:cs typeface="Arial"/>
              </a:rPr>
              <a:t>family</a:t>
            </a:r>
            <a:r>
              <a:rPr sz="1600" spc="-15" dirty="0">
                <a:solidFill>
                  <a:srgbClr val="212121"/>
                </a:solidFill>
                <a:latin typeface="Arial"/>
                <a:cs typeface="Arial"/>
              </a:rPr>
              <a:t> </a:t>
            </a:r>
            <a:r>
              <a:rPr sz="1600" spc="-10" dirty="0">
                <a:solidFill>
                  <a:srgbClr val="212121"/>
                </a:solidFill>
                <a:latin typeface="Arial"/>
                <a:cs typeface="Arial"/>
              </a:rPr>
              <a:t>and</a:t>
            </a:r>
            <a:r>
              <a:rPr sz="1600" spc="-5" dirty="0">
                <a:solidFill>
                  <a:srgbClr val="212121"/>
                </a:solidFill>
                <a:latin typeface="Arial"/>
                <a:cs typeface="Arial"/>
              </a:rPr>
              <a:t> friends</a:t>
            </a:r>
            <a:endParaRPr sz="1600" dirty="0">
              <a:latin typeface="Arial"/>
              <a:cs typeface="Arial"/>
            </a:endParaRPr>
          </a:p>
          <a:p>
            <a:pPr marL="317500" marR="55244" indent="-304800">
              <a:lnSpc>
                <a:spcPct val="110000"/>
              </a:lnSpc>
              <a:spcBef>
                <a:spcPts val="385"/>
              </a:spcBef>
              <a:buClr>
                <a:srgbClr val="D51F1A"/>
              </a:buClr>
              <a:buFont typeface="Wingdings"/>
              <a:buChar char=""/>
              <a:tabLst>
                <a:tab pos="316865" algn="l"/>
                <a:tab pos="317500" algn="l"/>
              </a:tabLst>
            </a:pPr>
            <a:r>
              <a:rPr sz="1600" spc="-5" dirty="0">
                <a:solidFill>
                  <a:srgbClr val="212121"/>
                </a:solidFill>
                <a:latin typeface="Arial"/>
                <a:cs typeface="Arial"/>
              </a:rPr>
              <a:t>Respect</a:t>
            </a:r>
            <a:r>
              <a:rPr sz="1600" dirty="0">
                <a:solidFill>
                  <a:srgbClr val="212121"/>
                </a:solidFill>
                <a:latin typeface="Arial"/>
                <a:cs typeface="Arial"/>
              </a:rPr>
              <a:t> </a:t>
            </a:r>
            <a:r>
              <a:rPr sz="1600" spc="-10" dirty="0">
                <a:solidFill>
                  <a:srgbClr val="212121"/>
                </a:solidFill>
                <a:latin typeface="Arial"/>
                <a:cs typeface="Arial"/>
              </a:rPr>
              <a:t>and</a:t>
            </a:r>
            <a:r>
              <a:rPr sz="1600" dirty="0">
                <a:solidFill>
                  <a:srgbClr val="212121"/>
                </a:solidFill>
                <a:latin typeface="Arial"/>
                <a:cs typeface="Arial"/>
              </a:rPr>
              <a:t> </a:t>
            </a:r>
            <a:r>
              <a:rPr sz="1600" spc="-5" dirty="0">
                <a:solidFill>
                  <a:srgbClr val="212121"/>
                </a:solidFill>
                <a:latin typeface="Arial"/>
                <a:cs typeface="Arial"/>
              </a:rPr>
              <a:t>support</a:t>
            </a:r>
            <a:r>
              <a:rPr sz="1600" spc="25" dirty="0">
                <a:solidFill>
                  <a:srgbClr val="212121"/>
                </a:solidFill>
                <a:latin typeface="Arial"/>
                <a:cs typeface="Arial"/>
              </a:rPr>
              <a:t> </a:t>
            </a:r>
            <a:r>
              <a:rPr sz="1600" spc="-5" dirty="0">
                <a:solidFill>
                  <a:srgbClr val="212121"/>
                </a:solidFill>
                <a:latin typeface="Arial"/>
                <a:cs typeface="Arial"/>
              </a:rPr>
              <a:t>cultural,</a:t>
            </a:r>
            <a:r>
              <a:rPr sz="1600" dirty="0">
                <a:solidFill>
                  <a:srgbClr val="212121"/>
                </a:solidFill>
                <a:latin typeface="Arial"/>
                <a:cs typeface="Arial"/>
              </a:rPr>
              <a:t> </a:t>
            </a:r>
            <a:r>
              <a:rPr sz="1600" spc="-5" dirty="0">
                <a:solidFill>
                  <a:srgbClr val="212121"/>
                </a:solidFill>
                <a:latin typeface="Arial"/>
                <a:cs typeface="Arial"/>
              </a:rPr>
              <a:t>ethnic,</a:t>
            </a:r>
            <a:r>
              <a:rPr sz="1600" spc="5" dirty="0">
                <a:solidFill>
                  <a:srgbClr val="212121"/>
                </a:solidFill>
                <a:latin typeface="Arial"/>
                <a:cs typeface="Arial"/>
              </a:rPr>
              <a:t> </a:t>
            </a:r>
            <a:r>
              <a:rPr sz="1600" spc="-10" dirty="0">
                <a:solidFill>
                  <a:srgbClr val="212121"/>
                </a:solidFill>
                <a:latin typeface="Arial"/>
                <a:cs typeface="Arial"/>
              </a:rPr>
              <a:t>and/or</a:t>
            </a:r>
            <a:r>
              <a:rPr sz="1600" spc="20" dirty="0">
                <a:solidFill>
                  <a:srgbClr val="212121"/>
                </a:solidFill>
                <a:latin typeface="Arial"/>
                <a:cs typeface="Arial"/>
              </a:rPr>
              <a:t> </a:t>
            </a:r>
            <a:r>
              <a:rPr sz="1600" spc="-5" dirty="0">
                <a:solidFill>
                  <a:srgbClr val="212121"/>
                </a:solidFill>
                <a:latin typeface="Arial"/>
                <a:cs typeface="Arial"/>
              </a:rPr>
              <a:t>spiritual beliefs</a:t>
            </a:r>
            <a:r>
              <a:rPr sz="1600" spc="-15" dirty="0">
                <a:solidFill>
                  <a:srgbClr val="212121"/>
                </a:solidFill>
                <a:latin typeface="Arial"/>
                <a:cs typeface="Arial"/>
              </a:rPr>
              <a:t> </a:t>
            </a:r>
            <a:r>
              <a:rPr sz="1600" spc="-10" dirty="0">
                <a:solidFill>
                  <a:srgbClr val="212121"/>
                </a:solidFill>
                <a:latin typeface="Arial"/>
                <a:cs typeface="Arial"/>
              </a:rPr>
              <a:t>and </a:t>
            </a:r>
            <a:r>
              <a:rPr sz="1600" spc="-430" dirty="0">
                <a:solidFill>
                  <a:srgbClr val="212121"/>
                </a:solidFill>
                <a:latin typeface="Arial"/>
                <a:cs typeface="Arial"/>
              </a:rPr>
              <a:t> </a:t>
            </a:r>
            <a:r>
              <a:rPr sz="1600" spc="-5" dirty="0">
                <a:solidFill>
                  <a:srgbClr val="212121"/>
                </a:solidFill>
                <a:latin typeface="Arial"/>
                <a:cs typeface="Arial"/>
              </a:rPr>
              <a:t>traditions</a:t>
            </a:r>
            <a:endParaRPr sz="1600" dirty="0">
              <a:latin typeface="Arial"/>
              <a:cs typeface="Arial"/>
            </a:endParaRPr>
          </a:p>
          <a:p>
            <a:pPr marL="317500" indent="-304800">
              <a:lnSpc>
                <a:spcPct val="100000"/>
              </a:lnSpc>
              <a:spcBef>
                <a:spcPts val="575"/>
              </a:spcBef>
              <a:buClr>
                <a:srgbClr val="D51F1A"/>
              </a:buClr>
              <a:buFont typeface="Wingdings"/>
              <a:buChar char=""/>
              <a:tabLst>
                <a:tab pos="316865" algn="l"/>
                <a:tab pos="317500" algn="l"/>
              </a:tabLst>
            </a:pPr>
            <a:r>
              <a:rPr sz="1600" spc="-5" dirty="0">
                <a:solidFill>
                  <a:srgbClr val="212121"/>
                </a:solidFill>
                <a:latin typeface="Arial"/>
                <a:cs typeface="Arial"/>
              </a:rPr>
              <a:t>Promote</a:t>
            </a:r>
            <a:r>
              <a:rPr sz="1600" spc="15" dirty="0">
                <a:solidFill>
                  <a:srgbClr val="212121"/>
                </a:solidFill>
                <a:latin typeface="Arial"/>
                <a:cs typeface="Arial"/>
              </a:rPr>
              <a:t> </a:t>
            </a:r>
            <a:r>
              <a:rPr sz="1600" spc="-5" dirty="0">
                <a:solidFill>
                  <a:srgbClr val="212121"/>
                </a:solidFill>
                <a:latin typeface="Arial"/>
                <a:cs typeface="Arial"/>
              </a:rPr>
              <a:t>choice</a:t>
            </a:r>
            <a:r>
              <a:rPr sz="1600" spc="-20" dirty="0">
                <a:solidFill>
                  <a:srgbClr val="212121"/>
                </a:solidFill>
                <a:latin typeface="Arial"/>
                <a:cs typeface="Arial"/>
              </a:rPr>
              <a:t> </a:t>
            </a:r>
            <a:r>
              <a:rPr sz="1600" spc="-10" dirty="0">
                <a:solidFill>
                  <a:srgbClr val="212121"/>
                </a:solidFill>
                <a:latin typeface="Arial"/>
                <a:cs typeface="Arial"/>
              </a:rPr>
              <a:t>and </a:t>
            </a:r>
            <a:r>
              <a:rPr sz="1600" spc="-5" dirty="0">
                <a:solidFill>
                  <a:srgbClr val="212121"/>
                </a:solidFill>
                <a:latin typeface="Arial"/>
                <a:cs typeface="Arial"/>
              </a:rPr>
              <a:t>collaboration</a:t>
            </a:r>
            <a:r>
              <a:rPr sz="1600" spc="-15" dirty="0">
                <a:solidFill>
                  <a:srgbClr val="212121"/>
                </a:solidFill>
                <a:latin typeface="Arial"/>
                <a:cs typeface="Arial"/>
              </a:rPr>
              <a:t> </a:t>
            </a:r>
            <a:r>
              <a:rPr sz="1600" dirty="0">
                <a:solidFill>
                  <a:srgbClr val="212121"/>
                </a:solidFill>
                <a:latin typeface="Arial"/>
                <a:cs typeface="Arial"/>
              </a:rPr>
              <a:t>in</a:t>
            </a:r>
            <a:r>
              <a:rPr sz="1600" spc="-20" dirty="0">
                <a:solidFill>
                  <a:srgbClr val="212121"/>
                </a:solidFill>
                <a:latin typeface="Arial"/>
                <a:cs typeface="Arial"/>
              </a:rPr>
              <a:t> </a:t>
            </a:r>
            <a:r>
              <a:rPr sz="1600" spc="-5" dirty="0">
                <a:solidFill>
                  <a:srgbClr val="212121"/>
                </a:solidFill>
                <a:latin typeface="Arial"/>
                <a:cs typeface="Arial"/>
              </a:rPr>
              <a:t>care</a:t>
            </a:r>
            <a:endParaRPr sz="1600" dirty="0">
              <a:latin typeface="Arial"/>
              <a:cs typeface="Arial"/>
            </a:endParaRPr>
          </a:p>
          <a:p>
            <a:pPr marL="317500" indent="-304800">
              <a:lnSpc>
                <a:spcPct val="100000"/>
              </a:lnSpc>
              <a:spcBef>
                <a:spcPts val="575"/>
              </a:spcBef>
              <a:buClr>
                <a:srgbClr val="D51F1A"/>
              </a:buClr>
              <a:buFont typeface="Wingdings"/>
              <a:buChar char=""/>
              <a:tabLst>
                <a:tab pos="316865" algn="l"/>
                <a:tab pos="317500" algn="l"/>
              </a:tabLst>
            </a:pPr>
            <a:r>
              <a:rPr sz="1600" spc="-5" dirty="0">
                <a:solidFill>
                  <a:srgbClr val="212121"/>
                </a:solidFill>
                <a:latin typeface="Arial"/>
                <a:cs typeface="Arial"/>
              </a:rPr>
              <a:t>Provide</a:t>
            </a:r>
            <a:r>
              <a:rPr sz="1600" spc="-10" dirty="0">
                <a:solidFill>
                  <a:srgbClr val="212121"/>
                </a:solidFill>
                <a:latin typeface="Arial"/>
                <a:cs typeface="Arial"/>
              </a:rPr>
              <a:t> </a:t>
            </a:r>
            <a:r>
              <a:rPr sz="1600" spc="-5" dirty="0">
                <a:solidFill>
                  <a:srgbClr val="212121"/>
                </a:solidFill>
                <a:latin typeface="Arial"/>
                <a:cs typeface="Arial"/>
              </a:rPr>
              <a:t>timely</a:t>
            </a:r>
            <a:r>
              <a:rPr sz="1600" spc="-10" dirty="0">
                <a:solidFill>
                  <a:srgbClr val="212121"/>
                </a:solidFill>
                <a:latin typeface="Arial"/>
                <a:cs typeface="Arial"/>
              </a:rPr>
              <a:t> </a:t>
            </a:r>
            <a:r>
              <a:rPr sz="1600" spc="-5" dirty="0">
                <a:solidFill>
                  <a:srgbClr val="212121"/>
                </a:solidFill>
                <a:latin typeface="Arial"/>
                <a:cs typeface="Arial"/>
              </a:rPr>
              <a:t>access</a:t>
            </a:r>
            <a:r>
              <a:rPr sz="1600" spc="-10" dirty="0">
                <a:solidFill>
                  <a:srgbClr val="212121"/>
                </a:solidFill>
                <a:latin typeface="Arial"/>
                <a:cs typeface="Arial"/>
              </a:rPr>
              <a:t> </a:t>
            </a:r>
            <a:r>
              <a:rPr sz="1600" spc="-5" dirty="0">
                <a:solidFill>
                  <a:srgbClr val="212121"/>
                </a:solidFill>
                <a:latin typeface="Arial"/>
                <a:cs typeface="Arial"/>
              </a:rPr>
              <a:t>to</a:t>
            </a:r>
            <a:r>
              <a:rPr sz="1600" spc="10" dirty="0">
                <a:solidFill>
                  <a:srgbClr val="212121"/>
                </a:solidFill>
                <a:latin typeface="Arial"/>
                <a:cs typeface="Arial"/>
              </a:rPr>
              <a:t> </a:t>
            </a:r>
            <a:r>
              <a:rPr sz="1600" spc="-5" dirty="0">
                <a:solidFill>
                  <a:srgbClr val="212121"/>
                </a:solidFill>
                <a:latin typeface="Arial"/>
                <a:cs typeface="Arial"/>
              </a:rPr>
              <a:t>care</a:t>
            </a:r>
            <a:r>
              <a:rPr sz="1600" spc="10" dirty="0">
                <a:solidFill>
                  <a:srgbClr val="212121"/>
                </a:solidFill>
                <a:latin typeface="Arial"/>
                <a:cs typeface="Arial"/>
              </a:rPr>
              <a:t> </a:t>
            </a:r>
            <a:r>
              <a:rPr sz="1600" spc="-10" dirty="0">
                <a:solidFill>
                  <a:srgbClr val="212121"/>
                </a:solidFill>
                <a:latin typeface="Arial"/>
                <a:cs typeface="Arial"/>
              </a:rPr>
              <a:t>and</a:t>
            </a:r>
            <a:r>
              <a:rPr sz="1600" spc="-5" dirty="0">
                <a:solidFill>
                  <a:srgbClr val="212121"/>
                </a:solidFill>
                <a:latin typeface="Arial"/>
                <a:cs typeface="Arial"/>
              </a:rPr>
              <a:t> support</a:t>
            </a:r>
            <a:endParaRPr sz="1600" dirty="0">
              <a:latin typeface="Arial"/>
              <a:cs typeface="Arial"/>
            </a:endParaRPr>
          </a:p>
          <a:p>
            <a:pPr marL="317500" indent="-304800">
              <a:lnSpc>
                <a:spcPct val="100000"/>
              </a:lnSpc>
              <a:spcBef>
                <a:spcPts val="575"/>
              </a:spcBef>
              <a:buClr>
                <a:srgbClr val="D51F1A"/>
              </a:buClr>
              <a:buFont typeface="Wingdings"/>
              <a:buChar char=""/>
              <a:tabLst>
                <a:tab pos="316865" algn="l"/>
                <a:tab pos="317500" algn="l"/>
              </a:tabLst>
            </a:pPr>
            <a:r>
              <a:rPr sz="1600" spc="-5" dirty="0">
                <a:solidFill>
                  <a:srgbClr val="212121"/>
                </a:solidFill>
                <a:latin typeface="Arial"/>
                <a:cs typeface="Arial"/>
              </a:rPr>
              <a:t>Check-in</a:t>
            </a:r>
            <a:r>
              <a:rPr sz="1600" spc="-20" dirty="0">
                <a:solidFill>
                  <a:srgbClr val="212121"/>
                </a:solidFill>
                <a:latin typeface="Arial"/>
                <a:cs typeface="Arial"/>
              </a:rPr>
              <a:t> </a:t>
            </a:r>
            <a:r>
              <a:rPr sz="1600" spc="-5" dirty="0">
                <a:solidFill>
                  <a:srgbClr val="212121"/>
                </a:solidFill>
                <a:latin typeface="Arial"/>
                <a:cs typeface="Arial"/>
              </a:rPr>
              <a:t>on</a:t>
            </a:r>
            <a:r>
              <a:rPr sz="1600" spc="5" dirty="0">
                <a:solidFill>
                  <a:srgbClr val="212121"/>
                </a:solidFill>
                <a:latin typeface="Arial"/>
                <a:cs typeface="Arial"/>
              </a:rPr>
              <a:t> </a:t>
            </a:r>
            <a:r>
              <a:rPr sz="1600" spc="-5" dirty="0">
                <a:solidFill>
                  <a:srgbClr val="212121"/>
                </a:solidFill>
                <a:latin typeface="Arial"/>
                <a:cs typeface="Arial"/>
              </a:rPr>
              <a:t>those</a:t>
            </a:r>
            <a:r>
              <a:rPr sz="1600" spc="-10" dirty="0">
                <a:solidFill>
                  <a:srgbClr val="212121"/>
                </a:solidFill>
                <a:latin typeface="Arial"/>
                <a:cs typeface="Arial"/>
              </a:rPr>
              <a:t> </a:t>
            </a:r>
            <a:r>
              <a:rPr sz="1600" spc="-15" dirty="0">
                <a:solidFill>
                  <a:srgbClr val="212121"/>
                </a:solidFill>
                <a:latin typeface="Arial"/>
                <a:cs typeface="Arial"/>
              </a:rPr>
              <a:t>you</a:t>
            </a:r>
            <a:r>
              <a:rPr sz="1600" spc="25" dirty="0">
                <a:solidFill>
                  <a:srgbClr val="212121"/>
                </a:solidFill>
                <a:latin typeface="Arial"/>
                <a:cs typeface="Arial"/>
              </a:rPr>
              <a:t> </a:t>
            </a:r>
            <a:r>
              <a:rPr sz="1600" spc="-5" dirty="0">
                <a:solidFill>
                  <a:srgbClr val="212121"/>
                </a:solidFill>
                <a:latin typeface="Arial"/>
                <a:cs typeface="Arial"/>
              </a:rPr>
              <a:t>love</a:t>
            </a:r>
            <a:endParaRPr sz="1600" dirty="0">
              <a:latin typeface="Arial"/>
              <a:cs typeface="Arial"/>
            </a:endParaRPr>
          </a:p>
        </p:txBody>
      </p:sp>
      <p:sp>
        <p:nvSpPr>
          <p:cNvPr id="5" name="TextBox 4">
            <a:extLst>
              <a:ext uri="{FF2B5EF4-FFF2-40B4-BE49-F238E27FC236}">
                <a16:creationId xmlns:a16="http://schemas.microsoft.com/office/drawing/2014/main" id="{91AE02ED-F4F4-2D4D-9C2D-BC211CE90870}"/>
              </a:ext>
            </a:extLst>
          </p:cNvPr>
          <p:cNvSpPr txBox="1"/>
          <p:nvPr/>
        </p:nvSpPr>
        <p:spPr>
          <a:xfrm>
            <a:off x="11506200" y="6371016"/>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70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E9446C-5D9E-DA4C-835B-58B372C18423}"/>
              </a:ext>
            </a:extLst>
          </p:cNvPr>
          <p:cNvSpPr>
            <a:spLocks noGrp="1"/>
          </p:cNvSpPr>
          <p:nvPr>
            <p:ph type="title"/>
          </p:nvPr>
        </p:nvSpPr>
        <p:spPr>
          <a:xfrm>
            <a:off x="2142982" y="-28793"/>
            <a:ext cx="8275955" cy="123111"/>
          </a:xfrm>
        </p:spPr>
        <p:txBody>
          <a:bodyPr/>
          <a:lstStyle/>
          <a:p>
            <a:r>
              <a:rPr lang="en-US" sz="800" dirty="0">
                <a:solidFill>
                  <a:schemeClr val="bg1"/>
                </a:solidFill>
              </a:rPr>
              <a:t> Graphic</a:t>
            </a:r>
          </a:p>
        </p:txBody>
      </p:sp>
      <p:pic>
        <p:nvPicPr>
          <p:cNvPr id="2" name="object 2" descr="Clipart of two people sitting on a couch talking"/>
          <p:cNvPicPr/>
          <p:nvPr/>
        </p:nvPicPr>
        <p:blipFill>
          <a:blip r:embed="rId2" cstate="print"/>
          <a:stretch>
            <a:fillRect/>
          </a:stretch>
        </p:blipFill>
        <p:spPr>
          <a:xfrm>
            <a:off x="1110996" y="122392"/>
            <a:ext cx="9970007" cy="5920739"/>
          </a:xfrm>
          <a:prstGeom prst="rect">
            <a:avLst/>
          </a:prstGeom>
        </p:spPr>
      </p:pic>
      <p:sp>
        <p:nvSpPr>
          <p:cNvPr id="5" name="object 5"/>
          <p:cNvSpPr txBox="1"/>
          <p:nvPr/>
        </p:nvSpPr>
        <p:spPr>
          <a:xfrm>
            <a:off x="11509594" y="6298274"/>
            <a:ext cx="530006"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FFFFFF"/>
                </a:solidFill>
                <a:latin typeface="Arial"/>
                <a:cs typeface="Arial"/>
              </a:rPr>
              <a:t>71</a:t>
            </a:r>
            <a:endParaRPr sz="2400" dirty="0">
              <a:latin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0269E06-635C-994D-B8A6-C7FD3666F041}"/>
              </a:ext>
            </a:extLst>
          </p:cNvPr>
          <p:cNvSpPr>
            <a:spLocks noGrp="1"/>
          </p:cNvSpPr>
          <p:nvPr>
            <p:ph type="title"/>
          </p:nvPr>
        </p:nvSpPr>
        <p:spPr>
          <a:xfrm>
            <a:off x="2142982" y="-28793"/>
            <a:ext cx="8275955" cy="123111"/>
          </a:xfrm>
        </p:spPr>
        <p:txBody>
          <a:bodyPr/>
          <a:lstStyle/>
          <a:p>
            <a:r>
              <a:rPr lang="en-US" sz="800" dirty="0">
                <a:solidFill>
                  <a:schemeClr val="bg1"/>
                </a:solidFill>
              </a:rPr>
              <a:t>Survivor of suicide loss support groups</a:t>
            </a:r>
          </a:p>
        </p:txBody>
      </p:sp>
      <p:sp>
        <p:nvSpPr>
          <p:cNvPr id="2" name="object 2"/>
          <p:cNvSpPr txBox="1"/>
          <p:nvPr/>
        </p:nvSpPr>
        <p:spPr>
          <a:xfrm>
            <a:off x="910849" y="2043483"/>
            <a:ext cx="2284730" cy="635000"/>
          </a:xfrm>
          <a:prstGeom prst="rect">
            <a:avLst/>
          </a:prstGeom>
        </p:spPr>
        <p:txBody>
          <a:bodyPr vert="horz" wrap="square" lIns="0" tIns="12065" rIns="0" bIns="0" rtlCol="0">
            <a:spAutoFit/>
          </a:bodyPr>
          <a:lstStyle/>
          <a:p>
            <a:pPr marL="12700">
              <a:lnSpc>
                <a:spcPct val="100000"/>
              </a:lnSpc>
              <a:spcBef>
                <a:spcPts val="95"/>
              </a:spcBef>
            </a:pPr>
            <a:r>
              <a:rPr sz="4000" spc="-140" dirty="0">
                <a:solidFill>
                  <a:srgbClr val="6B6B6B"/>
                </a:solidFill>
                <a:latin typeface="Arial"/>
                <a:cs typeface="Arial"/>
              </a:rPr>
              <a:t>Sur</a:t>
            </a:r>
            <a:r>
              <a:rPr sz="4000" spc="-135" dirty="0">
                <a:solidFill>
                  <a:srgbClr val="6B6B6B"/>
                </a:solidFill>
                <a:latin typeface="Arial"/>
                <a:cs typeface="Arial"/>
              </a:rPr>
              <a:t>v</a:t>
            </a:r>
            <a:r>
              <a:rPr sz="4000" spc="-140" dirty="0">
                <a:solidFill>
                  <a:srgbClr val="6B6B6B"/>
                </a:solidFill>
                <a:latin typeface="Arial"/>
                <a:cs typeface="Arial"/>
              </a:rPr>
              <a:t>i</a:t>
            </a:r>
            <a:r>
              <a:rPr sz="4000" spc="-135" dirty="0">
                <a:solidFill>
                  <a:srgbClr val="6B6B6B"/>
                </a:solidFill>
                <a:latin typeface="Arial"/>
                <a:cs typeface="Arial"/>
              </a:rPr>
              <a:t>v</a:t>
            </a:r>
            <a:r>
              <a:rPr sz="4000" spc="-140" dirty="0">
                <a:solidFill>
                  <a:srgbClr val="6B6B6B"/>
                </a:solidFill>
                <a:latin typeface="Arial"/>
                <a:cs typeface="Arial"/>
              </a:rPr>
              <a:t>o</a:t>
            </a:r>
            <a:r>
              <a:rPr sz="4000" spc="-5" dirty="0">
                <a:solidFill>
                  <a:srgbClr val="6B6B6B"/>
                </a:solidFill>
                <a:latin typeface="Arial"/>
                <a:cs typeface="Arial"/>
              </a:rPr>
              <a:t>r</a:t>
            </a:r>
            <a:r>
              <a:rPr sz="4000" spc="-265" dirty="0">
                <a:solidFill>
                  <a:srgbClr val="6B6B6B"/>
                </a:solidFill>
                <a:latin typeface="Arial"/>
                <a:cs typeface="Arial"/>
              </a:rPr>
              <a:t> </a:t>
            </a:r>
            <a:r>
              <a:rPr sz="4000" spc="-140" dirty="0">
                <a:solidFill>
                  <a:srgbClr val="6B6B6B"/>
                </a:solidFill>
                <a:latin typeface="Arial"/>
                <a:cs typeface="Arial"/>
              </a:rPr>
              <a:t>o</a:t>
            </a:r>
            <a:r>
              <a:rPr sz="4000" spc="-5" dirty="0">
                <a:solidFill>
                  <a:srgbClr val="6B6B6B"/>
                </a:solidFill>
                <a:latin typeface="Arial"/>
                <a:cs typeface="Arial"/>
              </a:rPr>
              <a:t>f</a:t>
            </a:r>
            <a:endParaRPr sz="4000" dirty="0">
              <a:latin typeface="Arial"/>
              <a:cs typeface="Arial"/>
            </a:endParaRPr>
          </a:p>
        </p:txBody>
      </p:sp>
      <p:sp>
        <p:nvSpPr>
          <p:cNvPr id="3" name="object 3"/>
          <p:cNvSpPr txBox="1"/>
          <p:nvPr/>
        </p:nvSpPr>
        <p:spPr>
          <a:xfrm>
            <a:off x="910849" y="2652981"/>
            <a:ext cx="2717800" cy="1853564"/>
          </a:xfrm>
          <a:prstGeom prst="rect">
            <a:avLst/>
          </a:prstGeom>
        </p:spPr>
        <p:txBody>
          <a:bodyPr vert="horz" wrap="square" lIns="0" tIns="12065" rIns="0" bIns="0" rtlCol="0">
            <a:spAutoFit/>
          </a:bodyPr>
          <a:lstStyle/>
          <a:p>
            <a:pPr marL="12700" marR="5080">
              <a:lnSpc>
                <a:spcPct val="100000"/>
              </a:lnSpc>
              <a:spcBef>
                <a:spcPts val="95"/>
              </a:spcBef>
            </a:pPr>
            <a:r>
              <a:rPr sz="4000" spc="-140" dirty="0">
                <a:solidFill>
                  <a:srgbClr val="6B6B6B"/>
                </a:solidFill>
                <a:latin typeface="Arial"/>
                <a:cs typeface="Arial"/>
              </a:rPr>
              <a:t>Sui</a:t>
            </a:r>
            <a:r>
              <a:rPr sz="4000" spc="-135" dirty="0">
                <a:solidFill>
                  <a:srgbClr val="6B6B6B"/>
                </a:solidFill>
                <a:latin typeface="Arial"/>
                <a:cs typeface="Arial"/>
              </a:rPr>
              <a:t>c</a:t>
            </a:r>
            <a:r>
              <a:rPr sz="4000" spc="-140" dirty="0">
                <a:solidFill>
                  <a:srgbClr val="6B6B6B"/>
                </a:solidFill>
                <a:latin typeface="Arial"/>
                <a:cs typeface="Arial"/>
              </a:rPr>
              <a:t>i</a:t>
            </a:r>
            <a:r>
              <a:rPr sz="4000" spc="-145" dirty="0">
                <a:solidFill>
                  <a:srgbClr val="6B6B6B"/>
                </a:solidFill>
                <a:latin typeface="Arial"/>
                <a:cs typeface="Arial"/>
              </a:rPr>
              <a:t>d</a:t>
            </a:r>
            <a:r>
              <a:rPr sz="4000" spc="-5" dirty="0">
                <a:solidFill>
                  <a:srgbClr val="6B6B6B"/>
                </a:solidFill>
                <a:latin typeface="Arial"/>
                <a:cs typeface="Arial"/>
              </a:rPr>
              <a:t>e</a:t>
            </a:r>
            <a:r>
              <a:rPr sz="4000" spc="-270" dirty="0">
                <a:solidFill>
                  <a:srgbClr val="6B6B6B"/>
                </a:solidFill>
                <a:latin typeface="Arial"/>
                <a:cs typeface="Arial"/>
              </a:rPr>
              <a:t> </a:t>
            </a:r>
            <a:r>
              <a:rPr sz="4000" spc="-145" dirty="0">
                <a:solidFill>
                  <a:srgbClr val="6B6B6B"/>
                </a:solidFill>
                <a:latin typeface="Arial"/>
                <a:cs typeface="Arial"/>
              </a:rPr>
              <a:t>Lo</a:t>
            </a:r>
            <a:r>
              <a:rPr sz="4000" spc="-135" dirty="0">
                <a:solidFill>
                  <a:srgbClr val="6B6B6B"/>
                </a:solidFill>
                <a:latin typeface="Arial"/>
                <a:cs typeface="Arial"/>
              </a:rPr>
              <a:t>s</a:t>
            </a:r>
            <a:r>
              <a:rPr sz="4000" spc="-5" dirty="0">
                <a:solidFill>
                  <a:srgbClr val="6B6B6B"/>
                </a:solidFill>
                <a:latin typeface="Arial"/>
                <a:cs typeface="Arial"/>
              </a:rPr>
              <a:t>s  </a:t>
            </a:r>
            <a:r>
              <a:rPr sz="4000" spc="-120" dirty="0">
                <a:solidFill>
                  <a:srgbClr val="6B6B6B"/>
                </a:solidFill>
                <a:latin typeface="Arial"/>
                <a:cs typeface="Arial"/>
              </a:rPr>
              <a:t>Support </a:t>
            </a:r>
            <a:r>
              <a:rPr sz="4000" spc="-114" dirty="0">
                <a:solidFill>
                  <a:srgbClr val="6B6B6B"/>
                </a:solidFill>
                <a:latin typeface="Arial"/>
                <a:cs typeface="Arial"/>
              </a:rPr>
              <a:t> </a:t>
            </a:r>
            <a:r>
              <a:rPr sz="4000" spc="-140" dirty="0">
                <a:solidFill>
                  <a:srgbClr val="6B6B6B"/>
                </a:solidFill>
                <a:latin typeface="Arial"/>
                <a:cs typeface="Arial"/>
              </a:rPr>
              <a:t>Groups</a:t>
            </a:r>
            <a:endParaRPr sz="4000" dirty="0">
              <a:latin typeface="Arial"/>
              <a:cs typeface="Arial"/>
            </a:endParaRPr>
          </a:p>
        </p:txBody>
      </p:sp>
      <p:sp>
        <p:nvSpPr>
          <p:cNvPr id="4" name="object 4"/>
          <p:cNvSpPr txBox="1"/>
          <p:nvPr/>
        </p:nvSpPr>
        <p:spPr>
          <a:xfrm>
            <a:off x="5069987" y="155669"/>
            <a:ext cx="2142490" cy="1007110"/>
          </a:xfrm>
          <a:prstGeom prst="rect">
            <a:avLst/>
          </a:prstGeom>
        </p:spPr>
        <p:txBody>
          <a:bodyPr vert="horz" wrap="square" lIns="0" tIns="55244" rIns="0" bIns="0" rtlCol="0">
            <a:spAutoFit/>
          </a:bodyPr>
          <a:lstStyle/>
          <a:p>
            <a:pPr marL="317500" indent="-304800">
              <a:lnSpc>
                <a:spcPct val="100000"/>
              </a:lnSpc>
              <a:spcBef>
                <a:spcPts val="434"/>
              </a:spcBef>
              <a:buClr>
                <a:srgbClr val="D51F1A"/>
              </a:buClr>
              <a:buFont typeface="Wingdings"/>
              <a:buChar char=""/>
              <a:tabLst>
                <a:tab pos="316865" algn="l"/>
                <a:tab pos="317500" algn="l"/>
              </a:tabLst>
            </a:pPr>
            <a:r>
              <a:rPr sz="1400" b="1" spc="-10" dirty="0">
                <a:solidFill>
                  <a:srgbClr val="2C4E6B"/>
                </a:solidFill>
                <a:latin typeface="Arial"/>
                <a:cs typeface="Arial"/>
              </a:rPr>
              <a:t>Reno</a:t>
            </a:r>
            <a:endParaRPr sz="1400" dirty="0">
              <a:latin typeface="Arial"/>
              <a:cs typeface="Arial"/>
            </a:endParaRPr>
          </a:p>
          <a:p>
            <a:pPr marL="254635">
              <a:lnSpc>
                <a:spcPct val="100000"/>
              </a:lnSpc>
              <a:spcBef>
                <a:spcPts val="335"/>
              </a:spcBef>
            </a:pPr>
            <a:r>
              <a:rPr sz="1400" dirty="0">
                <a:solidFill>
                  <a:srgbClr val="2C4E6B"/>
                </a:solidFill>
                <a:latin typeface="Arial"/>
                <a:cs typeface="Arial"/>
              </a:rPr>
              <a:t>Crisis</a:t>
            </a:r>
            <a:r>
              <a:rPr sz="1400" spc="-40" dirty="0">
                <a:solidFill>
                  <a:srgbClr val="2C4E6B"/>
                </a:solidFill>
                <a:latin typeface="Arial"/>
                <a:cs typeface="Arial"/>
              </a:rPr>
              <a:t> </a:t>
            </a:r>
            <a:r>
              <a:rPr sz="1400" spc="-5" dirty="0">
                <a:solidFill>
                  <a:srgbClr val="2C4E6B"/>
                </a:solidFill>
                <a:latin typeface="Arial"/>
                <a:cs typeface="Arial"/>
              </a:rPr>
              <a:t>Support</a:t>
            </a:r>
            <a:r>
              <a:rPr sz="1400" spc="-35" dirty="0">
                <a:solidFill>
                  <a:srgbClr val="2C4E6B"/>
                </a:solidFill>
                <a:latin typeface="Arial"/>
                <a:cs typeface="Arial"/>
              </a:rPr>
              <a:t> </a:t>
            </a:r>
            <a:r>
              <a:rPr sz="1400" spc="-5" dirty="0">
                <a:solidFill>
                  <a:srgbClr val="2C4E6B"/>
                </a:solidFill>
                <a:latin typeface="Arial"/>
                <a:cs typeface="Arial"/>
              </a:rPr>
              <a:t>Services</a:t>
            </a:r>
            <a:endParaRPr sz="1400" dirty="0">
              <a:latin typeface="Arial"/>
              <a:cs typeface="Arial"/>
            </a:endParaRPr>
          </a:p>
          <a:p>
            <a:pPr marL="1079500">
              <a:lnSpc>
                <a:spcPct val="100000"/>
              </a:lnSpc>
            </a:pPr>
            <a:r>
              <a:rPr sz="1400" spc="-5" dirty="0">
                <a:solidFill>
                  <a:srgbClr val="2C4E6B"/>
                </a:solidFill>
                <a:latin typeface="Arial"/>
                <a:cs typeface="Arial"/>
              </a:rPr>
              <a:t>of</a:t>
            </a:r>
            <a:r>
              <a:rPr sz="1400" spc="360" dirty="0">
                <a:solidFill>
                  <a:srgbClr val="2C4E6B"/>
                </a:solidFill>
                <a:latin typeface="Arial"/>
                <a:cs typeface="Arial"/>
              </a:rPr>
              <a:t> </a:t>
            </a:r>
            <a:r>
              <a:rPr sz="1400" spc="-10" dirty="0">
                <a:solidFill>
                  <a:srgbClr val="2C4E6B"/>
                </a:solidFill>
                <a:latin typeface="Arial"/>
                <a:cs typeface="Arial"/>
              </a:rPr>
              <a:t>Nevada</a:t>
            </a:r>
            <a:endParaRPr sz="1400" dirty="0">
              <a:latin typeface="Arial"/>
              <a:cs typeface="Arial"/>
            </a:endParaRPr>
          </a:p>
          <a:p>
            <a:pPr marL="303530">
              <a:lnSpc>
                <a:spcPct val="100000"/>
              </a:lnSpc>
              <a:spcBef>
                <a:spcPts val="335"/>
              </a:spcBef>
            </a:pPr>
            <a:r>
              <a:rPr sz="1400" spc="-5" dirty="0">
                <a:solidFill>
                  <a:srgbClr val="2C4E6B"/>
                </a:solidFill>
                <a:latin typeface="Arial"/>
                <a:cs typeface="Arial"/>
              </a:rPr>
              <a:t>Phone:</a:t>
            </a:r>
            <a:r>
              <a:rPr sz="1400" spc="-40" dirty="0">
                <a:solidFill>
                  <a:srgbClr val="2C4E6B"/>
                </a:solidFill>
                <a:latin typeface="Arial"/>
                <a:cs typeface="Arial"/>
              </a:rPr>
              <a:t> </a:t>
            </a:r>
            <a:r>
              <a:rPr sz="1400" spc="-5" dirty="0">
                <a:solidFill>
                  <a:srgbClr val="2C4E6B"/>
                </a:solidFill>
                <a:latin typeface="Arial"/>
                <a:cs typeface="Arial"/>
              </a:rPr>
              <a:t>(775)</a:t>
            </a:r>
            <a:r>
              <a:rPr sz="1400" spc="-45" dirty="0">
                <a:solidFill>
                  <a:srgbClr val="2C4E6B"/>
                </a:solidFill>
                <a:latin typeface="Arial"/>
                <a:cs typeface="Arial"/>
              </a:rPr>
              <a:t> </a:t>
            </a:r>
            <a:r>
              <a:rPr sz="1400" spc="-5" dirty="0">
                <a:solidFill>
                  <a:srgbClr val="2C4E6B"/>
                </a:solidFill>
                <a:latin typeface="Arial"/>
                <a:cs typeface="Arial"/>
              </a:rPr>
              <a:t>784-8085</a:t>
            </a:r>
            <a:endParaRPr sz="1400" dirty="0">
              <a:latin typeface="Arial"/>
              <a:cs typeface="Arial"/>
            </a:endParaRPr>
          </a:p>
        </p:txBody>
      </p:sp>
      <p:sp>
        <p:nvSpPr>
          <p:cNvPr id="5" name="object 5"/>
          <p:cNvSpPr txBox="1"/>
          <p:nvPr/>
        </p:nvSpPr>
        <p:spPr>
          <a:xfrm>
            <a:off x="5069987" y="1435238"/>
            <a:ext cx="2142490" cy="1434465"/>
          </a:xfrm>
          <a:prstGeom prst="rect">
            <a:avLst/>
          </a:prstGeom>
        </p:spPr>
        <p:txBody>
          <a:bodyPr vert="horz" wrap="square" lIns="0" tIns="13335" rIns="0" bIns="0" rtlCol="0">
            <a:spAutoFit/>
          </a:bodyPr>
          <a:lstStyle/>
          <a:p>
            <a:pPr marL="316865" marR="201295" indent="-304800">
              <a:lnSpc>
                <a:spcPct val="100000"/>
              </a:lnSpc>
              <a:spcBef>
                <a:spcPts val="105"/>
              </a:spcBef>
              <a:buClr>
                <a:srgbClr val="D51F1A"/>
              </a:buClr>
              <a:buFont typeface="Wingdings"/>
              <a:buChar char=""/>
              <a:tabLst>
                <a:tab pos="316865" algn="l"/>
                <a:tab pos="317500" algn="l"/>
              </a:tabLst>
            </a:pPr>
            <a:r>
              <a:rPr sz="1400" b="1" spc="-5" dirty="0">
                <a:solidFill>
                  <a:srgbClr val="2C4E6B"/>
                </a:solidFill>
                <a:latin typeface="Arial"/>
                <a:cs typeface="Arial"/>
              </a:rPr>
              <a:t>Douglas </a:t>
            </a:r>
            <a:r>
              <a:rPr sz="1400" b="1" dirty="0">
                <a:solidFill>
                  <a:srgbClr val="2C4E6B"/>
                </a:solidFill>
                <a:latin typeface="Arial"/>
                <a:cs typeface="Arial"/>
              </a:rPr>
              <a:t> </a:t>
            </a:r>
            <a:r>
              <a:rPr sz="1400" b="1" spc="-10" dirty="0">
                <a:solidFill>
                  <a:srgbClr val="2C4E6B"/>
                </a:solidFill>
                <a:latin typeface="Arial"/>
                <a:cs typeface="Arial"/>
              </a:rPr>
              <a:t>County/South </a:t>
            </a:r>
            <a:r>
              <a:rPr sz="1400" b="1" spc="-5" dirty="0">
                <a:solidFill>
                  <a:srgbClr val="2C4E6B"/>
                </a:solidFill>
                <a:latin typeface="Arial"/>
                <a:cs typeface="Arial"/>
              </a:rPr>
              <a:t>Lake </a:t>
            </a:r>
            <a:r>
              <a:rPr sz="1400" b="1" spc="-375" dirty="0">
                <a:solidFill>
                  <a:srgbClr val="2C4E6B"/>
                </a:solidFill>
                <a:latin typeface="Arial"/>
                <a:cs typeface="Arial"/>
              </a:rPr>
              <a:t> </a:t>
            </a:r>
            <a:r>
              <a:rPr sz="1400" b="1" spc="-30" dirty="0">
                <a:solidFill>
                  <a:srgbClr val="2C4E6B"/>
                </a:solidFill>
                <a:latin typeface="Arial"/>
                <a:cs typeface="Arial"/>
              </a:rPr>
              <a:t>Tahoe</a:t>
            </a:r>
            <a:endParaRPr sz="1400" dirty="0">
              <a:latin typeface="Arial"/>
              <a:cs typeface="Arial"/>
            </a:endParaRPr>
          </a:p>
          <a:p>
            <a:pPr marL="204470" marR="447040">
              <a:lnSpc>
                <a:spcPct val="120000"/>
              </a:lnSpc>
            </a:pPr>
            <a:r>
              <a:rPr sz="1400" dirty="0">
                <a:solidFill>
                  <a:srgbClr val="2C4E6B"/>
                </a:solidFill>
                <a:latin typeface="Arial"/>
                <a:cs typeface="Arial"/>
              </a:rPr>
              <a:t>Suicide</a:t>
            </a:r>
            <a:r>
              <a:rPr sz="1400" spc="-80" dirty="0">
                <a:solidFill>
                  <a:srgbClr val="2C4E6B"/>
                </a:solidFill>
                <a:latin typeface="Arial"/>
                <a:cs typeface="Arial"/>
              </a:rPr>
              <a:t> </a:t>
            </a:r>
            <a:r>
              <a:rPr sz="1400" spc="-5" dirty="0">
                <a:solidFill>
                  <a:srgbClr val="2C4E6B"/>
                </a:solidFill>
                <a:latin typeface="Arial"/>
                <a:cs typeface="Arial"/>
              </a:rPr>
              <a:t>Prevention </a:t>
            </a:r>
            <a:r>
              <a:rPr sz="1400" spc="-375" dirty="0">
                <a:solidFill>
                  <a:srgbClr val="2C4E6B"/>
                </a:solidFill>
                <a:latin typeface="Arial"/>
                <a:cs typeface="Arial"/>
              </a:rPr>
              <a:t> </a:t>
            </a:r>
            <a:r>
              <a:rPr sz="1400" spc="-5" dirty="0">
                <a:solidFill>
                  <a:srgbClr val="2C4E6B"/>
                </a:solidFill>
                <a:latin typeface="Arial"/>
                <a:cs typeface="Arial"/>
              </a:rPr>
              <a:t>Network</a:t>
            </a:r>
            <a:endParaRPr sz="1400" dirty="0">
              <a:latin typeface="Arial"/>
              <a:cs typeface="Arial"/>
            </a:endParaRPr>
          </a:p>
          <a:p>
            <a:pPr marL="303530">
              <a:lnSpc>
                <a:spcPct val="100000"/>
              </a:lnSpc>
              <a:spcBef>
                <a:spcPts val="335"/>
              </a:spcBef>
            </a:pPr>
            <a:r>
              <a:rPr sz="1400" spc="-5" dirty="0">
                <a:solidFill>
                  <a:srgbClr val="2C4E6B"/>
                </a:solidFill>
                <a:latin typeface="Arial"/>
                <a:cs typeface="Arial"/>
              </a:rPr>
              <a:t>Phone:</a:t>
            </a:r>
            <a:r>
              <a:rPr sz="1400" spc="-40" dirty="0">
                <a:solidFill>
                  <a:srgbClr val="2C4E6B"/>
                </a:solidFill>
                <a:latin typeface="Arial"/>
                <a:cs typeface="Arial"/>
              </a:rPr>
              <a:t> </a:t>
            </a:r>
            <a:r>
              <a:rPr sz="1400" spc="-5" dirty="0">
                <a:solidFill>
                  <a:srgbClr val="2C4E6B"/>
                </a:solidFill>
                <a:latin typeface="Arial"/>
                <a:cs typeface="Arial"/>
              </a:rPr>
              <a:t>(775)</a:t>
            </a:r>
            <a:r>
              <a:rPr sz="1400" spc="-45" dirty="0">
                <a:solidFill>
                  <a:srgbClr val="2C4E6B"/>
                </a:solidFill>
                <a:latin typeface="Arial"/>
                <a:cs typeface="Arial"/>
              </a:rPr>
              <a:t> </a:t>
            </a:r>
            <a:r>
              <a:rPr sz="1400" spc="-5" dirty="0">
                <a:solidFill>
                  <a:srgbClr val="2C4E6B"/>
                </a:solidFill>
                <a:latin typeface="Arial"/>
                <a:cs typeface="Arial"/>
              </a:rPr>
              <a:t>783-1510</a:t>
            </a:r>
            <a:endParaRPr sz="1400" dirty="0">
              <a:latin typeface="Arial"/>
              <a:cs typeface="Arial"/>
            </a:endParaRPr>
          </a:p>
        </p:txBody>
      </p:sp>
      <p:sp>
        <p:nvSpPr>
          <p:cNvPr id="6" name="object 6"/>
          <p:cNvSpPr txBox="1"/>
          <p:nvPr/>
        </p:nvSpPr>
        <p:spPr>
          <a:xfrm>
            <a:off x="5069987" y="3100038"/>
            <a:ext cx="2078355" cy="1306195"/>
          </a:xfrm>
          <a:prstGeom prst="rect">
            <a:avLst/>
          </a:prstGeom>
        </p:spPr>
        <p:txBody>
          <a:bodyPr vert="horz" wrap="square" lIns="0" tIns="55244" rIns="0" bIns="0" rtlCol="0">
            <a:spAutoFit/>
          </a:bodyPr>
          <a:lstStyle/>
          <a:p>
            <a:pPr marL="317500" indent="-304800">
              <a:lnSpc>
                <a:spcPct val="100000"/>
              </a:lnSpc>
              <a:spcBef>
                <a:spcPts val="434"/>
              </a:spcBef>
              <a:buClr>
                <a:srgbClr val="D51F1A"/>
              </a:buClr>
              <a:buFont typeface="Wingdings"/>
              <a:buChar char=""/>
              <a:tabLst>
                <a:tab pos="316865" algn="l"/>
                <a:tab pos="317500" algn="l"/>
              </a:tabLst>
            </a:pPr>
            <a:r>
              <a:rPr sz="1400" b="1" dirty="0">
                <a:solidFill>
                  <a:srgbClr val="2C4E6B"/>
                </a:solidFill>
                <a:latin typeface="Arial"/>
                <a:cs typeface="Arial"/>
              </a:rPr>
              <a:t>Elko</a:t>
            </a:r>
            <a:endParaRPr sz="1400" dirty="0">
              <a:latin typeface="Arial"/>
              <a:cs typeface="Arial"/>
            </a:endParaRPr>
          </a:p>
          <a:p>
            <a:pPr marL="254635" marR="133985" indent="111125">
              <a:lnSpc>
                <a:spcPct val="120000"/>
              </a:lnSpc>
            </a:pPr>
            <a:r>
              <a:rPr sz="1400" spc="-5" dirty="0">
                <a:solidFill>
                  <a:srgbClr val="2C4E6B"/>
                </a:solidFill>
                <a:latin typeface="Arial"/>
                <a:cs typeface="Arial"/>
              </a:rPr>
              <a:t>Survivors</a:t>
            </a:r>
            <a:r>
              <a:rPr sz="1400" spc="-45" dirty="0">
                <a:solidFill>
                  <a:srgbClr val="2C4E6B"/>
                </a:solidFill>
                <a:latin typeface="Arial"/>
                <a:cs typeface="Arial"/>
              </a:rPr>
              <a:t> </a:t>
            </a:r>
            <a:r>
              <a:rPr sz="1400" spc="-5" dirty="0">
                <a:solidFill>
                  <a:srgbClr val="2C4E6B"/>
                </a:solidFill>
                <a:latin typeface="Arial"/>
                <a:cs typeface="Arial"/>
              </a:rPr>
              <a:t>of</a:t>
            </a:r>
            <a:r>
              <a:rPr sz="1400" spc="-50" dirty="0">
                <a:solidFill>
                  <a:srgbClr val="2C4E6B"/>
                </a:solidFill>
                <a:latin typeface="Arial"/>
                <a:cs typeface="Arial"/>
              </a:rPr>
              <a:t> </a:t>
            </a:r>
            <a:r>
              <a:rPr sz="1400" dirty="0">
                <a:solidFill>
                  <a:srgbClr val="2C4E6B"/>
                </a:solidFill>
                <a:latin typeface="Arial"/>
                <a:cs typeface="Arial"/>
              </a:rPr>
              <a:t>Suicide </a:t>
            </a:r>
            <a:r>
              <a:rPr sz="1400" spc="-375" dirty="0">
                <a:solidFill>
                  <a:srgbClr val="2C4E6B"/>
                </a:solidFill>
                <a:latin typeface="Arial"/>
                <a:cs typeface="Arial"/>
              </a:rPr>
              <a:t> </a:t>
            </a:r>
            <a:r>
              <a:rPr sz="1400" dirty="0">
                <a:solidFill>
                  <a:srgbClr val="2C4E6B"/>
                </a:solidFill>
                <a:latin typeface="Arial"/>
                <a:cs typeface="Arial"/>
              </a:rPr>
              <a:t>Loss</a:t>
            </a:r>
            <a:r>
              <a:rPr sz="1400" spc="-40" dirty="0">
                <a:solidFill>
                  <a:srgbClr val="2C4E6B"/>
                </a:solidFill>
                <a:latin typeface="Arial"/>
                <a:cs typeface="Arial"/>
              </a:rPr>
              <a:t> </a:t>
            </a:r>
            <a:r>
              <a:rPr sz="1400" spc="-5" dirty="0">
                <a:solidFill>
                  <a:srgbClr val="2C4E6B"/>
                </a:solidFill>
                <a:latin typeface="Arial"/>
                <a:cs typeface="Arial"/>
              </a:rPr>
              <a:t>of</a:t>
            </a:r>
            <a:endParaRPr sz="1400" dirty="0">
              <a:latin typeface="Arial"/>
              <a:cs typeface="Arial"/>
            </a:endParaRPr>
          </a:p>
          <a:p>
            <a:pPr marL="254635" marR="5080">
              <a:lnSpc>
                <a:spcPct val="120000"/>
              </a:lnSpc>
            </a:pPr>
            <a:r>
              <a:rPr sz="1400" spc="-5" dirty="0">
                <a:solidFill>
                  <a:srgbClr val="2C4E6B"/>
                </a:solidFill>
                <a:latin typeface="Arial"/>
                <a:cs typeface="Arial"/>
              </a:rPr>
              <a:t>Northeastern </a:t>
            </a:r>
            <a:r>
              <a:rPr sz="1400" spc="-10" dirty="0">
                <a:solidFill>
                  <a:srgbClr val="2C4E6B"/>
                </a:solidFill>
                <a:latin typeface="Arial"/>
                <a:cs typeface="Arial"/>
              </a:rPr>
              <a:t>Nevada </a:t>
            </a:r>
            <a:r>
              <a:rPr sz="1400" spc="-5" dirty="0">
                <a:solidFill>
                  <a:srgbClr val="2C4E6B"/>
                </a:solidFill>
                <a:latin typeface="Arial"/>
                <a:cs typeface="Arial"/>
              </a:rPr>
              <a:t> Phone:</a:t>
            </a:r>
            <a:r>
              <a:rPr sz="1400" spc="-70" dirty="0">
                <a:solidFill>
                  <a:srgbClr val="2C4E6B"/>
                </a:solidFill>
                <a:latin typeface="Arial"/>
                <a:cs typeface="Arial"/>
              </a:rPr>
              <a:t> </a:t>
            </a:r>
            <a:r>
              <a:rPr sz="1400" spc="-5" dirty="0">
                <a:solidFill>
                  <a:srgbClr val="2C4E6B"/>
                </a:solidFill>
                <a:latin typeface="Arial"/>
                <a:cs typeface="Arial"/>
              </a:rPr>
              <a:t>(775)</a:t>
            </a:r>
            <a:r>
              <a:rPr sz="1400" spc="-55" dirty="0">
                <a:solidFill>
                  <a:srgbClr val="2C4E6B"/>
                </a:solidFill>
                <a:latin typeface="Arial"/>
                <a:cs typeface="Arial"/>
              </a:rPr>
              <a:t> </a:t>
            </a:r>
            <a:r>
              <a:rPr sz="1400" spc="-15" dirty="0">
                <a:solidFill>
                  <a:srgbClr val="2C4E6B"/>
                </a:solidFill>
                <a:latin typeface="Arial"/>
                <a:cs typeface="Arial"/>
              </a:rPr>
              <a:t>397-1911</a:t>
            </a:r>
            <a:endParaRPr sz="1400" dirty="0">
              <a:latin typeface="Arial"/>
              <a:cs typeface="Arial"/>
            </a:endParaRPr>
          </a:p>
        </p:txBody>
      </p:sp>
      <p:sp>
        <p:nvSpPr>
          <p:cNvPr id="7" name="object 7"/>
          <p:cNvSpPr txBox="1"/>
          <p:nvPr/>
        </p:nvSpPr>
        <p:spPr>
          <a:xfrm>
            <a:off x="5069987" y="4636229"/>
            <a:ext cx="2142490" cy="793750"/>
          </a:xfrm>
          <a:prstGeom prst="rect">
            <a:avLst/>
          </a:prstGeom>
        </p:spPr>
        <p:txBody>
          <a:bodyPr vert="horz" wrap="square" lIns="0" tIns="12700" rIns="0" bIns="0" rtlCol="0">
            <a:spAutoFit/>
          </a:bodyPr>
          <a:lstStyle/>
          <a:p>
            <a:pPr marL="303530" marR="5080" indent="-291465">
              <a:lnSpc>
                <a:spcPct val="120000"/>
              </a:lnSpc>
              <a:spcBef>
                <a:spcPts val="100"/>
              </a:spcBef>
              <a:buClr>
                <a:srgbClr val="D51F1A"/>
              </a:buClr>
              <a:buFont typeface="Wingdings"/>
              <a:buChar char=""/>
              <a:tabLst>
                <a:tab pos="316865" algn="l"/>
                <a:tab pos="317500" algn="l"/>
              </a:tabLst>
            </a:pPr>
            <a:r>
              <a:rPr sz="1400" b="1" spc="-5" dirty="0">
                <a:solidFill>
                  <a:srgbClr val="2C4E6B"/>
                </a:solidFill>
                <a:latin typeface="Arial"/>
                <a:cs typeface="Arial"/>
              </a:rPr>
              <a:t>Winnemucca </a:t>
            </a:r>
            <a:r>
              <a:rPr sz="1400" b="1" dirty="0">
                <a:solidFill>
                  <a:srgbClr val="2C4E6B"/>
                </a:solidFill>
                <a:latin typeface="Arial"/>
                <a:cs typeface="Arial"/>
              </a:rPr>
              <a:t> </a:t>
            </a:r>
            <a:r>
              <a:rPr sz="1400" spc="-5" dirty="0">
                <a:solidFill>
                  <a:srgbClr val="2C4E6B"/>
                </a:solidFill>
                <a:latin typeface="Arial"/>
                <a:cs typeface="Arial"/>
              </a:rPr>
              <a:t>Survivors of </a:t>
            </a:r>
            <a:r>
              <a:rPr sz="1400" dirty="0">
                <a:solidFill>
                  <a:srgbClr val="2C4E6B"/>
                </a:solidFill>
                <a:latin typeface="Arial"/>
                <a:cs typeface="Arial"/>
              </a:rPr>
              <a:t>Suicide </a:t>
            </a:r>
            <a:r>
              <a:rPr sz="1400" spc="5" dirty="0">
                <a:solidFill>
                  <a:srgbClr val="2C4E6B"/>
                </a:solidFill>
                <a:latin typeface="Arial"/>
                <a:cs typeface="Arial"/>
              </a:rPr>
              <a:t> </a:t>
            </a:r>
            <a:r>
              <a:rPr sz="1400" spc="-5" dirty="0">
                <a:solidFill>
                  <a:srgbClr val="2C4E6B"/>
                </a:solidFill>
                <a:latin typeface="Arial"/>
                <a:cs typeface="Arial"/>
              </a:rPr>
              <a:t>Phone:</a:t>
            </a:r>
            <a:r>
              <a:rPr sz="1400" spc="-45" dirty="0">
                <a:solidFill>
                  <a:srgbClr val="2C4E6B"/>
                </a:solidFill>
                <a:latin typeface="Arial"/>
                <a:cs typeface="Arial"/>
              </a:rPr>
              <a:t> </a:t>
            </a:r>
            <a:r>
              <a:rPr sz="1400" spc="-5" dirty="0">
                <a:solidFill>
                  <a:srgbClr val="2C4E6B"/>
                </a:solidFill>
                <a:latin typeface="Arial"/>
                <a:cs typeface="Arial"/>
              </a:rPr>
              <a:t>(775)</a:t>
            </a:r>
            <a:r>
              <a:rPr sz="1400" spc="-45" dirty="0">
                <a:solidFill>
                  <a:srgbClr val="2C4E6B"/>
                </a:solidFill>
                <a:latin typeface="Arial"/>
                <a:cs typeface="Arial"/>
              </a:rPr>
              <a:t> </a:t>
            </a:r>
            <a:r>
              <a:rPr sz="1400" spc="-5" dirty="0">
                <a:solidFill>
                  <a:srgbClr val="2C4E6B"/>
                </a:solidFill>
                <a:latin typeface="Arial"/>
                <a:cs typeface="Arial"/>
              </a:rPr>
              <a:t>623-9003</a:t>
            </a:r>
            <a:endParaRPr sz="1400" dirty="0">
              <a:latin typeface="Arial"/>
              <a:cs typeface="Arial"/>
            </a:endParaRPr>
          </a:p>
        </p:txBody>
      </p:sp>
      <p:sp>
        <p:nvSpPr>
          <p:cNvPr id="8" name="object 8"/>
          <p:cNvSpPr txBox="1"/>
          <p:nvPr/>
        </p:nvSpPr>
        <p:spPr>
          <a:xfrm>
            <a:off x="7950112" y="155670"/>
            <a:ext cx="2143760" cy="1562100"/>
          </a:xfrm>
          <a:prstGeom prst="rect">
            <a:avLst/>
          </a:prstGeom>
        </p:spPr>
        <p:txBody>
          <a:bodyPr vert="horz" wrap="square" lIns="0" tIns="12700" rIns="0" bIns="0" rtlCol="0">
            <a:spAutoFit/>
          </a:bodyPr>
          <a:lstStyle/>
          <a:p>
            <a:pPr marL="245745" marR="607695" indent="-233679">
              <a:lnSpc>
                <a:spcPct val="120000"/>
              </a:lnSpc>
              <a:spcBef>
                <a:spcPts val="100"/>
              </a:spcBef>
              <a:buClr>
                <a:srgbClr val="D51F1A"/>
              </a:buClr>
              <a:buFont typeface="Wingdings"/>
              <a:buChar char=""/>
              <a:tabLst>
                <a:tab pos="316865" algn="l"/>
                <a:tab pos="317500" algn="l"/>
              </a:tabLst>
            </a:pPr>
            <a:r>
              <a:rPr dirty="0"/>
              <a:t>	</a:t>
            </a:r>
            <a:r>
              <a:rPr sz="1400" b="1" spc="-5" dirty="0">
                <a:solidFill>
                  <a:srgbClr val="2C4E6B"/>
                </a:solidFill>
                <a:latin typeface="Arial"/>
                <a:cs typeface="Arial"/>
              </a:rPr>
              <a:t>Las </a:t>
            </a:r>
            <a:r>
              <a:rPr sz="1400" b="1" spc="-20" dirty="0">
                <a:solidFill>
                  <a:srgbClr val="2C4E6B"/>
                </a:solidFill>
                <a:latin typeface="Arial"/>
                <a:cs typeface="Arial"/>
              </a:rPr>
              <a:t>Vegas </a:t>
            </a:r>
            <a:r>
              <a:rPr sz="1400" b="1" spc="-15" dirty="0">
                <a:solidFill>
                  <a:srgbClr val="2C4E6B"/>
                </a:solidFill>
                <a:latin typeface="Arial"/>
                <a:cs typeface="Arial"/>
              </a:rPr>
              <a:t> </a:t>
            </a:r>
            <a:r>
              <a:rPr sz="1400" spc="-5" dirty="0">
                <a:solidFill>
                  <a:srgbClr val="2C4E6B"/>
                </a:solidFill>
                <a:latin typeface="Arial"/>
                <a:cs typeface="Arial"/>
              </a:rPr>
              <a:t>Arms</a:t>
            </a:r>
            <a:r>
              <a:rPr sz="1400" spc="-50" dirty="0">
                <a:solidFill>
                  <a:srgbClr val="2C4E6B"/>
                </a:solidFill>
                <a:latin typeface="Arial"/>
                <a:cs typeface="Arial"/>
              </a:rPr>
              <a:t> </a:t>
            </a:r>
            <a:r>
              <a:rPr sz="1400" spc="-5" dirty="0">
                <a:solidFill>
                  <a:srgbClr val="2C4E6B"/>
                </a:solidFill>
                <a:latin typeface="Arial"/>
                <a:cs typeface="Arial"/>
              </a:rPr>
              <a:t>of</a:t>
            </a:r>
            <a:r>
              <a:rPr sz="1400" spc="-40" dirty="0">
                <a:solidFill>
                  <a:srgbClr val="2C4E6B"/>
                </a:solidFill>
                <a:latin typeface="Arial"/>
                <a:cs typeface="Arial"/>
              </a:rPr>
              <a:t> </a:t>
            </a:r>
            <a:r>
              <a:rPr sz="1400" spc="-5" dirty="0">
                <a:solidFill>
                  <a:srgbClr val="2C4E6B"/>
                </a:solidFill>
                <a:latin typeface="Arial"/>
                <a:cs typeface="Arial"/>
              </a:rPr>
              <a:t>Support </a:t>
            </a:r>
            <a:r>
              <a:rPr sz="1400" spc="-375" dirty="0">
                <a:solidFill>
                  <a:srgbClr val="2C4E6B"/>
                </a:solidFill>
                <a:latin typeface="Arial"/>
                <a:cs typeface="Arial"/>
              </a:rPr>
              <a:t> </a:t>
            </a:r>
            <a:r>
              <a:rPr sz="1400" spc="-5" dirty="0">
                <a:solidFill>
                  <a:srgbClr val="2C4E6B"/>
                </a:solidFill>
                <a:latin typeface="Arial"/>
                <a:cs typeface="Arial"/>
              </a:rPr>
              <a:t>(800)</a:t>
            </a:r>
            <a:r>
              <a:rPr sz="1400" spc="-65" dirty="0">
                <a:solidFill>
                  <a:srgbClr val="2C4E6B"/>
                </a:solidFill>
                <a:latin typeface="Arial"/>
                <a:cs typeface="Arial"/>
              </a:rPr>
              <a:t> </a:t>
            </a:r>
            <a:r>
              <a:rPr sz="1400" spc="-5" dirty="0">
                <a:solidFill>
                  <a:srgbClr val="2C4E6B"/>
                </a:solidFill>
                <a:latin typeface="Arial"/>
                <a:cs typeface="Arial"/>
              </a:rPr>
              <a:t>649-0925</a:t>
            </a:r>
            <a:endParaRPr sz="1400" dirty="0">
              <a:latin typeface="Arial"/>
              <a:cs typeface="Arial"/>
            </a:endParaRPr>
          </a:p>
          <a:p>
            <a:pPr marL="254635" marR="5080">
              <a:lnSpc>
                <a:spcPct val="120000"/>
              </a:lnSpc>
            </a:pPr>
            <a:r>
              <a:rPr sz="1400" spc="-10" dirty="0">
                <a:solidFill>
                  <a:srgbClr val="2C4E6B"/>
                </a:solidFill>
                <a:latin typeface="Arial"/>
                <a:cs typeface="Arial"/>
              </a:rPr>
              <a:t>Canyon</a:t>
            </a:r>
            <a:r>
              <a:rPr sz="1400" spc="-35" dirty="0">
                <a:solidFill>
                  <a:srgbClr val="2C4E6B"/>
                </a:solidFill>
                <a:latin typeface="Arial"/>
                <a:cs typeface="Arial"/>
              </a:rPr>
              <a:t> </a:t>
            </a:r>
            <a:r>
              <a:rPr sz="1400" spc="-5" dirty="0">
                <a:solidFill>
                  <a:srgbClr val="2C4E6B"/>
                </a:solidFill>
                <a:latin typeface="Arial"/>
                <a:cs typeface="Arial"/>
              </a:rPr>
              <a:t>Ridge</a:t>
            </a:r>
            <a:r>
              <a:rPr sz="1400" spc="-45" dirty="0">
                <a:solidFill>
                  <a:srgbClr val="2C4E6B"/>
                </a:solidFill>
                <a:latin typeface="Arial"/>
                <a:cs typeface="Arial"/>
              </a:rPr>
              <a:t> </a:t>
            </a:r>
            <a:r>
              <a:rPr sz="1400" dirty="0">
                <a:solidFill>
                  <a:srgbClr val="2C4E6B"/>
                </a:solidFill>
                <a:latin typeface="Arial"/>
                <a:cs typeface="Arial"/>
              </a:rPr>
              <a:t>Christian </a:t>
            </a:r>
            <a:r>
              <a:rPr sz="1400" spc="-370" dirty="0">
                <a:solidFill>
                  <a:srgbClr val="2C4E6B"/>
                </a:solidFill>
                <a:latin typeface="Arial"/>
                <a:cs typeface="Arial"/>
              </a:rPr>
              <a:t> </a:t>
            </a:r>
            <a:r>
              <a:rPr sz="1400" spc="-5" dirty="0">
                <a:solidFill>
                  <a:srgbClr val="2C4E6B"/>
                </a:solidFill>
                <a:latin typeface="Arial"/>
                <a:cs typeface="Arial"/>
              </a:rPr>
              <a:t>Church</a:t>
            </a:r>
            <a:endParaRPr sz="1400" dirty="0">
              <a:latin typeface="Arial"/>
              <a:cs typeface="Arial"/>
            </a:endParaRPr>
          </a:p>
          <a:p>
            <a:pPr marL="303530">
              <a:lnSpc>
                <a:spcPct val="100000"/>
              </a:lnSpc>
              <a:spcBef>
                <a:spcPts val="335"/>
              </a:spcBef>
            </a:pPr>
            <a:r>
              <a:rPr sz="1400" spc="-5" dirty="0">
                <a:solidFill>
                  <a:srgbClr val="2C4E6B"/>
                </a:solidFill>
                <a:latin typeface="Arial"/>
                <a:cs typeface="Arial"/>
              </a:rPr>
              <a:t>Phone:</a:t>
            </a:r>
            <a:r>
              <a:rPr sz="1400" spc="-40" dirty="0">
                <a:solidFill>
                  <a:srgbClr val="2C4E6B"/>
                </a:solidFill>
                <a:latin typeface="Arial"/>
                <a:cs typeface="Arial"/>
              </a:rPr>
              <a:t> </a:t>
            </a:r>
            <a:r>
              <a:rPr sz="1400" spc="-5" dirty="0">
                <a:solidFill>
                  <a:srgbClr val="2C4E6B"/>
                </a:solidFill>
                <a:latin typeface="Arial"/>
                <a:cs typeface="Arial"/>
              </a:rPr>
              <a:t>(702)</a:t>
            </a:r>
            <a:r>
              <a:rPr sz="1400" spc="-45" dirty="0">
                <a:solidFill>
                  <a:srgbClr val="2C4E6B"/>
                </a:solidFill>
                <a:latin typeface="Arial"/>
                <a:cs typeface="Arial"/>
              </a:rPr>
              <a:t> </a:t>
            </a:r>
            <a:r>
              <a:rPr sz="1400" spc="-5" dirty="0">
                <a:solidFill>
                  <a:srgbClr val="2C4E6B"/>
                </a:solidFill>
                <a:latin typeface="Arial"/>
                <a:cs typeface="Arial"/>
              </a:rPr>
              <a:t>656-7141</a:t>
            </a:r>
            <a:endParaRPr sz="1400" dirty="0">
              <a:latin typeface="Arial"/>
              <a:cs typeface="Arial"/>
            </a:endParaRPr>
          </a:p>
        </p:txBody>
      </p:sp>
      <p:sp>
        <p:nvSpPr>
          <p:cNvPr id="9" name="object 9"/>
          <p:cNvSpPr txBox="1"/>
          <p:nvPr/>
        </p:nvSpPr>
        <p:spPr>
          <a:xfrm>
            <a:off x="8192504" y="1948023"/>
            <a:ext cx="1849755" cy="1049655"/>
          </a:xfrm>
          <a:prstGeom prst="rect">
            <a:avLst/>
          </a:prstGeom>
        </p:spPr>
        <p:txBody>
          <a:bodyPr vert="horz" wrap="square" lIns="0" tIns="12700" rIns="0" bIns="0" rtlCol="0">
            <a:spAutoFit/>
          </a:bodyPr>
          <a:lstStyle/>
          <a:p>
            <a:pPr marL="12700" marR="434340">
              <a:lnSpc>
                <a:spcPct val="120000"/>
              </a:lnSpc>
              <a:spcBef>
                <a:spcPts val="100"/>
              </a:spcBef>
            </a:pPr>
            <a:r>
              <a:rPr sz="1400" spc="-5" dirty="0">
                <a:solidFill>
                  <a:srgbClr val="2C4E6B"/>
                </a:solidFill>
                <a:latin typeface="Arial"/>
                <a:cs typeface="Arial"/>
              </a:rPr>
              <a:t>Military</a:t>
            </a:r>
            <a:r>
              <a:rPr sz="1400" spc="-55" dirty="0">
                <a:solidFill>
                  <a:srgbClr val="2C4E6B"/>
                </a:solidFill>
                <a:latin typeface="Arial"/>
                <a:cs typeface="Arial"/>
              </a:rPr>
              <a:t> </a:t>
            </a:r>
            <a:r>
              <a:rPr sz="1400" dirty="0">
                <a:solidFill>
                  <a:srgbClr val="2C4E6B"/>
                </a:solidFill>
                <a:latin typeface="Arial"/>
                <a:cs typeface="Arial"/>
              </a:rPr>
              <a:t>&amp;</a:t>
            </a:r>
            <a:r>
              <a:rPr sz="1400" spc="-20" dirty="0">
                <a:solidFill>
                  <a:srgbClr val="2C4E6B"/>
                </a:solidFill>
                <a:latin typeface="Arial"/>
                <a:cs typeface="Arial"/>
              </a:rPr>
              <a:t> </a:t>
            </a:r>
            <a:r>
              <a:rPr sz="1400" spc="-15" dirty="0">
                <a:solidFill>
                  <a:srgbClr val="2C4E6B"/>
                </a:solidFill>
                <a:latin typeface="Arial"/>
                <a:cs typeface="Arial"/>
              </a:rPr>
              <a:t>Veteran </a:t>
            </a:r>
            <a:r>
              <a:rPr sz="1400" spc="-375" dirty="0">
                <a:solidFill>
                  <a:srgbClr val="2C4E6B"/>
                </a:solidFill>
                <a:latin typeface="Arial"/>
                <a:cs typeface="Arial"/>
              </a:rPr>
              <a:t> </a:t>
            </a:r>
            <a:r>
              <a:rPr sz="1400" spc="-5" dirty="0">
                <a:solidFill>
                  <a:srgbClr val="2C4E6B"/>
                </a:solidFill>
                <a:latin typeface="Arial"/>
                <a:cs typeface="Arial"/>
              </a:rPr>
              <a:t>Survivors</a:t>
            </a:r>
            <a:r>
              <a:rPr sz="1400" spc="-10" dirty="0">
                <a:solidFill>
                  <a:srgbClr val="2C4E6B"/>
                </a:solidFill>
                <a:latin typeface="Arial"/>
                <a:cs typeface="Arial"/>
              </a:rPr>
              <a:t> </a:t>
            </a:r>
            <a:r>
              <a:rPr sz="1400" spc="-5" dirty="0">
                <a:solidFill>
                  <a:srgbClr val="2C4E6B"/>
                </a:solidFill>
                <a:latin typeface="Arial"/>
                <a:cs typeface="Arial"/>
              </a:rPr>
              <a:t>of</a:t>
            </a:r>
            <a:endParaRPr sz="1400" dirty="0">
              <a:latin typeface="Arial"/>
              <a:cs typeface="Arial"/>
            </a:endParaRPr>
          </a:p>
          <a:p>
            <a:pPr marL="12700" marR="5080">
              <a:lnSpc>
                <a:spcPct val="120000"/>
              </a:lnSpc>
            </a:pPr>
            <a:r>
              <a:rPr sz="1400" spc="-5" dirty="0">
                <a:solidFill>
                  <a:srgbClr val="2C4E6B"/>
                </a:solidFill>
                <a:latin typeface="Arial"/>
                <a:cs typeface="Arial"/>
              </a:rPr>
              <a:t>Loved Ones </a:t>
            </a:r>
            <a:r>
              <a:rPr sz="1400" dirty="0">
                <a:solidFill>
                  <a:srgbClr val="2C4E6B"/>
                </a:solidFill>
                <a:latin typeface="Arial"/>
                <a:cs typeface="Arial"/>
              </a:rPr>
              <a:t>to Suicide </a:t>
            </a:r>
            <a:r>
              <a:rPr sz="1400" spc="-375" dirty="0">
                <a:solidFill>
                  <a:srgbClr val="2C4E6B"/>
                </a:solidFill>
                <a:latin typeface="Arial"/>
                <a:cs typeface="Arial"/>
              </a:rPr>
              <a:t> </a:t>
            </a:r>
            <a:r>
              <a:rPr sz="1400" spc="-5" dirty="0">
                <a:solidFill>
                  <a:srgbClr val="2C4E6B"/>
                </a:solidFill>
                <a:latin typeface="Arial"/>
                <a:cs typeface="Arial"/>
              </a:rPr>
              <a:t>Phone:</a:t>
            </a:r>
            <a:r>
              <a:rPr sz="1400" spc="-60" dirty="0">
                <a:solidFill>
                  <a:srgbClr val="2C4E6B"/>
                </a:solidFill>
                <a:latin typeface="Arial"/>
                <a:cs typeface="Arial"/>
              </a:rPr>
              <a:t> </a:t>
            </a:r>
            <a:r>
              <a:rPr sz="1400" spc="-5" dirty="0">
                <a:solidFill>
                  <a:srgbClr val="2C4E6B"/>
                </a:solidFill>
                <a:latin typeface="Arial"/>
                <a:cs typeface="Arial"/>
              </a:rPr>
              <a:t>(702)</a:t>
            </a:r>
            <a:r>
              <a:rPr sz="1400" spc="-45" dirty="0">
                <a:solidFill>
                  <a:srgbClr val="2C4E6B"/>
                </a:solidFill>
                <a:latin typeface="Arial"/>
                <a:cs typeface="Arial"/>
              </a:rPr>
              <a:t> </a:t>
            </a:r>
            <a:r>
              <a:rPr sz="1400" spc="-5" dirty="0">
                <a:solidFill>
                  <a:srgbClr val="2C4E6B"/>
                </a:solidFill>
                <a:latin typeface="Arial"/>
                <a:cs typeface="Arial"/>
              </a:rPr>
              <a:t>738-9247</a:t>
            </a:r>
            <a:endParaRPr sz="1400" dirty="0">
              <a:latin typeface="Arial"/>
              <a:cs typeface="Arial"/>
            </a:endParaRPr>
          </a:p>
        </p:txBody>
      </p:sp>
      <p:sp>
        <p:nvSpPr>
          <p:cNvPr id="10" name="object 10"/>
          <p:cNvSpPr txBox="1"/>
          <p:nvPr/>
        </p:nvSpPr>
        <p:spPr>
          <a:xfrm>
            <a:off x="7950112" y="3228055"/>
            <a:ext cx="2141220" cy="1562100"/>
          </a:xfrm>
          <a:prstGeom prst="rect">
            <a:avLst/>
          </a:prstGeom>
        </p:spPr>
        <p:txBody>
          <a:bodyPr vert="horz" wrap="square" lIns="0" tIns="55244" rIns="0" bIns="0" rtlCol="0">
            <a:spAutoFit/>
          </a:bodyPr>
          <a:lstStyle/>
          <a:p>
            <a:pPr marL="317500" indent="-304800">
              <a:lnSpc>
                <a:spcPct val="100000"/>
              </a:lnSpc>
              <a:spcBef>
                <a:spcPts val="434"/>
              </a:spcBef>
              <a:buClr>
                <a:srgbClr val="D51F1A"/>
              </a:buClr>
              <a:buFont typeface="Wingdings"/>
              <a:buChar char=""/>
              <a:tabLst>
                <a:tab pos="316865" algn="l"/>
                <a:tab pos="317500" algn="l"/>
              </a:tabLst>
            </a:pPr>
            <a:r>
              <a:rPr sz="1400" b="1" spc="-5" dirty="0">
                <a:solidFill>
                  <a:srgbClr val="2C4E6B"/>
                </a:solidFill>
                <a:latin typeface="Arial"/>
                <a:cs typeface="Arial"/>
              </a:rPr>
              <a:t>Henderson</a:t>
            </a:r>
            <a:endParaRPr sz="1400" dirty="0">
              <a:latin typeface="Arial"/>
              <a:cs typeface="Arial"/>
            </a:endParaRPr>
          </a:p>
          <a:p>
            <a:pPr marL="254635" marR="5080" indent="48260">
              <a:lnSpc>
                <a:spcPct val="120000"/>
              </a:lnSpc>
            </a:pPr>
            <a:r>
              <a:rPr sz="1400" spc="-5" dirty="0">
                <a:solidFill>
                  <a:srgbClr val="2C4E6B"/>
                </a:solidFill>
                <a:latin typeface="Arial"/>
                <a:cs typeface="Arial"/>
              </a:rPr>
              <a:t>Surviving </a:t>
            </a:r>
            <a:r>
              <a:rPr sz="1400" dirty="0">
                <a:solidFill>
                  <a:srgbClr val="2C4E6B"/>
                </a:solidFill>
                <a:latin typeface="Arial"/>
                <a:cs typeface="Arial"/>
              </a:rPr>
              <a:t>Suicide Loss </a:t>
            </a:r>
            <a:r>
              <a:rPr sz="1400" spc="-375" dirty="0">
                <a:solidFill>
                  <a:srgbClr val="2C4E6B"/>
                </a:solidFill>
                <a:latin typeface="Arial"/>
                <a:cs typeface="Arial"/>
              </a:rPr>
              <a:t> </a:t>
            </a:r>
            <a:r>
              <a:rPr sz="1400" spc="-5" dirty="0">
                <a:solidFill>
                  <a:srgbClr val="2C4E6B"/>
                </a:solidFill>
                <a:latin typeface="Arial"/>
                <a:cs typeface="Arial"/>
              </a:rPr>
              <a:t>Phone:</a:t>
            </a:r>
            <a:r>
              <a:rPr sz="1400" spc="-55" dirty="0">
                <a:solidFill>
                  <a:srgbClr val="2C4E6B"/>
                </a:solidFill>
                <a:latin typeface="Arial"/>
                <a:cs typeface="Arial"/>
              </a:rPr>
              <a:t> </a:t>
            </a:r>
            <a:r>
              <a:rPr sz="1400" spc="-5" dirty="0">
                <a:solidFill>
                  <a:srgbClr val="2C4E6B"/>
                </a:solidFill>
                <a:latin typeface="Arial"/>
                <a:cs typeface="Arial"/>
              </a:rPr>
              <a:t>(702)</a:t>
            </a:r>
            <a:r>
              <a:rPr sz="1400" spc="-45" dirty="0">
                <a:solidFill>
                  <a:srgbClr val="2C4E6B"/>
                </a:solidFill>
                <a:latin typeface="Arial"/>
                <a:cs typeface="Arial"/>
              </a:rPr>
              <a:t> </a:t>
            </a:r>
            <a:r>
              <a:rPr sz="1400" spc="-5" dirty="0">
                <a:solidFill>
                  <a:srgbClr val="2C4E6B"/>
                </a:solidFill>
                <a:latin typeface="Arial"/>
                <a:cs typeface="Arial"/>
              </a:rPr>
              <a:t>501-5984.</a:t>
            </a:r>
            <a:endParaRPr sz="1400" dirty="0">
              <a:latin typeface="Arial"/>
              <a:cs typeface="Arial"/>
            </a:endParaRPr>
          </a:p>
          <a:p>
            <a:pPr marL="254635" marR="54610">
              <a:lnSpc>
                <a:spcPct val="120000"/>
              </a:lnSpc>
            </a:pPr>
            <a:r>
              <a:rPr sz="1400" spc="-5" dirty="0">
                <a:solidFill>
                  <a:srgbClr val="2C4E6B"/>
                </a:solidFill>
                <a:latin typeface="Arial"/>
                <a:cs typeface="Arial"/>
              </a:rPr>
              <a:t>Barbara Greenspun </a:t>
            </a:r>
            <a:r>
              <a:rPr sz="1400" dirty="0">
                <a:solidFill>
                  <a:srgbClr val="2C4E6B"/>
                </a:solidFill>
                <a:latin typeface="Arial"/>
                <a:cs typeface="Arial"/>
              </a:rPr>
              <a:t> </a:t>
            </a:r>
            <a:r>
              <a:rPr sz="1400" spc="-5" dirty="0">
                <a:solidFill>
                  <a:srgbClr val="2C4E6B"/>
                </a:solidFill>
                <a:latin typeface="Arial"/>
                <a:cs typeface="Arial"/>
              </a:rPr>
              <a:t>Women's</a:t>
            </a:r>
            <a:r>
              <a:rPr sz="1400" spc="795" dirty="0">
                <a:solidFill>
                  <a:srgbClr val="2C4E6B"/>
                </a:solidFill>
                <a:latin typeface="Arial"/>
                <a:cs typeface="Arial"/>
              </a:rPr>
              <a:t> </a:t>
            </a:r>
            <a:r>
              <a:rPr sz="1400" spc="-5" dirty="0">
                <a:solidFill>
                  <a:srgbClr val="2C4E6B"/>
                </a:solidFill>
                <a:latin typeface="Arial"/>
                <a:cs typeface="Arial"/>
              </a:rPr>
              <a:t>Care </a:t>
            </a:r>
            <a:r>
              <a:rPr sz="1400" dirty="0">
                <a:solidFill>
                  <a:srgbClr val="2C4E6B"/>
                </a:solidFill>
                <a:latin typeface="Arial"/>
                <a:cs typeface="Arial"/>
              </a:rPr>
              <a:t> </a:t>
            </a:r>
            <a:r>
              <a:rPr sz="1400" spc="-5" dirty="0">
                <a:solidFill>
                  <a:srgbClr val="2C4E6B"/>
                </a:solidFill>
                <a:latin typeface="Arial"/>
                <a:cs typeface="Arial"/>
              </a:rPr>
              <a:t>Phone:</a:t>
            </a:r>
            <a:r>
              <a:rPr sz="1400" spc="-60" dirty="0">
                <a:solidFill>
                  <a:srgbClr val="2C4E6B"/>
                </a:solidFill>
                <a:latin typeface="Arial"/>
                <a:cs typeface="Arial"/>
              </a:rPr>
              <a:t> </a:t>
            </a:r>
            <a:r>
              <a:rPr sz="1400" spc="-5" dirty="0">
                <a:solidFill>
                  <a:srgbClr val="2C4E6B"/>
                </a:solidFill>
                <a:latin typeface="Arial"/>
                <a:cs typeface="Arial"/>
              </a:rPr>
              <a:t>(702)</a:t>
            </a:r>
            <a:r>
              <a:rPr sz="1400" spc="-45" dirty="0">
                <a:solidFill>
                  <a:srgbClr val="2C4E6B"/>
                </a:solidFill>
                <a:latin typeface="Arial"/>
                <a:cs typeface="Arial"/>
              </a:rPr>
              <a:t> </a:t>
            </a:r>
            <a:r>
              <a:rPr sz="1400" spc="-5" dirty="0">
                <a:solidFill>
                  <a:srgbClr val="2C4E6B"/>
                </a:solidFill>
                <a:latin typeface="Arial"/>
                <a:cs typeface="Arial"/>
              </a:rPr>
              <a:t>501-5984</a:t>
            </a:r>
            <a:endParaRPr sz="1400" dirty="0">
              <a:latin typeface="Arial"/>
              <a:cs typeface="Arial"/>
            </a:endParaRPr>
          </a:p>
        </p:txBody>
      </p:sp>
      <p:sp>
        <p:nvSpPr>
          <p:cNvPr id="12" name="object 12"/>
          <p:cNvSpPr txBox="1"/>
          <p:nvPr/>
        </p:nvSpPr>
        <p:spPr>
          <a:xfrm>
            <a:off x="11582400" y="6324600"/>
            <a:ext cx="762000" cy="381515"/>
          </a:xfrm>
          <a:prstGeom prst="rect">
            <a:avLst/>
          </a:prstGeom>
        </p:spPr>
        <p:txBody>
          <a:bodyPr vert="horz" wrap="square" lIns="0" tIns="12065" rIns="0" bIns="0" rtlCol="0">
            <a:spAutoFit/>
          </a:bodyPr>
          <a:lstStyle/>
          <a:p>
            <a:pPr marL="12700">
              <a:lnSpc>
                <a:spcPct val="100000"/>
              </a:lnSpc>
              <a:spcBef>
                <a:spcPts val="95"/>
              </a:spcBef>
            </a:pPr>
            <a:r>
              <a:rPr sz="2400" spc="-10" dirty="0">
                <a:solidFill>
                  <a:schemeClr val="bg1"/>
                </a:solidFill>
                <a:latin typeface="Arial" panose="020B0604020202020204" pitchFamily="34" charset="0"/>
                <a:cs typeface="Arial" panose="020B0604020202020204" pitchFamily="34" charset="0"/>
              </a:rPr>
              <a:t>72</a:t>
            </a:r>
            <a:endParaRPr sz="24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18367" y="329443"/>
            <a:ext cx="3191510" cy="756920"/>
          </a:xfrm>
          <a:prstGeom prst="rect">
            <a:avLst/>
          </a:prstGeom>
        </p:spPr>
        <p:txBody>
          <a:bodyPr vert="horz" wrap="square" lIns="0" tIns="12700" rIns="0" bIns="0" rtlCol="0">
            <a:spAutoFit/>
          </a:bodyPr>
          <a:lstStyle/>
          <a:p>
            <a:pPr marL="12700">
              <a:lnSpc>
                <a:spcPct val="100000"/>
              </a:lnSpc>
              <a:spcBef>
                <a:spcPts val="100"/>
              </a:spcBef>
            </a:pPr>
            <a:r>
              <a:rPr sz="4800" spc="-125" dirty="0">
                <a:solidFill>
                  <a:srgbClr val="6B6B6B"/>
                </a:solidFill>
              </a:rPr>
              <a:t>Conclusion</a:t>
            </a:r>
            <a:endParaRPr sz="4800" dirty="0"/>
          </a:p>
        </p:txBody>
      </p:sp>
      <p:sp>
        <p:nvSpPr>
          <p:cNvPr id="7" name="object 7"/>
          <p:cNvSpPr txBox="1"/>
          <p:nvPr/>
        </p:nvSpPr>
        <p:spPr>
          <a:xfrm>
            <a:off x="978616" y="1243651"/>
            <a:ext cx="4909820" cy="2583815"/>
          </a:xfrm>
          <a:prstGeom prst="rect">
            <a:avLst/>
          </a:prstGeom>
        </p:spPr>
        <p:txBody>
          <a:bodyPr vert="horz" wrap="square" lIns="0" tIns="12065" rIns="0" bIns="0" rtlCol="0">
            <a:spAutoFit/>
          </a:bodyPr>
          <a:lstStyle/>
          <a:p>
            <a:pPr marL="12700" marR="5080">
              <a:lnSpc>
                <a:spcPct val="100000"/>
              </a:lnSpc>
              <a:spcBef>
                <a:spcPts val="95"/>
              </a:spcBef>
            </a:pPr>
            <a:r>
              <a:rPr sz="2800" b="1" spc="-5" dirty="0">
                <a:solidFill>
                  <a:srgbClr val="212121"/>
                </a:solidFill>
                <a:latin typeface="Arial"/>
                <a:cs typeface="Arial"/>
              </a:rPr>
              <a:t>Preventing</a:t>
            </a:r>
            <a:r>
              <a:rPr sz="2800" b="1" spc="15" dirty="0">
                <a:solidFill>
                  <a:srgbClr val="212121"/>
                </a:solidFill>
                <a:latin typeface="Arial"/>
                <a:cs typeface="Arial"/>
              </a:rPr>
              <a:t> </a:t>
            </a:r>
            <a:r>
              <a:rPr sz="2800" b="1" spc="-5" dirty="0">
                <a:solidFill>
                  <a:srgbClr val="212121"/>
                </a:solidFill>
                <a:latin typeface="Arial"/>
                <a:cs typeface="Arial"/>
              </a:rPr>
              <a:t>suicide</a:t>
            </a:r>
            <a:r>
              <a:rPr sz="2800" b="1" spc="10" dirty="0">
                <a:solidFill>
                  <a:srgbClr val="212121"/>
                </a:solidFill>
                <a:latin typeface="Arial"/>
                <a:cs typeface="Arial"/>
              </a:rPr>
              <a:t> </a:t>
            </a:r>
            <a:r>
              <a:rPr sz="2800" b="1" spc="-5" dirty="0">
                <a:solidFill>
                  <a:srgbClr val="212121"/>
                </a:solidFill>
                <a:latin typeface="Arial"/>
                <a:cs typeface="Arial"/>
              </a:rPr>
              <a:t>is like</a:t>
            </a:r>
            <a:r>
              <a:rPr sz="2800" b="1" spc="-10" dirty="0">
                <a:solidFill>
                  <a:srgbClr val="212121"/>
                </a:solidFill>
                <a:latin typeface="Arial"/>
                <a:cs typeface="Arial"/>
              </a:rPr>
              <a:t> </a:t>
            </a:r>
            <a:r>
              <a:rPr sz="2800" b="1" spc="-5" dirty="0">
                <a:solidFill>
                  <a:srgbClr val="212121"/>
                </a:solidFill>
                <a:latin typeface="Arial"/>
                <a:cs typeface="Arial"/>
              </a:rPr>
              <a:t>the </a:t>
            </a:r>
            <a:r>
              <a:rPr sz="2800" b="1" spc="-760" dirty="0">
                <a:solidFill>
                  <a:srgbClr val="212121"/>
                </a:solidFill>
                <a:latin typeface="Arial"/>
                <a:cs typeface="Arial"/>
              </a:rPr>
              <a:t> </a:t>
            </a:r>
            <a:r>
              <a:rPr sz="2800" b="1" spc="-5" dirty="0">
                <a:solidFill>
                  <a:srgbClr val="212121"/>
                </a:solidFill>
                <a:latin typeface="Arial"/>
                <a:cs typeface="Arial"/>
              </a:rPr>
              <a:t>many</a:t>
            </a:r>
            <a:r>
              <a:rPr sz="2800" b="1" spc="5" dirty="0">
                <a:solidFill>
                  <a:srgbClr val="212121"/>
                </a:solidFill>
                <a:latin typeface="Arial"/>
                <a:cs typeface="Arial"/>
              </a:rPr>
              <a:t> </a:t>
            </a:r>
            <a:r>
              <a:rPr sz="2800" b="1" spc="-5" dirty="0">
                <a:solidFill>
                  <a:srgbClr val="212121"/>
                </a:solidFill>
                <a:latin typeface="Arial"/>
                <a:cs typeface="Arial"/>
              </a:rPr>
              <a:t>fragments</a:t>
            </a:r>
            <a:r>
              <a:rPr sz="2800" b="1" spc="25" dirty="0">
                <a:solidFill>
                  <a:srgbClr val="212121"/>
                </a:solidFill>
                <a:latin typeface="Arial"/>
                <a:cs typeface="Arial"/>
              </a:rPr>
              <a:t> </a:t>
            </a:r>
            <a:r>
              <a:rPr sz="2800" b="1" spc="-5" dirty="0">
                <a:solidFill>
                  <a:srgbClr val="212121"/>
                </a:solidFill>
                <a:latin typeface="Arial"/>
                <a:cs typeface="Arial"/>
              </a:rPr>
              <a:t>of a</a:t>
            </a:r>
            <a:r>
              <a:rPr sz="2800" b="1" dirty="0">
                <a:solidFill>
                  <a:srgbClr val="212121"/>
                </a:solidFill>
                <a:latin typeface="Arial"/>
                <a:cs typeface="Arial"/>
              </a:rPr>
              <a:t> </a:t>
            </a:r>
            <a:r>
              <a:rPr sz="2800" b="1" spc="-5" dirty="0">
                <a:solidFill>
                  <a:srgbClr val="212121"/>
                </a:solidFill>
                <a:latin typeface="Arial"/>
                <a:cs typeface="Arial"/>
              </a:rPr>
              <a:t>puzzle</a:t>
            </a:r>
            <a:endParaRPr sz="2800" dirty="0">
              <a:latin typeface="Arial"/>
              <a:cs typeface="Arial"/>
            </a:endParaRPr>
          </a:p>
          <a:p>
            <a:pPr>
              <a:lnSpc>
                <a:spcPct val="100000"/>
              </a:lnSpc>
              <a:spcBef>
                <a:spcPts val="30"/>
              </a:spcBef>
            </a:pPr>
            <a:endParaRPr sz="2900" dirty="0">
              <a:latin typeface="Arial"/>
              <a:cs typeface="Arial"/>
            </a:endParaRPr>
          </a:p>
          <a:p>
            <a:pPr marL="12700" marR="247015">
              <a:lnSpc>
                <a:spcPct val="99800"/>
              </a:lnSpc>
            </a:pPr>
            <a:r>
              <a:rPr sz="2800" b="1" spc="-30" dirty="0">
                <a:solidFill>
                  <a:srgbClr val="212121"/>
                </a:solidFill>
                <a:latin typeface="Arial"/>
                <a:cs typeface="Arial"/>
              </a:rPr>
              <a:t>We</a:t>
            </a:r>
            <a:r>
              <a:rPr sz="2800" b="1" spc="-15" dirty="0">
                <a:solidFill>
                  <a:srgbClr val="212121"/>
                </a:solidFill>
                <a:latin typeface="Arial"/>
                <a:cs typeface="Arial"/>
              </a:rPr>
              <a:t> </a:t>
            </a:r>
            <a:r>
              <a:rPr sz="2800" b="1" spc="-5" dirty="0">
                <a:solidFill>
                  <a:srgbClr val="212121"/>
                </a:solidFill>
                <a:latin typeface="Arial"/>
                <a:cs typeface="Arial"/>
              </a:rPr>
              <a:t>need</a:t>
            </a:r>
            <a:r>
              <a:rPr sz="2800" b="1" spc="10" dirty="0">
                <a:solidFill>
                  <a:srgbClr val="212121"/>
                </a:solidFill>
                <a:latin typeface="Arial"/>
                <a:cs typeface="Arial"/>
              </a:rPr>
              <a:t> </a:t>
            </a:r>
            <a:r>
              <a:rPr sz="2800" b="1" dirty="0">
                <a:solidFill>
                  <a:srgbClr val="212121"/>
                </a:solidFill>
                <a:latin typeface="Arial"/>
                <a:cs typeface="Arial"/>
              </a:rPr>
              <a:t>to</a:t>
            </a:r>
            <a:r>
              <a:rPr sz="2800" b="1" spc="-15" dirty="0">
                <a:solidFill>
                  <a:srgbClr val="212121"/>
                </a:solidFill>
                <a:latin typeface="Arial"/>
                <a:cs typeface="Arial"/>
              </a:rPr>
              <a:t> </a:t>
            </a:r>
            <a:r>
              <a:rPr sz="2800" b="1" spc="-5" dirty="0">
                <a:solidFill>
                  <a:srgbClr val="212121"/>
                </a:solidFill>
                <a:latin typeface="Arial"/>
                <a:cs typeface="Arial"/>
              </a:rPr>
              <a:t>work</a:t>
            </a:r>
            <a:r>
              <a:rPr sz="2800" b="1" spc="5" dirty="0">
                <a:solidFill>
                  <a:srgbClr val="212121"/>
                </a:solidFill>
                <a:latin typeface="Arial"/>
                <a:cs typeface="Arial"/>
              </a:rPr>
              <a:t> </a:t>
            </a:r>
            <a:r>
              <a:rPr sz="2800" b="1" spc="-5" dirty="0">
                <a:solidFill>
                  <a:srgbClr val="212121"/>
                </a:solidFill>
                <a:latin typeface="Arial"/>
                <a:cs typeface="Arial"/>
              </a:rPr>
              <a:t>together</a:t>
            </a:r>
            <a:r>
              <a:rPr sz="2800" b="1" spc="15" dirty="0">
                <a:solidFill>
                  <a:srgbClr val="212121"/>
                </a:solidFill>
                <a:latin typeface="Arial"/>
                <a:cs typeface="Arial"/>
              </a:rPr>
              <a:t> </a:t>
            </a:r>
            <a:r>
              <a:rPr sz="2800" b="1" spc="-5" dirty="0">
                <a:solidFill>
                  <a:srgbClr val="212121"/>
                </a:solidFill>
                <a:latin typeface="Arial"/>
                <a:cs typeface="Arial"/>
              </a:rPr>
              <a:t>– </a:t>
            </a:r>
            <a:r>
              <a:rPr sz="2800" b="1" spc="-760" dirty="0">
                <a:solidFill>
                  <a:srgbClr val="212121"/>
                </a:solidFill>
                <a:latin typeface="Arial"/>
                <a:cs typeface="Arial"/>
              </a:rPr>
              <a:t> </a:t>
            </a:r>
            <a:r>
              <a:rPr sz="2800" b="1" spc="-5" dirty="0">
                <a:solidFill>
                  <a:srgbClr val="212121"/>
                </a:solidFill>
                <a:latin typeface="Arial"/>
                <a:cs typeface="Arial"/>
              </a:rPr>
              <a:t>until</a:t>
            </a:r>
            <a:r>
              <a:rPr sz="2800" b="1" dirty="0">
                <a:solidFill>
                  <a:srgbClr val="212121"/>
                </a:solidFill>
                <a:latin typeface="Arial"/>
                <a:cs typeface="Arial"/>
              </a:rPr>
              <a:t> </a:t>
            </a:r>
            <a:r>
              <a:rPr sz="2800" b="1" spc="-5" dirty="0">
                <a:solidFill>
                  <a:srgbClr val="212121"/>
                </a:solidFill>
                <a:latin typeface="Arial"/>
                <a:cs typeface="Arial"/>
              </a:rPr>
              <a:t>the</a:t>
            </a:r>
            <a:r>
              <a:rPr sz="2800" b="1" spc="10" dirty="0">
                <a:solidFill>
                  <a:srgbClr val="212121"/>
                </a:solidFill>
                <a:latin typeface="Arial"/>
                <a:cs typeface="Arial"/>
              </a:rPr>
              <a:t> </a:t>
            </a:r>
            <a:r>
              <a:rPr sz="2800" b="1" spc="-5" dirty="0">
                <a:solidFill>
                  <a:srgbClr val="212121"/>
                </a:solidFill>
                <a:latin typeface="Arial"/>
                <a:cs typeface="Arial"/>
              </a:rPr>
              <a:t>pieces</a:t>
            </a:r>
            <a:r>
              <a:rPr sz="2800" b="1" spc="10" dirty="0">
                <a:solidFill>
                  <a:srgbClr val="212121"/>
                </a:solidFill>
                <a:latin typeface="Arial"/>
                <a:cs typeface="Arial"/>
              </a:rPr>
              <a:t> </a:t>
            </a:r>
            <a:r>
              <a:rPr sz="2800" b="1" spc="-5" dirty="0">
                <a:solidFill>
                  <a:srgbClr val="212121"/>
                </a:solidFill>
                <a:latin typeface="Arial"/>
                <a:cs typeface="Arial"/>
              </a:rPr>
              <a:t>of</a:t>
            </a:r>
            <a:r>
              <a:rPr sz="2800" b="1" dirty="0">
                <a:solidFill>
                  <a:srgbClr val="212121"/>
                </a:solidFill>
                <a:latin typeface="Arial"/>
                <a:cs typeface="Arial"/>
              </a:rPr>
              <a:t> </a:t>
            </a:r>
            <a:r>
              <a:rPr sz="2800" b="1" spc="-5" dirty="0">
                <a:solidFill>
                  <a:srgbClr val="212121"/>
                </a:solidFill>
                <a:latin typeface="Arial"/>
                <a:cs typeface="Arial"/>
              </a:rPr>
              <a:t>the </a:t>
            </a:r>
            <a:r>
              <a:rPr sz="2800" b="1" dirty="0">
                <a:solidFill>
                  <a:srgbClr val="212121"/>
                </a:solidFill>
                <a:latin typeface="Arial"/>
                <a:cs typeface="Arial"/>
              </a:rPr>
              <a:t> </a:t>
            </a:r>
            <a:r>
              <a:rPr sz="2800" b="1" spc="-5" dirty="0">
                <a:solidFill>
                  <a:srgbClr val="212121"/>
                </a:solidFill>
                <a:latin typeface="Arial"/>
                <a:cs typeface="Arial"/>
              </a:rPr>
              <a:t>puzzle</a:t>
            </a:r>
            <a:r>
              <a:rPr sz="2800" b="1" dirty="0">
                <a:solidFill>
                  <a:srgbClr val="212121"/>
                </a:solidFill>
                <a:latin typeface="Arial"/>
                <a:cs typeface="Arial"/>
              </a:rPr>
              <a:t> </a:t>
            </a:r>
            <a:r>
              <a:rPr sz="2800" b="1" spc="-5" dirty="0">
                <a:solidFill>
                  <a:srgbClr val="212121"/>
                </a:solidFill>
                <a:latin typeface="Arial"/>
                <a:cs typeface="Arial"/>
              </a:rPr>
              <a:t>come</a:t>
            </a:r>
            <a:r>
              <a:rPr sz="2800" b="1" spc="10" dirty="0">
                <a:solidFill>
                  <a:srgbClr val="212121"/>
                </a:solidFill>
                <a:latin typeface="Arial"/>
                <a:cs typeface="Arial"/>
              </a:rPr>
              <a:t> </a:t>
            </a:r>
            <a:r>
              <a:rPr sz="2800" b="1" spc="-5" dirty="0">
                <a:solidFill>
                  <a:srgbClr val="212121"/>
                </a:solidFill>
                <a:latin typeface="Arial"/>
                <a:cs typeface="Arial"/>
              </a:rPr>
              <a:t>together</a:t>
            </a:r>
            <a:endParaRPr sz="2800" dirty="0">
              <a:latin typeface="Arial"/>
              <a:cs typeface="Arial"/>
            </a:endParaRPr>
          </a:p>
        </p:txBody>
      </p:sp>
      <p:pic>
        <p:nvPicPr>
          <p:cNvPr id="3" name="object 3" descr="Black and white puzzle pieces "/>
          <p:cNvPicPr/>
          <p:nvPr/>
        </p:nvPicPr>
        <p:blipFill>
          <a:blip r:embed="rId2" cstate="print"/>
          <a:stretch>
            <a:fillRect/>
          </a:stretch>
        </p:blipFill>
        <p:spPr>
          <a:xfrm>
            <a:off x="7685530" y="1677808"/>
            <a:ext cx="2517702" cy="2025511"/>
          </a:xfrm>
          <a:prstGeom prst="rect">
            <a:avLst/>
          </a:prstGeom>
        </p:spPr>
      </p:pic>
      <p:sp>
        <p:nvSpPr>
          <p:cNvPr id="8" name="object 8"/>
          <p:cNvSpPr txBox="1"/>
          <p:nvPr/>
        </p:nvSpPr>
        <p:spPr>
          <a:xfrm>
            <a:off x="2652604" y="4753973"/>
            <a:ext cx="7219315" cy="1274445"/>
          </a:xfrm>
          <a:prstGeom prst="rect">
            <a:avLst/>
          </a:prstGeom>
        </p:spPr>
        <p:txBody>
          <a:bodyPr vert="horz" wrap="square" lIns="0" tIns="25400" rIns="0" bIns="0" rtlCol="0">
            <a:spAutoFit/>
          </a:bodyPr>
          <a:lstStyle/>
          <a:p>
            <a:pPr marL="12065" marR="5080" algn="ctr">
              <a:lnSpc>
                <a:spcPts val="2870"/>
              </a:lnSpc>
              <a:spcBef>
                <a:spcPts val="200"/>
              </a:spcBef>
            </a:pPr>
            <a:r>
              <a:rPr sz="2400" b="1" i="1" spc="-5" dirty="0">
                <a:solidFill>
                  <a:srgbClr val="2C4E6B"/>
                </a:solidFill>
                <a:latin typeface="Verdana-BoldItalic"/>
                <a:cs typeface="Verdana-BoldItalic"/>
              </a:rPr>
              <a:t>“We cannot change the past, but together </a:t>
            </a:r>
            <a:r>
              <a:rPr sz="2400" b="1" i="1" spc="-810" dirty="0">
                <a:solidFill>
                  <a:srgbClr val="2C4E6B"/>
                </a:solidFill>
                <a:latin typeface="Verdana-BoldItalic"/>
                <a:cs typeface="Verdana-BoldItalic"/>
              </a:rPr>
              <a:t> </a:t>
            </a:r>
            <a:r>
              <a:rPr sz="2400" b="1" i="1" dirty="0">
                <a:solidFill>
                  <a:srgbClr val="2C4E6B"/>
                </a:solidFill>
                <a:latin typeface="Verdana-BoldItalic"/>
                <a:cs typeface="Verdana-BoldItalic"/>
              </a:rPr>
              <a:t>we</a:t>
            </a:r>
            <a:r>
              <a:rPr sz="2400" b="1" i="1" spc="-10" dirty="0">
                <a:solidFill>
                  <a:srgbClr val="2C4E6B"/>
                </a:solidFill>
                <a:latin typeface="Verdana-BoldItalic"/>
                <a:cs typeface="Verdana-BoldItalic"/>
              </a:rPr>
              <a:t> </a:t>
            </a:r>
            <a:r>
              <a:rPr sz="2400" b="1" i="1" dirty="0">
                <a:solidFill>
                  <a:srgbClr val="2C4E6B"/>
                </a:solidFill>
                <a:latin typeface="Verdana-BoldItalic"/>
                <a:cs typeface="Verdana-BoldItalic"/>
              </a:rPr>
              <a:t>can</a:t>
            </a:r>
            <a:r>
              <a:rPr sz="2400" b="1" i="1" spc="-15" dirty="0">
                <a:solidFill>
                  <a:srgbClr val="2C4E6B"/>
                </a:solidFill>
                <a:latin typeface="Verdana-BoldItalic"/>
                <a:cs typeface="Verdana-BoldItalic"/>
              </a:rPr>
              <a:t> </a:t>
            </a:r>
            <a:r>
              <a:rPr sz="2400" b="1" i="1" spc="-5" dirty="0">
                <a:solidFill>
                  <a:srgbClr val="2C4E6B"/>
                </a:solidFill>
                <a:latin typeface="Verdana-BoldItalic"/>
                <a:cs typeface="Verdana-BoldItalic"/>
              </a:rPr>
              <a:t>shape</a:t>
            </a:r>
            <a:r>
              <a:rPr sz="2400" b="1" i="1" spc="-10" dirty="0">
                <a:solidFill>
                  <a:srgbClr val="2C4E6B"/>
                </a:solidFill>
                <a:latin typeface="Verdana-BoldItalic"/>
                <a:cs typeface="Verdana-BoldItalic"/>
              </a:rPr>
              <a:t> </a:t>
            </a:r>
            <a:r>
              <a:rPr sz="2400" b="1" i="1" dirty="0">
                <a:solidFill>
                  <a:srgbClr val="2C4E6B"/>
                </a:solidFill>
                <a:latin typeface="Verdana-BoldItalic"/>
                <a:cs typeface="Verdana-BoldItalic"/>
              </a:rPr>
              <a:t>a </a:t>
            </a:r>
            <a:r>
              <a:rPr sz="2400" b="1" i="1" spc="-5" dirty="0">
                <a:solidFill>
                  <a:srgbClr val="2C4E6B"/>
                </a:solidFill>
                <a:latin typeface="Verdana-BoldItalic"/>
                <a:cs typeface="Verdana-BoldItalic"/>
              </a:rPr>
              <a:t>different </a:t>
            </a:r>
            <a:r>
              <a:rPr sz="2400" b="1" i="1" spc="-10" dirty="0">
                <a:solidFill>
                  <a:srgbClr val="2C4E6B"/>
                </a:solidFill>
                <a:latin typeface="Verdana-BoldItalic"/>
                <a:cs typeface="Verdana-BoldItalic"/>
              </a:rPr>
              <a:t>future.”</a:t>
            </a:r>
            <a:endParaRPr sz="2400" dirty="0">
              <a:latin typeface="Verdana-BoldItalic"/>
              <a:cs typeface="Verdana-BoldItalic"/>
            </a:endParaRPr>
          </a:p>
          <a:p>
            <a:pPr algn="ctr">
              <a:lnSpc>
                <a:spcPct val="100000"/>
              </a:lnSpc>
              <a:spcBef>
                <a:spcPts val="1590"/>
              </a:spcBef>
            </a:pPr>
            <a:r>
              <a:rPr sz="2000" spc="-100" dirty="0">
                <a:solidFill>
                  <a:srgbClr val="2C4E6B"/>
                </a:solidFill>
                <a:latin typeface="Verdana"/>
                <a:cs typeface="Verdana"/>
              </a:rPr>
              <a:t>Dr.</a:t>
            </a:r>
            <a:r>
              <a:rPr sz="2000" spc="-25" dirty="0">
                <a:solidFill>
                  <a:srgbClr val="2C4E6B"/>
                </a:solidFill>
                <a:latin typeface="Verdana"/>
                <a:cs typeface="Verdana"/>
              </a:rPr>
              <a:t> </a:t>
            </a:r>
            <a:r>
              <a:rPr sz="2000" spc="-5" dirty="0">
                <a:solidFill>
                  <a:srgbClr val="2C4E6B"/>
                </a:solidFill>
                <a:latin typeface="Verdana"/>
                <a:cs typeface="Verdana"/>
              </a:rPr>
              <a:t>David</a:t>
            </a:r>
            <a:r>
              <a:rPr sz="2000" spc="-10" dirty="0">
                <a:solidFill>
                  <a:srgbClr val="2C4E6B"/>
                </a:solidFill>
                <a:latin typeface="Verdana"/>
                <a:cs typeface="Verdana"/>
              </a:rPr>
              <a:t> </a:t>
            </a:r>
            <a:r>
              <a:rPr sz="2000" spc="-40" dirty="0">
                <a:solidFill>
                  <a:srgbClr val="2C4E6B"/>
                </a:solidFill>
                <a:latin typeface="Verdana"/>
                <a:cs typeface="Verdana"/>
              </a:rPr>
              <a:t>Satcher,</a:t>
            </a:r>
            <a:r>
              <a:rPr sz="2000" spc="-30" dirty="0">
                <a:solidFill>
                  <a:srgbClr val="2C4E6B"/>
                </a:solidFill>
                <a:latin typeface="Verdana"/>
                <a:cs typeface="Verdana"/>
              </a:rPr>
              <a:t> </a:t>
            </a:r>
            <a:r>
              <a:rPr sz="2000" spc="-15" dirty="0">
                <a:solidFill>
                  <a:srgbClr val="2C4E6B"/>
                </a:solidFill>
                <a:latin typeface="Verdana"/>
                <a:cs typeface="Verdana"/>
              </a:rPr>
              <a:t>Former </a:t>
            </a:r>
            <a:r>
              <a:rPr sz="2000" dirty="0">
                <a:solidFill>
                  <a:srgbClr val="2C4E6B"/>
                </a:solidFill>
                <a:latin typeface="Verdana"/>
                <a:cs typeface="Verdana"/>
              </a:rPr>
              <a:t>US</a:t>
            </a:r>
            <a:r>
              <a:rPr sz="2000" spc="-10" dirty="0">
                <a:solidFill>
                  <a:srgbClr val="2C4E6B"/>
                </a:solidFill>
                <a:latin typeface="Verdana"/>
                <a:cs typeface="Verdana"/>
              </a:rPr>
              <a:t> </a:t>
            </a:r>
            <a:r>
              <a:rPr sz="2000" spc="-5" dirty="0">
                <a:solidFill>
                  <a:srgbClr val="2C4E6B"/>
                </a:solidFill>
                <a:latin typeface="Verdana"/>
                <a:cs typeface="Verdana"/>
              </a:rPr>
              <a:t>Surgeon</a:t>
            </a:r>
            <a:r>
              <a:rPr sz="2000" spc="-35" dirty="0">
                <a:solidFill>
                  <a:srgbClr val="2C4E6B"/>
                </a:solidFill>
                <a:latin typeface="Verdana"/>
                <a:cs typeface="Verdana"/>
              </a:rPr>
              <a:t> </a:t>
            </a:r>
            <a:r>
              <a:rPr sz="2000" spc="-10" dirty="0">
                <a:solidFill>
                  <a:srgbClr val="2C4E6B"/>
                </a:solidFill>
                <a:latin typeface="Verdana"/>
                <a:cs typeface="Verdana"/>
              </a:rPr>
              <a:t>General</a:t>
            </a:r>
            <a:endParaRPr sz="2000" dirty="0">
              <a:latin typeface="Verdana"/>
              <a:cs typeface="Verdana"/>
            </a:endParaRPr>
          </a:p>
        </p:txBody>
      </p:sp>
      <p:sp>
        <p:nvSpPr>
          <p:cNvPr id="6" name="object 6"/>
          <p:cNvSpPr txBox="1"/>
          <p:nvPr/>
        </p:nvSpPr>
        <p:spPr>
          <a:xfrm>
            <a:off x="11556492" y="6300802"/>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chemeClr val="bg1"/>
                </a:solidFill>
                <a:latin typeface="Arial"/>
                <a:cs typeface="Arial"/>
              </a:rPr>
              <a:t>73</a:t>
            </a:r>
            <a:endParaRPr sz="2400" dirty="0">
              <a:solidFill>
                <a:schemeClr val="bg1"/>
              </a:solidFill>
              <a:latin typeface="Arial"/>
              <a:cs typeface="Arial"/>
            </a:endParaRP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FEBFC5-FFCF-F040-AD7E-04FE158DC89C}"/>
              </a:ext>
            </a:extLst>
          </p:cNvPr>
          <p:cNvSpPr>
            <a:spLocks noGrp="1"/>
          </p:cNvSpPr>
          <p:nvPr>
            <p:ph type="title"/>
          </p:nvPr>
        </p:nvSpPr>
        <p:spPr>
          <a:xfrm>
            <a:off x="2142982" y="-28793"/>
            <a:ext cx="8275955" cy="123111"/>
          </a:xfrm>
        </p:spPr>
        <p:txBody>
          <a:bodyPr/>
          <a:lstStyle/>
          <a:p>
            <a:r>
              <a:rPr lang="en-US" sz="800" dirty="0">
                <a:solidFill>
                  <a:schemeClr val="bg1"/>
                </a:solidFill>
              </a:rPr>
              <a:t>Questions?</a:t>
            </a:r>
          </a:p>
        </p:txBody>
      </p:sp>
      <p:pic>
        <p:nvPicPr>
          <p:cNvPr id="2" name="object 2" descr="Image of Questions and answers in green and white"/>
          <p:cNvPicPr/>
          <p:nvPr/>
        </p:nvPicPr>
        <p:blipFill>
          <a:blip r:embed="rId2" cstate="print"/>
          <a:stretch>
            <a:fillRect/>
          </a:stretch>
        </p:blipFill>
        <p:spPr>
          <a:xfrm>
            <a:off x="1046987" y="278892"/>
            <a:ext cx="10094976" cy="5562587"/>
          </a:xfrm>
          <a:prstGeom prst="rect">
            <a:avLst/>
          </a:prstGeom>
        </p:spPr>
      </p:pic>
      <p:sp>
        <p:nvSpPr>
          <p:cNvPr id="3" name="object 3"/>
          <p:cNvSpPr txBox="1"/>
          <p:nvPr/>
        </p:nvSpPr>
        <p:spPr>
          <a:xfrm>
            <a:off x="8077200" y="5876193"/>
            <a:ext cx="2686685" cy="299720"/>
          </a:xfrm>
          <a:prstGeom prst="rect">
            <a:avLst/>
          </a:prstGeom>
        </p:spPr>
        <p:txBody>
          <a:bodyPr vert="horz" wrap="square" lIns="0" tIns="12700" rIns="0" bIns="0" rtlCol="0">
            <a:spAutoFit/>
          </a:bodyPr>
          <a:lstStyle/>
          <a:p>
            <a:pPr marL="12700" marR="5080">
              <a:lnSpc>
                <a:spcPct val="100000"/>
              </a:lnSpc>
              <a:spcBef>
                <a:spcPts val="100"/>
              </a:spcBef>
            </a:pPr>
            <a:r>
              <a:rPr sz="900" u="sng" spc="-5" dirty="0">
                <a:solidFill>
                  <a:srgbClr val="468FCC"/>
                </a:solidFill>
                <a:uFill>
                  <a:solidFill>
                    <a:srgbClr val="468FCC"/>
                  </a:solidFill>
                </a:uFill>
                <a:latin typeface="Arial"/>
                <a:cs typeface="Arial"/>
                <a:hlinkClick r:id="rId3"/>
              </a:rPr>
              <a:t>This Photo</a:t>
            </a:r>
            <a:r>
              <a:rPr sz="900" spc="-5" dirty="0">
                <a:solidFill>
                  <a:srgbClr val="468FCC"/>
                </a:solidFill>
                <a:latin typeface="Arial"/>
                <a:cs typeface="Arial"/>
                <a:hlinkClick r:id="rId3"/>
              </a:rPr>
              <a:t> </a:t>
            </a:r>
            <a:r>
              <a:rPr sz="900" dirty="0">
                <a:solidFill>
                  <a:srgbClr val="212121"/>
                </a:solidFill>
                <a:latin typeface="Arial"/>
                <a:cs typeface="Arial"/>
                <a:hlinkClick r:id="rId3"/>
              </a:rPr>
              <a:t>by </a:t>
            </a:r>
            <a:r>
              <a:rPr sz="900" spc="-5" dirty="0">
                <a:solidFill>
                  <a:srgbClr val="212121"/>
                </a:solidFill>
                <a:latin typeface="Arial"/>
                <a:cs typeface="Arial"/>
                <a:hlinkClick r:id="rId3"/>
              </a:rPr>
              <a:t>Unknown Author </a:t>
            </a:r>
            <a:r>
              <a:rPr sz="900" dirty="0">
                <a:solidFill>
                  <a:srgbClr val="212121"/>
                </a:solidFill>
                <a:latin typeface="Arial"/>
                <a:cs typeface="Arial"/>
                <a:hlinkClick r:id="rId3"/>
              </a:rPr>
              <a:t>is licensed under </a:t>
            </a:r>
            <a:r>
              <a:rPr sz="900" u="sng" spc="-5" dirty="0">
                <a:solidFill>
                  <a:srgbClr val="468FCC"/>
                </a:solidFill>
                <a:uFill>
                  <a:solidFill>
                    <a:srgbClr val="468FCC"/>
                  </a:solidFill>
                </a:uFill>
                <a:latin typeface="Arial"/>
                <a:cs typeface="Arial"/>
                <a:hlinkClick r:id="rId3"/>
              </a:rPr>
              <a:t>CC </a:t>
            </a:r>
            <a:r>
              <a:rPr sz="900" spc="-235" dirty="0">
                <a:solidFill>
                  <a:srgbClr val="468FCC"/>
                </a:solidFill>
                <a:latin typeface="Arial"/>
                <a:cs typeface="Arial"/>
                <a:hlinkClick r:id="rId3"/>
              </a:rPr>
              <a:t> </a:t>
            </a:r>
            <a:r>
              <a:rPr sz="900" u="sng" spc="-5" dirty="0">
                <a:solidFill>
                  <a:srgbClr val="468FCC"/>
                </a:solidFill>
                <a:uFill>
                  <a:solidFill>
                    <a:srgbClr val="468FCC"/>
                  </a:solidFill>
                </a:uFill>
                <a:latin typeface="Arial"/>
                <a:cs typeface="Arial"/>
                <a:hlinkClick r:id="rId3"/>
              </a:rPr>
              <a:t>BY-ND</a:t>
            </a:r>
            <a:endParaRPr sz="900" dirty="0">
              <a:latin typeface="Arial"/>
              <a:cs typeface="Arial"/>
            </a:endParaRPr>
          </a:p>
        </p:txBody>
      </p:sp>
      <p:sp>
        <p:nvSpPr>
          <p:cNvPr id="4" name="TextBox 3">
            <a:extLst>
              <a:ext uri="{FF2B5EF4-FFF2-40B4-BE49-F238E27FC236}">
                <a16:creationId xmlns:a16="http://schemas.microsoft.com/office/drawing/2014/main" id="{627F2451-9A0E-1044-93AB-D5570201CBE8}"/>
              </a:ext>
            </a:extLst>
          </p:cNvPr>
          <p:cNvSpPr txBox="1"/>
          <p:nvPr/>
        </p:nvSpPr>
        <p:spPr>
          <a:xfrm>
            <a:off x="11430000" y="6309244"/>
            <a:ext cx="7620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74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1A321A-A576-0B4B-8020-6D8AAD140E9D}"/>
              </a:ext>
            </a:extLst>
          </p:cNvPr>
          <p:cNvSpPr txBox="1"/>
          <p:nvPr/>
        </p:nvSpPr>
        <p:spPr>
          <a:xfrm>
            <a:off x="-10233" y="75005"/>
            <a:ext cx="11930580" cy="738664"/>
          </a:xfrm>
          <a:prstGeom prst="rect">
            <a:avLst/>
          </a:prstGeom>
          <a:noFill/>
        </p:spPr>
        <p:txBody>
          <a:bodyPr wrap="square" rtlCol="0">
            <a:spAutoFit/>
          </a:bodyPr>
          <a:lstStyle/>
          <a:p>
            <a:pPr algn="ctr"/>
            <a:r>
              <a:rPr lang="en-US" sz="4200" b="1" dirty="0">
                <a:solidFill>
                  <a:srgbClr val="C00000"/>
                </a:solidFill>
                <a:latin typeface="Arial" panose="020B0604020202020204" pitchFamily="34" charset="0"/>
                <a:cs typeface="Arial" panose="020B0604020202020204" pitchFamily="34" charset="0"/>
              </a:rPr>
              <a:t>Nevada’s Office of Suicide Prevention </a:t>
            </a:r>
          </a:p>
        </p:txBody>
      </p:sp>
      <p:sp>
        <p:nvSpPr>
          <p:cNvPr id="11" name="Title 10">
            <a:extLst>
              <a:ext uri="{FF2B5EF4-FFF2-40B4-BE49-F238E27FC236}">
                <a16:creationId xmlns:a16="http://schemas.microsoft.com/office/drawing/2014/main" id="{01692887-BF1C-8E49-896A-ED54DD6A6449}"/>
              </a:ext>
            </a:extLst>
          </p:cNvPr>
          <p:cNvSpPr>
            <a:spLocks noGrp="1"/>
          </p:cNvSpPr>
          <p:nvPr>
            <p:ph type="title"/>
          </p:nvPr>
        </p:nvSpPr>
        <p:spPr>
          <a:xfrm>
            <a:off x="2142982" y="-28793"/>
            <a:ext cx="8275955" cy="123111"/>
          </a:xfrm>
        </p:spPr>
        <p:txBody>
          <a:bodyPr/>
          <a:lstStyle/>
          <a:p>
            <a:r>
              <a:rPr lang="en-US" sz="800" dirty="0">
                <a:solidFill>
                  <a:schemeClr val="bg1"/>
                </a:solidFill>
              </a:rPr>
              <a:t>Nevada’s office of suicide prevention</a:t>
            </a:r>
          </a:p>
        </p:txBody>
      </p:sp>
      <p:sp>
        <p:nvSpPr>
          <p:cNvPr id="7" name="object 7"/>
          <p:cNvSpPr txBox="1"/>
          <p:nvPr/>
        </p:nvSpPr>
        <p:spPr>
          <a:xfrm>
            <a:off x="261420" y="1204973"/>
            <a:ext cx="4276725" cy="1093470"/>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212121"/>
                </a:solidFill>
                <a:latin typeface="Arial"/>
                <a:cs typeface="Arial"/>
              </a:rPr>
              <a:t>Suicide</a:t>
            </a:r>
            <a:r>
              <a:rPr sz="1400" b="1" spc="-35" dirty="0">
                <a:solidFill>
                  <a:srgbClr val="212121"/>
                </a:solidFill>
                <a:latin typeface="Arial"/>
                <a:cs typeface="Arial"/>
              </a:rPr>
              <a:t> </a:t>
            </a:r>
            <a:r>
              <a:rPr sz="1400" b="1" spc="-5" dirty="0">
                <a:solidFill>
                  <a:srgbClr val="212121"/>
                </a:solidFill>
                <a:latin typeface="Arial"/>
                <a:cs typeface="Arial"/>
              </a:rPr>
              <a:t>Prevention</a:t>
            </a:r>
            <a:r>
              <a:rPr sz="1400" b="1" spc="-40" dirty="0">
                <a:solidFill>
                  <a:srgbClr val="212121"/>
                </a:solidFill>
                <a:latin typeface="Arial"/>
                <a:cs typeface="Arial"/>
              </a:rPr>
              <a:t> </a:t>
            </a:r>
            <a:r>
              <a:rPr sz="1400" b="1" spc="-5" dirty="0">
                <a:solidFill>
                  <a:srgbClr val="212121"/>
                </a:solidFill>
                <a:latin typeface="Arial"/>
                <a:cs typeface="Arial"/>
              </a:rPr>
              <a:t>Coordinator</a:t>
            </a:r>
            <a:endParaRPr sz="1400" dirty="0">
              <a:latin typeface="Arial"/>
              <a:cs typeface="Arial"/>
            </a:endParaRPr>
          </a:p>
          <a:p>
            <a:pPr marL="12700" marR="2226945">
              <a:lnSpc>
                <a:spcPct val="100000"/>
              </a:lnSpc>
            </a:pPr>
            <a:r>
              <a:rPr sz="1400" spc="-10" dirty="0">
                <a:solidFill>
                  <a:srgbClr val="212121"/>
                </a:solidFill>
                <a:latin typeface="Arial"/>
                <a:cs typeface="Arial"/>
              </a:rPr>
              <a:t>M</a:t>
            </a:r>
            <a:r>
              <a:rPr sz="1400" dirty="0">
                <a:solidFill>
                  <a:srgbClr val="212121"/>
                </a:solidFill>
                <a:latin typeface="Arial"/>
                <a:cs typeface="Arial"/>
              </a:rPr>
              <a:t>i</a:t>
            </a:r>
            <a:r>
              <a:rPr sz="1400" spc="5" dirty="0">
                <a:solidFill>
                  <a:srgbClr val="212121"/>
                </a:solidFill>
                <a:latin typeface="Arial"/>
                <a:cs typeface="Arial"/>
              </a:rPr>
              <a:t>st</a:t>
            </a:r>
            <a:r>
              <a:rPr sz="1400" dirty="0">
                <a:solidFill>
                  <a:srgbClr val="212121"/>
                </a:solidFill>
                <a:latin typeface="Arial"/>
                <a:cs typeface="Arial"/>
              </a:rPr>
              <a:t>y</a:t>
            </a:r>
            <a:r>
              <a:rPr sz="1400" spc="-25" dirty="0">
                <a:solidFill>
                  <a:srgbClr val="212121"/>
                </a:solidFill>
                <a:latin typeface="Arial"/>
                <a:cs typeface="Arial"/>
              </a:rPr>
              <a:t> </a:t>
            </a:r>
            <a:r>
              <a:rPr sz="1400" spc="-110" dirty="0">
                <a:solidFill>
                  <a:srgbClr val="212121"/>
                </a:solidFill>
                <a:latin typeface="Arial"/>
                <a:cs typeface="Arial"/>
              </a:rPr>
              <a:t>V</a:t>
            </a:r>
            <a:r>
              <a:rPr sz="1400" spc="-5" dirty="0">
                <a:solidFill>
                  <a:srgbClr val="212121"/>
                </a:solidFill>
                <a:latin typeface="Arial"/>
                <a:cs typeface="Arial"/>
              </a:rPr>
              <a:t>augha</a:t>
            </a:r>
            <a:r>
              <a:rPr sz="1400" dirty="0">
                <a:solidFill>
                  <a:srgbClr val="212121"/>
                </a:solidFill>
                <a:latin typeface="Arial"/>
                <a:cs typeface="Arial"/>
              </a:rPr>
              <a:t>n</a:t>
            </a:r>
            <a:r>
              <a:rPr sz="1400" spc="-105" dirty="0">
                <a:solidFill>
                  <a:srgbClr val="212121"/>
                </a:solidFill>
                <a:latin typeface="Arial"/>
                <a:cs typeface="Arial"/>
              </a:rPr>
              <a:t> </a:t>
            </a:r>
            <a:r>
              <a:rPr sz="1400" spc="-5" dirty="0">
                <a:solidFill>
                  <a:srgbClr val="212121"/>
                </a:solidFill>
                <a:latin typeface="Arial"/>
                <a:cs typeface="Arial"/>
              </a:rPr>
              <a:t>A</a:t>
            </a:r>
            <a:r>
              <a:rPr sz="1400" dirty="0">
                <a:solidFill>
                  <a:srgbClr val="212121"/>
                </a:solidFill>
                <a:latin typeface="Arial"/>
                <a:cs typeface="Arial"/>
              </a:rPr>
              <a:t>ll</a:t>
            </a:r>
            <a:r>
              <a:rPr sz="1400" spc="-5" dirty="0">
                <a:solidFill>
                  <a:srgbClr val="212121"/>
                </a:solidFill>
                <a:latin typeface="Arial"/>
                <a:cs typeface="Arial"/>
              </a:rPr>
              <a:t>en</a:t>
            </a:r>
            <a:r>
              <a:rPr sz="1400" dirty="0">
                <a:solidFill>
                  <a:srgbClr val="212121"/>
                </a:solidFill>
                <a:latin typeface="Arial"/>
                <a:cs typeface="Arial"/>
              </a:rPr>
              <a:t>,</a:t>
            </a:r>
            <a:r>
              <a:rPr sz="1400" spc="-15" dirty="0">
                <a:solidFill>
                  <a:srgbClr val="212121"/>
                </a:solidFill>
                <a:latin typeface="Arial"/>
                <a:cs typeface="Arial"/>
              </a:rPr>
              <a:t> </a:t>
            </a:r>
            <a:r>
              <a:rPr sz="1400" spc="-10" dirty="0">
                <a:solidFill>
                  <a:srgbClr val="212121"/>
                </a:solidFill>
                <a:latin typeface="Arial"/>
                <a:cs typeface="Arial"/>
              </a:rPr>
              <a:t>M</a:t>
            </a:r>
            <a:r>
              <a:rPr sz="1400" dirty="0">
                <a:solidFill>
                  <a:srgbClr val="212121"/>
                </a:solidFill>
                <a:latin typeface="Arial"/>
                <a:cs typeface="Arial"/>
              </a:rPr>
              <a:t>A  </a:t>
            </a:r>
            <a:r>
              <a:rPr sz="1400" spc="-5" dirty="0">
                <a:solidFill>
                  <a:srgbClr val="212121"/>
                </a:solidFill>
                <a:latin typeface="Arial"/>
                <a:cs typeface="Arial"/>
              </a:rPr>
              <a:t>4600</a:t>
            </a:r>
            <a:r>
              <a:rPr sz="1400" spc="-35" dirty="0">
                <a:solidFill>
                  <a:srgbClr val="212121"/>
                </a:solidFill>
                <a:latin typeface="Arial"/>
                <a:cs typeface="Arial"/>
              </a:rPr>
              <a:t> </a:t>
            </a:r>
            <a:r>
              <a:rPr sz="1400" dirty="0">
                <a:solidFill>
                  <a:srgbClr val="212121"/>
                </a:solidFill>
                <a:latin typeface="Arial"/>
                <a:cs typeface="Arial"/>
              </a:rPr>
              <a:t>Kietzke</a:t>
            </a:r>
            <a:r>
              <a:rPr sz="1400" spc="-55" dirty="0">
                <a:solidFill>
                  <a:srgbClr val="212121"/>
                </a:solidFill>
                <a:latin typeface="Arial"/>
                <a:cs typeface="Arial"/>
              </a:rPr>
              <a:t> </a:t>
            </a:r>
            <a:r>
              <a:rPr sz="1400" spc="-5" dirty="0">
                <a:solidFill>
                  <a:srgbClr val="212121"/>
                </a:solidFill>
                <a:latin typeface="Arial"/>
                <a:cs typeface="Arial"/>
              </a:rPr>
              <a:t>Lane,</a:t>
            </a:r>
            <a:r>
              <a:rPr sz="1400" spc="-35" dirty="0">
                <a:solidFill>
                  <a:srgbClr val="212121"/>
                </a:solidFill>
                <a:latin typeface="Arial"/>
                <a:cs typeface="Arial"/>
              </a:rPr>
              <a:t> </a:t>
            </a:r>
            <a:r>
              <a:rPr sz="1400" spc="-25" dirty="0">
                <a:solidFill>
                  <a:srgbClr val="212121"/>
                </a:solidFill>
                <a:latin typeface="Arial"/>
                <a:cs typeface="Arial"/>
              </a:rPr>
              <a:t>B-114</a:t>
            </a:r>
            <a:endParaRPr sz="1400" dirty="0">
              <a:latin typeface="Arial"/>
              <a:cs typeface="Arial"/>
            </a:endParaRPr>
          </a:p>
          <a:p>
            <a:pPr marL="12700">
              <a:lnSpc>
                <a:spcPct val="100000"/>
              </a:lnSpc>
            </a:pPr>
            <a:r>
              <a:rPr sz="1400" spc="-5" dirty="0">
                <a:solidFill>
                  <a:srgbClr val="212121"/>
                </a:solidFill>
                <a:latin typeface="Arial"/>
                <a:cs typeface="Arial"/>
              </a:rPr>
              <a:t>Reno,</a:t>
            </a:r>
            <a:r>
              <a:rPr sz="1400" spc="-30" dirty="0">
                <a:solidFill>
                  <a:srgbClr val="212121"/>
                </a:solidFill>
                <a:latin typeface="Arial"/>
                <a:cs typeface="Arial"/>
              </a:rPr>
              <a:t> </a:t>
            </a:r>
            <a:r>
              <a:rPr sz="1400" spc="-5" dirty="0">
                <a:solidFill>
                  <a:srgbClr val="212121"/>
                </a:solidFill>
                <a:latin typeface="Arial"/>
                <a:cs typeface="Arial"/>
              </a:rPr>
              <a:t>NV</a:t>
            </a:r>
            <a:r>
              <a:rPr sz="1400" spc="-25" dirty="0">
                <a:solidFill>
                  <a:srgbClr val="212121"/>
                </a:solidFill>
                <a:latin typeface="Arial"/>
                <a:cs typeface="Arial"/>
              </a:rPr>
              <a:t> </a:t>
            </a:r>
            <a:r>
              <a:rPr sz="1400" spc="-5" dirty="0">
                <a:solidFill>
                  <a:srgbClr val="212121"/>
                </a:solidFill>
                <a:latin typeface="Arial"/>
                <a:cs typeface="Arial"/>
              </a:rPr>
              <a:t>89502</a:t>
            </a:r>
            <a:endParaRPr sz="1400" dirty="0">
              <a:latin typeface="Arial"/>
              <a:cs typeface="Arial"/>
            </a:endParaRPr>
          </a:p>
          <a:p>
            <a:pPr marL="12700">
              <a:lnSpc>
                <a:spcPct val="100000"/>
              </a:lnSpc>
            </a:pPr>
            <a:r>
              <a:rPr sz="1400" spc="-5" dirty="0">
                <a:solidFill>
                  <a:srgbClr val="212121"/>
                </a:solidFill>
                <a:latin typeface="Arial"/>
                <a:cs typeface="Arial"/>
              </a:rPr>
              <a:t>Phone:</a:t>
            </a:r>
            <a:r>
              <a:rPr sz="1400" spc="-20" dirty="0">
                <a:solidFill>
                  <a:srgbClr val="212121"/>
                </a:solidFill>
                <a:latin typeface="Arial"/>
                <a:cs typeface="Arial"/>
              </a:rPr>
              <a:t> </a:t>
            </a:r>
            <a:r>
              <a:rPr sz="1400" spc="-5" dirty="0">
                <a:solidFill>
                  <a:srgbClr val="212121"/>
                </a:solidFill>
                <a:latin typeface="Arial"/>
                <a:cs typeface="Arial"/>
              </a:rPr>
              <a:t>(775)684-2236,</a:t>
            </a:r>
            <a:r>
              <a:rPr sz="1400" spc="-45" dirty="0">
                <a:solidFill>
                  <a:srgbClr val="212121"/>
                </a:solidFill>
                <a:latin typeface="Arial"/>
                <a:cs typeface="Arial"/>
              </a:rPr>
              <a:t> </a:t>
            </a:r>
            <a:r>
              <a:rPr sz="1400" spc="-5" dirty="0">
                <a:solidFill>
                  <a:srgbClr val="212121"/>
                </a:solidFill>
                <a:latin typeface="Arial"/>
                <a:cs typeface="Arial"/>
              </a:rPr>
              <a:t>Email: </a:t>
            </a:r>
            <a:r>
              <a:rPr sz="1400" u="heavy" spc="-10" dirty="0">
                <a:solidFill>
                  <a:srgbClr val="468FCC"/>
                </a:solidFill>
                <a:uFill>
                  <a:solidFill>
                    <a:srgbClr val="468FCC"/>
                  </a:solidFill>
                </a:uFill>
                <a:latin typeface="Arial"/>
                <a:cs typeface="Arial"/>
                <a:hlinkClick r:id="rId2"/>
              </a:rPr>
              <a:t>mvallen@health.nv.gov</a:t>
            </a:r>
            <a:endParaRPr sz="1400" dirty="0">
              <a:latin typeface="Arial"/>
              <a:cs typeface="Arial"/>
            </a:endParaRPr>
          </a:p>
        </p:txBody>
      </p:sp>
      <p:sp>
        <p:nvSpPr>
          <p:cNvPr id="8" name="object 8"/>
          <p:cNvSpPr txBox="1"/>
          <p:nvPr/>
        </p:nvSpPr>
        <p:spPr>
          <a:xfrm>
            <a:off x="261420" y="2485133"/>
            <a:ext cx="4449445" cy="1093470"/>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212121"/>
                </a:solidFill>
                <a:latin typeface="Arial"/>
                <a:cs typeface="Arial"/>
              </a:rPr>
              <a:t>Suicide</a:t>
            </a:r>
            <a:r>
              <a:rPr sz="1400" b="1" spc="-30" dirty="0">
                <a:solidFill>
                  <a:srgbClr val="212121"/>
                </a:solidFill>
                <a:latin typeface="Arial"/>
                <a:cs typeface="Arial"/>
              </a:rPr>
              <a:t> </a:t>
            </a:r>
            <a:r>
              <a:rPr sz="1400" b="1" spc="-5" dirty="0">
                <a:solidFill>
                  <a:srgbClr val="212121"/>
                </a:solidFill>
                <a:latin typeface="Arial"/>
                <a:cs typeface="Arial"/>
              </a:rPr>
              <a:t>Prevention</a:t>
            </a:r>
            <a:r>
              <a:rPr sz="1400" b="1" spc="-30" dirty="0">
                <a:solidFill>
                  <a:srgbClr val="212121"/>
                </a:solidFill>
                <a:latin typeface="Arial"/>
                <a:cs typeface="Arial"/>
              </a:rPr>
              <a:t> </a:t>
            </a:r>
            <a:r>
              <a:rPr sz="1400" b="1" spc="-10" dirty="0">
                <a:solidFill>
                  <a:srgbClr val="212121"/>
                </a:solidFill>
                <a:latin typeface="Arial"/>
                <a:cs typeface="Arial"/>
              </a:rPr>
              <a:t>Training</a:t>
            </a:r>
            <a:r>
              <a:rPr sz="1400" b="1" spc="-45" dirty="0">
                <a:solidFill>
                  <a:srgbClr val="212121"/>
                </a:solidFill>
                <a:latin typeface="Arial"/>
                <a:cs typeface="Arial"/>
              </a:rPr>
              <a:t> </a:t>
            </a:r>
            <a:r>
              <a:rPr sz="1400" b="1" spc="-5" dirty="0">
                <a:solidFill>
                  <a:srgbClr val="212121"/>
                </a:solidFill>
                <a:latin typeface="Arial"/>
                <a:cs typeface="Arial"/>
              </a:rPr>
              <a:t>and</a:t>
            </a:r>
            <a:r>
              <a:rPr sz="1400" b="1" spc="-10" dirty="0">
                <a:solidFill>
                  <a:srgbClr val="212121"/>
                </a:solidFill>
                <a:latin typeface="Arial"/>
                <a:cs typeface="Arial"/>
              </a:rPr>
              <a:t> </a:t>
            </a:r>
            <a:r>
              <a:rPr sz="1400" b="1" spc="-5" dirty="0">
                <a:solidFill>
                  <a:srgbClr val="212121"/>
                </a:solidFill>
                <a:latin typeface="Arial"/>
                <a:cs typeface="Arial"/>
              </a:rPr>
              <a:t>Outreach</a:t>
            </a:r>
            <a:r>
              <a:rPr sz="1400" b="1" spc="-30" dirty="0">
                <a:solidFill>
                  <a:srgbClr val="212121"/>
                </a:solidFill>
                <a:latin typeface="Arial"/>
                <a:cs typeface="Arial"/>
              </a:rPr>
              <a:t> </a:t>
            </a:r>
            <a:r>
              <a:rPr sz="1400" b="1" spc="-5" dirty="0">
                <a:solidFill>
                  <a:srgbClr val="212121"/>
                </a:solidFill>
                <a:latin typeface="Arial"/>
                <a:cs typeface="Arial"/>
              </a:rPr>
              <a:t>Facilitator</a:t>
            </a:r>
            <a:endParaRPr sz="1400" dirty="0">
              <a:latin typeface="Arial"/>
              <a:cs typeface="Arial"/>
            </a:endParaRPr>
          </a:p>
          <a:p>
            <a:pPr marL="12700">
              <a:lnSpc>
                <a:spcPct val="100000"/>
              </a:lnSpc>
            </a:pPr>
            <a:r>
              <a:rPr sz="1400" dirty="0">
                <a:solidFill>
                  <a:srgbClr val="212121"/>
                </a:solidFill>
                <a:latin typeface="Arial"/>
                <a:cs typeface="Arial"/>
              </a:rPr>
              <a:t>Janett</a:t>
            </a:r>
            <a:r>
              <a:rPr sz="1400" spc="-55" dirty="0">
                <a:solidFill>
                  <a:srgbClr val="212121"/>
                </a:solidFill>
                <a:latin typeface="Arial"/>
                <a:cs typeface="Arial"/>
              </a:rPr>
              <a:t> </a:t>
            </a:r>
            <a:r>
              <a:rPr sz="1400" dirty="0">
                <a:solidFill>
                  <a:srgbClr val="212121"/>
                </a:solidFill>
                <a:latin typeface="Arial"/>
                <a:cs typeface="Arial"/>
              </a:rPr>
              <a:t>Massolo</a:t>
            </a:r>
            <a:endParaRPr sz="1400" dirty="0">
              <a:latin typeface="Arial"/>
              <a:cs typeface="Arial"/>
            </a:endParaRPr>
          </a:p>
          <a:p>
            <a:pPr marL="12700">
              <a:lnSpc>
                <a:spcPct val="100000"/>
              </a:lnSpc>
            </a:pPr>
            <a:r>
              <a:rPr sz="1400" spc="-5" dirty="0">
                <a:solidFill>
                  <a:srgbClr val="212121"/>
                </a:solidFill>
                <a:latin typeface="Arial"/>
                <a:cs typeface="Arial"/>
              </a:rPr>
              <a:t>4600</a:t>
            </a:r>
            <a:r>
              <a:rPr sz="1400" spc="-30" dirty="0">
                <a:solidFill>
                  <a:srgbClr val="212121"/>
                </a:solidFill>
                <a:latin typeface="Arial"/>
                <a:cs typeface="Arial"/>
              </a:rPr>
              <a:t> </a:t>
            </a:r>
            <a:r>
              <a:rPr sz="1400" dirty="0">
                <a:solidFill>
                  <a:srgbClr val="212121"/>
                </a:solidFill>
                <a:latin typeface="Arial"/>
                <a:cs typeface="Arial"/>
              </a:rPr>
              <a:t>Kietzke</a:t>
            </a:r>
            <a:r>
              <a:rPr sz="1400" spc="-50" dirty="0">
                <a:solidFill>
                  <a:srgbClr val="212121"/>
                </a:solidFill>
                <a:latin typeface="Arial"/>
                <a:cs typeface="Arial"/>
              </a:rPr>
              <a:t> </a:t>
            </a:r>
            <a:r>
              <a:rPr sz="1400" spc="-5" dirty="0">
                <a:solidFill>
                  <a:srgbClr val="212121"/>
                </a:solidFill>
                <a:latin typeface="Arial"/>
                <a:cs typeface="Arial"/>
              </a:rPr>
              <a:t>Lane,</a:t>
            </a:r>
            <a:r>
              <a:rPr sz="1400" spc="-30" dirty="0">
                <a:solidFill>
                  <a:srgbClr val="212121"/>
                </a:solidFill>
                <a:latin typeface="Arial"/>
                <a:cs typeface="Arial"/>
              </a:rPr>
              <a:t> </a:t>
            </a:r>
            <a:r>
              <a:rPr sz="1400" spc="-25" dirty="0">
                <a:solidFill>
                  <a:srgbClr val="212121"/>
                </a:solidFill>
                <a:latin typeface="Arial"/>
                <a:cs typeface="Arial"/>
              </a:rPr>
              <a:t>B-114</a:t>
            </a:r>
            <a:endParaRPr sz="1400" dirty="0">
              <a:latin typeface="Arial"/>
              <a:cs typeface="Arial"/>
            </a:endParaRPr>
          </a:p>
          <a:p>
            <a:pPr marL="12700">
              <a:lnSpc>
                <a:spcPct val="100000"/>
              </a:lnSpc>
            </a:pPr>
            <a:r>
              <a:rPr sz="1400" spc="-5" dirty="0">
                <a:solidFill>
                  <a:srgbClr val="212121"/>
                </a:solidFill>
                <a:latin typeface="Arial"/>
                <a:cs typeface="Arial"/>
              </a:rPr>
              <a:t>Reno,</a:t>
            </a:r>
            <a:r>
              <a:rPr sz="1400" spc="-30" dirty="0">
                <a:solidFill>
                  <a:srgbClr val="212121"/>
                </a:solidFill>
                <a:latin typeface="Arial"/>
                <a:cs typeface="Arial"/>
              </a:rPr>
              <a:t> </a:t>
            </a:r>
            <a:r>
              <a:rPr sz="1400" spc="-5" dirty="0">
                <a:solidFill>
                  <a:srgbClr val="212121"/>
                </a:solidFill>
                <a:latin typeface="Arial"/>
                <a:cs typeface="Arial"/>
              </a:rPr>
              <a:t>NV</a:t>
            </a:r>
            <a:r>
              <a:rPr sz="1400" spc="-25" dirty="0">
                <a:solidFill>
                  <a:srgbClr val="212121"/>
                </a:solidFill>
                <a:latin typeface="Arial"/>
                <a:cs typeface="Arial"/>
              </a:rPr>
              <a:t> </a:t>
            </a:r>
            <a:r>
              <a:rPr sz="1400" spc="-5" dirty="0">
                <a:solidFill>
                  <a:srgbClr val="212121"/>
                </a:solidFill>
                <a:latin typeface="Arial"/>
                <a:cs typeface="Arial"/>
              </a:rPr>
              <a:t>89502</a:t>
            </a:r>
            <a:endParaRPr sz="1400" dirty="0">
              <a:latin typeface="Arial"/>
              <a:cs typeface="Arial"/>
            </a:endParaRPr>
          </a:p>
          <a:p>
            <a:pPr marL="12700">
              <a:lnSpc>
                <a:spcPct val="100000"/>
              </a:lnSpc>
            </a:pPr>
            <a:r>
              <a:rPr sz="1400" spc="-5" dirty="0">
                <a:solidFill>
                  <a:srgbClr val="212121"/>
                </a:solidFill>
                <a:latin typeface="Arial"/>
                <a:cs typeface="Arial"/>
              </a:rPr>
              <a:t>Phone:</a:t>
            </a:r>
            <a:r>
              <a:rPr sz="1400" spc="-25" dirty="0">
                <a:solidFill>
                  <a:srgbClr val="212121"/>
                </a:solidFill>
                <a:latin typeface="Arial"/>
                <a:cs typeface="Arial"/>
              </a:rPr>
              <a:t> </a:t>
            </a:r>
            <a:r>
              <a:rPr sz="1400" spc="-5" dirty="0">
                <a:solidFill>
                  <a:srgbClr val="212121"/>
                </a:solidFill>
                <a:latin typeface="Arial"/>
                <a:cs typeface="Arial"/>
              </a:rPr>
              <a:t>(775)684-2238,</a:t>
            </a:r>
            <a:r>
              <a:rPr sz="1400" spc="-45" dirty="0">
                <a:solidFill>
                  <a:srgbClr val="212121"/>
                </a:solidFill>
                <a:latin typeface="Arial"/>
                <a:cs typeface="Arial"/>
              </a:rPr>
              <a:t> </a:t>
            </a:r>
            <a:r>
              <a:rPr sz="1400" spc="-5" dirty="0">
                <a:solidFill>
                  <a:srgbClr val="212121"/>
                </a:solidFill>
                <a:latin typeface="Arial"/>
                <a:cs typeface="Arial"/>
              </a:rPr>
              <a:t>Email: </a:t>
            </a:r>
            <a:r>
              <a:rPr sz="1400" u="heavy" spc="-10" dirty="0">
                <a:solidFill>
                  <a:srgbClr val="468FCC"/>
                </a:solidFill>
                <a:uFill>
                  <a:solidFill>
                    <a:srgbClr val="468FCC"/>
                  </a:solidFill>
                </a:uFill>
                <a:latin typeface="Arial"/>
                <a:cs typeface="Arial"/>
                <a:hlinkClick r:id="rId3"/>
              </a:rPr>
              <a:t>jmassolo@health.nv.gov</a:t>
            </a:r>
            <a:endParaRPr sz="1400" dirty="0">
              <a:latin typeface="Arial"/>
              <a:cs typeface="Arial"/>
            </a:endParaRPr>
          </a:p>
        </p:txBody>
      </p:sp>
      <p:sp>
        <p:nvSpPr>
          <p:cNvPr id="9" name="object 9"/>
          <p:cNvSpPr txBox="1"/>
          <p:nvPr/>
        </p:nvSpPr>
        <p:spPr>
          <a:xfrm>
            <a:off x="261420" y="3765293"/>
            <a:ext cx="3016250" cy="1306830"/>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212121"/>
                </a:solidFill>
                <a:latin typeface="Arial"/>
                <a:cs typeface="Arial"/>
              </a:rPr>
              <a:t>Suicide</a:t>
            </a:r>
            <a:r>
              <a:rPr sz="1400" b="1" spc="-35" dirty="0">
                <a:solidFill>
                  <a:srgbClr val="212121"/>
                </a:solidFill>
                <a:latin typeface="Arial"/>
                <a:cs typeface="Arial"/>
              </a:rPr>
              <a:t> </a:t>
            </a:r>
            <a:r>
              <a:rPr sz="1400" b="1" spc="-5" dirty="0">
                <a:solidFill>
                  <a:srgbClr val="212121"/>
                </a:solidFill>
                <a:latin typeface="Arial"/>
                <a:cs typeface="Arial"/>
              </a:rPr>
              <a:t>Prevention</a:t>
            </a:r>
            <a:r>
              <a:rPr sz="1400" b="1" spc="-35" dirty="0">
                <a:solidFill>
                  <a:srgbClr val="212121"/>
                </a:solidFill>
                <a:latin typeface="Arial"/>
                <a:cs typeface="Arial"/>
              </a:rPr>
              <a:t> </a:t>
            </a:r>
            <a:r>
              <a:rPr sz="1400" b="1" dirty="0">
                <a:solidFill>
                  <a:srgbClr val="212121"/>
                </a:solidFill>
                <a:latin typeface="Arial"/>
                <a:cs typeface="Arial"/>
              </a:rPr>
              <a:t>Office</a:t>
            </a:r>
            <a:r>
              <a:rPr sz="1400" b="1" spc="-40" dirty="0">
                <a:solidFill>
                  <a:srgbClr val="212121"/>
                </a:solidFill>
                <a:latin typeface="Arial"/>
                <a:cs typeface="Arial"/>
              </a:rPr>
              <a:t> </a:t>
            </a:r>
            <a:r>
              <a:rPr sz="1400" b="1" spc="-5" dirty="0">
                <a:solidFill>
                  <a:srgbClr val="212121"/>
                </a:solidFill>
                <a:latin typeface="Arial"/>
                <a:cs typeface="Arial"/>
              </a:rPr>
              <a:t>Manager</a:t>
            </a:r>
            <a:endParaRPr sz="1400" dirty="0">
              <a:latin typeface="Arial"/>
              <a:cs typeface="Arial"/>
            </a:endParaRPr>
          </a:p>
          <a:p>
            <a:pPr marL="12700">
              <a:lnSpc>
                <a:spcPct val="100000"/>
              </a:lnSpc>
              <a:spcBef>
                <a:spcPts val="5"/>
              </a:spcBef>
            </a:pPr>
            <a:r>
              <a:rPr sz="1400" spc="-5" dirty="0">
                <a:solidFill>
                  <a:srgbClr val="212121"/>
                </a:solidFill>
                <a:latin typeface="Arial"/>
                <a:cs typeface="Arial"/>
              </a:rPr>
              <a:t>Angela</a:t>
            </a:r>
            <a:r>
              <a:rPr sz="1400" spc="-35" dirty="0">
                <a:solidFill>
                  <a:srgbClr val="212121"/>
                </a:solidFill>
                <a:latin typeface="Arial"/>
                <a:cs typeface="Arial"/>
              </a:rPr>
              <a:t> </a:t>
            </a:r>
            <a:r>
              <a:rPr sz="1400" spc="-5" dirty="0">
                <a:solidFill>
                  <a:srgbClr val="212121"/>
                </a:solidFill>
                <a:latin typeface="Arial"/>
                <a:cs typeface="Arial"/>
              </a:rPr>
              <a:t>Friedman</a:t>
            </a:r>
            <a:endParaRPr sz="1400" dirty="0">
              <a:latin typeface="Arial"/>
              <a:cs typeface="Arial"/>
            </a:endParaRPr>
          </a:p>
          <a:p>
            <a:pPr marL="12700">
              <a:lnSpc>
                <a:spcPct val="100000"/>
              </a:lnSpc>
            </a:pPr>
            <a:r>
              <a:rPr sz="1400" spc="-5" dirty="0">
                <a:solidFill>
                  <a:srgbClr val="212121"/>
                </a:solidFill>
                <a:latin typeface="Arial"/>
                <a:cs typeface="Arial"/>
              </a:rPr>
              <a:t>4600</a:t>
            </a:r>
            <a:r>
              <a:rPr sz="1400" spc="-30" dirty="0">
                <a:solidFill>
                  <a:srgbClr val="212121"/>
                </a:solidFill>
                <a:latin typeface="Arial"/>
                <a:cs typeface="Arial"/>
              </a:rPr>
              <a:t> </a:t>
            </a:r>
            <a:r>
              <a:rPr sz="1400" dirty="0">
                <a:solidFill>
                  <a:srgbClr val="212121"/>
                </a:solidFill>
                <a:latin typeface="Arial"/>
                <a:cs typeface="Arial"/>
              </a:rPr>
              <a:t>Kietzke</a:t>
            </a:r>
            <a:r>
              <a:rPr sz="1400" spc="-50" dirty="0">
                <a:solidFill>
                  <a:srgbClr val="212121"/>
                </a:solidFill>
                <a:latin typeface="Arial"/>
                <a:cs typeface="Arial"/>
              </a:rPr>
              <a:t> </a:t>
            </a:r>
            <a:r>
              <a:rPr sz="1400" spc="-5" dirty="0">
                <a:solidFill>
                  <a:srgbClr val="212121"/>
                </a:solidFill>
                <a:latin typeface="Arial"/>
                <a:cs typeface="Arial"/>
              </a:rPr>
              <a:t>Lane,</a:t>
            </a:r>
            <a:r>
              <a:rPr sz="1400" spc="-30" dirty="0">
                <a:solidFill>
                  <a:srgbClr val="212121"/>
                </a:solidFill>
                <a:latin typeface="Arial"/>
                <a:cs typeface="Arial"/>
              </a:rPr>
              <a:t> </a:t>
            </a:r>
            <a:r>
              <a:rPr sz="1400" spc="-25" dirty="0">
                <a:solidFill>
                  <a:srgbClr val="212121"/>
                </a:solidFill>
                <a:latin typeface="Arial"/>
                <a:cs typeface="Arial"/>
              </a:rPr>
              <a:t>B-114</a:t>
            </a:r>
            <a:endParaRPr sz="1400" dirty="0">
              <a:latin typeface="Arial"/>
              <a:cs typeface="Arial"/>
            </a:endParaRPr>
          </a:p>
          <a:p>
            <a:pPr marL="12700">
              <a:lnSpc>
                <a:spcPct val="100000"/>
              </a:lnSpc>
            </a:pPr>
            <a:r>
              <a:rPr sz="1400" spc="-5" dirty="0">
                <a:solidFill>
                  <a:srgbClr val="212121"/>
                </a:solidFill>
                <a:latin typeface="Arial"/>
                <a:cs typeface="Arial"/>
              </a:rPr>
              <a:t>Reno,</a:t>
            </a:r>
            <a:r>
              <a:rPr sz="1400" spc="-30" dirty="0">
                <a:solidFill>
                  <a:srgbClr val="212121"/>
                </a:solidFill>
                <a:latin typeface="Arial"/>
                <a:cs typeface="Arial"/>
              </a:rPr>
              <a:t> </a:t>
            </a:r>
            <a:r>
              <a:rPr sz="1400" spc="-5" dirty="0">
                <a:solidFill>
                  <a:srgbClr val="212121"/>
                </a:solidFill>
                <a:latin typeface="Arial"/>
                <a:cs typeface="Arial"/>
              </a:rPr>
              <a:t>NV</a:t>
            </a:r>
            <a:r>
              <a:rPr sz="1400" spc="-25" dirty="0">
                <a:solidFill>
                  <a:srgbClr val="212121"/>
                </a:solidFill>
                <a:latin typeface="Arial"/>
                <a:cs typeface="Arial"/>
              </a:rPr>
              <a:t> </a:t>
            </a:r>
            <a:r>
              <a:rPr sz="1400" spc="-5" dirty="0">
                <a:solidFill>
                  <a:srgbClr val="212121"/>
                </a:solidFill>
                <a:latin typeface="Arial"/>
                <a:cs typeface="Arial"/>
              </a:rPr>
              <a:t>89502</a:t>
            </a:r>
            <a:endParaRPr sz="1400" dirty="0">
              <a:latin typeface="Arial"/>
              <a:cs typeface="Arial"/>
            </a:endParaRPr>
          </a:p>
          <a:p>
            <a:pPr marL="12700">
              <a:lnSpc>
                <a:spcPct val="100000"/>
              </a:lnSpc>
            </a:pPr>
            <a:r>
              <a:rPr sz="1400" spc="-5" dirty="0">
                <a:solidFill>
                  <a:srgbClr val="212121"/>
                </a:solidFill>
                <a:latin typeface="Arial"/>
                <a:cs typeface="Arial"/>
              </a:rPr>
              <a:t>Phone:</a:t>
            </a:r>
            <a:r>
              <a:rPr sz="1400" spc="-40" dirty="0">
                <a:solidFill>
                  <a:srgbClr val="212121"/>
                </a:solidFill>
                <a:latin typeface="Arial"/>
                <a:cs typeface="Arial"/>
              </a:rPr>
              <a:t> </a:t>
            </a:r>
            <a:r>
              <a:rPr sz="1400" spc="-5" dirty="0">
                <a:solidFill>
                  <a:srgbClr val="212121"/>
                </a:solidFill>
                <a:latin typeface="Arial"/>
                <a:cs typeface="Arial"/>
              </a:rPr>
              <a:t>(775)684-2237,</a:t>
            </a:r>
            <a:endParaRPr sz="1400" dirty="0">
              <a:latin typeface="Arial"/>
              <a:cs typeface="Arial"/>
            </a:endParaRPr>
          </a:p>
          <a:p>
            <a:pPr marL="12700">
              <a:lnSpc>
                <a:spcPct val="100000"/>
              </a:lnSpc>
            </a:pPr>
            <a:r>
              <a:rPr sz="1400" spc="-5" dirty="0">
                <a:solidFill>
                  <a:srgbClr val="212121"/>
                </a:solidFill>
                <a:latin typeface="Arial"/>
                <a:cs typeface="Arial"/>
              </a:rPr>
              <a:t>Email:</a:t>
            </a:r>
            <a:r>
              <a:rPr sz="1400" spc="-25" dirty="0">
                <a:solidFill>
                  <a:srgbClr val="212121"/>
                </a:solidFill>
                <a:latin typeface="Arial"/>
                <a:cs typeface="Arial"/>
              </a:rPr>
              <a:t> </a:t>
            </a:r>
            <a:r>
              <a:rPr sz="1400" u="heavy" spc="-10" dirty="0">
                <a:solidFill>
                  <a:srgbClr val="468FCC"/>
                </a:solidFill>
                <a:uFill>
                  <a:solidFill>
                    <a:srgbClr val="468FCC"/>
                  </a:solidFill>
                </a:uFill>
                <a:latin typeface="Arial"/>
                <a:cs typeface="Arial"/>
                <a:hlinkClick r:id="rId4"/>
              </a:rPr>
              <a:t>angelafriedman@health.nv.gov</a:t>
            </a:r>
            <a:endParaRPr sz="1400" dirty="0">
              <a:latin typeface="Arial"/>
              <a:cs typeface="Arial"/>
            </a:endParaRPr>
          </a:p>
        </p:txBody>
      </p:sp>
      <p:sp>
        <p:nvSpPr>
          <p:cNvPr id="5" name="object 5"/>
          <p:cNvSpPr txBox="1"/>
          <p:nvPr/>
        </p:nvSpPr>
        <p:spPr>
          <a:xfrm>
            <a:off x="8131784" y="1204973"/>
            <a:ext cx="2856230" cy="1477645"/>
          </a:xfrm>
          <a:prstGeom prst="rect">
            <a:avLst/>
          </a:prstGeom>
        </p:spPr>
        <p:txBody>
          <a:bodyPr vert="horz" wrap="square" lIns="0" tIns="55880" rIns="0" bIns="0" rtlCol="0">
            <a:spAutoFit/>
          </a:bodyPr>
          <a:lstStyle/>
          <a:p>
            <a:pPr marL="317500" marR="5080" indent="-304800">
              <a:lnSpc>
                <a:spcPct val="80000"/>
              </a:lnSpc>
              <a:spcBef>
                <a:spcPts val="440"/>
              </a:spcBef>
            </a:pPr>
            <a:r>
              <a:rPr sz="1400" b="1" spc="-5" dirty="0">
                <a:solidFill>
                  <a:srgbClr val="212121"/>
                </a:solidFill>
                <a:latin typeface="Arial"/>
                <a:cs typeface="Arial"/>
              </a:rPr>
              <a:t>Zero Suicide, Project Coordinator </a:t>
            </a:r>
            <a:r>
              <a:rPr sz="1400" b="1" spc="-375" dirty="0">
                <a:solidFill>
                  <a:srgbClr val="212121"/>
                </a:solidFill>
                <a:latin typeface="Arial"/>
                <a:cs typeface="Arial"/>
              </a:rPr>
              <a:t> </a:t>
            </a:r>
            <a:r>
              <a:rPr sz="1400" b="1" spc="-20" dirty="0">
                <a:solidFill>
                  <a:srgbClr val="212121"/>
                </a:solidFill>
                <a:latin typeface="Arial"/>
                <a:cs typeface="Arial"/>
              </a:rPr>
              <a:t>(OSP/CASAT)</a:t>
            </a:r>
            <a:endParaRPr sz="1400" dirty="0">
              <a:latin typeface="Arial"/>
              <a:cs typeface="Arial"/>
            </a:endParaRPr>
          </a:p>
          <a:p>
            <a:pPr marL="12700">
              <a:lnSpc>
                <a:spcPct val="100000"/>
              </a:lnSpc>
            </a:pPr>
            <a:r>
              <a:rPr sz="1400" spc="-10" dirty="0">
                <a:solidFill>
                  <a:srgbClr val="212121"/>
                </a:solidFill>
                <a:latin typeface="Arial"/>
                <a:cs typeface="Arial"/>
              </a:rPr>
              <a:t>Cherylyn</a:t>
            </a:r>
            <a:r>
              <a:rPr sz="1400" dirty="0">
                <a:solidFill>
                  <a:srgbClr val="212121"/>
                </a:solidFill>
                <a:latin typeface="Arial"/>
                <a:cs typeface="Arial"/>
              </a:rPr>
              <a:t> </a:t>
            </a:r>
            <a:r>
              <a:rPr sz="1400" spc="-5" dirty="0">
                <a:solidFill>
                  <a:srgbClr val="212121"/>
                </a:solidFill>
                <a:latin typeface="Arial"/>
                <a:cs typeface="Arial"/>
              </a:rPr>
              <a:t>Wood</a:t>
            </a:r>
            <a:endParaRPr sz="1400" dirty="0">
              <a:latin typeface="Arial"/>
              <a:cs typeface="Arial"/>
            </a:endParaRPr>
          </a:p>
          <a:p>
            <a:pPr marL="12700">
              <a:lnSpc>
                <a:spcPct val="100000"/>
              </a:lnSpc>
            </a:pPr>
            <a:r>
              <a:rPr sz="1400" spc="-5" dirty="0">
                <a:solidFill>
                  <a:srgbClr val="212121"/>
                </a:solidFill>
                <a:latin typeface="Arial"/>
                <a:cs typeface="Arial"/>
              </a:rPr>
              <a:t>4600</a:t>
            </a:r>
            <a:r>
              <a:rPr sz="1400" spc="-30" dirty="0">
                <a:solidFill>
                  <a:srgbClr val="212121"/>
                </a:solidFill>
                <a:latin typeface="Arial"/>
                <a:cs typeface="Arial"/>
              </a:rPr>
              <a:t> </a:t>
            </a:r>
            <a:r>
              <a:rPr sz="1400" dirty="0">
                <a:solidFill>
                  <a:srgbClr val="212121"/>
                </a:solidFill>
                <a:latin typeface="Arial"/>
                <a:cs typeface="Arial"/>
              </a:rPr>
              <a:t>Kietzke</a:t>
            </a:r>
            <a:r>
              <a:rPr sz="1400" spc="-50" dirty="0">
                <a:solidFill>
                  <a:srgbClr val="212121"/>
                </a:solidFill>
                <a:latin typeface="Arial"/>
                <a:cs typeface="Arial"/>
              </a:rPr>
              <a:t> </a:t>
            </a:r>
            <a:r>
              <a:rPr sz="1400" spc="-5" dirty="0">
                <a:solidFill>
                  <a:srgbClr val="212121"/>
                </a:solidFill>
                <a:latin typeface="Arial"/>
                <a:cs typeface="Arial"/>
              </a:rPr>
              <a:t>Lane,</a:t>
            </a:r>
            <a:r>
              <a:rPr sz="1400" spc="-30" dirty="0">
                <a:solidFill>
                  <a:srgbClr val="212121"/>
                </a:solidFill>
                <a:latin typeface="Arial"/>
                <a:cs typeface="Arial"/>
              </a:rPr>
              <a:t> </a:t>
            </a:r>
            <a:r>
              <a:rPr sz="1400" spc="-25" dirty="0">
                <a:solidFill>
                  <a:srgbClr val="212121"/>
                </a:solidFill>
                <a:latin typeface="Arial"/>
                <a:cs typeface="Arial"/>
              </a:rPr>
              <a:t>B-114</a:t>
            </a:r>
            <a:endParaRPr sz="1400" dirty="0">
              <a:latin typeface="Arial"/>
              <a:cs typeface="Arial"/>
            </a:endParaRPr>
          </a:p>
          <a:p>
            <a:pPr marL="12700">
              <a:lnSpc>
                <a:spcPct val="100000"/>
              </a:lnSpc>
            </a:pPr>
            <a:r>
              <a:rPr sz="1400" spc="-5" dirty="0">
                <a:solidFill>
                  <a:srgbClr val="212121"/>
                </a:solidFill>
                <a:latin typeface="Arial"/>
                <a:cs typeface="Arial"/>
              </a:rPr>
              <a:t>Reno,</a:t>
            </a:r>
            <a:r>
              <a:rPr sz="1400" spc="-30" dirty="0">
                <a:solidFill>
                  <a:srgbClr val="212121"/>
                </a:solidFill>
                <a:latin typeface="Arial"/>
                <a:cs typeface="Arial"/>
              </a:rPr>
              <a:t> </a:t>
            </a:r>
            <a:r>
              <a:rPr sz="1400" spc="-5" dirty="0">
                <a:solidFill>
                  <a:srgbClr val="212121"/>
                </a:solidFill>
                <a:latin typeface="Arial"/>
                <a:cs typeface="Arial"/>
              </a:rPr>
              <a:t>NV</a:t>
            </a:r>
            <a:r>
              <a:rPr sz="1400" spc="-25" dirty="0">
                <a:solidFill>
                  <a:srgbClr val="212121"/>
                </a:solidFill>
                <a:latin typeface="Arial"/>
                <a:cs typeface="Arial"/>
              </a:rPr>
              <a:t> </a:t>
            </a:r>
            <a:r>
              <a:rPr sz="1400" spc="-5" dirty="0">
                <a:solidFill>
                  <a:srgbClr val="212121"/>
                </a:solidFill>
                <a:latin typeface="Arial"/>
                <a:cs typeface="Arial"/>
              </a:rPr>
              <a:t>89502</a:t>
            </a:r>
            <a:endParaRPr sz="1400" dirty="0">
              <a:latin typeface="Arial"/>
              <a:cs typeface="Arial"/>
            </a:endParaRPr>
          </a:p>
          <a:p>
            <a:pPr marL="12700">
              <a:lnSpc>
                <a:spcPct val="100000"/>
              </a:lnSpc>
            </a:pPr>
            <a:r>
              <a:rPr sz="1400" spc="-5" dirty="0">
                <a:solidFill>
                  <a:srgbClr val="212121"/>
                </a:solidFill>
                <a:latin typeface="Arial"/>
                <a:cs typeface="Arial"/>
              </a:rPr>
              <a:t>Phone:</a:t>
            </a:r>
            <a:r>
              <a:rPr sz="1400" spc="-40" dirty="0">
                <a:solidFill>
                  <a:srgbClr val="212121"/>
                </a:solidFill>
                <a:latin typeface="Arial"/>
                <a:cs typeface="Arial"/>
              </a:rPr>
              <a:t> </a:t>
            </a:r>
            <a:r>
              <a:rPr sz="1400" spc="-5" dirty="0">
                <a:solidFill>
                  <a:srgbClr val="212121"/>
                </a:solidFill>
                <a:latin typeface="Arial"/>
                <a:cs typeface="Arial"/>
              </a:rPr>
              <a:t>(775)684-2242,</a:t>
            </a:r>
            <a:endParaRPr sz="1400" dirty="0">
              <a:latin typeface="Arial"/>
              <a:cs typeface="Arial"/>
            </a:endParaRPr>
          </a:p>
          <a:p>
            <a:pPr marL="12700">
              <a:lnSpc>
                <a:spcPct val="100000"/>
              </a:lnSpc>
            </a:pPr>
            <a:r>
              <a:rPr sz="1400" spc="-5" dirty="0">
                <a:solidFill>
                  <a:srgbClr val="212121"/>
                </a:solidFill>
                <a:latin typeface="Arial"/>
                <a:cs typeface="Arial"/>
              </a:rPr>
              <a:t>Email:</a:t>
            </a:r>
            <a:r>
              <a:rPr sz="1400" spc="-25" dirty="0">
                <a:solidFill>
                  <a:srgbClr val="212121"/>
                </a:solidFill>
                <a:latin typeface="Arial"/>
                <a:cs typeface="Arial"/>
              </a:rPr>
              <a:t> </a:t>
            </a:r>
            <a:r>
              <a:rPr sz="1400" u="heavy" spc="-10" dirty="0">
                <a:solidFill>
                  <a:srgbClr val="468FCC"/>
                </a:solidFill>
                <a:uFill>
                  <a:solidFill>
                    <a:srgbClr val="468FCC"/>
                  </a:solidFill>
                </a:uFill>
                <a:latin typeface="Arial"/>
                <a:cs typeface="Arial"/>
                <a:hlinkClick r:id="rId5"/>
              </a:rPr>
              <a:t>ccwood@health.nv.gov</a:t>
            </a:r>
            <a:endParaRPr sz="1400" dirty="0">
              <a:latin typeface="Arial"/>
              <a:cs typeface="Arial"/>
            </a:endParaRPr>
          </a:p>
        </p:txBody>
      </p:sp>
      <p:sp>
        <p:nvSpPr>
          <p:cNvPr id="6" name="object 6"/>
          <p:cNvSpPr txBox="1"/>
          <p:nvPr/>
        </p:nvSpPr>
        <p:spPr>
          <a:xfrm>
            <a:off x="8131962" y="3295901"/>
            <a:ext cx="3555365" cy="1477645"/>
          </a:xfrm>
          <a:prstGeom prst="rect">
            <a:avLst/>
          </a:prstGeom>
        </p:spPr>
        <p:txBody>
          <a:bodyPr vert="horz" wrap="square" lIns="0" tIns="55880" rIns="0" bIns="0" rtlCol="0">
            <a:spAutoFit/>
          </a:bodyPr>
          <a:lstStyle/>
          <a:p>
            <a:pPr marL="316865" marR="5080" indent="-304800">
              <a:lnSpc>
                <a:spcPct val="80000"/>
              </a:lnSpc>
              <a:spcBef>
                <a:spcPts val="440"/>
              </a:spcBef>
            </a:pPr>
            <a:r>
              <a:rPr sz="1400" b="1" spc="-5" dirty="0">
                <a:solidFill>
                  <a:srgbClr val="212121"/>
                </a:solidFill>
                <a:latin typeface="Arial"/>
                <a:cs typeface="Arial"/>
              </a:rPr>
              <a:t>Suicide Prevention </a:t>
            </a:r>
            <a:r>
              <a:rPr sz="1400" b="1" spc="-10" dirty="0">
                <a:solidFill>
                  <a:srgbClr val="212121"/>
                </a:solidFill>
                <a:latin typeface="Arial"/>
                <a:cs typeface="Arial"/>
              </a:rPr>
              <a:t>Training </a:t>
            </a:r>
            <a:r>
              <a:rPr sz="1400" b="1" spc="-5" dirty="0">
                <a:solidFill>
                  <a:srgbClr val="212121"/>
                </a:solidFill>
                <a:latin typeface="Arial"/>
                <a:cs typeface="Arial"/>
              </a:rPr>
              <a:t>and Outreach </a:t>
            </a:r>
            <a:r>
              <a:rPr sz="1400" b="1" spc="-375" dirty="0">
                <a:solidFill>
                  <a:srgbClr val="212121"/>
                </a:solidFill>
                <a:latin typeface="Arial"/>
                <a:cs typeface="Arial"/>
              </a:rPr>
              <a:t> </a:t>
            </a:r>
            <a:r>
              <a:rPr sz="1400" b="1" spc="-5" dirty="0">
                <a:solidFill>
                  <a:srgbClr val="212121"/>
                </a:solidFill>
                <a:latin typeface="Arial"/>
                <a:cs typeface="Arial"/>
              </a:rPr>
              <a:t>Facilitator</a:t>
            </a:r>
            <a:endParaRPr sz="1400" dirty="0">
              <a:latin typeface="Arial"/>
              <a:cs typeface="Arial"/>
            </a:endParaRPr>
          </a:p>
          <a:p>
            <a:pPr marL="12700">
              <a:lnSpc>
                <a:spcPct val="100000"/>
              </a:lnSpc>
            </a:pPr>
            <a:r>
              <a:rPr sz="1400" spc="-5" dirty="0">
                <a:solidFill>
                  <a:srgbClr val="212121"/>
                </a:solidFill>
                <a:latin typeface="Arial"/>
                <a:cs typeface="Arial"/>
              </a:rPr>
              <a:t>Richard</a:t>
            </a:r>
            <a:r>
              <a:rPr sz="1400" spc="-45" dirty="0">
                <a:solidFill>
                  <a:srgbClr val="212121"/>
                </a:solidFill>
                <a:latin typeface="Arial"/>
                <a:cs typeface="Arial"/>
              </a:rPr>
              <a:t> </a:t>
            </a:r>
            <a:r>
              <a:rPr sz="1400" spc="-5" dirty="0">
                <a:solidFill>
                  <a:srgbClr val="212121"/>
                </a:solidFill>
                <a:latin typeface="Arial"/>
                <a:cs typeface="Arial"/>
              </a:rPr>
              <a:t>Egan</a:t>
            </a:r>
            <a:endParaRPr sz="1400" dirty="0">
              <a:latin typeface="Arial"/>
              <a:cs typeface="Arial"/>
            </a:endParaRPr>
          </a:p>
          <a:p>
            <a:pPr marL="12700" marR="1104900">
              <a:lnSpc>
                <a:spcPct val="100000"/>
              </a:lnSpc>
            </a:pPr>
            <a:r>
              <a:rPr sz="1400" spc="-5" dirty="0">
                <a:solidFill>
                  <a:srgbClr val="212121"/>
                </a:solidFill>
                <a:latin typeface="Arial"/>
                <a:cs typeface="Arial"/>
              </a:rPr>
              <a:t>38</a:t>
            </a:r>
            <a:r>
              <a:rPr sz="1400" spc="-110" dirty="0">
                <a:solidFill>
                  <a:srgbClr val="212121"/>
                </a:solidFill>
                <a:latin typeface="Arial"/>
                <a:cs typeface="Arial"/>
              </a:rPr>
              <a:t>1</a:t>
            </a:r>
            <a:r>
              <a:rPr sz="1400" dirty="0">
                <a:solidFill>
                  <a:srgbClr val="212121"/>
                </a:solidFill>
                <a:latin typeface="Arial"/>
                <a:cs typeface="Arial"/>
              </a:rPr>
              <a:t>1</a:t>
            </a:r>
            <a:r>
              <a:rPr sz="1400" spc="-20" dirty="0">
                <a:solidFill>
                  <a:srgbClr val="212121"/>
                </a:solidFill>
                <a:latin typeface="Arial"/>
                <a:cs typeface="Arial"/>
              </a:rPr>
              <a:t> </a:t>
            </a:r>
            <a:r>
              <a:rPr sz="1400" spc="-55" dirty="0">
                <a:solidFill>
                  <a:srgbClr val="212121"/>
                </a:solidFill>
                <a:latin typeface="Arial"/>
                <a:cs typeface="Arial"/>
              </a:rPr>
              <a:t>W</a:t>
            </a:r>
            <a:r>
              <a:rPr sz="1400" dirty="0">
                <a:solidFill>
                  <a:srgbClr val="212121"/>
                </a:solidFill>
                <a:latin typeface="Arial"/>
                <a:cs typeface="Arial"/>
              </a:rPr>
              <a:t>.</a:t>
            </a:r>
            <a:r>
              <a:rPr sz="1400" spc="-25" dirty="0">
                <a:solidFill>
                  <a:srgbClr val="212121"/>
                </a:solidFill>
                <a:latin typeface="Arial"/>
                <a:cs typeface="Arial"/>
              </a:rPr>
              <a:t> </a:t>
            </a:r>
            <a:r>
              <a:rPr sz="1400" spc="-10" dirty="0">
                <a:solidFill>
                  <a:srgbClr val="212121"/>
                </a:solidFill>
                <a:latin typeface="Arial"/>
                <a:cs typeface="Arial"/>
              </a:rPr>
              <a:t>C</a:t>
            </a:r>
            <a:r>
              <a:rPr sz="1400" spc="-5" dirty="0">
                <a:solidFill>
                  <a:srgbClr val="212121"/>
                </a:solidFill>
                <a:latin typeface="Arial"/>
                <a:cs typeface="Arial"/>
              </a:rPr>
              <a:t>ha</a:t>
            </a:r>
            <a:r>
              <a:rPr sz="1400" dirty="0">
                <a:solidFill>
                  <a:srgbClr val="212121"/>
                </a:solidFill>
                <a:latin typeface="Arial"/>
                <a:cs typeface="Arial"/>
              </a:rPr>
              <a:t>rl</a:t>
            </a:r>
            <a:r>
              <a:rPr sz="1400" spc="-5" dirty="0">
                <a:solidFill>
                  <a:srgbClr val="212121"/>
                </a:solidFill>
                <a:latin typeface="Arial"/>
                <a:cs typeface="Arial"/>
              </a:rPr>
              <a:t>e</a:t>
            </a:r>
            <a:r>
              <a:rPr sz="1400" spc="5" dirty="0">
                <a:solidFill>
                  <a:srgbClr val="212121"/>
                </a:solidFill>
                <a:latin typeface="Arial"/>
                <a:cs typeface="Arial"/>
              </a:rPr>
              <a:t>st</a:t>
            </a:r>
            <a:r>
              <a:rPr sz="1400" spc="-15" dirty="0">
                <a:solidFill>
                  <a:srgbClr val="212121"/>
                </a:solidFill>
                <a:latin typeface="Arial"/>
                <a:cs typeface="Arial"/>
              </a:rPr>
              <a:t>o</a:t>
            </a:r>
            <a:r>
              <a:rPr sz="1400" dirty="0">
                <a:solidFill>
                  <a:srgbClr val="212121"/>
                </a:solidFill>
                <a:latin typeface="Arial"/>
                <a:cs typeface="Arial"/>
              </a:rPr>
              <a:t>n</a:t>
            </a:r>
            <a:r>
              <a:rPr sz="1400" spc="-114" dirty="0">
                <a:solidFill>
                  <a:srgbClr val="212121"/>
                </a:solidFill>
                <a:latin typeface="Arial"/>
                <a:cs typeface="Arial"/>
              </a:rPr>
              <a:t> </a:t>
            </a:r>
            <a:r>
              <a:rPr sz="1400" spc="-25" dirty="0">
                <a:solidFill>
                  <a:srgbClr val="212121"/>
                </a:solidFill>
                <a:latin typeface="Arial"/>
                <a:cs typeface="Arial"/>
              </a:rPr>
              <a:t>A</a:t>
            </a:r>
            <a:r>
              <a:rPr sz="1400" spc="-20" dirty="0">
                <a:solidFill>
                  <a:srgbClr val="212121"/>
                </a:solidFill>
                <a:latin typeface="Arial"/>
                <a:cs typeface="Arial"/>
              </a:rPr>
              <a:t>v</a:t>
            </a:r>
            <a:r>
              <a:rPr sz="1400" spc="-5" dirty="0">
                <a:solidFill>
                  <a:srgbClr val="212121"/>
                </a:solidFill>
                <a:latin typeface="Arial"/>
                <a:cs typeface="Arial"/>
              </a:rPr>
              <a:t>e</a:t>
            </a:r>
            <a:r>
              <a:rPr sz="1400" dirty="0">
                <a:solidFill>
                  <a:srgbClr val="212121"/>
                </a:solidFill>
                <a:latin typeface="Arial"/>
                <a:cs typeface="Arial"/>
              </a:rPr>
              <a:t>. #</a:t>
            </a:r>
            <a:r>
              <a:rPr sz="1400" spc="-10" dirty="0">
                <a:solidFill>
                  <a:srgbClr val="212121"/>
                </a:solidFill>
                <a:latin typeface="Arial"/>
                <a:cs typeface="Arial"/>
              </a:rPr>
              <a:t> </a:t>
            </a:r>
            <a:r>
              <a:rPr sz="1400" spc="-5" dirty="0">
                <a:solidFill>
                  <a:srgbClr val="212121"/>
                </a:solidFill>
                <a:latin typeface="Arial"/>
                <a:cs typeface="Arial"/>
              </a:rPr>
              <a:t>21</a:t>
            </a:r>
            <a:r>
              <a:rPr sz="1400" dirty="0">
                <a:solidFill>
                  <a:srgbClr val="212121"/>
                </a:solidFill>
                <a:latin typeface="Arial"/>
                <a:cs typeface="Arial"/>
              </a:rPr>
              <a:t>0  </a:t>
            </a:r>
            <a:r>
              <a:rPr sz="1400" spc="-5" dirty="0">
                <a:solidFill>
                  <a:srgbClr val="212121"/>
                </a:solidFill>
                <a:latin typeface="Arial"/>
                <a:cs typeface="Arial"/>
              </a:rPr>
              <a:t>Las</a:t>
            </a:r>
            <a:r>
              <a:rPr sz="1400" spc="-20" dirty="0">
                <a:solidFill>
                  <a:srgbClr val="212121"/>
                </a:solidFill>
                <a:latin typeface="Arial"/>
                <a:cs typeface="Arial"/>
              </a:rPr>
              <a:t> </a:t>
            </a:r>
            <a:r>
              <a:rPr sz="1400" spc="-15" dirty="0">
                <a:solidFill>
                  <a:srgbClr val="212121"/>
                </a:solidFill>
                <a:latin typeface="Arial"/>
                <a:cs typeface="Arial"/>
              </a:rPr>
              <a:t>Vegas,</a:t>
            </a:r>
            <a:r>
              <a:rPr sz="1400" spc="-40" dirty="0">
                <a:solidFill>
                  <a:srgbClr val="212121"/>
                </a:solidFill>
                <a:latin typeface="Arial"/>
                <a:cs typeface="Arial"/>
              </a:rPr>
              <a:t> </a:t>
            </a:r>
            <a:r>
              <a:rPr sz="1400" spc="-5" dirty="0">
                <a:solidFill>
                  <a:srgbClr val="212121"/>
                </a:solidFill>
                <a:latin typeface="Arial"/>
                <a:cs typeface="Arial"/>
              </a:rPr>
              <a:t>NV</a:t>
            </a:r>
            <a:r>
              <a:rPr sz="1400" spc="5" dirty="0">
                <a:solidFill>
                  <a:srgbClr val="212121"/>
                </a:solidFill>
                <a:latin typeface="Arial"/>
                <a:cs typeface="Arial"/>
              </a:rPr>
              <a:t> </a:t>
            </a:r>
            <a:r>
              <a:rPr sz="1400" spc="-5" dirty="0">
                <a:solidFill>
                  <a:srgbClr val="212121"/>
                </a:solidFill>
                <a:latin typeface="Arial"/>
                <a:cs typeface="Arial"/>
              </a:rPr>
              <a:t>89102</a:t>
            </a:r>
            <a:endParaRPr sz="1400" dirty="0">
              <a:latin typeface="Arial"/>
              <a:cs typeface="Arial"/>
            </a:endParaRPr>
          </a:p>
          <a:p>
            <a:pPr marL="12700">
              <a:lnSpc>
                <a:spcPct val="100000"/>
              </a:lnSpc>
            </a:pPr>
            <a:r>
              <a:rPr sz="1400" spc="-5" dirty="0">
                <a:solidFill>
                  <a:srgbClr val="212121"/>
                </a:solidFill>
                <a:latin typeface="Arial"/>
                <a:cs typeface="Arial"/>
              </a:rPr>
              <a:t>Phone:</a:t>
            </a:r>
            <a:r>
              <a:rPr sz="1400" spc="-40" dirty="0">
                <a:solidFill>
                  <a:srgbClr val="212121"/>
                </a:solidFill>
                <a:latin typeface="Arial"/>
                <a:cs typeface="Arial"/>
              </a:rPr>
              <a:t> </a:t>
            </a:r>
            <a:r>
              <a:rPr sz="1400" spc="-5" dirty="0">
                <a:solidFill>
                  <a:srgbClr val="212121"/>
                </a:solidFill>
                <a:latin typeface="Arial"/>
                <a:cs typeface="Arial"/>
              </a:rPr>
              <a:t>(702)486-8225,</a:t>
            </a:r>
            <a:endParaRPr sz="1400" dirty="0">
              <a:latin typeface="Arial"/>
              <a:cs typeface="Arial"/>
            </a:endParaRPr>
          </a:p>
          <a:p>
            <a:pPr marL="12700">
              <a:lnSpc>
                <a:spcPct val="100000"/>
              </a:lnSpc>
            </a:pPr>
            <a:r>
              <a:rPr sz="1400" spc="-5" dirty="0">
                <a:solidFill>
                  <a:srgbClr val="212121"/>
                </a:solidFill>
                <a:latin typeface="Arial"/>
                <a:cs typeface="Arial"/>
              </a:rPr>
              <a:t>Email:</a:t>
            </a:r>
            <a:r>
              <a:rPr sz="1400" spc="-30" dirty="0">
                <a:solidFill>
                  <a:srgbClr val="212121"/>
                </a:solidFill>
                <a:latin typeface="Arial"/>
                <a:cs typeface="Arial"/>
              </a:rPr>
              <a:t> </a:t>
            </a:r>
            <a:r>
              <a:rPr sz="1400" u="heavy" spc="-10" dirty="0">
                <a:solidFill>
                  <a:srgbClr val="468FCC"/>
                </a:solidFill>
                <a:uFill>
                  <a:solidFill>
                    <a:srgbClr val="468FCC"/>
                  </a:solidFill>
                </a:uFill>
                <a:latin typeface="Arial"/>
                <a:cs typeface="Arial"/>
                <a:hlinkClick r:id="rId6"/>
              </a:rPr>
              <a:t>Regan@health.nv.gov</a:t>
            </a:r>
            <a:endParaRPr sz="1400" dirty="0">
              <a:latin typeface="Arial"/>
              <a:cs typeface="Arial"/>
            </a:endParaRPr>
          </a:p>
        </p:txBody>
      </p:sp>
      <p:sp>
        <p:nvSpPr>
          <p:cNvPr id="4" name="object 4"/>
          <p:cNvSpPr txBox="1"/>
          <p:nvPr/>
        </p:nvSpPr>
        <p:spPr>
          <a:xfrm>
            <a:off x="11556492" y="6300802"/>
            <a:ext cx="3638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75</a:t>
            </a:r>
            <a:endParaRPr sz="2400" dirty="0">
              <a:latin typeface="Arial"/>
              <a:cs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640" y="409766"/>
            <a:ext cx="3491229" cy="833755"/>
          </a:xfrm>
          <a:prstGeom prst="rect">
            <a:avLst/>
          </a:prstGeom>
        </p:spPr>
        <p:txBody>
          <a:bodyPr vert="horz" wrap="square" lIns="0" tIns="13335" rIns="0" bIns="0" rtlCol="0">
            <a:spAutoFit/>
          </a:bodyPr>
          <a:lstStyle/>
          <a:p>
            <a:pPr marL="12700">
              <a:lnSpc>
                <a:spcPct val="100000"/>
              </a:lnSpc>
              <a:spcBef>
                <a:spcPts val="105"/>
              </a:spcBef>
            </a:pPr>
            <a:r>
              <a:rPr sz="5300" b="0" spc="-135" dirty="0">
                <a:solidFill>
                  <a:srgbClr val="D51F1A"/>
                </a:solidFill>
                <a:latin typeface="Arial"/>
                <a:cs typeface="Arial"/>
              </a:rPr>
              <a:t>R</a:t>
            </a:r>
            <a:r>
              <a:rPr sz="5300" b="0" spc="-130" dirty="0">
                <a:solidFill>
                  <a:srgbClr val="D51F1A"/>
                </a:solidFill>
                <a:latin typeface="Arial"/>
                <a:cs typeface="Arial"/>
              </a:rPr>
              <a:t>e</a:t>
            </a:r>
            <a:r>
              <a:rPr sz="5300" b="0" spc="-135" dirty="0">
                <a:solidFill>
                  <a:srgbClr val="D51F1A"/>
                </a:solidFill>
                <a:latin typeface="Arial"/>
                <a:cs typeface="Arial"/>
              </a:rPr>
              <a:t>f</a:t>
            </a:r>
            <a:r>
              <a:rPr sz="5300" b="0" spc="-130" dirty="0">
                <a:solidFill>
                  <a:srgbClr val="D51F1A"/>
                </a:solidFill>
                <a:latin typeface="Arial"/>
                <a:cs typeface="Arial"/>
              </a:rPr>
              <a:t>e</a:t>
            </a:r>
            <a:r>
              <a:rPr sz="5300" b="0" spc="-135" dirty="0">
                <a:solidFill>
                  <a:srgbClr val="D51F1A"/>
                </a:solidFill>
                <a:latin typeface="Arial"/>
                <a:cs typeface="Arial"/>
              </a:rPr>
              <a:t>r</a:t>
            </a:r>
            <a:r>
              <a:rPr sz="5300" b="0" spc="-130" dirty="0">
                <a:solidFill>
                  <a:srgbClr val="D51F1A"/>
                </a:solidFill>
                <a:latin typeface="Arial"/>
                <a:cs typeface="Arial"/>
              </a:rPr>
              <a:t>en</a:t>
            </a:r>
            <a:r>
              <a:rPr sz="5300" b="0" spc="-135" dirty="0">
                <a:solidFill>
                  <a:srgbClr val="D51F1A"/>
                </a:solidFill>
                <a:latin typeface="Arial"/>
                <a:cs typeface="Arial"/>
              </a:rPr>
              <a:t>c</a:t>
            </a:r>
            <a:r>
              <a:rPr sz="5300" b="0" spc="-130" dirty="0">
                <a:solidFill>
                  <a:srgbClr val="D51F1A"/>
                </a:solidFill>
                <a:latin typeface="Arial"/>
                <a:cs typeface="Arial"/>
              </a:rPr>
              <a:t>e</a:t>
            </a:r>
            <a:r>
              <a:rPr sz="5300" b="0" spc="-135" dirty="0">
                <a:solidFill>
                  <a:srgbClr val="D51F1A"/>
                </a:solidFill>
                <a:latin typeface="Arial"/>
                <a:cs typeface="Arial"/>
              </a:rPr>
              <a:t>s</a:t>
            </a:r>
            <a:r>
              <a:rPr sz="5300" b="0" dirty="0">
                <a:solidFill>
                  <a:srgbClr val="D51F1A"/>
                </a:solidFill>
                <a:latin typeface="Arial"/>
                <a:cs typeface="Arial"/>
              </a:rPr>
              <a:t>:</a:t>
            </a:r>
            <a:endParaRPr sz="5300" dirty="0">
              <a:latin typeface="Arial"/>
              <a:cs typeface="Arial"/>
            </a:endParaRPr>
          </a:p>
        </p:txBody>
      </p:sp>
      <p:sp>
        <p:nvSpPr>
          <p:cNvPr id="3" name="object 3"/>
          <p:cNvSpPr txBox="1"/>
          <p:nvPr/>
        </p:nvSpPr>
        <p:spPr>
          <a:xfrm>
            <a:off x="871040" y="1557010"/>
            <a:ext cx="10621645" cy="4305300"/>
          </a:xfrm>
          <a:prstGeom prst="rect">
            <a:avLst/>
          </a:prstGeom>
        </p:spPr>
        <p:txBody>
          <a:bodyPr vert="horz" wrap="square" lIns="0" tIns="53340" rIns="0" bIns="0" rtlCol="0">
            <a:spAutoFit/>
          </a:bodyPr>
          <a:lstStyle/>
          <a:p>
            <a:pPr marL="317500" indent="-304800">
              <a:lnSpc>
                <a:spcPct val="100000"/>
              </a:lnSpc>
              <a:spcBef>
                <a:spcPts val="420"/>
              </a:spcBef>
              <a:buClr>
                <a:srgbClr val="D51F1A"/>
              </a:buClr>
              <a:buFont typeface="Wingdings"/>
              <a:buChar char=""/>
              <a:tabLst>
                <a:tab pos="316865" algn="l"/>
                <a:tab pos="317500" algn="l"/>
              </a:tabLst>
            </a:pPr>
            <a:r>
              <a:rPr sz="2700" spc="-5" dirty="0">
                <a:solidFill>
                  <a:srgbClr val="212121"/>
                </a:solidFill>
                <a:latin typeface="Arial"/>
                <a:cs typeface="Arial"/>
              </a:rPr>
              <a:t>Zero</a:t>
            </a:r>
            <a:r>
              <a:rPr sz="2700" spc="5" dirty="0">
                <a:solidFill>
                  <a:srgbClr val="212121"/>
                </a:solidFill>
                <a:latin typeface="Arial"/>
                <a:cs typeface="Arial"/>
              </a:rPr>
              <a:t> </a:t>
            </a:r>
            <a:r>
              <a:rPr sz="2700" spc="-5" dirty="0">
                <a:solidFill>
                  <a:srgbClr val="212121"/>
                </a:solidFill>
                <a:latin typeface="Arial"/>
                <a:cs typeface="Arial"/>
              </a:rPr>
              <a:t>Suicide</a:t>
            </a:r>
            <a:r>
              <a:rPr sz="2700" dirty="0">
                <a:solidFill>
                  <a:srgbClr val="468FCC"/>
                </a:solidFill>
                <a:latin typeface="Arial"/>
                <a:cs typeface="Arial"/>
              </a:rPr>
              <a:t> </a:t>
            </a:r>
            <a:r>
              <a:rPr sz="2700" u="heavy" spc="-5" dirty="0">
                <a:solidFill>
                  <a:srgbClr val="468FCC"/>
                </a:solidFill>
                <a:uFill>
                  <a:solidFill>
                    <a:srgbClr val="468FCC"/>
                  </a:solidFill>
                </a:uFill>
                <a:latin typeface="Arial"/>
                <a:cs typeface="Arial"/>
                <a:hlinkClick r:id="rId2"/>
              </a:rPr>
              <a:t>https://zerosuicide.sprc.org/</a:t>
            </a:r>
            <a:endParaRPr sz="2700" dirty="0">
              <a:latin typeface="Arial"/>
              <a:cs typeface="Arial"/>
            </a:endParaRPr>
          </a:p>
          <a:p>
            <a:pPr marL="317500" marR="5080" indent="-304800">
              <a:lnSpc>
                <a:spcPts val="2920"/>
              </a:lnSpc>
              <a:spcBef>
                <a:spcPts val="690"/>
              </a:spcBef>
              <a:buClr>
                <a:srgbClr val="D51F1A"/>
              </a:buClr>
              <a:buFont typeface="Wingdings"/>
              <a:buChar char=""/>
              <a:tabLst>
                <a:tab pos="316865" algn="l"/>
                <a:tab pos="317500" algn="l"/>
              </a:tabLst>
            </a:pPr>
            <a:r>
              <a:rPr sz="2700" spc="-5" dirty="0">
                <a:solidFill>
                  <a:srgbClr val="212121"/>
                </a:solidFill>
                <a:latin typeface="Arial"/>
                <a:cs typeface="Arial"/>
                <a:hlinkClick r:id="rId3"/>
              </a:rPr>
              <a:t>Henry</a:t>
            </a:r>
            <a:r>
              <a:rPr sz="2700" spc="45" dirty="0">
                <a:solidFill>
                  <a:srgbClr val="212121"/>
                </a:solidFill>
                <a:latin typeface="Arial"/>
                <a:cs typeface="Arial"/>
                <a:hlinkClick r:id="rId3"/>
              </a:rPr>
              <a:t> </a:t>
            </a:r>
            <a:r>
              <a:rPr sz="2700" spc="-5" dirty="0">
                <a:solidFill>
                  <a:srgbClr val="212121"/>
                </a:solidFill>
                <a:latin typeface="Arial"/>
                <a:cs typeface="Arial"/>
                <a:hlinkClick r:id="rId3"/>
              </a:rPr>
              <a:t>Ford</a:t>
            </a:r>
            <a:r>
              <a:rPr sz="2700" spc="55" dirty="0">
                <a:solidFill>
                  <a:srgbClr val="212121"/>
                </a:solidFill>
                <a:latin typeface="Arial"/>
                <a:cs typeface="Arial"/>
                <a:hlinkClick r:id="rId3"/>
              </a:rPr>
              <a:t> </a:t>
            </a:r>
            <a:r>
              <a:rPr sz="2700" dirty="0">
                <a:solidFill>
                  <a:srgbClr val="212121"/>
                </a:solidFill>
                <a:latin typeface="Arial"/>
                <a:cs typeface="Arial"/>
                <a:hlinkClick r:id="rId3"/>
              </a:rPr>
              <a:t>Institute</a:t>
            </a:r>
            <a:r>
              <a:rPr sz="2700" spc="15" dirty="0">
                <a:solidFill>
                  <a:srgbClr val="468FCC"/>
                </a:solidFill>
                <a:latin typeface="Arial"/>
                <a:cs typeface="Arial"/>
                <a:hlinkClick r:id="rId3"/>
              </a:rPr>
              <a:t> </a:t>
            </a:r>
            <a:r>
              <a:rPr sz="2700" u="heavy" spc="-10" dirty="0">
                <a:solidFill>
                  <a:srgbClr val="468FCC"/>
                </a:solidFill>
                <a:uFill>
                  <a:solidFill>
                    <a:srgbClr val="468FCC"/>
                  </a:solidFill>
                </a:uFill>
                <a:latin typeface="Arial"/>
                <a:cs typeface="Arial"/>
                <a:hlinkClick r:id="rId3"/>
              </a:rPr>
              <a:t>https://www.henryford.com/services/behavioral- </a:t>
            </a:r>
            <a:r>
              <a:rPr sz="2700" spc="-735" dirty="0">
                <a:solidFill>
                  <a:srgbClr val="468FCC"/>
                </a:solidFill>
                <a:latin typeface="Arial"/>
                <a:cs typeface="Arial"/>
                <a:hlinkClick r:id="rId3"/>
              </a:rPr>
              <a:t> </a:t>
            </a:r>
            <a:r>
              <a:rPr sz="2700" u="heavy" spc="-5" dirty="0">
                <a:solidFill>
                  <a:srgbClr val="468FCC"/>
                </a:solidFill>
                <a:uFill>
                  <a:solidFill>
                    <a:srgbClr val="468FCC"/>
                  </a:solidFill>
                </a:uFill>
                <a:latin typeface="Arial"/>
                <a:cs typeface="Arial"/>
                <a:hlinkClick r:id="rId3"/>
              </a:rPr>
              <a:t>health/zero-suicide</a:t>
            </a:r>
            <a:endParaRPr sz="2700" dirty="0">
              <a:latin typeface="Arial"/>
              <a:cs typeface="Arial"/>
            </a:endParaRPr>
          </a:p>
          <a:p>
            <a:pPr marL="317500" indent="-304800">
              <a:lnSpc>
                <a:spcPct val="100000"/>
              </a:lnSpc>
              <a:spcBef>
                <a:spcPts val="275"/>
              </a:spcBef>
              <a:buClr>
                <a:srgbClr val="D51F1A"/>
              </a:buClr>
              <a:buFont typeface="Wingdings"/>
              <a:buChar char=""/>
              <a:tabLst>
                <a:tab pos="316865" algn="l"/>
                <a:tab pos="317500" algn="l"/>
              </a:tabLst>
            </a:pPr>
            <a:r>
              <a:rPr sz="2700" spc="-5" dirty="0">
                <a:solidFill>
                  <a:srgbClr val="212121"/>
                </a:solidFill>
                <a:latin typeface="Arial"/>
                <a:cs typeface="Arial"/>
              </a:rPr>
              <a:t>Google</a:t>
            </a:r>
            <a:r>
              <a:rPr sz="2700" spc="-30" dirty="0">
                <a:solidFill>
                  <a:srgbClr val="212121"/>
                </a:solidFill>
                <a:latin typeface="Arial"/>
                <a:cs typeface="Arial"/>
              </a:rPr>
              <a:t> </a:t>
            </a:r>
            <a:r>
              <a:rPr sz="2700" spc="-5" dirty="0">
                <a:solidFill>
                  <a:srgbClr val="212121"/>
                </a:solidFill>
                <a:latin typeface="Arial"/>
                <a:cs typeface="Arial"/>
              </a:rPr>
              <a:t>Images</a:t>
            </a:r>
            <a:endParaRPr sz="2700" dirty="0">
              <a:latin typeface="Arial"/>
              <a:cs typeface="Arial"/>
            </a:endParaRPr>
          </a:p>
          <a:p>
            <a:pPr marL="317500" indent="-304800">
              <a:lnSpc>
                <a:spcPct val="100000"/>
              </a:lnSpc>
              <a:spcBef>
                <a:spcPts val="325"/>
              </a:spcBef>
              <a:buClr>
                <a:srgbClr val="D51F1A"/>
              </a:buClr>
              <a:buFont typeface="Wingdings"/>
              <a:buChar char=""/>
              <a:tabLst>
                <a:tab pos="316865" algn="l"/>
                <a:tab pos="317500" algn="l"/>
              </a:tabLst>
            </a:pPr>
            <a:r>
              <a:rPr sz="2700" spc="-65" dirty="0">
                <a:solidFill>
                  <a:srgbClr val="212121"/>
                </a:solidFill>
                <a:latin typeface="Arial"/>
                <a:cs typeface="Arial"/>
              </a:rPr>
              <a:t>Texas</a:t>
            </a:r>
            <a:r>
              <a:rPr sz="2700" spc="-20" dirty="0">
                <a:solidFill>
                  <a:srgbClr val="212121"/>
                </a:solidFill>
                <a:latin typeface="Arial"/>
                <a:cs typeface="Arial"/>
              </a:rPr>
              <a:t> </a:t>
            </a:r>
            <a:r>
              <a:rPr sz="2700" spc="-5" dirty="0">
                <a:solidFill>
                  <a:srgbClr val="212121"/>
                </a:solidFill>
                <a:latin typeface="Arial"/>
                <a:cs typeface="Arial"/>
              </a:rPr>
              <a:t>Zero Sucide</a:t>
            </a:r>
            <a:endParaRPr sz="2700" dirty="0">
              <a:latin typeface="Arial"/>
              <a:cs typeface="Arial"/>
            </a:endParaRPr>
          </a:p>
          <a:p>
            <a:pPr marL="316865" marR="1089660" indent="-304800">
              <a:lnSpc>
                <a:spcPts val="2920"/>
              </a:lnSpc>
              <a:spcBef>
                <a:spcPts val="690"/>
              </a:spcBef>
              <a:buClr>
                <a:srgbClr val="D51F1A"/>
              </a:buClr>
              <a:buFont typeface="Wingdings"/>
              <a:buChar char=""/>
              <a:tabLst>
                <a:tab pos="316865" algn="l"/>
                <a:tab pos="317500" algn="l"/>
              </a:tabLst>
            </a:pPr>
            <a:r>
              <a:rPr sz="2700" spc="-5" dirty="0">
                <a:solidFill>
                  <a:srgbClr val="212121"/>
                </a:solidFill>
                <a:latin typeface="Arial"/>
                <a:cs typeface="Arial"/>
                <a:hlinkClick r:id="rId4"/>
              </a:rPr>
              <a:t>Arizona</a:t>
            </a:r>
            <a:r>
              <a:rPr sz="2700" spc="60" dirty="0">
                <a:solidFill>
                  <a:srgbClr val="468FCC"/>
                </a:solidFill>
                <a:latin typeface="Arial"/>
                <a:cs typeface="Arial"/>
                <a:hlinkClick r:id="rId4"/>
              </a:rPr>
              <a:t> </a:t>
            </a:r>
            <a:r>
              <a:rPr sz="2700" u="heavy" spc="-5" dirty="0">
                <a:solidFill>
                  <a:srgbClr val="468FCC"/>
                </a:solidFill>
                <a:uFill>
                  <a:solidFill>
                    <a:srgbClr val="468FCC"/>
                  </a:solidFill>
                </a:uFill>
                <a:latin typeface="Arial"/>
                <a:cs typeface="Arial"/>
                <a:hlinkClick r:id="rId4"/>
              </a:rPr>
              <a:t>https://magellanhealthinsights.com/category/suicide- </a:t>
            </a:r>
            <a:r>
              <a:rPr sz="2700" spc="-735" dirty="0">
                <a:solidFill>
                  <a:srgbClr val="468FCC"/>
                </a:solidFill>
                <a:latin typeface="Arial"/>
                <a:cs typeface="Arial"/>
                <a:hlinkClick r:id="rId4"/>
              </a:rPr>
              <a:t> </a:t>
            </a:r>
            <a:r>
              <a:rPr sz="2700" u="heavy" spc="-5" dirty="0">
                <a:solidFill>
                  <a:srgbClr val="468FCC"/>
                </a:solidFill>
                <a:uFill>
                  <a:solidFill>
                    <a:srgbClr val="468FCC"/>
                  </a:solidFill>
                </a:uFill>
                <a:latin typeface="Arial"/>
                <a:cs typeface="Arial"/>
                <a:hlinkClick r:id="rId4"/>
              </a:rPr>
              <a:t>prevention/</a:t>
            </a:r>
            <a:endParaRPr sz="2700" dirty="0">
              <a:latin typeface="Arial"/>
              <a:cs typeface="Arial"/>
            </a:endParaRPr>
          </a:p>
          <a:p>
            <a:pPr marL="317500" indent="-304800">
              <a:lnSpc>
                <a:spcPct val="100000"/>
              </a:lnSpc>
              <a:spcBef>
                <a:spcPts val="275"/>
              </a:spcBef>
              <a:buClr>
                <a:srgbClr val="D51F1A"/>
              </a:buClr>
              <a:buFont typeface="Wingdings"/>
              <a:buChar char=""/>
              <a:tabLst>
                <a:tab pos="316865" algn="l"/>
                <a:tab pos="317500" algn="l"/>
              </a:tabLst>
            </a:pPr>
            <a:r>
              <a:rPr sz="2700" spc="-5" dirty="0">
                <a:solidFill>
                  <a:srgbClr val="212121"/>
                </a:solidFill>
                <a:latin typeface="Arial"/>
                <a:cs typeface="Arial"/>
              </a:rPr>
              <a:t>ZEST</a:t>
            </a:r>
            <a:r>
              <a:rPr sz="2700" spc="-55" dirty="0">
                <a:solidFill>
                  <a:srgbClr val="212121"/>
                </a:solidFill>
                <a:latin typeface="Arial"/>
                <a:cs typeface="Arial"/>
              </a:rPr>
              <a:t> </a:t>
            </a:r>
            <a:r>
              <a:rPr sz="2700" dirty="0">
                <a:solidFill>
                  <a:srgbClr val="212121"/>
                </a:solidFill>
                <a:latin typeface="Arial"/>
                <a:cs typeface="Arial"/>
              </a:rPr>
              <a:t>–</a:t>
            </a:r>
            <a:r>
              <a:rPr sz="2700" spc="10" dirty="0">
                <a:solidFill>
                  <a:srgbClr val="468FCC"/>
                </a:solidFill>
                <a:latin typeface="Arial"/>
                <a:cs typeface="Arial"/>
              </a:rPr>
              <a:t> </a:t>
            </a:r>
            <a:r>
              <a:rPr sz="2700" u="heavy" spc="-5" dirty="0">
                <a:solidFill>
                  <a:srgbClr val="468FCC"/>
                </a:solidFill>
                <a:uFill>
                  <a:solidFill>
                    <a:srgbClr val="468FCC"/>
                  </a:solidFill>
                </a:uFill>
                <a:latin typeface="Arial"/>
                <a:cs typeface="Arial"/>
                <a:hlinkClick r:id="rId5"/>
              </a:rPr>
              <a:t>https://sites.utexas.edu/zest/</a:t>
            </a:r>
            <a:endParaRPr sz="2700" dirty="0">
              <a:latin typeface="Arial"/>
              <a:cs typeface="Arial"/>
            </a:endParaRPr>
          </a:p>
          <a:p>
            <a:pPr marL="317500" marR="13335" indent="-304800">
              <a:lnSpc>
                <a:spcPts val="2920"/>
              </a:lnSpc>
              <a:spcBef>
                <a:spcPts val="685"/>
              </a:spcBef>
              <a:buClr>
                <a:srgbClr val="D51F1A"/>
              </a:buClr>
              <a:buFont typeface="Wingdings"/>
              <a:buChar char=""/>
              <a:tabLst>
                <a:tab pos="316865" algn="l"/>
                <a:tab pos="317500" algn="l"/>
              </a:tabLst>
            </a:pPr>
            <a:r>
              <a:rPr sz="2700" spc="-5" dirty="0">
                <a:solidFill>
                  <a:srgbClr val="212121"/>
                </a:solidFill>
                <a:latin typeface="Arial"/>
                <a:cs typeface="Arial"/>
              </a:rPr>
              <a:t>NYC Zero</a:t>
            </a:r>
            <a:r>
              <a:rPr sz="2700" spc="15" dirty="0">
                <a:solidFill>
                  <a:srgbClr val="212121"/>
                </a:solidFill>
                <a:latin typeface="Arial"/>
                <a:cs typeface="Arial"/>
              </a:rPr>
              <a:t> </a:t>
            </a:r>
            <a:r>
              <a:rPr sz="2700" spc="-5" dirty="0">
                <a:solidFill>
                  <a:srgbClr val="212121"/>
                </a:solidFill>
                <a:latin typeface="Arial"/>
                <a:cs typeface="Arial"/>
              </a:rPr>
              <a:t>Suicide</a:t>
            </a:r>
            <a:r>
              <a:rPr sz="2700" spc="-10" dirty="0">
                <a:solidFill>
                  <a:srgbClr val="212121"/>
                </a:solidFill>
                <a:latin typeface="Arial"/>
                <a:cs typeface="Arial"/>
              </a:rPr>
              <a:t> </a:t>
            </a:r>
            <a:r>
              <a:rPr sz="2700" dirty="0">
                <a:solidFill>
                  <a:srgbClr val="212121"/>
                </a:solidFill>
                <a:latin typeface="Arial"/>
                <a:cs typeface="Arial"/>
              </a:rPr>
              <a:t>– </a:t>
            </a:r>
            <a:r>
              <a:rPr sz="2700" spc="5" dirty="0">
                <a:solidFill>
                  <a:srgbClr val="468FCC"/>
                </a:solidFill>
                <a:latin typeface="Arial"/>
                <a:cs typeface="Arial"/>
              </a:rPr>
              <a:t> </a:t>
            </a:r>
            <a:r>
              <a:rPr sz="2700" u="heavy" spc="-10" dirty="0">
                <a:solidFill>
                  <a:srgbClr val="468FCC"/>
                </a:solidFill>
                <a:uFill>
                  <a:solidFill>
                    <a:srgbClr val="468FCC"/>
                  </a:solidFill>
                </a:uFill>
                <a:latin typeface="Arial"/>
                <a:cs typeface="Arial"/>
                <a:hlinkClick r:id="rId6"/>
              </a:rPr>
              <a:t>https://www.omh.ny.gov/omhweb/dqm/bqi/suicideasaneverevent.pdf</a:t>
            </a:r>
            <a:endParaRPr sz="2700" dirty="0">
              <a:latin typeface="Arial"/>
              <a:cs typeface="Arial"/>
            </a:endParaRPr>
          </a:p>
        </p:txBody>
      </p:sp>
      <p:sp>
        <p:nvSpPr>
          <p:cNvPr id="4" name="TextBox 3">
            <a:extLst>
              <a:ext uri="{FF2B5EF4-FFF2-40B4-BE49-F238E27FC236}">
                <a16:creationId xmlns:a16="http://schemas.microsoft.com/office/drawing/2014/main" id="{C3F3B75F-0EEE-2346-9FEB-7456368DFAC1}"/>
              </a:ext>
            </a:extLst>
          </p:cNvPr>
          <p:cNvSpPr txBox="1"/>
          <p:nvPr/>
        </p:nvSpPr>
        <p:spPr>
          <a:xfrm>
            <a:off x="11480653" y="6388314"/>
            <a:ext cx="6096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76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640" y="409766"/>
            <a:ext cx="10056495" cy="833755"/>
          </a:xfrm>
          <a:prstGeom prst="rect">
            <a:avLst/>
          </a:prstGeom>
        </p:spPr>
        <p:txBody>
          <a:bodyPr vert="horz" wrap="square" lIns="0" tIns="13335" rIns="0" bIns="0" rtlCol="0">
            <a:spAutoFit/>
          </a:bodyPr>
          <a:lstStyle/>
          <a:p>
            <a:pPr marL="12700">
              <a:lnSpc>
                <a:spcPct val="100000"/>
              </a:lnSpc>
              <a:spcBef>
                <a:spcPts val="105"/>
              </a:spcBef>
            </a:pPr>
            <a:r>
              <a:rPr sz="5300" b="0" spc="-135" dirty="0">
                <a:solidFill>
                  <a:srgbClr val="D51F1A"/>
                </a:solidFill>
                <a:latin typeface="Arial"/>
                <a:cs typeface="Arial"/>
              </a:rPr>
              <a:t>N</a:t>
            </a:r>
            <a:r>
              <a:rPr sz="5300" b="0" spc="-130" dirty="0">
                <a:solidFill>
                  <a:srgbClr val="D51F1A"/>
                </a:solidFill>
                <a:latin typeface="Arial"/>
                <a:cs typeface="Arial"/>
              </a:rPr>
              <a:t>OS</a:t>
            </a:r>
            <a:r>
              <a:rPr sz="5300" b="0" dirty="0">
                <a:solidFill>
                  <a:srgbClr val="D51F1A"/>
                </a:solidFill>
                <a:latin typeface="Arial"/>
                <a:cs typeface="Arial"/>
              </a:rPr>
              <a:t>P</a:t>
            </a:r>
            <a:r>
              <a:rPr sz="5300" b="0" spc="-370" dirty="0">
                <a:solidFill>
                  <a:srgbClr val="D51F1A"/>
                </a:solidFill>
                <a:latin typeface="Arial"/>
                <a:cs typeface="Arial"/>
              </a:rPr>
              <a:t> </a:t>
            </a:r>
            <a:r>
              <a:rPr sz="5300" b="0" spc="-130" dirty="0">
                <a:solidFill>
                  <a:srgbClr val="D51F1A"/>
                </a:solidFill>
                <a:latin typeface="Arial"/>
                <a:cs typeface="Arial"/>
              </a:rPr>
              <a:t>Sta</a:t>
            </a:r>
            <a:r>
              <a:rPr sz="5300" b="0" spc="-135" dirty="0">
                <a:solidFill>
                  <a:srgbClr val="D51F1A"/>
                </a:solidFill>
                <a:latin typeface="Arial"/>
                <a:cs typeface="Arial"/>
              </a:rPr>
              <a:t>t</a:t>
            </a:r>
            <a:r>
              <a:rPr sz="5300" b="0" dirty="0">
                <a:solidFill>
                  <a:srgbClr val="D51F1A"/>
                </a:solidFill>
                <a:latin typeface="Arial"/>
                <a:cs typeface="Arial"/>
              </a:rPr>
              <a:t>e</a:t>
            </a:r>
            <a:r>
              <a:rPr sz="5300" b="0" spc="-285" dirty="0">
                <a:solidFill>
                  <a:srgbClr val="D51F1A"/>
                </a:solidFill>
                <a:latin typeface="Arial"/>
                <a:cs typeface="Arial"/>
              </a:rPr>
              <a:t> </a:t>
            </a:r>
            <a:r>
              <a:rPr sz="5300" b="0" spc="-130" dirty="0">
                <a:solidFill>
                  <a:srgbClr val="D51F1A"/>
                </a:solidFill>
                <a:latin typeface="Arial"/>
                <a:cs typeface="Arial"/>
              </a:rPr>
              <a:t>P</a:t>
            </a:r>
            <a:r>
              <a:rPr sz="5300" b="0" spc="-135" dirty="0">
                <a:solidFill>
                  <a:srgbClr val="D51F1A"/>
                </a:solidFill>
                <a:latin typeface="Arial"/>
                <a:cs typeface="Arial"/>
              </a:rPr>
              <a:t>l</a:t>
            </a:r>
            <a:r>
              <a:rPr sz="5300" b="0" spc="-130" dirty="0">
                <a:solidFill>
                  <a:srgbClr val="D51F1A"/>
                </a:solidFill>
                <a:latin typeface="Arial"/>
                <a:cs typeface="Arial"/>
              </a:rPr>
              <a:t>a</a:t>
            </a:r>
            <a:r>
              <a:rPr sz="5300" b="0" dirty="0">
                <a:solidFill>
                  <a:srgbClr val="D51F1A"/>
                </a:solidFill>
                <a:latin typeface="Arial"/>
                <a:cs typeface="Arial"/>
              </a:rPr>
              <a:t>n</a:t>
            </a:r>
            <a:r>
              <a:rPr sz="5300" b="0" spc="-275" dirty="0">
                <a:solidFill>
                  <a:srgbClr val="D51F1A"/>
                </a:solidFill>
                <a:latin typeface="Arial"/>
                <a:cs typeface="Arial"/>
              </a:rPr>
              <a:t> </a:t>
            </a:r>
            <a:r>
              <a:rPr sz="5300" b="0" spc="-135" dirty="0">
                <a:solidFill>
                  <a:srgbClr val="D51F1A"/>
                </a:solidFill>
                <a:latin typeface="Arial"/>
                <a:cs typeface="Arial"/>
              </a:rPr>
              <a:t>G</a:t>
            </a:r>
            <a:r>
              <a:rPr sz="5300" b="0" spc="-130" dirty="0">
                <a:solidFill>
                  <a:srgbClr val="D51F1A"/>
                </a:solidFill>
                <a:latin typeface="Arial"/>
                <a:cs typeface="Arial"/>
              </a:rPr>
              <a:t>oa</a:t>
            </a:r>
            <a:r>
              <a:rPr sz="5300" b="0" spc="-135" dirty="0">
                <a:solidFill>
                  <a:srgbClr val="D51F1A"/>
                </a:solidFill>
                <a:latin typeface="Arial"/>
                <a:cs typeface="Arial"/>
              </a:rPr>
              <a:t>l</a:t>
            </a:r>
            <a:r>
              <a:rPr sz="5300" b="0" dirty="0">
                <a:solidFill>
                  <a:srgbClr val="D51F1A"/>
                </a:solidFill>
                <a:latin typeface="Arial"/>
                <a:cs typeface="Arial"/>
              </a:rPr>
              <a:t>s</a:t>
            </a:r>
            <a:r>
              <a:rPr sz="5300" b="0" spc="-275" dirty="0">
                <a:solidFill>
                  <a:srgbClr val="D51F1A"/>
                </a:solidFill>
                <a:latin typeface="Arial"/>
                <a:cs typeface="Arial"/>
              </a:rPr>
              <a:t> </a:t>
            </a:r>
            <a:r>
              <a:rPr sz="5300" b="0" spc="-130" dirty="0">
                <a:solidFill>
                  <a:srgbClr val="D51F1A"/>
                </a:solidFill>
                <a:latin typeface="Arial"/>
                <a:cs typeface="Arial"/>
              </a:rPr>
              <a:t>2021</a:t>
            </a:r>
            <a:r>
              <a:rPr sz="5300" b="0" spc="-150" dirty="0">
                <a:solidFill>
                  <a:srgbClr val="D51F1A"/>
                </a:solidFill>
                <a:latin typeface="Arial"/>
                <a:cs typeface="Arial"/>
              </a:rPr>
              <a:t>-</a:t>
            </a:r>
            <a:r>
              <a:rPr sz="5300" b="0" spc="-130" dirty="0">
                <a:solidFill>
                  <a:srgbClr val="D51F1A"/>
                </a:solidFill>
                <a:latin typeface="Arial"/>
                <a:cs typeface="Arial"/>
              </a:rPr>
              <a:t>2025</a:t>
            </a:r>
            <a:endParaRPr sz="5300" dirty="0">
              <a:latin typeface="Arial"/>
              <a:cs typeface="Arial"/>
            </a:endParaRPr>
          </a:p>
        </p:txBody>
      </p:sp>
      <p:sp>
        <p:nvSpPr>
          <p:cNvPr id="3" name="object 3"/>
          <p:cNvSpPr txBox="1"/>
          <p:nvPr/>
        </p:nvSpPr>
        <p:spPr>
          <a:xfrm>
            <a:off x="871040" y="1537726"/>
            <a:ext cx="10447020" cy="4061460"/>
          </a:xfrm>
          <a:prstGeom prst="rect">
            <a:avLst/>
          </a:prstGeom>
        </p:spPr>
        <p:txBody>
          <a:bodyPr vert="horz" wrap="square" lIns="0" tIns="111760" rIns="0" bIns="0" rtlCol="0">
            <a:spAutoFit/>
          </a:bodyPr>
          <a:lstStyle/>
          <a:p>
            <a:pPr marL="317500" indent="-304800">
              <a:lnSpc>
                <a:spcPct val="100000"/>
              </a:lnSpc>
              <a:spcBef>
                <a:spcPts val="880"/>
              </a:spcBef>
              <a:buClr>
                <a:srgbClr val="D51F1A"/>
              </a:buClr>
              <a:buFont typeface="Wingdings"/>
              <a:buChar char=""/>
              <a:tabLst>
                <a:tab pos="317500" algn="l"/>
              </a:tabLst>
            </a:pPr>
            <a:r>
              <a:rPr sz="3200" spc="-5" dirty="0">
                <a:solidFill>
                  <a:srgbClr val="212121"/>
                </a:solidFill>
                <a:latin typeface="Arial"/>
                <a:cs typeface="Arial"/>
              </a:rPr>
              <a:t>Goals:</a:t>
            </a:r>
            <a:endParaRPr sz="3200" dirty="0">
              <a:latin typeface="Arial"/>
              <a:cs typeface="Arial"/>
            </a:endParaRPr>
          </a:p>
          <a:p>
            <a:pPr marL="713740" marR="1515110" lvl="1" indent="-304800">
              <a:lnSpc>
                <a:spcPct val="100000"/>
              </a:lnSpc>
              <a:spcBef>
                <a:spcPts val="705"/>
              </a:spcBef>
              <a:buClr>
                <a:srgbClr val="D51F1A"/>
              </a:buClr>
              <a:buFont typeface="Wingdings"/>
              <a:buChar char=""/>
              <a:tabLst>
                <a:tab pos="713740" algn="l"/>
              </a:tabLst>
            </a:pPr>
            <a:r>
              <a:rPr sz="2900" dirty="0">
                <a:solidFill>
                  <a:srgbClr val="212121"/>
                </a:solidFill>
                <a:latin typeface="Arial"/>
                <a:cs typeface="Arial"/>
              </a:rPr>
              <a:t>Increase</a:t>
            </a:r>
            <a:r>
              <a:rPr sz="2900" spc="-45" dirty="0">
                <a:solidFill>
                  <a:srgbClr val="212121"/>
                </a:solidFill>
                <a:latin typeface="Arial"/>
                <a:cs typeface="Arial"/>
              </a:rPr>
              <a:t> </a:t>
            </a:r>
            <a:r>
              <a:rPr sz="2900" dirty="0">
                <a:solidFill>
                  <a:srgbClr val="212121"/>
                </a:solidFill>
                <a:latin typeface="Arial"/>
                <a:cs typeface="Arial"/>
              </a:rPr>
              <a:t>Suicide</a:t>
            </a:r>
            <a:r>
              <a:rPr sz="2900" spc="-20" dirty="0">
                <a:solidFill>
                  <a:srgbClr val="212121"/>
                </a:solidFill>
                <a:latin typeface="Arial"/>
                <a:cs typeface="Arial"/>
              </a:rPr>
              <a:t> </a:t>
            </a:r>
            <a:r>
              <a:rPr sz="2900" dirty="0">
                <a:solidFill>
                  <a:srgbClr val="212121"/>
                </a:solidFill>
                <a:latin typeface="Arial"/>
                <a:cs typeface="Arial"/>
              </a:rPr>
              <a:t>Surveillance</a:t>
            </a:r>
            <a:r>
              <a:rPr sz="2900" spc="-30" dirty="0">
                <a:solidFill>
                  <a:srgbClr val="212121"/>
                </a:solidFill>
                <a:latin typeface="Arial"/>
                <a:cs typeface="Arial"/>
              </a:rPr>
              <a:t> </a:t>
            </a:r>
            <a:r>
              <a:rPr sz="2900" dirty="0">
                <a:solidFill>
                  <a:srgbClr val="212121"/>
                </a:solidFill>
                <a:latin typeface="Arial"/>
                <a:cs typeface="Arial"/>
              </a:rPr>
              <a:t>Data,</a:t>
            </a:r>
            <a:r>
              <a:rPr sz="2900" spc="-45" dirty="0">
                <a:solidFill>
                  <a:srgbClr val="212121"/>
                </a:solidFill>
                <a:latin typeface="Arial"/>
                <a:cs typeface="Arial"/>
              </a:rPr>
              <a:t> </a:t>
            </a:r>
            <a:r>
              <a:rPr sz="2900" dirty="0">
                <a:solidFill>
                  <a:srgbClr val="212121"/>
                </a:solidFill>
                <a:latin typeface="Arial"/>
                <a:cs typeface="Arial"/>
              </a:rPr>
              <a:t>Research</a:t>
            </a:r>
            <a:r>
              <a:rPr sz="2900" spc="-40" dirty="0">
                <a:solidFill>
                  <a:srgbClr val="212121"/>
                </a:solidFill>
                <a:latin typeface="Arial"/>
                <a:cs typeface="Arial"/>
              </a:rPr>
              <a:t> </a:t>
            </a:r>
            <a:r>
              <a:rPr sz="2900" dirty="0">
                <a:solidFill>
                  <a:srgbClr val="212121"/>
                </a:solidFill>
                <a:latin typeface="Arial"/>
                <a:cs typeface="Arial"/>
              </a:rPr>
              <a:t>and </a:t>
            </a:r>
            <a:r>
              <a:rPr sz="2900" spc="-790" dirty="0">
                <a:solidFill>
                  <a:srgbClr val="212121"/>
                </a:solidFill>
                <a:latin typeface="Arial"/>
                <a:cs typeface="Arial"/>
              </a:rPr>
              <a:t> </a:t>
            </a:r>
            <a:r>
              <a:rPr sz="2900" dirty="0">
                <a:solidFill>
                  <a:srgbClr val="212121"/>
                </a:solidFill>
                <a:latin typeface="Arial"/>
                <a:cs typeface="Arial"/>
              </a:rPr>
              <a:t>Evaluation</a:t>
            </a:r>
            <a:endParaRPr sz="2900" dirty="0">
              <a:latin typeface="Arial"/>
              <a:cs typeface="Arial"/>
            </a:endParaRPr>
          </a:p>
          <a:p>
            <a:pPr marL="713740" marR="1151890" lvl="1" indent="-304800">
              <a:lnSpc>
                <a:spcPct val="100000"/>
              </a:lnSpc>
              <a:spcBef>
                <a:spcPts val="695"/>
              </a:spcBef>
              <a:buClr>
                <a:srgbClr val="D51F1A"/>
              </a:buClr>
              <a:buFont typeface="Wingdings"/>
              <a:buChar char=""/>
              <a:tabLst>
                <a:tab pos="713740" algn="l"/>
              </a:tabLst>
            </a:pPr>
            <a:r>
              <a:rPr sz="2900" dirty="0">
                <a:solidFill>
                  <a:srgbClr val="212121"/>
                </a:solidFill>
                <a:latin typeface="Arial"/>
                <a:cs typeface="Arial"/>
              </a:rPr>
              <a:t>Inspire</a:t>
            </a:r>
            <a:r>
              <a:rPr sz="2900" spc="-35" dirty="0">
                <a:solidFill>
                  <a:srgbClr val="212121"/>
                </a:solidFill>
                <a:latin typeface="Arial"/>
                <a:cs typeface="Arial"/>
              </a:rPr>
              <a:t> </a:t>
            </a:r>
            <a:r>
              <a:rPr sz="2900" dirty="0">
                <a:solidFill>
                  <a:srgbClr val="212121"/>
                </a:solidFill>
                <a:latin typeface="Arial"/>
                <a:cs typeface="Arial"/>
              </a:rPr>
              <a:t>and</a:t>
            </a:r>
            <a:r>
              <a:rPr sz="2900" spc="-35" dirty="0">
                <a:solidFill>
                  <a:srgbClr val="212121"/>
                </a:solidFill>
                <a:latin typeface="Arial"/>
                <a:cs typeface="Arial"/>
              </a:rPr>
              <a:t> </a:t>
            </a:r>
            <a:r>
              <a:rPr sz="2900" dirty="0">
                <a:solidFill>
                  <a:srgbClr val="212121"/>
                </a:solidFill>
                <a:latin typeface="Arial"/>
                <a:cs typeface="Arial"/>
              </a:rPr>
              <a:t>Empower</a:t>
            </a:r>
            <a:r>
              <a:rPr sz="2900" spc="-35" dirty="0">
                <a:solidFill>
                  <a:srgbClr val="212121"/>
                </a:solidFill>
                <a:latin typeface="Arial"/>
                <a:cs typeface="Arial"/>
              </a:rPr>
              <a:t> </a:t>
            </a:r>
            <a:r>
              <a:rPr sz="2900" dirty="0">
                <a:solidFill>
                  <a:srgbClr val="212121"/>
                </a:solidFill>
                <a:latin typeface="Arial"/>
                <a:cs typeface="Arial"/>
              </a:rPr>
              <a:t>Every</a:t>
            </a:r>
            <a:r>
              <a:rPr sz="2900" spc="-25" dirty="0">
                <a:solidFill>
                  <a:srgbClr val="212121"/>
                </a:solidFill>
                <a:latin typeface="Arial"/>
                <a:cs typeface="Arial"/>
              </a:rPr>
              <a:t> </a:t>
            </a:r>
            <a:r>
              <a:rPr sz="2900" dirty="0">
                <a:solidFill>
                  <a:srgbClr val="212121"/>
                </a:solidFill>
                <a:latin typeface="Arial"/>
                <a:cs typeface="Arial"/>
              </a:rPr>
              <a:t>Person</a:t>
            </a:r>
            <a:r>
              <a:rPr sz="2900" spc="-20" dirty="0">
                <a:solidFill>
                  <a:srgbClr val="212121"/>
                </a:solidFill>
                <a:latin typeface="Arial"/>
                <a:cs typeface="Arial"/>
              </a:rPr>
              <a:t> </a:t>
            </a:r>
            <a:r>
              <a:rPr sz="2900" spc="-5" dirty="0">
                <a:solidFill>
                  <a:srgbClr val="212121"/>
                </a:solidFill>
                <a:latin typeface="Arial"/>
                <a:cs typeface="Arial"/>
              </a:rPr>
              <a:t>to</a:t>
            </a:r>
            <a:r>
              <a:rPr sz="2900" spc="-20" dirty="0">
                <a:solidFill>
                  <a:srgbClr val="212121"/>
                </a:solidFill>
                <a:latin typeface="Arial"/>
                <a:cs typeface="Arial"/>
              </a:rPr>
              <a:t> </a:t>
            </a:r>
            <a:r>
              <a:rPr sz="2900" dirty="0">
                <a:solidFill>
                  <a:srgbClr val="212121"/>
                </a:solidFill>
                <a:latin typeface="Arial"/>
                <a:cs typeface="Arial"/>
              </a:rPr>
              <a:t>Play</a:t>
            </a:r>
            <a:r>
              <a:rPr sz="2900" spc="-5" dirty="0">
                <a:solidFill>
                  <a:srgbClr val="212121"/>
                </a:solidFill>
                <a:latin typeface="Arial"/>
                <a:cs typeface="Arial"/>
              </a:rPr>
              <a:t> </a:t>
            </a:r>
            <a:r>
              <a:rPr sz="2900" dirty="0">
                <a:solidFill>
                  <a:srgbClr val="212121"/>
                </a:solidFill>
                <a:latin typeface="Arial"/>
                <a:cs typeface="Arial"/>
              </a:rPr>
              <a:t>a</a:t>
            </a:r>
            <a:r>
              <a:rPr sz="2900" spc="-10" dirty="0">
                <a:solidFill>
                  <a:srgbClr val="212121"/>
                </a:solidFill>
                <a:latin typeface="Arial"/>
                <a:cs typeface="Arial"/>
              </a:rPr>
              <a:t> </a:t>
            </a:r>
            <a:r>
              <a:rPr sz="2900" dirty="0">
                <a:solidFill>
                  <a:srgbClr val="212121"/>
                </a:solidFill>
                <a:latin typeface="Arial"/>
                <a:cs typeface="Arial"/>
              </a:rPr>
              <a:t>Role</a:t>
            </a:r>
            <a:r>
              <a:rPr sz="2900" spc="-20" dirty="0">
                <a:solidFill>
                  <a:srgbClr val="212121"/>
                </a:solidFill>
                <a:latin typeface="Arial"/>
                <a:cs typeface="Arial"/>
              </a:rPr>
              <a:t> </a:t>
            </a:r>
            <a:r>
              <a:rPr sz="2900" dirty="0">
                <a:solidFill>
                  <a:srgbClr val="212121"/>
                </a:solidFill>
                <a:latin typeface="Arial"/>
                <a:cs typeface="Arial"/>
              </a:rPr>
              <a:t>in </a:t>
            </a:r>
            <a:r>
              <a:rPr sz="2900" spc="-790" dirty="0">
                <a:solidFill>
                  <a:srgbClr val="212121"/>
                </a:solidFill>
                <a:latin typeface="Arial"/>
                <a:cs typeface="Arial"/>
              </a:rPr>
              <a:t> </a:t>
            </a:r>
            <a:r>
              <a:rPr sz="2900" dirty="0">
                <a:solidFill>
                  <a:srgbClr val="212121"/>
                </a:solidFill>
                <a:latin typeface="Arial"/>
                <a:cs typeface="Arial"/>
              </a:rPr>
              <a:t>Prevention</a:t>
            </a:r>
            <a:endParaRPr sz="2900" dirty="0">
              <a:latin typeface="Arial"/>
              <a:cs typeface="Arial"/>
            </a:endParaRPr>
          </a:p>
          <a:p>
            <a:pPr marL="713740" lvl="1" indent="-304800">
              <a:lnSpc>
                <a:spcPct val="100000"/>
              </a:lnSpc>
              <a:spcBef>
                <a:spcPts val="700"/>
              </a:spcBef>
              <a:buClr>
                <a:srgbClr val="D51F1A"/>
              </a:buClr>
              <a:buFont typeface="Wingdings"/>
              <a:buChar char=""/>
              <a:tabLst>
                <a:tab pos="713740" algn="l"/>
              </a:tabLst>
            </a:pPr>
            <a:r>
              <a:rPr sz="2900" dirty="0">
                <a:solidFill>
                  <a:srgbClr val="212121"/>
                </a:solidFill>
                <a:latin typeface="Arial"/>
                <a:cs typeface="Arial"/>
              </a:rPr>
              <a:t>Address</a:t>
            </a:r>
            <a:r>
              <a:rPr sz="2900" spc="-40" dirty="0">
                <a:solidFill>
                  <a:srgbClr val="212121"/>
                </a:solidFill>
                <a:latin typeface="Arial"/>
                <a:cs typeface="Arial"/>
              </a:rPr>
              <a:t> </a:t>
            </a:r>
            <a:r>
              <a:rPr sz="2900" dirty="0">
                <a:solidFill>
                  <a:srgbClr val="212121"/>
                </a:solidFill>
                <a:latin typeface="Arial"/>
                <a:cs typeface="Arial"/>
              </a:rPr>
              <a:t>Upstream</a:t>
            </a:r>
            <a:r>
              <a:rPr sz="2900" spc="-40" dirty="0">
                <a:solidFill>
                  <a:srgbClr val="212121"/>
                </a:solidFill>
                <a:latin typeface="Arial"/>
                <a:cs typeface="Arial"/>
              </a:rPr>
              <a:t> </a:t>
            </a:r>
            <a:r>
              <a:rPr sz="2900" dirty="0">
                <a:solidFill>
                  <a:srgbClr val="212121"/>
                </a:solidFill>
                <a:latin typeface="Arial"/>
                <a:cs typeface="Arial"/>
              </a:rPr>
              <a:t>Factors</a:t>
            </a:r>
            <a:r>
              <a:rPr sz="2900" spc="-40" dirty="0">
                <a:solidFill>
                  <a:srgbClr val="212121"/>
                </a:solidFill>
                <a:latin typeface="Arial"/>
                <a:cs typeface="Arial"/>
              </a:rPr>
              <a:t> </a:t>
            </a:r>
            <a:r>
              <a:rPr sz="2900" dirty="0">
                <a:solidFill>
                  <a:srgbClr val="212121"/>
                </a:solidFill>
                <a:latin typeface="Arial"/>
                <a:cs typeface="Arial"/>
              </a:rPr>
              <a:t>that</a:t>
            </a:r>
            <a:r>
              <a:rPr sz="2900" spc="-40" dirty="0">
                <a:solidFill>
                  <a:srgbClr val="212121"/>
                </a:solidFill>
                <a:latin typeface="Arial"/>
                <a:cs typeface="Arial"/>
              </a:rPr>
              <a:t> </a:t>
            </a:r>
            <a:r>
              <a:rPr sz="2900" dirty="0">
                <a:solidFill>
                  <a:srgbClr val="212121"/>
                </a:solidFill>
                <a:latin typeface="Arial"/>
                <a:cs typeface="Arial"/>
              </a:rPr>
              <a:t>Impact</a:t>
            </a:r>
            <a:r>
              <a:rPr sz="2900" spc="-40" dirty="0">
                <a:solidFill>
                  <a:srgbClr val="212121"/>
                </a:solidFill>
                <a:latin typeface="Arial"/>
                <a:cs typeface="Arial"/>
              </a:rPr>
              <a:t> </a:t>
            </a:r>
            <a:r>
              <a:rPr sz="2900" dirty="0">
                <a:solidFill>
                  <a:srgbClr val="212121"/>
                </a:solidFill>
                <a:latin typeface="Arial"/>
                <a:cs typeface="Arial"/>
              </a:rPr>
              <a:t>Suicide</a:t>
            </a:r>
            <a:endParaRPr sz="2900" dirty="0">
              <a:latin typeface="Arial"/>
              <a:cs typeface="Arial"/>
            </a:endParaRPr>
          </a:p>
          <a:p>
            <a:pPr marL="713740" marR="5080" lvl="1" indent="-304800">
              <a:lnSpc>
                <a:spcPct val="100000"/>
              </a:lnSpc>
              <a:spcBef>
                <a:spcPts val="695"/>
              </a:spcBef>
              <a:buClr>
                <a:srgbClr val="D51F1A"/>
              </a:buClr>
              <a:buFont typeface="Wingdings"/>
              <a:buChar char=""/>
              <a:tabLst>
                <a:tab pos="713740" algn="l"/>
              </a:tabLst>
            </a:pPr>
            <a:r>
              <a:rPr sz="2900" dirty="0">
                <a:solidFill>
                  <a:srgbClr val="212121"/>
                </a:solidFill>
                <a:latin typeface="Arial"/>
                <a:cs typeface="Arial"/>
              </a:rPr>
              <a:t>Support</a:t>
            </a:r>
            <a:r>
              <a:rPr sz="2900" spc="-210" dirty="0">
                <a:solidFill>
                  <a:srgbClr val="212121"/>
                </a:solidFill>
                <a:latin typeface="Arial"/>
                <a:cs typeface="Arial"/>
              </a:rPr>
              <a:t> </a:t>
            </a:r>
            <a:r>
              <a:rPr sz="2900" dirty="0">
                <a:solidFill>
                  <a:srgbClr val="212121"/>
                </a:solidFill>
                <a:latin typeface="Arial"/>
                <a:cs typeface="Arial"/>
              </a:rPr>
              <a:t>Adoption</a:t>
            </a:r>
            <a:r>
              <a:rPr sz="2900" spc="-30" dirty="0">
                <a:solidFill>
                  <a:srgbClr val="212121"/>
                </a:solidFill>
                <a:latin typeface="Arial"/>
                <a:cs typeface="Arial"/>
              </a:rPr>
              <a:t> </a:t>
            </a:r>
            <a:r>
              <a:rPr sz="2900" dirty="0">
                <a:solidFill>
                  <a:srgbClr val="212121"/>
                </a:solidFill>
                <a:latin typeface="Arial"/>
                <a:cs typeface="Arial"/>
              </a:rPr>
              <a:t>of</a:t>
            </a:r>
            <a:r>
              <a:rPr sz="2900" spc="-10" dirty="0">
                <a:solidFill>
                  <a:srgbClr val="212121"/>
                </a:solidFill>
                <a:latin typeface="Arial"/>
                <a:cs typeface="Arial"/>
              </a:rPr>
              <a:t> </a:t>
            </a:r>
            <a:r>
              <a:rPr sz="2900" dirty="0">
                <a:solidFill>
                  <a:srgbClr val="212121"/>
                </a:solidFill>
                <a:latin typeface="Arial"/>
                <a:cs typeface="Arial"/>
              </a:rPr>
              <a:t>Evidence-Based</a:t>
            </a:r>
            <a:r>
              <a:rPr sz="2900" spc="-40" dirty="0">
                <a:solidFill>
                  <a:srgbClr val="212121"/>
                </a:solidFill>
                <a:latin typeface="Arial"/>
                <a:cs typeface="Arial"/>
              </a:rPr>
              <a:t> </a:t>
            </a:r>
            <a:r>
              <a:rPr sz="2900" dirty="0">
                <a:solidFill>
                  <a:srgbClr val="212121"/>
                </a:solidFill>
                <a:latin typeface="Arial"/>
                <a:cs typeface="Arial"/>
              </a:rPr>
              <a:t>and</a:t>
            </a:r>
            <a:r>
              <a:rPr sz="2900" spc="-20" dirty="0">
                <a:solidFill>
                  <a:srgbClr val="212121"/>
                </a:solidFill>
                <a:latin typeface="Arial"/>
                <a:cs typeface="Arial"/>
              </a:rPr>
              <a:t> </a:t>
            </a:r>
            <a:r>
              <a:rPr sz="2900" dirty="0">
                <a:solidFill>
                  <a:srgbClr val="212121"/>
                </a:solidFill>
                <a:latin typeface="Arial"/>
                <a:cs typeface="Arial"/>
              </a:rPr>
              <a:t>Best</a:t>
            </a:r>
            <a:r>
              <a:rPr sz="2900" spc="-15" dirty="0">
                <a:solidFill>
                  <a:srgbClr val="212121"/>
                </a:solidFill>
                <a:latin typeface="Arial"/>
                <a:cs typeface="Arial"/>
              </a:rPr>
              <a:t> </a:t>
            </a:r>
            <a:r>
              <a:rPr sz="2900" dirty="0">
                <a:solidFill>
                  <a:srgbClr val="212121"/>
                </a:solidFill>
                <a:latin typeface="Arial"/>
                <a:cs typeface="Arial"/>
              </a:rPr>
              <a:t>Practices</a:t>
            </a:r>
            <a:r>
              <a:rPr sz="2900" spc="-35" dirty="0">
                <a:solidFill>
                  <a:srgbClr val="212121"/>
                </a:solidFill>
                <a:latin typeface="Arial"/>
                <a:cs typeface="Arial"/>
              </a:rPr>
              <a:t> </a:t>
            </a:r>
            <a:r>
              <a:rPr sz="2900" spc="-5" dirty="0">
                <a:solidFill>
                  <a:srgbClr val="212121"/>
                </a:solidFill>
                <a:latin typeface="Arial"/>
                <a:cs typeface="Arial"/>
              </a:rPr>
              <a:t>for </a:t>
            </a:r>
            <a:r>
              <a:rPr sz="2900" spc="-790" dirty="0">
                <a:solidFill>
                  <a:srgbClr val="212121"/>
                </a:solidFill>
                <a:latin typeface="Arial"/>
                <a:cs typeface="Arial"/>
              </a:rPr>
              <a:t> </a:t>
            </a:r>
            <a:r>
              <a:rPr sz="2900" spc="-5" dirty="0">
                <a:solidFill>
                  <a:srgbClr val="212121"/>
                </a:solidFill>
                <a:latin typeface="Arial"/>
                <a:cs typeface="Arial"/>
              </a:rPr>
              <a:t>Safer-Suicide-Care</a:t>
            </a:r>
            <a:endParaRPr sz="2900" dirty="0">
              <a:latin typeface="Arial"/>
              <a:cs typeface="Arial"/>
            </a:endParaRPr>
          </a:p>
        </p:txBody>
      </p:sp>
      <p:sp>
        <p:nvSpPr>
          <p:cNvPr id="4" name="TextBox 3">
            <a:extLst>
              <a:ext uri="{FF2B5EF4-FFF2-40B4-BE49-F238E27FC236}">
                <a16:creationId xmlns:a16="http://schemas.microsoft.com/office/drawing/2014/main" id="{87FFF8E9-89F1-EB40-9B20-B4225E579561}"/>
              </a:ext>
            </a:extLst>
          </p:cNvPr>
          <p:cNvSpPr txBox="1"/>
          <p:nvPr/>
        </p:nvSpPr>
        <p:spPr>
          <a:xfrm>
            <a:off x="11582400" y="6248400"/>
            <a:ext cx="87394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2155" y="373431"/>
            <a:ext cx="8879840" cy="833755"/>
          </a:xfrm>
          <a:prstGeom prst="rect">
            <a:avLst/>
          </a:prstGeom>
        </p:spPr>
        <p:txBody>
          <a:bodyPr vert="horz" wrap="square" lIns="0" tIns="13335" rIns="0" bIns="0" rtlCol="0">
            <a:spAutoFit/>
          </a:bodyPr>
          <a:lstStyle/>
          <a:p>
            <a:pPr marL="12700">
              <a:lnSpc>
                <a:spcPct val="100000"/>
              </a:lnSpc>
              <a:spcBef>
                <a:spcPts val="105"/>
              </a:spcBef>
            </a:pPr>
            <a:r>
              <a:rPr sz="5300" b="0" spc="-135" dirty="0">
                <a:solidFill>
                  <a:srgbClr val="D51F1A"/>
                </a:solidFill>
                <a:latin typeface="Arial"/>
                <a:cs typeface="Arial"/>
              </a:rPr>
              <a:t>N</a:t>
            </a:r>
            <a:r>
              <a:rPr sz="5300" b="0" spc="-130" dirty="0">
                <a:solidFill>
                  <a:srgbClr val="D51F1A"/>
                </a:solidFill>
                <a:latin typeface="Arial"/>
                <a:cs typeface="Arial"/>
              </a:rPr>
              <a:t>OS</a:t>
            </a:r>
            <a:r>
              <a:rPr sz="5300" b="0" dirty="0">
                <a:solidFill>
                  <a:srgbClr val="D51F1A"/>
                </a:solidFill>
                <a:latin typeface="Arial"/>
                <a:cs typeface="Arial"/>
              </a:rPr>
              <a:t>P</a:t>
            </a:r>
            <a:r>
              <a:rPr sz="5300" b="0" spc="-370" dirty="0">
                <a:solidFill>
                  <a:srgbClr val="D51F1A"/>
                </a:solidFill>
                <a:latin typeface="Arial"/>
                <a:cs typeface="Arial"/>
              </a:rPr>
              <a:t> </a:t>
            </a:r>
            <a:r>
              <a:rPr sz="5300" b="0" spc="-130" dirty="0">
                <a:solidFill>
                  <a:srgbClr val="D51F1A"/>
                </a:solidFill>
                <a:latin typeface="Arial"/>
                <a:cs typeface="Arial"/>
              </a:rPr>
              <a:t>Goa</a:t>
            </a:r>
            <a:r>
              <a:rPr sz="5300" b="0" spc="-135" dirty="0">
                <a:solidFill>
                  <a:srgbClr val="D51F1A"/>
                </a:solidFill>
                <a:latin typeface="Arial"/>
                <a:cs typeface="Arial"/>
              </a:rPr>
              <a:t>l</a:t>
            </a:r>
            <a:r>
              <a:rPr sz="5300" b="0" dirty="0">
                <a:solidFill>
                  <a:srgbClr val="D51F1A"/>
                </a:solidFill>
                <a:latin typeface="Arial"/>
                <a:cs typeface="Arial"/>
              </a:rPr>
              <a:t>s</a:t>
            </a:r>
            <a:r>
              <a:rPr sz="5300" b="0" spc="-285" dirty="0">
                <a:solidFill>
                  <a:srgbClr val="D51F1A"/>
                </a:solidFill>
                <a:latin typeface="Arial"/>
                <a:cs typeface="Arial"/>
              </a:rPr>
              <a:t> </a:t>
            </a:r>
            <a:r>
              <a:rPr sz="5300" b="0" spc="-130" dirty="0">
                <a:solidFill>
                  <a:srgbClr val="D51F1A"/>
                </a:solidFill>
                <a:latin typeface="Arial"/>
                <a:cs typeface="Arial"/>
              </a:rPr>
              <a:t>2021</a:t>
            </a:r>
            <a:r>
              <a:rPr sz="5300" b="0" spc="-150" dirty="0">
                <a:solidFill>
                  <a:srgbClr val="D51F1A"/>
                </a:solidFill>
                <a:latin typeface="Arial"/>
                <a:cs typeface="Arial"/>
              </a:rPr>
              <a:t>-</a:t>
            </a:r>
            <a:r>
              <a:rPr sz="5300" b="0" spc="-130" dirty="0">
                <a:solidFill>
                  <a:srgbClr val="D51F1A"/>
                </a:solidFill>
                <a:latin typeface="Arial"/>
                <a:cs typeface="Arial"/>
              </a:rPr>
              <a:t>202</a:t>
            </a:r>
            <a:r>
              <a:rPr sz="5300" b="0" dirty="0">
                <a:solidFill>
                  <a:srgbClr val="D51F1A"/>
                </a:solidFill>
                <a:latin typeface="Arial"/>
                <a:cs typeface="Arial"/>
              </a:rPr>
              <a:t>5</a:t>
            </a:r>
            <a:r>
              <a:rPr sz="5300" b="0" spc="-285" dirty="0">
                <a:solidFill>
                  <a:srgbClr val="D51F1A"/>
                </a:solidFill>
                <a:latin typeface="Arial"/>
                <a:cs typeface="Arial"/>
              </a:rPr>
              <a:t> </a:t>
            </a:r>
            <a:r>
              <a:rPr sz="5300" b="0" spc="-140" dirty="0">
                <a:solidFill>
                  <a:srgbClr val="D51F1A"/>
                </a:solidFill>
                <a:latin typeface="Arial"/>
                <a:cs typeface="Arial"/>
              </a:rPr>
              <a:t>(</a:t>
            </a:r>
            <a:r>
              <a:rPr sz="5300" b="0" spc="-135" dirty="0">
                <a:solidFill>
                  <a:srgbClr val="D51F1A"/>
                </a:solidFill>
                <a:latin typeface="Arial"/>
                <a:cs typeface="Arial"/>
              </a:rPr>
              <a:t>c</a:t>
            </a:r>
            <a:r>
              <a:rPr sz="5300" b="0" spc="-130" dirty="0">
                <a:solidFill>
                  <a:srgbClr val="D51F1A"/>
                </a:solidFill>
                <a:latin typeface="Arial"/>
                <a:cs typeface="Arial"/>
              </a:rPr>
              <a:t>o</a:t>
            </a:r>
            <a:r>
              <a:rPr sz="5300" b="0" spc="-135" dirty="0">
                <a:solidFill>
                  <a:srgbClr val="D51F1A"/>
                </a:solidFill>
                <a:latin typeface="Arial"/>
                <a:cs typeface="Arial"/>
              </a:rPr>
              <a:t>nt</a:t>
            </a:r>
            <a:r>
              <a:rPr sz="5300" b="0" dirty="0">
                <a:solidFill>
                  <a:srgbClr val="D51F1A"/>
                </a:solidFill>
                <a:latin typeface="Arial"/>
                <a:cs typeface="Arial"/>
              </a:rPr>
              <a:t>)</a:t>
            </a:r>
            <a:endParaRPr sz="5300" dirty="0">
              <a:latin typeface="Arial"/>
              <a:cs typeface="Arial"/>
            </a:endParaRPr>
          </a:p>
        </p:txBody>
      </p:sp>
      <p:sp>
        <p:nvSpPr>
          <p:cNvPr id="3" name="object 3"/>
          <p:cNvSpPr txBox="1"/>
          <p:nvPr/>
        </p:nvSpPr>
        <p:spPr>
          <a:xfrm>
            <a:off x="667840" y="1474525"/>
            <a:ext cx="7710170" cy="4048760"/>
          </a:xfrm>
          <a:prstGeom prst="rect">
            <a:avLst/>
          </a:prstGeom>
        </p:spPr>
        <p:txBody>
          <a:bodyPr vert="horz" wrap="square" lIns="0" tIns="12065" rIns="0" bIns="0" rtlCol="0">
            <a:spAutoFit/>
          </a:bodyPr>
          <a:lstStyle/>
          <a:p>
            <a:pPr marL="916940" indent="-305435">
              <a:lnSpc>
                <a:spcPct val="100000"/>
              </a:lnSpc>
              <a:spcBef>
                <a:spcPts val="95"/>
              </a:spcBef>
              <a:buClr>
                <a:srgbClr val="D51F1A"/>
              </a:buClr>
              <a:buFont typeface="Wingdings"/>
              <a:buChar char=""/>
              <a:tabLst>
                <a:tab pos="916305" algn="l"/>
                <a:tab pos="916940" algn="l"/>
              </a:tabLst>
            </a:pPr>
            <a:r>
              <a:rPr sz="2200" spc="-5" dirty="0">
                <a:solidFill>
                  <a:srgbClr val="212121"/>
                </a:solidFill>
                <a:latin typeface="Arial"/>
                <a:cs typeface="Arial"/>
              </a:rPr>
              <a:t>Enhance</a:t>
            </a:r>
            <a:r>
              <a:rPr sz="2200" spc="-10" dirty="0">
                <a:solidFill>
                  <a:srgbClr val="212121"/>
                </a:solidFill>
                <a:latin typeface="Arial"/>
                <a:cs typeface="Arial"/>
              </a:rPr>
              <a:t> </a:t>
            </a:r>
            <a:r>
              <a:rPr sz="2200" spc="-5" dirty="0">
                <a:solidFill>
                  <a:srgbClr val="212121"/>
                </a:solidFill>
                <a:latin typeface="Arial"/>
                <a:cs typeface="Arial"/>
              </a:rPr>
              <a:t>Crisis</a:t>
            </a:r>
            <a:r>
              <a:rPr sz="2200" spc="-20" dirty="0">
                <a:solidFill>
                  <a:srgbClr val="212121"/>
                </a:solidFill>
                <a:latin typeface="Arial"/>
                <a:cs typeface="Arial"/>
              </a:rPr>
              <a:t> </a:t>
            </a:r>
            <a:r>
              <a:rPr sz="2200" spc="-5" dirty="0">
                <a:solidFill>
                  <a:srgbClr val="212121"/>
                </a:solidFill>
                <a:latin typeface="Arial"/>
                <a:cs typeface="Arial"/>
              </a:rPr>
              <a:t>Care</a:t>
            </a:r>
            <a:endParaRPr sz="2200" dirty="0">
              <a:latin typeface="Arial"/>
              <a:cs typeface="Arial"/>
            </a:endParaRPr>
          </a:p>
          <a:p>
            <a:pPr marL="916940" indent="-305435">
              <a:lnSpc>
                <a:spcPct val="100000"/>
              </a:lnSpc>
              <a:buClr>
                <a:srgbClr val="D51F1A"/>
              </a:buClr>
              <a:buFont typeface="Wingdings"/>
              <a:buChar char=""/>
              <a:tabLst>
                <a:tab pos="916305" algn="l"/>
                <a:tab pos="916940" algn="l"/>
              </a:tabLst>
            </a:pPr>
            <a:r>
              <a:rPr sz="2200" spc="-5" dirty="0">
                <a:solidFill>
                  <a:srgbClr val="212121"/>
                </a:solidFill>
                <a:latin typeface="Arial"/>
                <a:cs typeface="Arial"/>
              </a:rPr>
              <a:t>Suicide</a:t>
            </a:r>
            <a:r>
              <a:rPr sz="2200" spc="-15" dirty="0">
                <a:solidFill>
                  <a:srgbClr val="212121"/>
                </a:solidFill>
                <a:latin typeface="Arial"/>
                <a:cs typeface="Arial"/>
              </a:rPr>
              <a:t> </a:t>
            </a:r>
            <a:r>
              <a:rPr sz="2200" spc="-5" dirty="0">
                <a:solidFill>
                  <a:srgbClr val="212121"/>
                </a:solidFill>
                <a:latin typeface="Arial"/>
                <a:cs typeface="Arial"/>
              </a:rPr>
              <a:t>Prevention</a:t>
            </a:r>
            <a:r>
              <a:rPr sz="2200" spc="10" dirty="0">
                <a:solidFill>
                  <a:srgbClr val="212121"/>
                </a:solidFill>
                <a:latin typeface="Arial"/>
                <a:cs typeface="Arial"/>
              </a:rPr>
              <a:t> </a:t>
            </a:r>
            <a:r>
              <a:rPr sz="2200" spc="-5" dirty="0">
                <a:solidFill>
                  <a:srgbClr val="212121"/>
                </a:solidFill>
                <a:latin typeface="Arial"/>
                <a:cs typeface="Arial"/>
              </a:rPr>
              <a:t>and</a:t>
            </a:r>
            <a:r>
              <a:rPr sz="2200" spc="10" dirty="0">
                <a:solidFill>
                  <a:srgbClr val="212121"/>
                </a:solidFill>
                <a:latin typeface="Arial"/>
                <a:cs typeface="Arial"/>
              </a:rPr>
              <a:t> </a:t>
            </a:r>
            <a:r>
              <a:rPr sz="2200" spc="-5" dirty="0">
                <a:solidFill>
                  <a:srgbClr val="212121"/>
                </a:solidFill>
                <a:latin typeface="Arial"/>
                <a:cs typeface="Arial"/>
              </a:rPr>
              <a:t>Early</a:t>
            </a:r>
            <a:r>
              <a:rPr sz="2200" spc="-15" dirty="0">
                <a:solidFill>
                  <a:srgbClr val="212121"/>
                </a:solidFill>
                <a:latin typeface="Arial"/>
                <a:cs typeface="Arial"/>
              </a:rPr>
              <a:t> </a:t>
            </a:r>
            <a:r>
              <a:rPr sz="2200" spc="-5" dirty="0">
                <a:solidFill>
                  <a:srgbClr val="212121"/>
                </a:solidFill>
                <a:latin typeface="Arial"/>
                <a:cs typeface="Arial"/>
              </a:rPr>
              <a:t>Detection</a:t>
            </a:r>
            <a:endParaRPr sz="2200" dirty="0">
              <a:latin typeface="Arial"/>
              <a:cs typeface="Arial"/>
            </a:endParaRPr>
          </a:p>
          <a:p>
            <a:pPr marL="916940" indent="-305435">
              <a:lnSpc>
                <a:spcPct val="100000"/>
              </a:lnSpc>
              <a:buClr>
                <a:srgbClr val="D51F1A"/>
              </a:buClr>
              <a:buFont typeface="Wingdings"/>
              <a:buChar char=""/>
              <a:tabLst>
                <a:tab pos="916305" algn="l"/>
                <a:tab pos="916940" algn="l"/>
              </a:tabLst>
            </a:pPr>
            <a:r>
              <a:rPr sz="2200" spc="-5" dirty="0">
                <a:solidFill>
                  <a:srgbClr val="212121"/>
                </a:solidFill>
                <a:latin typeface="Arial"/>
                <a:cs typeface="Arial"/>
              </a:rPr>
              <a:t>Ensure</a:t>
            </a:r>
            <a:r>
              <a:rPr sz="2200" spc="-15" dirty="0">
                <a:solidFill>
                  <a:srgbClr val="212121"/>
                </a:solidFill>
                <a:latin typeface="Arial"/>
                <a:cs typeface="Arial"/>
              </a:rPr>
              <a:t> </a:t>
            </a:r>
            <a:r>
              <a:rPr sz="2200" spc="-5" dirty="0">
                <a:solidFill>
                  <a:srgbClr val="212121"/>
                </a:solidFill>
                <a:latin typeface="Arial"/>
                <a:cs typeface="Arial"/>
              </a:rPr>
              <a:t>Lethal Means</a:t>
            </a:r>
            <a:endParaRPr sz="2200" dirty="0">
              <a:latin typeface="Arial"/>
              <a:cs typeface="Arial"/>
            </a:endParaRPr>
          </a:p>
          <a:p>
            <a:pPr marL="916940" indent="-305435">
              <a:lnSpc>
                <a:spcPct val="100000"/>
              </a:lnSpc>
              <a:buClr>
                <a:srgbClr val="D51F1A"/>
              </a:buClr>
              <a:buFont typeface="Wingdings"/>
              <a:buChar char=""/>
              <a:tabLst>
                <a:tab pos="916305" algn="l"/>
                <a:tab pos="916940" algn="l"/>
              </a:tabLst>
            </a:pPr>
            <a:r>
              <a:rPr sz="2200" spc="-5" dirty="0">
                <a:solidFill>
                  <a:srgbClr val="212121"/>
                </a:solidFill>
                <a:latin typeface="Arial"/>
                <a:cs typeface="Arial"/>
              </a:rPr>
              <a:t>Statewide</a:t>
            </a:r>
            <a:r>
              <a:rPr sz="2200" spc="-120" dirty="0">
                <a:solidFill>
                  <a:srgbClr val="212121"/>
                </a:solidFill>
                <a:latin typeface="Arial"/>
                <a:cs typeface="Arial"/>
              </a:rPr>
              <a:t> </a:t>
            </a:r>
            <a:r>
              <a:rPr sz="2200" spc="-5" dirty="0">
                <a:solidFill>
                  <a:srgbClr val="212121"/>
                </a:solidFill>
                <a:latin typeface="Arial"/>
                <a:cs typeface="Arial"/>
              </a:rPr>
              <a:t>Adoption of</a:t>
            </a:r>
            <a:r>
              <a:rPr sz="2200" dirty="0">
                <a:solidFill>
                  <a:srgbClr val="212121"/>
                </a:solidFill>
                <a:latin typeface="Arial"/>
                <a:cs typeface="Arial"/>
              </a:rPr>
              <a:t> </a:t>
            </a:r>
            <a:r>
              <a:rPr sz="2200" spc="-5" dirty="0">
                <a:solidFill>
                  <a:srgbClr val="212121"/>
                </a:solidFill>
                <a:latin typeface="Arial"/>
                <a:cs typeface="Arial"/>
              </a:rPr>
              <a:t>a</a:t>
            </a:r>
            <a:r>
              <a:rPr sz="2200" dirty="0">
                <a:solidFill>
                  <a:srgbClr val="212121"/>
                </a:solidFill>
                <a:latin typeface="Arial"/>
                <a:cs typeface="Arial"/>
              </a:rPr>
              <a:t> </a:t>
            </a:r>
            <a:r>
              <a:rPr sz="2200" spc="-5" dirty="0">
                <a:solidFill>
                  <a:srgbClr val="212121"/>
                </a:solidFill>
                <a:latin typeface="Arial"/>
                <a:cs typeface="Arial"/>
              </a:rPr>
              <a:t>Suicide</a:t>
            </a:r>
            <a:r>
              <a:rPr sz="2200" dirty="0">
                <a:solidFill>
                  <a:srgbClr val="212121"/>
                </a:solidFill>
                <a:latin typeface="Arial"/>
                <a:cs typeface="Arial"/>
              </a:rPr>
              <a:t> </a:t>
            </a:r>
            <a:r>
              <a:rPr sz="2200" spc="-5" dirty="0">
                <a:solidFill>
                  <a:srgbClr val="212121"/>
                </a:solidFill>
                <a:latin typeface="Arial"/>
                <a:cs typeface="Arial"/>
              </a:rPr>
              <a:t>Postvention</a:t>
            </a:r>
            <a:r>
              <a:rPr sz="2200" dirty="0">
                <a:solidFill>
                  <a:srgbClr val="212121"/>
                </a:solidFill>
                <a:latin typeface="Arial"/>
                <a:cs typeface="Arial"/>
              </a:rPr>
              <a:t> </a:t>
            </a:r>
            <a:r>
              <a:rPr sz="2200" spc="-5" dirty="0">
                <a:solidFill>
                  <a:srgbClr val="212121"/>
                </a:solidFill>
                <a:latin typeface="Arial"/>
                <a:cs typeface="Arial"/>
              </a:rPr>
              <a:t>Programs</a:t>
            </a:r>
            <a:endParaRPr sz="2200" dirty="0">
              <a:latin typeface="Arial"/>
              <a:cs typeface="Arial"/>
            </a:endParaRPr>
          </a:p>
          <a:p>
            <a:pPr>
              <a:lnSpc>
                <a:spcPct val="100000"/>
              </a:lnSpc>
              <a:spcBef>
                <a:spcPts val="50"/>
              </a:spcBef>
            </a:pPr>
            <a:endParaRPr sz="2250" dirty="0">
              <a:latin typeface="Arial"/>
              <a:cs typeface="Arial"/>
            </a:endParaRPr>
          </a:p>
          <a:p>
            <a:pPr marL="366395" indent="-303530">
              <a:lnSpc>
                <a:spcPct val="100000"/>
              </a:lnSpc>
              <a:buClr>
                <a:srgbClr val="D51F1A"/>
              </a:buClr>
              <a:buFont typeface="Wingdings"/>
              <a:buChar char=""/>
              <a:tabLst>
                <a:tab pos="366395" algn="l"/>
                <a:tab pos="367030" algn="l"/>
              </a:tabLst>
            </a:pPr>
            <a:r>
              <a:rPr sz="2200" spc="-5" dirty="0">
                <a:solidFill>
                  <a:srgbClr val="212121"/>
                </a:solidFill>
                <a:latin typeface="Arial"/>
                <a:cs typeface="Arial"/>
              </a:rPr>
              <a:t>988</a:t>
            </a:r>
            <a:endParaRPr sz="2200" dirty="0">
              <a:latin typeface="Arial"/>
              <a:cs typeface="Arial"/>
            </a:endParaRPr>
          </a:p>
          <a:p>
            <a:pPr marL="854075" lvl="1" indent="-303530">
              <a:lnSpc>
                <a:spcPct val="100000"/>
              </a:lnSpc>
              <a:buClr>
                <a:srgbClr val="D51F1A"/>
              </a:buClr>
              <a:buFont typeface="Wingdings"/>
              <a:buChar char=""/>
              <a:tabLst>
                <a:tab pos="854075" algn="l"/>
                <a:tab pos="854710" algn="l"/>
              </a:tabLst>
            </a:pPr>
            <a:r>
              <a:rPr sz="2200" spc="-5" dirty="0">
                <a:solidFill>
                  <a:srgbClr val="212121"/>
                </a:solidFill>
                <a:latin typeface="Arial"/>
                <a:cs typeface="Arial"/>
              </a:rPr>
              <a:t>July</a:t>
            </a:r>
            <a:r>
              <a:rPr sz="2200" spc="-20" dirty="0">
                <a:solidFill>
                  <a:srgbClr val="212121"/>
                </a:solidFill>
                <a:latin typeface="Arial"/>
                <a:cs typeface="Arial"/>
              </a:rPr>
              <a:t> </a:t>
            </a:r>
            <a:r>
              <a:rPr sz="2200" dirty="0">
                <a:solidFill>
                  <a:srgbClr val="212121"/>
                </a:solidFill>
                <a:latin typeface="Arial"/>
                <a:cs typeface="Arial"/>
              </a:rPr>
              <a:t>16</a:t>
            </a:r>
            <a:r>
              <a:rPr sz="2175" baseline="24904" dirty="0">
                <a:solidFill>
                  <a:srgbClr val="212121"/>
                </a:solidFill>
                <a:latin typeface="Arial"/>
                <a:cs typeface="Arial"/>
              </a:rPr>
              <a:t>th</a:t>
            </a:r>
            <a:r>
              <a:rPr sz="2200" dirty="0">
                <a:solidFill>
                  <a:srgbClr val="212121"/>
                </a:solidFill>
                <a:latin typeface="Arial"/>
                <a:cs typeface="Arial"/>
              </a:rPr>
              <a:t>,</a:t>
            </a:r>
            <a:r>
              <a:rPr sz="2200" spc="-10" dirty="0">
                <a:solidFill>
                  <a:srgbClr val="212121"/>
                </a:solidFill>
                <a:latin typeface="Arial"/>
                <a:cs typeface="Arial"/>
              </a:rPr>
              <a:t> </a:t>
            </a:r>
            <a:r>
              <a:rPr sz="2200" spc="-5" dirty="0">
                <a:solidFill>
                  <a:srgbClr val="212121"/>
                </a:solidFill>
                <a:latin typeface="Arial"/>
                <a:cs typeface="Arial"/>
              </a:rPr>
              <a:t>2022</a:t>
            </a:r>
            <a:endParaRPr sz="2200" dirty="0">
              <a:latin typeface="Arial"/>
              <a:cs typeface="Arial"/>
            </a:endParaRPr>
          </a:p>
          <a:p>
            <a:pPr marL="854075" lvl="1" indent="-303530">
              <a:lnSpc>
                <a:spcPct val="100000"/>
              </a:lnSpc>
              <a:buClr>
                <a:srgbClr val="D51F1A"/>
              </a:buClr>
              <a:buFont typeface="Wingdings"/>
              <a:buChar char=""/>
              <a:tabLst>
                <a:tab pos="854075" algn="l"/>
                <a:tab pos="854710" algn="l"/>
              </a:tabLst>
            </a:pPr>
            <a:r>
              <a:rPr sz="2200" spc="-5" dirty="0">
                <a:solidFill>
                  <a:srgbClr val="212121"/>
                </a:solidFill>
                <a:latin typeface="Arial"/>
                <a:cs typeface="Arial"/>
              </a:rPr>
              <a:t>National</a:t>
            </a:r>
            <a:r>
              <a:rPr sz="2200" dirty="0">
                <a:solidFill>
                  <a:srgbClr val="212121"/>
                </a:solidFill>
                <a:latin typeface="Arial"/>
                <a:cs typeface="Arial"/>
              </a:rPr>
              <a:t> </a:t>
            </a:r>
            <a:r>
              <a:rPr sz="2200" spc="-5" dirty="0">
                <a:solidFill>
                  <a:srgbClr val="212121"/>
                </a:solidFill>
                <a:latin typeface="Arial"/>
                <a:cs typeface="Arial"/>
              </a:rPr>
              <a:t>Mental</a:t>
            </a:r>
            <a:r>
              <a:rPr sz="2200" spc="10" dirty="0">
                <a:solidFill>
                  <a:srgbClr val="212121"/>
                </a:solidFill>
                <a:latin typeface="Arial"/>
                <a:cs typeface="Arial"/>
              </a:rPr>
              <a:t> </a:t>
            </a:r>
            <a:r>
              <a:rPr sz="2200" spc="-5" dirty="0">
                <a:solidFill>
                  <a:srgbClr val="212121"/>
                </a:solidFill>
                <a:latin typeface="Arial"/>
                <a:cs typeface="Arial"/>
              </a:rPr>
              <a:t>Health 3-digit</a:t>
            </a:r>
            <a:r>
              <a:rPr sz="2200" dirty="0">
                <a:solidFill>
                  <a:srgbClr val="212121"/>
                </a:solidFill>
                <a:latin typeface="Arial"/>
                <a:cs typeface="Arial"/>
              </a:rPr>
              <a:t> </a:t>
            </a:r>
            <a:r>
              <a:rPr sz="2200" spc="-5" dirty="0">
                <a:solidFill>
                  <a:srgbClr val="212121"/>
                </a:solidFill>
                <a:latin typeface="Arial"/>
                <a:cs typeface="Arial"/>
              </a:rPr>
              <a:t>number</a:t>
            </a:r>
            <a:endParaRPr sz="2200" dirty="0">
              <a:latin typeface="Arial"/>
              <a:cs typeface="Arial"/>
            </a:endParaRPr>
          </a:p>
          <a:p>
            <a:pPr marL="854075" lvl="1" indent="-303530">
              <a:lnSpc>
                <a:spcPct val="100000"/>
              </a:lnSpc>
              <a:buClr>
                <a:srgbClr val="D51F1A"/>
              </a:buClr>
              <a:buFont typeface="Wingdings"/>
              <a:buChar char=""/>
              <a:tabLst>
                <a:tab pos="854075" algn="l"/>
                <a:tab pos="854710" algn="l"/>
              </a:tabLst>
            </a:pPr>
            <a:r>
              <a:rPr sz="2200" spc="-5" dirty="0">
                <a:solidFill>
                  <a:srgbClr val="212121"/>
                </a:solidFill>
                <a:latin typeface="Arial"/>
                <a:cs typeface="Arial"/>
              </a:rPr>
              <a:t>Sustainability</a:t>
            </a:r>
            <a:r>
              <a:rPr sz="2200" spc="-25" dirty="0">
                <a:solidFill>
                  <a:srgbClr val="212121"/>
                </a:solidFill>
                <a:latin typeface="Arial"/>
                <a:cs typeface="Arial"/>
              </a:rPr>
              <a:t> </a:t>
            </a:r>
            <a:r>
              <a:rPr sz="2200" spc="-5" dirty="0">
                <a:solidFill>
                  <a:srgbClr val="212121"/>
                </a:solidFill>
                <a:latin typeface="Arial"/>
                <a:cs typeface="Arial"/>
              </a:rPr>
              <a:t>/</a:t>
            </a:r>
            <a:r>
              <a:rPr sz="2200" dirty="0">
                <a:solidFill>
                  <a:srgbClr val="212121"/>
                </a:solidFill>
                <a:latin typeface="Arial"/>
                <a:cs typeface="Arial"/>
              </a:rPr>
              <a:t> </a:t>
            </a:r>
            <a:r>
              <a:rPr sz="2200" spc="-5" dirty="0">
                <a:solidFill>
                  <a:srgbClr val="212121"/>
                </a:solidFill>
                <a:latin typeface="Arial"/>
                <a:cs typeface="Arial"/>
              </a:rPr>
              <a:t>Legislation</a:t>
            </a:r>
            <a:endParaRPr sz="2200" dirty="0">
              <a:latin typeface="Arial"/>
              <a:cs typeface="Arial"/>
            </a:endParaRPr>
          </a:p>
          <a:p>
            <a:pPr lvl="1">
              <a:lnSpc>
                <a:spcPct val="100000"/>
              </a:lnSpc>
              <a:spcBef>
                <a:spcPts val="55"/>
              </a:spcBef>
              <a:buClr>
                <a:srgbClr val="D51F1A"/>
              </a:buClr>
              <a:buFont typeface="Wingdings"/>
              <a:buChar char=""/>
            </a:pPr>
            <a:endParaRPr sz="2250" dirty="0">
              <a:latin typeface="Arial"/>
              <a:cs typeface="Arial"/>
            </a:endParaRPr>
          </a:p>
          <a:p>
            <a:pPr marL="351155" indent="-288290">
              <a:lnSpc>
                <a:spcPct val="100000"/>
              </a:lnSpc>
              <a:buClr>
                <a:srgbClr val="D51F1A"/>
              </a:buClr>
              <a:buFont typeface="Wingdings"/>
              <a:buChar char=""/>
              <a:tabLst>
                <a:tab pos="351155" algn="l"/>
                <a:tab pos="351790" algn="l"/>
              </a:tabLst>
            </a:pPr>
            <a:r>
              <a:rPr sz="2200" spc="-5" dirty="0">
                <a:solidFill>
                  <a:srgbClr val="212121"/>
                </a:solidFill>
                <a:latin typeface="Arial"/>
                <a:cs typeface="Arial"/>
              </a:rPr>
              <a:t>Project</a:t>
            </a:r>
            <a:r>
              <a:rPr sz="2200" spc="-135" dirty="0">
                <a:solidFill>
                  <a:srgbClr val="212121"/>
                </a:solidFill>
                <a:latin typeface="Arial"/>
                <a:cs typeface="Arial"/>
              </a:rPr>
              <a:t> </a:t>
            </a:r>
            <a:r>
              <a:rPr sz="2200" spc="-15" dirty="0">
                <a:solidFill>
                  <a:srgbClr val="212121"/>
                </a:solidFill>
                <a:latin typeface="Arial"/>
                <a:cs typeface="Arial"/>
              </a:rPr>
              <a:t>Aware</a:t>
            </a:r>
            <a:endParaRPr sz="2200" dirty="0">
              <a:latin typeface="Arial"/>
              <a:cs typeface="Arial"/>
            </a:endParaRPr>
          </a:p>
          <a:p>
            <a:pPr marL="864869" lvl="1" indent="-287020">
              <a:lnSpc>
                <a:spcPct val="100000"/>
              </a:lnSpc>
              <a:buClr>
                <a:srgbClr val="D51F1A"/>
              </a:buClr>
              <a:buFont typeface="Wingdings"/>
              <a:buChar char=""/>
              <a:tabLst>
                <a:tab pos="864869" algn="l"/>
                <a:tab pos="865505" algn="l"/>
              </a:tabLst>
            </a:pPr>
            <a:r>
              <a:rPr sz="2200" spc="-10" dirty="0">
                <a:solidFill>
                  <a:srgbClr val="212121"/>
                </a:solidFill>
                <a:latin typeface="Arial"/>
                <a:cs typeface="Arial"/>
              </a:rPr>
              <a:t>DOE</a:t>
            </a:r>
            <a:endParaRPr sz="2200" dirty="0">
              <a:latin typeface="Arial"/>
              <a:cs typeface="Arial"/>
            </a:endParaRPr>
          </a:p>
        </p:txBody>
      </p:sp>
      <p:sp>
        <p:nvSpPr>
          <p:cNvPr id="4" name="TextBox 3">
            <a:extLst>
              <a:ext uri="{FF2B5EF4-FFF2-40B4-BE49-F238E27FC236}">
                <a16:creationId xmlns:a16="http://schemas.microsoft.com/office/drawing/2014/main" id="{D3F25BDC-97C3-FD46-9C4A-1E48ECEE3738}"/>
              </a:ext>
            </a:extLst>
          </p:cNvPr>
          <p:cNvSpPr txBox="1"/>
          <p:nvPr/>
        </p:nvSpPr>
        <p:spPr>
          <a:xfrm>
            <a:off x="11582400" y="6248400"/>
            <a:ext cx="8382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8</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6568</TotalTime>
  <Words>3744</Words>
  <Application>Microsoft Macintosh PowerPoint</Application>
  <PresentationFormat>Widescreen</PresentationFormat>
  <Paragraphs>597</Paragraphs>
  <Slides>77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Arial-BoldItalicMT</vt:lpstr>
      <vt:lpstr>Calibri</vt:lpstr>
      <vt:lpstr>Times New Roman</vt:lpstr>
      <vt:lpstr>Verdana</vt:lpstr>
      <vt:lpstr>Verdana-BoldItalic</vt:lpstr>
      <vt:lpstr>Wingdings</vt:lpstr>
      <vt:lpstr>Office Theme</vt:lpstr>
      <vt:lpstr>Department of Health and Human Services</vt:lpstr>
      <vt:lpstr>IN PARTNERSHIP WITH…</vt:lpstr>
      <vt:lpstr>Nevada’s office of suicide prevention NOSP state plan</vt:lpstr>
      <vt:lpstr>Disclaimer</vt:lpstr>
      <vt:lpstr>Disclosures</vt:lpstr>
      <vt:lpstr>Objectives</vt:lpstr>
      <vt:lpstr>Emotional highs and lows</vt:lpstr>
      <vt:lpstr>NOSP State Plan Goals 2021-2025</vt:lpstr>
      <vt:lpstr>NOSP Goals 2021-2025 (cont)</vt:lpstr>
      <vt:lpstr>ZERO SUICIDE</vt:lpstr>
      <vt:lpstr>Zero Suicide Initiative</vt:lpstr>
      <vt:lpstr>Zero suicide </vt:lpstr>
      <vt:lpstr>Where is Nevada? LEADERSHIP / IMPROVE</vt:lpstr>
      <vt:lpstr>Teams….</vt:lpstr>
      <vt:lpstr>Where we are Going…</vt:lpstr>
      <vt:lpstr>Questions….</vt:lpstr>
      <vt:lpstr>Pieces of the  Puzzle</vt:lpstr>
      <vt:lpstr>National 2019 Numbers</vt:lpstr>
      <vt:lpstr>State 2019 Numbers</vt:lpstr>
      <vt:lpstr>Scope of Suicide Among College  Students</vt:lpstr>
      <vt:lpstr>Suicide in our HIV population??</vt:lpstr>
      <vt:lpstr>Gender, and culture disparities</vt:lpstr>
      <vt:lpstr>Gender Disparities</vt:lpstr>
      <vt:lpstr>Sexual Orientation and Gender Identity (SOGI)</vt:lpstr>
      <vt:lpstr>Not Just Statistics…..</vt:lpstr>
      <vt:lpstr>Suicide Touches Everyone 135 People Effected for Every Death and Effects  Linger Across Generations Because of the  Silence that Often Follows</vt:lpstr>
      <vt:lpstr>Facts You Need to Know  About Suicide</vt:lpstr>
      <vt:lpstr>It’s biggest cause: a heritable, treatable medical illness called depression</vt:lpstr>
      <vt:lpstr>Pyramid</vt:lpstr>
      <vt:lpstr>Changing OUR Talk</vt:lpstr>
      <vt:lpstr>Prevention/Intervention Steps</vt:lpstr>
      <vt:lpstr>What to Look For</vt:lpstr>
      <vt:lpstr>RECOGNIZING RISK  FACTORS</vt:lpstr>
      <vt:lpstr>Risk Factors for Suicide</vt:lpstr>
      <vt:lpstr>Key Risk Factors By  Age</vt:lpstr>
      <vt:lpstr>Invitations / Warning  SIGNS</vt:lpstr>
      <vt:lpstr>RECOGNIZING Invitations /  WARNING SIGNS</vt:lpstr>
      <vt:lpstr>Identifying Verbal Clues</vt:lpstr>
      <vt:lpstr>Invitations / Warning Signs for  Elderly Patients</vt:lpstr>
      <vt:lpstr>Invitations / Warning Signs for  Adolescents</vt:lpstr>
      <vt:lpstr>Protective Factors</vt:lpstr>
      <vt:lpstr>Protective Factors </vt:lpstr>
      <vt:lpstr>What To Do</vt:lpstr>
      <vt:lpstr>First Preventative Step</vt:lpstr>
      <vt:lpstr>What To Do </vt:lpstr>
      <vt:lpstr>SECOND Prevention Step….</vt:lpstr>
      <vt:lpstr>What to do…</vt:lpstr>
      <vt:lpstr>What To Do   </vt:lpstr>
      <vt:lpstr>Community resources</vt:lpstr>
      <vt:lpstr>911</vt:lpstr>
      <vt:lpstr>Finding People Where They Live with  the C-SSRS Mobile App: With Individualized Community Crisis Information</vt:lpstr>
      <vt:lpstr>University of Nevada,  Reno Counseling  Services</vt:lpstr>
      <vt:lpstr>Nevada healthcare warmline </vt:lpstr>
      <vt:lpstr>NAMI Western Nevada WARMLine</vt:lpstr>
      <vt:lpstr>Mobile Crisis Units  Rural (702) 486-7865 Reno (775) 688-1670</vt:lpstr>
      <vt:lpstr>State Resources for Seniors</vt:lpstr>
      <vt:lpstr>Suicide Prevention</vt:lpstr>
      <vt:lpstr>Office of Suicide Prevention  Training Opportunities</vt:lpstr>
      <vt:lpstr>Remember in Summary</vt:lpstr>
      <vt:lpstr>POSTVENTION -</vt:lpstr>
      <vt:lpstr>Suicide loss survivor</vt:lpstr>
      <vt:lpstr>Suicide Grief</vt:lpstr>
      <vt:lpstr>What you see, what you don’t see</vt:lpstr>
      <vt:lpstr>STAGES OF  GRIEF</vt:lpstr>
      <vt:lpstr>SUICIDE  LOSS</vt:lpstr>
      <vt:lpstr>Some Common  Loss Survivor Responses</vt:lpstr>
      <vt:lpstr>Secondary losses</vt:lpstr>
      <vt:lpstr>Helping loss survivors</vt:lpstr>
      <vt:lpstr>Attempt Survivor</vt:lpstr>
      <vt:lpstr>Attempt  Data</vt:lpstr>
      <vt:lpstr>How to help attempt  survivors</vt:lpstr>
      <vt:lpstr> Graphic</vt:lpstr>
      <vt:lpstr>Survivor of suicide loss support groups</vt:lpstr>
      <vt:lpstr>Conclusion</vt:lpstr>
      <vt:lpstr>Questions?</vt:lpstr>
      <vt:lpstr>Nevada’s office of suicide prevention</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Nevada DHHS: Crisis and Suicide Prevention </dc:title>
  <dc:subject/>
  <dc:creator>Cherylyn Rahr-Wood</dc:creator>
  <cp:keywords/>
  <dc:description/>
  <cp:lastModifiedBy>Victoria M Young</cp:lastModifiedBy>
  <cp:revision>37</cp:revision>
  <dcterms:created xsi:type="dcterms:W3CDTF">2021-05-19T18:04:46Z</dcterms:created>
  <dcterms:modified xsi:type="dcterms:W3CDTF">2021-05-28T00:04:54Z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2021-05-17T10:00:00Z</vt:filetime>
  </property>
  <property fmtid="{D5CDD505-2E9C-101B-9397-08002B2CF9AE}" pid="3" name="Creator">
    <vt:lpwstr>Acrobat PDFMaker 17 for PowerPoint</vt:lpwstr>
  </property>
  <property fmtid="{D5CDD505-2E9C-101B-9397-08002B2CF9AE}" pid="4" name="LastSaved">
    <vt:filetime>2021-05-18T10:00:00Z</vt:filetime>
  </property>
</Properties>
</file>