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47"/>
  </p:notesMasterIdLst>
  <p:handoutMasterIdLst>
    <p:handoutMasterId r:id="rId48"/>
  </p:handoutMasterIdLst>
  <p:sldIdLst>
    <p:sldId id="262" r:id="rId5"/>
    <p:sldId id="322" r:id="rId6"/>
    <p:sldId id="406" r:id="rId7"/>
    <p:sldId id="425" r:id="rId8"/>
    <p:sldId id="571" r:id="rId9"/>
    <p:sldId id="572" r:id="rId10"/>
    <p:sldId id="574" r:id="rId11"/>
    <p:sldId id="575" r:id="rId12"/>
    <p:sldId id="576" r:id="rId13"/>
    <p:sldId id="496" r:id="rId14"/>
    <p:sldId id="498" r:id="rId15"/>
    <p:sldId id="500" r:id="rId16"/>
    <p:sldId id="501" r:id="rId17"/>
    <p:sldId id="510" r:id="rId18"/>
    <p:sldId id="511" r:id="rId19"/>
    <p:sldId id="513" r:id="rId20"/>
    <p:sldId id="514" r:id="rId21"/>
    <p:sldId id="550" r:id="rId22"/>
    <p:sldId id="551" r:id="rId23"/>
    <p:sldId id="556" r:id="rId24"/>
    <p:sldId id="516" r:id="rId25"/>
    <p:sldId id="518" r:id="rId26"/>
    <p:sldId id="560" r:id="rId27"/>
    <p:sldId id="559" r:id="rId28"/>
    <p:sldId id="519" r:id="rId29"/>
    <p:sldId id="561" r:id="rId30"/>
    <p:sldId id="520" r:id="rId31"/>
    <p:sldId id="534" r:id="rId32"/>
    <p:sldId id="557" r:id="rId33"/>
    <p:sldId id="524" r:id="rId34"/>
    <p:sldId id="525" r:id="rId35"/>
    <p:sldId id="526" r:id="rId36"/>
    <p:sldId id="528" r:id="rId37"/>
    <p:sldId id="570" r:id="rId38"/>
    <p:sldId id="527" r:id="rId39"/>
    <p:sldId id="552" r:id="rId40"/>
    <p:sldId id="553" r:id="rId41"/>
    <p:sldId id="562" r:id="rId42"/>
    <p:sldId id="531" r:id="rId43"/>
    <p:sldId id="568" r:id="rId44"/>
    <p:sldId id="573" r:id="rId45"/>
    <p:sldId id="533" r:id="rId46"/>
  </p:sldIdLst>
  <p:sldSz cx="9144000" cy="6858000" type="screen4x3"/>
  <p:notesSz cx="6858000" cy="9144000"/>
  <p:defaultTextStyle>
    <a:defPPr>
      <a:defRPr lang="en-US"/>
    </a:defPPr>
    <a:lvl1pPr marL="0" algn="l" defTabSz="456449" rtl="0" eaLnBrk="1" latinLnBrk="0" hangingPunct="1">
      <a:defRPr sz="1800" kern="1200">
        <a:solidFill>
          <a:schemeClr val="tx1"/>
        </a:solidFill>
        <a:latin typeface="+mn-lt"/>
        <a:ea typeface="+mn-ea"/>
        <a:cs typeface="+mn-cs"/>
      </a:defRPr>
    </a:lvl1pPr>
    <a:lvl2pPr marL="456449" algn="l" defTabSz="456449" rtl="0" eaLnBrk="1" latinLnBrk="0" hangingPunct="1">
      <a:defRPr sz="1800" kern="1200">
        <a:solidFill>
          <a:schemeClr val="tx1"/>
        </a:solidFill>
        <a:latin typeface="+mn-lt"/>
        <a:ea typeface="+mn-ea"/>
        <a:cs typeface="+mn-cs"/>
      </a:defRPr>
    </a:lvl2pPr>
    <a:lvl3pPr marL="912899" algn="l" defTabSz="456449" rtl="0" eaLnBrk="1" latinLnBrk="0" hangingPunct="1">
      <a:defRPr sz="1800" kern="1200">
        <a:solidFill>
          <a:schemeClr val="tx1"/>
        </a:solidFill>
        <a:latin typeface="+mn-lt"/>
        <a:ea typeface="+mn-ea"/>
        <a:cs typeface="+mn-cs"/>
      </a:defRPr>
    </a:lvl3pPr>
    <a:lvl4pPr marL="1369349" algn="l" defTabSz="456449" rtl="0" eaLnBrk="1" latinLnBrk="0" hangingPunct="1">
      <a:defRPr sz="1800" kern="1200">
        <a:solidFill>
          <a:schemeClr val="tx1"/>
        </a:solidFill>
        <a:latin typeface="+mn-lt"/>
        <a:ea typeface="+mn-ea"/>
        <a:cs typeface="+mn-cs"/>
      </a:defRPr>
    </a:lvl4pPr>
    <a:lvl5pPr marL="1825798" algn="l" defTabSz="456449" rtl="0" eaLnBrk="1" latinLnBrk="0" hangingPunct="1">
      <a:defRPr sz="1800" kern="1200">
        <a:solidFill>
          <a:schemeClr val="tx1"/>
        </a:solidFill>
        <a:latin typeface="+mn-lt"/>
        <a:ea typeface="+mn-ea"/>
        <a:cs typeface="+mn-cs"/>
      </a:defRPr>
    </a:lvl5pPr>
    <a:lvl6pPr marL="2282248" algn="l" defTabSz="456449" rtl="0" eaLnBrk="1" latinLnBrk="0" hangingPunct="1">
      <a:defRPr sz="1800" kern="1200">
        <a:solidFill>
          <a:schemeClr val="tx1"/>
        </a:solidFill>
        <a:latin typeface="+mn-lt"/>
        <a:ea typeface="+mn-ea"/>
        <a:cs typeface="+mn-cs"/>
      </a:defRPr>
    </a:lvl6pPr>
    <a:lvl7pPr marL="2738697" algn="l" defTabSz="456449" rtl="0" eaLnBrk="1" latinLnBrk="0" hangingPunct="1">
      <a:defRPr sz="1800" kern="1200">
        <a:solidFill>
          <a:schemeClr val="tx1"/>
        </a:solidFill>
        <a:latin typeface="+mn-lt"/>
        <a:ea typeface="+mn-ea"/>
        <a:cs typeface="+mn-cs"/>
      </a:defRPr>
    </a:lvl7pPr>
    <a:lvl8pPr marL="3195147" algn="l" defTabSz="456449" rtl="0" eaLnBrk="1" latinLnBrk="0" hangingPunct="1">
      <a:defRPr sz="1800" kern="1200">
        <a:solidFill>
          <a:schemeClr val="tx1"/>
        </a:solidFill>
        <a:latin typeface="+mn-lt"/>
        <a:ea typeface="+mn-ea"/>
        <a:cs typeface="+mn-cs"/>
      </a:defRPr>
    </a:lvl8pPr>
    <a:lvl9pPr marL="3651597" algn="l" defTabSz="45644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75" autoAdjust="0"/>
    <p:restoredTop sz="86500" autoAdjust="0"/>
  </p:normalViewPr>
  <p:slideViewPr>
    <p:cSldViewPr snapToGrid="0" snapToObjects="1">
      <p:cViewPr varScale="1">
        <p:scale>
          <a:sx n="88" d="100"/>
          <a:sy n="88" d="100"/>
        </p:scale>
        <p:origin x="156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2796"/>
    </p:cViewPr>
  </p:sorterViewPr>
  <p:notesViewPr>
    <p:cSldViewPr snapToGrid="0" snapToObjects="1">
      <p:cViewPr varScale="1">
        <p:scale>
          <a:sx n="95" d="100"/>
          <a:sy n="95" d="100"/>
        </p:scale>
        <p:origin x="-393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1.1 Million Person living with HIV</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1.1 Million Persons Living with HIV</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E72-41B2-9715-58C9B8F120F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E72-41B2-9715-58C9B8F120FB}"/>
              </c:ext>
            </c:extLst>
          </c:dPt>
          <c:cat>
            <c:strRef>
              <c:f>Sheet1!$A$2:$A$3</c:f>
              <c:strCache>
                <c:ptCount val="2"/>
                <c:pt idx="0">
                  <c:v>Status Known</c:v>
                </c:pt>
                <c:pt idx="1">
                  <c:v>Status Unknown</c:v>
                </c:pt>
              </c:strCache>
            </c:strRef>
          </c:cat>
          <c:val>
            <c:numRef>
              <c:f>Sheet1!$B$2:$B$3</c:f>
              <c:numCache>
                <c:formatCode>General</c:formatCode>
                <c:ptCount val="2"/>
                <c:pt idx="0" formatCode="#,##0">
                  <c:v>917500</c:v>
                </c:pt>
                <c:pt idx="1">
                  <c:v>162500</c:v>
                </c:pt>
              </c:numCache>
            </c:numRef>
          </c:val>
          <c:extLst>
            <c:ext xmlns:c16="http://schemas.microsoft.com/office/drawing/2014/chart" uri="{C3380CC4-5D6E-409C-BE32-E72D297353CC}">
              <c16:uniqueId val="{00000000-213A-48C9-A2B9-DCD1F50CEEC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355C59-C1FD-6442-AEB5-D92696AF80D8}" type="datetimeFigureOut">
              <a:rPr lang="en-US" smtClean="0"/>
              <a:t>4/14/21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F7E4F94-7953-2847-870B-5C6DE618401D}" type="slidenum">
              <a:rPr lang="en-US" smtClean="0"/>
              <a:t>‹#›</a:t>
            </a:fld>
            <a:endParaRPr lang="en-US" dirty="0"/>
          </a:p>
        </p:txBody>
      </p:sp>
    </p:spTree>
    <p:extLst>
      <p:ext uri="{BB962C8B-B14F-4D97-AF65-F5344CB8AC3E}">
        <p14:creationId xmlns:p14="http://schemas.microsoft.com/office/powerpoint/2010/main" val="3793806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09A58B-C66D-0E4D-9CF4-D0A97D2815BD}" type="datetimeFigureOut">
              <a:rPr lang="en-US" smtClean="0"/>
              <a:t>4/14/21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AF3D7C-E79C-464D-870B-78CB3C2428AA}" type="slidenum">
              <a:rPr lang="en-US" smtClean="0"/>
              <a:t>‹#›</a:t>
            </a:fld>
            <a:endParaRPr lang="en-US" dirty="0"/>
          </a:p>
        </p:txBody>
      </p:sp>
    </p:spTree>
    <p:extLst>
      <p:ext uri="{BB962C8B-B14F-4D97-AF65-F5344CB8AC3E}">
        <p14:creationId xmlns:p14="http://schemas.microsoft.com/office/powerpoint/2010/main" val="990912024"/>
      </p:ext>
    </p:extLst>
  </p:cSld>
  <p:clrMap bg1="lt1" tx1="dk1" bg2="lt2" tx2="dk2" accent1="accent1" accent2="accent2" accent3="accent3" accent4="accent4" accent5="accent5" accent6="accent6" hlink="hlink" folHlink="folHlink"/>
  <p:notesStyle>
    <a:lvl1pPr marL="0" algn="l" defTabSz="456449" rtl="0" eaLnBrk="1" latinLnBrk="0" hangingPunct="1">
      <a:defRPr sz="1200" kern="1200">
        <a:solidFill>
          <a:schemeClr val="tx1"/>
        </a:solidFill>
        <a:latin typeface="+mn-lt"/>
        <a:ea typeface="+mn-ea"/>
        <a:cs typeface="+mn-cs"/>
      </a:defRPr>
    </a:lvl1pPr>
    <a:lvl2pPr marL="456449" algn="l" defTabSz="456449" rtl="0" eaLnBrk="1" latinLnBrk="0" hangingPunct="1">
      <a:defRPr sz="1200" kern="1200">
        <a:solidFill>
          <a:schemeClr val="tx1"/>
        </a:solidFill>
        <a:latin typeface="+mn-lt"/>
        <a:ea typeface="+mn-ea"/>
        <a:cs typeface="+mn-cs"/>
      </a:defRPr>
    </a:lvl2pPr>
    <a:lvl3pPr marL="912899" algn="l" defTabSz="456449" rtl="0" eaLnBrk="1" latinLnBrk="0" hangingPunct="1">
      <a:defRPr sz="1200" kern="1200">
        <a:solidFill>
          <a:schemeClr val="tx1"/>
        </a:solidFill>
        <a:latin typeface="+mn-lt"/>
        <a:ea typeface="+mn-ea"/>
        <a:cs typeface="+mn-cs"/>
      </a:defRPr>
    </a:lvl3pPr>
    <a:lvl4pPr marL="1369349" algn="l" defTabSz="456449" rtl="0" eaLnBrk="1" latinLnBrk="0" hangingPunct="1">
      <a:defRPr sz="1200" kern="1200">
        <a:solidFill>
          <a:schemeClr val="tx1"/>
        </a:solidFill>
        <a:latin typeface="+mn-lt"/>
        <a:ea typeface="+mn-ea"/>
        <a:cs typeface="+mn-cs"/>
      </a:defRPr>
    </a:lvl4pPr>
    <a:lvl5pPr marL="1825798" algn="l" defTabSz="456449" rtl="0" eaLnBrk="1" latinLnBrk="0" hangingPunct="1">
      <a:defRPr sz="1200" kern="1200">
        <a:solidFill>
          <a:schemeClr val="tx1"/>
        </a:solidFill>
        <a:latin typeface="+mn-lt"/>
        <a:ea typeface="+mn-ea"/>
        <a:cs typeface="+mn-cs"/>
      </a:defRPr>
    </a:lvl5pPr>
    <a:lvl6pPr marL="2282248" algn="l" defTabSz="456449" rtl="0" eaLnBrk="1" latinLnBrk="0" hangingPunct="1">
      <a:defRPr sz="1200" kern="1200">
        <a:solidFill>
          <a:schemeClr val="tx1"/>
        </a:solidFill>
        <a:latin typeface="+mn-lt"/>
        <a:ea typeface="+mn-ea"/>
        <a:cs typeface="+mn-cs"/>
      </a:defRPr>
    </a:lvl6pPr>
    <a:lvl7pPr marL="2738697" algn="l" defTabSz="456449" rtl="0" eaLnBrk="1" latinLnBrk="0" hangingPunct="1">
      <a:defRPr sz="1200" kern="1200">
        <a:solidFill>
          <a:schemeClr val="tx1"/>
        </a:solidFill>
        <a:latin typeface="+mn-lt"/>
        <a:ea typeface="+mn-ea"/>
        <a:cs typeface="+mn-cs"/>
      </a:defRPr>
    </a:lvl7pPr>
    <a:lvl8pPr marL="3195147" algn="l" defTabSz="456449" rtl="0" eaLnBrk="1" latinLnBrk="0" hangingPunct="1">
      <a:defRPr sz="1200" kern="1200">
        <a:solidFill>
          <a:schemeClr val="tx1"/>
        </a:solidFill>
        <a:latin typeface="+mn-lt"/>
        <a:ea typeface="+mn-ea"/>
        <a:cs typeface="+mn-cs"/>
      </a:defRPr>
    </a:lvl8pPr>
    <a:lvl9pPr marL="3651597" algn="l" defTabSz="4564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1</a:t>
            </a:fld>
            <a:endParaRPr lang="en-US" dirty="0"/>
          </a:p>
        </p:txBody>
      </p:sp>
    </p:spTree>
    <p:extLst>
      <p:ext uri="{BB962C8B-B14F-4D97-AF65-F5344CB8AC3E}">
        <p14:creationId xmlns:p14="http://schemas.microsoft.com/office/powerpoint/2010/main" val="669367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Candidates for </a:t>
            </a:r>
            <a:r>
              <a:rPr lang="en-US" altLang="en-US" dirty="0" err="1">
                <a:latin typeface="Arial" panose="020B0604020202020204" pitchFamily="34" charset="0"/>
              </a:rPr>
              <a:t>PrEP</a:t>
            </a:r>
            <a:r>
              <a:rPr lang="en-US" altLang="en-US" dirty="0">
                <a:latin typeface="Arial" panose="020B0604020202020204" pitchFamily="34" charset="0"/>
              </a:rPr>
              <a:t> are people at ongoing, substantial risk of acquiring HIV infection.  The next few slides will show several groups to consider as candidates for </a:t>
            </a:r>
            <a:r>
              <a:rPr lang="en-US" altLang="en-US" dirty="0" err="1">
                <a:latin typeface="Arial" panose="020B0604020202020204" pitchFamily="34" charset="0"/>
              </a:rPr>
              <a:t>PrEP.</a:t>
            </a:r>
            <a:endParaRPr lang="en-US" altLang="en-US" dirty="0">
              <a:latin typeface="Arial" panose="020B0604020202020204" pitchFamily="34" charset="0"/>
            </a:endParaRP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7E8AFCD-A556-4E54-A352-A26D51AB1BD6}" type="slidenum">
              <a:rPr lang="en-US" altLang="en-US" sz="1200" smtClean="0">
                <a:latin typeface="Arial" panose="020B0604020202020204" pitchFamily="34" charset="0"/>
              </a:rPr>
              <a:pPr/>
              <a:t>14</a:t>
            </a:fld>
            <a:endParaRPr lang="en-US" altLang="en-US" sz="1200">
              <a:latin typeface="Arial" panose="020B0604020202020204" pitchFamily="34" charset="0"/>
            </a:endParaRPr>
          </a:p>
        </p:txBody>
      </p:sp>
    </p:spTree>
    <p:extLst>
      <p:ext uri="{BB962C8B-B14F-4D97-AF65-F5344CB8AC3E}">
        <p14:creationId xmlns:p14="http://schemas.microsoft.com/office/powerpoint/2010/main" val="1089967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87933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These are the most common symptoms of acute HIV, with fever being the most common (75%), and diarrhea the least common on the list (27%).</a:t>
            </a:r>
          </a:p>
        </p:txBody>
      </p:sp>
    </p:spTree>
    <p:extLst>
      <p:ext uri="{BB962C8B-B14F-4D97-AF65-F5344CB8AC3E}">
        <p14:creationId xmlns:p14="http://schemas.microsoft.com/office/powerpoint/2010/main" val="4061263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When an uninfected person takes Truvada before an exposure, the drugs accumulate in cells that are susceptible to infection – so any virus that does enter the body never has a chance to make any copies; replication is blocked from the very start.</a:t>
            </a:r>
          </a:p>
          <a:p>
            <a:endParaRPr lang="en-US" dirty="0"/>
          </a:p>
        </p:txBody>
      </p:sp>
    </p:spTree>
    <p:extLst>
      <p:ext uri="{BB962C8B-B14F-4D97-AF65-F5344CB8AC3E}">
        <p14:creationId xmlns:p14="http://schemas.microsoft.com/office/powerpoint/2010/main" val="2028692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34640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3" y="2025526"/>
            <a:ext cx="7772399" cy="2474409"/>
          </a:xfrm>
        </p:spPr>
        <p:txBody>
          <a:bodyPr anchor="t"/>
          <a:lstStyle>
            <a:lvl1pPr>
              <a:defRPr sz="54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1" y="4681685"/>
            <a:ext cx="7772398" cy="1066800"/>
          </a:xfrm>
        </p:spPr>
        <p:txBody>
          <a:bodyPr anchor="t">
            <a:normAutofit/>
          </a:bodyPr>
          <a:lstStyle>
            <a:lvl1pPr marL="0" indent="0" algn="l">
              <a:buNone/>
              <a:defRPr sz="2800">
                <a:solidFill>
                  <a:srgbClr val="222222"/>
                </a:solidFill>
              </a:defRPr>
            </a:lvl1pPr>
            <a:lvl2pPr marL="456449" indent="0" algn="ctr">
              <a:buNone/>
              <a:defRPr>
                <a:solidFill>
                  <a:schemeClr val="tx1">
                    <a:tint val="75000"/>
                  </a:schemeClr>
                </a:solidFill>
              </a:defRPr>
            </a:lvl2pPr>
            <a:lvl3pPr marL="912899" indent="0" algn="ctr">
              <a:buNone/>
              <a:defRPr>
                <a:solidFill>
                  <a:schemeClr val="tx1">
                    <a:tint val="75000"/>
                  </a:schemeClr>
                </a:solidFill>
              </a:defRPr>
            </a:lvl3pPr>
            <a:lvl4pPr marL="1369349" indent="0" algn="ctr">
              <a:buNone/>
              <a:defRPr>
                <a:solidFill>
                  <a:schemeClr val="tx1">
                    <a:tint val="75000"/>
                  </a:schemeClr>
                </a:solidFill>
              </a:defRPr>
            </a:lvl4pPr>
            <a:lvl5pPr marL="1825798" indent="0" algn="ctr">
              <a:buNone/>
              <a:defRPr>
                <a:solidFill>
                  <a:schemeClr val="tx1">
                    <a:tint val="75000"/>
                  </a:schemeClr>
                </a:solidFill>
              </a:defRPr>
            </a:lvl5pPr>
            <a:lvl6pPr marL="2282248" indent="0" algn="ctr">
              <a:buNone/>
              <a:defRPr>
                <a:solidFill>
                  <a:schemeClr val="tx1">
                    <a:tint val="75000"/>
                  </a:schemeClr>
                </a:solidFill>
              </a:defRPr>
            </a:lvl6pPr>
            <a:lvl7pPr marL="2738697" indent="0" algn="ctr">
              <a:buNone/>
              <a:defRPr>
                <a:solidFill>
                  <a:schemeClr val="tx1">
                    <a:tint val="75000"/>
                  </a:schemeClr>
                </a:solidFill>
              </a:defRPr>
            </a:lvl7pPr>
            <a:lvl8pPr marL="3195147" indent="0" algn="ctr">
              <a:buNone/>
              <a:defRPr>
                <a:solidFill>
                  <a:schemeClr val="tx1">
                    <a:tint val="75000"/>
                  </a:schemeClr>
                </a:solidFill>
              </a:defRPr>
            </a:lvl8pPr>
            <a:lvl9pPr marL="3651597"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1D2EA5EF-C699-AF4C-BA42-C0A1CAAB713C}" type="slidenum">
              <a:rPr lang="en-US" smtClean="0"/>
              <a:t>‹#›</a:t>
            </a:fld>
            <a:endParaRPr lang="en-US" dirty="0"/>
          </a:p>
        </p:txBody>
      </p:sp>
      <p:sp>
        <p:nvSpPr>
          <p:cNvPr id="11" name="Date Placeholder 3"/>
          <p:cNvSpPr>
            <a:spLocks noGrp="1"/>
          </p:cNvSpPr>
          <p:nvPr>
            <p:ph type="dt" sz="half" idx="10"/>
          </p:nvPr>
        </p:nvSpPr>
        <p:spPr>
          <a:xfrm>
            <a:off x="7719760" y="6352708"/>
            <a:ext cx="738443" cy="365760"/>
          </a:xfrm>
          <a:prstGeom prst="rect">
            <a:avLst/>
          </a:prstGeom>
        </p:spPr>
        <p:txBody>
          <a:bodyPr anchor="ctr"/>
          <a:lstStyle>
            <a:lvl1pPr>
              <a:defRPr sz="1200" b="0" i="0">
                <a:solidFill>
                  <a:srgbClr val="88A7DF"/>
                </a:solidFill>
                <a:latin typeface="+mn-lt"/>
                <a:cs typeface="ITC Avant Garde Std Bk Cn"/>
              </a:defRPr>
            </a:lvl1pPr>
          </a:lstStyle>
          <a:p>
            <a:fld id="{E757DD62-3ECC-2E48-BAED-2BAA98B1C09B}" type="datetime7">
              <a:rPr lang="en-US" smtClean="0"/>
              <a:t>Apr-21</a:t>
            </a:fld>
            <a:endParaRPr lang="en-US" dirty="0"/>
          </a:p>
        </p:txBody>
      </p:sp>
      <p:sp>
        <p:nvSpPr>
          <p:cNvPr id="12" name="Footer Placeholder 4"/>
          <p:cNvSpPr>
            <a:spLocks noGrp="1"/>
          </p:cNvSpPr>
          <p:nvPr>
            <p:ph type="ftr" sz="quarter" idx="11"/>
          </p:nvPr>
        </p:nvSpPr>
        <p:spPr>
          <a:xfrm>
            <a:off x="3352459" y="6352708"/>
            <a:ext cx="4367298"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a:t>paetc.org</a:t>
            </a:r>
          </a:p>
        </p:txBody>
      </p:sp>
      <p:sp>
        <p:nvSpPr>
          <p:cNvPr id="15" name="Picture Placeholder 14">
            <a:extLst>
              <a:ext uri="{FF2B5EF4-FFF2-40B4-BE49-F238E27FC236}">
                <a16:creationId xmlns:a16="http://schemas.microsoft.com/office/drawing/2014/main" id="{47ABE49D-D822-4BCD-A9AA-75CBC24C91CE}"/>
              </a:ext>
            </a:extLst>
          </p:cNvPr>
          <p:cNvSpPr>
            <a:spLocks noGrp="1"/>
          </p:cNvSpPr>
          <p:nvPr>
            <p:ph type="pic" sz="quarter" idx="13"/>
          </p:nvPr>
        </p:nvSpPr>
        <p:spPr>
          <a:xfrm>
            <a:off x="685800" y="414338"/>
            <a:ext cx="2667000" cy="871537"/>
          </a:xfrm>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006831"/>
            <a:ext cx="8588248" cy="522557"/>
          </a:xfrm>
        </p:spPr>
        <p:txBody>
          <a:bodyPr anchor="b"/>
          <a:lstStyle>
            <a:lvl1pPr algn="ctr">
              <a:defRPr sz="22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10327"/>
            <a:ext cx="9144000" cy="4913922"/>
          </a:xfrm>
        </p:spPr>
        <p:txBody>
          <a:bodyPr/>
          <a:lstStyle>
            <a:lvl1pPr marL="0" indent="0">
              <a:buNone/>
              <a:defRPr sz="3200"/>
            </a:lvl1pPr>
            <a:lvl2pPr marL="456449" indent="0">
              <a:buNone/>
              <a:defRPr sz="2800"/>
            </a:lvl2pPr>
            <a:lvl3pPr marL="912899" indent="0">
              <a:buNone/>
              <a:defRPr sz="2400"/>
            </a:lvl3pPr>
            <a:lvl4pPr marL="1369349" indent="0">
              <a:buNone/>
              <a:defRPr sz="2000"/>
            </a:lvl4pPr>
            <a:lvl5pPr marL="1825798" indent="0">
              <a:buNone/>
              <a:defRPr sz="2000"/>
            </a:lvl5pPr>
            <a:lvl6pPr marL="2282248" indent="0">
              <a:buNone/>
              <a:defRPr sz="2000"/>
            </a:lvl6pPr>
            <a:lvl7pPr marL="2738697" indent="0">
              <a:buNone/>
              <a:defRPr sz="2000"/>
            </a:lvl7pPr>
            <a:lvl8pPr marL="3195147" indent="0">
              <a:buNone/>
              <a:defRPr sz="2000"/>
            </a:lvl8pPr>
            <a:lvl9pPr marL="3651597"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301752" y="5607552"/>
            <a:ext cx="8588248" cy="538394"/>
          </a:xfrm>
        </p:spPr>
        <p:txBody>
          <a:bodyPr>
            <a:normAutofit/>
          </a:bodyPr>
          <a:lstStyle>
            <a:lvl1pPr marL="0" indent="0" algn="ctr">
              <a:buNone/>
              <a:defRPr sz="1600"/>
            </a:lvl1pPr>
            <a:lvl2pPr marL="456449" indent="0">
              <a:buNone/>
              <a:defRPr sz="1200"/>
            </a:lvl2pPr>
            <a:lvl3pPr marL="912899" indent="0">
              <a:buNone/>
              <a:defRPr sz="1000"/>
            </a:lvl3pPr>
            <a:lvl4pPr marL="1369349" indent="0">
              <a:buNone/>
              <a:defRPr sz="900"/>
            </a:lvl4pPr>
            <a:lvl5pPr marL="1825798" indent="0">
              <a:buNone/>
              <a:defRPr sz="900"/>
            </a:lvl5pPr>
            <a:lvl6pPr marL="2282248" indent="0">
              <a:buNone/>
              <a:defRPr sz="900"/>
            </a:lvl6pPr>
            <a:lvl7pPr marL="2738697" indent="0">
              <a:buNone/>
              <a:defRPr sz="900"/>
            </a:lvl7pPr>
            <a:lvl8pPr marL="3195147" indent="0">
              <a:buNone/>
              <a:defRPr sz="900"/>
            </a:lvl8pPr>
            <a:lvl9pPr marL="3651597"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1D2EA5EF-C699-AF4C-BA42-C0A1CAAB713C}" type="slidenum">
              <a:rPr lang="en-US" smtClean="0"/>
              <a:t>‹#›</a:t>
            </a:fld>
            <a:endParaRPr lang="en-US" dirty="0"/>
          </a:p>
        </p:txBody>
      </p:sp>
      <p:sp>
        <p:nvSpPr>
          <p:cNvPr id="10" name="Date Placeholder 3"/>
          <p:cNvSpPr>
            <a:spLocks noGrp="1"/>
          </p:cNvSpPr>
          <p:nvPr>
            <p:ph type="dt" sz="half" idx="12"/>
          </p:nvPr>
        </p:nvSpPr>
        <p:spPr>
          <a:xfrm>
            <a:off x="7719760" y="6352708"/>
            <a:ext cx="738443" cy="365760"/>
          </a:xfrm>
          <a:prstGeom prst="rect">
            <a:avLst/>
          </a:prstGeom>
        </p:spPr>
        <p:txBody>
          <a:bodyPr anchor="ctr"/>
          <a:lstStyle>
            <a:lvl1pPr>
              <a:defRPr sz="1200">
                <a:solidFill>
                  <a:srgbClr val="88A7DF"/>
                </a:solidFill>
              </a:defRPr>
            </a:lvl1pPr>
          </a:lstStyle>
          <a:p>
            <a:fld id="{49BDB5D9-E2AC-B147-8C6B-8A1FB7731B75}" type="datetime7">
              <a:rPr lang="en-US" smtClean="0"/>
              <a:t>Apr-21</a:t>
            </a:fld>
            <a:endParaRPr lang="en-US" dirty="0"/>
          </a:p>
        </p:txBody>
      </p:sp>
      <p:sp>
        <p:nvSpPr>
          <p:cNvPr id="14" name="Footer Placeholder 4"/>
          <p:cNvSpPr>
            <a:spLocks noGrp="1"/>
          </p:cNvSpPr>
          <p:nvPr>
            <p:ph type="ftr" sz="quarter" idx="13"/>
          </p:nvPr>
        </p:nvSpPr>
        <p:spPr>
          <a:xfrm>
            <a:off x="3352459" y="6352708"/>
            <a:ext cx="4367298"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a:t>paetc.org</a:t>
            </a:r>
          </a:p>
        </p:txBody>
      </p:sp>
      <p:sp>
        <p:nvSpPr>
          <p:cNvPr id="11" name="Picture Placeholder 4">
            <a:extLst>
              <a:ext uri="{FF2B5EF4-FFF2-40B4-BE49-F238E27FC236}">
                <a16:creationId xmlns:a16="http://schemas.microsoft.com/office/drawing/2014/main" id="{DA08B0EE-43D8-4FB8-83D7-2A12E07293AD}"/>
              </a:ext>
            </a:extLst>
          </p:cNvPr>
          <p:cNvSpPr>
            <a:spLocks noGrp="1"/>
          </p:cNvSpPr>
          <p:nvPr>
            <p:ph type="pic" sz="quarter" idx="14"/>
          </p:nvPr>
        </p:nvSpPr>
        <p:spPr>
          <a:xfrm>
            <a:off x="457200" y="6259363"/>
            <a:ext cx="1817688" cy="552450"/>
          </a:xfrm>
        </p:spPr>
        <p:txBody>
          <a:body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4731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5" name="Shape 15"/>
          <p:cNvSpPr>
            <a:spLocks noGrp="1"/>
          </p:cNvSpPr>
          <p:nvPr>
            <p:ph type="body" idx="1"/>
          </p:nvPr>
        </p:nvSpPr>
        <p:spPr>
          <a:prstGeom prst="rect">
            <a:avLst/>
          </a:prstGeom>
        </p:spPr>
        <p:txBody>
          <a:bodyPr/>
          <a:lstStyle/>
          <a:p>
            <a:pPr lvl="0"/>
            <a:endParaRPr dirty="0"/>
          </a:p>
        </p:txBody>
      </p:sp>
    </p:spTree>
    <p:extLst>
      <p:ext uri="{BB962C8B-B14F-4D97-AF65-F5344CB8AC3E}">
        <p14:creationId xmlns:p14="http://schemas.microsoft.com/office/powerpoint/2010/main" val="272137708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1143000"/>
          </a:xfrm>
          <a:prstGeom prst="rect">
            <a:avLst/>
          </a:prstGeom>
        </p:spPr>
        <p:txBody>
          <a:bodyPr anchor="b" anchorCtr="0"/>
          <a:lstStyle>
            <a:lvl1pPr algn="l">
              <a:lnSpc>
                <a:spcPts val="2250"/>
              </a:lnSpc>
              <a:defRPr sz="2100" b="1" baseline="0">
                <a:solidFill>
                  <a:srgbClr val="00788A"/>
                </a:solidFill>
                <a:effectLst/>
                <a:latin typeface="Calibri" pitchFamily="34" charset="0"/>
              </a:defRPr>
            </a:lvl1pPr>
          </a:lstStyle>
          <a:p>
            <a:r>
              <a:rPr lang="en-US" dirty="0"/>
              <a:t>Bottom band: NCHHSTP</a:t>
            </a:r>
          </a:p>
        </p:txBody>
      </p:sp>
      <p:sp>
        <p:nvSpPr>
          <p:cNvPr id="6" name="Text Placeholder 7"/>
          <p:cNvSpPr>
            <a:spLocks noGrp="1"/>
          </p:cNvSpPr>
          <p:nvPr>
            <p:ph type="body" sz="quarter" idx="10"/>
          </p:nvPr>
        </p:nvSpPr>
        <p:spPr>
          <a:xfrm>
            <a:off x="457200" y="1545167"/>
            <a:ext cx="8229600" cy="4455584"/>
          </a:xfrm>
        </p:spPr>
        <p:txBody>
          <a:bodyPr/>
          <a:lstStyle>
            <a:lvl1pPr marL="257175" indent="-257175">
              <a:buClr>
                <a:srgbClr val="006A71"/>
              </a:buClr>
              <a:buFont typeface="Wingdings" panose="05000000000000000000" pitchFamily="2" charset="2"/>
              <a:buChar char="§"/>
              <a:defRPr sz="1500">
                <a:solidFill>
                  <a:schemeClr val="accent4">
                    <a:lumMod val="75000"/>
                  </a:schemeClr>
                </a:solidFill>
              </a:defRPr>
            </a:lvl1pPr>
            <a:lvl2pPr>
              <a:buClr>
                <a:srgbClr val="9A4E9E"/>
              </a:buClr>
              <a:defRPr sz="1500">
                <a:solidFill>
                  <a:schemeClr val="accent4">
                    <a:lumMod val="75000"/>
                  </a:schemeClr>
                </a:solidFill>
              </a:defRPr>
            </a:lvl2pPr>
            <a:lvl3pPr>
              <a:buClr>
                <a:srgbClr val="C00000"/>
              </a:buClr>
              <a:defRPr sz="1500">
                <a:solidFill>
                  <a:schemeClr val="accent4">
                    <a:lumMod val="75000"/>
                  </a:schemeClr>
                </a:solidFill>
              </a:defRPr>
            </a:lvl3pPr>
            <a:lvl4pPr>
              <a:defRPr sz="1500">
                <a:solidFill>
                  <a:schemeClr val="accent4">
                    <a:lumMod val="75000"/>
                  </a:schemeClr>
                </a:solidFill>
              </a:defRPr>
            </a:lvl4pPr>
            <a:lvl5pPr>
              <a:defRPr sz="15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
        <p:nvSpPr>
          <p:cNvPr id="8" name="Picture Placeholder 7">
            <a:extLst>
              <a:ext uri="{FF2B5EF4-FFF2-40B4-BE49-F238E27FC236}">
                <a16:creationId xmlns:a16="http://schemas.microsoft.com/office/drawing/2014/main" id="{7B2BAF5B-54FC-4C37-B6CD-121808908A5A}"/>
              </a:ext>
            </a:extLst>
          </p:cNvPr>
          <p:cNvSpPr>
            <a:spLocks noGrp="1"/>
          </p:cNvSpPr>
          <p:nvPr>
            <p:ph type="pic" sz="quarter" idx="11"/>
          </p:nvPr>
        </p:nvSpPr>
        <p:spPr>
          <a:xfrm>
            <a:off x="0" y="6219825"/>
            <a:ext cx="1031875" cy="552450"/>
          </a:xfrm>
        </p:spPr>
        <p:txBody>
          <a:bodyPr/>
          <a:lstStyle/>
          <a:p>
            <a:endParaRPr lang="en-US"/>
          </a:p>
        </p:txBody>
      </p:sp>
      <p:sp>
        <p:nvSpPr>
          <p:cNvPr id="13" name="Picture Placeholder 12">
            <a:extLst>
              <a:ext uri="{FF2B5EF4-FFF2-40B4-BE49-F238E27FC236}">
                <a16:creationId xmlns:a16="http://schemas.microsoft.com/office/drawing/2014/main" id="{74F15B4F-4C43-49AC-921E-49FAE8A48651}"/>
              </a:ext>
            </a:extLst>
          </p:cNvPr>
          <p:cNvSpPr>
            <a:spLocks noGrp="1"/>
          </p:cNvSpPr>
          <p:nvPr>
            <p:ph type="pic" sz="quarter" idx="12"/>
          </p:nvPr>
        </p:nvSpPr>
        <p:spPr>
          <a:xfrm>
            <a:off x="0" y="6677247"/>
            <a:ext cx="9144000" cy="180753"/>
          </a:xfrm>
        </p:spPr>
        <p:txBody>
          <a:bodyPr/>
          <a:lstStyle/>
          <a:p>
            <a:endParaRPr lang="en-US"/>
          </a:p>
        </p:txBody>
      </p:sp>
    </p:spTree>
    <p:extLst>
      <p:ext uri="{BB962C8B-B14F-4D97-AF65-F5344CB8AC3E}">
        <p14:creationId xmlns:p14="http://schemas.microsoft.com/office/powerpoint/2010/main" val="304992530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73163"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35563" y="1981200"/>
            <a:ext cx="3810000" cy="4114800"/>
          </a:xfrm>
        </p:spPr>
        <p:txBody>
          <a:bodyPr/>
          <a:lstStyle/>
          <a:p>
            <a:pPr lvl="0"/>
            <a:endParaRPr lang="en-US" noProof="0"/>
          </a:p>
        </p:txBody>
      </p:sp>
      <p:sp>
        <p:nvSpPr>
          <p:cNvPr id="5" name="Rectangle 27">
            <a:extLst>
              <a:ext uri="{FF2B5EF4-FFF2-40B4-BE49-F238E27FC236}">
                <a16:creationId xmlns:a16="http://schemas.microsoft.com/office/drawing/2014/main" id="{E98DBB7D-145F-4CF5-8D66-5CD4A61DA700}"/>
              </a:ext>
            </a:extLst>
          </p:cNvPr>
          <p:cNvSpPr>
            <a:spLocks noGrp="1" noChangeArrowheads="1"/>
          </p:cNvSpPr>
          <p:nvPr>
            <p:ph type="dt" sz="half" idx="10"/>
          </p:nvPr>
        </p:nvSpPr>
        <p:spPr>
          <a:ln/>
        </p:spPr>
        <p:txBody>
          <a:bodyPr/>
          <a:lstStyle>
            <a:lvl1pPr>
              <a:defRPr/>
            </a:lvl1pPr>
          </a:lstStyle>
          <a:p>
            <a:pPr>
              <a:defRPr/>
            </a:pPr>
            <a:fld id="{CB7D552D-4624-C249-8D69-A8247C374668}" type="datetime7">
              <a:rPr lang="en-US" smtClean="0"/>
              <a:t>Apr-21</a:t>
            </a:fld>
            <a:endParaRPr lang="en-US"/>
          </a:p>
        </p:txBody>
      </p:sp>
      <p:sp>
        <p:nvSpPr>
          <p:cNvPr id="6" name="Rectangle 28">
            <a:extLst>
              <a:ext uri="{FF2B5EF4-FFF2-40B4-BE49-F238E27FC236}">
                <a16:creationId xmlns:a16="http://schemas.microsoft.com/office/drawing/2014/main" id="{D7DE4CE5-078A-43A8-B468-FD6E9F198786}"/>
              </a:ext>
            </a:extLst>
          </p:cNvPr>
          <p:cNvSpPr>
            <a:spLocks noGrp="1" noChangeArrowheads="1"/>
          </p:cNvSpPr>
          <p:nvPr>
            <p:ph type="ftr" sz="quarter" idx="11"/>
          </p:nvPr>
        </p:nvSpPr>
        <p:spPr>
          <a:ln/>
        </p:spPr>
        <p:txBody>
          <a:bodyPr/>
          <a:lstStyle>
            <a:lvl1pPr>
              <a:defRPr/>
            </a:lvl1pPr>
          </a:lstStyle>
          <a:p>
            <a:pPr>
              <a:defRPr/>
            </a:pPr>
            <a:r>
              <a:rPr lang="en-US"/>
              <a:t>paetc.org</a:t>
            </a:r>
          </a:p>
        </p:txBody>
      </p:sp>
      <p:sp>
        <p:nvSpPr>
          <p:cNvPr id="7" name="Rectangle 29">
            <a:extLst>
              <a:ext uri="{FF2B5EF4-FFF2-40B4-BE49-F238E27FC236}">
                <a16:creationId xmlns:a16="http://schemas.microsoft.com/office/drawing/2014/main" id="{A2AFB5CE-0F5A-4CA8-8F56-6C28711D19A6}"/>
              </a:ext>
            </a:extLst>
          </p:cNvPr>
          <p:cNvSpPr>
            <a:spLocks noGrp="1" noChangeArrowheads="1"/>
          </p:cNvSpPr>
          <p:nvPr>
            <p:ph type="sldNum" sz="quarter" idx="12"/>
          </p:nvPr>
        </p:nvSpPr>
        <p:spPr>
          <a:ln/>
        </p:spPr>
        <p:txBody>
          <a:bodyPr/>
          <a:lstStyle>
            <a:lvl1pPr>
              <a:defRPr/>
            </a:lvl1pPr>
          </a:lstStyle>
          <a:p>
            <a:pPr>
              <a:defRPr/>
            </a:pPr>
            <a:fld id="{C60127FC-D8E0-451D-9901-A98C4CD5CF09}" type="slidenum">
              <a:rPr lang="en-US" altLang="en-US"/>
              <a:pPr>
                <a:defRPr/>
              </a:pPr>
              <a:t>‹#›</a:t>
            </a:fld>
            <a:endParaRPr lang="en-US" altLang="en-US"/>
          </a:p>
        </p:txBody>
      </p:sp>
    </p:spTree>
    <p:extLst>
      <p:ext uri="{BB962C8B-B14F-4D97-AF65-F5344CB8AC3E}">
        <p14:creationId xmlns:p14="http://schemas.microsoft.com/office/powerpoint/2010/main" val="10838278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a:extLst>
              <a:ext uri="{FF2B5EF4-FFF2-40B4-BE49-F238E27FC236}">
                <a16:creationId xmlns:a16="http://schemas.microsoft.com/office/drawing/2014/main" id="{7A01A7AB-3097-424F-8693-4DEFB5C9BD94}"/>
              </a:ext>
            </a:extLst>
          </p:cNvPr>
          <p:cNvSpPr>
            <a:spLocks noGrp="1" noChangeArrowheads="1"/>
          </p:cNvSpPr>
          <p:nvPr>
            <p:ph type="dt" sz="half" idx="10"/>
          </p:nvPr>
        </p:nvSpPr>
        <p:spPr>
          <a:ln/>
        </p:spPr>
        <p:txBody>
          <a:bodyPr/>
          <a:lstStyle>
            <a:lvl1pPr>
              <a:defRPr/>
            </a:lvl1pPr>
          </a:lstStyle>
          <a:p>
            <a:pPr>
              <a:defRPr/>
            </a:pPr>
            <a:fld id="{A0039B4E-B95B-3C44-BFD6-E3AED1139BCC}" type="datetime7">
              <a:rPr lang="en-US" smtClean="0"/>
              <a:t>Apr-21</a:t>
            </a:fld>
            <a:endParaRPr lang="en-US"/>
          </a:p>
        </p:txBody>
      </p:sp>
      <p:sp>
        <p:nvSpPr>
          <p:cNvPr id="5" name="Rectangle 28">
            <a:extLst>
              <a:ext uri="{FF2B5EF4-FFF2-40B4-BE49-F238E27FC236}">
                <a16:creationId xmlns:a16="http://schemas.microsoft.com/office/drawing/2014/main" id="{8BAD6DBD-BD72-4C42-9C49-FB15DF67AEA5}"/>
              </a:ext>
            </a:extLst>
          </p:cNvPr>
          <p:cNvSpPr>
            <a:spLocks noGrp="1" noChangeArrowheads="1"/>
          </p:cNvSpPr>
          <p:nvPr>
            <p:ph type="ftr" sz="quarter" idx="11"/>
          </p:nvPr>
        </p:nvSpPr>
        <p:spPr>
          <a:ln/>
        </p:spPr>
        <p:txBody>
          <a:bodyPr/>
          <a:lstStyle>
            <a:lvl1pPr>
              <a:defRPr/>
            </a:lvl1pPr>
          </a:lstStyle>
          <a:p>
            <a:pPr>
              <a:defRPr/>
            </a:pPr>
            <a:r>
              <a:rPr lang="en-US"/>
              <a:t>paetc.org</a:t>
            </a:r>
          </a:p>
        </p:txBody>
      </p:sp>
      <p:sp>
        <p:nvSpPr>
          <p:cNvPr id="6" name="Rectangle 29">
            <a:extLst>
              <a:ext uri="{FF2B5EF4-FFF2-40B4-BE49-F238E27FC236}">
                <a16:creationId xmlns:a16="http://schemas.microsoft.com/office/drawing/2014/main" id="{D73693A8-F77F-411F-83F8-BD7F666F200F}"/>
              </a:ext>
            </a:extLst>
          </p:cNvPr>
          <p:cNvSpPr>
            <a:spLocks noGrp="1" noChangeArrowheads="1"/>
          </p:cNvSpPr>
          <p:nvPr>
            <p:ph type="sldNum" sz="quarter" idx="12"/>
          </p:nvPr>
        </p:nvSpPr>
        <p:spPr>
          <a:ln/>
        </p:spPr>
        <p:txBody>
          <a:bodyPr/>
          <a:lstStyle>
            <a:lvl1pPr>
              <a:defRPr/>
            </a:lvl1pPr>
          </a:lstStyle>
          <a:p>
            <a:pPr>
              <a:defRPr/>
            </a:pPr>
            <a:fld id="{FBD2E8E7-F9CB-4BCB-9993-E2C8E436AB15}" type="slidenum">
              <a:rPr lang="en-US" altLang="en-US"/>
              <a:pPr>
                <a:defRPr/>
              </a:pPr>
              <a:t>‹#›</a:t>
            </a:fld>
            <a:endParaRPr lang="en-US" altLang="en-US"/>
          </a:p>
        </p:txBody>
      </p:sp>
    </p:spTree>
    <p:extLst>
      <p:ext uri="{BB962C8B-B14F-4D97-AF65-F5344CB8AC3E}">
        <p14:creationId xmlns:p14="http://schemas.microsoft.com/office/powerpoint/2010/main" val="1558296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300FEB0-219C-D54B-9413-C4B37FBCD557}" type="datetime7">
              <a:rPr lang="en-US" smtClean="0"/>
              <a:t>Apr-21</a:t>
            </a:fld>
            <a:endParaRPr lang="en-US"/>
          </a:p>
        </p:txBody>
      </p:sp>
      <p:sp>
        <p:nvSpPr>
          <p:cNvPr id="3" name="Footer Placeholder 2"/>
          <p:cNvSpPr>
            <a:spLocks noGrp="1"/>
          </p:cNvSpPr>
          <p:nvPr>
            <p:ph type="ftr" sz="quarter" idx="11"/>
          </p:nvPr>
        </p:nvSpPr>
        <p:spPr/>
        <p:txBody>
          <a:bodyPr/>
          <a:lstStyle/>
          <a:p>
            <a:pPr>
              <a:defRPr/>
            </a:pPr>
            <a:r>
              <a:rPr lang="en-US"/>
              <a:t>paetc.org</a:t>
            </a:r>
          </a:p>
        </p:txBody>
      </p:sp>
      <p:sp>
        <p:nvSpPr>
          <p:cNvPr id="4" name="Slide Number Placeholder 3"/>
          <p:cNvSpPr>
            <a:spLocks noGrp="1"/>
          </p:cNvSpPr>
          <p:nvPr>
            <p:ph type="sldNum" sz="quarter" idx="12"/>
          </p:nvPr>
        </p:nvSpPr>
        <p:spPr/>
        <p:txBody>
          <a:bodyPr/>
          <a:lstStyle/>
          <a:p>
            <a:pPr>
              <a:defRPr/>
            </a:pPr>
            <a:fld id="{A4682EB2-F032-440B-9BDF-F3B8D3AA4178}" type="slidenum">
              <a:rPr lang="en-US" altLang="en-US" smtClean="0"/>
              <a:pPr>
                <a:defRPr/>
              </a:pPr>
              <a:t>‹#›</a:t>
            </a:fld>
            <a:endParaRPr lang="en-US" altLang="en-US"/>
          </a:p>
        </p:txBody>
      </p:sp>
    </p:spTree>
    <p:extLst>
      <p:ext uri="{BB962C8B-B14F-4D97-AF65-F5344CB8AC3E}">
        <p14:creationId xmlns:p14="http://schemas.microsoft.com/office/powerpoint/2010/main" val="92621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dirty="0"/>
          </a:p>
        </p:txBody>
      </p:sp>
      <p:sp>
        <p:nvSpPr>
          <p:cNvPr id="8"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36721F05-C73F-B847-9E74-EF2E48BB8BF7}" type="datetime7">
              <a:rPr lang="en-US" smtClean="0"/>
              <a:t>Apr-21</a:t>
            </a:fld>
            <a:endParaRPr lang="en-US" dirty="0"/>
          </a:p>
        </p:txBody>
      </p:sp>
      <p:sp>
        <p:nvSpPr>
          <p:cNvPr id="12" name="Footer Placeholder 4"/>
          <p:cNvSpPr>
            <a:spLocks noGrp="1"/>
          </p:cNvSpPr>
          <p:nvPr>
            <p:ph type="ftr" sz="quarter" idx="11"/>
          </p:nvPr>
        </p:nvSpPr>
        <p:spPr>
          <a:xfrm>
            <a:off x="3352459" y="6352708"/>
            <a:ext cx="4367298"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a:t>paetc.org</a:t>
            </a:r>
          </a:p>
        </p:txBody>
      </p:sp>
      <p:sp>
        <p:nvSpPr>
          <p:cNvPr id="5" name="Picture Placeholder 4">
            <a:extLst>
              <a:ext uri="{FF2B5EF4-FFF2-40B4-BE49-F238E27FC236}">
                <a16:creationId xmlns:a16="http://schemas.microsoft.com/office/drawing/2014/main" id="{A9F10437-E140-4BAD-A42A-947D35ED1FAC}"/>
              </a:ext>
            </a:extLst>
          </p:cNvPr>
          <p:cNvSpPr>
            <a:spLocks noGrp="1"/>
          </p:cNvSpPr>
          <p:nvPr>
            <p:ph type="pic" sz="quarter" idx="13"/>
          </p:nvPr>
        </p:nvSpPr>
        <p:spPr>
          <a:xfrm>
            <a:off x="457200" y="6259363"/>
            <a:ext cx="1817688" cy="552450"/>
          </a:xfrm>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2" y="1600204"/>
            <a:ext cx="8315569" cy="35991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dirty="0"/>
          </a:p>
        </p:txBody>
      </p:sp>
      <p:sp>
        <p:nvSpPr>
          <p:cNvPr id="8"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D111F929-FD7A-3C47-B5C3-99B4D810430F}" type="datetime7">
              <a:rPr lang="en-US" smtClean="0"/>
              <a:t>Apr-21</a:t>
            </a:fld>
            <a:endParaRPr lang="en-US" dirty="0"/>
          </a:p>
        </p:txBody>
      </p:sp>
      <p:sp>
        <p:nvSpPr>
          <p:cNvPr id="12" name="Footer Placeholder 4"/>
          <p:cNvSpPr>
            <a:spLocks noGrp="1"/>
          </p:cNvSpPr>
          <p:nvPr>
            <p:ph type="ftr" sz="quarter" idx="11"/>
          </p:nvPr>
        </p:nvSpPr>
        <p:spPr>
          <a:xfrm>
            <a:off x="3352459" y="6352708"/>
            <a:ext cx="4367298"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a:t>paetc.org</a:t>
            </a:r>
          </a:p>
        </p:txBody>
      </p:sp>
      <p:sp>
        <p:nvSpPr>
          <p:cNvPr id="5" name="Picture Placeholder 4">
            <a:extLst>
              <a:ext uri="{FF2B5EF4-FFF2-40B4-BE49-F238E27FC236}">
                <a16:creationId xmlns:a16="http://schemas.microsoft.com/office/drawing/2014/main" id="{A9F10437-E140-4BAD-A42A-947D35ED1FAC}"/>
              </a:ext>
            </a:extLst>
          </p:cNvPr>
          <p:cNvSpPr>
            <a:spLocks noGrp="1"/>
          </p:cNvSpPr>
          <p:nvPr>
            <p:ph type="pic" sz="quarter" idx="13"/>
          </p:nvPr>
        </p:nvSpPr>
        <p:spPr>
          <a:xfrm>
            <a:off x="457200" y="6259363"/>
            <a:ext cx="1817688" cy="552450"/>
          </a:xfrm>
        </p:spPr>
        <p:txBody>
          <a:bodyPr/>
          <a:lstStyle/>
          <a:p>
            <a:endParaRPr lang="en-US" dirty="0"/>
          </a:p>
        </p:txBody>
      </p:sp>
      <p:sp>
        <p:nvSpPr>
          <p:cNvPr id="7" name="Content Placeholder 6">
            <a:extLst>
              <a:ext uri="{FF2B5EF4-FFF2-40B4-BE49-F238E27FC236}">
                <a16:creationId xmlns:a16="http://schemas.microsoft.com/office/drawing/2014/main" id="{D6A27DF7-FC6F-4118-B09D-34B560DC3F6C}"/>
              </a:ext>
            </a:extLst>
          </p:cNvPr>
          <p:cNvSpPr>
            <a:spLocks noGrp="1"/>
          </p:cNvSpPr>
          <p:nvPr>
            <p:ph sz="quarter" idx="14"/>
          </p:nvPr>
        </p:nvSpPr>
        <p:spPr>
          <a:xfrm>
            <a:off x="457200" y="5486400"/>
            <a:ext cx="8315325" cy="552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809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6" y="3187172"/>
            <a:ext cx="7659687" cy="1168401"/>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7" y="1553633"/>
            <a:ext cx="6135687" cy="1633538"/>
          </a:xfrm>
        </p:spPr>
        <p:txBody>
          <a:bodyPr anchor="b"/>
          <a:lstStyle>
            <a:lvl1pPr marL="0" indent="0">
              <a:buNone/>
              <a:defRPr sz="2000">
                <a:solidFill>
                  <a:srgbClr val="222222"/>
                </a:solidFill>
              </a:defRPr>
            </a:lvl1pPr>
            <a:lvl2pPr marL="456449" indent="0">
              <a:buNone/>
              <a:defRPr sz="1800">
                <a:solidFill>
                  <a:schemeClr val="tx1">
                    <a:tint val="75000"/>
                  </a:schemeClr>
                </a:solidFill>
              </a:defRPr>
            </a:lvl2pPr>
            <a:lvl3pPr marL="912899" indent="0">
              <a:buNone/>
              <a:defRPr sz="1600">
                <a:solidFill>
                  <a:schemeClr val="tx1">
                    <a:tint val="75000"/>
                  </a:schemeClr>
                </a:solidFill>
              </a:defRPr>
            </a:lvl3pPr>
            <a:lvl4pPr marL="1369349" indent="0">
              <a:buNone/>
              <a:defRPr sz="1400">
                <a:solidFill>
                  <a:schemeClr val="tx1">
                    <a:tint val="75000"/>
                  </a:schemeClr>
                </a:solidFill>
              </a:defRPr>
            </a:lvl4pPr>
            <a:lvl5pPr marL="1825798" indent="0">
              <a:buNone/>
              <a:defRPr sz="1400">
                <a:solidFill>
                  <a:schemeClr val="tx1">
                    <a:tint val="75000"/>
                  </a:schemeClr>
                </a:solidFill>
              </a:defRPr>
            </a:lvl5pPr>
            <a:lvl6pPr marL="2282248" indent="0">
              <a:buNone/>
              <a:defRPr sz="1400">
                <a:solidFill>
                  <a:schemeClr val="tx1">
                    <a:tint val="75000"/>
                  </a:schemeClr>
                </a:solidFill>
              </a:defRPr>
            </a:lvl6pPr>
            <a:lvl7pPr marL="2738697" indent="0">
              <a:buNone/>
              <a:defRPr sz="1400">
                <a:solidFill>
                  <a:schemeClr val="tx1">
                    <a:tint val="75000"/>
                  </a:schemeClr>
                </a:solidFill>
              </a:defRPr>
            </a:lvl7pPr>
            <a:lvl8pPr marL="3195147" indent="0">
              <a:buNone/>
              <a:defRPr sz="1400">
                <a:solidFill>
                  <a:schemeClr val="tx1">
                    <a:tint val="75000"/>
                  </a:schemeClr>
                </a:solidFill>
              </a:defRPr>
            </a:lvl8pPr>
            <a:lvl9pPr marL="3651597"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dirty="0"/>
          </a:p>
        </p:txBody>
      </p:sp>
      <p:sp>
        <p:nvSpPr>
          <p:cNvPr id="8"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5F4D7F6C-B2CE-B142-B1E2-0FCE2852E5CF}" type="datetime7">
              <a:rPr lang="en-US" smtClean="0"/>
              <a:t>Apr-21</a:t>
            </a:fld>
            <a:endParaRPr lang="en-US" dirty="0"/>
          </a:p>
        </p:txBody>
      </p:sp>
      <p:sp>
        <p:nvSpPr>
          <p:cNvPr id="12" name="Footer Placeholder 4"/>
          <p:cNvSpPr>
            <a:spLocks noGrp="1"/>
          </p:cNvSpPr>
          <p:nvPr>
            <p:ph type="ftr" sz="quarter" idx="11"/>
          </p:nvPr>
        </p:nvSpPr>
        <p:spPr>
          <a:xfrm>
            <a:off x="3352459" y="6352708"/>
            <a:ext cx="4367298"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a:t>paetc.org</a:t>
            </a:r>
          </a:p>
        </p:txBody>
      </p:sp>
      <p:sp>
        <p:nvSpPr>
          <p:cNvPr id="9" name="Picture Placeholder 4">
            <a:extLst>
              <a:ext uri="{FF2B5EF4-FFF2-40B4-BE49-F238E27FC236}">
                <a16:creationId xmlns:a16="http://schemas.microsoft.com/office/drawing/2014/main" id="{29FBA838-19FC-4C59-904D-5343CCFF12CC}"/>
              </a:ext>
            </a:extLst>
          </p:cNvPr>
          <p:cNvSpPr>
            <a:spLocks noGrp="1"/>
          </p:cNvSpPr>
          <p:nvPr>
            <p:ph type="pic" sz="quarter" idx="13"/>
          </p:nvPr>
        </p:nvSpPr>
        <p:spPr>
          <a:xfrm>
            <a:off x="722317" y="6259363"/>
            <a:ext cx="1817688" cy="552450"/>
          </a:xfrm>
        </p:spPr>
        <p:txBody>
          <a:body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536192"/>
            <a:ext cx="3657600" cy="44313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2" y="1536192"/>
            <a:ext cx="4038599" cy="44313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dirty="0"/>
          </a:p>
        </p:txBody>
      </p:sp>
      <p:sp>
        <p:nvSpPr>
          <p:cNvPr id="9" name="Date Placeholder 3"/>
          <p:cNvSpPr>
            <a:spLocks noGrp="1"/>
          </p:cNvSpPr>
          <p:nvPr>
            <p:ph type="dt" sz="half" idx="13"/>
          </p:nvPr>
        </p:nvSpPr>
        <p:spPr>
          <a:xfrm>
            <a:off x="7719760" y="6352708"/>
            <a:ext cx="738443" cy="365760"/>
          </a:xfrm>
          <a:prstGeom prst="rect">
            <a:avLst/>
          </a:prstGeom>
        </p:spPr>
        <p:txBody>
          <a:bodyPr anchor="ctr"/>
          <a:lstStyle>
            <a:lvl1pPr>
              <a:defRPr sz="1200">
                <a:solidFill>
                  <a:srgbClr val="88A7DF"/>
                </a:solidFill>
              </a:defRPr>
            </a:lvl1pPr>
          </a:lstStyle>
          <a:p>
            <a:fld id="{34D3D4D7-DAE5-9E46-B4AA-5C8548DC39E1}" type="datetime7">
              <a:rPr lang="en-US" smtClean="0"/>
              <a:t>Apr-21</a:t>
            </a:fld>
            <a:endParaRPr lang="en-US" dirty="0"/>
          </a:p>
        </p:txBody>
      </p:sp>
      <p:sp>
        <p:nvSpPr>
          <p:cNvPr id="13" name="Footer Placeholder 4"/>
          <p:cNvSpPr>
            <a:spLocks noGrp="1"/>
          </p:cNvSpPr>
          <p:nvPr>
            <p:ph type="ftr" sz="quarter" idx="11"/>
          </p:nvPr>
        </p:nvSpPr>
        <p:spPr>
          <a:xfrm>
            <a:off x="3352459" y="6352708"/>
            <a:ext cx="4367298"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a:t>paetc.org</a:t>
            </a:r>
          </a:p>
        </p:txBody>
      </p:sp>
      <p:sp>
        <p:nvSpPr>
          <p:cNvPr id="10" name="Picture Placeholder 4">
            <a:extLst>
              <a:ext uri="{FF2B5EF4-FFF2-40B4-BE49-F238E27FC236}">
                <a16:creationId xmlns:a16="http://schemas.microsoft.com/office/drawing/2014/main" id="{C79442D6-B72E-4447-9692-75DEB713DB39}"/>
              </a:ext>
            </a:extLst>
          </p:cNvPr>
          <p:cNvSpPr>
            <a:spLocks noGrp="1"/>
          </p:cNvSpPr>
          <p:nvPr>
            <p:ph type="pic" sz="quarter" idx="14"/>
          </p:nvPr>
        </p:nvSpPr>
        <p:spPr>
          <a:xfrm>
            <a:off x="457200" y="6259363"/>
            <a:ext cx="1817688" cy="552450"/>
          </a:xfrm>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44605"/>
            <a:ext cx="3890108" cy="639763"/>
          </a:xfrm>
        </p:spPr>
        <p:txBody>
          <a:bodyPr anchor="b">
            <a:noAutofit/>
          </a:bodyPr>
          <a:lstStyle>
            <a:lvl1pPr marL="0" indent="0" algn="l">
              <a:buNone/>
              <a:defRPr sz="2800" b="0">
                <a:solidFill>
                  <a:schemeClr val="tx2"/>
                </a:solidFill>
              </a:defRPr>
            </a:lvl1pPr>
            <a:lvl2pPr marL="456449" indent="0">
              <a:buNone/>
              <a:defRPr sz="2000" b="1"/>
            </a:lvl2pPr>
            <a:lvl3pPr marL="912899" indent="0">
              <a:buNone/>
              <a:defRPr sz="1800" b="1"/>
            </a:lvl3pPr>
            <a:lvl4pPr marL="1369349" indent="0">
              <a:buNone/>
              <a:defRPr sz="1600" b="1"/>
            </a:lvl4pPr>
            <a:lvl5pPr marL="1825798" indent="0">
              <a:buNone/>
              <a:defRPr sz="1600" b="1"/>
            </a:lvl5pPr>
            <a:lvl6pPr marL="2282248" indent="0">
              <a:buNone/>
              <a:defRPr sz="1600" b="1"/>
            </a:lvl6pPr>
            <a:lvl7pPr marL="2738697" indent="0">
              <a:buNone/>
              <a:defRPr sz="1600" b="1"/>
            </a:lvl7pPr>
            <a:lvl8pPr marL="3195147" indent="0">
              <a:buNone/>
              <a:defRPr sz="1600" b="1"/>
            </a:lvl8pPr>
            <a:lvl9pPr marL="365159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08721"/>
            <a:ext cx="3890108" cy="35587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2210" y="1644605"/>
            <a:ext cx="4038599" cy="639763"/>
          </a:xfrm>
        </p:spPr>
        <p:txBody>
          <a:bodyPr anchor="b">
            <a:noAutofit/>
          </a:bodyPr>
          <a:lstStyle>
            <a:lvl1pPr marL="0" indent="0" algn="l">
              <a:buNone/>
              <a:defRPr sz="2800" b="0">
                <a:solidFill>
                  <a:schemeClr val="tx2"/>
                </a:solidFill>
              </a:defRPr>
            </a:lvl1pPr>
            <a:lvl2pPr marL="456449" indent="0">
              <a:buNone/>
              <a:defRPr sz="2000" b="1"/>
            </a:lvl2pPr>
            <a:lvl3pPr marL="912899" indent="0">
              <a:buNone/>
              <a:defRPr sz="1800" b="1"/>
            </a:lvl3pPr>
            <a:lvl4pPr marL="1369349" indent="0">
              <a:buNone/>
              <a:defRPr sz="1600" b="1"/>
            </a:lvl4pPr>
            <a:lvl5pPr marL="1825798" indent="0">
              <a:buNone/>
              <a:defRPr sz="1600" b="1"/>
            </a:lvl5pPr>
            <a:lvl6pPr marL="2282248" indent="0">
              <a:buNone/>
              <a:defRPr sz="1600" b="1"/>
            </a:lvl6pPr>
            <a:lvl7pPr marL="2738697" indent="0">
              <a:buNone/>
              <a:defRPr sz="1600" b="1"/>
            </a:lvl7pPr>
            <a:lvl8pPr marL="3195147" indent="0">
              <a:buNone/>
              <a:defRPr sz="1600" b="1"/>
            </a:lvl8pPr>
            <a:lvl9pPr marL="365159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32210" y="2408721"/>
            <a:ext cx="4038599" cy="35587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D2EA5EF-C699-AF4C-BA42-C0A1CAAB713C}" type="slidenum">
              <a:rPr lang="en-US" smtClean="0"/>
              <a:t>‹#›</a:t>
            </a:fld>
            <a:endParaRPr lang="en-US" dirty="0"/>
          </a:p>
        </p:txBody>
      </p:sp>
      <p:sp>
        <p:nvSpPr>
          <p:cNvPr id="11" name="Date Placeholder 3"/>
          <p:cNvSpPr>
            <a:spLocks noGrp="1"/>
          </p:cNvSpPr>
          <p:nvPr>
            <p:ph type="dt" sz="half" idx="13"/>
          </p:nvPr>
        </p:nvSpPr>
        <p:spPr>
          <a:xfrm>
            <a:off x="7719760" y="6352708"/>
            <a:ext cx="738443" cy="365760"/>
          </a:xfrm>
          <a:prstGeom prst="rect">
            <a:avLst/>
          </a:prstGeom>
        </p:spPr>
        <p:txBody>
          <a:bodyPr anchor="ctr"/>
          <a:lstStyle>
            <a:lvl1pPr>
              <a:defRPr sz="1200">
                <a:solidFill>
                  <a:srgbClr val="88A7DF"/>
                </a:solidFill>
              </a:defRPr>
            </a:lvl1pPr>
          </a:lstStyle>
          <a:p>
            <a:fld id="{05EB9862-8141-A649-8ED5-36639EADC66F}" type="datetime7">
              <a:rPr lang="en-US" smtClean="0"/>
              <a:t>Apr-21</a:t>
            </a:fld>
            <a:endParaRPr lang="en-US" dirty="0"/>
          </a:p>
        </p:txBody>
      </p:sp>
      <p:sp>
        <p:nvSpPr>
          <p:cNvPr id="15" name="Footer Placeholder 4"/>
          <p:cNvSpPr>
            <a:spLocks noGrp="1"/>
          </p:cNvSpPr>
          <p:nvPr>
            <p:ph type="ftr" sz="quarter" idx="11"/>
          </p:nvPr>
        </p:nvSpPr>
        <p:spPr>
          <a:xfrm>
            <a:off x="3352459" y="6352708"/>
            <a:ext cx="4367298"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a:t>paetc.org</a:t>
            </a:r>
          </a:p>
        </p:txBody>
      </p:sp>
      <p:sp>
        <p:nvSpPr>
          <p:cNvPr id="12" name="Picture Placeholder 4">
            <a:extLst>
              <a:ext uri="{FF2B5EF4-FFF2-40B4-BE49-F238E27FC236}">
                <a16:creationId xmlns:a16="http://schemas.microsoft.com/office/drawing/2014/main" id="{619F7B2B-AD73-4722-B850-50330483C853}"/>
              </a:ext>
            </a:extLst>
          </p:cNvPr>
          <p:cNvSpPr>
            <a:spLocks noGrp="1"/>
          </p:cNvSpPr>
          <p:nvPr>
            <p:ph type="pic" sz="quarter" idx="14"/>
          </p:nvPr>
        </p:nvSpPr>
        <p:spPr>
          <a:xfrm>
            <a:off x="457200" y="6259363"/>
            <a:ext cx="1817688" cy="552450"/>
          </a:xfrm>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1D2EA5EF-C699-AF4C-BA42-C0A1CAAB713C}" type="slidenum">
              <a:rPr lang="en-US" smtClean="0"/>
              <a:t>‹#›</a:t>
            </a:fld>
            <a:endParaRPr lang="en-US" dirty="0"/>
          </a:p>
        </p:txBody>
      </p:sp>
      <p:sp>
        <p:nvSpPr>
          <p:cNvPr id="7"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8694CC8D-A0D7-3D44-8A1B-D7163EC703DF}" type="datetime7">
              <a:rPr lang="en-US" smtClean="0"/>
              <a:t>Apr-21</a:t>
            </a:fld>
            <a:endParaRPr lang="en-US" dirty="0"/>
          </a:p>
        </p:txBody>
      </p:sp>
      <p:sp>
        <p:nvSpPr>
          <p:cNvPr id="12" name="Footer Placeholder 4"/>
          <p:cNvSpPr>
            <a:spLocks noGrp="1"/>
          </p:cNvSpPr>
          <p:nvPr>
            <p:ph type="ftr" sz="quarter" idx="11"/>
          </p:nvPr>
        </p:nvSpPr>
        <p:spPr>
          <a:xfrm>
            <a:off x="3352459" y="6352708"/>
            <a:ext cx="4367298"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a:t>paetc.org</a:t>
            </a:r>
          </a:p>
        </p:txBody>
      </p:sp>
      <p:sp>
        <p:nvSpPr>
          <p:cNvPr id="8" name="Picture Placeholder 4">
            <a:extLst>
              <a:ext uri="{FF2B5EF4-FFF2-40B4-BE49-F238E27FC236}">
                <a16:creationId xmlns:a16="http://schemas.microsoft.com/office/drawing/2014/main" id="{AFF28728-DA9E-4A21-8E00-4C27F5675E33}"/>
              </a:ext>
            </a:extLst>
          </p:cNvPr>
          <p:cNvSpPr>
            <a:spLocks noGrp="1"/>
          </p:cNvSpPr>
          <p:nvPr>
            <p:ph type="pic" sz="quarter" idx="13"/>
          </p:nvPr>
        </p:nvSpPr>
        <p:spPr>
          <a:xfrm>
            <a:off x="457200" y="6259363"/>
            <a:ext cx="1817688" cy="552450"/>
          </a:xfrm>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2EA5EF-C699-AF4C-BA42-C0A1CAAB713C}" type="slidenum">
              <a:rPr lang="en-US" smtClean="0"/>
              <a:t>‹#›</a:t>
            </a:fld>
            <a:endParaRPr lang="en-US" dirty="0"/>
          </a:p>
        </p:txBody>
      </p:sp>
      <p:sp>
        <p:nvSpPr>
          <p:cNvPr id="6"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0540584D-3345-6C46-8AE9-1B3E115DF3DD}" type="datetime7">
              <a:rPr lang="en-US" smtClean="0"/>
              <a:t>Apr-21</a:t>
            </a:fld>
            <a:endParaRPr lang="en-US" dirty="0"/>
          </a:p>
        </p:txBody>
      </p:sp>
      <p:sp>
        <p:nvSpPr>
          <p:cNvPr id="10" name="Footer Placeholder 4"/>
          <p:cNvSpPr>
            <a:spLocks noGrp="1"/>
          </p:cNvSpPr>
          <p:nvPr>
            <p:ph type="ftr" sz="quarter" idx="11"/>
          </p:nvPr>
        </p:nvSpPr>
        <p:spPr>
          <a:xfrm>
            <a:off x="3352459" y="6352708"/>
            <a:ext cx="4367298"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a:t>paetc.org</a:t>
            </a:r>
          </a:p>
        </p:txBody>
      </p:sp>
      <p:sp>
        <p:nvSpPr>
          <p:cNvPr id="7" name="Picture Placeholder 4">
            <a:extLst>
              <a:ext uri="{FF2B5EF4-FFF2-40B4-BE49-F238E27FC236}">
                <a16:creationId xmlns:a16="http://schemas.microsoft.com/office/drawing/2014/main" id="{857D5835-DC9A-4457-8D15-633EE263FDAA}"/>
              </a:ext>
            </a:extLst>
          </p:cNvPr>
          <p:cNvSpPr>
            <a:spLocks noGrp="1"/>
          </p:cNvSpPr>
          <p:nvPr>
            <p:ph type="pic" sz="quarter" idx="13"/>
          </p:nvPr>
        </p:nvSpPr>
        <p:spPr>
          <a:xfrm>
            <a:off x="457200" y="6259363"/>
            <a:ext cx="1817688" cy="55245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3" y="5495544"/>
            <a:ext cx="8516815" cy="594360"/>
          </a:xfrm>
        </p:spPr>
        <p:txBody>
          <a:bodyPr anchor="b"/>
          <a:lstStyle>
            <a:lvl1pPr algn="ctr">
              <a:defRPr sz="22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dirty="0"/>
          </a:p>
        </p:txBody>
      </p:sp>
      <p:sp>
        <p:nvSpPr>
          <p:cNvPr id="9" name="Content Placeholder 8"/>
          <p:cNvSpPr>
            <a:spLocks noGrp="1"/>
          </p:cNvSpPr>
          <p:nvPr>
            <p:ph sz="quarter" idx="13"/>
          </p:nvPr>
        </p:nvSpPr>
        <p:spPr>
          <a:xfrm>
            <a:off x="304803" y="381001"/>
            <a:ext cx="8516815" cy="49428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81BADE56-DFAE-DA46-B5FF-D24DA6979FB1}" type="datetime7">
              <a:rPr lang="en-US" smtClean="0"/>
              <a:t>Apr-21</a:t>
            </a:fld>
            <a:endParaRPr lang="en-US" dirty="0"/>
          </a:p>
        </p:txBody>
      </p:sp>
      <p:sp>
        <p:nvSpPr>
          <p:cNvPr id="13" name="Footer Placeholder 4"/>
          <p:cNvSpPr>
            <a:spLocks noGrp="1"/>
          </p:cNvSpPr>
          <p:nvPr>
            <p:ph type="ftr" sz="quarter" idx="11"/>
          </p:nvPr>
        </p:nvSpPr>
        <p:spPr>
          <a:xfrm>
            <a:off x="3352459" y="6352708"/>
            <a:ext cx="4367298"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a:t>paetc.org</a:t>
            </a:r>
          </a:p>
        </p:txBody>
      </p:sp>
      <p:sp>
        <p:nvSpPr>
          <p:cNvPr id="10" name="Picture Placeholder 4">
            <a:extLst>
              <a:ext uri="{FF2B5EF4-FFF2-40B4-BE49-F238E27FC236}">
                <a16:creationId xmlns:a16="http://schemas.microsoft.com/office/drawing/2014/main" id="{C09FBF2B-2764-4DC6-B916-41EC2B427677}"/>
              </a:ext>
            </a:extLst>
          </p:cNvPr>
          <p:cNvSpPr>
            <a:spLocks noGrp="1"/>
          </p:cNvSpPr>
          <p:nvPr>
            <p:ph type="pic" sz="quarter" idx="14"/>
          </p:nvPr>
        </p:nvSpPr>
        <p:spPr>
          <a:xfrm>
            <a:off x="457200" y="6259363"/>
            <a:ext cx="1817688" cy="55245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4" name="Picture 3" descr="large-ribbon_ghost.png"/>
          <p:cNvPicPr>
            <a:picLocks noChangeAspect="1"/>
          </p:cNvPicPr>
          <p:nvPr/>
        </p:nvPicPr>
        <p:blipFill rotWithShape="1">
          <a:blip r:embed="rId18">
            <a:extLst>
              <a:ext uri="{28A0092B-C50C-407E-A947-70E740481C1C}">
                <a14:useLocalDpi xmlns:a14="http://schemas.microsoft.com/office/drawing/2010/main" val="0"/>
              </a:ext>
            </a:extLst>
          </a:blip>
          <a:srcRect l="22457" t="32317" r="11115"/>
          <a:stretch/>
        </p:blipFill>
        <p:spPr>
          <a:xfrm>
            <a:off x="4" y="4"/>
            <a:ext cx="9143999" cy="6197487"/>
          </a:xfrm>
          <a:prstGeom prst="rect">
            <a:avLst/>
          </a:prstGeom>
        </p:spPr>
      </p:pic>
      <p:sp>
        <p:nvSpPr>
          <p:cNvPr id="7" name="Rectangle 6"/>
          <p:cNvSpPr/>
          <p:nvPr/>
        </p:nvSpPr>
        <p:spPr>
          <a:xfrm>
            <a:off x="4" y="6223069"/>
            <a:ext cx="9143999" cy="64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290" tIns="45645" rIns="91290" bIns="45645" rtlCol="0" anchor="ctr"/>
          <a:lstStyle/>
          <a:p>
            <a:pPr algn="ctr"/>
            <a:endParaRPr lang="en-US" dirty="0"/>
          </a:p>
        </p:txBody>
      </p:sp>
      <p:sp>
        <p:nvSpPr>
          <p:cNvPr id="2" name="Title Placeholder 1"/>
          <p:cNvSpPr>
            <a:spLocks noGrp="1"/>
          </p:cNvSpPr>
          <p:nvPr>
            <p:ph type="title"/>
          </p:nvPr>
        </p:nvSpPr>
        <p:spPr>
          <a:xfrm>
            <a:off x="457202" y="274639"/>
            <a:ext cx="8315569" cy="1143000"/>
          </a:xfrm>
          <a:prstGeom prst="rect">
            <a:avLst/>
          </a:prstGeom>
        </p:spPr>
        <p:txBody>
          <a:bodyPr vert="horz" lIns="91290" tIns="45645" rIns="91290" bIns="45645"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2" y="1600203"/>
            <a:ext cx="8315569" cy="4367299"/>
          </a:xfrm>
          <a:prstGeom prst="rect">
            <a:avLst/>
          </a:prstGeom>
        </p:spPr>
        <p:txBody>
          <a:bodyPr vert="horz" lIns="91290" tIns="45645" rIns="91290" bIns="4564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8458200" y="6223069"/>
            <a:ext cx="685800"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0" tIns="45645" rIns="91290" bIns="45645" rtlCol="0" anchor="ctr"/>
          <a:lstStyle/>
          <a:p>
            <a:pPr algn="ctr"/>
            <a:endParaRPr lang="en-US" dirty="0">
              <a:solidFill>
                <a:schemeClr val="accent6"/>
              </a:solidFill>
            </a:endParaRPr>
          </a:p>
        </p:txBody>
      </p:sp>
      <p:sp>
        <p:nvSpPr>
          <p:cNvPr id="6" name="Slide Number Placeholder 5"/>
          <p:cNvSpPr>
            <a:spLocks noGrp="1"/>
          </p:cNvSpPr>
          <p:nvPr>
            <p:ph type="sldNum" sz="quarter" idx="4"/>
          </p:nvPr>
        </p:nvSpPr>
        <p:spPr>
          <a:xfrm>
            <a:off x="8531788" y="6305882"/>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fld id="{1D2EA5EF-C699-AF4C-BA42-C0A1CAAB713C}" type="slidenum">
              <a:rPr lang="en-US" smtClean="0"/>
              <a:t>‹#›</a:t>
            </a:fld>
            <a:endParaRPr lang="en-US" dirty="0"/>
          </a:p>
        </p:txBody>
      </p:sp>
      <p:sp>
        <p:nvSpPr>
          <p:cNvPr id="15" name="Date Placeholder 3"/>
          <p:cNvSpPr>
            <a:spLocks noGrp="1"/>
          </p:cNvSpPr>
          <p:nvPr>
            <p:ph type="dt" sz="half" idx="2"/>
          </p:nvPr>
        </p:nvSpPr>
        <p:spPr>
          <a:xfrm>
            <a:off x="7719760" y="6352708"/>
            <a:ext cx="738443" cy="365760"/>
          </a:xfrm>
          <a:prstGeom prst="rect">
            <a:avLst/>
          </a:prstGeom>
        </p:spPr>
        <p:txBody>
          <a:bodyPr lIns="91290" tIns="45645" rIns="91290" bIns="45645" anchor="ctr"/>
          <a:lstStyle>
            <a:lvl1pPr>
              <a:defRPr sz="1200">
                <a:solidFill>
                  <a:srgbClr val="88A7DF"/>
                </a:solidFill>
              </a:defRPr>
            </a:lvl1pPr>
          </a:lstStyle>
          <a:p>
            <a:fld id="{0136C7F0-EBC9-394E-8909-15BCC296168A}" type="datetime7">
              <a:rPr lang="en-US" smtClean="0"/>
              <a:t>Apr-21</a:t>
            </a:fld>
            <a:endParaRPr lang="en-US" dirty="0"/>
          </a:p>
        </p:txBody>
      </p:sp>
      <p:sp>
        <p:nvSpPr>
          <p:cNvPr id="10" name="Footer Placeholder 4"/>
          <p:cNvSpPr>
            <a:spLocks noGrp="1"/>
          </p:cNvSpPr>
          <p:nvPr>
            <p:ph type="ftr" sz="quarter" idx="3"/>
          </p:nvPr>
        </p:nvSpPr>
        <p:spPr>
          <a:xfrm>
            <a:off x="3352459" y="6352708"/>
            <a:ext cx="4367298"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a:t>paetc.org</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74"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5" r:id="rId15"/>
    <p:sldLayoutId id="2147483732" r:id="rId16"/>
  </p:sldLayoutIdLst>
  <p:hf hdr="0"/>
  <p:txStyles>
    <p:titleStyle>
      <a:lvl1pPr algn="l" defTabSz="912899"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337" indent="-228225" algn="l" defTabSz="912899"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39030" indent="-228225" algn="l" defTabSz="912899"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4189" indent="-228225" algn="l" defTabSz="912899"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78059" indent="-228225" algn="l" defTabSz="912899"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1928" indent="-228225" algn="l" defTabSz="912899"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4509" indent="-182580" algn="l" defTabSz="912899"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17088" indent="-182580" algn="l" defTabSz="912899"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099668" indent="-182580" algn="l" defTabSz="912899"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2248" indent="-182580" algn="l" defTabSz="912899"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2899" rtl="0" eaLnBrk="1" latinLnBrk="0" hangingPunct="1">
        <a:defRPr sz="1800" kern="1200">
          <a:solidFill>
            <a:schemeClr val="tx1"/>
          </a:solidFill>
          <a:latin typeface="+mn-lt"/>
          <a:ea typeface="+mn-ea"/>
          <a:cs typeface="+mn-cs"/>
        </a:defRPr>
      </a:lvl1pPr>
      <a:lvl2pPr marL="456449" algn="l" defTabSz="912899" rtl="0" eaLnBrk="1" latinLnBrk="0" hangingPunct="1">
        <a:defRPr sz="1800" kern="1200">
          <a:solidFill>
            <a:schemeClr val="tx1"/>
          </a:solidFill>
          <a:latin typeface="+mn-lt"/>
          <a:ea typeface="+mn-ea"/>
          <a:cs typeface="+mn-cs"/>
        </a:defRPr>
      </a:lvl2pPr>
      <a:lvl3pPr marL="912899" algn="l" defTabSz="912899" rtl="0" eaLnBrk="1" latinLnBrk="0" hangingPunct="1">
        <a:defRPr sz="1800" kern="1200">
          <a:solidFill>
            <a:schemeClr val="tx1"/>
          </a:solidFill>
          <a:latin typeface="+mn-lt"/>
          <a:ea typeface="+mn-ea"/>
          <a:cs typeface="+mn-cs"/>
        </a:defRPr>
      </a:lvl3pPr>
      <a:lvl4pPr marL="1369349" algn="l" defTabSz="912899" rtl="0" eaLnBrk="1" latinLnBrk="0" hangingPunct="1">
        <a:defRPr sz="1800" kern="1200">
          <a:solidFill>
            <a:schemeClr val="tx1"/>
          </a:solidFill>
          <a:latin typeface="+mn-lt"/>
          <a:ea typeface="+mn-ea"/>
          <a:cs typeface="+mn-cs"/>
        </a:defRPr>
      </a:lvl4pPr>
      <a:lvl5pPr marL="1825798" algn="l" defTabSz="912899" rtl="0" eaLnBrk="1" latinLnBrk="0" hangingPunct="1">
        <a:defRPr sz="1800" kern="1200">
          <a:solidFill>
            <a:schemeClr val="tx1"/>
          </a:solidFill>
          <a:latin typeface="+mn-lt"/>
          <a:ea typeface="+mn-ea"/>
          <a:cs typeface="+mn-cs"/>
        </a:defRPr>
      </a:lvl5pPr>
      <a:lvl6pPr marL="2282248" algn="l" defTabSz="912899" rtl="0" eaLnBrk="1" latinLnBrk="0" hangingPunct="1">
        <a:defRPr sz="1800" kern="1200">
          <a:solidFill>
            <a:schemeClr val="tx1"/>
          </a:solidFill>
          <a:latin typeface="+mn-lt"/>
          <a:ea typeface="+mn-ea"/>
          <a:cs typeface="+mn-cs"/>
        </a:defRPr>
      </a:lvl6pPr>
      <a:lvl7pPr marL="2738697" algn="l" defTabSz="912899" rtl="0" eaLnBrk="1" latinLnBrk="0" hangingPunct="1">
        <a:defRPr sz="1800" kern="1200">
          <a:solidFill>
            <a:schemeClr val="tx1"/>
          </a:solidFill>
          <a:latin typeface="+mn-lt"/>
          <a:ea typeface="+mn-ea"/>
          <a:cs typeface="+mn-cs"/>
        </a:defRPr>
      </a:lvl7pPr>
      <a:lvl8pPr marL="3195147" algn="l" defTabSz="912899" rtl="0" eaLnBrk="1" latinLnBrk="0" hangingPunct="1">
        <a:defRPr sz="1800" kern="1200">
          <a:solidFill>
            <a:schemeClr val="tx1"/>
          </a:solidFill>
          <a:latin typeface="+mn-lt"/>
          <a:ea typeface="+mn-ea"/>
          <a:cs typeface="+mn-cs"/>
        </a:defRPr>
      </a:lvl8pPr>
      <a:lvl9pPr marL="3651597" algn="l" defTabSz="91289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cdc.gov/hiv/pdf/risk/prep/cdc-hiv-prep-guidelines-2017.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4.xml"/><Relationship Id="rId1" Type="http://schemas.openxmlformats.org/officeDocument/2006/relationships/tags" Target="../tags/tag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pubmed.ncbi.nlm.nih.gov/19372938/"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6.xml"/><Relationship Id="rId1" Type="http://schemas.openxmlformats.org/officeDocument/2006/relationships/tags" Target="../tags/tag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8.xml"/><Relationship Id="rId1" Type="http://schemas.openxmlformats.org/officeDocument/2006/relationships/tags" Target="../tags/tag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ncbi.nlm.nih.gov/pmc/articles/PMC5500978/"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cdc.gov/hiv/testing/index.html" TargetMode="External"/><Relationship Id="rId2" Type="http://schemas.openxmlformats.org/officeDocument/2006/relationships/chart" Target="../charts/chart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image" Target="../media/image16.wmf"/><Relationship Id="rId4" Type="http://schemas.openxmlformats.org/officeDocument/2006/relationships/oleObject" Target="../embeddings/oleObject1.bin"/></Relationships>
</file>

<file path=ppt/slides/_rels/slide41.xml.rels><?xml version="1.0" encoding="UTF-8" standalone="yes"?>
<Relationships xmlns="http://schemas.openxmlformats.org/package/2006/relationships"><Relationship Id="rId3" Type="http://schemas.openxmlformats.org/officeDocument/2006/relationships/hyperlink" Target="https://www.cdc.gov/hiv/basics/prep.html" TargetMode="External"/><Relationship Id="rId2" Type="http://schemas.openxmlformats.org/officeDocument/2006/relationships/hyperlink" Target="https://pubmed.ncbi.nlm.nih.gov/27029778/" TargetMode="External"/><Relationship Id="rId1" Type="http://schemas.openxmlformats.org/officeDocument/2006/relationships/slideLayout" Target="../slideLayouts/slideLayout2.xml"/><Relationship Id="rId5" Type="http://schemas.openxmlformats.org/officeDocument/2006/relationships/hyperlink" Target="https://www.ncbi.nlm.nih.gov/pmc/articles/PMC6248833/" TargetMode="External"/><Relationship Id="rId4" Type="http://schemas.openxmlformats.org/officeDocument/2006/relationships/hyperlink" Target="https://pubmed.ncbi.nlm.nih.gov/25908682/"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pubmed.ncbi.nlm.nih.gov/28991887/" TargetMode="External"/><Relationship Id="rId2" Type="http://schemas.openxmlformats.org/officeDocument/2006/relationships/hyperlink" Target="https://www.ncbi.nlm.nih.gov/pmc/articles/PMC6248833/" TargetMode="External"/><Relationship Id="rId1" Type="http://schemas.openxmlformats.org/officeDocument/2006/relationships/slideLayout" Target="../slideLayouts/slideLayout2.xml"/><Relationship Id="rId4" Type="http://schemas.openxmlformats.org/officeDocument/2006/relationships/hyperlink" Target="https://www.cdc.gov/hiv/pdf/risk/prep/cdc-hiv-prep-guidelines-2017.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hyperlink" Target="https://www.ncbi.nlm.nih.gov/pubmed/?term=Pilcher%20CD%5bAuthor%5d&amp;cauthor=true&amp;cauthor_uid=27434707" TargetMode="External"/><Relationship Id="rId2" Type="http://schemas.openxmlformats.org/officeDocument/2006/relationships/image" Target="../media/image5.jpeg"/><Relationship Id="rId1" Type="http://schemas.openxmlformats.org/officeDocument/2006/relationships/slideLayout" Target="../slideLayouts/slideLayout16.xml"/><Relationship Id="rId4" Type="http://schemas.openxmlformats.org/officeDocument/2006/relationships/hyperlink" Target="https://www.ncbi.nlm.nih.gov/entrez/eutils/elink.fcgi?dbfrom=pubmed&amp;retmode=ref&amp;cmd=prlinks&amp;id=27434707"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3" y="2025526"/>
            <a:ext cx="7772399" cy="2474409"/>
          </a:xfrm>
        </p:spPr>
        <p:txBody>
          <a:bodyPr>
            <a:noAutofit/>
          </a:bodyPr>
          <a:lstStyle/>
          <a:p>
            <a:pPr algn="ctr"/>
            <a:r>
              <a:rPr lang="en-US" dirty="0"/>
              <a:t>HIV Rapid Antiretroviral Therapy (ART)/ Preexposure Prophylaxis (PrEP)</a:t>
            </a:r>
            <a:endParaRPr lang="en-US" sz="3200" dirty="0"/>
          </a:p>
        </p:txBody>
      </p:sp>
      <p:sp>
        <p:nvSpPr>
          <p:cNvPr id="3" name="Subtitle 2"/>
          <p:cNvSpPr>
            <a:spLocks noGrp="1"/>
          </p:cNvSpPr>
          <p:nvPr>
            <p:ph type="subTitle" idx="1"/>
          </p:nvPr>
        </p:nvSpPr>
        <p:spPr/>
        <p:txBody>
          <a:bodyPr>
            <a:noAutofit/>
          </a:bodyPr>
          <a:lstStyle/>
          <a:p>
            <a:endParaRPr lang="en-US" sz="1800" dirty="0"/>
          </a:p>
          <a:p>
            <a:r>
              <a:rPr lang="en-US" sz="1800" dirty="0"/>
              <a:t>Lori Fantry, MD, MPH </a:t>
            </a:r>
          </a:p>
          <a:p>
            <a:r>
              <a:rPr lang="en-US" sz="1800" dirty="0"/>
              <a:t>Professor of Clinical Medicine</a:t>
            </a:r>
          </a:p>
          <a:p>
            <a:r>
              <a:rPr lang="en-US" sz="1800" dirty="0"/>
              <a:t>University of Arizona</a:t>
            </a:r>
          </a:p>
          <a:p>
            <a:endParaRPr lang="en-US" sz="1800" dirty="0"/>
          </a:p>
          <a:p>
            <a:endParaRPr lang="en-US" sz="1800" dirty="0"/>
          </a:p>
        </p:txBody>
      </p:sp>
      <p:pic>
        <p:nvPicPr>
          <p:cNvPr id="6" name="Picture Placeholder 5" descr="Pacific AIDS Education and Training Center Program (AETC) logo">
            <a:extLst>
              <a:ext uri="{FF2B5EF4-FFF2-40B4-BE49-F238E27FC236}">
                <a16:creationId xmlns:a16="http://schemas.microsoft.com/office/drawing/2014/main" id="{7A8AB13B-8899-41A1-81F3-1DDB81FA5492}"/>
              </a:ext>
            </a:extLst>
          </p:cNvPr>
          <p:cNvPicPr>
            <a:picLocks noGrp="1" noChangeAspect="1"/>
          </p:cNvPicPr>
          <p:nvPr>
            <p:ph type="pic" sz="quarter" idx="13"/>
          </p:nvPr>
        </p:nvPicPr>
        <p:blipFill>
          <a:blip r:embed="rId3"/>
          <a:srcRect t="1972" b="1972"/>
          <a:stretch>
            <a:fillRect/>
          </a:stretch>
        </p:blipFill>
        <p:spPr/>
      </p:pic>
    </p:spTree>
    <p:extLst>
      <p:ext uri="{BB962C8B-B14F-4D97-AF65-F5344CB8AC3E}">
        <p14:creationId xmlns:p14="http://schemas.microsoft.com/office/powerpoint/2010/main" val="1798906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81915" y="472146"/>
            <a:ext cx="7659687" cy="1633538"/>
          </a:xfrm>
        </p:spPr>
        <p:txBody>
          <a:bodyPr/>
          <a:lstStyle/>
          <a:p>
            <a:r>
              <a:rPr lang="en-US" dirty="0"/>
              <a:t>Only 51% of persons living with HIV are virally suppressed</a:t>
            </a:r>
            <a:br>
              <a:rPr lang="en-US" dirty="0"/>
            </a:br>
            <a:endParaRPr lang="en-US" dirty="0"/>
          </a:p>
        </p:txBody>
      </p:sp>
      <p:sp>
        <p:nvSpPr>
          <p:cNvPr id="2" name="Date Placeholder 1">
            <a:extLst>
              <a:ext uri="{FF2B5EF4-FFF2-40B4-BE49-F238E27FC236}">
                <a16:creationId xmlns:a16="http://schemas.microsoft.com/office/drawing/2014/main" id="{A6A83A16-7979-4D6E-A4A9-50FA41E679CC}"/>
              </a:ext>
              <a:ext uri="{C183D7F6-B498-43B3-948B-1728B52AA6E4}">
                <adec:decorative xmlns:adec="http://schemas.microsoft.com/office/drawing/2017/decorative" val="1"/>
              </a:ext>
            </a:extLst>
          </p:cNvPr>
          <p:cNvSpPr>
            <a:spLocks noGrp="1"/>
          </p:cNvSpPr>
          <p:nvPr>
            <p:ph type="dt" sz="half" idx="2"/>
          </p:nvPr>
        </p:nvSpPr>
        <p:spPr/>
        <p:txBody>
          <a:bodyPr/>
          <a:lstStyle/>
          <a:p>
            <a:fld id="{86B36372-E410-994D-8C32-5EF94E387F81}" type="datetime7">
              <a:rPr lang="en-US" smtClean="0"/>
              <a:t>Apr-21</a:t>
            </a:fld>
            <a:endParaRPr lang="en-US" dirty="0"/>
          </a:p>
        </p:txBody>
      </p:sp>
      <p:sp>
        <p:nvSpPr>
          <p:cNvPr id="4" name="Footer Placeholder 3">
            <a:extLst>
              <a:ext uri="{FF2B5EF4-FFF2-40B4-BE49-F238E27FC236}">
                <a16:creationId xmlns:a16="http://schemas.microsoft.com/office/drawing/2014/main" id="{4C64AA1A-6EAC-4F0D-9C46-3A5A71CF69B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paetc.org</a:t>
            </a:r>
            <a:endParaRPr lang="en-US" dirty="0"/>
          </a:p>
        </p:txBody>
      </p:sp>
      <p:cxnSp>
        <p:nvCxnSpPr>
          <p:cNvPr id="6" name="Straight Arrow Connector 5">
            <a:extLst>
              <a:ext uri="{FF2B5EF4-FFF2-40B4-BE49-F238E27FC236}">
                <a16:creationId xmlns:a16="http://schemas.microsoft.com/office/drawing/2014/main" id="{B235E074-F050-4D53-A585-3AE7B0A0E5A1}"/>
              </a:ext>
              <a:ext uri="{C183D7F6-B498-43B3-948B-1728B52AA6E4}">
                <adec:decorative xmlns:adec="http://schemas.microsoft.com/office/drawing/2017/decorative" val="1"/>
              </a:ext>
            </a:extLst>
          </p:cNvPr>
          <p:cNvCxnSpPr/>
          <p:nvPr/>
        </p:nvCxnSpPr>
        <p:spPr>
          <a:xfrm>
            <a:off x="4572000" y="1861847"/>
            <a:ext cx="0" cy="16439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42507FB-30B8-474B-BB31-8D1FEBDE5C78}"/>
              </a:ext>
            </a:extLst>
          </p:cNvPr>
          <p:cNvSpPr txBox="1"/>
          <p:nvPr/>
        </p:nvSpPr>
        <p:spPr>
          <a:xfrm>
            <a:off x="2402732" y="3671193"/>
            <a:ext cx="4572000" cy="646331"/>
          </a:xfrm>
          <a:prstGeom prst="rect">
            <a:avLst/>
          </a:prstGeom>
          <a:noFill/>
        </p:spPr>
        <p:txBody>
          <a:bodyPr wrap="square">
            <a:spAutoFit/>
          </a:bodyPr>
          <a:lstStyle/>
          <a:p>
            <a:r>
              <a:rPr kumimoji="0" lang="en-US" sz="3600" b="0" i="0" u="none" strike="noStrike" kern="1200" cap="all" spc="-100" normalizeH="0" baseline="0" noProof="0" dirty="0">
                <a:ln>
                  <a:noFill/>
                </a:ln>
                <a:solidFill>
                  <a:srgbClr val="D6201A"/>
                </a:solidFill>
                <a:effectLst/>
                <a:uLnTx/>
                <a:uFillTx/>
                <a:latin typeface="Arial"/>
                <a:ea typeface="+mj-ea"/>
              </a:rPr>
              <a:t>Plan B: </a:t>
            </a:r>
            <a:r>
              <a:rPr kumimoji="0" lang="en-US" sz="3600" b="0" i="0" u="none" strike="noStrike" kern="1200" cap="all" spc="-100" normalizeH="0" baseline="0" noProof="0" dirty="0" err="1">
                <a:ln>
                  <a:noFill/>
                </a:ln>
                <a:solidFill>
                  <a:srgbClr val="D6201A"/>
                </a:solidFill>
                <a:effectLst/>
                <a:uLnTx/>
                <a:uFillTx/>
                <a:latin typeface="Arial"/>
                <a:ea typeface="+mj-ea"/>
              </a:rPr>
              <a:t>PrEP</a:t>
            </a:r>
            <a:endParaRPr lang="en-US" sz="3600" dirty="0"/>
          </a:p>
        </p:txBody>
      </p:sp>
      <p:sp>
        <p:nvSpPr>
          <p:cNvPr id="3" name="Slide Number Placeholder 2">
            <a:extLst>
              <a:ext uri="{FF2B5EF4-FFF2-40B4-BE49-F238E27FC236}">
                <a16:creationId xmlns:a16="http://schemas.microsoft.com/office/drawing/2014/main" id="{89EB8DC6-36BD-C44E-BE1C-26F857B61129}"/>
              </a:ext>
            </a:extLst>
          </p:cNvPr>
          <p:cNvSpPr>
            <a:spLocks noGrp="1"/>
          </p:cNvSpPr>
          <p:nvPr>
            <p:ph type="sldNum" sz="quarter" idx="12"/>
          </p:nvPr>
        </p:nvSpPr>
        <p:spPr/>
        <p:txBody>
          <a:bodyPr/>
          <a:lstStyle/>
          <a:p>
            <a:fld id="{1D2EA5EF-C699-AF4C-BA42-C0A1CAAB713C}" type="slidenum">
              <a:rPr lang="en-US" smtClean="0"/>
              <a:t>10</a:t>
            </a:fld>
            <a:endParaRPr lang="en-US" dirty="0"/>
          </a:p>
        </p:txBody>
      </p:sp>
    </p:spTree>
    <p:extLst>
      <p:ext uri="{BB962C8B-B14F-4D97-AF65-F5344CB8AC3E}">
        <p14:creationId xmlns:p14="http://schemas.microsoft.com/office/powerpoint/2010/main" val="1207234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is PrEP? </a:t>
            </a:r>
          </a:p>
        </p:txBody>
      </p:sp>
      <p:sp>
        <p:nvSpPr>
          <p:cNvPr id="3" name="Text Placeholder 2"/>
          <p:cNvSpPr>
            <a:spLocks noGrp="1"/>
          </p:cNvSpPr>
          <p:nvPr>
            <p:ph idx="1"/>
          </p:nvPr>
        </p:nvSpPr>
        <p:spPr/>
        <p:txBody>
          <a:bodyPr>
            <a:normAutofit/>
          </a:bodyPr>
          <a:lstStyle/>
          <a:p>
            <a:r>
              <a:rPr lang="en-US" sz="3200" dirty="0" err="1"/>
              <a:t>PrEP</a:t>
            </a:r>
            <a:r>
              <a:rPr lang="en-US" sz="3200" dirty="0"/>
              <a:t> = preexposure prophylaxis </a:t>
            </a:r>
          </a:p>
          <a:p>
            <a:r>
              <a:rPr lang="en-US" sz="3200" dirty="0"/>
              <a:t>Antiretroviral therapy (ART) given to an individual without HIV </a:t>
            </a:r>
          </a:p>
          <a:p>
            <a:r>
              <a:rPr lang="en-US" sz="3200" dirty="0"/>
              <a:t>99% efficacy when taken as prescribed</a:t>
            </a:r>
          </a:p>
          <a:p>
            <a:endParaRPr lang="en-US" dirty="0"/>
          </a:p>
        </p:txBody>
      </p:sp>
      <p:sp>
        <p:nvSpPr>
          <p:cNvPr id="4" name="Date Placeholder 3">
            <a:extLst>
              <a:ext uri="{FF2B5EF4-FFF2-40B4-BE49-F238E27FC236}">
                <a16:creationId xmlns:a16="http://schemas.microsoft.com/office/drawing/2014/main" id="{BF2F4A26-2688-48A4-B75C-063E04420A7F}"/>
              </a:ext>
              <a:ext uri="{C183D7F6-B498-43B3-948B-1728B52AA6E4}">
                <adec:decorative xmlns:adec="http://schemas.microsoft.com/office/drawing/2017/decorative" val="1"/>
              </a:ext>
            </a:extLst>
          </p:cNvPr>
          <p:cNvSpPr>
            <a:spLocks noGrp="1"/>
          </p:cNvSpPr>
          <p:nvPr>
            <p:ph type="dt" sz="half" idx="2"/>
          </p:nvPr>
        </p:nvSpPr>
        <p:spPr/>
        <p:txBody>
          <a:bodyPr/>
          <a:lstStyle/>
          <a:p>
            <a:fld id="{68C834F7-11C5-7147-A484-962152550C66}" type="datetime7">
              <a:rPr lang="en-US" smtClean="0"/>
              <a:t>Apr-21</a:t>
            </a:fld>
            <a:endParaRPr lang="en-US" dirty="0"/>
          </a:p>
        </p:txBody>
      </p:sp>
      <p:sp>
        <p:nvSpPr>
          <p:cNvPr id="6" name="Footer Placeholder 5">
            <a:extLst>
              <a:ext uri="{FF2B5EF4-FFF2-40B4-BE49-F238E27FC236}">
                <a16:creationId xmlns:a16="http://schemas.microsoft.com/office/drawing/2014/main" id="{B727EDF4-3A6A-4F80-B198-CCF2498B9EE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paetc.org</a:t>
            </a:r>
            <a:endParaRPr lang="en-US" dirty="0"/>
          </a:p>
        </p:txBody>
      </p:sp>
      <p:sp>
        <p:nvSpPr>
          <p:cNvPr id="5" name="Slide Number Placeholder 4">
            <a:extLst>
              <a:ext uri="{FF2B5EF4-FFF2-40B4-BE49-F238E27FC236}">
                <a16:creationId xmlns:a16="http://schemas.microsoft.com/office/drawing/2014/main" id="{9EE1288D-D235-FE44-A686-261CB076AFB8}"/>
              </a:ext>
            </a:extLst>
          </p:cNvPr>
          <p:cNvSpPr>
            <a:spLocks noGrp="1"/>
          </p:cNvSpPr>
          <p:nvPr>
            <p:ph type="sldNum" sz="quarter" idx="12"/>
          </p:nvPr>
        </p:nvSpPr>
        <p:spPr/>
        <p:txBody>
          <a:bodyPr/>
          <a:lstStyle/>
          <a:p>
            <a:fld id="{1D2EA5EF-C699-AF4C-BA42-C0A1CAAB713C}" type="slidenum">
              <a:rPr lang="en-US" smtClean="0"/>
              <a:t>11</a:t>
            </a:fld>
            <a:endParaRPr lang="en-US" dirty="0"/>
          </a:p>
        </p:txBody>
      </p:sp>
    </p:spTree>
    <p:extLst>
      <p:ext uri="{BB962C8B-B14F-4D97-AF65-F5344CB8AC3E}">
        <p14:creationId xmlns:p14="http://schemas.microsoft.com/office/powerpoint/2010/main" val="2218919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3600" dirty="0" err="1"/>
              <a:t>Tenofovir</a:t>
            </a:r>
            <a:r>
              <a:rPr lang="en-US" sz="3600" dirty="0"/>
              <a:t> </a:t>
            </a:r>
            <a:r>
              <a:rPr lang="en-US" sz="3600" dirty="0" err="1"/>
              <a:t>disoproxil</a:t>
            </a:r>
            <a:r>
              <a:rPr lang="en-US" sz="3600" dirty="0"/>
              <a:t> fumarate (TDF)/emtricitabine (FTC) (Truvada®)</a:t>
            </a:r>
          </a:p>
        </p:txBody>
      </p:sp>
      <p:sp>
        <p:nvSpPr>
          <p:cNvPr id="5" name="Content Placeholder 4"/>
          <p:cNvSpPr>
            <a:spLocks noGrp="1"/>
          </p:cNvSpPr>
          <p:nvPr>
            <p:ph idx="1"/>
          </p:nvPr>
        </p:nvSpPr>
        <p:spPr>
          <a:xfrm>
            <a:off x="457202" y="1600204"/>
            <a:ext cx="8315569" cy="1828796"/>
          </a:xfrm>
        </p:spPr>
        <p:txBody>
          <a:bodyPr>
            <a:normAutofit/>
          </a:bodyPr>
          <a:lstStyle/>
          <a:p>
            <a:r>
              <a:rPr lang="en-US" sz="2800" dirty="0"/>
              <a:t>FDA approved 7/16/12</a:t>
            </a:r>
          </a:p>
          <a:p>
            <a:r>
              <a:rPr lang="en-US" sz="2800" dirty="0"/>
              <a:t>Indicated for all with high risk of HIV infection</a:t>
            </a:r>
          </a:p>
        </p:txBody>
      </p:sp>
      <p:pic>
        <p:nvPicPr>
          <p:cNvPr id="10" name="Content Placeholder 9" descr="Pharmacist counting blue Truvada pills.">
            <a:extLst>
              <a:ext uri="{FF2B5EF4-FFF2-40B4-BE49-F238E27FC236}">
                <a16:creationId xmlns:a16="http://schemas.microsoft.com/office/drawing/2014/main" id="{15F2F930-0C2F-4155-A18B-C41F4D6BE060}"/>
              </a:ext>
            </a:extLst>
          </p:cNvPr>
          <p:cNvPicPr>
            <a:picLocks noGrp="1" noChangeAspect="1"/>
          </p:cNvPicPr>
          <p:nvPr>
            <p:ph sz="quarter" idx="14"/>
          </p:nvPr>
        </p:nvPicPr>
        <p:blipFill>
          <a:blip r:embed="rId2"/>
          <a:stretch>
            <a:fillRect/>
          </a:stretch>
        </p:blipFill>
        <p:spPr>
          <a:xfrm>
            <a:off x="2569975" y="3429000"/>
            <a:ext cx="4004049" cy="2552460"/>
          </a:xfrm>
        </p:spPr>
      </p:pic>
      <p:sp>
        <p:nvSpPr>
          <p:cNvPr id="2" name="Date Placeholder 1">
            <a:extLst>
              <a:ext uri="{FF2B5EF4-FFF2-40B4-BE49-F238E27FC236}">
                <a16:creationId xmlns:a16="http://schemas.microsoft.com/office/drawing/2014/main" id="{F93BAF21-A58D-4542-848F-DFFD35601649}"/>
              </a:ext>
              <a:ext uri="{C183D7F6-B498-43B3-948B-1728B52AA6E4}">
                <adec:decorative xmlns:adec="http://schemas.microsoft.com/office/drawing/2017/decorative" val="1"/>
              </a:ext>
            </a:extLst>
          </p:cNvPr>
          <p:cNvSpPr>
            <a:spLocks noGrp="1"/>
          </p:cNvSpPr>
          <p:nvPr>
            <p:ph type="dt" sz="half" idx="2"/>
          </p:nvPr>
        </p:nvSpPr>
        <p:spPr/>
        <p:txBody>
          <a:bodyPr/>
          <a:lstStyle/>
          <a:p>
            <a:fld id="{5A8E5896-E4B8-8246-9D71-A1BAF025B84F}" type="datetime7">
              <a:rPr lang="en-US" smtClean="0"/>
              <a:t>Apr-21</a:t>
            </a:fld>
            <a:endParaRPr lang="en-US" dirty="0"/>
          </a:p>
        </p:txBody>
      </p:sp>
      <p:sp>
        <p:nvSpPr>
          <p:cNvPr id="6" name="Footer Placeholder 5">
            <a:extLst>
              <a:ext uri="{FF2B5EF4-FFF2-40B4-BE49-F238E27FC236}">
                <a16:creationId xmlns:a16="http://schemas.microsoft.com/office/drawing/2014/main" id="{6F1A2728-94CF-457D-BE57-89DEEC595C9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paetc.org</a:t>
            </a:r>
            <a:endParaRPr lang="en-US" dirty="0"/>
          </a:p>
        </p:txBody>
      </p:sp>
      <p:sp>
        <p:nvSpPr>
          <p:cNvPr id="3" name="Slide Number Placeholder 2">
            <a:extLst>
              <a:ext uri="{FF2B5EF4-FFF2-40B4-BE49-F238E27FC236}">
                <a16:creationId xmlns:a16="http://schemas.microsoft.com/office/drawing/2014/main" id="{9BCB70EF-AE54-2E4B-BA53-2948B7993BCC}"/>
              </a:ext>
            </a:extLst>
          </p:cNvPr>
          <p:cNvSpPr>
            <a:spLocks noGrp="1"/>
          </p:cNvSpPr>
          <p:nvPr>
            <p:ph type="sldNum" sz="quarter" idx="12"/>
          </p:nvPr>
        </p:nvSpPr>
        <p:spPr/>
        <p:txBody>
          <a:bodyPr/>
          <a:lstStyle/>
          <a:p>
            <a:fld id="{1D2EA5EF-C699-AF4C-BA42-C0A1CAAB713C}" type="slidenum">
              <a:rPr lang="en-US" smtClean="0"/>
              <a:t>12</a:t>
            </a:fld>
            <a:endParaRPr lang="en-US" dirty="0"/>
          </a:p>
        </p:txBody>
      </p:sp>
    </p:spTree>
    <p:extLst>
      <p:ext uri="{BB962C8B-B14F-4D97-AF65-F5344CB8AC3E}">
        <p14:creationId xmlns:p14="http://schemas.microsoft.com/office/powerpoint/2010/main" val="463003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a:t> </a:t>
            </a:r>
            <a:r>
              <a:rPr lang="en-US" dirty="0" err="1"/>
              <a:t>T</a:t>
            </a:r>
            <a:r>
              <a:rPr lang="en-US" sz="3600" dirty="0" err="1"/>
              <a:t>enofovir</a:t>
            </a:r>
            <a:r>
              <a:rPr lang="en-US" sz="3600" dirty="0"/>
              <a:t> </a:t>
            </a:r>
            <a:r>
              <a:rPr lang="en-US" sz="3600" dirty="0" err="1"/>
              <a:t>alafenamide</a:t>
            </a:r>
            <a:r>
              <a:rPr lang="en-US" sz="3600" dirty="0"/>
              <a:t> (TAF)/FTC (</a:t>
            </a:r>
            <a:r>
              <a:rPr lang="en-US" sz="3600" dirty="0" err="1"/>
              <a:t>Descovy</a:t>
            </a:r>
            <a:r>
              <a:rPr lang="en-US" sz="3600" dirty="0"/>
              <a:t>®)</a:t>
            </a:r>
          </a:p>
        </p:txBody>
      </p:sp>
      <p:sp>
        <p:nvSpPr>
          <p:cNvPr id="7" name="Content Placeholder 6"/>
          <p:cNvSpPr>
            <a:spLocks noGrp="1"/>
          </p:cNvSpPr>
          <p:nvPr>
            <p:ph idx="1"/>
          </p:nvPr>
        </p:nvSpPr>
        <p:spPr/>
        <p:txBody>
          <a:bodyPr>
            <a:normAutofit/>
          </a:bodyPr>
          <a:lstStyle/>
          <a:p>
            <a:r>
              <a:rPr lang="en-US" sz="3600" dirty="0"/>
              <a:t>FDA approved 10/3/19 </a:t>
            </a:r>
          </a:p>
          <a:p>
            <a:r>
              <a:rPr lang="en-US" sz="3600" dirty="0"/>
              <a:t>Indicated for </a:t>
            </a:r>
          </a:p>
          <a:p>
            <a:pPr lvl="1"/>
            <a:r>
              <a:rPr lang="en-US" sz="3600" dirty="0"/>
              <a:t>Men</a:t>
            </a:r>
          </a:p>
          <a:p>
            <a:pPr lvl="1"/>
            <a:r>
              <a:rPr lang="en-US" sz="3600" dirty="0"/>
              <a:t>Transgender women</a:t>
            </a:r>
          </a:p>
          <a:p>
            <a:r>
              <a:rPr lang="en-US" sz="3800" dirty="0"/>
              <a:t>Not for cisgender women</a:t>
            </a:r>
          </a:p>
        </p:txBody>
      </p:sp>
      <p:pic>
        <p:nvPicPr>
          <p:cNvPr id="9" name="Content Placeholder 8" descr="Light blue Descovy pill. The pill has GSI and 225 printed on the sides.">
            <a:extLst>
              <a:ext uri="{FF2B5EF4-FFF2-40B4-BE49-F238E27FC236}">
                <a16:creationId xmlns:a16="http://schemas.microsoft.com/office/drawing/2014/main" id="{F5941CF8-AFCD-4CFC-9EA2-35984090D8D5}"/>
              </a:ext>
            </a:extLst>
          </p:cNvPr>
          <p:cNvPicPr>
            <a:picLocks noGrp="1" noChangeAspect="1"/>
          </p:cNvPicPr>
          <p:nvPr>
            <p:ph sz="quarter" idx="14"/>
          </p:nvPr>
        </p:nvPicPr>
        <p:blipFill>
          <a:blip r:embed="rId2"/>
          <a:stretch>
            <a:fillRect/>
          </a:stretch>
        </p:blipFill>
        <p:spPr>
          <a:xfrm>
            <a:off x="6310009" y="2683793"/>
            <a:ext cx="2148194" cy="1490414"/>
          </a:xfrm>
        </p:spPr>
      </p:pic>
      <p:sp>
        <p:nvSpPr>
          <p:cNvPr id="2" name="Date Placeholder 1">
            <a:extLst>
              <a:ext uri="{FF2B5EF4-FFF2-40B4-BE49-F238E27FC236}">
                <a16:creationId xmlns:a16="http://schemas.microsoft.com/office/drawing/2014/main" id="{BBB0FE1C-4D41-4A04-8785-7B2BAE2FA3AB}"/>
              </a:ext>
              <a:ext uri="{C183D7F6-B498-43B3-948B-1728B52AA6E4}">
                <adec:decorative xmlns:adec="http://schemas.microsoft.com/office/drawing/2017/decorative" val="1"/>
              </a:ext>
            </a:extLst>
          </p:cNvPr>
          <p:cNvSpPr>
            <a:spLocks noGrp="1"/>
          </p:cNvSpPr>
          <p:nvPr>
            <p:ph type="dt" sz="half" idx="2"/>
          </p:nvPr>
        </p:nvSpPr>
        <p:spPr/>
        <p:txBody>
          <a:bodyPr/>
          <a:lstStyle/>
          <a:p>
            <a:fld id="{519364D5-2B49-E647-A845-4BF360E83481}" type="datetime7">
              <a:rPr lang="en-US" smtClean="0"/>
              <a:t>Apr-21</a:t>
            </a:fld>
            <a:endParaRPr lang="en-US" dirty="0"/>
          </a:p>
        </p:txBody>
      </p:sp>
      <p:sp>
        <p:nvSpPr>
          <p:cNvPr id="4" name="Footer Placeholder 3">
            <a:extLst>
              <a:ext uri="{FF2B5EF4-FFF2-40B4-BE49-F238E27FC236}">
                <a16:creationId xmlns:a16="http://schemas.microsoft.com/office/drawing/2014/main" id="{BB0C9128-83C2-4139-B1DE-46E201395F1D}"/>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paetc.org</a:t>
            </a:r>
            <a:endParaRPr lang="en-US" dirty="0"/>
          </a:p>
        </p:txBody>
      </p:sp>
      <p:sp>
        <p:nvSpPr>
          <p:cNvPr id="3" name="Slide Number Placeholder 2">
            <a:extLst>
              <a:ext uri="{FF2B5EF4-FFF2-40B4-BE49-F238E27FC236}">
                <a16:creationId xmlns:a16="http://schemas.microsoft.com/office/drawing/2014/main" id="{3F98C9D7-CF56-6940-8159-25751E15D311}"/>
              </a:ext>
            </a:extLst>
          </p:cNvPr>
          <p:cNvSpPr>
            <a:spLocks noGrp="1"/>
          </p:cNvSpPr>
          <p:nvPr>
            <p:ph type="sldNum" sz="quarter" idx="12"/>
          </p:nvPr>
        </p:nvSpPr>
        <p:spPr/>
        <p:txBody>
          <a:bodyPr/>
          <a:lstStyle/>
          <a:p>
            <a:fld id="{1D2EA5EF-C699-AF4C-BA42-C0A1CAAB713C}" type="slidenum">
              <a:rPr lang="en-US" smtClean="0"/>
              <a:t>13</a:t>
            </a:fld>
            <a:endParaRPr lang="en-US" dirty="0"/>
          </a:p>
        </p:txBody>
      </p:sp>
      <p:sp>
        <p:nvSpPr>
          <p:cNvPr id="8" name="Rectangle 7">
            <a:extLst>
              <a:ext uri="{FF2B5EF4-FFF2-40B4-BE49-F238E27FC236}">
                <a16:creationId xmlns:a16="http://schemas.microsoft.com/office/drawing/2014/main" id="{31FCCAE1-11FA-1344-93D6-362BBD1F9B13}"/>
              </a:ext>
            </a:extLst>
          </p:cNvPr>
          <p:cNvSpPr/>
          <p:nvPr/>
        </p:nvSpPr>
        <p:spPr>
          <a:xfrm>
            <a:off x="4244009" y="5733579"/>
            <a:ext cx="4899991" cy="369332"/>
          </a:xfrm>
          <a:prstGeom prst="rect">
            <a:avLst/>
          </a:prstGeom>
        </p:spPr>
        <p:txBody>
          <a:bodyPr wrap="square">
            <a:spAutoFit/>
          </a:bodyPr>
          <a:lstStyle/>
          <a:p>
            <a:r>
              <a:rPr lang="en-US" dirty="0"/>
              <a:t>https://www.wellrx.com/descovy/drug-images/</a:t>
            </a:r>
          </a:p>
        </p:txBody>
      </p:sp>
    </p:spTree>
    <p:extLst>
      <p:ext uri="{BB962C8B-B14F-4D97-AF65-F5344CB8AC3E}">
        <p14:creationId xmlns:p14="http://schemas.microsoft.com/office/powerpoint/2010/main" val="1190299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14212" y="942404"/>
            <a:ext cx="8315569" cy="1143000"/>
          </a:xfrm>
        </p:spPr>
        <p:txBody>
          <a:bodyPr/>
          <a:lstStyle/>
          <a:p>
            <a:pPr marL="114112" lvl="0" algn="ctr">
              <a:spcBef>
                <a:spcPct val="20000"/>
              </a:spcBef>
              <a:buClr>
                <a:srgbClr val="D6201A"/>
              </a:buClr>
            </a:pPr>
            <a:r>
              <a:rPr lang="en-US" altLang="en-US" dirty="0"/>
              <a:t>Possible </a:t>
            </a:r>
            <a:r>
              <a:rPr lang="en-US" altLang="en-US" dirty="0" err="1"/>
              <a:t>PrEP</a:t>
            </a:r>
            <a:r>
              <a:rPr lang="en-US" altLang="en-US" dirty="0"/>
              <a:t> Candidates</a:t>
            </a:r>
            <a:br>
              <a:rPr lang="en-US" altLang="en-US" dirty="0"/>
            </a:br>
            <a:r>
              <a:rPr lang="en-US" altLang="en-US" sz="2800" spc="0" dirty="0">
                <a:solidFill>
                  <a:srgbClr val="1EB24B">
                    <a:lumMod val="75000"/>
                  </a:srgbClr>
                </a:solidFill>
                <a:latin typeface="Arial" panose="020B0604020202020204" pitchFamily="34" charset="0"/>
                <a:ea typeface="+mn-ea"/>
              </a:rPr>
              <a:t>People at ongoing, substantial risk of acquiring HIV infection </a:t>
            </a:r>
            <a:br>
              <a:rPr lang="en-US" altLang="en-US" sz="2800" spc="0" dirty="0">
                <a:solidFill>
                  <a:srgbClr val="1EB24B">
                    <a:lumMod val="75000"/>
                  </a:srgbClr>
                </a:solidFill>
                <a:ea typeface="+mn-ea"/>
              </a:rPr>
            </a:br>
            <a:endParaRPr lang="en-US" altLang="en-US" dirty="0"/>
          </a:p>
        </p:txBody>
      </p:sp>
      <p:sp>
        <p:nvSpPr>
          <p:cNvPr id="9219" name="Content Placeholder 2"/>
          <p:cNvSpPr>
            <a:spLocks noGrp="1"/>
          </p:cNvSpPr>
          <p:nvPr>
            <p:ph idx="1"/>
          </p:nvPr>
        </p:nvSpPr>
        <p:spPr>
          <a:xfrm>
            <a:off x="685797" y="2281904"/>
            <a:ext cx="7772400" cy="5204564"/>
          </a:xfrm>
        </p:spPr>
        <p:txBody>
          <a:bodyPr>
            <a:noAutofit/>
          </a:bodyPr>
          <a:lstStyle/>
          <a:p>
            <a:r>
              <a:rPr lang="en-US" altLang="en-US" sz="1800" dirty="0"/>
              <a:t>Adult or adolescents ≥ 35 kg (77 pounds)</a:t>
            </a:r>
          </a:p>
          <a:p>
            <a:pPr marL="342337" lvl="1"/>
            <a:r>
              <a:rPr lang="en-US" altLang="en-US" sz="1800" dirty="0"/>
              <a:t>Partner’s HIV status unknown</a:t>
            </a:r>
          </a:p>
          <a:p>
            <a:pPr marL="707496" lvl="2"/>
            <a:r>
              <a:rPr lang="en-US" altLang="en-US" sz="1800" dirty="0"/>
              <a:t>Men who have sex with men (MSM)</a:t>
            </a:r>
          </a:p>
          <a:p>
            <a:pPr marL="707496" lvl="2"/>
            <a:r>
              <a:rPr lang="en-US" altLang="en-US" sz="1800" dirty="0"/>
              <a:t>Persons who inject drugs (PWID) who share equipment </a:t>
            </a:r>
          </a:p>
          <a:p>
            <a:pPr marL="707496" lvl="2"/>
            <a:r>
              <a:rPr lang="en-US" altLang="en-US" sz="1800" dirty="0"/>
              <a:t>Persons with  STIs</a:t>
            </a:r>
          </a:p>
          <a:p>
            <a:pPr lvl="1"/>
            <a:r>
              <a:rPr lang="en-US" altLang="en-US" sz="1800" dirty="0"/>
              <a:t>Person’s partner has HIV risk factors </a:t>
            </a:r>
          </a:p>
          <a:p>
            <a:pPr lvl="2"/>
            <a:r>
              <a:rPr lang="en-US" altLang="en-US" sz="1800" dirty="0"/>
              <a:t>Female partners of MSM</a:t>
            </a:r>
          </a:p>
          <a:p>
            <a:pPr lvl="2"/>
            <a:r>
              <a:rPr lang="en-US" altLang="en-US" sz="1800" dirty="0"/>
              <a:t>Partners of PWID</a:t>
            </a:r>
          </a:p>
          <a:p>
            <a:pPr lvl="1"/>
            <a:r>
              <a:rPr lang="en-US" altLang="en-US" sz="1800" dirty="0">
                <a:latin typeface="Arial" panose="020B0604020202020204" pitchFamily="34" charset="0"/>
              </a:rPr>
              <a:t>Candidates for </a:t>
            </a:r>
            <a:r>
              <a:rPr lang="en-US" altLang="en-US" sz="1800" dirty="0" err="1">
                <a:latin typeface="Arial" panose="020B0604020202020204" pitchFamily="34" charset="0"/>
              </a:rPr>
              <a:t>PrEP</a:t>
            </a:r>
            <a:r>
              <a:rPr lang="en-US" altLang="en-US" sz="1800" dirty="0">
                <a:latin typeface="Arial" panose="020B0604020202020204" pitchFamily="34" charset="0"/>
              </a:rPr>
              <a:t> are people at ongoing, substantial risk of acquiring HIV infection. </a:t>
            </a:r>
            <a:endParaRPr lang="en-US" altLang="en-US" sz="1800" dirty="0"/>
          </a:p>
          <a:p>
            <a:pPr lvl="1"/>
            <a:r>
              <a:rPr lang="en-US" altLang="en-US" sz="1800" dirty="0">
                <a:hlinkClick r:id="rId3"/>
              </a:rPr>
              <a:t>Link to CDC's HIV </a:t>
            </a:r>
            <a:r>
              <a:rPr lang="en-US" altLang="en-US" sz="1800" dirty="0" err="1">
                <a:hlinkClick r:id="rId3"/>
              </a:rPr>
              <a:t>PrEP</a:t>
            </a:r>
            <a:r>
              <a:rPr lang="en-US" altLang="en-US" sz="1800" dirty="0">
                <a:hlinkClick r:id="rId3"/>
              </a:rPr>
              <a:t> Guidelines for 2017</a:t>
            </a:r>
            <a:r>
              <a:rPr lang="en-US" altLang="en-US" sz="1800" dirty="0"/>
              <a:t> </a:t>
            </a:r>
          </a:p>
        </p:txBody>
      </p:sp>
      <p:sp>
        <p:nvSpPr>
          <p:cNvPr id="2" name="Date Placeholder 1">
            <a:extLst>
              <a:ext uri="{FF2B5EF4-FFF2-40B4-BE49-F238E27FC236}">
                <a16:creationId xmlns:a16="http://schemas.microsoft.com/office/drawing/2014/main" id="{1B6821EB-15D3-4B30-BB3E-570CD8B6B199}"/>
              </a:ext>
              <a:ext uri="{C183D7F6-B498-43B3-948B-1728B52AA6E4}">
                <adec:decorative xmlns:adec="http://schemas.microsoft.com/office/drawing/2017/decorative" val="1"/>
              </a:ext>
            </a:extLst>
          </p:cNvPr>
          <p:cNvSpPr>
            <a:spLocks noGrp="1"/>
          </p:cNvSpPr>
          <p:nvPr>
            <p:ph type="dt" sz="half" idx="2"/>
          </p:nvPr>
        </p:nvSpPr>
        <p:spPr/>
        <p:txBody>
          <a:bodyPr/>
          <a:lstStyle/>
          <a:p>
            <a:fld id="{B49EA6DD-2672-A84B-8EEF-CAE75055C49D}" type="datetime7">
              <a:rPr lang="en-US" smtClean="0"/>
              <a:t>Apr-21</a:t>
            </a:fld>
            <a:endParaRPr lang="en-US" dirty="0"/>
          </a:p>
        </p:txBody>
      </p:sp>
      <p:sp>
        <p:nvSpPr>
          <p:cNvPr id="4" name="Footer Placeholder 3">
            <a:extLst>
              <a:ext uri="{FF2B5EF4-FFF2-40B4-BE49-F238E27FC236}">
                <a16:creationId xmlns:a16="http://schemas.microsoft.com/office/drawing/2014/main" id="{71C750FF-9A34-4059-ABA8-FF1DB12C3C87}"/>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paetc.org</a:t>
            </a:r>
            <a:endParaRPr lang="en-US" dirty="0"/>
          </a:p>
        </p:txBody>
      </p:sp>
      <p:sp>
        <p:nvSpPr>
          <p:cNvPr id="3" name="Slide Number Placeholder 2">
            <a:extLst>
              <a:ext uri="{FF2B5EF4-FFF2-40B4-BE49-F238E27FC236}">
                <a16:creationId xmlns:a16="http://schemas.microsoft.com/office/drawing/2014/main" id="{4E8E1ACC-6BE9-624F-83BB-9050410898C9}"/>
              </a:ext>
            </a:extLst>
          </p:cNvPr>
          <p:cNvSpPr>
            <a:spLocks noGrp="1"/>
          </p:cNvSpPr>
          <p:nvPr>
            <p:ph type="sldNum" sz="quarter" idx="12"/>
          </p:nvPr>
        </p:nvSpPr>
        <p:spPr/>
        <p:txBody>
          <a:bodyPr/>
          <a:lstStyle/>
          <a:p>
            <a:fld id="{1D2EA5EF-C699-AF4C-BA42-C0A1CAAB713C}" type="slidenum">
              <a:rPr lang="en-US" smtClean="0"/>
              <a:t>14</a:t>
            </a:fld>
            <a:endParaRPr lang="en-US" dirty="0"/>
          </a:p>
        </p:txBody>
      </p:sp>
    </p:spTree>
    <p:extLst>
      <p:ext uri="{BB962C8B-B14F-4D97-AF65-F5344CB8AC3E}">
        <p14:creationId xmlns:p14="http://schemas.microsoft.com/office/powerpoint/2010/main" val="3513927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People with STIs within 6 months</a:t>
            </a:r>
          </a:p>
        </p:txBody>
      </p:sp>
      <p:sp>
        <p:nvSpPr>
          <p:cNvPr id="3" name="Content Placeholder 2"/>
          <p:cNvSpPr>
            <a:spLocks noGrp="1"/>
          </p:cNvSpPr>
          <p:nvPr>
            <p:ph idx="1"/>
          </p:nvPr>
        </p:nvSpPr>
        <p:spPr/>
        <p:txBody>
          <a:bodyPr>
            <a:normAutofit/>
          </a:bodyPr>
          <a:lstStyle/>
          <a:p>
            <a:r>
              <a:rPr lang="en-US" sz="2800" dirty="0"/>
              <a:t>MSM</a:t>
            </a:r>
          </a:p>
          <a:p>
            <a:pPr lvl="1"/>
            <a:r>
              <a:rPr lang="en-US" sz="2800" dirty="0"/>
              <a:t>Gonorrhea</a:t>
            </a:r>
          </a:p>
          <a:p>
            <a:pPr lvl="1"/>
            <a:r>
              <a:rPr lang="en-US" sz="2800" dirty="0"/>
              <a:t>Chlamydia</a:t>
            </a:r>
          </a:p>
          <a:p>
            <a:pPr lvl="1"/>
            <a:r>
              <a:rPr lang="en-US" sz="2800" dirty="0"/>
              <a:t>Syphilis</a:t>
            </a:r>
          </a:p>
          <a:p>
            <a:pPr lvl="1"/>
            <a:endParaRPr lang="en-US" sz="2800" dirty="0"/>
          </a:p>
          <a:p>
            <a:r>
              <a:rPr lang="en-US" sz="2800" dirty="0"/>
              <a:t>Heterosexuals</a:t>
            </a:r>
          </a:p>
          <a:p>
            <a:pPr lvl="1"/>
            <a:r>
              <a:rPr lang="en-US" sz="2800" dirty="0"/>
              <a:t>Gonorrhea</a:t>
            </a:r>
          </a:p>
          <a:p>
            <a:pPr lvl="1"/>
            <a:r>
              <a:rPr lang="en-US" sz="2800" dirty="0"/>
              <a:t>Syphilis	</a:t>
            </a:r>
            <a:r>
              <a:rPr lang="en-US" dirty="0"/>
              <a:t>	</a:t>
            </a:r>
          </a:p>
        </p:txBody>
      </p:sp>
      <p:sp>
        <p:nvSpPr>
          <p:cNvPr id="4" name="Date Placeholder 3">
            <a:extLst>
              <a:ext uri="{FF2B5EF4-FFF2-40B4-BE49-F238E27FC236}">
                <a16:creationId xmlns:a16="http://schemas.microsoft.com/office/drawing/2014/main" id="{8727868D-4AD4-4879-B7B7-3BAB380194DD}"/>
              </a:ext>
              <a:ext uri="{C183D7F6-B498-43B3-948B-1728B52AA6E4}">
                <adec:decorative xmlns:adec="http://schemas.microsoft.com/office/drawing/2017/decorative" val="1"/>
              </a:ext>
            </a:extLst>
          </p:cNvPr>
          <p:cNvSpPr>
            <a:spLocks noGrp="1"/>
          </p:cNvSpPr>
          <p:nvPr>
            <p:ph type="dt" sz="half" idx="2"/>
          </p:nvPr>
        </p:nvSpPr>
        <p:spPr/>
        <p:txBody>
          <a:bodyPr/>
          <a:lstStyle/>
          <a:p>
            <a:fld id="{EE1A09F7-16E5-7243-A5AA-E15151C2D9A6}" type="datetime7">
              <a:rPr lang="en-US" smtClean="0"/>
              <a:t>Apr-21</a:t>
            </a:fld>
            <a:endParaRPr lang="en-US" dirty="0"/>
          </a:p>
        </p:txBody>
      </p:sp>
      <p:sp>
        <p:nvSpPr>
          <p:cNvPr id="6" name="Footer Placeholder 5">
            <a:extLst>
              <a:ext uri="{FF2B5EF4-FFF2-40B4-BE49-F238E27FC236}">
                <a16:creationId xmlns:a16="http://schemas.microsoft.com/office/drawing/2014/main" id="{215184E1-1445-426B-9854-3222CB85ED6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paetc.org</a:t>
            </a:r>
            <a:endParaRPr lang="en-US" dirty="0"/>
          </a:p>
        </p:txBody>
      </p:sp>
      <p:sp>
        <p:nvSpPr>
          <p:cNvPr id="5" name="Slide Number Placeholder 4">
            <a:extLst>
              <a:ext uri="{FF2B5EF4-FFF2-40B4-BE49-F238E27FC236}">
                <a16:creationId xmlns:a16="http://schemas.microsoft.com/office/drawing/2014/main" id="{AD276A16-3086-8146-BCE4-E943A22A4C1A}"/>
              </a:ext>
            </a:extLst>
          </p:cNvPr>
          <p:cNvSpPr>
            <a:spLocks noGrp="1"/>
          </p:cNvSpPr>
          <p:nvPr>
            <p:ph type="sldNum" sz="quarter" idx="12"/>
          </p:nvPr>
        </p:nvSpPr>
        <p:spPr/>
        <p:txBody>
          <a:bodyPr/>
          <a:lstStyle/>
          <a:p>
            <a:fld id="{1D2EA5EF-C699-AF4C-BA42-C0A1CAAB713C}" type="slidenum">
              <a:rPr lang="en-US" smtClean="0"/>
              <a:t>15</a:t>
            </a:fld>
            <a:endParaRPr lang="en-US" dirty="0"/>
          </a:p>
        </p:txBody>
      </p:sp>
    </p:spTree>
    <p:extLst>
      <p:ext uri="{BB962C8B-B14F-4D97-AF65-F5344CB8AC3E}">
        <p14:creationId xmlns:p14="http://schemas.microsoft.com/office/powerpoint/2010/main" val="3673911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dirty="0"/>
              <a:t>Partner living with HIV</a:t>
            </a:r>
          </a:p>
        </p:txBody>
      </p:sp>
      <p:sp>
        <p:nvSpPr>
          <p:cNvPr id="15363" name="Content Placeholder 2"/>
          <p:cNvSpPr>
            <a:spLocks noGrp="1"/>
          </p:cNvSpPr>
          <p:nvPr>
            <p:ph idx="1"/>
          </p:nvPr>
        </p:nvSpPr>
        <p:spPr/>
        <p:txBody>
          <a:bodyPr>
            <a:normAutofit/>
          </a:bodyPr>
          <a:lstStyle/>
          <a:p>
            <a:r>
              <a:rPr lang="en-US" dirty="0"/>
              <a:t>Partner not taking ART</a:t>
            </a:r>
          </a:p>
          <a:p>
            <a:endParaRPr lang="en-US" dirty="0"/>
          </a:p>
          <a:p>
            <a:pPr marL="114112" indent="0">
              <a:buNone/>
            </a:pPr>
            <a:r>
              <a:rPr lang="en-US" dirty="0"/>
              <a:t>			 </a:t>
            </a:r>
            <a:r>
              <a:rPr lang="en-US" dirty="0">
                <a:solidFill>
                  <a:schemeClr val="accent6"/>
                </a:solidFill>
              </a:rPr>
              <a:t>OR </a:t>
            </a:r>
          </a:p>
          <a:p>
            <a:pPr marL="114112" indent="0">
              <a:buNone/>
            </a:pPr>
            <a:endParaRPr lang="en-US" dirty="0"/>
          </a:p>
          <a:p>
            <a:r>
              <a:rPr lang="en-US" dirty="0"/>
              <a:t>HIV-infected partner VL &gt;200 copies/ml </a:t>
            </a:r>
          </a:p>
          <a:p>
            <a:endParaRPr lang="en-US" dirty="0"/>
          </a:p>
          <a:p>
            <a:pPr marL="114112" indent="0">
              <a:buNone/>
            </a:pPr>
            <a:endParaRPr lang="en-US" b="1" dirty="0"/>
          </a:p>
          <a:p>
            <a:pPr marL="114112" indent="0">
              <a:buNone/>
            </a:pPr>
            <a:r>
              <a:rPr lang="en-US" b="1" dirty="0"/>
              <a:t>If not recommending PrEP, must have recent viral load documenting VL &lt;200 copies/ml </a:t>
            </a:r>
            <a:endParaRPr lang="en-US" altLang="en-US" b="1" dirty="0"/>
          </a:p>
        </p:txBody>
      </p:sp>
      <p:sp>
        <p:nvSpPr>
          <p:cNvPr id="2" name="Date Placeholder 1">
            <a:extLst>
              <a:ext uri="{FF2B5EF4-FFF2-40B4-BE49-F238E27FC236}">
                <a16:creationId xmlns:a16="http://schemas.microsoft.com/office/drawing/2014/main" id="{8772B8E9-781D-4DB0-954D-E44F7C387460}"/>
              </a:ext>
              <a:ext uri="{C183D7F6-B498-43B3-948B-1728B52AA6E4}">
                <adec:decorative xmlns:adec="http://schemas.microsoft.com/office/drawing/2017/decorative" val="1"/>
              </a:ext>
            </a:extLst>
          </p:cNvPr>
          <p:cNvSpPr>
            <a:spLocks noGrp="1"/>
          </p:cNvSpPr>
          <p:nvPr>
            <p:ph type="dt" sz="half" idx="2"/>
          </p:nvPr>
        </p:nvSpPr>
        <p:spPr/>
        <p:txBody>
          <a:bodyPr/>
          <a:lstStyle/>
          <a:p>
            <a:fld id="{2990F0F3-1D8D-F749-9031-CE471B3A160F}" type="datetime7">
              <a:rPr lang="en-US" smtClean="0"/>
              <a:t>Apr-21</a:t>
            </a:fld>
            <a:endParaRPr lang="en-US" dirty="0"/>
          </a:p>
        </p:txBody>
      </p:sp>
      <p:sp>
        <p:nvSpPr>
          <p:cNvPr id="4" name="Footer Placeholder 3">
            <a:extLst>
              <a:ext uri="{FF2B5EF4-FFF2-40B4-BE49-F238E27FC236}">
                <a16:creationId xmlns:a16="http://schemas.microsoft.com/office/drawing/2014/main" id="{34DA53B4-3DAC-46B8-92A1-8D806373B7C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paetc.org</a:t>
            </a:r>
            <a:endParaRPr lang="en-US" dirty="0"/>
          </a:p>
        </p:txBody>
      </p:sp>
      <p:sp>
        <p:nvSpPr>
          <p:cNvPr id="3" name="Slide Number Placeholder 2">
            <a:extLst>
              <a:ext uri="{FF2B5EF4-FFF2-40B4-BE49-F238E27FC236}">
                <a16:creationId xmlns:a16="http://schemas.microsoft.com/office/drawing/2014/main" id="{7BC12C27-37C1-8F41-B346-C82B26820F96}"/>
              </a:ext>
            </a:extLst>
          </p:cNvPr>
          <p:cNvSpPr>
            <a:spLocks noGrp="1"/>
          </p:cNvSpPr>
          <p:nvPr>
            <p:ph type="sldNum" sz="quarter" idx="12"/>
          </p:nvPr>
        </p:nvSpPr>
        <p:spPr/>
        <p:txBody>
          <a:bodyPr/>
          <a:lstStyle/>
          <a:p>
            <a:fld id="{1D2EA5EF-C699-AF4C-BA42-C0A1CAAB713C}" type="slidenum">
              <a:rPr lang="en-US" smtClean="0"/>
              <a:t>16</a:t>
            </a:fld>
            <a:endParaRPr lang="en-US" dirty="0"/>
          </a:p>
        </p:txBody>
      </p:sp>
    </p:spTree>
    <p:extLst>
      <p:ext uri="{BB962C8B-B14F-4D97-AF65-F5344CB8AC3E}">
        <p14:creationId xmlns:p14="http://schemas.microsoft.com/office/powerpoint/2010/main" val="2859801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Pregnancy</a:t>
            </a:r>
          </a:p>
        </p:txBody>
      </p:sp>
      <p:sp>
        <p:nvSpPr>
          <p:cNvPr id="3" name="Content Placeholder 2"/>
          <p:cNvSpPr>
            <a:spLocks noGrp="1"/>
          </p:cNvSpPr>
          <p:nvPr>
            <p:ph idx="1"/>
          </p:nvPr>
        </p:nvSpPr>
        <p:spPr/>
        <p:txBody>
          <a:bodyPr>
            <a:normAutofit/>
          </a:bodyPr>
          <a:lstStyle/>
          <a:p>
            <a:r>
              <a:rPr lang="en-US" dirty="0"/>
              <a:t>PrEP not contraindicated</a:t>
            </a:r>
          </a:p>
          <a:p>
            <a:r>
              <a:rPr lang="en-US" dirty="0"/>
              <a:t>Risk benefit changes</a:t>
            </a:r>
          </a:p>
          <a:p>
            <a:pPr lvl="1"/>
            <a:r>
              <a:rPr lang="en-US" dirty="0"/>
              <a:t>Risk to fetus if woman taking PrEP</a:t>
            </a:r>
          </a:p>
        </p:txBody>
      </p:sp>
      <p:sp>
        <p:nvSpPr>
          <p:cNvPr id="4" name="Date Placeholder 3">
            <a:extLst>
              <a:ext uri="{FF2B5EF4-FFF2-40B4-BE49-F238E27FC236}">
                <a16:creationId xmlns:a16="http://schemas.microsoft.com/office/drawing/2014/main" id="{869BF7D9-19A4-4134-A49C-E43F6CAB6767}"/>
              </a:ext>
              <a:ext uri="{C183D7F6-B498-43B3-948B-1728B52AA6E4}">
                <adec:decorative xmlns:adec="http://schemas.microsoft.com/office/drawing/2017/decorative" val="1"/>
              </a:ext>
            </a:extLst>
          </p:cNvPr>
          <p:cNvSpPr>
            <a:spLocks noGrp="1"/>
          </p:cNvSpPr>
          <p:nvPr>
            <p:ph type="dt" sz="half" idx="2"/>
          </p:nvPr>
        </p:nvSpPr>
        <p:spPr/>
        <p:txBody>
          <a:bodyPr/>
          <a:lstStyle/>
          <a:p>
            <a:fld id="{689CD09D-6A79-3A43-9558-D56BF79A954C}" type="datetime7">
              <a:rPr lang="en-US" smtClean="0"/>
              <a:t>Apr-21</a:t>
            </a:fld>
            <a:endParaRPr lang="en-US" dirty="0"/>
          </a:p>
        </p:txBody>
      </p:sp>
      <p:sp>
        <p:nvSpPr>
          <p:cNvPr id="6" name="Footer Placeholder 5">
            <a:extLst>
              <a:ext uri="{FF2B5EF4-FFF2-40B4-BE49-F238E27FC236}">
                <a16:creationId xmlns:a16="http://schemas.microsoft.com/office/drawing/2014/main" id="{0A0B6898-D916-490C-972A-0DDD1A05D803}"/>
              </a:ext>
            </a:extLst>
          </p:cNvPr>
          <p:cNvSpPr>
            <a:spLocks noGrp="1"/>
          </p:cNvSpPr>
          <p:nvPr>
            <p:ph type="ftr" sz="quarter" idx="11"/>
          </p:nvPr>
        </p:nvSpPr>
        <p:spPr/>
        <p:txBody>
          <a:bodyPr/>
          <a:lstStyle/>
          <a:p>
            <a:pPr algn="ctr"/>
            <a:r>
              <a:rPr lang="en-US" dirty="0" err="1"/>
              <a:t>paetc.org</a:t>
            </a:r>
            <a:endParaRPr lang="en-US" dirty="0"/>
          </a:p>
        </p:txBody>
      </p:sp>
      <p:sp>
        <p:nvSpPr>
          <p:cNvPr id="5" name="Slide Number Placeholder 4">
            <a:extLst>
              <a:ext uri="{FF2B5EF4-FFF2-40B4-BE49-F238E27FC236}">
                <a16:creationId xmlns:a16="http://schemas.microsoft.com/office/drawing/2014/main" id="{5E4C35B3-7C51-B246-9B8B-5F699F268C60}"/>
              </a:ext>
            </a:extLst>
          </p:cNvPr>
          <p:cNvSpPr>
            <a:spLocks noGrp="1"/>
          </p:cNvSpPr>
          <p:nvPr>
            <p:ph type="sldNum" sz="quarter" idx="12"/>
          </p:nvPr>
        </p:nvSpPr>
        <p:spPr/>
        <p:txBody>
          <a:bodyPr/>
          <a:lstStyle/>
          <a:p>
            <a:fld id="{1D2EA5EF-C699-AF4C-BA42-C0A1CAAB713C}" type="slidenum">
              <a:rPr lang="en-US" smtClean="0"/>
              <a:t>17</a:t>
            </a:fld>
            <a:endParaRPr lang="en-US" dirty="0"/>
          </a:p>
        </p:txBody>
      </p:sp>
      <p:sp>
        <p:nvSpPr>
          <p:cNvPr id="8" name="Content Placeholder 7">
            <a:extLst>
              <a:ext uri="{FF2B5EF4-FFF2-40B4-BE49-F238E27FC236}">
                <a16:creationId xmlns:a16="http://schemas.microsoft.com/office/drawing/2014/main" id="{4BDBFBF2-DEAF-7249-8CEA-53C809040679}"/>
              </a:ext>
            </a:extLst>
          </p:cNvPr>
          <p:cNvSpPr>
            <a:spLocks noGrp="1"/>
          </p:cNvSpPr>
          <p:nvPr>
            <p:ph sz="quarter" idx="14"/>
          </p:nvPr>
        </p:nvSpPr>
        <p:spPr>
          <a:xfrm>
            <a:off x="0" y="6396273"/>
            <a:ext cx="8315325" cy="552450"/>
          </a:xfrm>
        </p:spPr>
        <p:txBody>
          <a:bodyPr/>
          <a:lstStyle/>
          <a:p>
            <a:pPr marL="114112" indent="0">
              <a:buNone/>
            </a:pPr>
            <a:r>
              <a:rPr lang="en-US" sz="1400" dirty="0">
                <a:solidFill>
                  <a:schemeClr val="bg2"/>
                </a:solidFill>
              </a:rPr>
              <a:t>https://</a:t>
            </a:r>
            <a:r>
              <a:rPr lang="en-US" sz="1400" dirty="0" err="1">
                <a:solidFill>
                  <a:schemeClr val="bg2"/>
                </a:solidFill>
              </a:rPr>
              <a:t>unsplash.com</a:t>
            </a:r>
            <a:r>
              <a:rPr lang="en-US" sz="1400" dirty="0">
                <a:solidFill>
                  <a:schemeClr val="bg2"/>
                </a:solidFill>
              </a:rPr>
              <a:t>/s/photos/pregnant-woman</a:t>
            </a:r>
          </a:p>
          <a:p>
            <a:pPr marL="114112" indent="0">
              <a:buNone/>
            </a:pPr>
            <a:endParaRPr lang="en-US" dirty="0"/>
          </a:p>
        </p:txBody>
      </p:sp>
      <p:pic>
        <p:nvPicPr>
          <p:cNvPr id="11" name="Picture 2" descr="woman holding stomach">
            <a:extLst>
              <a:ext uri="{FF2B5EF4-FFF2-40B4-BE49-F238E27FC236}">
                <a16:creationId xmlns:a16="http://schemas.microsoft.com/office/drawing/2014/main" id="{0C4D0F23-C521-6A45-A9D0-B91B4E906D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6140" b="25002"/>
          <a:stretch/>
        </p:blipFill>
        <p:spPr bwMode="auto">
          <a:xfrm>
            <a:off x="562705" y="3073380"/>
            <a:ext cx="3675187" cy="2878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432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315569" cy="1143000"/>
          </a:xfrm>
        </p:spPr>
        <p:txBody>
          <a:bodyPr>
            <a:normAutofit/>
          </a:bodyPr>
          <a:lstStyle/>
          <a:p>
            <a:r>
              <a:rPr lang="en-US" dirty="0"/>
              <a:t>Case Study: Michele </a:t>
            </a:r>
          </a:p>
        </p:txBody>
      </p:sp>
      <p:sp>
        <p:nvSpPr>
          <p:cNvPr id="3" name="Content Placeholder 2"/>
          <p:cNvSpPr>
            <a:spLocks noGrp="1"/>
          </p:cNvSpPr>
          <p:nvPr>
            <p:ph sz="quarter" idx="4294967295"/>
          </p:nvPr>
        </p:nvSpPr>
        <p:spPr>
          <a:xfrm>
            <a:off x="324331" y="918874"/>
            <a:ext cx="8229600" cy="5294036"/>
          </a:xfrm>
        </p:spPr>
        <p:txBody>
          <a:bodyPr>
            <a:noAutofit/>
          </a:bodyPr>
          <a:lstStyle/>
          <a:p>
            <a:r>
              <a:rPr lang="en-US" dirty="0"/>
              <a:t>Michele is a 23-year-old women who presents to Planned Parenthood for an HIV test.  She has no complaints. She had chlamydia 4 months prior to the visit.  </a:t>
            </a:r>
          </a:p>
          <a:p>
            <a:r>
              <a:rPr lang="en-US" dirty="0"/>
              <a:t>PMH: 2014 Gonorrhea </a:t>
            </a:r>
          </a:p>
          <a:p>
            <a:r>
              <a:rPr lang="en-US" dirty="0"/>
              <a:t>SH:  </a:t>
            </a:r>
          </a:p>
          <a:p>
            <a:pPr lvl="1"/>
            <a:r>
              <a:rPr lang="en-US" sz="2400" dirty="0"/>
              <a:t>Sexually active with 6 men in the past year. HIV, IDU, and sex with men status unknown   </a:t>
            </a:r>
          </a:p>
          <a:p>
            <a:pPr lvl="1"/>
            <a:r>
              <a:rPr lang="en-US" sz="2400" dirty="0"/>
              <a:t>Uses condoms 40% of the time</a:t>
            </a:r>
          </a:p>
          <a:p>
            <a:pPr lvl="1"/>
            <a:r>
              <a:rPr lang="en-US" sz="2400" dirty="0"/>
              <a:t>Smokes ½ </a:t>
            </a:r>
            <a:r>
              <a:rPr lang="en-US" sz="2400" dirty="0" err="1"/>
              <a:t>ppd</a:t>
            </a:r>
            <a:endParaRPr lang="en-US" sz="2400" dirty="0"/>
          </a:p>
          <a:p>
            <a:pPr lvl="1"/>
            <a:r>
              <a:rPr lang="en-US" sz="2400" dirty="0"/>
              <a:t>Drinks alcohol occasionally</a:t>
            </a:r>
          </a:p>
          <a:p>
            <a:pPr lvl="1"/>
            <a:r>
              <a:rPr lang="en-US" sz="2400" dirty="0"/>
              <a:t>No illicit drugs. </a:t>
            </a:r>
          </a:p>
        </p:txBody>
      </p:sp>
      <p:sp>
        <p:nvSpPr>
          <p:cNvPr id="4" name="Date Placeholder 3">
            <a:extLst>
              <a:ext uri="{FF2B5EF4-FFF2-40B4-BE49-F238E27FC236}">
                <a16:creationId xmlns:a16="http://schemas.microsoft.com/office/drawing/2014/main" id="{05FD788A-DDC7-4133-B5FE-5E40D8CA8670}"/>
              </a:ext>
              <a:ext uri="{C183D7F6-B498-43B3-948B-1728B52AA6E4}">
                <adec:decorative xmlns:adec="http://schemas.microsoft.com/office/drawing/2017/decorative" val="1"/>
              </a:ext>
            </a:extLst>
          </p:cNvPr>
          <p:cNvSpPr>
            <a:spLocks noGrp="1"/>
          </p:cNvSpPr>
          <p:nvPr>
            <p:ph type="dt" sz="half" idx="2"/>
          </p:nvPr>
        </p:nvSpPr>
        <p:spPr/>
        <p:txBody>
          <a:bodyPr/>
          <a:lstStyle/>
          <a:p>
            <a:fld id="{0902707C-80B1-C34B-AA40-D82CFF9B36CA}" type="datetime7">
              <a:rPr lang="en-US" smtClean="0"/>
              <a:t>Apr-21</a:t>
            </a:fld>
            <a:endParaRPr lang="en-US" dirty="0"/>
          </a:p>
        </p:txBody>
      </p:sp>
      <p:sp>
        <p:nvSpPr>
          <p:cNvPr id="6" name="Footer Placeholder 5">
            <a:extLst>
              <a:ext uri="{FF2B5EF4-FFF2-40B4-BE49-F238E27FC236}">
                <a16:creationId xmlns:a16="http://schemas.microsoft.com/office/drawing/2014/main" id="{966082BA-24E8-47F9-A841-26C19460D9E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paetc.org</a:t>
            </a:r>
            <a:endParaRPr lang="en-US" dirty="0"/>
          </a:p>
        </p:txBody>
      </p:sp>
      <p:sp>
        <p:nvSpPr>
          <p:cNvPr id="5" name="Slide Number Placeholder 4">
            <a:extLst>
              <a:ext uri="{FF2B5EF4-FFF2-40B4-BE49-F238E27FC236}">
                <a16:creationId xmlns:a16="http://schemas.microsoft.com/office/drawing/2014/main" id="{BBD0C411-985F-564D-84A0-D4FA6F00ECB3}"/>
              </a:ext>
            </a:extLst>
          </p:cNvPr>
          <p:cNvSpPr>
            <a:spLocks noGrp="1"/>
          </p:cNvSpPr>
          <p:nvPr>
            <p:ph type="sldNum" sz="quarter" idx="12"/>
          </p:nvPr>
        </p:nvSpPr>
        <p:spPr/>
        <p:txBody>
          <a:bodyPr/>
          <a:lstStyle/>
          <a:p>
            <a:fld id="{1D2EA5EF-C699-AF4C-BA42-C0A1CAAB713C}" type="slidenum">
              <a:rPr lang="en-US" smtClean="0"/>
              <a:t>18</a:t>
            </a:fld>
            <a:endParaRPr lang="en-US" dirty="0"/>
          </a:p>
        </p:txBody>
      </p:sp>
    </p:spTree>
    <p:extLst>
      <p:ext uri="{BB962C8B-B14F-4D97-AF65-F5344CB8AC3E}">
        <p14:creationId xmlns:p14="http://schemas.microsoft.com/office/powerpoint/2010/main" val="162717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idx="4294967295"/>
          </p:nvPr>
        </p:nvSpPr>
        <p:spPr>
          <a:xfrm>
            <a:off x="828675" y="294076"/>
            <a:ext cx="8315325" cy="1143000"/>
          </a:xfrm>
        </p:spPr>
        <p:txBody>
          <a:bodyPr/>
          <a:lstStyle/>
          <a:p>
            <a:r>
              <a:rPr lang="en-US" dirty="0"/>
              <a:t>What would you recommend for Michele? </a:t>
            </a:r>
          </a:p>
        </p:txBody>
      </p:sp>
      <p:sp>
        <p:nvSpPr>
          <p:cNvPr id="3" name="TPAnswers"/>
          <p:cNvSpPr>
            <a:spLocks noGrp="1"/>
          </p:cNvSpPr>
          <p:nvPr>
            <p:ph type="body" idx="4294967295"/>
            <p:custDataLst>
              <p:tags r:id="rId2"/>
            </p:custDataLst>
          </p:nvPr>
        </p:nvSpPr>
        <p:spPr>
          <a:xfrm>
            <a:off x="354169" y="1622626"/>
            <a:ext cx="4114800" cy="4367213"/>
          </a:xfrm>
        </p:spPr>
        <p:txBody>
          <a:bodyPr>
            <a:normAutofit/>
          </a:bodyPr>
          <a:lstStyle/>
          <a:p>
            <a:pPr marL="457200" indent="-457200">
              <a:buFont typeface="+mj-lt"/>
              <a:buAutoNum type="alphaUcPeriod"/>
            </a:pPr>
            <a:r>
              <a:rPr lang="en-US" dirty="0"/>
              <a:t>HIV screening</a:t>
            </a:r>
          </a:p>
          <a:p>
            <a:pPr marL="457200" indent="-457200">
              <a:buFont typeface="+mj-lt"/>
              <a:buAutoNum type="alphaUcPeriod"/>
            </a:pPr>
            <a:r>
              <a:rPr lang="en-US" dirty="0"/>
              <a:t>STI screening</a:t>
            </a:r>
          </a:p>
          <a:p>
            <a:pPr marL="457200" indent="-457200">
              <a:buFont typeface="+mj-lt"/>
              <a:buAutoNum type="alphaUcPeriod"/>
            </a:pPr>
            <a:r>
              <a:rPr lang="en-US" dirty="0"/>
              <a:t>Birth control</a:t>
            </a:r>
          </a:p>
          <a:p>
            <a:pPr marL="457200" indent="-457200">
              <a:buFont typeface="+mj-lt"/>
              <a:buAutoNum type="alphaUcPeriod"/>
            </a:pPr>
            <a:r>
              <a:rPr lang="en-US" dirty="0"/>
              <a:t>Daily TDF/FTC</a:t>
            </a:r>
          </a:p>
          <a:p>
            <a:pPr marL="457200" indent="-457200">
              <a:buFont typeface="+mj-lt"/>
              <a:buAutoNum type="alphaUcPeriod"/>
            </a:pPr>
            <a:r>
              <a:rPr lang="en-US" dirty="0"/>
              <a:t>All of the above</a:t>
            </a:r>
          </a:p>
          <a:p>
            <a:pPr marL="457200" indent="-457200">
              <a:buFont typeface="+mj-lt"/>
              <a:buAutoNum type="alphaUcPeriod"/>
            </a:pPr>
            <a:endParaRPr lang="en-US" dirty="0"/>
          </a:p>
        </p:txBody>
      </p:sp>
      <p:sp>
        <p:nvSpPr>
          <p:cNvPr id="5" name="Date Placeholder 4">
            <a:extLst>
              <a:ext uri="{FF2B5EF4-FFF2-40B4-BE49-F238E27FC236}">
                <a16:creationId xmlns:a16="http://schemas.microsoft.com/office/drawing/2014/main" id="{14A82253-6B72-408A-A733-FC1B89B0E0B6}"/>
              </a:ext>
              <a:ext uri="{C183D7F6-B498-43B3-948B-1728B52AA6E4}">
                <adec:decorative xmlns:adec="http://schemas.microsoft.com/office/drawing/2017/decorative" val="1"/>
              </a:ext>
            </a:extLst>
          </p:cNvPr>
          <p:cNvSpPr>
            <a:spLocks noGrp="1"/>
          </p:cNvSpPr>
          <p:nvPr>
            <p:ph type="dt" sz="half" idx="2"/>
          </p:nvPr>
        </p:nvSpPr>
        <p:spPr/>
        <p:txBody>
          <a:bodyPr/>
          <a:lstStyle/>
          <a:p>
            <a:fld id="{C7426A32-5D5D-8C4E-8EF1-0E8221042218}" type="datetime7">
              <a:rPr lang="en-US" smtClean="0"/>
              <a:t>Apr-21</a:t>
            </a:fld>
            <a:endParaRPr lang="en-US" dirty="0"/>
          </a:p>
        </p:txBody>
      </p:sp>
      <p:sp>
        <p:nvSpPr>
          <p:cNvPr id="7" name="Footer Placeholder 6">
            <a:extLst>
              <a:ext uri="{FF2B5EF4-FFF2-40B4-BE49-F238E27FC236}">
                <a16:creationId xmlns:a16="http://schemas.microsoft.com/office/drawing/2014/main" id="{01FAFDC4-7C9D-42C6-A49E-16FCF8E8D23B}"/>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paetc.org</a:t>
            </a:r>
            <a:endParaRPr lang="en-US" dirty="0"/>
          </a:p>
        </p:txBody>
      </p:sp>
      <p:sp>
        <p:nvSpPr>
          <p:cNvPr id="6" name="Slide Number Placeholder 5">
            <a:extLst>
              <a:ext uri="{FF2B5EF4-FFF2-40B4-BE49-F238E27FC236}">
                <a16:creationId xmlns:a16="http://schemas.microsoft.com/office/drawing/2014/main" id="{05C6E886-3791-BF4D-BABD-D0D27EB4C972}"/>
              </a:ext>
            </a:extLst>
          </p:cNvPr>
          <p:cNvSpPr>
            <a:spLocks noGrp="1"/>
          </p:cNvSpPr>
          <p:nvPr>
            <p:ph type="sldNum" sz="quarter" idx="12"/>
          </p:nvPr>
        </p:nvSpPr>
        <p:spPr/>
        <p:txBody>
          <a:bodyPr/>
          <a:lstStyle/>
          <a:p>
            <a:fld id="{1D2EA5EF-C699-AF4C-BA42-C0A1CAAB713C}" type="slidenum">
              <a:rPr lang="en-US" smtClean="0"/>
              <a:t>19</a:t>
            </a:fld>
            <a:endParaRPr lang="en-US" dirty="0"/>
          </a:p>
        </p:txBody>
      </p:sp>
    </p:spTree>
    <p:custDataLst>
      <p:tags r:id="rId1"/>
    </p:custDataLst>
    <p:extLst>
      <p:ext uri="{BB962C8B-B14F-4D97-AF65-F5344CB8AC3E}">
        <p14:creationId xmlns:p14="http://schemas.microsoft.com/office/powerpoint/2010/main" val="1299533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9" name="Content Placeholder 2">
            <a:extLst>
              <a:ext uri="{FF2B5EF4-FFF2-40B4-BE49-F238E27FC236}">
                <a16:creationId xmlns:a16="http://schemas.microsoft.com/office/drawing/2014/main" id="{5BFD5D02-445A-42D6-AC6C-15A57564FBD8}"/>
              </a:ext>
            </a:extLst>
          </p:cNvPr>
          <p:cNvSpPr>
            <a:spLocks noGrp="1"/>
          </p:cNvSpPr>
          <p:nvPr>
            <p:ph idx="1"/>
          </p:nvPr>
        </p:nvSpPr>
        <p:spPr>
          <a:xfrm>
            <a:off x="457203" y="1600203"/>
            <a:ext cx="8315569" cy="4367299"/>
          </a:xfrm>
        </p:spPr>
        <p:txBody>
          <a:bodyPr>
            <a:normAutofit fontScale="92500" lnSpcReduction="10000"/>
          </a:bodyPr>
          <a:lstStyle/>
          <a:p>
            <a:pPr marL="85584" indent="0">
              <a:buNone/>
            </a:pPr>
            <a:r>
              <a:rPr lang="en-US" sz="1725" i="1" dirty="0"/>
              <a:t>“This presentation is supported by the Health Resources and Services Administration (HRSA) of the U.S. Department of Health and Human Services (HHS) as part of an award totaling $3,278,366. The contents are those of the author(s) and do not necessarily represent the official views of, nor an endorsement, by HRSA, HHS or the U.S. Government.”</a:t>
            </a:r>
          </a:p>
          <a:p>
            <a:pPr marL="85584" indent="0">
              <a:buNone/>
            </a:pPr>
            <a:endParaRPr lang="en-US" sz="1725" dirty="0"/>
          </a:p>
          <a:p>
            <a:pPr marL="85584" indent="0">
              <a:buNone/>
            </a:pPr>
            <a:endParaRPr lang="en-US" sz="1725" i="1" dirty="0"/>
          </a:p>
          <a:p>
            <a:pPr marL="85584" indent="0">
              <a:buNone/>
            </a:pPr>
            <a:r>
              <a:rPr lang="en-US" sz="1725" i="1" dirty="0"/>
              <a:t>The views and opinions expressed in this presentation are not necessarily those of the Pacific AIDS Education and Training Centers (PAETC), the Regents of the University of California or its San Francisco campus (UCSF or collectively, University) nor of our funder the Health Resources and Services Administration (HRSA).  Neither PAETC, University, HRSA nor any of their officers, board members, agents, employees, students or volunteers make any warranty, express or implied, including the warranties of merchantability and fitness for a particular purpose; nor assume any legal liability or responsibility for the accuracy, completeness or usefulness of information [,apparatus, product] or process assessed or described; nor represent that its use would not infringe privately owned rights. </a:t>
            </a:r>
            <a:endParaRPr lang="en-US" sz="1725" dirty="0"/>
          </a:p>
          <a:p>
            <a:pPr marL="85584" indent="0">
              <a:buNone/>
            </a:pPr>
            <a:endParaRPr lang="en-US" dirty="0"/>
          </a:p>
        </p:txBody>
      </p:sp>
      <p:sp>
        <p:nvSpPr>
          <p:cNvPr id="5" name="Footer Placeholder 4">
            <a:extLst>
              <a:ext uri="{FF2B5EF4-FFF2-40B4-BE49-F238E27FC236}">
                <a16:creationId xmlns:a16="http://schemas.microsoft.com/office/drawing/2014/main" id="{62A4C1A8-9741-432A-9077-9CE02DDC5E0D}"/>
              </a:ext>
            </a:extLst>
          </p:cNvPr>
          <p:cNvSpPr>
            <a:spLocks noGrp="1"/>
          </p:cNvSpPr>
          <p:nvPr>
            <p:ph type="ftr" sz="quarter" idx="11"/>
          </p:nvPr>
        </p:nvSpPr>
        <p:spPr>
          <a:xfrm>
            <a:off x="3352459" y="6352708"/>
            <a:ext cx="4367298" cy="365760"/>
          </a:xfrm>
        </p:spPr>
        <p:txBody>
          <a:bodyPr/>
          <a:lstStyle/>
          <a:p>
            <a:r>
              <a:rPr lang="en-US" dirty="0"/>
              <a:t>paetc.org</a:t>
            </a:r>
          </a:p>
        </p:txBody>
      </p:sp>
      <p:sp>
        <p:nvSpPr>
          <p:cNvPr id="3" name="Date Placeholder 2">
            <a:extLst>
              <a:ext uri="{FF2B5EF4-FFF2-40B4-BE49-F238E27FC236}">
                <a16:creationId xmlns:a16="http://schemas.microsoft.com/office/drawing/2014/main" id="{3F3602FD-484F-8540-A7FE-3533185A7362}"/>
              </a:ext>
            </a:extLst>
          </p:cNvPr>
          <p:cNvSpPr>
            <a:spLocks noGrp="1"/>
          </p:cNvSpPr>
          <p:nvPr>
            <p:ph type="dt" sz="half" idx="10"/>
          </p:nvPr>
        </p:nvSpPr>
        <p:spPr/>
        <p:txBody>
          <a:bodyPr/>
          <a:lstStyle/>
          <a:p>
            <a:pPr>
              <a:defRPr/>
            </a:pPr>
            <a:fld id="{629D4174-F4C1-A04B-AF32-6011A8707CC3}" type="datetime7">
              <a:rPr lang="en-US" smtClean="0"/>
              <a:t>Apr-21</a:t>
            </a:fld>
            <a:endParaRPr lang="en-US"/>
          </a:p>
        </p:txBody>
      </p:sp>
      <p:sp>
        <p:nvSpPr>
          <p:cNvPr id="4" name="Slide Number Placeholder 3">
            <a:extLst>
              <a:ext uri="{FF2B5EF4-FFF2-40B4-BE49-F238E27FC236}">
                <a16:creationId xmlns:a16="http://schemas.microsoft.com/office/drawing/2014/main" id="{B24E661A-A10D-4717-9832-3D82BD4103D3}"/>
              </a:ext>
            </a:extLst>
          </p:cNvPr>
          <p:cNvSpPr>
            <a:spLocks noGrp="1"/>
          </p:cNvSpPr>
          <p:nvPr>
            <p:ph type="sldNum" sz="quarter" idx="12"/>
          </p:nvPr>
        </p:nvSpPr>
        <p:spPr>
          <a:xfrm>
            <a:off x="8531788" y="6305882"/>
            <a:ext cx="548640" cy="396240"/>
          </a:xfrm>
        </p:spPr>
        <p:txBody>
          <a:bodyPr/>
          <a:lstStyle/>
          <a:p>
            <a:fld id="{1D2EA5EF-C699-AF4C-BA42-C0A1CAAB713C}" type="slidenum">
              <a:rPr lang="en-US" smtClean="0"/>
              <a:t>2</a:t>
            </a:fld>
            <a:endParaRPr lang="en-US"/>
          </a:p>
        </p:txBody>
      </p:sp>
    </p:spTree>
    <p:extLst>
      <p:ext uri="{BB962C8B-B14F-4D97-AF65-F5344CB8AC3E}">
        <p14:creationId xmlns:p14="http://schemas.microsoft.com/office/powerpoint/2010/main" val="4119162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idx="4294967295"/>
          </p:nvPr>
        </p:nvSpPr>
        <p:spPr>
          <a:xfrm>
            <a:off x="414337" y="274638"/>
            <a:ext cx="8315325" cy="1439862"/>
          </a:xfrm>
        </p:spPr>
        <p:txBody>
          <a:bodyPr/>
          <a:lstStyle/>
          <a:p>
            <a:pPr algn="ctr"/>
            <a:r>
              <a:rPr lang="en-US" dirty="0"/>
              <a:t>You decided to start Michele on PrEP. What tests will you order next?</a:t>
            </a:r>
          </a:p>
        </p:txBody>
      </p:sp>
      <p:sp>
        <p:nvSpPr>
          <p:cNvPr id="3" name="TPAnswers"/>
          <p:cNvSpPr>
            <a:spLocks noGrp="1"/>
          </p:cNvSpPr>
          <p:nvPr>
            <p:ph type="body" idx="4294967295"/>
            <p:custDataLst>
              <p:tags r:id="rId2"/>
            </p:custDataLst>
          </p:nvPr>
        </p:nvSpPr>
        <p:spPr>
          <a:xfrm>
            <a:off x="221672" y="1844376"/>
            <a:ext cx="4114800" cy="4368800"/>
          </a:xfrm>
        </p:spPr>
        <p:txBody>
          <a:bodyPr>
            <a:normAutofit/>
          </a:bodyPr>
          <a:lstStyle/>
          <a:p>
            <a:pPr marL="514350" indent="-514350">
              <a:buFont typeface="Symbol" pitchFamily="18" charset="2"/>
              <a:buAutoNum type="alphaUcPeriod"/>
            </a:pPr>
            <a:r>
              <a:rPr lang="en-US" dirty="0"/>
              <a:t>HIV test </a:t>
            </a:r>
          </a:p>
          <a:p>
            <a:pPr marL="514350" indent="-514350">
              <a:buFont typeface="Symbol" pitchFamily="18" charset="2"/>
              <a:buAutoNum type="alphaUcPeriod"/>
            </a:pPr>
            <a:r>
              <a:rPr lang="en-US" dirty="0"/>
              <a:t>Liver Function tests</a:t>
            </a:r>
          </a:p>
          <a:p>
            <a:pPr marL="514350" indent="-514350">
              <a:buFont typeface="Symbol" pitchFamily="18" charset="2"/>
              <a:buAutoNum type="alphaUcPeriod"/>
            </a:pPr>
            <a:r>
              <a:rPr lang="en-US" dirty="0"/>
              <a:t>Creatine clearance</a:t>
            </a:r>
          </a:p>
          <a:p>
            <a:pPr marL="514350" indent="-514350">
              <a:buFont typeface="Symbol" pitchFamily="18" charset="2"/>
              <a:buAutoNum type="alphaUcPeriod"/>
            </a:pPr>
            <a:r>
              <a:rPr lang="en-US" dirty="0"/>
              <a:t>All the above </a:t>
            </a:r>
          </a:p>
          <a:p>
            <a:pPr marL="514350" indent="-514350">
              <a:buFont typeface="Symbol" pitchFamily="18" charset="2"/>
              <a:buAutoNum type="alphaUcPeriod"/>
            </a:pPr>
            <a:r>
              <a:rPr lang="en-US" dirty="0"/>
              <a:t>A and C</a:t>
            </a:r>
          </a:p>
        </p:txBody>
      </p:sp>
      <p:sp>
        <p:nvSpPr>
          <p:cNvPr id="5" name="Date Placeholder 4">
            <a:extLst>
              <a:ext uri="{FF2B5EF4-FFF2-40B4-BE49-F238E27FC236}">
                <a16:creationId xmlns:a16="http://schemas.microsoft.com/office/drawing/2014/main" id="{4D2E9014-F0E2-4EC2-AE3A-82B1F0B8BD00}"/>
              </a:ext>
              <a:ext uri="{C183D7F6-B498-43B3-948B-1728B52AA6E4}">
                <adec:decorative xmlns:adec="http://schemas.microsoft.com/office/drawing/2017/decorative" val="1"/>
              </a:ext>
            </a:extLst>
          </p:cNvPr>
          <p:cNvSpPr>
            <a:spLocks noGrp="1"/>
          </p:cNvSpPr>
          <p:nvPr>
            <p:ph type="dt" sz="half" idx="2"/>
          </p:nvPr>
        </p:nvSpPr>
        <p:spPr/>
        <p:txBody>
          <a:bodyPr/>
          <a:lstStyle/>
          <a:p>
            <a:fld id="{34E7CE81-9998-EF44-9C99-467CDCE80F77}" type="datetime7">
              <a:rPr lang="en-US" smtClean="0"/>
              <a:t>Apr-21</a:t>
            </a:fld>
            <a:endParaRPr lang="en-US" dirty="0"/>
          </a:p>
        </p:txBody>
      </p:sp>
      <p:sp>
        <p:nvSpPr>
          <p:cNvPr id="7" name="Footer Placeholder 6">
            <a:extLst>
              <a:ext uri="{FF2B5EF4-FFF2-40B4-BE49-F238E27FC236}">
                <a16:creationId xmlns:a16="http://schemas.microsoft.com/office/drawing/2014/main" id="{2FC6B975-12CC-4728-B1B1-7204CD85B576}"/>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paetc.org</a:t>
            </a:r>
            <a:endParaRPr lang="en-US" dirty="0"/>
          </a:p>
        </p:txBody>
      </p:sp>
      <p:sp>
        <p:nvSpPr>
          <p:cNvPr id="6" name="Slide Number Placeholder 5">
            <a:extLst>
              <a:ext uri="{FF2B5EF4-FFF2-40B4-BE49-F238E27FC236}">
                <a16:creationId xmlns:a16="http://schemas.microsoft.com/office/drawing/2014/main" id="{0A63AF50-96F1-3F42-A630-1C89E9B7E313}"/>
              </a:ext>
            </a:extLst>
          </p:cNvPr>
          <p:cNvSpPr>
            <a:spLocks noGrp="1"/>
          </p:cNvSpPr>
          <p:nvPr>
            <p:ph type="sldNum" sz="quarter" idx="12"/>
          </p:nvPr>
        </p:nvSpPr>
        <p:spPr/>
        <p:txBody>
          <a:bodyPr/>
          <a:lstStyle/>
          <a:p>
            <a:fld id="{1D2EA5EF-C699-AF4C-BA42-C0A1CAAB713C}" type="slidenum">
              <a:rPr lang="en-US" smtClean="0"/>
              <a:t>20</a:t>
            </a:fld>
            <a:endParaRPr lang="en-US" dirty="0"/>
          </a:p>
        </p:txBody>
      </p:sp>
    </p:spTree>
    <p:custDataLst>
      <p:tags r:id="rId1"/>
    </p:custDataLst>
    <p:extLst>
      <p:ext uri="{BB962C8B-B14F-4D97-AF65-F5344CB8AC3E}">
        <p14:creationId xmlns:p14="http://schemas.microsoft.com/office/powerpoint/2010/main" val="3901698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008" y="-110518"/>
            <a:ext cx="8315569" cy="1143000"/>
          </a:xfrm>
        </p:spPr>
        <p:txBody>
          <a:bodyPr/>
          <a:lstStyle/>
          <a:p>
            <a:r>
              <a:rPr lang="en-US" dirty="0"/>
              <a:t>Testing prior to PrEP:</a:t>
            </a:r>
          </a:p>
        </p:txBody>
      </p:sp>
      <p:sp>
        <p:nvSpPr>
          <p:cNvPr id="3" name="Content Placeholder 2"/>
          <p:cNvSpPr>
            <a:spLocks noGrp="1"/>
          </p:cNvSpPr>
          <p:nvPr>
            <p:ph sz="quarter" idx="1"/>
          </p:nvPr>
        </p:nvSpPr>
        <p:spPr>
          <a:xfrm>
            <a:off x="911625" y="774786"/>
            <a:ext cx="7408333" cy="5488227"/>
          </a:xfrm>
        </p:spPr>
        <p:txBody>
          <a:bodyPr>
            <a:noAutofit/>
          </a:bodyPr>
          <a:lstStyle/>
          <a:p>
            <a:r>
              <a:rPr lang="en-US" dirty="0">
                <a:solidFill>
                  <a:schemeClr val="accent4"/>
                </a:solidFill>
              </a:rPr>
              <a:t>HIV testing</a:t>
            </a:r>
          </a:p>
          <a:p>
            <a:r>
              <a:rPr lang="en-US" dirty="0">
                <a:solidFill>
                  <a:schemeClr val="accent4"/>
                </a:solidFill>
              </a:rPr>
              <a:t>Hepatitis B antigen</a:t>
            </a:r>
          </a:p>
          <a:p>
            <a:r>
              <a:rPr lang="en-US" dirty="0">
                <a:solidFill>
                  <a:schemeClr val="accent4"/>
                </a:solidFill>
              </a:rPr>
              <a:t>Hepatitis B surface antibody</a:t>
            </a:r>
          </a:p>
          <a:p>
            <a:r>
              <a:rPr lang="en-US" dirty="0">
                <a:solidFill>
                  <a:schemeClr val="accent4"/>
                </a:solidFill>
              </a:rPr>
              <a:t>Hepatitis B core antibody</a:t>
            </a:r>
          </a:p>
          <a:p>
            <a:r>
              <a:rPr lang="en-US" dirty="0">
                <a:solidFill>
                  <a:schemeClr val="accent4"/>
                </a:solidFill>
              </a:rPr>
              <a:t>Hepatitis C serology </a:t>
            </a:r>
          </a:p>
          <a:p>
            <a:r>
              <a:rPr lang="en-US" dirty="0">
                <a:solidFill>
                  <a:schemeClr val="accent4"/>
                </a:solidFill>
              </a:rPr>
              <a:t>Estimated creatinine (</a:t>
            </a:r>
            <a:r>
              <a:rPr lang="en-US" dirty="0" err="1">
                <a:solidFill>
                  <a:schemeClr val="accent4"/>
                </a:solidFill>
              </a:rPr>
              <a:t>eCrCl</a:t>
            </a:r>
            <a:r>
              <a:rPr lang="en-US" dirty="0">
                <a:solidFill>
                  <a:schemeClr val="accent4"/>
                </a:solidFill>
              </a:rPr>
              <a:t>)</a:t>
            </a:r>
          </a:p>
          <a:p>
            <a:r>
              <a:rPr lang="en-US" dirty="0">
                <a:solidFill>
                  <a:schemeClr val="accent4"/>
                </a:solidFill>
              </a:rPr>
              <a:t>Syphilis (RPR)</a:t>
            </a:r>
          </a:p>
          <a:p>
            <a:r>
              <a:rPr lang="en-US" dirty="0">
                <a:solidFill>
                  <a:schemeClr val="accent4"/>
                </a:solidFill>
              </a:rPr>
              <a:t>Gonorrhea/chlamydia </a:t>
            </a:r>
          </a:p>
          <a:p>
            <a:pPr lvl="1"/>
            <a:r>
              <a:rPr lang="en-US" sz="2000" dirty="0">
                <a:solidFill>
                  <a:schemeClr val="accent4"/>
                </a:solidFill>
              </a:rPr>
              <a:t>MSM any site of contact (urine, oral, rectal)</a:t>
            </a:r>
          </a:p>
          <a:p>
            <a:r>
              <a:rPr lang="en-US" dirty="0">
                <a:solidFill>
                  <a:schemeClr val="accent4"/>
                </a:solidFill>
              </a:rPr>
              <a:t>Gonorrhea</a:t>
            </a:r>
          </a:p>
          <a:p>
            <a:pPr lvl="1"/>
            <a:r>
              <a:rPr lang="en-US" sz="2000" dirty="0">
                <a:solidFill>
                  <a:schemeClr val="accent4"/>
                </a:solidFill>
              </a:rPr>
              <a:t>Heterosexual men urine</a:t>
            </a:r>
          </a:p>
          <a:p>
            <a:pPr lvl="1"/>
            <a:r>
              <a:rPr lang="en-US" sz="2000" dirty="0">
                <a:solidFill>
                  <a:schemeClr val="accent4"/>
                </a:solidFill>
              </a:rPr>
              <a:t>Women vaginal preferred over urine </a:t>
            </a:r>
          </a:p>
          <a:p>
            <a:r>
              <a:rPr lang="en-US" dirty="0">
                <a:solidFill>
                  <a:schemeClr val="accent4"/>
                </a:solidFill>
              </a:rPr>
              <a:t>Pregnancy Testing</a:t>
            </a:r>
          </a:p>
        </p:txBody>
      </p:sp>
      <p:sp>
        <p:nvSpPr>
          <p:cNvPr id="4" name="Date Placeholder 3">
            <a:extLst>
              <a:ext uri="{FF2B5EF4-FFF2-40B4-BE49-F238E27FC236}">
                <a16:creationId xmlns:a16="http://schemas.microsoft.com/office/drawing/2014/main" id="{C068A3AE-31AA-40B1-B5E8-D50D5D4D75EF}"/>
              </a:ext>
              <a:ext uri="{C183D7F6-B498-43B3-948B-1728B52AA6E4}">
                <adec:decorative xmlns:adec="http://schemas.microsoft.com/office/drawing/2017/decorative" val="1"/>
              </a:ext>
            </a:extLst>
          </p:cNvPr>
          <p:cNvSpPr>
            <a:spLocks noGrp="1"/>
          </p:cNvSpPr>
          <p:nvPr>
            <p:ph type="dt" sz="half" idx="2"/>
          </p:nvPr>
        </p:nvSpPr>
        <p:spPr/>
        <p:txBody>
          <a:bodyPr/>
          <a:lstStyle/>
          <a:p>
            <a:fld id="{5877798D-CED2-9945-BB7E-0AEB11933054}" type="datetime7">
              <a:rPr lang="en-US" smtClean="0"/>
              <a:t>Apr-21</a:t>
            </a:fld>
            <a:endParaRPr lang="en-US" dirty="0"/>
          </a:p>
        </p:txBody>
      </p:sp>
      <p:sp>
        <p:nvSpPr>
          <p:cNvPr id="6" name="Footer Placeholder 5">
            <a:extLst>
              <a:ext uri="{FF2B5EF4-FFF2-40B4-BE49-F238E27FC236}">
                <a16:creationId xmlns:a16="http://schemas.microsoft.com/office/drawing/2014/main" id="{F2E3E0B1-7DEB-4690-80CF-1FD660CF536B}"/>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paetc.org</a:t>
            </a:r>
            <a:endParaRPr lang="en-US" dirty="0"/>
          </a:p>
        </p:txBody>
      </p:sp>
      <p:sp>
        <p:nvSpPr>
          <p:cNvPr id="5" name="Slide Number Placeholder 4">
            <a:extLst>
              <a:ext uri="{FF2B5EF4-FFF2-40B4-BE49-F238E27FC236}">
                <a16:creationId xmlns:a16="http://schemas.microsoft.com/office/drawing/2014/main" id="{6A97F794-F588-9E44-BC33-9A8CC33D48CE}"/>
              </a:ext>
            </a:extLst>
          </p:cNvPr>
          <p:cNvSpPr>
            <a:spLocks noGrp="1"/>
          </p:cNvSpPr>
          <p:nvPr>
            <p:ph type="sldNum" sz="quarter" idx="12"/>
          </p:nvPr>
        </p:nvSpPr>
        <p:spPr/>
        <p:txBody>
          <a:bodyPr/>
          <a:lstStyle/>
          <a:p>
            <a:fld id="{1D2EA5EF-C699-AF4C-BA42-C0A1CAAB713C}" type="slidenum">
              <a:rPr lang="en-US" smtClean="0"/>
              <a:t>21</a:t>
            </a:fld>
            <a:endParaRPr lang="en-US" dirty="0"/>
          </a:p>
        </p:txBody>
      </p:sp>
    </p:spTree>
    <p:extLst>
      <p:ext uri="{BB962C8B-B14F-4D97-AF65-F5344CB8AC3E}">
        <p14:creationId xmlns:p14="http://schemas.microsoft.com/office/powerpoint/2010/main" val="1983920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Testing</a:t>
            </a:r>
          </a:p>
        </p:txBody>
      </p:sp>
      <p:sp>
        <p:nvSpPr>
          <p:cNvPr id="3" name="Content Placeholder 2"/>
          <p:cNvSpPr>
            <a:spLocks noGrp="1"/>
          </p:cNvSpPr>
          <p:nvPr>
            <p:ph idx="1"/>
          </p:nvPr>
        </p:nvSpPr>
        <p:spPr/>
        <p:txBody>
          <a:bodyPr>
            <a:normAutofit/>
          </a:bodyPr>
          <a:lstStyle/>
          <a:p>
            <a:r>
              <a:rPr lang="en-US" sz="3200" dirty="0"/>
              <a:t>Within 7 days of starting</a:t>
            </a:r>
          </a:p>
          <a:p>
            <a:r>
              <a:rPr lang="en-US" sz="3200" dirty="0"/>
              <a:t>Repeat if longer</a:t>
            </a:r>
          </a:p>
          <a:p>
            <a:r>
              <a:rPr lang="en-US" sz="3200" dirty="0"/>
              <a:t>Repeat if suspect acute HIV</a:t>
            </a:r>
          </a:p>
          <a:p>
            <a:pPr lvl="1"/>
            <a:r>
              <a:rPr lang="en-US" sz="3200" dirty="0"/>
              <a:t>May do viral load but false + with viral loads &lt; 3000 copies/mL</a:t>
            </a:r>
          </a:p>
        </p:txBody>
      </p:sp>
      <p:sp>
        <p:nvSpPr>
          <p:cNvPr id="4" name="Date Placeholder 3">
            <a:extLst>
              <a:ext uri="{FF2B5EF4-FFF2-40B4-BE49-F238E27FC236}">
                <a16:creationId xmlns:a16="http://schemas.microsoft.com/office/drawing/2014/main" id="{0111115E-DB8C-4128-8678-2A6B4AEE2CD4}"/>
              </a:ext>
              <a:ext uri="{C183D7F6-B498-43B3-948B-1728B52AA6E4}">
                <adec:decorative xmlns:adec="http://schemas.microsoft.com/office/drawing/2017/decorative" val="1"/>
              </a:ext>
            </a:extLst>
          </p:cNvPr>
          <p:cNvSpPr>
            <a:spLocks noGrp="1"/>
          </p:cNvSpPr>
          <p:nvPr>
            <p:ph type="dt" sz="half" idx="2"/>
          </p:nvPr>
        </p:nvSpPr>
        <p:spPr/>
        <p:txBody>
          <a:bodyPr/>
          <a:lstStyle/>
          <a:p>
            <a:fld id="{50CD20F7-8A53-C541-B923-BAC0D0458BBD}" type="datetime7">
              <a:rPr lang="en-US" smtClean="0"/>
              <a:t>Apr-21</a:t>
            </a:fld>
            <a:endParaRPr lang="en-US" dirty="0"/>
          </a:p>
        </p:txBody>
      </p:sp>
      <p:sp>
        <p:nvSpPr>
          <p:cNvPr id="6" name="Footer Placeholder 5">
            <a:extLst>
              <a:ext uri="{FF2B5EF4-FFF2-40B4-BE49-F238E27FC236}">
                <a16:creationId xmlns:a16="http://schemas.microsoft.com/office/drawing/2014/main" id="{7AAEB3A7-414E-4211-B61C-D6F0A2201EBC}"/>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paetc.org</a:t>
            </a:r>
            <a:endParaRPr lang="en-US" dirty="0"/>
          </a:p>
        </p:txBody>
      </p:sp>
      <p:sp>
        <p:nvSpPr>
          <p:cNvPr id="5" name="Slide Number Placeholder 4">
            <a:extLst>
              <a:ext uri="{FF2B5EF4-FFF2-40B4-BE49-F238E27FC236}">
                <a16:creationId xmlns:a16="http://schemas.microsoft.com/office/drawing/2014/main" id="{80FBFA8A-7B41-9B47-8C4A-BA7B46E6E2B7}"/>
              </a:ext>
            </a:extLst>
          </p:cNvPr>
          <p:cNvSpPr>
            <a:spLocks noGrp="1"/>
          </p:cNvSpPr>
          <p:nvPr>
            <p:ph type="sldNum" sz="quarter" idx="12"/>
          </p:nvPr>
        </p:nvSpPr>
        <p:spPr/>
        <p:txBody>
          <a:bodyPr/>
          <a:lstStyle/>
          <a:p>
            <a:fld id="{1D2EA5EF-C699-AF4C-BA42-C0A1CAAB713C}" type="slidenum">
              <a:rPr lang="en-US" smtClean="0"/>
              <a:t>22</a:t>
            </a:fld>
            <a:endParaRPr lang="en-US" dirty="0"/>
          </a:p>
        </p:txBody>
      </p:sp>
    </p:spTree>
    <p:extLst>
      <p:ext uri="{BB962C8B-B14F-4D97-AF65-F5344CB8AC3E}">
        <p14:creationId xmlns:p14="http://schemas.microsoft.com/office/powerpoint/2010/main" val="30300908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2" y="40169"/>
            <a:ext cx="8315569" cy="1143000"/>
          </a:xfrm>
        </p:spPr>
        <p:txBody>
          <a:bodyPr/>
          <a:lstStyle/>
          <a:p>
            <a:r>
              <a:rPr lang="en-US" altLang="en-US" dirty="0"/>
              <a:t>Acute HIV definition of acute</a:t>
            </a:r>
          </a:p>
        </p:txBody>
      </p:sp>
      <p:sp>
        <p:nvSpPr>
          <p:cNvPr id="13315" name="Content Placeholder 2"/>
          <p:cNvSpPr>
            <a:spLocks noGrp="1"/>
          </p:cNvSpPr>
          <p:nvPr>
            <p:ph idx="1"/>
          </p:nvPr>
        </p:nvSpPr>
        <p:spPr>
          <a:xfrm>
            <a:off x="457202" y="968149"/>
            <a:ext cx="8315569" cy="4863227"/>
          </a:xfrm>
        </p:spPr>
        <p:txBody>
          <a:bodyPr>
            <a:noAutofit/>
          </a:bodyPr>
          <a:lstStyle/>
          <a:p>
            <a:r>
              <a:rPr lang="en-US" altLang="en-US" sz="2000" dirty="0"/>
              <a:t>Fever </a:t>
            </a:r>
            <a:r>
              <a:rPr lang="en-US" altLang="en-US" sz="2000" dirty="0">
                <a:latin typeface="Arial" panose="020B0604020202020204" pitchFamily="34" charset="0"/>
              </a:rPr>
              <a:t>(75%)</a:t>
            </a:r>
            <a:endParaRPr lang="en-US" altLang="en-US" sz="2000" dirty="0"/>
          </a:p>
          <a:p>
            <a:r>
              <a:rPr lang="en-US" altLang="en-US" sz="2000" dirty="0"/>
              <a:t>Fatigue</a:t>
            </a:r>
          </a:p>
          <a:p>
            <a:r>
              <a:rPr lang="en-US" altLang="en-US" sz="2000" dirty="0"/>
              <a:t>Myalgia</a:t>
            </a:r>
          </a:p>
          <a:p>
            <a:r>
              <a:rPr lang="en-US" altLang="en-US" sz="2000" dirty="0"/>
              <a:t>Skin rash</a:t>
            </a:r>
          </a:p>
          <a:p>
            <a:r>
              <a:rPr lang="en-US" altLang="en-US" sz="2000" dirty="0"/>
              <a:t>Headache</a:t>
            </a:r>
          </a:p>
          <a:p>
            <a:r>
              <a:rPr lang="en-US" altLang="en-US" sz="2000" dirty="0"/>
              <a:t>Pharyngitis</a:t>
            </a:r>
          </a:p>
          <a:p>
            <a:r>
              <a:rPr lang="en-US" altLang="en-US" sz="2000" dirty="0"/>
              <a:t>Cervical adenopathy</a:t>
            </a:r>
          </a:p>
          <a:p>
            <a:r>
              <a:rPr lang="en-US" altLang="en-US" sz="2000" dirty="0"/>
              <a:t>Arthralgia</a:t>
            </a:r>
          </a:p>
          <a:p>
            <a:r>
              <a:rPr lang="en-US" altLang="en-US" sz="2000" dirty="0"/>
              <a:t>Night sweats</a:t>
            </a:r>
          </a:p>
          <a:p>
            <a:r>
              <a:rPr lang="en-US" altLang="en-US" sz="2000" dirty="0"/>
              <a:t>Diarrhea (</a:t>
            </a:r>
            <a:r>
              <a:rPr lang="en-US" altLang="en-US" sz="2000" dirty="0">
                <a:latin typeface="Arial" panose="020B0604020202020204" pitchFamily="34" charset="0"/>
              </a:rPr>
              <a:t>27%)</a:t>
            </a:r>
          </a:p>
          <a:p>
            <a:endParaRPr lang="en-US" altLang="en-US" sz="2000" dirty="0"/>
          </a:p>
          <a:p>
            <a:pPr marL="114112" indent="0" algn="ctr">
              <a:buNone/>
            </a:pPr>
            <a:r>
              <a:rPr lang="en-US" altLang="en-US" sz="2000" dirty="0">
                <a:hlinkClick r:id="rId3"/>
              </a:rPr>
              <a:t>Clinical presentation and diagnosis of primary HIV-1 infection by Daar ES, Pilcher, CD and Hecht FM (2008)</a:t>
            </a:r>
            <a:r>
              <a:rPr lang="en-US" altLang="en-US" sz="2000" dirty="0"/>
              <a:t> </a:t>
            </a:r>
          </a:p>
        </p:txBody>
      </p:sp>
      <p:pic>
        <p:nvPicPr>
          <p:cNvPr id="7" name="Content Placeholder 6" descr="HIV positive patient with acute symptoms of HIV">
            <a:extLst>
              <a:ext uri="{FF2B5EF4-FFF2-40B4-BE49-F238E27FC236}">
                <a16:creationId xmlns:a16="http://schemas.microsoft.com/office/drawing/2014/main" id="{3CAF2091-33EC-4BD8-BF54-27BA36743A3F}"/>
              </a:ext>
            </a:extLst>
          </p:cNvPr>
          <p:cNvPicPr>
            <a:picLocks noGrp="1" noChangeAspect="1"/>
          </p:cNvPicPr>
          <p:nvPr>
            <p:ph sz="quarter" idx="14"/>
          </p:nvPr>
        </p:nvPicPr>
        <p:blipFill>
          <a:blip r:embed="rId4"/>
          <a:stretch>
            <a:fillRect/>
          </a:stretch>
        </p:blipFill>
        <p:spPr>
          <a:xfrm>
            <a:off x="4659212" y="1424560"/>
            <a:ext cx="3739966" cy="2472334"/>
          </a:xfrm>
        </p:spPr>
      </p:pic>
      <p:sp>
        <p:nvSpPr>
          <p:cNvPr id="2" name="Date Placeholder 1">
            <a:extLst>
              <a:ext uri="{FF2B5EF4-FFF2-40B4-BE49-F238E27FC236}">
                <a16:creationId xmlns:a16="http://schemas.microsoft.com/office/drawing/2014/main" id="{A10A32DF-7AB9-40DC-B305-9A0309CA29F7}"/>
              </a:ext>
              <a:ext uri="{C183D7F6-B498-43B3-948B-1728B52AA6E4}">
                <adec:decorative xmlns:adec="http://schemas.microsoft.com/office/drawing/2017/decorative" val="1"/>
              </a:ext>
            </a:extLst>
          </p:cNvPr>
          <p:cNvSpPr>
            <a:spLocks noGrp="1"/>
          </p:cNvSpPr>
          <p:nvPr>
            <p:ph type="dt" sz="half" idx="2"/>
          </p:nvPr>
        </p:nvSpPr>
        <p:spPr/>
        <p:txBody>
          <a:bodyPr/>
          <a:lstStyle/>
          <a:p>
            <a:fld id="{9548E209-7EBF-9D44-8C05-75F9B605AD13}" type="datetime7">
              <a:rPr lang="en-US" smtClean="0"/>
              <a:t>Apr-21</a:t>
            </a:fld>
            <a:endParaRPr lang="en-US" dirty="0"/>
          </a:p>
        </p:txBody>
      </p:sp>
      <p:sp>
        <p:nvSpPr>
          <p:cNvPr id="4" name="Footer Placeholder 3">
            <a:extLst>
              <a:ext uri="{FF2B5EF4-FFF2-40B4-BE49-F238E27FC236}">
                <a16:creationId xmlns:a16="http://schemas.microsoft.com/office/drawing/2014/main" id="{C5CFAE95-9605-4BF2-8711-4A6C7B8E370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paetc.org</a:t>
            </a:r>
            <a:endParaRPr lang="en-US" dirty="0"/>
          </a:p>
        </p:txBody>
      </p:sp>
      <p:sp>
        <p:nvSpPr>
          <p:cNvPr id="3" name="Slide Number Placeholder 2">
            <a:extLst>
              <a:ext uri="{FF2B5EF4-FFF2-40B4-BE49-F238E27FC236}">
                <a16:creationId xmlns:a16="http://schemas.microsoft.com/office/drawing/2014/main" id="{585A4ED8-6A4F-9F4A-8088-50E74512A541}"/>
              </a:ext>
            </a:extLst>
          </p:cNvPr>
          <p:cNvSpPr>
            <a:spLocks noGrp="1"/>
          </p:cNvSpPr>
          <p:nvPr>
            <p:ph type="sldNum" sz="quarter" idx="12"/>
          </p:nvPr>
        </p:nvSpPr>
        <p:spPr/>
        <p:txBody>
          <a:bodyPr/>
          <a:lstStyle/>
          <a:p>
            <a:fld id="{1D2EA5EF-C699-AF4C-BA42-C0A1CAAB713C}" type="slidenum">
              <a:rPr lang="en-US" smtClean="0"/>
              <a:t>23</a:t>
            </a:fld>
            <a:endParaRPr lang="en-US" dirty="0"/>
          </a:p>
        </p:txBody>
      </p:sp>
    </p:spTree>
    <p:extLst>
      <p:ext uri="{BB962C8B-B14F-4D97-AF65-F5344CB8AC3E}">
        <p14:creationId xmlns:p14="http://schemas.microsoft.com/office/powerpoint/2010/main" val="40059061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Hepatitis B Testing</a:t>
            </a:r>
          </a:p>
        </p:txBody>
      </p:sp>
      <p:sp>
        <p:nvSpPr>
          <p:cNvPr id="3" name="Content Placeholder 2"/>
          <p:cNvSpPr>
            <a:spLocks noGrp="1"/>
          </p:cNvSpPr>
          <p:nvPr>
            <p:ph idx="1"/>
          </p:nvPr>
        </p:nvSpPr>
        <p:spPr/>
        <p:txBody>
          <a:bodyPr>
            <a:noAutofit/>
          </a:bodyPr>
          <a:lstStyle/>
          <a:p>
            <a:r>
              <a:rPr lang="en-US" dirty="0"/>
              <a:t>TDF/FTC and TAF/FTC also used to treat hepatitis B virus (HBV)</a:t>
            </a:r>
          </a:p>
          <a:p>
            <a:r>
              <a:rPr lang="en-US" dirty="0"/>
              <a:t>Follow up with hepatitis B experienced provider</a:t>
            </a:r>
          </a:p>
          <a:p>
            <a:r>
              <a:rPr lang="en-US" dirty="0"/>
              <a:t>If HBV patient started on TDF/FTC or TDF/FTC and discontinues</a:t>
            </a:r>
          </a:p>
          <a:p>
            <a:pPr lvl="1"/>
            <a:r>
              <a:rPr lang="en-US" sz="2400" dirty="0"/>
              <a:t>May → “flare” of hepatitis</a:t>
            </a:r>
          </a:p>
          <a:p>
            <a:pPr marL="114112" indent="0">
              <a:buNone/>
            </a:pPr>
            <a:endParaRPr lang="en-US" dirty="0"/>
          </a:p>
        </p:txBody>
      </p:sp>
      <p:sp>
        <p:nvSpPr>
          <p:cNvPr id="4" name="Date Placeholder 3">
            <a:extLst>
              <a:ext uri="{FF2B5EF4-FFF2-40B4-BE49-F238E27FC236}">
                <a16:creationId xmlns:a16="http://schemas.microsoft.com/office/drawing/2014/main" id="{660C8305-7889-4518-A6DC-2A48A4678321}"/>
              </a:ext>
              <a:ext uri="{C183D7F6-B498-43B3-948B-1728B52AA6E4}">
                <adec:decorative xmlns:adec="http://schemas.microsoft.com/office/drawing/2017/decorative" val="1"/>
              </a:ext>
            </a:extLst>
          </p:cNvPr>
          <p:cNvSpPr>
            <a:spLocks noGrp="1"/>
          </p:cNvSpPr>
          <p:nvPr>
            <p:ph type="dt" sz="half" idx="2"/>
          </p:nvPr>
        </p:nvSpPr>
        <p:spPr/>
        <p:txBody>
          <a:bodyPr/>
          <a:lstStyle/>
          <a:p>
            <a:fld id="{5AD30978-A0D3-CA49-8753-EB011D599319}" type="datetime7">
              <a:rPr lang="en-US" smtClean="0"/>
              <a:t>Apr-21</a:t>
            </a:fld>
            <a:endParaRPr lang="en-US" dirty="0"/>
          </a:p>
        </p:txBody>
      </p:sp>
      <p:sp>
        <p:nvSpPr>
          <p:cNvPr id="6" name="Footer Placeholder 5">
            <a:extLst>
              <a:ext uri="{FF2B5EF4-FFF2-40B4-BE49-F238E27FC236}">
                <a16:creationId xmlns:a16="http://schemas.microsoft.com/office/drawing/2014/main" id="{6C938E74-E497-4D65-B657-93E8928DFA18}"/>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paetc.org</a:t>
            </a:r>
            <a:endParaRPr lang="en-US" dirty="0"/>
          </a:p>
        </p:txBody>
      </p:sp>
      <p:sp>
        <p:nvSpPr>
          <p:cNvPr id="5" name="Slide Number Placeholder 4">
            <a:extLst>
              <a:ext uri="{FF2B5EF4-FFF2-40B4-BE49-F238E27FC236}">
                <a16:creationId xmlns:a16="http://schemas.microsoft.com/office/drawing/2014/main" id="{A9CF6FC2-ED3F-8747-945D-4083189341E3}"/>
              </a:ext>
            </a:extLst>
          </p:cNvPr>
          <p:cNvSpPr>
            <a:spLocks noGrp="1"/>
          </p:cNvSpPr>
          <p:nvPr>
            <p:ph type="sldNum" sz="quarter" idx="12"/>
          </p:nvPr>
        </p:nvSpPr>
        <p:spPr/>
        <p:txBody>
          <a:bodyPr/>
          <a:lstStyle/>
          <a:p>
            <a:fld id="{1D2EA5EF-C699-AF4C-BA42-C0A1CAAB713C}" type="slidenum">
              <a:rPr lang="en-US" smtClean="0"/>
              <a:t>24</a:t>
            </a:fld>
            <a:endParaRPr lang="en-US" dirty="0"/>
          </a:p>
        </p:txBody>
      </p:sp>
    </p:spTree>
    <p:extLst>
      <p:ext uri="{BB962C8B-B14F-4D97-AF65-F5344CB8AC3E}">
        <p14:creationId xmlns:p14="http://schemas.microsoft.com/office/powerpoint/2010/main" val="715166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 Initiation Visit - Labs </a:t>
            </a:r>
          </a:p>
        </p:txBody>
      </p:sp>
      <p:sp>
        <p:nvSpPr>
          <p:cNvPr id="3" name="Content Placeholder 2"/>
          <p:cNvSpPr>
            <a:spLocks noGrp="1"/>
          </p:cNvSpPr>
          <p:nvPr>
            <p:ph idx="1"/>
          </p:nvPr>
        </p:nvSpPr>
        <p:spPr/>
        <p:txBody>
          <a:bodyPr>
            <a:normAutofit/>
          </a:bodyPr>
          <a:lstStyle/>
          <a:p>
            <a:r>
              <a:rPr lang="en-US" dirty="0">
                <a:latin typeface="+mj-lt"/>
              </a:rPr>
              <a:t>Evaluate for recent exposure to HIV or acute HIV</a:t>
            </a:r>
          </a:p>
          <a:p>
            <a:r>
              <a:rPr lang="en-US" dirty="0">
                <a:latin typeface="+mj-lt"/>
              </a:rPr>
              <a:t>Review labs</a:t>
            </a:r>
          </a:p>
          <a:p>
            <a:r>
              <a:rPr lang="en-US" dirty="0">
                <a:latin typeface="+mj-lt"/>
              </a:rPr>
              <a:t>Counsel</a:t>
            </a:r>
          </a:p>
          <a:p>
            <a:pPr lvl="1"/>
            <a:r>
              <a:rPr lang="en-US" dirty="0">
                <a:latin typeface="+mj-lt"/>
              </a:rPr>
              <a:t>Risk behavior reduction</a:t>
            </a:r>
          </a:p>
          <a:p>
            <a:pPr lvl="1"/>
            <a:r>
              <a:rPr lang="en-US" sz="2400" dirty="0">
                <a:latin typeface="+mj-lt"/>
              </a:rPr>
              <a:t>Adherence</a:t>
            </a:r>
          </a:p>
          <a:p>
            <a:r>
              <a:rPr lang="en-US" dirty="0">
                <a:latin typeface="+mj-lt"/>
              </a:rPr>
              <a:t>Prescribe </a:t>
            </a:r>
          </a:p>
          <a:p>
            <a:pPr lvl="2"/>
            <a:r>
              <a:rPr lang="en-US" sz="2400" dirty="0" err="1">
                <a:latin typeface="+mj-lt"/>
                <a:cs typeface="Calibri" panose="020F0502020204030204" pitchFamily="34" charset="0"/>
              </a:rPr>
              <a:t>eCrCl</a:t>
            </a:r>
            <a:r>
              <a:rPr lang="en-US" sz="2400" dirty="0">
                <a:latin typeface="+mj-lt"/>
                <a:cs typeface="Calibri" panose="020F0502020204030204" pitchFamily="34" charset="0"/>
              </a:rPr>
              <a:t> ≥</a:t>
            </a:r>
            <a:r>
              <a:rPr lang="en-US" sz="2400" dirty="0">
                <a:latin typeface="+mj-lt"/>
              </a:rPr>
              <a:t> 60 ml/min TDF/FTC (Truvada®)</a:t>
            </a:r>
          </a:p>
          <a:p>
            <a:pPr lvl="2"/>
            <a:r>
              <a:rPr lang="en-US" sz="2400" dirty="0" err="1">
                <a:latin typeface="+mj-lt"/>
                <a:cs typeface="Calibri" panose="020F0502020204030204" pitchFamily="34" charset="0"/>
              </a:rPr>
              <a:t>eCrCl</a:t>
            </a:r>
            <a:r>
              <a:rPr lang="en-US" sz="2400" dirty="0">
                <a:latin typeface="+mj-lt"/>
                <a:cs typeface="Calibri" panose="020F0502020204030204" pitchFamily="34" charset="0"/>
              </a:rPr>
              <a:t> ≥</a:t>
            </a:r>
            <a:r>
              <a:rPr lang="en-US" sz="2400" dirty="0">
                <a:latin typeface="+mj-lt"/>
              </a:rPr>
              <a:t> 30 ml/min TAF/FTC (</a:t>
            </a:r>
            <a:r>
              <a:rPr lang="en-US" sz="2400" dirty="0" err="1">
                <a:latin typeface="+mj-lt"/>
              </a:rPr>
              <a:t>Descovy</a:t>
            </a:r>
            <a:r>
              <a:rPr lang="en-US" sz="2400" dirty="0">
                <a:latin typeface="+mj-lt"/>
              </a:rPr>
              <a:t>®) </a:t>
            </a:r>
          </a:p>
        </p:txBody>
      </p:sp>
      <p:pic>
        <p:nvPicPr>
          <p:cNvPr id="10" name="Content Placeholder 9" descr="Image result for doctor patient Hispanic man pictures.">
            <a:extLst>
              <a:ext uri="{FF2B5EF4-FFF2-40B4-BE49-F238E27FC236}">
                <a16:creationId xmlns:a16="http://schemas.microsoft.com/office/drawing/2014/main" id="{6CB6BD67-FFB2-45E0-990D-8D56A9FDB684}"/>
              </a:ext>
            </a:extLst>
          </p:cNvPr>
          <p:cNvPicPr>
            <a:picLocks noGrp="1" noChangeAspect="1"/>
          </p:cNvPicPr>
          <p:nvPr>
            <p:ph sz="quarter" idx="14"/>
          </p:nvPr>
        </p:nvPicPr>
        <p:blipFill>
          <a:blip r:embed="rId2"/>
          <a:stretch>
            <a:fillRect/>
          </a:stretch>
        </p:blipFill>
        <p:spPr>
          <a:xfrm>
            <a:off x="5172683" y="2154268"/>
            <a:ext cx="3285520" cy="1848610"/>
          </a:xfrm>
        </p:spPr>
      </p:pic>
      <p:sp>
        <p:nvSpPr>
          <p:cNvPr id="4" name="Date Placeholder 3">
            <a:extLst>
              <a:ext uri="{FF2B5EF4-FFF2-40B4-BE49-F238E27FC236}">
                <a16:creationId xmlns:a16="http://schemas.microsoft.com/office/drawing/2014/main" id="{F7EE8F40-AE3E-4B62-98F8-E380CF3B4255}"/>
              </a:ext>
              <a:ext uri="{C183D7F6-B498-43B3-948B-1728B52AA6E4}">
                <adec:decorative xmlns:adec="http://schemas.microsoft.com/office/drawing/2017/decorative" val="1"/>
              </a:ext>
            </a:extLst>
          </p:cNvPr>
          <p:cNvSpPr>
            <a:spLocks noGrp="1"/>
          </p:cNvSpPr>
          <p:nvPr>
            <p:ph type="dt" sz="half" idx="2"/>
          </p:nvPr>
        </p:nvSpPr>
        <p:spPr/>
        <p:txBody>
          <a:bodyPr/>
          <a:lstStyle/>
          <a:p>
            <a:fld id="{15F2CD78-EAB9-6141-AA31-808EFCFB8294}" type="datetime7">
              <a:rPr lang="en-US" smtClean="0"/>
              <a:t>Apr-21</a:t>
            </a:fld>
            <a:endParaRPr lang="en-US" dirty="0"/>
          </a:p>
        </p:txBody>
      </p:sp>
      <p:sp>
        <p:nvSpPr>
          <p:cNvPr id="6" name="Footer Placeholder 5">
            <a:extLst>
              <a:ext uri="{FF2B5EF4-FFF2-40B4-BE49-F238E27FC236}">
                <a16:creationId xmlns:a16="http://schemas.microsoft.com/office/drawing/2014/main" id="{58AC8CD1-4C7D-4311-9466-3249C425EBD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paetc.org</a:t>
            </a:r>
            <a:endParaRPr lang="en-US" dirty="0"/>
          </a:p>
        </p:txBody>
      </p:sp>
      <p:sp>
        <p:nvSpPr>
          <p:cNvPr id="5" name="Slide Number Placeholder 4">
            <a:extLst>
              <a:ext uri="{FF2B5EF4-FFF2-40B4-BE49-F238E27FC236}">
                <a16:creationId xmlns:a16="http://schemas.microsoft.com/office/drawing/2014/main" id="{B84DBAD8-B453-1640-A2DC-CEA4D7BA547E}"/>
              </a:ext>
            </a:extLst>
          </p:cNvPr>
          <p:cNvSpPr>
            <a:spLocks noGrp="1"/>
          </p:cNvSpPr>
          <p:nvPr>
            <p:ph type="sldNum" sz="quarter" idx="12"/>
          </p:nvPr>
        </p:nvSpPr>
        <p:spPr/>
        <p:txBody>
          <a:bodyPr/>
          <a:lstStyle/>
          <a:p>
            <a:fld id="{1D2EA5EF-C699-AF4C-BA42-C0A1CAAB713C}" type="slidenum">
              <a:rPr lang="en-US" smtClean="0"/>
              <a:t>25</a:t>
            </a:fld>
            <a:endParaRPr lang="en-US" dirty="0"/>
          </a:p>
        </p:txBody>
      </p:sp>
    </p:spTree>
    <p:extLst>
      <p:ext uri="{BB962C8B-B14F-4D97-AF65-F5344CB8AC3E}">
        <p14:creationId xmlns:p14="http://schemas.microsoft.com/office/powerpoint/2010/main" val="1077926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tx1"/>
                </a:solidFill>
              </a:rPr>
              <a:t>TAF/FTC and TDF/FTC and Short-Term Side Effects (lasts 1 month)</a:t>
            </a:r>
          </a:p>
        </p:txBody>
      </p:sp>
      <p:sp>
        <p:nvSpPr>
          <p:cNvPr id="3" name="Content Placeholder 2"/>
          <p:cNvSpPr>
            <a:spLocks noGrp="1"/>
          </p:cNvSpPr>
          <p:nvPr>
            <p:ph sz="half" idx="1"/>
          </p:nvPr>
        </p:nvSpPr>
        <p:spPr/>
        <p:txBody>
          <a:bodyPr>
            <a:normAutofit/>
          </a:bodyPr>
          <a:lstStyle/>
          <a:p>
            <a:pPr marL="114112" indent="0">
              <a:buNone/>
            </a:pPr>
            <a:r>
              <a:rPr lang="en-US" dirty="0"/>
              <a:t>TAF</a:t>
            </a:r>
          </a:p>
          <a:p>
            <a:r>
              <a:rPr lang="en-US" dirty="0">
                <a:solidFill>
                  <a:schemeClr val="accent6"/>
                </a:solidFill>
              </a:rPr>
              <a:t>Headache </a:t>
            </a:r>
          </a:p>
          <a:p>
            <a:r>
              <a:rPr lang="en-US" dirty="0">
                <a:solidFill>
                  <a:schemeClr val="accent6"/>
                </a:solidFill>
              </a:rPr>
              <a:t>Nausea (with or without vomiting)</a:t>
            </a:r>
          </a:p>
          <a:p>
            <a:r>
              <a:rPr lang="en-US" dirty="0"/>
              <a:t>Fatigue</a:t>
            </a:r>
          </a:p>
          <a:p>
            <a:r>
              <a:rPr lang="en-US" dirty="0"/>
              <a:t>Unintentional weight gain</a:t>
            </a:r>
          </a:p>
          <a:p>
            <a:pPr marL="114112" indent="0">
              <a:buNone/>
            </a:pPr>
            <a:endParaRPr lang="en-US" dirty="0"/>
          </a:p>
        </p:txBody>
      </p:sp>
      <p:sp>
        <p:nvSpPr>
          <p:cNvPr id="7" name="Content Placeholder 6"/>
          <p:cNvSpPr>
            <a:spLocks noGrp="1"/>
          </p:cNvSpPr>
          <p:nvPr>
            <p:ph sz="half" idx="2"/>
          </p:nvPr>
        </p:nvSpPr>
        <p:spPr/>
        <p:txBody>
          <a:bodyPr>
            <a:normAutofit/>
          </a:bodyPr>
          <a:lstStyle/>
          <a:p>
            <a:pPr marL="114112" indent="0">
              <a:buNone/>
            </a:pPr>
            <a:r>
              <a:rPr lang="en-US" dirty="0"/>
              <a:t>TDF</a:t>
            </a:r>
          </a:p>
          <a:p>
            <a:r>
              <a:rPr lang="en-US" dirty="0">
                <a:solidFill>
                  <a:schemeClr val="accent6"/>
                </a:solidFill>
              </a:rPr>
              <a:t>Headache </a:t>
            </a:r>
          </a:p>
          <a:p>
            <a:r>
              <a:rPr lang="en-US" dirty="0">
                <a:solidFill>
                  <a:schemeClr val="accent6"/>
                </a:solidFill>
              </a:rPr>
              <a:t>Nausea (with or without vomiting)</a:t>
            </a:r>
          </a:p>
          <a:p>
            <a:r>
              <a:rPr lang="en-US" dirty="0"/>
              <a:t>Flatulence </a:t>
            </a:r>
          </a:p>
          <a:p>
            <a:r>
              <a:rPr lang="en-US" dirty="0"/>
              <a:t>Unintentional weight loss</a:t>
            </a:r>
          </a:p>
          <a:p>
            <a:endParaRPr lang="en-US" dirty="0"/>
          </a:p>
        </p:txBody>
      </p:sp>
      <p:sp>
        <p:nvSpPr>
          <p:cNvPr id="4" name="Date Placeholder 3">
            <a:extLst>
              <a:ext uri="{FF2B5EF4-FFF2-40B4-BE49-F238E27FC236}">
                <a16:creationId xmlns:a16="http://schemas.microsoft.com/office/drawing/2014/main" id="{3EC08B87-74C1-4035-9A65-911EF9B276F1}"/>
              </a:ext>
              <a:ext uri="{C183D7F6-B498-43B3-948B-1728B52AA6E4}">
                <adec:decorative xmlns:adec="http://schemas.microsoft.com/office/drawing/2017/decorative" val="1"/>
              </a:ext>
            </a:extLst>
          </p:cNvPr>
          <p:cNvSpPr>
            <a:spLocks noGrp="1"/>
          </p:cNvSpPr>
          <p:nvPr>
            <p:ph type="dt" sz="half" idx="13"/>
          </p:nvPr>
        </p:nvSpPr>
        <p:spPr/>
        <p:txBody>
          <a:bodyPr/>
          <a:lstStyle/>
          <a:p>
            <a:fld id="{B5CED9FF-2D23-FE4E-90B7-D887A4AF666B}" type="datetime7">
              <a:rPr lang="en-US" smtClean="0"/>
              <a:t>Apr-21</a:t>
            </a:fld>
            <a:endParaRPr lang="en-US" dirty="0"/>
          </a:p>
        </p:txBody>
      </p:sp>
      <p:sp>
        <p:nvSpPr>
          <p:cNvPr id="6" name="Footer Placeholder 5">
            <a:extLst>
              <a:ext uri="{FF2B5EF4-FFF2-40B4-BE49-F238E27FC236}">
                <a16:creationId xmlns:a16="http://schemas.microsoft.com/office/drawing/2014/main" id="{A0E3785E-8A17-4DB9-BA7E-1CB12F88034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paetc.org</a:t>
            </a:r>
            <a:endParaRPr lang="en-US" dirty="0"/>
          </a:p>
        </p:txBody>
      </p:sp>
      <p:sp>
        <p:nvSpPr>
          <p:cNvPr id="5" name="Slide Number Placeholder 4">
            <a:extLst>
              <a:ext uri="{FF2B5EF4-FFF2-40B4-BE49-F238E27FC236}">
                <a16:creationId xmlns:a16="http://schemas.microsoft.com/office/drawing/2014/main" id="{85BA3F78-6D59-5744-9436-5867EDABD94D}"/>
              </a:ext>
            </a:extLst>
          </p:cNvPr>
          <p:cNvSpPr>
            <a:spLocks noGrp="1"/>
          </p:cNvSpPr>
          <p:nvPr>
            <p:ph type="sldNum" sz="quarter" idx="12"/>
          </p:nvPr>
        </p:nvSpPr>
        <p:spPr/>
        <p:txBody>
          <a:bodyPr/>
          <a:lstStyle/>
          <a:p>
            <a:fld id="{1D2EA5EF-C699-AF4C-BA42-C0A1CAAB713C}" type="slidenum">
              <a:rPr lang="en-US" smtClean="0"/>
              <a:t>26</a:t>
            </a:fld>
            <a:endParaRPr lang="en-US" dirty="0"/>
          </a:p>
        </p:txBody>
      </p:sp>
    </p:spTree>
    <p:extLst>
      <p:ext uri="{BB962C8B-B14F-4D97-AF65-F5344CB8AC3E}">
        <p14:creationId xmlns:p14="http://schemas.microsoft.com/office/powerpoint/2010/main" val="12758032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TDF/FTC Long Term Side Effects</a:t>
            </a:r>
          </a:p>
        </p:txBody>
      </p:sp>
      <p:sp>
        <p:nvSpPr>
          <p:cNvPr id="3" name="Content Placeholder 2"/>
          <p:cNvSpPr>
            <a:spLocks noGrp="1"/>
          </p:cNvSpPr>
          <p:nvPr>
            <p:ph idx="1"/>
          </p:nvPr>
        </p:nvSpPr>
        <p:spPr>
          <a:xfrm>
            <a:off x="550696" y="1171438"/>
            <a:ext cx="8315569" cy="4367299"/>
          </a:xfrm>
        </p:spPr>
        <p:txBody>
          <a:bodyPr>
            <a:noAutofit/>
          </a:bodyPr>
          <a:lstStyle/>
          <a:p>
            <a:r>
              <a:rPr lang="en-US" i="1" u="sng" dirty="0"/>
              <a:t>Nephrotoxicity</a:t>
            </a:r>
          </a:p>
          <a:p>
            <a:pPr lvl="1"/>
            <a:r>
              <a:rPr lang="en-US" sz="2400" dirty="0"/>
              <a:t>Small decreased </a:t>
            </a:r>
            <a:r>
              <a:rPr lang="en-US" sz="2400" dirty="0" err="1"/>
              <a:t>eCrCl</a:t>
            </a:r>
            <a:r>
              <a:rPr lang="en-US" sz="2400" dirty="0"/>
              <a:t> may occur </a:t>
            </a:r>
          </a:p>
          <a:p>
            <a:pPr lvl="1"/>
            <a:r>
              <a:rPr lang="en-US" sz="2400" dirty="0"/>
              <a:t>Clinically insignificant</a:t>
            </a:r>
          </a:p>
          <a:p>
            <a:pPr lvl="1"/>
            <a:r>
              <a:rPr lang="en-US" sz="2400" dirty="0"/>
              <a:t>Rarely progressive</a:t>
            </a:r>
          </a:p>
          <a:p>
            <a:pPr lvl="1"/>
            <a:r>
              <a:rPr lang="en-US" sz="2400" dirty="0"/>
              <a:t>Usually reversible</a:t>
            </a:r>
          </a:p>
          <a:p>
            <a:r>
              <a:rPr lang="en-US" i="1" u="sng" dirty="0"/>
              <a:t>Loss of bone mineral density</a:t>
            </a:r>
          </a:p>
          <a:p>
            <a:pPr lvl="1"/>
            <a:r>
              <a:rPr lang="en-US" sz="2400" dirty="0"/>
              <a:t>Small decrease in bone mass within the first 6 months </a:t>
            </a:r>
          </a:p>
          <a:p>
            <a:pPr lvl="1"/>
            <a:r>
              <a:rPr lang="en-US" sz="2400" dirty="0"/>
              <a:t>≥ 25% of patients on long-term TDF </a:t>
            </a:r>
          </a:p>
          <a:p>
            <a:pPr lvl="1"/>
            <a:r>
              <a:rPr lang="en-US" sz="2400" dirty="0"/>
              <a:t>Rarely progressive</a:t>
            </a:r>
          </a:p>
          <a:p>
            <a:pPr lvl="1"/>
            <a:r>
              <a:rPr lang="en-US" sz="2400" dirty="0"/>
              <a:t>Usually reversible </a:t>
            </a:r>
          </a:p>
          <a:p>
            <a:pPr lvl="1"/>
            <a:r>
              <a:rPr lang="en-US" sz="2400" dirty="0"/>
              <a:t>Incidence of fractures no different than placebo</a:t>
            </a:r>
          </a:p>
        </p:txBody>
      </p:sp>
      <p:sp>
        <p:nvSpPr>
          <p:cNvPr id="4" name="Date Placeholder 3">
            <a:extLst>
              <a:ext uri="{FF2B5EF4-FFF2-40B4-BE49-F238E27FC236}">
                <a16:creationId xmlns:a16="http://schemas.microsoft.com/office/drawing/2014/main" id="{CF3C158A-918D-407C-A705-C58562E0EB6F}"/>
              </a:ext>
              <a:ext uri="{C183D7F6-B498-43B3-948B-1728B52AA6E4}">
                <adec:decorative xmlns:adec="http://schemas.microsoft.com/office/drawing/2017/decorative" val="1"/>
              </a:ext>
            </a:extLst>
          </p:cNvPr>
          <p:cNvSpPr>
            <a:spLocks noGrp="1"/>
          </p:cNvSpPr>
          <p:nvPr>
            <p:ph type="dt" sz="half" idx="2"/>
          </p:nvPr>
        </p:nvSpPr>
        <p:spPr/>
        <p:txBody>
          <a:bodyPr/>
          <a:lstStyle/>
          <a:p>
            <a:fld id="{F98BF3C7-22D0-FF4A-A3C4-6457C00B7878}" type="datetime7">
              <a:rPr lang="en-US" smtClean="0"/>
              <a:t>Apr-21</a:t>
            </a:fld>
            <a:endParaRPr lang="en-US" dirty="0"/>
          </a:p>
        </p:txBody>
      </p:sp>
      <p:sp>
        <p:nvSpPr>
          <p:cNvPr id="6" name="Footer Placeholder 5">
            <a:extLst>
              <a:ext uri="{FF2B5EF4-FFF2-40B4-BE49-F238E27FC236}">
                <a16:creationId xmlns:a16="http://schemas.microsoft.com/office/drawing/2014/main" id="{C20B66EB-5E1D-4A17-B9DA-5FB74D32929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paetc.org</a:t>
            </a:r>
            <a:endParaRPr lang="en-US" dirty="0"/>
          </a:p>
        </p:txBody>
      </p:sp>
      <p:sp>
        <p:nvSpPr>
          <p:cNvPr id="5" name="Slide Number Placeholder 4">
            <a:extLst>
              <a:ext uri="{FF2B5EF4-FFF2-40B4-BE49-F238E27FC236}">
                <a16:creationId xmlns:a16="http://schemas.microsoft.com/office/drawing/2014/main" id="{DBC6E622-8B09-7C4D-9E1B-9243990F8F07}"/>
              </a:ext>
            </a:extLst>
          </p:cNvPr>
          <p:cNvSpPr>
            <a:spLocks noGrp="1"/>
          </p:cNvSpPr>
          <p:nvPr>
            <p:ph type="sldNum" sz="quarter" idx="12"/>
          </p:nvPr>
        </p:nvSpPr>
        <p:spPr/>
        <p:txBody>
          <a:bodyPr/>
          <a:lstStyle/>
          <a:p>
            <a:fld id="{1D2EA5EF-C699-AF4C-BA42-C0A1CAAB713C}" type="slidenum">
              <a:rPr lang="en-US" smtClean="0"/>
              <a:t>27</a:t>
            </a:fld>
            <a:endParaRPr lang="en-US" dirty="0"/>
          </a:p>
        </p:txBody>
      </p:sp>
    </p:spTree>
    <p:extLst>
      <p:ext uri="{BB962C8B-B14F-4D97-AF65-F5344CB8AC3E}">
        <p14:creationId xmlns:p14="http://schemas.microsoft.com/office/powerpoint/2010/main" val="22472770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00307F-B37A-49C6-A418-9111E02C1B2B}"/>
              </a:ext>
            </a:extLst>
          </p:cNvPr>
          <p:cNvSpPr>
            <a:spLocks noGrp="1"/>
          </p:cNvSpPr>
          <p:nvPr>
            <p:ph type="title"/>
          </p:nvPr>
        </p:nvSpPr>
        <p:spPr/>
        <p:txBody>
          <a:bodyPr/>
          <a:lstStyle/>
          <a:p>
            <a:r>
              <a:rPr lang="en-US" dirty="0"/>
              <a:t>Long Term Side Effects of </a:t>
            </a:r>
            <a:r>
              <a:rPr lang="en-US" dirty="0" err="1"/>
              <a:t>PrEP</a:t>
            </a:r>
            <a:r>
              <a:rPr lang="en-US" dirty="0"/>
              <a:t> on Renal Function by Age Group</a:t>
            </a:r>
          </a:p>
        </p:txBody>
      </p:sp>
      <p:pic>
        <p:nvPicPr>
          <p:cNvPr id="12" name="Content Placeholder 11" descr="A graph showing the percent progressed to renal impairment by age group and months of PrEP adherence. ">
            <a:extLst>
              <a:ext uri="{FF2B5EF4-FFF2-40B4-BE49-F238E27FC236}">
                <a16:creationId xmlns:a16="http://schemas.microsoft.com/office/drawing/2014/main" id="{AB07BBE0-1F84-4825-9F0F-D3DDB9D1E97D}"/>
              </a:ext>
            </a:extLst>
          </p:cNvPr>
          <p:cNvPicPr>
            <a:picLocks noGrp="1" noChangeAspect="1"/>
          </p:cNvPicPr>
          <p:nvPr>
            <p:ph idx="1"/>
          </p:nvPr>
        </p:nvPicPr>
        <p:blipFill>
          <a:blip r:embed="rId2"/>
          <a:stretch>
            <a:fillRect/>
          </a:stretch>
        </p:blipFill>
        <p:spPr>
          <a:xfrm>
            <a:off x="1510426" y="1628775"/>
            <a:ext cx="6123149" cy="3600450"/>
          </a:xfrm>
        </p:spPr>
      </p:pic>
      <p:pic>
        <p:nvPicPr>
          <p:cNvPr id="14" name="Content Placeholder 13">
            <a:extLst>
              <a:ext uri="{FF2B5EF4-FFF2-40B4-BE49-F238E27FC236}">
                <a16:creationId xmlns:a16="http://schemas.microsoft.com/office/drawing/2014/main" id="{FEAA1E7A-F746-44D0-A119-1D6F2E12DA3D}"/>
              </a:ext>
              <a:ext uri="{C183D7F6-B498-43B3-948B-1728B52AA6E4}">
                <adec:decorative xmlns:adec="http://schemas.microsoft.com/office/drawing/2017/decorative" val="1"/>
              </a:ext>
            </a:extLst>
          </p:cNvPr>
          <p:cNvPicPr>
            <a:picLocks noGrp="1" noChangeAspect="1"/>
          </p:cNvPicPr>
          <p:nvPr>
            <p:ph sz="quarter" idx="14"/>
          </p:nvPr>
        </p:nvPicPr>
        <p:blipFill>
          <a:blip r:embed="rId3"/>
          <a:stretch>
            <a:fillRect/>
          </a:stretch>
        </p:blipFill>
        <p:spPr>
          <a:xfrm>
            <a:off x="703262" y="5276850"/>
            <a:ext cx="7823200" cy="889000"/>
          </a:xfrm>
        </p:spPr>
      </p:pic>
      <p:sp>
        <p:nvSpPr>
          <p:cNvPr id="2" name="Date Placeholder 1">
            <a:extLst>
              <a:ext uri="{FF2B5EF4-FFF2-40B4-BE49-F238E27FC236}">
                <a16:creationId xmlns:a16="http://schemas.microsoft.com/office/drawing/2014/main" id="{792A2EEA-9CC2-42DD-80EB-C7EBEAC807C2}"/>
              </a:ext>
              <a:ext uri="{C183D7F6-B498-43B3-948B-1728B52AA6E4}">
                <adec:decorative xmlns:adec="http://schemas.microsoft.com/office/drawing/2017/decorative" val="1"/>
              </a:ext>
            </a:extLst>
          </p:cNvPr>
          <p:cNvSpPr>
            <a:spLocks noGrp="1"/>
          </p:cNvSpPr>
          <p:nvPr>
            <p:ph type="dt" sz="half" idx="2"/>
          </p:nvPr>
        </p:nvSpPr>
        <p:spPr/>
        <p:txBody>
          <a:bodyPr/>
          <a:lstStyle/>
          <a:p>
            <a:fld id="{0C312D30-B092-174B-9E09-DC2F5D0E0A2A}" type="datetime7">
              <a:rPr lang="en-US" smtClean="0"/>
              <a:t>Apr-21</a:t>
            </a:fld>
            <a:endParaRPr lang="en-US" dirty="0"/>
          </a:p>
        </p:txBody>
      </p:sp>
      <p:sp>
        <p:nvSpPr>
          <p:cNvPr id="5" name="Footer Placeholder 4">
            <a:extLst>
              <a:ext uri="{FF2B5EF4-FFF2-40B4-BE49-F238E27FC236}">
                <a16:creationId xmlns:a16="http://schemas.microsoft.com/office/drawing/2014/main" id="{6D00A981-B002-4387-8A67-65CAC3755B1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paetc.org</a:t>
            </a:r>
            <a:endParaRPr lang="en-US" dirty="0"/>
          </a:p>
        </p:txBody>
      </p:sp>
      <p:sp>
        <p:nvSpPr>
          <p:cNvPr id="3" name="Slide Number Placeholder 2">
            <a:extLst>
              <a:ext uri="{FF2B5EF4-FFF2-40B4-BE49-F238E27FC236}">
                <a16:creationId xmlns:a16="http://schemas.microsoft.com/office/drawing/2014/main" id="{C6C7FC66-B21C-5B46-83D8-69D085F0C945}"/>
              </a:ext>
            </a:extLst>
          </p:cNvPr>
          <p:cNvSpPr>
            <a:spLocks noGrp="1"/>
          </p:cNvSpPr>
          <p:nvPr>
            <p:ph type="sldNum" sz="quarter" idx="12"/>
          </p:nvPr>
        </p:nvSpPr>
        <p:spPr/>
        <p:txBody>
          <a:bodyPr/>
          <a:lstStyle/>
          <a:p>
            <a:fld id="{1D2EA5EF-C699-AF4C-BA42-C0A1CAAB713C}" type="slidenum">
              <a:rPr lang="en-US" smtClean="0"/>
              <a:t>28</a:t>
            </a:fld>
            <a:endParaRPr lang="en-US" dirty="0"/>
          </a:p>
        </p:txBody>
      </p:sp>
    </p:spTree>
    <p:extLst>
      <p:ext uri="{BB962C8B-B14F-4D97-AF65-F5344CB8AC3E}">
        <p14:creationId xmlns:p14="http://schemas.microsoft.com/office/powerpoint/2010/main" val="10957318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idx="4294967295"/>
          </p:nvPr>
        </p:nvSpPr>
        <p:spPr>
          <a:xfrm>
            <a:off x="828675" y="274638"/>
            <a:ext cx="8315325" cy="1143000"/>
          </a:xfrm>
        </p:spPr>
        <p:txBody>
          <a:bodyPr/>
          <a:lstStyle/>
          <a:p>
            <a:r>
              <a:rPr lang="en-US" dirty="0"/>
              <a:t>How often should individuals on PrEP be tested for HIV?</a:t>
            </a:r>
          </a:p>
        </p:txBody>
      </p:sp>
      <p:sp>
        <p:nvSpPr>
          <p:cNvPr id="3" name="TPAnswers"/>
          <p:cNvSpPr>
            <a:spLocks noGrp="1"/>
          </p:cNvSpPr>
          <p:nvPr>
            <p:ph type="body" idx="4294967295"/>
            <p:custDataLst>
              <p:tags r:id="rId2"/>
            </p:custDataLst>
          </p:nvPr>
        </p:nvSpPr>
        <p:spPr>
          <a:xfrm>
            <a:off x="0" y="1828800"/>
            <a:ext cx="4114800" cy="3551238"/>
          </a:xfrm>
        </p:spPr>
        <p:txBody>
          <a:bodyPr/>
          <a:lstStyle/>
          <a:p>
            <a:pPr marL="571500" indent="-457200">
              <a:buFont typeface="Wingdings" charset="2"/>
              <a:buAutoNum type="alphaUcPeriod"/>
            </a:pPr>
            <a:r>
              <a:rPr lang="en-US" dirty="0"/>
              <a:t>Every 30 days</a:t>
            </a:r>
          </a:p>
          <a:p>
            <a:pPr marL="571500" indent="-457200">
              <a:buFont typeface="Wingdings" charset="2"/>
              <a:buAutoNum type="alphaUcPeriod"/>
            </a:pPr>
            <a:r>
              <a:rPr lang="en-US" dirty="0"/>
              <a:t>Every 3 months</a:t>
            </a:r>
          </a:p>
          <a:p>
            <a:pPr marL="571500" indent="-457200">
              <a:buFont typeface="Wingdings" charset="2"/>
              <a:buAutoNum type="alphaUcPeriod"/>
            </a:pPr>
            <a:r>
              <a:rPr lang="en-US" dirty="0"/>
              <a:t>Every 6 months</a:t>
            </a:r>
          </a:p>
          <a:p>
            <a:pPr marL="571500" indent="-457200">
              <a:buFont typeface="Wingdings" charset="2"/>
              <a:buAutoNum type="alphaUcPeriod"/>
            </a:pPr>
            <a:r>
              <a:rPr lang="en-US" dirty="0"/>
              <a:t>Once a year </a:t>
            </a:r>
          </a:p>
        </p:txBody>
      </p:sp>
      <p:sp>
        <p:nvSpPr>
          <p:cNvPr id="5" name="Date Placeholder 4">
            <a:extLst>
              <a:ext uri="{FF2B5EF4-FFF2-40B4-BE49-F238E27FC236}">
                <a16:creationId xmlns:a16="http://schemas.microsoft.com/office/drawing/2014/main" id="{97DEC147-FECB-4E88-AB22-C45FAE117BFB}"/>
              </a:ext>
              <a:ext uri="{C183D7F6-B498-43B3-948B-1728B52AA6E4}">
                <adec:decorative xmlns:adec="http://schemas.microsoft.com/office/drawing/2017/decorative" val="1"/>
              </a:ext>
            </a:extLst>
          </p:cNvPr>
          <p:cNvSpPr>
            <a:spLocks noGrp="1"/>
          </p:cNvSpPr>
          <p:nvPr>
            <p:ph type="dt" sz="half" idx="2"/>
          </p:nvPr>
        </p:nvSpPr>
        <p:spPr/>
        <p:txBody>
          <a:bodyPr/>
          <a:lstStyle/>
          <a:p>
            <a:fld id="{D7E1A998-166D-4E4C-949F-9A206DEF938E}" type="datetime7">
              <a:rPr lang="en-US" smtClean="0"/>
              <a:t>Apr-21</a:t>
            </a:fld>
            <a:endParaRPr lang="en-US" dirty="0"/>
          </a:p>
        </p:txBody>
      </p:sp>
      <p:sp>
        <p:nvSpPr>
          <p:cNvPr id="7" name="Footer Placeholder 6">
            <a:extLst>
              <a:ext uri="{FF2B5EF4-FFF2-40B4-BE49-F238E27FC236}">
                <a16:creationId xmlns:a16="http://schemas.microsoft.com/office/drawing/2014/main" id="{70A93D98-F50F-4182-A08D-E343FD0326C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paetc.org</a:t>
            </a:r>
            <a:endParaRPr lang="en-US" dirty="0"/>
          </a:p>
        </p:txBody>
      </p:sp>
      <p:sp>
        <p:nvSpPr>
          <p:cNvPr id="6" name="Slide Number Placeholder 5">
            <a:extLst>
              <a:ext uri="{FF2B5EF4-FFF2-40B4-BE49-F238E27FC236}">
                <a16:creationId xmlns:a16="http://schemas.microsoft.com/office/drawing/2014/main" id="{D13842D6-DC21-074F-8F6B-08F546A4C92E}"/>
              </a:ext>
            </a:extLst>
          </p:cNvPr>
          <p:cNvSpPr>
            <a:spLocks noGrp="1"/>
          </p:cNvSpPr>
          <p:nvPr>
            <p:ph type="sldNum" sz="quarter" idx="12"/>
          </p:nvPr>
        </p:nvSpPr>
        <p:spPr/>
        <p:txBody>
          <a:bodyPr/>
          <a:lstStyle/>
          <a:p>
            <a:fld id="{1D2EA5EF-C699-AF4C-BA42-C0A1CAAB713C}" type="slidenum">
              <a:rPr lang="en-US" smtClean="0"/>
              <a:t>29</a:t>
            </a:fld>
            <a:endParaRPr lang="en-US" dirty="0"/>
          </a:p>
        </p:txBody>
      </p:sp>
    </p:spTree>
    <p:custDataLst>
      <p:tags r:id="rId1"/>
    </p:custDataLst>
    <p:extLst>
      <p:ext uri="{BB962C8B-B14F-4D97-AF65-F5344CB8AC3E}">
        <p14:creationId xmlns:p14="http://schemas.microsoft.com/office/powerpoint/2010/main" val="3374481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950" y="3211"/>
            <a:ext cx="8315569" cy="1143000"/>
          </a:xfrm>
        </p:spPr>
        <p:txBody>
          <a:bodyPr/>
          <a:lstStyle/>
          <a:p>
            <a:r>
              <a:rPr lang="en-US" dirty="0">
                <a:solidFill>
                  <a:srgbClr val="C00000"/>
                </a:solidFill>
              </a:rPr>
              <a:t>Learning Objectives</a:t>
            </a:r>
          </a:p>
        </p:txBody>
      </p:sp>
      <p:sp>
        <p:nvSpPr>
          <p:cNvPr id="3" name="Content Placeholder 2"/>
          <p:cNvSpPr>
            <a:spLocks noGrp="1"/>
          </p:cNvSpPr>
          <p:nvPr>
            <p:ph idx="1"/>
          </p:nvPr>
        </p:nvSpPr>
        <p:spPr>
          <a:xfrm>
            <a:off x="362699" y="1408924"/>
            <a:ext cx="8410072" cy="4634245"/>
          </a:xfrm>
        </p:spPr>
        <p:txBody>
          <a:bodyPr>
            <a:normAutofit lnSpcReduction="10000"/>
          </a:bodyPr>
          <a:lstStyle/>
          <a:p>
            <a:pPr marL="114112" indent="0">
              <a:buNone/>
            </a:pPr>
            <a:r>
              <a:rPr lang="en-US" sz="2800" dirty="0"/>
              <a:t>By the end of this presentation, you will be able to: </a:t>
            </a:r>
          </a:p>
          <a:p>
            <a:pPr marL="114112" indent="0">
              <a:buNone/>
            </a:pPr>
            <a:endParaRPr lang="en-US" sz="2800" dirty="0"/>
          </a:p>
          <a:p>
            <a:pPr marL="342900" marR="0" lvl="0" indent="-342900">
              <a:spcBef>
                <a:spcPts val="0"/>
              </a:spcBef>
              <a:spcAft>
                <a:spcPts val="0"/>
              </a:spcAft>
              <a:buFont typeface="+mj-lt"/>
              <a:buAutoNum type="arabicPeriod"/>
              <a:tabLst>
                <a:tab pos="457200" algn="l"/>
              </a:tabLst>
            </a:pPr>
            <a:r>
              <a:rPr lang="en-US" sz="2800" dirty="0">
                <a:latin typeface="Arial" panose="020B0604020202020204" pitchFamily="34" charset="0"/>
                <a:ea typeface="Times New Roman" panose="02020603050405020304" pitchFamily="18" charset="0"/>
              </a:rPr>
              <a:t>Discuss how rapid initiation of HIV treatment results in improved patient outcomes and reduced HIV transmission</a:t>
            </a:r>
          </a:p>
          <a:p>
            <a:pPr marL="342900" marR="0" lvl="0" indent="-342900">
              <a:spcBef>
                <a:spcPts val="0"/>
              </a:spcBef>
              <a:spcAft>
                <a:spcPts val="0"/>
              </a:spcAft>
              <a:buFont typeface="+mj-lt"/>
              <a:buAutoNum type="arabicPeriod"/>
              <a:tabLst>
                <a:tab pos="457200" algn="l"/>
              </a:tabLst>
            </a:pPr>
            <a:r>
              <a:rPr lang="en-US" sz="2800" dirty="0">
                <a:latin typeface="Calibri" panose="020F0502020204030204" pitchFamily="34" charset="0"/>
                <a:ea typeface="Calibri" panose="020F0502020204030204" pitchFamily="34" charset="0"/>
              </a:rPr>
              <a:t>Discuss current recommendations for monitoring patients on </a:t>
            </a:r>
            <a:r>
              <a:rPr lang="en-US" sz="2800" dirty="0" err="1">
                <a:latin typeface="Calibri" panose="020F0502020204030204" pitchFamily="34" charset="0"/>
                <a:ea typeface="Calibri" panose="020F0502020204030204" pitchFamily="34" charset="0"/>
              </a:rPr>
              <a:t>PrEP</a:t>
            </a:r>
            <a:r>
              <a:rPr lang="en-US" sz="2800" dirty="0">
                <a:latin typeface="Calibri" panose="020F0502020204030204" pitchFamily="34" charset="0"/>
                <a:ea typeface="Calibri" panose="020F0502020204030204" pitchFamily="34" charset="0"/>
              </a:rPr>
              <a:t> to ensure efficacy, safety, and prevention of HIV and other sexually transmitted infections (STIs)</a:t>
            </a:r>
          </a:p>
          <a:p>
            <a:pPr marL="342900" marR="0" lvl="0" indent="-342900">
              <a:spcBef>
                <a:spcPts val="0"/>
              </a:spcBef>
              <a:spcAft>
                <a:spcPts val="0"/>
              </a:spcAft>
              <a:buFont typeface="+mj-lt"/>
              <a:buAutoNum type="arabicPeriod"/>
              <a:tabLst>
                <a:tab pos="457200" algn="l"/>
              </a:tabLst>
            </a:pPr>
            <a:r>
              <a:rPr lang="en-US" sz="2800" dirty="0">
                <a:latin typeface="Calibri" panose="020F0502020204030204" pitchFamily="34" charset="0"/>
                <a:ea typeface="Calibri" panose="020F0502020204030204" pitchFamily="34" charset="0"/>
              </a:rPr>
              <a:t>Compare and contrast FDA approved regimens for </a:t>
            </a:r>
            <a:r>
              <a:rPr lang="en-US" sz="2800" dirty="0" err="1">
                <a:latin typeface="Calibri" panose="020F0502020204030204" pitchFamily="34" charset="0"/>
                <a:ea typeface="Calibri" panose="020F0502020204030204" pitchFamily="34" charset="0"/>
              </a:rPr>
              <a:t>PrEP</a:t>
            </a:r>
            <a:r>
              <a:rPr lang="en-US" sz="2800" dirty="0">
                <a:latin typeface="Calibri" panose="020F0502020204030204" pitchFamily="34" charset="0"/>
                <a:ea typeface="Calibri" panose="020F0502020204030204" pitchFamily="34" charset="0"/>
              </a:rPr>
              <a:t> to improve clinical outcomes</a:t>
            </a:r>
          </a:p>
          <a:p>
            <a:pPr marL="114112" indent="0">
              <a:buNone/>
            </a:pPr>
            <a:endParaRPr lang="en-US" sz="2800" dirty="0"/>
          </a:p>
        </p:txBody>
      </p:sp>
      <p:sp>
        <p:nvSpPr>
          <p:cNvPr id="4" name="Date Placeholder 3">
            <a:extLst>
              <a:ext uri="{FF2B5EF4-FFF2-40B4-BE49-F238E27FC236}">
                <a16:creationId xmlns:a16="http://schemas.microsoft.com/office/drawing/2014/main" id="{4007AF13-3600-4FB6-A94D-9C2C4EBE39F1}"/>
              </a:ext>
              <a:ext uri="{C183D7F6-B498-43B3-948B-1728B52AA6E4}">
                <adec:decorative xmlns:adec="http://schemas.microsoft.com/office/drawing/2017/decorative" val="1"/>
              </a:ext>
            </a:extLst>
          </p:cNvPr>
          <p:cNvSpPr>
            <a:spLocks noGrp="1"/>
          </p:cNvSpPr>
          <p:nvPr>
            <p:ph type="dt" sz="half" idx="2"/>
          </p:nvPr>
        </p:nvSpPr>
        <p:spPr/>
        <p:txBody>
          <a:bodyPr/>
          <a:lstStyle/>
          <a:p>
            <a:fld id="{729C3203-FFA4-2A4D-AD48-1495686D098E}" type="datetime7">
              <a:rPr lang="en-US" smtClean="0"/>
              <a:t>Apr-21</a:t>
            </a:fld>
            <a:endParaRPr lang="en-US" dirty="0"/>
          </a:p>
        </p:txBody>
      </p:sp>
      <p:sp>
        <p:nvSpPr>
          <p:cNvPr id="6" name="Footer Placeholder 5">
            <a:extLst>
              <a:ext uri="{FF2B5EF4-FFF2-40B4-BE49-F238E27FC236}">
                <a16:creationId xmlns:a16="http://schemas.microsoft.com/office/drawing/2014/main" id="{0636EB18-5CF0-4A69-AAAD-0BD8A9A58BC7}"/>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paetc.org</a:t>
            </a:r>
            <a:endParaRPr lang="en-US" dirty="0"/>
          </a:p>
        </p:txBody>
      </p:sp>
      <p:sp>
        <p:nvSpPr>
          <p:cNvPr id="5" name="Slide Number Placeholder 4">
            <a:extLst>
              <a:ext uri="{FF2B5EF4-FFF2-40B4-BE49-F238E27FC236}">
                <a16:creationId xmlns:a16="http://schemas.microsoft.com/office/drawing/2014/main" id="{6F176FE1-8366-444A-B011-0CEF792D3DA9}"/>
              </a:ext>
            </a:extLst>
          </p:cNvPr>
          <p:cNvSpPr>
            <a:spLocks noGrp="1"/>
          </p:cNvSpPr>
          <p:nvPr>
            <p:ph type="sldNum" sz="quarter" idx="12"/>
          </p:nvPr>
        </p:nvSpPr>
        <p:spPr/>
        <p:txBody>
          <a:bodyPr/>
          <a:lstStyle/>
          <a:p>
            <a:fld id="{1D2EA5EF-C699-AF4C-BA42-C0A1CAAB713C}" type="slidenum">
              <a:rPr lang="en-US" smtClean="0"/>
              <a:t>3</a:t>
            </a:fld>
            <a:endParaRPr lang="en-US" dirty="0"/>
          </a:p>
        </p:txBody>
      </p:sp>
    </p:spTree>
    <p:extLst>
      <p:ext uri="{BB962C8B-B14F-4D97-AF65-F5344CB8AC3E}">
        <p14:creationId xmlns:p14="http://schemas.microsoft.com/office/powerpoint/2010/main" val="4098184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z="3600" dirty="0"/>
              <a:t>Follow up at least every 3 months </a:t>
            </a:r>
          </a:p>
        </p:txBody>
      </p:sp>
      <p:sp>
        <p:nvSpPr>
          <p:cNvPr id="17411" name="Content Placeholder 2"/>
          <p:cNvSpPr>
            <a:spLocks noGrp="1"/>
          </p:cNvSpPr>
          <p:nvPr>
            <p:ph idx="1"/>
          </p:nvPr>
        </p:nvSpPr>
        <p:spPr>
          <a:xfrm>
            <a:off x="457202" y="1417639"/>
            <a:ext cx="8315569" cy="4549863"/>
          </a:xfrm>
        </p:spPr>
        <p:txBody>
          <a:bodyPr>
            <a:normAutofit fontScale="32500" lnSpcReduction="20000"/>
          </a:bodyPr>
          <a:lstStyle/>
          <a:p>
            <a:r>
              <a:rPr lang="en-US" altLang="en-US" sz="8200" dirty="0"/>
              <a:t>HIV (antibody and antigen)</a:t>
            </a:r>
          </a:p>
          <a:p>
            <a:r>
              <a:rPr lang="en-US" sz="8000" dirty="0"/>
              <a:t>Gonorrhea/chlamydia </a:t>
            </a:r>
          </a:p>
          <a:p>
            <a:pPr lvl="1"/>
            <a:r>
              <a:rPr lang="en-US" sz="8000" dirty="0"/>
              <a:t>MSM any site of contact (urine, oral, rectal)</a:t>
            </a:r>
          </a:p>
          <a:p>
            <a:r>
              <a:rPr lang="en-US" sz="8000" dirty="0"/>
              <a:t>Gonorrhea</a:t>
            </a:r>
          </a:p>
          <a:p>
            <a:pPr lvl="1"/>
            <a:r>
              <a:rPr lang="en-US" sz="8000" dirty="0"/>
              <a:t>Heterosexual men urine</a:t>
            </a:r>
          </a:p>
          <a:p>
            <a:pPr lvl="1"/>
            <a:r>
              <a:rPr lang="en-US" sz="8000" dirty="0"/>
              <a:t>Women vaginal preferred over urine </a:t>
            </a:r>
          </a:p>
          <a:p>
            <a:r>
              <a:rPr lang="en-US" altLang="en-US" sz="8400" dirty="0"/>
              <a:t>RPR</a:t>
            </a:r>
          </a:p>
          <a:p>
            <a:r>
              <a:rPr lang="en-US" altLang="en-US" sz="8200" dirty="0"/>
              <a:t>Pregnancy testing</a:t>
            </a:r>
          </a:p>
          <a:p>
            <a:r>
              <a:rPr lang="en-US" altLang="en-US" sz="8200" dirty="0"/>
              <a:t>Counseling</a:t>
            </a:r>
          </a:p>
        </p:txBody>
      </p:sp>
      <p:sp>
        <p:nvSpPr>
          <p:cNvPr id="2" name="Date Placeholder 1">
            <a:extLst>
              <a:ext uri="{FF2B5EF4-FFF2-40B4-BE49-F238E27FC236}">
                <a16:creationId xmlns:a16="http://schemas.microsoft.com/office/drawing/2014/main" id="{4289D0F5-A337-41DF-A5E8-142F3A445F15}"/>
              </a:ext>
              <a:ext uri="{C183D7F6-B498-43B3-948B-1728B52AA6E4}">
                <adec:decorative xmlns:adec="http://schemas.microsoft.com/office/drawing/2017/decorative" val="1"/>
              </a:ext>
            </a:extLst>
          </p:cNvPr>
          <p:cNvSpPr>
            <a:spLocks noGrp="1"/>
          </p:cNvSpPr>
          <p:nvPr>
            <p:ph type="dt" sz="half" idx="2"/>
          </p:nvPr>
        </p:nvSpPr>
        <p:spPr/>
        <p:txBody>
          <a:bodyPr/>
          <a:lstStyle/>
          <a:p>
            <a:fld id="{99A5638E-6790-D546-8DC4-685F2613F4E1}" type="datetime7">
              <a:rPr lang="en-US" smtClean="0"/>
              <a:t>Apr-21</a:t>
            </a:fld>
            <a:endParaRPr lang="en-US" dirty="0"/>
          </a:p>
        </p:txBody>
      </p:sp>
      <p:sp>
        <p:nvSpPr>
          <p:cNvPr id="4" name="Footer Placeholder 3">
            <a:extLst>
              <a:ext uri="{FF2B5EF4-FFF2-40B4-BE49-F238E27FC236}">
                <a16:creationId xmlns:a16="http://schemas.microsoft.com/office/drawing/2014/main" id="{A6A86B4C-FA0A-436A-AE72-97D369A1F47B}"/>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paetc.org</a:t>
            </a:r>
            <a:endParaRPr lang="en-US" dirty="0"/>
          </a:p>
        </p:txBody>
      </p:sp>
      <p:sp>
        <p:nvSpPr>
          <p:cNvPr id="3" name="Slide Number Placeholder 2">
            <a:extLst>
              <a:ext uri="{FF2B5EF4-FFF2-40B4-BE49-F238E27FC236}">
                <a16:creationId xmlns:a16="http://schemas.microsoft.com/office/drawing/2014/main" id="{ED3F3C8F-1C8D-364A-9D2A-7721EAD72FD9}"/>
              </a:ext>
            </a:extLst>
          </p:cNvPr>
          <p:cNvSpPr>
            <a:spLocks noGrp="1"/>
          </p:cNvSpPr>
          <p:nvPr>
            <p:ph type="sldNum" sz="quarter" idx="12"/>
          </p:nvPr>
        </p:nvSpPr>
        <p:spPr/>
        <p:txBody>
          <a:bodyPr/>
          <a:lstStyle/>
          <a:p>
            <a:fld id="{1D2EA5EF-C699-AF4C-BA42-C0A1CAAB713C}" type="slidenum">
              <a:rPr lang="en-US" smtClean="0"/>
              <a:t>30</a:t>
            </a:fld>
            <a:endParaRPr lang="en-US" dirty="0"/>
          </a:p>
        </p:txBody>
      </p:sp>
    </p:spTree>
    <p:extLst>
      <p:ext uri="{BB962C8B-B14F-4D97-AF65-F5344CB8AC3E}">
        <p14:creationId xmlns:p14="http://schemas.microsoft.com/office/powerpoint/2010/main" val="24814825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least every 6 months </a:t>
            </a:r>
          </a:p>
        </p:txBody>
      </p:sp>
      <p:sp>
        <p:nvSpPr>
          <p:cNvPr id="3" name="Content Placeholder 2"/>
          <p:cNvSpPr>
            <a:spLocks noGrp="1"/>
          </p:cNvSpPr>
          <p:nvPr>
            <p:ph idx="1"/>
          </p:nvPr>
        </p:nvSpPr>
        <p:spPr/>
        <p:txBody>
          <a:bodyPr>
            <a:normAutofit/>
          </a:bodyPr>
          <a:lstStyle/>
          <a:p>
            <a:r>
              <a:rPr lang="en-US" sz="2600" dirty="0"/>
              <a:t>Monitor Creatinine Clearance</a:t>
            </a:r>
          </a:p>
          <a:p>
            <a:pPr lvl="1"/>
            <a:r>
              <a:rPr lang="en-US" sz="2600" dirty="0"/>
              <a:t>More frequent if HTN, diabetes, and other risk factors</a:t>
            </a:r>
          </a:p>
          <a:p>
            <a:r>
              <a:rPr lang="en-US" sz="2600" dirty="0"/>
              <a:t>Continue PrEP even if </a:t>
            </a:r>
          </a:p>
          <a:p>
            <a:pPr lvl="1"/>
            <a:r>
              <a:rPr lang="en-US" sz="2600" dirty="0"/>
              <a:t>Decrease </a:t>
            </a:r>
            <a:r>
              <a:rPr lang="en-US" sz="2600" dirty="0" err="1"/>
              <a:t>eCrCl</a:t>
            </a:r>
            <a:r>
              <a:rPr lang="en-US" sz="2600" dirty="0"/>
              <a:t> if remains ≥60 ml/min and not steadily declining </a:t>
            </a:r>
          </a:p>
          <a:p>
            <a:r>
              <a:rPr lang="en-US" sz="2600" dirty="0"/>
              <a:t>If </a:t>
            </a:r>
            <a:r>
              <a:rPr lang="en-US" sz="2600" dirty="0" err="1"/>
              <a:t>eCrCl</a:t>
            </a:r>
            <a:r>
              <a:rPr lang="en-US" sz="2600" dirty="0"/>
              <a:t> &lt; 60 ml/min, change to TAF/FTC</a:t>
            </a:r>
          </a:p>
          <a:p>
            <a:r>
              <a:rPr lang="en-US" sz="2600" dirty="0"/>
              <a:t>If steady decline, change to TAF/FTC</a:t>
            </a:r>
          </a:p>
        </p:txBody>
      </p:sp>
      <p:sp>
        <p:nvSpPr>
          <p:cNvPr id="4" name="Date Placeholder 3">
            <a:extLst>
              <a:ext uri="{FF2B5EF4-FFF2-40B4-BE49-F238E27FC236}">
                <a16:creationId xmlns:a16="http://schemas.microsoft.com/office/drawing/2014/main" id="{C1FBF0FF-574C-4088-BA07-7BA5AFCEA05F}"/>
              </a:ext>
              <a:ext uri="{C183D7F6-B498-43B3-948B-1728B52AA6E4}">
                <adec:decorative xmlns:adec="http://schemas.microsoft.com/office/drawing/2017/decorative" val="1"/>
              </a:ext>
            </a:extLst>
          </p:cNvPr>
          <p:cNvSpPr>
            <a:spLocks noGrp="1"/>
          </p:cNvSpPr>
          <p:nvPr>
            <p:ph type="dt" sz="half" idx="2"/>
          </p:nvPr>
        </p:nvSpPr>
        <p:spPr/>
        <p:txBody>
          <a:bodyPr/>
          <a:lstStyle/>
          <a:p>
            <a:fld id="{55E1172A-DA6B-EC4E-80A7-B8D1158A6E00}" type="datetime7">
              <a:rPr lang="en-US" smtClean="0"/>
              <a:t>Apr-21</a:t>
            </a:fld>
            <a:endParaRPr lang="en-US" dirty="0"/>
          </a:p>
        </p:txBody>
      </p:sp>
      <p:sp>
        <p:nvSpPr>
          <p:cNvPr id="6" name="Footer Placeholder 5">
            <a:extLst>
              <a:ext uri="{FF2B5EF4-FFF2-40B4-BE49-F238E27FC236}">
                <a16:creationId xmlns:a16="http://schemas.microsoft.com/office/drawing/2014/main" id="{FEE85595-7B4F-4783-9E62-A7B5E4F59D99}"/>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paetc.org</a:t>
            </a:r>
            <a:endParaRPr lang="en-US" dirty="0"/>
          </a:p>
        </p:txBody>
      </p:sp>
      <p:sp>
        <p:nvSpPr>
          <p:cNvPr id="5" name="Slide Number Placeholder 4">
            <a:extLst>
              <a:ext uri="{FF2B5EF4-FFF2-40B4-BE49-F238E27FC236}">
                <a16:creationId xmlns:a16="http://schemas.microsoft.com/office/drawing/2014/main" id="{D61E70D7-BDA5-934C-BE78-A916DE3FCB98}"/>
              </a:ext>
            </a:extLst>
          </p:cNvPr>
          <p:cNvSpPr>
            <a:spLocks noGrp="1"/>
          </p:cNvSpPr>
          <p:nvPr>
            <p:ph type="sldNum" sz="quarter" idx="12"/>
          </p:nvPr>
        </p:nvSpPr>
        <p:spPr/>
        <p:txBody>
          <a:bodyPr/>
          <a:lstStyle/>
          <a:p>
            <a:fld id="{1D2EA5EF-C699-AF4C-BA42-C0A1CAAB713C}" type="slidenum">
              <a:rPr lang="en-US" smtClean="0"/>
              <a:t>31</a:t>
            </a:fld>
            <a:endParaRPr lang="en-US" dirty="0"/>
          </a:p>
        </p:txBody>
      </p:sp>
    </p:spTree>
    <p:extLst>
      <p:ext uri="{BB962C8B-B14F-4D97-AF65-F5344CB8AC3E}">
        <p14:creationId xmlns:p14="http://schemas.microsoft.com/office/powerpoint/2010/main" val="273655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least annually</a:t>
            </a:r>
          </a:p>
        </p:txBody>
      </p:sp>
      <p:sp>
        <p:nvSpPr>
          <p:cNvPr id="3" name="Content Placeholder 2"/>
          <p:cNvSpPr>
            <a:spLocks noGrp="1"/>
          </p:cNvSpPr>
          <p:nvPr>
            <p:ph idx="1"/>
          </p:nvPr>
        </p:nvSpPr>
        <p:spPr/>
        <p:txBody>
          <a:bodyPr/>
          <a:lstStyle/>
          <a:p>
            <a:r>
              <a:rPr lang="en-US" dirty="0"/>
              <a:t>Hepatitis C testing</a:t>
            </a:r>
          </a:p>
        </p:txBody>
      </p:sp>
      <p:pic>
        <p:nvPicPr>
          <p:cNvPr id="1026" name="Picture 2" descr="Image result for picture of hepatitis C. First, cirrhosis of the liver, then end-stage liver disease with hepatocellular carcinoma."/>
          <p:cNvPicPr>
            <a:picLocks noChangeAspect="1" noChangeArrowheads="1"/>
          </p:cNvPicPr>
          <p:nvPr/>
        </p:nvPicPr>
        <p:blipFill rotWithShape="1">
          <a:blip r:embed="rId2">
            <a:extLst>
              <a:ext uri="{28A0092B-C50C-407E-A947-70E740481C1C}">
                <a14:useLocalDpi xmlns:a14="http://schemas.microsoft.com/office/drawing/2010/main" val="0"/>
              </a:ext>
            </a:extLst>
          </a:blip>
          <a:srcRect l="2541" t="7884" r="3341" b="6494"/>
          <a:stretch/>
        </p:blipFill>
        <p:spPr bwMode="auto">
          <a:xfrm>
            <a:off x="1175439" y="2673868"/>
            <a:ext cx="6793121" cy="347619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EACFEDEC-5CD3-4515-8E0A-935CA3219ECB}"/>
              </a:ext>
              <a:ext uri="{C183D7F6-B498-43B3-948B-1728B52AA6E4}">
                <adec:decorative xmlns:adec="http://schemas.microsoft.com/office/drawing/2017/decorative" val="1"/>
              </a:ext>
            </a:extLst>
          </p:cNvPr>
          <p:cNvSpPr>
            <a:spLocks noGrp="1"/>
          </p:cNvSpPr>
          <p:nvPr>
            <p:ph type="dt" sz="half" idx="2"/>
          </p:nvPr>
        </p:nvSpPr>
        <p:spPr/>
        <p:txBody>
          <a:bodyPr/>
          <a:lstStyle/>
          <a:p>
            <a:fld id="{FBD9BDF8-7C18-764F-B063-2CC462100FA7}" type="datetime7">
              <a:rPr lang="en-US" smtClean="0"/>
              <a:t>Apr-21</a:t>
            </a:fld>
            <a:endParaRPr lang="en-US" dirty="0"/>
          </a:p>
        </p:txBody>
      </p:sp>
      <p:sp>
        <p:nvSpPr>
          <p:cNvPr id="6" name="Footer Placeholder 5">
            <a:extLst>
              <a:ext uri="{FF2B5EF4-FFF2-40B4-BE49-F238E27FC236}">
                <a16:creationId xmlns:a16="http://schemas.microsoft.com/office/drawing/2014/main" id="{3FDDD019-E505-4FB7-B102-5D7897FC475C}"/>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paetc.org</a:t>
            </a:r>
            <a:endParaRPr lang="en-US" dirty="0"/>
          </a:p>
        </p:txBody>
      </p:sp>
      <p:sp>
        <p:nvSpPr>
          <p:cNvPr id="5" name="Slide Number Placeholder 4">
            <a:extLst>
              <a:ext uri="{FF2B5EF4-FFF2-40B4-BE49-F238E27FC236}">
                <a16:creationId xmlns:a16="http://schemas.microsoft.com/office/drawing/2014/main" id="{F35D156A-1CDD-B649-9124-3A347B301400}"/>
              </a:ext>
            </a:extLst>
          </p:cNvPr>
          <p:cNvSpPr>
            <a:spLocks noGrp="1"/>
          </p:cNvSpPr>
          <p:nvPr>
            <p:ph type="sldNum" sz="quarter" idx="12"/>
          </p:nvPr>
        </p:nvSpPr>
        <p:spPr/>
        <p:txBody>
          <a:bodyPr/>
          <a:lstStyle/>
          <a:p>
            <a:fld id="{1D2EA5EF-C699-AF4C-BA42-C0A1CAAB713C}" type="slidenum">
              <a:rPr lang="en-US" smtClean="0"/>
              <a:t>32</a:t>
            </a:fld>
            <a:endParaRPr lang="en-US" dirty="0"/>
          </a:p>
        </p:txBody>
      </p:sp>
    </p:spTree>
    <p:extLst>
      <p:ext uri="{BB962C8B-B14F-4D97-AF65-F5344CB8AC3E}">
        <p14:creationId xmlns:p14="http://schemas.microsoft.com/office/powerpoint/2010/main" val="40575328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2" y="274639"/>
            <a:ext cx="8315569" cy="1658142"/>
          </a:xfrm>
        </p:spPr>
        <p:txBody>
          <a:bodyPr/>
          <a:lstStyle/>
          <a:p>
            <a:r>
              <a:rPr lang="en-US" dirty="0"/>
              <a:t>On-Demand = Intermittent = Non-daily = Event Driven PrEP </a:t>
            </a:r>
            <a:br>
              <a:rPr lang="en-US" dirty="0"/>
            </a:br>
            <a:endParaRPr lang="en-US" sz="2800" dirty="0"/>
          </a:p>
        </p:txBody>
      </p:sp>
      <p:pic>
        <p:nvPicPr>
          <p:cNvPr id="10" name="Content Placeholder 9" descr="Timing of PrEP Before and After Sex. Take 2 pills 2 to 24 hours before sex. Take 1 pill 24 hours after first 2 pills. Finally, take 1 pill 24 hours after third pill.">
            <a:extLst>
              <a:ext uri="{FF2B5EF4-FFF2-40B4-BE49-F238E27FC236}">
                <a16:creationId xmlns:a16="http://schemas.microsoft.com/office/drawing/2014/main" id="{917C750B-B0B7-48DC-A505-9A1F14FFB1BE}"/>
              </a:ext>
            </a:extLst>
          </p:cNvPr>
          <p:cNvPicPr>
            <a:picLocks noGrp="1" noChangeAspect="1"/>
          </p:cNvPicPr>
          <p:nvPr>
            <p:ph idx="1"/>
          </p:nvPr>
        </p:nvPicPr>
        <p:blipFill>
          <a:blip r:embed="rId2"/>
          <a:stretch>
            <a:fillRect/>
          </a:stretch>
        </p:blipFill>
        <p:spPr>
          <a:xfrm>
            <a:off x="1714500" y="1932781"/>
            <a:ext cx="5715000" cy="2933700"/>
          </a:xfrm>
        </p:spPr>
      </p:pic>
      <p:sp>
        <p:nvSpPr>
          <p:cNvPr id="2" name="Date Placeholder 1">
            <a:extLst>
              <a:ext uri="{FF2B5EF4-FFF2-40B4-BE49-F238E27FC236}">
                <a16:creationId xmlns:a16="http://schemas.microsoft.com/office/drawing/2014/main" id="{FA2A9FF5-3965-4422-8AF1-C9CCAD7E9DDA}"/>
              </a:ext>
              <a:ext uri="{C183D7F6-B498-43B3-948B-1728B52AA6E4}">
                <adec:decorative xmlns:adec="http://schemas.microsoft.com/office/drawing/2017/decorative" val="1"/>
              </a:ext>
            </a:extLst>
          </p:cNvPr>
          <p:cNvSpPr>
            <a:spLocks noGrp="1"/>
          </p:cNvSpPr>
          <p:nvPr>
            <p:ph type="dt" sz="half" idx="2"/>
          </p:nvPr>
        </p:nvSpPr>
        <p:spPr/>
        <p:txBody>
          <a:bodyPr/>
          <a:lstStyle/>
          <a:p>
            <a:fld id="{0B0F2526-6626-B149-B57F-478C60794E30}" type="datetime7">
              <a:rPr lang="en-US" smtClean="0"/>
              <a:t>Apr-21</a:t>
            </a:fld>
            <a:endParaRPr lang="en-US" dirty="0"/>
          </a:p>
        </p:txBody>
      </p:sp>
      <p:sp>
        <p:nvSpPr>
          <p:cNvPr id="4" name="Footer Placeholder 3">
            <a:extLst>
              <a:ext uri="{FF2B5EF4-FFF2-40B4-BE49-F238E27FC236}">
                <a16:creationId xmlns:a16="http://schemas.microsoft.com/office/drawing/2014/main" id="{F29291F5-0769-4CC2-870B-A4A052F824C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paetc.org</a:t>
            </a:r>
            <a:endParaRPr lang="en-US" dirty="0"/>
          </a:p>
        </p:txBody>
      </p:sp>
      <p:sp>
        <p:nvSpPr>
          <p:cNvPr id="3" name="Slide Number Placeholder 2">
            <a:extLst>
              <a:ext uri="{FF2B5EF4-FFF2-40B4-BE49-F238E27FC236}">
                <a16:creationId xmlns:a16="http://schemas.microsoft.com/office/drawing/2014/main" id="{8A838914-9143-484C-8A65-036F39ABEEDC}"/>
              </a:ext>
            </a:extLst>
          </p:cNvPr>
          <p:cNvSpPr>
            <a:spLocks noGrp="1"/>
          </p:cNvSpPr>
          <p:nvPr>
            <p:ph type="sldNum" sz="quarter" idx="12"/>
          </p:nvPr>
        </p:nvSpPr>
        <p:spPr/>
        <p:txBody>
          <a:bodyPr/>
          <a:lstStyle/>
          <a:p>
            <a:fld id="{1D2EA5EF-C699-AF4C-BA42-C0A1CAAB713C}" type="slidenum">
              <a:rPr lang="en-US" smtClean="0"/>
              <a:t>33</a:t>
            </a:fld>
            <a:endParaRPr lang="en-US" dirty="0"/>
          </a:p>
        </p:txBody>
      </p:sp>
    </p:spTree>
    <p:extLst>
      <p:ext uri="{BB962C8B-B14F-4D97-AF65-F5344CB8AC3E}">
        <p14:creationId xmlns:p14="http://schemas.microsoft.com/office/powerpoint/2010/main" val="31576133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CC29D-CA31-43CF-819E-F4666C7106E6}"/>
              </a:ext>
            </a:extLst>
          </p:cNvPr>
          <p:cNvSpPr>
            <a:spLocks noGrp="1"/>
          </p:cNvSpPr>
          <p:nvPr>
            <p:ph type="title"/>
          </p:nvPr>
        </p:nvSpPr>
        <p:spPr>
          <a:xfrm>
            <a:off x="642028" y="170126"/>
            <a:ext cx="8315569" cy="1143000"/>
          </a:xfrm>
        </p:spPr>
        <p:txBody>
          <a:bodyPr/>
          <a:lstStyle/>
          <a:p>
            <a:r>
              <a:rPr lang="en-US" dirty="0">
                <a:solidFill>
                  <a:schemeClr val="tx1"/>
                </a:solidFill>
              </a:rPr>
              <a:t>On-Demand PrEP</a:t>
            </a:r>
          </a:p>
        </p:txBody>
      </p:sp>
      <p:sp>
        <p:nvSpPr>
          <p:cNvPr id="3" name="Content Placeholder 2">
            <a:extLst>
              <a:ext uri="{FF2B5EF4-FFF2-40B4-BE49-F238E27FC236}">
                <a16:creationId xmlns:a16="http://schemas.microsoft.com/office/drawing/2014/main" id="{058A6C6D-5EDA-4B53-BD29-A653BD5F82B4}"/>
              </a:ext>
            </a:extLst>
          </p:cNvPr>
          <p:cNvSpPr>
            <a:spLocks noGrp="1"/>
          </p:cNvSpPr>
          <p:nvPr>
            <p:ph idx="1"/>
          </p:nvPr>
        </p:nvSpPr>
        <p:spPr/>
        <p:txBody>
          <a:bodyPr/>
          <a:lstStyle/>
          <a:p>
            <a:r>
              <a:rPr kumimoji="0" lang="en-US" sz="2800" b="0" i="0" u="none" strike="noStrike" kern="1200" cap="none" spc="-100" normalizeH="0" baseline="0" noProof="0" dirty="0">
                <a:ln>
                  <a:noFill/>
                </a:ln>
                <a:solidFill>
                  <a:srgbClr val="D6201A"/>
                </a:solidFill>
                <a:effectLst/>
                <a:uLnTx/>
                <a:uFillTx/>
                <a:latin typeface="Arial"/>
                <a:ea typeface="+mj-ea"/>
              </a:rPr>
              <a:t>Effective prevention for gay and bisexual men</a:t>
            </a:r>
          </a:p>
          <a:p>
            <a:r>
              <a:rPr lang="en-US" sz="2800" spc="-100" dirty="0">
                <a:solidFill>
                  <a:srgbClr val="D6201A"/>
                </a:solidFill>
                <a:latin typeface="Arial"/>
                <a:ea typeface="+mj-ea"/>
              </a:rPr>
              <a:t>No data on heterosexual men or women</a:t>
            </a:r>
          </a:p>
          <a:p>
            <a:r>
              <a:rPr lang="en-US" sz="2800" spc="-100" dirty="0">
                <a:solidFill>
                  <a:srgbClr val="D6201A"/>
                </a:solidFill>
                <a:latin typeface="Arial"/>
                <a:ea typeface="+mj-ea"/>
              </a:rPr>
              <a:t>Some health departments in Canada and US offer guidance</a:t>
            </a:r>
          </a:p>
          <a:p>
            <a:r>
              <a:rPr lang="en-US" sz="2800" spc="-100" dirty="0">
                <a:solidFill>
                  <a:srgbClr val="D6201A"/>
                </a:solidFill>
                <a:latin typeface="Arial"/>
                <a:ea typeface="+mj-ea"/>
              </a:rPr>
              <a:t>NOT part of CDC’s guidelines.  </a:t>
            </a:r>
          </a:p>
          <a:p>
            <a:r>
              <a:rPr lang="en-US" sz="2800" spc="-100" dirty="0">
                <a:solidFill>
                  <a:srgbClr val="D6201A"/>
                </a:solidFill>
                <a:latin typeface="Arial"/>
                <a:ea typeface="+mj-ea"/>
              </a:rPr>
              <a:t>CDC still recommends daily dosing </a:t>
            </a:r>
            <a:endParaRPr lang="en-US" dirty="0"/>
          </a:p>
        </p:txBody>
      </p:sp>
      <p:sp>
        <p:nvSpPr>
          <p:cNvPr id="4" name="Date Placeholder 3">
            <a:extLst>
              <a:ext uri="{FF2B5EF4-FFF2-40B4-BE49-F238E27FC236}">
                <a16:creationId xmlns:a16="http://schemas.microsoft.com/office/drawing/2014/main" id="{E8718E87-BCAB-42E4-9353-0D15F8691FD9}"/>
              </a:ext>
              <a:ext uri="{C183D7F6-B498-43B3-948B-1728B52AA6E4}">
                <adec:decorative xmlns:adec="http://schemas.microsoft.com/office/drawing/2017/decorative" val="1"/>
              </a:ext>
            </a:extLst>
          </p:cNvPr>
          <p:cNvSpPr>
            <a:spLocks noGrp="1"/>
          </p:cNvSpPr>
          <p:nvPr>
            <p:ph type="dt" sz="half" idx="2"/>
          </p:nvPr>
        </p:nvSpPr>
        <p:spPr/>
        <p:txBody>
          <a:bodyPr/>
          <a:lstStyle/>
          <a:p>
            <a:fld id="{27154D2A-ECF1-EE45-838F-0EDC9CA0DE5C}" type="datetime7">
              <a:rPr lang="en-US" smtClean="0"/>
              <a:t>Apr-21</a:t>
            </a:fld>
            <a:endParaRPr lang="en-US" dirty="0"/>
          </a:p>
        </p:txBody>
      </p:sp>
      <p:sp>
        <p:nvSpPr>
          <p:cNvPr id="9" name="Footer Placeholder 8">
            <a:extLst>
              <a:ext uri="{FF2B5EF4-FFF2-40B4-BE49-F238E27FC236}">
                <a16:creationId xmlns:a16="http://schemas.microsoft.com/office/drawing/2014/main" id="{7CFAE588-48FD-4D97-B1FD-65EAF7C65B2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paetc.org</a:t>
            </a:r>
            <a:endParaRPr lang="en-US" dirty="0"/>
          </a:p>
        </p:txBody>
      </p:sp>
      <p:sp>
        <p:nvSpPr>
          <p:cNvPr id="5" name="Slide Number Placeholder 4">
            <a:extLst>
              <a:ext uri="{FF2B5EF4-FFF2-40B4-BE49-F238E27FC236}">
                <a16:creationId xmlns:a16="http://schemas.microsoft.com/office/drawing/2014/main" id="{88C253D0-D525-9443-9A24-94BC7F1AB302}"/>
              </a:ext>
            </a:extLst>
          </p:cNvPr>
          <p:cNvSpPr>
            <a:spLocks noGrp="1"/>
          </p:cNvSpPr>
          <p:nvPr>
            <p:ph type="sldNum" sz="quarter" idx="12"/>
          </p:nvPr>
        </p:nvSpPr>
        <p:spPr/>
        <p:txBody>
          <a:bodyPr/>
          <a:lstStyle/>
          <a:p>
            <a:fld id="{1D2EA5EF-C699-AF4C-BA42-C0A1CAAB713C}" type="slidenum">
              <a:rPr lang="en-US" smtClean="0"/>
              <a:t>34</a:t>
            </a:fld>
            <a:endParaRPr lang="en-US" dirty="0"/>
          </a:p>
        </p:txBody>
      </p:sp>
    </p:spTree>
    <p:extLst>
      <p:ext uri="{BB962C8B-B14F-4D97-AF65-F5344CB8AC3E}">
        <p14:creationId xmlns:p14="http://schemas.microsoft.com/office/powerpoint/2010/main" val="2334350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Future directions of PrEP</a:t>
            </a:r>
          </a:p>
        </p:txBody>
      </p:sp>
      <p:sp>
        <p:nvSpPr>
          <p:cNvPr id="2" name="Content Placeholder 1"/>
          <p:cNvSpPr>
            <a:spLocks noGrp="1"/>
          </p:cNvSpPr>
          <p:nvPr>
            <p:ph idx="1"/>
          </p:nvPr>
        </p:nvSpPr>
        <p:spPr>
          <a:xfrm>
            <a:off x="457198" y="1324253"/>
            <a:ext cx="8315569" cy="4367299"/>
          </a:xfrm>
        </p:spPr>
        <p:txBody>
          <a:bodyPr>
            <a:noAutofit/>
          </a:bodyPr>
          <a:lstStyle/>
          <a:p>
            <a:r>
              <a:rPr lang="en-US" altLang="en-US" sz="2800" dirty="0"/>
              <a:t>Cabotegravir LA (injectable) every 2 months</a:t>
            </a:r>
          </a:p>
          <a:p>
            <a:r>
              <a:rPr lang="en-US" sz="2800" dirty="0" err="1"/>
              <a:t>Islatravir</a:t>
            </a:r>
            <a:r>
              <a:rPr lang="en-US" sz="2800" dirty="0"/>
              <a:t> po every 28 days</a:t>
            </a:r>
          </a:p>
          <a:p>
            <a:r>
              <a:rPr lang="en-US" sz="2800" dirty="0" err="1"/>
              <a:t>Islatravir</a:t>
            </a:r>
            <a:r>
              <a:rPr lang="en-US" sz="2800" dirty="0"/>
              <a:t> implant yearly</a:t>
            </a:r>
          </a:p>
          <a:p>
            <a:pPr lvl="1"/>
            <a:r>
              <a:rPr lang="en-US" sz="2800" dirty="0"/>
              <a:t>Combine with hormonal contraceptive </a:t>
            </a:r>
          </a:p>
          <a:p>
            <a:r>
              <a:rPr lang="en-US" altLang="en-US" sz="2800" dirty="0"/>
              <a:t>Vaginal insert with TAF and </a:t>
            </a:r>
            <a:r>
              <a:rPr lang="en-US" altLang="en-US" sz="2800" dirty="0" err="1"/>
              <a:t>elvitegravir</a:t>
            </a:r>
            <a:endParaRPr lang="en-US" altLang="en-US" sz="2800" dirty="0"/>
          </a:p>
          <a:p>
            <a:pPr lvl="1"/>
            <a:r>
              <a:rPr lang="en-US" altLang="en-US" sz="2800" dirty="0"/>
              <a:t>Macaques (</a:t>
            </a:r>
            <a:r>
              <a:rPr lang="en-US" altLang="en-US" sz="2800" dirty="0" err="1"/>
              <a:t>Dobard</a:t>
            </a:r>
            <a:r>
              <a:rPr lang="en-US" altLang="en-US" sz="2800" dirty="0"/>
              <a:t> CROI 2020) </a:t>
            </a:r>
          </a:p>
          <a:p>
            <a:r>
              <a:rPr lang="en-US" altLang="en-US" sz="2800" dirty="0"/>
              <a:t>Broadly neutralizing antibodies</a:t>
            </a:r>
          </a:p>
          <a:p>
            <a:r>
              <a:rPr lang="en-US" altLang="en-US" sz="2800" dirty="0" err="1"/>
              <a:t>Dapivirine</a:t>
            </a:r>
            <a:r>
              <a:rPr lang="en-US" altLang="en-US" sz="2800" dirty="0"/>
              <a:t> Vaginal Ring</a:t>
            </a:r>
          </a:p>
        </p:txBody>
      </p:sp>
      <p:sp>
        <p:nvSpPr>
          <p:cNvPr id="4" name="Date Placeholder 3">
            <a:extLst>
              <a:ext uri="{FF2B5EF4-FFF2-40B4-BE49-F238E27FC236}">
                <a16:creationId xmlns:a16="http://schemas.microsoft.com/office/drawing/2014/main" id="{744AF454-03A9-4D9E-8C43-451AB6E93C44}"/>
              </a:ext>
              <a:ext uri="{C183D7F6-B498-43B3-948B-1728B52AA6E4}">
                <adec:decorative xmlns:adec="http://schemas.microsoft.com/office/drawing/2017/decorative" val="1"/>
              </a:ext>
            </a:extLst>
          </p:cNvPr>
          <p:cNvSpPr>
            <a:spLocks noGrp="1"/>
          </p:cNvSpPr>
          <p:nvPr>
            <p:ph type="dt" sz="half" idx="2"/>
          </p:nvPr>
        </p:nvSpPr>
        <p:spPr/>
        <p:txBody>
          <a:bodyPr/>
          <a:lstStyle/>
          <a:p>
            <a:fld id="{1707DCCC-510A-8043-AF66-54597785FAFE}" type="datetime7">
              <a:rPr lang="en-US" smtClean="0"/>
              <a:t>Apr-21</a:t>
            </a:fld>
            <a:endParaRPr lang="en-US" dirty="0"/>
          </a:p>
        </p:txBody>
      </p:sp>
      <p:sp>
        <p:nvSpPr>
          <p:cNvPr id="6" name="Footer Placeholder 5">
            <a:extLst>
              <a:ext uri="{FF2B5EF4-FFF2-40B4-BE49-F238E27FC236}">
                <a16:creationId xmlns:a16="http://schemas.microsoft.com/office/drawing/2014/main" id="{BB7C4334-9729-4F5A-9C63-310EF5D47DDC}"/>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paetc.org</a:t>
            </a:r>
            <a:endParaRPr lang="en-US" dirty="0"/>
          </a:p>
        </p:txBody>
      </p:sp>
      <p:sp>
        <p:nvSpPr>
          <p:cNvPr id="5" name="Slide Number Placeholder 4">
            <a:extLst>
              <a:ext uri="{FF2B5EF4-FFF2-40B4-BE49-F238E27FC236}">
                <a16:creationId xmlns:a16="http://schemas.microsoft.com/office/drawing/2014/main" id="{3FCE0D78-CB41-3947-8738-7961AC68E82B}"/>
              </a:ext>
            </a:extLst>
          </p:cNvPr>
          <p:cNvSpPr>
            <a:spLocks noGrp="1"/>
          </p:cNvSpPr>
          <p:nvPr>
            <p:ph type="sldNum" sz="quarter" idx="12"/>
          </p:nvPr>
        </p:nvSpPr>
        <p:spPr/>
        <p:txBody>
          <a:bodyPr/>
          <a:lstStyle/>
          <a:p>
            <a:fld id="{1D2EA5EF-C699-AF4C-BA42-C0A1CAAB713C}" type="slidenum">
              <a:rPr lang="en-US" smtClean="0"/>
              <a:t>35</a:t>
            </a:fld>
            <a:endParaRPr lang="en-US" dirty="0"/>
          </a:p>
        </p:txBody>
      </p:sp>
    </p:spTree>
    <p:extLst>
      <p:ext uri="{BB962C8B-B14F-4D97-AF65-F5344CB8AC3E}">
        <p14:creationId xmlns:p14="http://schemas.microsoft.com/office/powerpoint/2010/main" val="7705214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315569" cy="1143000"/>
          </a:xfrm>
        </p:spPr>
        <p:txBody>
          <a:bodyPr>
            <a:normAutofit/>
          </a:bodyPr>
          <a:lstStyle/>
          <a:p>
            <a:r>
              <a:rPr lang="en-US" dirty="0"/>
              <a:t>Case Study: Paul</a:t>
            </a:r>
          </a:p>
        </p:txBody>
      </p:sp>
      <p:sp>
        <p:nvSpPr>
          <p:cNvPr id="3" name="Content Placeholder 2"/>
          <p:cNvSpPr>
            <a:spLocks noGrp="1"/>
          </p:cNvSpPr>
          <p:nvPr>
            <p:ph sz="quarter" idx="4294967295"/>
          </p:nvPr>
        </p:nvSpPr>
        <p:spPr>
          <a:xfrm>
            <a:off x="457198" y="1142999"/>
            <a:ext cx="8229600" cy="4919597"/>
          </a:xfrm>
        </p:spPr>
        <p:txBody>
          <a:bodyPr>
            <a:noAutofit/>
          </a:bodyPr>
          <a:lstStyle/>
          <a:p>
            <a:r>
              <a:rPr lang="en-US" dirty="0"/>
              <a:t>Paul is a 30-year-old man with no medical problems presents to the Maricopa County Health Department for an HIV test.  He complains of some burning with urination. He had chlamydia 4 months prior to the visit.  </a:t>
            </a:r>
          </a:p>
          <a:p>
            <a:r>
              <a:rPr lang="en-US" dirty="0"/>
              <a:t>SH:  </a:t>
            </a:r>
          </a:p>
          <a:p>
            <a:pPr lvl="1"/>
            <a:r>
              <a:rPr lang="en-US" sz="2400" dirty="0"/>
              <a:t>Sexually active with men and women </a:t>
            </a:r>
          </a:p>
          <a:p>
            <a:pPr lvl="1"/>
            <a:r>
              <a:rPr lang="en-US" sz="2400" dirty="0"/>
              <a:t>4  partners in the past year. Unknown HIV status</a:t>
            </a:r>
          </a:p>
          <a:p>
            <a:pPr lvl="1"/>
            <a:r>
              <a:rPr lang="en-US" sz="2400" dirty="0"/>
              <a:t>Uses condoms 60% of the time</a:t>
            </a:r>
          </a:p>
          <a:p>
            <a:pPr lvl="1"/>
            <a:r>
              <a:rPr lang="en-US" sz="2400" dirty="0"/>
              <a:t>Does not smoke </a:t>
            </a:r>
          </a:p>
          <a:p>
            <a:pPr lvl="1"/>
            <a:r>
              <a:rPr lang="en-US" sz="2400" dirty="0"/>
              <a:t>Drinks alcohol occasionally</a:t>
            </a:r>
          </a:p>
          <a:p>
            <a:pPr lvl="1"/>
            <a:r>
              <a:rPr lang="en-US" sz="2400" dirty="0"/>
              <a:t>No illicit drugs. </a:t>
            </a:r>
          </a:p>
        </p:txBody>
      </p:sp>
      <p:sp>
        <p:nvSpPr>
          <p:cNvPr id="4" name="Date Placeholder 3">
            <a:extLst>
              <a:ext uri="{FF2B5EF4-FFF2-40B4-BE49-F238E27FC236}">
                <a16:creationId xmlns:a16="http://schemas.microsoft.com/office/drawing/2014/main" id="{09AF6F90-A6C1-4470-97DF-49E85682D7ED}"/>
              </a:ext>
              <a:ext uri="{C183D7F6-B498-43B3-948B-1728B52AA6E4}">
                <adec:decorative xmlns:adec="http://schemas.microsoft.com/office/drawing/2017/decorative" val="1"/>
              </a:ext>
            </a:extLst>
          </p:cNvPr>
          <p:cNvSpPr>
            <a:spLocks noGrp="1"/>
          </p:cNvSpPr>
          <p:nvPr>
            <p:ph type="dt" sz="half" idx="2"/>
          </p:nvPr>
        </p:nvSpPr>
        <p:spPr/>
        <p:txBody>
          <a:bodyPr/>
          <a:lstStyle/>
          <a:p>
            <a:fld id="{18C4F96A-E71D-B34E-BD57-8FB7F9E40920}" type="datetime7">
              <a:rPr lang="en-US" smtClean="0"/>
              <a:t>Apr-21</a:t>
            </a:fld>
            <a:endParaRPr lang="en-US" dirty="0"/>
          </a:p>
        </p:txBody>
      </p:sp>
      <p:sp>
        <p:nvSpPr>
          <p:cNvPr id="6" name="Footer Placeholder 5">
            <a:extLst>
              <a:ext uri="{FF2B5EF4-FFF2-40B4-BE49-F238E27FC236}">
                <a16:creationId xmlns:a16="http://schemas.microsoft.com/office/drawing/2014/main" id="{F0E88FBA-A3BB-47AA-ABD8-36633D5D0F29}"/>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paetc.org</a:t>
            </a:r>
            <a:endParaRPr lang="en-US" dirty="0"/>
          </a:p>
        </p:txBody>
      </p:sp>
      <p:sp>
        <p:nvSpPr>
          <p:cNvPr id="5" name="Slide Number Placeholder 4">
            <a:extLst>
              <a:ext uri="{FF2B5EF4-FFF2-40B4-BE49-F238E27FC236}">
                <a16:creationId xmlns:a16="http://schemas.microsoft.com/office/drawing/2014/main" id="{F2F54CC7-474C-A14C-843B-3AD7F5F7C514}"/>
              </a:ext>
            </a:extLst>
          </p:cNvPr>
          <p:cNvSpPr>
            <a:spLocks noGrp="1"/>
          </p:cNvSpPr>
          <p:nvPr>
            <p:ph type="sldNum" sz="quarter" idx="12"/>
          </p:nvPr>
        </p:nvSpPr>
        <p:spPr/>
        <p:txBody>
          <a:bodyPr/>
          <a:lstStyle/>
          <a:p>
            <a:fld id="{1D2EA5EF-C699-AF4C-BA42-C0A1CAAB713C}" type="slidenum">
              <a:rPr lang="en-US" smtClean="0"/>
              <a:t>36</a:t>
            </a:fld>
            <a:endParaRPr lang="en-US" dirty="0"/>
          </a:p>
        </p:txBody>
      </p:sp>
    </p:spTree>
    <p:extLst>
      <p:ext uri="{BB962C8B-B14F-4D97-AF65-F5344CB8AC3E}">
        <p14:creationId xmlns:p14="http://schemas.microsoft.com/office/powerpoint/2010/main" val="403479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idx="4294967295"/>
          </p:nvPr>
        </p:nvSpPr>
        <p:spPr>
          <a:xfrm>
            <a:off x="828675" y="274638"/>
            <a:ext cx="8315325" cy="1143000"/>
          </a:xfrm>
        </p:spPr>
        <p:txBody>
          <a:bodyPr/>
          <a:lstStyle/>
          <a:p>
            <a:r>
              <a:rPr lang="en-US" dirty="0"/>
              <a:t>What would you recommend for Paul? </a:t>
            </a:r>
          </a:p>
        </p:txBody>
      </p:sp>
      <p:sp>
        <p:nvSpPr>
          <p:cNvPr id="3" name="TPAnswers"/>
          <p:cNvSpPr>
            <a:spLocks noGrp="1"/>
          </p:cNvSpPr>
          <p:nvPr>
            <p:ph type="body" idx="4294967295"/>
            <p:custDataLst>
              <p:tags r:id="rId2"/>
            </p:custDataLst>
          </p:nvPr>
        </p:nvSpPr>
        <p:spPr>
          <a:xfrm>
            <a:off x="0" y="1600200"/>
            <a:ext cx="4114800" cy="4367213"/>
          </a:xfrm>
        </p:spPr>
        <p:txBody>
          <a:bodyPr>
            <a:normAutofit/>
          </a:bodyPr>
          <a:lstStyle/>
          <a:p>
            <a:pPr marL="457200" indent="-457200">
              <a:buFont typeface="+mj-lt"/>
              <a:buAutoNum type="alphaUcPeriod"/>
            </a:pPr>
            <a:r>
              <a:rPr lang="en-US" dirty="0"/>
              <a:t>Monthly </a:t>
            </a:r>
            <a:r>
              <a:rPr lang="en-US" dirty="0" err="1"/>
              <a:t>islatravir</a:t>
            </a:r>
            <a:endParaRPr lang="en-US" dirty="0"/>
          </a:p>
          <a:p>
            <a:pPr marL="457200" indent="-457200">
              <a:buFont typeface="+mj-lt"/>
              <a:buAutoNum type="alphaUcPeriod"/>
            </a:pPr>
            <a:r>
              <a:rPr lang="en-US" dirty="0"/>
              <a:t>Daily TDF/FTC</a:t>
            </a:r>
          </a:p>
          <a:p>
            <a:pPr marL="457200" indent="-457200">
              <a:buFont typeface="+mj-lt"/>
              <a:buAutoNum type="alphaUcPeriod"/>
            </a:pPr>
            <a:r>
              <a:rPr lang="en-US" dirty="0"/>
              <a:t>On-Demand TDF/FTC</a:t>
            </a:r>
          </a:p>
          <a:p>
            <a:pPr marL="457200" indent="-457200">
              <a:buFont typeface="+mj-lt"/>
              <a:buAutoNum type="alphaUcPeriod"/>
            </a:pPr>
            <a:r>
              <a:rPr lang="en-US" dirty="0"/>
              <a:t>Daily TAF/FTC</a:t>
            </a:r>
          </a:p>
          <a:p>
            <a:pPr marL="457200" indent="-457200">
              <a:buFont typeface="+mj-lt"/>
              <a:buAutoNum type="alphaUcPeriod"/>
            </a:pPr>
            <a:endParaRPr lang="en-US" dirty="0"/>
          </a:p>
        </p:txBody>
      </p:sp>
      <p:sp>
        <p:nvSpPr>
          <p:cNvPr id="5" name="Date Placeholder 4">
            <a:extLst>
              <a:ext uri="{FF2B5EF4-FFF2-40B4-BE49-F238E27FC236}">
                <a16:creationId xmlns:a16="http://schemas.microsoft.com/office/drawing/2014/main" id="{25266FA2-22A6-44C6-9124-4BC05257A548}"/>
              </a:ext>
              <a:ext uri="{C183D7F6-B498-43B3-948B-1728B52AA6E4}">
                <adec:decorative xmlns:adec="http://schemas.microsoft.com/office/drawing/2017/decorative" val="1"/>
              </a:ext>
            </a:extLst>
          </p:cNvPr>
          <p:cNvSpPr>
            <a:spLocks noGrp="1"/>
          </p:cNvSpPr>
          <p:nvPr>
            <p:ph type="dt" sz="half" idx="2"/>
          </p:nvPr>
        </p:nvSpPr>
        <p:spPr/>
        <p:txBody>
          <a:bodyPr/>
          <a:lstStyle/>
          <a:p>
            <a:fld id="{9D3F30BE-C613-3A4C-BACE-1E8FF893C9D7}" type="datetime7">
              <a:rPr lang="en-US" smtClean="0"/>
              <a:t>Apr-21</a:t>
            </a:fld>
            <a:endParaRPr lang="en-US" dirty="0"/>
          </a:p>
        </p:txBody>
      </p:sp>
      <p:sp>
        <p:nvSpPr>
          <p:cNvPr id="7" name="Footer Placeholder 6">
            <a:extLst>
              <a:ext uri="{FF2B5EF4-FFF2-40B4-BE49-F238E27FC236}">
                <a16:creationId xmlns:a16="http://schemas.microsoft.com/office/drawing/2014/main" id="{F4751E49-D47D-4097-9233-F91F7618E5EB}"/>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paetc.org</a:t>
            </a:r>
            <a:endParaRPr lang="en-US" dirty="0"/>
          </a:p>
        </p:txBody>
      </p:sp>
      <p:sp>
        <p:nvSpPr>
          <p:cNvPr id="6" name="Slide Number Placeholder 5">
            <a:extLst>
              <a:ext uri="{FF2B5EF4-FFF2-40B4-BE49-F238E27FC236}">
                <a16:creationId xmlns:a16="http://schemas.microsoft.com/office/drawing/2014/main" id="{1EFE34C0-75DA-6048-B71D-BDD89606DD28}"/>
              </a:ext>
            </a:extLst>
          </p:cNvPr>
          <p:cNvSpPr>
            <a:spLocks noGrp="1"/>
          </p:cNvSpPr>
          <p:nvPr>
            <p:ph type="sldNum" sz="quarter" idx="12"/>
          </p:nvPr>
        </p:nvSpPr>
        <p:spPr/>
        <p:txBody>
          <a:bodyPr/>
          <a:lstStyle/>
          <a:p>
            <a:fld id="{1D2EA5EF-C699-AF4C-BA42-C0A1CAAB713C}" type="slidenum">
              <a:rPr lang="en-US" smtClean="0"/>
              <a:t>37</a:t>
            </a:fld>
            <a:endParaRPr lang="en-US" dirty="0"/>
          </a:p>
        </p:txBody>
      </p:sp>
    </p:spTree>
    <p:custDataLst>
      <p:tags r:id="rId1"/>
    </p:custDataLst>
    <p:extLst>
      <p:ext uri="{BB962C8B-B14F-4D97-AF65-F5344CB8AC3E}">
        <p14:creationId xmlns:p14="http://schemas.microsoft.com/office/powerpoint/2010/main" val="4778257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    </a:t>
            </a:r>
          </a:p>
        </p:txBody>
      </p:sp>
      <p:sp>
        <p:nvSpPr>
          <p:cNvPr id="3" name="Content Placeholder 2"/>
          <p:cNvSpPr>
            <a:spLocks noGrp="1"/>
          </p:cNvSpPr>
          <p:nvPr>
            <p:ph idx="1"/>
          </p:nvPr>
        </p:nvSpPr>
        <p:spPr/>
        <p:txBody>
          <a:bodyPr/>
          <a:lstStyle/>
          <a:p>
            <a:r>
              <a:rPr lang="en-US"/>
              <a:t>18.1% </a:t>
            </a:r>
            <a:r>
              <a:rPr lang="en-US" dirty="0"/>
              <a:t>of US population at risk for HIV on PrEP</a:t>
            </a:r>
          </a:p>
          <a:p>
            <a:r>
              <a:rPr lang="en-US" dirty="0"/>
              <a:t>Knowledge of PrEP among patients is lowest in </a:t>
            </a:r>
          </a:p>
          <a:p>
            <a:pPr lvl="1"/>
            <a:r>
              <a:rPr lang="en-US" dirty="0"/>
              <a:t>African Americans</a:t>
            </a:r>
          </a:p>
          <a:p>
            <a:pPr lvl="1"/>
            <a:r>
              <a:rPr lang="en-US" dirty="0"/>
              <a:t>Women</a:t>
            </a:r>
          </a:p>
          <a:p>
            <a:pPr lvl="1"/>
            <a:r>
              <a:rPr lang="en-US" dirty="0"/>
              <a:t>Hispanics</a:t>
            </a:r>
          </a:p>
          <a:p>
            <a:r>
              <a:rPr lang="en-US" dirty="0"/>
              <a:t>Uptake lowest in </a:t>
            </a:r>
          </a:p>
          <a:p>
            <a:pPr lvl="1"/>
            <a:r>
              <a:rPr lang="en-US" dirty="0"/>
              <a:t>African Americans</a:t>
            </a:r>
          </a:p>
          <a:p>
            <a:pPr lvl="1"/>
            <a:r>
              <a:rPr lang="en-US" dirty="0"/>
              <a:t>Hispanics</a:t>
            </a:r>
          </a:p>
          <a:p>
            <a:pPr lvl="1"/>
            <a:r>
              <a:rPr lang="en-US" dirty="0"/>
              <a:t>Women (4% of women at risk on PrEP)</a:t>
            </a:r>
          </a:p>
          <a:p>
            <a:r>
              <a:rPr lang="en-US" dirty="0"/>
              <a:t>Retention low in all groups</a:t>
            </a:r>
          </a:p>
          <a:p>
            <a:pPr lvl="1"/>
            <a:endParaRPr lang="en-US" dirty="0"/>
          </a:p>
        </p:txBody>
      </p:sp>
      <p:sp>
        <p:nvSpPr>
          <p:cNvPr id="4" name="Date Placeholder 3">
            <a:extLst>
              <a:ext uri="{FF2B5EF4-FFF2-40B4-BE49-F238E27FC236}">
                <a16:creationId xmlns:a16="http://schemas.microsoft.com/office/drawing/2014/main" id="{0CB7A7F7-533D-4A99-8FE6-8F6ADAFA428E}"/>
              </a:ext>
              <a:ext uri="{C183D7F6-B498-43B3-948B-1728B52AA6E4}">
                <adec:decorative xmlns:adec="http://schemas.microsoft.com/office/drawing/2017/decorative" val="1"/>
              </a:ext>
            </a:extLst>
          </p:cNvPr>
          <p:cNvSpPr>
            <a:spLocks noGrp="1"/>
          </p:cNvSpPr>
          <p:nvPr>
            <p:ph type="dt" sz="half" idx="2"/>
          </p:nvPr>
        </p:nvSpPr>
        <p:spPr/>
        <p:txBody>
          <a:bodyPr/>
          <a:lstStyle/>
          <a:p>
            <a:fld id="{FDB1685E-02FA-F44F-A765-D2A273B6A83D}" type="datetime7">
              <a:rPr lang="en-US" smtClean="0"/>
              <a:t>Apr-21</a:t>
            </a:fld>
            <a:endParaRPr lang="en-US" dirty="0"/>
          </a:p>
        </p:txBody>
      </p:sp>
      <p:sp>
        <p:nvSpPr>
          <p:cNvPr id="6" name="Footer Placeholder 5">
            <a:extLst>
              <a:ext uri="{FF2B5EF4-FFF2-40B4-BE49-F238E27FC236}">
                <a16:creationId xmlns:a16="http://schemas.microsoft.com/office/drawing/2014/main" id="{1FE065C5-D685-4B5E-8880-8928A38E613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paetc.org</a:t>
            </a:r>
            <a:endParaRPr lang="en-US" dirty="0"/>
          </a:p>
        </p:txBody>
      </p:sp>
      <p:sp>
        <p:nvSpPr>
          <p:cNvPr id="5" name="Slide Number Placeholder 4">
            <a:extLst>
              <a:ext uri="{FF2B5EF4-FFF2-40B4-BE49-F238E27FC236}">
                <a16:creationId xmlns:a16="http://schemas.microsoft.com/office/drawing/2014/main" id="{649CD95C-5DED-3246-B78D-A980FF589122}"/>
              </a:ext>
            </a:extLst>
          </p:cNvPr>
          <p:cNvSpPr>
            <a:spLocks noGrp="1"/>
          </p:cNvSpPr>
          <p:nvPr>
            <p:ph type="sldNum" sz="quarter" idx="12"/>
          </p:nvPr>
        </p:nvSpPr>
        <p:spPr/>
        <p:txBody>
          <a:bodyPr/>
          <a:lstStyle/>
          <a:p>
            <a:fld id="{1D2EA5EF-C699-AF4C-BA42-C0A1CAAB713C}" type="slidenum">
              <a:rPr lang="en-US" smtClean="0"/>
              <a:t>38</a:t>
            </a:fld>
            <a:endParaRPr lang="en-US" dirty="0"/>
          </a:p>
        </p:txBody>
      </p:sp>
    </p:spTree>
    <p:extLst>
      <p:ext uri="{BB962C8B-B14F-4D97-AF65-F5344CB8AC3E}">
        <p14:creationId xmlns:p14="http://schemas.microsoft.com/office/powerpoint/2010/main" val="411760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1000"/>
                                        <p:tgtEl>
                                          <p:spTgt spid="3">
                                            <p:txEl>
                                              <p:pRg st="7" end="7"/>
                                            </p:txEl>
                                          </p:spTgt>
                                        </p:tgtEl>
                                      </p:cBhvr>
                                    </p:animEffect>
                                    <p:anim calcmode="lin" valueType="num">
                                      <p:cBhvr>
                                        <p:cTn id="1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fade">
                                      <p:cBhvr>
                                        <p:cTn id="17" dur="1000"/>
                                        <p:tgtEl>
                                          <p:spTgt spid="3">
                                            <p:txEl>
                                              <p:pRg st="8" end="8"/>
                                            </p:txEl>
                                          </p:spTgt>
                                        </p:tgtEl>
                                      </p:cBhvr>
                                    </p:animEffect>
                                    <p:anim calcmode="lin" valueType="num">
                                      <p:cBhvr>
                                        <p:cTn id="1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fade">
                                      <p:cBhvr>
                                        <p:cTn id="22" dur="1000"/>
                                        <p:tgtEl>
                                          <p:spTgt spid="3">
                                            <p:txEl>
                                              <p:pRg st="9" end="9"/>
                                            </p:txEl>
                                          </p:spTgt>
                                        </p:tgtEl>
                                      </p:cBhvr>
                                    </p:animEffect>
                                    <p:anim calcmode="lin" valueType="num">
                                      <p:cBhvr>
                                        <p:cTn id="2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Solutions </a:t>
            </a:r>
          </a:p>
        </p:txBody>
      </p:sp>
      <p:sp>
        <p:nvSpPr>
          <p:cNvPr id="8" name="Content Placeholder 7"/>
          <p:cNvSpPr>
            <a:spLocks noGrp="1"/>
          </p:cNvSpPr>
          <p:nvPr>
            <p:ph idx="1"/>
          </p:nvPr>
        </p:nvSpPr>
        <p:spPr/>
        <p:txBody>
          <a:bodyPr>
            <a:normAutofit fontScale="92500" lnSpcReduction="10000"/>
          </a:bodyPr>
          <a:lstStyle/>
          <a:p>
            <a:r>
              <a:rPr lang="en-US" dirty="0"/>
              <a:t>Increase knowledge among African Americans, Hispanics, and women</a:t>
            </a:r>
          </a:p>
          <a:p>
            <a:r>
              <a:rPr lang="en-US" dirty="0"/>
              <a:t>Increase patient access with more health care sites providing PrEP</a:t>
            </a:r>
          </a:p>
          <a:p>
            <a:pPr lvl="1"/>
            <a:r>
              <a:rPr lang="en-US" sz="2400" dirty="0"/>
              <a:t>Availability at health care sites including those that provide care to groups at risk with low uptake  </a:t>
            </a:r>
          </a:p>
          <a:p>
            <a:r>
              <a:rPr lang="en-US" sz="2600" dirty="0"/>
              <a:t>Increase provider PrEP awareness </a:t>
            </a:r>
          </a:p>
          <a:p>
            <a:pPr lvl="2"/>
            <a:r>
              <a:rPr lang="en-US" sz="2400" dirty="0"/>
              <a:t>76% of primary care providers aware of PrEP</a:t>
            </a:r>
          </a:p>
          <a:p>
            <a:pPr lvl="2"/>
            <a:r>
              <a:rPr lang="en-US" sz="2400" dirty="0"/>
              <a:t>28% of primary care providers familiar with PrEP prescribing </a:t>
            </a:r>
          </a:p>
        </p:txBody>
      </p:sp>
      <p:sp>
        <p:nvSpPr>
          <p:cNvPr id="4" name="Content Placeholder 3">
            <a:extLst>
              <a:ext uri="{FF2B5EF4-FFF2-40B4-BE49-F238E27FC236}">
                <a16:creationId xmlns:a16="http://schemas.microsoft.com/office/drawing/2014/main" id="{619464DA-4A1A-40E6-A886-0A07D4DA4B9C}"/>
              </a:ext>
            </a:extLst>
          </p:cNvPr>
          <p:cNvSpPr>
            <a:spLocks noGrp="1"/>
          </p:cNvSpPr>
          <p:nvPr>
            <p:ph sz="quarter" idx="14"/>
          </p:nvPr>
        </p:nvSpPr>
        <p:spPr>
          <a:xfrm>
            <a:off x="457202" y="5534021"/>
            <a:ext cx="8315325" cy="552450"/>
          </a:xfrm>
        </p:spPr>
        <p:txBody>
          <a:bodyPr>
            <a:normAutofit fontScale="62500" lnSpcReduction="20000"/>
          </a:bodyPr>
          <a:lstStyle/>
          <a:p>
            <a:pPr marL="114112" indent="0">
              <a:buNone/>
            </a:pPr>
            <a:r>
              <a:rPr lang="en-US" dirty="0">
                <a:hlinkClick r:id="rId2"/>
              </a:rPr>
              <a:t>Link to PubMed article: </a:t>
            </a:r>
            <a:r>
              <a:rPr lang="en-US" dirty="0" err="1">
                <a:hlinkClick r:id="rId2"/>
              </a:rPr>
              <a:t>PrEP</a:t>
            </a:r>
            <a:r>
              <a:rPr lang="en-US" dirty="0">
                <a:hlinkClick r:id="rId2"/>
              </a:rPr>
              <a:t> Awareness, Familiarity, Comfort, and Prescribing Experience among US Primary Care Providers and HIV Specialists by </a:t>
            </a:r>
            <a:r>
              <a:rPr lang="en-US" dirty="0" err="1">
                <a:hlinkClick r:id="rId2"/>
              </a:rPr>
              <a:t>Petroll</a:t>
            </a:r>
            <a:r>
              <a:rPr lang="en-US" dirty="0">
                <a:hlinkClick r:id="rId2"/>
              </a:rPr>
              <a:t> et. al. (2018)</a:t>
            </a:r>
            <a:r>
              <a:rPr lang="en-US" dirty="0"/>
              <a:t> </a:t>
            </a:r>
          </a:p>
        </p:txBody>
      </p:sp>
      <p:sp>
        <p:nvSpPr>
          <p:cNvPr id="2" name="Date Placeholder 1">
            <a:extLst>
              <a:ext uri="{FF2B5EF4-FFF2-40B4-BE49-F238E27FC236}">
                <a16:creationId xmlns:a16="http://schemas.microsoft.com/office/drawing/2014/main" id="{C06AA49B-6793-4137-AE2F-F6D84EE3E97F}"/>
              </a:ext>
              <a:ext uri="{C183D7F6-B498-43B3-948B-1728B52AA6E4}">
                <adec:decorative xmlns:adec="http://schemas.microsoft.com/office/drawing/2017/decorative" val="1"/>
              </a:ext>
            </a:extLst>
          </p:cNvPr>
          <p:cNvSpPr>
            <a:spLocks noGrp="1"/>
          </p:cNvSpPr>
          <p:nvPr>
            <p:ph type="dt" sz="half" idx="2"/>
          </p:nvPr>
        </p:nvSpPr>
        <p:spPr/>
        <p:txBody>
          <a:bodyPr/>
          <a:lstStyle/>
          <a:p>
            <a:fld id="{0D3B6EC6-29EC-0249-8045-81133CEA1F19}" type="datetime7">
              <a:rPr lang="en-US" smtClean="0"/>
              <a:t>Apr-21</a:t>
            </a:fld>
            <a:endParaRPr lang="en-US" dirty="0"/>
          </a:p>
        </p:txBody>
      </p:sp>
      <p:sp>
        <p:nvSpPr>
          <p:cNvPr id="5" name="Footer Placeholder 4">
            <a:extLst>
              <a:ext uri="{FF2B5EF4-FFF2-40B4-BE49-F238E27FC236}">
                <a16:creationId xmlns:a16="http://schemas.microsoft.com/office/drawing/2014/main" id="{4BC7AF20-52BE-4630-B0BB-F1A72F6ADA08}"/>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paetc.org</a:t>
            </a:r>
            <a:endParaRPr lang="en-US" dirty="0"/>
          </a:p>
        </p:txBody>
      </p:sp>
      <p:sp>
        <p:nvSpPr>
          <p:cNvPr id="3" name="Slide Number Placeholder 2">
            <a:extLst>
              <a:ext uri="{FF2B5EF4-FFF2-40B4-BE49-F238E27FC236}">
                <a16:creationId xmlns:a16="http://schemas.microsoft.com/office/drawing/2014/main" id="{570A2781-6200-DF43-AE52-7B8A2B76F959}"/>
              </a:ext>
            </a:extLst>
          </p:cNvPr>
          <p:cNvSpPr>
            <a:spLocks noGrp="1"/>
          </p:cNvSpPr>
          <p:nvPr>
            <p:ph type="sldNum" sz="quarter" idx="12"/>
          </p:nvPr>
        </p:nvSpPr>
        <p:spPr/>
        <p:txBody>
          <a:bodyPr/>
          <a:lstStyle/>
          <a:p>
            <a:fld id="{1D2EA5EF-C699-AF4C-BA42-C0A1CAAB713C}" type="slidenum">
              <a:rPr lang="en-US" smtClean="0"/>
              <a:t>39</a:t>
            </a:fld>
            <a:endParaRPr lang="en-US" dirty="0"/>
          </a:p>
        </p:txBody>
      </p:sp>
    </p:spTree>
    <p:extLst>
      <p:ext uri="{BB962C8B-B14F-4D97-AF65-F5344CB8AC3E}">
        <p14:creationId xmlns:p14="http://schemas.microsoft.com/office/powerpoint/2010/main" val="65451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Effect transition="in" filter="fade">
                                      <p:cBhvr>
                                        <p:cTn id="7" dur="1000"/>
                                        <p:tgtEl>
                                          <p:spTgt spid="8">
                                            <p:txEl>
                                              <p:pRg st="4" end="4"/>
                                            </p:txEl>
                                          </p:spTgt>
                                        </p:tgtEl>
                                      </p:cBhvr>
                                    </p:animEffect>
                                    <p:anim calcmode="lin" valueType="num">
                                      <p:cBhvr>
                                        <p:cTn id="8"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5" end="5"/>
                                            </p:txEl>
                                          </p:spTgt>
                                        </p:tgtEl>
                                        <p:attrNameLst>
                                          <p:attrName>style.visibility</p:attrName>
                                        </p:attrNameLst>
                                      </p:cBhvr>
                                      <p:to>
                                        <p:strVal val="visible"/>
                                      </p:to>
                                    </p:set>
                                    <p:animEffect transition="in" filter="fade">
                                      <p:cBhvr>
                                        <p:cTn id="14" dur="1000"/>
                                        <p:tgtEl>
                                          <p:spTgt spid="8">
                                            <p:txEl>
                                              <p:pRg st="5" end="5"/>
                                            </p:txEl>
                                          </p:spTgt>
                                        </p:tgtEl>
                                      </p:cBhvr>
                                    </p:animEffect>
                                    <p:anim calcmode="lin" valueType="num">
                                      <p:cBhvr>
                                        <p:cTn id="15"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pPr algn="ctr"/>
            <a:r>
              <a:rPr lang="en-US" sz="3200" dirty="0"/>
              <a:t>Ending the HIV Epidemic Starts with Testing</a:t>
            </a:r>
          </a:p>
        </p:txBody>
      </p:sp>
      <p:graphicFrame>
        <p:nvGraphicFramePr>
          <p:cNvPr id="11" name="Content Placeholder 10" descr="In 2017, there were an estimated 1.1 million persons living with HIV in the United States. Of those people, about 15%, or 1 in 7, did not know they had HIV."/>
          <p:cNvGraphicFramePr>
            <a:graphicFrameLocks noGrp="1"/>
          </p:cNvGraphicFramePr>
          <p:nvPr>
            <p:ph idx="1"/>
            <p:extLst>
              <p:ext uri="{D42A27DB-BD31-4B8C-83A1-F6EECF244321}">
                <p14:modId xmlns:p14="http://schemas.microsoft.com/office/powerpoint/2010/main" val="419605036"/>
              </p:ext>
            </p:extLst>
          </p:nvPr>
        </p:nvGraphicFramePr>
        <p:xfrm>
          <a:off x="457446" y="1600200"/>
          <a:ext cx="8315325" cy="3598863"/>
        </p:xfrm>
        <a:graphic>
          <a:graphicData uri="http://schemas.openxmlformats.org/drawingml/2006/chart">
            <c:chart xmlns:c="http://schemas.openxmlformats.org/drawingml/2006/chart" xmlns:r="http://schemas.openxmlformats.org/officeDocument/2006/relationships" r:id="rId2"/>
          </a:graphicData>
        </a:graphic>
      </p:graphicFrame>
      <p:sp>
        <p:nvSpPr>
          <p:cNvPr id="4" name="Content Placeholder 3">
            <a:extLst>
              <a:ext uri="{FF2B5EF4-FFF2-40B4-BE49-F238E27FC236}">
                <a16:creationId xmlns:a16="http://schemas.microsoft.com/office/drawing/2014/main" id="{9F66D54E-DB67-4E79-845C-2C87B3D079A3}"/>
              </a:ext>
            </a:extLst>
          </p:cNvPr>
          <p:cNvSpPr>
            <a:spLocks noGrp="1"/>
          </p:cNvSpPr>
          <p:nvPr>
            <p:ph sz="quarter" idx="14"/>
          </p:nvPr>
        </p:nvSpPr>
        <p:spPr/>
        <p:txBody>
          <a:bodyPr/>
          <a:lstStyle/>
          <a:p>
            <a:pPr marL="114112" indent="0" algn="ctr">
              <a:buNone/>
            </a:pPr>
            <a:r>
              <a:rPr lang="en-US" dirty="0">
                <a:hlinkClick r:id="rId3"/>
              </a:rPr>
              <a:t>Link to the CDC's HIV testing information</a:t>
            </a:r>
            <a:endParaRPr lang="en-US" dirty="0"/>
          </a:p>
        </p:txBody>
      </p:sp>
      <p:pic>
        <p:nvPicPr>
          <p:cNvPr id="7" name="Picture Placeholder 6">
            <a:extLst>
              <a:ext uri="{FF2B5EF4-FFF2-40B4-BE49-F238E27FC236}">
                <a16:creationId xmlns:a16="http://schemas.microsoft.com/office/drawing/2014/main" id="{848ECA6A-18E0-4C79-9EC4-C81189964042}"/>
              </a:ext>
              <a:ext uri="{C183D7F6-B498-43B3-948B-1728B52AA6E4}">
                <adec:decorative xmlns:adec="http://schemas.microsoft.com/office/drawing/2017/decorative" val="1"/>
              </a:ext>
            </a:extLst>
          </p:cNvPr>
          <p:cNvPicPr>
            <a:picLocks noGrp="1" noChangeAspect="1"/>
          </p:cNvPicPr>
          <p:nvPr>
            <p:ph type="pic" sz="quarter" idx="13"/>
          </p:nvPr>
        </p:nvPicPr>
        <p:blipFill>
          <a:blip r:embed="rId4"/>
          <a:stretch>
            <a:fillRect/>
          </a:stretch>
        </p:blipFill>
        <p:spPr>
          <a:xfrm>
            <a:off x="457200" y="6305473"/>
            <a:ext cx="1362265" cy="552527"/>
          </a:xfrm>
        </p:spPr>
      </p:pic>
      <p:sp>
        <p:nvSpPr>
          <p:cNvPr id="2" name="Date Placeholder 1">
            <a:extLst>
              <a:ext uri="{FF2B5EF4-FFF2-40B4-BE49-F238E27FC236}">
                <a16:creationId xmlns:a16="http://schemas.microsoft.com/office/drawing/2014/main" id="{0A5BCF27-8E8A-4D59-8C7D-0DA98CC62749}"/>
              </a:ext>
              <a:ext uri="{C183D7F6-B498-43B3-948B-1728B52AA6E4}">
                <adec:decorative xmlns:adec="http://schemas.microsoft.com/office/drawing/2017/decorative" val="1"/>
              </a:ext>
            </a:extLst>
          </p:cNvPr>
          <p:cNvSpPr>
            <a:spLocks noGrp="1"/>
          </p:cNvSpPr>
          <p:nvPr>
            <p:ph type="dt" sz="half" idx="2"/>
          </p:nvPr>
        </p:nvSpPr>
        <p:spPr/>
        <p:txBody>
          <a:bodyPr/>
          <a:lstStyle/>
          <a:p>
            <a:fld id="{B75A1C55-CD77-F540-8027-45528C57F0FD}" type="datetime7">
              <a:rPr lang="en-US" smtClean="0"/>
              <a:t>Apr-21</a:t>
            </a:fld>
            <a:endParaRPr lang="en-US" dirty="0"/>
          </a:p>
        </p:txBody>
      </p:sp>
      <p:sp>
        <p:nvSpPr>
          <p:cNvPr id="5" name="Footer Placeholder 4">
            <a:extLst>
              <a:ext uri="{FF2B5EF4-FFF2-40B4-BE49-F238E27FC236}">
                <a16:creationId xmlns:a16="http://schemas.microsoft.com/office/drawing/2014/main" id="{4DC2B140-492A-48A7-8EAD-4CCE2EFB077C}"/>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paetc.org</a:t>
            </a:r>
            <a:endParaRPr lang="en-US" dirty="0"/>
          </a:p>
        </p:txBody>
      </p:sp>
      <p:sp>
        <p:nvSpPr>
          <p:cNvPr id="3" name="Slide Number Placeholder 2">
            <a:extLst>
              <a:ext uri="{FF2B5EF4-FFF2-40B4-BE49-F238E27FC236}">
                <a16:creationId xmlns:a16="http://schemas.microsoft.com/office/drawing/2014/main" id="{5707A169-62FF-A345-B16B-A4A0F9494F70}"/>
              </a:ext>
            </a:extLst>
          </p:cNvPr>
          <p:cNvSpPr>
            <a:spLocks noGrp="1"/>
          </p:cNvSpPr>
          <p:nvPr>
            <p:ph type="sldNum" sz="quarter" idx="12"/>
          </p:nvPr>
        </p:nvSpPr>
        <p:spPr/>
        <p:txBody>
          <a:bodyPr/>
          <a:lstStyle/>
          <a:p>
            <a:fld id="{1D2EA5EF-C699-AF4C-BA42-C0A1CAAB713C}" type="slidenum">
              <a:rPr lang="en-US" smtClean="0"/>
              <a:t>4</a:t>
            </a:fld>
            <a:endParaRPr lang="en-US" dirty="0"/>
          </a:p>
        </p:txBody>
      </p:sp>
    </p:spTree>
    <p:extLst>
      <p:ext uri="{BB962C8B-B14F-4D97-AF65-F5344CB8AC3E}">
        <p14:creationId xmlns:p14="http://schemas.microsoft.com/office/powerpoint/2010/main" val="3227086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310420" y="132873"/>
            <a:ext cx="8147783" cy="1143000"/>
          </a:xfrm>
        </p:spPr>
        <p:txBody>
          <a:bodyPr/>
          <a:lstStyle/>
          <a:p>
            <a:pPr algn="ctr" eaLnBrk="1" hangingPunct="1"/>
            <a:r>
              <a:rPr lang="en-US" altLang="en-US" dirty="0"/>
              <a:t>When in Doubt, Get Help!</a:t>
            </a:r>
          </a:p>
        </p:txBody>
      </p:sp>
      <p:sp>
        <p:nvSpPr>
          <p:cNvPr id="73731" name="Rectangle 3"/>
          <p:cNvSpPr>
            <a:spLocks noGrp="1" noChangeArrowheads="1"/>
          </p:cNvSpPr>
          <p:nvPr>
            <p:ph type="body" sz="half" idx="1"/>
          </p:nvPr>
        </p:nvSpPr>
        <p:spPr>
          <a:xfrm>
            <a:off x="762000" y="1981200"/>
            <a:ext cx="3917004" cy="4114800"/>
          </a:xfrm>
        </p:spPr>
        <p:txBody>
          <a:bodyPr>
            <a:normAutofit/>
          </a:bodyPr>
          <a:lstStyle/>
          <a:p>
            <a:pPr eaLnBrk="1" hangingPunct="1"/>
            <a:r>
              <a:rPr lang="en-US" altLang="en-US" sz="2800" dirty="0"/>
              <a:t>Contact UA ID</a:t>
            </a:r>
          </a:p>
          <a:p>
            <a:pPr lvl="1" eaLnBrk="1" hangingPunct="1"/>
            <a:r>
              <a:rPr lang="en-US" altLang="en-US" sz="2400" dirty="0"/>
              <a:t>520-626-6887</a:t>
            </a:r>
          </a:p>
          <a:p>
            <a:r>
              <a:rPr lang="en-US" altLang="en-US" sz="2600" dirty="0"/>
              <a:t>National Clinician Consultation Center,  University of California San Francisco</a:t>
            </a:r>
          </a:p>
          <a:p>
            <a:endParaRPr lang="en-US" altLang="en-US" sz="2600" dirty="0"/>
          </a:p>
        </p:txBody>
      </p:sp>
      <p:pic>
        <p:nvPicPr>
          <p:cNvPr id="2" name="Picture 1" descr="For HIV/AIDS Management call (800) 933-3413. For PEP: Post-Exposure Prophylaxis call (888) 448-4911. For Perinatal HIV call (888) 448-8765. For PrEP: Pre-Exposure Prophylaxis call (855) 448-7737.">
            <a:extLst>
              <a:ext uri="{FF2B5EF4-FFF2-40B4-BE49-F238E27FC236}">
                <a16:creationId xmlns:a16="http://schemas.microsoft.com/office/drawing/2014/main" id="{5E7E8C84-D20C-48ED-BC3D-AC5A8032D931}"/>
              </a:ext>
            </a:extLst>
          </p:cNvPr>
          <p:cNvPicPr>
            <a:picLocks noChangeAspect="1"/>
          </p:cNvPicPr>
          <p:nvPr/>
        </p:nvPicPr>
        <p:blipFill>
          <a:blip r:embed="rId3"/>
          <a:stretch>
            <a:fillRect/>
          </a:stretch>
        </p:blipFill>
        <p:spPr>
          <a:xfrm>
            <a:off x="310417" y="4679663"/>
            <a:ext cx="5943600" cy="1518127"/>
          </a:xfrm>
          <a:prstGeom prst="rect">
            <a:avLst/>
          </a:prstGeom>
        </p:spPr>
      </p:pic>
      <p:graphicFrame>
        <p:nvGraphicFramePr>
          <p:cNvPr id="73732" name="Object 5">
            <a:extLst>
              <a:ext uri="{C183D7F6-B498-43B3-948B-1728B52AA6E4}">
                <adec:decorative xmlns:adec="http://schemas.microsoft.com/office/drawing/2017/decorative" val="1"/>
              </a:ext>
            </a:extLst>
          </p:cNvPr>
          <p:cNvGraphicFramePr>
            <a:graphicFrameLocks noGrp="1" noChangeAspect="1"/>
          </p:cNvGraphicFramePr>
          <p:nvPr>
            <p:ph type="clipArt" sz="half" idx="2"/>
            <p:extLst>
              <p:ext uri="{D42A27DB-BD31-4B8C-83A1-F6EECF244321}">
                <p14:modId xmlns:p14="http://schemas.microsoft.com/office/powerpoint/2010/main" val="2370893214"/>
              </p:ext>
            </p:extLst>
          </p:nvPr>
        </p:nvGraphicFramePr>
        <p:xfrm>
          <a:off x="5130587" y="1377663"/>
          <a:ext cx="3810000" cy="3302000"/>
        </p:xfrm>
        <a:graphic>
          <a:graphicData uri="http://schemas.openxmlformats.org/presentationml/2006/ole">
            <mc:AlternateContent xmlns:mc="http://schemas.openxmlformats.org/markup-compatibility/2006">
              <mc:Choice xmlns:v="urn:schemas-microsoft-com:vml" Requires="v">
                <p:oleObj spid="_x0000_s1040" name="Clip" r:id="rId4" imgW="1928470" imgH="1672438" progId="MS_ClipArt_Gallery.5">
                  <p:embed/>
                </p:oleObj>
              </mc:Choice>
              <mc:Fallback>
                <p:oleObj name="Clip" r:id="rId4" imgW="1928470" imgH="1672438" progId="MS_ClipArt_Gallery.5">
                  <p:embed/>
                  <p:pic>
                    <p:nvPicPr>
                      <p:cNvPr id="73732" name="Object 5" descr="Person at crossroads wondering where to go next."/>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0587" y="1377663"/>
                        <a:ext cx="3810000"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Date Placeholder 2">
            <a:extLst>
              <a:ext uri="{FF2B5EF4-FFF2-40B4-BE49-F238E27FC236}">
                <a16:creationId xmlns:a16="http://schemas.microsoft.com/office/drawing/2014/main" id="{4B210F04-F489-4260-8603-F85CB9F606FF}"/>
              </a:ext>
              <a:ext uri="{C183D7F6-B498-43B3-948B-1728B52AA6E4}">
                <adec:decorative xmlns:adec="http://schemas.microsoft.com/office/drawing/2017/decorative" val="1"/>
              </a:ext>
            </a:extLst>
          </p:cNvPr>
          <p:cNvSpPr>
            <a:spLocks noGrp="1"/>
          </p:cNvSpPr>
          <p:nvPr>
            <p:ph type="dt" sz="half" idx="10"/>
          </p:nvPr>
        </p:nvSpPr>
        <p:spPr/>
        <p:txBody>
          <a:bodyPr/>
          <a:lstStyle/>
          <a:p>
            <a:pPr>
              <a:defRPr/>
            </a:pPr>
            <a:fld id="{7E034808-430C-AC42-BD46-12D1C80F81CE}" type="datetime7">
              <a:rPr lang="en-US" smtClean="0"/>
              <a:t>Apr-21</a:t>
            </a:fld>
            <a:endParaRPr lang="en-US"/>
          </a:p>
        </p:txBody>
      </p:sp>
      <p:sp>
        <p:nvSpPr>
          <p:cNvPr id="5" name="Footer Placeholder 4">
            <a:extLst>
              <a:ext uri="{FF2B5EF4-FFF2-40B4-BE49-F238E27FC236}">
                <a16:creationId xmlns:a16="http://schemas.microsoft.com/office/drawing/2014/main" id="{3B2F2270-9095-4401-A08F-60D8A87CA3B9}"/>
              </a:ext>
              <a:ext uri="{C183D7F6-B498-43B3-948B-1728B52AA6E4}">
                <adec:decorative xmlns:adec="http://schemas.microsoft.com/office/drawing/2017/decorative" val="1"/>
              </a:ext>
            </a:extLst>
          </p:cNvPr>
          <p:cNvSpPr>
            <a:spLocks noGrp="1"/>
          </p:cNvSpPr>
          <p:nvPr>
            <p:ph type="ftr" sz="quarter" idx="11"/>
          </p:nvPr>
        </p:nvSpPr>
        <p:spPr/>
        <p:txBody>
          <a:bodyPr/>
          <a:lstStyle/>
          <a:p>
            <a:pPr>
              <a:defRPr/>
            </a:pPr>
            <a:r>
              <a:rPr lang="en-US"/>
              <a:t>paetc.org</a:t>
            </a:r>
          </a:p>
        </p:txBody>
      </p:sp>
      <p:sp>
        <p:nvSpPr>
          <p:cNvPr id="4" name="Slide Number Placeholder 3">
            <a:extLst>
              <a:ext uri="{FF2B5EF4-FFF2-40B4-BE49-F238E27FC236}">
                <a16:creationId xmlns:a16="http://schemas.microsoft.com/office/drawing/2014/main" id="{959429B1-9D75-0645-808E-6E37814CFC6D}"/>
              </a:ext>
            </a:extLst>
          </p:cNvPr>
          <p:cNvSpPr>
            <a:spLocks noGrp="1"/>
          </p:cNvSpPr>
          <p:nvPr>
            <p:ph type="sldNum" sz="quarter" idx="12"/>
          </p:nvPr>
        </p:nvSpPr>
        <p:spPr/>
        <p:txBody>
          <a:bodyPr/>
          <a:lstStyle/>
          <a:p>
            <a:pPr>
              <a:defRPr/>
            </a:pPr>
            <a:fld id="{C60127FC-D8E0-451D-9901-A98C4CD5CF09}" type="slidenum">
              <a:rPr lang="en-US" altLang="en-US" smtClean="0"/>
              <a:pPr>
                <a:defRPr/>
              </a:pPr>
              <a:t>40</a:t>
            </a:fld>
            <a:endParaRPr lang="en-US" altLang="en-US"/>
          </a:p>
        </p:txBody>
      </p:sp>
    </p:spTree>
    <p:extLst>
      <p:ext uri="{BB962C8B-B14F-4D97-AF65-F5344CB8AC3E}">
        <p14:creationId xmlns:p14="http://schemas.microsoft.com/office/powerpoint/2010/main" val="29840683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443342" y="-277387"/>
            <a:ext cx="8315569" cy="1143000"/>
          </a:xfrm>
        </p:spPr>
        <p:txBody>
          <a:bodyPr/>
          <a:lstStyle/>
          <a:p>
            <a:pPr eaLnBrk="1" hangingPunct="1"/>
            <a:r>
              <a:rPr lang="en-US" altLang="en-US" dirty="0"/>
              <a:t>References</a:t>
            </a:r>
          </a:p>
        </p:txBody>
      </p:sp>
      <p:sp>
        <p:nvSpPr>
          <p:cNvPr id="82947" name="Content Placeholder 2"/>
          <p:cNvSpPr>
            <a:spLocks noGrp="1"/>
          </p:cNvSpPr>
          <p:nvPr>
            <p:ph idx="1"/>
          </p:nvPr>
        </p:nvSpPr>
        <p:spPr>
          <a:xfrm>
            <a:off x="331090" y="951216"/>
            <a:ext cx="8481820" cy="5753500"/>
          </a:xfrm>
        </p:spPr>
        <p:txBody>
          <a:bodyPr>
            <a:noAutofit/>
          </a:bodyPr>
          <a:lstStyle/>
          <a:p>
            <a:pPr>
              <a:lnSpc>
                <a:spcPct val="80000"/>
              </a:lnSpc>
              <a:spcAft>
                <a:spcPts val="600"/>
              </a:spcAft>
            </a:pPr>
            <a:r>
              <a:rPr lang="en-US" sz="2000" dirty="0">
                <a:hlinkClick r:id="rId2"/>
              </a:rPr>
              <a:t>Link to CDC site: </a:t>
            </a:r>
            <a:r>
              <a:rPr lang="en-US" sz="2000" dirty="0" err="1">
                <a:hlinkClick r:id="rId2"/>
              </a:rPr>
              <a:t>PrEP</a:t>
            </a:r>
            <a:r>
              <a:rPr lang="en-US" sz="2000" dirty="0">
                <a:hlinkClick r:id="rId2"/>
              </a:rPr>
              <a:t> (Updated 11/3/20) </a:t>
            </a:r>
            <a:r>
              <a:rPr lang="en-US" sz="2000" dirty="0">
                <a:hlinkClick r:id="rId3"/>
              </a:rPr>
              <a:t>https://www.cdc.gov/hiv/basics/prep.html</a:t>
            </a:r>
            <a:endParaRPr lang="en-US" sz="2000" dirty="0">
              <a:hlinkClick r:id="rId2"/>
            </a:endParaRPr>
          </a:p>
          <a:p>
            <a:pPr>
              <a:lnSpc>
                <a:spcPct val="80000"/>
              </a:lnSpc>
              <a:spcAft>
                <a:spcPts val="600"/>
              </a:spcAft>
            </a:pPr>
            <a:r>
              <a:rPr lang="en-US" sz="2000" dirty="0">
                <a:hlinkClick r:id="rId2"/>
              </a:rPr>
              <a:t>Link to Low Risk of Proximal Tubular Dysfunction Associated With Emtricitabine-Tenofovir Disoproxil Fumarate Preexposure Prophylaxis in Men and Women by </a:t>
            </a:r>
            <a:r>
              <a:rPr lang="en-US" sz="2000" dirty="0" err="1">
                <a:hlinkClick r:id="rId2"/>
              </a:rPr>
              <a:t>Mugwanya</a:t>
            </a:r>
            <a:r>
              <a:rPr lang="en-US" sz="2000" dirty="0">
                <a:hlinkClick r:id="rId2"/>
              </a:rPr>
              <a:t> et. al. (2016)</a:t>
            </a:r>
            <a:endParaRPr lang="en-US" sz="2000" dirty="0"/>
          </a:p>
          <a:p>
            <a:pPr>
              <a:lnSpc>
                <a:spcPct val="80000"/>
              </a:lnSpc>
              <a:spcAft>
                <a:spcPts val="600"/>
              </a:spcAft>
            </a:pPr>
            <a:r>
              <a:rPr lang="en-US" sz="2000" dirty="0">
                <a:hlinkClick r:id="rId4"/>
              </a:rPr>
              <a:t>Link to Effects of Emtricitabine/Tenofovir on Bone Mineral Density in HIV-Negative Persons in a Randomized, Double-Blind, Placebo-Controlled Trial by Mulligan et. al. (2015)</a:t>
            </a:r>
            <a:endParaRPr lang="en-US" sz="2000" dirty="0"/>
          </a:p>
          <a:p>
            <a:pPr>
              <a:lnSpc>
                <a:spcPct val="80000"/>
              </a:lnSpc>
              <a:spcAft>
                <a:spcPts val="600"/>
              </a:spcAft>
            </a:pPr>
            <a:r>
              <a:rPr lang="en-US" sz="2000" dirty="0">
                <a:hlinkClick r:id="rId5"/>
              </a:rPr>
              <a:t>Link to Panel on Antiretroviral Guidelines for the use of antiretroviral agents in HIV-1-infected adults and adolescents. Antiretroviral Guidelines for the use of antiretroviral agents in HIV-1-infected adults and adolescents. http://www.aidsinfo.nih.gov/ContentFiles/AdultandAdolescentGL.pdf. Accessed 12/28/19</a:t>
            </a:r>
          </a:p>
        </p:txBody>
      </p:sp>
      <p:sp>
        <p:nvSpPr>
          <p:cNvPr id="2" name="Date Placeholder 1">
            <a:extLst>
              <a:ext uri="{FF2B5EF4-FFF2-40B4-BE49-F238E27FC236}">
                <a16:creationId xmlns:a16="http://schemas.microsoft.com/office/drawing/2014/main" id="{0638D627-02E6-45E3-B4C2-1CDA1605F2AA}"/>
              </a:ext>
              <a:ext uri="{C183D7F6-B498-43B3-948B-1728B52AA6E4}">
                <adec:decorative xmlns:adec="http://schemas.microsoft.com/office/drawing/2017/decorative" val="1"/>
              </a:ext>
            </a:extLst>
          </p:cNvPr>
          <p:cNvSpPr>
            <a:spLocks noGrp="1"/>
          </p:cNvSpPr>
          <p:nvPr>
            <p:ph type="dt" sz="half" idx="2"/>
          </p:nvPr>
        </p:nvSpPr>
        <p:spPr/>
        <p:txBody>
          <a:bodyPr/>
          <a:lstStyle/>
          <a:p>
            <a:fld id="{178CBB26-0389-1A40-AC69-BA742F676755}" type="datetime7">
              <a:rPr lang="en-US" smtClean="0"/>
              <a:t>Apr-21</a:t>
            </a:fld>
            <a:endParaRPr lang="en-US" dirty="0"/>
          </a:p>
        </p:txBody>
      </p:sp>
      <p:sp>
        <p:nvSpPr>
          <p:cNvPr id="4" name="Footer Placeholder 3">
            <a:extLst>
              <a:ext uri="{FF2B5EF4-FFF2-40B4-BE49-F238E27FC236}">
                <a16:creationId xmlns:a16="http://schemas.microsoft.com/office/drawing/2014/main" id="{94EA7007-4E93-4243-936C-5D14A77809E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paetc.org</a:t>
            </a:r>
            <a:endParaRPr lang="en-US" dirty="0"/>
          </a:p>
        </p:txBody>
      </p:sp>
      <p:sp>
        <p:nvSpPr>
          <p:cNvPr id="3" name="Slide Number Placeholder 2">
            <a:extLst>
              <a:ext uri="{FF2B5EF4-FFF2-40B4-BE49-F238E27FC236}">
                <a16:creationId xmlns:a16="http://schemas.microsoft.com/office/drawing/2014/main" id="{77DE192A-AA81-894C-A76C-51B46E68B06D}"/>
              </a:ext>
            </a:extLst>
          </p:cNvPr>
          <p:cNvSpPr>
            <a:spLocks noGrp="1"/>
          </p:cNvSpPr>
          <p:nvPr>
            <p:ph type="sldNum" sz="quarter" idx="12"/>
          </p:nvPr>
        </p:nvSpPr>
        <p:spPr/>
        <p:txBody>
          <a:bodyPr/>
          <a:lstStyle/>
          <a:p>
            <a:fld id="{1D2EA5EF-C699-AF4C-BA42-C0A1CAAB713C}" type="slidenum">
              <a:rPr lang="en-US" smtClean="0"/>
              <a:t>41</a:t>
            </a:fld>
            <a:endParaRPr lang="en-US" dirty="0"/>
          </a:p>
        </p:txBody>
      </p:sp>
    </p:spTree>
    <p:extLst>
      <p:ext uri="{BB962C8B-B14F-4D97-AF65-F5344CB8AC3E}">
        <p14:creationId xmlns:p14="http://schemas.microsoft.com/office/powerpoint/2010/main" val="1006981659"/>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443342" y="-180110"/>
            <a:ext cx="8315569" cy="1143000"/>
          </a:xfrm>
        </p:spPr>
        <p:txBody>
          <a:bodyPr/>
          <a:lstStyle/>
          <a:p>
            <a:pPr eaLnBrk="1" hangingPunct="1"/>
            <a:r>
              <a:rPr lang="en-US" altLang="en-US" dirty="0"/>
              <a:t>Additional References</a:t>
            </a:r>
          </a:p>
        </p:txBody>
      </p:sp>
      <p:sp>
        <p:nvSpPr>
          <p:cNvPr id="82947" name="Content Placeholder 2"/>
          <p:cNvSpPr>
            <a:spLocks noGrp="1"/>
          </p:cNvSpPr>
          <p:nvPr>
            <p:ph idx="1"/>
          </p:nvPr>
        </p:nvSpPr>
        <p:spPr>
          <a:xfrm>
            <a:off x="381072" y="1379233"/>
            <a:ext cx="8481820" cy="5753500"/>
          </a:xfrm>
        </p:spPr>
        <p:txBody>
          <a:bodyPr>
            <a:noAutofit/>
          </a:bodyPr>
          <a:lstStyle/>
          <a:p>
            <a:pPr>
              <a:lnSpc>
                <a:spcPct val="80000"/>
              </a:lnSpc>
              <a:spcAft>
                <a:spcPts val="600"/>
              </a:spcAft>
            </a:pPr>
            <a:r>
              <a:rPr lang="en-US" sz="2000" dirty="0">
                <a:hlinkClick r:id="rId2"/>
              </a:rPr>
              <a:t>Link to: How safe is TDF/FTC as </a:t>
            </a:r>
            <a:r>
              <a:rPr lang="en-US" sz="2000" dirty="0" err="1">
                <a:hlinkClick r:id="rId2"/>
              </a:rPr>
              <a:t>PrEP</a:t>
            </a:r>
            <a:r>
              <a:rPr lang="en-US" sz="2000" dirty="0">
                <a:hlinkClick r:id="rId2"/>
              </a:rPr>
              <a:t>? A systematic review and meta-analysis of the risk of adverse events in 13 </a:t>
            </a:r>
            <a:r>
              <a:rPr lang="en-US" sz="2000" dirty="0" err="1">
                <a:hlinkClick r:id="rId2"/>
              </a:rPr>
              <a:t>randomised</a:t>
            </a:r>
            <a:r>
              <a:rPr lang="en-US" sz="2000" dirty="0">
                <a:hlinkClick r:id="rId2"/>
              </a:rPr>
              <a:t> trials of </a:t>
            </a:r>
            <a:r>
              <a:rPr lang="en-US" sz="2000" dirty="0" err="1">
                <a:hlinkClick r:id="rId2"/>
              </a:rPr>
              <a:t>PrEP</a:t>
            </a:r>
            <a:r>
              <a:rPr lang="en-US" sz="2000" dirty="0">
                <a:hlinkClick r:id="rId2"/>
              </a:rPr>
              <a:t> by Pilkington et. al. (2018)</a:t>
            </a:r>
            <a:endParaRPr lang="en-US" sz="2000" dirty="0"/>
          </a:p>
          <a:p>
            <a:pPr>
              <a:lnSpc>
                <a:spcPct val="80000"/>
              </a:lnSpc>
              <a:spcAft>
                <a:spcPts val="600"/>
              </a:spcAft>
            </a:pPr>
            <a:r>
              <a:rPr lang="en-US" sz="2000" dirty="0">
                <a:hlinkClick r:id="rId3"/>
              </a:rPr>
              <a:t>Link to: Changes in Kidney Function Associated With Daily Tenofovir Disoproxil Fumarate/Emtricitabine for HIV Preexposure Prophylaxis Use in the United States Demonstration Project by Tang et. al. (2018)</a:t>
            </a:r>
            <a:endParaRPr lang="en-US" sz="2000" dirty="0"/>
          </a:p>
          <a:p>
            <a:pPr>
              <a:lnSpc>
                <a:spcPct val="80000"/>
              </a:lnSpc>
              <a:spcAft>
                <a:spcPts val="600"/>
              </a:spcAft>
            </a:pPr>
            <a:r>
              <a:rPr lang="en-US" sz="2000" dirty="0">
                <a:hlinkClick r:id="rId4"/>
              </a:rPr>
              <a:t>Link to CDC site: Preexposure prophylaxis for the prevention of HIV infection in the United States - 2017 update, a clinical practice guideline</a:t>
            </a:r>
            <a:endParaRPr lang="en-US" dirty="0"/>
          </a:p>
        </p:txBody>
      </p:sp>
      <p:sp>
        <p:nvSpPr>
          <p:cNvPr id="2" name="Date Placeholder 1">
            <a:extLst>
              <a:ext uri="{FF2B5EF4-FFF2-40B4-BE49-F238E27FC236}">
                <a16:creationId xmlns:a16="http://schemas.microsoft.com/office/drawing/2014/main" id="{8C9420C5-3FEF-4E47-B5F5-2EFB8E2AF5BF}"/>
              </a:ext>
              <a:ext uri="{C183D7F6-B498-43B3-948B-1728B52AA6E4}">
                <adec:decorative xmlns:adec="http://schemas.microsoft.com/office/drawing/2017/decorative" val="1"/>
              </a:ext>
            </a:extLst>
          </p:cNvPr>
          <p:cNvSpPr>
            <a:spLocks noGrp="1"/>
          </p:cNvSpPr>
          <p:nvPr>
            <p:ph type="dt" sz="half" idx="2"/>
          </p:nvPr>
        </p:nvSpPr>
        <p:spPr/>
        <p:txBody>
          <a:bodyPr/>
          <a:lstStyle/>
          <a:p>
            <a:fld id="{8A0D8F9E-AC15-9744-8CB2-4E8C20452CB9}" type="datetime7">
              <a:rPr lang="en-US" smtClean="0"/>
              <a:t>Apr-21</a:t>
            </a:fld>
            <a:endParaRPr lang="en-US" dirty="0"/>
          </a:p>
        </p:txBody>
      </p:sp>
      <p:sp>
        <p:nvSpPr>
          <p:cNvPr id="4" name="Footer Placeholder 3">
            <a:extLst>
              <a:ext uri="{FF2B5EF4-FFF2-40B4-BE49-F238E27FC236}">
                <a16:creationId xmlns:a16="http://schemas.microsoft.com/office/drawing/2014/main" id="{DA717E69-86FD-45B8-B624-8C5C1B201D71}"/>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paetc.org</a:t>
            </a:r>
            <a:endParaRPr lang="en-US" dirty="0"/>
          </a:p>
        </p:txBody>
      </p:sp>
      <p:sp>
        <p:nvSpPr>
          <p:cNvPr id="3" name="Slide Number Placeholder 2">
            <a:extLst>
              <a:ext uri="{FF2B5EF4-FFF2-40B4-BE49-F238E27FC236}">
                <a16:creationId xmlns:a16="http://schemas.microsoft.com/office/drawing/2014/main" id="{1A016426-C4A9-5245-913C-951D3C49D0EF}"/>
              </a:ext>
            </a:extLst>
          </p:cNvPr>
          <p:cNvSpPr>
            <a:spLocks noGrp="1"/>
          </p:cNvSpPr>
          <p:nvPr>
            <p:ph type="sldNum" sz="quarter" idx="12"/>
          </p:nvPr>
        </p:nvSpPr>
        <p:spPr/>
        <p:txBody>
          <a:bodyPr/>
          <a:lstStyle/>
          <a:p>
            <a:fld id="{1D2EA5EF-C699-AF4C-BA42-C0A1CAAB713C}" type="slidenum">
              <a:rPr lang="en-US" smtClean="0"/>
              <a:t>42</a:t>
            </a:fld>
            <a:endParaRPr lang="en-US" dirty="0"/>
          </a:p>
        </p:txBody>
      </p:sp>
    </p:spTree>
    <p:extLst>
      <p:ext uri="{BB962C8B-B14F-4D97-AF65-F5344CB8AC3E}">
        <p14:creationId xmlns:p14="http://schemas.microsoft.com/office/powerpoint/2010/main" val="886580748"/>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4502AE5E-F85D-40D1-A6A9-CDC4F84D594F}"/>
              </a:ext>
            </a:extLst>
          </p:cNvPr>
          <p:cNvSpPr>
            <a:spLocks noGrp="1" noChangeArrowheads="1"/>
          </p:cNvSpPr>
          <p:nvPr>
            <p:ph type="title"/>
          </p:nvPr>
        </p:nvSpPr>
        <p:spPr/>
        <p:txBody>
          <a:bodyPr/>
          <a:lstStyle/>
          <a:p>
            <a:r>
              <a:rPr lang="en-US" altLang="en-US" dirty="0"/>
              <a:t>Plan A: Treat All Treat Fast</a:t>
            </a:r>
          </a:p>
        </p:txBody>
      </p:sp>
      <p:sp>
        <p:nvSpPr>
          <p:cNvPr id="3" name="Content Placeholder 2">
            <a:extLst>
              <a:ext uri="{FF2B5EF4-FFF2-40B4-BE49-F238E27FC236}">
                <a16:creationId xmlns:a16="http://schemas.microsoft.com/office/drawing/2014/main" id="{72F8D76D-1C13-40B1-9DDC-98FA63095C34}"/>
              </a:ext>
            </a:extLst>
          </p:cNvPr>
          <p:cNvSpPr>
            <a:spLocks noGrp="1" noChangeArrowheads="1"/>
          </p:cNvSpPr>
          <p:nvPr>
            <p:ph idx="1"/>
          </p:nvPr>
        </p:nvSpPr>
        <p:spPr>
          <a:xfrm>
            <a:off x="1066800" y="1739900"/>
            <a:ext cx="8315325" cy="4368800"/>
          </a:xfrm>
        </p:spPr>
        <p:txBody>
          <a:bodyPr/>
          <a:lstStyle/>
          <a:p>
            <a:r>
              <a:rPr lang="en-US" altLang="en-US" dirty="0"/>
              <a:t>Reduce the time in which a person with HIV </a:t>
            </a:r>
          </a:p>
          <a:p>
            <a:pPr marL="114112" indent="0">
              <a:buNone/>
            </a:pPr>
            <a:r>
              <a:rPr lang="en-US" altLang="en-US" dirty="0"/>
              <a:t>can get an HIV associated condition</a:t>
            </a:r>
          </a:p>
          <a:p>
            <a:r>
              <a:rPr lang="en-US" altLang="en-US" dirty="0"/>
              <a:t>Reduce the time of infectivity</a:t>
            </a:r>
          </a:p>
          <a:p>
            <a:endParaRPr lang="en-US" altLang="en-US" dirty="0"/>
          </a:p>
        </p:txBody>
      </p:sp>
      <p:sp>
        <p:nvSpPr>
          <p:cNvPr id="39941" name="Date Placeholder 4">
            <a:extLst>
              <a:ext uri="{FF2B5EF4-FFF2-40B4-BE49-F238E27FC236}">
                <a16:creationId xmlns:a16="http://schemas.microsoft.com/office/drawing/2014/main" id="{AE30550C-8B32-40A3-B5D4-B77C549627B6}"/>
              </a:ext>
              <a:ext uri="{C183D7F6-B498-43B3-948B-1728B52AA6E4}">
                <adec:decorative xmlns:adec="http://schemas.microsoft.com/office/drawing/2017/decorative" val="1"/>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ClrTx/>
              <a:buSzTx/>
              <a:buFontTx/>
              <a:buNone/>
            </a:pPr>
            <a:fld id="{81ED8D1A-44D5-6B44-9118-477AC982DA29}" type="datetime7">
              <a:rPr lang="en-US" altLang="en-US" sz="1400" smtClean="0"/>
              <a:t>Apr-21</a:t>
            </a:fld>
            <a:endParaRPr lang="en-US" altLang="en-US" sz="1400"/>
          </a:p>
        </p:txBody>
      </p:sp>
      <p:sp>
        <p:nvSpPr>
          <p:cNvPr id="2" name="Footer Placeholder 1">
            <a:extLst>
              <a:ext uri="{FF2B5EF4-FFF2-40B4-BE49-F238E27FC236}">
                <a16:creationId xmlns:a16="http://schemas.microsoft.com/office/drawing/2014/main" id="{A6911B60-70D9-4ACD-98A8-6A6FD9A72E9E}"/>
              </a:ext>
              <a:ext uri="{C183D7F6-B498-43B3-948B-1728B52AA6E4}">
                <adec:decorative xmlns:adec="http://schemas.microsoft.com/office/drawing/2017/decorative" val="1"/>
              </a:ext>
            </a:extLst>
          </p:cNvPr>
          <p:cNvSpPr>
            <a:spLocks noGrp="1"/>
          </p:cNvSpPr>
          <p:nvPr>
            <p:ph type="ftr" sz="quarter" idx="11"/>
          </p:nvPr>
        </p:nvSpPr>
        <p:spPr/>
        <p:txBody>
          <a:bodyPr/>
          <a:lstStyle/>
          <a:p>
            <a:pPr>
              <a:defRPr/>
            </a:pPr>
            <a:r>
              <a:rPr lang="en-US"/>
              <a:t>paetc.org</a:t>
            </a:r>
          </a:p>
        </p:txBody>
      </p:sp>
      <p:sp>
        <p:nvSpPr>
          <p:cNvPr id="4" name="Slide Number Placeholder 3">
            <a:extLst>
              <a:ext uri="{FF2B5EF4-FFF2-40B4-BE49-F238E27FC236}">
                <a16:creationId xmlns:a16="http://schemas.microsoft.com/office/drawing/2014/main" id="{B25EEF49-2546-1442-AE4F-B5EBDD221101}"/>
              </a:ext>
            </a:extLst>
          </p:cNvPr>
          <p:cNvSpPr>
            <a:spLocks noGrp="1"/>
          </p:cNvSpPr>
          <p:nvPr>
            <p:ph type="sldNum" sz="quarter" idx="12"/>
          </p:nvPr>
        </p:nvSpPr>
        <p:spPr/>
        <p:txBody>
          <a:bodyPr/>
          <a:lstStyle/>
          <a:p>
            <a:pPr>
              <a:defRPr/>
            </a:pPr>
            <a:fld id="{FBD2E8E7-F9CB-4BCB-9993-E2C8E436AB15}" type="slidenum">
              <a:rPr lang="en-US" altLang="en-US" smtClean="0"/>
              <a:pPr>
                <a:defRPr/>
              </a:pPr>
              <a:t>5</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Date Placeholder 4">
            <a:extLst>
              <a:ext uri="{FF2B5EF4-FFF2-40B4-BE49-F238E27FC236}">
                <a16:creationId xmlns:a16="http://schemas.microsoft.com/office/drawing/2014/main" id="{1D9C2DFA-B9EF-416A-B48C-716BD8CFAE75}"/>
              </a:ext>
              <a:ext uri="{C183D7F6-B498-43B3-948B-1728B52AA6E4}">
                <adec:decorative xmlns:adec="http://schemas.microsoft.com/office/drawing/2017/decorative" val="1"/>
              </a:ext>
            </a:extLst>
          </p:cNvPr>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fld id="{EDF0D967-E6FA-5A43-855F-BD78F738FB67}" type="datetime7">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Apr-21</a:t>
            </a:fld>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 name="Footer Placeholder 1">
            <a:extLst>
              <a:ext uri="{FF2B5EF4-FFF2-40B4-BE49-F238E27FC236}">
                <a16:creationId xmlns:a16="http://schemas.microsoft.com/office/drawing/2014/main" id="{D4728EE4-86EA-4CD8-82F7-8138C714322C}"/>
              </a:ext>
              <a:ext uri="{C183D7F6-B498-43B3-948B-1728B52AA6E4}">
                <adec:decorative xmlns:adec="http://schemas.microsoft.com/office/drawing/2017/decorative" val="1"/>
              </a:ext>
            </a:extLst>
          </p:cNvPr>
          <p:cNvSpPr>
            <a:spLocks noGrp="1"/>
          </p:cNvSpPr>
          <p:nvPr>
            <p:ph type="ftr" sz="quarter" idx="11"/>
          </p:nvPr>
        </p:nvSpPr>
        <p:spPr/>
        <p:txBody>
          <a:bodyPr/>
          <a:lstStyle/>
          <a:p>
            <a:pPr>
              <a:defRPr/>
            </a:pPr>
            <a:r>
              <a:rPr lang="en-US" dirty="0"/>
              <a:t>paetc.org</a:t>
            </a:r>
          </a:p>
        </p:txBody>
      </p:sp>
      <p:sp>
        <p:nvSpPr>
          <p:cNvPr id="3" name="Title 2">
            <a:extLst>
              <a:ext uri="{FF2B5EF4-FFF2-40B4-BE49-F238E27FC236}">
                <a16:creationId xmlns:a16="http://schemas.microsoft.com/office/drawing/2014/main" id="{D5A5A29D-89FC-441E-B7E9-D15387A39C29}"/>
              </a:ext>
            </a:extLst>
          </p:cNvPr>
          <p:cNvSpPr>
            <a:spLocks noGrp="1"/>
          </p:cNvSpPr>
          <p:nvPr>
            <p:ph type="title" idx="4294967295"/>
          </p:nvPr>
        </p:nvSpPr>
        <p:spPr>
          <a:xfrm>
            <a:off x="457202" y="-6403"/>
            <a:ext cx="8315569" cy="1143000"/>
          </a:xfrm>
        </p:spPr>
        <p:txBody>
          <a:bodyPr/>
          <a:lstStyle/>
          <a:p>
            <a:r>
              <a:rPr lang="en-US" sz="2000" dirty="0">
                <a:solidFill>
                  <a:schemeClr val="accent4">
                    <a:lumMod val="50000"/>
                  </a:schemeClr>
                </a:solidFill>
              </a:rPr>
              <a:t>Proportion of Viral</a:t>
            </a:r>
            <a:r>
              <a:rPr lang="en-US" sz="2000" baseline="0" dirty="0">
                <a:solidFill>
                  <a:schemeClr val="accent4">
                    <a:lumMod val="50000"/>
                  </a:schemeClr>
                </a:solidFill>
              </a:rPr>
              <a:t> Load &lt;200 copies/mL over time from clinical referral in Months</a:t>
            </a:r>
            <a:endParaRPr lang="en-US" sz="2000" dirty="0">
              <a:solidFill>
                <a:schemeClr val="accent4">
                  <a:lumMod val="50000"/>
                </a:schemeClr>
              </a:solidFill>
            </a:endParaRPr>
          </a:p>
        </p:txBody>
      </p:sp>
      <p:pic>
        <p:nvPicPr>
          <p:cNvPr id="40965" name="Picture 2" descr="Line graph showing the time from clinic referral in months versus the proportion of viral load &lt;200 copies/mL. Three treatments are observed: RAPID ART, Universal ART, and CD4-guided ART. ">
            <a:extLst>
              <a:ext uri="{FF2B5EF4-FFF2-40B4-BE49-F238E27FC236}">
                <a16:creationId xmlns:a16="http://schemas.microsoft.com/office/drawing/2014/main" id="{B23A105C-9B91-46FA-B8A2-73EF3B2136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24" t="-2348" r="-3342" b="2290"/>
          <a:stretch>
            <a:fillRect/>
          </a:stretch>
        </p:blipFill>
        <p:spPr bwMode="auto">
          <a:xfrm>
            <a:off x="1220479" y="750367"/>
            <a:ext cx="6703041" cy="482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xtBox 7">
            <a:extLst>
              <a:ext uri="{FF2B5EF4-FFF2-40B4-BE49-F238E27FC236}">
                <a16:creationId xmlns:a16="http://schemas.microsoft.com/office/drawing/2014/main" id="{A0F0425B-427E-4568-AE06-72AA8AEA124C}"/>
              </a:ext>
            </a:extLst>
          </p:cNvPr>
          <p:cNvSpPr txBox="1">
            <a:spLocks noChangeArrowheads="1"/>
          </p:cNvSpPr>
          <p:nvPr/>
        </p:nvSpPr>
        <p:spPr bwMode="auto">
          <a:xfrm>
            <a:off x="184150" y="5707063"/>
            <a:ext cx="80200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hlinkClick r:id="rId3"/>
              </a:rPr>
              <a:t>Christopher D. Pilcher</a:t>
            </a: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et al. The Effect of Same-Day Observed Initiation of Antiretroviral Therapy on HIV Viral Load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and Treatment Outcomes in a U.S. Public Health Setting. </a:t>
            </a: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hlinkClick r:id="rId4"/>
              </a:rPr>
              <a:t>J Acquir Immune Defic Syndr. 2017 Jan 1; 74(1): 44–51.</a:t>
            </a: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 name="Slide Number Placeholder 3">
            <a:extLst>
              <a:ext uri="{FF2B5EF4-FFF2-40B4-BE49-F238E27FC236}">
                <a16:creationId xmlns:a16="http://schemas.microsoft.com/office/drawing/2014/main" id="{EB0589F2-562A-A34E-BE12-9B75542A42AD}"/>
              </a:ext>
            </a:extLst>
          </p:cNvPr>
          <p:cNvSpPr>
            <a:spLocks noGrp="1"/>
          </p:cNvSpPr>
          <p:nvPr>
            <p:ph type="sldNum" sz="quarter" idx="12"/>
          </p:nvPr>
        </p:nvSpPr>
        <p:spPr/>
        <p:txBody>
          <a:bodyPr/>
          <a:lstStyle/>
          <a:p>
            <a:pPr>
              <a:defRPr/>
            </a:pPr>
            <a:fld id="{A4682EB2-F032-440B-9BDF-F3B8D3AA4178}" type="slidenum">
              <a:rPr lang="en-US" altLang="en-US" smtClean="0"/>
              <a:pPr>
                <a:defRPr/>
              </a:pPr>
              <a:t>6</a:t>
            </a:fld>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4564BA3-6D33-4E1E-BFF2-B44D051014E0}"/>
              </a:ext>
              <a:ext uri="{C183D7F6-B498-43B3-948B-1728B52AA6E4}">
                <adec:decorative xmlns:adec="http://schemas.microsoft.com/office/drawing/2017/decorative" val="1"/>
              </a:ext>
            </a:extLst>
          </p:cNvPr>
          <p:cNvSpPr>
            <a:spLocks noGrp="1"/>
          </p:cNvSpPr>
          <p:nvPr>
            <p:ph type="dt" sz="half" idx="10"/>
          </p:nvPr>
        </p:nvSpPr>
        <p:spPr/>
        <p:txBody>
          <a:bodyPr/>
          <a:lstStyle/>
          <a:p>
            <a:pPr>
              <a:defRPr/>
            </a:pPr>
            <a:fld id="{BA0853F6-628B-F64C-81F2-A64AAC7BDD39}" type="datetime7">
              <a:rPr lang="en-US" smtClean="0"/>
              <a:t>Apr-21</a:t>
            </a:fld>
            <a:endParaRPr lang="en-US"/>
          </a:p>
        </p:txBody>
      </p:sp>
      <p:sp>
        <p:nvSpPr>
          <p:cNvPr id="7" name="Footer Placeholder 6">
            <a:extLst>
              <a:ext uri="{FF2B5EF4-FFF2-40B4-BE49-F238E27FC236}">
                <a16:creationId xmlns:a16="http://schemas.microsoft.com/office/drawing/2014/main" id="{A98FCD99-2205-4FFB-90AC-9CA1285C9E9D}"/>
              </a:ext>
              <a:ext uri="{C183D7F6-B498-43B3-948B-1728B52AA6E4}">
                <adec:decorative xmlns:adec="http://schemas.microsoft.com/office/drawing/2017/decorative" val="1"/>
              </a:ext>
            </a:extLst>
          </p:cNvPr>
          <p:cNvSpPr>
            <a:spLocks noGrp="1"/>
          </p:cNvSpPr>
          <p:nvPr>
            <p:ph type="ftr" sz="quarter" idx="11"/>
          </p:nvPr>
        </p:nvSpPr>
        <p:spPr/>
        <p:txBody>
          <a:bodyPr/>
          <a:lstStyle/>
          <a:p>
            <a:pPr>
              <a:defRPr/>
            </a:pPr>
            <a:r>
              <a:rPr lang="en-US"/>
              <a:t>paetc.org</a:t>
            </a:r>
          </a:p>
        </p:txBody>
      </p:sp>
      <p:pic>
        <p:nvPicPr>
          <p:cNvPr id="5" name="Picture 4" descr="Graph showing the statistical analyses of the relative risks of HIV outcomes by ARV initiation time, comparing same day ARV initiation versus standard care. ">
            <a:extLst>
              <a:ext uri="{FF2B5EF4-FFF2-40B4-BE49-F238E27FC236}">
                <a16:creationId xmlns:a16="http://schemas.microsoft.com/office/drawing/2014/main" id="{9B5C812F-91CF-4726-8FB3-10146B481A96}"/>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1597564" y="566675"/>
            <a:ext cx="6034844" cy="6291325"/>
          </a:xfrm>
          <a:prstGeom prst="rect">
            <a:avLst/>
          </a:prstGeom>
        </p:spPr>
      </p:pic>
      <p:sp>
        <p:nvSpPr>
          <p:cNvPr id="2" name="Title 1">
            <a:extLst>
              <a:ext uri="{FF2B5EF4-FFF2-40B4-BE49-F238E27FC236}">
                <a16:creationId xmlns:a16="http://schemas.microsoft.com/office/drawing/2014/main" id="{D5BD6357-FFB4-4BA8-A780-4428BAFC48C0}"/>
              </a:ext>
            </a:extLst>
          </p:cNvPr>
          <p:cNvSpPr>
            <a:spLocks noGrp="1"/>
          </p:cNvSpPr>
          <p:nvPr>
            <p:ph type="title" idx="4294967295"/>
          </p:nvPr>
        </p:nvSpPr>
        <p:spPr>
          <a:xfrm>
            <a:off x="457202" y="-185973"/>
            <a:ext cx="8315569" cy="1143000"/>
          </a:xfrm>
        </p:spPr>
        <p:txBody>
          <a:bodyPr/>
          <a:lstStyle/>
          <a:p>
            <a:r>
              <a:rPr lang="en-US" sz="2400" dirty="0"/>
              <a:t>Relative Risk (95% CI) for Standard</a:t>
            </a:r>
            <a:r>
              <a:rPr lang="en-US" sz="2400" baseline="0" dirty="0"/>
              <a:t> Care versus Same Day ART</a:t>
            </a:r>
            <a:endParaRPr lang="en-US" sz="2400" dirty="0"/>
          </a:p>
        </p:txBody>
      </p:sp>
      <p:sp>
        <p:nvSpPr>
          <p:cNvPr id="3" name="Slide Number Placeholder 2">
            <a:extLst>
              <a:ext uri="{FF2B5EF4-FFF2-40B4-BE49-F238E27FC236}">
                <a16:creationId xmlns:a16="http://schemas.microsoft.com/office/drawing/2014/main" id="{EC4F582C-9938-D547-B2E1-AFC172BEE8E0}"/>
              </a:ext>
            </a:extLst>
          </p:cNvPr>
          <p:cNvSpPr>
            <a:spLocks noGrp="1"/>
          </p:cNvSpPr>
          <p:nvPr>
            <p:ph type="sldNum" sz="quarter" idx="12"/>
          </p:nvPr>
        </p:nvSpPr>
        <p:spPr/>
        <p:txBody>
          <a:bodyPr/>
          <a:lstStyle/>
          <a:p>
            <a:pPr>
              <a:defRPr/>
            </a:pPr>
            <a:fld id="{A4682EB2-F032-440B-9BDF-F3B8D3AA4178}" type="slidenum">
              <a:rPr lang="en-US" altLang="en-US" smtClean="0"/>
              <a:pPr>
                <a:defRPr/>
              </a:pPr>
              <a:t>7</a:t>
            </a:fld>
            <a:endParaRPr lang="en-US" altLang="en-US"/>
          </a:p>
        </p:txBody>
      </p:sp>
    </p:spTree>
    <p:extLst>
      <p:ext uri="{BB962C8B-B14F-4D97-AF65-F5344CB8AC3E}">
        <p14:creationId xmlns:p14="http://schemas.microsoft.com/office/powerpoint/2010/main" val="1584015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633179-E390-4974-93E9-3778BAD07ED9}"/>
              </a:ext>
            </a:extLst>
          </p:cNvPr>
          <p:cNvSpPr>
            <a:spLocks noGrp="1"/>
          </p:cNvSpPr>
          <p:nvPr>
            <p:ph type="title"/>
          </p:nvPr>
        </p:nvSpPr>
        <p:spPr/>
        <p:txBody>
          <a:bodyPr/>
          <a:lstStyle/>
          <a:p>
            <a:r>
              <a:rPr lang="en-US" dirty="0"/>
              <a:t>Remaining in Care</a:t>
            </a:r>
          </a:p>
        </p:txBody>
      </p:sp>
      <p:sp>
        <p:nvSpPr>
          <p:cNvPr id="5" name="Content Placeholder 4">
            <a:extLst>
              <a:ext uri="{FF2B5EF4-FFF2-40B4-BE49-F238E27FC236}">
                <a16:creationId xmlns:a16="http://schemas.microsoft.com/office/drawing/2014/main" id="{DB656313-BC60-41C8-BF06-CE62A0282021}"/>
              </a:ext>
            </a:extLst>
          </p:cNvPr>
          <p:cNvSpPr>
            <a:spLocks noGrp="1"/>
          </p:cNvSpPr>
          <p:nvPr>
            <p:ph idx="1"/>
          </p:nvPr>
        </p:nvSpPr>
        <p:spPr/>
        <p:txBody>
          <a:bodyPr>
            <a:normAutofit/>
          </a:bodyPr>
          <a:lstStyle/>
          <a:p>
            <a:r>
              <a:rPr lang="en-US" sz="3200" b="0" i="0" dirty="0">
                <a:solidFill>
                  <a:srgbClr val="000000"/>
                </a:solidFill>
                <a:effectLst/>
                <a:latin typeface="Times New Roman" panose="02020603050405020304" pitchFamily="18" charset="0"/>
              </a:rPr>
              <a:t>No evidence that Rapid ART start resulted in &gt; likelihood of remaining in care (two cohorts: RR 0.97, 95% CI 0.79–1.18; low-quality evidence). </a:t>
            </a:r>
          </a:p>
          <a:p>
            <a:r>
              <a:rPr lang="en-US" sz="3200" b="0" i="0" dirty="0">
                <a:solidFill>
                  <a:srgbClr val="000000"/>
                </a:solidFill>
                <a:effectLst/>
                <a:latin typeface="Times New Roman" panose="02020603050405020304" pitchFamily="18" charset="0"/>
              </a:rPr>
              <a:t>Study reported </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a:solidFill>
                  <a:srgbClr val="000000"/>
                </a:solidFill>
                <a:effectLst/>
                <a:latin typeface="Times New Roman" panose="02020603050405020304" pitchFamily="18" charset="0"/>
              </a:rPr>
              <a:t>risk of  lost to follow-up at 3 months (RR 1.97, 95% CI 1.21–3.20)</a:t>
            </a:r>
          </a:p>
        </p:txBody>
      </p:sp>
      <p:sp>
        <p:nvSpPr>
          <p:cNvPr id="2" name="Date Placeholder 1">
            <a:extLst>
              <a:ext uri="{FF2B5EF4-FFF2-40B4-BE49-F238E27FC236}">
                <a16:creationId xmlns:a16="http://schemas.microsoft.com/office/drawing/2014/main" id="{305AA092-613F-4E10-A2E2-01ADEA647E14}"/>
              </a:ext>
              <a:ext uri="{C183D7F6-B498-43B3-948B-1728B52AA6E4}">
                <adec:decorative xmlns:adec="http://schemas.microsoft.com/office/drawing/2017/decorative" val="1"/>
              </a:ext>
            </a:extLst>
          </p:cNvPr>
          <p:cNvSpPr>
            <a:spLocks noGrp="1"/>
          </p:cNvSpPr>
          <p:nvPr>
            <p:ph type="dt" sz="half" idx="2"/>
          </p:nvPr>
        </p:nvSpPr>
        <p:spPr/>
        <p:txBody>
          <a:bodyPr/>
          <a:lstStyle/>
          <a:p>
            <a:pPr>
              <a:defRPr/>
            </a:pPr>
            <a:fld id="{4E4295E0-B519-8747-A63E-09FE6F67EFD9}" type="datetime7">
              <a:rPr lang="en-US" smtClean="0"/>
              <a:t>Apr-21</a:t>
            </a:fld>
            <a:endParaRPr lang="en-US"/>
          </a:p>
        </p:txBody>
      </p:sp>
      <p:sp>
        <p:nvSpPr>
          <p:cNvPr id="3" name="Footer Placeholder 2">
            <a:extLst>
              <a:ext uri="{FF2B5EF4-FFF2-40B4-BE49-F238E27FC236}">
                <a16:creationId xmlns:a16="http://schemas.microsoft.com/office/drawing/2014/main" id="{A0084354-0A8E-431D-B09D-B743AC82D327}"/>
              </a:ext>
              <a:ext uri="{C183D7F6-B498-43B3-948B-1728B52AA6E4}">
                <adec:decorative xmlns:adec="http://schemas.microsoft.com/office/drawing/2017/decorative" val="1"/>
              </a:ext>
            </a:extLst>
          </p:cNvPr>
          <p:cNvSpPr>
            <a:spLocks noGrp="1"/>
          </p:cNvSpPr>
          <p:nvPr>
            <p:ph type="ftr" sz="quarter" idx="11"/>
          </p:nvPr>
        </p:nvSpPr>
        <p:spPr/>
        <p:txBody>
          <a:bodyPr/>
          <a:lstStyle/>
          <a:p>
            <a:pPr>
              <a:defRPr/>
            </a:pPr>
            <a:r>
              <a:rPr lang="en-US"/>
              <a:t>paetc.org</a:t>
            </a:r>
          </a:p>
        </p:txBody>
      </p:sp>
      <p:sp>
        <p:nvSpPr>
          <p:cNvPr id="7" name="Rectangle 6">
            <a:extLst>
              <a:ext uri="{FF2B5EF4-FFF2-40B4-BE49-F238E27FC236}">
                <a16:creationId xmlns:a16="http://schemas.microsoft.com/office/drawing/2014/main" id="{1D6210B2-6A3A-461F-8233-1B7CBAB3C2F5}"/>
              </a:ext>
            </a:extLst>
          </p:cNvPr>
          <p:cNvSpPr/>
          <p:nvPr/>
        </p:nvSpPr>
        <p:spPr>
          <a:xfrm>
            <a:off x="0" y="5408579"/>
            <a:ext cx="8842443" cy="8069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b="0" i="0" dirty="0">
                <a:solidFill>
                  <a:srgbClr val="303030"/>
                </a:solidFill>
                <a:effectLst/>
                <a:latin typeface="arial" panose="020B0604020202020204" pitchFamily="34" charset="0"/>
              </a:rPr>
              <a:t>Ford N, </a:t>
            </a:r>
            <a:r>
              <a:rPr lang="en-US" sz="1600" b="0" i="0" dirty="0" err="1">
                <a:solidFill>
                  <a:srgbClr val="303030"/>
                </a:solidFill>
                <a:effectLst/>
                <a:latin typeface="arial" panose="020B0604020202020204" pitchFamily="34" charset="0"/>
              </a:rPr>
              <a:t>Migone</a:t>
            </a:r>
            <a:r>
              <a:rPr lang="en-US" sz="1600" b="0" i="0" dirty="0">
                <a:solidFill>
                  <a:srgbClr val="303030"/>
                </a:solidFill>
                <a:effectLst/>
                <a:latin typeface="arial" panose="020B0604020202020204" pitchFamily="34" charset="0"/>
              </a:rPr>
              <a:t> C, Calmy A, et al. Benefits and risks of rapid initiation of antiretroviral therapy. </a:t>
            </a:r>
            <a:r>
              <a:rPr lang="en-US" sz="1600" b="0" i="1" dirty="0">
                <a:solidFill>
                  <a:srgbClr val="303030"/>
                </a:solidFill>
                <a:effectLst/>
                <a:latin typeface="arial" panose="020B0604020202020204" pitchFamily="34" charset="0"/>
              </a:rPr>
              <a:t>AIDS</a:t>
            </a:r>
            <a:r>
              <a:rPr lang="en-US" sz="1600" b="0" i="0" dirty="0">
                <a:solidFill>
                  <a:srgbClr val="303030"/>
                </a:solidFill>
                <a:effectLst/>
                <a:latin typeface="arial" panose="020B0604020202020204" pitchFamily="34" charset="0"/>
              </a:rPr>
              <a:t>. 2018;32(1):17-23. doi:10.1097/QAD.0000000000001671</a:t>
            </a:r>
            <a:endParaRPr lang="en-US" sz="1600" dirty="0"/>
          </a:p>
        </p:txBody>
      </p:sp>
      <p:sp>
        <p:nvSpPr>
          <p:cNvPr id="6" name="Slide Number Placeholder 5">
            <a:extLst>
              <a:ext uri="{FF2B5EF4-FFF2-40B4-BE49-F238E27FC236}">
                <a16:creationId xmlns:a16="http://schemas.microsoft.com/office/drawing/2014/main" id="{8499791F-844D-234C-95C7-057957745C6F}"/>
              </a:ext>
            </a:extLst>
          </p:cNvPr>
          <p:cNvSpPr>
            <a:spLocks noGrp="1"/>
          </p:cNvSpPr>
          <p:nvPr>
            <p:ph type="sldNum" sz="quarter" idx="12"/>
          </p:nvPr>
        </p:nvSpPr>
        <p:spPr/>
        <p:txBody>
          <a:bodyPr/>
          <a:lstStyle/>
          <a:p>
            <a:fld id="{1D2EA5EF-C699-AF4C-BA42-C0A1CAAB713C}" type="slidenum">
              <a:rPr lang="en-US" smtClean="0"/>
              <a:t>8</a:t>
            </a:fld>
            <a:endParaRPr lang="en-US" dirty="0"/>
          </a:p>
        </p:txBody>
      </p:sp>
    </p:spTree>
    <p:extLst>
      <p:ext uri="{BB962C8B-B14F-4D97-AF65-F5344CB8AC3E}">
        <p14:creationId xmlns:p14="http://schemas.microsoft.com/office/powerpoint/2010/main" val="2459806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AB665-39CE-48D2-A7F7-67F6B94B4955}"/>
              </a:ext>
            </a:extLst>
          </p:cNvPr>
          <p:cNvSpPr>
            <a:spLocks noGrp="1"/>
          </p:cNvSpPr>
          <p:nvPr>
            <p:ph type="title"/>
          </p:nvPr>
        </p:nvSpPr>
        <p:spPr/>
        <p:txBody>
          <a:bodyPr/>
          <a:lstStyle/>
          <a:p>
            <a:r>
              <a:rPr lang="en-US" dirty="0"/>
              <a:t>What would make you delay ART?</a:t>
            </a:r>
          </a:p>
        </p:txBody>
      </p:sp>
      <p:sp>
        <p:nvSpPr>
          <p:cNvPr id="3" name="Content Placeholder 2">
            <a:extLst>
              <a:ext uri="{FF2B5EF4-FFF2-40B4-BE49-F238E27FC236}">
                <a16:creationId xmlns:a16="http://schemas.microsoft.com/office/drawing/2014/main" id="{F5D1CE93-1839-438A-AA20-5170158E48A7}"/>
              </a:ext>
            </a:extLst>
          </p:cNvPr>
          <p:cNvSpPr>
            <a:spLocks noGrp="1"/>
          </p:cNvSpPr>
          <p:nvPr>
            <p:ph idx="1"/>
          </p:nvPr>
        </p:nvSpPr>
        <p:spPr/>
        <p:txBody>
          <a:bodyPr/>
          <a:lstStyle/>
          <a:p>
            <a:pPr marL="571312" indent="-457200">
              <a:buFont typeface="+mj-lt"/>
              <a:buAutoNum type="alphaUcPeriod"/>
            </a:pPr>
            <a:r>
              <a:rPr lang="en-US" dirty="0"/>
              <a:t>Cryptococcal meningitis</a:t>
            </a:r>
          </a:p>
          <a:p>
            <a:pPr marL="571312" indent="-457200">
              <a:buFont typeface="+mj-lt"/>
              <a:buAutoNum type="alphaUcPeriod"/>
            </a:pPr>
            <a:r>
              <a:rPr lang="en-US" dirty="0"/>
              <a:t>Kaposi’s sarcoma</a:t>
            </a:r>
          </a:p>
          <a:p>
            <a:pPr marL="571312" indent="-457200">
              <a:buFont typeface="+mj-lt"/>
              <a:buAutoNum type="alphaUcPeriod"/>
            </a:pPr>
            <a:r>
              <a:rPr lang="en-US" dirty="0"/>
              <a:t>Undetectable viral load </a:t>
            </a:r>
          </a:p>
          <a:p>
            <a:pPr marL="571312" indent="-457200">
              <a:buFont typeface="+mj-lt"/>
              <a:buAutoNum type="alphaUcPeriod"/>
            </a:pPr>
            <a:r>
              <a:rPr lang="en-US" dirty="0"/>
              <a:t>CD4 cell count 700</a:t>
            </a:r>
          </a:p>
          <a:p>
            <a:pPr marL="571312" indent="-457200">
              <a:buFont typeface="+mj-lt"/>
              <a:buAutoNum type="alphaUcPeriod"/>
            </a:pPr>
            <a:r>
              <a:rPr lang="en-US" dirty="0"/>
              <a:t>Pneumocystis </a:t>
            </a:r>
            <a:r>
              <a:rPr lang="en-US" dirty="0" err="1"/>
              <a:t>jiroveci</a:t>
            </a:r>
            <a:r>
              <a:rPr lang="en-US" dirty="0"/>
              <a:t> pneumonia </a:t>
            </a:r>
          </a:p>
          <a:p>
            <a:pPr marL="571312" indent="-457200">
              <a:buFont typeface="+mj-lt"/>
              <a:buAutoNum type="alphaUcPeriod"/>
            </a:pPr>
            <a:endParaRPr lang="en-US" dirty="0"/>
          </a:p>
          <a:p>
            <a:pPr marL="571312" indent="-457200">
              <a:buFont typeface="+mj-lt"/>
              <a:buAutoNum type="alphaUcPeriod"/>
            </a:pPr>
            <a:endParaRPr lang="en-US" dirty="0"/>
          </a:p>
        </p:txBody>
      </p:sp>
      <p:sp>
        <p:nvSpPr>
          <p:cNvPr id="4" name="Date Placeholder 3">
            <a:extLst>
              <a:ext uri="{FF2B5EF4-FFF2-40B4-BE49-F238E27FC236}">
                <a16:creationId xmlns:a16="http://schemas.microsoft.com/office/drawing/2014/main" id="{DC91307D-4C10-4B20-92D2-81D8924E413D}"/>
              </a:ext>
              <a:ext uri="{C183D7F6-B498-43B3-948B-1728B52AA6E4}">
                <adec:decorative xmlns:adec="http://schemas.microsoft.com/office/drawing/2017/decorative" val="1"/>
              </a:ext>
            </a:extLst>
          </p:cNvPr>
          <p:cNvSpPr>
            <a:spLocks noGrp="1"/>
          </p:cNvSpPr>
          <p:nvPr>
            <p:ph type="dt" sz="half" idx="2"/>
          </p:nvPr>
        </p:nvSpPr>
        <p:spPr/>
        <p:txBody>
          <a:bodyPr/>
          <a:lstStyle/>
          <a:p>
            <a:fld id="{5D4D64DA-025D-054E-AC52-5A4ADA2B0BAC}" type="datetime7">
              <a:rPr lang="en-US" smtClean="0"/>
              <a:t>Apr-21</a:t>
            </a:fld>
            <a:endParaRPr lang="en-US" dirty="0"/>
          </a:p>
        </p:txBody>
      </p:sp>
      <p:sp>
        <p:nvSpPr>
          <p:cNvPr id="5" name="Footer Placeholder 4">
            <a:extLst>
              <a:ext uri="{FF2B5EF4-FFF2-40B4-BE49-F238E27FC236}">
                <a16:creationId xmlns:a16="http://schemas.microsoft.com/office/drawing/2014/main" id="{B01F5B1E-6DE8-4165-AEBB-F9CC2B0FFF0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paetc.org</a:t>
            </a:r>
            <a:endParaRPr lang="en-US" dirty="0"/>
          </a:p>
        </p:txBody>
      </p:sp>
      <p:sp>
        <p:nvSpPr>
          <p:cNvPr id="6" name="Slide Number Placeholder 5">
            <a:extLst>
              <a:ext uri="{FF2B5EF4-FFF2-40B4-BE49-F238E27FC236}">
                <a16:creationId xmlns:a16="http://schemas.microsoft.com/office/drawing/2014/main" id="{C3710C2E-F309-5C4A-B887-62E568B20EEA}"/>
              </a:ext>
            </a:extLst>
          </p:cNvPr>
          <p:cNvSpPr>
            <a:spLocks noGrp="1"/>
          </p:cNvSpPr>
          <p:nvPr>
            <p:ph type="sldNum" sz="quarter" idx="12"/>
          </p:nvPr>
        </p:nvSpPr>
        <p:spPr/>
        <p:txBody>
          <a:bodyPr/>
          <a:lstStyle/>
          <a:p>
            <a:fld id="{1D2EA5EF-C699-AF4C-BA42-C0A1CAAB713C}" type="slidenum">
              <a:rPr lang="en-US" smtClean="0"/>
              <a:t>9</a:t>
            </a:fld>
            <a:endParaRPr lang="en-US" dirty="0"/>
          </a:p>
        </p:txBody>
      </p:sp>
    </p:spTree>
    <p:extLst>
      <p:ext uri="{BB962C8B-B14F-4D97-AF65-F5344CB8AC3E}">
        <p14:creationId xmlns:p14="http://schemas.microsoft.com/office/powerpoint/2010/main" val="39229762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YPE" val="MultiChoiceSlide"/>
  <p:tag name="HASRESULTS" val="False"/>
  <p:tag name="LIVECHARTING" val="False"/>
  <p:tag name="TPQUESTIONXML" val="﻿&lt;?xml version=&quot;1.0&quot; encoding=&quot;utf-8&quot;?&gt;&#10;&lt;questionlist&gt;&#10;    &lt;properties&gt;&#10;        &lt;guid&gt;9348652100AA4F9A9A10268BD669B5A0&lt;/guid&gt;&#10;        &lt;description /&gt;&#10;        &lt;date&gt;2/8/2017 1:36:1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DD9C454509764980B4C3B2962F612867&lt;/guid&gt;&#10;            &lt;repollguid&gt;0E7ECE99F0094F98B1599B2B8704842F&lt;/repollguid&gt;&#10;            &lt;sourceid&gt;397D1DC4E0FF48659F40D52112FD855F&lt;/sourceid&gt;&#10;            &lt;questiontext&gt;What would you recommend for Michael? &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0&lt;/bulletstyle&gt;&#10;            &lt;answers&gt;&#10;                &lt;answer&gt;&#10;                    &lt;guid&gt;03173207E9BF48CC82A27EC71B190734&lt;/guid&gt;&#10;                    &lt;answertext&gt;HIV screening&lt;/answertext&gt;&#10;                    &lt;valuetype&gt;0&lt;/valuetype&gt;&#10;                &lt;/answer&gt;&#10;                &lt;answer&gt;&#10;                    &lt;guid&gt;3A4BFC1CC1EA4CAB9A8D6F61DE13EB2E&lt;/guid&gt;&#10;                    &lt;answertext&gt;HIV and STD screening&lt;/answertext&gt;&#10;                    &lt;valuetype&gt;0&lt;/valuetype&gt;&#10;                &lt;/answer&gt;&#10;                &lt;answer&gt;&#10;                    &lt;guid&gt;90E8E3072E35474CA9A6802C35CAD8F6&lt;/guid&gt;&#10;                    &lt;answertext&gt;HIV, STD screening and discuss the importance of consistent condom use &lt;/answertext&gt;&#10;                    &lt;valuetype&gt;0&lt;/valuetype&gt;&#10;                &lt;/answer&gt;&#10;                &lt;answer&gt;&#10;                    &lt;guid&gt;D7E5AA1EF22F487BB57D017F76AD2A7D&lt;/guid&gt;&#10;                    &lt;answertext&gt;Offer daily Truvada (TDF/FTC) plus HIV, STD screening and discuss the importance of consistent condom use &lt;/answertext&gt;&#10;                    &lt;valuetype&gt;0&lt;/valuetype&gt;&#10;                &lt;/answer&gt;&#10;            &lt;/answers&gt;&#10;            &lt;metadata&gt;&#10;                &lt;entry&gt;&#10;                    &lt;key&gt;AUTOFORMATCHART&lt;/key&gt;&#10;                    &lt;value&gt;False&lt;/value&gt;&#10;                &lt;/entry&gt;&#10;                &lt;entry&gt;&#10;                    &lt;key&gt;AUTOOPENPOLL&lt;/key&gt;&#10;                    &lt;value&gt;True&lt;/value&gt;&#10;                &lt;/entry&gt;&#10;                &lt;entry&gt;&#10;                    &lt;key&gt;LIVECHARTING&lt;/key&gt;&#10;                    &lt;value&gt;False&lt;/value&gt;&#10;                &lt;/entry&gt;&#10;            &lt;/metadata&gt;&#10;        &lt;/multichoice&gt;&#10;    &lt;/questions&gt;&#10;&lt;/questionlist&gt;"/>
  <p:tag name="AUTOOPENPOLL" val="True"/>
  <p:tag name="AUTOFORMATCHART" val="False"/>
</p:tagLst>
</file>

<file path=ppt/tags/tag2.xml><?xml version="1.0" encoding="utf-8"?>
<p:tagLst xmlns:a="http://schemas.openxmlformats.org/drawingml/2006/main" xmlns:r="http://schemas.openxmlformats.org/officeDocument/2006/relationships" xmlns:p="http://schemas.openxmlformats.org/presentationml/2006/main">
  <p:tag name="ZEROBASED" val="False"/>
</p:tagLst>
</file>

<file path=ppt/tags/tag3.xml><?xml version="1.0" encoding="utf-8"?>
<p:tagLst xmlns:a="http://schemas.openxmlformats.org/drawingml/2006/main" xmlns:r="http://schemas.openxmlformats.org/officeDocument/2006/relationships" xmlns:p="http://schemas.openxmlformats.org/presentationml/2006/main">
  <p:tag name="TYPE" val="MultiChoiceSlide"/>
  <p:tag name="HASRESULTS" val="False"/>
  <p:tag name="TPQUESTIONXML" val="﻿&lt;?xml version=&quot;1.0&quot; encoding=&quot;utf-8&quot;?&gt;&#10;&lt;questionlist&gt;&#10;    &lt;properties&gt;&#10;        &lt;guid&gt;C762734653A94CAE89563372F9A04098&lt;/guid&gt;&#10;        &lt;description /&gt;&#10;        &lt;date&gt;2/8/2017 2:05:01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03328407CF054D80806EBAE6298BD425&lt;/guid&gt;&#10;            &lt;repollguid&gt;FD4EB212FD1E4D19B622C3F268108A42&lt;/repollguid&gt;&#10;            &lt;sourceid&gt;EF59F7C02F694AE38607FA47FBF0D725&lt;/sourceid&gt;&#10;            &lt;questiontext&gt;Case Continued:You decided to start Michael on PrEP. What tests should you order next?&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answers&gt;&#10;                &lt;answer&gt;&#10;                    &lt;guid&gt;4B8BCB3DBCF54AE3BF72E5871F85ADAB&lt;/guid&gt;&#10;                    &lt;answertext&gt;HIV testing, hepatitis B antigen and Cr clearance&lt;/answertext&gt;&#10;                    &lt;valuetype&gt;0&lt;/valuetype&gt;&#10;                &lt;/answer&gt;&#10;                &lt;answer&gt;&#10;                    &lt;guid&gt;3BFF151E59D94C249EEF07AF30E0B273&lt;/guid&gt;&#10;                    &lt;answertext&gt;HIV testing, CD4, liver function test and Cr clearance &lt;/answertext&gt;&#10;                    &lt;valuetype&gt;0&lt;/valuetype&gt;&#10;                &lt;/answer&gt;&#10;                &lt;answer&gt;&#10;                    &lt;guid&gt;442B82A215F14CE0BFA8563AD7067AC8&lt;/guid&gt;&#10;                    &lt;answertext&gt;HIV testing, liver function testing, and Cr clearance&lt;/answertext&gt;&#10;                    &lt;valuetype&gt;0&lt;/valuetype&gt;&#10;                &lt;/answer&gt;&#10;                &lt;answer&gt;&#10;                    &lt;guid&gt;B6865DA1310F42FFAA646C41F64FC0D4&lt;/guid&gt;&#10;                    &lt;answertext&gt;HIV testing, CD4 and liver function testing&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Lst>
</file>

<file path=ppt/tags/tag4.xml><?xml version="1.0" encoding="utf-8"?>
<p:tagLst xmlns:a="http://schemas.openxmlformats.org/drawingml/2006/main" xmlns:r="http://schemas.openxmlformats.org/officeDocument/2006/relationships" xmlns:p="http://schemas.openxmlformats.org/presentationml/2006/main">
  <p:tag name="ZEROBASED" val="False"/>
</p:tagLst>
</file>

<file path=ppt/tags/tag5.xml><?xml version="1.0" encoding="utf-8"?>
<p:tagLst xmlns:a="http://schemas.openxmlformats.org/drawingml/2006/main" xmlns:r="http://schemas.openxmlformats.org/officeDocument/2006/relationships" xmlns:p="http://schemas.openxmlformats.org/presentationml/2006/main">
  <p:tag name="TYPE" val="MultiChoiceSlide"/>
  <p:tag name="HASRESULTS" val="False"/>
  <p:tag name="TPQUESTIONXML" val="﻿&lt;?xml version=&quot;1.0&quot; encoding=&quot;utf-8&quot;?&gt;&#10;&lt;questionlist&gt;&#10;    &lt;properties&gt;&#10;        &lt;guid&gt;06741AB1944B4BB2BE899DE8829074B6&lt;/guid&gt;&#10;        &lt;description /&gt;&#10;        &lt;date&gt;2/8/2017 2:06:27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CE9E2ABE9CC046CA92581FFFAE22F07B&lt;/guid&gt;&#10;            &lt;repollguid&gt;AF4306031BB1410187D035AE16DBEC62&lt;/repollguid&gt;&#10;            &lt;sourceid&gt;022694E0DAC94304A364EB5A1A5DD703&lt;/sourceid&gt;&#10;            &lt;questiontext&gt;How often should individuals on PrEP be tested for HIV?&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answers&gt;&#10;                &lt;answer&gt;&#10;                    &lt;guid&gt;1F967ED706FD4F0FA78E18EDCCFCE44D&lt;/guid&gt;&#10;                    &lt;answertext&gt;Every 30 days&lt;/answertext&gt;&#10;                    &lt;valuetype&gt;0&lt;/valuetype&gt;&#10;                &lt;/answer&gt;&#10;                &lt;answer&gt;&#10;                    &lt;guid&gt;1DD59549F2584C38A49A850AC470C11E&lt;/guid&gt;&#10;                    &lt;answertext&gt;Every 3 months&lt;/answertext&gt;&#10;                    &lt;valuetype&gt;0&lt;/valuetype&gt;&#10;                &lt;/answer&gt;&#10;                &lt;answer&gt;&#10;                    &lt;guid&gt;26AE67F757414D0CAC78EA6F143D6A17&lt;/guid&gt;&#10;                    &lt;answertext&gt;Every 6 months&lt;/answertext&gt;&#10;                    &lt;valuetype&gt;0&lt;/valuetype&gt;&#10;                &lt;/answer&gt;&#10;                &lt;answer&gt;&#10;                    &lt;guid&gt;72929291D9044B8FB215ACC8DD600035&lt;/guid&gt;&#10;                    &lt;answertext&gt;Once a year &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AUTOOPENPOLL" val="True"/>
  <p:tag name="AUTOFORMATCHART" val="True"/>
  <p:tag name="LIVECHARTING" val="False"/>
</p:tagLst>
</file>

<file path=ppt/tags/tag6.xml><?xml version="1.0" encoding="utf-8"?>
<p:tagLst xmlns:a="http://schemas.openxmlformats.org/drawingml/2006/main" xmlns:r="http://schemas.openxmlformats.org/officeDocument/2006/relationships" xmlns:p="http://schemas.openxmlformats.org/presentationml/2006/main">
  <p:tag name="ZEROBASED" val="False"/>
</p:tagLst>
</file>

<file path=ppt/tags/tag7.xml><?xml version="1.0" encoding="utf-8"?>
<p:tagLst xmlns:a="http://schemas.openxmlformats.org/drawingml/2006/main" xmlns:r="http://schemas.openxmlformats.org/officeDocument/2006/relationships" xmlns:p="http://schemas.openxmlformats.org/presentationml/2006/main">
  <p:tag name="TYPE" val="MultiChoiceSlide"/>
  <p:tag name="HASRESULTS" val="False"/>
  <p:tag name="LIVECHARTING" val="False"/>
  <p:tag name="TPQUESTIONXML" val="﻿&lt;?xml version=&quot;1.0&quot; encoding=&quot;utf-8&quot;?&gt;&#10;&lt;questionlist&gt;&#10;    &lt;properties&gt;&#10;        &lt;guid&gt;9348652100AA4F9A9A10268BD669B5A0&lt;/guid&gt;&#10;        &lt;description /&gt;&#10;        &lt;date&gt;2/8/2017 1:36:1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DD9C454509764980B4C3B2962F612867&lt;/guid&gt;&#10;            &lt;repollguid&gt;0E7ECE99F0094F98B1599B2B8704842F&lt;/repollguid&gt;&#10;            &lt;sourceid&gt;397D1DC4E0FF48659F40D52112FD855F&lt;/sourceid&gt;&#10;            &lt;questiontext&gt;What would you recommend for Michael? &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0&lt;/bulletstyle&gt;&#10;            &lt;answers&gt;&#10;                &lt;answer&gt;&#10;                    &lt;guid&gt;03173207E9BF48CC82A27EC71B190734&lt;/guid&gt;&#10;                    &lt;answertext&gt;HIV screening&lt;/answertext&gt;&#10;                    &lt;valuetype&gt;0&lt;/valuetype&gt;&#10;                &lt;/answer&gt;&#10;                &lt;answer&gt;&#10;                    &lt;guid&gt;3A4BFC1CC1EA4CAB9A8D6F61DE13EB2E&lt;/guid&gt;&#10;                    &lt;answertext&gt;HIV and STD screening&lt;/answertext&gt;&#10;                    &lt;valuetype&gt;0&lt;/valuetype&gt;&#10;                &lt;/answer&gt;&#10;                &lt;answer&gt;&#10;                    &lt;guid&gt;90E8E3072E35474CA9A6802C35CAD8F6&lt;/guid&gt;&#10;                    &lt;answertext&gt;HIV, STD screening and discuss the importance of consistent condom use &lt;/answertext&gt;&#10;                    &lt;valuetype&gt;0&lt;/valuetype&gt;&#10;                &lt;/answer&gt;&#10;                &lt;answer&gt;&#10;                    &lt;guid&gt;D7E5AA1EF22F487BB57D017F76AD2A7D&lt;/guid&gt;&#10;                    &lt;answertext&gt;Offer daily Truvada (TDF/FTC) plus HIV, STD screening and discuss the importance of consistent condom use &lt;/answertext&gt;&#10;                    &lt;valuetype&gt;0&lt;/valuetype&gt;&#10;                &lt;/answer&gt;&#10;            &lt;/answers&gt;&#10;            &lt;metadata&gt;&#10;                &lt;entry&gt;&#10;                    &lt;key&gt;AUTOFORMATCHART&lt;/key&gt;&#10;                    &lt;value&gt;False&lt;/value&gt;&#10;                &lt;/entry&gt;&#10;                &lt;entry&gt;&#10;                    &lt;key&gt;AUTOOPENPOLL&lt;/key&gt;&#10;                    &lt;value&gt;True&lt;/value&gt;&#10;                &lt;/entry&gt;&#10;                &lt;entry&gt;&#10;                    &lt;key&gt;LIVECHARTING&lt;/key&gt;&#10;                    &lt;value&gt;False&lt;/value&gt;&#10;                &lt;/entry&gt;&#10;            &lt;/metadata&gt;&#10;        &lt;/multichoice&gt;&#10;    &lt;/questions&gt;&#10;&lt;/questionlist&gt;"/>
  <p:tag name="AUTOOPENPOLL" val="True"/>
  <p:tag name="AUTOFORMATCHART" val="False"/>
</p:tagLst>
</file>

<file path=ppt/tags/tag8.xml><?xml version="1.0" encoding="utf-8"?>
<p:tagLst xmlns:a="http://schemas.openxmlformats.org/drawingml/2006/main" xmlns:r="http://schemas.openxmlformats.org/officeDocument/2006/relationships" xmlns:p="http://schemas.openxmlformats.org/presentationml/2006/main">
  <p:tag name="ZEROBASED" val="Fals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 Program master slide template 4x3">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9690D056DAB0E4C8A4A5D27E0EE0469" ma:contentTypeVersion="9" ma:contentTypeDescription="Create a new document." ma:contentTypeScope="" ma:versionID="8bd61299ad07bce29f470cd2c478eb1e">
  <xsd:schema xmlns:xsd="http://www.w3.org/2001/XMLSchema" xmlns:xs="http://www.w3.org/2001/XMLSchema" xmlns:p="http://schemas.microsoft.com/office/2006/metadata/properties" xmlns:ns3="57935f3f-6530-4790-a73a-8971fbefac24" targetNamespace="http://schemas.microsoft.com/office/2006/metadata/properties" ma:root="true" ma:fieldsID="b6d335c4773995b657032387559553f4" ns3:_="">
    <xsd:import namespace="57935f3f-6530-4790-a73a-8971fbefac2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935f3f-6530-4790-a73a-8971fbefac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8151CA-235F-45D8-AAE0-66888838C4B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AFF6C42-5C71-4D3B-9BF3-03DAE7E7CC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935f3f-6530-4790-a73a-8971fbefac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5D443AA-FE19-42BD-B84C-71D85B9E604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4299</TotalTime>
  <Words>2285</Words>
  <Application>Microsoft Macintosh PowerPoint</Application>
  <PresentationFormat>On-screen Show (4:3)</PresentationFormat>
  <Paragraphs>392</Paragraphs>
  <Slides>42</Slides>
  <Notes>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1" baseType="lpstr">
      <vt:lpstr>arial</vt:lpstr>
      <vt:lpstr>arial</vt:lpstr>
      <vt:lpstr>Calibri</vt:lpstr>
      <vt:lpstr>ITC Avant Garde Std Bk</vt:lpstr>
      <vt:lpstr>Symbol</vt:lpstr>
      <vt:lpstr>Times New Roman</vt:lpstr>
      <vt:lpstr>Wingdings</vt:lpstr>
      <vt:lpstr>AETC Program master slide template 4x3</vt:lpstr>
      <vt:lpstr>Clip</vt:lpstr>
      <vt:lpstr>HIV Rapid Antiretroviral Therapy (ART)/ Preexposure Prophylaxis (PrEP)</vt:lpstr>
      <vt:lpstr>Disclaimer</vt:lpstr>
      <vt:lpstr>Learning Objectives</vt:lpstr>
      <vt:lpstr>Ending the HIV Epidemic Starts with Testing</vt:lpstr>
      <vt:lpstr>Plan A: Treat All Treat Fast</vt:lpstr>
      <vt:lpstr>Proportion of Viral Load &lt;200 copies/mL over time from clinical referral in Months</vt:lpstr>
      <vt:lpstr>Relative Risk (95% CI) for Standard Care versus Same Day ART</vt:lpstr>
      <vt:lpstr>Remaining in Care</vt:lpstr>
      <vt:lpstr>What would make you delay ART?</vt:lpstr>
      <vt:lpstr>Only 51% of persons living with HIV are virally suppressed </vt:lpstr>
      <vt:lpstr>What is PrEP? </vt:lpstr>
      <vt:lpstr>Tenofovir disoproxil fumarate (TDF)/emtricitabine (FTC) (Truvada®)</vt:lpstr>
      <vt:lpstr> Tenofovir alafenamide (TAF)/FTC (Descovy®)</vt:lpstr>
      <vt:lpstr>Possible PrEP Candidates People at ongoing, substantial risk of acquiring HIV infection  </vt:lpstr>
      <vt:lpstr>People with STIs within 6 months</vt:lpstr>
      <vt:lpstr>Partner living with HIV</vt:lpstr>
      <vt:lpstr>Pregnancy</vt:lpstr>
      <vt:lpstr>Case Study: Michele </vt:lpstr>
      <vt:lpstr>What would you recommend for Michele? </vt:lpstr>
      <vt:lpstr>You decided to start Michele on PrEP. What tests will you order next?</vt:lpstr>
      <vt:lpstr>Testing prior to PrEP:</vt:lpstr>
      <vt:lpstr>HIV Testing</vt:lpstr>
      <vt:lpstr>Acute HIV definition of acute</vt:lpstr>
      <vt:lpstr>Hepatitis B Testing</vt:lpstr>
      <vt:lpstr>PrEP Initiation Visit - Labs </vt:lpstr>
      <vt:lpstr>TAF/FTC and TDF/FTC and Short-Term Side Effects (lasts 1 month)</vt:lpstr>
      <vt:lpstr>TDF/FTC Long Term Side Effects</vt:lpstr>
      <vt:lpstr>Long Term Side Effects of PrEP on Renal Function by Age Group</vt:lpstr>
      <vt:lpstr>How often should individuals on PrEP be tested for HIV?</vt:lpstr>
      <vt:lpstr>Follow up at least every 3 months </vt:lpstr>
      <vt:lpstr>At least every 6 months </vt:lpstr>
      <vt:lpstr>At least annually</vt:lpstr>
      <vt:lpstr>On-Demand = Intermittent = Non-daily = Event Driven PrEP  </vt:lpstr>
      <vt:lpstr>On-Demand PrEP</vt:lpstr>
      <vt:lpstr>Future directions of PrEP</vt:lpstr>
      <vt:lpstr>Case Study: Paul</vt:lpstr>
      <vt:lpstr>What would you recommend for Paul? </vt:lpstr>
      <vt:lpstr>Challenges    </vt:lpstr>
      <vt:lpstr>Solutions </vt:lpstr>
      <vt:lpstr>When in Doubt, Get Help!</vt:lpstr>
      <vt:lpstr>References</vt:lpstr>
      <vt:lpstr>Additional References</vt:lpstr>
    </vt:vector>
  </TitlesOfParts>
  <Company>UMDNJ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UMDNJ</dc:creator>
  <cp:lastModifiedBy>Nigon, Brittany Marie - (bmnigon)</cp:lastModifiedBy>
  <cp:revision>220</cp:revision>
  <dcterms:created xsi:type="dcterms:W3CDTF">2016-05-10T21:03:54Z</dcterms:created>
  <dcterms:modified xsi:type="dcterms:W3CDTF">2021-04-14T17:47:51Z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0x010100B9690D056DAB0E4C8A4A5D27E0EE0469</vt:lpwstr>
  </property>
</Properties>
</file>