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21.xml" ContentType="application/vnd.openxmlformats-officedocument.presentationml.notesSlide+xml"/>
  <Override PartName="/ppt/comments/comment4.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5.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285" r:id="rId2"/>
    <p:sldId id="286" r:id="rId3"/>
    <p:sldId id="287" r:id="rId4"/>
    <p:sldId id="288" r:id="rId5"/>
    <p:sldId id="303" r:id="rId6"/>
    <p:sldId id="304" r:id="rId7"/>
    <p:sldId id="305" r:id="rId8"/>
    <p:sldId id="306" r:id="rId9"/>
    <p:sldId id="307" r:id="rId10"/>
    <p:sldId id="309" r:id="rId11"/>
    <p:sldId id="310" r:id="rId12"/>
    <p:sldId id="296" r:id="rId13"/>
    <p:sldId id="311" r:id="rId14"/>
    <p:sldId id="289" r:id="rId15"/>
    <p:sldId id="302" r:id="rId16"/>
    <p:sldId id="290" r:id="rId17"/>
    <p:sldId id="295" r:id="rId18"/>
    <p:sldId id="297" r:id="rId19"/>
    <p:sldId id="299" r:id="rId20"/>
    <p:sldId id="298" r:id="rId21"/>
    <p:sldId id="301" r:id="rId22"/>
    <p:sldId id="291" r:id="rId23"/>
    <p:sldId id="292" r:id="rId24"/>
    <p:sldId id="294" r:id="rId25"/>
    <p:sldId id="293" r:id="rId26"/>
    <p:sldId id="312" r:id="rId27"/>
    <p:sldId id="313" r:id="rId28"/>
    <p:sldId id="314" r:id="rId29"/>
    <p:sldId id="315" r:id="rId30"/>
    <p:sldId id="318" r:id="rId31"/>
    <p:sldId id="321" r:id="rId32"/>
    <p:sldId id="319" r:id="rId33"/>
    <p:sldId id="320" r:id="rId34"/>
    <p:sldId id="316" r:id="rId35"/>
    <p:sldId id="317"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aveat Brush" panose="020F0502020204030204" pitchFamily="34" charset="0"/>
      <p:regular r:id="rId42"/>
      <p:bold r:id="rId43"/>
      <p:italic r:id="rId44"/>
      <p:boldItalic r:id="rId45"/>
    </p:embeddedFont>
    <p:embeddedFont>
      <p:font typeface="Patrick Hand"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scal, Brian" initials="AB" lastIdx="4" clrIdx="0">
    <p:extLst>
      <p:ext uri="{19B8F6BF-5375-455C-9EA6-DF929625EA0E}">
        <p15:presenceInfo xmlns:p15="http://schemas.microsoft.com/office/powerpoint/2012/main" userId="S::Brian.Abascal@ucsf.edu::6deabd2a-4b22-41c5-bf04-461e04c20865" providerId="AD"/>
      </p:ext>
    </p:extLst>
  </p:cmAuthor>
  <p:cmAuthor id="2" name="Wright, Jadawn" initials="WJ" lastIdx="5" clrIdx="1">
    <p:extLst>
      <p:ext uri="{19B8F6BF-5375-455C-9EA6-DF929625EA0E}">
        <p15:presenceInfo xmlns:p15="http://schemas.microsoft.com/office/powerpoint/2012/main" userId="S::jadawn.wright@ucsf.edu::6b698ad7-3f95-4d40-9c7d-120946dd1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2558C3-1C43-4897-A917-7B49E80302D7}">
  <a:tblStyle styleId="{CC2558C3-1C43-4897-A917-7B49E80302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8"/>
    <p:restoredTop sz="64314"/>
  </p:normalViewPr>
  <p:slideViewPr>
    <p:cSldViewPr snapToGrid="0" snapToObjects="1">
      <p:cViewPr varScale="1">
        <p:scale>
          <a:sx n="109" d="100"/>
          <a:sy n="109" d="100"/>
        </p:scale>
        <p:origin x="2824" y="176"/>
      </p:cViewPr>
      <p:guideLst/>
    </p:cSldViewPr>
  </p:slideViewPr>
  <p:outlineViewPr>
    <p:cViewPr>
      <p:scale>
        <a:sx n="33" d="100"/>
        <a:sy n="33" d="100"/>
      </p:scale>
      <p:origin x="0" y="-8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07T10:07:20.524" idx="5">
    <p:pos x="10" y="10"/>
    <p:text>Reference needed.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4-07T10:06:57.563" idx="4">
    <p:pos x="10" y="10"/>
    <p:text>Reference needed.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4-07T10:00:04.944" idx="3">
    <p:pos x="10" y="10"/>
    <p:text>Reference needed.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4-07T09:59:29.466" idx="2">
    <p:pos x="10" y="10"/>
    <p:text>Reference needed.</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4-07T09:57:00.574" idx="1">
    <p:pos x="10" y="10"/>
    <p:text>I recommend adding the strategies to the slide. I am concerned that Learning objective 3 is not adequately covered.</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6F1FC-EF97-1D45-965F-F3CDD10CE6D8}" type="doc">
      <dgm:prSet loTypeId="urn:microsoft.com/office/officeart/2005/8/layout/venn2" loCatId="" qsTypeId="urn:microsoft.com/office/officeart/2005/8/quickstyle/simple3" qsCatId="simple" csTypeId="urn:microsoft.com/office/officeart/2005/8/colors/accent0_3" csCatId="mainScheme" phldr="1"/>
      <dgm:spPr/>
      <dgm:t>
        <a:bodyPr/>
        <a:lstStyle/>
        <a:p>
          <a:endParaRPr lang="en-US"/>
        </a:p>
      </dgm:t>
    </dgm:pt>
    <dgm:pt modelId="{5B026628-F2C3-1446-A91D-760DA6CE9F0C}">
      <dgm:prSet phldrT="[Text]" custT="1"/>
      <dgm:spPr/>
      <dgm:t>
        <a:bodyPr/>
        <a:lstStyle/>
        <a:p>
          <a:r>
            <a:rPr lang="en-US" sz="1400" b="1" dirty="0"/>
            <a:t>Structural  </a:t>
          </a:r>
          <a:r>
            <a:rPr lang="en-US" sz="1400" dirty="0"/>
            <a:t> </a:t>
          </a:r>
          <a:r>
            <a:rPr lang="en-US" sz="1000" dirty="0"/>
            <a:t>              State Policies     Institutional Practices</a:t>
          </a:r>
        </a:p>
      </dgm:t>
      <dgm:extLst>
        <a:ext uri="{E40237B7-FDA0-4F09-8148-C483321AD2D9}">
          <dgm14:cNvPr xmlns:dgm14="http://schemas.microsoft.com/office/drawing/2010/diagram" id="0" name="" descr="Structural                 State Policies     Institutional Practices&#10;"/>
        </a:ext>
      </dgm:extLst>
    </dgm:pt>
    <dgm:pt modelId="{435F6BB7-76B5-2443-BA44-59B06DBCAC25}" type="parTrans" cxnId="{CF5D7C82-D2A4-C746-B9D6-87995E70E02B}">
      <dgm:prSet/>
      <dgm:spPr/>
      <dgm:t>
        <a:bodyPr/>
        <a:lstStyle/>
        <a:p>
          <a:endParaRPr lang="en-US"/>
        </a:p>
      </dgm:t>
    </dgm:pt>
    <dgm:pt modelId="{C3B53A0D-95CB-F34D-BCC6-ABE88A5791A6}" type="sibTrans" cxnId="{CF5D7C82-D2A4-C746-B9D6-87995E70E02B}">
      <dgm:prSet/>
      <dgm:spPr/>
      <dgm:t>
        <a:bodyPr/>
        <a:lstStyle/>
        <a:p>
          <a:endParaRPr lang="en-US"/>
        </a:p>
      </dgm:t>
    </dgm:pt>
    <dgm:pt modelId="{13622CAA-8EAE-0144-A0E5-F6BE9D4DD119}">
      <dgm:prSet phldrT="[Text]" custT="1"/>
      <dgm:spPr/>
      <dgm:t>
        <a:bodyPr/>
        <a:lstStyle/>
        <a:p>
          <a:r>
            <a:rPr lang="en-US" sz="1400" b="1" dirty="0" err="1"/>
            <a:t>Interpersonal</a:t>
          </a:r>
          <a:r>
            <a:rPr lang="en-US" sz="1000" dirty="0" err="1"/>
            <a:t>Abuse</a:t>
          </a:r>
          <a:r>
            <a:rPr lang="en-US" sz="1000" dirty="0"/>
            <a:t>, Rejection, Discrimination</a:t>
          </a:r>
        </a:p>
      </dgm:t>
      <dgm:extLst>
        <a:ext uri="{E40237B7-FDA0-4F09-8148-C483321AD2D9}">
          <dgm14:cNvPr xmlns:dgm14="http://schemas.microsoft.com/office/drawing/2010/diagram" id="0" name="" descr="InterpersonalAbuse, Rejection, Discrimination&#10;"/>
        </a:ext>
      </dgm:extLst>
    </dgm:pt>
    <dgm:pt modelId="{AD5B3688-7ADE-AF45-8CEF-0B5CDD19439B}" type="parTrans" cxnId="{54A1E4A5-2CFD-0249-AF93-DA17BF289ED5}">
      <dgm:prSet/>
      <dgm:spPr/>
      <dgm:t>
        <a:bodyPr/>
        <a:lstStyle/>
        <a:p>
          <a:endParaRPr lang="en-US"/>
        </a:p>
      </dgm:t>
    </dgm:pt>
    <dgm:pt modelId="{D782CE3C-0E25-5C48-AA28-3D3BE3CFA71F}" type="sibTrans" cxnId="{54A1E4A5-2CFD-0249-AF93-DA17BF289ED5}">
      <dgm:prSet/>
      <dgm:spPr/>
      <dgm:t>
        <a:bodyPr/>
        <a:lstStyle/>
        <a:p>
          <a:endParaRPr lang="en-US"/>
        </a:p>
      </dgm:t>
    </dgm:pt>
    <dgm:pt modelId="{C5F771D3-73EA-9B4B-9C2C-CE27E81403A3}">
      <dgm:prSet phldrT="[Text]" custT="1"/>
      <dgm:spPr/>
      <dgm:t>
        <a:bodyPr/>
        <a:lstStyle/>
        <a:p>
          <a:r>
            <a:rPr lang="en-US" sz="1400" b="1" dirty="0"/>
            <a:t>Individual</a:t>
          </a:r>
          <a:r>
            <a:rPr lang="en-US" sz="2100" dirty="0"/>
            <a:t>      </a:t>
          </a:r>
          <a:r>
            <a:rPr lang="en-US" sz="1000" dirty="0"/>
            <a:t>Self-Stigma Disclosure</a:t>
          </a:r>
        </a:p>
      </dgm:t>
      <dgm:extLst>
        <a:ext uri="{E40237B7-FDA0-4F09-8148-C483321AD2D9}">
          <dgm14:cNvPr xmlns:dgm14="http://schemas.microsoft.com/office/drawing/2010/diagram" id="0" name="" descr="Individual      Self-Stigma Disclosure&#10;"/>
        </a:ext>
      </dgm:extLst>
    </dgm:pt>
    <dgm:pt modelId="{4EE01E76-0331-424F-9996-5E44EFFE2CF0}" type="parTrans" cxnId="{62765449-58B1-464F-A5EB-868E7290B3CF}">
      <dgm:prSet/>
      <dgm:spPr/>
      <dgm:t>
        <a:bodyPr/>
        <a:lstStyle/>
        <a:p>
          <a:endParaRPr lang="en-US"/>
        </a:p>
      </dgm:t>
    </dgm:pt>
    <dgm:pt modelId="{5BC2CF93-80F9-7744-84EC-9FA6F89311C3}" type="sibTrans" cxnId="{62765449-58B1-464F-A5EB-868E7290B3CF}">
      <dgm:prSet/>
      <dgm:spPr/>
      <dgm:t>
        <a:bodyPr/>
        <a:lstStyle/>
        <a:p>
          <a:endParaRPr lang="en-US"/>
        </a:p>
      </dgm:t>
    </dgm:pt>
    <dgm:pt modelId="{49A6FE36-FFCB-2543-9599-4472BE125435}" type="pres">
      <dgm:prSet presAssocID="{5456F1FC-EF97-1D45-965F-F3CDD10CE6D8}" presName="Name0" presStyleCnt="0">
        <dgm:presLayoutVars>
          <dgm:chMax val="7"/>
          <dgm:resizeHandles val="exact"/>
        </dgm:presLayoutVars>
      </dgm:prSet>
      <dgm:spPr/>
    </dgm:pt>
    <dgm:pt modelId="{8BB498FC-9CDF-404F-894C-39A3D14E3C5D}" type="pres">
      <dgm:prSet presAssocID="{5456F1FC-EF97-1D45-965F-F3CDD10CE6D8}" presName="comp1" presStyleCnt="0"/>
      <dgm:spPr/>
    </dgm:pt>
    <dgm:pt modelId="{C0F1498E-1BDD-814E-A8E8-A7721C29D01C}" type="pres">
      <dgm:prSet presAssocID="{5456F1FC-EF97-1D45-965F-F3CDD10CE6D8}" presName="circle1" presStyleLbl="node1" presStyleIdx="0" presStyleCnt="3" custScaleX="117988" custLinFactNeighborX="2965" custLinFactNeighborY="1"/>
      <dgm:spPr/>
    </dgm:pt>
    <dgm:pt modelId="{684C927D-5DDE-F349-8498-106C409A52EA}" type="pres">
      <dgm:prSet presAssocID="{5456F1FC-EF97-1D45-965F-F3CDD10CE6D8}" presName="c1text" presStyleLbl="node1" presStyleIdx="0" presStyleCnt="3">
        <dgm:presLayoutVars>
          <dgm:bulletEnabled val="1"/>
        </dgm:presLayoutVars>
      </dgm:prSet>
      <dgm:spPr/>
    </dgm:pt>
    <dgm:pt modelId="{8021F50D-8A65-8542-8BC5-34F5E976F792}" type="pres">
      <dgm:prSet presAssocID="{5456F1FC-EF97-1D45-965F-F3CDD10CE6D8}" presName="comp2" presStyleCnt="0"/>
      <dgm:spPr/>
    </dgm:pt>
    <dgm:pt modelId="{68C7141C-9478-9743-86F4-A0BDEB6E61AC}" type="pres">
      <dgm:prSet presAssocID="{5456F1FC-EF97-1D45-965F-F3CDD10CE6D8}" presName="circle2" presStyleLbl="node1" presStyleIdx="1" presStyleCnt="3"/>
      <dgm:spPr/>
    </dgm:pt>
    <dgm:pt modelId="{726C12AA-B751-D146-BDB3-963A75E18678}" type="pres">
      <dgm:prSet presAssocID="{5456F1FC-EF97-1D45-965F-F3CDD10CE6D8}" presName="c2text" presStyleLbl="node1" presStyleIdx="1" presStyleCnt="3">
        <dgm:presLayoutVars>
          <dgm:bulletEnabled val="1"/>
        </dgm:presLayoutVars>
      </dgm:prSet>
      <dgm:spPr/>
    </dgm:pt>
    <dgm:pt modelId="{E9437AE9-3E67-F546-8496-C541C3224B15}" type="pres">
      <dgm:prSet presAssocID="{5456F1FC-EF97-1D45-965F-F3CDD10CE6D8}" presName="comp3" presStyleCnt="0"/>
      <dgm:spPr/>
    </dgm:pt>
    <dgm:pt modelId="{53D04AE7-776B-6742-A2F6-C155BEB8BE1C}" type="pres">
      <dgm:prSet presAssocID="{5456F1FC-EF97-1D45-965F-F3CDD10CE6D8}" presName="circle3" presStyleLbl="node1" presStyleIdx="2" presStyleCnt="3" custLinFactNeighborY="191"/>
      <dgm:spPr/>
    </dgm:pt>
    <dgm:pt modelId="{CD195B98-4CD8-8744-A729-198F84AF703B}" type="pres">
      <dgm:prSet presAssocID="{5456F1FC-EF97-1D45-965F-F3CDD10CE6D8}" presName="c3text" presStyleLbl="node1" presStyleIdx="2" presStyleCnt="3">
        <dgm:presLayoutVars>
          <dgm:bulletEnabled val="1"/>
        </dgm:presLayoutVars>
      </dgm:prSet>
      <dgm:spPr/>
    </dgm:pt>
  </dgm:ptLst>
  <dgm:cxnLst>
    <dgm:cxn modelId="{60ACE734-90BC-1145-A1B9-5D3C3D7EE3DA}" type="presOf" srcId="{C5F771D3-73EA-9B4B-9C2C-CE27E81403A3}" destId="{CD195B98-4CD8-8744-A729-198F84AF703B}" srcOrd="1" destOrd="0" presId="urn:microsoft.com/office/officeart/2005/8/layout/venn2"/>
    <dgm:cxn modelId="{62765449-58B1-464F-A5EB-868E7290B3CF}" srcId="{5456F1FC-EF97-1D45-965F-F3CDD10CE6D8}" destId="{C5F771D3-73EA-9B4B-9C2C-CE27E81403A3}" srcOrd="2" destOrd="0" parTransId="{4EE01E76-0331-424F-9996-5E44EFFE2CF0}" sibTransId="{5BC2CF93-80F9-7744-84EC-9FA6F89311C3}"/>
    <dgm:cxn modelId="{EBD44C5F-B2EB-7348-8F72-266855774BD2}" type="presOf" srcId="{5B026628-F2C3-1446-A91D-760DA6CE9F0C}" destId="{C0F1498E-1BDD-814E-A8E8-A7721C29D01C}" srcOrd="0" destOrd="0" presId="urn:microsoft.com/office/officeart/2005/8/layout/venn2"/>
    <dgm:cxn modelId="{3E0A516E-F61E-374A-BEC4-C8EEE40349A8}" type="presOf" srcId="{5456F1FC-EF97-1D45-965F-F3CDD10CE6D8}" destId="{49A6FE36-FFCB-2543-9599-4472BE125435}" srcOrd="0" destOrd="0" presId="urn:microsoft.com/office/officeart/2005/8/layout/venn2"/>
    <dgm:cxn modelId="{CF5D7C82-D2A4-C746-B9D6-87995E70E02B}" srcId="{5456F1FC-EF97-1D45-965F-F3CDD10CE6D8}" destId="{5B026628-F2C3-1446-A91D-760DA6CE9F0C}" srcOrd="0" destOrd="0" parTransId="{435F6BB7-76B5-2443-BA44-59B06DBCAC25}" sibTransId="{C3B53A0D-95CB-F34D-BCC6-ABE88A5791A6}"/>
    <dgm:cxn modelId="{93E47AA3-95C4-3F45-8AF8-94BE921A851F}" type="presOf" srcId="{13622CAA-8EAE-0144-A0E5-F6BE9D4DD119}" destId="{68C7141C-9478-9743-86F4-A0BDEB6E61AC}" srcOrd="0" destOrd="0" presId="urn:microsoft.com/office/officeart/2005/8/layout/venn2"/>
    <dgm:cxn modelId="{54A1E4A5-2CFD-0249-AF93-DA17BF289ED5}" srcId="{5456F1FC-EF97-1D45-965F-F3CDD10CE6D8}" destId="{13622CAA-8EAE-0144-A0E5-F6BE9D4DD119}" srcOrd="1" destOrd="0" parTransId="{AD5B3688-7ADE-AF45-8CEF-0B5CDD19439B}" sibTransId="{D782CE3C-0E25-5C48-AA28-3D3BE3CFA71F}"/>
    <dgm:cxn modelId="{4BC356AA-8892-8142-81CB-B1D86AE22083}" type="presOf" srcId="{5B026628-F2C3-1446-A91D-760DA6CE9F0C}" destId="{684C927D-5DDE-F349-8498-106C409A52EA}" srcOrd="1" destOrd="0" presId="urn:microsoft.com/office/officeart/2005/8/layout/venn2"/>
    <dgm:cxn modelId="{EB05E7CB-39A5-6243-9ED8-A1C95A5A5B23}" type="presOf" srcId="{C5F771D3-73EA-9B4B-9C2C-CE27E81403A3}" destId="{53D04AE7-776B-6742-A2F6-C155BEB8BE1C}" srcOrd="0" destOrd="0" presId="urn:microsoft.com/office/officeart/2005/8/layout/venn2"/>
    <dgm:cxn modelId="{20CD4AE0-5AB0-BA4A-B3FC-E66BA13EF3A1}" type="presOf" srcId="{13622CAA-8EAE-0144-A0E5-F6BE9D4DD119}" destId="{726C12AA-B751-D146-BDB3-963A75E18678}" srcOrd="1" destOrd="0" presId="urn:microsoft.com/office/officeart/2005/8/layout/venn2"/>
    <dgm:cxn modelId="{A7543CDC-A5F1-4947-88DB-F89DBBC41C5D}" type="presParOf" srcId="{49A6FE36-FFCB-2543-9599-4472BE125435}" destId="{8BB498FC-9CDF-404F-894C-39A3D14E3C5D}" srcOrd="0" destOrd="0" presId="urn:microsoft.com/office/officeart/2005/8/layout/venn2"/>
    <dgm:cxn modelId="{9DFB36D2-6D2A-2B44-B14E-A6929B298EFB}" type="presParOf" srcId="{8BB498FC-9CDF-404F-894C-39A3D14E3C5D}" destId="{C0F1498E-1BDD-814E-A8E8-A7721C29D01C}" srcOrd="0" destOrd="0" presId="urn:microsoft.com/office/officeart/2005/8/layout/venn2"/>
    <dgm:cxn modelId="{8AA71A8F-5B12-F54D-AF66-A879D3F5A90F}" type="presParOf" srcId="{8BB498FC-9CDF-404F-894C-39A3D14E3C5D}" destId="{684C927D-5DDE-F349-8498-106C409A52EA}" srcOrd="1" destOrd="0" presId="urn:microsoft.com/office/officeart/2005/8/layout/venn2"/>
    <dgm:cxn modelId="{21D3D1EE-EDC1-9D48-8864-D1D076BF364E}" type="presParOf" srcId="{49A6FE36-FFCB-2543-9599-4472BE125435}" destId="{8021F50D-8A65-8542-8BC5-34F5E976F792}" srcOrd="1" destOrd="0" presId="urn:microsoft.com/office/officeart/2005/8/layout/venn2"/>
    <dgm:cxn modelId="{23AC45AF-A50D-084F-9BA9-FBF67C0A7DAE}" type="presParOf" srcId="{8021F50D-8A65-8542-8BC5-34F5E976F792}" destId="{68C7141C-9478-9743-86F4-A0BDEB6E61AC}" srcOrd="0" destOrd="0" presId="urn:microsoft.com/office/officeart/2005/8/layout/venn2"/>
    <dgm:cxn modelId="{5098D609-D2A3-D24F-88E9-DAC9757D2D37}" type="presParOf" srcId="{8021F50D-8A65-8542-8BC5-34F5E976F792}" destId="{726C12AA-B751-D146-BDB3-963A75E18678}" srcOrd="1" destOrd="0" presId="urn:microsoft.com/office/officeart/2005/8/layout/venn2"/>
    <dgm:cxn modelId="{20D8DCBD-F2D9-E040-B4AA-DD87A1E4F192}" type="presParOf" srcId="{49A6FE36-FFCB-2543-9599-4472BE125435}" destId="{E9437AE9-3E67-F546-8496-C541C3224B15}" srcOrd="2" destOrd="0" presId="urn:microsoft.com/office/officeart/2005/8/layout/venn2"/>
    <dgm:cxn modelId="{BC8D222A-66ED-C04E-BF17-E2EE54303060}" type="presParOf" srcId="{E9437AE9-3E67-F546-8496-C541C3224B15}" destId="{53D04AE7-776B-6742-A2F6-C155BEB8BE1C}" srcOrd="0" destOrd="0" presId="urn:microsoft.com/office/officeart/2005/8/layout/venn2"/>
    <dgm:cxn modelId="{E4D46762-A6EF-BE48-B0D3-69BF98280CFC}" type="presParOf" srcId="{E9437AE9-3E67-F546-8496-C541C3224B15}" destId="{CD195B98-4CD8-8744-A729-198F84AF703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7FB17-1D6B-B64B-AD91-FB4C0CEB9365}"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34DF4104-933F-C74E-B679-8FEDBC6310DB}">
      <dgm:prSet phldrT="[Text]"/>
      <dgm:spPr/>
      <dgm:t>
        <a:bodyPr/>
        <a:lstStyle/>
        <a:p>
          <a:r>
            <a:rPr lang="en-US" b="1" dirty="0"/>
            <a:t>Workplace</a:t>
          </a:r>
        </a:p>
      </dgm:t>
      <dgm:extLst>
        <a:ext uri="{E40237B7-FDA0-4F09-8148-C483321AD2D9}">
          <dgm14:cNvPr xmlns:dgm14="http://schemas.microsoft.com/office/drawing/2010/diagram" id="0" name="" descr="Workplace&#10;"/>
        </a:ext>
      </dgm:extLst>
    </dgm:pt>
    <dgm:pt modelId="{339CEE54-34CE-B94C-AD30-3E7DBE58D9F1}" type="parTrans" cxnId="{9749D8C4-2777-CE40-A3E2-E86A2F620A99}">
      <dgm:prSet/>
      <dgm:spPr/>
      <dgm:t>
        <a:bodyPr/>
        <a:lstStyle/>
        <a:p>
          <a:endParaRPr lang="en-US"/>
        </a:p>
      </dgm:t>
    </dgm:pt>
    <dgm:pt modelId="{ABC7189A-C75F-2447-A161-B10A10923AC0}" type="sibTrans" cxnId="{9749D8C4-2777-CE40-A3E2-E86A2F620A99}">
      <dgm:prSet/>
      <dgm:spPr/>
      <dgm:t>
        <a:bodyPr/>
        <a:lstStyle/>
        <a:p>
          <a:endParaRPr lang="en-US"/>
        </a:p>
      </dgm:t>
    </dgm:pt>
    <dgm:pt modelId="{066266A9-7AC0-8149-BE60-A768A0A25077}">
      <dgm:prSet phldrT="[Text]"/>
      <dgm:spPr/>
      <dgm:t>
        <a:bodyPr/>
        <a:lstStyle/>
        <a:p>
          <a:r>
            <a:rPr lang="en-US" b="1" dirty="0"/>
            <a:t>Travel</a:t>
          </a:r>
        </a:p>
      </dgm:t>
      <dgm:extLst>
        <a:ext uri="{E40237B7-FDA0-4F09-8148-C483321AD2D9}">
          <dgm14:cNvPr xmlns:dgm14="http://schemas.microsoft.com/office/drawing/2010/diagram" id="0" name="" descr="Travel&#10;"/>
        </a:ext>
      </dgm:extLst>
    </dgm:pt>
    <dgm:pt modelId="{F1D5167B-5A68-9A4C-8649-B5EF54D408DF}" type="parTrans" cxnId="{813300EE-70EC-E14A-BD4B-E995C5911FBC}">
      <dgm:prSet/>
      <dgm:spPr/>
      <dgm:t>
        <a:bodyPr/>
        <a:lstStyle/>
        <a:p>
          <a:endParaRPr lang="en-US"/>
        </a:p>
      </dgm:t>
    </dgm:pt>
    <dgm:pt modelId="{DF73A3D1-C04C-A549-BFBC-26B655629E62}" type="sibTrans" cxnId="{813300EE-70EC-E14A-BD4B-E995C5911FBC}">
      <dgm:prSet/>
      <dgm:spPr/>
      <dgm:t>
        <a:bodyPr/>
        <a:lstStyle/>
        <a:p>
          <a:endParaRPr lang="en-US"/>
        </a:p>
      </dgm:t>
    </dgm:pt>
    <dgm:pt modelId="{4AAF0AB9-5AE3-CC49-85C3-73660F9A3BF1}">
      <dgm:prSet phldrT="[Text]"/>
      <dgm:spPr/>
      <dgm:t>
        <a:bodyPr/>
        <a:lstStyle/>
        <a:p>
          <a:r>
            <a:rPr lang="en-US" b="1" dirty="0"/>
            <a:t>Housing</a:t>
          </a:r>
        </a:p>
      </dgm:t>
      <dgm:extLst>
        <a:ext uri="{E40237B7-FDA0-4F09-8148-C483321AD2D9}">
          <dgm14:cNvPr xmlns:dgm14="http://schemas.microsoft.com/office/drawing/2010/diagram" id="0" name="" descr="Housing&#10;"/>
        </a:ext>
      </dgm:extLst>
    </dgm:pt>
    <dgm:pt modelId="{C0BF8216-DCE8-5546-9A86-FBF1D66555EE}" type="parTrans" cxnId="{570379E7-0B53-2344-B2F0-F67D78174DFF}">
      <dgm:prSet/>
      <dgm:spPr/>
      <dgm:t>
        <a:bodyPr/>
        <a:lstStyle/>
        <a:p>
          <a:endParaRPr lang="en-US"/>
        </a:p>
      </dgm:t>
    </dgm:pt>
    <dgm:pt modelId="{DD3991F1-08FE-1742-A7EB-63BCA2C6810B}" type="sibTrans" cxnId="{570379E7-0B53-2344-B2F0-F67D78174DFF}">
      <dgm:prSet/>
      <dgm:spPr/>
      <dgm:t>
        <a:bodyPr/>
        <a:lstStyle/>
        <a:p>
          <a:endParaRPr lang="en-US"/>
        </a:p>
      </dgm:t>
    </dgm:pt>
    <dgm:pt modelId="{4465914D-F557-B14B-9161-C5F495DC9295}">
      <dgm:prSet phldrT="[Text]"/>
      <dgm:spPr/>
      <dgm:t>
        <a:bodyPr/>
        <a:lstStyle/>
        <a:p>
          <a:r>
            <a:rPr lang="en-US" b="1" dirty="0"/>
            <a:t>Relationships</a:t>
          </a:r>
        </a:p>
      </dgm:t>
      <dgm:extLst>
        <a:ext uri="{E40237B7-FDA0-4F09-8148-C483321AD2D9}">
          <dgm14:cNvPr xmlns:dgm14="http://schemas.microsoft.com/office/drawing/2010/diagram" id="0" name="" descr="Relationships&#10;"/>
        </a:ext>
      </dgm:extLst>
    </dgm:pt>
    <dgm:pt modelId="{346842E0-1A8F-2E4E-9B6F-D7872DF6D642}" type="parTrans" cxnId="{05EC9717-41BC-BC4F-8BAF-B124A739B599}">
      <dgm:prSet/>
      <dgm:spPr/>
      <dgm:t>
        <a:bodyPr/>
        <a:lstStyle/>
        <a:p>
          <a:endParaRPr lang="en-US"/>
        </a:p>
      </dgm:t>
    </dgm:pt>
    <dgm:pt modelId="{6D74C049-08CE-E44D-A856-2A939BAC95B3}" type="sibTrans" cxnId="{05EC9717-41BC-BC4F-8BAF-B124A739B599}">
      <dgm:prSet/>
      <dgm:spPr/>
      <dgm:t>
        <a:bodyPr/>
        <a:lstStyle/>
        <a:p>
          <a:endParaRPr lang="en-US"/>
        </a:p>
      </dgm:t>
    </dgm:pt>
    <dgm:pt modelId="{0661E5A5-9BB7-8C48-B6B5-EB968FCF59DE}">
      <dgm:prSet phldrT="[Text]"/>
      <dgm:spPr/>
      <dgm:t>
        <a:bodyPr/>
        <a:lstStyle/>
        <a:p>
          <a:r>
            <a:rPr lang="en-US" b="1" dirty="0"/>
            <a:t>Healthcare</a:t>
          </a:r>
        </a:p>
      </dgm:t>
      <dgm:extLst>
        <a:ext uri="{E40237B7-FDA0-4F09-8148-C483321AD2D9}">
          <dgm14:cNvPr xmlns:dgm14="http://schemas.microsoft.com/office/drawing/2010/diagram" id="0" name="" descr="Healthcare&#10;"/>
        </a:ext>
      </dgm:extLst>
    </dgm:pt>
    <dgm:pt modelId="{0B5AD307-F4F4-B241-98FF-60F36C53F2B8}" type="parTrans" cxnId="{9E6166D7-9AF0-7F4A-A9AE-16B4C611879B}">
      <dgm:prSet/>
      <dgm:spPr/>
      <dgm:t>
        <a:bodyPr/>
        <a:lstStyle/>
        <a:p>
          <a:endParaRPr lang="en-US"/>
        </a:p>
      </dgm:t>
    </dgm:pt>
    <dgm:pt modelId="{F0BAD36B-640D-7A4F-B192-BFD057D92C95}" type="sibTrans" cxnId="{9E6166D7-9AF0-7F4A-A9AE-16B4C611879B}">
      <dgm:prSet/>
      <dgm:spPr/>
      <dgm:t>
        <a:bodyPr/>
        <a:lstStyle/>
        <a:p>
          <a:endParaRPr lang="en-US"/>
        </a:p>
      </dgm:t>
    </dgm:pt>
    <dgm:pt modelId="{B3D3D177-9786-CC4F-B854-C082C757885C}" type="pres">
      <dgm:prSet presAssocID="{45B7FB17-1D6B-B64B-AD91-FB4C0CEB9365}" presName="diagram" presStyleCnt="0">
        <dgm:presLayoutVars>
          <dgm:dir/>
          <dgm:resizeHandles val="exact"/>
        </dgm:presLayoutVars>
      </dgm:prSet>
      <dgm:spPr/>
    </dgm:pt>
    <dgm:pt modelId="{E3AE6D8C-426E-494A-A75A-F795C8791DA3}" type="pres">
      <dgm:prSet presAssocID="{34DF4104-933F-C74E-B679-8FEDBC6310DB}" presName="node" presStyleLbl="node1" presStyleIdx="0" presStyleCnt="5">
        <dgm:presLayoutVars>
          <dgm:bulletEnabled val="1"/>
        </dgm:presLayoutVars>
      </dgm:prSet>
      <dgm:spPr/>
    </dgm:pt>
    <dgm:pt modelId="{6B9A0B87-F5D7-2D4D-B21A-E5A43ED3672C}" type="pres">
      <dgm:prSet presAssocID="{ABC7189A-C75F-2447-A161-B10A10923AC0}" presName="sibTrans" presStyleCnt="0"/>
      <dgm:spPr/>
    </dgm:pt>
    <dgm:pt modelId="{9DF5B81E-287C-7B4D-A9A4-AC4574BCEF8C}" type="pres">
      <dgm:prSet presAssocID="{066266A9-7AC0-8149-BE60-A768A0A25077}" presName="node" presStyleLbl="node1" presStyleIdx="1" presStyleCnt="5">
        <dgm:presLayoutVars>
          <dgm:bulletEnabled val="1"/>
        </dgm:presLayoutVars>
      </dgm:prSet>
      <dgm:spPr/>
    </dgm:pt>
    <dgm:pt modelId="{EA49DE21-3517-C841-99F4-DBF7CF79C216}" type="pres">
      <dgm:prSet presAssocID="{DF73A3D1-C04C-A549-BFBC-26B655629E62}" presName="sibTrans" presStyleCnt="0"/>
      <dgm:spPr/>
    </dgm:pt>
    <dgm:pt modelId="{B16C1659-628F-4549-B7CF-BE544EC2CC61}" type="pres">
      <dgm:prSet presAssocID="{4AAF0AB9-5AE3-CC49-85C3-73660F9A3BF1}" presName="node" presStyleLbl="node1" presStyleIdx="2" presStyleCnt="5">
        <dgm:presLayoutVars>
          <dgm:bulletEnabled val="1"/>
        </dgm:presLayoutVars>
      </dgm:prSet>
      <dgm:spPr/>
    </dgm:pt>
    <dgm:pt modelId="{5932AF30-24E4-7C44-87A9-F96371E92041}" type="pres">
      <dgm:prSet presAssocID="{DD3991F1-08FE-1742-A7EB-63BCA2C6810B}" presName="sibTrans" presStyleCnt="0"/>
      <dgm:spPr/>
    </dgm:pt>
    <dgm:pt modelId="{BF30A9FD-6948-C14F-93D4-EF58182836E3}" type="pres">
      <dgm:prSet presAssocID="{4465914D-F557-B14B-9161-C5F495DC9295}" presName="node" presStyleLbl="node1" presStyleIdx="3" presStyleCnt="5" custLinFactNeighborX="-6971" custLinFactNeighborY="4604">
        <dgm:presLayoutVars>
          <dgm:bulletEnabled val="1"/>
        </dgm:presLayoutVars>
      </dgm:prSet>
      <dgm:spPr/>
    </dgm:pt>
    <dgm:pt modelId="{BE0E59CB-6D93-8240-A655-B79A98BF819B}" type="pres">
      <dgm:prSet presAssocID="{6D74C049-08CE-E44D-A856-2A939BAC95B3}" presName="sibTrans" presStyleCnt="0"/>
      <dgm:spPr/>
    </dgm:pt>
    <dgm:pt modelId="{1B1DC24E-F308-4F4F-B8F8-4022BF566BFC}" type="pres">
      <dgm:prSet presAssocID="{0661E5A5-9BB7-8C48-B6B5-EB968FCF59DE}" presName="node" presStyleLbl="node1" presStyleIdx="4" presStyleCnt="5" custLinFactNeighborX="-2306" custLinFactNeighborY="1037">
        <dgm:presLayoutVars>
          <dgm:bulletEnabled val="1"/>
        </dgm:presLayoutVars>
      </dgm:prSet>
      <dgm:spPr/>
    </dgm:pt>
  </dgm:ptLst>
  <dgm:cxnLst>
    <dgm:cxn modelId="{05EC9717-41BC-BC4F-8BAF-B124A739B599}" srcId="{45B7FB17-1D6B-B64B-AD91-FB4C0CEB9365}" destId="{4465914D-F557-B14B-9161-C5F495DC9295}" srcOrd="3" destOrd="0" parTransId="{346842E0-1A8F-2E4E-9B6F-D7872DF6D642}" sibTransId="{6D74C049-08CE-E44D-A856-2A939BAC95B3}"/>
    <dgm:cxn modelId="{5701BF62-C49D-1345-97EB-ECBA334ED436}" type="presOf" srcId="{4AAF0AB9-5AE3-CC49-85C3-73660F9A3BF1}" destId="{B16C1659-628F-4549-B7CF-BE544EC2CC61}" srcOrd="0" destOrd="0" presId="urn:microsoft.com/office/officeart/2005/8/layout/default"/>
    <dgm:cxn modelId="{2209E2A5-1B4B-744D-AF19-28B01E1FC3DE}" type="presOf" srcId="{066266A9-7AC0-8149-BE60-A768A0A25077}" destId="{9DF5B81E-287C-7B4D-A9A4-AC4574BCEF8C}" srcOrd="0" destOrd="0" presId="urn:microsoft.com/office/officeart/2005/8/layout/default"/>
    <dgm:cxn modelId="{FBF741AA-8A75-924D-969E-99C6BA3BAF54}" type="presOf" srcId="{4465914D-F557-B14B-9161-C5F495DC9295}" destId="{BF30A9FD-6948-C14F-93D4-EF58182836E3}" srcOrd="0" destOrd="0" presId="urn:microsoft.com/office/officeart/2005/8/layout/default"/>
    <dgm:cxn modelId="{311186AB-9D4C-8D44-AC7A-8A2DF1F290C8}" type="presOf" srcId="{0661E5A5-9BB7-8C48-B6B5-EB968FCF59DE}" destId="{1B1DC24E-F308-4F4F-B8F8-4022BF566BFC}" srcOrd="0" destOrd="0" presId="urn:microsoft.com/office/officeart/2005/8/layout/default"/>
    <dgm:cxn modelId="{1E93E2B4-CB2D-8346-B49B-C3DC3A92218D}" type="presOf" srcId="{45B7FB17-1D6B-B64B-AD91-FB4C0CEB9365}" destId="{B3D3D177-9786-CC4F-B854-C082C757885C}" srcOrd="0" destOrd="0" presId="urn:microsoft.com/office/officeart/2005/8/layout/default"/>
    <dgm:cxn modelId="{9749D8C4-2777-CE40-A3E2-E86A2F620A99}" srcId="{45B7FB17-1D6B-B64B-AD91-FB4C0CEB9365}" destId="{34DF4104-933F-C74E-B679-8FEDBC6310DB}" srcOrd="0" destOrd="0" parTransId="{339CEE54-34CE-B94C-AD30-3E7DBE58D9F1}" sibTransId="{ABC7189A-C75F-2447-A161-B10A10923AC0}"/>
    <dgm:cxn modelId="{DBB920CF-658B-6740-9DE0-3C9C8E46BE55}" type="presOf" srcId="{34DF4104-933F-C74E-B679-8FEDBC6310DB}" destId="{E3AE6D8C-426E-494A-A75A-F795C8791DA3}" srcOrd="0" destOrd="0" presId="urn:microsoft.com/office/officeart/2005/8/layout/default"/>
    <dgm:cxn modelId="{9E6166D7-9AF0-7F4A-A9AE-16B4C611879B}" srcId="{45B7FB17-1D6B-B64B-AD91-FB4C0CEB9365}" destId="{0661E5A5-9BB7-8C48-B6B5-EB968FCF59DE}" srcOrd="4" destOrd="0" parTransId="{0B5AD307-F4F4-B241-98FF-60F36C53F2B8}" sibTransId="{F0BAD36B-640D-7A4F-B192-BFD057D92C95}"/>
    <dgm:cxn modelId="{570379E7-0B53-2344-B2F0-F67D78174DFF}" srcId="{45B7FB17-1D6B-B64B-AD91-FB4C0CEB9365}" destId="{4AAF0AB9-5AE3-CC49-85C3-73660F9A3BF1}" srcOrd="2" destOrd="0" parTransId="{C0BF8216-DCE8-5546-9A86-FBF1D66555EE}" sibTransId="{DD3991F1-08FE-1742-A7EB-63BCA2C6810B}"/>
    <dgm:cxn modelId="{813300EE-70EC-E14A-BD4B-E995C5911FBC}" srcId="{45B7FB17-1D6B-B64B-AD91-FB4C0CEB9365}" destId="{066266A9-7AC0-8149-BE60-A768A0A25077}" srcOrd="1" destOrd="0" parTransId="{F1D5167B-5A68-9A4C-8649-B5EF54D408DF}" sibTransId="{DF73A3D1-C04C-A549-BFBC-26B655629E62}"/>
    <dgm:cxn modelId="{B8605038-0845-E34F-8015-16E2669BBC84}" type="presParOf" srcId="{B3D3D177-9786-CC4F-B854-C082C757885C}" destId="{E3AE6D8C-426E-494A-A75A-F795C8791DA3}" srcOrd="0" destOrd="0" presId="urn:microsoft.com/office/officeart/2005/8/layout/default"/>
    <dgm:cxn modelId="{E86FF855-3D66-C84D-B106-4A650471F477}" type="presParOf" srcId="{B3D3D177-9786-CC4F-B854-C082C757885C}" destId="{6B9A0B87-F5D7-2D4D-B21A-E5A43ED3672C}" srcOrd="1" destOrd="0" presId="urn:microsoft.com/office/officeart/2005/8/layout/default"/>
    <dgm:cxn modelId="{A6BBE8EC-FF29-1542-BA85-8562D12872CC}" type="presParOf" srcId="{B3D3D177-9786-CC4F-B854-C082C757885C}" destId="{9DF5B81E-287C-7B4D-A9A4-AC4574BCEF8C}" srcOrd="2" destOrd="0" presId="urn:microsoft.com/office/officeart/2005/8/layout/default"/>
    <dgm:cxn modelId="{3BA0DAB7-0EDA-964B-801C-4C23F6A6ED3A}" type="presParOf" srcId="{B3D3D177-9786-CC4F-B854-C082C757885C}" destId="{EA49DE21-3517-C841-99F4-DBF7CF79C216}" srcOrd="3" destOrd="0" presId="urn:microsoft.com/office/officeart/2005/8/layout/default"/>
    <dgm:cxn modelId="{F96EF2BA-6A64-7E41-B882-8BBC8533ED60}" type="presParOf" srcId="{B3D3D177-9786-CC4F-B854-C082C757885C}" destId="{B16C1659-628F-4549-B7CF-BE544EC2CC61}" srcOrd="4" destOrd="0" presId="urn:microsoft.com/office/officeart/2005/8/layout/default"/>
    <dgm:cxn modelId="{4A9616B8-92B6-FD41-A280-38AA38A61328}" type="presParOf" srcId="{B3D3D177-9786-CC4F-B854-C082C757885C}" destId="{5932AF30-24E4-7C44-87A9-F96371E92041}" srcOrd="5" destOrd="0" presId="urn:microsoft.com/office/officeart/2005/8/layout/default"/>
    <dgm:cxn modelId="{60B97A20-FBBB-8C48-A6EE-477DA6F27B66}" type="presParOf" srcId="{B3D3D177-9786-CC4F-B854-C082C757885C}" destId="{BF30A9FD-6948-C14F-93D4-EF58182836E3}" srcOrd="6" destOrd="0" presId="urn:microsoft.com/office/officeart/2005/8/layout/default"/>
    <dgm:cxn modelId="{249D508C-3301-A148-A9B3-E7266DAAAAB7}" type="presParOf" srcId="{B3D3D177-9786-CC4F-B854-C082C757885C}" destId="{BE0E59CB-6D93-8240-A655-B79A98BF819B}" srcOrd="7" destOrd="0" presId="urn:microsoft.com/office/officeart/2005/8/layout/default"/>
    <dgm:cxn modelId="{C58E0928-ADD2-8A4E-806F-82D9A2C91AFD}" type="presParOf" srcId="{B3D3D177-9786-CC4F-B854-C082C757885C}" destId="{1B1DC24E-F308-4F4F-B8F8-4022BF566BF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C61F8-4750-E946-A499-86B0B6C7AA76}"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416035EE-1659-5547-944F-74C5EF1EF6AB}">
      <dgm:prSet phldrT="[Text]"/>
      <dgm:spPr/>
      <dgm:t>
        <a:bodyPr/>
        <a:lstStyle/>
        <a:p>
          <a:r>
            <a:rPr lang="en-US" b="1" dirty="0"/>
            <a:t>Intrapersonal </a:t>
          </a:r>
        </a:p>
        <a:p>
          <a:r>
            <a:rPr lang="en-US" b="1" dirty="0"/>
            <a:t>Level</a:t>
          </a:r>
        </a:p>
      </dgm:t>
      <dgm:extLst>
        <a:ext uri="{E40237B7-FDA0-4F09-8148-C483321AD2D9}">
          <dgm14:cNvPr xmlns:dgm14="http://schemas.microsoft.com/office/drawing/2010/diagram" id="0" name="" descr="Intrapersonal &#10;Level&#10;"/>
        </a:ext>
      </dgm:extLst>
    </dgm:pt>
    <dgm:pt modelId="{76541AF3-797F-5C49-BCD1-81C7E4CCBC75}" type="parTrans" cxnId="{36E540D9-5240-7D41-BB90-2BECF9BA6BEB}">
      <dgm:prSet/>
      <dgm:spPr/>
      <dgm:t>
        <a:bodyPr/>
        <a:lstStyle/>
        <a:p>
          <a:endParaRPr lang="en-US"/>
        </a:p>
      </dgm:t>
    </dgm:pt>
    <dgm:pt modelId="{0621A2CB-9F8C-DE4D-81FF-D1ADC154133C}" type="sibTrans" cxnId="{36E540D9-5240-7D41-BB90-2BECF9BA6BEB}">
      <dgm:prSet/>
      <dgm:spPr/>
      <dgm:t>
        <a:bodyPr/>
        <a:lstStyle/>
        <a:p>
          <a:endParaRPr lang="en-US"/>
        </a:p>
      </dgm:t>
    </dgm:pt>
    <dgm:pt modelId="{B7747767-520A-CA48-84C9-11AF8E04152D}">
      <dgm:prSet phldrT="[Text]"/>
      <dgm:spPr/>
      <dgm:t>
        <a:bodyPr/>
        <a:lstStyle/>
        <a:p>
          <a:r>
            <a:rPr lang="en-US" b="1" dirty="0"/>
            <a:t>Interpersonal </a:t>
          </a:r>
        </a:p>
        <a:p>
          <a:r>
            <a:rPr lang="en-US" b="1" dirty="0"/>
            <a:t>Level</a:t>
          </a:r>
        </a:p>
      </dgm:t>
      <dgm:extLst>
        <a:ext uri="{E40237B7-FDA0-4F09-8148-C483321AD2D9}">
          <dgm14:cNvPr xmlns:dgm14="http://schemas.microsoft.com/office/drawing/2010/diagram" id="0" name="" descr="Interpersonal &#10;Level&#10;"/>
        </a:ext>
      </dgm:extLst>
    </dgm:pt>
    <dgm:pt modelId="{08212698-12BD-8D4D-AD07-C967B7402116}" type="parTrans" cxnId="{FFD6CC3A-D57E-0B46-A3D8-5CA3A21D0B95}">
      <dgm:prSet/>
      <dgm:spPr/>
      <dgm:t>
        <a:bodyPr/>
        <a:lstStyle/>
        <a:p>
          <a:endParaRPr lang="en-US"/>
        </a:p>
      </dgm:t>
    </dgm:pt>
    <dgm:pt modelId="{A661CC07-7AC2-014F-9CB9-32A1F2961B28}" type="sibTrans" cxnId="{FFD6CC3A-D57E-0B46-A3D8-5CA3A21D0B95}">
      <dgm:prSet/>
      <dgm:spPr/>
      <dgm:t>
        <a:bodyPr/>
        <a:lstStyle/>
        <a:p>
          <a:endParaRPr lang="en-US"/>
        </a:p>
      </dgm:t>
    </dgm:pt>
    <dgm:pt modelId="{3873BC6A-962C-3F4B-9B86-75381A496201}">
      <dgm:prSet phldrT="[Text]"/>
      <dgm:spPr/>
      <dgm:t>
        <a:bodyPr/>
        <a:lstStyle/>
        <a:p>
          <a:r>
            <a:rPr lang="en-US" b="1" dirty="0"/>
            <a:t>Community Level</a:t>
          </a:r>
        </a:p>
      </dgm:t>
      <dgm:extLst>
        <a:ext uri="{E40237B7-FDA0-4F09-8148-C483321AD2D9}">
          <dgm14:cNvPr xmlns:dgm14="http://schemas.microsoft.com/office/drawing/2010/diagram" id="0" name="" descr="Community Level&#10;"/>
        </a:ext>
      </dgm:extLst>
    </dgm:pt>
    <dgm:pt modelId="{DAA3191D-04C1-1846-A860-C753D11B3388}" type="parTrans" cxnId="{4E12FA55-161C-9040-9766-CED6362B3C4A}">
      <dgm:prSet/>
      <dgm:spPr/>
      <dgm:t>
        <a:bodyPr/>
        <a:lstStyle/>
        <a:p>
          <a:endParaRPr lang="en-US"/>
        </a:p>
      </dgm:t>
    </dgm:pt>
    <dgm:pt modelId="{49CD33A2-8082-CE47-9ADA-75ED500D7453}" type="sibTrans" cxnId="{4E12FA55-161C-9040-9766-CED6362B3C4A}">
      <dgm:prSet/>
      <dgm:spPr/>
      <dgm:t>
        <a:bodyPr/>
        <a:lstStyle/>
        <a:p>
          <a:endParaRPr lang="en-US"/>
        </a:p>
      </dgm:t>
    </dgm:pt>
    <dgm:pt modelId="{2F279B2D-9A66-7D4F-9F88-C2E01366F5AC}">
      <dgm:prSet phldrT="[Text]"/>
      <dgm:spPr/>
      <dgm:t>
        <a:bodyPr/>
        <a:lstStyle/>
        <a:p>
          <a:r>
            <a:rPr lang="en-US" b="1" dirty="0"/>
            <a:t>Organizational Level</a:t>
          </a:r>
        </a:p>
      </dgm:t>
      <dgm:extLst>
        <a:ext uri="{E40237B7-FDA0-4F09-8148-C483321AD2D9}">
          <dgm14:cNvPr xmlns:dgm14="http://schemas.microsoft.com/office/drawing/2010/diagram" id="0" name="" descr="Organizational Level&#10;"/>
        </a:ext>
      </dgm:extLst>
    </dgm:pt>
    <dgm:pt modelId="{57783CB4-BEF8-DF44-A0E1-C43ED87ED4ED}" type="parTrans" cxnId="{DC41FA3A-A02D-1B44-BA24-654B096306BC}">
      <dgm:prSet/>
      <dgm:spPr/>
      <dgm:t>
        <a:bodyPr/>
        <a:lstStyle/>
        <a:p>
          <a:endParaRPr lang="en-US"/>
        </a:p>
      </dgm:t>
    </dgm:pt>
    <dgm:pt modelId="{EC2D0FF5-E623-2744-9F40-06BD29D4F44B}" type="sibTrans" cxnId="{DC41FA3A-A02D-1B44-BA24-654B096306BC}">
      <dgm:prSet/>
      <dgm:spPr/>
      <dgm:t>
        <a:bodyPr/>
        <a:lstStyle/>
        <a:p>
          <a:endParaRPr lang="en-US"/>
        </a:p>
      </dgm:t>
    </dgm:pt>
    <dgm:pt modelId="{6F7FC1CA-CEA8-E449-8A48-F753236BC408}">
      <dgm:prSet phldrT="[Text]"/>
      <dgm:spPr/>
      <dgm:t>
        <a:bodyPr/>
        <a:lstStyle/>
        <a:p>
          <a:r>
            <a:rPr lang="en-US" b="1" dirty="0"/>
            <a:t>Structural</a:t>
          </a:r>
        </a:p>
        <a:p>
          <a:r>
            <a:rPr lang="en-US" b="1" dirty="0"/>
            <a:t>Level</a:t>
          </a:r>
        </a:p>
      </dgm:t>
      <dgm:extLst>
        <a:ext uri="{E40237B7-FDA0-4F09-8148-C483321AD2D9}">
          <dgm14:cNvPr xmlns:dgm14="http://schemas.microsoft.com/office/drawing/2010/diagram" id="0" name="" descr="Structural&#10;Level&#10;"/>
        </a:ext>
      </dgm:extLst>
    </dgm:pt>
    <dgm:pt modelId="{C8CF9097-19D3-934F-AB3A-0D2F7D3057E7}" type="parTrans" cxnId="{083F357E-EB93-F94C-9143-2CAABC96A01A}">
      <dgm:prSet/>
      <dgm:spPr/>
      <dgm:t>
        <a:bodyPr/>
        <a:lstStyle/>
        <a:p>
          <a:endParaRPr lang="en-US"/>
        </a:p>
      </dgm:t>
    </dgm:pt>
    <dgm:pt modelId="{9A0AD4F9-138C-1442-9CF1-9E65D8DD6FFB}" type="sibTrans" cxnId="{083F357E-EB93-F94C-9143-2CAABC96A01A}">
      <dgm:prSet/>
      <dgm:spPr/>
      <dgm:t>
        <a:bodyPr/>
        <a:lstStyle/>
        <a:p>
          <a:endParaRPr lang="en-US"/>
        </a:p>
      </dgm:t>
    </dgm:pt>
    <dgm:pt modelId="{DF643571-56E8-F846-93B3-B1C8487C7B69}" type="pres">
      <dgm:prSet presAssocID="{928C61F8-4750-E946-A499-86B0B6C7AA76}" presName="diagram" presStyleCnt="0">
        <dgm:presLayoutVars>
          <dgm:dir/>
          <dgm:resizeHandles val="exact"/>
        </dgm:presLayoutVars>
      </dgm:prSet>
      <dgm:spPr/>
    </dgm:pt>
    <dgm:pt modelId="{6E4C1FB5-ACD4-D943-96CA-3557D8964229}" type="pres">
      <dgm:prSet presAssocID="{416035EE-1659-5547-944F-74C5EF1EF6AB}" presName="node" presStyleLbl="node1" presStyleIdx="0" presStyleCnt="5">
        <dgm:presLayoutVars>
          <dgm:bulletEnabled val="1"/>
        </dgm:presLayoutVars>
      </dgm:prSet>
      <dgm:spPr/>
    </dgm:pt>
    <dgm:pt modelId="{6197DCFC-094C-B547-94FA-2A0870F54DDB}" type="pres">
      <dgm:prSet presAssocID="{0621A2CB-9F8C-DE4D-81FF-D1ADC154133C}" presName="sibTrans" presStyleCnt="0"/>
      <dgm:spPr/>
    </dgm:pt>
    <dgm:pt modelId="{22493CEB-13CD-E649-A258-58B242F7CEE0}" type="pres">
      <dgm:prSet presAssocID="{B7747767-520A-CA48-84C9-11AF8E04152D}" presName="node" presStyleLbl="node1" presStyleIdx="1" presStyleCnt="5">
        <dgm:presLayoutVars>
          <dgm:bulletEnabled val="1"/>
        </dgm:presLayoutVars>
      </dgm:prSet>
      <dgm:spPr/>
    </dgm:pt>
    <dgm:pt modelId="{920D122B-665D-FB4F-9BA8-FB4FA1D52B56}" type="pres">
      <dgm:prSet presAssocID="{A661CC07-7AC2-014F-9CB9-32A1F2961B28}" presName="sibTrans" presStyleCnt="0"/>
      <dgm:spPr/>
    </dgm:pt>
    <dgm:pt modelId="{09C5C76A-B160-5946-B222-1EFA0750FD99}" type="pres">
      <dgm:prSet presAssocID="{3873BC6A-962C-3F4B-9B86-75381A496201}" presName="node" presStyleLbl="node1" presStyleIdx="2" presStyleCnt="5">
        <dgm:presLayoutVars>
          <dgm:bulletEnabled val="1"/>
        </dgm:presLayoutVars>
      </dgm:prSet>
      <dgm:spPr/>
    </dgm:pt>
    <dgm:pt modelId="{A482CF49-29C2-0A42-AB1C-68E46D067AAB}" type="pres">
      <dgm:prSet presAssocID="{49CD33A2-8082-CE47-9ADA-75ED500D7453}" presName="sibTrans" presStyleCnt="0"/>
      <dgm:spPr/>
    </dgm:pt>
    <dgm:pt modelId="{73734628-675B-D243-BC97-FC9D086F392D}" type="pres">
      <dgm:prSet presAssocID="{2F279B2D-9A66-7D4F-9F88-C2E01366F5AC}" presName="node" presStyleLbl="node1" presStyleIdx="3" presStyleCnt="5">
        <dgm:presLayoutVars>
          <dgm:bulletEnabled val="1"/>
        </dgm:presLayoutVars>
      </dgm:prSet>
      <dgm:spPr/>
    </dgm:pt>
    <dgm:pt modelId="{21CB31A2-131E-FD4B-A2AA-7BE420340457}" type="pres">
      <dgm:prSet presAssocID="{EC2D0FF5-E623-2744-9F40-06BD29D4F44B}" presName="sibTrans" presStyleCnt="0"/>
      <dgm:spPr/>
    </dgm:pt>
    <dgm:pt modelId="{BC10A594-646E-174E-BF2E-84E587E0CB50}" type="pres">
      <dgm:prSet presAssocID="{6F7FC1CA-CEA8-E449-8A48-F753236BC408}" presName="node" presStyleLbl="node1" presStyleIdx="4" presStyleCnt="5">
        <dgm:presLayoutVars>
          <dgm:bulletEnabled val="1"/>
        </dgm:presLayoutVars>
      </dgm:prSet>
      <dgm:spPr/>
    </dgm:pt>
  </dgm:ptLst>
  <dgm:cxnLst>
    <dgm:cxn modelId="{6CF4000B-9385-394A-96E8-81A55DD714CC}" type="presOf" srcId="{6F7FC1CA-CEA8-E449-8A48-F753236BC408}" destId="{BC10A594-646E-174E-BF2E-84E587E0CB50}" srcOrd="0" destOrd="0" presId="urn:microsoft.com/office/officeart/2005/8/layout/default"/>
    <dgm:cxn modelId="{FFD6CC3A-D57E-0B46-A3D8-5CA3A21D0B95}" srcId="{928C61F8-4750-E946-A499-86B0B6C7AA76}" destId="{B7747767-520A-CA48-84C9-11AF8E04152D}" srcOrd="1" destOrd="0" parTransId="{08212698-12BD-8D4D-AD07-C967B7402116}" sibTransId="{A661CC07-7AC2-014F-9CB9-32A1F2961B28}"/>
    <dgm:cxn modelId="{DC41FA3A-A02D-1B44-BA24-654B096306BC}" srcId="{928C61F8-4750-E946-A499-86B0B6C7AA76}" destId="{2F279B2D-9A66-7D4F-9F88-C2E01366F5AC}" srcOrd="3" destOrd="0" parTransId="{57783CB4-BEF8-DF44-A0E1-C43ED87ED4ED}" sibTransId="{EC2D0FF5-E623-2744-9F40-06BD29D4F44B}"/>
    <dgm:cxn modelId="{4E12FA55-161C-9040-9766-CED6362B3C4A}" srcId="{928C61F8-4750-E946-A499-86B0B6C7AA76}" destId="{3873BC6A-962C-3F4B-9B86-75381A496201}" srcOrd="2" destOrd="0" parTransId="{DAA3191D-04C1-1846-A860-C753D11B3388}" sibTransId="{49CD33A2-8082-CE47-9ADA-75ED500D7453}"/>
    <dgm:cxn modelId="{128E8C59-3A6A-3044-A0FA-0A2D32D9245B}" type="presOf" srcId="{B7747767-520A-CA48-84C9-11AF8E04152D}" destId="{22493CEB-13CD-E649-A258-58B242F7CEE0}" srcOrd="0" destOrd="0" presId="urn:microsoft.com/office/officeart/2005/8/layout/default"/>
    <dgm:cxn modelId="{083F357E-EB93-F94C-9143-2CAABC96A01A}" srcId="{928C61F8-4750-E946-A499-86B0B6C7AA76}" destId="{6F7FC1CA-CEA8-E449-8A48-F753236BC408}" srcOrd="4" destOrd="0" parTransId="{C8CF9097-19D3-934F-AB3A-0D2F7D3057E7}" sibTransId="{9A0AD4F9-138C-1442-9CF1-9E65D8DD6FFB}"/>
    <dgm:cxn modelId="{5B9B18C3-5278-9F40-BF73-7DAEA8457357}" type="presOf" srcId="{3873BC6A-962C-3F4B-9B86-75381A496201}" destId="{09C5C76A-B160-5946-B222-1EFA0750FD99}" srcOrd="0" destOrd="0" presId="urn:microsoft.com/office/officeart/2005/8/layout/default"/>
    <dgm:cxn modelId="{DD2021CD-94D1-CE42-A142-2458E431E588}" type="presOf" srcId="{416035EE-1659-5547-944F-74C5EF1EF6AB}" destId="{6E4C1FB5-ACD4-D943-96CA-3557D8964229}" srcOrd="0" destOrd="0" presId="urn:microsoft.com/office/officeart/2005/8/layout/default"/>
    <dgm:cxn modelId="{36E540D9-5240-7D41-BB90-2BECF9BA6BEB}" srcId="{928C61F8-4750-E946-A499-86B0B6C7AA76}" destId="{416035EE-1659-5547-944F-74C5EF1EF6AB}" srcOrd="0" destOrd="0" parTransId="{76541AF3-797F-5C49-BCD1-81C7E4CCBC75}" sibTransId="{0621A2CB-9F8C-DE4D-81FF-D1ADC154133C}"/>
    <dgm:cxn modelId="{655910EC-50D7-D949-8C62-4B29DF85E243}" type="presOf" srcId="{2F279B2D-9A66-7D4F-9F88-C2E01366F5AC}" destId="{73734628-675B-D243-BC97-FC9D086F392D}" srcOrd="0" destOrd="0" presId="urn:microsoft.com/office/officeart/2005/8/layout/default"/>
    <dgm:cxn modelId="{336C7CF6-3B72-8C4A-9089-1A93AAC30C6A}" type="presOf" srcId="{928C61F8-4750-E946-A499-86B0B6C7AA76}" destId="{DF643571-56E8-F846-93B3-B1C8487C7B69}" srcOrd="0" destOrd="0" presId="urn:microsoft.com/office/officeart/2005/8/layout/default"/>
    <dgm:cxn modelId="{8547089E-55C8-C94F-B2F5-E83995F45329}" type="presParOf" srcId="{DF643571-56E8-F846-93B3-B1C8487C7B69}" destId="{6E4C1FB5-ACD4-D943-96CA-3557D8964229}" srcOrd="0" destOrd="0" presId="urn:microsoft.com/office/officeart/2005/8/layout/default"/>
    <dgm:cxn modelId="{EAA44B9B-FB4C-4041-8D1C-F232087DCE6B}" type="presParOf" srcId="{DF643571-56E8-F846-93B3-B1C8487C7B69}" destId="{6197DCFC-094C-B547-94FA-2A0870F54DDB}" srcOrd="1" destOrd="0" presId="urn:microsoft.com/office/officeart/2005/8/layout/default"/>
    <dgm:cxn modelId="{278352A8-CBC6-A24C-8727-D5299CD6854C}" type="presParOf" srcId="{DF643571-56E8-F846-93B3-B1C8487C7B69}" destId="{22493CEB-13CD-E649-A258-58B242F7CEE0}" srcOrd="2" destOrd="0" presId="urn:microsoft.com/office/officeart/2005/8/layout/default"/>
    <dgm:cxn modelId="{7DFD9E9F-1DEF-FB40-8C73-E74F89B26552}" type="presParOf" srcId="{DF643571-56E8-F846-93B3-B1C8487C7B69}" destId="{920D122B-665D-FB4F-9BA8-FB4FA1D52B56}" srcOrd="3" destOrd="0" presId="urn:microsoft.com/office/officeart/2005/8/layout/default"/>
    <dgm:cxn modelId="{C709FBD5-0A27-3240-8128-C48F9AEF831D}" type="presParOf" srcId="{DF643571-56E8-F846-93B3-B1C8487C7B69}" destId="{09C5C76A-B160-5946-B222-1EFA0750FD99}" srcOrd="4" destOrd="0" presId="urn:microsoft.com/office/officeart/2005/8/layout/default"/>
    <dgm:cxn modelId="{A98A6420-2720-834C-9844-5802E9AF3A6B}" type="presParOf" srcId="{DF643571-56E8-F846-93B3-B1C8487C7B69}" destId="{A482CF49-29C2-0A42-AB1C-68E46D067AAB}" srcOrd="5" destOrd="0" presId="urn:microsoft.com/office/officeart/2005/8/layout/default"/>
    <dgm:cxn modelId="{BCD582F2-3776-CC41-8487-021F71C7EBC7}" type="presParOf" srcId="{DF643571-56E8-F846-93B3-B1C8487C7B69}" destId="{73734628-675B-D243-BC97-FC9D086F392D}" srcOrd="6" destOrd="0" presId="urn:microsoft.com/office/officeart/2005/8/layout/default"/>
    <dgm:cxn modelId="{CB2572AC-9296-9147-88E1-F4AF5EF9D353}" type="presParOf" srcId="{DF643571-56E8-F846-93B3-B1C8487C7B69}" destId="{21CB31A2-131E-FD4B-A2AA-7BE420340457}" srcOrd="7" destOrd="0" presId="urn:microsoft.com/office/officeart/2005/8/layout/default"/>
    <dgm:cxn modelId="{4FBE39FC-CDB4-8B48-9170-42DFF588775A}" type="presParOf" srcId="{DF643571-56E8-F846-93B3-B1C8487C7B69}" destId="{BC10A594-646E-174E-BF2E-84E587E0CB5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498E-1BDD-814E-A8E8-A7721C29D01C}">
      <dsp:nvSpPr>
        <dsp:cNvPr id="0" name=""/>
        <dsp:cNvSpPr/>
      </dsp:nvSpPr>
      <dsp:spPr>
        <a:xfrm>
          <a:off x="939361" y="0"/>
          <a:ext cx="4558261" cy="3863326"/>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Structural  </a:t>
          </a:r>
          <a:r>
            <a:rPr lang="en-US" sz="1400" kern="1200" dirty="0"/>
            <a:t> </a:t>
          </a:r>
          <a:r>
            <a:rPr lang="en-US" sz="1000" kern="1200" dirty="0"/>
            <a:t>              State Policies     Institutional Practices</a:t>
          </a:r>
        </a:p>
      </dsp:txBody>
      <dsp:txXfrm>
        <a:off x="2421935" y="193166"/>
        <a:ext cx="1593112" cy="579498"/>
      </dsp:txXfrm>
    </dsp:sp>
    <dsp:sp modelId="{68C7141C-9478-9743-86F4-A0BDEB6E61AC}">
      <dsp:nvSpPr>
        <dsp:cNvPr id="0" name=""/>
        <dsp:cNvSpPr/>
      </dsp:nvSpPr>
      <dsp:spPr>
        <a:xfrm>
          <a:off x="1655197" y="965831"/>
          <a:ext cx="2897494" cy="2897494"/>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t>Interpersonal</a:t>
          </a:r>
          <a:r>
            <a:rPr lang="en-US" sz="1000" kern="1200" dirty="0" err="1"/>
            <a:t>Abuse</a:t>
          </a:r>
          <a:r>
            <a:rPr lang="en-US" sz="1000" kern="1200" dirty="0"/>
            <a:t>, Rejection, Discrimination</a:t>
          </a:r>
        </a:p>
      </dsp:txBody>
      <dsp:txXfrm>
        <a:off x="2428828" y="1146924"/>
        <a:ext cx="1350232" cy="543280"/>
      </dsp:txXfrm>
    </dsp:sp>
    <dsp:sp modelId="{53D04AE7-776B-6742-A2F6-C155BEB8BE1C}">
      <dsp:nvSpPr>
        <dsp:cNvPr id="0" name=""/>
        <dsp:cNvSpPr/>
      </dsp:nvSpPr>
      <dsp:spPr>
        <a:xfrm>
          <a:off x="2138113" y="1931663"/>
          <a:ext cx="1931663" cy="1931663"/>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Individual</a:t>
          </a:r>
          <a:r>
            <a:rPr lang="en-US" sz="2100" kern="1200" dirty="0"/>
            <a:t>      </a:t>
          </a:r>
          <a:r>
            <a:rPr lang="en-US" sz="1000" kern="1200" dirty="0"/>
            <a:t>Self-Stigma Disclosure</a:t>
          </a:r>
        </a:p>
      </dsp:txBody>
      <dsp:txXfrm>
        <a:off x="2420998" y="2414578"/>
        <a:ext cx="1365892" cy="965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E6D8C-426E-494A-A75A-F795C8791DA3}">
      <dsp:nvSpPr>
        <dsp:cNvPr id="0" name=""/>
        <dsp:cNvSpPr/>
      </dsp:nvSpPr>
      <dsp:spPr>
        <a:xfrm>
          <a:off x="0" y="549855"/>
          <a:ext cx="1614603" cy="9687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Workplace</a:t>
          </a:r>
        </a:p>
      </dsp:txBody>
      <dsp:txXfrm>
        <a:off x="0" y="549855"/>
        <a:ext cx="1614603" cy="968762"/>
      </dsp:txXfrm>
    </dsp:sp>
    <dsp:sp modelId="{9DF5B81E-287C-7B4D-A9A4-AC4574BCEF8C}">
      <dsp:nvSpPr>
        <dsp:cNvPr id="0" name=""/>
        <dsp:cNvSpPr/>
      </dsp:nvSpPr>
      <dsp:spPr>
        <a:xfrm>
          <a:off x="1776064" y="549855"/>
          <a:ext cx="1614603" cy="9687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Travel</a:t>
          </a:r>
        </a:p>
      </dsp:txBody>
      <dsp:txXfrm>
        <a:off x="1776064" y="549855"/>
        <a:ext cx="1614603" cy="968762"/>
      </dsp:txXfrm>
    </dsp:sp>
    <dsp:sp modelId="{B16C1659-628F-4549-B7CF-BE544EC2CC61}">
      <dsp:nvSpPr>
        <dsp:cNvPr id="0" name=""/>
        <dsp:cNvSpPr/>
      </dsp:nvSpPr>
      <dsp:spPr>
        <a:xfrm>
          <a:off x="3552128" y="549855"/>
          <a:ext cx="1614603" cy="9687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Housing</a:t>
          </a:r>
        </a:p>
      </dsp:txBody>
      <dsp:txXfrm>
        <a:off x="3552128" y="549855"/>
        <a:ext cx="1614603" cy="968762"/>
      </dsp:txXfrm>
    </dsp:sp>
    <dsp:sp modelId="{BF30A9FD-6948-C14F-93D4-EF58182836E3}">
      <dsp:nvSpPr>
        <dsp:cNvPr id="0" name=""/>
        <dsp:cNvSpPr/>
      </dsp:nvSpPr>
      <dsp:spPr>
        <a:xfrm>
          <a:off x="775478" y="1724680"/>
          <a:ext cx="1614603" cy="9687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Relationships</a:t>
          </a:r>
        </a:p>
      </dsp:txBody>
      <dsp:txXfrm>
        <a:off x="775478" y="1724680"/>
        <a:ext cx="1614603" cy="968762"/>
      </dsp:txXfrm>
    </dsp:sp>
    <dsp:sp modelId="{1B1DC24E-F308-4F4F-B8F8-4022BF566BFC}">
      <dsp:nvSpPr>
        <dsp:cNvPr id="0" name=""/>
        <dsp:cNvSpPr/>
      </dsp:nvSpPr>
      <dsp:spPr>
        <a:xfrm>
          <a:off x="2626863" y="1690124"/>
          <a:ext cx="1614603" cy="9687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Healthcare</a:t>
          </a:r>
        </a:p>
      </dsp:txBody>
      <dsp:txXfrm>
        <a:off x="2626863" y="1690124"/>
        <a:ext cx="1614603" cy="968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1FB5-ACD4-D943-96CA-3557D8964229}">
      <dsp:nvSpPr>
        <dsp:cNvPr id="0" name=""/>
        <dsp:cNvSpPr/>
      </dsp:nvSpPr>
      <dsp:spPr>
        <a:xfrm>
          <a:off x="936270" y="1143"/>
          <a:ext cx="1849492" cy="11096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Intrapersonal </a:t>
          </a:r>
        </a:p>
        <a:p>
          <a:pPr marL="0" lvl="0" indent="0" algn="ctr" defTabSz="844550">
            <a:lnSpc>
              <a:spcPct val="90000"/>
            </a:lnSpc>
            <a:spcBef>
              <a:spcPct val="0"/>
            </a:spcBef>
            <a:spcAft>
              <a:spcPct val="35000"/>
            </a:spcAft>
            <a:buNone/>
          </a:pPr>
          <a:r>
            <a:rPr lang="en-US" sz="1900" b="1" kern="1200" dirty="0"/>
            <a:t>Level</a:t>
          </a:r>
        </a:p>
      </dsp:txBody>
      <dsp:txXfrm>
        <a:off x="936270" y="1143"/>
        <a:ext cx="1849492" cy="1109695"/>
      </dsp:txXfrm>
    </dsp:sp>
    <dsp:sp modelId="{22493CEB-13CD-E649-A258-58B242F7CEE0}">
      <dsp:nvSpPr>
        <dsp:cNvPr id="0" name=""/>
        <dsp:cNvSpPr/>
      </dsp:nvSpPr>
      <dsp:spPr>
        <a:xfrm>
          <a:off x="2970712" y="1143"/>
          <a:ext cx="1849492" cy="11096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Interpersonal </a:t>
          </a:r>
        </a:p>
        <a:p>
          <a:pPr marL="0" lvl="0" indent="0" algn="ctr" defTabSz="844550">
            <a:lnSpc>
              <a:spcPct val="90000"/>
            </a:lnSpc>
            <a:spcBef>
              <a:spcPct val="0"/>
            </a:spcBef>
            <a:spcAft>
              <a:spcPct val="35000"/>
            </a:spcAft>
            <a:buNone/>
          </a:pPr>
          <a:r>
            <a:rPr lang="en-US" sz="1900" b="1" kern="1200" dirty="0"/>
            <a:t>Level</a:t>
          </a:r>
        </a:p>
      </dsp:txBody>
      <dsp:txXfrm>
        <a:off x="2970712" y="1143"/>
        <a:ext cx="1849492" cy="1109695"/>
      </dsp:txXfrm>
    </dsp:sp>
    <dsp:sp modelId="{09C5C76A-B160-5946-B222-1EFA0750FD99}">
      <dsp:nvSpPr>
        <dsp:cNvPr id="0" name=""/>
        <dsp:cNvSpPr/>
      </dsp:nvSpPr>
      <dsp:spPr>
        <a:xfrm>
          <a:off x="936270" y="1295788"/>
          <a:ext cx="1849492" cy="11096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Community Level</a:t>
          </a:r>
        </a:p>
      </dsp:txBody>
      <dsp:txXfrm>
        <a:off x="936270" y="1295788"/>
        <a:ext cx="1849492" cy="1109695"/>
      </dsp:txXfrm>
    </dsp:sp>
    <dsp:sp modelId="{73734628-675B-D243-BC97-FC9D086F392D}">
      <dsp:nvSpPr>
        <dsp:cNvPr id="0" name=""/>
        <dsp:cNvSpPr/>
      </dsp:nvSpPr>
      <dsp:spPr>
        <a:xfrm>
          <a:off x="2970712" y="1295788"/>
          <a:ext cx="1849492" cy="11096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Organizational Level</a:t>
          </a:r>
        </a:p>
      </dsp:txBody>
      <dsp:txXfrm>
        <a:off x="2970712" y="1295788"/>
        <a:ext cx="1849492" cy="1109695"/>
      </dsp:txXfrm>
    </dsp:sp>
    <dsp:sp modelId="{BC10A594-646E-174E-BF2E-84E587E0CB50}">
      <dsp:nvSpPr>
        <dsp:cNvPr id="0" name=""/>
        <dsp:cNvSpPr/>
      </dsp:nvSpPr>
      <dsp:spPr>
        <a:xfrm>
          <a:off x="1953491" y="2590433"/>
          <a:ext cx="1849492" cy="11096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Structural</a:t>
          </a:r>
        </a:p>
        <a:p>
          <a:pPr marL="0" lvl="0" indent="0" algn="ctr" defTabSz="844550">
            <a:lnSpc>
              <a:spcPct val="90000"/>
            </a:lnSpc>
            <a:spcBef>
              <a:spcPct val="0"/>
            </a:spcBef>
            <a:spcAft>
              <a:spcPct val="35000"/>
            </a:spcAft>
            <a:buNone/>
          </a:pPr>
          <a:r>
            <a:rPr lang="en-US" sz="1900" b="1" kern="1200" dirty="0"/>
            <a:t>Level</a:t>
          </a:r>
        </a:p>
      </dsp:txBody>
      <dsp:txXfrm>
        <a:off x="1953491" y="2590433"/>
        <a:ext cx="1849492" cy="110969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49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Stigma = attitudes and beliefs</a:t>
            </a:r>
          </a:p>
          <a:p>
            <a:r>
              <a:rPr lang="en-US" dirty="0"/>
              <a:t>Discrimination = Behaviors resulting from those attitudes or beliefs</a:t>
            </a:r>
          </a:p>
          <a:p>
            <a:r>
              <a:rPr lang="en-US" dirty="0"/>
              <a:t>A by-product of misinformation and broad societal acceptance of certain human characteristics  or behaviors as inherently bad or spoiling of individual identity</a:t>
            </a:r>
          </a:p>
          <a:p>
            <a:r>
              <a:rPr lang="en-US" dirty="0"/>
              <a:t>Stigmatization is entirely contingent on access to social, economic, and political power that allows the identification of differences, the construction of stereotypes, the separation of labeled persons into distinct categories, and full execution of disapproval, rejection, exclusion, and discrimination</a:t>
            </a:r>
          </a:p>
          <a:p>
            <a:pPr marL="139700" indent="0">
              <a:buNone/>
            </a:pPr>
            <a:endParaRPr lang="en-US" dirty="0">
              <a:effectLst/>
            </a:endParaRPr>
          </a:p>
        </p:txBody>
      </p:sp>
    </p:spTree>
    <p:extLst>
      <p:ext uri="{BB962C8B-B14F-4D97-AF65-F5344CB8AC3E}">
        <p14:creationId xmlns:p14="http://schemas.microsoft.com/office/powerpoint/2010/main" val="36371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Societal-level conditions, cultural norms, and institutional policies and practices that constrain the opportunities, resources, and wellbeing of the stigmatized (Hatzenbuehler &amp; Link, 2014, p. 1) </a:t>
            </a:r>
            <a:endParaRPr lang="en-US" dirty="0"/>
          </a:p>
          <a:p>
            <a:r>
              <a:rPr lang="en-US" sz="1100" b="0" i="0" u="none" strike="noStrike" cap="none" dirty="0">
                <a:solidFill>
                  <a:srgbClr val="000000"/>
                </a:solidFill>
                <a:effectLst/>
                <a:latin typeface="Arial"/>
                <a:ea typeface="Arial"/>
                <a:cs typeface="Arial"/>
                <a:sym typeface="Arial"/>
              </a:rPr>
              <a:t>The under- representation of [structural stigma] is a dramatic shortcoming in the literature on stigma, as the processes involved are likely major contributors to unequal outcomes (Link et al., 2004, p. 515). </a:t>
            </a:r>
            <a:endParaRPr lang="en-US" dirty="0"/>
          </a:p>
          <a:p>
            <a:pPr marL="139700" indent="0">
              <a:buNone/>
            </a:pPr>
            <a:endParaRPr lang="en-US" dirty="0"/>
          </a:p>
          <a:p>
            <a:pPr marL="139700" indent="0">
              <a:buNone/>
            </a:pPr>
            <a:r>
              <a:rPr lang="en-US" b="1" dirty="0"/>
              <a:t>Structural</a:t>
            </a:r>
            <a:r>
              <a:rPr lang="en-US" b="0" dirty="0"/>
              <a:t>: harmful laws/policies that criminalize PLWH</a:t>
            </a:r>
            <a:endParaRPr lang="en-US" b="1" dirty="0"/>
          </a:p>
          <a:p>
            <a:pPr marL="139700" indent="0">
              <a:buNone/>
            </a:pPr>
            <a:r>
              <a:rPr lang="en-US" b="1" dirty="0"/>
              <a:t>Interpersonal</a:t>
            </a:r>
            <a:r>
              <a:rPr lang="en-US" dirty="0"/>
              <a:t>: community attitudes and societal prejudices, misinformation and fear can manifest into violence directed at people with HIV especially those who have another marginalized identity i.e. LGBT</a:t>
            </a:r>
          </a:p>
          <a:p>
            <a:pPr marL="139700" indent="0">
              <a:buNone/>
            </a:pPr>
            <a:r>
              <a:rPr lang="en-US" b="1" dirty="0"/>
              <a:t>Individual</a:t>
            </a:r>
            <a:r>
              <a:rPr lang="en-US" b="0" dirty="0"/>
              <a:t>:</a:t>
            </a:r>
            <a:r>
              <a:rPr lang="en-US" b="1" dirty="0"/>
              <a:t> </a:t>
            </a:r>
            <a:r>
              <a:rPr lang="en-US" b="0" dirty="0"/>
              <a:t>internalized stigma </a:t>
            </a:r>
            <a:r>
              <a:rPr lang="en-US" dirty="0"/>
              <a:t>may lead to avoidance of health services and nondisclosure</a:t>
            </a:r>
          </a:p>
        </p:txBody>
      </p:sp>
    </p:spTree>
    <p:extLst>
      <p:ext uri="{BB962C8B-B14F-4D97-AF65-F5344CB8AC3E}">
        <p14:creationId xmlns:p14="http://schemas.microsoft.com/office/powerpoint/2010/main" val="277619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367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effectLst/>
              </a:rPr>
              <a:t>Health-related stigma</a:t>
            </a:r>
            <a:r>
              <a:rPr lang="en-US" dirty="0">
                <a:effectLst/>
              </a:rPr>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 social process or related personal experience characterized by exclusion, rejection, blame, or devaluation that results from experience or reasonable anticipation of an adverse social judgment about a person or group identified with a particular health problem. </a:t>
            </a:r>
            <a:r>
              <a:rPr lang="en-US" i="1" dirty="0"/>
              <a:t>(Weiss and Ramakrishna, Lancet, 2006)</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i="0" dirty="0"/>
              <a:t>Stigmatized health conditions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i="0" dirty="0"/>
              <a:t>Mental Health</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i="0" dirty="0"/>
              <a:t>Substance use disorders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i="0" dirty="0"/>
              <a:t>Obesity</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i="0" dirty="0"/>
              <a:t>Certain cancers (lung)</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i="0" dirty="0"/>
              <a:t>HIV/AIDS</a:t>
            </a:r>
          </a:p>
        </p:txBody>
      </p:sp>
    </p:spTree>
    <p:extLst>
      <p:ext uri="{BB962C8B-B14F-4D97-AF65-F5344CB8AC3E}">
        <p14:creationId xmlns:p14="http://schemas.microsoft.com/office/powerpoint/2010/main" val="11163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Homophobia: </a:t>
            </a:r>
            <a:r>
              <a:rPr lang="en-US" sz="1100" b="0" i="0" u="none" strike="noStrike" cap="none" dirty="0">
                <a:solidFill>
                  <a:srgbClr val="000000"/>
                </a:solidFill>
                <a:effectLst/>
                <a:latin typeface="Arial"/>
                <a:ea typeface="Arial"/>
                <a:cs typeface="Arial"/>
                <a:sym typeface="Arial"/>
              </a:rPr>
              <a:t>irrational fear of, aversion to, or discrimination against homosexuality or gay people</a:t>
            </a:r>
          </a:p>
          <a:p>
            <a:r>
              <a:rPr lang="en-US" sz="1100" b="0" i="0" u="none" strike="noStrike" cap="none" dirty="0">
                <a:solidFill>
                  <a:srgbClr val="000000"/>
                </a:solidFill>
                <a:effectLst/>
                <a:latin typeface="Arial"/>
                <a:cs typeface="Arial"/>
                <a:sym typeface="Arial"/>
              </a:rPr>
              <a:t>Transphobia: </a:t>
            </a:r>
            <a:r>
              <a:rPr lang="en-US" sz="1100" b="0" i="0" u="none" strike="noStrike" cap="none" dirty="0">
                <a:solidFill>
                  <a:srgbClr val="000000"/>
                </a:solidFill>
                <a:effectLst/>
                <a:latin typeface="Arial"/>
                <a:ea typeface="Arial"/>
                <a:cs typeface="Arial"/>
                <a:sym typeface="Arial"/>
              </a:rPr>
              <a:t>irrational fear of, aversion to, or discrimination against transgender people</a:t>
            </a:r>
            <a:endParaRPr lang="en-US" dirty="0"/>
          </a:p>
        </p:txBody>
      </p:sp>
    </p:spTree>
    <p:extLst>
      <p:ext uri="{BB962C8B-B14F-4D97-AF65-F5344CB8AC3E}">
        <p14:creationId xmlns:p14="http://schemas.microsoft.com/office/powerpoint/2010/main" val="418136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0" i="0" u="none" strike="noStrike" cap="none" dirty="0">
                <a:solidFill>
                  <a:srgbClr val="000000"/>
                </a:solidFill>
                <a:effectLst/>
                <a:latin typeface="Arial"/>
                <a:ea typeface="Arial"/>
                <a:cs typeface="Arial"/>
                <a:sym typeface="Arial"/>
              </a:rPr>
              <a:t>The Center for American Progress, in conjunction with the independent and nonpartisan research group NORC at the University of Chicago, designed one of the most comprehensive surveys to date exploring the lives, attitudes, and experiences of LGBTQ Americans. (n= 1528 LGBT people 18 or older) conducted June 9–30, 2020</a:t>
            </a:r>
          </a:p>
          <a:p>
            <a:pPr marL="139700" indent="0">
              <a:buNone/>
            </a:pPr>
            <a:endParaRPr lang="en-US" sz="1100" b="0" i="0" u="none" strike="noStrike" cap="none" dirty="0">
              <a:solidFill>
                <a:srgbClr val="000000"/>
              </a:solidFill>
              <a:effectLst/>
              <a:latin typeface="Arial"/>
              <a:cs typeface="Arial"/>
              <a:sym typeface="Arial"/>
            </a:endParaRPr>
          </a:p>
          <a:p>
            <a:pPr marL="139700" indent="0">
              <a:buNone/>
            </a:pPr>
            <a:r>
              <a:rPr lang="en-US" sz="1100" b="0" i="0" u="none" strike="noStrike" cap="none" dirty="0">
                <a:solidFill>
                  <a:srgbClr val="000000"/>
                </a:solidFill>
                <a:effectLst/>
                <a:latin typeface="Arial"/>
                <a:cs typeface="Arial"/>
                <a:sym typeface="Arial"/>
              </a:rPr>
              <a:t>These data are a signal that facing discrimination makes one less likely to seek out necessary services</a:t>
            </a:r>
            <a:endParaRPr lang="en-US" dirty="0"/>
          </a:p>
        </p:txBody>
      </p:sp>
    </p:spTree>
    <p:extLst>
      <p:ext uri="{BB962C8B-B14F-4D97-AF65-F5344CB8AC3E}">
        <p14:creationId xmlns:p14="http://schemas.microsoft.com/office/powerpoint/2010/main" val="416389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452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2015 Trans Survey – 40% of trans people have attempted suicide in their lifetime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Six major disparities affecting LGBT people</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Higher rates of sexually transmitted infections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More substance use and abuse</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Higher rates of mental health conditions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Higher odds of obesity and eating disorders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Higher rates of breast and cervical cancers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Greater risk of heart diseases</a:t>
            </a:r>
          </a:p>
          <a:p>
            <a:pPr marL="5969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a:t>
            </a:r>
            <a:r>
              <a:rPr lang="en-US" dirty="0">
                <a:effectLst/>
              </a:rPr>
              <a:t>Claire Gillespie June 12, &amp; Gillespie, C. (2020, June 12). 6 major health Disparities affecting The LGBTQ+ Community. Retrieved March 27, 2021, from https://www.health.com/mind-body/lgbtq-health-disparities)</a:t>
            </a:r>
          </a:p>
          <a:p>
            <a:pPr marL="5969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i="0" u="none" strike="noStrike" cap="none" dirty="0">
              <a:solidFill>
                <a:srgbClr val="000000"/>
              </a:solidFill>
              <a:effectLst/>
              <a:latin typeface="Arial"/>
              <a:ea typeface="Arial"/>
              <a:cs typeface="Arial"/>
              <a:sym typeface="Arial"/>
            </a:endParaRP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Tree>
    <p:extLst>
      <p:ext uri="{BB962C8B-B14F-4D97-AF65-F5344CB8AC3E}">
        <p14:creationId xmlns:p14="http://schemas.microsoft.com/office/powerpoint/2010/main" val="153608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Examples:</a:t>
            </a:r>
          </a:p>
          <a:p>
            <a:pPr marL="914400" lvl="1" indent="-317500"/>
            <a:r>
              <a:rPr lang="en-US" dirty="0"/>
              <a:t>Believing that only </a:t>
            </a:r>
            <a:r>
              <a:rPr lang="en-US" sz="1100" b="0" i="0" u="none" strike="noStrike" cap="none" dirty="0">
                <a:solidFill>
                  <a:srgbClr val="000000"/>
                </a:solidFill>
                <a:effectLst/>
                <a:latin typeface="Arial"/>
                <a:ea typeface="Arial"/>
                <a:cs typeface="Arial"/>
                <a:sym typeface="Arial"/>
              </a:rPr>
              <a:t>certain groups of people can get HIV</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Making moral judgments about people who take steps to prevent HIV transmission</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Feeling that people deserve to get HIV because of their choices</a:t>
            </a:r>
            <a:endParaRPr lang="en-US" dirty="0"/>
          </a:p>
          <a:p>
            <a:pPr marL="139700" indent="0">
              <a:buNone/>
            </a:pPr>
            <a:r>
              <a:rPr lang="en-US" dirty="0"/>
              <a:t>HIV-relates stigma:</a:t>
            </a:r>
          </a:p>
          <a:p>
            <a:r>
              <a:rPr lang="en-US" dirty="0"/>
              <a:t>Discourages testing and prevention practices</a:t>
            </a:r>
          </a:p>
          <a:p>
            <a:r>
              <a:rPr lang="en-US" dirty="0"/>
              <a:t>Creates confusion about the routes and relative risks of HIV transmission</a:t>
            </a:r>
          </a:p>
          <a:p>
            <a:r>
              <a:rPr lang="en-US" sz="1100" b="0" i="0" u="none" strike="noStrike" cap="none" dirty="0">
                <a:solidFill>
                  <a:srgbClr val="000000"/>
                </a:solidFill>
                <a:effectLst/>
                <a:latin typeface="Arial"/>
                <a:ea typeface="Arial"/>
                <a:cs typeface="Arial"/>
                <a:sym typeface="Arial"/>
              </a:rPr>
              <a:t>Tied to and compounded by stigma and discrimination associated with sex, race and ethnicity, immigration status, poverty, sexual orientation, gender identity, and gender expression</a:t>
            </a: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Stigma. (n.d.). Retrieved March 27, 2021, from https://www.hivlawandpolicy.org/issues/stigma</a:t>
            </a:r>
          </a:p>
          <a:p>
            <a:pPr marL="139700" indent="0">
              <a:buNone/>
            </a:pPr>
            <a:endParaRPr lang="en-US" dirty="0"/>
          </a:p>
          <a:p>
            <a:r>
              <a:rPr lang="en-US" dirty="0"/>
              <a:t>Affects on PLWH</a:t>
            </a:r>
          </a:p>
          <a:p>
            <a:pPr lvl="1"/>
            <a:r>
              <a:rPr lang="en-US" dirty="0"/>
              <a:t>Can lead to the concealment of one’s HIV status for fear of being shunned or stigmatized by others</a:t>
            </a:r>
          </a:p>
          <a:p>
            <a:pPr lvl="2"/>
            <a:r>
              <a:rPr lang="en-US" dirty="0"/>
              <a:t>Fear of disclosure can prevent accessing care and treatment for HIV</a:t>
            </a:r>
          </a:p>
          <a:p>
            <a:pPr lvl="2"/>
            <a:r>
              <a:rPr lang="en-US" dirty="0"/>
              <a:t>Patients may be unwilling to take medications where they can be seen by others</a:t>
            </a:r>
          </a:p>
          <a:p>
            <a:pPr lvl="1"/>
            <a:r>
              <a:rPr lang="en-US" dirty="0"/>
              <a:t>Concealment of HIV status leads to social isolation and internalized feelings of self-loathing</a:t>
            </a:r>
          </a:p>
          <a:p>
            <a:endParaRPr lang="en-US" dirty="0"/>
          </a:p>
          <a:p>
            <a:pPr>
              <a:buFont typeface="+mj-lt"/>
              <a:buAutoNum type="arabicPeriod"/>
            </a:pPr>
            <a:r>
              <a:rPr lang="en-US" dirty="0"/>
              <a:t>Audet CM, McGowan CC, Wallston KA, Kipp AM. Relationship between HIV stigma and self-isolation among people with HIV in Tennessee. PLoS One. 2013 Aug 8; 8(8):e69564.</a:t>
            </a:r>
          </a:p>
          <a:p>
            <a:pPr>
              <a:buFont typeface="+mj-lt"/>
              <a:buAutoNum type="arabicPeriod"/>
            </a:pPr>
            <a:r>
              <a:rPr lang="en-US" dirty="0"/>
              <a:t>Reece M, Tanner AE, Karpiak S, Coffey K.. The Impact of HIV-related Stigma on HIV care and prevention providers. J HIV AIDS Soc Serv. 2007; 6(3): 55-73.</a:t>
            </a:r>
          </a:p>
        </p:txBody>
      </p:sp>
    </p:spTree>
    <p:extLst>
      <p:ext uri="{BB962C8B-B14F-4D97-AF65-F5344CB8AC3E}">
        <p14:creationId xmlns:p14="http://schemas.microsoft.com/office/powerpoint/2010/main" val="313431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a:latin typeface="+mj-lt"/>
              </a:rPr>
              <a:t>Bio:</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mj-lt"/>
                <a:ea typeface="Arial"/>
                <a:cs typeface="Arial"/>
                <a:sym typeface="Arial"/>
              </a:rPr>
              <a:t>Shawn Demmons </a:t>
            </a:r>
            <a:r>
              <a:rPr lang="en-US" sz="1100" b="0" i="0" u="none" strike="noStrike" cap="none" dirty="0">
                <a:solidFill>
                  <a:srgbClr val="000000"/>
                </a:solidFill>
                <a:effectLst/>
                <a:latin typeface="+mj-lt"/>
                <a:ea typeface="Arial"/>
                <a:cs typeface="Arial"/>
                <a:sym typeface="Arial"/>
              </a:rPr>
              <a:t>is a queer African American trans man committed to social and racial justice. Shawn is engaged in community activism aimed to improve the lives of those most marginalized in our society.  He has organized and participated in numerous community events to increase public education and awareness about issues such as access to health care inside California prisons, linkage to care for newly diagnosed HIV positive individuals in low-income communities, and the social, political, economic marginalization of transgender individuals.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mj-lt"/>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mj-lt"/>
                <a:ea typeface="Arial"/>
                <a:cs typeface="Arial"/>
                <a:sym typeface="Arial"/>
              </a:rPr>
              <a:t>Prior to joining the UCSF Center of Excellence for Transgender Health, Shawn served as the Chair of the Board Directors for the Transgender Law Center, and as a Program Manager with the San Francisco AIDS Foundation (SFAF) where he led programming designed to improve HIV-related health outcomes among African-American gay, bisexual, same-gender-loving men, and transgender/gender-variant individuals. Shawn has an undergraduate degree in Black Studies and a Masters in Public Health from San Francisco State University.  </a:t>
            </a:r>
          </a:p>
          <a:p>
            <a:pPr marL="0" lvl="0" indent="0" algn="l" rtl="0">
              <a:spcBef>
                <a:spcPts val="0"/>
              </a:spcBef>
              <a:spcAft>
                <a:spcPts val="0"/>
              </a:spcAft>
              <a:buNone/>
            </a:pPr>
            <a:endParaRPr dirty="0">
              <a:latin typeface="+mj-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Workplace: not getting hired or not applying for a job because of your HIV status; or fearful of disclosing HIV status to co-workers</a:t>
            </a:r>
          </a:p>
          <a:p>
            <a:r>
              <a:rPr lang="en-US" dirty="0"/>
              <a:t>Travel: certain countries do not allow PLWH to enter</a:t>
            </a:r>
          </a:p>
          <a:p>
            <a:r>
              <a:rPr lang="en-US" dirty="0"/>
              <a:t>Housing: being denied housing or not feeling welcome in a neighborhood because of your HIV status</a:t>
            </a:r>
          </a:p>
          <a:p>
            <a:r>
              <a:rPr lang="en-US" dirty="0"/>
              <a:t>Relationships: domestic or intimate partner violence </a:t>
            </a:r>
          </a:p>
          <a:p>
            <a:r>
              <a:rPr lang="en-US" dirty="0"/>
              <a:t>Health care: denied access, being blamed/shamed for having HIV</a:t>
            </a:r>
            <a:r>
              <a:rPr lang="en-US" sz="1100" b="0" i="0" u="none" strike="noStrike" cap="none" dirty="0">
                <a:solidFill>
                  <a:srgbClr val="000000"/>
                </a:solidFill>
                <a:effectLst/>
                <a:latin typeface="Arial"/>
                <a:cs typeface="Arial"/>
                <a:sym typeface="Arial"/>
              </a:rPr>
              <a:t> </a:t>
            </a:r>
          </a:p>
          <a:p>
            <a:pPr lvl="1"/>
            <a:r>
              <a:rPr lang="en-US" sz="1100" b="0" i="0" u="none" strike="noStrike" cap="none" dirty="0">
                <a:solidFill>
                  <a:srgbClr val="000000"/>
                </a:solidFill>
                <a:effectLst/>
                <a:latin typeface="Arial"/>
                <a:ea typeface="Arial"/>
                <a:cs typeface="Arial"/>
                <a:sym typeface="Arial"/>
              </a:rPr>
              <a:t>A health care professional refusing to provide care or services to a person with HIV</a:t>
            </a:r>
          </a:p>
          <a:p>
            <a:pPr lvl="1"/>
            <a:r>
              <a:rPr lang="en-US" sz="1100" b="0" i="0" u="none" strike="noStrike" cap="none" dirty="0">
                <a:solidFill>
                  <a:srgbClr val="000000"/>
                </a:solidFill>
                <a:effectLst/>
                <a:latin typeface="Arial"/>
                <a:ea typeface="Arial"/>
                <a:cs typeface="Arial"/>
                <a:sym typeface="Arial"/>
              </a:rPr>
              <a:t>Providing poor quality of care to PLWH</a:t>
            </a:r>
          </a:p>
          <a:p>
            <a:pPr lvl="1"/>
            <a:r>
              <a:rPr lang="en-US" sz="1100" b="0" i="0" u="none" strike="noStrike" cap="none" dirty="0">
                <a:solidFill>
                  <a:srgbClr val="000000"/>
                </a:solidFill>
                <a:effectLst/>
                <a:latin typeface="Arial"/>
                <a:ea typeface="Arial"/>
                <a:cs typeface="Arial"/>
                <a:sym typeface="Arial"/>
              </a:rPr>
              <a:t>Violating confidentiality</a:t>
            </a:r>
          </a:p>
          <a:p>
            <a:pPr lvl="1"/>
            <a:r>
              <a:rPr lang="en-US" sz="1100" b="0" i="0" u="none" strike="noStrike" cap="none" dirty="0">
                <a:solidFill>
                  <a:srgbClr val="000000"/>
                </a:solidFill>
                <a:effectLst/>
                <a:latin typeface="Arial"/>
                <a:ea typeface="Arial"/>
                <a:cs typeface="Arial"/>
                <a:sym typeface="Arial"/>
              </a:rPr>
              <a:t>Only providing care in settings that further stigmatize PLWH</a:t>
            </a:r>
          </a:p>
          <a:p>
            <a:pPr lvl="1"/>
            <a:r>
              <a:rPr lang="en-US" sz="1100" b="0" i="0" u="none" strike="noStrike" cap="none" dirty="0">
                <a:solidFill>
                  <a:srgbClr val="000000"/>
                </a:solidFill>
                <a:effectLst/>
                <a:latin typeface="Arial"/>
                <a:ea typeface="Arial"/>
                <a:cs typeface="Arial"/>
                <a:sym typeface="Arial"/>
              </a:rPr>
              <a:t>Using infection –control procedures (e.g. gloves) with PLWH, rather than all patients</a:t>
            </a:r>
          </a:p>
          <a:p>
            <a:br>
              <a:rPr lang="en-US" dirty="0"/>
            </a:br>
            <a:endParaRPr lang="en-US" dirty="0"/>
          </a:p>
        </p:txBody>
      </p:sp>
    </p:spTree>
    <p:extLst>
      <p:ext uri="{BB962C8B-B14F-4D97-AF65-F5344CB8AC3E}">
        <p14:creationId xmlns:p14="http://schemas.microsoft.com/office/powerpoint/2010/main" val="364808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Overlapping stigmas are experienced by LGBT PLWH and are exacerbated for BIPOC LGBT PLWH</a:t>
            </a:r>
          </a:p>
        </p:txBody>
      </p:sp>
    </p:spTree>
    <p:extLst>
      <p:ext uri="{BB962C8B-B14F-4D97-AF65-F5344CB8AC3E}">
        <p14:creationId xmlns:p14="http://schemas.microsoft.com/office/powerpoint/2010/main" val="1339493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HIV stigma</a:t>
            </a:r>
            <a:r>
              <a:rPr lang="en-US" sz="1100" b="0" i="0" u="none" strike="noStrike" cap="none" dirty="0">
                <a:solidFill>
                  <a:srgbClr val="000000"/>
                </a:solidFill>
                <a:effectLst/>
                <a:latin typeface="Arial"/>
                <a:ea typeface="Arial"/>
                <a:cs typeface="Arial"/>
                <a:sym typeface="Arial"/>
              </a:rPr>
              <a:t> is associated with lower uptake of </a:t>
            </a:r>
            <a:r>
              <a:rPr lang="en-US" sz="1100" b="1" i="0" u="none" strike="noStrike" cap="none" dirty="0">
                <a:solidFill>
                  <a:srgbClr val="000000"/>
                </a:solidFill>
                <a:effectLst/>
                <a:latin typeface="Arial"/>
                <a:ea typeface="Arial"/>
                <a:cs typeface="Arial"/>
                <a:sym typeface="Arial"/>
              </a:rPr>
              <a:t>HIV testing</a:t>
            </a:r>
            <a:r>
              <a:rPr lang="en-US" sz="1100" b="0" i="0" u="none" strike="noStrike" cap="none" dirty="0">
                <a:solidFill>
                  <a:srgbClr val="000000"/>
                </a:solidFill>
                <a:effectLst/>
                <a:latin typeface="Arial"/>
                <a:ea typeface="Arial"/>
                <a:cs typeface="Arial"/>
                <a:sym typeface="Arial"/>
              </a:rPr>
              <a:t> services, non-disclosure and delayed entry into comprehensive health care, which further leads to higher transmission rates. </a:t>
            </a:r>
            <a:endParaRPr lang="en-US" dirty="0"/>
          </a:p>
        </p:txBody>
      </p:sp>
    </p:spTree>
    <p:extLst>
      <p:ext uri="{BB962C8B-B14F-4D97-AF65-F5344CB8AC3E}">
        <p14:creationId xmlns:p14="http://schemas.microsoft.com/office/powerpoint/2010/main" val="86204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04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67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Intrapersonal</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Increasing individual knowledge about HIV transmission, prevention and care</a:t>
            </a:r>
          </a:p>
          <a:p>
            <a:pPr marL="457200" indent="-317500"/>
            <a:r>
              <a:rPr lang="en-US" dirty="0"/>
              <a:t>Counseling (e.g. CBT)</a:t>
            </a:r>
          </a:p>
          <a:p>
            <a:pPr marL="457200" indent="-317500"/>
            <a:r>
              <a:rPr lang="en-US" dirty="0"/>
              <a:t>Self-help/support groups</a:t>
            </a:r>
          </a:p>
          <a:p>
            <a:pPr marL="457200" indent="-317500"/>
            <a:r>
              <a:rPr lang="en-US" dirty="0"/>
              <a:t>Empowerment</a:t>
            </a:r>
          </a:p>
          <a:p>
            <a:pPr marL="457200" indent="-317500"/>
            <a:r>
              <a:rPr lang="en-US" dirty="0"/>
              <a:t>Access to legal services</a:t>
            </a:r>
          </a:p>
          <a:p>
            <a:pPr marL="139700" indent="0">
              <a:buNone/>
            </a:pPr>
            <a:r>
              <a:rPr lang="en-US" b="1" dirty="0"/>
              <a:t>Interpersonal</a:t>
            </a:r>
          </a:p>
          <a:p>
            <a:pPr indent="-317500"/>
            <a:r>
              <a:rPr lang="en-US" sz="1100" dirty="0"/>
              <a:t>Care and support</a:t>
            </a:r>
          </a:p>
          <a:p>
            <a:pPr indent="-317500"/>
            <a:r>
              <a:rPr lang="en-US" sz="1100" dirty="0"/>
              <a:t>Community-based stigma reduction campaigns that reinforce the importance of social support (e.g. We are Family from Greater than AIDS)</a:t>
            </a:r>
            <a:endParaRPr lang="en-US" dirty="0"/>
          </a:p>
          <a:p>
            <a:pPr marL="139700" indent="0">
              <a:buNone/>
            </a:pPr>
            <a:r>
              <a:rPr lang="en-US" b="1" dirty="0"/>
              <a:t>Community</a:t>
            </a:r>
          </a:p>
          <a:p>
            <a:pPr marL="457200" indent="-317500"/>
            <a:r>
              <a:rPr lang="en-US" dirty="0"/>
              <a:t>Education, social marketing, mass media that raises the awareness about HIV and its impact on all lives (e.g. CDC’s Let’s End HIV Together)</a:t>
            </a:r>
          </a:p>
          <a:p>
            <a:pPr marL="139700" indent="0">
              <a:buNone/>
            </a:pPr>
            <a:r>
              <a:rPr lang="en-US" b="1" dirty="0"/>
              <a:t>Organizational</a:t>
            </a:r>
          </a:p>
          <a:p>
            <a:pPr marL="457200" indent="-317500" algn="l"/>
            <a:r>
              <a:rPr lang="en-US" dirty="0"/>
              <a:t>Anti HIV stigma training for providers that address</a:t>
            </a:r>
          </a:p>
          <a:p>
            <a:pPr marL="914400" lvl="1" indent="-317500" algn="l"/>
            <a:r>
              <a:rPr lang="en-US" dirty="0"/>
              <a:t>Culturally-specific stigma drivers (including personal fears)</a:t>
            </a:r>
          </a:p>
          <a:p>
            <a:pPr marL="914400" lvl="1" indent="-317500" algn="l"/>
            <a:r>
              <a:rPr lang="en-US" dirty="0"/>
              <a:t>Prejudice towards vulnerable groups</a:t>
            </a:r>
          </a:p>
          <a:p>
            <a:pPr marL="914400" lvl="1" indent="-317500" algn="l"/>
            <a:r>
              <a:rPr lang="en-US" dirty="0"/>
              <a:t>Misconceptions about transmission, prevention, treatment, and universal precautions</a:t>
            </a:r>
          </a:p>
          <a:p>
            <a:pPr marL="914400" lvl="1" indent="-317500" algn="l"/>
            <a:r>
              <a:rPr lang="en-US" dirty="0"/>
              <a:t>The effects of stigma on PLWH overall health and well-being</a:t>
            </a:r>
          </a:p>
          <a:p>
            <a:pPr marL="914400" lvl="1" indent="-317500" algn="l"/>
            <a:r>
              <a:rPr lang="en-US" dirty="0"/>
              <a:t>PrEP, routine HIV testing, TasP</a:t>
            </a:r>
          </a:p>
          <a:p>
            <a:pPr marL="139700" indent="0">
              <a:buNone/>
            </a:pPr>
            <a:r>
              <a:rPr lang="en-US" b="1" dirty="0"/>
              <a:t>Structural</a:t>
            </a:r>
          </a:p>
          <a:p>
            <a:pPr marL="457200" indent="-317500"/>
            <a:r>
              <a:rPr lang="en-US" dirty="0"/>
              <a:t>Legal interventions</a:t>
            </a:r>
          </a:p>
          <a:p>
            <a:pPr marL="457200" indent="-317500"/>
            <a:r>
              <a:rPr lang="en-US" dirty="0"/>
              <a:t>Rights-based approaches</a:t>
            </a:r>
          </a:p>
          <a:p>
            <a:pPr marL="457200" indent="-317500"/>
            <a:r>
              <a:rPr lang="en-US" dirty="0"/>
              <a:t>Web-based mechanisms for PWH to report HIV-related discrimination in care, employment, education etc</a:t>
            </a:r>
          </a:p>
        </p:txBody>
      </p:sp>
    </p:spTree>
    <p:extLst>
      <p:ext uri="{BB962C8B-B14F-4D97-AF65-F5344CB8AC3E}">
        <p14:creationId xmlns:p14="http://schemas.microsoft.com/office/powerpoint/2010/main" val="2297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Interpersonal</a:t>
            </a:r>
          </a:p>
          <a:p>
            <a:pPr lvl="1"/>
            <a:r>
              <a:rPr lang="en-US" sz="1100" dirty="0"/>
              <a:t>e.g. stigma reduction campaigns such as “We are Family”  from Greater than AIDS</a:t>
            </a:r>
          </a:p>
          <a:p>
            <a:pPr lvl="2"/>
            <a:r>
              <a:rPr lang="en-US" sz="1100" b="0" i="0" u="none" strike="noStrike" cap="none" dirty="0">
                <a:solidFill>
                  <a:srgbClr val="000000"/>
                </a:solidFill>
                <a:effectLst/>
                <a:latin typeface="Arial"/>
                <a:ea typeface="Arial"/>
                <a:cs typeface="Arial"/>
                <a:sym typeface="Arial"/>
              </a:rPr>
              <a:t>emphasizes the important role that loved ones can play in supporting the health and well-being of people living with HIV. </a:t>
            </a:r>
          </a:p>
          <a:p>
            <a:pPr lvl="2"/>
            <a:r>
              <a:rPr lang="en-US" sz="1100" b="0" i="0" u="none" strike="noStrike" cap="none" dirty="0">
                <a:solidFill>
                  <a:srgbClr val="000000"/>
                </a:solidFill>
                <a:effectLst/>
                <a:latin typeface="Arial"/>
                <a:cs typeface="Arial"/>
                <a:sym typeface="Arial"/>
              </a:rPr>
              <a:t>Materials are available on English and Spanish</a:t>
            </a:r>
            <a:endParaRPr lang="en-US" dirty="0"/>
          </a:p>
        </p:txBody>
      </p:sp>
    </p:spTree>
    <p:extLst>
      <p:ext uri="{BB962C8B-B14F-4D97-AF65-F5344CB8AC3E}">
        <p14:creationId xmlns:p14="http://schemas.microsoft.com/office/powerpoint/2010/main" val="1254561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e.g. CDC’s Let’s End HIV Together</a:t>
            </a:r>
          </a:p>
          <a:p>
            <a:pPr lvl="1"/>
            <a:r>
              <a:rPr lang="en-US" sz="1100" b="0" i="0" u="none" strike="noStrike" cap="none" dirty="0">
                <a:solidFill>
                  <a:srgbClr val="000000"/>
                </a:solidFill>
                <a:effectLst/>
                <a:latin typeface="Arial"/>
                <a:ea typeface="Arial"/>
                <a:cs typeface="Arial"/>
                <a:sym typeface="Arial"/>
              </a:rPr>
              <a:t>highlights the role that each person plays in stopping HIV stigma and gives voice to people living with HIV, as well as their friends and family. Campaign participants share their stories and call on everyone to work together to stop HIV.</a:t>
            </a:r>
            <a:endParaRPr lang="en-US" dirty="0"/>
          </a:p>
        </p:txBody>
      </p:sp>
    </p:spTree>
    <p:extLst>
      <p:ext uri="{BB962C8B-B14F-4D97-AF65-F5344CB8AC3E}">
        <p14:creationId xmlns:p14="http://schemas.microsoft.com/office/powerpoint/2010/main" val="771602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3135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April 27th 12:00-1:00</a:t>
            </a:r>
          </a:p>
          <a:p>
            <a:pPr marL="139700" indent="0">
              <a:buFontTx/>
              <a:buNone/>
            </a:pPr>
            <a:r>
              <a:rPr lang="en-US" sz="1100" b="0" i="0" u="none" strike="noStrike" cap="none" dirty="0">
                <a:solidFill>
                  <a:srgbClr val="000000"/>
                </a:solidFill>
                <a:effectLst/>
                <a:latin typeface="Arial"/>
                <a:ea typeface="Arial"/>
                <a:cs typeface="Arial"/>
                <a:sym typeface="Arial"/>
              </a:rPr>
              <a:t>HIV and Stigma: Addressing Stigma in Primary Care Practice, Fostering an Inclusive Clinic Environment Around HIV Prevention</a:t>
            </a:r>
          </a:p>
          <a:p>
            <a:pPr marL="139700" indent="0">
              <a:buFontTx/>
              <a:buNone/>
            </a:pPr>
            <a:r>
              <a:rPr lang="en-US" sz="1100" b="0" i="0" u="none" strike="noStrike" cap="none" dirty="0">
                <a:solidFill>
                  <a:srgbClr val="000000"/>
                </a:solidFill>
                <a:effectLst/>
                <a:latin typeface="Arial"/>
                <a:ea typeface="Arial"/>
                <a:cs typeface="Arial"/>
                <a:sym typeface="Arial"/>
              </a:rPr>
              <a:t> </a:t>
            </a:r>
          </a:p>
          <a:p>
            <a:pPr marL="139700" indent="0">
              <a:buFontTx/>
              <a:buNone/>
            </a:pPr>
            <a:r>
              <a:rPr lang="en-US" sz="1100" b="0" i="0" u="none" strike="noStrike" cap="none" dirty="0">
                <a:solidFill>
                  <a:srgbClr val="000000"/>
                </a:solidFill>
                <a:effectLst/>
                <a:latin typeface="Arial"/>
                <a:ea typeface="Arial"/>
                <a:cs typeface="Arial"/>
                <a:sym typeface="Arial"/>
              </a:rPr>
              <a:t>1.            How can providers and staff make themselves more approachable to their patient to talk about HIV and </a:t>
            </a:r>
            <a:r>
              <a:rPr lang="en-US" sz="1100" b="0" i="0" u="none" strike="noStrike" cap="none" dirty="0" err="1">
                <a:solidFill>
                  <a:srgbClr val="000000"/>
                </a:solidFill>
                <a:effectLst/>
                <a:latin typeface="Arial"/>
                <a:ea typeface="Arial"/>
                <a:cs typeface="Arial"/>
                <a:sym typeface="Arial"/>
              </a:rPr>
              <a:t>PrEP</a:t>
            </a:r>
            <a:r>
              <a:rPr lang="en-US" sz="1100" b="0" i="0" u="none" strike="noStrike" cap="none" dirty="0">
                <a:solidFill>
                  <a:srgbClr val="000000"/>
                </a:solidFill>
                <a:effectLst/>
                <a:latin typeface="Arial"/>
                <a:ea typeface="Arial"/>
                <a:cs typeface="Arial"/>
                <a:sym typeface="Arial"/>
              </a:rPr>
              <a:t>?</a:t>
            </a:r>
          </a:p>
          <a:p>
            <a:pPr marL="139700" indent="0">
              <a:buFontTx/>
              <a:buNone/>
            </a:pPr>
            <a:r>
              <a:rPr lang="en-US" sz="1100" b="0" i="0" u="none" strike="noStrike" cap="none" dirty="0">
                <a:solidFill>
                  <a:srgbClr val="000000"/>
                </a:solidFill>
                <a:effectLst/>
                <a:latin typeface="Arial"/>
                <a:ea typeface="Arial"/>
                <a:cs typeface="Arial"/>
                <a:sym typeface="Arial"/>
              </a:rPr>
              <a:t>2.            What kinds of things might a trans person go through when they begin to acknowledge their true gender identity?</a:t>
            </a:r>
          </a:p>
          <a:p>
            <a:pPr marL="139700" indent="0">
              <a:buFontTx/>
              <a:buNone/>
            </a:pPr>
            <a:r>
              <a:rPr lang="en-US" sz="1100" b="0" i="0" u="none" strike="noStrike" cap="none" dirty="0">
                <a:solidFill>
                  <a:srgbClr val="000000"/>
                </a:solidFill>
                <a:effectLst/>
                <a:latin typeface="Arial"/>
                <a:ea typeface="Arial"/>
                <a:cs typeface="Arial"/>
                <a:sym typeface="Arial"/>
              </a:rPr>
              <a:t>3.            What are some other activities that can be done to further my lifelong learning and self-examination of my values?</a:t>
            </a:r>
          </a:p>
          <a:p>
            <a:pPr marL="139700" indent="0">
              <a:buFontTx/>
              <a:buNone/>
            </a:pPr>
            <a:r>
              <a:rPr lang="en-US" sz="1100" b="0" i="0" u="none" strike="noStrike" cap="none" dirty="0">
                <a:solidFill>
                  <a:srgbClr val="000000"/>
                </a:solidFill>
                <a:effectLst/>
                <a:latin typeface="Arial"/>
                <a:ea typeface="Arial"/>
                <a:cs typeface="Arial"/>
                <a:sym typeface="Arial"/>
              </a:rPr>
              <a:t>4.            Do you have any other suggestions for additional trainings providers and their team should take to talk to their HIV patients?</a:t>
            </a:r>
          </a:p>
          <a:p>
            <a:pPr marL="139700" indent="0">
              <a:buFontTx/>
              <a:buNone/>
            </a:pPr>
            <a:r>
              <a:rPr lang="en-US" sz="1100" b="0" i="0" u="none" strike="noStrike" cap="none" dirty="0">
                <a:solidFill>
                  <a:srgbClr val="000000"/>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345514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60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031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r>
              <a:rPr lang="en-US" sz="1100" b="1" i="0" u="none" strike="noStrike" cap="none" dirty="0">
                <a:solidFill>
                  <a:srgbClr val="000000"/>
                </a:solidFill>
                <a:effectLst/>
                <a:latin typeface="Arial"/>
                <a:ea typeface="Arial"/>
                <a:cs typeface="Arial"/>
                <a:sym typeface="Arial"/>
              </a:rPr>
              <a:t>1 in 6 gay and bisexual men with HIV are unaware they have it</a:t>
            </a:r>
            <a:r>
              <a:rPr lang="en-US" sz="1100" b="0" i="0" u="none" strike="noStrike" cap="none" dirty="0">
                <a:solidFill>
                  <a:srgbClr val="000000"/>
                </a:solidFill>
                <a:effectLst/>
                <a:latin typeface="Arial"/>
                <a:ea typeface="Arial"/>
                <a:cs typeface="Arial"/>
                <a:sym typeface="Arial"/>
              </a:rPr>
              <a:t>. People who do not know they have HIV can’t take advantage of HIV care and treatment and may unknowingly pass HIV to others</a:t>
            </a:r>
          </a:p>
          <a:p>
            <a:r>
              <a:rPr lang="en-US" sz="1100" b="1" i="0" u="none" strike="noStrike" cap="none" dirty="0">
                <a:solidFill>
                  <a:srgbClr val="000000"/>
                </a:solidFill>
                <a:effectLst/>
                <a:latin typeface="Arial"/>
                <a:ea typeface="Arial"/>
                <a:cs typeface="Arial"/>
                <a:sym typeface="Arial"/>
              </a:rPr>
              <a:t>A much higher proportion of gay and bisexual men have HIV</a:t>
            </a:r>
            <a:r>
              <a:rPr lang="en-US" sz="1100" b="0" i="0" u="none" strike="noStrike" cap="none" dirty="0">
                <a:solidFill>
                  <a:srgbClr val="000000"/>
                </a:solidFill>
                <a:effectLst/>
                <a:latin typeface="Arial"/>
                <a:ea typeface="Arial"/>
                <a:cs typeface="Arial"/>
                <a:sym typeface="Arial"/>
              </a:rPr>
              <a:t> compared to any other group in the US. Therefore, gay and bisexual men have an increased chance of having a partner who has HIV.</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Gay, bisexual, and other msm. (2020, May 07). Retrieved March 28, 2021, from https://www.cdc.gov/hiv/library/reports/hiv-surveillance/vol-31/content/msm.html#:~:text=HIV%20infection%20diagnoses%20decreased%2044,Figure%2015%20and%20Table%205b).</a:t>
            </a:r>
          </a:p>
          <a:p>
            <a:pPr marL="139700" indent="0">
              <a:buNone/>
            </a:pPr>
            <a:endParaRPr lang="en-US" dirty="0"/>
          </a:p>
        </p:txBody>
      </p:sp>
    </p:spTree>
    <p:extLst>
      <p:ext uri="{BB962C8B-B14F-4D97-AF65-F5344CB8AC3E}">
        <p14:creationId xmlns:p14="http://schemas.microsoft.com/office/powerpoint/2010/main" val="117339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Provider based stigma is associated with longer gaps in time between HIV care appointments</a:t>
            </a:r>
          </a:p>
          <a:p>
            <a:pPr marL="139700" indent="0">
              <a:buNone/>
            </a:pPr>
            <a:endParaRPr lang="en-US" dirty="0"/>
          </a:p>
          <a:p>
            <a:r>
              <a:rPr lang="en-US" dirty="0"/>
              <a:t>Barriers to Care</a:t>
            </a:r>
          </a:p>
          <a:p>
            <a:pPr lvl="1"/>
            <a:r>
              <a:rPr lang="en-US" dirty="0"/>
              <a:t>Lack of welcoming environment</a:t>
            </a:r>
          </a:p>
          <a:p>
            <a:pPr lvl="1"/>
            <a:r>
              <a:rPr lang="en-US" dirty="0"/>
              <a:t>Lack of insurance</a:t>
            </a:r>
          </a:p>
          <a:p>
            <a:pPr lvl="1"/>
            <a:r>
              <a:rPr lang="en-US" dirty="0"/>
              <a:t>Sexual Minority Stress: </a:t>
            </a:r>
            <a:r>
              <a:rPr lang="en-US" sz="1100" b="0" i="0" u="none" strike="noStrike" cap="none" dirty="0">
                <a:solidFill>
                  <a:srgbClr val="000000"/>
                </a:solidFill>
                <a:effectLst/>
                <a:latin typeface="Arial"/>
                <a:ea typeface="Arial"/>
                <a:cs typeface="Arial"/>
                <a:sym typeface="Arial"/>
              </a:rPr>
              <a:t>Sexual minority stress is a concept that encompasses pressures such as stigma, internalized homophobia/transphobia, and expectations of rejection. Sexual minority stress is thought to contribute to mental health problems and risky sexual behaviors</a:t>
            </a:r>
          </a:p>
          <a:p>
            <a:pPr marL="5969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Knight, D., &amp; Jarrett, D. (2015, June 15). Preventive health care for men who have sex with men. Retrieved March 28, 2021, from https://www.aafp.org/afp/2015/0615/p844.html</a:t>
            </a:r>
          </a:p>
          <a:p>
            <a:pPr marL="596900" lvl="1"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8483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latin typeface="Calibri" panose="020F0502020204030204" pitchFamily="34" charset="0"/>
                <a:cs typeface="Calibri" panose="020F0502020204030204" pitchFamily="34" charset="0"/>
              </a:rPr>
              <a:t>In the U.S. where HIV prevalence is 0.4%, </a:t>
            </a:r>
            <a:r>
              <a:rPr lang="en-US" sz="1100" b="1" u="sng" dirty="0">
                <a:latin typeface="Calibri" panose="020F0502020204030204" pitchFamily="34" charset="0"/>
                <a:cs typeface="Calibri" panose="020F0502020204030204" pitchFamily="34" charset="0"/>
              </a:rPr>
              <a:t>prevalence among trans women is estimated to be 21%</a:t>
            </a:r>
          </a:p>
          <a:p>
            <a:r>
              <a:rPr lang="en-US" sz="1100" b="0" i="0" u="none" strike="noStrike" cap="none" dirty="0">
                <a:solidFill>
                  <a:srgbClr val="000000"/>
                </a:solidFill>
                <a:effectLst/>
                <a:latin typeface="Arial"/>
                <a:ea typeface="Arial"/>
                <a:cs typeface="Arial"/>
                <a:sym typeface="Arial"/>
              </a:rPr>
              <a:t>Estimated 28% of transgender women with HIV (56% of Black transgender women with HIV)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Grant, J. M., Mottet, L. A., Tanis, J. J., &amp; Min, D. (2011). Injustice at Every Turn: A Report of the National Transgender Discrimination Survey. </a:t>
            </a:r>
            <a:r>
              <a:rPr lang="en-US" sz="1100" b="0" i="1" u="none" strike="noStrike" cap="none" dirty="0">
                <a:solidFill>
                  <a:srgbClr val="000000"/>
                </a:solidFill>
                <a:effectLst/>
                <a:latin typeface="Arial"/>
                <a:ea typeface="Arial"/>
                <a:cs typeface="Arial"/>
                <a:sym typeface="Arial"/>
              </a:rPr>
              <a:t>National Center for Transgender Equality and National Gay and Lesbian Task Force.</a:t>
            </a:r>
            <a:br>
              <a:rPr lang="en-US" sz="1100" b="0" i="1" u="none" strike="noStrike" cap="none" dirty="0">
                <a:solidFill>
                  <a:srgbClr val="000000"/>
                </a:solidFill>
                <a:effectLst/>
                <a:latin typeface="Arial"/>
                <a:ea typeface="Arial"/>
                <a:cs typeface="Arial"/>
                <a:sym typeface="Arial"/>
              </a:rPr>
            </a:br>
            <a:endParaRPr lang="en-US" dirty="0">
              <a:effectLst/>
            </a:endParaRP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14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Transgender women less likely to achieve viral suppression within 12 months of an HIV diagnosis compared to MSM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a:solidFill>
                  <a:srgbClr val="000000"/>
                </a:solidFill>
                <a:effectLst/>
                <a:latin typeface="Arial"/>
                <a:ea typeface="Arial"/>
                <a:cs typeface="Arial"/>
                <a:sym typeface="Arial"/>
              </a:rPr>
              <a:t>Wiewel</a:t>
            </a:r>
            <a:r>
              <a:rPr lang="en-US" sz="1100" b="0" i="0" u="none" strike="noStrike" cap="none" dirty="0">
                <a:solidFill>
                  <a:srgbClr val="000000"/>
                </a:solidFill>
                <a:effectLst/>
                <a:latin typeface="Arial"/>
                <a:ea typeface="Arial"/>
                <a:cs typeface="Arial"/>
                <a:sym typeface="Arial"/>
              </a:rPr>
              <a:t>, E. W., </a:t>
            </a:r>
            <a:r>
              <a:rPr lang="en-US" sz="1100" b="0" i="0" u="none" strike="noStrike" cap="none" dirty="0" err="1">
                <a:solidFill>
                  <a:srgbClr val="000000"/>
                </a:solidFill>
                <a:effectLst/>
                <a:latin typeface="Arial"/>
                <a:ea typeface="Arial"/>
                <a:cs typeface="Arial"/>
                <a:sym typeface="Arial"/>
              </a:rPr>
              <a:t>Torian</a:t>
            </a:r>
            <a:r>
              <a:rPr lang="en-US" sz="1100" b="0" i="0" u="none" strike="noStrike" cap="none" dirty="0">
                <a:solidFill>
                  <a:srgbClr val="000000"/>
                </a:solidFill>
                <a:effectLst/>
                <a:latin typeface="Arial"/>
                <a:ea typeface="Arial"/>
                <a:cs typeface="Arial"/>
                <a:sym typeface="Arial"/>
              </a:rPr>
              <a:t>, L. V., Merchant, P., Braunstein, S. L., &amp; Shepard, C. W. (2016). HIV Diagnoses and Care Among Transgender Persons and Comparison With Men Who Have Sex With Men: New York City, 2006–2011. </a:t>
            </a:r>
            <a:r>
              <a:rPr lang="en-US" sz="1100" b="0" i="1" u="none" strike="noStrike" cap="none" dirty="0">
                <a:solidFill>
                  <a:srgbClr val="000000"/>
                </a:solidFill>
                <a:effectLst/>
                <a:latin typeface="Arial"/>
                <a:ea typeface="Arial"/>
                <a:cs typeface="Arial"/>
                <a:sym typeface="Arial"/>
              </a:rPr>
              <a:t>American Journal of Public Health</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106</a:t>
            </a:r>
            <a:r>
              <a:rPr lang="en-US" sz="1100" b="0" i="0" u="none" strike="noStrike" cap="none" dirty="0">
                <a:solidFill>
                  <a:srgbClr val="000000"/>
                </a:solidFill>
                <a:effectLst/>
                <a:latin typeface="Arial"/>
                <a:ea typeface="Arial"/>
                <a:cs typeface="Arial"/>
                <a:sym typeface="Arial"/>
              </a:rPr>
              <a:t>(3), 497–502. http://</a:t>
            </a:r>
            <a:r>
              <a:rPr lang="en-US" sz="1100" b="0" i="0" u="none" strike="noStrike" cap="none" dirty="0" err="1">
                <a:solidFill>
                  <a:srgbClr val="000000"/>
                </a:solidFill>
                <a:effectLst/>
                <a:latin typeface="Arial"/>
                <a:ea typeface="Arial"/>
                <a:cs typeface="Arial"/>
                <a:sym typeface="Arial"/>
              </a:rPr>
              <a:t>doi.org</a:t>
            </a:r>
            <a:r>
              <a:rPr lang="en-US" sz="1100" b="0" i="0" u="none" strike="noStrike" cap="none" dirty="0">
                <a:solidFill>
                  <a:srgbClr val="000000"/>
                </a:solidFill>
                <a:effectLst/>
                <a:latin typeface="Arial"/>
                <a:ea typeface="Arial"/>
                <a:cs typeface="Arial"/>
                <a:sym typeface="Arial"/>
              </a:rPr>
              <a:t>/10.2105/AJPH.2015.302974 </a:t>
            </a:r>
            <a:endParaRPr lang="en-US" dirty="0">
              <a:effectLst/>
            </a:endParaRPr>
          </a:p>
        </p:txBody>
      </p:sp>
    </p:spTree>
    <p:extLst>
      <p:ext uri="{BB962C8B-B14F-4D97-AF65-F5344CB8AC3E}">
        <p14:creationId xmlns:p14="http://schemas.microsoft.com/office/powerpoint/2010/main" val="327419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r>
              <a:rPr lang="en-US" dirty="0"/>
              <a:t>These findings speak to the need to address racial/ethnic disparities in PrEP</a:t>
            </a:r>
            <a:r>
              <a:rPr lang="en-US" b="1" dirty="0"/>
              <a:t> awareness</a:t>
            </a:r>
            <a:r>
              <a:rPr lang="en-US" dirty="0"/>
              <a:t>, </a:t>
            </a:r>
            <a:r>
              <a:rPr lang="en-US" b="1" dirty="0"/>
              <a:t>discussions with providers</a:t>
            </a:r>
            <a:r>
              <a:rPr lang="en-US" dirty="0"/>
              <a:t>, and </a:t>
            </a:r>
            <a:r>
              <a:rPr lang="en-US" b="1" dirty="0"/>
              <a:t>use</a:t>
            </a:r>
          </a:p>
          <a:p>
            <a:pPr marL="457200" indent="-317500"/>
            <a:r>
              <a:rPr lang="en-US" dirty="0"/>
              <a:t>Because disparities emerge at the point of discussion with providers, prevention efforts that increase awareness and discussion should include patients and providers</a:t>
            </a:r>
          </a:p>
          <a:p>
            <a:pPr marL="457200" indent="-317500"/>
            <a:r>
              <a:rPr lang="en-US" dirty="0"/>
              <a:t>Prevention efforts need to increase PrEP use among all MSM and target eliminating racial/ethnic disparities in PrEP use</a:t>
            </a:r>
          </a:p>
          <a:p>
            <a:pPr marL="457200" indent="-317500"/>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https://www.cdc.gov/mmwr/volumes/68/wr/mm6837a2.htm</a:t>
            </a:r>
          </a:p>
          <a:p>
            <a:pPr marL="139700" indent="0">
              <a:buNone/>
            </a:pPr>
            <a:endParaRPr lang="en-US" dirty="0"/>
          </a:p>
          <a:p>
            <a:r>
              <a:rPr lang="en-US" sz="1100" b="0" i="0" u="none" strike="noStrike" cap="none" dirty="0">
                <a:solidFill>
                  <a:srgbClr val="000000"/>
                </a:solidFill>
                <a:effectLst/>
                <a:latin typeface="Arial"/>
                <a:ea typeface="Arial"/>
                <a:cs typeface="Arial"/>
                <a:sym typeface="Arial"/>
              </a:rPr>
              <a:t>Even when discussed with providers, racial biases affect providers’ willingness to prescribe PrEP </a:t>
            </a:r>
          </a:p>
          <a:p>
            <a:pPr lvl="1"/>
            <a:r>
              <a:rPr lang="en-US" sz="1100" b="0" i="0" u="none" strike="noStrike" cap="none" dirty="0">
                <a:solidFill>
                  <a:srgbClr val="000000"/>
                </a:solidFill>
                <a:effectLst/>
                <a:latin typeface="Arial"/>
                <a:ea typeface="Arial"/>
                <a:cs typeface="Arial"/>
                <a:sym typeface="Arial"/>
              </a:rPr>
              <a:t>Some providers believe Black MSM more likely than white MSM to engage in increased unprotected sex if prescribed PrEP, leading to a reduced willingness to prescribe PrEP </a:t>
            </a:r>
            <a:endParaRPr lang="en-US" dirty="0"/>
          </a:p>
          <a:p>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Calabrese, S. K., Earnshaw, V. A., Underhill, K., Hansen, N. B., &amp; Dovidio, J. F. (2014). The Impact of Patient Race on Clinical Decisions Related to Prescribing HIV Pre-Exposure Prophylaxis (PrEP): Assumptions About Sexual Risk Compensation and Implications for Access. </a:t>
            </a:r>
            <a:r>
              <a:rPr lang="en-US" sz="1100" b="0" i="1" u="none" strike="noStrike" cap="none" dirty="0">
                <a:solidFill>
                  <a:srgbClr val="000000"/>
                </a:solidFill>
                <a:effectLst/>
                <a:latin typeface="Arial"/>
                <a:ea typeface="Arial"/>
                <a:cs typeface="Arial"/>
                <a:sym typeface="Arial"/>
              </a:rPr>
              <a:t>AIDS and Behavior</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18</a:t>
            </a:r>
            <a:r>
              <a:rPr lang="en-US" sz="1100" b="0" i="0" u="none" strike="noStrike" cap="none" dirty="0">
                <a:solidFill>
                  <a:srgbClr val="000000"/>
                </a:solidFill>
                <a:effectLst/>
                <a:latin typeface="Arial"/>
                <a:ea typeface="Arial"/>
                <a:cs typeface="Arial"/>
                <a:sym typeface="Arial"/>
              </a:rPr>
              <a:t>(2), 226–240. http://doi.org/10.1007/s10461-013-0675-x</a:t>
            </a:r>
            <a:br>
              <a:rPr lang="en-US" sz="1100" b="0" i="0" u="none" strike="noStrike" cap="none" dirty="0">
                <a:solidFill>
                  <a:srgbClr val="000000"/>
                </a:solidFill>
                <a:effectLst/>
                <a:latin typeface="Arial"/>
                <a:ea typeface="Arial"/>
                <a:cs typeface="Arial"/>
                <a:sym typeface="Arial"/>
              </a:rPr>
            </a:br>
            <a:endParaRPr lang="en-US" dirty="0"/>
          </a:p>
          <a:p>
            <a:pPr marL="139700" indent="0">
              <a:buNone/>
            </a:pPr>
            <a:endParaRPr lang="en-US" dirty="0"/>
          </a:p>
        </p:txBody>
      </p:sp>
    </p:spTree>
    <p:extLst>
      <p:ext uri="{BB962C8B-B14F-4D97-AF65-F5344CB8AC3E}">
        <p14:creationId xmlns:p14="http://schemas.microsoft.com/office/powerpoint/2010/main" val="2280435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4843"/>
          <a:stretch/>
        </p:blipFill>
        <p:spPr>
          <a:xfrm>
            <a:off x="0" y="1412525"/>
            <a:ext cx="7443602" cy="2318450"/>
          </a:xfrm>
          <a:prstGeom prst="rect">
            <a:avLst/>
          </a:prstGeom>
          <a:noFill/>
          <a:ln>
            <a:noFill/>
          </a:ln>
        </p:spPr>
      </p:pic>
      <p:pic>
        <p:nvPicPr>
          <p:cNvPr id="11" name="Google Shape;11;p2"/>
          <p:cNvPicPr preferRelativeResize="0"/>
          <p:nvPr/>
        </p:nvPicPr>
        <p:blipFill>
          <a:blip r:embed="rId3">
            <a:alphaModFix amt="80000"/>
          </a:blip>
          <a:stretch>
            <a:fillRect/>
          </a:stretch>
        </p:blipFill>
        <p:spPr>
          <a:xfrm>
            <a:off x="0" y="-139700"/>
            <a:ext cx="9144000" cy="5143500"/>
          </a:xfrm>
          <a:prstGeom prst="rect">
            <a:avLst/>
          </a:prstGeom>
          <a:noFill/>
          <a:ln>
            <a:noFill/>
          </a:ln>
        </p:spPr>
      </p:pic>
      <p:sp>
        <p:nvSpPr>
          <p:cNvPr id="12" name="Google Shape;12;p2"/>
          <p:cNvSpPr txBox="1">
            <a:spLocks noGrp="1"/>
          </p:cNvSpPr>
          <p:nvPr>
            <p:ph type="ctrTitle"/>
          </p:nvPr>
        </p:nvSpPr>
        <p:spPr>
          <a:xfrm>
            <a:off x="685800" y="1646275"/>
            <a:ext cx="5451900" cy="185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3" name="Picture 2">
            <a:extLst>
              <a:ext uri="{FF2B5EF4-FFF2-40B4-BE49-F238E27FC236}">
                <a16:creationId xmlns:a16="http://schemas.microsoft.com/office/drawing/2014/main" id="{EB82723D-FE94-7440-A086-2B985711F33F}"/>
              </a:ext>
            </a:extLst>
          </p:cNvPr>
          <p:cNvPicPr>
            <a:picLocks noChangeAspect="1"/>
          </p:cNvPicPr>
          <p:nvPr userDrawn="1"/>
        </p:nvPicPr>
        <p:blipFill>
          <a:blip r:embed="rId4"/>
          <a:stretch>
            <a:fillRect/>
          </a:stretch>
        </p:blipFill>
        <p:spPr>
          <a:xfrm>
            <a:off x="1429657" y="139700"/>
            <a:ext cx="2168510" cy="738415"/>
          </a:xfrm>
          <a:prstGeom prst="rect">
            <a:avLst/>
          </a:prstGeom>
        </p:spPr>
      </p:pic>
      <p:pic>
        <p:nvPicPr>
          <p:cNvPr id="5" name="Picture 4">
            <a:extLst>
              <a:ext uri="{FF2B5EF4-FFF2-40B4-BE49-F238E27FC236}">
                <a16:creationId xmlns:a16="http://schemas.microsoft.com/office/drawing/2014/main" id="{E33DBFB8-2DA3-2D47-A18B-A75FC19B3F21}"/>
              </a:ext>
            </a:extLst>
          </p:cNvPr>
          <p:cNvPicPr>
            <a:picLocks noChangeAspect="1"/>
          </p:cNvPicPr>
          <p:nvPr userDrawn="1"/>
        </p:nvPicPr>
        <p:blipFill>
          <a:blip r:embed="rId5">
            <a:alphaModFix/>
          </a:blip>
          <a:stretch>
            <a:fillRect/>
          </a:stretch>
        </p:blipFill>
        <p:spPr>
          <a:xfrm>
            <a:off x="418454" y="139700"/>
            <a:ext cx="1011203" cy="7355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28" name="Google Shape;28;p5"/>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 name="Google Shape;30;p5"/>
          <p:cNvSpPr txBox="1">
            <a:spLocks noGrp="1"/>
          </p:cNvSpPr>
          <p:nvPr>
            <p:ph type="body" idx="1"/>
          </p:nvPr>
        </p:nvSpPr>
        <p:spPr>
          <a:xfrm>
            <a:off x="428159" y="1376130"/>
            <a:ext cx="8229600" cy="3126900"/>
          </a:xfrm>
          <a:prstGeom prst="rect">
            <a:avLst/>
          </a:prstGeom>
        </p:spPr>
        <p:txBody>
          <a:bodyPr spcFirstLastPara="1" wrap="square" lIns="0" tIns="0" rIns="0" bIns="0" anchor="t" anchorCtr="0">
            <a:noAutofit/>
          </a:bodyPr>
          <a:lstStyle>
            <a:lvl1pPr marL="457200" lvl="0" indent="-342900" rtl="0">
              <a:spcBef>
                <a:spcPts val="600"/>
              </a:spcBef>
              <a:spcAft>
                <a:spcPts val="0"/>
              </a:spcAft>
              <a:buClr>
                <a:schemeClr val="lt2"/>
              </a:buClr>
              <a:buSzPts val="1800"/>
              <a:buChar char="✔"/>
              <a:defRPr/>
            </a:lvl1pPr>
            <a:lvl2pPr marL="914400" lvl="1" indent="-393700" rtl="0">
              <a:spcBef>
                <a:spcPts val="0"/>
              </a:spcBef>
              <a:spcAft>
                <a:spcPts val="0"/>
              </a:spcAft>
              <a:buSzPts val="2600"/>
              <a:buChar char="○"/>
              <a:defRPr/>
            </a:lvl2pPr>
            <a:lvl3pPr marL="1371600" lvl="2" indent="-393700" rtl="0">
              <a:spcBef>
                <a:spcPts val="0"/>
              </a:spcBef>
              <a:spcAft>
                <a:spcPts val="0"/>
              </a:spcAft>
              <a:buSzPts val="2600"/>
              <a:buChar char="■"/>
              <a:defRPr/>
            </a:lvl3pPr>
            <a:lvl4pPr marL="1828800" lvl="3" indent="-393700" rtl="0">
              <a:spcBef>
                <a:spcPts val="0"/>
              </a:spcBef>
              <a:spcAft>
                <a:spcPts val="0"/>
              </a:spcAft>
              <a:buSzPts val="2600"/>
              <a:buChar char="●"/>
              <a:defRPr/>
            </a:lvl4pPr>
            <a:lvl5pPr marL="2286000" lvl="4" indent="-393700" rtl="0">
              <a:spcBef>
                <a:spcPts val="0"/>
              </a:spcBef>
              <a:spcAft>
                <a:spcPts val="0"/>
              </a:spcAft>
              <a:buSzPts val="2600"/>
              <a:buChar char="○"/>
              <a:defRPr/>
            </a:lvl5pPr>
            <a:lvl6pPr marL="2743200" lvl="5" indent="-393700" rtl="0">
              <a:spcBef>
                <a:spcPts val="0"/>
              </a:spcBef>
              <a:spcAft>
                <a:spcPts val="0"/>
              </a:spcAft>
              <a:buSzPts val="2600"/>
              <a:buChar char="■"/>
              <a:defRPr/>
            </a:lvl6pPr>
            <a:lvl7pPr marL="3200400" lvl="6" indent="-393700" rtl="0">
              <a:spcBef>
                <a:spcPts val="0"/>
              </a:spcBef>
              <a:spcAft>
                <a:spcPts val="0"/>
              </a:spcAft>
              <a:buSzPts val="2600"/>
              <a:buChar char="●"/>
              <a:defRPr/>
            </a:lvl7pPr>
            <a:lvl8pPr marL="3657600" lvl="7" indent="-393700" rtl="0">
              <a:spcBef>
                <a:spcPts val="0"/>
              </a:spcBef>
              <a:spcAft>
                <a:spcPts val="0"/>
              </a:spcAft>
              <a:buSzPts val="2600"/>
              <a:buChar char="○"/>
              <a:defRPr/>
            </a:lvl8pPr>
            <a:lvl9pPr marL="4114800" lvl="8" indent="-393700" rtl="0">
              <a:spcBef>
                <a:spcPts val="0"/>
              </a:spcBef>
              <a:spcAft>
                <a:spcPts val="0"/>
              </a:spcAft>
              <a:buSzPts val="2600"/>
              <a:buChar char="■"/>
              <a:defRPr/>
            </a:lvl9pPr>
          </a:lstStyle>
          <a:p>
            <a:endParaRPr dirty="0"/>
          </a:p>
        </p:txBody>
      </p:sp>
      <p:sp>
        <p:nvSpPr>
          <p:cNvPr id="31" name="Google Shape;31;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 name="Picture 2">
            <a:extLst>
              <a:ext uri="{FF2B5EF4-FFF2-40B4-BE49-F238E27FC236}">
                <a16:creationId xmlns:a16="http://schemas.microsoft.com/office/drawing/2014/main" id="{FD8289B2-FFF0-EC48-A3F8-8FEE9D5CA657}"/>
              </a:ext>
            </a:extLst>
          </p:cNvPr>
          <p:cNvPicPr>
            <a:picLocks noChangeAspect="1"/>
          </p:cNvPicPr>
          <p:nvPr userDrawn="1"/>
        </p:nvPicPr>
        <p:blipFill>
          <a:blip r:embed="rId4"/>
          <a:stretch>
            <a:fillRect/>
          </a:stretch>
        </p:blipFill>
        <p:spPr>
          <a:xfrm>
            <a:off x="189512" y="4591581"/>
            <a:ext cx="1337363" cy="4553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1" name="Google Shape;41;p7"/>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2" name="Google Shape;42;p7"/>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 name="Google Shape;43;p7"/>
          <p:cNvSpPr txBox="1">
            <a:spLocks noGrp="1"/>
          </p:cNvSpPr>
          <p:nvPr>
            <p:ph type="body" idx="1"/>
          </p:nvPr>
        </p:nvSpPr>
        <p:spPr>
          <a:xfrm>
            <a:off x="457200"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4" name="Google Shape;44;p7"/>
          <p:cNvSpPr txBox="1">
            <a:spLocks noGrp="1"/>
          </p:cNvSpPr>
          <p:nvPr>
            <p:ph type="body" idx="2"/>
          </p:nvPr>
        </p:nvSpPr>
        <p:spPr>
          <a:xfrm>
            <a:off x="4757101"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5" name="Google Shape;45;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7" name="Picture 6">
            <a:extLst>
              <a:ext uri="{FF2B5EF4-FFF2-40B4-BE49-F238E27FC236}">
                <a16:creationId xmlns:a16="http://schemas.microsoft.com/office/drawing/2014/main" id="{3C478671-9783-024B-9719-596C2CD68F2F}"/>
              </a:ext>
            </a:extLst>
          </p:cNvPr>
          <p:cNvPicPr>
            <a:picLocks noChangeAspect="1"/>
          </p:cNvPicPr>
          <p:nvPr userDrawn="1"/>
        </p:nvPicPr>
        <p:blipFill>
          <a:blip r:embed="rId4"/>
          <a:stretch>
            <a:fillRect/>
          </a:stretch>
        </p:blipFill>
        <p:spPr>
          <a:xfrm>
            <a:off x="185215" y="4561903"/>
            <a:ext cx="1356883" cy="4620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9" name="Google Shape;49;p8"/>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4572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1" name="Google Shape;51;p8"/>
          <p:cNvSpPr txBox="1">
            <a:spLocks noGrp="1"/>
          </p:cNvSpPr>
          <p:nvPr>
            <p:ph type="body" idx="2"/>
          </p:nvPr>
        </p:nvSpPr>
        <p:spPr>
          <a:xfrm>
            <a:off x="331185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2" name="Google Shape;52;p8"/>
          <p:cNvSpPr txBox="1">
            <a:spLocks noGrp="1"/>
          </p:cNvSpPr>
          <p:nvPr>
            <p:ph type="body" idx="3"/>
          </p:nvPr>
        </p:nvSpPr>
        <p:spPr>
          <a:xfrm>
            <a:off x="61665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3" name="Google Shape;5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5" name="Picture 4">
            <a:extLst>
              <a:ext uri="{FF2B5EF4-FFF2-40B4-BE49-F238E27FC236}">
                <a16:creationId xmlns:a16="http://schemas.microsoft.com/office/drawing/2014/main" id="{3B36922F-DCCA-5F4B-9BB1-9B80232E2CF9}"/>
              </a:ext>
            </a:extLst>
          </p:cNvPr>
          <p:cNvPicPr>
            <a:picLocks noChangeAspect="1"/>
          </p:cNvPicPr>
          <p:nvPr userDrawn="1"/>
        </p:nvPicPr>
        <p:blipFill>
          <a:blip r:embed="rId4"/>
          <a:stretch>
            <a:fillRect/>
          </a:stretch>
        </p:blipFill>
        <p:spPr>
          <a:xfrm>
            <a:off x="114716" y="4565246"/>
            <a:ext cx="1365741" cy="4650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56" name="Google Shape;56;p9"/>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57" name="Google Shape;57;p9"/>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8" name="Google Shape;58;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5" name="Picture 4">
            <a:extLst>
              <a:ext uri="{FF2B5EF4-FFF2-40B4-BE49-F238E27FC236}">
                <a16:creationId xmlns:a16="http://schemas.microsoft.com/office/drawing/2014/main" id="{366890F4-3F88-9E46-9349-A13E1C75613B}"/>
              </a:ext>
            </a:extLst>
          </p:cNvPr>
          <p:cNvPicPr>
            <a:picLocks noChangeAspect="1"/>
          </p:cNvPicPr>
          <p:nvPr userDrawn="1"/>
        </p:nvPicPr>
        <p:blipFill>
          <a:blip r:embed="rId4"/>
          <a:stretch>
            <a:fillRect/>
          </a:stretch>
        </p:blipFill>
        <p:spPr>
          <a:xfrm>
            <a:off x="200981" y="4564285"/>
            <a:ext cx="1323019" cy="45051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grpSp>
        <p:nvGrpSpPr>
          <p:cNvPr id="60" name="Google Shape;60;p10"/>
          <p:cNvGrpSpPr/>
          <p:nvPr/>
        </p:nvGrpSpPr>
        <p:grpSpPr>
          <a:xfrm>
            <a:off x="1507075" y="4334225"/>
            <a:ext cx="6144575" cy="537750"/>
            <a:chOff x="1507075" y="4334225"/>
            <a:chExt cx="6144575" cy="537750"/>
          </a:xfrm>
        </p:grpSpPr>
        <p:pic>
          <p:nvPicPr>
            <p:cNvPr id="61" name="Google Shape;61;p10"/>
            <p:cNvPicPr preferRelativeResize="0"/>
            <p:nvPr/>
          </p:nvPicPr>
          <p:blipFill>
            <a:blip r:embed="rId2">
              <a:alphaModFix/>
            </a:blip>
            <a:stretch>
              <a:fillRect/>
            </a:stretch>
          </p:blipFill>
          <p:spPr>
            <a:xfrm>
              <a:off x="1507075" y="4334225"/>
              <a:ext cx="3986087" cy="529765"/>
            </a:xfrm>
            <a:prstGeom prst="rect">
              <a:avLst/>
            </a:prstGeom>
            <a:noFill/>
            <a:ln>
              <a:noFill/>
            </a:ln>
          </p:spPr>
        </p:pic>
        <p:pic>
          <p:nvPicPr>
            <p:cNvPr id="62" name="Google Shape;62;p10"/>
            <p:cNvPicPr preferRelativeResize="0"/>
            <p:nvPr/>
          </p:nvPicPr>
          <p:blipFill>
            <a:blip r:embed="rId2">
              <a:alphaModFix/>
            </a:blip>
            <a:stretch>
              <a:fillRect/>
            </a:stretch>
          </p:blipFill>
          <p:spPr>
            <a:xfrm flipH="1">
              <a:off x="3665564" y="4342210"/>
              <a:ext cx="3986087" cy="529765"/>
            </a:xfrm>
            <a:prstGeom prst="rect">
              <a:avLst/>
            </a:prstGeom>
            <a:noFill/>
            <a:ln>
              <a:noFill/>
            </a:ln>
          </p:spPr>
        </p:pic>
      </p:grpSp>
      <p:pic>
        <p:nvPicPr>
          <p:cNvPr id="63" name="Google Shape;63;p10"/>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64" name="Google Shape;64;p10"/>
          <p:cNvSpPr txBox="1">
            <a:spLocks noGrp="1"/>
          </p:cNvSpPr>
          <p:nvPr>
            <p:ph type="body" idx="1"/>
          </p:nvPr>
        </p:nvSpPr>
        <p:spPr>
          <a:xfrm>
            <a:off x="1646175" y="4386854"/>
            <a:ext cx="5851500" cy="393600"/>
          </a:xfrm>
          <a:prstGeom prst="rect">
            <a:avLst/>
          </a:prstGeom>
        </p:spPr>
        <p:txBody>
          <a:bodyPr spcFirstLastPara="1" wrap="square" lIns="0" tIns="0" rIns="0" bIns="0" anchor="ctr" anchorCtr="0">
            <a:noAutofit/>
          </a:bodyPr>
          <a:lstStyle>
            <a:lvl1pPr marL="457200" lvl="0" indent="-228600" algn="ctr" rtl="0">
              <a:lnSpc>
                <a:spcPct val="90000"/>
              </a:lnSpc>
              <a:spcBef>
                <a:spcPts val="360"/>
              </a:spcBef>
              <a:spcAft>
                <a:spcPts val="0"/>
              </a:spcAft>
              <a:buClr>
                <a:schemeClr val="dk2"/>
              </a:buClr>
              <a:buSzPts val="1600"/>
              <a:buNone/>
              <a:defRPr sz="1600">
                <a:solidFill>
                  <a:schemeClr val="dk2"/>
                </a:solidFill>
              </a:defRPr>
            </a:lvl1pPr>
          </a:lstStyle>
          <a:p>
            <a:endParaRPr/>
          </a:p>
        </p:txBody>
      </p:sp>
      <p:sp>
        <p:nvSpPr>
          <p:cNvPr id="65" name="Google Shape;6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 name="Picture 2">
            <a:extLst>
              <a:ext uri="{FF2B5EF4-FFF2-40B4-BE49-F238E27FC236}">
                <a16:creationId xmlns:a16="http://schemas.microsoft.com/office/drawing/2014/main" id="{1EF4A62C-61E8-A44E-96CA-F819C48A4FA4}"/>
              </a:ext>
            </a:extLst>
          </p:cNvPr>
          <p:cNvPicPr>
            <a:picLocks noChangeAspect="1"/>
          </p:cNvPicPr>
          <p:nvPr userDrawn="1"/>
        </p:nvPicPr>
        <p:blipFill>
          <a:blip r:embed="rId4"/>
          <a:stretch>
            <a:fillRect/>
          </a:stretch>
        </p:blipFill>
        <p:spPr>
          <a:xfrm>
            <a:off x="308621" y="112221"/>
            <a:ext cx="1473200" cy="5016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66"/>
        <p:cNvGrpSpPr/>
        <p:nvPr/>
      </p:nvGrpSpPr>
      <p:grpSpPr>
        <a:xfrm>
          <a:off x="0" y="0"/>
          <a:ext cx="0" cy="0"/>
          <a:chOff x="0" y="0"/>
          <a:chExt cx="0" cy="0"/>
        </a:xfrm>
      </p:grpSpPr>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68" name="Google Shape;68;p11"/>
          <p:cNvPicPr preferRelativeResize="0"/>
          <p:nvPr/>
        </p:nvPicPr>
        <p:blipFill>
          <a:blip r:embed="rId2">
            <a:alphaModFix amt="50000"/>
          </a:blip>
          <a:stretch>
            <a:fillRect/>
          </a:stretch>
        </p:blipFill>
        <p:spPr>
          <a:xfrm>
            <a:off x="0" y="0"/>
            <a:ext cx="9144000" cy="5143500"/>
          </a:xfrm>
          <a:prstGeom prst="rect">
            <a:avLst/>
          </a:prstGeom>
          <a:noFill/>
          <a:ln>
            <a:noFill/>
          </a:ln>
        </p:spPr>
      </p:pic>
      <p:pic>
        <p:nvPicPr>
          <p:cNvPr id="5" name="Picture 4">
            <a:extLst>
              <a:ext uri="{FF2B5EF4-FFF2-40B4-BE49-F238E27FC236}">
                <a16:creationId xmlns:a16="http://schemas.microsoft.com/office/drawing/2014/main" id="{1D78DBAE-5205-3949-95B2-98AEBECB1C92}"/>
              </a:ext>
            </a:extLst>
          </p:cNvPr>
          <p:cNvPicPr>
            <a:picLocks noChangeAspect="1"/>
          </p:cNvPicPr>
          <p:nvPr userDrawn="1"/>
        </p:nvPicPr>
        <p:blipFill>
          <a:blip r:embed="rId3"/>
          <a:stretch>
            <a:fillRect/>
          </a:stretch>
        </p:blipFill>
        <p:spPr>
          <a:xfrm>
            <a:off x="183729" y="4558720"/>
            <a:ext cx="1376558" cy="4687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12"/>
          <p:cNvPicPr preferRelativeResize="0"/>
          <p:nvPr/>
        </p:nvPicPr>
        <p:blipFill>
          <a:blip r:embed="rId2">
            <a:alphaModFix amt="75000"/>
          </a:blip>
          <a:stretch>
            <a:fillRect/>
          </a:stretch>
        </p:blipFill>
        <p:spPr>
          <a:xfrm>
            <a:off x="0" y="0"/>
            <a:ext cx="9144000" cy="5143500"/>
          </a:xfrm>
          <a:prstGeom prst="rect">
            <a:avLst/>
          </a:prstGeom>
          <a:noFill/>
          <a:ln>
            <a:noFill/>
          </a:ln>
        </p:spPr>
      </p:pic>
      <p:pic>
        <p:nvPicPr>
          <p:cNvPr id="3" name="Picture 2">
            <a:extLst>
              <a:ext uri="{FF2B5EF4-FFF2-40B4-BE49-F238E27FC236}">
                <a16:creationId xmlns:a16="http://schemas.microsoft.com/office/drawing/2014/main" id="{35FE8F48-39F7-3C4E-9415-409DC87967E0}"/>
              </a:ext>
            </a:extLst>
          </p:cNvPr>
          <p:cNvPicPr>
            <a:picLocks noChangeAspect="1"/>
          </p:cNvPicPr>
          <p:nvPr userDrawn="1"/>
        </p:nvPicPr>
        <p:blipFill>
          <a:blip r:embed="rId3"/>
          <a:stretch>
            <a:fillRect/>
          </a:stretch>
        </p:blipFill>
        <p:spPr>
          <a:xfrm>
            <a:off x="114716" y="4523262"/>
            <a:ext cx="1402027" cy="47741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65250"/>
            <a:ext cx="5868600" cy="7518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457200" y="1499500"/>
            <a:ext cx="8229600" cy="31269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Caveat Brush"/>
                <a:ea typeface="Caveat Brush"/>
                <a:cs typeface="Caveat Brush"/>
                <a:sym typeface="Caveat Brush"/>
              </a:defRPr>
            </a:lvl1pPr>
            <a:lvl2pPr lvl="1" algn="r" rtl="0">
              <a:buNone/>
              <a:defRPr sz="1300">
                <a:solidFill>
                  <a:schemeClr val="dk1"/>
                </a:solidFill>
                <a:latin typeface="Caveat Brush"/>
                <a:ea typeface="Caveat Brush"/>
                <a:cs typeface="Caveat Brush"/>
                <a:sym typeface="Caveat Brush"/>
              </a:defRPr>
            </a:lvl2pPr>
            <a:lvl3pPr lvl="2" algn="r" rtl="0">
              <a:buNone/>
              <a:defRPr sz="1300">
                <a:solidFill>
                  <a:schemeClr val="dk1"/>
                </a:solidFill>
                <a:latin typeface="Caveat Brush"/>
                <a:ea typeface="Caveat Brush"/>
                <a:cs typeface="Caveat Brush"/>
                <a:sym typeface="Caveat Brush"/>
              </a:defRPr>
            </a:lvl3pPr>
            <a:lvl4pPr lvl="3" algn="r" rtl="0">
              <a:buNone/>
              <a:defRPr sz="1300">
                <a:solidFill>
                  <a:schemeClr val="dk1"/>
                </a:solidFill>
                <a:latin typeface="Caveat Brush"/>
                <a:ea typeface="Caveat Brush"/>
                <a:cs typeface="Caveat Brush"/>
                <a:sym typeface="Caveat Brush"/>
              </a:defRPr>
            </a:lvl4pPr>
            <a:lvl5pPr lvl="4" algn="r" rtl="0">
              <a:buNone/>
              <a:defRPr sz="1300">
                <a:solidFill>
                  <a:schemeClr val="dk1"/>
                </a:solidFill>
                <a:latin typeface="Caveat Brush"/>
                <a:ea typeface="Caveat Brush"/>
                <a:cs typeface="Caveat Brush"/>
                <a:sym typeface="Caveat Brush"/>
              </a:defRPr>
            </a:lvl5pPr>
            <a:lvl6pPr lvl="5" algn="r" rtl="0">
              <a:buNone/>
              <a:defRPr sz="1300">
                <a:solidFill>
                  <a:schemeClr val="dk1"/>
                </a:solidFill>
                <a:latin typeface="Caveat Brush"/>
                <a:ea typeface="Caveat Brush"/>
                <a:cs typeface="Caveat Brush"/>
                <a:sym typeface="Caveat Brush"/>
              </a:defRPr>
            </a:lvl6pPr>
            <a:lvl7pPr lvl="6" algn="r" rtl="0">
              <a:buNone/>
              <a:defRPr sz="1300">
                <a:solidFill>
                  <a:schemeClr val="dk1"/>
                </a:solidFill>
                <a:latin typeface="Caveat Brush"/>
                <a:ea typeface="Caveat Brush"/>
                <a:cs typeface="Caveat Brush"/>
                <a:sym typeface="Caveat Brush"/>
              </a:defRPr>
            </a:lvl7pPr>
            <a:lvl8pPr lvl="7" algn="r" rtl="0">
              <a:buNone/>
              <a:defRPr sz="1300">
                <a:solidFill>
                  <a:schemeClr val="dk1"/>
                </a:solidFill>
                <a:latin typeface="Caveat Brush"/>
                <a:ea typeface="Caveat Brush"/>
                <a:cs typeface="Caveat Brush"/>
                <a:sym typeface="Caveat Brush"/>
              </a:defRPr>
            </a:lvl8pPr>
            <a:lvl9pPr lvl="8" algn="r" rtl="0">
              <a:buNone/>
              <a:defRPr sz="1300">
                <a:solidFill>
                  <a:schemeClr val="dk1"/>
                </a:solidFill>
                <a:latin typeface="Caveat Brush"/>
                <a:ea typeface="Caveat Brush"/>
                <a:cs typeface="Caveat Brush"/>
                <a:sym typeface="Caveat Brush"/>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File:Transgender_Pride_flag.svg"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ommons.wikimedia.org/wiki/File:Bisexual_Pride_Flag.svg" TargetMode="External"/><Relationship Id="rId5" Type="http://schemas.openxmlformats.org/officeDocument/2006/relationships/image" Target="../media/image7.png"/><Relationship Id="rId4" Type="http://schemas.openxmlformats.org/officeDocument/2006/relationships/hyperlink" Target="https://en.wikipedia.org/wiki/File:Gay_flag_7.sv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flickr.com/photos/20909536@N02/22773166754" TargetMode="External"/></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oi.org/10.2105/AJPH.2014.30232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
              <a:schemeClr val="accent2"/>
            </a:gs>
            <a:gs pos="100000">
              <a:schemeClr val="accent1"/>
            </a:gs>
          </a:gsLst>
          <a:lin ang="2700006"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685800" y="1553678"/>
            <a:ext cx="5451900" cy="1851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latin typeface="+mj-lt"/>
              </a:rPr>
              <a:t>HIV Stigma </a:t>
            </a:r>
            <a:r>
              <a:rPr lang="en-US" dirty="0">
                <a:latin typeface="+mj-lt"/>
              </a:rPr>
              <a:t>&amp; LBGT Communities</a:t>
            </a:r>
            <a:endParaRPr dirty="0">
              <a:latin typeface="+mj-lt"/>
            </a:endParaRPr>
          </a:p>
        </p:txBody>
      </p:sp>
      <p:pic>
        <p:nvPicPr>
          <p:cNvPr id="10" name="Picture 9" descr="Picture of the LBGT flag">
            <a:extLst>
              <a:ext uri="{FF2B5EF4-FFF2-40B4-BE49-F238E27FC236}">
                <a16:creationId xmlns:a16="http://schemas.microsoft.com/office/drawing/2014/main" id="{D50D74DF-2161-9B45-B8E7-77DC1C833F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464" y="3682842"/>
            <a:ext cx="1403095" cy="793709"/>
          </a:xfrm>
          <a:prstGeom prst="rect">
            <a:avLst/>
          </a:prstGeom>
        </p:spPr>
      </p:pic>
      <p:pic>
        <p:nvPicPr>
          <p:cNvPr id="4" name="Picture 3" descr="Picture of the bisexual pride flag">
            <a:extLst>
              <a:ext uri="{FF2B5EF4-FFF2-40B4-BE49-F238E27FC236}">
                <a16:creationId xmlns:a16="http://schemas.microsoft.com/office/drawing/2014/main" id="{D5BDB17E-833A-E845-97D6-90965FE642D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58271" y="3689406"/>
            <a:ext cx="1403095" cy="780583"/>
          </a:xfrm>
          <a:prstGeom prst="rect">
            <a:avLst/>
          </a:prstGeom>
        </p:spPr>
      </p:pic>
      <p:pic>
        <p:nvPicPr>
          <p:cNvPr id="7" name="Picture 6" descr="Picture of the transgender community flag">
            <a:extLst>
              <a:ext uri="{FF2B5EF4-FFF2-40B4-BE49-F238E27FC236}">
                <a16:creationId xmlns:a16="http://schemas.microsoft.com/office/drawing/2014/main" id="{6CC9A83B-106F-7540-9435-B55F3CEBCC8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047078" y="3676280"/>
            <a:ext cx="1403095" cy="793709"/>
          </a:xfrm>
          <a:prstGeom prst="rect">
            <a:avLst/>
          </a:prstGeom>
        </p:spPr>
      </p:pic>
      <p:sp>
        <p:nvSpPr>
          <p:cNvPr id="2" name="TextBox 1">
            <a:extLst>
              <a:ext uri="{FF2B5EF4-FFF2-40B4-BE49-F238E27FC236}">
                <a16:creationId xmlns:a16="http://schemas.microsoft.com/office/drawing/2014/main" id="{EE75C081-4B46-2547-9892-74589A2BB3DE}"/>
              </a:ext>
            </a:extLst>
          </p:cNvPr>
          <p:cNvSpPr txBox="1"/>
          <p:nvPr/>
        </p:nvSpPr>
        <p:spPr>
          <a:xfrm>
            <a:off x="5202243" y="3689406"/>
            <a:ext cx="3034805" cy="1015663"/>
          </a:xfrm>
          <a:prstGeom prst="rect">
            <a:avLst/>
          </a:prstGeom>
          <a:noFill/>
        </p:spPr>
        <p:txBody>
          <a:bodyPr wrap="none" rtlCol="0">
            <a:spAutoFit/>
          </a:bodyPr>
          <a:lstStyle/>
          <a:p>
            <a:r>
              <a:rPr lang="en-US" sz="2000" b="1" dirty="0">
                <a:solidFill>
                  <a:schemeClr val="bg1"/>
                </a:solidFill>
                <a:latin typeface="+mj-lt"/>
              </a:rPr>
              <a:t>Shawn Demmons, MPH</a:t>
            </a:r>
          </a:p>
          <a:p>
            <a:r>
              <a:rPr lang="en-US" sz="2000" b="1" dirty="0">
                <a:solidFill>
                  <a:schemeClr val="bg1"/>
                </a:solidFill>
                <a:latin typeface="+mj-lt"/>
              </a:rPr>
              <a:t>April 27, 2021 </a:t>
            </a:r>
          </a:p>
          <a:p>
            <a:endParaRPr lang="en-US" sz="2000" b="1"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4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40D9-429B-A94C-870A-830C6735390B}"/>
              </a:ext>
            </a:extLst>
          </p:cNvPr>
          <p:cNvSpPr>
            <a:spLocks noGrp="1"/>
          </p:cNvSpPr>
          <p:nvPr>
            <p:ph type="title"/>
          </p:nvPr>
        </p:nvSpPr>
        <p:spPr/>
        <p:txBody>
          <a:bodyPr/>
          <a:lstStyle/>
          <a:p>
            <a:r>
              <a:rPr lang="en-US" b="1" dirty="0">
                <a:latin typeface="+mj-lt"/>
              </a:rPr>
              <a:t>PrEP and MSM</a:t>
            </a:r>
          </a:p>
        </p:txBody>
      </p:sp>
      <p:sp>
        <p:nvSpPr>
          <p:cNvPr id="3" name="Text Placeholder 2">
            <a:extLst>
              <a:ext uri="{FF2B5EF4-FFF2-40B4-BE49-F238E27FC236}">
                <a16:creationId xmlns:a16="http://schemas.microsoft.com/office/drawing/2014/main" id="{7B6C51A8-4EA3-DC4E-90E9-FD454A25D1C8}"/>
              </a:ext>
            </a:extLst>
          </p:cNvPr>
          <p:cNvSpPr>
            <a:spLocks noGrp="1"/>
          </p:cNvSpPr>
          <p:nvPr>
            <p:ph type="body" idx="1"/>
          </p:nvPr>
        </p:nvSpPr>
        <p:spPr>
          <a:xfrm>
            <a:off x="80387" y="1380171"/>
            <a:ext cx="4079631" cy="3126900"/>
          </a:xfrm>
        </p:spPr>
        <p:txBody>
          <a:bodyPr/>
          <a:lstStyle/>
          <a:p>
            <a:pPr>
              <a:buFont typeface="Wingdings" pitchFamily="2" charset="2"/>
              <a:buChar char="q"/>
            </a:pPr>
            <a:r>
              <a:rPr lang="en-US" sz="2000" dirty="0">
                <a:latin typeface="+mj-lt"/>
              </a:rPr>
              <a:t>Black and Latinx MSM were significantly less likely than white MSM </a:t>
            </a:r>
          </a:p>
          <a:p>
            <a:pPr lvl="1">
              <a:buFont typeface="Wingdings" pitchFamily="2" charset="2"/>
              <a:buChar char="q"/>
            </a:pPr>
            <a:r>
              <a:rPr lang="en-US" sz="2000" dirty="0">
                <a:latin typeface="+mj-lt"/>
              </a:rPr>
              <a:t>To be aware of PrEP</a:t>
            </a:r>
          </a:p>
          <a:p>
            <a:pPr lvl="1">
              <a:buFont typeface="Wingdings" pitchFamily="2" charset="2"/>
              <a:buChar char="q"/>
            </a:pPr>
            <a:r>
              <a:rPr lang="en-US" sz="2000" dirty="0">
                <a:latin typeface="+mj-lt"/>
              </a:rPr>
              <a:t>To have discussed PrEP with their provider</a:t>
            </a:r>
          </a:p>
          <a:p>
            <a:pPr lvl="1">
              <a:buFont typeface="Wingdings" pitchFamily="2" charset="2"/>
              <a:buChar char="q"/>
            </a:pPr>
            <a:r>
              <a:rPr lang="en-US" sz="2000" dirty="0">
                <a:latin typeface="+mj-lt"/>
              </a:rPr>
              <a:t>To use PrEP</a:t>
            </a:r>
          </a:p>
          <a:p>
            <a:pPr marL="533400" lvl="1" indent="0">
              <a:buNone/>
            </a:pPr>
            <a:r>
              <a:rPr lang="en-US" sz="2000" dirty="0">
                <a:latin typeface="+mj-lt"/>
              </a:rPr>
              <a:t>(2017 CDC NHBS)</a:t>
            </a:r>
          </a:p>
        </p:txBody>
      </p:sp>
      <p:sp>
        <p:nvSpPr>
          <p:cNvPr id="4" name="Text Placeholder 3">
            <a:extLst>
              <a:ext uri="{FF2B5EF4-FFF2-40B4-BE49-F238E27FC236}">
                <a16:creationId xmlns:a16="http://schemas.microsoft.com/office/drawing/2014/main" id="{088ECDA5-3ED6-FE4A-B516-D6C797FD4B9B}"/>
              </a:ext>
            </a:extLst>
          </p:cNvPr>
          <p:cNvSpPr>
            <a:spLocks noGrp="1"/>
          </p:cNvSpPr>
          <p:nvPr>
            <p:ph type="body" idx="2"/>
          </p:nvPr>
        </p:nvSpPr>
        <p:spPr>
          <a:xfrm>
            <a:off x="4822188" y="1339801"/>
            <a:ext cx="4079631" cy="3126900"/>
          </a:xfrm>
        </p:spPr>
        <p:txBody>
          <a:bodyPr/>
          <a:lstStyle/>
          <a:p>
            <a:pPr>
              <a:buFont typeface="Wingdings" pitchFamily="2" charset="2"/>
              <a:buChar char="q"/>
            </a:pPr>
            <a:r>
              <a:rPr lang="en-US" sz="2000" dirty="0">
                <a:latin typeface="+mj-lt"/>
              </a:rPr>
              <a:t>White MSM who discussed PrEP with a provider were significantly more likely to use PrEP than Black MSM </a:t>
            </a:r>
          </a:p>
          <a:p>
            <a:pPr>
              <a:buFont typeface="Wingdings" pitchFamily="2" charset="2"/>
              <a:buChar char="q"/>
            </a:pPr>
            <a:r>
              <a:rPr lang="en-US" sz="2000" dirty="0">
                <a:latin typeface="+mj-lt"/>
              </a:rPr>
              <a:t>Racial/ethnic disparities in PrEP use might further increase disparities in HIV incidence</a:t>
            </a:r>
          </a:p>
        </p:txBody>
      </p:sp>
      <p:sp>
        <p:nvSpPr>
          <p:cNvPr id="6" name="TextBox 5">
            <a:extLst>
              <a:ext uri="{FF2B5EF4-FFF2-40B4-BE49-F238E27FC236}">
                <a16:creationId xmlns:a16="http://schemas.microsoft.com/office/drawing/2014/main" id="{614B30A8-1ACE-A949-B61E-EE998B6EC1BD}"/>
              </a:ext>
            </a:extLst>
          </p:cNvPr>
          <p:cNvSpPr txBox="1"/>
          <p:nvPr/>
        </p:nvSpPr>
        <p:spPr>
          <a:xfrm>
            <a:off x="1640386" y="4589453"/>
            <a:ext cx="6506322" cy="553998"/>
          </a:xfrm>
          <a:prstGeom prst="rect">
            <a:avLst/>
          </a:prstGeom>
          <a:noFill/>
        </p:spPr>
        <p:txBody>
          <a:bodyPr wrap="square" rtlCol="0">
            <a:spAutoFit/>
          </a:bodyPr>
          <a:lstStyle/>
          <a:p>
            <a:r>
              <a:rPr lang="en-US" sz="800" dirty="0">
                <a:solidFill>
                  <a:schemeClr val="bg1"/>
                </a:solidFill>
                <a:latin typeface="+mj-lt"/>
              </a:rPr>
              <a:t>Racial/Ethnic disparities in Hiv Preexposure PROPHYLAXIS among men who have sex with men - 23 urban areas, 2017. (2019, September 19). Retrieved March 28, 2021, from https://www.cdc.gov/mmwr/volumes/68/wr/mm6837a2.htm</a:t>
            </a:r>
          </a:p>
          <a:p>
            <a:endParaRPr lang="en-US" dirty="0">
              <a:latin typeface="+mj-lt"/>
            </a:endParaRPr>
          </a:p>
        </p:txBody>
      </p:sp>
      <p:sp>
        <p:nvSpPr>
          <p:cNvPr id="5" name="Slide Number Placeholder 4">
            <a:extLst>
              <a:ext uri="{FF2B5EF4-FFF2-40B4-BE49-F238E27FC236}">
                <a16:creationId xmlns:a16="http://schemas.microsoft.com/office/drawing/2014/main" id="{2F62DCF5-4FDE-6F47-8834-42F6AF40CF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10</a:t>
            </a:fld>
            <a:endParaRPr lang="en" dirty="0">
              <a:latin typeface="+mj-lt"/>
            </a:endParaRPr>
          </a:p>
        </p:txBody>
      </p:sp>
    </p:spTree>
    <p:extLst>
      <p:ext uri="{BB962C8B-B14F-4D97-AF65-F5344CB8AC3E}">
        <p14:creationId xmlns:p14="http://schemas.microsoft.com/office/powerpoint/2010/main" val="415411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9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B320-1AF3-BA4A-B891-3A0DC503BB49}"/>
              </a:ext>
            </a:extLst>
          </p:cNvPr>
          <p:cNvSpPr>
            <a:spLocks noGrp="1"/>
          </p:cNvSpPr>
          <p:nvPr>
            <p:ph type="title"/>
          </p:nvPr>
        </p:nvSpPr>
        <p:spPr>
          <a:xfrm>
            <a:off x="125604" y="517100"/>
            <a:ext cx="6847952" cy="751800"/>
          </a:xfrm>
        </p:spPr>
        <p:txBody>
          <a:bodyPr/>
          <a:lstStyle/>
          <a:p>
            <a:r>
              <a:rPr lang="en-US" b="1" dirty="0">
                <a:latin typeface="+mj-lt"/>
              </a:rPr>
              <a:t>PrEP and Transgender People</a:t>
            </a:r>
          </a:p>
        </p:txBody>
      </p:sp>
      <p:sp>
        <p:nvSpPr>
          <p:cNvPr id="3" name="Text Placeholder 2">
            <a:extLst>
              <a:ext uri="{FF2B5EF4-FFF2-40B4-BE49-F238E27FC236}">
                <a16:creationId xmlns:a16="http://schemas.microsoft.com/office/drawing/2014/main" id="{2BB05A83-2E75-0448-890B-9365294A44A2}"/>
              </a:ext>
            </a:extLst>
          </p:cNvPr>
          <p:cNvSpPr>
            <a:spLocks noGrp="1"/>
          </p:cNvSpPr>
          <p:nvPr>
            <p:ph type="body" idx="1"/>
          </p:nvPr>
        </p:nvSpPr>
        <p:spPr>
          <a:xfrm>
            <a:off x="216038" y="1368462"/>
            <a:ext cx="3929700" cy="3126900"/>
          </a:xfrm>
        </p:spPr>
        <p:txBody>
          <a:bodyPr/>
          <a:lstStyle/>
          <a:p>
            <a:pPr>
              <a:lnSpc>
                <a:spcPct val="100000"/>
              </a:lnSpc>
              <a:buFont typeface="Wingdings" pitchFamily="2" charset="2"/>
              <a:buChar char="q"/>
            </a:pPr>
            <a:r>
              <a:rPr lang="en-US" sz="2000" dirty="0">
                <a:latin typeface="+mj-lt"/>
              </a:rPr>
              <a:t>Only 3% of trans people who are high risk for HIV take  PrEP</a:t>
            </a:r>
          </a:p>
          <a:p>
            <a:pPr>
              <a:lnSpc>
                <a:spcPct val="100000"/>
              </a:lnSpc>
              <a:buFont typeface="Wingdings" pitchFamily="2" charset="2"/>
              <a:buChar char="q"/>
            </a:pPr>
            <a:r>
              <a:rPr lang="en-US" sz="2000" dirty="0">
                <a:latin typeface="+mj-lt"/>
              </a:rPr>
              <a:t>Among trans people familiar with PrEP, 72% regarded it favorably</a:t>
            </a:r>
          </a:p>
        </p:txBody>
      </p:sp>
      <p:sp>
        <p:nvSpPr>
          <p:cNvPr id="4" name="Text Placeholder 3">
            <a:extLst>
              <a:ext uri="{FF2B5EF4-FFF2-40B4-BE49-F238E27FC236}">
                <a16:creationId xmlns:a16="http://schemas.microsoft.com/office/drawing/2014/main" id="{C7BFC72D-6A15-7B4A-BAF2-42FCC46458F5}"/>
              </a:ext>
            </a:extLst>
          </p:cNvPr>
          <p:cNvSpPr>
            <a:spLocks noGrp="1"/>
          </p:cNvSpPr>
          <p:nvPr>
            <p:ph type="body" idx="2"/>
          </p:nvPr>
        </p:nvSpPr>
        <p:spPr>
          <a:xfrm>
            <a:off x="4998262" y="1329509"/>
            <a:ext cx="3929700" cy="3126900"/>
          </a:xfrm>
        </p:spPr>
        <p:txBody>
          <a:bodyPr/>
          <a:lstStyle/>
          <a:p>
            <a:pPr>
              <a:lnSpc>
                <a:spcPct val="100000"/>
              </a:lnSpc>
              <a:buFont typeface="Wingdings" pitchFamily="2" charset="2"/>
              <a:buChar char="q"/>
            </a:pPr>
            <a:r>
              <a:rPr lang="en-US" sz="2000" dirty="0">
                <a:latin typeface="+mj-lt"/>
              </a:rPr>
              <a:t>Significantly more sexually active trans men (58%) than trans women (35%) were familiar with PrEP</a:t>
            </a:r>
          </a:p>
          <a:p>
            <a:pPr>
              <a:lnSpc>
                <a:spcPct val="100000"/>
              </a:lnSpc>
              <a:buFont typeface="Wingdings" pitchFamily="2" charset="2"/>
              <a:buChar char="q"/>
            </a:pPr>
            <a:r>
              <a:rPr lang="en-US" sz="2000" dirty="0">
                <a:latin typeface="+mj-lt"/>
              </a:rPr>
              <a:t>Trans people who tested for HIV and who experienced affirmation of their gender identity were more likely to use PrEP</a:t>
            </a:r>
          </a:p>
          <a:p>
            <a:pPr>
              <a:buFont typeface="Wingdings" pitchFamily="2" charset="2"/>
              <a:buChar char="q"/>
            </a:pPr>
            <a:endParaRPr lang="en-US" dirty="0">
              <a:latin typeface="+mj-lt"/>
            </a:endParaRPr>
          </a:p>
        </p:txBody>
      </p:sp>
      <p:sp>
        <p:nvSpPr>
          <p:cNvPr id="6" name="TextBox 5">
            <a:extLst>
              <a:ext uri="{FF2B5EF4-FFF2-40B4-BE49-F238E27FC236}">
                <a16:creationId xmlns:a16="http://schemas.microsoft.com/office/drawing/2014/main" id="{B41123F9-EF64-7D4A-AB5F-0DED1EC47FD5}"/>
              </a:ext>
            </a:extLst>
          </p:cNvPr>
          <p:cNvSpPr txBox="1"/>
          <p:nvPr/>
        </p:nvSpPr>
        <p:spPr>
          <a:xfrm>
            <a:off x="1817262" y="4495362"/>
            <a:ext cx="6937672" cy="723275"/>
          </a:xfrm>
          <a:prstGeom prst="rect">
            <a:avLst/>
          </a:prstGeom>
          <a:noFill/>
        </p:spPr>
        <p:txBody>
          <a:bodyPr wrap="square" rtlCol="0">
            <a:spAutoFit/>
          </a:bodyPr>
          <a:lstStyle/>
          <a:p>
            <a:r>
              <a:rPr lang="en-US" sz="900" dirty="0">
                <a:solidFill>
                  <a:schemeClr val="bg1"/>
                </a:solidFill>
                <a:latin typeface="+mj-lt"/>
              </a:rPr>
              <a:t>Sevelius, J. M., Poteat, T., Luhur, W. E., Reisner, S. L., &amp; Meyer, I. H. (2020). HIV testing and prep use in a National probability sample of sexually Active transgender people in the United States. </a:t>
            </a:r>
            <a:r>
              <a:rPr lang="en-US" sz="900" i="1" dirty="0">
                <a:solidFill>
                  <a:schemeClr val="bg1"/>
                </a:solidFill>
                <a:latin typeface="+mj-lt"/>
              </a:rPr>
              <a:t>JAIDS Journal of Acquired Immune Deficiency Syndromes,</a:t>
            </a:r>
            <a:r>
              <a:rPr lang="en-US" sz="900" dirty="0">
                <a:solidFill>
                  <a:schemeClr val="bg1"/>
                </a:solidFill>
                <a:latin typeface="+mj-lt"/>
              </a:rPr>
              <a:t> </a:t>
            </a:r>
            <a:r>
              <a:rPr lang="en-US" sz="900" i="1" dirty="0">
                <a:solidFill>
                  <a:schemeClr val="bg1"/>
                </a:solidFill>
                <a:latin typeface="+mj-lt"/>
              </a:rPr>
              <a:t>84</a:t>
            </a:r>
            <a:r>
              <a:rPr lang="en-US" sz="900" dirty="0">
                <a:solidFill>
                  <a:schemeClr val="bg1"/>
                </a:solidFill>
                <a:latin typeface="+mj-lt"/>
              </a:rPr>
              <a:t>(5), 437-442. doi:10.1097/qai.0000000000002403</a:t>
            </a:r>
          </a:p>
          <a:p>
            <a:endParaRPr lang="en-US" dirty="0">
              <a:latin typeface="+mj-lt"/>
            </a:endParaRPr>
          </a:p>
        </p:txBody>
      </p:sp>
      <p:sp>
        <p:nvSpPr>
          <p:cNvPr id="5" name="Slide Number Placeholder 4">
            <a:extLst>
              <a:ext uri="{FF2B5EF4-FFF2-40B4-BE49-F238E27FC236}">
                <a16:creationId xmlns:a16="http://schemas.microsoft.com/office/drawing/2014/main" id="{A632BE23-5354-F64E-9C3F-F399CCC74B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11</a:t>
            </a:fld>
            <a:endParaRPr lang="en" dirty="0">
              <a:latin typeface="+mj-lt"/>
            </a:endParaRPr>
          </a:p>
        </p:txBody>
      </p:sp>
    </p:spTree>
    <p:extLst>
      <p:ext uri="{BB962C8B-B14F-4D97-AF65-F5344CB8AC3E}">
        <p14:creationId xmlns:p14="http://schemas.microsoft.com/office/powerpoint/2010/main" val="356314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2875-1F3C-F949-946F-E7010EEF34BC}"/>
              </a:ext>
            </a:extLst>
          </p:cNvPr>
          <p:cNvSpPr>
            <a:spLocks noGrp="1"/>
          </p:cNvSpPr>
          <p:nvPr>
            <p:ph type="ctrTitle"/>
          </p:nvPr>
        </p:nvSpPr>
        <p:spPr/>
        <p:txBody>
          <a:bodyPr/>
          <a:lstStyle/>
          <a:p>
            <a:r>
              <a:rPr lang="en-US" b="1" dirty="0">
                <a:latin typeface="+mj-lt"/>
              </a:rPr>
              <a:t>Defining Stigma</a:t>
            </a:r>
          </a:p>
        </p:txBody>
      </p:sp>
    </p:spTree>
    <p:extLst>
      <p:ext uri="{BB962C8B-B14F-4D97-AF65-F5344CB8AC3E}">
        <p14:creationId xmlns:p14="http://schemas.microsoft.com/office/powerpoint/2010/main" val="105285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1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43C5-9FB9-4843-996B-0DD689CD31E5}"/>
              </a:ext>
            </a:extLst>
          </p:cNvPr>
          <p:cNvSpPr>
            <a:spLocks noGrp="1"/>
          </p:cNvSpPr>
          <p:nvPr>
            <p:ph type="title"/>
          </p:nvPr>
        </p:nvSpPr>
        <p:spPr/>
        <p:txBody>
          <a:bodyPr/>
          <a:lstStyle/>
          <a:p>
            <a:r>
              <a:rPr lang="en-US" b="1" dirty="0">
                <a:latin typeface="+mj-lt"/>
              </a:rPr>
              <a:t>What is Stigma?</a:t>
            </a:r>
          </a:p>
        </p:txBody>
      </p:sp>
      <p:sp>
        <p:nvSpPr>
          <p:cNvPr id="3" name="Text Placeholder 2">
            <a:extLst>
              <a:ext uri="{FF2B5EF4-FFF2-40B4-BE49-F238E27FC236}">
                <a16:creationId xmlns:a16="http://schemas.microsoft.com/office/drawing/2014/main" id="{A9CAC0A4-CB26-0143-95F0-D20688DC2933}"/>
              </a:ext>
            </a:extLst>
          </p:cNvPr>
          <p:cNvSpPr>
            <a:spLocks noGrp="1"/>
          </p:cNvSpPr>
          <p:nvPr>
            <p:ph type="body" idx="1"/>
          </p:nvPr>
        </p:nvSpPr>
        <p:spPr>
          <a:xfrm>
            <a:off x="457200" y="1321081"/>
            <a:ext cx="8229600" cy="3126900"/>
          </a:xfrm>
        </p:spPr>
        <p:txBody>
          <a:bodyPr/>
          <a:lstStyle/>
          <a:p>
            <a:pPr>
              <a:buFont typeface="Arial" panose="020B0604020202020204" pitchFamily="34" charset="0"/>
              <a:buChar char="•"/>
            </a:pPr>
            <a:r>
              <a:rPr lang="en-US" dirty="0">
                <a:latin typeface="+mj-lt"/>
              </a:rPr>
              <a:t>Stigma involves the co-occurrence of several overlapping components, including:</a:t>
            </a:r>
          </a:p>
          <a:p>
            <a:pPr lvl="1">
              <a:buFont typeface="Arial" panose="020B0604020202020204" pitchFamily="34" charset="0"/>
              <a:buChar char="•"/>
            </a:pPr>
            <a:r>
              <a:rPr lang="en-US" dirty="0">
                <a:latin typeface="+mj-lt"/>
              </a:rPr>
              <a:t>Distinguishing and </a:t>
            </a:r>
            <a:r>
              <a:rPr lang="en-US" dirty="0">
                <a:solidFill>
                  <a:srgbClr val="FFFF00"/>
                </a:solidFill>
                <a:latin typeface="+mj-lt"/>
              </a:rPr>
              <a:t>labeling</a:t>
            </a:r>
            <a:r>
              <a:rPr lang="en-US" dirty="0">
                <a:latin typeface="+mj-lt"/>
              </a:rPr>
              <a:t> group </a:t>
            </a:r>
            <a:r>
              <a:rPr lang="en-US" dirty="0">
                <a:solidFill>
                  <a:srgbClr val="FFFF00"/>
                </a:solidFill>
                <a:latin typeface="+mj-lt"/>
              </a:rPr>
              <a:t>differences</a:t>
            </a:r>
          </a:p>
          <a:p>
            <a:pPr lvl="1">
              <a:buFont typeface="Arial" panose="020B0604020202020204" pitchFamily="34" charset="0"/>
              <a:buChar char="•"/>
            </a:pPr>
            <a:r>
              <a:rPr lang="en-US" dirty="0">
                <a:latin typeface="+mj-lt"/>
              </a:rPr>
              <a:t>Associating differences with </a:t>
            </a:r>
            <a:r>
              <a:rPr lang="en-US" dirty="0">
                <a:solidFill>
                  <a:srgbClr val="FFFF00"/>
                </a:solidFill>
                <a:latin typeface="+mj-lt"/>
              </a:rPr>
              <a:t>negative</a:t>
            </a:r>
            <a:r>
              <a:rPr lang="en-US" dirty="0">
                <a:latin typeface="+mj-lt"/>
              </a:rPr>
              <a:t> attributes</a:t>
            </a:r>
          </a:p>
          <a:p>
            <a:pPr lvl="1">
              <a:buFont typeface="Arial" panose="020B0604020202020204" pitchFamily="34" charset="0"/>
              <a:buChar char="•"/>
            </a:pPr>
            <a:r>
              <a:rPr lang="en-US" dirty="0">
                <a:latin typeface="+mj-lt"/>
              </a:rPr>
              <a:t>Separating “</a:t>
            </a:r>
            <a:r>
              <a:rPr lang="en-US" dirty="0">
                <a:solidFill>
                  <a:srgbClr val="FFFF00"/>
                </a:solidFill>
                <a:latin typeface="+mj-lt"/>
              </a:rPr>
              <a:t>us</a:t>
            </a:r>
            <a:r>
              <a:rPr lang="en-US" dirty="0">
                <a:latin typeface="+mj-lt"/>
              </a:rPr>
              <a:t>” from ”</a:t>
            </a:r>
            <a:r>
              <a:rPr lang="en-US" dirty="0">
                <a:solidFill>
                  <a:srgbClr val="FFFF00"/>
                </a:solidFill>
                <a:latin typeface="+mj-lt"/>
              </a:rPr>
              <a:t>them</a:t>
            </a:r>
            <a:r>
              <a:rPr lang="en-US" dirty="0">
                <a:latin typeface="+mj-lt"/>
              </a:rPr>
              <a:t>”</a:t>
            </a:r>
          </a:p>
          <a:p>
            <a:pPr lvl="1">
              <a:buFont typeface="Arial" panose="020B0604020202020204" pitchFamily="34" charset="0"/>
              <a:buChar char="•"/>
            </a:pPr>
            <a:r>
              <a:rPr lang="en-US" dirty="0">
                <a:latin typeface="+mj-lt"/>
              </a:rPr>
              <a:t>Status loss and </a:t>
            </a:r>
            <a:r>
              <a:rPr lang="en-US" b="1" dirty="0">
                <a:solidFill>
                  <a:srgbClr val="FFFF00"/>
                </a:solidFill>
                <a:latin typeface="+mj-lt"/>
              </a:rPr>
              <a:t>discrimination</a:t>
            </a:r>
          </a:p>
          <a:p>
            <a:pPr lvl="1">
              <a:buFont typeface="Arial" panose="020B0604020202020204" pitchFamily="34" charset="0"/>
              <a:buChar char="•"/>
            </a:pPr>
            <a:r>
              <a:rPr lang="en-US" dirty="0">
                <a:latin typeface="+mj-lt"/>
              </a:rPr>
              <a:t>In a context of </a:t>
            </a:r>
            <a:r>
              <a:rPr lang="en-US" dirty="0">
                <a:solidFill>
                  <a:srgbClr val="FFFF00"/>
                </a:solidFill>
                <a:latin typeface="+mj-lt"/>
              </a:rPr>
              <a:t>power</a:t>
            </a:r>
          </a:p>
        </p:txBody>
      </p:sp>
      <p:sp>
        <p:nvSpPr>
          <p:cNvPr id="5" name="TextBox 4">
            <a:extLst>
              <a:ext uri="{FF2B5EF4-FFF2-40B4-BE49-F238E27FC236}">
                <a16:creationId xmlns:a16="http://schemas.microsoft.com/office/drawing/2014/main" id="{2030D157-0054-1D41-AA14-863FCFB90657}"/>
              </a:ext>
            </a:extLst>
          </p:cNvPr>
          <p:cNvSpPr txBox="1"/>
          <p:nvPr/>
        </p:nvSpPr>
        <p:spPr>
          <a:xfrm>
            <a:off x="1718268" y="4643823"/>
            <a:ext cx="6394512" cy="553998"/>
          </a:xfrm>
          <a:prstGeom prst="rect">
            <a:avLst/>
          </a:prstGeom>
          <a:noFill/>
        </p:spPr>
        <p:txBody>
          <a:bodyPr wrap="square" rtlCol="0">
            <a:spAutoFit/>
          </a:bodyPr>
          <a:lstStyle/>
          <a:p>
            <a:r>
              <a:rPr lang="en-US" sz="900" dirty="0">
                <a:solidFill>
                  <a:schemeClr val="bg1"/>
                </a:solidFill>
                <a:latin typeface="+mj-lt"/>
              </a:rPr>
              <a:t>Link, B. G., &amp; Phelan, J. C. (2001). Conceptualizing stigma. </a:t>
            </a:r>
            <a:r>
              <a:rPr lang="en-US" sz="900" i="1" dirty="0">
                <a:solidFill>
                  <a:schemeClr val="bg1"/>
                </a:solidFill>
                <a:latin typeface="+mj-lt"/>
              </a:rPr>
              <a:t>Annual Review of Sociology,</a:t>
            </a:r>
            <a:r>
              <a:rPr lang="en-US" sz="900" dirty="0">
                <a:solidFill>
                  <a:schemeClr val="bg1"/>
                </a:solidFill>
                <a:latin typeface="+mj-lt"/>
              </a:rPr>
              <a:t> </a:t>
            </a:r>
            <a:r>
              <a:rPr lang="en-US" sz="900" i="1" dirty="0">
                <a:solidFill>
                  <a:schemeClr val="bg1"/>
                </a:solidFill>
                <a:latin typeface="+mj-lt"/>
              </a:rPr>
              <a:t>27</a:t>
            </a:r>
            <a:r>
              <a:rPr lang="en-US" sz="900" dirty="0">
                <a:solidFill>
                  <a:schemeClr val="bg1"/>
                </a:solidFill>
                <a:latin typeface="+mj-lt"/>
              </a:rPr>
              <a:t>(1), 363-385. doi:10.1146/annurev.soc.27.1.363</a:t>
            </a:r>
          </a:p>
          <a:p>
            <a:endParaRPr lang="en-US" sz="1200" dirty="0">
              <a:latin typeface="+mj-lt"/>
            </a:endParaRPr>
          </a:p>
        </p:txBody>
      </p:sp>
      <p:sp>
        <p:nvSpPr>
          <p:cNvPr id="4" name="Slide Number Placeholder 3">
            <a:extLst>
              <a:ext uri="{FF2B5EF4-FFF2-40B4-BE49-F238E27FC236}">
                <a16:creationId xmlns:a16="http://schemas.microsoft.com/office/drawing/2014/main" id="{A258951C-4CBE-FE44-8D2B-08370ED689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13</a:t>
            </a:fld>
            <a:endParaRPr lang="en" dirty="0">
              <a:latin typeface="+mj-lt"/>
            </a:endParaRPr>
          </a:p>
        </p:txBody>
      </p:sp>
    </p:spTree>
    <p:extLst>
      <p:ext uri="{BB962C8B-B14F-4D97-AF65-F5344CB8AC3E}">
        <p14:creationId xmlns:p14="http://schemas.microsoft.com/office/powerpoint/2010/main" val="36717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3C649-1A7F-584B-97B1-D3B5D28A13C1}"/>
              </a:ext>
            </a:extLst>
          </p:cNvPr>
          <p:cNvSpPr>
            <a:spLocks noGrp="1"/>
          </p:cNvSpPr>
          <p:nvPr>
            <p:ph type="title"/>
          </p:nvPr>
        </p:nvSpPr>
        <p:spPr>
          <a:xfrm>
            <a:off x="285106" y="624330"/>
            <a:ext cx="5868600" cy="751800"/>
          </a:xfrm>
        </p:spPr>
        <p:txBody>
          <a:bodyPr/>
          <a:lstStyle/>
          <a:p>
            <a:r>
              <a:rPr lang="en-US" sz="2800" b="1" dirty="0">
                <a:solidFill>
                  <a:schemeClr val="tx2">
                    <a:lumMod val="10000"/>
                  </a:schemeClr>
                </a:solidFill>
                <a:latin typeface="+mj-lt"/>
                <a:cs typeface="Calibri" panose="020F0502020204030204" pitchFamily="34" charset="0"/>
              </a:rPr>
              <a:t>Stigma: A Multi-Level Construct</a:t>
            </a:r>
            <a:br>
              <a:rPr lang="en-US" sz="2800" b="1" dirty="0">
                <a:solidFill>
                  <a:schemeClr val="tx2">
                    <a:lumMod val="10000"/>
                  </a:schemeClr>
                </a:solidFill>
                <a:latin typeface="+mj-lt"/>
                <a:cs typeface="Calibri" panose="020F0502020204030204" pitchFamily="34" charset="0"/>
              </a:rPr>
            </a:br>
            <a:endParaRPr lang="en-US" sz="2800" dirty="0">
              <a:solidFill>
                <a:schemeClr val="tx2">
                  <a:lumMod val="10000"/>
                </a:schemeClr>
              </a:solidFill>
              <a:latin typeface="+mj-lt"/>
            </a:endParaRPr>
          </a:p>
        </p:txBody>
      </p:sp>
      <p:graphicFrame>
        <p:nvGraphicFramePr>
          <p:cNvPr id="3" name="Diagram 2" descr="Circle graph of Stigma: A Multi-Level Construct. Starts with structural, state policies, and institutional practices. Then there's interpersonal, abuse, rejection, and discrimination. Then there's individual, self-stigma, and disclosure.">
            <a:extLst>
              <a:ext uri="{FF2B5EF4-FFF2-40B4-BE49-F238E27FC236}">
                <a16:creationId xmlns:a16="http://schemas.microsoft.com/office/drawing/2014/main" id="{7A45EE34-A60F-FD47-961E-14F06A5E8CD7}"/>
              </a:ext>
            </a:extLst>
          </p:cNvPr>
          <p:cNvGraphicFramePr/>
          <p:nvPr>
            <p:extLst>
              <p:ext uri="{D42A27DB-BD31-4B8C-83A1-F6EECF244321}">
                <p14:modId xmlns:p14="http://schemas.microsoft.com/office/powerpoint/2010/main" val="705584631"/>
              </p:ext>
            </p:extLst>
          </p:nvPr>
        </p:nvGraphicFramePr>
        <p:xfrm>
          <a:off x="1523999" y="1280125"/>
          <a:ext cx="6207889" cy="3863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A77D905-5F85-3543-8771-27D15E9CC4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14</a:t>
            </a:fld>
            <a:endParaRPr lang="en" dirty="0">
              <a:latin typeface="+mj-lt"/>
            </a:endParaRPr>
          </a:p>
        </p:txBody>
      </p:sp>
    </p:spTree>
    <p:extLst>
      <p:ext uri="{BB962C8B-B14F-4D97-AF65-F5344CB8AC3E}">
        <p14:creationId xmlns:p14="http://schemas.microsoft.com/office/powerpoint/2010/main" val="128602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1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6EE6-D301-9A43-9EF9-8E9DB94C57FE}"/>
              </a:ext>
            </a:extLst>
          </p:cNvPr>
          <p:cNvSpPr>
            <a:spLocks noGrp="1"/>
          </p:cNvSpPr>
          <p:nvPr>
            <p:ph type="title"/>
          </p:nvPr>
        </p:nvSpPr>
        <p:spPr>
          <a:xfrm>
            <a:off x="89210" y="517100"/>
            <a:ext cx="7296328" cy="751800"/>
          </a:xfrm>
        </p:spPr>
        <p:txBody>
          <a:bodyPr/>
          <a:lstStyle/>
          <a:p>
            <a:r>
              <a:rPr lang="en-US" b="1" dirty="0">
                <a:latin typeface="+mj-lt"/>
              </a:rPr>
              <a:t>Anticipated &amp; Enacted Stigma</a:t>
            </a:r>
          </a:p>
        </p:txBody>
      </p:sp>
      <p:sp>
        <p:nvSpPr>
          <p:cNvPr id="3" name="Text Placeholder 2">
            <a:extLst>
              <a:ext uri="{FF2B5EF4-FFF2-40B4-BE49-F238E27FC236}">
                <a16:creationId xmlns:a16="http://schemas.microsoft.com/office/drawing/2014/main" id="{31FF11D1-349D-7942-AEB0-3CBA0CD3CDEA}"/>
              </a:ext>
            </a:extLst>
          </p:cNvPr>
          <p:cNvSpPr>
            <a:spLocks noGrp="1"/>
          </p:cNvSpPr>
          <p:nvPr>
            <p:ph type="body" idx="1"/>
          </p:nvPr>
        </p:nvSpPr>
        <p:spPr>
          <a:xfrm>
            <a:off x="286378" y="1268900"/>
            <a:ext cx="3929700" cy="3126900"/>
          </a:xfrm>
        </p:spPr>
        <p:txBody>
          <a:bodyPr/>
          <a:lstStyle/>
          <a:p>
            <a:pPr marL="76200" indent="0" algn="ctr">
              <a:buNone/>
            </a:pPr>
            <a:r>
              <a:rPr lang="en-US" sz="3000" b="1" dirty="0">
                <a:solidFill>
                  <a:srgbClr val="FFFF00"/>
                </a:solidFill>
                <a:latin typeface="+mj-lt"/>
              </a:rPr>
              <a:t>Anticipated </a:t>
            </a:r>
            <a:r>
              <a:rPr lang="en-US" sz="3000" b="1" dirty="0">
                <a:solidFill>
                  <a:schemeClr val="bg1"/>
                </a:solidFill>
                <a:latin typeface="+mj-lt"/>
              </a:rPr>
              <a:t>Stigma</a:t>
            </a:r>
          </a:p>
          <a:p>
            <a:pPr marL="76200" indent="0">
              <a:lnSpc>
                <a:spcPct val="100000"/>
              </a:lnSpc>
              <a:buNone/>
            </a:pPr>
            <a:r>
              <a:rPr lang="en-US" sz="2000" dirty="0">
                <a:latin typeface="+mj-lt"/>
              </a:rPr>
              <a:t>Involves the</a:t>
            </a:r>
            <a:r>
              <a:rPr lang="en-US" sz="2000" dirty="0">
                <a:solidFill>
                  <a:srgbClr val="FFFF00"/>
                </a:solidFill>
                <a:latin typeface="+mj-lt"/>
              </a:rPr>
              <a:t> expectations </a:t>
            </a:r>
            <a:r>
              <a:rPr lang="en-US" sz="2000" dirty="0">
                <a:latin typeface="+mj-lt"/>
              </a:rPr>
              <a:t>of discrimination, stereotyping, and/or prejudice due to a mark of disgrace that sets a person apart from others</a:t>
            </a:r>
          </a:p>
        </p:txBody>
      </p:sp>
      <p:sp>
        <p:nvSpPr>
          <p:cNvPr id="4" name="Text Placeholder 3">
            <a:extLst>
              <a:ext uri="{FF2B5EF4-FFF2-40B4-BE49-F238E27FC236}">
                <a16:creationId xmlns:a16="http://schemas.microsoft.com/office/drawing/2014/main" id="{D89374E2-F5B7-8649-8D96-62C6FE354455}"/>
              </a:ext>
            </a:extLst>
          </p:cNvPr>
          <p:cNvSpPr>
            <a:spLocks noGrp="1"/>
          </p:cNvSpPr>
          <p:nvPr>
            <p:ph type="body" idx="2"/>
          </p:nvPr>
        </p:nvSpPr>
        <p:spPr>
          <a:xfrm>
            <a:off x="4927922" y="1268900"/>
            <a:ext cx="3929700" cy="3126900"/>
          </a:xfrm>
        </p:spPr>
        <p:txBody>
          <a:bodyPr/>
          <a:lstStyle/>
          <a:p>
            <a:pPr marL="76200" indent="0" algn="ctr">
              <a:buNone/>
            </a:pPr>
            <a:r>
              <a:rPr lang="en-US" sz="3000" b="1" dirty="0">
                <a:solidFill>
                  <a:srgbClr val="FFFF00"/>
                </a:solidFill>
                <a:latin typeface="+mj-lt"/>
              </a:rPr>
              <a:t>Enacted </a:t>
            </a:r>
            <a:r>
              <a:rPr lang="en-US" sz="3000" b="1" dirty="0">
                <a:solidFill>
                  <a:schemeClr val="bg1"/>
                </a:solidFill>
                <a:latin typeface="+mj-lt"/>
              </a:rPr>
              <a:t>Stigma</a:t>
            </a:r>
          </a:p>
          <a:p>
            <a:pPr marL="76200" indent="0">
              <a:lnSpc>
                <a:spcPct val="100000"/>
              </a:lnSpc>
              <a:buNone/>
            </a:pPr>
            <a:r>
              <a:rPr lang="en-US" sz="2000" dirty="0">
                <a:solidFill>
                  <a:schemeClr val="bg1"/>
                </a:solidFill>
                <a:latin typeface="+mj-lt"/>
              </a:rPr>
              <a:t>Involves </a:t>
            </a:r>
            <a:r>
              <a:rPr lang="en-US" sz="2000" dirty="0">
                <a:solidFill>
                  <a:srgbClr val="FFFF00"/>
                </a:solidFill>
                <a:latin typeface="+mj-lt"/>
              </a:rPr>
              <a:t>experiences</a:t>
            </a:r>
            <a:r>
              <a:rPr lang="en-US" sz="2000" dirty="0">
                <a:solidFill>
                  <a:schemeClr val="bg1"/>
                </a:solidFill>
                <a:latin typeface="+mj-lt"/>
              </a:rPr>
              <a:t> of discrimination, stereotyping, and/or prejudice </a:t>
            </a:r>
            <a:r>
              <a:rPr lang="en-US" sz="2000" dirty="0">
                <a:latin typeface="+mj-lt"/>
              </a:rPr>
              <a:t>due to a mark of disgrace that sets a person apart from others</a:t>
            </a:r>
            <a:endParaRPr lang="en-US" sz="2000" dirty="0">
              <a:solidFill>
                <a:schemeClr val="bg1"/>
              </a:solidFill>
              <a:latin typeface="+mj-lt"/>
            </a:endParaRPr>
          </a:p>
        </p:txBody>
      </p:sp>
      <p:sp>
        <p:nvSpPr>
          <p:cNvPr id="5" name="Slide Number Placeholder 4">
            <a:extLst>
              <a:ext uri="{FF2B5EF4-FFF2-40B4-BE49-F238E27FC236}">
                <a16:creationId xmlns:a16="http://schemas.microsoft.com/office/drawing/2014/main" id="{9F26551A-BD1F-1C4B-8510-4E93C9AA38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15</a:t>
            </a:fld>
            <a:endParaRPr lang="en" dirty="0">
              <a:latin typeface="+mj-lt"/>
            </a:endParaRPr>
          </a:p>
        </p:txBody>
      </p:sp>
    </p:spTree>
    <p:extLst>
      <p:ext uri="{BB962C8B-B14F-4D97-AF65-F5344CB8AC3E}">
        <p14:creationId xmlns:p14="http://schemas.microsoft.com/office/powerpoint/2010/main" val="426152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1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78BC-8C50-2941-8B68-CDD570FA9A78}"/>
              </a:ext>
            </a:extLst>
          </p:cNvPr>
          <p:cNvSpPr>
            <a:spLocks noGrp="1"/>
          </p:cNvSpPr>
          <p:nvPr>
            <p:ph type="title"/>
          </p:nvPr>
        </p:nvSpPr>
        <p:spPr/>
        <p:txBody>
          <a:bodyPr/>
          <a:lstStyle/>
          <a:p>
            <a:r>
              <a:rPr lang="en-US" b="1" dirty="0">
                <a:latin typeface="+mj-lt"/>
              </a:rPr>
              <a:t>Health-related Stigma</a:t>
            </a:r>
          </a:p>
        </p:txBody>
      </p:sp>
      <p:sp>
        <p:nvSpPr>
          <p:cNvPr id="3" name="Text Placeholder 2">
            <a:extLst>
              <a:ext uri="{FF2B5EF4-FFF2-40B4-BE49-F238E27FC236}">
                <a16:creationId xmlns:a16="http://schemas.microsoft.com/office/drawing/2014/main" id="{40EF8C6D-4357-C54C-931C-34F3E01C2F5A}"/>
              </a:ext>
            </a:extLst>
          </p:cNvPr>
          <p:cNvSpPr>
            <a:spLocks noGrp="1"/>
          </p:cNvSpPr>
          <p:nvPr>
            <p:ph type="body" idx="1"/>
          </p:nvPr>
        </p:nvSpPr>
        <p:spPr>
          <a:xfrm>
            <a:off x="457200" y="1455481"/>
            <a:ext cx="8229600" cy="2835165"/>
          </a:xfrm>
        </p:spPr>
        <p:txBody>
          <a:bodyPr/>
          <a:lstStyle/>
          <a:p>
            <a:r>
              <a:rPr lang="en-US" sz="2000" dirty="0">
                <a:latin typeface="+mj-lt"/>
              </a:rPr>
              <a:t>Health-related stigma is typically characterized by social </a:t>
            </a:r>
            <a:r>
              <a:rPr lang="en-US" sz="2000" b="1" dirty="0">
                <a:solidFill>
                  <a:srgbClr val="FFFF00"/>
                </a:solidFill>
                <a:latin typeface="+mj-lt"/>
              </a:rPr>
              <a:t>disqualification</a:t>
            </a:r>
            <a:r>
              <a:rPr lang="en-US" sz="2000" dirty="0">
                <a:latin typeface="+mj-lt"/>
              </a:rPr>
              <a:t> of individuals and/or populations due to a specific health condition</a:t>
            </a:r>
          </a:p>
          <a:p>
            <a:r>
              <a:rPr lang="en-US" sz="2000" dirty="0">
                <a:latin typeface="+mj-lt"/>
              </a:rPr>
              <a:t>Characterized by social disqualification targeting other aspects of a person’s identity (ethnicity, </a:t>
            </a:r>
            <a:r>
              <a:rPr lang="en-US" sz="2000" dirty="0">
                <a:solidFill>
                  <a:srgbClr val="FFFF00"/>
                </a:solidFill>
                <a:latin typeface="+mj-lt"/>
              </a:rPr>
              <a:t>sexual orientation</a:t>
            </a:r>
            <a:r>
              <a:rPr lang="en-US" sz="2000" dirty="0">
                <a:latin typeface="+mj-lt"/>
              </a:rPr>
              <a:t>, gender, </a:t>
            </a:r>
            <a:r>
              <a:rPr lang="en-US" sz="2000" dirty="0">
                <a:solidFill>
                  <a:srgbClr val="FFFF00"/>
                </a:solidFill>
                <a:latin typeface="+mj-lt"/>
              </a:rPr>
              <a:t>gender identity</a:t>
            </a:r>
            <a:r>
              <a:rPr lang="en-US" sz="2000" dirty="0">
                <a:latin typeface="+mj-lt"/>
              </a:rPr>
              <a:t>) that result in adverse effects on health</a:t>
            </a:r>
          </a:p>
        </p:txBody>
      </p:sp>
      <p:sp>
        <p:nvSpPr>
          <p:cNvPr id="5" name="TextBox 4">
            <a:extLst>
              <a:ext uri="{FF2B5EF4-FFF2-40B4-BE49-F238E27FC236}">
                <a16:creationId xmlns:a16="http://schemas.microsoft.com/office/drawing/2014/main" id="{E71CB0E5-EECB-074C-9F0C-67E8EA77F51B}"/>
              </a:ext>
            </a:extLst>
          </p:cNvPr>
          <p:cNvSpPr txBox="1"/>
          <p:nvPr/>
        </p:nvSpPr>
        <p:spPr>
          <a:xfrm>
            <a:off x="1688123" y="4411619"/>
            <a:ext cx="7244862" cy="369332"/>
          </a:xfrm>
          <a:prstGeom prst="rect">
            <a:avLst/>
          </a:prstGeom>
          <a:noFill/>
        </p:spPr>
        <p:txBody>
          <a:bodyPr wrap="square" rtlCol="0">
            <a:spAutoFit/>
          </a:bodyPr>
          <a:lstStyle/>
          <a:p>
            <a:r>
              <a:rPr lang="en-US" sz="900" dirty="0">
                <a:solidFill>
                  <a:schemeClr val="bg1"/>
                </a:solidFill>
                <a:latin typeface="+mj-lt"/>
              </a:rPr>
              <a:t>Weiss MG, Ramakrishna J, Somma D. Health-related stigma: rethinking concepts and interventions. Psychol Health Med. 2006 Aug;11(3):277-87.</a:t>
            </a:r>
          </a:p>
        </p:txBody>
      </p:sp>
      <p:sp>
        <p:nvSpPr>
          <p:cNvPr id="4" name="Slide Number Placeholder 3">
            <a:extLst>
              <a:ext uri="{FF2B5EF4-FFF2-40B4-BE49-F238E27FC236}">
                <a16:creationId xmlns:a16="http://schemas.microsoft.com/office/drawing/2014/main" id="{4F8CC8E9-85C9-E74D-B876-E353DC9B9F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16</a:t>
            </a:fld>
            <a:endParaRPr lang="en" dirty="0">
              <a:latin typeface="+mj-lt"/>
            </a:endParaRPr>
          </a:p>
        </p:txBody>
      </p:sp>
    </p:spTree>
    <p:extLst>
      <p:ext uri="{BB962C8B-B14F-4D97-AF65-F5344CB8AC3E}">
        <p14:creationId xmlns:p14="http://schemas.microsoft.com/office/powerpoint/2010/main" val="7355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6F71-FB55-4A41-9618-191338265749}"/>
              </a:ext>
            </a:extLst>
          </p:cNvPr>
          <p:cNvSpPr>
            <a:spLocks noGrp="1"/>
          </p:cNvSpPr>
          <p:nvPr>
            <p:ph type="ctrTitle"/>
          </p:nvPr>
        </p:nvSpPr>
        <p:spPr>
          <a:xfrm>
            <a:off x="663497" y="1568191"/>
            <a:ext cx="6711993" cy="1851000"/>
          </a:xfrm>
        </p:spPr>
        <p:txBody>
          <a:bodyPr/>
          <a:lstStyle/>
          <a:p>
            <a:r>
              <a:rPr lang="en-US" sz="4400" dirty="0">
                <a:latin typeface="+mj-lt"/>
              </a:rPr>
              <a:t>Stigma &amp; Access to Care Among LGBT People</a:t>
            </a:r>
          </a:p>
        </p:txBody>
      </p:sp>
    </p:spTree>
    <p:extLst>
      <p:ext uri="{BB962C8B-B14F-4D97-AF65-F5344CB8AC3E}">
        <p14:creationId xmlns:p14="http://schemas.microsoft.com/office/powerpoint/2010/main" val="219909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6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E0D9-A75F-8947-B0EB-DCB075017FA6}"/>
              </a:ext>
            </a:extLst>
          </p:cNvPr>
          <p:cNvSpPr>
            <a:spLocks noGrp="1"/>
          </p:cNvSpPr>
          <p:nvPr>
            <p:ph type="title"/>
          </p:nvPr>
        </p:nvSpPr>
        <p:spPr>
          <a:xfrm>
            <a:off x="156117" y="431797"/>
            <a:ext cx="5868600" cy="751800"/>
          </a:xfrm>
        </p:spPr>
        <p:txBody>
          <a:bodyPr/>
          <a:lstStyle/>
          <a:p>
            <a:r>
              <a:rPr lang="en-US" b="1" dirty="0">
                <a:latin typeface="+mj-lt"/>
              </a:rPr>
              <a:t>Impact on Access to Care</a:t>
            </a:r>
          </a:p>
        </p:txBody>
      </p:sp>
      <p:sp>
        <p:nvSpPr>
          <p:cNvPr id="3" name="Text Placeholder 2">
            <a:extLst>
              <a:ext uri="{FF2B5EF4-FFF2-40B4-BE49-F238E27FC236}">
                <a16:creationId xmlns:a16="http://schemas.microsoft.com/office/drawing/2014/main" id="{38C74B82-1F23-D649-9C72-609D9627946E}"/>
              </a:ext>
            </a:extLst>
          </p:cNvPr>
          <p:cNvSpPr>
            <a:spLocks noGrp="1"/>
          </p:cNvSpPr>
          <p:nvPr>
            <p:ph type="body" idx="1"/>
          </p:nvPr>
        </p:nvSpPr>
        <p:spPr>
          <a:xfrm>
            <a:off x="200967" y="1332232"/>
            <a:ext cx="3999244" cy="3126900"/>
          </a:xfrm>
        </p:spPr>
        <p:txBody>
          <a:bodyPr/>
          <a:lstStyle/>
          <a:p>
            <a:pPr>
              <a:buFont typeface="Arial" panose="020B0604020202020204" pitchFamily="34" charset="0"/>
              <a:buChar char="•"/>
            </a:pPr>
            <a:r>
              <a:rPr lang="en-US" sz="2000" b="1" dirty="0">
                <a:solidFill>
                  <a:srgbClr val="FFFF00"/>
                </a:solidFill>
                <a:latin typeface="+mj-lt"/>
              </a:rPr>
              <a:t>15% </a:t>
            </a:r>
            <a:r>
              <a:rPr lang="en-US" sz="2000" b="1" dirty="0">
                <a:latin typeface="+mj-lt"/>
              </a:rPr>
              <a:t>postpone/avoid care</a:t>
            </a:r>
          </a:p>
          <a:p>
            <a:pPr>
              <a:lnSpc>
                <a:spcPct val="100000"/>
              </a:lnSpc>
              <a:buFont typeface="Arial" panose="020B0604020202020204" pitchFamily="34" charset="0"/>
              <a:buChar char="•"/>
            </a:pPr>
            <a:r>
              <a:rPr lang="en-US" sz="2000" b="1" dirty="0">
                <a:solidFill>
                  <a:srgbClr val="FFFF00"/>
                </a:solidFill>
                <a:latin typeface="+mj-lt"/>
              </a:rPr>
              <a:t>12% </a:t>
            </a:r>
            <a:r>
              <a:rPr lang="en-US" sz="2000" b="1" dirty="0">
                <a:latin typeface="+mj-lt"/>
              </a:rPr>
              <a:t>have to teach providers about their community to get adequate care</a:t>
            </a:r>
          </a:p>
          <a:p>
            <a:pPr>
              <a:lnSpc>
                <a:spcPct val="100000"/>
              </a:lnSpc>
              <a:buFont typeface="Arial" panose="020B0604020202020204" pitchFamily="34" charset="0"/>
              <a:buChar char="•"/>
            </a:pPr>
            <a:r>
              <a:rPr lang="en-US" sz="2000" b="1" dirty="0">
                <a:solidFill>
                  <a:srgbClr val="FFFF00"/>
                </a:solidFill>
                <a:latin typeface="+mj-lt"/>
              </a:rPr>
              <a:t>14% </a:t>
            </a:r>
            <a:r>
              <a:rPr lang="en-US" sz="2000" b="1" dirty="0">
                <a:latin typeface="+mj-lt"/>
              </a:rPr>
              <a:t>report providers being visibly uncomfortable due to their sexual orientation or gender identity</a:t>
            </a:r>
          </a:p>
        </p:txBody>
      </p:sp>
      <p:sp>
        <p:nvSpPr>
          <p:cNvPr id="4" name="Text Placeholder 3">
            <a:extLst>
              <a:ext uri="{FF2B5EF4-FFF2-40B4-BE49-F238E27FC236}">
                <a16:creationId xmlns:a16="http://schemas.microsoft.com/office/drawing/2014/main" id="{CB864597-4D7F-1746-8636-74669C523458}"/>
              </a:ext>
            </a:extLst>
          </p:cNvPr>
          <p:cNvSpPr>
            <a:spLocks noGrp="1"/>
          </p:cNvSpPr>
          <p:nvPr>
            <p:ph type="body" idx="2"/>
          </p:nvPr>
        </p:nvSpPr>
        <p:spPr>
          <a:xfrm>
            <a:off x="4676715" y="1289930"/>
            <a:ext cx="4135689" cy="3126900"/>
          </a:xfrm>
        </p:spPr>
        <p:txBody>
          <a:bodyPr/>
          <a:lstStyle/>
          <a:p>
            <a:pPr>
              <a:lnSpc>
                <a:spcPct val="100000"/>
              </a:lnSpc>
              <a:buFont typeface="Arial" panose="020B0604020202020204" pitchFamily="34" charset="0"/>
              <a:buChar char="•"/>
            </a:pPr>
            <a:r>
              <a:rPr lang="en-US" sz="2000" b="1" dirty="0">
                <a:solidFill>
                  <a:srgbClr val="FFFF00"/>
                </a:solidFill>
                <a:latin typeface="+mj-lt"/>
              </a:rPr>
              <a:t>8% </a:t>
            </a:r>
            <a:r>
              <a:rPr lang="en-US" sz="2000" b="1" dirty="0">
                <a:latin typeface="+mj-lt"/>
              </a:rPr>
              <a:t>report harsh or abusive language from providers</a:t>
            </a:r>
          </a:p>
          <a:p>
            <a:pPr>
              <a:lnSpc>
                <a:spcPct val="100000"/>
              </a:lnSpc>
              <a:buFont typeface="Arial" panose="020B0604020202020204" pitchFamily="34" charset="0"/>
              <a:buChar char="•"/>
            </a:pPr>
            <a:r>
              <a:rPr lang="en-US" sz="2000" b="1" dirty="0">
                <a:solidFill>
                  <a:srgbClr val="FFFF00"/>
                </a:solidFill>
                <a:latin typeface="+mj-lt"/>
              </a:rPr>
              <a:t>7% </a:t>
            </a:r>
            <a:r>
              <a:rPr lang="en-US" sz="2000" b="1" dirty="0">
                <a:latin typeface="+mj-lt"/>
              </a:rPr>
              <a:t>reported unwanted physical contact by a provider</a:t>
            </a:r>
          </a:p>
          <a:p>
            <a:pPr>
              <a:lnSpc>
                <a:spcPct val="100000"/>
              </a:lnSpc>
              <a:buFont typeface="Arial" panose="020B0604020202020204" pitchFamily="34" charset="0"/>
              <a:buChar char="•"/>
            </a:pPr>
            <a:r>
              <a:rPr lang="en-US" sz="2000" b="1" dirty="0">
                <a:solidFill>
                  <a:srgbClr val="FFFF00"/>
                </a:solidFill>
                <a:latin typeface="+mj-lt"/>
              </a:rPr>
              <a:t>8% </a:t>
            </a:r>
            <a:r>
              <a:rPr lang="en-US" sz="2000" b="1" dirty="0">
                <a:latin typeface="+mj-lt"/>
              </a:rPr>
              <a:t>report providers intentionally refusing to recognize their family members</a:t>
            </a:r>
          </a:p>
        </p:txBody>
      </p:sp>
      <p:sp>
        <p:nvSpPr>
          <p:cNvPr id="6" name="TextBox 5">
            <a:extLst>
              <a:ext uri="{FF2B5EF4-FFF2-40B4-BE49-F238E27FC236}">
                <a16:creationId xmlns:a16="http://schemas.microsoft.com/office/drawing/2014/main" id="{20E9F0B9-14D6-1341-816D-9A5CC2370E81}"/>
              </a:ext>
            </a:extLst>
          </p:cNvPr>
          <p:cNvSpPr txBox="1"/>
          <p:nvPr/>
        </p:nvSpPr>
        <p:spPr>
          <a:xfrm>
            <a:off x="1718268" y="4530875"/>
            <a:ext cx="6380704" cy="553998"/>
          </a:xfrm>
          <a:prstGeom prst="rect">
            <a:avLst/>
          </a:prstGeom>
          <a:noFill/>
        </p:spPr>
        <p:txBody>
          <a:bodyPr wrap="square" rtlCol="0">
            <a:spAutoFit/>
          </a:bodyPr>
          <a:lstStyle/>
          <a:p>
            <a:r>
              <a:rPr lang="en-US" sz="900" dirty="0">
                <a:solidFill>
                  <a:schemeClr val="bg1"/>
                </a:solidFill>
                <a:latin typeface="+mj-lt"/>
              </a:rPr>
              <a:t>Sharita Gruberg, L. (n.d.). The state of the LGBTQ community in 2020. Retrieved March 27, 2021, from https://www.americanprogress.org/issues/lgbtq-rights/reports/2020/10/06/491052/state-lgbtq-community-2020/</a:t>
            </a:r>
          </a:p>
          <a:p>
            <a:endParaRPr lang="en-US" sz="1200" dirty="0">
              <a:solidFill>
                <a:schemeClr val="bg1"/>
              </a:solidFill>
              <a:latin typeface="+mj-lt"/>
            </a:endParaRPr>
          </a:p>
        </p:txBody>
      </p:sp>
      <p:sp>
        <p:nvSpPr>
          <p:cNvPr id="5" name="Slide Number Placeholder 4">
            <a:extLst>
              <a:ext uri="{FF2B5EF4-FFF2-40B4-BE49-F238E27FC236}">
                <a16:creationId xmlns:a16="http://schemas.microsoft.com/office/drawing/2014/main" id="{83F7BA4C-DF92-9747-9AB1-73A8E50792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18</a:t>
            </a:fld>
            <a:endParaRPr lang="en" dirty="0">
              <a:latin typeface="+mj-lt"/>
            </a:endParaRPr>
          </a:p>
        </p:txBody>
      </p:sp>
    </p:spTree>
    <p:extLst>
      <p:ext uri="{BB962C8B-B14F-4D97-AF65-F5344CB8AC3E}">
        <p14:creationId xmlns:p14="http://schemas.microsoft.com/office/powerpoint/2010/main" val="29804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2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7C93-B35D-DC44-A766-071A09BA8BB2}"/>
              </a:ext>
            </a:extLst>
          </p:cNvPr>
          <p:cNvSpPr>
            <a:spLocks noGrp="1"/>
          </p:cNvSpPr>
          <p:nvPr>
            <p:ph type="title"/>
          </p:nvPr>
        </p:nvSpPr>
        <p:spPr>
          <a:xfrm>
            <a:off x="268013" y="555064"/>
            <a:ext cx="6660931" cy="646331"/>
          </a:xfrm>
        </p:spPr>
        <p:txBody>
          <a:bodyPr/>
          <a:lstStyle/>
          <a:p>
            <a:r>
              <a:rPr lang="en-US" sz="2800" b="1" dirty="0">
                <a:latin typeface="+mj-lt"/>
              </a:rPr>
              <a:t>Impact of Anti-Trans Discrimination on Access to Care</a:t>
            </a:r>
          </a:p>
        </p:txBody>
      </p:sp>
      <p:sp>
        <p:nvSpPr>
          <p:cNvPr id="3" name="Text Placeholder 2">
            <a:extLst>
              <a:ext uri="{FF2B5EF4-FFF2-40B4-BE49-F238E27FC236}">
                <a16:creationId xmlns:a16="http://schemas.microsoft.com/office/drawing/2014/main" id="{7B6B165A-A7CE-9B40-AAA1-44D02999BFBE}"/>
              </a:ext>
            </a:extLst>
          </p:cNvPr>
          <p:cNvSpPr>
            <a:spLocks noGrp="1"/>
          </p:cNvSpPr>
          <p:nvPr>
            <p:ph type="body" idx="1"/>
          </p:nvPr>
        </p:nvSpPr>
        <p:spPr>
          <a:xfrm>
            <a:off x="268012" y="1308713"/>
            <a:ext cx="4118886" cy="3126900"/>
          </a:xfrm>
        </p:spPr>
        <p:txBody>
          <a:bodyPr/>
          <a:lstStyle/>
          <a:p>
            <a:pPr>
              <a:lnSpc>
                <a:spcPct val="100000"/>
              </a:lnSpc>
              <a:buFont typeface="Wingdings" pitchFamily="2" charset="2"/>
              <a:buChar char="Ø"/>
            </a:pPr>
            <a:r>
              <a:rPr lang="en-US" sz="2200" b="1" dirty="0">
                <a:latin typeface="+mj-lt"/>
              </a:rPr>
              <a:t>25% experienced a problem with insurance related to being trans</a:t>
            </a:r>
          </a:p>
          <a:p>
            <a:pPr>
              <a:lnSpc>
                <a:spcPct val="100000"/>
              </a:lnSpc>
              <a:buFont typeface="Wingdings" pitchFamily="2" charset="2"/>
              <a:buChar char="Ø"/>
            </a:pPr>
            <a:r>
              <a:rPr lang="en-US" sz="2200" b="1" dirty="0">
                <a:latin typeface="+mj-lt"/>
              </a:rPr>
              <a:t>25% of trans people who sought coverage for HRT were denied; 55% who sought coverage for gender affirming surgeries were denied</a:t>
            </a:r>
          </a:p>
        </p:txBody>
      </p:sp>
      <p:sp>
        <p:nvSpPr>
          <p:cNvPr id="4" name="Text Placeholder 3">
            <a:extLst>
              <a:ext uri="{FF2B5EF4-FFF2-40B4-BE49-F238E27FC236}">
                <a16:creationId xmlns:a16="http://schemas.microsoft.com/office/drawing/2014/main" id="{C38E26EA-A8B0-D44C-8288-8AFBA589C4C3}"/>
              </a:ext>
            </a:extLst>
          </p:cNvPr>
          <p:cNvSpPr>
            <a:spLocks noGrp="1"/>
          </p:cNvSpPr>
          <p:nvPr>
            <p:ph type="body" idx="2"/>
          </p:nvPr>
        </p:nvSpPr>
        <p:spPr>
          <a:xfrm>
            <a:off x="4757103" y="1308713"/>
            <a:ext cx="4195980" cy="3126900"/>
          </a:xfrm>
        </p:spPr>
        <p:txBody>
          <a:bodyPr/>
          <a:lstStyle/>
          <a:p>
            <a:pPr>
              <a:lnSpc>
                <a:spcPct val="100000"/>
              </a:lnSpc>
              <a:buFont typeface="Wingdings" pitchFamily="2" charset="2"/>
              <a:buChar char="Ø"/>
            </a:pPr>
            <a:r>
              <a:rPr lang="en-US" sz="2200" b="1" dirty="0">
                <a:latin typeface="+mj-lt"/>
              </a:rPr>
              <a:t>33% reported at least one negative experience related to being trans</a:t>
            </a:r>
          </a:p>
          <a:p>
            <a:pPr>
              <a:lnSpc>
                <a:spcPct val="100000"/>
              </a:lnSpc>
              <a:buFont typeface="Wingdings" pitchFamily="2" charset="2"/>
              <a:buChar char="Ø"/>
            </a:pPr>
            <a:r>
              <a:rPr lang="en-US" sz="2200" b="1" dirty="0">
                <a:latin typeface="+mj-lt"/>
              </a:rPr>
              <a:t>23% did not see a doctor when they needed to because of fear of being mistreated</a:t>
            </a:r>
          </a:p>
        </p:txBody>
      </p:sp>
      <p:sp>
        <p:nvSpPr>
          <p:cNvPr id="6" name="TextBox 5">
            <a:extLst>
              <a:ext uri="{FF2B5EF4-FFF2-40B4-BE49-F238E27FC236}">
                <a16:creationId xmlns:a16="http://schemas.microsoft.com/office/drawing/2014/main" id="{9BA45490-DC06-584D-B5AE-5E350D9E87D3}"/>
              </a:ext>
            </a:extLst>
          </p:cNvPr>
          <p:cNvSpPr txBox="1"/>
          <p:nvPr/>
        </p:nvSpPr>
        <p:spPr>
          <a:xfrm>
            <a:off x="1899138" y="4542931"/>
            <a:ext cx="6280220" cy="492443"/>
          </a:xfrm>
          <a:prstGeom prst="rect">
            <a:avLst/>
          </a:prstGeom>
          <a:noFill/>
        </p:spPr>
        <p:txBody>
          <a:bodyPr wrap="square" rtlCol="0">
            <a:spAutoFit/>
          </a:bodyPr>
          <a:lstStyle/>
          <a:p>
            <a:r>
              <a:rPr lang="en-US" sz="700" dirty="0">
                <a:solidFill>
                  <a:schemeClr val="bg1"/>
                </a:solidFill>
                <a:latin typeface="+mj-lt"/>
                <a:ea typeface="Calibri" charset="0"/>
                <a:cs typeface="Calibri" charset="0"/>
              </a:rPr>
              <a:t>James, S.E., Herman, J.L., Rankin, S., Keisling, M, Mottet, L., &amp; Anafi, M. (2016). The Report of the 2015 U.S. Transgender Survey. Washington D.C.: National Center for Transgender Equality</a:t>
            </a:r>
          </a:p>
          <a:p>
            <a:endParaRPr lang="en-US" sz="1200" dirty="0">
              <a:latin typeface="+mj-lt"/>
            </a:endParaRPr>
          </a:p>
        </p:txBody>
      </p:sp>
      <p:sp>
        <p:nvSpPr>
          <p:cNvPr id="5" name="Slide Number Placeholder 4">
            <a:extLst>
              <a:ext uri="{FF2B5EF4-FFF2-40B4-BE49-F238E27FC236}">
                <a16:creationId xmlns:a16="http://schemas.microsoft.com/office/drawing/2014/main" id="{53745DEA-8213-934C-8EEF-40ADDE33B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19</a:t>
            </a:fld>
            <a:endParaRPr lang="en" dirty="0">
              <a:latin typeface="+mj-lt"/>
            </a:endParaRPr>
          </a:p>
        </p:txBody>
      </p:sp>
    </p:spTree>
    <p:extLst>
      <p:ext uri="{BB962C8B-B14F-4D97-AF65-F5344CB8AC3E}">
        <p14:creationId xmlns:p14="http://schemas.microsoft.com/office/powerpoint/2010/main" val="325260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1000">
              <a:schemeClr val="accent2"/>
            </a:gs>
            <a:gs pos="100000">
              <a:schemeClr val="accent1"/>
            </a:gs>
          </a:gsLst>
          <a:lin ang="2700006" scaled="0"/>
        </a:gradFill>
        <a:effectLst/>
      </p:bgPr>
    </p:bg>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252744" y="560920"/>
            <a:ext cx="7498881" cy="1158875"/>
          </a:xfrm>
          <a:prstGeom prst="rect">
            <a:avLst/>
          </a:prstGeom>
        </p:spPr>
        <p:txBody>
          <a:bodyPr spcFirstLastPara="1" wrap="square" lIns="91425" tIns="91425" rIns="91425" bIns="91425" anchor="b" anchorCtr="0">
            <a:noAutofit/>
          </a:bodyPr>
          <a:lstStyle/>
          <a:p>
            <a:r>
              <a:rPr lang="en-US" sz="4400" b="1" dirty="0">
                <a:solidFill>
                  <a:schemeClr val="bg1"/>
                </a:solidFill>
                <a:latin typeface="+mj-lt"/>
                <a:cs typeface="Calibri" panose="020F0502020204030204" pitchFamily="34" charset="0"/>
              </a:rPr>
              <a:t>Shawn Demmons, MPH</a:t>
            </a:r>
            <a:br>
              <a:rPr lang="en-US" sz="4400" b="1" dirty="0">
                <a:solidFill>
                  <a:schemeClr val="bg1"/>
                </a:solidFill>
                <a:latin typeface="+mj-lt"/>
              </a:rPr>
            </a:br>
            <a:endParaRPr sz="4400" dirty="0">
              <a:solidFill>
                <a:schemeClr val="tx1"/>
              </a:solidFill>
              <a:latin typeface="+mj-lt"/>
              <a:cs typeface="Calibri" panose="020F0502020204030204" pitchFamily="34" charset="0"/>
            </a:endParaRPr>
          </a:p>
        </p:txBody>
      </p:sp>
      <p:sp>
        <p:nvSpPr>
          <p:cNvPr id="103" name="Google Shape;103;p14"/>
          <p:cNvSpPr txBox="1">
            <a:spLocks noGrp="1"/>
          </p:cNvSpPr>
          <p:nvPr>
            <p:ph type="subTitle" idx="4294967295"/>
          </p:nvPr>
        </p:nvSpPr>
        <p:spPr>
          <a:xfrm>
            <a:off x="208205" y="1538330"/>
            <a:ext cx="5186363" cy="2384425"/>
          </a:xfrm>
          <a:prstGeom prst="rect">
            <a:avLst/>
          </a:prstGeom>
        </p:spPr>
        <p:txBody>
          <a:bodyPr spcFirstLastPara="1" wrap="square" lIns="91425" tIns="91425" rIns="91425" bIns="91425" anchor="t" anchorCtr="0">
            <a:noAutofit/>
          </a:bodyPr>
          <a:lstStyle/>
          <a:p>
            <a:pPr indent="-457200">
              <a:buFont typeface="Wingdings" pitchFamily="2" charset="2"/>
              <a:buChar char="ü"/>
            </a:pPr>
            <a:r>
              <a:rPr lang="en-US" sz="2800" b="1" dirty="0">
                <a:solidFill>
                  <a:schemeClr val="bg1"/>
                </a:solidFill>
                <a:latin typeface="+mj-lt"/>
                <a:cs typeface="Calibri" panose="020F0502020204030204" pitchFamily="34" charset="0"/>
              </a:rPr>
              <a:t>UCSF CAPS</a:t>
            </a:r>
          </a:p>
          <a:p>
            <a:pPr indent="-457200">
              <a:buFont typeface="Wingdings" pitchFamily="2" charset="2"/>
              <a:buChar char="ü"/>
            </a:pPr>
            <a:r>
              <a:rPr lang="en-US" sz="2800" b="1" dirty="0">
                <a:solidFill>
                  <a:schemeClr val="bg1"/>
                </a:solidFill>
                <a:latin typeface="+mj-lt"/>
                <a:cs typeface="Calibri" panose="020F0502020204030204" pitchFamily="34" charset="0"/>
              </a:rPr>
              <a:t>CBA Provider</a:t>
            </a:r>
          </a:p>
          <a:p>
            <a:pPr indent="-457200">
              <a:buFont typeface="Wingdings" pitchFamily="2" charset="2"/>
              <a:buChar char="ü"/>
            </a:pPr>
            <a:r>
              <a:rPr lang="en-US" sz="2800" b="1" dirty="0">
                <a:solidFill>
                  <a:schemeClr val="bg1"/>
                </a:solidFill>
                <a:latin typeface="+mj-lt"/>
                <a:cs typeface="Calibri" panose="020F0502020204030204" pitchFamily="34" charset="0"/>
              </a:rPr>
              <a:t>Trans Health Consultant</a:t>
            </a:r>
          </a:p>
          <a:p>
            <a:pPr indent="-457200">
              <a:buFont typeface="Wingdings" pitchFamily="2" charset="2"/>
              <a:buChar char="ü"/>
            </a:pPr>
            <a:r>
              <a:rPr lang="en-US" sz="2800" b="1" dirty="0">
                <a:solidFill>
                  <a:schemeClr val="bg1"/>
                </a:solidFill>
                <a:latin typeface="+mj-lt"/>
                <a:cs typeface="Calibri" panose="020F0502020204030204" pitchFamily="34" charset="0"/>
              </a:rPr>
              <a:t>Trans Activist</a:t>
            </a:r>
            <a:endParaRPr sz="2800" b="1" dirty="0">
              <a:solidFill>
                <a:schemeClr val="bg1"/>
              </a:solidFill>
              <a:latin typeface="+mj-lt"/>
              <a:cs typeface="Calibri" panose="020F0502020204030204" pitchFamily="34" charset="0"/>
            </a:endParaRPr>
          </a:p>
        </p:txBody>
      </p:sp>
      <p:pic>
        <p:nvPicPr>
          <p:cNvPr id="14" name="Picture 13" descr="Photo of workshop facilitator. Black man with a beard wearing a black t-shirt with Stop Killing Black Trans Women written across the front in white letters." title="Image">
            <a:extLst>
              <a:ext uri="{FF2B5EF4-FFF2-40B4-BE49-F238E27FC236}">
                <a16:creationId xmlns:a16="http://schemas.microsoft.com/office/drawing/2014/main" id="{9D08A600-9B94-0041-8E67-07B061207384}"/>
              </a:ext>
            </a:extLst>
          </p:cNvPr>
          <p:cNvPicPr>
            <a:picLocks noChangeAspect="1"/>
          </p:cNvPicPr>
          <p:nvPr/>
        </p:nvPicPr>
        <p:blipFill>
          <a:blip r:embed="rId3"/>
          <a:stretch>
            <a:fillRect/>
          </a:stretch>
        </p:blipFill>
        <p:spPr>
          <a:xfrm>
            <a:off x="6748325" y="874755"/>
            <a:ext cx="2006600" cy="3048000"/>
          </a:xfrm>
          <a:prstGeom prst="rect">
            <a:avLst/>
          </a:prstGeom>
        </p:spPr>
      </p:pic>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mj-lt"/>
              </a:rPr>
              <a:t>2</a:t>
            </a:fld>
            <a:endParaRP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9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EACE-65F1-4040-B4A7-0E5401B60909}"/>
              </a:ext>
            </a:extLst>
          </p:cNvPr>
          <p:cNvSpPr>
            <a:spLocks noGrp="1"/>
          </p:cNvSpPr>
          <p:nvPr>
            <p:ph type="title"/>
          </p:nvPr>
        </p:nvSpPr>
        <p:spPr>
          <a:xfrm>
            <a:off x="245325" y="510093"/>
            <a:ext cx="6356441" cy="751800"/>
          </a:xfrm>
        </p:spPr>
        <p:txBody>
          <a:bodyPr/>
          <a:lstStyle/>
          <a:p>
            <a:r>
              <a:rPr lang="en-US" sz="2800" b="1" dirty="0">
                <a:latin typeface="+mj-lt"/>
              </a:rPr>
              <a:t>The Effects of Discrimination on LGBT Health</a:t>
            </a:r>
          </a:p>
        </p:txBody>
      </p:sp>
      <p:sp>
        <p:nvSpPr>
          <p:cNvPr id="3" name="Text Placeholder 2">
            <a:extLst>
              <a:ext uri="{FF2B5EF4-FFF2-40B4-BE49-F238E27FC236}">
                <a16:creationId xmlns:a16="http://schemas.microsoft.com/office/drawing/2014/main" id="{67EB7059-5714-4943-A2E6-110A49FB29B0}"/>
              </a:ext>
            </a:extLst>
          </p:cNvPr>
          <p:cNvSpPr>
            <a:spLocks noGrp="1"/>
          </p:cNvSpPr>
          <p:nvPr>
            <p:ph type="body" idx="1"/>
          </p:nvPr>
        </p:nvSpPr>
        <p:spPr>
          <a:xfrm>
            <a:off x="457200" y="1338947"/>
            <a:ext cx="8229600" cy="3294459"/>
          </a:xfrm>
        </p:spPr>
        <p:txBody>
          <a:bodyPr/>
          <a:lstStyle/>
          <a:p>
            <a:pPr>
              <a:buFont typeface="Courier New" panose="02070309020205020404" pitchFamily="49" charset="0"/>
              <a:buChar char="o"/>
            </a:pPr>
            <a:r>
              <a:rPr lang="en-US" sz="2000" b="1" dirty="0">
                <a:latin typeface="+mj-lt"/>
                <a:cs typeface="Calibri" panose="020F0502020204030204" pitchFamily="34" charset="0"/>
              </a:rPr>
              <a:t>Anti-LGBT discrimination increases the risks of poor mental and physical health for LGBT people, including depression, anxiety, suicidality, PTSD, substance use and cardiovascular disease</a:t>
            </a:r>
            <a:endParaRPr lang="en-US" sz="2000" b="1" dirty="0">
              <a:latin typeface="+mj-lt"/>
            </a:endParaRPr>
          </a:p>
          <a:p>
            <a:pPr>
              <a:buFont typeface="Courier New" panose="02070309020205020404" pitchFamily="49" charset="0"/>
              <a:buChar char="o"/>
            </a:pPr>
            <a:r>
              <a:rPr lang="en-US" sz="2000" b="1" dirty="0">
                <a:latin typeface="+mj-lt"/>
                <a:cs typeface="Calibri" panose="020F0502020204030204" pitchFamily="34" charset="0"/>
              </a:rPr>
              <a:t>Discrimination is linked to health harms even for those who are not directly exposed to it, because the presence of discrimination, stigma and prejudice creates a hostile social climate that taxes individuals’ coping resources and contributes to minority stress</a:t>
            </a:r>
          </a:p>
          <a:p>
            <a:pPr>
              <a:buFont typeface="Courier New" panose="02070309020205020404" pitchFamily="49" charset="0"/>
              <a:buChar char="o"/>
            </a:pPr>
            <a:endParaRPr lang="en-US" dirty="0">
              <a:latin typeface="+mj-lt"/>
            </a:endParaRPr>
          </a:p>
        </p:txBody>
      </p:sp>
      <p:sp>
        <p:nvSpPr>
          <p:cNvPr id="5" name="TextBox 4">
            <a:extLst>
              <a:ext uri="{FF2B5EF4-FFF2-40B4-BE49-F238E27FC236}">
                <a16:creationId xmlns:a16="http://schemas.microsoft.com/office/drawing/2014/main" id="{C256990C-34A6-F94E-A1AB-328922766DFB}"/>
              </a:ext>
            </a:extLst>
          </p:cNvPr>
          <p:cNvSpPr txBox="1"/>
          <p:nvPr/>
        </p:nvSpPr>
        <p:spPr>
          <a:xfrm>
            <a:off x="1680894" y="4700429"/>
            <a:ext cx="7074040" cy="492443"/>
          </a:xfrm>
          <a:prstGeom prst="rect">
            <a:avLst/>
          </a:prstGeom>
          <a:noFill/>
        </p:spPr>
        <p:txBody>
          <a:bodyPr wrap="square" rtlCol="0">
            <a:spAutoFit/>
          </a:bodyPr>
          <a:lstStyle/>
          <a:p>
            <a:r>
              <a:rPr lang="en-US" sz="700" dirty="0">
                <a:solidFill>
                  <a:schemeClr val="bg1"/>
                </a:solidFill>
                <a:latin typeface="+mj-lt"/>
              </a:rPr>
              <a:t>December 19, 2. (2019, December 19). Discrimination impacts health of LGBT people, analysis finds. Retrieved March 27, 2021, from https://news.cornell.edu/stories/2019/12/discrimination-impacts-health-lgbt-people-analysis-finds</a:t>
            </a:r>
          </a:p>
          <a:p>
            <a:endParaRPr lang="en-US" sz="1200" dirty="0">
              <a:latin typeface="+mj-lt"/>
            </a:endParaRPr>
          </a:p>
        </p:txBody>
      </p:sp>
      <p:sp>
        <p:nvSpPr>
          <p:cNvPr id="4" name="Slide Number Placeholder 3">
            <a:extLst>
              <a:ext uri="{FF2B5EF4-FFF2-40B4-BE49-F238E27FC236}">
                <a16:creationId xmlns:a16="http://schemas.microsoft.com/office/drawing/2014/main" id="{B54A1245-DC7F-484C-B19D-A5B4E1C081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20</a:t>
            </a:fld>
            <a:endParaRPr lang="en" dirty="0">
              <a:latin typeface="+mj-lt"/>
            </a:endParaRPr>
          </a:p>
        </p:txBody>
      </p:sp>
    </p:spTree>
    <p:extLst>
      <p:ext uri="{BB962C8B-B14F-4D97-AF65-F5344CB8AC3E}">
        <p14:creationId xmlns:p14="http://schemas.microsoft.com/office/powerpoint/2010/main" val="13597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3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1AA7-E0D7-C64D-8047-B41966B3CB4A}"/>
              </a:ext>
            </a:extLst>
          </p:cNvPr>
          <p:cNvSpPr>
            <a:spLocks noGrp="1"/>
          </p:cNvSpPr>
          <p:nvPr>
            <p:ph type="title"/>
          </p:nvPr>
        </p:nvSpPr>
        <p:spPr/>
        <p:txBody>
          <a:bodyPr/>
          <a:lstStyle/>
          <a:p>
            <a:r>
              <a:rPr lang="en-US" b="1" dirty="0">
                <a:latin typeface="+mn-lt"/>
              </a:rPr>
              <a:t>LGBT Health Disparities</a:t>
            </a:r>
          </a:p>
        </p:txBody>
      </p:sp>
      <p:sp>
        <p:nvSpPr>
          <p:cNvPr id="3" name="Text Placeholder 2">
            <a:extLst>
              <a:ext uri="{FF2B5EF4-FFF2-40B4-BE49-F238E27FC236}">
                <a16:creationId xmlns:a16="http://schemas.microsoft.com/office/drawing/2014/main" id="{2BAEAC81-F3D9-EC49-A415-716C972A6D09}"/>
              </a:ext>
            </a:extLst>
          </p:cNvPr>
          <p:cNvSpPr>
            <a:spLocks noGrp="1"/>
          </p:cNvSpPr>
          <p:nvPr>
            <p:ph type="body" idx="1"/>
          </p:nvPr>
        </p:nvSpPr>
        <p:spPr>
          <a:xfrm>
            <a:off x="266722" y="1217050"/>
            <a:ext cx="2757580" cy="2775774"/>
          </a:xfrm>
        </p:spPr>
        <p:txBody>
          <a:bodyPr/>
          <a:lstStyle/>
          <a:p>
            <a:pPr marL="88900" indent="0">
              <a:lnSpc>
                <a:spcPct val="100000"/>
              </a:lnSpc>
              <a:buNone/>
            </a:pPr>
            <a:r>
              <a:rPr lang="en-US" sz="1800" dirty="0">
                <a:latin typeface="+mn-lt"/>
              </a:rPr>
              <a:t>Greater risk of:</a:t>
            </a:r>
          </a:p>
          <a:p>
            <a:pPr>
              <a:lnSpc>
                <a:spcPct val="100000"/>
              </a:lnSpc>
              <a:buFont typeface="Arial" panose="020B0604020202020204" pitchFamily="34" charset="0"/>
              <a:buChar char="•"/>
            </a:pPr>
            <a:r>
              <a:rPr lang="en-US" sz="1800" dirty="0">
                <a:latin typeface="+mn-lt"/>
              </a:rPr>
              <a:t> Suicide-related behaviors</a:t>
            </a:r>
          </a:p>
          <a:p>
            <a:pPr>
              <a:lnSpc>
                <a:spcPct val="100000"/>
              </a:lnSpc>
              <a:buFont typeface="Arial" panose="020B0604020202020204" pitchFamily="34" charset="0"/>
              <a:buChar char="•"/>
            </a:pPr>
            <a:r>
              <a:rPr lang="en-US" sz="1800" dirty="0">
                <a:latin typeface="+mn-lt"/>
              </a:rPr>
              <a:t>Mood disorders</a:t>
            </a:r>
          </a:p>
          <a:p>
            <a:pPr>
              <a:lnSpc>
                <a:spcPct val="100000"/>
              </a:lnSpc>
              <a:buFont typeface="Arial" panose="020B0604020202020204" pitchFamily="34" charset="0"/>
              <a:buChar char="•"/>
            </a:pPr>
            <a:r>
              <a:rPr lang="en-US" sz="1800" dirty="0">
                <a:latin typeface="+mn-lt"/>
              </a:rPr>
              <a:t>Eating disorders</a:t>
            </a:r>
          </a:p>
          <a:p>
            <a:pPr>
              <a:lnSpc>
                <a:spcPct val="100000"/>
              </a:lnSpc>
              <a:buFont typeface="Arial" panose="020B0604020202020204" pitchFamily="34" charset="0"/>
              <a:buChar char="•"/>
            </a:pPr>
            <a:r>
              <a:rPr lang="en-US" sz="1800" dirty="0">
                <a:latin typeface="+mn-lt"/>
              </a:rPr>
              <a:t>Substance use (alcohol, tobacco, other drugs)</a:t>
            </a:r>
          </a:p>
          <a:p>
            <a:pPr marL="88900" indent="0">
              <a:buNone/>
            </a:pPr>
            <a:endParaRPr lang="en-US" sz="600" dirty="0">
              <a:solidFill>
                <a:schemeClr val="tx1"/>
              </a:solidFill>
              <a:latin typeface="+mn-lt"/>
            </a:endParaRPr>
          </a:p>
          <a:p>
            <a:endParaRPr lang="en-US" sz="600" dirty="0">
              <a:latin typeface="+mn-lt"/>
            </a:endParaRPr>
          </a:p>
        </p:txBody>
      </p:sp>
      <p:sp>
        <p:nvSpPr>
          <p:cNvPr id="10" name="TextBox 9">
            <a:extLst>
              <a:ext uri="{FF2B5EF4-FFF2-40B4-BE49-F238E27FC236}">
                <a16:creationId xmlns:a16="http://schemas.microsoft.com/office/drawing/2014/main" id="{FEEE3F09-BC48-CF4C-BA99-A6EBA88DF791}"/>
              </a:ext>
            </a:extLst>
          </p:cNvPr>
          <p:cNvSpPr txBox="1"/>
          <p:nvPr/>
        </p:nvSpPr>
        <p:spPr>
          <a:xfrm>
            <a:off x="185453" y="3992824"/>
            <a:ext cx="2757580" cy="630942"/>
          </a:xfrm>
          <a:prstGeom prst="rect">
            <a:avLst/>
          </a:prstGeom>
          <a:noFill/>
        </p:spPr>
        <p:txBody>
          <a:bodyPr wrap="square" rtlCol="0">
            <a:spAutoFit/>
          </a:bodyPr>
          <a:lstStyle/>
          <a:p>
            <a:pPr marL="88900" indent="0">
              <a:buNone/>
            </a:pPr>
            <a:r>
              <a:rPr lang="en-US" sz="700" dirty="0">
                <a:solidFill>
                  <a:schemeClr val="bg1"/>
                </a:solidFill>
                <a:latin typeface="+mn-lt"/>
              </a:rPr>
              <a:t>Grant, Jaime M., Lisa A. </a:t>
            </a:r>
            <a:r>
              <a:rPr lang="en-US" sz="700" dirty="0" err="1">
                <a:solidFill>
                  <a:schemeClr val="bg1"/>
                </a:solidFill>
                <a:latin typeface="+mn-lt"/>
              </a:rPr>
              <a:t>Mottet</a:t>
            </a:r>
            <a:r>
              <a:rPr lang="en-US" sz="700" dirty="0">
                <a:solidFill>
                  <a:schemeClr val="bg1"/>
                </a:solidFill>
                <a:latin typeface="+mn-lt"/>
              </a:rPr>
              <a:t>, Justin Tanis, Jack Harrison, Jody L. Herman, and Mara </a:t>
            </a:r>
            <a:r>
              <a:rPr lang="en-US" sz="700" dirty="0" err="1">
                <a:solidFill>
                  <a:schemeClr val="bg1"/>
                </a:solidFill>
                <a:latin typeface="+mn-lt"/>
              </a:rPr>
              <a:t>Keisling</a:t>
            </a:r>
            <a:r>
              <a:rPr lang="en-US" sz="700" dirty="0">
                <a:solidFill>
                  <a:schemeClr val="bg1"/>
                </a:solidFill>
                <a:latin typeface="+mn-lt"/>
              </a:rPr>
              <a:t>. Injustice at Every Turn: A Report of the National Transgender Discrimination </a:t>
            </a:r>
            <a:r>
              <a:rPr lang="en-US" sz="700" dirty="0" err="1">
                <a:solidFill>
                  <a:schemeClr val="bg1"/>
                </a:solidFill>
                <a:latin typeface="+mn-lt"/>
              </a:rPr>
              <a:t>Survey.Washington</a:t>
            </a:r>
            <a:r>
              <a:rPr lang="en-US" sz="700" dirty="0">
                <a:solidFill>
                  <a:schemeClr val="bg1"/>
                </a:solidFill>
                <a:latin typeface="+mn-lt"/>
              </a:rPr>
              <a:t>: National Center for Transgender Equality and National Gay and Lesbian Task Force, 2011.</a:t>
            </a:r>
          </a:p>
        </p:txBody>
      </p:sp>
      <p:sp>
        <p:nvSpPr>
          <p:cNvPr id="4" name="Text Placeholder 3">
            <a:extLst>
              <a:ext uri="{FF2B5EF4-FFF2-40B4-BE49-F238E27FC236}">
                <a16:creationId xmlns:a16="http://schemas.microsoft.com/office/drawing/2014/main" id="{79297AB8-7314-4848-B937-DC019CCE3278}"/>
              </a:ext>
            </a:extLst>
          </p:cNvPr>
          <p:cNvSpPr>
            <a:spLocks noGrp="1"/>
          </p:cNvSpPr>
          <p:nvPr>
            <p:ph type="body" idx="2"/>
          </p:nvPr>
        </p:nvSpPr>
        <p:spPr>
          <a:xfrm>
            <a:off x="3252111" y="1321177"/>
            <a:ext cx="2968370" cy="2893054"/>
          </a:xfrm>
        </p:spPr>
        <p:txBody>
          <a:bodyPr/>
          <a:lstStyle/>
          <a:p>
            <a:pPr>
              <a:lnSpc>
                <a:spcPct val="100000"/>
              </a:lnSpc>
              <a:buFont typeface="Arial" panose="020B0604020202020204" pitchFamily="34" charset="0"/>
              <a:buChar char="•"/>
            </a:pPr>
            <a:r>
              <a:rPr lang="en-US" sz="1800" dirty="0">
                <a:latin typeface="+mn-lt"/>
              </a:rPr>
              <a:t>Lesbian/bisexual women have higher rates of breast/cervical cancer; trans men and women at greater risk</a:t>
            </a:r>
          </a:p>
          <a:p>
            <a:pPr>
              <a:lnSpc>
                <a:spcPct val="100000"/>
              </a:lnSpc>
              <a:buFont typeface="Arial" panose="020B0604020202020204" pitchFamily="34" charset="0"/>
              <a:buChar char="•"/>
            </a:pPr>
            <a:r>
              <a:rPr lang="en-US" sz="1800" dirty="0">
                <a:latin typeface="+mn-lt"/>
              </a:rPr>
              <a:t>Gay/bisexual men and trans women more likely to have HIV</a:t>
            </a:r>
          </a:p>
          <a:p>
            <a:pPr>
              <a:lnSpc>
                <a:spcPct val="100000"/>
              </a:lnSpc>
              <a:buFont typeface="Arial" panose="020B0604020202020204" pitchFamily="34" charset="0"/>
              <a:buChar char="•"/>
            </a:pPr>
            <a:endParaRPr lang="en-US" sz="2000" dirty="0">
              <a:latin typeface="+mn-lt"/>
            </a:endParaRPr>
          </a:p>
        </p:txBody>
      </p:sp>
      <p:sp>
        <p:nvSpPr>
          <p:cNvPr id="8" name="TextBox 7">
            <a:extLst>
              <a:ext uri="{FF2B5EF4-FFF2-40B4-BE49-F238E27FC236}">
                <a16:creationId xmlns:a16="http://schemas.microsoft.com/office/drawing/2014/main" id="{EAC16465-D9A2-8846-98E9-1815CA8D54E2}"/>
              </a:ext>
            </a:extLst>
          </p:cNvPr>
          <p:cNvSpPr txBox="1"/>
          <p:nvPr/>
        </p:nvSpPr>
        <p:spPr>
          <a:xfrm>
            <a:off x="3183716" y="4353066"/>
            <a:ext cx="2843684" cy="630942"/>
          </a:xfrm>
          <a:prstGeom prst="rect">
            <a:avLst/>
          </a:prstGeom>
          <a:noFill/>
        </p:spPr>
        <p:txBody>
          <a:bodyPr wrap="square" rtlCol="0">
            <a:spAutoFit/>
          </a:bodyPr>
          <a:lstStyle/>
          <a:p>
            <a:r>
              <a:rPr lang="en-US" sz="700" dirty="0">
                <a:solidFill>
                  <a:schemeClr val="bg1"/>
                </a:solidFill>
                <a:latin typeface="+mn-lt"/>
              </a:rPr>
              <a:t>Dibble, S.L., Roberts, S.A., and </a:t>
            </a:r>
            <a:r>
              <a:rPr lang="en-US" sz="700" dirty="0" err="1">
                <a:solidFill>
                  <a:schemeClr val="bg1"/>
                </a:solidFill>
                <a:latin typeface="+mn-lt"/>
              </a:rPr>
              <a:t>Nussey</a:t>
            </a:r>
            <a:r>
              <a:rPr lang="en-US" sz="700" dirty="0">
                <a:solidFill>
                  <a:schemeClr val="bg1"/>
                </a:solidFill>
                <a:latin typeface="+mn-lt"/>
              </a:rPr>
              <a:t>, B. (2004) Comparing breast cancer risk between lesbians and their heterosexual sisters. Women’s Health Issues March-April 2004 Volume 14(2)60-68</a:t>
            </a:r>
          </a:p>
          <a:p>
            <a:endParaRPr lang="en-US" dirty="0">
              <a:latin typeface="+mn-lt"/>
            </a:endParaRPr>
          </a:p>
        </p:txBody>
      </p:sp>
      <p:sp>
        <p:nvSpPr>
          <p:cNvPr id="5" name="Text Placeholder 4">
            <a:extLst>
              <a:ext uri="{FF2B5EF4-FFF2-40B4-BE49-F238E27FC236}">
                <a16:creationId xmlns:a16="http://schemas.microsoft.com/office/drawing/2014/main" id="{99B08AF1-60FF-D341-8BB4-FF5399F82B76}"/>
              </a:ext>
            </a:extLst>
          </p:cNvPr>
          <p:cNvSpPr>
            <a:spLocks noGrp="1"/>
          </p:cNvSpPr>
          <p:nvPr>
            <p:ph type="body" idx="3"/>
          </p:nvPr>
        </p:nvSpPr>
        <p:spPr>
          <a:xfrm>
            <a:off x="6448291" y="1239270"/>
            <a:ext cx="2580993" cy="2753554"/>
          </a:xfrm>
        </p:spPr>
        <p:txBody>
          <a:bodyPr/>
          <a:lstStyle/>
          <a:p>
            <a:pPr>
              <a:lnSpc>
                <a:spcPct val="100000"/>
              </a:lnSpc>
              <a:buFont typeface="Arial" panose="020B0604020202020204" pitchFamily="34" charset="0"/>
              <a:buChar char="•"/>
            </a:pPr>
            <a:r>
              <a:rPr lang="en-US" sz="1800" dirty="0">
                <a:latin typeface="+mn-lt"/>
              </a:rPr>
              <a:t>Less likely to have insurance</a:t>
            </a:r>
          </a:p>
          <a:p>
            <a:pPr>
              <a:lnSpc>
                <a:spcPct val="100000"/>
              </a:lnSpc>
              <a:buFont typeface="Arial" panose="020B0604020202020204" pitchFamily="34" charset="0"/>
              <a:buChar char="•"/>
            </a:pPr>
            <a:r>
              <a:rPr lang="en-US" sz="1800" dirty="0">
                <a:latin typeface="+mn-lt"/>
              </a:rPr>
              <a:t>Less likely to fill prescriptions</a:t>
            </a:r>
          </a:p>
          <a:p>
            <a:pPr>
              <a:lnSpc>
                <a:spcPct val="100000"/>
              </a:lnSpc>
              <a:buFont typeface="Arial" panose="020B0604020202020204" pitchFamily="34" charset="0"/>
              <a:buChar char="•"/>
            </a:pPr>
            <a:r>
              <a:rPr lang="en-US" sz="1800" dirty="0">
                <a:latin typeface="+mn-lt"/>
              </a:rPr>
              <a:t>More likely to be refused care</a:t>
            </a:r>
          </a:p>
          <a:p>
            <a:pPr>
              <a:lnSpc>
                <a:spcPct val="100000"/>
              </a:lnSpc>
            </a:pPr>
            <a:endParaRPr lang="en-US" sz="600" dirty="0">
              <a:latin typeface="+mn-lt"/>
            </a:endParaRPr>
          </a:p>
          <a:p>
            <a:pPr>
              <a:lnSpc>
                <a:spcPct val="100000"/>
              </a:lnSpc>
            </a:pPr>
            <a:endParaRPr lang="en-US" sz="600" dirty="0">
              <a:latin typeface="+mn-lt"/>
            </a:endParaRPr>
          </a:p>
          <a:p>
            <a:pPr marL="88900" indent="0">
              <a:lnSpc>
                <a:spcPct val="100000"/>
              </a:lnSpc>
              <a:buNone/>
            </a:pPr>
            <a:endParaRPr lang="en-US" sz="600" dirty="0">
              <a:solidFill>
                <a:schemeClr val="tx1"/>
              </a:solidFill>
              <a:latin typeface="+mn-lt"/>
            </a:endParaRPr>
          </a:p>
          <a:p>
            <a:pPr marL="88900" indent="0">
              <a:lnSpc>
                <a:spcPct val="100000"/>
              </a:lnSpc>
              <a:buNone/>
            </a:pPr>
            <a:endParaRPr lang="en-US" sz="600" dirty="0">
              <a:solidFill>
                <a:schemeClr val="tx1"/>
              </a:solidFill>
              <a:latin typeface="+mn-lt"/>
            </a:endParaRPr>
          </a:p>
          <a:p>
            <a:pPr marL="88900" indent="0">
              <a:lnSpc>
                <a:spcPct val="100000"/>
              </a:lnSpc>
              <a:buNone/>
            </a:pPr>
            <a:endParaRPr lang="en-US" sz="600" dirty="0">
              <a:solidFill>
                <a:schemeClr val="tx1"/>
              </a:solidFill>
              <a:latin typeface="+mn-lt"/>
            </a:endParaRPr>
          </a:p>
          <a:p>
            <a:pPr marL="88900" indent="0">
              <a:lnSpc>
                <a:spcPct val="100000"/>
              </a:lnSpc>
              <a:buNone/>
            </a:pPr>
            <a:endParaRPr lang="en-US" sz="600" dirty="0">
              <a:solidFill>
                <a:schemeClr val="tx1"/>
              </a:solidFill>
              <a:latin typeface="+mn-lt"/>
            </a:endParaRPr>
          </a:p>
        </p:txBody>
      </p:sp>
      <p:sp>
        <p:nvSpPr>
          <p:cNvPr id="9" name="TextBox 8">
            <a:extLst>
              <a:ext uri="{FF2B5EF4-FFF2-40B4-BE49-F238E27FC236}">
                <a16:creationId xmlns:a16="http://schemas.microsoft.com/office/drawing/2014/main" id="{393053A7-F7A6-AA4C-A2E0-52FF8472BB4C}"/>
              </a:ext>
            </a:extLst>
          </p:cNvPr>
          <p:cNvSpPr txBox="1"/>
          <p:nvPr/>
        </p:nvSpPr>
        <p:spPr>
          <a:xfrm>
            <a:off x="6301750" y="4072936"/>
            <a:ext cx="2453184" cy="738664"/>
          </a:xfrm>
          <a:prstGeom prst="rect">
            <a:avLst/>
          </a:prstGeom>
          <a:noFill/>
        </p:spPr>
        <p:txBody>
          <a:bodyPr wrap="square" rtlCol="0">
            <a:spAutoFit/>
          </a:bodyPr>
          <a:lstStyle/>
          <a:p>
            <a:pPr marL="88900"/>
            <a:r>
              <a:rPr lang="en-US" sz="700" dirty="0">
                <a:solidFill>
                  <a:schemeClr val="bg1"/>
                </a:solidFill>
                <a:latin typeface="+mn-lt"/>
              </a:rPr>
              <a:t>Grant, Jaime M., Lisa A. </a:t>
            </a:r>
            <a:r>
              <a:rPr lang="en-US" sz="700" dirty="0" err="1">
                <a:solidFill>
                  <a:schemeClr val="bg1"/>
                </a:solidFill>
                <a:latin typeface="+mn-lt"/>
              </a:rPr>
              <a:t>Mottet</a:t>
            </a:r>
            <a:r>
              <a:rPr lang="en-US" sz="700" dirty="0">
                <a:solidFill>
                  <a:schemeClr val="bg1"/>
                </a:solidFill>
                <a:latin typeface="+mn-lt"/>
              </a:rPr>
              <a:t>, Justin Tanis, Jack Harrison, Jody L. Herman, and Mara </a:t>
            </a:r>
            <a:r>
              <a:rPr lang="en-US" sz="700" dirty="0" err="1">
                <a:solidFill>
                  <a:schemeClr val="bg1"/>
                </a:solidFill>
                <a:latin typeface="+mn-lt"/>
              </a:rPr>
              <a:t>Keisling</a:t>
            </a:r>
            <a:r>
              <a:rPr lang="en-US" sz="700" dirty="0">
                <a:solidFill>
                  <a:schemeClr val="bg1"/>
                </a:solidFill>
                <a:latin typeface="+mn-lt"/>
              </a:rPr>
              <a:t>. Injustice at Every Turn: A Report of the National Transgender Discrimination </a:t>
            </a:r>
            <a:r>
              <a:rPr lang="en-US" sz="700" dirty="0" err="1">
                <a:solidFill>
                  <a:schemeClr val="bg1"/>
                </a:solidFill>
                <a:latin typeface="+mn-lt"/>
              </a:rPr>
              <a:t>Survey.Washington</a:t>
            </a:r>
            <a:r>
              <a:rPr lang="en-US" sz="700" dirty="0">
                <a:solidFill>
                  <a:schemeClr val="bg1"/>
                </a:solidFill>
                <a:latin typeface="+mn-lt"/>
              </a:rPr>
              <a:t>: National Center for Transgender Equality and National Gay and Lesbian Task Force, 2011.</a:t>
            </a:r>
          </a:p>
        </p:txBody>
      </p:sp>
      <p:sp>
        <p:nvSpPr>
          <p:cNvPr id="6" name="Slide Number Placeholder 5">
            <a:extLst>
              <a:ext uri="{FF2B5EF4-FFF2-40B4-BE49-F238E27FC236}">
                <a16:creationId xmlns:a16="http://schemas.microsoft.com/office/drawing/2014/main" id="{15519201-5B28-0346-8902-9AA0A72ED3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n-lt"/>
              </a:rPr>
              <a:t>21</a:t>
            </a:fld>
            <a:endParaRPr lang="en" dirty="0">
              <a:latin typeface="+mn-lt"/>
            </a:endParaRPr>
          </a:p>
        </p:txBody>
      </p:sp>
    </p:spTree>
    <p:extLst>
      <p:ext uri="{BB962C8B-B14F-4D97-AF65-F5344CB8AC3E}">
        <p14:creationId xmlns:p14="http://schemas.microsoft.com/office/powerpoint/2010/main" val="26229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linds(horizontal)">
                                      <p:cBhvr>
                                        <p:cTn id="24" dur="500"/>
                                        <p:tgtEl>
                                          <p:spTgt spid="4">
                                            <p:txEl>
                                              <p:pRg st="0" end="0"/>
                                            </p:txEl>
                                          </p:spTgt>
                                        </p:tgtEl>
                                      </p:cBhvr>
                                    </p:animEffect>
                                  </p:childTnLst>
                                </p:cTn>
                              </p:par>
                              <p:par>
                                <p:cTn id="25" presetID="3" presetClass="entr" presetSubtype="10" fill="hold" nodeType="withEffect">
                                  <p:stCondLst>
                                    <p:cond delay="0"/>
                                  </p:stCondLst>
                                  <p:iterate type="lt">
                                    <p:tmPct val="0"/>
                                  </p:iterate>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blinds(horizontal)">
                                      <p:cBhvr>
                                        <p:cTn id="35" dur="500"/>
                                        <p:tgtEl>
                                          <p:spTgt spid="5">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blinds(horizontal)">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nodeType="clickEffect">
                                  <p:stCondLst>
                                    <p:cond delay="0"/>
                                  </p:stCondLst>
                                  <p:iterate type="lt">
                                    <p:tmPct val="4000"/>
                                  </p:iterate>
                                  <p:childTnLst>
                                    <p:set>
                                      <p:cBhvr override="childStyle">
                                        <p:cTn id="42" dur="500" fill="hold"/>
                                        <p:tgtEl>
                                          <p:spTgt spid="4">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3C6-6F52-C94C-B2C8-0EB1C14B0D5A}"/>
              </a:ext>
            </a:extLst>
          </p:cNvPr>
          <p:cNvSpPr>
            <a:spLocks noGrp="1"/>
          </p:cNvSpPr>
          <p:nvPr>
            <p:ph type="title"/>
          </p:nvPr>
        </p:nvSpPr>
        <p:spPr/>
        <p:txBody>
          <a:bodyPr/>
          <a:lstStyle/>
          <a:p>
            <a:r>
              <a:rPr lang="en-US" b="1" dirty="0">
                <a:latin typeface="+mn-lt"/>
              </a:rPr>
              <a:t>HIV-related Stigma</a:t>
            </a:r>
          </a:p>
        </p:txBody>
      </p:sp>
      <p:sp>
        <p:nvSpPr>
          <p:cNvPr id="3" name="Text Placeholder 2">
            <a:extLst>
              <a:ext uri="{FF2B5EF4-FFF2-40B4-BE49-F238E27FC236}">
                <a16:creationId xmlns:a16="http://schemas.microsoft.com/office/drawing/2014/main" id="{D49980C1-00CC-8142-950D-FCB56A18002E}"/>
              </a:ext>
            </a:extLst>
          </p:cNvPr>
          <p:cNvSpPr>
            <a:spLocks noGrp="1"/>
          </p:cNvSpPr>
          <p:nvPr>
            <p:ph type="body" idx="1"/>
          </p:nvPr>
        </p:nvSpPr>
        <p:spPr>
          <a:xfrm>
            <a:off x="457199" y="1513167"/>
            <a:ext cx="8229600" cy="2847818"/>
          </a:xfrm>
        </p:spPr>
        <p:txBody>
          <a:bodyPr/>
          <a:lstStyle/>
          <a:p>
            <a:pPr marL="114300" indent="0">
              <a:buNone/>
            </a:pPr>
            <a:r>
              <a:rPr lang="en-US" sz="3200" b="1" dirty="0">
                <a:latin typeface="+mn-lt"/>
              </a:rPr>
              <a:t>HIV-related stigma is negative attitudes and beliefs about people with HIV. It is the prejudice that comes with labeling an individual as part of a group that is believed to be socially unacceptable</a:t>
            </a:r>
          </a:p>
        </p:txBody>
      </p:sp>
      <p:sp>
        <p:nvSpPr>
          <p:cNvPr id="9" name="TextBox 8">
            <a:extLst>
              <a:ext uri="{FF2B5EF4-FFF2-40B4-BE49-F238E27FC236}">
                <a16:creationId xmlns:a16="http://schemas.microsoft.com/office/drawing/2014/main" id="{B11F4435-4DA1-DD47-81BD-A3B2BA43B613}"/>
              </a:ext>
            </a:extLst>
          </p:cNvPr>
          <p:cNvSpPr txBox="1"/>
          <p:nvPr/>
        </p:nvSpPr>
        <p:spPr>
          <a:xfrm>
            <a:off x="2139346" y="4634435"/>
            <a:ext cx="6814686" cy="230832"/>
          </a:xfrm>
          <a:prstGeom prst="rect">
            <a:avLst/>
          </a:prstGeom>
          <a:noFill/>
        </p:spPr>
        <p:txBody>
          <a:bodyPr wrap="none" rtlCol="0">
            <a:spAutoFit/>
          </a:bodyPr>
          <a:lstStyle/>
          <a:p>
            <a:r>
              <a:rPr lang="en-US" sz="900" dirty="0">
                <a:solidFill>
                  <a:schemeClr val="bg1"/>
                </a:solidFill>
                <a:latin typeface="+mn-lt"/>
              </a:rPr>
              <a:t>Facts about HIV stigma. (2020, October 22). Retrieved March 27, 2021, from https://www.cdc.gov/hiv/basics/hiv-stigma/index.html</a:t>
            </a:r>
            <a:endParaRPr lang="en-US" sz="900" dirty="0">
              <a:solidFill>
                <a:schemeClr val="bg1"/>
              </a:solidFill>
              <a:effectLst/>
              <a:latin typeface="+mn-lt"/>
            </a:endParaRPr>
          </a:p>
        </p:txBody>
      </p:sp>
      <p:sp>
        <p:nvSpPr>
          <p:cNvPr id="4" name="Slide Number Placeholder 3">
            <a:extLst>
              <a:ext uri="{FF2B5EF4-FFF2-40B4-BE49-F238E27FC236}">
                <a16:creationId xmlns:a16="http://schemas.microsoft.com/office/drawing/2014/main" id="{BDC578CE-61FD-924F-B11F-22588DCBA2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n-lt"/>
              </a:rPr>
              <a:t>22</a:t>
            </a:fld>
            <a:endParaRPr lang="en" dirty="0">
              <a:latin typeface="+mn-lt"/>
            </a:endParaRPr>
          </a:p>
        </p:txBody>
      </p:sp>
    </p:spTree>
    <p:extLst>
      <p:ext uri="{BB962C8B-B14F-4D97-AF65-F5344CB8AC3E}">
        <p14:creationId xmlns:p14="http://schemas.microsoft.com/office/powerpoint/2010/main" val="287359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8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AB51-B47B-324B-8827-4DC0B3FB41B9}"/>
              </a:ext>
            </a:extLst>
          </p:cNvPr>
          <p:cNvSpPr>
            <a:spLocks noGrp="1"/>
          </p:cNvSpPr>
          <p:nvPr>
            <p:ph type="title"/>
          </p:nvPr>
        </p:nvSpPr>
        <p:spPr>
          <a:xfrm>
            <a:off x="367989" y="393649"/>
            <a:ext cx="6229879" cy="927118"/>
          </a:xfrm>
        </p:spPr>
        <p:txBody>
          <a:bodyPr/>
          <a:lstStyle/>
          <a:p>
            <a:r>
              <a:rPr lang="en-US" sz="2800" b="1" dirty="0">
                <a:latin typeface="+mn-lt"/>
              </a:rPr>
              <a:t>HIV Discrimination = Treating PWH Differently than People w/o HIV</a:t>
            </a:r>
          </a:p>
        </p:txBody>
      </p:sp>
      <p:graphicFrame>
        <p:nvGraphicFramePr>
          <p:cNvPr id="4" name="Diagram 3" descr="HIV discrimination examples include workplace, travel, housing, relationships, and healthcare.">
            <a:extLst>
              <a:ext uri="{FF2B5EF4-FFF2-40B4-BE49-F238E27FC236}">
                <a16:creationId xmlns:a16="http://schemas.microsoft.com/office/drawing/2014/main" id="{D9383854-64D9-D643-A151-8EBB99F224CC}"/>
              </a:ext>
            </a:extLst>
          </p:cNvPr>
          <p:cNvGraphicFramePr/>
          <p:nvPr>
            <p:extLst>
              <p:ext uri="{D42A27DB-BD31-4B8C-83A1-F6EECF244321}">
                <p14:modId xmlns:p14="http://schemas.microsoft.com/office/powerpoint/2010/main" val="2498802307"/>
              </p:ext>
            </p:extLst>
          </p:nvPr>
        </p:nvGraphicFramePr>
        <p:xfrm>
          <a:off x="2067462" y="1320767"/>
          <a:ext cx="5166732" cy="3198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0A396D9-E0EB-5B48-8351-D6173E0E40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n-lt"/>
              </a:rPr>
              <a:t>23</a:t>
            </a:fld>
            <a:endParaRPr lang="en" dirty="0">
              <a:latin typeface="+mn-lt"/>
            </a:endParaRPr>
          </a:p>
        </p:txBody>
      </p:sp>
    </p:spTree>
    <p:extLst>
      <p:ext uri="{BB962C8B-B14F-4D97-AF65-F5344CB8AC3E}">
        <p14:creationId xmlns:p14="http://schemas.microsoft.com/office/powerpoint/2010/main" val="250553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A68528-6953-274B-8824-A0B0CA7A8F94}"/>
              </a:ext>
            </a:extLst>
          </p:cNvPr>
          <p:cNvSpPr>
            <a:spLocks noGrp="1"/>
          </p:cNvSpPr>
          <p:nvPr>
            <p:ph type="title"/>
          </p:nvPr>
        </p:nvSpPr>
        <p:spPr/>
        <p:txBody>
          <a:bodyPr/>
          <a:lstStyle/>
          <a:p>
            <a:r>
              <a:rPr lang="en-US" b="1" dirty="0">
                <a:latin typeface="+mj-lt"/>
              </a:rPr>
              <a:t>Intersectional Stigmas</a:t>
            </a:r>
            <a:endParaRPr lang="en-US" dirty="0">
              <a:latin typeface="+mj-lt"/>
            </a:endParaRPr>
          </a:p>
        </p:txBody>
      </p:sp>
      <p:pic>
        <p:nvPicPr>
          <p:cNvPr id="6" name="Graphic 5" descr="Venn diagram displaying a circle for HIV, a circle for race/ethnicity, and a circle for sexual orientation. ">
            <a:extLst>
              <a:ext uri="{FF2B5EF4-FFF2-40B4-BE49-F238E27FC236}">
                <a16:creationId xmlns:a16="http://schemas.microsoft.com/office/drawing/2014/main" id="{332CAEC4-2479-E442-9E0C-33FE1E20F7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9041" y="1237733"/>
            <a:ext cx="4866544" cy="4008587"/>
          </a:xfrm>
          <a:prstGeom prst="rect">
            <a:avLst/>
          </a:prstGeom>
        </p:spPr>
      </p:pic>
      <p:sp>
        <p:nvSpPr>
          <p:cNvPr id="9" name="TextBox 8">
            <a:extLst>
              <a:ext uri="{FF2B5EF4-FFF2-40B4-BE49-F238E27FC236}">
                <a16:creationId xmlns:a16="http://schemas.microsoft.com/office/drawing/2014/main" id="{DD75BD35-E8AB-DC4F-A2BA-AB562FB2E414}"/>
              </a:ext>
            </a:extLst>
          </p:cNvPr>
          <p:cNvSpPr txBox="1"/>
          <p:nvPr/>
        </p:nvSpPr>
        <p:spPr>
          <a:xfrm>
            <a:off x="3037376" y="3401557"/>
            <a:ext cx="1654937" cy="738664"/>
          </a:xfrm>
          <a:prstGeom prst="rect">
            <a:avLst/>
          </a:prstGeom>
          <a:noFill/>
        </p:spPr>
        <p:txBody>
          <a:bodyPr wrap="square" rtlCol="0">
            <a:spAutoFit/>
          </a:bodyPr>
          <a:lstStyle/>
          <a:p>
            <a:r>
              <a:rPr lang="en-US" b="1" dirty="0">
                <a:solidFill>
                  <a:schemeClr val="bg1"/>
                </a:solidFill>
                <a:latin typeface="+mj-lt"/>
              </a:rPr>
              <a:t>Gender Identity/Sexual Orientation</a:t>
            </a:r>
          </a:p>
        </p:txBody>
      </p:sp>
      <p:sp>
        <p:nvSpPr>
          <p:cNvPr id="8" name="TextBox 7">
            <a:extLst>
              <a:ext uri="{FF2B5EF4-FFF2-40B4-BE49-F238E27FC236}">
                <a16:creationId xmlns:a16="http://schemas.microsoft.com/office/drawing/2014/main" id="{56E0D8DB-8566-494A-BF56-A3FB0CA7E5D3}"/>
              </a:ext>
            </a:extLst>
          </p:cNvPr>
          <p:cNvSpPr txBox="1"/>
          <p:nvPr/>
        </p:nvSpPr>
        <p:spPr>
          <a:xfrm>
            <a:off x="4407620" y="2387084"/>
            <a:ext cx="569387" cy="369332"/>
          </a:xfrm>
          <a:prstGeom prst="rect">
            <a:avLst/>
          </a:prstGeom>
          <a:noFill/>
        </p:spPr>
        <p:txBody>
          <a:bodyPr wrap="none" rtlCol="0">
            <a:spAutoFit/>
          </a:bodyPr>
          <a:lstStyle/>
          <a:p>
            <a:r>
              <a:rPr lang="en-US" sz="1800" b="1" dirty="0">
                <a:solidFill>
                  <a:schemeClr val="bg1"/>
                </a:solidFill>
                <a:latin typeface="+mj-lt"/>
              </a:rPr>
              <a:t>HIV</a:t>
            </a:r>
          </a:p>
        </p:txBody>
      </p:sp>
      <p:sp>
        <p:nvSpPr>
          <p:cNvPr id="7" name="TextBox 6">
            <a:extLst>
              <a:ext uri="{FF2B5EF4-FFF2-40B4-BE49-F238E27FC236}">
                <a16:creationId xmlns:a16="http://schemas.microsoft.com/office/drawing/2014/main" id="{0E6B66AE-06D9-DF49-B5FF-2E4C924FAD45}"/>
              </a:ext>
            </a:extLst>
          </p:cNvPr>
          <p:cNvSpPr txBox="1"/>
          <p:nvPr/>
        </p:nvSpPr>
        <p:spPr>
          <a:xfrm>
            <a:off x="5118387" y="3617001"/>
            <a:ext cx="1460810" cy="307777"/>
          </a:xfrm>
          <a:prstGeom prst="rect">
            <a:avLst/>
          </a:prstGeom>
          <a:noFill/>
        </p:spPr>
        <p:txBody>
          <a:bodyPr wrap="square" rtlCol="0">
            <a:spAutoFit/>
          </a:bodyPr>
          <a:lstStyle/>
          <a:p>
            <a:r>
              <a:rPr lang="en-US" b="1" dirty="0">
                <a:solidFill>
                  <a:schemeClr val="bg1"/>
                </a:solidFill>
                <a:latin typeface="+mj-lt"/>
              </a:rPr>
              <a:t>Race/ethnicity</a:t>
            </a:r>
          </a:p>
        </p:txBody>
      </p:sp>
      <p:sp>
        <p:nvSpPr>
          <p:cNvPr id="3" name="Slide Number Placeholder 2">
            <a:extLst>
              <a:ext uri="{FF2B5EF4-FFF2-40B4-BE49-F238E27FC236}">
                <a16:creationId xmlns:a16="http://schemas.microsoft.com/office/drawing/2014/main" id="{A1F14F82-C912-4B4F-BD4B-B279F25025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24</a:t>
            </a:fld>
            <a:endParaRPr lang="en" dirty="0">
              <a:latin typeface="+mj-lt"/>
            </a:endParaRPr>
          </a:p>
        </p:txBody>
      </p:sp>
    </p:spTree>
    <p:extLst>
      <p:ext uri="{BB962C8B-B14F-4D97-AF65-F5344CB8AC3E}">
        <p14:creationId xmlns:p14="http://schemas.microsoft.com/office/powerpoint/2010/main" val="3168925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DDEA-0C13-7041-B33D-D6E49D4C3668}"/>
              </a:ext>
            </a:extLst>
          </p:cNvPr>
          <p:cNvSpPr>
            <a:spLocks noGrp="1"/>
          </p:cNvSpPr>
          <p:nvPr>
            <p:ph type="ctrTitle"/>
          </p:nvPr>
        </p:nvSpPr>
        <p:spPr>
          <a:xfrm>
            <a:off x="685800" y="1646275"/>
            <a:ext cx="6559062" cy="1851000"/>
          </a:xfrm>
        </p:spPr>
        <p:txBody>
          <a:bodyPr/>
          <a:lstStyle/>
          <a:p>
            <a:r>
              <a:rPr lang="en-US" dirty="0">
                <a:latin typeface="+mj-lt"/>
              </a:rPr>
              <a:t>The Effects of Stigma on HIV Prevention</a:t>
            </a:r>
          </a:p>
        </p:txBody>
      </p:sp>
    </p:spTree>
    <p:extLst>
      <p:ext uri="{BB962C8B-B14F-4D97-AF65-F5344CB8AC3E}">
        <p14:creationId xmlns:p14="http://schemas.microsoft.com/office/powerpoint/2010/main" val="1418139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9AF6-88CF-954E-B07E-EA3DDEBE31C9}"/>
              </a:ext>
            </a:extLst>
          </p:cNvPr>
          <p:cNvSpPr>
            <a:spLocks noGrp="1"/>
          </p:cNvSpPr>
          <p:nvPr>
            <p:ph type="title"/>
          </p:nvPr>
        </p:nvSpPr>
        <p:spPr>
          <a:xfrm>
            <a:off x="104791" y="474031"/>
            <a:ext cx="6784740" cy="751800"/>
          </a:xfrm>
        </p:spPr>
        <p:txBody>
          <a:bodyPr/>
          <a:lstStyle/>
          <a:p>
            <a:r>
              <a:rPr lang="en-US" sz="3000" dirty="0">
                <a:latin typeface="+mj-lt"/>
              </a:rPr>
              <a:t>Among People with HIV (PWH)</a:t>
            </a:r>
          </a:p>
        </p:txBody>
      </p:sp>
      <p:sp>
        <p:nvSpPr>
          <p:cNvPr id="3" name="Text Placeholder 2">
            <a:extLst>
              <a:ext uri="{FF2B5EF4-FFF2-40B4-BE49-F238E27FC236}">
                <a16:creationId xmlns:a16="http://schemas.microsoft.com/office/drawing/2014/main" id="{20D19C7B-C62A-094B-8C85-2F9382D18FD9}"/>
              </a:ext>
            </a:extLst>
          </p:cNvPr>
          <p:cNvSpPr>
            <a:spLocks noGrp="1"/>
          </p:cNvSpPr>
          <p:nvPr>
            <p:ph type="body" idx="1"/>
          </p:nvPr>
        </p:nvSpPr>
        <p:spPr>
          <a:xfrm>
            <a:off x="104791" y="1479951"/>
            <a:ext cx="4192859" cy="2177195"/>
          </a:xfrm>
        </p:spPr>
        <p:txBody>
          <a:bodyPr/>
          <a:lstStyle/>
          <a:p>
            <a:pPr marL="76200" indent="0">
              <a:lnSpc>
                <a:spcPct val="100000"/>
              </a:lnSpc>
              <a:buNone/>
            </a:pPr>
            <a:r>
              <a:rPr lang="en-US" sz="2800" b="1" dirty="0">
                <a:latin typeface="+mj-lt"/>
              </a:rPr>
              <a:t>Negatively effects</a:t>
            </a:r>
          </a:p>
          <a:p>
            <a:pPr lvl="1">
              <a:lnSpc>
                <a:spcPct val="100000"/>
              </a:lnSpc>
              <a:buFont typeface="Courier New" panose="02070309020205020404" pitchFamily="49" charset="0"/>
              <a:buChar char="o"/>
            </a:pPr>
            <a:r>
              <a:rPr lang="en-US" b="1" dirty="0">
                <a:latin typeface="+mj-lt"/>
              </a:rPr>
              <a:t>HIV health outcomes</a:t>
            </a:r>
          </a:p>
          <a:p>
            <a:pPr lvl="1">
              <a:lnSpc>
                <a:spcPct val="100000"/>
              </a:lnSpc>
              <a:buFont typeface="Courier New" panose="02070309020205020404" pitchFamily="49" charset="0"/>
              <a:buChar char="o"/>
            </a:pPr>
            <a:r>
              <a:rPr lang="en-US" b="1" dirty="0">
                <a:latin typeface="+mj-lt"/>
              </a:rPr>
              <a:t>Treatment adherence</a:t>
            </a:r>
          </a:p>
          <a:p>
            <a:pPr lvl="1">
              <a:lnSpc>
                <a:spcPct val="100000"/>
              </a:lnSpc>
              <a:buFont typeface="Courier New" panose="02070309020205020404" pitchFamily="49" charset="0"/>
              <a:buChar char="o"/>
            </a:pPr>
            <a:r>
              <a:rPr lang="en-US" b="1" dirty="0">
                <a:latin typeface="+mj-lt"/>
              </a:rPr>
              <a:t>Engagement/retention in care</a:t>
            </a:r>
          </a:p>
          <a:p>
            <a:pPr>
              <a:lnSpc>
                <a:spcPct val="100000"/>
              </a:lnSpc>
              <a:buFont typeface="Courier New" panose="02070309020205020404" pitchFamily="49" charset="0"/>
              <a:buChar char="o"/>
            </a:pPr>
            <a:endParaRPr lang="en-US" sz="2800" b="1" dirty="0">
              <a:latin typeface="+mj-lt"/>
            </a:endParaRPr>
          </a:p>
        </p:txBody>
      </p:sp>
      <p:sp>
        <p:nvSpPr>
          <p:cNvPr id="4" name="Text Placeholder 3">
            <a:extLst>
              <a:ext uri="{FF2B5EF4-FFF2-40B4-BE49-F238E27FC236}">
                <a16:creationId xmlns:a16="http://schemas.microsoft.com/office/drawing/2014/main" id="{BBA83D62-015E-2840-BFF1-D5A7D8B70EC5}"/>
              </a:ext>
            </a:extLst>
          </p:cNvPr>
          <p:cNvSpPr>
            <a:spLocks noGrp="1"/>
          </p:cNvSpPr>
          <p:nvPr>
            <p:ph type="body" idx="2"/>
          </p:nvPr>
        </p:nvSpPr>
        <p:spPr>
          <a:xfrm>
            <a:off x="4674474" y="1479951"/>
            <a:ext cx="4354809" cy="2556021"/>
          </a:xfrm>
        </p:spPr>
        <p:txBody>
          <a:bodyPr/>
          <a:lstStyle/>
          <a:p>
            <a:pPr>
              <a:lnSpc>
                <a:spcPct val="100000"/>
              </a:lnSpc>
              <a:buFont typeface="Courier New" panose="02070309020205020404" pitchFamily="49" charset="0"/>
              <a:buChar char="o"/>
            </a:pPr>
            <a:r>
              <a:rPr lang="en-US" b="1" dirty="0">
                <a:latin typeface="+mj-lt"/>
              </a:rPr>
              <a:t>Social withdrawal &amp; isolation</a:t>
            </a:r>
          </a:p>
          <a:p>
            <a:pPr>
              <a:lnSpc>
                <a:spcPct val="100000"/>
              </a:lnSpc>
              <a:buFont typeface="Courier New" panose="02070309020205020404" pitchFamily="49" charset="0"/>
              <a:buChar char="o"/>
            </a:pPr>
            <a:r>
              <a:rPr lang="en-US" b="1" dirty="0">
                <a:latin typeface="+mj-lt"/>
              </a:rPr>
              <a:t>Increased rates of depression</a:t>
            </a:r>
          </a:p>
          <a:p>
            <a:pPr>
              <a:lnSpc>
                <a:spcPct val="100000"/>
              </a:lnSpc>
              <a:buFont typeface="Courier New" panose="02070309020205020404" pitchFamily="49" charset="0"/>
              <a:buChar char="o"/>
            </a:pPr>
            <a:r>
              <a:rPr lang="en-US" b="1" dirty="0">
                <a:latin typeface="+mj-lt"/>
              </a:rPr>
              <a:t>Substance use</a:t>
            </a:r>
          </a:p>
          <a:p>
            <a:pPr>
              <a:lnSpc>
                <a:spcPct val="100000"/>
              </a:lnSpc>
              <a:buFont typeface="Courier New" panose="02070309020205020404" pitchFamily="49" charset="0"/>
              <a:buChar char="o"/>
            </a:pPr>
            <a:r>
              <a:rPr lang="en-US" b="1" dirty="0">
                <a:latin typeface="+mj-lt"/>
              </a:rPr>
              <a:t>Overall lower quality of life</a:t>
            </a:r>
          </a:p>
        </p:txBody>
      </p:sp>
      <p:sp>
        <p:nvSpPr>
          <p:cNvPr id="6" name="TextBox 5">
            <a:extLst>
              <a:ext uri="{FF2B5EF4-FFF2-40B4-BE49-F238E27FC236}">
                <a16:creationId xmlns:a16="http://schemas.microsoft.com/office/drawing/2014/main" id="{5EB86273-6680-9A4A-B7F1-48A7A25DA81C}"/>
              </a:ext>
            </a:extLst>
          </p:cNvPr>
          <p:cNvSpPr txBox="1"/>
          <p:nvPr/>
        </p:nvSpPr>
        <p:spPr>
          <a:xfrm>
            <a:off x="1828800" y="4426685"/>
            <a:ext cx="6453169" cy="415498"/>
          </a:xfrm>
          <a:prstGeom prst="rect">
            <a:avLst/>
          </a:prstGeom>
          <a:noFill/>
        </p:spPr>
        <p:txBody>
          <a:bodyPr wrap="square" rtlCol="0">
            <a:spAutoFit/>
          </a:bodyPr>
          <a:lstStyle/>
          <a:p>
            <a:r>
              <a:rPr lang="en-US" sz="700" dirty="0">
                <a:solidFill>
                  <a:schemeClr val="bg1"/>
                </a:solidFill>
                <a:latin typeface="+mj-lt"/>
              </a:rPr>
              <a:t>Turan, B., Budhwani, H., Fazeli, P. L., Browning, W. R., Raper, J. L., Mugavero, M. J., &amp; Turan, J. M. (2017). How Does Stigma Affect People with HIV? The Mediating Roles of Internalized and Anticipated HIV Stigma in the Effects of Perceived Community Stigma on Health and Psychosocial Outcomes. </a:t>
            </a:r>
            <a:r>
              <a:rPr lang="en-US" sz="700" i="1" dirty="0">
                <a:solidFill>
                  <a:schemeClr val="bg1"/>
                </a:solidFill>
                <a:latin typeface="+mj-lt"/>
              </a:rPr>
              <a:t>AIDS and behavior</a:t>
            </a:r>
            <a:r>
              <a:rPr lang="en-US" sz="700" dirty="0">
                <a:solidFill>
                  <a:schemeClr val="bg1"/>
                </a:solidFill>
                <a:latin typeface="+mj-lt"/>
              </a:rPr>
              <a:t>, </a:t>
            </a:r>
            <a:r>
              <a:rPr lang="en-US" sz="700" i="1" dirty="0">
                <a:solidFill>
                  <a:schemeClr val="bg1"/>
                </a:solidFill>
                <a:latin typeface="+mj-lt"/>
              </a:rPr>
              <a:t>21</a:t>
            </a:r>
            <a:r>
              <a:rPr lang="en-US" sz="700" dirty="0">
                <a:solidFill>
                  <a:schemeClr val="bg1"/>
                </a:solidFill>
                <a:latin typeface="+mj-lt"/>
              </a:rPr>
              <a:t>(1), 283–291. https://doi.org/10.1007/s10461-016-1451-5</a:t>
            </a:r>
          </a:p>
        </p:txBody>
      </p:sp>
      <p:sp>
        <p:nvSpPr>
          <p:cNvPr id="5" name="Slide Number Placeholder 4">
            <a:extLst>
              <a:ext uri="{FF2B5EF4-FFF2-40B4-BE49-F238E27FC236}">
                <a16:creationId xmlns:a16="http://schemas.microsoft.com/office/drawing/2014/main" id="{ADA51C73-62BB-FA45-AAA8-D9451C4C6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26</a:t>
            </a:fld>
            <a:endParaRPr lang="en" dirty="0">
              <a:latin typeface="+mj-lt"/>
            </a:endParaRPr>
          </a:p>
        </p:txBody>
      </p:sp>
    </p:spTree>
    <p:extLst>
      <p:ext uri="{BB962C8B-B14F-4D97-AF65-F5344CB8AC3E}">
        <p14:creationId xmlns:p14="http://schemas.microsoft.com/office/powerpoint/2010/main" val="3941357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7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72EE-4B54-6341-B12E-BA68DC728B13}"/>
              </a:ext>
            </a:extLst>
          </p:cNvPr>
          <p:cNvSpPr>
            <a:spLocks noGrp="1"/>
          </p:cNvSpPr>
          <p:nvPr>
            <p:ph type="title"/>
          </p:nvPr>
        </p:nvSpPr>
        <p:spPr/>
        <p:txBody>
          <a:bodyPr/>
          <a:lstStyle/>
          <a:p>
            <a:r>
              <a:rPr lang="en-US" dirty="0">
                <a:latin typeface="+mn-lt"/>
              </a:rPr>
              <a:t>HIV Prevention Strategies</a:t>
            </a:r>
          </a:p>
        </p:txBody>
      </p:sp>
      <p:sp>
        <p:nvSpPr>
          <p:cNvPr id="3" name="Text Placeholder 2">
            <a:extLst>
              <a:ext uri="{FF2B5EF4-FFF2-40B4-BE49-F238E27FC236}">
                <a16:creationId xmlns:a16="http://schemas.microsoft.com/office/drawing/2014/main" id="{42163733-AFB1-EB49-BF01-8EF6DFD334B7}"/>
              </a:ext>
            </a:extLst>
          </p:cNvPr>
          <p:cNvSpPr>
            <a:spLocks noGrp="1"/>
          </p:cNvSpPr>
          <p:nvPr>
            <p:ph type="body" idx="1"/>
          </p:nvPr>
        </p:nvSpPr>
        <p:spPr>
          <a:xfrm>
            <a:off x="173949" y="1392339"/>
            <a:ext cx="4070196" cy="2358822"/>
          </a:xfrm>
        </p:spPr>
        <p:txBody>
          <a:bodyPr/>
          <a:lstStyle/>
          <a:p>
            <a:pPr marL="76200" indent="0">
              <a:buNone/>
            </a:pPr>
            <a:r>
              <a:rPr lang="en-US" dirty="0">
                <a:latin typeface="+mn-lt"/>
              </a:rPr>
              <a:t>Testing</a:t>
            </a:r>
          </a:p>
          <a:p>
            <a:pPr lvl="1">
              <a:buFont typeface="Courier New" panose="02070309020205020404" pitchFamily="49" charset="0"/>
              <a:buChar char="o"/>
            </a:pPr>
            <a:r>
              <a:rPr lang="en-US" sz="2000" dirty="0">
                <a:latin typeface="+mn-lt"/>
              </a:rPr>
              <a:t>Lower uptake in HIV testing</a:t>
            </a:r>
          </a:p>
          <a:p>
            <a:pPr lvl="1">
              <a:buFont typeface="Courier New" panose="02070309020205020404" pitchFamily="49" charset="0"/>
              <a:buChar char="o"/>
            </a:pPr>
            <a:r>
              <a:rPr lang="en-US" sz="2000" dirty="0">
                <a:latin typeface="+mn-lt"/>
              </a:rPr>
              <a:t>Non-disclosure</a:t>
            </a:r>
          </a:p>
          <a:p>
            <a:pPr lvl="1">
              <a:buFont typeface="Courier New" panose="02070309020205020404" pitchFamily="49" charset="0"/>
              <a:buChar char="o"/>
            </a:pPr>
            <a:r>
              <a:rPr lang="en-US" sz="2000" dirty="0">
                <a:latin typeface="+mn-lt"/>
              </a:rPr>
              <a:t>Delayed entry into HIV care</a:t>
            </a:r>
          </a:p>
          <a:p>
            <a:pPr lvl="1">
              <a:buFont typeface="Courier New" panose="02070309020205020404" pitchFamily="49" charset="0"/>
              <a:buChar char="o"/>
            </a:pPr>
            <a:r>
              <a:rPr lang="en-US" sz="2000" dirty="0">
                <a:latin typeface="+mn-lt"/>
              </a:rPr>
              <a:t>Higher transmission rates</a:t>
            </a:r>
          </a:p>
          <a:p>
            <a:pPr lvl="1">
              <a:buFont typeface="Courier New" panose="02070309020205020404" pitchFamily="49" charset="0"/>
              <a:buChar char="o"/>
            </a:pPr>
            <a:endParaRPr lang="en-US" dirty="0">
              <a:latin typeface="+mn-lt"/>
            </a:endParaRPr>
          </a:p>
        </p:txBody>
      </p:sp>
      <p:sp>
        <p:nvSpPr>
          <p:cNvPr id="6" name="TextBox 5">
            <a:extLst>
              <a:ext uri="{FF2B5EF4-FFF2-40B4-BE49-F238E27FC236}">
                <a16:creationId xmlns:a16="http://schemas.microsoft.com/office/drawing/2014/main" id="{979E43C0-29FD-F340-8DC6-1721FA17363B}"/>
              </a:ext>
            </a:extLst>
          </p:cNvPr>
          <p:cNvSpPr txBox="1"/>
          <p:nvPr/>
        </p:nvSpPr>
        <p:spPr>
          <a:xfrm>
            <a:off x="244197" y="3872244"/>
            <a:ext cx="3929700" cy="415498"/>
          </a:xfrm>
          <a:prstGeom prst="rect">
            <a:avLst/>
          </a:prstGeom>
          <a:noFill/>
        </p:spPr>
        <p:txBody>
          <a:bodyPr wrap="square" rtlCol="0">
            <a:spAutoFit/>
          </a:bodyPr>
          <a:lstStyle/>
          <a:p>
            <a:r>
              <a:rPr lang="en-US" sz="700" dirty="0">
                <a:solidFill>
                  <a:schemeClr val="bg1"/>
                </a:solidFill>
                <a:latin typeface="+mn-lt"/>
              </a:rPr>
              <a:t>Thapa, S., Hannes, K., Cargo, M. </a:t>
            </a:r>
            <a:r>
              <a:rPr lang="en-US" sz="700" i="1" dirty="0">
                <a:solidFill>
                  <a:schemeClr val="bg1"/>
                </a:solidFill>
                <a:latin typeface="+mn-lt"/>
              </a:rPr>
              <a:t>et al.</a:t>
            </a:r>
            <a:r>
              <a:rPr lang="en-US" sz="700" dirty="0">
                <a:solidFill>
                  <a:schemeClr val="bg1"/>
                </a:solidFill>
                <a:latin typeface="+mn-lt"/>
              </a:rPr>
              <a:t> Stigma reduction in relation to HIV test uptake in low- and middle-income countries: a realist review. </a:t>
            </a:r>
            <a:r>
              <a:rPr lang="en-US" sz="700" i="1" dirty="0">
                <a:solidFill>
                  <a:schemeClr val="bg1"/>
                </a:solidFill>
                <a:latin typeface="+mn-lt"/>
              </a:rPr>
              <a:t>BMC Public Health</a:t>
            </a:r>
            <a:r>
              <a:rPr lang="en-US" sz="700" dirty="0">
                <a:solidFill>
                  <a:schemeClr val="bg1"/>
                </a:solidFill>
                <a:latin typeface="+mn-lt"/>
              </a:rPr>
              <a:t> </a:t>
            </a:r>
            <a:r>
              <a:rPr lang="en-US" sz="700" b="1" dirty="0">
                <a:solidFill>
                  <a:schemeClr val="bg1"/>
                </a:solidFill>
                <a:latin typeface="+mn-lt"/>
              </a:rPr>
              <a:t>18, </a:t>
            </a:r>
            <a:r>
              <a:rPr lang="en-US" sz="700" dirty="0">
                <a:solidFill>
                  <a:schemeClr val="bg1"/>
                </a:solidFill>
                <a:latin typeface="+mn-lt"/>
              </a:rPr>
              <a:t>1277 (2018). https://doi.org/10.1186/s12889-018-6156-4</a:t>
            </a:r>
          </a:p>
        </p:txBody>
      </p:sp>
      <p:sp>
        <p:nvSpPr>
          <p:cNvPr id="4" name="Text Placeholder 3">
            <a:extLst>
              <a:ext uri="{FF2B5EF4-FFF2-40B4-BE49-F238E27FC236}">
                <a16:creationId xmlns:a16="http://schemas.microsoft.com/office/drawing/2014/main" id="{30F318E8-5E7F-7949-BD65-D7D9982C20BA}"/>
              </a:ext>
            </a:extLst>
          </p:cNvPr>
          <p:cNvSpPr>
            <a:spLocks noGrp="1"/>
          </p:cNvSpPr>
          <p:nvPr>
            <p:ph type="body" idx="2"/>
          </p:nvPr>
        </p:nvSpPr>
        <p:spPr>
          <a:xfrm>
            <a:off x="4825234" y="1335860"/>
            <a:ext cx="3929700" cy="2616953"/>
          </a:xfrm>
        </p:spPr>
        <p:txBody>
          <a:bodyPr/>
          <a:lstStyle/>
          <a:p>
            <a:pPr marL="76200" indent="0">
              <a:lnSpc>
                <a:spcPct val="100000"/>
              </a:lnSpc>
              <a:buNone/>
            </a:pPr>
            <a:r>
              <a:rPr lang="en-US" dirty="0">
                <a:latin typeface="+mn-lt"/>
              </a:rPr>
              <a:t>PrEP </a:t>
            </a:r>
          </a:p>
          <a:p>
            <a:pPr>
              <a:lnSpc>
                <a:spcPct val="100000"/>
              </a:lnSpc>
              <a:buFont typeface="Courier New" panose="02070309020205020404" pitchFamily="49" charset="0"/>
              <a:buChar char="o"/>
            </a:pPr>
            <a:r>
              <a:rPr lang="en-US" sz="2000" dirty="0">
                <a:latin typeface="+mn-lt"/>
              </a:rPr>
              <a:t>Labeling/stereotyping</a:t>
            </a:r>
          </a:p>
          <a:p>
            <a:pPr>
              <a:lnSpc>
                <a:spcPct val="100000"/>
              </a:lnSpc>
              <a:buFont typeface="Courier New" panose="02070309020205020404" pitchFamily="49" charset="0"/>
              <a:buChar char="o"/>
            </a:pPr>
            <a:r>
              <a:rPr lang="en-US" sz="2000" dirty="0">
                <a:latin typeface="+mn-lt"/>
              </a:rPr>
              <a:t>“Truvada whore”</a:t>
            </a:r>
          </a:p>
          <a:p>
            <a:pPr>
              <a:lnSpc>
                <a:spcPct val="100000"/>
              </a:lnSpc>
              <a:buFont typeface="Courier New" panose="02070309020205020404" pitchFamily="49" charset="0"/>
              <a:buChar char="o"/>
            </a:pPr>
            <a:r>
              <a:rPr lang="en-US" sz="2000" dirty="0">
                <a:latin typeface="+mn-lt"/>
              </a:rPr>
              <a:t>Rejection</a:t>
            </a:r>
          </a:p>
          <a:p>
            <a:pPr>
              <a:lnSpc>
                <a:spcPct val="100000"/>
              </a:lnSpc>
              <a:buFont typeface="Courier New" panose="02070309020205020404" pitchFamily="49" charset="0"/>
              <a:buChar char="o"/>
            </a:pPr>
            <a:r>
              <a:rPr lang="en-US" sz="2000" dirty="0">
                <a:latin typeface="+mn-lt"/>
              </a:rPr>
              <a:t>Generational divide</a:t>
            </a:r>
          </a:p>
          <a:p>
            <a:pPr marL="76200" indent="0">
              <a:buNone/>
            </a:pPr>
            <a:endParaRPr lang="en-US" dirty="0">
              <a:latin typeface="+mn-lt"/>
            </a:endParaRPr>
          </a:p>
        </p:txBody>
      </p:sp>
      <p:sp>
        <p:nvSpPr>
          <p:cNvPr id="7" name="TextBox 6">
            <a:extLst>
              <a:ext uri="{FF2B5EF4-FFF2-40B4-BE49-F238E27FC236}">
                <a16:creationId xmlns:a16="http://schemas.microsoft.com/office/drawing/2014/main" id="{5E5CD785-4DEB-F149-9624-66016CEB2158}"/>
              </a:ext>
            </a:extLst>
          </p:cNvPr>
          <p:cNvSpPr txBox="1"/>
          <p:nvPr/>
        </p:nvSpPr>
        <p:spPr>
          <a:xfrm>
            <a:off x="4845880" y="4079993"/>
            <a:ext cx="4183404" cy="415498"/>
          </a:xfrm>
          <a:prstGeom prst="rect">
            <a:avLst/>
          </a:prstGeom>
          <a:noFill/>
        </p:spPr>
        <p:txBody>
          <a:bodyPr wrap="square" rtlCol="0">
            <a:spAutoFit/>
          </a:bodyPr>
          <a:lstStyle/>
          <a:p>
            <a:r>
              <a:rPr lang="en-US" sz="700" dirty="0">
                <a:solidFill>
                  <a:schemeClr val="bg1"/>
                </a:solidFill>
                <a:latin typeface="+mn-lt"/>
              </a:rPr>
              <a:t>Dubov A, Galbo P Jr, Altice FL, Fraenkel L. Stigma and Shame Experiences by MSM Who Take PrEP for HIV Prevention: A Qualitative Study. Am J Mens Health. 2018 Nov;12(6):1843-1854. doi: 10.1177/1557988318797437. Epub 2018 Aug 30. PMID: 30160195; PMCID: PMC6199453.</a:t>
            </a:r>
          </a:p>
        </p:txBody>
      </p:sp>
      <p:sp>
        <p:nvSpPr>
          <p:cNvPr id="5" name="Slide Number Placeholder 4">
            <a:extLst>
              <a:ext uri="{FF2B5EF4-FFF2-40B4-BE49-F238E27FC236}">
                <a16:creationId xmlns:a16="http://schemas.microsoft.com/office/drawing/2014/main" id="{4E8D479C-F75A-8441-BC8B-71E00A48AF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n-lt"/>
              </a:rPr>
              <a:t>27</a:t>
            </a:fld>
            <a:endParaRPr lang="en" dirty="0">
              <a:latin typeface="+mn-lt"/>
            </a:endParaRPr>
          </a:p>
        </p:txBody>
      </p:sp>
    </p:spTree>
    <p:extLst>
      <p:ext uri="{BB962C8B-B14F-4D97-AF65-F5344CB8AC3E}">
        <p14:creationId xmlns:p14="http://schemas.microsoft.com/office/powerpoint/2010/main" val="4018585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7070-00FE-7D44-9720-098B60B71F15}"/>
              </a:ext>
            </a:extLst>
          </p:cNvPr>
          <p:cNvSpPr>
            <a:spLocks noGrp="1"/>
          </p:cNvSpPr>
          <p:nvPr>
            <p:ph type="ctrTitle"/>
          </p:nvPr>
        </p:nvSpPr>
        <p:spPr/>
        <p:txBody>
          <a:bodyPr/>
          <a:lstStyle/>
          <a:p>
            <a:r>
              <a:rPr lang="en-US" dirty="0">
                <a:latin typeface="+mj-lt"/>
              </a:rPr>
              <a:t>Stigma Reduction Strategies</a:t>
            </a:r>
          </a:p>
        </p:txBody>
      </p:sp>
      <p:pic>
        <p:nvPicPr>
          <p:cNvPr id="10" name="Picture 9" descr="Picture of a tunnel">
            <a:extLst>
              <a:ext uri="{FF2B5EF4-FFF2-40B4-BE49-F238E27FC236}">
                <a16:creationId xmlns:a16="http://schemas.microsoft.com/office/drawing/2014/main" id="{D63FF0B0-A19E-AE48-A26D-986F9D1804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22612" y="3320736"/>
            <a:ext cx="2085896" cy="1564422"/>
          </a:xfrm>
          <a:prstGeom prst="rect">
            <a:avLst/>
          </a:prstGeom>
        </p:spPr>
      </p:pic>
    </p:spTree>
    <p:extLst>
      <p:ext uri="{BB962C8B-B14F-4D97-AF65-F5344CB8AC3E}">
        <p14:creationId xmlns:p14="http://schemas.microsoft.com/office/powerpoint/2010/main" val="61454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3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94737-0868-8749-BC1F-63C28123AB47}"/>
              </a:ext>
            </a:extLst>
          </p:cNvPr>
          <p:cNvSpPr>
            <a:spLocks noGrp="1"/>
          </p:cNvSpPr>
          <p:nvPr>
            <p:ph type="title"/>
          </p:nvPr>
        </p:nvSpPr>
        <p:spPr>
          <a:xfrm>
            <a:off x="457200" y="582787"/>
            <a:ext cx="6823276" cy="751800"/>
          </a:xfrm>
        </p:spPr>
        <p:txBody>
          <a:bodyPr/>
          <a:lstStyle/>
          <a:p>
            <a:r>
              <a:rPr lang="en-US" b="1" dirty="0">
                <a:solidFill>
                  <a:schemeClr val="tx2">
                    <a:lumMod val="10000"/>
                  </a:schemeClr>
                </a:solidFill>
                <a:latin typeface="+mn-lt"/>
              </a:rPr>
              <a:t>Stigma Reduction Strategies</a:t>
            </a:r>
            <a:br>
              <a:rPr lang="en-US" b="1" dirty="0">
                <a:solidFill>
                  <a:schemeClr val="tx2">
                    <a:lumMod val="10000"/>
                  </a:schemeClr>
                </a:solidFill>
                <a:latin typeface="+mn-lt"/>
              </a:rPr>
            </a:br>
            <a:endParaRPr lang="en-US" dirty="0">
              <a:solidFill>
                <a:schemeClr val="tx2">
                  <a:lumMod val="10000"/>
                </a:schemeClr>
              </a:solidFill>
              <a:latin typeface="+mn-lt"/>
            </a:endParaRPr>
          </a:p>
        </p:txBody>
      </p:sp>
      <p:graphicFrame>
        <p:nvGraphicFramePr>
          <p:cNvPr id="3" name="Diagram 2" descr="Stigma reduction strategies start at the intrapersonal level, then to the community level, then the structural level.">
            <a:extLst>
              <a:ext uri="{FF2B5EF4-FFF2-40B4-BE49-F238E27FC236}">
                <a16:creationId xmlns:a16="http://schemas.microsoft.com/office/drawing/2014/main" id="{E4B25BEB-FE49-2A4A-ADF0-67F79239A1B7}"/>
              </a:ext>
            </a:extLst>
          </p:cNvPr>
          <p:cNvGraphicFramePr/>
          <p:nvPr>
            <p:extLst>
              <p:ext uri="{D42A27DB-BD31-4B8C-83A1-F6EECF244321}">
                <p14:modId xmlns:p14="http://schemas.microsoft.com/office/powerpoint/2010/main" val="3631444205"/>
              </p:ext>
            </p:extLst>
          </p:nvPr>
        </p:nvGraphicFramePr>
        <p:xfrm>
          <a:off x="1524000" y="1334586"/>
          <a:ext cx="5756476" cy="3701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B7C989B-634D-BA47-B32B-C3B4170BE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n-lt"/>
              </a:rPr>
              <a:t>29</a:t>
            </a:fld>
            <a:endParaRPr lang="en" dirty="0">
              <a:latin typeface="+mn-lt"/>
            </a:endParaRPr>
          </a:p>
        </p:txBody>
      </p:sp>
    </p:spTree>
    <p:extLst>
      <p:ext uri="{BB962C8B-B14F-4D97-AF65-F5344CB8AC3E}">
        <p14:creationId xmlns:p14="http://schemas.microsoft.com/office/powerpoint/2010/main" val="294643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1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F7AD-5551-A949-8E21-C7547D2031CE}"/>
              </a:ext>
            </a:extLst>
          </p:cNvPr>
          <p:cNvSpPr>
            <a:spLocks noGrp="1"/>
          </p:cNvSpPr>
          <p:nvPr>
            <p:ph type="title"/>
          </p:nvPr>
        </p:nvSpPr>
        <p:spPr/>
        <p:txBody>
          <a:bodyPr/>
          <a:lstStyle/>
          <a:p>
            <a:r>
              <a:rPr lang="en-US" b="1" dirty="0">
                <a:latin typeface="+mj-lt"/>
              </a:rPr>
              <a:t>Objectives</a:t>
            </a:r>
          </a:p>
        </p:txBody>
      </p:sp>
      <p:sp>
        <p:nvSpPr>
          <p:cNvPr id="3" name="Text Placeholder 2">
            <a:extLst>
              <a:ext uri="{FF2B5EF4-FFF2-40B4-BE49-F238E27FC236}">
                <a16:creationId xmlns:a16="http://schemas.microsoft.com/office/drawing/2014/main" id="{870EEE09-1F42-ED4E-95C6-1B54CC103313}"/>
              </a:ext>
            </a:extLst>
          </p:cNvPr>
          <p:cNvSpPr>
            <a:spLocks noGrp="1"/>
          </p:cNvSpPr>
          <p:nvPr>
            <p:ph type="body" idx="1"/>
          </p:nvPr>
        </p:nvSpPr>
        <p:spPr/>
        <p:txBody>
          <a:bodyPr/>
          <a:lstStyle/>
          <a:p>
            <a:r>
              <a:rPr lang="en-US" dirty="0">
                <a:latin typeface="+mj-lt"/>
              </a:rPr>
              <a:t>Explore the current landscape for HIV stigma in LGBT healthcare</a:t>
            </a:r>
          </a:p>
          <a:p>
            <a:r>
              <a:rPr lang="en-US" dirty="0">
                <a:latin typeface="+mj-lt"/>
              </a:rPr>
              <a:t>Describe how HIV stigma can act as a barrier to care</a:t>
            </a:r>
          </a:p>
          <a:p>
            <a:r>
              <a:rPr lang="en-US" dirty="0">
                <a:latin typeface="+mj-lt"/>
              </a:rPr>
              <a:t>Identify culturally appropriate models and practices that address HIV-related stigma</a:t>
            </a:r>
          </a:p>
        </p:txBody>
      </p:sp>
      <p:sp>
        <p:nvSpPr>
          <p:cNvPr id="4" name="Slide Number Placeholder 3">
            <a:extLst>
              <a:ext uri="{FF2B5EF4-FFF2-40B4-BE49-F238E27FC236}">
                <a16:creationId xmlns:a16="http://schemas.microsoft.com/office/drawing/2014/main" id="{A2C83543-DA6E-2F4A-ADA1-8F1362D8D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3</a:t>
            </a:fld>
            <a:endParaRPr lang="en" dirty="0">
              <a:latin typeface="+mj-lt"/>
            </a:endParaRPr>
          </a:p>
        </p:txBody>
      </p:sp>
    </p:spTree>
    <p:extLst>
      <p:ext uri="{BB962C8B-B14F-4D97-AF65-F5344CB8AC3E}">
        <p14:creationId xmlns:p14="http://schemas.microsoft.com/office/powerpoint/2010/main" val="949195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D235-1087-1948-A622-1CF2FC96F8B7}"/>
              </a:ext>
            </a:extLst>
          </p:cNvPr>
          <p:cNvSpPr>
            <a:spLocks noGrp="1"/>
          </p:cNvSpPr>
          <p:nvPr>
            <p:ph type="title"/>
          </p:nvPr>
        </p:nvSpPr>
        <p:spPr>
          <a:xfrm>
            <a:off x="108282" y="527268"/>
            <a:ext cx="6821906" cy="751800"/>
          </a:xfrm>
        </p:spPr>
        <p:txBody>
          <a:bodyPr/>
          <a:lstStyle/>
          <a:p>
            <a:r>
              <a:rPr lang="en-US" sz="3200" b="1" dirty="0">
                <a:solidFill>
                  <a:schemeClr val="tx2">
                    <a:lumMod val="10000"/>
                  </a:schemeClr>
                </a:solidFill>
              </a:rPr>
              <a:t>Intrapersonal &amp; Interpersonal Strategies</a:t>
            </a:r>
            <a:endParaRPr lang="en-US" sz="3200" dirty="0"/>
          </a:p>
        </p:txBody>
      </p:sp>
      <p:sp>
        <p:nvSpPr>
          <p:cNvPr id="3" name="Text Placeholder 2">
            <a:extLst>
              <a:ext uri="{FF2B5EF4-FFF2-40B4-BE49-F238E27FC236}">
                <a16:creationId xmlns:a16="http://schemas.microsoft.com/office/drawing/2014/main" id="{E965FBFA-309D-254E-BE5E-E13D447F068F}"/>
              </a:ext>
            </a:extLst>
          </p:cNvPr>
          <p:cNvSpPr>
            <a:spLocks noGrp="1"/>
          </p:cNvSpPr>
          <p:nvPr>
            <p:ph type="body" idx="1"/>
          </p:nvPr>
        </p:nvSpPr>
        <p:spPr>
          <a:xfrm>
            <a:off x="457198" y="1318883"/>
            <a:ext cx="3929700" cy="3126900"/>
          </a:xfrm>
        </p:spPr>
        <p:txBody>
          <a:bodyPr/>
          <a:lstStyle/>
          <a:p>
            <a:pPr marL="139700" indent="0">
              <a:buNone/>
            </a:pPr>
            <a:r>
              <a:rPr lang="en-US" sz="2000" b="1" dirty="0"/>
              <a:t>Intrapersonal</a:t>
            </a:r>
          </a:p>
          <a:p>
            <a:pPr indent="-317500">
              <a:buFont typeface="Wingdings" pitchFamily="2" charset="2"/>
              <a:buChar char="§"/>
            </a:pPr>
            <a:r>
              <a:rPr lang="en-US" sz="2000" dirty="0"/>
              <a:t>Increasing individual knowledge about HIV transmission, prevention and care</a:t>
            </a:r>
          </a:p>
          <a:p>
            <a:pPr indent="-317500">
              <a:buFont typeface="Wingdings" pitchFamily="2" charset="2"/>
              <a:buChar char="§"/>
            </a:pPr>
            <a:r>
              <a:rPr lang="en-US" sz="2000" dirty="0"/>
              <a:t>Counseling (e.g. CBT)</a:t>
            </a:r>
          </a:p>
          <a:p>
            <a:pPr indent="-317500">
              <a:buFont typeface="Wingdings" pitchFamily="2" charset="2"/>
              <a:buChar char="§"/>
            </a:pPr>
            <a:r>
              <a:rPr lang="en-US" sz="2000" dirty="0"/>
              <a:t>Self-help/support groups</a:t>
            </a:r>
          </a:p>
          <a:p>
            <a:pPr indent="-317500">
              <a:buFont typeface="Wingdings" pitchFamily="2" charset="2"/>
              <a:buChar char="§"/>
            </a:pPr>
            <a:r>
              <a:rPr lang="en-US" sz="2000" dirty="0"/>
              <a:t>Empowerment</a:t>
            </a:r>
          </a:p>
          <a:p>
            <a:pPr indent="-317500">
              <a:buFont typeface="Wingdings" pitchFamily="2" charset="2"/>
              <a:buChar char="§"/>
            </a:pPr>
            <a:r>
              <a:rPr lang="en-US" sz="2000" dirty="0"/>
              <a:t>Access to legal services</a:t>
            </a:r>
          </a:p>
        </p:txBody>
      </p:sp>
      <p:sp>
        <p:nvSpPr>
          <p:cNvPr id="4" name="Text Placeholder 3">
            <a:extLst>
              <a:ext uri="{FF2B5EF4-FFF2-40B4-BE49-F238E27FC236}">
                <a16:creationId xmlns:a16="http://schemas.microsoft.com/office/drawing/2014/main" id="{A7236A55-F70D-FA41-BAC0-5EA40E0912E8}"/>
              </a:ext>
            </a:extLst>
          </p:cNvPr>
          <p:cNvSpPr>
            <a:spLocks noGrp="1"/>
          </p:cNvSpPr>
          <p:nvPr>
            <p:ph type="body" idx="2"/>
          </p:nvPr>
        </p:nvSpPr>
        <p:spPr>
          <a:xfrm>
            <a:off x="4757102" y="1279068"/>
            <a:ext cx="3929700" cy="3126900"/>
          </a:xfrm>
        </p:spPr>
        <p:txBody>
          <a:bodyPr/>
          <a:lstStyle/>
          <a:p>
            <a:pPr marL="76200" indent="0">
              <a:buNone/>
            </a:pPr>
            <a:r>
              <a:rPr lang="en-US" sz="2000" b="1" dirty="0"/>
              <a:t>Interpersonal</a:t>
            </a:r>
          </a:p>
          <a:p>
            <a:pPr indent="-317500">
              <a:buFont typeface="Wingdings" pitchFamily="2" charset="2"/>
              <a:buChar char="§"/>
            </a:pPr>
            <a:r>
              <a:rPr lang="en-US" sz="2200" dirty="0"/>
              <a:t>Care and support</a:t>
            </a:r>
          </a:p>
          <a:p>
            <a:pPr indent="-317500">
              <a:buFont typeface="Wingdings" pitchFamily="2" charset="2"/>
              <a:buChar char="§"/>
            </a:pPr>
            <a:r>
              <a:rPr lang="en-US" sz="2200" dirty="0"/>
              <a:t>Community-based stigma reduction campaigns that reinforce the importance of social support</a:t>
            </a:r>
          </a:p>
          <a:p>
            <a:pPr marL="139700" indent="0">
              <a:buNone/>
            </a:pPr>
            <a:endParaRPr lang="en-US" dirty="0"/>
          </a:p>
        </p:txBody>
      </p:sp>
      <p:sp>
        <p:nvSpPr>
          <p:cNvPr id="5" name="Slide Number Placeholder 4">
            <a:extLst>
              <a:ext uri="{FF2B5EF4-FFF2-40B4-BE49-F238E27FC236}">
                <a16:creationId xmlns:a16="http://schemas.microsoft.com/office/drawing/2014/main" id="{BF6F8338-7149-334F-AA9B-14DB004DF4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dirty="0"/>
          </a:p>
        </p:txBody>
      </p:sp>
    </p:spTree>
    <p:extLst>
      <p:ext uri="{BB962C8B-B14F-4D97-AF65-F5344CB8AC3E}">
        <p14:creationId xmlns:p14="http://schemas.microsoft.com/office/powerpoint/2010/main" val="169887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C52E-C545-C242-A78B-837E78726C2F}"/>
              </a:ext>
            </a:extLst>
          </p:cNvPr>
          <p:cNvSpPr>
            <a:spLocks noGrp="1"/>
          </p:cNvSpPr>
          <p:nvPr>
            <p:ph type="title"/>
          </p:nvPr>
        </p:nvSpPr>
        <p:spPr/>
        <p:txBody>
          <a:bodyPr/>
          <a:lstStyle/>
          <a:p>
            <a:r>
              <a:rPr lang="en-US" dirty="0"/>
              <a:t>Community Strategies</a:t>
            </a:r>
          </a:p>
        </p:txBody>
      </p:sp>
      <p:sp>
        <p:nvSpPr>
          <p:cNvPr id="3" name="Text Placeholder 2">
            <a:extLst>
              <a:ext uri="{FF2B5EF4-FFF2-40B4-BE49-F238E27FC236}">
                <a16:creationId xmlns:a16="http://schemas.microsoft.com/office/drawing/2014/main" id="{1B092B88-47BB-6743-931C-45BF6E2BD31D}"/>
              </a:ext>
            </a:extLst>
          </p:cNvPr>
          <p:cNvSpPr>
            <a:spLocks noGrp="1"/>
          </p:cNvSpPr>
          <p:nvPr>
            <p:ph type="body" idx="1"/>
          </p:nvPr>
        </p:nvSpPr>
        <p:spPr/>
        <p:txBody>
          <a:bodyPr/>
          <a:lstStyle/>
          <a:p>
            <a:pPr marL="425450" indent="-285750">
              <a:buFont typeface="Wingdings" pitchFamily="2" charset="2"/>
              <a:buChar char="§"/>
            </a:pPr>
            <a:r>
              <a:rPr lang="en-US" sz="2800" dirty="0"/>
              <a:t>Education</a:t>
            </a:r>
          </a:p>
          <a:p>
            <a:pPr marL="425450" indent="-285750">
              <a:buFont typeface="Wingdings" pitchFamily="2" charset="2"/>
              <a:buChar char="§"/>
            </a:pPr>
            <a:r>
              <a:rPr lang="en-US" sz="2800" dirty="0"/>
              <a:t>Social marketing</a:t>
            </a:r>
          </a:p>
          <a:p>
            <a:pPr marL="425450" indent="-285750">
              <a:buFont typeface="Wingdings" pitchFamily="2" charset="2"/>
              <a:buChar char="§"/>
            </a:pPr>
            <a:r>
              <a:rPr lang="en-US" sz="2800" dirty="0"/>
              <a:t>Mass media that raises the awareness about HIV and its impact on all lives</a:t>
            </a:r>
          </a:p>
          <a:p>
            <a:pPr>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004BFC2C-7E9F-1041-9D08-B9D07CD0EE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dirty="0"/>
          </a:p>
        </p:txBody>
      </p:sp>
    </p:spTree>
    <p:extLst>
      <p:ext uri="{BB962C8B-B14F-4D97-AF65-F5344CB8AC3E}">
        <p14:creationId xmlns:p14="http://schemas.microsoft.com/office/powerpoint/2010/main" val="1011299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CCA5-C242-9C4A-8625-1FBE1ED44F56}"/>
              </a:ext>
            </a:extLst>
          </p:cNvPr>
          <p:cNvSpPr>
            <a:spLocks noGrp="1"/>
          </p:cNvSpPr>
          <p:nvPr>
            <p:ph type="title"/>
          </p:nvPr>
        </p:nvSpPr>
        <p:spPr/>
        <p:txBody>
          <a:bodyPr/>
          <a:lstStyle/>
          <a:p>
            <a:r>
              <a:rPr lang="en-US" b="1" dirty="0"/>
              <a:t>Organizational Strategies</a:t>
            </a:r>
          </a:p>
        </p:txBody>
      </p:sp>
      <p:sp>
        <p:nvSpPr>
          <p:cNvPr id="3" name="Text Placeholder 2">
            <a:extLst>
              <a:ext uri="{FF2B5EF4-FFF2-40B4-BE49-F238E27FC236}">
                <a16:creationId xmlns:a16="http://schemas.microsoft.com/office/drawing/2014/main" id="{8F2FF144-B681-BC4E-AA58-9F51F73D95FE}"/>
              </a:ext>
            </a:extLst>
          </p:cNvPr>
          <p:cNvSpPr>
            <a:spLocks noGrp="1"/>
          </p:cNvSpPr>
          <p:nvPr>
            <p:ph type="body" idx="1"/>
          </p:nvPr>
        </p:nvSpPr>
        <p:spPr/>
        <p:txBody>
          <a:bodyPr/>
          <a:lstStyle/>
          <a:p>
            <a:pPr marL="482600">
              <a:buFont typeface="Wingdings" pitchFamily="2" charset="2"/>
              <a:buChar char="§"/>
            </a:pPr>
            <a:r>
              <a:rPr lang="en-US" sz="2200" b="1" dirty="0"/>
              <a:t>Anti HIV stigma trainings for providers that address</a:t>
            </a:r>
          </a:p>
          <a:p>
            <a:pPr marL="939800" lvl="1" indent="-342900">
              <a:buFont typeface="Wingdings" pitchFamily="2" charset="2"/>
              <a:buChar char="§"/>
            </a:pPr>
            <a:r>
              <a:rPr lang="en-US" sz="2200" dirty="0"/>
              <a:t>Culturally-specific stigma drivers (including personal fears)</a:t>
            </a:r>
          </a:p>
          <a:p>
            <a:pPr marL="939800" lvl="1" indent="-342900">
              <a:buFont typeface="Wingdings" pitchFamily="2" charset="2"/>
              <a:buChar char="§"/>
            </a:pPr>
            <a:r>
              <a:rPr lang="en-US" sz="2200" dirty="0"/>
              <a:t>Prejudice towards vulnerable groups</a:t>
            </a:r>
          </a:p>
          <a:p>
            <a:pPr marL="939800" lvl="1" indent="-342900">
              <a:buFont typeface="Wingdings" pitchFamily="2" charset="2"/>
              <a:buChar char="§"/>
            </a:pPr>
            <a:r>
              <a:rPr lang="en-US" sz="2200" dirty="0"/>
              <a:t>Misconceptions about transmission, prevention, treatment, and universal precautions</a:t>
            </a:r>
          </a:p>
          <a:p>
            <a:pPr marL="939800" lvl="1" indent="-342900">
              <a:buFont typeface="Wingdings" pitchFamily="2" charset="2"/>
              <a:buChar char="§"/>
            </a:pPr>
            <a:r>
              <a:rPr lang="en-US" sz="2200" dirty="0"/>
              <a:t>The effects of stigma on PLWH overall health and well-being</a:t>
            </a:r>
          </a:p>
          <a:p>
            <a:pPr marL="939800" lvl="1" indent="-342900">
              <a:buFont typeface="Wingdings" pitchFamily="2" charset="2"/>
              <a:buChar char="§"/>
            </a:pPr>
            <a:r>
              <a:rPr lang="en-US" sz="2200" dirty="0" err="1"/>
              <a:t>PrEP</a:t>
            </a:r>
            <a:r>
              <a:rPr lang="en-US" sz="2200" dirty="0"/>
              <a:t>, routine HIV testing, </a:t>
            </a:r>
            <a:r>
              <a:rPr lang="en-US" sz="2200" dirty="0" err="1"/>
              <a:t>TasP</a:t>
            </a:r>
            <a:endParaRPr lang="en-US" sz="2200" dirty="0"/>
          </a:p>
        </p:txBody>
      </p:sp>
      <p:sp>
        <p:nvSpPr>
          <p:cNvPr id="4" name="Slide Number Placeholder 3">
            <a:extLst>
              <a:ext uri="{FF2B5EF4-FFF2-40B4-BE49-F238E27FC236}">
                <a16:creationId xmlns:a16="http://schemas.microsoft.com/office/drawing/2014/main" id="{7BFF9389-859D-AC46-8C6C-F4EF17A28A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spTree>
    <p:extLst>
      <p:ext uri="{BB962C8B-B14F-4D97-AF65-F5344CB8AC3E}">
        <p14:creationId xmlns:p14="http://schemas.microsoft.com/office/powerpoint/2010/main" val="4243877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D51B-8490-AC4E-AE40-C09D8D213ACD}"/>
              </a:ext>
            </a:extLst>
          </p:cNvPr>
          <p:cNvSpPr>
            <a:spLocks noGrp="1"/>
          </p:cNvSpPr>
          <p:nvPr>
            <p:ph type="title"/>
          </p:nvPr>
        </p:nvSpPr>
        <p:spPr/>
        <p:txBody>
          <a:bodyPr/>
          <a:lstStyle/>
          <a:p>
            <a:r>
              <a:rPr lang="en-US" b="1" dirty="0"/>
              <a:t>Structural Strategies</a:t>
            </a:r>
          </a:p>
        </p:txBody>
      </p:sp>
      <p:sp>
        <p:nvSpPr>
          <p:cNvPr id="3" name="Text Placeholder 2">
            <a:extLst>
              <a:ext uri="{FF2B5EF4-FFF2-40B4-BE49-F238E27FC236}">
                <a16:creationId xmlns:a16="http://schemas.microsoft.com/office/drawing/2014/main" id="{A712E73F-5730-9443-A902-FCCE061C0816}"/>
              </a:ext>
            </a:extLst>
          </p:cNvPr>
          <p:cNvSpPr>
            <a:spLocks noGrp="1"/>
          </p:cNvSpPr>
          <p:nvPr>
            <p:ph type="body" idx="1"/>
          </p:nvPr>
        </p:nvSpPr>
        <p:spPr>
          <a:xfrm>
            <a:off x="368001" y="1376130"/>
            <a:ext cx="8229600" cy="3126900"/>
          </a:xfrm>
        </p:spPr>
        <p:txBody>
          <a:bodyPr/>
          <a:lstStyle/>
          <a:p>
            <a:pPr marL="596900" indent="-457200">
              <a:buFont typeface="Wingdings" pitchFamily="2" charset="2"/>
              <a:buChar char="§"/>
            </a:pPr>
            <a:r>
              <a:rPr lang="en-US" dirty="0"/>
              <a:t>Legal interventions</a:t>
            </a:r>
          </a:p>
          <a:p>
            <a:pPr marL="596900" indent="-457200">
              <a:buFont typeface="Wingdings" pitchFamily="2" charset="2"/>
              <a:buChar char="§"/>
            </a:pPr>
            <a:r>
              <a:rPr lang="en-US" dirty="0"/>
              <a:t>Rights-based approaches</a:t>
            </a:r>
          </a:p>
          <a:p>
            <a:pPr marL="596900" indent="-457200">
              <a:buFont typeface="Wingdings" pitchFamily="2" charset="2"/>
              <a:buChar char="§"/>
            </a:pPr>
            <a:r>
              <a:rPr lang="en-US" dirty="0"/>
              <a:t>Web-based mechanisms for PWH to report HIV-related discrimination in care, employment, education </a:t>
            </a:r>
            <a:r>
              <a:rPr lang="en-US" dirty="0" err="1"/>
              <a:t>etc</a:t>
            </a:r>
            <a:endParaRPr lang="en-US" dirty="0"/>
          </a:p>
          <a:p>
            <a:pPr>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1F1BB6E5-CBC6-404D-B781-0F6E785CE7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dirty="0"/>
          </a:p>
        </p:txBody>
      </p:sp>
    </p:spTree>
    <p:extLst>
      <p:ext uri="{BB962C8B-B14F-4D97-AF65-F5344CB8AC3E}">
        <p14:creationId xmlns:p14="http://schemas.microsoft.com/office/powerpoint/2010/main" val="249418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4DAC72-0464-744F-A71F-6841DC58077C}"/>
              </a:ext>
            </a:extLst>
          </p:cNvPr>
          <p:cNvSpPr>
            <a:spLocks noGrp="1"/>
          </p:cNvSpPr>
          <p:nvPr>
            <p:ph type="ctrTitle"/>
          </p:nvPr>
        </p:nvSpPr>
        <p:spPr>
          <a:xfrm>
            <a:off x="685800" y="1646275"/>
            <a:ext cx="6583101" cy="1953452"/>
          </a:xfrm>
        </p:spPr>
        <p:txBody>
          <a:bodyPr spcFirstLastPara="1" wrap="square" lIns="0" tIns="0" rIns="0" bIns="0" anchor="ctr" anchorCtr="0">
            <a:normAutofit/>
          </a:bodyPr>
          <a:lstStyle/>
          <a:p>
            <a:r>
              <a:rPr lang="en-US" sz="5400" b="0" i="0" u="none" strike="noStrike" cap="none" dirty="0">
                <a:latin typeface="+mj-lt"/>
                <a:ea typeface="Caveat Brush"/>
                <a:cs typeface="Caveat Brush"/>
                <a:sym typeface="Caveat Brush"/>
              </a:rPr>
              <a:t>Questions?</a:t>
            </a:r>
          </a:p>
        </p:txBody>
      </p:sp>
      <p:sp>
        <p:nvSpPr>
          <p:cNvPr id="2" name="Slide Number Placeholder 1">
            <a:extLst>
              <a:ext uri="{FF2B5EF4-FFF2-40B4-BE49-F238E27FC236}">
                <a16:creationId xmlns:a16="http://schemas.microsoft.com/office/drawing/2014/main" id="{C44D9EF6-481A-3E47-B0DB-76A59D39AD2D}"/>
              </a:ext>
            </a:extLst>
          </p:cNvPr>
          <p:cNvSpPr>
            <a:spLocks noGrp="1"/>
          </p:cNvSpPr>
          <p:nvPr>
            <p:ph type="sldNum" idx="4294967295"/>
          </p:nvPr>
        </p:nvSpPr>
        <p:spPr>
          <a:xfrm>
            <a:off x="8480584" y="4749851"/>
            <a:ext cx="548700" cy="393600"/>
          </a:xfrm>
        </p:spPr>
        <p:txBody>
          <a:bodyPr/>
          <a:lstStyle/>
          <a:p>
            <a:pPr marL="0" lvl="0" indent="0" algn="r" rtl="0">
              <a:spcBef>
                <a:spcPts val="0"/>
              </a:spcBef>
              <a:spcAft>
                <a:spcPts val="600"/>
              </a:spcAft>
              <a:buNone/>
            </a:pPr>
            <a:fld id="{00000000-1234-1234-1234-123412341234}" type="slidenum">
              <a:rPr lang="en" smtClean="0">
                <a:latin typeface="+mj-lt"/>
              </a:rPr>
              <a:pPr marL="0" lvl="0" indent="0" algn="r" rtl="0">
                <a:spcBef>
                  <a:spcPts val="0"/>
                </a:spcBef>
                <a:spcAft>
                  <a:spcPts val="600"/>
                </a:spcAft>
                <a:buNone/>
              </a:pPr>
              <a:t>34</a:t>
            </a:fld>
            <a:endParaRPr lang="en" dirty="0">
              <a:latin typeface="+mj-lt"/>
            </a:endParaRPr>
          </a:p>
        </p:txBody>
      </p:sp>
    </p:spTree>
    <p:extLst>
      <p:ext uri="{BB962C8B-B14F-4D97-AF65-F5344CB8AC3E}">
        <p14:creationId xmlns:p14="http://schemas.microsoft.com/office/powerpoint/2010/main" val="159268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52399-B1B2-254E-B324-5F9BEAFF5C2F}"/>
              </a:ext>
            </a:extLst>
          </p:cNvPr>
          <p:cNvSpPr>
            <a:spLocks noGrp="1"/>
          </p:cNvSpPr>
          <p:nvPr>
            <p:ph type="ctrTitle"/>
          </p:nvPr>
        </p:nvSpPr>
        <p:spPr>
          <a:xfrm>
            <a:off x="685800" y="1940118"/>
            <a:ext cx="5451900" cy="1851000"/>
          </a:xfrm>
        </p:spPr>
        <p:txBody>
          <a:bodyPr/>
          <a:lstStyle/>
          <a:p>
            <a:r>
              <a:rPr lang="en-US" sz="5400" dirty="0">
                <a:solidFill>
                  <a:schemeClr val="tx2">
                    <a:lumMod val="10000"/>
                  </a:schemeClr>
                </a:solidFill>
                <a:latin typeface="+mj-lt"/>
              </a:rPr>
              <a:t>Thank you!</a:t>
            </a:r>
            <a:br>
              <a:rPr lang="en-US" sz="5400" b="1" dirty="0">
                <a:solidFill>
                  <a:schemeClr val="tx2">
                    <a:lumMod val="10000"/>
                  </a:schemeClr>
                </a:solidFill>
                <a:latin typeface="+mj-lt"/>
              </a:rPr>
            </a:br>
            <a:endParaRPr lang="en-US" sz="5400" dirty="0">
              <a:solidFill>
                <a:schemeClr val="tx2">
                  <a:lumMod val="10000"/>
                </a:schemeClr>
              </a:solidFill>
              <a:latin typeface="+mj-lt"/>
            </a:endParaRPr>
          </a:p>
        </p:txBody>
      </p:sp>
      <p:sp>
        <p:nvSpPr>
          <p:cNvPr id="2" name="Slide Number Placeholder 1">
            <a:extLst>
              <a:ext uri="{FF2B5EF4-FFF2-40B4-BE49-F238E27FC236}">
                <a16:creationId xmlns:a16="http://schemas.microsoft.com/office/drawing/2014/main" id="{E5BDFFCF-9B95-2D45-9432-A9A29BBA2E5D}"/>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latin typeface="+mj-lt"/>
              </a:rPr>
              <a:t>35</a:t>
            </a:fld>
            <a:endParaRPr lang="en" dirty="0">
              <a:latin typeface="+mj-lt"/>
            </a:endParaRPr>
          </a:p>
        </p:txBody>
      </p:sp>
    </p:spTree>
    <p:extLst>
      <p:ext uri="{BB962C8B-B14F-4D97-AF65-F5344CB8AC3E}">
        <p14:creationId xmlns:p14="http://schemas.microsoft.com/office/powerpoint/2010/main" val="147105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6000">
              <a:schemeClr val="accent2"/>
            </a:gs>
            <a:gs pos="100000">
              <a:schemeClr val="accent1"/>
            </a:gs>
          </a:gsLst>
          <a:lin ang="2700006" scaled="0"/>
        </a:gradFill>
        <a:effectLst/>
      </p:bgPr>
    </p:bg>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307626" y="345136"/>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solidFill>
                  <a:schemeClr val="tx1"/>
                </a:solidFill>
                <a:latin typeface="+mj-lt"/>
              </a:rPr>
              <a:t>Training Overview</a:t>
            </a:r>
            <a:endParaRPr sz="4000" b="1" dirty="0">
              <a:solidFill>
                <a:schemeClr val="tx1"/>
              </a:solidFill>
              <a:latin typeface="+mj-lt"/>
            </a:endParaRPr>
          </a:p>
        </p:txBody>
      </p:sp>
      <p:sp>
        <p:nvSpPr>
          <p:cNvPr id="94" name="Google Shape;94;p13"/>
          <p:cNvSpPr txBox="1"/>
          <p:nvPr/>
        </p:nvSpPr>
        <p:spPr>
          <a:xfrm>
            <a:off x="545376" y="1419150"/>
            <a:ext cx="3576300" cy="2305200"/>
          </a:xfrm>
          <a:prstGeom prst="rect">
            <a:avLst/>
          </a:prstGeom>
          <a:noFill/>
          <a:ln>
            <a:noFill/>
          </a:ln>
        </p:spPr>
        <p:txBody>
          <a:bodyPr spcFirstLastPara="1" wrap="square" lIns="91425" tIns="91425" rIns="91425" bIns="91425" anchor="t" anchorCtr="0">
            <a:noAutofit/>
          </a:bodyPr>
          <a:lstStyle/>
          <a:p>
            <a:pPr marL="342900" lvl="0" indent="-342900" algn="l" rtl="0">
              <a:spcBef>
                <a:spcPts val="600"/>
              </a:spcBef>
              <a:spcAft>
                <a:spcPts val="0"/>
              </a:spcAft>
              <a:buClr>
                <a:schemeClr val="dk1"/>
              </a:buClr>
              <a:buSzPts val="1100"/>
              <a:buFont typeface="Wingdings" pitchFamily="2" charset="2"/>
              <a:buChar char="q"/>
            </a:pPr>
            <a:r>
              <a:rPr lang="en-US" sz="2400" b="1" dirty="0">
                <a:solidFill>
                  <a:schemeClr val="bg1"/>
                </a:solidFill>
                <a:latin typeface="+mj-lt"/>
                <a:ea typeface="Lato"/>
                <a:cs typeface="Calibri" panose="020F0502020204030204" pitchFamily="34" charset="0"/>
                <a:sym typeface="Lato"/>
              </a:rPr>
              <a:t>Define Stigma</a:t>
            </a:r>
          </a:p>
          <a:p>
            <a:pPr marL="342900" lvl="0" indent="-342900" algn="l" rtl="0">
              <a:spcBef>
                <a:spcPts val="600"/>
              </a:spcBef>
              <a:spcAft>
                <a:spcPts val="0"/>
              </a:spcAft>
              <a:buClr>
                <a:schemeClr val="dk1"/>
              </a:buClr>
              <a:buSzPts val="1100"/>
              <a:buFont typeface="Wingdings" pitchFamily="2" charset="2"/>
              <a:buChar char="q"/>
            </a:pPr>
            <a:r>
              <a:rPr lang="en-US" sz="2400" b="1" dirty="0">
                <a:solidFill>
                  <a:schemeClr val="bg1"/>
                </a:solidFill>
                <a:latin typeface="+mj-lt"/>
                <a:ea typeface="Lato"/>
                <a:cs typeface="Calibri" panose="020F0502020204030204" pitchFamily="34" charset="0"/>
                <a:sym typeface="Lato"/>
              </a:rPr>
              <a:t>Types of HIV stigma</a:t>
            </a:r>
          </a:p>
          <a:p>
            <a:pPr marL="342900" lvl="0" indent="-342900" algn="l" rtl="0">
              <a:spcBef>
                <a:spcPts val="600"/>
              </a:spcBef>
              <a:spcAft>
                <a:spcPts val="0"/>
              </a:spcAft>
              <a:buClr>
                <a:schemeClr val="dk1"/>
              </a:buClr>
              <a:buSzPts val="1100"/>
              <a:buFont typeface="Wingdings" pitchFamily="2" charset="2"/>
              <a:buChar char="q"/>
            </a:pPr>
            <a:r>
              <a:rPr lang="en-US" sz="2400" b="1" dirty="0">
                <a:solidFill>
                  <a:schemeClr val="bg1"/>
                </a:solidFill>
                <a:latin typeface="+mj-lt"/>
                <a:ea typeface="Lato"/>
                <a:cs typeface="Calibri" panose="020F0502020204030204" pitchFamily="34" charset="0"/>
                <a:sym typeface="Lato"/>
              </a:rPr>
              <a:t>Impact of stigma on LGBT health/access to care </a:t>
            </a:r>
          </a:p>
          <a:p>
            <a:pPr lvl="0" algn="l" rtl="0">
              <a:spcBef>
                <a:spcPts val="600"/>
              </a:spcBef>
              <a:spcAft>
                <a:spcPts val="0"/>
              </a:spcAft>
              <a:buClr>
                <a:schemeClr val="dk1"/>
              </a:buClr>
              <a:buSzPts val="1100"/>
            </a:pPr>
            <a:endParaRPr lang="en-US" sz="2400" dirty="0">
              <a:solidFill>
                <a:schemeClr val="accent5">
                  <a:lumMod val="50000"/>
                </a:schemeClr>
              </a:solidFill>
              <a:latin typeface="+mj-lt"/>
              <a:ea typeface="Lato"/>
              <a:cs typeface="Lato"/>
              <a:sym typeface="Lato"/>
            </a:endParaRPr>
          </a:p>
          <a:p>
            <a:pPr lvl="0" algn="l" rtl="0">
              <a:spcBef>
                <a:spcPts val="600"/>
              </a:spcBef>
              <a:spcAft>
                <a:spcPts val="0"/>
              </a:spcAft>
              <a:buClr>
                <a:schemeClr val="dk1"/>
              </a:buClr>
              <a:buSzPts val="1100"/>
            </a:pPr>
            <a:endParaRPr sz="2000" dirty="0">
              <a:solidFill>
                <a:schemeClr val="accent5">
                  <a:lumMod val="50000"/>
                </a:schemeClr>
              </a:solidFill>
              <a:latin typeface="+mj-lt"/>
              <a:ea typeface="Lato"/>
              <a:cs typeface="Lato"/>
              <a:sym typeface="Lato"/>
            </a:endParaRPr>
          </a:p>
          <a:p>
            <a:pPr marL="285750" lvl="0" indent="-285750" algn="l" rtl="0">
              <a:spcBef>
                <a:spcPts val="600"/>
              </a:spcBef>
              <a:spcAft>
                <a:spcPts val="0"/>
              </a:spcAft>
              <a:buFont typeface="Wingdings" pitchFamily="2" charset="2"/>
              <a:buChar char="ü"/>
            </a:pPr>
            <a:endParaRPr dirty="0">
              <a:solidFill>
                <a:schemeClr val="dk1"/>
              </a:solidFill>
              <a:latin typeface="+mj-lt"/>
              <a:ea typeface="Lato"/>
              <a:cs typeface="Lato"/>
              <a:sym typeface="Lato"/>
            </a:endParaRPr>
          </a:p>
        </p:txBody>
      </p:sp>
      <p:sp>
        <p:nvSpPr>
          <p:cNvPr id="95" name="Google Shape;95;p13"/>
          <p:cNvSpPr txBox="1"/>
          <p:nvPr/>
        </p:nvSpPr>
        <p:spPr>
          <a:xfrm>
            <a:off x="4707750" y="1546313"/>
            <a:ext cx="3732600" cy="2305200"/>
          </a:xfrm>
          <a:prstGeom prst="rect">
            <a:avLst/>
          </a:prstGeom>
          <a:noFill/>
          <a:ln>
            <a:noFill/>
          </a:ln>
        </p:spPr>
        <p:txBody>
          <a:bodyPr spcFirstLastPara="1" wrap="square" lIns="91425" tIns="91425" rIns="91425" bIns="91425" anchor="t" anchorCtr="0">
            <a:noAutofit/>
          </a:bodyPr>
          <a:lstStyle/>
          <a:p>
            <a:pPr marL="342900" indent="-342900">
              <a:spcBef>
                <a:spcPts val="600"/>
              </a:spcBef>
              <a:buClr>
                <a:schemeClr val="dk1"/>
              </a:buClr>
              <a:buSzPts val="1100"/>
              <a:buFont typeface="Wingdings" pitchFamily="2" charset="2"/>
              <a:buChar char="q"/>
            </a:pPr>
            <a:r>
              <a:rPr lang="en-US" sz="2400" b="1" dirty="0">
                <a:solidFill>
                  <a:schemeClr val="bg1"/>
                </a:solidFill>
                <a:latin typeface="+mj-lt"/>
                <a:ea typeface="Lato"/>
                <a:cs typeface="Calibri" panose="020F0502020204030204" pitchFamily="34" charset="0"/>
                <a:sym typeface="Lato"/>
              </a:rPr>
              <a:t>Impact of HIV stigma on HIV testing/PrEP uptake</a:t>
            </a:r>
          </a:p>
          <a:p>
            <a:pPr marL="342900" indent="-342900">
              <a:spcBef>
                <a:spcPts val="600"/>
              </a:spcBef>
              <a:buClr>
                <a:schemeClr val="dk1"/>
              </a:buClr>
              <a:buSzPts val="1100"/>
              <a:buFont typeface="Wingdings" pitchFamily="2" charset="2"/>
              <a:buChar char="q"/>
            </a:pPr>
            <a:r>
              <a:rPr lang="en-US" sz="2400" b="1" dirty="0">
                <a:solidFill>
                  <a:schemeClr val="bg1"/>
                </a:solidFill>
                <a:latin typeface="+mj-lt"/>
                <a:ea typeface="Lato"/>
                <a:cs typeface="Calibri" panose="020F0502020204030204" pitchFamily="34" charset="0"/>
                <a:sym typeface="Lato"/>
              </a:rPr>
              <a:t>Strategies to address HIV stigma</a:t>
            </a:r>
          </a:p>
          <a:p>
            <a:pPr marL="342900" lvl="0" indent="-342900">
              <a:spcBef>
                <a:spcPts val="600"/>
              </a:spcBef>
              <a:buClr>
                <a:schemeClr val="dk1"/>
              </a:buClr>
              <a:buSzPts val="1100"/>
              <a:buFont typeface="Wingdings" pitchFamily="2" charset="2"/>
              <a:buChar char="q"/>
            </a:pPr>
            <a:endParaRPr lang="en-US" sz="2400" dirty="0">
              <a:solidFill>
                <a:schemeClr val="accent5">
                  <a:lumMod val="50000"/>
                </a:schemeClr>
              </a:solidFill>
              <a:latin typeface="+mj-lt"/>
              <a:ea typeface="Lato"/>
              <a:cs typeface="Lato"/>
              <a:sym typeface="Lato"/>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latin typeface="+mj-lt"/>
              </a:rPr>
              <a:t>4</a:t>
            </a:fld>
            <a:endParaRPr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9FAA-7045-9B4E-961C-5C247D23CB69}"/>
              </a:ext>
            </a:extLst>
          </p:cNvPr>
          <p:cNvSpPr>
            <a:spLocks noGrp="1"/>
          </p:cNvSpPr>
          <p:nvPr>
            <p:ph type="ctrTitle"/>
          </p:nvPr>
        </p:nvSpPr>
        <p:spPr>
          <a:xfrm>
            <a:off x="314011" y="1646250"/>
            <a:ext cx="7021286" cy="1851000"/>
          </a:xfrm>
        </p:spPr>
        <p:txBody>
          <a:bodyPr/>
          <a:lstStyle/>
          <a:p>
            <a:r>
              <a:rPr lang="en-US" b="1" dirty="0">
                <a:latin typeface="+mj-lt"/>
              </a:rPr>
              <a:t>State of LGBT Health</a:t>
            </a:r>
          </a:p>
        </p:txBody>
      </p:sp>
    </p:spTree>
    <p:extLst>
      <p:ext uri="{BB962C8B-B14F-4D97-AF65-F5344CB8AC3E}">
        <p14:creationId xmlns:p14="http://schemas.microsoft.com/office/powerpoint/2010/main" val="2967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9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772A-ACFB-8A4E-A88B-7E11256C3777}"/>
              </a:ext>
            </a:extLst>
          </p:cNvPr>
          <p:cNvSpPr>
            <a:spLocks noGrp="1"/>
          </p:cNvSpPr>
          <p:nvPr>
            <p:ph type="title"/>
          </p:nvPr>
        </p:nvSpPr>
        <p:spPr/>
        <p:txBody>
          <a:bodyPr/>
          <a:lstStyle/>
          <a:p>
            <a:r>
              <a:rPr lang="en-US" b="1" dirty="0">
                <a:latin typeface="+mn-lt"/>
              </a:rPr>
              <a:t>MSM &amp; HIV</a:t>
            </a:r>
          </a:p>
        </p:txBody>
      </p:sp>
      <p:sp>
        <p:nvSpPr>
          <p:cNvPr id="3" name="Text Placeholder 2">
            <a:extLst>
              <a:ext uri="{FF2B5EF4-FFF2-40B4-BE49-F238E27FC236}">
                <a16:creationId xmlns:a16="http://schemas.microsoft.com/office/drawing/2014/main" id="{272D3FE0-6869-654D-8250-291A293525A4}"/>
              </a:ext>
            </a:extLst>
          </p:cNvPr>
          <p:cNvSpPr>
            <a:spLocks noGrp="1"/>
          </p:cNvSpPr>
          <p:nvPr>
            <p:ph type="body" idx="1"/>
          </p:nvPr>
        </p:nvSpPr>
        <p:spPr>
          <a:xfrm>
            <a:off x="0" y="1217050"/>
            <a:ext cx="8229600" cy="3384734"/>
          </a:xfrm>
        </p:spPr>
        <p:txBody>
          <a:bodyPr/>
          <a:lstStyle/>
          <a:p>
            <a:pPr>
              <a:buFont typeface="Wingdings" pitchFamily="2" charset="2"/>
              <a:buChar char="§"/>
            </a:pPr>
            <a:r>
              <a:rPr lang="en-US" dirty="0">
                <a:latin typeface="+mn-lt"/>
              </a:rPr>
              <a:t>Disproportionally affected by HIV</a:t>
            </a:r>
            <a:r>
              <a:rPr lang="en-US" baseline="30000" dirty="0">
                <a:latin typeface="+mn-lt"/>
              </a:rPr>
              <a:t> </a:t>
            </a:r>
          </a:p>
          <a:p>
            <a:pPr lvl="1">
              <a:buFont typeface="Wingdings" pitchFamily="2" charset="2"/>
              <a:buChar char="§"/>
            </a:pPr>
            <a:r>
              <a:rPr lang="en-US" sz="2000" dirty="0">
                <a:latin typeface="+mn-lt"/>
              </a:rPr>
              <a:t>MSM represent 69% of new HIV diagnoses in 2018 in US</a:t>
            </a:r>
          </a:p>
          <a:p>
            <a:pPr>
              <a:buFont typeface="Wingdings" pitchFamily="2" charset="2"/>
              <a:buChar char="§"/>
            </a:pPr>
            <a:r>
              <a:rPr lang="en-US" dirty="0">
                <a:latin typeface="+mn-lt"/>
              </a:rPr>
              <a:t>Gay and bisexual men age 13-34 make up most new HIV diagnoses among MSM</a:t>
            </a:r>
          </a:p>
          <a:p>
            <a:pPr>
              <a:buFont typeface="Wingdings" pitchFamily="2" charset="2"/>
              <a:buChar char="§"/>
            </a:pPr>
            <a:r>
              <a:rPr lang="en-US" dirty="0">
                <a:latin typeface="+mn-lt"/>
              </a:rPr>
              <a:t>Estimate of Lifetime Risk for HIV </a:t>
            </a:r>
            <a:endParaRPr lang="en-US" baseline="30000" dirty="0">
              <a:latin typeface="+mn-lt"/>
            </a:endParaRPr>
          </a:p>
          <a:p>
            <a:pPr lvl="1">
              <a:buFont typeface="Wingdings" pitchFamily="2" charset="2"/>
              <a:buChar char="§"/>
            </a:pPr>
            <a:r>
              <a:rPr lang="en-US" sz="2000" dirty="0">
                <a:latin typeface="+mn-lt"/>
              </a:rPr>
              <a:t>1:2 Black MSM</a:t>
            </a:r>
          </a:p>
          <a:p>
            <a:pPr lvl="1">
              <a:buFont typeface="Wingdings" pitchFamily="2" charset="2"/>
              <a:buChar char="§"/>
            </a:pPr>
            <a:r>
              <a:rPr lang="en-US" sz="2000" dirty="0">
                <a:latin typeface="+mn-lt"/>
              </a:rPr>
              <a:t>1:4 Latinx MSM </a:t>
            </a:r>
          </a:p>
          <a:p>
            <a:pPr>
              <a:buFont typeface="Wingdings" pitchFamily="2" charset="2"/>
              <a:buChar char="§"/>
            </a:pPr>
            <a:endParaRPr lang="en-US" dirty="0">
              <a:latin typeface="+mn-lt"/>
            </a:endParaRPr>
          </a:p>
          <a:p>
            <a:pPr marL="114300" indent="0">
              <a:buNone/>
            </a:pPr>
            <a:endParaRPr lang="en-US" dirty="0">
              <a:latin typeface="+mn-lt"/>
            </a:endParaRPr>
          </a:p>
        </p:txBody>
      </p:sp>
      <p:sp>
        <p:nvSpPr>
          <p:cNvPr id="5" name="TextBox 4">
            <a:extLst>
              <a:ext uri="{FF2B5EF4-FFF2-40B4-BE49-F238E27FC236}">
                <a16:creationId xmlns:a16="http://schemas.microsoft.com/office/drawing/2014/main" id="{C60E81BF-6906-4645-B741-0E2CBBD3B49E}"/>
              </a:ext>
            </a:extLst>
          </p:cNvPr>
          <p:cNvSpPr txBox="1"/>
          <p:nvPr/>
        </p:nvSpPr>
        <p:spPr>
          <a:xfrm>
            <a:off x="1633360" y="4600402"/>
            <a:ext cx="6847224" cy="692497"/>
          </a:xfrm>
          <a:prstGeom prst="rect">
            <a:avLst/>
          </a:prstGeom>
          <a:noFill/>
        </p:spPr>
        <p:txBody>
          <a:bodyPr wrap="square" rtlCol="0">
            <a:spAutoFit/>
          </a:bodyPr>
          <a:lstStyle/>
          <a:p>
            <a:r>
              <a:rPr lang="en-US" sz="900" dirty="0">
                <a:solidFill>
                  <a:schemeClr val="bg1"/>
                </a:solidFill>
                <a:latin typeface="+mn-lt"/>
              </a:rPr>
              <a:t>Gay, bisexual, and other msm. (2020, May 07). Retrieved March 28, 2021, from https://www.cdc.gov/hiv/library/reports/hiv-surveillance/vol31/content/msm.html#:~:text=HIV%20infection%20diagnoses%20decreased%2044,Figure%2015%20and%20Table%205b).</a:t>
            </a:r>
          </a:p>
          <a:p>
            <a:endParaRPr lang="en-US" sz="1200" dirty="0">
              <a:latin typeface="+mn-lt"/>
            </a:endParaRPr>
          </a:p>
        </p:txBody>
      </p:sp>
      <p:sp>
        <p:nvSpPr>
          <p:cNvPr id="4" name="Slide Number Placeholder 3">
            <a:extLst>
              <a:ext uri="{FF2B5EF4-FFF2-40B4-BE49-F238E27FC236}">
                <a16:creationId xmlns:a16="http://schemas.microsoft.com/office/drawing/2014/main" id="{4F1632C4-A78B-034D-9EEE-2743986010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n-lt"/>
              </a:rPr>
              <a:t>6</a:t>
            </a:fld>
            <a:endParaRPr lang="en" dirty="0">
              <a:latin typeface="+mn-lt"/>
            </a:endParaRPr>
          </a:p>
        </p:txBody>
      </p:sp>
    </p:spTree>
    <p:extLst>
      <p:ext uri="{BB962C8B-B14F-4D97-AF65-F5344CB8AC3E}">
        <p14:creationId xmlns:p14="http://schemas.microsoft.com/office/powerpoint/2010/main" val="90329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8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192E-7258-5D4F-860B-8480A5AC66A7}"/>
              </a:ext>
            </a:extLst>
          </p:cNvPr>
          <p:cNvSpPr>
            <a:spLocks noGrp="1"/>
          </p:cNvSpPr>
          <p:nvPr>
            <p:ph type="title"/>
          </p:nvPr>
        </p:nvSpPr>
        <p:spPr/>
        <p:txBody>
          <a:bodyPr/>
          <a:lstStyle/>
          <a:p>
            <a:r>
              <a:rPr lang="en-US" b="1" dirty="0">
                <a:latin typeface="+mj-lt"/>
              </a:rPr>
              <a:t>MSM &amp; Engagement in Care</a:t>
            </a:r>
          </a:p>
        </p:txBody>
      </p:sp>
      <p:sp>
        <p:nvSpPr>
          <p:cNvPr id="3" name="Text Placeholder 2">
            <a:extLst>
              <a:ext uri="{FF2B5EF4-FFF2-40B4-BE49-F238E27FC236}">
                <a16:creationId xmlns:a16="http://schemas.microsoft.com/office/drawing/2014/main" id="{AC85A0F9-AA64-F041-8B0B-A95599262A03}"/>
              </a:ext>
            </a:extLst>
          </p:cNvPr>
          <p:cNvSpPr>
            <a:spLocks noGrp="1"/>
          </p:cNvSpPr>
          <p:nvPr>
            <p:ph type="body" idx="1"/>
          </p:nvPr>
        </p:nvSpPr>
        <p:spPr>
          <a:xfrm>
            <a:off x="113746" y="1232826"/>
            <a:ext cx="4548689" cy="3301415"/>
          </a:xfrm>
        </p:spPr>
        <p:txBody>
          <a:bodyPr/>
          <a:lstStyle/>
          <a:p>
            <a:pPr>
              <a:buFont typeface="Wingdings" pitchFamily="2" charset="2"/>
              <a:buChar char="q"/>
            </a:pPr>
            <a:r>
              <a:rPr lang="en-US" sz="2000" dirty="0">
                <a:latin typeface="+mj-lt"/>
              </a:rPr>
              <a:t>29% of Black MSM experienced stigma based on race and gay identity from providers</a:t>
            </a:r>
          </a:p>
          <a:p>
            <a:pPr>
              <a:buFont typeface="Wingdings" pitchFamily="2" charset="2"/>
              <a:buChar char="q"/>
            </a:pPr>
            <a:r>
              <a:rPr lang="en-US" sz="2000" dirty="0">
                <a:latin typeface="+mj-lt"/>
              </a:rPr>
              <a:t>48% reported mistrust of medical establishments</a:t>
            </a:r>
          </a:p>
          <a:p>
            <a:pPr>
              <a:buFont typeface="Wingdings" pitchFamily="2" charset="2"/>
              <a:buChar char="q"/>
            </a:pPr>
            <a:r>
              <a:rPr lang="en-US" sz="2000" dirty="0">
                <a:latin typeface="+mj-lt"/>
              </a:rPr>
              <a:t>Black MSM with HIV who report higher levels of medical mistrust and stigma were less likely to have high CD4 counts</a:t>
            </a:r>
          </a:p>
          <a:p>
            <a:pPr marL="76200" indent="0">
              <a:buNone/>
            </a:pPr>
            <a:endParaRPr lang="en-US" sz="2000" dirty="0">
              <a:latin typeface="+mj-lt"/>
            </a:endParaRPr>
          </a:p>
        </p:txBody>
      </p:sp>
      <p:sp>
        <p:nvSpPr>
          <p:cNvPr id="4" name="Text Placeholder 3">
            <a:extLst>
              <a:ext uri="{FF2B5EF4-FFF2-40B4-BE49-F238E27FC236}">
                <a16:creationId xmlns:a16="http://schemas.microsoft.com/office/drawing/2014/main" id="{DAD50618-2BD1-5B48-A01D-3D6466EE59B7}"/>
              </a:ext>
            </a:extLst>
          </p:cNvPr>
          <p:cNvSpPr>
            <a:spLocks noGrp="1"/>
          </p:cNvSpPr>
          <p:nvPr>
            <p:ph type="body" idx="2"/>
          </p:nvPr>
        </p:nvSpPr>
        <p:spPr>
          <a:xfrm>
            <a:off x="4745948" y="1346037"/>
            <a:ext cx="4283336" cy="3126900"/>
          </a:xfrm>
        </p:spPr>
        <p:txBody>
          <a:bodyPr/>
          <a:lstStyle/>
          <a:p>
            <a:pPr>
              <a:buFont typeface="Wingdings" pitchFamily="2" charset="2"/>
              <a:buChar char="q"/>
            </a:pPr>
            <a:r>
              <a:rPr lang="en-US" sz="2000" dirty="0">
                <a:latin typeface="+mj-lt"/>
              </a:rPr>
              <a:t>Less than half of Latinx MSM with HIV are on ART</a:t>
            </a:r>
          </a:p>
          <a:p>
            <a:pPr>
              <a:buFont typeface="Wingdings" pitchFamily="2" charset="2"/>
              <a:buChar char="q"/>
            </a:pPr>
            <a:r>
              <a:rPr lang="en-US" sz="2000" dirty="0">
                <a:latin typeface="+mj-lt"/>
              </a:rPr>
              <a:t>LGB POC with HIV are twice as likely to experience abusive treatment by providers compared to their white counterparts</a:t>
            </a:r>
          </a:p>
        </p:txBody>
      </p:sp>
      <p:sp>
        <p:nvSpPr>
          <p:cNvPr id="7" name="TextBox 6">
            <a:extLst>
              <a:ext uri="{FF2B5EF4-FFF2-40B4-BE49-F238E27FC236}">
                <a16:creationId xmlns:a16="http://schemas.microsoft.com/office/drawing/2014/main" id="{5C4EE70A-2BCF-F446-9AA4-CF8B469E9791}"/>
              </a:ext>
            </a:extLst>
          </p:cNvPr>
          <p:cNvSpPr txBox="1"/>
          <p:nvPr/>
        </p:nvSpPr>
        <p:spPr>
          <a:xfrm>
            <a:off x="1512851" y="4625469"/>
            <a:ext cx="3059150" cy="584775"/>
          </a:xfrm>
          <a:prstGeom prst="rect">
            <a:avLst/>
          </a:prstGeom>
          <a:noFill/>
        </p:spPr>
        <p:txBody>
          <a:bodyPr wrap="square" rtlCol="0">
            <a:spAutoFit/>
          </a:bodyPr>
          <a:lstStyle/>
          <a:p>
            <a:r>
              <a:rPr lang="en-US" sz="600" dirty="0">
                <a:solidFill>
                  <a:schemeClr val="bg1"/>
                </a:solidFill>
                <a:latin typeface="+mj-lt"/>
              </a:rPr>
              <a:t>Eaton, L. A., Driffin, D. D., Kegler, C., Smith, H., Conway-Washington, C., White, D., &amp; Cherry, C. (2014). The Role of Stigma and Medical Mistrust in the Routine Health Care Engagement of Black Men Who Have Sex With Men. American Journal of Public Health, 105(2), e75–e82. </a:t>
            </a:r>
            <a:r>
              <a:rPr lang="en-US" sz="600" u="sng" dirty="0">
                <a:solidFill>
                  <a:schemeClr val="bg1"/>
                </a:solidFill>
                <a:latin typeface="+mj-lt"/>
                <a:hlinkClick r:id="rId3">
                  <a:extLst>
                    <a:ext uri="{A12FA001-AC4F-418D-AE19-62706E023703}">
                      <ahyp:hlinkClr xmlns:ahyp="http://schemas.microsoft.com/office/drawing/2018/hyperlinkcolor" val="tx"/>
                    </a:ext>
                  </a:extLst>
                </a:hlinkClick>
              </a:rPr>
              <a:t>http://doi.org/10.2105/AJPH.2014.302322</a:t>
            </a:r>
            <a:endParaRPr lang="en-US" sz="600" dirty="0">
              <a:solidFill>
                <a:schemeClr val="bg1"/>
              </a:solidFill>
              <a:latin typeface="+mj-lt"/>
            </a:endParaRPr>
          </a:p>
          <a:p>
            <a:endParaRPr lang="en-US" sz="800" dirty="0">
              <a:latin typeface="+mj-lt"/>
            </a:endParaRPr>
          </a:p>
        </p:txBody>
      </p:sp>
      <p:sp>
        <p:nvSpPr>
          <p:cNvPr id="8" name="TextBox 7">
            <a:extLst>
              <a:ext uri="{FF2B5EF4-FFF2-40B4-BE49-F238E27FC236}">
                <a16:creationId xmlns:a16="http://schemas.microsoft.com/office/drawing/2014/main" id="{DA16866F-7A59-224F-A6BA-2578DB9BBD02}"/>
              </a:ext>
            </a:extLst>
          </p:cNvPr>
          <p:cNvSpPr txBox="1"/>
          <p:nvPr/>
        </p:nvSpPr>
        <p:spPr>
          <a:xfrm>
            <a:off x="5155288" y="4468655"/>
            <a:ext cx="3464656" cy="553998"/>
          </a:xfrm>
          <a:prstGeom prst="rect">
            <a:avLst/>
          </a:prstGeom>
          <a:noFill/>
        </p:spPr>
        <p:txBody>
          <a:bodyPr wrap="square" rtlCol="0">
            <a:spAutoFit/>
          </a:bodyPr>
          <a:lstStyle/>
          <a:p>
            <a:r>
              <a:rPr lang="en-US" sz="600" dirty="0">
                <a:solidFill>
                  <a:schemeClr val="bg1"/>
                </a:solidFill>
                <a:latin typeface="+mj-lt"/>
              </a:rPr>
              <a:t>Bogart, L. M., Landrine, H., Galvan, F. H., Wagner, G. J., &amp; Klein, D. J. (May 01, 2013). Perceived Discrimination and Physical Health Among HIV-Positive Black and Latino Men Who Have Sex with Men. </a:t>
            </a:r>
            <a:r>
              <a:rPr lang="en-US" sz="600" i="1" dirty="0">
                <a:solidFill>
                  <a:schemeClr val="bg1"/>
                </a:solidFill>
                <a:latin typeface="+mj-lt"/>
              </a:rPr>
              <a:t>Aids and Behavior, 17, </a:t>
            </a:r>
            <a:r>
              <a:rPr lang="en-US" sz="600" dirty="0">
                <a:solidFill>
                  <a:schemeClr val="bg1"/>
                </a:solidFill>
                <a:latin typeface="+mj-lt"/>
              </a:rPr>
              <a:t>4, 1431-1441. ASM/ICAAC: Racial Characteristics of FTC/TDF for Pre-exposure Prophylaxis (PrEP) Users in the US. (n.d.). Retrieved July 21, 2016, from http://www.natap.org/2016/HIV/062216_02.htm </a:t>
            </a:r>
          </a:p>
        </p:txBody>
      </p:sp>
      <p:sp>
        <p:nvSpPr>
          <p:cNvPr id="5" name="Slide Number Placeholder 4">
            <a:extLst>
              <a:ext uri="{FF2B5EF4-FFF2-40B4-BE49-F238E27FC236}">
                <a16:creationId xmlns:a16="http://schemas.microsoft.com/office/drawing/2014/main" id="{344478BD-AD71-3747-ACD0-6B1D0FE8BB88}"/>
              </a:ext>
            </a:extLst>
          </p:cNvPr>
          <p:cNvSpPr>
            <a:spLocks noGrp="1"/>
          </p:cNvSpPr>
          <p:nvPr>
            <p:ph type="sldNum" idx="12"/>
          </p:nvPr>
        </p:nvSpPr>
        <p:spPr>
          <a:xfrm>
            <a:off x="8611436" y="4749851"/>
            <a:ext cx="417847" cy="393600"/>
          </a:xfrm>
        </p:spPr>
        <p:txBody>
          <a:bodyPr/>
          <a:lstStyle/>
          <a:p>
            <a:pPr marL="0" lvl="0" indent="0" algn="r" rtl="0">
              <a:spcBef>
                <a:spcPts val="0"/>
              </a:spcBef>
              <a:spcAft>
                <a:spcPts val="0"/>
              </a:spcAft>
              <a:buNone/>
            </a:pPr>
            <a:fld id="{00000000-1234-1234-1234-123412341234}" type="slidenum">
              <a:rPr lang="en" smtClean="0">
                <a:latin typeface="+mj-lt"/>
              </a:rPr>
              <a:t>7</a:t>
            </a:fld>
            <a:endParaRPr lang="en" dirty="0">
              <a:latin typeface="+mj-lt"/>
            </a:endParaRPr>
          </a:p>
        </p:txBody>
      </p:sp>
    </p:spTree>
    <p:extLst>
      <p:ext uri="{BB962C8B-B14F-4D97-AF65-F5344CB8AC3E}">
        <p14:creationId xmlns:p14="http://schemas.microsoft.com/office/powerpoint/2010/main" val="232707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7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BC17-FA2B-254E-B64D-0F6201B54A4C}"/>
              </a:ext>
            </a:extLst>
          </p:cNvPr>
          <p:cNvSpPr>
            <a:spLocks noGrp="1"/>
          </p:cNvSpPr>
          <p:nvPr>
            <p:ph type="title"/>
          </p:nvPr>
        </p:nvSpPr>
        <p:spPr/>
        <p:txBody>
          <a:bodyPr/>
          <a:lstStyle/>
          <a:p>
            <a:r>
              <a:rPr lang="en-US" b="1" dirty="0">
                <a:latin typeface="+mj-lt"/>
              </a:rPr>
              <a:t>Trans People and HIV</a:t>
            </a:r>
          </a:p>
        </p:txBody>
      </p:sp>
      <p:sp>
        <p:nvSpPr>
          <p:cNvPr id="3" name="Text Placeholder 2">
            <a:extLst>
              <a:ext uri="{FF2B5EF4-FFF2-40B4-BE49-F238E27FC236}">
                <a16:creationId xmlns:a16="http://schemas.microsoft.com/office/drawing/2014/main" id="{444D8790-8A30-7B49-B3F6-9323BCE5D793}"/>
              </a:ext>
            </a:extLst>
          </p:cNvPr>
          <p:cNvSpPr>
            <a:spLocks noGrp="1"/>
          </p:cNvSpPr>
          <p:nvPr>
            <p:ph type="body" idx="1"/>
          </p:nvPr>
        </p:nvSpPr>
        <p:spPr>
          <a:xfrm>
            <a:off x="457200" y="1427197"/>
            <a:ext cx="8229600" cy="3126900"/>
          </a:xfrm>
        </p:spPr>
        <p:txBody>
          <a:bodyPr/>
          <a:lstStyle/>
          <a:p>
            <a:pPr>
              <a:buFont typeface="Wingdings" pitchFamily="2" charset="2"/>
              <a:buChar char="q"/>
            </a:pPr>
            <a:r>
              <a:rPr lang="en-US" sz="2000" dirty="0">
                <a:latin typeface="+mj-lt"/>
              </a:rPr>
              <a:t>Nearly 1 million adults in the US are transgender</a:t>
            </a:r>
          </a:p>
          <a:p>
            <a:pPr>
              <a:buFont typeface="Wingdings" pitchFamily="2" charset="2"/>
              <a:buChar char="q"/>
            </a:pPr>
            <a:r>
              <a:rPr lang="en-US" sz="2000" dirty="0">
                <a:latin typeface="+mj-lt"/>
              </a:rPr>
              <a:t>HIV prevalence among trans people is 4x the national average</a:t>
            </a:r>
          </a:p>
          <a:p>
            <a:pPr>
              <a:buFont typeface="Wingdings" pitchFamily="2" charset="2"/>
              <a:buChar char="q"/>
            </a:pPr>
            <a:r>
              <a:rPr lang="en-US" sz="2000" dirty="0">
                <a:latin typeface="+mj-lt"/>
              </a:rPr>
              <a:t>From, 2009-2014, 2351 transgender people received an HIV diagnosis in the US</a:t>
            </a:r>
          </a:p>
          <a:p>
            <a:pPr lvl="1">
              <a:buFont typeface="Wingdings" pitchFamily="2" charset="2"/>
              <a:buChar char="q"/>
            </a:pPr>
            <a:r>
              <a:rPr lang="en-US" sz="2000" dirty="0">
                <a:latin typeface="+mj-lt"/>
              </a:rPr>
              <a:t>84% were trans women, 15% were trans men, and less than 1% had another gender identity</a:t>
            </a:r>
          </a:p>
          <a:p>
            <a:pPr lvl="1">
              <a:buFont typeface="Wingdings" pitchFamily="2" charset="2"/>
              <a:buChar char="q"/>
            </a:pPr>
            <a:r>
              <a:rPr lang="en-US" sz="2000" dirty="0">
                <a:latin typeface="+mj-lt"/>
              </a:rPr>
              <a:t>About half of trans people who received a diagnosis lived in the South</a:t>
            </a:r>
          </a:p>
        </p:txBody>
      </p:sp>
      <p:sp>
        <p:nvSpPr>
          <p:cNvPr id="6" name="TextBox 5">
            <a:extLst>
              <a:ext uri="{FF2B5EF4-FFF2-40B4-BE49-F238E27FC236}">
                <a16:creationId xmlns:a16="http://schemas.microsoft.com/office/drawing/2014/main" id="{81CC6725-6ED4-924F-8497-AA5DD05A8CAF}"/>
              </a:ext>
            </a:extLst>
          </p:cNvPr>
          <p:cNvSpPr txBox="1"/>
          <p:nvPr/>
        </p:nvSpPr>
        <p:spPr>
          <a:xfrm>
            <a:off x="1581836" y="4561658"/>
            <a:ext cx="6999456" cy="584775"/>
          </a:xfrm>
          <a:prstGeom prst="rect">
            <a:avLst/>
          </a:prstGeom>
          <a:noFill/>
        </p:spPr>
        <p:txBody>
          <a:bodyPr wrap="square" rtlCol="0">
            <a:spAutoFit/>
          </a:bodyPr>
          <a:lstStyle/>
          <a:p>
            <a:r>
              <a:rPr lang="en-US" sz="900" dirty="0">
                <a:solidFill>
                  <a:schemeClr val="bg1"/>
                </a:solidFill>
                <a:latin typeface="+mj-lt"/>
              </a:rPr>
              <a:t>Transgender people. (2019, November 12). Retrieved March 28, 2021, from https://www.cdc.gov/hiv/group/gender/transgender/index.html</a:t>
            </a:r>
          </a:p>
          <a:p>
            <a:endParaRPr lang="en-US" dirty="0">
              <a:latin typeface="+mj-lt"/>
            </a:endParaRPr>
          </a:p>
        </p:txBody>
      </p:sp>
      <p:sp>
        <p:nvSpPr>
          <p:cNvPr id="4" name="Slide Number Placeholder 3">
            <a:extLst>
              <a:ext uri="{FF2B5EF4-FFF2-40B4-BE49-F238E27FC236}">
                <a16:creationId xmlns:a16="http://schemas.microsoft.com/office/drawing/2014/main" id="{E60FAB31-97B0-9048-9930-33614B8D28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8</a:t>
            </a:fld>
            <a:endParaRPr lang="en" dirty="0">
              <a:latin typeface="+mj-lt"/>
            </a:endParaRPr>
          </a:p>
        </p:txBody>
      </p:sp>
    </p:spTree>
    <p:extLst>
      <p:ext uri="{BB962C8B-B14F-4D97-AF65-F5344CB8AC3E}">
        <p14:creationId xmlns:p14="http://schemas.microsoft.com/office/powerpoint/2010/main" val="390728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4000">
              <a:schemeClr val="accent2"/>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E80-D2D7-2649-8401-0FA9B001C840}"/>
              </a:ext>
            </a:extLst>
          </p:cNvPr>
          <p:cNvSpPr>
            <a:spLocks noGrp="1"/>
          </p:cNvSpPr>
          <p:nvPr>
            <p:ph type="title"/>
          </p:nvPr>
        </p:nvSpPr>
        <p:spPr>
          <a:xfrm>
            <a:off x="128054" y="470543"/>
            <a:ext cx="7136904" cy="751800"/>
          </a:xfrm>
        </p:spPr>
        <p:txBody>
          <a:bodyPr/>
          <a:lstStyle/>
          <a:p>
            <a:r>
              <a:rPr lang="en-US" sz="3200" b="1" dirty="0">
                <a:latin typeface="+mj-lt"/>
              </a:rPr>
              <a:t>Trans People &amp; Engagement in Care</a:t>
            </a:r>
          </a:p>
        </p:txBody>
      </p:sp>
      <p:sp>
        <p:nvSpPr>
          <p:cNvPr id="3" name="Text Placeholder 2">
            <a:extLst>
              <a:ext uri="{FF2B5EF4-FFF2-40B4-BE49-F238E27FC236}">
                <a16:creationId xmlns:a16="http://schemas.microsoft.com/office/drawing/2014/main" id="{2081D4A6-6A6A-4444-B9D7-5761B23EFC91}"/>
              </a:ext>
            </a:extLst>
          </p:cNvPr>
          <p:cNvSpPr>
            <a:spLocks noGrp="1"/>
          </p:cNvSpPr>
          <p:nvPr>
            <p:ph type="body" idx="1"/>
          </p:nvPr>
        </p:nvSpPr>
        <p:spPr>
          <a:xfrm>
            <a:off x="271701" y="1312572"/>
            <a:ext cx="4199815" cy="3126900"/>
          </a:xfrm>
        </p:spPr>
        <p:txBody>
          <a:bodyPr/>
          <a:lstStyle/>
          <a:p>
            <a:pPr>
              <a:lnSpc>
                <a:spcPct val="100000"/>
              </a:lnSpc>
              <a:buFont typeface="Wingdings" pitchFamily="2" charset="2"/>
              <a:buChar char="q"/>
            </a:pPr>
            <a:r>
              <a:rPr lang="en-US" dirty="0">
                <a:latin typeface="+mj-lt"/>
              </a:rPr>
              <a:t>70% of trans people have experienced discrimination in healthcare</a:t>
            </a:r>
          </a:p>
          <a:p>
            <a:pPr>
              <a:lnSpc>
                <a:spcPct val="100000"/>
              </a:lnSpc>
              <a:buFont typeface="Wingdings" pitchFamily="2" charset="2"/>
              <a:buChar char="q"/>
            </a:pPr>
            <a:r>
              <a:rPr lang="en-US" dirty="0">
                <a:latin typeface="+mj-lt"/>
              </a:rPr>
              <a:t>28%  delayed or postponed care </a:t>
            </a:r>
          </a:p>
          <a:p>
            <a:pPr>
              <a:lnSpc>
                <a:spcPct val="100000"/>
              </a:lnSpc>
              <a:buFont typeface="Wingdings" pitchFamily="2" charset="2"/>
              <a:buChar char="q"/>
            </a:pPr>
            <a:r>
              <a:rPr lang="en-US" dirty="0">
                <a:latin typeface="+mj-lt"/>
              </a:rPr>
              <a:t>33% delayed or declined to access preventative care</a:t>
            </a:r>
          </a:p>
          <a:p>
            <a:pPr>
              <a:lnSpc>
                <a:spcPct val="100000"/>
              </a:lnSpc>
              <a:buFont typeface="Wingdings" pitchFamily="2" charset="2"/>
              <a:buChar char="q"/>
            </a:pPr>
            <a:endParaRPr lang="en-US" dirty="0">
              <a:latin typeface="+mj-lt"/>
            </a:endParaRPr>
          </a:p>
          <a:p>
            <a:pPr marL="76200" indent="0">
              <a:lnSpc>
                <a:spcPct val="100000"/>
              </a:lnSpc>
              <a:buNone/>
            </a:pPr>
            <a:endParaRPr lang="en-US" dirty="0">
              <a:latin typeface="+mj-lt"/>
            </a:endParaRPr>
          </a:p>
        </p:txBody>
      </p:sp>
      <p:sp>
        <p:nvSpPr>
          <p:cNvPr id="7" name="TextBox 6">
            <a:extLst>
              <a:ext uri="{FF2B5EF4-FFF2-40B4-BE49-F238E27FC236}">
                <a16:creationId xmlns:a16="http://schemas.microsoft.com/office/drawing/2014/main" id="{BB4EA64F-9BE7-A648-9239-9A56109B21EC}"/>
              </a:ext>
            </a:extLst>
          </p:cNvPr>
          <p:cNvSpPr txBox="1"/>
          <p:nvPr/>
        </p:nvSpPr>
        <p:spPr>
          <a:xfrm>
            <a:off x="1476769" y="4512011"/>
            <a:ext cx="3255667" cy="800219"/>
          </a:xfrm>
          <a:prstGeom prst="rect">
            <a:avLst/>
          </a:prstGeom>
          <a:noFill/>
        </p:spPr>
        <p:txBody>
          <a:bodyPr wrap="square" rtlCol="0">
            <a:spAutoFit/>
          </a:bodyPr>
          <a:lstStyle/>
          <a:p>
            <a:r>
              <a:rPr lang="en-US" sz="800" dirty="0">
                <a:solidFill>
                  <a:schemeClr val="bg1"/>
                </a:solidFill>
                <a:latin typeface="+mj-lt"/>
              </a:rPr>
              <a:t>Lambda Legal. (2010). When Health Care Isn’t Caring: Lambda Legal’s Survey of Discrimination Against LGBT People and People with HIV. Retrieved from www.lambdalegal.org/health- care-report</a:t>
            </a:r>
            <a:br>
              <a:rPr lang="en-US" sz="800" dirty="0">
                <a:latin typeface="+mj-lt"/>
              </a:rPr>
            </a:br>
            <a:endParaRPr lang="en-US" sz="800" dirty="0">
              <a:latin typeface="+mj-lt"/>
            </a:endParaRPr>
          </a:p>
          <a:p>
            <a:endParaRPr lang="en-US" dirty="0">
              <a:latin typeface="+mj-lt"/>
            </a:endParaRPr>
          </a:p>
        </p:txBody>
      </p:sp>
      <p:sp>
        <p:nvSpPr>
          <p:cNvPr id="4" name="Text Placeholder 3">
            <a:extLst>
              <a:ext uri="{FF2B5EF4-FFF2-40B4-BE49-F238E27FC236}">
                <a16:creationId xmlns:a16="http://schemas.microsoft.com/office/drawing/2014/main" id="{D361EE2A-A4AD-8F4D-8122-1DDBE4441A8E}"/>
              </a:ext>
            </a:extLst>
          </p:cNvPr>
          <p:cNvSpPr>
            <a:spLocks noGrp="1"/>
          </p:cNvSpPr>
          <p:nvPr>
            <p:ph type="body" idx="2"/>
          </p:nvPr>
        </p:nvSpPr>
        <p:spPr>
          <a:xfrm>
            <a:off x="4799945" y="1312572"/>
            <a:ext cx="4120279" cy="3126900"/>
          </a:xfrm>
        </p:spPr>
        <p:txBody>
          <a:bodyPr/>
          <a:lstStyle/>
          <a:p>
            <a:pPr>
              <a:lnSpc>
                <a:spcPct val="100000"/>
              </a:lnSpc>
              <a:buFont typeface="Wingdings" pitchFamily="2" charset="2"/>
              <a:buChar char="q"/>
            </a:pPr>
            <a:r>
              <a:rPr lang="en-US" dirty="0">
                <a:latin typeface="+mj-lt"/>
              </a:rPr>
              <a:t>Nearly 90% believe the healthcare workforce isn’t properly trained to care for trans people</a:t>
            </a:r>
          </a:p>
          <a:p>
            <a:pPr>
              <a:lnSpc>
                <a:spcPct val="100000"/>
              </a:lnSpc>
              <a:buFont typeface="Wingdings" pitchFamily="2" charset="2"/>
              <a:buChar char="q"/>
            </a:pPr>
            <a:r>
              <a:rPr lang="en-US" dirty="0">
                <a:latin typeface="+mj-lt"/>
              </a:rPr>
              <a:t>50% report having to teach providers how to care for them and their unique healthcare needs</a:t>
            </a:r>
          </a:p>
        </p:txBody>
      </p:sp>
      <p:sp>
        <p:nvSpPr>
          <p:cNvPr id="10" name="TextBox 9">
            <a:extLst>
              <a:ext uri="{FF2B5EF4-FFF2-40B4-BE49-F238E27FC236}">
                <a16:creationId xmlns:a16="http://schemas.microsoft.com/office/drawing/2014/main" id="{FC8E3FC0-217F-A14D-B84F-39E87275145C}"/>
              </a:ext>
            </a:extLst>
          </p:cNvPr>
          <p:cNvSpPr txBox="1"/>
          <p:nvPr/>
        </p:nvSpPr>
        <p:spPr>
          <a:xfrm>
            <a:off x="4990525" y="4519018"/>
            <a:ext cx="3657600" cy="461665"/>
          </a:xfrm>
          <a:prstGeom prst="rect">
            <a:avLst/>
          </a:prstGeom>
          <a:noFill/>
        </p:spPr>
        <p:txBody>
          <a:bodyPr wrap="square" rtlCol="0">
            <a:spAutoFit/>
          </a:bodyPr>
          <a:lstStyle/>
          <a:p>
            <a:r>
              <a:rPr lang="en-US" sz="800" dirty="0">
                <a:solidFill>
                  <a:schemeClr val="bg1"/>
                </a:solidFill>
                <a:latin typeface="+mj-lt"/>
              </a:rPr>
              <a:t>Grant, J. M., Mottet, L. A., Tanis, J. J., &amp; Min, D. (2011). Injustice at Every Turn: A Report of the National Transgender Discrimination Survey. </a:t>
            </a:r>
            <a:r>
              <a:rPr lang="en-US" sz="800" i="1" dirty="0">
                <a:solidFill>
                  <a:schemeClr val="bg1"/>
                </a:solidFill>
                <a:latin typeface="+mj-lt"/>
              </a:rPr>
              <a:t>National Center for Transgender Equality and National Gay and Lesbian Task Force. </a:t>
            </a:r>
            <a:endParaRPr lang="en-US" sz="800" dirty="0">
              <a:solidFill>
                <a:schemeClr val="bg1"/>
              </a:solidFill>
              <a:effectLst/>
              <a:latin typeface="+mj-lt"/>
            </a:endParaRPr>
          </a:p>
        </p:txBody>
      </p:sp>
      <p:sp>
        <p:nvSpPr>
          <p:cNvPr id="5" name="Slide Number Placeholder 4">
            <a:extLst>
              <a:ext uri="{FF2B5EF4-FFF2-40B4-BE49-F238E27FC236}">
                <a16:creationId xmlns:a16="http://schemas.microsoft.com/office/drawing/2014/main" id="{D1A26F95-6D09-4142-9394-640CCCE84B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mj-lt"/>
              </a:rPr>
              <a:t>9</a:t>
            </a:fld>
            <a:endParaRPr lang="en" dirty="0">
              <a:latin typeface="+mj-lt"/>
            </a:endParaRPr>
          </a:p>
        </p:txBody>
      </p:sp>
    </p:spTree>
    <p:extLst>
      <p:ext uri="{BB962C8B-B14F-4D97-AF65-F5344CB8AC3E}">
        <p14:creationId xmlns:p14="http://schemas.microsoft.com/office/powerpoint/2010/main" val="4273217361"/>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TotalTime>
  <Words>4461</Words>
  <Application>Microsoft Macintosh PowerPoint</Application>
  <PresentationFormat>On-screen Show (16:9)</PresentationFormat>
  <Paragraphs>359</Paragraphs>
  <Slides>35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Wingdings</vt:lpstr>
      <vt:lpstr>Courier New</vt:lpstr>
      <vt:lpstr>Caveat Brush</vt:lpstr>
      <vt:lpstr>Patrick Hand</vt:lpstr>
      <vt:lpstr>Calibri</vt:lpstr>
      <vt:lpstr>Tybalt template</vt:lpstr>
      <vt:lpstr>HIV Stigma &amp; LBGT Communities</vt:lpstr>
      <vt:lpstr>Shawn Demmons, MPH </vt:lpstr>
      <vt:lpstr>Objectives</vt:lpstr>
      <vt:lpstr>Training Overview</vt:lpstr>
      <vt:lpstr>State of LGBT Health</vt:lpstr>
      <vt:lpstr>MSM &amp; HIV</vt:lpstr>
      <vt:lpstr>MSM &amp; Engagement in Care</vt:lpstr>
      <vt:lpstr>Trans People and HIV</vt:lpstr>
      <vt:lpstr>Trans People &amp; Engagement in Care</vt:lpstr>
      <vt:lpstr>PrEP and MSM</vt:lpstr>
      <vt:lpstr>PrEP and Transgender People</vt:lpstr>
      <vt:lpstr>Defining Stigma</vt:lpstr>
      <vt:lpstr>What is Stigma?</vt:lpstr>
      <vt:lpstr>Stigma: A Multi-Level Construct </vt:lpstr>
      <vt:lpstr>Anticipated &amp; Enacted Stigma</vt:lpstr>
      <vt:lpstr>Health-related Stigma</vt:lpstr>
      <vt:lpstr>Stigma &amp; Access to Care Among LGBT People</vt:lpstr>
      <vt:lpstr>Impact on Access to Care</vt:lpstr>
      <vt:lpstr>Impact of Anti-Trans Discrimination on Access to Care</vt:lpstr>
      <vt:lpstr>The Effects of Discrimination on LGBT Health</vt:lpstr>
      <vt:lpstr>LGBT Health Disparities</vt:lpstr>
      <vt:lpstr>HIV-related Stigma</vt:lpstr>
      <vt:lpstr>HIV Discrimination = Treating PWH Differently than People w/o HIV</vt:lpstr>
      <vt:lpstr>Intersectional Stigmas</vt:lpstr>
      <vt:lpstr>The Effects of Stigma on HIV Prevention</vt:lpstr>
      <vt:lpstr>Among People with HIV (PWH)</vt:lpstr>
      <vt:lpstr>HIV Prevention Strategies</vt:lpstr>
      <vt:lpstr>Stigma Reduction Strategies</vt:lpstr>
      <vt:lpstr>Stigma Reduction Strategies </vt:lpstr>
      <vt:lpstr>Intrapersonal &amp; Interpersonal Strategies</vt:lpstr>
      <vt:lpstr>Community Strategies</vt:lpstr>
      <vt:lpstr>Organizational Strategies</vt:lpstr>
      <vt:lpstr>Structural Strategies</vt:lpstr>
      <vt:lpstr>Questions?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Stigma and LGBT Communities</dc:title>
  <dc:subject/>
  <dc:creator>Shawn Demmon</dc:creator>
  <cp:keywords/>
  <dc:description/>
  <cp:lastModifiedBy>Victoria M Young</cp:lastModifiedBy>
  <cp:revision>63</cp:revision>
  <cp:lastPrinted>2021-04-26T19:20:02Z</cp:lastPrinted>
  <dcterms:modified xsi:type="dcterms:W3CDTF">2021-04-27T18:56:22Z</dcterms:modified>
  <cp:category/>
</cp:coreProperties>
</file>