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9" r:id="rId1"/>
  </p:sldMasterIdLst>
  <p:notesMasterIdLst>
    <p:notesMasterId r:id="rId44"/>
  </p:notesMasterIdLst>
  <p:handoutMasterIdLst>
    <p:handoutMasterId r:id="rId45"/>
  </p:handoutMasterIdLst>
  <p:sldIdLst>
    <p:sldId id="256" r:id="rId2"/>
    <p:sldId id="323" r:id="rId3"/>
    <p:sldId id="259" r:id="rId4"/>
    <p:sldId id="263" r:id="rId5"/>
    <p:sldId id="357" r:id="rId6"/>
    <p:sldId id="358" r:id="rId7"/>
    <p:sldId id="347" r:id="rId8"/>
    <p:sldId id="349" r:id="rId9"/>
    <p:sldId id="350" r:id="rId10"/>
    <p:sldId id="372" r:id="rId11"/>
    <p:sldId id="373" r:id="rId12"/>
    <p:sldId id="359" r:id="rId13"/>
    <p:sldId id="362" r:id="rId14"/>
    <p:sldId id="371" r:id="rId15"/>
    <p:sldId id="374" r:id="rId16"/>
    <p:sldId id="360" r:id="rId17"/>
    <p:sldId id="361" r:id="rId18"/>
    <p:sldId id="363" r:id="rId19"/>
    <p:sldId id="333" r:id="rId20"/>
    <p:sldId id="346" r:id="rId21"/>
    <p:sldId id="348" r:id="rId22"/>
    <p:sldId id="365" r:id="rId23"/>
    <p:sldId id="376" r:id="rId24"/>
    <p:sldId id="366" r:id="rId25"/>
    <p:sldId id="364" r:id="rId26"/>
    <p:sldId id="351" r:id="rId27"/>
    <p:sldId id="355" r:id="rId28"/>
    <p:sldId id="356" r:id="rId29"/>
    <p:sldId id="377" r:id="rId30"/>
    <p:sldId id="378" r:id="rId31"/>
    <p:sldId id="368" r:id="rId32"/>
    <p:sldId id="369" r:id="rId33"/>
    <p:sldId id="370" r:id="rId34"/>
    <p:sldId id="352" r:id="rId35"/>
    <p:sldId id="353" r:id="rId36"/>
    <p:sldId id="354" r:id="rId37"/>
    <p:sldId id="379" r:id="rId38"/>
    <p:sldId id="380" r:id="rId39"/>
    <p:sldId id="303" r:id="rId40"/>
    <p:sldId id="304" r:id="rId41"/>
    <p:sldId id="375" r:id="rId42"/>
    <p:sldId id="262" r:id="rId43"/>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nton, James B" initials="D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336"/>
    <a:srgbClr val="D73639"/>
    <a:srgbClr val="FF8881"/>
    <a:srgbClr val="8A2E2E"/>
    <a:srgbClr val="192028"/>
    <a:srgbClr val="000000"/>
    <a:srgbClr val="205992"/>
    <a:srgbClr val="59585C"/>
    <a:srgbClr val="1C2026"/>
    <a:srgbClr val="244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81" autoAdjust="0"/>
    <p:restoredTop sz="87072" autoAdjust="0"/>
  </p:normalViewPr>
  <p:slideViewPr>
    <p:cSldViewPr snapToGrid="0" showGuides="1">
      <p:cViewPr varScale="1">
        <p:scale>
          <a:sx n="60" d="100"/>
          <a:sy n="60" d="100"/>
        </p:scale>
        <p:origin x="84" y="90"/>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96-4384-8798-8177CA07FA7F}"/>
            </c:ext>
          </c:extLst>
        </c:ser>
        <c:ser>
          <c:idx val="1"/>
          <c:order val="1"/>
          <c:tx>
            <c:strRef>
              <c:f>Sheet1!$C$1</c:f>
              <c:strCache>
                <c:ptCount val="1"/>
                <c:pt idx="0">
                  <c:v>Series 2</c:v>
                </c:pt>
              </c:strCache>
            </c:strRef>
          </c:tx>
          <c:spPr>
            <a:gradFill flip="none" rotWithShape="1">
              <a:gsLst>
                <a:gs pos="0">
                  <a:schemeClr val="accent6">
                    <a:lumMod val="40000"/>
                    <a:lumOff val="60000"/>
                  </a:schemeClr>
                </a:gs>
                <a:gs pos="46000">
                  <a:schemeClr val="accent6">
                    <a:lumMod val="95000"/>
                    <a:lumOff val="5000"/>
                  </a:schemeClr>
                </a:gs>
                <a:gs pos="100000">
                  <a:srgbClr val="FF0000">
                    <a:lumMod val="60000"/>
                  </a:srgb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2</c:v>
                </c:pt>
                <c:pt idx="3">
                  <c:v>2.8</c:v>
                </c:pt>
              </c:numCache>
            </c:numRef>
          </c:val>
          <c:extLst>
            <c:ext xmlns:c16="http://schemas.microsoft.com/office/drawing/2014/chart" uri="{C3380CC4-5D6E-409C-BE32-E72D297353CC}">
              <c16:uniqueId val="{00000001-2296-4384-8798-8177CA07FA7F}"/>
            </c:ext>
          </c:extLst>
        </c:ser>
        <c:ser>
          <c:idx val="2"/>
          <c:order val="2"/>
          <c:tx>
            <c:strRef>
              <c:f>Sheet1!$D$1</c:f>
              <c:strCache>
                <c:ptCount val="1"/>
                <c:pt idx="0">
                  <c:v>Series 3</c:v>
                </c:pt>
              </c:strCache>
            </c:strRef>
          </c:tx>
          <c:sp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6</c:v>
                </c:pt>
                <c:pt idx="2">
                  <c:v>3</c:v>
                </c:pt>
                <c:pt idx="3">
                  <c:v>5</c:v>
                </c:pt>
              </c:numCache>
            </c:numRef>
          </c:val>
          <c:extLst>
            <c:ext xmlns:c16="http://schemas.microsoft.com/office/drawing/2014/chart" uri="{C3380CC4-5D6E-409C-BE32-E72D297353CC}">
              <c16:uniqueId val="{00000002-2296-4384-8798-8177CA07FA7F}"/>
            </c:ext>
          </c:extLst>
        </c:ser>
        <c:ser>
          <c:idx val="3"/>
          <c:order val="3"/>
          <c:tx>
            <c:strRef>
              <c:f>Sheet1!$E$1</c:f>
              <c:strCache>
                <c:ptCount val="1"/>
                <c:pt idx="0">
                  <c:v>Series 4</c:v>
                </c:pt>
              </c:strCache>
            </c:strRef>
          </c:tx>
          <c:sp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4</c:v>
                </c:pt>
                <c:pt idx="2">
                  <c:v>5</c:v>
                </c:pt>
                <c:pt idx="3">
                  <c:v>4</c:v>
                </c:pt>
              </c:numCache>
            </c:numRef>
          </c:val>
          <c:extLst>
            <c:ext xmlns:c16="http://schemas.microsoft.com/office/drawing/2014/chart" uri="{C3380CC4-5D6E-409C-BE32-E72D297353CC}">
              <c16:uniqueId val="{00000003-2296-4384-8798-8177CA07FA7F}"/>
            </c:ext>
          </c:extLst>
        </c:ser>
        <c:ser>
          <c:idx val="4"/>
          <c:order val="4"/>
          <c:tx>
            <c:strRef>
              <c:f>Sheet1!$F$1</c:f>
              <c:strCache>
                <c:ptCount val="1"/>
                <c:pt idx="0">
                  <c:v>Series 5</c:v>
                </c:pt>
              </c:strCache>
            </c:strRef>
          </c:tx>
          <c: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c:v>
                </c:pt>
                <c:pt idx="1">
                  <c:v>5</c:v>
                </c:pt>
                <c:pt idx="2">
                  <c:v>3</c:v>
                </c:pt>
                <c:pt idx="3">
                  <c:v>5</c:v>
                </c:pt>
              </c:numCache>
            </c:numRef>
          </c:val>
          <c:extLst>
            <c:ext xmlns:c16="http://schemas.microsoft.com/office/drawing/2014/chart" uri="{C3380CC4-5D6E-409C-BE32-E72D297353CC}">
              <c16:uniqueId val="{00000004-2296-4384-8798-8177CA07FA7F}"/>
            </c:ext>
          </c:extLst>
        </c:ser>
        <c:dLbls>
          <c:showLegendKey val="0"/>
          <c:showVal val="0"/>
          <c:showCatName val="0"/>
          <c:showSerName val="0"/>
          <c:showPercent val="0"/>
          <c:showBubbleSize val="0"/>
        </c:dLbls>
        <c:gapWidth val="219"/>
        <c:overlap val="-27"/>
        <c:axId val="168217216"/>
        <c:axId val="168286464"/>
      </c:barChart>
      <c:catAx>
        <c:axId val="16821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286464"/>
        <c:crosses val="autoZero"/>
        <c:auto val="1"/>
        <c:lblAlgn val="ctr"/>
        <c:lblOffset val="100"/>
        <c:noMultiLvlLbl val="0"/>
      </c:catAx>
      <c:valAx>
        <c:axId val="16828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21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20-7F47-8A3A-BEF3CA4FE9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20-7F47-8A3A-BEF3CA4FE903}"/>
              </c:ext>
            </c:extLst>
          </c:dPt>
          <c:cat>
            <c:strRef>
              <c:f>Sheet1!$A$2:$A$3</c:f>
              <c:strCache>
                <c:ptCount val="2"/>
                <c:pt idx="0">
                  <c:v>Mental illness</c:v>
                </c:pt>
                <c:pt idx="1">
                  <c:v>No mental illness</c:v>
                </c:pt>
              </c:strCache>
            </c:strRef>
          </c:cat>
          <c:val>
            <c:numRef>
              <c:f>Sheet1!$B$2:$B$3</c:f>
              <c:numCache>
                <c:formatCode>General</c:formatCode>
                <c:ptCount val="2"/>
                <c:pt idx="0">
                  <c:v>16</c:v>
                </c:pt>
                <c:pt idx="1">
                  <c:v>84</c:v>
                </c:pt>
              </c:numCache>
            </c:numRef>
          </c:val>
          <c:extLst>
            <c:ext xmlns:c16="http://schemas.microsoft.com/office/drawing/2014/chart" uri="{C3380CC4-5D6E-409C-BE32-E72D297353CC}">
              <c16:uniqueId val="{00000000-F1E5-E449-A3D1-115863300C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A7734-A775-AF4F-AA28-0C4AA9935181}" type="doc">
      <dgm:prSet loTypeId="urn:microsoft.com/office/officeart/2005/8/layout/hChevron3" loCatId="" qsTypeId="urn:microsoft.com/office/officeart/2005/8/quickstyle/simple1" qsCatId="simple" csTypeId="urn:microsoft.com/office/officeart/2005/8/colors/accent1_2" csCatId="accent1" phldr="1"/>
      <dgm:spPr/>
    </dgm:pt>
    <dgm:pt modelId="{444C428A-648A-F44B-9785-1177F7D12247}">
      <dgm:prSet phldrT="[Text]"/>
      <dgm:spPr/>
      <dgm:t>
        <a:bodyPr/>
        <a:lstStyle/>
        <a:p>
          <a:r>
            <a:rPr lang="en-US" dirty="0"/>
            <a:t>Acute Pain</a:t>
          </a:r>
        </a:p>
        <a:p>
          <a:r>
            <a:rPr lang="en-US" i="1" dirty="0">
              <a:solidFill>
                <a:srgbClr val="FFFF00"/>
              </a:solidFill>
            </a:rPr>
            <a:t>Weeks 0-6</a:t>
          </a:r>
        </a:p>
      </dgm:t>
    </dgm:pt>
    <dgm:pt modelId="{94CCD180-4F51-B645-8A76-17DC5AF6B9DF}" type="parTrans" cxnId="{2404028F-38E7-4A44-A88F-8ECBF2E5A400}">
      <dgm:prSet/>
      <dgm:spPr/>
      <dgm:t>
        <a:bodyPr/>
        <a:lstStyle/>
        <a:p>
          <a:endParaRPr lang="en-US"/>
        </a:p>
      </dgm:t>
    </dgm:pt>
    <dgm:pt modelId="{FDD86E9E-3D75-254C-BA6A-0556EFF2D37B}" type="sibTrans" cxnId="{2404028F-38E7-4A44-A88F-8ECBF2E5A400}">
      <dgm:prSet/>
      <dgm:spPr/>
      <dgm:t>
        <a:bodyPr/>
        <a:lstStyle/>
        <a:p>
          <a:endParaRPr lang="en-US"/>
        </a:p>
      </dgm:t>
    </dgm:pt>
    <dgm:pt modelId="{3AF54F41-162E-0C47-A26D-50E20B16BB0B}">
      <dgm:prSet phldrT="[Text]"/>
      <dgm:spPr/>
      <dgm:t>
        <a:bodyPr/>
        <a:lstStyle/>
        <a:p>
          <a:r>
            <a:rPr lang="en-US" dirty="0"/>
            <a:t>Sub-acute Pain</a:t>
          </a:r>
        </a:p>
        <a:p>
          <a:r>
            <a:rPr lang="en-US" i="1" dirty="0">
              <a:solidFill>
                <a:srgbClr val="FFFF00"/>
              </a:solidFill>
            </a:rPr>
            <a:t>Weeks 6-12</a:t>
          </a:r>
        </a:p>
      </dgm:t>
    </dgm:pt>
    <dgm:pt modelId="{44E42395-C1CA-1443-B735-AF01B7724292}" type="parTrans" cxnId="{8F95D776-F038-E64B-8BC2-198BC013D4CF}">
      <dgm:prSet/>
      <dgm:spPr/>
      <dgm:t>
        <a:bodyPr/>
        <a:lstStyle/>
        <a:p>
          <a:endParaRPr lang="en-US"/>
        </a:p>
      </dgm:t>
    </dgm:pt>
    <dgm:pt modelId="{62C40645-6FD6-BD49-9C92-95DD5C357F0E}" type="sibTrans" cxnId="{8F95D776-F038-E64B-8BC2-198BC013D4CF}">
      <dgm:prSet/>
      <dgm:spPr/>
      <dgm:t>
        <a:bodyPr/>
        <a:lstStyle/>
        <a:p>
          <a:endParaRPr lang="en-US"/>
        </a:p>
      </dgm:t>
    </dgm:pt>
    <dgm:pt modelId="{C3767EC4-97A3-0147-9C6E-721DEE64E287}">
      <dgm:prSet phldrT="[Text]"/>
      <dgm:spPr/>
      <dgm:t>
        <a:bodyPr/>
        <a:lstStyle/>
        <a:p>
          <a:r>
            <a:rPr lang="en-US" dirty="0"/>
            <a:t>Chronic Pain</a:t>
          </a:r>
        </a:p>
        <a:p>
          <a:r>
            <a:rPr lang="en-US" i="1" dirty="0">
              <a:solidFill>
                <a:srgbClr val="FFFF00"/>
              </a:solidFill>
            </a:rPr>
            <a:t>Weeks 12+</a:t>
          </a:r>
        </a:p>
      </dgm:t>
    </dgm:pt>
    <dgm:pt modelId="{2E410B7B-4D27-4E44-B1A6-0506B91E47E8}" type="parTrans" cxnId="{B03CE5CD-EDEE-594A-BC21-4EEA61EA8783}">
      <dgm:prSet/>
      <dgm:spPr/>
      <dgm:t>
        <a:bodyPr/>
        <a:lstStyle/>
        <a:p>
          <a:endParaRPr lang="en-US"/>
        </a:p>
      </dgm:t>
    </dgm:pt>
    <dgm:pt modelId="{28A0350A-7C1E-1247-B2E4-93BA9BE42972}" type="sibTrans" cxnId="{B03CE5CD-EDEE-594A-BC21-4EEA61EA8783}">
      <dgm:prSet/>
      <dgm:spPr/>
      <dgm:t>
        <a:bodyPr/>
        <a:lstStyle/>
        <a:p>
          <a:endParaRPr lang="en-US"/>
        </a:p>
      </dgm:t>
    </dgm:pt>
    <dgm:pt modelId="{037815DD-3492-B74C-BA75-123E98E1D611}" type="pres">
      <dgm:prSet presAssocID="{F48A7734-A775-AF4F-AA28-0C4AA9935181}" presName="Name0" presStyleCnt="0">
        <dgm:presLayoutVars>
          <dgm:dir/>
          <dgm:resizeHandles val="exact"/>
        </dgm:presLayoutVars>
      </dgm:prSet>
      <dgm:spPr/>
    </dgm:pt>
    <dgm:pt modelId="{EE0951F2-7161-E84A-95E6-70D043C6849E}" type="pres">
      <dgm:prSet presAssocID="{444C428A-648A-F44B-9785-1177F7D12247}" presName="parTxOnly" presStyleLbl="node1" presStyleIdx="0" presStyleCnt="3" custScaleY="98019">
        <dgm:presLayoutVars>
          <dgm:bulletEnabled val="1"/>
        </dgm:presLayoutVars>
      </dgm:prSet>
      <dgm:spPr/>
    </dgm:pt>
    <dgm:pt modelId="{4937EE1E-8AD7-EF44-9905-16AB097B1749}" type="pres">
      <dgm:prSet presAssocID="{FDD86E9E-3D75-254C-BA6A-0556EFF2D37B}" presName="parSpace" presStyleCnt="0"/>
      <dgm:spPr/>
    </dgm:pt>
    <dgm:pt modelId="{307A773C-50C3-1843-BB60-F0B5547FEFD7}" type="pres">
      <dgm:prSet presAssocID="{3AF54F41-162E-0C47-A26D-50E20B16BB0B}" presName="parTxOnly" presStyleLbl="node1" presStyleIdx="1" presStyleCnt="3" custScaleX="110694" custScaleY="98019">
        <dgm:presLayoutVars>
          <dgm:bulletEnabled val="1"/>
        </dgm:presLayoutVars>
      </dgm:prSet>
      <dgm:spPr/>
    </dgm:pt>
    <dgm:pt modelId="{F1D3685A-611D-B74D-80F2-EF7E2F403C8B}" type="pres">
      <dgm:prSet presAssocID="{62C40645-6FD6-BD49-9C92-95DD5C357F0E}" presName="parSpace" presStyleCnt="0"/>
      <dgm:spPr/>
    </dgm:pt>
    <dgm:pt modelId="{D7E2BA94-B435-BE43-97B1-CB29615AC958}" type="pres">
      <dgm:prSet presAssocID="{C3767EC4-97A3-0147-9C6E-721DEE64E287}" presName="parTxOnly" presStyleLbl="node1" presStyleIdx="2" presStyleCnt="3" custScaleY="98019">
        <dgm:presLayoutVars>
          <dgm:bulletEnabled val="1"/>
        </dgm:presLayoutVars>
      </dgm:prSet>
      <dgm:spPr/>
    </dgm:pt>
  </dgm:ptLst>
  <dgm:cxnLst>
    <dgm:cxn modelId="{B287FD3E-AE1E-5249-B0AF-49D3437766DC}" type="presOf" srcId="{3AF54F41-162E-0C47-A26D-50E20B16BB0B}" destId="{307A773C-50C3-1843-BB60-F0B5547FEFD7}" srcOrd="0" destOrd="0" presId="urn:microsoft.com/office/officeart/2005/8/layout/hChevron3"/>
    <dgm:cxn modelId="{8F95D776-F038-E64B-8BC2-198BC013D4CF}" srcId="{F48A7734-A775-AF4F-AA28-0C4AA9935181}" destId="{3AF54F41-162E-0C47-A26D-50E20B16BB0B}" srcOrd="1" destOrd="0" parTransId="{44E42395-C1CA-1443-B735-AF01B7724292}" sibTransId="{62C40645-6FD6-BD49-9C92-95DD5C357F0E}"/>
    <dgm:cxn modelId="{3B7F1F8D-647F-5A46-9E16-7FB1D42EB5A5}" type="presOf" srcId="{F48A7734-A775-AF4F-AA28-0C4AA9935181}" destId="{037815DD-3492-B74C-BA75-123E98E1D611}" srcOrd="0" destOrd="0" presId="urn:microsoft.com/office/officeart/2005/8/layout/hChevron3"/>
    <dgm:cxn modelId="{2404028F-38E7-4A44-A88F-8ECBF2E5A400}" srcId="{F48A7734-A775-AF4F-AA28-0C4AA9935181}" destId="{444C428A-648A-F44B-9785-1177F7D12247}" srcOrd="0" destOrd="0" parTransId="{94CCD180-4F51-B645-8A76-17DC5AF6B9DF}" sibTransId="{FDD86E9E-3D75-254C-BA6A-0556EFF2D37B}"/>
    <dgm:cxn modelId="{B03CE5CD-EDEE-594A-BC21-4EEA61EA8783}" srcId="{F48A7734-A775-AF4F-AA28-0C4AA9935181}" destId="{C3767EC4-97A3-0147-9C6E-721DEE64E287}" srcOrd="2" destOrd="0" parTransId="{2E410B7B-4D27-4E44-B1A6-0506B91E47E8}" sibTransId="{28A0350A-7C1E-1247-B2E4-93BA9BE42972}"/>
    <dgm:cxn modelId="{F41997D0-ED51-E144-80C4-4D0CC08ECD1D}" type="presOf" srcId="{444C428A-648A-F44B-9785-1177F7D12247}" destId="{EE0951F2-7161-E84A-95E6-70D043C6849E}" srcOrd="0" destOrd="0" presId="urn:microsoft.com/office/officeart/2005/8/layout/hChevron3"/>
    <dgm:cxn modelId="{A2AFEBE7-8822-BA46-A0DB-1DD6EB878243}" type="presOf" srcId="{C3767EC4-97A3-0147-9C6E-721DEE64E287}" destId="{D7E2BA94-B435-BE43-97B1-CB29615AC958}" srcOrd="0" destOrd="0" presId="urn:microsoft.com/office/officeart/2005/8/layout/hChevron3"/>
    <dgm:cxn modelId="{CE7E96F1-DC37-2649-B92A-17B6837257A7}" type="presParOf" srcId="{037815DD-3492-B74C-BA75-123E98E1D611}" destId="{EE0951F2-7161-E84A-95E6-70D043C6849E}" srcOrd="0" destOrd="0" presId="urn:microsoft.com/office/officeart/2005/8/layout/hChevron3"/>
    <dgm:cxn modelId="{1EB1E6BE-66C1-F346-9A50-FE04EE601594}" type="presParOf" srcId="{037815DD-3492-B74C-BA75-123E98E1D611}" destId="{4937EE1E-8AD7-EF44-9905-16AB097B1749}" srcOrd="1" destOrd="0" presId="urn:microsoft.com/office/officeart/2005/8/layout/hChevron3"/>
    <dgm:cxn modelId="{1B75B441-40F4-FD48-9F4C-5A90DAE8BDE5}" type="presParOf" srcId="{037815DD-3492-B74C-BA75-123E98E1D611}" destId="{307A773C-50C3-1843-BB60-F0B5547FEFD7}" srcOrd="2" destOrd="0" presId="urn:microsoft.com/office/officeart/2005/8/layout/hChevron3"/>
    <dgm:cxn modelId="{6979E527-288D-5E47-B8B7-8E245EB59BB3}" type="presParOf" srcId="{037815DD-3492-B74C-BA75-123E98E1D611}" destId="{F1D3685A-611D-B74D-80F2-EF7E2F403C8B}" srcOrd="3" destOrd="0" presId="urn:microsoft.com/office/officeart/2005/8/layout/hChevron3"/>
    <dgm:cxn modelId="{406A8A02-5209-9846-8B65-87520C2E90FC}" type="presParOf" srcId="{037815DD-3492-B74C-BA75-123E98E1D611}" destId="{D7E2BA94-B435-BE43-97B1-CB29615AC95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26BDF-337C-1749-A4AF-318BCD8FD4F5}"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F53AB9A8-7A11-3749-B913-8FDA4CACC987}">
      <dgm:prSet phldrT="[Text]"/>
      <dgm:spPr/>
      <dgm:t>
        <a:bodyPr/>
        <a:lstStyle/>
        <a:p>
          <a:r>
            <a:rPr lang="en-US" dirty="0"/>
            <a:t>Moderate-Severe Pain</a:t>
          </a:r>
        </a:p>
      </dgm:t>
    </dgm:pt>
    <dgm:pt modelId="{F66A60D5-FBCA-6B48-BC5E-7584E02A60D1}" type="parTrans" cxnId="{D5D83BFE-C17B-DC46-8A73-C1F9CD00116A}">
      <dgm:prSet/>
      <dgm:spPr/>
      <dgm:t>
        <a:bodyPr/>
        <a:lstStyle/>
        <a:p>
          <a:endParaRPr lang="en-US"/>
        </a:p>
      </dgm:t>
    </dgm:pt>
    <dgm:pt modelId="{0370F983-FCC1-A842-9573-B2171DC99384}" type="sibTrans" cxnId="{D5D83BFE-C17B-DC46-8A73-C1F9CD00116A}">
      <dgm:prSet/>
      <dgm:spPr/>
      <dgm:t>
        <a:bodyPr/>
        <a:lstStyle/>
        <a:p>
          <a:endParaRPr lang="en-US"/>
        </a:p>
      </dgm:t>
    </dgm:pt>
    <dgm:pt modelId="{8E6B7E63-6C04-8540-B533-5A68E422324B}">
      <dgm:prSet phldrT="[Text]"/>
      <dgm:spPr/>
      <dgm:t>
        <a:bodyPr/>
        <a:lstStyle/>
        <a:p>
          <a:r>
            <a:rPr lang="en-US" dirty="0"/>
            <a:t>Surgery</a:t>
          </a:r>
        </a:p>
      </dgm:t>
    </dgm:pt>
    <dgm:pt modelId="{5C53A257-CAA5-7144-B947-A81FE4278CAC}" type="parTrans" cxnId="{1D4BD7D5-562E-5145-9A33-90349F26A3EA}">
      <dgm:prSet/>
      <dgm:spPr/>
      <dgm:t>
        <a:bodyPr/>
        <a:lstStyle/>
        <a:p>
          <a:endParaRPr lang="en-US"/>
        </a:p>
      </dgm:t>
    </dgm:pt>
    <dgm:pt modelId="{185754C8-A757-CD4F-9172-A6516C5877B4}" type="sibTrans" cxnId="{1D4BD7D5-562E-5145-9A33-90349F26A3EA}">
      <dgm:prSet/>
      <dgm:spPr/>
      <dgm:t>
        <a:bodyPr/>
        <a:lstStyle/>
        <a:p>
          <a:endParaRPr lang="en-US"/>
        </a:p>
      </dgm:t>
    </dgm:pt>
    <dgm:pt modelId="{C1AFBAD7-F7A8-5F42-87D1-30F47ABAE247}">
      <dgm:prSet phldrT="[Text]"/>
      <dgm:spPr/>
      <dgm:t>
        <a:bodyPr/>
        <a:lstStyle/>
        <a:p>
          <a:r>
            <a:rPr lang="en-US" dirty="0"/>
            <a:t>Fractures</a:t>
          </a:r>
        </a:p>
      </dgm:t>
    </dgm:pt>
    <dgm:pt modelId="{530CB96E-7376-6A4B-831D-693BD11F9997}" type="parTrans" cxnId="{F9E998CE-A31F-1E45-99BA-B654920F868F}">
      <dgm:prSet/>
      <dgm:spPr/>
      <dgm:t>
        <a:bodyPr/>
        <a:lstStyle/>
        <a:p>
          <a:endParaRPr lang="en-US"/>
        </a:p>
      </dgm:t>
    </dgm:pt>
    <dgm:pt modelId="{3EE01F7D-FFD1-3A4A-B7B9-0DB253FBDC25}" type="sibTrans" cxnId="{F9E998CE-A31F-1E45-99BA-B654920F868F}">
      <dgm:prSet/>
      <dgm:spPr/>
      <dgm:t>
        <a:bodyPr/>
        <a:lstStyle/>
        <a:p>
          <a:endParaRPr lang="en-US"/>
        </a:p>
      </dgm:t>
    </dgm:pt>
    <dgm:pt modelId="{72721B60-0113-F745-861A-D01C839FE5A2}">
      <dgm:prSet phldrT="[Text]"/>
      <dgm:spPr/>
      <dgm:t>
        <a:bodyPr/>
        <a:lstStyle/>
        <a:p>
          <a:r>
            <a:rPr lang="en-US" dirty="0"/>
            <a:t>Mild-Moderate Pain</a:t>
          </a:r>
        </a:p>
      </dgm:t>
    </dgm:pt>
    <dgm:pt modelId="{D6DCB7C9-700A-164E-B032-43065D218B58}" type="parTrans" cxnId="{5208AC26-BB68-3241-8B6B-548FF39F9699}">
      <dgm:prSet/>
      <dgm:spPr/>
      <dgm:t>
        <a:bodyPr/>
        <a:lstStyle/>
        <a:p>
          <a:endParaRPr lang="en-US"/>
        </a:p>
      </dgm:t>
    </dgm:pt>
    <dgm:pt modelId="{F0F980F5-7627-7D4D-92A5-375F934732A2}" type="sibTrans" cxnId="{5208AC26-BB68-3241-8B6B-548FF39F9699}">
      <dgm:prSet/>
      <dgm:spPr/>
      <dgm:t>
        <a:bodyPr/>
        <a:lstStyle/>
        <a:p>
          <a:endParaRPr lang="en-US"/>
        </a:p>
      </dgm:t>
    </dgm:pt>
    <dgm:pt modelId="{960E56DE-0ED9-004D-BA96-4B6ECFF78E33}">
      <dgm:prSet phldrT="[Text]"/>
      <dgm:spPr/>
      <dgm:t>
        <a:bodyPr/>
        <a:lstStyle/>
        <a:p>
          <a:r>
            <a:rPr lang="en-US" dirty="0"/>
            <a:t>Musculoskeletal</a:t>
          </a:r>
        </a:p>
      </dgm:t>
    </dgm:pt>
    <dgm:pt modelId="{FA7C26EE-EE2D-E44D-80FE-F04EE9EE94EF}" type="parTrans" cxnId="{F756835D-A792-C44D-911A-59382DBBCD62}">
      <dgm:prSet/>
      <dgm:spPr/>
      <dgm:t>
        <a:bodyPr/>
        <a:lstStyle/>
        <a:p>
          <a:endParaRPr lang="en-US"/>
        </a:p>
      </dgm:t>
    </dgm:pt>
    <dgm:pt modelId="{7D4C33B5-0A36-E74E-B46F-EAA80BF73643}" type="sibTrans" cxnId="{F756835D-A792-C44D-911A-59382DBBCD62}">
      <dgm:prSet/>
      <dgm:spPr/>
      <dgm:t>
        <a:bodyPr/>
        <a:lstStyle/>
        <a:p>
          <a:endParaRPr lang="en-US"/>
        </a:p>
      </dgm:t>
    </dgm:pt>
    <dgm:pt modelId="{C6D637A4-4C08-BC43-BD62-2D8663D31861}">
      <dgm:prSet phldrT="[Text]"/>
      <dgm:spPr/>
      <dgm:t>
        <a:bodyPr/>
        <a:lstStyle/>
        <a:p>
          <a:r>
            <a:rPr lang="en-US" dirty="0"/>
            <a:t>Odontogenic</a:t>
          </a:r>
        </a:p>
      </dgm:t>
    </dgm:pt>
    <dgm:pt modelId="{47E359F4-8936-DD44-AC55-5AF7548B058A}" type="parTrans" cxnId="{8A1E3294-4164-BF4A-A09D-C3BAC9FB8600}">
      <dgm:prSet/>
      <dgm:spPr/>
      <dgm:t>
        <a:bodyPr/>
        <a:lstStyle/>
        <a:p>
          <a:endParaRPr lang="en-US"/>
        </a:p>
      </dgm:t>
    </dgm:pt>
    <dgm:pt modelId="{E3E870A2-EDFE-5640-A192-D4EB620364D0}" type="sibTrans" cxnId="{8A1E3294-4164-BF4A-A09D-C3BAC9FB8600}">
      <dgm:prSet/>
      <dgm:spPr/>
      <dgm:t>
        <a:bodyPr/>
        <a:lstStyle/>
        <a:p>
          <a:endParaRPr lang="en-US"/>
        </a:p>
      </dgm:t>
    </dgm:pt>
    <dgm:pt modelId="{14CD76DE-468A-5F45-8DF5-EA24396EB5A1}">
      <dgm:prSet phldrT="[Text]"/>
      <dgm:spPr/>
      <dgm:t>
        <a:bodyPr/>
        <a:lstStyle/>
        <a:p>
          <a:r>
            <a:rPr lang="en-US" dirty="0"/>
            <a:t>Burns</a:t>
          </a:r>
        </a:p>
      </dgm:t>
    </dgm:pt>
    <dgm:pt modelId="{0475B63A-7A83-B440-885D-204810CADE0F}" type="parTrans" cxnId="{2FA10624-A62B-614A-A843-1C6E7B64C111}">
      <dgm:prSet/>
      <dgm:spPr/>
      <dgm:t>
        <a:bodyPr/>
        <a:lstStyle/>
        <a:p>
          <a:endParaRPr lang="en-US"/>
        </a:p>
      </dgm:t>
    </dgm:pt>
    <dgm:pt modelId="{8EBD88C9-5374-0C47-952E-0B3AD423FC34}" type="sibTrans" cxnId="{2FA10624-A62B-614A-A843-1C6E7B64C111}">
      <dgm:prSet/>
      <dgm:spPr/>
      <dgm:t>
        <a:bodyPr/>
        <a:lstStyle/>
        <a:p>
          <a:endParaRPr lang="en-US"/>
        </a:p>
      </dgm:t>
    </dgm:pt>
    <dgm:pt modelId="{CC18EA9F-835E-5240-BC3E-4732065D9A89}">
      <dgm:prSet phldrT="[Text]"/>
      <dgm:spPr/>
      <dgm:t>
        <a:bodyPr/>
        <a:lstStyle/>
        <a:p>
          <a:r>
            <a:rPr lang="en-US" dirty="0"/>
            <a:t>Headaches</a:t>
          </a:r>
        </a:p>
      </dgm:t>
    </dgm:pt>
    <dgm:pt modelId="{5EC4299F-CA3A-9647-A8D8-FDB6B4A35722}" type="parTrans" cxnId="{94E5C70D-EE43-A049-86C0-305A1814B037}">
      <dgm:prSet/>
      <dgm:spPr/>
      <dgm:t>
        <a:bodyPr/>
        <a:lstStyle/>
        <a:p>
          <a:endParaRPr lang="en-US"/>
        </a:p>
      </dgm:t>
    </dgm:pt>
    <dgm:pt modelId="{F77AB802-AEEA-AA49-854C-51A04452B581}" type="sibTrans" cxnId="{94E5C70D-EE43-A049-86C0-305A1814B037}">
      <dgm:prSet/>
      <dgm:spPr/>
      <dgm:t>
        <a:bodyPr/>
        <a:lstStyle/>
        <a:p>
          <a:endParaRPr lang="en-US"/>
        </a:p>
      </dgm:t>
    </dgm:pt>
    <dgm:pt modelId="{4FBBC8AB-CCA3-0840-963E-D1FFB863D80E}" type="pres">
      <dgm:prSet presAssocID="{BD026BDF-337C-1749-A4AF-318BCD8FD4F5}" presName="Name0" presStyleCnt="0">
        <dgm:presLayoutVars>
          <dgm:dir/>
          <dgm:animLvl val="lvl"/>
          <dgm:resizeHandles val="exact"/>
        </dgm:presLayoutVars>
      </dgm:prSet>
      <dgm:spPr/>
    </dgm:pt>
    <dgm:pt modelId="{E903304F-249C-CA41-A556-3F2053CC96B8}" type="pres">
      <dgm:prSet presAssocID="{F53AB9A8-7A11-3749-B913-8FDA4CACC987}" presName="composite" presStyleCnt="0"/>
      <dgm:spPr/>
    </dgm:pt>
    <dgm:pt modelId="{F6AAEF9B-A467-0E4D-8EFA-3542B3538A39}" type="pres">
      <dgm:prSet presAssocID="{F53AB9A8-7A11-3749-B913-8FDA4CACC987}" presName="parTx" presStyleLbl="alignNode1" presStyleIdx="0" presStyleCnt="2">
        <dgm:presLayoutVars>
          <dgm:chMax val="0"/>
          <dgm:chPref val="0"/>
          <dgm:bulletEnabled val="1"/>
        </dgm:presLayoutVars>
      </dgm:prSet>
      <dgm:spPr/>
    </dgm:pt>
    <dgm:pt modelId="{00C58E4B-400D-C94F-BA56-96E2BE161CC4}" type="pres">
      <dgm:prSet presAssocID="{F53AB9A8-7A11-3749-B913-8FDA4CACC987}" presName="desTx" presStyleLbl="alignAccFollowNode1" presStyleIdx="0" presStyleCnt="2">
        <dgm:presLayoutVars>
          <dgm:bulletEnabled val="1"/>
        </dgm:presLayoutVars>
      </dgm:prSet>
      <dgm:spPr/>
    </dgm:pt>
    <dgm:pt modelId="{535ECC7C-39FE-CE43-94E9-775C2C6EF48B}" type="pres">
      <dgm:prSet presAssocID="{0370F983-FCC1-A842-9573-B2171DC99384}" presName="space" presStyleCnt="0"/>
      <dgm:spPr/>
    </dgm:pt>
    <dgm:pt modelId="{EFAAAA3A-9BDA-1444-A923-1D9C2FCBA9EA}" type="pres">
      <dgm:prSet presAssocID="{72721B60-0113-F745-861A-D01C839FE5A2}" presName="composite" presStyleCnt="0"/>
      <dgm:spPr/>
    </dgm:pt>
    <dgm:pt modelId="{197ED23D-DB17-A742-8E40-27162B0416DA}" type="pres">
      <dgm:prSet presAssocID="{72721B60-0113-F745-861A-D01C839FE5A2}" presName="parTx" presStyleLbl="alignNode1" presStyleIdx="1" presStyleCnt="2">
        <dgm:presLayoutVars>
          <dgm:chMax val="0"/>
          <dgm:chPref val="0"/>
          <dgm:bulletEnabled val="1"/>
        </dgm:presLayoutVars>
      </dgm:prSet>
      <dgm:spPr/>
    </dgm:pt>
    <dgm:pt modelId="{6B4B21C9-DB68-A041-A2A4-5F8DE099C5C9}" type="pres">
      <dgm:prSet presAssocID="{72721B60-0113-F745-861A-D01C839FE5A2}" presName="desTx" presStyleLbl="alignAccFollowNode1" presStyleIdx="1" presStyleCnt="2">
        <dgm:presLayoutVars>
          <dgm:bulletEnabled val="1"/>
        </dgm:presLayoutVars>
      </dgm:prSet>
      <dgm:spPr/>
    </dgm:pt>
  </dgm:ptLst>
  <dgm:cxnLst>
    <dgm:cxn modelId="{94E5C70D-EE43-A049-86C0-305A1814B037}" srcId="{72721B60-0113-F745-861A-D01C839FE5A2}" destId="{CC18EA9F-835E-5240-BC3E-4732065D9A89}" srcOrd="2" destOrd="0" parTransId="{5EC4299F-CA3A-9647-A8D8-FDB6B4A35722}" sibTransId="{F77AB802-AEEA-AA49-854C-51A04452B581}"/>
    <dgm:cxn modelId="{1421AA15-63C9-0648-96A9-EDF8CF5ECE11}" type="presOf" srcId="{14CD76DE-468A-5F45-8DF5-EA24396EB5A1}" destId="{00C58E4B-400D-C94F-BA56-96E2BE161CC4}" srcOrd="0" destOrd="2" presId="urn:microsoft.com/office/officeart/2005/8/layout/hList1"/>
    <dgm:cxn modelId="{4E85E01B-7687-E54E-ADD2-2ABF44A0C60D}" type="presOf" srcId="{C1AFBAD7-F7A8-5F42-87D1-30F47ABAE247}" destId="{00C58E4B-400D-C94F-BA56-96E2BE161CC4}" srcOrd="0" destOrd="1" presId="urn:microsoft.com/office/officeart/2005/8/layout/hList1"/>
    <dgm:cxn modelId="{08FD8A1F-3913-054E-ACFA-70C7DCC93E88}" type="presOf" srcId="{72721B60-0113-F745-861A-D01C839FE5A2}" destId="{197ED23D-DB17-A742-8E40-27162B0416DA}" srcOrd="0" destOrd="0" presId="urn:microsoft.com/office/officeart/2005/8/layout/hList1"/>
    <dgm:cxn modelId="{2FA10624-A62B-614A-A843-1C6E7B64C111}" srcId="{F53AB9A8-7A11-3749-B913-8FDA4CACC987}" destId="{14CD76DE-468A-5F45-8DF5-EA24396EB5A1}" srcOrd="2" destOrd="0" parTransId="{0475B63A-7A83-B440-885D-204810CADE0F}" sibTransId="{8EBD88C9-5374-0C47-952E-0B3AD423FC34}"/>
    <dgm:cxn modelId="{5208AC26-BB68-3241-8B6B-548FF39F9699}" srcId="{BD026BDF-337C-1749-A4AF-318BCD8FD4F5}" destId="{72721B60-0113-F745-861A-D01C839FE5A2}" srcOrd="1" destOrd="0" parTransId="{D6DCB7C9-700A-164E-B032-43065D218B58}" sibTransId="{F0F980F5-7627-7D4D-92A5-375F934732A2}"/>
    <dgm:cxn modelId="{F756835D-A792-C44D-911A-59382DBBCD62}" srcId="{72721B60-0113-F745-861A-D01C839FE5A2}" destId="{960E56DE-0ED9-004D-BA96-4B6ECFF78E33}" srcOrd="0" destOrd="0" parTransId="{FA7C26EE-EE2D-E44D-80FE-F04EE9EE94EF}" sibTransId="{7D4C33B5-0A36-E74E-B46F-EAA80BF73643}"/>
    <dgm:cxn modelId="{C0F75F66-5F2B-9749-8290-306467AA3FE8}" type="presOf" srcId="{BD026BDF-337C-1749-A4AF-318BCD8FD4F5}" destId="{4FBBC8AB-CCA3-0840-963E-D1FFB863D80E}" srcOrd="0" destOrd="0" presId="urn:microsoft.com/office/officeart/2005/8/layout/hList1"/>
    <dgm:cxn modelId="{6E597758-3A0D-DF45-84B3-AB7289FD063F}" type="presOf" srcId="{960E56DE-0ED9-004D-BA96-4B6ECFF78E33}" destId="{6B4B21C9-DB68-A041-A2A4-5F8DE099C5C9}" srcOrd="0" destOrd="0" presId="urn:microsoft.com/office/officeart/2005/8/layout/hList1"/>
    <dgm:cxn modelId="{8A1E3294-4164-BF4A-A09D-C3BAC9FB8600}" srcId="{72721B60-0113-F745-861A-D01C839FE5A2}" destId="{C6D637A4-4C08-BC43-BD62-2D8663D31861}" srcOrd="1" destOrd="0" parTransId="{47E359F4-8936-DD44-AC55-5AF7548B058A}" sibTransId="{E3E870A2-EDFE-5640-A192-D4EB620364D0}"/>
    <dgm:cxn modelId="{61334A99-13C6-1647-B91D-7715974C66BD}" type="presOf" srcId="{CC18EA9F-835E-5240-BC3E-4732065D9A89}" destId="{6B4B21C9-DB68-A041-A2A4-5F8DE099C5C9}" srcOrd="0" destOrd="2" presId="urn:microsoft.com/office/officeart/2005/8/layout/hList1"/>
    <dgm:cxn modelId="{B4574AA1-AAB0-0E48-990E-48300A33E11E}" type="presOf" srcId="{8E6B7E63-6C04-8540-B533-5A68E422324B}" destId="{00C58E4B-400D-C94F-BA56-96E2BE161CC4}" srcOrd="0" destOrd="0" presId="urn:microsoft.com/office/officeart/2005/8/layout/hList1"/>
    <dgm:cxn modelId="{F9E998CE-A31F-1E45-99BA-B654920F868F}" srcId="{F53AB9A8-7A11-3749-B913-8FDA4CACC987}" destId="{C1AFBAD7-F7A8-5F42-87D1-30F47ABAE247}" srcOrd="1" destOrd="0" parTransId="{530CB96E-7376-6A4B-831D-693BD11F9997}" sibTransId="{3EE01F7D-FFD1-3A4A-B7B9-0DB253FBDC25}"/>
    <dgm:cxn modelId="{1D4BD7D5-562E-5145-9A33-90349F26A3EA}" srcId="{F53AB9A8-7A11-3749-B913-8FDA4CACC987}" destId="{8E6B7E63-6C04-8540-B533-5A68E422324B}" srcOrd="0" destOrd="0" parTransId="{5C53A257-CAA5-7144-B947-A81FE4278CAC}" sibTransId="{185754C8-A757-CD4F-9172-A6516C5877B4}"/>
    <dgm:cxn modelId="{C4BA7BE2-3286-7A44-B8D4-2A90FA81C49A}" type="presOf" srcId="{C6D637A4-4C08-BC43-BD62-2D8663D31861}" destId="{6B4B21C9-DB68-A041-A2A4-5F8DE099C5C9}" srcOrd="0" destOrd="1" presId="urn:microsoft.com/office/officeart/2005/8/layout/hList1"/>
    <dgm:cxn modelId="{603778E3-672B-F245-BECC-C04CB15496A8}" type="presOf" srcId="{F53AB9A8-7A11-3749-B913-8FDA4CACC987}" destId="{F6AAEF9B-A467-0E4D-8EFA-3542B3538A39}" srcOrd="0" destOrd="0" presId="urn:microsoft.com/office/officeart/2005/8/layout/hList1"/>
    <dgm:cxn modelId="{D5D83BFE-C17B-DC46-8A73-C1F9CD00116A}" srcId="{BD026BDF-337C-1749-A4AF-318BCD8FD4F5}" destId="{F53AB9A8-7A11-3749-B913-8FDA4CACC987}" srcOrd="0" destOrd="0" parTransId="{F66A60D5-FBCA-6B48-BC5E-7584E02A60D1}" sibTransId="{0370F983-FCC1-A842-9573-B2171DC99384}"/>
    <dgm:cxn modelId="{41B0FC72-15B8-BB4F-A02A-F148DFD3DFB0}" type="presParOf" srcId="{4FBBC8AB-CCA3-0840-963E-D1FFB863D80E}" destId="{E903304F-249C-CA41-A556-3F2053CC96B8}" srcOrd="0" destOrd="0" presId="urn:microsoft.com/office/officeart/2005/8/layout/hList1"/>
    <dgm:cxn modelId="{A2450E89-193C-A145-8B3E-6052094CC448}" type="presParOf" srcId="{E903304F-249C-CA41-A556-3F2053CC96B8}" destId="{F6AAEF9B-A467-0E4D-8EFA-3542B3538A39}" srcOrd="0" destOrd="0" presId="urn:microsoft.com/office/officeart/2005/8/layout/hList1"/>
    <dgm:cxn modelId="{E5A49918-990C-5544-8A32-D78425C83393}" type="presParOf" srcId="{E903304F-249C-CA41-A556-3F2053CC96B8}" destId="{00C58E4B-400D-C94F-BA56-96E2BE161CC4}" srcOrd="1" destOrd="0" presId="urn:microsoft.com/office/officeart/2005/8/layout/hList1"/>
    <dgm:cxn modelId="{A61367BE-DF58-444A-9781-6E04AC05B413}" type="presParOf" srcId="{4FBBC8AB-CCA3-0840-963E-D1FFB863D80E}" destId="{535ECC7C-39FE-CE43-94E9-775C2C6EF48B}" srcOrd="1" destOrd="0" presId="urn:microsoft.com/office/officeart/2005/8/layout/hList1"/>
    <dgm:cxn modelId="{0E9E9F01-6A4B-A541-BFE9-8E7FCA3C2FB9}" type="presParOf" srcId="{4FBBC8AB-CCA3-0840-963E-D1FFB863D80E}" destId="{EFAAAA3A-9BDA-1444-A923-1D9C2FCBA9EA}" srcOrd="2" destOrd="0" presId="urn:microsoft.com/office/officeart/2005/8/layout/hList1"/>
    <dgm:cxn modelId="{9DCA965E-6940-3741-87A0-657E766344E8}" type="presParOf" srcId="{EFAAAA3A-9BDA-1444-A923-1D9C2FCBA9EA}" destId="{197ED23D-DB17-A742-8E40-27162B0416DA}" srcOrd="0" destOrd="0" presId="urn:microsoft.com/office/officeart/2005/8/layout/hList1"/>
    <dgm:cxn modelId="{E631EDF1-46FA-AE43-AE09-8228AB31D48F}" type="presParOf" srcId="{EFAAAA3A-9BDA-1444-A923-1D9C2FCBA9EA}" destId="{6B4B21C9-DB68-A041-A2A4-5F8DE099C5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1B9A5-0D14-EC41-8356-577CE12F0B39}"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2C07350E-947C-B34B-829F-59B88309D657}">
      <dgm:prSet phldrT="[Text]"/>
      <dgm:spPr/>
      <dgm:t>
        <a:bodyPr/>
        <a:lstStyle/>
        <a:p>
          <a:r>
            <a:rPr lang="en-US" dirty="0"/>
            <a:t>Physicians</a:t>
          </a:r>
        </a:p>
      </dgm:t>
    </dgm:pt>
    <dgm:pt modelId="{3C2939B1-F4F6-E347-BB00-FB52E3F34DC1}" type="parTrans" cxnId="{91B30759-4183-5742-9B72-7506786D066F}">
      <dgm:prSet/>
      <dgm:spPr/>
      <dgm:t>
        <a:bodyPr/>
        <a:lstStyle/>
        <a:p>
          <a:endParaRPr lang="en-US"/>
        </a:p>
      </dgm:t>
    </dgm:pt>
    <dgm:pt modelId="{B82D7E1E-FC03-CE47-9B61-1F6F04F2C7D4}" type="sibTrans" cxnId="{91B30759-4183-5742-9B72-7506786D066F}">
      <dgm:prSet/>
      <dgm:spPr/>
      <dgm:t>
        <a:bodyPr/>
        <a:lstStyle/>
        <a:p>
          <a:endParaRPr lang="en-US"/>
        </a:p>
      </dgm:t>
    </dgm:pt>
    <dgm:pt modelId="{BBD03C97-9888-2847-95BC-3B2B9573E78E}">
      <dgm:prSet phldrT="[Text]"/>
      <dgm:spPr/>
      <dgm:t>
        <a:bodyPr/>
        <a:lstStyle/>
        <a:p>
          <a:r>
            <a:rPr lang="en-US" dirty="0"/>
            <a:t>Patients with OUD</a:t>
          </a:r>
        </a:p>
      </dgm:t>
    </dgm:pt>
    <dgm:pt modelId="{701FF7F4-198B-4047-9A27-DE0A4C015757}" type="parTrans" cxnId="{769A5B51-D292-8245-92C2-1C1FECA34940}">
      <dgm:prSet/>
      <dgm:spPr/>
      <dgm:t>
        <a:bodyPr/>
        <a:lstStyle/>
        <a:p>
          <a:endParaRPr lang="en-US"/>
        </a:p>
      </dgm:t>
    </dgm:pt>
    <dgm:pt modelId="{22A31A63-A194-574A-829B-B1209E764A74}" type="sibTrans" cxnId="{769A5B51-D292-8245-92C2-1C1FECA34940}">
      <dgm:prSet/>
      <dgm:spPr/>
      <dgm:t>
        <a:bodyPr/>
        <a:lstStyle/>
        <a:p>
          <a:endParaRPr lang="en-US"/>
        </a:p>
      </dgm:t>
    </dgm:pt>
    <dgm:pt modelId="{D5A0BC62-E50F-4C46-992A-0769E98342C5}">
      <dgm:prSet phldrT="[Text]"/>
      <dgm:spPr/>
      <dgm:t>
        <a:bodyPr/>
        <a:lstStyle/>
        <a:p>
          <a:r>
            <a:rPr lang="en-US" dirty="0"/>
            <a:t>Fear of deception</a:t>
          </a:r>
        </a:p>
      </dgm:t>
    </dgm:pt>
    <dgm:pt modelId="{93D975D9-0281-0146-A62E-5E0D50E3FC3E}" type="parTrans" cxnId="{39D1B685-9985-D347-AFDC-AC055CF967B0}">
      <dgm:prSet/>
      <dgm:spPr/>
      <dgm:t>
        <a:bodyPr/>
        <a:lstStyle/>
        <a:p>
          <a:endParaRPr lang="en-US"/>
        </a:p>
      </dgm:t>
    </dgm:pt>
    <dgm:pt modelId="{69DC4190-E780-E240-9DE6-355F1EED4456}" type="sibTrans" cxnId="{39D1B685-9985-D347-AFDC-AC055CF967B0}">
      <dgm:prSet/>
      <dgm:spPr/>
      <dgm:t>
        <a:bodyPr/>
        <a:lstStyle/>
        <a:p>
          <a:endParaRPr lang="en-US"/>
        </a:p>
      </dgm:t>
    </dgm:pt>
    <dgm:pt modelId="{659FC5C1-C422-1940-8DA9-0A86C6AB9F30}">
      <dgm:prSet phldrT="[Text]"/>
      <dgm:spPr/>
      <dgm:t>
        <a:bodyPr/>
        <a:lstStyle/>
        <a:p>
          <a:r>
            <a:rPr lang="en-US" dirty="0"/>
            <a:t>Inconsistency </a:t>
          </a:r>
        </a:p>
      </dgm:t>
    </dgm:pt>
    <dgm:pt modelId="{473A5EA0-3D3E-AF46-A14E-18519DC43130}" type="parTrans" cxnId="{5723C936-9BB6-2541-A3F6-1F30B397BB40}">
      <dgm:prSet/>
      <dgm:spPr/>
      <dgm:t>
        <a:bodyPr/>
        <a:lstStyle/>
        <a:p>
          <a:endParaRPr lang="en-US"/>
        </a:p>
      </dgm:t>
    </dgm:pt>
    <dgm:pt modelId="{4C44563E-F6F2-F54D-AB96-822C81D0CB5F}" type="sibTrans" cxnId="{5723C936-9BB6-2541-A3F6-1F30B397BB40}">
      <dgm:prSet/>
      <dgm:spPr/>
      <dgm:t>
        <a:bodyPr/>
        <a:lstStyle/>
        <a:p>
          <a:endParaRPr lang="en-US"/>
        </a:p>
      </dgm:t>
    </dgm:pt>
    <dgm:pt modelId="{454A9FDF-AF5F-4547-BCDA-69EC3AF3FB6C}">
      <dgm:prSet phldrT="[Text]"/>
      <dgm:spPr/>
      <dgm:t>
        <a:bodyPr/>
        <a:lstStyle/>
        <a:p>
          <a:r>
            <a:rPr lang="en-US" dirty="0"/>
            <a:t>Avoidance </a:t>
          </a:r>
        </a:p>
      </dgm:t>
    </dgm:pt>
    <dgm:pt modelId="{147C04AD-976F-D348-8E65-5287B7471B0F}" type="parTrans" cxnId="{3A9BE198-7B08-0046-86E1-A659A1680BC3}">
      <dgm:prSet/>
      <dgm:spPr/>
      <dgm:t>
        <a:bodyPr/>
        <a:lstStyle/>
        <a:p>
          <a:endParaRPr lang="en-US"/>
        </a:p>
      </dgm:t>
    </dgm:pt>
    <dgm:pt modelId="{162D65C6-1F54-CC4A-9736-30FA4B716499}" type="sibTrans" cxnId="{3A9BE198-7B08-0046-86E1-A659A1680BC3}">
      <dgm:prSet/>
      <dgm:spPr/>
      <dgm:t>
        <a:bodyPr/>
        <a:lstStyle/>
        <a:p>
          <a:endParaRPr lang="en-US"/>
        </a:p>
      </dgm:t>
    </dgm:pt>
    <dgm:pt modelId="{4D348AF5-C614-F545-B13C-FDB896CDD107}">
      <dgm:prSet phldrT="[Text]"/>
      <dgm:spPr/>
      <dgm:t>
        <a:bodyPr/>
        <a:lstStyle/>
        <a:p>
          <a:r>
            <a:rPr lang="en-US" dirty="0"/>
            <a:t>Mistreatment </a:t>
          </a:r>
        </a:p>
      </dgm:t>
    </dgm:pt>
    <dgm:pt modelId="{77208C91-65FC-4941-95A0-9068C7F626BE}" type="parTrans" cxnId="{26A116ED-3735-0745-8D00-937A8EE7D532}">
      <dgm:prSet/>
      <dgm:spPr/>
      <dgm:t>
        <a:bodyPr/>
        <a:lstStyle/>
        <a:p>
          <a:endParaRPr lang="en-US"/>
        </a:p>
      </dgm:t>
    </dgm:pt>
    <dgm:pt modelId="{B92E7318-7872-FD4E-BCB7-C9CF0BBF6CEA}" type="sibTrans" cxnId="{26A116ED-3735-0745-8D00-937A8EE7D532}">
      <dgm:prSet/>
      <dgm:spPr/>
      <dgm:t>
        <a:bodyPr/>
        <a:lstStyle/>
        <a:p>
          <a:endParaRPr lang="en-US"/>
        </a:p>
      </dgm:t>
    </dgm:pt>
    <dgm:pt modelId="{ABB8F1C3-0EFC-BE4F-99B8-E1C3DAFD47E3}">
      <dgm:prSet phldrT="[Text]"/>
      <dgm:spPr/>
      <dgm:t>
        <a:bodyPr/>
        <a:lstStyle/>
        <a:p>
          <a:r>
            <a:rPr lang="en-US" dirty="0"/>
            <a:t>Stigmatization</a:t>
          </a:r>
        </a:p>
      </dgm:t>
    </dgm:pt>
    <dgm:pt modelId="{0B517B36-2875-5E49-AD9E-9540FAFFDCAA}" type="parTrans" cxnId="{0A624FCC-FECA-974B-9F98-1857A7C8C059}">
      <dgm:prSet/>
      <dgm:spPr/>
      <dgm:t>
        <a:bodyPr/>
        <a:lstStyle/>
        <a:p>
          <a:endParaRPr lang="en-US"/>
        </a:p>
      </dgm:t>
    </dgm:pt>
    <dgm:pt modelId="{6789C89D-9E6D-AF48-835C-0866EBB4F733}" type="sibTrans" cxnId="{0A624FCC-FECA-974B-9F98-1857A7C8C059}">
      <dgm:prSet/>
      <dgm:spPr/>
      <dgm:t>
        <a:bodyPr/>
        <a:lstStyle/>
        <a:p>
          <a:endParaRPr lang="en-US"/>
        </a:p>
      </dgm:t>
    </dgm:pt>
    <dgm:pt modelId="{34D1DC20-84D6-774F-9C64-B285F6552FDD}" type="pres">
      <dgm:prSet presAssocID="{2161B9A5-0D14-EC41-8356-577CE12F0B39}" presName="diagram" presStyleCnt="0">
        <dgm:presLayoutVars>
          <dgm:dir/>
          <dgm:resizeHandles val="exact"/>
        </dgm:presLayoutVars>
      </dgm:prSet>
      <dgm:spPr/>
    </dgm:pt>
    <dgm:pt modelId="{83CEBF0F-32AC-684E-91F0-FFDFD192DB70}" type="pres">
      <dgm:prSet presAssocID="{2C07350E-947C-B34B-829F-59B88309D657}" presName="arrow" presStyleLbl="node1" presStyleIdx="0" presStyleCnt="2" custScaleY="101003">
        <dgm:presLayoutVars>
          <dgm:bulletEnabled val="1"/>
        </dgm:presLayoutVars>
      </dgm:prSet>
      <dgm:spPr/>
    </dgm:pt>
    <dgm:pt modelId="{F54CBE53-64F6-AD47-A971-E04C679EA008}" type="pres">
      <dgm:prSet presAssocID="{BBD03C97-9888-2847-95BC-3B2B9573E78E}" presName="arrow" presStyleLbl="node1" presStyleIdx="1" presStyleCnt="2" custScaleY="101003">
        <dgm:presLayoutVars>
          <dgm:bulletEnabled val="1"/>
        </dgm:presLayoutVars>
      </dgm:prSet>
      <dgm:spPr/>
    </dgm:pt>
  </dgm:ptLst>
  <dgm:cxnLst>
    <dgm:cxn modelId="{912FFD03-9207-844E-B4DC-9938895C5948}" type="presOf" srcId="{2161B9A5-0D14-EC41-8356-577CE12F0B39}" destId="{34D1DC20-84D6-774F-9C64-B285F6552FDD}" srcOrd="0" destOrd="0" presId="urn:microsoft.com/office/officeart/2005/8/layout/arrow5"/>
    <dgm:cxn modelId="{E0C33B10-A46B-AD46-8989-FB0B4F188996}" type="presOf" srcId="{BBD03C97-9888-2847-95BC-3B2B9573E78E}" destId="{F54CBE53-64F6-AD47-A971-E04C679EA008}" srcOrd="0" destOrd="0" presId="urn:microsoft.com/office/officeart/2005/8/layout/arrow5"/>
    <dgm:cxn modelId="{5723C936-9BB6-2541-A3F6-1F30B397BB40}" srcId="{2C07350E-947C-B34B-829F-59B88309D657}" destId="{659FC5C1-C422-1940-8DA9-0A86C6AB9F30}" srcOrd="1" destOrd="0" parTransId="{473A5EA0-3D3E-AF46-A14E-18519DC43130}" sibTransId="{4C44563E-F6F2-F54D-AB96-822C81D0CB5F}"/>
    <dgm:cxn modelId="{769A5B51-D292-8245-92C2-1C1FECA34940}" srcId="{2161B9A5-0D14-EC41-8356-577CE12F0B39}" destId="{BBD03C97-9888-2847-95BC-3B2B9573E78E}" srcOrd="1" destOrd="0" parTransId="{701FF7F4-198B-4047-9A27-DE0A4C015757}" sibTransId="{22A31A63-A194-574A-829B-B1209E764A74}"/>
    <dgm:cxn modelId="{91B30759-4183-5742-9B72-7506786D066F}" srcId="{2161B9A5-0D14-EC41-8356-577CE12F0B39}" destId="{2C07350E-947C-B34B-829F-59B88309D657}" srcOrd="0" destOrd="0" parTransId="{3C2939B1-F4F6-E347-BB00-FB52E3F34DC1}" sibTransId="{B82D7E1E-FC03-CE47-9B61-1F6F04F2C7D4}"/>
    <dgm:cxn modelId="{39D1B685-9985-D347-AFDC-AC055CF967B0}" srcId="{2C07350E-947C-B34B-829F-59B88309D657}" destId="{D5A0BC62-E50F-4C46-992A-0769E98342C5}" srcOrd="0" destOrd="0" parTransId="{93D975D9-0281-0146-A62E-5E0D50E3FC3E}" sibTransId="{69DC4190-E780-E240-9DE6-355F1EED4456}"/>
    <dgm:cxn modelId="{3A9BE198-7B08-0046-86E1-A659A1680BC3}" srcId="{2C07350E-947C-B34B-829F-59B88309D657}" destId="{454A9FDF-AF5F-4547-BCDA-69EC3AF3FB6C}" srcOrd="2" destOrd="0" parTransId="{147C04AD-976F-D348-8E65-5287B7471B0F}" sibTransId="{162D65C6-1F54-CC4A-9736-30FA4B716499}"/>
    <dgm:cxn modelId="{484B809B-8B18-394F-98A8-DCCDE6FEF84E}" type="presOf" srcId="{454A9FDF-AF5F-4547-BCDA-69EC3AF3FB6C}" destId="{83CEBF0F-32AC-684E-91F0-FFDFD192DB70}" srcOrd="0" destOrd="3" presId="urn:microsoft.com/office/officeart/2005/8/layout/arrow5"/>
    <dgm:cxn modelId="{0A624FCC-FECA-974B-9F98-1857A7C8C059}" srcId="{BBD03C97-9888-2847-95BC-3B2B9573E78E}" destId="{ABB8F1C3-0EFC-BE4F-99B8-E1C3DAFD47E3}" srcOrd="1" destOrd="0" parTransId="{0B517B36-2875-5E49-AD9E-9540FAFFDCAA}" sibTransId="{6789C89D-9E6D-AF48-835C-0866EBB4F733}"/>
    <dgm:cxn modelId="{961B60D9-1C89-F74F-8DBB-E2D31FDE16A1}" type="presOf" srcId="{D5A0BC62-E50F-4C46-992A-0769E98342C5}" destId="{83CEBF0F-32AC-684E-91F0-FFDFD192DB70}" srcOrd="0" destOrd="1" presId="urn:microsoft.com/office/officeart/2005/8/layout/arrow5"/>
    <dgm:cxn modelId="{C335DCE2-12F9-4D4F-AD1B-C28C1DE089DA}" type="presOf" srcId="{ABB8F1C3-0EFC-BE4F-99B8-E1C3DAFD47E3}" destId="{F54CBE53-64F6-AD47-A971-E04C679EA008}" srcOrd="0" destOrd="2" presId="urn:microsoft.com/office/officeart/2005/8/layout/arrow5"/>
    <dgm:cxn modelId="{C26541E5-2452-084D-B9E2-78336848ED16}" type="presOf" srcId="{659FC5C1-C422-1940-8DA9-0A86C6AB9F30}" destId="{83CEBF0F-32AC-684E-91F0-FFDFD192DB70}" srcOrd="0" destOrd="2" presId="urn:microsoft.com/office/officeart/2005/8/layout/arrow5"/>
    <dgm:cxn modelId="{84ADA5E5-1101-3C46-8823-A29DD969409C}" type="presOf" srcId="{4D348AF5-C614-F545-B13C-FDB896CDD107}" destId="{F54CBE53-64F6-AD47-A971-E04C679EA008}" srcOrd="0" destOrd="1" presId="urn:microsoft.com/office/officeart/2005/8/layout/arrow5"/>
    <dgm:cxn modelId="{12B278EB-AE9B-014E-B1E5-5B92B1836D8A}" type="presOf" srcId="{2C07350E-947C-B34B-829F-59B88309D657}" destId="{83CEBF0F-32AC-684E-91F0-FFDFD192DB70}" srcOrd="0" destOrd="0" presId="urn:microsoft.com/office/officeart/2005/8/layout/arrow5"/>
    <dgm:cxn modelId="{26A116ED-3735-0745-8D00-937A8EE7D532}" srcId="{BBD03C97-9888-2847-95BC-3B2B9573E78E}" destId="{4D348AF5-C614-F545-B13C-FDB896CDD107}" srcOrd="0" destOrd="0" parTransId="{77208C91-65FC-4941-95A0-9068C7F626BE}" sibTransId="{B92E7318-7872-FD4E-BCB7-C9CF0BBF6CEA}"/>
    <dgm:cxn modelId="{C9E9311D-8E92-484F-873E-E7B896A4AA43}" type="presParOf" srcId="{34D1DC20-84D6-774F-9C64-B285F6552FDD}" destId="{83CEBF0F-32AC-684E-91F0-FFDFD192DB70}" srcOrd="0" destOrd="0" presId="urn:microsoft.com/office/officeart/2005/8/layout/arrow5"/>
    <dgm:cxn modelId="{E8551835-EF21-BA4E-BEBE-A20AE9BB0B7A}" type="presParOf" srcId="{34D1DC20-84D6-774F-9C64-B285F6552FDD}" destId="{F54CBE53-64F6-AD47-A971-E04C679EA00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B19EAC-F430-2C4D-BC20-222BF816DCF1}"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D2E9CB1D-5282-024A-99BF-E55084975803}">
      <dgm:prSet phldrT="[Text]"/>
      <dgm:spPr/>
      <dgm:t>
        <a:bodyPr/>
        <a:lstStyle/>
        <a:p>
          <a:r>
            <a:rPr lang="en-US" b="1" dirty="0"/>
            <a:t>Treat acute condition</a:t>
          </a:r>
        </a:p>
      </dgm:t>
    </dgm:pt>
    <dgm:pt modelId="{FA1F2402-EB3D-734F-B3B7-92D45E8022FD}" type="parTrans" cxnId="{68C4A504-F85B-1048-BEAF-55F25047D91D}">
      <dgm:prSet/>
      <dgm:spPr/>
      <dgm:t>
        <a:bodyPr/>
        <a:lstStyle/>
        <a:p>
          <a:endParaRPr lang="en-US"/>
        </a:p>
      </dgm:t>
    </dgm:pt>
    <dgm:pt modelId="{BFA1F79B-DE1B-114D-A69A-60CF6AB143A5}" type="sibTrans" cxnId="{68C4A504-F85B-1048-BEAF-55F25047D91D}">
      <dgm:prSet/>
      <dgm:spPr/>
      <dgm:t>
        <a:bodyPr/>
        <a:lstStyle/>
        <a:p>
          <a:endParaRPr lang="en-US"/>
        </a:p>
      </dgm:t>
    </dgm:pt>
    <dgm:pt modelId="{D64B306B-9048-6847-B18A-5CE53B96F71E}">
      <dgm:prSet phldrT="[Text]"/>
      <dgm:spPr/>
      <dgm:t>
        <a:bodyPr/>
        <a:lstStyle/>
        <a:p>
          <a:r>
            <a:rPr lang="en-US" dirty="0"/>
            <a:t>Manage withdrawal symptoms</a:t>
          </a:r>
        </a:p>
      </dgm:t>
    </dgm:pt>
    <dgm:pt modelId="{E307F461-36B7-2D47-81FC-0957C3C04B00}" type="parTrans" cxnId="{3E66A946-E5E8-7147-84E0-59DB61967B90}">
      <dgm:prSet/>
      <dgm:spPr>
        <a:scene3d>
          <a:camera prst="orthographicFront">
            <a:rot lat="0" lon="0" rev="10799999"/>
          </a:camera>
          <a:lightRig rig="threePt" dir="t"/>
        </a:scene3d>
      </dgm:spPr>
      <dgm:t>
        <a:bodyPr/>
        <a:lstStyle/>
        <a:p>
          <a:endParaRPr lang="en-US"/>
        </a:p>
      </dgm:t>
    </dgm:pt>
    <dgm:pt modelId="{AB15A53B-37AA-4340-B8D1-B7D4D8A470D2}" type="sibTrans" cxnId="{3E66A946-E5E8-7147-84E0-59DB61967B90}">
      <dgm:prSet/>
      <dgm:spPr/>
      <dgm:t>
        <a:bodyPr/>
        <a:lstStyle/>
        <a:p>
          <a:endParaRPr lang="en-US"/>
        </a:p>
      </dgm:t>
    </dgm:pt>
    <dgm:pt modelId="{9C17C2EC-AA29-5847-8B8C-97CB865C316F}">
      <dgm:prSet phldrT="[Text]"/>
      <dgm:spPr/>
      <dgm:t>
        <a:bodyPr/>
        <a:lstStyle/>
        <a:p>
          <a:r>
            <a:rPr lang="en-US" dirty="0"/>
            <a:t>Address pain issues</a:t>
          </a:r>
        </a:p>
      </dgm:t>
    </dgm:pt>
    <dgm:pt modelId="{15CBB105-0817-D149-A107-6C1365000123}" type="parTrans" cxnId="{79E24901-0ADE-BF4A-A1B0-FDB9884E7E10}">
      <dgm:prSet/>
      <dgm:spPr>
        <a:scene3d>
          <a:camera prst="orthographicFront">
            <a:rot lat="0" lon="0" rev="10800000"/>
          </a:camera>
          <a:lightRig rig="threePt" dir="t"/>
        </a:scene3d>
      </dgm:spPr>
      <dgm:t>
        <a:bodyPr/>
        <a:lstStyle/>
        <a:p>
          <a:endParaRPr lang="en-US"/>
        </a:p>
      </dgm:t>
    </dgm:pt>
    <dgm:pt modelId="{35E995D7-A3FF-234B-853C-A79C970E9E23}" type="sibTrans" cxnId="{79E24901-0ADE-BF4A-A1B0-FDB9884E7E10}">
      <dgm:prSet/>
      <dgm:spPr/>
      <dgm:t>
        <a:bodyPr/>
        <a:lstStyle/>
        <a:p>
          <a:endParaRPr lang="en-US"/>
        </a:p>
      </dgm:t>
    </dgm:pt>
    <dgm:pt modelId="{1C805919-F8BB-2849-8628-80FF1F429BAF}">
      <dgm:prSet phldrT="[Text]"/>
      <dgm:spPr/>
      <dgm:t>
        <a:bodyPr/>
        <a:lstStyle/>
        <a:p>
          <a:r>
            <a:rPr lang="en-US" dirty="0"/>
            <a:t>Initiate substance use treatment</a:t>
          </a:r>
        </a:p>
      </dgm:t>
    </dgm:pt>
    <dgm:pt modelId="{405A12C1-BA35-1141-A21B-04D730FB5237}" type="parTrans" cxnId="{4DB23EBF-67B6-5A4D-905C-F245C03A598E}">
      <dgm:prSet/>
      <dgm:spPr/>
      <dgm:t>
        <a:bodyPr/>
        <a:lstStyle/>
        <a:p>
          <a:endParaRPr lang="en-US"/>
        </a:p>
      </dgm:t>
    </dgm:pt>
    <dgm:pt modelId="{40AD8A7F-100A-5D4C-A703-80FD712D4F95}" type="sibTrans" cxnId="{4DB23EBF-67B6-5A4D-905C-F245C03A598E}">
      <dgm:prSet/>
      <dgm:spPr/>
      <dgm:t>
        <a:bodyPr/>
        <a:lstStyle/>
        <a:p>
          <a:endParaRPr lang="en-US"/>
        </a:p>
      </dgm:t>
    </dgm:pt>
    <dgm:pt modelId="{59E890F5-7A83-8E4B-9DA8-267B0D43471F}" type="pres">
      <dgm:prSet presAssocID="{95B19EAC-F430-2C4D-BC20-222BF816DCF1}" presName="Name0" presStyleCnt="0">
        <dgm:presLayoutVars>
          <dgm:chMax val="1"/>
          <dgm:dir/>
          <dgm:animLvl val="ctr"/>
          <dgm:resizeHandles val="exact"/>
        </dgm:presLayoutVars>
      </dgm:prSet>
      <dgm:spPr/>
    </dgm:pt>
    <dgm:pt modelId="{0EF5D904-F2AB-6146-BA47-43B5322A11BA}" type="pres">
      <dgm:prSet presAssocID="{D2E9CB1D-5282-024A-99BF-E55084975803}" presName="centerShape" presStyleLbl="node0" presStyleIdx="0" presStyleCnt="1" custScaleX="193939" custScaleY="193939" custLinFactNeighborX="-330" custLinFactNeighborY="-12869"/>
      <dgm:spPr/>
    </dgm:pt>
    <dgm:pt modelId="{5E187BA2-F509-4F40-A493-9C5D5558C56C}" type="pres">
      <dgm:prSet presAssocID="{E307F461-36B7-2D47-81FC-0957C3C04B00}" presName="parTrans" presStyleLbl="sibTrans2D1" presStyleIdx="0" presStyleCnt="3"/>
      <dgm:spPr/>
    </dgm:pt>
    <dgm:pt modelId="{DB52802E-BB4D-2C4D-AD59-B51E99961596}" type="pres">
      <dgm:prSet presAssocID="{E307F461-36B7-2D47-81FC-0957C3C04B00}" presName="connectorText" presStyleLbl="sibTrans2D1" presStyleIdx="0" presStyleCnt="3"/>
      <dgm:spPr/>
    </dgm:pt>
    <dgm:pt modelId="{702494FF-2856-1248-AD92-C821478DC916}" type="pres">
      <dgm:prSet presAssocID="{D64B306B-9048-6847-B18A-5CE53B96F71E}" presName="node" presStyleLbl="node1" presStyleIdx="0" presStyleCnt="3" custRadScaleRad="145752" custRadScaleInc="-93255">
        <dgm:presLayoutVars>
          <dgm:bulletEnabled val="1"/>
        </dgm:presLayoutVars>
      </dgm:prSet>
      <dgm:spPr/>
    </dgm:pt>
    <dgm:pt modelId="{11A55361-2825-DF49-8804-E2601515D2CC}" type="pres">
      <dgm:prSet presAssocID="{15CBB105-0817-D149-A107-6C1365000123}" presName="parTrans" presStyleLbl="sibTrans2D1" presStyleIdx="1" presStyleCnt="3"/>
      <dgm:spPr/>
    </dgm:pt>
    <dgm:pt modelId="{A1FD8766-8579-AC40-8F3D-404CD83A6497}" type="pres">
      <dgm:prSet presAssocID="{15CBB105-0817-D149-A107-6C1365000123}" presName="connectorText" presStyleLbl="sibTrans2D1" presStyleIdx="1" presStyleCnt="3"/>
      <dgm:spPr/>
    </dgm:pt>
    <dgm:pt modelId="{BE9DE533-3901-A04A-8405-2F310C835FC4}" type="pres">
      <dgm:prSet presAssocID="{9C17C2EC-AA29-5847-8B8C-97CB865C316F}" presName="node" presStyleLbl="node1" presStyleIdx="1" presStyleCnt="3" custRadScaleRad="122090" custRadScaleInc="222996">
        <dgm:presLayoutVars>
          <dgm:bulletEnabled val="1"/>
        </dgm:presLayoutVars>
      </dgm:prSet>
      <dgm:spPr/>
    </dgm:pt>
    <dgm:pt modelId="{5D14DCF0-4191-E946-A8E9-C240DD564337}" type="pres">
      <dgm:prSet presAssocID="{405A12C1-BA35-1141-A21B-04D730FB5237}" presName="parTrans" presStyleLbl="sibTrans2D1" presStyleIdx="2" presStyleCnt="3"/>
      <dgm:spPr/>
    </dgm:pt>
    <dgm:pt modelId="{57BC387A-B5B3-8E41-9434-CE88820EF6C1}" type="pres">
      <dgm:prSet presAssocID="{405A12C1-BA35-1141-A21B-04D730FB5237}" presName="connectorText" presStyleLbl="sibTrans2D1" presStyleIdx="2" presStyleCnt="3"/>
      <dgm:spPr/>
    </dgm:pt>
    <dgm:pt modelId="{2B5831E5-86EF-674F-9761-E3D80AFBB24A}" type="pres">
      <dgm:prSet presAssocID="{1C805919-F8BB-2849-8628-80FF1F429BAF}" presName="node" presStyleLbl="node1" presStyleIdx="2" presStyleCnt="3" custRadScaleRad="134455" custRadScaleInc="-267570">
        <dgm:presLayoutVars>
          <dgm:bulletEnabled val="1"/>
        </dgm:presLayoutVars>
      </dgm:prSet>
      <dgm:spPr/>
    </dgm:pt>
  </dgm:ptLst>
  <dgm:cxnLst>
    <dgm:cxn modelId="{79E24901-0ADE-BF4A-A1B0-FDB9884E7E10}" srcId="{D2E9CB1D-5282-024A-99BF-E55084975803}" destId="{9C17C2EC-AA29-5847-8B8C-97CB865C316F}" srcOrd="1" destOrd="0" parTransId="{15CBB105-0817-D149-A107-6C1365000123}" sibTransId="{35E995D7-A3FF-234B-853C-A79C970E9E23}"/>
    <dgm:cxn modelId="{68C4A504-F85B-1048-BEAF-55F25047D91D}" srcId="{95B19EAC-F430-2C4D-BC20-222BF816DCF1}" destId="{D2E9CB1D-5282-024A-99BF-E55084975803}" srcOrd="0" destOrd="0" parTransId="{FA1F2402-EB3D-734F-B3B7-92D45E8022FD}" sibTransId="{BFA1F79B-DE1B-114D-A69A-60CF6AB143A5}"/>
    <dgm:cxn modelId="{FEBA6B2A-0FB8-CB4B-87F6-32108EE1F00E}" type="presOf" srcId="{15CBB105-0817-D149-A107-6C1365000123}" destId="{11A55361-2825-DF49-8804-E2601515D2CC}" srcOrd="0" destOrd="0" presId="urn:microsoft.com/office/officeart/2005/8/layout/radial5"/>
    <dgm:cxn modelId="{3E66A946-E5E8-7147-84E0-59DB61967B90}" srcId="{D2E9CB1D-5282-024A-99BF-E55084975803}" destId="{D64B306B-9048-6847-B18A-5CE53B96F71E}" srcOrd="0" destOrd="0" parTransId="{E307F461-36B7-2D47-81FC-0957C3C04B00}" sibTransId="{AB15A53B-37AA-4340-B8D1-B7D4D8A470D2}"/>
    <dgm:cxn modelId="{620BE777-041C-A443-824F-A78B6E58C0AE}" type="presOf" srcId="{405A12C1-BA35-1141-A21B-04D730FB5237}" destId="{5D14DCF0-4191-E946-A8E9-C240DD564337}" srcOrd="0" destOrd="0" presId="urn:microsoft.com/office/officeart/2005/8/layout/radial5"/>
    <dgm:cxn modelId="{FA467D91-7723-164D-B137-57BE5262759E}" type="presOf" srcId="{405A12C1-BA35-1141-A21B-04D730FB5237}" destId="{57BC387A-B5B3-8E41-9434-CE88820EF6C1}" srcOrd="1" destOrd="0" presId="urn:microsoft.com/office/officeart/2005/8/layout/radial5"/>
    <dgm:cxn modelId="{C5B3E891-6186-C948-B6E3-DC2C0DE040EF}" type="presOf" srcId="{D2E9CB1D-5282-024A-99BF-E55084975803}" destId="{0EF5D904-F2AB-6146-BA47-43B5322A11BA}" srcOrd="0" destOrd="0" presId="urn:microsoft.com/office/officeart/2005/8/layout/radial5"/>
    <dgm:cxn modelId="{A2AE6F95-8B41-BE41-B345-78B9D11E9672}" type="presOf" srcId="{15CBB105-0817-D149-A107-6C1365000123}" destId="{A1FD8766-8579-AC40-8F3D-404CD83A6497}" srcOrd="1" destOrd="0" presId="urn:microsoft.com/office/officeart/2005/8/layout/radial5"/>
    <dgm:cxn modelId="{6315F798-830A-A043-B637-E4F2BD710926}" type="presOf" srcId="{E307F461-36B7-2D47-81FC-0957C3C04B00}" destId="{5E187BA2-F509-4F40-A493-9C5D5558C56C}" srcOrd="0" destOrd="0" presId="urn:microsoft.com/office/officeart/2005/8/layout/radial5"/>
    <dgm:cxn modelId="{E10E729C-11ED-DD45-A43B-1378351C6EA5}" type="presOf" srcId="{E307F461-36B7-2D47-81FC-0957C3C04B00}" destId="{DB52802E-BB4D-2C4D-AD59-B51E99961596}" srcOrd="1" destOrd="0" presId="urn:microsoft.com/office/officeart/2005/8/layout/radial5"/>
    <dgm:cxn modelId="{DFAD66A2-522E-6844-AC06-8AD4A4F7A319}" type="presOf" srcId="{95B19EAC-F430-2C4D-BC20-222BF816DCF1}" destId="{59E890F5-7A83-8E4B-9DA8-267B0D43471F}" srcOrd="0" destOrd="0" presId="urn:microsoft.com/office/officeart/2005/8/layout/radial5"/>
    <dgm:cxn modelId="{4DB23EBF-67B6-5A4D-905C-F245C03A598E}" srcId="{D2E9CB1D-5282-024A-99BF-E55084975803}" destId="{1C805919-F8BB-2849-8628-80FF1F429BAF}" srcOrd="2" destOrd="0" parTransId="{405A12C1-BA35-1141-A21B-04D730FB5237}" sibTransId="{40AD8A7F-100A-5D4C-A703-80FD712D4F95}"/>
    <dgm:cxn modelId="{AA0E1EE0-82F4-1240-B48C-EAA6CAD782D1}" type="presOf" srcId="{1C805919-F8BB-2849-8628-80FF1F429BAF}" destId="{2B5831E5-86EF-674F-9761-E3D80AFBB24A}" srcOrd="0" destOrd="0" presId="urn:microsoft.com/office/officeart/2005/8/layout/radial5"/>
    <dgm:cxn modelId="{48613BF2-CAA8-6D41-ABC1-17EAFBCD5EC3}" type="presOf" srcId="{D64B306B-9048-6847-B18A-5CE53B96F71E}" destId="{702494FF-2856-1248-AD92-C821478DC916}" srcOrd="0" destOrd="0" presId="urn:microsoft.com/office/officeart/2005/8/layout/radial5"/>
    <dgm:cxn modelId="{2CA192F5-9352-D744-B799-55275C8BE4C8}" type="presOf" srcId="{9C17C2EC-AA29-5847-8B8C-97CB865C316F}" destId="{BE9DE533-3901-A04A-8405-2F310C835FC4}" srcOrd="0" destOrd="0" presId="urn:microsoft.com/office/officeart/2005/8/layout/radial5"/>
    <dgm:cxn modelId="{AB618A5A-C003-1149-93C6-4D74AF35EA10}" type="presParOf" srcId="{59E890F5-7A83-8E4B-9DA8-267B0D43471F}" destId="{0EF5D904-F2AB-6146-BA47-43B5322A11BA}" srcOrd="0" destOrd="0" presId="urn:microsoft.com/office/officeart/2005/8/layout/radial5"/>
    <dgm:cxn modelId="{5AFF41A9-A365-2847-B7F0-C6B0DE0046BA}" type="presParOf" srcId="{59E890F5-7A83-8E4B-9DA8-267B0D43471F}" destId="{5E187BA2-F509-4F40-A493-9C5D5558C56C}" srcOrd="1" destOrd="0" presId="urn:microsoft.com/office/officeart/2005/8/layout/radial5"/>
    <dgm:cxn modelId="{3B2AA60D-3CE1-A74F-A84B-CB243C4B778A}" type="presParOf" srcId="{5E187BA2-F509-4F40-A493-9C5D5558C56C}" destId="{DB52802E-BB4D-2C4D-AD59-B51E99961596}" srcOrd="0" destOrd="0" presId="urn:microsoft.com/office/officeart/2005/8/layout/radial5"/>
    <dgm:cxn modelId="{5F7E9262-BB48-5340-904C-41922356F1D9}" type="presParOf" srcId="{59E890F5-7A83-8E4B-9DA8-267B0D43471F}" destId="{702494FF-2856-1248-AD92-C821478DC916}" srcOrd="2" destOrd="0" presId="urn:microsoft.com/office/officeart/2005/8/layout/radial5"/>
    <dgm:cxn modelId="{1F0847C4-6D2D-6B4E-B094-B5830604C6E8}" type="presParOf" srcId="{59E890F5-7A83-8E4B-9DA8-267B0D43471F}" destId="{11A55361-2825-DF49-8804-E2601515D2CC}" srcOrd="3" destOrd="0" presId="urn:microsoft.com/office/officeart/2005/8/layout/radial5"/>
    <dgm:cxn modelId="{DDA8AF64-41FE-9643-995E-152F1A014B34}" type="presParOf" srcId="{11A55361-2825-DF49-8804-E2601515D2CC}" destId="{A1FD8766-8579-AC40-8F3D-404CD83A6497}" srcOrd="0" destOrd="0" presId="urn:microsoft.com/office/officeart/2005/8/layout/radial5"/>
    <dgm:cxn modelId="{C4CA572F-D1E3-0D49-AE16-EA87340D8A27}" type="presParOf" srcId="{59E890F5-7A83-8E4B-9DA8-267B0D43471F}" destId="{BE9DE533-3901-A04A-8405-2F310C835FC4}" srcOrd="4" destOrd="0" presId="urn:microsoft.com/office/officeart/2005/8/layout/radial5"/>
    <dgm:cxn modelId="{F86FA80A-5BA8-2C4D-BE63-CE64042C8C43}" type="presParOf" srcId="{59E890F5-7A83-8E4B-9DA8-267B0D43471F}" destId="{5D14DCF0-4191-E946-A8E9-C240DD564337}" srcOrd="5" destOrd="0" presId="urn:microsoft.com/office/officeart/2005/8/layout/radial5"/>
    <dgm:cxn modelId="{A086E974-FDF1-0A43-9675-096D57D7F7F4}" type="presParOf" srcId="{5D14DCF0-4191-E946-A8E9-C240DD564337}" destId="{57BC387A-B5B3-8E41-9434-CE88820EF6C1}" srcOrd="0" destOrd="0" presId="urn:microsoft.com/office/officeart/2005/8/layout/radial5"/>
    <dgm:cxn modelId="{D00965CB-09B4-0B45-BF2B-4CF27282B8B8}" type="presParOf" srcId="{59E890F5-7A83-8E4B-9DA8-267B0D43471F}" destId="{2B5831E5-86EF-674F-9761-E3D80AFBB24A}"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951F2-7161-E84A-95E6-70D043C6849E}">
      <dsp:nvSpPr>
        <dsp:cNvPr id="0" name=""/>
        <dsp:cNvSpPr/>
      </dsp:nvSpPr>
      <dsp:spPr>
        <a:xfrm>
          <a:off x="3229" y="978665"/>
          <a:ext cx="3143361" cy="12324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Acute Pain</a:t>
          </a:r>
        </a:p>
        <a:p>
          <a:pPr marL="0" lvl="0" indent="0" algn="ctr" defTabSz="1066800">
            <a:lnSpc>
              <a:spcPct val="90000"/>
            </a:lnSpc>
            <a:spcBef>
              <a:spcPct val="0"/>
            </a:spcBef>
            <a:spcAft>
              <a:spcPct val="35000"/>
            </a:spcAft>
            <a:buNone/>
          </a:pPr>
          <a:r>
            <a:rPr lang="en-US" sz="2400" i="1" kern="1200" dirty="0">
              <a:solidFill>
                <a:srgbClr val="FFFF00"/>
              </a:solidFill>
            </a:rPr>
            <a:t>Weeks 0-6</a:t>
          </a:r>
        </a:p>
      </dsp:txBody>
      <dsp:txXfrm>
        <a:off x="3229" y="978665"/>
        <a:ext cx="2835252" cy="1232436"/>
      </dsp:txXfrm>
    </dsp:sp>
    <dsp:sp modelId="{307A773C-50C3-1843-BB60-F0B5547FEFD7}">
      <dsp:nvSpPr>
        <dsp:cNvPr id="0" name=""/>
        <dsp:cNvSpPr/>
      </dsp:nvSpPr>
      <dsp:spPr>
        <a:xfrm>
          <a:off x="2517918" y="978665"/>
          <a:ext cx="3479512" cy="12324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Sub-acute Pain</a:t>
          </a:r>
        </a:p>
        <a:p>
          <a:pPr marL="0" lvl="0" indent="0" algn="ctr" defTabSz="1066800">
            <a:lnSpc>
              <a:spcPct val="90000"/>
            </a:lnSpc>
            <a:spcBef>
              <a:spcPct val="0"/>
            </a:spcBef>
            <a:spcAft>
              <a:spcPct val="35000"/>
            </a:spcAft>
            <a:buNone/>
          </a:pPr>
          <a:r>
            <a:rPr lang="en-US" sz="2400" i="1" kern="1200" dirty="0">
              <a:solidFill>
                <a:srgbClr val="FFFF00"/>
              </a:solidFill>
            </a:rPr>
            <a:t>Weeks 6-12</a:t>
          </a:r>
        </a:p>
      </dsp:txBody>
      <dsp:txXfrm>
        <a:off x="3134136" y="978665"/>
        <a:ext cx="2247076" cy="1232436"/>
      </dsp:txXfrm>
    </dsp:sp>
    <dsp:sp modelId="{D7E2BA94-B435-BE43-97B1-CB29615AC958}">
      <dsp:nvSpPr>
        <dsp:cNvPr id="0" name=""/>
        <dsp:cNvSpPr/>
      </dsp:nvSpPr>
      <dsp:spPr>
        <a:xfrm>
          <a:off x="5368759" y="978665"/>
          <a:ext cx="3143361" cy="12324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Chronic Pain</a:t>
          </a:r>
        </a:p>
        <a:p>
          <a:pPr marL="0" lvl="0" indent="0" algn="ctr" defTabSz="1066800">
            <a:lnSpc>
              <a:spcPct val="90000"/>
            </a:lnSpc>
            <a:spcBef>
              <a:spcPct val="0"/>
            </a:spcBef>
            <a:spcAft>
              <a:spcPct val="35000"/>
            </a:spcAft>
            <a:buNone/>
          </a:pPr>
          <a:r>
            <a:rPr lang="en-US" sz="2400" i="1" kern="1200" dirty="0">
              <a:solidFill>
                <a:srgbClr val="FFFF00"/>
              </a:solidFill>
            </a:rPr>
            <a:t>Weeks 12+</a:t>
          </a:r>
        </a:p>
      </dsp:txBody>
      <dsp:txXfrm>
        <a:off x="5984977" y="978665"/>
        <a:ext cx="1910925" cy="1232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AEF9B-A467-0E4D-8EFA-3542B3538A39}">
      <dsp:nvSpPr>
        <dsp:cNvPr id="0" name=""/>
        <dsp:cNvSpPr/>
      </dsp:nvSpPr>
      <dsp:spPr>
        <a:xfrm>
          <a:off x="39" y="33458"/>
          <a:ext cx="3780935" cy="9383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Moderate-Severe Pain</a:t>
          </a:r>
        </a:p>
      </dsp:txBody>
      <dsp:txXfrm>
        <a:off x="39" y="33458"/>
        <a:ext cx="3780935" cy="938331"/>
      </dsp:txXfrm>
    </dsp:sp>
    <dsp:sp modelId="{00C58E4B-400D-C94F-BA56-96E2BE161CC4}">
      <dsp:nvSpPr>
        <dsp:cNvPr id="0" name=""/>
        <dsp:cNvSpPr/>
      </dsp:nvSpPr>
      <dsp:spPr>
        <a:xfrm>
          <a:off x="39" y="971789"/>
          <a:ext cx="3780935" cy="1556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Surgery</a:t>
          </a:r>
        </a:p>
        <a:p>
          <a:pPr marL="228600" lvl="1" indent="-228600" algn="l" defTabSz="1200150">
            <a:lnSpc>
              <a:spcPct val="90000"/>
            </a:lnSpc>
            <a:spcBef>
              <a:spcPct val="0"/>
            </a:spcBef>
            <a:spcAft>
              <a:spcPct val="15000"/>
            </a:spcAft>
            <a:buChar char="•"/>
          </a:pPr>
          <a:r>
            <a:rPr lang="en-US" sz="2700" kern="1200" dirty="0"/>
            <a:t>Fractures</a:t>
          </a:r>
        </a:p>
        <a:p>
          <a:pPr marL="228600" lvl="1" indent="-228600" algn="l" defTabSz="1200150">
            <a:lnSpc>
              <a:spcPct val="90000"/>
            </a:lnSpc>
            <a:spcBef>
              <a:spcPct val="0"/>
            </a:spcBef>
            <a:spcAft>
              <a:spcPct val="15000"/>
            </a:spcAft>
            <a:buChar char="•"/>
          </a:pPr>
          <a:r>
            <a:rPr lang="en-US" sz="2700" kern="1200" dirty="0"/>
            <a:t>Burns</a:t>
          </a:r>
        </a:p>
      </dsp:txBody>
      <dsp:txXfrm>
        <a:off x="39" y="971789"/>
        <a:ext cx="3780935" cy="1556415"/>
      </dsp:txXfrm>
    </dsp:sp>
    <dsp:sp modelId="{197ED23D-DB17-A742-8E40-27162B0416DA}">
      <dsp:nvSpPr>
        <dsp:cNvPr id="0" name=""/>
        <dsp:cNvSpPr/>
      </dsp:nvSpPr>
      <dsp:spPr>
        <a:xfrm>
          <a:off x="4310305" y="33458"/>
          <a:ext cx="3780935" cy="9383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Mild-Moderate Pain</a:t>
          </a:r>
        </a:p>
      </dsp:txBody>
      <dsp:txXfrm>
        <a:off x="4310305" y="33458"/>
        <a:ext cx="3780935" cy="938331"/>
      </dsp:txXfrm>
    </dsp:sp>
    <dsp:sp modelId="{6B4B21C9-DB68-A041-A2A4-5F8DE099C5C9}">
      <dsp:nvSpPr>
        <dsp:cNvPr id="0" name=""/>
        <dsp:cNvSpPr/>
      </dsp:nvSpPr>
      <dsp:spPr>
        <a:xfrm>
          <a:off x="4310305" y="971789"/>
          <a:ext cx="3780935" cy="1556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Musculoskeletal</a:t>
          </a:r>
        </a:p>
        <a:p>
          <a:pPr marL="228600" lvl="1" indent="-228600" algn="l" defTabSz="1200150">
            <a:lnSpc>
              <a:spcPct val="90000"/>
            </a:lnSpc>
            <a:spcBef>
              <a:spcPct val="0"/>
            </a:spcBef>
            <a:spcAft>
              <a:spcPct val="15000"/>
            </a:spcAft>
            <a:buChar char="•"/>
          </a:pPr>
          <a:r>
            <a:rPr lang="en-US" sz="2700" kern="1200" dirty="0"/>
            <a:t>Odontogenic</a:t>
          </a:r>
        </a:p>
        <a:p>
          <a:pPr marL="228600" lvl="1" indent="-228600" algn="l" defTabSz="1200150">
            <a:lnSpc>
              <a:spcPct val="90000"/>
            </a:lnSpc>
            <a:spcBef>
              <a:spcPct val="0"/>
            </a:spcBef>
            <a:spcAft>
              <a:spcPct val="15000"/>
            </a:spcAft>
            <a:buChar char="•"/>
          </a:pPr>
          <a:r>
            <a:rPr lang="en-US" sz="2700" kern="1200" dirty="0"/>
            <a:t>Headaches</a:t>
          </a:r>
        </a:p>
      </dsp:txBody>
      <dsp:txXfrm>
        <a:off x="4310305" y="971789"/>
        <a:ext cx="3780935" cy="1556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BF0F-32AC-684E-91F0-FFDFD192DB70}">
      <dsp:nvSpPr>
        <dsp:cNvPr id="0" name=""/>
        <dsp:cNvSpPr/>
      </dsp:nvSpPr>
      <dsp:spPr>
        <a:xfrm rot="16200000">
          <a:off x="627" y="3"/>
          <a:ext cx="2924030" cy="295335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dirty="0"/>
            <a:t>Physicians</a:t>
          </a:r>
        </a:p>
        <a:p>
          <a:pPr marL="171450" lvl="1" indent="-171450" algn="l" defTabSz="711200">
            <a:lnSpc>
              <a:spcPct val="90000"/>
            </a:lnSpc>
            <a:spcBef>
              <a:spcPct val="0"/>
            </a:spcBef>
            <a:spcAft>
              <a:spcPct val="15000"/>
            </a:spcAft>
            <a:buChar char="•"/>
          </a:pPr>
          <a:r>
            <a:rPr lang="en-US" sz="1600" kern="1200" dirty="0"/>
            <a:t>Fear of deception</a:t>
          </a:r>
        </a:p>
        <a:p>
          <a:pPr marL="171450" lvl="1" indent="-171450" algn="l" defTabSz="711200">
            <a:lnSpc>
              <a:spcPct val="90000"/>
            </a:lnSpc>
            <a:spcBef>
              <a:spcPct val="0"/>
            </a:spcBef>
            <a:spcAft>
              <a:spcPct val="15000"/>
            </a:spcAft>
            <a:buChar char="•"/>
          </a:pPr>
          <a:r>
            <a:rPr lang="en-US" sz="1600" kern="1200" dirty="0"/>
            <a:t>Inconsistency </a:t>
          </a:r>
        </a:p>
        <a:p>
          <a:pPr marL="171450" lvl="1" indent="-171450" algn="l" defTabSz="711200">
            <a:lnSpc>
              <a:spcPct val="90000"/>
            </a:lnSpc>
            <a:spcBef>
              <a:spcPct val="0"/>
            </a:spcBef>
            <a:spcAft>
              <a:spcPct val="15000"/>
            </a:spcAft>
            <a:buChar char="•"/>
          </a:pPr>
          <a:r>
            <a:rPr lang="en-US" sz="1600" kern="1200" dirty="0"/>
            <a:t>Avoidance </a:t>
          </a:r>
        </a:p>
      </dsp:txBody>
      <dsp:txXfrm rot="5400000">
        <a:off x="-14037" y="745674"/>
        <a:ext cx="2441653" cy="1462015"/>
      </dsp:txXfrm>
    </dsp:sp>
    <dsp:sp modelId="{F54CBE53-64F6-AD47-A971-E04C679EA008}">
      <dsp:nvSpPr>
        <dsp:cNvPr id="0" name=""/>
        <dsp:cNvSpPr/>
      </dsp:nvSpPr>
      <dsp:spPr>
        <a:xfrm rot="5400000">
          <a:off x="3069750" y="3"/>
          <a:ext cx="2924030" cy="295335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dirty="0"/>
            <a:t>Patients with OUD</a:t>
          </a:r>
        </a:p>
        <a:p>
          <a:pPr marL="171450" lvl="1" indent="-171450" algn="l" defTabSz="711200">
            <a:lnSpc>
              <a:spcPct val="90000"/>
            </a:lnSpc>
            <a:spcBef>
              <a:spcPct val="0"/>
            </a:spcBef>
            <a:spcAft>
              <a:spcPct val="15000"/>
            </a:spcAft>
            <a:buChar char="•"/>
          </a:pPr>
          <a:r>
            <a:rPr lang="en-US" sz="1600" kern="1200" dirty="0"/>
            <a:t>Mistreatment </a:t>
          </a:r>
        </a:p>
        <a:p>
          <a:pPr marL="171450" lvl="1" indent="-171450" algn="l" defTabSz="711200">
            <a:lnSpc>
              <a:spcPct val="90000"/>
            </a:lnSpc>
            <a:spcBef>
              <a:spcPct val="0"/>
            </a:spcBef>
            <a:spcAft>
              <a:spcPct val="15000"/>
            </a:spcAft>
            <a:buChar char="•"/>
          </a:pPr>
          <a:r>
            <a:rPr lang="en-US" sz="1600" kern="1200" dirty="0"/>
            <a:t>Stigmatization</a:t>
          </a:r>
        </a:p>
      </dsp:txBody>
      <dsp:txXfrm rot="-5400000">
        <a:off x="3566791" y="745675"/>
        <a:ext cx="2441653" cy="1462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5D904-F2AB-6146-BA47-43B5322A11BA}">
      <dsp:nvSpPr>
        <dsp:cNvPr id="0" name=""/>
        <dsp:cNvSpPr/>
      </dsp:nvSpPr>
      <dsp:spPr>
        <a:xfrm>
          <a:off x="2404404" y="917958"/>
          <a:ext cx="3120152" cy="3120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Treat acute condition</a:t>
          </a:r>
        </a:p>
      </dsp:txBody>
      <dsp:txXfrm>
        <a:off x="2861340" y="1374894"/>
        <a:ext cx="2206280" cy="2206280"/>
      </dsp:txXfrm>
    </dsp:sp>
    <dsp:sp modelId="{5E187BA2-F509-4F40-A493-9C5D5558C56C}">
      <dsp:nvSpPr>
        <dsp:cNvPr id="0" name=""/>
        <dsp:cNvSpPr/>
      </dsp:nvSpPr>
      <dsp:spPr>
        <a:xfrm rot="12296655">
          <a:off x="2115466" y="1420498"/>
          <a:ext cx="326729" cy="54700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10799999"/>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208913" y="1550567"/>
        <a:ext cx="228710" cy="328202"/>
      </dsp:txXfrm>
    </dsp:sp>
    <dsp:sp modelId="{702494FF-2856-1248-AD92-C821478DC916}">
      <dsp:nvSpPr>
        <dsp:cNvPr id="0" name=""/>
        <dsp:cNvSpPr/>
      </dsp:nvSpPr>
      <dsp:spPr>
        <a:xfrm>
          <a:off x="457169" y="416438"/>
          <a:ext cx="1608832" cy="1608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Manage withdrawal symptoms</a:t>
          </a:r>
        </a:p>
      </dsp:txBody>
      <dsp:txXfrm>
        <a:off x="692777" y="652046"/>
        <a:ext cx="1137616" cy="1137616"/>
      </dsp:txXfrm>
    </dsp:sp>
    <dsp:sp modelId="{11A55361-2825-DF49-8804-E2601515D2CC}">
      <dsp:nvSpPr>
        <dsp:cNvPr id="0" name=""/>
        <dsp:cNvSpPr/>
      </dsp:nvSpPr>
      <dsp:spPr>
        <a:xfrm rot="9170555">
          <a:off x="2169537" y="3045917"/>
          <a:ext cx="309582" cy="54700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257293" y="3134121"/>
        <a:ext cx="216707" cy="328202"/>
      </dsp:txXfrm>
    </dsp:sp>
    <dsp:sp modelId="{BE9DE533-3901-A04A-8405-2F310C835FC4}">
      <dsp:nvSpPr>
        <dsp:cNvPr id="0" name=""/>
        <dsp:cNvSpPr/>
      </dsp:nvSpPr>
      <dsp:spPr>
        <a:xfrm>
          <a:off x="536521" y="3019473"/>
          <a:ext cx="1608832" cy="1608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Address pain issues</a:t>
          </a:r>
        </a:p>
      </dsp:txBody>
      <dsp:txXfrm>
        <a:off x="772129" y="3255081"/>
        <a:ext cx="1137616" cy="1137616"/>
      </dsp:txXfrm>
    </dsp:sp>
    <dsp:sp modelId="{5D14DCF0-4191-E946-A8E9-C240DD564337}">
      <dsp:nvSpPr>
        <dsp:cNvPr id="0" name=""/>
        <dsp:cNvSpPr/>
      </dsp:nvSpPr>
      <dsp:spPr>
        <a:xfrm rot="29464">
          <a:off x="5662028" y="2220503"/>
          <a:ext cx="331346" cy="547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62030" y="2329477"/>
        <a:ext cx="231942" cy="328202"/>
      </dsp:txXfrm>
    </dsp:sp>
    <dsp:sp modelId="{2B5831E5-86EF-674F-9761-E3D80AFBB24A}">
      <dsp:nvSpPr>
        <dsp:cNvPr id="0" name=""/>
        <dsp:cNvSpPr/>
      </dsp:nvSpPr>
      <dsp:spPr>
        <a:xfrm>
          <a:off x="6149629" y="1699242"/>
          <a:ext cx="1608832" cy="1608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Initiate substance use treatment</a:t>
          </a:r>
        </a:p>
      </dsp:txBody>
      <dsp:txXfrm>
        <a:off x="6385237" y="1934850"/>
        <a:ext cx="1137616" cy="11376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Cross-sectional study of 950,000 patients at academic health system (Duke) from 2013-2018, examined rates of chronic non-cancer pain (CNCP) by SUD status, approximately 11% had any SUD, about 1.3% had OUD </a:t>
            </a:r>
          </a:p>
        </p:txBody>
      </p:sp>
    </p:spTree>
    <p:extLst>
      <p:ext uri="{BB962C8B-B14F-4D97-AF65-F5344CB8AC3E}">
        <p14:creationId xmlns:p14="http://schemas.microsoft.com/office/powerpoint/2010/main" val="221284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732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Study of 1300 people who use drugs in Vancouver BC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Adjusted for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age, ethnicity, homelessness, incarceration, violence, mental illness, overdose, heroin use, prescription opioid use, methamphetamine use, and heavy alcohol use.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33282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may include careful physical exam, judicious ordering of diagnostic tests</a:t>
            </a:r>
          </a:p>
          <a:p>
            <a:endParaRPr lang="en-US" dirty="0"/>
          </a:p>
          <a:p>
            <a:r>
              <a:rPr lang="en-US" dirty="0"/>
              <a:t>Both from American Association of Neurological Surgeons, </a:t>
            </a:r>
            <a:r>
              <a:rPr lang="en-US" dirty="0" err="1"/>
              <a:t>aans.org</a:t>
            </a:r>
            <a:endParaRPr lang="en-US" dirty="0"/>
          </a:p>
        </p:txBody>
      </p:sp>
    </p:spTree>
    <p:extLst>
      <p:ext uri="{BB962C8B-B14F-4D97-AF65-F5344CB8AC3E}">
        <p14:creationId xmlns:p14="http://schemas.microsoft.com/office/powerpoint/2010/main" val="400161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Emerging evidence of unhealthy gabapentin use </a:t>
            </a:r>
          </a:p>
          <a:p>
            <a:pPr marL="228600" indent="-228600">
              <a:buAutoNum type="arabicParenR"/>
            </a:pPr>
            <a:r>
              <a:rPr lang="en-US" dirty="0"/>
              <a:t>Study of self-reported gabapentin misuse in patients with OUD compared to general population </a:t>
            </a:r>
          </a:p>
          <a:p>
            <a:pPr marL="228600" indent="-228600">
              <a:buAutoNum type="arabicParenR"/>
            </a:pPr>
            <a:r>
              <a:rPr lang="en-US" dirty="0"/>
              <a:t>Case-control study of fatal opioid overdoses in Ontario from 1997-2013. After adjusting for confounders, odds of fatal overdose were 1.5 times higher in patients co-prescribed opioids and gabapentin, possible dose-response association </a:t>
            </a:r>
          </a:p>
        </p:txBody>
      </p:sp>
    </p:spTree>
    <p:extLst>
      <p:ext uri="{BB962C8B-B14F-4D97-AF65-F5344CB8AC3E}">
        <p14:creationId xmlns:p14="http://schemas.microsoft.com/office/powerpoint/2010/main" val="275776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14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56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02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focus on treating the acute medical/surgical issue. </a:t>
            </a:r>
          </a:p>
          <a:p>
            <a:r>
              <a:rPr lang="en-US" dirty="0"/>
              <a:t>To do this, it is necessary to aggressively manage withdrawal and pain. </a:t>
            </a:r>
          </a:p>
          <a:p>
            <a:r>
              <a:rPr lang="en-US" dirty="0"/>
              <a:t>Opportunity to initiate and link with SUD treatment, but this is not necessary if patient hesitant. </a:t>
            </a:r>
          </a:p>
          <a:p>
            <a:r>
              <a:rPr lang="en-US" dirty="0"/>
              <a:t>Important to ensure entire care team is on the same page, transparent discussions are key. </a:t>
            </a:r>
          </a:p>
        </p:txBody>
      </p:sp>
    </p:spTree>
    <p:extLst>
      <p:ext uri="{BB962C8B-B14F-4D97-AF65-F5344CB8AC3E}">
        <p14:creationId xmlns:p14="http://schemas.microsoft.com/office/powerpoint/2010/main" val="253476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a:t>
            </a:r>
          </a:p>
          <a:p>
            <a:pPr marL="171450" indent="-171450">
              <a:buFontTx/>
              <a:buChar char="-"/>
            </a:pPr>
            <a:r>
              <a:rPr lang="en-US" dirty="0"/>
              <a:t>What is the patient’s perspective? How worried are they? </a:t>
            </a:r>
          </a:p>
          <a:p>
            <a:pPr marL="171450" indent="-171450">
              <a:buFontTx/>
              <a:buChar char="-"/>
            </a:pPr>
            <a:r>
              <a:rPr lang="en-US" dirty="0"/>
              <a:t>Any recent experience with opioids during recovery? </a:t>
            </a:r>
          </a:p>
        </p:txBody>
      </p:sp>
    </p:spTree>
    <p:extLst>
      <p:ext uri="{BB962C8B-B14F-4D97-AF65-F5344CB8AC3E}">
        <p14:creationId xmlns:p14="http://schemas.microsoft.com/office/powerpoint/2010/main" val="2415036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nccc.ucsf.edu/" TargetMode="External"/><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320" y="92597"/>
            <a:ext cx="2241111" cy="759423"/>
          </a:xfrm>
          <a:prstGeom prst="rect">
            <a:avLst/>
          </a:prstGeom>
        </p:spPr>
      </p:pic>
    </p:spTree>
    <p:extLst>
      <p:ext uri="{BB962C8B-B14F-4D97-AF65-F5344CB8AC3E}">
        <p14:creationId xmlns:p14="http://schemas.microsoft.com/office/powerpoint/2010/main" val="3444683897"/>
      </p:ext>
    </p:extLst>
  </p:cSld>
  <p:clrMapOvr>
    <a:masterClrMapping/>
  </p:clrMapOvr>
  <p:transition spd="slow"/>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aphicFrame>
        <p:nvGraphicFramePr>
          <p:cNvPr id="4" name="Chart 3"/>
          <p:cNvGraphicFramePr/>
          <p:nvPr userDrawn="1">
            <p:extLst>
              <p:ext uri="{D42A27DB-BD31-4B8C-83A1-F6EECF244321}">
                <p14:modId xmlns:p14="http://schemas.microsoft.com/office/powerpoint/2010/main" val="809355522"/>
              </p:ext>
            </p:extLst>
          </p:nvPr>
        </p:nvGraphicFramePr>
        <p:xfrm>
          <a:off x="1143000" y="1905000"/>
          <a:ext cx="6858000" cy="443104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76DF92B9-B56F-1043-803F-B103D00B4C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6354676"/>
            <a:ext cx="838200" cy="488722"/>
          </a:xfrm>
          <a:prstGeom prst="rect">
            <a:avLst/>
          </a:prstGeom>
        </p:spPr>
      </p:pic>
      <p:pic>
        <p:nvPicPr>
          <p:cNvPr id="10" name="Picture 9" descr="background.jpg"/>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
        <p:nvSpPr>
          <p:cNvPr id="9" name="Content Placeholder 3"/>
          <p:cNvSpPr>
            <a:spLocks noGrp="1"/>
          </p:cNvSpPr>
          <p:nvPr>
            <p:ph sz="half" idx="2" hasCustomPrompt="1"/>
          </p:nvPr>
        </p:nvSpPr>
        <p:spPr>
          <a:xfrm>
            <a:off x="323849" y="1514139"/>
            <a:ext cx="8497063" cy="4800600"/>
          </a:xfrm>
          <a:prstGeom prst="rect">
            <a:avLst/>
          </a:prstGeom>
        </p:spPr>
        <p:txBody>
          <a:bodyPr anchor="t" anchorCtr="0">
            <a:normAutofit/>
          </a:bodyPr>
          <a:lstStyle>
            <a:lvl1pPr marL="274320" indent="-228600">
              <a:lnSpc>
                <a:spcPct val="100000"/>
              </a:lnSpc>
              <a:spcBef>
                <a:spcPts val="1600"/>
              </a:spcBef>
              <a:buClr>
                <a:schemeClr val="bg1"/>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2" name="Picture 11">
            <a:extLst>
              <a:ext uri="{FF2B5EF4-FFF2-40B4-BE49-F238E27FC236}">
                <a16:creationId xmlns:a16="http://schemas.microsoft.com/office/drawing/2014/main" id="{1DA4A951-EAE4-8845-9F08-00F0AB866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3488979905"/>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pic>
        <p:nvPicPr>
          <p:cNvPr id="25" name="Picture 24">
            <a:extLst>
              <a:ext uri="{FF2B5EF4-FFF2-40B4-BE49-F238E27FC236}">
                <a16:creationId xmlns:a16="http://schemas.microsoft.com/office/drawing/2014/main" id="{675DE910-BA0B-244E-A63C-A657345E4D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518541844"/>
      </p:ext>
    </p:extLst>
  </p:cSld>
  <p:clrMapOvr>
    <a:masterClrMapping/>
  </p:clrMapOvr>
  <p:transition spd="slow"/>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7" name="TextBox 6">
            <a:extLst>
              <a:ext uri="{FF2B5EF4-FFF2-40B4-BE49-F238E27FC236}">
                <a16:creationId xmlns:a16="http://schemas.microsoft.com/office/drawing/2014/main" id="{72B2931C-D345-254E-BF05-8F2700703447}"/>
              </a:ext>
            </a:extLst>
          </p:cNvPr>
          <p:cNvSpPr txBox="1"/>
          <p:nvPr userDrawn="1"/>
        </p:nvSpPr>
        <p:spPr>
          <a:xfrm>
            <a:off x="436598" y="4091845"/>
            <a:ext cx="8209381" cy="1154162"/>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2000" i="0" dirty="0">
                <a:solidFill>
                  <a:schemeClr val="tx1"/>
                </a:solidFill>
                <a:latin typeface="Arial"/>
              </a:rPr>
              <a:t>The content in this presentation are those of the author(s) and do not necessarily represent the official views of, nor an endorsement, by HRSA, HHS, or the U.S. Government. </a:t>
            </a:r>
          </a:p>
        </p:txBody>
      </p:sp>
      <p:sp>
        <p:nvSpPr>
          <p:cNvPr id="8" name="Rectangle 7">
            <a:extLst>
              <a:ext uri="{FF2B5EF4-FFF2-40B4-BE49-F238E27FC236}">
                <a16:creationId xmlns:a16="http://schemas.microsoft.com/office/drawing/2014/main" id="{863BC9B1-3364-7B4B-958D-F109BCD60A96}"/>
              </a:ext>
            </a:extLst>
          </p:cNvPr>
          <p:cNvSpPr>
            <a:spLocks noChangeArrowheads="1"/>
          </p:cNvSpPr>
          <p:nvPr userDrawn="1"/>
        </p:nvSpPr>
        <p:spPr bwMode="auto">
          <a:xfrm>
            <a:off x="436598" y="1814373"/>
            <a:ext cx="820938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panose="020B0503030404040204" pitchFamily="34" charset="0"/>
              </a:defRPr>
            </a:lvl1pPr>
            <a:lvl2pPr marL="742950" indent="-285750">
              <a:defRPr sz="2400">
                <a:solidFill>
                  <a:schemeClr val="tx1"/>
                </a:solidFill>
                <a:latin typeface="Geneva" panose="020B0503030404040204" pitchFamily="34" charset="0"/>
              </a:defRPr>
            </a:lvl2pPr>
            <a:lvl3pPr marL="1143000" indent="-228600">
              <a:defRPr sz="2400">
                <a:solidFill>
                  <a:schemeClr val="tx1"/>
                </a:solidFill>
                <a:latin typeface="Geneva" panose="020B0503030404040204" pitchFamily="34" charset="0"/>
              </a:defRPr>
            </a:lvl3pPr>
            <a:lvl4pPr marL="1600200" indent="-228600">
              <a:defRPr sz="2400">
                <a:solidFill>
                  <a:schemeClr val="tx1"/>
                </a:solidFill>
                <a:latin typeface="Geneva" panose="020B0503030404040204" pitchFamily="34" charset="0"/>
              </a:defRPr>
            </a:lvl4pPr>
            <a:lvl5pPr marL="2057400" indent="-228600">
              <a:defRPr sz="2400">
                <a:solidFill>
                  <a:schemeClr val="tx1"/>
                </a:solidFill>
                <a:latin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Geneva" panose="020B0503030404040204" pitchFamily="34" charset="0"/>
              </a:defRPr>
            </a:lvl9pPr>
          </a:lstStyle>
          <a:p>
            <a:pPr>
              <a:defRPr/>
            </a:pPr>
            <a:r>
              <a:rPr lang="en-US" sz="2200" baseline="0" dirty="0">
                <a:latin typeface="Arial" panose="020B0604020202020204" pitchFamily="34" charset="0"/>
              </a:rPr>
              <a:t>This Mountain West AIDS Education and Training (MWAETC) program is supported  by the Health Resources and Services Administration (HRSA) of the U.S. Department of Health and Human Services (HHS) as part of an award totaling $2,911,844 </a:t>
            </a:r>
            <a:r>
              <a:rPr lang="en-US" sz="2200" baseline="0">
                <a:latin typeface="Arial" panose="020B0604020202020204" pitchFamily="34" charset="0"/>
              </a:rPr>
              <a:t>and as </a:t>
            </a:r>
            <a:r>
              <a:rPr lang="en-US" sz="2200" baseline="0" dirty="0">
                <a:latin typeface="Arial" panose="020B0604020202020204" pitchFamily="34" charset="0"/>
              </a:rPr>
              <a:t>part of another award totaling $400,000  with 0% financed with non-governmental sources. </a:t>
            </a:r>
            <a:endParaRPr lang="en-US" altLang="en-US" sz="2200" baseline="0" dirty="0">
              <a:latin typeface="Arial" panose="020B0604020202020204" pitchFamily="34" charset="0"/>
            </a:endParaRPr>
          </a:p>
        </p:txBody>
      </p:sp>
      <p:pic>
        <p:nvPicPr>
          <p:cNvPr id="9" name="Picture 8">
            <a:extLst>
              <a:ext uri="{FF2B5EF4-FFF2-40B4-BE49-F238E27FC236}">
                <a16:creationId xmlns:a16="http://schemas.microsoft.com/office/drawing/2014/main" id="{399A51B4-8E4E-BE46-91BE-E2A1CB6C64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8191" y="5921213"/>
            <a:ext cx="2280880" cy="772899"/>
          </a:xfrm>
          <a:prstGeom prst="rect">
            <a:avLst/>
          </a:prstGeom>
        </p:spPr>
      </p:pic>
      <p:sp>
        <p:nvSpPr>
          <p:cNvPr id="11" name="Rectangle 10">
            <a:extLst>
              <a:ext uri="{FF2B5EF4-FFF2-40B4-BE49-F238E27FC236}">
                <a16:creationId xmlns:a16="http://schemas.microsoft.com/office/drawing/2014/main" id="{9B9560B1-7680-0745-A762-D6933EB9FA5F}"/>
              </a:ext>
            </a:extLst>
          </p:cNvPr>
          <p:cNvSpPr/>
          <p:nvPr userDrawn="1"/>
        </p:nvSpPr>
        <p:spPr>
          <a:xfrm>
            <a:off x="323850" y="374417"/>
            <a:ext cx="8503918" cy="584775"/>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Tree>
    <p:extLst>
      <p:ext uri="{BB962C8B-B14F-4D97-AF65-F5344CB8AC3E}">
        <p14:creationId xmlns:p14="http://schemas.microsoft.com/office/powerpoint/2010/main" val="266886141"/>
      </p:ext>
    </p:extLst>
  </p:cSld>
  <p:clrMapOvr>
    <a:masterClrMapping/>
  </p:clrMapOvr>
  <p:transition spd="slow"/>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ETC Consultation Resourc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National HIV/AIDS Consultation Resources</a:t>
            </a:r>
          </a:p>
        </p:txBody>
      </p:sp>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95190" y="1416308"/>
            <a:ext cx="8503918" cy="4483279"/>
          </a:xfrm>
          <a:prstGeom prst="rect">
            <a:avLst/>
          </a:prstGeom>
          <a:noFill/>
        </p:spPr>
        <p:txBody>
          <a:bodyPr wrap="square" rtlCol="0">
            <a:spAutoFit/>
          </a:bodyPr>
          <a:lstStyle/>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Clinician Consultation Center</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a:ln>
                  <a:noFill/>
                </a:ln>
                <a:solidFill>
                  <a:srgbClr val="FF0000"/>
                </a:solidFill>
                <a:effectLst/>
                <a:uLnTx/>
                <a:uFillTx/>
                <a:latin typeface="Arial"/>
                <a:ea typeface="+mn-ea"/>
                <a:cs typeface="+mn-cs"/>
                <a:hlinkClick r:id="rId3"/>
              </a:rPr>
              <a:t>www.nccc.ucsf.edu</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HIV/AIDS Management (</a:t>
            </a:r>
            <a:r>
              <a:rPr kumimoji="0" lang="en-US" sz="2000" b="1" i="0" u="none" strike="noStrike" kern="1200" cap="none" spc="0" normalizeH="0" baseline="0" noProof="0" dirty="0" err="1">
                <a:ln>
                  <a:noFill/>
                </a:ln>
                <a:solidFill>
                  <a:srgbClr val="003A78"/>
                </a:solidFill>
                <a:effectLst/>
                <a:uLnTx/>
                <a:uFillTx/>
                <a:latin typeface="Arial"/>
                <a:ea typeface="+mn-ea"/>
                <a:cs typeface="+mn-cs"/>
              </a:rPr>
              <a:t>Warmline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1-800-933-3413</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M-F, 6am - 5pm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err="1">
                <a:ln>
                  <a:noFill/>
                </a:ln>
                <a:solidFill>
                  <a:srgbClr val="003A78"/>
                </a:solidFill>
                <a:effectLst/>
                <a:uLnTx/>
                <a:uFillTx/>
                <a:latin typeface="Arial"/>
                <a:ea typeface="+mn-ea"/>
                <a:cs typeface="+mn-cs"/>
              </a:rPr>
              <a:t>PEPline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1-888-HIV-4911 </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Every day, 6am - 6pm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err="1">
                <a:ln>
                  <a:noFill/>
                </a:ln>
                <a:solidFill>
                  <a:srgbClr val="003A78"/>
                </a:solidFill>
                <a:effectLst/>
                <a:uLnTx/>
                <a:uFillTx/>
                <a:latin typeface="Arial"/>
                <a:ea typeface="+mn-ea"/>
                <a:cs typeface="+mn-cs"/>
              </a:rPr>
              <a:t>PrEPline</a:t>
            </a:r>
            <a:r>
              <a:rPr kumimoji="0" lang="en-US" sz="2000" b="1" i="0" u="none" strike="noStrike" kern="1200" cap="none" spc="0" normalizeH="0" baseline="0" noProof="0" dirty="0">
                <a:ln>
                  <a:noFill/>
                </a:ln>
                <a:solidFill>
                  <a:srgbClr val="003A78"/>
                </a:solidFill>
                <a:effectLst/>
                <a:uLnTx/>
                <a:uFillTx/>
                <a:latin typeface="Arial"/>
                <a:ea typeface="+mn-ea"/>
                <a:cs typeface="+mn-cs"/>
              </a:rPr>
              <a:t>					</a:t>
            </a:r>
            <a:r>
              <a:rPr kumimoji="0" lang="en-US" sz="2000" b="0" i="0" u="none" strike="noStrike" kern="1200" cap="none" spc="0" normalizeH="0" baseline="0" noProof="0" dirty="0">
                <a:ln>
                  <a:noFill/>
                </a:ln>
                <a:solidFill>
                  <a:srgbClr val="003A78"/>
                </a:solidFill>
                <a:effectLst/>
                <a:uLnTx/>
                <a:uFillTx/>
                <a:latin typeface="Arial"/>
                <a:ea typeface="+mn-ea"/>
                <a:cs typeface="+mn-cs"/>
              </a:rPr>
              <a:t>1-855-HIV-PrEP</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M-F, 8am - 3pm PST</a:t>
            </a:r>
          </a:p>
          <a:p>
            <a:pPr marL="274320" marR="0" lvl="0" indent="-228600" algn="l" defTabSz="914400" rtl="0" eaLnBrk="1" fontAlgn="auto" latinLnBrk="0" hangingPunct="1">
              <a:lnSpc>
                <a:spcPct val="100000"/>
              </a:lnSpc>
              <a:spcBef>
                <a:spcPts val="1600"/>
              </a:spcBef>
              <a:spcAft>
                <a:spcPts val="0"/>
              </a:spcAft>
              <a:buClr>
                <a:srgbClr val="003A78"/>
              </a:buClr>
              <a:buSzPct val="110000"/>
              <a:buFont typeface="Arial"/>
              <a:buChar char="•"/>
              <a:tabLst/>
              <a:defRPr/>
            </a:pPr>
            <a:r>
              <a:rPr kumimoji="0" lang="en-US" sz="2000" b="1" i="0" u="none" strike="noStrike" kern="1200" cap="none" spc="0" normalizeH="0" baseline="0" noProof="0" dirty="0">
                <a:ln>
                  <a:noFill/>
                </a:ln>
                <a:solidFill>
                  <a:srgbClr val="003A78"/>
                </a:solidFill>
                <a:effectLst/>
                <a:uLnTx/>
                <a:uFillTx/>
                <a:latin typeface="Arial"/>
                <a:ea typeface="+mn-ea"/>
                <a:cs typeface="+mn-cs"/>
              </a:rPr>
              <a:t>Perinatal HIV Hotline			</a:t>
            </a:r>
            <a:r>
              <a:rPr kumimoji="0" lang="en-US" sz="2000" b="0" i="0" u="none" strike="noStrike" kern="1200" cap="none" spc="0" normalizeH="0" baseline="0" noProof="0" dirty="0">
                <a:ln>
                  <a:noFill/>
                </a:ln>
                <a:solidFill>
                  <a:srgbClr val="003A78"/>
                </a:solidFill>
                <a:effectLst/>
                <a:uLnTx/>
                <a:uFillTx/>
                <a:latin typeface="Arial"/>
                <a:ea typeface="+mn-ea"/>
                <a:cs typeface="+mn-cs"/>
              </a:rPr>
              <a:t>1-888-HIV-8765</a:t>
            </a:r>
            <a:br>
              <a:rPr kumimoji="0" lang="en-US" sz="2000" b="0" i="0" u="none" strike="noStrike" kern="1200" cap="none" spc="0" normalizeH="0" baseline="0" noProof="0" dirty="0">
                <a:ln>
                  <a:noFill/>
                </a:ln>
                <a:solidFill>
                  <a:srgbClr val="003A78"/>
                </a:solidFill>
                <a:effectLst/>
                <a:uLnTx/>
                <a:uFillTx/>
                <a:latin typeface="Arial"/>
                <a:ea typeface="+mn-ea"/>
                <a:cs typeface="+mn-cs"/>
              </a:rPr>
            </a:br>
            <a:r>
              <a:rPr kumimoji="0" lang="en-US" sz="2000" b="0" i="0" u="none" strike="noStrike" kern="1200" cap="none" spc="0" normalizeH="0" baseline="0" noProof="0" dirty="0">
                <a:ln>
                  <a:noFill/>
                </a:ln>
                <a:solidFill>
                  <a:srgbClr val="003A78"/>
                </a:solidFill>
                <a:effectLst/>
                <a:uLnTx/>
                <a:uFillTx/>
                <a:latin typeface="Arial"/>
                <a:ea typeface="+mn-ea"/>
                <a:cs typeface="+mn-cs"/>
              </a:rPr>
              <a:t>24/7</a:t>
            </a:r>
            <a:endParaRPr kumimoji="0" lang="en-US" sz="2000" b="1" i="0" u="none" strike="noStrike" kern="1200" cap="none" spc="0" normalizeH="0" baseline="0" noProof="0" dirty="0">
              <a:ln>
                <a:noFill/>
              </a:ln>
              <a:solidFill>
                <a:srgbClr val="003A78"/>
              </a:solidFill>
              <a:effectLst/>
              <a:uLnTx/>
              <a:uFillTx/>
              <a:latin typeface="Arial"/>
              <a:ea typeface="+mn-ea"/>
              <a:cs typeface="+mn-cs"/>
            </a:endParaRPr>
          </a:p>
          <a:p>
            <a:pPr marL="45720" marR="0" lvl="0" indent="0" algn="l" defTabSz="914400" rtl="0" eaLnBrk="0" fontAlgn="base" latinLnBrk="0" hangingPunct="0">
              <a:lnSpc>
                <a:spcPct val="100000"/>
              </a:lnSpc>
              <a:spcBef>
                <a:spcPct val="0"/>
              </a:spcBef>
              <a:spcAft>
                <a:spcPct val="0"/>
              </a:spcAft>
              <a:buClrTx/>
              <a:buSzTx/>
              <a:buFontTx/>
              <a:buNone/>
              <a:tabLst/>
              <a:defRPr/>
            </a:pPr>
            <a:endParaRPr lang="en-US" b="1" dirty="0">
              <a:solidFill>
                <a:schemeClr val="bg2"/>
              </a:solidFill>
            </a:endParaRPr>
          </a:p>
          <a:p>
            <a:pPr marL="45720" indent="0">
              <a:buNone/>
            </a:pPr>
            <a:endParaRPr lang="en-US" sz="1400" baseline="0" dirty="0">
              <a:solidFill>
                <a:schemeClr val="tx1"/>
              </a:solidFill>
              <a:latin typeface="+mj-lt"/>
            </a:endParaRPr>
          </a:p>
          <a:p>
            <a:pPr marL="45720" indent="0">
              <a:buNone/>
            </a:pPr>
            <a:r>
              <a:rPr lang="en-US" sz="1400" baseline="0" dirty="0">
                <a:solidFill>
                  <a:schemeClr val="tx1"/>
                </a:solidFill>
                <a:latin typeface="+mj-lt"/>
              </a:rPr>
              <a:t> </a:t>
            </a:r>
          </a:p>
        </p:txBody>
      </p:sp>
      <p:pic>
        <p:nvPicPr>
          <p:cNvPr id="7" name="Picture 6">
            <a:extLst>
              <a:ext uri="{FF2B5EF4-FFF2-40B4-BE49-F238E27FC236}">
                <a16:creationId xmlns:a16="http://schemas.microsoft.com/office/drawing/2014/main" id="{C51EC617-D615-294C-98C3-A0F10C4107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cSld>
  <p:clrMapOvr>
    <a:masterClrMapping/>
  </p:clrMapOvr>
  <p:transition spd="slow"/>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pic>
        <p:nvPicPr>
          <p:cNvPr id="6" name="Picture 5">
            <a:extLst>
              <a:ext uri="{FF2B5EF4-FFF2-40B4-BE49-F238E27FC236}">
                <a16:creationId xmlns:a16="http://schemas.microsoft.com/office/drawing/2014/main" id="{539BC33A-99EB-064A-AEB4-FF46B8F1C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2110182743"/>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List any potential conflicts of interest or relationships </a:t>
            </a:r>
            <a:br>
              <a:rPr lang="en-US" dirty="0"/>
            </a:br>
            <a:r>
              <a:rPr lang="en-US" dirty="0"/>
              <a:t>(such as affiliation with a pharmaceutical company via a speakers bureau or grant funding, etc.).</a:t>
            </a:r>
            <a:br>
              <a:rPr lang="en-US" dirty="0"/>
            </a:br>
            <a:br>
              <a:rPr lang="en-US" dirty="0"/>
            </a:br>
            <a:r>
              <a:rPr lang="en-US" dirty="0"/>
              <a:t>If none, list: “No conflicts of interest or relationships to disclose.” </a:t>
            </a:r>
          </a:p>
        </p:txBody>
      </p:sp>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5AE71E0-7809-AD40-8C5F-40F990FD4E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cxnSp>
        <p:nvCxnSpPr>
          <p:cNvPr id="9" name="Straight Connector 8"/>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ackground.jpg">
            <a:extLst>
              <a:ext uri="{FF2B5EF4-FFF2-40B4-BE49-F238E27FC236}">
                <a16:creationId xmlns:a16="http://schemas.microsoft.com/office/drawing/2014/main" id="{E7866DBB-7583-3B4A-AE24-CCEB521FE9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flipH="1">
            <a:off x="-1" y="5025542"/>
            <a:ext cx="9162289" cy="1832458"/>
          </a:xfrm>
          <a:prstGeom prst="rect">
            <a:avLst/>
          </a:prstGeom>
        </p:spPr>
      </p:pic>
      <p:pic>
        <p:nvPicPr>
          <p:cNvPr id="12" name="Picture 11">
            <a:extLst>
              <a:ext uri="{FF2B5EF4-FFF2-40B4-BE49-F238E27FC236}">
                <a16:creationId xmlns:a16="http://schemas.microsoft.com/office/drawing/2014/main" id="{7AE2D489-6A0E-914C-86F3-144575F411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11549561"/>
      </p:ext>
    </p:extLst>
  </p:cSld>
  <p:clrMapOvr>
    <a:masterClrMapping/>
  </p:clrMapOvr>
  <p:transition spd="slow"/>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7200" y="6354676"/>
            <a:ext cx="856870" cy="499608"/>
          </a:xfrm>
          <a:prstGeom prst="rect">
            <a:avLst/>
          </a:prstGeom>
        </p:spPr>
      </p:pic>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Blue_Text Slide">
    <p:spTree>
      <p:nvGrpSpPr>
        <p:cNvPr id="1" name=""/>
        <p:cNvGrpSpPr/>
        <p:nvPr/>
      </p:nvGrpSpPr>
      <p:grpSpPr>
        <a:xfrm>
          <a:off x="0" y="0"/>
          <a:ext cx="0" cy="0"/>
          <a:chOff x="0" y="0"/>
          <a:chExt cx="0" cy="0"/>
        </a:xfrm>
      </p:grpSpPr>
      <p:sp>
        <p:nvSpPr>
          <p:cNvPr id="9" name="Rectangle 8"/>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6B98C43-CD95-164D-BACC-C09A36D27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4015403217"/>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ext + Figure">
    <p:spTree>
      <p:nvGrpSpPr>
        <p:cNvPr id="1" name=""/>
        <p:cNvGrpSpPr/>
        <p:nvPr/>
      </p:nvGrpSpPr>
      <p:grpSpPr>
        <a:xfrm>
          <a:off x="0" y="0"/>
          <a:ext cx="0" cy="0"/>
          <a:chOff x="0" y="0"/>
          <a:chExt cx="0" cy="0"/>
        </a:xfrm>
      </p:grpSpPr>
      <p:sp>
        <p:nvSpPr>
          <p:cNvPr id="11" name="Rectangle 10"/>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49" y="1514139"/>
            <a:ext cx="4171951"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8" name="Content Placeholder 3"/>
          <p:cNvSpPr>
            <a:spLocks noGrp="1"/>
          </p:cNvSpPr>
          <p:nvPr>
            <p:ph sz="half" idx="15" hasCustomPrompt="1"/>
          </p:nvPr>
        </p:nvSpPr>
        <p:spPr>
          <a:xfrm>
            <a:off x="4572000"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chemeClr val="bg1"/>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2" name="Picture 11">
            <a:extLst>
              <a:ext uri="{FF2B5EF4-FFF2-40B4-BE49-F238E27FC236}">
                <a16:creationId xmlns:a16="http://schemas.microsoft.com/office/drawing/2014/main" id="{F2C5A0E0-BEEB-6E47-B565-C2ECB5218C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6352160"/>
            <a:ext cx="906968" cy="483538"/>
          </a:xfrm>
          <a:prstGeom prst="rect">
            <a:avLst/>
          </a:prstGeom>
        </p:spPr>
      </p:pic>
    </p:spTree>
    <p:extLst>
      <p:ext uri="{BB962C8B-B14F-4D97-AF65-F5344CB8AC3E}">
        <p14:creationId xmlns:p14="http://schemas.microsoft.com/office/powerpoint/2010/main" val="2067622040"/>
      </p:ext>
    </p:extLst>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49" y="1514139"/>
            <a:ext cx="4171951"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8" name="Content Placeholder 3"/>
          <p:cNvSpPr>
            <a:spLocks noGrp="1"/>
          </p:cNvSpPr>
          <p:nvPr>
            <p:ph sz="half" idx="15" hasCustomPrompt="1"/>
          </p:nvPr>
        </p:nvSpPr>
        <p:spPr>
          <a:xfrm>
            <a:off x="4572000"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11" name="Picture 10">
            <a:extLst>
              <a:ext uri="{FF2B5EF4-FFF2-40B4-BE49-F238E27FC236}">
                <a16:creationId xmlns:a16="http://schemas.microsoft.com/office/drawing/2014/main" id="{232A3B59-71CB-A94B-93CC-65BDFBAD08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extLst>
      <p:ext uri="{BB962C8B-B14F-4D97-AF65-F5344CB8AC3E}">
        <p14:creationId xmlns:p14="http://schemas.microsoft.com/office/powerpoint/2010/main" val="3867978143"/>
      </p:ext>
    </p:extLst>
  </p:cSld>
  <p:clrMapOvr>
    <a:masterClrMapping/>
  </p:clrMapOvr>
  <p:transition spd="slow"/>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
        <p:nvSpPr>
          <p:cNvPr id="7" name="Content Placeholder 3"/>
          <p:cNvSpPr>
            <a:spLocks noGrp="1"/>
          </p:cNvSpPr>
          <p:nvPr>
            <p:ph sz="half" idx="2" hasCustomPrompt="1"/>
          </p:nvPr>
        </p:nvSpPr>
        <p:spPr>
          <a:xfrm>
            <a:off x="323849" y="1514139"/>
            <a:ext cx="8497063"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pic>
        <p:nvPicPr>
          <p:cNvPr id="9" name="Picture 8">
            <a:extLst>
              <a:ext uri="{FF2B5EF4-FFF2-40B4-BE49-F238E27FC236}">
                <a16:creationId xmlns:a16="http://schemas.microsoft.com/office/drawing/2014/main" id="{980AC5E4-D185-C240-B95F-00E078F8DF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0144" y="6354676"/>
            <a:ext cx="856870" cy="499608"/>
          </a:xfrm>
          <a:prstGeom prst="rect">
            <a:avLst/>
          </a:prstGeom>
        </p:spPr>
      </p:pic>
    </p:spTree>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gures + 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pic>
        <p:nvPicPr>
          <p:cNvPr id="34" name="Picture 33">
            <a:extLst>
              <a:ext uri="{FF2B5EF4-FFF2-40B4-BE49-F238E27FC236}">
                <a16:creationId xmlns:a16="http://schemas.microsoft.com/office/drawing/2014/main" id="{F6B3C679-CEC6-674E-9B82-025EB89ACD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7200" y="6354676"/>
            <a:ext cx="856870" cy="499608"/>
          </a:xfrm>
          <a:prstGeom prst="rect">
            <a:avLst/>
          </a:prstGeom>
        </p:spPr>
      </p:pic>
    </p:spTree>
    <p:extLst>
      <p:ext uri="{BB962C8B-B14F-4D97-AF65-F5344CB8AC3E}">
        <p14:creationId xmlns:p14="http://schemas.microsoft.com/office/powerpoint/2010/main" val="888714058"/>
      </p:ext>
    </p:extLst>
  </p:cSld>
  <p:clrMapOvr>
    <a:masterClrMapping/>
  </p:clrMapOvr>
  <p:transition spd="slow"/>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703" r:id="rId2"/>
    <p:sldLayoutId id="2147483738" r:id="rId3"/>
    <p:sldLayoutId id="2147483694" r:id="rId4"/>
    <p:sldLayoutId id="2147483730" r:id="rId5"/>
    <p:sldLayoutId id="2147483695" r:id="rId6"/>
    <p:sldLayoutId id="2147483729" r:id="rId7"/>
    <p:sldLayoutId id="2147483696" r:id="rId8"/>
    <p:sldLayoutId id="2147483736" r:id="rId9"/>
    <p:sldLayoutId id="2147483697" r:id="rId10"/>
    <p:sldLayoutId id="2147483698" r:id="rId11"/>
    <p:sldLayoutId id="2147483699" r:id="rId12"/>
    <p:sldLayoutId id="2147483740" r:id="rId13"/>
    <p:sldLayoutId id="2147483725" r:id="rId14"/>
    <p:sldLayoutId id="2147483700" r:id="rId15"/>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a:t>Pain Management in Individuals with Substance Use Disorders</a:t>
            </a:r>
          </a:p>
        </p:txBody>
      </p:sp>
      <p:sp>
        <p:nvSpPr>
          <p:cNvPr id="3" name="Text Placeholder 2"/>
          <p:cNvSpPr>
            <a:spLocks noGrp="1"/>
          </p:cNvSpPr>
          <p:nvPr>
            <p:ph type="body" sz="quarter" idx="18"/>
          </p:nvPr>
        </p:nvSpPr>
        <p:spPr/>
        <p:txBody>
          <a:bodyPr/>
          <a:lstStyle/>
          <a:p>
            <a:r>
              <a:rPr lang="en-US" sz="2000" b="1" dirty="0"/>
              <a:t>Jared W. Klein, MD, MPH</a:t>
            </a:r>
          </a:p>
          <a:p>
            <a:r>
              <a:rPr lang="en-US" sz="2000" b="1" dirty="0"/>
              <a:t>Assistant Professor</a:t>
            </a:r>
          </a:p>
          <a:p>
            <a:r>
              <a:rPr lang="en-US" sz="2000" b="1" dirty="0"/>
              <a:t>Division of General Internal Medicine</a:t>
            </a:r>
          </a:p>
          <a:p>
            <a:r>
              <a:rPr lang="en-US" sz="2000" b="1" dirty="0"/>
              <a:t>University of Washington School of Medicine</a:t>
            </a:r>
          </a:p>
        </p:txBody>
      </p:sp>
      <p:sp>
        <p:nvSpPr>
          <p:cNvPr id="4" name="Text Placeholder 3">
            <a:extLst>
              <a:ext uri="{FF2B5EF4-FFF2-40B4-BE49-F238E27FC236}">
                <a16:creationId xmlns:a16="http://schemas.microsoft.com/office/drawing/2014/main" id="{1F25142C-168B-8648-8E96-0D2DEB8BE044}"/>
              </a:ext>
            </a:extLst>
          </p:cNvPr>
          <p:cNvSpPr>
            <a:spLocks noGrp="1"/>
          </p:cNvSpPr>
          <p:nvPr>
            <p:ph type="body" sz="quarter" idx="14"/>
          </p:nvPr>
        </p:nvSpPr>
        <p:spPr/>
        <p:txBody>
          <a:bodyPr/>
          <a:lstStyle/>
          <a:p>
            <a:r>
              <a:rPr lang="en-US" dirty="0"/>
              <a:t>March 2, 2021</a:t>
            </a:r>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6376282" y="-128755"/>
            <a:ext cx="79084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368181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OUD + pain = worse outcomes?</a:t>
            </a:r>
          </a:p>
        </p:txBody>
      </p:sp>
      <p:sp>
        <p:nvSpPr>
          <p:cNvPr id="7" name="Text Placeholder 6">
            <a:extLst>
              <a:ext uri="{FF2B5EF4-FFF2-40B4-BE49-F238E27FC236}">
                <a16:creationId xmlns:a16="http://schemas.microsoft.com/office/drawing/2014/main" id="{011A7D68-648F-5348-A304-C6A17D53C72B}"/>
              </a:ext>
            </a:extLst>
          </p:cNvPr>
          <p:cNvSpPr>
            <a:spLocks noGrp="1"/>
          </p:cNvSpPr>
          <p:nvPr>
            <p:ph type="body" sz="quarter" idx="14"/>
          </p:nvPr>
        </p:nvSpPr>
        <p:spPr/>
        <p:txBody>
          <a:bodyPr/>
          <a:lstStyle/>
          <a:p>
            <a:r>
              <a:rPr lang="en-US" b="0" dirty="0"/>
              <a:t>Journal of Pain Research 2020:13</a:t>
            </a:r>
          </a:p>
        </p:txBody>
      </p:sp>
      <p:pic>
        <p:nvPicPr>
          <p:cNvPr id="6" name="Content Placeholder 5" descr="Table&#10;&#10;Description automatically generated">
            <a:extLst>
              <a:ext uri="{FF2B5EF4-FFF2-40B4-BE49-F238E27FC236}">
                <a16:creationId xmlns:a16="http://schemas.microsoft.com/office/drawing/2014/main" id="{FBEFEC80-0714-A747-A7BA-A6C29A83AC5A}"/>
              </a:ext>
            </a:extLst>
          </p:cNvPr>
          <p:cNvPicPr>
            <a:picLocks noGrp="1" noChangeAspect="1"/>
          </p:cNvPicPr>
          <p:nvPr>
            <p:ph sz="half" idx="2"/>
          </p:nvPr>
        </p:nvPicPr>
        <p:blipFill>
          <a:blip r:embed="rId3"/>
          <a:stretch>
            <a:fillRect/>
          </a:stretch>
        </p:blipFill>
        <p:spPr>
          <a:xfrm>
            <a:off x="256907" y="3459504"/>
            <a:ext cx="8630186" cy="1469597"/>
          </a:xfrm>
        </p:spPr>
      </p:pic>
      <p:sp>
        <p:nvSpPr>
          <p:cNvPr id="8" name="Content Placeholder 3">
            <a:extLst>
              <a:ext uri="{FF2B5EF4-FFF2-40B4-BE49-F238E27FC236}">
                <a16:creationId xmlns:a16="http://schemas.microsoft.com/office/drawing/2014/main" id="{8C00A69D-C872-1C47-8885-3CF042633CD6}"/>
              </a:ext>
            </a:extLst>
          </p:cNvPr>
          <p:cNvSpPr txBox="1">
            <a:spLocks/>
          </p:cNvSpPr>
          <p:nvPr/>
        </p:nvSpPr>
        <p:spPr>
          <a:xfrm>
            <a:off x="323850" y="1514138"/>
            <a:ext cx="8515350" cy="4947621"/>
          </a:xfrm>
          <a:prstGeom prst="rect">
            <a:avLst/>
          </a:prstGeom>
        </p:spPr>
        <p:txBody>
          <a:bodyPr anchor="t" anchorCtr="0">
            <a:normAutofit/>
          </a:bodyPr>
          <a:lstStyle>
            <a:lvl1pPr marL="274320" indent="-228600" algn="l" defTabSz="914400" rtl="0" eaLnBrk="1" latinLnBrk="0" hangingPunct="1">
              <a:lnSpc>
                <a:spcPct val="100000"/>
              </a:lnSpc>
              <a:spcBef>
                <a:spcPts val="1600"/>
              </a:spcBef>
              <a:buClr>
                <a:schemeClr val="bg2"/>
              </a:buClr>
              <a:buSzPct val="110000"/>
              <a:buFont typeface="Arial"/>
              <a:buChar char="•"/>
              <a:defRPr sz="2400" kern="1200" baseline="0">
                <a:solidFill>
                  <a:srgbClr val="000000"/>
                </a:solidFill>
                <a:latin typeface="+mn-lt"/>
                <a:ea typeface="+mn-ea"/>
                <a:cs typeface="+mn-cs"/>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kern="1200" baseline="0">
                <a:solidFill>
                  <a:srgbClr val="000000"/>
                </a:solidFill>
                <a:latin typeface="+mn-lt"/>
                <a:ea typeface="+mn-ea"/>
                <a:cs typeface="+mn-cs"/>
              </a:defRPr>
            </a:lvl2pPr>
            <a:lvl3pPr marL="960120" indent="-137160" algn="l" defTabSz="914400" rtl="0" eaLnBrk="1" latinLnBrk="0" hangingPunct="1">
              <a:lnSpc>
                <a:spcPct val="100000"/>
              </a:lnSpc>
              <a:spcBef>
                <a:spcPts val="400"/>
              </a:spcBef>
              <a:buClr>
                <a:schemeClr val="bg2"/>
              </a:buClr>
              <a:buSzPct val="70000"/>
              <a:buFont typeface="Arial" pitchFamily="34" charset="0"/>
              <a:buChar char="•"/>
              <a:defRPr sz="20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spcAft>
                <a:spcPts val="0"/>
              </a:spcAft>
            </a:pPr>
            <a:r>
              <a:rPr lang="en-US" dirty="0"/>
              <a:t>PWUD with pain more likely to have difficulty accessing addiction treatment than those without pain</a:t>
            </a:r>
          </a:p>
          <a:p>
            <a:pPr lvl="1"/>
            <a:r>
              <a:rPr lang="en-US" dirty="0"/>
              <a:t>Dose-response trend (more pain = more difficulty accessing treatment) </a:t>
            </a:r>
          </a:p>
          <a:p>
            <a:pPr lvl="1"/>
            <a:r>
              <a:rPr lang="en-US" dirty="0"/>
              <a:t>Robust after adjusting for potential confounders</a:t>
            </a:r>
          </a:p>
          <a:p>
            <a:pPr lvl="1"/>
            <a:endParaRPr lang="en-US" dirty="0"/>
          </a:p>
          <a:p>
            <a:pPr lvl="1"/>
            <a:endParaRPr lang="en-US" dirty="0"/>
          </a:p>
          <a:p>
            <a:pPr lvl="1"/>
            <a:endParaRPr lang="en-US" dirty="0"/>
          </a:p>
          <a:p>
            <a:pPr lvl="1"/>
            <a:endParaRPr lang="en-US" dirty="0"/>
          </a:p>
          <a:p>
            <a:r>
              <a:rPr lang="en-US" dirty="0"/>
              <a:t>Lower retention and increased likelihood of ongoing non-prescribed opioid use in patients with OUD who have pain</a:t>
            </a:r>
          </a:p>
        </p:txBody>
      </p:sp>
    </p:spTree>
    <p:extLst>
      <p:ext uri="{BB962C8B-B14F-4D97-AF65-F5344CB8AC3E}">
        <p14:creationId xmlns:p14="http://schemas.microsoft.com/office/powerpoint/2010/main" val="19355029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Critical to evaluate for underlying causes</a:t>
            </a:r>
          </a:p>
        </p:txBody>
      </p:sp>
      <p:sp>
        <p:nvSpPr>
          <p:cNvPr id="3" name="Text Placeholder 2">
            <a:extLst>
              <a:ext uri="{FF2B5EF4-FFF2-40B4-BE49-F238E27FC236}">
                <a16:creationId xmlns:a16="http://schemas.microsoft.com/office/drawing/2014/main" id="{9B6006A9-FC62-3B4A-971B-98EF521434F0}"/>
              </a:ext>
            </a:extLst>
          </p:cNvPr>
          <p:cNvSpPr>
            <a:spLocks noGrp="1"/>
          </p:cNvSpPr>
          <p:nvPr>
            <p:ph type="body" sz="quarter" idx="14"/>
          </p:nvPr>
        </p:nvSpPr>
        <p:spPr/>
        <p:txBody>
          <a:bodyPr/>
          <a:lstStyle/>
          <a:p>
            <a:r>
              <a:rPr lang="en-US" b="0" dirty="0"/>
              <a:t>Source: </a:t>
            </a:r>
            <a:r>
              <a:rPr lang="en-US" b="0" dirty="0" err="1"/>
              <a:t>www.aans.org</a:t>
            </a:r>
            <a:endParaRPr lang="en-US" b="0" dirty="0"/>
          </a:p>
        </p:txBody>
      </p:sp>
      <p:pic>
        <p:nvPicPr>
          <p:cNvPr id="6" name="Picture 5" descr="A picture containing indoor&#10;&#10;Description automatically generated">
            <a:extLst>
              <a:ext uri="{FF2B5EF4-FFF2-40B4-BE49-F238E27FC236}">
                <a16:creationId xmlns:a16="http://schemas.microsoft.com/office/drawing/2014/main" id="{A39CC813-B75C-574B-B67F-48DD79D4D91E}"/>
              </a:ext>
            </a:extLst>
          </p:cNvPr>
          <p:cNvPicPr>
            <a:picLocks noChangeAspect="1"/>
          </p:cNvPicPr>
          <p:nvPr/>
        </p:nvPicPr>
        <p:blipFill>
          <a:blip r:embed="rId3"/>
          <a:stretch>
            <a:fillRect/>
          </a:stretch>
        </p:blipFill>
        <p:spPr>
          <a:xfrm>
            <a:off x="638175" y="1749714"/>
            <a:ext cx="3247087" cy="4329449"/>
          </a:xfrm>
          <a:prstGeom prst="rect">
            <a:avLst/>
          </a:prstGeom>
        </p:spPr>
      </p:pic>
      <p:pic>
        <p:nvPicPr>
          <p:cNvPr id="8" name="Picture 7" descr="Map&#10;&#10;Description automatically generated">
            <a:extLst>
              <a:ext uri="{FF2B5EF4-FFF2-40B4-BE49-F238E27FC236}">
                <a16:creationId xmlns:a16="http://schemas.microsoft.com/office/drawing/2014/main" id="{BE81B7AC-B444-3F45-8034-2929F2AE24D9}"/>
              </a:ext>
            </a:extLst>
          </p:cNvPr>
          <p:cNvPicPr>
            <a:picLocks noChangeAspect="1"/>
          </p:cNvPicPr>
          <p:nvPr/>
        </p:nvPicPr>
        <p:blipFill>
          <a:blip r:embed="rId4"/>
          <a:stretch>
            <a:fillRect/>
          </a:stretch>
        </p:blipFill>
        <p:spPr>
          <a:xfrm>
            <a:off x="4256320" y="1749714"/>
            <a:ext cx="4706566" cy="4408262"/>
          </a:xfrm>
          <a:prstGeom prst="rect">
            <a:avLst/>
          </a:prstGeom>
        </p:spPr>
      </p:pic>
    </p:spTree>
    <p:extLst>
      <p:ext uri="{BB962C8B-B14F-4D97-AF65-F5344CB8AC3E}">
        <p14:creationId xmlns:p14="http://schemas.microsoft.com/office/powerpoint/2010/main" val="368116427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Multimodal pain treatment is the foundation</a:t>
            </a:r>
          </a:p>
        </p:txBody>
      </p:sp>
      <p:sp>
        <p:nvSpPr>
          <p:cNvPr id="9" name="Text Placeholder 8">
            <a:extLst>
              <a:ext uri="{FF2B5EF4-FFF2-40B4-BE49-F238E27FC236}">
                <a16:creationId xmlns:a16="http://schemas.microsoft.com/office/drawing/2014/main" id="{F8F133A5-CBAF-AD41-8D20-1A402CEB9174}"/>
              </a:ext>
            </a:extLst>
          </p:cNvPr>
          <p:cNvSpPr>
            <a:spLocks noGrp="1"/>
          </p:cNvSpPr>
          <p:nvPr>
            <p:ph type="body" sz="quarter" idx="14"/>
          </p:nvPr>
        </p:nvSpPr>
        <p:spPr/>
        <p:txBody>
          <a:bodyPr/>
          <a:lstStyle/>
          <a:p>
            <a:endParaRPr lang="en-US"/>
          </a:p>
        </p:txBody>
      </p:sp>
      <p:sp>
        <p:nvSpPr>
          <p:cNvPr id="8" name="Content Placeholder 7">
            <a:extLst>
              <a:ext uri="{FF2B5EF4-FFF2-40B4-BE49-F238E27FC236}">
                <a16:creationId xmlns:a16="http://schemas.microsoft.com/office/drawing/2014/main" id="{5FEC6C9D-F800-004F-A54C-951723EEEE83}"/>
              </a:ext>
            </a:extLst>
          </p:cNvPr>
          <p:cNvSpPr>
            <a:spLocks noGrp="1"/>
          </p:cNvSpPr>
          <p:nvPr>
            <p:ph sz="half" idx="2"/>
          </p:nvPr>
        </p:nvSpPr>
        <p:spPr>
          <a:xfrm>
            <a:off x="323850" y="1514138"/>
            <a:ext cx="8515350" cy="5045687"/>
          </a:xfrm>
        </p:spPr>
        <p:txBody>
          <a:bodyPr>
            <a:normAutofit/>
          </a:bodyPr>
          <a:lstStyle/>
          <a:p>
            <a:r>
              <a:rPr lang="en-US" dirty="0"/>
              <a:t>ALWAYS institute multimodal pain treatment strategies</a:t>
            </a:r>
          </a:p>
        </p:txBody>
      </p:sp>
      <p:graphicFrame>
        <p:nvGraphicFramePr>
          <p:cNvPr id="5" name="Table 5">
            <a:extLst>
              <a:ext uri="{FF2B5EF4-FFF2-40B4-BE49-F238E27FC236}">
                <a16:creationId xmlns:a16="http://schemas.microsoft.com/office/drawing/2014/main" id="{7DFBA2C6-5416-2B44-9171-0D0F97C36F30}"/>
              </a:ext>
            </a:extLst>
          </p:cNvPr>
          <p:cNvGraphicFramePr>
            <a:graphicFrameLocks noGrp="1"/>
          </p:cNvGraphicFramePr>
          <p:nvPr>
            <p:extLst>
              <p:ext uri="{D42A27DB-BD31-4B8C-83A1-F6EECF244321}">
                <p14:modId xmlns:p14="http://schemas.microsoft.com/office/powerpoint/2010/main" val="4011308159"/>
              </p:ext>
            </p:extLst>
          </p:nvPr>
        </p:nvGraphicFramePr>
        <p:xfrm>
          <a:off x="686023" y="2021451"/>
          <a:ext cx="7357838" cy="4600328"/>
        </p:xfrm>
        <a:graphic>
          <a:graphicData uri="http://schemas.openxmlformats.org/drawingml/2006/table">
            <a:tbl>
              <a:tblPr firstRow="1" bandRow="1">
                <a:tableStyleId>{5C22544A-7EE6-4342-B048-85BDC9FD1C3A}</a:tableStyleId>
              </a:tblPr>
              <a:tblGrid>
                <a:gridCol w="3678919">
                  <a:extLst>
                    <a:ext uri="{9D8B030D-6E8A-4147-A177-3AD203B41FA5}">
                      <a16:colId xmlns:a16="http://schemas.microsoft.com/office/drawing/2014/main" val="2048843609"/>
                    </a:ext>
                  </a:extLst>
                </a:gridCol>
                <a:gridCol w="3678919">
                  <a:extLst>
                    <a:ext uri="{9D8B030D-6E8A-4147-A177-3AD203B41FA5}">
                      <a16:colId xmlns:a16="http://schemas.microsoft.com/office/drawing/2014/main" val="965606862"/>
                    </a:ext>
                  </a:extLst>
                </a:gridCol>
              </a:tblGrid>
              <a:tr h="1082728">
                <a:tc>
                  <a:txBody>
                    <a:bodyPr/>
                    <a:lstStyle/>
                    <a:p>
                      <a:r>
                        <a:rPr lang="en-US" sz="2500" dirty="0"/>
                        <a:t>Non-opioid medications</a:t>
                      </a:r>
                    </a:p>
                  </a:txBody>
                  <a:tcPr marL="94088" marR="94088" marT="47044" marB="47044"/>
                </a:tc>
                <a:tc>
                  <a:txBody>
                    <a:bodyPr/>
                    <a:lstStyle/>
                    <a:p>
                      <a:r>
                        <a:rPr lang="en-US" sz="2500" dirty="0"/>
                        <a:t>Non-pharmacologic approaches </a:t>
                      </a:r>
                    </a:p>
                  </a:txBody>
                  <a:tcPr marL="94088" marR="94088" marT="47044" marB="47044"/>
                </a:tc>
                <a:extLst>
                  <a:ext uri="{0D108BD9-81ED-4DB2-BD59-A6C34878D82A}">
                    <a16:rowId xmlns:a16="http://schemas.microsoft.com/office/drawing/2014/main" val="1652944586"/>
                  </a:ext>
                </a:extLst>
              </a:tr>
              <a:tr h="879400">
                <a:tc>
                  <a:txBody>
                    <a:bodyPr/>
                    <a:lstStyle/>
                    <a:p>
                      <a:r>
                        <a:rPr lang="en-US" sz="2500" dirty="0"/>
                        <a:t>Acetaminophen</a:t>
                      </a:r>
                    </a:p>
                  </a:txBody>
                  <a:tcPr marL="94088" marR="94088" marT="47044" marB="47044"/>
                </a:tc>
                <a:tc>
                  <a:txBody>
                    <a:bodyPr/>
                    <a:lstStyle/>
                    <a:p>
                      <a:r>
                        <a:rPr lang="en-US" sz="2500" dirty="0"/>
                        <a:t>Comfort measures (repositioning, ice/heat) </a:t>
                      </a:r>
                    </a:p>
                  </a:txBody>
                  <a:tcPr marL="94088" marR="94088" marT="47044" marB="47044"/>
                </a:tc>
                <a:extLst>
                  <a:ext uri="{0D108BD9-81ED-4DB2-BD59-A6C34878D82A}">
                    <a16:rowId xmlns:a16="http://schemas.microsoft.com/office/drawing/2014/main" val="3245022310"/>
                  </a:ext>
                </a:extLst>
              </a:tr>
              <a:tr h="879400">
                <a:tc>
                  <a:txBody>
                    <a:bodyPr/>
                    <a:lstStyle/>
                    <a:p>
                      <a:r>
                        <a:rPr lang="en-US" sz="2500" dirty="0"/>
                        <a:t>NSAIDs </a:t>
                      </a:r>
                    </a:p>
                  </a:txBody>
                  <a:tcPr marL="94088" marR="94088" marT="47044" marB="47044"/>
                </a:tc>
                <a:tc>
                  <a:txBody>
                    <a:bodyPr/>
                    <a:lstStyle/>
                    <a:p>
                      <a:r>
                        <a:rPr lang="en-US" sz="2500" dirty="0"/>
                        <a:t>Physical modalities </a:t>
                      </a:r>
                    </a:p>
                    <a:p>
                      <a:r>
                        <a:rPr lang="en-US" sz="2500" dirty="0"/>
                        <a:t>(PT, splinting, TENS) </a:t>
                      </a:r>
                    </a:p>
                  </a:txBody>
                  <a:tcPr marL="94088" marR="94088" marT="47044" marB="47044"/>
                </a:tc>
                <a:extLst>
                  <a:ext uri="{0D108BD9-81ED-4DB2-BD59-A6C34878D82A}">
                    <a16:rowId xmlns:a16="http://schemas.microsoft.com/office/drawing/2014/main" val="4199351731"/>
                  </a:ext>
                </a:extLst>
              </a:tr>
              <a:tr h="879400">
                <a:tc>
                  <a:txBody>
                    <a:bodyPr/>
                    <a:lstStyle/>
                    <a:p>
                      <a:r>
                        <a:rPr lang="en-US" sz="2500" dirty="0"/>
                        <a:t>Adjuvant agents (</a:t>
                      </a:r>
                      <a:r>
                        <a:rPr lang="en-US" sz="2500" dirty="0" err="1"/>
                        <a:t>gabapentinoids</a:t>
                      </a:r>
                      <a:r>
                        <a:rPr lang="en-US" sz="2500" dirty="0"/>
                        <a:t>, SNRIs)</a:t>
                      </a:r>
                    </a:p>
                  </a:txBody>
                  <a:tcPr marL="94088" marR="94088" marT="47044" marB="47044"/>
                </a:tc>
                <a:tc>
                  <a:txBody>
                    <a:bodyPr/>
                    <a:lstStyle/>
                    <a:p>
                      <a:r>
                        <a:rPr lang="en-US" sz="2500" dirty="0"/>
                        <a:t>Behavioral strategies </a:t>
                      </a:r>
                    </a:p>
                    <a:p>
                      <a:r>
                        <a:rPr lang="en-US" sz="2500" dirty="0"/>
                        <a:t>(mindfulness, CBT) </a:t>
                      </a:r>
                    </a:p>
                  </a:txBody>
                  <a:tcPr marL="94088" marR="94088" marT="47044" marB="47044"/>
                </a:tc>
                <a:extLst>
                  <a:ext uri="{0D108BD9-81ED-4DB2-BD59-A6C34878D82A}">
                    <a16:rowId xmlns:a16="http://schemas.microsoft.com/office/drawing/2014/main" val="1955551985"/>
                  </a:ext>
                </a:extLst>
              </a:tr>
              <a:tr h="879400">
                <a:tc>
                  <a:txBody>
                    <a:bodyPr/>
                    <a:lstStyle/>
                    <a:p>
                      <a:r>
                        <a:rPr lang="en-US" sz="2500" dirty="0"/>
                        <a:t>Topicals </a:t>
                      </a:r>
                    </a:p>
                  </a:txBody>
                  <a:tcPr marL="94088" marR="94088" marT="47044" marB="47044"/>
                </a:tc>
                <a:tc>
                  <a:txBody>
                    <a:bodyPr/>
                    <a:lstStyle/>
                    <a:p>
                      <a:r>
                        <a:rPr lang="en-US" sz="2500" dirty="0"/>
                        <a:t>Manual therapies (acupuncture, massage) </a:t>
                      </a:r>
                    </a:p>
                  </a:txBody>
                  <a:tcPr marL="94088" marR="94088" marT="47044" marB="47044"/>
                </a:tc>
                <a:extLst>
                  <a:ext uri="{0D108BD9-81ED-4DB2-BD59-A6C34878D82A}">
                    <a16:rowId xmlns:a16="http://schemas.microsoft.com/office/drawing/2014/main" val="3515366854"/>
                  </a:ext>
                </a:extLst>
              </a:tr>
            </a:tbl>
          </a:graphicData>
        </a:graphic>
      </p:graphicFrame>
    </p:spTree>
    <p:extLst>
      <p:ext uri="{BB962C8B-B14F-4D97-AF65-F5344CB8AC3E}">
        <p14:creationId xmlns:p14="http://schemas.microsoft.com/office/powerpoint/2010/main" val="18536802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Gabapentin in patients with OUD</a:t>
            </a:r>
          </a:p>
        </p:txBody>
      </p:sp>
      <p:sp>
        <p:nvSpPr>
          <p:cNvPr id="6" name="Text Placeholder 5">
            <a:extLst>
              <a:ext uri="{FF2B5EF4-FFF2-40B4-BE49-F238E27FC236}">
                <a16:creationId xmlns:a16="http://schemas.microsoft.com/office/drawing/2014/main" id="{8ED93CD1-0E07-8B48-AE62-8F28A06606D7}"/>
              </a:ext>
            </a:extLst>
          </p:cNvPr>
          <p:cNvSpPr>
            <a:spLocks noGrp="1"/>
          </p:cNvSpPr>
          <p:nvPr>
            <p:ph type="body" sz="quarter" idx="14"/>
          </p:nvPr>
        </p:nvSpPr>
        <p:spPr>
          <a:xfrm>
            <a:off x="323850" y="6186488"/>
            <a:ext cx="7357838" cy="595311"/>
          </a:xfrm>
        </p:spPr>
        <p:txBody>
          <a:bodyPr/>
          <a:lstStyle/>
          <a:p>
            <a:r>
              <a:rPr lang="en-US" b="0" baseline="30000" dirty="0"/>
              <a:t>1</a:t>
            </a:r>
            <a:r>
              <a:rPr lang="en-US" b="0" dirty="0"/>
              <a:t>Addiction. 2016 Jul;111(7):1160-74. </a:t>
            </a:r>
          </a:p>
          <a:p>
            <a:r>
              <a:rPr lang="en-US" b="0" baseline="30000" dirty="0"/>
              <a:t>2</a:t>
            </a:r>
            <a:r>
              <a:rPr lang="en-US" b="0" dirty="0"/>
              <a:t>PLoS Med. 2017 Oct 3;14(10). </a:t>
            </a:r>
            <a:endParaRPr lang="en-US" b="0" baseline="30000" dirty="0"/>
          </a:p>
        </p:txBody>
      </p:sp>
      <p:sp>
        <p:nvSpPr>
          <p:cNvPr id="4" name="Content Placeholder 3">
            <a:extLst>
              <a:ext uri="{FF2B5EF4-FFF2-40B4-BE49-F238E27FC236}">
                <a16:creationId xmlns:a16="http://schemas.microsoft.com/office/drawing/2014/main" id="{DC1D4A48-818F-1245-8AA6-D165FDF23282}"/>
              </a:ext>
            </a:extLst>
          </p:cNvPr>
          <p:cNvSpPr>
            <a:spLocks noGrp="1"/>
          </p:cNvSpPr>
          <p:nvPr>
            <p:ph sz="half" idx="2"/>
          </p:nvPr>
        </p:nvSpPr>
        <p:spPr/>
        <p:txBody>
          <a:bodyPr/>
          <a:lstStyle/>
          <a:p>
            <a:r>
              <a:rPr lang="en-US" dirty="0"/>
              <a:t>Self-reported gabapentin &amp; pregabalin misuse</a:t>
            </a:r>
            <a:r>
              <a:rPr lang="en-US" baseline="30000" dirty="0"/>
              <a:t>1</a:t>
            </a:r>
            <a:r>
              <a:rPr lang="en-US" dirty="0"/>
              <a:t> </a:t>
            </a:r>
          </a:p>
          <a:p>
            <a:pPr lvl="1"/>
            <a:r>
              <a:rPr lang="en-US" dirty="0"/>
              <a:t>15-22% among patients with OUD (vs 1% general population) </a:t>
            </a:r>
          </a:p>
          <a:p>
            <a:r>
              <a:rPr lang="en-US" dirty="0"/>
              <a:t>Association between combination gabapentin-opioid prescription and overdose, especially at high dose</a:t>
            </a:r>
            <a:r>
              <a:rPr lang="en-US" baseline="30000" dirty="0"/>
              <a:t>2</a:t>
            </a:r>
            <a:endParaRPr lang="en-US" dirty="0"/>
          </a:p>
        </p:txBody>
      </p:sp>
      <p:grpSp>
        <p:nvGrpSpPr>
          <p:cNvPr id="8" name="Group 7">
            <a:extLst>
              <a:ext uri="{FF2B5EF4-FFF2-40B4-BE49-F238E27FC236}">
                <a16:creationId xmlns:a16="http://schemas.microsoft.com/office/drawing/2014/main" id="{B025EEDC-D46C-3E45-A9AC-187F5A922562}"/>
              </a:ext>
            </a:extLst>
          </p:cNvPr>
          <p:cNvGrpSpPr/>
          <p:nvPr/>
        </p:nvGrpSpPr>
        <p:grpSpPr>
          <a:xfrm>
            <a:off x="176212" y="3297020"/>
            <a:ext cx="8810625" cy="2996511"/>
            <a:chOff x="9525" y="3076596"/>
            <a:chExt cx="9144000" cy="3109892"/>
          </a:xfrm>
        </p:grpSpPr>
        <p:pic>
          <p:nvPicPr>
            <p:cNvPr id="5" name="Picture 4" descr="Table&#10;&#10;Description automatically generated">
              <a:extLst>
                <a:ext uri="{FF2B5EF4-FFF2-40B4-BE49-F238E27FC236}">
                  <a16:creationId xmlns:a16="http://schemas.microsoft.com/office/drawing/2014/main" id="{48633FDF-EE5C-BF43-ABAF-DB4CD74B0766}"/>
                </a:ext>
              </a:extLst>
            </p:cNvPr>
            <p:cNvPicPr>
              <a:picLocks noChangeAspect="1"/>
            </p:cNvPicPr>
            <p:nvPr/>
          </p:nvPicPr>
          <p:blipFill rotWithShape="1">
            <a:blip r:embed="rId3"/>
            <a:srcRect b="69373"/>
            <a:stretch/>
          </p:blipFill>
          <p:spPr>
            <a:xfrm>
              <a:off x="9525" y="3076596"/>
              <a:ext cx="9144000" cy="1138217"/>
            </a:xfrm>
            <a:prstGeom prst="rect">
              <a:avLst/>
            </a:prstGeom>
          </p:spPr>
        </p:pic>
        <p:pic>
          <p:nvPicPr>
            <p:cNvPr id="7" name="Picture 6" descr="Table&#10;&#10;Description automatically generated">
              <a:extLst>
                <a:ext uri="{FF2B5EF4-FFF2-40B4-BE49-F238E27FC236}">
                  <a16:creationId xmlns:a16="http://schemas.microsoft.com/office/drawing/2014/main" id="{9A91C7C5-A038-B045-84F4-D78F0A3A7EDB}"/>
                </a:ext>
              </a:extLst>
            </p:cNvPr>
            <p:cNvPicPr>
              <a:picLocks noChangeAspect="1"/>
            </p:cNvPicPr>
            <p:nvPr/>
          </p:nvPicPr>
          <p:blipFill rotWithShape="1">
            <a:blip r:embed="rId3"/>
            <a:srcRect t="46946"/>
            <a:stretch/>
          </p:blipFill>
          <p:spPr>
            <a:xfrm>
              <a:off x="9525" y="4214813"/>
              <a:ext cx="9144000" cy="1971675"/>
            </a:xfrm>
            <a:prstGeom prst="rect">
              <a:avLst/>
            </a:prstGeom>
          </p:spPr>
        </p:pic>
      </p:grpSp>
    </p:spTree>
    <p:extLst>
      <p:ext uri="{BB962C8B-B14F-4D97-AF65-F5344CB8AC3E}">
        <p14:creationId xmlns:p14="http://schemas.microsoft.com/office/powerpoint/2010/main" val="1120138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Depression is common, likely undertreated</a:t>
            </a:r>
          </a:p>
        </p:txBody>
      </p:sp>
      <p:sp>
        <p:nvSpPr>
          <p:cNvPr id="3" name="Text Placeholder 2">
            <a:extLst>
              <a:ext uri="{FF2B5EF4-FFF2-40B4-BE49-F238E27FC236}">
                <a16:creationId xmlns:a16="http://schemas.microsoft.com/office/drawing/2014/main" id="{9B6006A9-FC62-3B4A-971B-98EF521434F0}"/>
              </a:ext>
            </a:extLst>
          </p:cNvPr>
          <p:cNvSpPr>
            <a:spLocks noGrp="1"/>
          </p:cNvSpPr>
          <p:nvPr>
            <p:ph type="body" sz="quarter" idx="14"/>
          </p:nvPr>
        </p:nvSpPr>
        <p:spPr>
          <a:xfrm>
            <a:off x="323850" y="6043614"/>
            <a:ext cx="7357838" cy="738186"/>
          </a:xfrm>
        </p:spPr>
        <p:txBody>
          <a:bodyPr/>
          <a:lstStyle/>
          <a:p>
            <a:r>
              <a:rPr lang="en-US" b="0" baseline="30000" dirty="0"/>
              <a:t>1</a:t>
            </a:r>
            <a:r>
              <a:rPr lang="en-US" b="0" dirty="0"/>
              <a:t>J Am Board Fam Med. 2017 Jul-Aug;30(4):407-417.</a:t>
            </a:r>
          </a:p>
          <a:p>
            <a:r>
              <a:rPr lang="en-US" b="0" baseline="30000" dirty="0"/>
              <a:t>2</a:t>
            </a:r>
            <a:r>
              <a:rPr lang="en-US" b="0" dirty="0"/>
              <a:t>J Gen Intern Med. 2020 May 29. </a:t>
            </a:r>
          </a:p>
        </p:txBody>
      </p:sp>
      <p:graphicFrame>
        <p:nvGraphicFramePr>
          <p:cNvPr id="5" name="Chart 4">
            <a:extLst>
              <a:ext uri="{FF2B5EF4-FFF2-40B4-BE49-F238E27FC236}">
                <a16:creationId xmlns:a16="http://schemas.microsoft.com/office/drawing/2014/main" id="{5142B45A-9039-CC4A-A86C-49372D52435B}"/>
              </a:ext>
            </a:extLst>
          </p:cNvPr>
          <p:cNvGraphicFramePr/>
          <p:nvPr>
            <p:extLst>
              <p:ext uri="{D42A27DB-BD31-4B8C-83A1-F6EECF244321}">
                <p14:modId xmlns:p14="http://schemas.microsoft.com/office/powerpoint/2010/main" val="463309543"/>
              </p:ext>
            </p:extLst>
          </p:nvPr>
        </p:nvGraphicFramePr>
        <p:xfrm>
          <a:off x="490285" y="2571130"/>
          <a:ext cx="2767265" cy="25009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E7D416B-C417-CB46-AA54-78F169A92989}"/>
              </a:ext>
            </a:extLst>
          </p:cNvPr>
          <p:cNvSpPr txBox="1"/>
          <p:nvPr/>
        </p:nvSpPr>
        <p:spPr>
          <a:xfrm>
            <a:off x="490285" y="1466805"/>
            <a:ext cx="6691571" cy="1077218"/>
          </a:xfrm>
          <a:prstGeom prst="rect">
            <a:avLst/>
          </a:prstGeom>
          <a:noFill/>
        </p:spPr>
        <p:txBody>
          <a:bodyPr wrap="square" rtlCol="0">
            <a:spAutoFit/>
          </a:bodyPr>
          <a:lstStyle/>
          <a:p>
            <a:r>
              <a:rPr lang="en-US" dirty="0">
                <a:latin typeface="Geneva" panose="020B0503030404040204" pitchFamily="34" charset="0"/>
                <a:ea typeface="Geneva" panose="020B0503030404040204" pitchFamily="34" charset="0"/>
              </a:rPr>
              <a:t>The </a:t>
            </a:r>
            <a:r>
              <a:rPr lang="en-US" sz="4000" b="1" dirty="0">
                <a:solidFill>
                  <a:schemeClr val="bg2"/>
                </a:solidFill>
                <a:latin typeface="Geneva" panose="020B0503030404040204" pitchFamily="34" charset="0"/>
                <a:ea typeface="Geneva" panose="020B0503030404040204" pitchFamily="34" charset="0"/>
              </a:rPr>
              <a:t>16%</a:t>
            </a:r>
            <a:r>
              <a:rPr lang="en-US" sz="4000" b="1" dirty="0">
                <a:latin typeface="Geneva" panose="020B0503030404040204" pitchFamily="34" charset="0"/>
                <a:ea typeface="Geneva" panose="020B0503030404040204" pitchFamily="34" charset="0"/>
              </a:rPr>
              <a:t> </a:t>
            </a:r>
            <a:r>
              <a:rPr lang="en-US" dirty="0">
                <a:latin typeface="Geneva" panose="020B0503030404040204" pitchFamily="34" charset="0"/>
                <a:ea typeface="Geneva" panose="020B0503030404040204" pitchFamily="34" charset="0"/>
              </a:rPr>
              <a:t>of Americans with mental illness receive &gt;half of all opioid Rx </a:t>
            </a:r>
            <a:r>
              <a:rPr lang="en-US" baseline="30000" dirty="0">
                <a:latin typeface="Geneva" panose="020B0503030404040204" pitchFamily="34" charset="0"/>
                <a:ea typeface="Geneva" panose="020B0503030404040204" pitchFamily="34" charset="0"/>
              </a:rPr>
              <a:t>1</a:t>
            </a:r>
            <a:endParaRPr lang="en-US" dirty="0">
              <a:latin typeface="Geneva" panose="020B0503030404040204" pitchFamily="34" charset="0"/>
              <a:ea typeface="Geneva" panose="020B0503030404040204" pitchFamily="34" charset="0"/>
            </a:endParaRPr>
          </a:p>
        </p:txBody>
      </p:sp>
      <p:sp>
        <p:nvSpPr>
          <p:cNvPr id="8" name="TextBox 7">
            <a:extLst>
              <a:ext uri="{FF2B5EF4-FFF2-40B4-BE49-F238E27FC236}">
                <a16:creationId xmlns:a16="http://schemas.microsoft.com/office/drawing/2014/main" id="{F0892F31-E4A5-374D-B7A0-3553C7BC832A}"/>
              </a:ext>
            </a:extLst>
          </p:cNvPr>
          <p:cNvSpPr txBox="1"/>
          <p:nvPr/>
        </p:nvSpPr>
        <p:spPr>
          <a:xfrm>
            <a:off x="6325986" y="3104269"/>
            <a:ext cx="2444900" cy="1446550"/>
          </a:xfrm>
          <a:prstGeom prst="rect">
            <a:avLst/>
          </a:prstGeom>
          <a:noFill/>
        </p:spPr>
        <p:txBody>
          <a:bodyPr wrap="none" rtlCol="0">
            <a:spAutoFit/>
          </a:bodyPr>
          <a:lstStyle/>
          <a:p>
            <a:pPr algn="ctr"/>
            <a:r>
              <a:rPr lang="en-US" sz="8800" b="1" dirty="0">
                <a:solidFill>
                  <a:schemeClr val="accent2"/>
                </a:solidFill>
                <a:latin typeface="Arial"/>
              </a:rPr>
              <a:t>50%</a:t>
            </a:r>
          </a:p>
        </p:txBody>
      </p:sp>
      <p:sp>
        <p:nvSpPr>
          <p:cNvPr id="11" name="Rectangle 10">
            <a:extLst>
              <a:ext uri="{FF2B5EF4-FFF2-40B4-BE49-F238E27FC236}">
                <a16:creationId xmlns:a16="http://schemas.microsoft.com/office/drawing/2014/main" id="{9754249A-4372-9D41-BD80-90A275734AA2}"/>
              </a:ext>
            </a:extLst>
          </p:cNvPr>
          <p:cNvSpPr/>
          <p:nvPr/>
        </p:nvSpPr>
        <p:spPr>
          <a:xfrm>
            <a:off x="4572000" y="4437936"/>
            <a:ext cx="4572000" cy="1200329"/>
          </a:xfrm>
          <a:prstGeom prst="rect">
            <a:avLst/>
          </a:prstGeom>
        </p:spPr>
        <p:txBody>
          <a:bodyPr>
            <a:spAutoFit/>
          </a:bodyPr>
          <a:lstStyle/>
          <a:p>
            <a:r>
              <a:rPr lang="en-US" dirty="0"/>
              <a:t>Most studies demonstrate at least half of patients with OUD have depression</a:t>
            </a:r>
          </a:p>
        </p:txBody>
      </p:sp>
    </p:spTree>
    <p:extLst>
      <p:ext uri="{BB962C8B-B14F-4D97-AF65-F5344CB8AC3E}">
        <p14:creationId xmlns:p14="http://schemas.microsoft.com/office/powerpoint/2010/main" val="4010137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E602-0CEA-F145-9CB4-0C8F822355B7}"/>
              </a:ext>
            </a:extLst>
          </p:cNvPr>
          <p:cNvSpPr>
            <a:spLocks noGrp="1"/>
          </p:cNvSpPr>
          <p:nvPr>
            <p:ph type="title"/>
          </p:nvPr>
        </p:nvSpPr>
        <p:spPr>
          <a:xfrm>
            <a:off x="323850" y="119172"/>
            <a:ext cx="8820150" cy="1091184"/>
          </a:xfrm>
        </p:spPr>
        <p:txBody>
          <a:bodyPr/>
          <a:lstStyle/>
          <a:p>
            <a:r>
              <a:rPr lang="en-US" dirty="0"/>
              <a:t>Treating depression in pts with OUD + pain</a:t>
            </a:r>
          </a:p>
        </p:txBody>
      </p:sp>
      <p:sp>
        <p:nvSpPr>
          <p:cNvPr id="3" name="Text Placeholder 2">
            <a:extLst>
              <a:ext uri="{FF2B5EF4-FFF2-40B4-BE49-F238E27FC236}">
                <a16:creationId xmlns:a16="http://schemas.microsoft.com/office/drawing/2014/main" id="{544B101F-2D98-064A-A73A-983301C36375}"/>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90F3AEF3-826D-EE43-840E-691D08AB4BED}"/>
              </a:ext>
            </a:extLst>
          </p:cNvPr>
          <p:cNvSpPr>
            <a:spLocks noGrp="1"/>
          </p:cNvSpPr>
          <p:nvPr>
            <p:ph sz="half" idx="2"/>
          </p:nvPr>
        </p:nvSpPr>
        <p:spPr/>
        <p:txBody>
          <a:bodyPr/>
          <a:lstStyle/>
          <a:p>
            <a:r>
              <a:rPr lang="en-US" dirty="0"/>
              <a:t>OK to use SSRIs – safe and modestly effective </a:t>
            </a:r>
          </a:p>
          <a:p>
            <a:r>
              <a:rPr lang="en-US" dirty="0"/>
              <a:t>Possible preference for SNRIs </a:t>
            </a:r>
          </a:p>
          <a:p>
            <a:pPr lvl="1"/>
            <a:r>
              <a:rPr lang="en-US" dirty="0"/>
              <a:t>Modulate pain experience in the CNS by boosting levels of serotonin and norepinephrine </a:t>
            </a:r>
          </a:p>
          <a:p>
            <a:pPr lvl="1"/>
            <a:r>
              <a:rPr lang="en-US" dirty="0"/>
              <a:t>Duloxetine FDA approved for fibromyalgia, chronic low back pain and knee osteoarthritis </a:t>
            </a:r>
          </a:p>
          <a:p>
            <a:r>
              <a:rPr lang="en-US" dirty="0"/>
              <a:t>Use TCAs with caution in patients on methadone </a:t>
            </a:r>
          </a:p>
          <a:p>
            <a:r>
              <a:rPr lang="en-US" dirty="0"/>
              <a:t>Counseling should be offered and encouraged! </a:t>
            </a:r>
          </a:p>
        </p:txBody>
      </p:sp>
    </p:spTree>
    <p:extLst>
      <p:ext uri="{BB962C8B-B14F-4D97-AF65-F5344CB8AC3E}">
        <p14:creationId xmlns:p14="http://schemas.microsoft.com/office/powerpoint/2010/main" val="295459422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Adjust MOUD, when possible</a:t>
            </a:r>
          </a:p>
        </p:txBody>
      </p:sp>
      <p:sp>
        <p:nvSpPr>
          <p:cNvPr id="3" name="Text Placeholder 2">
            <a:extLst>
              <a:ext uri="{FF2B5EF4-FFF2-40B4-BE49-F238E27FC236}">
                <a16:creationId xmlns:a16="http://schemas.microsoft.com/office/drawing/2014/main" id="{9B6006A9-FC62-3B4A-971B-98EF521434F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582C39FD-79A4-0944-8B9D-BDA9AAB7792C}"/>
              </a:ext>
            </a:extLst>
          </p:cNvPr>
          <p:cNvSpPr>
            <a:spLocks noGrp="1"/>
          </p:cNvSpPr>
          <p:nvPr>
            <p:ph sz="half" idx="2"/>
          </p:nvPr>
        </p:nvSpPr>
        <p:spPr/>
        <p:txBody>
          <a:bodyPr/>
          <a:lstStyle/>
          <a:p>
            <a:r>
              <a:rPr lang="en-US" dirty="0"/>
              <a:t>Methadone and buprenorphine have short (~6 hours) duration of effect for pain control </a:t>
            </a:r>
          </a:p>
          <a:p>
            <a:pPr marL="45720" indent="0">
              <a:buNone/>
            </a:pPr>
            <a:endParaRPr lang="en-US" dirty="0"/>
          </a:p>
          <a:p>
            <a:r>
              <a:rPr lang="en-US" dirty="0"/>
              <a:t>Increase dose or split dose of MOUD</a:t>
            </a:r>
          </a:p>
          <a:p>
            <a:pPr lvl="1"/>
            <a:r>
              <a:rPr lang="en-US" dirty="0"/>
              <a:t>For patients on methadone who have take-home doses, they could consider splitting take-home dose BID  </a:t>
            </a:r>
          </a:p>
          <a:p>
            <a:pPr lvl="1"/>
            <a:r>
              <a:rPr lang="en-US" dirty="0"/>
              <a:t>For patients on buprenorphine, consider dosing BID-TID</a:t>
            </a:r>
          </a:p>
        </p:txBody>
      </p:sp>
      <p:sp>
        <p:nvSpPr>
          <p:cNvPr id="6" name="Rounded Rectangular Callout 5">
            <a:extLst>
              <a:ext uri="{FF2B5EF4-FFF2-40B4-BE49-F238E27FC236}">
                <a16:creationId xmlns:a16="http://schemas.microsoft.com/office/drawing/2014/main" id="{83666FCC-6E2A-D442-A2E4-4D4571A006C0}"/>
              </a:ext>
            </a:extLst>
          </p:cNvPr>
          <p:cNvSpPr/>
          <p:nvPr/>
        </p:nvSpPr>
        <p:spPr>
          <a:xfrm>
            <a:off x="6186487" y="2114550"/>
            <a:ext cx="2771775" cy="1314450"/>
          </a:xfrm>
          <a:prstGeom prst="wedgeRoundRectCallout">
            <a:avLst>
              <a:gd name="adj1" fmla="val -65679"/>
              <a:gd name="adj2" fmla="val 35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not always possible for patients dosed daily at opioid treatment program!</a:t>
            </a:r>
          </a:p>
        </p:txBody>
      </p:sp>
    </p:spTree>
    <p:extLst>
      <p:ext uri="{BB962C8B-B14F-4D97-AF65-F5344CB8AC3E}">
        <p14:creationId xmlns:p14="http://schemas.microsoft.com/office/powerpoint/2010/main" val="268173981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Generally avoid full opioid agonists</a:t>
            </a:r>
          </a:p>
        </p:txBody>
      </p:sp>
      <p:sp>
        <p:nvSpPr>
          <p:cNvPr id="3" name="Text Placeholder 2">
            <a:extLst>
              <a:ext uri="{FF2B5EF4-FFF2-40B4-BE49-F238E27FC236}">
                <a16:creationId xmlns:a16="http://schemas.microsoft.com/office/drawing/2014/main" id="{9B6006A9-FC62-3B4A-971B-98EF521434F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582C39FD-79A4-0944-8B9D-BDA9AAB7792C}"/>
              </a:ext>
            </a:extLst>
          </p:cNvPr>
          <p:cNvSpPr>
            <a:spLocks noGrp="1"/>
          </p:cNvSpPr>
          <p:nvPr>
            <p:ph sz="half" idx="2"/>
          </p:nvPr>
        </p:nvSpPr>
        <p:spPr/>
        <p:txBody>
          <a:bodyPr/>
          <a:lstStyle/>
          <a:p>
            <a:r>
              <a:rPr lang="en-US" dirty="0"/>
              <a:t>Full opioid agonists carry risk of over-sedation/overdose, diversion and disrupting recovery </a:t>
            </a:r>
          </a:p>
          <a:p>
            <a:r>
              <a:rPr lang="en-US" dirty="0"/>
              <a:t>Exceptions for palliative care situations or end-stage diseases with substantial functional impairment </a:t>
            </a:r>
          </a:p>
          <a:p>
            <a:r>
              <a:rPr lang="en-US" dirty="0"/>
              <a:t>If prescribe full opioid agonists: </a:t>
            </a:r>
          </a:p>
          <a:p>
            <a:pPr lvl="1"/>
            <a:r>
              <a:rPr lang="en-US" dirty="0"/>
              <a:t>Ensure adequate shared decision-making about risks</a:t>
            </a:r>
          </a:p>
          <a:p>
            <a:pPr lvl="1"/>
            <a:r>
              <a:rPr lang="en-US" dirty="0"/>
              <a:t>Institute close monitoring (urine toxicology, PMP checks) </a:t>
            </a:r>
          </a:p>
          <a:p>
            <a:pPr lvl="1"/>
            <a:r>
              <a:rPr lang="en-US" dirty="0"/>
              <a:t>Establish functional endpoints </a:t>
            </a:r>
          </a:p>
          <a:p>
            <a:pPr lvl="1"/>
            <a:r>
              <a:rPr lang="en-US" dirty="0"/>
              <a:t>Coordinate with opioid treatment program, if applicable </a:t>
            </a:r>
          </a:p>
        </p:txBody>
      </p:sp>
    </p:spTree>
    <p:extLst>
      <p:ext uri="{BB962C8B-B14F-4D97-AF65-F5344CB8AC3E}">
        <p14:creationId xmlns:p14="http://schemas.microsoft.com/office/powerpoint/2010/main" val="224468564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4E20-4291-124C-99F9-F7844A9C2DBA}"/>
              </a:ext>
            </a:extLst>
          </p:cNvPr>
          <p:cNvSpPr>
            <a:spLocks noGrp="1"/>
          </p:cNvSpPr>
          <p:nvPr>
            <p:ph type="title"/>
          </p:nvPr>
        </p:nvSpPr>
        <p:spPr/>
        <p:txBody>
          <a:bodyPr/>
          <a:lstStyle/>
          <a:p>
            <a:r>
              <a:rPr lang="en-US" dirty="0"/>
              <a:t>Case 1, revisited</a:t>
            </a:r>
          </a:p>
        </p:txBody>
      </p:sp>
      <p:sp>
        <p:nvSpPr>
          <p:cNvPr id="3" name="Text Placeholder 2">
            <a:extLst>
              <a:ext uri="{FF2B5EF4-FFF2-40B4-BE49-F238E27FC236}">
                <a16:creationId xmlns:a16="http://schemas.microsoft.com/office/drawing/2014/main" id="{8663D6EA-90DB-784C-A1D2-10DF8F73D6B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4D6846A-A05E-FE4A-9A2B-0491CBEE9443}"/>
              </a:ext>
            </a:extLst>
          </p:cNvPr>
          <p:cNvSpPr>
            <a:spLocks noGrp="1"/>
          </p:cNvSpPr>
          <p:nvPr>
            <p:ph sz="half" idx="2"/>
          </p:nvPr>
        </p:nvSpPr>
        <p:spPr/>
        <p:txBody>
          <a:bodyPr>
            <a:normAutofit/>
          </a:bodyPr>
          <a:lstStyle/>
          <a:p>
            <a:pPr marL="45720" indent="0">
              <a:buNone/>
            </a:pPr>
            <a:r>
              <a:rPr lang="en-US" dirty="0"/>
              <a:t>How would you manage this patient’s chronic pain? </a:t>
            </a:r>
          </a:p>
          <a:p>
            <a:pPr marL="502920" indent="-457200">
              <a:buFont typeface="+mj-lt"/>
              <a:buAutoNum type="alphaUcPeriod"/>
            </a:pPr>
            <a:r>
              <a:rPr lang="en-US" dirty="0"/>
              <a:t>Ask to split the methadone into 2 equal doses </a:t>
            </a:r>
          </a:p>
          <a:p>
            <a:pPr marL="502920" indent="-457200">
              <a:buFont typeface="+mj-lt"/>
              <a:buAutoNum type="alphaUcPeriod"/>
            </a:pPr>
            <a:r>
              <a:rPr lang="en-US" dirty="0"/>
              <a:t>Start ibuprofen 600 mg TID </a:t>
            </a:r>
          </a:p>
          <a:p>
            <a:pPr marL="502920" indent="-457200">
              <a:buFont typeface="+mj-lt"/>
              <a:buAutoNum type="alphaUcPeriod"/>
            </a:pPr>
            <a:r>
              <a:rPr lang="en-US" dirty="0"/>
              <a:t>Start oxycodone 5 mg QID PRN pain </a:t>
            </a:r>
          </a:p>
          <a:p>
            <a:pPr marL="502920" indent="-457200">
              <a:buFont typeface="+mj-lt"/>
              <a:buAutoNum type="alphaUcPeriod"/>
            </a:pPr>
            <a:r>
              <a:rPr lang="en-US" dirty="0"/>
              <a:t>Start gabapentin 300 mg TID </a:t>
            </a:r>
          </a:p>
          <a:p>
            <a:pPr marL="502920" indent="-457200">
              <a:buFont typeface="+mj-lt"/>
              <a:buAutoNum type="alphaUcPeriod"/>
            </a:pPr>
            <a:r>
              <a:rPr lang="en-US" dirty="0"/>
              <a:t>Another physical therapy referral </a:t>
            </a:r>
          </a:p>
          <a:p>
            <a:endParaRPr lang="en-US" dirty="0"/>
          </a:p>
        </p:txBody>
      </p:sp>
    </p:spTree>
    <p:extLst>
      <p:ext uri="{BB962C8B-B14F-4D97-AF65-F5344CB8AC3E}">
        <p14:creationId xmlns:p14="http://schemas.microsoft.com/office/powerpoint/2010/main" val="63487217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Case 2</a:t>
            </a:r>
          </a:p>
        </p:txBody>
      </p:sp>
      <p:sp>
        <p:nvSpPr>
          <p:cNvPr id="4" name="Content Placeholder 3">
            <a:extLst>
              <a:ext uri="{FF2B5EF4-FFF2-40B4-BE49-F238E27FC236}">
                <a16:creationId xmlns:a16="http://schemas.microsoft.com/office/drawing/2014/main" id="{C13B296C-0984-4BD0-8920-6D609140E688}"/>
              </a:ext>
            </a:extLst>
          </p:cNvPr>
          <p:cNvSpPr>
            <a:spLocks noGrp="1"/>
          </p:cNvSpPr>
          <p:nvPr>
            <p:ph sz="half" idx="2"/>
          </p:nvPr>
        </p:nvSpPr>
        <p:spPr/>
        <p:txBody>
          <a:bodyPr/>
          <a:lstStyle/>
          <a:p>
            <a:r>
              <a:rPr lang="en-US" dirty="0"/>
              <a:t>26-year-old individual on buprenorphine presents with right maxillary dental pain </a:t>
            </a:r>
          </a:p>
          <a:p>
            <a:r>
              <a:rPr lang="en-US" dirty="0"/>
              <a:t>Dentist said they need a root canal, which is scheduled for next week </a:t>
            </a:r>
          </a:p>
          <a:p>
            <a:r>
              <a:rPr lang="en-US" dirty="0"/>
              <a:t>Has been stable on buprenorphine for 18 months </a:t>
            </a:r>
          </a:p>
          <a:p>
            <a:r>
              <a:rPr lang="en-US" dirty="0"/>
              <a:t>Housed, lives with partner and 2 young children </a:t>
            </a:r>
          </a:p>
          <a:p>
            <a:endParaRPr lang="en-US" dirty="0"/>
          </a:p>
          <a:p>
            <a:endParaRPr lang="en-US" dirty="0"/>
          </a:p>
        </p:txBody>
      </p:sp>
      <p:sp>
        <p:nvSpPr>
          <p:cNvPr id="7" name="Text Placeholder 6">
            <a:extLst>
              <a:ext uri="{FF2B5EF4-FFF2-40B4-BE49-F238E27FC236}">
                <a16:creationId xmlns:a16="http://schemas.microsoft.com/office/drawing/2014/main" id="{70BE2CE5-4181-EF44-94AA-EC334BCAF57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5955840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34" y="1275461"/>
            <a:ext cx="8101985" cy="610859"/>
          </a:xfrm>
        </p:spPr>
        <p:txBody>
          <a:bodyPr>
            <a:normAutofit/>
          </a:bodyPr>
          <a:lstStyle/>
          <a:p>
            <a:pPr algn="ctr"/>
            <a:r>
              <a:rPr lang="en-US" dirty="0"/>
              <a:t>Panel Discussants</a:t>
            </a:r>
          </a:p>
        </p:txBody>
      </p:sp>
      <p:sp>
        <p:nvSpPr>
          <p:cNvPr id="3" name="Text Placeholder 2"/>
          <p:cNvSpPr>
            <a:spLocks noGrp="1"/>
          </p:cNvSpPr>
          <p:nvPr>
            <p:ph type="body" sz="quarter" idx="18"/>
          </p:nvPr>
        </p:nvSpPr>
        <p:spPr>
          <a:xfrm>
            <a:off x="193013" y="1886320"/>
            <a:ext cx="8221886" cy="1645920"/>
          </a:xfrm>
        </p:spPr>
        <p:txBody>
          <a:bodyPr/>
          <a:lstStyle/>
          <a:p>
            <a:r>
              <a:rPr lang="en-US" sz="2000" b="1" dirty="0"/>
              <a:t>James Darnton, MD</a:t>
            </a:r>
          </a:p>
          <a:p>
            <a:r>
              <a:rPr lang="en-US" sz="2000" b="1" dirty="0"/>
              <a:t>Clinical Instructor</a:t>
            </a:r>
          </a:p>
          <a:p>
            <a:r>
              <a:rPr lang="en-US" sz="2000" b="1" dirty="0"/>
              <a:t>Division of General Internal Medicine</a:t>
            </a:r>
          </a:p>
          <a:p>
            <a:r>
              <a:rPr lang="en-US" sz="2000" b="1" dirty="0"/>
              <a:t>University of Washington School of Medicine</a:t>
            </a:r>
          </a:p>
        </p:txBody>
      </p:sp>
      <p:sp>
        <p:nvSpPr>
          <p:cNvPr id="5" name="Rectangle 2">
            <a:extLst>
              <a:ext uri="{FF2B5EF4-FFF2-40B4-BE49-F238E27FC236}">
                <a16:creationId xmlns:a16="http://schemas.microsoft.com/office/drawing/2014/main" id="{F8D59FC9-7927-264E-B1EF-B0CD8C463CF7}"/>
              </a:ext>
            </a:extLst>
          </p:cNvPr>
          <p:cNvSpPr>
            <a:spLocks noChangeArrowheads="1"/>
          </p:cNvSpPr>
          <p:nvPr/>
        </p:nvSpPr>
        <p:spPr bwMode="auto">
          <a:xfrm>
            <a:off x="6376282" y="-128755"/>
            <a:ext cx="79084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 Placeholder 2">
            <a:extLst>
              <a:ext uri="{FF2B5EF4-FFF2-40B4-BE49-F238E27FC236}">
                <a16:creationId xmlns:a16="http://schemas.microsoft.com/office/drawing/2014/main" id="{BCED2FD6-498F-4E5A-81BF-211B9338D30A}"/>
              </a:ext>
            </a:extLst>
          </p:cNvPr>
          <p:cNvSpPr txBox="1">
            <a:spLocks/>
          </p:cNvSpPr>
          <p:nvPr/>
        </p:nvSpPr>
        <p:spPr>
          <a:xfrm>
            <a:off x="193013" y="3429000"/>
            <a:ext cx="8221886" cy="1645920"/>
          </a:xfrm>
          <a:prstGeom prst="rect">
            <a:avLst/>
          </a:prstGeom>
        </p:spPr>
        <p:txBody>
          <a:bodyPr lIns="91440" tIns="91440" rIns="91440" bIns="91440" anchor="ctr" anchorCtr="0">
            <a:noAutofit/>
          </a:bodyPr>
          <a:lstStyle>
            <a:lvl1pPr marL="0" indent="0" algn="l" defTabSz="914400" rtl="0" eaLnBrk="1" latinLnBrk="0" hangingPunct="1">
              <a:lnSpc>
                <a:spcPts val="2600"/>
              </a:lnSpc>
              <a:spcBef>
                <a:spcPts val="0"/>
              </a:spcBef>
              <a:spcAft>
                <a:spcPts val="0"/>
              </a:spcAft>
              <a:buFont typeface="Arial" pitchFamily="34" charset="0"/>
              <a:buNone/>
              <a:defRPr sz="2200" kern="1200" baseline="0">
                <a:solidFill>
                  <a:schemeClr val="bg1">
                    <a:lumMod val="95000"/>
                  </a:schemeClr>
                </a:solidFill>
                <a:latin typeface="Arial"/>
                <a:ea typeface="+mn-ea"/>
                <a:cs typeface="+mn-cs"/>
              </a:defRPr>
            </a:lvl1pPr>
            <a:lvl2pPr marL="0" indent="0" algn="l" defTabSz="914400" rtl="0" eaLnBrk="1" latinLnBrk="0" hangingPunct="1">
              <a:spcBef>
                <a:spcPts val="0"/>
              </a:spcBef>
              <a:buFont typeface="Arial" pitchFamily="34" charset="0"/>
              <a:buNone/>
              <a:defRPr sz="1800" i="1" kern="1200">
                <a:solidFill>
                  <a:schemeClr val="accent2"/>
                </a:solidFill>
                <a:latin typeface="Arial"/>
                <a:ea typeface="+mn-ea"/>
                <a:cs typeface="+mn-cs"/>
              </a:defRPr>
            </a:lvl2pPr>
            <a:lvl3pPr marL="0" indent="0" algn="l" defTabSz="914400" rtl="0" eaLnBrk="1" latinLnBrk="0" hangingPunct="1">
              <a:spcBef>
                <a:spcPts val="0"/>
              </a:spcBef>
              <a:buFont typeface="Arial" pitchFamily="34" charset="0"/>
              <a:buNone/>
              <a:defRPr sz="1600" i="1" kern="1200">
                <a:solidFill>
                  <a:schemeClr val="accent2"/>
                </a:solidFill>
                <a:latin typeface="Arial"/>
                <a:ea typeface="+mn-ea"/>
                <a:cs typeface="+mn-cs"/>
              </a:defRPr>
            </a:lvl3pPr>
            <a:lvl4pPr marL="62865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803275"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b="1" dirty="0"/>
              <a:t>Jocelyn James, MD</a:t>
            </a:r>
          </a:p>
          <a:p>
            <a:pPr fontAlgn="auto"/>
            <a:r>
              <a:rPr lang="en-US" sz="2000" b="1" dirty="0"/>
              <a:t>Assistant Professor</a:t>
            </a:r>
          </a:p>
          <a:p>
            <a:pPr fontAlgn="auto"/>
            <a:r>
              <a:rPr lang="en-US" sz="2000" b="1" dirty="0"/>
              <a:t>Division of General Internal Medicine</a:t>
            </a:r>
          </a:p>
          <a:p>
            <a:pPr fontAlgn="auto"/>
            <a:r>
              <a:rPr lang="en-US" sz="2000" b="1" dirty="0"/>
              <a:t>University of Washington School of Medicine</a:t>
            </a:r>
          </a:p>
        </p:txBody>
      </p:sp>
    </p:spTree>
    <p:extLst>
      <p:ext uri="{BB962C8B-B14F-4D97-AF65-F5344CB8AC3E}">
        <p14:creationId xmlns:p14="http://schemas.microsoft.com/office/powerpoint/2010/main" val="314162333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Case 2, cont.</a:t>
            </a:r>
          </a:p>
        </p:txBody>
      </p:sp>
      <p:sp>
        <p:nvSpPr>
          <p:cNvPr id="4" name="Content Placeholder 3">
            <a:extLst>
              <a:ext uri="{FF2B5EF4-FFF2-40B4-BE49-F238E27FC236}">
                <a16:creationId xmlns:a16="http://schemas.microsoft.com/office/drawing/2014/main" id="{C13B296C-0984-4BD0-8920-6D609140E688}"/>
              </a:ext>
            </a:extLst>
          </p:cNvPr>
          <p:cNvSpPr>
            <a:spLocks noGrp="1"/>
          </p:cNvSpPr>
          <p:nvPr>
            <p:ph sz="half" idx="2"/>
          </p:nvPr>
        </p:nvSpPr>
        <p:spPr/>
        <p:txBody>
          <a:bodyPr>
            <a:normAutofit/>
          </a:bodyPr>
          <a:lstStyle/>
          <a:p>
            <a:pPr marL="45720" indent="0">
              <a:buNone/>
            </a:pPr>
            <a:r>
              <a:rPr lang="en-US" dirty="0"/>
              <a:t>How would you manage this patient’s buprenorphine? </a:t>
            </a:r>
          </a:p>
          <a:p>
            <a:pPr marL="502920" indent="-457200">
              <a:buFont typeface="+mj-lt"/>
              <a:buAutoNum type="alphaUcPeriod"/>
            </a:pPr>
            <a:r>
              <a:rPr lang="en-US" dirty="0"/>
              <a:t>Stop buprenorphine 5 days before the procedure </a:t>
            </a:r>
          </a:p>
          <a:p>
            <a:pPr marL="502920" indent="-457200">
              <a:buFont typeface="+mj-lt"/>
              <a:buAutoNum type="alphaUcPeriod"/>
            </a:pPr>
            <a:r>
              <a:rPr lang="en-US" dirty="0"/>
              <a:t>Stop buprenorphine the day before the procedure </a:t>
            </a:r>
          </a:p>
          <a:p>
            <a:pPr marL="502920" indent="-457200">
              <a:buFont typeface="+mj-lt"/>
              <a:buAutoNum type="alphaUcPeriod"/>
            </a:pPr>
            <a:r>
              <a:rPr lang="en-US" dirty="0"/>
              <a:t>Increase buprenorphine dose after the procedure </a:t>
            </a:r>
          </a:p>
          <a:p>
            <a:pPr marL="502920" indent="-457200">
              <a:buFont typeface="+mj-lt"/>
              <a:buAutoNum type="alphaUcPeriod"/>
            </a:pPr>
            <a:r>
              <a:rPr lang="en-US" dirty="0"/>
              <a:t>Continue buprenorphine and add oxycodone</a:t>
            </a:r>
          </a:p>
        </p:txBody>
      </p:sp>
      <p:sp>
        <p:nvSpPr>
          <p:cNvPr id="7" name="Text Placeholder 6">
            <a:extLst>
              <a:ext uri="{FF2B5EF4-FFF2-40B4-BE49-F238E27FC236}">
                <a16:creationId xmlns:a16="http://schemas.microsoft.com/office/drawing/2014/main" id="{70BE2CE5-4181-EF44-94AA-EC334BCAF57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0019688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9E27-E065-4843-99A9-B78B1B0F5B90}"/>
              </a:ext>
            </a:extLst>
          </p:cNvPr>
          <p:cNvSpPr>
            <a:spLocks noGrp="1"/>
          </p:cNvSpPr>
          <p:nvPr>
            <p:ph type="title"/>
          </p:nvPr>
        </p:nvSpPr>
        <p:spPr/>
        <p:txBody>
          <a:bodyPr/>
          <a:lstStyle/>
          <a:p>
            <a:r>
              <a:rPr lang="en-US" dirty="0"/>
              <a:t>Risky time for patients with OUD</a:t>
            </a:r>
          </a:p>
        </p:txBody>
      </p:sp>
      <p:sp>
        <p:nvSpPr>
          <p:cNvPr id="3" name="Text Placeholder 2">
            <a:extLst>
              <a:ext uri="{FF2B5EF4-FFF2-40B4-BE49-F238E27FC236}">
                <a16:creationId xmlns:a16="http://schemas.microsoft.com/office/drawing/2014/main" id="{F8A85BEA-F758-4B49-876B-89F978CBEA35}"/>
              </a:ext>
            </a:extLst>
          </p:cNvPr>
          <p:cNvSpPr>
            <a:spLocks noGrp="1"/>
          </p:cNvSpPr>
          <p:nvPr>
            <p:ph type="body" sz="quarter" idx="14"/>
          </p:nvPr>
        </p:nvSpPr>
        <p:spPr/>
        <p:txBody>
          <a:bodyPr/>
          <a:lstStyle/>
          <a:p>
            <a:r>
              <a:rPr lang="en-US" b="0" baseline="30000" dirty="0"/>
              <a:t>1</a:t>
            </a:r>
            <a:r>
              <a:rPr lang="en-US" b="0" dirty="0"/>
              <a:t> J Gen Intern Med. 2002 May;17(5):327-33.</a:t>
            </a:r>
            <a:endParaRPr lang="en-US" b="0" baseline="30000" dirty="0"/>
          </a:p>
        </p:txBody>
      </p:sp>
      <p:sp>
        <p:nvSpPr>
          <p:cNvPr id="4" name="Content Placeholder 3">
            <a:extLst>
              <a:ext uri="{FF2B5EF4-FFF2-40B4-BE49-F238E27FC236}">
                <a16:creationId xmlns:a16="http://schemas.microsoft.com/office/drawing/2014/main" id="{67253F95-CF6D-7E48-A9AB-FEB2C9BF090E}"/>
              </a:ext>
            </a:extLst>
          </p:cNvPr>
          <p:cNvSpPr>
            <a:spLocks noGrp="1"/>
          </p:cNvSpPr>
          <p:nvPr>
            <p:ph sz="half" idx="2"/>
          </p:nvPr>
        </p:nvSpPr>
        <p:spPr/>
        <p:txBody>
          <a:bodyPr/>
          <a:lstStyle/>
          <a:p>
            <a:endParaRPr lang="en-US" dirty="0"/>
          </a:p>
          <a:p>
            <a:r>
              <a:rPr lang="en-US" dirty="0"/>
              <a:t>Acute pain</a:t>
            </a:r>
          </a:p>
          <a:p>
            <a:endParaRPr lang="en-US" dirty="0"/>
          </a:p>
          <a:p>
            <a:r>
              <a:rPr lang="en-US" dirty="0"/>
              <a:t>Anticipate conflict over opioids</a:t>
            </a:r>
            <a:r>
              <a:rPr lang="en-US" baseline="30000" dirty="0"/>
              <a:t>1</a:t>
            </a:r>
            <a:endParaRPr lang="en-US" dirty="0"/>
          </a:p>
          <a:p>
            <a:endParaRPr lang="en-US" dirty="0"/>
          </a:p>
          <a:p>
            <a:endParaRPr lang="en-US" dirty="0"/>
          </a:p>
          <a:p>
            <a:endParaRPr lang="en-US" dirty="0"/>
          </a:p>
        </p:txBody>
      </p:sp>
      <p:sp>
        <p:nvSpPr>
          <p:cNvPr id="5" name="Explosion 2 4">
            <a:extLst>
              <a:ext uri="{FF2B5EF4-FFF2-40B4-BE49-F238E27FC236}">
                <a16:creationId xmlns:a16="http://schemas.microsoft.com/office/drawing/2014/main" id="{40CA5EB7-781B-3D4D-A37F-89A91F276ABA}"/>
              </a:ext>
            </a:extLst>
          </p:cNvPr>
          <p:cNvSpPr/>
          <p:nvPr/>
        </p:nvSpPr>
        <p:spPr>
          <a:xfrm>
            <a:off x="3471862" y="1514139"/>
            <a:ext cx="2871788" cy="152909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anxiety</a:t>
            </a:r>
          </a:p>
        </p:txBody>
      </p:sp>
      <p:cxnSp>
        <p:nvCxnSpPr>
          <p:cNvPr id="7" name="Straight Arrow Connector 6">
            <a:extLst>
              <a:ext uri="{FF2B5EF4-FFF2-40B4-BE49-F238E27FC236}">
                <a16:creationId xmlns:a16="http://schemas.microsoft.com/office/drawing/2014/main" id="{FAE29D69-9AFA-1949-8C58-16E70C8F49DC}"/>
              </a:ext>
            </a:extLst>
          </p:cNvPr>
          <p:cNvCxnSpPr/>
          <p:nvPr/>
        </p:nvCxnSpPr>
        <p:spPr>
          <a:xfrm>
            <a:off x="2400300" y="2352199"/>
            <a:ext cx="942975"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01581458-1BFD-FC4F-ABA8-1E2C01B7D7AF}"/>
              </a:ext>
            </a:extLst>
          </p:cNvPr>
          <p:cNvGraphicFramePr/>
          <p:nvPr>
            <p:extLst>
              <p:ext uri="{D42A27DB-BD31-4B8C-83A1-F6EECF244321}">
                <p14:modId xmlns:p14="http://schemas.microsoft.com/office/powerpoint/2010/main" val="347657085"/>
              </p:ext>
            </p:extLst>
          </p:nvPr>
        </p:nvGraphicFramePr>
        <p:xfrm>
          <a:off x="1574795" y="3576396"/>
          <a:ext cx="5994409" cy="295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353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9E27-E065-4843-99A9-B78B1B0F5B90}"/>
              </a:ext>
            </a:extLst>
          </p:cNvPr>
          <p:cNvSpPr>
            <a:spLocks noGrp="1"/>
          </p:cNvSpPr>
          <p:nvPr>
            <p:ph type="title"/>
          </p:nvPr>
        </p:nvSpPr>
        <p:spPr/>
        <p:txBody>
          <a:bodyPr/>
          <a:lstStyle/>
          <a:p>
            <a:r>
              <a:rPr lang="en-US" dirty="0"/>
              <a:t>Continue MOUD whenever possible</a:t>
            </a:r>
          </a:p>
        </p:txBody>
      </p:sp>
      <p:sp>
        <p:nvSpPr>
          <p:cNvPr id="3" name="Text Placeholder 2">
            <a:extLst>
              <a:ext uri="{FF2B5EF4-FFF2-40B4-BE49-F238E27FC236}">
                <a16:creationId xmlns:a16="http://schemas.microsoft.com/office/drawing/2014/main" id="{F8A85BEA-F758-4B49-876B-89F978CBEA35}"/>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67253F95-CF6D-7E48-A9AB-FEB2C9BF090E}"/>
              </a:ext>
            </a:extLst>
          </p:cNvPr>
          <p:cNvSpPr>
            <a:spLocks noGrp="1"/>
          </p:cNvSpPr>
          <p:nvPr>
            <p:ph sz="half" idx="2"/>
          </p:nvPr>
        </p:nvSpPr>
        <p:spPr/>
        <p:txBody>
          <a:bodyPr/>
          <a:lstStyle/>
          <a:p>
            <a:r>
              <a:rPr lang="en-US" b="1" dirty="0"/>
              <a:t>Methadone</a:t>
            </a:r>
            <a:r>
              <a:rPr lang="en-US" dirty="0"/>
              <a:t> easier to combine with full opioid agonists </a:t>
            </a:r>
          </a:p>
          <a:p>
            <a:pPr lvl="1"/>
            <a:r>
              <a:rPr lang="en-US" dirty="0"/>
              <a:t>No preferred full opioid agonist </a:t>
            </a:r>
          </a:p>
          <a:p>
            <a:pPr lvl="1"/>
            <a:r>
              <a:rPr lang="en-US" dirty="0"/>
              <a:t>Should coordinate with opioid treatment program </a:t>
            </a:r>
          </a:p>
          <a:p>
            <a:r>
              <a:rPr lang="en-US" dirty="0"/>
              <a:t>Increasing evidence that full opioid agonists can be effectively added to </a:t>
            </a:r>
            <a:r>
              <a:rPr lang="en-US" b="1" dirty="0"/>
              <a:t>buprenorphine</a:t>
            </a:r>
            <a:r>
              <a:rPr lang="en-US" dirty="0"/>
              <a:t> to manage acute pain </a:t>
            </a:r>
          </a:p>
          <a:p>
            <a:pPr lvl="1"/>
            <a:r>
              <a:rPr lang="en-US" dirty="0"/>
              <a:t>Theoretical preference for higher affinity full opioid agonists (e.g. hydromorphone, fentanyl) </a:t>
            </a:r>
          </a:p>
          <a:p>
            <a:r>
              <a:rPr lang="en-US" b="1" dirty="0"/>
              <a:t>Naltrexone</a:t>
            </a:r>
            <a:r>
              <a:rPr lang="en-US" dirty="0"/>
              <a:t> should be discontinued for moderate-severe acute pain requiring full opioid agonists </a:t>
            </a:r>
          </a:p>
          <a:p>
            <a:r>
              <a:rPr lang="en-US" b="1" i="1" dirty="0">
                <a:solidFill>
                  <a:srgbClr val="FF0000"/>
                </a:solidFill>
              </a:rPr>
              <a:t>Disrupting MOUD may destabilize recovery without improvements in acute pain management</a:t>
            </a:r>
          </a:p>
        </p:txBody>
      </p:sp>
    </p:spTree>
    <p:extLst>
      <p:ext uri="{BB962C8B-B14F-4D97-AF65-F5344CB8AC3E}">
        <p14:creationId xmlns:p14="http://schemas.microsoft.com/office/powerpoint/2010/main" val="404761390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Multimodal pain treatment is still critical</a:t>
            </a:r>
          </a:p>
        </p:txBody>
      </p:sp>
      <p:sp>
        <p:nvSpPr>
          <p:cNvPr id="9" name="Text Placeholder 8">
            <a:extLst>
              <a:ext uri="{FF2B5EF4-FFF2-40B4-BE49-F238E27FC236}">
                <a16:creationId xmlns:a16="http://schemas.microsoft.com/office/drawing/2014/main" id="{F8F133A5-CBAF-AD41-8D20-1A402CEB9174}"/>
              </a:ext>
            </a:extLst>
          </p:cNvPr>
          <p:cNvSpPr>
            <a:spLocks noGrp="1"/>
          </p:cNvSpPr>
          <p:nvPr>
            <p:ph type="body" sz="quarter" idx="14"/>
          </p:nvPr>
        </p:nvSpPr>
        <p:spPr/>
        <p:txBody>
          <a:bodyPr/>
          <a:lstStyle/>
          <a:p>
            <a:endParaRPr lang="en-US"/>
          </a:p>
        </p:txBody>
      </p:sp>
      <p:sp>
        <p:nvSpPr>
          <p:cNvPr id="8" name="Content Placeholder 7">
            <a:extLst>
              <a:ext uri="{FF2B5EF4-FFF2-40B4-BE49-F238E27FC236}">
                <a16:creationId xmlns:a16="http://schemas.microsoft.com/office/drawing/2014/main" id="{5FEC6C9D-F800-004F-A54C-951723EEEE83}"/>
              </a:ext>
            </a:extLst>
          </p:cNvPr>
          <p:cNvSpPr>
            <a:spLocks noGrp="1"/>
          </p:cNvSpPr>
          <p:nvPr>
            <p:ph sz="half" idx="2"/>
          </p:nvPr>
        </p:nvSpPr>
        <p:spPr>
          <a:xfrm>
            <a:off x="323850" y="1514138"/>
            <a:ext cx="8515350" cy="5045687"/>
          </a:xfrm>
        </p:spPr>
        <p:txBody>
          <a:bodyPr>
            <a:normAutofit/>
          </a:bodyPr>
          <a:lstStyle/>
          <a:p>
            <a:r>
              <a:rPr lang="en-US" dirty="0"/>
              <a:t>ALWAYS institute multimodal pain treatment strategies</a:t>
            </a:r>
          </a:p>
          <a:p>
            <a:endParaRPr lang="en-US" dirty="0"/>
          </a:p>
          <a:p>
            <a:endParaRPr lang="en-US" dirty="0"/>
          </a:p>
          <a:p>
            <a:endParaRPr lang="en-US" dirty="0"/>
          </a:p>
          <a:p>
            <a:endParaRPr lang="en-US" dirty="0"/>
          </a:p>
          <a:p>
            <a:pPr marL="45720" indent="0">
              <a:buNone/>
            </a:pPr>
            <a:endParaRPr lang="en-US" dirty="0"/>
          </a:p>
          <a:p>
            <a:r>
              <a:rPr lang="en-US" i="1" dirty="0"/>
              <a:t>If available, consider involving anesthesia/pain medicine colleagues with complex cases for advanced techniques (regional blocks, ketamine, lidocaine infusions, etc.) </a:t>
            </a:r>
          </a:p>
        </p:txBody>
      </p:sp>
      <p:graphicFrame>
        <p:nvGraphicFramePr>
          <p:cNvPr id="5" name="Table 5">
            <a:extLst>
              <a:ext uri="{FF2B5EF4-FFF2-40B4-BE49-F238E27FC236}">
                <a16:creationId xmlns:a16="http://schemas.microsoft.com/office/drawing/2014/main" id="{7DFBA2C6-5416-2B44-9171-0D0F97C36F30}"/>
              </a:ext>
            </a:extLst>
          </p:cNvPr>
          <p:cNvGraphicFramePr>
            <a:graphicFrameLocks noGrp="1"/>
          </p:cNvGraphicFramePr>
          <p:nvPr>
            <p:extLst>
              <p:ext uri="{D42A27DB-BD31-4B8C-83A1-F6EECF244321}">
                <p14:modId xmlns:p14="http://schemas.microsoft.com/office/powerpoint/2010/main" val="1545652942"/>
              </p:ext>
            </p:extLst>
          </p:nvPr>
        </p:nvGraphicFramePr>
        <p:xfrm>
          <a:off x="893081" y="2062544"/>
          <a:ext cx="7357838" cy="2780917"/>
        </p:xfrm>
        <a:graphic>
          <a:graphicData uri="http://schemas.openxmlformats.org/drawingml/2006/table">
            <a:tbl>
              <a:tblPr firstRow="1" bandRow="1">
                <a:tableStyleId>{5C22544A-7EE6-4342-B048-85BDC9FD1C3A}</a:tableStyleId>
              </a:tblPr>
              <a:tblGrid>
                <a:gridCol w="3678919">
                  <a:extLst>
                    <a:ext uri="{9D8B030D-6E8A-4147-A177-3AD203B41FA5}">
                      <a16:colId xmlns:a16="http://schemas.microsoft.com/office/drawing/2014/main" val="2048843609"/>
                    </a:ext>
                  </a:extLst>
                </a:gridCol>
                <a:gridCol w="3678919">
                  <a:extLst>
                    <a:ext uri="{9D8B030D-6E8A-4147-A177-3AD203B41FA5}">
                      <a16:colId xmlns:a16="http://schemas.microsoft.com/office/drawing/2014/main" val="965606862"/>
                    </a:ext>
                  </a:extLst>
                </a:gridCol>
              </a:tblGrid>
              <a:tr h="882845">
                <a:tc>
                  <a:txBody>
                    <a:bodyPr/>
                    <a:lstStyle/>
                    <a:p>
                      <a:r>
                        <a:rPr lang="en-US" sz="2200" dirty="0"/>
                        <a:t>Non-opioid medications</a:t>
                      </a:r>
                    </a:p>
                  </a:txBody>
                  <a:tcPr/>
                </a:tc>
                <a:tc>
                  <a:txBody>
                    <a:bodyPr/>
                    <a:lstStyle/>
                    <a:p>
                      <a:r>
                        <a:rPr lang="en-US" sz="2200" dirty="0"/>
                        <a:t>Non-pharmacologic approaches </a:t>
                      </a:r>
                    </a:p>
                  </a:txBody>
                  <a:tcPr/>
                </a:tc>
                <a:extLst>
                  <a:ext uri="{0D108BD9-81ED-4DB2-BD59-A6C34878D82A}">
                    <a16:rowId xmlns:a16="http://schemas.microsoft.com/office/drawing/2014/main" val="1652944586"/>
                  </a:ext>
                </a:extLst>
              </a:tr>
              <a:tr h="474518">
                <a:tc>
                  <a:txBody>
                    <a:bodyPr/>
                    <a:lstStyle/>
                    <a:p>
                      <a:r>
                        <a:rPr lang="en-US" sz="2200" dirty="0"/>
                        <a:t>Acetaminophen</a:t>
                      </a:r>
                    </a:p>
                  </a:txBody>
                  <a:tcPr/>
                </a:tc>
                <a:tc>
                  <a:txBody>
                    <a:bodyPr/>
                    <a:lstStyle/>
                    <a:p>
                      <a:r>
                        <a:rPr lang="en-US" sz="2200" dirty="0"/>
                        <a:t>Comfort measures</a:t>
                      </a:r>
                    </a:p>
                  </a:txBody>
                  <a:tcPr/>
                </a:tc>
                <a:extLst>
                  <a:ext uri="{0D108BD9-81ED-4DB2-BD59-A6C34878D82A}">
                    <a16:rowId xmlns:a16="http://schemas.microsoft.com/office/drawing/2014/main" val="3245022310"/>
                  </a:ext>
                </a:extLst>
              </a:tr>
              <a:tr h="474518">
                <a:tc>
                  <a:txBody>
                    <a:bodyPr/>
                    <a:lstStyle/>
                    <a:p>
                      <a:r>
                        <a:rPr lang="en-US" sz="2200" dirty="0"/>
                        <a:t>NSAIDs </a:t>
                      </a:r>
                    </a:p>
                  </a:txBody>
                  <a:tcPr/>
                </a:tc>
                <a:tc>
                  <a:txBody>
                    <a:bodyPr/>
                    <a:lstStyle/>
                    <a:p>
                      <a:r>
                        <a:rPr lang="en-US" sz="2200" dirty="0"/>
                        <a:t>Physical modalities </a:t>
                      </a:r>
                    </a:p>
                  </a:txBody>
                  <a:tcPr/>
                </a:tc>
                <a:extLst>
                  <a:ext uri="{0D108BD9-81ED-4DB2-BD59-A6C34878D82A}">
                    <a16:rowId xmlns:a16="http://schemas.microsoft.com/office/drawing/2014/main" val="4199351731"/>
                  </a:ext>
                </a:extLst>
              </a:tr>
              <a:tr h="474518">
                <a:tc>
                  <a:txBody>
                    <a:bodyPr/>
                    <a:lstStyle/>
                    <a:p>
                      <a:r>
                        <a:rPr lang="en-US" sz="2200" dirty="0"/>
                        <a:t>Adjuvant agents </a:t>
                      </a:r>
                    </a:p>
                  </a:txBody>
                  <a:tcPr/>
                </a:tc>
                <a:tc>
                  <a:txBody>
                    <a:bodyPr/>
                    <a:lstStyle/>
                    <a:p>
                      <a:r>
                        <a:rPr lang="en-US" sz="2200" dirty="0"/>
                        <a:t>Behavioral strategies </a:t>
                      </a:r>
                    </a:p>
                  </a:txBody>
                  <a:tcPr/>
                </a:tc>
                <a:extLst>
                  <a:ext uri="{0D108BD9-81ED-4DB2-BD59-A6C34878D82A}">
                    <a16:rowId xmlns:a16="http://schemas.microsoft.com/office/drawing/2014/main" val="1955551985"/>
                  </a:ext>
                </a:extLst>
              </a:tr>
              <a:tr h="474518">
                <a:tc>
                  <a:txBody>
                    <a:bodyPr/>
                    <a:lstStyle/>
                    <a:p>
                      <a:r>
                        <a:rPr lang="en-US" sz="2200" dirty="0"/>
                        <a:t>Topicals</a:t>
                      </a:r>
                    </a:p>
                  </a:txBody>
                  <a:tcPr/>
                </a:tc>
                <a:tc>
                  <a:txBody>
                    <a:bodyPr/>
                    <a:lstStyle/>
                    <a:p>
                      <a:r>
                        <a:rPr lang="en-US" sz="2200" dirty="0"/>
                        <a:t>Manual approaches</a:t>
                      </a:r>
                    </a:p>
                  </a:txBody>
                  <a:tcPr/>
                </a:tc>
                <a:extLst>
                  <a:ext uri="{0D108BD9-81ED-4DB2-BD59-A6C34878D82A}">
                    <a16:rowId xmlns:a16="http://schemas.microsoft.com/office/drawing/2014/main" val="838043921"/>
                  </a:ext>
                </a:extLst>
              </a:tr>
            </a:tbl>
          </a:graphicData>
        </a:graphic>
      </p:graphicFrame>
    </p:spTree>
    <p:extLst>
      <p:ext uri="{BB962C8B-B14F-4D97-AF65-F5344CB8AC3E}">
        <p14:creationId xmlns:p14="http://schemas.microsoft.com/office/powerpoint/2010/main" val="261665437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9E27-E065-4843-99A9-B78B1B0F5B90}"/>
              </a:ext>
            </a:extLst>
          </p:cNvPr>
          <p:cNvSpPr>
            <a:spLocks noGrp="1"/>
          </p:cNvSpPr>
          <p:nvPr>
            <p:ph type="title"/>
          </p:nvPr>
        </p:nvSpPr>
        <p:spPr/>
        <p:txBody>
          <a:bodyPr/>
          <a:lstStyle/>
          <a:p>
            <a:r>
              <a:rPr lang="en-US" dirty="0"/>
              <a:t>Adequately treat acute pain</a:t>
            </a:r>
          </a:p>
        </p:txBody>
      </p:sp>
      <p:sp>
        <p:nvSpPr>
          <p:cNvPr id="3" name="Text Placeholder 2">
            <a:extLst>
              <a:ext uri="{FF2B5EF4-FFF2-40B4-BE49-F238E27FC236}">
                <a16:creationId xmlns:a16="http://schemas.microsoft.com/office/drawing/2014/main" id="{F8A85BEA-F758-4B49-876B-89F978CBEA35}"/>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67253F95-CF6D-7E48-A9AB-FEB2C9BF090E}"/>
              </a:ext>
            </a:extLst>
          </p:cNvPr>
          <p:cNvSpPr>
            <a:spLocks noGrp="1"/>
          </p:cNvSpPr>
          <p:nvPr>
            <p:ph sz="half" idx="2"/>
          </p:nvPr>
        </p:nvSpPr>
        <p:spPr/>
        <p:txBody>
          <a:bodyPr/>
          <a:lstStyle/>
          <a:p>
            <a:r>
              <a:rPr lang="en-US" dirty="0"/>
              <a:t>Anticipate tolerance</a:t>
            </a:r>
          </a:p>
          <a:p>
            <a:pPr lvl="1"/>
            <a:r>
              <a:rPr lang="en-US" dirty="0"/>
              <a:t>Consider 50% increase above usual opioid dose </a:t>
            </a:r>
          </a:p>
          <a:p>
            <a:pPr lvl="1"/>
            <a:r>
              <a:rPr lang="en-US" dirty="0"/>
              <a:t>Monitor closely for </a:t>
            </a:r>
            <a:r>
              <a:rPr lang="en-US" dirty="0" err="1"/>
              <a:t>oversedation</a:t>
            </a:r>
            <a:r>
              <a:rPr lang="en-US" dirty="0"/>
              <a:t> or undertreatment</a:t>
            </a:r>
          </a:p>
          <a:p>
            <a:r>
              <a:rPr lang="en-US" dirty="0"/>
              <a:t>Opioid use disorder is a chronic disease </a:t>
            </a:r>
          </a:p>
          <a:p>
            <a:pPr lvl="1"/>
            <a:r>
              <a:rPr lang="en-US" dirty="0"/>
              <a:t>Do not expect to worsen OUD by using opioids </a:t>
            </a:r>
          </a:p>
          <a:p>
            <a:pPr lvl="1"/>
            <a:r>
              <a:rPr lang="en-US" dirty="0"/>
              <a:t>Do not expect to cure OUD by withholding opioids</a:t>
            </a:r>
          </a:p>
          <a:p>
            <a:r>
              <a:rPr lang="en-US" dirty="0"/>
              <a:t>Institute safety measures</a:t>
            </a:r>
          </a:p>
          <a:p>
            <a:pPr lvl="1"/>
            <a:r>
              <a:rPr lang="en-US" dirty="0"/>
              <a:t>Small quantities </a:t>
            </a:r>
          </a:p>
          <a:p>
            <a:pPr lvl="1"/>
            <a:r>
              <a:rPr lang="en-US" dirty="0"/>
              <a:t>Frequent refills</a:t>
            </a:r>
          </a:p>
          <a:p>
            <a:pPr lvl="1"/>
            <a:r>
              <a:rPr lang="en-US" dirty="0"/>
              <a:t>Ensure naloxone available </a:t>
            </a:r>
          </a:p>
          <a:p>
            <a:pPr lvl="1"/>
            <a:r>
              <a:rPr lang="en-US" dirty="0"/>
              <a:t>Secure storage location </a:t>
            </a:r>
          </a:p>
        </p:txBody>
      </p:sp>
    </p:spTree>
    <p:extLst>
      <p:ext uri="{BB962C8B-B14F-4D97-AF65-F5344CB8AC3E}">
        <p14:creationId xmlns:p14="http://schemas.microsoft.com/office/powerpoint/2010/main" val="324059941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Case 2, revisited</a:t>
            </a:r>
          </a:p>
        </p:txBody>
      </p:sp>
      <p:sp>
        <p:nvSpPr>
          <p:cNvPr id="4" name="Content Placeholder 3">
            <a:extLst>
              <a:ext uri="{FF2B5EF4-FFF2-40B4-BE49-F238E27FC236}">
                <a16:creationId xmlns:a16="http://schemas.microsoft.com/office/drawing/2014/main" id="{C13B296C-0984-4BD0-8920-6D609140E688}"/>
              </a:ext>
            </a:extLst>
          </p:cNvPr>
          <p:cNvSpPr>
            <a:spLocks noGrp="1"/>
          </p:cNvSpPr>
          <p:nvPr>
            <p:ph sz="half" idx="2"/>
          </p:nvPr>
        </p:nvSpPr>
        <p:spPr/>
        <p:txBody>
          <a:bodyPr>
            <a:normAutofit/>
          </a:bodyPr>
          <a:lstStyle/>
          <a:p>
            <a:pPr marL="45720" indent="0">
              <a:buNone/>
            </a:pPr>
            <a:r>
              <a:rPr lang="en-US" dirty="0"/>
              <a:t>How would you manage her buprenorphine? </a:t>
            </a:r>
          </a:p>
          <a:p>
            <a:pPr marL="502920" indent="-457200">
              <a:buFont typeface="+mj-lt"/>
              <a:buAutoNum type="alphaUcPeriod"/>
            </a:pPr>
            <a:r>
              <a:rPr lang="en-US" dirty="0"/>
              <a:t>Stop buprenorphine 5 days before the procedure </a:t>
            </a:r>
          </a:p>
          <a:p>
            <a:pPr marL="502920" indent="-457200">
              <a:buFont typeface="+mj-lt"/>
              <a:buAutoNum type="alphaUcPeriod"/>
            </a:pPr>
            <a:r>
              <a:rPr lang="en-US" dirty="0"/>
              <a:t>Stop buprenorphine the day before the procedure </a:t>
            </a:r>
          </a:p>
          <a:p>
            <a:pPr marL="502920" indent="-457200">
              <a:buFont typeface="+mj-lt"/>
              <a:buAutoNum type="alphaUcPeriod"/>
            </a:pPr>
            <a:r>
              <a:rPr lang="en-US" dirty="0"/>
              <a:t>Increase buprenorphine dose after the procedure </a:t>
            </a:r>
          </a:p>
          <a:p>
            <a:pPr marL="502920" indent="-457200">
              <a:buFont typeface="+mj-lt"/>
              <a:buAutoNum type="alphaUcPeriod"/>
            </a:pPr>
            <a:r>
              <a:rPr lang="en-US" dirty="0"/>
              <a:t>Continue buprenorphine and add oxycodone</a:t>
            </a:r>
          </a:p>
        </p:txBody>
      </p:sp>
      <p:sp>
        <p:nvSpPr>
          <p:cNvPr id="7" name="Text Placeholder 6">
            <a:extLst>
              <a:ext uri="{FF2B5EF4-FFF2-40B4-BE49-F238E27FC236}">
                <a16:creationId xmlns:a16="http://schemas.microsoft.com/office/drawing/2014/main" id="{70BE2CE5-4181-EF44-94AA-EC334BCAF57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4859220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3</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normAutofit/>
          </a:bodyPr>
          <a:lstStyle/>
          <a:p>
            <a:r>
              <a:rPr lang="en-US" dirty="0"/>
              <a:t>32-year-old individual is admitted to the hospital with large deltoid abscess with surrounding cellulitis </a:t>
            </a:r>
          </a:p>
          <a:p>
            <a:r>
              <a:rPr lang="en-US" dirty="0"/>
              <a:t>Started on IV vancomycin and taken to the OR for operative drainage </a:t>
            </a:r>
          </a:p>
          <a:p>
            <a:r>
              <a:rPr lang="en-US" dirty="0"/>
              <a:t>11-year history of opioid use, including daily heroin use for the past 6 years </a:t>
            </a:r>
          </a:p>
          <a:p>
            <a:r>
              <a:rPr lang="en-US" dirty="0"/>
              <a:t>Previously on methadone 5 years ago but left treatment after about 6 months </a:t>
            </a:r>
          </a:p>
          <a:p>
            <a:endParaRPr lang="en-US" dirty="0"/>
          </a:p>
        </p:txBody>
      </p:sp>
    </p:spTree>
    <p:extLst>
      <p:ext uri="{BB962C8B-B14F-4D97-AF65-F5344CB8AC3E}">
        <p14:creationId xmlns:p14="http://schemas.microsoft.com/office/powerpoint/2010/main" val="36597146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3, cont.</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normAutofit/>
          </a:bodyPr>
          <a:lstStyle/>
          <a:p>
            <a:pPr marL="45720" indent="0">
              <a:buNone/>
            </a:pPr>
            <a:r>
              <a:rPr lang="en-US" dirty="0"/>
              <a:t>How would you manage this patient’s </a:t>
            </a:r>
            <a:r>
              <a:rPr lang="en-US" u="sng" dirty="0"/>
              <a:t>withdrawal symptoms</a:t>
            </a:r>
            <a:r>
              <a:rPr lang="en-US" dirty="0"/>
              <a:t>? </a:t>
            </a:r>
          </a:p>
          <a:p>
            <a:pPr marL="502920" indent="-457200">
              <a:buFont typeface="+mj-lt"/>
              <a:buAutoNum type="alphaUcPeriod"/>
            </a:pPr>
            <a:r>
              <a:rPr lang="en-US" dirty="0"/>
              <a:t>Oxycodone 10 mg Q8 Hours </a:t>
            </a:r>
          </a:p>
          <a:p>
            <a:pPr marL="502920" indent="-457200">
              <a:buFont typeface="+mj-lt"/>
              <a:buAutoNum type="alphaUcPeriod"/>
            </a:pPr>
            <a:r>
              <a:rPr lang="en-US" dirty="0"/>
              <a:t>Methadone 10 mg TID </a:t>
            </a:r>
          </a:p>
          <a:p>
            <a:pPr marL="502920" indent="-457200">
              <a:buFont typeface="+mj-lt"/>
              <a:buAutoNum type="alphaUcPeriod"/>
            </a:pPr>
            <a:r>
              <a:rPr lang="en-US" dirty="0"/>
              <a:t>Loperamide, ibuprofen, clonidine</a:t>
            </a:r>
          </a:p>
          <a:p>
            <a:pPr marL="502920" indent="-457200">
              <a:buFont typeface="+mj-lt"/>
              <a:buAutoNum type="alphaUcPeriod"/>
            </a:pPr>
            <a:r>
              <a:rPr lang="en-US" dirty="0"/>
              <a:t>Hydromorphone PCA (patient-controlled analgesia)  </a:t>
            </a:r>
          </a:p>
        </p:txBody>
      </p:sp>
    </p:spTree>
    <p:extLst>
      <p:ext uri="{BB962C8B-B14F-4D97-AF65-F5344CB8AC3E}">
        <p14:creationId xmlns:p14="http://schemas.microsoft.com/office/powerpoint/2010/main" val="10228514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a:xfrm>
            <a:off x="323850" y="119172"/>
            <a:ext cx="8662988" cy="1091184"/>
          </a:xfrm>
        </p:spPr>
        <p:txBody>
          <a:bodyPr/>
          <a:lstStyle/>
          <a:p>
            <a:r>
              <a:rPr lang="en-US" dirty="0"/>
              <a:t>Hospitalized patients with OUD: Key Principles</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graphicFrame>
        <p:nvGraphicFramePr>
          <p:cNvPr id="7" name="Diagram 6">
            <a:extLst>
              <a:ext uri="{FF2B5EF4-FFF2-40B4-BE49-F238E27FC236}">
                <a16:creationId xmlns:a16="http://schemas.microsoft.com/office/drawing/2014/main" id="{7E922C9A-AC6A-224B-B3B2-D89ADE08475C}"/>
              </a:ext>
            </a:extLst>
          </p:cNvPr>
          <p:cNvGraphicFramePr/>
          <p:nvPr>
            <p:extLst>
              <p:ext uri="{D42A27DB-BD31-4B8C-83A1-F6EECF244321}">
                <p14:modId xmlns:p14="http://schemas.microsoft.com/office/powerpoint/2010/main" val="1557501364"/>
              </p:ext>
            </p:extLst>
          </p:nvPr>
        </p:nvGraphicFramePr>
        <p:xfrm>
          <a:off x="677332" y="1405842"/>
          <a:ext cx="7958667" cy="498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45977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12F7-5E69-1547-97CD-A001690B2F11}"/>
              </a:ext>
            </a:extLst>
          </p:cNvPr>
          <p:cNvSpPr>
            <a:spLocks noGrp="1"/>
          </p:cNvSpPr>
          <p:nvPr>
            <p:ph type="title"/>
          </p:nvPr>
        </p:nvSpPr>
        <p:spPr/>
        <p:txBody>
          <a:bodyPr/>
          <a:lstStyle/>
          <a:p>
            <a:r>
              <a:rPr lang="en-US" dirty="0"/>
              <a:t>Methadone for opioid withdrawal	</a:t>
            </a:r>
          </a:p>
        </p:txBody>
      </p:sp>
      <p:sp>
        <p:nvSpPr>
          <p:cNvPr id="3" name="Text Placeholder 2">
            <a:extLst>
              <a:ext uri="{FF2B5EF4-FFF2-40B4-BE49-F238E27FC236}">
                <a16:creationId xmlns:a16="http://schemas.microsoft.com/office/drawing/2014/main" id="{92327AEB-BFD1-0441-BD70-A873BDBAA841}"/>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53E36FA6-52C8-034E-9BE9-E9AF2021A5ED}"/>
              </a:ext>
            </a:extLst>
          </p:cNvPr>
          <p:cNvSpPr>
            <a:spLocks noGrp="1"/>
          </p:cNvSpPr>
          <p:nvPr>
            <p:ph sz="half" idx="2"/>
          </p:nvPr>
        </p:nvSpPr>
        <p:spPr/>
        <p:txBody>
          <a:bodyPr/>
          <a:lstStyle/>
          <a:p>
            <a:r>
              <a:rPr lang="en-US" dirty="0"/>
              <a:t>Start with 20 mg</a:t>
            </a:r>
          </a:p>
          <a:p>
            <a:pPr lvl="1"/>
            <a:r>
              <a:rPr lang="en-US" dirty="0"/>
              <a:t>Reassess q2-3 hours, give additional 5-10 mg until withdrawal signs abate </a:t>
            </a:r>
          </a:p>
          <a:p>
            <a:pPr lvl="1"/>
            <a:r>
              <a:rPr lang="en-US" dirty="0"/>
              <a:t>Do not exceed 40 mg in first 24 hours </a:t>
            </a:r>
          </a:p>
          <a:p>
            <a:r>
              <a:rPr lang="en-US" dirty="0"/>
              <a:t>Next day, give total in one daily dose </a:t>
            </a:r>
            <a:r>
              <a:rPr lang="en-US" i="1" dirty="0"/>
              <a:t>(may split dose for acute pain) </a:t>
            </a:r>
          </a:p>
          <a:p>
            <a:r>
              <a:rPr lang="en-US" dirty="0"/>
              <a:t>Monitor QTc, sedation and respiratory depression </a:t>
            </a:r>
          </a:p>
          <a:p>
            <a:r>
              <a:rPr lang="en-US" dirty="0"/>
              <a:t>Taper versus maintained dose </a:t>
            </a:r>
          </a:p>
          <a:p>
            <a:r>
              <a:rPr lang="en-US" b="1" dirty="0">
                <a:solidFill>
                  <a:srgbClr val="FF0000"/>
                </a:solidFill>
              </a:rPr>
              <a:t>No methadone Rx at discharge!!! </a:t>
            </a:r>
          </a:p>
        </p:txBody>
      </p:sp>
    </p:spTree>
    <p:extLst>
      <p:ext uri="{BB962C8B-B14F-4D97-AF65-F5344CB8AC3E}">
        <p14:creationId xmlns:p14="http://schemas.microsoft.com/office/powerpoint/2010/main" val="33514701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br>
              <a:rPr lang="en-US" dirty="0"/>
            </a:br>
            <a:br>
              <a:rPr lang="en-US" dirty="0"/>
            </a:br>
            <a:br>
              <a:rPr lang="en-US" dirty="0"/>
            </a:br>
            <a:r>
              <a:rPr lang="en-US" dirty="0"/>
              <a:t>We will discuss off-label use of medications </a:t>
            </a:r>
            <a:br>
              <a:rPr lang="en-US" dirty="0"/>
            </a:br>
            <a:endParaRPr lang="en-US" dirty="0"/>
          </a:p>
        </p:txBody>
      </p:sp>
    </p:spTree>
    <p:extLst>
      <p:ext uri="{BB962C8B-B14F-4D97-AF65-F5344CB8AC3E}">
        <p14:creationId xmlns:p14="http://schemas.microsoft.com/office/powerpoint/2010/main" val="262443809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8911-B10F-5646-9BA9-A56AC5DE83BF}"/>
              </a:ext>
            </a:extLst>
          </p:cNvPr>
          <p:cNvSpPr>
            <a:spLocks noGrp="1"/>
          </p:cNvSpPr>
          <p:nvPr>
            <p:ph type="title"/>
          </p:nvPr>
        </p:nvSpPr>
        <p:spPr/>
        <p:txBody>
          <a:bodyPr/>
          <a:lstStyle/>
          <a:p>
            <a:r>
              <a:rPr lang="en-US" dirty="0"/>
              <a:t>Buprenorphine for opioid withdrawal</a:t>
            </a:r>
          </a:p>
        </p:txBody>
      </p:sp>
      <p:sp>
        <p:nvSpPr>
          <p:cNvPr id="3" name="Text Placeholder 2">
            <a:extLst>
              <a:ext uri="{FF2B5EF4-FFF2-40B4-BE49-F238E27FC236}">
                <a16:creationId xmlns:a16="http://schemas.microsoft.com/office/drawing/2014/main" id="{C3D8F28B-111B-C747-A944-3FD5DF337C0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BBF21C60-F587-1641-B549-9BAB5793F6B8}"/>
              </a:ext>
            </a:extLst>
          </p:cNvPr>
          <p:cNvSpPr>
            <a:spLocks noGrp="1"/>
          </p:cNvSpPr>
          <p:nvPr>
            <p:ph sz="half" idx="2"/>
          </p:nvPr>
        </p:nvSpPr>
        <p:spPr/>
        <p:txBody>
          <a:bodyPr/>
          <a:lstStyle/>
          <a:p>
            <a:r>
              <a:rPr lang="en-US" dirty="0"/>
              <a:t>OK to use buprenorphine for withdrawal </a:t>
            </a:r>
          </a:p>
          <a:p>
            <a:pPr lvl="1"/>
            <a:r>
              <a:rPr lang="en-US" dirty="0" err="1"/>
              <a:t>Bup-nx</a:t>
            </a:r>
            <a:r>
              <a:rPr lang="en-US" dirty="0"/>
              <a:t> 4-1 mg SL QID (or 8-2 mg SL BID) </a:t>
            </a:r>
          </a:p>
          <a:p>
            <a:pPr lvl="1"/>
            <a:r>
              <a:rPr lang="en-US" dirty="0"/>
              <a:t>Low threshold to increase to 8-2 mg SL TID for pain </a:t>
            </a:r>
          </a:p>
          <a:p>
            <a:r>
              <a:rPr lang="en-US" dirty="0"/>
              <a:t>Use may be limited by concurrent full opioid agonist use and severe acute pain </a:t>
            </a:r>
          </a:p>
          <a:p>
            <a:r>
              <a:rPr lang="en-US" dirty="0"/>
              <a:t>Generally defer induction if anticipate need for full agonists in the near future (e.g. impending major surgery) </a:t>
            </a:r>
          </a:p>
          <a:p>
            <a:r>
              <a:rPr lang="en-US" dirty="0"/>
              <a:t>Decision re: methadone versus buprenorphine </a:t>
            </a:r>
          </a:p>
          <a:p>
            <a:pPr lvl="1"/>
            <a:r>
              <a:rPr lang="en-US" dirty="0"/>
              <a:t>Logistics </a:t>
            </a:r>
          </a:p>
          <a:p>
            <a:pPr lvl="1"/>
            <a:r>
              <a:rPr lang="en-US" dirty="0"/>
              <a:t>Patient preference </a:t>
            </a:r>
          </a:p>
        </p:txBody>
      </p:sp>
    </p:spTree>
    <p:extLst>
      <p:ext uri="{BB962C8B-B14F-4D97-AF65-F5344CB8AC3E}">
        <p14:creationId xmlns:p14="http://schemas.microsoft.com/office/powerpoint/2010/main" val="267182534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Harm reduction and safety measures</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normAutofit fontScale="92500"/>
          </a:bodyPr>
          <a:lstStyle/>
          <a:p>
            <a:r>
              <a:rPr lang="en-US" dirty="0"/>
              <a:t>Opioid-specific measures 	</a:t>
            </a:r>
          </a:p>
          <a:p>
            <a:pPr lvl="1"/>
            <a:r>
              <a:rPr lang="en-US" dirty="0"/>
              <a:t>Use with others </a:t>
            </a:r>
          </a:p>
          <a:p>
            <a:pPr lvl="1"/>
            <a:r>
              <a:rPr lang="en-US" dirty="0"/>
              <a:t>Carry naloxone </a:t>
            </a:r>
          </a:p>
          <a:p>
            <a:pPr lvl="1"/>
            <a:r>
              <a:rPr lang="en-US" dirty="0"/>
              <a:t>Test for fentanyl </a:t>
            </a:r>
          </a:p>
          <a:p>
            <a:pPr lvl="1"/>
            <a:r>
              <a:rPr lang="en-US" dirty="0"/>
              <a:t>Use a test dose first </a:t>
            </a:r>
          </a:p>
          <a:p>
            <a:r>
              <a:rPr lang="en-US" dirty="0"/>
              <a:t>Advice around other depressants (benzos, alcohol) </a:t>
            </a:r>
          </a:p>
          <a:p>
            <a:pPr lvl="1"/>
            <a:r>
              <a:rPr lang="en-US" dirty="0"/>
              <a:t>Cut back or avoid use while taking opioids </a:t>
            </a:r>
          </a:p>
          <a:p>
            <a:pPr lvl="1"/>
            <a:r>
              <a:rPr lang="en-US" dirty="0"/>
              <a:t>Explore interest in treatment for other SUD </a:t>
            </a:r>
          </a:p>
          <a:p>
            <a:r>
              <a:rPr lang="en-US" dirty="0"/>
              <a:t>As always, institute routine safety measures when prescribing </a:t>
            </a:r>
          </a:p>
          <a:p>
            <a:pPr lvl="1"/>
            <a:r>
              <a:rPr lang="en-US" dirty="0"/>
              <a:t>Small quantities with more frequent refills </a:t>
            </a:r>
          </a:p>
          <a:p>
            <a:pPr lvl="1"/>
            <a:r>
              <a:rPr lang="en-US" dirty="0"/>
              <a:t>Ensure naloxone available </a:t>
            </a:r>
          </a:p>
          <a:p>
            <a:pPr lvl="1"/>
            <a:r>
              <a:rPr lang="en-US" dirty="0"/>
              <a:t>Secure storage location </a:t>
            </a:r>
          </a:p>
          <a:p>
            <a:endParaRPr lang="en-US" dirty="0"/>
          </a:p>
        </p:txBody>
      </p:sp>
    </p:spTree>
    <p:extLst>
      <p:ext uri="{BB962C8B-B14F-4D97-AF65-F5344CB8AC3E}">
        <p14:creationId xmlns:p14="http://schemas.microsoft.com/office/powerpoint/2010/main" val="201872412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Be aware of opioid prescribing limits</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lstStyle/>
          <a:p>
            <a:endParaRPr lang="en-US" dirty="0">
              <a:highlight>
                <a:srgbClr val="FFFF00"/>
              </a:highlight>
            </a:endParaRPr>
          </a:p>
          <a:p>
            <a:endParaRPr lang="en-US" dirty="0"/>
          </a:p>
        </p:txBody>
      </p:sp>
      <p:pic>
        <p:nvPicPr>
          <p:cNvPr id="8" name="Picture 7" descr="A picture containing icon&#10;&#10;Description automatically generated">
            <a:extLst>
              <a:ext uri="{FF2B5EF4-FFF2-40B4-BE49-F238E27FC236}">
                <a16:creationId xmlns:a16="http://schemas.microsoft.com/office/drawing/2014/main" id="{14F266AB-F009-E046-868C-36BD3EB89CA4}"/>
              </a:ext>
            </a:extLst>
          </p:cNvPr>
          <p:cNvPicPr>
            <a:picLocks noChangeAspect="1"/>
          </p:cNvPicPr>
          <p:nvPr/>
        </p:nvPicPr>
        <p:blipFill>
          <a:blip r:embed="rId2"/>
          <a:stretch>
            <a:fillRect/>
          </a:stretch>
        </p:blipFill>
        <p:spPr>
          <a:xfrm>
            <a:off x="4032914" y="1355164"/>
            <a:ext cx="2257125" cy="1564940"/>
          </a:xfrm>
          <a:prstGeom prst="rect">
            <a:avLst/>
          </a:prstGeom>
        </p:spPr>
      </p:pic>
      <p:pic>
        <p:nvPicPr>
          <p:cNvPr id="10" name="Picture 9" descr="Icon&#10;&#10;Description automatically generated">
            <a:extLst>
              <a:ext uri="{FF2B5EF4-FFF2-40B4-BE49-F238E27FC236}">
                <a16:creationId xmlns:a16="http://schemas.microsoft.com/office/drawing/2014/main" id="{9D2AD7FE-1814-6040-9BA0-743FE2DC3580}"/>
              </a:ext>
            </a:extLst>
          </p:cNvPr>
          <p:cNvPicPr>
            <a:picLocks noChangeAspect="1"/>
          </p:cNvPicPr>
          <p:nvPr/>
        </p:nvPicPr>
        <p:blipFill>
          <a:blip r:embed="rId3"/>
          <a:stretch>
            <a:fillRect/>
          </a:stretch>
        </p:blipFill>
        <p:spPr>
          <a:xfrm>
            <a:off x="6910709" y="1885888"/>
            <a:ext cx="1825094" cy="1958638"/>
          </a:xfrm>
          <a:prstGeom prst="rect">
            <a:avLst/>
          </a:prstGeom>
        </p:spPr>
      </p:pic>
      <p:pic>
        <p:nvPicPr>
          <p:cNvPr id="12" name="Picture 11" descr="Shape, rectangle&#10;&#10;Description automatically generated">
            <a:extLst>
              <a:ext uri="{FF2B5EF4-FFF2-40B4-BE49-F238E27FC236}">
                <a16:creationId xmlns:a16="http://schemas.microsoft.com/office/drawing/2014/main" id="{13164CF0-4F14-B942-9B05-64C245CCB1CA}"/>
              </a:ext>
            </a:extLst>
          </p:cNvPr>
          <p:cNvPicPr>
            <a:picLocks noChangeAspect="1"/>
          </p:cNvPicPr>
          <p:nvPr/>
        </p:nvPicPr>
        <p:blipFill>
          <a:blip r:embed="rId4"/>
          <a:stretch>
            <a:fillRect/>
          </a:stretch>
        </p:blipFill>
        <p:spPr>
          <a:xfrm>
            <a:off x="523565" y="4288135"/>
            <a:ext cx="2333182" cy="1564939"/>
          </a:xfrm>
          <a:prstGeom prst="rect">
            <a:avLst/>
          </a:prstGeom>
        </p:spPr>
      </p:pic>
      <p:sp>
        <p:nvSpPr>
          <p:cNvPr id="13" name="TextBox 12">
            <a:extLst>
              <a:ext uri="{FF2B5EF4-FFF2-40B4-BE49-F238E27FC236}">
                <a16:creationId xmlns:a16="http://schemas.microsoft.com/office/drawing/2014/main" id="{A213168E-49BF-8549-BCA7-ACCDB7F66FBD}"/>
              </a:ext>
            </a:extLst>
          </p:cNvPr>
          <p:cNvSpPr txBox="1"/>
          <p:nvPr/>
        </p:nvSpPr>
        <p:spPr>
          <a:xfrm>
            <a:off x="523565" y="5853074"/>
            <a:ext cx="2111475" cy="461665"/>
          </a:xfrm>
          <a:prstGeom prst="rect">
            <a:avLst/>
          </a:prstGeom>
          <a:noFill/>
        </p:spPr>
        <p:txBody>
          <a:bodyPr wrap="none" rtlCol="0">
            <a:spAutoFit/>
          </a:bodyPr>
          <a:lstStyle/>
          <a:p>
            <a:r>
              <a:rPr lang="en-US" dirty="0">
                <a:latin typeface="Arial"/>
              </a:rPr>
              <a:t>&lt;7-day supply</a:t>
            </a:r>
          </a:p>
        </p:txBody>
      </p:sp>
      <p:sp>
        <p:nvSpPr>
          <p:cNvPr id="14" name="TextBox 13">
            <a:extLst>
              <a:ext uri="{FF2B5EF4-FFF2-40B4-BE49-F238E27FC236}">
                <a16:creationId xmlns:a16="http://schemas.microsoft.com/office/drawing/2014/main" id="{846B2E1A-DAEE-C848-BA72-9D2FE29CF927}"/>
              </a:ext>
            </a:extLst>
          </p:cNvPr>
          <p:cNvSpPr txBox="1"/>
          <p:nvPr/>
        </p:nvSpPr>
        <p:spPr>
          <a:xfrm>
            <a:off x="3626918" y="2939228"/>
            <a:ext cx="3060453" cy="830997"/>
          </a:xfrm>
          <a:prstGeom prst="rect">
            <a:avLst/>
          </a:prstGeom>
          <a:noFill/>
        </p:spPr>
        <p:txBody>
          <a:bodyPr wrap="none" rtlCol="0">
            <a:spAutoFit/>
          </a:bodyPr>
          <a:lstStyle/>
          <a:p>
            <a:pPr algn="ctr"/>
            <a:r>
              <a:rPr lang="en-US" dirty="0">
                <a:latin typeface="Arial"/>
              </a:rPr>
              <a:t>7 days for non-op,</a:t>
            </a:r>
          </a:p>
          <a:p>
            <a:pPr algn="ctr"/>
            <a:r>
              <a:rPr lang="en-US" dirty="0">
                <a:latin typeface="Arial"/>
              </a:rPr>
              <a:t>14 days for operative</a:t>
            </a:r>
          </a:p>
        </p:txBody>
      </p:sp>
      <p:sp>
        <p:nvSpPr>
          <p:cNvPr id="15" name="TextBox 14">
            <a:extLst>
              <a:ext uri="{FF2B5EF4-FFF2-40B4-BE49-F238E27FC236}">
                <a16:creationId xmlns:a16="http://schemas.microsoft.com/office/drawing/2014/main" id="{13815E65-572E-1F4C-91D5-A2152850CB03}"/>
              </a:ext>
            </a:extLst>
          </p:cNvPr>
          <p:cNvSpPr txBox="1"/>
          <p:nvPr/>
        </p:nvSpPr>
        <p:spPr>
          <a:xfrm>
            <a:off x="6583974" y="3818562"/>
            <a:ext cx="2478564" cy="461665"/>
          </a:xfrm>
          <a:prstGeom prst="rect">
            <a:avLst/>
          </a:prstGeom>
          <a:noFill/>
        </p:spPr>
        <p:txBody>
          <a:bodyPr wrap="none" rtlCol="0">
            <a:spAutoFit/>
          </a:bodyPr>
          <a:lstStyle/>
          <a:p>
            <a:r>
              <a:rPr lang="en-US" dirty="0">
                <a:latin typeface="Arial"/>
              </a:rPr>
              <a:t>No specific limits</a:t>
            </a:r>
          </a:p>
        </p:txBody>
      </p:sp>
      <p:pic>
        <p:nvPicPr>
          <p:cNvPr id="17" name="Picture 16" descr="A picture containing night sky&#10;&#10;Description automatically generated">
            <a:extLst>
              <a:ext uri="{FF2B5EF4-FFF2-40B4-BE49-F238E27FC236}">
                <a16:creationId xmlns:a16="http://schemas.microsoft.com/office/drawing/2014/main" id="{B202028D-A610-3444-970B-21BDCF01AEB5}"/>
              </a:ext>
            </a:extLst>
          </p:cNvPr>
          <p:cNvPicPr>
            <a:picLocks noChangeAspect="1"/>
          </p:cNvPicPr>
          <p:nvPr/>
        </p:nvPicPr>
        <p:blipFill>
          <a:blip r:embed="rId5"/>
          <a:stretch>
            <a:fillRect/>
          </a:stretch>
        </p:blipFill>
        <p:spPr>
          <a:xfrm>
            <a:off x="718139" y="1597063"/>
            <a:ext cx="2876550" cy="1925624"/>
          </a:xfrm>
          <a:prstGeom prst="rect">
            <a:avLst/>
          </a:prstGeom>
        </p:spPr>
      </p:pic>
      <p:sp>
        <p:nvSpPr>
          <p:cNvPr id="18" name="TextBox 17">
            <a:extLst>
              <a:ext uri="{FF2B5EF4-FFF2-40B4-BE49-F238E27FC236}">
                <a16:creationId xmlns:a16="http://schemas.microsoft.com/office/drawing/2014/main" id="{38B67C6C-3B31-1D48-9E6A-50A61DE4AD9D}"/>
              </a:ext>
            </a:extLst>
          </p:cNvPr>
          <p:cNvSpPr txBox="1"/>
          <p:nvPr/>
        </p:nvSpPr>
        <p:spPr>
          <a:xfrm>
            <a:off x="1100676" y="3522687"/>
            <a:ext cx="2100255" cy="461665"/>
          </a:xfrm>
          <a:prstGeom prst="rect">
            <a:avLst/>
          </a:prstGeom>
          <a:noFill/>
        </p:spPr>
        <p:txBody>
          <a:bodyPr wrap="none" rtlCol="0">
            <a:spAutoFit/>
          </a:bodyPr>
          <a:lstStyle/>
          <a:p>
            <a:r>
              <a:rPr lang="en-US" dirty="0">
                <a:latin typeface="Arial"/>
              </a:rPr>
              <a:t>≤7-day supply</a:t>
            </a:r>
          </a:p>
        </p:txBody>
      </p:sp>
      <p:pic>
        <p:nvPicPr>
          <p:cNvPr id="20" name="Picture 19" descr="Shape, rectangle&#10;&#10;Description automatically generated">
            <a:extLst>
              <a:ext uri="{FF2B5EF4-FFF2-40B4-BE49-F238E27FC236}">
                <a16:creationId xmlns:a16="http://schemas.microsoft.com/office/drawing/2014/main" id="{F4D6FF5C-E894-2A45-9A48-E8E10EC9217A}"/>
              </a:ext>
            </a:extLst>
          </p:cNvPr>
          <p:cNvPicPr>
            <a:picLocks noChangeAspect="1"/>
          </p:cNvPicPr>
          <p:nvPr/>
        </p:nvPicPr>
        <p:blipFill rotWithShape="1">
          <a:blip r:embed="rId6"/>
          <a:srcRect b="6350"/>
          <a:stretch/>
        </p:blipFill>
        <p:spPr>
          <a:xfrm>
            <a:off x="3410704" y="3968883"/>
            <a:ext cx="2876551" cy="1490687"/>
          </a:xfrm>
          <a:prstGeom prst="rect">
            <a:avLst/>
          </a:prstGeom>
        </p:spPr>
      </p:pic>
      <p:sp>
        <p:nvSpPr>
          <p:cNvPr id="21" name="TextBox 20">
            <a:extLst>
              <a:ext uri="{FF2B5EF4-FFF2-40B4-BE49-F238E27FC236}">
                <a16:creationId xmlns:a16="http://schemas.microsoft.com/office/drawing/2014/main" id="{E0673B3D-79DA-024B-886C-AE8A29F62CAA}"/>
              </a:ext>
            </a:extLst>
          </p:cNvPr>
          <p:cNvSpPr txBox="1"/>
          <p:nvPr/>
        </p:nvSpPr>
        <p:spPr>
          <a:xfrm>
            <a:off x="3795336" y="5391409"/>
            <a:ext cx="2100255" cy="461665"/>
          </a:xfrm>
          <a:prstGeom prst="rect">
            <a:avLst/>
          </a:prstGeom>
          <a:noFill/>
        </p:spPr>
        <p:txBody>
          <a:bodyPr wrap="none" rtlCol="0">
            <a:spAutoFit/>
          </a:bodyPr>
          <a:lstStyle/>
          <a:p>
            <a:r>
              <a:rPr lang="en-US" dirty="0">
                <a:latin typeface="Arial"/>
              </a:rPr>
              <a:t>≤7-day supply</a:t>
            </a:r>
          </a:p>
        </p:txBody>
      </p:sp>
      <p:pic>
        <p:nvPicPr>
          <p:cNvPr id="23" name="Picture 22" descr="Shape&#10;&#10;Description automatically generated">
            <a:extLst>
              <a:ext uri="{FF2B5EF4-FFF2-40B4-BE49-F238E27FC236}">
                <a16:creationId xmlns:a16="http://schemas.microsoft.com/office/drawing/2014/main" id="{62900212-443C-144C-AD68-1C13BAB59DE2}"/>
              </a:ext>
            </a:extLst>
          </p:cNvPr>
          <p:cNvPicPr>
            <a:picLocks noChangeAspect="1"/>
          </p:cNvPicPr>
          <p:nvPr/>
        </p:nvPicPr>
        <p:blipFill rotWithShape="1">
          <a:blip r:embed="rId7"/>
          <a:srcRect l="24763" t="23262" r="24029" b="24386"/>
          <a:stretch/>
        </p:blipFill>
        <p:spPr>
          <a:xfrm>
            <a:off x="6583974" y="4393409"/>
            <a:ext cx="2212657" cy="1686261"/>
          </a:xfrm>
          <a:prstGeom prst="rect">
            <a:avLst/>
          </a:prstGeom>
        </p:spPr>
      </p:pic>
      <p:sp>
        <p:nvSpPr>
          <p:cNvPr id="25" name="TextBox 24">
            <a:extLst>
              <a:ext uri="{FF2B5EF4-FFF2-40B4-BE49-F238E27FC236}">
                <a16:creationId xmlns:a16="http://schemas.microsoft.com/office/drawing/2014/main" id="{A7E9FFC8-2D03-3448-819A-7C87F4893010}"/>
              </a:ext>
            </a:extLst>
          </p:cNvPr>
          <p:cNvSpPr txBox="1"/>
          <p:nvPr/>
        </p:nvSpPr>
        <p:spPr>
          <a:xfrm>
            <a:off x="6640174" y="5901411"/>
            <a:ext cx="2100255" cy="461665"/>
          </a:xfrm>
          <a:prstGeom prst="rect">
            <a:avLst/>
          </a:prstGeom>
          <a:noFill/>
        </p:spPr>
        <p:txBody>
          <a:bodyPr wrap="none" rtlCol="0">
            <a:spAutoFit/>
          </a:bodyPr>
          <a:lstStyle/>
          <a:p>
            <a:r>
              <a:rPr lang="en-US" dirty="0">
                <a:latin typeface="Arial"/>
              </a:rPr>
              <a:t>≤7-day supply</a:t>
            </a:r>
          </a:p>
        </p:txBody>
      </p:sp>
    </p:spTree>
    <p:extLst>
      <p:ext uri="{BB962C8B-B14F-4D97-AF65-F5344CB8AC3E}">
        <p14:creationId xmlns:p14="http://schemas.microsoft.com/office/powerpoint/2010/main" val="323374153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3, revisited</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normAutofit/>
          </a:bodyPr>
          <a:lstStyle/>
          <a:p>
            <a:pPr marL="45720" indent="0">
              <a:buNone/>
            </a:pPr>
            <a:r>
              <a:rPr lang="en-US" dirty="0"/>
              <a:t>How would you manage this patient’s </a:t>
            </a:r>
            <a:r>
              <a:rPr lang="en-US" u="sng" dirty="0"/>
              <a:t>withdrawal symptoms</a:t>
            </a:r>
            <a:r>
              <a:rPr lang="en-US" dirty="0"/>
              <a:t>? </a:t>
            </a:r>
          </a:p>
          <a:p>
            <a:pPr marL="502920" indent="-457200">
              <a:buFont typeface="+mj-lt"/>
              <a:buAutoNum type="alphaUcPeriod"/>
            </a:pPr>
            <a:r>
              <a:rPr lang="en-US" dirty="0"/>
              <a:t>Oxycodone 10 mg Q8 Hours </a:t>
            </a:r>
          </a:p>
          <a:p>
            <a:pPr marL="502920" indent="-457200">
              <a:buFont typeface="+mj-lt"/>
              <a:buAutoNum type="alphaUcPeriod"/>
            </a:pPr>
            <a:r>
              <a:rPr lang="en-US" dirty="0"/>
              <a:t>Methadone 10 mg TID </a:t>
            </a:r>
          </a:p>
          <a:p>
            <a:pPr marL="502920" indent="-457200">
              <a:buFont typeface="+mj-lt"/>
              <a:buAutoNum type="alphaUcPeriod"/>
            </a:pPr>
            <a:r>
              <a:rPr lang="en-US" dirty="0"/>
              <a:t>Loperamide, ibuprofen, clonidine</a:t>
            </a:r>
          </a:p>
          <a:p>
            <a:pPr marL="502920" indent="-457200">
              <a:buFont typeface="+mj-lt"/>
              <a:buAutoNum type="alphaUcPeriod"/>
            </a:pPr>
            <a:r>
              <a:rPr lang="en-US" dirty="0"/>
              <a:t>Hydromorphone PCA (patient-controlled analgesia)  </a:t>
            </a:r>
          </a:p>
        </p:txBody>
      </p:sp>
    </p:spTree>
    <p:extLst>
      <p:ext uri="{BB962C8B-B14F-4D97-AF65-F5344CB8AC3E}">
        <p14:creationId xmlns:p14="http://schemas.microsoft.com/office/powerpoint/2010/main" val="74304945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4</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lstStyle/>
          <a:p>
            <a:r>
              <a:rPr lang="en-US" dirty="0"/>
              <a:t>48-year-old individual presents to clinic with right knee pain. </a:t>
            </a:r>
          </a:p>
          <a:p>
            <a:r>
              <a:rPr lang="en-US" dirty="0"/>
              <a:t>Exam and MRI are consistent with meniscal tear and the surgeon advised arthroscopic repair. </a:t>
            </a:r>
          </a:p>
          <a:p>
            <a:r>
              <a:rPr lang="en-US" dirty="0"/>
              <a:t>Has a history of opioid use disorder in prolonged remission, last use was over 10 years ago. Took buprenorphine-naloxone for 3 years, then gradually tapered off. </a:t>
            </a:r>
          </a:p>
          <a:p>
            <a:r>
              <a:rPr lang="en-US" dirty="0"/>
              <a:t>Currently employed as a preschool teacher. Has a good relationship with their adult children. </a:t>
            </a:r>
          </a:p>
        </p:txBody>
      </p:sp>
    </p:spTree>
    <p:extLst>
      <p:ext uri="{BB962C8B-B14F-4D97-AF65-F5344CB8AC3E}">
        <p14:creationId xmlns:p14="http://schemas.microsoft.com/office/powerpoint/2010/main" val="40514664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4, cont. </a:t>
            </a:r>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lstStyle/>
          <a:p>
            <a:pPr marL="45720" indent="0">
              <a:buNone/>
            </a:pPr>
            <a:r>
              <a:rPr lang="en-US" dirty="0"/>
              <a:t>What advice would you give about peri-operative pain control? </a:t>
            </a:r>
          </a:p>
          <a:p>
            <a:pPr marL="502920" indent="-457200">
              <a:buFont typeface="+mj-lt"/>
              <a:buAutoNum type="alphaUcPeriod"/>
            </a:pPr>
            <a:r>
              <a:rPr lang="en-US" dirty="0"/>
              <a:t>The risk of return to use by taking opioids post-operatively is increased. </a:t>
            </a:r>
          </a:p>
          <a:p>
            <a:pPr marL="502920" indent="-457200">
              <a:buFont typeface="+mj-lt"/>
              <a:buAutoNum type="alphaUcPeriod"/>
            </a:pPr>
            <a:r>
              <a:rPr lang="en-US" dirty="0"/>
              <a:t>The risk of return to use by taking opioids post-operatively is similar to the general population. </a:t>
            </a:r>
          </a:p>
          <a:p>
            <a:pPr marL="502920" indent="-457200">
              <a:buFont typeface="+mj-lt"/>
              <a:buAutoNum type="alphaUcPeriod"/>
            </a:pPr>
            <a:r>
              <a:rPr lang="en-US" dirty="0"/>
              <a:t>Higher doses of opioids might be necessary for adequate pain control given the history of opioid use disorder. </a:t>
            </a:r>
            <a:endParaRPr lang="en-US" dirty="0">
              <a:highlight>
                <a:srgbClr val="FFFF00"/>
              </a:highlight>
            </a:endParaRPr>
          </a:p>
          <a:p>
            <a:pPr marL="502920" indent="-457200">
              <a:buFont typeface="+mj-lt"/>
              <a:buAutoNum type="alphaUcPeriod"/>
            </a:pPr>
            <a:r>
              <a:rPr lang="en-US" dirty="0"/>
              <a:t>The patient should reconnect with a sponsor or counselor if not already</a:t>
            </a:r>
          </a:p>
        </p:txBody>
      </p:sp>
    </p:spTree>
    <p:extLst>
      <p:ext uri="{BB962C8B-B14F-4D97-AF65-F5344CB8AC3E}">
        <p14:creationId xmlns:p14="http://schemas.microsoft.com/office/powerpoint/2010/main" val="92210836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B64C-87FC-6142-A91F-53232C5A2D91}"/>
              </a:ext>
            </a:extLst>
          </p:cNvPr>
          <p:cNvSpPr>
            <a:spLocks noGrp="1"/>
          </p:cNvSpPr>
          <p:nvPr>
            <p:ph type="title"/>
          </p:nvPr>
        </p:nvSpPr>
        <p:spPr>
          <a:xfrm>
            <a:off x="323850" y="119172"/>
            <a:ext cx="8648700" cy="1091184"/>
          </a:xfrm>
        </p:spPr>
        <p:txBody>
          <a:bodyPr/>
          <a:lstStyle/>
          <a:p>
            <a:r>
              <a:rPr lang="en-US" dirty="0"/>
              <a:t>Limited data for patients in prolonged recovery</a:t>
            </a:r>
          </a:p>
        </p:txBody>
      </p:sp>
      <p:sp>
        <p:nvSpPr>
          <p:cNvPr id="3" name="Text Placeholder 2">
            <a:extLst>
              <a:ext uri="{FF2B5EF4-FFF2-40B4-BE49-F238E27FC236}">
                <a16:creationId xmlns:a16="http://schemas.microsoft.com/office/drawing/2014/main" id="{C8FFD77C-7156-0443-BF5B-CAF386B25082}"/>
              </a:ext>
            </a:extLst>
          </p:cNvPr>
          <p:cNvSpPr>
            <a:spLocks noGrp="1"/>
          </p:cNvSpPr>
          <p:nvPr>
            <p:ph type="body" sz="quarter" idx="14"/>
          </p:nvPr>
        </p:nvSpPr>
        <p:spPr>
          <a:xfrm>
            <a:off x="323850" y="6314740"/>
            <a:ext cx="7357838" cy="467060"/>
          </a:xfrm>
        </p:spPr>
        <p:txBody>
          <a:bodyPr/>
          <a:lstStyle/>
          <a:p>
            <a:r>
              <a:rPr lang="en-US" b="0" dirty="0"/>
              <a:t>Pain Med. 2018 Oct 1;19(10):1908-1915.</a:t>
            </a:r>
            <a:endParaRPr lang="en-US" b="0" baseline="30000" dirty="0"/>
          </a:p>
        </p:txBody>
      </p:sp>
      <p:sp>
        <p:nvSpPr>
          <p:cNvPr id="4" name="Content Placeholder 3">
            <a:extLst>
              <a:ext uri="{FF2B5EF4-FFF2-40B4-BE49-F238E27FC236}">
                <a16:creationId xmlns:a16="http://schemas.microsoft.com/office/drawing/2014/main" id="{53819EC8-86AE-264B-85EA-CCB613974322}"/>
              </a:ext>
            </a:extLst>
          </p:cNvPr>
          <p:cNvSpPr>
            <a:spLocks noGrp="1"/>
          </p:cNvSpPr>
          <p:nvPr>
            <p:ph sz="half" idx="2"/>
          </p:nvPr>
        </p:nvSpPr>
        <p:spPr/>
        <p:txBody>
          <a:bodyPr/>
          <a:lstStyle/>
          <a:p>
            <a:r>
              <a:rPr lang="en-US" dirty="0"/>
              <a:t>Risk of return to use</a:t>
            </a:r>
          </a:p>
          <a:p>
            <a:pPr lvl="1"/>
            <a:r>
              <a:rPr lang="en-US" dirty="0"/>
              <a:t>Mostly anecdotes and case reports</a:t>
            </a:r>
          </a:p>
          <a:p>
            <a:pPr lvl="1"/>
            <a:r>
              <a:rPr lang="en-US" dirty="0"/>
              <a:t>Plausible given stress, anxiety and opioid exposure </a:t>
            </a:r>
          </a:p>
          <a:p>
            <a:r>
              <a:rPr lang="en-US" dirty="0"/>
              <a:t>Potential protective factors</a:t>
            </a:r>
          </a:p>
          <a:p>
            <a:pPr lvl="1"/>
            <a:r>
              <a:rPr lang="en-US" dirty="0"/>
              <a:t>Longer duration of recovery </a:t>
            </a:r>
          </a:p>
          <a:p>
            <a:pPr lvl="1"/>
            <a:r>
              <a:rPr lang="en-US" dirty="0"/>
              <a:t>Higher engagement with recovery support (sponsor, mutual support groups, etc.) </a:t>
            </a:r>
          </a:p>
          <a:p>
            <a:pPr lvl="1"/>
            <a:r>
              <a:rPr lang="en-US" dirty="0"/>
              <a:t>More stability of home and work environments </a:t>
            </a:r>
          </a:p>
          <a:p>
            <a:pPr lvl="1"/>
            <a:r>
              <a:rPr lang="en-US" dirty="0"/>
              <a:t>Better adherence to mental health treatment, if applicable </a:t>
            </a:r>
          </a:p>
        </p:txBody>
      </p:sp>
    </p:spTree>
    <p:extLst>
      <p:ext uri="{BB962C8B-B14F-4D97-AF65-F5344CB8AC3E}">
        <p14:creationId xmlns:p14="http://schemas.microsoft.com/office/powerpoint/2010/main" val="19976332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B64C-87FC-6142-A91F-53232C5A2D91}"/>
              </a:ext>
            </a:extLst>
          </p:cNvPr>
          <p:cNvSpPr>
            <a:spLocks noGrp="1"/>
          </p:cNvSpPr>
          <p:nvPr>
            <p:ph type="title"/>
          </p:nvPr>
        </p:nvSpPr>
        <p:spPr/>
        <p:txBody>
          <a:bodyPr/>
          <a:lstStyle/>
          <a:p>
            <a:r>
              <a:rPr lang="en-US" dirty="0"/>
              <a:t>Recommendations for acute pain among patients in prolonged recovery</a:t>
            </a:r>
          </a:p>
        </p:txBody>
      </p:sp>
      <p:sp>
        <p:nvSpPr>
          <p:cNvPr id="3" name="Text Placeholder 2">
            <a:extLst>
              <a:ext uri="{FF2B5EF4-FFF2-40B4-BE49-F238E27FC236}">
                <a16:creationId xmlns:a16="http://schemas.microsoft.com/office/drawing/2014/main" id="{C8FFD77C-7156-0443-BF5B-CAF386B25082}"/>
              </a:ext>
            </a:extLst>
          </p:cNvPr>
          <p:cNvSpPr>
            <a:spLocks noGrp="1"/>
          </p:cNvSpPr>
          <p:nvPr>
            <p:ph type="body" sz="quarter" idx="14"/>
          </p:nvPr>
        </p:nvSpPr>
        <p:spPr>
          <a:xfrm>
            <a:off x="323850" y="6314740"/>
            <a:ext cx="7357838" cy="467060"/>
          </a:xfrm>
        </p:spPr>
        <p:txBody>
          <a:bodyPr/>
          <a:lstStyle/>
          <a:p>
            <a:r>
              <a:rPr lang="en-US" b="0" dirty="0"/>
              <a:t>Prim Care Companion J Clin Psychiatry. 2002 Aug;4(4):125-131.</a:t>
            </a:r>
          </a:p>
        </p:txBody>
      </p:sp>
      <p:sp>
        <p:nvSpPr>
          <p:cNvPr id="4" name="Content Placeholder 3">
            <a:extLst>
              <a:ext uri="{FF2B5EF4-FFF2-40B4-BE49-F238E27FC236}">
                <a16:creationId xmlns:a16="http://schemas.microsoft.com/office/drawing/2014/main" id="{53819EC8-86AE-264B-85EA-CCB613974322}"/>
              </a:ext>
            </a:extLst>
          </p:cNvPr>
          <p:cNvSpPr>
            <a:spLocks noGrp="1"/>
          </p:cNvSpPr>
          <p:nvPr>
            <p:ph sz="half" idx="2"/>
          </p:nvPr>
        </p:nvSpPr>
        <p:spPr/>
        <p:txBody>
          <a:bodyPr/>
          <a:lstStyle/>
          <a:p>
            <a:endParaRPr lang="en-US" dirty="0"/>
          </a:p>
          <a:p>
            <a:endParaRPr lang="en-US" dirty="0"/>
          </a:p>
          <a:p>
            <a:endParaRPr lang="en-US" dirty="0"/>
          </a:p>
          <a:p>
            <a:endParaRPr lang="en-US" dirty="0"/>
          </a:p>
          <a:p>
            <a:r>
              <a:rPr lang="en-US" dirty="0"/>
              <a:t>Proactive plan </a:t>
            </a:r>
          </a:p>
          <a:p>
            <a:pPr lvl="1"/>
            <a:r>
              <a:rPr lang="en-US" dirty="0"/>
              <a:t>Maximize non-opioid, multimodal analgesia </a:t>
            </a:r>
          </a:p>
          <a:p>
            <a:pPr lvl="1"/>
            <a:r>
              <a:rPr lang="en-US" dirty="0"/>
              <a:t>Enhance recovery supports </a:t>
            </a:r>
          </a:p>
          <a:p>
            <a:pPr lvl="1"/>
            <a:r>
              <a:rPr lang="en-US" dirty="0"/>
              <a:t>Avoid former drug of choice, if possible </a:t>
            </a:r>
          </a:p>
          <a:p>
            <a:pPr lvl="1"/>
            <a:r>
              <a:rPr lang="en-US" dirty="0"/>
              <a:t>Consider preemptively restarting MOUD, if patient amenable</a:t>
            </a:r>
          </a:p>
        </p:txBody>
      </p:sp>
      <p:sp>
        <p:nvSpPr>
          <p:cNvPr id="7" name="Rounded Rectangle 6">
            <a:extLst>
              <a:ext uri="{FF2B5EF4-FFF2-40B4-BE49-F238E27FC236}">
                <a16:creationId xmlns:a16="http://schemas.microsoft.com/office/drawing/2014/main" id="{B5011FBA-0136-3B40-837A-EDB3ADFC722F}"/>
              </a:ext>
            </a:extLst>
          </p:cNvPr>
          <p:cNvSpPr/>
          <p:nvPr/>
        </p:nvSpPr>
        <p:spPr>
          <a:xfrm>
            <a:off x="655146" y="1514137"/>
            <a:ext cx="3586162" cy="1571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Clear, open communication </a:t>
            </a:r>
          </a:p>
          <a:p>
            <a:pPr algn="ctr"/>
            <a:r>
              <a:rPr lang="en-US" b="1" dirty="0"/>
              <a:t>about risks </a:t>
            </a:r>
          </a:p>
        </p:txBody>
      </p:sp>
      <p:sp>
        <p:nvSpPr>
          <p:cNvPr id="8" name="Rounded Rectangle 7">
            <a:extLst>
              <a:ext uri="{FF2B5EF4-FFF2-40B4-BE49-F238E27FC236}">
                <a16:creationId xmlns:a16="http://schemas.microsoft.com/office/drawing/2014/main" id="{0BF502AF-AA18-B24C-A50B-6BA33276F4C5}"/>
              </a:ext>
            </a:extLst>
          </p:cNvPr>
          <p:cNvSpPr/>
          <p:nvPr/>
        </p:nvSpPr>
        <p:spPr>
          <a:xfrm>
            <a:off x="4902694" y="1514137"/>
            <a:ext cx="3586162" cy="1571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 longer physically dependent on opioids</a:t>
            </a:r>
          </a:p>
        </p:txBody>
      </p:sp>
    </p:spTree>
    <p:extLst>
      <p:ext uri="{BB962C8B-B14F-4D97-AF65-F5344CB8AC3E}">
        <p14:creationId xmlns:p14="http://schemas.microsoft.com/office/powerpoint/2010/main" val="393900811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792F-B284-D744-BC1B-B6CEBF8E8854}"/>
              </a:ext>
            </a:extLst>
          </p:cNvPr>
          <p:cNvSpPr>
            <a:spLocks noGrp="1"/>
          </p:cNvSpPr>
          <p:nvPr>
            <p:ph type="title"/>
          </p:nvPr>
        </p:nvSpPr>
        <p:spPr/>
        <p:txBody>
          <a:bodyPr/>
          <a:lstStyle/>
          <a:p>
            <a:r>
              <a:rPr lang="en-US" dirty="0"/>
              <a:t>Case 4</a:t>
            </a:r>
            <a:r>
              <a:rPr lang="en-US"/>
              <a:t>, revisited</a:t>
            </a:r>
            <a:endParaRPr lang="en-US" dirty="0"/>
          </a:p>
        </p:txBody>
      </p:sp>
      <p:sp>
        <p:nvSpPr>
          <p:cNvPr id="3" name="Text Placeholder 2">
            <a:extLst>
              <a:ext uri="{FF2B5EF4-FFF2-40B4-BE49-F238E27FC236}">
                <a16:creationId xmlns:a16="http://schemas.microsoft.com/office/drawing/2014/main" id="{C0C9BD65-5628-E344-974A-C5AD18526A44}"/>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AADC2326-49A1-7F4A-B170-1EFE7FD54EDC}"/>
              </a:ext>
            </a:extLst>
          </p:cNvPr>
          <p:cNvSpPr>
            <a:spLocks noGrp="1"/>
          </p:cNvSpPr>
          <p:nvPr>
            <p:ph sz="half" idx="2"/>
          </p:nvPr>
        </p:nvSpPr>
        <p:spPr/>
        <p:txBody>
          <a:bodyPr/>
          <a:lstStyle/>
          <a:p>
            <a:pPr marL="45720" indent="0">
              <a:buNone/>
            </a:pPr>
            <a:r>
              <a:rPr lang="en-US" dirty="0"/>
              <a:t>What advice would you give about peri-operative pain control? </a:t>
            </a:r>
          </a:p>
          <a:p>
            <a:pPr marL="502920" indent="-457200">
              <a:buFont typeface="+mj-lt"/>
              <a:buAutoNum type="alphaUcPeriod"/>
            </a:pPr>
            <a:r>
              <a:rPr lang="en-US" dirty="0"/>
              <a:t>The risk of return to use by taking opioids post-operatively is increased. </a:t>
            </a:r>
          </a:p>
          <a:p>
            <a:pPr marL="502920" indent="-457200">
              <a:buFont typeface="+mj-lt"/>
              <a:buAutoNum type="alphaUcPeriod"/>
            </a:pPr>
            <a:r>
              <a:rPr lang="en-US" dirty="0"/>
              <a:t>The risk of return to use by taking opioids post-operatively is similar to the general population. </a:t>
            </a:r>
          </a:p>
          <a:p>
            <a:pPr marL="502920" indent="-457200">
              <a:buFont typeface="+mj-lt"/>
              <a:buAutoNum type="alphaUcPeriod"/>
            </a:pPr>
            <a:r>
              <a:rPr lang="en-US" dirty="0"/>
              <a:t>Higher doses of opioids might be necessary for adequate pain control given the history of opioid use disorder. </a:t>
            </a:r>
            <a:endParaRPr lang="en-US" dirty="0">
              <a:highlight>
                <a:srgbClr val="FFFF00"/>
              </a:highlight>
            </a:endParaRPr>
          </a:p>
          <a:p>
            <a:pPr marL="502920" indent="-457200">
              <a:buFont typeface="+mj-lt"/>
              <a:buAutoNum type="alphaUcPeriod"/>
            </a:pPr>
            <a:r>
              <a:rPr lang="en-US" dirty="0"/>
              <a:t>The patient should reconnect with a sponsor or counselor if not already</a:t>
            </a:r>
          </a:p>
        </p:txBody>
      </p:sp>
    </p:spTree>
    <p:extLst>
      <p:ext uri="{BB962C8B-B14F-4D97-AF65-F5344CB8AC3E}">
        <p14:creationId xmlns:p14="http://schemas.microsoft.com/office/powerpoint/2010/main" val="25506003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0C4C-09CD-4466-9A33-82BF600DFCD7}"/>
              </a:ext>
            </a:extLst>
          </p:cNvPr>
          <p:cNvSpPr>
            <a:spLocks noGrp="1"/>
          </p:cNvSpPr>
          <p:nvPr>
            <p:ph type="title"/>
          </p:nvPr>
        </p:nvSpPr>
        <p:spPr/>
        <p:txBody>
          <a:bodyPr/>
          <a:lstStyle/>
          <a:p>
            <a:r>
              <a:rPr lang="en-US" dirty="0"/>
              <a:t>Panel Discussion</a:t>
            </a:r>
          </a:p>
        </p:txBody>
      </p:sp>
      <p:sp>
        <p:nvSpPr>
          <p:cNvPr id="3" name="Text Placeholder 2">
            <a:extLst>
              <a:ext uri="{FF2B5EF4-FFF2-40B4-BE49-F238E27FC236}">
                <a16:creationId xmlns:a16="http://schemas.microsoft.com/office/drawing/2014/main" id="{F22FF741-1E46-4E20-9530-4AC41E26723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9D21134C-3CF5-4D9C-A7E5-240D7F4A0D12}"/>
              </a:ext>
            </a:extLst>
          </p:cNvPr>
          <p:cNvSpPr>
            <a:spLocks noGrp="1"/>
          </p:cNvSpPr>
          <p:nvPr>
            <p:ph sz="half" idx="2"/>
          </p:nvPr>
        </p:nvSpPr>
        <p:spPr/>
        <p:txBody>
          <a:bodyPr/>
          <a:lstStyle/>
          <a:p>
            <a:pPr>
              <a:lnSpc>
                <a:spcPct val="150000"/>
              </a:lnSpc>
            </a:pPr>
            <a:r>
              <a:rPr lang="en-US" dirty="0"/>
              <a:t>What challenges have you experienced in treating patients with OUD who present with acute or chronic pain? </a:t>
            </a:r>
          </a:p>
          <a:p>
            <a:pPr>
              <a:lnSpc>
                <a:spcPct val="150000"/>
              </a:lnSpc>
            </a:pPr>
            <a:r>
              <a:rPr lang="en-US" dirty="0"/>
              <a:t>What are your practices for managing MOUD around the time of planned or unplanned pain episodes? </a:t>
            </a:r>
          </a:p>
          <a:p>
            <a:pPr>
              <a:lnSpc>
                <a:spcPct val="150000"/>
              </a:lnSpc>
            </a:pPr>
            <a:r>
              <a:rPr lang="en-US"/>
              <a:t>What suggestions </a:t>
            </a:r>
            <a:r>
              <a:rPr lang="en-US" dirty="0"/>
              <a:t>do you have for supporting patients with OUD in prolonged remission who are having pain issues? </a:t>
            </a:r>
          </a:p>
        </p:txBody>
      </p:sp>
    </p:spTree>
    <p:extLst>
      <p:ext uri="{BB962C8B-B14F-4D97-AF65-F5344CB8AC3E}">
        <p14:creationId xmlns:p14="http://schemas.microsoft.com/office/powerpoint/2010/main" val="14035340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Outline</a:t>
            </a:r>
          </a:p>
        </p:txBody>
      </p:sp>
      <p:sp>
        <p:nvSpPr>
          <p:cNvPr id="5" name="Text Placeholder 4">
            <a:extLst>
              <a:ext uri="{FF2B5EF4-FFF2-40B4-BE49-F238E27FC236}">
                <a16:creationId xmlns:a16="http://schemas.microsoft.com/office/drawing/2014/main" id="{3B3EB41A-3485-40A2-8AFF-212F7DC8257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C13B296C-0984-4BD0-8920-6D609140E688}"/>
              </a:ext>
            </a:extLst>
          </p:cNvPr>
          <p:cNvSpPr>
            <a:spLocks noGrp="1"/>
          </p:cNvSpPr>
          <p:nvPr>
            <p:ph sz="half" idx="2"/>
          </p:nvPr>
        </p:nvSpPr>
        <p:spPr/>
        <p:txBody>
          <a:bodyPr/>
          <a:lstStyle/>
          <a:p>
            <a:r>
              <a:rPr lang="en-US" dirty="0"/>
              <a:t>Chronic pain in patients taking medications for opioid use disorder (MOUD) </a:t>
            </a:r>
          </a:p>
          <a:p>
            <a:r>
              <a:rPr lang="en-US" dirty="0"/>
              <a:t>Acute pain in patients taking MOUD </a:t>
            </a:r>
          </a:p>
          <a:p>
            <a:r>
              <a:rPr lang="en-US" dirty="0"/>
              <a:t>Acute pain in patients </a:t>
            </a:r>
            <a:r>
              <a:rPr lang="en-US"/>
              <a:t>with active OUD </a:t>
            </a:r>
            <a:r>
              <a:rPr lang="en-US" dirty="0"/>
              <a:t>but not taking MOUD</a:t>
            </a:r>
          </a:p>
          <a:p>
            <a:r>
              <a:rPr lang="en-US" dirty="0"/>
              <a:t>Pain in patients with OUD in prolonged remission </a:t>
            </a:r>
          </a:p>
          <a:p>
            <a:r>
              <a:rPr lang="en-US" dirty="0"/>
              <a:t>Discussion / Q&amp;A </a:t>
            </a:r>
          </a:p>
          <a:p>
            <a:endParaRPr lang="en-US" dirty="0"/>
          </a:p>
        </p:txBody>
      </p:sp>
    </p:spTree>
    <p:extLst>
      <p:ext uri="{BB962C8B-B14F-4D97-AF65-F5344CB8AC3E}">
        <p14:creationId xmlns:p14="http://schemas.microsoft.com/office/powerpoint/2010/main" val="149902791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F6AD-D918-490C-B13C-23B3831B8524}"/>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D335C55F-D777-462B-9B45-98075AD52539}"/>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13D15F5-B4E0-4058-BD73-6532233E7833}"/>
              </a:ext>
            </a:extLst>
          </p:cNvPr>
          <p:cNvSpPr>
            <a:spLocks noGrp="1"/>
          </p:cNvSpPr>
          <p:nvPr>
            <p:ph sz="half" idx="2"/>
          </p:nvPr>
        </p:nvSpPr>
        <p:spPr>
          <a:xfrm>
            <a:off x="323849" y="1514139"/>
            <a:ext cx="8497063" cy="4729500"/>
          </a:xfrm>
        </p:spPr>
        <p:txBody>
          <a:bodyPr>
            <a:normAutofit/>
          </a:bodyPr>
          <a:lstStyle/>
          <a:p>
            <a:pPr>
              <a:spcBef>
                <a:spcPts val="400"/>
              </a:spcBef>
            </a:pPr>
            <a:r>
              <a:rPr lang="en-US" sz="1600" dirty="0"/>
              <a:t>John WS, Wu LT. Chronic non-cancer pain among adults with substance use disorders: Prevalence, characteristics, and association with opioid overdose and healthcare utilization. Drug Alcohol Depend. 2020 Apr 1;209:107902.</a:t>
            </a:r>
          </a:p>
          <a:p>
            <a:pPr>
              <a:spcBef>
                <a:spcPts val="400"/>
              </a:spcBef>
            </a:pPr>
            <a:r>
              <a:rPr lang="en-US" sz="1600" dirty="0"/>
              <a:t>Davis MA, Lin LA, Liu H, Sites BD. Prescription Opioid Use among Adults with Mental Health Disorders in the United States. J Am Board Fam Med. 2017 Jul-Aug;30(4):407-417.</a:t>
            </a:r>
          </a:p>
          <a:p>
            <a:pPr>
              <a:spcBef>
                <a:spcPts val="400"/>
              </a:spcBef>
            </a:pPr>
            <a:r>
              <a:rPr lang="en-US" sz="1600" dirty="0" err="1"/>
              <a:t>Voon</a:t>
            </a:r>
            <a:r>
              <a:rPr lang="en-US" sz="1600" dirty="0"/>
              <a:t> P, Wang L, </a:t>
            </a:r>
            <a:r>
              <a:rPr lang="en-US" sz="1600" dirty="0" err="1"/>
              <a:t>Nosova</a:t>
            </a:r>
            <a:r>
              <a:rPr lang="en-US" sz="1600" dirty="0"/>
              <a:t> E, Hayashi K, Milloy MJ, Wood E, Kerr T. Greater Pain Severity is Associated with Inability to Access Addiction Treatment Among a Cohort of People Who Use Drugs. J Pain Res. 2020 Oct 1;13:2443-2449. </a:t>
            </a:r>
          </a:p>
          <a:p>
            <a:pPr>
              <a:spcBef>
                <a:spcPts val="400"/>
              </a:spcBef>
            </a:pPr>
            <a:r>
              <a:rPr lang="en-US" sz="1600" dirty="0"/>
              <a:t>Smith RV, Havens JR, Walsh SL. Gabapentin misuse, abuse and diversion: a systematic review. Addiction. 2016 Jul;111(7):1160-74. </a:t>
            </a:r>
          </a:p>
          <a:p>
            <a:pPr>
              <a:spcBef>
                <a:spcPts val="400"/>
              </a:spcBef>
            </a:pPr>
            <a:r>
              <a:rPr lang="en-US" sz="1600" dirty="0"/>
              <a:t>Gomes T, </a:t>
            </a:r>
            <a:r>
              <a:rPr lang="en-US" sz="1600" dirty="0" err="1"/>
              <a:t>Juurlink</a:t>
            </a:r>
            <a:r>
              <a:rPr lang="en-US" sz="1600" dirty="0"/>
              <a:t> DN, Antoniou T, Mamdani MM, Paterson JM, van den Brink W. Gabapentin, opioids, and the risk of opioid-related death: A population-based nested case-control study. </a:t>
            </a:r>
            <a:r>
              <a:rPr lang="en-US" sz="1600" dirty="0" err="1"/>
              <a:t>PLoS</a:t>
            </a:r>
            <a:r>
              <a:rPr lang="en-US" sz="1600" dirty="0"/>
              <a:t> Med. 2017 Oct 3;14(10):e1002396.</a:t>
            </a:r>
          </a:p>
        </p:txBody>
      </p:sp>
    </p:spTree>
    <p:extLst>
      <p:ext uri="{BB962C8B-B14F-4D97-AF65-F5344CB8AC3E}">
        <p14:creationId xmlns:p14="http://schemas.microsoft.com/office/powerpoint/2010/main" val="174994358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F6AD-D918-490C-B13C-23B3831B8524}"/>
              </a:ext>
            </a:extLst>
          </p:cNvPr>
          <p:cNvSpPr>
            <a:spLocks noGrp="1"/>
          </p:cNvSpPr>
          <p:nvPr>
            <p:ph type="title"/>
          </p:nvPr>
        </p:nvSpPr>
        <p:spPr/>
        <p:txBody>
          <a:bodyPr/>
          <a:lstStyle/>
          <a:p>
            <a:r>
              <a:rPr lang="en-US" dirty="0"/>
              <a:t>References, cont.</a:t>
            </a:r>
          </a:p>
        </p:txBody>
      </p:sp>
      <p:sp>
        <p:nvSpPr>
          <p:cNvPr id="3" name="Text Placeholder 2">
            <a:extLst>
              <a:ext uri="{FF2B5EF4-FFF2-40B4-BE49-F238E27FC236}">
                <a16:creationId xmlns:a16="http://schemas.microsoft.com/office/drawing/2014/main" id="{D335C55F-D777-462B-9B45-98075AD52539}"/>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13D15F5-B4E0-4058-BD73-6532233E7833}"/>
              </a:ext>
            </a:extLst>
          </p:cNvPr>
          <p:cNvSpPr>
            <a:spLocks noGrp="1"/>
          </p:cNvSpPr>
          <p:nvPr>
            <p:ph sz="half" idx="2"/>
          </p:nvPr>
        </p:nvSpPr>
        <p:spPr/>
        <p:txBody>
          <a:bodyPr>
            <a:normAutofit/>
          </a:bodyPr>
          <a:lstStyle/>
          <a:p>
            <a:pPr>
              <a:spcBef>
                <a:spcPts val="400"/>
              </a:spcBef>
            </a:pPr>
            <a:r>
              <a:rPr lang="en-US" sz="1600" dirty="0"/>
              <a:t>Merrill JO, Rhodes LA, </a:t>
            </a:r>
            <a:r>
              <a:rPr lang="en-US" sz="1600" dirty="0" err="1"/>
              <a:t>Deyo</a:t>
            </a:r>
            <a:r>
              <a:rPr lang="en-US" sz="1600" dirty="0"/>
              <a:t> RA, Marlatt GA, Bradley KA. Mutual mistrust in the medical care of drug users: the keys to the "narc" cabinet. J Gen Intern Med. 2002 May;17(5):327-33.</a:t>
            </a:r>
          </a:p>
          <a:p>
            <a:pPr>
              <a:spcBef>
                <a:spcPts val="400"/>
              </a:spcBef>
            </a:pPr>
            <a:r>
              <a:rPr lang="en-US" sz="1600" dirty="0"/>
              <a:t>Myers J, Compton P. Addressing the Potential for Perioperative Relapse in Those Recovering from Opioid Use Disorder. Pain Med. 2018 Oct 1;19(10):1908-1915. </a:t>
            </a:r>
          </a:p>
          <a:p>
            <a:pPr>
              <a:spcBef>
                <a:spcPts val="400"/>
              </a:spcBef>
            </a:pPr>
            <a:r>
              <a:rPr lang="en-US" sz="1600" dirty="0"/>
              <a:t>Prater CD, Zylstra RG, Miller KE. Successful Pain Management for the Recovering Addicted Patient. Prim Care Companion J Clin Psychiatry. 2002 Aug;4(4):125-131.</a:t>
            </a:r>
          </a:p>
        </p:txBody>
      </p:sp>
    </p:spTree>
    <p:extLst>
      <p:ext uri="{BB962C8B-B14F-4D97-AF65-F5344CB8AC3E}">
        <p14:creationId xmlns:p14="http://schemas.microsoft.com/office/powerpoint/2010/main" val="43900517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0480852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Definitions</a:t>
            </a:r>
          </a:p>
        </p:txBody>
      </p:sp>
      <p:sp>
        <p:nvSpPr>
          <p:cNvPr id="5" name="Text Placeholder 4">
            <a:extLst>
              <a:ext uri="{FF2B5EF4-FFF2-40B4-BE49-F238E27FC236}">
                <a16:creationId xmlns:a16="http://schemas.microsoft.com/office/drawing/2014/main" id="{3B3EB41A-3485-40A2-8AFF-212F7DC82570}"/>
              </a:ext>
            </a:extLst>
          </p:cNvPr>
          <p:cNvSpPr>
            <a:spLocks noGrp="1"/>
          </p:cNvSpPr>
          <p:nvPr>
            <p:ph type="body" sz="quarter" idx="14"/>
          </p:nvPr>
        </p:nvSpPr>
        <p:spPr/>
        <p:txBody>
          <a:bodyPr/>
          <a:lstStyle/>
          <a:p>
            <a:endParaRPr lang="en-US"/>
          </a:p>
        </p:txBody>
      </p:sp>
      <p:graphicFrame>
        <p:nvGraphicFramePr>
          <p:cNvPr id="2" name="Content Placeholder 1">
            <a:extLst>
              <a:ext uri="{FF2B5EF4-FFF2-40B4-BE49-F238E27FC236}">
                <a16:creationId xmlns:a16="http://schemas.microsoft.com/office/drawing/2014/main" id="{09E415E6-3295-E645-9B97-3F1172B4F82D}"/>
              </a:ext>
            </a:extLst>
          </p:cNvPr>
          <p:cNvGraphicFramePr>
            <a:graphicFrameLocks noGrp="1"/>
          </p:cNvGraphicFramePr>
          <p:nvPr>
            <p:ph sz="half" idx="2"/>
            <p:extLst>
              <p:ext uri="{D42A27DB-BD31-4B8C-83A1-F6EECF244321}">
                <p14:modId xmlns:p14="http://schemas.microsoft.com/office/powerpoint/2010/main" val="1659107179"/>
              </p:ext>
            </p:extLst>
          </p:nvPr>
        </p:nvGraphicFramePr>
        <p:xfrm>
          <a:off x="323850" y="2232837"/>
          <a:ext cx="8515350" cy="318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75139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21AAC-99EF-403C-9388-422336736E4B}"/>
              </a:ext>
            </a:extLst>
          </p:cNvPr>
          <p:cNvSpPr>
            <a:spLocks noGrp="1"/>
          </p:cNvSpPr>
          <p:nvPr>
            <p:ph type="title"/>
          </p:nvPr>
        </p:nvSpPr>
        <p:spPr/>
        <p:txBody>
          <a:bodyPr/>
          <a:lstStyle/>
          <a:p>
            <a:r>
              <a:rPr lang="en-US" dirty="0"/>
              <a:t>Definitions, cont.</a:t>
            </a:r>
          </a:p>
        </p:txBody>
      </p:sp>
      <p:sp>
        <p:nvSpPr>
          <p:cNvPr id="5" name="Text Placeholder 4">
            <a:extLst>
              <a:ext uri="{FF2B5EF4-FFF2-40B4-BE49-F238E27FC236}">
                <a16:creationId xmlns:a16="http://schemas.microsoft.com/office/drawing/2014/main" id="{3B3EB41A-3485-40A2-8AFF-212F7DC82570}"/>
              </a:ext>
            </a:extLst>
          </p:cNvPr>
          <p:cNvSpPr>
            <a:spLocks noGrp="1"/>
          </p:cNvSpPr>
          <p:nvPr>
            <p:ph type="body" sz="quarter" idx="14"/>
          </p:nvPr>
        </p:nvSpPr>
        <p:spPr/>
        <p:txBody>
          <a:bodyPr/>
          <a:lstStyle/>
          <a:p>
            <a:endParaRPr lang="en-US"/>
          </a:p>
        </p:txBody>
      </p:sp>
      <p:graphicFrame>
        <p:nvGraphicFramePr>
          <p:cNvPr id="6" name="Diagram 5">
            <a:extLst>
              <a:ext uri="{FF2B5EF4-FFF2-40B4-BE49-F238E27FC236}">
                <a16:creationId xmlns:a16="http://schemas.microsoft.com/office/drawing/2014/main" id="{99F92D60-7CF2-7046-B319-4CF9E388B807}"/>
              </a:ext>
            </a:extLst>
          </p:cNvPr>
          <p:cNvGraphicFramePr/>
          <p:nvPr>
            <p:extLst>
              <p:ext uri="{D42A27DB-BD31-4B8C-83A1-F6EECF244321}">
                <p14:modId xmlns:p14="http://schemas.microsoft.com/office/powerpoint/2010/main" val="1673898846"/>
              </p:ext>
            </p:extLst>
          </p:nvPr>
        </p:nvGraphicFramePr>
        <p:xfrm>
          <a:off x="526360" y="1533257"/>
          <a:ext cx="8091280" cy="256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iped Right Arrow 7">
            <a:extLst>
              <a:ext uri="{FF2B5EF4-FFF2-40B4-BE49-F238E27FC236}">
                <a16:creationId xmlns:a16="http://schemas.microsoft.com/office/drawing/2014/main" id="{132220D4-223D-FB49-ADD9-BC88F8A1AA97}"/>
              </a:ext>
            </a:extLst>
          </p:cNvPr>
          <p:cNvSpPr/>
          <p:nvPr/>
        </p:nvSpPr>
        <p:spPr>
          <a:xfrm rot="5400000">
            <a:off x="3751719" y="3477657"/>
            <a:ext cx="1640557" cy="23588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84CC13-B0A6-794C-A44C-6F884099FA2B}"/>
              </a:ext>
            </a:extLst>
          </p:cNvPr>
          <p:cNvSpPr/>
          <p:nvPr/>
        </p:nvSpPr>
        <p:spPr>
          <a:xfrm>
            <a:off x="1720896" y="5477379"/>
            <a:ext cx="5702202" cy="830997"/>
          </a:xfrm>
          <a:prstGeom prst="rect">
            <a:avLst/>
          </a:prstGeom>
        </p:spPr>
        <p:txBody>
          <a:bodyPr wrap="none">
            <a:spAutoFit/>
          </a:bodyPr>
          <a:lstStyle/>
          <a:p>
            <a:r>
              <a:rPr lang="en-US" sz="4800" b="1" i="1" dirty="0">
                <a:solidFill>
                  <a:srgbClr val="FF0000"/>
                </a:solidFill>
              </a:rPr>
              <a:t>Focus on function </a:t>
            </a:r>
          </a:p>
        </p:txBody>
      </p:sp>
    </p:spTree>
    <p:extLst>
      <p:ext uri="{BB962C8B-B14F-4D97-AF65-F5344CB8AC3E}">
        <p14:creationId xmlns:p14="http://schemas.microsoft.com/office/powerpoint/2010/main" val="28408498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4E20-4291-124C-99F9-F7844A9C2DBA}"/>
              </a:ext>
            </a:extLst>
          </p:cNvPr>
          <p:cNvSpPr>
            <a:spLocks noGrp="1"/>
          </p:cNvSpPr>
          <p:nvPr>
            <p:ph type="title"/>
          </p:nvPr>
        </p:nvSpPr>
        <p:spPr/>
        <p:txBody>
          <a:bodyPr/>
          <a:lstStyle/>
          <a:p>
            <a:r>
              <a:rPr lang="en-US" dirty="0"/>
              <a:t>Case 1</a:t>
            </a:r>
          </a:p>
        </p:txBody>
      </p:sp>
      <p:sp>
        <p:nvSpPr>
          <p:cNvPr id="3" name="Text Placeholder 2">
            <a:extLst>
              <a:ext uri="{FF2B5EF4-FFF2-40B4-BE49-F238E27FC236}">
                <a16:creationId xmlns:a16="http://schemas.microsoft.com/office/drawing/2014/main" id="{8663D6EA-90DB-784C-A1D2-10DF8F73D6B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4D6846A-A05E-FE4A-9A2B-0491CBEE9443}"/>
              </a:ext>
            </a:extLst>
          </p:cNvPr>
          <p:cNvSpPr>
            <a:spLocks noGrp="1"/>
          </p:cNvSpPr>
          <p:nvPr>
            <p:ph sz="half" idx="2"/>
          </p:nvPr>
        </p:nvSpPr>
        <p:spPr/>
        <p:txBody>
          <a:bodyPr/>
          <a:lstStyle/>
          <a:p>
            <a:r>
              <a:rPr lang="en-US" dirty="0"/>
              <a:t>52-year-old individual on methadone maintenance (110 mg/day) is seen in clinic for chronic low back pain. </a:t>
            </a:r>
          </a:p>
          <a:p>
            <a:r>
              <a:rPr lang="en-US" dirty="0"/>
              <a:t>Pain has been present for over 15 years since a work-related injury. Has completed several courses of physical therapy, most recently was 2 years ago. </a:t>
            </a:r>
          </a:p>
          <a:p>
            <a:r>
              <a:rPr lang="en-US" dirty="0"/>
              <a:t>Currently on permanent disability due to back pain and depression. Also has hypertension and chronic hepatitis C. </a:t>
            </a:r>
          </a:p>
          <a:p>
            <a:r>
              <a:rPr lang="en-US" dirty="0"/>
              <a:t>Medications include: methadone (as above), sertraline 100 mg/day, acetaminophen (up to 2000 mg/day), HCTZ 25 mg daily. </a:t>
            </a:r>
          </a:p>
        </p:txBody>
      </p:sp>
    </p:spTree>
    <p:extLst>
      <p:ext uri="{BB962C8B-B14F-4D97-AF65-F5344CB8AC3E}">
        <p14:creationId xmlns:p14="http://schemas.microsoft.com/office/powerpoint/2010/main" val="183610163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4E20-4291-124C-99F9-F7844A9C2DBA}"/>
              </a:ext>
            </a:extLst>
          </p:cNvPr>
          <p:cNvSpPr>
            <a:spLocks noGrp="1"/>
          </p:cNvSpPr>
          <p:nvPr>
            <p:ph type="title"/>
          </p:nvPr>
        </p:nvSpPr>
        <p:spPr/>
        <p:txBody>
          <a:bodyPr/>
          <a:lstStyle/>
          <a:p>
            <a:r>
              <a:rPr lang="en-US" dirty="0"/>
              <a:t>Case 1, cont.</a:t>
            </a:r>
          </a:p>
        </p:txBody>
      </p:sp>
      <p:sp>
        <p:nvSpPr>
          <p:cNvPr id="3" name="Text Placeholder 2">
            <a:extLst>
              <a:ext uri="{FF2B5EF4-FFF2-40B4-BE49-F238E27FC236}">
                <a16:creationId xmlns:a16="http://schemas.microsoft.com/office/drawing/2014/main" id="{8663D6EA-90DB-784C-A1D2-10DF8F73D6B6}"/>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4D6846A-A05E-FE4A-9A2B-0491CBEE9443}"/>
              </a:ext>
            </a:extLst>
          </p:cNvPr>
          <p:cNvSpPr>
            <a:spLocks noGrp="1"/>
          </p:cNvSpPr>
          <p:nvPr>
            <p:ph sz="half" idx="2"/>
          </p:nvPr>
        </p:nvSpPr>
        <p:spPr/>
        <p:txBody>
          <a:bodyPr>
            <a:normAutofit/>
          </a:bodyPr>
          <a:lstStyle/>
          <a:p>
            <a:pPr marL="45720" indent="0">
              <a:buNone/>
            </a:pPr>
            <a:r>
              <a:rPr lang="en-US" dirty="0"/>
              <a:t>How would you manage this patient’s chronic pain? </a:t>
            </a:r>
          </a:p>
          <a:p>
            <a:pPr marL="502920" indent="-457200">
              <a:buFont typeface="+mj-lt"/>
              <a:buAutoNum type="alphaUcPeriod"/>
            </a:pPr>
            <a:r>
              <a:rPr lang="en-US" dirty="0"/>
              <a:t>Ask to split the methadone into 2 equal doses </a:t>
            </a:r>
          </a:p>
          <a:p>
            <a:pPr marL="502920" indent="-457200">
              <a:buFont typeface="+mj-lt"/>
              <a:buAutoNum type="alphaUcPeriod"/>
            </a:pPr>
            <a:r>
              <a:rPr lang="en-US" dirty="0"/>
              <a:t>Start ibuprofen 600 mg TID </a:t>
            </a:r>
          </a:p>
          <a:p>
            <a:pPr marL="502920" indent="-457200">
              <a:buFont typeface="+mj-lt"/>
              <a:buAutoNum type="alphaUcPeriod"/>
            </a:pPr>
            <a:r>
              <a:rPr lang="en-US" dirty="0"/>
              <a:t>Start oxycodone 5 mg QID PRN pain </a:t>
            </a:r>
          </a:p>
          <a:p>
            <a:pPr marL="502920" indent="-457200">
              <a:buFont typeface="+mj-lt"/>
              <a:buAutoNum type="alphaUcPeriod"/>
            </a:pPr>
            <a:r>
              <a:rPr lang="en-US" dirty="0"/>
              <a:t>Start gabapentin 300 mg TID </a:t>
            </a:r>
          </a:p>
          <a:p>
            <a:pPr marL="502920" indent="-457200">
              <a:buFont typeface="+mj-lt"/>
              <a:buAutoNum type="alphaUcPeriod"/>
            </a:pPr>
            <a:r>
              <a:rPr lang="en-US" dirty="0"/>
              <a:t>Another physical therapy referral </a:t>
            </a:r>
          </a:p>
          <a:p>
            <a:endParaRPr lang="en-US" dirty="0"/>
          </a:p>
        </p:txBody>
      </p:sp>
    </p:spTree>
    <p:extLst>
      <p:ext uri="{BB962C8B-B14F-4D97-AF65-F5344CB8AC3E}">
        <p14:creationId xmlns:p14="http://schemas.microsoft.com/office/powerpoint/2010/main" val="27223658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9503558-EC4C-FE45-AB9A-2D5087626D57}"/>
              </a:ext>
            </a:extLst>
          </p:cNvPr>
          <p:cNvGrpSpPr/>
          <p:nvPr/>
        </p:nvGrpSpPr>
        <p:grpSpPr>
          <a:xfrm>
            <a:off x="1481799" y="1268346"/>
            <a:ext cx="6269979" cy="5513453"/>
            <a:chOff x="1481799" y="1268346"/>
            <a:chExt cx="6269979" cy="5513453"/>
          </a:xfrm>
        </p:grpSpPr>
        <p:pic>
          <p:nvPicPr>
            <p:cNvPr id="7" name="Picture 6" descr="Table&#10;&#10;Description automatically generated">
              <a:extLst>
                <a:ext uri="{FF2B5EF4-FFF2-40B4-BE49-F238E27FC236}">
                  <a16:creationId xmlns:a16="http://schemas.microsoft.com/office/drawing/2014/main" id="{CACDF792-F104-D44F-9CAC-3D28965D9DFC}"/>
                </a:ext>
              </a:extLst>
            </p:cNvPr>
            <p:cNvPicPr>
              <a:picLocks noChangeAspect="1"/>
            </p:cNvPicPr>
            <p:nvPr/>
          </p:nvPicPr>
          <p:blipFill>
            <a:blip r:embed="rId3"/>
            <a:stretch>
              <a:fillRect/>
            </a:stretch>
          </p:blipFill>
          <p:spPr>
            <a:xfrm>
              <a:off x="1481799" y="1268346"/>
              <a:ext cx="6180402" cy="5513453"/>
            </a:xfrm>
            <a:prstGeom prst="rect">
              <a:avLst/>
            </a:prstGeom>
          </p:spPr>
        </p:pic>
        <p:sp>
          <p:nvSpPr>
            <p:cNvPr id="11" name="TextBox 10">
              <a:extLst>
                <a:ext uri="{FF2B5EF4-FFF2-40B4-BE49-F238E27FC236}">
                  <a16:creationId xmlns:a16="http://schemas.microsoft.com/office/drawing/2014/main" id="{851EED8D-68CA-684E-A75F-F78922CD1976}"/>
                </a:ext>
              </a:extLst>
            </p:cNvPr>
            <p:cNvSpPr txBox="1"/>
            <p:nvPr/>
          </p:nvSpPr>
          <p:spPr>
            <a:xfrm>
              <a:off x="7453298" y="6038034"/>
              <a:ext cx="298480" cy="246221"/>
            </a:xfrm>
            <a:prstGeom prst="rect">
              <a:avLst/>
            </a:prstGeom>
            <a:noFill/>
          </p:spPr>
          <p:txBody>
            <a:bodyPr wrap="none" rtlCol="0">
              <a:spAutoFit/>
            </a:bodyPr>
            <a:lstStyle/>
            <a:p>
              <a:r>
                <a:rPr lang="en-US" sz="1000" b="1" dirty="0">
                  <a:latin typeface="Arial"/>
                </a:rPr>
                <a:t>%</a:t>
              </a:r>
            </a:p>
          </p:txBody>
        </p:sp>
        <p:sp>
          <p:nvSpPr>
            <p:cNvPr id="12" name="TextBox 11">
              <a:extLst>
                <a:ext uri="{FF2B5EF4-FFF2-40B4-BE49-F238E27FC236}">
                  <a16:creationId xmlns:a16="http://schemas.microsoft.com/office/drawing/2014/main" id="{852E674D-7BC7-9641-A538-725C8D8E4811}"/>
                </a:ext>
              </a:extLst>
            </p:cNvPr>
            <p:cNvSpPr txBox="1"/>
            <p:nvPr/>
          </p:nvSpPr>
          <p:spPr>
            <a:xfrm>
              <a:off x="6532548" y="6038034"/>
              <a:ext cx="298480" cy="246221"/>
            </a:xfrm>
            <a:prstGeom prst="rect">
              <a:avLst/>
            </a:prstGeom>
            <a:noFill/>
          </p:spPr>
          <p:txBody>
            <a:bodyPr wrap="none" rtlCol="0">
              <a:spAutoFit/>
            </a:bodyPr>
            <a:lstStyle/>
            <a:p>
              <a:r>
                <a:rPr lang="en-US" sz="1000" b="1" dirty="0">
                  <a:latin typeface="Arial"/>
                </a:rPr>
                <a:t>%</a:t>
              </a:r>
            </a:p>
          </p:txBody>
        </p:sp>
        <p:sp>
          <p:nvSpPr>
            <p:cNvPr id="13" name="TextBox 12">
              <a:extLst>
                <a:ext uri="{FF2B5EF4-FFF2-40B4-BE49-F238E27FC236}">
                  <a16:creationId xmlns:a16="http://schemas.microsoft.com/office/drawing/2014/main" id="{1A58BD0C-6771-2B4E-98C5-65BCC958F9B6}"/>
                </a:ext>
              </a:extLst>
            </p:cNvPr>
            <p:cNvSpPr txBox="1"/>
            <p:nvPr/>
          </p:nvSpPr>
          <p:spPr>
            <a:xfrm>
              <a:off x="5655094" y="6038034"/>
              <a:ext cx="298480" cy="246221"/>
            </a:xfrm>
            <a:prstGeom prst="rect">
              <a:avLst/>
            </a:prstGeom>
            <a:noFill/>
          </p:spPr>
          <p:txBody>
            <a:bodyPr wrap="none" rtlCol="0">
              <a:spAutoFit/>
            </a:bodyPr>
            <a:lstStyle/>
            <a:p>
              <a:r>
                <a:rPr lang="en-US" sz="1000" b="1" dirty="0">
                  <a:latin typeface="Arial"/>
                </a:rPr>
                <a:t>%</a:t>
              </a:r>
            </a:p>
          </p:txBody>
        </p:sp>
        <p:sp>
          <p:nvSpPr>
            <p:cNvPr id="14" name="TextBox 13">
              <a:extLst>
                <a:ext uri="{FF2B5EF4-FFF2-40B4-BE49-F238E27FC236}">
                  <a16:creationId xmlns:a16="http://schemas.microsoft.com/office/drawing/2014/main" id="{EF2CB5A2-5726-A948-9525-A36CF9D4D00E}"/>
                </a:ext>
              </a:extLst>
            </p:cNvPr>
            <p:cNvSpPr txBox="1"/>
            <p:nvPr/>
          </p:nvSpPr>
          <p:spPr>
            <a:xfrm>
              <a:off x="4777640" y="6038033"/>
              <a:ext cx="298480" cy="246221"/>
            </a:xfrm>
            <a:prstGeom prst="rect">
              <a:avLst/>
            </a:prstGeom>
            <a:noFill/>
          </p:spPr>
          <p:txBody>
            <a:bodyPr wrap="none" rtlCol="0">
              <a:spAutoFit/>
            </a:bodyPr>
            <a:lstStyle/>
            <a:p>
              <a:r>
                <a:rPr lang="en-US" sz="1000" b="1" dirty="0">
                  <a:latin typeface="Arial"/>
                </a:rPr>
                <a:t>%</a:t>
              </a:r>
            </a:p>
          </p:txBody>
        </p:sp>
        <p:sp>
          <p:nvSpPr>
            <p:cNvPr id="15" name="TextBox 14">
              <a:extLst>
                <a:ext uri="{FF2B5EF4-FFF2-40B4-BE49-F238E27FC236}">
                  <a16:creationId xmlns:a16="http://schemas.microsoft.com/office/drawing/2014/main" id="{F950DDB1-5EFC-304E-B325-581964957D30}"/>
                </a:ext>
              </a:extLst>
            </p:cNvPr>
            <p:cNvSpPr txBox="1"/>
            <p:nvPr/>
          </p:nvSpPr>
          <p:spPr>
            <a:xfrm>
              <a:off x="3853529" y="6038033"/>
              <a:ext cx="298480" cy="246221"/>
            </a:xfrm>
            <a:prstGeom prst="rect">
              <a:avLst/>
            </a:prstGeom>
            <a:noFill/>
          </p:spPr>
          <p:txBody>
            <a:bodyPr wrap="none" rtlCol="0">
              <a:spAutoFit/>
            </a:bodyPr>
            <a:lstStyle/>
            <a:p>
              <a:r>
                <a:rPr lang="en-US" sz="1000" b="1" dirty="0">
                  <a:latin typeface="Arial"/>
                </a:rPr>
                <a:t>%</a:t>
              </a:r>
            </a:p>
          </p:txBody>
        </p:sp>
      </p:grpSp>
      <p:sp>
        <p:nvSpPr>
          <p:cNvPr id="2" name="Title 1">
            <a:extLst>
              <a:ext uri="{FF2B5EF4-FFF2-40B4-BE49-F238E27FC236}">
                <a16:creationId xmlns:a16="http://schemas.microsoft.com/office/drawing/2014/main" id="{B2870B5D-7240-7F49-9643-6BD194B7FCBD}"/>
              </a:ext>
            </a:extLst>
          </p:cNvPr>
          <p:cNvSpPr>
            <a:spLocks noGrp="1"/>
          </p:cNvSpPr>
          <p:nvPr>
            <p:ph type="title"/>
          </p:nvPr>
        </p:nvSpPr>
        <p:spPr/>
        <p:txBody>
          <a:bodyPr/>
          <a:lstStyle/>
          <a:p>
            <a:r>
              <a:rPr lang="en-US" dirty="0"/>
              <a:t>Chronic pain is common</a:t>
            </a:r>
          </a:p>
        </p:txBody>
      </p:sp>
      <p:sp>
        <p:nvSpPr>
          <p:cNvPr id="10" name="Frame 9">
            <a:extLst>
              <a:ext uri="{FF2B5EF4-FFF2-40B4-BE49-F238E27FC236}">
                <a16:creationId xmlns:a16="http://schemas.microsoft.com/office/drawing/2014/main" id="{FE0A4F91-B43C-4947-B0EF-5AC9E44504A7}"/>
              </a:ext>
            </a:extLst>
          </p:cNvPr>
          <p:cNvSpPr/>
          <p:nvPr/>
        </p:nvSpPr>
        <p:spPr>
          <a:xfrm>
            <a:off x="3057525" y="3529012"/>
            <a:ext cx="3957638" cy="428625"/>
          </a:xfrm>
          <a:prstGeom prst="frame">
            <a:avLst>
              <a:gd name="adj1" fmla="val 5309"/>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B6006A9-FC62-3B4A-971B-98EF521434F0}"/>
              </a:ext>
            </a:extLst>
          </p:cNvPr>
          <p:cNvSpPr>
            <a:spLocks noGrp="1"/>
          </p:cNvSpPr>
          <p:nvPr>
            <p:ph type="body" sz="quarter" idx="14"/>
          </p:nvPr>
        </p:nvSpPr>
        <p:spPr/>
        <p:txBody>
          <a:bodyPr/>
          <a:lstStyle/>
          <a:p>
            <a:r>
              <a:rPr lang="en-US" b="0" dirty="0"/>
              <a:t>Drug Alcohol Depend. 2020 Apr 1;209:107902</a:t>
            </a:r>
            <a:endParaRPr lang="en-US" dirty="0"/>
          </a:p>
        </p:txBody>
      </p:sp>
    </p:spTree>
    <p:extLst>
      <p:ext uri="{BB962C8B-B14F-4D97-AF65-F5344CB8AC3E}">
        <p14:creationId xmlns:p14="http://schemas.microsoft.com/office/powerpoint/2010/main" val="2140001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MW Slide Template 9.15.17.pptx" id="{BB49BB1D-7C2E-42C9-BC30-7D2B2F27F125}" vid="{DE90C250-A9F1-4A32-80E4-0B3C0080FD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7122</TotalTime>
  <Words>2485</Words>
  <Application>Microsoft Office PowerPoint</Application>
  <PresentationFormat>On-screen Show (4:3)</PresentationFormat>
  <Paragraphs>326</Paragraphs>
  <Slides>42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Geneva</vt:lpstr>
      <vt:lpstr>Lucida Grande</vt:lpstr>
      <vt:lpstr>Times New Roman</vt:lpstr>
      <vt:lpstr>NCRC</vt:lpstr>
      <vt:lpstr>Pain Management in Individuals with Substance Use Disorders</vt:lpstr>
      <vt:lpstr>Panel Discussants</vt:lpstr>
      <vt:lpstr>No conflicts of interest or relationships to disclose   We will discuss off-label use of medications  </vt:lpstr>
      <vt:lpstr>Outline</vt:lpstr>
      <vt:lpstr>Definitions</vt:lpstr>
      <vt:lpstr>Definitions, cont.</vt:lpstr>
      <vt:lpstr>Case 1</vt:lpstr>
      <vt:lpstr>Case 1, cont.</vt:lpstr>
      <vt:lpstr>Chronic pain is common</vt:lpstr>
      <vt:lpstr>OUD + pain = worse outcomes?</vt:lpstr>
      <vt:lpstr>Critical to evaluate for underlying causes</vt:lpstr>
      <vt:lpstr>Multimodal pain treatment is the foundation</vt:lpstr>
      <vt:lpstr>Gabapentin in patients with OUD</vt:lpstr>
      <vt:lpstr>Depression is common, likely undertreated</vt:lpstr>
      <vt:lpstr>Treating depression in pts with OUD + pain</vt:lpstr>
      <vt:lpstr>Adjust MOUD, when possible</vt:lpstr>
      <vt:lpstr>Generally avoid full opioid agonists</vt:lpstr>
      <vt:lpstr>Case 1, revisited</vt:lpstr>
      <vt:lpstr>Case 2</vt:lpstr>
      <vt:lpstr>Case 2, cont.</vt:lpstr>
      <vt:lpstr>Risky time for patients with OUD</vt:lpstr>
      <vt:lpstr>Continue MOUD whenever possible</vt:lpstr>
      <vt:lpstr>Multimodal pain treatment is still critical</vt:lpstr>
      <vt:lpstr>Adequately treat acute pain</vt:lpstr>
      <vt:lpstr>Case 2, revisited</vt:lpstr>
      <vt:lpstr>Case 3</vt:lpstr>
      <vt:lpstr>Case 3, cont.</vt:lpstr>
      <vt:lpstr>Hospitalized patients with OUD: Key Principles</vt:lpstr>
      <vt:lpstr>Methadone for opioid withdrawal </vt:lpstr>
      <vt:lpstr>Buprenorphine for opioid withdrawal</vt:lpstr>
      <vt:lpstr>Harm reduction and safety measures</vt:lpstr>
      <vt:lpstr>Be aware of opioid prescribing limits</vt:lpstr>
      <vt:lpstr>Case 3, revisited</vt:lpstr>
      <vt:lpstr>Case 4</vt:lpstr>
      <vt:lpstr>Case 4, cont. </vt:lpstr>
      <vt:lpstr>Limited data for patients in prolonged recovery</vt:lpstr>
      <vt:lpstr>Recommendations for acute pain among patients in prolonged recovery</vt:lpstr>
      <vt:lpstr>Case 4, revisited</vt:lpstr>
      <vt:lpstr>Panel Discussion</vt:lpstr>
      <vt:lpstr>References</vt:lpstr>
      <vt:lpstr>References,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 Use Disorder:  Recent Trends and Treatment Updates</dc:title>
  <dc:creator>Jared Klein</dc:creator>
  <cp:lastModifiedBy>Dominic Stanislaus</cp:lastModifiedBy>
  <cp:revision>165</cp:revision>
  <dcterms:created xsi:type="dcterms:W3CDTF">2020-11-04T05:58:37Z</dcterms:created>
  <dcterms:modified xsi:type="dcterms:W3CDTF">2021-03-12T18:45:18Z</dcterms:modified>
</cp:coreProperties>
</file>