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5"/>
  </p:notesMasterIdLst>
  <p:handoutMasterIdLst>
    <p:handoutMasterId r:id="rId36"/>
  </p:handoutMasterIdLst>
  <p:sldIdLst>
    <p:sldId id="256" r:id="rId2"/>
    <p:sldId id="257" r:id="rId3"/>
    <p:sldId id="258" r:id="rId4"/>
    <p:sldId id="297" r:id="rId5"/>
    <p:sldId id="273" r:id="rId6"/>
    <p:sldId id="272" r:id="rId7"/>
    <p:sldId id="261" r:id="rId8"/>
    <p:sldId id="262" r:id="rId9"/>
    <p:sldId id="263" r:id="rId10"/>
    <p:sldId id="266" r:id="rId11"/>
    <p:sldId id="268" r:id="rId12"/>
    <p:sldId id="267" r:id="rId13"/>
    <p:sldId id="278" r:id="rId14"/>
    <p:sldId id="276" r:id="rId15"/>
    <p:sldId id="277" r:id="rId16"/>
    <p:sldId id="264" r:id="rId17"/>
    <p:sldId id="281" r:id="rId18"/>
    <p:sldId id="284" r:id="rId19"/>
    <p:sldId id="279" r:id="rId20"/>
    <p:sldId id="280" r:id="rId21"/>
    <p:sldId id="283" r:id="rId22"/>
    <p:sldId id="288" r:id="rId23"/>
    <p:sldId id="287" r:id="rId24"/>
    <p:sldId id="294" r:id="rId25"/>
    <p:sldId id="285" r:id="rId26"/>
    <p:sldId id="293" r:id="rId27"/>
    <p:sldId id="286" r:id="rId28"/>
    <p:sldId id="290" r:id="rId29"/>
    <p:sldId id="289" r:id="rId30"/>
    <p:sldId id="295" r:id="rId31"/>
    <p:sldId id="291" r:id="rId32"/>
    <p:sldId id="292" r:id="rId33"/>
    <p:sldId id="296" r:id="rId34"/>
  </p:sldIdLst>
  <p:sldSz cx="9144000" cy="6858000" type="screen4x3"/>
  <p:notesSz cx="6858000" cy="9144000"/>
  <p:defaultTextStyle>
    <a:defPPr>
      <a:defRPr lang="en-US"/>
    </a:defPPr>
    <a:lvl1pPr marL="0" algn="l" defTabSz="456449" rtl="0" eaLnBrk="1" latinLnBrk="0" hangingPunct="1">
      <a:defRPr sz="1800" kern="1200">
        <a:solidFill>
          <a:schemeClr val="tx1"/>
        </a:solidFill>
        <a:latin typeface="+mn-lt"/>
        <a:ea typeface="+mn-ea"/>
        <a:cs typeface="+mn-cs"/>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74" autoAdjust="0"/>
    <p:restoredTop sz="93842" autoAdjust="0"/>
  </p:normalViewPr>
  <p:slideViewPr>
    <p:cSldViewPr snapToGrid="0" snapToObjects="1">
      <p:cViewPr varScale="1">
        <p:scale>
          <a:sx n="128" d="100"/>
          <a:sy n="128" d="100"/>
        </p:scale>
        <p:origin x="1696" y="17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notesViewPr>
    <p:cSldViewPr snapToGrid="0" snapToObjects="1">
      <p:cViewPr varScale="1">
        <p:scale>
          <a:sx n="95" d="100"/>
          <a:sy n="95" d="100"/>
        </p:scale>
        <p:origin x="-3936"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B355C59-C1FD-6442-AEB5-D92696AF80D8}" type="datetimeFigureOut">
              <a:rPr lang="en-US" smtClean="0"/>
              <a:t>1/14/22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7E4F94-7953-2847-870B-5C6DE618401D}" type="slidenum">
              <a:rPr lang="en-US" smtClean="0"/>
              <a:t>‹#›</a:t>
            </a:fld>
            <a:endParaRPr lang="en-US"/>
          </a:p>
        </p:txBody>
      </p:sp>
    </p:spTree>
    <p:extLst>
      <p:ext uri="{BB962C8B-B14F-4D97-AF65-F5344CB8AC3E}">
        <p14:creationId xmlns:p14="http://schemas.microsoft.com/office/powerpoint/2010/main" val="3793806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09A58B-C66D-0E4D-9CF4-D0A97D2815BD}" type="datetimeFigureOut">
              <a:rPr lang="en-US" smtClean="0"/>
              <a:t>1/14/22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AF3D7C-E79C-464D-870B-78CB3C2428AA}" type="slidenum">
              <a:rPr lang="en-US" smtClean="0"/>
              <a:t>‹#›</a:t>
            </a:fld>
            <a:endParaRPr lang="en-US"/>
          </a:p>
        </p:txBody>
      </p:sp>
    </p:spTree>
    <p:extLst>
      <p:ext uri="{BB962C8B-B14F-4D97-AF65-F5344CB8AC3E}">
        <p14:creationId xmlns:p14="http://schemas.microsoft.com/office/powerpoint/2010/main" val="990912024"/>
      </p:ext>
    </p:extLst>
  </p:cSld>
  <p:clrMap bg1="lt1" tx1="dk1" bg2="lt2" tx2="dk2" accent1="accent1" accent2="accent2" accent3="accent3" accent4="accent4" accent5="accent5" accent6="accent6" hlink="hlink" folHlink="folHlink"/>
  <p:notesStyle>
    <a:lvl1pPr marL="0" algn="l" defTabSz="456449" rtl="0" eaLnBrk="1" latinLnBrk="0" hangingPunct="1">
      <a:defRPr sz="1200" kern="1200">
        <a:solidFill>
          <a:schemeClr val="tx1"/>
        </a:solidFill>
        <a:latin typeface="+mn-lt"/>
        <a:ea typeface="+mn-ea"/>
        <a:cs typeface="+mn-cs"/>
      </a:defRPr>
    </a:lvl1pPr>
    <a:lvl2pPr marL="456449" algn="l" defTabSz="456449" rtl="0" eaLnBrk="1" latinLnBrk="0" hangingPunct="1">
      <a:defRPr sz="1200" kern="1200">
        <a:solidFill>
          <a:schemeClr val="tx1"/>
        </a:solidFill>
        <a:latin typeface="+mn-lt"/>
        <a:ea typeface="+mn-ea"/>
        <a:cs typeface="+mn-cs"/>
      </a:defRPr>
    </a:lvl2pPr>
    <a:lvl3pPr marL="912899" algn="l" defTabSz="456449" rtl="0" eaLnBrk="1" latinLnBrk="0" hangingPunct="1">
      <a:defRPr sz="1200" kern="1200">
        <a:solidFill>
          <a:schemeClr val="tx1"/>
        </a:solidFill>
        <a:latin typeface="+mn-lt"/>
        <a:ea typeface="+mn-ea"/>
        <a:cs typeface="+mn-cs"/>
      </a:defRPr>
    </a:lvl3pPr>
    <a:lvl4pPr marL="1369349" algn="l" defTabSz="456449" rtl="0" eaLnBrk="1" latinLnBrk="0" hangingPunct="1">
      <a:defRPr sz="1200" kern="1200">
        <a:solidFill>
          <a:schemeClr val="tx1"/>
        </a:solidFill>
        <a:latin typeface="+mn-lt"/>
        <a:ea typeface="+mn-ea"/>
        <a:cs typeface="+mn-cs"/>
      </a:defRPr>
    </a:lvl4pPr>
    <a:lvl5pPr marL="1825798" algn="l" defTabSz="456449" rtl="0" eaLnBrk="1" latinLnBrk="0" hangingPunct="1">
      <a:defRPr sz="1200" kern="1200">
        <a:solidFill>
          <a:schemeClr val="tx1"/>
        </a:solidFill>
        <a:latin typeface="+mn-lt"/>
        <a:ea typeface="+mn-ea"/>
        <a:cs typeface="+mn-cs"/>
      </a:defRPr>
    </a:lvl5pPr>
    <a:lvl6pPr marL="2282248" algn="l" defTabSz="456449" rtl="0" eaLnBrk="1" latinLnBrk="0" hangingPunct="1">
      <a:defRPr sz="1200" kern="1200">
        <a:solidFill>
          <a:schemeClr val="tx1"/>
        </a:solidFill>
        <a:latin typeface="+mn-lt"/>
        <a:ea typeface="+mn-ea"/>
        <a:cs typeface="+mn-cs"/>
      </a:defRPr>
    </a:lvl6pPr>
    <a:lvl7pPr marL="2738697" algn="l" defTabSz="456449" rtl="0" eaLnBrk="1" latinLnBrk="0" hangingPunct="1">
      <a:defRPr sz="1200" kern="1200">
        <a:solidFill>
          <a:schemeClr val="tx1"/>
        </a:solidFill>
        <a:latin typeface="+mn-lt"/>
        <a:ea typeface="+mn-ea"/>
        <a:cs typeface="+mn-cs"/>
      </a:defRPr>
    </a:lvl7pPr>
    <a:lvl8pPr marL="3195147" algn="l" defTabSz="456449" rtl="0" eaLnBrk="1" latinLnBrk="0" hangingPunct="1">
      <a:defRPr sz="1200" kern="1200">
        <a:solidFill>
          <a:schemeClr val="tx1"/>
        </a:solidFill>
        <a:latin typeface="+mn-lt"/>
        <a:ea typeface="+mn-ea"/>
        <a:cs typeface="+mn-cs"/>
      </a:defRPr>
    </a:lvl8pPr>
    <a:lvl9pPr marL="3651597" algn="l" defTabSz="4564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www.ncbi.nlm.nih.gov/pmc/articles/PMC6893325/#:~:text=We%20discuss%20how%20patient%20deductibles,a%20barrier%20to%20PrEP%20accessibility." TargetMode="External"/><Relationship Id="rId3" Type="http://schemas.openxmlformats.org/officeDocument/2006/relationships/hyperlink" Target="https://pubmed.ncbi.nlm.nih.gov/31229187/" TargetMode="External"/><Relationship Id="rId7" Type="http://schemas.openxmlformats.org/officeDocument/2006/relationships/hyperlink" Target="https://pubmed.ncbi.nlm.nih.gov/30532275/"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ncbi.nlm.nih.gov/pmc/articles/PMC6037557/#:~:text=Men%20randomized%20to%20self%2Dtesting,per%20participant%20over%2015%20months." TargetMode="External"/><Relationship Id="rId5" Type="http://schemas.openxmlformats.org/officeDocument/2006/relationships/hyperlink" Target="https://harmreductionjournal.biomedcentral.com/articles/10.1186/1477-7517-11-16" TargetMode="External"/><Relationship Id="rId4" Type="http://schemas.openxmlformats.org/officeDocument/2006/relationships/hyperlink" Target="https://pubmed.ncbi.nlm.nih.gov/21996165/"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8</a:t>
            </a:fld>
            <a:endParaRPr lang="en-US"/>
          </a:p>
        </p:txBody>
      </p:sp>
    </p:spTree>
    <p:extLst>
      <p:ext uri="{BB962C8B-B14F-4D97-AF65-F5344CB8AC3E}">
        <p14:creationId xmlns:p14="http://schemas.microsoft.com/office/powerpoint/2010/main" val="1308688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6449" rtl="0" eaLnBrk="1" fontAlgn="auto" latinLnBrk="0" hangingPunct="1">
              <a:lnSpc>
                <a:spcPct val="100000"/>
              </a:lnSpc>
              <a:spcBef>
                <a:spcPts val="0"/>
              </a:spcBef>
              <a:spcAft>
                <a:spcPts val="0"/>
              </a:spcAft>
              <a:buClrTx/>
              <a:buSzTx/>
              <a:buFontTx/>
              <a:buNone/>
              <a:tabLst/>
              <a:defRPr/>
            </a:pPr>
            <a:r>
              <a:rPr lang="en-US" b="0" i="0" dirty="0">
                <a:solidFill>
                  <a:srgbClr val="474747"/>
                </a:solidFill>
                <a:effectLst/>
                <a:latin typeface="Open Sans" panose="020B0606030504020204" pitchFamily="34" charset="0"/>
              </a:rPr>
              <a:t>Jalal H, </a:t>
            </a:r>
            <a:r>
              <a:rPr lang="en-US" b="0" i="0" dirty="0" err="1">
                <a:solidFill>
                  <a:srgbClr val="474747"/>
                </a:solidFill>
                <a:effectLst/>
                <a:latin typeface="Open Sans" panose="020B0606030504020204" pitchFamily="34" charset="0"/>
              </a:rPr>
              <a:t>Buchanich</a:t>
            </a:r>
            <a:r>
              <a:rPr lang="en-US" b="0" i="0" dirty="0">
                <a:solidFill>
                  <a:srgbClr val="474747"/>
                </a:solidFill>
                <a:effectLst/>
                <a:latin typeface="Open Sans" panose="020B0606030504020204" pitchFamily="34" charset="0"/>
              </a:rPr>
              <a:t> JM, Roberts MS, </a:t>
            </a:r>
            <a:r>
              <a:rPr lang="en-US" b="0" i="0" dirty="0" err="1">
                <a:solidFill>
                  <a:srgbClr val="474747"/>
                </a:solidFill>
                <a:effectLst/>
                <a:latin typeface="Open Sans" panose="020B0606030504020204" pitchFamily="34" charset="0"/>
              </a:rPr>
              <a:t>Balmert</a:t>
            </a:r>
            <a:r>
              <a:rPr lang="en-US" b="0" i="0" dirty="0">
                <a:solidFill>
                  <a:srgbClr val="474747"/>
                </a:solidFill>
                <a:effectLst/>
                <a:latin typeface="Open Sans" panose="020B0606030504020204" pitchFamily="34" charset="0"/>
              </a:rPr>
              <a:t> LC, Zhang K, Burke DS. Changing dynamics of the drug overdose epidemic in the United States from 1979 through 2016. </a:t>
            </a:r>
            <a:r>
              <a:rPr lang="en-US" b="0" i="1" dirty="0">
                <a:solidFill>
                  <a:srgbClr val="474747"/>
                </a:solidFill>
                <a:effectLst/>
                <a:latin typeface="Open Sans" panose="020B0606030504020204" pitchFamily="34" charset="0"/>
              </a:rPr>
              <a:t>Science</a:t>
            </a:r>
            <a:r>
              <a:rPr lang="en-US" b="0" i="0" dirty="0">
                <a:solidFill>
                  <a:srgbClr val="474747"/>
                </a:solidFill>
                <a:effectLst/>
                <a:latin typeface="Open Sans" panose="020B0606030504020204" pitchFamily="34" charset="0"/>
              </a:rPr>
              <a:t>. 2018;361(6408):eaau1184. doi:10.1126/science.aau1184</a:t>
            </a:r>
          </a:p>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22</a:t>
            </a:fld>
            <a:endParaRPr lang="en-US"/>
          </a:p>
        </p:txBody>
      </p:sp>
    </p:spTree>
    <p:extLst>
      <p:ext uri="{BB962C8B-B14F-4D97-AF65-F5344CB8AC3E}">
        <p14:creationId xmlns:p14="http://schemas.microsoft.com/office/powerpoint/2010/main" val="2880505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505050"/>
              </a:solidFill>
              <a:effectLst/>
              <a:latin typeface="Source Sans Pro" panose="020B0503030403020204" pitchFamily="34" charset="0"/>
            </a:endParaRPr>
          </a:p>
          <a:p>
            <a:pPr algn="l"/>
            <a:r>
              <a:rPr lang="en-US" sz="1800" b="0" i="0" u="none" strike="noStrike" baseline="0" dirty="0">
                <a:latin typeface="AdvTT756e41f3"/>
              </a:rPr>
              <a:t>The COVID-19 pandemic caused addiction treatment providers to rapidly pivot from primarily delivering in-person addiction treatment to providing telehealth treatment.</a:t>
            </a:r>
          </a:p>
          <a:p>
            <a:pPr algn="l"/>
            <a:endParaRPr lang="en-US" sz="1800" b="0" i="0" u="none" strike="noStrike" baseline="0" dirty="0">
              <a:latin typeface="AdvTT756e41f3"/>
            </a:endParaRPr>
          </a:p>
          <a:p>
            <a:pPr algn="l"/>
            <a:r>
              <a:rPr lang="en-US" sz="1800" b="0" i="0" u="none" strike="noStrike" baseline="0" dirty="0">
                <a:latin typeface="AdvTT756e41f3"/>
              </a:rPr>
              <a:t>The widespread and rapid adoption of telehealth for substance use disorder treatment services under the COVID-19 pandemic emergency order invigorated a reassessment of telehealth</a:t>
            </a:r>
            <a:r>
              <a:rPr lang="en-US" sz="1800" b="0" i="0" u="none" strike="noStrike" baseline="0" dirty="0">
                <a:latin typeface="AdvTT756e41f3+20"/>
              </a:rPr>
              <a:t>’</a:t>
            </a:r>
            <a:r>
              <a:rPr lang="en-US" sz="1800" b="0" i="0" u="none" strike="noStrike" baseline="0" dirty="0">
                <a:latin typeface="AdvTT756e41f3"/>
              </a:rPr>
              <a:t>s role in addiction treatment. More research is needed on the effectiveness of telehealth-delivered addiction treatment. Telehealth may serve to improve addiction treatment access, initiation, and retention.</a:t>
            </a:r>
          </a:p>
          <a:p>
            <a:pPr algn="l"/>
            <a:endParaRPr lang="en-US" sz="1800" b="0" i="0" u="none" strike="noStrike" baseline="0" dirty="0">
              <a:latin typeface="AdvTT756e41f3"/>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23</a:t>
            </a:fld>
            <a:endParaRPr lang="en-US"/>
          </a:p>
        </p:txBody>
      </p:sp>
    </p:spTree>
    <p:extLst>
      <p:ext uri="{BB962C8B-B14F-4D97-AF65-F5344CB8AC3E}">
        <p14:creationId xmlns:p14="http://schemas.microsoft.com/office/powerpoint/2010/main" val="1511060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mention differences in the scheduling of the two drugs (</a:t>
            </a:r>
            <a:r>
              <a:rPr lang="en-US" dirty="0" err="1"/>
              <a:t>Bup</a:t>
            </a:r>
            <a:r>
              <a:rPr lang="en-US" dirty="0"/>
              <a:t> and Methadone).</a:t>
            </a:r>
          </a:p>
          <a:p>
            <a:endParaRPr lang="en-US" dirty="0"/>
          </a:p>
          <a:p>
            <a:pPr algn="l"/>
            <a:r>
              <a:rPr lang="en-US" sz="1800" b="0" i="0" u="none" strike="noStrike" baseline="0" dirty="0">
                <a:latin typeface="AdvP9725"/>
              </a:rPr>
              <a:t>In North America, new regulations allow for pharmacists to adjust opioid substitution therapy doses, and several countries, including Australia, have relaxed restrictions regarding take-home doses </a:t>
            </a:r>
            <a:r>
              <a:rPr lang="en-US" sz="1800" b="0" i="0" u="none" strike="noStrike" baseline="0" dirty="0">
                <a:latin typeface="AdvP405AA6"/>
              </a:rPr>
              <a:t>Bach P, Robinson S, Sutherland C, Brar R. Innovative strategies to support physical distancing among individuals with active addiction. Lancet Psychiatry 2020; 7:731–733.</a:t>
            </a:r>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24</a:t>
            </a:fld>
            <a:endParaRPr lang="en-US"/>
          </a:p>
        </p:txBody>
      </p:sp>
    </p:spTree>
    <p:extLst>
      <p:ext uri="{BB962C8B-B14F-4D97-AF65-F5344CB8AC3E}">
        <p14:creationId xmlns:p14="http://schemas.microsoft.com/office/powerpoint/2010/main" val="1557836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ProximaNova"/>
              </a:rPr>
              <a:t>T</a:t>
            </a:r>
            <a:r>
              <a:rPr lang="en-US" b="0" i="0" dirty="0">
                <a:solidFill>
                  <a:srgbClr val="000000"/>
                </a:solidFill>
                <a:effectLst/>
                <a:latin typeface="ProximaNova"/>
              </a:rPr>
              <a:t>he early months of the pandemic saw an 18% increase nationwide in overdoses compared with those same months in 2019.  The trend has continued throughout 2020. </a:t>
            </a:r>
          </a:p>
          <a:p>
            <a:endParaRPr lang="en-US" b="0" i="0" dirty="0">
              <a:solidFill>
                <a:srgbClr val="000000"/>
              </a:solidFill>
              <a:effectLst/>
              <a:latin typeface="ProximaNova"/>
            </a:endParaRPr>
          </a:p>
          <a:p>
            <a:pPr algn="l"/>
            <a:r>
              <a:rPr lang="en-US" sz="1800" b="0" i="0" u="none" strike="noStrike" baseline="0" dirty="0">
                <a:latin typeface="WtbrtgAdvTT43ccf47d"/>
              </a:rPr>
              <a:t>There may be increased risk of opioid overdose arising from (a) erratic access to methadone or buprenorphine dosing, (b) erratic access to illicit</a:t>
            </a:r>
          </a:p>
          <a:p>
            <a:pPr algn="l"/>
            <a:r>
              <a:rPr lang="en-US" sz="1800" b="0" i="0" u="none" strike="noStrike" baseline="0" dirty="0">
                <a:latin typeface="WtbrtgAdvTT43ccf47d"/>
              </a:rPr>
              <a:t>heroin supplies and (c) increased access to takeaway doses of methadone/buprenorphine necessitating expansion of take-home naloxone supplies, particularly where treatment services are providing increased take-away doses of OAT.</a:t>
            </a:r>
          </a:p>
          <a:p>
            <a:pPr algn="l"/>
            <a:endParaRPr lang="en-US" sz="1800" b="0" i="0" u="none" strike="noStrike" baseline="0" dirty="0">
              <a:solidFill>
                <a:srgbClr val="000000"/>
              </a:solidFill>
              <a:effectLst/>
              <a:latin typeface="WtbrtgAdvTT43ccf47d"/>
            </a:endParaRPr>
          </a:p>
          <a:p>
            <a:pPr algn="l"/>
            <a:r>
              <a:rPr lang="en-US" sz="1800" b="0" i="0" u="none" strike="noStrike" baseline="0" dirty="0">
                <a:solidFill>
                  <a:srgbClr val="000000"/>
                </a:solidFill>
                <a:latin typeface="WtbrtgAdvTT43ccf47d"/>
              </a:rPr>
              <a:t>COVID-19 itself has potential to increase overdose risk among people with SUD with chronic lung disease, previously identified as a risk factor for overdose mortality [</a:t>
            </a:r>
            <a:r>
              <a:rPr lang="en-US" sz="1800" b="0" i="0" u="none" strike="noStrike" baseline="0" dirty="0">
                <a:solidFill>
                  <a:srgbClr val="0000FF"/>
                </a:solidFill>
                <a:latin typeface="WtbrtgAdvTT43ccf47d"/>
              </a:rPr>
              <a:t>16</a:t>
            </a:r>
            <a:r>
              <a:rPr lang="en-US" sz="1800" b="0" i="0" u="none" strike="noStrike" baseline="0" dirty="0">
                <a:solidFill>
                  <a:srgbClr val="000000"/>
                </a:solidFill>
                <a:latin typeface="WtbrtgAdvTT43ccf47d"/>
              </a:rPr>
              <a:t>], and methamphetamine use may place people at increased risk of pulmonary hypertension [17], a risk factor for COVID-19 complications.</a:t>
            </a:r>
            <a:endParaRPr lang="en-US" b="0" i="0" dirty="0">
              <a:solidFill>
                <a:srgbClr val="000000"/>
              </a:solidFill>
              <a:effectLst/>
              <a:latin typeface="ProximaNova"/>
            </a:endParaRPr>
          </a:p>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25</a:t>
            </a:fld>
            <a:endParaRPr lang="en-US"/>
          </a:p>
        </p:txBody>
      </p:sp>
    </p:spTree>
    <p:extLst>
      <p:ext uri="{BB962C8B-B14F-4D97-AF65-F5344CB8AC3E}">
        <p14:creationId xmlns:p14="http://schemas.microsoft.com/office/powerpoint/2010/main" val="2420484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Guardian TextSans Web"/>
              </a:rPr>
              <a:t>Mark TL, Gibbons B, </a:t>
            </a:r>
            <a:r>
              <a:rPr lang="en-US" b="0" i="0" dirty="0" err="1">
                <a:solidFill>
                  <a:srgbClr val="333333"/>
                </a:solidFill>
                <a:effectLst/>
                <a:latin typeface="Guardian TextSans Web"/>
              </a:rPr>
              <a:t>Barnosky</a:t>
            </a:r>
            <a:r>
              <a:rPr lang="en-US" b="0" i="0" dirty="0">
                <a:solidFill>
                  <a:srgbClr val="333333"/>
                </a:solidFill>
                <a:effectLst/>
                <a:latin typeface="Guardian TextSans Web"/>
              </a:rPr>
              <a:t> A, </a:t>
            </a:r>
            <a:r>
              <a:rPr lang="en-US" b="0" i="0" dirty="0" err="1">
                <a:solidFill>
                  <a:srgbClr val="333333"/>
                </a:solidFill>
                <a:effectLst/>
                <a:latin typeface="Guardian TextSans Web"/>
              </a:rPr>
              <a:t>Padwa</a:t>
            </a:r>
            <a:r>
              <a:rPr lang="en-US" b="0" i="0" dirty="0">
                <a:solidFill>
                  <a:srgbClr val="333333"/>
                </a:solidFill>
                <a:effectLst/>
                <a:latin typeface="Guardian TextSans Web"/>
              </a:rPr>
              <a:t> H, Joshi V. Changes in Admissions to Specialty Addiction Treatment Facilities in California During the COVID-19 Pandemic. </a:t>
            </a:r>
            <a:r>
              <a:rPr lang="en-US" b="0" i="1" dirty="0">
                <a:solidFill>
                  <a:srgbClr val="333333"/>
                </a:solidFill>
                <a:effectLst/>
                <a:latin typeface="Guardian TextSans Web"/>
              </a:rPr>
              <a:t>JAMA </a:t>
            </a:r>
            <a:r>
              <a:rPr lang="en-US" b="0" i="1" dirty="0" err="1">
                <a:solidFill>
                  <a:srgbClr val="333333"/>
                </a:solidFill>
                <a:effectLst/>
                <a:latin typeface="Guardian TextSans Web"/>
              </a:rPr>
              <a:t>Netw</a:t>
            </a:r>
            <a:r>
              <a:rPr lang="en-US" b="0" i="1" dirty="0">
                <a:solidFill>
                  <a:srgbClr val="333333"/>
                </a:solidFill>
                <a:effectLst/>
                <a:latin typeface="Guardian TextSans Web"/>
              </a:rPr>
              <a:t> Open.</a:t>
            </a:r>
            <a:r>
              <a:rPr lang="en-US" b="0" i="0" dirty="0">
                <a:solidFill>
                  <a:srgbClr val="333333"/>
                </a:solidFill>
                <a:effectLst/>
                <a:latin typeface="Guardian TextSans Web"/>
              </a:rPr>
              <a:t> 2021;4(7):e2117029.</a:t>
            </a:r>
          </a:p>
          <a:p>
            <a:endParaRPr lang="en-US" b="0" i="0" dirty="0">
              <a:solidFill>
                <a:srgbClr val="333333"/>
              </a:solidFill>
              <a:effectLst/>
              <a:latin typeface="Guardian TextSans Web"/>
            </a:endParaRPr>
          </a:p>
          <a:p>
            <a:pPr algn="l"/>
            <a:r>
              <a:rPr lang="en-US" sz="1800" b="0" i="0" u="none" strike="noStrike" baseline="0" dirty="0">
                <a:latin typeface="GuardianSansGR-Regular"/>
              </a:rPr>
              <a:t>This cohort study found that the COVID-19 pandemic was associated with a 28% decline in addiction treatment initiations through October 2020.</a:t>
            </a:r>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26</a:t>
            </a:fld>
            <a:endParaRPr lang="en-US"/>
          </a:p>
        </p:txBody>
      </p:sp>
    </p:spTree>
    <p:extLst>
      <p:ext uri="{BB962C8B-B14F-4D97-AF65-F5344CB8AC3E}">
        <p14:creationId xmlns:p14="http://schemas.microsoft.com/office/powerpoint/2010/main" val="2690274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ProximaNova"/>
              </a:rPr>
              <a:t> Negative effects of the confinement measures likely exacerbated existing socioeconomic problems. And while the impact of the confinement measures is likely to be more immediate, the effects of the COVID-19 recession will undoubtedly endure over a longer time period and continue to negatively impact on the lives of HRDU. Rising unemployment and economic hardship have the clear potential to increase levels of poverty, marginalization, and social exclusion. In practical terms, reduced personal income will mean less money for food, housing and health care. Poor and diminished health status in turn potentially impact on an already exaggerated mortality rates (up to 15 times higher for injecting drug users than for the general population) [I think these are global stats, not US specific (</a:t>
            </a:r>
            <a:r>
              <a:rPr lang="en-US" sz="1800" b="0" i="0" u="none" strike="noStrike" baseline="0" dirty="0">
                <a:latin typeface="MyriadPro-Regular"/>
              </a:rPr>
              <a:t>Costa </a:t>
            </a:r>
            <a:r>
              <a:rPr lang="en-US" sz="1800" b="0" i="0" u="none" strike="noStrike" baseline="0" dirty="0" err="1">
                <a:latin typeface="MyriadPro-Regular"/>
              </a:rPr>
              <a:t>Storti</a:t>
            </a:r>
            <a:r>
              <a:rPr lang="en-US" sz="1800" b="0" i="0" u="none" strike="noStrike" baseline="0" dirty="0">
                <a:solidFill>
                  <a:srgbClr val="000000"/>
                </a:solidFill>
                <a:effectLst/>
                <a:latin typeface="ProximaNova"/>
              </a:rPr>
              <a:t> et al., 2020).</a:t>
            </a:r>
            <a:endParaRPr lang="en-US" dirty="0"/>
          </a:p>
          <a:p>
            <a:endParaRPr lang="en-US" dirty="0"/>
          </a:p>
          <a:p>
            <a:endParaRPr lang="en-US" dirty="0"/>
          </a:p>
          <a:p>
            <a:pPr algn="l"/>
            <a:r>
              <a:rPr lang="en-US" sz="1800" b="0" i="0" u="none" strike="noStrike" baseline="0" dirty="0">
                <a:latin typeface="AdvP9725"/>
              </a:rPr>
              <a:t>Preexisting psychiatric symptoms may be exacerbated due to fear and worry about being infected, social isolation and the lack of connectivity,</a:t>
            </a:r>
          </a:p>
          <a:p>
            <a:pPr algn="l"/>
            <a:r>
              <a:rPr lang="en-US" sz="1800" b="0" i="0" u="none" strike="noStrike" baseline="0" dirty="0">
                <a:latin typeface="AdvP9725"/>
              </a:rPr>
              <a:t>distressing medical symptoms and death</a:t>
            </a:r>
          </a:p>
          <a:p>
            <a:pPr algn="l"/>
            <a:endParaRPr lang="en-US" sz="1800" b="0" i="0" u="none" strike="noStrike" baseline="0" dirty="0">
              <a:latin typeface="AdvP9725"/>
            </a:endParaRPr>
          </a:p>
          <a:p>
            <a:pPr algn="l"/>
            <a:r>
              <a:rPr lang="en-US" sz="1800" b="0" i="0" u="none" strike="noStrike" baseline="0" dirty="0">
                <a:latin typeface="AdvP9725"/>
              </a:rPr>
              <a:t>Disruptions in the drug supply may have also lead to poorer quality drugs, (i.e., increased adulteration of drugs with fentanyl). </a:t>
            </a:r>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27</a:t>
            </a:fld>
            <a:endParaRPr lang="en-US"/>
          </a:p>
        </p:txBody>
      </p:sp>
    </p:spTree>
    <p:extLst>
      <p:ext uri="{BB962C8B-B14F-4D97-AF65-F5344CB8AC3E}">
        <p14:creationId xmlns:p14="http://schemas.microsoft.com/office/powerpoint/2010/main" val="4227585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05050"/>
                </a:solidFill>
                <a:effectLst/>
                <a:latin typeface="Source Sans Pro" panose="020B0503030403020204" pitchFamily="34" charset="0"/>
              </a:rPr>
              <a:t>In the </a:t>
            </a:r>
            <a:r>
              <a:rPr lang="en-US" b="0" i="0" dirty="0" err="1">
                <a:solidFill>
                  <a:srgbClr val="505050"/>
                </a:solidFill>
                <a:effectLst/>
                <a:latin typeface="Source Sans Pro" panose="020B0503030403020204" pitchFamily="34" charset="0"/>
              </a:rPr>
              <a:t>harmonised</a:t>
            </a:r>
            <a:r>
              <a:rPr lang="en-US" b="0" i="0" dirty="0">
                <a:solidFill>
                  <a:srgbClr val="505050"/>
                </a:solidFill>
                <a:effectLst/>
                <a:latin typeface="Source Sans Pro" panose="020B0503030403020204" pitchFamily="34" charset="0"/>
              </a:rPr>
              <a:t> N3C data release set from Jan 1, 2020, to May 8, 2021, there were 1 436 622 adult COVID-19 cases, of these, 13 170 individuals had HIV infection. A total of 26 130 COVID-19 related deaths occurred, with 445 among people with HIV. After adjusting for all the covariates, people with HIV had higher odds of COVID-19 death (adjusted odds ratio 1·29, 95% CI 1·16–1·44) and </a:t>
            </a:r>
            <a:r>
              <a:rPr lang="en-US" b="0" i="0" dirty="0" err="1">
                <a:solidFill>
                  <a:srgbClr val="505050"/>
                </a:solidFill>
                <a:effectLst/>
                <a:latin typeface="Source Sans Pro" panose="020B0503030403020204" pitchFamily="34" charset="0"/>
              </a:rPr>
              <a:t>hospitalisation</a:t>
            </a:r>
            <a:r>
              <a:rPr lang="en-US" b="0" i="0" dirty="0">
                <a:solidFill>
                  <a:srgbClr val="505050"/>
                </a:solidFill>
                <a:effectLst/>
                <a:latin typeface="Source Sans Pro" panose="020B0503030403020204" pitchFamily="34" charset="0"/>
              </a:rPr>
              <a:t> (1·20, 1·15–1·26), but lower odds of mild or moderate COVID-19 (0·61, 0·59–0·64) than people without HIV. Interaction terms revealed that the elevated odds were higher among older age groups, male, Black, African American, Hispanic, or Latinx adults. A lower CD4 cell count (&lt;200 cells per </a:t>
            </a:r>
            <a:r>
              <a:rPr lang="en-US" b="0" i="0" dirty="0" err="1">
                <a:solidFill>
                  <a:srgbClr val="505050"/>
                </a:solidFill>
                <a:effectLst/>
                <a:latin typeface="Source Sans Pro" panose="020B0503030403020204" pitchFamily="34" charset="0"/>
              </a:rPr>
              <a:t>μL</a:t>
            </a:r>
            <a:r>
              <a:rPr lang="en-US" b="0" i="0" dirty="0">
                <a:solidFill>
                  <a:srgbClr val="505050"/>
                </a:solidFill>
                <a:effectLst/>
                <a:latin typeface="Source Sans Pro" panose="020B0503030403020204" pitchFamily="34" charset="0"/>
              </a:rPr>
              <a:t>) was associated with all the adverse COVID-19 outcomes, while viral suppression was only associated with reduced </a:t>
            </a:r>
            <a:r>
              <a:rPr lang="en-US" b="0" i="0" dirty="0" err="1">
                <a:solidFill>
                  <a:srgbClr val="505050"/>
                </a:solidFill>
                <a:effectLst/>
                <a:latin typeface="Source Sans Pro" panose="020B0503030403020204" pitchFamily="34" charset="0"/>
              </a:rPr>
              <a:t>hospitalisation</a:t>
            </a:r>
            <a:r>
              <a:rPr lang="en-US" b="0" i="0" dirty="0">
                <a:solidFill>
                  <a:srgbClr val="505050"/>
                </a:solidFill>
                <a:effectLst/>
                <a:latin typeface="Source Sans Pro" panose="020B0503030403020204" pitchFamily="34" charset="0"/>
              </a:rPr>
              <a:t>.</a:t>
            </a:r>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28</a:t>
            </a:fld>
            <a:endParaRPr lang="en-US"/>
          </a:p>
        </p:txBody>
      </p:sp>
    </p:spTree>
    <p:extLst>
      <p:ext uri="{BB962C8B-B14F-4D97-AF65-F5344CB8AC3E}">
        <p14:creationId xmlns:p14="http://schemas.microsoft.com/office/powerpoint/2010/main" val="678542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500" b="0" i="0" dirty="0">
                <a:solidFill>
                  <a:srgbClr val="3C3C3B"/>
                </a:solidFill>
                <a:effectLst/>
                <a:latin typeface="+mj-lt"/>
              </a:rPr>
              <a:t>Mobile Clinics</a:t>
            </a:r>
          </a:p>
          <a:p>
            <a:pPr lvl="1"/>
            <a:r>
              <a:rPr lang="en-US" sz="2500" b="0" i="0" dirty="0">
                <a:solidFill>
                  <a:srgbClr val="404042"/>
                </a:solidFill>
                <a:effectLst/>
                <a:latin typeface="+mj-lt"/>
              </a:rPr>
              <a:t>Rather than relying on telehealth, mobile clinics should go into communities to deliver PrEP and ART outside of the standard workday. PrEP and ART services have much to learn from innovations in the substance use field. </a:t>
            </a:r>
            <a:r>
              <a:rPr lang="en-US" sz="2500" b="0" i="0" u="sng" dirty="0">
                <a:solidFill>
                  <a:srgbClr val="07646D"/>
                </a:solidFill>
                <a:effectLst/>
                <a:latin typeface="+mj-lt"/>
                <a:hlinkClick r:id="rId3"/>
              </a:rPr>
              <a:t>Mobile clinics</a:t>
            </a:r>
            <a:r>
              <a:rPr lang="en-US" sz="2500" b="0" i="0" dirty="0">
                <a:solidFill>
                  <a:srgbClr val="404042"/>
                </a:solidFill>
                <a:effectLst/>
                <a:latin typeface="+mj-lt"/>
              </a:rPr>
              <a:t> have successfully been used for substance use treatment and are often seen as </a:t>
            </a:r>
            <a:r>
              <a:rPr lang="en-US" sz="2500" b="0" i="0" u="sng" dirty="0">
                <a:solidFill>
                  <a:srgbClr val="07646D"/>
                </a:solidFill>
                <a:effectLst/>
                <a:latin typeface="+mj-lt"/>
                <a:hlinkClick r:id="rId4"/>
              </a:rPr>
              <a:t>attractive, accessible, and acceptable</a:t>
            </a:r>
            <a:r>
              <a:rPr lang="en-US" sz="2500" b="0" i="0" dirty="0">
                <a:solidFill>
                  <a:srgbClr val="404042"/>
                </a:solidFill>
                <a:effectLst/>
                <a:latin typeface="+mj-lt"/>
              </a:rPr>
              <a:t> to high-risk and hard-to-reach </a:t>
            </a:r>
            <a:r>
              <a:rPr lang="en-US" sz="2500" b="0" i="0" dirty="0" err="1">
                <a:solidFill>
                  <a:srgbClr val="404042"/>
                </a:solidFill>
                <a:effectLst/>
                <a:latin typeface="+mj-lt"/>
              </a:rPr>
              <a:t>individuals.y</a:t>
            </a:r>
            <a:endParaRPr lang="en-US" sz="2500" b="0" i="0" dirty="0">
              <a:solidFill>
                <a:srgbClr val="404042"/>
              </a:solidFill>
              <a:effectLst/>
              <a:latin typeface="+mj-lt"/>
            </a:endParaRPr>
          </a:p>
          <a:p>
            <a:pPr algn="l"/>
            <a:r>
              <a:rPr lang="en-US" sz="2500" b="0" i="0" dirty="0">
                <a:solidFill>
                  <a:srgbClr val="3C3C3B"/>
                </a:solidFill>
                <a:effectLst/>
                <a:latin typeface="+mj-lt"/>
              </a:rPr>
              <a:t>Co-Located Health Care Services</a:t>
            </a:r>
          </a:p>
          <a:p>
            <a:pPr lvl="1"/>
            <a:r>
              <a:rPr lang="en-US" sz="2500" b="0" i="0" dirty="0">
                <a:solidFill>
                  <a:srgbClr val="404042"/>
                </a:solidFill>
                <a:effectLst/>
                <a:latin typeface="+mj-lt"/>
              </a:rPr>
              <a:t>In addition to mobile clinics, PrEP and ART services should be co-located alongside other health care services. These could include substance use services such as </a:t>
            </a:r>
            <a:r>
              <a:rPr lang="en-US" sz="2500" b="0" i="0" u="sng" dirty="0">
                <a:solidFill>
                  <a:srgbClr val="07646D"/>
                </a:solidFill>
                <a:effectLst/>
                <a:latin typeface="+mj-lt"/>
                <a:hlinkClick r:id="rId5"/>
              </a:rPr>
              <a:t>needle exchanges and syringe dispensaries</a:t>
            </a:r>
            <a:r>
              <a:rPr lang="en-US" sz="2500" b="0" i="0" dirty="0">
                <a:solidFill>
                  <a:srgbClr val="404042"/>
                </a:solidFill>
                <a:effectLst/>
                <a:latin typeface="+mj-lt"/>
              </a:rPr>
              <a:t>, which remain crucial for the health of injection drug users during the COVID-19 pandemic.</a:t>
            </a:r>
          </a:p>
          <a:p>
            <a:pPr algn="l"/>
            <a:r>
              <a:rPr lang="en-US" sz="2500" b="0" i="0" dirty="0">
                <a:solidFill>
                  <a:srgbClr val="3C3C3B"/>
                </a:solidFill>
                <a:effectLst/>
                <a:latin typeface="+mj-lt"/>
              </a:rPr>
              <a:t>Self-Administered Tests And Medications</a:t>
            </a:r>
          </a:p>
          <a:p>
            <a:pPr lvl="1"/>
            <a:r>
              <a:rPr lang="en-US" sz="2500" b="0" i="0" dirty="0">
                <a:solidFill>
                  <a:srgbClr val="404042"/>
                </a:solidFill>
                <a:effectLst/>
                <a:latin typeface="+mj-lt"/>
              </a:rPr>
              <a:t>Another innovation would be to allow people to receive PrEP pill packets in larger quantities and to self-administer HIV tests, requiring patients to go to clinics less frequently. </a:t>
            </a:r>
            <a:r>
              <a:rPr lang="en-US" sz="2500" b="0" i="0" u="sng" dirty="0">
                <a:solidFill>
                  <a:srgbClr val="07646D"/>
                </a:solidFill>
                <a:effectLst/>
                <a:latin typeface="+mj-lt"/>
                <a:hlinkClick r:id="rId6"/>
              </a:rPr>
              <a:t>Self-administered HIV tests</a:t>
            </a:r>
            <a:r>
              <a:rPr lang="en-US" sz="2500" b="0" i="0" dirty="0">
                <a:solidFill>
                  <a:srgbClr val="404042"/>
                </a:solidFill>
                <a:effectLst/>
                <a:latin typeface="+mj-lt"/>
              </a:rPr>
              <a:t> have been found to increase testing frequency and to not increase sexual risk-taking behaviors.</a:t>
            </a:r>
          </a:p>
          <a:p>
            <a:pPr algn="l"/>
            <a:r>
              <a:rPr lang="en-US" sz="2500" b="0" i="0" dirty="0">
                <a:solidFill>
                  <a:srgbClr val="3C3C3B"/>
                </a:solidFill>
                <a:effectLst/>
                <a:latin typeface="+mj-lt"/>
              </a:rPr>
              <a:t>Patient Assistance Programs</a:t>
            </a:r>
          </a:p>
          <a:p>
            <a:pPr lvl="1"/>
            <a:r>
              <a:rPr lang="en-US" sz="2500" b="0" i="0" dirty="0">
                <a:solidFill>
                  <a:srgbClr val="404042"/>
                </a:solidFill>
                <a:effectLst/>
                <a:latin typeface="+mj-lt"/>
              </a:rPr>
              <a:t>High copayments, a lack of insurance, and high costs for PrEP have consistently been cited as </a:t>
            </a:r>
            <a:r>
              <a:rPr lang="en-US" sz="2500" b="0" i="0" u="sng" dirty="0">
                <a:solidFill>
                  <a:srgbClr val="07646D"/>
                </a:solidFill>
                <a:effectLst/>
                <a:latin typeface="+mj-lt"/>
                <a:hlinkClick r:id="rId7"/>
              </a:rPr>
              <a:t>barriers</a:t>
            </a:r>
            <a:r>
              <a:rPr lang="en-US" sz="2500" b="0" i="0" dirty="0">
                <a:solidFill>
                  <a:srgbClr val="404042"/>
                </a:solidFill>
                <a:effectLst/>
                <a:latin typeface="+mj-lt"/>
              </a:rPr>
              <a:t> to initiating and sustaining PrEP. While many </a:t>
            </a:r>
            <a:r>
              <a:rPr lang="en-US" sz="2500" b="0" i="0" u="sng" dirty="0">
                <a:solidFill>
                  <a:srgbClr val="07646D"/>
                </a:solidFill>
                <a:effectLst/>
                <a:latin typeface="+mj-lt"/>
                <a:hlinkClick r:id="rId8"/>
              </a:rPr>
              <a:t>patient assistance programs</a:t>
            </a:r>
            <a:r>
              <a:rPr lang="en-US" sz="2500" b="0" i="0" dirty="0">
                <a:solidFill>
                  <a:srgbClr val="404042"/>
                </a:solidFill>
                <a:effectLst/>
                <a:latin typeface="+mj-lt"/>
              </a:rPr>
              <a:t> exist (for example, drug manufacturer Gilead’s patient assistance program), many are unaware of them or are still unable to cover laboratory or medical visit costs when these costs are not covered by patient assistance. Therefore, it is critical, especially given the co-occurring economic crisis that COVID-19 has sprung, to eliminate copays for PrEP</a:t>
            </a:r>
          </a:p>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29</a:t>
            </a:fld>
            <a:endParaRPr lang="en-US"/>
          </a:p>
        </p:txBody>
      </p:sp>
    </p:spTree>
    <p:extLst>
      <p:ext uri="{BB962C8B-B14F-4D97-AF65-F5344CB8AC3E}">
        <p14:creationId xmlns:p14="http://schemas.microsoft.com/office/powerpoint/2010/main" val="20633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effectLst/>
              </a:rPr>
              <a:t>While HIV itself may not alter one’s risk for acquiring COVID-19, people living with HIV often face multiple comorbidities (for example, older age, cardiovascular disease, pulmonary disease) and social determinants of health (for example, housing insecurity, food insecurity) that heighten the risk for severe illness from COVID-19. </a:t>
            </a:r>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31</a:t>
            </a:fld>
            <a:endParaRPr lang="en-US"/>
          </a:p>
        </p:txBody>
      </p:sp>
    </p:spTree>
    <p:extLst>
      <p:ext uri="{BB962C8B-B14F-4D97-AF65-F5344CB8AC3E}">
        <p14:creationId xmlns:p14="http://schemas.microsoft.com/office/powerpoint/2010/main" val="2480183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baseline="0" dirty="0"/>
              <a:t>Telehealth= computerized, web and telephone-based medicine, </a:t>
            </a:r>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32</a:t>
            </a:fld>
            <a:endParaRPr lang="en-US"/>
          </a:p>
        </p:txBody>
      </p:sp>
    </p:spTree>
    <p:extLst>
      <p:ext uri="{BB962C8B-B14F-4D97-AF65-F5344CB8AC3E}">
        <p14:creationId xmlns:p14="http://schemas.microsoft.com/office/powerpoint/2010/main" val="373056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Grey Line is the Target Goal for 2030</a:t>
            </a:r>
          </a:p>
        </p:txBody>
      </p:sp>
      <p:sp>
        <p:nvSpPr>
          <p:cNvPr id="4" name="Slide Number Placeholder 3"/>
          <p:cNvSpPr>
            <a:spLocks noGrp="1"/>
          </p:cNvSpPr>
          <p:nvPr>
            <p:ph type="sldNum" sz="quarter" idx="5"/>
          </p:nvPr>
        </p:nvSpPr>
        <p:spPr/>
        <p:txBody>
          <a:bodyPr/>
          <a:lstStyle/>
          <a:p>
            <a:fld id="{2EAF3D7C-E79C-464D-870B-78CB3C2428AA}" type="slidenum">
              <a:rPr lang="en-US" smtClean="0"/>
              <a:t>13</a:t>
            </a:fld>
            <a:endParaRPr lang="en-US"/>
          </a:p>
        </p:txBody>
      </p:sp>
    </p:spTree>
    <p:extLst>
      <p:ext uri="{BB962C8B-B14F-4D97-AF65-F5344CB8AC3E}">
        <p14:creationId xmlns:p14="http://schemas.microsoft.com/office/powerpoint/2010/main" val="1463909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 of Individuals Eligible for PrEP were covered in 2019</a:t>
            </a:r>
          </a:p>
        </p:txBody>
      </p:sp>
      <p:sp>
        <p:nvSpPr>
          <p:cNvPr id="4" name="Slide Number Placeholder 3"/>
          <p:cNvSpPr>
            <a:spLocks noGrp="1"/>
          </p:cNvSpPr>
          <p:nvPr>
            <p:ph type="sldNum" sz="quarter" idx="5"/>
          </p:nvPr>
        </p:nvSpPr>
        <p:spPr/>
        <p:txBody>
          <a:bodyPr/>
          <a:lstStyle/>
          <a:p>
            <a:fld id="{2EAF3D7C-E79C-464D-870B-78CB3C2428AA}" type="slidenum">
              <a:rPr lang="en-US" smtClean="0"/>
              <a:t>14</a:t>
            </a:fld>
            <a:endParaRPr lang="en-US"/>
          </a:p>
        </p:txBody>
      </p:sp>
    </p:spTree>
    <p:extLst>
      <p:ext uri="{BB962C8B-B14F-4D97-AF65-F5344CB8AC3E}">
        <p14:creationId xmlns:p14="http://schemas.microsoft.com/office/powerpoint/2010/main" val="3446342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 rate in the U.S is about 13.6/100,000</a:t>
            </a:r>
          </a:p>
        </p:txBody>
      </p:sp>
      <p:sp>
        <p:nvSpPr>
          <p:cNvPr id="4" name="Slide Number Placeholder 3"/>
          <p:cNvSpPr>
            <a:spLocks noGrp="1"/>
          </p:cNvSpPr>
          <p:nvPr>
            <p:ph type="sldNum" sz="quarter" idx="5"/>
          </p:nvPr>
        </p:nvSpPr>
        <p:spPr/>
        <p:txBody>
          <a:bodyPr/>
          <a:lstStyle/>
          <a:p>
            <a:fld id="{2EAF3D7C-E79C-464D-870B-78CB3C2428AA}" type="slidenum">
              <a:rPr lang="en-US" smtClean="0"/>
              <a:t>15</a:t>
            </a:fld>
            <a:endParaRPr lang="en-US"/>
          </a:p>
        </p:txBody>
      </p:sp>
    </p:spTree>
    <p:extLst>
      <p:ext uri="{BB962C8B-B14F-4D97-AF65-F5344CB8AC3E}">
        <p14:creationId xmlns:p14="http://schemas.microsoft.com/office/powerpoint/2010/main" val="1785537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6449" rtl="0" eaLnBrk="1" fontAlgn="auto" latinLnBrk="0" hangingPunct="1">
              <a:lnSpc>
                <a:spcPct val="100000"/>
              </a:lnSpc>
              <a:spcBef>
                <a:spcPts val="0"/>
              </a:spcBef>
              <a:spcAft>
                <a:spcPts val="0"/>
              </a:spcAft>
              <a:buClrTx/>
              <a:buSzTx/>
              <a:buFontTx/>
              <a:buNone/>
              <a:tabLst/>
              <a:defRPr/>
            </a:pPr>
            <a:r>
              <a:rPr lang="en-US" dirty="0"/>
              <a:t>The World Health Organization first called COVID-19 a pandemic on March 11th, 2020. </a:t>
            </a:r>
          </a:p>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16</a:t>
            </a:fld>
            <a:endParaRPr lang="en-US"/>
          </a:p>
        </p:txBody>
      </p:sp>
    </p:spTree>
    <p:extLst>
      <p:ext uri="{BB962C8B-B14F-4D97-AF65-F5344CB8AC3E}">
        <p14:creationId xmlns:p14="http://schemas.microsoft.com/office/powerpoint/2010/main" val="600522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+159 new daily cases (As of NOV 23</a:t>
            </a:r>
            <a:r>
              <a:rPr lang="en-US" baseline="30000" dirty="0"/>
              <a:t>rd</a:t>
            </a:r>
            <a:r>
              <a:rPr lang="en-US" dirty="0"/>
              <a:t> 2021)</a:t>
            </a:r>
          </a:p>
        </p:txBody>
      </p:sp>
      <p:sp>
        <p:nvSpPr>
          <p:cNvPr id="4" name="Slide Number Placeholder 3"/>
          <p:cNvSpPr>
            <a:spLocks noGrp="1"/>
          </p:cNvSpPr>
          <p:nvPr>
            <p:ph type="sldNum" sz="quarter" idx="5"/>
          </p:nvPr>
        </p:nvSpPr>
        <p:spPr/>
        <p:txBody>
          <a:bodyPr/>
          <a:lstStyle/>
          <a:p>
            <a:fld id="{2EAF3D7C-E79C-464D-870B-78CB3C2428AA}" type="slidenum">
              <a:rPr lang="en-US" smtClean="0"/>
              <a:t>17</a:t>
            </a:fld>
            <a:endParaRPr lang="en-US"/>
          </a:p>
        </p:txBody>
      </p:sp>
    </p:spTree>
    <p:extLst>
      <p:ext uri="{BB962C8B-B14F-4D97-AF65-F5344CB8AC3E}">
        <p14:creationId xmlns:p14="http://schemas.microsoft.com/office/powerpoint/2010/main" val="2167641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Lora" pitchFamily="2" charset="0"/>
              </a:rPr>
              <a:t>The decline in the employment-to-population ratio in the United States in April 2020 was significant. Historical trends predicted a 61.3% ratio but it turned out to be 51.5%. This additional national decline was 9.9 per 100 individuals in April 2020 (Figure 1). That means there were fewer people employed than was expected before the pandemic.</a:t>
            </a:r>
          </a:p>
          <a:p>
            <a:endParaRPr lang="en-US" b="0" i="0" dirty="0">
              <a:solidFill>
                <a:srgbClr val="000000"/>
              </a:solidFill>
              <a:effectLst/>
              <a:latin typeface="Lora" pitchFamily="2" charset="0"/>
            </a:endParaRPr>
          </a:p>
          <a:p>
            <a:r>
              <a:rPr lang="en-US" b="0" i="0" dirty="0">
                <a:solidFill>
                  <a:srgbClr val="000000"/>
                </a:solidFill>
                <a:effectLst/>
                <a:latin typeface="Lora" pitchFamily="2" charset="0"/>
              </a:rPr>
              <a:t>employment displacement decreased with age. It was largest among the younger age group (ages 25 to 44). These individuals make up only 39% of the U.S. population ages 25 and older but accounted for about half of the people 25 and older who lost their jobs nationwide.</a:t>
            </a:r>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18</a:t>
            </a:fld>
            <a:endParaRPr lang="en-US"/>
          </a:p>
        </p:txBody>
      </p:sp>
    </p:spTree>
    <p:extLst>
      <p:ext uri="{BB962C8B-B14F-4D97-AF65-F5344CB8AC3E}">
        <p14:creationId xmlns:p14="http://schemas.microsoft.com/office/powerpoint/2010/main" val="253414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20</a:t>
            </a:fld>
            <a:endParaRPr lang="en-US"/>
          </a:p>
        </p:txBody>
      </p:sp>
    </p:spTree>
    <p:extLst>
      <p:ext uri="{BB962C8B-B14F-4D97-AF65-F5344CB8AC3E}">
        <p14:creationId xmlns:p14="http://schemas.microsoft.com/office/powerpoint/2010/main" val="1972131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01010"/>
                </a:solidFill>
                <a:effectLst/>
                <a:latin typeface="PT Serif" panose="020B0604020202020204" pitchFamily="18" charset="0"/>
              </a:rPr>
              <a:t>Compared to white, non-Hispanic Americans, Black Americans are 2.6 times more likely to contract COVID-19, 4.7 times more likely to be hospitalized as a result of contracting the virus, and 2.1 times more likely to die from COVID-19–related health issues (CDC 2020b). While non-Hispanic white people are dying in the largest numbers (CDC 2020a), Black and Hispanic people are dying at much higher rates relative to their share of the U.S. population </a:t>
            </a:r>
          </a:p>
          <a:p>
            <a:endParaRPr lang="en-US" b="0" i="0" dirty="0">
              <a:solidFill>
                <a:srgbClr val="101010"/>
              </a:solidFill>
              <a:effectLst/>
              <a:latin typeface="PT Serif" panose="020B0604020202020204" pitchFamily="18" charset="0"/>
            </a:endParaRPr>
          </a:p>
          <a:p>
            <a:r>
              <a:rPr lang="en-US" b="0" i="0" dirty="0">
                <a:solidFill>
                  <a:srgbClr val="101010"/>
                </a:solidFill>
                <a:effectLst/>
                <a:latin typeface="PT Serif" panose="020A0603040505020204" pitchFamily="18" charset="0"/>
              </a:rPr>
              <a:t>Inequities in infectious disease outcomes are the byproduct of decades of government policies that have systematically disadvantaged Black, Hispanic, and Native American communities (Cowger et al. 2020). For example, as a result of policies that have helped to determine the location, quality, and residential density for people of color, Black and Hispanic people are clustered in the same high-density, urban locations that were most affected in the first months of the pandemic (Cowger et al. 2020; Hardy and Logan 2020). </a:t>
            </a:r>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21</a:t>
            </a:fld>
            <a:endParaRPr lang="en-US"/>
          </a:p>
        </p:txBody>
      </p:sp>
    </p:spTree>
    <p:extLst>
      <p:ext uri="{BB962C8B-B14F-4D97-AF65-F5344CB8AC3E}">
        <p14:creationId xmlns:p14="http://schemas.microsoft.com/office/powerpoint/2010/main" val="10042940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2025526"/>
            <a:ext cx="7772399" cy="2474409"/>
          </a:xfrm>
        </p:spPr>
        <p:txBody>
          <a:bodyPr anchor="t"/>
          <a:lstStyle>
            <a:lvl1pPr>
              <a:defRPr sz="54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1" y="4681685"/>
            <a:ext cx="7772398" cy="1066800"/>
          </a:xfrm>
        </p:spPr>
        <p:txBody>
          <a:bodyPr anchor="t">
            <a:normAutofit/>
          </a:bodyPr>
          <a:lstStyle>
            <a:lvl1pPr marL="0" indent="0" algn="l">
              <a:buNone/>
              <a:defRPr sz="2800">
                <a:solidFill>
                  <a:srgbClr val="222222"/>
                </a:solidFill>
              </a:defRPr>
            </a:lvl1pPr>
            <a:lvl2pPr marL="456449" indent="0" algn="ctr">
              <a:buNone/>
              <a:defRPr>
                <a:solidFill>
                  <a:schemeClr val="tx1">
                    <a:tint val="75000"/>
                  </a:schemeClr>
                </a:solidFill>
              </a:defRPr>
            </a:lvl2pPr>
            <a:lvl3pPr marL="912899" indent="0" algn="ctr">
              <a:buNone/>
              <a:defRPr>
                <a:solidFill>
                  <a:schemeClr val="tx1">
                    <a:tint val="75000"/>
                  </a:schemeClr>
                </a:solidFill>
              </a:defRPr>
            </a:lvl3pPr>
            <a:lvl4pPr marL="1369349" indent="0" algn="ctr">
              <a:buNone/>
              <a:defRPr>
                <a:solidFill>
                  <a:schemeClr val="tx1">
                    <a:tint val="75000"/>
                  </a:schemeClr>
                </a:solidFill>
              </a:defRPr>
            </a:lvl4pPr>
            <a:lvl5pPr marL="1825798" indent="0" algn="ctr">
              <a:buNone/>
              <a:defRPr>
                <a:solidFill>
                  <a:schemeClr val="tx1">
                    <a:tint val="75000"/>
                  </a:schemeClr>
                </a:solidFill>
              </a:defRPr>
            </a:lvl5pPr>
            <a:lvl6pPr marL="2282248" indent="0" algn="ctr">
              <a:buNone/>
              <a:defRPr>
                <a:solidFill>
                  <a:schemeClr val="tx1">
                    <a:tint val="75000"/>
                  </a:schemeClr>
                </a:solidFill>
              </a:defRPr>
            </a:lvl6pPr>
            <a:lvl7pPr marL="2738697" indent="0" algn="ctr">
              <a:buNone/>
              <a:defRPr>
                <a:solidFill>
                  <a:schemeClr val="tx1">
                    <a:tint val="75000"/>
                  </a:schemeClr>
                </a:solidFill>
              </a:defRPr>
            </a:lvl7pPr>
            <a:lvl8pPr marL="3195147" indent="0" algn="ctr">
              <a:buNone/>
              <a:defRPr>
                <a:solidFill>
                  <a:schemeClr val="tx1">
                    <a:tint val="75000"/>
                  </a:schemeClr>
                </a:solidFill>
              </a:defRPr>
            </a:lvl8pPr>
            <a:lvl9pPr marL="3651597"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1D2EA5EF-C699-AF4C-BA42-C0A1CAAB713C}" type="slidenum">
              <a:rPr lang="en-US" smtClean="0"/>
              <a:t>‹#›</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055" y="316504"/>
            <a:ext cx="3096774" cy="963170"/>
          </a:xfrm>
          <a:prstGeom prst="rect">
            <a:avLst/>
          </a:prstGeom>
        </p:spPr>
      </p:pic>
      <p:sp>
        <p:nvSpPr>
          <p:cNvPr id="11" name="Date Placeholder 3"/>
          <p:cNvSpPr>
            <a:spLocks noGrp="1"/>
          </p:cNvSpPr>
          <p:nvPr>
            <p:ph type="dt" sz="half" idx="10"/>
          </p:nvPr>
        </p:nvSpPr>
        <p:spPr>
          <a:xfrm>
            <a:off x="7719760" y="6352708"/>
            <a:ext cx="738443" cy="365760"/>
          </a:xfrm>
          <a:prstGeom prst="rect">
            <a:avLst/>
          </a:prstGeom>
        </p:spPr>
        <p:txBody>
          <a:bodyPr anchor="ctr"/>
          <a:lstStyle>
            <a:lvl1pPr>
              <a:defRPr sz="1200" b="0" i="0">
                <a:solidFill>
                  <a:srgbClr val="88A7DF"/>
                </a:solidFill>
                <a:latin typeface="+mn-lt"/>
                <a:cs typeface="ITC Avant Garde Std Bk Cn"/>
              </a:defRPr>
            </a:lvl1pPr>
          </a:lstStyle>
          <a:p>
            <a:fld id="{B3434901-20FC-42F3-96D1-134DE51A8C72}" type="datetime1">
              <a:rPr lang="en-US" smtClean="0"/>
              <a:t>1/14/22</a:t>
            </a:fld>
            <a:endParaRPr lang="en-US" dirty="0"/>
          </a:p>
        </p:txBody>
      </p:sp>
      <p:sp>
        <p:nvSpPr>
          <p:cNvPr id="12" name="Footer Placeholder 4"/>
          <p:cNvSpPr>
            <a:spLocks noGrp="1"/>
          </p:cNvSpPr>
          <p:nvPr>
            <p:ph type="ftr" sz="quarter" idx="11"/>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other-figure_no-sig-note">
    <p:spTree>
      <p:nvGrpSpPr>
        <p:cNvPr id="1" name=""/>
        <p:cNvGrpSpPr/>
        <p:nvPr/>
      </p:nvGrpSpPr>
      <p:grpSpPr>
        <a:xfrm>
          <a:off x="0" y="0"/>
          <a:ext cx="0" cy="0"/>
          <a:chOff x="0" y="0"/>
          <a:chExt cx="0" cy="0"/>
        </a:xfrm>
      </p:grpSpPr>
      <p:sp>
        <p:nvSpPr>
          <p:cNvPr id="2" name="Title 1"/>
          <p:cNvSpPr>
            <a:spLocks noGrp="1"/>
          </p:cNvSpPr>
          <p:nvPr>
            <p:ph type="title"/>
          </p:nvPr>
        </p:nvSpPr>
        <p:spPr>
          <a:xfrm>
            <a:off x="526257" y="0"/>
            <a:ext cx="7989094" cy="932688"/>
          </a:xfrm>
        </p:spPr>
        <p:txBody>
          <a:bodyPr>
            <a:noAutofit/>
          </a:bodyPr>
          <a:lstStyle>
            <a:lvl1pPr>
              <a:defRPr sz="2100"/>
            </a:lvl1pPr>
          </a:lstStyle>
          <a:p>
            <a:r>
              <a:rPr lang="en-US"/>
              <a:t>Click to edit Master title style</a:t>
            </a:r>
            <a:endParaRPr lang="en-US" dirty="0"/>
          </a:p>
        </p:txBody>
      </p:sp>
      <p:sp>
        <p:nvSpPr>
          <p:cNvPr id="8" name="Content Placeholder 12"/>
          <p:cNvSpPr>
            <a:spLocks noGrp="1"/>
          </p:cNvSpPr>
          <p:nvPr>
            <p:ph sz="quarter" idx="15"/>
          </p:nvPr>
        </p:nvSpPr>
        <p:spPr>
          <a:xfrm>
            <a:off x="1180763" y="1600221"/>
            <a:ext cx="6096675" cy="4114779"/>
          </a:xfrm>
        </p:spPr>
        <p:txBody>
          <a:bodyPr/>
          <a:lstStyle>
            <a:lvl1pPr>
              <a:defRPr sz="1350"/>
            </a:lvl1pPr>
          </a:lstStyle>
          <a:p>
            <a:pPr lvl="0"/>
            <a:r>
              <a:rPr lang="en-US"/>
              <a:t>Edit Master text styles</a:t>
            </a:r>
          </a:p>
        </p:txBody>
      </p:sp>
      <p:sp>
        <p:nvSpPr>
          <p:cNvPr id="9" name="Text Placeholder 2"/>
          <p:cNvSpPr>
            <a:spLocks noGrp="1"/>
          </p:cNvSpPr>
          <p:nvPr>
            <p:ph type="body" sz="quarter" idx="11" hasCustomPrompt="1"/>
          </p:nvPr>
        </p:nvSpPr>
        <p:spPr>
          <a:xfrm>
            <a:off x="972838" y="6446487"/>
            <a:ext cx="6512525" cy="285509"/>
          </a:xfrm>
        </p:spPr>
        <p:txBody>
          <a:bodyPr anchor="b" anchorCtr="0">
            <a:noAutofit/>
          </a:bodyPr>
          <a:lstStyle>
            <a:lvl1pPr marL="83344" indent="-83344">
              <a:spcBef>
                <a:spcPts val="225"/>
              </a:spcBef>
              <a:buNone/>
              <a:defRPr sz="825" b="0">
                <a:solidFill>
                  <a:schemeClr val="tx1"/>
                </a:solidFill>
                <a:latin typeface="Arial Narrow" panose="020B0606020202030204" pitchFamily="34" charset="0"/>
              </a:defRPr>
            </a:lvl1pPr>
            <a:lvl2pPr marL="255988" indent="0">
              <a:buNone/>
              <a:defRPr/>
            </a:lvl2pPr>
            <a:lvl3pPr marL="764126" indent="0">
              <a:buNone/>
              <a:defRPr/>
            </a:lvl3pPr>
            <a:lvl4pPr marL="1146188" indent="0">
              <a:buNone/>
              <a:defRPr/>
            </a:lvl4pPr>
            <a:lvl5pPr marL="1528250" indent="0">
              <a:buNone/>
              <a:defRPr/>
            </a:lvl5pPr>
          </a:lstStyle>
          <a:p>
            <a:pPr lvl="0"/>
            <a:r>
              <a:rPr lang="en-US" dirty="0"/>
              <a:t>Notes:</a:t>
            </a:r>
          </a:p>
        </p:txBody>
      </p:sp>
      <p:sp>
        <p:nvSpPr>
          <p:cNvPr id="10" name="Text Placeholder 2"/>
          <p:cNvSpPr>
            <a:spLocks noGrp="1"/>
          </p:cNvSpPr>
          <p:nvPr>
            <p:ph type="body" sz="quarter" idx="10" hasCustomPrompt="1"/>
          </p:nvPr>
        </p:nvSpPr>
        <p:spPr>
          <a:xfrm>
            <a:off x="45770" y="67236"/>
            <a:ext cx="628650" cy="195158"/>
          </a:xfrm>
        </p:spPr>
        <p:txBody>
          <a:bodyPr wrap="square" anchor="b" anchorCtr="0">
            <a:noAutofit/>
          </a:bodyPr>
          <a:lstStyle>
            <a:lvl1pPr marL="85725" indent="-85725">
              <a:spcBef>
                <a:spcPts val="225"/>
              </a:spcBef>
              <a:buNone/>
              <a:defRPr sz="675" b="1">
                <a:solidFill>
                  <a:schemeClr val="bg1"/>
                </a:solidFill>
                <a:latin typeface="+mn-lt"/>
              </a:defRPr>
            </a:lvl1pPr>
            <a:lvl2pPr marL="255988" indent="0">
              <a:buNone/>
              <a:defRPr/>
            </a:lvl2pPr>
            <a:lvl3pPr marL="764126" indent="0">
              <a:buNone/>
              <a:defRPr/>
            </a:lvl3pPr>
            <a:lvl4pPr marL="1146188" indent="0">
              <a:buNone/>
              <a:defRPr/>
            </a:lvl4pPr>
            <a:lvl5pPr marL="1528250" indent="0">
              <a:buNone/>
              <a:defRPr/>
            </a:lvl5pPr>
          </a:lstStyle>
          <a:p>
            <a:pPr lvl="0"/>
            <a:r>
              <a:rPr lang="en-US" dirty="0"/>
              <a:t>FFR</a:t>
            </a:r>
          </a:p>
        </p:txBody>
      </p:sp>
    </p:spTree>
    <p:extLst>
      <p:ext uri="{BB962C8B-B14F-4D97-AF65-F5344CB8AC3E}">
        <p14:creationId xmlns:p14="http://schemas.microsoft.com/office/powerpoint/2010/main" val="929573742"/>
      </p:ext>
    </p:extLst>
  </p:cSld>
  <p:clrMapOvr>
    <a:masterClrMapping/>
  </p:clrMapOvr>
  <p:extLst>
    <p:ext uri="{DCECCB84-F9BA-43D5-87BE-67443E8EF086}">
      <p15:sldGuideLst xmlns:p15="http://schemas.microsoft.com/office/powerpoint/2012/main">
        <p15:guide id="1" pos="3552">
          <p15:clr>
            <a:srgbClr val="FBAE40"/>
          </p15:clr>
        </p15:guide>
        <p15:guide id="2" orient="horz" pos="36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a:p>
        </p:txBody>
      </p:sp>
      <p:sp>
        <p:nvSpPr>
          <p:cNvPr id="8"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C3FC170D-0C5B-4932-9FEB-234E8ADF4011}" type="datetime1">
              <a:rPr lang="en-US" smtClean="0"/>
              <a:t>1/14/22</a:t>
            </a:fld>
            <a:endParaRPr lang="en-US"/>
          </a:p>
        </p:txBody>
      </p:sp>
      <p:sp>
        <p:nvSpPr>
          <p:cNvPr id="10" name="Footer Placeholder 4"/>
          <p:cNvSpPr>
            <a:spLocks noGrp="1"/>
          </p:cNvSpPr>
          <p:nvPr>
            <p:ph type="ftr" sz="quarter" idx="3"/>
          </p:nvPr>
        </p:nvSpPr>
        <p:spPr>
          <a:xfrm>
            <a:off x="3352459" y="6352708"/>
            <a:ext cx="4367298" cy="36576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1" name="Picture 10"/>
          <p:cNvPicPr>
            <a:picLocks/>
          </p:cNvPicPr>
          <p:nvPr/>
        </p:nvPicPr>
        <p:blipFill>
          <a:blip r:embed="rId2">
            <a:extLst>
              <a:ext uri="{28A0092B-C50C-407E-A947-70E740481C1C}">
                <a14:useLocalDpi xmlns:a14="http://schemas.microsoft.com/office/drawing/2010/main" val="0"/>
              </a:ext>
            </a:extLst>
          </a:blip>
          <a:stretch>
            <a:fillRect/>
          </a:stretch>
        </p:blipFill>
        <p:spPr>
          <a:xfrm>
            <a:off x="660460" y="6368289"/>
            <a:ext cx="1074376" cy="33382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6" y="3187172"/>
            <a:ext cx="7659687" cy="1168401"/>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7" y="1553633"/>
            <a:ext cx="6135687" cy="1633538"/>
          </a:xfrm>
        </p:spPr>
        <p:txBody>
          <a:bodyPr anchor="b"/>
          <a:lstStyle>
            <a:lvl1pPr marL="0" indent="0">
              <a:buNone/>
              <a:defRPr sz="2000">
                <a:solidFill>
                  <a:srgbClr val="222222"/>
                </a:solidFill>
              </a:defRPr>
            </a:lvl1pPr>
            <a:lvl2pPr marL="456449" indent="0">
              <a:buNone/>
              <a:defRPr sz="1800">
                <a:solidFill>
                  <a:schemeClr val="tx1">
                    <a:tint val="75000"/>
                  </a:schemeClr>
                </a:solidFill>
              </a:defRPr>
            </a:lvl2pPr>
            <a:lvl3pPr marL="912899" indent="0">
              <a:buNone/>
              <a:defRPr sz="1600">
                <a:solidFill>
                  <a:schemeClr val="tx1">
                    <a:tint val="75000"/>
                  </a:schemeClr>
                </a:solidFill>
              </a:defRPr>
            </a:lvl3pPr>
            <a:lvl4pPr marL="1369349" indent="0">
              <a:buNone/>
              <a:defRPr sz="1400">
                <a:solidFill>
                  <a:schemeClr val="tx1">
                    <a:tint val="75000"/>
                  </a:schemeClr>
                </a:solidFill>
              </a:defRPr>
            </a:lvl4pPr>
            <a:lvl5pPr marL="1825798" indent="0">
              <a:buNone/>
              <a:defRPr sz="1400">
                <a:solidFill>
                  <a:schemeClr val="tx1">
                    <a:tint val="75000"/>
                  </a:schemeClr>
                </a:solidFill>
              </a:defRPr>
            </a:lvl5pPr>
            <a:lvl6pPr marL="2282248" indent="0">
              <a:buNone/>
              <a:defRPr sz="1400">
                <a:solidFill>
                  <a:schemeClr val="tx1">
                    <a:tint val="75000"/>
                  </a:schemeClr>
                </a:solidFill>
              </a:defRPr>
            </a:lvl6pPr>
            <a:lvl7pPr marL="2738697" indent="0">
              <a:buNone/>
              <a:defRPr sz="1400">
                <a:solidFill>
                  <a:schemeClr val="tx1">
                    <a:tint val="75000"/>
                  </a:schemeClr>
                </a:solidFill>
              </a:defRPr>
            </a:lvl7pPr>
            <a:lvl8pPr marL="3195147" indent="0">
              <a:buNone/>
              <a:defRPr sz="1400">
                <a:solidFill>
                  <a:schemeClr val="tx1">
                    <a:tint val="75000"/>
                  </a:schemeClr>
                </a:solidFill>
              </a:defRPr>
            </a:lvl8pPr>
            <a:lvl9pPr marL="3651597"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a:p>
        </p:txBody>
      </p:sp>
      <p:sp>
        <p:nvSpPr>
          <p:cNvPr id="8"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C12358D4-2236-41BE-BB60-4AE13DED5B2D}" type="datetime1">
              <a:rPr lang="en-US" smtClean="0"/>
              <a:t>1/14/22</a:t>
            </a:fld>
            <a:endParaRPr lang="en-US"/>
          </a:p>
        </p:txBody>
      </p:sp>
      <p:sp>
        <p:nvSpPr>
          <p:cNvPr id="9" name="Footer Placeholder 4"/>
          <p:cNvSpPr>
            <a:spLocks noGrp="1"/>
          </p:cNvSpPr>
          <p:nvPr>
            <p:ph type="ftr" sz="quarter" idx="3"/>
          </p:nvPr>
        </p:nvSpPr>
        <p:spPr>
          <a:xfrm>
            <a:off x="3352459" y="6352708"/>
            <a:ext cx="4367298"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1" name="Picture 10"/>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60460" y="6368289"/>
            <a:ext cx="1074376" cy="33382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536192"/>
            <a:ext cx="3657600"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2" y="1536192"/>
            <a:ext cx="4038599"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a:p>
        </p:txBody>
      </p:sp>
      <p:sp>
        <p:nvSpPr>
          <p:cNvPr id="9" name="Date Placeholder 3"/>
          <p:cNvSpPr>
            <a:spLocks noGrp="1"/>
          </p:cNvSpPr>
          <p:nvPr>
            <p:ph type="dt" sz="half" idx="13"/>
          </p:nvPr>
        </p:nvSpPr>
        <p:spPr>
          <a:xfrm>
            <a:off x="7719760" y="6352708"/>
            <a:ext cx="738443" cy="365760"/>
          </a:xfrm>
          <a:prstGeom prst="rect">
            <a:avLst/>
          </a:prstGeom>
        </p:spPr>
        <p:txBody>
          <a:bodyPr anchor="ctr"/>
          <a:lstStyle>
            <a:lvl1pPr>
              <a:defRPr sz="1200">
                <a:solidFill>
                  <a:srgbClr val="88A7DF"/>
                </a:solidFill>
              </a:defRPr>
            </a:lvl1pPr>
          </a:lstStyle>
          <a:p>
            <a:fld id="{7AA29867-1201-42CB-9E0E-80B2F6735D05}" type="datetime1">
              <a:rPr lang="en-US" smtClean="0"/>
              <a:t>1/14/22</a:t>
            </a:fld>
            <a:endParaRPr lang="en-US"/>
          </a:p>
        </p:txBody>
      </p:sp>
      <p:sp>
        <p:nvSpPr>
          <p:cNvPr id="10" name="Footer Placeholder 4"/>
          <p:cNvSpPr>
            <a:spLocks noGrp="1"/>
          </p:cNvSpPr>
          <p:nvPr>
            <p:ph type="ftr" sz="quarter" idx="3"/>
          </p:nvPr>
        </p:nvSpPr>
        <p:spPr>
          <a:xfrm>
            <a:off x="3352459" y="6352708"/>
            <a:ext cx="4367298"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2" name="Picture 11"/>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60460" y="6368289"/>
            <a:ext cx="1074376" cy="333827"/>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44605"/>
            <a:ext cx="3890108"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08721"/>
            <a:ext cx="3890108"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2210" y="1644605"/>
            <a:ext cx="4038599"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32210" y="2408721"/>
            <a:ext cx="4038599"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1D2EA5EF-C699-AF4C-BA42-C0A1CAAB713C}" type="slidenum">
              <a:rPr lang="en-US" smtClean="0"/>
              <a:t>‹#›</a:t>
            </a:fld>
            <a:endParaRPr lang="en-US"/>
          </a:p>
        </p:txBody>
      </p:sp>
      <p:sp>
        <p:nvSpPr>
          <p:cNvPr id="11" name="Date Placeholder 3"/>
          <p:cNvSpPr>
            <a:spLocks noGrp="1"/>
          </p:cNvSpPr>
          <p:nvPr>
            <p:ph type="dt" sz="half" idx="13"/>
          </p:nvPr>
        </p:nvSpPr>
        <p:spPr>
          <a:xfrm>
            <a:off x="7719760" y="6352708"/>
            <a:ext cx="738443" cy="365760"/>
          </a:xfrm>
          <a:prstGeom prst="rect">
            <a:avLst/>
          </a:prstGeom>
        </p:spPr>
        <p:txBody>
          <a:bodyPr anchor="ctr"/>
          <a:lstStyle>
            <a:lvl1pPr>
              <a:defRPr sz="1200">
                <a:solidFill>
                  <a:srgbClr val="88A7DF"/>
                </a:solidFill>
              </a:defRPr>
            </a:lvl1pPr>
          </a:lstStyle>
          <a:p>
            <a:fld id="{1D45151C-5CA7-4288-8AA3-640BC3D7AA76}" type="datetime1">
              <a:rPr lang="en-US" smtClean="0"/>
              <a:t>1/14/22</a:t>
            </a:fld>
            <a:endParaRPr lang="en-US"/>
          </a:p>
        </p:txBody>
      </p:sp>
      <p:sp>
        <p:nvSpPr>
          <p:cNvPr id="12" name="Footer Placeholder 4"/>
          <p:cNvSpPr>
            <a:spLocks noGrp="1"/>
          </p:cNvSpPr>
          <p:nvPr>
            <p:ph type="ftr" sz="quarter" idx="14"/>
          </p:nvPr>
        </p:nvSpPr>
        <p:spPr>
          <a:xfrm>
            <a:off x="3352459" y="6352708"/>
            <a:ext cx="4367298"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4" name="Picture 13"/>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60460" y="6368289"/>
            <a:ext cx="1074376" cy="333827"/>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1D2EA5EF-C699-AF4C-BA42-C0A1CAAB713C}" type="slidenum">
              <a:rPr lang="en-US" smtClean="0"/>
              <a:t>‹#›</a:t>
            </a:fld>
            <a:endParaRPr lang="en-US"/>
          </a:p>
        </p:txBody>
      </p:sp>
      <p:sp>
        <p:nvSpPr>
          <p:cNvPr id="7"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D0C87027-05C5-4F5A-9637-FA4D839512DE}" type="datetime1">
              <a:rPr lang="en-US" smtClean="0"/>
              <a:t>1/14/22</a:t>
            </a:fld>
            <a:endParaRPr lang="en-US"/>
          </a:p>
        </p:txBody>
      </p:sp>
      <p:sp>
        <p:nvSpPr>
          <p:cNvPr id="8" name="Footer Placeholder 4"/>
          <p:cNvSpPr>
            <a:spLocks noGrp="1"/>
          </p:cNvSpPr>
          <p:nvPr>
            <p:ph type="ftr" sz="quarter" idx="3"/>
          </p:nvPr>
        </p:nvSpPr>
        <p:spPr>
          <a:xfrm>
            <a:off x="3352459" y="6352708"/>
            <a:ext cx="4367298"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0" name="Picture 9"/>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60460" y="6368289"/>
            <a:ext cx="1074376" cy="333827"/>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2EA5EF-C699-AF4C-BA42-C0A1CAAB713C}" type="slidenum">
              <a:rPr lang="en-US" smtClean="0"/>
              <a:t>‹#›</a:t>
            </a:fld>
            <a:endParaRPr lang="en-US"/>
          </a:p>
        </p:txBody>
      </p:sp>
      <p:sp>
        <p:nvSpPr>
          <p:cNvPr id="6"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72B8CF2F-4BFF-4239-8CCD-47901F8FB629}" type="datetime1">
              <a:rPr lang="en-US" smtClean="0"/>
              <a:t>1/14/22</a:t>
            </a:fld>
            <a:endParaRPr lang="en-US"/>
          </a:p>
        </p:txBody>
      </p:sp>
      <p:sp>
        <p:nvSpPr>
          <p:cNvPr id="7" name="Footer Placeholder 4"/>
          <p:cNvSpPr>
            <a:spLocks noGrp="1"/>
          </p:cNvSpPr>
          <p:nvPr>
            <p:ph type="ftr" sz="quarter" idx="3"/>
          </p:nvPr>
        </p:nvSpPr>
        <p:spPr>
          <a:xfrm>
            <a:off x="3352459" y="6352708"/>
            <a:ext cx="4367298"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9" name="Picture 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60460" y="6368289"/>
            <a:ext cx="1074376" cy="333827"/>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3" y="5495544"/>
            <a:ext cx="8516815" cy="59436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a:p>
        </p:txBody>
      </p:sp>
      <p:sp>
        <p:nvSpPr>
          <p:cNvPr id="9" name="Content Placeholder 8"/>
          <p:cNvSpPr>
            <a:spLocks noGrp="1"/>
          </p:cNvSpPr>
          <p:nvPr>
            <p:ph sz="quarter" idx="13"/>
          </p:nvPr>
        </p:nvSpPr>
        <p:spPr>
          <a:xfrm>
            <a:off x="304803" y="381001"/>
            <a:ext cx="8516815" cy="4942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CAA84373-B186-476F-AD68-8BBC040FA238}" type="datetime1">
              <a:rPr lang="en-US" smtClean="0"/>
              <a:t>1/14/22</a:t>
            </a:fld>
            <a:endParaRPr lang="en-US"/>
          </a:p>
        </p:txBody>
      </p:sp>
      <p:sp>
        <p:nvSpPr>
          <p:cNvPr id="10" name="Footer Placeholder 4"/>
          <p:cNvSpPr>
            <a:spLocks noGrp="1"/>
          </p:cNvSpPr>
          <p:nvPr>
            <p:ph type="ftr" sz="quarter" idx="3"/>
          </p:nvPr>
        </p:nvSpPr>
        <p:spPr>
          <a:xfrm>
            <a:off x="3352459" y="6352708"/>
            <a:ext cx="4367298"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2" name="Picture 11"/>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60460" y="6368289"/>
            <a:ext cx="1074376" cy="333827"/>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006831"/>
            <a:ext cx="8588248" cy="522557"/>
          </a:xfrm>
        </p:spPr>
        <p:txBody>
          <a:bodyPr anchor="b"/>
          <a:lstStyle>
            <a:lvl1pPr algn="ctr">
              <a:defRPr sz="220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10327"/>
            <a:ext cx="9144000" cy="4913922"/>
          </a:xfrm>
        </p:spPr>
        <p:txBody>
          <a:bodyPr/>
          <a:lstStyle>
            <a:lvl1pPr marL="0" indent="0">
              <a:buNone/>
              <a:defRPr sz="3200"/>
            </a:lvl1pPr>
            <a:lvl2pPr marL="456449" indent="0">
              <a:buNone/>
              <a:defRPr sz="2800"/>
            </a:lvl2pPr>
            <a:lvl3pPr marL="912899" indent="0">
              <a:buNone/>
              <a:defRPr sz="2400"/>
            </a:lvl3pPr>
            <a:lvl4pPr marL="1369349" indent="0">
              <a:buNone/>
              <a:defRPr sz="2000"/>
            </a:lvl4pPr>
            <a:lvl5pPr marL="1825798" indent="0">
              <a:buNone/>
              <a:defRPr sz="2000"/>
            </a:lvl5pPr>
            <a:lvl6pPr marL="2282248" indent="0">
              <a:buNone/>
              <a:defRPr sz="2000"/>
            </a:lvl6pPr>
            <a:lvl7pPr marL="2738697" indent="0">
              <a:buNone/>
              <a:defRPr sz="2000"/>
            </a:lvl7pPr>
            <a:lvl8pPr marL="3195147" indent="0">
              <a:buNone/>
              <a:defRPr sz="2000"/>
            </a:lvl8pPr>
            <a:lvl9pPr marL="3651597"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5607552"/>
            <a:ext cx="8588248" cy="538394"/>
          </a:xfrm>
        </p:spPr>
        <p:txBody>
          <a:bodyPr>
            <a:normAutofit/>
          </a:bodyPr>
          <a:lstStyle>
            <a:lvl1pPr marL="0" indent="0" algn="ctr">
              <a:buNone/>
              <a:defRPr sz="1600"/>
            </a:lvl1pPr>
            <a:lvl2pPr marL="456449" indent="0">
              <a:buNone/>
              <a:defRPr sz="1200"/>
            </a:lvl2pPr>
            <a:lvl3pPr marL="912899" indent="0">
              <a:buNone/>
              <a:defRPr sz="1000"/>
            </a:lvl3pPr>
            <a:lvl4pPr marL="1369349" indent="0">
              <a:buNone/>
              <a:defRPr sz="900"/>
            </a:lvl4pPr>
            <a:lvl5pPr marL="1825798" indent="0">
              <a:buNone/>
              <a:defRPr sz="900"/>
            </a:lvl5pPr>
            <a:lvl6pPr marL="2282248" indent="0">
              <a:buNone/>
              <a:defRPr sz="900"/>
            </a:lvl6pPr>
            <a:lvl7pPr marL="2738697" indent="0">
              <a:buNone/>
              <a:defRPr sz="900"/>
            </a:lvl7pPr>
            <a:lvl8pPr marL="3195147" indent="0">
              <a:buNone/>
              <a:defRPr sz="900"/>
            </a:lvl8pPr>
            <a:lvl9pPr marL="3651597"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1D2EA5EF-C699-AF4C-BA42-C0A1CAAB713C}" type="slidenum">
              <a:rPr lang="en-US" smtClean="0"/>
              <a:t>‹#›</a:t>
            </a:fld>
            <a:endParaRPr lang="en-US"/>
          </a:p>
        </p:txBody>
      </p:sp>
      <p:sp>
        <p:nvSpPr>
          <p:cNvPr id="10" name="Date Placeholder 3"/>
          <p:cNvSpPr>
            <a:spLocks noGrp="1"/>
          </p:cNvSpPr>
          <p:nvPr>
            <p:ph type="dt" sz="half" idx="12"/>
          </p:nvPr>
        </p:nvSpPr>
        <p:spPr>
          <a:xfrm>
            <a:off x="7719760" y="6352708"/>
            <a:ext cx="738443" cy="365760"/>
          </a:xfrm>
          <a:prstGeom prst="rect">
            <a:avLst/>
          </a:prstGeom>
        </p:spPr>
        <p:txBody>
          <a:bodyPr anchor="ctr"/>
          <a:lstStyle>
            <a:lvl1pPr>
              <a:defRPr sz="1200">
                <a:solidFill>
                  <a:srgbClr val="88A7DF"/>
                </a:solidFill>
              </a:defRPr>
            </a:lvl1pPr>
          </a:lstStyle>
          <a:p>
            <a:fld id="{CD50239A-1088-4D46-8E6B-DE7E419B004E}" type="datetime1">
              <a:rPr lang="en-US" smtClean="0"/>
              <a:t>1/14/22</a:t>
            </a:fld>
            <a:endParaRPr lang="en-US"/>
          </a:p>
        </p:txBody>
      </p:sp>
      <p:sp>
        <p:nvSpPr>
          <p:cNvPr id="11" name="Footer Placeholder 4"/>
          <p:cNvSpPr>
            <a:spLocks noGrp="1"/>
          </p:cNvSpPr>
          <p:nvPr>
            <p:ph type="ftr" sz="quarter" idx="3"/>
          </p:nvPr>
        </p:nvSpPr>
        <p:spPr>
          <a:xfrm>
            <a:off x="3352459" y="6352708"/>
            <a:ext cx="4367298"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3" name="Picture 12"/>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60460" y="6368289"/>
            <a:ext cx="1074376" cy="333827"/>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4" name="Picture 3" descr="large-ribbon_ghost.png"/>
          <p:cNvPicPr>
            <a:picLocks noChangeAspect="1"/>
          </p:cNvPicPr>
          <p:nvPr/>
        </p:nvPicPr>
        <p:blipFill rotWithShape="1">
          <a:blip r:embed="rId12">
            <a:extLst>
              <a:ext uri="{28A0092B-C50C-407E-A947-70E740481C1C}">
                <a14:useLocalDpi xmlns:a14="http://schemas.microsoft.com/office/drawing/2010/main" val="0"/>
              </a:ext>
            </a:extLst>
          </a:blip>
          <a:srcRect l="22457" t="32317" r="11115"/>
          <a:stretch/>
        </p:blipFill>
        <p:spPr>
          <a:xfrm>
            <a:off x="4" y="4"/>
            <a:ext cx="9143999" cy="6197487"/>
          </a:xfrm>
          <a:prstGeom prst="rect">
            <a:avLst/>
          </a:prstGeom>
        </p:spPr>
      </p:pic>
      <p:sp>
        <p:nvSpPr>
          <p:cNvPr id="7" name="Rectangle 6"/>
          <p:cNvSpPr/>
          <p:nvPr/>
        </p:nvSpPr>
        <p:spPr>
          <a:xfrm>
            <a:off x="4" y="6223069"/>
            <a:ext cx="9143999" cy="64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a:endParaRPr lang="en-US"/>
          </a:p>
        </p:txBody>
      </p:sp>
      <p:sp>
        <p:nvSpPr>
          <p:cNvPr id="2" name="Title Placeholder 1"/>
          <p:cNvSpPr>
            <a:spLocks noGrp="1"/>
          </p:cNvSpPr>
          <p:nvPr>
            <p:ph type="title"/>
          </p:nvPr>
        </p:nvSpPr>
        <p:spPr>
          <a:xfrm>
            <a:off x="457202" y="274639"/>
            <a:ext cx="8315569" cy="1143000"/>
          </a:xfrm>
          <a:prstGeom prst="rect">
            <a:avLst/>
          </a:prstGeom>
        </p:spPr>
        <p:txBody>
          <a:bodyPr vert="horz" lIns="91290" tIns="45645" rIns="91290" bIns="45645"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2" y="1600203"/>
            <a:ext cx="8315569" cy="4367299"/>
          </a:xfrm>
          <a:prstGeom prst="rect">
            <a:avLst/>
          </a:prstGeom>
        </p:spPr>
        <p:txBody>
          <a:bodyPr vert="horz" lIns="91290" tIns="45645" rIns="91290" bIns="456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8458200" y="6223069"/>
            <a:ext cx="68580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a:endParaRPr lang="en-US">
              <a:solidFill>
                <a:schemeClr val="accent6"/>
              </a:solidFill>
            </a:endParaRPr>
          </a:p>
        </p:txBody>
      </p:sp>
      <p:sp>
        <p:nvSpPr>
          <p:cNvPr id="6" name="Slide Number Placeholder 5"/>
          <p:cNvSpPr>
            <a:spLocks noGrp="1"/>
          </p:cNvSpPr>
          <p:nvPr>
            <p:ph type="sldNum" sz="quarter" idx="4"/>
          </p:nvPr>
        </p:nvSpPr>
        <p:spPr>
          <a:xfrm>
            <a:off x="8531788" y="6305882"/>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fld id="{1D2EA5EF-C699-AF4C-BA42-C0A1CAAB713C}" type="slidenum">
              <a:rPr lang="en-US" smtClean="0"/>
              <a:t>‹#›</a:t>
            </a:fld>
            <a:endParaRPr lang="en-US"/>
          </a:p>
        </p:txBody>
      </p:sp>
      <p:sp>
        <p:nvSpPr>
          <p:cNvPr id="15" name="Date Placeholder 3"/>
          <p:cNvSpPr>
            <a:spLocks noGrp="1"/>
          </p:cNvSpPr>
          <p:nvPr>
            <p:ph type="dt" sz="half" idx="2"/>
          </p:nvPr>
        </p:nvSpPr>
        <p:spPr>
          <a:xfrm>
            <a:off x="7719760" y="6352708"/>
            <a:ext cx="738443" cy="365760"/>
          </a:xfrm>
          <a:prstGeom prst="rect">
            <a:avLst/>
          </a:prstGeom>
        </p:spPr>
        <p:txBody>
          <a:bodyPr lIns="91290" tIns="45645" rIns="91290" bIns="45645" anchor="ctr"/>
          <a:lstStyle>
            <a:lvl1pPr>
              <a:defRPr sz="1200">
                <a:solidFill>
                  <a:srgbClr val="88A7DF"/>
                </a:solidFill>
              </a:defRPr>
            </a:lvl1pPr>
          </a:lstStyle>
          <a:p>
            <a:fld id="{248AECEC-7A09-4F27-A925-157AA5A9FFEE}" type="datetime1">
              <a:rPr lang="en-US" smtClean="0"/>
              <a:t>1/14/22</a:t>
            </a:fld>
            <a:endParaRPr lang="en-US"/>
          </a:p>
        </p:txBody>
      </p:sp>
      <p:sp>
        <p:nvSpPr>
          <p:cNvPr id="16" name="Footer Placeholder 4"/>
          <p:cNvSpPr>
            <a:spLocks noGrp="1"/>
          </p:cNvSpPr>
          <p:nvPr>
            <p:ph type="ftr" sz="quarter" idx="3"/>
          </p:nvPr>
        </p:nvSpPr>
        <p:spPr>
          <a:xfrm>
            <a:off x="3352459" y="6352708"/>
            <a:ext cx="4367298" cy="365760"/>
          </a:xfrm>
          <a:prstGeom prst="rect">
            <a:avLst/>
          </a:prstGeom>
        </p:spPr>
        <p:txBody>
          <a:bodyPr lIns="91290" tIns="45645" rIns="91290" bIns="45645" anchor="ctr"/>
          <a:lstStyle>
            <a:lvl1pPr>
              <a:defRPr sz="1200">
                <a:solidFill>
                  <a:schemeClr val="tx2">
                    <a:lumMod val="40000"/>
                    <a:lumOff val="60000"/>
                  </a:schemeClr>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l" defTabSz="912899"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2899" rtl="0" eaLnBrk="1" latinLnBrk="0" hangingPunct="1">
        <a:defRPr sz="1800" kern="1200">
          <a:solidFill>
            <a:schemeClr val="tx1"/>
          </a:solidFill>
          <a:latin typeface="+mn-lt"/>
          <a:ea typeface="+mn-ea"/>
          <a:cs typeface="+mn-cs"/>
        </a:defRPr>
      </a:lvl1pPr>
      <a:lvl2pPr marL="456449" algn="l" defTabSz="912899" rtl="0" eaLnBrk="1" latinLnBrk="0" hangingPunct="1">
        <a:defRPr sz="1800" kern="1200">
          <a:solidFill>
            <a:schemeClr val="tx1"/>
          </a:solidFill>
          <a:latin typeface="+mn-lt"/>
          <a:ea typeface="+mn-ea"/>
          <a:cs typeface="+mn-cs"/>
        </a:defRPr>
      </a:lvl2pPr>
      <a:lvl3pPr marL="912899" algn="l" defTabSz="912899" rtl="0" eaLnBrk="1" latinLnBrk="0" hangingPunct="1">
        <a:defRPr sz="1800" kern="1200">
          <a:solidFill>
            <a:schemeClr val="tx1"/>
          </a:solidFill>
          <a:latin typeface="+mn-lt"/>
          <a:ea typeface="+mn-ea"/>
          <a:cs typeface="+mn-cs"/>
        </a:defRPr>
      </a:lvl3pPr>
      <a:lvl4pPr marL="1369349" algn="l" defTabSz="912899" rtl="0" eaLnBrk="1" latinLnBrk="0" hangingPunct="1">
        <a:defRPr sz="1800" kern="1200">
          <a:solidFill>
            <a:schemeClr val="tx1"/>
          </a:solidFill>
          <a:latin typeface="+mn-lt"/>
          <a:ea typeface="+mn-ea"/>
          <a:cs typeface="+mn-cs"/>
        </a:defRPr>
      </a:lvl4pPr>
      <a:lvl5pPr marL="1825798" algn="l" defTabSz="912899" rtl="0" eaLnBrk="1" latinLnBrk="0" hangingPunct="1">
        <a:defRPr sz="1800" kern="1200">
          <a:solidFill>
            <a:schemeClr val="tx1"/>
          </a:solidFill>
          <a:latin typeface="+mn-lt"/>
          <a:ea typeface="+mn-ea"/>
          <a:cs typeface="+mn-cs"/>
        </a:defRPr>
      </a:lvl5pPr>
      <a:lvl6pPr marL="2282248" algn="l" defTabSz="912899" rtl="0" eaLnBrk="1" latinLnBrk="0" hangingPunct="1">
        <a:defRPr sz="1800" kern="1200">
          <a:solidFill>
            <a:schemeClr val="tx1"/>
          </a:solidFill>
          <a:latin typeface="+mn-lt"/>
          <a:ea typeface="+mn-ea"/>
          <a:cs typeface="+mn-cs"/>
        </a:defRPr>
      </a:lvl6pPr>
      <a:lvl7pPr marL="2738697" algn="l" defTabSz="912899" rtl="0" eaLnBrk="1" latinLnBrk="0" hangingPunct="1">
        <a:defRPr sz="1800" kern="1200">
          <a:solidFill>
            <a:schemeClr val="tx1"/>
          </a:solidFill>
          <a:latin typeface="+mn-lt"/>
          <a:ea typeface="+mn-ea"/>
          <a:cs typeface="+mn-cs"/>
        </a:defRPr>
      </a:lvl7pPr>
      <a:lvl8pPr marL="3195147" algn="l" defTabSz="912899" rtl="0" eaLnBrk="1" latinLnBrk="0" hangingPunct="1">
        <a:defRPr sz="1800" kern="1200">
          <a:solidFill>
            <a:schemeClr val="tx1"/>
          </a:solidFill>
          <a:latin typeface="+mn-lt"/>
          <a:ea typeface="+mn-ea"/>
          <a:cs typeface="+mn-cs"/>
        </a:defRPr>
      </a:lvl8pPr>
      <a:lvl9pPr marL="3651597" algn="l" defTabSz="91289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413815"/>
            <a:ext cx="9144000" cy="2767919"/>
          </a:xfrm>
        </p:spPr>
        <p:txBody>
          <a:bodyPr/>
          <a:lstStyle/>
          <a:p>
            <a:pPr algn="ctr"/>
            <a:r>
              <a:rPr lang="en-US" sz="4000" b="1" dirty="0"/>
              <a:t>Substance Use and Mortality: </a:t>
            </a:r>
            <a:br>
              <a:rPr lang="en-US" sz="4000" dirty="0"/>
            </a:br>
            <a:r>
              <a:rPr lang="en-US" sz="4000" dirty="0"/>
              <a:t>How the COVID-19 pandemic is </a:t>
            </a:r>
            <a:br>
              <a:rPr lang="en-US" sz="4000" dirty="0"/>
            </a:br>
            <a:r>
              <a:rPr lang="en-US" sz="4000" dirty="0"/>
              <a:t>affecting PWH &amp; Communities of Color</a:t>
            </a:r>
          </a:p>
        </p:txBody>
      </p:sp>
      <p:sp>
        <p:nvSpPr>
          <p:cNvPr id="3" name="Subtitle 2"/>
          <p:cNvSpPr>
            <a:spLocks noGrp="1"/>
          </p:cNvSpPr>
          <p:nvPr>
            <p:ph type="subTitle" idx="1"/>
          </p:nvPr>
        </p:nvSpPr>
        <p:spPr>
          <a:xfrm>
            <a:off x="685801" y="4802202"/>
            <a:ext cx="7772398" cy="1405558"/>
          </a:xfrm>
        </p:spPr>
        <p:txBody>
          <a:bodyPr>
            <a:normAutofit fontScale="77500" lnSpcReduction="20000"/>
          </a:bodyPr>
          <a:lstStyle/>
          <a:p>
            <a:pPr algn="r"/>
            <a:r>
              <a:rPr lang="en-US" b="1" dirty="0"/>
              <a:t>Jermaine D. Jones PhD</a:t>
            </a:r>
          </a:p>
          <a:p>
            <a:pPr algn="r"/>
            <a:r>
              <a:rPr lang="en-US" dirty="0"/>
              <a:t>Associate Professor of Clinical Neurobiology</a:t>
            </a:r>
          </a:p>
          <a:p>
            <a:pPr algn="r"/>
            <a:r>
              <a:rPr lang="en-US" dirty="0"/>
              <a:t>Columbia University Irving Medical Center &amp;</a:t>
            </a:r>
          </a:p>
          <a:p>
            <a:pPr algn="r"/>
            <a:r>
              <a:rPr lang="en-US" dirty="0"/>
              <a:t>New York State Psychiatric Institute </a:t>
            </a:r>
          </a:p>
        </p:txBody>
      </p:sp>
      <p:sp>
        <p:nvSpPr>
          <p:cNvPr id="4" name="Slide Number Placeholder 3"/>
          <p:cNvSpPr>
            <a:spLocks noGrp="1"/>
          </p:cNvSpPr>
          <p:nvPr>
            <p:ph type="sldNum" sz="quarter" idx="12"/>
          </p:nvPr>
        </p:nvSpPr>
        <p:spPr/>
        <p:txBody>
          <a:bodyPr/>
          <a:lstStyle/>
          <a:p>
            <a:fld id="{1D2EA5EF-C699-AF4C-BA42-C0A1CAAB713C}" type="slidenum">
              <a:rPr lang="en-US" smtClean="0"/>
              <a:t>1</a:t>
            </a:fld>
            <a:endParaRPr lang="en-US"/>
          </a:p>
        </p:txBody>
      </p:sp>
    </p:spTree>
    <p:extLst>
      <p:ext uri="{BB962C8B-B14F-4D97-AF65-F5344CB8AC3E}">
        <p14:creationId xmlns:p14="http://schemas.microsoft.com/office/powerpoint/2010/main" val="1848446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FFAD6-72C2-4D5F-8AB9-C9927F56CBFD}"/>
              </a:ext>
            </a:extLst>
          </p:cNvPr>
          <p:cNvSpPr>
            <a:spLocks noGrp="1"/>
          </p:cNvSpPr>
          <p:nvPr>
            <p:ph type="title"/>
          </p:nvPr>
        </p:nvSpPr>
        <p:spPr>
          <a:xfrm>
            <a:off x="0" y="155878"/>
            <a:ext cx="9144000" cy="1143000"/>
          </a:xfrm>
        </p:spPr>
        <p:txBody>
          <a:bodyPr/>
          <a:lstStyle/>
          <a:p>
            <a:pPr algn="ctr"/>
            <a:r>
              <a:rPr lang="en-US" sz="3800" dirty="0">
                <a:solidFill>
                  <a:srgbClr val="0070C0"/>
                </a:solidFill>
              </a:rPr>
              <a:t>Racial Disparities, Drug Use Criminalization</a:t>
            </a:r>
          </a:p>
        </p:txBody>
      </p:sp>
      <p:sp>
        <p:nvSpPr>
          <p:cNvPr id="4" name="Slide Number Placeholder 3">
            <a:extLst>
              <a:ext uri="{FF2B5EF4-FFF2-40B4-BE49-F238E27FC236}">
                <a16:creationId xmlns:a16="http://schemas.microsoft.com/office/drawing/2014/main" id="{B7974CB9-3F24-4087-AA84-2C00CFEEC475}"/>
              </a:ext>
            </a:extLst>
          </p:cNvPr>
          <p:cNvSpPr>
            <a:spLocks noGrp="1"/>
          </p:cNvSpPr>
          <p:nvPr>
            <p:ph type="sldNum" sz="quarter" idx="12"/>
          </p:nvPr>
        </p:nvSpPr>
        <p:spPr/>
        <p:txBody>
          <a:bodyPr/>
          <a:lstStyle/>
          <a:p>
            <a:fld id="{1D2EA5EF-C699-AF4C-BA42-C0A1CAAB713C}" type="slidenum">
              <a:rPr lang="en-US" smtClean="0"/>
              <a:t>10</a:t>
            </a:fld>
            <a:endParaRPr lang="en-US"/>
          </a:p>
        </p:txBody>
      </p:sp>
      <p:pic>
        <p:nvPicPr>
          <p:cNvPr id="7" name="Picture 6">
            <a:extLst>
              <a:ext uri="{FF2B5EF4-FFF2-40B4-BE49-F238E27FC236}">
                <a16:creationId xmlns:a16="http://schemas.microsoft.com/office/drawing/2014/main" id="{5FD6DCE9-D9A1-41AC-AE4A-6A0DC6C07859}"/>
              </a:ext>
            </a:extLst>
          </p:cNvPr>
          <p:cNvPicPr>
            <a:picLocks noChangeAspect="1"/>
          </p:cNvPicPr>
          <p:nvPr/>
        </p:nvPicPr>
        <p:blipFill>
          <a:blip r:embed="rId2"/>
          <a:stretch>
            <a:fillRect/>
          </a:stretch>
        </p:blipFill>
        <p:spPr>
          <a:xfrm>
            <a:off x="955040" y="1594936"/>
            <a:ext cx="7051040" cy="4377833"/>
          </a:xfrm>
          <a:prstGeom prst="rect">
            <a:avLst/>
          </a:prstGeom>
        </p:spPr>
      </p:pic>
      <p:sp>
        <p:nvSpPr>
          <p:cNvPr id="8" name="TextBox 7">
            <a:extLst>
              <a:ext uri="{FF2B5EF4-FFF2-40B4-BE49-F238E27FC236}">
                <a16:creationId xmlns:a16="http://schemas.microsoft.com/office/drawing/2014/main" id="{6357AAD9-41EF-459A-9DD1-D4979940E82A}"/>
              </a:ext>
            </a:extLst>
          </p:cNvPr>
          <p:cNvSpPr txBox="1"/>
          <p:nvPr/>
        </p:nvSpPr>
        <p:spPr>
          <a:xfrm>
            <a:off x="2286603" y="5967328"/>
            <a:ext cx="5432385" cy="338554"/>
          </a:xfrm>
          <a:prstGeom prst="rect">
            <a:avLst/>
          </a:prstGeom>
          <a:noFill/>
        </p:spPr>
        <p:txBody>
          <a:bodyPr wrap="square" rtlCol="0">
            <a:spAutoFit/>
          </a:bodyPr>
          <a:lstStyle/>
          <a:p>
            <a:r>
              <a:rPr lang="en-US" sz="1600" b="0" i="0" u="none" strike="noStrike" baseline="0" dirty="0">
                <a:solidFill>
                  <a:srgbClr val="231F20"/>
                </a:solidFill>
                <a:latin typeface="+mj-lt"/>
              </a:rPr>
              <a:t>Source: U.S. National Research Council (2014: 61).</a:t>
            </a:r>
            <a:endParaRPr lang="en-US" sz="1600" dirty="0">
              <a:latin typeface="+mj-lt"/>
            </a:endParaRPr>
          </a:p>
        </p:txBody>
      </p:sp>
    </p:spTree>
    <p:extLst>
      <p:ext uri="{BB962C8B-B14F-4D97-AF65-F5344CB8AC3E}">
        <p14:creationId xmlns:p14="http://schemas.microsoft.com/office/powerpoint/2010/main" val="62816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FFAD6-72C2-4D5F-8AB9-C9927F56CBFD}"/>
              </a:ext>
            </a:extLst>
          </p:cNvPr>
          <p:cNvSpPr>
            <a:spLocks noGrp="1"/>
          </p:cNvSpPr>
          <p:nvPr>
            <p:ph type="title"/>
          </p:nvPr>
        </p:nvSpPr>
        <p:spPr>
          <a:xfrm>
            <a:off x="457202" y="0"/>
            <a:ext cx="8315569" cy="1143000"/>
          </a:xfrm>
        </p:spPr>
        <p:txBody>
          <a:bodyPr/>
          <a:lstStyle/>
          <a:p>
            <a:pPr algn="ctr"/>
            <a:r>
              <a:rPr lang="en-US" dirty="0">
                <a:solidFill>
                  <a:srgbClr val="0070C0"/>
                </a:solidFill>
              </a:rPr>
              <a:t>Pre-Pandemic: HIV Rates</a:t>
            </a:r>
          </a:p>
        </p:txBody>
      </p:sp>
      <p:sp>
        <p:nvSpPr>
          <p:cNvPr id="4" name="Slide Number Placeholder 3">
            <a:extLst>
              <a:ext uri="{FF2B5EF4-FFF2-40B4-BE49-F238E27FC236}">
                <a16:creationId xmlns:a16="http://schemas.microsoft.com/office/drawing/2014/main" id="{B7974CB9-3F24-4087-AA84-2C00CFEEC475}"/>
              </a:ext>
            </a:extLst>
          </p:cNvPr>
          <p:cNvSpPr>
            <a:spLocks noGrp="1"/>
          </p:cNvSpPr>
          <p:nvPr>
            <p:ph type="sldNum" sz="quarter" idx="12"/>
          </p:nvPr>
        </p:nvSpPr>
        <p:spPr/>
        <p:txBody>
          <a:bodyPr/>
          <a:lstStyle/>
          <a:p>
            <a:fld id="{1D2EA5EF-C699-AF4C-BA42-C0A1CAAB713C}" type="slidenum">
              <a:rPr lang="en-US" smtClean="0"/>
              <a:t>11</a:t>
            </a:fld>
            <a:endParaRPr lang="en-US"/>
          </a:p>
        </p:txBody>
      </p:sp>
      <p:pic>
        <p:nvPicPr>
          <p:cNvPr id="9" name="Picture 8">
            <a:extLst>
              <a:ext uri="{FF2B5EF4-FFF2-40B4-BE49-F238E27FC236}">
                <a16:creationId xmlns:a16="http://schemas.microsoft.com/office/drawing/2014/main" id="{0DB6E6F1-016F-4C94-AAEB-DECF359F563D}"/>
              </a:ext>
            </a:extLst>
          </p:cNvPr>
          <p:cNvPicPr>
            <a:picLocks noChangeAspect="1"/>
          </p:cNvPicPr>
          <p:nvPr/>
        </p:nvPicPr>
        <p:blipFill rotWithShape="1">
          <a:blip r:embed="rId2"/>
          <a:srcRect b="10190"/>
          <a:stretch/>
        </p:blipFill>
        <p:spPr>
          <a:xfrm>
            <a:off x="0" y="1143000"/>
            <a:ext cx="9143999" cy="4983480"/>
          </a:xfrm>
          <a:prstGeom prst="rect">
            <a:avLst/>
          </a:prstGeom>
        </p:spPr>
      </p:pic>
    </p:spTree>
    <p:extLst>
      <p:ext uri="{BB962C8B-B14F-4D97-AF65-F5344CB8AC3E}">
        <p14:creationId xmlns:p14="http://schemas.microsoft.com/office/powerpoint/2010/main" val="749102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FFAD6-72C2-4D5F-8AB9-C9927F56CBFD}"/>
              </a:ext>
            </a:extLst>
          </p:cNvPr>
          <p:cNvSpPr>
            <a:spLocks noGrp="1"/>
          </p:cNvSpPr>
          <p:nvPr>
            <p:ph type="title"/>
          </p:nvPr>
        </p:nvSpPr>
        <p:spPr>
          <a:xfrm>
            <a:off x="0" y="27078"/>
            <a:ext cx="9144000" cy="1143000"/>
          </a:xfrm>
        </p:spPr>
        <p:txBody>
          <a:bodyPr/>
          <a:lstStyle/>
          <a:p>
            <a:pPr algn="ctr"/>
            <a:r>
              <a:rPr lang="en-US" sz="3800" dirty="0">
                <a:solidFill>
                  <a:srgbClr val="0070C0"/>
                </a:solidFill>
              </a:rPr>
              <a:t>Racial Disparities &amp; HIV</a:t>
            </a:r>
          </a:p>
        </p:txBody>
      </p:sp>
      <p:sp>
        <p:nvSpPr>
          <p:cNvPr id="4" name="Slide Number Placeholder 3">
            <a:extLst>
              <a:ext uri="{FF2B5EF4-FFF2-40B4-BE49-F238E27FC236}">
                <a16:creationId xmlns:a16="http://schemas.microsoft.com/office/drawing/2014/main" id="{B7974CB9-3F24-4087-AA84-2C00CFEEC475}"/>
              </a:ext>
            </a:extLst>
          </p:cNvPr>
          <p:cNvSpPr>
            <a:spLocks noGrp="1"/>
          </p:cNvSpPr>
          <p:nvPr>
            <p:ph type="sldNum" sz="quarter" idx="12"/>
          </p:nvPr>
        </p:nvSpPr>
        <p:spPr/>
        <p:txBody>
          <a:bodyPr/>
          <a:lstStyle/>
          <a:p>
            <a:fld id="{1D2EA5EF-C699-AF4C-BA42-C0A1CAAB713C}" type="slidenum">
              <a:rPr lang="en-US" smtClean="0"/>
              <a:t>12</a:t>
            </a:fld>
            <a:endParaRPr lang="en-US"/>
          </a:p>
        </p:txBody>
      </p:sp>
      <p:pic>
        <p:nvPicPr>
          <p:cNvPr id="16" name="Picture 15">
            <a:extLst>
              <a:ext uri="{FF2B5EF4-FFF2-40B4-BE49-F238E27FC236}">
                <a16:creationId xmlns:a16="http://schemas.microsoft.com/office/drawing/2014/main" id="{BDB21F77-2CA4-4A4A-A281-62BFF8DC998F}"/>
              </a:ext>
            </a:extLst>
          </p:cNvPr>
          <p:cNvPicPr>
            <a:picLocks noChangeAspect="1"/>
          </p:cNvPicPr>
          <p:nvPr/>
        </p:nvPicPr>
        <p:blipFill>
          <a:blip r:embed="rId2"/>
          <a:stretch>
            <a:fillRect/>
          </a:stretch>
        </p:blipFill>
        <p:spPr>
          <a:xfrm>
            <a:off x="0" y="1502727"/>
            <a:ext cx="9144000" cy="3244480"/>
          </a:xfrm>
          <a:prstGeom prst="rect">
            <a:avLst/>
          </a:prstGeom>
        </p:spPr>
      </p:pic>
      <p:sp>
        <p:nvSpPr>
          <p:cNvPr id="17" name="TextBox 16">
            <a:extLst>
              <a:ext uri="{FF2B5EF4-FFF2-40B4-BE49-F238E27FC236}">
                <a16:creationId xmlns:a16="http://schemas.microsoft.com/office/drawing/2014/main" id="{8F423734-EA8E-49D2-98F9-B23BB6E736ED}"/>
              </a:ext>
            </a:extLst>
          </p:cNvPr>
          <p:cNvSpPr txBox="1"/>
          <p:nvPr/>
        </p:nvSpPr>
        <p:spPr>
          <a:xfrm>
            <a:off x="0" y="5467033"/>
            <a:ext cx="9144000" cy="646331"/>
          </a:xfrm>
          <a:prstGeom prst="rect">
            <a:avLst/>
          </a:prstGeom>
          <a:noFill/>
        </p:spPr>
        <p:txBody>
          <a:bodyPr wrap="square" rtlCol="0">
            <a:spAutoFit/>
          </a:bodyPr>
          <a:lstStyle/>
          <a:p>
            <a:r>
              <a:rPr lang="en-US" sz="1800" b="0" i="1" dirty="0">
                <a:solidFill>
                  <a:srgbClr val="2C2C2C"/>
                </a:solidFill>
                <a:effectLst/>
                <a:latin typeface="Source Sans Pro" panose="020B0503030403020204" pitchFamily="34" charset="0"/>
              </a:rPr>
              <a:t>Source: https://www.hiv.gov/hiv-basics/overview/data-and-trends/impact-on-racial-and-ethnic-minorities</a:t>
            </a:r>
            <a:endParaRPr lang="en-US" dirty="0"/>
          </a:p>
        </p:txBody>
      </p:sp>
    </p:spTree>
    <p:extLst>
      <p:ext uri="{BB962C8B-B14F-4D97-AF65-F5344CB8AC3E}">
        <p14:creationId xmlns:p14="http://schemas.microsoft.com/office/powerpoint/2010/main" val="1815948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FFAD6-72C2-4D5F-8AB9-C9927F56CBFD}"/>
              </a:ext>
            </a:extLst>
          </p:cNvPr>
          <p:cNvSpPr>
            <a:spLocks noGrp="1"/>
          </p:cNvSpPr>
          <p:nvPr>
            <p:ph type="title"/>
          </p:nvPr>
        </p:nvSpPr>
        <p:spPr>
          <a:xfrm>
            <a:off x="0" y="118823"/>
            <a:ext cx="9144000" cy="1143000"/>
          </a:xfrm>
        </p:spPr>
        <p:txBody>
          <a:bodyPr/>
          <a:lstStyle/>
          <a:p>
            <a:pPr algn="ctr"/>
            <a:r>
              <a:rPr lang="en-US" sz="3800" dirty="0">
                <a:solidFill>
                  <a:srgbClr val="0070C0"/>
                </a:solidFill>
              </a:rPr>
              <a:t>Racial Disparities &amp; HIV</a:t>
            </a:r>
          </a:p>
        </p:txBody>
      </p:sp>
      <p:sp>
        <p:nvSpPr>
          <p:cNvPr id="4" name="Slide Number Placeholder 3">
            <a:extLst>
              <a:ext uri="{FF2B5EF4-FFF2-40B4-BE49-F238E27FC236}">
                <a16:creationId xmlns:a16="http://schemas.microsoft.com/office/drawing/2014/main" id="{B7974CB9-3F24-4087-AA84-2C00CFEEC475}"/>
              </a:ext>
            </a:extLst>
          </p:cNvPr>
          <p:cNvSpPr>
            <a:spLocks noGrp="1"/>
          </p:cNvSpPr>
          <p:nvPr>
            <p:ph type="sldNum" sz="quarter" idx="12"/>
          </p:nvPr>
        </p:nvSpPr>
        <p:spPr/>
        <p:txBody>
          <a:bodyPr/>
          <a:lstStyle/>
          <a:p>
            <a:fld id="{1D2EA5EF-C699-AF4C-BA42-C0A1CAAB713C}" type="slidenum">
              <a:rPr lang="en-US" smtClean="0"/>
              <a:t>13</a:t>
            </a:fld>
            <a:endParaRPr lang="en-US"/>
          </a:p>
        </p:txBody>
      </p:sp>
      <p:pic>
        <p:nvPicPr>
          <p:cNvPr id="7" name="Picture 6">
            <a:extLst>
              <a:ext uri="{FF2B5EF4-FFF2-40B4-BE49-F238E27FC236}">
                <a16:creationId xmlns:a16="http://schemas.microsoft.com/office/drawing/2014/main" id="{CDEAC26F-301C-42AE-98B3-FF44DD7A8F35}"/>
              </a:ext>
            </a:extLst>
          </p:cNvPr>
          <p:cNvPicPr>
            <a:picLocks noChangeAspect="1"/>
          </p:cNvPicPr>
          <p:nvPr/>
        </p:nvPicPr>
        <p:blipFill>
          <a:blip r:embed="rId3"/>
          <a:stretch>
            <a:fillRect/>
          </a:stretch>
        </p:blipFill>
        <p:spPr>
          <a:xfrm>
            <a:off x="-20284" y="1534161"/>
            <a:ext cx="9144000" cy="4525672"/>
          </a:xfrm>
          <a:prstGeom prst="rect">
            <a:avLst/>
          </a:prstGeom>
        </p:spPr>
      </p:pic>
    </p:spTree>
    <p:extLst>
      <p:ext uri="{BB962C8B-B14F-4D97-AF65-F5344CB8AC3E}">
        <p14:creationId xmlns:p14="http://schemas.microsoft.com/office/powerpoint/2010/main" val="1506539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FFAD6-72C2-4D5F-8AB9-C9927F56CBFD}"/>
              </a:ext>
            </a:extLst>
          </p:cNvPr>
          <p:cNvSpPr>
            <a:spLocks noGrp="1"/>
          </p:cNvSpPr>
          <p:nvPr>
            <p:ph type="title"/>
          </p:nvPr>
        </p:nvSpPr>
        <p:spPr>
          <a:xfrm>
            <a:off x="-25023" y="153247"/>
            <a:ext cx="9144000" cy="968297"/>
          </a:xfrm>
        </p:spPr>
        <p:txBody>
          <a:bodyPr/>
          <a:lstStyle/>
          <a:p>
            <a:pPr algn="ctr"/>
            <a:r>
              <a:rPr lang="en-US" sz="3800" dirty="0">
                <a:solidFill>
                  <a:srgbClr val="0070C0"/>
                </a:solidFill>
              </a:rPr>
              <a:t>Racial Disparities &amp; HIV</a:t>
            </a:r>
          </a:p>
        </p:txBody>
      </p:sp>
      <p:sp>
        <p:nvSpPr>
          <p:cNvPr id="4" name="Slide Number Placeholder 3">
            <a:extLst>
              <a:ext uri="{FF2B5EF4-FFF2-40B4-BE49-F238E27FC236}">
                <a16:creationId xmlns:a16="http://schemas.microsoft.com/office/drawing/2014/main" id="{B7974CB9-3F24-4087-AA84-2C00CFEEC475}"/>
              </a:ext>
            </a:extLst>
          </p:cNvPr>
          <p:cNvSpPr>
            <a:spLocks noGrp="1"/>
          </p:cNvSpPr>
          <p:nvPr>
            <p:ph type="sldNum" sz="quarter" idx="12"/>
          </p:nvPr>
        </p:nvSpPr>
        <p:spPr/>
        <p:txBody>
          <a:bodyPr/>
          <a:lstStyle/>
          <a:p>
            <a:fld id="{1D2EA5EF-C699-AF4C-BA42-C0A1CAAB713C}" type="slidenum">
              <a:rPr lang="en-US" smtClean="0"/>
              <a:t>14</a:t>
            </a:fld>
            <a:endParaRPr lang="en-US"/>
          </a:p>
        </p:txBody>
      </p:sp>
      <p:pic>
        <p:nvPicPr>
          <p:cNvPr id="7" name="Picture 6">
            <a:extLst>
              <a:ext uri="{FF2B5EF4-FFF2-40B4-BE49-F238E27FC236}">
                <a16:creationId xmlns:a16="http://schemas.microsoft.com/office/drawing/2014/main" id="{E40D6E49-0B9A-4D5F-AC80-CB9BA86F223D}"/>
              </a:ext>
            </a:extLst>
          </p:cNvPr>
          <p:cNvPicPr>
            <a:picLocks noChangeAspect="1"/>
          </p:cNvPicPr>
          <p:nvPr/>
        </p:nvPicPr>
        <p:blipFill rotWithShape="1">
          <a:blip r:embed="rId3"/>
          <a:srcRect l="9276" t="16331" r="4731" b="4763"/>
          <a:stretch/>
        </p:blipFill>
        <p:spPr>
          <a:xfrm>
            <a:off x="13527" y="1056640"/>
            <a:ext cx="9066901" cy="5029200"/>
          </a:xfrm>
          <a:prstGeom prst="rect">
            <a:avLst/>
          </a:prstGeom>
        </p:spPr>
      </p:pic>
    </p:spTree>
    <p:extLst>
      <p:ext uri="{BB962C8B-B14F-4D97-AF65-F5344CB8AC3E}">
        <p14:creationId xmlns:p14="http://schemas.microsoft.com/office/powerpoint/2010/main" val="360621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FFAD6-72C2-4D5F-8AB9-C9927F56CBFD}"/>
              </a:ext>
            </a:extLst>
          </p:cNvPr>
          <p:cNvSpPr>
            <a:spLocks noGrp="1"/>
          </p:cNvSpPr>
          <p:nvPr>
            <p:ph type="title"/>
          </p:nvPr>
        </p:nvSpPr>
        <p:spPr>
          <a:xfrm>
            <a:off x="0" y="7063"/>
            <a:ext cx="9144000" cy="1143000"/>
          </a:xfrm>
        </p:spPr>
        <p:txBody>
          <a:bodyPr/>
          <a:lstStyle/>
          <a:p>
            <a:pPr algn="ctr"/>
            <a:r>
              <a:rPr lang="en-US" sz="3800" dirty="0">
                <a:solidFill>
                  <a:srgbClr val="0070C0"/>
                </a:solidFill>
              </a:rPr>
              <a:t>Racial Disparities &amp; HIV</a:t>
            </a:r>
          </a:p>
        </p:txBody>
      </p:sp>
      <p:sp>
        <p:nvSpPr>
          <p:cNvPr id="4" name="Slide Number Placeholder 3">
            <a:extLst>
              <a:ext uri="{FF2B5EF4-FFF2-40B4-BE49-F238E27FC236}">
                <a16:creationId xmlns:a16="http://schemas.microsoft.com/office/drawing/2014/main" id="{B7974CB9-3F24-4087-AA84-2C00CFEEC475}"/>
              </a:ext>
            </a:extLst>
          </p:cNvPr>
          <p:cNvSpPr>
            <a:spLocks noGrp="1"/>
          </p:cNvSpPr>
          <p:nvPr>
            <p:ph type="sldNum" sz="quarter" idx="12"/>
          </p:nvPr>
        </p:nvSpPr>
        <p:spPr/>
        <p:txBody>
          <a:bodyPr/>
          <a:lstStyle/>
          <a:p>
            <a:fld id="{1D2EA5EF-C699-AF4C-BA42-C0A1CAAB713C}" type="slidenum">
              <a:rPr lang="en-US" smtClean="0"/>
              <a:t>15</a:t>
            </a:fld>
            <a:endParaRPr lang="en-US"/>
          </a:p>
        </p:txBody>
      </p:sp>
      <p:sp>
        <p:nvSpPr>
          <p:cNvPr id="7" name="TextBox 6">
            <a:extLst>
              <a:ext uri="{FF2B5EF4-FFF2-40B4-BE49-F238E27FC236}">
                <a16:creationId xmlns:a16="http://schemas.microsoft.com/office/drawing/2014/main" id="{FCD3C21B-12F7-42A4-917D-C6487C3DAF8E}"/>
              </a:ext>
            </a:extLst>
          </p:cNvPr>
          <p:cNvSpPr txBox="1"/>
          <p:nvPr/>
        </p:nvSpPr>
        <p:spPr>
          <a:xfrm>
            <a:off x="474908" y="5762506"/>
            <a:ext cx="8056880" cy="369332"/>
          </a:xfrm>
          <a:prstGeom prst="rect">
            <a:avLst/>
          </a:prstGeom>
          <a:noFill/>
        </p:spPr>
        <p:txBody>
          <a:bodyPr wrap="square" rtlCol="0">
            <a:spAutoFit/>
          </a:bodyPr>
          <a:lstStyle/>
          <a:p>
            <a:r>
              <a:rPr lang="en-US" dirty="0"/>
              <a:t>https://www.kff.org/hivaids/fact-sheet/black-americans-and-hivaids-the-basics/</a:t>
            </a:r>
          </a:p>
        </p:txBody>
      </p:sp>
      <p:pic>
        <p:nvPicPr>
          <p:cNvPr id="9" name="Picture 8">
            <a:extLst>
              <a:ext uri="{FF2B5EF4-FFF2-40B4-BE49-F238E27FC236}">
                <a16:creationId xmlns:a16="http://schemas.microsoft.com/office/drawing/2014/main" id="{47AE01DF-4B5E-4C1B-9AF3-76D3F1F934BA}"/>
              </a:ext>
            </a:extLst>
          </p:cNvPr>
          <p:cNvPicPr>
            <a:picLocks noChangeAspect="1"/>
          </p:cNvPicPr>
          <p:nvPr/>
        </p:nvPicPr>
        <p:blipFill>
          <a:blip r:embed="rId3"/>
          <a:stretch>
            <a:fillRect/>
          </a:stretch>
        </p:blipFill>
        <p:spPr>
          <a:xfrm>
            <a:off x="81280" y="969264"/>
            <a:ext cx="9144000" cy="4619199"/>
          </a:xfrm>
          <a:prstGeom prst="rect">
            <a:avLst/>
          </a:prstGeom>
        </p:spPr>
      </p:pic>
    </p:spTree>
    <p:extLst>
      <p:ext uri="{BB962C8B-B14F-4D97-AF65-F5344CB8AC3E}">
        <p14:creationId xmlns:p14="http://schemas.microsoft.com/office/powerpoint/2010/main" val="3110311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23E2D-A6F8-44E2-B6EC-8DA135E204A3}"/>
              </a:ext>
            </a:extLst>
          </p:cNvPr>
          <p:cNvSpPr>
            <a:spLocks noGrp="1"/>
          </p:cNvSpPr>
          <p:nvPr>
            <p:ph type="title"/>
          </p:nvPr>
        </p:nvSpPr>
        <p:spPr>
          <a:xfrm>
            <a:off x="457202" y="0"/>
            <a:ext cx="8315569" cy="1143000"/>
          </a:xfrm>
        </p:spPr>
        <p:txBody>
          <a:bodyPr/>
          <a:lstStyle/>
          <a:p>
            <a:pPr algn="ctr"/>
            <a:r>
              <a:rPr lang="en-US" dirty="0">
                <a:solidFill>
                  <a:srgbClr val="0070C0"/>
                </a:solidFill>
              </a:rPr>
              <a:t>The Global Pandemic</a:t>
            </a:r>
          </a:p>
        </p:txBody>
      </p:sp>
      <p:sp>
        <p:nvSpPr>
          <p:cNvPr id="3" name="Content Placeholder 2">
            <a:extLst>
              <a:ext uri="{FF2B5EF4-FFF2-40B4-BE49-F238E27FC236}">
                <a16:creationId xmlns:a16="http://schemas.microsoft.com/office/drawing/2014/main" id="{92AA42EC-173B-4F97-9B04-50A25BD8AC9C}"/>
              </a:ext>
            </a:extLst>
          </p:cNvPr>
          <p:cNvSpPr>
            <a:spLocks noGrp="1"/>
          </p:cNvSpPr>
          <p:nvPr>
            <p:ph idx="1"/>
          </p:nvPr>
        </p:nvSpPr>
        <p:spPr>
          <a:xfrm>
            <a:off x="0" y="1338986"/>
            <a:ext cx="9255760" cy="4966896"/>
          </a:xfrm>
        </p:spPr>
        <p:txBody>
          <a:bodyPr>
            <a:normAutofit/>
          </a:bodyPr>
          <a:lstStyle/>
          <a:p>
            <a:r>
              <a:rPr lang="en-US" dirty="0"/>
              <a:t>Coronavirus disease 2019 (COVID-19) is caused by severe acute respiratory syndrome coronavirus 2 (SARS-CoV-2). </a:t>
            </a:r>
          </a:p>
          <a:p>
            <a:r>
              <a:rPr lang="en-US" dirty="0"/>
              <a:t>Symptoms of COVID-19 often include fever, cough, headache, fatigue, breathing difficulties, and loss of smell and taste.</a:t>
            </a:r>
          </a:p>
          <a:p>
            <a:r>
              <a:rPr lang="en-US" dirty="0"/>
              <a:t>Symptoms may begin one to fourteen days after exposure to the virus. </a:t>
            </a:r>
          </a:p>
          <a:p>
            <a:r>
              <a:rPr lang="en-US" dirty="0"/>
              <a:t>Of those people who develop symptoms:</a:t>
            </a:r>
          </a:p>
          <a:p>
            <a:pPr lvl="1">
              <a:buFont typeface="Courier New" panose="02070309020205020404" pitchFamily="49" charset="0"/>
              <a:buChar char="o"/>
            </a:pPr>
            <a:r>
              <a:rPr lang="en-US" dirty="0"/>
              <a:t>81% develop mild to moderate symptoms (up to mild pneumonia) </a:t>
            </a:r>
          </a:p>
          <a:p>
            <a:pPr lvl="1">
              <a:buFont typeface="Courier New" panose="02070309020205020404" pitchFamily="49" charset="0"/>
              <a:buChar char="o"/>
            </a:pPr>
            <a:r>
              <a:rPr lang="en-US" dirty="0"/>
              <a:t>14% develop severe symptoms (dyspnea, hypoxia, or more than 50% lung involvement on imaging), and </a:t>
            </a:r>
          </a:p>
          <a:p>
            <a:pPr lvl="1">
              <a:buFont typeface="Courier New" panose="02070309020205020404" pitchFamily="49" charset="0"/>
              <a:buChar char="o"/>
            </a:pPr>
            <a:r>
              <a:rPr lang="en-US" dirty="0"/>
              <a:t>5% suffer critical symptoms (respiratory failure, shock, or multi-organ dysfunction).</a:t>
            </a:r>
          </a:p>
        </p:txBody>
      </p:sp>
      <p:sp>
        <p:nvSpPr>
          <p:cNvPr id="4" name="Slide Number Placeholder 3">
            <a:extLst>
              <a:ext uri="{FF2B5EF4-FFF2-40B4-BE49-F238E27FC236}">
                <a16:creationId xmlns:a16="http://schemas.microsoft.com/office/drawing/2014/main" id="{5E8F65DB-92E6-4B72-B3F8-B4FE0FEA8B39}"/>
              </a:ext>
            </a:extLst>
          </p:cNvPr>
          <p:cNvSpPr>
            <a:spLocks noGrp="1"/>
          </p:cNvSpPr>
          <p:nvPr>
            <p:ph type="sldNum" sz="quarter" idx="12"/>
          </p:nvPr>
        </p:nvSpPr>
        <p:spPr/>
        <p:txBody>
          <a:bodyPr/>
          <a:lstStyle/>
          <a:p>
            <a:fld id="{1D2EA5EF-C699-AF4C-BA42-C0A1CAAB713C}" type="slidenum">
              <a:rPr lang="en-US" smtClean="0"/>
              <a:t>16</a:t>
            </a:fld>
            <a:endParaRPr lang="en-US"/>
          </a:p>
        </p:txBody>
      </p:sp>
      <p:pic>
        <p:nvPicPr>
          <p:cNvPr id="5" name="Picture 4">
            <a:extLst>
              <a:ext uri="{FF2B5EF4-FFF2-40B4-BE49-F238E27FC236}">
                <a16:creationId xmlns:a16="http://schemas.microsoft.com/office/drawing/2014/main" id="{2CD61F49-E273-4428-A4F8-178928B1C40F}"/>
              </a:ext>
            </a:extLst>
          </p:cNvPr>
          <p:cNvPicPr>
            <a:picLocks noChangeAspect="1"/>
          </p:cNvPicPr>
          <p:nvPr/>
        </p:nvPicPr>
        <p:blipFill>
          <a:blip r:embed="rId3"/>
          <a:stretch>
            <a:fillRect/>
          </a:stretch>
        </p:blipFill>
        <p:spPr>
          <a:xfrm>
            <a:off x="7886628" y="0"/>
            <a:ext cx="1290320" cy="1046566"/>
          </a:xfrm>
          <a:prstGeom prst="rect">
            <a:avLst/>
          </a:prstGeom>
        </p:spPr>
      </p:pic>
    </p:spTree>
    <p:extLst>
      <p:ext uri="{BB962C8B-B14F-4D97-AF65-F5344CB8AC3E}">
        <p14:creationId xmlns:p14="http://schemas.microsoft.com/office/powerpoint/2010/main" val="1688215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45B7A-4C94-49AC-89CF-6C844094F062}"/>
              </a:ext>
            </a:extLst>
          </p:cNvPr>
          <p:cNvSpPr>
            <a:spLocks noGrp="1"/>
          </p:cNvSpPr>
          <p:nvPr>
            <p:ph type="title"/>
          </p:nvPr>
        </p:nvSpPr>
        <p:spPr>
          <a:xfrm>
            <a:off x="457201" y="20639"/>
            <a:ext cx="8315569" cy="1143000"/>
          </a:xfrm>
        </p:spPr>
        <p:txBody>
          <a:bodyPr/>
          <a:lstStyle/>
          <a:p>
            <a:pPr algn="ctr"/>
            <a:r>
              <a:rPr lang="en-US" dirty="0">
                <a:solidFill>
                  <a:srgbClr val="0070C0"/>
                </a:solidFill>
              </a:rPr>
              <a:t>A Decentralized Strategy </a:t>
            </a:r>
          </a:p>
        </p:txBody>
      </p:sp>
      <p:sp>
        <p:nvSpPr>
          <p:cNvPr id="3" name="Content Placeholder 2">
            <a:extLst>
              <a:ext uri="{FF2B5EF4-FFF2-40B4-BE49-F238E27FC236}">
                <a16:creationId xmlns:a16="http://schemas.microsoft.com/office/drawing/2014/main" id="{DC192736-5FD5-4171-9580-F03AEFF5D2B9}"/>
              </a:ext>
            </a:extLst>
          </p:cNvPr>
          <p:cNvSpPr>
            <a:spLocks noGrp="1"/>
          </p:cNvSpPr>
          <p:nvPr>
            <p:ph idx="1"/>
          </p:nvPr>
        </p:nvSpPr>
        <p:spPr>
          <a:xfrm>
            <a:off x="-110420" y="1791950"/>
            <a:ext cx="3941063" cy="4570183"/>
          </a:xfrm>
        </p:spPr>
        <p:txBody>
          <a:bodyPr>
            <a:normAutofit/>
          </a:bodyPr>
          <a:lstStyle/>
          <a:p>
            <a:pPr lvl="1"/>
            <a:r>
              <a:rPr lang="en-US" dirty="0"/>
              <a:t>Quarantines</a:t>
            </a:r>
          </a:p>
          <a:p>
            <a:pPr lvl="1"/>
            <a:endParaRPr lang="en-US" dirty="0"/>
          </a:p>
          <a:p>
            <a:pPr lvl="1"/>
            <a:r>
              <a:rPr lang="en-US" dirty="0"/>
              <a:t>Mask Mandates</a:t>
            </a:r>
          </a:p>
          <a:p>
            <a:pPr lvl="1"/>
            <a:endParaRPr lang="en-US" dirty="0"/>
          </a:p>
          <a:p>
            <a:pPr lvl="1"/>
            <a:r>
              <a:rPr lang="en-US" dirty="0"/>
              <a:t>Shut Downs</a:t>
            </a:r>
          </a:p>
          <a:p>
            <a:pPr lvl="1"/>
            <a:endParaRPr lang="en-US" dirty="0"/>
          </a:p>
          <a:p>
            <a:pPr lvl="1"/>
            <a:r>
              <a:rPr lang="en-US" dirty="0"/>
              <a:t>Test and Trace</a:t>
            </a:r>
          </a:p>
          <a:p>
            <a:endParaRPr lang="en-US" dirty="0"/>
          </a:p>
        </p:txBody>
      </p:sp>
      <p:sp>
        <p:nvSpPr>
          <p:cNvPr id="4" name="Slide Number Placeholder 3">
            <a:extLst>
              <a:ext uri="{FF2B5EF4-FFF2-40B4-BE49-F238E27FC236}">
                <a16:creationId xmlns:a16="http://schemas.microsoft.com/office/drawing/2014/main" id="{8CD240CB-52B4-4C31-BFF0-1A8FECF85E09}"/>
              </a:ext>
            </a:extLst>
          </p:cNvPr>
          <p:cNvSpPr>
            <a:spLocks noGrp="1"/>
          </p:cNvSpPr>
          <p:nvPr>
            <p:ph type="sldNum" sz="quarter" idx="12"/>
          </p:nvPr>
        </p:nvSpPr>
        <p:spPr/>
        <p:txBody>
          <a:bodyPr/>
          <a:lstStyle/>
          <a:p>
            <a:fld id="{1D2EA5EF-C699-AF4C-BA42-C0A1CAAB713C}" type="slidenum">
              <a:rPr lang="en-US" smtClean="0"/>
              <a:t>17</a:t>
            </a:fld>
            <a:endParaRPr lang="en-US"/>
          </a:p>
        </p:txBody>
      </p:sp>
    </p:spTree>
    <p:extLst>
      <p:ext uri="{BB962C8B-B14F-4D97-AF65-F5344CB8AC3E}">
        <p14:creationId xmlns:p14="http://schemas.microsoft.com/office/powerpoint/2010/main" val="2242320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9961D-2D97-4129-8977-08A8870B5F7E}"/>
              </a:ext>
            </a:extLst>
          </p:cNvPr>
          <p:cNvSpPr>
            <a:spLocks noGrp="1"/>
          </p:cNvSpPr>
          <p:nvPr>
            <p:ph type="title"/>
          </p:nvPr>
        </p:nvSpPr>
        <p:spPr>
          <a:xfrm>
            <a:off x="414215" y="0"/>
            <a:ext cx="8315569" cy="813816"/>
          </a:xfrm>
        </p:spPr>
        <p:txBody>
          <a:bodyPr/>
          <a:lstStyle/>
          <a:p>
            <a:pPr algn="ctr"/>
            <a:r>
              <a:rPr lang="en-US" dirty="0">
                <a:solidFill>
                  <a:srgbClr val="0070C0"/>
                </a:solidFill>
              </a:rPr>
              <a:t>Financial Impact </a:t>
            </a:r>
          </a:p>
        </p:txBody>
      </p:sp>
      <p:sp>
        <p:nvSpPr>
          <p:cNvPr id="4" name="Slide Number Placeholder 3">
            <a:extLst>
              <a:ext uri="{FF2B5EF4-FFF2-40B4-BE49-F238E27FC236}">
                <a16:creationId xmlns:a16="http://schemas.microsoft.com/office/drawing/2014/main" id="{C795D10E-9F24-47E8-A5C8-6BAD051D0D35}"/>
              </a:ext>
            </a:extLst>
          </p:cNvPr>
          <p:cNvSpPr>
            <a:spLocks noGrp="1"/>
          </p:cNvSpPr>
          <p:nvPr>
            <p:ph type="sldNum" sz="quarter" idx="12"/>
          </p:nvPr>
        </p:nvSpPr>
        <p:spPr/>
        <p:txBody>
          <a:bodyPr/>
          <a:lstStyle/>
          <a:p>
            <a:fld id="{1D2EA5EF-C699-AF4C-BA42-C0A1CAAB713C}" type="slidenum">
              <a:rPr lang="en-US" smtClean="0"/>
              <a:t>18</a:t>
            </a:fld>
            <a:endParaRPr lang="en-US"/>
          </a:p>
        </p:txBody>
      </p:sp>
      <p:pic>
        <p:nvPicPr>
          <p:cNvPr id="9" name="Picture 8">
            <a:extLst>
              <a:ext uri="{FF2B5EF4-FFF2-40B4-BE49-F238E27FC236}">
                <a16:creationId xmlns:a16="http://schemas.microsoft.com/office/drawing/2014/main" id="{61D56F75-0371-432E-AC88-32D3827EA781}"/>
              </a:ext>
            </a:extLst>
          </p:cNvPr>
          <p:cNvPicPr>
            <a:picLocks noChangeAspect="1"/>
          </p:cNvPicPr>
          <p:nvPr/>
        </p:nvPicPr>
        <p:blipFill>
          <a:blip r:embed="rId3"/>
          <a:stretch>
            <a:fillRect/>
          </a:stretch>
        </p:blipFill>
        <p:spPr>
          <a:xfrm>
            <a:off x="0" y="1005840"/>
            <a:ext cx="9144000" cy="4809861"/>
          </a:xfrm>
          <a:prstGeom prst="rect">
            <a:avLst/>
          </a:prstGeom>
        </p:spPr>
      </p:pic>
    </p:spTree>
    <p:extLst>
      <p:ext uri="{BB962C8B-B14F-4D97-AF65-F5344CB8AC3E}">
        <p14:creationId xmlns:p14="http://schemas.microsoft.com/office/powerpoint/2010/main" val="977546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045A-DBB7-46DA-A5CE-6555E5FC8917}"/>
              </a:ext>
            </a:extLst>
          </p:cNvPr>
          <p:cNvSpPr>
            <a:spLocks noGrp="1"/>
          </p:cNvSpPr>
          <p:nvPr>
            <p:ph type="title"/>
          </p:nvPr>
        </p:nvSpPr>
        <p:spPr>
          <a:xfrm>
            <a:off x="457202" y="0"/>
            <a:ext cx="8315569" cy="1143000"/>
          </a:xfrm>
        </p:spPr>
        <p:txBody>
          <a:bodyPr/>
          <a:lstStyle/>
          <a:p>
            <a:pPr algn="ctr"/>
            <a:r>
              <a:rPr lang="en-US" dirty="0">
                <a:solidFill>
                  <a:srgbClr val="0070C0"/>
                </a:solidFill>
              </a:rPr>
              <a:t>Hospitalizations</a:t>
            </a:r>
          </a:p>
        </p:txBody>
      </p:sp>
      <p:sp>
        <p:nvSpPr>
          <p:cNvPr id="4" name="Slide Number Placeholder 3">
            <a:extLst>
              <a:ext uri="{FF2B5EF4-FFF2-40B4-BE49-F238E27FC236}">
                <a16:creationId xmlns:a16="http://schemas.microsoft.com/office/drawing/2014/main" id="{0D9BC310-8084-4A5A-871D-1FEE107C7383}"/>
              </a:ext>
            </a:extLst>
          </p:cNvPr>
          <p:cNvSpPr>
            <a:spLocks noGrp="1"/>
          </p:cNvSpPr>
          <p:nvPr>
            <p:ph type="sldNum" sz="quarter" idx="12"/>
          </p:nvPr>
        </p:nvSpPr>
        <p:spPr/>
        <p:txBody>
          <a:bodyPr/>
          <a:lstStyle/>
          <a:p>
            <a:fld id="{1D2EA5EF-C699-AF4C-BA42-C0A1CAAB713C}" type="slidenum">
              <a:rPr lang="en-US" smtClean="0"/>
              <a:t>19</a:t>
            </a:fld>
            <a:endParaRPr lang="en-US"/>
          </a:p>
        </p:txBody>
      </p:sp>
      <p:pic>
        <p:nvPicPr>
          <p:cNvPr id="6" name="Picture 5">
            <a:extLst>
              <a:ext uri="{FF2B5EF4-FFF2-40B4-BE49-F238E27FC236}">
                <a16:creationId xmlns:a16="http://schemas.microsoft.com/office/drawing/2014/main" id="{56B03EED-E75B-4BDC-A4C5-ECECFD620079}"/>
              </a:ext>
            </a:extLst>
          </p:cNvPr>
          <p:cNvPicPr>
            <a:picLocks noChangeAspect="1"/>
          </p:cNvPicPr>
          <p:nvPr/>
        </p:nvPicPr>
        <p:blipFill>
          <a:blip r:embed="rId2"/>
          <a:stretch>
            <a:fillRect/>
          </a:stretch>
        </p:blipFill>
        <p:spPr>
          <a:xfrm>
            <a:off x="0" y="1017333"/>
            <a:ext cx="9144000" cy="4996658"/>
          </a:xfrm>
          <a:prstGeom prst="rect">
            <a:avLst/>
          </a:prstGeom>
        </p:spPr>
      </p:pic>
    </p:spTree>
    <p:extLst>
      <p:ext uri="{BB962C8B-B14F-4D97-AF65-F5344CB8AC3E}">
        <p14:creationId xmlns:p14="http://schemas.microsoft.com/office/powerpoint/2010/main" val="294400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Disclosures</a:t>
            </a:r>
          </a:p>
        </p:txBody>
      </p:sp>
      <p:sp>
        <p:nvSpPr>
          <p:cNvPr id="3" name="Content Placeholder 2"/>
          <p:cNvSpPr>
            <a:spLocks noGrp="1"/>
          </p:cNvSpPr>
          <p:nvPr>
            <p:ph idx="1"/>
          </p:nvPr>
        </p:nvSpPr>
        <p:spPr/>
        <p:txBody>
          <a:bodyPr>
            <a:normAutofit/>
          </a:bodyPr>
          <a:lstStyle/>
          <a:p>
            <a:pPr marL="0" indent="0">
              <a:lnSpc>
                <a:spcPct val="120000"/>
              </a:lnSpc>
              <a:spcBef>
                <a:spcPts val="0"/>
              </a:spcBef>
              <a:buNone/>
            </a:pPr>
            <a:r>
              <a:rPr lang="en-US" kern="0" dirty="0"/>
              <a:t>“This program is supported by the Health Resources and Services Administration (HRSA) of the U.S. Department of Health and Human Services (HHS) as part of an award totaling </a:t>
            </a:r>
            <a:r>
              <a:rPr lang="en-US" kern="0"/>
              <a:t>$3,845,677 </a:t>
            </a:r>
            <a:r>
              <a:rPr lang="en-US" kern="0" dirty="0"/>
              <a:t>with zero percentage financed with nongovernmental sources. The contents are those of the author(s) and do not necessarily represent the official views of, nor an endorsement, by HRSA, HHS or the U.S. Government.”</a:t>
            </a:r>
          </a:p>
          <a:p>
            <a:pPr marL="0" indent="0">
              <a:lnSpc>
                <a:spcPct val="120000"/>
              </a:lnSpc>
              <a:spcBef>
                <a:spcPts val="0"/>
              </a:spcBef>
              <a:buNone/>
            </a:pPr>
            <a:endParaRPr lang="en-US" kern="0" dirty="0"/>
          </a:p>
          <a:p>
            <a:pPr marL="0" indent="0">
              <a:lnSpc>
                <a:spcPct val="120000"/>
              </a:lnSpc>
              <a:spcBef>
                <a:spcPts val="0"/>
              </a:spcBef>
              <a:buNone/>
            </a:pPr>
            <a:endParaRPr lang="en-US" kern="0" dirty="0"/>
          </a:p>
        </p:txBody>
      </p:sp>
      <p:sp>
        <p:nvSpPr>
          <p:cNvPr id="4" name="Slide Number Placeholder 3"/>
          <p:cNvSpPr>
            <a:spLocks noGrp="1"/>
          </p:cNvSpPr>
          <p:nvPr>
            <p:ph type="sldNum" sz="quarter" idx="12"/>
          </p:nvPr>
        </p:nvSpPr>
        <p:spPr/>
        <p:txBody>
          <a:bodyPr/>
          <a:lstStyle/>
          <a:p>
            <a:fld id="{1D2EA5EF-C699-AF4C-BA42-C0A1CAAB713C}" type="slidenum">
              <a:rPr lang="en-US" smtClean="0"/>
              <a:t>2</a:t>
            </a:fld>
            <a:endParaRPr lang="en-US"/>
          </a:p>
        </p:txBody>
      </p:sp>
    </p:spTree>
    <p:extLst>
      <p:ext uri="{BB962C8B-B14F-4D97-AF65-F5344CB8AC3E}">
        <p14:creationId xmlns:p14="http://schemas.microsoft.com/office/powerpoint/2010/main" val="3295648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0D949-7E1F-4F1B-8065-55D2514ECFC7}"/>
              </a:ext>
            </a:extLst>
          </p:cNvPr>
          <p:cNvSpPr>
            <a:spLocks noGrp="1"/>
          </p:cNvSpPr>
          <p:nvPr>
            <p:ph type="title"/>
          </p:nvPr>
        </p:nvSpPr>
        <p:spPr>
          <a:xfrm>
            <a:off x="414215" y="0"/>
            <a:ext cx="8315569" cy="841248"/>
          </a:xfrm>
        </p:spPr>
        <p:txBody>
          <a:bodyPr/>
          <a:lstStyle/>
          <a:p>
            <a:pPr algn="ctr"/>
            <a:r>
              <a:rPr lang="en-US" dirty="0">
                <a:solidFill>
                  <a:srgbClr val="0070C0"/>
                </a:solidFill>
              </a:rPr>
              <a:t>Deaths</a:t>
            </a:r>
          </a:p>
        </p:txBody>
      </p:sp>
      <p:sp>
        <p:nvSpPr>
          <p:cNvPr id="4" name="Slide Number Placeholder 3">
            <a:extLst>
              <a:ext uri="{FF2B5EF4-FFF2-40B4-BE49-F238E27FC236}">
                <a16:creationId xmlns:a16="http://schemas.microsoft.com/office/drawing/2014/main" id="{3B3D7657-23A2-42FB-A444-7FB0FD1B3827}"/>
              </a:ext>
            </a:extLst>
          </p:cNvPr>
          <p:cNvSpPr>
            <a:spLocks noGrp="1"/>
          </p:cNvSpPr>
          <p:nvPr>
            <p:ph type="sldNum" sz="quarter" idx="12"/>
          </p:nvPr>
        </p:nvSpPr>
        <p:spPr/>
        <p:txBody>
          <a:bodyPr/>
          <a:lstStyle/>
          <a:p>
            <a:fld id="{1D2EA5EF-C699-AF4C-BA42-C0A1CAAB713C}" type="slidenum">
              <a:rPr lang="en-US" smtClean="0"/>
              <a:t>20</a:t>
            </a:fld>
            <a:endParaRPr lang="en-US"/>
          </a:p>
        </p:txBody>
      </p:sp>
      <p:pic>
        <p:nvPicPr>
          <p:cNvPr id="10" name="Picture 9">
            <a:extLst>
              <a:ext uri="{FF2B5EF4-FFF2-40B4-BE49-F238E27FC236}">
                <a16:creationId xmlns:a16="http://schemas.microsoft.com/office/drawing/2014/main" id="{C2C15CCB-E988-49D0-85DF-EFB0D28C681C}"/>
              </a:ext>
            </a:extLst>
          </p:cNvPr>
          <p:cNvPicPr>
            <a:picLocks noChangeAspect="1"/>
          </p:cNvPicPr>
          <p:nvPr/>
        </p:nvPicPr>
        <p:blipFill>
          <a:blip r:embed="rId3"/>
          <a:stretch>
            <a:fillRect/>
          </a:stretch>
        </p:blipFill>
        <p:spPr>
          <a:xfrm>
            <a:off x="64008" y="841248"/>
            <a:ext cx="9171432" cy="4986098"/>
          </a:xfrm>
          <a:prstGeom prst="rect">
            <a:avLst/>
          </a:prstGeom>
        </p:spPr>
      </p:pic>
    </p:spTree>
    <p:extLst>
      <p:ext uri="{BB962C8B-B14F-4D97-AF65-F5344CB8AC3E}">
        <p14:creationId xmlns:p14="http://schemas.microsoft.com/office/powerpoint/2010/main" val="1436538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0D949-7E1F-4F1B-8065-55D2514ECFC7}"/>
              </a:ext>
            </a:extLst>
          </p:cNvPr>
          <p:cNvSpPr>
            <a:spLocks noGrp="1"/>
          </p:cNvSpPr>
          <p:nvPr>
            <p:ph type="title"/>
          </p:nvPr>
        </p:nvSpPr>
        <p:spPr>
          <a:xfrm>
            <a:off x="314962" y="-8128"/>
            <a:ext cx="8315569" cy="896112"/>
          </a:xfrm>
        </p:spPr>
        <p:txBody>
          <a:bodyPr/>
          <a:lstStyle/>
          <a:p>
            <a:pPr algn="ctr"/>
            <a:r>
              <a:rPr lang="en-US" dirty="0">
                <a:solidFill>
                  <a:srgbClr val="0070C0"/>
                </a:solidFill>
              </a:rPr>
              <a:t>Deaths</a:t>
            </a:r>
          </a:p>
        </p:txBody>
      </p:sp>
      <p:sp>
        <p:nvSpPr>
          <p:cNvPr id="4" name="Slide Number Placeholder 3">
            <a:extLst>
              <a:ext uri="{FF2B5EF4-FFF2-40B4-BE49-F238E27FC236}">
                <a16:creationId xmlns:a16="http://schemas.microsoft.com/office/drawing/2014/main" id="{3B3D7657-23A2-42FB-A444-7FB0FD1B3827}"/>
              </a:ext>
            </a:extLst>
          </p:cNvPr>
          <p:cNvSpPr>
            <a:spLocks noGrp="1"/>
          </p:cNvSpPr>
          <p:nvPr>
            <p:ph type="sldNum" sz="quarter" idx="12"/>
          </p:nvPr>
        </p:nvSpPr>
        <p:spPr/>
        <p:txBody>
          <a:bodyPr/>
          <a:lstStyle/>
          <a:p>
            <a:fld id="{1D2EA5EF-C699-AF4C-BA42-C0A1CAAB713C}" type="slidenum">
              <a:rPr lang="en-US" smtClean="0"/>
              <a:t>21</a:t>
            </a:fld>
            <a:endParaRPr lang="en-US"/>
          </a:p>
        </p:txBody>
      </p:sp>
      <p:pic>
        <p:nvPicPr>
          <p:cNvPr id="7" name="Picture 6">
            <a:extLst>
              <a:ext uri="{FF2B5EF4-FFF2-40B4-BE49-F238E27FC236}">
                <a16:creationId xmlns:a16="http://schemas.microsoft.com/office/drawing/2014/main" id="{3CCE5D13-480C-443E-A02D-DBB5209CF4A1}"/>
              </a:ext>
            </a:extLst>
          </p:cNvPr>
          <p:cNvPicPr>
            <a:picLocks noChangeAspect="1"/>
          </p:cNvPicPr>
          <p:nvPr/>
        </p:nvPicPr>
        <p:blipFill rotWithShape="1">
          <a:blip r:embed="rId3"/>
          <a:srcRect l="3445" t="5339" r="4500"/>
          <a:stretch/>
        </p:blipFill>
        <p:spPr>
          <a:xfrm>
            <a:off x="1" y="815902"/>
            <a:ext cx="9080428" cy="5312664"/>
          </a:xfrm>
          <a:prstGeom prst="rect">
            <a:avLst/>
          </a:prstGeom>
        </p:spPr>
      </p:pic>
    </p:spTree>
    <p:extLst>
      <p:ext uri="{BB962C8B-B14F-4D97-AF65-F5344CB8AC3E}">
        <p14:creationId xmlns:p14="http://schemas.microsoft.com/office/powerpoint/2010/main" val="1450917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D554-F0D5-468D-9544-EA2CD655D42C}"/>
              </a:ext>
            </a:extLst>
          </p:cNvPr>
          <p:cNvSpPr>
            <a:spLocks noGrp="1"/>
          </p:cNvSpPr>
          <p:nvPr>
            <p:ph type="title"/>
          </p:nvPr>
        </p:nvSpPr>
        <p:spPr>
          <a:xfrm>
            <a:off x="0" y="133127"/>
            <a:ext cx="8928219" cy="1143000"/>
          </a:xfrm>
        </p:spPr>
        <p:txBody>
          <a:bodyPr/>
          <a:lstStyle/>
          <a:p>
            <a:pPr algn="ctr"/>
            <a:r>
              <a:rPr lang="en-US" dirty="0">
                <a:solidFill>
                  <a:srgbClr val="0070C0"/>
                </a:solidFill>
              </a:rPr>
              <a:t>COVID Among People Who Use Drugs (PWUDs)</a:t>
            </a:r>
          </a:p>
        </p:txBody>
      </p:sp>
      <p:sp>
        <p:nvSpPr>
          <p:cNvPr id="3" name="Content Placeholder 2">
            <a:extLst>
              <a:ext uri="{FF2B5EF4-FFF2-40B4-BE49-F238E27FC236}">
                <a16:creationId xmlns:a16="http://schemas.microsoft.com/office/drawing/2014/main" id="{77BA5680-632E-4D53-A4DC-CB27E59329CB}"/>
              </a:ext>
            </a:extLst>
          </p:cNvPr>
          <p:cNvSpPr>
            <a:spLocks noGrp="1"/>
          </p:cNvSpPr>
          <p:nvPr>
            <p:ph idx="1"/>
          </p:nvPr>
        </p:nvSpPr>
        <p:spPr>
          <a:xfrm>
            <a:off x="0" y="1853615"/>
            <a:ext cx="9217152" cy="3584129"/>
          </a:xfrm>
        </p:spPr>
        <p:txBody>
          <a:bodyPr>
            <a:normAutofit/>
          </a:bodyPr>
          <a:lstStyle/>
          <a:p>
            <a:r>
              <a:rPr lang="en-US" dirty="0">
                <a:latin typeface="+mj-lt"/>
              </a:rPr>
              <a:t>A</a:t>
            </a:r>
            <a:r>
              <a:rPr lang="en-US" b="0" i="0" dirty="0">
                <a:effectLst/>
                <a:latin typeface="+mj-lt"/>
              </a:rPr>
              <a:t>n analysis of electronic health records from more than 73 million patients found that </a:t>
            </a:r>
            <a:r>
              <a:rPr lang="en-US" dirty="0">
                <a:latin typeface="+mj-lt"/>
              </a:rPr>
              <a:t>while people with Substance Use Disorders (SUDs) made up only 10.3% of the sample, they accounted for 15.6% of COVID-19 diagnosis. </a:t>
            </a:r>
          </a:p>
          <a:p>
            <a:endParaRPr lang="en-US" dirty="0">
              <a:latin typeface="+mj-lt"/>
            </a:endParaRPr>
          </a:p>
          <a:p>
            <a:r>
              <a:rPr lang="en-US" dirty="0">
                <a:latin typeface="+mj-lt"/>
              </a:rPr>
              <a:t>People with SUDs were more likely to experience severe COVID-19 outcomes including hospitalization (41% versus 30%) and death (9.6% versus 6.6%).</a:t>
            </a:r>
          </a:p>
        </p:txBody>
      </p:sp>
      <p:sp>
        <p:nvSpPr>
          <p:cNvPr id="4" name="Slide Number Placeholder 3">
            <a:extLst>
              <a:ext uri="{FF2B5EF4-FFF2-40B4-BE49-F238E27FC236}">
                <a16:creationId xmlns:a16="http://schemas.microsoft.com/office/drawing/2014/main" id="{3340D425-3E66-480A-856E-970B009AB565}"/>
              </a:ext>
            </a:extLst>
          </p:cNvPr>
          <p:cNvSpPr>
            <a:spLocks noGrp="1"/>
          </p:cNvSpPr>
          <p:nvPr>
            <p:ph type="sldNum" sz="quarter" idx="12"/>
          </p:nvPr>
        </p:nvSpPr>
        <p:spPr/>
        <p:txBody>
          <a:bodyPr/>
          <a:lstStyle/>
          <a:p>
            <a:fld id="{1D2EA5EF-C699-AF4C-BA42-C0A1CAAB713C}" type="slidenum">
              <a:rPr lang="en-US" smtClean="0"/>
              <a:t>22</a:t>
            </a:fld>
            <a:endParaRPr lang="en-US"/>
          </a:p>
        </p:txBody>
      </p:sp>
    </p:spTree>
    <p:extLst>
      <p:ext uri="{BB962C8B-B14F-4D97-AF65-F5344CB8AC3E}">
        <p14:creationId xmlns:p14="http://schemas.microsoft.com/office/powerpoint/2010/main" val="4126443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9CFF66-0375-4F8C-9EF0-DBDC796641DD}"/>
              </a:ext>
            </a:extLst>
          </p:cNvPr>
          <p:cNvSpPr>
            <a:spLocks noGrp="1"/>
          </p:cNvSpPr>
          <p:nvPr>
            <p:ph idx="1"/>
          </p:nvPr>
        </p:nvSpPr>
        <p:spPr>
          <a:xfrm>
            <a:off x="0" y="1996443"/>
            <a:ext cx="9144000" cy="3619497"/>
          </a:xfrm>
        </p:spPr>
        <p:txBody>
          <a:bodyPr/>
          <a:lstStyle/>
          <a:p>
            <a:r>
              <a:rPr lang="en-US" dirty="0"/>
              <a:t>Prior to the pandemic, only 27% of specialty addiction  treatment facilities in the United States reported having telehealth capabilities. </a:t>
            </a:r>
          </a:p>
          <a:p>
            <a:endParaRPr lang="en-US" dirty="0"/>
          </a:p>
          <a:p>
            <a:r>
              <a:rPr lang="en-US" dirty="0"/>
              <a:t>Among individuals with private insurance and Medicare, telehealth was used in 0.1% of addiction treatment visits.</a:t>
            </a:r>
          </a:p>
        </p:txBody>
      </p:sp>
      <p:sp>
        <p:nvSpPr>
          <p:cNvPr id="4" name="Slide Number Placeholder 3">
            <a:extLst>
              <a:ext uri="{FF2B5EF4-FFF2-40B4-BE49-F238E27FC236}">
                <a16:creationId xmlns:a16="http://schemas.microsoft.com/office/drawing/2014/main" id="{51C6F8BE-CFA4-41D2-A51A-E347AF92B2F3}"/>
              </a:ext>
            </a:extLst>
          </p:cNvPr>
          <p:cNvSpPr>
            <a:spLocks noGrp="1"/>
          </p:cNvSpPr>
          <p:nvPr>
            <p:ph type="sldNum" sz="quarter" idx="12"/>
          </p:nvPr>
        </p:nvSpPr>
        <p:spPr/>
        <p:txBody>
          <a:bodyPr/>
          <a:lstStyle/>
          <a:p>
            <a:fld id="{1D2EA5EF-C699-AF4C-BA42-C0A1CAAB713C}" type="slidenum">
              <a:rPr lang="en-US" smtClean="0"/>
              <a:t>23</a:t>
            </a:fld>
            <a:endParaRPr lang="en-US"/>
          </a:p>
        </p:txBody>
      </p:sp>
      <p:sp>
        <p:nvSpPr>
          <p:cNvPr id="7" name="Title 1">
            <a:extLst>
              <a:ext uri="{FF2B5EF4-FFF2-40B4-BE49-F238E27FC236}">
                <a16:creationId xmlns:a16="http://schemas.microsoft.com/office/drawing/2014/main" id="{891EEAE4-5B08-4816-A047-843A0C1E3213}"/>
              </a:ext>
            </a:extLst>
          </p:cNvPr>
          <p:cNvSpPr>
            <a:spLocks noGrp="1"/>
          </p:cNvSpPr>
          <p:nvPr>
            <p:ph type="title"/>
          </p:nvPr>
        </p:nvSpPr>
        <p:spPr>
          <a:xfrm>
            <a:off x="31786" y="163501"/>
            <a:ext cx="9080428" cy="1143000"/>
          </a:xfrm>
        </p:spPr>
        <p:txBody>
          <a:bodyPr/>
          <a:lstStyle/>
          <a:p>
            <a:pPr algn="ctr"/>
            <a:r>
              <a:rPr lang="en-US" dirty="0">
                <a:solidFill>
                  <a:srgbClr val="0070C0"/>
                </a:solidFill>
              </a:rPr>
              <a:t>What Steps Were Taken to Protect PWUDs?</a:t>
            </a:r>
          </a:p>
        </p:txBody>
      </p:sp>
    </p:spTree>
    <p:extLst>
      <p:ext uri="{BB962C8B-B14F-4D97-AF65-F5344CB8AC3E}">
        <p14:creationId xmlns:p14="http://schemas.microsoft.com/office/powerpoint/2010/main" val="3625039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C08BC-6B05-4B97-95A4-775D4CF46D47}"/>
              </a:ext>
            </a:extLst>
          </p:cNvPr>
          <p:cNvSpPr>
            <a:spLocks noGrp="1"/>
          </p:cNvSpPr>
          <p:nvPr>
            <p:ph type="title"/>
          </p:nvPr>
        </p:nvSpPr>
        <p:spPr>
          <a:xfrm>
            <a:off x="414215" y="167741"/>
            <a:ext cx="8315569" cy="1143000"/>
          </a:xfrm>
        </p:spPr>
        <p:txBody>
          <a:bodyPr/>
          <a:lstStyle/>
          <a:p>
            <a:pPr algn="ctr"/>
            <a:r>
              <a:rPr lang="en-US" dirty="0">
                <a:solidFill>
                  <a:srgbClr val="0070C0"/>
                </a:solidFill>
              </a:rPr>
              <a:t>What Steps Were Taken to Protect PWUDs?</a:t>
            </a:r>
          </a:p>
        </p:txBody>
      </p:sp>
      <p:sp>
        <p:nvSpPr>
          <p:cNvPr id="3" name="Content Placeholder 2">
            <a:extLst>
              <a:ext uri="{FF2B5EF4-FFF2-40B4-BE49-F238E27FC236}">
                <a16:creationId xmlns:a16="http://schemas.microsoft.com/office/drawing/2014/main" id="{949CFF66-0375-4F8C-9EF0-DBDC796641DD}"/>
              </a:ext>
            </a:extLst>
          </p:cNvPr>
          <p:cNvSpPr>
            <a:spLocks noGrp="1"/>
          </p:cNvSpPr>
          <p:nvPr>
            <p:ph idx="1"/>
          </p:nvPr>
        </p:nvSpPr>
        <p:spPr>
          <a:xfrm>
            <a:off x="0" y="1600203"/>
            <a:ext cx="9144000" cy="4367299"/>
          </a:xfrm>
        </p:spPr>
        <p:txBody>
          <a:bodyPr/>
          <a:lstStyle/>
          <a:p>
            <a:r>
              <a:rPr lang="en-US" dirty="0"/>
              <a:t>Substance Abuse and Mental Health Services Administration allowed for buprenorphine initiation without an in-person assessment. </a:t>
            </a:r>
          </a:p>
          <a:p>
            <a:pPr lvl="1"/>
            <a:r>
              <a:rPr lang="en-US" dirty="0"/>
              <a:t>A similar exception was not made for methadone. </a:t>
            </a:r>
          </a:p>
          <a:p>
            <a:pPr lvl="1"/>
            <a:endParaRPr lang="en-US" dirty="0"/>
          </a:p>
          <a:p>
            <a:r>
              <a:rPr lang="en-US" dirty="0"/>
              <a:t>Patients undergoing intake at a new provider who were   already taking methadone could undergo an intake  assessment via telehealth.</a:t>
            </a:r>
          </a:p>
          <a:p>
            <a:endParaRPr lang="en-US" dirty="0"/>
          </a:p>
          <a:p>
            <a:r>
              <a:rPr lang="en-US" dirty="0"/>
              <a:t>Virtual </a:t>
            </a:r>
            <a:r>
              <a:rPr kumimoji="0" lang="en-US" sz="2400" b="0" i="0" u="none" strike="noStrike" kern="1200" cap="none" spc="0" normalizeH="0" baseline="0" noProof="0" dirty="0">
                <a:ln>
                  <a:noFill/>
                </a:ln>
                <a:solidFill>
                  <a:srgbClr val="222222"/>
                </a:solidFill>
                <a:effectLst/>
                <a:uLnTx/>
                <a:uFillTx/>
                <a:latin typeface="Arial"/>
                <a:ea typeface="+mn-ea"/>
              </a:rPr>
              <a:t>overdose education</a:t>
            </a:r>
            <a:r>
              <a:rPr lang="en-US" dirty="0"/>
              <a:t> and naloxone by mail.</a:t>
            </a:r>
          </a:p>
        </p:txBody>
      </p:sp>
      <p:sp>
        <p:nvSpPr>
          <p:cNvPr id="4" name="Slide Number Placeholder 3">
            <a:extLst>
              <a:ext uri="{FF2B5EF4-FFF2-40B4-BE49-F238E27FC236}">
                <a16:creationId xmlns:a16="http://schemas.microsoft.com/office/drawing/2014/main" id="{51C6F8BE-CFA4-41D2-A51A-E347AF92B2F3}"/>
              </a:ext>
            </a:extLst>
          </p:cNvPr>
          <p:cNvSpPr>
            <a:spLocks noGrp="1"/>
          </p:cNvSpPr>
          <p:nvPr>
            <p:ph type="sldNum" sz="quarter" idx="12"/>
          </p:nvPr>
        </p:nvSpPr>
        <p:spPr/>
        <p:txBody>
          <a:bodyPr/>
          <a:lstStyle/>
          <a:p>
            <a:fld id="{1D2EA5EF-C699-AF4C-BA42-C0A1CAAB713C}" type="slidenum">
              <a:rPr lang="en-US" smtClean="0"/>
              <a:t>24</a:t>
            </a:fld>
            <a:endParaRPr lang="en-US"/>
          </a:p>
        </p:txBody>
      </p:sp>
    </p:spTree>
    <p:extLst>
      <p:ext uri="{BB962C8B-B14F-4D97-AF65-F5344CB8AC3E}">
        <p14:creationId xmlns:p14="http://schemas.microsoft.com/office/powerpoint/2010/main" val="232475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A01F0-B691-442B-B6FB-1002119220AB}"/>
              </a:ext>
            </a:extLst>
          </p:cNvPr>
          <p:cNvSpPr>
            <a:spLocks noGrp="1"/>
          </p:cNvSpPr>
          <p:nvPr>
            <p:ph type="title"/>
          </p:nvPr>
        </p:nvSpPr>
        <p:spPr>
          <a:xfrm>
            <a:off x="457202" y="10633"/>
            <a:ext cx="8315569" cy="867344"/>
          </a:xfrm>
        </p:spPr>
        <p:txBody>
          <a:bodyPr/>
          <a:lstStyle/>
          <a:p>
            <a:pPr algn="ctr"/>
            <a:r>
              <a:rPr lang="en-US" dirty="0">
                <a:solidFill>
                  <a:srgbClr val="0070C0"/>
                </a:solidFill>
              </a:rPr>
              <a:t>Overdose After the Pandemic</a:t>
            </a:r>
          </a:p>
        </p:txBody>
      </p:sp>
      <p:sp>
        <p:nvSpPr>
          <p:cNvPr id="4" name="Slide Number Placeholder 3">
            <a:extLst>
              <a:ext uri="{FF2B5EF4-FFF2-40B4-BE49-F238E27FC236}">
                <a16:creationId xmlns:a16="http://schemas.microsoft.com/office/drawing/2014/main" id="{5DD9958E-0F0C-4178-A76A-C98A4D7A8670}"/>
              </a:ext>
            </a:extLst>
          </p:cNvPr>
          <p:cNvSpPr>
            <a:spLocks noGrp="1"/>
          </p:cNvSpPr>
          <p:nvPr>
            <p:ph type="sldNum" sz="quarter" idx="12"/>
          </p:nvPr>
        </p:nvSpPr>
        <p:spPr/>
        <p:txBody>
          <a:bodyPr/>
          <a:lstStyle/>
          <a:p>
            <a:fld id="{1D2EA5EF-C699-AF4C-BA42-C0A1CAAB713C}" type="slidenum">
              <a:rPr lang="en-US" smtClean="0"/>
              <a:t>25</a:t>
            </a:fld>
            <a:endParaRPr lang="en-US"/>
          </a:p>
        </p:txBody>
      </p:sp>
      <p:pic>
        <p:nvPicPr>
          <p:cNvPr id="5" name="Picture 4">
            <a:extLst>
              <a:ext uri="{FF2B5EF4-FFF2-40B4-BE49-F238E27FC236}">
                <a16:creationId xmlns:a16="http://schemas.microsoft.com/office/drawing/2014/main" id="{7934086E-B4F9-421A-916C-2D59B032E287}"/>
              </a:ext>
            </a:extLst>
          </p:cNvPr>
          <p:cNvPicPr>
            <a:picLocks noChangeAspect="1"/>
          </p:cNvPicPr>
          <p:nvPr/>
        </p:nvPicPr>
        <p:blipFill rotWithShape="1">
          <a:blip r:embed="rId3"/>
          <a:srcRect t="19334" b="9466"/>
          <a:stretch/>
        </p:blipFill>
        <p:spPr>
          <a:xfrm>
            <a:off x="0" y="1133159"/>
            <a:ext cx="9144000" cy="5124170"/>
          </a:xfrm>
          <a:prstGeom prst="rect">
            <a:avLst/>
          </a:prstGeom>
        </p:spPr>
      </p:pic>
    </p:spTree>
    <p:extLst>
      <p:ext uri="{BB962C8B-B14F-4D97-AF65-F5344CB8AC3E}">
        <p14:creationId xmlns:p14="http://schemas.microsoft.com/office/powerpoint/2010/main" val="5644403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31A2E-CD9B-4A6D-89E3-8D81EC6BDAED}"/>
              </a:ext>
            </a:extLst>
          </p:cNvPr>
          <p:cNvSpPr>
            <a:spLocks noGrp="1"/>
          </p:cNvSpPr>
          <p:nvPr>
            <p:ph type="title"/>
          </p:nvPr>
        </p:nvSpPr>
        <p:spPr>
          <a:xfrm>
            <a:off x="457202" y="0"/>
            <a:ext cx="8315569" cy="890498"/>
          </a:xfrm>
        </p:spPr>
        <p:txBody>
          <a:bodyPr/>
          <a:lstStyle/>
          <a:p>
            <a:pPr algn="ctr"/>
            <a:r>
              <a:rPr lang="en-US" dirty="0">
                <a:solidFill>
                  <a:srgbClr val="0070C0"/>
                </a:solidFill>
              </a:rPr>
              <a:t>What Happened?</a:t>
            </a:r>
          </a:p>
        </p:txBody>
      </p:sp>
      <p:pic>
        <p:nvPicPr>
          <p:cNvPr id="8" name="Content Placeholder 7">
            <a:extLst>
              <a:ext uri="{FF2B5EF4-FFF2-40B4-BE49-F238E27FC236}">
                <a16:creationId xmlns:a16="http://schemas.microsoft.com/office/drawing/2014/main" id="{38BCE7FD-6D14-40F4-ABB3-D37849AB13E1}"/>
              </a:ext>
            </a:extLst>
          </p:cNvPr>
          <p:cNvPicPr>
            <a:picLocks noGrp="1" noChangeAspect="1"/>
          </p:cNvPicPr>
          <p:nvPr>
            <p:ph idx="1"/>
          </p:nvPr>
        </p:nvPicPr>
        <p:blipFill>
          <a:blip r:embed="rId3"/>
          <a:stretch>
            <a:fillRect/>
          </a:stretch>
        </p:blipFill>
        <p:spPr>
          <a:xfrm>
            <a:off x="0" y="810286"/>
            <a:ext cx="9144000" cy="5001233"/>
          </a:xfrm>
        </p:spPr>
      </p:pic>
      <p:sp>
        <p:nvSpPr>
          <p:cNvPr id="4" name="Slide Number Placeholder 3">
            <a:extLst>
              <a:ext uri="{FF2B5EF4-FFF2-40B4-BE49-F238E27FC236}">
                <a16:creationId xmlns:a16="http://schemas.microsoft.com/office/drawing/2014/main" id="{D5B495EC-3FA9-48CB-8473-43356F0BC4B0}"/>
              </a:ext>
            </a:extLst>
          </p:cNvPr>
          <p:cNvSpPr>
            <a:spLocks noGrp="1"/>
          </p:cNvSpPr>
          <p:nvPr>
            <p:ph type="sldNum" sz="quarter" idx="12"/>
          </p:nvPr>
        </p:nvSpPr>
        <p:spPr/>
        <p:txBody>
          <a:bodyPr/>
          <a:lstStyle/>
          <a:p>
            <a:fld id="{1D2EA5EF-C699-AF4C-BA42-C0A1CAAB713C}" type="slidenum">
              <a:rPr lang="en-US" smtClean="0"/>
              <a:t>26</a:t>
            </a:fld>
            <a:endParaRPr lang="en-US"/>
          </a:p>
        </p:txBody>
      </p:sp>
      <p:sp>
        <p:nvSpPr>
          <p:cNvPr id="9" name="TextBox 8">
            <a:extLst>
              <a:ext uri="{FF2B5EF4-FFF2-40B4-BE49-F238E27FC236}">
                <a16:creationId xmlns:a16="http://schemas.microsoft.com/office/drawing/2014/main" id="{9FEBF74B-844C-47CB-ACA2-4747DD0014EC}"/>
              </a:ext>
            </a:extLst>
          </p:cNvPr>
          <p:cNvSpPr txBox="1"/>
          <p:nvPr/>
        </p:nvSpPr>
        <p:spPr>
          <a:xfrm>
            <a:off x="7305040" y="5811520"/>
            <a:ext cx="2082800" cy="369332"/>
          </a:xfrm>
          <a:prstGeom prst="rect">
            <a:avLst/>
          </a:prstGeom>
          <a:noFill/>
        </p:spPr>
        <p:txBody>
          <a:bodyPr wrap="square" rtlCol="0">
            <a:spAutoFit/>
          </a:bodyPr>
          <a:lstStyle/>
          <a:p>
            <a:r>
              <a:rPr lang="en-US" dirty="0"/>
              <a:t>Mark et al., 2021</a:t>
            </a:r>
          </a:p>
        </p:txBody>
      </p:sp>
    </p:spTree>
    <p:extLst>
      <p:ext uri="{BB962C8B-B14F-4D97-AF65-F5344CB8AC3E}">
        <p14:creationId xmlns:p14="http://schemas.microsoft.com/office/powerpoint/2010/main" val="592190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31A2E-CD9B-4A6D-89E3-8D81EC6BDAED}"/>
              </a:ext>
            </a:extLst>
          </p:cNvPr>
          <p:cNvSpPr>
            <a:spLocks noGrp="1"/>
          </p:cNvSpPr>
          <p:nvPr>
            <p:ph type="title"/>
          </p:nvPr>
        </p:nvSpPr>
        <p:spPr>
          <a:xfrm>
            <a:off x="457202" y="0"/>
            <a:ext cx="8315569" cy="890498"/>
          </a:xfrm>
        </p:spPr>
        <p:txBody>
          <a:bodyPr/>
          <a:lstStyle/>
          <a:p>
            <a:pPr algn="ctr"/>
            <a:r>
              <a:rPr lang="en-US" dirty="0">
                <a:solidFill>
                  <a:srgbClr val="0070C0"/>
                </a:solidFill>
              </a:rPr>
              <a:t>What Happened?</a:t>
            </a:r>
          </a:p>
        </p:txBody>
      </p:sp>
      <p:sp>
        <p:nvSpPr>
          <p:cNvPr id="3" name="Content Placeholder 2">
            <a:extLst>
              <a:ext uri="{FF2B5EF4-FFF2-40B4-BE49-F238E27FC236}">
                <a16:creationId xmlns:a16="http://schemas.microsoft.com/office/drawing/2014/main" id="{64D8E906-A42E-4ED9-B0DE-FC17DBF90BD1}"/>
              </a:ext>
            </a:extLst>
          </p:cNvPr>
          <p:cNvSpPr>
            <a:spLocks noGrp="1"/>
          </p:cNvSpPr>
          <p:nvPr>
            <p:ph idx="1"/>
          </p:nvPr>
        </p:nvSpPr>
        <p:spPr>
          <a:xfrm>
            <a:off x="0" y="1122744"/>
            <a:ext cx="9080428" cy="5183138"/>
          </a:xfrm>
        </p:spPr>
        <p:txBody>
          <a:bodyPr>
            <a:normAutofit/>
          </a:bodyPr>
          <a:lstStyle/>
          <a:p>
            <a:r>
              <a:rPr lang="en-US" b="0" i="0" dirty="0">
                <a:effectLst/>
                <a:latin typeface="+mj-lt"/>
              </a:rPr>
              <a:t>Persistent stress of COVID-19 </a:t>
            </a:r>
            <a:r>
              <a:rPr lang="en-US" dirty="0">
                <a:latin typeface="+mj-lt"/>
              </a:rPr>
              <a:t>may </a:t>
            </a:r>
            <a:r>
              <a:rPr lang="en-US" b="0" i="0" dirty="0">
                <a:effectLst/>
                <a:latin typeface="+mj-lt"/>
              </a:rPr>
              <a:t>have led to increased demand for mental health services.</a:t>
            </a:r>
          </a:p>
          <a:p>
            <a:r>
              <a:rPr lang="en-US" b="0" i="0" dirty="0">
                <a:effectLst/>
                <a:latin typeface="+mj-lt"/>
              </a:rPr>
              <a:t>According to the Centers for Disease Control and Prevention, 13% of Americans reported starting or increasing substance use as a way of coping with stress or emotions related to COVID-19.</a:t>
            </a:r>
          </a:p>
          <a:p>
            <a:r>
              <a:rPr lang="en-US" dirty="0">
                <a:latin typeface="+mj-lt"/>
              </a:rPr>
              <a:t>U</a:t>
            </a:r>
            <a:r>
              <a:rPr lang="en-US" b="0" i="0" dirty="0">
                <a:effectLst/>
                <a:latin typeface="+mj-lt"/>
              </a:rPr>
              <a:t>nemployment and economic hardships likely increased  levels of poverty, marginalization, and social exclusion.</a:t>
            </a:r>
          </a:p>
          <a:p>
            <a:r>
              <a:rPr lang="en-US" dirty="0">
                <a:latin typeface="+mj-lt"/>
              </a:rPr>
              <a:t>Di</a:t>
            </a:r>
            <a:r>
              <a:rPr lang="en-US" b="0" i="0" dirty="0">
                <a:effectLst/>
                <a:latin typeface="+mj-lt"/>
              </a:rPr>
              <a:t>minished health exaggerated mortality rates (up to 15 times higher for </a:t>
            </a:r>
            <a:r>
              <a:rPr lang="en-US" b="0" i="0" dirty="0">
                <a:effectLst/>
              </a:rPr>
              <a:t>injecting drug users than for the general population (</a:t>
            </a:r>
            <a:r>
              <a:rPr lang="en-US" sz="2400" b="0" i="0" u="none" strike="noStrike" baseline="0" dirty="0"/>
              <a:t>Costa-</a:t>
            </a:r>
            <a:r>
              <a:rPr lang="en-US" sz="2400" b="0" i="0" u="none" strike="noStrike" baseline="0" dirty="0" err="1"/>
              <a:t>Storti</a:t>
            </a:r>
            <a:r>
              <a:rPr lang="en-US" sz="2400" b="0" i="0" u="none" strike="noStrike" baseline="0" dirty="0">
                <a:solidFill>
                  <a:srgbClr val="000000"/>
                </a:solidFill>
                <a:effectLst/>
              </a:rPr>
              <a:t> et al., 2020</a:t>
            </a:r>
            <a:r>
              <a:rPr lang="en-US" b="0" i="0" dirty="0">
                <a:effectLst/>
              </a:rPr>
              <a:t>).</a:t>
            </a:r>
            <a:endParaRPr lang="en-US" dirty="0"/>
          </a:p>
        </p:txBody>
      </p:sp>
      <p:sp>
        <p:nvSpPr>
          <p:cNvPr id="4" name="Slide Number Placeholder 3">
            <a:extLst>
              <a:ext uri="{FF2B5EF4-FFF2-40B4-BE49-F238E27FC236}">
                <a16:creationId xmlns:a16="http://schemas.microsoft.com/office/drawing/2014/main" id="{D5B495EC-3FA9-48CB-8473-43356F0BC4B0}"/>
              </a:ext>
            </a:extLst>
          </p:cNvPr>
          <p:cNvSpPr>
            <a:spLocks noGrp="1"/>
          </p:cNvSpPr>
          <p:nvPr>
            <p:ph type="sldNum" sz="quarter" idx="12"/>
          </p:nvPr>
        </p:nvSpPr>
        <p:spPr/>
        <p:txBody>
          <a:bodyPr/>
          <a:lstStyle/>
          <a:p>
            <a:fld id="{1D2EA5EF-C699-AF4C-BA42-C0A1CAAB713C}" type="slidenum">
              <a:rPr lang="en-US" smtClean="0"/>
              <a:t>27</a:t>
            </a:fld>
            <a:endParaRPr lang="en-US"/>
          </a:p>
        </p:txBody>
      </p:sp>
    </p:spTree>
    <p:extLst>
      <p:ext uri="{BB962C8B-B14F-4D97-AF65-F5344CB8AC3E}">
        <p14:creationId xmlns:p14="http://schemas.microsoft.com/office/powerpoint/2010/main" val="3657414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D3B87-25A1-43D2-A6BD-06CCA07C3F0C}"/>
              </a:ext>
            </a:extLst>
          </p:cNvPr>
          <p:cNvSpPr>
            <a:spLocks noGrp="1"/>
          </p:cNvSpPr>
          <p:nvPr>
            <p:ph type="title"/>
          </p:nvPr>
        </p:nvSpPr>
        <p:spPr>
          <a:xfrm>
            <a:off x="414215" y="17011"/>
            <a:ext cx="8315569" cy="939800"/>
          </a:xfrm>
        </p:spPr>
        <p:txBody>
          <a:bodyPr/>
          <a:lstStyle/>
          <a:p>
            <a:pPr algn="ctr"/>
            <a:r>
              <a:rPr lang="en-US" dirty="0">
                <a:solidFill>
                  <a:srgbClr val="0070C0"/>
                </a:solidFill>
              </a:rPr>
              <a:t>COVID-19 Among People with HIV</a:t>
            </a:r>
          </a:p>
        </p:txBody>
      </p:sp>
      <p:pic>
        <p:nvPicPr>
          <p:cNvPr id="6" name="Content Placeholder 5">
            <a:extLst>
              <a:ext uri="{FF2B5EF4-FFF2-40B4-BE49-F238E27FC236}">
                <a16:creationId xmlns:a16="http://schemas.microsoft.com/office/drawing/2014/main" id="{D72D543C-0BC5-4E47-B411-1FB694ECC61C}"/>
              </a:ext>
            </a:extLst>
          </p:cNvPr>
          <p:cNvPicPr>
            <a:picLocks noGrp="1" noChangeAspect="1"/>
          </p:cNvPicPr>
          <p:nvPr>
            <p:ph idx="1"/>
          </p:nvPr>
        </p:nvPicPr>
        <p:blipFill rotWithShape="1">
          <a:blip r:embed="rId3"/>
          <a:srcRect l="1889" t="2795" r="3334" b="1242"/>
          <a:stretch/>
        </p:blipFill>
        <p:spPr>
          <a:xfrm>
            <a:off x="12772" y="939800"/>
            <a:ext cx="8666480" cy="5232400"/>
          </a:xfrm>
        </p:spPr>
      </p:pic>
      <p:sp>
        <p:nvSpPr>
          <p:cNvPr id="4" name="Slide Number Placeholder 3">
            <a:extLst>
              <a:ext uri="{FF2B5EF4-FFF2-40B4-BE49-F238E27FC236}">
                <a16:creationId xmlns:a16="http://schemas.microsoft.com/office/drawing/2014/main" id="{486A630C-2585-4210-A45C-EFAD6CF6CF97}"/>
              </a:ext>
            </a:extLst>
          </p:cNvPr>
          <p:cNvSpPr>
            <a:spLocks noGrp="1"/>
          </p:cNvSpPr>
          <p:nvPr>
            <p:ph type="sldNum" sz="quarter" idx="12"/>
          </p:nvPr>
        </p:nvSpPr>
        <p:spPr/>
        <p:txBody>
          <a:bodyPr/>
          <a:lstStyle/>
          <a:p>
            <a:fld id="{1D2EA5EF-C699-AF4C-BA42-C0A1CAAB713C}" type="slidenum">
              <a:rPr lang="en-US" smtClean="0"/>
              <a:t>28</a:t>
            </a:fld>
            <a:endParaRPr lang="en-US"/>
          </a:p>
        </p:txBody>
      </p:sp>
      <p:sp>
        <p:nvSpPr>
          <p:cNvPr id="7" name="TextBox 6">
            <a:extLst>
              <a:ext uri="{FF2B5EF4-FFF2-40B4-BE49-F238E27FC236}">
                <a16:creationId xmlns:a16="http://schemas.microsoft.com/office/drawing/2014/main" id="{CD579AC2-CBFD-42AA-8880-2E25D5DE5B59}"/>
              </a:ext>
            </a:extLst>
          </p:cNvPr>
          <p:cNvSpPr txBox="1"/>
          <p:nvPr/>
        </p:nvSpPr>
        <p:spPr>
          <a:xfrm>
            <a:off x="7453135" y="5924678"/>
            <a:ext cx="1678093" cy="307777"/>
          </a:xfrm>
          <a:prstGeom prst="rect">
            <a:avLst/>
          </a:prstGeom>
          <a:noFill/>
        </p:spPr>
        <p:txBody>
          <a:bodyPr wrap="square" rtlCol="0">
            <a:spAutoFit/>
          </a:bodyPr>
          <a:lstStyle/>
          <a:p>
            <a:r>
              <a:rPr lang="en-US" sz="1400" b="1" dirty="0"/>
              <a:t>Yang et al., 2021</a:t>
            </a:r>
          </a:p>
        </p:txBody>
      </p:sp>
    </p:spTree>
    <p:extLst>
      <p:ext uri="{BB962C8B-B14F-4D97-AF65-F5344CB8AC3E}">
        <p14:creationId xmlns:p14="http://schemas.microsoft.com/office/powerpoint/2010/main" val="3774019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C08BC-6B05-4B97-95A4-775D4CF46D47}"/>
              </a:ext>
            </a:extLst>
          </p:cNvPr>
          <p:cNvSpPr>
            <a:spLocks noGrp="1"/>
          </p:cNvSpPr>
          <p:nvPr>
            <p:ph type="title"/>
          </p:nvPr>
        </p:nvSpPr>
        <p:spPr>
          <a:xfrm>
            <a:off x="0" y="274639"/>
            <a:ext cx="9080428" cy="1143000"/>
          </a:xfrm>
        </p:spPr>
        <p:txBody>
          <a:bodyPr/>
          <a:lstStyle/>
          <a:p>
            <a:pPr algn="ctr"/>
            <a:r>
              <a:rPr lang="en-US" dirty="0">
                <a:solidFill>
                  <a:srgbClr val="0070C0"/>
                </a:solidFill>
              </a:rPr>
              <a:t>What Steps Were/Should Be Taken to Protect People with HIV</a:t>
            </a:r>
          </a:p>
        </p:txBody>
      </p:sp>
      <p:sp>
        <p:nvSpPr>
          <p:cNvPr id="3" name="Content Placeholder 2">
            <a:extLst>
              <a:ext uri="{FF2B5EF4-FFF2-40B4-BE49-F238E27FC236}">
                <a16:creationId xmlns:a16="http://schemas.microsoft.com/office/drawing/2014/main" id="{949CFF66-0375-4F8C-9EF0-DBDC796641DD}"/>
              </a:ext>
            </a:extLst>
          </p:cNvPr>
          <p:cNvSpPr>
            <a:spLocks noGrp="1"/>
          </p:cNvSpPr>
          <p:nvPr>
            <p:ph idx="1"/>
          </p:nvPr>
        </p:nvSpPr>
        <p:spPr>
          <a:xfrm>
            <a:off x="382429" y="1938583"/>
            <a:ext cx="8315569" cy="4367299"/>
          </a:xfrm>
        </p:spPr>
        <p:txBody>
          <a:bodyPr>
            <a:normAutofit/>
          </a:bodyPr>
          <a:lstStyle/>
          <a:p>
            <a:pPr algn="l"/>
            <a:r>
              <a:rPr lang="en-US" sz="2500" b="0" i="0" dirty="0">
                <a:solidFill>
                  <a:srgbClr val="3C3C3B"/>
                </a:solidFill>
                <a:effectLst/>
                <a:latin typeface="+mj-lt"/>
              </a:rPr>
              <a:t>Mobile Clinics</a:t>
            </a:r>
          </a:p>
          <a:p>
            <a:pPr algn="l"/>
            <a:endParaRPr lang="en-US" sz="2500" b="0" i="0" dirty="0">
              <a:solidFill>
                <a:srgbClr val="3C3C3B"/>
              </a:solidFill>
              <a:effectLst/>
              <a:latin typeface="+mj-lt"/>
            </a:endParaRPr>
          </a:p>
          <a:p>
            <a:pPr algn="l"/>
            <a:r>
              <a:rPr lang="en-US" sz="2500" b="0" i="0" dirty="0">
                <a:solidFill>
                  <a:srgbClr val="3C3C3B"/>
                </a:solidFill>
                <a:effectLst/>
                <a:latin typeface="+mj-lt"/>
              </a:rPr>
              <a:t>Co-Located Health Care Services</a:t>
            </a:r>
          </a:p>
          <a:p>
            <a:pPr algn="l"/>
            <a:endParaRPr lang="en-US" sz="2500" b="0" i="0" dirty="0">
              <a:solidFill>
                <a:srgbClr val="3C3C3B"/>
              </a:solidFill>
              <a:effectLst/>
              <a:latin typeface="+mj-lt"/>
            </a:endParaRPr>
          </a:p>
          <a:p>
            <a:pPr algn="l"/>
            <a:r>
              <a:rPr lang="en-US" sz="2500" b="0" i="0" dirty="0">
                <a:solidFill>
                  <a:srgbClr val="3C3C3B"/>
                </a:solidFill>
                <a:effectLst/>
                <a:latin typeface="+mj-lt"/>
              </a:rPr>
              <a:t>Self-Administered Tests And Medications</a:t>
            </a:r>
          </a:p>
          <a:p>
            <a:pPr algn="l"/>
            <a:endParaRPr lang="en-US" sz="2500" b="0" i="0" dirty="0">
              <a:solidFill>
                <a:srgbClr val="3C3C3B"/>
              </a:solidFill>
              <a:effectLst/>
              <a:latin typeface="+mj-lt"/>
            </a:endParaRPr>
          </a:p>
          <a:p>
            <a:pPr algn="l"/>
            <a:r>
              <a:rPr lang="en-US" sz="2500" b="0" i="0" dirty="0">
                <a:solidFill>
                  <a:srgbClr val="3C3C3B"/>
                </a:solidFill>
                <a:effectLst/>
                <a:latin typeface="+mj-lt"/>
              </a:rPr>
              <a:t>Patient Assistance Programs</a:t>
            </a:r>
          </a:p>
          <a:p>
            <a:pPr marL="114112" indent="0" algn="l">
              <a:buNone/>
            </a:pPr>
            <a:endParaRPr lang="en-US" b="0" i="0" dirty="0">
              <a:solidFill>
                <a:srgbClr val="404042"/>
              </a:solidFill>
              <a:effectLst/>
              <a:latin typeface="Roboto" panose="02000000000000000000" pitchFamily="2" charset="0"/>
            </a:endParaRPr>
          </a:p>
        </p:txBody>
      </p:sp>
      <p:sp>
        <p:nvSpPr>
          <p:cNvPr id="4" name="Slide Number Placeholder 3">
            <a:extLst>
              <a:ext uri="{FF2B5EF4-FFF2-40B4-BE49-F238E27FC236}">
                <a16:creationId xmlns:a16="http://schemas.microsoft.com/office/drawing/2014/main" id="{51C6F8BE-CFA4-41D2-A51A-E347AF92B2F3}"/>
              </a:ext>
            </a:extLst>
          </p:cNvPr>
          <p:cNvSpPr>
            <a:spLocks noGrp="1"/>
          </p:cNvSpPr>
          <p:nvPr>
            <p:ph type="sldNum" sz="quarter" idx="12"/>
          </p:nvPr>
        </p:nvSpPr>
        <p:spPr/>
        <p:txBody>
          <a:bodyPr/>
          <a:lstStyle/>
          <a:p>
            <a:fld id="{1D2EA5EF-C699-AF4C-BA42-C0A1CAAB713C}" type="slidenum">
              <a:rPr lang="en-US" smtClean="0"/>
              <a:t>29</a:t>
            </a:fld>
            <a:endParaRPr lang="en-US"/>
          </a:p>
        </p:txBody>
      </p:sp>
    </p:spTree>
    <p:extLst>
      <p:ext uri="{BB962C8B-B14F-4D97-AF65-F5344CB8AC3E}">
        <p14:creationId xmlns:p14="http://schemas.microsoft.com/office/powerpoint/2010/main" val="2664674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38F34-AF2B-8046-A550-53B64AB8480C}"/>
              </a:ext>
            </a:extLst>
          </p:cNvPr>
          <p:cNvSpPr>
            <a:spLocks noGrp="1"/>
          </p:cNvSpPr>
          <p:nvPr>
            <p:ph type="title"/>
          </p:nvPr>
        </p:nvSpPr>
        <p:spPr/>
        <p:txBody>
          <a:bodyPr/>
          <a:lstStyle/>
          <a:p>
            <a:r>
              <a:rPr lang="en-US" dirty="0">
                <a:solidFill>
                  <a:srgbClr val="0070C0"/>
                </a:solidFill>
              </a:rPr>
              <a:t>Disclosures continued</a:t>
            </a:r>
          </a:p>
        </p:txBody>
      </p:sp>
      <p:sp>
        <p:nvSpPr>
          <p:cNvPr id="3" name="Content Placeholder 2">
            <a:extLst>
              <a:ext uri="{FF2B5EF4-FFF2-40B4-BE49-F238E27FC236}">
                <a16:creationId xmlns:a16="http://schemas.microsoft.com/office/drawing/2014/main" id="{6AE03399-A257-2B40-8986-39D8B1D1C55F}"/>
              </a:ext>
            </a:extLst>
          </p:cNvPr>
          <p:cNvSpPr>
            <a:spLocks noGrp="1"/>
          </p:cNvSpPr>
          <p:nvPr>
            <p:ph idx="1"/>
          </p:nvPr>
        </p:nvSpPr>
        <p:spPr/>
        <p:txBody>
          <a:bodyPr/>
          <a:lstStyle/>
          <a:p>
            <a:r>
              <a:rPr lang="en-US" dirty="0"/>
              <a:t>In the past three years, Dr. Jones has received compensation in the form of partial salary support from studies supported by </a:t>
            </a:r>
            <a:r>
              <a:rPr lang="en-US" dirty="0" err="1"/>
              <a:t>Cerecor</a:t>
            </a:r>
            <a:r>
              <a:rPr lang="en-US" dirty="0"/>
              <a:t> Inc. and </a:t>
            </a:r>
            <a:r>
              <a:rPr lang="en-US" dirty="0" err="1"/>
              <a:t>BioXcel</a:t>
            </a:r>
            <a:r>
              <a:rPr lang="en-US" dirty="0"/>
              <a:t> Therapeutics, has served as a consultant to Alkermes, is the recipient of an investigator-initiated grant from Merck Pharmaceuticals, and received honoraria from the World Health Organization. </a:t>
            </a:r>
          </a:p>
        </p:txBody>
      </p:sp>
      <p:sp>
        <p:nvSpPr>
          <p:cNvPr id="4" name="Slide Number Placeholder 3">
            <a:extLst>
              <a:ext uri="{FF2B5EF4-FFF2-40B4-BE49-F238E27FC236}">
                <a16:creationId xmlns:a16="http://schemas.microsoft.com/office/drawing/2014/main" id="{3772F68F-78F3-1445-8742-92001B639372}"/>
              </a:ext>
            </a:extLst>
          </p:cNvPr>
          <p:cNvSpPr>
            <a:spLocks noGrp="1"/>
          </p:cNvSpPr>
          <p:nvPr>
            <p:ph type="sldNum" sz="quarter" idx="12"/>
          </p:nvPr>
        </p:nvSpPr>
        <p:spPr/>
        <p:txBody>
          <a:bodyPr/>
          <a:lstStyle/>
          <a:p>
            <a:fld id="{1D2EA5EF-C699-AF4C-BA42-C0A1CAAB713C}" type="slidenum">
              <a:rPr lang="en-US" smtClean="0"/>
              <a:t>3</a:t>
            </a:fld>
            <a:endParaRPr lang="en-US"/>
          </a:p>
        </p:txBody>
      </p:sp>
    </p:spTree>
    <p:extLst>
      <p:ext uri="{BB962C8B-B14F-4D97-AF65-F5344CB8AC3E}">
        <p14:creationId xmlns:p14="http://schemas.microsoft.com/office/powerpoint/2010/main" val="38298109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C08BC-6B05-4B97-95A4-775D4CF46D47}"/>
              </a:ext>
            </a:extLst>
          </p:cNvPr>
          <p:cNvSpPr>
            <a:spLocks noGrp="1"/>
          </p:cNvSpPr>
          <p:nvPr>
            <p:ph type="title"/>
          </p:nvPr>
        </p:nvSpPr>
        <p:spPr>
          <a:xfrm>
            <a:off x="314739" y="128422"/>
            <a:ext cx="8514520" cy="1143000"/>
          </a:xfrm>
        </p:spPr>
        <p:txBody>
          <a:bodyPr/>
          <a:lstStyle/>
          <a:p>
            <a:pPr algn="ctr"/>
            <a:r>
              <a:rPr lang="en-US" dirty="0">
                <a:solidFill>
                  <a:srgbClr val="0070C0"/>
                </a:solidFill>
              </a:rPr>
              <a:t>What Steps Should Be Taken To Protect PWUD</a:t>
            </a:r>
          </a:p>
        </p:txBody>
      </p:sp>
      <p:sp>
        <p:nvSpPr>
          <p:cNvPr id="4" name="Slide Number Placeholder 3">
            <a:extLst>
              <a:ext uri="{FF2B5EF4-FFF2-40B4-BE49-F238E27FC236}">
                <a16:creationId xmlns:a16="http://schemas.microsoft.com/office/drawing/2014/main" id="{51C6F8BE-CFA4-41D2-A51A-E347AF92B2F3}"/>
              </a:ext>
            </a:extLst>
          </p:cNvPr>
          <p:cNvSpPr>
            <a:spLocks noGrp="1"/>
          </p:cNvSpPr>
          <p:nvPr>
            <p:ph type="sldNum" sz="quarter" idx="12"/>
          </p:nvPr>
        </p:nvSpPr>
        <p:spPr/>
        <p:txBody>
          <a:bodyPr/>
          <a:lstStyle/>
          <a:p>
            <a:fld id="{1D2EA5EF-C699-AF4C-BA42-C0A1CAAB713C}" type="slidenum">
              <a:rPr lang="en-US" smtClean="0"/>
              <a:t>30</a:t>
            </a:fld>
            <a:endParaRPr lang="en-US"/>
          </a:p>
        </p:txBody>
      </p:sp>
      <p:sp>
        <p:nvSpPr>
          <p:cNvPr id="6" name="Content Placeholder 5">
            <a:extLst>
              <a:ext uri="{FF2B5EF4-FFF2-40B4-BE49-F238E27FC236}">
                <a16:creationId xmlns:a16="http://schemas.microsoft.com/office/drawing/2014/main" id="{A46CD030-6A85-4654-AC05-3D21039E3D38}"/>
              </a:ext>
            </a:extLst>
          </p:cNvPr>
          <p:cNvSpPr>
            <a:spLocks noGrp="1"/>
          </p:cNvSpPr>
          <p:nvPr>
            <p:ph idx="1"/>
          </p:nvPr>
        </p:nvSpPr>
        <p:spPr>
          <a:xfrm>
            <a:off x="194247" y="1515349"/>
            <a:ext cx="8755503" cy="4705350"/>
          </a:xfrm>
        </p:spPr>
        <p:txBody>
          <a:bodyPr>
            <a:normAutofit fontScale="70000" lnSpcReduction="20000"/>
          </a:bodyPr>
          <a:lstStyle/>
          <a:p>
            <a:r>
              <a:rPr lang="en-US" dirty="0">
                <a:latin typeface="+mj-lt"/>
              </a:rPr>
              <a:t>Providing depot buprenorphine (e.g., weekly and monthly formulations) rather than daily supervised sublingual buprenorphine dosing or methadone dosing.</a:t>
            </a:r>
          </a:p>
          <a:p>
            <a:endParaRPr lang="en-US" dirty="0">
              <a:latin typeface="+mj-lt"/>
            </a:endParaRPr>
          </a:p>
          <a:p>
            <a:r>
              <a:rPr lang="en-US" dirty="0">
                <a:latin typeface="+mj-lt"/>
              </a:rPr>
              <a:t>Providing additional take-away (non-supervised) doses of both buprenorphine and methadone.</a:t>
            </a:r>
          </a:p>
          <a:p>
            <a:endParaRPr lang="en-US" dirty="0">
              <a:latin typeface="+mj-lt"/>
            </a:endParaRPr>
          </a:p>
          <a:p>
            <a:r>
              <a:rPr lang="en-US" dirty="0">
                <a:latin typeface="+mj-lt"/>
              </a:rPr>
              <a:t>Ensuring people who use drugs continue to have access to clean injecting equipment and other harm-reduction services. </a:t>
            </a:r>
          </a:p>
          <a:p>
            <a:pPr lvl="1">
              <a:buFont typeface="Courier New" panose="02070309020205020404" pitchFamily="49" charset="0"/>
              <a:buChar char="o"/>
            </a:pPr>
            <a:r>
              <a:rPr lang="en-US" dirty="0">
                <a:latin typeface="+mj-lt"/>
              </a:rPr>
              <a:t>Providing bulk syringes and other sterile injecting equipment. </a:t>
            </a:r>
          </a:p>
          <a:p>
            <a:endParaRPr lang="en-US" dirty="0">
              <a:latin typeface="+mj-lt"/>
            </a:endParaRPr>
          </a:p>
          <a:p>
            <a:r>
              <a:rPr lang="en-US" dirty="0">
                <a:latin typeface="+mj-lt"/>
              </a:rPr>
              <a:t>Where face-to-face services cannot be provided, vending machines are an efficient method to maintain service delivery around the clock with reduced staffing requirements.</a:t>
            </a:r>
          </a:p>
          <a:p>
            <a:pPr algn="l"/>
            <a:endParaRPr lang="en-US" sz="2200" b="0" i="0" u="none" strike="noStrike" baseline="0" dirty="0">
              <a:solidFill>
                <a:srgbClr val="131413"/>
              </a:solidFill>
            </a:endParaRPr>
          </a:p>
          <a:p>
            <a:pPr algn="l"/>
            <a:r>
              <a:rPr lang="en-US" b="0" i="0" u="none" strike="noStrike" baseline="0" dirty="0">
                <a:solidFill>
                  <a:srgbClr val="131413"/>
                </a:solidFill>
              </a:rPr>
              <a:t>Current harm should be updated to reduce the spread of COVID-19: </a:t>
            </a:r>
          </a:p>
          <a:p>
            <a:pPr lvl="1">
              <a:buFont typeface="Courier New" panose="02070309020205020404" pitchFamily="49" charset="0"/>
              <a:buChar char="o"/>
            </a:pPr>
            <a:r>
              <a:rPr lang="en-US" b="0" i="0" u="none" strike="noStrike" baseline="0" dirty="0">
                <a:solidFill>
                  <a:srgbClr val="131413"/>
                </a:solidFill>
              </a:rPr>
              <a:t>e.g. sharing of equipment such as glass pipes, joints/cigarettes, cash, and straws for ‘snorting’ drugs.</a:t>
            </a:r>
          </a:p>
          <a:p>
            <a:pPr lvl="1">
              <a:buFont typeface="Courier New" panose="02070309020205020404" pitchFamily="49" charset="0"/>
              <a:buChar char="o"/>
            </a:pPr>
            <a:r>
              <a:rPr lang="en-US" b="0" i="0" u="none" strike="noStrike" baseline="0" dirty="0">
                <a:solidFill>
                  <a:srgbClr val="131413"/>
                </a:solidFill>
              </a:rPr>
              <a:t>encourage good hand hygiene by providing hand sanitizer. </a:t>
            </a:r>
          </a:p>
        </p:txBody>
      </p:sp>
    </p:spTree>
    <p:extLst>
      <p:ext uri="{BB962C8B-B14F-4D97-AF65-F5344CB8AC3E}">
        <p14:creationId xmlns:p14="http://schemas.microsoft.com/office/powerpoint/2010/main" val="2312680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51F8F-6D3E-49C4-81BA-52104A9E9703}"/>
              </a:ext>
            </a:extLst>
          </p:cNvPr>
          <p:cNvSpPr>
            <a:spLocks noGrp="1"/>
          </p:cNvSpPr>
          <p:nvPr>
            <p:ph type="title"/>
          </p:nvPr>
        </p:nvSpPr>
        <p:spPr>
          <a:xfrm>
            <a:off x="414215" y="0"/>
            <a:ext cx="8315569" cy="1056640"/>
          </a:xfrm>
        </p:spPr>
        <p:txBody>
          <a:bodyPr/>
          <a:lstStyle/>
          <a:p>
            <a:pPr algn="ctr"/>
            <a:r>
              <a:rPr lang="en-US" dirty="0">
                <a:solidFill>
                  <a:srgbClr val="0070C0"/>
                </a:solidFill>
              </a:rPr>
              <a:t>Conclusions</a:t>
            </a:r>
          </a:p>
        </p:txBody>
      </p:sp>
      <p:sp>
        <p:nvSpPr>
          <p:cNvPr id="3" name="Content Placeholder 2">
            <a:extLst>
              <a:ext uri="{FF2B5EF4-FFF2-40B4-BE49-F238E27FC236}">
                <a16:creationId xmlns:a16="http://schemas.microsoft.com/office/drawing/2014/main" id="{D6A20983-9EAA-4FD0-88B6-CC56917868D8}"/>
              </a:ext>
            </a:extLst>
          </p:cNvPr>
          <p:cNvSpPr>
            <a:spLocks noGrp="1"/>
          </p:cNvSpPr>
          <p:nvPr>
            <p:ph idx="1"/>
          </p:nvPr>
        </p:nvSpPr>
        <p:spPr>
          <a:xfrm>
            <a:off x="0" y="1056640"/>
            <a:ext cx="9080428" cy="5249241"/>
          </a:xfrm>
        </p:spPr>
        <p:txBody>
          <a:bodyPr>
            <a:normAutofit/>
          </a:bodyPr>
          <a:lstStyle/>
          <a:p>
            <a:r>
              <a:rPr lang="en-US" sz="2200" b="0" i="0" dirty="0">
                <a:effectLst/>
              </a:rPr>
              <a:t>COVID-19 has highlighted demonstrated disparate effects due to structural inequities. </a:t>
            </a:r>
          </a:p>
          <a:p>
            <a:endParaRPr lang="en-US" sz="2200" b="0" i="0" dirty="0">
              <a:effectLst/>
            </a:endParaRPr>
          </a:p>
          <a:p>
            <a:r>
              <a:rPr lang="en-US" sz="2200" b="0" i="0" dirty="0">
                <a:effectLst/>
              </a:rPr>
              <a:t>While HIV itself may not alter one’s risk for acquiring COVID-19, people living with HIV often face multiple comorbidities that heighten the risk for severe illness from COVID-19. </a:t>
            </a:r>
          </a:p>
          <a:p>
            <a:endParaRPr lang="en-US" sz="2200" b="0" i="0" dirty="0">
              <a:effectLst/>
            </a:endParaRPr>
          </a:p>
          <a:p>
            <a:r>
              <a:rPr lang="en-US" sz="2200" b="0" i="0" dirty="0">
                <a:effectLst/>
              </a:rPr>
              <a:t>People living with HIV are also at risk for discontinuing anti-retroviral therapy (ART) during the pandemic</a:t>
            </a:r>
            <a:r>
              <a:rPr lang="en-US" sz="2200" dirty="0"/>
              <a:t>.</a:t>
            </a:r>
            <a:endParaRPr lang="en-US" sz="2200" b="0" i="0" dirty="0">
              <a:effectLst/>
            </a:endParaRPr>
          </a:p>
          <a:p>
            <a:pPr lvl="1">
              <a:buFont typeface="Courier New" panose="02070309020205020404" pitchFamily="49" charset="0"/>
              <a:buChar char="o"/>
            </a:pPr>
            <a:r>
              <a:rPr lang="en-US" sz="2000" dirty="0"/>
              <a:t>T</a:t>
            </a:r>
            <a:r>
              <a:rPr lang="en-US" sz="2000" b="0" i="0" dirty="0">
                <a:effectLst/>
              </a:rPr>
              <a:t>hose that discontinue ART are more likely to develop severe HIV disease, which may put them at risk of developing severe COVID-19.</a:t>
            </a:r>
          </a:p>
          <a:p>
            <a:pPr lvl="1">
              <a:buFont typeface="Courier New" panose="02070309020205020404" pitchFamily="49" charset="0"/>
              <a:buChar char="o"/>
            </a:pPr>
            <a:r>
              <a:rPr lang="en-US" sz="2000" b="0" i="0" strike="noStrike" baseline="0" dirty="0"/>
              <a:t>People who </a:t>
            </a:r>
            <a:r>
              <a:rPr lang="en-US" sz="2000" b="0" i="0" strike="noStrike" baseline="0"/>
              <a:t>are immune-suppressed </a:t>
            </a:r>
            <a:r>
              <a:rPr lang="en-US" sz="2000" b="0" i="0" strike="noStrike" baseline="0" dirty="0"/>
              <a:t>are also at increased risk for SARS-CoV2 infection.</a:t>
            </a:r>
            <a:endParaRPr lang="en-US" sz="2000" b="0" i="0" dirty="0">
              <a:effectLst/>
            </a:endParaRPr>
          </a:p>
        </p:txBody>
      </p:sp>
      <p:sp>
        <p:nvSpPr>
          <p:cNvPr id="4" name="Slide Number Placeholder 3">
            <a:extLst>
              <a:ext uri="{FF2B5EF4-FFF2-40B4-BE49-F238E27FC236}">
                <a16:creationId xmlns:a16="http://schemas.microsoft.com/office/drawing/2014/main" id="{12F19C88-D2E9-41CA-B835-AF3E4FDDEEFE}"/>
              </a:ext>
            </a:extLst>
          </p:cNvPr>
          <p:cNvSpPr>
            <a:spLocks noGrp="1"/>
          </p:cNvSpPr>
          <p:nvPr>
            <p:ph type="sldNum" sz="quarter" idx="12"/>
          </p:nvPr>
        </p:nvSpPr>
        <p:spPr/>
        <p:txBody>
          <a:bodyPr/>
          <a:lstStyle/>
          <a:p>
            <a:fld id="{1D2EA5EF-C699-AF4C-BA42-C0A1CAAB713C}" type="slidenum">
              <a:rPr lang="en-US" smtClean="0"/>
              <a:t>31</a:t>
            </a:fld>
            <a:endParaRPr lang="en-US"/>
          </a:p>
        </p:txBody>
      </p:sp>
    </p:spTree>
    <p:extLst>
      <p:ext uri="{BB962C8B-B14F-4D97-AF65-F5344CB8AC3E}">
        <p14:creationId xmlns:p14="http://schemas.microsoft.com/office/powerpoint/2010/main" val="4478346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CBAE5-2FA7-4312-8C08-94B9EF959507}"/>
              </a:ext>
            </a:extLst>
          </p:cNvPr>
          <p:cNvSpPr>
            <a:spLocks noGrp="1"/>
          </p:cNvSpPr>
          <p:nvPr>
            <p:ph type="title"/>
          </p:nvPr>
        </p:nvSpPr>
        <p:spPr>
          <a:xfrm>
            <a:off x="414215" y="17965"/>
            <a:ext cx="8315569" cy="1143000"/>
          </a:xfrm>
        </p:spPr>
        <p:txBody>
          <a:bodyPr/>
          <a:lstStyle/>
          <a:p>
            <a:pPr algn="ctr"/>
            <a:r>
              <a:rPr lang="en-US" dirty="0">
                <a:solidFill>
                  <a:srgbClr val="0070C0"/>
                </a:solidFill>
              </a:rPr>
              <a:t>Conclusions</a:t>
            </a:r>
          </a:p>
        </p:txBody>
      </p:sp>
      <p:sp>
        <p:nvSpPr>
          <p:cNvPr id="3" name="Content Placeholder 2">
            <a:extLst>
              <a:ext uri="{FF2B5EF4-FFF2-40B4-BE49-F238E27FC236}">
                <a16:creationId xmlns:a16="http://schemas.microsoft.com/office/drawing/2014/main" id="{AF29D0CA-BC12-4A75-AAC1-CB82D8004AE2}"/>
              </a:ext>
            </a:extLst>
          </p:cNvPr>
          <p:cNvSpPr>
            <a:spLocks noGrp="1"/>
          </p:cNvSpPr>
          <p:nvPr>
            <p:ph idx="1"/>
          </p:nvPr>
        </p:nvSpPr>
        <p:spPr>
          <a:xfrm>
            <a:off x="0" y="1427747"/>
            <a:ext cx="9080428" cy="4539755"/>
          </a:xfrm>
        </p:spPr>
        <p:txBody>
          <a:bodyPr>
            <a:normAutofit/>
          </a:bodyPr>
          <a:lstStyle/>
          <a:p>
            <a:r>
              <a:rPr lang="en-US" b="0" i="0" dirty="0">
                <a:effectLst/>
              </a:rPr>
              <a:t>The prevalence of COVID-19 continues to be high in prisons and jails.</a:t>
            </a:r>
          </a:p>
          <a:p>
            <a:pPr lvl="1">
              <a:buFont typeface="Courier New" panose="02070309020205020404" pitchFamily="49" charset="0"/>
              <a:buChar char="o"/>
            </a:pPr>
            <a:r>
              <a:rPr lang="en-US" dirty="0"/>
              <a:t>PWUD are more likely to be criminal justice-system involved.</a:t>
            </a:r>
            <a:endParaRPr lang="en-US" b="0" i="0" dirty="0">
              <a:effectLst/>
            </a:endParaRPr>
          </a:p>
          <a:p>
            <a:endParaRPr lang="en-US" b="0" i="0" u="none" strike="noStrike" baseline="0" dirty="0"/>
          </a:p>
          <a:p>
            <a:r>
              <a:rPr lang="en-US" b="0" i="0" u="none" strike="noStrike" baseline="0" dirty="0"/>
              <a:t>The pandemic has fast tracked the opportunity for upscaling the use of digital health interventions. </a:t>
            </a:r>
          </a:p>
          <a:p>
            <a:endParaRPr lang="en-US" b="0" i="0" u="none" strike="noStrike" baseline="0" dirty="0"/>
          </a:p>
          <a:p>
            <a:r>
              <a:rPr lang="en-US" b="0" i="0" u="none" strike="noStrike" baseline="0" dirty="0"/>
              <a:t>Telehealth has the potential to overcome many barriers preventing access to, and provision of healthcare services for substance use disorders.</a:t>
            </a:r>
          </a:p>
        </p:txBody>
      </p:sp>
      <p:sp>
        <p:nvSpPr>
          <p:cNvPr id="4" name="Slide Number Placeholder 3">
            <a:extLst>
              <a:ext uri="{FF2B5EF4-FFF2-40B4-BE49-F238E27FC236}">
                <a16:creationId xmlns:a16="http://schemas.microsoft.com/office/drawing/2014/main" id="{4C5F9413-D713-4502-AEA6-3F261A6237FD}"/>
              </a:ext>
            </a:extLst>
          </p:cNvPr>
          <p:cNvSpPr>
            <a:spLocks noGrp="1"/>
          </p:cNvSpPr>
          <p:nvPr>
            <p:ph type="sldNum" sz="quarter" idx="12"/>
          </p:nvPr>
        </p:nvSpPr>
        <p:spPr>
          <a:xfrm>
            <a:off x="8531788" y="6363032"/>
            <a:ext cx="548640" cy="396240"/>
          </a:xfrm>
        </p:spPr>
        <p:txBody>
          <a:bodyPr/>
          <a:lstStyle/>
          <a:p>
            <a:fld id="{1D2EA5EF-C699-AF4C-BA42-C0A1CAAB713C}" type="slidenum">
              <a:rPr lang="en-US" smtClean="0"/>
              <a:t>32</a:t>
            </a:fld>
            <a:endParaRPr lang="en-US"/>
          </a:p>
        </p:txBody>
      </p:sp>
    </p:spTree>
    <p:extLst>
      <p:ext uri="{BB962C8B-B14F-4D97-AF65-F5344CB8AC3E}">
        <p14:creationId xmlns:p14="http://schemas.microsoft.com/office/powerpoint/2010/main" val="17892824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BFC550-7EA3-4CFF-AC16-2BBD7D0CCC1D}"/>
              </a:ext>
            </a:extLst>
          </p:cNvPr>
          <p:cNvPicPr>
            <a:picLocks noChangeAspect="1"/>
          </p:cNvPicPr>
          <p:nvPr/>
        </p:nvPicPr>
        <p:blipFill rotWithShape="1">
          <a:blip r:embed="rId2"/>
          <a:srcRect b="25025"/>
          <a:stretch/>
        </p:blipFill>
        <p:spPr>
          <a:xfrm>
            <a:off x="2030137" y="857250"/>
            <a:ext cx="7082140" cy="5133011"/>
          </a:xfrm>
          <a:prstGeom prst="rect">
            <a:avLst/>
          </a:prstGeom>
        </p:spPr>
      </p:pic>
      <p:sp>
        <p:nvSpPr>
          <p:cNvPr id="3" name="Rectangle 2"/>
          <p:cNvSpPr/>
          <p:nvPr/>
        </p:nvSpPr>
        <p:spPr>
          <a:xfrm>
            <a:off x="2551067" y="93788"/>
            <a:ext cx="4554416" cy="630942"/>
          </a:xfrm>
          <a:prstGeom prst="rect">
            <a:avLst/>
          </a:prstGeom>
        </p:spPr>
        <p:txBody>
          <a:bodyPr wrap="square">
            <a:spAutoFit/>
          </a:bodyPr>
          <a:lstStyle/>
          <a:p>
            <a:pPr defTabSz="685800">
              <a:defRPr/>
            </a:pPr>
            <a:r>
              <a:rPr lang="en-US" sz="3500" dirty="0">
                <a:solidFill>
                  <a:srgbClr val="0070C0"/>
                </a:solidFill>
                <a:latin typeface="+mj-lt"/>
              </a:rPr>
              <a:t>Acknowledgements</a:t>
            </a:r>
            <a:r>
              <a:rPr lang="en-US" sz="1350" b="1" dirty="0">
                <a:solidFill>
                  <a:schemeClr val="bg1"/>
                </a:solidFill>
                <a:latin typeface="Century Gothic" panose="020B0502020202020204"/>
              </a:rPr>
              <a:t> </a:t>
            </a:r>
          </a:p>
        </p:txBody>
      </p:sp>
      <p:sp>
        <p:nvSpPr>
          <p:cNvPr id="4" name="TextBox 3"/>
          <p:cNvSpPr txBox="1"/>
          <p:nvPr/>
        </p:nvSpPr>
        <p:spPr>
          <a:xfrm>
            <a:off x="-31614" y="1223152"/>
            <a:ext cx="2712941" cy="4401205"/>
          </a:xfrm>
          <a:prstGeom prst="rect">
            <a:avLst/>
          </a:prstGeom>
          <a:noFill/>
        </p:spPr>
        <p:txBody>
          <a:bodyPr wrap="square" rtlCol="0">
            <a:spAutoFit/>
          </a:bodyPr>
          <a:lstStyle/>
          <a:p>
            <a:pPr marL="214313" indent="-214313" defTabSz="685800">
              <a:buFont typeface="Arial" panose="020B0604020202020204" pitchFamily="34" charset="0"/>
              <a:buChar char="•"/>
              <a:defRPr/>
            </a:pPr>
            <a:r>
              <a:rPr lang="en-US" sz="1400" dirty="0"/>
              <a:t>Sandra Comer</a:t>
            </a:r>
          </a:p>
          <a:p>
            <a:pPr marL="214313" indent="-214313" defTabSz="685800">
              <a:buFont typeface="Arial" panose="020B0604020202020204" pitchFamily="34" charset="0"/>
              <a:buChar char="•"/>
              <a:defRPr/>
            </a:pPr>
            <a:endParaRPr lang="en-US" sz="1400" dirty="0"/>
          </a:p>
          <a:p>
            <a:pPr marL="214313" indent="-214313" defTabSz="685800">
              <a:buFont typeface="Arial" panose="020B0604020202020204" pitchFamily="34" charset="0"/>
              <a:buChar char="•"/>
              <a:defRPr/>
            </a:pPr>
            <a:r>
              <a:rPr lang="en-US" sz="1400" dirty="0"/>
              <a:t>Shanthi Mogali</a:t>
            </a:r>
          </a:p>
          <a:p>
            <a:pPr marL="214313" indent="-214313" defTabSz="685800">
              <a:buFont typeface="Arial" panose="020B0604020202020204" pitchFamily="34" charset="0"/>
              <a:buChar char="•"/>
              <a:defRPr/>
            </a:pPr>
            <a:r>
              <a:rPr lang="en-US" sz="1400" dirty="0"/>
              <a:t>Jeanne </a:t>
            </a:r>
            <a:r>
              <a:rPr lang="en-US" sz="1400" dirty="0" err="1"/>
              <a:t>Manubay</a:t>
            </a:r>
            <a:endParaRPr lang="en-US" sz="1400" dirty="0"/>
          </a:p>
          <a:p>
            <a:pPr marL="214313" indent="-214313" defTabSz="685800">
              <a:buFont typeface="Arial" panose="020B0604020202020204" pitchFamily="34" charset="0"/>
              <a:buChar char="•"/>
              <a:defRPr/>
            </a:pPr>
            <a:r>
              <a:rPr lang="en-US" sz="1400" dirty="0"/>
              <a:t>Felipe Castillo</a:t>
            </a:r>
          </a:p>
          <a:p>
            <a:pPr marL="214313" indent="-214313" defTabSz="685800">
              <a:buFont typeface="Arial" panose="020B0604020202020204" pitchFamily="34" charset="0"/>
              <a:buChar char="•"/>
              <a:defRPr/>
            </a:pPr>
            <a:endParaRPr lang="en-US" sz="1400" dirty="0"/>
          </a:p>
          <a:p>
            <a:pPr marL="214313" indent="-214313" defTabSz="685800">
              <a:buFont typeface="Arial" panose="020B0604020202020204" pitchFamily="34" charset="0"/>
              <a:buChar char="•"/>
              <a:defRPr/>
            </a:pPr>
            <a:r>
              <a:rPr lang="en-US" sz="1400" dirty="0"/>
              <a:t>Claudia Tindall</a:t>
            </a:r>
          </a:p>
          <a:p>
            <a:pPr marL="214313" indent="-214313" defTabSz="685800">
              <a:buFont typeface="Arial" panose="020B0604020202020204" pitchFamily="34" charset="0"/>
              <a:buChar char="•"/>
              <a:defRPr/>
            </a:pPr>
            <a:r>
              <a:rPr lang="en-US" sz="1400" dirty="0"/>
              <a:t>Janet Murray</a:t>
            </a:r>
          </a:p>
          <a:p>
            <a:pPr marL="214313" indent="-214313" defTabSz="685800">
              <a:buFont typeface="Arial" panose="020B0604020202020204" pitchFamily="34" charset="0"/>
              <a:buChar char="•"/>
              <a:defRPr/>
            </a:pPr>
            <a:endParaRPr lang="en-US" sz="1400" dirty="0"/>
          </a:p>
          <a:p>
            <a:pPr marL="214313" indent="-214313" defTabSz="685800">
              <a:buFont typeface="Arial" panose="020B0604020202020204" pitchFamily="34" charset="0"/>
              <a:buChar char="•"/>
              <a:defRPr/>
            </a:pPr>
            <a:r>
              <a:rPr lang="en-US" sz="1400" dirty="0"/>
              <a:t>Laura Brandt </a:t>
            </a:r>
          </a:p>
          <a:p>
            <a:pPr marL="214313" indent="-214313" defTabSz="685800">
              <a:buFont typeface="Arial" panose="020B0604020202020204" pitchFamily="34" charset="0"/>
              <a:buChar char="•"/>
              <a:defRPr/>
            </a:pPr>
            <a:endParaRPr lang="en-US" sz="1400" dirty="0"/>
          </a:p>
          <a:p>
            <a:pPr marL="214313" indent="-214313" defTabSz="685800">
              <a:buFont typeface="Arial" panose="020B0604020202020204" pitchFamily="34" charset="0"/>
              <a:buChar char="•"/>
              <a:defRPr/>
            </a:pPr>
            <a:r>
              <a:rPr lang="en-US" sz="1400" dirty="0"/>
              <a:t>Vincent Woolfolk</a:t>
            </a:r>
          </a:p>
          <a:p>
            <a:pPr marL="214313" indent="-214313" defTabSz="685800">
              <a:buFont typeface="Arial" panose="020B0604020202020204" pitchFamily="34" charset="0"/>
              <a:buChar char="•"/>
              <a:defRPr/>
            </a:pPr>
            <a:endParaRPr lang="en-US" sz="1400" dirty="0"/>
          </a:p>
          <a:p>
            <a:pPr marL="214313" indent="-214313" defTabSz="685800">
              <a:buFont typeface="Arial" panose="020B0604020202020204" pitchFamily="34" charset="0"/>
              <a:buChar char="•"/>
              <a:defRPr/>
            </a:pPr>
            <a:r>
              <a:rPr lang="en-US" sz="1400" dirty="0"/>
              <a:t>Suky Martinez</a:t>
            </a:r>
          </a:p>
          <a:p>
            <a:pPr marL="214313" indent="-214313" defTabSz="685800">
              <a:buFont typeface="Arial" panose="020B0604020202020204" pitchFamily="34" charset="0"/>
              <a:buChar char="•"/>
              <a:defRPr/>
            </a:pPr>
            <a:endParaRPr lang="en-US" sz="1400" dirty="0"/>
          </a:p>
          <a:p>
            <a:pPr marL="214313" indent="-214313" defTabSz="685800">
              <a:buFont typeface="Arial" panose="020B0604020202020204" pitchFamily="34" charset="0"/>
              <a:buChar char="•"/>
              <a:defRPr/>
            </a:pPr>
            <a:r>
              <a:rPr lang="en-US" sz="1400" dirty="0"/>
              <a:t>Nicholas Allwood</a:t>
            </a:r>
          </a:p>
          <a:p>
            <a:pPr marL="214313" indent="-214313" defTabSz="685800">
              <a:buFont typeface="Arial" panose="020B0604020202020204" pitchFamily="34" charset="0"/>
              <a:buChar char="•"/>
              <a:defRPr/>
            </a:pPr>
            <a:r>
              <a:rPr lang="en-US" sz="1400" dirty="0" err="1"/>
              <a:t>Freymon</a:t>
            </a:r>
            <a:r>
              <a:rPr lang="en-US" sz="1400" dirty="0"/>
              <a:t> Perez</a:t>
            </a:r>
          </a:p>
          <a:p>
            <a:pPr marL="214313" indent="-214313" defTabSz="685800">
              <a:buFont typeface="Arial" panose="020B0604020202020204" pitchFamily="34" charset="0"/>
              <a:buChar char="•"/>
              <a:defRPr/>
            </a:pPr>
            <a:r>
              <a:rPr lang="en-US" sz="1400" dirty="0"/>
              <a:t>Rebecca Abbot</a:t>
            </a:r>
          </a:p>
          <a:p>
            <a:pPr marL="214313" indent="-214313" defTabSz="685800">
              <a:buFont typeface="Arial" panose="020B0604020202020204" pitchFamily="34" charset="0"/>
              <a:buChar char="•"/>
              <a:defRPr/>
            </a:pPr>
            <a:r>
              <a:rPr lang="en-US" sz="1400" dirty="0"/>
              <a:t>Lauren Noble </a:t>
            </a:r>
          </a:p>
          <a:p>
            <a:pPr marL="214313" indent="-214313" defTabSz="685800">
              <a:buFont typeface="Arial" panose="020B0604020202020204" pitchFamily="34" charset="0"/>
              <a:buChar char="•"/>
              <a:defRPr/>
            </a:pPr>
            <a:r>
              <a:rPr lang="en-US" sz="1400" dirty="0"/>
              <a:t>CJ Levin</a:t>
            </a:r>
          </a:p>
        </p:txBody>
      </p:sp>
      <p:pic>
        <p:nvPicPr>
          <p:cNvPr id="15" name="Picture 14">
            <a:extLst>
              <a:ext uri="{FF2B5EF4-FFF2-40B4-BE49-F238E27FC236}">
                <a16:creationId xmlns:a16="http://schemas.microsoft.com/office/drawing/2014/main" id="{E60EE126-6A83-4483-9F83-E1F0E63664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70" t="23371" r="31948" b="36235"/>
          <a:stretch/>
        </p:blipFill>
        <p:spPr>
          <a:xfrm>
            <a:off x="7105483" y="4378500"/>
            <a:ext cx="2026484" cy="1626859"/>
          </a:xfrm>
          <a:prstGeom prst="rect">
            <a:avLst/>
          </a:prstGeom>
        </p:spPr>
      </p:pic>
      <p:pic>
        <p:nvPicPr>
          <p:cNvPr id="7" name="Picture 6">
            <a:extLst>
              <a:ext uri="{FF2B5EF4-FFF2-40B4-BE49-F238E27FC236}">
                <a16:creationId xmlns:a16="http://schemas.microsoft.com/office/drawing/2014/main" id="{346C75E9-06AD-4688-A4D4-8177102509D6}"/>
              </a:ext>
            </a:extLst>
          </p:cNvPr>
          <p:cNvPicPr>
            <a:picLocks noChangeAspect="1"/>
          </p:cNvPicPr>
          <p:nvPr/>
        </p:nvPicPr>
        <p:blipFill>
          <a:blip r:embed="rId4"/>
          <a:stretch>
            <a:fillRect/>
          </a:stretch>
        </p:blipFill>
        <p:spPr>
          <a:xfrm>
            <a:off x="7693250" y="4378499"/>
            <a:ext cx="745193" cy="745193"/>
          </a:xfrm>
          <a:prstGeom prst="rect">
            <a:avLst/>
          </a:prstGeom>
        </p:spPr>
      </p:pic>
      <p:sp>
        <p:nvSpPr>
          <p:cNvPr id="9" name="Slide Number Placeholder 3">
            <a:extLst>
              <a:ext uri="{FF2B5EF4-FFF2-40B4-BE49-F238E27FC236}">
                <a16:creationId xmlns:a16="http://schemas.microsoft.com/office/drawing/2014/main" id="{8759732C-3868-4C50-95C3-F44B5F7C5B16}"/>
              </a:ext>
            </a:extLst>
          </p:cNvPr>
          <p:cNvSpPr>
            <a:spLocks noGrp="1"/>
          </p:cNvSpPr>
          <p:nvPr>
            <p:ph type="sldNum" sz="quarter" idx="12"/>
          </p:nvPr>
        </p:nvSpPr>
        <p:spPr>
          <a:xfrm>
            <a:off x="8531788" y="6363032"/>
            <a:ext cx="548640" cy="396240"/>
          </a:xfrm>
        </p:spPr>
        <p:txBody>
          <a:bodyPr/>
          <a:lstStyle/>
          <a:p>
            <a:fld id="{1D2EA5EF-C699-AF4C-BA42-C0A1CAAB713C}" type="slidenum">
              <a:rPr lang="en-US" smtClean="0"/>
              <a:t>33</a:t>
            </a:fld>
            <a:endParaRPr lang="en-US"/>
          </a:p>
        </p:txBody>
      </p:sp>
    </p:spTree>
    <p:extLst>
      <p:ext uri="{BB962C8B-B14F-4D97-AF65-F5344CB8AC3E}">
        <p14:creationId xmlns:p14="http://schemas.microsoft.com/office/powerpoint/2010/main" val="3435761596"/>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7A80C-0980-42AC-84C7-3AB25236D6EE}"/>
              </a:ext>
            </a:extLst>
          </p:cNvPr>
          <p:cNvSpPr>
            <a:spLocks noGrp="1"/>
          </p:cNvSpPr>
          <p:nvPr>
            <p:ph type="title"/>
          </p:nvPr>
        </p:nvSpPr>
        <p:spPr>
          <a:xfrm>
            <a:off x="414215" y="28574"/>
            <a:ext cx="8315569" cy="1143000"/>
          </a:xfrm>
        </p:spPr>
        <p:txBody>
          <a:bodyPr/>
          <a:lstStyle/>
          <a:p>
            <a:pPr algn="ctr"/>
            <a:r>
              <a:rPr lang="en-US" dirty="0">
                <a:solidFill>
                  <a:srgbClr val="0070C0"/>
                </a:solidFill>
              </a:rPr>
              <a:t>Objectives</a:t>
            </a:r>
          </a:p>
        </p:txBody>
      </p:sp>
      <p:sp>
        <p:nvSpPr>
          <p:cNvPr id="3" name="Slide Number Placeholder 2">
            <a:extLst>
              <a:ext uri="{FF2B5EF4-FFF2-40B4-BE49-F238E27FC236}">
                <a16:creationId xmlns:a16="http://schemas.microsoft.com/office/drawing/2014/main" id="{69A8A2CC-5AC0-4F03-918A-FFD1A3284C5F}"/>
              </a:ext>
            </a:extLst>
          </p:cNvPr>
          <p:cNvSpPr>
            <a:spLocks noGrp="1"/>
          </p:cNvSpPr>
          <p:nvPr>
            <p:ph type="sldNum" sz="quarter" idx="12"/>
          </p:nvPr>
        </p:nvSpPr>
        <p:spPr/>
        <p:txBody>
          <a:bodyPr/>
          <a:lstStyle/>
          <a:p>
            <a:fld id="{1D2EA5EF-C699-AF4C-BA42-C0A1CAAB713C}" type="slidenum">
              <a:rPr lang="en-US" smtClean="0"/>
              <a:t>4</a:t>
            </a:fld>
            <a:endParaRPr lang="en-US"/>
          </a:p>
        </p:txBody>
      </p:sp>
      <p:sp>
        <p:nvSpPr>
          <p:cNvPr id="4" name="TextBox 3">
            <a:extLst>
              <a:ext uri="{FF2B5EF4-FFF2-40B4-BE49-F238E27FC236}">
                <a16:creationId xmlns:a16="http://schemas.microsoft.com/office/drawing/2014/main" id="{FA6946A7-DE5A-4052-B18E-747E7D8CE23C}"/>
              </a:ext>
            </a:extLst>
          </p:cNvPr>
          <p:cNvSpPr txBox="1"/>
          <p:nvPr/>
        </p:nvSpPr>
        <p:spPr>
          <a:xfrm>
            <a:off x="414214" y="1205101"/>
            <a:ext cx="8315569" cy="4801314"/>
          </a:xfrm>
          <a:prstGeom prst="rect">
            <a:avLst/>
          </a:prstGeom>
          <a:noFill/>
        </p:spPr>
        <p:txBody>
          <a:bodyPr wrap="square" rtlCol="0">
            <a:spAutoFit/>
          </a:bodyPr>
          <a:lstStyle/>
          <a:p>
            <a:pPr marL="342900" indent="-342900">
              <a:buFont typeface="Wingdings" panose="05000000000000000000" pitchFamily="2" charset="2"/>
              <a:buChar char="§"/>
            </a:pPr>
            <a:r>
              <a:rPr lang="en-US" sz="2400" dirty="0"/>
              <a:t>Review pre-COVID-19 rates of substance use disorders (SUD) and overdose deaths. </a:t>
            </a:r>
          </a:p>
          <a:p>
            <a:pPr marL="342900" indent="-342900">
              <a:buFont typeface="Wingdings" panose="05000000000000000000" pitchFamily="2" charset="2"/>
              <a:buChar char="§"/>
            </a:pPr>
            <a:endParaRPr lang="en-US" sz="2400" dirty="0"/>
          </a:p>
          <a:p>
            <a:pPr marL="342900" indent="-342900">
              <a:buFont typeface="Wingdings" panose="05000000000000000000" pitchFamily="2" charset="2"/>
              <a:buChar char="§"/>
            </a:pPr>
            <a:r>
              <a:rPr lang="en-US" sz="2400" dirty="0"/>
              <a:t>Review pre-COVID-19 rates of HIV prevalence and prevention efforts. </a:t>
            </a:r>
          </a:p>
          <a:p>
            <a:pPr marL="342900" indent="-342900">
              <a:buFont typeface="Wingdings" panose="05000000000000000000" pitchFamily="2" charset="2"/>
              <a:buChar char="§"/>
            </a:pPr>
            <a:endParaRPr lang="en-US" sz="2400" dirty="0"/>
          </a:p>
          <a:p>
            <a:pPr marL="342900" indent="-342900">
              <a:buFont typeface="Wingdings" panose="05000000000000000000" pitchFamily="2" charset="2"/>
              <a:buChar char="§"/>
            </a:pPr>
            <a:r>
              <a:rPr lang="en-US" sz="2400" dirty="0"/>
              <a:t>Understand the impact of the COVID-19 pandemic on  the HIV and Substance Use Disorder epidemics. </a:t>
            </a:r>
          </a:p>
          <a:p>
            <a:pPr marL="342900" indent="-342900">
              <a:buFont typeface="Wingdings" panose="05000000000000000000" pitchFamily="2" charset="2"/>
              <a:buChar char="§"/>
            </a:pPr>
            <a:endParaRPr lang="en-US" sz="2400" dirty="0"/>
          </a:p>
          <a:p>
            <a:pPr marL="342900" indent="-342900">
              <a:buFont typeface="Wingdings" panose="05000000000000000000" pitchFamily="2" charset="2"/>
              <a:buChar char="§"/>
            </a:pPr>
            <a:r>
              <a:rPr lang="en-US" sz="2400" dirty="0"/>
              <a:t>Understand the unique impact of these three conditions on communities of color, and race's role in the confluence among the three.  </a:t>
            </a:r>
          </a:p>
          <a:p>
            <a:endParaRPr lang="en-US" dirty="0"/>
          </a:p>
        </p:txBody>
      </p:sp>
    </p:spTree>
    <p:extLst>
      <p:ext uri="{BB962C8B-B14F-4D97-AF65-F5344CB8AC3E}">
        <p14:creationId xmlns:p14="http://schemas.microsoft.com/office/powerpoint/2010/main" val="2940931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FFAD6-72C2-4D5F-8AB9-C9927F56CBFD}"/>
              </a:ext>
            </a:extLst>
          </p:cNvPr>
          <p:cNvSpPr>
            <a:spLocks noGrp="1"/>
          </p:cNvSpPr>
          <p:nvPr>
            <p:ph type="title"/>
          </p:nvPr>
        </p:nvSpPr>
        <p:spPr>
          <a:xfrm>
            <a:off x="457202" y="155878"/>
            <a:ext cx="8315569" cy="1143000"/>
          </a:xfrm>
        </p:spPr>
        <p:txBody>
          <a:bodyPr/>
          <a:lstStyle/>
          <a:p>
            <a:pPr algn="ctr"/>
            <a:r>
              <a:rPr lang="en-US" dirty="0">
                <a:solidFill>
                  <a:srgbClr val="0070C0"/>
                </a:solidFill>
              </a:rPr>
              <a:t>Pre-Pandemic: </a:t>
            </a:r>
            <a:br>
              <a:rPr lang="en-US" dirty="0">
                <a:solidFill>
                  <a:srgbClr val="0070C0"/>
                </a:solidFill>
              </a:rPr>
            </a:br>
            <a:r>
              <a:rPr lang="en-US" dirty="0">
                <a:solidFill>
                  <a:srgbClr val="0070C0"/>
                </a:solidFill>
              </a:rPr>
              <a:t>Substance Use and Use Disorder</a:t>
            </a:r>
          </a:p>
        </p:txBody>
      </p:sp>
      <p:sp>
        <p:nvSpPr>
          <p:cNvPr id="4" name="Slide Number Placeholder 3">
            <a:extLst>
              <a:ext uri="{FF2B5EF4-FFF2-40B4-BE49-F238E27FC236}">
                <a16:creationId xmlns:a16="http://schemas.microsoft.com/office/drawing/2014/main" id="{B7974CB9-3F24-4087-AA84-2C00CFEEC475}"/>
              </a:ext>
            </a:extLst>
          </p:cNvPr>
          <p:cNvSpPr>
            <a:spLocks noGrp="1"/>
          </p:cNvSpPr>
          <p:nvPr>
            <p:ph type="sldNum" sz="quarter" idx="12"/>
          </p:nvPr>
        </p:nvSpPr>
        <p:spPr/>
        <p:txBody>
          <a:bodyPr/>
          <a:lstStyle/>
          <a:p>
            <a:fld id="{1D2EA5EF-C699-AF4C-BA42-C0A1CAAB713C}" type="slidenum">
              <a:rPr lang="en-US" smtClean="0"/>
              <a:t>5</a:t>
            </a:fld>
            <a:endParaRPr lang="en-US"/>
          </a:p>
        </p:txBody>
      </p:sp>
      <p:sp>
        <p:nvSpPr>
          <p:cNvPr id="6" name="TextBox 5">
            <a:extLst>
              <a:ext uri="{FF2B5EF4-FFF2-40B4-BE49-F238E27FC236}">
                <a16:creationId xmlns:a16="http://schemas.microsoft.com/office/drawing/2014/main" id="{1539D2B3-9186-4C37-9BF3-9993986D0E4E}"/>
              </a:ext>
            </a:extLst>
          </p:cNvPr>
          <p:cNvSpPr txBox="1"/>
          <p:nvPr/>
        </p:nvSpPr>
        <p:spPr>
          <a:xfrm>
            <a:off x="1034892" y="5503148"/>
            <a:ext cx="7160188" cy="646331"/>
          </a:xfrm>
          <a:prstGeom prst="rect">
            <a:avLst/>
          </a:prstGeom>
          <a:noFill/>
        </p:spPr>
        <p:txBody>
          <a:bodyPr wrap="square" rtlCol="0">
            <a:spAutoFit/>
          </a:bodyPr>
          <a:lstStyle/>
          <a:p>
            <a:pPr algn="ctr"/>
            <a:r>
              <a:rPr lang="en-US" dirty="0"/>
              <a:t>Past Year Substance Use among People Aged 12 or Older</a:t>
            </a:r>
          </a:p>
          <a:p>
            <a:pPr algn="ctr"/>
            <a:r>
              <a:rPr lang="en-US" dirty="0"/>
              <a:t>National Survey of Drug Use and Health 2019</a:t>
            </a:r>
          </a:p>
        </p:txBody>
      </p:sp>
      <p:pic>
        <p:nvPicPr>
          <p:cNvPr id="7" name="Content Placeholder 8" descr="A screenshot of a cell phone&#10;&#10;Description automatically generated">
            <a:extLst>
              <a:ext uri="{FF2B5EF4-FFF2-40B4-BE49-F238E27FC236}">
                <a16:creationId xmlns:a16="http://schemas.microsoft.com/office/drawing/2014/main" id="{E164C042-55C9-4287-859E-EAA1764B94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788" y="1997226"/>
            <a:ext cx="8128000" cy="2589228"/>
          </a:xfrm>
          <a:prstGeom prst="rect">
            <a:avLst/>
          </a:prstGeom>
        </p:spPr>
      </p:pic>
    </p:spTree>
    <p:extLst>
      <p:ext uri="{BB962C8B-B14F-4D97-AF65-F5344CB8AC3E}">
        <p14:creationId xmlns:p14="http://schemas.microsoft.com/office/powerpoint/2010/main" val="2420085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528" y="295002"/>
            <a:ext cx="8312943" cy="698897"/>
          </a:xfrm>
        </p:spPr>
        <p:txBody>
          <a:bodyPr>
            <a:noAutofit/>
          </a:bodyPr>
          <a:lstStyle/>
          <a:p>
            <a:pPr algn="ctr"/>
            <a:r>
              <a:rPr lang="en-US" sz="4000" dirty="0">
                <a:solidFill>
                  <a:srgbClr val="0070C0"/>
                </a:solidFill>
              </a:rPr>
              <a:t>Alcohol Use among People Aged 12 or Older: 2019</a:t>
            </a:r>
          </a:p>
        </p:txBody>
      </p:sp>
      <p:pic>
        <p:nvPicPr>
          <p:cNvPr id="7" name="Content Placeholder 6" descr="A picture containing device&#10;&#10;Description automatically generated">
            <a:extLst>
              <a:ext uri="{FF2B5EF4-FFF2-40B4-BE49-F238E27FC236}">
                <a16:creationId xmlns:a16="http://schemas.microsoft.com/office/drawing/2014/main" id="{DC0EF488-01FE-5C44-B83A-CEB0CE0E3878}"/>
              </a:ext>
            </a:extLst>
          </p:cNvPr>
          <p:cNvPicPr>
            <a:picLocks noGrp="1" noChangeAspect="1"/>
          </p:cNvPicPr>
          <p:nvPr>
            <p:ph sz="quarter" idx="15"/>
          </p:nvPr>
        </p:nvPicPr>
        <p:blipFill>
          <a:blip r:embed="rId2">
            <a:extLst>
              <a:ext uri="{28A0092B-C50C-407E-A947-70E740481C1C}">
                <a14:useLocalDpi xmlns:a14="http://schemas.microsoft.com/office/drawing/2010/main" val="0"/>
              </a:ext>
            </a:extLst>
          </a:blip>
          <a:stretch>
            <a:fillRect/>
          </a:stretch>
        </p:blipFill>
        <p:spPr>
          <a:xfrm>
            <a:off x="951890" y="1386107"/>
            <a:ext cx="7240220" cy="4252693"/>
          </a:xfrm>
        </p:spPr>
      </p:pic>
      <p:sp>
        <p:nvSpPr>
          <p:cNvPr id="3" name="Text Placeholder 2"/>
          <p:cNvSpPr>
            <a:spLocks noGrp="1"/>
          </p:cNvSpPr>
          <p:nvPr>
            <p:ph type="body" sz="quarter" idx="10"/>
          </p:nvPr>
        </p:nvSpPr>
        <p:spPr/>
        <p:txBody>
          <a:bodyPr/>
          <a:lstStyle/>
          <a:p>
            <a:r>
              <a:rPr lang="en-US" dirty="0"/>
              <a:t>FFR1.06</a:t>
            </a:r>
          </a:p>
        </p:txBody>
      </p:sp>
      <p:sp>
        <p:nvSpPr>
          <p:cNvPr id="8" name="Slide Number Placeholder 3">
            <a:extLst>
              <a:ext uri="{FF2B5EF4-FFF2-40B4-BE49-F238E27FC236}">
                <a16:creationId xmlns:a16="http://schemas.microsoft.com/office/drawing/2014/main" id="{0F53E683-DE91-4D75-9C0A-5927C9B908AA}"/>
              </a:ext>
            </a:extLst>
          </p:cNvPr>
          <p:cNvSpPr txBox="1">
            <a:spLocks/>
          </p:cNvSpPr>
          <p:nvPr/>
        </p:nvSpPr>
        <p:spPr>
          <a:xfrm>
            <a:off x="8531788" y="6305882"/>
            <a:ext cx="548640" cy="396240"/>
          </a:xfrm>
          <a:prstGeom prst="bracketPair">
            <a:avLst>
              <a:gd name="adj" fmla="val 17949"/>
            </a:avLst>
          </a:prstGeom>
        </p:spPr>
        <p:txBody>
          <a:bodyPr/>
          <a:lstStyle>
            <a:defPPr>
              <a:defRPr lang="en-US"/>
            </a:defPPr>
            <a:lvl1pPr marL="0" algn="l" defTabSz="456449" rtl="0" eaLnBrk="1" latinLnBrk="0" hangingPunct="1">
              <a:defRPr sz="1800" kern="1200">
                <a:solidFill>
                  <a:schemeClr val="tx1"/>
                </a:solidFill>
                <a:latin typeface="+mn-lt"/>
                <a:ea typeface="+mn-ea"/>
                <a:cs typeface="+mn-cs"/>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a:lstStyle>
          <a:p>
            <a:fld id="{1D2EA5EF-C699-AF4C-BA42-C0A1CAAB713C}" type="slidenum">
              <a:rPr lang="en-US" smtClean="0">
                <a:solidFill>
                  <a:schemeClr val="bg1"/>
                </a:solidFill>
              </a:rPr>
              <a:pPr/>
              <a:t>6</a:t>
            </a:fld>
            <a:endParaRPr lang="en-US" dirty="0">
              <a:solidFill>
                <a:schemeClr val="bg1"/>
              </a:solidFill>
            </a:endParaRPr>
          </a:p>
        </p:txBody>
      </p:sp>
      <p:sp>
        <p:nvSpPr>
          <p:cNvPr id="9" name="TextBox 8">
            <a:extLst>
              <a:ext uri="{FF2B5EF4-FFF2-40B4-BE49-F238E27FC236}">
                <a16:creationId xmlns:a16="http://schemas.microsoft.com/office/drawing/2014/main" id="{5747BB79-BFAA-4CAE-8ECC-345C1BC2024D}"/>
              </a:ext>
            </a:extLst>
          </p:cNvPr>
          <p:cNvSpPr txBox="1"/>
          <p:nvPr/>
        </p:nvSpPr>
        <p:spPr>
          <a:xfrm>
            <a:off x="1034892" y="5844217"/>
            <a:ext cx="7160188" cy="369332"/>
          </a:xfrm>
          <a:prstGeom prst="rect">
            <a:avLst/>
          </a:prstGeom>
          <a:noFill/>
        </p:spPr>
        <p:txBody>
          <a:bodyPr wrap="square" rtlCol="0">
            <a:spAutoFit/>
          </a:bodyPr>
          <a:lstStyle/>
          <a:p>
            <a:pPr algn="ctr"/>
            <a:r>
              <a:rPr lang="en-US" dirty="0"/>
              <a:t>National Survey of Drug Use and Health, 2019</a:t>
            </a:r>
          </a:p>
        </p:txBody>
      </p:sp>
    </p:spTree>
    <p:extLst>
      <p:ext uri="{BB962C8B-B14F-4D97-AF65-F5344CB8AC3E}">
        <p14:creationId xmlns:p14="http://schemas.microsoft.com/office/powerpoint/2010/main" val="981616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FFAD6-72C2-4D5F-8AB9-C9927F56CBFD}"/>
              </a:ext>
            </a:extLst>
          </p:cNvPr>
          <p:cNvSpPr>
            <a:spLocks noGrp="1"/>
          </p:cNvSpPr>
          <p:nvPr>
            <p:ph type="title"/>
          </p:nvPr>
        </p:nvSpPr>
        <p:spPr>
          <a:xfrm>
            <a:off x="457201" y="108419"/>
            <a:ext cx="8315569" cy="1143000"/>
          </a:xfrm>
        </p:spPr>
        <p:txBody>
          <a:bodyPr/>
          <a:lstStyle/>
          <a:p>
            <a:pPr algn="ctr"/>
            <a:r>
              <a:rPr lang="en-US" dirty="0">
                <a:solidFill>
                  <a:srgbClr val="0070C0"/>
                </a:solidFill>
              </a:rPr>
              <a:t>Pre-Pandemic: </a:t>
            </a:r>
            <a:br>
              <a:rPr lang="en-US" dirty="0">
                <a:solidFill>
                  <a:srgbClr val="0070C0"/>
                </a:solidFill>
              </a:rPr>
            </a:br>
            <a:r>
              <a:rPr lang="en-US" dirty="0">
                <a:solidFill>
                  <a:srgbClr val="0070C0"/>
                </a:solidFill>
              </a:rPr>
              <a:t>Substance Use and Use Disorder</a:t>
            </a:r>
          </a:p>
        </p:txBody>
      </p:sp>
      <p:sp>
        <p:nvSpPr>
          <p:cNvPr id="4" name="Slide Number Placeholder 3">
            <a:extLst>
              <a:ext uri="{FF2B5EF4-FFF2-40B4-BE49-F238E27FC236}">
                <a16:creationId xmlns:a16="http://schemas.microsoft.com/office/drawing/2014/main" id="{B7974CB9-3F24-4087-AA84-2C00CFEEC475}"/>
              </a:ext>
            </a:extLst>
          </p:cNvPr>
          <p:cNvSpPr>
            <a:spLocks noGrp="1"/>
          </p:cNvSpPr>
          <p:nvPr>
            <p:ph type="sldNum" sz="quarter" idx="12"/>
          </p:nvPr>
        </p:nvSpPr>
        <p:spPr/>
        <p:txBody>
          <a:bodyPr/>
          <a:lstStyle/>
          <a:p>
            <a:fld id="{1D2EA5EF-C699-AF4C-BA42-C0A1CAAB713C}" type="slidenum">
              <a:rPr lang="en-US" smtClean="0"/>
              <a:t>7</a:t>
            </a:fld>
            <a:endParaRPr lang="en-US"/>
          </a:p>
        </p:txBody>
      </p:sp>
      <p:sp>
        <p:nvSpPr>
          <p:cNvPr id="6" name="TextBox 5">
            <a:extLst>
              <a:ext uri="{FF2B5EF4-FFF2-40B4-BE49-F238E27FC236}">
                <a16:creationId xmlns:a16="http://schemas.microsoft.com/office/drawing/2014/main" id="{1539D2B3-9186-4C37-9BF3-9993986D0E4E}"/>
              </a:ext>
            </a:extLst>
          </p:cNvPr>
          <p:cNvSpPr txBox="1"/>
          <p:nvPr/>
        </p:nvSpPr>
        <p:spPr>
          <a:xfrm>
            <a:off x="1034892" y="5503148"/>
            <a:ext cx="7160188" cy="646331"/>
          </a:xfrm>
          <a:prstGeom prst="rect">
            <a:avLst/>
          </a:prstGeom>
          <a:noFill/>
        </p:spPr>
        <p:txBody>
          <a:bodyPr wrap="square" rtlCol="0">
            <a:spAutoFit/>
          </a:bodyPr>
          <a:lstStyle/>
          <a:p>
            <a:pPr algn="ctr"/>
            <a:r>
              <a:rPr lang="en-US" dirty="0"/>
              <a:t>Past Year Substance Use Disorder among People Aged 12 or Older</a:t>
            </a:r>
          </a:p>
          <a:p>
            <a:pPr algn="ctr"/>
            <a:r>
              <a:rPr lang="en-US" dirty="0"/>
              <a:t>National Survey of Drug Use and Health, 2019</a:t>
            </a:r>
          </a:p>
        </p:txBody>
      </p:sp>
      <p:pic>
        <p:nvPicPr>
          <p:cNvPr id="8" name="Picture 7">
            <a:extLst>
              <a:ext uri="{FF2B5EF4-FFF2-40B4-BE49-F238E27FC236}">
                <a16:creationId xmlns:a16="http://schemas.microsoft.com/office/drawing/2014/main" id="{B3CC4E1D-D8DB-4063-9698-B318EF050156}"/>
              </a:ext>
            </a:extLst>
          </p:cNvPr>
          <p:cNvPicPr>
            <a:picLocks noChangeAspect="1"/>
          </p:cNvPicPr>
          <p:nvPr/>
        </p:nvPicPr>
        <p:blipFill>
          <a:blip r:embed="rId2"/>
          <a:stretch>
            <a:fillRect/>
          </a:stretch>
        </p:blipFill>
        <p:spPr>
          <a:xfrm>
            <a:off x="505615" y="1706880"/>
            <a:ext cx="8132769" cy="3688079"/>
          </a:xfrm>
          <a:prstGeom prst="rect">
            <a:avLst/>
          </a:prstGeom>
        </p:spPr>
      </p:pic>
    </p:spTree>
    <p:extLst>
      <p:ext uri="{BB962C8B-B14F-4D97-AF65-F5344CB8AC3E}">
        <p14:creationId xmlns:p14="http://schemas.microsoft.com/office/powerpoint/2010/main" val="126595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FFAD6-72C2-4D5F-8AB9-C9927F56CBFD}"/>
              </a:ext>
            </a:extLst>
          </p:cNvPr>
          <p:cNvSpPr>
            <a:spLocks noGrp="1"/>
          </p:cNvSpPr>
          <p:nvPr>
            <p:ph type="title"/>
          </p:nvPr>
        </p:nvSpPr>
        <p:spPr>
          <a:xfrm>
            <a:off x="414215" y="-111441"/>
            <a:ext cx="8315569" cy="1143000"/>
          </a:xfrm>
        </p:spPr>
        <p:txBody>
          <a:bodyPr/>
          <a:lstStyle/>
          <a:p>
            <a:pPr algn="ctr"/>
            <a:r>
              <a:rPr lang="en-US" dirty="0">
                <a:solidFill>
                  <a:srgbClr val="0070C0"/>
                </a:solidFill>
              </a:rPr>
              <a:t>Pre-Pandemic: Overdose</a:t>
            </a:r>
          </a:p>
        </p:txBody>
      </p:sp>
      <p:sp>
        <p:nvSpPr>
          <p:cNvPr id="4" name="Slide Number Placeholder 3">
            <a:extLst>
              <a:ext uri="{FF2B5EF4-FFF2-40B4-BE49-F238E27FC236}">
                <a16:creationId xmlns:a16="http://schemas.microsoft.com/office/drawing/2014/main" id="{B7974CB9-3F24-4087-AA84-2C00CFEEC475}"/>
              </a:ext>
            </a:extLst>
          </p:cNvPr>
          <p:cNvSpPr>
            <a:spLocks noGrp="1"/>
          </p:cNvSpPr>
          <p:nvPr>
            <p:ph type="sldNum" sz="quarter" idx="12"/>
          </p:nvPr>
        </p:nvSpPr>
        <p:spPr/>
        <p:txBody>
          <a:bodyPr/>
          <a:lstStyle/>
          <a:p>
            <a:fld id="{1D2EA5EF-C699-AF4C-BA42-C0A1CAAB713C}" type="slidenum">
              <a:rPr lang="en-US" smtClean="0"/>
              <a:t>8</a:t>
            </a:fld>
            <a:endParaRPr lang="en-US" dirty="0"/>
          </a:p>
        </p:txBody>
      </p:sp>
      <p:sp>
        <p:nvSpPr>
          <p:cNvPr id="8" name="Content Placeholder 7">
            <a:extLst>
              <a:ext uri="{FF2B5EF4-FFF2-40B4-BE49-F238E27FC236}">
                <a16:creationId xmlns:a16="http://schemas.microsoft.com/office/drawing/2014/main" id="{2417D532-6104-4FD1-84B6-EEBF536F4EF7}"/>
              </a:ext>
            </a:extLst>
          </p:cNvPr>
          <p:cNvSpPr>
            <a:spLocks noGrp="1"/>
          </p:cNvSpPr>
          <p:nvPr>
            <p:ph idx="1"/>
          </p:nvPr>
        </p:nvSpPr>
        <p:spPr>
          <a:xfrm>
            <a:off x="1" y="5479340"/>
            <a:ext cx="9144000" cy="1222782"/>
          </a:xfrm>
        </p:spPr>
        <p:txBody>
          <a:bodyPr/>
          <a:lstStyle/>
          <a:p>
            <a:pPr marL="114112" indent="0" algn="ctr">
              <a:buNone/>
            </a:pPr>
            <a:r>
              <a:rPr lang="en-US" dirty="0"/>
              <a:t>Drug Overdose Deaths in the U.S. From 1999-2018</a:t>
            </a:r>
          </a:p>
          <a:p>
            <a:pPr marL="114112" indent="0" algn="ctr">
              <a:buNone/>
            </a:pPr>
            <a:r>
              <a:rPr lang="en-US" sz="1800" dirty="0"/>
              <a:t>Source: CDC.GOV</a:t>
            </a:r>
          </a:p>
        </p:txBody>
      </p:sp>
      <p:pic>
        <p:nvPicPr>
          <p:cNvPr id="14" name="Picture 13">
            <a:extLst>
              <a:ext uri="{FF2B5EF4-FFF2-40B4-BE49-F238E27FC236}">
                <a16:creationId xmlns:a16="http://schemas.microsoft.com/office/drawing/2014/main" id="{F3BBCA61-0276-41D8-8FBF-31A7A58E29B1}"/>
              </a:ext>
            </a:extLst>
          </p:cNvPr>
          <p:cNvPicPr>
            <a:picLocks noChangeAspect="1"/>
          </p:cNvPicPr>
          <p:nvPr/>
        </p:nvPicPr>
        <p:blipFill rotWithShape="1">
          <a:blip r:embed="rId3"/>
          <a:srcRect t="7230"/>
          <a:stretch/>
        </p:blipFill>
        <p:spPr>
          <a:xfrm>
            <a:off x="63572" y="843279"/>
            <a:ext cx="9080428" cy="4513889"/>
          </a:xfrm>
          <a:prstGeom prst="rect">
            <a:avLst/>
          </a:prstGeom>
        </p:spPr>
      </p:pic>
    </p:spTree>
    <p:extLst>
      <p:ext uri="{BB962C8B-B14F-4D97-AF65-F5344CB8AC3E}">
        <p14:creationId xmlns:p14="http://schemas.microsoft.com/office/powerpoint/2010/main" val="3630833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FFAD6-72C2-4D5F-8AB9-C9927F56CBFD}"/>
              </a:ext>
            </a:extLst>
          </p:cNvPr>
          <p:cNvSpPr>
            <a:spLocks noGrp="1"/>
          </p:cNvSpPr>
          <p:nvPr>
            <p:ph type="title"/>
          </p:nvPr>
        </p:nvSpPr>
        <p:spPr>
          <a:xfrm>
            <a:off x="490539" y="0"/>
            <a:ext cx="8315569" cy="1143000"/>
          </a:xfrm>
        </p:spPr>
        <p:txBody>
          <a:bodyPr/>
          <a:lstStyle/>
          <a:p>
            <a:pPr algn="ctr"/>
            <a:r>
              <a:rPr lang="en-US" dirty="0">
                <a:solidFill>
                  <a:srgbClr val="0070C0"/>
                </a:solidFill>
              </a:rPr>
              <a:t>Racial Disparities in Treatment</a:t>
            </a:r>
          </a:p>
        </p:txBody>
      </p:sp>
      <p:sp>
        <p:nvSpPr>
          <p:cNvPr id="3" name="Content Placeholder 2">
            <a:extLst>
              <a:ext uri="{FF2B5EF4-FFF2-40B4-BE49-F238E27FC236}">
                <a16:creationId xmlns:a16="http://schemas.microsoft.com/office/drawing/2014/main" id="{68FDF2FE-9539-4F0D-AF85-079EFFE89E0E}"/>
              </a:ext>
            </a:extLst>
          </p:cNvPr>
          <p:cNvSpPr>
            <a:spLocks noGrp="1"/>
          </p:cNvSpPr>
          <p:nvPr>
            <p:ph idx="1"/>
          </p:nvPr>
        </p:nvSpPr>
        <p:spPr>
          <a:xfrm>
            <a:off x="0" y="5788134"/>
            <a:ext cx="9144000" cy="396240"/>
          </a:xfrm>
        </p:spPr>
        <p:txBody>
          <a:bodyPr>
            <a:normAutofit/>
          </a:bodyPr>
          <a:lstStyle/>
          <a:p>
            <a:pPr marL="114112" indent="0">
              <a:buNone/>
            </a:pPr>
            <a:r>
              <a:rPr lang="en-US" sz="2000" dirty="0"/>
              <a:t>Treatment Initiation and Engagement by Race/Ethnicity (Acevedo et al., 2018).</a:t>
            </a:r>
          </a:p>
        </p:txBody>
      </p:sp>
      <p:sp>
        <p:nvSpPr>
          <p:cNvPr id="4" name="Slide Number Placeholder 3">
            <a:extLst>
              <a:ext uri="{FF2B5EF4-FFF2-40B4-BE49-F238E27FC236}">
                <a16:creationId xmlns:a16="http://schemas.microsoft.com/office/drawing/2014/main" id="{B7974CB9-3F24-4087-AA84-2C00CFEEC475}"/>
              </a:ext>
            </a:extLst>
          </p:cNvPr>
          <p:cNvSpPr>
            <a:spLocks noGrp="1"/>
          </p:cNvSpPr>
          <p:nvPr>
            <p:ph type="sldNum" sz="quarter" idx="12"/>
          </p:nvPr>
        </p:nvSpPr>
        <p:spPr/>
        <p:txBody>
          <a:bodyPr/>
          <a:lstStyle/>
          <a:p>
            <a:fld id="{1D2EA5EF-C699-AF4C-BA42-C0A1CAAB713C}" type="slidenum">
              <a:rPr lang="en-US" smtClean="0"/>
              <a:t>9</a:t>
            </a:fld>
            <a:endParaRPr lang="en-US"/>
          </a:p>
        </p:txBody>
      </p:sp>
      <p:pic>
        <p:nvPicPr>
          <p:cNvPr id="6" name="Picture 5">
            <a:extLst>
              <a:ext uri="{FF2B5EF4-FFF2-40B4-BE49-F238E27FC236}">
                <a16:creationId xmlns:a16="http://schemas.microsoft.com/office/drawing/2014/main" id="{83A046D8-2468-4736-BB71-0BC583EED3F3}"/>
              </a:ext>
            </a:extLst>
          </p:cNvPr>
          <p:cNvPicPr>
            <a:picLocks noChangeAspect="1"/>
          </p:cNvPicPr>
          <p:nvPr/>
        </p:nvPicPr>
        <p:blipFill>
          <a:blip r:embed="rId2"/>
          <a:stretch>
            <a:fillRect/>
          </a:stretch>
        </p:blipFill>
        <p:spPr>
          <a:xfrm>
            <a:off x="0" y="1483360"/>
            <a:ext cx="9144000" cy="4304774"/>
          </a:xfrm>
          <a:prstGeom prst="rect">
            <a:avLst/>
          </a:prstGeom>
        </p:spPr>
      </p:pic>
    </p:spTree>
    <p:extLst>
      <p:ext uri="{BB962C8B-B14F-4D97-AF65-F5344CB8AC3E}">
        <p14:creationId xmlns:p14="http://schemas.microsoft.com/office/powerpoint/2010/main" val="97667787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ETC-NCRC master -16x9-template">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AETC-NCRC master -16x9-template</Template>
  <TotalTime>851</TotalTime>
  <Words>2718</Words>
  <Application>Microsoft Macintosh PowerPoint</Application>
  <PresentationFormat>On-screen Show (4:3)</PresentationFormat>
  <Paragraphs>240</Paragraphs>
  <Slides>33</Slides>
  <Notes>19</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33</vt:i4>
      </vt:variant>
    </vt:vector>
  </HeadingPairs>
  <TitlesOfParts>
    <vt:vector size="55" baseType="lpstr">
      <vt:lpstr>AdvP405AA6</vt:lpstr>
      <vt:lpstr>AdvP9725</vt:lpstr>
      <vt:lpstr>AdvTT756e41f3</vt:lpstr>
      <vt:lpstr>AdvTT756e41f3+20</vt:lpstr>
      <vt:lpstr>Arial</vt:lpstr>
      <vt:lpstr>Arial Narrow</vt:lpstr>
      <vt:lpstr>Calibri</vt:lpstr>
      <vt:lpstr>Century Gothic</vt:lpstr>
      <vt:lpstr>Courier New</vt:lpstr>
      <vt:lpstr>Guardian TextSans Web</vt:lpstr>
      <vt:lpstr>GuardianSansGR-Regular</vt:lpstr>
      <vt:lpstr>ITC Avant Garde Std Bk</vt:lpstr>
      <vt:lpstr>Lora</vt:lpstr>
      <vt:lpstr>MyriadPro-Regular</vt:lpstr>
      <vt:lpstr>Open Sans</vt:lpstr>
      <vt:lpstr>ProximaNova</vt:lpstr>
      <vt:lpstr>PT Serif</vt:lpstr>
      <vt:lpstr>Roboto</vt:lpstr>
      <vt:lpstr>Source Sans Pro</vt:lpstr>
      <vt:lpstr>Wingdings</vt:lpstr>
      <vt:lpstr>WtbrtgAdvTT43ccf47d</vt:lpstr>
      <vt:lpstr>AETC-NCRC master -16x9-template</vt:lpstr>
      <vt:lpstr>Substance Use and Mortality:  How the COVID-19 pandemic is  affecting PWH &amp; Communities of Color</vt:lpstr>
      <vt:lpstr>Disclosures</vt:lpstr>
      <vt:lpstr>Disclosures continued</vt:lpstr>
      <vt:lpstr>Objectives</vt:lpstr>
      <vt:lpstr>Pre-Pandemic:  Substance Use and Use Disorder</vt:lpstr>
      <vt:lpstr>Alcohol Use among People Aged 12 or Older: 2019</vt:lpstr>
      <vt:lpstr>Pre-Pandemic:  Substance Use and Use Disorder</vt:lpstr>
      <vt:lpstr>Pre-Pandemic: Overdose</vt:lpstr>
      <vt:lpstr>Racial Disparities in Treatment</vt:lpstr>
      <vt:lpstr>Racial Disparities, Drug Use Criminalization</vt:lpstr>
      <vt:lpstr>Pre-Pandemic: HIV Rates</vt:lpstr>
      <vt:lpstr>Racial Disparities &amp; HIV</vt:lpstr>
      <vt:lpstr>Racial Disparities &amp; HIV</vt:lpstr>
      <vt:lpstr>Racial Disparities &amp; HIV</vt:lpstr>
      <vt:lpstr>Racial Disparities &amp; HIV</vt:lpstr>
      <vt:lpstr>The Global Pandemic</vt:lpstr>
      <vt:lpstr>A Decentralized Strategy </vt:lpstr>
      <vt:lpstr>Financial Impact </vt:lpstr>
      <vt:lpstr>Hospitalizations</vt:lpstr>
      <vt:lpstr>Deaths</vt:lpstr>
      <vt:lpstr>Deaths</vt:lpstr>
      <vt:lpstr>COVID Among People Who Use Drugs (PWUDs)</vt:lpstr>
      <vt:lpstr>What Steps Were Taken to Protect PWUDs?</vt:lpstr>
      <vt:lpstr>What Steps Were Taken to Protect PWUDs?</vt:lpstr>
      <vt:lpstr>Overdose After the Pandemic</vt:lpstr>
      <vt:lpstr>What Happened?</vt:lpstr>
      <vt:lpstr>What Happened?</vt:lpstr>
      <vt:lpstr>COVID-19 Among People with HIV</vt:lpstr>
      <vt:lpstr>What Steps Were/Should Be Taken to Protect People with HIV</vt:lpstr>
      <vt:lpstr>What Steps Should Be Taken To Protect PWUD</vt:lpstr>
      <vt:lpstr>Conclusions</vt:lpstr>
      <vt:lpstr>Conclusions</vt:lpstr>
      <vt:lpstr>PowerPoint Presentation</vt:lpstr>
    </vt:vector>
  </TitlesOfParts>
  <Company>UMDNJ</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UMDNJ</dc:creator>
  <cp:lastModifiedBy>Judith Collins</cp:lastModifiedBy>
  <cp:revision>84</cp:revision>
  <dcterms:created xsi:type="dcterms:W3CDTF">2016-05-10T21:03:54Z</dcterms:created>
  <dcterms:modified xsi:type="dcterms:W3CDTF">2022-01-14T17:30:21Z</dcterms:modified>
</cp:coreProperties>
</file>