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9" r:id="rId1"/>
    <p:sldMasterId id="2147483660" r:id="rId2"/>
    <p:sldMasterId id="2147483748" r:id="rId3"/>
    <p:sldMasterId id="2147483676" r:id="rId4"/>
  </p:sldMasterIdLst>
  <p:notesMasterIdLst>
    <p:notesMasterId r:id="rId50"/>
  </p:notesMasterIdLst>
  <p:handoutMasterIdLst>
    <p:handoutMasterId r:id="rId51"/>
  </p:handoutMasterIdLst>
  <p:sldIdLst>
    <p:sldId id="259" r:id="rId5"/>
    <p:sldId id="426" r:id="rId6"/>
    <p:sldId id="261" r:id="rId7"/>
    <p:sldId id="262" r:id="rId8"/>
    <p:sldId id="459" r:id="rId9"/>
    <p:sldId id="488" r:id="rId10"/>
    <p:sldId id="482" r:id="rId11"/>
    <p:sldId id="484" r:id="rId12"/>
    <p:sldId id="485" r:id="rId13"/>
    <p:sldId id="483" r:id="rId14"/>
    <p:sldId id="475" r:id="rId15"/>
    <p:sldId id="474" r:id="rId16"/>
    <p:sldId id="433" r:id="rId17"/>
    <p:sldId id="476" r:id="rId18"/>
    <p:sldId id="478" r:id="rId19"/>
    <p:sldId id="479" r:id="rId20"/>
    <p:sldId id="477" r:id="rId21"/>
    <p:sldId id="480" r:id="rId22"/>
    <p:sldId id="486" r:id="rId23"/>
    <p:sldId id="458" r:id="rId24"/>
    <p:sldId id="460" r:id="rId25"/>
    <p:sldId id="461" r:id="rId26"/>
    <p:sldId id="462" r:id="rId27"/>
    <p:sldId id="463" r:id="rId28"/>
    <p:sldId id="464" r:id="rId29"/>
    <p:sldId id="465" r:id="rId30"/>
    <p:sldId id="466" r:id="rId31"/>
    <p:sldId id="467" r:id="rId32"/>
    <p:sldId id="489" r:id="rId33"/>
    <p:sldId id="468" r:id="rId34"/>
    <p:sldId id="469" r:id="rId35"/>
    <p:sldId id="470" r:id="rId36"/>
    <p:sldId id="493" r:id="rId37"/>
    <p:sldId id="492" r:id="rId38"/>
    <p:sldId id="490" r:id="rId39"/>
    <p:sldId id="491" r:id="rId40"/>
    <p:sldId id="471" r:id="rId41"/>
    <p:sldId id="472" r:id="rId42"/>
    <p:sldId id="473" r:id="rId43"/>
    <p:sldId id="495" r:id="rId44"/>
    <p:sldId id="496" r:id="rId45"/>
    <p:sldId id="497" r:id="rId46"/>
    <p:sldId id="494" r:id="rId47"/>
    <p:sldId id="487" r:id="rId48"/>
    <p:sldId id="269" r:id="rId49"/>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9BB"/>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17" autoAdjust="0"/>
    <p:restoredTop sz="88707" autoAdjust="0"/>
  </p:normalViewPr>
  <p:slideViewPr>
    <p:cSldViewPr snapToGrid="0" snapToObjects="1">
      <p:cViewPr varScale="1">
        <p:scale>
          <a:sx n="113" d="100"/>
          <a:sy n="113" d="100"/>
        </p:scale>
        <p:origin x="1512" y="176"/>
      </p:cViewPr>
      <p:guideLst>
        <p:guide orient="horz" pos="2160"/>
        <p:guide pos="2880"/>
      </p:guideLst>
    </p:cSldViewPr>
  </p:slideViewPr>
  <p:outlineViewPr>
    <p:cViewPr>
      <p:scale>
        <a:sx n="33" d="100"/>
        <a:sy n="33" d="100"/>
      </p:scale>
      <p:origin x="0" y="-3160"/>
    </p:cViewPr>
  </p:outlineViewPr>
  <p:notesTextViewPr>
    <p:cViewPr>
      <p:scale>
        <a:sx n="100" d="100"/>
        <a:sy n="100" d="100"/>
      </p:scale>
      <p:origin x="0" y="0"/>
    </p:cViewPr>
  </p:notesTextViewPr>
  <p:sorterViewPr>
    <p:cViewPr>
      <p:scale>
        <a:sx n="142" d="100"/>
        <a:sy n="142" d="100"/>
      </p:scale>
      <p:origin x="0" y="-11046"/>
    </p:cViewPr>
  </p:sorter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3/7/22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3/7/22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1</a:t>
            </a:fld>
            <a:endParaRPr lang="en-US"/>
          </a:p>
        </p:txBody>
      </p:sp>
    </p:spTree>
    <p:extLst>
      <p:ext uri="{BB962C8B-B14F-4D97-AF65-F5344CB8AC3E}">
        <p14:creationId xmlns:p14="http://schemas.microsoft.com/office/powerpoint/2010/main" val="812565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14</a:t>
            </a:fld>
            <a:endParaRPr lang="en-US"/>
          </a:p>
        </p:txBody>
      </p:sp>
    </p:spTree>
    <p:extLst>
      <p:ext uri="{BB962C8B-B14F-4D97-AF65-F5344CB8AC3E}">
        <p14:creationId xmlns:p14="http://schemas.microsoft.com/office/powerpoint/2010/main" val="2890047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20</a:t>
            </a:fld>
            <a:endParaRPr lang="en-US"/>
          </a:p>
        </p:txBody>
      </p:sp>
    </p:spTree>
    <p:extLst>
      <p:ext uri="{BB962C8B-B14F-4D97-AF65-F5344CB8AC3E}">
        <p14:creationId xmlns:p14="http://schemas.microsoft.com/office/powerpoint/2010/main" val="38919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23</a:t>
            </a:fld>
            <a:endParaRPr lang="en-US"/>
          </a:p>
        </p:txBody>
      </p:sp>
    </p:spTree>
    <p:extLst>
      <p:ext uri="{BB962C8B-B14F-4D97-AF65-F5344CB8AC3E}">
        <p14:creationId xmlns:p14="http://schemas.microsoft.com/office/powerpoint/2010/main" val="383008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25</a:t>
            </a:fld>
            <a:endParaRPr lang="en-US"/>
          </a:p>
        </p:txBody>
      </p:sp>
    </p:spTree>
    <p:extLst>
      <p:ext uri="{BB962C8B-B14F-4D97-AF65-F5344CB8AC3E}">
        <p14:creationId xmlns:p14="http://schemas.microsoft.com/office/powerpoint/2010/main" val="356763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28</a:t>
            </a:fld>
            <a:endParaRPr lang="en-US"/>
          </a:p>
        </p:txBody>
      </p:sp>
    </p:spTree>
    <p:extLst>
      <p:ext uri="{BB962C8B-B14F-4D97-AF65-F5344CB8AC3E}">
        <p14:creationId xmlns:p14="http://schemas.microsoft.com/office/powerpoint/2010/main" val="336173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Despite the demonstrated efficacy of PrEP, there remains a significant unmet medical need for new PrEP options.  Both in the United States and globally, only a small proportion of people who might benefit from PrEP are using it.  The reasons for suboptimal PrEP uptake are numerous and include challenges of adherence to daily oral dosing, stigma associated with taking PrEP, and requirement for frequent healthcare interactions.  Notably, the uptake in PrEP has been particularly low among historically underrepresented and disproportionately affected populations, such as transgender women and people of color.  Long-acting PrEP could address some of these challenges, potentially reaching more people who would benefit from </a:t>
            </a:r>
            <a:r>
              <a:rPr lang="en-US" dirty="0" err="1"/>
              <a:t>PrEP.</a:t>
            </a:r>
            <a:endParaRPr lang="en-US" dirty="0"/>
          </a:p>
          <a:p>
            <a:endParaRPr lang="en-US" dirty="0"/>
          </a:p>
        </p:txBody>
      </p:sp>
      <p:sp>
        <p:nvSpPr>
          <p:cNvPr id="4" name="Slide Number Placeholder 3"/>
          <p:cNvSpPr>
            <a:spLocks noGrp="1"/>
          </p:cNvSpPr>
          <p:nvPr>
            <p:ph type="sldNum" sz="quarter" idx="5"/>
          </p:nvPr>
        </p:nvSpPr>
        <p:spPr/>
        <p:txBody>
          <a:bodyPr/>
          <a:lstStyle/>
          <a:p>
            <a:fld id="{77C040A8-6006-43E3-9109-E52EB9ED8418}" type="slidenum">
              <a:rPr lang="en-US" smtClean="0"/>
              <a:t>29</a:t>
            </a:fld>
            <a:endParaRPr lang="en-US"/>
          </a:p>
        </p:txBody>
      </p:sp>
    </p:spTree>
    <p:extLst>
      <p:ext uri="{BB962C8B-B14F-4D97-AF65-F5344CB8AC3E}">
        <p14:creationId xmlns:p14="http://schemas.microsoft.com/office/powerpoint/2010/main" val="2876845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30</a:t>
            </a:fld>
            <a:endParaRPr lang="en-US"/>
          </a:p>
        </p:txBody>
      </p:sp>
    </p:spTree>
    <p:extLst>
      <p:ext uri="{BB962C8B-B14F-4D97-AF65-F5344CB8AC3E}">
        <p14:creationId xmlns:p14="http://schemas.microsoft.com/office/powerpoint/2010/main" val="3796307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HIV capsid protein, shown here in green, makes up the core of the HIV virion and shields the viral genome</a:t>
            </a:r>
          </a:p>
        </p:txBody>
      </p:sp>
      <p:sp>
        <p:nvSpPr>
          <p:cNvPr id="4" name="Slide Number Placeholder 3"/>
          <p:cNvSpPr>
            <a:spLocks noGrp="1"/>
          </p:cNvSpPr>
          <p:nvPr>
            <p:ph type="sldNum" sz="quarter" idx="5"/>
          </p:nvPr>
        </p:nvSpPr>
        <p:spPr/>
        <p:txBody>
          <a:bodyPr/>
          <a:lstStyle/>
          <a:p>
            <a:fld id="{77C040A8-6006-43E3-9109-E52EB9ED8418}" type="slidenum">
              <a:rPr lang="en-US" smtClean="0"/>
              <a:t>33</a:t>
            </a:fld>
            <a:endParaRPr lang="en-US"/>
          </a:p>
        </p:txBody>
      </p:sp>
    </p:spTree>
    <p:extLst>
      <p:ext uri="{BB962C8B-B14F-4D97-AF65-F5344CB8AC3E}">
        <p14:creationId xmlns:p14="http://schemas.microsoft.com/office/powerpoint/2010/main" val="549130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 HIV capsid protein is an attractive target for antiretroviral development because it is not merely a structural protein; it is actively involved in several steps of the viral replication cycle.  Capsid chaperones the viral pre-integration complex into the host cell nucleus, making capsid necessary for HIV integration to occur.  Capsid is also essential for the assembly of new viral particles at the host cell surface and maturation of released viral participles into infectious virions.  </a:t>
            </a:r>
          </a:p>
        </p:txBody>
      </p:sp>
      <p:sp>
        <p:nvSpPr>
          <p:cNvPr id="4" name="Slide Number Placeholder 3"/>
          <p:cNvSpPr>
            <a:spLocks noGrp="1"/>
          </p:cNvSpPr>
          <p:nvPr>
            <p:ph type="sldNum" sz="quarter" idx="5"/>
          </p:nvPr>
        </p:nvSpPr>
        <p:spPr/>
        <p:txBody>
          <a:bodyPr/>
          <a:lstStyle/>
          <a:p>
            <a:fld id="{77C040A8-6006-43E3-9109-E52EB9ED8418}" type="slidenum">
              <a:rPr lang="en-US" smtClean="0"/>
              <a:t>34</a:t>
            </a:fld>
            <a:endParaRPr lang="en-US"/>
          </a:p>
        </p:txBody>
      </p:sp>
    </p:spTree>
    <p:extLst>
      <p:ext uri="{BB962C8B-B14F-4D97-AF65-F5344CB8AC3E}">
        <p14:creationId xmlns:p14="http://schemas.microsoft.com/office/powerpoint/2010/main" val="4068454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i="1"/>
              <a:t>In vitro </a:t>
            </a:r>
            <a:r>
              <a:rPr lang="en-US"/>
              <a:t>studies have demonstrated that LEN inhibits multiple capsid-dependent steps in HIV replication.  This makes LEN unique in that it acts both as a pre- and post-integration inhibitor of HIV replication.  Importantly, LEN’s potency is very high (50-100 pM depending on cell type).  LEN is about 10 times more potent than rilpivirine and efavirenz and about 20 times more potent than bictegravir and cabotegravir. </a:t>
            </a:r>
          </a:p>
        </p:txBody>
      </p:sp>
      <p:sp>
        <p:nvSpPr>
          <p:cNvPr id="4" name="Slide Number Placeholder 3"/>
          <p:cNvSpPr>
            <a:spLocks noGrp="1"/>
          </p:cNvSpPr>
          <p:nvPr>
            <p:ph type="sldNum" sz="quarter" idx="5"/>
          </p:nvPr>
        </p:nvSpPr>
        <p:spPr/>
        <p:txBody>
          <a:bodyPr/>
          <a:lstStyle/>
          <a:p>
            <a:fld id="{77C040A8-6006-43E3-9109-E52EB9ED8418}" type="slidenum">
              <a:rPr lang="en-US" smtClean="0"/>
              <a:t>35</a:t>
            </a:fld>
            <a:endParaRPr lang="en-US"/>
          </a:p>
        </p:txBody>
      </p:sp>
    </p:spTree>
    <p:extLst>
      <p:ext uri="{BB962C8B-B14F-4D97-AF65-F5344CB8AC3E}">
        <p14:creationId xmlns:p14="http://schemas.microsoft.com/office/powerpoint/2010/main" val="10982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2</a:t>
            </a:fld>
            <a:endParaRPr lang="en-US"/>
          </a:p>
        </p:txBody>
      </p:sp>
    </p:spTree>
    <p:extLst>
      <p:ext uri="{BB962C8B-B14F-4D97-AF65-F5344CB8AC3E}">
        <p14:creationId xmlns:p14="http://schemas.microsoft.com/office/powerpoint/2010/main" val="880456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PURPOSE 1 will evaluate LEN and F/TAF for PrEP in adolescent girls and young women (AGYW).  The study will enroll approximately 5010 AGYW ages 16-25 in high HIV incidence areas in South Africa and Uganda.  The study will have two primary endpoints, both of which will be compared to a counterfactual estimate of the background HIV incidence rate (</a:t>
            </a:r>
            <a:r>
              <a:rPr lang="en-US" dirty="0" err="1"/>
              <a:t>bHIV</a:t>
            </a:r>
            <a:r>
              <a:rPr lang="en-US" dirty="0"/>
              <a:t>).  The first primary endpoint will be the HIV incidence rate in participants taking LEN.  The second primary endpoint will be the HIV incidence rate in participants taking F/TAF; this endpoint will satisfy the FDA post-marketing commitment to study F/TAF for PrEP in cisgender women.  The study will include pre-specified secondary analyses comparing LEN and F/TAF to F/TDF, allowing for efficacy comparisons between the study drugs and the active control.  </a:t>
            </a:r>
          </a:p>
          <a:p>
            <a:endParaRPr lang="en-US" dirty="0"/>
          </a:p>
          <a:p>
            <a:r>
              <a:rPr lang="en-US" dirty="0"/>
              <a:t>To determine the counterfactual HIV incidence rate, the study includes an Incidence Phase, which is a specialized screening phase where HIV testing and HIV recency assays will be performed.  The data collected from the Incidence Phase will be used in a recent infection testing algorithm (RITA) to calculate the background HIV incidence rate, and the primary endpoint will compare the HIV incidence rates in participants taking LEN or F/TAF to the background incidence rate.  The study will also perform additional incidence rate measurements to corroborate the RITA-derived rate, including adherence-efficacy assessments, comparison to clinical trial and surveillance-derived incidence rates, and risk score derived incidence rate estimates such as the VOICE score.</a:t>
            </a:r>
          </a:p>
          <a:p>
            <a:endParaRPr lang="en-US" dirty="0"/>
          </a:p>
          <a:p>
            <a:r>
              <a:rPr lang="en-US" dirty="0"/>
              <a:t>Participants who are found to be HIV negative and meet other eligibility criteria in the Incidence Phase will be eligible for participation in the Randomized Blinded Phase.  Participants who chose to partake in the Randomized Blinded Phase will be randomized in a blinded fashion 2:2:1 to receive 6-monthly subcutaneous LEN, daily oral F/TAF, or daily oral F/TDF (included as an active internal control).  Each participant will also receive a placebo injection or pill, such that each participant receives one pill and one injection.  The Randomized Blinded Phase of the study will continue until all participants have reached at least 52 weeks of follow-up, at which time the primary analysis will be conducted and the study arms will be unblinded.  If LEN is shown to be safe and efficacious, there will be an optional open-label LEN extension.     </a:t>
            </a:r>
          </a:p>
        </p:txBody>
      </p:sp>
      <p:sp>
        <p:nvSpPr>
          <p:cNvPr id="4" name="Slide Number Placeholder 3"/>
          <p:cNvSpPr>
            <a:spLocks noGrp="1"/>
          </p:cNvSpPr>
          <p:nvPr>
            <p:ph type="sldNum" sz="quarter" idx="5"/>
          </p:nvPr>
        </p:nvSpPr>
        <p:spPr/>
        <p:txBody>
          <a:bodyPr/>
          <a:lstStyle/>
          <a:p>
            <a:fld id="{77C040A8-6006-43E3-9109-E52EB9ED8418}" type="slidenum">
              <a:rPr lang="en-US" smtClean="0"/>
              <a:t>36</a:t>
            </a:fld>
            <a:endParaRPr lang="en-US"/>
          </a:p>
        </p:txBody>
      </p:sp>
    </p:spTree>
    <p:extLst>
      <p:ext uri="{BB962C8B-B14F-4D97-AF65-F5344CB8AC3E}">
        <p14:creationId xmlns:p14="http://schemas.microsoft.com/office/powerpoint/2010/main" val="2304390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38</a:t>
            </a:fld>
            <a:endParaRPr lang="en-US"/>
          </a:p>
        </p:txBody>
      </p:sp>
    </p:spTree>
    <p:extLst>
      <p:ext uri="{BB962C8B-B14F-4D97-AF65-F5344CB8AC3E}">
        <p14:creationId xmlns:p14="http://schemas.microsoft.com/office/powerpoint/2010/main" val="2837958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proxima_nova_rgregular"/>
              </a:rPr>
              <a:t>In December, the ring's maker, the International Partnership for Microbicides (IPM), pulled its application for FDA approval for the pre-exposure prophylaxis (PrEP) ring. However, in initial studies, the ring was found to be just 27% effective overall. Later studies, where scientists divided women by how much drug was missing from the ring — a proxy for use — found that higher use was associated with higher protection (as much as 54%). By comparison, Truvada has been found to be up to 99% effective when used daily, though it can take up to 21 days to be available in the vagina in high enough concentrations to protect women from vaginal exposure. And the HIV prevention shot was found to be 90% more effective than that in a recent trial of the two methods conducted by the HIV Prevention Trials Network.</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39</a:t>
            </a:fld>
            <a:endParaRPr lang="en-US"/>
          </a:p>
        </p:txBody>
      </p:sp>
    </p:spTree>
    <p:extLst>
      <p:ext uri="{BB962C8B-B14F-4D97-AF65-F5344CB8AC3E}">
        <p14:creationId xmlns:p14="http://schemas.microsoft.com/office/powerpoint/2010/main" val="3053843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May 14, 2020 a Data and Safety Monitoring Board (DSMB) reviewed HPTN 083 study data and recommended that the blinded part of the study be stopped early for successfully meeting its specified objectives. The study results showed that CAB LA, administered every eight weeks, provided high efficacy compared to TDF/FTC. A total of 50 incident HIV infections occurred in HPTN 083, with 38 incident HIV infections in the TDF/FTC arm (incidence rate 1.21%) and 12 incident HIV infections in the CAB arm (incidence rate 0.38%): in other words, approximately three times the number of incident HIV infections were in the TDF/FTC arm than in the CAB arm. The study sponsor, the U.S. National Institute of Allergy and Infectious Diseases (NIAID), approved the decision to stop the blinded part of the study.</a:t>
            </a:r>
          </a:p>
          <a:p>
            <a:endParaRPr lang="en-US" dirty="0"/>
          </a:p>
          <a:p>
            <a:r>
              <a:rPr lang="en-US" dirty="0"/>
              <a:t>After a more extensive analysis of the interim study data, the regimen containing CAB LA was found to be statistically superior to daily oral TDF/FTC for PrEP among the cisgender men and transgender women who have sex with men enrolled in HPTN 083. A total of 52 incident HIV infections occurred, with 13 incident infections in the CAB arm (incidence rate 0.41%) and 39 incident infections in the TDF/FTC arm (incidence rate 1.22%). The hazard ratio for the CAB versus TDF/FTC arms is 0.34 (95% CI 0.18-0.62), corresponding to a 66% reduction in incident HIV infections in study participants given CAB compared to TDF/FTC. These results were presented at AIDS 2020.</a:t>
            </a:r>
          </a:p>
        </p:txBody>
      </p:sp>
      <p:sp>
        <p:nvSpPr>
          <p:cNvPr id="4" name="Slide Number Placeholder 3"/>
          <p:cNvSpPr>
            <a:spLocks noGrp="1"/>
          </p:cNvSpPr>
          <p:nvPr>
            <p:ph type="sldNum" sz="quarter" idx="5"/>
          </p:nvPr>
        </p:nvSpPr>
        <p:spPr/>
        <p:txBody>
          <a:bodyPr/>
          <a:lstStyle/>
          <a:p>
            <a:fld id="{2EAF3D7C-E79C-464D-870B-78CB3C2428AA}" type="slidenum">
              <a:rPr lang="en-US" smtClean="0"/>
              <a:t>40</a:t>
            </a:fld>
            <a:endParaRPr lang="en-US"/>
          </a:p>
        </p:txBody>
      </p:sp>
    </p:spTree>
    <p:extLst>
      <p:ext uri="{BB962C8B-B14F-4D97-AF65-F5344CB8AC3E}">
        <p14:creationId xmlns:p14="http://schemas.microsoft.com/office/powerpoint/2010/main" val="3437723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45</a:t>
            </a:fld>
            <a:endParaRPr lang="en-US"/>
          </a:p>
        </p:txBody>
      </p:sp>
    </p:spTree>
    <p:extLst>
      <p:ext uri="{BB962C8B-B14F-4D97-AF65-F5344CB8AC3E}">
        <p14:creationId xmlns:p14="http://schemas.microsoft.com/office/powerpoint/2010/main" val="115049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3</a:t>
            </a:fld>
            <a:endParaRPr lang="en-US"/>
          </a:p>
        </p:txBody>
      </p:sp>
    </p:spTree>
    <p:extLst>
      <p:ext uri="{BB962C8B-B14F-4D97-AF65-F5344CB8AC3E}">
        <p14:creationId xmlns:p14="http://schemas.microsoft.com/office/powerpoint/2010/main" val="186645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AF3D7C-E79C-464D-870B-78CB3C2428AA}" type="slidenum">
              <a:rPr lang="en-US" smtClean="0"/>
              <a:t>4</a:t>
            </a:fld>
            <a:endParaRPr lang="en-US"/>
          </a:p>
        </p:txBody>
      </p:sp>
    </p:spTree>
    <p:extLst>
      <p:ext uri="{BB962C8B-B14F-4D97-AF65-F5344CB8AC3E}">
        <p14:creationId xmlns:p14="http://schemas.microsoft.com/office/powerpoint/2010/main" val="1518330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Randomized controlled trials have demonstrated the safety and efficacy of HIV PrEP in preventing HIV transmission. This slide summarizes the population-level effectiveness of scaling up PrEP access on decreasing new cases of HIV in major cities in the world.</a:t>
            </a:r>
            <a:r>
              <a:rPr lang="en-US" baseline="30000" dirty="0"/>
              <a:t>1-4 </a:t>
            </a:r>
            <a:r>
              <a:rPr lang="en-US" baseline="0" dirty="0"/>
              <a:t>These data together show that PrEP is highly effective both on an individual and population scale.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6C07F-197D-4C71-9C57-5BCA789580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9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2EAF3D7C-E79C-464D-870B-78CB3C2428AA}" type="slidenum">
              <a:rPr lang="en-US" smtClean="0"/>
              <a:t>7</a:t>
            </a:fld>
            <a:endParaRPr lang="en-US"/>
          </a:p>
        </p:txBody>
      </p:sp>
    </p:spTree>
    <p:extLst>
      <p:ext uri="{BB962C8B-B14F-4D97-AF65-F5344CB8AC3E}">
        <p14:creationId xmlns:p14="http://schemas.microsoft.com/office/powerpoint/2010/main" val="179480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8</a:t>
            </a:fld>
            <a:endParaRPr lang="en-US"/>
          </a:p>
        </p:txBody>
      </p:sp>
    </p:spTree>
    <p:extLst>
      <p:ext uri="{BB962C8B-B14F-4D97-AF65-F5344CB8AC3E}">
        <p14:creationId xmlns:p14="http://schemas.microsoft.com/office/powerpoint/2010/main" val="332436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9</a:t>
            </a:fld>
            <a:endParaRPr lang="en-US"/>
          </a:p>
        </p:txBody>
      </p:sp>
    </p:spTree>
    <p:extLst>
      <p:ext uri="{BB962C8B-B14F-4D97-AF65-F5344CB8AC3E}">
        <p14:creationId xmlns:p14="http://schemas.microsoft.com/office/powerpoint/2010/main" val="416496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13</a:t>
            </a:fld>
            <a:endParaRPr lang="en-US"/>
          </a:p>
        </p:txBody>
      </p:sp>
    </p:spTree>
    <p:extLst>
      <p:ext uri="{BB962C8B-B14F-4D97-AF65-F5344CB8AC3E}">
        <p14:creationId xmlns:p14="http://schemas.microsoft.com/office/powerpoint/2010/main" val="3165441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fld id="{20B397DD-A1F4-BD42-8C23-B4EC6E2FB771}" type="datetime1">
              <a:rPr lang="en-US" smtClean="0"/>
              <a:t>3/7/22</a:t>
            </a:fld>
            <a:endParaRPr lang="en-US" dirty="0"/>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48" y="349494"/>
            <a:ext cx="2956560" cy="10058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2"/>
          </p:nvPr>
        </p:nvSpPr>
        <p:spPr>
          <a:xfrm>
            <a:off x="7545765" y="6352707"/>
            <a:ext cx="912436" cy="365760"/>
          </a:xfrm>
          <a:prstGeom prst="rect">
            <a:avLst/>
          </a:prstGeom>
        </p:spPr>
        <p:txBody>
          <a:bodyPr lIns="121899" tIns="60949" rIns="121899" bIns="60949" anchor="ctr"/>
          <a:lstStyle>
            <a:lvl1pPr>
              <a:defRPr sz="1200">
                <a:solidFill>
                  <a:srgbClr val="88A7DF"/>
                </a:solidFill>
              </a:defRPr>
            </a:lvl1pPr>
          </a:lstStyle>
          <a:p>
            <a:fld id="{1008CC0D-F83F-444E-8E11-2D811F4BB895}" type="datetimeFigureOut">
              <a:rPr lang="en-US" smtClean="0"/>
              <a:t>3/7/22</a:t>
            </a:fld>
            <a:endParaRPr lang="en-US" dirty="0"/>
          </a:p>
        </p:txBody>
      </p:sp>
      <p:sp>
        <p:nvSpPr>
          <p:cNvPr id="12" name="Footer Placeholder 4"/>
          <p:cNvSpPr>
            <a:spLocks noGrp="1"/>
          </p:cNvSpPr>
          <p:nvPr>
            <p:ph type="ftr" sz="quarter" idx="3"/>
          </p:nvPr>
        </p:nvSpPr>
        <p:spPr>
          <a:xfrm>
            <a:off x="2444899" y="6352707"/>
            <a:ext cx="5100866" cy="365760"/>
          </a:xfrm>
          <a:prstGeom prst="rect">
            <a:avLst/>
          </a:prstGeom>
        </p:spPr>
        <p:txBody>
          <a:bodyPr lIns="121899" tIns="60949" rIns="121899" bIns="60949" anchor="ctr"/>
          <a:lstStyle>
            <a:lvl1pPr>
              <a:defRPr sz="1200">
                <a:solidFill>
                  <a:schemeClr val="tx2">
                    <a:lumMod val="40000"/>
                    <a:lumOff val="60000"/>
                  </a:schemeClr>
                </a:solidFill>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545765" y="6352707"/>
            <a:ext cx="912436" cy="365760"/>
          </a:xfrm>
          <a:prstGeom prst="rect">
            <a:avLst/>
          </a:prstGeom>
        </p:spPr>
        <p:txBody>
          <a:bodyPr lIns="121899" tIns="60949" rIns="121899" bIns="60949" anchor="ctr"/>
          <a:lstStyle>
            <a:lvl1pPr>
              <a:defRPr sz="1200">
                <a:solidFill>
                  <a:srgbClr val="88A7DF"/>
                </a:solidFill>
              </a:defRPr>
            </a:lvl1pPr>
          </a:lstStyle>
          <a:p>
            <a:fld id="{1008CC0D-F83F-444E-8E11-2D811F4BB895}" type="datetimeFigureOut">
              <a:rPr lang="en-US" smtClean="0"/>
              <a:t>3/7/22</a:t>
            </a:fld>
            <a:endParaRPr lang="en-US" dirty="0"/>
          </a:p>
        </p:txBody>
      </p:sp>
      <p:sp>
        <p:nvSpPr>
          <p:cNvPr id="10" name="Footer Placeholder 4"/>
          <p:cNvSpPr>
            <a:spLocks noGrp="1"/>
          </p:cNvSpPr>
          <p:nvPr>
            <p:ph type="ftr" sz="quarter" idx="3"/>
          </p:nvPr>
        </p:nvSpPr>
        <p:spPr>
          <a:xfrm>
            <a:off x="2444899" y="6352707"/>
            <a:ext cx="5100866" cy="365760"/>
          </a:xfrm>
          <a:prstGeom prst="rect">
            <a:avLst/>
          </a:prstGeom>
        </p:spPr>
        <p:txBody>
          <a:bodyPr lIns="121899" tIns="60949" rIns="121899" bIns="60949" anchor="ctr"/>
          <a:lstStyle>
            <a:lvl1pPr>
              <a:defRPr sz="1200">
                <a:solidFill>
                  <a:schemeClr val="tx2">
                    <a:lumMod val="40000"/>
                    <a:lumOff val="60000"/>
                  </a:schemeClr>
                </a:solidFill>
              </a:defRPr>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433137" y="365126"/>
            <a:ext cx="8229600" cy="987019"/>
          </a:xfrm>
        </p:spPr>
        <p:txBody>
          <a:bodyPr anchor="ctr"/>
          <a:lstStyle>
            <a:lvl1pPr algn="l">
              <a:lnSpc>
                <a:spcPct val="9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8824238" y="6408817"/>
            <a:ext cx="154944"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433137" y="1942677"/>
            <a:ext cx="8229600" cy="4229524"/>
          </a:xfrm>
        </p:spPr>
        <p:txBody>
          <a:bodyPr/>
          <a:lstStyle>
            <a:lvl1pPr marL="171450" indent="-171450">
              <a:lnSpc>
                <a:spcPct val="110000"/>
              </a:lnSpc>
              <a:spcAft>
                <a:spcPts val="600"/>
              </a:spcAft>
              <a:buFont typeface="Wingdings" panose="05000000000000000000" pitchFamily="2" charset="2"/>
              <a:buChar char="§"/>
              <a:defRPr>
                <a:latin typeface="+mj-lt"/>
              </a:defRPr>
            </a:lvl1pPr>
            <a:lvl2pPr marL="342900" indent="-171450">
              <a:lnSpc>
                <a:spcPct val="110000"/>
              </a:lnSpc>
              <a:buClr>
                <a:schemeClr val="tx1"/>
              </a:buClr>
              <a:buFont typeface="Trebuchet MS" panose="020B0603020202020204" pitchFamily="34" charset="0"/>
              <a:buChar char="−"/>
              <a:tabLst/>
              <a:defRPr sz="1350" b="0" i="0">
                <a:solidFill>
                  <a:schemeClr val="tx1"/>
                </a:solidFill>
                <a:latin typeface="+mj-lt"/>
              </a:defRPr>
            </a:lvl2pPr>
            <a:lvl3pPr marL="514350" indent="-171450">
              <a:lnSpc>
                <a:spcPct val="110000"/>
              </a:lnSpc>
              <a:buClr>
                <a:schemeClr val="tx1"/>
              </a:buClr>
              <a:buFont typeface="Wingdings" panose="05000000000000000000" pitchFamily="2" charset="2"/>
              <a:buChar char="§"/>
              <a:tabLst/>
              <a:defRPr sz="1200">
                <a:latin typeface="+mj-lt"/>
              </a:defRPr>
            </a:lvl3pPr>
            <a:lvl4pPr marL="642938" indent="-127397">
              <a:lnSpc>
                <a:spcPct val="110000"/>
              </a:lnSpc>
              <a:buClr>
                <a:schemeClr val="tx1"/>
              </a:buClr>
              <a:buFont typeface="Trebuchet MS" panose="020B0603020202020204" pitchFamily="34" charset="0"/>
              <a:buChar char="−"/>
              <a:tabLst/>
              <a:defRPr sz="1050">
                <a:latin typeface="+mj-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158262" y="6385559"/>
            <a:ext cx="274876" cy="291492"/>
          </a:xfrm>
          <a:prstGeom prst="rect">
            <a:avLst/>
          </a:prstGeom>
        </p:spPr>
        <p:txBody>
          <a:bodyPr vert="horz" lIns="91440" tIns="45720" rIns="91440" bIns="0" rtlCol="0" anchor="b"/>
          <a:lstStyle>
            <a:lvl1pPr algn="l">
              <a:defRPr sz="750">
                <a:solidFill>
                  <a:schemeClr val="bg1">
                    <a:lumMod val="50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750" b="0" i="0" u="none" strike="noStrike" kern="1200" cap="none" spc="0" normalizeH="0" baseline="0" noProof="0" smtClean="0">
                <a:ln>
                  <a:noFill/>
                </a:ln>
                <a:solidFill>
                  <a:srgbClr val="FFFFFF">
                    <a:lumMod val="50000"/>
                  </a:srgbClr>
                </a:solidFill>
                <a:effectLst/>
                <a:uLnTx/>
                <a:uFillTx/>
                <a:latin typeface="Trebuchet MS" panose="020B070302020209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FFFFFF">
                  <a:lumMod val="50000"/>
                </a:srgbClr>
              </a:solidFill>
              <a:effectLst/>
              <a:uLnTx/>
              <a:uFillTx/>
              <a:latin typeface="Trebuchet MS" panose="020B0703020202090204" pitchFamily="34" charset="0"/>
              <a:ea typeface="+mn-ea"/>
              <a:cs typeface="+mn-cs"/>
            </a:endParaRPr>
          </a:p>
        </p:txBody>
      </p:sp>
      <p:sp>
        <p:nvSpPr>
          <p:cNvPr id="4" name="Text Placeholder 3">
            <a:extLst>
              <a:ext uri="{FF2B5EF4-FFF2-40B4-BE49-F238E27FC236}">
                <a16:creationId xmlns:a16="http://schemas.microsoft.com/office/drawing/2014/main" id="{38FC296A-C2CE-49F9-90EA-7EBDADB28BAE}"/>
              </a:ext>
            </a:extLst>
          </p:cNvPr>
          <p:cNvSpPr>
            <a:spLocks noGrp="1"/>
          </p:cNvSpPr>
          <p:nvPr>
            <p:ph type="body" sz="quarter" idx="14"/>
          </p:nvPr>
        </p:nvSpPr>
        <p:spPr>
          <a:xfrm>
            <a:off x="433137" y="6163056"/>
            <a:ext cx="8229600" cy="520090"/>
          </a:xfrm>
        </p:spPr>
        <p:txBody>
          <a:bodyPr tIns="0" bIns="0" anchor="b"/>
          <a:lstStyle>
            <a:lvl1pPr>
              <a:lnSpc>
                <a:spcPct val="100000"/>
              </a:lnSpc>
              <a:spcAft>
                <a:spcPts val="0"/>
              </a:spcAft>
              <a:defRPr sz="900" b="0">
                <a:latin typeface="Trebuchet MS" panose="020B0603020202020204" pitchFamily="34" charset="0"/>
              </a:defRPr>
            </a:lvl1pPr>
            <a:lvl2pPr marL="86916" indent="0">
              <a:buNone/>
              <a:defRPr/>
            </a:lvl2pPr>
          </a:lstStyle>
          <a:p>
            <a:pPr lvl="0"/>
            <a:r>
              <a:rPr lang="en-US"/>
              <a:t>Click to edit Master text styles</a:t>
            </a:r>
          </a:p>
        </p:txBody>
      </p:sp>
    </p:spTree>
    <p:extLst>
      <p:ext uri="{BB962C8B-B14F-4D97-AF65-F5344CB8AC3E}">
        <p14:creationId xmlns:p14="http://schemas.microsoft.com/office/powerpoint/2010/main" val="86512525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433137" y="365126"/>
            <a:ext cx="8229600" cy="987019"/>
          </a:xfrm>
        </p:spPr>
        <p:txBody>
          <a:bodyPr anchor="ctr"/>
          <a:lstStyle>
            <a:lvl1pPr algn="l">
              <a:lnSpc>
                <a:spcPct val="9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8824238" y="6408817"/>
            <a:ext cx="154944"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433137" y="1942677"/>
            <a:ext cx="8229600" cy="4229524"/>
          </a:xfrm>
        </p:spPr>
        <p:txBody>
          <a:bodyPr/>
          <a:lstStyle>
            <a:lvl1pPr marL="171450" indent="-171450">
              <a:lnSpc>
                <a:spcPct val="110000"/>
              </a:lnSpc>
              <a:spcAft>
                <a:spcPts val="600"/>
              </a:spcAft>
              <a:buFont typeface="Wingdings" panose="05000000000000000000" pitchFamily="2" charset="2"/>
              <a:buChar char="§"/>
              <a:defRPr>
                <a:latin typeface="+mj-lt"/>
              </a:defRPr>
            </a:lvl1pPr>
            <a:lvl2pPr marL="342900" indent="-171450">
              <a:lnSpc>
                <a:spcPct val="110000"/>
              </a:lnSpc>
              <a:buClr>
                <a:schemeClr val="tx1"/>
              </a:buClr>
              <a:buFont typeface="Trebuchet MS" panose="020B0603020202020204" pitchFamily="34" charset="0"/>
              <a:buChar char="−"/>
              <a:tabLst/>
              <a:defRPr sz="1350" b="0" i="0">
                <a:solidFill>
                  <a:schemeClr val="tx1"/>
                </a:solidFill>
                <a:latin typeface="+mj-lt"/>
              </a:defRPr>
            </a:lvl2pPr>
            <a:lvl3pPr marL="514350" indent="-171450">
              <a:lnSpc>
                <a:spcPct val="110000"/>
              </a:lnSpc>
              <a:buClr>
                <a:schemeClr val="tx1"/>
              </a:buClr>
              <a:buFont typeface="Wingdings" panose="05000000000000000000" pitchFamily="2" charset="2"/>
              <a:buChar char="§"/>
              <a:tabLst/>
              <a:defRPr sz="1200">
                <a:latin typeface="+mj-lt"/>
              </a:defRPr>
            </a:lvl3pPr>
            <a:lvl4pPr marL="642938" indent="-127397">
              <a:lnSpc>
                <a:spcPct val="110000"/>
              </a:lnSpc>
              <a:buClr>
                <a:schemeClr val="tx1"/>
              </a:buClr>
              <a:buFont typeface="Trebuchet MS" panose="020B0603020202020204" pitchFamily="34" charset="0"/>
              <a:buChar char="−"/>
              <a:tabLst/>
              <a:defRPr sz="1050">
                <a:latin typeface="+mj-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158262" y="6385559"/>
            <a:ext cx="274876" cy="291492"/>
          </a:xfrm>
          <a:prstGeom prst="rect">
            <a:avLst/>
          </a:prstGeom>
        </p:spPr>
        <p:txBody>
          <a:bodyPr vert="horz" lIns="91440" tIns="45720" rIns="91440" bIns="0" rtlCol="0" anchor="b"/>
          <a:lstStyle>
            <a:lvl1pPr algn="l">
              <a:defRPr sz="750">
                <a:solidFill>
                  <a:schemeClr val="bg1">
                    <a:lumMod val="50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750" b="0" i="0" u="none" strike="noStrike" kern="1200" cap="none" spc="0" normalizeH="0" baseline="0" noProof="0" smtClean="0">
                <a:ln>
                  <a:noFill/>
                </a:ln>
                <a:solidFill>
                  <a:srgbClr val="FFFFFF">
                    <a:lumMod val="50000"/>
                  </a:srgbClr>
                </a:solidFill>
                <a:effectLst/>
                <a:uLnTx/>
                <a:uFillTx/>
                <a:latin typeface="Trebuchet MS" panose="020B070302020209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rgbClr val="FFFFFF">
                  <a:lumMod val="50000"/>
                </a:srgbClr>
              </a:solidFill>
              <a:effectLst/>
              <a:uLnTx/>
              <a:uFillTx/>
              <a:latin typeface="Trebuchet MS" panose="020B0703020202090204" pitchFamily="34" charset="0"/>
              <a:ea typeface="+mn-ea"/>
              <a:cs typeface="+mn-cs"/>
            </a:endParaRPr>
          </a:p>
        </p:txBody>
      </p:sp>
      <p:sp>
        <p:nvSpPr>
          <p:cNvPr id="4" name="Text Placeholder 3">
            <a:extLst>
              <a:ext uri="{FF2B5EF4-FFF2-40B4-BE49-F238E27FC236}">
                <a16:creationId xmlns:a16="http://schemas.microsoft.com/office/drawing/2014/main" id="{38FC296A-C2CE-49F9-90EA-7EBDADB28BAE}"/>
              </a:ext>
            </a:extLst>
          </p:cNvPr>
          <p:cNvSpPr>
            <a:spLocks noGrp="1"/>
          </p:cNvSpPr>
          <p:nvPr>
            <p:ph type="body" sz="quarter" idx="14"/>
          </p:nvPr>
        </p:nvSpPr>
        <p:spPr>
          <a:xfrm>
            <a:off x="433137" y="6163056"/>
            <a:ext cx="8229600" cy="520090"/>
          </a:xfrm>
        </p:spPr>
        <p:txBody>
          <a:bodyPr tIns="0" bIns="0" anchor="b"/>
          <a:lstStyle>
            <a:lvl1pPr>
              <a:lnSpc>
                <a:spcPct val="100000"/>
              </a:lnSpc>
              <a:spcAft>
                <a:spcPts val="0"/>
              </a:spcAft>
              <a:defRPr sz="900" b="0">
                <a:latin typeface="Trebuchet MS" panose="020B0603020202020204" pitchFamily="34" charset="0"/>
              </a:defRPr>
            </a:lvl1pPr>
            <a:lvl2pPr marL="86916" indent="0">
              <a:buNone/>
              <a:defRPr/>
            </a:lvl2pPr>
          </a:lstStyle>
          <a:p>
            <a:pPr lvl="0"/>
            <a:r>
              <a:rPr lang="en-US"/>
              <a:t>Click to edit Master text styles</a:t>
            </a:r>
          </a:p>
        </p:txBody>
      </p:sp>
    </p:spTree>
    <p:extLst>
      <p:ext uri="{BB962C8B-B14F-4D97-AF65-F5344CB8AC3E}">
        <p14:creationId xmlns:p14="http://schemas.microsoft.com/office/powerpoint/2010/main" val="17292749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CA979852-C97B-B14C-9B2A-62C7CA124200}" type="datetime1">
              <a:rPr lang="en-US" smtClean="0"/>
              <a:t>3/7/22</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D37B11F5-7D46-2840-9E1A-95A154789C1D}" type="datetime1">
              <a:rPr lang="en-US" smtClean="0"/>
              <a:t>3/7/22</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AD7814A4-20F2-9A4C-873E-2AC2AA7D0C4C}" type="datetime1">
              <a:rPr lang="en-US" smtClean="0"/>
              <a:t>3/7/22</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F0400BDD-C64E-A646-BB04-4897CB59B8FE}" type="datetime1">
              <a:rPr lang="en-US" smtClean="0"/>
              <a:t>3/7/22</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AC92D7CF-0488-4941-A8F0-D24EE9D7CD5E}" type="datetime1">
              <a:rPr lang="en-US" smtClean="0"/>
              <a:t>3/7/22</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8AEC8834-0501-BB49-990B-CAD068FB829A}" type="datetime1">
              <a:rPr lang="en-US" smtClean="0"/>
              <a:t>3/7/22</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3DF25ED4-1B54-B240-AA6E-2A9FD224D82B}" type="datetime1">
              <a:rPr lang="en-US" smtClean="0"/>
              <a:t>3/7/22</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fld id="{DB92A167-D0BA-D142-B00A-6148A0612FF1}" type="datetime1">
              <a:rPr lang="en-US" smtClean="0"/>
              <a:t>3/7/22</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6.emf"/><Relationship Id="rId2"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3" Type="http://schemas.openxmlformats.org/officeDocument/2006/relationships/vmlDrawing" Target="../drawings/vmlDrawing2.vml"/><Relationship Id="rId7" Type="http://schemas.openxmlformats.org/officeDocument/2006/relationships/image" Target="../media/image6.emf"/><Relationship Id="rId2" Type="http://schemas.openxmlformats.org/officeDocument/2006/relationships/theme" Target="../theme/theme4.xml"/><Relationship Id="rId1" Type="http://schemas.openxmlformats.org/officeDocument/2006/relationships/slideLayout" Target="../slideLayouts/slideLayout13.xml"/><Relationship Id="rId6" Type="http://schemas.openxmlformats.org/officeDocument/2006/relationships/oleObject" Target="../embeddings/oleObject2.bin"/><Relationship Id="rId5" Type="http://schemas.openxmlformats.org/officeDocument/2006/relationships/tags" Target="../tags/tag4.xml"/><Relationship Id="rId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fld id="{A80AFE23-E95D-354B-B4BC-DF054F2C9ECF}" type="datetime1">
              <a:rPr lang="en-US" smtClean="0"/>
              <a:t>3/7/22</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decorative ribbon image" title="Background graphic"/>
          <p:cNvPicPr>
            <a:picLocks noChangeAspect="1"/>
          </p:cNvPicPr>
          <p:nvPr/>
        </p:nvPicPr>
        <p:blipFill rotWithShape="1">
          <a:blip r:embed="rId4">
            <a:extLst>
              <a:ext uri="{28A0092B-C50C-407E-A947-70E740481C1C}">
                <a14:useLocalDpi xmlns:a14="http://schemas.microsoft.com/office/drawing/2010/main" val="0"/>
              </a:ext>
            </a:extLst>
          </a:blip>
          <a:srcRect l="22457" t="32317" r="11115"/>
          <a:stretch/>
        </p:blipFill>
        <p:spPr>
          <a:xfrm>
            <a:off x="2" y="2"/>
            <a:ext cx="9143999" cy="6197487"/>
          </a:xfrm>
          <a:prstGeom prst="rect">
            <a:avLst/>
          </a:prstGeom>
        </p:spPr>
      </p:pic>
      <p:sp>
        <p:nvSpPr>
          <p:cNvPr id="7" name="Rectangle 6"/>
          <p:cNvSpPr/>
          <p:nvPr/>
        </p:nvSpPr>
        <p:spPr>
          <a:xfrm>
            <a:off x="2"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lang="en-US" sz="1800"/>
          </a:p>
        </p:txBody>
      </p:sp>
      <p:sp>
        <p:nvSpPr>
          <p:cNvPr id="2" name="Title Placeholder 1"/>
          <p:cNvSpPr>
            <a:spLocks noGrp="1"/>
          </p:cNvSpPr>
          <p:nvPr>
            <p:ph type="title"/>
          </p:nvPr>
        </p:nvSpPr>
        <p:spPr>
          <a:xfrm>
            <a:off x="457201" y="274639"/>
            <a:ext cx="8315569" cy="1143000"/>
          </a:xfrm>
          <a:prstGeom prst="rect">
            <a:avLst/>
          </a:prstGeom>
        </p:spPr>
        <p:txBody>
          <a:bodyPr vert="horz" lIns="121899" tIns="60949" rIns="121899" bIns="60949"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1" y="1600202"/>
            <a:ext cx="8315569" cy="4367299"/>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8531788" y="6305883"/>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7545765" y="6352707"/>
            <a:ext cx="912436" cy="365760"/>
          </a:xfrm>
          <a:prstGeom prst="rect">
            <a:avLst/>
          </a:prstGeom>
        </p:spPr>
        <p:txBody>
          <a:bodyPr lIns="121899" tIns="60949" rIns="121899" bIns="60949" anchor="ctr"/>
          <a:lstStyle>
            <a:lvl1pPr>
              <a:defRPr sz="1200">
                <a:solidFill>
                  <a:srgbClr val="88A7DF"/>
                </a:solidFill>
              </a:defRPr>
            </a:lvl1pPr>
          </a:lstStyle>
          <a:p>
            <a:fld id="{1008CC0D-F83F-444E-8E11-2D811F4BB895}" type="datetimeFigureOut">
              <a:rPr lang="en-US" smtClean="0"/>
              <a:t>3/7/22</a:t>
            </a:fld>
            <a:endParaRPr lang="en-US" dirty="0"/>
          </a:p>
        </p:txBody>
      </p:sp>
      <p:sp>
        <p:nvSpPr>
          <p:cNvPr id="16" name="Footer Placeholder 4"/>
          <p:cNvSpPr>
            <a:spLocks noGrp="1"/>
          </p:cNvSpPr>
          <p:nvPr>
            <p:ph type="ftr" sz="quarter" idx="3"/>
          </p:nvPr>
        </p:nvSpPr>
        <p:spPr>
          <a:xfrm>
            <a:off x="2444899" y="6352707"/>
            <a:ext cx="5100866" cy="365760"/>
          </a:xfrm>
          <a:prstGeom prst="rect">
            <a:avLst/>
          </a:prstGeom>
        </p:spPr>
        <p:txBody>
          <a:bodyPr lIns="121899" tIns="60949" rIns="121899" bIns="60949" anchor="ctr"/>
          <a:lstStyle>
            <a:lvl1pPr>
              <a:defRPr sz="1200">
                <a:solidFill>
                  <a:schemeClr val="tx2">
                    <a:lumMod val="40000"/>
                    <a:lumOff val="60000"/>
                  </a:schemeClr>
                </a:solidFill>
              </a:defRPr>
            </a:lvl1pPr>
          </a:lstStyle>
          <a:p>
            <a:endParaRPr lang="en-US" dirty="0"/>
          </a:p>
        </p:txBody>
      </p:sp>
      <p:pic>
        <p:nvPicPr>
          <p:cNvPr id="5" name="Picture 4" descr="AIDS Education and Training Centers Program" title="AETC Program"/>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1071" y="6282437"/>
            <a:ext cx="1089820" cy="557266"/>
          </a:xfrm>
          <a:prstGeom prst="rect">
            <a:avLst/>
          </a:prstGeom>
        </p:spPr>
      </p:pic>
    </p:spTree>
  </p:cSld>
  <p:clrMap bg1="lt1" tx1="dk1" bg2="lt2" tx2="dk2" accent1="accent1" accent2="accent2" accent3="accent3" accent4="accent4" accent5="accent5" accent6="accent6" hlink="hlink" folHlink="folHlink"/>
  <p:sldLayoutIdLst>
    <p:sldLayoutId id="2147483881" r:id="rId1"/>
    <p:sldLayoutId id="2147483880" r:id="rId2"/>
  </p:sldLayoutIdLst>
  <p:txStyles>
    <p:titleStyle>
      <a:lvl1pPr algn="l" defTabSz="1218987" rtl="0" eaLnBrk="1" latinLnBrk="0" hangingPunct="1">
        <a:spcBef>
          <a:spcPct val="0"/>
        </a:spcBef>
        <a:buNone/>
        <a:defRPr sz="5300" b="0" i="0" kern="1200" cap="none" spc="-133" baseline="0">
          <a:ln>
            <a:noFill/>
          </a:ln>
          <a:solidFill>
            <a:schemeClr val="accent6"/>
          </a:solidFill>
          <a:effectLst/>
          <a:latin typeface="+mj-lt"/>
          <a:ea typeface="+mj-ea"/>
          <a:cs typeface="ITC Avant Garde Std Md"/>
        </a:defRPr>
      </a:lvl1pPr>
    </p:titleStyle>
    <p:bodyStyle>
      <a:lvl1pPr marL="457120" indent="-304747" algn="l" defTabSz="1218987" rtl="0" eaLnBrk="1" latinLnBrk="0" hangingPunct="1">
        <a:spcBef>
          <a:spcPct val="20000"/>
        </a:spcBef>
        <a:buClr>
          <a:schemeClr val="accent6"/>
        </a:buClr>
        <a:buFont typeface="Wingdings" charset="2"/>
        <a:buChar char="§"/>
        <a:defRPr sz="3200" b="0" i="0" kern="1200">
          <a:solidFill>
            <a:schemeClr val="tx1"/>
          </a:solidFill>
          <a:latin typeface="+mn-lt"/>
          <a:ea typeface="+mn-ea"/>
          <a:cs typeface="ITC Avant Garde Std Md"/>
        </a:defRPr>
      </a:lvl1pPr>
      <a:lvl2pPr marL="853291" indent="-304747" algn="l" defTabSz="1218987" rtl="0" eaLnBrk="1" latinLnBrk="0" hangingPunct="1">
        <a:spcBef>
          <a:spcPct val="20000"/>
        </a:spcBef>
        <a:buClr>
          <a:schemeClr val="accent6"/>
        </a:buClr>
        <a:buFont typeface="Wingdings" charset="2"/>
        <a:buChar char="§"/>
        <a:defRPr sz="2900" b="0" i="0" kern="1200">
          <a:solidFill>
            <a:schemeClr val="tx1"/>
          </a:solidFill>
          <a:latin typeface="+mn-lt"/>
          <a:ea typeface="+mn-ea"/>
          <a:cs typeface="ITC Avant Garde Std Md"/>
        </a:defRPr>
      </a:lvl2pPr>
      <a:lvl3pPr marL="1340885" indent="-304747" algn="l" defTabSz="1218987" rtl="0" eaLnBrk="1" latinLnBrk="0" hangingPunct="1">
        <a:spcBef>
          <a:spcPct val="20000"/>
        </a:spcBef>
        <a:buClr>
          <a:schemeClr val="accent6"/>
        </a:buClr>
        <a:buFont typeface="Wingdings" charset="2"/>
        <a:buChar char="§"/>
        <a:defRPr sz="2700" b="0" i="0" kern="1200">
          <a:solidFill>
            <a:schemeClr val="tx1"/>
          </a:solidFill>
          <a:latin typeface="+mn-lt"/>
          <a:ea typeface="+mn-ea"/>
          <a:cs typeface="ITC Avant Garde Std Md"/>
        </a:defRPr>
      </a:lvl3pPr>
      <a:lvl4pPr marL="1706581" indent="-304747" algn="l" defTabSz="1218987"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4pPr>
      <a:lvl5pPr marL="2072277" indent="-304747" algn="l" defTabSz="1218987" rtl="0" eaLnBrk="1" latinLnBrk="0" hangingPunct="1">
        <a:spcBef>
          <a:spcPct val="20000"/>
        </a:spcBef>
        <a:buClr>
          <a:schemeClr val="accent6"/>
        </a:buClr>
        <a:buFont typeface="Wingdings" charset="2"/>
        <a:buChar char="§"/>
        <a:defRPr sz="2100" b="0" i="0" kern="1200" baseline="0">
          <a:solidFill>
            <a:schemeClr val="tx1"/>
          </a:solidFill>
          <a:latin typeface="+mn-lt"/>
          <a:ea typeface="+mn-ea"/>
          <a:cs typeface="ITC Avant Garde Std Md"/>
        </a:defRPr>
      </a:lvl5pPr>
      <a:lvl6pPr marL="2316075" indent="-243797" algn="l" defTabSz="1218987" rtl="0" eaLnBrk="1" latinLnBrk="0" hangingPunct="1">
        <a:spcBef>
          <a:spcPct val="20000"/>
        </a:spcBef>
        <a:buClr>
          <a:schemeClr val="accent1"/>
        </a:buClr>
        <a:buFont typeface="Arial" pitchFamily="34" charset="0"/>
        <a:buChar char="•"/>
        <a:defRPr sz="1900" kern="1200" baseline="0">
          <a:solidFill>
            <a:schemeClr val="tx1"/>
          </a:solidFill>
          <a:latin typeface="+mn-lt"/>
          <a:ea typeface="+mn-ea"/>
          <a:cs typeface="+mn-cs"/>
        </a:defRPr>
      </a:lvl6pPr>
      <a:lvl7pPr marL="2559872" indent="-243797" algn="l" defTabSz="1218987" rtl="0" eaLnBrk="1" latinLnBrk="0" hangingPunct="1">
        <a:spcBef>
          <a:spcPct val="20000"/>
        </a:spcBef>
        <a:buClr>
          <a:schemeClr val="accent2"/>
        </a:buClr>
        <a:buFont typeface="Arial" pitchFamily="34" charset="0"/>
        <a:buChar char="•"/>
        <a:defRPr sz="1900" kern="1200">
          <a:solidFill>
            <a:schemeClr val="tx1"/>
          </a:solidFill>
          <a:latin typeface="+mn-lt"/>
          <a:ea typeface="+mn-ea"/>
          <a:cs typeface="+mn-cs"/>
        </a:defRPr>
      </a:lvl7pPr>
      <a:lvl8pPr marL="2803669" indent="-243797" algn="l" defTabSz="1218987" rtl="0" eaLnBrk="1" latinLnBrk="0" hangingPunct="1">
        <a:spcBef>
          <a:spcPct val="20000"/>
        </a:spcBef>
        <a:buClr>
          <a:schemeClr val="accent3"/>
        </a:buClr>
        <a:buFont typeface="Arial" pitchFamily="34" charset="0"/>
        <a:buChar char="•"/>
        <a:defRPr sz="1900" kern="1200">
          <a:solidFill>
            <a:schemeClr val="tx1"/>
          </a:solidFill>
          <a:latin typeface="+mn-lt"/>
          <a:ea typeface="+mn-ea"/>
          <a:cs typeface="+mn-cs"/>
        </a:defRPr>
      </a:lvl8pPr>
      <a:lvl9pPr marL="3047467" indent="-243797" algn="l" defTabSz="1218987" rtl="0" eaLnBrk="1" latinLnBrk="0" hangingPunct="1">
        <a:spcBef>
          <a:spcPct val="20000"/>
        </a:spcBef>
        <a:buClr>
          <a:schemeClr val="accent4"/>
        </a:buClr>
        <a:buFont typeface="Arial" pitchFamily="34" charset="0"/>
        <a:buChar char="•"/>
        <a:defRPr sz="19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1F08AC0-9153-4F86-8F2F-6E2599746F66}"/>
              </a:ext>
            </a:extLst>
          </p:cNvPr>
          <p:cNvGraphicFramePr>
            <a:graphicFrameLocks noChangeAspect="1"/>
          </p:cNvGraphicFramePr>
          <p:nvPr userDrawn="1">
            <p:custDataLst>
              <p:tags r:id="rId4"/>
            </p:custData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049" name="think-cell Slide" r:id="rId6" imgW="499" imgH="499" progId="TCLayout.ActiveDocument.1">
                  <p:embed/>
                </p:oleObj>
              </mc:Choice>
              <mc:Fallback>
                <p:oleObj name="think-cell Slide" r:id="rId6" imgW="499" imgH="499" progId="TCLayout.ActiveDocument.1">
                  <p:embed/>
                  <p:pic>
                    <p:nvPicPr>
                      <p:cNvPr id="7" name="Object 6" hidden="1">
                        <a:extLst>
                          <a:ext uri="{FF2B5EF4-FFF2-40B4-BE49-F238E27FC236}">
                            <a16:creationId xmlns:a16="http://schemas.microsoft.com/office/drawing/2014/main" id="{F1F08AC0-9153-4F86-8F2F-6E2599746F66}"/>
                          </a:ext>
                        </a:extLst>
                      </p:cNvPr>
                      <p:cNvPicPr/>
                      <p:nvPr/>
                    </p:nvPicPr>
                    <p:blipFill>
                      <a:blip r:embed="rId7"/>
                      <a:stretch>
                        <a:fillRect/>
                      </a:stretch>
                    </p:blipFill>
                    <p:spPr>
                      <a:xfrm>
                        <a:off x="1191" y="1588"/>
                        <a:ext cx="1191"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239D05C-44C4-4281-9E1D-CB70A44FAF01}"/>
              </a:ext>
            </a:extLst>
          </p:cNvPr>
          <p:cNvSpPr/>
          <p:nvPr userDrawn="1">
            <p:custDataLst>
              <p:tags r:id="rId5"/>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panose="020B0603020202020204" pitchFamily="34" charset="0"/>
            </a:endParaRPr>
          </a:p>
        </p:txBody>
      </p:sp>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457200" y="365126"/>
            <a:ext cx="8193506" cy="967564"/>
          </a:xfrm>
          <a:prstGeom prst="rect">
            <a:avLst/>
          </a:prstGeom>
        </p:spPr>
        <p:txBody>
          <a:bodyPr vert="horz" lIns="91440" tIns="45720" rIns="91440" bIns="45720" rtlCol="0" anchor="b">
            <a:noAutofit/>
          </a:bodyPr>
          <a:lstStyle/>
          <a:p>
            <a:r>
              <a:rPr lang="en-US"/>
              <a:t>Master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457200" y="1942677"/>
            <a:ext cx="8193506" cy="4234286"/>
          </a:xfrm>
          <a:prstGeom prst="rect">
            <a:avLst/>
          </a:prstGeom>
        </p:spPr>
        <p:txBody>
          <a:bodyPr vert="horz" lIns="91440" tIns="45720" rIns="91440" bIns="45720" rtlCol="0">
            <a:noAutofit/>
          </a:bodyPr>
          <a:lstStyle/>
          <a:p>
            <a:pPr lvl="0"/>
            <a:r>
              <a:rPr lang="en-US"/>
              <a:t>Edit Master text styles</a:t>
            </a:r>
          </a:p>
          <a:p>
            <a:pPr marL="11906" lvl="1" indent="0" algn="l" defTabSz="685800" rtl="0" eaLnBrk="1" latinLnBrk="0" hangingPunct="1">
              <a:lnSpc>
                <a:spcPct val="110000"/>
              </a:lnSpc>
              <a:spcBef>
                <a:spcPts val="0"/>
              </a:spcBef>
              <a:spcAft>
                <a:spcPts val="450"/>
              </a:spcAft>
              <a:buFont typeface="Apple Symbols" panose="02000000000000000000" pitchFamily="2" charset="-79"/>
              <a:buNone/>
              <a:tabLst/>
            </a:pPr>
            <a:r>
              <a:rPr lang="en-US"/>
              <a:t>Second level</a:t>
            </a:r>
          </a:p>
          <a:p>
            <a:pPr marL="215504" lvl="2" indent="-127397" algn="l" defTabSz="685800" rtl="0" eaLnBrk="1" latinLnBrk="0" hangingPunct="1">
              <a:lnSpc>
                <a:spcPct val="110000"/>
              </a:lnSpc>
              <a:spcBef>
                <a:spcPts val="0"/>
              </a:spcBef>
              <a:spcAft>
                <a:spcPts val="450"/>
              </a:spcAft>
              <a:buFont typeface="Apple Symbols" panose="02000000000000000000" pitchFamily="2" charset="-79"/>
              <a:buChar char="⎼"/>
              <a:tabLst/>
            </a:pPr>
            <a:r>
              <a:rPr lang="en-US"/>
              <a:t>Third level</a:t>
            </a:r>
          </a:p>
          <a:p>
            <a:pPr marL="520304" lvl="3" indent="-127397" algn="l" defTabSz="685800" rtl="0" eaLnBrk="1" latinLnBrk="0" hangingPunct="1">
              <a:lnSpc>
                <a:spcPct val="110000"/>
              </a:lnSpc>
              <a:spcBef>
                <a:spcPts val="0"/>
              </a:spcBef>
              <a:spcAft>
                <a:spcPts val="450"/>
              </a:spcAft>
              <a:buFont typeface="Apple Symbols" panose="02000000000000000000" pitchFamily="2" charset="-79"/>
              <a:buChar char="⎼"/>
              <a:tabLst/>
            </a:pPr>
            <a:r>
              <a:rPr lang="en-US"/>
              <a:t>Fourth level</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158261" y="6400799"/>
            <a:ext cx="2057400" cy="291492"/>
          </a:xfrm>
          <a:prstGeom prst="rect">
            <a:avLst/>
          </a:prstGeom>
        </p:spPr>
        <p:txBody>
          <a:bodyPr vert="horz" lIns="91440" tIns="45720" rIns="91440" bIns="45720" rtlCol="0" anchor="ctr"/>
          <a:lstStyle>
            <a:lvl1pPr algn="l">
              <a:defRPr sz="600" b="0" i="0">
                <a:solidFill>
                  <a:schemeClr val="bg2"/>
                </a:solidFill>
                <a:latin typeface="Trebuchet MS" panose="020B0703020202090204"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6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916501052"/>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p:titleStyle>
    <p:bodyStyle>
      <a:lvl1pPr marL="0" indent="0" algn="l" defTabSz="914400" rtl="0" eaLnBrk="1" latinLnBrk="0" hangingPunct="1">
        <a:lnSpc>
          <a:spcPct val="114000"/>
        </a:lnSpc>
        <a:spcBef>
          <a:spcPts val="0"/>
        </a:spcBef>
        <a:spcAft>
          <a:spcPts val="600"/>
        </a:spcAft>
        <a:buFont typeface="Arial" panose="020B0604020202020204" pitchFamily="34" charset="0"/>
        <a:buNone/>
        <a:defRPr sz="2000" b="0" i="0" kern="1600" spc="-50" baseline="0">
          <a:solidFill>
            <a:schemeClr val="tx1"/>
          </a:solidFill>
          <a:latin typeface="Trebuchet MS" panose="020B0703020202090204" pitchFamily="34" charset="0"/>
          <a:ea typeface="+mn-ea"/>
          <a:cs typeface="+mn-cs"/>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1" kern="1600" spc="-50" baseline="0" dirty="0">
          <a:solidFill>
            <a:schemeClr val="tx1"/>
          </a:solidFill>
          <a:latin typeface="Georgia" panose="02040502050405020303" pitchFamily="18" charset="0"/>
          <a:ea typeface="+mn-ea"/>
          <a:cs typeface="+mn-cs"/>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Trebuchet MS" panose="020B0703020202090204" pitchFamily="34" charset="0"/>
          <a:ea typeface="+mn-ea"/>
          <a:cs typeface="+mn-cs"/>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Trebuchet MS" panose="020B0703020202090204" pitchFamily="34" charset="0"/>
          <a:ea typeface="+mn-ea"/>
          <a:cs typeface="+mn-cs"/>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1F08AC0-9153-4F86-8F2F-6E2599746F66}"/>
              </a:ext>
            </a:extLst>
          </p:cNvPr>
          <p:cNvGraphicFramePr>
            <a:graphicFrameLocks noChangeAspect="1"/>
          </p:cNvGraphicFramePr>
          <p:nvPr userDrawn="1">
            <p:custDataLst>
              <p:tags r:id="rId4"/>
            </p:custData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072" name="think-cell Slide" r:id="rId6" imgW="499" imgH="499" progId="TCLayout.ActiveDocument.1">
                  <p:embed/>
                </p:oleObj>
              </mc:Choice>
              <mc:Fallback>
                <p:oleObj name="think-cell Slide" r:id="rId6" imgW="499" imgH="499" progId="TCLayout.ActiveDocument.1">
                  <p:embed/>
                  <p:pic>
                    <p:nvPicPr>
                      <p:cNvPr id="7" name="Object 6" hidden="1">
                        <a:extLst>
                          <a:ext uri="{FF2B5EF4-FFF2-40B4-BE49-F238E27FC236}">
                            <a16:creationId xmlns:a16="http://schemas.microsoft.com/office/drawing/2014/main" id="{F1F08AC0-9153-4F86-8F2F-6E2599746F66}"/>
                          </a:ext>
                        </a:extLst>
                      </p:cNvPr>
                      <p:cNvPicPr/>
                      <p:nvPr/>
                    </p:nvPicPr>
                    <p:blipFill>
                      <a:blip r:embed="rId7"/>
                      <a:stretch>
                        <a:fillRect/>
                      </a:stretch>
                    </p:blipFill>
                    <p:spPr>
                      <a:xfrm>
                        <a:off x="1191" y="1588"/>
                        <a:ext cx="1191"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239D05C-44C4-4281-9E1D-CB70A44FAF01}"/>
              </a:ext>
            </a:extLst>
          </p:cNvPr>
          <p:cNvSpPr/>
          <p:nvPr userDrawn="1">
            <p:custDataLst>
              <p:tags r:id="rId5"/>
            </p:custDataLst>
          </p:nvPr>
        </p:nvSpPr>
        <p:spPr>
          <a:xfrm>
            <a:off x="0"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panose="020B0603020202020204" pitchFamily="34" charset="0"/>
            </a:endParaRPr>
          </a:p>
        </p:txBody>
      </p:sp>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457200" y="365126"/>
            <a:ext cx="8193506" cy="967564"/>
          </a:xfrm>
          <a:prstGeom prst="rect">
            <a:avLst/>
          </a:prstGeom>
        </p:spPr>
        <p:txBody>
          <a:bodyPr vert="horz" lIns="91440" tIns="45720" rIns="91440" bIns="45720" rtlCol="0" anchor="b">
            <a:noAutofit/>
          </a:bodyPr>
          <a:lstStyle/>
          <a:p>
            <a:r>
              <a:rPr lang="en-US"/>
              <a:t>Master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457200" y="1942677"/>
            <a:ext cx="8193506" cy="4234286"/>
          </a:xfrm>
          <a:prstGeom prst="rect">
            <a:avLst/>
          </a:prstGeom>
        </p:spPr>
        <p:txBody>
          <a:bodyPr vert="horz" lIns="91440" tIns="45720" rIns="91440" bIns="45720" rtlCol="0">
            <a:noAutofit/>
          </a:bodyPr>
          <a:lstStyle/>
          <a:p>
            <a:pPr lvl="0"/>
            <a:r>
              <a:rPr lang="en-US"/>
              <a:t>Edit Master text styles</a:t>
            </a:r>
          </a:p>
          <a:p>
            <a:pPr marL="11906" lvl="1" indent="0" algn="l" defTabSz="685800" rtl="0" eaLnBrk="1" latinLnBrk="0" hangingPunct="1">
              <a:lnSpc>
                <a:spcPct val="110000"/>
              </a:lnSpc>
              <a:spcBef>
                <a:spcPts val="0"/>
              </a:spcBef>
              <a:spcAft>
                <a:spcPts val="450"/>
              </a:spcAft>
              <a:buFont typeface="Apple Symbols" panose="02000000000000000000" pitchFamily="2" charset="-79"/>
              <a:buNone/>
              <a:tabLst/>
            </a:pPr>
            <a:r>
              <a:rPr lang="en-US"/>
              <a:t>Second level</a:t>
            </a:r>
          </a:p>
          <a:p>
            <a:pPr marL="215504" lvl="2" indent="-127397" algn="l" defTabSz="685800" rtl="0" eaLnBrk="1" latinLnBrk="0" hangingPunct="1">
              <a:lnSpc>
                <a:spcPct val="110000"/>
              </a:lnSpc>
              <a:spcBef>
                <a:spcPts val="0"/>
              </a:spcBef>
              <a:spcAft>
                <a:spcPts val="450"/>
              </a:spcAft>
              <a:buFont typeface="Apple Symbols" panose="02000000000000000000" pitchFamily="2" charset="-79"/>
              <a:buChar char="⎼"/>
              <a:tabLst/>
            </a:pPr>
            <a:r>
              <a:rPr lang="en-US"/>
              <a:t>Third level</a:t>
            </a:r>
          </a:p>
          <a:p>
            <a:pPr marL="520304" lvl="3" indent="-127397" algn="l" defTabSz="685800" rtl="0" eaLnBrk="1" latinLnBrk="0" hangingPunct="1">
              <a:lnSpc>
                <a:spcPct val="110000"/>
              </a:lnSpc>
              <a:spcBef>
                <a:spcPts val="0"/>
              </a:spcBef>
              <a:spcAft>
                <a:spcPts val="450"/>
              </a:spcAft>
              <a:buFont typeface="Apple Symbols" panose="02000000000000000000" pitchFamily="2" charset="-79"/>
              <a:buChar char="⎼"/>
              <a:tabLst/>
            </a:pPr>
            <a:r>
              <a:rPr lang="en-US"/>
              <a:t>Fourth level</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158261" y="6400799"/>
            <a:ext cx="2057400" cy="291492"/>
          </a:xfrm>
          <a:prstGeom prst="rect">
            <a:avLst/>
          </a:prstGeom>
        </p:spPr>
        <p:txBody>
          <a:bodyPr vert="horz" lIns="91440" tIns="45720" rIns="91440" bIns="45720" rtlCol="0" anchor="ctr"/>
          <a:lstStyle>
            <a:lvl1pPr algn="l">
              <a:defRPr sz="600" b="0" i="0">
                <a:solidFill>
                  <a:schemeClr val="bg2"/>
                </a:solidFill>
                <a:latin typeface="Trebuchet MS" panose="020B0703020202090204"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6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911120115"/>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p:titleStyle>
    <p:bodyStyle>
      <a:lvl1pPr marL="0" indent="0" algn="l" defTabSz="914400" rtl="0" eaLnBrk="1" latinLnBrk="0" hangingPunct="1">
        <a:lnSpc>
          <a:spcPct val="114000"/>
        </a:lnSpc>
        <a:spcBef>
          <a:spcPts val="0"/>
        </a:spcBef>
        <a:spcAft>
          <a:spcPts val="600"/>
        </a:spcAft>
        <a:buFont typeface="Arial" panose="020B0604020202020204" pitchFamily="34" charset="0"/>
        <a:buNone/>
        <a:defRPr sz="2000" b="0" i="0" kern="1600" spc="-50" baseline="0">
          <a:solidFill>
            <a:schemeClr val="tx1"/>
          </a:solidFill>
          <a:latin typeface="Trebuchet MS" panose="020B0703020202090204" pitchFamily="34" charset="0"/>
          <a:ea typeface="+mn-ea"/>
          <a:cs typeface="+mn-cs"/>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1" kern="1600" spc="-50" baseline="0" dirty="0">
          <a:solidFill>
            <a:schemeClr val="tx1"/>
          </a:solidFill>
          <a:latin typeface="Georgia" panose="02040502050405020303" pitchFamily="18" charset="0"/>
          <a:ea typeface="+mn-ea"/>
          <a:cs typeface="+mn-cs"/>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Trebuchet MS" panose="020B0703020202090204" pitchFamily="34" charset="0"/>
          <a:ea typeface="+mn-ea"/>
          <a:cs typeface="+mn-cs"/>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Trebuchet MS" panose="020B0703020202090204" pitchFamily="34" charset="0"/>
          <a:ea typeface="+mn-ea"/>
          <a:cs typeface="+mn-cs"/>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medscape.com/viewarticle/964382" TargetMode="External"/><Relationship Id="rId2" Type="http://schemas.openxmlformats.org/officeDocument/2006/relationships/hyperlink" Target="https://www.cdc.gov/hiv/group/gender/women/prep-coverage.html" TargetMode="External"/><Relationship Id="rId1" Type="http://schemas.openxmlformats.org/officeDocument/2006/relationships/slideLayout" Target="../slideLayouts/slideLayout2.xml"/><Relationship Id="rId5" Type="http://schemas.openxmlformats.org/officeDocument/2006/relationships/hyperlink" Target="https://www.acog.org/clinical/clinical-guidance/committee-opinion/articles/2014/05/preexposure-prophylaxis-for-the-prevention-of-human-immunodeficiency-virus" TargetMode="External"/><Relationship Id="rId4" Type="http://schemas.openxmlformats.org/officeDocument/2006/relationships/hyperlink" Target="https://www.medscape.com/viewarticle/960274"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perrlacomplete.com/App?encryptedPaperId=ep5xPJQzXfTDwC36ULORrQ==/"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71503"/>
            <a:ext cx="7772399" cy="1281345"/>
          </a:xfrm>
        </p:spPr>
        <p:txBody>
          <a:bodyPr/>
          <a:lstStyle/>
          <a:p>
            <a:pPr algn="ctr"/>
            <a:r>
              <a:rPr lang="en-US" sz="3500" b="1" dirty="0"/>
              <a:t>Treatment as Prevention</a:t>
            </a:r>
            <a:br>
              <a:rPr lang="en-US" sz="3500" dirty="0"/>
            </a:br>
            <a:r>
              <a:rPr lang="en-US" sz="3500" b="1" dirty="0"/>
              <a:t>Undetectable=</a:t>
            </a:r>
            <a:r>
              <a:rPr lang="en-US" sz="3500" b="1" dirty="0" err="1"/>
              <a:t>Untransmittable</a:t>
            </a:r>
            <a:br>
              <a:rPr lang="en-US" sz="3500" dirty="0"/>
            </a:br>
            <a:r>
              <a:rPr lang="en-US" sz="3500" b="1" dirty="0"/>
              <a:t>A Strategy for HIV Prevention</a:t>
            </a:r>
            <a:endParaRPr lang="en-US" sz="3500" dirty="0"/>
          </a:p>
        </p:txBody>
      </p:sp>
      <p:sp>
        <p:nvSpPr>
          <p:cNvPr id="3" name="Subtitle 2"/>
          <p:cNvSpPr>
            <a:spLocks noGrp="1"/>
          </p:cNvSpPr>
          <p:nvPr>
            <p:ph type="subTitle" idx="1"/>
          </p:nvPr>
        </p:nvSpPr>
        <p:spPr>
          <a:xfrm>
            <a:off x="759390" y="4076304"/>
            <a:ext cx="7772398" cy="2004166"/>
          </a:xfrm>
        </p:spPr>
        <p:txBody>
          <a:bodyPr>
            <a:normAutofit fontScale="55000" lnSpcReduction="20000"/>
          </a:bodyPr>
          <a:lstStyle/>
          <a:p>
            <a:pPr algn="ctr">
              <a:lnSpc>
                <a:spcPct val="80000"/>
              </a:lnSpc>
              <a:defRPr/>
            </a:pPr>
            <a:r>
              <a:rPr lang="en-US" altLang="en-US" b="1" dirty="0">
                <a:ea typeface="ＭＳ Ｐゴシック" panose="020B0600070205080204" pitchFamily="34" charset="-128"/>
              </a:rPr>
              <a:t> </a:t>
            </a:r>
            <a:endParaRPr lang="en-US" altLang="en-US" dirty="0">
              <a:ea typeface="ＭＳ Ｐゴシック" panose="020B0600070205080204" pitchFamily="34" charset="-128"/>
            </a:endParaRPr>
          </a:p>
          <a:p>
            <a:pPr algn="ctr">
              <a:lnSpc>
                <a:spcPct val="80000"/>
              </a:lnSpc>
              <a:defRPr/>
            </a:pPr>
            <a:endParaRPr lang="en-US" altLang="en-US" sz="2300" b="1" dirty="0">
              <a:ea typeface="ＭＳ Ｐゴシック" panose="020B0600070205080204" pitchFamily="34" charset="-128"/>
            </a:endParaRPr>
          </a:p>
          <a:p>
            <a:pPr algn="ctr">
              <a:lnSpc>
                <a:spcPct val="120000"/>
              </a:lnSpc>
              <a:defRPr/>
            </a:pPr>
            <a:r>
              <a:rPr lang="en-US" sz="2400" b="1" dirty="0"/>
              <a:t>Rob Phoenix, APRN, FNP-C</a:t>
            </a:r>
          </a:p>
          <a:p>
            <a:pPr algn="ctr">
              <a:lnSpc>
                <a:spcPct val="120000"/>
              </a:lnSpc>
              <a:defRPr/>
            </a:pPr>
            <a:r>
              <a:rPr lang="en-US" sz="2400" dirty="0" err="1"/>
              <a:t>Huntridge</a:t>
            </a:r>
            <a:r>
              <a:rPr lang="en-US" sz="2400" dirty="0"/>
              <a:t> Family Clinic, Las Vegas, </a:t>
            </a:r>
          </a:p>
          <a:p>
            <a:pPr algn="ctr">
              <a:lnSpc>
                <a:spcPct val="120000"/>
              </a:lnSpc>
              <a:defRPr/>
            </a:pPr>
            <a:r>
              <a:rPr lang="en-US" sz="2400" dirty="0"/>
              <a:t>Nevada; PAETC-NV Faculty</a:t>
            </a:r>
          </a:p>
          <a:p>
            <a:pPr algn="ctr">
              <a:lnSpc>
                <a:spcPct val="120000"/>
              </a:lnSpc>
              <a:defRPr/>
            </a:pPr>
            <a:r>
              <a:rPr lang="en-US" altLang="en-US" sz="2400" dirty="0"/>
              <a:t>Roseman University of Health Science, College of Nursing, MSN Adjunct</a:t>
            </a:r>
          </a:p>
          <a:p>
            <a:pPr>
              <a:lnSpc>
                <a:spcPct val="120000"/>
              </a:lnSpc>
              <a:defRPr/>
            </a:pPr>
            <a:endParaRPr lang="en-US" altLang="en-US" sz="2400" dirty="0"/>
          </a:p>
          <a:p>
            <a:pPr>
              <a:lnSpc>
                <a:spcPct val="120000"/>
              </a:lnSpc>
              <a:defRPr/>
            </a:pPr>
            <a:r>
              <a:rPr lang="en-US" altLang="en-US" sz="2400" dirty="0"/>
              <a:t>2/24/22</a:t>
            </a:r>
          </a:p>
        </p:txBody>
      </p:sp>
      <p:sp>
        <p:nvSpPr>
          <p:cNvPr id="6" name="Footer Placeholder 5">
            <a:extLst>
              <a:ext uri="{FF2B5EF4-FFF2-40B4-BE49-F238E27FC236}">
                <a16:creationId xmlns:a16="http://schemas.microsoft.com/office/drawing/2014/main" id="{0FA991CC-2E07-544A-B9E6-2A6EE21EF0D9}"/>
              </a:ext>
            </a:extLst>
          </p:cNvPr>
          <p:cNvSpPr>
            <a:spLocks noGrp="1"/>
          </p:cNvSpPr>
          <p:nvPr>
            <p:ph type="ftr" sz="quarter" idx="11"/>
          </p:nvPr>
        </p:nvSpPr>
        <p:spPr/>
        <p:txBody>
          <a:bodyPr/>
          <a:lstStyle/>
          <a:p>
            <a:r>
              <a:rPr lang="en-US"/>
              <a:t>paetc.org</a:t>
            </a:r>
            <a:endParaRPr lang="en-US" dirty="0"/>
          </a:p>
        </p:txBody>
      </p:sp>
      <p:sp>
        <p:nvSpPr>
          <p:cNvPr id="7" name="Slide Number Placeholder 6">
            <a:extLst>
              <a:ext uri="{FF2B5EF4-FFF2-40B4-BE49-F238E27FC236}">
                <a16:creationId xmlns:a16="http://schemas.microsoft.com/office/drawing/2014/main" id="{3774EE2A-C187-1A40-847B-1861A2B09B9D}"/>
              </a:ext>
            </a:extLst>
          </p:cNvPr>
          <p:cNvSpPr>
            <a:spLocks noGrp="1"/>
          </p:cNvSpPr>
          <p:nvPr>
            <p:ph type="sldNum" sz="quarter" idx="12"/>
          </p:nvPr>
        </p:nvSpPr>
        <p:spPr/>
        <p:txBody>
          <a:bodyPr/>
          <a:lstStyle/>
          <a:p>
            <a:fld id="{1D2EA5EF-C699-AF4C-BA42-C0A1CAAB713C}" type="slidenum">
              <a:rPr lang="en-US" smtClean="0"/>
              <a:t>1</a:t>
            </a:fld>
            <a:endParaRPr lang="en-US"/>
          </a:p>
        </p:txBody>
      </p:sp>
    </p:spTree>
    <p:extLst>
      <p:ext uri="{BB962C8B-B14F-4D97-AF65-F5344CB8AC3E}">
        <p14:creationId xmlns:p14="http://schemas.microsoft.com/office/powerpoint/2010/main" val="335100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07AC-CF9E-4750-9D54-F248D62E7FD0}"/>
              </a:ext>
            </a:extLst>
          </p:cNvPr>
          <p:cNvSpPr>
            <a:spLocks noGrp="1"/>
          </p:cNvSpPr>
          <p:nvPr>
            <p:ph type="title"/>
          </p:nvPr>
        </p:nvSpPr>
        <p:spPr/>
        <p:txBody>
          <a:bodyPr/>
          <a:lstStyle/>
          <a:p>
            <a:r>
              <a:rPr lang="en-US" dirty="0"/>
              <a:t>HIV prevention</a:t>
            </a:r>
          </a:p>
        </p:txBody>
      </p:sp>
      <p:sp>
        <p:nvSpPr>
          <p:cNvPr id="3" name="Content Placeholder 2">
            <a:extLst>
              <a:ext uri="{FF2B5EF4-FFF2-40B4-BE49-F238E27FC236}">
                <a16:creationId xmlns:a16="http://schemas.microsoft.com/office/drawing/2014/main" id="{33809B29-2220-40FE-84A1-64674837E81E}"/>
              </a:ext>
            </a:extLst>
          </p:cNvPr>
          <p:cNvSpPr>
            <a:spLocks noGrp="1"/>
          </p:cNvSpPr>
          <p:nvPr>
            <p:ph idx="1"/>
          </p:nvPr>
        </p:nvSpPr>
        <p:spPr/>
        <p:txBody>
          <a:bodyPr>
            <a:normAutofit fontScale="85000" lnSpcReduction="20000"/>
          </a:bodyPr>
          <a:lstStyle/>
          <a:p>
            <a:r>
              <a:rPr lang="en-US" dirty="0"/>
              <a:t>The CDC estimates Over 1.1 million people at risk of HIV</a:t>
            </a:r>
          </a:p>
          <a:p>
            <a:r>
              <a:rPr lang="en-US" dirty="0"/>
              <a:t>The CDC estimates that only10% of people who are eligible for PrEP have ever taken an HIV prevention medication</a:t>
            </a:r>
          </a:p>
          <a:p>
            <a:r>
              <a:rPr lang="en-US" dirty="0"/>
              <a:t>Nevada AETC/UNR survey in 2020 found 1 in 5 Nevadans unaware of their HIV status</a:t>
            </a:r>
          </a:p>
          <a:p>
            <a:r>
              <a:rPr lang="en-US" dirty="0"/>
              <a:t>40% of new HIV infections are transmitted by people undiagnosed and unaware they have HIV </a:t>
            </a:r>
            <a:r>
              <a:rPr lang="en-US" sz="900" dirty="0"/>
              <a:t>(CDC, 2019)</a:t>
            </a:r>
            <a:endParaRPr lang="en-US" dirty="0"/>
          </a:p>
          <a:p>
            <a:r>
              <a:rPr lang="en-US" dirty="0"/>
              <a:t>CDC Ready Set PrEP &lt;25 people in Nevada</a:t>
            </a:r>
          </a:p>
          <a:p>
            <a:pPr marL="114310" indent="0">
              <a:buNone/>
            </a:pPr>
            <a:endParaRPr lang="en-US" sz="750" dirty="0"/>
          </a:p>
          <a:p>
            <a:pPr marL="114310" indent="0">
              <a:buNone/>
            </a:pPr>
            <a:endParaRPr lang="en-US" sz="750" dirty="0"/>
          </a:p>
          <a:p>
            <a:pPr marL="114310" indent="0">
              <a:buNone/>
            </a:pPr>
            <a:r>
              <a:rPr lang="en-US" sz="750" dirty="0"/>
              <a:t>CDC Vitals Signs November 2015.   </a:t>
            </a:r>
          </a:p>
          <a:p>
            <a:pPr marL="114310" indent="0">
              <a:buNone/>
            </a:pPr>
            <a:r>
              <a:rPr lang="en-US" sz="750" dirty="0"/>
              <a:t>UNR PAETC EHE 2020</a:t>
            </a:r>
          </a:p>
        </p:txBody>
      </p:sp>
    </p:spTree>
    <p:extLst>
      <p:ext uri="{BB962C8B-B14F-4D97-AF65-F5344CB8AC3E}">
        <p14:creationId xmlns:p14="http://schemas.microsoft.com/office/powerpoint/2010/main" val="1108097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77E0-1DA2-4168-BC6B-5A31430CB177}"/>
              </a:ext>
            </a:extLst>
          </p:cNvPr>
          <p:cNvSpPr>
            <a:spLocks noGrp="1"/>
          </p:cNvSpPr>
          <p:nvPr>
            <p:ph type="title"/>
          </p:nvPr>
        </p:nvSpPr>
        <p:spPr/>
        <p:txBody>
          <a:bodyPr/>
          <a:lstStyle/>
          <a:p>
            <a:r>
              <a:rPr lang="en-US" dirty="0"/>
              <a:t>In your current role at your clinic, what is your role in HIV prevention?</a:t>
            </a:r>
          </a:p>
        </p:txBody>
      </p:sp>
      <p:sp>
        <p:nvSpPr>
          <p:cNvPr id="3" name="Content Placeholder 2">
            <a:extLst>
              <a:ext uri="{FF2B5EF4-FFF2-40B4-BE49-F238E27FC236}">
                <a16:creationId xmlns:a16="http://schemas.microsoft.com/office/drawing/2014/main" id="{9AB203A2-39DD-42AD-A37C-53F392DFCD53}"/>
              </a:ext>
            </a:extLst>
          </p:cNvPr>
          <p:cNvSpPr>
            <a:spLocks noGrp="1"/>
          </p:cNvSpPr>
          <p:nvPr>
            <p:ph idx="1"/>
          </p:nvPr>
        </p:nvSpPr>
        <p:spPr/>
        <p:txBody>
          <a:bodyPr/>
          <a:lstStyle/>
          <a:p>
            <a:pPr marL="571312" indent="-457200">
              <a:buAutoNum type="arabicPeriod"/>
            </a:pPr>
            <a:r>
              <a:rPr lang="en-US" dirty="0"/>
              <a:t>PrEP navigator</a:t>
            </a:r>
          </a:p>
          <a:p>
            <a:pPr marL="571312" indent="-457200">
              <a:buAutoNum type="arabicPeriod"/>
            </a:pPr>
            <a:r>
              <a:rPr lang="en-US" dirty="0"/>
              <a:t>Prescriber (MD/DO/NP/PA/Pharmacist)</a:t>
            </a:r>
          </a:p>
          <a:p>
            <a:pPr marL="571312" indent="-457200">
              <a:buAutoNum type="arabicPeriod"/>
            </a:pPr>
            <a:r>
              <a:rPr lang="en-US" dirty="0"/>
              <a:t>Office staff (RN, LPN, MA)</a:t>
            </a:r>
          </a:p>
          <a:p>
            <a:pPr marL="571312" indent="-457200">
              <a:buAutoNum type="arabicPeriod"/>
            </a:pPr>
            <a:r>
              <a:rPr lang="en-US" dirty="0"/>
              <a:t>Case manager/Peer navigator</a:t>
            </a:r>
          </a:p>
          <a:p>
            <a:pPr marL="571312" indent="-457200">
              <a:buAutoNum type="arabicPeriod"/>
            </a:pPr>
            <a:r>
              <a:rPr lang="en-US" dirty="0"/>
              <a:t>Our clinic doesn’t currently offer PrEP</a:t>
            </a:r>
          </a:p>
        </p:txBody>
      </p:sp>
      <p:sp>
        <p:nvSpPr>
          <p:cNvPr id="4" name="Slide Number Placeholder 3">
            <a:extLst>
              <a:ext uri="{FF2B5EF4-FFF2-40B4-BE49-F238E27FC236}">
                <a16:creationId xmlns:a16="http://schemas.microsoft.com/office/drawing/2014/main" id="{E657EBBA-1A16-4D66-8746-B3BD5099B09B}"/>
              </a:ext>
            </a:extLst>
          </p:cNvPr>
          <p:cNvSpPr>
            <a:spLocks noGrp="1"/>
          </p:cNvSpPr>
          <p:nvPr>
            <p:ph type="sldNum" sz="quarter" idx="12"/>
          </p:nvPr>
        </p:nvSpPr>
        <p:spPr/>
        <p:txBody>
          <a:bodyPr/>
          <a:lstStyle/>
          <a:p>
            <a:fld id="{1D2EA5EF-C699-AF4C-BA42-C0A1CAAB713C}" type="slidenum">
              <a:rPr lang="en-US" smtClean="0"/>
              <a:t>11</a:t>
            </a:fld>
            <a:endParaRPr lang="en-US"/>
          </a:p>
        </p:txBody>
      </p:sp>
    </p:spTree>
    <p:extLst>
      <p:ext uri="{BB962C8B-B14F-4D97-AF65-F5344CB8AC3E}">
        <p14:creationId xmlns:p14="http://schemas.microsoft.com/office/powerpoint/2010/main" val="2494485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3A56C-8583-4991-B03B-7C5EA8E6BFBC}"/>
              </a:ext>
            </a:extLst>
          </p:cNvPr>
          <p:cNvSpPr>
            <a:spLocks noGrp="1"/>
          </p:cNvSpPr>
          <p:nvPr>
            <p:ph type="title"/>
          </p:nvPr>
        </p:nvSpPr>
        <p:spPr/>
        <p:txBody>
          <a:bodyPr/>
          <a:lstStyle/>
          <a:p>
            <a:r>
              <a:rPr lang="en-US" dirty="0"/>
              <a:t>Have you heard of </a:t>
            </a:r>
            <a:r>
              <a:rPr lang="en-US" dirty="0" err="1"/>
              <a:t>TaSP</a:t>
            </a:r>
            <a:r>
              <a:rPr lang="en-US" dirty="0"/>
              <a:t> and U=U</a:t>
            </a:r>
          </a:p>
        </p:txBody>
      </p:sp>
      <p:sp>
        <p:nvSpPr>
          <p:cNvPr id="3" name="Content Placeholder 2">
            <a:extLst>
              <a:ext uri="{FF2B5EF4-FFF2-40B4-BE49-F238E27FC236}">
                <a16:creationId xmlns:a16="http://schemas.microsoft.com/office/drawing/2014/main" id="{48557CC5-2801-46D9-BBA9-20635D7C11A2}"/>
              </a:ext>
            </a:extLst>
          </p:cNvPr>
          <p:cNvSpPr>
            <a:spLocks noGrp="1"/>
          </p:cNvSpPr>
          <p:nvPr>
            <p:ph idx="1"/>
          </p:nvPr>
        </p:nvSpPr>
        <p:spPr/>
        <p:txBody>
          <a:bodyPr/>
          <a:lstStyle/>
          <a:p>
            <a:pPr marL="571312" indent="-457200">
              <a:buAutoNum type="arabicPeriod"/>
            </a:pPr>
            <a:r>
              <a:rPr lang="en-US" dirty="0" err="1"/>
              <a:t>TaSP</a:t>
            </a:r>
            <a:r>
              <a:rPr lang="en-US" dirty="0"/>
              <a:t> yes, but not U=U</a:t>
            </a:r>
          </a:p>
          <a:p>
            <a:pPr marL="571312" indent="-457200">
              <a:buAutoNum type="arabicPeriod"/>
            </a:pPr>
            <a:r>
              <a:rPr lang="en-US" dirty="0"/>
              <a:t>U=U yes, but not </a:t>
            </a:r>
            <a:r>
              <a:rPr lang="en-US" dirty="0" err="1"/>
              <a:t>TaSP</a:t>
            </a:r>
            <a:endParaRPr lang="en-US" dirty="0"/>
          </a:p>
          <a:p>
            <a:pPr marL="571312" indent="-457200">
              <a:buAutoNum type="arabicPeriod"/>
            </a:pPr>
            <a:r>
              <a:rPr lang="en-US" dirty="0"/>
              <a:t>Both </a:t>
            </a:r>
            <a:r>
              <a:rPr lang="en-US" dirty="0" err="1"/>
              <a:t>TaSP</a:t>
            </a:r>
            <a:r>
              <a:rPr lang="en-US" dirty="0"/>
              <a:t> and U=U</a:t>
            </a:r>
          </a:p>
          <a:p>
            <a:pPr marL="571312" indent="-457200">
              <a:buAutoNum type="arabicPeriod"/>
            </a:pPr>
            <a:r>
              <a:rPr lang="en-US" dirty="0"/>
              <a:t>Neither</a:t>
            </a:r>
          </a:p>
        </p:txBody>
      </p:sp>
      <p:sp>
        <p:nvSpPr>
          <p:cNvPr id="4" name="Slide Number Placeholder 3">
            <a:extLst>
              <a:ext uri="{FF2B5EF4-FFF2-40B4-BE49-F238E27FC236}">
                <a16:creationId xmlns:a16="http://schemas.microsoft.com/office/drawing/2014/main" id="{A1AD0392-A4E9-4BB7-ABEA-DB68F655B8C6}"/>
              </a:ext>
            </a:extLst>
          </p:cNvPr>
          <p:cNvSpPr>
            <a:spLocks noGrp="1"/>
          </p:cNvSpPr>
          <p:nvPr>
            <p:ph type="sldNum" sz="quarter" idx="12"/>
          </p:nvPr>
        </p:nvSpPr>
        <p:spPr/>
        <p:txBody>
          <a:bodyPr/>
          <a:lstStyle/>
          <a:p>
            <a:fld id="{1D2EA5EF-C699-AF4C-BA42-C0A1CAAB713C}" type="slidenum">
              <a:rPr lang="en-US" smtClean="0"/>
              <a:t>12</a:t>
            </a:fld>
            <a:endParaRPr lang="en-US"/>
          </a:p>
        </p:txBody>
      </p:sp>
    </p:spTree>
    <p:extLst>
      <p:ext uri="{BB962C8B-B14F-4D97-AF65-F5344CB8AC3E}">
        <p14:creationId xmlns:p14="http://schemas.microsoft.com/office/powerpoint/2010/main" val="208775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3B864D-AD2A-8944-8D22-9249A0A1BBDD}"/>
              </a:ext>
            </a:extLst>
          </p:cNvPr>
          <p:cNvSpPr>
            <a:spLocks noGrp="1"/>
          </p:cNvSpPr>
          <p:nvPr>
            <p:ph type="title" idx="4294967295"/>
          </p:nvPr>
        </p:nvSpPr>
        <p:spPr>
          <a:xfrm>
            <a:off x="490539" y="494249"/>
            <a:ext cx="8315569" cy="807976"/>
          </a:xfrm>
        </p:spPr>
        <p:txBody>
          <a:bodyPr/>
          <a:lstStyle/>
          <a:p>
            <a:pPr rtl="0" eaLnBrk="1" latinLnBrk="0" hangingPunct="1"/>
            <a:r>
              <a:rPr lang="en-US" sz="2400" kern="1200" dirty="0">
                <a:solidFill>
                  <a:srgbClr val="FF0000"/>
                </a:solidFill>
                <a:effectLst/>
                <a:ea typeface="+mn-ea"/>
                <a:cs typeface="+mn-cs"/>
              </a:rPr>
              <a:t>US and UK surveys</a:t>
            </a:r>
            <a:endParaRPr lang="en-US" sz="2400" dirty="0">
              <a:solidFill>
                <a:srgbClr val="FF0000"/>
              </a:solidFill>
              <a:effectLst/>
            </a:endParaRPr>
          </a:p>
          <a:p>
            <a:endParaRPr lang="en-US" dirty="0"/>
          </a:p>
        </p:txBody>
      </p:sp>
      <p:pic>
        <p:nvPicPr>
          <p:cNvPr id="5" name="Picture 4" descr="US and UK survey suprising beliefs about HIV&#10;48% uncomfortalbe kissing person with HIV&#10;59% it is important to be careful around people living with HIV to avoid catching it&#10;51% Uncomfortable having a partner or spouse &#10;41 of gen z not at all or somewhat informed about HIV&#10;28% have avoided hugging, taling to or being friends with a person with HIV">
            <a:extLst>
              <a:ext uri="{FF2B5EF4-FFF2-40B4-BE49-F238E27FC236}">
                <a16:creationId xmlns:a16="http://schemas.microsoft.com/office/drawing/2014/main" id="{1D544A06-5A92-4A73-B222-7E6654AAABE0}"/>
              </a:ext>
            </a:extLst>
          </p:cNvPr>
          <p:cNvPicPr>
            <a:picLocks noChangeAspect="1"/>
          </p:cNvPicPr>
          <p:nvPr/>
        </p:nvPicPr>
        <p:blipFill>
          <a:blip r:embed="rId3"/>
          <a:stretch>
            <a:fillRect/>
          </a:stretch>
        </p:blipFill>
        <p:spPr>
          <a:xfrm>
            <a:off x="0" y="1082615"/>
            <a:ext cx="9144000" cy="5173220"/>
          </a:xfrm>
          <a:prstGeom prst="rect">
            <a:avLst/>
          </a:prstGeom>
        </p:spPr>
      </p:pic>
      <p:sp>
        <p:nvSpPr>
          <p:cNvPr id="2" name="Slide Number Placeholder 1">
            <a:extLst>
              <a:ext uri="{FF2B5EF4-FFF2-40B4-BE49-F238E27FC236}">
                <a16:creationId xmlns:a16="http://schemas.microsoft.com/office/drawing/2014/main" id="{4BB82E52-4ED0-AF4F-94C4-1B8819121646}"/>
              </a:ext>
            </a:extLst>
          </p:cNvPr>
          <p:cNvSpPr>
            <a:spLocks noGrp="1"/>
          </p:cNvSpPr>
          <p:nvPr>
            <p:ph type="sldNum" sz="quarter" idx="12"/>
          </p:nvPr>
        </p:nvSpPr>
        <p:spPr/>
        <p:txBody>
          <a:bodyPr/>
          <a:lstStyle/>
          <a:p>
            <a:fld id="{1D2EA5EF-C699-AF4C-BA42-C0A1CAAB713C}" type="slidenum">
              <a:rPr lang="en-US" smtClean="0"/>
              <a:t>13</a:t>
            </a:fld>
            <a:endParaRPr lang="en-US"/>
          </a:p>
        </p:txBody>
      </p:sp>
    </p:spTree>
    <p:extLst>
      <p:ext uri="{BB962C8B-B14F-4D97-AF65-F5344CB8AC3E}">
        <p14:creationId xmlns:p14="http://schemas.microsoft.com/office/powerpoint/2010/main" val="303388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B4F0F7-6C46-432B-A3C8-1390EF63DF6B}"/>
              </a:ext>
            </a:extLst>
          </p:cNvPr>
          <p:cNvSpPr>
            <a:spLocks noGrp="1"/>
          </p:cNvSpPr>
          <p:nvPr>
            <p:ph type="title"/>
          </p:nvPr>
        </p:nvSpPr>
        <p:spPr/>
        <p:txBody>
          <a:bodyPr/>
          <a:lstStyle/>
          <a:p>
            <a:r>
              <a:rPr lang="en-US" sz="3600" dirty="0"/>
              <a:t>Are primary care and ED providers required to have discussion about STI testing/risk with patients?</a:t>
            </a:r>
          </a:p>
        </p:txBody>
      </p:sp>
      <p:sp>
        <p:nvSpPr>
          <p:cNvPr id="4" name="Content Placeholder 3">
            <a:extLst>
              <a:ext uri="{FF2B5EF4-FFF2-40B4-BE49-F238E27FC236}">
                <a16:creationId xmlns:a16="http://schemas.microsoft.com/office/drawing/2014/main" id="{9CCB8810-6A62-4BB3-BAB2-5DA5464255EC}"/>
              </a:ext>
            </a:extLst>
          </p:cNvPr>
          <p:cNvSpPr>
            <a:spLocks noGrp="1"/>
          </p:cNvSpPr>
          <p:nvPr>
            <p:ph idx="1"/>
          </p:nvPr>
        </p:nvSpPr>
        <p:spPr/>
        <p:txBody>
          <a:bodyPr/>
          <a:lstStyle/>
          <a:p>
            <a:pPr marL="571312" indent="-457200">
              <a:buAutoNum type="arabicPeriod"/>
            </a:pPr>
            <a:r>
              <a:rPr lang="en-US" dirty="0"/>
              <a:t>Yes</a:t>
            </a:r>
          </a:p>
          <a:p>
            <a:pPr marL="571312" indent="-457200">
              <a:buAutoNum type="arabicPeriod"/>
            </a:pPr>
            <a:r>
              <a:rPr lang="en-US" dirty="0"/>
              <a:t>No</a:t>
            </a:r>
          </a:p>
          <a:p>
            <a:pPr marL="571312" indent="-457200">
              <a:buAutoNum type="arabicPeriod"/>
            </a:pPr>
            <a:r>
              <a:rPr lang="en-US" dirty="0"/>
              <a:t>Don’t know</a:t>
            </a:r>
          </a:p>
        </p:txBody>
      </p:sp>
      <p:sp>
        <p:nvSpPr>
          <p:cNvPr id="2" name="Slide Number Placeholder 1">
            <a:extLst>
              <a:ext uri="{FF2B5EF4-FFF2-40B4-BE49-F238E27FC236}">
                <a16:creationId xmlns:a16="http://schemas.microsoft.com/office/drawing/2014/main" id="{60F831A2-D013-405C-803F-87538B87F565}"/>
              </a:ext>
            </a:extLst>
          </p:cNvPr>
          <p:cNvSpPr>
            <a:spLocks noGrp="1"/>
          </p:cNvSpPr>
          <p:nvPr>
            <p:ph type="sldNum" sz="quarter" idx="12"/>
          </p:nvPr>
        </p:nvSpPr>
        <p:spPr/>
        <p:txBody>
          <a:bodyPr/>
          <a:lstStyle/>
          <a:p>
            <a:fld id="{1D2EA5EF-C699-AF4C-BA42-C0A1CAAB713C}" type="slidenum">
              <a:rPr lang="en-US" smtClean="0"/>
              <a:t>14</a:t>
            </a:fld>
            <a:endParaRPr lang="en-US"/>
          </a:p>
        </p:txBody>
      </p:sp>
    </p:spTree>
    <p:extLst>
      <p:ext uri="{BB962C8B-B14F-4D97-AF65-F5344CB8AC3E}">
        <p14:creationId xmlns:p14="http://schemas.microsoft.com/office/powerpoint/2010/main" val="472028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D343-5276-4467-8175-5792238C88DA}"/>
              </a:ext>
            </a:extLst>
          </p:cNvPr>
          <p:cNvSpPr>
            <a:spLocks noGrp="1"/>
          </p:cNvSpPr>
          <p:nvPr>
            <p:ph type="title"/>
          </p:nvPr>
        </p:nvSpPr>
        <p:spPr/>
        <p:txBody>
          <a:bodyPr/>
          <a:lstStyle/>
          <a:p>
            <a:r>
              <a:rPr lang="en-US" dirty="0"/>
              <a:t>SB 211</a:t>
            </a:r>
          </a:p>
        </p:txBody>
      </p:sp>
      <p:pic>
        <p:nvPicPr>
          <p:cNvPr id="6" name="Content Placeholder 5" descr=" &#10; &#10;- 81st Session (2021) &#10;Senate Bill No. 211–Senators D. Harris, Hardy;  Lange, Ohrenschall, Scheible and Spearman  &#10;CHAPTER..........  &#10;AN  ACT  relating  to  public  health;  requiring  certain  providers  of &#10;emergency  medical  services  in  a  hospital  or  primary  care  to consult  with  certain  patients  as  to  whether  they  wish  to  be tested  for  sexually  transmitted diseases;  requiring  such  a &#10;provider to test a patient who wishes to be tested or assist the patient  in  obtaining  a  test  where  practicable  and  medically indicated;  requiring  a  hospital  to  ensure  the  performance  of &#10;such  consultation  and  testing  under  certain  circumstances; &#10;authorizing  the  imposition of  discipline  against  a  hospital  or provider for certain violations; making an appropriation; and providing other matters properly relating thereto. ">
            <a:extLst>
              <a:ext uri="{FF2B5EF4-FFF2-40B4-BE49-F238E27FC236}">
                <a16:creationId xmlns:a16="http://schemas.microsoft.com/office/drawing/2014/main" id="{752BD363-687A-4859-82BD-269D179378C7}"/>
              </a:ext>
            </a:extLst>
          </p:cNvPr>
          <p:cNvPicPr>
            <a:picLocks noGrp="1" noChangeAspect="1"/>
          </p:cNvPicPr>
          <p:nvPr>
            <p:ph idx="1"/>
          </p:nvPr>
        </p:nvPicPr>
        <p:blipFill>
          <a:blip r:embed="rId2"/>
          <a:stretch>
            <a:fillRect/>
          </a:stretch>
        </p:blipFill>
        <p:spPr>
          <a:xfrm>
            <a:off x="1101103" y="1762333"/>
            <a:ext cx="7072634" cy="3438744"/>
          </a:xfrm>
        </p:spPr>
      </p:pic>
      <p:sp>
        <p:nvSpPr>
          <p:cNvPr id="4" name="Slide Number Placeholder 3">
            <a:extLst>
              <a:ext uri="{FF2B5EF4-FFF2-40B4-BE49-F238E27FC236}">
                <a16:creationId xmlns:a16="http://schemas.microsoft.com/office/drawing/2014/main" id="{5E40B2F1-4E37-423C-BAE4-CB66273484B7}"/>
              </a:ext>
            </a:extLst>
          </p:cNvPr>
          <p:cNvSpPr>
            <a:spLocks noGrp="1"/>
          </p:cNvSpPr>
          <p:nvPr>
            <p:ph type="sldNum" sz="quarter" idx="12"/>
          </p:nvPr>
        </p:nvSpPr>
        <p:spPr/>
        <p:txBody>
          <a:bodyPr/>
          <a:lstStyle/>
          <a:p>
            <a:fld id="{1D2EA5EF-C699-AF4C-BA42-C0A1CAAB713C}" type="slidenum">
              <a:rPr lang="en-US" smtClean="0"/>
              <a:t>15</a:t>
            </a:fld>
            <a:endParaRPr lang="en-US"/>
          </a:p>
        </p:txBody>
      </p:sp>
    </p:spTree>
    <p:extLst>
      <p:ext uri="{BB962C8B-B14F-4D97-AF65-F5344CB8AC3E}">
        <p14:creationId xmlns:p14="http://schemas.microsoft.com/office/powerpoint/2010/main" val="8801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4FC0-9099-49FD-9508-37321EF11AD4}"/>
              </a:ext>
            </a:extLst>
          </p:cNvPr>
          <p:cNvSpPr>
            <a:spLocks noGrp="1"/>
          </p:cNvSpPr>
          <p:nvPr>
            <p:ph type="title"/>
          </p:nvPr>
        </p:nvSpPr>
        <p:spPr/>
        <p:txBody>
          <a:bodyPr/>
          <a:lstStyle/>
          <a:p>
            <a:r>
              <a:rPr lang="en-US" dirty="0"/>
              <a:t>Did you know that SB211 was a thing?</a:t>
            </a:r>
          </a:p>
        </p:txBody>
      </p:sp>
      <p:sp>
        <p:nvSpPr>
          <p:cNvPr id="3" name="Content Placeholder 2">
            <a:extLst>
              <a:ext uri="{FF2B5EF4-FFF2-40B4-BE49-F238E27FC236}">
                <a16:creationId xmlns:a16="http://schemas.microsoft.com/office/drawing/2014/main" id="{C6B39EA0-46E3-48EA-AAA4-D89B2DBF0D24}"/>
              </a:ext>
            </a:extLst>
          </p:cNvPr>
          <p:cNvSpPr>
            <a:spLocks noGrp="1"/>
          </p:cNvSpPr>
          <p:nvPr>
            <p:ph idx="1"/>
          </p:nvPr>
        </p:nvSpPr>
        <p:spPr/>
        <p:txBody>
          <a:bodyPr/>
          <a:lstStyle/>
          <a:p>
            <a:pPr marL="571312" indent="-457200">
              <a:buAutoNum type="arabicPeriod"/>
            </a:pPr>
            <a:r>
              <a:rPr lang="en-US" dirty="0"/>
              <a:t>Yes</a:t>
            </a:r>
          </a:p>
          <a:p>
            <a:pPr marL="571312" indent="-457200">
              <a:buAutoNum type="arabicPeriod"/>
            </a:pPr>
            <a:r>
              <a:rPr lang="en-US" dirty="0"/>
              <a:t>No</a:t>
            </a:r>
          </a:p>
          <a:p>
            <a:pPr marL="114112" indent="0">
              <a:buNone/>
            </a:pPr>
            <a:endParaRPr lang="en-US" dirty="0"/>
          </a:p>
        </p:txBody>
      </p:sp>
      <p:sp>
        <p:nvSpPr>
          <p:cNvPr id="4" name="Slide Number Placeholder 3">
            <a:extLst>
              <a:ext uri="{FF2B5EF4-FFF2-40B4-BE49-F238E27FC236}">
                <a16:creationId xmlns:a16="http://schemas.microsoft.com/office/drawing/2014/main" id="{58E060FC-C412-4DA4-A528-C81CCA8A43C1}"/>
              </a:ext>
            </a:extLst>
          </p:cNvPr>
          <p:cNvSpPr>
            <a:spLocks noGrp="1"/>
          </p:cNvSpPr>
          <p:nvPr>
            <p:ph type="sldNum" sz="quarter" idx="12"/>
          </p:nvPr>
        </p:nvSpPr>
        <p:spPr/>
        <p:txBody>
          <a:bodyPr/>
          <a:lstStyle/>
          <a:p>
            <a:fld id="{1D2EA5EF-C699-AF4C-BA42-C0A1CAAB713C}" type="slidenum">
              <a:rPr lang="en-US" smtClean="0"/>
              <a:t>16</a:t>
            </a:fld>
            <a:endParaRPr lang="en-US"/>
          </a:p>
        </p:txBody>
      </p:sp>
    </p:spTree>
    <p:extLst>
      <p:ext uri="{BB962C8B-B14F-4D97-AF65-F5344CB8AC3E}">
        <p14:creationId xmlns:p14="http://schemas.microsoft.com/office/powerpoint/2010/main" val="3670809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940F-F99D-44B1-B60A-E4E02F284F56}"/>
              </a:ext>
            </a:extLst>
          </p:cNvPr>
          <p:cNvSpPr>
            <a:spLocks noGrp="1"/>
          </p:cNvSpPr>
          <p:nvPr>
            <p:ph type="title"/>
          </p:nvPr>
        </p:nvSpPr>
        <p:spPr/>
        <p:txBody>
          <a:bodyPr/>
          <a:lstStyle/>
          <a:p>
            <a:r>
              <a:rPr lang="en-US" dirty="0"/>
              <a:t>Who can prescribe PrEP medications?</a:t>
            </a:r>
          </a:p>
        </p:txBody>
      </p:sp>
      <p:sp>
        <p:nvSpPr>
          <p:cNvPr id="3" name="Content Placeholder 2">
            <a:extLst>
              <a:ext uri="{FF2B5EF4-FFF2-40B4-BE49-F238E27FC236}">
                <a16:creationId xmlns:a16="http://schemas.microsoft.com/office/drawing/2014/main" id="{0335D014-2318-4F08-8B2C-78998842F8F8}"/>
              </a:ext>
            </a:extLst>
          </p:cNvPr>
          <p:cNvSpPr>
            <a:spLocks noGrp="1"/>
          </p:cNvSpPr>
          <p:nvPr>
            <p:ph idx="1"/>
          </p:nvPr>
        </p:nvSpPr>
        <p:spPr/>
        <p:txBody>
          <a:bodyPr/>
          <a:lstStyle/>
          <a:p>
            <a:pPr marL="571312" indent="-457200">
              <a:buAutoNum type="arabicPeriod"/>
            </a:pPr>
            <a:r>
              <a:rPr lang="en-US" dirty="0"/>
              <a:t>MD/DO/NP/PA</a:t>
            </a:r>
          </a:p>
          <a:p>
            <a:pPr marL="571312" indent="-457200">
              <a:buAutoNum type="arabicPeriod"/>
            </a:pPr>
            <a:r>
              <a:rPr lang="en-US" dirty="0"/>
              <a:t>Pharmacist</a:t>
            </a:r>
          </a:p>
          <a:p>
            <a:pPr marL="571312" indent="-457200">
              <a:buAutoNum type="arabicPeriod"/>
            </a:pPr>
            <a:r>
              <a:rPr lang="en-US" dirty="0"/>
              <a:t>both</a:t>
            </a:r>
          </a:p>
        </p:txBody>
      </p:sp>
      <p:sp>
        <p:nvSpPr>
          <p:cNvPr id="4" name="Slide Number Placeholder 3">
            <a:extLst>
              <a:ext uri="{FF2B5EF4-FFF2-40B4-BE49-F238E27FC236}">
                <a16:creationId xmlns:a16="http://schemas.microsoft.com/office/drawing/2014/main" id="{19241FFE-1EE0-4F6E-9DC5-D4E881F85CE5}"/>
              </a:ext>
            </a:extLst>
          </p:cNvPr>
          <p:cNvSpPr>
            <a:spLocks noGrp="1"/>
          </p:cNvSpPr>
          <p:nvPr>
            <p:ph type="sldNum" sz="quarter" idx="12"/>
          </p:nvPr>
        </p:nvSpPr>
        <p:spPr/>
        <p:txBody>
          <a:bodyPr/>
          <a:lstStyle/>
          <a:p>
            <a:fld id="{1D2EA5EF-C699-AF4C-BA42-C0A1CAAB713C}" type="slidenum">
              <a:rPr lang="en-US" smtClean="0"/>
              <a:t>17</a:t>
            </a:fld>
            <a:endParaRPr lang="en-US"/>
          </a:p>
        </p:txBody>
      </p:sp>
    </p:spTree>
    <p:extLst>
      <p:ext uri="{BB962C8B-B14F-4D97-AF65-F5344CB8AC3E}">
        <p14:creationId xmlns:p14="http://schemas.microsoft.com/office/powerpoint/2010/main" val="1744799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8912-861F-4306-B5E9-C1B59328A5B2}"/>
              </a:ext>
            </a:extLst>
          </p:cNvPr>
          <p:cNvSpPr>
            <a:spLocks noGrp="1"/>
          </p:cNvSpPr>
          <p:nvPr>
            <p:ph type="title"/>
          </p:nvPr>
        </p:nvSpPr>
        <p:spPr/>
        <p:txBody>
          <a:bodyPr/>
          <a:lstStyle/>
          <a:p>
            <a:r>
              <a:rPr lang="en-US" dirty="0"/>
              <a:t>SB325</a:t>
            </a:r>
          </a:p>
        </p:txBody>
      </p:sp>
      <p:pic>
        <p:nvPicPr>
          <p:cNvPr id="6" name="Content Placeholder 5" descr=" &#10; &#10;- 81st Session (2021) &#10;Senate Bill No. 325–Senator Settelmeyer  CHAPTER..........  &#10;AN  ACT  relating  to  health  care;  requiring  the  State  Board  of Pharmacy to prescribe a protocol authorizing a pharmacist to &#10;prescribe, dispense and administer drugs to prevent the acquisition  of  human  immunodeficiency  virus  and  perform certain laboratory tests; requiring certain health plans to &#10;include  coverage  for  such  drugs  and  testing;  and  providing other matters properly relating thereto. ">
            <a:extLst>
              <a:ext uri="{FF2B5EF4-FFF2-40B4-BE49-F238E27FC236}">
                <a16:creationId xmlns:a16="http://schemas.microsoft.com/office/drawing/2014/main" id="{4B22FEC3-830A-402F-9648-942F0AFB3BB5}"/>
              </a:ext>
            </a:extLst>
          </p:cNvPr>
          <p:cNvPicPr>
            <a:picLocks noGrp="1" noChangeAspect="1"/>
          </p:cNvPicPr>
          <p:nvPr>
            <p:ph idx="1"/>
          </p:nvPr>
        </p:nvPicPr>
        <p:blipFill>
          <a:blip r:embed="rId2"/>
          <a:stretch>
            <a:fillRect/>
          </a:stretch>
        </p:blipFill>
        <p:spPr>
          <a:xfrm>
            <a:off x="151666" y="1592704"/>
            <a:ext cx="8315325" cy="3241411"/>
          </a:xfrm>
        </p:spPr>
      </p:pic>
      <p:sp>
        <p:nvSpPr>
          <p:cNvPr id="4" name="Slide Number Placeholder 3">
            <a:extLst>
              <a:ext uri="{FF2B5EF4-FFF2-40B4-BE49-F238E27FC236}">
                <a16:creationId xmlns:a16="http://schemas.microsoft.com/office/drawing/2014/main" id="{096FE394-D93B-4F93-AA13-3AB88E36E865}"/>
              </a:ext>
            </a:extLst>
          </p:cNvPr>
          <p:cNvSpPr>
            <a:spLocks noGrp="1"/>
          </p:cNvSpPr>
          <p:nvPr>
            <p:ph type="sldNum" sz="quarter" idx="12"/>
          </p:nvPr>
        </p:nvSpPr>
        <p:spPr/>
        <p:txBody>
          <a:bodyPr/>
          <a:lstStyle/>
          <a:p>
            <a:fld id="{1D2EA5EF-C699-AF4C-BA42-C0A1CAAB713C}" type="slidenum">
              <a:rPr lang="en-US" smtClean="0"/>
              <a:t>18</a:t>
            </a:fld>
            <a:endParaRPr lang="en-US"/>
          </a:p>
        </p:txBody>
      </p:sp>
    </p:spTree>
    <p:extLst>
      <p:ext uri="{BB962C8B-B14F-4D97-AF65-F5344CB8AC3E}">
        <p14:creationId xmlns:p14="http://schemas.microsoft.com/office/powerpoint/2010/main" val="363969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9FF9-F2DC-401D-9B2F-6AAABA901B83}"/>
              </a:ext>
            </a:extLst>
          </p:cNvPr>
          <p:cNvSpPr>
            <a:spLocks noGrp="1"/>
          </p:cNvSpPr>
          <p:nvPr>
            <p:ph type="title"/>
          </p:nvPr>
        </p:nvSpPr>
        <p:spPr/>
        <p:txBody>
          <a:bodyPr/>
          <a:lstStyle/>
          <a:p>
            <a:r>
              <a:rPr lang="en-US" dirty="0"/>
              <a:t>Had you heard about SB325 before today?</a:t>
            </a:r>
          </a:p>
        </p:txBody>
      </p:sp>
      <p:sp>
        <p:nvSpPr>
          <p:cNvPr id="3" name="Content Placeholder 2">
            <a:extLst>
              <a:ext uri="{FF2B5EF4-FFF2-40B4-BE49-F238E27FC236}">
                <a16:creationId xmlns:a16="http://schemas.microsoft.com/office/drawing/2014/main" id="{FF6CB425-4FA6-4ABF-9B5E-8DC53A172F7F}"/>
              </a:ext>
            </a:extLst>
          </p:cNvPr>
          <p:cNvSpPr>
            <a:spLocks noGrp="1"/>
          </p:cNvSpPr>
          <p:nvPr>
            <p:ph idx="1"/>
          </p:nvPr>
        </p:nvSpPr>
        <p:spPr/>
        <p:txBody>
          <a:bodyPr/>
          <a:lstStyle/>
          <a:p>
            <a:pPr marL="571312" indent="-457200">
              <a:buAutoNum type="arabicPeriod"/>
            </a:pPr>
            <a:r>
              <a:rPr lang="en-US" dirty="0"/>
              <a:t>Yes</a:t>
            </a:r>
          </a:p>
          <a:p>
            <a:pPr marL="571312" indent="-457200">
              <a:buAutoNum type="arabicPeriod"/>
            </a:pPr>
            <a:r>
              <a:rPr lang="en-US" dirty="0"/>
              <a:t>No</a:t>
            </a:r>
          </a:p>
          <a:p>
            <a:pPr marL="571312" indent="-457200">
              <a:buAutoNum type="arabicPeriod"/>
            </a:pPr>
            <a:endParaRPr lang="en-US" dirty="0"/>
          </a:p>
        </p:txBody>
      </p:sp>
      <p:sp>
        <p:nvSpPr>
          <p:cNvPr id="4" name="Slide Number Placeholder 3">
            <a:extLst>
              <a:ext uri="{FF2B5EF4-FFF2-40B4-BE49-F238E27FC236}">
                <a16:creationId xmlns:a16="http://schemas.microsoft.com/office/drawing/2014/main" id="{946E98D2-4C11-470C-AE4F-7C17EC0861AC}"/>
              </a:ext>
            </a:extLst>
          </p:cNvPr>
          <p:cNvSpPr>
            <a:spLocks noGrp="1"/>
          </p:cNvSpPr>
          <p:nvPr>
            <p:ph type="sldNum" sz="quarter" idx="12"/>
          </p:nvPr>
        </p:nvSpPr>
        <p:spPr/>
        <p:txBody>
          <a:bodyPr/>
          <a:lstStyle/>
          <a:p>
            <a:fld id="{1D2EA5EF-C699-AF4C-BA42-C0A1CAAB713C}" type="slidenum">
              <a:rPr lang="en-US" smtClean="0"/>
              <a:t>19</a:t>
            </a:fld>
            <a:endParaRPr lang="en-US"/>
          </a:p>
        </p:txBody>
      </p:sp>
    </p:spTree>
    <p:extLst>
      <p:ext uri="{BB962C8B-B14F-4D97-AF65-F5344CB8AC3E}">
        <p14:creationId xmlns:p14="http://schemas.microsoft.com/office/powerpoint/2010/main" val="385937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normAutofit fontScale="77500" lnSpcReduction="20000"/>
          </a:bodyPr>
          <a:lstStyle/>
          <a:p>
            <a:pPr marL="114112" indent="0">
              <a:buNone/>
            </a:pPr>
            <a:r>
              <a:rPr lang="en-US" sz="2300" i="1" dirty="0"/>
              <a:t>“This program supported by the Health Resources and Services Administration (HRSA) of the U.S. Department of Health and Human Services (HHS) as part of an award totaling $3,278,366. The contents are those of the author(s) and do not necessarily represent the official views of, nor an endorsement, by HRSA, HHS or the U.S. Government.”</a:t>
            </a:r>
          </a:p>
          <a:p>
            <a:pPr marL="114112" indent="0">
              <a:buNone/>
            </a:pPr>
            <a:endParaRPr lang="en-US" sz="2300" dirty="0"/>
          </a:p>
          <a:p>
            <a:pPr marL="114112" indent="0">
              <a:buNone/>
            </a:pPr>
            <a:endParaRPr lang="en-US" sz="2300" i="1" dirty="0"/>
          </a:p>
          <a:p>
            <a:pPr marL="114112" indent="0">
              <a:buNone/>
            </a:pPr>
            <a:r>
              <a:rPr lang="en-US" sz="2300" i="1" dirty="0"/>
              <a:t>The views and opinions expressed in this presentation are not necessarily those of the Pacific AIDS Education and Training Centers (PAETC), the Regents of the University of California or its San Francisco campus (UCSF or collectively, University) nor of our funder the Human Services and Resources Administration (HRSA).  Neither PAETC,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[,apparatus, product] or process assessed or described; nor represent that its use would not infringe privately owned rights. </a:t>
            </a:r>
            <a:endParaRPr lang="en-US" sz="2300" dirty="0"/>
          </a:p>
          <a:p>
            <a:pPr marL="114112" indent="0">
              <a:buNone/>
            </a:pPr>
            <a:endParaRPr lang="en-US" dirty="0"/>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1585749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D991E-21F5-C041-912C-595F63C236F9}"/>
              </a:ext>
            </a:extLst>
          </p:cNvPr>
          <p:cNvSpPr>
            <a:spLocks noGrp="1"/>
          </p:cNvSpPr>
          <p:nvPr>
            <p:ph type="title" idx="4294967295"/>
          </p:nvPr>
        </p:nvSpPr>
        <p:spPr/>
        <p:txBody>
          <a:bodyPr/>
          <a:lstStyle/>
          <a:p>
            <a:r>
              <a:rPr lang="en-US" dirty="0"/>
              <a:t> U=U</a:t>
            </a:r>
          </a:p>
        </p:txBody>
      </p:sp>
      <p:pic>
        <p:nvPicPr>
          <p:cNvPr id="4" name="Picture 3" descr="Going Beyond U=U &#10;Accurate gobal messaging is needed to support PLWH and those who may benefit from PrEP as highly effective biomedical interventions evolve&#10;">
            <a:extLst>
              <a:ext uri="{FF2B5EF4-FFF2-40B4-BE49-F238E27FC236}">
                <a16:creationId xmlns:a16="http://schemas.microsoft.com/office/drawing/2014/main" id="{71A103F9-B463-4C89-93A5-593065213DC8}"/>
              </a:ext>
            </a:extLst>
          </p:cNvPr>
          <p:cNvPicPr>
            <a:picLocks noChangeAspect="1"/>
          </p:cNvPicPr>
          <p:nvPr/>
        </p:nvPicPr>
        <p:blipFill>
          <a:blip r:embed="rId3"/>
          <a:stretch>
            <a:fillRect/>
          </a:stretch>
        </p:blipFill>
        <p:spPr>
          <a:xfrm>
            <a:off x="0" y="1040199"/>
            <a:ext cx="9144000" cy="5182181"/>
          </a:xfrm>
          <a:prstGeom prst="rect">
            <a:avLst/>
          </a:prstGeom>
        </p:spPr>
      </p:pic>
      <p:sp>
        <p:nvSpPr>
          <p:cNvPr id="2" name="Slide Number Placeholder 1">
            <a:extLst>
              <a:ext uri="{FF2B5EF4-FFF2-40B4-BE49-F238E27FC236}">
                <a16:creationId xmlns:a16="http://schemas.microsoft.com/office/drawing/2014/main" id="{D0DF54E8-CA5B-4970-8C29-231853738C77}"/>
              </a:ext>
            </a:extLst>
          </p:cNvPr>
          <p:cNvSpPr>
            <a:spLocks noGrp="1"/>
          </p:cNvSpPr>
          <p:nvPr>
            <p:ph type="sldNum" sz="quarter" idx="12"/>
          </p:nvPr>
        </p:nvSpPr>
        <p:spPr/>
        <p:txBody>
          <a:bodyPr/>
          <a:lstStyle/>
          <a:p>
            <a:fld id="{1D2EA5EF-C699-AF4C-BA42-C0A1CAAB713C}" type="slidenum">
              <a:rPr lang="en-US" smtClean="0"/>
              <a:t>20</a:t>
            </a:fld>
            <a:endParaRPr lang="en-US"/>
          </a:p>
        </p:txBody>
      </p:sp>
    </p:spTree>
    <p:extLst>
      <p:ext uri="{BB962C8B-B14F-4D97-AF65-F5344CB8AC3E}">
        <p14:creationId xmlns:p14="http://schemas.microsoft.com/office/powerpoint/2010/main" val="2562375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898823-5325-4F70-8477-4481D2418F31}"/>
              </a:ext>
            </a:extLst>
          </p:cNvPr>
          <p:cNvSpPr>
            <a:spLocks noGrp="1"/>
          </p:cNvSpPr>
          <p:nvPr>
            <p:ph type="title"/>
          </p:nvPr>
        </p:nvSpPr>
        <p:spPr/>
        <p:txBody>
          <a:bodyPr/>
          <a:lstStyle/>
          <a:p>
            <a:r>
              <a:rPr lang="en-US" dirty="0"/>
              <a:t>PrEP continuation, adherence and Re-initiation</a:t>
            </a:r>
          </a:p>
        </p:txBody>
      </p:sp>
      <p:pic>
        <p:nvPicPr>
          <p:cNvPr id="6" name="Content Placeholder 5" descr="PrEP Continuations, Adherence, and Reinitiations&#10;Adults taking PrEP on PrEP 6 months 59.8%&#10;PrEP Adherence with 63.2% &#10;PrEP reinitiation in the 40.2% who discontinued PrEP">
            <a:extLst>
              <a:ext uri="{FF2B5EF4-FFF2-40B4-BE49-F238E27FC236}">
                <a16:creationId xmlns:a16="http://schemas.microsoft.com/office/drawing/2014/main" id="{7EC1E0FC-F889-4C62-84AB-7646CEC9A2FD}"/>
              </a:ext>
            </a:extLst>
          </p:cNvPr>
          <p:cNvPicPr>
            <a:picLocks noGrp="1" noChangeAspect="1"/>
          </p:cNvPicPr>
          <p:nvPr>
            <p:ph idx="1"/>
          </p:nvPr>
        </p:nvPicPr>
        <p:blipFill>
          <a:blip r:embed="rId2"/>
          <a:stretch>
            <a:fillRect/>
          </a:stretch>
        </p:blipFill>
        <p:spPr>
          <a:xfrm>
            <a:off x="42646" y="1637314"/>
            <a:ext cx="9037782" cy="4665970"/>
          </a:xfrm>
        </p:spPr>
      </p:pic>
      <p:sp>
        <p:nvSpPr>
          <p:cNvPr id="4" name="TextBox 3">
            <a:extLst>
              <a:ext uri="{FF2B5EF4-FFF2-40B4-BE49-F238E27FC236}">
                <a16:creationId xmlns:a16="http://schemas.microsoft.com/office/drawing/2014/main" id="{BA48611B-3B75-C14C-9348-FF4E437B0435}"/>
              </a:ext>
            </a:extLst>
          </p:cNvPr>
          <p:cNvSpPr txBox="1"/>
          <p:nvPr/>
        </p:nvSpPr>
        <p:spPr>
          <a:xfrm>
            <a:off x="4226312" y="5717131"/>
            <a:ext cx="4917688" cy="323165"/>
          </a:xfrm>
          <a:prstGeom prst="rect">
            <a:avLst/>
          </a:prstGeom>
          <a:noFill/>
        </p:spPr>
        <p:txBody>
          <a:bodyPr wrap="square" rtlCol="0">
            <a:spAutoFit/>
          </a:bodyPr>
          <a:lstStyle/>
          <a:p>
            <a:r>
              <a:rPr lang="en-US" sz="1500" dirty="0"/>
              <a:t>People who may benefit from PrEP (PWBP)</a:t>
            </a:r>
          </a:p>
        </p:txBody>
      </p:sp>
      <p:sp>
        <p:nvSpPr>
          <p:cNvPr id="2" name="Slide Number Placeholder 1">
            <a:extLst>
              <a:ext uri="{FF2B5EF4-FFF2-40B4-BE49-F238E27FC236}">
                <a16:creationId xmlns:a16="http://schemas.microsoft.com/office/drawing/2014/main" id="{6C829838-E57F-4FD2-AB76-767E8519F96C}"/>
              </a:ext>
            </a:extLst>
          </p:cNvPr>
          <p:cNvSpPr>
            <a:spLocks noGrp="1"/>
          </p:cNvSpPr>
          <p:nvPr>
            <p:ph type="sldNum" sz="quarter" idx="12"/>
          </p:nvPr>
        </p:nvSpPr>
        <p:spPr/>
        <p:txBody>
          <a:bodyPr/>
          <a:lstStyle/>
          <a:p>
            <a:fld id="{1D2EA5EF-C699-AF4C-BA42-C0A1CAAB713C}" type="slidenum">
              <a:rPr lang="en-US" smtClean="0"/>
              <a:t>21</a:t>
            </a:fld>
            <a:endParaRPr lang="en-US"/>
          </a:p>
        </p:txBody>
      </p:sp>
    </p:spTree>
    <p:extLst>
      <p:ext uri="{BB962C8B-B14F-4D97-AF65-F5344CB8AC3E}">
        <p14:creationId xmlns:p14="http://schemas.microsoft.com/office/powerpoint/2010/main" val="286364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6F00-9F01-4319-A713-04AD8FF079D6}"/>
              </a:ext>
            </a:extLst>
          </p:cNvPr>
          <p:cNvSpPr>
            <a:spLocks noGrp="1"/>
          </p:cNvSpPr>
          <p:nvPr>
            <p:ph type="title"/>
          </p:nvPr>
        </p:nvSpPr>
        <p:spPr/>
        <p:txBody>
          <a:bodyPr/>
          <a:lstStyle/>
          <a:p>
            <a:r>
              <a:rPr lang="en-US" dirty="0"/>
              <a:t>New &amp; Current use of PrEP in the US during COVID-19</a:t>
            </a:r>
          </a:p>
        </p:txBody>
      </p:sp>
      <p:pic>
        <p:nvPicPr>
          <p:cNvPr id="6" name="Content Placeholder 5" descr="New and Current Use of PrEP in the US During COVID-19 &#10;123,983 new PrEP initiations&#10;130,102 Existing PrEP users">
            <a:extLst>
              <a:ext uri="{FF2B5EF4-FFF2-40B4-BE49-F238E27FC236}">
                <a16:creationId xmlns:a16="http://schemas.microsoft.com/office/drawing/2014/main" id="{1031912C-1AE4-4BC6-909B-5FD8F1DB6825}"/>
              </a:ext>
            </a:extLst>
          </p:cNvPr>
          <p:cNvPicPr>
            <a:picLocks noGrp="1" noChangeAspect="1"/>
          </p:cNvPicPr>
          <p:nvPr>
            <p:ph idx="1"/>
          </p:nvPr>
        </p:nvPicPr>
        <p:blipFill>
          <a:blip r:embed="rId2"/>
          <a:stretch>
            <a:fillRect/>
          </a:stretch>
        </p:blipFill>
        <p:spPr>
          <a:xfrm>
            <a:off x="89210" y="1618813"/>
            <a:ext cx="8683315" cy="4521605"/>
          </a:xfrm>
        </p:spPr>
      </p:pic>
      <p:sp>
        <p:nvSpPr>
          <p:cNvPr id="4" name="Slide Number Placeholder 3">
            <a:extLst>
              <a:ext uri="{FF2B5EF4-FFF2-40B4-BE49-F238E27FC236}">
                <a16:creationId xmlns:a16="http://schemas.microsoft.com/office/drawing/2014/main" id="{09BD3F34-872F-4314-96C0-90570EB1410F}"/>
              </a:ext>
            </a:extLst>
          </p:cNvPr>
          <p:cNvSpPr>
            <a:spLocks noGrp="1"/>
          </p:cNvSpPr>
          <p:nvPr>
            <p:ph type="sldNum" sz="quarter" idx="12"/>
          </p:nvPr>
        </p:nvSpPr>
        <p:spPr/>
        <p:txBody>
          <a:bodyPr/>
          <a:lstStyle/>
          <a:p>
            <a:fld id="{1D2EA5EF-C699-AF4C-BA42-C0A1CAAB713C}" type="slidenum">
              <a:rPr lang="en-US" smtClean="0"/>
              <a:t>22</a:t>
            </a:fld>
            <a:endParaRPr lang="en-US"/>
          </a:p>
        </p:txBody>
      </p:sp>
    </p:spTree>
    <p:extLst>
      <p:ext uri="{BB962C8B-B14F-4D97-AF65-F5344CB8AC3E}">
        <p14:creationId xmlns:p14="http://schemas.microsoft.com/office/powerpoint/2010/main" val="1601140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6416-6026-48F9-8AD7-17F9E6D5416F}"/>
              </a:ext>
            </a:extLst>
          </p:cNvPr>
          <p:cNvSpPr>
            <a:spLocks noGrp="1"/>
          </p:cNvSpPr>
          <p:nvPr>
            <p:ph type="title"/>
          </p:nvPr>
        </p:nvSpPr>
        <p:spPr/>
        <p:txBody>
          <a:bodyPr/>
          <a:lstStyle/>
          <a:p>
            <a:r>
              <a:rPr lang="en-US" dirty="0"/>
              <a:t>Patients &amp; PrEP during COVID</a:t>
            </a:r>
          </a:p>
        </p:txBody>
      </p:sp>
      <p:pic>
        <p:nvPicPr>
          <p:cNvPr id="6" name="Content Placeholder 5" descr="Summary of PrEP users&#10;1/3 of PrEP users and under SIPO stopped taking their PrEP during COVID-19 outbreak&#10;&#10;Go to https://www.clinicaloptions.com/hiv/conference-coverage/aids-2020/highlights/slideset for more&#10;&#10;">
            <a:extLst>
              <a:ext uri="{FF2B5EF4-FFF2-40B4-BE49-F238E27FC236}">
                <a16:creationId xmlns:a16="http://schemas.microsoft.com/office/drawing/2014/main" id="{062F35DB-3DB7-4EEF-AD90-49BFFD0A64BB}"/>
              </a:ext>
            </a:extLst>
          </p:cNvPr>
          <p:cNvPicPr>
            <a:picLocks noGrp="1" noChangeAspect="1"/>
          </p:cNvPicPr>
          <p:nvPr>
            <p:ph idx="1"/>
          </p:nvPr>
        </p:nvPicPr>
        <p:blipFill>
          <a:blip r:embed="rId3"/>
          <a:stretch>
            <a:fillRect/>
          </a:stretch>
        </p:blipFill>
        <p:spPr>
          <a:xfrm>
            <a:off x="-18035" y="1895707"/>
            <a:ext cx="8732893" cy="3791415"/>
          </a:xfrm>
        </p:spPr>
      </p:pic>
      <p:sp>
        <p:nvSpPr>
          <p:cNvPr id="8" name="TextBox 7">
            <a:extLst>
              <a:ext uri="{FF2B5EF4-FFF2-40B4-BE49-F238E27FC236}">
                <a16:creationId xmlns:a16="http://schemas.microsoft.com/office/drawing/2014/main" id="{539C2608-257A-445B-B5CC-8A5CA0A827AD}"/>
              </a:ext>
            </a:extLst>
          </p:cNvPr>
          <p:cNvSpPr txBox="1"/>
          <p:nvPr/>
        </p:nvSpPr>
        <p:spPr>
          <a:xfrm>
            <a:off x="197852" y="5811836"/>
            <a:ext cx="7960573" cy="369332"/>
          </a:xfrm>
          <a:prstGeom prst="rect">
            <a:avLst/>
          </a:prstGeom>
          <a:noFill/>
        </p:spPr>
        <p:txBody>
          <a:bodyPr wrap="square">
            <a:spAutoFit/>
          </a:bodyPr>
          <a:lstStyle/>
          <a:p>
            <a:r>
              <a:rPr lang="en-US" dirty="0"/>
              <a:t> 	</a:t>
            </a:r>
            <a:r>
              <a:rPr lang="en-US" sz="1050" dirty="0"/>
              <a:t>AIDS 2020: 23rd International AIDS Conference Virtual, July 6-10, 2020</a:t>
            </a:r>
          </a:p>
        </p:txBody>
      </p:sp>
      <p:sp>
        <p:nvSpPr>
          <p:cNvPr id="4" name="Slide Number Placeholder 3">
            <a:extLst>
              <a:ext uri="{FF2B5EF4-FFF2-40B4-BE49-F238E27FC236}">
                <a16:creationId xmlns:a16="http://schemas.microsoft.com/office/drawing/2014/main" id="{C24566A6-C604-45D1-B013-AD46AF84261C}"/>
              </a:ext>
            </a:extLst>
          </p:cNvPr>
          <p:cNvSpPr>
            <a:spLocks noGrp="1"/>
          </p:cNvSpPr>
          <p:nvPr>
            <p:ph type="sldNum" sz="quarter" idx="12"/>
          </p:nvPr>
        </p:nvSpPr>
        <p:spPr/>
        <p:txBody>
          <a:bodyPr/>
          <a:lstStyle/>
          <a:p>
            <a:fld id="{1D2EA5EF-C699-AF4C-BA42-C0A1CAAB713C}" type="slidenum">
              <a:rPr lang="en-US" smtClean="0"/>
              <a:t>23</a:t>
            </a:fld>
            <a:endParaRPr lang="en-US"/>
          </a:p>
        </p:txBody>
      </p:sp>
    </p:spTree>
    <p:extLst>
      <p:ext uri="{BB962C8B-B14F-4D97-AF65-F5344CB8AC3E}">
        <p14:creationId xmlns:p14="http://schemas.microsoft.com/office/powerpoint/2010/main" val="280565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463E-AFE6-4C32-9F32-D99118B7CC97}"/>
              </a:ext>
            </a:extLst>
          </p:cNvPr>
          <p:cNvSpPr>
            <a:spLocks noGrp="1"/>
          </p:cNvSpPr>
          <p:nvPr>
            <p:ph type="title"/>
          </p:nvPr>
        </p:nvSpPr>
        <p:spPr/>
        <p:txBody>
          <a:bodyPr/>
          <a:lstStyle/>
          <a:p>
            <a:r>
              <a:rPr lang="en-US" dirty="0"/>
              <a:t>Providers &amp; PrEP during COVID</a:t>
            </a:r>
          </a:p>
        </p:txBody>
      </p:sp>
      <p:pic>
        <p:nvPicPr>
          <p:cNvPr id="6" name="Content Placeholder 5" descr="Summary of PrEP users&#10;Majority of providers were able to prescribe and dispense PrEP to patents even though more than 90%  of providers had some form of practice restrictions&#10;&#10;Go to https://www.clinicaloptions.com/hiv/conference-coverage/aids-2020/highlights/slideset for more&#10;">
            <a:extLst>
              <a:ext uri="{FF2B5EF4-FFF2-40B4-BE49-F238E27FC236}">
                <a16:creationId xmlns:a16="http://schemas.microsoft.com/office/drawing/2014/main" id="{0F6A4F05-DAD0-4580-B2A9-DA7F1B0CB886}"/>
              </a:ext>
            </a:extLst>
          </p:cNvPr>
          <p:cNvPicPr>
            <a:picLocks noGrp="1" noChangeAspect="1"/>
          </p:cNvPicPr>
          <p:nvPr>
            <p:ph idx="1"/>
          </p:nvPr>
        </p:nvPicPr>
        <p:blipFill>
          <a:blip r:embed="rId2"/>
          <a:stretch>
            <a:fillRect/>
          </a:stretch>
        </p:blipFill>
        <p:spPr>
          <a:xfrm>
            <a:off x="586569" y="1795347"/>
            <a:ext cx="8291052" cy="3867546"/>
          </a:xfrm>
        </p:spPr>
      </p:pic>
      <p:sp>
        <p:nvSpPr>
          <p:cNvPr id="8" name="TextBox 7">
            <a:extLst>
              <a:ext uri="{FF2B5EF4-FFF2-40B4-BE49-F238E27FC236}">
                <a16:creationId xmlns:a16="http://schemas.microsoft.com/office/drawing/2014/main" id="{B367E26F-2BC8-48D5-B2CA-47D298130ADC}"/>
              </a:ext>
            </a:extLst>
          </p:cNvPr>
          <p:cNvSpPr txBox="1"/>
          <p:nvPr/>
        </p:nvSpPr>
        <p:spPr>
          <a:xfrm>
            <a:off x="586569" y="5808823"/>
            <a:ext cx="7813562" cy="369332"/>
          </a:xfrm>
          <a:prstGeom prst="rect">
            <a:avLst/>
          </a:prstGeom>
          <a:noFill/>
        </p:spPr>
        <p:txBody>
          <a:bodyPr wrap="square">
            <a:spAutoFit/>
          </a:bodyPr>
          <a:lstStyle/>
          <a:p>
            <a:r>
              <a:rPr lang="en-US" dirty="0"/>
              <a:t> </a:t>
            </a:r>
            <a:r>
              <a:rPr lang="en-US" sz="1050" dirty="0"/>
              <a:t>AIDS 2020: 23rd International AIDS Conference Virtual, July 6-10, 2020</a:t>
            </a:r>
          </a:p>
        </p:txBody>
      </p:sp>
      <p:sp>
        <p:nvSpPr>
          <p:cNvPr id="4" name="Slide Number Placeholder 3">
            <a:extLst>
              <a:ext uri="{FF2B5EF4-FFF2-40B4-BE49-F238E27FC236}">
                <a16:creationId xmlns:a16="http://schemas.microsoft.com/office/drawing/2014/main" id="{9D6B47D8-1FE5-4BFE-B2A4-8E7A22363BAC}"/>
              </a:ext>
            </a:extLst>
          </p:cNvPr>
          <p:cNvSpPr>
            <a:spLocks noGrp="1"/>
          </p:cNvSpPr>
          <p:nvPr>
            <p:ph type="sldNum" sz="quarter" idx="12"/>
          </p:nvPr>
        </p:nvSpPr>
        <p:spPr/>
        <p:txBody>
          <a:bodyPr/>
          <a:lstStyle/>
          <a:p>
            <a:fld id="{1D2EA5EF-C699-AF4C-BA42-C0A1CAAB713C}" type="slidenum">
              <a:rPr lang="en-US" smtClean="0"/>
              <a:t>24</a:t>
            </a:fld>
            <a:endParaRPr lang="en-US"/>
          </a:p>
        </p:txBody>
      </p:sp>
    </p:spTree>
    <p:extLst>
      <p:ext uri="{BB962C8B-B14F-4D97-AF65-F5344CB8AC3E}">
        <p14:creationId xmlns:p14="http://schemas.microsoft.com/office/powerpoint/2010/main" val="1700734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EACC-1122-4071-9A44-8A390C406FE2}"/>
              </a:ext>
            </a:extLst>
          </p:cNvPr>
          <p:cNvSpPr>
            <a:spLocks noGrp="1"/>
          </p:cNvSpPr>
          <p:nvPr>
            <p:ph type="title"/>
          </p:nvPr>
        </p:nvSpPr>
        <p:spPr/>
        <p:txBody>
          <a:bodyPr/>
          <a:lstStyle/>
          <a:p>
            <a:r>
              <a:rPr lang="en-US" dirty="0"/>
              <a:t>Providers &amp; PrEP</a:t>
            </a:r>
          </a:p>
        </p:txBody>
      </p:sp>
      <p:pic>
        <p:nvPicPr>
          <p:cNvPr id="6" name="Content Placeholder 5" descr="One in five providers encountered a patient they believed to have an STI for which they could not obtain a test half of the respondents elected to empirically treat a patient for an STI without a test&#10;&#10;Go to https://www.clinicaloptions.com/hiv/conference-coverage/aids-2020/highlights/slideset for more">
            <a:extLst>
              <a:ext uri="{FF2B5EF4-FFF2-40B4-BE49-F238E27FC236}">
                <a16:creationId xmlns:a16="http://schemas.microsoft.com/office/drawing/2014/main" id="{9E4DB1E2-035E-47E9-9F66-3994AC02C40D}"/>
              </a:ext>
            </a:extLst>
          </p:cNvPr>
          <p:cNvPicPr>
            <a:picLocks noGrp="1" noChangeAspect="1"/>
          </p:cNvPicPr>
          <p:nvPr>
            <p:ph idx="1"/>
          </p:nvPr>
        </p:nvPicPr>
        <p:blipFill>
          <a:blip r:embed="rId3"/>
          <a:stretch>
            <a:fillRect/>
          </a:stretch>
        </p:blipFill>
        <p:spPr>
          <a:xfrm>
            <a:off x="331632" y="1633044"/>
            <a:ext cx="8456267" cy="4074718"/>
          </a:xfrm>
        </p:spPr>
      </p:pic>
      <p:sp>
        <p:nvSpPr>
          <p:cNvPr id="8" name="TextBox 7">
            <a:extLst>
              <a:ext uri="{FF2B5EF4-FFF2-40B4-BE49-F238E27FC236}">
                <a16:creationId xmlns:a16="http://schemas.microsoft.com/office/drawing/2014/main" id="{45175293-A8EC-41F0-98BB-AF2B93AA12DF}"/>
              </a:ext>
            </a:extLst>
          </p:cNvPr>
          <p:cNvSpPr txBox="1"/>
          <p:nvPr/>
        </p:nvSpPr>
        <p:spPr>
          <a:xfrm>
            <a:off x="331632" y="5822156"/>
            <a:ext cx="8273703" cy="369332"/>
          </a:xfrm>
          <a:prstGeom prst="rect">
            <a:avLst/>
          </a:prstGeom>
          <a:noFill/>
        </p:spPr>
        <p:txBody>
          <a:bodyPr wrap="square">
            <a:spAutoFit/>
          </a:bodyPr>
          <a:lstStyle/>
          <a:p>
            <a:r>
              <a:rPr lang="en-US" dirty="0"/>
              <a:t> </a:t>
            </a:r>
            <a:r>
              <a:rPr lang="en-US" sz="1050" dirty="0"/>
              <a:t>AIDS 2020: 23rd International AIDS Conference Virtual, July 6-10, 2020</a:t>
            </a:r>
          </a:p>
        </p:txBody>
      </p:sp>
      <p:sp>
        <p:nvSpPr>
          <p:cNvPr id="4" name="Slide Number Placeholder 3">
            <a:extLst>
              <a:ext uri="{FF2B5EF4-FFF2-40B4-BE49-F238E27FC236}">
                <a16:creationId xmlns:a16="http://schemas.microsoft.com/office/drawing/2014/main" id="{3ABE743F-1699-4590-98BC-EA523E708E4C}"/>
              </a:ext>
            </a:extLst>
          </p:cNvPr>
          <p:cNvSpPr>
            <a:spLocks noGrp="1"/>
          </p:cNvSpPr>
          <p:nvPr>
            <p:ph type="sldNum" sz="quarter" idx="12"/>
          </p:nvPr>
        </p:nvSpPr>
        <p:spPr/>
        <p:txBody>
          <a:bodyPr/>
          <a:lstStyle/>
          <a:p>
            <a:fld id="{1D2EA5EF-C699-AF4C-BA42-C0A1CAAB713C}" type="slidenum">
              <a:rPr lang="en-US" smtClean="0"/>
              <a:t>25</a:t>
            </a:fld>
            <a:endParaRPr lang="en-US"/>
          </a:p>
        </p:txBody>
      </p:sp>
    </p:spTree>
    <p:extLst>
      <p:ext uri="{BB962C8B-B14F-4D97-AF65-F5344CB8AC3E}">
        <p14:creationId xmlns:p14="http://schemas.microsoft.com/office/powerpoint/2010/main" val="2717886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32EB-34B8-4C00-9704-B2FB443CD72D}"/>
              </a:ext>
            </a:extLst>
          </p:cNvPr>
          <p:cNvSpPr>
            <a:spLocks noGrp="1"/>
          </p:cNvSpPr>
          <p:nvPr>
            <p:ph type="title"/>
          </p:nvPr>
        </p:nvSpPr>
        <p:spPr/>
        <p:txBody>
          <a:bodyPr/>
          <a:lstStyle/>
          <a:p>
            <a:r>
              <a:rPr lang="en-US" dirty="0"/>
              <a:t>HIV testing rate changes</a:t>
            </a:r>
          </a:p>
        </p:txBody>
      </p:sp>
      <p:pic>
        <p:nvPicPr>
          <p:cNvPr id="6" name="Content Placeholder 5" descr="Image of the US showing teh HIV testing rate chnages in the western US testing is down -23.1%">
            <a:extLst>
              <a:ext uri="{FF2B5EF4-FFF2-40B4-BE49-F238E27FC236}">
                <a16:creationId xmlns:a16="http://schemas.microsoft.com/office/drawing/2014/main" id="{CDA3268E-1015-4B73-8434-305C76C8FE0B}"/>
              </a:ext>
            </a:extLst>
          </p:cNvPr>
          <p:cNvPicPr>
            <a:picLocks noGrp="1" noChangeAspect="1"/>
          </p:cNvPicPr>
          <p:nvPr>
            <p:ph idx="1"/>
          </p:nvPr>
        </p:nvPicPr>
        <p:blipFill>
          <a:blip r:embed="rId2"/>
          <a:stretch>
            <a:fillRect/>
          </a:stretch>
        </p:blipFill>
        <p:spPr>
          <a:xfrm>
            <a:off x="938908" y="1113970"/>
            <a:ext cx="7087765" cy="4630060"/>
          </a:xfrm>
        </p:spPr>
      </p:pic>
      <p:sp>
        <p:nvSpPr>
          <p:cNvPr id="8" name="TextBox 7">
            <a:extLst>
              <a:ext uri="{FF2B5EF4-FFF2-40B4-BE49-F238E27FC236}">
                <a16:creationId xmlns:a16="http://schemas.microsoft.com/office/drawing/2014/main" id="{46B3C0B1-9389-4977-B2B0-7574590492D0}"/>
              </a:ext>
            </a:extLst>
          </p:cNvPr>
          <p:cNvSpPr txBox="1"/>
          <p:nvPr/>
        </p:nvSpPr>
        <p:spPr>
          <a:xfrm>
            <a:off x="224871" y="5889350"/>
            <a:ext cx="7801802" cy="253916"/>
          </a:xfrm>
          <a:prstGeom prst="rect">
            <a:avLst/>
          </a:prstGeom>
          <a:noFill/>
        </p:spPr>
        <p:txBody>
          <a:bodyPr wrap="square">
            <a:spAutoFit/>
          </a:bodyPr>
          <a:lstStyle/>
          <a:p>
            <a:r>
              <a:rPr lang="en-US" sz="1050" dirty="0"/>
              <a:t>11th IAS Conference on HIV Science 18-21 July 2021</a:t>
            </a:r>
          </a:p>
        </p:txBody>
      </p:sp>
      <p:sp>
        <p:nvSpPr>
          <p:cNvPr id="4" name="Slide Number Placeholder 3">
            <a:extLst>
              <a:ext uri="{FF2B5EF4-FFF2-40B4-BE49-F238E27FC236}">
                <a16:creationId xmlns:a16="http://schemas.microsoft.com/office/drawing/2014/main" id="{4B06EE5B-8A7C-4BC8-9F8D-61347ED31BE0}"/>
              </a:ext>
            </a:extLst>
          </p:cNvPr>
          <p:cNvSpPr>
            <a:spLocks noGrp="1"/>
          </p:cNvSpPr>
          <p:nvPr>
            <p:ph type="sldNum" sz="quarter" idx="12"/>
          </p:nvPr>
        </p:nvSpPr>
        <p:spPr/>
        <p:txBody>
          <a:bodyPr/>
          <a:lstStyle/>
          <a:p>
            <a:fld id="{1D2EA5EF-C699-AF4C-BA42-C0A1CAAB713C}" type="slidenum">
              <a:rPr lang="en-US" smtClean="0"/>
              <a:t>26</a:t>
            </a:fld>
            <a:endParaRPr lang="en-US"/>
          </a:p>
        </p:txBody>
      </p:sp>
    </p:spTree>
    <p:extLst>
      <p:ext uri="{BB962C8B-B14F-4D97-AF65-F5344CB8AC3E}">
        <p14:creationId xmlns:p14="http://schemas.microsoft.com/office/powerpoint/2010/main" val="710038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AC458F8-D25E-4ACC-A940-3B24E229E5B8}"/>
              </a:ext>
            </a:extLst>
          </p:cNvPr>
          <p:cNvSpPr txBox="1"/>
          <p:nvPr/>
        </p:nvSpPr>
        <p:spPr>
          <a:xfrm>
            <a:off x="313130" y="89973"/>
            <a:ext cx="4572000" cy="369332"/>
          </a:xfrm>
          <a:prstGeom prst="rect">
            <a:avLst/>
          </a:prstGeom>
          <a:noFill/>
        </p:spPr>
        <p:txBody>
          <a:bodyPr wrap="square">
            <a:spAutoFit/>
          </a:bodyPr>
          <a:lstStyle/>
          <a:p>
            <a:r>
              <a:rPr lang="en-US" dirty="0"/>
              <a:t>Survey, Kaiser Southern California (US)</a:t>
            </a:r>
          </a:p>
        </p:txBody>
      </p:sp>
      <p:sp>
        <p:nvSpPr>
          <p:cNvPr id="2" name="Title 1">
            <a:extLst>
              <a:ext uri="{FF2B5EF4-FFF2-40B4-BE49-F238E27FC236}">
                <a16:creationId xmlns:a16="http://schemas.microsoft.com/office/drawing/2014/main" id="{E0948FDB-C98E-41B2-8ED3-3F3856DC29FE}"/>
              </a:ext>
            </a:extLst>
          </p:cNvPr>
          <p:cNvSpPr>
            <a:spLocks noGrp="1"/>
          </p:cNvSpPr>
          <p:nvPr>
            <p:ph type="title"/>
          </p:nvPr>
        </p:nvSpPr>
        <p:spPr/>
        <p:txBody>
          <a:bodyPr/>
          <a:lstStyle/>
          <a:p>
            <a:r>
              <a:rPr lang="en-US" dirty="0"/>
              <a:t>Risk of HIV and use of PrEP </a:t>
            </a:r>
          </a:p>
        </p:txBody>
      </p:sp>
      <p:pic>
        <p:nvPicPr>
          <p:cNvPr id="6" name="Content Placeholder 5" descr="Risk of HIV and use of PrEP in Transgender and Gender Nobinary Adults&#10;Tailored PrEP education, screening, and referral are warranted for transgender, and GNB adults in primary care, programs to help overcome barriers to PrEP use are ugently needed">
            <a:extLst>
              <a:ext uri="{FF2B5EF4-FFF2-40B4-BE49-F238E27FC236}">
                <a16:creationId xmlns:a16="http://schemas.microsoft.com/office/drawing/2014/main" id="{C7C1E490-7DA2-49C2-A573-9412B2EC7A91}"/>
              </a:ext>
            </a:extLst>
          </p:cNvPr>
          <p:cNvPicPr>
            <a:picLocks noGrp="1" noChangeAspect="1"/>
          </p:cNvPicPr>
          <p:nvPr>
            <p:ph idx="1"/>
          </p:nvPr>
        </p:nvPicPr>
        <p:blipFill>
          <a:blip r:embed="rId2"/>
          <a:stretch>
            <a:fillRect/>
          </a:stretch>
        </p:blipFill>
        <p:spPr>
          <a:xfrm>
            <a:off x="0" y="1417639"/>
            <a:ext cx="8814181" cy="4478845"/>
          </a:xfrm>
        </p:spPr>
      </p:pic>
      <p:sp>
        <p:nvSpPr>
          <p:cNvPr id="4" name="Slide Number Placeholder 3">
            <a:extLst>
              <a:ext uri="{FF2B5EF4-FFF2-40B4-BE49-F238E27FC236}">
                <a16:creationId xmlns:a16="http://schemas.microsoft.com/office/drawing/2014/main" id="{5659B7ED-F3F8-49D5-8AF1-AFC2C6A0B083}"/>
              </a:ext>
            </a:extLst>
          </p:cNvPr>
          <p:cNvSpPr>
            <a:spLocks noGrp="1"/>
          </p:cNvSpPr>
          <p:nvPr>
            <p:ph type="sldNum" sz="quarter" idx="12"/>
          </p:nvPr>
        </p:nvSpPr>
        <p:spPr/>
        <p:txBody>
          <a:bodyPr/>
          <a:lstStyle/>
          <a:p>
            <a:fld id="{1D2EA5EF-C699-AF4C-BA42-C0A1CAAB713C}" type="slidenum">
              <a:rPr lang="en-US" smtClean="0"/>
              <a:t>27</a:t>
            </a:fld>
            <a:endParaRPr lang="en-US"/>
          </a:p>
        </p:txBody>
      </p:sp>
    </p:spTree>
    <p:extLst>
      <p:ext uri="{BB962C8B-B14F-4D97-AF65-F5344CB8AC3E}">
        <p14:creationId xmlns:p14="http://schemas.microsoft.com/office/powerpoint/2010/main" val="164402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9F2D-4284-459E-904C-DCDF4291E53B}"/>
              </a:ext>
            </a:extLst>
          </p:cNvPr>
          <p:cNvSpPr>
            <a:spLocks noGrp="1"/>
          </p:cNvSpPr>
          <p:nvPr>
            <p:ph type="title"/>
          </p:nvPr>
        </p:nvSpPr>
        <p:spPr>
          <a:xfrm>
            <a:off x="414215" y="161125"/>
            <a:ext cx="8315569" cy="1143000"/>
          </a:xfrm>
        </p:spPr>
        <p:txBody>
          <a:bodyPr/>
          <a:lstStyle/>
          <a:p>
            <a:r>
              <a:rPr lang="en-US" sz="2300" dirty="0"/>
              <a:t>NHBS-Trans 2019–2020, Respondent-Driven Sampling in 5 cities* (US)</a:t>
            </a:r>
          </a:p>
        </p:txBody>
      </p:sp>
      <p:pic>
        <p:nvPicPr>
          <p:cNvPr id="6" name="Content Placeholder 5" descr="STI Prevalence Among TGW in the US. &#10;TGW may benefit from culturally appropriate and comprehensive 3-site STI testing and treatment">
            <a:extLst>
              <a:ext uri="{FF2B5EF4-FFF2-40B4-BE49-F238E27FC236}">
                <a16:creationId xmlns:a16="http://schemas.microsoft.com/office/drawing/2014/main" id="{60344CE4-45BA-4DF3-88F4-88DF15B9F65D}"/>
              </a:ext>
            </a:extLst>
          </p:cNvPr>
          <p:cNvPicPr>
            <a:picLocks noGrp="1" noChangeAspect="1"/>
          </p:cNvPicPr>
          <p:nvPr>
            <p:ph idx="1"/>
          </p:nvPr>
        </p:nvPicPr>
        <p:blipFill rotWithShape="1">
          <a:blip r:embed="rId3"/>
          <a:srcRect t="15559" r="9755"/>
          <a:stretch/>
        </p:blipFill>
        <p:spPr>
          <a:xfrm>
            <a:off x="152481" y="1527716"/>
            <a:ext cx="8923417" cy="4625013"/>
          </a:xfrm>
        </p:spPr>
      </p:pic>
      <p:sp>
        <p:nvSpPr>
          <p:cNvPr id="4" name="Slide Number Placeholder 3">
            <a:extLst>
              <a:ext uri="{FF2B5EF4-FFF2-40B4-BE49-F238E27FC236}">
                <a16:creationId xmlns:a16="http://schemas.microsoft.com/office/drawing/2014/main" id="{D05BE07C-C505-4201-B232-805DC4D2DA82}"/>
              </a:ext>
            </a:extLst>
          </p:cNvPr>
          <p:cNvSpPr>
            <a:spLocks noGrp="1"/>
          </p:cNvSpPr>
          <p:nvPr>
            <p:ph type="sldNum" sz="quarter" idx="12"/>
          </p:nvPr>
        </p:nvSpPr>
        <p:spPr/>
        <p:txBody>
          <a:bodyPr/>
          <a:lstStyle/>
          <a:p>
            <a:fld id="{1D2EA5EF-C699-AF4C-BA42-C0A1CAAB713C}" type="slidenum">
              <a:rPr lang="en-US" smtClean="0"/>
              <a:t>28</a:t>
            </a:fld>
            <a:endParaRPr lang="en-US"/>
          </a:p>
        </p:txBody>
      </p:sp>
    </p:spTree>
    <p:extLst>
      <p:ext uri="{BB962C8B-B14F-4D97-AF65-F5344CB8AC3E}">
        <p14:creationId xmlns:p14="http://schemas.microsoft.com/office/powerpoint/2010/main" val="424408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y develop long-acting for PrEP?&#10;&#10;Despite the demonstrated efficacy of PrEP, there remains a significant unmet medical need for new PrEP options.  Both in the United States and globally, only a small proportion of people who might benefit from PrEP are using it.  The reasons for suboptimal PrEP uptake are numerous and include challenges of adherence to daily oral dosing, stigma associated with taking PrEP, and requirement for frequent healthcare interactions.  Notably, the uptake in PrEP has been particularly low among historically underrepresented and disproportionately affected populations, such as transgender women and people of color.  Long-acting PrEP could address some of these challenges, potentially reaching more people who would benefit from PrEP.&#10;">
            <a:extLst>
              <a:ext uri="{FF2B5EF4-FFF2-40B4-BE49-F238E27FC236}">
                <a16:creationId xmlns:a16="http://schemas.microsoft.com/office/drawing/2014/main" id="{47C04B05-56B4-4EAB-8B7B-E111561AA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5" y="1250015"/>
            <a:ext cx="9144000" cy="5143500"/>
          </a:xfrm>
          <a:prstGeom prst="rect">
            <a:avLst/>
          </a:prstGeom>
        </p:spPr>
      </p:pic>
      <p:sp>
        <p:nvSpPr>
          <p:cNvPr id="2" name="Title 1">
            <a:extLst>
              <a:ext uri="{FF2B5EF4-FFF2-40B4-BE49-F238E27FC236}">
                <a16:creationId xmlns:a16="http://schemas.microsoft.com/office/drawing/2014/main" id="{E5B145FC-6CA4-4BCB-887E-BF2C7DD783FE}"/>
              </a:ext>
            </a:extLst>
          </p:cNvPr>
          <p:cNvSpPr>
            <a:spLocks noGrp="1"/>
          </p:cNvSpPr>
          <p:nvPr>
            <p:ph type="title"/>
          </p:nvPr>
        </p:nvSpPr>
        <p:spPr>
          <a:xfrm>
            <a:off x="368282" y="275298"/>
            <a:ext cx="8315569" cy="1143000"/>
          </a:xfrm>
        </p:spPr>
        <p:txBody>
          <a:bodyPr/>
          <a:lstStyle/>
          <a:p>
            <a:r>
              <a:rPr lang="en-US" dirty="0"/>
              <a:t>Long</a:t>
            </a:r>
            <a:r>
              <a:rPr lang="en-US" baseline="0" dirty="0"/>
              <a:t> Acting PrEP</a:t>
            </a:r>
            <a:endParaRPr lang="en-US" dirty="0"/>
          </a:p>
        </p:txBody>
      </p:sp>
      <p:sp>
        <p:nvSpPr>
          <p:cNvPr id="4" name="Rectangle 3" descr="Gray square">
            <a:extLst>
              <a:ext uri="{FF2B5EF4-FFF2-40B4-BE49-F238E27FC236}">
                <a16:creationId xmlns:a16="http://schemas.microsoft.com/office/drawing/2014/main" id="{4C4424BB-2CF3-45D7-8CFE-DC9560F8976E}"/>
              </a:ext>
            </a:extLst>
          </p:cNvPr>
          <p:cNvSpPr/>
          <p:nvPr/>
        </p:nvSpPr>
        <p:spPr>
          <a:xfrm>
            <a:off x="8821271" y="6015755"/>
            <a:ext cx="270134" cy="295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4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Disclosures</a:t>
            </a:r>
          </a:p>
        </p:txBody>
      </p:sp>
      <p:sp>
        <p:nvSpPr>
          <p:cNvPr id="7" name="Content Placeholder 6"/>
          <p:cNvSpPr>
            <a:spLocks noGrp="1"/>
          </p:cNvSpPr>
          <p:nvPr>
            <p:ph idx="1"/>
          </p:nvPr>
        </p:nvSpPr>
        <p:spPr>
          <a:xfrm>
            <a:off x="177800" y="1600203"/>
            <a:ext cx="8775700" cy="4367299"/>
          </a:xfrm>
        </p:spPr>
        <p:txBody>
          <a:bodyPr>
            <a:normAutofit fontScale="92500" lnSpcReduction="10000"/>
          </a:bodyPr>
          <a:lstStyle/>
          <a:p>
            <a:pPr marL="0" indent="0">
              <a:buNone/>
            </a:pPr>
            <a:r>
              <a:rPr lang="en-US" sz="3400" dirty="0"/>
              <a:t>Presenter name: John Phoenix, </a:t>
            </a:r>
          </a:p>
          <a:p>
            <a:pPr marL="0" indent="0">
              <a:buNone/>
            </a:pPr>
            <a:r>
              <a:rPr lang="en-US" sz="3400" dirty="0"/>
              <a:t>Gilead Sciences speaker bureau and consultant</a:t>
            </a:r>
          </a:p>
          <a:p>
            <a:pPr marL="0" indent="0">
              <a:buNone/>
            </a:pPr>
            <a:r>
              <a:rPr lang="en-US" sz="3400" dirty="0" err="1"/>
              <a:t>ViiV</a:t>
            </a:r>
            <a:r>
              <a:rPr lang="en-US" sz="3400" dirty="0"/>
              <a:t> consultant role</a:t>
            </a:r>
          </a:p>
          <a:p>
            <a:pPr marL="0" indent="0">
              <a:buNone/>
            </a:pPr>
            <a:r>
              <a:rPr lang="en-US" sz="3400" dirty="0"/>
              <a:t>Janssen, consultant role</a:t>
            </a:r>
          </a:p>
          <a:p>
            <a:pPr marL="0" indent="0">
              <a:buNone/>
            </a:pPr>
            <a:r>
              <a:rPr lang="en-US" sz="3400" dirty="0"/>
              <a:t>Napo Pharmaceutical, speaker bureau</a:t>
            </a:r>
          </a:p>
          <a:p>
            <a:pPr marL="0" indent="0">
              <a:buNone/>
            </a:pPr>
            <a:r>
              <a:rPr lang="en-US" sz="3400" dirty="0"/>
              <a:t>Lupin pharmaceutical, consultant</a:t>
            </a:r>
          </a:p>
          <a:p>
            <a:pPr marL="0" indent="0">
              <a:buNone/>
            </a:pPr>
            <a:r>
              <a:rPr lang="en-US" sz="3400" dirty="0" err="1"/>
              <a:t>Synexis</a:t>
            </a:r>
            <a:r>
              <a:rPr lang="en-US" sz="3400" dirty="0"/>
              <a:t>, consultant</a:t>
            </a:r>
          </a:p>
          <a:p>
            <a:pPr marL="0" indent="0">
              <a:buNone/>
            </a:pPr>
            <a:r>
              <a:rPr lang="en-US" sz="3400" dirty="0"/>
              <a:t>Autumn Update Planning committee 2021</a:t>
            </a:r>
          </a:p>
          <a:p>
            <a:pPr marL="0" indent="0">
              <a:buNone/>
            </a:pPr>
            <a:endParaRPr lang="en-US" b="1" i="1" dirty="0">
              <a:solidFill>
                <a:srgbClr val="FF0000"/>
              </a:solidFill>
            </a:endParaRPr>
          </a:p>
        </p:txBody>
      </p:sp>
      <p:sp>
        <p:nvSpPr>
          <p:cNvPr id="2" name="Slide Number Placeholder 1">
            <a:extLst>
              <a:ext uri="{FF2B5EF4-FFF2-40B4-BE49-F238E27FC236}">
                <a16:creationId xmlns:a16="http://schemas.microsoft.com/office/drawing/2014/main" id="{5141AC4F-C40E-CF4F-9B8A-B863157BAAFE}"/>
              </a:ext>
            </a:extLst>
          </p:cNvPr>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30159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4458-448F-4D91-AFEE-3C6F1B9E5A55}"/>
              </a:ext>
            </a:extLst>
          </p:cNvPr>
          <p:cNvSpPr>
            <a:spLocks noGrp="1"/>
          </p:cNvSpPr>
          <p:nvPr>
            <p:ph type="title"/>
          </p:nvPr>
        </p:nvSpPr>
        <p:spPr/>
        <p:txBody>
          <a:bodyPr/>
          <a:lstStyle/>
          <a:p>
            <a:r>
              <a:rPr lang="en-US" dirty="0"/>
              <a:t>Long Acting Injectable</a:t>
            </a:r>
          </a:p>
        </p:txBody>
      </p:sp>
      <p:sp>
        <p:nvSpPr>
          <p:cNvPr id="8" name="TextBox 7">
            <a:extLst>
              <a:ext uri="{FF2B5EF4-FFF2-40B4-BE49-F238E27FC236}">
                <a16:creationId xmlns:a16="http://schemas.microsoft.com/office/drawing/2014/main" id="{962A9CD6-C6B5-4B7A-8546-FBBA9E630D56}"/>
              </a:ext>
            </a:extLst>
          </p:cNvPr>
          <p:cNvSpPr txBox="1"/>
          <p:nvPr/>
        </p:nvSpPr>
        <p:spPr>
          <a:xfrm>
            <a:off x="436619" y="1232973"/>
            <a:ext cx="4572000" cy="276999"/>
          </a:xfrm>
          <a:prstGeom prst="rect">
            <a:avLst/>
          </a:prstGeom>
          <a:noFill/>
        </p:spPr>
        <p:txBody>
          <a:bodyPr wrap="square">
            <a:spAutoFit/>
          </a:bodyPr>
          <a:lstStyle/>
          <a:p>
            <a:r>
              <a:rPr lang="en-US" sz="1200" dirty="0"/>
              <a:t>American Men’s Internet Survey (US)</a:t>
            </a:r>
          </a:p>
        </p:txBody>
      </p:sp>
      <p:pic>
        <p:nvPicPr>
          <p:cNvPr id="6" name="Content Placeholder 5" descr="Interest in LAI PrEP Among MSM in the US&#10;There was a high level of interest in using LAI PrEP among MSM in the US">
            <a:extLst>
              <a:ext uri="{FF2B5EF4-FFF2-40B4-BE49-F238E27FC236}">
                <a16:creationId xmlns:a16="http://schemas.microsoft.com/office/drawing/2014/main" id="{2DBCE888-0B48-439B-8780-D19EB9DF91FC}"/>
              </a:ext>
            </a:extLst>
          </p:cNvPr>
          <p:cNvPicPr>
            <a:picLocks noGrp="1" noChangeAspect="1"/>
          </p:cNvPicPr>
          <p:nvPr>
            <p:ph idx="1"/>
          </p:nvPr>
        </p:nvPicPr>
        <p:blipFill>
          <a:blip r:embed="rId3"/>
          <a:stretch>
            <a:fillRect/>
          </a:stretch>
        </p:blipFill>
        <p:spPr>
          <a:xfrm>
            <a:off x="33127" y="1698647"/>
            <a:ext cx="8874430" cy="4549698"/>
          </a:xfrm>
        </p:spPr>
      </p:pic>
      <p:sp>
        <p:nvSpPr>
          <p:cNvPr id="4" name="Slide Number Placeholder 3">
            <a:extLst>
              <a:ext uri="{FF2B5EF4-FFF2-40B4-BE49-F238E27FC236}">
                <a16:creationId xmlns:a16="http://schemas.microsoft.com/office/drawing/2014/main" id="{F940A2B9-0BC0-4059-A94A-08664350A47E}"/>
              </a:ext>
            </a:extLst>
          </p:cNvPr>
          <p:cNvSpPr>
            <a:spLocks noGrp="1"/>
          </p:cNvSpPr>
          <p:nvPr>
            <p:ph type="sldNum" sz="quarter" idx="12"/>
          </p:nvPr>
        </p:nvSpPr>
        <p:spPr/>
        <p:txBody>
          <a:bodyPr/>
          <a:lstStyle/>
          <a:p>
            <a:fld id="{1D2EA5EF-C699-AF4C-BA42-C0A1CAAB713C}" type="slidenum">
              <a:rPr lang="en-US" smtClean="0"/>
              <a:t>30</a:t>
            </a:fld>
            <a:endParaRPr lang="en-US"/>
          </a:p>
        </p:txBody>
      </p:sp>
    </p:spTree>
    <p:extLst>
      <p:ext uri="{BB962C8B-B14F-4D97-AF65-F5344CB8AC3E}">
        <p14:creationId xmlns:p14="http://schemas.microsoft.com/office/powerpoint/2010/main" val="4017404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4AF8-DE2B-441E-BC94-AA6B6DEC596C}"/>
              </a:ext>
            </a:extLst>
          </p:cNvPr>
          <p:cNvSpPr>
            <a:spLocks noGrp="1"/>
          </p:cNvSpPr>
          <p:nvPr>
            <p:ph type="title"/>
          </p:nvPr>
        </p:nvSpPr>
        <p:spPr/>
        <p:txBody>
          <a:bodyPr/>
          <a:lstStyle/>
          <a:p>
            <a:r>
              <a:rPr kumimoji="0" lang="en-US" sz="2400" b="0" i="0" u="none" strike="noStrike" kern="0" cap="none" spc="0" normalizeH="0" baseline="0" noProof="0" dirty="0">
                <a:ln>
                  <a:noFill/>
                </a:ln>
                <a:solidFill>
                  <a:prstClr val="black"/>
                </a:solidFill>
                <a:effectLst/>
                <a:uLnTx/>
                <a:uFillTx/>
                <a:latin typeface="Arial" pitchFamily="34" charset="0"/>
                <a:ea typeface="+mn-ea"/>
                <a:cs typeface="Arial" pitchFamily="34" charset="0"/>
              </a:rPr>
              <a:t>Week 24 Analysis of Phase 2a, Randomized, Double-Blind Trial of </a:t>
            </a:r>
            <a:r>
              <a:rPr kumimoji="0" lang="en-US" sz="2400" b="0" i="0" u="none" strike="noStrike" kern="0" cap="none" spc="0" normalizeH="0" baseline="0" noProof="0" dirty="0" err="1">
                <a:ln>
                  <a:noFill/>
                </a:ln>
                <a:solidFill>
                  <a:prstClr val="black"/>
                </a:solidFill>
                <a:effectLst/>
                <a:uLnTx/>
                <a:uFillTx/>
                <a:latin typeface="Arial" pitchFamily="34" charset="0"/>
                <a:ea typeface="+mn-ea"/>
                <a:cs typeface="Arial" pitchFamily="34" charset="0"/>
              </a:rPr>
              <a:t>Islatravir</a:t>
            </a:r>
            <a:br>
              <a:rPr kumimoji="0" lang="en-US" sz="2400" b="0" i="0" u="none" strike="noStrike" kern="0" cap="none" spc="0" normalizeH="0" baseline="0" noProof="0" dirty="0">
                <a:ln>
                  <a:noFill/>
                </a:ln>
                <a:solidFill>
                  <a:prstClr val="black"/>
                </a:solidFill>
                <a:effectLst/>
                <a:uLnTx/>
                <a:uFillTx/>
                <a:latin typeface="Arial" pitchFamily="34" charset="0"/>
                <a:ea typeface="+mn-ea"/>
                <a:cs typeface="Arial" pitchFamily="34" charset="0"/>
              </a:rPr>
            </a:br>
            <a:endParaRPr lang="en-US" sz="2400" dirty="0"/>
          </a:p>
        </p:txBody>
      </p:sp>
      <p:pic>
        <p:nvPicPr>
          <p:cNvPr id="6" name="Content Placeholder 5" descr="Safety and PK of Oral Islatravir once monthly for PrEP &#10;Oral Islatravire 60 mg and 120 mg once monthly was well tolerated over 24 weeks">
            <a:extLst>
              <a:ext uri="{FF2B5EF4-FFF2-40B4-BE49-F238E27FC236}">
                <a16:creationId xmlns:a16="http://schemas.microsoft.com/office/drawing/2014/main" id="{3E5DF11F-7D8F-4841-8D32-4D41049EF206}"/>
              </a:ext>
            </a:extLst>
          </p:cNvPr>
          <p:cNvPicPr>
            <a:picLocks noGrp="1" noChangeAspect="1"/>
          </p:cNvPicPr>
          <p:nvPr>
            <p:ph idx="1"/>
          </p:nvPr>
        </p:nvPicPr>
        <p:blipFill>
          <a:blip r:embed="rId2"/>
          <a:stretch>
            <a:fillRect/>
          </a:stretch>
        </p:blipFill>
        <p:spPr>
          <a:xfrm>
            <a:off x="56705" y="1417639"/>
            <a:ext cx="9066614" cy="4706281"/>
          </a:xfrm>
        </p:spPr>
      </p:pic>
      <p:sp>
        <p:nvSpPr>
          <p:cNvPr id="4" name="Slide Number Placeholder 3">
            <a:extLst>
              <a:ext uri="{FF2B5EF4-FFF2-40B4-BE49-F238E27FC236}">
                <a16:creationId xmlns:a16="http://schemas.microsoft.com/office/drawing/2014/main" id="{514F67EF-7EF8-43EB-A2D5-6D295EEDC4EA}"/>
              </a:ext>
            </a:extLst>
          </p:cNvPr>
          <p:cNvSpPr>
            <a:spLocks noGrp="1"/>
          </p:cNvSpPr>
          <p:nvPr>
            <p:ph type="sldNum" sz="quarter" idx="12"/>
          </p:nvPr>
        </p:nvSpPr>
        <p:spPr/>
        <p:txBody>
          <a:bodyPr/>
          <a:lstStyle/>
          <a:p>
            <a:fld id="{1D2EA5EF-C699-AF4C-BA42-C0A1CAAB713C}" type="slidenum">
              <a:rPr lang="en-US" smtClean="0"/>
              <a:t>31</a:t>
            </a:fld>
            <a:endParaRPr lang="en-US"/>
          </a:p>
        </p:txBody>
      </p:sp>
    </p:spTree>
    <p:extLst>
      <p:ext uri="{BB962C8B-B14F-4D97-AF65-F5344CB8AC3E}">
        <p14:creationId xmlns:p14="http://schemas.microsoft.com/office/powerpoint/2010/main" val="991076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7802-B551-4D6B-AD2D-80681D6B9833}"/>
              </a:ext>
            </a:extLst>
          </p:cNvPr>
          <p:cNvSpPr>
            <a:spLocks noGrp="1"/>
          </p:cNvSpPr>
          <p:nvPr>
            <p:ph type="title"/>
          </p:nvPr>
        </p:nvSpPr>
        <p:spPr/>
        <p:txBody>
          <a:bodyPr/>
          <a:lstStyle/>
          <a:p>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MTN-034/REACH: </a:t>
            </a:r>
            <a:r>
              <a:rPr kumimoji="0" lang="en-GB"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Randomized, Open-label, Crossover Study</a:t>
            </a:r>
            <a:br>
              <a:rPr kumimoji="0" lang="en-GB"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br>
            <a:r>
              <a:rPr kumimoji="0" lang="en-GB"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South Africa, Uganda, Zimbabwe</a:t>
            </a:r>
            <a:endParaRPr lang="en-US" sz="2000" dirty="0"/>
          </a:p>
        </p:txBody>
      </p:sp>
      <p:pic>
        <p:nvPicPr>
          <p:cNvPr id="6" name="Content Placeholder 5" descr="Adherence to the Dapivirine Vaginal Ring and Oral F/TDF Among AGYW in Africa ">
            <a:extLst>
              <a:ext uri="{FF2B5EF4-FFF2-40B4-BE49-F238E27FC236}">
                <a16:creationId xmlns:a16="http://schemas.microsoft.com/office/drawing/2014/main" id="{F12B08DB-9FCD-4209-BE6B-14D83F6713DE}"/>
              </a:ext>
            </a:extLst>
          </p:cNvPr>
          <p:cNvPicPr>
            <a:picLocks noGrp="1" noChangeAspect="1"/>
          </p:cNvPicPr>
          <p:nvPr>
            <p:ph idx="1"/>
          </p:nvPr>
        </p:nvPicPr>
        <p:blipFill>
          <a:blip r:embed="rId2"/>
          <a:stretch>
            <a:fillRect/>
          </a:stretch>
        </p:blipFill>
        <p:spPr>
          <a:xfrm>
            <a:off x="-66960" y="1528174"/>
            <a:ext cx="9147388" cy="4627299"/>
          </a:xfrm>
        </p:spPr>
      </p:pic>
      <p:sp>
        <p:nvSpPr>
          <p:cNvPr id="4" name="Slide Number Placeholder 3">
            <a:extLst>
              <a:ext uri="{FF2B5EF4-FFF2-40B4-BE49-F238E27FC236}">
                <a16:creationId xmlns:a16="http://schemas.microsoft.com/office/drawing/2014/main" id="{20D0CFE4-D199-46D7-A221-CCE3CDAA73C6}"/>
              </a:ext>
            </a:extLst>
          </p:cNvPr>
          <p:cNvSpPr>
            <a:spLocks noGrp="1"/>
          </p:cNvSpPr>
          <p:nvPr>
            <p:ph type="sldNum" sz="quarter" idx="12"/>
          </p:nvPr>
        </p:nvSpPr>
        <p:spPr/>
        <p:txBody>
          <a:bodyPr/>
          <a:lstStyle/>
          <a:p>
            <a:fld id="{1D2EA5EF-C699-AF4C-BA42-C0A1CAAB713C}" type="slidenum">
              <a:rPr lang="en-US" smtClean="0"/>
              <a:t>32</a:t>
            </a:fld>
            <a:endParaRPr lang="en-US"/>
          </a:p>
        </p:txBody>
      </p:sp>
    </p:spTree>
    <p:extLst>
      <p:ext uri="{BB962C8B-B14F-4D97-AF65-F5344CB8AC3E}">
        <p14:creationId xmlns:p14="http://schemas.microsoft.com/office/powerpoint/2010/main" val="2066791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the HIV Capsid Protein">
            <a:extLst>
              <a:ext uri="{FF2B5EF4-FFF2-40B4-BE49-F238E27FC236}">
                <a16:creationId xmlns:a16="http://schemas.microsoft.com/office/drawing/2014/main" id="{4A18BE83-DC9E-4F29-8259-85F9B4518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184F20EB-F8F0-7048-9670-D73B9E353089}"/>
              </a:ext>
            </a:extLst>
          </p:cNvPr>
          <p:cNvSpPr>
            <a:spLocks noGrp="1"/>
          </p:cNvSpPr>
          <p:nvPr>
            <p:ph type="title"/>
          </p:nvPr>
        </p:nvSpPr>
        <p:spPr/>
        <p:txBody>
          <a:bodyPr/>
          <a:lstStyle/>
          <a:p>
            <a:r>
              <a:rPr lang="en-US" dirty="0"/>
              <a:t>HIV Capsid</a:t>
            </a:r>
            <a:r>
              <a:rPr lang="en-US" baseline="0" dirty="0"/>
              <a:t> Protein</a:t>
            </a:r>
            <a:endParaRPr lang="en-US" dirty="0"/>
          </a:p>
        </p:txBody>
      </p:sp>
    </p:spTree>
    <p:extLst>
      <p:ext uri="{BB962C8B-B14F-4D97-AF65-F5344CB8AC3E}">
        <p14:creationId xmlns:p14="http://schemas.microsoft.com/office/powerpoint/2010/main" val="943015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095D-DE42-724F-8A6A-CD027BFA090F}"/>
              </a:ext>
            </a:extLst>
          </p:cNvPr>
          <p:cNvSpPr>
            <a:spLocks noGrp="1"/>
          </p:cNvSpPr>
          <p:nvPr>
            <p:ph type="title" idx="4294967295"/>
          </p:nvPr>
        </p:nvSpPr>
        <p:spPr/>
        <p:txBody>
          <a:bodyPr/>
          <a:lstStyle/>
          <a:p>
            <a:r>
              <a:rPr lang="en-US" dirty="0"/>
              <a:t>HIV</a:t>
            </a:r>
            <a:r>
              <a:rPr lang="en-US" baseline="0" dirty="0"/>
              <a:t> Capsid Protein Cont.</a:t>
            </a:r>
            <a:endParaRPr lang="en-US" dirty="0"/>
          </a:p>
        </p:txBody>
      </p:sp>
      <p:pic>
        <p:nvPicPr>
          <p:cNvPr id="6" name="Picture 5" descr="HIV Capsid Protein diagram showing the reverse transcription, virion assemble, and virion maturation">
            <a:extLst>
              <a:ext uri="{FF2B5EF4-FFF2-40B4-BE49-F238E27FC236}">
                <a16:creationId xmlns:a16="http://schemas.microsoft.com/office/drawing/2014/main" id="{22854D3E-80B6-45BA-9CB4-AD713ECE9A38}"/>
              </a:ext>
            </a:extLst>
          </p:cNvPr>
          <p:cNvPicPr>
            <a:picLocks noChangeAspect="1"/>
          </p:cNvPicPr>
          <p:nvPr/>
        </p:nvPicPr>
        <p:blipFill rotWithShape="1">
          <a:blip r:embed="rId3">
            <a:extLst>
              <a:ext uri="{28A0092B-C50C-407E-A947-70E740481C1C}">
                <a14:useLocalDpi xmlns:a14="http://schemas.microsoft.com/office/drawing/2010/main" val="0"/>
              </a:ext>
            </a:extLst>
          </a:blip>
          <a:srcRect b="9645"/>
          <a:stretch/>
        </p:blipFill>
        <p:spPr>
          <a:xfrm>
            <a:off x="0" y="1417639"/>
            <a:ext cx="9144000" cy="4647403"/>
          </a:xfrm>
          <a:prstGeom prst="rect">
            <a:avLst/>
          </a:prstGeom>
        </p:spPr>
      </p:pic>
      <p:sp>
        <p:nvSpPr>
          <p:cNvPr id="3" name="Slide Number Placeholder 2">
            <a:extLst>
              <a:ext uri="{FF2B5EF4-FFF2-40B4-BE49-F238E27FC236}">
                <a16:creationId xmlns:a16="http://schemas.microsoft.com/office/drawing/2014/main" id="{B36536FA-B69D-4B87-977A-68EBB7B9F40A}"/>
              </a:ext>
            </a:extLst>
          </p:cNvPr>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1500" b="0" i="0" u="none" strike="noStrike" kern="1200" cap="none" spc="0" normalizeH="0" baseline="0" noProof="0" smtClean="0">
                <a:ln>
                  <a:noFill/>
                </a:ln>
                <a:effectLst/>
                <a:uLnTx/>
                <a:uFillTx/>
                <a:latin typeface="Trebuchet MS" panose="020B070302020209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34</a:t>
            </a:fld>
            <a:endParaRPr kumimoji="0" lang="en-US" sz="1500" b="0" i="0" u="none" strike="noStrike" kern="1200" cap="none" spc="0" normalizeH="0" baseline="0" noProof="0" dirty="0">
              <a:ln>
                <a:noFill/>
              </a:ln>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102169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of the HIV capid with lenacapavire. Reverse transcription, virion assemble and release virion maturation">
            <a:extLst>
              <a:ext uri="{FF2B5EF4-FFF2-40B4-BE49-F238E27FC236}">
                <a16:creationId xmlns:a16="http://schemas.microsoft.com/office/drawing/2014/main" id="{5E01D794-1F10-4EA0-A859-AABC722AB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1" y="935309"/>
            <a:ext cx="9144000" cy="5143500"/>
          </a:xfrm>
          <a:prstGeom prst="rect">
            <a:avLst/>
          </a:prstGeom>
        </p:spPr>
      </p:pic>
      <p:sp>
        <p:nvSpPr>
          <p:cNvPr id="2" name="Title 1">
            <a:extLst>
              <a:ext uri="{FF2B5EF4-FFF2-40B4-BE49-F238E27FC236}">
                <a16:creationId xmlns:a16="http://schemas.microsoft.com/office/drawing/2014/main" id="{B85FAECC-933C-E64A-82A5-7769DDBD38B8}"/>
              </a:ext>
            </a:extLst>
          </p:cNvPr>
          <p:cNvSpPr>
            <a:spLocks noGrp="1"/>
          </p:cNvSpPr>
          <p:nvPr>
            <p:ph type="title" idx="4294967295"/>
          </p:nvPr>
        </p:nvSpPr>
        <p:spPr/>
        <p:txBody>
          <a:bodyPr/>
          <a:lstStyle/>
          <a:p>
            <a:r>
              <a:rPr lang="en-US" dirty="0" err="1"/>
              <a:t>Lenacapavir</a:t>
            </a:r>
            <a:endParaRPr lang="en-US" dirty="0"/>
          </a:p>
        </p:txBody>
      </p:sp>
      <p:sp>
        <p:nvSpPr>
          <p:cNvPr id="3" name="Rectangle 2" descr="white box">
            <a:extLst>
              <a:ext uri="{FF2B5EF4-FFF2-40B4-BE49-F238E27FC236}">
                <a16:creationId xmlns:a16="http://schemas.microsoft.com/office/drawing/2014/main" id="{28403992-327A-5F45-AF7D-64EDA82A2902}"/>
              </a:ext>
            </a:extLst>
          </p:cNvPr>
          <p:cNvSpPr/>
          <p:nvPr/>
        </p:nvSpPr>
        <p:spPr>
          <a:xfrm>
            <a:off x="8686798" y="5731727"/>
            <a:ext cx="223026" cy="28993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48553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udy Purpose 1 design &#10;Incidence Phase  a cross-sectional HIV incidence cohort to estimate bHIV incidence &#10;two primary endpoints LEN vs bHIV F/TAF vs bHIV">
            <a:extLst>
              <a:ext uri="{FF2B5EF4-FFF2-40B4-BE49-F238E27FC236}">
                <a16:creationId xmlns:a16="http://schemas.microsoft.com/office/drawing/2014/main" id="{E59C0A45-2838-48D6-BD42-7F2FF5006A4D}"/>
              </a:ext>
            </a:extLst>
          </p:cNvPr>
          <p:cNvPicPr>
            <a:picLocks noChangeAspect="1"/>
          </p:cNvPicPr>
          <p:nvPr/>
        </p:nvPicPr>
        <p:blipFill rotWithShape="1">
          <a:blip r:embed="rId3">
            <a:extLst>
              <a:ext uri="{28A0092B-C50C-407E-A947-70E740481C1C}">
                <a14:useLocalDpi xmlns:a14="http://schemas.microsoft.com/office/drawing/2010/main" val="0"/>
              </a:ext>
            </a:extLst>
          </a:blip>
          <a:srcRect r="4634"/>
          <a:stretch/>
        </p:blipFill>
        <p:spPr>
          <a:xfrm>
            <a:off x="-33456" y="991064"/>
            <a:ext cx="8720254" cy="5143500"/>
          </a:xfrm>
          <a:prstGeom prst="rect">
            <a:avLst/>
          </a:prstGeom>
        </p:spPr>
      </p:pic>
      <p:sp>
        <p:nvSpPr>
          <p:cNvPr id="2" name="Title 1">
            <a:extLst>
              <a:ext uri="{FF2B5EF4-FFF2-40B4-BE49-F238E27FC236}">
                <a16:creationId xmlns:a16="http://schemas.microsoft.com/office/drawing/2014/main" id="{B742B0BC-BD50-FD41-AF26-1FF4F6D22F91}"/>
              </a:ext>
            </a:extLst>
          </p:cNvPr>
          <p:cNvSpPr>
            <a:spLocks noGrp="1"/>
          </p:cNvSpPr>
          <p:nvPr>
            <p:ph type="title" idx="4294967295"/>
          </p:nvPr>
        </p:nvSpPr>
        <p:spPr/>
        <p:txBody>
          <a:bodyPr/>
          <a:lstStyle/>
          <a:p>
            <a:r>
              <a:rPr lang="en-US" dirty="0"/>
              <a:t>Purpose</a:t>
            </a:r>
            <a:r>
              <a:rPr lang="en-US" baseline="0" dirty="0"/>
              <a:t> 1 Design</a:t>
            </a:r>
            <a:endParaRPr lang="en-US" dirty="0"/>
          </a:p>
        </p:txBody>
      </p:sp>
    </p:spTree>
    <p:extLst>
      <p:ext uri="{BB962C8B-B14F-4D97-AF65-F5344CB8AC3E}">
        <p14:creationId xmlns:p14="http://schemas.microsoft.com/office/powerpoint/2010/main" val="3964135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3A59-8030-482D-99C8-0A777BE8ACE4}"/>
              </a:ext>
            </a:extLst>
          </p:cNvPr>
          <p:cNvSpPr>
            <a:spLocks noGrp="1"/>
          </p:cNvSpPr>
          <p:nvPr>
            <p:ph type="title"/>
          </p:nvPr>
        </p:nvSpPr>
        <p:spPr/>
        <p:txBody>
          <a:bodyPr/>
          <a:lstStyle/>
          <a:p>
            <a:r>
              <a:rPr kumimoji="0" lang="en-US" sz="2400" b="0" i="0" u="none" strike="noStrike" kern="1200" cap="none" spc="0" normalizeH="0" baseline="0" noProof="0" dirty="0">
                <a:ln>
                  <a:noFill/>
                </a:ln>
                <a:solidFill>
                  <a:prstClr val="black"/>
                </a:solidFill>
                <a:effectLst/>
                <a:uLnTx/>
                <a:uFillTx/>
                <a:latin typeface="Arial"/>
                <a:ea typeface="+mn-ea"/>
                <a:cs typeface="+mn-cs"/>
              </a:rPr>
              <a:t>HIV RITAs and CFIE, New PrEP Trials</a:t>
            </a:r>
            <a:br>
              <a:rPr kumimoji="0" lang="en-US" sz="2400" b="0" i="0" u="none" strike="noStrike" kern="1200" cap="none" spc="0" normalizeH="0" baseline="0" noProof="0" dirty="0">
                <a:ln>
                  <a:noFill/>
                </a:ln>
                <a:solidFill>
                  <a:prstClr val="black"/>
                </a:solidFill>
                <a:effectLst/>
                <a:uLnTx/>
                <a:uFillTx/>
                <a:latin typeface="Arial"/>
                <a:ea typeface="+mn-ea"/>
                <a:cs typeface="+mn-cs"/>
              </a:rPr>
            </a:br>
            <a:endParaRPr lang="en-US" sz="2400" dirty="0"/>
          </a:p>
        </p:txBody>
      </p:sp>
      <p:pic>
        <p:nvPicPr>
          <p:cNvPr id="6" name="Content Placeholder 5" descr="HIV recent infection testing algorithms to estimate counterfactual background HIV incidence for use in new PrEP trials.  ">
            <a:extLst>
              <a:ext uri="{FF2B5EF4-FFF2-40B4-BE49-F238E27FC236}">
                <a16:creationId xmlns:a16="http://schemas.microsoft.com/office/drawing/2014/main" id="{54CD5553-C3D3-4C5E-9E18-708F12322D04}"/>
              </a:ext>
            </a:extLst>
          </p:cNvPr>
          <p:cNvPicPr>
            <a:picLocks noGrp="1" noChangeAspect="1"/>
          </p:cNvPicPr>
          <p:nvPr>
            <p:ph idx="1"/>
          </p:nvPr>
        </p:nvPicPr>
        <p:blipFill rotWithShape="1">
          <a:blip r:embed="rId2"/>
          <a:srcRect r="7134"/>
          <a:stretch/>
        </p:blipFill>
        <p:spPr>
          <a:xfrm>
            <a:off x="63572" y="1396517"/>
            <a:ext cx="8823950" cy="4909365"/>
          </a:xfrm>
        </p:spPr>
      </p:pic>
      <p:sp>
        <p:nvSpPr>
          <p:cNvPr id="4" name="Slide Number Placeholder 3">
            <a:extLst>
              <a:ext uri="{FF2B5EF4-FFF2-40B4-BE49-F238E27FC236}">
                <a16:creationId xmlns:a16="http://schemas.microsoft.com/office/drawing/2014/main" id="{8D2D4C9B-AAA3-4D45-9710-86DA66EEFE30}"/>
              </a:ext>
            </a:extLst>
          </p:cNvPr>
          <p:cNvSpPr>
            <a:spLocks noGrp="1"/>
          </p:cNvSpPr>
          <p:nvPr>
            <p:ph type="sldNum" sz="quarter" idx="12"/>
          </p:nvPr>
        </p:nvSpPr>
        <p:spPr/>
        <p:txBody>
          <a:bodyPr/>
          <a:lstStyle/>
          <a:p>
            <a:fld id="{1D2EA5EF-C699-AF4C-BA42-C0A1CAAB713C}" type="slidenum">
              <a:rPr lang="en-US" smtClean="0"/>
              <a:t>37</a:t>
            </a:fld>
            <a:endParaRPr lang="en-US"/>
          </a:p>
        </p:txBody>
      </p:sp>
    </p:spTree>
    <p:extLst>
      <p:ext uri="{BB962C8B-B14F-4D97-AF65-F5344CB8AC3E}">
        <p14:creationId xmlns:p14="http://schemas.microsoft.com/office/powerpoint/2010/main" val="3830893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EB22F-D096-42B0-836E-DA7067196EB6}"/>
              </a:ext>
            </a:extLst>
          </p:cNvPr>
          <p:cNvSpPr>
            <a:spLocks noGrp="1"/>
          </p:cNvSpPr>
          <p:nvPr>
            <p:ph type="title"/>
          </p:nvPr>
        </p:nvSpPr>
        <p:spPr/>
        <p:txBody>
          <a:bodyPr/>
          <a:lstStyle/>
          <a:p>
            <a:r>
              <a:rPr lang="en-US" dirty="0"/>
              <a:t>New agents</a:t>
            </a:r>
          </a:p>
        </p:txBody>
      </p:sp>
      <p:pic>
        <p:nvPicPr>
          <p:cNvPr id="6" name="Content Placeholder 5" descr="image of Implantable cabotegravir&#10;">
            <a:extLst>
              <a:ext uri="{FF2B5EF4-FFF2-40B4-BE49-F238E27FC236}">
                <a16:creationId xmlns:a16="http://schemas.microsoft.com/office/drawing/2014/main" id="{353ACA5C-963A-4601-846B-000F702026DB}"/>
              </a:ext>
            </a:extLst>
          </p:cNvPr>
          <p:cNvPicPr>
            <a:picLocks noGrp="1" noChangeAspect="1"/>
          </p:cNvPicPr>
          <p:nvPr>
            <p:ph idx="1"/>
          </p:nvPr>
        </p:nvPicPr>
        <p:blipFill>
          <a:blip r:embed="rId3"/>
          <a:stretch>
            <a:fillRect/>
          </a:stretch>
        </p:blipFill>
        <p:spPr>
          <a:xfrm>
            <a:off x="275767" y="1204110"/>
            <a:ext cx="3284808" cy="1312062"/>
          </a:xfrm>
        </p:spPr>
      </p:pic>
      <p:sp>
        <p:nvSpPr>
          <p:cNvPr id="7" name="TextBox 6">
            <a:extLst>
              <a:ext uri="{FF2B5EF4-FFF2-40B4-BE49-F238E27FC236}">
                <a16:creationId xmlns:a16="http://schemas.microsoft.com/office/drawing/2014/main" id="{77BCB918-8E97-45A6-A53C-BD9674A088C3}"/>
              </a:ext>
            </a:extLst>
          </p:cNvPr>
          <p:cNvSpPr txBox="1"/>
          <p:nvPr/>
        </p:nvSpPr>
        <p:spPr>
          <a:xfrm>
            <a:off x="570397" y="2481523"/>
            <a:ext cx="2822586" cy="369332"/>
          </a:xfrm>
          <a:prstGeom prst="rect">
            <a:avLst/>
          </a:prstGeom>
          <a:noFill/>
        </p:spPr>
        <p:txBody>
          <a:bodyPr wrap="square" rtlCol="0">
            <a:spAutoFit/>
          </a:bodyPr>
          <a:lstStyle/>
          <a:p>
            <a:r>
              <a:rPr lang="en-US" dirty="0"/>
              <a:t>Implantable cabotegravir</a:t>
            </a:r>
          </a:p>
        </p:txBody>
      </p:sp>
      <p:pic>
        <p:nvPicPr>
          <p:cNvPr id="12" name="Picture 11" descr="Image of islatravire Nucleaoside reverse transciptase translocation inhibitors is well suited for long acting delivery ">
            <a:extLst>
              <a:ext uri="{FF2B5EF4-FFF2-40B4-BE49-F238E27FC236}">
                <a16:creationId xmlns:a16="http://schemas.microsoft.com/office/drawing/2014/main" id="{62CCB99A-A2AC-4265-8E7F-87C266E06ED4}"/>
              </a:ext>
            </a:extLst>
          </p:cNvPr>
          <p:cNvPicPr>
            <a:picLocks noChangeAspect="1"/>
          </p:cNvPicPr>
          <p:nvPr/>
        </p:nvPicPr>
        <p:blipFill>
          <a:blip r:embed="rId4"/>
          <a:stretch>
            <a:fillRect/>
          </a:stretch>
        </p:blipFill>
        <p:spPr>
          <a:xfrm>
            <a:off x="380948" y="3716404"/>
            <a:ext cx="3351275" cy="1860851"/>
          </a:xfrm>
          <a:prstGeom prst="rect">
            <a:avLst/>
          </a:prstGeom>
        </p:spPr>
      </p:pic>
      <p:pic>
        <p:nvPicPr>
          <p:cNvPr id="3" name="Picture 2" descr="Len Targets mutliple stages of the HIV replication cycle &#10;&#10;LEN modulates the stability and transport of capsid complexes leaning to inhibitors of multiple process in the HIV lifecycle ">
            <a:extLst>
              <a:ext uri="{FF2B5EF4-FFF2-40B4-BE49-F238E27FC236}">
                <a16:creationId xmlns:a16="http://schemas.microsoft.com/office/drawing/2014/main" id="{A41703A9-06B7-4EF9-8873-237308067B7E}"/>
              </a:ext>
            </a:extLst>
          </p:cNvPr>
          <p:cNvPicPr>
            <a:picLocks noChangeAspect="1"/>
          </p:cNvPicPr>
          <p:nvPr/>
        </p:nvPicPr>
        <p:blipFill>
          <a:blip r:embed="rId5"/>
          <a:stretch>
            <a:fillRect/>
          </a:stretch>
        </p:blipFill>
        <p:spPr>
          <a:xfrm>
            <a:off x="3855205" y="971804"/>
            <a:ext cx="4615072" cy="2322777"/>
          </a:xfrm>
          <a:prstGeom prst="rect">
            <a:avLst/>
          </a:prstGeom>
        </p:spPr>
      </p:pic>
      <p:sp>
        <p:nvSpPr>
          <p:cNvPr id="16" name="TextBox 15">
            <a:extLst>
              <a:ext uri="{FF2B5EF4-FFF2-40B4-BE49-F238E27FC236}">
                <a16:creationId xmlns:a16="http://schemas.microsoft.com/office/drawing/2014/main" id="{88D170C1-2AF6-4849-A28B-C1701F4CB79C}"/>
              </a:ext>
            </a:extLst>
          </p:cNvPr>
          <p:cNvSpPr txBox="1"/>
          <p:nvPr/>
        </p:nvSpPr>
        <p:spPr>
          <a:xfrm>
            <a:off x="323136" y="5855240"/>
            <a:ext cx="8583700" cy="253916"/>
          </a:xfrm>
          <a:prstGeom prst="rect">
            <a:avLst/>
          </a:prstGeom>
          <a:noFill/>
        </p:spPr>
        <p:txBody>
          <a:bodyPr wrap="square">
            <a:spAutoFit/>
          </a:bodyPr>
          <a:lstStyle/>
          <a:p>
            <a:r>
              <a:rPr lang="en-US" sz="1050" dirty="0"/>
              <a:t>Conference on Retroviruses and Opportunistic Infections Will be Virtual Boston USA March 6-10, 2021</a:t>
            </a:r>
          </a:p>
        </p:txBody>
      </p:sp>
      <p:sp>
        <p:nvSpPr>
          <p:cNvPr id="4" name="Slide Number Placeholder 3">
            <a:extLst>
              <a:ext uri="{FF2B5EF4-FFF2-40B4-BE49-F238E27FC236}">
                <a16:creationId xmlns:a16="http://schemas.microsoft.com/office/drawing/2014/main" id="{759909BA-27DA-4DCC-B9A3-1A0E97421222}"/>
              </a:ext>
            </a:extLst>
          </p:cNvPr>
          <p:cNvSpPr>
            <a:spLocks noGrp="1"/>
          </p:cNvSpPr>
          <p:nvPr>
            <p:ph type="sldNum" sz="quarter" idx="12"/>
          </p:nvPr>
        </p:nvSpPr>
        <p:spPr/>
        <p:txBody>
          <a:bodyPr/>
          <a:lstStyle/>
          <a:p>
            <a:fld id="{1D2EA5EF-C699-AF4C-BA42-C0A1CAAB713C}" type="slidenum">
              <a:rPr lang="en-US" smtClean="0"/>
              <a:t>38</a:t>
            </a:fld>
            <a:endParaRPr lang="en-US"/>
          </a:p>
        </p:txBody>
      </p:sp>
    </p:spTree>
    <p:extLst>
      <p:ext uri="{BB962C8B-B14F-4D97-AF65-F5344CB8AC3E}">
        <p14:creationId xmlns:p14="http://schemas.microsoft.com/office/powerpoint/2010/main" val="3146277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70078-3DBE-4589-A565-94924FA7647D}"/>
              </a:ext>
            </a:extLst>
          </p:cNvPr>
          <p:cNvSpPr>
            <a:spLocks noGrp="1"/>
          </p:cNvSpPr>
          <p:nvPr>
            <p:ph type="title"/>
          </p:nvPr>
        </p:nvSpPr>
        <p:spPr/>
        <p:txBody>
          <a:bodyPr/>
          <a:lstStyle/>
          <a:p>
            <a:r>
              <a:rPr lang="en-US" dirty="0"/>
              <a:t>New agents </a:t>
            </a:r>
            <a:r>
              <a:rPr lang="en-US" dirty="0" err="1"/>
              <a:t>cont</a:t>
            </a:r>
            <a:endParaRPr lang="en-US" dirty="0"/>
          </a:p>
        </p:txBody>
      </p:sp>
      <p:pic>
        <p:nvPicPr>
          <p:cNvPr id="7" name="Content Placeholder 6" descr="Vaginal rings can fulfull the promise to offer a fully woman centered and reversible long acting prevention approach &#10;">
            <a:extLst>
              <a:ext uri="{FF2B5EF4-FFF2-40B4-BE49-F238E27FC236}">
                <a16:creationId xmlns:a16="http://schemas.microsoft.com/office/drawing/2014/main" id="{4975EDF1-8903-45E3-AEF5-6F0ED0A7C9C6}"/>
              </a:ext>
            </a:extLst>
          </p:cNvPr>
          <p:cNvPicPr>
            <a:picLocks noGrp="1" noChangeAspect="1"/>
          </p:cNvPicPr>
          <p:nvPr>
            <p:ph idx="1"/>
          </p:nvPr>
        </p:nvPicPr>
        <p:blipFill>
          <a:blip r:embed="rId3"/>
          <a:stretch>
            <a:fillRect/>
          </a:stretch>
        </p:blipFill>
        <p:spPr>
          <a:xfrm>
            <a:off x="581284" y="1225515"/>
            <a:ext cx="3724979" cy="1664352"/>
          </a:xfrm>
          <a:prstGeom prst="rect">
            <a:avLst/>
          </a:prstGeom>
        </p:spPr>
      </p:pic>
      <p:pic>
        <p:nvPicPr>
          <p:cNvPr id="11" name="Picture 10" descr="Dapivirine vaginal ring for HIV prevention No longer under considerations by the FDA ">
            <a:extLst>
              <a:ext uri="{FF2B5EF4-FFF2-40B4-BE49-F238E27FC236}">
                <a16:creationId xmlns:a16="http://schemas.microsoft.com/office/drawing/2014/main" id="{307CAAC9-159D-4F53-BD0E-72A10396C7D3}"/>
              </a:ext>
            </a:extLst>
          </p:cNvPr>
          <p:cNvPicPr>
            <a:picLocks noChangeAspect="1"/>
          </p:cNvPicPr>
          <p:nvPr/>
        </p:nvPicPr>
        <p:blipFill>
          <a:blip r:embed="rId4"/>
          <a:stretch>
            <a:fillRect/>
          </a:stretch>
        </p:blipFill>
        <p:spPr>
          <a:xfrm>
            <a:off x="218816" y="3271276"/>
            <a:ext cx="8343900" cy="2276475"/>
          </a:xfrm>
          <a:prstGeom prst="rect">
            <a:avLst/>
          </a:prstGeom>
        </p:spPr>
      </p:pic>
      <p:sp>
        <p:nvSpPr>
          <p:cNvPr id="10" name="TextBox 9">
            <a:extLst>
              <a:ext uri="{FF2B5EF4-FFF2-40B4-BE49-F238E27FC236}">
                <a16:creationId xmlns:a16="http://schemas.microsoft.com/office/drawing/2014/main" id="{C85F1CF4-4713-4CC7-9EB1-9C8E97775ED3}"/>
              </a:ext>
            </a:extLst>
          </p:cNvPr>
          <p:cNvSpPr txBox="1"/>
          <p:nvPr/>
        </p:nvSpPr>
        <p:spPr>
          <a:xfrm>
            <a:off x="323535" y="5735640"/>
            <a:ext cx="8208253" cy="415498"/>
          </a:xfrm>
          <a:prstGeom prst="rect">
            <a:avLst/>
          </a:prstGeom>
          <a:noFill/>
        </p:spPr>
        <p:txBody>
          <a:bodyPr wrap="square">
            <a:spAutoFit/>
          </a:bodyPr>
          <a:lstStyle/>
          <a:p>
            <a:r>
              <a:rPr lang="en-US" sz="1050" dirty="0"/>
              <a:t>Conference on Retroviruses and Opportunistic Infections Will be Virtual Boston USA March 6-10, 2021</a:t>
            </a:r>
          </a:p>
          <a:p>
            <a:r>
              <a:rPr lang="en-US" sz="1050" dirty="0"/>
              <a:t>Boerner, 2022</a:t>
            </a:r>
          </a:p>
        </p:txBody>
      </p:sp>
      <p:sp>
        <p:nvSpPr>
          <p:cNvPr id="4" name="Slide Number Placeholder 3">
            <a:extLst>
              <a:ext uri="{FF2B5EF4-FFF2-40B4-BE49-F238E27FC236}">
                <a16:creationId xmlns:a16="http://schemas.microsoft.com/office/drawing/2014/main" id="{ABE47755-3165-413B-9748-00861A857FCD}"/>
              </a:ext>
            </a:extLst>
          </p:cNvPr>
          <p:cNvSpPr>
            <a:spLocks noGrp="1"/>
          </p:cNvSpPr>
          <p:nvPr>
            <p:ph type="sldNum" sz="quarter" idx="12"/>
          </p:nvPr>
        </p:nvSpPr>
        <p:spPr/>
        <p:txBody>
          <a:bodyPr/>
          <a:lstStyle/>
          <a:p>
            <a:fld id="{1D2EA5EF-C699-AF4C-BA42-C0A1CAAB713C}" type="slidenum">
              <a:rPr lang="en-US" smtClean="0"/>
              <a:t>39</a:t>
            </a:fld>
            <a:endParaRPr lang="en-US"/>
          </a:p>
        </p:txBody>
      </p:sp>
    </p:spTree>
    <p:extLst>
      <p:ext uri="{BB962C8B-B14F-4D97-AF65-F5344CB8AC3E}">
        <p14:creationId xmlns:p14="http://schemas.microsoft.com/office/powerpoint/2010/main" val="282498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a:xfrm>
            <a:off x="0" y="1600203"/>
            <a:ext cx="9080428" cy="830763"/>
          </a:xfrm>
        </p:spPr>
        <p:txBody>
          <a:bodyPr/>
          <a:lstStyle/>
          <a:p>
            <a:pPr marL="114112" indent="0">
              <a:buNone/>
            </a:pPr>
            <a:r>
              <a:rPr lang="en-US" dirty="0"/>
              <a:t>At the completion of this presentation, participants will:</a:t>
            </a:r>
          </a:p>
          <a:p>
            <a:pPr marL="571312" indent="-457200">
              <a:buFont typeface="+mj-lt"/>
              <a:buAutoNum type="arabicPeriod"/>
            </a:pPr>
            <a:endParaRPr lang="en-US" dirty="0"/>
          </a:p>
        </p:txBody>
      </p:sp>
      <p:sp>
        <p:nvSpPr>
          <p:cNvPr id="4" name="TextBox 3">
            <a:extLst>
              <a:ext uri="{FF2B5EF4-FFF2-40B4-BE49-F238E27FC236}">
                <a16:creationId xmlns:a16="http://schemas.microsoft.com/office/drawing/2014/main" id="{D1845F45-D16E-954A-8160-32A34E67414A}"/>
              </a:ext>
            </a:extLst>
          </p:cNvPr>
          <p:cNvSpPr txBox="1"/>
          <p:nvPr/>
        </p:nvSpPr>
        <p:spPr>
          <a:xfrm>
            <a:off x="260386" y="2274838"/>
            <a:ext cx="8709199" cy="2308324"/>
          </a:xfrm>
          <a:prstGeom prst="rect">
            <a:avLst/>
          </a:prstGeom>
          <a:noFill/>
        </p:spPr>
        <p:txBody>
          <a:bodyPr wrap="square" rtlCol="0">
            <a:spAutoFit/>
          </a:bodyPr>
          <a:lstStyle/>
          <a:p>
            <a:pPr marL="342900" indent="-342900">
              <a:buAutoNum type="arabicPeriod"/>
            </a:pPr>
            <a:r>
              <a:rPr lang="en-US" dirty="0"/>
              <a:t>Discuss individuals at risk for HIV and who could benefit from HIV prevention services</a:t>
            </a:r>
          </a:p>
          <a:p>
            <a:pPr marL="342900" indent="-342900">
              <a:buAutoNum type="arabicPeriod"/>
            </a:pPr>
            <a:r>
              <a:rPr lang="en-US" dirty="0"/>
              <a:t>Discuss options for HIV prevention for persons at risk of HIV</a:t>
            </a:r>
          </a:p>
          <a:p>
            <a:pPr marL="342900" indent="-342900">
              <a:buAutoNum type="arabicPeriod"/>
            </a:pPr>
            <a:r>
              <a:rPr lang="en-US" dirty="0"/>
              <a:t>Identify priority populations for HIV prevention services</a:t>
            </a:r>
          </a:p>
          <a:p>
            <a:pPr marL="342900" indent="-342900">
              <a:buAutoNum type="arabicPeriod"/>
            </a:pPr>
            <a:r>
              <a:rPr lang="en-US" dirty="0"/>
              <a:t>Provide patient education around HIV prevention services such as </a:t>
            </a:r>
            <a:r>
              <a:rPr lang="en-US" dirty="0" err="1"/>
              <a:t>TaSP</a:t>
            </a:r>
            <a:r>
              <a:rPr lang="en-US" dirty="0"/>
              <a:t>, U=U and medication options</a:t>
            </a:r>
          </a:p>
          <a:p>
            <a:endParaRPr lang="en-US" dirty="0"/>
          </a:p>
          <a:p>
            <a:pPr marL="342900" indent="-342900">
              <a:buAutoNum type="arabicPeriod"/>
            </a:pPr>
            <a:endParaRPr lang="en-US" dirty="0"/>
          </a:p>
        </p:txBody>
      </p:sp>
      <p:sp>
        <p:nvSpPr>
          <p:cNvPr id="5" name="Slide Number Placeholder 4">
            <a:extLst>
              <a:ext uri="{FF2B5EF4-FFF2-40B4-BE49-F238E27FC236}">
                <a16:creationId xmlns:a16="http://schemas.microsoft.com/office/drawing/2014/main" id="{28E0DCEA-557F-864B-92D0-81398D378B90}"/>
              </a:ext>
            </a:extLst>
          </p:cNvPr>
          <p:cNvSpPr>
            <a:spLocks noGrp="1"/>
          </p:cNvSpPr>
          <p:nvPr>
            <p:ph type="sldNum" sz="quarter" idx="12"/>
          </p:nvPr>
        </p:nvSpPr>
        <p:spPr/>
        <p:txBody>
          <a:bodyPr/>
          <a:lstStyle/>
          <a:p>
            <a:fld id="{1D2EA5EF-C699-AF4C-BA42-C0A1CAAB713C}" type="slidenum">
              <a:rPr lang="en-US" smtClean="0"/>
              <a:t>4</a:t>
            </a:fld>
            <a:endParaRPr lang="en-US"/>
          </a:p>
        </p:txBody>
      </p:sp>
    </p:spTree>
    <p:extLst>
      <p:ext uri="{BB962C8B-B14F-4D97-AF65-F5344CB8AC3E}">
        <p14:creationId xmlns:p14="http://schemas.microsoft.com/office/powerpoint/2010/main" val="4183897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DA75-D190-485D-BDD7-AF9575FCB67E}"/>
              </a:ext>
            </a:extLst>
          </p:cNvPr>
          <p:cNvSpPr>
            <a:spLocks noGrp="1"/>
          </p:cNvSpPr>
          <p:nvPr>
            <p:ph type="title"/>
          </p:nvPr>
        </p:nvSpPr>
        <p:spPr/>
        <p:txBody>
          <a:bodyPr/>
          <a:lstStyle/>
          <a:p>
            <a:r>
              <a:rPr lang="en-US" dirty="0"/>
              <a:t>Cabotegravir for HIV Prevention</a:t>
            </a:r>
          </a:p>
        </p:txBody>
      </p:sp>
      <p:pic>
        <p:nvPicPr>
          <p:cNvPr id="6" name="Content Placeholder 5" descr="HPTN 083 study demonstrate superiority of cabotegravire for the prevention of HIV">
            <a:extLst>
              <a:ext uri="{FF2B5EF4-FFF2-40B4-BE49-F238E27FC236}">
                <a16:creationId xmlns:a16="http://schemas.microsoft.com/office/drawing/2014/main" id="{73A305F5-AC34-4618-80E1-473EF6D35EE1}"/>
              </a:ext>
            </a:extLst>
          </p:cNvPr>
          <p:cNvPicPr>
            <a:picLocks noGrp="1" noChangeAspect="1"/>
          </p:cNvPicPr>
          <p:nvPr>
            <p:ph idx="1"/>
          </p:nvPr>
        </p:nvPicPr>
        <p:blipFill>
          <a:blip r:embed="rId3"/>
          <a:stretch>
            <a:fillRect/>
          </a:stretch>
        </p:blipFill>
        <p:spPr>
          <a:xfrm>
            <a:off x="300726" y="1306950"/>
            <a:ext cx="8315325" cy="1643820"/>
          </a:xfrm>
        </p:spPr>
      </p:pic>
      <p:pic>
        <p:nvPicPr>
          <p:cNvPr id="8" name="Picture 7" descr="HPTN 083 Inform FDA Approcal of CAB-LA injections for HIV prevention ">
            <a:extLst>
              <a:ext uri="{FF2B5EF4-FFF2-40B4-BE49-F238E27FC236}">
                <a16:creationId xmlns:a16="http://schemas.microsoft.com/office/drawing/2014/main" id="{D8BFEF0D-8ED5-4D79-B4E9-209D7BD9428D}"/>
              </a:ext>
            </a:extLst>
          </p:cNvPr>
          <p:cNvPicPr>
            <a:picLocks noChangeAspect="1"/>
          </p:cNvPicPr>
          <p:nvPr/>
        </p:nvPicPr>
        <p:blipFill>
          <a:blip r:embed="rId4"/>
          <a:stretch>
            <a:fillRect/>
          </a:stretch>
        </p:blipFill>
        <p:spPr>
          <a:xfrm>
            <a:off x="1106403" y="2950770"/>
            <a:ext cx="6703970" cy="3103301"/>
          </a:xfrm>
          <a:prstGeom prst="rect">
            <a:avLst/>
          </a:prstGeom>
        </p:spPr>
      </p:pic>
      <p:sp>
        <p:nvSpPr>
          <p:cNvPr id="10" name="TextBox 9">
            <a:extLst>
              <a:ext uri="{FF2B5EF4-FFF2-40B4-BE49-F238E27FC236}">
                <a16:creationId xmlns:a16="http://schemas.microsoft.com/office/drawing/2014/main" id="{8A908B6D-A7CB-4B3B-9A7D-100A54CCACF6}"/>
              </a:ext>
            </a:extLst>
          </p:cNvPr>
          <p:cNvSpPr txBox="1"/>
          <p:nvPr/>
        </p:nvSpPr>
        <p:spPr>
          <a:xfrm>
            <a:off x="227377" y="5805387"/>
            <a:ext cx="4572000" cy="261610"/>
          </a:xfrm>
          <a:prstGeom prst="rect">
            <a:avLst/>
          </a:prstGeom>
          <a:noFill/>
        </p:spPr>
        <p:txBody>
          <a:bodyPr wrap="square">
            <a:spAutoFit/>
          </a:bodyPr>
          <a:lstStyle/>
          <a:p>
            <a:r>
              <a:rPr lang="en-US" sz="1100" dirty="0"/>
              <a:t>(HPTN083, 2017)</a:t>
            </a:r>
          </a:p>
        </p:txBody>
      </p:sp>
      <p:sp>
        <p:nvSpPr>
          <p:cNvPr id="4" name="Slide Number Placeholder 3">
            <a:extLst>
              <a:ext uri="{FF2B5EF4-FFF2-40B4-BE49-F238E27FC236}">
                <a16:creationId xmlns:a16="http://schemas.microsoft.com/office/drawing/2014/main" id="{49389E78-704C-43F2-9A73-E7683302260A}"/>
              </a:ext>
            </a:extLst>
          </p:cNvPr>
          <p:cNvSpPr>
            <a:spLocks noGrp="1"/>
          </p:cNvSpPr>
          <p:nvPr>
            <p:ph type="sldNum" sz="quarter" idx="12"/>
          </p:nvPr>
        </p:nvSpPr>
        <p:spPr/>
        <p:txBody>
          <a:bodyPr/>
          <a:lstStyle/>
          <a:p>
            <a:fld id="{1D2EA5EF-C699-AF4C-BA42-C0A1CAAB713C}" type="slidenum">
              <a:rPr lang="en-US" smtClean="0"/>
              <a:t>40</a:t>
            </a:fld>
            <a:endParaRPr lang="en-US"/>
          </a:p>
        </p:txBody>
      </p:sp>
    </p:spTree>
    <p:extLst>
      <p:ext uri="{BB962C8B-B14F-4D97-AF65-F5344CB8AC3E}">
        <p14:creationId xmlns:p14="http://schemas.microsoft.com/office/powerpoint/2010/main" val="2809024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016B-FFA0-47C3-88F3-37E46F4D2242}"/>
              </a:ext>
            </a:extLst>
          </p:cNvPr>
          <p:cNvSpPr>
            <a:spLocks noGrp="1"/>
          </p:cNvSpPr>
          <p:nvPr>
            <p:ph type="title"/>
          </p:nvPr>
        </p:nvSpPr>
        <p:spPr/>
        <p:txBody>
          <a:bodyPr/>
          <a:lstStyle/>
          <a:p>
            <a:r>
              <a:rPr lang="en-US" dirty="0"/>
              <a:t>HPTN 083</a:t>
            </a:r>
          </a:p>
        </p:txBody>
      </p:sp>
      <p:pic>
        <p:nvPicPr>
          <p:cNvPr id="6" name="Content Placeholder 5" descr="HPTN 083 study between group a and b &#10;&#10;Go to https://www.hptn.org/research/studies/hptn083&#10;">
            <a:extLst>
              <a:ext uri="{FF2B5EF4-FFF2-40B4-BE49-F238E27FC236}">
                <a16:creationId xmlns:a16="http://schemas.microsoft.com/office/drawing/2014/main" id="{7151C98C-B324-41BE-B80E-7E2C355DABF8}"/>
              </a:ext>
            </a:extLst>
          </p:cNvPr>
          <p:cNvPicPr>
            <a:picLocks noGrp="1" noChangeAspect="1"/>
          </p:cNvPicPr>
          <p:nvPr>
            <p:ph idx="1"/>
          </p:nvPr>
        </p:nvPicPr>
        <p:blipFill>
          <a:blip r:embed="rId2"/>
          <a:stretch>
            <a:fillRect/>
          </a:stretch>
        </p:blipFill>
        <p:spPr>
          <a:xfrm>
            <a:off x="758283" y="1071551"/>
            <a:ext cx="7307729" cy="4714898"/>
          </a:xfrm>
        </p:spPr>
      </p:pic>
      <p:sp>
        <p:nvSpPr>
          <p:cNvPr id="8" name="TextBox 7">
            <a:extLst>
              <a:ext uri="{FF2B5EF4-FFF2-40B4-BE49-F238E27FC236}">
                <a16:creationId xmlns:a16="http://schemas.microsoft.com/office/drawing/2014/main" id="{7A4136C7-FD73-44EF-9288-8529E307A8F6}"/>
              </a:ext>
            </a:extLst>
          </p:cNvPr>
          <p:cNvSpPr txBox="1"/>
          <p:nvPr/>
        </p:nvSpPr>
        <p:spPr>
          <a:xfrm>
            <a:off x="42862" y="5779637"/>
            <a:ext cx="4572000" cy="375552"/>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(HPTN083, 2017)</a:t>
            </a:r>
          </a:p>
        </p:txBody>
      </p:sp>
      <p:sp>
        <p:nvSpPr>
          <p:cNvPr id="4" name="Slide Number Placeholder 3">
            <a:extLst>
              <a:ext uri="{FF2B5EF4-FFF2-40B4-BE49-F238E27FC236}">
                <a16:creationId xmlns:a16="http://schemas.microsoft.com/office/drawing/2014/main" id="{36AB7FC6-9FF0-4A37-990B-DE07560F50CB}"/>
              </a:ext>
            </a:extLst>
          </p:cNvPr>
          <p:cNvSpPr>
            <a:spLocks noGrp="1"/>
          </p:cNvSpPr>
          <p:nvPr>
            <p:ph type="sldNum" sz="quarter" idx="12"/>
          </p:nvPr>
        </p:nvSpPr>
        <p:spPr/>
        <p:txBody>
          <a:bodyPr/>
          <a:lstStyle/>
          <a:p>
            <a:fld id="{1D2EA5EF-C699-AF4C-BA42-C0A1CAAB713C}" type="slidenum">
              <a:rPr lang="en-US" smtClean="0"/>
              <a:t>41</a:t>
            </a:fld>
            <a:endParaRPr lang="en-US"/>
          </a:p>
        </p:txBody>
      </p:sp>
    </p:spTree>
    <p:extLst>
      <p:ext uri="{BB962C8B-B14F-4D97-AF65-F5344CB8AC3E}">
        <p14:creationId xmlns:p14="http://schemas.microsoft.com/office/powerpoint/2010/main" val="427488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0C6A2-6A5A-4E90-ADED-6C5705345423}"/>
              </a:ext>
            </a:extLst>
          </p:cNvPr>
          <p:cNvSpPr>
            <a:spLocks noGrp="1"/>
          </p:cNvSpPr>
          <p:nvPr>
            <p:ph type="title"/>
          </p:nvPr>
        </p:nvSpPr>
        <p:spPr>
          <a:xfrm>
            <a:off x="295835" y="1657390"/>
            <a:ext cx="8315569" cy="1143000"/>
          </a:xfrm>
        </p:spPr>
        <p:txBody>
          <a:bodyPr/>
          <a:lstStyle/>
          <a:p>
            <a:r>
              <a:rPr lang="en-US" dirty="0"/>
              <a:t>PrEP for Injection Now Approved</a:t>
            </a:r>
          </a:p>
        </p:txBody>
      </p:sp>
      <p:sp>
        <p:nvSpPr>
          <p:cNvPr id="10" name="TextBox 9">
            <a:extLst>
              <a:ext uri="{FF2B5EF4-FFF2-40B4-BE49-F238E27FC236}">
                <a16:creationId xmlns:a16="http://schemas.microsoft.com/office/drawing/2014/main" id="{26F278C2-2212-49B7-B748-343E159CAD18}"/>
              </a:ext>
            </a:extLst>
          </p:cNvPr>
          <p:cNvSpPr txBox="1"/>
          <p:nvPr/>
        </p:nvSpPr>
        <p:spPr>
          <a:xfrm>
            <a:off x="295835" y="5707927"/>
            <a:ext cx="4572000" cy="281231"/>
          </a:xfrm>
          <a:prstGeom prst="rect">
            <a:avLst/>
          </a:prstGeom>
          <a:noFill/>
        </p:spPr>
        <p:txBody>
          <a:bodyPr wrap="square">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ViiV</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Healtcare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n.d.)</a:t>
            </a:r>
          </a:p>
        </p:txBody>
      </p:sp>
      <p:sp>
        <p:nvSpPr>
          <p:cNvPr id="4" name="Slide Number Placeholder 3">
            <a:extLst>
              <a:ext uri="{FF2B5EF4-FFF2-40B4-BE49-F238E27FC236}">
                <a16:creationId xmlns:a16="http://schemas.microsoft.com/office/drawing/2014/main" id="{FE6A126C-ACB4-4A19-8A5B-878297382C59}"/>
              </a:ext>
            </a:extLst>
          </p:cNvPr>
          <p:cNvSpPr>
            <a:spLocks noGrp="1"/>
          </p:cNvSpPr>
          <p:nvPr>
            <p:ph type="sldNum" sz="quarter" idx="12"/>
          </p:nvPr>
        </p:nvSpPr>
        <p:spPr/>
        <p:txBody>
          <a:bodyPr/>
          <a:lstStyle/>
          <a:p>
            <a:fld id="{1D2EA5EF-C699-AF4C-BA42-C0A1CAAB713C}" type="slidenum">
              <a:rPr lang="en-US" smtClean="0"/>
              <a:t>42</a:t>
            </a:fld>
            <a:endParaRPr lang="en-US"/>
          </a:p>
        </p:txBody>
      </p:sp>
    </p:spTree>
    <p:extLst>
      <p:ext uri="{BB962C8B-B14F-4D97-AF65-F5344CB8AC3E}">
        <p14:creationId xmlns:p14="http://schemas.microsoft.com/office/powerpoint/2010/main" val="2572978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86D2-F179-4FD1-9571-73B311B51D13}"/>
              </a:ext>
            </a:extLst>
          </p:cNvPr>
          <p:cNvSpPr>
            <a:spLocks noGrp="1"/>
          </p:cNvSpPr>
          <p:nvPr>
            <p:ph type="title"/>
          </p:nvPr>
        </p:nvSpPr>
        <p:spPr/>
        <p:txBody>
          <a:bodyPr/>
          <a:lstStyle/>
          <a:p>
            <a:r>
              <a:rPr lang="en-US" dirty="0"/>
              <a:t>PrEP challenges</a:t>
            </a:r>
          </a:p>
        </p:txBody>
      </p:sp>
      <p:sp>
        <p:nvSpPr>
          <p:cNvPr id="3" name="Content Placeholder 2">
            <a:extLst>
              <a:ext uri="{FF2B5EF4-FFF2-40B4-BE49-F238E27FC236}">
                <a16:creationId xmlns:a16="http://schemas.microsoft.com/office/drawing/2014/main" id="{6CCC7C96-FEDB-4155-BB73-A074C0D9524B}"/>
              </a:ext>
            </a:extLst>
          </p:cNvPr>
          <p:cNvSpPr>
            <a:spLocks noGrp="1"/>
          </p:cNvSpPr>
          <p:nvPr>
            <p:ph idx="1"/>
          </p:nvPr>
        </p:nvSpPr>
        <p:spPr/>
        <p:txBody>
          <a:bodyPr>
            <a:normAutofit fontScale="92500"/>
          </a:bodyPr>
          <a:lstStyle/>
          <a:p>
            <a:r>
              <a:rPr lang="en-US" b="0" i="0" dirty="0">
                <a:solidFill>
                  <a:srgbClr val="222222"/>
                </a:solidFill>
                <a:effectLst/>
                <a:latin typeface="proxima_nova_rgregular"/>
              </a:rPr>
              <a:t>At the end of 2018, just </a:t>
            </a:r>
            <a:r>
              <a:rPr lang="en-US" b="0" i="0" u="none" strike="noStrike" dirty="0">
                <a:solidFill>
                  <a:srgbClr val="007CB0"/>
                </a:solidFill>
                <a:effectLst/>
                <a:latin typeface="proxima_nova_rgregular"/>
                <a:hlinkClick r:id="rId2"/>
              </a:rPr>
              <a:t>7% of women</a:t>
            </a:r>
            <a:r>
              <a:rPr lang="en-US" b="0" i="0" dirty="0">
                <a:solidFill>
                  <a:srgbClr val="222222"/>
                </a:solidFill>
                <a:effectLst/>
                <a:latin typeface="proxima_nova_rgregular"/>
              </a:rPr>
              <a:t> who could benefit from HIV prevention drugs were taking them,</a:t>
            </a:r>
          </a:p>
          <a:p>
            <a:r>
              <a:rPr lang="en-US" b="0" i="0" dirty="0">
                <a:solidFill>
                  <a:srgbClr val="222222"/>
                </a:solidFill>
                <a:effectLst/>
                <a:latin typeface="proxima_nova_rgregular"/>
              </a:rPr>
              <a:t>New </a:t>
            </a:r>
            <a:r>
              <a:rPr lang="en-US" b="0" i="0" u="none" strike="noStrike" dirty="0">
                <a:solidFill>
                  <a:srgbClr val="007CB0"/>
                </a:solidFill>
                <a:effectLst/>
                <a:latin typeface="proxima_nova_rgregular"/>
                <a:hlinkClick r:id="rId3"/>
              </a:rPr>
              <a:t>CDC guidelines recommend</a:t>
            </a:r>
            <a:r>
              <a:rPr lang="en-US" b="0" i="0" dirty="0">
                <a:solidFill>
                  <a:srgbClr val="222222"/>
                </a:solidFill>
                <a:effectLst/>
                <a:latin typeface="proxima_nova_rgregular"/>
              </a:rPr>
              <a:t> clinicians talk to every sexually active adult and adolescent about HIV prevention medications at least once, and prescribe it to anyone who asks for it, whether or not they understand their patients' HIV risks.</a:t>
            </a:r>
            <a:endParaRPr lang="en-US" dirty="0">
              <a:solidFill>
                <a:srgbClr val="222222"/>
              </a:solidFill>
              <a:latin typeface="proxima_nova_rgregular"/>
            </a:endParaRPr>
          </a:p>
          <a:p>
            <a:r>
              <a:rPr lang="en-US" b="0" i="0" dirty="0">
                <a:solidFill>
                  <a:srgbClr val="222222"/>
                </a:solidFill>
                <a:effectLst/>
                <a:latin typeface="proxima_nova_rgregular"/>
              </a:rPr>
              <a:t> However, research continues to show that clinicians </a:t>
            </a:r>
            <a:r>
              <a:rPr lang="en-US" b="0" i="0" u="none" strike="noStrike" dirty="0">
                <a:solidFill>
                  <a:srgbClr val="007CB0"/>
                </a:solidFill>
                <a:effectLst/>
                <a:latin typeface="proxima_nova_rgregular"/>
                <a:hlinkClick r:id="rId4"/>
              </a:rPr>
              <a:t>struggle with willingness</a:t>
            </a:r>
            <a:r>
              <a:rPr lang="en-US" b="0" i="0" dirty="0">
                <a:solidFill>
                  <a:srgbClr val="222222"/>
                </a:solidFill>
                <a:effectLst/>
                <a:latin typeface="proxima_nova_rgregular"/>
              </a:rPr>
              <a:t> to prescribe PrEP to Black women</a:t>
            </a:r>
          </a:p>
          <a:p>
            <a:r>
              <a:rPr lang="en-US" b="0" i="0" dirty="0">
                <a:solidFill>
                  <a:srgbClr val="222222"/>
                </a:solidFill>
                <a:effectLst/>
                <a:latin typeface="proxima_nova_rgregular"/>
              </a:rPr>
              <a:t>the American College of Obstetrics and Gynecology's </a:t>
            </a:r>
            <a:r>
              <a:rPr lang="en-US" b="0" i="0" u="none" strike="noStrike" dirty="0">
                <a:solidFill>
                  <a:srgbClr val="007CB0"/>
                </a:solidFill>
                <a:effectLst/>
                <a:latin typeface="proxima_nova_rgregular"/>
                <a:hlinkClick r:id="rId5"/>
              </a:rPr>
              <a:t>committee opinion on managing women using HIV prevention drugs</a:t>
            </a:r>
            <a:r>
              <a:rPr lang="en-US" b="0" i="0" dirty="0">
                <a:solidFill>
                  <a:srgbClr val="222222"/>
                </a:solidFill>
                <a:effectLst/>
                <a:latin typeface="proxima_nova_rgregular"/>
              </a:rPr>
              <a:t> has not been updated to reflect the new guidelines</a:t>
            </a:r>
          </a:p>
          <a:p>
            <a:pPr marL="114112" indent="0">
              <a:buNone/>
            </a:pPr>
            <a:r>
              <a:rPr lang="en-US" sz="1200" dirty="0"/>
              <a:t>Boerner, 2022</a:t>
            </a:r>
          </a:p>
        </p:txBody>
      </p:sp>
      <p:sp>
        <p:nvSpPr>
          <p:cNvPr id="4" name="Slide Number Placeholder 3">
            <a:extLst>
              <a:ext uri="{FF2B5EF4-FFF2-40B4-BE49-F238E27FC236}">
                <a16:creationId xmlns:a16="http://schemas.microsoft.com/office/drawing/2014/main" id="{1E539572-30C7-4658-8D4D-2A5F337FF3CB}"/>
              </a:ext>
            </a:extLst>
          </p:cNvPr>
          <p:cNvSpPr>
            <a:spLocks noGrp="1"/>
          </p:cNvSpPr>
          <p:nvPr>
            <p:ph type="sldNum" sz="quarter" idx="12"/>
          </p:nvPr>
        </p:nvSpPr>
        <p:spPr/>
        <p:txBody>
          <a:bodyPr/>
          <a:lstStyle/>
          <a:p>
            <a:fld id="{1D2EA5EF-C699-AF4C-BA42-C0A1CAAB713C}" type="slidenum">
              <a:rPr lang="en-US" smtClean="0"/>
              <a:t>43</a:t>
            </a:fld>
            <a:endParaRPr lang="en-US"/>
          </a:p>
        </p:txBody>
      </p:sp>
    </p:spTree>
    <p:extLst>
      <p:ext uri="{BB962C8B-B14F-4D97-AF65-F5344CB8AC3E}">
        <p14:creationId xmlns:p14="http://schemas.microsoft.com/office/powerpoint/2010/main" val="1078001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6BE5-B15B-4EA8-ABEF-3154AE70BB24}"/>
              </a:ext>
            </a:extLst>
          </p:cNvPr>
          <p:cNvSpPr>
            <a:spLocks noGrp="1"/>
          </p:cNvSpPr>
          <p:nvPr>
            <p:ph type="title"/>
          </p:nvPr>
        </p:nvSpPr>
        <p:spPr>
          <a:xfrm>
            <a:off x="457202" y="274639"/>
            <a:ext cx="8315569" cy="1325564"/>
          </a:xfrm>
        </p:spPr>
        <p:txBody>
          <a:bodyPr/>
          <a:lstStyle/>
          <a:p>
            <a:r>
              <a:rPr lang="en-US" sz="3200" dirty="0"/>
              <a:t>How motivated to change related to HIV prevention are you after today’s presentation?</a:t>
            </a:r>
          </a:p>
        </p:txBody>
      </p:sp>
      <p:sp>
        <p:nvSpPr>
          <p:cNvPr id="3" name="Content Placeholder 2">
            <a:extLst>
              <a:ext uri="{FF2B5EF4-FFF2-40B4-BE49-F238E27FC236}">
                <a16:creationId xmlns:a16="http://schemas.microsoft.com/office/drawing/2014/main" id="{3D874EC4-AB95-463C-8142-555E395297E4}"/>
              </a:ext>
            </a:extLst>
          </p:cNvPr>
          <p:cNvSpPr>
            <a:spLocks noGrp="1"/>
          </p:cNvSpPr>
          <p:nvPr>
            <p:ph idx="1"/>
          </p:nvPr>
        </p:nvSpPr>
        <p:spPr/>
        <p:txBody>
          <a:bodyPr/>
          <a:lstStyle/>
          <a:p>
            <a:pPr marL="571312" indent="-457200">
              <a:buAutoNum type="arabicPeriod"/>
            </a:pPr>
            <a:r>
              <a:rPr lang="en-US" dirty="0"/>
              <a:t>Not at all</a:t>
            </a:r>
          </a:p>
          <a:p>
            <a:pPr marL="571312" indent="-457200">
              <a:buAutoNum type="arabicPeriod"/>
            </a:pPr>
            <a:r>
              <a:rPr lang="en-US" dirty="0"/>
              <a:t>Somewhat motivated</a:t>
            </a:r>
          </a:p>
          <a:p>
            <a:pPr marL="571312" indent="-457200">
              <a:buAutoNum type="arabicPeriod"/>
            </a:pPr>
            <a:r>
              <a:rPr lang="en-US" dirty="0"/>
              <a:t>Very motivated</a:t>
            </a:r>
          </a:p>
          <a:p>
            <a:pPr marL="571312" indent="-457200">
              <a:buAutoNum type="arabicPeriod"/>
            </a:pPr>
            <a:r>
              <a:rPr lang="en-US" dirty="0"/>
              <a:t>Very motivated but not sure I can make a difference in my agency</a:t>
            </a:r>
          </a:p>
          <a:p>
            <a:pPr marL="571312" indent="-457200">
              <a:buAutoNum type="arabicPeriod"/>
            </a:pPr>
            <a:r>
              <a:rPr lang="en-US" dirty="0"/>
              <a:t>Very motivated and I will work to make a change in my agency</a:t>
            </a:r>
          </a:p>
        </p:txBody>
      </p:sp>
      <p:sp>
        <p:nvSpPr>
          <p:cNvPr id="4" name="Slide Number Placeholder 3">
            <a:extLst>
              <a:ext uri="{FF2B5EF4-FFF2-40B4-BE49-F238E27FC236}">
                <a16:creationId xmlns:a16="http://schemas.microsoft.com/office/drawing/2014/main" id="{F8BDF7E9-CD1F-41C7-8FD9-5B15386941ED}"/>
              </a:ext>
            </a:extLst>
          </p:cNvPr>
          <p:cNvSpPr>
            <a:spLocks noGrp="1"/>
          </p:cNvSpPr>
          <p:nvPr>
            <p:ph type="sldNum" sz="quarter" idx="12"/>
          </p:nvPr>
        </p:nvSpPr>
        <p:spPr/>
        <p:txBody>
          <a:bodyPr/>
          <a:lstStyle/>
          <a:p>
            <a:fld id="{1D2EA5EF-C699-AF4C-BA42-C0A1CAAB713C}" type="slidenum">
              <a:rPr lang="en-US" smtClean="0"/>
              <a:t>44</a:t>
            </a:fld>
            <a:endParaRPr lang="en-US"/>
          </a:p>
        </p:txBody>
      </p:sp>
    </p:spTree>
    <p:extLst>
      <p:ext uri="{BB962C8B-B14F-4D97-AF65-F5344CB8AC3E}">
        <p14:creationId xmlns:p14="http://schemas.microsoft.com/office/powerpoint/2010/main" val="3039271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algn="l"/>
            <a:r>
              <a:rPr lang="en-US" sz="1200" b="0" i="0" u="none" strike="noStrike" dirty="0">
                <a:solidFill>
                  <a:srgbClr val="212529"/>
                </a:solidFill>
                <a:effectLst/>
                <a:latin typeface="Times New Roman" panose="02020603050405020304" pitchFamily="18" charset="0"/>
                <a:hlinkClick r:id="rId3" tooltip="Click to Edit Reference"/>
              </a:rPr>
              <a:t>Brawley, S. (2020, July 6–10). </a:t>
            </a:r>
            <a:r>
              <a:rPr lang="en-US" sz="1200" b="0" i="1" u="none" strike="noStrike" dirty="0">
                <a:solidFill>
                  <a:srgbClr val="212529"/>
                </a:solidFill>
                <a:effectLst/>
                <a:latin typeface="Times New Roman" panose="02020603050405020304" pitchFamily="18" charset="0"/>
                <a:hlinkClick r:id="rId3" tooltip="Click to Edit Reference"/>
              </a:rPr>
              <a:t>Impact of COVID-19 related shelter in place orders on PrEP access, usage and HIV risk factors in the United States</a:t>
            </a:r>
            <a:r>
              <a:rPr lang="en-US" sz="1200" b="0" i="0" u="none" strike="noStrike" dirty="0">
                <a:solidFill>
                  <a:srgbClr val="212529"/>
                </a:solidFill>
                <a:effectLst/>
                <a:latin typeface="Times New Roman" panose="02020603050405020304" pitchFamily="18" charset="0"/>
                <a:hlinkClick r:id="rId3" tooltip="Click to Edit Reference"/>
              </a:rPr>
              <a:t> [conference presentation]. International AIDS Conference, Virtual, Virtual. https://natap.org/2020/IAC/IAC_35.htm</a:t>
            </a:r>
            <a:endParaRPr lang="en-US" sz="1200" b="0" i="0" dirty="0">
              <a:solidFill>
                <a:srgbClr val="212529"/>
              </a:solidFill>
              <a:effectLst/>
              <a:latin typeface="Times New Roman" panose="02020603050405020304" pitchFamily="18" charset="0"/>
            </a:endParaRPr>
          </a:p>
          <a:p>
            <a:pPr algn="l"/>
            <a:r>
              <a:rPr lang="en-US" sz="1200" b="0" i="0" u="none" strike="noStrike" dirty="0" err="1">
                <a:solidFill>
                  <a:srgbClr val="212529"/>
                </a:solidFill>
                <a:effectLst/>
                <a:latin typeface="Times New Roman" panose="02020603050405020304" pitchFamily="18" charset="0"/>
                <a:hlinkClick r:id="rId3" tooltip="Click to Edit Reference"/>
              </a:rPr>
              <a:t>Curanovic</a:t>
            </a:r>
            <a:r>
              <a:rPr lang="en-US" sz="1200" b="0" i="0" u="none" strike="noStrike" dirty="0">
                <a:solidFill>
                  <a:srgbClr val="212529"/>
                </a:solidFill>
                <a:effectLst/>
                <a:latin typeface="Times New Roman" panose="02020603050405020304" pitchFamily="18" charset="0"/>
                <a:hlinkClick r:id="rId3" tooltip="Click to Edit Reference"/>
              </a:rPr>
              <a:t>, D., Camarillo, J., Petropoulos, C., &amp; Walworth, C. (2021, July 18–21). </a:t>
            </a:r>
            <a:r>
              <a:rPr lang="en-US" sz="1200" b="0" i="1" u="none" strike="noStrike" dirty="0">
                <a:solidFill>
                  <a:srgbClr val="212529"/>
                </a:solidFill>
                <a:effectLst/>
                <a:latin typeface="Times New Roman" panose="02020603050405020304" pitchFamily="18" charset="0"/>
                <a:hlinkClick r:id="rId3" tooltip="Click to Edit Reference"/>
              </a:rPr>
              <a:t>Decline in HIV testing and changes in positivity rates during the COVID 19 pandemic</a:t>
            </a:r>
            <a:r>
              <a:rPr lang="en-US" sz="1200" b="0" i="0" u="none" strike="noStrike" dirty="0">
                <a:solidFill>
                  <a:srgbClr val="212529"/>
                </a:solidFill>
                <a:effectLst/>
                <a:latin typeface="Times New Roman" panose="02020603050405020304" pitchFamily="18" charset="0"/>
                <a:hlinkClick r:id="rId3" tooltip="Click to Edit Reference"/>
              </a:rPr>
              <a:t>. 11th IAS Conference on HIV Science, Virtual. chrome-extension://</a:t>
            </a:r>
            <a:r>
              <a:rPr lang="en-US" sz="1200" b="0" i="0" u="none" strike="noStrike" dirty="0" err="1">
                <a:solidFill>
                  <a:srgbClr val="212529"/>
                </a:solidFill>
                <a:effectLst/>
                <a:latin typeface="Times New Roman" panose="02020603050405020304" pitchFamily="18" charset="0"/>
                <a:hlinkClick r:id="rId3" tooltip="Click to Edit Reference"/>
              </a:rPr>
              <a:t>oemmndcbldboiebfnladdacbdfmadadm</a:t>
            </a:r>
            <a:r>
              <a:rPr lang="en-US" sz="1200" b="0" i="0" u="none" strike="noStrike" dirty="0">
                <a:solidFill>
                  <a:srgbClr val="212529"/>
                </a:solidFill>
                <a:effectLst/>
                <a:latin typeface="Times New Roman" panose="02020603050405020304" pitchFamily="18" charset="0"/>
                <a:hlinkClick r:id="rId3" tooltip="Click to Edit Reference"/>
              </a:rPr>
              <a:t>/https://www.natap.org/2021/IAS/IAS2021DeclineHIVestingfinal.pdf</a:t>
            </a:r>
            <a:endParaRPr lang="en-US" sz="1200" b="0" i="0" dirty="0">
              <a:solidFill>
                <a:srgbClr val="212529"/>
              </a:solidFill>
              <a:effectLst/>
              <a:latin typeface="Times New Roman" panose="02020603050405020304" pitchFamily="18" charset="0"/>
            </a:endParaRPr>
          </a:p>
          <a:p>
            <a:pPr algn="l"/>
            <a:r>
              <a:rPr lang="en-US" sz="1200" b="0" i="0" u="none" strike="noStrike" dirty="0">
                <a:solidFill>
                  <a:srgbClr val="212529"/>
                </a:solidFill>
                <a:effectLst/>
                <a:latin typeface="Times New Roman" panose="02020603050405020304" pitchFamily="18" charset="0"/>
                <a:hlinkClick r:id="rId3" tooltip="Click to Edit Reference"/>
              </a:rPr>
              <a:t>Karunakaran, D., Simpson, S. M., </a:t>
            </a:r>
            <a:r>
              <a:rPr lang="en-US" sz="1200" b="0" i="0" u="none" strike="noStrike" dirty="0" err="1">
                <a:solidFill>
                  <a:srgbClr val="212529"/>
                </a:solidFill>
                <a:effectLst/>
                <a:latin typeface="Times New Roman" panose="02020603050405020304" pitchFamily="18" charset="0"/>
                <a:hlinkClick r:id="rId3" tooltip="Click to Edit Reference"/>
              </a:rPr>
              <a:t>Su</a:t>
            </a:r>
            <a:r>
              <a:rPr lang="en-US" sz="1200" b="0" i="0" u="none" strike="noStrike" dirty="0">
                <a:solidFill>
                  <a:srgbClr val="212529"/>
                </a:solidFill>
                <a:effectLst/>
                <a:latin typeface="Times New Roman" panose="02020603050405020304" pitchFamily="18" charset="0"/>
                <a:hlinkClick r:id="rId3" tooltip="Click to Edit Reference"/>
              </a:rPr>
              <a:t>, J. T., </a:t>
            </a:r>
            <a:r>
              <a:rPr lang="en-US" sz="1200" b="0" i="0" u="none" strike="noStrike" dirty="0" err="1">
                <a:solidFill>
                  <a:srgbClr val="212529"/>
                </a:solidFill>
                <a:effectLst/>
                <a:latin typeface="Times New Roman" panose="02020603050405020304" pitchFamily="18" charset="0"/>
                <a:hlinkClick r:id="rId3" tooltip="Click to Edit Reference"/>
              </a:rPr>
              <a:t>Bryndza-Tfaily</a:t>
            </a:r>
            <a:r>
              <a:rPr lang="en-US" sz="1200" b="0" i="0" u="none" strike="noStrike" dirty="0">
                <a:solidFill>
                  <a:srgbClr val="212529"/>
                </a:solidFill>
                <a:effectLst/>
                <a:latin typeface="Times New Roman" panose="02020603050405020304" pitchFamily="18" charset="0"/>
                <a:hlinkClick r:id="rId3" tooltip="Click to Edit Reference"/>
              </a:rPr>
              <a:t>, E., Hope, T. J., </a:t>
            </a:r>
            <a:r>
              <a:rPr lang="en-US" sz="1200" b="0" i="0" u="none" strike="noStrike" dirty="0" err="1">
                <a:solidFill>
                  <a:srgbClr val="212529"/>
                </a:solidFill>
                <a:effectLst/>
                <a:latin typeface="Times New Roman" panose="02020603050405020304" pitchFamily="18" charset="0"/>
                <a:hlinkClick r:id="rId3" tooltip="Click to Edit Reference"/>
              </a:rPr>
              <a:t>Veazey</a:t>
            </a:r>
            <a:r>
              <a:rPr lang="en-US" sz="1200" b="0" i="0" u="none" strike="noStrike" dirty="0">
                <a:solidFill>
                  <a:srgbClr val="212529"/>
                </a:solidFill>
                <a:effectLst/>
                <a:latin typeface="Times New Roman" panose="02020603050405020304" pitchFamily="18" charset="0"/>
                <a:hlinkClick r:id="rId3" tooltip="Click to Edit Reference"/>
              </a:rPr>
              <a:t>, R., </a:t>
            </a:r>
            <a:r>
              <a:rPr lang="en-US" sz="1200" b="0" i="0" u="none" strike="noStrike" dirty="0" err="1">
                <a:solidFill>
                  <a:srgbClr val="212529"/>
                </a:solidFill>
                <a:effectLst/>
                <a:latin typeface="Times New Roman" panose="02020603050405020304" pitchFamily="18" charset="0"/>
                <a:hlinkClick r:id="rId3" tooltip="Click to Edit Reference"/>
              </a:rPr>
              <a:t>Dobek</a:t>
            </a:r>
            <a:r>
              <a:rPr lang="en-US" sz="1200" b="0" i="0" u="none" strike="noStrike" dirty="0">
                <a:solidFill>
                  <a:srgbClr val="212529"/>
                </a:solidFill>
                <a:effectLst/>
                <a:latin typeface="Times New Roman" panose="02020603050405020304" pitchFamily="18" charset="0"/>
                <a:hlinkClick r:id="rId3" tooltip="Click to Edit Reference"/>
              </a:rPr>
              <a:t>, G., </a:t>
            </a:r>
            <a:r>
              <a:rPr lang="en-US" sz="1200" b="0" i="0" u="none" strike="noStrike" dirty="0" err="1">
                <a:solidFill>
                  <a:srgbClr val="212529"/>
                </a:solidFill>
                <a:effectLst/>
                <a:latin typeface="Times New Roman" panose="02020603050405020304" pitchFamily="18" charset="0"/>
                <a:hlinkClick r:id="rId3" tooltip="Click to Edit Reference"/>
              </a:rPr>
              <a:t>Qiu</a:t>
            </a:r>
            <a:r>
              <a:rPr lang="en-US" sz="1200" b="0" i="0" u="none" strike="noStrike" dirty="0">
                <a:solidFill>
                  <a:srgbClr val="212529"/>
                </a:solidFill>
                <a:effectLst/>
                <a:latin typeface="Times New Roman" panose="02020603050405020304" pitchFamily="18" charset="0"/>
                <a:hlinkClick r:id="rId3" tooltip="Click to Edit Reference"/>
              </a:rPr>
              <a:t>, J., Watrous, D., Sung, S., Chacon, J. E., &amp; Kiser, P. F. (2021). Design and testing of a cabotegravir implant for </a:t>
            </a:r>
            <a:r>
              <a:rPr lang="en-US" sz="1200" b="0" i="0" u="none" strike="noStrike" dirty="0" err="1">
                <a:solidFill>
                  <a:srgbClr val="212529"/>
                </a:solidFill>
                <a:effectLst/>
                <a:latin typeface="Times New Roman" panose="02020603050405020304" pitchFamily="18" charset="0"/>
                <a:hlinkClick r:id="rId3" tooltip="Click to Edit Reference"/>
              </a:rPr>
              <a:t>hiv</a:t>
            </a:r>
            <a:r>
              <a:rPr lang="en-US" sz="1200" b="0" i="0" u="none" strike="noStrike" dirty="0">
                <a:solidFill>
                  <a:srgbClr val="212529"/>
                </a:solidFill>
                <a:effectLst/>
                <a:latin typeface="Times New Roman" panose="02020603050405020304" pitchFamily="18" charset="0"/>
                <a:hlinkClick r:id="rId3" tooltip="Click to Edit Reference"/>
              </a:rPr>
              <a:t> prevention. </a:t>
            </a:r>
            <a:r>
              <a:rPr lang="en-US" sz="1200" b="0" i="1" u="none" strike="noStrike" dirty="0">
                <a:solidFill>
                  <a:srgbClr val="212529"/>
                </a:solidFill>
                <a:effectLst/>
                <a:latin typeface="Times New Roman" panose="02020603050405020304" pitchFamily="18" charset="0"/>
                <a:hlinkClick r:id="rId3" tooltip="Click to Edit Reference"/>
              </a:rPr>
              <a:t>Journal of Controlled Release</a:t>
            </a:r>
            <a:r>
              <a:rPr lang="en-US" sz="1200" b="0" i="0" u="none" strike="noStrike" dirty="0">
                <a:solidFill>
                  <a:srgbClr val="212529"/>
                </a:solidFill>
                <a:effectLst/>
                <a:latin typeface="Times New Roman" panose="02020603050405020304" pitchFamily="18" charset="0"/>
                <a:hlinkClick r:id="rId3" tooltip="Click to Edit Reference"/>
              </a:rPr>
              <a:t>, </a:t>
            </a:r>
            <a:r>
              <a:rPr lang="en-US" sz="1200" b="0" i="1" u="none" strike="noStrike" dirty="0">
                <a:solidFill>
                  <a:srgbClr val="212529"/>
                </a:solidFill>
                <a:effectLst/>
                <a:latin typeface="Times New Roman" panose="02020603050405020304" pitchFamily="18" charset="0"/>
                <a:hlinkClick r:id="rId3" tooltip="Click to Edit Reference"/>
              </a:rPr>
              <a:t>330</a:t>
            </a:r>
            <a:r>
              <a:rPr lang="en-US" sz="1200" b="0" i="0" u="none" strike="noStrike" dirty="0">
                <a:solidFill>
                  <a:srgbClr val="212529"/>
                </a:solidFill>
                <a:effectLst/>
                <a:latin typeface="Times New Roman" panose="02020603050405020304" pitchFamily="18" charset="0"/>
                <a:hlinkClick r:id="rId3" tooltip="Click to Edit Reference"/>
              </a:rPr>
              <a:t>, 658–668. Retrieved October 3, 2021, from https://doi.org/10.1016/j.jconrel.2020.12.024</a:t>
            </a:r>
            <a:endParaRPr lang="en-US" sz="1200" b="0" i="0" dirty="0">
              <a:solidFill>
                <a:srgbClr val="212529"/>
              </a:solidFill>
              <a:effectLst/>
              <a:latin typeface="Times New Roman" panose="02020603050405020304" pitchFamily="18" charset="0"/>
            </a:endParaRPr>
          </a:p>
          <a:p>
            <a:br>
              <a:rPr lang="en-US" sz="1400" b="0" i="0" dirty="0">
                <a:solidFill>
                  <a:srgbClr val="212529"/>
                </a:solidFill>
                <a:effectLst/>
                <a:latin typeface="Open Sans" panose="020B0606030504020204" pitchFamily="34" charset="0"/>
              </a:rPr>
            </a:br>
            <a:endParaRPr lang="en-US" sz="1800" dirty="0"/>
          </a:p>
        </p:txBody>
      </p:sp>
      <p:sp>
        <p:nvSpPr>
          <p:cNvPr id="5" name="Slide Number Placeholder 4">
            <a:extLst>
              <a:ext uri="{FF2B5EF4-FFF2-40B4-BE49-F238E27FC236}">
                <a16:creationId xmlns:a16="http://schemas.microsoft.com/office/drawing/2014/main" id="{4F53E65D-D4D7-554D-B001-C7EFA79E2210}"/>
              </a:ext>
            </a:extLst>
          </p:cNvPr>
          <p:cNvSpPr>
            <a:spLocks noGrp="1"/>
          </p:cNvSpPr>
          <p:nvPr>
            <p:ph type="sldNum" sz="quarter" idx="12"/>
          </p:nvPr>
        </p:nvSpPr>
        <p:spPr/>
        <p:txBody>
          <a:bodyPr/>
          <a:lstStyle/>
          <a:p>
            <a:fld id="{1D2EA5EF-C699-AF4C-BA42-C0A1CAAB713C}" type="slidenum">
              <a:rPr lang="en-US" smtClean="0"/>
              <a:t>45</a:t>
            </a:fld>
            <a:endParaRPr lang="en-US"/>
          </a:p>
        </p:txBody>
      </p:sp>
    </p:spTree>
    <p:extLst>
      <p:ext uri="{BB962C8B-B14F-4D97-AF65-F5344CB8AC3E}">
        <p14:creationId xmlns:p14="http://schemas.microsoft.com/office/powerpoint/2010/main" val="1595479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990E57-9544-4F73-A95E-62C7A10EFD03}"/>
              </a:ext>
            </a:extLst>
          </p:cNvPr>
          <p:cNvSpPr>
            <a:spLocks noGrp="1"/>
          </p:cNvSpPr>
          <p:nvPr>
            <p:ph type="title"/>
          </p:nvPr>
        </p:nvSpPr>
        <p:spPr/>
        <p:txBody>
          <a:bodyPr/>
          <a:lstStyle/>
          <a:p>
            <a:r>
              <a:rPr lang="en-US" dirty="0"/>
              <a:t>Which of the following are HIV prevention strategies</a:t>
            </a:r>
          </a:p>
        </p:txBody>
      </p:sp>
      <p:sp>
        <p:nvSpPr>
          <p:cNvPr id="4" name="Content Placeholder 3">
            <a:extLst>
              <a:ext uri="{FF2B5EF4-FFF2-40B4-BE49-F238E27FC236}">
                <a16:creationId xmlns:a16="http://schemas.microsoft.com/office/drawing/2014/main" id="{E7313F2C-C4A7-4481-A64F-D1948EA033C6}"/>
              </a:ext>
            </a:extLst>
          </p:cNvPr>
          <p:cNvSpPr>
            <a:spLocks noGrp="1"/>
          </p:cNvSpPr>
          <p:nvPr>
            <p:ph idx="1"/>
          </p:nvPr>
        </p:nvSpPr>
        <p:spPr/>
        <p:txBody>
          <a:bodyPr/>
          <a:lstStyle/>
          <a:p>
            <a:pPr marL="571312" indent="-457200">
              <a:buAutoNum type="arabicPeriod"/>
            </a:pPr>
            <a:r>
              <a:rPr lang="en-US" dirty="0"/>
              <a:t>U=U</a:t>
            </a:r>
          </a:p>
          <a:p>
            <a:pPr marL="571312" indent="-457200">
              <a:buAutoNum type="arabicPeriod"/>
            </a:pPr>
            <a:r>
              <a:rPr lang="en-US" dirty="0" err="1"/>
              <a:t>TaSP</a:t>
            </a:r>
            <a:endParaRPr lang="en-US" dirty="0"/>
          </a:p>
          <a:p>
            <a:pPr marL="571312" indent="-457200">
              <a:buAutoNum type="arabicPeriod"/>
            </a:pPr>
            <a:r>
              <a:rPr lang="en-US" dirty="0"/>
              <a:t>Medications (</a:t>
            </a:r>
            <a:r>
              <a:rPr lang="en-US" dirty="0" err="1"/>
              <a:t>emtrictabine</a:t>
            </a:r>
            <a:r>
              <a:rPr lang="en-US" dirty="0"/>
              <a:t>/</a:t>
            </a:r>
            <a:r>
              <a:rPr lang="en-US" dirty="0" err="1"/>
              <a:t>tdf</a:t>
            </a:r>
            <a:r>
              <a:rPr lang="en-US" dirty="0"/>
              <a:t>, or </a:t>
            </a:r>
            <a:r>
              <a:rPr lang="en-US" dirty="0" err="1"/>
              <a:t>emtrictabine</a:t>
            </a:r>
            <a:r>
              <a:rPr lang="en-US" dirty="0"/>
              <a:t>/</a:t>
            </a:r>
            <a:r>
              <a:rPr lang="en-US" dirty="0" err="1"/>
              <a:t>taf</a:t>
            </a:r>
            <a:r>
              <a:rPr lang="en-US" dirty="0"/>
              <a:t>)</a:t>
            </a:r>
          </a:p>
          <a:p>
            <a:pPr marL="571312" indent="-457200">
              <a:buAutoNum type="arabicPeriod"/>
            </a:pPr>
            <a:r>
              <a:rPr lang="en-US" dirty="0"/>
              <a:t>Condoms</a:t>
            </a:r>
          </a:p>
          <a:p>
            <a:pPr marL="571312" indent="-457200">
              <a:buAutoNum type="arabicPeriod"/>
            </a:pPr>
            <a:r>
              <a:rPr lang="en-US" dirty="0"/>
              <a:t>Testing, knowing partner status</a:t>
            </a:r>
          </a:p>
          <a:p>
            <a:pPr marL="571312" indent="-457200">
              <a:buAutoNum type="arabicPeriod"/>
            </a:pPr>
            <a:r>
              <a:rPr lang="en-US" dirty="0"/>
              <a:t>All the above</a:t>
            </a:r>
          </a:p>
          <a:p>
            <a:pPr marL="571312" indent="-457200">
              <a:buAutoNum type="arabicPeriod"/>
            </a:pPr>
            <a:r>
              <a:rPr lang="en-US" dirty="0"/>
              <a:t>other</a:t>
            </a:r>
          </a:p>
        </p:txBody>
      </p:sp>
      <p:sp>
        <p:nvSpPr>
          <p:cNvPr id="2" name="Slide Number Placeholder 1">
            <a:extLst>
              <a:ext uri="{FF2B5EF4-FFF2-40B4-BE49-F238E27FC236}">
                <a16:creationId xmlns:a16="http://schemas.microsoft.com/office/drawing/2014/main" id="{0E0BB0AC-A82D-4B2E-A377-3BBB605C4733}"/>
              </a:ext>
            </a:extLst>
          </p:cNvPr>
          <p:cNvSpPr>
            <a:spLocks noGrp="1"/>
          </p:cNvSpPr>
          <p:nvPr>
            <p:ph type="sldNum" sz="quarter" idx="12"/>
          </p:nvPr>
        </p:nvSpPr>
        <p:spPr/>
        <p:txBody>
          <a:bodyPr/>
          <a:lstStyle/>
          <a:p>
            <a:fld id="{1D2EA5EF-C699-AF4C-BA42-C0A1CAAB713C}" type="slidenum">
              <a:rPr lang="en-US" smtClean="0"/>
              <a:t>5</a:t>
            </a:fld>
            <a:endParaRPr lang="en-US"/>
          </a:p>
        </p:txBody>
      </p:sp>
    </p:spTree>
    <p:extLst>
      <p:ext uri="{BB962C8B-B14F-4D97-AF65-F5344CB8AC3E}">
        <p14:creationId xmlns:p14="http://schemas.microsoft.com/office/powerpoint/2010/main" val="354585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7835-C866-40B4-B8DB-080CF1E1E76C}"/>
              </a:ext>
            </a:extLst>
          </p:cNvPr>
          <p:cNvSpPr>
            <a:spLocks noGrp="1"/>
          </p:cNvSpPr>
          <p:nvPr>
            <p:ph type="title"/>
          </p:nvPr>
        </p:nvSpPr>
        <p:spPr>
          <a:xfrm>
            <a:off x="414215" y="0"/>
            <a:ext cx="8315569" cy="1143000"/>
          </a:xfrm>
        </p:spPr>
        <p:txBody>
          <a:bodyPr/>
          <a:lstStyle/>
          <a:p>
            <a:r>
              <a:rPr lang="en-US" dirty="0"/>
              <a:t>PrEP</a:t>
            </a:r>
            <a:r>
              <a:rPr lang="en-US" baseline="0" dirty="0"/>
              <a:t> Works</a:t>
            </a:r>
            <a:endParaRPr lang="en-US" dirty="0"/>
          </a:p>
        </p:txBody>
      </p:sp>
      <p:sp>
        <p:nvSpPr>
          <p:cNvPr id="4" name="Rectangle 3" descr="colored box">
            <a:extLst>
              <a:ext uri="{FF2B5EF4-FFF2-40B4-BE49-F238E27FC236}">
                <a16:creationId xmlns:a16="http://schemas.microsoft.com/office/drawing/2014/main" id="{F21A49C1-5FBA-4978-97DC-1F8E4EF323B3}"/>
              </a:ext>
            </a:extLst>
          </p:cNvPr>
          <p:cNvSpPr/>
          <p:nvPr/>
        </p:nvSpPr>
        <p:spPr>
          <a:xfrm>
            <a:off x="8722091" y="5864528"/>
            <a:ext cx="327619" cy="346701"/>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ruvada and Descovy are 99% effective when taken with optimal adherence. Location with high PrEP uptake have seen significant reductions in HIV rates. &#10;&#10;Randomized controlled trials have demonstrated the safety and efficacy of HIV PrEP in preventing HIV transmission. This slide summarizes the population-level effectiveness of scaling up PrEP access on decreasing new cases of HIV in major cities in the world.1-4 These data together show that PrEP is highly effective both on an individual and population scale.  &#10;">
            <a:extLst>
              <a:ext uri="{FF2B5EF4-FFF2-40B4-BE49-F238E27FC236}">
                <a16:creationId xmlns:a16="http://schemas.microsoft.com/office/drawing/2014/main" id="{3CD91C3E-0317-064D-9FD9-68F7770D24FC}"/>
              </a:ext>
            </a:extLst>
          </p:cNvPr>
          <p:cNvPicPr>
            <a:picLocks noChangeAspect="1"/>
          </p:cNvPicPr>
          <p:nvPr/>
        </p:nvPicPr>
        <p:blipFill>
          <a:blip r:embed="rId3"/>
          <a:stretch>
            <a:fillRect/>
          </a:stretch>
        </p:blipFill>
        <p:spPr>
          <a:xfrm>
            <a:off x="0" y="976644"/>
            <a:ext cx="9144000" cy="5439205"/>
          </a:xfrm>
          <a:prstGeom prst="rect">
            <a:avLst/>
          </a:prstGeom>
        </p:spPr>
      </p:pic>
    </p:spTree>
    <p:extLst>
      <p:ext uri="{BB962C8B-B14F-4D97-AF65-F5344CB8AC3E}">
        <p14:creationId xmlns:p14="http://schemas.microsoft.com/office/powerpoint/2010/main" val="898138246"/>
      </p:ext>
    </p:extLst>
  </p:cSld>
  <p:clrMapOvr>
    <a:masterClrMapping/>
  </p:clrMapOvr>
  <mc:AlternateContent xmlns:mc="http://schemas.openxmlformats.org/markup-compatibility/2006" xmlns:p14="http://schemas.microsoft.com/office/powerpoint/2010/main">
    <mc:Choice Requires="p14">
      <p:transition spd="slow" p14:dur="2000" advTm="18494"/>
    </mc:Choice>
    <mc:Fallback xmlns="">
      <p:transition spd="slow" advTm="1849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6C4D-4576-AC41-BC84-89BB333967C4}"/>
              </a:ext>
            </a:extLst>
          </p:cNvPr>
          <p:cNvSpPr>
            <a:spLocks noGrp="1"/>
          </p:cNvSpPr>
          <p:nvPr>
            <p:ph type="title" idx="4294967295"/>
          </p:nvPr>
        </p:nvSpPr>
        <p:spPr/>
        <p:txBody>
          <a:bodyPr/>
          <a:lstStyle/>
          <a:p>
            <a:r>
              <a:rPr lang="en-US" dirty="0"/>
              <a:t>HIV in the US</a:t>
            </a:r>
          </a:p>
        </p:txBody>
      </p:sp>
      <p:pic>
        <p:nvPicPr>
          <p:cNvPr id="7" name="Picture 6" descr="HIV in the US&#10;1.2 million with HIV&#10;36,400 new infections occur annually &#10;Only 56% people with HIV are virally suppressed &#10;Without intervention another 400,000 Americans will be newly diagnosed ">
            <a:extLst>
              <a:ext uri="{FF2B5EF4-FFF2-40B4-BE49-F238E27FC236}">
                <a16:creationId xmlns:a16="http://schemas.microsoft.com/office/drawing/2014/main" id="{E0FFA557-643D-498C-863D-C6F8A684E6F7}"/>
              </a:ext>
            </a:extLst>
          </p:cNvPr>
          <p:cNvPicPr>
            <a:picLocks noChangeAspect="1"/>
          </p:cNvPicPr>
          <p:nvPr/>
        </p:nvPicPr>
        <p:blipFill>
          <a:blip r:embed="rId3"/>
          <a:stretch>
            <a:fillRect/>
          </a:stretch>
        </p:blipFill>
        <p:spPr>
          <a:xfrm>
            <a:off x="826723" y="1157285"/>
            <a:ext cx="7200410" cy="4292781"/>
          </a:xfrm>
          <a:prstGeom prst="rect">
            <a:avLst/>
          </a:prstGeom>
        </p:spPr>
      </p:pic>
      <p:sp>
        <p:nvSpPr>
          <p:cNvPr id="3" name="TextBox 2">
            <a:extLst>
              <a:ext uri="{FF2B5EF4-FFF2-40B4-BE49-F238E27FC236}">
                <a16:creationId xmlns:a16="http://schemas.microsoft.com/office/drawing/2014/main" id="{F30106A5-80F1-FA49-B9DC-8B4C60A2EF81}"/>
              </a:ext>
            </a:extLst>
          </p:cNvPr>
          <p:cNvSpPr txBox="1"/>
          <p:nvPr/>
        </p:nvSpPr>
        <p:spPr>
          <a:xfrm>
            <a:off x="826723" y="5826892"/>
            <a:ext cx="1983384" cy="369332"/>
          </a:xfrm>
          <a:prstGeom prst="rect">
            <a:avLst/>
          </a:prstGeom>
          <a:noFill/>
        </p:spPr>
        <p:txBody>
          <a:bodyPr wrap="square" rtlCol="0">
            <a:spAutoFit/>
          </a:bodyPr>
          <a:lstStyle/>
          <a:p>
            <a:r>
              <a:rPr lang="en-US" dirty="0"/>
              <a:t>(OASH, 2021)</a:t>
            </a:r>
          </a:p>
        </p:txBody>
      </p:sp>
    </p:spTree>
    <p:extLst>
      <p:ext uri="{BB962C8B-B14F-4D97-AF65-F5344CB8AC3E}">
        <p14:creationId xmlns:p14="http://schemas.microsoft.com/office/powerpoint/2010/main" val="272662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79186-44B8-1941-990E-338FD5E99942}"/>
              </a:ext>
            </a:extLst>
          </p:cNvPr>
          <p:cNvSpPr>
            <a:spLocks noGrp="1"/>
          </p:cNvSpPr>
          <p:nvPr>
            <p:ph type="title" idx="4294967295"/>
          </p:nvPr>
        </p:nvSpPr>
        <p:spPr/>
        <p:txBody>
          <a:bodyPr/>
          <a:lstStyle/>
          <a:p>
            <a:r>
              <a:rPr lang="en-US" dirty="0"/>
              <a:t>Toolkits</a:t>
            </a:r>
          </a:p>
        </p:txBody>
      </p:sp>
      <p:pic>
        <p:nvPicPr>
          <p:cNvPr id="5" name="Picture 4" descr="Prevention and Treatment Toolkit&#10;HIV testing and couseling&#10;PMTCT&#10;PrEP&#10;Blood supply cleaning&#10;Microbicides &#10;Clean syringes&#10;STI Treatment&#10;Medical Male Circumcision&#10;Prevention and treatment for substance abuse&#10;Condoms&#10;Treatement as Prevention&#10;&#10;Treatment for co-infections&#10;Protease inhibitors&#10;fusions&#10;NRTIs&#10;Integrase inhibitors &#10;NNRTIs&#10;Single tablet regiment">
            <a:extLst>
              <a:ext uri="{FF2B5EF4-FFF2-40B4-BE49-F238E27FC236}">
                <a16:creationId xmlns:a16="http://schemas.microsoft.com/office/drawing/2014/main" id="{308129E1-3A7A-418F-901D-2D52158C85C7}"/>
              </a:ext>
            </a:extLst>
          </p:cNvPr>
          <p:cNvPicPr>
            <a:picLocks noChangeAspect="1"/>
          </p:cNvPicPr>
          <p:nvPr/>
        </p:nvPicPr>
        <p:blipFill>
          <a:blip r:embed="rId3"/>
          <a:stretch>
            <a:fillRect/>
          </a:stretch>
        </p:blipFill>
        <p:spPr>
          <a:xfrm>
            <a:off x="625252" y="1189436"/>
            <a:ext cx="7692774" cy="4692753"/>
          </a:xfrm>
          <a:prstGeom prst="rect">
            <a:avLst/>
          </a:prstGeom>
        </p:spPr>
      </p:pic>
      <p:sp>
        <p:nvSpPr>
          <p:cNvPr id="9" name="TextBox 8">
            <a:extLst>
              <a:ext uri="{FF2B5EF4-FFF2-40B4-BE49-F238E27FC236}">
                <a16:creationId xmlns:a16="http://schemas.microsoft.com/office/drawing/2014/main" id="{4B96C575-1C8D-2545-BE4E-27B5B1CEE535}"/>
              </a:ext>
            </a:extLst>
          </p:cNvPr>
          <p:cNvSpPr txBox="1"/>
          <p:nvPr/>
        </p:nvSpPr>
        <p:spPr>
          <a:xfrm>
            <a:off x="826723" y="5826892"/>
            <a:ext cx="1983384" cy="369332"/>
          </a:xfrm>
          <a:prstGeom prst="rect">
            <a:avLst/>
          </a:prstGeom>
          <a:noFill/>
        </p:spPr>
        <p:txBody>
          <a:bodyPr wrap="square" rtlCol="0">
            <a:spAutoFit/>
          </a:bodyPr>
          <a:lstStyle/>
          <a:p>
            <a:r>
              <a:rPr lang="en-US" dirty="0"/>
              <a:t>(OASH, 2021)</a:t>
            </a:r>
          </a:p>
        </p:txBody>
      </p:sp>
    </p:spTree>
    <p:extLst>
      <p:ext uri="{BB962C8B-B14F-4D97-AF65-F5344CB8AC3E}">
        <p14:creationId xmlns:p14="http://schemas.microsoft.com/office/powerpoint/2010/main" val="52339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8F45-CC54-A542-8ECE-097A92EE9061}"/>
              </a:ext>
            </a:extLst>
          </p:cNvPr>
          <p:cNvSpPr>
            <a:spLocks noGrp="1"/>
          </p:cNvSpPr>
          <p:nvPr>
            <p:ph type="title" idx="4294967295"/>
          </p:nvPr>
        </p:nvSpPr>
        <p:spPr/>
        <p:txBody>
          <a:bodyPr/>
          <a:lstStyle/>
          <a:p>
            <a:r>
              <a:rPr lang="en-US" dirty="0"/>
              <a:t>PrEP Users</a:t>
            </a:r>
          </a:p>
        </p:txBody>
      </p:sp>
      <p:pic>
        <p:nvPicPr>
          <p:cNvPr id="3" name="Picture 2" descr="94% of PrEP users were men 2018&#10;6% were women&#10;6 Male PrEP users for every new HIV diagnosis amoung men&#10;2 females PrEP users for every new HIV diagnosis amoung women">
            <a:extLst>
              <a:ext uri="{FF2B5EF4-FFF2-40B4-BE49-F238E27FC236}">
                <a16:creationId xmlns:a16="http://schemas.microsoft.com/office/drawing/2014/main" id="{9C3D8CD7-63F5-423F-8ED9-E96A5D34E137}"/>
              </a:ext>
            </a:extLst>
          </p:cNvPr>
          <p:cNvPicPr>
            <a:picLocks noChangeAspect="1"/>
          </p:cNvPicPr>
          <p:nvPr/>
        </p:nvPicPr>
        <p:blipFill>
          <a:blip r:embed="rId3"/>
          <a:stretch>
            <a:fillRect/>
          </a:stretch>
        </p:blipFill>
        <p:spPr>
          <a:xfrm>
            <a:off x="371230" y="1512642"/>
            <a:ext cx="8635460" cy="4338055"/>
          </a:xfrm>
          <a:prstGeom prst="rect">
            <a:avLst/>
          </a:prstGeom>
        </p:spPr>
      </p:pic>
      <p:sp>
        <p:nvSpPr>
          <p:cNvPr id="5" name="TextBox 4">
            <a:extLst>
              <a:ext uri="{FF2B5EF4-FFF2-40B4-BE49-F238E27FC236}">
                <a16:creationId xmlns:a16="http://schemas.microsoft.com/office/drawing/2014/main" id="{20742B69-1476-FA47-9B28-95B1310D1E5D}"/>
              </a:ext>
            </a:extLst>
          </p:cNvPr>
          <p:cNvSpPr txBox="1"/>
          <p:nvPr/>
        </p:nvSpPr>
        <p:spPr>
          <a:xfrm>
            <a:off x="826723" y="5826892"/>
            <a:ext cx="1983384" cy="369332"/>
          </a:xfrm>
          <a:prstGeom prst="rect">
            <a:avLst/>
          </a:prstGeom>
          <a:noFill/>
        </p:spPr>
        <p:txBody>
          <a:bodyPr wrap="square" rtlCol="0">
            <a:spAutoFit/>
          </a:bodyPr>
          <a:lstStyle/>
          <a:p>
            <a:r>
              <a:rPr lang="en-US" dirty="0"/>
              <a:t>(OASH, 2021)</a:t>
            </a:r>
          </a:p>
        </p:txBody>
      </p:sp>
    </p:spTree>
    <p:extLst>
      <p:ext uri="{BB962C8B-B14F-4D97-AF65-F5344CB8AC3E}">
        <p14:creationId xmlns:p14="http://schemas.microsoft.com/office/powerpoint/2010/main" val="5196527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CbT._w0atJJNmKsr3ExVt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CbT._w0atJJNmKsr3ExVtw"/>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AETC-NCRC-16x9-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AETC_Program_16x9_template [Read-Only]" id="{599BCD5F-06A2-495F-A216-0355E6C310C5}" vid="{F4B0B053-C739-470E-BBE8-E95B93737704}"/>
    </a:ext>
  </a:extLst>
</a:theme>
</file>

<file path=ppt/theme/theme3.xml><?xml version="1.0" encoding="utf-8"?>
<a:theme xmlns:a="http://schemas.openxmlformats.org/drawingml/2006/main" name="2_Creating Possibl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reating Possible_use this">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10606</TotalTime>
  <Words>2585</Words>
  <Application>Microsoft Macintosh PowerPoint</Application>
  <PresentationFormat>On-screen Show (4:3)</PresentationFormat>
  <Paragraphs>211</Paragraphs>
  <Slides>45</Slides>
  <Notes>24</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45</vt:i4>
      </vt:variant>
    </vt:vector>
  </HeadingPairs>
  <TitlesOfParts>
    <vt:vector size="60" baseType="lpstr">
      <vt:lpstr>Apple Symbols</vt:lpstr>
      <vt:lpstr>Arial</vt:lpstr>
      <vt:lpstr>Calibri</vt:lpstr>
      <vt:lpstr>Georgia</vt:lpstr>
      <vt:lpstr>ITC Avant Garde Std Bk</vt:lpstr>
      <vt:lpstr>Open Sans</vt:lpstr>
      <vt:lpstr>proxima_nova_rgregular</vt:lpstr>
      <vt:lpstr>Times New Roman</vt:lpstr>
      <vt:lpstr>Trebuchet MS</vt:lpstr>
      <vt:lpstr>Wingdings</vt:lpstr>
      <vt:lpstr>AETC Program master slide template 4x3</vt:lpstr>
      <vt:lpstr>AETC-NCRC-16x9-template</vt:lpstr>
      <vt:lpstr>2_Creating Possible</vt:lpstr>
      <vt:lpstr>Creating Possible_use this</vt:lpstr>
      <vt:lpstr>think-cell Slide</vt:lpstr>
      <vt:lpstr>Treatment as Prevention Undetectable=Untransmittable A Strategy for HIV Prevention</vt:lpstr>
      <vt:lpstr>Disclaimer</vt:lpstr>
      <vt:lpstr>Disclosures</vt:lpstr>
      <vt:lpstr>Learning Objectives</vt:lpstr>
      <vt:lpstr>Which of the following are HIV prevention strategies</vt:lpstr>
      <vt:lpstr>PrEP Works</vt:lpstr>
      <vt:lpstr>HIV in the US</vt:lpstr>
      <vt:lpstr>Toolkits</vt:lpstr>
      <vt:lpstr>PrEP Users</vt:lpstr>
      <vt:lpstr>HIV prevention</vt:lpstr>
      <vt:lpstr>In your current role at your clinic, what is your role in HIV prevention?</vt:lpstr>
      <vt:lpstr>Have you heard of TaSP and U=U</vt:lpstr>
      <vt:lpstr>US and UK surveys </vt:lpstr>
      <vt:lpstr>Are primary care and ED providers required to have discussion about STI testing/risk with patients?</vt:lpstr>
      <vt:lpstr>SB 211</vt:lpstr>
      <vt:lpstr>Did you know that SB211 was a thing?</vt:lpstr>
      <vt:lpstr>Who can prescribe PrEP medications?</vt:lpstr>
      <vt:lpstr>SB325</vt:lpstr>
      <vt:lpstr>Had you heard about SB325 before today?</vt:lpstr>
      <vt:lpstr> U=U</vt:lpstr>
      <vt:lpstr>PrEP continuation, adherence and Re-initiation</vt:lpstr>
      <vt:lpstr>New &amp; Current use of PrEP in the US during COVID-19</vt:lpstr>
      <vt:lpstr>Patients &amp; PrEP during COVID</vt:lpstr>
      <vt:lpstr>Providers &amp; PrEP during COVID</vt:lpstr>
      <vt:lpstr>Providers &amp; PrEP</vt:lpstr>
      <vt:lpstr>HIV testing rate changes</vt:lpstr>
      <vt:lpstr>Risk of HIV and use of PrEP </vt:lpstr>
      <vt:lpstr>NHBS-Trans 2019–2020, Respondent-Driven Sampling in 5 cities* (US)</vt:lpstr>
      <vt:lpstr>Long Acting PrEP</vt:lpstr>
      <vt:lpstr>Long Acting Injectable</vt:lpstr>
      <vt:lpstr>Week 24 Analysis of Phase 2a, Randomized, Double-Blind Trial of Islatravir </vt:lpstr>
      <vt:lpstr>MTN-034/REACH: Randomized, Open-label, Crossover Study (South Africa, Uganda, Zimbabwe</vt:lpstr>
      <vt:lpstr>HIV Capsid Protein</vt:lpstr>
      <vt:lpstr>HIV Capsid Protein Cont.</vt:lpstr>
      <vt:lpstr>Lenacapavir</vt:lpstr>
      <vt:lpstr>Purpose 1 Design</vt:lpstr>
      <vt:lpstr>HIV RITAs and CFIE, New PrEP Trials </vt:lpstr>
      <vt:lpstr>New agents</vt:lpstr>
      <vt:lpstr>New agents cont</vt:lpstr>
      <vt:lpstr>Cabotegravir for HIV Prevention</vt:lpstr>
      <vt:lpstr>HPTN 083</vt:lpstr>
      <vt:lpstr>PrEP for Injection Now Approved</vt:lpstr>
      <vt:lpstr>PrEP challenges</vt:lpstr>
      <vt:lpstr>How motivated to change related to HIV prevention are you after today’s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Maya Gil-Cantu</dc:creator>
  <cp:lastModifiedBy>Judith Collins</cp:lastModifiedBy>
  <cp:revision>69</cp:revision>
  <dcterms:created xsi:type="dcterms:W3CDTF">2020-11-12T22:58:33Z</dcterms:created>
  <dcterms:modified xsi:type="dcterms:W3CDTF">2022-03-08T00:12:34Z</dcterms:modified>
</cp:coreProperties>
</file>