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7" r:id="rId4"/>
    <p:sldId id="258" r:id="rId5"/>
    <p:sldId id="275" r:id="rId6"/>
    <p:sldId id="259" r:id="rId7"/>
    <p:sldId id="276" r:id="rId8"/>
    <p:sldId id="266" r:id="rId9"/>
    <p:sldId id="261" r:id="rId10"/>
    <p:sldId id="268" r:id="rId11"/>
    <p:sldId id="262" r:id="rId12"/>
    <p:sldId id="265" r:id="rId13"/>
    <p:sldId id="263" r:id="rId14"/>
    <p:sldId id="274" r:id="rId15"/>
    <p:sldId id="264" r:id="rId16"/>
    <p:sldId id="270" r:id="rId17"/>
    <p:sldId id="273" r:id="rId18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2449" autoAdjust="0"/>
  </p:normalViewPr>
  <p:slideViewPr>
    <p:cSldViewPr snapToGrid="0" snapToObjects="1">
      <p:cViewPr varScale="1">
        <p:scale>
          <a:sx n="104" d="100"/>
          <a:sy n="104" d="100"/>
        </p:scale>
        <p:origin x="1440" y="2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9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D7453-674D-4D47-BD2C-0184AAA68BA7}" type="doc">
      <dgm:prSet loTypeId="urn:microsoft.com/office/officeart/2005/8/layout/hProcess7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19AA5B3-C089-4090-8F60-A0E90B4EB90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Critical Paradigm</a:t>
          </a:r>
        </a:p>
      </dgm:t>
    </dgm:pt>
    <dgm:pt modelId="{39391DA6-9061-4ECC-9A1D-0D157D255BFC}" type="parTrans" cxnId="{1546FFC0-7E57-47D5-A898-1B90B042B405}">
      <dgm:prSet/>
      <dgm:spPr/>
      <dgm:t>
        <a:bodyPr/>
        <a:lstStyle/>
        <a:p>
          <a:endParaRPr lang="en-US"/>
        </a:p>
      </dgm:t>
    </dgm:pt>
    <dgm:pt modelId="{6924579D-FCEC-400F-BD4B-BA29E9AA3893}" type="sibTrans" cxnId="{1546FFC0-7E57-47D5-A898-1B90B042B405}">
      <dgm:prSet/>
      <dgm:spPr/>
      <dgm:t>
        <a:bodyPr/>
        <a:lstStyle/>
        <a:p>
          <a:endParaRPr lang="en-US"/>
        </a:p>
      </dgm:t>
    </dgm:pt>
    <dgm:pt modelId="{AED7D1CF-279E-4C9E-94C9-DABCB38D7C44}">
      <dgm:prSet phldrT="[Text]"/>
      <dgm:spPr/>
      <dgm:t>
        <a:bodyPr/>
        <a:lstStyle/>
        <a:p>
          <a:r>
            <a:rPr lang="en-US" dirty="0"/>
            <a:t>Social Construction of Identity</a:t>
          </a:r>
        </a:p>
      </dgm:t>
    </dgm:pt>
    <dgm:pt modelId="{FC8E5F91-D4E7-412C-ACE7-26C2B03E6B24}" type="parTrans" cxnId="{F9D01A64-FBE4-424E-9842-3C07856EE0F6}">
      <dgm:prSet/>
      <dgm:spPr/>
      <dgm:t>
        <a:bodyPr/>
        <a:lstStyle/>
        <a:p>
          <a:endParaRPr lang="en-US"/>
        </a:p>
      </dgm:t>
    </dgm:pt>
    <dgm:pt modelId="{5296A6F7-3602-4569-9CE0-00D5664ADEB7}" type="sibTrans" cxnId="{F9D01A64-FBE4-424E-9842-3C07856EE0F6}">
      <dgm:prSet/>
      <dgm:spPr/>
      <dgm:t>
        <a:bodyPr/>
        <a:lstStyle/>
        <a:p>
          <a:endParaRPr lang="en-US"/>
        </a:p>
      </dgm:t>
    </dgm:pt>
    <dgm:pt modelId="{E25E5CAF-6543-4E72-8E8F-3792C59F23B7}">
      <dgm:prSet phldrT="[Text]"/>
      <dgm:spPr/>
      <dgm:t>
        <a:bodyPr/>
        <a:lstStyle/>
        <a:p>
          <a:r>
            <a:rPr lang="en-US" dirty="0"/>
            <a:t>Intersectionality</a:t>
          </a:r>
        </a:p>
      </dgm:t>
    </dgm:pt>
    <dgm:pt modelId="{745E361D-47AC-4DCB-A539-02CA9D276F94}" type="parTrans" cxnId="{E0C4A084-3C73-4469-A3E5-EF1E17EA6E80}">
      <dgm:prSet/>
      <dgm:spPr/>
      <dgm:t>
        <a:bodyPr/>
        <a:lstStyle/>
        <a:p>
          <a:endParaRPr lang="en-US"/>
        </a:p>
      </dgm:t>
    </dgm:pt>
    <dgm:pt modelId="{98D30E6D-5280-4B8A-A7EA-57AD61378949}" type="sibTrans" cxnId="{E0C4A084-3C73-4469-A3E5-EF1E17EA6E80}">
      <dgm:prSet/>
      <dgm:spPr/>
      <dgm:t>
        <a:bodyPr/>
        <a:lstStyle/>
        <a:p>
          <a:endParaRPr lang="en-US"/>
        </a:p>
      </dgm:t>
    </dgm:pt>
    <dgm:pt modelId="{93CB3B4C-E4A9-4D62-830F-E1418C49136F}">
      <dgm:prSet phldrT="[Text]"/>
      <dgm:spPr/>
      <dgm:t>
        <a:bodyPr/>
        <a:lstStyle/>
        <a:p>
          <a:r>
            <a:rPr lang="en-US" dirty="0"/>
            <a:t>Unidimensional -&gt; Multidimensional Social Identities</a:t>
          </a:r>
        </a:p>
      </dgm:t>
    </dgm:pt>
    <dgm:pt modelId="{23F8FF6D-BB80-40BF-A5C9-F3F60BE027F6}" type="parTrans" cxnId="{6D953C41-EF52-4FDB-A85E-93736842E344}">
      <dgm:prSet/>
      <dgm:spPr/>
      <dgm:t>
        <a:bodyPr/>
        <a:lstStyle/>
        <a:p>
          <a:endParaRPr lang="en-US"/>
        </a:p>
      </dgm:t>
    </dgm:pt>
    <dgm:pt modelId="{C2CCE6CD-A49E-40C7-89DA-4B990D93B202}" type="sibTrans" cxnId="{6D953C41-EF52-4FDB-A85E-93736842E344}">
      <dgm:prSet/>
      <dgm:spPr/>
      <dgm:t>
        <a:bodyPr/>
        <a:lstStyle/>
        <a:p>
          <a:endParaRPr lang="en-US"/>
        </a:p>
      </dgm:t>
    </dgm:pt>
    <dgm:pt modelId="{BC34E5F2-3F47-44AE-B4F8-40023BCE9934}">
      <dgm:prSet/>
      <dgm:spPr/>
      <dgm:t>
        <a:bodyPr/>
        <a:lstStyle/>
        <a:p>
          <a:r>
            <a:rPr lang="en-US"/>
            <a:t>Power Analysis </a:t>
          </a:r>
          <a:endParaRPr lang="en-US" dirty="0"/>
        </a:p>
      </dgm:t>
    </dgm:pt>
    <dgm:pt modelId="{BAAB83B1-A375-4E6D-B1D2-4C57BAD79525}" type="parTrans" cxnId="{712D20A5-B67F-4E1B-850B-AEA67AE61BAA}">
      <dgm:prSet/>
      <dgm:spPr/>
      <dgm:t>
        <a:bodyPr/>
        <a:lstStyle/>
        <a:p>
          <a:endParaRPr lang="en-US"/>
        </a:p>
      </dgm:t>
    </dgm:pt>
    <dgm:pt modelId="{50605C62-7390-4AF4-853B-B577DB544A7B}" type="sibTrans" cxnId="{712D20A5-B67F-4E1B-850B-AEA67AE61BAA}">
      <dgm:prSet/>
      <dgm:spPr/>
      <dgm:t>
        <a:bodyPr/>
        <a:lstStyle/>
        <a:p>
          <a:endParaRPr lang="en-US"/>
        </a:p>
      </dgm:t>
    </dgm:pt>
    <dgm:pt modelId="{6A65675F-6A20-40DE-9A70-5281FA6F7404}">
      <dgm:prSet/>
      <dgm:spPr/>
      <dgm:t>
        <a:bodyPr/>
        <a:lstStyle/>
        <a:p>
          <a:r>
            <a:rPr lang="en-US"/>
            <a:t>Structural Determinism </a:t>
          </a:r>
          <a:endParaRPr lang="en-US" dirty="0"/>
        </a:p>
      </dgm:t>
    </dgm:pt>
    <dgm:pt modelId="{2FB3FCDB-B710-4E21-AA09-A7141778B292}" type="parTrans" cxnId="{2010DD3E-8DB3-4760-A738-6A288C3EE778}">
      <dgm:prSet/>
      <dgm:spPr/>
      <dgm:t>
        <a:bodyPr/>
        <a:lstStyle/>
        <a:p>
          <a:endParaRPr lang="en-US"/>
        </a:p>
      </dgm:t>
    </dgm:pt>
    <dgm:pt modelId="{4E562A9A-CD1A-4A6F-88A9-F37696BAE16F}" type="sibTrans" cxnId="{2010DD3E-8DB3-4760-A738-6A288C3EE778}">
      <dgm:prSet/>
      <dgm:spPr/>
      <dgm:t>
        <a:bodyPr/>
        <a:lstStyle/>
        <a:p>
          <a:endParaRPr lang="en-US"/>
        </a:p>
      </dgm:t>
    </dgm:pt>
    <dgm:pt modelId="{0E9BD470-2353-45C9-A36C-79D10DA69150}">
      <dgm:prSet/>
      <dgm:spPr/>
      <dgm:t>
        <a:bodyPr/>
        <a:lstStyle/>
        <a:p>
          <a:r>
            <a:rPr lang="en-US"/>
            <a:t>Critical Praxis</a:t>
          </a:r>
          <a:endParaRPr lang="en-US" dirty="0"/>
        </a:p>
      </dgm:t>
    </dgm:pt>
    <dgm:pt modelId="{51CFFA85-03E4-458D-B406-B805144295F8}" type="parTrans" cxnId="{BE47F85A-DCA8-4E33-9841-865A4ADC207B}">
      <dgm:prSet/>
      <dgm:spPr/>
      <dgm:t>
        <a:bodyPr/>
        <a:lstStyle/>
        <a:p>
          <a:endParaRPr lang="en-US"/>
        </a:p>
      </dgm:t>
    </dgm:pt>
    <dgm:pt modelId="{1B00D786-158A-464B-94C6-B99554D4D019}" type="sibTrans" cxnId="{BE47F85A-DCA8-4E33-9841-865A4ADC207B}">
      <dgm:prSet/>
      <dgm:spPr/>
      <dgm:t>
        <a:bodyPr/>
        <a:lstStyle/>
        <a:p>
          <a:endParaRPr lang="en-US"/>
        </a:p>
      </dgm:t>
    </dgm:pt>
    <dgm:pt modelId="{611E87AC-3976-4658-834F-5C41559FD448}">
      <dgm:prSet/>
      <dgm:spPr/>
      <dgm:t>
        <a:bodyPr/>
        <a:lstStyle/>
        <a:p>
          <a:r>
            <a:rPr lang="en-US"/>
            <a:t>Interlocking Systems of Power</a:t>
          </a:r>
          <a:endParaRPr lang="en-US" dirty="0"/>
        </a:p>
      </dgm:t>
    </dgm:pt>
    <dgm:pt modelId="{4CA8F866-E410-4AC3-AAEF-EE2597EA4627}" type="parTrans" cxnId="{65813EAD-C00D-4B00-ABDA-3A810C1D31CE}">
      <dgm:prSet/>
      <dgm:spPr/>
      <dgm:t>
        <a:bodyPr/>
        <a:lstStyle/>
        <a:p>
          <a:endParaRPr lang="en-US"/>
        </a:p>
      </dgm:t>
    </dgm:pt>
    <dgm:pt modelId="{42DF13BF-71CD-4B3B-99DF-0BC8448A7234}" type="sibTrans" cxnId="{65813EAD-C00D-4B00-ABDA-3A810C1D31CE}">
      <dgm:prSet/>
      <dgm:spPr/>
      <dgm:t>
        <a:bodyPr/>
        <a:lstStyle/>
        <a:p>
          <a:endParaRPr lang="en-US"/>
        </a:p>
      </dgm:t>
    </dgm:pt>
    <dgm:pt modelId="{3710372B-7067-462D-A150-CD244D11CB7F}">
      <dgm:prSet/>
      <dgm:spPr/>
      <dgm:t>
        <a:bodyPr/>
        <a:lstStyle/>
        <a:p>
          <a:r>
            <a:rPr lang="en-US" dirty="0"/>
            <a:t>Intersecting Structural Oppression Produce  Complex Social Inequities</a:t>
          </a:r>
        </a:p>
      </dgm:t>
    </dgm:pt>
    <dgm:pt modelId="{F2280109-A06D-4FA6-8D9B-270319C9AD6B}" type="parTrans" cxnId="{778BAAD9-1CA3-4BB7-BFB7-75CA56B15621}">
      <dgm:prSet/>
      <dgm:spPr/>
      <dgm:t>
        <a:bodyPr/>
        <a:lstStyle/>
        <a:p>
          <a:endParaRPr lang="en-US"/>
        </a:p>
      </dgm:t>
    </dgm:pt>
    <dgm:pt modelId="{73E80890-B994-4A28-A8F8-D087821E05B9}" type="sibTrans" cxnId="{778BAAD9-1CA3-4BB7-BFB7-75CA56B15621}">
      <dgm:prSet/>
      <dgm:spPr/>
      <dgm:t>
        <a:bodyPr/>
        <a:lstStyle/>
        <a:p>
          <a:endParaRPr lang="en-US"/>
        </a:p>
      </dgm:t>
    </dgm:pt>
    <dgm:pt modelId="{B353FC6C-1F30-4D83-9458-820E4539E746}">
      <dgm:prSet/>
      <dgm:spPr/>
      <dgm:t>
        <a:bodyPr/>
        <a:lstStyle/>
        <a:p>
          <a:r>
            <a:rPr lang="en-US" dirty="0"/>
            <a:t>Social Justice Through Intersectional Lens</a:t>
          </a:r>
        </a:p>
      </dgm:t>
    </dgm:pt>
    <dgm:pt modelId="{68636A58-1C94-4946-9B86-F6683F558E82}" type="parTrans" cxnId="{4EF7D15B-A5B6-4920-A38C-C27893A614EF}">
      <dgm:prSet/>
      <dgm:spPr/>
      <dgm:t>
        <a:bodyPr/>
        <a:lstStyle/>
        <a:p>
          <a:endParaRPr lang="en-US"/>
        </a:p>
      </dgm:t>
    </dgm:pt>
    <dgm:pt modelId="{D65306C9-119E-4ADF-8531-97EFB7943A3E}" type="sibTrans" cxnId="{4EF7D15B-A5B6-4920-A38C-C27893A614EF}">
      <dgm:prSet/>
      <dgm:spPr/>
      <dgm:t>
        <a:bodyPr/>
        <a:lstStyle/>
        <a:p>
          <a:endParaRPr lang="en-US"/>
        </a:p>
      </dgm:t>
    </dgm:pt>
    <dgm:pt modelId="{45CFA305-AFD3-435C-9BF4-CD4FAD82AB3E}" type="pres">
      <dgm:prSet presAssocID="{24FD7453-674D-4D47-BD2C-0184AAA68BA7}" presName="Name0" presStyleCnt="0">
        <dgm:presLayoutVars>
          <dgm:dir/>
          <dgm:animLvl val="lvl"/>
          <dgm:resizeHandles val="exact"/>
        </dgm:presLayoutVars>
      </dgm:prSet>
      <dgm:spPr/>
    </dgm:pt>
    <dgm:pt modelId="{77C18ADA-9B1F-45F9-BA31-D4C687E54621}" type="pres">
      <dgm:prSet presAssocID="{919AA5B3-C089-4090-8F60-A0E90B4EB909}" presName="compositeNode" presStyleCnt="0">
        <dgm:presLayoutVars>
          <dgm:bulletEnabled val="1"/>
        </dgm:presLayoutVars>
      </dgm:prSet>
      <dgm:spPr/>
    </dgm:pt>
    <dgm:pt modelId="{E443CAF2-ED8F-438B-8FD2-BB0B0D6068AD}" type="pres">
      <dgm:prSet presAssocID="{919AA5B3-C089-4090-8F60-A0E90B4EB909}" presName="bgRect" presStyleLbl="node1" presStyleIdx="0" presStyleCnt="2" custLinFactNeighborX="-39"/>
      <dgm:spPr/>
    </dgm:pt>
    <dgm:pt modelId="{FDBFE9A8-8A66-4DF5-AE7C-F55D9C596A1A}" type="pres">
      <dgm:prSet presAssocID="{919AA5B3-C089-4090-8F60-A0E90B4EB909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5948E6F3-174C-4579-BE05-83C24048C0FC}" type="pres">
      <dgm:prSet presAssocID="{919AA5B3-C089-4090-8F60-A0E90B4EB909}" presName="childNode" presStyleLbl="node1" presStyleIdx="0" presStyleCnt="2">
        <dgm:presLayoutVars>
          <dgm:bulletEnabled val="1"/>
        </dgm:presLayoutVars>
      </dgm:prSet>
      <dgm:spPr/>
    </dgm:pt>
    <dgm:pt modelId="{20F5A0C3-47B6-4FBB-A4DE-2EC9A7174F43}" type="pres">
      <dgm:prSet presAssocID="{6924579D-FCEC-400F-BD4B-BA29E9AA3893}" presName="hSp" presStyleCnt="0"/>
      <dgm:spPr/>
    </dgm:pt>
    <dgm:pt modelId="{81B0525B-E414-4E95-A8B9-BEBF2F08090C}" type="pres">
      <dgm:prSet presAssocID="{6924579D-FCEC-400F-BD4B-BA29E9AA3893}" presName="vProcSp" presStyleCnt="0"/>
      <dgm:spPr/>
    </dgm:pt>
    <dgm:pt modelId="{4F0E1666-E097-4AA1-9567-C2551CC5B163}" type="pres">
      <dgm:prSet presAssocID="{6924579D-FCEC-400F-BD4B-BA29E9AA3893}" presName="vSp1" presStyleCnt="0"/>
      <dgm:spPr/>
    </dgm:pt>
    <dgm:pt modelId="{78B25F03-F99E-4700-BE1C-9783537DF05B}" type="pres">
      <dgm:prSet presAssocID="{6924579D-FCEC-400F-BD4B-BA29E9AA3893}" presName="simulatedConn" presStyleLbl="solidFgAcc1" presStyleIdx="0" presStyleCnt="1"/>
      <dgm:spPr/>
    </dgm:pt>
    <dgm:pt modelId="{FEA5F465-556E-416F-BE47-F7BE4F9751F7}" type="pres">
      <dgm:prSet presAssocID="{6924579D-FCEC-400F-BD4B-BA29E9AA3893}" presName="vSp2" presStyleCnt="0"/>
      <dgm:spPr/>
    </dgm:pt>
    <dgm:pt modelId="{708097E3-B7D2-4FFF-B267-AF59B581C883}" type="pres">
      <dgm:prSet presAssocID="{6924579D-FCEC-400F-BD4B-BA29E9AA3893}" presName="sibTrans" presStyleCnt="0"/>
      <dgm:spPr/>
    </dgm:pt>
    <dgm:pt modelId="{B441E206-6839-4878-A6ED-743ABDA71271}" type="pres">
      <dgm:prSet presAssocID="{E25E5CAF-6543-4E72-8E8F-3792C59F23B7}" presName="compositeNode" presStyleCnt="0">
        <dgm:presLayoutVars>
          <dgm:bulletEnabled val="1"/>
        </dgm:presLayoutVars>
      </dgm:prSet>
      <dgm:spPr/>
    </dgm:pt>
    <dgm:pt modelId="{2DDCFD62-EEBE-4BDB-868B-C4227020B051}" type="pres">
      <dgm:prSet presAssocID="{E25E5CAF-6543-4E72-8E8F-3792C59F23B7}" presName="bgRect" presStyleLbl="node1" presStyleIdx="1" presStyleCnt="2"/>
      <dgm:spPr/>
    </dgm:pt>
    <dgm:pt modelId="{675D440C-E78B-436C-979A-4C62D918EDF2}" type="pres">
      <dgm:prSet presAssocID="{E25E5CAF-6543-4E72-8E8F-3792C59F23B7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8CDA5795-65DA-4A61-93B3-A5F12B4D388E}" type="pres">
      <dgm:prSet presAssocID="{E25E5CAF-6543-4E72-8E8F-3792C59F23B7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597D304-5B28-437D-8148-67D5426FE937}" type="presOf" srcId="{93CB3B4C-E4A9-4D62-830F-E1418C49136F}" destId="{8CDA5795-65DA-4A61-93B3-A5F12B4D388E}" srcOrd="0" destOrd="0" presId="urn:microsoft.com/office/officeart/2005/8/layout/hProcess7"/>
    <dgm:cxn modelId="{B418C310-26E2-4D30-9E5D-F8273D4B084C}" type="presOf" srcId="{3710372B-7067-462D-A150-CD244D11CB7F}" destId="{8CDA5795-65DA-4A61-93B3-A5F12B4D388E}" srcOrd="0" destOrd="2" presId="urn:microsoft.com/office/officeart/2005/8/layout/hProcess7"/>
    <dgm:cxn modelId="{049BEB39-A812-457D-9A4D-357DBCD34EC5}" type="presOf" srcId="{611E87AC-3976-4658-834F-5C41559FD448}" destId="{8CDA5795-65DA-4A61-93B3-A5F12B4D388E}" srcOrd="0" destOrd="1" presId="urn:microsoft.com/office/officeart/2005/8/layout/hProcess7"/>
    <dgm:cxn modelId="{2010DD3E-8DB3-4760-A738-6A288C3EE778}" srcId="{919AA5B3-C089-4090-8F60-A0E90B4EB909}" destId="{6A65675F-6A20-40DE-9A70-5281FA6F7404}" srcOrd="2" destOrd="0" parTransId="{2FB3FCDB-B710-4E21-AA09-A7141778B292}" sibTransId="{4E562A9A-CD1A-4A6F-88A9-F37696BAE16F}"/>
    <dgm:cxn modelId="{6D953C41-EF52-4FDB-A85E-93736842E344}" srcId="{E25E5CAF-6543-4E72-8E8F-3792C59F23B7}" destId="{93CB3B4C-E4A9-4D62-830F-E1418C49136F}" srcOrd="0" destOrd="0" parTransId="{23F8FF6D-BB80-40BF-A5C9-F3F60BE027F6}" sibTransId="{C2CCE6CD-A49E-40C7-89DA-4B990D93B202}"/>
    <dgm:cxn modelId="{AA86074D-71E9-41C5-913A-398BB35959E2}" type="presOf" srcId="{6A65675F-6A20-40DE-9A70-5281FA6F7404}" destId="{5948E6F3-174C-4579-BE05-83C24048C0FC}" srcOrd="0" destOrd="2" presId="urn:microsoft.com/office/officeart/2005/8/layout/hProcess7"/>
    <dgm:cxn modelId="{2ACA4E50-F406-4D3B-8B38-B426CDE4F635}" type="presOf" srcId="{BC34E5F2-3F47-44AE-B4F8-40023BCE9934}" destId="{5948E6F3-174C-4579-BE05-83C24048C0FC}" srcOrd="0" destOrd="1" presId="urn:microsoft.com/office/officeart/2005/8/layout/hProcess7"/>
    <dgm:cxn modelId="{BE47F85A-DCA8-4E33-9841-865A4ADC207B}" srcId="{919AA5B3-C089-4090-8F60-A0E90B4EB909}" destId="{0E9BD470-2353-45C9-A36C-79D10DA69150}" srcOrd="3" destOrd="0" parTransId="{51CFFA85-03E4-458D-B406-B805144295F8}" sibTransId="{1B00D786-158A-464B-94C6-B99554D4D019}"/>
    <dgm:cxn modelId="{4EF7D15B-A5B6-4920-A38C-C27893A614EF}" srcId="{E25E5CAF-6543-4E72-8E8F-3792C59F23B7}" destId="{B353FC6C-1F30-4D83-9458-820E4539E746}" srcOrd="3" destOrd="0" parTransId="{68636A58-1C94-4946-9B86-F6683F558E82}" sibTransId="{D65306C9-119E-4ADF-8531-97EFB7943A3E}"/>
    <dgm:cxn modelId="{869AD260-2E30-438B-BF9E-99C0477F2F82}" type="presOf" srcId="{E25E5CAF-6543-4E72-8E8F-3792C59F23B7}" destId="{675D440C-E78B-436C-979A-4C62D918EDF2}" srcOrd="1" destOrd="0" presId="urn:microsoft.com/office/officeart/2005/8/layout/hProcess7"/>
    <dgm:cxn modelId="{F9D01A64-FBE4-424E-9842-3C07856EE0F6}" srcId="{919AA5B3-C089-4090-8F60-A0E90B4EB909}" destId="{AED7D1CF-279E-4C9E-94C9-DABCB38D7C44}" srcOrd="0" destOrd="0" parTransId="{FC8E5F91-D4E7-412C-ACE7-26C2B03E6B24}" sibTransId="{5296A6F7-3602-4569-9CE0-00D5664ADEB7}"/>
    <dgm:cxn modelId="{50D32879-CA9F-4A37-AE7E-8AB4FE015E35}" type="presOf" srcId="{E25E5CAF-6543-4E72-8E8F-3792C59F23B7}" destId="{2DDCFD62-EEBE-4BDB-868B-C4227020B051}" srcOrd="0" destOrd="0" presId="urn:microsoft.com/office/officeart/2005/8/layout/hProcess7"/>
    <dgm:cxn modelId="{E0C4A084-3C73-4469-A3E5-EF1E17EA6E80}" srcId="{24FD7453-674D-4D47-BD2C-0184AAA68BA7}" destId="{E25E5CAF-6543-4E72-8E8F-3792C59F23B7}" srcOrd="1" destOrd="0" parTransId="{745E361D-47AC-4DCB-A539-02CA9D276F94}" sibTransId="{98D30E6D-5280-4B8A-A7EA-57AD61378949}"/>
    <dgm:cxn modelId="{712D20A5-B67F-4E1B-850B-AEA67AE61BAA}" srcId="{919AA5B3-C089-4090-8F60-A0E90B4EB909}" destId="{BC34E5F2-3F47-44AE-B4F8-40023BCE9934}" srcOrd="1" destOrd="0" parTransId="{BAAB83B1-A375-4E6D-B1D2-4C57BAD79525}" sibTransId="{50605C62-7390-4AF4-853B-B577DB544A7B}"/>
    <dgm:cxn modelId="{65813EAD-C00D-4B00-ABDA-3A810C1D31CE}" srcId="{E25E5CAF-6543-4E72-8E8F-3792C59F23B7}" destId="{611E87AC-3976-4658-834F-5C41559FD448}" srcOrd="1" destOrd="0" parTransId="{4CA8F866-E410-4AC3-AAEF-EE2597EA4627}" sibTransId="{42DF13BF-71CD-4B3B-99DF-0BC8448A7234}"/>
    <dgm:cxn modelId="{96D942BA-C9CC-4C37-9E37-BD98BCC7F4D9}" type="presOf" srcId="{B353FC6C-1F30-4D83-9458-820E4539E746}" destId="{8CDA5795-65DA-4A61-93B3-A5F12B4D388E}" srcOrd="0" destOrd="3" presId="urn:microsoft.com/office/officeart/2005/8/layout/hProcess7"/>
    <dgm:cxn modelId="{18C7C0C0-EF14-4EA6-B626-4CBB1F38047A}" type="presOf" srcId="{0E9BD470-2353-45C9-A36C-79D10DA69150}" destId="{5948E6F3-174C-4579-BE05-83C24048C0FC}" srcOrd="0" destOrd="3" presId="urn:microsoft.com/office/officeart/2005/8/layout/hProcess7"/>
    <dgm:cxn modelId="{1546FFC0-7E57-47D5-A898-1B90B042B405}" srcId="{24FD7453-674D-4D47-BD2C-0184AAA68BA7}" destId="{919AA5B3-C089-4090-8F60-A0E90B4EB909}" srcOrd="0" destOrd="0" parTransId="{39391DA6-9061-4ECC-9A1D-0D157D255BFC}" sibTransId="{6924579D-FCEC-400F-BD4B-BA29E9AA3893}"/>
    <dgm:cxn modelId="{8DA147C5-70F5-481B-8EDB-0B4173E76FB1}" type="presOf" srcId="{24FD7453-674D-4D47-BD2C-0184AAA68BA7}" destId="{45CFA305-AFD3-435C-9BF4-CD4FAD82AB3E}" srcOrd="0" destOrd="0" presId="urn:microsoft.com/office/officeart/2005/8/layout/hProcess7"/>
    <dgm:cxn modelId="{09DD36D2-F85F-48A7-8CE6-4A7AA14ED42D}" type="presOf" srcId="{919AA5B3-C089-4090-8F60-A0E90B4EB909}" destId="{E443CAF2-ED8F-438B-8FD2-BB0B0D6068AD}" srcOrd="0" destOrd="0" presId="urn:microsoft.com/office/officeart/2005/8/layout/hProcess7"/>
    <dgm:cxn modelId="{778BAAD9-1CA3-4BB7-BFB7-75CA56B15621}" srcId="{E25E5CAF-6543-4E72-8E8F-3792C59F23B7}" destId="{3710372B-7067-462D-A150-CD244D11CB7F}" srcOrd="2" destOrd="0" parTransId="{F2280109-A06D-4FA6-8D9B-270319C9AD6B}" sibTransId="{73E80890-B994-4A28-A8F8-D087821E05B9}"/>
    <dgm:cxn modelId="{9834A1E3-FD27-4AEE-A1B3-51F1D15D9F44}" type="presOf" srcId="{919AA5B3-C089-4090-8F60-A0E90B4EB909}" destId="{FDBFE9A8-8A66-4DF5-AE7C-F55D9C596A1A}" srcOrd="1" destOrd="0" presId="urn:microsoft.com/office/officeart/2005/8/layout/hProcess7"/>
    <dgm:cxn modelId="{59F8A2F9-91B3-459C-9BA5-B2010094B9CD}" type="presOf" srcId="{AED7D1CF-279E-4C9E-94C9-DABCB38D7C44}" destId="{5948E6F3-174C-4579-BE05-83C24048C0FC}" srcOrd="0" destOrd="0" presId="urn:microsoft.com/office/officeart/2005/8/layout/hProcess7"/>
    <dgm:cxn modelId="{893783B0-EEED-4C3D-A6E2-2C49BBB1F31A}" type="presParOf" srcId="{45CFA305-AFD3-435C-9BF4-CD4FAD82AB3E}" destId="{77C18ADA-9B1F-45F9-BA31-D4C687E54621}" srcOrd="0" destOrd="0" presId="urn:microsoft.com/office/officeart/2005/8/layout/hProcess7"/>
    <dgm:cxn modelId="{9C92008A-9137-46E0-9533-71EBF88E7ABE}" type="presParOf" srcId="{77C18ADA-9B1F-45F9-BA31-D4C687E54621}" destId="{E443CAF2-ED8F-438B-8FD2-BB0B0D6068AD}" srcOrd="0" destOrd="0" presId="urn:microsoft.com/office/officeart/2005/8/layout/hProcess7"/>
    <dgm:cxn modelId="{B646D143-F52C-4340-810F-FDFF9D1D95A0}" type="presParOf" srcId="{77C18ADA-9B1F-45F9-BA31-D4C687E54621}" destId="{FDBFE9A8-8A66-4DF5-AE7C-F55D9C596A1A}" srcOrd="1" destOrd="0" presId="urn:microsoft.com/office/officeart/2005/8/layout/hProcess7"/>
    <dgm:cxn modelId="{BBEC4FD9-2825-4155-BA35-86C9AED04969}" type="presParOf" srcId="{77C18ADA-9B1F-45F9-BA31-D4C687E54621}" destId="{5948E6F3-174C-4579-BE05-83C24048C0FC}" srcOrd="2" destOrd="0" presId="urn:microsoft.com/office/officeart/2005/8/layout/hProcess7"/>
    <dgm:cxn modelId="{69D4512C-88EA-49EB-B898-F7ABF556EE19}" type="presParOf" srcId="{45CFA305-AFD3-435C-9BF4-CD4FAD82AB3E}" destId="{20F5A0C3-47B6-4FBB-A4DE-2EC9A7174F43}" srcOrd="1" destOrd="0" presId="urn:microsoft.com/office/officeart/2005/8/layout/hProcess7"/>
    <dgm:cxn modelId="{14F11CCE-D67D-4746-BE5A-748235A4FEB5}" type="presParOf" srcId="{45CFA305-AFD3-435C-9BF4-CD4FAD82AB3E}" destId="{81B0525B-E414-4E95-A8B9-BEBF2F08090C}" srcOrd="2" destOrd="0" presId="urn:microsoft.com/office/officeart/2005/8/layout/hProcess7"/>
    <dgm:cxn modelId="{88E5E233-24AF-4974-B2FA-71F10CAD0E54}" type="presParOf" srcId="{81B0525B-E414-4E95-A8B9-BEBF2F08090C}" destId="{4F0E1666-E097-4AA1-9567-C2551CC5B163}" srcOrd="0" destOrd="0" presId="urn:microsoft.com/office/officeart/2005/8/layout/hProcess7"/>
    <dgm:cxn modelId="{DEAA0756-7544-47DA-BE4D-ADD8ADBD104D}" type="presParOf" srcId="{81B0525B-E414-4E95-A8B9-BEBF2F08090C}" destId="{78B25F03-F99E-4700-BE1C-9783537DF05B}" srcOrd="1" destOrd="0" presId="urn:microsoft.com/office/officeart/2005/8/layout/hProcess7"/>
    <dgm:cxn modelId="{9EC86111-2145-4A1F-ADC9-0B76A01057E5}" type="presParOf" srcId="{81B0525B-E414-4E95-A8B9-BEBF2F08090C}" destId="{FEA5F465-556E-416F-BE47-F7BE4F9751F7}" srcOrd="2" destOrd="0" presId="urn:microsoft.com/office/officeart/2005/8/layout/hProcess7"/>
    <dgm:cxn modelId="{8E3ECFDB-3D9A-4CA0-9656-57D863A46483}" type="presParOf" srcId="{45CFA305-AFD3-435C-9BF4-CD4FAD82AB3E}" destId="{708097E3-B7D2-4FFF-B267-AF59B581C883}" srcOrd="3" destOrd="0" presId="urn:microsoft.com/office/officeart/2005/8/layout/hProcess7"/>
    <dgm:cxn modelId="{6989DBD4-8BD9-4BF8-9E4B-3E3E1C1A1033}" type="presParOf" srcId="{45CFA305-AFD3-435C-9BF4-CD4FAD82AB3E}" destId="{B441E206-6839-4878-A6ED-743ABDA71271}" srcOrd="4" destOrd="0" presId="urn:microsoft.com/office/officeart/2005/8/layout/hProcess7"/>
    <dgm:cxn modelId="{D92D868D-ACD0-4BFD-B960-D2AA8C0158E8}" type="presParOf" srcId="{B441E206-6839-4878-A6ED-743ABDA71271}" destId="{2DDCFD62-EEBE-4BDB-868B-C4227020B051}" srcOrd="0" destOrd="0" presId="urn:microsoft.com/office/officeart/2005/8/layout/hProcess7"/>
    <dgm:cxn modelId="{8F9F5C60-1381-4152-B12C-8A0B42A68EE4}" type="presParOf" srcId="{B441E206-6839-4878-A6ED-743ABDA71271}" destId="{675D440C-E78B-436C-979A-4C62D918EDF2}" srcOrd="1" destOrd="0" presId="urn:microsoft.com/office/officeart/2005/8/layout/hProcess7"/>
    <dgm:cxn modelId="{80F8A5F9-46F3-49B3-BCF2-FD5EAE84E6EA}" type="presParOf" srcId="{B441E206-6839-4878-A6ED-743ABDA71271}" destId="{8CDA5795-65DA-4A61-93B3-A5F12B4D388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EF9A0-90CC-44DF-9FFD-C4DEA7CAFEE1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70DA6C72-6253-412C-9B85-D1278C0B52F8}">
      <dgm:prSet phldrT="[Text]"/>
      <dgm:spPr/>
      <dgm:t>
        <a:bodyPr/>
        <a:lstStyle/>
        <a:p>
          <a:r>
            <a:rPr lang="en-US" dirty="0"/>
            <a:t>Between-Group Disparities</a:t>
          </a:r>
        </a:p>
      </dgm:t>
    </dgm:pt>
    <dgm:pt modelId="{B80918F3-3CF0-4F17-B965-273B39C9E6CD}" type="parTrans" cxnId="{7684BD4D-DDA9-4043-BA0D-79240BB541F2}">
      <dgm:prSet/>
      <dgm:spPr/>
      <dgm:t>
        <a:bodyPr/>
        <a:lstStyle/>
        <a:p>
          <a:endParaRPr lang="en-US"/>
        </a:p>
      </dgm:t>
    </dgm:pt>
    <dgm:pt modelId="{0499F14D-754A-4376-802C-5BAC22B7A7E1}" type="sibTrans" cxnId="{7684BD4D-DDA9-4043-BA0D-79240BB541F2}">
      <dgm:prSet/>
      <dgm:spPr/>
      <dgm:t>
        <a:bodyPr/>
        <a:lstStyle/>
        <a:p>
          <a:endParaRPr lang="en-US"/>
        </a:p>
      </dgm:t>
    </dgm:pt>
    <dgm:pt modelId="{580FF441-F0C7-41F6-AAB9-603569756FA4}">
      <dgm:prSet phldrT="[Text]"/>
      <dgm:spPr/>
      <dgm:t>
        <a:bodyPr/>
        <a:lstStyle/>
        <a:p>
          <a:r>
            <a:rPr lang="en-US" dirty="0"/>
            <a:t>Within-Group Disparities</a:t>
          </a:r>
        </a:p>
      </dgm:t>
    </dgm:pt>
    <dgm:pt modelId="{E2F1EC2F-1CF5-4471-84A6-0EA03D1F82B5}" type="parTrans" cxnId="{1BD0283B-AD17-45BA-9B11-23E4A95F6620}">
      <dgm:prSet/>
      <dgm:spPr/>
      <dgm:t>
        <a:bodyPr/>
        <a:lstStyle/>
        <a:p>
          <a:endParaRPr lang="en-US"/>
        </a:p>
      </dgm:t>
    </dgm:pt>
    <dgm:pt modelId="{67950972-8638-4252-ACFF-1DE5E1AB99C5}" type="sibTrans" cxnId="{1BD0283B-AD17-45BA-9B11-23E4A95F6620}">
      <dgm:prSet/>
      <dgm:spPr/>
      <dgm:t>
        <a:bodyPr/>
        <a:lstStyle/>
        <a:p>
          <a:endParaRPr lang="en-US"/>
        </a:p>
      </dgm:t>
    </dgm:pt>
    <dgm:pt modelId="{BD4E6851-4D25-4542-99A0-E403DBE1483B}" type="pres">
      <dgm:prSet presAssocID="{08EEF9A0-90CC-44DF-9FFD-C4DEA7CAFEE1}" presName="Name0" presStyleCnt="0">
        <dgm:presLayoutVars>
          <dgm:dir/>
          <dgm:resizeHandles val="exact"/>
        </dgm:presLayoutVars>
      </dgm:prSet>
      <dgm:spPr/>
    </dgm:pt>
    <dgm:pt modelId="{85319137-A0BB-45C8-825B-10EDC82CFD49}" type="pres">
      <dgm:prSet presAssocID="{08EEF9A0-90CC-44DF-9FFD-C4DEA7CAFEE1}" presName="fgShape" presStyleLbl="fgShp" presStyleIdx="0" presStyleCnt="1"/>
      <dgm:spPr/>
    </dgm:pt>
    <dgm:pt modelId="{5E6DE614-2ADB-48D9-B049-8565D876AB7D}" type="pres">
      <dgm:prSet presAssocID="{08EEF9A0-90CC-44DF-9FFD-C4DEA7CAFEE1}" presName="linComp" presStyleCnt="0"/>
      <dgm:spPr/>
    </dgm:pt>
    <dgm:pt modelId="{749DD76D-4199-41AB-BC66-6F76403691BD}" type="pres">
      <dgm:prSet presAssocID="{70DA6C72-6253-412C-9B85-D1278C0B52F8}" presName="compNode" presStyleCnt="0"/>
      <dgm:spPr/>
    </dgm:pt>
    <dgm:pt modelId="{51D59F96-AED9-4110-B443-6886F04AA9D0}" type="pres">
      <dgm:prSet presAssocID="{70DA6C72-6253-412C-9B85-D1278C0B52F8}" presName="bkgdShape" presStyleLbl="node1" presStyleIdx="0" presStyleCnt="2"/>
      <dgm:spPr/>
    </dgm:pt>
    <dgm:pt modelId="{CC9268D8-CFE3-4AA0-882B-C672EDB0E897}" type="pres">
      <dgm:prSet presAssocID="{70DA6C72-6253-412C-9B85-D1278C0B52F8}" presName="nodeTx" presStyleLbl="node1" presStyleIdx="0" presStyleCnt="2">
        <dgm:presLayoutVars>
          <dgm:bulletEnabled val="1"/>
        </dgm:presLayoutVars>
      </dgm:prSet>
      <dgm:spPr/>
    </dgm:pt>
    <dgm:pt modelId="{CCC7400D-E3B4-4C86-B8DA-2286A55C361C}" type="pres">
      <dgm:prSet presAssocID="{70DA6C72-6253-412C-9B85-D1278C0B52F8}" presName="invisiNode" presStyleLbl="node1" presStyleIdx="0" presStyleCnt="2"/>
      <dgm:spPr/>
    </dgm:pt>
    <dgm:pt modelId="{A4964200-C315-4BD4-A0C6-DFDB1BE6B978}" type="pres">
      <dgm:prSet presAssocID="{70DA6C72-6253-412C-9B85-D1278C0B52F8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stairs with solid fill"/>
        </a:ext>
      </dgm:extLst>
    </dgm:pt>
    <dgm:pt modelId="{F0F9B8DC-F022-4D86-A43E-7CC05EE462B9}" type="pres">
      <dgm:prSet presAssocID="{0499F14D-754A-4376-802C-5BAC22B7A7E1}" presName="sibTrans" presStyleLbl="sibTrans2D1" presStyleIdx="0" presStyleCnt="0"/>
      <dgm:spPr/>
    </dgm:pt>
    <dgm:pt modelId="{46E9F5D8-D297-447D-9036-EDA759559207}" type="pres">
      <dgm:prSet presAssocID="{580FF441-F0C7-41F6-AAB9-603569756FA4}" presName="compNode" presStyleCnt="0"/>
      <dgm:spPr/>
    </dgm:pt>
    <dgm:pt modelId="{0F1BB277-8EF7-484C-8B01-795A5CD12E7B}" type="pres">
      <dgm:prSet presAssocID="{580FF441-F0C7-41F6-AAB9-603569756FA4}" presName="bkgdShape" presStyleLbl="node1" presStyleIdx="1" presStyleCnt="2"/>
      <dgm:spPr/>
    </dgm:pt>
    <dgm:pt modelId="{4E74E2C9-B439-41C0-A1A8-0B5F67E90B51}" type="pres">
      <dgm:prSet presAssocID="{580FF441-F0C7-41F6-AAB9-603569756FA4}" presName="nodeTx" presStyleLbl="node1" presStyleIdx="1" presStyleCnt="2">
        <dgm:presLayoutVars>
          <dgm:bulletEnabled val="1"/>
        </dgm:presLayoutVars>
      </dgm:prSet>
      <dgm:spPr/>
    </dgm:pt>
    <dgm:pt modelId="{2FE49103-398B-4036-8B9D-A138963164EC}" type="pres">
      <dgm:prSet presAssocID="{580FF441-F0C7-41F6-AAB9-603569756FA4}" presName="invisiNode" presStyleLbl="node1" presStyleIdx="1" presStyleCnt="2"/>
      <dgm:spPr/>
    </dgm:pt>
    <dgm:pt modelId="{82B266CF-8085-45E9-BCB9-F1F8B7D1C441}" type="pres">
      <dgm:prSet presAssocID="{580FF441-F0C7-41F6-AAB9-603569756FA4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stairs with solid fill"/>
        </a:ext>
      </dgm:extLst>
    </dgm:pt>
  </dgm:ptLst>
  <dgm:cxnLst>
    <dgm:cxn modelId="{9D933E0C-61E4-44EB-B44A-A538335DF1AE}" type="presOf" srcId="{70DA6C72-6253-412C-9B85-D1278C0B52F8}" destId="{CC9268D8-CFE3-4AA0-882B-C672EDB0E897}" srcOrd="1" destOrd="0" presId="urn:microsoft.com/office/officeart/2005/8/layout/hList7"/>
    <dgm:cxn modelId="{06111A11-BE31-4BF3-AB70-3C48ECDC0503}" type="presOf" srcId="{0499F14D-754A-4376-802C-5BAC22B7A7E1}" destId="{F0F9B8DC-F022-4D86-A43E-7CC05EE462B9}" srcOrd="0" destOrd="0" presId="urn:microsoft.com/office/officeart/2005/8/layout/hList7"/>
    <dgm:cxn modelId="{1BD0283B-AD17-45BA-9B11-23E4A95F6620}" srcId="{08EEF9A0-90CC-44DF-9FFD-C4DEA7CAFEE1}" destId="{580FF441-F0C7-41F6-AAB9-603569756FA4}" srcOrd="1" destOrd="0" parTransId="{E2F1EC2F-1CF5-4471-84A6-0EA03D1F82B5}" sibTransId="{67950972-8638-4252-ACFF-1DE5E1AB99C5}"/>
    <dgm:cxn modelId="{C547B645-FC73-433C-BB23-95282D90846F}" type="presOf" srcId="{08EEF9A0-90CC-44DF-9FFD-C4DEA7CAFEE1}" destId="{BD4E6851-4D25-4542-99A0-E403DBE1483B}" srcOrd="0" destOrd="0" presId="urn:microsoft.com/office/officeart/2005/8/layout/hList7"/>
    <dgm:cxn modelId="{7684BD4D-DDA9-4043-BA0D-79240BB541F2}" srcId="{08EEF9A0-90CC-44DF-9FFD-C4DEA7CAFEE1}" destId="{70DA6C72-6253-412C-9B85-D1278C0B52F8}" srcOrd="0" destOrd="0" parTransId="{B80918F3-3CF0-4F17-B965-273B39C9E6CD}" sibTransId="{0499F14D-754A-4376-802C-5BAC22B7A7E1}"/>
    <dgm:cxn modelId="{6F723183-7A5D-4103-B465-9F675FA18A4D}" type="presOf" srcId="{70DA6C72-6253-412C-9B85-D1278C0B52F8}" destId="{51D59F96-AED9-4110-B443-6886F04AA9D0}" srcOrd="0" destOrd="0" presId="urn:microsoft.com/office/officeart/2005/8/layout/hList7"/>
    <dgm:cxn modelId="{0A1D7AAA-3528-4E73-9B1E-1502F21C57F8}" type="presOf" srcId="{580FF441-F0C7-41F6-AAB9-603569756FA4}" destId="{4E74E2C9-B439-41C0-A1A8-0B5F67E90B51}" srcOrd="1" destOrd="0" presId="urn:microsoft.com/office/officeart/2005/8/layout/hList7"/>
    <dgm:cxn modelId="{358C48BA-81B2-4986-A59F-89D18A1FA75E}" type="presOf" srcId="{580FF441-F0C7-41F6-AAB9-603569756FA4}" destId="{0F1BB277-8EF7-484C-8B01-795A5CD12E7B}" srcOrd="0" destOrd="0" presId="urn:microsoft.com/office/officeart/2005/8/layout/hList7"/>
    <dgm:cxn modelId="{A5265505-8A88-4B4A-BBA8-42C42BB9B105}" type="presParOf" srcId="{BD4E6851-4D25-4542-99A0-E403DBE1483B}" destId="{85319137-A0BB-45C8-825B-10EDC82CFD49}" srcOrd="0" destOrd="0" presId="urn:microsoft.com/office/officeart/2005/8/layout/hList7"/>
    <dgm:cxn modelId="{BAB55E06-D8D0-4F5E-952E-7AF9A9DA56D2}" type="presParOf" srcId="{BD4E6851-4D25-4542-99A0-E403DBE1483B}" destId="{5E6DE614-2ADB-48D9-B049-8565D876AB7D}" srcOrd="1" destOrd="0" presId="urn:microsoft.com/office/officeart/2005/8/layout/hList7"/>
    <dgm:cxn modelId="{0E086A16-7CC4-4566-9803-715BBD2DD11A}" type="presParOf" srcId="{5E6DE614-2ADB-48D9-B049-8565D876AB7D}" destId="{749DD76D-4199-41AB-BC66-6F76403691BD}" srcOrd="0" destOrd="0" presId="urn:microsoft.com/office/officeart/2005/8/layout/hList7"/>
    <dgm:cxn modelId="{03FBEF82-3302-46D6-A224-52DF82081022}" type="presParOf" srcId="{749DD76D-4199-41AB-BC66-6F76403691BD}" destId="{51D59F96-AED9-4110-B443-6886F04AA9D0}" srcOrd="0" destOrd="0" presId="urn:microsoft.com/office/officeart/2005/8/layout/hList7"/>
    <dgm:cxn modelId="{89B98E58-EE87-48D4-A16B-D31B16993390}" type="presParOf" srcId="{749DD76D-4199-41AB-BC66-6F76403691BD}" destId="{CC9268D8-CFE3-4AA0-882B-C672EDB0E897}" srcOrd="1" destOrd="0" presId="urn:microsoft.com/office/officeart/2005/8/layout/hList7"/>
    <dgm:cxn modelId="{ED65BCE2-6763-4839-8D67-472EF407983A}" type="presParOf" srcId="{749DD76D-4199-41AB-BC66-6F76403691BD}" destId="{CCC7400D-E3B4-4C86-B8DA-2286A55C361C}" srcOrd="2" destOrd="0" presId="urn:microsoft.com/office/officeart/2005/8/layout/hList7"/>
    <dgm:cxn modelId="{881074FE-CF4B-4D16-9096-A9AE1FEC24DF}" type="presParOf" srcId="{749DD76D-4199-41AB-BC66-6F76403691BD}" destId="{A4964200-C315-4BD4-A0C6-DFDB1BE6B978}" srcOrd="3" destOrd="0" presId="urn:microsoft.com/office/officeart/2005/8/layout/hList7"/>
    <dgm:cxn modelId="{7BF6AC60-3C98-4D8D-B75D-9974C609D50D}" type="presParOf" srcId="{5E6DE614-2ADB-48D9-B049-8565D876AB7D}" destId="{F0F9B8DC-F022-4D86-A43E-7CC05EE462B9}" srcOrd="1" destOrd="0" presId="urn:microsoft.com/office/officeart/2005/8/layout/hList7"/>
    <dgm:cxn modelId="{0436AEF4-6079-404E-862D-95AFD0350047}" type="presParOf" srcId="{5E6DE614-2ADB-48D9-B049-8565D876AB7D}" destId="{46E9F5D8-D297-447D-9036-EDA759559207}" srcOrd="2" destOrd="0" presId="urn:microsoft.com/office/officeart/2005/8/layout/hList7"/>
    <dgm:cxn modelId="{5E3BED51-A8F9-4FB7-BA1F-19673CA2FB60}" type="presParOf" srcId="{46E9F5D8-D297-447D-9036-EDA759559207}" destId="{0F1BB277-8EF7-484C-8B01-795A5CD12E7B}" srcOrd="0" destOrd="0" presId="urn:microsoft.com/office/officeart/2005/8/layout/hList7"/>
    <dgm:cxn modelId="{09034085-181E-461D-9DA9-A5C63A6363E6}" type="presParOf" srcId="{46E9F5D8-D297-447D-9036-EDA759559207}" destId="{4E74E2C9-B439-41C0-A1A8-0B5F67E90B51}" srcOrd="1" destOrd="0" presId="urn:microsoft.com/office/officeart/2005/8/layout/hList7"/>
    <dgm:cxn modelId="{76F7F31E-1EB8-43D3-9070-EB67E53D2585}" type="presParOf" srcId="{46E9F5D8-D297-447D-9036-EDA759559207}" destId="{2FE49103-398B-4036-8B9D-A138963164EC}" srcOrd="2" destOrd="0" presId="urn:microsoft.com/office/officeart/2005/8/layout/hList7"/>
    <dgm:cxn modelId="{D9640C1D-0F27-4610-B2D1-D43CAF5CA099}" type="presParOf" srcId="{46E9F5D8-D297-447D-9036-EDA759559207}" destId="{82B266CF-8085-45E9-BCB9-F1F8B7D1C4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1C6F6-DCDC-46A7-B02B-14BDFD8C186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2EB3A7-94D4-4212-8DB5-2B9EACDBE482}">
      <dgm:prSet/>
      <dgm:spPr/>
      <dgm:t>
        <a:bodyPr/>
        <a:lstStyle/>
        <a:p>
          <a:r>
            <a:rPr lang="en-US" b="0" i="1" dirty="0"/>
            <a:t>Example: </a:t>
          </a:r>
          <a:r>
            <a:rPr lang="en-US" b="0" i="0" dirty="0"/>
            <a:t>Black Queer + Trans Organizing and HIV</a:t>
          </a:r>
          <a:endParaRPr lang="en-US" dirty="0"/>
        </a:p>
      </dgm:t>
    </dgm:pt>
    <dgm:pt modelId="{A2A99127-9509-46E5-A09E-4865743155A2}" type="parTrans" cxnId="{733C9D95-B040-489E-8267-E1DBB90EABD5}">
      <dgm:prSet/>
      <dgm:spPr/>
      <dgm:t>
        <a:bodyPr/>
        <a:lstStyle/>
        <a:p>
          <a:endParaRPr lang="en-US"/>
        </a:p>
      </dgm:t>
    </dgm:pt>
    <dgm:pt modelId="{0576B076-E724-4749-BE6D-3D9A96180CE9}" type="sibTrans" cxnId="{733C9D95-B040-489E-8267-E1DBB90EABD5}">
      <dgm:prSet/>
      <dgm:spPr/>
      <dgm:t>
        <a:bodyPr/>
        <a:lstStyle/>
        <a:p>
          <a:endParaRPr lang="en-US"/>
        </a:p>
      </dgm:t>
    </dgm:pt>
    <dgm:pt modelId="{6D3D156D-F1B2-47CC-89A9-51EDBEC9D4C8}">
      <dgm:prSet/>
      <dgm:spPr/>
      <dgm:t>
        <a:bodyPr/>
        <a:lstStyle/>
        <a:p>
          <a:r>
            <a:rPr lang="en-US" b="0" i="1" dirty="0"/>
            <a:t>Example</a:t>
          </a:r>
          <a:r>
            <a:rPr lang="en-US" b="0" i="0" dirty="0"/>
            <a:t>: Black Women, Reproductive Justice, and HIV</a:t>
          </a:r>
          <a:endParaRPr lang="en-US" dirty="0"/>
        </a:p>
      </dgm:t>
    </dgm:pt>
    <dgm:pt modelId="{B9428E02-19B2-4D39-8A7E-F689E0757F53}" type="parTrans" cxnId="{097A330A-4810-4ABB-9AA5-0DB55DFE00CE}">
      <dgm:prSet/>
      <dgm:spPr/>
      <dgm:t>
        <a:bodyPr/>
        <a:lstStyle/>
        <a:p>
          <a:endParaRPr lang="en-US"/>
        </a:p>
      </dgm:t>
    </dgm:pt>
    <dgm:pt modelId="{CEDD6C81-31B9-4AF1-B097-480BF65BF265}" type="sibTrans" cxnId="{097A330A-4810-4ABB-9AA5-0DB55DFE00CE}">
      <dgm:prSet/>
      <dgm:spPr/>
      <dgm:t>
        <a:bodyPr/>
        <a:lstStyle/>
        <a:p>
          <a:endParaRPr lang="en-US"/>
        </a:p>
      </dgm:t>
    </dgm:pt>
    <dgm:pt modelId="{034AD9AF-8EA4-4EBA-A60A-4DE7BF64C65A}">
      <dgm:prSet/>
      <dgm:spPr/>
      <dgm:t>
        <a:bodyPr/>
        <a:lstStyle/>
        <a:p>
          <a:r>
            <a:rPr lang="en-US" i="1" dirty="0"/>
            <a:t>Example: </a:t>
          </a:r>
          <a:r>
            <a:rPr lang="en-US" dirty="0"/>
            <a:t>Abolition, Decriminalization, and HIV</a:t>
          </a:r>
        </a:p>
      </dgm:t>
    </dgm:pt>
    <dgm:pt modelId="{3C450C77-8269-417C-BD73-CACCA76F5EC1}" type="parTrans" cxnId="{DFBAC5DE-6D51-4DE0-A994-8534193A9373}">
      <dgm:prSet/>
      <dgm:spPr/>
      <dgm:t>
        <a:bodyPr/>
        <a:lstStyle/>
        <a:p>
          <a:endParaRPr lang="en-US"/>
        </a:p>
      </dgm:t>
    </dgm:pt>
    <dgm:pt modelId="{96F2972D-3CE1-44CC-AA8E-A4422F253400}" type="sibTrans" cxnId="{DFBAC5DE-6D51-4DE0-A994-8534193A9373}">
      <dgm:prSet/>
      <dgm:spPr/>
      <dgm:t>
        <a:bodyPr/>
        <a:lstStyle/>
        <a:p>
          <a:endParaRPr lang="en-US"/>
        </a:p>
      </dgm:t>
    </dgm:pt>
    <dgm:pt modelId="{0FF10665-68E8-412D-B2E2-419ECF4F8627}">
      <dgm:prSet/>
      <dgm:spPr/>
      <dgm:t>
        <a:bodyPr/>
        <a:lstStyle/>
        <a:p>
          <a:r>
            <a:rPr lang="en-US" i="1" dirty="0"/>
            <a:t>Example: </a:t>
          </a:r>
          <a:r>
            <a:rPr lang="en-US" dirty="0"/>
            <a:t>Disability Justice and HIV</a:t>
          </a:r>
        </a:p>
      </dgm:t>
    </dgm:pt>
    <dgm:pt modelId="{23CE8E9B-8A6D-4BB3-84F0-8629C97299CB}" type="parTrans" cxnId="{63F78DD6-1A81-48AA-A125-1D8A85D08D0A}">
      <dgm:prSet/>
      <dgm:spPr/>
      <dgm:t>
        <a:bodyPr/>
        <a:lstStyle/>
        <a:p>
          <a:endParaRPr lang="en-US"/>
        </a:p>
      </dgm:t>
    </dgm:pt>
    <dgm:pt modelId="{FF133FA1-E46C-4BF0-A4C0-A2551A9243BE}" type="sibTrans" cxnId="{63F78DD6-1A81-48AA-A125-1D8A85D08D0A}">
      <dgm:prSet/>
      <dgm:spPr/>
      <dgm:t>
        <a:bodyPr/>
        <a:lstStyle/>
        <a:p>
          <a:endParaRPr lang="en-US"/>
        </a:p>
      </dgm:t>
    </dgm:pt>
    <dgm:pt modelId="{8CDBFC51-A455-4FF7-885D-7D0D60886948}" type="pres">
      <dgm:prSet presAssocID="{3A61C6F6-DCDC-46A7-B02B-14BDFD8C1868}" presName="linear" presStyleCnt="0">
        <dgm:presLayoutVars>
          <dgm:animLvl val="lvl"/>
          <dgm:resizeHandles val="exact"/>
        </dgm:presLayoutVars>
      </dgm:prSet>
      <dgm:spPr/>
    </dgm:pt>
    <dgm:pt modelId="{F98A53C1-1949-4653-8DEA-1D1383AB158E}" type="pres">
      <dgm:prSet presAssocID="{E62EB3A7-94D4-4212-8DB5-2B9EACDBE482}" presName="parentText" presStyleLbl="node1" presStyleIdx="0" presStyleCnt="4" custLinFactNeighborY="-18098">
        <dgm:presLayoutVars>
          <dgm:chMax val="0"/>
          <dgm:bulletEnabled val="1"/>
        </dgm:presLayoutVars>
      </dgm:prSet>
      <dgm:spPr/>
    </dgm:pt>
    <dgm:pt modelId="{78913BA6-D0FD-48A6-AA9F-5C6E16BB32C2}" type="pres">
      <dgm:prSet presAssocID="{0576B076-E724-4749-BE6D-3D9A96180CE9}" presName="spacer" presStyleCnt="0"/>
      <dgm:spPr/>
    </dgm:pt>
    <dgm:pt modelId="{C4B21C59-778C-4966-9664-5B6725D4208C}" type="pres">
      <dgm:prSet presAssocID="{6D3D156D-F1B2-47CC-89A9-51EDBEC9D4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B4E1A5-A50C-40E9-8F9A-230DD35F0903}" type="pres">
      <dgm:prSet presAssocID="{CEDD6C81-31B9-4AF1-B097-480BF65BF265}" presName="spacer" presStyleCnt="0"/>
      <dgm:spPr/>
    </dgm:pt>
    <dgm:pt modelId="{654398B0-409A-42F7-A95E-6C59195040E5}" type="pres">
      <dgm:prSet presAssocID="{034AD9AF-8EA4-4EBA-A60A-4DE7BF64C6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D03590-3449-429A-995D-FF9C7D270FCC}" type="pres">
      <dgm:prSet presAssocID="{96F2972D-3CE1-44CC-AA8E-A4422F253400}" presName="spacer" presStyleCnt="0"/>
      <dgm:spPr/>
    </dgm:pt>
    <dgm:pt modelId="{CFEF0B80-378E-4C52-A1C6-656A73884350}" type="pres">
      <dgm:prSet presAssocID="{0FF10665-68E8-412D-B2E2-419ECF4F86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7A330A-4810-4ABB-9AA5-0DB55DFE00CE}" srcId="{3A61C6F6-DCDC-46A7-B02B-14BDFD8C1868}" destId="{6D3D156D-F1B2-47CC-89A9-51EDBEC9D4C8}" srcOrd="1" destOrd="0" parTransId="{B9428E02-19B2-4D39-8A7E-F689E0757F53}" sibTransId="{CEDD6C81-31B9-4AF1-B097-480BF65BF265}"/>
    <dgm:cxn modelId="{60FF3B11-171D-4671-B9D6-57B3F036A7C0}" type="presOf" srcId="{6D3D156D-F1B2-47CC-89A9-51EDBEC9D4C8}" destId="{C4B21C59-778C-4966-9664-5B6725D4208C}" srcOrd="0" destOrd="0" presId="urn:microsoft.com/office/officeart/2005/8/layout/vList2"/>
    <dgm:cxn modelId="{87CF653E-2AD7-4680-B3CD-5FC66609C8C5}" type="presOf" srcId="{E62EB3A7-94D4-4212-8DB5-2B9EACDBE482}" destId="{F98A53C1-1949-4653-8DEA-1D1383AB158E}" srcOrd="0" destOrd="0" presId="urn:microsoft.com/office/officeart/2005/8/layout/vList2"/>
    <dgm:cxn modelId="{7F0C478D-9F97-4E22-BFBA-387F0BA0F7E1}" type="presOf" srcId="{0FF10665-68E8-412D-B2E2-419ECF4F8627}" destId="{CFEF0B80-378E-4C52-A1C6-656A73884350}" srcOrd="0" destOrd="0" presId="urn:microsoft.com/office/officeart/2005/8/layout/vList2"/>
    <dgm:cxn modelId="{733C9D95-B040-489E-8267-E1DBB90EABD5}" srcId="{3A61C6F6-DCDC-46A7-B02B-14BDFD8C1868}" destId="{E62EB3A7-94D4-4212-8DB5-2B9EACDBE482}" srcOrd="0" destOrd="0" parTransId="{A2A99127-9509-46E5-A09E-4865743155A2}" sibTransId="{0576B076-E724-4749-BE6D-3D9A96180CE9}"/>
    <dgm:cxn modelId="{F52DD4A4-DA82-4D43-B072-AFBAE2AB39A9}" type="presOf" srcId="{3A61C6F6-DCDC-46A7-B02B-14BDFD8C1868}" destId="{8CDBFC51-A455-4FF7-885D-7D0D60886948}" srcOrd="0" destOrd="0" presId="urn:microsoft.com/office/officeart/2005/8/layout/vList2"/>
    <dgm:cxn modelId="{A70C5BCE-69CD-4F1B-AB4D-B72D7382C2B8}" type="presOf" srcId="{034AD9AF-8EA4-4EBA-A60A-4DE7BF64C65A}" destId="{654398B0-409A-42F7-A95E-6C59195040E5}" srcOrd="0" destOrd="0" presId="urn:microsoft.com/office/officeart/2005/8/layout/vList2"/>
    <dgm:cxn modelId="{63F78DD6-1A81-48AA-A125-1D8A85D08D0A}" srcId="{3A61C6F6-DCDC-46A7-B02B-14BDFD8C1868}" destId="{0FF10665-68E8-412D-B2E2-419ECF4F8627}" srcOrd="3" destOrd="0" parTransId="{23CE8E9B-8A6D-4BB3-84F0-8629C97299CB}" sibTransId="{FF133FA1-E46C-4BF0-A4C0-A2551A9243BE}"/>
    <dgm:cxn modelId="{DFBAC5DE-6D51-4DE0-A994-8534193A9373}" srcId="{3A61C6F6-DCDC-46A7-B02B-14BDFD8C1868}" destId="{034AD9AF-8EA4-4EBA-A60A-4DE7BF64C65A}" srcOrd="2" destOrd="0" parTransId="{3C450C77-8269-417C-BD73-CACCA76F5EC1}" sibTransId="{96F2972D-3CE1-44CC-AA8E-A4422F253400}"/>
    <dgm:cxn modelId="{EF53D36C-845A-408C-94C3-2041B726F9FC}" type="presParOf" srcId="{8CDBFC51-A455-4FF7-885D-7D0D60886948}" destId="{F98A53C1-1949-4653-8DEA-1D1383AB158E}" srcOrd="0" destOrd="0" presId="urn:microsoft.com/office/officeart/2005/8/layout/vList2"/>
    <dgm:cxn modelId="{CF509EC5-D3EE-46E2-93E9-88026AAEC22D}" type="presParOf" srcId="{8CDBFC51-A455-4FF7-885D-7D0D60886948}" destId="{78913BA6-D0FD-48A6-AA9F-5C6E16BB32C2}" srcOrd="1" destOrd="0" presId="urn:microsoft.com/office/officeart/2005/8/layout/vList2"/>
    <dgm:cxn modelId="{D9638BC7-5618-4043-ABA8-77998F64BC72}" type="presParOf" srcId="{8CDBFC51-A455-4FF7-885D-7D0D60886948}" destId="{C4B21C59-778C-4966-9664-5B6725D4208C}" srcOrd="2" destOrd="0" presId="urn:microsoft.com/office/officeart/2005/8/layout/vList2"/>
    <dgm:cxn modelId="{9603636B-71D8-4563-92B1-7C52A2F0C58A}" type="presParOf" srcId="{8CDBFC51-A455-4FF7-885D-7D0D60886948}" destId="{13B4E1A5-A50C-40E9-8F9A-230DD35F0903}" srcOrd="3" destOrd="0" presId="urn:microsoft.com/office/officeart/2005/8/layout/vList2"/>
    <dgm:cxn modelId="{23E78DB1-096A-4B67-BFBC-BD3B06E7B1A3}" type="presParOf" srcId="{8CDBFC51-A455-4FF7-885D-7D0D60886948}" destId="{654398B0-409A-42F7-A95E-6C59195040E5}" srcOrd="4" destOrd="0" presId="urn:microsoft.com/office/officeart/2005/8/layout/vList2"/>
    <dgm:cxn modelId="{ED18EDE5-935E-4CFD-9E4D-C06216ED5723}" type="presParOf" srcId="{8CDBFC51-A455-4FF7-885D-7D0D60886948}" destId="{C7D03590-3449-429A-995D-FF9C7D270FCC}" srcOrd="5" destOrd="0" presId="urn:microsoft.com/office/officeart/2005/8/layout/vList2"/>
    <dgm:cxn modelId="{F4B7883C-10F1-45FF-A3F9-0B607231AF95}" type="presParOf" srcId="{8CDBFC51-A455-4FF7-885D-7D0D60886948}" destId="{CFEF0B80-378E-4C52-A1C6-656A738843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542F3-4AA4-4C31-B964-EF2D3D07486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9A769C-57B2-490E-9603-4DCFDAE7FA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Centering at the Margins</a:t>
          </a:r>
          <a:endParaRPr lang="en-US" dirty="0"/>
        </a:p>
      </dgm:t>
    </dgm:pt>
    <dgm:pt modelId="{5C3838D7-CFB4-4488-8FA7-7FB5D173B455}" type="parTrans" cxnId="{1762FE2A-7ABD-4309-896C-0CDCB836BD3F}">
      <dgm:prSet/>
      <dgm:spPr/>
      <dgm:t>
        <a:bodyPr/>
        <a:lstStyle/>
        <a:p>
          <a:endParaRPr lang="en-US"/>
        </a:p>
      </dgm:t>
    </dgm:pt>
    <dgm:pt modelId="{1E4C3D2D-16C8-4322-8221-5A80BAE64E27}" type="sibTrans" cxnId="{1762FE2A-7ABD-4309-896C-0CDCB836BD3F}">
      <dgm:prSet/>
      <dgm:spPr/>
      <dgm:t>
        <a:bodyPr/>
        <a:lstStyle/>
        <a:p>
          <a:endParaRPr lang="en-US"/>
        </a:p>
      </dgm:t>
    </dgm:pt>
    <dgm:pt modelId="{37D92A15-777B-4CFD-A203-A9EF77850E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Counter-Storytelling</a:t>
          </a:r>
          <a:endParaRPr lang="en-US"/>
        </a:p>
      </dgm:t>
    </dgm:pt>
    <dgm:pt modelId="{BE9E2D59-45DB-4016-AE46-E9573859C9C6}" type="parTrans" cxnId="{B79CF5E9-7B41-427C-84FB-0925367FD45F}">
      <dgm:prSet/>
      <dgm:spPr/>
      <dgm:t>
        <a:bodyPr/>
        <a:lstStyle/>
        <a:p>
          <a:endParaRPr lang="en-US"/>
        </a:p>
      </dgm:t>
    </dgm:pt>
    <dgm:pt modelId="{F588D6EC-09DB-4E70-A66D-4EE8187FF2B0}" type="sibTrans" cxnId="{B79CF5E9-7B41-427C-84FB-0925367FD45F}">
      <dgm:prSet/>
      <dgm:spPr/>
      <dgm:t>
        <a:bodyPr/>
        <a:lstStyle/>
        <a:p>
          <a:endParaRPr lang="en-US"/>
        </a:p>
      </dgm:t>
    </dgm:pt>
    <dgm:pt modelId="{E20A86FC-BC76-46DD-9139-316BC48F52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Voice</a:t>
          </a:r>
          <a:endParaRPr lang="en-US" dirty="0"/>
        </a:p>
      </dgm:t>
    </dgm:pt>
    <dgm:pt modelId="{1295E258-2FAA-4A9C-B5D7-880C2A601A32}" type="parTrans" cxnId="{2AB07136-8A12-4257-B5F7-B8797858BB91}">
      <dgm:prSet/>
      <dgm:spPr/>
      <dgm:t>
        <a:bodyPr/>
        <a:lstStyle/>
        <a:p>
          <a:endParaRPr lang="en-US"/>
        </a:p>
      </dgm:t>
    </dgm:pt>
    <dgm:pt modelId="{DC6D33CD-DCB3-4150-8A53-EF7F102FAD24}" type="sibTrans" cxnId="{2AB07136-8A12-4257-B5F7-B8797858BB91}">
      <dgm:prSet/>
      <dgm:spPr/>
      <dgm:t>
        <a:bodyPr/>
        <a:lstStyle/>
        <a:p>
          <a:endParaRPr lang="en-US"/>
        </a:p>
      </dgm:t>
    </dgm:pt>
    <dgm:pt modelId="{2CEDE0C9-F327-4B25-98B0-29B33E217B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Assets-Based Lens</a:t>
          </a:r>
        </a:p>
      </dgm:t>
    </dgm:pt>
    <dgm:pt modelId="{2ED9D812-9044-40EB-BC45-46366E05A451}" type="parTrans" cxnId="{55E82456-3FA3-4E7F-A7D5-87D288331ACD}">
      <dgm:prSet/>
      <dgm:spPr/>
      <dgm:t>
        <a:bodyPr/>
        <a:lstStyle/>
        <a:p>
          <a:endParaRPr lang="en-US"/>
        </a:p>
      </dgm:t>
    </dgm:pt>
    <dgm:pt modelId="{D25E1A6D-D67D-4D5E-A5D6-308E1059A624}" type="sibTrans" cxnId="{55E82456-3FA3-4E7F-A7D5-87D288331ACD}">
      <dgm:prSet/>
      <dgm:spPr/>
      <dgm:t>
        <a:bodyPr/>
        <a:lstStyle/>
        <a:p>
          <a:endParaRPr lang="en-US"/>
        </a:p>
      </dgm:t>
    </dgm:pt>
    <dgm:pt modelId="{423400AE-090F-4451-AF50-54C9594B0A4E}" type="pres">
      <dgm:prSet presAssocID="{B30542F3-4AA4-4C31-B964-EF2D3D074864}" presName="root" presStyleCnt="0">
        <dgm:presLayoutVars>
          <dgm:dir/>
          <dgm:resizeHandles val="exact"/>
        </dgm:presLayoutVars>
      </dgm:prSet>
      <dgm:spPr/>
    </dgm:pt>
    <dgm:pt modelId="{BDC04016-0B3F-41DA-A228-F3D009EF43C4}" type="pres">
      <dgm:prSet presAssocID="{049A769C-57B2-490E-9603-4DCFDAE7FA77}" presName="compNode" presStyleCnt="0"/>
      <dgm:spPr/>
    </dgm:pt>
    <dgm:pt modelId="{7E59A543-8C97-43B1-94D8-A94B30535026}" type="pres">
      <dgm:prSet presAssocID="{049A769C-57B2-490E-9603-4DCFDAE7FA77}" presName="iconBgRect" presStyleLbl="bgShp" presStyleIdx="0" presStyleCnt="4"/>
      <dgm:spPr/>
    </dgm:pt>
    <dgm:pt modelId="{D7A6CB66-2F1E-44E4-896F-2E13EA16FCBB}" type="pres">
      <dgm:prSet presAssocID="{049A769C-57B2-490E-9603-4DCFDAE7FA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ometer Middle with solid fill"/>
        </a:ext>
      </dgm:extLst>
    </dgm:pt>
    <dgm:pt modelId="{C6B4AB85-59DF-465C-9398-0A1D827E6F5F}" type="pres">
      <dgm:prSet presAssocID="{049A769C-57B2-490E-9603-4DCFDAE7FA77}" presName="spaceRect" presStyleCnt="0"/>
      <dgm:spPr/>
    </dgm:pt>
    <dgm:pt modelId="{1D57D072-60D5-4B9F-88AB-FB5D26C1289F}" type="pres">
      <dgm:prSet presAssocID="{049A769C-57B2-490E-9603-4DCFDAE7FA77}" presName="textRect" presStyleLbl="revTx" presStyleIdx="0" presStyleCnt="4">
        <dgm:presLayoutVars>
          <dgm:chMax val="1"/>
          <dgm:chPref val="1"/>
        </dgm:presLayoutVars>
      </dgm:prSet>
      <dgm:spPr/>
    </dgm:pt>
    <dgm:pt modelId="{32B6BFCE-3549-4AD1-8092-44C02D9883D2}" type="pres">
      <dgm:prSet presAssocID="{1E4C3D2D-16C8-4322-8221-5A80BAE64E27}" presName="sibTrans" presStyleCnt="0"/>
      <dgm:spPr/>
    </dgm:pt>
    <dgm:pt modelId="{EEC00E79-A557-4A89-89C5-E3D73BEA8875}" type="pres">
      <dgm:prSet presAssocID="{37D92A15-777B-4CFD-A203-A9EF77850E83}" presName="compNode" presStyleCnt="0"/>
      <dgm:spPr/>
    </dgm:pt>
    <dgm:pt modelId="{ADB8706C-A0C5-406D-A4D3-8BA729D07BC9}" type="pres">
      <dgm:prSet presAssocID="{37D92A15-777B-4CFD-A203-A9EF77850E83}" presName="iconBgRect" presStyleLbl="bgShp" presStyleIdx="1" presStyleCnt="4"/>
      <dgm:spPr/>
    </dgm:pt>
    <dgm:pt modelId="{C9523260-F123-4952-B1D2-80576ED8BB42}" type="pres">
      <dgm:prSet presAssocID="{37D92A15-777B-4CFD-A203-A9EF77850E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BB03EA6-30BC-4F5D-B053-0A16D6FB3906}" type="pres">
      <dgm:prSet presAssocID="{37D92A15-777B-4CFD-A203-A9EF77850E83}" presName="spaceRect" presStyleCnt="0"/>
      <dgm:spPr/>
    </dgm:pt>
    <dgm:pt modelId="{DE923BF9-B8CD-43A2-9B60-694F1D019660}" type="pres">
      <dgm:prSet presAssocID="{37D92A15-777B-4CFD-A203-A9EF77850E83}" presName="textRect" presStyleLbl="revTx" presStyleIdx="1" presStyleCnt="4">
        <dgm:presLayoutVars>
          <dgm:chMax val="1"/>
          <dgm:chPref val="1"/>
        </dgm:presLayoutVars>
      </dgm:prSet>
      <dgm:spPr/>
    </dgm:pt>
    <dgm:pt modelId="{7E57EA6D-AF69-4685-A6B4-0F52D0A69316}" type="pres">
      <dgm:prSet presAssocID="{F588D6EC-09DB-4E70-A66D-4EE8187FF2B0}" presName="sibTrans" presStyleCnt="0"/>
      <dgm:spPr/>
    </dgm:pt>
    <dgm:pt modelId="{62D4D510-450A-46A0-9CE9-7251EF97FEB3}" type="pres">
      <dgm:prSet presAssocID="{E20A86FC-BC76-46DD-9139-316BC48F5209}" presName="compNode" presStyleCnt="0"/>
      <dgm:spPr/>
    </dgm:pt>
    <dgm:pt modelId="{7716AB45-4514-41B6-9BEB-3B8855E74F53}" type="pres">
      <dgm:prSet presAssocID="{E20A86FC-BC76-46DD-9139-316BC48F5209}" presName="iconBgRect" presStyleLbl="bgShp" presStyleIdx="2" presStyleCnt="4"/>
      <dgm:spPr/>
    </dgm:pt>
    <dgm:pt modelId="{88D7F3A5-EB7C-461D-AD8E-A065B3E215A4}" type="pres">
      <dgm:prSet presAssocID="{E20A86FC-BC76-46DD-9139-316BC48F52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90128B5B-6430-42C0-B338-B2A8835A161A}" type="pres">
      <dgm:prSet presAssocID="{E20A86FC-BC76-46DD-9139-316BC48F5209}" presName="spaceRect" presStyleCnt="0"/>
      <dgm:spPr/>
    </dgm:pt>
    <dgm:pt modelId="{D507A242-2FCC-4079-972C-D1997284AD26}" type="pres">
      <dgm:prSet presAssocID="{E20A86FC-BC76-46DD-9139-316BC48F5209}" presName="textRect" presStyleLbl="revTx" presStyleIdx="2" presStyleCnt="4">
        <dgm:presLayoutVars>
          <dgm:chMax val="1"/>
          <dgm:chPref val="1"/>
        </dgm:presLayoutVars>
      </dgm:prSet>
      <dgm:spPr/>
    </dgm:pt>
    <dgm:pt modelId="{EF2407D8-9181-4509-8049-3BD1B98CF1C6}" type="pres">
      <dgm:prSet presAssocID="{DC6D33CD-DCB3-4150-8A53-EF7F102FAD24}" presName="sibTrans" presStyleCnt="0"/>
      <dgm:spPr/>
    </dgm:pt>
    <dgm:pt modelId="{4776B954-8017-4722-A5C0-3B60DF4342D0}" type="pres">
      <dgm:prSet presAssocID="{2CEDE0C9-F327-4B25-98B0-29B33E217B35}" presName="compNode" presStyleCnt="0"/>
      <dgm:spPr/>
    </dgm:pt>
    <dgm:pt modelId="{74CFA401-12CC-4E96-8E10-0DFFF3D861B2}" type="pres">
      <dgm:prSet presAssocID="{2CEDE0C9-F327-4B25-98B0-29B33E217B35}" presName="iconBgRect" presStyleLbl="bgShp" presStyleIdx="3" presStyleCnt="4"/>
      <dgm:spPr/>
    </dgm:pt>
    <dgm:pt modelId="{D7480CA0-E3C4-449B-A3E7-1332C30B8804}" type="pres">
      <dgm:prSet presAssocID="{2CEDE0C9-F327-4B25-98B0-29B33E217B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Follow with solid fill"/>
        </a:ext>
      </dgm:extLst>
    </dgm:pt>
    <dgm:pt modelId="{9DCA1471-7BB2-4A11-9DBE-6091582036EE}" type="pres">
      <dgm:prSet presAssocID="{2CEDE0C9-F327-4B25-98B0-29B33E217B35}" presName="spaceRect" presStyleCnt="0"/>
      <dgm:spPr/>
    </dgm:pt>
    <dgm:pt modelId="{ACC405B3-49F2-413C-A788-32B39D1A2497}" type="pres">
      <dgm:prSet presAssocID="{2CEDE0C9-F327-4B25-98B0-29B33E217B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62FE2A-7ABD-4309-896C-0CDCB836BD3F}" srcId="{B30542F3-4AA4-4C31-B964-EF2D3D074864}" destId="{049A769C-57B2-490E-9603-4DCFDAE7FA77}" srcOrd="0" destOrd="0" parTransId="{5C3838D7-CFB4-4488-8FA7-7FB5D173B455}" sibTransId="{1E4C3D2D-16C8-4322-8221-5A80BAE64E27}"/>
    <dgm:cxn modelId="{B5985932-0EE9-4302-8900-38399CD23ADC}" type="presOf" srcId="{B30542F3-4AA4-4C31-B964-EF2D3D074864}" destId="{423400AE-090F-4451-AF50-54C9594B0A4E}" srcOrd="0" destOrd="0" presId="urn:microsoft.com/office/officeart/2018/5/layout/IconCircleLabelList"/>
    <dgm:cxn modelId="{2AB07136-8A12-4257-B5F7-B8797858BB91}" srcId="{B30542F3-4AA4-4C31-B964-EF2D3D074864}" destId="{E20A86FC-BC76-46DD-9139-316BC48F5209}" srcOrd="2" destOrd="0" parTransId="{1295E258-2FAA-4A9C-B5D7-880C2A601A32}" sibTransId="{DC6D33CD-DCB3-4150-8A53-EF7F102FAD24}"/>
    <dgm:cxn modelId="{2A8D5445-EBBD-4FDF-9D75-91927DA402C8}" type="presOf" srcId="{2CEDE0C9-F327-4B25-98B0-29B33E217B35}" destId="{ACC405B3-49F2-413C-A788-32B39D1A2497}" srcOrd="0" destOrd="0" presId="urn:microsoft.com/office/officeart/2018/5/layout/IconCircleLabelList"/>
    <dgm:cxn modelId="{55E82456-3FA3-4E7F-A7D5-87D288331ACD}" srcId="{B30542F3-4AA4-4C31-B964-EF2D3D074864}" destId="{2CEDE0C9-F327-4B25-98B0-29B33E217B35}" srcOrd="3" destOrd="0" parTransId="{2ED9D812-9044-40EB-BC45-46366E05A451}" sibTransId="{D25E1A6D-D67D-4D5E-A5D6-308E1059A624}"/>
    <dgm:cxn modelId="{AACD1EC0-1B2B-4DE6-97AA-D42A4F2AE119}" type="presOf" srcId="{049A769C-57B2-490E-9603-4DCFDAE7FA77}" destId="{1D57D072-60D5-4B9F-88AB-FB5D26C1289F}" srcOrd="0" destOrd="0" presId="urn:microsoft.com/office/officeart/2018/5/layout/IconCircleLabelList"/>
    <dgm:cxn modelId="{EB67F4C3-71BF-4D8A-8548-E991DA949409}" type="presOf" srcId="{E20A86FC-BC76-46DD-9139-316BC48F5209}" destId="{D507A242-2FCC-4079-972C-D1997284AD26}" srcOrd="0" destOrd="0" presId="urn:microsoft.com/office/officeart/2018/5/layout/IconCircleLabelList"/>
    <dgm:cxn modelId="{BCFED4DD-D3D9-47B4-AF6D-F8B15D6A0DB5}" type="presOf" srcId="{37D92A15-777B-4CFD-A203-A9EF77850E83}" destId="{DE923BF9-B8CD-43A2-9B60-694F1D019660}" srcOrd="0" destOrd="0" presId="urn:microsoft.com/office/officeart/2018/5/layout/IconCircleLabelList"/>
    <dgm:cxn modelId="{B79CF5E9-7B41-427C-84FB-0925367FD45F}" srcId="{B30542F3-4AA4-4C31-B964-EF2D3D074864}" destId="{37D92A15-777B-4CFD-A203-A9EF77850E83}" srcOrd="1" destOrd="0" parTransId="{BE9E2D59-45DB-4016-AE46-E9573859C9C6}" sibTransId="{F588D6EC-09DB-4E70-A66D-4EE8187FF2B0}"/>
    <dgm:cxn modelId="{746A9A0F-3708-4619-9CBC-0BAB455E38BB}" type="presParOf" srcId="{423400AE-090F-4451-AF50-54C9594B0A4E}" destId="{BDC04016-0B3F-41DA-A228-F3D009EF43C4}" srcOrd="0" destOrd="0" presId="urn:microsoft.com/office/officeart/2018/5/layout/IconCircleLabelList"/>
    <dgm:cxn modelId="{4AFD7891-051C-4FFC-B0FE-4A8F4E22A3E6}" type="presParOf" srcId="{BDC04016-0B3F-41DA-A228-F3D009EF43C4}" destId="{7E59A543-8C97-43B1-94D8-A94B30535026}" srcOrd="0" destOrd="0" presId="urn:microsoft.com/office/officeart/2018/5/layout/IconCircleLabelList"/>
    <dgm:cxn modelId="{6CEC9819-B67D-41AA-A2D3-9ACD6953AB26}" type="presParOf" srcId="{BDC04016-0B3F-41DA-A228-F3D009EF43C4}" destId="{D7A6CB66-2F1E-44E4-896F-2E13EA16FCBB}" srcOrd="1" destOrd="0" presId="urn:microsoft.com/office/officeart/2018/5/layout/IconCircleLabelList"/>
    <dgm:cxn modelId="{2B18F222-E7FC-44DF-98BB-05628D85D433}" type="presParOf" srcId="{BDC04016-0B3F-41DA-A228-F3D009EF43C4}" destId="{C6B4AB85-59DF-465C-9398-0A1D827E6F5F}" srcOrd="2" destOrd="0" presId="urn:microsoft.com/office/officeart/2018/5/layout/IconCircleLabelList"/>
    <dgm:cxn modelId="{DF76C3E1-903F-4364-B675-95C73696A1D9}" type="presParOf" srcId="{BDC04016-0B3F-41DA-A228-F3D009EF43C4}" destId="{1D57D072-60D5-4B9F-88AB-FB5D26C1289F}" srcOrd="3" destOrd="0" presId="urn:microsoft.com/office/officeart/2018/5/layout/IconCircleLabelList"/>
    <dgm:cxn modelId="{4914C6A7-F960-44FC-ACB6-756D0AD28B27}" type="presParOf" srcId="{423400AE-090F-4451-AF50-54C9594B0A4E}" destId="{32B6BFCE-3549-4AD1-8092-44C02D9883D2}" srcOrd="1" destOrd="0" presId="urn:microsoft.com/office/officeart/2018/5/layout/IconCircleLabelList"/>
    <dgm:cxn modelId="{34DFCE89-DA3B-451D-80BF-AFA7C63564BA}" type="presParOf" srcId="{423400AE-090F-4451-AF50-54C9594B0A4E}" destId="{EEC00E79-A557-4A89-89C5-E3D73BEA8875}" srcOrd="2" destOrd="0" presId="urn:microsoft.com/office/officeart/2018/5/layout/IconCircleLabelList"/>
    <dgm:cxn modelId="{C117D067-086A-4D5C-81BD-72F1F8913594}" type="presParOf" srcId="{EEC00E79-A557-4A89-89C5-E3D73BEA8875}" destId="{ADB8706C-A0C5-406D-A4D3-8BA729D07BC9}" srcOrd="0" destOrd="0" presId="urn:microsoft.com/office/officeart/2018/5/layout/IconCircleLabelList"/>
    <dgm:cxn modelId="{5965CD1B-06E6-42D1-962B-F2C850C2A668}" type="presParOf" srcId="{EEC00E79-A557-4A89-89C5-E3D73BEA8875}" destId="{C9523260-F123-4952-B1D2-80576ED8BB42}" srcOrd="1" destOrd="0" presId="urn:microsoft.com/office/officeart/2018/5/layout/IconCircleLabelList"/>
    <dgm:cxn modelId="{71F5F25C-1D19-4038-AB88-C5D91604476F}" type="presParOf" srcId="{EEC00E79-A557-4A89-89C5-E3D73BEA8875}" destId="{FBB03EA6-30BC-4F5D-B053-0A16D6FB3906}" srcOrd="2" destOrd="0" presId="urn:microsoft.com/office/officeart/2018/5/layout/IconCircleLabelList"/>
    <dgm:cxn modelId="{BB6F69B9-5614-413F-BE0E-BD8A93B71E08}" type="presParOf" srcId="{EEC00E79-A557-4A89-89C5-E3D73BEA8875}" destId="{DE923BF9-B8CD-43A2-9B60-694F1D019660}" srcOrd="3" destOrd="0" presId="urn:microsoft.com/office/officeart/2018/5/layout/IconCircleLabelList"/>
    <dgm:cxn modelId="{A2280431-ADCA-448D-A4FA-DB5118725DB7}" type="presParOf" srcId="{423400AE-090F-4451-AF50-54C9594B0A4E}" destId="{7E57EA6D-AF69-4685-A6B4-0F52D0A69316}" srcOrd="3" destOrd="0" presId="urn:microsoft.com/office/officeart/2018/5/layout/IconCircleLabelList"/>
    <dgm:cxn modelId="{51C30411-1D76-4E93-9008-78BFC0257D30}" type="presParOf" srcId="{423400AE-090F-4451-AF50-54C9594B0A4E}" destId="{62D4D510-450A-46A0-9CE9-7251EF97FEB3}" srcOrd="4" destOrd="0" presId="urn:microsoft.com/office/officeart/2018/5/layout/IconCircleLabelList"/>
    <dgm:cxn modelId="{C0AFDEA8-3FD5-44B6-BC40-1786D88368B4}" type="presParOf" srcId="{62D4D510-450A-46A0-9CE9-7251EF97FEB3}" destId="{7716AB45-4514-41B6-9BEB-3B8855E74F53}" srcOrd="0" destOrd="0" presId="urn:microsoft.com/office/officeart/2018/5/layout/IconCircleLabelList"/>
    <dgm:cxn modelId="{372E224E-33D0-45E6-98AE-83E095D88225}" type="presParOf" srcId="{62D4D510-450A-46A0-9CE9-7251EF97FEB3}" destId="{88D7F3A5-EB7C-461D-AD8E-A065B3E215A4}" srcOrd="1" destOrd="0" presId="urn:microsoft.com/office/officeart/2018/5/layout/IconCircleLabelList"/>
    <dgm:cxn modelId="{C400201E-4E0D-4DC4-84AF-9B3CC37352D4}" type="presParOf" srcId="{62D4D510-450A-46A0-9CE9-7251EF97FEB3}" destId="{90128B5B-6430-42C0-B338-B2A8835A161A}" srcOrd="2" destOrd="0" presId="urn:microsoft.com/office/officeart/2018/5/layout/IconCircleLabelList"/>
    <dgm:cxn modelId="{B99A395D-5148-4742-B682-3F8DFD752EDD}" type="presParOf" srcId="{62D4D510-450A-46A0-9CE9-7251EF97FEB3}" destId="{D507A242-2FCC-4079-972C-D1997284AD26}" srcOrd="3" destOrd="0" presId="urn:microsoft.com/office/officeart/2018/5/layout/IconCircleLabelList"/>
    <dgm:cxn modelId="{0AB10AD2-DEB8-47C9-8DFD-DF1C7B244800}" type="presParOf" srcId="{423400AE-090F-4451-AF50-54C9594B0A4E}" destId="{EF2407D8-9181-4509-8049-3BD1B98CF1C6}" srcOrd="5" destOrd="0" presId="urn:microsoft.com/office/officeart/2018/5/layout/IconCircleLabelList"/>
    <dgm:cxn modelId="{2E9364E0-64A5-45F8-959E-D6C16F818412}" type="presParOf" srcId="{423400AE-090F-4451-AF50-54C9594B0A4E}" destId="{4776B954-8017-4722-A5C0-3B60DF4342D0}" srcOrd="6" destOrd="0" presId="urn:microsoft.com/office/officeart/2018/5/layout/IconCircleLabelList"/>
    <dgm:cxn modelId="{6FBF8258-4A23-4608-BE5F-1B42D453359E}" type="presParOf" srcId="{4776B954-8017-4722-A5C0-3B60DF4342D0}" destId="{74CFA401-12CC-4E96-8E10-0DFFF3D861B2}" srcOrd="0" destOrd="0" presId="urn:microsoft.com/office/officeart/2018/5/layout/IconCircleLabelList"/>
    <dgm:cxn modelId="{EACE2D0B-0D63-4166-B1B9-3C6BE0591575}" type="presParOf" srcId="{4776B954-8017-4722-A5C0-3B60DF4342D0}" destId="{D7480CA0-E3C4-449B-A3E7-1332C30B8804}" srcOrd="1" destOrd="0" presId="urn:microsoft.com/office/officeart/2018/5/layout/IconCircleLabelList"/>
    <dgm:cxn modelId="{6CA682F8-FF94-4E61-AABB-6E43C3201945}" type="presParOf" srcId="{4776B954-8017-4722-A5C0-3B60DF4342D0}" destId="{9DCA1471-7BB2-4A11-9DBE-6091582036EE}" srcOrd="2" destOrd="0" presId="urn:microsoft.com/office/officeart/2018/5/layout/IconCircleLabelList"/>
    <dgm:cxn modelId="{938D05CA-1147-450F-A049-DE4D99305685}" type="presParOf" srcId="{4776B954-8017-4722-A5C0-3B60DF4342D0}" destId="{ACC405B3-49F2-413C-A788-32B39D1A249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3CAF2-ED8F-438B-8FD2-BB0B0D6068AD}">
      <dsp:nvSpPr>
        <dsp:cNvPr id="0" name=""/>
        <dsp:cNvSpPr/>
      </dsp:nvSpPr>
      <dsp:spPr>
        <a:xfrm>
          <a:off x="14" y="0"/>
          <a:ext cx="5444545" cy="4367213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Critical Paradigm</a:t>
          </a:r>
        </a:p>
      </dsp:txBody>
      <dsp:txXfrm rot="16200000">
        <a:off x="-1246088" y="1246102"/>
        <a:ext cx="3581114" cy="1088909"/>
      </dsp:txXfrm>
    </dsp:sp>
    <dsp:sp modelId="{5948E6F3-174C-4579-BE05-83C24048C0FC}">
      <dsp:nvSpPr>
        <dsp:cNvPr id="0" name=""/>
        <dsp:cNvSpPr/>
      </dsp:nvSpPr>
      <dsp:spPr>
        <a:xfrm>
          <a:off x="1088923" y="0"/>
          <a:ext cx="4056186" cy="43672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Social Construction of Identity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Power Analysis 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Structural Determinism 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Critical Praxis</a:t>
          </a:r>
          <a:endParaRPr lang="en-US" sz="2700" kern="1200" dirty="0"/>
        </a:p>
      </dsp:txBody>
      <dsp:txXfrm>
        <a:off x="1088923" y="0"/>
        <a:ext cx="4056186" cy="4367213"/>
      </dsp:txXfrm>
    </dsp:sp>
    <dsp:sp modelId="{2DDCFD62-EEBE-4BDB-868B-C4227020B051}">
      <dsp:nvSpPr>
        <dsp:cNvPr id="0" name=""/>
        <dsp:cNvSpPr/>
      </dsp:nvSpPr>
      <dsp:spPr>
        <a:xfrm>
          <a:off x="5637242" y="0"/>
          <a:ext cx="5444545" cy="436721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Intersectionality</a:t>
          </a:r>
        </a:p>
      </dsp:txBody>
      <dsp:txXfrm rot="16200000">
        <a:off x="4391139" y="1246102"/>
        <a:ext cx="3581114" cy="1088909"/>
      </dsp:txXfrm>
    </dsp:sp>
    <dsp:sp modelId="{78B25F03-F99E-4700-BE1C-9783537DF05B}">
      <dsp:nvSpPr>
        <dsp:cNvPr id="0" name=""/>
        <dsp:cNvSpPr/>
      </dsp:nvSpPr>
      <dsp:spPr>
        <a:xfrm rot="5400000">
          <a:off x="5343393" y="3337489"/>
          <a:ext cx="642142" cy="8166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A5795-65DA-4A61-93B3-A5F12B4D388E}">
      <dsp:nvSpPr>
        <dsp:cNvPr id="0" name=""/>
        <dsp:cNvSpPr/>
      </dsp:nvSpPr>
      <dsp:spPr>
        <a:xfrm>
          <a:off x="6726151" y="0"/>
          <a:ext cx="4056186" cy="43672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Unidimensional -&gt; Multidimensional Social Identities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Interlocking Systems of Power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Intersecting Structural Oppression Produce  Complex Social Inequities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Social Justice Through Intersectional Lens</a:t>
          </a:r>
        </a:p>
      </dsp:txBody>
      <dsp:txXfrm>
        <a:off x="6726151" y="0"/>
        <a:ext cx="4056186" cy="4367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59F96-AED9-4110-B443-6886F04AA9D0}">
      <dsp:nvSpPr>
        <dsp:cNvPr id="0" name=""/>
        <dsp:cNvSpPr/>
      </dsp:nvSpPr>
      <dsp:spPr>
        <a:xfrm>
          <a:off x="4762" y="0"/>
          <a:ext cx="5455369" cy="4367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Between-Group Disparities</a:t>
          </a:r>
        </a:p>
      </dsp:txBody>
      <dsp:txXfrm>
        <a:off x="4762" y="1746885"/>
        <a:ext cx="5455369" cy="1746885"/>
      </dsp:txXfrm>
    </dsp:sp>
    <dsp:sp modelId="{A4964200-C315-4BD4-A0C6-DFDB1BE6B978}">
      <dsp:nvSpPr>
        <dsp:cNvPr id="0" name=""/>
        <dsp:cNvSpPr/>
      </dsp:nvSpPr>
      <dsp:spPr>
        <a:xfrm>
          <a:off x="2005306" y="262032"/>
          <a:ext cx="1454281" cy="14542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BB277-8EF7-484C-8B01-795A5CD12E7B}">
      <dsp:nvSpPr>
        <dsp:cNvPr id="0" name=""/>
        <dsp:cNvSpPr/>
      </dsp:nvSpPr>
      <dsp:spPr>
        <a:xfrm>
          <a:off x="5623793" y="0"/>
          <a:ext cx="5455369" cy="4367213"/>
        </a:xfrm>
        <a:prstGeom prst="roundRect">
          <a:avLst>
            <a:gd name="adj" fmla="val 10000"/>
          </a:avLst>
        </a:prstGeom>
        <a:solidFill>
          <a:schemeClr val="accent5">
            <a:hueOff val="-1335506"/>
            <a:satOff val="-11454"/>
            <a:lumOff val="-6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Within-Group Disparities</a:t>
          </a:r>
        </a:p>
      </dsp:txBody>
      <dsp:txXfrm>
        <a:off x="5623793" y="1746885"/>
        <a:ext cx="5455369" cy="1746885"/>
      </dsp:txXfrm>
    </dsp:sp>
    <dsp:sp modelId="{82B266CF-8085-45E9-BCB9-F1F8B7D1C441}">
      <dsp:nvSpPr>
        <dsp:cNvPr id="0" name=""/>
        <dsp:cNvSpPr/>
      </dsp:nvSpPr>
      <dsp:spPr>
        <a:xfrm>
          <a:off x="7624336" y="262032"/>
          <a:ext cx="1454281" cy="14542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19137-A0BB-45C8-825B-10EDC82CFD49}">
      <dsp:nvSpPr>
        <dsp:cNvPr id="0" name=""/>
        <dsp:cNvSpPr/>
      </dsp:nvSpPr>
      <dsp:spPr>
        <a:xfrm>
          <a:off x="443356" y="3493770"/>
          <a:ext cx="10197211" cy="65508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A53C1-1949-4653-8DEA-1D1383AB158E}">
      <dsp:nvSpPr>
        <dsp:cNvPr id="0" name=""/>
        <dsp:cNvSpPr/>
      </dsp:nvSpPr>
      <dsp:spPr>
        <a:xfrm>
          <a:off x="0" y="0"/>
          <a:ext cx="5383395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Example: </a:t>
          </a:r>
          <a:r>
            <a:rPr lang="en-US" sz="2700" b="0" i="0" kern="1200" dirty="0"/>
            <a:t>Black Queer + Trans Organizing and HIV</a:t>
          </a:r>
          <a:endParaRPr lang="en-US" sz="2700" kern="1200" dirty="0"/>
        </a:p>
      </dsp:txBody>
      <dsp:txXfrm>
        <a:off x="50889" y="50889"/>
        <a:ext cx="5281617" cy="940692"/>
      </dsp:txXfrm>
    </dsp:sp>
    <dsp:sp modelId="{C4B21C59-778C-4966-9664-5B6725D4208C}">
      <dsp:nvSpPr>
        <dsp:cNvPr id="0" name=""/>
        <dsp:cNvSpPr/>
      </dsp:nvSpPr>
      <dsp:spPr>
        <a:xfrm>
          <a:off x="0" y="1134303"/>
          <a:ext cx="5383395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Example</a:t>
          </a:r>
          <a:r>
            <a:rPr lang="en-US" sz="2700" b="0" i="0" kern="1200" dirty="0"/>
            <a:t>: Black Women, Reproductive Justice, and HIV</a:t>
          </a:r>
          <a:endParaRPr lang="en-US" sz="2700" kern="1200" dirty="0"/>
        </a:p>
      </dsp:txBody>
      <dsp:txXfrm>
        <a:off x="50889" y="1185192"/>
        <a:ext cx="5281617" cy="940692"/>
      </dsp:txXfrm>
    </dsp:sp>
    <dsp:sp modelId="{654398B0-409A-42F7-A95E-6C59195040E5}">
      <dsp:nvSpPr>
        <dsp:cNvPr id="0" name=""/>
        <dsp:cNvSpPr/>
      </dsp:nvSpPr>
      <dsp:spPr>
        <a:xfrm>
          <a:off x="0" y="2254533"/>
          <a:ext cx="5383395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Example: </a:t>
          </a:r>
          <a:r>
            <a:rPr lang="en-US" sz="2700" kern="1200" dirty="0"/>
            <a:t>Abolition, Decriminalization, and HIV</a:t>
          </a:r>
        </a:p>
      </dsp:txBody>
      <dsp:txXfrm>
        <a:off x="50889" y="2305422"/>
        <a:ext cx="5281617" cy="940692"/>
      </dsp:txXfrm>
    </dsp:sp>
    <dsp:sp modelId="{CFEF0B80-378E-4C52-A1C6-656A73884350}">
      <dsp:nvSpPr>
        <dsp:cNvPr id="0" name=""/>
        <dsp:cNvSpPr/>
      </dsp:nvSpPr>
      <dsp:spPr>
        <a:xfrm>
          <a:off x="0" y="3374763"/>
          <a:ext cx="5383395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Example: </a:t>
          </a:r>
          <a:r>
            <a:rPr lang="en-US" sz="2700" kern="1200" dirty="0"/>
            <a:t>Disability Justice and HIV</a:t>
          </a:r>
        </a:p>
      </dsp:txBody>
      <dsp:txXfrm>
        <a:off x="50889" y="3425652"/>
        <a:ext cx="5281617" cy="94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9A543-8C97-43B1-94D8-A94B30535026}">
      <dsp:nvSpPr>
        <dsp:cNvPr id="0" name=""/>
        <dsp:cNvSpPr/>
      </dsp:nvSpPr>
      <dsp:spPr>
        <a:xfrm>
          <a:off x="621032" y="871536"/>
          <a:ext cx="1451973" cy="145197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6CB66-2F1E-44E4-896F-2E13EA16FCBB}">
      <dsp:nvSpPr>
        <dsp:cNvPr id="0" name=""/>
        <dsp:cNvSpPr/>
      </dsp:nvSpPr>
      <dsp:spPr>
        <a:xfrm>
          <a:off x="930469" y="1180972"/>
          <a:ext cx="833099" cy="833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D072-60D5-4B9F-88AB-FB5D26C1289F}">
      <dsp:nvSpPr>
        <dsp:cNvPr id="0" name=""/>
        <dsp:cNvSpPr/>
      </dsp:nvSpPr>
      <dsp:spPr>
        <a:xfrm>
          <a:off x="156877" y="2775762"/>
          <a:ext cx="23802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/>
            <a:t>Centering at the Margins</a:t>
          </a:r>
          <a:endParaRPr lang="en-US" sz="2400" kern="1200" dirty="0"/>
        </a:p>
      </dsp:txBody>
      <dsp:txXfrm>
        <a:off x="156877" y="2775762"/>
        <a:ext cx="2380283" cy="720000"/>
      </dsp:txXfrm>
    </dsp:sp>
    <dsp:sp modelId="{ADB8706C-A0C5-406D-A4D3-8BA729D07BC9}">
      <dsp:nvSpPr>
        <dsp:cNvPr id="0" name=""/>
        <dsp:cNvSpPr/>
      </dsp:nvSpPr>
      <dsp:spPr>
        <a:xfrm>
          <a:off x="3417865" y="871536"/>
          <a:ext cx="1451973" cy="145197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23260-F123-4952-B1D2-80576ED8BB42}">
      <dsp:nvSpPr>
        <dsp:cNvPr id="0" name=""/>
        <dsp:cNvSpPr/>
      </dsp:nvSpPr>
      <dsp:spPr>
        <a:xfrm>
          <a:off x="3727302" y="1180972"/>
          <a:ext cx="833099" cy="833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23BF9-B8CD-43A2-9B60-694F1D019660}">
      <dsp:nvSpPr>
        <dsp:cNvPr id="0" name=""/>
        <dsp:cNvSpPr/>
      </dsp:nvSpPr>
      <dsp:spPr>
        <a:xfrm>
          <a:off x="2953710" y="2775762"/>
          <a:ext cx="23802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/>
            <a:t>Counter-Storytelling</a:t>
          </a:r>
          <a:endParaRPr lang="en-US" sz="2400" kern="1200"/>
        </a:p>
      </dsp:txBody>
      <dsp:txXfrm>
        <a:off x="2953710" y="2775762"/>
        <a:ext cx="2380283" cy="720000"/>
      </dsp:txXfrm>
    </dsp:sp>
    <dsp:sp modelId="{7716AB45-4514-41B6-9BEB-3B8855E74F53}">
      <dsp:nvSpPr>
        <dsp:cNvPr id="0" name=""/>
        <dsp:cNvSpPr/>
      </dsp:nvSpPr>
      <dsp:spPr>
        <a:xfrm>
          <a:off x="6214699" y="871536"/>
          <a:ext cx="1451973" cy="145197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F3A5-EB7C-461D-AD8E-A065B3E215A4}">
      <dsp:nvSpPr>
        <dsp:cNvPr id="0" name=""/>
        <dsp:cNvSpPr/>
      </dsp:nvSpPr>
      <dsp:spPr>
        <a:xfrm>
          <a:off x="6524135" y="1180972"/>
          <a:ext cx="833099" cy="833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7A242-2FCC-4079-972C-D1997284AD26}">
      <dsp:nvSpPr>
        <dsp:cNvPr id="0" name=""/>
        <dsp:cNvSpPr/>
      </dsp:nvSpPr>
      <dsp:spPr>
        <a:xfrm>
          <a:off x="5750543" y="2775762"/>
          <a:ext cx="23802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/>
            <a:t>Voice</a:t>
          </a:r>
          <a:endParaRPr lang="en-US" sz="2400" kern="1200" dirty="0"/>
        </a:p>
      </dsp:txBody>
      <dsp:txXfrm>
        <a:off x="5750543" y="2775762"/>
        <a:ext cx="2380283" cy="720000"/>
      </dsp:txXfrm>
    </dsp:sp>
    <dsp:sp modelId="{74CFA401-12CC-4E96-8E10-0DFFF3D861B2}">
      <dsp:nvSpPr>
        <dsp:cNvPr id="0" name=""/>
        <dsp:cNvSpPr/>
      </dsp:nvSpPr>
      <dsp:spPr>
        <a:xfrm>
          <a:off x="9011532" y="871536"/>
          <a:ext cx="1451973" cy="145197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80CA0-E3C4-449B-A3E7-1332C30B8804}">
      <dsp:nvSpPr>
        <dsp:cNvPr id="0" name=""/>
        <dsp:cNvSpPr/>
      </dsp:nvSpPr>
      <dsp:spPr>
        <a:xfrm>
          <a:off x="9320969" y="1180972"/>
          <a:ext cx="833099" cy="833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05B3-49F2-413C-A788-32B39D1A2497}">
      <dsp:nvSpPr>
        <dsp:cNvPr id="0" name=""/>
        <dsp:cNvSpPr/>
      </dsp:nvSpPr>
      <dsp:spPr>
        <a:xfrm>
          <a:off x="8547377" y="2775762"/>
          <a:ext cx="23802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Assets-Based Lens</a:t>
          </a:r>
        </a:p>
      </dsp:txBody>
      <dsp:txXfrm>
        <a:off x="8547377" y="2775762"/>
        <a:ext cx="238028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5C59-C1FD-6442-AEB5-D92696AF80D8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4F94-7953-2847-870B-5C6DE618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A58B-C66D-0E4D-9CF4-D0A97D2815BD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3D7C-E79C-464D-870B-78CB3C24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“mythical norm” of being “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white, thin, male, young, heterosexual, Christian and financially secure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 in terms of race, gender, sexual orientation, and social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025524"/>
            <a:ext cx="10360500" cy="2474409"/>
          </a:xfrm>
        </p:spPr>
        <p:txBody>
          <a:bodyPr anchor="t"/>
          <a:lstStyle>
            <a:lvl1pPr>
              <a:defRPr sz="7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4681684"/>
            <a:ext cx="10360499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3700">
                <a:solidFill>
                  <a:srgbClr val="222222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" y="94596"/>
            <a:ext cx="3492817" cy="11871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 b="0" i="0">
                <a:solidFill>
                  <a:srgbClr val="88A7DF"/>
                </a:solidFill>
                <a:latin typeface="+mn-lt"/>
                <a:cs typeface="ITC Avant Garde Std Bk Cn"/>
              </a:defRPr>
            </a:lvl1pPr>
          </a:lstStyle>
          <a:p>
            <a:fld id="{1008CC0D-F83F-444E-8E11-2D811F4BB895}" type="datetimeFigureOut">
              <a:rPr lang="en-US" smtClean="0"/>
              <a:pPr/>
              <a:t>3/17/22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 b="0" i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ITC Avant Garde Std Bk Cn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5" y="3187171"/>
            <a:ext cx="10210256" cy="1168400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5" y="1553633"/>
            <a:ext cx="8178786" cy="1633539"/>
          </a:xfrm>
        </p:spPr>
        <p:txBody>
          <a:bodyPr anchor="b"/>
          <a:lstStyle>
            <a:lvl1pPr marL="0" indent="0">
              <a:buNone/>
              <a:defRPr sz="2700">
                <a:solidFill>
                  <a:srgbClr val="222222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36192"/>
            <a:ext cx="4875530" cy="44313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66" y="1536192"/>
            <a:ext cx="5383396" cy="44313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4603"/>
            <a:ext cx="5185460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3700" b="0">
                <a:solidFill>
                  <a:schemeClr val="tx2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08718"/>
            <a:ext cx="5185460" cy="355878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7968" y="1644603"/>
            <a:ext cx="5383396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3700" b="0">
                <a:solidFill>
                  <a:schemeClr val="tx2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968" y="2408718"/>
            <a:ext cx="5383396" cy="355878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6" y="5495544"/>
            <a:ext cx="11352796" cy="594360"/>
          </a:xfrm>
        </p:spPr>
        <p:txBody>
          <a:bodyPr anchor="b"/>
          <a:lstStyle>
            <a:lvl1pPr algn="ctr">
              <a:defRPr sz="2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5" y="381000"/>
            <a:ext cx="11352796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5006828"/>
            <a:ext cx="11448015" cy="522557"/>
          </a:xfrm>
        </p:spPr>
        <p:txBody>
          <a:bodyPr anchor="b"/>
          <a:lstStyle>
            <a:lvl1pPr algn="ctr">
              <a:defRPr sz="29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5"/>
            <a:ext cx="12188825" cy="4913923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31" y="5607551"/>
            <a:ext cx="11448015" cy="538395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" y="6273083"/>
            <a:ext cx="162259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-ribbon_ghost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32317" r="11115"/>
          <a:stretch/>
        </p:blipFill>
        <p:spPr>
          <a:xfrm>
            <a:off x="2" y="1"/>
            <a:ext cx="12188824" cy="6197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" y="6223069"/>
            <a:ext cx="12188824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1084538" cy="436729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74663" y="6223069"/>
            <a:ext cx="914162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2755" y="6305883"/>
            <a:ext cx="73133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290330" y="6352707"/>
            <a:ext cx="984334" cy="365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>
              <a:defRPr sz="1600">
                <a:solidFill>
                  <a:srgbClr val="88A7DF"/>
                </a:solidFill>
              </a:defRPr>
            </a:lvl1pPr>
          </a:lstStyle>
          <a:p>
            <a:fld id="{1008CC0D-F83F-444E-8E11-2D811F4BB89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8781" y="6352707"/>
            <a:ext cx="5821548" cy="365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8987" rtl="0" eaLnBrk="1" latinLnBrk="0" hangingPunct="1">
        <a:spcBef>
          <a:spcPct val="0"/>
        </a:spcBef>
        <a:buNone/>
        <a:defRPr sz="5300" b="0" i="0" kern="1200" cap="none" spc="-133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457120" indent="-304747" algn="l" defTabSz="1218987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32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853291" indent="-304747" algn="l" defTabSz="1218987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9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340885" indent="-304747" algn="l" defTabSz="1218987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7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706581" indent="-304747" algn="l" defTabSz="1218987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2072277" indent="-304747" algn="l" defTabSz="1218987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2316075" indent="-243797" algn="l" defTabSz="121898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59872" indent="-243797" algn="l" defTabSz="121898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9" indent="-243797" algn="l" defTabSz="121898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467" indent="-243797" algn="l" defTabSz="121898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105/AJPH.2012.3007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1" dirty="0"/>
              <a:t>Intersectionality</a:t>
            </a:r>
            <a:r>
              <a:rPr lang="en-US" sz="4800" dirty="0"/>
              <a:t> as a Theoretical Framework for Health Equity Research and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Khadijah Ameen, MPH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Co-Founder, BLKHLTH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Doctoral Student, Georgia State University School of 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4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BACE-D69D-4824-8162-B38925AD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Structures, Identity, and Health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5060B5-5AD3-4714-A15E-C4BD332EE2D0}"/>
              </a:ext>
            </a:extLst>
          </p:cNvPr>
          <p:cNvSpPr/>
          <p:nvPr/>
        </p:nvSpPr>
        <p:spPr>
          <a:xfrm>
            <a:off x="2848738" y="1531424"/>
            <a:ext cx="3538097" cy="33683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Overlapping Social Identities (Micro-level)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712A53-DFC3-48C2-8B15-B49A476663CE}"/>
              </a:ext>
            </a:extLst>
          </p:cNvPr>
          <p:cNvSpPr/>
          <p:nvPr/>
        </p:nvSpPr>
        <p:spPr>
          <a:xfrm>
            <a:off x="5801990" y="1531424"/>
            <a:ext cx="3538097" cy="33683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Overlapping Structural Forces 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(Macro-level)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5A70D-89AD-43C5-B6FD-B0389BB169EE}"/>
              </a:ext>
            </a:extLst>
          </p:cNvPr>
          <p:cNvSpPr/>
          <p:nvPr/>
        </p:nvSpPr>
        <p:spPr>
          <a:xfrm>
            <a:off x="3944983" y="5159829"/>
            <a:ext cx="4376057" cy="977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Production of Health Inequities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32575AE-8B03-44F0-9B32-B7B3960AAE87}"/>
              </a:ext>
            </a:extLst>
          </p:cNvPr>
          <p:cNvSpPr/>
          <p:nvPr/>
        </p:nvSpPr>
        <p:spPr>
          <a:xfrm>
            <a:off x="5625190" y="4310743"/>
            <a:ext cx="938444" cy="10347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701-2AB8-42EC-8DDB-6D823644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“The Long Arm of Oppression” (Mitchell)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3B0BC8-61F4-4DA4-8CB9-41AE818AC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9465"/>
              </p:ext>
            </p:extLst>
          </p:nvPr>
        </p:nvGraphicFramePr>
        <p:xfrm>
          <a:off x="609600" y="1600200"/>
          <a:ext cx="11083925" cy="43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98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283BC-6C53-483E-AE99-81D8707A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HIV Research + Practice</a:t>
            </a:r>
          </a:p>
        </p:txBody>
      </p:sp>
    </p:spTree>
    <p:extLst>
      <p:ext uri="{BB962C8B-B14F-4D97-AF65-F5344CB8AC3E}">
        <p14:creationId xmlns:p14="http://schemas.microsoft.com/office/powerpoint/2010/main" val="25195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C77D-BE40-453C-B39D-FE3D33B2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Intersectionality, Social Action, and HIV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1E08B7-2E27-4F29-B92F-29C1A41C63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027106"/>
            <a:ext cx="4875213" cy="3449901"/>
          </a:xfr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075766-E9BB-4613-B26D-36E4E2FED6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905969"/>
              </p:ext>
            </p:extLst>
          </p:nvPr>
        </p:nvGraphicFramePr>
        <p:xfrm>
          <a:off x="5891266" y="1536192"/>
          <a:ext cx="5383396" cy="443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CC1293-1C89-436E-8EB2-B59C6AC65085}"/>
              </a:ext>
            </a:extLst>
          </p:cNvPr>
          <p:cNvSpPr txBox="1"/>
          <p:nvPr/>
        </p:nvSpPr>
        <p:spPr>
          <a:xfrm>
            <a:off x="496389" y="5477007"/>
            <a:ext cx="5146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http://blogs.law.columbia.edu/revolution1313/che-gossett-after-life-abolition-and-queer-trans-black-aids-activist-archives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48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6186-5344-4B5F-823F-15330E2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</p:spPr>
        <p:txBody>
          <a:bodyPr anchor="ctr">
            <a:noAutofit/>
          </a:bodyPr>
          <a:lstStyle/>
          <a:p>
            <a:r>
              <a:rPr lang="en-US" sz="4400" dirty="0"/>
              <a:t>Intersectional Structural Competency and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D43A-33BB-4343-AAA9-F6588FE92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536192"/>
            <a:ext cx="4875530" cy="44313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Structures create oppression for multi- marginalized peoples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Avoid targeting interventions at individual-level when target should be structural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AC23740-C74A-4655-BBBE-7D3FAD90F8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9533" y="1536192"/>
            <a:ext cx="4886861" cy="4431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88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C77D-BE40-453C-B39D-FE3D33B2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</p:spPr>
        <p:txBody>
          <a:bodyPr anchor="ctr">
            <a:noAutofit/>
          </a:bodyPr>
          <a:lstStyle/>
          <a:p>
            <a:r>
              <a:rPr lang="en-US" sz="4000" dirty="0"/>
              <a:t>Challenging the “Mythical Norm” in HIV Research and Practice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5DDA3-C1B4-47C0-BE47-C6448E875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5154"/>
              </p:ext>
            </p:extLst>
          </p:nvPr>
        </p:nvGraphicFramePr>
        <p:xfrm>
          <a:off x="609442" y="1600201"/>
          <a:ext cx="11084538" cy="436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24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CE0F-C1C4-4ABA-87C3-98B3FA03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15%?</a:t>
            </a:r>
            <a:br>
              <a:rPr lang="en-US" dirty="0"/>
            </a:br>
            <a:r>
              <a:rPr lang="en-US" sz="2400" dirty="0"/>
              <a:t>What Small action can you Take within your realm of control (Professional or Personal) to address The role of Intersecting forms of oppression on HIV Inequities?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FC59-DB17-4D9A-89CC-2B79D012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48D8-FB3D-44E6-9B72-FF7EC79A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500" dirty="0"/>
              <a:t>Bowleg, Lisa. (2012). The problem with the phrase “women and minorities”: intersectionality, an important theoretical framework for public health</a:t>
            </a:r>
            <a:r>
              <a:rPr lang="en-US" sz="3500" i="1" dirty="0"/>
              <a:t>. Am J Public Health</a:t>
            </a:r>
            <a:r>
              <a:rPr lang="en-US" sz="3500" dirty="0"/>
              <a:t>. 102(7), pp. 1267–1273. </a:t>
            </a:r>
            <a:r>
              <a:rPr lang="en-US" sz="3500" dirty="0">
                <a:hlinkClick r:id="rId2"/>
              </a:rPr>
              <a:t>https://doi.org/10.2105/AJPH.2012.300750</a:t>
            </a:r>
            <a:endParaRPr lang="en-US" sz="3500" dirty="0"/>
          </a:p>
          <a:p>
            <a:endParaRPr lang="en-US" sz="3500" dirty="0"/>
          </a:p>
          <a:p>
            <a:r>
              <a:rPr lang="en-US" sz="3500" dirty="0"/>
              <a:t>Collins, Patricia Hill. (2019). </a:t>
            </a:r>
            <a:r>
              <a:rPr lang="en-US" sz="3500" i="1" dirty="0"/>
              <a:t>Intersectionality as Critical Social Theory. </a:t>
            </a:r>
            <a:r>
              <a:rPr lang="en-US" sz="3500" dirty="0"/>
              <a:t>Duke University Press. </a:t>
            </a:r>
          </a:p>
          <a:p>
            <a:endParaRPr lang="en-US" sz="3500" dirty="0"/>
          </a:p>
          <a:p>
            <a:r>
              <a:rPr lang="en-US" sz="3500" dirty="0"/>
              <a:t>Combahee River Collective. (1977). </a:t>
            </a:r>
            <a:r>
              <a:rPr lang="en-US" sz="3500" i="1" dirty="0"/>
              <a:t>The Combahee River Collective Statement. </a:t>
            </a:r>
            <a:r>
              <a:rPr lang="en-US" sz="3500" dirty="0"/>
              <a:t>Accessed at: https://www.blackpast.org/african-american-history/combahee-river-collective-statement-1977/ </a:t>
            </a:r>
          </a:p>
          <a:p>
            <a:endParaRPr lang="en-US" sz="3500" dirty="0"/>
          </a:p>
          <a:p>
            <a:r>
              <a:rPr lang="en-US" sz="3500" dirty="0"/>
              <a:t>Krieger, N. (2012). Methods for the scientific study of discrimination and health: an </a:t>
            </a:r>
            <a:r>
              <a:rPr lang="en-US" sz="3500" dirty="0" err="1"/>
              <a:t>ecosocial</a:t>
            </a:r>
            <a:r>
              <a:rPr lang="en-US" sz="3500" dirty="0"/>
              <a:t> approach. </a:t>
            </a:r>
            <a:r>
              <a:rPr lang="en-US" sz="3500" i="1" dirty="0"/>
              <a:t>American journal of public health</a:t>
            </a:r>
            <a:r>
              <a:rPr lang="en-US" sz="3500" dirty="0"/>
              <a:t>, </a:t>
            </a:r>
            <a:r>
              <a:rPr lang="en-US" sz="3500" i="1" dirty="0"/>
              <a:t>102</a:t>
            </a:r>
            <a:r>
              <a:rPr lang="en-US" sz="3500" dirty="0"/>
              <a:t>(5), 936-944.</a:t>
            </a:r>
          </a:p>
          <a:p>
            <a:pPr marL="152373" indent="0">
              <a:buNone/>
            </a:pPr>
            <a:endParaRPr lang="en-US" sz="3500" dirty="0"/>
          </a:p>
          <a:p>
            <a:r>
              <a:rPr lang="en-US" sz="3500" dirty="0"/>
              <a:t>Lorde, Audre. (1984). </a:t>
            </a:r>
            <a:r>
              <a:rPr lang="en-US" sz="3500" i="1" dirty="0"/>
              <a:t>Sister Outsider</a:t>
            </a:r>
            <a:r>
              <a:rPr lang="en-US" sz="3500" dirty="0"/>
              <a:t>. Crossing Press: California.</a:t>
            </a:r>
          </a:p>
          <a:p>
            <a:endParaRPr lang="en-US" sz="35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Mitchell, U. A., Nishida, A., Fletcher, F. E., &amp; Molina, Y. (2021). The long arm of oppression: how structural stigma against marginalized communities perpetuates within-group health disparities. </a:t>
            </a:r>
            <a:r>
              <a:rPr lang="en-US" sz="35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Health Education &amp; Behavior</a:t>
            </a:r>
            <a:r>
              <a:rPr lang="en-US" sz="3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5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US" sz="3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342-351.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DFE8-9B4C-4C63-AAB3-477FE5D8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FBE1-4980-41DE-857D-BC2010E3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 To </a:t>
            </a:r>
            <a:r>
              <a:rPr lang="en-US" b="1" dirty="0"/>
              <a:t>define</a:t>
            </a:r>
            <a:r>
              <a:rPr lang="en-US" dirty="0"/>
              <a:t> intersectionality and its </a:t>
            </a:r>
            <a:r>
              <a:rPr lang="en-US" b="1" dirty="0"/>
              <a:t>theoretical underpinnings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 To draw a connection between intersectional forms of </a:t>
            </a:r>
            <a:r>
              <a:rPr lang="en-US" b="1" dirty="0"/>
              <a:t>oppression </a:t>
            </a:r>
            <a:r>
              <a:rPr lang="en-US" dirty="0"/>
              <a:t>and </a:t>
            </a:r>
            <a:r>
              <a:rPr lang="en-US" b="1" dirty="0"/>
              <a:t>health inequities </a:t>
            </a:r>
            <a:r>
              <a:rPr lang="en-US" dirty="0"/>
              <a:t>that marginalized groups face.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 To apply an intersectional framework to </a:t>
            </a:r>
            <a:r>
              <a:rPr lang="en-US" b="1" dirty="0"/>
              <a:t>advance health equity</a:t>
            </a:r>
            <a:r>
              <a:rPr lang="en-US" dirty="0"/>
              <a:t> research and practice, particularly in the realm of </a:t>
            </a:r>
            <a:r>
              <a:rPr lang="en-US" b="1" dirty="0"/>
              <a:t>HIV prevention and care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2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283BC-6C53-483E-AE99-81D8707A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Core Concepts </a:t>
            </a:r>
          </a:p>
        </p:txBody>
      </p:sp>
    </p:spTree>
    <p:extLst>
      <p:ext uri="{BB962C8B-B14F-4D97-AF65-F5344CB8AC3E}">
        <p14:creationId xmlns:p14="http://schemas.microsoft.com/office/powerpoint/2010/main" val="322412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E1CB-A88B-4591-B12D-0E9B19D0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is Intersectionality?</a:t>
            </a:r>
          </a:p>
        </p:txBody>
      </p:sp>
      <p:pic>
        <p:nvPicPr>
          <p:cNvPr id="3076" name="Picture 4" descr="Intersectionality &amp;amp;amp; KT | Knowledge Translation Program">
            <a:extLst>
              <a:ext uri="{FF2B5EF4-FFF2-40B4-BE49-F238E27FC236}">
                <a16:creationId xmlns:a16="http://schemas.microsoft.com/office/drawing/2014/main" id="{E4F77A5E-D8E1-4B8E-B73E-AD11F5EFB8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1053386" y="1536701"/>
            <a:ext cx="4237071" cy="43633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042E4D-A3DB-4237-9876-131D8F12AA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 a </a:t>
            </a:r>
            <a:r>
              <a:rPr lang="en-US" i="1" dirty="0"/>
              <a:t>Theoretical Framework</a:t>
            </a:r>
          </a:p>
          <a:p>
            <a:r>
              <a:rPr lang="en-US" dirty="0"/>
              <a:t>As </a:t>
            </a:r>
            <a:r>
              <a:rPr lang="en-US" i="1" dirty="0"/>
              <a:t>Critical Social Theory </a:t>
            </a:r>
          </a:p>
          <a:p>
            <a:r>
              <a:rPr lang="en-US" dirty="0"/>
              <a:t>As </a:t>
            </a:r>
            <a:r>
              <a:rPr lang="en-US" i="1" dirty="0"/>
              <a:t>Method</a:t>
            </a:r>
          </a:p>
          <a:p>
            <a:r>
              <a:rPr lang="en-US" dirty="0"/>
              <a:t>As </a:t>
            </a:r>
            <a:r>
              <a:rPr lang="en-US" i="1" dirty="0"/>
              <a:t>Social 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110FE-176E-4B9A-A66A-E3E4A5657941}"/>
              </a:ext>
            </a:extLst>
          </p:cNvPr>
          <p:cNvSpPr txBox="1"/>
          <p:nvPr/>
        </p:nvSpPr>
        <p:spPr>
          <a:xfrm>
            <a:off x="203147" y="5761696"/>
            <a:ext cx="3709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Knowledge Translation Program</a:t>
            </a:r>
          </a:p>
        </p:txBody>
      </p:sp>
    </p:spTree>
    <p:extLst>
      <p:ext uri="{BB962C8B-B14F-4D97-AF65-F5344CB8AC3E}">
        <p14:creationId xmlns:p14="http://schemas.microsoft.com/office/powerpoint/2010/main" val="120117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2F6249-F73B-4014-A5F0-344E5FF8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1937DBE-2F68-4FF4-8101-12C291275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12576"/>
              </p:ext>
            </p:extLst>
          </p:nvPr>
        </p:nvGraphicFramePr>
        <p:xfrm>
          <a:off x="609600" y="1600200"/>
          <a:ext cx="11083925" cy="43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88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96A9-B884-4796-86E9-781B5258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Roots in Black Feminism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F430-C84A-41C6-9D7F-273C4A086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0" y="1536192"/>
            <a:ext cx="5882799" cy="44313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“Triple Jeopardy” of </a:t>
            </a:r>
            <a:r>
              <a:rPr lang="en-US" b="1" dirty="0"/>
              <a:t>Race, Sex, and Class </a:t>
            </a:r>
            <a:r>
              <a:rPr lang="en-US" dirty="0"/>
              <a:t>Oppression</a:t>
            </a:r>
          </a:p>
          <a:p>
            <a:pPr marL="152373" indent="0">
              <a:buNone/>
            </a:pPr>
            <a:endParaRPr lang="en-US" dirty="0"/>
          </a:p>
          <a:p>
            <a:r>
              <a:rPr lang="en-US" dirty="0"/>
              <a:t>Key Scholars:</a:t>
            </a:r>
          </a:p>
          <a:p>
            <a:pPr lvl="1"/>
            <a:r>
              <a:rPr lang="en-US" dirty="0"/>
              <a:t>Combahee River Collective</a:t>
            </a:r>
          </a:p>
          <a:p>
            <a:pPr lvl="1"/>
            <a:r>
              <a:rPr lang="en-US" dirty="0"/>
              <a:t>Patricia Hill Collins</a:t>
            </a:r>
          </a:p>
          <a:p>
            <a:pPr lvl="1"/>
            <a:r>
              <a:rPr lang="en-US" dirty="0"/>
              <a:t>Audre Lorde</a:t>
            </a:r>
          </a:p>
          <a:p>
            <a:pPr lvl="1"/>
            <a:r>
              <a:rPr lang="en-US" dirty="0"/>
              <a:t>Angela Davis</a:t>
            </a:r>
          </a:p>
          <a:p>
            <a:pPr lvl="1"/>
            <a:r>
              <a:rPr lang="en-US" dirty="0"/>
              <a:t>Kimberlé Crenshaw</a:t>
            </a:r>
          </a:p>
          <a:p>
            <a:endParaRPr lang="en-US" dirty="0"/>
          </a:p>
          <a:p>
            <a:pPr marL="54854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2" name="Picture 4" descr="The Combahee River Collective Statement: Black Feminist Organizing In The  Seventies and Eighties by Combahee River Collective">
            <a:extLst>
              <a:ext uri="{FF2B5EF4-FFF2-40B4-BE49-F238E27FC236}">
                <a16:creationId xmlns:a16="http://schemas.microsoft.com/office/drawing/2014/main" id="{BBC63819-E5FF-4887-BA91-5B88F455DA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462" y="1536700"/>
            <a:ext cx="4430713" cy="44307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903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991E-7F47-4CA0-BD6C-351706FB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274639"/>
            <a:ext cx="11084538" cy="1143000"/>
          </a:xfrm>
        </p:spPr>
        <p:txBody>
          <a:bodyPr anchor="ctr">
            <a:normAutofit/>
          </a:bodyPr>
          <a:lstStyle/>
          <a:p>
            <a:r>
              <a:rPr lang="en-US" sz="4900"/>
              <a:t>Marginalization and the “Mythical Norm”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A8C946-2BEF-4DEC-B8FE-ECA7EAD18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221" y="1451603"/>
            <a:ext cx="5281825" cy="1892808"/>
          </a:xfrm>
        </p:spPr>
        <p:txBody>
          <a:bodyPr>
            <a:normAutofit/>
          </a:bodyPr>
          <a:lstStyle/>
          <a:p>
            <a:pPr marL="152373" indent="0" algn="ctr">
              <a:buNone/>
            </a:pPr>
            <a:r>
              <a:rPr lang="en-US" sz="2800" dirty="0"/>
              <a:t>Which identities are  considered normal in society?</a:t>
            </a:r>
          </a:p>
          <a:p>
            <a:pPr marL="152373" indent="0" algn="ctr">
              <a:buNone/>
            </a:pPr>
            <a:endParaRPr lang="en-US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609C45-B39E-46F5-836E-D9BB97024BD4}"/>
              </a:ext>
            </a:extLst>
          </p:cNvPr>
          <p:cNvSpPr/>
          <p:nvPr/>
        </p:nvSpPr>
        <p:spPr>
          <a:xfrm>
            <a:off x="2205567" y="3264947"/>
            <a:ext cx="2457131" cy="23905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6873-898D-4212-8E08-EEF377E27319}"/>
              </a:ext>
            </a:extLst>
          </p:cNvPr>
          <p:cNvSpPr txBox="1"/>
          <p:nvPr/>
        </p:nvSpPr>
        <p:spPr>
          <a:xfrm>
            <a:off x="2846961" y="2723875"/>
            <a:ext cx="130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Margin</a:t>
            </a:r>
          </a:p>
        </p:txBody>
      </p:sp>
      <p:pic>
        <p:nvPicPr>
          <p:cNvPr id="4102" name="Picture 6" descr="Sister Outsider,” by Audre Lorde | Culture | Capire">
            <a:extLst>
              <a:ext uri="{FF2B5EF4-FFF2-40B4-BE49-F238E27FC236}">
                <a16:creationId xmlns:a16="http://schemas.microsoft.com/office/drawing/2014/main" id="{FEFBE66A-4B1A-4D80-A440-D3B84633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5" y="2012219"/>
            <a:ext cx="4971947" cy="35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775CAA9-9E3F-4D61-8D0B-43BD620426AB}"/>
              </a:ext>
            </a:extLst>
          </p:cNvPr>
          <p:cNvSpPr/>
          <p:nvPr/>
        </p:nvSpPr>
        <p:spPr>
          <a:xfrm>
            <a:off x="1592269" y="2644468"/>
            <a:ext cx="3683725" cy="35008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283BC-6C53-483E-AE99-81D8707A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Intersectional Oppression and Health </a:t>
            </a:r>
          </a:p>
        </p:txBody>
      </p:sp>
    </p:spTree>
    <p:extLst>
      <p:ext uri="{BB962C8B-B14F-4D97-AF65-F5344CB8AC3E}">
        <p14:creationId xmlns:p14="http://schemas.microsoft.com/office/powerpoint/2010/main" val="195716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C04C-53E2-4EE3-AD2F-F46E737A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00" dirty="0"/>
              <a:t>How “Isms” Impact Health</a:t>
            </a:r>
            <a:endParaRPr lang="en-US" sz="4000" dirty="0"/>
          </a:p>
        </p:txBody>
      </p:sp>
      <p:sp>
        <p:nvSpPr>
          <p:cNvPr id="5" name="Google Shape;239;p25">
            <a:extLst>
              <a:ext uri="{FF2B5EF4-FFF2-40B4-BE49-F238E27FC236}">
                <a16:creationId xmlns:a16="http://schemas.microsoft.com/office/drawing/2014/main" id="{4B941FE4-D46F-49CA-ABDD-4512D0969029}"/>
              </a:ext>
            </a:extLst>
          </p:cNvPr>
          <p:cNvSpPr txBox="1"/>
          <p:nvPr/>
        </p:nvSpPr>
        <p:spPr>
          <a:xfrm>
            <a:off x="8982892" y="5669119"/>
            <a:ext cx="2956559" cy="54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dirty="0"/>
              <a:t>Source: Krieger (2012) </a:t>
            </a:r>
            <a:endParaRPr sz="1800" dirty="0"/>
          </a:p>
        </p:txBody>
      </p:sp>
      <p:pic>
        <p:nvPicPr>
          <p:cNvPr id="1026" name="Picture 2" descr="ecosocial theory – HPHR Journal (Formerly Harvard Public Health Review)">
            <a:extLst>
              <a:ext uri="{FF2B5EF4-FFF2-40B4-BE49-F238E27FC236}">
                <a16:creationId xmlns:a16="http://schemas.microsoft.com/office/drawing/2014/main" id="{7D71E6B3-D24E-41A9-B320-E0AFCFA49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62" y="1517333"/>
            <a:ext cx="6215497" cy="40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NCRC-16x9-template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B19421-E15A-5144-BADB-E6127BA5A86B}" vid="{ECDFF3DC-5AE1-C941-A3E8-CC4525043E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SE-AETC-NCRC-Template-16x9</Template>
  <TotalTime>1042</TotalTime>
  <Words>617</Words>
  <Application>Microsoft Macintosh PowerPoint</Application>
  <PresentationFormat>Custom</PresentationFormat>
  <Paragraphs>89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ITC Avant Garde Std Bk</vt:lpstr>
      <vt:lpstr>Roboto</vt:lpstr>
      <vt:lpstr>Wingdings</vt:lpstr>
      <vt:lpstr>AETC-NCRC-16x9-template</vt:lpstr>
      <vt:lpstr>Intersectionality as a Theoretical Framework for Health Equity Research and Practice</vt:lpstr>
      <vt:lpstr>Objectives</vt:lpstr>
      <vt:lpstr>Definitions and Core Concepts </vt:lpstr>
      <vt:lpstr>What is Intersectionality?</vt:lpstr>
      <vt:lpstr>Key Concepts</vt:lpstr>
      <vt:lpstr>Roots in Black Feminism</vt:lpstr>
      <vt:lpstr>Marginalization and the “Mythical Norm”</vt:lpstr>
      <vt:lpstr>Intersectional Oppression and Health </vt:lpstr>
      <vt:lpstr>How “Isms” Impact Health</vt:lpstr>
      <vt:lpstr>Structures, Identity, and Health</vt:lpstr>
      <vt:lpstr>“The Long Arm of Oppression” (Mitchell)</vt:lpstr>
      <vt:lpstr>Application IN HIV Research + Practice</vt:lpstr>
      <vt:lpstr>Intersectionality, Social Action, and HIV</vt:lpstr>
      <vt:lpstr>Intersectional Structural Competency and HIV</vt:lpstr>
      <vt:lpstr>Challenging the “Mythical Norm” in HIV Research and Practice</vt:lpstr>
      <vt:lpstr>What is your 15%? What Small action can you Take within your realm of control (Professional or Personal) to address The role of Intersecting forms of oppression on HIV Inequities?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Intersectionality as a Theoretical Framework for Health Equity Research and Practice</dc:title>
  <dc:creator>Khadijah Ameen</dc:creator>
  <cp:lastModifiedBy>Judith Collins</cp:lastModifiedBy>
  <cp:revision>16</cp:revision>
  <dcterms:created xsi:type="dcterms:W3CDTF">2022-03-02T01:26:33Z</dcterms:created>
  <dcterms:modified xsi:type="dcterms:W3CDTF">2022-03-17T20:22:09Z</dcterms:modified>
</cp:coreProperties>
</file>