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58"/>
  </p:notesMasterIdLst>
  <p:handoutMasterIdLst>
    <p:handoutMasterId r:id="rId59"/>
  </p:handoutMasterIdLst>
  <p:sldIdLst>
    <p:sldId id="256" r:id="rId2"/>
    <p:sldId id="432" r:id="rId3"/>
    <p:sldId id="388" r:id="rId4"/>
    <p:sldId id="257" r:id="rId5"/>
    <p:sldId id="259" r:id="rId6"/>
    <p:sldId id="260" r:id="rId7"/>
    <p:sldId id="406" r:id="rId8"/>
    <p:sldId id="468" r:id="rId9"/>
    <p:sldId id="467" r:id="rId10"/>
    <p:sldId id="328" r:id="rId11"/>
    <p:sldId id="365" r:id="rId12"/>
    <p:sldId id="366" r:id="rId13"/>
    <p:sldId id="356" r:id="rId14"/>
    <p:sldId id="269" r:id="rId15"/>
    <p:sldId id="268" r:id="rId16"/>
    <p:sldId id="375" r:id="rId17"/>
    <p:sldId id="271" r:id="rId18"/>
    <p:sldId id="275" r:id="rId19"/>
    <p:sldId id="332" r:id="rId20"/>
    <p:sldId id="391" r:id="rId21"/>
    <p:sldId id="407" r:id="rId22"/>
    <p:sldId id="392" r:id="rId23"/>
    <p:sldId id="393" r:id="rId24"/>
    <p:sldId id="369" r:id="rId25"/>
    <p:sldId id="284" r:id="rId26"/>
    <p:sldId id="442" r:id="rId27"/>
    <p:sldId id="443" r:id="rId28"/>
    <p:sldId id="286" r:id="rId29"/>
    <p:sldId id="339" r:id="rId30"/>
    <p:sldId id="370" r:id="rId31"/>
    <p:sldId id="396" r:id="rId32"/>
    <p:sldId id="408" r:id="rId33"/>
    <p:sldId id="368" r:id="rId34"/>
    <p:sldId id="469" r:id="rId35"/>
    <p:sldId id="362" r:id="rId36"/>
    <p:sldId id="409" r:id="rId37"/>
    <p:sldId id="410" r:id="rId38"/>
    <p:sldId id="307" r:id="rId39"/>
    <p:sldId id="398" r:id="rId40"/>
    <p:sldId id="421" r:id="rId41"/>
    <p:sldId id="424" r:id="rId42"/>
    <p:sldId id="425" r:id="rId43"/>
    <p:sldId id="400" r:id="rId44"/>
    <p:sldId id="470" r:id="rId45"/>
    <p:sldId id="431" r:id="rId46"/>
    <p:sldId id="322" r:id="rId47"/>
    <p:sldId id="471" r:id="rId48"/>
    <p:sldId id="401" r:id="rId49"/>
    <p:sldId id="373" r:id="rId50"/>
    <p:sldId id="403" r:id="rId51"/>
    <p:sldId id="382" r:id="rId52"/>
    <p:sldId id="438" r:id="rId53"/>
    <p:sldId id="317" r:id="rId54"/>
    <p:sldId id="319" r:id="rId55"/>
    <p:sldId id="326" r:id="rId56"/>
    <p:sldId id="324" r:id="rId5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" id="{5D26188A-8877-D343-ABC4-7579CEC42C0C}">
          <p14:sldIdLst>
            <p14:sldId id="256"/>
            <p14:sldId id="432"/>
            <p14:sldId id="388"/>
            <p14:sldId id="257"/>
            <p14:sldId id="259"/>
            <p14:sldId id="260"/>
            <p14:sldId id="406"/>
            <p14:sldId id="468"/>
            <p14:sldId id="467"/>
            <p14:sldId id="328"/>
            <p14:sldId id="365"/>
            <p14:sldId id="366"/>
            <p14:sldId id="356"/>
            <p14:sldId id="269"/>
            <p14:sldId id="268"/>
            <p14:sldId id="375"/>
            <p14:sldId id="271"/>
            <p14:sldId id="275"/>
            <p14:sldId id="332"/>
            <p14:sldId id="391"/>
            <p14:sldId id="407"/>
            <p14:sldId id="392"/>
            <p14:sldId id="393"/>
            <p14:sldId id="369"/>
            <p14:sldId id="284"/>
            <p14:sldId id="442"/>
            <p14:sldId id="443"/>
            <p14:sldId id="286"/>
            <p14:sldId id="339"/>
            <p14:sldId id="370"/>
            <p14:sldId id="396"/>
            <p14:sldId id="408"/>
            <p14:sldId id="368"/>
            <p14:sldId id="469"/>
            <p14:sldId id="362"/>
            <p14:sldId id="409"/>
            <p14:sldId id="410"/>
            <p14:sldId id="307"/>
            <p14:sldId id="398"/>
            <p14:sldId id="421"/>
            <p14:sldId id="424"/>
            <p14:sldId id="425"/>
            <p14:sldId id="400"/>
            <p14:sldId id="470"/>
            <p14:sldId id="431"/>
            <p14:sldId id="322"/>
            <p14:sldId id="471"/>
            <p14:sldId id="401"/>
            <p14:sldId id="373"/>
            <p14:sldId id="403"/>
            <p14:sldId id="382"/>
            <p14:sldId id="438"/>
            <p14:sldId id="317"/>
            <p14:sldId id="319"/>
            <p14:sldId id="326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91020" autoAdjust="0"/>
  </p:normalViewPr>
  <p:slideViewPr>
    <p:cSldViewPr>
      <p:cViewPr varScale="1">
        <p:scale>
          <a:sx n="116" d="100"/>
          <a:sy n="116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5-4C10-AD13-F6CA91BAC9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5-4C10-AD13-F6CA91BAC9B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7-4D76-A88E-D91FA7AC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B-4DDC-9303-1417F5634BE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B-4DDC-9303-1417F5634B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1-46DA-86CE-4A634BFA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7-4D7A-9710-A4023250134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7-4D7A-9710-A402325013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E-42B6-B9D7-0299AB21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2-4899-B253-0F448447987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2-4899-B253-0F44844798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8-4B07-AEDA-D9C12C8FD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AD-4ECF-AB3E-B40E380074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AD-4ECF-AB3E-B40E380074D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4-4A64-92D2-F1D4BBC15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0-47EB-BB1E-134C170A8DE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0-47EB-BB1E-134C170A8D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8-4E1B-A8C6-094E12E9B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E-4245-A0C3-1CE7A35C2A0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E-4245-A0C3-1CE7A35C2A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C-47C2-A969-00E527515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EAA-BBD4-158EFD0EA11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EAA-BBD4-158EFD0EA1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C-4B16-AFB1-2515CE5F2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77-4C07-B108-10037145C44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77-4C07-B108-10037145C4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5E-9054-5A891EF71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5A93D-4AE7-49FF-8024-986DB723F56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679D0-2008-408E-95BC-C5DD5FDFD405}">
      <dgm:prSet phldrT="[Text]" custT="1"/>
      <dgm:spPr/>
      <dgm:t>
        <a:bodyPr/>
        <a:lstStyle/>
        <a:p>
          <a:r>
            <a:rPr lang="en-US" sz="1100" b="1" dirty="0"/>
            <a:t>Pre-Contemplation</a:t>
          </a:r>
        </a:p>
      </dgm:t>
    </dgm:pt>
    <dgm:pt modelId="{F8742088-736C-4C71-8EA6-ECD862D1E7EF}" type="parTrans" cxnId="{DF22B424-468D-461C-BE23-AC14A9421D12}">
      <dgm:prSet/>
      <dgm:spPr/>
      <dgm:t>
        <a:bodyPr/>
        <a:lstStyle/>
        <a:p>
          <a:endParaRPr lang="en-US" sz="1200" b="1"/>
        </a:p>
      </dgm:t>
    </dgm:pt>
    <dgm:pt modelId="{EAF653C2-AB2B-472C-8455-52173122A7B1}" type="sibTrans" cxnId="{DF22B424-468D-461C-BE23-AC14A9421D12}">
      <dgm:prSet custT="1"/>
      <dgm:spPr/>
      <dgm:t>
        <a:bodyPr/>
        <a:lstStyle/>
        <a:p>
          <a:endParaRPr lang="en-US" sz="1200" b="1"/>
        </a:p>
      </dgm:t>
    </dgm:pt>
    <dgm:pt modelId="{BB913FA3-C916-4A94-B4E0-C158530651A3}">
      <dgm:prSet phldrT="[Text]" custT="1"/>
      <dgm:spPr/>
      <dgm:t>
        <a:bodyPr/>
        <a:lstStyle/>
        <a:p>
          <a:r>
            <a:rPr lang="en-US" sz="1100" b="1" dirty="0"/>
            <a:t>Contemplation</a:t>
          </a:r>
        </a:p>
      </dgm:t>
    </dgm:pt>
    <dgm:pt modelId="{E5741F86-252A-4A40-894F-D2A02DAF2BC8}" type="parTrans" cxnId="{39B9458A-88D3-48DB-AD36-0E5107F80440}">
      <dgm:prSet/>
      <dgm:spPr/>
      <dgm:t>
        <a:bodyPr/>
        <a:lstStyle/>
        <a:p>
          <a:endParaRPr lang="en-US" sz="1200" b="1"/>
        </a:p>
      </dgm:t>
    </dgm:pt>
    <dgm:pt modelId="{E130E40D-C121-4204-BAEE-77A94416742C}" type="sibTrans" cxnId="{39B9458A-88D3-48DB-AD36-0E5107F80440}">
      <dgm:prSet custT="1"/>
      <dgm:spPr/>
      <dgm:t>
        <a:bodyPr/>
        <a:lstStyle/>
        <a:p>
          <a:endParaRPr lang="en-US" sz="1200" b="1"/>
        </a:p>
      </dgm:t>
    </dgm:pt>
    <dgm:pt modelId="{81849E6A-186A-4646-88B8-F2ADEB95E0AC}">
      <dgm:prSet phldrT="[Text]" custT="1"/>
      <dgm:spPr/>
      <dgm:t>
        <a:bodyPr/>
        <a:lstStyle/>
        <a:p>
          <a:r>
            <a:rPr lang="en-US" sz="1200" b="1" dirty="0"/>
            <a:t>Planning</a:t>
          </a:r>
        </a:p>
      </dgm:t>
    </dgm:pt>
    <dgm:pt modelId="{E4A60179-80D2-4A6C-A287-55938BF565E5}" type="parTrans" cxnId="{950939E7-A20D-4FA0-BDDA-57132CD01F1A}">
      <dgm:prSet/>
      <dgm:spPr/>
      <dgm:t>
        <a:bodyPr/>
        <a:lstStyle/>
        <a:p>
          <a:endParaRPr lang="en-US" sz="1200" b="1"/>
        </a:p>
      </dgm:t>
    </dgm:pt>
    <dgm:pt modelId="{EEE35DDA-A8EE-4542-963B-24721D9C5852}" type="sibTrans" cxnId="{950939E7-A20D-4FA0-BDDA-57132CD01F1A}">
      <dgm:prSet custT="1"/>
      <dgm:spPr/>
      <dgm:t>
        <a:bodyPr/>
        <a:lstStyle/>
        <a:p>
          <a:endParaRPr lang="en-US" sz="1200" b="1"/>
        </a:p>
      </dgm:t>
    </dgm:pt>
    <dgm:pt modelId="{732950FA-AC35-4002-B18B-F02AB4D85723}">
      <dgm:prSet phldrT="[Text]" custT="1"/>
      <dgm:spPr/>
      <dgm:t>
        <a:bodyPr/>
        <a:lstStyle/>
        <a:p>
          <a:r>
            <a:rPr lang="en-US" sz="1200" b="1" dirty="0"/>
            <a:t>Action</a:t>
          </a:r>
        </a:p>
      </dgm:t>
    </dgm:pt>
    <dgm:pt modelId="{09E0A6EA-667F-4880-8C8E-240B4C9B300D}" type="parTrans" cxnId="{A9CF4893-CD23-4E42-A555-55F97A8855B7}">
      <dgm:prSet/>
      <dgm:spPr/>
      <dgm:t>
        <a:bodyPr/>
        <a:lstStyle/>
        <a:p>
          <a:endParaRPr lang="en-US" sz="1200" b="1"/>
        </a:p>
      </dgm:t>
    </dgm:pt>
    <dgm:pt modelId="{7970E235-9323-42B3-9136-4B7BCD160E1A}" type="sibTrans" cxnId="{A9CF4893-CD23-4E42-A555-55F97A8855B7}">
      <dgm:prSet custT="1"/>
      <dgm:spPr/>
      <dgm:t>
        <a:bodyPr/>
        <a:lstStyle/>
        <a:p>
          <a:endParaRPr lang="en-US" sz="1200" b="1"/>
        </a:p>
      </dgm:t>
    </dgm:pt>
    <dgm:pt modelId="{5C95258A-F87F-4663-BCD1-AF24786857BB}">
      <dgm:prSet phldrT="[Text]" custT="1"/>
      <dgm:spPr/>
      <dgm:t>
        <a:bodyPr/>
        <a:lstStyle/>
        <a:p>
          <a:r>
            <a:rPr lang="en-US" sz="1200" b="1" dirty="0"/>
            <a:t>Maintenance</a:t>
          </a:r>
        </a:p>
      </dgm:t>
    </dgm:pt>
    <dgm:pt modelId="{9F8AD68D-D21D-4A3A-AA7B-F06B04BA1F89}" type="parTrans" cxnId="{D70B3B90-F5D1-4CD0-A21D-0B0D967B87B1}">
      <dgm:prSet/>
      <dgm:spPr/>
      <dgm:t>
        <a:bodyPr/>
        <a:lstStyle/>
        <a:p>
          <a:endParaRPr lang="en-US" sz="1200" b="1"/>
        </a:p>
      </dgm:t>
    </dgm:pt>
    <dgm:pt modelId="{75C244C7-4304-4038-890F-948646E678DD}" type="sibTrans" cxnId="{D70B3B90-F5D1-4CD0-A21D-0B0D967B87B1}">
      <dgm:prSet custT="1"/>
      <dgm:spPr/>
      <dgm:t>
        <a:bodyPr/>
        <a:lstStyle/>
        <a:p>
          <a:endParaRPr lang="en-US" sz="1200" b="1"/>
        </a:p>
      </dgm:t>
    </dgm:pt>
    <dgm:pt modelId="{146348AC-7F18-421F-95E8-06376EF93437}" type="pres">
      <dgm:prSet presAssocID="{F6D5A93D-4AE7-49FF-8024-986DB723F561}" presName="cycle" presStyleCnt="0">
        <dgm:presLayoutVars>
          <dgm:dir/>
          <dgm:resizeHandles val="exact"/>
        </dgm:presLayoutVars>
      </dgm:prSet>
      <dgm:spPr/>
    </dgm:pt>
    <dgm:pt modelId="{51E279BD-ABA2-4147-9714-E62D30ED1EED}" type="pres">
      <dgm:prSet presAssocID="{9F4679D0-2008-408E-95BC-C5DD5FDFD405}" presName="node" presStyleLbl="node1" presStyleIdx="0" presStyleCnt="5">
        <dgm:presLayoutVars>
          <dgm:bulletEnabled val="1"/>
        </dgm:presLayoutVars>
      </dgm:prSet>
      <dgm:spPr/>
    </dgm:pt>
    <dgm:pt modelId="{9C735020-2E6F-4E79-A678-64F89DA5F45A}" type="pres">
      <dgm:prSet presAssocID="{EAF653C2-AB2B-472C-8455-52173122A7B1}" presName="sibTrans" presStyleLbl="sibTrans2D1" presStyleIdx="0" presStyleCnt="5"/>
      <dgm:spPr/>
    </dgm:pt>
    <dgm:pt modelId="{D2A6F04D-89C3-4E19-B67C-93C4D123B0F5}" type="pres">
      <dgm:prSet presAssocID="{EAF653C2-AB2B-472C-8455-52173122A7B1}" presName="connectorText" presStyleLbl="sibTrans2D1" presStyleIdx="0" presStyleCnt="5"/>
      <dgm:spPr/>
    </dgm:pt>
    <dgm:pt modelId="{F9AAA19F-9F4F-4B29-9CBE-5740D80E2858}" type="pres">
      <dgm:prSet presAssocID="{BB913FA3-C916-4A94-B4E0-C158530651A3}" presName="node" presStyleLbl="node1" presStyleIdx="1" presStyleCnt="5">
        <dgm:presLayoutVars>
          <dgm:bulletEnabled val="1"/>
        </dgm:presLayoutVars>
      </dgm:prSet>
      <dgm:spPr/>
    </dgm:pt>
    <dgm:pt modelId="{8D35CE03-3FF6-4B75-BF49-3AE1DFD4A0B9}" type="pres">
      <dgm:prSet presAssocID="{E130E40D-C121-4204-BAEE-77A94416742C}" presName="sibTrans" presStyleLbl="sibTrans2D1" presStyleIdx="1" presStyleCnt="5"/>
      <dgm:spPr/>
    </dgm:pt>
    <dgm:pt modelId="{D88E2684-75B8-40FA-823C-EC4A20F1CEF5}" type="pres">
      <dgm:prSet presAssocID="{E130E40D-C121-4204-BAEE-77A94416742C}" presName="connectorText" presStyleLbl="sibTrans2D1" presStyleIdx="1" presStyleCnt="5"/>
      <dgm:spPr/>
    </dgm:pt>
    <dgm:pt modelId="{5C600A2C-FA68-44EC-BDE2-B00D2AC5E01A}" type="pres">
      <dgm:prSet presAssocID="{81849E6A-186A-4646-88B8-F2ADEB95E0AC}" presName="node" presStyleLbl="node1" presStyleIdx="2" presStyleCnt="5">
        <dgm:presLayoutVars>
          <dgm:bulletEnabled val="1"/>
        </dgm:presLayoutVars>
      </dgm:prSet>
      <dgm:spPr/>
    </dgm:pt>
    <dgm:pt modelId="{5D1FC951-8B94-4CCA-BC8C-6A56878F747E}" type="pres">
      <dgm:prSet presAssocID="{EEE35DDA-A8EE-4542-963B-24721D9C5852}" presName="sibTrans" presStyleLbl="sibTrans2D1" presStyleIdx="2" presStyleCnt="5"/>
      <dgm:spPr/>
    </dgm:pt>
    <dgm:pt modelId="{BE8CC27C-C5E4-4A2D-A1A9-3652AD44EBBF}" type="pres">
      <dgm:prSet presAssocID="{EEE35DDA-A8EE-4542-963B-24721D9C5852}" presName="connectorText" presStyleLbl="sibTrans2D1" presStyleIdx="2" presStyleCnt="5"/>
      <dgm:spPr/>
    </dgm:pt>
    <dgm:pt modelId="{B52A7046-7E86-495C-976B-B62B71221ED6}" type="pres">
      <dgm:prSet presAssocID="{732950FA-AC35-4002-B18B-F02AB4D85723}" presName="node" presStyleLbl="node1" presStyleIdx="3" presStyleCnt="5">
        <dgm:presLayoutVars>
          <dgm:bulletEnabled val="1"/>
        </dgm:presLayoutVars>
      </dgm:prSet>
      <dgm:spPr/>
    </dgm:pt>
    <dgm:pt modelId="{477BA744-5DEA-4DDD-B55B-DFA79BD7E119}" type="pres">
      <dgm:prSet presAssocID="{7970E235-9323-42B3-9136-4B7BCD160E1A}" presName="sibTrans" presStyleLbl="sibTrans2D1" presStyleIdx="3" presStyleCnt="5"/>
      <dgm:spPr/>
    </dgm:pt>
    <dgm:pt modelId="{5F051C50-9E32-4890-BCE3-9FA3B7994BFE}" type="pres">
      <dgm:prSet presAssocID="{7970E235-9323-42B3-9136-4B7BCD160E1A}" presName="connectorText" presStyleLbl="sibTrans2D1" presStyleIdx="3" presStyleCnt="5"/>
      <dgm:spPr/>
    </dgm:pt>
    <dgm:pt modelId="{964E55E5-E895-4663-962B-93CFE3A70196}" type="pres">
      <dgm:prSet presAssocID="{5C95258A-F87F-4663-BCD1-AF24786857BB}" presName="node" presStyleLbl="node1" presStyleIdx="4" presStyleCnt="5">
        <dgm:presLayoutVars>
          <dgm:bulletEnabled val="1"/>
        </dgm:presLayoutVars>
      </dgm:prSet>
      <dgm:spPr/>
    </dgm:pt>
    <dgm:pt modelId="{9EFDB930-A917-4CB5-B40E-4FAE842B9667}" type="pres">
      <dgm:prSet presAssocID="{75C244C7-4304-4038-890F-948646E678DD}" presName="sibTrans" presStyleLbl="sibTrans2D1" presStyleIdx="4" presStyleCnt="5"/>
      <dgm:spPr/>
    </dgm:pt>
    <dgm:pt modelId="{715F79B4-146E-48D4-918D-732BD7E3F372}" type="pres">
      <dgm:prSet presAssocID="{75C244C7-4304-4038-890F-948646E678DD}" presName="connectorText" presStyleLbl="sibTrans2D1" presStyleIdx="4" presStyleCnt="5"/>
      <dgm:spPr/>
    </dgm:pt>
  </dgm:ptLst>
  <dgm:cxnLst>
    <dgm:cxn modelId="{26A3D90A-A23B-4B43-9944-1DBB3D11B12D}" type="presOf" srcId="{75C244C7-4304-4038-890F-948646E678DD}" destId="{9EFDB930-A917-4CB5-B40E-4FAE842B9667}" srcOrd="0" destOrd="0" presId="urn:microsoft.com/office/officeart/2005/8/layout/cycle2"/>
    <dgm:cxn modelId="{48BDBA12-1745-4BEF-8EE1-AE97BC194D62}" type="presOf" srcId="{9F4679D0-2008-408E-95BC-C5DD5FDFD405}" destId="{51E279BD-ABA2-4147-9714-E62D30ED1EED}" srcOrd="0" destOrd="0" presId="urn:microsoft.com/office/officeart/2005/8/layout/cycle2"/>
    <dgm:cxn modelId="{B2257216-01F6-445E-B2B7-E02532244058}" type="presOf" srcId="{E130E40D-C121-4204-BAEE-77A94416742C}" destId="{D88E2684-75B8-40FA-823C-EC4A20F1CEF5}" srcOrd="1" destOrd="0" presId="urn:microsoft.com/office/officeart/2005/8/layout/cycle2"/>
    <dgm:cxn modelId="{12321820-0415-4D6D-AD36-63E0C97C94D5}" type="presOf" srcId="{7970E235-9323-42B3-9136-4B7BCD160E1A}" destId="{477BA744-5DEA-4DDD-B55B-DFA79BD7E119}" srcOrd="0" destOrd="0" presId="urn:microsoft.com/office/officeart/2005/8/layout/cycle2"/>
    <dgm:cxn modelId="{DF22B424-468D-461C-BE23-AC14A9421D12}" srcId="{F6D5A93D-4AE7-49FF-8024-986DB723F561}" destId="{9F4679D0-2008-408E-95BC-C5DD5FDFD405}" srcOrd="0" destOrd="0" parTransId="{F8742088-736C-4C71-8EA6-ECD862D1E7EF}" sibTransId="{EAF653C2-AB2B-472C-8455-52173122A7B1}"/>
    <dgm:cxn modelId="{2FDCAE2A-EC9C-44E5-A1BF-C006C14EA70F}" type="presOf" srcId="{75C244C7-4304-4038-890F-948646E678DD}" destId="{715F79B4-146E-48D4-918D-732BD7E3F372}" srcOrd="1" destOrd="0" presId="urn:microsoft.com/office/officeart/2005/8/layout/cycle2"/>
    <dgm:cxn modelId="{BA41CD3F-0B08-4612-A6D8-CEEFFF11C566}" type="presOf" srcId="{EAF653C2-AB2B-472C-8455-52173122A7B1}" destId="{D2A6F04D-89C3-4E19-B67C-93C4D123B0F5}" srcOrd="1" destOrd="0" presId="urn:microsoft.com/office/officeart/2005/8/layout/cycle2"/>
    <dgm:cxn modelId="{F312DD4A-EF7F-494F-A9F6-707B4F3B2AA6}" type="presOf" srcId="{7970E235-9323-42B3-9136-4B7BCD160E1A}" destId="{5F051C50-9E32-4890-BCE3-9FA3B7994BFE}" srcOrd="1" destOrd="0" presId="urn:microsoft.com/office/officeart/2005/8/layout/cycle2"/>
    <dgm:cxn modelId="{3B71F76D-0CAE-446B-ACDC-E1DF9250F3AC}" type="presOf" srcId="{E130E40D-C121-4204-BAEE-77A94416742C}" destId="{8D35CE03-3FF6-4B75-BF49-3AE1DFD4A0B9}" srcOrd="0" destOrd="0" presId="urn:microsoft.com/office/officeart/2005/8/layout/cycle2"/>
    <dgm:cxn modelId="{0C486170-7469-4062-8E93-870B7167BB8A}" type="presOf" srcId="{BB913FA3-C916-4A94-B4E0-C158530651A3}" destId="{F9AAA19F-9F4F-4B29-9CBE-5740D80E2858}" srcOrd="0" destOrd="0" presId="urn:microsoft.com/office/officeart/2005/8/layout/cycle2"/>
    <dgm:cxn modelId="{72E42373-6A00-411D-8AA0-BE24D5ECE8CF}" type="presOf" srcId="{732950FA-AC35-4002-B18B-F02AB4D85723}" destId="{B52A7046-7E86-495C-976B-B62B71221ED6}" srcOrd="0" destOrd="0" presId="urn:microsoft.com/office/officeart/2005/8/layout/cycle2"/>
    <dgm:cxn modelId="{39B9458A-88D3-48DB-AD36-0E5107F80440}" srcId="{F6D5A93D-4AE7-49FF-8024-986DB723F561}" destId="{BB913FA3-C916-4A94-B4E0-C158530651A3}" srcOrd="1" destOrd="0" parTransId="{E5741F86-252A-4A40-894F-D2A02DAF2BC8}" sibTransId="{E130E40D-C121-4204-BAEE-77A94416742C}"/>
    <dgm:cxn modelId="{D70B3B90-F5D1-4CD0-A21D-0B0D967B87B1}" srcId="{F6D5A93D-4AE7-49FF-8024-986DB723F561}" destId="{5C95258A-F87F-4663-BCD1-AF24786857BB}" srcOrd="4" destOrd="0" parTransId="{9F8AD68D-D21D-4A3A-AA7B-F06B04BA1F89}" sibTransId="{75C244C7-4304-4038-890F-948646E678DD}"/>
    <dgm:cxn modelId="{5468FC92-0686-47A7-A217-D52373170A14}" type="presOf" srcId="{81849E6A-186A-4646-88B8-F2ADEB95E0AC}" destId="{5C600A2C-FA68-44EC-BDE2-B00D2AC5E01A}" srcOrd="0" destOrd="0" presId="urn:microsoft.com/office/officeart/2005/8/layout/cycle2"/>
    <dgm:cxn modelId="{A9CF4893-CD23-4E42-A555-55F97A8855B7}" srcId="{F6D5A93D-4AE7-49FF-8024-986DB723F561}" destId="{732950FA-AC35-4002-B18B-F02AB4D85723}" srcOrd="3" destOrd="0" parTransId="{09E0A6EA-667F-4880-8C8E-240B4C9B300D}" sibTransId="{7970E235-9323-42B3-9136-4B7BCD160E1A}"/>
    <dgm:cxn modelId="{26FA80AA-1BAB-4145-A8B4-AFEAEAF904BC}" type="presOf" srcId="{EEE35DDA-A8EE-4542-963B-24721D9C5852}" destId="{5D1FC951-8B94-4CCA-BC8C-6A56878F747E}" srcOrd="0" destOrd="0" presId="urn:microsoft.com/office/officeart/2005/8/layout/cycle2"/>
    <dgm:cxn modelId="{BC0862B0-473C-4BFB-A94D-92BA084C154F}" type="presOf" srcId="{F6D5A93D-4AE7-49FF-8024-986DB723F561}" destId="{146348AC-7F18-421F-95E8-06376EF93437}" srcOrd="0" destOrd="0" presId="urn:microsoft.com/office/officeart/2005/8/layout/cycle2"/>
    <dgm:cxn modelId="{CA68DAB7-041E-40F9-9986-BB1C59265077}" type="presOf" srcId="{EEE35DDA-A8EE-4542-963B-24721D9C5852}" destId="{BE8CC27C-C5E4-4A2D-A1A9-3652AD44EBBF}" srcOrd="1" destOrd="0" presId="urn:microsoft.com/office/officeart/2005/8/layout/cycle2"/>
    <dgm:cxn modelId="{950939E7-A20D-4FA0-BDDA-57132CD01F1A}" srcId="{F6D5A93D-4AE7-49FF-8024-986DB723F561}" destId="{81849E6A-186A-4646-88B8-F2ADEB95E0AC}" srcOrd="2" destOrd="0" parTransId="{E4A60179-80D2-4A6C-A287-55938BF565E5}" sibTransId="{EEE35DDA-A8EE-4542-963B-24721D9C5852}"/>
    <dgm:cxn modelId="{17B45CE9-7E26-4940-8884-87A9D5449FBC}" type="presOf" srcId="{EAF653C2-AB2B-472C-8455-52173122A7B1}" destId="{9C735020-2E6F-4E79-A678-64F89DA5F45A}" srcOrd="0" destOrd="0" presId="urn:microsoft.com/office/officeart/2005/8/layout/cycle2"/>
    <dgm:cxn modelId="{91FB4FED-2BF6-4F9B-85D9-BAE4C061AAF4}" type="presOf" srcId="{5C95258A-F87F-4663-BCD1-AF24786857BB}" destId="{964E55E5-E895-4663-962B-93CFE3A70196}" srcOrd="0" destOrd="0" presId="urn:microsoft.com/office/officeart/2005/8/layout/cycle2"/>
    <dgm:cxn modelId="{29BE1422-226E-49C3-A37A-15A0310B1963}" type="presParOf" srcId="{146348AC-7F18-421F-95E8-06376EF93437}" destId="{51E279BD-ABA2-4147-9714-E62D30ED1EED}" srcOrd="0" destOrd="0" presId="urn:microsoft.com/office/officeart/2005/8/layout/cycle2"/>
    <dgm:cxn modelId="{E3D406DA-7B63-46BF-8216-D398FBD21098}" type="presParOf" srcId="{146348AC-7F18-421F-95E8-06376EF93437}" destId="{9C735020-2E6F-4E79-A678-64F89DA5F45A}" srcOrd="1" destOrd="0" presId="urn:microsoft.com/office/officeart/2005/8/layout/cycle2"/>
    <dgm:cxn modelId="{6985D9DF-00F9-4E0E-87AE-11ED5D484382}" type="presParOf" srcId="{9C735020-2E6F-4E79-A678-64F89DA5F45A}" destId="{D2A6F04D-89C3-4E19-B67C-93C4D123B0F5}" srcOrd="0" destOrd="0" presId="urn:microsoft.com/office/officeart/2005/8/layout/cycle2"/>
    <dgm:cxn modelId="{83330695-0BAF-4BD2-ADF5-68EFB7CBB7BE}" type="presParOf" srcId="{146348AC-7F18-421F-95E8-06376EF93437}" destId="{F9AAA19F-9F4F-4B29-9CBE-5740D80E2858}" srcOrd="2" destOrd="0" presId="urn:microsoft.com/office/officeart/2005/8/layout/cycle2"/>
    <dgm:cxn modelId="{91E41A8B-1A83-48FB-97F2-0EC3401366F2}" type="presParOf" srcId="{146348AC-7F18-421F-95E8-06376EF93437}" destId="{8D35CE03-3FF6-4B75-BF49-3AE1DFD4A0B9}" srcOrd="3" destOrd="0" presId="urn:microsoft.com/office/officeart/2005/8/layout/cycle2"/>
    <dgm:cxn modelId="{2B1C2CC9-8F18-4F55-9D7D-FE82AE56C923}" type="presParOf" srcId="{8D35CE03-3FF6-4B75-BF49-3AE1DFD4A0B9}" destId="{D88E2684-75B8-40FA-823C-EC4A20F1CEF5}" srcOrd="0" destOrd="0" presId="urn:microsoft.com/office/officeart/2005/8/layout/cycle2"/>
    <dgm:cxn modelId="{A171DA3E-0B5D-4164-83C0-813F5582E118}" type="presParOf" srcId="{146348AC-7F18-421F-95E8-06376EF93437}" destId="{5C600A2C-FA68-44EC-BDE2-B00D2AC5E01A}" srcOrd="4" destOrd="0" presId="urn:microsoft.com/office/officeart/2005/8/layout/cycle2"/>
    <dgm:cxn modelId="{FBB5AE2F-362E-444A-BED3-FF2DBBA82531}" type="presParOf" srcId="{146348AC-7F18-421F-95E8-06376EF93437}" destId="{5D1FC951-8B94-4CCA-BC8C-6A56878F747E}" srcOrd="5" destOrd="0" presId="urn:microsoft.com/office/officeart/2005/8/layout/cycle2"/>
    <dgm:cxn modelId="{2D61AF9B-8568-467A-9516-579589970610}" type="presParOf" srcId="{5D1FC951-8B94-4CCA-BC8C-6A56878F747E}" destId="{BE8CC27C-C5E4-4A2D-A1A9-3652AD44EBBF}" srcOrd="0" destOrd="0" presId="urn:microsoft.com/office/officeart/2005/8/layout/cycle2"/>
    <dgm:cxn modelId="{BB2A8324-2A58-4436-962F-16B24F6961D4}" type="presParOf" srcId="{146348AC-7F18-421F-95E8-06376EF93437}" destId="{B52A7046-7E86-495C-976B-B62B71221ED6}" srcOrd="6" destOrd="0" presId="urn:microsoft.com/office/officeart/2005/8/layout/cycle2"/>
    <dgm:cxn modelId="{292BC150-7FA9-4E1A-9A50-A1C5A44175AC}" type="presParOf" srcId="{146348AC-7F18-421F-95E8-06376EF93437}" destId="{477BA744-5DEA-4DDD-B55B-DFA79BD7E119}" srcOrd="7" destOrd="0" presId="urn:microsoft.com/office/officeart/2005/8/layout/cycle2"/>
    <dgm:cxn modelId="{11E1DE38-FF8D-44C6-8E88-DA7DA5FF488B}" type="presParOf" srcId="{477BA744-5DEA-4DDD-B55B-DFA79BD7E119}" destId="{5F051C50-9E32-4890-BCE3-9FA3B7994BFE}" srcOrd="0" destOrd="0" presId="urn:microsoft.com/office/officeart/2005/8/layout/cycle2"/>
    <dgm:cxn modelId="{81F08ED4-7468-4617-ACA4-ED356BDB6315}" type="presParOf" srcId="{146348AC-7F18-421F-95E8-06376EF93437}" destId="{964E55E5-E895-4663-962B-93CFE3A70196}" srcOrd="8" destOrd="0" presId="urn:microsoft.com/office/officeart/2005/8/layout/cycle2"/>
    <dgm:cxn modelId="{4A2517BE-669E-4BB8-A9B4-B9462D73262C}" type="presParOf" srcId="{146348AC-7F18-421F-95E8-06376EF93437}" destId="{9EFDB930-A917-4CB5-B40E-4FAE842B9667}" srcOrd="9" destOrd="0" presId="urn:microsoft.com/office/officeart/2005/8/layout/cycle2"/>
    <dgm:cxn modelId="{413AB768-698C-4BF5-8556-BF41B48BF2C5}" type="presParOf" srcId="{9EFDB930-A917-4CB5-B40E-4FAE842B9667}" destId="{715F79B4-146E-48D4-918D-732BD7E3F3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279BD-ABA2-4147-9714-E62D30ED1EED}">
      <dsp:nvSpPr>
        <dsp:cNvPr id="0" name=""/>
        <dsp:cNvSpPr/>
      </dsp:nvSpPr>
      <dsp:spPr>
        <a:xfrm>
          <a:off x="2431526" y="1115"/>
          <a:ext cx="1480597" cy="1480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Pre-Contemplation</a:t>
          </a:r>
        </a:p>
      </dsp:txBody>
      <dsp:txXfrm>
        <a:off x="2648354" y="217943"/>
        <a:ext cx="1046941" cy="1046941"/>
      </dsp:txXfrm>
    </dsp:sp>
    <dsp:sp modelId="{9C735020-2E6F-4E79-A678-64F89DA5F45A}">
      <dsp:nvSpPr>
        <dsp:cNvPr id="0" name=""/>
        <dsp:cNvSpPr/>
      </dsp:nvSpPr>
      <dsp:spPr>
        <a:xfrm rot="2160000">
          <a:off x="3865573" y="1138950"/>
          <a:ext cx="394606" cy="49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3876877" y="1204098"/>
        <a:ext cx="276224" cy="299821"/>
      </dsp:txXfrm>
    </dsp:sp>
    <dsp:sp modelId="{F9AAA19F-9F4F-4B29-9CBE-5740D80E2858}">
      <dsp:nvSpPr>
        <dsp:cNvPr id="0" name=""/>
        <dsp:cNvSpPr/>
      </dsp:nvSpPr>
      <dsp:spPr>
        <a:xfrm>
          <a:off x="4231700" y="1309018"/>
          <a:ext cx="1480597" cy="1480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Contemplation</a:t>
          </a:r>
        </a:p>
      </dsp:txBody>
      <dsp:txXfrm>
        <a:off x="4448528" y="1525846"/>
        <a:ext cx="1046941" cy="1046941"/>
      </dsp:txXfrm>
    </dsp:sp>
    <dsp:sp modelId="{8D35CE03-3FF6-4B75-BF49-3AE1DFD4A0B9}">
      <dsp:nvSpPr>
        <dsp:cNvPr id="0" name=""/>
        <dsp:cNvSpPr/>
      </dsp:nvSpPr>
      <dsp:spPr>
        <a:xfrm rot="6480000">
          <a:off x="4434344" y="2846960"/>
          <a:ext cx="394606" cy="49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4511826" y="2890606"/>
        <a:ext cx="276224" cy="299821"/>
      </dsp:txXfrm>
    </dsp:sp>
    <dsp:sp modelId="{5C600A2C-FA68-44EC-BDE2-B00D2AC5E01A}">
      <dsp:nvSpPr>
        <dsp:cNvPr id="0" name=""/>
        <dsp:cNvSpPr/>
      </dsp:nvSpPr>
      <dsp:spPr>
        <a:xfrm>
          <a:off x="3544094" y="3425249"/>
          <a:ext cx="1480597" cy="1480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Planning</a:t>
          </a:r>
        </a:p>
      </dsp:txBody>
      <dsp:txXfrm>
        <a:off x="3760922" y="3642077"/>
        <a:ext cx="1046941" cy="1046941"/>
      </dsp:txXfrm>
    </dsp:sp>
    <dsp:sp modelId="{5D1FC951-8B94-4CCA-BC8C-6A56878F747E}">
      <dsp:nvSpPr>
        <dsp:cNvPr id="0" name=""/>
        <dsp:cNvSpPr/>
      </dsp:nvSpPr>
      <dsp:spPr>
        <a:xfrm rot="10800000">
          <a:off x="2985690" y="3915697"/>
          <a:ext cx="394606" cy="49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3104072" y="4015637"/>
        <a:ext cx="276224" cy="299821"/>
      </dsp:txXfrm>
    </dsp:sp>
    <dsp:sp modelId="{B52A7046-7E86-495C-976B-B62B71221ED6}">
      <dsp:nvSpPr>
        <dsp:cNvPr id="0" name=""/>
        <dsp:cNvSpPr/>
      </dsp:nvSpPr>
      <dsp:spPr>
        <a:xfrm>
          <a:off x="1318957" y="3425249"/>
          <a:ext cx="1480597" cy="1480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Action</a:t>
          </a:r>
        </a:p>
      </dsp:txBody>
      <dsp:txXfrm>
        <a:off x="1535785" y="3642077"/>
        <a:ext cx="1046941" cy="1046941"/>
      </dsp:txXfrm>
    </dsp:sp>
    <dsp:sp modelId="{477BA744-5DEA-4DDD-B55B-DFA79BD7E119}">
      <dsp:nvSpPr>
        <dsp:cNvPr id="0" name=""/>
        <dsp:cNvSpPr/>
      </dsp:nvSpPr>
      <dsp:spPr>
        <a:xfrm rot="15120000">
          <a:off x="1521601" y="2868203"/>
          <a:ext cx="394606" cy="49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1599083" y="3024437"/>
        <a:ext cx="276224" cy="299821"/>
      </dsp:txXfrm>
    </dsp:sp>
    <dsp:sp modelId="{964E55E5-E895-4663-962B-93CFE3A70196}">
      <dsp:nvSpPr>
        <dsp:cNvPr id="0" name=""/>
        <dsp:cNvSpPr/>
      </dsp:nvSpPr>
      <dsp:spPr>
        <a:xfrm>
          <a:off x="631351" y="1309018"/>
          <a:ext cx="1480597" cy="1480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Maintenance</a:t>
          </a:r>
        </a:p>
      </dsp:txBody>
      <dsp:txXfrm>
        <a:off x="848179" y="1525846"/>
        <a:ext cx="1046941" cy="1046941"/>
      </dsp:txXfrm>
    </dsp:sp>
    <dsp:sp modelId="{9EFDB930-A917-4CB5-B40E-4FAE842B9667}">
      <dsp:nvSpPr>
        <dsp:cNvPr id="0" name=""/>
        <dsp:cNvSpPr/>
      </dsp:nvSpPr>
      <dsp:spPr>
        <a:xfrm rot="19440000">
          <a:off x="2065399" y="1152079"/>
          <a:ext cx="394606" cy="499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2076703" y="1286811"/>
        <a:ext cx="276224" cy="299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3EF21F7-98FD-41A7-A4CE-714FDED71D4E}" type="datetimeFigureOut">
              <a:rPr lang="en-US" smtClean="0"/>
              <a:t>3/17/22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959707-24D2-46CE-984F-5B71E66EC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6BC46E-AFF4-4598-8970-9842EB7E8193}" type="datetimeFigureOut">
              <a:rPr lang="en-US" smtClean="0"/>
              <a:t>3/17/22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4BA1E-6AC7-4534-AA62-D6AA5C8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1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1C9A-EFBD-402E-AB72-E73A1763F8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1C9A-EFBD-402E-AB72-E73A1763F8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Gilead package insert:</a:t>
            </a:r>
          </a:p>
          <a:p>
            <a:r>
              <a:rPr lang="en-US" dirty="0"/>
              <a:t>When considering TRUVADA for HIV-1 </a:t>
            </a:r>
            <a:r>
              <a:rPr lang="en-US" dirty="0" err="1"/>
              <a:t>PrEP</a:t>
            </a:r>
            <a:r>
              <a:rPr lang="en-US" dirty="0"/>
              <a:t>, factors that help to identify individuals at risk may include:  has partner(s) known to be HIV-1 infected, or  engages in sexual activity within a high prevalence area or social network and has additional risk factors for HIV-1 acquisition, such as:  inconsistent or no condom use  diagnosis of sexually transmitted infections  exchange of sex for commodities (such as money, food, shelter, or drugs)  use of illicit drugs or alcohol dependence  incarceration  partner(s) of unknown HIV-1 status with any of the factors listed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1C9A-EFBD-402E-AB72-E73A1763F8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5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1C9A-EFBD-402E-AB72-E73A1763F8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109 participants in the TDF–FTC group and 112 in the placebo group in whom bone mineral density was measured, there was a decline in T scores and z scores for bone mineral density at the forearm, hip, and lumbar spine in participants who received TDF–FTC, as compared with those who received placebo (P=0.004 for both T scores and z scores at the forearm and P&lt;0.001 for both scores at the hip and lumbar spine)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TDF-FTC was given as a fixed-dose combination of 300 mg of TDF and 200 mg of FTC per pill. Participants were instructed to take a loading dose of two pills of TDF-FTC or placebo with food 2 to 24 hours before sex, followed by a third pill 24 hours after the first drug intake and a fourth pill 24 hours later.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case of multiple consecutive episodes of sexual intercourse, participants were instructed to take one pill per day until the last sexual intercourse and then to take the two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postexposure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pills.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resuming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preexposure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prophylaxis, participants were instructed to take a loading dose of two pills unless the last drug intake was less than 1 week earlier, in which case they were instructed to take only one pill.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Pharmacokinetic studies indicate decreasing efficacy of TDF/FTC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less than daily dosing; among MSM, taking four doses per week is associated with 96% efficacy, while taking two doses per week is associated with 76% 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providers have to register themselves</a:t>
            </a:r>
            <a:r>
              <a:rPr lang="en-US" baseline="0" dirty="0"/>
              <a:t> (and the organization will call the clinic to confirm it provides </a:t>
            </a:r>
            <a:r>
              <a:rPr lang="en-US" baseline="0" dirty="0" err="1"/>
              <a:t>PrEP</a:t>
            </a:r>
            <a:r>
              <a:rPr lang="en-US" baseline="0" dirty="0"/>
              <a:t>, so make sure person answering the phone is aware!)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51C9A-EFBD-402E-AB72-E73A1763F86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9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0304-6548-4BBD-B878-AE9D5F6DFE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5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Pharmacokinetic studies indicate decreasing efficacy of TDF/FTC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less than daily dosing; among MSM, taking four doses per week is associated with 96% efficacy, while taking two doses per week is associated with 76% 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Young, African-American men who have sex with men, and who live in the South have the highest</a:t>
            </a:r>
            <a:r>
              <a:rPr lang="en-US" baseline="0" dirty="0"/>
              <a:t> lifetime risk for HIV in USA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EB0F-9076-40B0-8708-6A80081582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51C9A-EFBD-402E-AB72-E73A1763F8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0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F492-7254-4DDC-A0C0-61E33E87FC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025522"/>
            <a:ext cx="7772399" cy="2546478"/>
          </a:xfrm>
        </p:spPr>
        <p:txBody>
          <a:bodyPr anchor="t"/>
          <a:lstStyle>
            <a:lvl1pPr>
              <a:defRPr sz="4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81684"/>
            <a:ext cx="7772398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2222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400" y="228600"/>
            <a:ext cx="60198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7719756" y="6352706"/>
            <a:ext cx="738443" cy="36576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6352706"/>
            <a:ext cx="436729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006828"/>
            <a:ext cx="8588248" cy="522557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4"/>
            <a:ext cx="9144000" cy="49139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607550"/>
            <a:ext cx="8588248" cy="53839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59995-A1BE-BF4E-BC5F-5A773C9D000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CED0-B5B7-471C-A73E-7C28C85FDF8C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292F-7F26-46C0-B987-D7CE28D91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9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8717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5363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7DAA-A896-1841-BC8A-D645CCE33E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431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4038599" cy="4431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4603"/>
            <a:ext cx="38901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8717"/>
            <a:ext cx="3890108" cy="3558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07" y="1644603"/>
            <a:ext cx="4038599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07" y="2408717"/>
            <a:ext cx="4038599" cy="3558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499B-0A11-F941-988B-5A98BBA907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249C-C385-6343-9E2D-0B8524CBBF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BA20-3B1F-8544-ADC7-70EC2EFB7A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3"/>
          </p:nvPr>
        </p:nvSpPr>
        <p:spPr>
          <a:xfrm>
            <a:off x="457200" y="1447800"/>
            <a:ext cx="8305800" cy="44958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7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95544"/>
            <a:ext cx="8516815" cy="59436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1000"/>
            <a:ext cx="8516815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ETC_2016_ribbon.png"/>
          <p:cNvPicPr>
            <a:picLocks noChangeAspect="1"/>
          </p:cNvPicPr>
          <p:nvPr/>
        </p:nvPicPr>
        <p:blipFill rotWithShape="1"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21563" r="9715" b="1014"/>
          <a:stretch/>
        </p:blipFill>
        <p:spPr>
          <a:xfrm>
            <a:off x="1" y="1"/>
            <a:ext cx="9144000" cy="685800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1" y="6223069"/>
            <a:ext cx="9143999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00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15569" cy="436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6223069"/>
            <a:ext cx="685800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5883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CA5AA-DD8D-2B43-B4FE-0EDC6B4AB294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8" y="76200"/>
            <a:ext cx="629686" cy="51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05883"/>
            <a:ext cx="1524000" cy="514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9" r:id="rId8"/>
    <p:sldLayoutId id="2147483807" r:id="rId9"/>
    <p:sldLayoutId id="2147483808" r:id="rId10"/>
    <p:sldLayoutId id="214748381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aidsvu.org/state/tennesse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dsmap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jQj5L1ptPYAhXsRN8KHSGuAc8QjRwIBw&amp;url=https://imgflip.com/memegenerator/Blank-Nut-Button&amp;psig=AOvVaw1ZKq7fQgrMRoCp76G_hqkq&amp;ust=1515876701844750" TargetMode="External"/><Relationship Id="rId2" Type="http://schemas.openxmlformats.org/officeDocument/2006/relationships/hyperlink" Target="mailto:sean.g.kelly@vum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Pre-Exposure Prophylaxis for </a:t>
            </a:r>
            <a:r>
              <a:rPr lang="en-US" sz="3200" dirty="0" err="1"/>
              <a:t>hiv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Kelly, MD</a:t>
            </a:r>
          </a:p>
          <a:p>
            <a:r>
              <a:rPr lang="en-US" dirty="0"/>
              <a:t>Vanderbilt Division of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380444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02598"/>
              </p:ext>
            </p:extLst>
          </p:nvPr>
        </p:nvGraphicFramePr>
        <p:xfrm>
          <a:off x="1485900" y="1451610"/>
          <a:ext cx="6172200" cy="39547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HIV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Myocardial</a:t>
                      </a:r>
                      <a:r>
                        <a:rPr lang="en-US" sz="1400" baseline="0" dirty="0"/>
                        <a:t> infarction or Stroke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100" dirty="0"/>
                        <a:t>Assess</a:t>
                      </a:r>
                      <a:r>
                        <a:rPr lang="en-US" sz="1100" baseline="0" dirty="0"/>
                        <a:t> risk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Take</a:t>
                      </a:r>
                      <a:r>
                        <a:rPr lang="en-US" sz="1100" baseline="0" dirty="0"/>
                        <a:t> a sexual history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Take</a:t>
                      </a:r>
                      <a:r>
                        <a:rPr lang="en-US" sz="1100" baseline="0" dirty="0"/>
                        <a:t> a past medical, family, social history, check cholesterol and screen for diabetes, calculate 10-year ASCVD risk by 2013 ACC/AHA guidelines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Laboratory</a:t>
                      </a:r>
                      <a:r>
                        <a:rPr lang="en-US" sz="1100" baseline="0" dirty="0"/>
                        <a:t> evaluation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Serum</a:t>
                      </a:r>
                      <a:r>
                        <a:rPr lang="en-US" sz="1100" baseline="0" dirty="0"/>
                        <a:t> creatinine, HIV screen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Comprehensive</a:t>
                      </a:r>
                      <a:r>
                        <a:rPr lang="en-US" sz="1100" baseline="0" dirty="0"/>
                        <a:t> metabolic panel, cholesterol profile, hemoglobin a1c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100" dirty="0"/>
                        <a:t>Further risk reduction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Condom use, sexual health and substance use counseling, STI screening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Lifestyle and diet</a:t>
                      </a:r>
                      <a:r>
                        <a:rPr lang="en-US" sz="1100" baseline="0" dirty="0"/>
                        <a:t> modification counseling, treat comorbid conditions (hypertension, diabetes), smoking cessation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100" dirty="0"/>
                        <a:t>Medication options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TDF/FTC</a:t>
                      </a:r>
                    </a:p>
                    <a:p>
                      <a:r>
                        <a:rPr lang="en-US" sz="1100" dirty="0"/>
                        <a:t>TAF/FTC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Atorvastatin</a:t>
                      </a:r>
                    </a:p>
                    <a:p>
                      <a:r>
                        <a:rPr lang="en-US" sz="1100" dirty="0" err="1"/>
                        <a:t>Rosuvastatin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Pravastatin</a:t>
                      </a:r>
                    </a:p>
                    <a:p>
                      <a:r>
                        <a:rPr lang="en-US" sz="1100" dirty="0" err="1"/>
                        <a:t>Pitavastatin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Simvastatin</a:t>
                      </a:r>
                    </a:p>
                    <a:p>
                      <a:r>
                        <a:rPr lang="en-US" sz="1100" dirty="0" err="1"/>
                        <a:t>Fluvastatin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Aspirin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9400977">
            <a:off x="2033515" y="2791336"/>
            <a:ext cx="53149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PrEP</a:t>
            </a:r>
            <a:r>
              <a:rPr lang="en-US" sz="5400" b="1" dirty="0"/>
              <a:t> IS EASY</a:t>
            </a:r>
          </a:p>
        </p:txBody>
      </p:sp>
    </p:spTree>
    <p:extLst>
      <p:ext uri="{BB962C8B-B14F-4D97-AF65-F5344CB8AC3E}">
        <p14:creationId xmlns:p14="http://schemas.microsoft.com/office/powerpoint/2010/main" val="13018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1D5-75A9-412A-A0A8-8AF81CDF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is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8E8A-26BB-4127-9156-D81401EB8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only HIV prevention</a:t>
            </a:r>
          </a:p>
          <a:p>
            <a:r>
              <a:rPr lang="en-US" dirty="0"/>
              <a:t>Involves comprehensive sexual healthcare</a:t>
            </a:r>
          </a:p>
          <a:p>
            <a:pPr lvl="1"/>
            <a:r>
              <a:rPr lang="en-US" dirty="0"/>
              <a:t>Screening and treatment for STIs</a:t>
            </a:r>
          </a:p>
          <a:p>
            <a:pPr lvl="1"/>
            <a:r>
              <a:rPr lang="en-US" dirty="0"/>
              <a:t>Hepatitis A and B vaccination</a:t>
            </a:r>
          </a:p>
          <a:p>
            <a:pPr lvl="1"/>
            <a:r>
              <a:rPr lang="en-US" dirty="0"/>
              <a:t>Counseling on STI prevention strategies</a:t>
            </a:r>
          </a:p>
        </p:txBody>
      </p:sp>
      <p:pic>
        <p:nvPicPr>
          <p:cNvPr id="4098" name="Picture 2" descr="Image result for package deal">
            <a:extLst>
              <a:ext uri="{FF2B5EF4-FFF2-40B4-BE49-F238E27FC236}">
                <a16:creationId xmlns:a16="http://schemas.microsoft.com/office/drawing/2014/main" id="{8100E657-C8E1-4004-88A2-7FAC3076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217">
            <a:off x="6673421" y="3291194"/>
            <a:ext cx="1733428" cy="19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7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4341590" y="1828800"/>
            <a:ext cx="3685291" cy="37719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STIs Facilitate HIV Transmission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Disruption of mucosal integrity</a:t>
            </a:r>
          </a:p>
          <a:p>
            <a:r>
              <a:rPr lang="en-US" dirty="0"/>
              <a:t>Increase HIV target cells in genital tract due to immune reaction to infection</a:t>
            </a:r>
          </a:p>
          <a:p>
            <a:r>
              <a:rPr lang="en-US" dirty="0"/>
              <a:t>STIs promote HIV shedding in the genital tract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84105" y="2971800"/>
            <a:ext cx="2509886" cy="2073494"/>
          </a:xfrm>
        </p:spPr>
        <p:txBody>
          <a:bodyPr>
            <a:normAutofit/>
          </a:bodyPr>
          <a:lstStyle/>
          <a:p>
            <a:pPr marL="85710" indent="0" algn="ctr">
              <a:buNone/>
            </a:pPr>
            <a:r>
              <a:rPr lang="en-US" sz="1688" b="1" dirty="0">
                <a:solidFill>
                  <a:srgbClr val="C00000"/>
                </a:solidFill>
              </a:rPr>
              <a:t>Presence of ulcerative STI increases likelihood of HIV acquisition up to 5-fold!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025F9-746C-4CB5-9737-FD488278350A}"/>
              </a:ext>
            </a:extLst>
          </p:cNvPr>
          <p:cNvSpPr txBox="1"/>
          <p:nvPr/>
        </p:nvSpPr>
        <p:spPr>
          <a:xfrm>
            <a:off x="4784105" y="5774670"/>
            <a:ext cx="4001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https://www.cdc.gov/std/hiv/stds-and-hiv-fact-sheet-press.pdf</a:t>
            </a:r>
          </a:p>
        </p:txBody>
      </p:sp>
    </p:spTree>
    <p:extLst>
      <p:ext uri="{BB962C8B-B14F-4D97-AF65-F5344CB8AC3E}">
        <p14:creationId xmlns:p14="http://schemas.microsoft.com/office/powerpoint/2010/main" val="108375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afraid!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does NOT protect against bacterial and other STIs</a:t>
            </a:r>
          </a:p>
          <a:p>
            <a:r>
              <a:rPr lang="en-US" dirty="0"/>
              <a:t>These are at record highs!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9C4DA-8679-43FD-8BF5-D4CE0CC3F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49" y="2590800"/>
            <a:ext cx="4606102" cy="35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9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efficacy studies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86639"/>
              </p:ext>
            </p:extLst>
          </p:nvPr>
        </p:nvGraphicFramePr>
        <p:xfrm>
          <a:off x="1132216" y="1676400"/>
          <a:ext cx="6879568" cy="40433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07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Study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Population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Dosing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Risk Reduction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59">
                <a:tc>
                  <a:txBody>
                    <a:bodyPr/>
                    <a:lstStyle/>
                    <a:p>
                      <a:r>
                        <a:rPr lang="en-US" sz="1300" dirty="0" err="1"/>
                        <a:t>iPrEX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MSM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Daily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44% (92% with</a:t>
                      </a:r>
                      <a:r>
                        <a:rPr lang="en-US" sz="1300" baseline="0" dirty="0"/>
                        <a:t> ideal adherence)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214">
                <a:tc>
                  <a:txBody>
                    <a:bodyPr/>
                    <a:lstStyle/>
                    <a:p>
                      <a:r>
                        <a:rPr lang="en-US" sz="1300" dirty="0"/>
                        <a:t>TDF2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Heterosexual men and women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Daily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62.2% (100% in</a:t>
                      </a:r>
                      <a:r>
                        <a:rPr lang="en-US" sz="1300" baseline="0" dirty="0"/>
                        <a:t> open-label extension with regular follow-up)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40">
                <a:tc>
                  <a:txBody>
                    <a:bodyPr/>
                    <a:lstStyle/>
                    <a:p>
                      <a:r>
                        <a:rPr lang="en-US" sz="1300" dirty="0"/>
                        <a:t>Partners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Sero</a:t>
                      </a:r>
                      <a:r>
                        <a:rPr lang="en-US" sz="1300" dirty="0"/>
                        <a:t>-discordant</a:t>
                      </a:r>
                      <a:r>
                        <a:rPr lang="en-US" sz="1300" baseline="0" dirty="0"/>
                        <a:t> heterosexual couples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Daily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75% (90% with ideal adherence)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480">
                <a:tc>
                  <a:txBody>
                    <a:bodyPr/>
                    <a:lstStyle/>
                    <a:p>
                      <a:r>
                        <a:rPr lang="en-US" sz="1300" dirty="0"/>
                        <a:t>Bangkok </a:t>
                      </a:r>
                      <a:r>
                        <a:rPr lang="en-US" sz="1300" dirty="0" err="1"/>
                        <a:t>Tenofovir</a:t>
                      </a:r>
                      <a:r>
                        <a:rPr lang="en-US" sz="1300" baseline="0" dirty="0"/>
                        <a:t> Study Group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Intravenous</a:t>
                      </a:r>
                      <a:r>
                        <a:rPr lang="en-US" sz="1300" baseline="0" dirty="0"/>
                        <a:t> drug users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Daily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48.9% (74% with ideal adherence)</a:t>
                      </a:r>
                    </a:p>
                    <a:p>
                      <a:endParaRPr lang="en-US" sz="1300" b="1" dirty="0"/>
                    </a:p>
                  </a:txBody>
                  <a:tcPr marL="68254" marR="68254" marT="45033" marB="450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76">
                <a:tc>
                  <a:txBody>
                    <a:bodyPr/>
                    <a:lstStyle/>
                    <a:p>
                      <a:r>
                        <a:rPr lang="en-US" sz="1300" dirty="0"/>
                        <a:t>IPERGAY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MSM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On-demand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86%</a:t>
                      </a:r>
                      <a:endParaRPr lang="en-US" sz="1300" b="1" dirty="0"/>
                    </a:p>
                  </a:txBody>
                  <a:tcPr marL="68254" marR="68254" marT="45033" marB="450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8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150216"/>
            <a:ext cx="3022273" cy="259080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dirty="0"/>
              <a:t>Using drug concentrations in </a:t>
            </a:r>
            <a:r>
              <a:rPr lang="en-US" sz="1800" dirty="0" err="1"/>
              <a:t>iPrEX</a:t>
            </a:r>
            <a:r>
              <a:rPr lang="en-US" sz="1800" dirty="0"/>
              <a:t> and STRAND, pharmacokinetic models predict: </a:t>
            </a:r>
          </a:p>
          <a:p>
            <a:pPr marL="582930" lvl="1" indent="-285750"/>
            <a:r>
              <a:rPr lang="en-US" sz="1600" b="1" dirty="0"/>
              <a:t>76% </a:t>
            </a:r>
            <a:r>
              <a:rPr lang="en-US" sz="1600" dirty="0"/>
              <a:t>risk reduction with 2 doses/week</a:t>
            </a:r>
          </a:p>
          <a:p>
            <a:pPr marL="582930" lvl="1" indent="-285750"/>
            <a:r>
              <a:rPr lang="en-US" sz="1600" b="1" dirty="0"/>
              <a:t>96% </a:t>
            </a:r>
            <a:r>
              <a:rPr lang="en-US" sz="1600" dirty="0"/>
              <a:t>with 4 doses/week</a:t>
            </a:r>
          </a:p>
          <a:p>
            <a:pPr marL="582930" lvl="1" indent="-285750"/>
            <a:r>
              <a:rPr lang="en-US" sz="1600" b="1" dirty="0"/>
              <a:t>99% </a:t>
            </a:r>
            <a:r>
              <a:rPr lang="en-US" sz="1600" dirty="0"/>
              <a:t>with 7 doses/week.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8548"/>
            <a:ext cx="4133851" cy="31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3662" y="5946958"/>
            <a:ext cx="270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Calibri" panose="020F0502020204030204" pitchFamily="34" charset="0"/>
              </a:rPr>
              <a:t>Anderson PL, Glidden DV, Liu A, </a:t>
            </a:r>
            <a:r>
              <a:rPr lang="en-US" sz="600" dirty="0" err="1">
                <a:latin typeface="Calibri" panose="020F0502020204030204" pitchFamily="34" charset="0"/>
              </a:rPr>
              <a:t>Buchbinder</a:t>
            </a:r>
            <a:r>
              <a:rPr lang="en-US" sz="600" dirty="0">
                <a:latin typeface="Calibri" panose="020F0502020204030204" pitchFamily="34" charset="0"/>
              </a:rPr>
              <a:t> S, Lama JR, </a:t>
            </a:r>
            <a:r>
              <a:rPr lang="en-US" sz="600" dirty="0" err="1">
                <a:latin typeface="Calibri" panose="020F0502020204030204" pitchFamily="34" charset="0"/>
              </a:rPr>
              <a:t>Guanira</a:t>
            </a:r>
            <a:r>
              <a:rPr lang="en-US" sz="600" dirty="0">
                <a:latin typeface="Calibri" panose="020F0502020204030204" pitchFamily="34" charset="0"/>
              </a:rPr>
              <a:t> JV, et al. </a:t>
            </a:r>
            <a:r>
              <a:rPr lang="en-US" sz="600" dirty="0" err="1">
                <a:latin typeface="Calibri" panose="020F0502020204030204" pitchFamily="34" charset="0"/>
              </a:rPr>
              <a:t>Sci</a:t>
            </a:r>
            <a:r>
              <a:rPr lang="en-US" sz="600" dirty="0">
                <a:latin typeface="Calibri" panose="020F0502020204030204" pitchFamily="34" charset="0"/>
              </a:rPr>
              <a:t> </a:t>
            </a:r>
            <a:r>
              <a:rPr lang="en-US" sz="600" dirty="0" err="1">
                <a:latin typeface="Calibri" panose="020F0502020204030204" pitchFamily="34" charset="0"/>
              </a:rPr>
              <a:t>Transl</a:t>
            </a:r>
            <a:r>
              <a:rPr lang="en-US" sz="600" dirty="0">
                <a:latin typeface="Calibri" panose="020F0502020204030204" pitchFamily="34" charset="0"/>
              </a:rPr>
              <a:t> Med. 2012;4: 151ra125.</a:t>
            </a:r>
          </a:p>
        </p:txBody>
      </p:sp>
    </p:spTree>
    <p:extLst>
      <p:ext uri="{BB962C8B-B14F-4D97-AF65-F5344CB8AC3E}">
        <p14:creationId xmlns:p14="http://schemas.microsoft.com/office/powerpoint/2010/main" val="398178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3834-07DE-4DBE-80F0-EB8602FC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514600"/>
            <a:ext cx="8000999" cy="1143000"/>
          </a:xfrm>
        </p:spPr>
        <p:txBody>
          <a:bodyPr/>
          <a:lstStyle/>
          <a:p>
            <a:pPr algn="ctr"/>
            <a:r>
              <a:rPr lang="en-US" dirty="0"/>
              <a:t>Why </a:t>
            </a:r>
            <a:r>
              <a:rPr lang="en-US" dirty="0" err="1"/>
              <a:t>PrEP</a:t>
            </a:r>
            <a:r>
              <a:rPr lang="en-US" dirty="0"/>
              <a:t> Matters</a:t>
            </a:r>
          </a:p>
        </p:txBody>
      </p:sp>
    </p:spTree>
    <p:extLst>
      <p:ext uri="{BB962C8B-B14F-4D97-AF65-F5344CB8AC3E}">
        <p14:creationId xmlns:p14="http://schemas.microsoft.com/office/powerpoint/2010/main" val="236599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4648200"/>
            <a:ext cx="6172200" cy="971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dirty="0"/>
              <a:t>The Southeast remains the region with the highest HIV incidence, which can be markedly reduced with widespread use of pre-exposure prophylaxis (</a:t>
            </a:r>
            <a:r>
              <a:rPr lang="en-US" sz="1800" dirty="0" err="1"/>
              <a:t>PrEP</a:t>
            </a:r>
            <a:r>
              <a:rPr lang="en-US" sz="1800" dirty="0"/>
              <a:t>) among high-risk individuals.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172200" cy="34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23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Risk by Race/Ethnicity and MSM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516435" y="2085396"/>
          <a:ext cx="822960" cy="12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622131" y="3537266"/>
          <a:ext cx="1457325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617077" y="2107687"/>
          <a:ext cx="822960" cy="12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97917" y="2109937"/>
          <a:ext cx="822960" cy="12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719021" y="2112276"/>
          <a:ext cx="822960" cy="12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885950" y="2112653"/>
          <a:ext cx="822960" cy="12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2769183" y="2106619"/>
          <a:ext cx="822960" cy="12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0200" y="3137153"/>
            <a:ext cx="1328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White women</a:t>
            </a:r>
          </a:p>
          <a:p>
            <a:pPr algn="ctr"/>
            <a:r>
              <a:rPr lang="en-US" sz="1050" dirty="0"/>
              <a:t>1 in 880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3137155"/>
            <a:ext cx="1328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White men</a:t>
            </a:r>
          </a:p>
          <a:p>
            <a:pPr algn="ctr"/>
            <a:r>
              <a:rPr lang="en-US" sz="1050" dirty="0"/>
              <a:t>1 in 132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6132" y="3137155"/>
            <a:ext cx="1328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Hispanic women</a:t>
            </a:r>
          </a:p>
          <a:p>
            <a:pPr algn="ctr"/>
            <a:r>
              <a:rPr lang="en-US" sz="1050" dirty="0"/>
              <a:t>1 in 227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7700" y="3148169"/>
            <a:ext cx="1328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Hispanic men</a:t>
            </a:r>
          </a:p>
          <a:p>
            <a:pPr algn="ctr"/>
            <a:r>
              <a:rPr lang="en-US" sz="1050" dirty="0"/>
              <a:t>1 in 48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9250" y="3137153"/>
            <a:ext cx="1328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Black women</a:t>
            </a:r>
          </a:p>
          <a:p>
            <a:pPr algn="ctr"/>
            <a:r>
              <a:rPr lang="en-US" sz="1050" dirty="0"/>
              <a:t>1 in 48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0794" y="3149080"/>
            <a:ext cx="1328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Black men</a:t>
            </a:r>
          </a:p>
          <a:p>
            <a:pPr algn="ctr"/>
            <a:r>
              <a:rPr lang="en-US" sz="1050" dirty="0"/>
              <a:t>1 in 20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2286000" y="3528863"/>
          <a:ext cx="1457325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3886200" y="3543300"/>
          <a:ext cx="1457325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43150" y="4846605"/>
            <a:ext cx="1328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White MSM</a:t>
            </a:r>
          </a:p>
          <a:p>
            <a:pPr algn="ctr"/>
            <a:r>
              <a:rPr lang="en-US" sz="1350" dirty="0"/>
              <a:t>1 in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1925" y="4853548"/>
            <a:ext cx="1328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Hispanic MSM</a:t>
            </a:r>
          </a:p>
          <a:p>
            <a:pPr algn="ctr"/>
            <a:r>
              <a:rPr lang="en-US" sz="1350" dirty="0"/>
              <a:t>1 in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663" y="4832416"/>
            <a:ext cx="1328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Black MSM</a:t>
            </a:r>
          </a:p>
          <a:p>
            <a:pPr algn="ctr"/>
            <a:r>
              <a:rPr lang="en-US" sz="1350" dirty="0"/>
              <a:t>1 in 2</a:t>
            </a:r>
          </a:p>
        </p:txBody>
      </p:sp>
      <p:sp>
        <p:nvSpPr>
          <p:cNvPr id="24" name="Text Placeholder 3"/>
          <p:cNvSpPr>
            <a:spLocks noGrp="1"/>
          </p:cNvSpPr>
          <p:nvPr/>
        </p:nvSpPr>
        <p:spPr bwMode="auto">
          <a:xfrm>
            <a:off x="5689188" y="5943600"/>
            <a:ext cx="33004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8850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CDC, 23 Feb 2016: http://www.cdc.gov/nchhstp/newsroom/2016/croi-press-release-risk.html</a:t>
            </a:r>
          </a:p>
        </p:txBody>
      </p:sp>
    </p:spTree>
    <p:extLst>
      <p:ext uri="{BB962C8B-B14F-4D97-AF65-F5344CB8AC3E}">
        <p14:creationId xmlns:p14="http://schemas.microsoft.com/office/powerpoint/2010/main" val="422287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Deserts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2791"/>
            <a:ext cx="4994337" cy="37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6450" y="1828800"/>
            <a:ext cx="2647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Most MSM with reduced geographic access to </a:t>
            </a:r>
            <a:r>
              <a:rPr lang="en-US" sz="1600" dirty="0" err="1"/>
              <a:t>PrEP</a:t>
            </a:r>
            <a:r>
              <a:rPr lang="en-US" sz="1600" dirty="0"/>
              <a:t> providers (“</a:t>
            </a:r>
            <a:r>
              <a:rPr lang="en-US" sz="1600" dirty="0" err="1"/>
              <a:t>PrEP</a:t>
            </a:r>
            <a:r>
              <a:rPr lang="en-US" sz="1600" dirty="0"/>
              <a:t> deserts”) reside in the South.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Over 50% of MSM in the South must drive &gt;60 minutes to a </a:t>
            </a:r>
            <a:r>
              <a:rPr lang="en-US" sz="1600" dirty="0" err="1"/>
              <a:t>PrEP</a:t>
            </a:r>
            <a:r>
              <a:rPr lang="en-US" sz="1600" dirty="0"/>
              <a:t> provider.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/>
              <a:t>PrEP</a:t>
            </a:r>
            <a:r>
              <a:rPr lang="en-US" sz="1600" dirty="0"/>
              <a:t> deserts are generally non-urban areas.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579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Weiss K, et al. Access to </a:t>
            </a:r>
            <a:r>
              <a:rPr lang="en-US" sz="600" dirty="0" err="1"/>
              <a:t>PrEP</a:t>
            </a:r>
            <a:r>
              <a:rPr lang="en-US" sz="600" dirty="0"/>
              <a:t> clinics among US MSM: documenting </a:t>
            </a:r>
            <a:r>
              <a:rPr lang="en-US" sz="600" dirty="0" err="1"/>
              <a:t>PrEP</a:t>
            </a:r>
            <a:r>
              <a:rPr lang="en-US" sz="600" dirty="0"/>
              <a:t> deserts. Conference on Retroviruses and Opportunistic Infections, Abstract 1006; March 4–7, 2018, Boston, Massachusetts</a:t>
            </a:r>
          </a:p>
        </p:txBody>
      </p:sp>
    </p:spTree>
    <p:extLst>
      <p:ext uri="{BB962C8B-B14F-4D97-AF65-F5344CB8AC3E}">
        <p14:creationId xmlns:p14="http://schemas.microsoft.com/office/powerpoint/2010/main" val="243414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of </a:t>
            </a:r>
            <a:r>
              <a:rPr lang="en-US" dirty="0" err="1"/>
              <a:t>PrEP</a:t>
            </a:r>
            <a:endParaRPr lang="en-US" dirty="0"/>
          </a:p>
          <a:p>
            <a:r>
              <a:rPr lang="en-US" dirty="0"/>
              <a:t>Importance of </a:t>
            </a:r>
            <a:r>
              <a:rPr lang="en-US" dirty="0" err="1"/>
              <a:t>PrEP</a:t>
            </a:r>
            <a:r>
              <a:rPr lang="en-US" dirty="0"/>
              <a:t> in the Southeast</a:t>
            </a:r>
          </a:p>
          <a:p>
            <a:r>
              <a:rPr lang="en-US" dirty="0"/>
              <a:t>Provider and patient barriers to </a:t>
            </a:r>
            <a:r>
              <a:rPr lang="en-US" dirty="0" err="1"/>
              <a:t>PrEP</a:t>
            </a:r>
            <a:endParaRPr lang="en-US" dirty="0"/>
          </a:p>
          <a:p>
            <a:r>
              <a:rPr lang="en-US" dirty="0" err="1"/>
              <a:t>PrEP</a:t>
            </a:r>
            <a:r>
              <a:rPr lang="en-US" dirty="0"/>
              <a:t> eligibility</a:t>
            </a:r>
          </a:p>
          <a:p>
            <a:r>
              <a:rPr lang="en-US" dirty="0" err="1"/>
              <a:t>PrEP</a:t>
            </a:r>
            <a:r>
              <a:rPr lang="en-US" dirty="0"/>
              <a:t> prescribing</a:t>
            </a:r>
          </a:p>
          <a:p>
            <a:pPr lvl="1"/>
            <a:r>
              <a:rPr lang="en-US" dirty="0"/>
              <a:t>Counseling</a:t>
            </a:r>
          </a:p>
          <a:p>
            <a:pPr lvl="1"/>
            <a:r>
              <a:rPr lang="en-US" dirty="0"/>
              <a:t>Adverse effects</a:t>
            </a:r>
          </a:p>
          <a:p>
            <a:pPr lvl="1"/>
            <a:r>
              <a:rPr lang="en-US" dirty="0"/>
              <a:t>Lab monitoring</a:t>
            </a:r>
          </a:p>
        </p:txBody>
      </p:sp>
    </p:spTree>
    <p:extLst>
      <p:ext uri="{BB962C8B-B14F-4D97-AF65-F5344CB8AC3E}">
        <p14:creationId xmlns:p14="http://schemas.microsoft.com/office/powerpoint/2010/main" val="155337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ADBF-1E2D-4DCE-AFBF-260D315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D53F3-3E74-4926-AF1F-CBBC9C56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7264228" cy="36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53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06" y="1524000"/>
            <a:ext cx="4953000" cy="43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51212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hlinkClick r:id="rId4"/>
              </a:rPr>
              <a:t>https://aidsvu.org/state/tennessee/</a:t>
            </a:r>
            <a:endParaRPr lang="en-US" sz="800" dirty="0"/>
          </a:p>
          <a:p>
            <a:pPr algn="r"/>
            <a:r>
              <a:rPr lang="en-US" sz="800" dirty="0"/>
              <a:t>https://getpreptn.com/get-prep/#map_top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Tennessee</a:t>
            </a:r>
            <a:br>
              <a:rPr lang="en-US" dirty="0"/>
            </a:br>
            <a:r>
              <a:rPr lang="en-US" sz="2700" dirty="0"/>
              <a:t>HIV risk and location of </a:t>
            </a:r>
            <a:r>
              <a:rPr lang="en-US" sz="2700" dirty="0" err="1"/>
              <a:t>PrEP</a:t>
            </a:r>
            <a:r>
              <a:rPr lang="en-US" sz="2700" dirty="0"/>
              <a:t> providers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18D75-5721-4A2C-A75D-FAFCAF9B20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2057400" y="2819400"/>
            <a:ext cx="4557607" cy="11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F41E-F0AE-4BE5-B9C0-952C963F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667000"/>
            <a:ext cx="8000999" cy="1143000"/>
          </a:xfrm>
        </p:spPr>
        <p:txBody>
          <a:bodyPr/>
          <a:lstStyle/>
          <a:p>
            <a:pPr algn="ctr"/>
            <a:r>
              <a:rPr lang="en-US" dirty="0"/>
              <a:t>Barriers to </a:t>
            </a:r>
            <a:r>
              <a:rPr lang="en-US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C64F-56C0-4425-B8C3-3F73DD31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sounds amazing!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D0541-7ED3-4D34-B219-ED3A8E02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90" y="2445226"/>
            <a:ext cx="5926322" cy="156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So why aren’t we using it?</a:t>
            </a:r>
          </a:p>
        </p:txBody>
      </p:sp>
      <p:pic>
        <p:nvPicPr>
          <p:cNvPr id="1028" name="Picture 4" descr="Image result for confused">
            <a:extLst>
              <a:ext uri="{FF2B5EF4-FFF2-40B4-BE49-F238E27FC236}">
                <a16:creationId xmlns:a16="http://schemas.microsoft.com/office/drawing/2014/main" id="{00A1B80D-5936-439A-B8BF-6FE52E85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70" y="3227909"/>
            <a:ext cx="4420928" cy="18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4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8458-E0E1-4449-AFDB-19FE6F48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barriers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EEE94-3849-4FD4-B5AA-B9FAB585D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22" y="1535179"/>
            <a:ext cx="5353556" cy="3787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6328E7-A92C-46DD-BC2C-4BEDC59868C5}"/>
              </a:ext>
            </a:extLst>
          </p:cNvPr>
          <p:cNvSpPr txBox="1"/>
          <p:nvPr/>
        </p:nvSpPr>
        <p:spPr>
          <a:xfrm>
            <a:off x="6440286" y="5958146"/>
            <a:ext cx="26974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hlinkClick r:id="rId3"/>
              </a:rPr>
              <a:t>https://www.aidsmap.com</a:t>
            </a:r>
            <a:r>
              <a:rPr lang="en-US" sz="600" dirty="0"/>
              <a:t>. Sept 9, 2016 [Accessed April 9, 2018]</a:t>
            </a:r>
          </a:p>
        </p:txBody>
      </p:sp>
    </p:spTree>
    <p:extLst>
      <p:ext uri="{BB962C8B-B14F-4D97-AF65-F5344CB8AC3E}">
        <p14:creationId xmlns:p14="http://schemas.microsoft.com/office/powerpoint/2010/main" val="2321295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preventative measure against the consequences of sexual activity</a:t>
            </a:r>
          </a:p>
          <a:p>
            <a:pPr marL="0" indent="0">
              <a:buNone/>
            </a:pPr>
            <a:r>
              <a:rPr lang="en-US" sz="1800" dirty="0"/>
              <a:t>		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pic>
        <p:nvPicPr>
          <p:cNvPr id="3074" name="Picture 2" descr="Image result for HPV vac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87" y="4460665"/>
            <a:ext cx="1700213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irth control p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87" y="4460665"/>
            <a:ext cx="1635919" cy="12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0275" y="2671096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  <a:r>
              <a:rPr lang="en-US" i="1" dirty="0"/>
              <a:t>condones</a:t>
            </a:r>
            <a:r>
              <a:rPr lang="en-US" dirty="0"/>
              <a:t> sexual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1795" y="3071599"/>
            <a:ext cx="29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  <a:r>
              <a:rPr lang="en-US" i="1" dirty="0"/>
              <a:t>promotes </a:t>
            </a:r>
            <a:r>
              <a:rPr lang="en-US" dirty="0"/>
              <a:t>sexual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4983" y="3472102"/>
            <a:ext cx="289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  <a:r>
              <a:rPr lang="en-US" i="1" dirty="0"/>
              <a:t>causes</a:t>
            </a:r>
            <a:r>
              <a:rPr lang="en-US" dirty="0"/>
              <a:t> sexual activity </a:t>
            </a:r>
          </a:p>
        </p:txBody>
      </p:sp>
    </p:spTree>
    <p:extLst>
      <p:ext uri="{BB962C8B-B14F-4D97-AF65-F5344CB8AC3E}">
        <p14:creationId xmlns:p14="http://schemas.microsoft.com/office/powerpoint/2010/main" val="26305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4DE7-7E3F-476B-86D2-B7E8D4AA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risk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D78F0-5F03-4D2E-BB7A-242373EB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users will engage in higher risk sex than they previously had.</a:t>
            </a:r>
          </a:p>
          <a:p>
            <a:r>
              <a:rPr lang="en-US" dirty="0"/>
              <a:t>This increased unsafe sex will undermine prevention efforts.</a:t>
            </a:r>
          </a:p>
          <a:p>
            <a:r>
              <a:rPr lang="en-US" dirty="0"/>
              <a:t>Higher rates of bacterial STIs diagnosed among </a:t>
            </a:r>
            <a:r>
              <a:rPr lang="en-US" dirty="0" err="1"/>
              <a:t>PrEP</a:t>
            </a:r>
            <a:r>
              <a:rPr lang="en-US" dirty="0"/>
              <a:t> users may falsely support this. </a:t>
            </a:r>
          </a:p>
          <a:p>
            <a:pPr lvl="1"/>
            <a:r>
              <a:rPr lang="en-US" dirty="0" err="1"/>
              <a:t>PrEP</a:t>
            </a:r>
            <a:r>
              <a:rPr lang="en-US" dirty="0"/>
              <a:t> users are screened for bacterial STIs frequently due to follow-up requirements.</a:t>
            </a:r>
          </a:p>
          <a:p>
            <a:r>
              <a:rPr lang="en-US" dirty="0"/>
              <a:t>On a population level, sexual risk compensation is a fallacy.</a:t>
            </a:r>
          </a:p>
        </p:txBody>
      </p:sp>
    </p:spTree>
    <p:extLst>
      <p:ext uri="{BB962C8B-B14F-4D97-AF65-F5344CB8AC3E}">
        <p14:creationId xmlns:p14="http://schemas.microsoft.com/office/powerpoint/2010/main" val="162557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43899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Sexual Risk Compensation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9168"/>
            <a:ext cx="2057400" cy="284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5097" y="6227058"/>
            <a:ext cx="6172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Julia L. Marcus, David V. Glidden, Kenneth H. Mayer, Albert Y. Liu, Susan P. </a:t>
            </a:r>
            <a:r>
              <a:rPr lang="en-US" sz="700" dirty="0" err="1">
                <a:solidFill>
                  <a:schemeClr val="bg1"/>
                </a:solidFill>
              </a:rPr>
              <a:t>Buchbinder</a:t>
            </a:r>
            <a:r>
              <a:rPr lang="en-US" sz="700" dirty="0">
                <a:solidFill>
                  <a:schemeClr val="bg1"/>
                </a:solidFill>
              </a:rPr>
              <a:t>, K. Rivet </a:t>
            </a:r>
            <a:r>
              <a:rPr lang="en-US" sz="700" dirty="0" err="1">
                <a:solidFill>
                  <a:schemeClr val="bg1"/>
                </a:solidFill>
              </a:rPr>
              <a:t>Amico</a:t>
            </a:r>
            <a:r>
              <a:rPr lang="en-US" sz="700" dirty="0">
                <a:solidFill>
                  <a:schemeClr val="bg1"/>
                </a:solidFill>
              </a:rPr>
              <a:t>, Vanessa McMahan, </a:t>
            </a:r>
            <a:r>
              <a:rPr lang="en-US" sz="700" dirty="0" err="1">
                <a:solidFill>
                  <a:schemeClr val="bg1"/>
                </a:solidFill>
              </a:rPr>
              <a:t>Esper</a:t>
            </a:r>
            <a:r>
              <a:rPr lang="en-US" sz="700" dirty="0">
                <a:solidFill>
                  <a:schemeClr val="bg1"/>
                </a:solidFill>
              </a:rPr>
              <a:t> Georges </a:t>
            </a:r>
            <a:r>
              <a:rPr lang="en-US" sz="700" dirty="0" err="1">
                <a:solidFill>
                  <a:schemeClr val="bg1"/>
                </a:solidFill>
              </a:rPr>
              <a:t>Kallas</a:t>
            </a:r>
            <a:r>
              <a:rPr lang="en-US" sz="700" dirty="0">
                <a:solidFill>
                  <a:schemeClr val="bg1"/>
                </a:solidFill>
              </a:rPr>
              <a:t>, Orlando Montoya-Herrera, Jose </a:t>
            </a:r>
            <a:r>
              <a:rPr lang="en-US" sz="700" dirty="0" err="1">
                <a:solidFill>
                  <a:schemeClr val="bg1"/>
                </a:solidFill>
              </a:rPr>
              <a:t>Pilotto</a:t>
            </a:r>
            <a:r>
              <a:rPr lang="en-US" sz="700" dirty="0">
                <a:solidFill>
                  <a:schemeClr val="bg1"/>
                </a:solidFill>
              </a:rPr>
              <a:t>, Robert M. Grant. </a:t>
            </a:r>
            <a:r>
              <a:rPr lang="pt-BR" sz="700" dirty="0">
                <a:solidFill>
                  <a:schemeClr val="bg1"/>
                </a:solidFill>
              </a:rPr>
              <a:t>PLoS One. 2013 Dec</a:t>
            </a:r>
          </a:p>
          <a:p>
            <a:pPr algn="r"/>
            <a:endParaRPr lang="pt-BR" sz="700" dirty="0">
              <a:solidFill>
                <a:schemeClr val="bg1"/>
              </a:solidFill>
            </a:endParaRPr>
          </a:p>
          <a:p>
            <a:pPr algn="r"/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</a:rPr>
              <a:t>McCormack S, et al. </a:t>
            </a:r>
            <a:r>
              <a:rPr lang="nl-NL" sz="700" dirty="0">
                <a:solidFill>
                  <a:schemeClr val="bg1"/>
                </a:solidFill>
                <a:latin typeface="Calibri" panose="020F0502020204030204" pitchFamily="34" charset="0"/>
              </a:rPr>
              <a:t>Lancet. 2016 Jan 2; 387(10013): 53–60. </a:t>
            </a:r>
            <a:endParaRPr lang="en-US" sz="7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pt-BR" sz="700" dirty="0">
                <a:solidFill>
                  <a:schemeClr val="bg1"/>
                </a:solidFill>
              </a:rPr>
              <a:t> 18;8(12):e81997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305" y="36027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Syphilis incidence also decreased in both study arms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5669" y="270649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patients believing they were on </a:t>
            </a:r>
            <a:r>
              <a:rPr lang="en-US" sz="1200" dirty="0" err="1"/>
              <a:t>PrEP</a:t>
            </a:r>
            <a:r>
              <a:rPr lang="en-US" sz="1200" dirty="0"/>
              <a:t>, the number of receptive anal intercourse partners decreased.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5669" y="438063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patients believing they were on </a:t>
            </a:r>
            <a:r>
              <a:rPr lang="en-US" sz="1200" dirty="0" err="1"/>
              <a:t>PrEP</a:t>
            </a:r>
            <a:r>
              <a:rPr lang="en-US" sz="1200" dirty="0"/>
              <a:t>, condom use increased.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69E1AF-0FE9-4FFC-865F-96B329CF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814" y="2706491"/>
            <a:ext cx="3057768" cy="3720968"/>
          </a:xfrm>
        </p:spPr>
        <p:txBody>
          <a:bodyPr>
            <a:normAutofit/>
          </a:bodyPr>
          <a:lstStyle/>
          <a:p>
            <a:r>
              <a:rPr lang="en-US" sz="1200" dirty="0"/>
              <a:t>Pre-exposure prophylaxis to prevent the acquisition of HIV-1 infection </a:t>
            </a:r>
          </a:p>
          <a:p>
            <a:pPr lvl="1"/>
            <a:r>
              <a:rPr lang="en-US" sz="1100" dirty="0"/>
              <a:t>UK randomized, open-label study</a:t>
            </a:r>
          </a:p>
          <a:p>
            <a:pPr lvl="2"/>
            <a:r>
              <a:rPr lang="en-US" sz="1050" dirty="0"/>
              <a:t>275 MSM to start TDF/FTC immediately</a:t>
            </a:r>
          </a:p>
          <a:p>
            <a:pPr lvl="2"/>
            <a:r>
              <a:rPr lang="en-US" sz="1050" dirty="0"/>
              <a:t>269 MSM to start TDF/FTC after 1 year</a:t>
            </a:r>
          </a:p>
          <a:p>
            <a:pPr lvl="1"/>
            <a:r>
              <a:rPr lang="en-US" sz="1100" dirty="0"/>
              <a:t>86% HIV risk reduction</a:t>
            </a:r>
          </a:p>
          <a:p>
            <a:pPr lvl="1"/>
            <a:r>
              <a:rPr lang="en-US" sz="1100" dirty="0"/>
              <a:t>No difference between groups in STI incidence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0521B-A68A-44AA-9AED-C662402BE250}"/>
              </a:ext>
            </a:extLst>
          </p:cNvPr>
          <p:cNvSpPr txBox="1"/>
          <p:nvPr/>
        </p:nvSpPr>
        <p:spPr>
          <a:xfrm>
            <a:off x="1714500" y="19386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/>
              <a:t>iPrex</a:t>
            </a:r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37922-601A-4D32-8ED5-A77B8FAD38EA}"/>
              </a:ext>
            </a:extLst>
          </p:cNvPr>
          <p:cNvSpPr txBox="1"/>
          <p:nvPr/>
        </p:nvSpPr>
        <p:spPr>
          <a:xfrm>
            <a:off x="6378598" y="202983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PROUD</a:t>
            </a:r>
          </a:p>
        </p:txBody>
      </p:sp>
    </p:spTree>
    <p:extLst>
      <p:ext uri="{BB962C8B-B14F-4D97-AF65-F5344CB8AC3E}">
        <p14:creationId xmlns:p14="http://schemas.microsoft.com/office/powerpoint/2010/main" val="565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Actually…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051948"/>
          <a:ext cx="634365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032526" y="3200400"/>
            <a:ext cx="188595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Active commitment to health</a:t>
            </a:r>
          </a:p>
        </p:txBody>
      </p:sp>
      <p:sp>
        <p:nvSpPr>
          <p:cNvPr id="6" name="Oval 5"/>
          <p:cNvSpPr/>
          <p:nvPr/>
        </p:nvSpPr>
        <p:spPr>
          <a:xfrm>
            <a:off x="1032526" y="3505200"/>
            <a:ext cx="188595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Confidence in sexual health</a:t>
            </a:r>
          </a:p>
        </p:txBody>
      </p:sp>
      <p:sp>
        <p:nvSpPr>
          <p:cNvPr id="7" name="Oval 6"/>
          <p:cNvSpPr/>
          <p:nvPr/>
        </p:nvSpPr>
        <p:spPr>
          <a:xfrm>
            <a:off x="990600" y="3886200"/>
            <a:ext cx="188595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Stronger relationships</a:t>
            </a:r>
          </a:p>
        </p:txBody>
      </p:sp>
      <p:sp>
        <p:nvSpPr>
          <p:cNvPr id="9" name="Oval 8"/>
          <p:cNvSpPr/>
          <p:nvPr/>
        </p:nvSpPr>
        <p:spPr>
          <a:xfrm>
            <a:off x="990600" y="4244411"/>
            <a:ext cx="188595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Fewer sexual partners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4663511"/>
            <a:ext cx="188595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Further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40865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00201"/>
            <a:ext cx="6172200" cy="15430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700" dirty="0"/>
              <a:t>As a society, we treat HIV-related health care activities differently.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3050" y="34290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As healthcare providers, we need to accept our responsibility to protect our patients. </a:t>
            </a:r>
          </a:p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372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A24C-CFD4-4F64-8362-390B9D58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240E-D9AA-4E68-8AD2-A891E63C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Increase your confidence in providing </a:t>
            </a:r>
            <a:r>
              <a:rPr lang="en-US" sz="4000" dirty="0" err="1"/>
              <a:t>PrEP</a:t>
            </a:r>
            <a:r>
              <a:rPr lang="en-US" sz="4000" dirty="0"/>
              <a:t>!</a:t>
            </a:r>
          </a:p>
          <a:p>
            <a:r>
              <a:rPr lang="en-US" sz="4000" dirty="0"/>
              <a:t>Provide </a:t>
            </a:r>
            <a:r>
              <a:rPr lang="en-US" sz="4000" dirty="0" err="1"/>
              <a:t>PrEP</a:t>
            </a:r>
            <a:r>
              <a:rPr lang="en-US" sz="4000" dirty="0"/>
              <a:t>!</a:t>
            </a:r>
          </a:p>
        </p:txBody>
      </p:sp>
      <p:pic>
        <p:nvPicPr>
          <p:cNvPr id="2050" name="Picture 2" descr="Image result for thumbs up">
            <a:extLst>
              <a:ext uri="{FF2B5EF4-FFF2-40B4-BE49-F238E27FC236}">
                <a16:creationId xmlns:a16="http://schemas.microsoft.com/office/drawing/2014/main" id="{4E0C73D5-DEE9-4477-BD54-F382821E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83" y="3886200"/>
            <a:ext cx="5257800" cy="16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2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D9D4-AA88-4177-8AE0-C1F17E92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barriers -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FD7A4-AA5F-4F52-95FC-D4639F6D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Insufficient evidence of efficacy </a:t>
            </a:r>
          </a:p>
          <a:p>
            <a:r>
              <a:rPr lang="en-US" dirty="0"/>
              <a:t>Inexperience with Truvada/lack of knowledge </a:t>
            </a:r>
          </a:p>
          <a:p>
            <a:r>
              <a:rPr lang="en-US" dirty="0" err="1"/>
              <a:t>PrEP</a:t>
            </a:r>
            <a:r>
              <a:rPr lang="en-US" dirty="0"/>
              <a:t> is cost-prohibitive</a:t>
            </a:r>
          </a:p>
          <a:p>
            <a:r>
              <a:rPr lang="en-US" dirty="0" err="1"/>
              <a:t>PrEP</a:t>
            </a:r>
            <a:r>
              <a:rPr lang="en-US" dirty="0"/>
              <a:t> is not a primary care activity (“not me”) </a:t>
            </a:r>
          </a:p>
          <a:p>
            <a:r>
              <a:rPr lang="en-US" dirty="0"/>
              <a:t>Unfamiliarity with </a:t>
            </a:r>
            <a:r>
              <a:rPr lang="en-US" dirty="0" err="1"/>
              <a:t>PrEP</a:t>
            </a:r>
            <a:r>
              <a:rPr lang="en-US" dirty="0"/>
              <a:t> candidates; inability to assess high HIV risk</a:t>
            </a:r>
            <a:endParaRPr lang="en-US" baseline="30000" dirty="0"/>
          </a:p>
          <a:p>
            <a:r>
              <a:rPr lang="en-US" dirty="0"/>
              <a:t>Sexual risk compensation (that use of </a:t>
            </a:r>
            <a:r>
              <a:rPr lang="en-US" dirty="0" err="1"/>
              <a:t>PrEP</a:t>
            </a:r>
            <a:r>
              <a:rPr lang="en-US" dirty="0"/>
              <a:t> will lead to increased high-risk behavior)</a:t>
            </a:r>
          </a:p>
          <a:p>
            <a:r>
              <a:rPr lang="en-US" dirty="0"/>
              <a:t>Discomfort using a drug with potential adverse effects in an otherwise healthy person (primary prevention vs. treatment) </a:t>
            </a:r>
          </a:p>
          <a:p>
            <a:r>
              <a:rPr lang="en-US" dirty="0"/>
              <a:t>Patients perceived as non-adherent, and risk HIV resistance mutation development </a:t>
            </a:r>
          </a:p>
          <a:p>
            <a:r>
              <a:rPr lang="en-US" dirty="0"/>
              <a:t>Personal ideology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CF56A-B161-495E-AD9C-38633E64B56F}"/>
              </a:ext>
            </a:extLst>
          </p:cNvPr>
          <p:cNvSpPr txBox="1"/>
          <p:nvPr/>
        </p:nvSpPr>
        <p:spPr>
          <a:xfrm>
            <a:off x="5105401" y="5206553"/>
            <a:ext cx="403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Blumenthal J, et al. </a:t>
            </a:r>
            <a:r>
              <a:rPr lang="en-US" sz="800" i="1" dirty="0"/>
              <a:t>AIDS </a:t>
            </a:r>
            <a:r>
              <a:rPr lang="en-US" sz="800" i="1" dirty="0" err="1"/>
              <a:t>Behav</a:t>
            </a:r>
            <a:r>
              <a:rPr lang="en-US" sz="800" i="1" dirty="0"/>
              <a:t> </a:t>
            </a:r>
            <a:r>
              <a:rPr lang="en-US" sz="800" dirty="0"/>
              <a:t>2015,19:802-810.</a:t>
            </a:r>
          </a:p>
          <a:p>
            <a:pPr algn="r"/>
            <a:r>
              <a:rPr lang="en-US" sz="800" dirty="0"/>
              <a:t>Karris MY, et al. </a:t>
            </a:r>
            <a:r>
              <a:rPr lang="en-US" sz="800" i="1" dirty="0" err="1"/>
              <a:t>Clin</a:t>
            </a:r>
            <a:r>
              <a:rPr lang="en-US" sz="800" i="1" dirty="0"/>
              <a:t> Infect Dis </a:t>
            </a:r>
            <a:r>
              <a:rPr lang="en-US" sz="800" dirty="0"/>
              <a:t>2014,58:704-712.</a:t>
            </a:r>
          </a:p>
          <a:p>
            <a:pPr algn="r"/>
            <a:r>
              <a:rPr lang="en-US" sz="800" dirty="0"/>
              <a:t>Sharma M, et al. </a:t>
            </a:r>
            <a:r>
              <a:rPr lang="en-US" sz="800" i="1" dirty="0" err="1"/>
              <a:t>PLoS</a:t>
            </a:r>
            <a:r>
              <a:rPr lang="en-US" sz="800" i="1" dirty="0"/>
              <a:t> One </a:t>
            </a:r>
            <a:r>
              <a:rPr lang="en-US" sz="800" dirty="0"/>
              <a:t>2014,9:e105283.</a:t>
            </a:r>
          </a:p>
          <a:p>
            <a:pPr algn="r"/>
            <a:r>
              <a:rPr lang="en-US" sz="800" dirty="0" err="1"/>
              <a:t>Hakre</a:t>
            </a:r>
            <a:r>
              <a:rPr lang="en-US" sz="800" dirty="0"/>
              <a:t> S, et al. </a:t>
            </a:r>
            <a:r>
              <a:rPr lang="en-US" sz="800" i="1" dirty="0"/>
              <a:t>Medicine (Baltimore) </a:t>
            </a:r>
            <a:r>
              <a:rPr lang="en-US" sz="800" dirty="0"/>
              <a:t>2016,95:e4511.</a:t>
            </a:r>
          </a:p>
          <a:p>
            <a:pPr algn="r"/>
            <a:r>
              <a:rPr lang="en-US" sz="800" dirty="0"/>
              <a:t>Clement ME, et al. </a:t>
            </a:r>
            <a:r>
              <a:rPr lang="en-US" sz="800" i="1" dirty="0"/>
              <a:t>AIDS Care </a:t>
            </a:r>
            <a:r>
              <a:rPr lang="en-US" sz="800" dirty="0"/>
              <a:t>2017:1-6.</a:t>
            </a:r>
          </a:p>
          <a:p>
            <a:pPr algn="r"/>
            <a:r>
              <a:rPr lang="en-US" sz="800" dirty="0"/>
              <a:t>Martin J, et al. Abstract # 1447. </a:t>
            </a:r>
            <a:r>
              <a:rPr lang="en-US" sz="800" dirty="0" err="1"/>
              <a:t>IDWeek</a:t>
            </a:r>
            <a:r>
              <a:rPr lang="en-US" sz="800" dirty="0"/>
              <a:t>, San Diego, October 4-8, 2017.</a:t>
            </a:r>
          </a:p>
          <a:p>
            <a:pPr algn="r"/>
            <a:r>
              <a:rPr lang="en-US" sz="800" dirty="0"/>
              <a:t>Imp B, et al. Abstract # 879, </a:t>
            </a:r>
            <a:r>
              <a:rPr lang="en-US" sz="800" dirty="0" err="1"/>
              <a:t>IDWeek</a:t>
            </a:r>
            <a:r>
              <a:rPr lang="en-US" sz="800" dirty="0"/>
              <a:t>, San Diego, October 4-8, 2017.</a:t>
            </a:r>
          </a:p>
          <a:p>
            <a:pPr algn="r"/>
            <a:r>
              <a:rPr lang="en-US" sz="800" dirty="0"/>
              <a:t>Blackstock OJ, eta al. </a:t>
            </a:r>
            <a:r>
              <a:rPr lang="en-US" sz="800" i="1" dirty="0"/>
              <a:t>J Gen Intern Med </a:t>
            </a:r>
            <a:r>
              <a:rPr lang="en-US" sz="800" dirty="0"/>
              <a:t>2017,32:62-70.</a:t>
            </a:r>
          </a:p>
        </p:txBody>
      </p:sp>
    </p:spTree>
    <p:extLst>
      <p:ext uri="{BB962C8B-B14F-4D97-AF65-F5344CB8AC3E}">
        <p14:creationId xmlns:p14="http://schemas.microsoft.com/office/powerpoint/2010/main" val="143387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1F53-33B9-4005-BCB0-BC0B8B91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38400"/>
            <a:ext cx="8000999" cy="1143000"/>
          </a:xfrm>
        </p:spPr>
        <p:txBody>
          <a:bodyPr/>
          <a:lstStyle/>
          <a:p>
            <a:pPr algn="ctr"/>
            <a:r>
              <a:rPr lang="en-US" dirty="0" err="1"/>
              <a:t>PrEP</a:t>
            </a:r>
            <a:r>
              <a:rPr lang="en-US" dirty="0"/>
              <a:t> eligibility</a:t>
            </a:r>
          </a:p>
        </p:txBody>
      </p:sp>
    </p:spTree>
    <p:extLst>
      <p:ext uri="{BB962C8B-B14F-4D97-AF65-F5344CB8AC3E}">
        <p14:creationId xmlns:p14="http://schemas.microsoft.com/office/powerpoint/2010/main" val="418422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eligibility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6164"/>
            <a:ext cx="5206484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HIRI M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67" y="1712876"/>
            <a:ext cx="3867833" cy="40981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27" y="2036798"/>
            <a:ext cx="4017831" cy="347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0442" y="5926932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https://www.cdc.gov/hiv/pdf/prepguidelines2014.pdf</a:t>
            </a:r>
          </a:p>
          <a:p>
            <a:pPr algn="r"/>
            <a:r>
              <a:rPr lang="en-US" sz="700" dirty="0"/>
              <a:t>http://www.gilead.com/~/media/Files/pdfs/medicines/hiv/truvada/truvada_medication_guide.pdf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67" y="3750072"/>
            <a:ext cx="5188527" cy="21508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513" y="2788444"/>
            <a:ext cx="8534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Anyone with high risk for HIV acquisition</a:t>
            </a:r>
            <a:r>
              <a:rPr lang="en-US" sz="3200" dirty="0">
                <a:solidFill>
                  <a:schemeClr val="tx1"/>
                </a:solidFill>
              </a:rPr>
              <a:t>, as determined by the patient’s and/or provider’s assessment, in which the risk of </a:t>
            </a:r>
            <a:r>
              <a:rPr lang="en-US" sz="3200" dirty="0" err="1">
                <a:solidFill>
                  <a:schemeClr val="tx1"/>
                </a:solidFill>
              </a:rPr>
              <a:t>PrEP</a:t>
            </a:r>
            <a:r>
              <a:rPr lang="en-US" sz="3200" dirty="0">
                <a:solidFill>
                  <a:schemeClr val="tx1"/>
                </a:solidFill>
              </a:rPr>
              <a:t> does not outweigh the benefit.  </a:t>
            </a:r>
          </a:p>
        </p:txBody>
      </p:sp>
    </p:spTree>
    <p:extLst>
      <p:ext uri="{BB962C8B-B14F-4D97-AF65-F5344CB8AC3E}">
        <p14:creationId xmlns:p14="http://schemas.microsoft.com/office/powerpoint/2010/main" val="40769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6B90-F184-4D94-97EE-2466F7D2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FCDD-FB2E-48EB-A522-83B9C666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300 high risk young, black MSM (age 16-29) in Chicago</a:t>
            </a:r>
          </a:p>
          <a:p>
            <a:r>
              <a:rPr lang="en-US" dirty="0"/>
              <a:t>33 HIV acquisitions over 3 years</a:t>
            </a:r>
          </a:p>
          <a:p>
            <a:pPr lvl="1"/>
            <a:r>
              <a:rPr lang="en-US" dirty="0"/>
              <a:t>52% met CDC eligibility for </a:t>
            </a:r>
            <a:r>
              <a:rPr lang="en-US" dirty="0" err="1"/>
              <a:t>PrEP</a:t>
            </a:r>
            <a:endParaRPr lang="en-US" dirty="0"/>
          </a:p>
          <a:p>
            <a:pPr lvl="1"/>
            <a:r>
              <a:rPr lang="en-US" dirty="0"/>
              <a:t>85% met HIRI-MSM eligibility for </a:t>
            </a:r>
            <a:r>
              <a:rPr lang="en-US" dirty="0" err="1"/>
              <a:t>PrEP</a:t>
            </a:r>
            <a:endParaRPr lang="en-US" dirty="0"/>
          </a:p>
          <a:p>
            <a:pPr lvl="1"/>
            <a:r>
              <a:rPr lang="en-US" dirty="0"/>
              <a:t>94% met drug company eligibility for </a:t>
            </a:r>
            <a:r>
              <a:rPr lang="en-US" dirty="0" err="1"/>
              <a:t>PrEP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CDC guidelines: Low sensitivity, specificity (52%)</a:t>
            </a:r>
          </a:p>
          <a:p>
            <a:pPr lvl="1"/>
            <a:r>
              <a:rPr lang="en-US" dirty="0"/>
              <a:t>Drug company guidelines: High sensitivity, low specificity (15%)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37B7F-9489-401A-AF59-372543A1F2B2}"/>
              </a:ext>
            </a:extLst>
          </p:cNvPr>
          <p:cNvSpPr txBox="1"/>
          <p:nvPr/>
        </p:nvSpPr>
        <p:spPr>
          <a:xfrm>
            <a:off x="3943350" y="5708650"/>
            <a:ext cx="39433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err="1"/>
              <a:t>Lancki</a:t>
            </a:r>
            <a:r>
              <a:rPr lang="en-US" sz="600" dirty="0"/>
              <a:t> N et al. AIDS, 2018</a:t>
            </a:r>
          </a:p>
        </p:txBody>
      </p:sp>
    </p:spTree>
    <p:extLst>
      <p:ext uri="{BB962C8B-B14F-4D97-AF65-F5344CB8AC3E}">
        <p14:creationId xmlns:p14="http://schemas.microsoft.com/office/powerpoint/2010/main" val="1697806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E257-4241-4124-A6E0-3053AD4D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with everyone!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E74D9-9268-46E1-9287-F22DC47B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74995-ADC1-4F4C-BC10-3428329D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3" y="1396617"/>
            <a:ext cx="7408714" cy="4262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69F06D-60E6-4173-8F0C-C198B0C22855}"/>
              </a:ext>
            </a:extLst>
          </p:cNvPr>
          <p:cNvSpPr txBox="1"/>
          <p:nvPr/>
        </p:nvSpPr>
        <p:spPr>
          <a:xfrm>
            <a:off x="5346628" y="6011058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https://www.cdc.gov/hiv/pdf/risk/prep/cdc-hiv-prep-guidelines-2021.pdf</a:t>
            </a:r>
          </a:p>
        </p:txBody>
      </p:sp>
    </p:spTree>
    <p:extLst>
      <p:ext uri="{BB962C8B-B14F-4D97-AF65-F5344CB8AC3E}">
        <p14:creationId xmlns:p14="http://schemas.microsoft.com/office/powerpoint/2010/main" val="310994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48B6-8368-4866-9295-D774C384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U=U?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75484-822F-4AFF-944A-8FAA35F0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16" y="2343151"/>
            <a:ext cx="4550569" cy="27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4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3C47-8970-457B-8AD5-EF87F354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U=U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07A0-F252-4106-B5ED-28B90CCC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Those who have an undetectable viral load have effectively no risk of transmitting the virus. </a:t>
            </a:r>
          </a:p>
          <a:p>
            <a:r>
              <a:rPr lang="en-US" dirty="0"/>
              <a:t>This is a consensus of HIV experts worldwide, CDC, NIH, IDSA/HIVMA, common knowledge in the medical community.</a:t>
            </a:r>
          </a:p>
          <a:p>
            <a:r>
              <a:rPr lang="en-US" dirty="0"/>
              <a:t>Combined data from 4 studies (HPTN 052, OPPOSITES ATTRACT, PARTNER and PARTNER2)</a:t>
            </a:r>
          </a:p>
          <a:p>
            <a:pPr lvl="1"/>
            <a:r>
              <a:rPr lang="en-US" dirty="0"/>
              <a:t>Among </a:t>
            </a:r>
            <a:r>
              <a:rPr lang="en-US" dirty="0" err="1"/>
              <a:t>sero</a:t>
            </a:r>
            <a:r>
              <a:rPr lang="en-US" dirty="0"/>
              <a:t>-discordant couples where the partner living with HIV had a durably undetectable viral load:</a:t>
            </a:r>
          </a:p>
          <a:p>
            <a:pPr lvl="2"/>
            <a:r>
              <a:rPr lang="en-US" dirty="0"/>
              <a:t>zero transmission among over a hundred thousand </a:t>
            </a:r>
            <a:r>
              <a:rPr lang="en-US" dirty="0" err="1"/>
              <a:t>condomless</a:t>
            </a:r>
            <a:r>
              <a:rPr lang="en-US" dirty="0"/>
              <a:t> sex acts</a:t>
            </a:r>
          </a:p>
          <a:p>
            <a:pPr lvl="2"/>
            <a:r>
              <a:rPr lang="en-US" dirty="0"/>
              <a:t>Results similar in both male-female and male-male partnerships</a:t>
            </a:r>
          </a:p>
        </p:txBody>
      </p:sp>
    </p:spTree>
    <p:extLst>
      <p:ext uri="{BB962C8B-B14F-4D97-AF65-F5344CB8AC3E}">
        <p14:creationId xmlns:p14="http://schemas.microsoft.com/office/powerpoint/2010/main" val="3488772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BE00-9344-407B-A062-CE358F51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U=U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2E96B-C2C3-4EC3-A879-6602A4E5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PrEP</a:t>
            </a:r>
            <a:r>
              <a:rPr lang="en-US" dirty="0"/>
              <a:t> necessary in this situation?</a:t>
            </a:r>
          </a:p>
          <a:p>
            <a:pPr lvl="1"/>
            <a:r>
              <a:rPr lang="en-US" dirty="0"/>
              <a:t>Consider </a:t>
            </a:r>
            <a:r>
              <a:rPr lang="en-US" i="1" dirty="0"/>
              <a:t>durable</a:t>
            </a:r>
            <a:r>
              <a:rPr lang="en-US" dirty="0"/>
              <a:t> viral suppression</a:t>
            </a:r>
          </a:p>
          <a:p>
            <a:pPr lvl="2"/>
            <a:r>
              <a:rPr lang="en-US" dirty="0"/>
              <a:t>Contributing factors include adherence, history of virologic failure, follow-up interval of the HIV-positive person</a:t>
            </a:r>
          </a:p>
          <a:p>
            <a:pPr lvl="1"/>
            <a:r>
              <a:rPr lang="en-US" dirty="0"/>
              <a:t>Consider non-monogamous sex</a:t>
            </a:r>
          </a:p>
          <a:p>
            <a:pPr lvl="2"/>
            <a:r>
              <a:rPr lang="en-US" dirty="0"/>
              <a:t>In U=U studies, HIV transmissions </a:t>
            </a:r>
            <a:r>
              <a:rPr lang="en-US" b="1" dirty="0"/>
              <a:t>DID</a:t>
            </a:r>
            <a:r>
              <a:rPr lang="en-US" dirty="0"/>
              <a:t> occur, but were linked to sex between HIV-negative participant and HIV-positive individual not involved in the study</a:t>
            </a:r>
          </a:p>
          <a:p>
            <a:pPr lvl="1"/>
            <a:r>
              <a:rPr lang="en-US" i="1" u="sng" dirty="0"/>
              <a:t>Always</a:t>
            </a:r>
            <a:r>
              <a:rPr lang="en-US" dirty="0"/>
              <a:t> weigh risks and benefits</a:t>
            </a:r>
          </a:p>
        </p:txBody>
      </p:sp>
    </p:spTree>
    <p:extLst>
      <p:ext uri="{BB962C8B-B14F-4D97-AF65-F5344CB8AC3E}">
        <p14:creationId xmlns:p14="http://schemas.microsoft.com/office/powerpoint/2010/main" val="2308085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0999" cy="1143000"/>
          </a:xfrm>
        </p:spPr>
        <p:txBody>
          <a:bodyPr/>
          <a:lstStyle/>
          <a:p>
            <a:r>
              <a:rPr lang="en-US" dirty="0"/>
              <a:t>Special considerations </a:t>
            </a:r>
            <a:br>
              <a:rPr lang="en-US" dirty="0"/>
            </a:br>
            <a:r>
              <a:rPr lang="en-US" sz="2400" dirty="0"/>
              <a:t>(TDF/FTC and TAF/FTC)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1692"/>
            <a:ext cx="8315569" cy="436729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Pregnant or breastfeeding women</a:t>
            </a:r>
          </a:p>
          <a:p>
            <a:pPr lvl="1"/>
            <a:r>
              <a:rPr lang="en-US" dirty="0"/>
              <a:t>Pregnancy Category B (No known risk)</a:t>
            </a:r>
          </a:p>
          <a:p>
            <a:pPr lvl="1"/>
            <a:r>
              <a:rPr lang="en-US" dirty="0"/>
              <a:t>Minimally secreted in breastmilk, not contraindicated in breastfeeding</a:t>
            </a:r>
          </a:p>
          <a:p>
            <a:r>
              <a:rPr lang="en-US" b="1" dirty="0"/>
              <a:t>Chronic HBV</a:t>
            </a:r>
          </a:p>
          <a:p>
            <a:pPr lvl="1"/>
            <a:r>
              <a:rPr lang="en-US" dirty="0"/>
              <a:t>TDF/TAF and FTC are active against HBV</a:t>
            </a:r>
          </a:p>
          <a:p>
            <a:pPr lvl="1"/>
            <a:r>
              <a:rPr lang="en-US" dirty="0"/>
              <a:t>Abrupt withdrawal could cause HBV flare</a:t>
            </a:r>
          </a:p>
          <a:p>
            <a:pPr lvl="1"/>
            <a:r>
              <a:rPr lang="en-US" dirty="0"/>
              <a:t>Stopping requires careful monitoring and observation</a:t>
            </a:r>
          </a:p>
          <a:p>
            <a:r>
              <a:rPr lang="en-US" b="1" dirty="0"/>
              <a:t>Chronic Renal Failure (</a:t>
            </a:r>
            <a:r>
              <a:rPr lang="en-US" b="1" dirty="0" err="1"/>
              <a:t>CrCl</a:t>
            </a:r>
            <a:r>
              <a:rPr lang="en-US" b="1" dirty="0"/>
              <a:t> &lt;60mL/min)</a:t>
            </a:r>
          </a:p>
          <a:p>
            <a:pPr lvl="1"/>
            <a:r>
              <a:rPr lang="en-US" dirty="0"/>
              <a:t>Don’t use TDF/FTC; safety has not been adequately determined</a:t>
            </a:r>
          </a:p>
          <a:p>
            <a:pPr lvl="1"/>
            <a:r>
              <a:rPr lang="en-US" dirty="0"/>
              <a:t>Can use TAF/FTC for </a:t>
            </a:r>
            <a:r>
              <a:rPr lang="en-US" dirty="0" err="1"/>
              <a:t>CrCl</a:t>
            </a:r>
            <a:r>
              <a:rPr lang="en-US" dirty="0"/>
              <a:t> &gt;30mL/min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B09442-C807-4442-9CC5-92842056534B}"/>
              </a:ext>
            </a:extLst>
          </p:cNvPr>
          <p:cNvSpPr txBox="1">
            <a:spLocks/>
          </p:cNvSpPr>
          <p:nvPr/>
        </p:nvSpPr>
        <p:spPr>
          <a:xfrm>
            <a:off x="609601" y="4800600"/>
            <a:ext cx="8000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 cap="none" spc="-10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+mj-ea"/>
                <a:cs typeface="ITC Avant Garde Std M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81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FFD2-073D-46D3-84D8-86704902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667000"/>
            <a:ext cx="8000999" cy="1143000"/>
          </a:xfrm>
        </p:spPr>
        <p:txBody>
          <a:bodyPr/>
          <a:lstStyle/>
          <a:p>
            <a:pPr algn="ctr"/>
            <a:r>
              <a:rPr lang="en-US" dirty="0" err="1"/>
              <a:t>PrEP</a:t>
            </a:r>
            <a:r>
              <a:rPr lang="en-US" dirty="0"/>
              <a:t> medication counseling</a:t>
            </a:r>
          </a:p>
        </p:txBody>
      </p:sp>
    </p:spTree>
    <p:extLst>
      <p:ext uri="{BB962C8B-B14F-4D97-AF65-F5344CB8AC3E}">
        <p14:creationId xmlns:p14="http://schemas.microsoft.com/office/powerpoint/2010/main" val="175022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45C4-A12A-4005-ABDD-EBB424D6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000999" cy="1143000"/>
          </a:xfrm>
        </p:spPr>
        <p:txBody>
          <a:bodyPr/>
          <a:lstStyle/>
          <a:p>
            <a:pPr algn="ctr"/>
            <a:r>
              <a:rPr lang="en-US" dirty="0"/>
              <a:t>What is </a:t>
            </a:r>
            <a:r>
              <a:rPr lang="en-US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Medication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Dosing</a:t>
            </a:r>
          </a:p>
          <a:p>
            <a:pPr lvl="1"/>
            <a:r>
              <a:rPr lang="en-US" dirty="0"/>
              <a:t>One tab daily, with or without food</a:t>
            </a:r>
          </a:p>
          <a:p>
            <a:r>
              <a:rPr lang="en-US" dirty="0"/>
              <a:t>Adherence, and its relationship to efficacy</a:t>
            </a:r>
          </a:p>
          <a:p>
            <a:r>
              <a:rPr lang="en-US" dirty="0"/>
              <a:t>Time to effectiveness</a:t>
            </a:r>
          </a:p>
          <a:p>
            <a:pPr lvl="1"/>
            <a:r>
              <a:rPr lang="en-US" dirty="0"/>
              <a:t>7-10 days for men, 21 days for women</a:t>
            </a:r>
          </a:p>
          <a:p>
            <a:pPr lvl="1"/>
            <a:r>
              <a:rPr lang="en-US" dirty="0"/>
              <a:t>Barrier protection especially needed during that time</a:t>
            </a:r>
          </a:p>
          <a:p>
            <a:r>
              <a:rPr lang="en-US" dirty="0"/>
              <a:t>Adverse effects</a:t>
            </a:r>
          </a:p>
          <a:p>
            <a:pPr lvl="1"/>
            <a:r>
              <a:rPr lang="en-US" dirty="0"/>
              <a:t>Nausea, vomiting, diarrhea, loss of appetite, weight loss</a:t>
            </a:r>
          </a:p>
          <a:p>
            <a:pPr lvl="1"/>
            <a:r>
              <a:rPr lang="en-US" dirty="0"/>
              <a:t>Fatigue, headache</a:t>
            </a:r>
          </a:p>
          <a:p>
            <a:r>
              <a:rPr lang="en-US" dirty="0"/>
              <a:t>Requirements for monitoring</a:t>
            </a:r>
          </a:p>
          <a:p>
            <a:r>
              <a:rPr lang="en-US" dirty="0"/>
              <a:t>Refill process</a:t>
            </a:r>
          </a:p>
          <a:p>
            <a:pPr lvl="1"/>
            <a:r>
              <a:rPr lang="en-US" dirty="0"/>
              <a:t>“Call when you have 7-10 days left”</a:t>
            </a:r>
          </a:p>
        </p:txBody>
      </p:sp>
    </p:spTree>
    <p:extLst>
      <p:ext uri="{BB962C8B-B14F-4D97-AF65-F5344CB8AC3E}">
        <p14:creationId xmlns:p14="http://schemas.microsoft.com/office/powerpoint/2010/main" val="3412329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95400" y="1983085"/>
            <a:ext cx="6482831" cy="3206549"/>
            <a:chOff x="1295400" y="2352368"/>
            <a:chExt cx="6851116" cy="2836268"/>
          </a:xfrm>
        </p:grpSpPr>
        <p:pic>
          <p:nvPicPr>
            <p:cNvPr id="4" name="Picture 3" descr="Cov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160"/>
            <a:stretch/>
          </p:blipFill>
          <p:spPr bwMode="auto">
            <a:xfrm>
              <a:off x="1295400" y="2352368"/>
              <a:ext cx="6851116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ov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257"/>
            <a:stretch/>
          </p:blipFill>
          <p:spPr bwMode="auto">
            <a:xfrm>
              <a:off x="1295400" y="4793807"/>
              <a:ext cx="6851116" cy="394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(TDF/FTC)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6978132" cy="1143000"/>
          </a:xfrm>
          <a:solidFill>
            <a:schemeClr val="bg1"/>
          </a:solidFill>
          <a:effectLst>
            <a:glow rad="127000">
              <a:srgbClr val="FF0000"/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Small (2%) but significant decline in estimated creatinine clearance was observed in the TDF/FTC group after taking the drug for, on average, 81 weeks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970493"/>
            <a:ext cx="3740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iPrEX</a:t>
            </a:r>
            <a:r>
              <a:rPr lang="en-US" sz="1000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3362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(TDF/FTC)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82" y="1447800"/>
            <a:ext cx="5881017" cy="41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71800" y="5903543"/>
            <a:ext cx="6172200" cy="182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00" dirty="0"/>
              <a:t>TDF2 Study Group, 2012</a:t>
            </a:r>
          </a:p>
          <a:p>
            <a:pPr marL="0" indent="0" algn="r">
              <a:buNone/>
            </a:pPr>
            <a:r>
              <a:rPr lang="en-US" sz="600" dirty="0"/>
              <a:t>Grant RM, et al. Recovery of bone mineral density after stopping oral HIV pre-exposure prophylaxis. </a:t>
            </a:r>
            <a:r>
              <a:rPr lang="it-IT" sz="600" dirty="0"/>
              <a:t>CROI 2016 Feb 20-24 Boston</a:t>
            </a:r>
            <a:endParaRPr lang="en-US" sz="600" dirty="0"/>
          </a:p>
          <a:p>
            <a:pPr marL="0" indent="0" algn="r">
              <a:buNone/>
            </a:pP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1028700" y="3124201"/>
            <a:ext cx="7284510" cy="923330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FF00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Significant decline in T scores and z scores for BMD at the forearm, hip, and lumbar spine in participants who received TDF/FTC, as compared with those who received placebo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7605" y="2667000"/>
            <a:ext cx="7886700" cy="2031325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BUT THIS CAN RECOVER!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Bone mineral density recovered after 6 months of stopping TDF/FTC in both young and older adults.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8DDC-0927-436E-AC2A-77A60777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514600"/>
            <a:ext cx="8000999" cy="1143000"/>
          </a:xfrm>
        </p:spPr>
        <p:txBody>
          <a:bodyPr/>
          <a:lstStyle/>
          <a:p>
            <a:pPr algn="ctr"/>
            <a:r>
              <a:rPr lang="en-US" dirty="0" err="1"/>
              <a:t>PrEP</a:t>
            </a:r>
            <a:r>
              <a:rPr lang="en-US" dirty="0"/>
              <a:t> laboratory monitoring</a:t>
            </a:r>
          </a:p>
        </p:txBody>
      </p:sp>
    </p:spTree>
    <p:extLst>
      <p:ext uri="{BB962C8B-B14F-4D97-AF65-F5344CB8AC3E}">
        <p14:creationId xmlns:p14="http://schemas.microsoft.com/office/powerpoint/2010/main" val="3057269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C3E4-3E68-4FCC-A624-DB0FC90E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AC50-EA47-4D49-9C3B-1DF992128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baseline, 4</a:t>
            </a:r>
            <a:r>
              <a:rPr lang="en-US" baseline="30000" dirty="0"/>
              <a:t>th</a:t>
            </a:r>
            <a:r>
              <a:rPr lang="en-US" dirty="0"/>
              <a:t> generation HIV Ag/Ab combination assay</a:t>
            </a:r>
          </a:p>
          <a:p>
            <a:r>
              <a:rPr lang="en-US" dirty="0"/>
              <a:t>During </a:t>
            </a:r>
            <a:r>
              <a:rPr lang="en-US" dirty="0" err="1"/>
              <a:t>PrEP</a:t>
            </a:r>
            <a:r>
              <a:rPr lang="en-US" dirty="0"/>
              <a:t> maintenance, HIV Ag/Ab </a:t>
            </a:r>
            <a:r>
              <a:rPr lang="en-US" b="1" dirty="0"/>
              <a:t>AND</a:t>
            </a:r>
            <a:r>
              <a:rPr lang="en-US" dirty="0"/>
              <a:t> HIV RNA PCR are now recommended</a:t>
            </a:r>
          </a:p>
          <a:p>
            <a:pPr lvl="1"/>
            <a:r>
              <a:rPr lang="en-US" dirty="0"/>
              <a:t> Incident HIV infections during </a:t>
            </a:r>
            <a:r>
              <a:rPr lang="en-US" dirty="0" err="1"/>
              <a:t>PrEP</a:t>
            </a:r>
            <a:r>
              <a:rPr lang="en-US" dirty="0"/>
              <a:t> use may exhibit lower viral replication and longer time to antibody production (seroconversion)</a:t>
            </a:r>
          </a:p>
          <a:p>
            <a:r>
              <a:rPr lang="en-US" dirty="0"/>
              <a:t>Routine HIV RNA PCR may not be readily available or affordable</a:t>
            </a:r>
          </a:p>
          <a:p>
            <a:pPr lvl="1"/>
            <a:r>
              <a:rPr lang="en-US" dirty="0"/>
              <a:t>Providers should use tests that are available to them to continue </a:t>
            </a:r>
            <a:r>
              <a:rPr lang="en-US" dirty="0" err="1"/>
              <a:t>PrEP</a:t>
            </a:r>
            <a:r>
              <a:rPr lang="en-US" dirty="0"/>
              <a:t> provision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F0317-13D7-41C2-8C17-B9E041A8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7B8D3-C449-4338-AE30-03F9A8EFD9F2}"/>
              </a:ext>
            </a:extLst>
          </p:cNvPr>
          <p:cNvSpPr txBox="1"/>
          <p:nvPr/>
        </p:nvSpPr>
        <p:spPr>
          <a:xfrm>
            <a:off x="4593962" y="541445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Donnell D, et al. The effect of oral preexposure prophylaxis on the progression of HIV-1 seroconversion. AIDS. 2017;31(14):2007. 78. </a:t>
            </a:r>
          </a:p>
          <a:p>
            <a:endParaRPr lang="en-US" sz="800" dirty="0"/>
          </a:p>
          <a:p>
            <a:r>
              <a:rPr lang="en-US" sz="800" dirty="0" err="1"/>
              <a:t>Marzinke</a:t>
            </a:r>
            <a:r>
              <a:rPr lang="en-US" sz="800" dirty="0"/>
              <a:t> MA, et al. Characterization of human immunodeficiency virus (HIV) infection in cisgender men and transgender women who have sex with men receiving injectable cabotegravir for HIV prevention: HPTN 083. Infect Ds. 2021;</a:t>
            </a:r>
          </a:p>
        </p:txBody>
      </p:sp>
    </p:spTree>
    <p:extLst>
      <p:ext uri="{BB962C8B-B14F-4D97-AF65-F5344CB8AC3E}">
        <p14:creationId xmlns:p14="http://schemas.microsoft.com/office/powerpoint/2010/main" val="929701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year of oral </a:t>
            </a:r>
            <a:r>
              <a:rPr lang="en-US" dirty="0" err="1"/>
              <a:t>PrEP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603440"/>
              </p:ext>
            </p:extLst>
          </p:nvPr>
        </p:nvGraphicFramePr>
        <p:xfrm>
          <a:off x="1219200" y="1295400"/>
          <a:ext cx="4419600" cy="4678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86">
                <a:tc>
                  <a:txBody>
                    <a:bodyPr/>
                    <a:lstStyle/>
                    <a:p>
                      <a:r>
                        <a:rPr lang="en-US" dirty="0"/>
                        <a:t>Encounter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do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154">
                <a:tc>
                  <a:txBody>
                    <a:bodyPr/>
                    <a:lstStyle/>
                    <a:p>
                      <a:r>
                        <a:rPr lang="en-US" sz="1200" dirty="0"/>
                        <a:t>Month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Screen for HIV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Confirm HBV and HCV status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Check serum creatinine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Screen for STIs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Counseling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Prescribe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200" dirty="0"/>
                        <a:t>Month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Screen for HIV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Counseling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Prescribe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568">
                <a:tc>
                  <a:txBody>
                    <a:bodyPr/>
                    <a:lstStyle/>
                    <a:p>
                      <a:r>
                        <a:rPr lang="en-US" sz="1200" dirty="0"/>
                        <a:t>Month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Screen for HIV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Screen for STIs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Counseling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sz="1200" dirty="0"/>
                        <a:t>Month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Screen for HIV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Counseling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Prescribe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568">
                <a:tc>
                  <a:txBody>
                    <a:bodyPr/>
                    <a:lstStyle/>
                    <a:p>
                      <a:r>
                        <a:rPr lang="en-US" sz="1200" dirty="0"/>
                        <a:t>Month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Screen for HIV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Screen for STIs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Check serum creatinine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Counseling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Prescribe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1404500"/>
            <a:ext cx="2971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Labs*: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HIV screen: 5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Serum creatinine: 2**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STI screen: 3</a:t>
            </a:r>
          </a:p>
          <a:p>
            <a:endParaRPr lang="en-US" sz="2000" b="1" dirty="0"/>
          </a:p>
          <a:p>
            <a:r>
              <a:rPr lang="en-US" sz="1200" b="1" dirty="0"/>
              <a:t>*Lipids Q12 months if taking TAF/FTC</a:t>
            </a:r>
          </a:p>
          <a:p>
            <a:r>
              <a:rPr lang="en-US" sz="1200" b="1" dirty="0"/>
              <a:t>**Serum creatinine should be done Q6 months if age ≥50 years or who have an </a:t>
            </a:r>
            <a:r>
              <a:rPr lang="en-US" sz="1200" b="1" dirty="0" err="1"/>
              <a:t>CrCl</a:t>
            </a:r>
            <a:r>
              <a:rPr lang="en-US" sz="1200" b="1" dirty="0"/>
              <a:t> &lt;90 mL/min at initiation</a:t>
            </a:r>
          </a:p>
          <a:p>
            <a:endParaRPr lang="en-US" sz="2000" dirty="0"/>
          </a:p>
          <a:p>
            <a:r>
              <a:rPr lang="en-US" sz="2000" dirty="0"/>
              <a:t>Prescriptions/Refill authorizations: 5</a:t>
            </a:r>
          </a:p>
          <a:p>
            <a:endParaRPr lang="en-US" sz="2000" dirty="0"/>
          </a:p>
          <a:p>
            <a:r>
              <a:rPr lang="en-US" sz="2000" dirty="0"/>
              <a:t>Discussions: 5+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ECF0C-87A6-46AD-9880-DA0AFD30F00A}"/>
              </a:ext>
            </a:extLst>
          </p:cNvPr>
          <p:cNvSpPr txBox="1"/>
          <p:nvPr/>
        </p:nvSpPr>
        <p:spPr>
          <a:xfrm>
            <a:off x="5410200" y="594360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https://www.cdc.gov/hiv/pdf/risk/prep/cdc-hiv-prep-guidelines-2021.pdf</a:t>
            </a:r>
          </a:p>
        </p:txBody>
      </p:sp>
    </p:spTree>
    <p:extLst>
      <p:ext uri="{BB962C8B-B14F-4D97-AF65-F5344CB8AC3E}">
        <p14:creationId xmlns:p14="http://schemas.microsoft.com/office/powerpoint/2010/main" val="1153419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2-1-1 Dosing – </a:t>
            </a:r>
            <a:r>
              <a:rPr lang="en-US" sz="3600" u="sng" dirty="0">
                <a:solidFill>
                  <a:schemeClr val="tx1"/>
                </a:solidFill>
              </a:rPr>
              <a:t>TDF/FTC ONLY!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BD5A50-F333-45F9-8E9D-F4D91F3C0BD0}"/>
              </a:ext>
            </a:extLst>
          </p:cNvPr>
          <p:cNvGrpSpPr/>
          <p:nvPr/>
        </p:nvGrpSpPr>
        <p:grpSpPr>
          <a:xfrm>
            <a:off x="1648752" y="1297478"/>
            <a:ext cx="5600700" cy="2321762"/>
            <a:chOff x="1657350" y="1821655"/>
            <a:chExt cx="5600700" cy="2321762"/>
          </a:xfrm>
        </p:grpSpPr>
        <p:sp>
          <p:nvSpPr>
            <p:cNvPr id="5" name="Oval 4"/>
            <p:cNvSpPr/>
            <p:nvPr/>
          </p:nvSpPr>
          <p:spPr>
            <a:xfrm>
              <a:off x="1657350" y="2520315"/>
              <a:ext cx="857250" cy="37147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TDF/FTC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57350" y="3371850"/>
              <a:ext cx="56007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668780" y="2906078"/>
              <a:ext cx="857250" cy="37147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TDF/FTC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109085" y="2953941"/>
              <a:ext cx="857250" cy="37147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TDF/FTC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369370" y="2956799"/>
              <a:ext cx="857250" cy="37147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TDF/FTC</a:t>
              </a:r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3066098" y="3139679"/>
              <a:ext cx="468630" cy="464343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2571751" y="3111816"/>
              <a:ext cx="200026" cy="128016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Brace 15"/>
            <p:cNvSpPr/>
            <p:nvPr/>
          </p:nvSpPr>
          <p:spPr>
            <a:xfrm rot="16200000">
              <a:off x="3130394" y="1094421"/>
              <a:ext cx="314324" cy="234029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0224" y="3843335"/>
              <a:ext cx="176307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2-24 hours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8875" y="1821655"/>
              <a:ext cx="176307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24 hours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80562" y="1821656"/>
              <a:ext cx="2340293" cy="600074"/>
              <a:chOff x="4450083" y="1285873"/>
              <a:chExt cx="3120390" cy="800099"/>
            </a:xfrm>
          </p:grpSpPr>
          <p:sp>
            <p:nvSpPr>
              <p:cNvPr id="18" name="Right Brace 17"/>
              <p:cNvSpPr/>
              <p:nvPr/>
            </p:nvSpPr>
            <p:spPr>
              <a:xfrm rot="16200000">
                <a:off x="5800728" y="316228"/>
                <a:ext cx="419099" cy="312039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34891" y="1285873"/>
                <a:ext cx="23507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/>
                  <a:t>24 hours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1B5211-D97F-41CE-AA37-1FBD86121644}"/>
              </a:ext>
            </a:extLst>
          </p:cNvPr>
          <p:cNvGrpSpPr/>
          <p:nvPr/>
        </p:nvGrpSpPr>
        <p:grpSpPr>
          <a:xfrm>
            <a:off x="1268702" y="3703495"/>
            <a:ext cx="6606596" cy="1110333"/>
            <a:chOff x="1790223" y="4263553"/>
            <a:chExt cx="6606596" cy="111033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1790223" y="5200650"/>
              <a:ext cx="643937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miley Face 22"/>
            <p:cNvSpPr/>
            <p:nvPr/>
          </p:nvSpPr>
          <p:spPr>
            <a:xfrm>
              <a:off x="2720342" y="5027414"/>
              <a:ext cx="354330" cy="34647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Smiley Face 24"/>
            <p:cNvSpPr/>
            <p:nvPr/>
          </p:nvSpPr>
          <p:spPr>
            <a:xfrm>
              <a:off x="3743327" y="5027414"/>
              <a:ext cx="354330" cy="34647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Smiley Face 25"/>
            <p:cNvSpPr/>
            <p:nvPr/>
          </p:nvSpPr>
          <p:spPr>
            <a:xfrm>
              <a:off x="5499261" y="5027414"/>
              <a:ext cx="354330" cy="34647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903096" y="4779883"/>
              <a:ext cx="428625" cy="1857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903096" y="4985266"/>
              <a:ext cx="428625" cy="1857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338989" y="4987052"/>
              <a:ext cx="428625" cy="1857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899188" y="4987052"/>
              <a:ext cx="428625" cy="1857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437953" y="4987052"/>
              <a:ext cx="428625" cy="1857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020254" y="4273671"/>
              <a:ext cx="1514476" cy="389766"/>
              <a:chOff x="4450083" y="1093839"/>
              <a:chExt cx="3120390" cy="992133"/>
            </a:xfrm>
          </p:grpSpPr>
          <p:sp>
            <p:nvSpPr>
              <p:cNvPr id="35" name="Right Brace 34"/>
              <p:cNvSpPr/>
              <p:nvPr/>
            </p:nvSpPr>
            <p:spPr>
              <a:xfrm rot="16200000">
                <a:off x="5800728" y="316228"/>
                <a:ext cx="419099" cy="312039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16405" y="1093839"/>
                <a:ext cx="2350772" cy="64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24 hours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570449" y="4273671"/>
              <a:ext cx="1514476" cy="389766"/>
              <a:chOff x="4450083" y="1093839"/>
              <a:chExt cx="3120390" cy="992133"/>
            </a:xfrm>
          </p:grpSpPr>
          <p:sp>
            <p:nvSpPr>
              <p:cNvPr id="38" name="Right Brace 37"/>
              <p:cNvSpPr/>
              <p:nvPr/>
            </p:nvSpPr>
            <p:spPr>
              <a:xfrm rot="16200000">
                <a:off x="5800728" y="316228"/>
                <a:ext cx="419099" cy="312039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16405" y="1093839"/>
                <a:ext cx="2350772" cy="64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24 hours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113501" y="4273671"/>
              <a:ext cx="1514476" cy="389766"/>
              <a:chOff x="4450083" y="1093839"/>
              <a:chExt cx="3120390" cy="992133"/>
            </a:xfrm>
          </p:grpSpPr>
          <p:sp>
            <p:nvSpPr>
              <p:cNvPr id="41" name="Right Brace 40"/>
              <p:cNvSpPr/>
              <p:nvPr/>
            </p:nvSpPr>
            <p:spPr>
              <a:xfrm rot="16200000">
                <a:off x="5800728" y="316228"/>
                <a:ext cx="419099" cy="312039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16405" y="1093839"/>
                <a:ext cx="2350772" cy="64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24 hours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B6CC8B-B0E5-44A1-9285-9AA4E84F4D4E}"/>
                </a:ext>
              </a:extLst>
            </p:cNvPr>
            <p:cNvGrpSpPr/>
            <p:nvPr/>
          </p:nvGrpSpPr>
          <p:grpSpPr>
            <a:xfrm>
              <a:off x="6668031" y="4263553"/>
              <a:ext cx="1514476" cy="389766"/>
              <a:chOff x="4450083" y="1093839"/>
              <a:chExt cx="3120390" cy="992133"/>
            </a:xfrm>
          </p:grpSpPr>
          <p:sp>
            <p:nvSpPr>
              <p:cNvPr id="44" name="Right Brace 43">
                <a:extLst>
                  <a:ext uri="{FF2B5EF4-FFF2-40B4-BE49-F238E27FC236}">
                    <a16:creationId xmlns:a16="http://schemas.microsoft.com/office/drawing/2014/main" id="{FA8CF20B-22E8-4A1E-91F9-F3928570CAF4}"/>
                  </a:ext>
                </a:extLst>
              </p:cNvPr>
              <p:cNvSpPr/>
              <p:nvPr/>
            </p:nvSpPr>
            <p:spPr>
              <a:xfrm rot="16200000">
                <a:off x="5800728" y="316228"/>
                <a:ext cx="419099" cy="312039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C3BBB7-7B2D-4A88-AD32-EBFEEEFA928E}"/>
                  </a:ext>
                </a:extLst>
              </p:cNvPr>
              <p:cNvSpPr txBox="1"/>
              <p:nvPr/>
            </p:nvSpPr>
            <p:spPr>
              <a:xfrm>
                <a:off x="4816405" y="1093839"/>
                <a:ext cx="2350772" cy="64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24 hours</a:t>
                </a: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14D84A-11DB-4C27-A368-8985BB047764}"/>
                </a:ext>
              </a:extLst>
            </p:cNvPr>
            <p:cNvSpPr/>
            <p:nvPr/>
          </p:nvSpPr>
          <p:spPr>
            <a:xfrm>
              <a:off x="7968194" y="4985266"/>
              <a:ext cx="428625" cy="1857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5298EB-BBB2-40BA-8973-9D074A235604}"/>
              </a:ext>
            </a:extLst>
          </p:cNvPr>
          <p:cNvSpPr txBox="1"/>
          <p:nvPr/>
        </p:nvSpPr>
        <p:spPr>
          <a:xfrm>
            <a:off x="562903" y="4910556"/>
            <a:ext cx="5152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Off-label dosing to consider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1 pill/day until 48 hours from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&lt;7 days between last pill and new event, resume one pill/24 hours (no need to double-dose)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3D46FD-3D4B-4E4F-BEE9-83203DEFB55D}"/>
              </a:ext>
            </a:extLst>
          </p:cNvPr>
          <p:cNvSpPr txBox="1"/>
          <p:nvPr/>
        </p:nvSpPr>
        <p:spPr>
          <a:xfrm>
            <a:off x="5410200" y="594360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https://www.cdc.gov/hiv/pdf/risk/prep/cdc-hiv-prep-guidelines-2021.pdf</a:t>
            </a:r>
          </a:p>
        </p:txBody>
      </p:sp>
    </p:spTree>
    <p:extLst>
      <p:ext uri="{BB962C8B-B14F-4D97-AF65-F5344CB8AC3E}">
        <p14:creationId xmlns:p14="http://schemas.microsoft.com/office/powerpoint/2010/main" val="26929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150216"/>
            <a:ext cx="3022273" cy="259080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dirty="0"/>
              <a:t>Using drug concentrations in </a:t>
            </a:r>
            <a:r>
              <a:rPr lang="en-US" sz="1800" dirty="0" err="1"/>
              <a:t>iPrEX</a:t>
            </a:r>
            <a:r>
              <a:rPr lang="en-US" sz="1800" dirty="0"/>
              <a:t> and STRAND, pharmacokinetic models predict: </a:t>
            </a:r>
          </a:p>
          <a:p>
            <a:pPr marL="582930" lvl="1" indent="-285750"/>
            <a:r>
              <a:rPr lang="en-US" sz="1600" b="1" dirty="0"/>
              <a:t>76% </a:t>
            </a:r>
            <a:r>
              <a:rPr lang="en-US" sz="1600" dirty="0"/>
              <a:t>risk reduction with 2 doses/week</a:t>
            </a:r>
          </a:p>
          <a:p>
            <a:pPr marL="582930" lvl="1" indent="-285750"/>
            <a:r>
              <a:rPr lang="en-US" sz="1600" b="1" dirty="0"/>
              <a:t>96% </a:t>
            </a:r>
            <a:r>
              <a:rPr lang="en-US" sz="1600" dirty="0"/>
              <a:t>with 4 doses/week</a:t>
            </a:r>
          </a:p>
          <a:p>
            <a:pPr marL="582930" lvl="1" indent="-285750"/>
            <a:r>
              <a:rPr lang="en-US" sz="1600" b="1" dirty="0"/>
              <a:t>99% </a:t>
            </a:r>
            <a:r>
              <a:rPr lang="en-US" sz="1600" dirty="0"/>
              <a:t>with 7 doses/week.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8548"/>
            <a:ext cx="4133851" cy="31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3662" y="5946958"/>
            <a:ext cx="270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Calibri" panose="020F0502020204030204" pitchFamily="34" charset="0"/>
              </a:rPr>
              <a:t>Anderson PL, Glidden DV, Liu A, </a:t>
            </a:r>
            <a:r>
              <a:rPr lang="en-US" sz="600" dirty="0" err="1">
                <a:latin typeface="Calibri" panose="020F0502020204030204" pitchFamily="34" charset="0"/>
              </a:rPr>
              <a:t>Buchbinder</a:t>
            </a:r>
            <a:r>
              <a:rPr lang="en-US" sz="600" dirty="0">
                <a:latin typeface="Calibri" panose="020F0502020204030204" pitchFamily="34" charset="0"/>
              </a:rPr>
              <a:t> S, Lama JR, </a:t>
            </a:r>
            <a:r>
              <a:rPr lang="en-US" sz="600" dirty="0" err="1">
                <a:latin typeface="Calibri" panose="020F0502020204030204" pitchFamily="34" charset="0"/>
              </a:rPr>
              <a:t>Guanira</a:t>
            </a:r>
            <a:r>
              <a:rPr lang="en-US" sz="600" dirty="0">
                <a:latin typeface="Calibri" panose="020F0502020204030204" pitchFamily="34" charset="0"/>
              </a:rPr>
              <a:t> JV, et al. </a:t>
            </a:r>
            <a:r>
              <a:rPr lang="en-US" sz="600" dirty="0" err="1">
                <a:latin typeface="Calibri" panose="020F0502020204030204" pitchFamily="34" charset="0"/>
              </a:rPr>
              <a:t>Sci</a:t>
            </a:r>
            <a:r>
              <a:rPr lang="en-US" sz="600" dirty="0">
                <a:latin typeface="Calibri" panose="020F0502020204030204" pitchFamily="34" charset="0"/>
              </a:rPr>
              <a:t> </a:t>
            </a:r>
            <a:r>
              <a:rPr lang="en-US" sz="600" dirty="0" err="1">
                <a:latin typeface="Calibri" panose="020F0502020204030204" pitchFamily="34" charset="0"/>
              </a:rPr>
              <a:t>Transl</a:t>
            </a:r>
            <a:r>
              <a:rPr lang="en-US" sz="600" dirty="0">
                <a:latin typeface="Calibri" panose="020F0502020204030204" pitchFamily="34" charset="0"/>
              </a:rPr>
              <a:t> Med. 2012;4: 151ra125.</a:t>
            </a:r>
          </a:p>
        </p:txBody>
      </p:sp>
    </p:spTree>
    <p:extLst>
      <p:ext uri="{BB962C8B-B14F-4D97-AF65-F5344CB8AC3E}">
        <p14:creationId xmlns:p14="http://schemas.microsoft.com/office/powerpoint/2010/main" val="511282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794D-DFFF-407E-A855-19B6E88C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8000999" cy="1143000"/>
          </a:xfrm>
        </p:spPr>
        <p:txBody>
          <a:bodyPr/>
          <a:lstStyle/>
          <a:p>
            <a:pPr algn="ctr"/>
            <a:r>
              <a:rPr lang="en-US" dirty="0"/>
              <a:t>Financial aspects of </a:t>
            </a:r>
            <a:r>
              <a:rPr lang="en-US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90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insurance plans cover TDF/FTC, most cover TAF/FTC (though fewer cover brand medication)</a:t>
            </a:r>
          </a:p>
          <a:p>
            <a:pPr lvl="1"/>
            <a:r>
              <a:rPr lang="en-US" dirty="0"/>
              <a:t>Variable copays</a:t>
            </a:r>
          </a:p>
          <a:p>
            <a:r>
              <a:rPr lang="en-US" dirty="0"/>
              <a:t>Medicare/Medicaid cover </a:t>
            </a:r>
            <a:r>
              <a:rPr lang="en-US" dirty="0" err="1"/>
              <a:t>PrEP</a:t>
            </a:r>
            <a:endParaRPr lang="en-US" dirty="0"/>
          </a:p>
          <a:p>
            <a:r>
              <a:rPr lang="en-US" dirty="0"/>
              <a:t>Gilead Advancing Access Program – Copay Assistance</a:t>
            </a:r>
          </a:p>
          <a:p>
            <a:pPr lvl="1"/>
            <a:r>
              <a:rPr lang="en-US" dirty="0"/>
              <a:t>$7,200/calendar year of copay assistance</a:t>
            </a:r>
          </a:p>
          <a:p>
            <a:pPr lvl="1"/>
            <a:r>
              <a:rPr lang="en-US" dirty="0"/>
              <a:t>No income limitation, federal beneficiaries excluded</a:t>
            </a:r>
          </a:p>
          <a:p>
            <a:r>
              <a:rPr lang="en-US" dirty="0"/>
              <a:t>Gilead Advancing Access Program – Medication Access</a:t>
            </a:r>
          </a:p>
          <a:p>
            <a:pPr lvl="1"/>
            <a:r>
              <a:rPr lang="en-US" dirty="0"/>
              <a:t>Full drug coverage if income &lt;500% federal poverty level</a:t>
            </a:r>
          </a:p>
          <a:p>
            <a:pPr lvl="1"/>
            <a:r>
              <a:rPr lang="en-US" dirty="0"/>
              <a:t>Primary option for uninsured patients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1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is 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14551"/>
            <a:ext cx="4629150" cy="3394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300" dirty="0"/>
              <a:t>It is intended to PREVENT the onset of a disease in those who are AT RISK</a:t>
            </a:r>
          </a:p>
          <a:p>
            <a:pPr marL="0" indent="0">
              <a:buNone/>
            </a:pPr>
            <a:endParaRPr lang="en-US" sz="3300" dirty="0"/>
          </a:p>
          <a:p>
            <a:pPr marL="0" indent="0" algn="ctr">
              <a:buNone/>
            </a:pPr>
            <a:r>
              <a:rPr lang="en-US" dirty="0"/>
              <a:t>It is a concept, fulfilled by medication that has been FDA-approved for this purpose</a:t>
            </a:r>
          </a:p>
        </p:txBody>
      </p:sp>
    </p:spTree>
    <p:extLst>
      <p:ext uri="{BB962C8B-B14F-4D97-AF65-F5344CB8AC3E}">
        <p14:creationId xmlns:p14="http://schemas.microsoft.com/office/powerpoint/2010/main" val="1984101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Copay Assistance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21" y="2057401"/>
            <a:ext cx="5648992" cy="266461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Image result for truvada medication access p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893">
            <a:off x="3226682" y="2661047"/>
            <a:ext cx="2310393" cy="14573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Assistance Program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2698151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000251"/>
            <a:ext cx="2760153" cy="3589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02" y="2114550"/>
            <a:ext cx="2800350" cy="362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6194-A65B-441F-AE0E-2363A4DF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Ready, Set,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D96F-4E00-4856-823A-A3104152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 Dept. of Health and Human Services Program</a:t>
            </a:r>
          </a:p>
          <a:p>
            <a:pPr lvl="1"/>
            <a:r>
              <a:rPr lang="en-US" dirty="0"/>
              <a:t>No-cost </a:t>
            </a:r>
            <a:r>
              <a:rPr lang="en-US" dirty="0" err="1"/>
              <a:t>PrEP</a:t>
            </a:r>
            <a:r>
              <a:rPr lang="en-US" dirty="0"/>
              <a:t> provider if the patient:</a:t>
            </a:r>
          </a:p>
          <a:p>
            <a:pPr lvl="2"/>
            <a:r>
              <a:rPr lang="en-US" dirty="0"/>
              <a:t>Tests negative for HIV;</a:t>
            </a:r>
          </a:p>
          <a:p>
            <a:pPr lvl="2"/>
            <a:r>
              <a:rPr lang="en-US" dirty="0"/>
              <a:t>Has a valid prescription </a:t>
            </a:r>
          </a:p>
          <a:p>
            <a:pPr lvl="2"/>
            <a:r>
              <a:rPr lang="en-US" dirty="0"/>
              <a:t>Does not have health insurance coverage for outpatient prescription drugs</a:t>
            </a:r>
          </a:p>
          <a:p>
            <a:pPr lvl="1"/>
            <a:r>
              <a:rPr lang="en-US" dirty="0"/>
              <a:t>Does not cover costs of visits or labs</a:t>
            </a:r>
          </a:p>
          <a:p>
            <a:endParaRPr lang="en-US" dirty="0"/>
          </a:p>
          <a:p>
            <a:r>
              <a:rPr lang="en-US" dirty="0"/>
              <a:t>Easy to apply:</a:t>
            </a:r>
          </a:p>
          <a:p>
            <a:pPr lvl="1"/>
            <a:r>
              <a:rPr lang="en-US" dirty="0"/>
              <a:t>Online: GetYourPrEP.com</a:t>
            </a:r>
          </a:p>
          <a:p>
            <a:pPr lvl="1"/>
            <a:r>
              <a:rPr lang="en-US" dirty="0"/>
              <a:t>By phone: 855.447.8410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AE6B1-F4AB-40A3-82B2-18384B88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6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patient doesn’t want it</a:t>
            </a:r>
          </a:p>
          <a:p>
            <a:r>
              <a:rPr lang="en-US" sz="3200" dirty="0"/>
              <a:t>Behavior or life situations have changed that lower risk for HIV infection</a:t>
            </a:r>
          </a:p>
          <a:p>
            <a:r>
              <a:rPr lang="en-US" sz="3200" dirty="0"/>
              <a:t>Intolerable adverse events/toxicities</a:t>
            </a:r>
          </a:p>
          <a:p>
            <a:r>
              <a:rPr lang="en-US" sz="3200" dirty="0"/>
              <a:t>HIV-infection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522760"/>
            <a:ext cx="2438398" cy="16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1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Locator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4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715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400" dirty="0"/>
              <a:t>preplocator</a:t>
            </a:r>
            <a:r>
              <a:rPr lang="en-US" sz="2800" dirty="0"/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3517551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366759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PrEP</a:t>
            </a:r>
            <a:r>
              <a:rPr lang="en-US" dirty="0"/>
              <a:t> is a component of primary care</a:t>
            </a:r>
          </a:p>
          <a:p>
            <a:r>
              <a:rPr lang="en-US" dirty="0" err="1"/>
              <a:t>PrEP</a:t>
            </a:r>
            <a:r>
              <a:rPr lang="en-US" dirty="0"/>
              <a:t> is an extremely effective preventive strategy for both HIV and STIs</a:t>
            </a:r>
          </a:p>
          <a:p>
            <a:r>
              <a:rPr lang="en-US" dirty="0"/>
              <a:t>Understand </a:t>
            </a:r>
            <a:r>
              <a:rPr lang="en-US" dirty="0" err="1"/>
              <a:t>PrEP</a:t>
            </a:r>
            <a:r>
              <a:rPr lang="en-US" dirty="0"/>
              <a:t> prescribing guidelines</a:t>
            </a:r>
          </a:p>
          <a:p>
            <a:r>
              <a:rPr lang="en-US" dirty="0"/>
              <a:t>There are some adverse effects, but </a:t>
            </a:r>
            <a:r>
              <a:rPr lang="en-US" dirty="0" err="1"/>
              <a:t>PrEP</a:t>
            </a:r>
            <a:r>
              <a:rPr lang="en-US" dirty="0"/>
              <a:t> is generally very well-tolerated</a:t>
            </a:r>
          </a:p>
          <a:p>
            <a:r>
              <a:rPr lang="en-US" dirty="0" err="1"/>
              <a:t>PrEP</a:t>
            </a:r>
            <a:r>
              <a:rPr lang="en-US" dirty="0"/>
              <a:t> requires an ongoing patient-doctor relationship</a:t>
            </a:r>
          </a:p>
          <a:p>
            <a:r>
              <a:rPr lang="en-US" dirty="0"/>
              <a:t>Ask for help!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sean.g.kelly@vumc.org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23959" y="2590800"/>
            <a:ext cx="2758362" cy="2047875"/>
            <a:chOff x="5823959" y="2590800"/>
            <a:chExt cx="2758362" cy="2047875"/>
          </a:xfrm>
        </p:grpSpPr>
        <p:pic>
          <p:nvPicPr>
            <p:cNvPr id="1026" name="Picture 2" descr="Image result for button me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959" y="2590800"/>
              <a:ext cx="2758362" cy="204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300939">
              <a:off x="6129503" y="3626341"/>
              <a:ext cx="968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PrEP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497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1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TDF/FTC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1263"/>
            <a:ext cx="7265565" cy="3275474"/>
          </a:xfrm>
        </p:spPr>
        <p:txBody>
          <a:bodyPr>
            <a:normAutofit fontScale="92500"/>
          </a:bodyPr>
          <a:lstStyle/>
          <a:p>
            <a:r>
              <a:rPr lang="en-US" dirty="0"/>
              <a:t>Fixed dose combination of tenofovir disoproxil fumarate (</a:t>
            </a:r>
            <a:r>
              <a:rPr lang="en-US" b="1" dirty="0"/>
              <a:t>TDF</a:t>
            </a:r>
            <a:r>
              <a:rPr lang="en-US" dirty="0"/>
              <a:t>) 300mg/emtricitabine (</a:t>
            </a:r>
            <a:r>
              <a:rPr lang="en-US" b="1" dirty="0"/>
              <a:t>FTC</a:t>
            </a:r>
            <a:r>
              <a:rPr lang="en-US" dirty="0"/>
              <a:t>) 200mg</a:t>
            </a:r>
          </a:p>
          <a:p>
            <a:r>
              <a:rPr lang="en-US" dirty="0"/>
              <a:t>FDA-approved for use as </a:t>
            </a:r>
            <a:r>
              <a:rPr lang="en-US" dirty="0" err="1"/>
              <a:t>PrEP</a:t>
            </a:r>
            <a:r>
              <a:rPr lang="en-US" dirty="0"/>
              <a:t> for adults on June 6, 2012</a:t>
            </a:r>
          </a:p>
          <a:p>
            <a:r>
              <a:rPr lang="en-US" dirty="0"/>
              <a:t>FDA-approved for use as </a:t>
            </a:r>
            <a:r>
              <a:rPr lang="en-US" dirty="0" err="1"/>
              <a:t>PrEP</a:t>
            </a:r>
            <a:r>
              <a:rPr lang="en-US" dirty="0"/>
              <a:t> for adolescents on May 15, 2018</a:t>
            </a:r>
          </a:p>
          <a:p>
            <a:r>
              <a:rPr lang="en-US" dirty="0"/>
              <a:t>Generic TDF/FTC approved June 2017</a:t>
            </a:r>
          </a:p>
          <a:p>
            <a:pPr lvl="1"/>
            <a:r>
              <a:rPr lang="en-US" dirty="0"/>
              <a:t>Became available September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72" r="927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37734"/>
            <a:ext cx="1983835" cy="9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1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TAF/FTC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265565" cy="3275474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Similar to TDF/FTC</a:t>
            </a:r>
          </a:p>
          <a:p>
            <a:pPr lvl="1"/>
            <a:r>
              <a:rPr lang="en-US" sz="2000" dirty="0"/>
              <a:t>TDF/FTC = tenofovir </a:t>
            </a:r>
            <a:r>
              <a:rPr lang="en-US" sz="2000" b="1" dirty="0"/>
              <a:t>disoproxil fumarate </a:t>
            </a:r>
            <a:r>
              <a:rPr lang="en-US" sz="2000" dirty="0"/>
              <a:t>+ emtricitabine</a:t>
            </a:r>
          </a:p>
          <a:p>
            <a:pPr lvl="1"/>
            <a:r>
              <a:rPr lang="en-US" sz="2000" dirty="0"/>
              <a:t>TAF/FTC= tenofovir </a:t>
            </a:r>
            <a:r>
              <a:rPr lang="en-US" sz="2000" b="1" dirty="0"/>
              <a:t>alafenamide</a:t>
            </a:r>
            <a:r>
              <a:rPr lang="en-US" sz="2000" dirty="0"/>
              <a:t> + emtricitabine</a:t>
            </a:r>
          </a:p>
          <a:p>
            <a:r>
              <a:rPr lang="en-US" sz="2200" dirty="0"/>
              <a:t>Approved for </a:t>
            </a:r>
            <a:r>
              <a:rPr lang="en-US" sz="2200" dirty="0" err="1"/>
              <a:t>PrEP</a:t>
            </a:r>
            <a:r>
              <a:rPr lang="en-US" sz="2200" dirty="0"/>
              <a:t> October 2, 2019 </a:t>
            </a:r>
            <a:r>
              <a:rPr lang="en-US" sz="2200" b="1" u="sng" dirty="0"/>
              <a:t>for non-vaginal sex</a:t>
            </a:r>
          </a:p>
          <a:p>
            <a:r>
              <a:rPr lang="en-US" sz="2200" dirty="0"/>
              <a:t>TAF achieves high intracellular concentrations, but lower (&gt;10-fold) plasma and tissue concentrations than TDF</a:t>
            </a:r>
          </a:p>
          <a:p>
            <a:pPr lvl="1"/>
            <a:r>
              <a:rPr lang="en-US" sz="2000" dirty="0"/>
              <a:t>Lower risk of BMD loss and reduced creatinine clearance</a:t>
            </a:r>
          </a:p>
          <a:p>
            <a:pPr lvl="1"/>
            <a:r>
              <a:rPr lang="en-US" sz="2000" dirty="0"/>
              <a:t>Can be used in chronic kidney disease (</a:t>
            </a:r>
            <a:r>
              <a:rPr lang="en-US" sz="2000" dirty="0" err="1"/>
              <a:t>CrCl</a:t>
            </a:r>
            <a:r>
              <a:rPr lang="en-US" sz="2000" dirty="0"/>
              <a:t> &gt;30 mL/min)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A picture containing remote, control, indoor, television&#10;&#10;Description automatically generated">
            <a:extLst>
              <a:ext uri="{FF2B5EF4-FFF2-40B4-BE49-F238E27FC236}">
                <a16:creationId xmlns:a16="http://schemas.microsoft.com/office/drawing/2014/main" id="{6EA9C6E6-3937-43C2-9763-CBA681113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"/>
            <a:ext cx="2971800" cy="14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2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45F4-FA75-4B33-B669-DF80CDDB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cabotegravir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A890-A223-4EAA-A3F7-D6FEB2BA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5715001" cy="4367299"/>
          </a:xfrm>
        </p:spPr>
        <p:txBody>
          <a:bodyPr/>
          <a:lstStyle/>
          <a:p>
            <a:r>
              <a:rPr lang="en-US" dirty="0"/>
              <a:t>Long-active injectable</a:t>
            </a:r>
          </a:p>
          <a:p>
            <a:pPr lvl="1"/>
            <a:r>
              <a:rPr lang="en-US" dirty="0"/>
              <a:t>Optional oral lead-in</a:t>
            </a:r>
          </a:p>
          <a:p>
            <a:pPr lvl="1"/>
            <a:r>
              <a:rPr lang="en-US" dirty="0"/>
              <a:t>2 doses 1 month apart, then every 2 months</a:t>
            </a:r>
          </a:p>
          <a:p>
            <a:pPr lvl="2"/>
            <a:r>
              <a:rPr lang="en-US" dirty="0"/>
              <a:t>Consecutive doses can be given 7 days before or after target date</a:t>
            </a:r>
          </a:p>
          <a:p>
            <a:r>
              <a:rPr lang="en-US" dirty="0"/>
              <a:t>Approved 12/20/21</a:t>
            </a:r>
          </a:p>
          <a:p>
            <a:r>
              <a:rPr lang="en-US" dirty="0"/>
              <a:t>Demonstrated superiority to TDF/FTC</a:t>
            </a:r>
          </a:p>
          <a:p>
            <a:r>
              <a:rPr lang="en-US" dirty="0"/>
              <a:t>Injection site reactions are common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B1CE-B117-4492-8982-167FDB6D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98781-FF10-456A-853D-2BB777B1D841}"/>
              </a:ext>
            </a:extLst>
          </p:cNvPr>
          <p:cNvSpPr txBox="1"/>
          <p:nvPr/>
        </p:nvSpPr>
        <p:spPr>
          <a:xfrm>
            <a:off x="5619899" y="5768991"/>
            <a:ext cx="3428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https://gskpro.com/content/dam/global/hcpportal/en_US/Prescribing_Information/Apretude/pdf/APRETUDE-PI-PIL-IFU.PDF</a:t>
            </a:r>
          </a:p>
        </p:txBody>
      </p:sp>
      <p:pic>
        <p:nvPicPr>
          <p:cNvPr id="1026" name="Picture 2" descr="FDA Approves Apretude, a Long-Acting Injectable for HIV PrEP - MPR">
            <a:extLst>
              <a:ext uri="{FF2B5EF4-FFF2-40B4-BE49-F238E27FC236}">
                <a16:creationId xmlns:a16="http://schemas.microsoft.com/office/drawing/2014/main" id="{426E01D0-A62B-4894-919B-BF165ACF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59" y="1927465"/>
            <a:ext cx="3037613" cy="20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4FDED-CF5C-44C6-8067-8E6BE418C583}"/>
              </a:ext>
            </a:extLst>
          </p:cNvPr>
          <p:cNvSpPr/>
          <p:nvPr/>
        </p:nvSpPr>
        <p:spPr>
          <a:xfrm>
            <a:off x="2057400" y="1879080"/>
            <a:ext cx="5334000" cy="2895600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Since LA cabotegravir is not yet widely used, this talk will focus on oral </a:t>
            </a:r>
            <a:r>
              <a:rPr lang="en-US" sz="3200" dirty="0" err="1">
                <a:solidFill>
                  <a:schemeClr val="tx1"/>
                </a:solidFill>
              </a:rPr>
              <a:t>PrEP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EA5340-AF57-4F10-9702-AEF4582704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197" y="3200400"/>
          <a:ext cx="8315324" cy="2819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8831">
                  <a:extLst>
                    <a:ext uri="{9D8B030D-6E8A-4147-A177-3AD203B41FA5}">
                      <a16:colId xmlns:a16="http://schemas.microsoft.com/office/drawing/2014/main" val="855925572"/>
                    </a:ext>
                  </a:extLst>
                </a:gridCol>
                <a:gridCol w="2078831">
                  <a:extLst>
                    <a:ext uri="{9D8B030D-6E8A-4147-A177-3AD203B41FA5}">
                      <a16:colId xmlns:a16="http://schemas.microsoft.com/office/drawing/2014/main" val="4252415604"/>
                    </a:ext>
                  </a:extLst>
                </a:gridCol>
                <a:gridCol w="2078831">
                  <a:extLst>
                    <a:ext uri="{9D8B030D-6E8A-4147-A177-3AD203B41FA5}">
                      <a16:colId xmlns:a16="http://schemas.microsoft.com/office/drawing/2014/main" val="1737049643"/>
                    </a:ext>
                  </a:extLst>
                </a:gridCol>
                <a:gridCol w="2078831">
                  <a:extLst>
                    <a:ext uri="{9D8B030D-6E8A-4147-A177-3AD203B41FA5}">
                      <a16:colId xmlns:a16="http://schemas.microsoft.com/office/drawing/2014/main" val="214143768"/>
                    </a:ext>
                  </a:extLst>
                </a:gridCol>
              </a:tblGrid>
              <a:tr h="2476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19291"/>
                  </a:ext>
                </a:extLst>
              </a:tr>
              <a:tr h="247670">
                <a:tc>
                  <a:txBody>
                    <a:bodyPr/>
                    <a:lstStyle/>
                    <a:p>
                      <a:r>
                        <a:rPr lang="en-US" sz="1200" b="1" dirty="0"/>
                        <a:t>More data on efficacy, PK, dosing strategies…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Low risk of renal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Lower risk of renal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Fewer data, less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65686"/>
                  </a:ext>
                </a:extLst>
              </a:tr>
              <a:tr h="495340">
                <a:tc>
                  <a:txBody>
                    <a:bodyPr/>
                    <a:lstStyle/>
                    <a:p>
                      <a:r>
                        <a:rPr lang="en-US" sz="1200" b="1" dirty="0"/>
                        <a:t>More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Reversible bone mineral density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Lower risk of bone mineral density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Can’t be used for vaginal sex 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08559"/>
                  </a:ext>
                </a:extLst>
              </a:tr>
              <a:tr h="495340">
                <a:tc>
                  <a:txBody>
                    <a:bodyPr/>
                    <a:lstStyle/>
                    <a:p>
                      <a:r>
                        <a:rPr lang="en-US" sz="1200" b="1" dirty="0"/>
                        <a:t>Covered by all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Larger pill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Smaller pill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Less insurance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41407"/>
                  </a:ext>
                </a:extLst>
              </a:tr>
              <a:tr h="327739">
                <a:tc>
                  <a:txBody>
                    <a:bodyPr/>
                    <a:lstStyle/>
                    <a:p>
                      <a:r>
                        <a:rPr lang="en-US" sz="1200" b="1" dirty="0"/>
                        <a:t>Can be used for vaginal and anal sex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Can’t be used if eGFR 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Faster time to therapeutic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 data on 2-1-1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8778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1" dirty="0"/>
                        <a:t>More brand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Can be used if eGFR &gt;30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Weight gain?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398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1" dirty="0"/>
                        <a:t>Generic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Not cost 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03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1B9FC-8EBA-474F-AEB5-E6B858F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25 Famous Women on Crying">
            <a:extLst>
              <a:ext uri="{FF2B5EF4-FFF2-40B4-BE49-F238E27FC236}">
                <a16:creationId xmlns:a16="http://schemas.microsoft.com/office/drawing/2014/main" id="{0F0A51A0-2D74-458D-8609-E890D916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8991"/>
            <a:ext cx="287866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976F121-7AE8-41AB-A03B-9C318FEAF5B4}"/>
              </a:ext>
            </a:extLst>
          </p:cNvPr>
          <p:cNvSpPr/>
          <p:nvPr/>
        </p:nvSpPr>
        <p:spPr>
          <a:xfrm rot="20680267" flipH="1">
            <a:off x="516652" y="207311"/>
            <a:ext cx="4105691" cy="1718977"/>
          </a:xfrm>
          <a:prstGeom prst="wedgeEllipseCallout">
            <a:avLst>
              <a:gd name="adj1" fmla="val -75539"/>
              <a:gd name="adj2" fmla="val 898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39117-D258-456C-8C0C-F6D5B76BEEAF}"/>
              </a:ext>
            </a:extLst>
          </p:cNvPr>
          <p:cNvSpPr txBox="1"/>
          <p:nvPr/>
        </p:nvSpPr>
        <p:spPr>
          <a:xfrm rot="20770229">
            <a:off x="1083597" y="683657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should I use???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C08B8-1ECE-4E46-AC8A-18A33B5E882D}"/>
              </a:ext>
            </a:extLst>
          </p:cNvPr>
          <p:cNvSpPr txBox="1"/>
          <p:nvPr/>
        </p:nvSpPr>
        <p:spPr>
          <a:xfrm>
            <a:off x="398197" y="2819399"/>
            <a:ext cx="41955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TDF/FTC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A8407-DF20-4040-8D5D-5E3D9933CB86}"/>
              </a:ext>
            </a:extLst>
          </p:cNvPr>
          <p:cNvSpPr txBox="1"/>
          <p:nvPr/>
        </p:nvSpPr>
        <p:spPr>
          <a:xfrm>
            <a:off x="4510439" y="2819399"/>
            <a:ext cx="42030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TAF/FTC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E1EF1-0B4F-4FBC-BD4C-AA8329F1ACE9}"/>
              </a:ext>
            </a:extLst>
          </p:cNvPr>
          <p:cNvSpPr/>
          <p:nvPr/>
        </p:nvSpPr>
        <p:spPr>
          <a:xfrm>
            <a:off x="3886200" y="614370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sz="800" dirty="0" err="1">
                <a:solidFill>
                  <a:schemeClr val="bg1"/>
                </a:solidFill>
              </a:rPr>
              <a:t>Walensky</a:t>
            </a:r>
            <a:r>
              <a:rPr lang="en-US" sz="800" dirty="0">
                <a:solidFill>
                  <a:schemeClr val="bg1"/>
                </a:solidFill>
              </a:rPr>
              <a:t> RP, Horn T, McCann NC, </a:t>
            </a:r>
            <a:r>
              <a:rPr lang="en-US" sz="800" dirty="0" err="1">
                <a:solidFill>
                  <a:schemeClr val="bg1"/>
                </a:solidFill>
              </a:rPr>
              <a:t>Freedberg</a:t>
            </a:r>
            <a:r>
              <a:rPr lang="en-US" sz="800" dirty="0">
                <a:solidFill>
                  <a:schemeClr val="bg1"/>
                </a:solidFill>
              </a:rPr>
              <a:t> KA, </a:t>
            </a:r>
            <a:r>
              <a:rPr lang="en-US" sz="800" dirty="0" err="1">
                <a:solidFill>
                  <a:schemeClr val="bg1"/>
                </a:solidFill>
              </a:rPr>
              <a:t>Paltiel</a:t>
            </a:r>
            <a:r>
              <a:rPr lang="en-US" sz="800" dirty="0">
                <a:solidFill>
                  <a:schemeClr val="bg1"/>
                </a:solidFill>
              </a:rPr>
              <a:t> AD. Comparative Pricing of Branded Tenofovir Alafenamide-Emtricitabine Relative to Generic Tenofovir Disoproxil Fumarate-Emtricitabine for HIV Preexposure Prophylaxis: A Cost-Effectiveness Analysis. </a:t>
            </a:r>
            <a:r>
              <a:rPr lang="en-US" sz="800" i="1" dirty="0">
                <a:solidFill>
                  <a:schemeClr val="bg1"/>
                </a:solidFill>
              </a:rPr>
              <a:t>Ann Intern Med</a:t>
            </a:r>
            <a:r>
              <a:rPr lang="en-US" sz="800" dirty="0">
                <a:solidFill>
                  <a:schemeClr val="bg1"/>
                </a:solidFill>
              </a:rPr>
              <a:t>. 2020;172(9):583-590. doi:10.7326/M19-3478</a:t>
            </a:r>
          </a:p>
        </p:txBody>
      </p:sp>
    </p:spTree>
    <p:extLst>
      <p:ext uri="{BB962C8B-B14F-4D97-AF65-F5344CB8AC3E}">
        <p14:creationId xmlns:p14="http://schemas.microsoft.com/office/powerpoint/2010/main" val="2593379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TC-BLANK-MASTER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ETC-ncrc-Vanderbilt-Template (003)  -  Read-Only" id="{33D3D9BE-C450-49DB-93E4-B4D1A44963D6}" vid="{BD394848-EEAA-4DDB-9862-C994DC7C44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SEAETC-ncrc-Vanderbilt-Template (003)</Template>
  <TotalTime>1102</TotalTime>
  <Words>3387</Words>
  <Application>Microsoft Macintosh PowerPoint</Application>
  <PresentationFormat>On-screen Show (4:3)</PresentationFormat>
  <Paragraphs>456</Paragraphs>
  <Slides>56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ITC Avant Garde Std Bk</vt:lpstr>
      <vt:lpstr>Wingdings</vt:lpstr>
      <vt:lpstr>AETC-BLANK-MASTER</vt:lpstr>
      <vt:lpstr>Pre-Exposure Prophylaxis for hiv</vt:lpstr>
      <vt:lpstr>Objectives</vt:lpstr>
      <vt:lpstr>Secondary Objectives</vt:lpstr>
      <vt:lpstr>What is PrEP</vt:lpstr>
      <vt:lpstr>PrEP is primary prevention</vt:lpstr>
      <vt:lpstr>TDF/FTC</vt:lpstr>
      <vt:lpstr>TAF/FTC</vt:lpstr>
      <vt:lpstr>LA cabotegravir</vt:lpstr>
      <vt:lpstr>PowerPoint Presentation</vt:lpstr>
      <vt:lpstr>Primary Prevention</vt:lpstr>
      <vt:lpstr>PrEP is a PROGRAM</vt:lpstr>
      <vt:lpstr>STIs Facilitate HIV Transmission</vt:lpstr>
      <vt:lpstr>Be afraid!</vt:lpstr>
      <vt:lpstr>PrEP efficacy studies summary</vt:lpstr>
      <vt:lpstr>Dosing matters</vt:lpstr>
      <vt:lpstr>Why PrEP Matters</vt:lpstr>
      <vt:lpstr>PowerPoint Presentation</vt:lpstr>
      <vt:lpstr>HIV Risk by Race/Ethnicity and MSM</vt:lpstr>
      <vt:lpstr>PrEP Deserts</vt:lpstr>
      <vt:lpstr>PrEP use</vt:lpstr>
      <vt:lpstr>Tennessee HIV risk and location of PrEP providers</vt:lpstr>
      <vt:lpstr>Barriers to PrEP</vt:lpstr>
      <vt:lpstr>PrEP sounds amazing!</vt:lpstr>
      <vt:lpstr>PrEP barriers</vt:lpstr>
      <vt:lpstr>Stigma</vt:lpstr>
      <vt:lpstr>Sexual risk compensation</vt:lpstr>
      <vt:lpstr>Sexual Risk Compensation</vt:lpstr>
      <vt:lpstr>Actually…</vt:lpstr>
      <vt:lpstr>PowerPoint Presentation</vt:lpstr>
      <vt:lpstr>PrEP barriers - Providers</vt:lpstr>
      <vt:lpstr>PrEP eligibility</vt:lpstr>
      <vt:lpstr>PrEP eligibility</vt:lpstr>
      <vt:lpstr>Recommendation comparisons</vt:lpstr>
      <vt:lpstr>Discuss with everyone!</vt:lpstr>
      <vt:lpstr>What about U=U?</vt:lpstr>
      <vt:lpstr>U=U</vt:lpstr>
      <vt:lpstr>U=U</vt:lpstr>
      <vt:lpstr>Special considerations  (TDF/FTC and TAF/FTC)</vt:lpstr>
      <vt:lpstr>PrEP medication counseling</vt:lpstr>
      <vt:lpstr>PrEP Medication Counseling</vt:lpstr>
      <vt:lpstr>Adverse Events (TDF/FTC)</vt:lpstr>
      <vt:lpstr>Adverse Events (TDF/FTC)</vt:lpstr>
      <vt:lpstr>PrEP laboratory monitoring</vt:lpstr>
      <vt:lpstr>HIV screening </vt:lpstr>
      <vt:lpstr>A year of oral PrEP</vt:lpstr>
      <vt:lpstr>2-1-1 Dosing – TDF/FTC ONLY!</vt:lpstr>
      <vt:lpstr>Dosing matters</vt:lpstr>
      <vt:lpstr>Financial aspects of PrEP</vt:lpstr>
      <vt:lpstr>PrEP coverage</vt:lpstr>
      <vt:lpstr>Copay Assistance</vt:lpstr>
      <vt:lpstr>Medication Assistance Program</vt:lpstr>
      <vt:lpstr>Ready, Set, PrEP</vt:lpstr>
      <vt:lpstr>STOP PrEP</vt:lpstr>
      <vt:lpstr>PrEP Locator</vt:lpstr>
      <vt:lpstr>Conclusion</vt:lpstr>
      <vt:lpstr>Questions?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learning modules</dc:title>
  <dc:creator>Kelly, Sean G</dc:creator>
  <cp:lastModifiedBy>Judith Collins</cp:lastModifiedBy>
  <cp:revision>52</cp:revision>
  <cp:lastPrinted>2013-10-17T16:37:33Z</cp:lastPrinted>
  <dcterms:created xsi:type="dcterms:W3CDTF">2019-10-08T15:30:52Z</dcterms:created>
  <dcterms:modified xsi:type="dcterms:W3CDTF">2022-03-17T20:41:56Z</dcterms:modified>
</cp:coreProperties>
</file>