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675" r:id="rId2"/>
    <p:sldMasterId id="2147483716" r:id="rId3"/>
    <p:sldMasterId id="2147483720" r:id="rId4"/>
    <p:sldMasterId id="2147483722" r:id="rId5"/>
    <p:sldMasterId id="2147483728" r:id="rId6"/>
  </p:sldMasterIdLst>
  <p:notesMasterIdLst>
    <p:notesMasterId r:id="rId57"/>
  </p:notesMasterIdLst>
  <p:handoutMasterIdLst>
    <p:handoutMasterId r:id="rId58"/>
  </p:handoutMasterIdLst>
  <p:sldIdLst>
    <p:sldId id="405" r:id="rId7"/>
    <p:sldId id="459" r:id="rId8"/>
    <p:sldId id="460" r:id="rId9"/>
    <p:sldId id="406" r:id="rId10"/>
    <p:sldId id="461" r:id="rId11"/>
    <p:sldId id="446" r:id="rId12"/>
    <p:sldId id="462" r:id="rId13"/>
    <p:sldId id="463" r:id="rId14"/>
    <p:sldId id="465" r:id="rId15"/>
    <p:sldId id="658" r:id="rId16"/>
    <p:sldId id="447" r:id="rId17"/>
    <p:sldId id="442" r:id="rId18"/>
    <p:sldId id="472" r:id="rId19"/>
    <p:sldId id="443" r:id="rId20"/>
    <p:sldId id="469" r:id="rId21"/>
    <p:sldId id="470" r:id="rId22"/>
    <p:sldId id="473" r:id="rId23"/>
    <p:sldId id="621" r:id="rId24"/>
    <p:sldId id="641" r:id="rId25"/>
    <p:sldId id="622" r:id="rId26"/>
    <p:sldId id="624" r:id="rId27"/>
    <p:sldId id="623" r:id="rId28"/>
    <p:sldId id="625" r:id="rId29"/>
    <p:sldId id="626" r:id="rId30"/>
    <p:sldId id="627" r:id="rId31"/>
    <p:sldId id="628" r:id="rId32"/>
    <p:sldId id="629" r:id="rId33"/>
    <p:sldId id="441" r:id="rId34"/>
    <p:sldId id="474" r:id="rId35"/>
    <p:sldId id="630" r:id="rId36"/>
    <p:sldId id="631" r:id="rId37"/>
    <p:sldId id="632" r:id="rId38"/>
    <p:sldId id="633" r:id="rId39"/>
    <p:sldId id="634" r:id="rId40"/>
    <p:sldId id="635" r:id="rId41"/>
    <p:sldId id="636" r:id="rId42"/>
    <p:sldId id="637" r:id="rId43"/>
    <p:sldId id="639" r:id="rId44"/>
    <p:sldId id="638" r:id="rId45"/>
    <p:sldId id="642" r:id="rId46"/>
    <p:sldId id="643" r:id="rId47"/>
    <p:sldId id="640" r:id="rId48"/>
    <p:sldId id="484" r:id="rId49"/>
    <p:sldId id="451" r:id="rId50"/>
    <p:sldId id="464" r:id="rId51"/>
    <p:sldId id="466" r:id="rId52"/>
    <p:sldId id="468" r:id="rId53"/>
    <p:sldId id="452" r:id="rId54"/>
    <p:sldId id="454" r:id="rId55"/>
    <p:sldId id="455" r:id="rId5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7F36839-54DA-4DE8-BF11-C89849F753DA}">
          <p14:sldIdLst>
            <p14:sldId id="405"/>
            <p14:sldId id="459"/>
            <p14:sldId id="460"/>
            <p14:sldId id="406"/>
            <p14:sldId id="461"/>
            <p14:sldId id="446"/>
            <p14:sldId id="462"/>
            <p14:sldId id="463"/>
            <p14:sldId id="465"/>
            <p14:sldId id="658"/>
            <p14:sldId id="447"/>
            <p14:sldId id="442"/>
            <p14:sldId id="472"/>
          </p14:sldIdLst>
        </p14:section>
        <p14:section name="Sexual Assault Considerations" id="{F56DA81E-B228-4982-9C63-30C039D40AFF}">
          <p14:sldIdLst>
            <p14:sldId id="443"/>
            <p14:sldId id="469"/>
            <p14:sldId id="470"/>
          </p14:sldIdLst>
        </p14:section>
        <p14:section name="STI and Sexual Assault" id="{37D66F66-B822-4346-99E1-69DFF238D835}">
          <p14:sldIdLst>
            <p14:sldId id="473"/>
            <p14:sldId id="621"/>
            <p14:sldId id="641"/>
            <p14:sldId id="622"/>
          </p14:sldIdLst>
        </p14:section>
        <p14:section name="Hepatitis B Post-Exposure" id="{5260E859-FDB6-4B60-9CE6-3DB055C8E75A}">
          <p14:sldIdLst>
            <p14:sldId id="624"/>
            <p14:sldId id="623"/>
            <p14:sldId id="625"/>
            <p14:sldId id="626"/>
            <p14:sldId id="627"/>
            <p14:sldId id="628"/>
          </p14:sldIdLst>
        </p14:section>
        <p14:section name="HPV and Sexual Assault" id="{7CDD4816-C906-46F9-9A9D-DFC33DF3044F}">
          <p14:sldIdLst>
            <p14:sldId id="629"/>
            <p14:sldId id="441"/>
            <p14:sldId id="474"/>
            <p14:sldId id="630"/>
            <p14:sldId id="631"/>
            <p14:sldId id="632"/>
            <p14:sldId id="633"/>
            <p14:sldId id="634"/>
            <p14:sldId id="635"/>
            <p14:sldId id="636"/>
            <p14:sldId id="637"/>
            <p14:sldId id="639"/>
            <p14:sldId id="638"/>
            <p14:sldId id="642"/>
            <p14:sldId id="643"/>
            <p14:sldId id="640"/>
            <p14:sldId id="484"/>
            <p14:sldId id="451"/>
            <p14:sldId id="464"/>
            <p14:sldId id="466"/>
            <p14:sldId id="468"/>
            <p14:sldId id="452"/>
            <p14:sldId id="454"/>
            <p14:sldId id="455"/>
          </p14:sldIdLst>
        </p14:section>
      </p14:sectionLst>
    </p:ext>
    <p:ext uri="{EFAFB233-063F-42B5-8137-9DF3F51BA10A}">
      <p15:sldGuideLst xmlns:p15="http://schemas.microsoft.com/office/powerpoint/2012/main">
        <p15:guide id="1" orient="horz" pos="1552"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6B6"/>
    <a:srgbClr val="DDDCD3"/>
    <a:srgbClr val="F8F6F0"/>
    <a:srgbClr val="FCFAF4"/>
    <a:srgbClr val="F0EDE4"/>
    <a:srgbClr val="E7E5D9"/>
    <a:srgbClr val="C5C4BA"/>
    <a:srgbClr val="A9A89F"/>
    <a:srgbClr val="DAD8CB"/>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p:cViewPr varScale="1">
        <p:scale>
          <a:sx n="135" d="100"/>
          <a:sy n="135" d="100"/>
        </p:scale>
        <p:origin x="156" y="114"/>
      </p:cViewPr>
      <p:guideLst>
        <p:guide orient="horz" pos="1552"/>
        <p:guide pos="256"/>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4/6/2022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750415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1517622" y="878064"/>
            <a:ext cx="6485275" cy="838200"/>
          </a:xfrm>
          <a:prstGeom prst="rect">
            <a:avLst/>
          </a:prstGeom>
        </p:spPr>
        <p:txBody>
          <a:bodyPr anchor="b">
            <a:noAutofit/>
          </a:bodyPr>
          <a:lstStyle>
            <a:lvl1pPr algn="l">
              <a:defRPr sz="38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Presenter"/>
          <p:cNvSpPr>
            <a:spLocks noGrp="1"/>
          </p:cNvSpPr>
          <p:nvPr>
            <p:ph type="body" sz="quarter" idx="10" hasCustomPrompt="1"/>
          </p:nvPr>
        </p:nvSpPr>
        <p:spPr>
          <a:xfrm>
            <a:off x="1517622" y="2300664"/>
            <a:ext cx="5217762"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Presenter’s Name and credentials</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1517622" y="2950264"/>
            <a:ext cx="5217762" cy="495641"/>
          </a:xfrm>
          <a:prstGeom prst="rect">
            <a:avLst/>
          </a:prstGeom>
        </p:spPr>
        <p:txBody>
          <a:bodyPr anchor="ctr"/>
          <a:lstStyle>
            <a:lvl1pPr marL="0" indent="0">
              <a:buNone/>
              <a:defRPr sz="2399" b="0" i="0">
                <a:solidFill>
                  <a:schemeClr val="accent4">
                    <a:lumMod val="20000"/>
                    <a:lumOff val="80000"/>
                  </a:schemeClr>
                </a:solidFill>
                <a:latin typeface="Arial" panose="020B0604020202020204" pitchFamily="34" charset="0"/>
              </a:defRPr>
            </a:lvl1pPr>
          </a:lstStyle>
          <a:p>
            <a:pPr lvl="0"/>
            <a:r>
              <a:rPr lang="en-US" dirty="0"/>
              <a:t>Program Date</a:t>
            </a:r>
          </a:p>
        </p:txBody>
      </p:sp>
      <p:pic>
        <p:nvPicPr>
          <p:cNvPr id="9" name="ribbon">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05297" y="0"/>
            <a:ext cx="947238"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1559859" y="1993266"/>
            <a:ext cx="6400800"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A picture containing text, clipart&#10;&#10;Description automatically generated">
            <a:extLst>
              <a:ext uri="{FF2B5EF4-FFF2-40B4-BE49-F238E27FC236}">
                <a16:creationId xmlns:a16="http://schemas.microsoft.com/office/drawing/2014/main" id="{EE640C2C-E8F8-4D8E-8D74-BF1CC71F4F28}"/>
              </a:ext>
            </a:extLst>
          </p:cNvPr>
          <p:cNvPicPr>
            <a:picLocks noChangeAspect="1"/>
          </p:cNvPicPr>
          <p:nvPr userDrawn="1"/>
        </p:nvPicPr>
        <p:blipFill>
          <a:blip r:embed="rId3"/>
          <a:stretch>
            <a:fillRect/>
          </a:stretch>
        </p:blipFill>
        <p:spPr>
          <a:xfrm>
            <a:off x="5599052" y="5255492"/>
            <a:ext cx="2852221" cy="969459"/>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1F5AB0-1A36-E845-B537-69548D35EB0C}"/>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8040" y="1046680"/>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40" y="1935958"/>
            <a:ext cx="7886372" cy="2986087"/>
          </a:xfrm>
          <a:prstGeom prst="rect">
            <a:avLst/>
          </a:prstGeom>
        </p:spPr>
        <p:txBody>
          <a:bodyPr/>
          <a:lstStyle>
            <a:lvl1pPr marL="260608" indent="0">
              <a:spcBef>
                <a:spcPts val="0"/>
              </a:spcBef>
              <a:spcAft>
                <a:spcPts val="900"/>
              </a:spcAft>
              <a:buClr>
                <a:schemeClr val="accent6"/>
              </a:buClr>
              <a:buFontTx/>
              <a:buNone/>
              <a:defRPr sz="1800">
                <a:solidFill>
                  <a:schemeClr val="tx1"/>
                </a:solidFill>
                <a:latin typeface="+mn-lt"/>
              </a:defRPr>
            </a:lvl1pPr>
            <a:lvl2pPr marL="253751" indent="0">
              <a:spcBef>
                <a:spcPts val="0"/>
              </a:spcBef>
              <a:spcAft>
                <a:spcPts val="450"/>
              </a:spcAft>
              <a:buFontTx/>
              <a:buNone/>
              <a:defRPr sz="1649">
                <a:latin typeface="+mn-lt"/>
              </a:defRPr>
            </a:lvl2pPr>
            <a:lvl3pPr marL="507500" indent="0">
              <a:spcBef>
                <a:spcPts val="0"/>
              </a:spcBef>
              <a:spcAft>
                <a:spcPts val="450"/>
              </a:spcAft>
              <a:buFontTx/>
              <a:buNone/>
              <a:defRPr sz="1649">
                <a:latin typeface="+mn-lt"/>
              </a:defRPr>
            </a:lvl3pPr>
            <a:lvl4pPr marL="850406" indent="0">
              <a:spcBef>
                <a:spcPts val="0"/>
              </a:spcBef>
              <a:spcAft>
                <a:spcPts val="450"/>
              </a:spcAft>
              <a:buClr>
                <a:schemeClr val="accent6"/>
              </a:buClr>
              <a:buFontTx/>
              <a:buNone/>
              <a:defRPr sz="1649">
                <a:latin typeface="+mn-lt"/>
              </a:defRPr>
            </a:lvl4pPr>
            <a:lvl5pPr marL="1111014" indent="0">
              <a:spcBef>
                <a:spcPts val="0"/>
              </a:spcBef>
              <a:spcAft>
                <a:spcPts val="450"/>
              </a:spcAft>
              <a:buClr>
                <a:schemeClr val="accent6"/>
              </a:buClr>
              <a:buSzPct val="100000"/>
              <a:buFontTx/>
              <a:buNone/>
              <a:defRPr sz="1649">
                <a:latin typeface="+mn-lt"/>
              </a:defRPr>
            </a:lvl5pPr>
          </a:lstStyle>
          <a:p>
            <a:pPr lvl="0"/>
            <a:r>
              <a:rPr lang="en-US" dirty="0"/>
              <a:t>Click to edit Master plain text styles</a:t>
            </a:r>
          </a:p>
        </p:txBody>
      </p:sp>
    </p:spTree>
    <p:extLst>
      <p:ext uri="{BB962C8B-B14F-4D97-AF65-F5344CB8AC3E}">
        <p14:creationId xmlns:p14="http://schemas.microsoft.com/office/powerpoint/2010/main" val="385646793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5" y="1033713"/>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5" y="1953421"/>
            <a:ext cx="7886372" cy="2986087"/>
          </a:xfrm>
          <a:prstGeom prst="rect">
            <a:avLst/>
          </a:prstGeom>
        </p:spPr>
        <p:txBody>
          <a:bodyPr/>
          <a:lstStyle>
            <a:lvl1pPr marL="514350" indent="-255985">
              <a:spcBef>
                <a:spcPts val="0"/>
              </a:spcBef>
              <a:spcAft>
                <a:spcPts val="900"/>
              </a:spcAft>
              <a:buClr>
                <a:schemeClr val="accent6"/>
              </a:buClr>
              <a:buFont typeface="Wingdings" pitchFamily="2" charset="2"/>
              <a:buChar char="§"/>
              <a:defRPr sz="1800">
                <a:solidFill>
                  <a:schemeClr val="tx1"/>
                </a:solidFill>
                <a:latin typeface="+mn-lt"/>
              </a:defRPr>
            </a:lvl1pPr>
            <a:lvl2pPr marL="514350" indent="-255985">
              <a:spcBef>
                <a:spcPts val="0"/>
              </a:spcBef>
              <a:spcAft>
                <a:spcPts val="450"/>
              </a:spcAft>
              <a:defRPr sz="1800">
                <a:latin typeface="+mn-lt"/>
              </a:defRPr>
            </a:lvl2pPr>
            <a:lvl3pPr marL="768109" indent="-260608">
              <a:spcBef>
                <a:spcPts val="0"/>
              </a:spcBef>
              <a:spcAft>
                <a:spcPts val="450"/>
              </a:spcAft>
              <a:buFont typeface="Arial" panose="020B0604020202020204" pitchFamily="34" charset="0"/>
              <a:buChar char="•"/>
              <a:defRPr sz="1800">
                <a:latin typeface="+mn-lt"/>
              </a:defRPr>
            </a:lvl3pPr>
            <a:lvl4pPr marL="1111014" indent="-260608">
              <a:spcBef>
                <a:spcPts val="0"/>
              </a:spcBef>
              <a:spcAft>
                <a:spcPts val="450"/>
              </a:spcAft>
              <a:buClr>
                <a:schemeClr val="accent6"/>
              </a:buClr>
              <a:buFont typeface="System Font Regular"/>
              <a:buChar char="–"/>
              <a:defRPr sz="1649">
                <a:latin typeface="+mn-lt"/>
              </a:defRPr>
            </a:lvl4pPr>
            <a:lvl5pPr marL="1371623" indent="-260608">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640641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6" y="1026395"/>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467595" y="1933634"/>
            <a:ext cx="3879590" cy="2986087"/>
          </a:xfrm>
          <a:prstGeom prst="rect">
            <a:avLst/>
          </a:prstGeom>
        </p:spPr>
        <p:txBody>
          <a:bodyPr/>
          <a:lstStyle>
            <a:lvl1pPr marL="342900" indent="-257175">
              <a:spcBef>
                <a:spcPts val="0"/>
              </a:spcBef>
              <a:spcAft>
                <a:spcPts val="900"/>
              </a:spcAft>
              <a:buClr>
                <a:schemeClr val="accent6"/>
              </a:buClr>
              <a:buFont typeface="Wingdings" pitchFamily="2" charset="2"/>
              <a:buChar char="§"/>
              <a:defRPr sz="1649">
                <a:solidFill>
                  <a:schemeClr val="tx1"/>
                </a:solidFill>
                <a:latin typeface="+mn-lt"/>
              </a:defRPr>
            </a:lvl1pPr>
            <a:lvl2pPr marL="342900" indent="-257175">
              <a:spcBef>
                <a:spcPts val="0"/>
              </a:spcBef>
              <a:spcAft>
                <a:spcPts val="450"/>
              </a:spcAft>
              <a:defRPr sz="1649">
                <a:latin typeface="+mn-lt"/>
              </a:defRPr>
            </a:lvl2pPr>
            <a:lvl3pPr marL="514350" indent="-259556">
              <a:spcBef>
                <a:spcPts val="0"/>
              </a:spcBef>
              <a:spcAft>
                <a:spcPts val="450"/>
              </a:spcAft>
              <a:buFont typeface="Arial" panose="020B0604020202020204" pitchFamily="34" charset="0"/>
              <a:buChar char="•"/>
              <a:defRPr sz="1649">
                <a:latin typeface="+mn-lt"/>
              </a:defRPr>
            </a:lvl3pPr>
            <a:lvl4pPr marL="772716" indent="-259556">
              <a:spcBef>
                <a:spcPts val="0"/>
              </a:spcBef>
              <a:spcAft>
                <a:spcPts val="450"/>
              </a:spcAft>
              <a:buClr>
                <a:schemeClr val="accent6"/>
              </a:buClr>
              <a:buFont typeface="System Font Regular"/>
              <a:buChar char="–"/>
              <a:defRPr sz="1649">
                <a:latin typeface="+mn-lt"/>
              </a:defRPr>
            </a:lvl4pPr>
            <a:lvl5pPr marL="944166"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4474378" y="1933633"/>
            <a:ext cx="3879590" cy="2986087"/>
          </a:xfrm>
          <a:prstGeom prst="rect">
            <a:avLst/>
          </a:prstGeom>
        </p:spPr>
        <p:txBody>
          <a:bodyPr/>
          <a:lstStyle>
            <a:lvl1pPr marL="342900" indent="-257175">
              <a:spcBef>
                <a:spcPts val="0"/>
              </a:spcBef>
              <a:spcAft>
                <a:spcPts val="900"/>
              </a:spcAft>
              <a:buClr>
                <a:schemeClr val="accent6"/>
              </a:buClr>
              <a:buFont typeface="Wingdings" pitchFamily="2" charset="2"/>
              <a:buChar char="§"/>
              <a:defRPr sz="1649">
                <a:solidFill>
                  <a:schemeClr val="tx1"/>
                </a:solidFill>
                <a:latin typeface="+mn-lt"/>
              </a:defRPr>
            </a:lvl1pPr>
            <a:lvl2pPr marL="342900" indent="-257175">
              <a:spcBef>
                <a:spcPts val="0"/>
              </a:spcBef>
              <a:spcAft>
                <a:spcPts val="450"/>
              </a:spcAft>
              <a:defRPr sz="1649">
                <a:latin typeface="+mn-lt"/>
              </a:defRPr>
            </a:lvl2pPr>
            <a:lvl3pPr marL="514350" indent="-259556">
              <a:spcBef>
                <a:spcPts val="0"/>
              </a:spcBef>
              <a:spcAft>
                <a:spcPts val="450"/>
              </a:spcAft>
              <a:buFont typeface="Arial" panose="020B0604020202020204" pitchFamily="34" charset="0"/>
              <a:buChar char="•"/>
              <a:defRPr sz="1649">
                <a:latin typeface="+mn-lt"/>
              </a:defRPr>
            </a:lvl3pPr>
            <a:lvl4pPr marL="772716" indent="-259556">
              <a:spcBef>
                <a:spcPts val="0"/>
              </a:spcBef>
              <a:spcAft>
                <a:spcPts val="450"/>
              </a:spcAft>
              <a:buClr>
                <a:schemeClr val="accent6"/>
              </a:buClr>
              <a:buFont typeface="System Font Regular"/>
              <a:buChar char="–"/>
              <a:defRPr sz="1649">
                <a:latin typeface="+mn-lt"/>
              </a:defRPr>
            </a:lvl4pPr>
            <a:lvl5pPr marL="944166"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066730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5" y="1046067"/>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5" y="1935127"/>
            <a:ext cx="2736518"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3375664" y="1935127"/>
            <a:ext cx="2736518"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6231085" y="1935127"/>
            <a:ext cx="2736518"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65463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5" y="1064975"/>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151" y="1984683"/>
            <a:ext cx="3937469" cy="2986087"/>
          </a:xfrm>
          <a:prstGeom prst="rect">
            <a:avLst/>
          </a:prstGeom>
        </p:spPr>
        <p:txBody>
          <a:bodyPr/>
          <a:lstStyle>
            <a:lvl1pPr marL="342900" indent="-255985">
              <a:spcBef>
                <a:spcPts val="0"/>
              </a:spcBef>
              <a:spcAft>
                <a:spcPts val="900"/>
              </a:spcAft>
              <a:buClr>
                <a:schemeClr val="accent6"/>
              </a:buClr>
              <a:buFont typeface="Wingdings" pitchFamily="2" charset="2"/>
              <a:buChar char="§"/>
              <a:defRPr sz="1649">
                <a:solidFill>
                  <a:schemeClr val="tx1"/>
                </a:solidFill>
                <a:latin typeface="+mn-lt"/>
              </a:defRPr>
            </a:lvl1pPr>
            <a:lvl2pPr marL="342900" indent="-255985">
              <a:spcBef>
                <a:spcPts val="0"/>
              </a:spcBef>
              <a:spcAft>
                <a:spcPts val="450"/>
              </a:spcAft>
              <a:defRPr sz="1649">
                <a:latin typeface="+mn-lt"/>
              </a:defRPr>
            </a:lvl2pPr>
            <a:lvl3pPr marL="641747" indent="-259556">
              <a:spcBef>
                <a:spcPts val="0"/>
              </a:spcBef>
              <a:spcAft>
                <a:spcPts val="450"/>
              </a:spcAft>
              <a:buFont typeface="Arial" panose="020B0604020202020204" pitchFamily="34" charset="0"/>
              <a:buChar char="•"/>
              <a:defRPr sz="1649">
                <a:latin typeface="+mn-lt"/>
              </a:defRPr>
            </a:lvl3pPr>
            <a:lvl4pPr marL="901304" indent="-259556">
              <a:spcBef>
                <a:spcPts val="0"/>
              </a:spcBef>
              <a:spcAft>
                <a:spcPts val="450"/>
              </a:spcAft>
              <a:buClr>
                <a:schemeClr val="accent6"/>
              </a:buClr>
              <a:buFont typeface="System Font Regular"/>
              <a:buChar char="–"/>
              <a:defRPr sz="1649">
                <a:latin typeface="+mn-lt"/>
              </a:defRPr>
            </a:lvl4pPr>
            <a:lvl5pPr marL="1028700"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4572000" y="1984683"/>
            <a:ext cx="3782410" cy="2987675"/>
          </a:xfrm>
          <a:prstGeom prst="rect">
            <a:avLst/>
          </a:prstGeom>
        </p:spPr>
        <p:txBody>
          <a:bodyPr anchor="ctr"/>
          <a:lstStyle>
            <a:lvl1pPr algn="ctr">
              <a:defRPr sz="1050"/>
            </a:lvl1pPr>
          </a:lstStyle>
          <a:p>
            <a:endParaRPr lang="en-US" dirty="0"/>
          </a:p>
        </p:txBody>
      </p:sp>
    </p:spTree>
    <p:extLst>
      <p:ext uri="{BB962C8B-B14F-4D97-AF65-F5344CB8AC3E}">
        <p14:creationId xmlns:p14="http://schemas.microsoft.com/office/powerpoint/2010/main" val="380012783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467595" y="6356355"/>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C19CEB-2028-2842-AF60-6C74C4CAB384}" type="datetime4">
              <a:rPr lang="en-US" smtClean="0"/>
              <a:t>April 6, 2022</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413654" y="1052855"/>
            <a:ext cx="8206225" cy="4471845"/>
          </a:xfrm>
          <a:prstGeom prst="rect">
            <a:avLst/>
          </a:prstGeom>
        </p:spPr>
        <p:txBody>
          <a:bodyPr anchor="ctr"/>
          <a:lstStyle>
            <a:lvl1pPr algn="ctr">
              <a:defRPr sz="1050"/>
            </a:lvl1pPr>
          </a:lstStyle>
          <a:p>
            <a:endParaRPr lang="en-US" dirty="0"/>
          </a:p>
        </p:txBody>
      </p:sp>
    </p:spTree>
    <p:extLst>
      <p:ext uri="{BB962C8B-B14F-4D97-AF65-F5344CB8AC3E}">
        <p14:creationId xmlns:p14="http://schemas.microsoft.com/office/powerpoint/2010/main" val="319290459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1A4F9-0186-446D-AD5D-4CAFEE83E6A9}"/>
              </a:ext>
            </a:extLst>
          </p:cNvPr>
          <p:cNvSpPr>
            <a:spLocks noGrp="1"/>
          </p:cNvSpPr>
          <p:nvPr>
            <p:ph type="dt" sz="half" idx="10"/>
          </p:nvPr>
        </p:nvSpPr>
        <p:spPr/>
        <p:txBody>
          <a:bodyPr/>
          <a:lstStyle/>
          <a:p>
            <a:fld id="{C59B9154-41C1-4226-91D4-668FBB796AC3}" type="datetimeFigureOut">
              <a:rPr lang="en-US" smtClean="0"/>
              <a:t>4/6/2022</a:t>
            </a:fld>
            <a:endParaRPr lang="en-US" dirty="0"/>
          </a:p>
        </p:txBody>
      </p:sp>
      <p:sp>
        <p:nvSpPr>
          <p:cNvPr id="3" name="Footer Placeholder 2">
            <a:extLst>
              <a:ext uri="{FF2B5EF4-FFF2-40B4-BE49-F238E27FC236}">
                <a16:creationId xmlns:a16="http://schemas.microsoft.com/office/drawing/2014/main" id="{66879B40-A2BB-4868-BB7F-832E2F2325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E965C8A-5A52-42E5-935A-B7F4B7886E92}"/>
              </a:ext>
            </a:extLst>
          </p:cNvPr>
          <p:cNvSpPr>
            <a:spLocks noGrp="1"/>
          </p:cNvSpPr>
          <p:nvPr>
            <p:ph type="sldNum" sz="quarter" idx="12"/>
          </p:nvPr>
        </p:nvSpPr>
        <p:spPr/>
        <p:txBody>
          <a:bodyPr/>
          <a:lstStyle/>
          <a:p>
            <a:fld id="{40457C6A-31C2-4D80-B5ED-747A34C31DAB}" type="slidenum">
              <a:rPr lang="en-US" smtClean="0"/>
              <a:t>‹#›</a:t>
            </a:fld>
            <a:endParaRPr lang="en-US" dirty="0"/>
          </a:p>
        </p:txBody>
      </p:sp>
    </p:spTree>
    <p:extLst>
      <p:ext uri="{BB962C8B-B14F-4D97-AF65-F5344CB8AC3E}">
        <p14:creationId xmlns:p14="http://schemas.microsoft.com/office/powerpoint/2010/main" val="116878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8039" y="1046678"/>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39" y="1935956"/>
            <a:ext cx="7886372"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4" y="1033711"/>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53419"/>
            <a:ext cx="7886372" cy="2986087"/>
          </a:xfrm>
          <a:prstGeom prst="rect">
            <a:avLst/>
          </a:prstGeom>
        </p:spPr>
        <p:txBody>
          <a:bodyPr/>
          <a:lstStyle>
            <a:lvl1pPr marL="685800" indent="-341313">
              <a:spcBef>
                <a:spcPts val="0"/>
              </a:spcBef>
              <a:spcAft>
                <a:spcPts val="1200"/>
              </a:spcAft>
              <a:buClr>
                <a:schemeClr val="accent6"/>
              </a:buClr>
              <a:buFont typeface="Wingdings" pitchFamily="2" charset="2"/>
              <a:buChar char="§"/>
              <a:defRPr sz="2400">
                <a:solidFill>
                  <a:schemeClr val="tx1"/>
                </a:solidFill>
                <a:latin typeface="+mn-lt"/>
              </a:defRPr>
            </a:lvl1pPr>
            <a:lvl2pPr marL="685800" indent="-341313">
              <a:spcBef>
                <a:spcPts val="0"/>
              </a:spcBef>
              <a:spcAft>
                <a:spcPts val="600"/>
              </a:spcAft>
              <a:defRPr sz="2400">
                <a:latin typeface="+mn-lt"/>
              </a:defRPr>
            </a:lvl2pPr>
            <a:lvl3pPr marL="1024145" indent="-347477">
              <a:spcBef>
                <a:spcPts val="0"/>
              </a:spcBef>
              <a:spcAft>
                <a:spcPts val="600"/>
              </a:spcAft>
              <a:buFont typeface="Arial" panose="020B0604020202020204" pitchFamily="34" charset="0"/>
              <a:buChar char="•"/>
              <a:defRPr sz="2400">
                <a:latin typeface="+mn-lt"/>
              </a:defRPr>
            </a:lvl3pPr>
            <a:lvl4pPr marL="1481352" indent="-347477">
              <a:spcBef>
                <a:spcPts val="0"/>
              </a:spcBef>
              <a:spcAft>
                <a:spcPts val="600"/>
              </a:spcAft>
              <a:buClr>
                <a:schemeClr val="accent6"/>
              </a:buClr>
              <a:buFont typeface="System Font Regular"/>
              <a:buChar char="–"/>
              <a:defRPr sz="2199">
                <a:latin typeface="+mn-lt"/>
              </a:defRPr>
            </a:lvl4pPr>
            <a:lvl5pPr marL="1828831" indent="-347477">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5" y="1026393"/>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33632"/>
            <a:ext cx="3879590"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4474377" y="1933631"/>
            <a:ext cx="3879590"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4" y="1046065"/>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3375663"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6231085"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932607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4" y="1064973"/>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150" y="1984681"/>
            <a:ext cx="3937469" cy="2986087"/>
          </a:xfrm>
          <a:prstGeom prst="rect">
            <a:avLst/>
          </a:prstGeom>
        </p:spPr>
        <p:txBody>
          <a:bodyPr/>
          <a:lstStyle>
            <a:lvl1pPr marL="457200" indent="-341313">
              <a:spcBef>
                <a:spcPts val="0"/>
              </a:spcBef>
              <a:spcAft>
                <a:spcPts val="1200"/>
              </a:spcAft>
              <a:buClr>
                <a:schemeClr val="accent6"/>
              </a:buClr>
              <a:buFont typeface="Wingdings" pitchFamily="2" charset="2"/>
              <a:buChar char="§"/>
              <a:defRPr sz="2199">
                <a:solidFill>
                  <a:schemeClr val="tx1"/>
                </a:solidFill>
                <a:latin typeface="+mn-lt"/>
              </a:defRPr>
            </a:lvl1pPr>
            <a:lvl2pPr marL="457200" indent="-341313">
              <a:spcBef>
                <a:spcPts val="0"/>
              </a:spcBef>
              <a:spcAft>
                <a:spcPts val="600"/>
              </a:spcAft>
              <a:defRPr sz="2199">
                <a:latin typeface="+mn-lt"/>
              </a:defRPr>
            </a:lvl2pPr>
            <a:lvl3pPr marL="855663" indent="-346075">
              <a:spcBef>
                <a:spcPts val="0"/>
              </a:spcBef>
              <a:spcAft>
                <a:spcPts val="600"/>
              </a:spcAft>
              <a:buFont typeface="Arial" panose="020B0604020202020204" pitchFamily="34" charset="0"/>
              <a:buChar char="•"/>
              <a:defRPr sz="2199">
                <a:latin typeface="+mn-lt"/>
              </a:defRPr>
            </a:lvl3pPr>
            <a:lvl4pPr marL="1201738" indent="-346075">
              <a:spcBef>
                <a:spcPts val="0"/>
              </a:spcBef>
              <a:spcAft>
                <a:spcPts val="600"/>
              </a:spcAft>
              <a:buClr>
                <a:schemeClr val="accent6"/>
              </a:buClr>
              <a:buFont typeface="System Font Regular"/>
              <a:buChar char="–"/>
              <a:defRPr sz="2199">
                <a:latin typeface="+mn-lt"/>
              </a:defRPr>
            </a:lvl4pPr>
            <a:lvl5pPr marL="1371600"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4572000" y="1984681"/>
            <a:ext cx="3782410"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467594" y="6356353"/>
            <a:ext cx="20579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9CEB-2028-2842-AF60-6C74C4CAB384}" type="datetime4">
              <a:rPr lang="en-US" smtClean="0"/>
              <a:t>April 6, 2022</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413653" y="1052853"/>
            <a:ext cx="8206225" cy="447184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5088E65-7B0A-2B48-94E1-2853A9E0B48C}"/>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FE8953-CC33-2C45-A9FA-27859439A714}"/>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ftr="0"/>
  <p:txStyles>
    <p:titleStyle>
      <a:lvl1pPr algn="ctr" defTabSz="1218915" rtl="0" eaLnBrk="1" latinLnBrk="0" hangingPunct="1">
        <a:spcBef>
          <a:spcPct val="0"/>
        </a:spcBef>
        <a:buNone/>
        <a:defRPr sz="5865" kern="1200">
          <a:solidFill>
            <a:schemeClr val="tx1"/>
          </a:solidFill>
          <a:latin typeface="+mj-lt"/>
          <a:ea typeface="+mj-ea"/>
          <a:cs typeface="+mj-cs"/>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0E9C3A6-0004-41AF-A6A5-D3161655948C}"/>
              </a:ext>
            </a:extLst>
          </p:cNvPr>
          <p:cNvPicPr>
            <a:picLocks noChangeAspect="1"/>
          </p:cNvPicPr>
          <p:nvPr userDrawn="1"/>
        </p:nvPicPr>
        <p:blipFill>
          <a:blip r:embed="rId8"/>
          <a:stretch>
            <a:fillRect/>
          </a:stretch>
        </p:blipFill>
        <p:spPr>
          <a:xfrm>
            <a:off x="7035155" y="5955778"/>
            <a:ext cx="1912905" cy="652801"/>
          </a:xfrm>
          <a:prstGeom prst="rect">
            <a:avLst/>
          </a:prstGeom>
        </p:spPr>
      </p:pic>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467594" y="1052853"/>
            <a:ext cx="8098344"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3"/>
            <a:ext cx="9144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8588562" y="241165"/>
            <a:ext cx="376538" cy="246221"/>
          </a:xfrm>
          <a:prstGeom prst="rect">
            <a:avLst/>
          </a:prstGeom>
          <a:noFill/>
        </p:spPr>
        <p:txBody>
          <a:bodyPr wrap="square" rtlCol="0">
            <a:spAutoFit/>
          </a:bodyPr>
          <a:lstStyle/>
          <a:p>
            <a:pPr algn="ctr"/>
            <a:fld id="{A565D13D-210D-7741-99FD-FE938200C5BF}" type="slidenum">
              <a:rPr lang="en-US" sz="1000" b="1" smtClean="0">
                <a:solidFill>
                  <a:schemeClr val="bg1"/>
                </a:solidFill>
              </a:rPr>
              <a:t>‹#›</a:t>
            </a:fld>
            <a:endParaRPr lang="en-US" sz="10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26" r:id="rId1"/>
    <p:sldLayoutId id="2147483677" r:id="rId2"/>
    <p:sldLayoutId id="2147483725" r:id="rId3"/>
    <p:sldLayoutId id="2147483727" r:id="rId4"/>
    <p:sldLayoutId id="2147483724" r:id="rId5"/>
    <p:sldLayoutId id="2147483701" r:id="rId6"/>
  </p:sldLayoutIdLst>
  <p:transition spd="slow">
    <p:fade/>
  </p:transition>
  <p:hf sldNum="0" hdr="0" ftr="0"/>
  <p:txStyles>
    <p:titleStyle>
      <a:lvl1pPr algn="l" defTabSz="1218915"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AFB01793-2FA9-4B8E-A3F2-3BF0503C5325}"/>
              </a:ext>
            </a:extLst>
          </p:cNvPr>
          <p:cNvPicPr>
            <a:picLocks noChangeAspect="1"/>
          </p:cNvPicPr>
          <p:nvPr userDrawn="1"/>
        </p:nvPicPr>
        <p:blipFill>
          <a:blip r:embed="rId3"/>
          <a:stretch>
            <a:fillRect/>
          </a:stretch>
        </p:blipFill>
        <p:spPr>
          <a:xfrm>
            <a:off x="6983433" y="5940910"/>
            <a:ext cx="1939297" cy="659160"/>
          </a:xfrm>
          <a:prstGeom prst="rect">
            <a:avLst/>
          </a:prstGeom>
        </p:spPr>
      </p:pic>
      <p:sp>
        <p:nvSpPr>
          <p:cNvPr id="2" name="Title Placeholder 1"/>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12000"/>
          </a:blip>
          <a:stretch>
            <a:fillRect/>
          </a:stretch>
        </p:blipFill>
        <p:spPr>
          <a:xfrm>
            <a:off x="205297" y="0"/>
            <a:ext cx="947238" cy="6858000"/>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2D83179F-7910-43A9-829E-9B113A2690A5}"/>
              </a:ext>
            </a:extLst>
          </p:cNvPr>
          <p:cNvPicPr>
            <a:picLocks noChangeAspect="1"/>
          </p:cNvPicPr>
          <p:nvPr userDrawn="1"/>
        </p:nvPicPr>
        <p:blipFill>
          <a:blip r:embed="rId3"/>
          <a:stretch>
            <a:fillRect/>
          </a:stretch>
        </p:blipFill>
        <p:spPr>
          <a:xfrm>
            <a:off x="6983433" y="5940910"/>
            <a:ext cx="1939297" cy="659160"/>
          </a:xfrm>
          <a:prstGeom prst="rect">
            <a:avLst/>
          </a:prstGeom>
        </p:spPr>
      </p:pic>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12000"/>
          </a:blip>
          <a:stretch>
            <a:fillRect/>
          </a:stretch>
        </p:blipFill>
        <p:spPr>
          <a:xfrm>
            <a:off x="205297" y="0"/>
            <a:ext cx="947238" cy="6858000"/>
          </a:xfrm>
          <a:prstGeom prst="rect">
            <a:avLst/>
          </a:prstGeom>
        </p:spPr>
      </p:pic>
      <p:sp>
        <p:nvSpPr>
          <p:cNvPr id="9" name="Title Placeholder 1">
            <a:extLst>
              <a:ext uri="{FF2B5EF4-FFF2-40B4-BE49-F238E27FC236}">
                <a16:creationId xmlns:a16="http://schemas.microsoft.com/office/drawing/2014/main" id="{8D9DD1BC-81E8-1B42-AB2F-FA7D4C98C3F2}"/>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198637" y="0"/>
            <a:ext cx="947238" cy="6858000"/>
          </a:xfrm>
          <a:prstGeom prst="rect">
            <a:avLst/>
          </a:prstGeom>
        </p:spPr>
      </p:pic>
      <p:sp>
        <p:nvSpPr>
          <p:cNvPr id="10" name="Title Placeholder 1">
            <a:extLst>
              <a:ext uri="{FF2B5EF4-FFF2-40B4-BE49-F238E27FC236}">
                <a16:creationId xmlns:a16="http://schemas.microsoft.com/office/drawing/2014/main" id="{12BEEF32-7CEA-9D40-9BFF-27C90A8807A5}"/>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3" name="Picture 2" descr="A picture containing text&#10;&#10;Description automatically generated">
            <a:extLst>
              <a:ext uri="{FF2B5EF4-FFF2-40B4-BE49-F238E27FC236}">
                <a16:creationId xmlns:a16="http://schemas.microsoft.com/office/drawing/2014/main" id="{BF48CAD7-FAE7-4EB0-B589-829542983467}"/>
              </a:ext>
            </a:extLst>
          </p:cNvPr>
          <p:cNvPicPr>
            <a:picLocks noChangeAspect="1"/>
          </p:cNvPicPr>
          <p:nvPr userDrawn="1"/>
        </p:nvPicPr>
        <p:blipFill>
          <a:blip r:embed="rId4"/>
          <a:stretch>
            <a:fillRect/>
          </a:stretch>
        </p:blipFill>
        <p:spPr>
          <a:xfrm>
            <a:off x="7035155" y="5955778"/>
            <a:ext cx="1912905" cy="652801"/>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ftr="0"/>
  <p:txStyles>
    <p:title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0E9C3A6-0004-41AF-A6A5-D3161655948C}"/>
              </a:ext>
            </a:extLst>
          </p:cNvPr>
          <p:cNvPicPr>
            <a:picLocks noChangeAspect="1"/>
          </p:cNvPicPr>
          <p:nvPr userDrawn="1"/>
        </p:nvPicPr>
        <p:blipFill>
          <a:blip r:embed="rId9"/>
          <a:stretch>
            <a:fillRect/>
          </a:stretch>
        </p:blipFill>
        <p:spPr>
          <a:xfrm>
            <a:off x="7035155" y="5955780"/>
            <a:ext cx="1912905" cy="652801"/>
          </a:xfrm>
          <a:prstGeom prst="rect">
            <a:avLst/>
          </a:prstGeom>
        </p:spPr>
      </p:pic>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467594" y="1052855"/>
            <a:ext cx="8098344"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5"/>
            <a:ext cx="9144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865"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8588563" y="241167"/>
            <a:ext cx="376538" cy="207749"/>
          </a:xfrm>
          <a:prstGeom prst="rect">
            <a:avLst/>
          </a:prstGeom>
          <a:noFill/>
        </p:spPr>
        <p:txBody>
          <a:bodyPr wrap="square" rtlCol="0">
            <a:spAutoFit/>
          </a:bodyPr>
          <a:lstStyle/>
          <a:p>
            <a:pPr algn="ctr"/>
            <a:fld id="{A565D13D-210D-7741-99FD-FE938200C5BF}" type="slidenum">
              <a:rPr lang="en-US" sz="750" b="1" smtClean="0">
                <a:solidFill>
                  <a:schemeClr val="bg1"/>
                </a:solidFill>
              </a:rPr>
              <a:t>‹#›</a:t>
            </a:fld>
            <a:endParaRPr lang="en-US" sz="750" b="1" dirty="0">
              <a:solidFill>
                <a:schemeClr val="bg1"/>
              </a:solidFill>
            </a:endParaRPr>
          </a:p>
        </p:txBody>
      </p:sp>
    </p:spTree>
    <p:extLst>
      <p:ext uri="{BB962C8B-B14F-4D97-AF65-F5344CB8AC3E}">
        <p14:creationId xmlns:p14="http://schemas.microsoft.com/office/powerpoint/2010/main" val="2884591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ransition spd="slow">
    <p:fade/>
  </p:transition>
  <p:hf sldNum="0" hdr="0" ftr="0"/>
  <p:txStyles>
    <p:titleStyle>
      <a:lvl1pPr algn="l" defTabSz="914186" rtl="0" eaLnBrk="1" latinLnBrk="0" hangingPunct="1">
        <a:spcBef>
          <a:spcPct val="0"/>
        </a:spcBef>
        <a:buNone/>
        <a:defRPr sz="2400" kern="1200">
          <a:solidFill>
            <a:schemeClr val="accent6"/>
          </a:solidFill>
          <a:latin typeface="+mj-lt"/>
          <a:ea typeface="+mj-ea"/>
          <a:cs typeface="Arial" pitchFamily="34" charset="0"/>
        </a:defRPr>
      </a:lvl1pPr>
    </p:titleStyle>
    <p:bodyStyle>
      <a:lvl1pPr marL="0" indent="0" algn="l" defTabSz="914186" rtl="0" eaLnBrk="1" latinLnBrk="0" hangingPunct="1">
        <a:spcBef>
          <a:spcPct val="20000"/>
        </a:spcBef>
        <a:buFont typeface="Arial" pitchFamily="34" charset="0"/>
        <a:buNone/>
        <a:defRPr sz="2799" b="0" kern="1200">
          <a:solidFill>
            <a:schemeClr val="accent6"/>
          </a:solidFill>
          <a:latin typeface="+mj-lt"/>
          <a:ea typeface="+mn-ea"/>
          <a:cs typeface="Arial" pitchFamily="34" charset="0"/>
        </a:defRPr>
      </a:lvl1pPr>
      <a:lvl2pPr marL="799999" indent="-342905" algn="l" defTabSz="914186" rtl="0" eaLnBrk="1" latinLnBrk="0" hangingPunct="1">
        <a:spcBef>
          <a:spcPct val="20000"/>
        </a:spcBef>
        <a:buClr>
          <a:schemeClr val="accent6"/>
        </a:buClr>
        <a:buFont typeface="Wingdings" pitchFamily="2" charset="2"/>
        <a:buChar char="§"/>
        <a:defRPr sz="1951" kern="1200">
          <a:solidFill>
            <a:schemeClr val="tx1"/>
          </a:solidFill>
          <a:latin typeface="+mj-lt"/>
          <a:ea typeface="+mn-ea"/>
          <a:cs typeface="Arial" pitchFamily="34" charset="0"/>
        </a:defRPr>
      </a:lvl2pPr>
      <a:lvl3pPr marL="1142733" indent="-228547" algn="l" defTabSz="914186" rtl="0" eaLnBrk="1" latinLnBrk="0" hangingPunct="1">
        <a:spcBef>
          <a:spcPct val="20000"/>
        </a:spcBef>
        <a:buClr>
          <a:schemeClr val="accent6"/>
        </a:buClr>
        <a:buFont typeface="STIXGeneral-Regular" pitchFamily="2" charset="2"/>
        <a:buChar char="⎯"/>
        <a:defRPr sz="1951" kern="1200">
          <a:solidFill>
            <a:schemeClr val="tx1"/>
          </a:solidFill>
          <a:latin typeface="+mj-lt"/>
          <a:ea typeface="+mn-ea"/>
          <a:cs typeface="Arial" pitchFamily="34" charset="0"/>
        </a:defRPr>
      </a:lvl3pPr>
      <a:lvl4pPr marL="1599827" indent="-228547" algn="l" defTabSz="914186"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920" indent="-228547" algn="l" defTabSz="914186"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014"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0"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3"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799" kern="1200">
          <a:solidFill>
            <a:schemeClr val="tx1"/>
          </a:solidFill>
          <a:latin typeface="+mn-lt"/>
          <a:ea typeface="+mn-ea"/>
          <a:cs typeface="+mn-cs"/>
        </a:defRPr>
      </a:lvl1pPr>
      <a:lvl2pPr marL="457094" algn="l" defTabSz="914186" rtl="0" eaLnBrk="1" latinLnBrk="0" hangingPunct="1">
        <a:defRPr sz="1799" kern="1200">
          <a:solidFill>
            <a:schemeClr val="tx1"/>
          </a:solidFill>
          <a:latin typeface="+mn-lt"/>
          <a:ea typeface="+mn-ea"/>
          <a:cs typeface="+mn-cs"/>
        </a:defRPr>
      </a:lvl2pPr>
      <a:lvl3pPr marL="914186" algn="l" defTabSz="914186" rtl="0" eaLnBrk="1" latinLnBrk="0" hangingPunct="1">
        <a:defRPr sz="1799" kern="1200">
          <a:solidFill>
            <a:schemeClr val="tx1"/>
          </a:solidFill>
          <a:latin typeface="+mn-lt"/>
          <a:ea typeface="+mn-ea"/>
          <a:cs typeface="+mn-cs"/>
        </a:defRPr>
      </a:lvl3pPr>
      <a:lvl4pPr marL="1371280" algn="l" defTabSz="914186" rtl="0" eaLnBrk="1" latinLnBrk="0" hangingPunct="1">
        <a:defRPr sz="1799" kern="1200">
          <a:solidFill>
            <a:schemeClr val="tx1"/>
          </a:solidFill>
          <a:latin typeface="+mn-lt"/>
          <a:ea typeface="+mn-ea"/>
          <a:cs typeface="+mn-cs"/>
        </a:defRPr>
      </a:lvl4pPr>
      <a:lvl5pPr marL="1828373" algn="l" defTabSz="914186" rtl="0" eaLnBrk="1" latinLnBrk="0" hangingPunct="1">
        <a:defRPr sz="1799" kern="1200">
          <a:solidFill>
            <a:schemeClr val="tx1"/>
          </a:solidFill>
          <a:latin typeface="+mn-lt"/>
          <a:ea typeface="+mn-ea"/>
          <a:cs typeface="+mn-cs"/>
        </a:defRPr>
      </a:lvl5pPr>
      <a:lvl6pPr marL="2285467" algn="l" defTabSz="914186" rtl="0" eaLnBrk="1" latinLnBrk="0" hangingPunct="1">
        <a:defRPr sz="1799" kern="1200">
          <a:solidFill>
            <a:schemeClr val="tx1"/>
          </a:solidFill>
          <a:latin typeface="+mn-lt"/>
          <a:ea typeface="+mn-ea"/>
          <a:cs typeface="+mn-cs"/>
        </a:defRPr>
      </a:lvl6pPr>
      <a:lvl7pPr marL="2742560" algn="l" defTabSz="914186" rtl="0" eaLnBrk="1" latinLnBrk="0" hangingPunct="1">
        <a:defRPr sz="1799" kern="1200">
          <a:solidFill>
            <a:schemeClr val="tx1"/>
          </a:solidFill>
          <a:latin typeface="+mn-lt"/>
          <a:ea typeface="+mn-ea"/>
          <a:cs typeface="+mn-cs"/>
        </a:defRPr>
      </a:lvl7pPr>
      <a:lvl8pPr marL="3199653" algn="l" defTabSz="914186" rtl="0" eaLnBrk="1" latinLnBrk="0" hangingPunct="1">
        <a:defRPr sz="1799" kern="1200">
          <a:solidFill>
            <a:schemeClr val="tx1"/>
          </a:solidFill>
          <a:latin typeface="+mn-lt"/>
          <a:ea typeface="+mn-ea"/>
          <a:cs typeface="+mn-cs"/>
        </a:defRPr>
      </a:lvl8pPr>
      <a:lvl9pPr marL="3656747" algn="l" defTabSz="91418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michigan.gov/documents/mdhhs/MDHHS_nPEP_Guidance_621166_7.pdf" TargetMode="External"/><Relationship Id="rId7" Type="http://schemas.openxmlformats.org/officeDocument/2006/relationships/image" Target="../media/image8.png"/><Relationship Id="rId2" Type="http://schemas.openxmlformats.org/officeDocument/2006/relationships/hyperlink" Target="https://www.cdc.gov/std/treatment-guidelines/sexual-assault.htm" TargetMode="External"/><Relationship Id="rId1" Type="http://schemas.openxmlformats.org/officeDocument/2006/relationships/slideLayout" Target="../slideLayouts/slideLayout3.xml"/><Relationship Id="rId6" Type="http://schemas.openxmlformats.org/officeDocument/2006/relationships/hyperlink" Target="https://www.michigan.gov/som/0,1607,7-192-29941_30586_240-2884--,00.html" TargetMode="External"/><Relationship Id="rId5" Type="http://schemas.openxmlformats.org/officeDocument/2006/relationships/hyperlink" Target="https://www.michigan.gov/voices4" TargetMode="External"/><Relationship Id="rId4" Type="http://schemas.openxmlformats.org/officeDocument/2006/relationships/hyperlink" Target="https://www.hiv.uw.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c.gov/std/treatment-guidelines/sexual-assault-adults.ht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dc.gov/std/treatment-guidelines/sexual-assault-adults.ht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cdn.hivguidelines.org/wp-content/uploads/20211110144222/NYSDOH-AI-PEP-to-Prevent-HIV-Infection_11-10-2021_HG.pdf"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www.hivguidelines.org/antiretroviral-therapy/resources-care-providers/#tab_4"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michigan.gov/documents/mdhhs/MDHHS_nPEP_Guidance_621166_7.pdf"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myviivcard.com/?cc=tivicay:patientsavings" TargetMode="External"/><Relationship Id="rId2" Type="http://schemas.openxmlformats.org/officeDocument/2006/relationships/hyperlink" Target="https://www.gileadadvancingaccess.com/?utm_source=TruvadaPREP_DTC&amp;utm_medium=referral" TargetMode="External"/><Relationship Id="rId1" Type="http://schemas.openxmlformats.org/officeDocument/2006/relationships/slideLayout" Target="../slideLayouts/slideLayout3.xml"/><Relationship Id="rId5" Type="http://schemas.openxmlformats.org/officeDocument/2006/relationships/hyperlink" Target="https://www.merckconnect.com/login/?lvUrl=/services/request-samples-vouchers-coupons/" TargetMode="External"/><Relationship Id="rId4" Type="http://schemas.openxmlformats.org/officeDocument/2006/relationships/hyperlink" Target="tel:1-844-588-3288"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mailto:MATECMichigan@gmail.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MatecMichigan@gmail.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nccc.ucsf.edu/clinician-consultation/pep-post-exposure-prophylaxi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https://aidsetc.org/nhc" TargetMode="External"/><Relationship Id="rId7" Type="http://schemas.openxmlformats.org/officeDocument/2006/relationships/hyperlink" Target="https://matec.info/" TargetMode="External"/><Relationship Id="rId2" Type="http://schemas.openxmlformats.org/officeDocument/2006/relationships/hyperlink" Target="http://nccc.ucsf.edu/" TargetMode="External"/><Relationship Id="rId1" Type="http://schemas.openxmlformats.org/officeDocument/2006/relationships/slideLayout" Target="../slideLayouts/slideLayout2.xml"/><Relationship Id="rId6" Type="http://schemas.openxmlformats.org/officeDocument/2006/relationships/hyperlink" Target="https://aidsetc.org/" TargetMode="External"/><Relationship Id="rId5" Type="http://schemas.openxmlformats.org/officeDocument/2006/relationships/hyperlink" Target="https://www.hepatitisc.uw.edu/" TargetMode="External"/><Relationship Id="rId4" Type="http://schemas.openxmlformats.org/officeDocument/2006/relationships/hyperlink" Target="https://aidsetc.org/hivhc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1414731" y="1013424"/>
            <a:ext cx="7375585" cy="838200"/>
          </a:xfrm>
        </p:spPr>
        <p:txBody>
          <a:bodyPr/>
          <a:lstStyle/>
          <a:p>
            <a:r>
              <a:rPr lang="en-US" b="0" i="0" dirty="0" err="1">
                <a:solidFill>
                  <a:schemeClr val="bg2"/>
                </a:solidFill>
                <a:effectLst/>
                <a:latin typeface="-apple-system"/>
              </a:rPr>
              <a:t>PrEP</a:t>
            </a:r>
            <a:r>
              <a:rPr lang="en-US" b="0" i="0" dirty="0">
                <a:solidFill>
                  <a:schemeClr val="bg2"/>
                </a:solidFill>
                <a:effectLst/>
                <a:latin typeface="-apple-system"/>
              </a:rPr>
              <a:t> &amp; </a:t>
            </a:r>
            <a:r>
              <a:rPr lang="en-US" b="0" i="0" dirty="0" err="1">
                <a:solidFill>
                  <a:schemeClr val="bg2"/>
                </a:solidFill>
                <a:effectLst/>
                <a:latin typeface="-apple-system"/>
              </a:rPr>
              <a:t>nPEP</a:t>
            </a:r>
            <a:r>
              <a:rPr lang="en-US" b="0" i="0" dirty="0">
                <a:solidFill>
                  <a:schemeClr val="bg2"/>
                </a:solidFill>
                <a:effectLst/>
                <a:latin typeface="-apple-system"/>
              </a:rPr>
              <a:t>: 2021 CDC &amp; MDHHS Clinical Guideline Update</a:t>
            </a:r>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p:txBody>
          <a:bodyPr/>
          <a:lstStyle/>
          <a:p>
            <a:r>
              <a:rPr lang="en-US" dirty="0"/>
              <a:t>MATEC Michigan</a:t>
            </a:r>
          </a:p>
        </p:txBody>
      </p:sp>
      <p:sp>
        <p:nvSpPr>
          <p:cNvPr id="7" name="Text Placeholder 6">
            <a:extLst>
              <a:ext uri="{FF2B5EF4-FFF2-40B4-BE49-F238E27FC236}">
                <a16:creationId xmlns:a16="http://schemas.microsoft.com/office/drawing/2014/main" id="{236C4969-A995-8946-A121-625D52800F42}"/>
              </a:ext>
            </a:extLst>
          </p:cNvPr>
          <p:cNvSpPr>
            <a:spLocks noGrp="1"/>
          </p:cNvSpPr>
          <p:nvPr>
            <p:ph type="body" sz="quarter" idx="11"/>
          </p:nvPr>
        </p:nvSpPr>
        <p:spPr/>
        <p:txBody>
          <a:bodyPr/>
          <a:lstStyle/>
          <a:p>
            <a:r>
              <a:rPr lang="en-US" dirty="0">
                <a:solidFill>
                  <a:srgbClr val="8096B6"/>
                </a:solidFill>
              </a:rPr>
              <a:t>February 24, 2022</a:t>
            </a:r>
          </a:p>
        </p:txBody>
      </p:sp>
      <p:pic>
        <p:nvPicPr>
          <p:cNvPr id="3" name="Picture 2" descr="A picture containing text, clipart&#10;&#10;Description automatically generated">
            <a:extLst>
              <a:ext uri="{FF2B5EF4-FFF2-40B4-BE49-F238E27FC236}">
                <a16:creationId xmlns:a16="http://schemas.microsoft.com/office/drawing/2014/main" id="{A8EBAF46-6E0E-48C0-BBBF-F1DB0F1F4214}"/>
              </a:ext>
            </a:extLst>
          </p:cNvPr>
          <p:cNvPicPr>
            <a:picLocks noChangeAspect="1"/>
          </p:cNvPicPr>
          <p:nvPr/>
        </p:nvPicPr>
        <p:blipFill>
          <a:blip r:embed="rId3"/>
          <a:stretch>
            <a:fillRect/>
          </a:stretch>
        </p:blipFill>
        <p:spPr>
          <a:xfrm>
            <a:off x="1618181" y="5283515"/>
            <a:ext cx="3168043" cy="686695"/>
          </a:xfrm>
          <a:prstGeom prst="rect">
            <a:avLst/>
          </a:prstGeom>
        </p:spPr>
      </p:pic>
      <p:pic>
        <p:nvPicPr>
          <p:cNvPr id="1026" name="Picture 2">
            <a:extLst>
              <a:ext uri="{FF2B5EF4-FFF2-40B4-BE49-F238E27FC236}">
                <a16:creationId xmlns:a16="http://schemas.microsoft.com/office/drawing/2014/main" id="{20CE4262-86BF-499E-A24E-26223B07F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862" y="2548484"/>
            <a:ext cx="3313043"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1414731" y="1013424"/>
            <a:ext cx="7375585" cy="838200"/>
          </a:xfrm>
        </p:spPr>
        <p:txBody>
          <a:bodyPr/>
          <a:lstStyle/>
          <a:p>
            <a:r>
              <a:rPr lang="en-US" dirty="0"/>
              <a:t>Post-Exposure Prophylaxis</a:t>
            </a:r>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p:txBody>
          <a:bodyPr/>
          <a:lstStyle/>
          <a:p>
            <a:r>
              <a:rPr lang="en-US" dirty="0"/>
              <a:t>MATEC Michigan</a:t>
            </a:r>
          </a:p>
        </p:txBody>
      </p:sp>
      <p:sp>
        <p:nvSpPr>
          <p:cNvPr id="7" name="Text Placeholder 6">
            <a:extLst>
              <a:ext uri="{FF2B5EF4-FFF2-40B4-BE49-F238E27FC236}">
                <a16:creationId xmlns:a16="http://schemas.microsoft.com/office/drawing/2014/main" id="{236C4969-A995-8946-A121-625D52800F42}"/>
              </a:ext>
            </a:extLst>
          </p:cNvPr>
          <p:cNvSpPr>
            <a:spLocks noGrp="1"/>
          </p:cNvSpPr>
          <p:nvPr>
            <p:ph type="body" sz="quarter" idx="11"/>
          </p:nvPr>
        </p:nvSpPr>
        <p:spPr/>
        <p:txBody>
          <a:bodyPr/>
          <a:lstStyle/>
          <a:p>
            <a:r>
              <a:rPr lang="en-US" dirty="0">
                <a:solidFill>
                  <a:srgbClr val="8096B6"/>
                </a:solidFill>
              </a:rPr>
              <a:t>February 24, 2022</a:t>
            </a:r>
          </a:p>
        </p:txBody>
      </p:sp>
      <p:pic>
        <p:nvPicPr>
          <p:cNvPr id="3" name="Picture 2" descr="A picture containing text, clipart&#10;&#10;Description automatically generated">
            <a:extLst>
              <a:ext uri="{FF2B5EF4-FFF2-40B4-BE49-F238E27FC236}">
                <a16:creationId xmlns:a16="http://schemas.microsoft.com/office/drawing/2014/main" id="{A8EBAF46-6E0E-48C0-BBBF-F1DB0F1F4214}"/>
              </a:ext>
            </a:extLst>
          </p:cNvPr>
          <p:cNvPicPr>
            <a:picLocks noChangeAspect="1"/>
          </p:cNvPicPr>
          <p:nvPr/>
        </p:nvPicPr>
        <p:blipFill>
          <a:blip r:embed="rId3"/>
          <a:stretch>
            <a:fillRect/>
          </a:stretch>
        </p:blipFill>
        <p:spPr>
          <a:xfrm>
            <a:off x="1618181" y="5283515"/>
            <a:ext cx="3168043" cy="686695"/>
          </a:xfrm>
          <a:prstGeom prst="rect">
            <a:avLst/>
          </a:prstGeom>
        </p:spPr>
      </p:pic>
      <p:pic>
        <p:nvPicPr>
          <p:cNvPr id="1026" name="Picture 2">
            <a:extLst>
              <a:ext uri="{FF2B5EF4-FFF2-40B4-BE49-F238E27FC236}">
                <a16:creationId xmlns:a16="http://schemas.microsoft.com/office/drawing/2014/main" id="{20CE4262-86BF-499E-A24E-26223B07F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862" y="2548484"/>
            <a:ext cx="3313043"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9483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Learning Objectives</a:t>
            </a:r>
          </a:p>
        </p:txBody>
      </p:sp>
      <p:sp>
        <p:nvSpPr>
          <p:cNvPr id="6" name="Text Placeholder 5"/>
          <p:cNvSpPr>
            <a:spLocks noGrp="1"/>
          </p:cNvSpPr>
          <p:nvPr>
            <p:ph type="body" sz="quarter" idx="11"/>
          </p:nvPr>
        </p:nvSpPr>
        <p:spPr>
          <a:xfrm>
            <a:off x="468039" y="1799479"/>
            <a:ext cx="7886372" cy="2986087"/>
          </a:xfrm>
        </p:spPr>
        <p:txBody>
          <a:bodyPr/>
          <a:lstStyle/>
          <a:p>
            <a:pPr marL="407088" indent="-342900">
              <a:buFont typeface="Wingdings" panose="05000000000000000000" pitchFamily="2" charset="2"/>
              <a:buChar char="§"/>
            </a:pPr>
            <a:r>
              <a:rPr lang="en-US" dirty="0"/>
              <a:t>Assess indications for post-exposure prophylaxis</a:t>
            </a:r>
          </a:p>
          <a:p>
            <a:pPr marL="736278" lvl="2" indent="-342900">
              <a:buFont typeface="Wingdings" panose="05000000000000000000" pitchFamily="2" charset="2"/>
              <a:buChar char="§"/>
            </a:pPr>
            <a:r>
              <a:rPr lang="en-US" dirty="0"/>
              <a:t>Assess sexual assault considerations</a:t>
            </a:r>
          </a:p>
          <a:p>
            <a:pPr marL="397945" lvl="1" indent="-342900">
              <a:buFont typeface="Wingdings" panose="05000000000000000000" pitchFamily="2" charset="2"/>
              <a:buChar char="§"/>
            </a:pPr>
            <a:r>
              <a:rPr lang="en-US" dirty="0"/>
              <a:t>Apply the 2021 CDC STD Treatment Guideline update to post-exposure treatment</a:t>
            </a:r>
          </a:p>
          <a:p>
            <a:pPr marL="397945" lvl="1" indent="-342900">
              <a:buFont typeface="Wingdings" panose="05000000000000000000" pitchFamily="2" charset="2"/>
              <a:buChar char="§"/>
            </a:pPr>
            <a:r>
              <a:rPr lang="en-US" dirty="0"/>
              <a:t>Assess the 2021 MDHHS non-occupational post-exposure treatment guidelines</a:t>
            </a:r>
          </a:p>
          <a:p>
            <a:pPr marL="397945" lvl="1" indent="-342900">
              <a:buFont typeface="Wingdings" panose="05000000000000000000" pitchFamily="2" charset="2"/>
              <a:buChar char="§"/>
            </a:pPr>
            <a:r>
              <a:rPr lang="en-US" dirty="0"/>
              <a:t>Review post-exposure prophylaxis for HIV, STI, Hepatitis B, HPV, and pregnancy</a:t>
            </a:r>
          </a:p>
        </p:txBody>
      </p:sp>
    </p:spTree>
    <p:extLst>
      <p:ext uri="{BB962C8B-B14F-4D97-AF65-F5344CB8AC3E}">
        <p14:creationId xmlns:p14="http://schemas.microsoft.com/office/powerpoint/2010/main" val="387536313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C3FA-2627-7245-B8AE-0DD77342344E}"/>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11458794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Resources </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67594" y="1705203"/>
            <a:ext cx="7886372" cy="2986087"/>
          </a:xfrm>
        </p:spPr>
        <p:txBody>
          <a:bodyPr/>
          <a:lstStyle/>
          <a:p>
            <a:r>
              <a:rPr lang="en-US" dirty="0">
                <a:hlinkClick r:id="rId2"/>
              </a:rPr>
              <a:t>Sexual Assault and Abuse and STIs - STI Treatment Guidelines (cdc.gov)</a:t>
            </a:r>
            <a:endParaRPr lang="en-US" dirty="0"/>
          </a:p>
          <a:p>
            <a:r>
              <a:rPr lang="en-US" dirty="0">
                <a:hlinkClick r:id="rId3"/>
              </a:rPr>
              <a:t>MDHHS nPEP Guidance 2021 (michigan.gov)</a:t>
            </a:r>
            <a:endParaRPr lang="en-US" dirty="0"/>
          </a:p>
          <a:p>
            <a:r>
              <a:rPr lang="fr-FR" dirty="0">
                <a:hlinkClick r:id="rId4"/>
              </a:rPr>
              <a:t>National HIV Curriculum (uw.edu)</a:t>
            </a:r>
            <a:endParaRPr lang="en-US" dirty="0"/>
          </a:p>
          <a:p>
            <a:r>
              <a:rPr lang="en-US" dirty="0">
                <a:hlinkClick r:id="rId5"/>
              </a:rPr>
              <a:t>voices4 - Sexual Assault &amp; Abuse (michigan.gov)</a:t>
            </a:r>
            <a:endParaRPr lang="en-US" dirty="0"/>
          </a:p>
          <a:p>
            <a:r>
              <a:rPr lang="en-US" dirty="0">
                <a:hlinkClick r:id="rId6"/>
              </a:rPr>
              <a:t>SOM - Find Services In Your Area (michigan.gov)</a:t>
            </a:r>
            <a:endParaRPr lang="en-US" dirty="0"/>
          </a:p>
          <a:p>
            <a:pPr marL="344487" indent="0">
              <a:buNone/>
            </a:pPr>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pic>
        <p:nvPicPr>
          <p:cNvPr id="5" name="Picture 4">
            <a:extLst>
              <a:ext uri="{FF2B5EF4-FFF2-40B4-BE49-F238E27FC236}">
                <a16:creationId xmlns:a16="http://schemas.microsoft.com/office/drawing/2014/main" id="{AECC65DD-D33F-40DD-8C05-2377FF1E3237}"/>
              </a:ext>
            </a:extLst>
          </p:cNvPr>
          <p:cNvPicPr>
            <a:picLocks noChangeAspect="1"/>
          </p:cNvPicPr>
          <p:nvPr/>
        </p:nvPicPr>
        <p:blipFill>
          <a:blip r:embed="rId7"/>
          <a:stretch>
            <a:fillRect/>
          </a:stretch>
        </p:blipFill>
        <p:spPr>
          <a:xfrm>
            <a:off x="2952524" y="5267602"/>
            <a:ext cx="3238952" cy="1247949"/>
          </a:xfrm>
          <a:prstGeom prst="rect">
            <a:avLst/>
          </a:prstGeom>
        </p:spPr>
      </p:pic>
    </p:spTree>
    <p:extLst>
      <p:ext uri="{BB962C8B-B14F-4D97-AF65-F5344CB8AC3E}">
        <p14:creationId xmlns:p14="http://schemas.microsoft.com/office/powerpoint/2010/main" val="248641662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a:xfrm>
            <a:off x="1521197" y="2666856"/>
            <a:ext cx="6400800" cy="1143000"/>
          </a:xfrm>
        </p:spPr>
        <p:txBody>
          <a:bodyPr>
            <a:normAutofit fontScale="90000"/>
          </a:bodyPr>
          <a:lstStyle/>
          <a:p>
            <a:r>
              <a:rPr lang="en-US" dirty="0"/>
              <a:t>Sexual Assault Considerations</a:t>
            </a:r>
          </a:p>
        </p:txBody>
      </p:sp>
    </p:spTree>
    <p:extLst>
      <p:ext uri="{BB962C8B-B14F-4D97-AF65-F5344CB8AC3E}">
        <p14:creationId xmlns:p14="http://schemas.microsoft.com/office/powerpoint/2010/main" val="95784867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Sexual Assault of Adolescents &amp; Adults</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pic>
        <p:nvPicPr>
          <p:cNvPr id="8" name="Picture 7" descr="Nearly 1 in 4 men experience sexual violence involving physical contact during his lifetime">
            <a:extLst>
              <a:ext uri="{FF2B5EF4-FFF2-40B4-BE49-F238E27FC236}">
                <a16:creationId xmlns:a16="http://schemas.microsoft.com/office/drawing/2014/main" id="{E499E023-594F-4A70-BB27-61272654F0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3807" y="2166709"/>
            <a:ext cx="3135084" cy="32918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ore than 1 in 3 women experienced sexual violence contact during her lifetime.">
            <a:extLst>
              <a:ext uri="{FF2B5EF4-FFF2-40B4-BE49-F238E27FC236}">
                <a16:creationId xmlns:a16="http://schemas.microsoft.com/office/drawing/2014/main" id="{E8BEFA9E-000C-4296-B736-F7CFA96183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9783" y="2166709"/>
            <a:ext cx="3135084"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96183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14528" y="1493565"/>
            <a:ext cx="8314944" cy="3870870"/>
          </a:xfrm>
        </p:spPr>
        <p:txBody>
          <a:bodyPr numCol="1"/>
          <a:lstStyle/>
          <a:p>
            <a:pPr marL="676668" lvl="2" indent="0">
              <a:buNone/>
            </a:pPr>
            <a:r>
              <a:rPr lang="en-US" sz="3200" b="0" i="1" dirty="0">
                <a:solidFill>
                  <a:srgbClr val="000000"/>
                </a:solidFill>
                <a:effectLst/>
                <a:latin typeface="Open Sans" panose="020B0604020202020204" pitchFamily="34" charset="0"/>
              </a:rPr>
              <a:t>“Examinations of survivors of sexual assault should be conducted by an experienced clinician in a way that minimizes further trauma to the person. The decision to obtain genital or other specimens for STI diagnosis should be made on an individual basis.”</a:t>
            </a:r>
            <a:endParaRPr lang="en-US" sz="3200" i="1" dirty="0"/>
          </a:p>
          <a:p>
            <a:pPr marL="676668" lvl="2" indent="0">
              <a:buNone/>
            </a:pPr>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8" name="TextBox 7">
            <a:extLst>
              <a:ext uri="{FF2B5EF4-FFF2-40B4-BE49-F238E27FC236}">
                <a16:creationId xmlns:a16="http://schemas.microsoft.com/office/drawing/2014/main" id="{560AA232-E724-49B1-9BCD-E7D09498DE15}"/>
              </a:ext>
            </a:extLst>
          </p:cNvPr>
          <p:cNvSpPr txBox="1"/>
          <p:nvPr/>
        </p:nvSpPr>
        <p:spPr>
          <a:xfrm>
            <a:off x="187410" y="6519446"/>
            <a:ext cx="8769180" cy="338554"/>
          </a:xfrm>
          <a:prstGeom prst="rect">
            <a:avLst/>
          </a:prstGeom>
          <a:noFill/>
        </p:spPr>
        <p:txBody>
          <a:bodyPr wrap="square">
            <a:spAutoFit/>
          </a:bodyPr>
          <a:lstStyle/>
          <a:p>
            <a:r>
              <a:rPr lang="en-US" sz="1600" dirty="0">
                <a:hlinkClick r:id="rId2"/>
              </a:rPr>
              <a:t>Sexual Assault and Abuse and STIs - STI Treatment Guidelines (cdc.gov)</a:t>
            </a:r>
            <a:endParaRPr lang="en-US" sz="1600" dirty="0"/>
          </a:p>
        </p:txBody>
      </p:sp>
    </p:spTree>
    <p:extLst>
      <p:ext uri="{BB962C8B-B14F-4D97-AF65-F5344CB8AC3E}">
        <p14:creationId xmlns:p14="http://schemas.microsoft.com/office/powerpoint/2010/main" val="776856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STI Prophylaxis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pPr lvl="1"/>
            <a:r>
              <a:rPr lang="en-US" dirty="0"/>
              <a:t>Follow-up is often poor</a:t>
            </a:r>
          </a:p>
          <a:p>
            <a:pPr lvl="1"/>
            <a:r>
              <a:rPr lang="en-US" dirty="0"/>
              <a:t>Testing and privacy</a:t>
            </a:r>
          </a:p>
          <a:p>
            <a:pPr lvl="1"/>
            <a:r>
              <a:rPr lang="en-US" dirty="0"/>
              <a:t>Trauma-informed care</a:t>
            </a:r>
          </a:p>
          <a:p>
            <a:pPr lvl="1"/>
            <a:r>
              <a:rPr lang="en-US" dirty="0"/>
              <a:t>Any identified infections may not be related to the assault</a:t>
            </a:r>
          </a:p>
          <a:p>
            <a:pPr lvl="1"/>
            <a:r>
              <a:rPr lang="en-US" dirty="0"/>
              <a:t>Infections are often asymptomatic</a:t>
            </a:r>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11903385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Initial Evaluation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pPr lvl="1"/>
            <a:r>
              <a:rPr lang="en-US" dirty="0"/>
              <a:t>Chlamydia &amp; Gonorrhea</a:t>
            </a:r>
          </a:p>
          <a:p>
            <a:pPr lvl="2"/>
            <a:r>
              <a:rPr lang="en-US" dirty="0"/>
              <a:t>At any site of penetration or attempted penetration</a:t>
            </a:r>
          </a:p>
          <a:p>
            <a:pPr lvl="2"/>
            <a:r>
              <a:rPr lang="en-US" dirty="0"/>
              <a:t>NAAT preferred</a:t>
            </a:r>
          </a:p>
          <a:p>
            <a:pPr lvl="2"/>
            <a:r>
              <a:rPr lang="en-US" dirty="0"/>
              <a:t>Men who have sex with men – screen any anatomic site of exposure in last 12 months, regardless of type of sexual contact during assault</a:t>
            </a:r>
          </a:p>
          <a:p>
            <a:pPr lvl="3"/>
            <a:r>
              <a:rPr lang="en-US" dirty="0"/>
              <a:t>Consider anoscopy</a:t>
            </a:r>
          </a:p>
          <a:p>
            <a:pPr lvl="1"/>
            <a:r>
              <a:rPr lang="en-US" dirty="0"/>
              <a:t>Serum for HIV, syphilis, Hepatitis B, Hepatitis C</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1035591"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90138521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7EA0-DBCE-4993-80B8-EB2BB06D5E23}"/>
              </a:ext>
            </a:extLst>
          </p:cNvPr>
          <p:cNvSpPr>
            <a:spLocks noGrp="1"/>
          </p:cNvSpPr>
          <p:nvPr>
            <p:ph type="title"/>
          </p:nvPr>
        </p:nvSpPr>
        <p:spPr/>
        <p:txBody>
          <a:bodyPr/>
          <a:lstStyle/>
          <a:p>
            <a:r>
              <a:rPr lang="en-US" dirty="0"/>
              <a:t>Lab Tests</a:t>
            </a:r>
          </a:p>
        </p:txBody>
      </p:sp>
      <p:sp>
        <p:nvSpPr>
          <p:cNvPr id="3" name="Text Placeholder 2">
            <a:extLst>
              <a:ext uri="{FF2B5EF4-FFF2-40B4-BE49-F238E27FC236}">
                <a16:creationId xmlns:a16="http://schemas.microsoft.com/office/drawing/2014/main" id="{7246718F-9F45-49AC-81D7-F5E68DACEBA2}"/>
              </a:ext>
            </a:extLst>
          </p:cNvPr>
          <p:cNvSpPr>
            <a:spLocks noGrp="1"/>
          </p:cNvSpPr>
          <p:nvPr>
            <p:ph type="body" sz="quarter" idx="11"/>
          </p:nvPr>
        </p:nvSpPr>
        <p:spPr/>
        <p:txBody>
          <a:bodyPr numCol="2"/>
          <a:lstStyle/>
          <a:p>
            <a:r>
              <a:rPr lang="en-US" dirty="0"/>
              <a:t>HIV Ab/Ag</a:t>
            </a:r>
          </a:p>
          <a:p>
            <a:r>
              <a:rPr lang="en-US" dirty="0"/>
              <a:t>Chlamydia</a:t>
            </a:r>
          </a:p>
          <a:p>
            <a:r>
              <a:rPr lang="en-US" dirty="0"/>
              <a:t>Gonorrhea</a:t>
            </a:r>
          </a:p>
          <a:p>
            <a:r>
              <a:rPr lang="en-US" dirty="0"/>
              <a:t>Trichomoniasis </a:t>
            </a:r>
          </a:p>
          <a:p>
            <a:r>
              <a:rPr lang="en-US" dirty="0"/>
              <a:t>Syphilis</a:t>
            </a:r>
          </a:p>
          <a:p>
            <a:r>
              <a:rPr lang="en-US" dirty="0"/>
              <a:t>Hepatitis B </a:t>
            </a:r>
          </a:p>
          <a:p>
            <a:r>
              <a:rPr lang="en-US" dirty="0"/>
              <a:t>Hepatitis C</a:t>
            </a:r>
          </a:p>
          <a:p>
            <a:r>
              <a:rPr lang="en-US" dirty="0"/>
              <a:t>Serum creatinine</a:t>
            </a:r>
          </a:p>
          <a:p>
            <a:r>
              <a:rPr lang="en-US" dirty="0"/>
              <a:t>AST/ALT</a:t>
            </a:r>
          </a:p>
          <a:p>
            <a:r>
              <a:rPr lang="en-US" dirty="0"/>
              <a:t>Urine pregnancy</a:t>
            </a:r>
          </a:p>
        </p:txBody>
      </p:sp>
    </p:spTree>
    <p:extLst>
      <p:ext uri="{BB962C8B-B14F-4D97-AF65-F5344CB8AC3E}">
        <p14:creationId xmlns:p14="http://schemas.microsoft.com/office/powerpoint/2010/main" val="373415178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6800-5423-4B77-8D0F-0B8AAC2C425E}"/>
              </a:ext>
            </a:extLst>
          </p:cNvPr>
          <p:cNvSpPr>
            <a:spLocks noGrp="1"/>
          </p:cNvSpPr>
          <p:nvPr>
            <p:ph type="title"/>
          </p:nvPr>
        </p:nvSpPr>
        <p:spPr/>
        <p:txBody>
          <a:bodyPr/>
          <a:lstStyle/>
          <a:p>
            <a:r>
              <a:rPr lang="en-US" sz="3200" dirty="0">
                <a:ea typeface="+mj-lt"/>
                <a:cs typeface="+mj-lt"/>
              </a:rPr>
              <a:t>MATEC Statement on Equity and Inclusion</a:t>
            </a:r>
            <a:endParaRPr lang="en-US" dirty="0"/>
          </a:p>
        </p:txBody>
      </p:sp>
      <p:sp>
        <p:nvSpPr>
          <p:cNvPr id="3" name="Text Placeholder 2">
            <a:extLst>
              <a:ext uri="{FF2B5EF4-FFF2-40B4-BE49-F238E27FC236}">
                <a16:creationId xmlns:a16="http://schemas.microsoft.com/office/drawing/2014/main" id="{BB737D1F-D255-45CA-B481-1960F2C278C1}"/>
              </a:ext>
            </a:extLst>
          </p:cNvPr>
          <p:cNvSpPr>
            <a:spLocks noGrp="1"/>
          </p:cNvSpPr>
          <p:nvPr>
            <p:ph type="body" sz="quarter" idx="11"/>
          </p:nvPr>
        </p:nvSpPr>
        <p:spPr>
          <a:xfrm>
            <a:off x="467594" y="1834149"/>
            <a:ext cx="8145917" cy="2986087"/>
          </a:xfrm>
        </p:spPr>
        <p:txBody>
          <a:bodyPr lIns="91440" tIns="45720" rIns="91440" bIns="45720" anchor="t"/>
          <a:lstStyle/>
          <a:p>
            <a:pPr marL="0" indent="0">
              <a:buNone/>
            </a:pPr>
            <a:r>
              <a:rPr lang="en-US" dirty="0">
                <a:ea typeface="+mn-lt"/>
                <a:cs typeface="+mn-lt"/>
              </a:rPr>
              <a:t>MATEC has a strong commitment to fair, respectful and unbiased representation of humankind. We strive to be anti-racist, gender affirming and honor all people in an authentic way. This is our goal in all of our work, including this presentation. </a:t>
            </a:r>
            <a:endParaRPr lang="en-US" dirty="0"/>
          </a:p>
          <a:p>
            <a:pPr marL="0" indent="0">
              <a:buNone/>
            </a:pPr>
            <a:r>
              <a:rPr lang="en-US" dirty="0">
                <a:ea typeface="+mn-lt"/>
                <a:cs typeface="+mn-lt"/>
              </a:rPr>
              <a:t>Our commitment to you is that we take this stance seriously and invite you to do the same. We ask that if you find something offensive, off-putting, or inaccurate to please let us know. </a:t>
            </a:r>
            <a:endParaRPr lang="en-US" dirty="0"/>
          </a:p>
          <a:p>
            <a:pPr marL="0" indent="0">
              <a:buNone/>
            </a:pPr>
            <a:r>
              <a:rPr lang="en-US" dirty="0">
                <a:ea typeface="+mn-lt"/>
                <a:cs typeface="+mn-lt"/>
              </a:rPr>
              <a:t>We continue to grow and evolve and welcome you on our journey.</a:t>
            </a:r>
            <a:endParaRPr lang="en-US" dirty="0"/>
          </a:p>
        </p:txBody>
      </p:sp>
    </p:spTree>
    <p:extLst>
      <p:ext uri="{BB962C8B-B14F-4D97-AF65-F5344CB8AC3E}">
        <p14:creationId xmlns:p14="http://schemas.microsoft.com/office/powerpoint/2010/main" val="47827109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351C55D-5705-4A22-86A9-79501BDA5887}"/>
              </a:ext>
            </a:extLst>
          </p:cNvPr>
          <p:cNvSpPr/>
          <p:nvPr/>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87"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6" name="TextBox 5">
            <a:extLst>
              <a:ext uri="{FF2B5EF4-FFF2-40B4-BE49-F238E27FC236}">
                <a16:creationId xmlns:a16="http://schemas.microsoft.com/office/drawing/2014/main" id="{1770DA2E-8C1B-4D4E-A123-B13DB7FEAB27}"/>
              </a:ext>
            </a:extLst>
          </p:cNvPr>
          <p:cNvSpPr txBox="1"/>
          <p:nvPr/>
        </p:nvSpPr>
        <p:spPr>
          <a:xfrm>
            <a:off x="8588562" y="241165"/>
            <a:ext cx="3765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65D13D-210D-7741-99FD-FE938200C5BF}" type="slidenum">
              <a:rPr kumimoji="0" lang="en-US" sz="10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0" cap="none" spc="0" normalizeH="0" baseline="0" noProof="0" dirty="0">
              <a:ln>
                <a:noFill/>
              </a:ln>
              <a:solidFill>
                <a:srgbClr val="FFFFFF"/>
              </a:solidFill>
              <a:effectLst/>
              <a:uLnTx/>
              <a:uFillTx/>
              <a:latin typeface="Arial"/>
              <a:cs typeface="Arial"/>
              <a:sym typeface="Arial"/>
            </a:endParaRPr>
          </a:p>
        </p:txBody>
      </p:sp>
      <p:sp>
        <p:nvSpPr>
          <p:cNvPr id="9" name="TextBox 8">
            <a:extLst>
              <a:ext uri="{FF2B5EF4-FFF2-40B4-BE49-F238E27FC236}">
                <a16:creationId xmlns:a16="http://schemas.microsoft.com/office/drawing/2014/main" id="{124227D7-1E56-4419-94FF-086B6F5CBF7B}"/>
              </a:ext>
            </a:extLst>
          </p:cNvPr>
          <p:cNvSpPr txBox="1"/>
          <p:nvPr/>
        </p:nvSpPr>
        <p:spPr>
          <a:xfrm>
            <a:off x="0" y="6581001"/>
            <a:ext cx="525438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https://www.cdc.gov/std/treatment-guidelines/sexual-assault-adults.htm</a:t>
            </a:r>
          </a:p>
        </p:txBody>
      </p:sp>
      <p:pic>
        <p:nvPicPr>
          <p:cNvPr id="7" name="Picture 6">
            <a:extLst>
              <a:ext uri="{FF2B5EF4-FFF2-40B4-BE49-F238E27FC236}">
                <a16:creationId xmlns:a16="http://schemas.microsoft.com/office/drawing/2014/main" id="{48F3DE25-CDFD-419E-9033-FBCF33751FB1}"/>
              </a:ext>
            </a:extLst>
          </p:cNvPr>
          <p:cNvPicPr>
            <a:picLocks noChangeAspect="1"/>
          </p:cNvPicPr>
          <p:nvPr/>
        </p:nvPicPr>
        <p:blipFill>
          <a:blip r:embed="rId2"/>
          <a:stretch>
            <a:fillRect/>
          </a:stretch>
        </p:blipFill>
        <p:spPr>
          <a:xfrm>
            <a:off x="1432276" y="220765"/>
            <a:ext cx="6516009" cy="6192114"/>
          </a:xfrm>
          <a:prstGeom prst="rect">
            <a:avLst/>
          </a:prstGeom>
        </p:spPr>
      </p:pic>
    </p:spTree>
    <p:extLst>
      <p:ext uri="{BB962C8B-B14F-4D97-AF65-F5344CB8AC3E}">
        <p14:creationId xmlns:p14="http://schemas.microsoft.com/office/powerpoint/2010/main" val="368256099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Hepatitis B </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pPr lvl="1"/>
            <a:r>
              <a:rPr lang="en-US" dirty="0"/>
              <a:t>Transmission</a:t>
            </a:r>
          </a:p>
          <a:p>
            <a:pPr lvl="2"/>
            <a:r>
              <a:rPr lang="en-US" dirty="0"/>
              <a:t>Sexual activity</a:t>
            </a:r>
          </a:p>
          <a:p>
            <a:pPr lvl="2"/>
            <a:r>
              <a:rPr lang="en-US" dirty="0"/>
              <a:t>Injection drug use</a:t>
            </a:r>
          </a:p>
          <a:p>
            <a:pPr lvl="1"/>
            <a:r>
              <a:rPr lang="en-US" dirty="0"/>
              <a:t>Risk factors</a:t>
            </a:r>
          </a:p>
          <a:p>
            <a:pPr lvl="2"/>
            <a:r>
              <a:rPr lang="en-US" dirty="0"/>
              <a:t>Similar to those of STIs</a:t>
            </a:r>
          </a:p>
          <a:p>
            <a:pPr lvl="1"/>
            <a:r>
              <a:rPr lang="en-US" dirty="0"/>
              <a:t>Vaccination should be offered as part of routine prevention services in STI treatment facilities</a:t>
            </a:r>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257668" y="2395810"/>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849468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351C55D-5705-4A22-86A9-79501BDA5887}"/>
              </a:ext>
            </a:extLst>
          </p:cNvPr>
          <p:cNvSpPr/>
          <p:nvPr/>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87"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6" name="TextBox 5">
            <a:extLst>
              <a:ext uri="{FF2B5EF4-FFF2-40B4-BE49-F238E27FC236}">
                <a16:creationId xmlns:a16="http://schemas.microsoft.com/office/drawing/2014/main" id="{1770DA2E-8C1B-4D4E-A123-B13DB7FEAB27}"/>
              </a:ext>
            </a:extLst>
          </p:cNvPr>
          <p:cNvSpPr txBox="1"/>
          <p:nvPr/>
        </p:nvSpPr>
        <p:spPr>
          <a:xfrm>
            <a:off x="8588562" y="241165"/>
            <a:ext cx="3765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65D13D-210D-7741-99FD-FE938200C5BF}" type="slidenum">
              <a:rPr kumimoji="0" lang="en-US" sz="10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1" i="0" u="none" strike="noStrike" kern="0" cap="none" spc="0" normalizeH="0" baseline="0" noProof="0" dirty="0">
              <a:ln>
                <a:noFill/>
              </a:ln>
              <a:solidFill>
                <a:srgbClr val="FFFFFF"/>
              </a:solidFill>
              <a:effectLst/>
              <a:uLnTx/>
              <a:uFillTx/>
              <a:latin typeface="Arial"/>
              <a:cs typeface="Arial"/>
              <a:sym typeface="Arial"/>
            </a:endParaRPr>
          </a:p>
        </p:txBody>
      </p:sp>
      <p:sp>
        <p:nvSpPr>
          <p:cNvPr id="9" name="TextBox 8">
            <a:extLst>
              <a:ext uri="{FF2B5EF4-FFF2-40B4-BE49-F238E27FC236}">
                <a16:creationId xmlns:a16="http://schemas.microsoft.com/office/drawing/2014/main" id="{124227D7-1E56-4419-94FF-086B6F5CBF7B}"/>
              </a:ext>
            </a:extLst>
          </p:cNvPr>
          <p:cNvSpPr txBox="1"/>
          <p:nvPr/>
        </p:nvSpPr>
        <p:spPr>
          <a:xfrm>
            <a:off x="0" y="6581001"/>
            <a:ext cx="5254388" cy="446276"/>
          </a:xfrm>
          <a:prstGeom prst="rect">
            <a:avLst/>
          </a:prstGeom>
          <a:noFill/>
        </p:spPr>
        <p:txBody>
          <a:bodyPr wrap="square">
            <a:spAutoFit/>
          </a:bodyPr>
          <a:lstStyle/>
          <a:p>
            <a:pPr>
              <a:defRPr/>
            </a:pPr>
            <a:r>
              <a:rPr lang="en-US" sz="1100" dirty="0"/>
              <a:t>https://www.cdc.gov/hepatitis/populations/stds.htm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7">
            <a:extLst>
              <a:ext uri="{FF2B5EF4-FFF2-40B4-BE49-F238E27FC236}">
                <a16:creationId xmlns:a16="http://schemas.microsoft.com/office/drawing/2014/main" id="{90E9BA72-95E5-42F5-8934-59D705D74B2A}"/>
              </a:ext>
            </a:extLst>
          </p:cNvPr>
          <p:cNvPicPr>
            <a:picLocks noChangeAspect="1"/>
          </p:cNvPicPr>
          <p:nvPr/>
        </p:nvPicPr>
        <p:blipFill>
          <a:blip r:embed="rId2"/>
          <a:stretch>
            <a:fillRect/>
          </a:stretch>
        </p:blipFill>
        <p:spPr>
          <a:xfrm>
            <a:off x="32689" y="1801505"/>
            <a:ext cx="9078622" cy="3494585"/>
          </a:xfrm>
          <a:prstGeom prst="rect">
            <a:avLst/>
          </a:prstGeom>
        </p:spPr>
      </p:pic>
    </p:spTree>
    <p:extLst>
      <p:ext uri="{BB962C8B-B14F-4D97-AF65-F5344CB8AC3E}">
        <p14:creationId xmlns:p14="http://schemas.microsoft.com/office/powerpoint/2010/main" val="27979271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D237D51-9C4D-457F-85DE-651F761C845C}"/>
              </a:ext>
            </a:extLst>
          </p:cNvPr>
          <p:cNvPicPr>
            <a:picLocks noChangeAspect="1"/>
          </p:cNvPicPr>
          <p:nvPr/>
        </p:nvPicPr>
        <p:blipFill>
          <a:blip r:embed="rId2"/>
          <a:stretch>
            <a:fillRect/>
          </a:stretch>
        </p:blipFill>
        <p:spPr>
          <a:xfrm>
            <a:off x="1245034" y="-161633"/>
            <a:ext cx="6653932" cy="6856590"/>
          </a:xfrm>
          <a:prstGeom prst="rect">
            <a:avLst/>
          </a:prstGeom>
        </p:spPr>
      </p:pic>
      <p:sp>
        <p:nvSpPr>
          <p:cNvPr id="5" name="Oval 4">
            <a:extLst>
              <a:ext uri="{FF2B5EF4-FFF2-40B4-BE49-F238E27FC236}">
                <a16:creationId xmlns:a16="http://schemas.microsoft.com/office/drawing/2014/main" id="{1351C55D-5705-4A22-86A9-79501BDA5887}"/>
              </a:ext>
            </a:extLst>
          </p:cNvPr>
          <p:cNvSpPr/>
          <p:nvPr/>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87"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6" name="TextBox 5">
            <a:extLst>
              <a:ext uri="{FF2B5EF4-FFF2-40B4-BE49-F238E27FC236}">
                <a16:creationId xmlns:a16="http://schemas.microsoft.com/office/drawing/2014/main" id="{1770DA2E-8C1B-4D4E-A123-B13DB7FEAB27}"/>
              </a:ext>
            </a:extLst>
          </p:cNvPr>
          <p:cNvSpPr txBox="1"/>
          <p:nvPr/>
        </p:nvSpPr>
        <p:spPr>
          <a:xfrm>
            <a:off x="8588562" y="241165"/>
            <a:ext cx="3765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65D13D-210D-7741-99FD-FE938200C5BF}" type="slidenum">
              <a:rPr kumimoji="0" lang="en-US" sz="10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0" cap="none" spc="0" normalizeH="0" baseline="0" noProof="0" dirty="0">
              <a:ln>
                <a:noFill/>
              </a:ln>
              <a:solidFill>
                <a:srgbClr val="FFFFFF"/>
              </a:solidFill>
              <a:effectLst/>
              <a:uLnTx/>
              <a:uFillTx/>
              <a:latin typeface="Arial"/>
              <a:cs typeface="Arial"/>
              <a:sym typeface="Arial"/>
            </a:endParaRPr>
          </a:p>
        </p:txBody>
      </p:sp>
      <p:sp>
        <p:nvSpPr>
          <p:cNvPr id="9" name="TextBox 8">
            <a:extLst>
              <a:ext uri="{FF2B5EF4-FFF2-40B4-BE49-F238E27FC236}">
                <a16:creationId xmlns:a16="http://schemas.microsoft.com/office/drawing/2014/main" id="{124227D7-1E56-4419-94FF-086B6F5CBF7B}"/>
              </a:ext>
            </a:extLst>
          </p:cNvPr>
          <p:cNvSpPr txBox="1"/>
          <p:nvPr/>
        </p:nvSpPr>
        <p:spPr>
          <a:xfrm>
            <a:off x="0" y="6581001"/>
            <a:ext cx="5254388" cy="446276"/>
          </a:xfrm>
          <a:prstGeom prst="rect">
            <a:avLst/>
          </a:prstGeom>
          <a:noFill/>
        </p:spPr>
        <p:txBody>
          <a:bodyPr wrap="square">
            <a:spAutoFit/>
          </a:bodyPr>
          <a:lstStyle/>
          <a:p>
            <a:r>
              <a:rPr lang="en-US" sz="1050" dirty="0"/>
              <a:t>https://www.cdc.gov/hepatitis/hbv/pdfs/SerologicChartv8.pdf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5502822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Hepatitis B Post-exposure Prophylaxis </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pPr lvl="1"/>
            <a:r>
              <a:rPr lang="en-US" dirty="0"/>
              <a:t>If hepatitis B status of assailant is unknown AND</a:t>
            </a:r>
          </a:p>
          <a:p>
            <a:pPr lvl="2"/>
            <a:r>
              <a:rPr lang="en-US" dirty="0"/>
              <a:t>Survivor not previously vaccinated</a:t>
            </a:r>
          </a:p>
          <a:p>
            <a:pPr lvl="3"/>
            <a:r>
              <a:rPr lang="en-US" dirty="0"/>
              <a:t>Post-exposure HBV vaccination indicated</a:t>
            </a:r>
          </a:p>
          <a:p>
            <a:pPr lvl="1"/>
            <a:r>
              <a:rPr lang="en-US" dirty="0"/>
              <a:t>If assailant is known to be HBsAg positive AND</a:t>
            </a:r>
          </a:p>
          <a:p>
            <a:pPr lvl="2"/>
            <a:r>
              <a:rPr lang="en-US" dirty="0"/>
              <a:t>Survivor not previously vaccinated</a:t>
            </a:r>
          </a:p>
          <a:p>
            <a:pPr lvl="3"/>
            <a:r>
              <a:rPr lang="en-US" dirty="0"/>
              <a:t>Post-exposure HBV vaccination AND Hepatitis B Immune globulin (HBIG) are indicated</a:t>
            </a:r>
          </a:p>
          <a:p>
            <a:pPr lvl="1"/>
            <a:r>
              <a:rPr lang="en-US" dirty="0"/>
              <a:t>Survivor previously vaccinated but no record of postvaccination testing</a:t>
            </a:r>
          </a:p>
          <a:p>
            <a:pPr lvl="2"/>
            <a:r>
              <a:rPr lang="en-US" dirty="0"/>
              <a:t>Administer single HBV booster dose</a:t>
            </a:r>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257668" y="2395810"/>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46665374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Hepatitis B Post-exposure Prophylaxis </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pPr lvl="1"/>
            <a:r>
              <a:rPr lang="en-US" dirty="0"/>
              <a:t>Administer first dose of vaccine at time of initial examination</a:t>
            </a:r>
          </a:p>
          <a:p>
            <a:pPr lvl="1"/>
            <a:r>
              <a:rPr lang="en-US" dirty="0"/>
              <a:t>Heplisav-B</a:t>
            </a:r>
          </a:p>
          <a:p>
            <a:pPr lvl="2"/>
            <a:r>
              <a:rPr lang="en-US" dirty="0"/>
              <a:t>2 dose series administered at least 4 weeks apart</a:t>
            </a:r>
          </a:p>
          <a:p>
            <a:pPr lvl="1"/>
            <a:r>
              <a:rPr lang="en-US" dirty="0"/>
              <a:t>Engerix-B, Recombivax HB</a:t>
            </a:r>
          </a:p>
          <a:p>
            <a:pPr lvl="2"/>
            <a:r>
              <a:rPr lang="en-US" dirty="0"/>
              <a:t>3 dose series administered at 0, 1, and 6 months</a:t>
            </a:r>
          </a:p>
          <a:p>
            <a:pPr lvl="1"/>
            <a:r>
              <a:rPr lang="en-US" dirty="0"/>
              <a:t>Twinrix (combination HAV and HBV)</a:t>
            </a:r>
          </a:p>
          <a:p>
            <a:pPr lvl="2"/>
            <a:r>
              <a:rPr lang="en-US" dirty="0"/>
              <a:t>3 dose series administered at 0, 1, and 6 months</a:t>
            </a:r>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257668" y="2395810"/>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4124124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351C55D-5705-4A22-86A9-79501BDA5887}"/>
              </a:ext>
            </a:extLst>
          </p:cNvPr>
          <p:cNvSpPr/>
          <p:nvPr/>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87"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6" name="TextBox 5">
            <a:extLst>
              <a:ext uri="{FF2B5EF4-FFF2-40B4-BE49-F238E27FC236}">
                <a16:creationId xmlns:a16="http://schemas.microsoft.com/office/drawing/2014/main" id="{1770DA2E-8C1B-4D4E-A123-B13DB7FEAB27}"/>
              </a:ext>
            </a:extLst>
          </p:cNvPr>
          <p:cNvSpPr txBox="1"/>
          <p:nvPr/>
        </p:nvSpPr>
        <p:spPr>
          <a:xfrm>
            <a:off x="8588562" y="241165"/>
            <a:ext cx="3765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65D13D-210D-7741-99FD-FE938200C5BF}" type="slidenum">
              <a:rPr kumimoji="0" lang="en-US" sz="10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0" cap="none" spc="0" normalizeH="0" baseline="0" noProof="0" dirty="0">
              <a:ln>
                <a:noFill/>
              </a:ln>
              <a:solidFill>
                <a:srgbClr val="FFFFFF"/>
              </a:solidFill>
              <a:effectLst/>
              <a:uLnTx/>
              <a:uFillTx/>
              <a:latin typeface="Arial"/>
              <a:cs typeface="Arial"/>
              <a:sym typeface="Arial"/>
            </a:endParaRPr>
          </a:p>
        </p:txBody>
      </p:sp>
      <p:sp>
        <p:nvSpPr>
          <p:cNvPr id="9" name="TextBox 8">
            <a:extLst>
              <a:ext uri="{FF2B5EF4-FFF2-40B4-BE49-F238E27FC236}">
                <a16:creationId xmlns:a16="http://schemas.microsoft.com/office/drawing/2014/main" id="{124227D7-1E56-4419-94FF-086B6F5CBF7B}"/>
              </a:ext>
            </a:extLst>
          </p:cNvPr>
          <p:cNvSpPr txBox="1"/>
          <p:nvPr/>
        </p:nvSpPr>
        <p:spPr>
          <a:xfrm>
            <a:off x="-1" y="6581001"/>
            <a:ext cx="9416955" cy="438582"/>
          </a:xfrm>
          <a:prstGeom prst="rect">
            <a:avLst/>
          </a:prstGeom>
          <a:noFill/>
        </p:spPr>
        <p:txBody>
          <a:bodyPr wrap="square">
            <a:spAutoFit/>
          </a:bodyPr>
          <a:lstStyle/>
          <a:p>
            <a:r>
              <a:rPr lang="en-US" sz="1050" dirty="0"/>
              <a:t>https://www.hepatitisb.uw.edu/go/prevention-hbv/postexposure-prophylaxis-following-occupational-exposure-to-hepatitis-b-virus/core-concept/all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7">
            <a:extLst>
              <a:ext uri="{FF2B5EF4-FFF2-40B4-BE49-F238E27FC236}">
                <a16:creationId xmlns:a16="http://schemas.microsoft.com/office/drawing/2014/main" id="{88DBA65A-1C15-4046-A911-63194878F8B6}"/>
              </a:ext>
            </a:extLst>
          </p:cNvPr>
          <p:cNvPicPr>
            <a:picLocks noChangeAspect="1"/>
          </p:cNvPicPr>
          <p:nvPr/>
        </p:nvPicPr>
        <p:blipFill>
          <a:blip r:embed="rId2"/>
          <a:stretch>
            <a:fillRect/>
          </a:stretch>
        </p:blipFill>
        <p:spPr>
          <a:xfrm>
            <a:off x="65687" y="661820"/>
            <a:ext cx="8785311" cy="5919181"/>
          </a:xfrm>
          <a:prstGeom prst="rect">
            <a:avLst/>
          </a:prstGeom>
        </p:spPr>
      </p:pic>
    </p:spTree>
    <p:extLst>
      <p:ext uri="{BB962C8B-B14F-4D97-AF65-F5344CB8AC3E}">
        <p14:creationId xmlns:p14="http://schemas.microsoft.com/office/powerpoint/2010/main" val="340601985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59B2-2A96-47B0-B864-CCEB578B00CC}"/>
              </a:ext>
            </a:extLst>
          </p:cNvPr>
          <p:cNvSpPr>
            <a:spLocks noGrp="1"/>
          </p:cNvSpPr>
          <p:nvPr>
            <p:ph type="title"/>
          </p:nvPr>
        </p:nvSpPr>
        <p:spPr/>
        <p:txBody>
          <a:bodyPr/>
          <a:lstStyle/>
          <a:p>
            <a:r>
              <a:rPr lang="en-US" dirty="0"/>
              <a:t>Human Papillomavirus Vaccination</a:t>
            </a:r>
          </a:p>
        </p:txBody>
      </p:sp>
      <p:sp>
        <p:nvSpPr>
          <p:cNvPr id="3" name="Text Placeholder 2">
            <a:extLst>
              <a:ext uri="{FF2B5EF4-FFF2-40B4-BE49-F238E27FC236}">
                <a16:creationId xmlns:a16="http://schemas.microsoft.com/office/drawing/2014/main" id="{60C4A53E-D761-4402-87E6-F0252DF9D81E}"/>
              </a:ext>
            </a:extLst>
          </p:cNvPr>
          <p:cNvSpPr>
            <a:spLocks noGrp="1"/>
          </p:cNvSpPr>
          <p:nvPr>
            <p:ph type="body" sz="quarter" idx="11"/>
          </p:nvPr>
        </p:nvSpPr>
        <p:spPr>
          <a:xfrm>
            <a:off x="467594" y="1682626"/>
            <a:ext cx="7886372" cy="2986087"/>
          </a:xfrm>
        </p:spPr>
        <p:txBody>
          <a:bodyPr/>
          <a:lstStyle/>
          <a:p>
            <a:r>
              <a:rPr lang="en-US" dirty="0"/>
              <a:t>Survivors of any gender ages 9-26 without history of previous vaccination, or with history of incomplete series</a:t>
            </a:r>
          </a:p>
          <a:p>
            <a:pPr lvl="1"/>
            <a:r>
              <a:rPr lang="en-US" dirty="0"/>
              <a:t>Administer first dose at initial examination</a:t>
            </a:r>
          </a:p>
          <a:p>
            <a:pPr lvl="1"/>
            <a:r>
              <a:rPr lang="en-US" dirty="0"/>
              <a:t>If &lt;15 years old</a:t>
            </a:r>
          </a:p>
          <a:p>
            <a:pPr lvl="2"/>
            <a:r>
              <a:rPr lang="en-US" dirty="0"/>
              <a:t>2 dose schedule (initial examination and 6-12 months later)</a:t>
            </a:r>
          </a:p>
          <a:p>
            <a:pPr lvl="1"/>
            <a:r>
              <a:rPr lang="en-US" dirty="0"/>
              <a:t>If ages 15-26</a:t>
            </a:r>
          </a:p>
          <a:p>
            <a:pPr lvl="2"/>
            <a:r>
              <a:rPr lang="en-US" dirty="0"/>
              <a:t>3 dose schedule (initial examination, 1-2 months, 6 months)</a:t>
            </a:r>
          </a:p>
          <a:p>
            <a:pPr lvl="1"/>
            <a:r>
              <a:rPr lang="en-US" dirty="0"/>
              <a:t>If older than 26, shared decision making</a:t>
            </a:r>
          </a:p>
          <a:p>
            <a:pPr lvl="2"/>
            <a:endParaRPr lang="en-US" dirty="0"/>
          </a:p>
          <a:p>
            <a:pPr lvl="1"/>
            <a:endParaRPr lang="en-US" dirty="0"/>
          </a:p>
        </p:txBody>
      </p:sp>
    </p:spTree>
    <p:extLst>
      <p:ext uri="{BB962C8B-B14F-4D97-AF65-F5344CB8AC3E}">
        <p14:creationId xmlns:p14="http://schemas.microsoft.com/office/powerpoint/2010/main" val="230935703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CAD-A11A-CA45-A5AA-A99725168826}"/>
              </a:ext>
            </a:extLst>
          </p:cNvPr>
          <p:cNvSpPr>
            <a:spLocks noGrp="1"/>
          </p:cNvSpPr>
          <p:nvPr>
            <p:ph type="title"/>
          </p:nvPr>
        </p:nvSpPr>
        <p:spPr>
          <a:xfrm>
            <a:off x="1569551" y="2691240"/>
            <a:ext cx="6400800" cy="1143000"/>
          </a:xfrm>
        </p:spPr>
        <p:txBody>
          <a:bodyPr>
            <a:normAutofit fontScale="90000"/>
          </a:bodyPr>
          <a:lstStyle/>
          <a:p>
            <a:r>
              <a:rPr lang="en-US" dirty="0"/>
              <a:t>HIV non-Occupational Post-Exposure Prophylaxis (nPEP)</a:t>
            </a:r>
          </a:p>
        </p:txBody>
      </p:sp>
    </p:spTree>
    <p:extLst>
      <p:ext uri="{BB962C8B-B14F-4D97-AF65-F5344CB8AC3E}">
        <p14:creationId xmlns:p14="http://schemas.microsoft.com/office/powerpoint/2010/main" val="312650813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HIV Risk Assessment</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14528" y="1705203"/>
            <a:ext cx="8314944" cy="4904581"/>
          </a:xfrm>
        </p:spPr>
        <p:txBody>
          <a:bodyPr numCol="1"/>
          <a:lstStyle/>
          <a:p>
            <a:pPr lvl="1"/>
            <a:r>
              <a:rPr lang="en-US" dirty="0"/>
              <a:t>HIV risk per individual sex act is relatively low*</a:t>
            </a:r>
          </a:p>
          <a:p>
            <a:pPr lvl="2"/>
            <a:r>
              <a:rPr lang="en-US" dirty="0"/>
              <a:t>Vaginal intercourse 0.08%</a:t>
            </a:r>
          </a:p>
          <a:p>
            <a:pPr lvl="2"/>
            <a:r>
              <a:rPr lang="en-US" dirty="0"/>
              <a:t>Receptive anal intercourse 1.38%</a:t>
            </a:r>
          </a:p>
          <a:p>
            <a:pPr lvl="2"/>
            <a:r>
              <a:rPr lang="en-US" dirty="0"/>
              <a:t>Oral sex considered negligible </a:t>
            </a:r>
          </a:p>
          <a:p>
            <a:pPr lvl="2"/>
            <a:r>
              <a:rPr lang="en-US" dirty="0"/>
              <a:t>*Based on data from consensual sex acts</a:t>
            </a:r>
          </a:p>
          <a:p>
            <a:pPr marL="676668" lvl="2" indent="0">
              <a:buNone/>
            </a:pPr>
            <a:endParaRPr lang="en-US" dirty="0"/>
          </a:p>
          <a:p>
            <a:pPr lvl="1"/>
            <a:r>
              <a:rPr lang="en-US" dirty="0"/>
              <a:t>Specific circumstances increase risk:</a:t>
            </a:r>
          </a:p>
          <a:p>
            <a:pPr lvl="2"/>
            <a:r>
              <a:rPr lang="en-US" dirty="0"/>
              <a:t>Bleeding, trauma, site of exposure, viral load of assailant, presence of STI or genital lesions in assailant or survivor</a:t>
            </a:r>
          </a:p>
          <a:p>
            <a:pPr lvl="2"/>
            <a:endParaRPr lang="en-US" dirty="0"/>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400017212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656E-7E5C-45EF-A52F-9C40C90F81E1}"/>
              </a:ext>
            </a:extLst>
          </p:cNvPr>
          <p:cNvSpPr>
            <a:spLocks noGrp="1"/>
          </p:cNvSpPr>
          <p:nvPr>
            <p:ph type="title"/>
          </p:nvPr>
        </p:nvSpPr>
        <p:spPr/>
        <p:txBody>
          <a:bodyPr/>
          <a:lstStyle/>
          <a:p>
            <a:r>
              <a:rPr lang="en-US" dirty="0"/>
              <a:t>Land Acknowledgement</a:t>
            </a:r>
          </a:p>
        </p:txBody>
      </p:sp>
      <p:sp>
        <p:nvSpPr>
          <p:cNvPr id="3" name="Text Placeholder 2">
            <a:extLst>
              <a:ext uri="{FF2B5EF4-FFF2-40B4-BE49-F238E27FC236}">
                <a16:creationId xmlns:a16="http://schemas.microsoft.com/office/drawing/2014/main" id="{31C32F78-D61D-49D8-96C4-28DA62D8343D}"/>
              </a:ext>
            </a:extLst>
          </p:cNvPr>
          <p:cNvSpPr>
            <a:spLocks noGrp="1"/>
          </p:cNvSpPr>
          <p:nvPr>
            <p:ph type="body" sz="quarter" idx="11"/>
          </p:nvPr>
        </p:nvSpPr>
        <p:spPr>
          <a:xfrm>
            <a:off x="467594" y="1682626"/>
            <a:ext cx="7886372" cy="2986087"/>
          </a:xfrm>
        </p:spPr>
        <p:txBody>
          <a:bodyPr/>
          <a:lstStyle/>
          <a:p>
            <a:pPr marL="344487" indent="0">
              <a:buNone/>
            </a:pPr>
            <a:r>
              <a:rPr lang="en-US" b="0" i="1" dirty="0">
                <a:solidFill>
                  <a:srgbClr val="333333"/>
                </a:solidFill>
                <a:effectLst/>
              </a:rPr>
              <a:t>Wayne State University rests on Waawiyaataanong, also referred to as Detroit, the ancestral and contemporary homeland of the Three Fires Confederacy. These sovereign lands were granted by the Ojibwe, Odawa, Potawatomi, and Wyandot nations, in 1807, through the Treaty of Detroit. Wayne State University affirms Indigenous sovereignty and honors all tribes with a connection to Detroit. With our Native neighbors, WSU can advance educational equity and promote a better future for the earth and all people.</a:t>
            </a:r>
            <a:endParaRPr lang="en-US" dirty="0"/>
          </a:p>
        </p:txBody>
      </p:sp>
      <p:pic>
        <p:nvPicPr>
          <p:cNvPr id="4" name="Picture 3">
            <a:extLst>
              <a:ext uri="{FF2B5EF4-FFF2-40B4-BE49-F238E27FC236}">
                <a16:creationId xmlns:a16="http://schemas.microsoft.com/office/drawing/2014/main" id="{811D4B30-8807-4F83-B860-5DB75CA62B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82" y="6010820"/>
            <a:ext cx="2813879" cy="648915"/>
          </a:xfrm>
          <a:prstGeom prst="rect">
            <a:avLst/>
          </a:prstGeom>
        </p:spPr>
      </p:pic>
    </p:spTree>
    <p:extLst>
      <p:ext uri="{BB962C8B-B14F-4D97-AF65-F5344CB8AC3E}">
        <p14:creationId xmlns:p14="http://schemas.microsoft.com/office/powerpoint/2010/main" val="337921977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nPEP Considerations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14528" y="1705203"/>
            <a:ext cx="8314944" cy="4904581"/>
          </a:xfrm>
        </p:spPr>
        <p:txBody>
          <a:bodyPr numCol="1"/>
          <a:lstStyle/>
          <a:p>
            <a:pPr lvl="1"/>
            <a:r>
              <a:rPr lang="en-US" dirty="0"/>
              <a:t>Likelihood of assailant having HIV</a:t>
            </a:r>
          </a:p>
          <a:p>
            <a:pPr lvl="2"/>
            <a:r>
              <a:rPr lang="en-US" dirty="0"/>
              <a:t>Determination not often possible</a:t>
            </a:r>
          </a:p>
          <a:p>
            <a:pPr lvl="1"/>
            <a:r>
              <a:rPr lang="en-US" dirty="0"/>
              <a:t>Any characteristics that increase risk for HIV</a:t>
            </a:r>
          </a:p>
          <a:p>
            <a:pPr lvl="2"/>
            <a:r>
              <a:rPr lang="en-US" dirty="0"/>
              <a:t>Receptive anal sex</a:t>
            </a:r>
          </a:p>
          <a:p>
            <a:pPr lvl="2"/>
            <a:r>
              <a:rPr lang="en-US" dirty="0"/>
              <a:t>Injection drug use</a:t>
            </a:r>
          </a:p>
          <a:p>
            <a:pPr lvl="2"/>
            <a:r>
              <a:rPr lang="en-US" dirty="0"/>
              <a:t>Local epidemiology</a:t>
            </a:r>
          </a:p>
          <a:p>
            <a:pPr lvl="2"/>
            <a:r>
              <a:rPr lang="en-US" dirty="0"/>
              <a:t>Ejaculation</a:t>
            </a:r>
          </a:p>
          <a:p>
            <a:pPr lvl="2"/>
            <a:r>
              <a:rPr lang="en-US" dirty="0"/>
              <a:t>Exposure of mucous membranes</a:t>
            </a:r>
          </a:p>
          <a:p>
            <a:pPr lvl="1"/>
            <a:r>
              <a:rPr lang="en-US" dirty="0"/>
              <a:t>Time lapsed since event &lt;72 hours</a:t>
            </a:r>
          </a:p>
          <a:p>
            <a:pPr lvl="1"/>
            <a:r>
              <a:rPr lang="en-US" dirty="0"/>
              <a:t>Risks &amp; benefits</a:t>
            </a:r>
          </a:p>
          <a:p>
            <a:pPr lvl="2"/>
            <a:r>
              <a:rPr lang="en-US" dirty="0"/>
              <a:t>Severe adverse reactions are rare</a:t>
            </a:r>
          </a:p>
          <a:p>
            <a:pPr lvl="2"/>
            <a:endParaRPr lang="en-US" dirty="0"/>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79975212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351C55D-5705-4A22-86A9-79501BDA5887}"/>
              </a:ext>
            </a:extLst>
          </p:cNvPr>
          <p:cNvSpPr/>
          <p:nvPr/>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87"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6" name="TextBox 5">
            <a:extLst>
              <a:ext uri="{FF2B5EF4-FFF2-40B4-BE49-F238E27FC236}">
                <a16:creationId xmlns:a16="http://schemas.microsoft.com/office/drawing/2014/main" id="{1770DA2E-8C1B-4D4E-A123-B13DB7FEAB27}"/>
              </a:ext>
            </a:extLst>
          </p:cNvPr>
          <p:cNvSpPr txBox="1"/>
          <p:nvPr/>
        </p:nvSpPr>
        <p:spPr>
          <a:xfrm>
            <a:off x="8588562" y="241165"/>
            <a:ext cx="3765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65D13D-210D-7741-99FD-FE938200C5BF}" type="slidenum">
              <a:rPr kumimoji="0" lang="en-US" sz="10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1" i="0" u="none" strike="noStrike" kern="0" cap="none" spc="0" normalizeH="0" baseline="0" noProof="0" dirty="0">
              <a:ln>
                <a:noFill/>
              </a:ln>
              <a:solidFill>
                <a:srgbClr val="FFFFFF"/>
              </a:solidFill>
              <a:effectLst/>
              <a:uLnTx/>
              <a:uFillTx/>
              <a:latin typeface="Arial"/>
              <a:cs typeface="Arial"/>
              <a:sym typeface="Arial"/>
            </a:endParaRPr>
          </a:p>
        </p:txBody>
      </p:sp>
      <p:sp>
        <p:nvSpPr>
          <p:cNvPr id="9" name="TextBox 8">
            <a:extLst>
              <a:ext uri="{FF2B5EF4-FFF2-40B4-BE49-F238E27FC236}">
                <a16:creationId xmlns:a16="http://schemas.microsoft.com/office/drawing/2014/main" id="{124227D7-1E56-4419-94FF-086B6F5CBF7B}"/>
              </a:ext>
            </a:extLst>
          </p:cNvPr>
          <p:cNvSpPr txBox="1"/>
          <p:nvPr/>
        </p:nvSpPr>
        <p:spPr>
          <a:xfrm>
            <a:off x="0" y="6371176"/>
            <a:ext cx="3619500" cy="584775"/>
          </a:xfrm>
          <a:prstGeom prst="rect">
            <a:avLst/>
          </a:prstGeom>
          <a:noFill/>
        </p:spPr>
        <p:txBody>
          <a:bodyPr wrap="square">
            <a:spAutoFit/>
          </a:bodyPr>
          <a:lstStyle/>
          <a:p>
            <a:r>
              <a:rPr lang="en-US" sz="1000" dirty="0">
                <a:hlinkClick r:id="rId2"/>
              </a:rPr>
              <a:t>Sexual Assault and Abuse and STIs - STI Treatment Guidelines (cdc.gov)</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Picture 2" descr="FIGURE 1. Algorithm for evaluation and treatment of possible nonoccupational HIV exposures">
            <a:extLst>
              <a:ext uri="{FF2B5EF4-FFF2-40B4-BE49-F238E27FC236}">
                <a16:creationId xmlns:a16="http://schemas.microsoft.com/office/drawing/2014/main" id="{2BE643DC-5169-4C4A-A665-F0108AA08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0"/>
            <a:ext cx="857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B5570AA-EEC0-4B07-9F30-8BD51AAEFC79}"/>
              </a:ext>
            </a:extLst>
          </p:cNvPr>
          <p:cNvSpPr txBox="1"/>
          <p:nvPr/>
        </p:nvSpPr>
        <p:spPr>
          <a:xfrm>
            <a:off x="254000" y="519269"/>
            <a:ext cx="3623733" cy="1240853"/>
          </a:xfrm>
          <a:prstGeom prst="rect">
            <a:avLst/>
          </a:prstGeom>
          <a:noFill/>
        </p:spPr>
        <p:txBody>
          <a:bodyPr wrap="square">
            <a:spAutoFit/>
          </a:bodyPr>
          <a:lstStyle/>
          <a:p>
            <a:r>
              <a:rPr lang="en-US" b="1" i="0" dirty="0">
                <a:solidFill>
                  <a:srgbClr val="000000"/>
                </a:solidFill>
                <a:effectLst/>
                <a:latin typeface="+mn-lt"/>
              </a:rPr>
              <a:t>FIGURE 1. Algorithm for evaluation and treatment of possible nonoccupational HIV exposures</a:t>
            </a:r>
            <a:endParaRPr lang="en-US" dirty="0">
              <a:latin typeface="+mn-lt"/>
            </a:endParaRPr>
          </a:p>
        </p:txBody>
      </p:sp>
    </p:spTree>
    <p:extLst>
      <p:ext uri="{BB962C8B-B14F-4D97-AF65-F5344CB8AC3E}">
        <p14:creationId xmlns:p14="http://schemas.microsoft.com/office/powerpoint/2010/main" val="3947384284"/>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351C55D-5705-4A22-86A9-79501BDA5887}"/>
              </a:ext>
            </a:extLst>
          </p:cNvPr>
          <p:cNvSpPr/>
          <p:nvPr/>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87"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6" name="TextBox 5">
            <a:extLst>
              <a:ext uri="{FF2B5EF4-FFF2-40B4-BE49-F238E27FC236}">
                <a16:creationId xmlns:a16="http://schemas.microsoft.com/office/drawing/2014/main" id="{1770DA2E-8C1B-4D4E-A123-B13DB7FEAB27}"/>
              </a:ext>
            </a:extLst>
          </p:cNvPr>
          <p:cNvSpPr txBox="1"/>
          <p:nvPr/>
        </p:nvSpPr>
        <p:spPr>
          <a:xfrm>
            <a:off x="8588562" y="241165"/>
            <a:ext cx="3765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65D13D-210D-7741-99FD-FE938200C5BF}" type="slidenum">
              <a:rPr kumimoji="0" lang="en-US" sz="10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000" b="1" i="0" u="none" strike="noStrike" kern="0" cap="none" spc="0" normalizeH="0" baseline="0" noProof="0" dirty="0">
              <a:ln>
                <a:noFill/>
              </a:ln>
              <a:solidFill>
                <a:srgbClr val="FFFFFF"/>
              </a:solidFill>
              <a:effectLst/>
              <a:uLnTx/>
              <a:uFillTx/>
              <a:latin typeface="Arial"/>
              <a:cs typeface="Arial"/>
              <a:sym typeface="Arial"/>
            </a:endParaRPr>
          </a:p>
        </p:txBody>
      </p:sp>
      <p:pic>
        <p:nvPicPr>
          <p:cNvPr id="8" name="Picture 7">
            <a:extLst>
              <a:ext uri="{FF2B5EF4-FFF2-40B4-BE49-F238E27FC236}">
                <a16:creationId xmlns:a16="http://schemas.microsoft.com/office/drawing/2014/main" id="{F8B8F7F3-92FF-443D-9792-D75E3D3275E8}"/>
              </a:ext>
            </a:extLst>
          </p:cNvPr>
          <p:cNvPicPr>
            <a:picLocks noChangeAspect="1"/>
          </p:cNvPicPr>
          <p:nvPr/>
        </p:nvPicPr>
        <p:blipFill>
          <a:blip r:embed="rId2"/>
          <a:stretch>
            <a:fillRect/>
          </a:stretch>
        </p:blipFill>
        <p:spPr>
          <a:xfrm>
            <a:off x="1091708" y="0"/>
            <a:ext cx="7388213" cy="6858000"/>
          </a:xfrm>
          <a:prstGeom prst="rect">
            <a:avLst/>
          </a:prstGeom>
        </p:spPr>
      </p:pic>
    </p:spTree>
    <p:extLst>
      <p:ext uri="{BB962C8B-B14F-4D97-AF65-F5344CB8AC3E}">
        <p14:creationId xmlns:p14="http://schemas.microsoft.com/office/powerpoint/2010/main" val="4002891835"/>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nPEP Considerations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14528" y="1705203"/>
            <a:ext cx="8314944" cy="4904581"/>
          </a:xfrm>
        </p:spPr>
        <p:txBody>
          <a:bodyPr numCol="1"/>
          <a:lstStyle/>
          <a:p>
            <a:pPr lvl="1"/>
            <a:r>
              <a:rPr lang="en-US" dirty="0"/>
              <a:t>Reduces risk for acquiring HIV</a:t>
            </a:r>
          </a:p>
          <a:p>
            <a:pPr lvl="2"/>
            <a:r>
              <a:rPr lang="en-US" dirty="0"/>
              <a:t>Does not eliminate</a:t>
            </a:r>
          </a:p>
          <a:p>
            <a:pPr lvl="1"/>
            <a:r>
              <a:rPr lang="en-US" dirty="0"/>
              <a:t>Use is not limited to sexual assault scenarios</a:t>
            </a:r>
          </a:p>
          <a:p>
            <a:pPr lvl="2"/>
            <a:r>
              <a:rPr lang="en-US" dirty="0"/>
              <a:t>Shared injection drug use equipment</a:t>
            </a:r>
          </a:p>
          <a:p>
            <a:pPr lvl="2"/>
            <a:r>
              <a:rPr lang="en-US" dirty="0"/>
              <a:t>Consensual, condomless vaginal or anal sex with a partner with HIV or with an unknown HIV status</a:t>
            </a:r>
          </a:p>
          <a:p>
            <a:pPr lvl="2"/>
            <a:endParaRPr lang="en-US" dirty="0"/>
          </a:p>
          <a:p>
            <a:pPr lvl="1"/>
            <a:r>
              <a:rPr lang="en-US" dirty="0"/>
              <a:t>Most effective as soon as possible after exposure. Effectiveness drastically reduced &gt;72 hours</a:t>
            </a:r>
          </a:p>
          <a:p>
            <a:pPr lvl="2"/>
            <a:endParaRPr lang="en-US" dirty="0"/>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793705726"/>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normAutofit/>
          </a:bodyPr>
          <a:lstStyle/>
          <a:p>
            <a:r>
              <a:rPr lang="en-US" dirty="0"/>
              <a:t>Preferred nPEP Regimens for Adults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14528" y="1705203"/>
            <a:ext cx="8314944" cy="4904581"/>
          </a:xfrm>
        </p:spPr>
        <p:txBody>
          <a:bodyPr numCol="1"/>
          <a:lstStyle/>
          <a:p>
            <a:pPr marL="344487" indent="0">
              <a:buNone/>
            </a:pPr>
            <a:r>
              <a:rPr lang="en-US" i="1" dirty="0"/>
              <a:t>Tenofovir disoproxil fumarate </a:t>
            </a:r>
            <a:r>
              <a:rPr lang="en-US" dirty="0"/>
              <a:t>300mg with </a:t>
            </a:r>
            <a:r>
              <a:rPr lang="en-US" i="1" dirty="0"/>
              <a:t>Emtricitabine</a:t>
            </a:r>
            <a:r>
              <a:rPr lang="en-US" dirty="0"/>
              <a:t> 200mg (Truvada) by mouth once daily AND </a:t>
            </a:r>
            <a:r>
              <a:rPr lang="en-US" i="1" dirty="0"/>
              <a:t>Raltegravir</a:t>
            </a:r>
            <a:r>
              <a:rPr lang="en-US" dirty="0"/>
              <a:t> 400 mg (Isentress) by mouth twice daily </a:t>
            </a:r>
          </a:p>
          <a:p>
            <a:pPr marL="344487" indent="0">
              <a:buNone/>
            </a:pPr>
            <a:endParaRPr lang="en-US" sz="1400" dirty="0"/>
          </a:p>
          <a:p>
            <a:pPr marL="344487" indent="0" algn="ctr">
              <a:buNone/>
            </a:pPr>
            <a:r>
              <a:rPr lang="en-US" dirty="0"/>
              <a:t>OR</a:t>
            </a:r>
          </a:p>
          <a:p>
            <a:pPr marL="0" indent="0" algn="ctr">
              <a:buNone/>
            </a:pPr>
            <a:endParaRPr lang="en-US" sz="1400" dirty="0"/>
          </a:p>
          <a:p>
            <a:pPr marL="344487" indent="0">
              <a:buNone/>
            </a:pPr>
            <a:r>
              <a:rPr lang="en-US" i="1" dirty="0"/>
              <a:t>Tenofovir disoproxil fumarate </a:t>
            </a:r>
            <a:r>
              <a:rPr lang="en-US" dirty="0"/>
              <a:t>300mg with </a:t>
            </a:r>
            <a:r>
              <a:rPr lang="en-US" i="1" dirty="0"/>
              <a:t>Emtricitabine</a:t>
            </a:r>
            <a:r>
              <a:rPr lang="en-US" dirty="0"/>
              <a:t> 200mg (Truvada) by mouth once daily AND </a:t>
            </a:r>
            <a:r>
              <a:rPr lang="en-US" i="1" dirty="0"/>
              <a:t>Dolutegravir</a:t>
            </a:r>
            <a:r>
              <a:rPr lang="en-US" dirty="0"/>
              <a:t> 50 mg (Tivicay) by mouth once daily</a:t>
            </a:r>
          </a:p>
          <a:p>
            <a:pPr marL="676668" lvl="2" indent="0" algn="ctr">
              <a:buNone/>
            </a:pPr>
            <a:endParaRPr lang="en-US" dirty="0"/>
          </a:p>
          <a:p>
            <a:pPr marL="676668" lvl="2" indent="0">
              <a:buNone/>
            </a:pPr>
            <a:r>
              <a:rPr lang="en-US" dirty="0">
                <a:solidFill>
                  <a:schemeClr val="accent4"/>
                </a:solidFill>
              </a:rPr>
              <a:t>	Duration of Therapy: 28 days</a:t>
            </a:r>
          </a:p>
          <a:p>
            <a:pPr marL="676668" lvl="2" indent="0">
              <a:buNone/>
            </a:pPr>
            <a:endParaRPr lang="en-US" dirty="0"/>
          </a:p>
          <a:p>
            <a:pPr marL="676668" lvl="2" indent="0">
              <a:buNone/>
            </a:pPr>
            <a:endParaRPr lang="en-US" dirty="0"/>
          </a:p>
          <a:p>
            <a:pPr marL="676668" lvl="2" indent="0">
              <a:buNone/>
            </a:pPr>
            <a:endParaRPr lang="en-US" dirty="0"/>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441482143"/>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469D-4CFB-46E4-AA1E-0F70328AB7D4}"/>
              </a:ext>
            </a:extLst>
          </p:cNvPr>
          <p:cNvSpPr>
            <a:spLocks noGrp="1"/>
          </p:cNvSpPr>
          <p:nvPr>
            <p:ph type="title"/>
          </p:nvPr>
        </p:nvSpPr>
        <p:spPr/>
        <p:txBody>
          <a:bodyPr/>
          <a:lstStyle/>
          <a:p>
            <a:r>
              <a:rPr lang="en-US" dirty="0"/>
              <a:t>MDHHS 2021 Update</a:t>
            </a:r>
          </a:p>
        </p:txBody>
      </p:sp>
      <p:sp>
        <p:nvSpPr>
          <p:cNvPr id="3" name="Text Placeholder 2">
            <a:extLst>
              <a:ext uri="{FF2B5EF4-FFF2-40B4-BE49-F238E27FC236}">
                <a16:creationId xmlns:a16="http://schemas.microsoft.com/office/drawing/2014/main" id="{76D8DEBA-344C-4044-A61F-4912FA7DDB7B}"/>
              </a:ext>
            </a:extLst>
          </p:cNvPr>
          <p:cNvSpPr>
            <a:spLocks noGrp="1"/>
          </p:cNvSpPr>
          <p:nvPr>
            <p:ph type="body" sz="quarter" idx="11"/>
          </p:nvPr>
        </p:nvSpPr>
        <p:spPr>
          <a:xfrm>
            <a:off x="-41540" y="2050714"/>
            <a:ext cx="8904640" cy="2986087"/>
          </a:xfrm>
        </p:spPr>
        <p:txBody>
          <a:bodyPr/>
          <a:lstStyle/>
          <a:p>
            <a:pPr marL="344487" indent="0">
              <a:buNone/>
            </a:pPr>
            <a:r>
              <a:rPr lang="en-US" dirty="0"/>
              <a:t>Dolutegravir is recommended for pregnant or birthing persons</a:t>
            </a:r>
          </a:p>
        </p:txBody>
      </p:sp>
      <p:pic>
        <p:nvPicPr>
          <p:cNvPr id="4" name="Picture 3">
            <a:extLst>
              <a:ext uri="{FF2B5EF4-FFF2-40B4-BE49-F238E27FC236}">
                <a16:creationId xmlns:a16="http://schemas.microsoft.com/office/drawing/2014/main" id="{39AE44B5-CE65-4262-9A05-55249051D011}"/>
              </a:ext>
            </a:extLst>
          </p:cNvPr>
          <p:cNvPicPr>
            <a:picLocks noChangeAspect="1"/>
          </p:cNvPicPr>
          <p:nvPr/>
        </p:nvPicPr>
        <p:blipFill>
          <a:blip r:embed="rId2"/>
          <a:stretch>
            <a:fillRect/>
          </a:stretch>
        </p:blipFill>
        <p:spPr>
          <a:xfrm>
            <a:off x="-19222" y="2793248"/>
            <a:ext cx="9182443" cy="2146258"/>
          </a:xfrm>
          <a:prstGeom prst="rect">
            <a:avLst/>
          </a:prstGeom>
        </p:spPr>
      </p:pic>
      <p:sp>
        <p:nvSpPr>
          <p:cNvPr id="6" name="TextBox 5">
            <a:extLst>
              <a:ext uri="{FF2B5EF4-FFF2-40B4-BE49-F238E27FC236}">
                <a16:creationId xmlns:a16="http://schemas.microsoft.com/office/drawing/2014/main" id="{E8EAFDC1-A073-4E65-BA77-E252D8F0DB7C}"/>
              </a:ext>
            </a:extLst>
          </p:cNvPr>
          <p:cNvSpPr txBox="1"/>
          <p:nvPr/>
        </p:nvSpPr>
        <p:spPr>
          <a:xfrm>
            <a:off x="135464" y="5239514"/>
            <a:ext cx="4585648" cy="584775"/>
          </a:xfrm>
          <a:prstGeom prst="rect">
            <a:avLst/>
          </a:prstGeom>
          <a:noFill/>
        </p:spPr>
        <p:txBody>
          <a:bodyPr wrap="square">
            <a:spAutoFit/>
          </a:bodyPr>
          <a:lstStyle/>
          <a:p>
            <a:r>
              <a:rPr lang="en-US" sz="1600" dirty="0">
                <a:hlinkClick r:id="rId3"/>
              </a:rPr>
              <a:t>NYSDOH AI PEP to Prevent HIV Infection (hivguidelines.org)</a:t>
            </a:r>
            <a:endParaRPr lang="en-US" sz="1600" dirty="0"/>
          </a:p>
        </p:txBody>
      </p:sp>
      <p:sp>
        <p:nvSpPr>
          <p:cNvPr id="8" name="TextBox 7">
            <a:extLst>
              <a:ext uri="{FF2B5EF4-FFF2-40B4-BE49-F238E27FC236}">
                <a16:creationId xmlns:a16="http://schemas.microsoft.com/office/drawing/2014/main" id="{6270796D-F126-474C-9972-BBA182B5FAAF}"/>
              </a:ext>
            </a:extLst>
          </p:cNvPr>
          <p:cNvSpPr txBox="1"/>
          <p:nvPr/>
        </p:nvSpPr>
        <p:spPr>
          <a:xfrm>
            <a:off x="130178" y="6027002"/>
            <a:ext cx="4590934" cy="584775"/>
          </a:xfrm>
          <a:prstGeom prst="rect">
            <a:avLst/>
          </a:prstGeom>
          <a:noFill/>
        </p:spPr>
        <p:txBody>
          <a:bodyPr wrap="square">
            <a:spAutoFit/>
          </a:bodyPr>
          <a:lstStyle/>
          <a:p>
            <a:r>
              <a:rPr lang="en-US" sz="1600" dirty="0">
                <a:hlinkClick r:id="rId4"/>
              </a:rPr>
              <a:t>Resources for Care Providers - AIDS Institute Clinical Guidelines (hivguidelines.org)</a:t>
            </a:r>
            <a:endParaRPr lang="en-US" sz="1600" dirty="0"/>
          </a:p>
        </p:txBody>
      </p:sp>
    </p:spTree>
    <p:extLst>
      <p:ext uri="{BB962C8B-B14F-4D97-AF65-F5344CB8AC3E}">
        <p14:creationId xmlns:p14="http://schemas.microsoft.com/office/powerpoint/2010/main" val="2942145345"/>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351C55D-5705-4A22-86A9-79501BDA5887}"/>
              </a:ext>
            </a:extLst>
          </p:cNvPr>
          <p:cNvSpPr/>
          <p:nvPr/>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87"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6" name="TextBox 5">
            <a:extLst>
              <a:ext uri="{FF2B5EF4-FFF2-40B4-BE49-F238E27FC236}">
                <a16:creationId xmlns:a16="http://schemas.microsoft.com/office/drawing/2014/main" id="{1770DA2E-8C1B-4D4E-A123-B13DB7FEAB27}"/>
              </a:ext>
            </a:extLst>
          </p:cNvPr>
          <p:cNvSpPr txBox="1"/>
          <p:nvPr/>
        </p:nvSpPr>
        <p:spPr>
          <a:xfrm>
            <a:off x="8588562" y="241165"/>
            <a:ext cx="3765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65D13D-210D-7741-99FD-FE938200C5BF}" type="slidenum">
              <a:rPr kumimoji="0" lang="en-US" sz="10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0" cap="none" spc="0" normalizeH="0" baseline="0" noProof="0" dirty="0">
              <a:ln>
                <a:noFill/>
              </a:ln>
              <a:solidFill>
                <a:srgbClr val="FFFFFF"/>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98F3DA81-50B2-44E2-9C50-C73D534462E5}"/>
              </a:ext>
            </a:extLst>
          </p:cNvPr>
          <p:cNvPicPr>
            <a:picLocks noChangeAspect="1"/>
          </p:cNvPicPr>
          <p:nvPr/>
        </p:nvPicPr>
        <p:blipFill>
          <a:blip r:embed="rId2"/>
          <a:stretch>
            <a:fillRect/>
          </a:stretch>
        </p:blipFill>
        <p:spPr>
          <a:xfrm>
            <a:off x="642389" y="723522"/>
            <a:ext cx="7859222" cy="5410955"/>
          </a:xfrm>
          <a:prstGeom prst="rect">
            <a:avLst/>
          </a:prstGeom>
        </p:spPr>
      </p:pic>
      <p:sp>
        <p:nvSpPr>
          <p:cNvPr id="9" name="TextBox 8">
            <a:extLst>
              <a:ext uri="{FF2B5EF4-FFF2-40B4-BE49-F238E27FC236}">
                <a16:creationId xmlns:a16="http://schemas.microsoft.com/office/drawing/2014/main" id="{B9409FC6-FC9B-4E7A-A730-0D643C3584B3}"/>
              </a:ext>
            </a:extLst>
          </p:cNvPr>
          <p:cNvSpPr txBox="1"/>
          <p:nvPr/>
        </p:nvSpPr>
        <p:spPr>
          <a:xfrm>
            <a:off x="2122227" y="6478537"/>
            <a:ext cx="4572000" cy="379463"/>
          </a:xfrm>
          <a:prstGeom prst="rect">
            <a:avLst/>
          </a:prstGeom>
          <a:noFill/>
        </p:spPr>
        <p:txBody>
          <a:bodyPr wrap="square">
            <a:spAutoFit/>
          </a:bodyPr>
          <a:lstStyle/>
          <a:p>
            <a:pPr algn="ctr"/>
            <a:r>
              <a:rPr lang="en-US" dirty="0">
                <a:hlinkClick r:id="rId3"/>
              </a:rPr>
              <a:t>MDHHS nPEP Guidance (michigan.gov)</a:t>
            </a:r>
            <a:endParaRPr lang="en-US" dirty="0"/>
          </a:p>
        </p:txBody>
      </p:sp>
    </p:spTree>
    <p:extLst>
      <p:ext uri="{BB962C8B-B14F-4D97-AF65-F5344CB8AC3E}">
        <p14:creationId xmlns:p14="http://schemas.microsoft.com/office/powerpoint/2010/main" val="262347618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C812-F23E-4C83-B9D5-3A52025BE4D5}"/>
              </a:ext>
            </a:extLst>
          </p:cNvPr>
          <p:cNvSpPr>
            <a:spLocks noGrp="1"/>
          </p:cNvSpPr>
          <p:nvPr>
            <p:ph type="title"/>
          </p:nvPr>
        </p:nvSpPr>
        <p:spPr/>
        <p:txBody>
          <a:bodyPr/>
          <a:lstStyle/>
          <a:p>
            <a:r>
              <a:rPr lang="en-US" dirty="0"/>
              <a:t>Medication Access</a:t>
            </a:r>
          </a:p>
        </p:txBody>
      </p:sp>
      <p:sp>
        <p:nvSpPr>
          <p:cNvPr id="3" name="Text Placeholder 2">
            <a:extLst>
              <a:ext uri="{FF2B5EF4-FFF2-40B4-BE49-F238E27FC236}">
                <a16:creationId xmlns:a16="http://schemas.microsoft.com/office/drawing/2014/main" id="{C43080E5-3354-4678-9763-DCB1324A9C09}"/>
              </a:ext>
            </a:extLst>
          </p:cNvPr>
          <p:cNvSpPr>
            <a:spLocks noGrp="1"/>
          </p:cNvSpPr>
          <p:nvPr>
            <p:ph type="body" sz="quarter" idx="11"/>
          </p:nvPr>
        </p:nvSpPr>
        <p:spPr/>
        <p:txBody>
          <a:bodyPr/>
          <a:lstStyle/>
          <a:p>
            <a:r>
              <a:rPr lang="en-US" sz="2000" dirty="0"/>
              <a:t>Identify process to ensure prompt access to medication</a:t>
            </a:r>
          </a:p>
          <a:p>
            <a:r>
              <a:rPr lang="en-US" sz="2000" dirty="0"/>
              <a:t>Starter-pack 5-7 days</a:t>
            </a:r>
          </a:p>
          <a:p>
            <a:r>
              <a:rPr lang="en-US" sz="2000" dirty="0"/>
              <a:t>Relationship with pharmacies</a:t>
            </a:r>
          </a:p>
          <a:p>
            <a:pPr lvl="2"/>
            <a:r>
              <a:rPr lang="en-US" sz="2000" dirty="0"/>
              <a:t>HIV Specialty pharmacy</a:t>
            </a:r>
          </a:p>
          <a:p>
            <a:pPr lvl="2"/>
            <a:r>
              <a:rPr lang="en-US" sz="2000" dirty="0"/>
              <a:t>MedCart</a:t>
            </a:r>
          </a:p>
          <a:p>
            <a:pPr lvl="2"/>
            <a:r>
              <a:rPr lang="en-US" sz="2000" dirty="0"/>
              <a:t>Hospital pharmacy</a:t>
            </a:r>
          </a:p>
          <a:p>
            <a:r>
              <a:rPr lang="en-US" sz="2000" dirty="0">
                <a:hlinkClick r:id="rId2"/>
              </a:rPr>
              <a:t>Gilead Advancing Access® program</a:t>
            </a:r>
            <a:endParaRPr lang="en-US" sz="2000" dirty="0"/>
          </a:p>
          <a:p>
            <a:r>
              <a:rPr lang="en-US" sz="2000" dirty="0">
                <a:hlinkClick r:id="rId3"/>
              </a:rPr>
              <a:t>ViiV Healthcare ViiVConnect Savings Card (myviivcard.com)</a:t>
            </a:r>
            <a:endParaRPr lang="en-US" sz="2000" dirty="0"/>
          </a:p>
          <a:p>
            <a:pPr lvl="1"/>
            <a:r>
              <a:rPr lang="en-US" sz="2000" b="1" dirty="0">
                <a:hlinkClick r:id="rId4"/>
              </a:rPr>
              <a:t>1-844-588-3288</a:t>
            </a:r>
            <a:r>
              <a:rPr lang="en-US" sz="2000" dirty="0"/>
              <a:t> </a:t>
            </a:r>
          </a:p>
          <a:p>
            <a:r>
              <a:rPr lang="en-US" sz="2000" dirty="0">
                <a:hlinkClick r:id="rId5"/>
              </a:rPr>
              <a:t>Log in to Merck Connect</a:t>
            </a:r>
            <a:endParaRPr lang="en-US" sz="2000" dirty="0"/>
          </a:p>
          <a:p>
            <a:endParaRPr lang="en-US" dirty="0"/>
          </a:p>
        </p:txBody>
      </p:sp>
    </p:spTree>
    <p:extLst>
      <p:ext uri="{BB962C8B-B14F-4D97-AF65-F5344CB8AC3E}">
        <p14:creationId xmlns:p14="http://schemas.microsoft.com/office/powerpoint/2010/main" val="2851283574"/>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C812-F23E-4C83-B9D5-3A52025BE4D5}"/>
              </a:ext>
            </a:extLst>
          </p:cNvPr>
          <p:cNvSpPr>
            <a:spLocks noGrp="1"/>
          </p:cNvSpPr>
          <p:nvPr>
            <p:ph type="title"/>
          </p:nvPr>
        </p:nvSpPr>
        <p:spPr/>
        <p:txBody>
          <a:bodyPr/>
          <a:lstStyle/>
          <a:p>
            <a:r>
              <a:rPr lang="en-US" dirty="0"/>
              <a:t>Baseline Labs</a:t>
            </a:r>
          </a:p>
        </p:txBody>
      </p:sp>
      <p:sp>
        <p:nvSpPr>
          <p:cNvPr id="3" name="Text Placeholder 2">
            <a:extLst>
              <a:ext uri="{FF2B5EF4-FFF2-40B4-BE49-F238E27FC236}">
                <a16:creationId xmlns:a16="http://schemas.microsoft.com/office/drawing/2014/main" id="{C43080E5-3354-4678-9763-DCB1324A9C09}"/>
              </a:ext>
            </a:extLst>
          </p:cNvPr>
          <p:cNvSpPr>
            <a:spLocks noGrp="1"/>
          </p:cNvSpPr>
          <p:nvPr>
            <p:ph type="body" sz="quarter" idx="11"/>
          </p:nvPr>
        </p:nvSpPr>
        <p:spPr/>
        <p:txBody>
          <a:bodyPr/>
          <a:lstStyle/>
          <a:p>
            <a:r>
              <a:rPr lang="en-US" dirty="0"/>
              <a:t>HIV Ab/Ag testing</a:t>
            </a:r>
          </a:p>
          <a:p>
            <a:pPr lvl="2"/>
            <a:r>
              <a:rPr lang="en-US" dirty="0"/>
              <a:t>Rapid or expedited point of care testing when possible</a:t>
            </a:r>
          </a:p>
          <a:p>
            <a:pPr lvl="2"/>
            <a:r>
              <a:rPr lang="en-US" dirty="0"/>
              <a:t>Patient does not need test result prior to dispensing nPEP regimen</a:t>
            </a:r>
          </a:p>
          <a:p>
            <a:pPr lvl="2"/>
            <a:r>
              <a:rPr lang="en-US" dirty="0"/>
              <a:t>Declining HIV test  should not preclude initiation of nPEP</a:t>
            </a:r>
          </a:p>
          <a:p>
            <a:pPr lvl="1"/>
            <a:r>
              <a:rPr lang="en-US" dirty="0"/>
              <a:t>Serum creatinine</a:t>
            </a:r>
          </a:p>
          <a:p>
            <a:pPr lvl="1"/>
            <a:r>
              <a:rPr lang="en-US" dirty="0"/>
              <a:t>AST, ALT</a:t>
            </a:r>
          </a:p>
          <a:p>
            <a:endParaRPr lang="en-US" dirty="0"/>
          </a:p>
        </p:txBody>
      </p:sp>
    </p:spTree>
    <p:extLst>
      <p:ext uri="{BB962C8B-B14F-4D97-AF65-F5344CB8AC3E}">
        <p14:creationId xmlns:p14="http://schemas.microsoft.com/office/powerpoint/2010/main" val="3670101137"/>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C812-F23E-4C83-B9D5-3A52025BE4D5}"/>
              </a:ext>
            </a:extLst>
          </p:cNvPr>
          <p:cNvSpPr>
            <a:spLocks noGrp="1"/>
          </p:cNvSpPr>
          <p:nvPr>
            <p:ph type="title"/>
          </p:nvPr>
        </p:nvSpPr>
        <p:spPr/>
        <p:txBody>
          <a:bodyPr/>
          <a:lstStyle/>
          <a:p>
            <a:r>
              <a:rPr lang="en-US" dirty="0"/>
              <a:t>Patient Counseling </a:t>
            </a:r>
          </a:p>
        </p:txBody>
      </p:sp>
      <p:sp>
        <p:nvSpPr>
          <p:cNvPr id="3" name="Text Placeholder 2">
            <a:extLst>
              <a:ext uri="{FF2B5EF4-FFF2-40B4-BE49-F238E27FC236}">
                <a16:creationId xmlns:a16="http://schemas.microsoft.com/office/drawing/2014/main" id="{C43080E5-3354-4678-9763-DCB1324A9C09}"/>
              </a:ext>
            </a:extLst>
          </p:cNvPr>
          <p:cNvSpPr>
            <a:spLocks noGrp="1"/>
          </p:cNvSpPr>
          <p:nvPr>
            <p:ph type="body" sz="quarter" idx="11"/>
          </p:nvPr>
        </p:nvSpPr>
        <p:spPr/>
        <p:txBody>
          <a:bodyPr/>
          <a:lstStyle/>
          <a:p>
            <a:r>
              <a:rPr lang="en-US" dirty="0"/>
              <a:t>Individualized HIV risk assessment</a:t>
            </a:r>
          </a:p>
          <a:p>
            <a:r>
              <a:rPr lang="en-US" dirty="0"/>
              <a:t>Side effects of nPEP regimen</a:t>
            </a:r>
          </a:p>
          <a:p>
            <a:r>
              <a:rPr lang="en-US" dirty="0"/>
              <a:t>Duration of therapy</a:t>
            </a:r>
          </a:p>
          <a:p>
            <a:r>
              <a:rPr lang="en-US" dirty="0"/>
              <a:t>Baseline labs and follow-up schedule</a:t>
            </a:r>
          </a:p>
          <a:p>
            <a:r>
              <a:rPr lang="en-US" dirty="0"/>
              <a:t>Medication adherence</a:t>
            </a:r>
          </a:p>
          <a:p>
            <a:r>
              <a:rPr lang="en-US" dirty="0"/>
              <a:t>Plan to access 28-day supply</a:t>
            </a:r>
          </a:p>
          <a:p>
            <a:r>
              <a:rPr lang="en-US" dirty="0"/>
              <a:t>Caution in known impaired renal function  </a:t>
            </a:r>
          </a:p>
          <a:p>
            <a:pPr lvl="2"/>
            <a:r>
              <a:rPr lang="en-US" dirty="0"/>
              <a:t>Consult with Infectious Disease Specialist</a:t>
            </a:r>
          </a:p>
          <a:p>
            <a:endParaRPr lang="en-US" dirty="0"/>
          </a:p>
        </p:txBody>
      </p:sp>
    </p:spTree>
    <p:extLst>
      <p:ext uri="{BB962C8B-B14F-4D97-AF65-F5344CB8AC3E}">
        <p14:creationId xmlns:p14="http://schemas.microsoft.com/office/powerpoint/2010/main" val="109412209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468037" y="1006921"/>
            <a:ext cx="7886372" cy="648915"/>
          </a:xfrm>
        </p:spPr>
        <p:txBody>
          <a:bodyPr/>
          <a:lstStyle/>
          <a:p>
            <a:r>
              <a:rPr lang="en-US" dirty="0"/>
              <a:t>Disclaimer</a:t>
            </a:r>
          </a:p>
        </p:txBody>
      </p:sp>
      <p:sp>
        <p:nvSpPr>
          <p:cNvPr id="6" name="Text Placeholder 5"/>
          <p:cNvSpPr>
            <a:spLocks noGrp="1"/>
          </p:cNvSpPr>
          <p:nvPr>
            <p:ph type="body" sz="quarter" idx="11"/>
          </p:nvPr>
        </p:nvSpPr>
        <p:spPr>
          <a:xfrm>
            <a:off x="383185" y="1536567"/>
            <a:ext cx="8056075" cy="2986087"/>
          </a:xfrm>
        </p:spPr>
        <p:txBody>
          <a:bodyPr lIns="91440" tIns="45720" rIns="91440" bIns="45720" anchor="t"/>
          <a:lstStyle/>
          <a:p>
            <a:pPr marL="85090"/>
            <a:r>
              <a:rPr lang="en-US" dirty="0">
                <a:cs typeface="Arial"/>
              </a:rPr>
              <a:t>This program is partially supported by the Health Resources and Services Administration (HRSA) of the U.S. Department of Health and Human Services (HHS) as part of an award totaling </a:t>
            </a:r>
            <a:r>
              <a:rPr lang="en-US" dirty="0"/>
              <a:t>$4,198,345 </a:t>
            </a:r>
            <a:r>
              <a:rPr lang="en-US" dirty="0">
                <a:cs typeface="Arial"/>
              </a:rPr>
              <a:t>with zero percentage financed with nongovernmental sources. The contents are those of the author(s) and do not necessarily represent the official views of, nor an endorsement, by HRSA, HHS or the U.S. Government.</a:t>
            </a:r>
          </a:p>
          <a:p>
            <a:pPr marL="85090">
              <a:spcAft>
                <a:spcPts val="0"/>
              </a:spcAft>
            </a:pPr>
            <a:r>
              <a:rPr lang="en-US" dirty="0">
                <a:solidFill>
                  <a:srgbClr val="000000"/>
                </a:solidFill>
                <a:latin typeface="Arial" panose="020B0604020202020204" pitchFamily="34" charset="0"/>
              </a:rPr>
              <a:t>Funding for the AIDS Research and Education Center in the School of Medicine at Wayne State University is provided in part by Michigan Department of Health and Human Services (MDHHS) Division of </a:t>
            </a:r>
          </a:p>
          <a:p>
            <a:pPr marL="85090">
              <a:spcAft>
                <a:spcPts val="0"/>
              </a:spcAft>
            </a:pPr>
            <a:r>
              <a:rPr lang="en-US" dirty="0">
                <a:solidFill>
                  <a:srgbClr val="000000"/>
                </a:solidFill>
                <a:latin typeface="Arial" panose="020B0604020202020204" pitchFamily="34" charset="0"/>
              </a:rPr>
              <a:t>Communicable Diseases.</a:t>
            </a:r>
          </a:p>
          <a:p>
            <a:pPr marL="85090"/>
            <a:endParaRPr lang="en-US" dirty="0">
              <a:cs typeface="Arial"/>
            </a:endParaRPr>
          </a:p>
          <a:p>
            <a:pPr marL="85090"/>
            <a:endParaRPr lang="en-US" dirty="0">
              <a:cs typeface="Arial"/>
            </a:endParaRPr>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CD790-B3A6-43E6-9441-2DC13ABE40E0}"/>
              </a:ext>
            </a:extLst>
          </p:cNvPr>
          <p:cNvSpPr>
            <a:spLocks noGrp="1"/>
          </p:cNvSpPr>
          <p:nvPr>
            <p:ph type="title"/>
          </p:nvPr>
        </p:nvSpPr>
        <p:spPr/>
        <p:txBody>
          <a:bodyPr/>
          <a:lstStyle/>
          <a:p>
            <a:r>
              <a:rPr lang="en-US" dirty="0"/>
              <a:t>Side Effects</a:t>
            </a:r>
          </a:p>
        </p:txBody>
      </p:sp>
      <p:sp>
        <p:nvSpPr>
          <p:cNvPr id="3" name="Text Placeholder 2">
            <a:extLst>
              <a:ext uri="{FF2B5EF4-FFF2-40B4-BE49-F238E27FC236}">
                <a16:creationId xmlns:a16="http://schemas.microsoft.com/office/drawing/2014/main" id="{1DCFDFE3-A843-46A4-8B07-3A834DDC1D75}"/>
              </a:ext>
            </a:extLst>
          </p:cNvPr>
          <p:cNvSpPr>
            <a:spLocks noGrp="1"/>
          </p:cNvSpPr>
          <p:nvPr>
            <p:ph type="body" sz="quarter" idx="11"/>
          </p:nvPr>
        </p:nvSpPr>
        <p:spPr/>
        <p:txBody>
          <a:bodyPr/>
          <a:lstStyle/>
          <a:p>
            <a:r>
              <a:rPr lang="en-US" dirty="0"/>
              <a:t>Nausea </a:t>
            </a:r>
          </a:p>
          <a:p>
            <a:r>
              <a:rPr lang="en-US" dirty="0"/>
              <a:t>Vomiting </a:t>
            </a:r>
          </a:p>
          <a:p>
            <a:r>
              <a:rPr lang="en-US" dirty="0"/>
              <a:t>Diarrhea </a:t>
            </a:r>
          </a:p>
          <a:p>
            <a:r>
              <a:rPr lang="en-US" dirty="0"/>
              <a:t>Headache</a:t>
            </a:r>
          </a:p>
          <a:p>
            <a:r>
              <a:rPr lang="en-US" dirty="0"/>
              <a:t>Fatigue </a:t>
            </a:r>
          </a:p>
          <a:p>
            <a:r>
              <a:rPr lang="en-US" dirty="0"/>
              <a:t>Side effects are common, but usually mild and reversible when medication discontinued</a:t>
            </a:r>
          </a:p>
        </p:txBody>
      </p:sp>
    </p:spTree>
    <p:extLst>
      <p:ext uri="{BB962C8B-B14F-4D97-AF65-F5344CB8AC3E}">
        <p14:creationId xmlns:p14="http://schemas.microsoft.com/office/powerpoint/2010/main" val="19653196"/>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AA339-6E27-45FE-812E-46414024845F}"/>
              </a:ext>
            </a:extLst>
          </p:cNvPr>
          <p:cNvSpPr>
            <a:spLocks noGrp="1"/>
          </p:cNvSpPr>
          <p:nvPr>
            <p:ph type="title"/>
          </p:nvPr>
        </p:nvSpPr>
        <p:spPr/>
        <p:txBody>
          <a:bodyPr/>
          <a:lstStyle/>
          <a:p>
            <a:r>
              <a:rPr lang="en-US" dirty="0"/>
              <a:t>Adherence &amp; Administration </a:t>
            </a:r>
          </a:p>
        </p:txBody>
      </p:sp>
      <p:sp>
        <p:nvSpPr>
          <p:cNvPr id="3" name="Text Placeholder 2">
            <a:extLst>
              <a:ext uri="{FF2B5EF4-FFF2-40B4-BE49-F238E27FC236}">
                <a16:creationId xmlns:a16="http://schemas.microsoft.com/office/drawing/2014/main" id="{8BA761E5-157E-455E-BEF9-D20DDFD40510}"/>
              </a:ext>
            </a:extLst>
          </p:cNvPr>
          <p:cNvSpPr>
            <a:spLocks noGrp="1"/>
          </p:cNvSpPr>
          <p:nvPr>
            <p:ph type="body" sz="quarter" idx="11"/>
          </p:nvPr>
        </p:nvSpPr>
        <p:spPr/>
        <p:txBody>
          <a:bodyPr/>
          <a:lstStyle/>
          <a:p>
            <a:r>
              <a:rPr lang="en-US" dirty="0"/>
              <a:t>Effectiveness decreases when doses are missed</a:t>
            </a:r>
          </a:p>
          <a:p>
            <a:r>
              <a:rPr lang="en-US" dirty="0"/>
              <a:t>Take for full 28 days</a:t>
            </a:r>
          </a:p>
          <a:p>
            <a:pPr lvl="2"/>
            <a:r>
              <a:rPr lang="en-US" dirty="0"/>
              <a:t>Unless determined no HIV exposure occurred </a:t>
            </a:r>
          </a:p>
        </p:txBody>
      </p:sp>
    </p:spTree>
    <p:extLst>
      <p:ext uri="{BB962C8B-B14F-4D97-AF65-F5344CB8AC3E}">
        <p14:creationId xmlns:p14="http://schemas.microsoft.com/office/powerpoint/2010/main" val="80024783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C812-F23E-4C83-B9D5-3A52025BE4D5}"/>
              </a:ext>
            </a:extLst>
          </p:cNvPr>
          <p:cNvSpPr>
            <a:spLocks noGrp="1"/>
          </p:cNvSpPr>
          <p:nvPr>
            <p:ph type="title"/>
          </p:nvPr>
        </p:nvSpPr>
        <p:spPr/>
        <p:txBody>
          <a:bodyPr/>
          <a:lstStyle/>
          <a:p>
            <a:r>
              <a:rPr lang="en-US" dirty="0"/>
              <a:t>nPEP Follow-up</a:t>
            </a:r>
          </a:p>
        </p:txBody>
      </p:sp>
      <p:sp>
        <p:nvSpPr>
          <p:cNvPr id="3" name="Text Placeholder 2">
            <a:extLst>
              <a:ext uri="{FF2B5EF4-FFF2-40B4-BE49-F238E27FC236}">
                <a16:creationId xmlns:a16="http://schemas.microsoft.com/office/drawing/2014/main" id="{C43080E5-3354-4678-9763-DCB1324A9C09}"/>
              </a:ext>
            </a:extLst>
          </p:cNvPr>
          <p:cNvSpPr>
            <a:spLocks noGrp="1"/>
          </p:cNvSpPr>
          <p:nvPr>
            <p:ph type="body" sz="quarter" idx="11"/>
          </p:nvPr>
        </p:nvSpPr>
        <p:spPr/>
        <p:txBody>
          <a:bodyPr/>
          <a:lstStyle/>
          <a:p>
            <a:r>
              <a:rPr lang="en-US" dirty="0"/>
              <a:t>If assailant, sex partner, of needle-sharing partner found to be HIV negative, nPEP should be discontinued</a:t>
            </a:r>
          </a:p>
          <a:p>
            <a:r>
              <a:rPr lang="en-US" dirty="0"/>
              <a:t>Consider PrEP initiation</a:t>
            </a:r>
          </a:p>
          <a:p>
            <a:r>
              <a:rPr lang="en-US" dirty="0"/>
              <a:t>HIV Ab/Ag testing at 4-6 weeks and 3 months after exposure</a:t>
            </a:r>
          </a:p>
          <a:p>
            <a:r>
              <a:rPr lang="en-US" dirty="0"/>
              <a:t>May need to schedule early follow-up for ongoing counseling </a:t>
            </a:r>
          </a:p>
          <a:p>
            <a:endParaRPr lang="en-US" dirty="0"/>
          </a:p>
        </p:txBody>
      </p:sp>
    </p:spTree>
    <p:extLst>
      <p:ext uri="{BB962C8B-B14F-4D97-AF65-F5344CB8AC3E}">
        <p14:creationId xmlns:p14="http://schemas.microsoft.com/office/powerpoint/2010/main" val="3993062670"/>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CAD-A11A-CA45-A5AA-A99725168826}"/>
              </a:ext>
            </a:extLst>
          </p:cNvPr>
          <p:cNvSpPr>
            <a:spLocks noGrp="1"/>
          </p:cNvSpPr>
          <p:nvPr>
            <p:ph type="title"/>
          </p:nvPr>
        </p:nvSpPr>
        <p:spPr>
          <a:xfrm>
            <a:off x="1569551" y="2691240"/>
            <a:ext cx="6400800" cy="1143000"/>
          </a:xfrm>
        </p:spPr>
        <p:txBody>
          <a:bodyPr/>
          <a:lstStyle/>
          <a:p>
            <a:r>
              <a:rPr lang="en-US" dirty="0"/>
              <a:t>Summary</a:t>
            </a:r>
          </a:p>
        </p:txBody>
      </p:sp>
    </p:spTree>
    <p:extLst>
      <p:ext uri="{BB962C8B-B14F-4D97-AF65-F5344CB8AC3E}">
        <p14:creationId xmlns:p14="http://schemas.microsoft.com/office/powerpoint/2010/main" val="4219971538"/>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Questions</a:t>
            </a:r>
          </a:p>
        </p:txBody>
      </p:sp>
      <p:sp>
        <p:nvSpPr>
          <p:cNvPr id="6" name="Text Placeholder 5"/>
          <p:cNvSpPr>
            <a:spLocks noGrp="1"/>
          </p:cNvSpPr>
          <p:nvPr>
            <p:ph type="body" sz="quarter" idx="11"/>
          </p:nvPr>
        </p:nvSpPr>
        <p:spPr/>
        <p:txBody>
          <a:bodyPr/>
          <a:lstStyle/>
          <a:p>
            <a:pPr marL="517783" indent="-257175">
              <a:buFont typeface="Wingdings" panose="05000000000000000000" pitchFamily="2" charset="2"/>
              <a:buChar char="§"/>
            </a:pPr>
            <a:endParaRPr lang="en-US" dirty="0"/>
          </a:p>
          <a:p>
            <a:pPr marL="517783" indent="-257175">
              <a:buFont typeface="Wingdings" panose="05000000000000000000" pitchFamily="2" charset="2"/>
              <a:buChar char="§"/>
            </a:pPr>
            <a:endParaRPr lang="en-US" dirty="0"/>
          </a:p>
        </p:txBody>
      </p:sp>
    </p:spTree>
    <p:extLst>
      <p:ext uri="{BB962C8B-B14F-4D97-AF65-F5344CB8AC3E}">
        <p14:creationId xmlns:p14="http://schemas.microsoft.com/office/powerpoint/2010/main" val="2566077035"/>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Program Evaluation</a:t>
            </a:r>
          </a:p>
        </p:txBody>
      </p:sp>
      <p:sp>
        <p:nvSpPr>
          <p:cNvPr id="6" name="Text Placeholder 5"/>
          <p:cNvSpPr>
            <a:spLocks noGrp="1"/>
          </p:cNvSpPr>
          <p:nvPr>
            <p:ph type="body" sz="quarter" idx="11"/>
          </p:nvPr>
        </p:nvSpPr>
        <p:spPr>
          <a:xfrm>
            <a:off x="327325" y="1790182"/>
            <a:ext cx="8489349" cy="2986087"/>
          </a:xfrm>
        </p:spPr>
        <p:txBody>
          <a:bodyPr/>
          <a:lstStyle/>
          <a:p>
            <a:pPr marL="517783" indent="-257175">
              <a:buFont typeface="Wingdings" panose="05000000000000000000" pitchFamily="2" charset="2"/>
              <a:buChar char="§"/>
            </a:pPr>
            <a:r>
              <a:rPr lang="en-US" dirty="0"/>
              <a:t>MATEC Michigan thanks you for your participation in today’s program</a:t>
            </a:r>
          </a:p>
          <a:p>
            <a:pPr marL="517783" indent="-257175">
              <a:buFont typeface="Wingdings" panose="05000000000000000000" pitchFamily="2" charset="2"/>
              <a:buChar char="§"/>
            </a:pPr>
            <a:r>
              <a:rPr lang="en-US" dirty="0"/>
              <a:t>We appreciate all feedback and look forward to incorporating your suggestions into future programming</a:t>
            </a:r>
          </a:p>
          <a:p>
            <a:pPr marL="967736" lvl="2" indent="-385763">
              <a:lnSpc>
                <a:spcPct val="150000"/>
              </a:lnSpc>
              <a:buAutoNum type="arabicPeriod"/>
            </a:pPr>
            <a:r>
              <a:rPr lang="en-US" sz="2400" dirty="0"/>
              <a:t>Link in the chat box</a:t>
            </a:r>
          </a:p>
          <a:p>
            <a:pPr marL="967736" lvl="2" indent="-385763">
              <a:lnSpc>
                <a:spcPct val="150000"/>
              </a:lnSpc>
              <a:buAutoNum type="arabicPeriod"/>
            </a:pPr>
            <a:r>
              <a:rPr lang="en-US" sz="2400" dirty="0"/>
              <a:t>Scan the QR Code</a:t>
            </a:r>
          </a:p>
          <a:p>
            <a:pPr marL="967736" lvl="2" indent="-385763">
              <a:lnSpc>
                <a:spcPct val="150000"/>
              </a:lnSpc>
              <a:buAutoNum type="arabicPeriod"/>
            </a:pPr>
            <a:r>
              <a:rPr lang="en-US" sz="2400" dirty="0"/>
              <a:t>Link in your email</a:t>
            </a:r>
          </a:p>
          <a:p>
            <a:pPr marL="517783" indent="-257175">
              <a:buFont typeface="Wingdings" panose="05000000000000000000" pitchFamily="2" charset="2"/>
              <a:buChar char="§"/>
            </a:pPr>
            <a:endParaRPr lang="en-US" sz="2000" dirty="0"/>
          </a:p>
        </p:txBody>
      </p:sp>
      <p:pic>
        <p:nvPicPr>
          <p:cNvPr id="4" name="Picture 3">
            <a:extLst>
              <a:ext uri="{FF2B5EF4-FFF2-40B4-BE49-F238E27FC236}">
                <a16:creationId xmlns:a16="http://schemas.microsoft.com/office/drawing/2014/main" id="{22AA93FE-8D12-4FAE-BA4F-6FC850149634}"/>
              </a:ext>
            </a:extLst>
          </p:cNvPr>
          <p:cNvPicPr>
            <a:picLocks noChangeAspect="1"/>
          </p:cNvPicPr>
          <p:nvPr/>
        </p:nvPicPr>
        <p:blipFill>
          <a:blip r:embed="rId2"/>
          <a:stretch>
            <a:fillRect/>
          </a:stretch>
        </p:blipFill>
        <p:spPr>
          <a:xfrm>
            <a:off x="4572000" y="3558554"/>
            <a:ext cx="2435429" cy="2435429"/>
          </a:xfrm>
          <a:prstGeom prst="rect">
            <a:avLst/>
          </a:prstGeom>
        </p:spPr>
      </p:pic>
    </p:spTree>
    <p:extLst>
      <p:ext uri="{BB962C8B-B14F-4D97-AF65-F5344CB8AC3E}">
        <p14:creationId xmlns:p14="http://schemas.microsoft.com/office/powerpoint/2010/main" val="3064864778"/>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E215-4957-46FC-874F-7FD0E05E42FF}"/>
              </a:ext>
            </a:extLst>
          </p:cNvPr>
          <p:cNvSpPr>
            <a:spLocks noGrp="1"/>
          </p:cNvSpPr>
          <p:nvPr>
            <p:ph type="title"/>
          </p:nvPr>
        </p:nvSpPr>
        <p:spPr>
          <a:xfrm>
            <a:off x="291316" y="744413"/>
            <a:ext cx="7886372" cy="648915"/>
          </a:xfrm>
        </p:spPr>
        <p:txBody>
          <a:bodyPr/>
          <a:lstStyle/>
          <a:p>
            <a:r>
              <a:rPr lang="en-US" dirty="0"/>
              <a:t>Continuing Medical Education</a:t>
            </a:r>
          </a:p>
        </p:txBody>
      </p:sp>
      <p:sp>
        <p:nvSpPr>
          <p:cNvPr id="7" name="TextBox 6">
            <a:extLst>
              <a:ext uri="{FF2B5EF4-FFF2-40B4-BE49-F238E27FC236}">
                <a16:creationId xmlns:a16="http://schemas.microsoft.com/office/drawing/2014/main" id="{C4BEFE8E-EDEC-498B-9E44-2800B8B25013}"/>
              </a:ext>
            </a:extLst>
          </p:cNvPr>
          <p:cNvSpPr txBox="1"/>
          <p:nvPr/>
        </p:nvSpPr>
        <p:spPr>
          <a:xfrm>
            <a:off x="545223" y="1393328"/>
            <a:ext cx="8053554" cy="1760034"/>
          </a:xfrm>
          <a:prstGeom prst="rect">
            <a:avLst/>
          </a:prstGeom>
          <a:noFill/>
        </p:spPr>
        <p:txBody>
          <a:bodyPr wrap="square">
            <a:spAutoFit/>
          </a:bodyPr>
          <a:lstStyle/>
          <a:p>
            <a:pPr algn="ctr">
              <a:spcAft>
                <a:spcPts val="600"/>
              </a:spcAft>
            </a:pPr>
            <a:r>
              <a:rPr lang="en-US" sz="2800" b="1" dirty="0">
                <a:effectLst/>
                <a:latin typeface="+mn-lt"/>
                <a:ea typeface="Calibri" panose="020F0502020204030204" pitchFamily="34" charset="0"/>
                <a:cs typeface="Times New Roman" panose="02020603050405020304" pitchFamily="18" charset="0"/>
              </a:rPr>
              <a:t>February 24, 2022</a:t>
            </a:r>
            <a:br>
              <a:rPr lang="en-US" sz="2800" b="1" dirty="0">
                <a:effectLst/>
                <a:latin typeface="+mn-lt"/>
                <a:ea typeface="Calibri" panose="020F0502020204030204" pitchFamily="34" charset="0"/>
                <a:cs typeface="Times New Roman" panose="02020603050405020304" pitchFamily="18" charset="0"/>
              </a:rPr>
            </a:br>
            <a:r>
              <a:rPr lang="en-US" dirty="0">
                <a:latin typeface="+mn-lt"/>
              </a:rPr>
              <a:t>PrEP &amp; nPEP: 2021 CDC &amp; MDHHS Clinical Guideline Update</a:t>
            </a:r>
          </a:p>
          <a:p>
            <a:pPr algn="ctr">
              <a:lnSpc>
                <a:spcPct val="107000"/>
              </a:lnSpc>
              <a:spcAft>
                <a:spcPts val="600"/>
              </a:spcAft>
            </a:pPr>
            <a:r>
              <a:rPr lang="en-US" sz="2800" b="1" dirty="0">
                <a:effectLst/>
                <a:latin typeface="+mn-lt"/>
                <a:ea typeface="Calibri" panose="020F0502020204030204" pitchFamily="34" charset="0"/>
                <a:cs typeface="Times New Roman" panose="02020603050405020304" pitchFamily="18" charset="0"/>
              </a:rPr>
              <a:t> Activity Code:</a:t>
            </a:r>
            <a:br>
              <a:rPr lang="en-US" sz="2800" b="1" dirty="0">
                <a:effectLst/>
                <a:latin typeface="+mn-lt"/>
                <a:ea typeface="Calibri" panose="020F0502020204030204" pitchFamily="34" charset="0"/>
                <a:cs typeface="Times New Roman" panose="02020603050405020304" pitchFamily="18" charset="0"/>
              </a:rPr>
            </a:br>
            <a:r>
              <a:rPr lang="en-US" sz="2800" b="1" dirty="0">
                <a:effectLst/>
                <a:latin typeface="+mn-lt"/>
                <a:ea typeface="Calibri" panose="020F0502020204030204" pitchFamily="34" charset="0"/>
                <a:cs typeface="Times New Roman" panose="02020603050405020304" pitchFamily="18" charset="0"/>
              </a:rPr>
              <a:t> </a:t>
            </a:r>
            <a:r>
              <a:rPr lang="en-US" sz="2800" dirty="0"/>
              <a:t>190253</a:t>
            </a:r>
            <a:r>
              <a:rPr lang="en-US" sz="1800"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7BAFBD9-CDAC-4457-9673-A7BF90C74918}"/>
              </a:ext>
            </a:extLst>
          </p:cNvPr>
          <p:cNvSpPr txBox="1"/>
          <p:nvPr/>
        </p:nvSpPr>
        <p:spPr>
          <a:xfrm>
            <a:off x="748516" y="3261220"/>
            <a:ext cx="8395484" cy="3308598"/>
          </a:xfrm>
          <a:prstGeom prst="rect">
            <a:avLst/>
          </a:prstGeom>
          <a:noFill/>
        </p:spPr>
        <p:txBody>
          <a:bodyPr wrap="square">
            <a:spAutoFit/>
          </a:bodyPr>
          <a:lstStyle/>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Using your designated phone number in our CME Tracker System please visit:</a:t>
            </a:r>
          </a:p>
          <a:p>
            <a:pPr marL="736278" marR="0" lvl="2" indent="-342900" algn="l" defTabSz="1218915" rtl="0" eaLnBrk="1" fontAlgn="auto" latinLnBrk="0" hangingPunct="1">
              <a:lnSpc>
                <a:spcPct val="100000"/>
              </a:lnSpc>
              <a:spcBef>
                <a:spcPts val="0"/>
              </a:spcBef>
              <a:spcAft>
                <a:spcPts val="600"/>
              </a:spcAft>
              <a:buClr>
                <a:srgbClr val="D6201A"/>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WWW.CME.MED.WAYNE.EDU </a:t>
            </a:r>
          </a:p>
          <a:p>
            <a:pPr marL="736278" marR="0" lvl="2" indent="-342900" algn="l" defTabSz="1218915" rtl="0" eaLnBrk="1" fontAlgn="auto" latinLnBrk="0" hangingPunct="1">
              <a:lnSpc>
                <a:spcPct val="100000"/>
              </a:lnSpc>
              <a:spcBef>
                <a:spcPts val="0"/>
              </a:spcBef>
              <a:spcAft>
                <a:spcPts val="600"/>
              </a:spcAft>
              <a:buClr>
                <a:srgbClr val="D6201A"/>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Click on “Activity Check-in” </a:t>
            </a:r>
          </a:p>
          <a:p>
            <a:pPr marL="736278" marR="0" lvl="2" indent="-342900" algn="l" defTabSz="1218915" rtl="0" eaLnBrk="1" fontAlgn="auto" latinLnBrk="0" hangingPunct="1">
              <a:lnSpc>
                <a:spcPct val="100000"/>
              </a:lnSpc>
              <a:spcBef>
                <a:spcPts val="0"/>
              </a:spcBef>
              <a:spcAft>
                <a:spcPts val="600"/>
              </a:spcAft>
              <a:buClr>
                <a:srgbClr val="D6201A"/>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Enter Cellphone Number and Activity Code (above)</a:t>
            </a:r>
          </a:p>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You have 7 days from the start of the conference to claim credit. </a:t>
            </a:r>
          </a:p>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1" i="0" u="none" strike="noStrike" kern="1200" cap="none" spc="0" normalizeH="0" baseline="0" noProof="0" dirty="0">
                <a:ln>
                  <a:noFill/>
                </a:ln>
                <a:solidFill>
                  <a:srgbClr val="D6201A"/>
                </a:solidFill>
                <a:effectLst/>
                <a:uLnTx/>
                <a:uFillTx/>
                <a:latin typeface="Arial" panose="020B0604020202020204"/>
                <a:ea typeface="+mn-ea"/>
                <a:cs typeface="Arial" pitchFamily="34" charset="0"/>
              </a:rPr>
              <a:t>Landlines will not work with system. Cell phone is required</a:t>
            </a:r>
          </a:p>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1" i="0" u="none" strike="noStrike" kern="1200" cap="none" spc="0" normalizeH="0" baseline="0" noProof="0" dirty="0">
                <a:ln>
                  <a:noFill/>
                </a:ln>
                <a:solidFill>
                  <a:srgbClr val="D6201A"/>
                </a:solidFill>
                <a:effectLst/>
                <a:uLnTx/>
                <a:uFillTx/>
                <a:latin typeface="Arial" panose="020B0604020202020204"/>
                <a:ea typeface="+mn-ea"/>
                <a:cs typeface="Arial" pitchFamily="34" charset="0"/>
              </a:rPr>
              <a:t>If you are unable to claim credit, please update your CME account.</a:t>
            </a:r>
          </a:p>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Contact CME for questions: dcme@med.wayne.edu </a:t>
            </a:r>
          </a:p>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or ea6178@wayne.edu </a:t>
            </a:r>
          </a:p>
        </p:txBody>
      </p:sp>
    </p:spTree>
    <p:extLst>
      <p:ext uri="{BB962C8B-B14F-4D97-AF65-F5344CB8AC3E}">
        <p14:creationId xmlns:p14="http://schemas.microsoft.com/office/powerpoint/2010/main" val="2096022498"/>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Continuing Nursing Education</a:t>
            </a:r>
          </a:p>
        </p:txBody>
      </p:sp>
      <p:sp>
        <p:nvSpPr>
          <p:cNvPr id="6" name="Text Placeholder 5"/>
          <p:cNvSpPr>
            <a:spLocks noGrp="1"/>
          </p:cNvSpPr>
          <p:nvPr>
            <p:ph type="body" sz="quarter" idx="11"/>
          </p:nvPr>
        </p:nvSpPr>
        <p:spPr>
          <a:xfrm>
            <a:off x="468038" y="1935956"/>
            <a:ext cx="8489349" cy="2986087"/>
          </a:xfrm>
        </p:spPr>
        <p:txBody>
          <a:bodyPr/>
          <a:lstStyle/>
          <a:p>
            <a:pPr marL="517783" indent="-257175">
              <a:buFont typeface="Wingdings" panose="05000000000000000000" pitchFamily="2" charset="2"/>
              <a:buChar char="§"/>
            </a:pPr>
            <a:r>
              <a:rPr lang="en-US" dirty="0"/>
              <a:t>A record of your attendance today has been made</a:t>
            </a:r>
          </a:p>
          <a:p>
            <a:pPr marL="517783" indent="-257175">
              <a:buFont typeface="Wingdings" panose="05000000000000000000" pitchFamily="2" charset="2"/>
              <a:buChar char="§"/>
            </a:pPr>
            <a:r>
              <a:rPr lang="en-US" dirty="0"/>
              <a:t>A certificate awarding contact hours for today’s program will be sent to the email you used during registration</a:t>
            </a:r>
          </a:p>
          <a:p>
            <a:pPr marL="517783" indent="-257175">
              <a:buFont typeface="Wingdings" panose="05000000000000000000" pitchFamily="2" charset="2"/>
              <a:buChar char="§"/>
            </a:pPr>
            <a:r>
              <a:rPr lang="en-US" dirty="0"/>
              <a:t>Please contact </a:t>
            </a:r>
            <a:r>
              <a:rPr lang="en-US" dirty="0">
                <a:hlinkClick r:id="rId2"/>
              </a:rPr>
              <a:t>MATECMichigan@gmail.com</a:t>
            </a:r>
            <a:r>
              <a:rPr lang="en-US" dirty="0"/>
              <a:t> with any continuing education questions</a:t>
            </a:r>
          </a:p>
        </p:txBody>
      </p:sp>
    </p:spTree>
    <p:extLst>
      <p:ext uri="{BB962C8B-B14F-4D97-AF65-F5344CB8AC3E}">
        <p14:creationId xmlns:p14="http://schemas.microsoft.com/office/powerpoint/2010/main" val="1393299995"/>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MATEC Michigan</a:t>
            </a:r>
          </a:p>
        </p:txBody>
      </p:sp>
      <p:sp>
        <p:nvSpPr>
          <p:cNvPr id="6" name="Text Placeholder 5"/>
          <p:cNvSpPr>
            <a:spLocks noGrp="1"/>
          </p:cNvSpPr>
          <p:nvPr>
            <p:ph type="body" sz="quarter" idx="11"/>
          </p:nvPr>
        </p:nvSpPr>
        <p:spPr>
          <a:xfrm>
            <a:off x="468039" y="1807736"/>
            <a:ext cx="7886372" cy="2986087"/>
          </a:xfrm>
        </p:spPr>
        <p:txBody>
          <a:bodyPr/>
          <a:lstStyle/>
          <a:p>
            <a:pPr algn="ctr"/>
            <a:r>
              <a:rPr lang="en-US" b="0" i="0" dirty="0">
                <a:effectLst/>
              </a:rPr>
              <a:t>2727 Second Avenue</a:t>
            </a:r>
          </a:p>
          <a:p>
            <a:pPr algn="ctr"/>
            <a:r>
              <a:rPr lang="en-US" b="0" i="0" dirty="0">
                <a:effectLst/>
              </a:rPr>
              <a:t>Suite 138</a:t>
            </a:r>
          </a:p>
          <a:p>
            <a:pPr algn="ctr"/>
            <a:r>
              <a:rPr lang="en-US" b="0" i="0" dirty="0">
                <a:effectLst/>
              </a:rPr>
              <a:t>Detroit, Michigan 48201</a:t>
            </a:r>
          </a:p>
          <a:p>
            <a:pPr algn="ctr"/>
            <a:r>
              <a:rPr lang="en-US" b="0" i="0" dirty="0">
                <a:effectLst/>
              </a:rPr>
              <a:t>Phone: 313-962-2000</a:t>
            </a:r>
          </a:p>
          <a:p>
            <a:pPr algn="ctr"/>
            <a:r>
              <a:rPr lang="en-US" b="0" i="0" dirty="0">
                <a:effectLst/>
              </a:rPr>
              <a:t>Urgent Consultation: 313-408-3483</a:t>
            </a:r>
          </a:p>
          <a:p>
            <a:pPr algn="ctr"/>
            <a:r>
              <a:rPr lang="en-US" b="0" i="0" dirty="0">
                <a:effectLst/>
              </a:rPr>
              <a:t>Fax:  313-962-4444</a:t>
            </a:r>
          </a:p>
          <a:p>
            <a:pPr algn="ctr"/>
            <a:r>
              <a:rPr lang="en-US" dirty="0"/>
              <a:t>Email: </a:t>
            </a:r>
            <a:r>
              <a:rPr lang="en-US" dirty="0">
                <a:hlinkClick r:id="rId2"/>
              </a:rPr>
              <a:t>MATECMichigan@gmail.com</a:t>
            </a:r>
            <a:r>
              <a:rPr lang="en-US" dirty="0"/>
              <a:t> </a:t>
            </a:r>
            <a:endParaRPr lang="en-US" b="0" i="0" dirty="0">
              <a:effectLst/>
            </a:endParaRPr>
          </a:p>
        </p:txBody>
      </p:sp>
    </p:spTree>
    <p:extLst>
      <p:ext uri="{BB962C8B-B14F-4D97-AF65-F5344CB8AC3E}">
        <p14:creationId xmlns:p14="http://schemas.microsoft.com/office/powerpoint/2010/main" val="2979613516"/>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Speaker Resources</a:t>
            </a:r>
          </a:p>
        </p:txBody>
      </p:sp>
      <p:sp>
        <p:nvSpPr>
          <p:cNvPr id="6" name="Text Placeholder 5"/>
          <p:cNvSpPr>
            <a:spLocks noGrp="1"/>
          </p:cNvSpPr>
          <p:nvPr>
            <p:ph type="body" sz="quarter" idx="11"/>
          </p:nvPr>
        </p:nvSpPr>
        <p:spPr>
          <a:xfrm>
            <a:off x="468039" y="1695593"/>
            <a:ext cx="7886372" cy="2986087"/>
          </a:xfrm>
        </p:spPr>
        <p:txBody>
          <a:bodyPr/>
          <a:lstStyle/>
          <a:p>
            <a:pPr marL="517783" indent="-257175">
              <a:buFont typeface="Wingdings" panose="05000000000000000000" pitchFamily="2" charset="2"/>
              <a:buChar char="§"/>
            </a:pPr>
            <a:r>
              <a:rPr lang="en-US" sz="2000" dirty="0"/>
              <a:t>Pediatric Exposures in Michigan</a:t>
            </a:r>
          </a:p>
          <a:p>
            <a:pPr marL="846973" lvl="2" indent="-257175">
              <a:buFont typeface="Wingdings" panose="05000000000000000000" pitchFamily="2" charset="2"/>
              <a:buChar char="§"/>
            </a:pPr>
            <a:r>
              <a:rPr lang="en-US" sz="2000" dirty="0"/>
              <a:t>Contact Elizabeth Secord, MD, Wayne Pediatrics</a:t>
            </a:r>
          </a:p>
          <a:p>
            <a:pPr marL="1304181" lvl="3" indent="-257175">
              <a:buFont typeface="Wingdings" panose="05000000000000000000" pitchFamily="2" charset="2"/>
              <a:buChar char="§"/>
            </a:pPr>
            <a:r>
              <a:rPr lang="en-US" sz="2000" dirty="0"/>
              <a:t>esecord@med.wayne.edu</a:t>
            </a:r>
          </a:p>
          <a:p>
            <a:pPr marL="1304181" lvl="3" indent="-257175">
              <a:buFont typeface="Wingdings" panose="05000000000000000000" pitchFamily="2" charset="2"/>
              <a:buChar char="§"/>
            </a:pPr>
            <a:r>
              <a:rPr lang="en-US" sz="2000" dirty="0"/>
              <a:t>Consultation Line (24/7) : 248-840-4785</a:t>
            </a:r>
          </a:p>
          <a:p>
            <a:pPr marL="517783" indent="-257175">
              <a:buFont typeface="Wingdings" panose="05000000000000000000" pitchFamily="2" charset="2"/>
              <a:buChar char="§"/>
            </a:pPr>
            <a:r>
              <a:rPr lang="en-US" sz="2000" dirty="0"/>
              <a:t>MDHHS / Henry Ford HIV Consultation Line</a:t>
            </a:r>
          </a:p>
          <a:p>
            <a:pPr marL="846973" lvl="2" indent="-257175">
              <a:buFont typeface="Wingdings" panose="05000000000000000000" pitchFamily="2" charset="2"/>
              <a:buChar char="§"/>
            </a:pPr>
            <a:r>
              <a:rPr lang="en-US" sz="2000" dirty="0"/>
              <a:t>313-575-0332</a:t>
            </a:r>
          </a:p>
          <a:p>
            <a:pPr marL="517783" indent="-257175">
              <a:buFont typeface="Wingdings" panose="05000000000000000000" pitchFamily="2" charset="2"/>
              <a:buChar char="§"/>
            </a:pPr>
            <a:r>
              <a:rPr lang="en-US" sz="2000" dirty="0"/>
              <a:t>MATEC Michigan </a:t>
            </a:r>
          </a:p>
          <a:p>
            <a:pPr marL="846973" lvl="2" indent="-257175">
              <a:buFont typeface="Wingdings" panose="05000000000000000000" pitchFamily="2" charset="2"/>
              <a:buChar char="§"/>
            </a:pPr>
            <a:r>
              <a:rPr lang="en-US" sz="2000" dirty="0"/>
              <a:t>24/7 Consultation line: 313-480-3483</a:t>
            </a:r>
          </a:p>
          <a:p>
            <a:pPr marL="517783" indent="-257175">
              <a:buFont typeface="Wingdings" panose="05000000000000000000" pitchFamily="2" charset="2"/>
              <a:buChar char="§"/>
            </a:pPr>
            <a:r>
              <a:rPr lang="en-US" sz="2000" dirty="0"/>
              <a:t>National PEPline</a:t>
            </a:r>
          </a:p>
          <a:p>
            <a:pPr marL="846973" lvl="2" indent="-257175">
              <a:buFont typeface="Wingdings" panose="05000000000000000000" pitchFamily="2" charset="2"/>
              <a:buChar char="§"/>
            </a:pPr>
            <a:r>
              <a:rPr lang="fr-FR" sz="2000" dirty="0">
                <a:hlinkClick r:id="rId2"/>
              </a:rPr>
              <a:t>PEP: Post-Exposure Prophylaxis | National Clinician Consultation Center (ucsf.edu)</a:t>
            </a:r>
            <a:endParaRPr lang="fr-FR" sz="2000" dirty="0"/>
          </a:p>
          <a:p>
            <a:pPr marL="846973" lvl="2" indent="-257175">
              <a:buFont typeface="Wingdings" panose="05000000000000000000" pitchFamily="2" charset="2"/>
              <a:buChar char="§"/>
            </a:pPr>
            <a:r>
              <a:rPr lang="en-US" sz="2000" dirty="0"/>
              <a:t>1-888-448-4911</a:t>
            </a:r>
          </a:p>
          <a:p>
            <a:pPr marL="846973" lvl="2" indent="-257175">
              <a:buFont typeface="Wingdings" panose="05000000000000000000" pitchFamily="2" charset="2"/>
              <a:buChar char="§"/>
            </a:pPr>
            <a:endParaRPr lang="en-US" sz="2000" dirty="0"/>
          </a:p>
          <a:p>
            <a:pPr marL="517783" indent="-257175">
              <a:buFont typeface="Wingdings" panose="05000000000000000000" pitchFamily="2" charset="2"/>
              <a:buChar char="§"/>
            </a:pPr>
            <a:endParaRPr lang="en-US" dirty="0"/>
          </a:p>
        </p:txBody>
      </p:sp>
    </p:spTree>
    <p:extLst>
      <p:ext uri="{BB962C8B-B14F-4D97-AF65-F5344CB8AC3E}">
        <p14:creationId xmlns:p14="http://schemas.microsoft.com/office/powerpoint/2010/main" val="405992818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sz="3200" dirty="0"/>
              <a:t>MATEC Michigan</a:t>
            </a:r>
          </a:p>
        </p:txBody>
      </p:sp>
      <p:sp>
        <p:nvSpPr>
          <p:cNvPr id="6" name="Text Placeholder 5"/>
          <p:cNvSpPr>
            <a:spLocks noGrp="1"/>
          </p:cNvSpPr>
          <p:nvPr>
            <p:ph type="body" sz="quarter" idx="11"/>
          </p:nvPr>
        </p:nvSpPr>
        <p:spPr>
          <a:xfrm>
            <a:off x="468040" y="1695595"/>
            <a:ext cx="7886372" cy="2986087"/>
          </a:xfrm>
        </p:spPr>
        <p:txBody>
          <a:bodyPr/>
          <a:lstStyle/>
          <a:p>
            <a:pPr marL="0"/>
            <a:r>
              <a:rPr lang="en-US" sz="2400" dirty="0">
                <a:latin typeface="Arial" panose="020B0604020202020204" pitchFamily="34" charset="0"/>
              </a:rPr>
              <a:t>The Michigan site of the Midwest AIDS Education and Training Center (MATEC) is located in Detroit at Wayne State University School of Medicine, Division of Infectious Diseases. </a:t>
            </a:r>
          </a:p>
          <a:p>
            <a:pPr marL="0"/>
            <a:endParaRPr lang="en-US" sz="1200" dirty="0">
              <a:latin typeface="Arial" panose="020B0604020202020204" pitchFamily="34" charset="0"/>
            </a:endParaRPr>
          </a:p>
          <a:p>
            <a:pPr marL="0"/>
            <a:r>
              <a:rPr lang="en-US" sz="2400" dirty="0">
                <a:latin typeface="Arial" panose="020B0604020202020204" pitchFamily="34" charset="0"/>
              </a:rPr>
              <a:t>MATEC Michigan’s mission is to increase the number of health care professionals who provide excellent quality HIV care and prevention services to our state’s underserved and vulnerable populations.</a:t>
            </a:r>
          </a:p>
          <a:p>
            <a:pPr marL="0"/>
            <a:endParaRPr lang="en-US" sz="1350" dirty="0">
              <a:latin typeface="Arial" panose="020B0604020202020204" pitchFamily="34" charset="0"/>
            </a:endParaRPr>
          </a:p>
        </p:txBody>
      </p:sp>
      <p:pic>
        <p:nvPicPr>
          <p:cNvPr id="4" name="Picture 3">
            <a:extLst>
              <a:ext uri="{FF2B5EF4-FFF2-40B4-BE49-F238E27FC236}">
                <a16:creationId xmlns:a16="http://schemas.microsoft.com/office/drawing/2014/main" id="{46A4B4D1-4D2C-4DE1-9EFE-3FED52498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523" y="6010820"/>
            <a:ext cx="2178651" cy="480042"/>
          </a:xfrm>
          <a:prstGeom prst="rect">
            <a:avLst/>
          </a:prstGeom>
        </p:spPr>
      </p:pic>
      <p:pic>
        <p:nvPicPr>
          <p:cNvPr id="5" name="Picture 4">
            <a:extLst>
              <a:ext uri="{FF2B5EF4-FFF2-40B4-BE49-F238E27FC236}">
                <a16:creationId xmlns:a16="http://schemas.microsoft.com/office/drawing/2014/main" id="{67EF1060-2674-40DA-888C-3EE1F8C27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82" y="6010820"/>
            <a:ext cx="2813879" cy="648915"/>
          </a:xfrm>
          <a:prstGeom prst="rect">
            <a:avLst/>
          </a:prstGeom>
        </p:spPr>
      </p:pic>
    </p:spTree>
    <p:extLst>
      <p:ext uri="{BB962C8B-B14F-4D97-AF65-F5344CB8AC3E}">
        <p14:creationId xmlns:p14="http://schemas.microsoft.com/office/powerpoint/2010/main" val="2320745872"/>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MATEC Resources</a:t>
            </a:r>
          </a:p>
        </p:txBody>
      </p:sp>
      <p:sp>
        <p:nvSpPr>
          <p:cNvPr id="7" name="Content Placeholder 2">
            <a:extLst>
              <a:ext uri="{FF2B5EF4-FFF2-40B4-BE49-F238E27FC236}">
                <a16:creationId xmlns:a16="http://schemas.microsoft.com/office/drawing/2014/main" id="{B37BE74F-DE12-4237-B581-121F3E3ACE21}"/>
              </a:ext>
            </a:extLst>
          </p:cNvPr>
          <p:cNvSpPr txBox="1">
            <a:spLocks/>
          </p:cNvSpPr>
          <p:nvPr/>
        </p:nvSpPr>
        <p:spPr>
          <a:xfrm>
            <a:off x="250167" y="1819469"/>
            <a:ext cx="8721306" cy="4198775"/>
          </a:xfrm>
          <a:prstGeom prst="rect">
            <a:avLst/>
          </a:prstGeom>
        </p:spPr>
        <p:txBody>
          <a:bodyPr numCol="2">
            <a:normAutofit lnSpcReduction="10000"/>
          </a:bodyPr>
          <a:lst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sz="2000" dirty="0"/>
              <a:t>Clinical Consultation Center </a:t>
            </a:r>
            <a:br>
              <a:rPr lang="en-US" sz="2000" dirty="0"/>
            </a:br>
            <a:r>
              <a:rPr lang="en-US" sz="1600" dirty="0">
                <a:hlinkClick r:id="rId2"/>
              </a:rPr>
              <a:t>http://nccc.ucsf.edu/</a:t>
            </a:r>
            <a:r>
              <a:rPr lang="en-US" sz="1600" dirty="0"/>
              <a:t> </a:t>
            </a:r>
          </a:p>
          <a:p>
            <a:pPr marL="457200" lvl="2" indent="-320675"/>
            <a:r>
              <a:rPr lang="en-US" sz="1800" dirty="0"/>
              <a:t>HIV Management</a:t>
            </a:r>
          </a:p>
          <a:p>
            <a:pPr marL="457200" lvl="2" indent="-320675"/>
            <a:r>
              <a:rPr lang="en-US" sz="1800" dirty="0"/>
              <a:t>Perinatal HIV</a:t>
            </a:r>
          </a:p>
          <a:p>
            <a:pPr marL="457200" lvl="2" indent="-320675"/>
            <a:r>
              <a:rPr lang="en-US" sz="1800" dirty="0"/>
              <a:t>HIV PrEP</a:t>
            </a:r>
          </a:p>
          <a:p>
            <a:pPr marL="457200" lvl="2" indent="-320675"/>
            <a:r>
              <a:rPr lang="en-US" sz="1800" dirty="0"/>
              <a:t>HIV PEP line</a:t>
            </a:r>
          </a:p>
          <a:p>
            <a:pPr marL="457200" lvl="2" indent="-320675"/>
            <a:r>
              <a:rPr lang="en-US" sz="1800" dirty="0"/>
              <a:t>HCV Management</a:t>
            </a:r>
          </a:p>
          <a:p>
            <a:pPr marL="457200" lvl="2" indent="-320675"/>
            <a:r>
              <a:rPr lang="en-US" sz="1800" dirty="0"/>
              <a:t>Substance Use Management</a:t>
            </a:r>
            <a:br>
              <a:rPr lang="en-US" sz="1800" dirty="0"/>
            </a:br>
            <a:endParaRPr lang="en-US" sz="1800" dirty="0"/>
          </a:p>
          <a:p>
            <a:r>
              <a:rPr lang="en-US" sz="2000" dirty="0"/>
              <a:t>AETC National HIV Curriculum </a:t>
            </a:r>
          </a:p>
          <a:p>
            <a:r>
              <a:rPr lang="en-US" sz="1600" dirty="0">
                <a:hlinkClick r:id="rId3"/>
              </a:rPr>
              <a:t>https://aidsetc.org/nhc</a:t>
            </a:r>
            <a:endParaRPr lang="en-US" sz="1600" dirty="0"/>
          </a:p>
          <a:p>
            <a:endParaRPr lang="en-US" sz="2000" dirty="0"/>
          </a:p>
          <a:p>
            <a:br>
              <a:rPr lang="en-US" sz="2000" dirty="0"/>
            </a:br>
            <a:endParaRPr lang="en-US" sz="2000" dirty="0"/>
          </a:p>
          <a:p>
            <a:r>
              <a:rPr lang="en-US" sz="2000" dirty="0"/>
              <a:t>AETC National HIV-HCV Curriculum </a:t>
            </a:r>
            <a:r>
              <a:rPr lang="en-US" sz="1600" dirty="0">
                <a:hlinkClick r:id="rId4"/>
              </a:rPr>
              <a:t>https://aidsetc.org/hivhcv</a:t>
            </a:r>
            <a:r>
              <a:rPr lang="en-US" sz="1600" dirty="0"/>
              <a:t> </a:t>
            </a:r>
          </a:p>
          <a:p>
            <a:br>
              <a:rPr lang="en-US" sz="2000" dirty="0"/>
            </a:br>
            <a:r>
              <a:rPr lang="en-US" sz="2000" dirty="0"/>
              <a:t>Hepatitis C Online </a:t>
            </a:r>
            <a:r>
              <a:rPr lang="en-US" sz="1600" dirty="0">
                <a:hlinkClick r:id="rId5"/>
              </a:rPr>
              <a:t>https://www.hepatitisc.uw.edu</a:t>
            </a:r>
            <a:endParaRPr lang="en-US" sz="1600" dirty="0"/>
          </a:p>
          <a:p>
            <a:br>
              <a:rPr lang="en-US" sz="2000" dirty="0"/>
            </a:br>
            <a:r>
              <a:rPr lang="en-US" sz="2000" dirty="0"/>
              <a:t>AETC National Coordinating Resource Center </a:t>
            </a:r>
            <a:br>
              <a:rPr lang="en-US" sz="2000" dirty="0"/>
            </a:br>
            <a:r>
              <a:rPr lang="en-US" sz="1600" dirty="0">
                <a:hlinkClick r:id="rId6"/>
              </a:rPr>
              <a:t>https://aidsetc.org/</a:t>
            </a:r>
            <a:r>
              <a:rPr lang="en-US" sz="1600" dirty="0"/>
              <a:t> </a:t>
            </a:r>
          </a:p>
          <a:p>
            <a:br>
              <a:rPr lang="en-US" sz="2000" dirty="0"/>
            </a:br>
            <a:r>
              <a:rPr lang="en-US" sz="2000" dirty="0"/>
              <a:t>Additional Trainings</a:t>
            </a:r>
            <a:br>
              <a:rPr lang="en-US" sz="2000" dirty="0"/>
            </a:br>
            <a:r>
              <a:rPr lang="en-US" sz="1600" dirty="0">
                <a:hlinkClick r:id="rId7"/>
              </a:rPr>
              <a:t>https://matec.info</a:t>
            </a:r>
            <a:r>
              <a:rPr lang="en-US" sz="1600" dirty="0"/>
              <a:t>  </a:t>
            </a:r>
          </a:p>
        </p:txBody>
      </p:sp>
    </p:spTree>
    <p:extLst>
      <p:ext uri="{BB962C8B-B14F-4D97-AF65-F5344CB8AC3E}">
        <p14:creationId xmlns:p14="http://schemas.microsoft.com/office/powerpoint/2010/main" val="289642683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a:t>
            </a:r>
          </a:p>
        </p:txBody>
      </p:sp>
      <p:sp>
        <p:nvSpPr>
          <p:cNvPr id="6" name="Text Placeholder 5"/>
          <p:cNvSpPr>
            <a:spLocks noGrp="1"/>
          </p:cNvSpPr>
          <p:nvPr>
            <p:ph type="body" sz="quarter" idx="11"/>
          </p:nvPr>
        </p:nvSpPr>
        <p:spPr/>
        <p:txBody>
          <a:bodyPr/>
          <a:lstStyle/>
          <a:p>
            <a:pPr marL="64188"/>
            <a:r>
              <a:rPr lang="en-US" b="0" i="1" u="none" strike="noStrike" baseline="0" dirty="0">
                <a:solidFill>
                  <a:srgbClr val="000000"/>
                </a:solidFill>
                <a:latin typeface="Arial" panose="020B0604020202020204" pitchFamily="34" charset="0"/>
              </a:rPr>
              <a:t>No one with the ability to control content of this activity has a relevant financial relationship to disclose with an ineligible company. </a:t>
            </a:r>
          </a:p>
          <a:p>
            <a:pPr marL="64188"/>
            <a:endParaRPr lang="en-US" i="1" dirty="0">
              <a:solidFill>
                <a:srgbClr val="000000"/>
              </a:solidFill>
              <a:latin typeface="Arial" panose="020B0604020202020204" pitchFamily="34" charset="0"/>
            </a:endParaRPr>
          </a:p>
          <a:p>
            <a:pPr marL="64188"/>
            <a:r>
              <a:rPr lang="en-US" i="1" dirty="0"/>
              <a:t>None of the planners or speakers for this educational activity have relevant financial relationships to disclose with ineligible companies whose primary business is producing, marketing, selling, re-selling, or distributing healthcare products used by or on patients</a:t>
            </a:r>
            <a:endParaRPr lang="en-US" b="0" i="1" u="none" strike="noStrike" baseline="0" dirty="0">
              <a:solidFill>
                <a:srgbClr val="000000"/>
              </a:solidFill>
              <a:latin typeface="Arial" panose="020B0604020202020204" pitchFamily="34" charset="0"/>
            </a:endParaRPr>
          </a:p>
          <a:p>
            <a:pPr marL="64188"/>
            <a:endParaRPr lang="en-US" i="1" dirty="0">
              <a:solidFill>
                <a:srgbClr val="000000"/>
              </a:solidFill>
              <a:latin typeface="Arial" panose="020B0604020202020204" pitchFamily="34" charset="0"/>
            </a:endParaRPr>
          </a:p>
          <a:p>
            <a:pPr marL="85090"/>
            <a:endParaRPr lang="en-US" sz="1800" dirty="0">
              <a:cs typeface="Arial"/>
            </a:endParaRPr>
          </a:p>
          <a:p>
            <a:pPr marL="64188"/>
            <a:r>
              <a:rPr lang="en-US" sz="1800" b="0" i="0" u="none" strike="noStrike" baseline="0" dirty="0">
                <a:solidFill>
                  <a:srgbClr val="000000"/>
                </a:solidFill>
                <a:latin typeface="Calibri" panose="020F0502020204030204" pitchFamily="34" charset="0"/>
              </a:rPr>
              <a:t>	</a:t>
            </a:r>
          </a:p>
          <a:p>
            <a:pPr marL="64188"/>
            <a:endParaRPr lang="en-US" dirty="0"/>
          </a:p>
        </p:txBody>
      </p:sp>
    </p:spTree>
    <p:extLst>
      <p:ext uri="{BB962C8B-B14F-4D97-AF65-F5344CB8AC3E}">
        <p14:creationId xmlns:p14="http://schemas.microsoft.com/office/powerpoint/2010/main" val="224007929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Continuing Medical Education</a:t>
            </a:r>
          </a:p>
        </p:txBody>
      </p:sp>
      <p:sp>
        <p:nvSpPr>
          <p:cNvPr id="6" name="Text Placeholder 5"/>
          <p:cNvSpPr>
            <a:spLocks noGrp="1"/>
          </p:cNvSpPr>
          <p:nvPr>
            <p:ph type="body" sz="quarter" idx="11"/>
          </p:nvPr>
        </p:nvSpPr>
        <p:spPr/>
        <p:txBody>
          <a:bodyPr/>
          <a:lstStyle/>
          <a:p>
            <a:pPr marL="64188">
              <a:spcAft>
                <a:spcPts val="1800"/>
              </a:spcAft>
            </a:pPr>
            <a:r>
              <a:rPr lang="en-US" dirty="0"/>
              <a:t>The Wayne State University School of Medicine is accredited by the Accreditation Council for Continuing Medical Education to provide continuing medical education for physicians.   </a:t>
            </a:r>
          </a:p>
          <a:p>
            <a:pPr marL="64188">
              <a:spcAft>
                <a:spcPts val="1800"/>
              </a:spcAft>
            </a:pPr>
            <a:r>
              <a:rPr lang="en-US" dirty="0"/>
              <a:t>The Wayne State University School of Medicine designates this live activity for a maximum of </a:t>
            </a:r>
            <a:r>
              <a:rPr lang="en-US" b="1" i="1" dirty="0"/>
              <a:t>2.5 AMA PRA Category 1 Credit(s)™</a:t>
            </a:r>
            <a:r>
              <a:rPr lang="en-US" dirty="0"/>
              <a:t>. Physicians should claim only the credit commensurate with the extent of their participation in the activity.</a:t>
            </a:r>
          </a:p>
        </p:txBody>
      </p:sp>
    </p:spTree>
    <p:extLst>
      <p:ext uri="{BB962C8B-B14F-4D97-AF65-F5344CB8AC3E}">
        <p14:creationId xmlns:p14="http://schemas.microsoft.com/office/powerpoint/2010/main" val="193000990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Continuing Nursing Education</a:t>
            </a:r>
          </a:p>
        </p:txBody>
      </p:sp>
      <p:sp>
        <p:nvSpPr>
          <p:cNvPr id="6" name="Text Placeholder 5"/>
          <p:cNvSpPr>
            <a:spLocks noGrp="1"/>
          </p:cNvSpPr>
          <p:nvPr>
            <p:ph type="body" sz="quarter" idx="11"/>
          </p:nvPr>
        </p:nvSpPr>
        <p:spPr>
          <a:xfrm>
            <a:off x="468039" y="1695593"/>
            <a:ext cx="7886372" cy="2986087"/>
          </a:xfrm>
        </p:spPr>
        <p:txBody>
          <a:bodyPr/>
          <a:lstStyle/>
          <a:p>
            <a:pPr marL="64188">
              <a:spcAft>
                <a:spcPts val="1800"/>
              </a:spcAft>
            </a:pPr>
            <a:r>
              <a:rPr lang="en-US" dirty="0"/>
              <a:t>Detroit Medical Center is approved as a provider of nursing continuing professional development by Ohio Nurses Association, an accredited approver by the American Nurses Credentialing Center’s Commission on Accreditation. (OBN-001-91) </a:t>
            </a:r>
          </a:p>
          <a:p>
            <a:pPr marL="64188">
              <a:spcAft>
                <a:spcPts val="1800"/>
              </a:spcAft>
            </a:pPr>
            <a:r>
              <a:rPr lang="en-US" dirty="0"/>
              <a:t>Detroit Medical Center designates this live activity for </a:t>
            </a:r>
            <a:r>
              <a:rPr lang="en-US" b="1" i="1" dirty="0"/>
              <a:t>2.5 Contact Hours</a:t>
            </a:r>
            <a:r>
              <a:rPr lang="en-US" dirty="0"/>
              <a:t>. </a:t>
            </a:r>
          </a:p>
          <a:p>
            <a:pPr marL="64188">
              <a:spcAft>
                <a:spcPts val="1800"/>
              </a:spcAft>
            </a:pPr>
            <a:r>
              <a:rPr lang="en-US" dirty="0"/>
              <a:t>Criteria for awarding contact hours requires attendance for the entire session. </a:t>
            </a:r>
          </a:p>
        </p:txBody>
      </p:sp>
    </p:spTree>
    <p:extLst>
      <p:ext uri="{BB962C8B-B14F-4D97-AF65-F5344CB8AC3E}">
        <p14:creationId xmlns:p14="http://schemas.microsoft.com/office/powerpoint/2010/main" val="78528550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Program Evaluation</a:t>
            </a:r>
          </a:p>
        </p:txBody>
      </p:sp>
      <p:sp>
        <p:nvSpPr>
          <p:cNvPr id="6" name="Text Placeholder 5"/>
          <p:cNvSpPr>
            <a:spLocks noGrp="1"/>
          </p:cNvSpPr>
          <p:nvPr>
            <p:ph type="body" sz="quarter" idx="11"/>
          </p:nvPr>
        </p:nvSpPr>
        <p:spPr>
          <a:xfrm>
            <a:off x="468039" y="1935956"/>
            <a:ext cx="7886372" cy="2986087"/>
          </a:xfrm>
        </p:spPr>
        <p:txBody>
          <a:bodyPr/>
          <a:lstStyle/>
          <a:p>
            <a:pPr marL="64188">
              <a:spcAft>
                <a:spcPts val="1800"/>
              </a:spcAft>
            </a:pPr>
            <a:r>
              <a:rPr lang="en-US" dirty="0"/>
              <a:t>Upon program completion, you will be asked to complete a short evaluation.</a:t>
            </a:r>
          </a:p>
          <a:p>
            <a:pPr marL="64188">
              <a:spcAft>
                <a:spcPts val="1800"/>
              </a:spcAft>
            </a:pPr>
            <a:r>
              <a:rPr lang="en-US" dirty="0"/>
              <a:t>We value your feedback and consider your responses carefully when developing future programs. </a:t>
            </a:r>
          </a:p>
          <a:p>
            <a:pPr marL="64188">
              <a:spcAft>
                <a:spcPts val="1800"/>
              </a:spcAft>
            </a:pPr>
            <a:r>
              <a:rPr lang="en-US" dirty="0"/>
              <a:t>Thank you for joining us today</a:t>
            </a:r>
          </a:p>
        </p:txBody>
      </p:sp>
    </p:spTree>
    <p:extLst>
      <p:ext uri="{BB962C8B-B14F-4D97-AF65-F5344CB8AC3E}">
        <p14:creationId xmlns:p14="http://schemas.microsoft.com/office/powerpoint/2010/main" val="3136401851"/>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C4C5A676-31D6-4EC8-BC7B-225A9F625EE3}"/>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0FB3AC47-25A4-43EF-8F95-F50F4A6C019E}"/>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591EAF08-4429-4557-A1F6-4CEC22133524}"/>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7D830252-FC1D-46E4-8DE3-4A2C3DCFFDB4}"/>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CF2F5462-4967-4975-92C0-ADEFD4F837DD}"/>
    </a:ext>
  </a:extLst>
</a:theme>
</file>

<file path=ppt/theme/theme6.xml><?xml version="1.0" encoding="utf-8"?>
<a:theme xmlns:a="http://schemas.openxmlformats.org/drawingml/2006/main" name="1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0FB3AC47-25A4-43EF-8F95-F50F4A6C019E}"/>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9890</TotalTime>
  <Words>2084</Words>
  <Application>Microsoft Office PowerPoint</Application>
  <PresentationFormat>On-screen Show (4:3)</PresentationFormat>
  <Paragraphs>295</Paragraphs>
  <Slides>50</Slides>
  <Notes>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50</vt:i4>
      </vt:variant>
    </vt:vector>
  </HeadingPairs>
  <TitlesOfParts>
    <vt:vector size="63" baseType="lpstr">
      <vt:lpstr>-apple-system</vt:lpstr>
      <vt:lpstr>Arial</vt:lpstr>
      <vt:lpstr>Calibri</vt:lpstr>
      <vt:lpstr>Open Sans</vt:lpstr>
      <vt:lpstr>STIXGeneral-Regular</vt:lpstr>
      <vt:lpstr>System Font Regular</vt:lpstr>
      <vt:lpstr>Wingdings</vt:lpstr>
      <vt:lpstr>Title slide master</vt:lpstr>
      <vt:lpstr>Content slide master</vt:lpstr>
      <vt:lpstr>3_Custom Design</vt:lpstr>
      <vt:lpstr>5_Custom Design</vt:lpstr>
      <vt:lpstr>6_Custom Design</vt:lpstr>
      <vt:lpstr>1_Content slide master</vt:lpstr>
      <vt:lpstr>PrEP &amp; nPEP: 2021 CDC &amp; MDHHS Clinical Guideline Update</vt:lpstr>
      <vt:lpstr>MATEC Statement on Equity and Inclusion</vt:lpstr>
      <vt:lpstr>Land Acknowledgement</vt:lpstr>
      <vt:lpstr>Disclaimer</vt:lpstr>
      <vt:lpstr>MATEC Michigan</vt:lpstr>
      <vt:lpstr>Disclosure</vt:lpstr>
      <vt:lpstr>Continuing Medical Education</vt:lpstr>
      <vt:lpstr>Continuing Nursing Education</vt:lpstr>
      <vt:lpstr>Program Evaluation</vt:lpstr>
      <vt:lpstr>Post-Exposure Prophylaxis</vt:lpstr>
      <vt:lpstr>Learning Objectives</vt:lpstr>
      <vt:lpstr>Resources</vt:lpstr>
      <vt:lpstr>Resources </vt:lpstr>
      <vt:lpstr>Sexual Assault Considerations</vt:lpstr>
      <vt:lpstr>Sexual Assault of Adolescents &amp; Adults</vt:lpstr>
      <vt:lpstr>PowerPoint Presentation</vt:lpstr>
      <vt:lpstr>STI Prophylaxis</vt:lpstr>
      <vt:lpstr>Initial Evaluation</vt:lpstr>
      <vt:lpstr>Lab Tests</vt:lpstr>
      <vt:lpstr>PowerPoint Presentation</vt:lpstr>
      <vt:lpstr>Hepatitis B </vt:lpstr>
      <vt:lpstr>PowerPoint Presentation</vt:lpstr>
      <vt:lpstr>PowerPoint Presentation</vt:lpstr>
      <vt:lpstr>Hepatitis B Post-exposure Prophylaxis </vt:lpstr>
      <vt:lpstr>Hepatitis B Post-exposure Prophylaxis </vt:lpstr>
      <vt:lpstr>PowerPoint Presentation</vt:lpstr>
      <vt:lpstr>Human Papillomavirus Vaccination</vt:lpstr>
      <vt:lpstr>HIV non-Occupational Post-Exposure Prophylaxis (nPEP)</vt:lpstr>
      <vt:lpstr>HIV Risk Assessment</vt:lpstr>
      <vt:lpstr>nPEP Considerations</vt:lpstr>
      <vt:lpstr>PowerPoint Presentation</vt:lpstr>
      <vt:lpstr>PowerPoint Presentation</vt:lpstr>
      <vt:lpstr>nPEP Considerations</vt:lpstr>
      <vt:lpstr>Preferred nPEP Regimens for Adults</vt:lpstr>
      <vt:lpstr>MDHHS 2021 Update</vt:lpstr>
      <vt:lpstr>PowerPoint Presentation</vt:lpstr>
      <vt:lpstr>Medication Access</vt:lpstr>
      <vt:lpstr>Baseline Labs</vt:lpstr>
      <vt:lpstr>Patient Counseling </vt:lpstr>
      <vt:lpstr>Side Effects</vt:lpstr>
      <vt:lpstr>Adherence &amp; Administration </vt:lpstr>
      <vt:lpstr>nPEP Follow-up</vt:lpstr>
      <vt:lpstr>Summary</vt:lpstr>
      <vt:lpstr>Questions</vt:lpstr>
      <vt:lpstr>Program Evaluation</vt:lpstr>
      <vt:lpstr>Continuing Medical Education</vt:lpstr>
      <vt:lpstr>Continuing Nursing Education</vt:lpstr>
      <vt:lpstr>MATEC Michigan</vt:lpstr>
      <vt:lpstr>Speaker Resources</vt:lpstr>
      <vt:lpstr>MATEC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Balderas, Estela</dc:creator>
  <cp:lastModifiedBy>Judith Collins</cp:lastModifiedBy>
  <cp:revision>40</cp:revision>
  <cp:lastPrinted>2014-09-18T20:07:37Z</cp:lastPrinted>
  <dcterms:created xsi:type="dcterms:W3CDTF">2021-12-15T20:31:54Z</dcterms:created>
  <dcterms:modified xsi:type="dcterms:W3CDTF">2022-04-06T16:52:52Z</dcterms:modified>
</cp:coreProperties>
</file>