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675" r:id="rId2"/>
    <p:sldMasterId id="2147483716" r:id="rId3"/>
    <p:sldMasterId id="2147483720" r:id="rId4"/>
    <p:sldMasterId id="2147483722" r:id="rId5"/>
    <p:sldMasterId id="2147483728" r:id="rId6"/>
  </p:sldMasterIdLst>
  <p:notesMasterIdLst>
    <p:notesMasterId r:id="rId159"/>
  </p:notesMasterIdLst>
  <p:handoutMasterIdLst>
    <p:handoutMasterId r:id="rId160"/>
  </p:handoutMasterIdLst>
  <p:sldIdLst>
    <p:sldId id="405" r:id="rId7"/>
    <p:sldId id="459" r:id="rId8"/>
    <p:sldId id="460" r:id="rId9"/>
    <p:sldId id="406" r:id="rId10"/>
    <p:sldId id="461" r:id="rId11"/>
    <p:sldId id="446" r:id="rId12"/>
    <p:sldId id="462" r:id="rId13"/>
    <p:sldId id="463" r:id="rId14"/>
    <p:sldId id="465" r:id="rId15"/>
    <p:sldId id="447" r:id="rId16"/>
    <p:sldId id="443" r:id="rId17"/>
    <p:sldId id="472" r:id="rId18"/>
    <p:sldId id="442" r:id="rId19"/>
    <p:sldId id="469" r:id="rId20"/>
    <p:sldId id="470" r:id="rId21"/>
    <p:sldId id="473" r:id="rId22"/>
    <p:sldId id="474" r:id="rId23"/>
    <p:sldId id="471" r:id="rId24"/>
    <p:sldId id="475" r:id="rId25"/>
    <p:sldId id="476" r:id="rId26"/>
    <p:sldId id="477" r:id="rId27"/>
    <p:sldId id="478" r:id="rId28"/>
    <p:sldId id="441" r:id="rId29"/>
    <p:sldId id="488" r:id="rId30"/>
    <p:sldId id="489" r:id="rId31"/>
    <p:sldId id="490" r:id="rId32"/>
    <p:sldId id="491" r:id="rId33"/>
    <p:sldId id="492" r:id="rId34"/>
    <p:sldId id="493" r:id="rId35"/>
    <p:sldId id="496" r:id="rId36"/>
    <p:sldId id="497" r:id="rId37"/>
    <p:sldId id="494" r:id="rId38"/>
    <p:sldId id="495" r:id="rId39"/>
    <p:sldId id="479" r:id="rId40"/>
    <p:sldId id="498" r:id="rId41"/>
    <p:sldId id="499" r:id="rId42"/>
    <p:sldId id="500" r:id="rId43"/>
    <p:sldId id="516" r:id="rId44"/>
    <p:sldId id="501" r:id="rId45"/>
    <p:sldId id="508" r:id="rId46"/>
    <p:sldId id="517" r:id="rId47"/>
    <p:sldId id="509" r:id="rId48"/>
    <p:sldId id="518" r:id="rId49"/>
    <p:sldId id="510" r:id="rId50"/>
    <p:sldId id="511" r:id="rId51"/>
    <p:sldId id="512" r:id="rId52"/>
    <p:sldId id="513" r:id="rId53"/>
    <p:sldId id="519" r:id="rId54"/>
    <p:sldId id="502" r:id="rId55"/>
    <p:sldId id="514" r:id="rId56"/>
    <p:sldId id="515" r:id="rId57"/>
    <p:sldId id="506" r:id="rId58"/>
    <p:sldId id="521" r:id="rId59"/>
    <p:sldId id="507" r:id="rId60"/>
    <p:sldId id="520" r:id="rId61"/>
    <p:sldId id="480" r:id="rId62"/>
    <p:sldId id="522" r:id="rId63"/>
    <p:sldId id="523" r:id="rId64"/>
    <p:sldId id="531" r:id="rId65"/>
    <p:sldId id="524" r:id="rId66"/>
    <p:sldId id="532" r:id="rId67"/>
    <p:sldId id="533" r:id="rId68"/>
    <p:sldId id="525" r:id="rId69"/>
    <p:sldId id="534" r:id="rId70"/>
    <p:sldId id="535" r:id="rId71"/>
    <p:sldId id="527" r:id="rId72"/>
    <p:sldId id="536" r:id="rId73"/>
    <p:sldId id="537" r:id="rId74"/>
    <p:sldId id="538" r:id="rId75"/>
    <p:sldId id="539" r:id="rId76"/>
    <p:sldId id="528" r:id="rId77"/>
    <p:sldId id="540" r:id="rId78"/>
    <p:sldId id="541" r:id="rId79"/>
    <p:sldId id="530" r:id="rId80"/>
    <p:sldId id="529" r:id="rId81"/>
    <p:sldId id="481" r:id="rId82"/>
    <p:sldId id="542" r:id="rId83"/>
    <p:sldId id="552" r:id="rId84"/>
    <p:sldId id="543" r:id="rId85"/>
    <p:sldId id="551" r:id="rId86"/>
    <p:sldId id="544" r:id="rId87"/>
    <p:sldId id="545" r:id="rId88"/>
    <p:sldId id="553" r:id="rId89"/>
    <p:sldId id="554" r:id="rId90"/>
    <p:sldId id="546" r:id="rId91"/>
    <p:sldId id="555" r:id="rId92"/>
    <p:sldId id="556" r:id="rId93"/>
    <p:sldId id="557" r:id="rId94"/>
    <p:sldId id="558" r:id="rId95"/>
    <p:sldId id="559" r:id="rId96"/>
    <p:sldId id="560" r:id="rId97"/>
    <p:sldId id="482" r:id="rId98"/>
    <p:sldId id="561" r:id="rId99"/>
    <p:sldId id="571" r:id="rId100"/>
    <p:sldId id="570" r:id="rId101"/>
    <p:sldId id="562" r:id="rId102"/>
    <p:sldId id="566" r:id="rId103"/>
    <p:sldId id="567" r:id="rId104"/>
    <p:sldId id="568" r:id="rId105"/>
    <p:sldId id="569" r:id="rId106"/>
    <p:sldId id="483" r:id="rId107"/>
    <p:sldId id="573" r:id="rId108"/>
    <p:sldId id="574" r:id="rId109"/>
    <p:sldId id="575" r:id="rId110"/>
    <p:sldId id="576" r:id="rId111"/>
    <p:sldId id="577" r:id="rId112"/>
    <p:sldId id="582" r:id="rId113"/>
    <p:sldId id="583" r:id="rId114"/>
    <p:sldId id="578" r:id="rId115"/>
    <p:sldId id="579" r:id="rId116"/>
    <p:sldId id="580" r:id="rId117"/>
    <p:sldId id="484" r:id="rId118"/>
    <p:sldId id="586" r:id="rId119"/>
    <p:sldId id="595" r:id="rId120"/>
    <p:sldId id="587" r:id="rId121"/>
    <p:sldId id="599" r:id="rId122"/>
    <p:sldId id="600" r:id="rId123"/>
    <p:sldId id="594" r:id="rId124"/>
    <p:sldId id="597" r:id="rId125"/>
    <p:sldId id="588" r:id="rId126"/>
    <p:sldId id="601" r:id="rId127"/>
    <p:sldId id="602" r:id="rId128"/>
    <p:sldId id="603" r:id="rId129"/>
    <p:sldId id="589" r:id="rId130"/>
    <p:sldId id="590" r:id="rId131"/>
    <p:sldId id="610" r:id="rId132"/>
    <p:sldId id="608" r:id="rId133"/>
    <p:sldId id="609" r:id="rId134"/>
    <p:sldId id="604" r:id="rId135"/>
    <p:sldId id="605" r:id="rId136"/>
    <p:sldId id="606" r:id="rId137"/>
    <p:sldId id="607" r:id="rId138"/>
    <p:sldId id="572" r:id="rId139"/>
    <p:sldId id="611" r:id="rId140"/>
    <p:sldId id="616" r:id="rId141"/>
    <p:sldId id="617" r:id="rId142"/>
    <p:sldId id="593" r:id="rId143"/>
    <p:sldId id="618" r:id="rId144"/>
    <p:sldId id="619" r:id="rId145"/>
    <p:sldId id="620" r:id="rId146"/>
    <p:sldId id="612" r:id="rId147"/>
    <p:sldId id="613" r:id="rId148"/>
    <p:sldId id="614" r:id="rId149"/>
    <p:sldId id="615" r:id="rId150"/>
    <p:sldId id="451" r:id="rId151"/>
    <p:sldId id="464" r:id="rId152"/>
    <p:sldId id="466" r:id="rId153"/>
    <p:sldId id="468" r:id="rId154"/>
    <p:sldId id="452" r:id="rId155"/>
    <p:sldId id="453" r:id="rId156"/>
    <p:sldId id="454" r:id="rId157"/>
    <p:sldId id="455" r:id="rId15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86A5E-70EA-427A-A0A8-56C8B87D6EC1}" v="97" dt="2022-02-14T14:19:23.280"/>
  </p1510:revLst>
</p1510:revInfo>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7" autoAdjust="0"/>
    <p:restoredTop sz="96327" autoAdjust="0"/>
  </p:normalViewPr>
  <p:slideViewPr>
    <p:cSldViewPr snapToGrid="0">
      <p:cViewPr varScale="1">
        <p:scale>
          <a:sx n="135" d="100"/>
          <a:sy n="135" d="100"/>
        </p:scale>
        <p:origin x="330" y="114"/>
      </p:cViewPr>
      <p:guideLst>
        <p:guide orient="horz" pos="1552"/>
        <p:guide pos="256"/>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notesMaster" Target="notesMasters/notesMaster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handoutMaster" Target="handoutMasters/handoutMaster1.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commentAuthors" Target="commentAuthors.xml"/><Relationship Id="rId16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tableStyles" Target="tableStyles.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4/6/2022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1517622" y="878064"/>
            <a:ext cx="6485275"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1517622" y="2300664"/>
            <a:ext cx="5217762"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Presenter’s Name and credentials</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1517622" y="2950264"/>
            <a:ext cx="5217762"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Program 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05297" y="0"/>
            <a:ext cx="947238"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1559859" y="1993266"/>
            <a:ext cx="64008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A picture containing text, clipart&#10;&#10;Description automatically generated">
            <a:extLst>
              <a:ext uri="{FF2B5EF4-FFF2-40B4-BE49-F238E27FC236}">
                <a16:creationId xmlns:a16="http://schemas.microsoft.com/office/drawing/2014/main" id="{EE640C2C-E8F8-4D8E-8D74-BF1CC71F4F28}"/>
              </a:ext>
            </a:extLst>
          </p:cNvPr>
          <p:cNvPicPr>
            <a:picLocks noChangeAspect="1"/>
          </p:cNvPicPr>
          <p:nvPr userDrawn="1"/>
        </p:nvPicPr>
        <p:blipFill>
          <a:blip r:embed="rId3"/>
          <a:stretch>
            <a:fillRect/>
          </a:stretch>
        </p:blipFill>
        <p:spPr>
          <a:xfrm>
            <a:off x="5599052" y="5255492"/>
            <a:ext cx="2852221" cy="969459"/>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40" y="1046680"/>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40" y="1935958"/>
            <a:ext cx="7886372" cy="2986087"/>
          </a:xfrm>
          <a:prstGeom prst="rect">
            <a:avLst/>
          </a:prstGeom>
        </p:spPr>
        <p:txBody>
          <a:bodyPr/>
          <a:lstStyle>
            <a:lvl1pPr marL="260608" indent="0">
              <a:spcBef>
                <a:spcPts val="0"/>
              </a:spcBef>
              <a:spcAft>
                <a:spcPts val="900"/>
              </a:spcAft>
              <a:buClr>
                <a:schemeClr val="accent6"/>
              </a:buClr>
              <a:buFontTx/>
              <a:buNone/>
              <a:defRPr sz="1800">
                <a:solidFill>
                  <a:schemeClr val="tx1"/>
                </a:solidFill>
                <a:latin typeface="+mn-lt"/>
              </a:defRPr>
            </a:lvl1pPr>
            <a:lvl2pPr marL="253751" indent="0">
              <a:spcBef>
                <a:spcPts val="0"/>
              </a:spcBef>
              <a:spcAft>
                <a:spcPts val="450"/>
              </a:spcAft>
              <a:buFontTx/>
              <a:buNone/>
              <a:defRPr sz="1649">
                <a:latin typeface="+mn-lt"/>
              </a:defRPr>
            </a:lvl2pPr>
            <a:lvl3pPr marL="507500" indent="0">
              <a:spcBef>
                <a:spcPts val="0"/>
              </a:spcBef>
              <a:spcAft>
                <a:spcPts val="450"/>
              </a:spcAft>
              <a:buFontTx/>
              <a:buNone/>
              <a:defRPr sz="1649">
                <a:latin typeface="+mn-lt"/>
              </a:defRPr>
            </a:lvl3pPr>
            <a:lvl4pPr marL="850406" indent="0">
              <a:spcBef>
                <a:spcPts val="0"/>
              </a:spcBef>
              <a:spcAft>
                <a:spcPts val="450"/>
              </a:spcAft>
              <a:buClr>
                <a:schemeClr val="accent6"/>
              </a:buClr>
              <a:buFontTx/>
              <a:buNone/>
              <a:defRPr sz="1649">
                <a:latin typeface="+mn-lt"/>
              </a:defRPr>
            </a:lvl4pPr>
            <a:lvl5pPr marL="1111014" indent="0">
              <a:spcBef>
                <a:spcPts val="0"/>
              </a:spcBef>
              <a:spcAft>
                <a:spcPts val="450"/>
              </a:spcAft>
              <a:buClr>
                <a:schemeClr val="accent6"/>
              </a:buClr>
              <a:buSzPct val="100000"/>
              <a:buFontTx/>
              <a:buNone/>
              <a:defRPr sz="1649">
                <a:latin typeface="+mn-lt"/>
              </a:defRPr>
            </a:lvl5pPr>
          </a:lstStyle>
          <a:p>
            <a:pPr lvl="0"/>
            <a:r>
              <a:rPr lang="en-US" dirty="0"/>
              <a:t>Click to edit Master plain text styles</a:t>
            </a:r>
          </a:p>
        </p:txBody>
      </p:sp>
    </p:spTree>
    <p:extLst>
      <p:ext uri="{BB962C8B-B14F-4D97-AF65-F5344CB8AC3E}">
        <p14:creationId xmlns:p14="http://schemas.microsoft.com/office/powerpoint/2010/main" val="385646793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33713"/>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53421"/>
            <a:ext cx="7886372" cy="2986087"/>
          </a:xfrm>
          <a:prstGeom prst="rect">
            <a:avLst/>
          </a:prstGeom>
        </p:spPr>
        <p:txBody>
          <a:bodyPr/>
          <a:lstStyle>
            <a:lvl1pPr marL="514350" indent="-255985">
              <a:spcBef>
                <a:spcPts val="0"/>
              </a:spcBef>
              <a:spcAft>
                <a:spcPts val="900"/>
              </a:spcAft>
              <a:buClr>
                <a:schemeClr val="accent6"/>
              </a:buClr>
              <a:buFont typeface="Wingdings" pitchFamily="2" charset="2"/>
              <a:buChar char="§"/>
              <a:defRPr sz="1800">
                <a:solidFill>
                  <a:schemeClr val="tx1"/>
                </a:solidFill>
                <a:latin typeface="+mn-lt"/>
              </a:defRPr>
            </a:lvl1pPr>
            <a:lvl2pPr marL="514350" indent="-255985">
              <a:spcBef>
                <a:spcPts val="0"/>
              </a:spcBef>
              <a:spcAft>
                <a:spcPts val="450"/>
              </a:spcAft>
              <a:defRPr sz="1800">
                <a:latin typeface="+mn-lt"/>
              </a:defRPr>
            </a:lvl2pPr>
            <a:lvl3pPr marL="768109" indent="-260608">
              <a:spcBef>
                <a:spcPts val="0"/>
              </a:spcBef>
              <a:spcAft>
                <a:spcPts val="450"/>
              </a:spcAft>
              <a:buFont typeface="Arial" panose="020B0604020202020204" pitchFamily="34" charset="0"/>
              <a:buChar char="•"/>
              <a:defRPr sz="1800">
                <a:latin typeface="+mn-lt"/>
              </a:defRPr>
            </a:lvl3pPr>
            <a:lvl4pPr marL="1111014" indent="-260608">
              <a:spcBef>
                <a:spcPts val="0"/>
              </a:spcBef>
              <a:spcAft>
                <a:spcPts val="450"/>
              </a:spcAft>
              <a:buClr>
                <a:schemeClr val="accent6"/>
              </a:buClr>
              <a:buFont typeface="System Font Regular"/>
              <a:buChar char="–"/>
              <a:defRPr sz="1649">
                <a:latin typeface="+mn-lt"/>
              </a:defRPr>
            </a:lvl4pPr>
            <a:lvl5pPr marL="1371623" indent="-260608">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4064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6" y="1026395"/>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33634"/>
            <a:ext cx="3879590"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8" y="1933633"/>
            <a:ext cx="3879590"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66730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46067"/>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5"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4"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7"/>
            <a:ext cx="2736518"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65463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5" y="1064975"/>
            <a:ext cx="7886372"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1" y="1984683"/>
            <a:ext cx="3937469" cy="2986087"/>
          </a:xfrm>
          <a:prstGeom prst="rect">
            <a:avLst/>
          </a:prstGeom>
        </p:spPr>
        <p:txBody>
          <a:bodyPr/>
          <a:lstStyle>
            <a:lvl1pPr marL="342900" indent="-255985">
              <a:spcBef>
                <a:spcPts val="0"/>
              </a:spcBef>
              <a:spcAft>
                <a:spcPts val="900"/>
              </a:spcAft>
              <a:buClr>
                <a:schemeClr val="accent6"/>
              </a:buClr>
              <a:buFont typeface="Wingdings" pitchFamily="2" charset="2"/>
              <a:buChar char="§"/>
              <a:defRPr sz="1649">
                <a:solidFill>
                  <a:schemeClr val="tx1"/>
                </a:solidFill>
                <a:latin typeface="+mn-lt"/>
              </a:defRPr>
            </a:lvl1pPr>
            <a:lvl2pPr marL="342900" indent="-255985">
              <a:spcBef>
                <a:spcPts val="0"/>
              </a:spcBef>
              <a:spcAft>
                <a:spcPts val="450"/>
              </a:spcAft>
              <a:defRPr sz="1649">
                <a:latin typeface="+mn-lt"/>
              </a:defRPr>
            </a:lvl2pPr>
            <a:lvl3pPr marL="641747" indent="-259556">
              <a:spcBef>
                <a:spcPts val="0"/>
              </a:spcBef>
              <a:spcAft>
                <a:spcPts val="450"/>
              </a:spcAft>
              <a:buFont typeface="Arial" panose="020B0604020202020204" pitchFamily="34" charset="0"/>
              <a:buChar char="•"/>
              <a:defRPr sz="1649">
                <a:latin typeface="+mn-lt"/>
              </a:defRPr>
            </a:lvl3pPr>
            <a:lvl4pPr marL="901304" indent="-259556">
              <a:spcBef>
                <a:spcPts val="0"/>
              </a:spcBef>
              <a:spcAft>
                <a:spcPts val="450"/>
              </a:spcAft>
              <a:buClr>
                <a:schemeClr val="accent6"/>
              </a:buClr>
              <a:buFont typeface="System Font Regular"/>
              <a:buChar char="–"/>
              <a:defRPr sz="1649">
                <a:latin typeface="+mn-lt"/>
              </a:defRPr>
            </a:lvl4pPr>
            <a:lvl5pPr marL="1028700"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3"/>
            <a:ext cx="3782410" cy="298767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380012783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5" y="6356355"/>
            <a:ext cx="205793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C19CEB-2028-2842-AF60-6C74C4CAB384}" type="datetime4">
              <a:rPr lang="en-US" smtClean="0"/>
              <a:t>April 6, 2022</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4" y="1052855"/>
            <a:ext cx="8206225" cy="447184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31929045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1A4F9-0186-446D-AD5D-4CAFEE83E6A9}"/>
              </a:ext>
            </a:extLst>
          </p:cNvPr>
          <p:cNvSpPr>
            <a:spLocks noGrp="1"/>
          </p:cNvSpPr>
          <p:nvPr>
            <p:ph type="dt" sz="half" idx="10"/>
          </p:nvPr>
        </p:nvSpPr>
        <p:spPr/>
        <p:txBody>
          <a:bodyPr/>
          <a:lstStyle/>
          <a:p>
            <a:fld id="{C59B9154-41C1-4226-91D4-668FBB796AC3}" type="datetimeFigureOut">
              <a:rPr lang="en-US" smtClean="0"/>
              <a:t>4/6/2022</a:t>
            </a:fld>
            <a:endParaRPr lang="en-US" dirty="0"/>
          </a:p>
        </p:txBody>
      </p:sp>
      <p:sp>
        <p:nvSpPr>
          <p:cNvPr id="3" name="Footer Placeholder 2">
            <a:extLst>
              <a:ext uri="{FF2B5EF4-FFF2-40B4-BE49-F238E27FC236}">
                <a16:creationId xmlns:a16="http://schemas.microsoft.com/office/drawing/2014/main" id="{66879B40-A2BB-4868-BB7F-832E2F2325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965C8A-5A52-42E5-935A-B7F4B7886E92}"/>
              </a:ext>
            </a:extLst>
          </p:cNvPr>
          <p:cNvSpPr>
            <a:spLocks noGrp="1"/>
          </p:cNvSpPr>
          <p:nvPr>
            <p:ph type="sldNum" sz="quarter" idx="12"/>
          </p:nvPr>
        </p:nvSpPr>
        <p:spPr/>
        <p:txBody>
          <a:bodyPr/>
          <a:lstStyle/>
          <a:p>
            <a:fld id="{40457C6A-31C2-4D80-B5ED-747A34C31DAB}" type="slidenum">
              <a:rPr lang="en-US" smtClean="0"/>
              <a:t>‹#›</a:t>
            </a:fld>
            <a:endParaRPr lang="en-US" dirty="0"/>
          </a:p>
        </p:txBody>
      </p:sp>
    </p:spTree>
    <p:extLst>
      <p:ext uri="{BB962C8B-B14F-4D97-AF65-F5344CB8AC3E}">
        <p14:creationId xmlns:p14="http://schemas.microsoft.com/office/powerpoint/2010/main" val="116878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8039" y="1046678"/>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468039" y="1935956"/>
            <a:ext cx="788637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33711"/>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53419"/>
            <a:ext cx="7886372"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467595" y="1026393"/>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3632"/>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4474377" y="1933631"/>
            <a:ext cx="3879590"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46065"/>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594"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3375663"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6231085" y="1935125"/>
            <a:ext cx="2736518"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467594" y="1064973"/>
            <a:ext cx="788637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467150" y="1984681"/>
            <a:ext cx="393746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4572000" y="1984681"/>
            <a:ext cx="3782410"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467594" y="6356353"/>
            <a:ext cx="20579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April 6, 2022</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413653" y="1052853"/>
            <a:ext cx="8206225"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8"/>
          <a:stretch>
            <a:fillRect/>
          </a:stretch>
        </p:blipFill>
        <p:spPr>
          <a:xfrm>
            <a:off x="7035155" y="5955778"/>
            <a:ext cx="1912905"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3"/>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3"/>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588562" y="241165"/>
            <a:ext cx="376538"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7" r:id="rId4"/>
    <p:sldLayoutId id="2147483724" r:id="rId5"/>
    <p:sldLayoutId id="2147483701" r:id="rId6"/>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AFB01793-2FA9-4B8E-A3F2-3BF0503C5325}"/>
              </a:ext>
            </a:extLst>
          </p:cNvPr>
          <p:cNvPicPr>
            <a:picLocks noChangeAspect="1"/>
          </p:cNvPicPr>
          <p:nvPr userDrawn="1"/>
        </p:nvPicPr>
        <p:blipFill>
          <a:blip r:embed="rId3"/>
          <a:stretch>
            <a:fillRect/>
          </a:stretch>
        </p:blipFill>
        <p:spPr>
          <a:xfrm>
            <a:off x="6983433" y="5940910"/>
            <a:ext cx="1939297" cy="659160"/>
          </a:xfrm>
          <a:prstGeom prst="rect">
            <a:avLst/>
          </a:prstGeom>
        </p:spPr>
      </p:pic>
      <p:sp>
        <p:nvSpPr>
          <p:cNvPr id="2" name="Title Placeholder 1"/>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05297" y="0"/>
            <a:ext cx="947238" cy="6858000"/>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2D83179F-7910-43A9-829E-9B113A2690A5}"/>
              </a:ext>
            </a:extLst>
          </p:cNvPr>
          <p:cNvPicPr>
            <a:picLocks noChangeAspect="1"/>
          </p:cNvPicPr>
          <p:nvPr userDrawn="1"/>
        </p:nvPicPr>
        <p:blipFill>
          <a:blip r:embed="rId3"/>
          <a:stretch>
            <a:fillRect/>
          </a:stretch>
        </p:blipFill>
        <p:spPr>
          <a:xfrm>
            <a:off x="6983433" y="5940910"/>
            <a:ext cx="1939297" cy="659160"/>
          </a:xfrm>
          <a:prstGeom prst="rect">
            <a:avLst/>
          </a:prstGeom>
        </p:spPr>
      </p:pic>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05297" y="0"/>
            <a:ext cx="947238"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198637" y="0"/>
            <a:ext cx="947238"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1557773" y="2691240"/>
            <a:ext cx="6400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descr="A picture containing text&#10;&#10;Description automatically generated">
            <a:extLst>
              <a:ext uri="{FF2B5EF4-FFF2-40B4-BE49-F238E27FC236}">
                <a16:creationId xmlns:a16="http://schemas.microsoft.com/office/drawing/2014/main" id="{BF48CAD7-FAE7-4EB0-B589-829542983467}"/>
              </a:ext>
            </a:extLst>
          </p:cNvPr>
          <p:cNvPicPr>
            <a:picLocks noChangeAspect="1"/>
          </p:cNvPicPr>
          <p:nvPr userDrawn="1"/>
        </p:nvPicPr>
        <p:blipFill>
          <a:blip r:embed="rId4"/>
          <a:stretch>
            <a:fillRect/>
          </a:stretch>
        </p:blipFill>
        <p:spPr>
          <a:xfrm>
            <a:off x="7035155" y="5955778"/>
            <a:ext cx="1912905" cy="652801"/>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9"/>
          <a:stretch>
            <a:fillRect/>
          </a:stretch>
        </p:blipFill>
        <p:spPr>
          <a:xfrm>
            <a:off x="7035155" y="5955780"/>
            <a:ext cx="1912905"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467594" y="1052855"/>
            <a:ext cx="8098344"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5"/>
            <a:ext cx="9144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865"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8588563" y="241167"/>
            <a:ext cx="376538" cy="207749"/>
          </a:xfrm>
          <a:prstGeom prst="rect">
            <a:avLst/>
          </a:prstGeom>
          <a:noFill/>
        </p:spPr>
        <p:txBody>
          <a:bodyPr wrap="square" rtlCol="0">
            <a:spAutoFit/>
          </a:bodyPr>
          <a:lstStyle/>
          <a:p>
            <a:pPr algn="ctr"/>
            <a:fld id="{A565D13D-210D-7741-99FD-FE938200C5BF}" type="slidenum">
              <a:rPr lang="en-US" sz="750" b="1" smtClean="0">
                <a:solidFill>
                  <a:schemeClr val="bg1"/>
                </a:solidFill>
              </a:rPr>
              <a:t>‹#›</a:t>
            </a:fld>
            <a:endParaRPr lang="en-US" sz="750" b="1" dirty="0">
              <a:solidFill>
                <a:schemeClr val="bg1"/>
              </a:solidFill>
            </a:endParaRPr>
          </a:p>
        </p:txBody>
      </p:sp>
    </p:spTree>
    <p:extLst>
      <p:ext uri="{BB962C8B-B14F-4D97-AF65-F5344CB8AC3E}">
        <p14:creationId xmlns:p14="http://schemas.microsoft.com/office/powerpoint/2010/main" val="2884591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ransition spd="slow">
    <p:fade/>
  </p:transition>
  <p:hf sldNum="0" hdr="0" ftr="0"/>
  <p:txStyles>
    <p:titleStyle>
      <a:lvl1pPr algn="l" defTabSz="914186" rtl="0" eaLnBrk="1" latinLnBrk="0" hangingPunct="1">
        <a:spcBef>
          <a:spcPct val="0"/>
        </a:spcBef>
        <a:buNone/>
        <a:defRPr sz="2400" kern="1200">
          <a:solidFill>
            <a:schemeClr val="accent6"/>
          </a:solidFill>
          <a:latin typeface="+mj-lt"/>
          <a:ea typeface="+mj-ea"/>
          <a:cs typeface="Arial" pitchFamily="34" charset="0"/>
        </a:defRPr>
      </a:lvl1pPr>
    </p:titleStyle>
    <p:bodyStyle>
      <a:lvl1pPr marL="0" indent="0" algn="l" defTabSz="914186" rtl="0" eaLnBrk="1" latinLnBrk="0" hangingPunct="1">
        <a:spcBef>
          <a:spcPct val="20000"/>
        </a:spcBef>
        <a:buFont typeface="Arial" pitchFamily="34" charset="0"/>
        <a:buNone/>
        <a:defRPr sz="2799" b="0" kern="1200">
          <a:solidFill>
            <a:schemeClr val="accent6"/>
          </a:solidFill>
          <a:latin typeface="+mj-lt"/>
          <a:ea typeface="+mn-ea"/>
          <a:cs typeface="Arial" pitchFamily="34" charset="0"/>
        </a:defRPr>
      </a:lvl1pPr>
      <a:lvl2pPr marL="799999" indent="-342905" algn="l" defTabSz="914186"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2733" indent="-228547" algn="l" defTabSz="914186"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599827"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920"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014"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0"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3"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799" kern="1200">
          <a:solidFill>
            <a:schemeClr val="tx1"/>
          </a:solidFill>
          <a:latin typeface="+mn-lt"/>
          <a:ea typeface="+mn-ea"/>
          <a:cs typeface="+mn-cs"/>
        </a:defRPr>
      </a:lvl1pPr>
      <a:lvl2pPr marL="457094" algn="l" defTabSz="914186" rtl="0" eaLnBrk="1" latinLnBrk="0" hangingPunct="1">
        <a:defRPr sz="1799" kern="1200">
          <a:solidFill>
            <a:schemeClr val="tx1"/>
          </a:solidFill>
          <a:latin typeface="+mn-lt"/>
          <a:ea typeface="+mn-ea"/>
          <a:cs typeface="+mn-cs"/>
        </a:defRPr>
      </a:lvl2pPr>
      <a:lvl3pPr marL="914186" algn="l" defTabSz="914186" rtl="0" eaLnBrk="1" latinLnBrk="0" hangingPunct="1">
        <a:defRPr sz="1799" kern="1200">
          <a:solidFill>
            <a:schemeClr val="tx1"/>
          </a:solidFill>
          <a:latin typeface="+mn-lt"/>
          <a:ea typeface="+mn-ea"/>
          <a:cs typeface="+mn-cs"/>
        </a:defRPr>
      </a:lvl3pPr>
      <a:lvl4pPr marL="1371280" algn="l" defTabSz="914186" rtl="0" eaLnBrk="1" latinLnBrk="0" hangingPunct="1">
        <a:defRPr sz="1799" kern="1200">
          <a:solidFill>
            <a:schemeClr val="tx1"/>
          </a:solidFill>
          <a:latin typeface="+mn-lt"/>
          <a:ea typeface="+mn-ea"/>
          <a:cs typeface="+mn-cs"/>
        </a:defRPr>
      </a:lvl4pPr>
      <a:lvl5pPr marL="1828373" algn="l" defTabSz="914186" rtl="0" eaLnBrk="1" latinLnBrk="0" hangingPunct="1">
        <a:defRPr sz="1799" kern="1200">
          <a:solidFill>
            <a:schemeClr val="tx1"/>
          </a:solidFill>
          <a:latin typeface="+mn-lt"/>
          <a:ea typeface="+mn-ea"/>
          <a:cs typeface="+mn-cs"/>
        </a:defRPr>
      </a:lvl5pPr>
      <a:lvl6pPr marL="2285467" algn="l" defTabSz="914186" rtl="0" eaLnBrk="1" latinLnBrk="0" hangingPunct="1">
        <a:defRPr sz="1799" kern="1200">
          <a:solidFill>
            <a:schemeClr val="tx1"/>
          </a:solidFill>
          <a:latin typeface="+mn-lt"/>
          <a:ea typeface="+mn-ea"/>
          <a:cs typeface="+mn-cs"/>
        </a:defRPr>
      </a:lvl6pPr>
      <a:lvl7pPr marL="2742560" algn="l" defTabSz="914186" rtl="0" eaLnBrk="1" latinLnBrk="0" hangingPunct="1">
        <a:defRPr sz="1799" kern="1200">
          <a:solidFill>
            <a:schemeClr val="tx1"/>
          </a:solidFill>
          <a:latin typeface="+mn-lt"/>
          <a:ea typeface="+mn-ea"/>
          <a:cs typeface="+mn-cs"/>
        </a:defRPr>
      </a:lvl7pPr>
      <a:lvl8pPr marL="3199653" algn="l" defTabSz="914186" rtl="0" eaLnBrk="1" latinLnBrk="0" hangingPunct="1">
        <a:defRPr sz="1799" kern="1200">
          <a:solidFill>
            <a:schemeClr val="tx1"/>
          </a:solidFill>
          <a:latin typeface="+mn-lt"/>
          <a:ea typeface="+mn-ea"/>
          <a:cs typeface="+mn-cs"/>
        </a:defRPr>
      </a:lvl8pPr>
      <a:lvl9pPr marL="3656747" algn="l" defTabSz="91418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hyperlink" Target="mailto:MATECMichigan@gmail.com"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mailto:MatecMichigan@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aidsetc.org/nhc" TargetMode="External"/><Relationship Id="rId7" Type="http://schemas.openxmlformats.org/officeDocument/2006/relationships/hyperlink" Target="https://matec.info/" TargetMode="External"/><Relationship Id="rId2" Type="http://schemas.openxmlformats.org/officeDocument/2006/relationships/hyperlink" Target="http://nccc.ucsf.edu/" TargetMode="External"/><Relationship Id="rId1" Type="http://schemas.openxmlformats.org/officeDocument/2006/relationships/slideLayout" Target="../slideLayouts/slideLayout2.xml"/><Relationship Id="rId6" Type="http://schemas.openxmlformats.org/officeDocument/2006/relationships/hyperlink" Target="https://aidsetc.org/" TargetMode="External"/><Relationship Id="rId5" Type="http://schemas.openxmlformats.org/officeDocument/2006/relationships/hyperlink" Target="https://www.hepatitisc.uw.edu/" TargetMode="External"/><Relationship Id="rId4" Type="http://schemas.openxmlformats.org/officeDocument/2006/relationships/hyperlink" Target="https://aidsetc.org/hivhc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1414731" y="1013424"/>
            <a:ext cx="7375585" cy="838200"/>
          </a:xfrm>
        </p:spPr>
        <p:txBody>
          <a:bodyPr/>
          <a:lstStyle/>
          <a:p>
            <a:r>
              <a:rPr lang="en-US" dirty="0"/>
              <a:t>Sexually Transmitted Infections</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MATEC Michigan</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p:txBody>
          <a:bodyPr/>
          <a:lstStyle/>
          <a:p>
            <a:r>
              <a:rPr lang="en-US" dirty="0">
                <a:solidFill>
                  <a:srgbClr val="8096B6"/>
                </a:solidFill>
              </a:rPr>
              <a:t>Program Date</a:t>
            </a:r>
          </a:p>
        </p:txBody>
      </p:sp>
      <p:pic>
        <p:nvPicPr>
          <p:cNvPr id="3" name="Picture 2" descr="A picture containing text, clipart&#10;&#10;Description automatically generated">
            <a:extLst>
              <a:ext uri="{FF2B5EF4-FFF2-40B4-BE49-F238E27FC236}">
                <a16:creationId xmlns:a16="http://schemas.microsoft.com/office/drawing/2014/main" id="{A8EBAF46-6E0E-48C0-BBBF-F1DB0F1F4214}"/>
              </a:ext>
            </a:extLst>
          </p:cNvPr>
          <p:cNvPicPr>
            <a:picLocks noChangeAspect="1"/>
          </p:cNvPicPr>
          <p:nvPr/>
        </p:nvPicPr>
        <p:blipFill>
          <a:blip r:embed="rId3"/>
          <a:stretch>
            <a:fillRect/>
          </a:stretch>
        </p:blipFill>
        <p:spPr>
          <a:xfrm>
            <a:off x="1618181" y="5283515"/>
            <a:ext cx="3168043" cy="686695"/>
          </a:xfrm>
          <a:prstGeom prst="rect">
            <a:avLst/>
          </a:prstGeom>
        </p:spPr>
      </p:pic>
      <p:pic>
        <p:nvPicPr>
          <p:cNvPr id="1026" name="Picture 2">
            <a:extLst>
              <a:ext uri="{FF2B5EF4-FFF2-40B4-BE49-F238E27FC236}">
                <a16:creationId xmlns:a16="http://schemas.microsoft.com/office/drawing/2014/main" id="{20CE4262-86BF-499E-A24E-26223B07F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862" y="2548484"/>
            <a:ext cx="3313043"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a:t>
            </a:r>
          </a:p>
        </p:txBody>
      </p:sp>
      <p:sp>
        <p:nvSpPr>
          <p:cNvPr id="6" name="Text Placeholder 5"/>
          <p:cNvSpPr>
            <a:spLocks noGrp="1"/>
          </p:cNvSpPr>
          <p:nvPr>
            <p:ph type="body" sz="quarter" idx="11"/>
          </p:nvPr>
        </p:nvSpPr>
        <p:spPr/>
        <p:txBody>
          <a:bodyPr/>
          <a:lstStyle/>
          <a:p>
            <a:pPr marL="407088" indent="-342900">
              <a:buFont typeface="Wingdings" panose="05000000000000000000" pitchFamily="2" charset="2"/>
              <a:buChar char="§"/>
            </a:pPr>
            <a:r>
              <a:rPr lang="en-US" dirty="0"/>
              <a:t>Epidemiology of HIV/STIs in Michigan and Nationally</a:t>
            </a:r>
          </a:p>
          <a:p>
            <a:pPr marL="407088" indent="-342900">
              <a:buFont typeface="Wingdings" panose="05000000000000000000" pitchFamily="2" charset="2"/>
              <a:buChar char="§"/>
            </a:pPr>
            <a:r>
              <a:rPr lang="en-US" dirty="0"/>
              <a:t>Review available HIV/STI informational resources</a:t>
            </a:r>
          </a:p>
          <a:p>
            <a:pPr marL="407088" indent="-342900">
              <a:buFont typeface="Wingdings" panose="05000000000000000000" pitchFamily="2" charset="2"/>
              <a:buChar char="§"/>
            </a:pPr>
            <a:r>
              <a:rPr lang="en-US" dirty="0"/>
              <a:t>Screening guidelines</a:t>
            </a:r>
          </a:p>
          <a:p>
            <a:pPr marL="407088"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875363137"/>
      </p:ext>
    </p:extLst>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Test of cure</a:t>
            </a:r>
          </a:p>
          <a:p>
            <a:pPr lvl="2"/>
            <a:r>
              <a:rPr lang="en-US" dirty="0"/>
              <a:t>Not indicated</a:t>
            </a:r>
          </a:p>
          <a:p>
            <a:pPr lvl="1"/>
            <a:r>
              <a:rPr lang="en-US" dirty="0"/>
              <a:t>Repeat testing in 3 months</a:t>
            </a:r>
          </a:p>
          <a:p>
            <a:pPr lvl="2"/>
            <a:r>
              <a:rPr lang="en-US" dirty="0"/>
              <a:t>Re-infection is very common in women</a:t>
            </a:r>
          </a:p>
          <a:p>
            <a:pPr lvl="3"/>
            <a:r>
              <a:rPr lang="en-US" dirty="0"/>
              <a:t>Increases risk for complications</a:t>
            </a:r>
          </a:p>
          <a:p>
            <a:pPr lvl="2"/>
            <a:r>
              <a:rPr lang="en-US" dirty="0"/>
              <a:t>Treatment failure is rare</a:t>
            </a:r>
          </a:p>
          <a:p>
            <a:pPr lvl="2"/>
            <a:r>
              <a:rPr lang="en-US" dirty="0"/>
              <a:t>No evidence to support retesting in men</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615855404"/>
      </p:ext>
    </p:extLst>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p:txBody>
          <a:bodyPr/>
          <a:lstStyle/>
          <a:p>
            <a:r>
              <a:rPr lang="en-US" dirty="0"/>
              <a:t>Bacterial Vaginosis</a:t>
            </a:r>
          </a:p>
        </p:txBody>
      </p:sp>
    </p:spTree>
    <p:extLst>
      <p:ext uri="{BB962C8B-B14F-4D97-AF65-F5344CB8AC3E}">
        <p14:creationId xmlns:p14="http://schemas.microsoft.com/office/powerpoint/2010/main" val="2579057446"/>
      </p:ext>
    </p:extLst>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Bacterial Vaginosis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r>
              <a:rPr lang="en-US" dirty="0"/>
              <a:t>Alteration in vaginal microbiome</a:t>
            </a:r>
          </a:p>
          <a:p>
            <a:r>
              <a:rPr lang="en-US" dirty="0"/>
              <a:t>Loss of the protective </a:t>
            </a:r>
            <a:r>
              <a:rPr lang="en-US" i="1" dirty="0"/>
              <a:t>Lactobacillus </a:t>
            </a:r>
            <a:r>
              <a:rPr lang="en-US" dirty="0"/>
              <a:t>species</a:t>
            </a:r>
          </a:p>
          <a:p>
            <a:pPr lvl="2"/>
            <a:r>
              <a:rPr lang="en-US" dirty="0"/>
              <a:t>Leads to increase in facultative and strict anaerobic bacteria</a:t>
            </a:r>
          </a:p>
          <a:p>
            <a:pPr lvl="2"/>
            <a:r>
              <a:rPr lang="en-US" i="1" dirty="0"/>
              <a:t>G. vaginalis, A. vaginae</a:t>
            </a:r>
            <a:r>
              <a:rPr lang="en-US" dirty="0"/>
              <a:t>, </a:t>
            </a:r>
            <a:r>
              <a:rPr lang="en-US" i="1" dirty="0"/>
              <a:t>Megasphaera </a:t>
            </a:r>
            <a:r>
              <a:rPr lang="en-US" dirty="0"/>
              <a:t>type I</a:t>
            </a:r>
          </a:p>
          <a:p>
            <a:pPr lvl="1"/>
            <a:r>
              <a:rPr lang="en-US" dirty="0"/>
              <a:t>Increases risk for other STI and pregnancy complications</a:t>
            </a:r>
          </a:p>
          <a:p>
            <a:pPr lvl="1"/>
            <a:r>
              <a:rPr lang="en-US" dirty="0"/>
              <a:t>Most common of vaginal discharge in the United States and worldwide</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671202083"/>
      </p:ext>
    </p:extLst>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Associated Factors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2"/>
          <a:lstStyle/>
          <a:p>
            <a:pPr lvl="1"/>
            <a:r>
              <a:rPr lang="en-US" dirty="0"/>
              <a:t>Factors Associated With Higher Risk</a:t>
            </a:r>
          </a:p>
          <a:p>
            <a:pPr lvl="2"/>
            <a:r>
              <a:rPr lang="en-US" dirty="0"/>
              <a:t>Increased number of male partners</a:t>
            </a:r>
          </a:p>
          <a:p>
            <a:pPr lvl="2"/>
            <a:r>
              <a:rPr lang="en-US" dirty="0"/>
              <a:t>Female sex partners</a:t>
            </a:r>
          </a:p>
          <a:p>
            <a:pPr lvl="2"/>
            <a:r>
              <a:rPr lang="en-US" dirty="0"/>
              <a:t>Douching</a:t>
            </a:r>
          </a:p>
          <a:p>
            <a:pPr lvl="2"/>
            <a:r>
              <a:rPr lang="en-US" dirty="0"/>
              <a:t>Genital HSV-2 infection</a:t>
            </a:r>
          </a:p>
          <a:p>
            <a:pPr lvl="2"/>
            <a:endParaRPr lang="en-US" dirty="0"/>
          </a:p>
          <a:p>
            <a:pPr lvl="1"/>
            <a:r>
              <a:rPr lang="en-US" dirty="0"/>
              <a:t>Factors Associated With Lower risk</a:t>
            </a:r>
          </a:p>
          <a:p>
            <a:pPr lvl="2"/>
            <a:r>
              <a:rPr lang="en-US" dirty="0"/>
              <a:t>Condom use</a:t>
            </a:r>
          </a:p>
          <a:p>
            <a:pPr lvl="2"/>
            <a:r>
              <a:rPr lang="en-US" dirty="0"/>
              <a:t>Male circumcision</a:t>
            </a:r>
          </a:p>
          <a:p>
            <a:pPr lvl="2"/>
            <a:r>
              <a:rPr lang="en-US" dirty="0"/>
              <a:t>Oral contraceptive pill</a:t>
            </a:r>
          </a:p>
          <a:p>
            <a:pPr lvl="1"/>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486284635"/>
      </p:ext>
    </p:extLst>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Bacterial Vaginosis Symptoms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More than half of cases are asymptomatic</a:t>
            </a:r>
          </a:p>
          <a:p>
            <a:pPr lvl="1"/>
            <a:r>
              <a:rPr lang="en-US" dirty="0"/>
              <a:t>Vaginal odor</a:t>
            </a:r>
          </a:p>
          <a:p>
            <a:pPr lvl="2"/>
            <a:r>
              <a:rPr lang="en-US" dirty="0"/>
              <a:t>Often described as fishy, unpleasant</a:t>
            </a:r>
          </a:p>
          <a:p>
            <a:pPr lvl="2"/>
            <a:r>
              <a:rPr lang="en-US" dirty="0"/>
              <a:t>More prominent after sex and around menstruation</a:t>
            </a:r>
          </a:p>
          <a:p>
            <a:pPr lvl="1"/>
            <a:r>
              <a:rPr lang="en-US" dirty="0"/>
              <a:t>Vaginal discharge</a:t>
            </a:r>
          </a:p>
          <a:p>
            <a:pPr lvl="2"/>
            <a:r>
              <a:rPr lang="en-US" dirty="0"/>
              <a:t>Often off-white, thin, homogenous</a:t>
            </a:r>
          </a:p>
          <a:p>
            <a:pPr lvl="1"/>
            <a:r>
              <a:rPr lang="en-US" dirty="0"/>
              <a:t>Not typically associated with dysuria, burning, pruritus, dyspareunia, inflammation or swelling</a:t>
            </a:r>
          </a:p>
          <a:p>
            <a:pPr lvl="1"/>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83398608"/>
      </p:ext>
    </p:extLst>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Considerations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34922" y="1824326"/>
            <a:ext cx="8314944" cy="4904581"/>
          </a:xfrm>
        </p:spPr>
        <p:txBody>
          <a:bodyPr numCol="1"/>
          <a:lstStyle/>
          <a:p>
            <a:pPr lvl="1"/>
            <a:r>
              <a:rPr lang="en-US" dirty="0"/>
              <a:t>Self-esteem</a:t>
            </a:r>
          </a:p>
          <a:p>
            <a:pPr lvl="1"/>
            <a:r>
              <a:rPr lang="en-US" dirty="0"/>
              <a:t>Sexual relationships</a:t>
            </a:r>
          </a:p>
          <a:p>
            <a:pPr lvl="1"/>
            <a:r>
              <a:rPr lang="en-US" dirty="0"/>
              <a:t>Quality of life</a:t>
            </a:r>
          </a:p>
          <a:p>
            <a:pPr lvl="1"/>
            <a:endParaRPr lang="en-US" dirty="0"/>
          </a:p>
          <a:p>
            <a:pPr marL="1133875" lvl="3"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271100876"/>
      </p:ext>
    </p:extLst>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Diagnosis: Amsel Criteria</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Clinical diagnosis</a:t>
            </a:r>
          </a:p>
          <a:p>
            <a:pPr lvl="1"/>
            <a:r>
              <a:rPr lang="en-US" dirty="0"/>
              <a:t>Sensitivity 37-70%, specificity 94-99%</a:t>
            </a:r>
          </a:p>
          <a:p>
            <a:pPr lvl="1"/>
            <a:r>
              <a:rPr lang="en-US" dirty="0"/>
              <a:t>Presence of three of four criteria:</a:t>
            </a:r>
          </a:p>
          <a:p>
            <a:pPr lvl="2"/>
            <a:r>
              <a:rPr lang="en-US" dirty="0"/>
              <a:t>Vaginal pH greater than 4.5</a:t>
            </a:r>
          </a:p>
          <a:p>
            <a:pPr lvl="2"/>
            <a:r>
              <a:rPr lang="en-US" dirty="0"/>
              <a:t>Presence of “clue cells” in at least 20% of vaginal epithelial cells under saline microscopy</a:t>
            </a:r>
          </a:p>
          <a:p>
            <a:pPr lvl="2"/>
            <a:r>
              <a:rPr lang="en-US" dirty="0"/>
              <a:t>Positive amine “whiff” test. Fishy odor with or without addition of 10% KOH</a:t>
            </a:r>
          </a:p>
          <a:p>
            <a:pPr lvl="2"/>
            <a:r>
              <a:rPr lang="en-US" dirty="0"/>
              <a:t>Homogenous, non-viscous, milky-white discharge adherent to vaginal walls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097393025"/>
      </p:ext>
    </p:extLst>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fontScale="90000"/>
          </a:bodyPr>
          <a:lstStyle/>
          <a:p>
            <a:r>
              <a:rPr lang="en-US" dirty="0"/>
              <a:t>Diagnosis: Gram’s Stain with Nugent Scoring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Traditional gold standard, time-consuming, requires training and expertise</a:t>
            </a:r>
          </a:p>
          <a:p>
            <a:pPr lvl="1"/>
            <a:r>
              <a:rPr lang="en-US" dirty="0"/>
              <a:t>Based on concentration of </a:t>
            </a:r>
            <a:r>
              <a:rPr lang="en-US" i="1" dirty="0"/>
              <a:t>Lactobacillus, Bacteroides, Gardnerella, </a:t>
            </a:r>
            <a:r>
              <a:rPr lang="en-US" dirty="0"/>
              <a:t>and </a:t>
            </a:r>
            <a:r>
              <a:rPr lang="en-US" i="1" dirty="0"/>
              <a:t>Mobiluncus</a:t>
            </a:r>
          </a:p>
          <a:p>
            <a:pPr lvl="1"/>
            <a:r>
              <a:rPr lang="en-US" dirty="0"/>
              <a:t>Nugent score 0-3: Normal. </a:t>
            </a:r>
            <a:r>
              <a:rPr lang="en-US" i="1" dirty="0"/>
              <a:t>Lactobacillus</a:t>
            </a:r>
            <a:r>
              <a:rPr lang="en-US" dirty="0"/>
              <a:t>-dominant</a:t>
            </a:r>
          </a:p>
          <a:p>
            <a:pPr lvl="1"/>
            <a:r>
              <a:rPr lang="en-US" dirty="0"/>
              <a:t>Nugent score 4-6: Intermediate microbiota. Emergence of </a:t>
            </a:r>
            <a:r>
              <a:rPr lang="en-US" i="1" dirty="0"/>
              <a:t>G. vaginalis </a:t>
            </a:r>
          </a:p>
          <a:p>
            <a:pPr lvl="1"/>
            <a:r>
              <a:rPr lang="en-US" dirty="0"/>
              <a:t>Nugent sore 7-10: Consistent with bacterial vaginosis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044242921"/>
      </p:ext>
    </p:extLst>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a:bodyPr>
          <a:lstStyle/>
          <a:p>
            <a:r>
              <a:rPr lang="en-US" dirty="0"/>
              <a:t>Diagnosis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Point-of-care assays</a:t>
            </a:r>
          </a:p>
          <a:p>
            <a:pPr lvl="2"/>
            <a:r>
              <a:rPr lang="en-US" dirty="0"/>
              <a:t>Results in 10-30 minutes</a:t>
            </a:r>
          </a:p>
          <a:p>
            <a:pPr lvl="1"/>
            <a:r>
              <a:rPr lang="en-US" dirty="0"/>
              <a:t>NAAT</a:t>
            </a:r>
          </a:p>
          <a:p>
            <a:pPr lvl="2"/>
            <a:r>
              <a:rPr lang="en-US" dirty="0"/>
              <a:t>Can be patient-collected or provider-collected</a:t>
            </a:r>
          </a:p>
          <a:p>
            <a:pPr lvl="2"/>
            <a:r>
              <a:rPr lang="en-US" dirty="0"/>
              <a:t>Results in usually 24 hours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611669041"/>
      </p:ext>
    </p:extLst>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Bacterial Vaginosis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E05C2603-8B53-4396-8C07-5877AEED6A18}"/>
              </a:ext>
            </a:extLst>
          </p:cNvPr>
          <p:cNvPicPr>
            <a:picLocks noChangeAspect="1"/>
          </p:cNvPicPr>
          <p:nvPr/>
        </p:nvPicPr>
        <p:blipFill>
          <a:blip r:embed="rId2"/>
          <a:stretch>
            <a:fillRect/>
          </a:stretch>
        </p:blipFill>
        <p:spPr>
          <a:xfrm>
            <a:off x="425742" y="1871444"/>
            <a:ext cx="7928224" cy="3934036"/>
          </a:xfrm>
          <a:prstGeom prst="rect">
            <a:avLst/>
          </a:prstGeom>
        </p:spPr>
      </p:pic>
      <p:sp>
        <p:nvSpPr>
          <p:cNvPr id="9" name="TextBox 8">
            <a:extLst>
              <a:ext uri="{FF2B5EF4-FFF2-40B4-BE49-F238E27FC236}">
                <a16:creationId xmlns:a16="http://schemas.microsoft.com/office/drawing/2014/main" id="{5EAAE883-B949-422A-BC72-38F4C7B42CF6}"/>
              </a:ext>
            </a:extLst>
          </p:cNvPr>
          <p:cNvSpPr txBox="1"/>
          <p:nvPr/>
        </p:nvSpPr>
        <p:spPr>
          <a:xfrm>
            <a:off x="0" y="6581001"/>
            <a:ext cx="663431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https://www.cdc.gov/std/treatment-guidelines/bv.htm</a:t>
            </a:r>
          </a:p>
        </p:txBody>
      </p:sp>
    </p:spTree>
    <p:extLst>
      <p:ext uri="{BB962C8B-B14F-4D97-AF65-F5344CB8AC3E}">
        <p14:creationId xmlns:p14="http://schemas.microsoft.com/office/powerpoint/2010/main" val="50637800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521197" y="2666856"/>
            <a:ext cx="6400800" cy="1143000"/>
          </a:xfrm>
        </p:spPr>
        <p:txBody>
          <a:bodyPr>
            <a:normAutofit/>
          </a:bodyPr>
          <a:lstStyle/>
          <a:p>
            <a:r>
              <a:rPr lang="en-US" dirty="0"/>
              <a:t>Epidemiology</a:t>
            </a:r>
          </a:p>
        </p:txBody>
      </p:sp>
    </p:spTree>
    <p:extLst>
      <p:ext uri="{BB962C8B-B14F-4D97-AF65-F5344CB8AC3E}">
        <p14:creationId xmlns:p14="http://schemas.microsoft.com/office/powerpoint/2010/main" val="957848670"/>
      </p:ext>
    </p:extLst>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Bacterial Vaginosis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https://www.cdc.gov/std/treatment-guidelines/bv.htm</a:t>
            </a:r>
          </a:p>
        </p:txBody>
      </p:sp>
      <p:pic>
        <p:nvPicPr>
          <p:cNvPr id="3" name="Picture 2">
            <a:extLst>
              <a:ext uri="{FF2B5EF4-FFF2-40B4-BE49-F238E27FC236}">
                <a16:creationId xmlns:a16="http://schemas.microsoft.com/office/drawing/2014/main" id="{C0B1F3CE-96BD-41D8-9A57-0C1F4381DC4C}"/>
              </a:ext>
            </a:extLst>
          </p:cNvPr>
          <p:cNvPicPr>
            <a:picLocks noChangeAspect="1"/>
          </p:cNvPicPr>
          <p:nvPr/>
        </p:nvPicPr>
        <p:blipFill>
          <a:blip r:embed="rId2"/>
          <a:stretch>
            <a:fillRect/>
          </a:stretch>
        </p:blipFill>
        <p:spPr>
          <a:xfrm>
            <a:off x="2090839" y="1705203"/>
            <a:ext cx="4962321" cy="4704735"/>
          </a:xfrm>
          <a:prstGeom prst="rect">
            <a:avLst/>
          </a:prstGeom>
        </p:spPr>
      </p:pic>
    </p:spTree>
    <p:extLst>
      <p:ext uri="{BB962C8B-B14F-4D97-AF65-F5344CB8AC3E}">
        <p14:creationId xmlns:p14="http://schemas.microsoft.com/office/powerpoint/2010/main" val="4217824883"/>
      </p:ext>
    </p:extLst>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Bacterial Vaginosis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Male partner treatment is not indicated</a:t>
            </a:r>
          </a:p>
          <a:p>
            <a:pPr lvl="2"/>
            <a:r>
              <a:rPr lang="en-US" dirty="0"/>
              <a:t>Female partners often have concurrent infection but management considerations not well studied</a:t>
            </a:r>
          </a:p>
          <a:p>
            <a:pPr lvl="1"/>
            <a:r>
              <a:rPr lang="en-US" dirty="0"/>
              <a:t>Recurrent &amp; persistent infection common</a:t>
            </a:r>
          </a:p>
          <a:p>
            <a:pPr lvl="1"/>
            <a:r>
              <a:rPr lang="en-US" dirty="0"/>
              <a:t>Long-term regimens can be considered</a:t>
            </a:r>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501514519"/>
      </p:ext>
    </p:extLst>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569551" y="2691240"/>
            <a:ext cx="6400800" cy="1143000"/>
          </a:xfrm>
        </p:spPr>
        <p:txBody>
          <a:bodyPr/>
          <a:lstStyle/>
          <a:p>
            <a:r>
              <a:rPr lang="en-US" dirty="0"/>
              <a:t>Screening Guidelines</a:t>
            </a:r>
          </a:p>
        </p:txBody>
      </p:sp>
    </p:spTree>
    <p:extLst>
      <p:ext uri="{BB962C8B-B14F-4D97-AF65-F5344CB8AC3E}">
        <p14:creationId xmlns:p14="http://schemas.microsoft.com/office/powerpoint/2010/main" val="4219971538"/>
      </p:ext>
    </p:extLst>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Chlamydia </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a:t>
            </a:r>
          </a:p>
          <a:p>
            <a:pPr lvl="2"/>
            <a:r>
              <a:rPr lang="en-US" dirty="0"/>
              <a:t>Under age 25 and sexually active</a:t>
            </a:r>
          </a:p>
          <a:p>
            <a:pPr lvl="2"/>
            <a:r>
              <a:rPr lang="en-US" dirty="0"/>
              <a:t>Age 25 and older, sexually active, increased risk</a:t>
            </a:r>
          </a:p>
          <a:p>
            <a:pPr lvl="3"/>
            <a:r>
              <a:rPr lang="en-US" dirty="0"/>
              <a:t>New partner, more than one partner, partner with concurrent partners, partner with STI, transactional sex</a:t>
            </a:r>
          </a:p>
          <a:p>
            <a:pPr lvl="2"/>
            <a:r>
              <a:rPr lang="en-US" dirty="0"/>
              <a:t>Consider rectal chlamydial testing based on reported sexual behaviors, exposure</a:t>
            </a:r>
          </a:p>
          <a:p>
            <a:pPr lvl="3"/>
            <a:r>
              <a:rPr lang="en-US" dirty="0"/>
              <a:t>Shared decision making</a:t>
            </a:r>
          </a:p>
        </p:txBody>
      </p:sp>
    </p:spTree>
    <p:extLst>
      <p:ext uri="{BB962C8B-B14F-4D97-AF65-F5344CB8AC3E}">
        <p14:creationId xmlns:p14="http://schemas.microsoft.com/office/powerpoint/2010/main" val="898355918"/>
      </p:ext>
    </p:extLst>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Chlamydia </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Men Who Have Sex With Men</a:t>
            </a:r>
          </a:p>
          <a:p>
            <a:pPr lvl="2"/>
            <a:r>
              <a:rPr lang="en-US" dirty="0"/>
              <a:t>At least annually</a:t>
            </a:r>
          </a:p>
          <a:p>
            <a:pPr lvl="3"/>
            <a:r>
              <a:rPr lang="en-US" dirty="0"/>
              <a:t>Sites of contact (urethra, rectum) regardless of condom use</a:t>
            </a:r>
          </a:p>
          <a:p>
            <a:pPr lvl="2"/>
            <a:r>
              <a:rPr lang="en-US" dirty="0"/>
              <a:t>Every 3-6 months if at increased risk</a:t>
            </a:r>
          </a:p>
          <a:p>
            <a:pPr lvl="3"/>
            <a:r>
              <a:rPr lang="en-US" dirty="0"/>
              <a:t>Using PrEP, has HIV infection, partners have concurrent sex partners</a:t>
            </a:r>
          </a:p>
        </p:txBody>
      </p:sp>
    </p:spTree>
    <p:extLst>
      <p:ext uri="{BB962C8B-B14F-4D97-AF65-F5344CB8AC3E}">
        <p14:creationId xmlns:p14="http://schemas.microsoft.com/office/powerpoint/2010/main" val="891344625"/>
      </p:ext>
    </p:extLst>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Gonorrhea</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a:t>
            </a:r>
          </a:p>
          <a:p>
            <a:pPr lvl="2"/>
            <a:r>
              <a:rPr lang="en-US" dirty="0"/>
              <a:t>Under age 25 and sexually active</a:t>
            </a:r>
          </a:p>
          <a:p>
            <a:pPr lvl="2"/>
            <a:r>
              <a:rPr lang="en-US" dirty="0"/>
              <a:t>Age 25 and older, sexually active, increased risk</a:t>
            </a:r>
          </a:p>
          <a:p>
            <a:pPr lvl="3"/>
            <a:r>
              <a:rPr lang="en-US" dirty="0"/>
              <a:t>New partner, more than one partner, partner with concurrent partners, partner with STI, transactional sex</a:t>
            </a:r>
          </a:p>
          <a:p>
            <a:pPr lvl="2"/>
            <a:r>
              <a:rPr lang="en-US" dirty="0"/>
              <a:t>Consider pharyngeal &amp; rectal screening based on reported sexual behaviors, exposure</a:t>
            </a:r>
          </a:p>
          <a:p>
            <a:pPr lvl="3"/>
            <a:r>
              <a:rPr lang="en-US" dirty="0"/>
              <a:t>Shared decision making</a:t>
            </a:r>
          </a:p>
          <a:p>
            <a:endParaRPr lang="en-US" dirty="0"/>
          </a:p>
        </p:txBody>
      </p:sp>
    </p:spTree>
    <p:extLst>
      <p:ext uri="{BB962C8B-B14F-4D97-AF65-F5344CB8AC3E}">
        <p14:creationId xmlns:p14="http://schemas.microsoft.com/office/powerpoint/2010/main" val="2990207662"/>
      </p:ext>
    </p:extLst>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Gonorrhea</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Men Who Have Sex With Men</a:t>
            </a:r>
          </a:p>
          <a:p>
            <a:pPr lvl="2"/>
            <a:r>
              <a:rPr lang="en-US" dirty="0"/>
              <a:t>At least annually</a:t>
            </a:r>
          </a:p>
          <a:p>
            <a:pPr lvl="3"/>
            <a:r>
              <a:rPr lang="en-US" dirty="0"/>
              <a:t>Sites of contact (urethra, pharynx, rectum) regardless of condom use</a:t>
            </a:r>
          </a:p>
          <a:p>
            <a:pPr lvl="2"/>
            <a:r>
              <a:rPr lang="en-US" dirty="0"/>
              <a:t>Every 3-6 months if at increased risk</a:t>
            </a:r>
          </a:p>
          <a:p>
            <a:pPr lvl="3"/>
            <a:r>
              <a:rPr lang="en-US" dirty="0"/>
              <a:t>Using PrEP, has HIV infection, partners have concurrent sex partners</a:t>
            </a:r>
          </a:p>
        </p:txBody>
      </p:sp>
    </p:spTree>
    <p:extLst>
      <p:ext uri="{BB962C8B-B14F-4D97-AF65-F5344CB8AC3E}">
        <p14:creationId xmlns:p14="http://schemas.microsoft.com/office/powerpoint/2010/main" val="156351582"/>
      </p:ext>
    </p:extLst>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Chlamydia &amp; Gonorrhea</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Transgender &amp; Gender Diverse Persons</a:t>
            </a:r>
          </a:p>
          <a:p>
            <a:pPr lvl="2"/>
            <a:r>
              <a:rPr lang="en-US" dirty="0"/>
              <a:t>Screen based on</a:t>
            </a:r>
          </a:p>
          <a:p>
            <a:pPr lvl="3"/>
            <a:r>
              <a:rPr lang="en-US" dirty="0"/>
              <a:t>Anatomy</a:t>
            </a:r>
          </a:p>
          <a:p>
            <a:pPr lvl="3"/>
            <a:r>
              <a:rPr lang="en-US" dirty="0"/>
              <a:t>Age</a:t>
            </a:r>
          </a:p>
          <a:p>
            <a:pPr lvl="3"/>
            <a:r>
              <a:rPr lang="en-US" dirty="0"/>
              <a:t>Reported sexual behaviors and exposure</a:t>
            </a:r>
          </a:p>
        </p:txBody>
      </p:sp>
    </p:spTree>
    <p:extLst>
      <p:ext uri="{BB962C8B-B14F-4D97-AF65-F5344CB8AC3E}">
        <p14:creationId xmlns:p14="http://schemas.microsoft.com/office/powerpoint/2010/main" val="2578050931"/>
      </p:ext>
    </p:extLst>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Chlamydia &amp; Gonorrhea</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Men Who Have Sex With Women</a:t>
            </a:r>
          </a:p>
          <a:p>
            <a:pPr lvl="2"/>
            <a:r>
              <a:rPr lang="en-US" dirty="0"/>
              <a:t>No set screening guideline</a:t>
            </a:r>
          </a:p>
          <a:p>
            <a:pPr lvl="2"/>
            <a:r>
              <a:rPr lang="en-US" dirty="0"/>
              <a:t>Consider screening, particularly young men, in high prevalence clinical settings</a:t>
            </a:r>
          </a:p>
          <a:p>
            <a:pPr lvl="3"/>
            <a:r>
              <a:rPr lang="en-US" dirty="0"/>
              <a:t>STI clinic, adolescent clinic, corrections </a:t>
            </a:r>
          </a:p>
        </p:txBody>
      </p:sp>
    </p:spTree>
    <p:extLst>
      <p:ext uri="{BB962C8B-B14F-4D97-AF65-F5344CB8AC3E}">
        <p14:creationId xmlns:p14="http://schemas.microsoft.com/office/powerpoint/2010/main" val="2189696584"/>
      </p:ext>
    </p:extLst>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Chlamydia &amp; Gonorrhea </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Persons with HIV</a:t>
            </a:r>
          </a:p>
          <a:p>
            <a:pPr lvl="2"/>
            <a:r>
              <a:rPr lang="en-US" dirty="0"/>
              <a:t>Screen at first HIV evaluation and at least annually thereafter</a:t>
            </a:r>
          </a:p>
          <a:p>
            <a:pPr lvl="2"/>
            <a:r>
              <a:rPr lang="en-US" dirty="0"/>
              <a:t>More frequent screening based on individual risk and local epidemiology</a:t>
            </a:r>
          </a:p>
        </p:txBody>
      </p:sp>
    </p:spTree>
    <p:extLst>
      <p:ext uri="{BB962C8B-B14F-4D97-AF65-F5344CB8AC3E}">
        <p14:creationId xmlns:p14="http://schemas.microsoft.com/office/powerpoint/2010/main" val="411798902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Factors Associated With STI Acquisition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705203"/>
            <a:ext cx="7886372" cy="2986087"/>
          </a:xfrm>
        </p:spPr>
        <p:txBody>
          <a:bodyPr/>
          <a:lstStyle/>
          <a:p>
            <a:r>
              <a:rPr lang="en-US" dirty="0"/>
              <a:t>Previously diagnosed STI, or co-existing STI</a:t>
            </a:r>
          </a:p>
          <a:p>
            <a:r>
              <a:rPr lang="en-US" dirty="0"/>
              <a:t>Partner with an STI</a:t>
            </a:r>
          </a:p>
          <a:p>
            <a:r>
              <a:rPr lang="en-US" dirty="0"/>
              <a:t>New sex partner</a:t>
            </a:r>
          </a:p>
          <a:p>
            <a:r>
              <a:rPr lang="en-US" dirty="0"/>
              <a:t>Multiple sex partners, or partner with multiple partners</a:t>
            </a:r>
          </a:p>
          <a:p>
            <a:r>
              <a:rPr lang="en-US" dirty="0"/>
              <a:t>Inconsistent condom use</a:t>
            </a:r>
          </a:p>
          <a:p>
            <a:r>
              <a:rPr lang="en-US" dirty="0"/>
              <a:t>History of incarceration in self or in partner</a:t>
            </a:r>
          </a:p>
          <a:p>
            <a:r>
              <a:rPr lang="en-US" dirty="0"/>
              <a:t>Transactional sex</a:t>
            </a:r>
          </a:p>
          <a:p>
            <a:r>
              <a:rPr lang="en-US" dirty="0"/>
              <a:t>Lifetime number of sexual partners</a:t>
            </a:r>
          </a:p>
          <a:p>
            <a:r>
              <a:rPr lang="en-US" dirty="0"/>
              <a:t>Age of sexual debut</a:t>
            </a:r>
          </a:p>
          <a:p>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486416620"/>
      </p:ext>
    </p:extLst>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Syphilis</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 &amp; Men Who Have sex with Women</a:t>
            </a:r>
          </a:p>
          <a:p>
            <a:pPr lvl="2"/>
            <a:r>
              <a:rPr lang="en-US" dirty="0"/>
              <a:t>Screen asymptomatic individuals at increased risk</a:t>
            </a:r>
          </a:p>
          <a:p>
            <a:pPr lvl="3"/>
            <a:r>
              <a:rPr lang="en-US" dirty="0"/>
              <a:t>Incarceration history, transactional sex history, high prevalence regions, race/ethnicity, men under the age of 29</a:t>
            </a:r>
          </a:p>
        </p:txBody>
      </p:sp>
    </p:spTree>
    <p:extLst>
      <p:ext uri="{BB962C8B-B14F-4D97-AF65-F5344CB8AC3E}">
        <p14:creationId xmlns:p14="http://schemas.microsoft.com/office/powerpoint/2010/main" val="2493129505"/>
      </p:ext>
    </p:extLst>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Syphilis</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Men Who Have Sex with Men</a:t>
            </a:r>
          </a:p>
          <a:p>
            <a:pPr lvl="2"/>
            <a:r>
              <a:rPr lang="en-US" dirty="0"/>
              <a:t>At least annually when sexually active</a:t>
            </a:r>
          </a:p>
          <a:p>
            <a:pPr lvl="2"/>
            <a:r>
              <a:rPr lang="en-US" dirty="0"/>
              <a:t>Every 3-6 months if increased risk</a:t>
            </a:r>
          </a:p>
          <a:p>
            <a:pPr lvl="2"/>
            <a:endParaRPr lang="en-US" dirty="0"/>
          </a:p>
        </p:txBody>
      </p:sp>
    </p:spTree>
    <p:extLst>
      <p:ext uri="{BB962C8B-B14F-4D97-AF65-F5344CB8AC3E}">
        <p14:creationId xmlns:p14="http://schemas.microsoft.com/office/powerpoint/2010/main" val="1219300447"/>
      </p:ext>
    </p:extLst>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Syphilis</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Transgender and Gender Diverse People</a:t>
            </a:r>
          </a:p>
          <a:p>
            <a:pPr lvl="2"/>
            <a:r>
              <a:rPr lang="en-US" dirty="0"/>
              <a:t>At least annually</a:t>
            </a:r>
          </a:p>
          <a:p>
            <a:pPr lvl="2"/>
            <a:r>
              <a:rPr lang="en-US" dirty="0"/>
              <a:t>Based on sexual behaviors and exposure</a:t>
            </a:r>
          </a:p>
        </p:txBody>
      </p:sp>
    </p:spTree>
    <p:extLst>
      <p:ext uri="{BB962C8B-B14F-4D97-AF65-F5344CB8AC3E}">
        <p14:creationId xmlns:p14="http://schemas.microsoft.com/office/powerpoint/2010/main" val="4274970481"/>
      </p:ext>
    </p:extLst>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Syphilis</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Persons with HIV</a:t>
            </a:r>
          </a:p>
          <a:p>
            <a:pPr lvl="2"/>
            <a:r>
              <a:rPr lang="en-US" dirty="0"/>
              <a:t>Screen at first HIV evaluation</a:t>
            </a:r>
          </a:p>
          <a:p>
            <a:pPr lvl="3"/>
            <a:r>
              <a:rPr lang="en-US" dirty="0"/>
              <a:t>At least annually thereafter</a:t>
            </a:r>
          </a:p>
          <a:p>
            <a:pPr lvl="3"/>
            <a:r>
              <a:rPr lang="en-US" dirty="0"/>
              <a:t>More frequent screening depending on individual risk and local epidemiology</a:t>
            </a:r>
          </a:p>
        </p:txBody>
      </p:sp>
    </p:spTree>
    <p:extLst>
      <p:ext uri="{BB962C8B-B14F-4D97-AF65-F5344CB8AC3E}">
        <p14:creationId xmlns:p14="http://schemas.microsoft.com/office/powerpoint/2010/main" val="1624113508"/>
      </p:ext>
    </p:extLst>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Herpes</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Type-specific HSV serology can be considered for individuals presenting for an STI evaluation </a:t>
            </a:r>
          </a:p>
          <a:p>
            <a:pPr lvl="1"/>
            <a:r>
              <a:rPr lang="en-US" dirty="0"/>
              <a:t>Particularly for individuals with multiple partners or partner known to have HSV infection</a:t>
            </a:r>
          </a:p>
        </p:txBody>
      </p:sp>
    </p:spTree>
    <p:extLst>
      <p:ext uri="{BB962C8B-B14F-4D97-AF65-F5344CB8AC3E}">
        <p14:creationId xmlns:p14="http://schemas.microsoft.com/office/powerpoint/2010/main" val="3664723402"/>
      </p:ext>
    </p:extLst>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Human Papillomavirus (HPV)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 ages 21-29 </a:t>
            </a:r>
          </a:p>
          <a:p>
            <a:pPr lvl="2"/>
            <a:r>
              <a:rPr lang="en-US" dirty="0"/>
              <a:t>Every 3 years with cytology (Pap test)</a:t>
            </a:r>
          </a:p>
          <a:p>
            <a:pPr lvl="1"/>
            <a:r>
              <a:rPr lang="en-US" dirty="0"/>
              <a:t>Women ages 30-65 </a:t>
            </a:r>
          </a:p>
          <a:p>
            <a:pPr lvl="2"/>
            <a:r>
              <a:rPr lang="en-US" dirty="0"/>
              <a:t>Every 3 years with cytology (Pap test), or</a:t>
            </a:r>
          </a:p>
          <a:p>
            <a:pPr lvl="2"/>
            <a:r>
              <a:rPr lang="en-US" dirty="0"/>
              <a:t>Every 5 years with combination cytology and HPV testing</a:t>
            </a:r>
          </a:p>
        </p:txBody>
      </p:sp>
    </p:spTree>
    <p:extLst>
      <p:ext uri="{BB962C8B-B14F-4D97-AF65-F5344CB8AC3E}">
        <p14:creationId xmlns:p14="http://schemas.microsoft.com/office/powerpoint/2010/main" val="1575404083"/>
      </p:ext>
    </p:extLst>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Human Papillomavirus (HPV)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 with HIV</a:t>
            </a:r>
          </a:p>
          <a:p>
            <a:pPr lvl="2"/>
            <a:r>
              <a:rPr lang="en-US" dirty="0"/>
              <a:t>Screen within 1 year of sexual activity</a:t>
            </a:r>
          </a:p>
          <a:p>
            <a:pPr lvl="2"/>
            <a:r>
              <a:rPr lang="en-US" dirty="0"/>
              <a:t>Repeat 6 months later</a:t>
            </a:r>
          </a:p>
          <a:p>
            <a:pPr lvl="2"/>
            <a:r>
              <a:rPr lang="en-US" dirty="0"/>
              <a:t>Once 3 consecutive normal Pap test, screen every 3 years</a:t>
            </a:r>
          </a:p>
        </p:txBody>
      </p:sp>
    </p:spTree>
    <p:extLst>
      <p:ext uri="{BB962C8B-B14F-4D97-AF65-F5344CB8AC3E}">
        <p14:creationId xmlns:p14="http://schemas.microsoft.com/office/powerpoint/2010/main" val="762451987"/>
      </p:ext>
    </p:extLst>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Human Papillomavirus (HPV)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Men Who Have Sex with Men</a:t>
            </a:r>
          </a:p>
          <a:p>
            <a:pPr lvl="2"/>
            <a:r>
              <a:rPr lang="en-US" dirty="0"/>
              <a:t>Consider annual digital rectal exam</a:t>
            </a:r>
          </a:p>
          <a:p>
            <a:pPr lvl="2"/>
            <a:r>
              <a:rPr lang="en-US" dirty="0"/>
              <a:t>Insufficient data to recommend routine anal cancer screening with cytology (anal Pap)</a:t>
            </a:r>
          </a:p>
          <a:p>
            <a:pPr lvl="3"/>
            <a:r>
              <a:rPr lang="en-US" dirty="0"/>
              <a:t>If performing, ensure access to follow-up</a:t>
            </a:r>
          </a:p>
          <a:p>
            <a:pPr lvl="4"/>
            <a:r>
              <a:rPr lang="en-US" dirty="0"/>
              <a:t>High-resolution anoscopy</a:t>
            </a:r>
          </a:p>
        </p:txBody>
      </p:sp>
    </p:spTree>
    <p:extLst>
      <p:ext uri="{BB962C8B-B14F-4D97-AF65-F5344CB8AC3E}">
        <p14:creationId xmlns:p14="http://schemas.microsoft.com/office/powerpoint/2010/main" val="2309338264"/>
      </p:ext>
    </p:extLst>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Human Papillomavirus (HPV)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Transgender and Gender Diverse People</a:t>
            </a:r>
          </a:p>
          <a:p>
            <a:pPr lvl="2"/>
            <a:r>
              <a:rPr lang="en-US" dirty="0"/>
              <a:t>Screen based on anatomy</a:t>
            </a:r>
          </a:p>
          <a:p>
            <a:pPr lvl="2"/>
            <a:r>
              <a:rPr lang="en-US" dirty="0"/>
              <a:t>People with a cervix should be screened according to cervical cancer screening guidelines</a:t>
            </a:r>
          </a:p>
        </p:txBody>
      </p:sp>
    </p:spTree>
    <p:extLst>
      <p:ext uri="{BB962C8B-B14F-4D97-AF65-F5344CB8AC3E}">
        <p14:creationId xmlns:p14="http://schemas.microsoft.com/office/powerpoint/2010/main" val="3173786186"/>
      </p:ext>
    </p:extLst>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Trichomoniasis </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a:t>
            </a:r>
          </a:p>
          <a:p>
            <a:pPr lvl="2"/>
            <a:r>
              <a:rPr lang="en-US" dirty="0"/>
              <a:t>Screen in high-prevalence setting  </a:t>
            </a:r>
          </a:p>
          <a:p>
            <a:pPr lvl="3"/>
            <a:r>
              <a:rPr lang="en-US" dirty="0"/>
              <a:t>STI clinic, corrections</a:t>
            </a:r>
          </a:p>
          <a:p>
            <a:pPr lvl="2"/>
            <a:r>
              <a:rPr lang="en-US" dirty="0"/>
              <a:t>Screen women at high risk for infection</a:t>
            </a:r>
          </a:p>
          <a:p>
            <a:pPr lvl="3"/>
            <a:r>
              <a:rPr lang="en-US" dirty="0"/>
              <a:t>Multiple partners, transactional sex, substance use, history of STI, history of incarceration</a:t>
            </a:r>
          </a:p>
          <a:p>
            <a:pPr lvl="1"/>
            <a:r>
              <a:rPr lang="en-US" dirty="0"/>
              <a:t>Women with HIV</a:t>
            </a:r>
          </a:p>
          <a:p>
            <a:pPr lvl="2"/>
            <a:r>
              <a:rPr lang="en-US" dirty="0"/>
              <a:t>Screen sexually active women at entry into care and at least annually thereafter </a:t>
            </a:r>
          </a:p>
        </p:txBody>
      </p:sp>
    </p:spTree>
    <p:extLst>
      <p:ext uri="{BB962C8B-B14F-4D97-AF65-F5344CB8AC3E}">
        <p14:creationId xmlns:p14="http://schemas.microsoft.com/office/powerpoint/2010/main" val="3241680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p:txBody>
          <a:bodyPr/>
          <a:lstStyle/>
          <a:p>
            <a:r>
              <a:rPr lang="en-US" dirty="0"/>
              <a:t>Chlamydia</a:t>
            </a:r>
          </a:p>
        </p:txBody>
      </p:sp>
    </p:spTree>
    <p:extLst>
      <p:ext uri="{BB962C8B-B14F-4D97-AF65-F5344CB8AC3E}">
        <p14:creationId xmlns:p14="http://schemas.microsoft.com/office/powerpoint/2010/main" val="1114587947"/>
      </p:ext>
    </p:extLst>
  </p:cSld>
  <p:clrMapOvr>
    <a:masterClrMapping/>
  </p:clrMapOvr>
  <p:transition spd="slow">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HIV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Women &amp; Men Who Have Sex with Women</a:t>
            </a:r>
          </a:p>
          <a:p>
            <a:pPr lvl="2"/>
            <a:r>
              <a:rPr lang="en-US" dirty="0"/>
              <a:t>Everyone aged 13-64 at least once, opt-out</a:t>
            </a:r>
          </a:p>
          <a:p>
            <a:pPr lvl="2"/>
            <a:r>
              <a:rPr lang="en-US" dirty="0"/>
              <a:t>Anyone seeking evaluation and treatment for STIs</a:t>
            </a:r>
          </a:p>
          <a:p>
            <a:pPr lvl="2"/>
            <a:endParaRPr lang="en-US" dirty="0"/>
          </a:p>
        </p:txBody>
      </p:sp>
    </p:spTree>
    <p:extLst>
      <p:ext uri="{BB962C8B-B14F-4D97-AF65-F5344CB8AC3E}">
        <p14:creationId xmlns:p14="http://schemas.microsoft.com/office/powerpoint/2010/main" val="326487940"/>
      </p:ext>
    </p:extLst>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HIV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Men Who Have Sex with Men</a:t>
            </a:r>
          </a:p>
          <a:p>
            <a:pPr lvl="2"/>
            <a:r>
              <a:rPr lang="en-US" dirty="0"/>
              <a:t>At least annually if</a:t>
            </a:r>
          </a:p>
          <a:p>
            <a:pPr lvl="3"/>
            <a:r>
              <a:rPr lang="en-US" dirty="0"/>
              <a:t>HIV status not known or is negative and patient or partner has had more than one sex partner since most recent HIV test</a:t>
            </a:r>
          </a:p>
          <a:p>
            <a:pPr lvl="2"/>
            <a:r>
              <a:rPr lang="en-US" dirty="0"/>
              <a:t>Consider screening every 3-6 months</a:t>
            </a:r>
          </a:p>
          <a:p>
            <a:pPr lvl="2"/>
            <a:endParaRPr lang="en-US" dirty="0"/>
          </a:p>
        </p:txBody>
      </p:sp>
    </p:spTree>
    <p:extLst>
      <p:ext uri="{BB962C8B-B14F-4D97-AF65-F5344CB8AC3E}">
        <p14:creationId xmlns:p14="http://schemas.microsoft.com/office/powerpoint/2010/main" val="2938692978"/>
      </p:ext>
    </p:extLst>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3E42-8996-46DC-BBD0-2E030A3DD2E4}"/>
              </a:ext>
            </a:extLst>
          </p:cNvPr>
          <p:cNvSpPr>
            <a:spLocks noGrp="1"/>
          </p:cNvSpPr>
          <p:nvPr>
            <p:ph type="title"/>
          </p:nvPr>
        </p:nvSpPr>
        <p:spPr/>
        <p:txBody>
          <a:bodyPr/>
          <a:lstStyle/>
          <a:p>
            <a:r>
              <a:rPr lang="en-US" dirty="0"/>
              <a:t>HIV</a:t>
            </a:r>
          </a:p>
        </p:txBody>
      </p:sp>
      <p:sp>
        <p:nvSpPr>
          <p:cNvPr id="3" name="Text Placeholder 2">
            <a:extLst>
              <a:ext uri="{FF2B5EF4-FFF2-40B4-BE49-F238E27FC236}">
                <a16:creationId xmlns:a16="http://schemas.microsoft.com/office/drawing/2014/main" id="{29D01510-7AC9-4E1D-8DD4-AA66A5960303}"/>
              </a:ext>
            </a:extLst>
          </p:cNvPr>
          <p:cNvSpPr>
            <a:spLocks noGrp="1"/>
          </p:cNvSpPr>
          <p:nvPr>
            <p:ph type="body" sz="quarter" idx="11"/>
          </p:nvPr>
        </p:nvSpPr>
        <p:spPr/>
        <p:txBody>
          <a:bodyPr/>
          <a:lstStyle/>
          <a:p>
            <a:r>
              <a:rPr lang="en-US" dirty="0"/>
              <a:t>Transgender and Gender Diverse Person</a:t>
            </a:r>
          </a:p>
          <a:p>
            <a:pPr lvl="2"/>
            <a:r>
              <a:rPr lang="en-US" dirty="0"/>
              <a:t>Everyone aged 13-64 at least once, opt-out</a:t>
            </a:r>
          </a:p>
          <a:p>
            <a:pPr lvl="2"/>
            <a:r>
              <a:rPr lang="en-US" dirty="0"/>
              <a:t>Frequency of repeat screenings should be based on individualized assessment of risk </a:t>
            </a:r>
          </a:p>
          <a:p>
            <a:pPr lvl="2"/>
            <a:endParaRPr lang="en-US" dirty="0"/>
          </a:p>
        </p:txBody>
      </p:sp>
    </p:spTree>
    <p:extLst>
      <p:ext uri="{BB962C8B-B14F-4D97-AF65-F5344CB8AC3E}">
        <p14:creationId xmlns:p14="http://schemas.microsoft.com/office/powerpoint/2010/main" val="36260318"/>
      </p:ext>
    </p:extLst>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521197" y="2666856"/>
            <a:ext cx="6400800" cy="1143000"/>
          </a:xfrm>
        </p:spPr>
        <p:txBody>
          <a:bodyPr>
            <a:normAutofit/>
          </a:bodyPr>
          <a:lstStyle/>
          <a:p>
            <a:r>
              <a:rPr lang="en-US" dirty="0"/>
              <a:t>Pregnancy Considerations</a:t>
            </a:r>
          </a:p>
        </p:txBody>
      </p:sp>
    </p:spTree>
    <p:extLst>
      <p:ext uri="{BB962C8B-B14F-4D97-AF65-F5344CB8AC3E}">
        <p14:creationId xmlns:p14="http://schemas.microsoft.com/office/powerpoint/2010/main" val="3935838873"/>
      </p:ext>
    </p:extLst>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6907-14D9-4E2B-B62F-957AEF9FB594}"/>
              </a:ext>
            </a:extLst>
          </p:cNvPr>
          <p:cNvSpPr>
            <a:spLocks noGrp="1"/>
          </p:cNvSpPr>
          <p:nvPr>
            <p:ph type="title"/>
          </p:nvPr>
        </p:nvSpPr>
        <p:spPr/>
        <p:txBody>
          <a:bodyPr/>
          <a:lstStyle/>
          <a:p>
            <a:r>
              <a:rPr lang="en-US" dirty="0"/>
              <a:t>Risk Factors</a:t>
            </a:r>
          </a:p>
        </p:txBody>
      </p:sp>
      <p:sp>
        <p:nvSpPr>
          <p:cNvPr id="3" name="Text Placeholder 2">
            <a:extLst>
              <a:ext uri="{FF2B5EF4-FFF2-40B4-BE49-F238E27FC236}">
                <a16:creationId xmlns:a16="http://schemas.microsoft.com/office/drawing/2014/main" id="{BDFB4C24-0E9A-45DF-AAE4-1FB4A6A4DBC6}"/>
              </a:ext>
            </a:extLst>
          </p:cNvPr>
          <p:cNvSpPr>
            <a:spLocks noGrp="1"/>
          </p:cNvSpPr>
          <p:nvPr>
            <p:ph type="body" sz="quarter" idx="11"/>
          </p:nvPr>
        </p:nvSpPr>
        <p:spPr>
          <a:xfrm>
            <a:off x="467594" y="1682626"/>
            <a:ext cx="7886372" cy="2986087"/>
          </a:xfrm>
        </p:spPr>
        <p:txBody>
          <a:bodyPr/>
          <a:lstStyle/>
          <a:p>
            <a:r>
              <a:rPr lang="en-US" dirty="0"/>
              <a:t>New sexual partner</a:t>
            </a:r>
          </a:p>
          <a:p>
            <a:r>
              <a:rPr lang="en-US" dirty="0"/>
              <a:t>More than one sexual partner</a:t>
            </a:r>
          </a:p>
          <a:p>
            <a:r>
              <a:rPr lang="en-US" dirty="0"/>
              <a:t>Partner with concurrent partners</a:t>
            </a:r>
          </a:p>
          <a:p>
            <a:r>
              <a:rPr lang="en-US" dirty="0"/>
              <a:t>Partner with an STI</a:t>
            </a:r>
          </a:p>
          <a:p>
            <a:r>
              <a:rPr lang="en-US" dirty="0"/>
              <a:t>Transactional sex </a:t>
            </a:r>
          </a:p>
          <a:p>
            <a:r>
              <a:rPr lang="en-US" dirty="0"/>
              <a:t>Incarceration history of self or partner</a:t>
            </a:r>
          </a:p>
          <a:p>
            <a:r>
              <a:rPr lang="en-US" dirty="0"/>
              <a:t>History of STI </a:t>
            </a:r>
          </a:p>
          <a:p>
            <a:r>
              <a:rPr lang="en-US" dirty="0"/>
              <a:t>Community prevalence rates</a:t>
            </a:r>
          </a:p>
          <a:p>
            <a:r>
              <a:rPr lang="en-US" dirty="0"/>
              <a:t>Substance use </a:t>
            </a:r>
          </a:p>
        </p:txBody>
      </p:sp>
    </p:spTree>
    <p:extLst>
      <p:ext uri="{BB962C8B-B14F-4D97-AF65-F5344CB8AC3E}">
        <p14:creationId xmlns:p14="http://schemas.microsoft.com/office/powerpoint/2010/main" val="932491238"/>
      </p:ext>
    </p:extLst>
  </p:cSld>
  <p:clrMapOvr>
    <a:masterClrMapping/>
  </p:clrMapOvr>
  <p:transition spd="slow">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83-C884-4E98-986F-72BB1ACC2C17}"/>
              </a:ext>
            </a:extLst>
          </p:cNvPr>
          <p:cNvSpPr>
            <a:spLocks noGrp="1"/>
          </p:cNvSpPr>
          <p:nvPr>
            <p:ph type="title"/>
          </p:nvPr>
        </p:nvSpPr>
        <p:spPr/>
        <p:txBody>
          <a:bodyPr/>
          <a:lstStyle/>
          <a:p>
            <a:r>
              <a:rPr lang="en-US" dirty="0"/>
              <a:t>Chlamydia in Pregnancy</a:t>
            </a:r>
          </a:p>
        </p:txBody>
      </p:sp>
      <p:sp>
        <p:nvSpPr>
          <p:cNvPr id="3" name="Text Placeholder 2">
            <a:extLst>
              <a:ext uri="{FF2B5EF4-FFF2-40B4-BE49-F238E27FC236}">
                <a16:creationId xmlns:a16="http://schemas.microsoft.com/office/drawing/2014/main" id="{C5EDEA31-07F5-4AE2-ACE9-9DF572C55E79}"/>
              </a:ext>
            </a:extLst>
          </p:cNvPr>
          <p:cNvSpPr>
            <a:spLocks noGrp="1"/>
          </p:cNvSpPr>
          <p:nvPr>
            <p:ph type="body" sz="quarter" idx="11"/>
          </p:nvPr>
        </p:nvSpPr>
        <p:spPr/>
        <p:txBody>
          <a:bodyPr/>
          <a:lstStyle/>
          <a:p>
            <a:r>
              <a:rPr lang="en-US" dirty="0"/>
              <a:t>Azithromycin has been deemed safe and effective</a:t>
            </a:r>
          </a:p>
          <a:p>
            <a:r>
              <a:rPr lang="en-US" dirty="0"/>
              <a:t>Doxycycline is contraindicated during 2</a:t>
            </a:r>
            <a:r>
              <a:rPr lang="en-US" baseline="30000" dirty="0"/>
              <a:t>nd</a:t>
            </a:r>
            <a:r>
              <a:rPr lang="en-US" dirty="0"/>
              <a:t> and 3</a:t>
            </a:r>
            <a:r>
              <a:rPr lang="en-US" baseline="30000" dirty="0"/>
              <a:t>rd</a:t>
            </a:r>
            <a:r>
              <a:rPr lang="en-US" dirty="0"/>
              <a:t> trimesters</a:t>
            </a:r>
          </a:p>
          <a:p>
            <a:r>
              <a:rPr lang="en-US" dirty="0"/>
              <a:t>Amoxicillin 500mg orally 3 times/day for 7 days is an alternative treatment in pregnancy</a:t>
            </a:r>
          </a:p>
          <a:p>
            <a:r>
              <a:rPr lang="en-US" dirty="0"/>
              <a:t>Test of cure 4 weeks after treatment</a:t>
            </a:r>
          </a:p>
          <a:p>
            <a:pPr lvl="2"/>
            <a:endParaRPr lang="en-US" dirty="0"/>
          </a:p>
        </p:txBody>
      </p:sp>
    </p:spTree>
    <p:extLst>
      <p:ext uri="{BB962C8B-B14F-4D97-AF65-F5344CB8AC3E}">
        <p14:creationId xmlns:p14="http://schemas.microsoft.com/office/powerpoint/2010/main" val="872878349"/>
      </p:ext>
    </p:extLst>
  </p:cSld>
  <p:clrMapOvr>
    <a:masterClrMapping/>
  </p:clrMapOvr>
  <p:transition spd="slow">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83-C884-4E98-986F-72BB1ACC2C17}"/>
              </a:ext>
            </a:extLst>
          </p:cNvPr>
          <p:cNvSpPr>
            <a:spLocks noGrp="1"/>
          </p:cNvSpPr>
          <p:nvPr>
            <p:ph type="title"/>
          </p:nvPr>
        </p:nvSpPr>
        <p:spPr/>
        <p:txBody>
          <a:bodyPr/>
          <a:lstStyle/>
          <a:p>
            <a:r>
              <a:rPr lang="en-US" dirty="0"/>
              <a:t>Gonorrhea in Pregnancy</a:t>
            </a:r>
          </a:p>
        </p:txBody>
      </p:sp>
      <p:sp>
        <p:nvSpPr>
          <p:cNvPr id="3" name="Text Placeholder 2">
            <a:extLst>
              <a:ext uri="{FF2B5EF4-FFF2-40B4-BE49-F238E27FC236}">
                <a16:creationId xmlns:a16="http://schemas.microsoft.com/office/drawing/2014/main" id="{C5EDEA31-07F5-4AE2-ACE9-9DF572C55E79}"/>
              </a:ext>
            </a:extLst>
          </p:cNvPr>
          <p:cNvSpPr>
            <a:spLocks noGrp="1"/>
          </p:cNvSpPr>
          <p:nvPr>
            <p:ph type="body" sz="quarter" idx="11"/>
          </p:nvPr>
        </p:nvSpPr>
        <p:spPr/>
        <p:txBody>
          <a:bodyPr/>
          <a:lstStyle/>
          <a:p>
            <a:r>
              <a:rPr lang="en-US" dirty="0"/>
              <a:t>Treat with single dose ceftriaxone</a:t>
            </a:r>
          </a:p>
          <a:p>
            <a:pPr lvl="2"/>
            <a:r>
              <a:rPr lang="en-US" dirty="0"/>
              <a:t>Treat for chlamydia if co-infection not yet ruled out</a:t>
            </a:r>
          </a:p>
          <a:p>
            <a:pPr lvl="1"/>
            <a:r>
              <a:rPr lang="en-US" dirty="0"/>
              <a:t>If cephalosporin allergy, consult with infectious disease expert</a:t>
            </a:r>
          </a:p>
          <a:p>
            <a:pPr lvl="1"/>
            <a:r>
              <a:rPr lang="en-US" dirty="0"/>
              <a:t>Gentamicin use cautioned in pregnancy</a:t>
            </a:r>
          </a:p>
          <a:p>
            <a:pPr lvl="2"/>
            <a:r>
              <a:rPr lang="en-US" dirty="0"/>
              <a:t>Risk for neonatal birth defects, nephrotoxicity, or ototoxicity</a:t>
            </a:r>
          </a:p>
          <a:p>
            <a:pPr marL="676668" lvl="2" indent="0">
              <a:buNone/>
            </a:pPr>
            <a:endParaRPr lang="en-US" dirty="0"/>
          </a:p>
        </p:txBody>
      </p:sp>
    </p:spTree>
    <p:extLst>
      <p:ext uri="{BB962C8B-B14F-4D97-AF65-F5344CB8AC3E}">
        <p14:creationId xmlns:p14="http://schemas.microsoft.com/office/powerpoint/2010/main" val="784048264"/>
      </p:ext>
    </p:extLst>
  </p:cSld>
  <p:clrMapOvr>
    <a:masterClrMapping/>
  </p:clrMapOvr>
  <p:transition spd="slow">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CBDC-5592-494A-AC65-343CBF945159}"/>
              </a:ext>
            </a:extLst>
          </p:cNvPr>
          <p:cNvSpPr>
            <a:spLocks noGrp="1"/>
          </p:cNvSpPr>
          <p:nvPr>
            <p:ph type="title"/>
          </p:nvPr>
        </p:nvSpPr>
        <p:spPr/>
        <p:txBody>
          <a:bodyPr/>
          <a:lstStyle/>
          <a:p>
            <a:r>
              <a:rPr lang="en-US" dirty="0"/>
              <a:t>Screening Guidelines</a:t>
            </a:r>
          </a:p>
        </p:txBody>
      </p:sp>
      <p:sp>
        <p:nvSpPr>
          <p:cNvPr id="3" name="Text Placeholder 2">
            <a:extLst>
              <a:ext uri="{FF2B5EF4-FFF2-40B4-BE49-F238E27FC236}">
                <a16:creationId xmlns:a16="http://schemas.microsoft.com/office/drawing/2014/main" id="{39675DD6-C9A8-4CD2-B95D-3D7B73442BF5}"/>
              </a:ext>
            </a:extLst>
          </p:cNvPr>
          <p:cNvSpPr>
            <a:spLocks noGrp="1"/>
          </p:cNvSpPr>
          <p:nvPr>
            <p:ph type="body" sz="quarter" idx="11"/>
          </p:nvPr>
        </p:nvSpPr>
        <p:spPr/>
        <p:txBody>
          <a:bodyPr/>
          <a:lstStyle/>
          <a:p>
            <a:r>
              <a:rPr lang="en-US" dirty="0"/>
              <a:t>Chlamydia &amp; Gonorrhea</a:t>
            </a:r>
          </a:p>
          <a:p>
            <a:pPr lvl="2"/>
            <a:r>
              <a:rPr lang="en-US" dirty="0"/>
              <a:t>All women under the age of 25</a:t>
            </a:r>
          </a:p>
          <a:p>
            <a:pPr lvl="2"/>
            <a:r>
              <a:rPr lang="en-US" dirty="0"/>
              <a:t>Women &gt; 25 if at increased risk</a:t>
            </a:r>
          </a:p>
          <a:p>
            <a:pPr lvl="1"/>
            <a:r>
              <a:rPr lang="en-US" dirty="0"/>
              <a:t>Repeat testing in 3</a:t>
            </a:r>
            <a:r>
              <a:rPr lang="en-US" baseline="30000" dirty="0"/>
              <a:t>rd</a:t>
            </a:r>
            <a:r>
              <a:rPr lang="en-US" dirty="0"/>
              <a:t> trimester</a:t>
            </a:r>
          </a:p>
          <a:p>
            <a:pPr lvl="1"/>
            <a:r>
              <a:rPr lang="en-US" dirty="0"/>
              <a:t>Test of cure 4 weeks after chlamydia  treatment </a:t>
            </a:r>
          </a:p>
          <a:p>
            <a:pPr lvl="1"/>
            <a:r>
              <a:rPr lang="en-US" dirty="0"/>
              <a:t>Re-test 3 months after treatment for gonorrhea or chlamydia</a:t>
            </a:r>
          </a:p>
        </p:txBody>
      </p:sp>
    </p:spTree>
    <p:extLst>
      <p:ext uri="{BB962C8B-B14F-4D97-AF65-F5344CB8AC3E}">
        <p14:creationId xmlns:p14="http://schemas.microsoft.com/office/powerpoint/2010/main" val="2419461773"/>
      </p:ext>
    </p:extLst>
  </p:cSld>
  <p:clrMapOvr>
    <a:masterClrMapping/>
  </p:clrMapOvr>
  <p:transition spd="slow">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83-C884-4E98-986F-72BB1ACC2C17}"/>
              </a:ext>
            </a:extLst>
          </p:cNvPr>
          <p:cNvSpPr>
            <a:spLocks noGrp="1"/>
          </p:cNvSpPr>
          <p:nvPr>
            <p:ph type="title"/>
          </p:nvPr>
        </p:nvSpPr>
        <p:spPr/>
        <p:txBody>
          <a:bodyPr/>
          <a:lstStyle/>
          <a:p>
            <a:r>
              <a:rPr lang="en-US" dirty="0"/>
              <a:t>Syphilis in Pregnancy</a:t>
            </a:r>
          </a:p>
        </p:txBody>
      </p:sp>
      <p:sp>
        <p:nvSpPr>
          <p:cNvPr id="3" name="Text Placeholder 2">
            <a:extLst>
              <a:ext uri="{FF2B5EF4-FFF2-40B4-BE49-F238E27FC236}">
                <a16:creationId xmlns:a16="http://schemas.microsoft.com/office/drawing/2014/main" id="{C5EDEA31-07F5-4AE2-ACE9-9DF572C55E79}"/>
              </a:ext>
            </a:extLst>
          </p:cNvPr>
          <p:cNvSpPr>
            <a:spLocks noGrp="1"/>
          </p:cNvSpPr>
          <p:nvPr>
            <p:ph type="body" sz="quarter" idx="11"/>
          </p:nvPr>
        </p:nvSpPr>
        <p:spPr>
          <a:xfrm>
            <a:off x="467594" y="1803293"/>
            <a:ext cx="7886372" cy="2986087"/>
          </a:xfrm>
        </p:spPr>
        <p:txBody>
          <a:bodyPr/>
          <a:lstStyle/>
          <a:p>
            <a:r>
              <a:rPr lang="en-US" dirty="0"/>
              <a:t>Can lead to stillbirth</a:t>
            </a:r>
          </a:p>
          <a:p>
            <a:pPr lvl="2"/>
            <a:r>
              <a:rPr lang="en-US" dirty="0"/>
              <a:t>Any fetal death after 20 weeks’ gestation should trigger syphilis testing</a:t>
            </a:r>
          </a:p>
          <a:p>
            <a:pPr lvl="1"/>
            <a:r>
              <a:rPr lang="en-US" dirty="0"/>
              <a:t>No mother or neonate should leave hospital without maternal serologic status documented at least once in pregnancy</a:t>
            </a:r>
          </a:p>
          <a:p>
            <a:pPr lvl="1"/>
            <a:r>
              <a:rPr lang="en-US" dirty="0"/>
              <a:t>Risk for antepartum fetal infection or congenital syphilis is related to stage of syphilis during pregnancy</a:t>
            </a:r>
          </a:p>
          <a:p>
            <a:pPr lvl="2"/>
            <a:r>
              <a:rPr lang="en-US" dirty="0"/>
              <a:t>Primary and secondary syphilis are highest risk</a:t>
            </a:r>
          </a:p>
          <a:p>
            <a:pPr marL="676668" lvl="2" indent="0">
              <a:buNone/>
            </a:pPr>
            <a:endParaRPr lang="en-US" dirty="0"/>
          </a:p>
        </p:txBody>
      </p:sp>
    </p:spTree>
    <p:extLst>
      <p:ext uri="{BB962C8B-B14F-4D97-AF65-F5344CB8AC3E}">
        <p14:creationId xmlns:p14="http://schemas.microsoft.com/office/powerpoint/2010/main" val="471584394"/>
      </p:ext>
    </p:extLst>
  </p:cSld>
  <p:clrMapOvr>
    <a:masterClrMapping/>
  </p:clrMapOvr>
  <p:transition spd="slow">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83-C884-4E98-986F-72BB1ACC2C17}"/>
              </a:ext>
            </a:extLst>
          </p:cNvPr>
          <p:cNvSpPr>
            <a:spLocks noGrp="1"/>
          </p:cNvSpPr>
          <p:nvPr>
            <p:ph type="title"/>
          </p:nvPr>
        </p:nvSpPr>
        <p:spPr/>
        <p:txBody>
          <a:bodyPr/>
          <a:lstStyle/>
          <a:p>
            <a:r>
              <a:rPr lang="en-US" dirty="0"/>
              <a:t>Syphilis in Pregnancy</a:t>
            </a:r>
          </a:p>
        </p:txBody>
      </p:sp>
      <p:sp>
        <p:nvSpPr>
          <p:cNvPr id="3" name="Text Placeholder 2">
            <a:extLst>
              <a:ext uri="{FF2B5EF4-FFF2-40B4-BE49-F238E27FC236}">
                <a16:creationId xmlns:a16="http://schemas.microsoft.com/office/drawing/2014/main" id="{C5EDEA31-07F5-4AE2-ACE9-9DF572C55E79}"/>
              </a:ext>
            </a:extLst>
          </p:cNvPr>
          <p:cNvSpPr>
            <a:spLocks noGrp="1"/>
          </p:cNvSpPr>
          <p:nvPr>
            <p:ph type="body" sz="quarter" idx="11"/>
          </p:nvPr>
        </p:nvSpPr>
        <p:spPr>
          <a:xfrm>
            <a:off x="467594" y="1803293"/>
            <a:ext cx="7886372" cy="2986087"/>
          </a:xfrm>
        </p:spPr>
        <p:txBody>
          <a:bodyPr/>
          <a:lstStyle/>
          <a:p>
            <a:r>
              <a:rPr lang="en-US" dirty="0"/>
              <a:t>Pregnant women without a history of syphilis treatment should have stage determined</a:t>
            </a:r>
          </a:p>
          <a:p>
            <a:pPr lvl="2"/>
            <a:r>
              <a:rPr lang="en-US" dirty="0"/>
              <a:t>Treat with penicillin regimen appropriate for the stage of syphilis</a:t>
            </a:r>
          </a:p>
          <a:p>
            <a:pPr lvl="1"/>
            <a:r>
              <a:rPr lang="en-US" dirty="0"/>
              <a:t>Penicillin G is only known effective treatment for fetal infection &amp; preventing congenital syphilis</a:t>
            </a:r>
          </a:p>
          <a:p>
            <a:pPr lvl="1"/>
            <a:r>
              <a:rPr lang="en-US" dirty="0"/>
              <a:t>When treating for late latent syphilis, optimal dosing interval is 7 days. </a:t>
            </a:r>
          </a:p>
          <a:p>
            <a:pPr lvl="2"/>
            <a:r>
              <a:rPr lang="en-US" dirty="0"/>
              <a:t>&gt; 9 days between doses is not acceptable and will trigger need to restart treatment series</a:t>
            </a:r>
          </a:p>
          <a:p>
            <a:pPr lvl="2"/>
            <a:endParaRPr lang="en-US" dirty="0"/>
          </a:p>
          <a:p>
            <a:pPr marL="676668" lvl="2" indent="0">
              <a:buNone/>
            </a:pPr>
            <a:endParaRPr lang="en-US" dirty="0"/>
          </a:p>
        </p:txBody>
      </p:sp>
    </p:spTree>
    <p:extLst>
      <p:ext uri="{BB962C8B-B14F-4D97-AF65-F5344CB8AC3E}">
        <p14:creationId xmlns:p14="http://schemas.microsoft.com/office/powerpoint/2010/main" val="69144609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r>
              <a:rPr lang="en-US" dirty="0"/>
              <a:t>Most common reportable STI in the United States</a:t>
            </a:r>
          </a:p>
          <a:p>
            <a:r>
              <a:rPr lang="en-US" i="1" dirty="0"/>
              <a:t>Chlamydia trachomatis (C. trachomatis)</a:t>
            </a:r>
          </a:p>
          <a:p>
            <a:pPr lvl="1"/>
            <a:r>
              <a:rPr lang="en-US" dirty="0"/>
              <a:t>Transmission</a:t>
            </a:r>
          </a:p>
          <a:p>
            <a:pPr lvl="2"/>
            <a:r>
              <a:rPr lang="en-US" dirty="0"/>
              <a:t>Sexual activity</a:t>
            </a:r>
          </a:p>
          <a:p>
            <a:pPr lvl="2"/>
            <a:r>
              <a:rPr lang="en-US" dirty="0"/>
              <a:t>Mother-to-child at birth</a:t>
            </a:r>
          </a:p>
          <a:p>
            <a:pPr lvl="1"/>
            <a:r>
              <a:rPr lang="en-US" dirty="0"/>
              <a:t>Rates highest in sexually active young women</a:t>
            </a:r>
          </a:p>
          <a:p>
            <a:pPr lvl="1"/>
            <a:r>
              <a:rPr lang="en-US" dirty="0"/>
              <a:t>Treated &amp; cured with oral antibiotic medication</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282961831"/>
      </p:ext>
    </p:extLst>
  </p:cSld>
  <p:clrMapOvr>
    <a:masterClrMapping/>
  </p:clrMapOvr>
  <p:transition spd="slow">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B83-C884-4E98-986F-72BB1ACC2C17}"/>
              </a:ext>
            </a:extLst>
          </p:cNvPr>
          <p:cNvSpPr>
            <a:spLocks noGrp="1"/>
          </p:cNvSpPr>
          <p:nvPr>
            <p:ph type="title"/>
          </p:nvPr>
        </p:nvSpPr>
        <p:spPr/>
        <p:txBody>
          <a:bodyPr/>
          <a:lstStyle/>
          <a:p>
            <a:r>
              <a:rPr lang="en-US" dirty="0"/>
              <a:t>Syphilis in Pregnancy</a:t>
            </a:r>
          </a:p>
        </p:txBody>
      </p:sp>
      <p:sp>
        <p:nvSpPr>
          <p:cNvPr id="3" name="Text Placeholder 2">
            <a:extLst>
              <a:ext uri="{FF2B5EF4-FFF2-40B4-BE49-F238E27FC236}">
                <a16:creationId xmlns:a16="http://schemas.microsoft.com/office/drawing/2014/main" id="{C5EDEA31-07F5-4AE2-ACE9-9DF572C55E79}"/>
              </a:ext>
            </a:extLst>
          </p:cNvPr>
          <p:cNvSpPr>
            <a:spLocks noGrp="1"/>
          </p:cNvSpPr>
          <p:nvPr>
            <p:ph type="body" sz="quarter" idx="11"/>
          </p:nvPr>
        </p:nvSpPr>
        <p:spPr>
          <a:xfrm>
            <a:off x="467594" y="1803293"/>
            <a:ext cx="7886372" cy="2986087"/>
          </a:xfrm>
        </p:spPr>
        <p:txBody>
          <a:bodyPr/>
          <a:lstStyle/>
          <a:p>
            <a:r>
              <a:rPr lang="en-US" dirty="0"/>
              <a:t>Pregnant women without a history of syphilis treatment should have stage determined</a:t>
            </a:r>
          </a:p>
          <a:p>
            <a:pPr lvl="2"/>
            <a:r>
              <a:rPr lang="en-US" dirty="0"/>
              <a:t>Treat with penicillin regimen appropriate for the stage of syphilis</a:t>
            </a:r>
          </a:p>
          <a:p>
            <a:pPr lvl="1"/>
            <a:r>
              <a:rPr lang="en-US" dirty="0"/>
              <a:t>Penicillin G is only known effective treatment for fetal infection &amp; preventing congenital syphilis</a:t>
            </a:r>
          </a:p>
          <a:p>
            <a:pPr lvl="1"/>
            <a:r>
              <a:rPr lang="en-US" dirty="0"/>
              <a:t>When treating for late latent syphilis, optimal dosing interval is 7 days. </a:t>
            </a:r>
          </a:p>
          <a:p>
            <a:pPr lvl="2"/>
            <a:r>
              <a:rPr lang="en-US" dirty="0"/>
              <a:t>&gt; 9 days between doses is not acceptable and will trigger need to restart treatment series</a:t>
            </a:r>
          </a:p>
          <a:p>
            <a:pPr lvl="2"/>
            <a:endParaRPr lang="en-US" dirty="0"/>
          </a:p>
          <a:p>
            <a:pPr marL="676668" lvl="2" indent="0">
              <a:buNone/>
            </a:pPr>
            <a:endParaRPr lang="en-US" dirty="0"/>
          </a:p>
        </p:txBody>
      </p:sp>
    </p:spTree>
    <p:extLst>
      <p:ext uri="{BB962C8B-B14F-4D97-AF65-F5344CB8AC3E}">
        <p14:creationId xmlns:p14="http://schemas.microsoft.com/office/powerpoint/2010/main" val="1030438238"/>
      </p:ext>
    </p:extLst>
  </p:cSld>
  <p:clrMapOvr>
    <a:masterClrMapping/>
  </p:clrMapOvr>
  <p:transition spd="slow">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CBDC-5592-494A-AC65-343CBF945159}"/>
              </a:ext>
            </a:extLst>
          </p:cNvPr>
          <p:cNvSpPr>
            <a:spLocks noGrp="1"/>
          </p:cNvSpPr>
          <p:nvPr>
            <p:ph type="title"/>
          </p:nvPr>
        </p:nvSpPr>
        <p:spPr/>
        <p:txBody>
          <a:bodyPr/>
          <a:lstStyle/>
          <a:p>
            <a:r>
              <a:rPr lang="en-US" dirty="0"/>
              <a:t>Screening Guidelines: Syphilis</a:t>
            </a:r>
          </a:p>
        </p:txBody>
      </p:sp>
      <p:sp>
        <p:nvSpPr>
          <p:cNvPr id="3" name="Text Placeholder 2">
            <a:extLst>
              <a:ext uri="{FF2B5EF4-FFF2-40B4-BE49-F238E27FC236}">
                <a16:creationId xmlns:a16="http://schemas.microsoft.com/office/drawing/2014/main" id="{39675DD6-C9A8-4CD2-B95D-3D7B73442BF5}"/>
              </a:ext>
            </a:extLst>
          </p:cNvPr>
          <p:cNvSpPr>
            <a:spLocks noGrp="1"/>
          </p:cNvSpPr>
          <p:nvPr>
            <p:ph type="body" sz="quarter" idx="11"/>
          </p:nvPr>
        </p:nvSpPr>
        <p:spPr/>
        <p:txBody>
          <a:bodyPr/>
          <a:lstStyle/>
          <a:p>
            <a:r>
              <a:rPr lang="en-US" dirty="0"/>
              <a:t>Every pregnant person at first prenatal visit</a:t>
            </a:r>
          </a:p>
          <a:p>
            <a:r>
              <a:rPr lang="en-US" dirty="0"/>
              <a:t>Traditional or Reverse Algorithm</a:t>
            </a:r>
          </a:p>
          <a:p>
            <a:r>
              <a:rPr lang="en-US" dirty="0"/>
              <a:t>Retest at 28 weeks gestation AND again at delivery if high risk for infection</a:t>
            </a:r>
          </a:p>
        </p:txBody>
      </p:sp>
    </p:spTree>
    <p:extLst>
      <p:ext uri="{BB962C8B-B14F-4D97-AF65-F5344CB8AC3E}">
        <p14:creationId xmlns:p14="http://schemas.microsoft.com/office/powerpoint/2010/main" val="3684628201"/>
      </p:ext>
    </p:extLst>
  </p:cSld>
  <p:clrMapOvr>
    <a:masterClrMapping/>
  </p:clrMapOvr>
  <p:transition spd="slow">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CBDC-5592-494A-AC65-343CBF945159}"/>
              </a:ext>
            </a:extLst>
          </p:cNvPr>
          <p:cNvSpPr>
            <a:spLocks noGrp="1"/>
          </p:cNvSpPr>
          <p:nvPr>
            <p:ph type="title"/>
          </p:nvPr>
        </p:nvSpPr>
        <p:spPr/>
        <p:txBody>
          <a:bodyPr/>
          <a:lstStyle/>
          <a:p>
            <a:r>
              <a:rPr lang="en-US" dirty="0"/>
              <a:t>Screening Guidelines: Herpes</a:t>
            </a:r>
          </a:p>
        </p:txBody>
      </p:sp>
      <p:sp>
        <p:nvSpPr>
          <p:cNvPr id="3" name="Text Placeholder 2">
            <a:extLst>
              <a:ext uri="{FF2B5EF4-FFF2-40B4-BE49-F238E27FC236}">
                <a16:creationId xmlns:a16="http://schemas.microsoft.com/office/drawing/2014/main" id="{39675DD6-C9A8-4CD2-B95D-3D7B73442BF5}"/>
              </a:ext>
            </a:extLst>
          </p:cNvPr>
          <p:cNvSpPr>
            <a:spLocks noGrp="1"/>
          </p:cNvSpPr>
          <p:nvPr>
            <p:ph type="body" sz="quarter" idx="11"/>
          </p:nvPr>
        </p:nvSpPr>
        <p:spPr/>
        <p:txBody>
          <a:bodyPr/>
          <a:lstStyle/>
          <a:p>
            <a:r>
              <a:rPr lang="en-US" dirty="0"/>
              <a:t>No routine screening guidelines for asymptomatic pregnant women</a:t>
            </a:r>
          </a:p>
          <a:p>
            <a:r>
              <a:rPr lang="en-US" dirty="0"/>
              <a:t>Type-specific serology may be considered to identify women at risk for acquiring genital herpes during pregnancy</a:t>
            </a:r>
          </a:p>
        </p:txBody>
      </p:sp>
    </p:spTree>
    <p:extLst>
      <p:ext uri="{BB962C8B-B14F-4D97-AF65-F5344CB8AC3E}">
        <p14:creationId xmlns:p14="http://schemas.microsoft.com/office/powerpoint/2010/main" val="4149192745"/>
      </p:ext>
    </p:extLst>
  </p:cSld>
  <p:clrMapOvr>
    <a:masterClrMapping/>
  </p:clrMapOvr>
  <p:transition spd="slow">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CBDC-5592-494A-AC65-343CBF945159}"/>
              </a:ext>
            </a:extLst>
          </p:cNvPr>
          <p:cNvSpPr>
            <a:spLocks noGrp="1"/>
          </p:cNvSpPr>
          <p:nvPr>
            <p:ph type="title"/>
          </p:nvPr>
        </p:nvSpPr>
        <p:spPr/>
        <p:txBody>
          <a:bodyPr/>
          <a:lstStyle/>
          <a:p>
            <a:r>
              <a:rPr lang="en-US" dirty="0"/>
              <a:t>Screening Guidelines: HPV</a:t>
            </a:r>
          </a:p>
        </p:txBody>
      </p:sp>
      <p:sp>
        <p:nvSpPr>
          <p:cNvPr id="3" name="Text Placeholder 2">
            <a:extLst>
              <a:ext uri="{FF2B5EF4-FFF2-40B4-BE49-F238E27FC236}">
                <a16:creationId xmlns:a16="http://schemas.microsoft.com/office/drawing/2014/main" id="{39675DD6-C9A8-4CD2-B95D-3D7B73442BF5}"/>
              </a:ext>
            </a:extLst>
          </p:cNvPr>
          <p:cNvSpPr>
            <a:spLocks noGrp="1"/>
          </p:cNvSpPr>
          <p:nvPr>
            <p:ph type="body" sz="quarter" idx="11"/>
          </p:nvPr>
        </p:nvSpPr>
        <p:spPr/>
        <p:txBody>
          <a:bodyPr/>
          <a:lstStyle/>
          <a:p>
            <a:r>
              <a:rPr lang="en-US" dirty="0"/>
              <a:t>Same screening intervals as the nonpregnant population</a:t>
            </a:r>
          </a:p>
        </p:txBody>
      </p:sp>
    </p:spTree>
    <p:extLst>
      <p:ext uri="{BB962C8B-B14F-4D97-AF65-F5344CB8AC3E}">
        <p14:creationId xmlns:p14="http://schemas.microsoft.com/office/powerpoint/2010/main" val="1241363166"/>
      </p:ext>
    </p:extLst>
  </p:cSld>
  <p:clrMapOvr>
    <a:masterClrMapping/>
  </p:clrMapOvr>
  <p:transition spd="slow">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CBDC-5592-494A-AC65-343CBF945159}"/>
              </a:ext>
            </a:extLst>
          </p:cNvPr>
          <p:cNvSpPr>
            <a:spLocks noGrp="1"/>
          </p:cNvSpPr>
          <p:nvPr>
            <p:ph type="title"/>
          </p:nvPr>
        </p:nvSpPr>
        <p:spPr/>
        <p:txBody>
          <a:bodyPr/>
          <a:lstStyle/>
          <a:p>
            <a:r>
              <a:rPr lang="en-US" dirty="0"/>
              <a:t>Screening Guidelines: HIV</a:t>
            </a:r>
          </a:p>
        </p:txBody>
      </p:sp>
      <p:sp>
        <p:nvSpPr>
          <p:cNvPr id="3" name="Text Placeholder 2">
            <a:extLst>
              <a:ext uri="{FF2B5EF4-FFF2-40B4-BE49-F238E27FC236}">
                <a16:creationId xmlns:a16="http://schemas.microsoft.com/office/drawing/2014/main" id="{39675DD6-C9A8-4CD2-B95D-3D7B73442BF5}"/>
              </a:ext>
            </a:extLst>
          </p:cNvPr>
          <p:cNvSpPr>
            <a:spLocks noGrp="1"/>
          </p:cNvSpPr>
          <p:nvPr>
            <p:ph type="body" sz="quarter" idx="11"/>
          </p:nvPr>
        </p:nvSpPr>
        <p:spPr/>
        <p:txBody>
          <a:bodyPr/>
          <a:lstStyle/>
          <a:p>
            <a:r>
              <a:rPr lang="en-US" dirty="0"/>
              <a:t>Screen at first prenatal visit via opt-out testing</a:t>
            </a:r>
          </a:p>
          <a:p>
            <a:r>
              <a:rPr lang="en-US" dirty="0"/>
              <a:t>Retest in third trimester if at high risk</a:t>
            </a:r>
          </a:p>
          <a:p>
            <a:r>
              <a:rPr lang="en-US" dirty="0"/>
              <a:t>Rapid testing at delivery if no prenatal care or not previously screened during pregnancy</a:t>
            </a:r>
          </a:p>
        </p:txBody>
      </p:sp>
    </p:spTree>
    <p:extLst>
      <p:ext uri="{BB962C8B-B14F-4D97-AF65-F5344CB8AC3E}">
        <p14:creationId xmlns:p14="http://schemas.microsoft.com/office/powerpoint/2010/main" val="3900963071"/>
      </p:ext>
    </p:extLst>
  </p:cSld>
  <p:clrMapOvr>
    <a:masterClrMapping/>
  </p:clrMapOvr>
  <p:transition spd="slow">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Questions</a:t>
            </a:r>
          </a:p>
        </p:txBody>
      </p:sp>
      <p:sp>
        <p:nvSpPr>
          <p:cNvPr id="6" name="Text Placeholder 5"/>
          <p:cNvSpPr>
            <a:spLocks noGrp="1"/>
          </p:cNvSpPr>
          <p:nvPr>
            <p:ph type="body" sz="quarter" idx="11"/>
          </p:nvPr>
        </p:nvSpPr>
        <p:spPr/>
        <p:txBody>
          <a:bodyPr/>
          <a:lstStyle/>
          <a:p>
            <a:pPr marL="517783" indent="-257175">
              <a:buFont typeface="Wingdings" panose="05000000000000000000" pitchFamily="2" charset="2"/>
              <a:buChar char="§"/>
            </a:pPr>
            <a:endParaRPr lang="en-US" dirty="0"/>
          </a:p>
          <a:p>
            <a:pPr marL="517783"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2566077035"/>
      </p:ext>
    </p:extLst>
  </p:cSld>
  <p:clrMapOvr>
    <a:masterClrMapping/>
  </p:clrMapOvr>
  <p:transition spd="slow">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Program Evaluation</a:t>
            </a:r>
          </a:p>
        </p:txBody>
      </p:sp>
      <p:sp>
        <p:nvSpPr>
          <p:cNvPr id="6" name="Text Placeholder 5"/>
          <p:cNvSpPr>
            <a:spLocks noGrp="1"/>
          </p:cNvSpPr>
          <p:nvPr>
            <p:ph type="body" sz="quarter" idx="11"/>
          </p:nvPr>
        </p:nvSpPr>
        <p:spPr>
          <a:xfrm>
            <a:off x="327325" y="1790182"/>
            <a:ext cx="8489349" cy="2986087"/>
          </a:xfrm>
        </p:spPr>
        <p:txBody>
          <a:bodyPr/>
          <a:lstStyle/>
          <a:p>
            <a:pPr marL="517783" indent="-257175">
              <a:buFont typeface="Wingdings" panose="05000000000000000000" pitchFamily="2" charset="2"/>
              <a:buChar char="§"/>
            </a:pPr>
            <a:r>
              <a:rPr lang="en-US" dirty="0"/>
              <a:t>MATEC Michigan thanks you for your participation in today’s program</a:t>
            </a:r>
          </a:p>
          <a:p>
            <a:pPr marL="517783" indent="-257175">
              <a:buFont typeface="Wingdings" panose="05000000000000000000" pitchFamily="2" charset="2"/>
              <a:buChar char="§"/>
            </a:pPr>
            <a:r>
              <a:rPr lang="en-US" dirty="0"/>
              <a:t>We appreciate all feedback and look forward to incorporating your suggestions into future programming</a:t>
            </a:r>
          </a:p>
          <a:p>
            <a:pPr marL="517783" indent="-257175">
              <a:buFont typeface="Wingdings" panose="05000000000000000000" pitchFamily="2" charset="2"/>
              <a:buChar char="§"/>
            </a:pPr>
            <a:endParaRPr lang="en-US" dirty="0"/>
          </a:p>
          <a:p>
            <a:pPr marL="967736" lvl="2" indent="-385763">
              <a:lnSpc>
                <a:spcPct val="150000"/>
              </a:lnSpc>
              <a:buAutoNum type="arabicPeriod"/>
            </a:pPr>
            <a:r>
              <a:rPr lang="en-US" sz="2400" dirty="0"/>
              <a:t>Link in the chat box</a:t>
            </a:r>
          </a:p>
          <a:p>
            <a:pPr marL="967736" lvl="2" indent="-385763">
              <a:lnSpc>
                <a:spcPct val="150000"/>
              </a:lnSpc>
              <a:buAutoNum type="arabicPeriod"/>
            </a:pPr>
            <a:r>
              <a:rPr lang="en-US" sz="2400" dirty="0"/>
              <a:t>Scan the QR Code</a:t>
            </a:r>
          </a:p>
          <a:p>
            <a:pPr marL="967736" lvl="2" indent="-385763">
              <a:lnSpc>
                <a:spcPct val="150000"/>
              </a:lnSpc>
              <a:buAutoNum type="arabicPeriod"/>
            </a:pPr>
            <a:r>
              <a:rPr lang="en-US" sz="2400" dirty="0"/>
              <a:t>Link in your email</a:t>
            </a:r>
          </a:p>
          <a:p>
            <a:pPr marL="517783" indent="-257175">
              <a:buFont typeface="Wingdings" panose="05000000000000000000" pitchFamily="2" charset="2"/>
              <a:buChar char="§"/>
            </a:pPr>
            <a:endParaRPr lang="en-US" sz="2000" dirty="0"/>
          </a:p>
        </p:txBody>
      </p:sp>
      <p:sp>
        <p:nvSpPr>
          <p:cNvPr id="3" name="Rectangle 2">
            <a:extLst>
              <a:ext uri="{FF2B5EF4-FFF2-40B4-BE49-F238E27FC236}">
                <a16:creationId xmlns:a16="http://schemas.microsoft.com/office/drawing/2014/main" id="{7A6B5E11-1A38-47D1-AA9D-0714E8B18341}"/>
              </a:ext>
            </a:extLst>
          </p:cNvPr>
          <p:cNvSpPr/>
          <p:nvPr/>
        </p:nvSpPr>
        <p:spPr>
          <a:xfrm>
            <a:off x="4731026" y="4340331"/>
            <a:ext cx="1683026" cy="1470991"/>
          </a:xfrm>
          <a:prstGeom prst="rect">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QR CODE</a:t>
            </a:r>
          </a:p>
        </p:txBody>
      </p:sp>
    </p:spTree>
    <p:extLst>
      <p:ext uri="{BB962C8B-B14F-4D97-AF65-F5344CB8AC3E}">
        <p14:creationId xmlns:p14="http://schemas.microsoft.com/office/powerpoint/2010/main" val="3064864778"/>
      </p:ext>
    </p:extLst>
  </p:cSld>
  <p:clrMapOvr>
    <a:masterClrMapping/>
  </p:clrMapOvr>
  <p:transition spd="slow">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E215-4957-46FC-874F-7FD0E05E42FF}"/>
              </a:ext>
            </a:extLst>
          </p:cNvPr>
          <p:cNvSpPr>
            <a:spLocks noGrp="1"/>
          </p:cNvSpPr>
          <p:nvPr>
            <p:ph type="title"/>
          </p:nvPr>
        </p:nvSpPr>
        <p:spPr>
          <a:xfrm>
            <a:off x="291316" y="744413"/>
            <a:ext cx="7886372" cy="648915"/>
          </a:xfrm>
        </p:spPr>
        <p:txBody>
          <a:bodyPr/>
          <a:lstStyle/>
          <a:p>
            <a:r>
              <a:rPr lang="en-US" dirty="0"/>
              <a:t>Continuing Medical Education</a:t>
            </a:r>
          </a:p>
        </p:txBody>
      </p:sp>
      <p:sp>
        <p:nvSpPr>
          <p:cNvPr id="7" name="TextBox 6">
            <a:extLst>
              <a:ext uri="{FF2B5EF4-FFF2-40B4-BE49-F238E27FC236}">
                <a16:creationId xmlns:a16="http://schemas.microsoft.com/office/drawing/2014/main" id="{C4BEFE8E-EDEC-498B-9E44-2800B8B25013}"/>
              </a:ext>
            </a:extLst>
          </p:cNvPr>
          <p:cNvSpPr txBox="1"/>
          <p:nvPr/>
        </p:nvSpPr>
        <p:spPr>
          <a:xfrm>
            <a:off x="545223" y="1393328"/>
            <a:ext cx="8053554" cy="2384435"/>
          </a:xfrm>
          <a:prstGeom prst="rect">
            <a:avLst/>
          </a:prstGeom>
          <a:noFill/>
        </p:spPr>
        <p:txBody>
          <a:bodyPr wrap="square">
            <a:spAutoFit/>
          </a:bodyPr>
          <a:lstStyle/>
          <a:p>
            <a:pPr marL="0" marR="0" algn="ctr">
              <a:lnSpc>
                <a:spcPct val="107000"/>
              </a:lnSpc>
              <a:spcBef>
                <a:spcPts val="0"/>
              </a:spcBef>
              <a:spcAft>
                <a:spcPts val="800"/>
              </a:spcAft>
            </a:pPr>
            <a:r>
              <a:rPr lang="en-US" sz="2800" b="1" dirty="0">
                <a:effectLst/>
                <a:latin typeface="+mn-lt"/>
                <a:ea typeface="Calibri" panose="020F0502020204030204" pitchFamily="34" charset="0"/>
                <a:cs typeface="Times New Roman" panose="02020603050405020304" pitchFamily="18" charset="0"/>
              </a:rPr>
              <a:t>&lt;Program Date&gt;</a:t>
            </a:r>
            <a:br>
              <a:rPr lang="en-US" sz="2800" b="1" dirty="0">
                <a:effectLst/>
                <a:latin typeface="+mn-lt"/>
                <a:ea typeface="Calibri" panose="020F0502020204030204" pitchFamily="34" charset="0"/>
                <a:cs typeface="Times New Roman" panose="02020603050405020304" pitchFamily="18" charset="0"/>
              </a:rPr>
            </a:br>
            <a:r>
              <a:rPr lang="en-US" sz="2800" dirty="0">
                <a:effectLst/>
                <a:latin typeface="+mn-lt"/>
                <a:ea typeface="Calibri" panose="020F0502020204030204" pitchFamily="34" charset="0"/>
                <a:cs typeface="Times New Roman" panose="02020603050405020304" pitchFamily="18" charset="0"/>
              </a:rPr>
              <a:t>&lt;Your Event Name Here&gt;</a:t>
            </a:r>
            <a:endParaRPr lang="en-US" sz="11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b="1" dirty="0">
                <a:effectLst/>
                <a:latin typeface="+mn-lt"/>
                <a:ea typeface="Calibri" panose="020F0502020204030204" pitchFamily="34" charset="0"/>
                <a:cs typeface="Times New Roman" panose="02020603050405020304" pitchFamily="18" charset="0"/>
              </a:rPr>
              <a:t> Activity Code:</a:t>
            </a:r>
            <a:br>
              <a:rPr lang="en-US" sz="2800" b="1" dirty="0">
                <a:effectLst/>
                <a:latin typeface="+mn-lt"/>
                <a:ea typeface="Calibri" panose="020F0502020204030204" pitchFamily="34" charset="0"/>
                <a:cs typeface="Times New Roman" panose="02020603050405020304" pitchFamily="18" charset="0"/>
              </a:rPr>
            </a:br>
            <a:r>
              <a:rPr lang="en-US" sz="2800" b="1" dirty="0">
                <a:effectLst/>
                <a:latin typeface="+mn-lt"/>
                <a:ea typeface="Calibri" panose="020F0502020204030204" pitchFamily="34" charset="0"/>
                <a:cs typeface="Times New Roman" panose="02020603050405020304" pitchFamily="18" charset="0"/>
              </a:rPr>
              <a:t> </a:t>
            </a:r>
            <a:r>
              <a:rPr lang="en-US" sz="2800" dirty="0">
                <a:effectLst/>
                <a:latin typeface="+mn-lt"/>
                <a:ea typeface="Calibri" panose="020F0502020204030204" pitchFamily="34" charset="0"/>
                <a:cs typeface="Times New Roman" panose="02020603050405020304" pitchFamily="18" charset="0"/>
              </a:rPr>
              <a:t>&lt;your activity code here&gt;</a:t>
            </a:r>
            <a:endParaRPr lang="en-US" sz="1100" dirty="0">
              <a:effectLst/>
              <a:latin typeface="+mn-lt"/>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7BAFBD9-CDAC-4457-9673-A7BF90C74918}"/>
              </a:ext>
            </a:extLst>
          </p:cNvPr>
          <p:cNvSpPr txBox="1"/>
          <p:nvPr/>
        </p:nvSpPr>
        <p:spPr>
          <a:xfrm>
            <a:off x="817527" y="3429000"/>
            <a:ext cx="8395484" cy="3308598"/>
          </a:xfrm>
          <a:prstGeom prst="rect">
            <a:avLst/>
          </a:prstGeom>
          <a:noFill/>
        </p:spPr>
        <p:txBody>
          <a:bodyPr wrap="square">
            <a:spAutoFit/>
          </a:bodyPr>
          <a:lstStyle/>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Using your designated phone number in our CME Tracker System please visit:</a:t>
            </a:r>
          </a:p>
          <a:p>
            <a:pPr marL="736278" marR="0" lvl="2" indent="-342900" algn="l" defTabSz="1218915" rtl="0" eaLnBrk="1" fontAlgn="auto" latinLnBrk="0" hangingPunct="1">
              <a:lnSpc>
                <a:spcPct val="100000"/>
              </a:lnSpc>
              <a:spcBef>
                <a:spcPts val="0"/>
              </a:spcBef>
              <a:spcAft>
                <a:spcPts val="6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WWW.CME.MED.WAYNE.EDU </a:t>
            </a:r>
          </a:p>
          <a:p>
            <a:pPr marL="736278" marR="0" lvl="2" indent="-342900" algn="l" defTabSz="1218915" rtl="0" eaLnBrk="1" fontAlgn="auto" latinLnBrk="0" hangingPunct="1">
              <a:lnSpc>
                <a:spcPct val="100000"/>
              </a:lnSpc>
              <a:spcBef>
                <a:spcPts val="0"/>
              </a:spcBef>
              <a:spcAft>
                <a:spcPts val="6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Click on “Activity Check-in” </a:t>
            </a:r>
          </a:p>
          <a:p>
            <a:pPr marL="736278" marR="0" lvl="2" indent="-342900" algn="l" defTabSz="1218915" rtl="0" eaLnBrk="1" fontAlgn="auto" latinLnBrk="0" hangingPunct="1">
              <a:lnSpc>
                <a:spcPct val="100000"/>
              </a:lnSpc>
              <a:spcBef>
                <a:spcPts val="0"/>
              </a:spcBef>
              <a:spcAft>
                <a:spcPts val="6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Enter Cellphone Number and Activity Code (above)</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You have 7 days from the start of the conference to claim credit. </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1" i="0" u="none" strike="noStrike" kern="1200" cap="none" spc="0" normalizeH="0" baseline="0" noProof="0" dirty="0">
                <a:ln>
                  <a:noFill/>
                </a:ln>
                <a:solidFill>
                  <a:srgbClr val="D6201A"/>
                </a:solidFill>
                <a:effectLst/>
                <a:uLnTx/>
                <a:uFillTx/>
                <a:latin typeface="Arial" panose="020B0604020202020204"/>
                <a:ea typeface="+mn-ea"/>
                <a:cs typeface="Arial" pitchFamily="34" charset="0"/>
              </a:rPr>
              <a:t>Landlines will not work with system. Cell phone is required</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1" i="0" u="none" strike="noStrike" kern="1200" cap="none" spc="0" normalizeH="0" baseline="0" noProof="0" dirty="0">
                <a:ln>
                  <a:noFill/>
                </a:ln>
                <a:solidFill>
                  <a:srgbClr val="D6201A"/>
                </a:solidFill>
                <a:effectLst/>
                <a:uLnTx/>
                <a:uFillTx/>
                <a:latin typeface="Arial" panose="020B0604020202020204"/>
                <a:ea typeface="+mn-ea"/>
                <a:cs typeface="Arial" pitchFamily="34" charset="0"/>
              </a:rPr>
              <a:t>If you are unable to claim credit, please update your CME account.</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Contact CME for questions: dcme@med.wayne.edu </a:t>
            </a:r>
          </a:p>
          <a:p>
            <a:pPr marL="64188" marR="0" lvl="0" indent="0" algn="l" defTabSz="1218915" rtl="0" eaLnBrk="1" fontAlgn="auto" latinLnBrk="0" hangingPunct="1">
              <a:lnSpc>
                <a:spcPct val="100000"/>
              </a:lnSpc>
              <a:spcBef>
                <a:spcPts val="0"/>
              </a:spcBef>
              <a:spcAft>
                <a:spcPts val="1200"/>
              </a:spcAft>
              <a:buClr>
                <a:srgbClr val="D6201A"/>
              </a:buClr>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or ea6178@wayne.edu </a:t>
            </a:r>
          </a:p>
        </p:txBody>
      </p:sp>
    </p:spTree>
    <p:extLst>
      <p:ext uri="{BB962C8B-B14F-4D97-AF65-F5344CB8AC3E}">
        <p14:creationId xmlns:p14="http://schemas.microsoft.com/office/powerpoint/2010/main" val="2096022498"/>
      </p:ext>
    </p:extLst>
  </p:cSld>
  <p:clrMapOvr>
    <a:masterClrMapping/>
  </p:clrMapOvr>
  <p:transition spd="slow">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Continuing Nursing Education</a:t>
            </a:r>
          </a:p>
        </p:txBody>
      </p:sp>
      <p:sp>
        <p:nvSpPr>
          <p:cNvPr id="6" name="Text Placeholder 5"/>
          <p:cNvSpPr>
            <a:spLocks noGrp="1"/>
          </p:cNvSpPr>
          <p:nvPr>
            <p:ph type="body" sz="quarter" idx="11"/>
          </p:nvPr>
        </p:nvSpPr>
        <p:spPr>
          <a:xfrm>
            <a:off x="468038" y="1935956"/>
            <a:ext cx="8489349" cy="2986087"/>
          </a:xfrm>
        </p:spPr>
        <p:txBody>
          <a:bodyPr/>
          <a:lstStyle/>
          <a:p>
            <a:pPr marL="517783" indent="-257175">
              <a:buFont typeface="Wingdings" panose="05000000000000000000" pitchFamily="2" charset="2"/>
              <a:buChar char="§"/>
            </a:pPr>
            <a:r>
              <a:rPr lang="en-US" dirty="0"/>
              <a:t>A record of your attendance today has been made</a:t>
            </a:r>
          </a:p>
          <a:p>
            <a:pPr marL="517783" indent="-257175">
              <a:buFont typeface="Wingdings" panose="05000000000000000000" pitchFamily="2" charset="2"/>
              <a:buChar char="§"/>
            </a:pPr>
            <a:r>
              <a:rPr lang="en-US" dirty="0"/>
              <a:t>A certificate awarding contact hours for today’s program will be sent to the email you used during registration</a:t>
            </a:r>
          </a:p>
          <a:p>
            <a:pPr marL="517783" indent="-257175">
              <a:buFont typeface="Wingdings" panose="05000000000000000000" pitchFamily="2" charset="2"/>
              <a:buChar char="§"/>
            </a:pPr>
            <a:r>
              <a:rPr lang="en-US" dirty="0"/>
              <a:t>Please contact </a:t>
            </a:r>
            <a:r>
              <a:rPr lang="en-US" dirty="0">
                <a:hlinkClick r:id="rId2"/>
              </a:rPr>
              <a:t>MATECMichigan@gmail.com</a:t>
            </a:r>
            <a:r>
              <a:rPr lang="en-US" dirty="0"/>
              <a:t> with any continuing education questions</a:t>
            </a:r>
          </a:p>
        </p:txBody>
      </p:sp>
    </p:spTree>
    <p:extLst>
      <p:ext uri="{BB962C8B-B14F-4D97-AF65-F5344CB8AC3E}">
        <p14:creationId xmlns:p14="http://schemas.microsoft.com/office/powerpoint/2010/main" val="1393299995"/>
      </p:ext>
    </p:extLst>
  </p:cSld>
  <p:clrMapOvr>
    <a:masterClrMapping/>
  </p:clrMapOvr>
  <p:transition spd="slow">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MATEC Michigan</a:t>
            </a:r>
          </a:p>
        </p:txBody>
      </p:sp>
      <p:sp>
        <p:nvSpPr>
          <p:cNvPr id="6" name="Text Placeholder 5"/>
          <p:cNvSpPr>
            <a:spLocks noGrp="1"/>
          </p:cNvSpPr>
          <p:nvPr>
            <p:ph type="body" sz="quarter" idx="11"/>
          </p:nvPr>
        </p:nvSpPr>
        <p:spPr>
          <a:xfrm>
            <a:off x="468039" y="1807736"/>
            <a:ext cx="7886372" cy="2986087"/>
          </a:xfrm>
        </p:spPr>
        <p:txBody>
          <a:bodyPr/>
          <a:lstStyle/>
          <a:p>
            <a:pPr algn="ctr"/>
            <a:r>
              <a:rPr lang="en-US" b="0" i="0" dirty="0">
                <a:effectLst/>
              </a:rPr>
              <a:t>2727 Second Avenue</a:t>
            </a:r>
          </a:p>
          <a:p>
            <a:pPr algn="ctr"/>
            <a:r>
              <a:rPr lang="en-US" b="0" i="0" dirty="0">
                <a:effectLst/>
              </a:rPr>
              <a:t>Suite 138</a:t>
            </a:r>
          </a:p>
          <a:p>
            <a:pPr algn="ctr"/>
            <a:r>
              <a:rPr lang="en-US" b="0" i="0" dirty="0">
                <a:effectLst/>
              </a:rPr>
              <a:t>Detroit, Michigan 48201</a:t>
            </a:r>
          </a:p>
          <a:p>
            <a:pPr algn="ctr"/>
            <a:r>
              <a:rPr lang="en-US" b="0" i="0" dirty="0">
                <a:effectLst/>
              </a:rPr>
              <a:t>Phone: 313-962-2000</a:t>
            </a:r>
          </a:p>
          <a:p>
            <a:pPr algn="ctr"/>
            <a:r>
              <a:rPr lang="en-US" b="0" i="0" dirty="0">
                <a:effectLst/>
              </a:rPr>
              <a:t>Urgent Consultation: 313-408-3483</a:t>
            </a:r>
          </a:p>
          <a:p>
            <a:pPr algn="ctr"/>
            <a:r>
              <a:rPr lang="en-US" b="0" i="0" dirty="0">
                <a:effectLst/>
              </a:rPr>
              <a:t>Fax:  313-962-4444</a:t>
            </a:r>
          </a:p>
          <a:p>
            <a:pPr algn="ctr"/>
            <a:r>
              <a:rPr lang="en-US" dirty="0"/>
              <a:t>Email: </a:t>
            </a:r>
            <a:r>
              <a:rPr lang="en-US" dirty="0">
                <a:hlinkClick r:id="rId2"/>
              </a:rPr>
              <a:t>MATECMichigan@gmail.com</a:t>
            </a:r>
            <a:r>
              <a:rPr lang="en-US" dirty="0"/>
              <a:t> </a:t>
            </a:r>
            <a:endParaRPr lang="en-US" b="0" i="0" dirty="0">
              <a:effectLst/>
            </a:endParaRPr>
          </a:p>
        </p:txBody>
      </p:sp>
    </p:spTree>
    <p:extLst>
      <p:ext uri="{BB962C8B-B14F-4D97-AF65-F5344CB8AC3E}">
        <p14:creationId xmlns:p14="http://schemas.microsoft.com/office/powerpoint/2010/main" val="297961351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Symptoms in Women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2"/>
          <a:lstStyle/>
          <a:p>
            <a:pPr lvl="1"/>
            <a:r>
              <a:rPr lang="en-US" dirty="0"/>
              <a:t>Cervicitis</a:t>
            </a:r>
          </a:p>
          <a:p>
            <a:pPr lvl="2"/>
            <a:r>
              <a:rPr lang="en-US" dirty="0"/>
              <a:t>Abdominal discomfort, spotting</a:t>
            </a:r>
          </a:p>
          <a:p>
            <a:pPr lvl="2"/>
            <a:r>
              <a:rPr lang="en-US" dirty="0"/>
              <a:t>Mucopurulent endocervical discharge</a:t>
            </a:r>
          </a:p>
          <a:p>
            <a:pPr lvl="2"/>
            <a:r>
              <a:rPr lang="en-US" dirty="0"/>
              <a:t>Friable cervix</a:t>
            </a:r>
          </a:p>
          <a:p>
            <a:pPr lvl="1"/>
            <a:r>
              <a:rPr lang="en-US" dirty="0"/>
              <a:t>Urethritis</a:t>
            </a:r>
          </a:p>
          <a:p>
            <a:pPr lvl="2"/>
            <a:r>
              <a:rPr lang="en-US" dirty="0"/>
              <a:t>Dysuria </a:t>
            </a:r>
          </a:p>
          <a:p>
            <a:pPr lvl="2"/>
            <a:r>
              <a:rPr lang="en-US" dirty="0"/>
              <a:t>Urinary frequency</a:t>
            </a:r>
          </a:p>
          <a:p>
            <a:pPr marL="676668" lvl="2" indent="0">
              <a:buNone/>
            </a:pPr>
            <a:endParaRPr lang="en-US" dirty="0"/>
          </a:p>
          <a:p>
            <a:pPr lvl="1"/>
            <a:r>
              <a:rPr lang="en-US" dirty="0"/>
              <a:t>Pelvic inflammatory disease</a:t>
            </a:r>
          </a:p>
          <a:p>
            <a:pPr lvl="2"/>
            <a:r>
              <a:rPr lang="en-US" dirty="0"/>
              <a:t>Lower abdominal pain</a:t>
            </a:r>
          </a:p>
          <a:p>
            <a:pPr lvl="2"/>
            <a:r>
              <a:rPr lang="en-US" dirty="0"/>
              <a:t>Cervical motion tenderness</a:t>
            </a:r>
          </a:p>
          <a:p>
            <a:pPr lvl="2"/>
            <a:r>
              <a:rPr lang="en-US" dirty="0"/>
              <a:t>Uterine or adnexal tenderness</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7768561"/>
      </p:ext>
    </p:extLst>
  </p:cSld>
  <p:clrMapOvr>
    <a:masterClrMapping/>
  </p:clrMapOvr>
  <p:transition spd="slow">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References</a:t>
            </a:r>
          </a:p>
        </p:txBody>
      </p:sp>
      <p:sp>
        <p:nvSpPr>
          <p:cNvPr id="6" name="Text Placeholder 5"/>
          <p:cNvSpPr>
            <a:spLocks noGrp="1"/>
          </p:cNvSpPr>
          <p:nvPr>
            <p:ph type="body" sz="quarter" idx="11"/>
          </p:nvPr>
        </p:nvSpPr>
        <p:spPr/>
        <p:txBody>
          <a:bodyPr/>
          <a:lstStyle/>
          <a:p>
            <a:pPr marL="517783" indent="-257175">
              <a:buFont typeface="Wingdings" panose="05000000000000000000" pitchFamily="2" charset="2"/>
              <a:buChar char="§"/>
            </a:pPr>
            <a:r>
              <a:rPr lang="en-US" dirty="0"/>
              <a:t>We prefer you to add your references throughout your presentation on the slides</a:t>
            </a:r>
          </a:p>
          <a:p>
            <a:pPr marL="517783" indent="-257175">
              <a:buFont typeface="Wingdings" panose="05000000000000000000" pitchFamily="2" charset="2"/>
              <a:buChar char="§"/>
            </a:pPr>
            <a:r>
              <a:rPr lang="en-US" dirty="0"/>
              <a:t>Use this slide for any additional references</a:t>
            </a:r>
          </a:p>
          <a:p>
            <a:pPr marL="517783"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2362607742"/>
      </p:ext>
    </p:extLst>
  </p:cSld>
  <p:clrMapOvr>
    <a:masterClrMapping/>
  </p:clrMapOvr>
  <p:transition spd="slow">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Speaker Resources</a:t>
            </a:r>
          </a:p>
        </p:txBody>
      </p:sp>
      <p:sp>
        <p:nvSpPr>
          <p:cNvPr id="6" name="Text Placeholder 5"/>
          <p:cNvSpPr>
            <a:spLocks noGrp="1"/>
          </p:cNvSpPr>
          <p:nvPr>
            <p:ph type="body" sz="quarter" idx="11"/>
          </p:nvPr>
        </p:nvSpPr>
        <p:spPr/>
        <p:txBody>
          <a:bodyPr/>
          <a:lstStyle/>
          <a:p>
            <a:pPr marL="517783" indent="-257175">
              <a:buFont typeface="Wingdings" panose="05000000000000000000" pitchFamily="2" charset="2"/>
              <a:buChar char="§"/>
            </a:pPr>
            <a:r>
              <a:rPr lang="en-US" dirty="0"/>
              <a:t>If you have any resources, feel free to add them here</a:t>
            </a:r>
          </a:p>
          <a:p>
            <a:pPr marL="517783"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4059928181"/>
      </p:ext>
    </p:extLst>
  </p:cSld>
  <p:clrMapOvr>
    <a:masterClrMapping/>
  </p:clrMapOvr>
  <p:transition spd="slow">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MATEC Resources</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250167" y="1819469"/>
            <a:ext cx="8721306" cy="4198775"/>
          </a:xfrm>
          <a:prstGeom prst="rect">
            <a:avLst/>
          </a:prstGeom>
        </p:spPr>
        <p:txBody>
          <a:bodyPr numCol="2">
            <a:normAutofit lnSpcReduction="10000"/>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sz="2000" dirty="0"/>
              <a:t>Clinical Consultation Center </a:t>
            </a:r>
            <a:br>
              <a:rPr lang="en-US" sz="2000" dirty="0"/>
            </a:br>
            <a:r>
              <a:rPr lang="en-US" sz="1600" dirty="0">
                <a:hlinkClick r:id="rId2"/>
              </a:rPr>
              <a:t>http://nccc.ucsf.edu/</a:t>
            </a:r>
            <a:r>
              <a:rPr lang="en-US" sz="1600" dirty="0"/>
              <a:t> </a:t>
            </a:r>
          </a:p>
          <a:p>
            <a:pPr marL="457200" lvl="2" indent="-320675"/>
            <a:r>
              <a:rPr lang="en-US" sz="1800" dirty="0"/>
              <a:t>HIV Management</a:t>
            </a:r>
          </a:p>
          <a:p>
            <a:pPr marL="457200" lvl="2" indent="-320675"/>
            <a:r>
              <a:rPr lang="en-US" sz="1800" dirty="0"/>
              <a:t>Perinatal HIV</a:t>
            </a:r>
          </a:p>
          <a:p>
            <a:pPr marL="457200" lvl="2" indent="-320675"/>
            <a:r>
              <a:rPr lang="en-US" sz="1800" dirty="0"/>
              <a:t>HIV PrEP</a:t>
            </a:r>
          </a:p>
          <a:p>
            <a:pPr marL="457200" lvl="2" indent="-320675"/>
            <a:r>
              <a:rPr lang="en-US" sz="1800" dirty="0"/>
              <a:t>HIV PEP line</a:t>
            </a:r>
          </a:p>
          <a:p>
            <a:pPr marL="457200" lvl="2" indent="-320675"/>
            <a:r>
              <a:rPr lang="en-US" sz="1800" dirty="0"/>
              <a:t>HCV Management</a:t>
            </a:r>
          </a:p>
          <a:p>
            <a:pPr marL="457200" lvl="2" indent="-320675"/>
            <a:r>
              <a:rPr lang="en-US" sz="1800" dirty="0"/>
              <a:t>Substance Use Management</a:t>
            </a:r>
            <a:br>
              <a:rPr lang="en-US" sz="1800" dirty="0"/>
            </a:br>
            <a:endParaRPr lang="en-US" sz="1800" dirty="0"/>
          </a:p>
          <a:p>
            <a:r>
              <a:rPr lang="en-US" sz="2000" dirty="0"/>
              <a:t>AETC National HIV Curriculum </a:t>
            </a:r>
          </a:p>
          <a:p>
            <a:r>
              <a:rPr lang="en-US" sz="1600" dirty="0">
                <a:hlinkClick r:id="rId3"/>
              </a:rPr>
              <a:t>https://aidsetc.org/nhc</a:t>
            </a:r>
            <a:endParaRPr lang="en-US" sz="1600" dirty="0"/>
          </a:p>
          <a:p>
            <a:endParaRPr lang="en-US" sz="2000" dirty="0"/>
          </a:p>
          <a:p>
            <a:br>
              <a:rPr lang="en-US" sz="2000" dirty="0"/>
            </a:br>
            <a:endParaRPr lang="en-US" sz="2000" dirty="0"/>
          </a:p>
          <a:p>
            <a:r>
              <a:rPr lang="en-US" sz="2000" dirty="0"/>
              <a:t>AETC National HIV-HCV Curriculum </a:t>
            </a:r>
            <a:r>
              <a:rPr lang="en-US" sz="1600" dirty="0">
                <a:hlinkClick r:id="rId4"/>
              </a:rPr>
              <a:t>https://aidsetc.org/hivhcv</a:t>
            </a:r>
            <a:r>
              <a:rPr lang="en-US" sz="1600" dirty="0"/>
              <a:t> </a:t>
            </a:r>
          </a:p>
          <a:p>
            <a:br>
              <a:rPr lang="en-US" sz="2000" dirty="0"/>
            </a:br>
            <a:r>
              <a:rPr lang="en-US" sz="2000" dirty="0"/>
              <a:t>Hepatitis C Online </a:t>
            </a:r>
            <a:r>
              <a:rPr lang="en-US" sz="1600" dirty="0">
                <a:hlinkClick r:id="rId5"/>
              </a:rPr>
              <a:t>https://www.hepatitisc.uw.edu</a:t>
            </a:r>
            <a:endParaRPr lang="en-US" sz="1600" dirty="0"/>
          </a:p>
          <a:p>
            <a:br>
              <a:rPr lang="en-US" sz="2000" dirty="0"/>
            </a:br>
            <a:r>
              <a:rPr lang="en-US" sz="2000" dirty="0"/>
              <a:t>AETC National Coordinating Resource Center </a:t>
            </a:r>
            <a:br>
              <a:rPr lang="en-US" sz="2000" dirty="0"/>
            </a:br>
            <a:r>
              <a:rPr lang="en-US" sz="1600" dirty="0">
                <a:hlinkClick r:id="rId6"/>
              </a:rPr>
              <a:t>https://aidsetc.org/</a:t>
            </a:r>
            <a:r>
              <a:rPr lang="en-US" sz="1600" dirty="0"/>
              <a:t> </a:t>
            </a:r>
          </a:p>
          <a:p>
            <a:br>
              <a:rPr lang="en-US" sz="2000" dirty="0"/>
            </a:br>
            <a:r>
              <a:rPr lang="en-US" sz="2000" dirty="0"/>
              <a:t>Additional Trainings</a:t>
            </a:r>
            <a:br>
              <a:rPr lang="en-US" sz="2000" dirty="0"/>
            </a:br>
            <a:r>
              <a:rPr lang="en-US" sz="1600" dirty="0">
                <a:hlinkClick r:id="rId7"/>
              </a:rPr>
              <a:t>https://matec.info</a:t>
            </a:r>
            <a:r>
              <a:rPr lang="en-US" sz="1600" dirty="0"/>
              <a:t>  </a:t>
            </a: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Symptoms in Men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2"/>
          <a:lstStyle/>
          <a:p>
            <a:pPr lvl="1"/>
            <a:r>
              <a:rPr lang="en-US" dirty="0"/>
              <a:t>Urethritis</a:t>
            </a:r>
          </a:p>
          <a:p>
            <a:pPr lvl="2"/>
            <a:r>
              <a:rPr lang="en-US" dirty="0"/>
              <a:t>Dysuria </a:t>
            </a:r>
          </a:p>
          <a:p>
            <a:pPr lvl="2"/>
            <a:r>
              <a:rPr lang="en-US" dirty="0"/>
              <a:t>Urethral discharge</a:t>
            </a:r>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1"/>
            <a:r>
              <a:rPr lang="en-US" dirty="0"/>
              <a:t>Epididymitis </a:t>
            </a:r>
          </a:p>
          <a:p>
            <a:pPr lvl="2"/>
            <a:r>
              <a:rPr lang="en-US" dirty="0"/>
              <a:t>Unilateral scrotal pain</a:t>
            </a:r>
          </a:p>
          <a:p>
            <a:pPr lvl="2"/>
            <a:r>
              <a:rPr lang="en-US" dirty="0"/>
              <a:t>Swelling of scrotum</a:t>
            </a:r>
          </a:p>
          <a:p>
            <a:pPr lvl="2"/>
            <a:r>
              <a:rPr lang="en-US" dirty="0"/>
              <a:t>Tenderness </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11903385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Symptoms in Women or Men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34922" y="1824326"/>
            <a:ext cx="8314944" cy="4904581"/>
          </a:xfrm>
        </p:spPr>
        <p:txBody>
          <a:bodyPr numCol="2"/>
          <a:lstStyle/>
          <a:p>
            <a:pPr lvl="1"/>
            <a:r>
              <a:rPr lang="en-US" dirty="0"/>
              <a:t>Oropharyngeal Infection</a:t>
            </a:r>
          </a:p>
          <a:p>
            <a:pPr lvl="2"/>
            <a:r>
              <a:rPr lang="en-US" dirty="0"/>
              <a:t>Usually asymptomatic</a:t>
            </a:r>
          </a:p>
          <a:p>
            <a:pPr lvl="2"/>
            <a:r>
              <a:rPr lang="en-US" dirty="0"/>
              <a:t>Acute tonsillitis, acute pharyngitis, abnormal pharyngeal sensation</a:t>
            </a:r>
          </a:p>
          <a:p>
            <a:pPr lvl="1"/>
            <a:r>
              <a:rPr lang="en-US" dirty="0"/>
              <a:t>Conjunctivitis</a:t>
            </a:r>
          </a:p>
          <a:p>
            <a:pPr lvl="2"/>
            <a:r>
              <a:rPr lang="en-US" dirty="0"/>
              <a:t>Autoinoculation </a:t>
            </a:r>
          </a:p>
          <a:p>
            <a:pPr lvl="2"/>
            <a:r>
              <a:rPr lang="en-US" dirty="0"/>
              <a:t>Discomfort in one eye</a:t>
            </a:r>
          </a:p>
          <a:p>
            <a:pPr lvl="2"/>
            <a:r>
              <a:rPr lang="en-US" dirty="0"/>
              <a:t>Eye redness</a:t>
            </a:r>
          </a:p>
          <a:p>
            <a:pPr lvl="2"/>
            <a:endParaRPr lang="en-US" dirty="0"/>
          </a:p>
          <a:p>
            <a:pPr lvl="2"/>
            <a:endParaRPr lang="en-US" dirty="0"/>
          </a:p>
          <a:p>
            <a:pPr lvl="2"/>
            <a:endParaRPr lang="en-US" dirty="0"/>
          </a:p>
          <a:p>
            <a:pPr lvl="2"/>
            <a:endParaRPr lang="en-US" dirty="0"/>
          </a:p>
          <a:p>
            <a:pPr lvl="2"/>
            <a:endParaRPr lang="en-US" dirty="0"/>
          </a:p>
          <a:p>
            <a:pPr marL="676668" lvl="2" indent="0">
              <a:buNone/>
            </a:pPr>
            <a:endParaRPr lang="en-US" dirty="0"/>
          </a:p>
          <a:p>
            <a:pPr lvl="2"/>
            <a:endParaRPr lang="en-US" dirty="0"/>
          </a:p>
          <a:p>
            <a:pPr lvl="2"/>
            <a:endParaRPr lang="en-US" dirty="0"/>
          </a:p>
          <a:p>
            <a:pPr lvl="1"/>
            <a:r>
              <a:rPr lang="en-US" dirty="0"/>
              <a:t>Rectal Infection</a:t>
            </a:r>
          </a:p>
          <a:p>
            <a:pPr lvl="2"/>
            <a:r>
              <a:rPr lang="en-US" dirty="0"/>
              <a:t>Usually asymptomatic</a:t>
            </a:r>
          </a:p>
          <a:p>
            <a:pPr lvl="2"/>
            <a:r>
              <a:rPr lang="en-US" dirty="0"/>
              <a:t>Proctitis or proctocolitis</a:t>
            </a:r>
          </a:p>
          <a:p>
            <a:pPr lvl="3"/>
            <a:r>
              <a:rPr lang="en-US" dirty="0"/>
              <a:t>Rectal pain, mucoid or bloody discharge, fever, tenesmus</a:t>
            </a:r>
          </a:p>
          <a:p>
            <a:pPr lvl="1"/>
            <a:endParaRPr lang="en-US" dirty="0"/>
          </a:p>
          <a:p>
            <a:pPr marL="1133875" lvl="3"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00017212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Complications</a:t>
            </a:r>
          </a:p>
          <a:p>
            <a:pPr lvl="2"/>
            <a:r>
              <a:rPr lang="en-US" dirty="0"/>
              <a:t>Pelvic inflammatory disease</a:t>
            </a:r>
          </a:p>
          <a:p>
            <a:pPr lvl="2"/>
            <a:r>
              <a:rPr lang="en-US" dirty="0"/>
              <a:t>Chronic pelvic pain</a:t>
            </a:r>
          </a:p>
          <a:p>
            <a:pPr lvl="2"/>
            <a:r>
              <a:rPr lang="en-US" dirty="0"/>
              <a:t>Fallopian tube scarring</a:t>
            </a:r>
          </a:p>
          <a:p>
            <a:pPr lvl="2"/>
            <a:r>
              <a:rPr lang="en-US" dirty="0"/>
              <a:t>Infertility </a:t>
            </a:r>
          </a:p>
          <a:p>
            <a:pPr lvl="2"/>
            <a:r>
              <a:rPr lang="en-US" dirty="0"/>
              <a:t>Increased risk for HIV acquisition and HIV transmission</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9837186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Diagnosis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Urine</a:t>
            </a:r>
          </a:p>
          <a:p>
            <a:pPr lvl="2"/>
            <a:r>
              <a:rPr lang="en-US" dirty="0"/>
              <a:t>First void urine</a:t>
            </a:r>
          </a:p>
          <a:p>
            <a:pPr lvl="1"/>
            <a:r>
              <a:rPr lang="en-US" dirty="0"/>
              <a:t>Throat swab</a:t>
            </a:r>
          </a:p>
          <a:p>
            <a:pPr lvl="1"/>
            <a:r>
              <a:rPr lang="en-US" dirty="0"/>
              <a:t>Rectal swab</a:t>
            </a:r>
          </a:p>
          <a:p>
            <a:pPr lvl="1"/>
            <a:r>
              <a:rPr lang="en-US" dirty="0"/>
              <a:t>Vaginal swab</a:t>
            </a:r>
          </a:p>
          <a:p>
            <a:pPr lvl="1"/>
            <a:r>
              <a:rPr lang="en-US" dirty="0"/>
              <a:t>Cervical swab</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91405014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6800-5423-4B77-8D0F-0B8AAC2C425E}"/>
              </a:ext>
            </a:extLst>
          </p:cNvPr>
          <p:cNvSpPr>
            <a:spLocks noGrp="1"/>
          </p:cNvSpPr>
          <p:nvPr>
            <p:ph type="title"/>
          </p:nvPr>
        </p:nvSpPr>
        <p:spPr/>
        <p:txBody>
          <a:bodyPr/>
          <a:lstStyle/>
          <a:p>
            <a:r>
              <a:rPr lang="en-US" sz="3200" dirty="0">
                <a:ea typeface="+mj-lt"/>
                <a:cs typeface="+mj-lt"/>
              </a:rPr>
              <a:t>MATEC Statement on Equity and Inclusion</a:t>
            </a:r>
            <a:endParaRPr lang="en-US" dirty="0"/>
          </a:p>
        </p:txBody>
      </p:sp>
      <p:sp>
        <p:nvSpPr>
          <p:cNvPr id="3" name="Text Placeholder 2">
            <a:extLst>
              <a:ext uri="{FF2B5EF4-FFF2-40B4-BE49-F238E27FC236}">
                <a16:creationId xmlns:a16="http://schemas.microsoft.com/office/drawing/2014/main" id="{BB737D1F-D255-45CA-B481-1960F2C278C1}"/>
              </a:ext>
            </a:extLst>
          </p:cNvPr>
          <p:cNvSpPr>
            <a:spLocks noGrp="1"/>
          </p:cNvSpPr>
          <p:nvPr>
            <p:ph type="body" sz="quarter" idx="11"/>
          </p:nvPr>
        </p:nvSpPr>
        <p:spPr>
          <a:xfrm>
            <a:off x="467594" y="1834149"/>
            <a:ext cx="8145917" cy="2986087"/>
          </a:xfrm>
        </p:spPr>
        <p:txBody>
          <a:bodyPr lIns="91440" tIns="45720" rIns="91440" bIns="45720" anchor="t"/>
          <a:lstStyle/>
          <a:p>
            <a:pPr marL="0" indent="0">
              <a:buNone/>
            </a:pPr>
            <a:r>
              <a:rPr lang="en-US" dirty="0">
                <a:ea typeface="+mn-lt"/>
                <a:cs typeface="+mn-lt"/>
              </a:rPr>
              <a:t>MATEC has a strong commitment to fair, respectful and unbiased representation of humankind. We strive to be anti-racist, gender affirming and honor all people in an authentic way. This is our goal in all of our work, including this presentation. </a:t>
            </a:r>
            <a:endParaRPr lang="en-US" dirty="0"/>
          </a:p>
          <a:p>
            <a:pPr marL="0" indent="0">
              <a:buNone/>
            </a:pPr>
            <a:r>
              <a:rPr lang="en-US" dirty="0">
                <a:ea typeface="+mn-lt"/>
                <a:cs typeface="+mn-lt"/>
              </a:rPr>
              <a:t>Our commitment to you is that we take this stance seriously and invite you to do the same. We ask that if you find something offensive, off-putting, or inaccurate to please let us know. </a:t>
            </a:r>
            <a:endParaRPr lang="en-US" dirty="0"/>
          </a:p>
          <a:p>
            <a:pPr marL="0" indent="0">
              <a:buNone/>
            </a:pPr>
            <a:r>
              <a:rPr lang="en-US" dirty="0">
                <a:ea typeface="+mn-lt"/>
                <a:cs typeface="+mn-lt"/>
              </a:rPr>
              <a:t>We continue to grow and evolve and welcome you on our journey.</a:t>
            </a:r>
            <a:endParaRPr lang="en-US" dirty="0"/>
          </a:p>
        </p:txBody>
      </p:sp>
    </p:spTree>
    <p:extLst>
      <p:ext uri="{BB962C8B-B14F-4D97-AF65-F5344CB8AC3E}">
        <p14:creationId xmlns:p14="http://schemas.microsoft.com/office/powerpoint/2010/main" val="47827109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5C656D15-C01B-42A6-AC8E-0F0E599B120D}"/>
              </a:ext>
            </a:extLst>
          </p:cNvPr>
          <p:cNvPicPr>
            <a:picLocks noChangeAspect="1"/>
          </p:cNvPicPr>
          <p:nvPr/>
        </p:nvPicPr>
        <p:blipFill>
          <a:blip r:embed="rId2"/>
          <a:stretch>
            <a:fillRect/>
          </a:stretch>
        </p:blipFill>
        <p:spPr>
          <a:xfrm>
            <a:off x="371219" y="1980288"/>
            <a:ext cx="8398876" cy="3427453"/>
          </a:xfrm>
          <a:prstGeom prst="rect">
            <a:avLst/>
          </a:prstGeom>
        </p:spPr>
      </p:pic>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r>
              <a:rPr lang="en-US" sz="1200" dirty="0"/>
              <a:t>https://www.cdc.gov/std/treatment-guidelines/chlamydia.htm</a:t>
            </a:r>
          </a:p>
        </p:txBody>
      </p:sp>
    </p:spTree>
    <p:extLst>
      <p:ext uri="{BB962C8B-B14F-4D97-AF65-F5344CB8AC3E}">
        <p14:creationId xmlns:p14="http://schemas.microsoft.com/office/powerpoint/2010/main" val="29141572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Patient &amp; Partner Counseling</a:t>
            </a:r>
          </a:p>
          <a:p>
            <a:pPr lvl="2"/>
            <a:r>
              <a:rPr lang="en-US" dirty="0"/>
              <a:t>Abstain from sex for 7 days if singe-dose therapy</a:t>
            </a:r>
          </a:p>
          <a:p>
            <a:pPr lvl="2"/>
            <a:r>
              <a:rPr lang="en-US" dirty="0"/>
              <a:t>Abstain from sex for duration of 7-day therapy</a:t>
            </a:r>
          </a:p>
          <a:p>
            <a:pPr lvl="2"/>
            <a:r>
              <a:rPr lang="en-US" dirty="0"/>
              <a:t>Abstain until symptoms resolve beyond 7-day period</a:t>
            </a:r>
          </a:p>
          <a:p>
            <a:pPr lvl="2"/>
            <a:r>
              <a:rPr lang="en-US" dirty="0"/>
              <a:t>Partners in last 60 days should be treated</a:t>
            </a:r>
          </a:p>
          <a:p>
            <a:pPr lvl="3"/>
            <a:r>
              <a:rPr lang="en-US" dirty="0"/>
              <a:t>Most recent partner if last sex &gt;60 days ago</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40274711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Chlamydia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Test of cure</a:t>
            </a:r>
          </a:p>
          <a:p>
            <a:pPr lvl="2"/>
            <a:r>
              <a:rPr lang="en-US" dirty="0"/>
              <a:t>Not standard of care</a:t>
            </a:r>
          </a:p>
          <a:p>
            <a:pPr lvl="2"/>
            <a:r>
              <a:rPr lang="en-US" dirty="0"/>
              <a:t>Should not be repeated &lt;4 weeks after treatment</a:t>
            </a:r>
          </a:p>
          <a:p>
            <a:pPr lvl="1"/>
            <a:r>
              <a:rPr lang="en-US" dirty="0"/>
              <a:t>Repeat testing in 3 months</a:t>
            </a:r>
          </a:p>
          <a:p>
            <a:pPr lvl="2"/>
            <a:r>
              <a:rPr lang="en-US" dirty="0"/>
              <a:t>Re-infection is very common</a:t>
            </a:r>
          </a:p>
          <a:p>
            <a:pPr lvl="3"/>
            <a:r>
              <a:rPr lang="en-US" dirty="0"/>
              <a:t>Increases risk for complications</a:t>
            </a:r>
          </a:p>
          <a:p>
            <a:pPr lvl="2"/>
            <a:r>
              <a:rPr lang="en-US" dirty="0"/>
              <a:t>Treatment failure is rare</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51670582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569551" y="2691240"/>
            <a:ext cx="6400800" cy="1143000"/>
          </a:xfrm>
        </p:spPr>
        <p:txBody>
          <a:bodyPr/>
          <a:lstStyle/>
          <a:p>
            <a:r>
              <a:rPr lang="en-US" dirty="0"/>
              <a:t>Gonorrhea</a:t>
            </a:r>
          </a:p>
        </p:txBody>
      </p:sp>
    </p:spTree>
    <p:extLst>
      <p:ext uri="{BB962C8B-B14F-4D97-AF65-F5344CB8AC3E}">
        <p14:creationId xmlns:p14="http://schemas.microsoft.com/office/powerpoint/2010/main" val="312650813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814523"/>
            <a:ext cx="7886372" cy="2986087"/>
          </a:xfrm>
        </p:spPr>
        <p:txBody>
          <a:bodyPr/>
          <a:lstStyle/>
          <a:p>
            <a:r>
              <a:rPr lang="en-US" dirty="0"/>
              <a:t>Second most common reportable STI in the United States</a:t>
            </a:r>
          </a:p>
          <a:p>
            <a:r>
              <a:rPr lang="en-US" i="1" dirty="0"/>
              <a:t>Neisseria gonorrhoeae</a:t>
            </a:r>
          </a:p>
          <a:p>
            <a:pPr lvl="1"/>
            <a:r>
              <a:rPr lang="en-US" dirty="0"/>
              <a:t>Transmission</a:t>
            </a:r>
          </a:p>
          <a:p>
            <a:pPr lvl="2"/>
            <a:r>
              <a:rPr lang="en-US" dirty="0"/>
              <a:t>Sexual activity</a:t>
            </a:r>
          </a:p>
          <a:p>
            <a:pPr lvl="2"/>
            <a:r>
              <a:rPr lang="en-US" dirty="0"/>
              <a:t>Mother-to-child at birth</a:t>
            </a:r>
          </a:p>
          <a:p>
            <a:pPr lvl="1"/>
            <a:r>
              <a:rPr lang="en-US" dirty="0"/>
              <a:t>Rates highest in sexually active young people, rates are higher in men</a:t>
            </a:r>
          </a:p>
          <a:p>
            <a:pPr lvl="1"/>
            <a:r>
              <a:rPr lang="en-US" dirty="0"/>
              <a:t>Treated &amp; cured with oral antibiotic medication</a:t>
            </a:r>
          </a:p>
          <a:p>
            <a:pPr lvl="1"/>
            <a:r>
              <a:rPr lang="en-US" dirty="0"/>
              <a:t>Concern for antibiotic resistant infection</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90115023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Symptoms in Women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2"/>
          <a:lstStyle/>
          <a:p>
            <a:pPr lvl="1"/>
            <a:r>
              <a:rPr lang="en-US" dirty="0"/>
              <a:t>Cervicitis</a:t>
            </a:r>
          </a:p>
          <a:p>
            <a:pPr lvl="2"/>
            <a:r>
              <a:rPr lang="en-US" dirty="0"/>
              <a:t>Vaginal &amp; cervical discharge</a:t>
            </a:r>
          </a:p>
          <a:p>
            <a:pPr lvl="2"/>
            <a:r>
              <a:rPr lang="en-US" dirty="0"/>
              <a:t>Friable cervix</a:t>
            </a:r>
          </a:p>
          <a:p>
            <a:pPr lvl="1"/>
            <a:r>
              <a:rPr lang="en-US" dirty="0"/>
              <a:t>Anorectal infection</a:t>
            </a:r>
          </a:p>
          <a:p>
            <a:pPr lvl="2"/>
            <a:r>
              <a:rPr lang="en-US" dirty="0"/>
              <a:t>Uncommon </a:t>
            </a:r>
          </a:p>
          <a:p>
            <a:pPr lvl="1"/>
            <a:r>
              <a:rPr lang="en-US" dirty="0"/>
              <a:t>Bartholin Gland infection</a:t>
            </a:r>
          </a:p>
          <a:p>
            <a:pPr lvl="2"/>
            <a:r>
              <a:rPr lang="en-US" dirty="0"/>
              <a:t>Fluid-filled cyst on one side of labia</a:t>
            </a:r>
          </a:p>
          <a:p>
            <a:pPr lvl="2"/>
            <a:r>
              <a:rPr lang="en-US" dirty="0"/>
              <a:t>May form painful abscess</a:t>
            </a:r>
          </a:p>
          <a:p>
            <a:pPr lvl="2"/>
            <a:endParaRPr lang="en-US" dirty="0"/>
          </a:p>
          <a:p>
            <a:pPr marL="676668" lvl="2" indent="0">
              <a:buNone/>
            </a:pPr>
            <a:endParaRPr lang="en-US" dirty="0"/>
          </a:p>
          <a:p>
            <a:pPr lvl="1"/>
            <a:r>
              <a:rPr lang="en-US" dirty="0"/>
              <a:t>Pelvic inflammatory disease</a:t>
            </a:r>
          </a:p>
          <a:p>
            <a:pPr lvl="2"/>
            <a:r>
              <a:rPr lang="en-US" dirty="0"/>
              <a:t>Lower abdominal pain</a:t>
            </a:r>
          </a:p>
          <a:p>
            <a:pPr lvl="2"/>
            <a:r>
              <a:rPr lang="en-US" dirty="0"/>
              <a:t>Cervical motion tenderness</a:t>
            </a:r>
          </a:p>
          <a:p>
            <a:pPr lvl="2"/>
            <a:r>
              <a:rPr lang="en-US" dirty="0"/>
              <a:t>Uterine or adnexal tenderness</a:t>
            </a:r>
          </a:p>
          <a:p>
            <a:pPr lvl="2"/>
            <a:r>
              <a:rPr lang="en-US" dirty="0"/>
              <a:t>Fever</a:t>
            </a:r>
          </a:p>
          <a:p>
            <a:pPr lvl="2"/>
            <a:r>
              <a:rPr lang="en-US" dirty="0"/>
              <a:t>Intermenstrual bleeding</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86471055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Symptoms in Men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2"/>
          <a:lstStyle/>
          <a:p>
            <a:pPr lvl="1"/>
            <a:r>
              <a:rPr lang="en-US" dirty="0"/>
              <a:t>Urethritis</a:t>
            </a:r>
          </a:p>
          <a:p>
            <a:pPr lvl="2"/>
            <a:r>
              <a:rPr lang="en-US" dirty="0"/>
              <a:t>Dysuria </a:t>
            </a:r>
          </a:p>
          <a:p>
            <a:pPr lvl="2"/>
            <a:r>
              <a:rPr lang="en-US" dirty="0"/>
              <a:t>Urethral discharge</a:t>
            </a:r>
          </a:p>
          <a:p>
            <a:pPr lvl="3"/>
            <a:r>
              <a:rPr lang="en-US" dirty="0"/>
              <a:t>Purulent</a:t>
            </a:r>
          </a:p>
          <a:p>
            <a:pPr lvl="1"/>
            <a:r>
              <a:rPr lang="en-US" dirty="0"/>
              <a:t>Epididymitis </a:t>
            </a:r>
          </a:p>
          <a:p>
            <a:pPr lvl="2"/>
            <a:r>
              <a:rPr lang="en-US" dirty="0"/>
              <a:t>Unilateral scrotal pain</a:t>
            </a:r>
          </a:p>
          <a:p>
            <a:pPr lvl="2"/>
            <a:r>
              <a:rPr lang="en-US" dirty="0"/>
              <a:t>Swelling of scrotum</a:t>
            </a:r>
          </a:p>
          <a:p>
            <a:pPr lvl="2"/>
            <a:r>
              <a:rPr lang="en-US" dirty="0"/>
              <a:t>Tenderness </a:t>
            </a:r>
          </a:p>
          <a:p>
            <a:pPr lvl="2"/>
            <a:endParaRPr lang="en-US" dirty="0"/>
          </a:p>
          <a:p>
            <a:pPr marL="676668" lvl="2" indent="0">
              <a:buNone/>
            </a:pPr>
            <a:endParaRPr lang="en-US" dirty="0"/>
          </a:p>
          <a:p>
            <a:pPr lvl="2"/>
            <a:endParaRPr lang="en-US" dirty="0"/>
          </a:p>
          <a:p>
            <a:pPr lvl="2"/>
            <a:endParaRPr lang="en-US" dirty="0"/>
          </a:p>
          <a:p>
            <a:pPr lvl="1"/>
            <a:r>
              <a:rPr lang="en-US" dirty="0"/>
              <a:t>Anorectal infection</a:t>
            </a:r>
          </a:p>
          <a:p>
            <a:pPr lvl="2"/>
            <a:r>
              <a:rPr lang="en-US" dirty="0"/>
              <a:t>Asymptomatic</a:t>
            </a:r>
          </a:p>
          <a:p>
            <a:pPr lvl="2"/>
            <a:r>
              <a:rPr lang="en-US" dirty="0"/>
              <a:t>Proctitis</a:t>
            </a:r>
          </a:p>
          <a:p>
            <a:pPr lvl="2"/>
            <a:r>
              <a:rPr lang="en-US" dirty="0"/>
              <a:t>Anal irritation, painful defecation, constipation, rectal bleeding, rectal discharge, pruritus, tenesmus</a:t>
            </a:r>
          </a:p>
          <a:p>
            <a:pPr lvl="1"/>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7251735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Symptoms in Women or Men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2"/>
          <a:lstStyle/>
          <a:p>
            <a:pPr lvl="1"/>
            <a:r>
              <a:rPr lang="en-US" sz="2000" dirty="0"/>
              <a:t>Oropharyngeal Infection</a:t>
            </a:r>
          </a:p>
          <a:p>
            <a:pPr lvl="2"/>
            <a:r>
              <a:rPr lang="en-US" sz="2000" dirty="0"/>
              <a:t>Usually asymptomatic</a:t>
            </a:r>
          </a:p>
          <a:p>
            <a:pPr lvl="2"/>
            <a:r>
              <a:rPr lang="en-US" sz="2000" dirty="0"/>
              <a:t>Mild sore throat</a:t>
            </a:r>
          </a:p>
          <a:p>
            <a:pPr lvl="2"/>
            <a:r>
              <a:rPr lang="en-US" sz="2000" dirty="0"/>
              <a:t>Pharyngitis, tonsillitis, fever, cervical adenitis</a:t>
            </a:r>
          </a:p>
          <a:p>
            <a:pPr lvl="1"/>
            <a:r>
              <a:rPr lang="en-US" sz="2000" dirty="0"/>
              <a:t>Conjunctivitis</a:t>
            </a:r>
          </a:p>
          <a:p>
            <a:pPr lvl="2"/>
            <a:r>
              <a:rPr lang="en-US" sz="2000" dirty="0"/>
              <a:t>Autoinoculation </a:t>
            </a:r>
          </a:p>
          <a:p>
            <a:pPr lvl="2"/>
            <a:r>
              <a:rPr lang="en-US" sz="2000" dirty="0"/>
              <a:t>Mild, non-purulent conjunctivitis </a:t>
            </a:r>
          </a:p>
          <a:p>
            <a:pPr lvl="2"/>
            <a:r>
              <a:rPr lang="en-US" sz="2000" dirty="0"/>
              <a:t>Progresses to redness, copious discharge, edema, ulcerative keratitis</a:t>
            </a:r>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2"/>
            <a:endParaRPr lang="en-US" sz="2000" dirty="0"/>
          </a:p>
          <a:p>
            <a:pPr lvl="1"/>
            <a:r>
              <a:rPr lang="en-US" sz="2000" dirty="0"/>
              <a:t>Disseminated Gonococcal Infection</a:t>
            </a:r>
          </a:p>
          <a:p>
            <a:pPr lvl="2"/>
            <a:r>
              <a:rPr lang="en-US" sz="2000" dirty="0"/>
              <a:t>Uncommon, can be life-threatening </a:t>
            </a:r>
          </a:p>
          <a:p>
            <a:pPr lvl="2"/>
            <a:r>
              <a:rPr lang="en-US" sz="2000" dirty="0"/>
              <a:t>Skin lesions</a:t>
            </a:r>
          </a:p>
          <a:p>
            <a:pPr lvl="2"/>
            <a:r>
              <a:rPr lang="en-US" sz="2000" dirty="0"/>
              <a:t>Arthralgia, Arthritis</a:t>
            </a:r>
          </a:p>
          <a:p>
            <a:pPr lvl="2"/>
            <a:r>
              <a:rPr lang="en-US" sz="2000" dirty="0"/>
              <a:t>Tenosynovitis</a:t>
            </a:r>
          </a:p>
          <a:p>
            <a:pPr lvl="2"/>
            <a:r>
              <a:rPr lang="en-US" sz="2000" dirty="0"/>
              <a:t>Hepatitis</a:t>
            </a:r>
          </a:p>
          <a:p>
            <a:pPr lvl="2"/>
            <a:r>
              <a:rPr lang="en-US" sz="2000" dirty="0"/>
              <a:t>Myocarditis, endocarditis</a:t>
            </a:r>
          </a:p>
          <a:p>
            <a:pPr lvl="2"/>
            <a:r>
              <a:rPr lang="en-US" sz="2000" dirty="0"/>
              <a:t>Meningitis</a:t>
            </a:r>
          </a:p>
          <a:p>
            <a:pPr lvl="2"/>
            <a:endParaRPr lang="en-US" sz="2000" dirty="0"/>
          </a:p>
          <a:p>
            <a:pPr lvl="1"/>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01605276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Diagnosis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Urine</a:t>
            </a:r>
          </a:p>
          <a:p>
            <a:pPr lvl="2"/>
            <a:r>
              <a:rPr lang="en-US" dirty="0"/>
              <a:t>First void urine</a:t>
            </a:r>
          </a:p>
          <a:p>
            <a:pPr lvl="1"/>
            <a:r>
              <a:rPr lang="en-US" dirty="0"/>
              <a:t>Throat swab</a:t>
            </a:r>
          </a:p>
          <a:p>
            <a:pPr lvl="1"/>
            <a:r>
              <a:rPr lang="en-US" dirty="0"/>
              <a:t>Rectal swab</a:t>
            </a:r>
          </a:p>
          <a:p>
            <a:pPr lvl="1"/>
            <a:r>
              <a:rPr lang="en-US" dirty="0"/>
              <a:t>Vaginal swab</a:t>
            </a:r>
          </a:p>
          <a:p>
            <a:pPr lvl="1"/>
            <a:r>
              <a:rPr lang="en-US" dirty="0"/>
              <a:t>Cervical swab</a:t>
            </a:r>
          </a:p>
          <a:p>
            <a:pPr lvl="1"/>
            <a:r>
              <a:rPr lang="en-US" dirty="0"/>
              <a:t>Gram’s stain</a:t>
            </a:r>
          </a:p>
          <a:p>
            <a:pPr lvl="1"/>
            <a:r>
              <a:rPr lang="en-US" dirty="0"/>
              <a:t>Culture</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18751763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r>
              <a:rPr lang="en-US" sz="1200" dirty="0"/>
              <a:t>https://www.cdc.gov/std/treatment-guidelines/gonorrhea-adults.htm</a:t>
            </a:r>
          </a:p>
        </p:txBody>
      </p:sp>
      <p:pic>
        <p:nvPicPr>
          <p:cNvPr id="3" name="Picture 2">
            <a:extLst>
              <a:ext uri="{FF2B5EF4-FFF2-40B4-BE49-F238E27FC236}">
                <a16:creationId xmlns:a16="http://schemas.microsoft.com/office/drawing/2014/main" id="{D3AE79E8-9036-45E8-9A90-68D217DE7A9B}"/>
              </a:ext>
            </a:extLst>
          </p:cNvPr>
          <p:cNvPicPr>
            <a:picLocks noChangeAspect="1"/>
          </p:cNvPicPr>
          <p:nvPr/>
        </p:nvPicPr>
        <p:blipFill>
          <a:blip r:embed="rId2"/>
          <a:stretch>
            <a:fillRect/>
          </a:stretch>
        </p:blipFill>
        <p:spPr>
          <a:xfrm>
            <a:off x="292755" y="1897728"/>
            <a:ext cx="8558490" cy="3697854"/>
          </a:xfrm>
          <a:prstGeom prst="rect">
            <a:avLst/>
          </a:prstGeom>
        </p:spPr>
      </p:pic>
    </p:spTree>
    <p:extLst>
      <p:ext uri="{BB962C8B-B14F-4D97-AF65-F5344CB8AC3E}">
        <p14:creationId xmlns:p14="http://schemas.microsoft.com/office/powerpoint/2010/main" val="205282126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656E-7E5C-45EF-A52F-9C40C90F81E1}"/>
              </a:ext>
            </a:extLst>
          </p:cNvPr>
          <p:cNvSpPr>
            <a:spLocks noGrp="1"/>
          </p:cNvSpPr>
          <p:nvPr>
            <p:ph type="title"/>
          </p:nvPr>
        </p:nvSpPr>
        <p:spPr/>
        <p:txBody>
          <a:bodyPr/>
          <a:lstStyle/>
          <a:p>
            <a:r>
              <a:rPr lang="en-US" dirty="0"/>
              <a:t>Land Acknowledgement</a:t>
            </a:r>
          </a:p>
        </p:txBody>
      </p:sp>
      <p:sp>
        <p:nvSpPr>
          <p:cNvPr id="3" name="Text Placeholder 2">
            <a:extLst>
              <a:ext uri="{FF2B5EF4-FFF2-40B4-BE49-F238E27FC236}">
                <a16:creationId xmlns:a16="http://schemas.microsoft.com/office/drawing/2014/main" id="{31C32F78-D61D-49D8-96C4-28DA62D8343D}"/>
              </a:ext>
            </a:extLst>
          </p:cNvPr>
          <p:cNvSpPr>
            <a:spLocks noGrp="1"/>
          </p:cNvSpPr>
          <p:nvPr>
            <p:ph type="body" sz="quarter" idx="11"/>
          </p:nvPr>
        </p:nvSpPr>
        <p:spPr>
          <a:xfrm>
            <a:off x="467594" y="1682626"/>
            <a:ext cx="7886372" cy="2986087"/>
          </a:xfrm>
        </p:spPr>
        <p:txBody>
          <a:bodyPr/>
          <a:lstStyle/>
          <a:p>
            <a:pPr marL="344487" indent="0">
              <a:buNone/>
            </a:pPr>
            <a:r>
              <a:rPr lang="en-US" b="0" i="1" dirty="0">
                <a:solidFill>
                  <a:srgbClr val="333333"/>
                </a:solidFill>
                <a:effectLst/>
              </a:rPr>
              <a:t>Wayne State University rests on Waawiyaataanong, also referred to as Detroit, the ancestral and contemporary homeland of the Three Fires Confederacy. These sovereign lands were granted by the Ojibwe, Odawa, Potawatomi, and Wyandot nations, in 1807, through the Treaty of Detroit. Wayne State University affirms Indigenous sovereignty and honors all tribes with a connection to Detroit. With our Native neighbors, WSU can advance educational equity and promote a better future for the earth and all people.</a:t>
            </a:r>
            <a:endParaRPr lang="en-US" dirty="0"/>
          </a:p>
        </p:txBody>
      </p:sp>
      <p:pic>
        <p:nvPicPr>
          <p:cNvPr id="4" name="Picture 3">
            <a:extLst>
              <a:ext uri="{FF2B5EF4-FFF2-40B4-BE49-F238E27FC236}">
                <a16:creationId xmlns:a16="http://schemas.microsoft.com/office/drawing/2014/main" id="{811D4B30-8807-4F83-B860-5DB75CA62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82" y="6010820"/>
            <a:ext cx="2813879" cy="648915"/>
          </a:xfrm>
          <a:prstGeom prst="rect">
            <a:avLst/>
          </a:prstGeom>
        </p:spPr>
      </p:pic>
    </p:spTree>
    <p:extLst>
      <p:ext uri="{BB962C8B-B14F-4D97-AF65-F5344CB8AC3E}">
        <p14:creationId xmlns:p14="http://schemas.microsoft.com/office/powerpoint/2010/main" val="337921977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A84A4-3A40-4A3D-93D9-1863A5EDBD0D}"/>
              </a:ext>
            </a:extLst>
          </p:cNvPr>
          <p:cNvPicPr>
            <a:picLocks noChangeAspect="1"/>
          </p:cNvPicPr>
          <p:nvPr/>
        </p:nvPicPr>
        <p:blipFill>
          <a:blip r:embed="rId2"/>
          <a:stretch>
            <a:fillRect/>
          </a:stretch>
        </p:blipFill>
        <p:spPr>
          <a:xfrm>
            <a:off x="431003" y="1705203"/>
            <a:ext cx="8281994" cy="4237773"/>
          </a:xfrm>
          <a:prstGeom prst="rect">
            <a:avLst/>
          </a:prstGeom>
        </p:spPr>
      </p:pic>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r>
              <a:rPr lang="en-US" sz="1200" dirty="0"/>
              <a:t>https://www.cdc.gov/std/treatment-guidelines/gonorrhea-adults.htm</a:t>
            </a:r>
          </a:p>
        </p:txBody>
      </p:sp>
    </p:spTree>
    <p:extLst>
      <p:ext uri="{BB962C8B-B14F-4D97-AF65-F5344CB8AC3E}">
        <p14:creationId xmlns:p14="http://schemas.microsoft.com/office/powerpoint/2010/main" val="4190367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413913" y="911259"/>
            <a:ext cx="7886372" cy="648915"/>
          </a:xfrm>
        </p:spPr>
        <p:txBody>
          <a:bodyPr/>
          <a:lstStyle/>
          <a:p>
            <a:r>
              <a:rPr lang="en-US" dirty="0"/>
              <a:t>Gonorrhea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r>
              <a:rPr lang="en-US" sz="1200" dirty="0"/>
              <a:t>https://www.cdc.gov/std/treatment-guidelines/gonorrhea-adults.htm</a:t>
            </a:r>
          </a:p>
        </p:txBody>
      </p:sp>
      <p:pic>
        <p:nvPicPr>
          <p:cNvPr id="3" name="Picture 2">
            <a:extLst>
              <a:ext uri="{FF2B5EF4-FFF2-40B4-BE49-F238E27FC236}">
                <a16:creationId xmlns:a16="http://schemas.microsoft.com/office/drawing/2014/main" id="{A41E4042-C40E-4777-89A2-6CD0A3B365E3}"/>
              </a:ext>
            </a:extLst>
          </p:cNvPr>
          <p:cNvPicPr>
            <a:picLocks noChangeAspect="1"/>
          </p:cNvPicPr>
          <p:nvPr/>
        </p:nvPicPr>
        <p:blipFill>
          <a:blip r:embed="rId2"/>
          <a:stretch>
            <a:fillRect/>
          </a:stretch>
        </p:blipFill>
        <p:spPr>
          <a:xfrm>
            <a:off x="391325" y="2423591"/>
            <a:ext cx="8361349" cy="3400698"/>
          </a:xfrm>
          <a:prstGeom prst="rect">
            <a:avLst/>
          </a:prstGeom>
        </p:spPr>
      </p:pic>
      <p:pic>
        <p:nvPicPr>
          <p:cNvPr id="6" name="Picture 5">
            <a:extLst>
              <a:ext uri="{FF2B5EF4-FFF2-40B4-BE49-F238E27FC236}">
                <a16:creationId xmlns:a16="http://schemas.microsoft.com/office/drawing/2014/main" id="{523B62DF-8520-4898-8A4F-C3CC6D632850}"/>
              </a:ext>
            </a:extLst>
          </p:cNvPr>
          <p:cNvPicPr>
            <a:picLocks noChangeAspect="1"/>
          </p:cNvPicPr>
          <p:nvPr/>
        </p:nvPicPr>
        <p:blipFill>
          <a:blip r:embed="rId3"/>
          <a:stretch>
            <a:fillRect/>
          </a:stretch>
        </p:blipFill>
        <p:spPr>
          <a:xfrm>
            <a:off x="391325" y="1664182"/>
            <a:ext cx="6716062" cy="762106"/>
          </a:xfrm>
          <a:prstGeom prst="rect">
            <a:avLst/>
          </a:prstGeom>
        </p:spPr>
      </p:pic>
    </p:spTree>
    <p:extLst>
      <p:ext uri="{BB962C8B-B14F-4D97-AF65-F5344CB8AC3E}">
        <p14:creationId xmlns:p14="http://schemas.microsoft.com/office/powerpoint/2010/main" val="326325929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Patient &amp; Partner Counseling</a:t>
            </a:r>
          </a:p>
          <a:p>
            <a:pPr lvl="2"/>
            <a:r>
              <a:rPr lang="en-US" dirty="0"/>
              <a:t>Abstain from sex for 7 days if singe-dose therapy</a:t>
            </a:r>
          </a:p>
          <a:p>
            <a:pPr lvl="2"/>
            <a:r>
              <a:rPr lang="en-US" dirty="0"/>
              <a:t>Abstain from sex for duration of 7-day therapy</a:t>
            </a:r>
          </a:p>
          <a:p>
            <a:pPr lvl="2"/>
            <a:r>
              <a:rPr lang="en-US" dirty="0"/>
              <a:t>Abstain until symptoms resolve beyond 7-day period</a:t>
            </a:r>
          </a:p>
          <a:p>
            <a:pPr lvl="2"/>
            <a:r>
              <a:rPr lang="en-US" dirty="0"/>
              <a:t>Partners in last 60 days should be treated</a:t>
            </a:r>
          </a:p>
          <a:p>
            <a:pPr lvl="3"/>
            <a:r>
              <a:rPr lang="en-US" dirty="0"/>
              <a:t>Most recent partner if last sex &gt;60 days ago</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52377377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Gonorrhea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Test of cure</a:t>
            </a:r>
          </a:p>
          <a:p>
            <a:pPr lvl="2"/>
            <a:r>
              <a:rPr lang="en-US" dirty="0"/>
              <a:t>Not standard of care for cervix, urethra, or rectum</a:t>
            </a:r>
          </a:p>
          <a:p>
            <a:pPr lvl="2"/>
            <a:r>
              <a:rPr lang="en-US" dirty="0"/>
              <a:t>Recommend for pharyngeal infection 7-14 days following treatment</a:t>
            </a:r>
          </a:p>
          <a:p>
            <a:pPr lvl="1"/>
            <a:r>
              <a:rPr lang="en-US" dirty="0"/>
              <a:t>Repeat testing in 3 months</a:t>
            </a:r>
          </a:p>
          <a:p>
            <a:pPr lvl="2"/>
            <a:r>
              <a:rPr lang="en-US" dirty="0"/>
              <a:t>Re-infection is very common</a:t>
            </a:r>
          </a:p>
          <a:p>
            <a:pPr lvl="3"/>
            <a:r>
              <a:rPr lang="en-US" dirty="0"/>
              <a:t>Increases risk for complications</a:t>
            </a:r>
          </a:p>
          <a:p>
            <a:pPr lvl="2"/>
            <a:r>
              <a:rPr lang="en-US" dirty="0"/>
              <a:t>Treatment failure is rare but antibiotic resistance is rising</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86406950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521197" y="2666856"/>
            <a:ext cx="6400800" cy="1143000"/>
          </a:xfrm>
        </p:spPr>
        <p:txBody>
          <a:bodyPr>
            <a:normAutofit/>
          </a:bodyPr>
          <a:lstStyle/>
          <a:p>
            <a:r>
              <a:rPr lang="en-US" dirty="0"/>
              <a:t>Syphilis</a:t>
            </a:r>
          </a:p>
        </p:txBody>
      </p:sp>
    </p:spTree>
    <p:extLst>
      <p:ext uri="{BB962C8B-B14F-4D97-AF65-F5344CB8AC3E}">
        <p14:creationId xmlns:p14="http://schemas.microsoft.com/office/powerpoint/2010/main" val="304040108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814523"/>
            <a:ext cx="7886372" cy="2986087"/>
          </a:xfrm>
        </p:spPr>
        <p:txBody>
          <a:bodyPr/>
          <a:lstStyle/>
          <a:p>
            <a:r>
              <a:rPr lang="en-US" dirty="0"/>
              <a:t>Cases have been increasing, particularly congenital infections</a:t>
            </a:r>
          </a:p>
          <a:p>
            <a:r>
              <a:rPr lang="en-US" i="1" dirty="0"/>
              <a:t>Treponema pallidum</a:t>
            </a:r>
          </a:p>
          <a:p>
            <a:pPr lvl="1"/>
            <a:r>
              <a:rPr lang="en-US" dirty="0"/>
              <a:t>Transmission</a:t>
            </a:r>
          </a:p>
          <a:p>
            <a:pPr lvl="2"/>
            <a:r>
              <a:rPr lang="en-US" dirty="0"/>
              <a:t>Sexual activity</a:t>
            </a:r>
          </a:p>
          <a:p>
            <a:pPr lvl="2"/>
            <a:r>
              <a:rPr lang="en-US" dirty="0"/>
              <a:t>Mother-to-child during pregnancy</a:t>
            </a:r>
          </a:p>
          <a:p>
            <a:pPr lvl="1"/>
            <a:r>
              <a:rPr lang="en-US" dirty="0"/>
              <a:t>The Great Imitator</a:t>
            </a:r>
          </a:p>
          <a:p>
            <a:pPr lvl="1"/>
            <a:r>
              <a:rPr lang="en-US" dirty="0"/>
              <a:t>Public health impact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6659212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Primary 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Primary lesion “chancre”</a:t>
            </a:r>
          </a:p>
          <a:p>
            <a:pPr lvl="2"/>
            <a:r>
              <a:rPr lang="en-US" dirty="0"/>
              <a:t>Appears 10-90 days after acquisition</a:t>
            </a:r>
          </a:p>
          <a:p>
            <a:pPr lvl="3"/>
            <a:r>
              <a:rPr lang="en-US" dirty="0"/>
              <a:t>Usually 2-3 weeks</a:t>
            </a:r>
          </a:p>
          <a:p>
            <a:pPr lvl="2"/>
            <a:r>
              <a:rPr lang="en-US" dirty="0"/>
              <a:t>May be multiple, may be painful</a:t>
            </a:r>
          </a:p>
          <a:p>
            <a:pPr lvl="2"/>
            <a:r>
              <a:rPr lang="en-US" dirty="0"/>
              <a:t>Usually singular and painless</a:t>
            </a:r>
          </a:p>
          <a:p>
            <a:pPr lvl="1"/>
            <a:r>
              <a:rPr lang="en-US" dirty="0"/>
              <a:t>Regional lymphadenopathy </a:t>
            </a:r>
          </a:p>
          <a:p>
            <a:pPr lvl="1"/>
            <a:r>
              <a:rPr lang="en-US" dirty="0"/>
              <a:t>Highly infectious</a:t>
            </a:r>
          </a:p>
          <a:p>
            <a:pPr lvl="1"/>
            <a:r>
              <a:rPr lang="en-US" dirty="0"/>
              <a:t>Heal spontaneously in about 3-8 weeks even without treatment</a:t>
            </a:r>
          </a:p>
          <a:p>
            <a:pPr lvl="1"/>
            <a:r>
              <a:rPr lang="en-US" dirty="0"/>
              <a:t>If untreated, may progress</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21911539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Secondary 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Reflects dissemination</a:t>
            </a:r>
          </a:p>
          <a:p>
            <a:pPr lvl="1"/>
            <a:r>
              <a:rPr lang="en-US" dirty="0"/>
              <a:t>4-10 weeks after primary symptoms</a:t>
            </a:r>
          </a:p>
          <a:p>
            <a:pPr lvl="2"/>
            <a:r>
              <a:rPr lang="en-US" dirty="0"/>
              <a:t>May overlap primary </a:t>
            </a:r>
          </a:p>
          <a:p>
            <a:pPr lvl="1"/>
            <a:r>
              <a:rPr lang="en-US" dirty="0"/>
              <a:t>Generalized body rash</a:t>
            </a:r>
          </a:p>
          <a:p>
            <a:pPr lvl="1"/>
            <a:r>
              <a:rPr lang="en-US" dirty="0"/>
              <a:t>Lymphadenopathy</a:t>
            </a:r>
          </a:p>
          <a:p>
            <a:pPr lvl="1"/>
            <a:r>
              <a:rPr lang="en-US" dirty="0"/>
              <a:t>Systemic Symptoms</a:t>
            </a:r>
          </a:p>
          <a:p>
            <a:pPr lvl="1"/>
            <a:r>
              <a:rPr lang="en-US" dirty="0"/>
              <a:t>Mucous Patches</a:t>
            </a:r>
          </a:p>
          <a:p>
            <a:pPr lvl="1"/>
            <a:r>
              <a:rPr lang="en-US" dirty="0"/>
              <a:t>Condyloma lata</a:t>
            </a:r>
          </a:p>
          <a:p>
            <a:pPr lvl="1"/>
            <a:r>
              <a:rPr lang="en-US" dirty="0"/>
              <a:t>Alopecia</a:t>
            </a:r>
          </a:p>
          <a:p>
            <a:pPr lvl="1"/>
            <a:r>
              <a:rPr lang="en-US" dirty="0"/>
              <a:t>Visceral organ involvement</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87851350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EEC3EAD8-294D-4479-AD50-4C1B29945599}"/>
              </a:ext>
            </a:extLst>
          </p:cNvPr>
          <p:cNvPicPr>
            <a:picLocks noChangeAspect="1"/>
          </p:cNvPicPr>
          <p:nvPr/>
        </p:nvPicPr>
        <p:blipFill>
          <a:blip r:embed="rId2"/>
          <a:stretch>
            <a:fillRect/>
          </a:stretch>
        </p:blipFill>
        <p:spPr>
          <a:xfrm>
            <a:off x="331105" y="1942521"/>
            <a:ext cx="8481789" cy="3516583"/>
          </a:xfrm>
          <a:prstGeom prst="rect">
            <a:avLst/>
          </a:prstGeom>
        </p:spPr>
      </p:pic>
    </p:spTree>
    <p:extLst>
      <p:ext uri="{BB962C8B-B14F-4D97-AF65-F5344CB8AC3E}">
        <p14:creationId xmlns:p14="http://schemas.microsoft.com/office/powerpoint/2010/main" val="3894629913"/>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Early Latent 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sz="2000" dirty="0"/>
              <a:t>&lt; 1 year duration</a:t>
            </a:r>
          </a:p>
          <a:p>
            <a:pPr lvl="1"/>
            <a:r>
              <a:rPr lang="en-US" sz="2000" dirty="0"/>
              <a:t>No clinical evidence of syphilis AND one of the following:</a:t>
            </a:r>
          </a:p>
          <a:p>
            <a:pPr lvl="2"/>
            <a:r>
              <a:rPr lang="en-US" sz="2000" dirty="0"/>
              <a:t>Documented seroconversion in the previous 12 months</a:t>
            </a:r>
          </a:p>
          <a:p>
            <a:pPr lvl="2"/>
            <a:r>
              <a:rPr lang="en-US" sz="2000" dirty="0"/>
              <a:t>Sustained fourfold or greater rise in nontreponemal titer in the previous 12 months</a:t>
            </a:r>
          </a:p>
          <a:p>
            <a:pPr lvl="2"/>
            <a:r>
              <a:rPr lang="en-US" sz="2000" dirty="0"/>
              <a:t>Unequivocal symptoms of primary or secondary symptoms in last 12 months</a:t>
            </a:r>
          </a:p>
          <a:p>
            <a:pPr lvl="2"/>
            <a:r>
              <a:rPr lang="en-US" sz="2000" dirty="0"/>
              <a:t>Contact in the last 12 month with a partner diagnosed with primary, secondary, or early latent syphilis</a:t>
            </a:r>
          </a:p>
          <a:p>
            <a:pPr lvl="2"/>
            <a:r>
              <a:rPr lang="en-US" sz="2000" dirty="0"/>
              <a:t>Only possible exposure occurred in the previous 12 months</a:t>
            </a:r>
          </a:p>
          <a:p>
            <a:pPr lvl="1"/>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60881117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468037" y="1006921"/>
            <a:ext cx="7886372" cy="648915"/>
          </a:xfrm>
        </p:spPr>
        <p:txBody>
          <a:bodyPr/>
          <a:lstStyle/>
          <a:p>
            <a:r>
              <a:rPr lang="en-US" dirty="0"/>
              <a:t>Disclaimer</a:t>
            </a:r>
          </a:p>
        </p:txBody>
      </p:sp>
      <p:sp>
        <p:nvSpPr>
          <p:cNvPr id="6" name="Text Placeholder 5"/>
          <p:cNvSpPr>
            <a:spLocks noGrp="1"/>
          </p:cNvSpPr>
          <p:nvPr>
            <p:ph type="body" sz="quarter" idx="11"/>
          </p:nvPr>
        </p:nvSpPr>
        <p:spPr>
          <a:xfrm>
            <a:off x="383185" y="1536567"/>
            <a:ext cx="8056075" cy="2986087"/>
          </a:xfrm>
        </p:spPr>
        <p:txBody>
          <a:bodyPr lIns="91440" tIns="45720" rIns="91440" bIns="45720" anchor="t"/>
          <a:lstStyle/>
          <a:p>
            <a:pPr marL="85090"/>
            <a:r>
              <a:rPr lang="en-US" dirty="0">
                <a:cs typeface="Arial"/>
              </a:rPr>
              <a:t>This program is supported by the Health Resources and Services Administration (HRSA) of the U.S. Department of Health and Human Services (HHS) as part of an award totaling </a:t>
            </a:r>
            <a:r>
              <a:rPr lang="en-US" dirty="0"/>
              <a:t>$4,198,345 </a:t>
            </a:r>
            <a:r>
              <a:rPr lang="en-US" dirty="0">
                <a:cs typeface="Arial"/>
              </a:rPr>
              <a:t>with zero percentage financed with nongovernmental sources. The contents are those of the author(s) and do not necessarily represent the official views of, nor an endorsement, by HRSA, HHS or the U.S. Government.</a:t>
            </a:r>
          </a:p>
          <a:p>
            <a:pPr marL="85090">
              <a:spcAft>
                <a:spcPts val="0"/>
              </a:spcAft>
            </a:pPr>
            <a:r>
              <a:rPr lang="en-US" dirty="0">
                <a:solidFill>
                  <a:srgbClr val="000000"/>
                </a:solidFill>
                <a:latin typeface="Arial" panose="020B0604020202020204" pitchFamily="34" charset="0"/>
              </a:rPr>
              <a:t>Funding for the AIDS Research and Education Center in the School of Medicine at Wayne State University is provided in part by Michigan Department of Health and Human Services (MDHHS) Division of </a:t>
            </a:r>
          </a:p>
          <a:p>
            <a:pPr marL="85090">
              <a:spcAft>
                <a:spcPts val="0"/>
              </a:spcAft>
            </a:pPr>
            <a:r>
              <a:rPr lang="en-US" dirty="0">
                <a:solidFill>
                  <a:srgbClr val="000000"/>
                </a:solidFill>
                <a:latin typeface="Arial" panose="020B0604020202020204" pitchFamily="34" charset="0"/>
              </a:rPr>
              <a:t>Communicable Diseases.</a:t>
            </a:r>
          </a:p>
          <a:p>
            <a:pPr marL="85090"/>
            <a:endParaRPr lang="en-US" dirty="0">
              <a:cs typeface="Arial"/>
            </a:endParaRPr>
          </a:p>
          <a:p>
            <a:pPr marL="85090"/>
            <a:endParaRPr lang="en-US" dirty="0">
              <a:cs typeface="Arial"/>
            </a:endParaRP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Late Latent 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sz="2000" dirty="0"/>
              <a:t>&gt; 1 year duration</a:t>
            </a:r>
          </a:p>
          <a:p>
            <a:pPr lvl="1"/>
            <a:r>
              <a:rPr lang="en-US" sz="2000" dirty="0"/>
              <a:t>No clinical evidence of syphilis</a:t>
            </a:r>
          </a:p>
          <a:p>
            <a:pPr lvl="1"/>
            <a:r>
              <a:rPr lang="en-US" sz="2000" dirty="0"/>
              <a:t>Reactive nontreponemal and treponemal test with no prior diagnosis of syphilis</a:t>
            </a:r>
          </a:p>
          <a:p>
            <a:pPr lvl="1"/>
            <a:r>
              <a:rPr lang="en-US" sz="2000" dirty="0"/>
              <a:t>Do not meet criteria for early latent syphilis</a:t>
            </a:r>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18090585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Latent Syphilis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984797A6-EB8E-4649-BB0B-12700521A410}"/>
              </a:ext>
            </a:extLst>
          </p:cNvPr>
          <p:cNvPicPr>
            <a:picLocks noChangeAspect="1"/>
          </p:cNvPicPr>
          <p:nvPr/>
        </p:nvPicPr>
        <p:blipFill>
          <a:blip r:embed="rId2"/>
          <a:stretch>
            <a:fillRect/>
          </a:stretch>
        </p:blipFill>
        <p:spPr>
          <a:xfrm>
            <a:off x="187498" y="1955527"/>
            <a:ext cx="8769003" cy="3663687"/>
          </a:xfrm>
          <a:prstGeom prst="rect">
            <a:avLst/>
          </a:prstGeom>
        </p:spPr>
      </p:pic>
      <p:sp>
        <p:nvSpPr>
          <p:cNvPr id="10" name="TextBox 9">
            <a:extLst>
              <a:ext uri="{FF2B5EF4-FFF2-40B4-BE49-F238E27FC236}">
                <a16:creationId xmlns:a16="http://schemas.microsoft.com/office/drawing/2014/main" id="{E913712A-C8C4-4995-AA2C-1518C1855F85}"/>
              </a:ext>
            </a:extLst>
          </p:cNvPr>
          <p:cNvSpPr txBox="1"/>
          <p:nvPr/>
        </p:nvSpPr>
        <p:spPr>
          <a:xfrm>
            <a:off x="170281" y="6550223"/>
            <a:ext cx="7247277" cy="307777"/>
          </a:xfrm>
          <a:prstGeom prst="rect">
            <a:avLst/>
          </a:prstGeom>
          <a:noFill/>
        </p:spPr>
        <p:txBody>
          <a:bodyPr wrap="square">
            <a:spAutoFit/>
          </a:bodyPr>
          <a:lstStyle/>
          <a:p>
            <a:r>
              <a:rPr lang="en-US" sz="1400" dirty="0"/>
              <a:t>https://www.cdc.gov/std/treatment-guidelines/latent-syphilis.htm</a:t>
            </a:r>
          </a:p>
        </p:txBody>
      </p:sp>
    </p:spTree>
    <p:extLst>
      <p:ext uri="{BB962C8B-B14F-4D97-AF65-F5344CB8AC3E}">
        <p14:creationId xmlns:p14="http://schemas.microsoft.com/office/powerpoint/2010/main" val="4148381702"/>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Tertiary 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sz="2000" dirty="0"/>
              <a:t>Rare</a:t>
            </a:r>
          </a:p>
          <a:p>
            <a:pPr lvl="1"/>
            <a:r>
              <a:rPr lang="en-US" sz="2000" dirty="0"/>
              <a:t>If left untreated, 30% of syphilis cases will progress to tertiary stage 2-50 years after original infection </a:t>
            </a:r>
          </a:p>
          <a:p>
            <a:pPr lvl="1"/>
            <a:r>
              <a:rPr lang="en-US" sz="2000" dirty="0"/>
              <a:t>Manifestations</a:t>
            </a:r>
          </a:p>
          <a:p>
            <a:pPr lvl="2"/>
            <a:r>
              <a:rPr lang="en-US" sz="1800" dirty="0"/>
              <a:t>Gummatous lesions</a:t>
            </a:r>
          </a:p>
          <a:p>
            <a:pPr lvl="2"/>
            <a:r>
              <a:rPr lang="en-US" sz="1800" dirty="0"/>
              <a:t>Cardiovascular </a:t>
            </a:r>
          </a:p>
          <a:p>
            <a:pPr lvl="2"/>
            <a:r>
              <a:rPr lang="en-US" sz="1800" dirty="0"/>
              <a:t>Late neurosyphilis</a:t>
            </a:r>
          </a:p>
          <a:p>
            <a:pPr lvl="3"/>
            <a:r>
              <a:rPr lang="en-US" sz="1599" dirty="0"/>
              <a:t>General paresis</a:t>
            </a:r>
          </a:p>
          <a:p>
            <a:pPr lvl="3"/>
            <a:r>
              <a:rPr lang="en-US" sz="1599" dirty="0"/>
              <a:t>Tabes dorsalis</a:t>
            </a:r>
          </a:p>
          <a:p>
            <a:pPr lvl="3"/>
            <a:r>
              <a:rPr lang="en-US" sz="1599" dirty="0"/>
              <a:t>Psychiatric manifestations</a:t>
            </a:r>
          </a:p>
          <a:p>
            <a:pPr marL="344487" lvl="1" indent="0">
              <a:buNone/>
            </a:pPr>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27258980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Tertiary Syphilis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0E99FD54-BA0E-4808-88BE-767C078F14F9}"/>
              </a:ext>
            </a:extLst>
          </p:cNvPr>
          <p:cNvPicPr>
            <a:picLocks noChangeAspect="1"/>
          </p:cNvPicPr>
          <p:nvPr/>
        </p:nvPicPr>
        <p:blipFill>
          <a:blip r:embed="rId2"/>
          <a:stretch>
            <a:fillRect/>
          </a:stretch>
        </p:blipFill>
        <p:spPr>
          <a:xfrm>
            <a:off x="272610" y="2815464"/>
            <a:ext cx="8598779" cy="1551819"/>
          </a:xfrm>
          <a:prstGeom prst="rect">
            <a:avLst/>
          </a:prstGeom>
        </p:spPr>
      </p:pic>
    </p:spTree>
    <p:extLst>
      <p:ext uri="{BB962C8B-B14F-4D97-AF65-F5344CB8AC3E}">
        <p14:creationId xmlns:p14="http://schemas.microsoft.com/office/powerpoint/2010/main" val="1692597459"/>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Neurosyphilis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sz="2000" dirty="0"/>
              <a:t>Can occur at any stage of syphilis</a:t>
            </a:r>
          </a:p>
          <a:p>
            <a:pPr lvl="1"/>
            <a:r>
              <a:rPr lang="en-US" sz="2000" dirty="0"/>
              <a:t>Otic &amp; ocular involvement may occur </a:t>
            </a:r>
          </a:p>
          <a:p>
            <a:pPr lvl="1"/>
            <a:r>
              <a:rPr lang="en-US" sz="2000" dirty="0"/>
              <a:t>Early Neurosyphilis</a:t>
            </a:r>
          </a:p>
          <a:p>
            <a:pPr lvl="2"/>
            <a:r>
              <a:rPr lang="en-US" sz="1599" dirty="0"/>
              <a:t>Meningeal syphilis </a:t>
            </a:r>
          </a:p>
          <a:p>
            <a:pPr lvl="3"/>
            <a:r>
              <a:rPr lang="en-US" sz="1398" dirty="0"/>
              <a:t>Weeks to months after initial infection. </a:t>
            </a:r>
          </a:p>
          <a:p>
            <a:pPr lvl="3"/>
            <a:r>
              <a:rPr lang="en-US" sz="1398" dirty="0"/>
              <a:t>Resembles aseptic meningitis</a:t>
            </a:r>
          </a:p>
          <a:p>
            <a:pPr lvl="3"/>
            <a:r>
              <a:rPr lang="en-US" sz="1398" dirty="0"/>
              <a:t>Fever, headache, stiff neck</a:t>
            </a:r>
          </a:p>
          <a:p>
            <a:pPr lvl="3"/>
            <a:r>
              <a:rPr lang="en-US" sz="1398" dirty="0"/>
              <a:t>Cranial nerve abnormalities</a:t>
            </a:r>
          </a:p>
          <a:p>
            <a:pPr lvl="2"/>
            <a:r>
              <a:rPr lang="en-US" sz="1599" dirty="0"/>
              <a:t>Meningovascular syphilis </a:t>
            </a:r>
          </a:p>
          <a:p>
            <a:pPr lvl="3"/>
            <a:r>
              <a:rPr lang="en-US" sz="1398" dirty="0"/>
              <a:t>Usually 5-12 years after, but can occur sooner</a:t>
            </a:r>
          </a:p>
          <a:p>
            <a:pPr lvl="3"/>
            <a:r>
              <a:rPr lang="en-US" sz="1398" dirty="0"/>
              <a:t>Stroke-like symptoms and seizures</a:t>
            </a:r>
          </a:p>
          <a:p>
            <a:pPr marL="344487" lvl="1" indent="0">
              <a:buNone/>
            </a:pPr>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57921151"/>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Neurosyphilis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sz="2000" dirty="0"/>
              <a:t>Late Neurosyphilis</a:t>
            </a:r>
          </a:p>
          <a:p>
            <a:pPr lvl="2"/>
            <a:r>
              <a:rPr lang="en-US" sz="2000" dirty="0"/>
              <a:t>Typically 15 years or more after initial infection</a:t>
            </a:r>
          </a:p>
          <a:p>
            <a:pPr lvl="2"/>
            <a:r>
              <a:rPr lang="en-US" sz="2000" dirty="0"/>
              <a:t>Rarely seen</a:t>
            </a:r>
          </a:p>
          <a:p>
            <a:pPr lvl="2"/>
            <a:r>
              <a:rPr lang="en-US" sz="2000" dirty="0"/>
              <a:t>General paresis</a:t>
            </a:r>
          </a:p>
          <a:p>
            <a:pPr lvl="2"/>
            <a:r>
              <a:rPr lang="en-US" sz="2000" dirty="0"/>
              <a:t>Tabes dorsalis</a:t>
            </a:r>
          </a:p>
          <a:p>
            <a:pPr lvl="2"/>
            <a:r>
              <a:rPr lang="en-US" sz="2000" dirty="0"/>
              <a:t>Dementia</a:t>
            </a:r>
          </a:p>
          <a:p>
            <a:pPr marL="676668" lvl="2" indent="0">
              <a:buNone/>
            </a:pPr>
            <a:endParaRPr lang="en-US" sz="2000" dirty="0"/>
          </a:p>
          <a:p>
            <a:pPr marL="344487" lvl="1" indent="0">
              <a:buNone/>
            </a:pPr>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082043942"/>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Ocular 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sz="2000" dirty="0"/>
              <a:t>Syphilis can affect any part of the eye</a:t>
            </a:r>
          </a:p>
          <a:p>
            <a:pPr lvl="1"/>
            <a:r>
              <a:rPr lang="en-US" sz="2000" dirty="0"/>
              <a:t>With or without neurosyphilis</a:t>
            </a:r>
          </a:p>
          <a:p>
            <a:pPr lvl="1"/>
            <a:r>
              <a:rPr lang="en-US" sz="2000" dirty="0"/>
              <a:t>Most common</a:t>
            </a:r>
          </a:p>
          <a:p>
            <a:pPr lvl="2"/>
            <a:r>
              <a:rPr lang="en-US" sz="2000" dirty="0"/>
              <a:t>Anterior, posterior or panuveitis</a:t>
            </a:r>
          </a:p>
          <a:p>
            <a:pPr lvl="1"/>
            <a:r>
              <a:rPr lang="en-US" sz="2000" dirty="0"/>
              <a:t>Can also include</a:t>
            </a:r>
          </a:p>
          <a:p>
            <a:pPr lvl="2"/>
            <a:r>
              <a:rPr lang="en-US" sz="2000" dirty="0"/>
              <a:t>Lid involvement</a:t>
            </a:r>
          </a:p>
          <a:p>
            <a:pPr lvl="2"/>
            <a:r>
              <a:rPr lang="en-US" sz="2000" dirty="0"/>
              <a:t>Episcleritis, Vitritis</a:t>
            </a:r>
          </a:p>
          <a:p>
            <a:pPr lvl="2"/>
            <a:r>
              <a:rPr lang="en-US" sz="2000" dirty="0"/>
              <a:t>Papillitis, Interstitial keratitis</a:t>
            </a:r>
          </a:p>
          <a:p>
            <a:pPr lvl="2"/>
            <a:r>
              <a:rPr lang="en-US" sz="2000" dirty="0"/>
              <a:t>Retinitis, Optic neuritis</a:t>
            </a:r>
          </a:p>
          <a:p>
            <a:pPr lvl="1">
              <a:spcAft>
                <a:spcPts val="0"/>
              </a:spcAft>
            </a:pPr>
            <a:r>
              <a:rPr lang="en-US" sz="2000" i="1" dirty="0"/>
              <a:t>Any patient with syphilis with ocular complaints should have full cranial nerve evaluation and immediate referral to </a:t>
            </a:r>
          </a:p>
          <a:p>
            <a:pPr marL="344487" lvl="1" indent="0">
              <a:spcAft>
                <a:spcPts val="0"/>
              </a:spcAft>
              <a:buNone/>
            </a:pPr>
            <a:r>
              <a:rPr lang="en-US" sz="2000" i="1" dirty="0"/>
              <a:t>     ophthalmologist for full evaluation</a:t>
            </a:r>
          </a:p>
          <a:p>
            <a:pPr marL="676668" lvl="2" indent="0">
              <a:buNone/>
            </a:pPr>
            <a:endParaRPr lang="en-US" sz="2000" dirty="0"/>
          </a:p>
          <a:p>
            <a:pPr marL="344487" lvl="1" indent="0">
              <a:buNone/>
            </a:pPr>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344640556"/>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Otosyphilis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81023" y="1824326"/>
            <a:ext cx="8843058" cy="4904581"/>
          </a:xfrm>
        </p:spPr>
        <p:txBody>
          <a:bodyPr numCol="1"/>
          <a:lstStyle/>
          <a:p>
            <a:pPr lvl="1"/>
            <a:r>
              <a:rPr lang="en-US" dirty="0"/>
              <a:t>Can occur at any stage</a:t>
            </a:r>
          </a:p>
          <a:p>
            <a:pPr lvl="1">
              <a:spcAft>
                <a:spcPts val="0"/>
              </a:spcAft>
            </a:pPr>
            <a:r>
              <a:rPr lang="en-US" dirty="0"/>
              <a:t>Manifestations</a:t>
            </a:r>
          </a:p>
          <a:p>
            <a:pPr lvl="2">
              <a:spcAft>
                <a:spcPts val="0"/>
              </a:spcAft>
            </a:pPr>
            <a:r>
              <a:rPr lang="en-US" dirty="0"/>
              <a:t>Hearing loss</a:t>
            </a:r>
          </a:p>
          <a:p>
            <a:pPr lvl="2">
              <a:spcAft>
                <a:spcPts val="0"/>
              </a:spcAft>
            </a:pPr>
            <a:r>
              <a:rPr lang="en-US" dirty="0"/>
              <a:t>Tinnitus</a:t>
            </a:r>
          </a:p>
          <a:p>
            <a:pPr lvl="2">
              <a:spcAft>
                <a:spcPts val="0"/>
              </a:spcAft>
            </a:pPr>
            <a:r>
              <a:rPr lang="en-US" dirty="0"/>
              <a:t>Vertigo</a:t>
            </a:r>
          </a:p>
          <a:p>
            <a:pPr lvl="1">
              <a:spcAft>
                <a:spcPts val="0"/>
              </a:spcAft>
            </a:pPr>
            <a:r>
              <a:rPr lang="en-US" dirty="0"/>
              <a:t>Sensorineural</a:t>
            </a:r>
          </a:p>
          <a:p>
            <a:pPr lvl="1">
              <a:spcAft>
                <a:spcPts val="0"/>
              </a:spcAft>
            </a:pPr>
            <a:r>
              <a:rPr lang="en-US" dirty="0"/>
              <a:t>One or both ears</a:t>
            </a:r>
          </a:p>
          <a:p>
            <a:pPr lvl="1">
              <a:spcAft>
                <a:spcPts val="0"/>
              </a:spcAft>
            </a:pPr>
            <a:r>
              <a:rPr lang="en-US" dirty="0"/>
              <a:t>If suspected, should evaluate for neurosyphilis &amp; ocular manifestations</a:t>
            </a:r>
          </a:p>
          <a:p>
            <a:pPr lvl="1">
              <a:spcAft>
                <a:spcPts val="0"/>
              </a:spcAft>
            </a:pPr>
            <a:r>
              <a:rPr lang="en-US" i="1" dirty="0"/>
              <a:t>Immediate referral to otolaryngologist</a:t>
            </a:r>
          </a:p>
          <a:p>
            <a:pPr marL="676668" lvl="2" indent="0">
              <a:buNone/>
            </a:pPr>
            <a:endParaRPr lang="en-US" sz="2000" dirty="0"/>
          </a:p>
          <a:p>
            <a:pPr marL="344487" lvl="1" indent="0">
              <a:buNone/>
            </a:pPr>
            <a:endParaRPr lang="en-US" sz="1800" dirty="0"/>
          </a:p>
          <a:p>
            <a:pPr marL="1133875" lvl="3"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marL="676668" lvl="2" indent="0">
              <a:buNone/>
            </a:pPr>
            <a:endParaRPr lang="en-US" sz="1800" dirty="0"/>
          </a:p>
          <a:p>
            <a:pPr lvl="2"/>
            <a:endParaRPr lang="en-US" sz="1800" dirty="0"/>
          </a:p>
          <a:p>
            <a:pPr lvl="2"/>
            <a:endParaRPr lang="en-US" sz="1800" dirty="0"/>
          </a:p>
          <a:p>
            <a:pPr lvl="2"/>
            <a:endParaRPr lang="en-US" sz="18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838129171"/>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Neurosyphilis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pic>
        <p:nvPicPr>
          <p:cNvPr id="5" name="Picture 4">
            <a:extLst>
              <a:ext uri="{FF2B5EF4-FFF2-40B4-BE49-F238E27FC236}">
                <a16:creationId xmlns:a16="http://schemas.microsoft.com/office/drawing/2014/main" id="{5C01C97F-A00F-4FEF-A04E-3F2933B66A54}"/>
              </a:ext>
            </a:extLst>
          </p:cNvPr>
          <p:cNvPicPr>
            <a:picLocks noChangeAspect="1"/>
          </p:cNvPicPr>
          <p:nvPr/>
        </p:nvPicPr>
        <p:blipFill>
          <a:blip r:embed="rId2"/>
          <a:stretch>
            <a:fillRect/>
          </a:stretch>
        </p:blipFill>
        <p:spPr>
          <a:xfrm>
            <a:off x="641446" y="1682626"/>
            <a:ext cx="7788718" cy="4134752"/>
          </a:xfrm>
          <a:prstGeom prst="rect">
            <a:avLst/>
          </a:prstGeom>
        </p:spPr>
      </p:pic>
      <p:sp>
        <p:nvSpPr>
          <p:cNvPr id="10" name="TextBox 9">
            <a:extLst>
              <a:ext uri="{FF2B5EF4-FFF2-40B4-BE49-F238E27FC236}">
                <a16:creationId xmlns:a16="http://schemas.microsoft.com/office/drawing/2014/main" id="{33E871FE-012A-4E35-B475-F004F20EBE25}"/>
              </a:ext>
            </a:extLst>
          </p:cNvPr>
          <p:cNvSpPr txBox="1"/>
          <p:nvPr/>
        </p:nvSpPr>
        <p:spPr>
          <a:xfrm>
            <a:off x="102357" y="6550223"/>
            <a:ext cx="7594979" cy="307777"/>
          </a:xfrm>
          <a:prstGeom prst="rect">
            <a:avLst/>
          </a:prstGeom>
          <a:noFill/>
        </p:spPr>
        <p:txBody>
          <a:bodyPr wrap="square">
            <a:spAutoFit/>
          </a:bodyPr>
          <a:lstStyle/>
          <a:p>
            <a:r>
              <a:rPr lang="en-US" sz="1400" dirty="0"/>
              <a:t>https://www.cdc.gov/std/treatment-guidelines/neurosyphilis</a:t>
            </a:r>
            <a:r>
              <a:rPr lang="en-US" sz="1200" dirty="0"/>
              <a:t>.</a:t>
            </a:r>
            <a:r>
              <a:rPr lang="en-US" sz="1400" dirty="0"/>
              <a:t>htm</a:t>
            </a:r>
          </a:p>
        </p:txBody>
      </p:sp>
    </p:spTree>
    <p:extLst>
      <p:ext uri="{BB962C8B-B14F-4D97-AF65-F5344CB8AC3E}">
        <p14:creationId xmlns:p14="http://schemas.microsoft.com/office/powerpoint/2010/main" val="429222044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reverse serologic screening algorithm uses an initial treponemal test for screening, followed by a nontreponemal test confirmation. A specimen with reactive EIA/CIA results should be tested reflexively with a quantitative nontreponemal test (RPR or VDRL). &lt;/br&gt;Abbreviations: EIA = enzyme immunoassay; CIA = chemiluminescence immunoassays; RPR = rapid plasma reagin; VDRL = Venereal Disease Research Laboratory; TP-PA = &lt;em&gt;Treponema pallidum&lt;/em&gt; particle agglutination.&lt;div&gt;Source: Centers for Disease Control and Prevention (CDC). Discordant results from reverse sequence syphilis screening--five laboratories, United States, 2006-2010. MMWR Morb Mortal Wkly Rep. 2011;60:133-7.&lt;/div&gt;">
            <a:extLst>
              <a:ext uri="{FF2B5EF4-FFF2-40B4-BE49-F238E27FC236}">
                <a16:creationId xmlns:a16="http://schemas.microsoft.com/office/drawing/2014/main" id="{6781032B-17EE-4EB2-8410-78707D6BB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92" y="1429819"/>
            <a:ext cx="7101016" cy="414595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 Diagnosis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9" name="TextBox 8">
            <a:extLst>
              <a:ext uri="{FF2B5EF4-FFF2-40B4-BE49-F238E27FC236}">
                <a16:creationId xmlns:a16="http://schemas.microsoft.com/office/drawing/2014/main" id="{9DFFE799-42ED-4359-BBF1-CC637C93EC10}"/>
              </a:ext>
            </a:extLst>
          </p:cNvPr>
          <p:cNvSpPr txBox="1"/>
          <p:nvPr/>
        </p:nvSpPr>
        <p:spPr>
          <a:xfrm>
            <a:off x="151910" y="5636880"/>
            <a:ext cx="6617379" cy="1223412"/>
          </a:xfrm>
          <a:prstGeom prst="rect">
            <a:avLst/>
          </a:prstGeom>
          <a:noFill/>
        </p:spPr>
        <p:txBody>
          <a:bodyPr wrap="square">
            <a:spAutoFit/>
          </a:bodyPr>
          <a:lstStyle/>
          <a:p>
            <a:r>
              <a:rPr lang="en-US" sz="1050" b="1" i="0" dirty="0">
                <a:solidFill>
                  <a:srgbClr val="444444"/>
                </a:solidFill>
                <a:effectLst/>
                <a:latin typeface="+mn-lt"/>
              </a:rPr>
              <a:t>Figure 24 - Syphilis Serologic Screening—Reverse Sequence Algorithm</a:t>
            </a:r>
            <a:br>
              <a:rPr lang="en-US" sz="1050" dirty="0">
                <a:latin typeface="+mn-lt"/>
              </a:rPr>
            </a:br>
            <a:r>
              <a:rPr lang="en-US" sz="1050" b="0" i="0" dirty="0">
                <a:solidFill>
                  <a:srgbClr val="444444"/>
                </a:solidFill>
                <a:effectLst/>
                <a:latin typeface="+mn-lt"/>
              </a:rPr>
              <a:t>The reverse serologic screening algorithm uses an initial treponemal test for screening, followed by a nontreponemal test confirmation. A specimen with reactive EIA/CIA results should be tested reflexively with a quantitative nontreponemal test (RPR or VDRL).</a:t>
            </a:r>
            <a:br>
              <a:rPr lang="en-US" sz="1050" dirty="0">
                <a:latin typeface="+mn-lt"/>
              </a:rPr>
            </a:br>
            <a:r>
              <a:rPr lang="en-US" sz="1050" b="0" i="0" dirty="0">
                <a:solidFill>
                  <a:srgbClr val="444444"/>
                </a:solidFill>
                <a:effectLst/>
                <a:latin typeface="+mn-lt"/>
              </a:rPr>
              <a:t>Abbreviations: EIA = enzyme immunoassay; CIA = chemiluminescence immunoassays; RPR = rapid plasma reagin; VDRL = Venereal Disease Research Laboratory; TP-PA = </a:t>
            </a:r>
            <a:r>
              <a:rPr lang="en-US" sz="1050" b="0" i="1" dirty="0">
                <a:solidFill>
                  <a:srgbClr val="444444"/>
                </a:solidFill>
                <a:effectLst/>
                <a:latin typeface="+mn-lt"/>
              </a:rPr>
              <a:t>Treponema pallidum</a:t>
            </a:r>
            <a:r>
              <a:rPr lang="en-US" sz="1050" b="0" i="0" dirty="0">
                <a:solidFill>
                  <a:srgbClr val="444444"/>
                </a:solidFill>
                <a:effectLst/>
                <a:latin typeface="+mn-lt"/>
              </a:rPr>
              <a:t> particle agglutination</a:t>
            </a:r>
          </a:p>
          <a:p>
            <a:r>
              <a:rPr lang="en-US" sz="1050" dirty="0">
                <a:latin typeface="+mn-lt"/>
              </a:rPr>
              <a:t>https://www.std.uw.edu/custom/self-study/syphilis/5</a:t>
            </a:r>
          </a:p>
        </p:txBody>
      </p:sp>
    </p:spTree>
    <p:extLst>
      <p:ext uri="{BB962C8B-B14F-4D97-AF65-F5344CB8AC3E}">
        <p14:creationId xmlns:p14="http://schemas.microsoft.com/office/powerpoint/2010/main" val="44272603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sz="3200" dirty="0"/>
              <a:t>MATEC Michigan</a:t>
            </a:r>
          </a:p>
        </p:txBody>
      </p:sp>
      <p:sp>
        <p:nvSpPr>
          <p:cNvPr id="6" name="Text Placeholder 5"/>
          <p:cNvSpPr>
            <a:spLocks noGrp="1"/>
          </p:cNvSpPr>
          <p:nvPr>
            <p:ph type="body" sz="quarter" idx="11"/>
          </p:nvPr>
        </p:nvSpPr>
        <p:spPr>
          <a:xfrm>
            <a:off x="468040" y="1695595"/>
            <a:ext cx="7886372" cy="2986087"/>
          </a:xfrm>
        </p:spPr>
        <p:txBody>
          <a:bodyPr/>
          <a:lstStyle/>
          <a:p>
            <a:pPr marL="0"/>
            <a:r>
              <a:rPr lang="en-US" sz="2400" dirty="0">
                <a:latin typeface="Arial" panose="020B0604020202020204" pitchFamily="34" charset="0"/>
              </a:rPr>
              <a:t>The Michigan site of the Midwest AIDS Education and Training Center (MATEC) is located in Detroit at Wayne State University School of Medicine, Division of Infectious Diseases. </a:t>
            </a:r>
          </a:p>
          <a:p>
            <a:pPr marL="0"/>
            <a:endParaRPr lang="en-US" sz="2400" dirty="0">
              <a:latin typeface="Arial" panose="020B0604020202020204" pitchFamily="34" charset="0"/>
            </a:endParaRPr>
          </a:p>
          <a:p>
            <a:pPr marL="0"/>
            <a:r>
              <a:rPr lang="en-US" sz="2400" dirty="0">
                <a:latin typeface="Arial" panose="020B0604020202020204" pitchFamily="34" charset="0"/>
              </a:rPr>
              <a:t>MATEC Michigan’s mission is to increase the number of health care professionals who provide excellent quality HIV care and prevention services to our state’s underserved and vulnerable populations.</a:t>
            </a:r>
          </a:p>
          <a:p>
            <a:pPr marL="0"/>
            <a:endParaRPr lang="en-US" sz="1350" dirty="0">
              <a:latin typeface="Arial" panose="020B0604020202020204" pitchFamily="34" charset="0"/>
            </a:endParaRPr>
          </a:p>
        </p:txBody>
      </p:sp>
      <p:pic>
        <p:nvPicPr>
          <p:cNvPr id="4" name="Picture 3">
            <a:extLst>
              <a:ext uri="{FF2B5EF4-FFF2-40B4-BE49-F238E27FC236}">
                <a16:creationId xmlns:a16="http://schemas.microsoft.com/office/drawing/2014/main" id="{46A4B4D1-4D2C-4DE1-9EFE-3FED52498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523" y="6010820"/>
            <a:ext cx="2178651" cy="480042"/>
          </a:xfrm>
          <a:prstGeom prst="rect">
            <a:avLst/>
          </a:prstGeom>
        </p:spPr>
      </p:pic>
      <p:pic>
        <p:nvPicPr>
          <p:cNvPr id="5" name="Picture 4">
            <a:extLst>
              <a:ext uri="{FF2B5EF4-FFF2-40B4-BE49-F238E27FC236}">
                <a16:creationId xmlns:a16="http://schemas.microsoft.com/office/drawing/2014/main" id="{67EF1060-2674-40DA-888C-3EE1F8C27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2" y="6010820"/>
            <a:ext cx="2813879" cy="648915"/>
          </a:xfrm>
          <a:prstGeom prst="rect">
            <a:avLst/>
          </a:prstGeom>
        </p:spPr>
      </p:pic>
    </p:spTree>
    <p:extLst>
      <p:ext uri="{BB962C8B-B14F-4D97-AF65-F5344CB8AC3E}">
        <p14:creationId xmlns:p14="http://schemas.microsoft.com/office/powerpoint/2010/main" val="2320745872"/>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traditional (standard) serologic screening sequence algorithm uses a quantitative nontreponemal test (RPR or VDRL) for screening followed by a treponemal test for confirmation of positive screening tests.&lt;/br&gt;Abbreviations: RPR = rapid plasma reagin; VDRL = Venereal Disease Research Laboratory; TP-PA = &lt;em&gt;Treponema pallidum&lt;/em&gt; particle agglutination.&lt;div&gt;Source: Centers for Disease Control and Prevention (CDC). Discordant results from reverse sequence syphilis screening--five laboratories, United States, 2006-2010. MMWR Morb Mortal Wkly Rep. 2011;60:133-7.&lt;/div&gt;">
            <a:extLst>
              <a:ext uri="{FF2B5EF4-FFF2-40B4-BE49-F238E27FC236}">
                <a16:creationId xmlns:a16="http://schemas.microsoft.com/office/drawing/2014/main" id="{95E08EF0-B941-449E-99F0-114EDE1B0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03" y="1519627"/>
            <a:ext cx="8322603" cy="387521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 Diagnosis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9" name="TextBox 8">
            <a:extLst>
              <a:ext uri="{FF2B5EF4-FFF2-40B4-BE49-F238E27FC236}">
                <a16:creationId xmlns:a16="http://schemas.microsoft.com/office/drawing/2014/main" id="{9DFFE799-42ED-4359-BBF1-CC637C93EC10}"/>
              </a:ext>
            </a:extLst>
          </p:cNvPr>
          <p:cNvSpPr txBox="1"/>
          <p:nvPr/>
        </p:nvSpPr>
        <p:spPr>
          <a:xfrm>
            <a:off x="151910" y="5636880"/>
            <a:ext cx="6617379" cy="1023357"/>
          </a:xfrm>
          <a:prstGeom prst="rect">
            <a:avLst/>
          </a:prstGeom>
          <a:noFill/>
        </p:spPr>
        <p:txBody>
          <a:bodyPr wrap="square">
            <a:spAutoFit/>
          </a:bodyPr>
          <a:lstStyle/>
          <a:p>
            <a:r>
              <a:rPr lang="en-US" sz="1000" b="1" i="0" dirty="0">
                <a:solidFill>
                  <a:srgbClr val="444444"/>
                </a:solidFill>
                <a:effectLst/>
                <a:latin typeface="+mn-lt"/>
              </a:rPr>
              <a:t>Figure 23 - Syphilis Serologic Screening—Traditional Sequence Algorithm</a:t>
            </a:r>
            <a:br>
              <a:rPr lang="en-US" sz="1000" dirty="0">
                <a:latin typeface="+mn-lt"/>
              </a:rPr>
            </a:br>
            <a:r>
              <a:rPr lang="en-US" sz="1000" b="0" i="0" dirty="0">
                <a:solidFill>
                  <a:srgbClr val="444444"/>
                </a:solidFill>
                <a:effectLst/>
                <a:latin typeface="+mn-lt"/>
              </a:rPr>
              <a:t>The traditional (standard) serologic screening sequence algorithm uses a quantitative nontreponemal test (RPR or VDRL) for screening followed by a treponemal test for confirmation of positive screening tests.</a:t>
            </a:r>
            <a:br>
              <a:rPr lang="en-US" sz="1000" dirty="0">
                <a:latin typeface="+mn-lt"/>
              </a:rPr>
            </a:br>
            <a:r>
              <a:rPr lang="en-US" sz="1000" b="0" i="0" dirty="0">
                <a:solidFill>
                  <a:srgbClr val="444444"/>
                </a:solidFill>
                <a:effectLst/>
                <a:latin typeface="+mn-lt"/>
              </a:rPr>
              <a:t>Abbreviations: RPR = rapid plasma reagin; VDRL = Venereal Disease Research Laboratory; TP-PA = </a:t>
            </a:r>
            <a:r>
              <a:rPr lang="en-US" sz="1000" b="0" i="1" dirty="0">
                <a:solidFill>
                  <a:srgbClr val="444444"/>
                </a:solidFill>
                <a:effectLst/>
                <a:latin typeface="+mn-lt"/>
              </a:rPr>
              <a:t>Treponema pallidum</a:t>
            </a:r>
            <a:r>
              <a:rPr lang="en-US" sz="1000" b="0" i="0" dirty="0">
                <a:solidFill>
                  <a:srgbClr val="444444"/>
                </a:solidFill>
                <a:effectLst/>
                <a:latin typeface="+mn-lt"/>
              </a:rPr>
              <a:t> particle agglutination.</a:t>
            </a:r>
          </a:p>
          <a:p>
            <a:r>
              <a:rPr lang="en-US" sz="1050" dirty="0">
                <a:latin typeface="+mn-lt"/>
              </a:rPr>
              <a:t>https://www.std.uw.edu/custom/self-study/syphilis/5</a:t>
            </a:r>
          </a:p>
        </p:txBody>
      </p:sp>
    </p:spTree>
    <p:extLst>
      <p:ext uri="{BB962C8B-B14F-4D97-AF65-F5344CB8AC3E}">
        <p14:creationId xmlns:p14="http://schemas.microsoft.com/office/powerpoint/2010/main" val="3931050003"/>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 Diagnosis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9" name="TextBox 8">
            <a:extLst>
              <a:ext uri="{FF2B5EF4-FFF2-40B4-BE49-F238E27FC236}">
                <a16:creationId xmlns:a16="http://schemas.microsoft.com/office/drawing/2014/main" id="{9DFFE799-42ED-4359-BBF1-CC637C93EC10}"/>
              </a:ext>
            </a:extLst>
          </p:cNvPr>
          <p:cNvSpPr txBox="1"/>
          <p:nvPr/>
        </p:nvSpPr>
        <p:spPr>
          <a:xfrm>
            <a:off x="179206" y="6611779"/>
            <a:ext cx="6617379" cy="246221"/>
          </a:xfrm>
          <a:prstGeom prst="rect">
            <a:avLst/>
          </a:prstGeom>
          <a:noFill/>
        </p:spPr>
        <p:txBody>
          <a:bodyPr wrap="square">
            <a:spAutoFit/>
          </a:bodyPr>
          <a:lstStyle/>
          <a:p>
            <a:r>
              <a:rPr lang="en-US" sz="1000" b="1" i="0" dirty="0">
                <a:solidFill>
                  <a:srgbClr val="444444"/>
                </a:solidFill>
                <a:effectLst/>
                <a:latin typeface="+mn-lt"/>
              </a:rPr>
              <a:t>https://www.nycptc.org/x/Syphilis_Monograph_2019_NYC_PTC_NYC_DOHMH.pdf</a:t>
            </a:r>
            <a:endParaRPr lang="en-US" sz="1050" dirty="0">
              <a:latin typeface="+mn-lt"/>
            </a:endParaRPr>
          </a:p>
        </p:txBody>
      </p:sp>
      <p:pic>
        <p:nvPicPr>
          <p:cNvPr id="3" name="Picture 2">
            <a:extLst>
              <a:ext uri="{FF2B5EF4-FFF2-40B4-BE49-F238E27FC236}">
                <a16:creationId xmlns:a16="http://schemas.microsoft.com/office/drawing/2014/main" id="{D19EE2CD-CC50-43B3-9697-EE97FDA4A517}"/>
              </a:ext>
            </a:extLst>
          </p:cNvPr>
          <p:cNvPicPr>
            <a:picLocks noChangeAspect="1"/>
          </p:cNvPicPr>
          <p:nvPr/>
        </p:nvPicPr>
        <p:blipFill>
          <a:blip r:embed="rId2"/>
          <a:stretch>
            <a:fillRect/>
          </a:stretch>
        </p:blipFill>
        <p:spPr>
          <a:xfrm>
            <a:off x="632863" y="1897382"/>
            <a:ext cx="7878274" cy="3524742"/>
          </a:xfrm>
          <a:prstGeom prst="rect">
            <a:avLst/>
          </a:prstGeom>
        </p:spPr>
      </p:pic>
    </p:spTree>
    <p:extLst>
      <p:ext uri="{BB962C8B-B14F-4D97-AF65-F5344CB8AC3E}">
        <p14:creationId xmlns:p14="http://schemas.microsoft.com/office/powerpoint/2010/main" val="307002573"/>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Primary &amp; Secondary Syphilis</a:t>
            </a:r>
          </a:p>
          <a:p>
            <a:pPr lvl="2"/>
            <a:r>
              <a:rPr lang="en-US" dirty="0"/>
              <a:t>Monitor serology 6 months and 12 months after treatment</a:t>
            </a:r>
          </a:p>
          <a:p>
            <a:pPr lvl="1"/>
            <a:r>
              <a:rPr lang="en-US" dirty="0"/>
              <a:t>Latent Syphilis</a:t>
            </a:r>
          </a:p>
          <a:p>
            <a:pPr lvl="2"/>
            <a:r>
              <a:rPr lang="en-US" dirty="0"/>
              <a:t>Monitor serology 6, 12, and 24 months </a:t>
            </a:r>
          </a:p>
          <a:p>
            <a:pPr lvl="1"/>
            <a:r>
              <a:rPr lang="en-US" dirty="0"/>
              <a:t>Neurosyphilis</a:t>
            </a:r>
          </a:p>
          <a:p>
            <a:pPr lvl="2"/>
            <a:r>
              <a:rPr lang="en-US" dirty="0"/>
              <a:t>Monitor serology based on above</a:t>
            </a:r>
          </a:p>
          <a:p>
            <a:pPr lvl="2"/>
            <a:r>
              <a:rPr lang="en-US" dirty="0"/>
              <a:t>Serologic RPR usually correlates with CSF, follow-up lumbar puncture usually not indicated</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683817676"/>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Syphilis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Abstain from sex for 7 days following treatment completion AND</a:t>
            </a:r>
          </a:p>
          <a:p>
            <a:pPr lvl="2"/>
            <a:r>
              <a:rPr lang="en-US" dirty="0"/>
              <a:t>All lesions have resolved AND</a:t>
            </a:r>
          </a:p>
          <a:p>
            <a:pPr lvl="2"/>
            <a:r>
              <a:rPr lang="en-US" dirty="0"/>
              <a:t>Partners have been treated</a:t>
            </a:r>
          </a:p>
          <a:p>
            <a:pPr marL="344487" lvl="1" indent="0">
              <a:buNone/>
            </a:pPr>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494040048"/>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Partner Management	</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803294"/>
            <a:ext cx="7886372" cy="2986087"/>
          </a:xfrm>
        </p:spPr>
        <p:txBody>
          <a:bodyPr/>
          <a:lstStyle/>
          <a:p>
            <a:pPr lvl="1"/>
            <a:r>
              <a:rPr lang="en-US" dirty="0"/>
              <a:t>Primary, secondary, early latent</a:t>
            </a:r>
          </a:p>
          <a:p>
            <a:pPr lvl="2"/>
            <a:r>
              <a:rPr lang="en-US" dirty="0"/>
              <a:t>Partners in the previous 90 days</a:t>
            </a:r>
          </a:p>
          <a:p>
            <a:pPr lvl="3"/>
            <a:r>
              <a:rPr lang="en-US" dirty="0"/>
              <a:t>Treat partners presumptively for early syphilis, regardless of test results and symptom status</a:t>
            </a:r>
          </a:p>
          <a:p>
            <a:pPr lvl="2"/>
            <a:r>
              <a:rPr lang="en-US" dirty="0"/>
              <a:t>If last sexual activity was &gt; 90 days ago</a:t>
            </a:r>
          </a:p>
          <a:p>
            <a:pPr lvl="3"/>
            <a:r>
              <a:rPr lang="en-US" dirty="0"/>
              <a:t>Most recent partner should be offered presumptive treatment, but can choose to test first if can reliably follow-up</a:t>
            </a:r>
          </a:p>
          <a:p>
            <a:pPr lvl="2"/>
            <a:r>
              <a:rPr lang="en-US" dirty="0"/>
              <a:t>Late latent syphilis</a:t>
            </a:r>
          </a:p>
          <a:p>
            <a:pPr lvl="3">
              <a:spcAft>
                <a:spcPts val="0"/>
              </a:spcAft>
            </a:pPr>
            <a:r>
              <a:rPr lang="en-US" dirty="0"/>
              <a:t>If high titer at diagnosis (greater than 1:32) and in area with high rates of syphilis, </a:t>
            </a:r>
          </a:p>
          <a:p>
            <a:pPr marL="1133875" lvl="3" indent="0">
              <a:spcAft>
                <a:spcPts val="0"/>
              </a:spcAft>
              <a:buNone/>
            </a:pPr>
            <a:r>
              <a:rPr lang="en-US" dirty="0"/>
              <a:t>    partner treatment may be appropriate</a:t>
            </a:r>
          </a:p>
          <a:p>
            <a:pPr lvl="1"/>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56265944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Partner Management	</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935956"/>
            <a:ext cx="7886372" cy="2986087"/>
          </a:xfrm>
        </p:spPr>
        <p:txBody>
          <a:bodyPr/>
          <a:lstStyle/>
          <a:p>
            <a:pPr lvl="1"/>
            <a:r>
              <a:rPr lang="en-US" dirty="0"/>
              <a:t>Some partners may be at risk for infection and should be notified for evaluation</a:t>
            </a:r>
          </a:p>
          <a:p>
            <a:pPr lvl="1"/>
            <a:r>
              <a:rPr lang="en-US" dirty="0"/>
              <a:t>Primary syphilis</a:t>
            </a:r>
          </a:p>
          <a:p>
            <a:pPr lvl="2"/>
            <a:r>
              <a:rPr lang="en-US" dirty="0"/>
              <a:t>Partners in the previous 90 days + duration of primary syphilis symptoms</a:t>
            </a:r>
          </a:p>
          <a:p>
            <a:pPr lvl="1"/>
            <a:r>
              <a:rPr lang="en-US" dirty="0"/>
              <a:t>Secondary syphilis</a:t>
            </a:r>
          </a:p>
          <a:p>
            <a:pPr lvl="2"/>
            <a:r>
              <a:rPr lang="en-US" dirty="0"/>
              <a:t>Partners in the previous 6 months + duration of secondary symptoms</a:t>
            </a:r>
          </a:p>
          <a:p>
            <a:pPr lvl="1"/>
            <a:r>
              <a:rPr lang="en-US" dirty="0"/>
              <a:t>Early latent syphilis</a:t>
            </a:r>
          </a:p>
          <a:p>
            <a:pPr lvl="2"/>
            <a:r>
              <a:rPr lang="en-US" dirty="0"/>
              <a:t>Partners in the previous 1 year </a:t>
            </a:r>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752543662"/>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3FA-2627-7245-B8AE-0DD77342344E}"/>
              </a:ext>
            </a:extLst>
          </p:cNvPr>
          <p:cNvSpPr>
            <a:spLocks noGrp="1"/>
          </p:cNvSpPr>
          <p:nvPr>
            <p:ph type="title"/>
          </p:nvPr>
        </p:nvSpPr>
        <p:spPr/>
        <p:txBody>
          <a:bodyPr/>
          <a:lstStyle/>
          <a:p>
            <a:r>
              <a:rPr lang="en-US" dirty="0"/>
              <a:t>Herpes Simplex Virus (HSV)</a:t>
            </a:r>
          </a:p>
        </p:txBody>
      </p:sp>
    </p:spTree>
    <p:extLst>
      <p:ext uri="{BB962C8B-B14F-4D97-AF65-F5344CB8AC3E}">
        <p14:creationId xmlns:p14="http://schemas.microsoft.com/office/powerpoint/2010/main" val="1796516565"/>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Genital Herpes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r>
              <a:rPr lang="en-US" dirty="0"/>
              <a:t>Top cause of genital ulcer disease worldwide</a:t>
            </a:r>
          </a:p>
          <a:p>
            <a:r>
              <a:rPr lang="en-US" dirty="0"/>
              <a:t>Herpes simplex virus </a:t>
            </a:r>
          </a:p>
          <a:p>
            <a:pPr lvl="2"/>
            <a:r>
              <a:rPr lang="en-US" dirty="0"/>
              <a:t>Predominately HSV-2, less often HSV-1</a:t>
            </a:r>
          </a:p>
          <a:p>
            <a:pPr lvl="1"/>
            <a:r>
              <a:rPr lang="en-US" dirty="0"/>
              <a:t>Transmission</a:t>
            </a:r>
          </a:p>
          <a:p>
            <a:pPr lvl="2"/>
            <a:r>
              <a:rPr lang="en-US" dirty="0"/>
              <a:t>Sexual activity</a:t>
            </a:r>
          </a:p>
          <a:p>
            <a:pPr lvl="2"/>
            <a:r>
              <a:rPr lang="en-US" dirty="0"/>
              <a:t>Mother-to-child at birth</a:t>
            </a:r>
          </a:p>
          <a:p>
            <a:pPr lvl="1"/>
            <a:r>
              <a:rPr lang="en-US" dirty="0"/>
              <a:t>Asymptomatic infections are common, many cases are unrecognized and undiagnosed</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1035591" y="2220926"/>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5565822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se data are from the 2015-2016 National Health and Nutrition Examination Survey (NHANES) and are for persons 14-49 years of age.&lt;div&gt;Source: McQuillan G, Kruszon-Moran D, Flagg EW, Paulose-Ram R. Prevalence of Herpes Simplex Virus Type 1 and Type 2 in Persons Aged 14-49: United States, 2015-2016. NCHS Data Brief. 2018:1-8.&lt;/div&gt;">
            <a:extLst>
              <a:ext uri="{FF2B5EF4-FFF2-40B4-BE49-F238E27FC236}">
                <a16:creationId xmlns:a16="http://schemas.microsoft.com/office/drawing/2014/main" id="{661EF17A-4352-4A82-924B-8D0F83C89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973" y="3221499"/>
            <a:ext cx="6237027" cy="346284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Epidemiology</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1830589"/>
            <a:ext cx="8314944" cy="3870870"/>
          </a:xfrm>
        </p:spPr>
        <p:txBody>
          <a:bodyPr numCol="1"/>
          <a:lstStyle/>
          <a:p>
            <a:pPr lvl="1"/>
            <a:r>
              <a:rPr lang="en-US" dirty="0"/>
              <a:t>In 2018, estimated18.6 million people ages 18-49 living with genital HSV-2 infections in the United States</a:t>
            </a:r>
          </a:p>
          <a:p>
            <a:pPr lvl="1"/>
            <a:r>
              <a:rPr lang="en-US" dirty="0"/>
              <a:t>Not a reportable condition, data likely underrepresents true prevalence</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6" name="TextBox 5">
            <a:extLst>
              <a:ext uri="{FF2B5EF4-FFF2-40B4-BE49-F238E27FC236}">
                <a16:creationId xmlns:a16="http://schemas.microsoft.com/office/drawing/2014/main" id="{6F1926C0-26E1-4D1C-9FB7-231628C8BF40}"/>
              </a:ext>
            </a:extLst>
          </p:cNvPr>
          <p:cNvSpPr txBox="1"/>
          <p:nvPr/>
        </p:nvSpPr>
        <p:spPr>
          <a:xfrm>
            <a:off x="0" y="6536506"/>
            <a:ext cx="6627524" cy="338554"/>
          </a:xfrm>
          <a:prstGeom prst="rect">
            <a:avLst/>
          </a:prstGeom>
          <a:noFill/>
        </p:spPr>
        <p:txBody>
          <a:bodyPr wrap="square">
            <a:spAutoFit/>
          </a:bodyPr>
          <a:lstStyle/>
          <a:p>
            <a:r>
              <a:rPr lang="en-US" sz="1600" dirty="0"/>
              <a:t>https://www.std.uw.edu/custom/self-study/genital-herpes/2</a:t>
            </a:r>
          </a:p>
        </p:txBody>
      </p:sp>
    </p:spTree>
    <p:extLst>
      <p:ext uri="{BB962C8B-B14F-4D97-AF65-F5344CB8AC3E}">
        <p14:creationId xmlns:p14="http://schemas.microsoft.com/office/powerpoint/2010/main" val="3595431882"/>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Epidemiology</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6" name="TextBox 5">
            <a:extLst>
              <a:ext uri="{FF2B5EF4-FFF2-40B4-BE49-F238E27FC236}">
                <a16:creationId xmlns:a16="http://schemas.microsoft.com/office/drawing/2014/main" id="{6F1926C0-26E1-4D1C-9FB7-231628C8BF40}"/>
              </a:ext>
            </a:extLst>
          </p:cNvPr>
          <p:cNvSpPr txBox="1"/>
          <p:nvPr/>
        </p:nvSpPr>
        <p:spPr>
          <a:xfrm>
            <a:off x="0" y="6536506"/>
            <a:ext cx="6627524" cy="338554"/>
          </a:xfrm>
          <a:prstGeom prst="rect">
            <a:avLst/>
          </a:prstGeom>
          <a:noFill/>
        </p:spPr>
        <p:txBody>
          <a:bodyPr wrap="square">
            <a:spAutoFit/>
          </a:bodyPr>
          <a:lstStyle/>
          <a:p>
            <a:r>
              <a:rPr lang="en-US" sz="1600" dirty="0"/>
              <a:t>https://www.std.uw.edu/custom/self-study/genital-herpes/2</a:t>
            </a:r>
          </a:p>
        </p:txBody>
      </p:sp>
      <p:pic>
        <p:nvPicPr>
          <p:cNvPr id="5122" name="Picture 2" descr="These data are from the 2015-2016 National Health and Nutrition Examination Survey (NHANES) and are for persons 14-49 years of age.&lt;div&gt;Source: McQuillan G, Kruszon-Moran D, Flagg EW, Paulose-Ram R. Prevalence of Herpes Simplex Virus Type 1 and Type 2 in Persons Aged 14-49: United States, 2015-2016. NCHS Data Brief. 2018:1-8.&lt;/div&gt;">
            <a:extLst>
              <a:ext uri="{FF2B5EF4-FFF2-40B4-BE49-F238E27FC236}">
                <a16:creationId xmlns:a16="http://schemas.microsoft.com/office/drawing/2014/main" id="{1B0D1550-CDC5-4029-A6C0-8D882554A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896" y="1682626"/>
            <a:ext cx="6905767" cy="38832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712086E-DC67-4A08-B533-D1B3B4457E4A}"/>
              </a:ext>
            </a:extLst>
          </p:cNvPr>
          <p:cNvSpPr txBox="1"/>
          <p:nvPr/>
        </p:nvSpPr>
        <p:spPr>
          <a:xfrm>
            <a:off x="0" y="5459288"/>
            <a:ext cx="7993408" cy="1077218"/>
          </a:xfrm>
          <a:prstGeom prst="rect">
            <a:avLst/>
          </a:prstGeom>
          <a:noFill/>
        </p:spPr>
        <p:txBody>
          <a:bodyPr wrap="square">
            <a:spAutoFit/>
          </a:bodyPr>
          <a:lstStyle/>
          <a:p>
            <a:r>
              <a:rPr lang="en-US" sz="1600" b="1" i="0" dirty="0">
                <a:solidFill>
                  <a:srgbClr val="444444"/>
                </a:solidFill>
                <a:effectLst/>
                <a:latin typeface="+mn-lt"/>
              </a:rPr>
              <a:t>Figure 3 - HSV-2 Seroprevalence in United States, by Age Group, 2015-2016 NHANES</a:t>
            </a:r>
            <a:br>
              <a:rPr lang="en-US" sz="1600" dirty="0">
                <a:latin typeface="+mn-lt"/>
              </a:rPr>
            </a:br>
            <a:r>
              <a:rPr lang="en-US" sz="1600" b="0" i="0" dirty="0">
                <a:solidFill>
                  <a:srgbClr val="444444"/>
                </a:solidFill>
                <a:effectLst/>
                <a:latin typeface="+mn-lt"/>
              </a:rPr>
              <a:t>These data are from the 2015-2016 National Health and Nutrition </a:t>
            </a:r>
          </a:p>
          <a:p>
            <a:r>
              <a:rPr lang="en-US" sz="1600" b="0" i="0" dirty="0">
                <a:solidFill>
                  <a:srgbClr val="444444"/>
                </a:solidFill>
                <a:effectLst/>
                <a:latin typeface="+mn-lt"/>
              </a:rPr>
              <a:t>Examination Survey (NHANES) and are for persons 14-49 years of age.</a:t>
            </a:r>
            <a:endParaRPr lang="en-US" sz="1600" dirty="0">
              <a:latin typeface="+mn-lt"/>
            </a:endParaRPr>
          </a:p>
        </p:txBody>
      </p:sp>
    </p:spTree>
    <p:extLst>
      <p:ext uri="{BB962C8B-B14F-4D97-AF65-F5344CB8AC3E}">
        <p14:creationId xmlns:p14="http://schemas.microsoft.com/office/powerpoint/2010/main" val="10323611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a:t>
            </a:r>
          </a:p>
        </p:txBody>
      </p:sp>
      <p:sp>
        <p:nvSpPr>
          <p:cNvPr id="6" name="Text Placeholder 5"/>
          <p:cNvSpPr>
            <a:spLocks noGrp="1"/>
          </p:cNvSpPr>
          <p:nvPr>
            <p:ph type="body" sz="quarter" idx="11"/>
          </p:nvPr>
        </p:nvSpPr>
        <p:spPr/>
        <p:txBody>
          <a:bodyPr/>
          <a:lstStyle/>
          <a:p>
            <a:pPr marL="64188"/>
            <a:r>
              <a:rPr lang="en-US" b="0" i="1" u="none" strike="noStrike" baseline="0" dirty="0">
                <a:solidFill>
                  <a:srgbClr val="000000"/>
                </a:solidFill>
                <a:latin typeface="Arial" panose="020B0604020202020204" pitchFamily="34" charset="0"/>
              </a:rPr>
              <a:t>No one with the ability to control content of this activity has a relevant financial relationship to disclose with an ineligible company. </a:t>
            </a:r>
          </a:p>
          <a:p>
            <a:pPr marL="64188"/>
            <a:endParaRPr lang="en-US" i="1" dirty="0">
              <a:solidFill>
                <a:srgbClr val="000000"/>
              </a:solidFill>
              <a:latin typeface="Arial" panose="020B0604020202020204" pitchFamily="34" charset="0"/>
            </a:endParaRPr>
          </a:p>
          <a:p>
            <a:pPr marL="85090"/>
            <a:endParaRPr lang="en-US" sz="1800" dirty="0">
              <a:cs typeface="Arial"/>
            </a:endParaRPr>
          </a:p>
          <a:p>
            <a:pPr marL="64188"/>
            <a:r>
              <a:rPr lang="en-US" sz="1800" b="0" i="0" u="none" strike="noStrike" baseline="0" dirty="0">
                <a:solidFill>
                  <a:srgbClr val="000000"/>
                </a:solidFill>
                <a:latin typeface="Calibri" panose="020F0502020204030204" pitchFamily="34" charset="0"/>
              </a:rPr>
              <a:t>	</a:t>
            </a:r>
          </a:p>
          <a:p>
            <a:pPr marL="64188"/>
            <a:endParaRPr lang="en-US" dirty="0"/>
          </a:p>
        </p:txBody>
      </p:sp>
    </p:spTree>
    <p:extLst>
      <p:ext uri="{BB962C8B-B14F-4D97-AF65-F5344CB8AC3E}">
        <p14:creationId xmlns:p14="http://schemas.microsoft.com/office/powerpoint/2010/main" val="2240079293"/>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Genital Herpes Transmission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Virus enters through susceptible mucosal surface or broken skin</a:t>
            </a:r>
          </a:p>
          <a:p>
            <a:pPr lvl="1"/>
            <a:r>
              <a:rPr lang="en-US" dirty="0"/>
              <a:t>Resides in nerve cells, ganglia serve as reservoir </a:t>
            </a:r>
          </a:p>
          <a:p>
            <a:pPr lvl="1"/>
            <a:r>
              <a:rPr lang="en-US" dirty="0"/>
              <a:t>Cycles of latency and reactivation</a:t>
            </a:r>
          </a:p>
          <a:p>
            <a:pPr lvl="1"/>
            <a:r>
              <a:rPr lang="en-US" dirty="0"/>
              <a:t>Viral shedding</a:t>
            </a:r>
          </a:p>
          <a:p>
            <a:pPr lvl="1"/>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140864037"/>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Viral Shedding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r>
              <a:rPr lang="en-US" dirty="0"/>
              <a:t>Viral shedding episodes can last from a few hours to &gt;24 hours in duration</a:t>
            </a:r>
          </a:p>
          <a:p>
            <a:pPr lvl="1"/>
            <a:r>
              <a:rPr lang="en-US" dirty="0"/>
              <a:t>Often asymptomatic</a:t>
            </a:r>
          </a:p>
          <a:p>
            <a:pPr lvl="2"/>
            <a:r>
              <a:rPr lang="en-US" dirty="0"/>
              <a:t>Usually shorter duration than clinical episode shedding</a:t>
            </a:r>
          </a:p>
          <a:p>
            <a:pPr lvl="1"/>
            <a:r>
              <a:rPr lang="en-US" dirty="0"/>
              <a:t>Triggers immune response, recruitment of CD4 T cells to genital mucosa</a:t>
            </a:r>
          </a:p>
          <a:p>
            <a:r>
              <a:rPr lang="en-US" dirty="0"/>
              <a:t>Decreases over time</a:t>
            </a:r>
          </a:p>
          <a:p>
            <a:r>
              <a:rPr lang="en-US" dirty="0"/>
              <a:t>Most transmissions thought to occur during asymptomatic shedding</a:t>
            </a:r>
          </a:p>
          <a:p>
            <a:pPr lvl="1"/>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005546711"/>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Genital Herpes Transmission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Antiviral suppressive therapy reduces HSV-2 shedding 70-80%</a:t>
            </a:r>
          </a:p>
          <a:p>
            <a:pPr lvl="1"/>
            <a:r>
              <a:rPr lang="en-US" dirty="0"/>
              <a:t>Genital HSV-1 shedding is less frequent</a:t>
            </a:r>
          </a:p>
          <a:p>
            <a:pPr lvl="1"/>
            <a:r>
              <a:rPr lang="en-US" dirty="0"/>
              <a:t>Transmission during asymptomatic viral shedding, often by individual unaware of their own status</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670744726"/>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Primary Genital Infection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34922" y="1824326"/>
            <a:ext cx="8314944" cy="4904581"/>
          </a:xfrm>
        </p:spPr>
        <p:txBody>
          <a:bodyPr numCol="1"/>
          <a:lstStyle/>
          <a:p>
            <a:pPr lvl="1"/>
            <a:r>
              <a:rPr lang="en-US" dirty="0"/>
              <a:t>First infection with either HSV-1 or HSV-2, no prior history of either</a:t>
            </a:r>
          </a:p>
          <a:p>
            <a:pPr lvl="1"/>
            <a:r>
              <a:rPr lang="en-US" dirty="0"/>
              <a:t>Often asymptomatic or subclinical and unrecognized</a:t>
            </a:r>
          </a:p>
          <a:p>
            <a:pPr lvl="1"/>
            <a:r>
              <a:rPr lang="en-US" dirty="0"/>
              <a:t>Without treatment, typically resolves within 3 weeks</a:t>
            </a:r>
          </a:p>
          <a:p>
            <a:pPr lvl="1"/>
            <a:r>
              <a:rPr lang="en-US" dirty="0"/>
              <a:t>Antibodies develop within 12 weeks</a:t>
            </a:r>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666235384"/>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Primary Genital Infection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34922" y="1824326"/>
            <a:ext cx="8314944" cy="4904581"/>
          </a:xfrm>
        </p:spPr>
        <p:txBody>
          <a:bodyPr numCol="1"/>
          <a:lstStyle/>
          <a:p>
            <a:pPr lvl="1"/>
            <a:r>
              <a:rPr lang="en-US" dirty="0"/>
              <a:t>Severe, multiple genital ulcers, pain, itching, vaginal or urethral discharge, tender inguinal lymphadenopathy</a:t>
            </a:r>
          </a:p>
          <a:p>
            <a:pPr lvl="1"/>
            <a:r>
              <a:rPr lang="en-US" dirty="0"/>
              <a:t>Progression from pustule to wet ulcer to dry crust over 2-3 weeks</a:t>
            </a:r>
          </a:p>
          <a:p>
            <a:pPr lvl="1"/>
            <a:r>
              <a:rPr lang="en-US" dirty="0"/>
              <a:t>Cervicitis </a:t>
            </a:r>
          </a:p>
          <a:p>
            <a:pPr lvl="1"/>
            <a:r>
              <a:rPr lang="en-US" dirty="0"/>
              <a:t>Proctitis </a:t>
            </a:r>
          </a:p>
          <a:p>
            <a:pPr lvl="1"/>
            <a:r>
              <a:rPr lang="en-US" dirty="0"/>
              <a:t>Systemic Symptoms</a:t>
            </a:r>
          </a:p>
          <a:p>
            <a:pPr lvl="2"/>
            <a:r>
              <a:rPr lang="en-US" dirty="0"/>
              <a:t>Fever, myalgia, headache, aseptic meningitis, autonomic nervous system dysfunction (urinary retention)</a:t>
            </a:r>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658387353"/>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Recurrent Genital Infection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34922" y="1824326"/>
            <a:ext cx="8314944" cy="4904581"/>
          </a:xfrm>
        </p:spPr>
        <p:txBody>
          <a:bodyPr numCol="1"/>
          <a:lstStyle/>
          <a:p>
            <a:pPr lvl="1"/>
            <a:r>
              <a:rPr lang="en-US" dirty="0"/>
              <a:t>Mild, localized</a:t>
            </a:r>
          </a:p>
          <a:p>
            <a:pPr lvl="1"/>
            <a:r>
              <a:rPr lang="en-US" dirty="0"/>
              <a:t>Resolve in 3-5 days after initial symptoms</a:t>
            </a:r>
          </a:p>
          <a:p>
            <a:pPr lvl="1"/>
            <a:r>
              <a:rPr lang="en-US" dirty="0"/>
              <a:t>May experience prodromal symptoms</a:t>
            </a:r>
          </a:p>
          <a:p>
            <a:pPr lvl="2"/>
            <a:r>
              <a:rPr lang="en-US" dirty="0"/>
              <a:t>Tingling, burning, nerve pain</a:t>
            </a:r>
          </a:p>
          <a:p>
            <a:pPr lvl="2"/>
            <a:r>
              <a:rPr lang="en-US" dirty="0"/>
              <a:t>12-24 hours prior to symptom onset</a:t>
            </a:r>
          </a:p>
          <a:p>
            <a:pPr lvl="2"/>
            <a:endParaRPr lang="en-US" dirty="0"/>
          </a:p>
          <a:p>
            <a:pPr lvl="1"/>
            <a:r>
              <a:rPr lang="en-US" dirty="0"/>
              <a:t>Recurrences are more frequent in first year following initial infection and decrease over time </a:t>
            </a:r>
          </a:p>
          <a:p>
            <a:pPr lvl="2"/>
            <a:r>
              <a:rPr lang="en-US" dirty="0"/>
              <a:t>HSV-1 recurrences are less common and less frequent</a:t>
            </a:r>
          </a:p>
          <a:p>
            <a:pPr marL="676668" lvl="2" indent="0">
              <a:buNone/>
            </a:pPr>
            <a:endParaRPr lang="en-US" dirty="0"/>
          </a:p>
          <a:p>
            <a:pPr marL="676668" lvl="2" indent="0">
              <a:buNone/>
            </a:pPr>
            <a:endParaRPr lang="en-US" dirty="0"/>
          </a:p>
          <a:p>
            <a:pPr marL="676668" lvl="2" indent="0">
              <a:buNone/>
            </a:pPr>
            <a:endParaRPr lang="en-US" dirty="0"/>
          </a:p>
          <a:p>
            <a:pPr marL="676668" lvl="2" indent="0">
              <a:buNone/>
            </a:pPr>
            <a:endParaRPr lang="en-US" dirty="0"/>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70678588"/>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Genital Herpes Diagnosis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Clinical diagnosis can be challenging</a:t>
            </a:r>
          </a:p>
          <a:p>
            <a:pPr lvl="2"/>
            <a:r>
              <a:rPr lang="en-US" dirty="0"/>
              <a:t>Should be confirmed with laboratory testing</a:t>
            </a:r>
          </a:p>
          <a:p>
            <a:pPr lvl="1"/>
            <a:r>
              <a:rPr lang="en-US" dirty="0"/>
              <a:t>Virologic testing</a:t>
            </a:r>
          </a:p>
          <a:p>
            <a:pPr lvl="2"/>
            <a:r>
              <a:rPr lang="en-US" dirty="0"/>
              <a:t>Nucleic Acid Amplification NAAT</a:t>
            </a:r>
          </a:p>
          <a:p>
            <a:pPr lvl="2"/>
            <a:r>
              <a:rPr lang="en-US" dirty="0"/>
              <a:t>Viral culture</a:t>
            </a:r>
          </a:p>
          <a:p>
            <a:pPr lvl="1"/>
            <a:r>
              <a:rPr lang="en-US" dirty="0"/>
              <a:t> Serologic testing</a:t>
            </a:r>
          </a:p>
          <a:p>
            <a:pPr lvl="2"/>
            <a:r>
              <a:rPr lang="en-US" dirty="0"/>
              <a:t>Type-common </a:t>
            </a:r>
          </a:p>
          <a:p>
            <a:pPr lvl="2"/>
            <a:r>
              <a:rPr lang="en-US" dirty="0"/>
              <a:t>Type-specific (preferred)</a:t>
            </a:r>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997928159"/>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Virologic Testing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NAAT </a:t>
            </a:r>
          </a:p>
          <a:p>
            <a:pPr lvl="2"/>
            <a:r>
              <a:rPr lang="en-US" dirty="0"/>
              <a:t>Preferred</a:t>
            </a:r>
          </a:p>
          <a:p>
            <a:pPr lvl="2"/>
            <a:r>
              <a:rPr lang="en-US" dirty="0"/>
              <a:t>Can differentiate HSV-1 and HSV-2</a:t>
            </a:r>
          </a:p>
          <a:p>
            <a:pPr lvl="2"/>
            <a:r>
              <a:rPr lang="en-US" dirty="0"/>
              <a:t>High sensitivity and specificity </a:t>
            </a:r>
          </a:p>
          <a:p>
            <a:pPr lvl="1"/>
            <a:r>
              <a:rPr lang="en-US" dirty="0"/>
              <a:t>Viral culture</a:t>
            </a:r>
          </a:p>
          <a:p>
            <a:pPr lvl="2"/>
            <a:r>
              <a:rPr lang="en-US" dirty="0"/>
              <a:t>Former gold standard </a:t>
            </a:r>
          </a:p>
          <a:p>
            <a:pPr lvl="2"/>
            <a:r>
              <a:rPr lang="en-US" dirty="0"/>
              <a:t>Highly specific, but sensitivity declines as lesions resolve</a:t>
            </a:r>
          </a:p>
          <a:p>
            <a:pPr lvl="2"/>
            <a:r>
              <a:rPr lang="en-US" dirty="0"/>
              <a:t>Less accurate with recurrent infection</a:t>
            </a:r>
          </a:p>
          <a:p>
            <a:pPr marL="676668" lvl="2" indent="0">
              <a:buNone/>
            </a:pPr>
            <a:endParaRPr lang="en-US" dirty="0"/>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043176471"/>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Type-specific Serologic Testing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HSV-2 infections are almost always sexually acquired, almost always indicates anogenital infection</a:t>
            </a:r>
          </a:p>
          <a:p>
            <a:pPr lvl="2"/>
            <a:r>
              <a:rPr lang="en-US" dirty="0"/>
              <a:t>Reverse not true for HSV-1 and oral infection</a:t>
            </a:r>
          </a:p>
          <a:p>
            <a:pPr lvl="1"/>
            <a:r>
              <a:rPr lang="en-US" dirty="0"/>
              <a:t>Antibodies develop several weeks after infect</a:t>
            </a:r>
          </a:p>
          <a:p>
            <a:pPr lvl="2"/>
            <a:r>
              <a:rPr lang="en-US" dirty="0"/>
              <a:t>Persist indefinitely</a:t>
            </a:r>
          </a:p>
          <a:p>
            <a:pPr lvl="1"/>
            <a:r>
              <a:rPr lang="en-US" dirty="0"/>
              <a:t>False negative tests occur</a:t>
            </a:r>
          </a:p>
          <a:p>
            <a:pPr lvl="2"/>
            <a:r>
              <a:rPr lang="en-US" dirty="0"/>
              <a:t>Early in infection</a:t>
            </a:r>
          </a:p>
          <a:p>
            <a:pPr lvl="1"/>
            <a:r>
              <a:rPr lang="en-US" dirty="0"/>
              <a:t>False positive can occur</a:t>
            </a:r>
          </a:p>
          <a:p>
            <a:pPr lvl="2"/>
            <a:r>
              <a:rPr lang="en-US" dirty="0"/>
              <a:t>Particularly with positive low index value</a:t>
            </a:r>
          </a:p>
          <a:p>
            <a:pPr marL="676668" lvl="2" indent="0">
              <a:buNone/>
            </a:pPr>
            <a:endParaRPr lang="en-US" dirty="0"/>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3176031227"/>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Type-specific Serologic Testing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Two-step testing is recommended</a:t>
            </a:r>
          </a:p>
          <a:p>
            <a:pPr lvl="1"/>
            <a:r>
              <a:rPr lang="en-US" dirty="0"/>
              <a:t>Initial positive serologic tests should be confirmed by a second serologic test with different technology</a:t>
            </a:r>
          </a:p>
          <a:p>
            <a:pPr lvl="1"/>
            <a:r>
              <a:rPr lang="en-US" dirty="0"/>
              <a:t>Negative initial tests do not need to be confirmed</a:t>
            </a:r>
          </a:p>
          <a:p>
            <a:pPr lvl="2"/>
            <a:r>
              <a:rPr lang="en-US" dirty="0"/>
              <a:t>Unless early infection suspected</a:t>
            </a:r>
          </a:p>
          <a:p>
            <a:pPr lvl="2"/>
            <a:endParaRPr lang="en-US" dirty="0"/>
          </a:p>
          <a:p>
            <a:pPr lvl="2"/>
            <a:endParaRPr lang="en-US" dirty="0"/>
          </a:p>
          <a:p>
            <a:pPr marL="676668" lvl="2" indent="0">
              <a:buNone/>
            </a:pPr>
            <a:endParaRPr lang="en-US" dirty="0"/>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51829405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Continuing Medical Education</a:t>
            </a:r>
          </a:p>
        </p:txBody>
      </p:sp>
      <p:sp>
        <p:nvSpPr>
          <p:cNvPr id="6" name="Text Placeholder 5"/>
          <p:cNvSpPr>
            <a:spLocks noGrp="1"/>
          </p:cNvSpPr>
          <p:nvPr>
            <p:ph type="body" sz="quarter" idx="11"/>
          </p:nvPr>
        </p:nvSpPr>
        <p:spPr/>
        <p:txBody>
          <a:bodyPr/>
          <a:lstStyle/>
          <a:p>
            <a:pPr marL="64188">
              <a:spcAft>
                <a:spcPts val="1800"/>
              </a:spcAft>
            </a:pPr>
            <a:r>
              <a:rPr lang="en-US" dirty="0"/>
              <a:t>The Wayne State University School of Medicine is accredited by the Accreditation Council for Continuing Medical Education to provide continuing medical education for physicians.   </a:t>
            </a:r>
          </a:p>
          <a:p>
            <a:pPr marL="64188">
              <a:spcAft>
                <a:spcPts val="1800"/>
              </a:spcAft>
            </a:pPr>
            <a:r>
              <a:rPr lang="en-US" dirty="0"/>
              <a:t>The Wayne State University School of Medicine designates this live activity for a maximum of </a:t>
            </a:r>
            <a:r>
              <a:rPr lang="en-US" b="1" i="1" dirty="0"/>
              <a:t>2.5 AMA PRA Category 1 Credit(s)™</a:t>
            </a:r>
            <a:r>
              <a:rPr lang="en-US" dirty="0"/>
              <a:t>. Physicians should claim only the credit commensurate with the extent of their participation in the activity.</a:t>
            </a:r>
          </a:p>
        </p:txBody>
      </p:sp>
    </p:spTree>
    <p:extLst>
      <p:ext uri="{BB962C8B-B14F-4D97-AF65-F5344CB8AC3E}">
        <p14:creationId xmlns:p14="http://schemas.microsoft.com/office/powerpoint/2010/main" val="1930009902"/>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Type-specific Serologic Testing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numCol="2"/>
          <a:lstStyle/>
          <a:p>
            <a:pPr lvl="1"/>
            <a:r>
              <a:rPr lang="en-US" dirty="0"/>
              <a:t>First test</a:t>
            </a:r>
          </a:p>
          <a:p>
            <a:pPr lvl="2"/>
            <a:r>
              <a:rPr lang="en-US" dirty="0"/>
              <a:t>Enzyme-linked or chemiluminescence-linked immunoassay. </a:t>
            </a:r>
          </a:p>
          <a:p>
            <a:pPr lvl="2"/>
            <a:r>
              <a:rPr lang="en-US" dirty="0"/>
              <a:t>Often </a:t>
            </a:r>
            <a:r>
              <a:rPr lang="en-US" i="1" dirty="0"/>
              <a:t>HerpeSelect</a:t>
            </a:r>
            <a:r>
              <a:rPr lang="en-US" dirty="0"/>
              <a:t> HSV-2 ELISA</a:t>
            </a:r>
          </a:p>
          <a:p>
            <a:pPr lvl="3"/>
            <a:r>
              <a:rPr lang="en-US" dirty="0"/>
              <a:t>Significant false-positive rates (particularly with low index). Poor specificity</a:t>
            </a:r>
          </a:p>
          <a:p>
            <a:pPr lvl="3"/>
            <a:endParaRPr lang="en-US" dirty="0"/>
          </a:p>
          <a:p>
            <a:pPr lvl="3"/>
            <a:endParaRPr lang="en-US" dirty="0"/>
          </a:p>
          <a:p>
            <a:pPr lvl="3"/>
            <a:endParaRPr lang="en-US" dirty="0"/>
          </a:p>
          <a:p>
            <a:pPr lvl="3"/>
            <a:endParaRPr lang="en-US" dirty="0"/>
          </a:p>
          <a:p>
            <a:pPr lvl="3"/>
            <a:endParaRPr lang="en-US" dirty="0"/>
          </a:p>
          <a:p>
            <a:pPr lvl="1"/>
            <a:r>
              <a:rPr lang="en-US" dirty="0"/>
              <a:t>Confirmatory test</a:t>
            </a:r>
          </a:p>
          <a:p>
            <a:pPr lvl="2"/>
            <a:r>
              <a:rPr lang="en-US" i="1" dirty="0"/>
              <a:t>Biokit</a:t>
            </a:r>
            <a:r>
              <a:rPr lang="en-US" dirty="0"/>
              <a:t> HSV-2 Rapid Assay ELISA</a:t>
            </a:r>
          </a:p>
          <a:p>
            <a:pPr lvl="2"/>
            <a:r>
              <a:rPr lang="en-US" dirty="0"/>
              <a:t>Western blot</a:t>
            </a:r>
          </a:p>
          <a:p>
            <a:pPr lvl="2"/>
            <a:r>
              <a:rPr lang="en-US" dirty="0"/>
              <a:t>Should not use </a:t>
            </a:r>
            <a:r>
              <a:rPr lang="en-US" i="1" dirty="0"/>
              <a:t>Herpeselect</a:t>
            </a:r>
            <a:r>
              <a:rPr lang="en-US" dirty="0"/>
              <a:t> immunoblot to follow the </a:t>
            </a:r>
            <a:r>
              <a:rPr lang="en-US" i="1" dirty="0"/>
              <a:t>HerpeSelect</a:t>
            </a:r>
            <a:r>
              <a:rPr lang="en-US" dirty="0"/>
              <a:t> ELISA (same antigen is used)</a:t>
            </a:r>
          </a:p>
          <a:p>
            <a:pPr lvl="2"/>
            <a:endParaRPr lang="en-US" dirty="0"/>
          </a:p>
          <a:p>
            <a:pPr lvl="2"/>
            <a:endParaRPr lang="en-US" dirty="0"/>
          </a:p>
          <a:p>
            <a:pPr marL="676668" lvl="2" indent="0">
              <a:buNone/>
            </a:pPr>
            <a:endParaRPr lang="en-US" dirty="0"/>
          </a:p>
          <a:p>
            <a:pPr lvl="1"/>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030200248"/>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First Clinical Episode</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https://www.cdc.gov/std/treatment-guidelines/herpes.htm</a:t>
            </a:r>
          </a:p>
        </p:txBody>
      </p:sp>
      <p:pic>
        <p:nvPicPr>
          <p:cNvPr id="3" name="Picture 2">
            <a:extLst>
              <a:ext uri="{FF2B5EF4-FFF2-40B4-BE49-F238E27FC236}">
                <a16:creationId xmlns:a16="http://schemas.microsoft.com/office/drawing/2014/main" id="{53FDD3E6-63F9-4DE0-9D2E-EE269252C14F}"/>
              </a:ext>
            </a:extLst>
          </p:cNvPr>
          <p:cNvPicPr>
            <a:picLocks noChangeAspect="1"/>
          </p:cNvPicPr>
          <p:nvPr/>
        </p:nvPicPr>
        <p:blipFill>
          <a:blip r:embed="rId2"/>
          <a:stretch>
            <a:fillRect/>
          </a:stretch>
        </p:blipFill>
        <p:spPr>
          <a:xfrm>
            <a:off x="280130" y="2166709"/>
            <a:ext cx="8583739" cy="3492767"/>
          </a:xfrm>
          <a:prstGeom prst="rect">
            <a:avLst/>
          </a:prstGeom>
        </p:spPr>
      </p:pic>
    </p:spTree>
    <p:extLst>
      <p:ext uri="{BB962C8B-B14F-4D97-AF65-F5344CB8AC3E}">
        <p14:creationId xmlns:p14="http://schemas.microsoft.com/office/powerpoint/2010/main" val="3887555935"/>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Recurrent Episode: Suppressive Therapy</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https://www.cdc.gov/std/treatment-guidelines/herpes.htm</a:t>
            </a:r>
          </a:p>
        </p:txBody>
      </p:sp>
      <p:pic>
        <p:nvPicPr>
          <p:cNvPr id="4" name="Picture 3">
            <a:extLst>
              <a:ext uri="{FF2B5EF4-FFF2-40B4-BE49-F238E27FC236}">
                <a16:creationId xmlns:a16="http://schemas.microsoft.com/office/drawing/2014/main" id="{01A9EFB0-D5CE-46A2-B7F5-136878B9FC8F}"/>
              </a:ext>
            </a:extLst>
          </p:cNvPr>
          <p:cNvPicPr>
            <a:picLocks noChangeAspect="1"/>
          </p:cNvPicPr>
          <p:nvPr/>
        </p:nvPicPr>
        <p:blipFill>
          <a:blip r:embed="rId2"/>
          <a:stretch>
            <a:fillRect/>
          </a:stretch>
        </p:blipFill>
        <p:spPr>
          <a:xfrm>
            <a:off x="271523" y="2091285"/>
            <a:ext cx="8600954" cy="3617523"/>
          </a:xfrm>
          <a:prstGeom prst="rect">
            <a:avLst/>
          </a:prstGeom>
        </p:spPr>
      </p:pic>
    </p:spTree>
    <p:extLst>
      <p:ext uri="{BB962C8B-B14F-4D97-AF65-F5344CB8AC3E}">
        <p14:creationId xmlns:p14="http://schemas.microsoft.com/office/powerpoint/2010/main" val="2701845627"/>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628814" y="803692"/>
            <a:ext cx="7886372" cy="648915"/>
          </a:xfrm>
        </p:spPr>
        <p:txBody>
          <a:bodyPr>
            <a:normAutofit fontScale="90000"/>
          </a:bodyPr>
          <a:lstStyle/>
          <a:p>
            <a:r>
              <a:rPr lang="en-US" dirty="0"/>
              <a:t>Recurrent Episode: Episodic Genital HSV-2</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https://www.cdc.gov/std/treatment-guidelines/herpes.htm</a:t>
            </a:r>
          </a:p>
        </p:txBody>
      </p:sp>
      <p:pic>
        <p:nvPicPr>
          <p:cNvPr id="6" name="Picture 5">
            <a:extLst>
              <a:ext uri="{FF2B5EF4-FFF2-40B4-BE49-F238E27FC236}">
                <a16:creationId xmlns:a16="http://schemas.microsoft.com/office/drawing/2014/main" id="{60807DF6-E6EF-48D0-A996-097EB46CE667}"/>
              </a:ext>
            </a:extLst>
          </p:cNvPr>
          <p:cNvPicPr>
            <a:picLocks noChangeAspect="1"/>
          </p:cNvPicPr>
          <p:nvPr/>
        </p:nvPicPr>
        <p:blipFill>
          <a:blip r:embed="rId2"/>
          <a:stretch>
            <a:fillRect/>
          </a:stretch>
        </p:blipFill>
        <p:spPr>
          <a:xfrm>
            <a:off x="1271911" y="1566472"/>
            <a:ext cx="6803410" cy="4300427"/>
          </a:xfrm>
          <a:prstGeom prst="rect">
            <a:avLst/>
          </a:prstGeom>
        </p:spPr>
      </p:pic>
    </p:spTree>
    <p:extLst>
      <p:ext uri="{BB962C8B-B14F-4D97-AF65-F5344CB8AC3E}">
        <p14:creationId xmlns:p14="http://schemas.microsoft.com/office/powerpoint/2010/main" val="341880404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Genital Herpes Counseling</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5" name="TextBox 4">
            <a:extLst>
              <a:ext uri="{FF2B5EF4-FFF2-40B4-BE49-F238E27FC236}">
                <a16:creationId xmlns:a16="http://schemas.microsoft.com/office/drawing/2014/main" id="{C4734C5C-5FB5-44ED-A775-2488A939732C}"/>
              </a:ext>
            </a:extLst>
          </p:cNvPr>
          <p:cNvSpPr txBox="1"/>
          <p:nvPr/>
        </p:nvSpPr>
        <p:spPr>
          <a:xfrm>
            <a:off x="1368188" y="2166709"/>
            <a:ext cx="6407624" cy="3416320"/>
          </a:xfrm>
          <a:prstGeom prst="rect">
            <a:avLst/>
          </a:prstGeom>
          <a:noFill/>
        </p:spPr>
        <p:txBody>
          <a:bodyPr wrap="square">
            <a:spAutoFit/>
          </a:bodyPr>
          <a:lstStyle/>
          <a:p>
            <a:r>
              <a:rPr lang="en-US" sz="2400" b="0" i="1" dirty="0">
                <a:solidFill>
                  <a:srgbClr val="000000"/>
                </a:solidFill>
                <a:effectLst/>
                <a:latin typeface="+mn-lt"/>
              </a:rPr>
              <a:t>Although the psychological effect of a serologic diagnosis of HSV-2 infection in a person with asymptomatic or unrecognized genital herpes appears minimal and transient, certain persons with HSV infection might express anxiety concerning genital herpes that does not reflect the actual clinical severity of their disease; the psychological effect of HSV infection can be substantial.</a:t>
            </a:r>
            <a:endParaRPr lang="en-US" sz="2400" i="1" dirty="0">
              <a:latin typeface="+mn-lt"/>
            </a:endParaRPr>
          </a:p>
        </p:txBody>
      </p:sp>
      <p:sp>
        <p:nvSpPr>
          <p:cNvPr id="9" name="TextBox 8">
            <a:extLst>
              <a:ext uri="{FF2B5EF4-FFF2-40B4-BE49-F238E27FC236}">
                <a16:creationId xmlns:a16="http://schemas.microsoft.com/office/drawing/2014/main" id="{B48B2C3E-3344-4191-A700-6D1F461DD743}"/>
              </a:ext>
            </a:extLst>
          </p:cNvPr>
          <p:cNvSpPr txBox="1"/>
          <p:nvPr/>
        </p:nvSpPr>
        <p:spPr>
          <a:xfrm>
            <a:off x="0" y="6478537"/>
            <a:ext cx="6926239" cy="379463"/>
          </a:xfrm>
          <a:prstGeom prst="rect">
            <a:avLst/>
          </a:prstGeom>
          <a:noFill/>
        </p:spPr>
        <p:txBody>
          <a:bodyPr wrap="square">
            <a:spAutoFit/>
          </a:bodyPr>
          <a:lstStyle/>
          <a:p>
            <a:r>
              <a:rPr lang="en-US" dirty="0"/>
              <a:t>https://www.cdc.gov/std/treatment-guidelines/herpes.htm</a:t>
            </a:r>
          </a:p>
        </p:txBody>
      </p:sp>
    </p:spTree>
    <p:extLst>
      <p:ext uri="{BB962C8B-B14F-4D97-AF65-F5344CB8AC3E}">
        <p14:creationId xmlns:p14="http://schemas.microsoft.com/office/powerpoint/2010/main" val="2425142575"/>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Components of Counseling</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sz="2000" dirty="0"/>
              <a:t>Natural history of infection</a:t>
            </a:r>
          </a:p>
          <a:p>
            <a:pPr lvl="2"/>
            <a:r>
              <a:rPr lang="en-US" sz="2000" dirty="0"/>
              <a:t>Asymptomatic viral shedding, transmission, recurrence</a:t>
            </a:r>
          </a:p>
          <a:p>
            <a:pPr lvl="1"/>
            <a:r>
              <a:rPr lang="en-US" sz="2000" dirty="0"/>
              <a:t>Suppressive vs. episodic therapy</a:t>
            </a:r>
          </a:p>
          <a:p>
            <a:pPr lvl="1"/>
            <a:r>
              <a:rPr lang="en-US" sz="2000" dirty="0"/>
              <a:t>Role of suppressive therapy in reducing transmission</a:t>
            </a:r>
          </a:p>
          <a:p>
            <a:pPr lvl="1"/>
            <a:r>
              <a:rPr lang="en-US" sz="2000" dirty="0"/>
              <a:t>Informing sex partners</a:t>
            </a:r>
          </a:p>
          <a:p>
            <a:pPr lvl="1"/>
            <a:r>
              <a:rPr lang="en-US" sz="2000" dirty="0"/>
              <a:t>Abstaining from sex during clinical episodes</a:t>
            </a:r>
          </a:p>
          <a:p>
            <a:pPr lvl="1"/>
            <a:r>
              <a:rPr lang="en-US" sz="2000" dirty="0"/>
              <a:t>Male condoms reduce, but do not eliminate, risk for transmission</a:t>
            </a:r>
          </a:p>
          <a:p>
            <a:pPr lvl="1"/>
            <a:r>
              <a:rPr lang="en-US" sz="2000" dirty="0"/>
              <a:t>Role of type-specific serologic screening of partners</a:t>
            </a:r>
          </a:p>
          <a:p>
            <a:pPr lvl="1"/>
            <a:r>
              <a:rPr lang="en-US" sz="2000" dirty="0"/>
              <a:t>Neonatal transmission risks</a:t>
            </a:r>
          </a:p>
          <a:p>
            <a:pPr lvl="1"/>
            <a:r>
              <a:rPr lang="en-US" sz="2000" dirty="0"/>
              <a:t>HIV considerations</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019251549"/>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ACAD-A11A-CA45-A5AA-A99725168826}"/>
              </a:ext>
            </a:extLst>
          </p:cNvPr>
          <p:cNvSpPr>
            <a:spLocks noGrp="1"/>
          </p:cNvSpPr>
          <p:nvPr>
            <p:ph type="title"/>
          </p:nvPr>
        </p:nvSpPr>
        <p:spPr>
          <a:xfrm>
            <a:off x="1569551" y="2691240"/>
            <a:ext cx="6400800" cy="1143000"/>
          </a:xfrm>
        </p:spPr>
        <p:txBody>
          <a:bodyPr>
            <a:normAutofit fontScale="90000"/>
          </a:bodyPr>
          <a:lstStyle/>
          <a:p>
            <a:r>
              <a:rPr lang="en-US" dirty="0"/>
              <a:t>Human Papillomavirus (HPV)</a:t>
            </a:r>
          </a:p>
        </p:txBody>
      </p:sp>
    </p:spTree>
    <p:extLst>
      <p:ext uri="{BB962C8B-B14F-4D97-AF65-F5344CB8AC3E}">
        <p14:creationId xmlns:p14="http://schemas.microsoft.com/office/powerpoint/2010/main" val="2214306830"/>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Human Papillomavirus (HPV)</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17469" y="1935956"/>
            <a:ext cx="7886372" cy="2986087"/>
          </a:xfrm>
        </p:spPr>
        <p:txBody>
          <a:bodyPr/>
          <a:lstStyle/>
          <a:p>
            <a:r>
              <a:rPr lang="en-US" sz="2000" dirty="0"/>
              <a:t>Most common genital infection in the United States</a:t>
            </a:r>
          </a:p>
          <a:p>
            <a:r>
              <a:rPr lang="en-US" sz="2000" dirty="0"/>
              <a:t>Most infections are transient, asymptomatic, no clinical consequences</a:t>
            </a:r>
          </a:p>
          <a:p>
            <a:r>
              <a:rPr lang="en-US" sz="2000" dirty="0"/>
              <a:t>Infection can cause anogenital warts, oropharyngeal cancers, and urogenital cancers</a:t>
            </a:r>
          </a:p>
          <a:p>
            <a:pPr lvl="2"/>
            <a:r>
              <a:rPr lang="en-US" sz="2000" dirty="0"/>
              <a:t>Cervical cancer most common in women</a:t>
            </a:r>
          </a:p>
          <a:p>
            <a:pPr lvl="2"/>
            <a:r>
              <a:rPr lang="en-US" sz="2000" dirty="0"/>
              <a:t>Oropharyngeal cancer most common in men</a:t>
            </a:r>
          </a:p>
          <a:p>
            <a:pPr lvl="1"/>
            <a:r>
              <a:rPr lang="en-US" sz="2000" dirty="0"/>
              <a:t>HPV vaccine is effective in preventing urogenital cancers and anogenital warts</a:t>
            </a:r>
          </a:p>
          <a:p>
            <a:pPr lvl="1"/>
            <a:r>
              <a:rPr lang="en-US" sz="2000" dirty="0"/>
              <a:t>Most infections are unrecognized and resolve spontaneously</a:t>
            </a:r>
          </a:p>
          <a:p>
            <a:pPr lvl="1"/>
            <a:r>
              <a:rPr lang="en-US" sz="2000" dirty="0"/>
              <a:t>Common among adolescents &amp; adults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261073375"/>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Human Papillomavirus (HPV)</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17469" y="1935956"/>
            <a:ext cx="7886372" cy="2986087"/>
          </a:xfrm>
        </p:spPr>
        <p:txBody>
          <a:bodyPr/>
          <a:lstStyle/>
          <a:p>
            <a:r>
              <a:rPr lang="en-US" sz="2000" dirty="0"/>
              <a:t>Sexual transmission rate is high </a:t>
            </a:r>
          </a:p>
          <a:p>
            <a:r>
              <a:rPr lang="en-US" sz="2000" dirty="0"/>
              <a:t>Often transmitted by asymptomatic partner or partner with subclinical infection</a:t>
            </a:r>
          </a:p>
          <a:p>
            <a:r>
              <a:rPr lang="en-US" sz="2000" dirty="0"/>
              <a:t>Rare transmission from mother to newborn during delivery</a:t>
            </a:r>
          </a:p>
          <a:p>
            <a:pPr lvl="2"/>
            <a:r>
              <a:rPr lang="en-US" sz="2000" dirty="0"/>
              <a:t>May result in respiratory papillomatosis in children</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829719853"/>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Epidemiologic Trends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r>
              <a:rPr lang="en-US" b="0" i="0" dirty="0">
                <a:solidFill>
                  <a:srgbClr val="000000"/>
                </a:solidFill>
                <a:effectLst/>
                <a:latin typeface="Open Sans" panose="020B0606030504020204" pitchFamily="34" charset="0"/>
              </a:rPr>
              <a:t>Before vaccine introduction</a:t>
            </a:r>
          </a:p>
          <a:p>
            <a:pPr lvl="2"/>
            <a:r>
              <a:rPr lang="en-US" b="0" i="0" dirty="0">
                <a:solidFill>
                  <a:srgbClr val="000000"/>
                </a:solidFill>
                <a:effectLst/>
                <a:latin typeface="Open Sans" panose="020B0606030504020204" pitchFamily="34" charset="0"/>
              </a:rPr>
              <a:t>Estimated 79 million infected</a:t>
            </a:r>
          </a:p>
          <a:p>
            <a:pPr lvl="2"/>
            <a:r>
              <a:rPr lang="en-US" b="0" i="0" dirty="0">
                <a:solidFill>
                  <a:srgbClr val="000000"/>
                </a:solidFill>
                <a:effectLst/>
                <a:latin typeface="Open Sans" panose="020B0606030504020204" pitchFamily="34" charset="0"/>
              </a:rPr>
              <a:t>14 million new infections/year</a:t>
            </a:r>
          </a:p>
          <a:p>
            <a:pPr lvl="1"/>
            <a:r>
              <a:rPr lang="en-US" dirty="0">
                <a:solidFill>
                  <a:srgbClr val="000000"/>
                </a:solidFill>
                <a:latin typeface="Open Sans" panose="020B0606030504020204" pitchFamily="34" charset="0"/>
              </a:rPr>
              <a:t>W</a:t>
            </a:r>
            <a:r>
              <a:rPr lang="en-US" b="0" i="0" dirty="0">
                <a:solidFill>
                  <a:srgbClr val="000000"/>
                </a:solidFill>
                <a:effectLst/>
                <a:latin typeface="Open Sans" panose="020B0606030504020204" pitchFamily="34" charset="0"/>
              </a:rPr>
              <a:t>ithin 10 years following vaccine introduction, prevalence of HPV types 6, 11, 16, and 18  has decreased:</a:t>
            </a:r>
          </a:p>
          <a:p>
            <a:pPr lvl="2"/>
            <a:r>
              <a:rPr lang="en-US" b="0" i="0" dirty="0">
                <a:solidFill>
                  <a:srgbClr val="000000"/>
                </a:solidFill>
                <a:effectLst/>
                <a:latin typeface="Open Sans" panose="020B0606030504020204" pitchFamily="34" charset="0"/>
              </a:rPr>
              <a:t>86% among females age 14 through 19 years</a:t>
            </a:r>
          </a:p>
          <a:p>
            <a:pPr lvl="2"/>
            <a:r>
              <a:rPr lang="en-US" b="0" i="0" dirty="0">
                <a:solidFill>
                  <a:srgbClr val="000000"/>
                </a:solidFill>
                <a:effectLst/>
                <a:latin typeface="Open Sans" panose="020B0606030504020204" pitchFamily="34" charset="0"/>
              </a:rPr>
              <a:t>71% among females age 20 through 24 years</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48207511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Continuing Nursing Education</a:t>
            </a:r>
          </a:p>
        </p:txBody>
      </p:sp>
      <p:sp>
        <p:nvSpPr>
          <p:cNvPr id="6" name="Text Placeholder 5"/>
          <p:cNvSpPr>
            <a:spLocks noGrp="1"/>
          </p:cNvSpPr>
          <p:nvPr>
            <p:ph type="body" sz="quarter" idx="11"/>
          </p:nvPr>
        </p:nvSpPr>
        <p:spPr>
          <a:xfrm>
            <a:off x="468039" y="1695593"/>
            <a:ext cx="7886372" cy="2986087"/>
          </a:xfrm>
        </p:spPr>
        <p:txBody>
          <a:bodyPr/>
          <a:lstStyle/>
          <a:p>
            <a:pPr marL="64188">
              <a:spcAft>
                <a:spcPts val="1800"/>
              </a:spcAft>
            </a:pPr>
            <a:r>
              <a:rPr lang="en-US" dirty="0"/>
              <a:t>Detroit Medical Center is approved as a provider of nursing continuing professional development by Ohio Nurses Association, an accredited approver by the American Nurses Credentialing Center’s Commission on Accreditation. (OBN-001-91) </a:t>
            </a:r>
          </a:p>
          <a:p>
            <a:pPr marL="64188">
              <a:spcAft>
                <a:spcPts val="1800"/>
              </a:spcAft>
            </a:pPr>
            <a:r>
              <a:rPr lang="en-US" dirty="0"/>
              <a:t>Detroit Medical Center designates this live activity for </a:t>
            </a:r>
            <a:r>
              <a:rPr lang="en-US" b="1" i="1" dirty="0"/>
              <a:t>___ Contact Hours</a:t>
            </a:r>
            <a:r>
              <a:rPr lang="en-US" dirty="0"/>
              <a:t>. </a:t>
            </a:r>
          </a:p>
          <a:p>
            <a:pPr marL="64188">
              <a:spcAft>
                <a:spcPts val="1800"/>
              </a:spcAft>
            </a:pPr>
            <a:r>
              <a:rPr lang="en-US" dirty="0"/>
              <a:t>Criteria for awarding contact hours requires attendance for the entire session. </a:t>
            </a:r>
          </a:p>
        </p:txBody>
      </p:sp>
    </p:spTree>
    <p:extLst>
      <p:ext uri="{BB962C8B-B14F-4D97-AF65-F5344CB8AC3E}">
        <p14:creationId xmlns:p14="http://schemas.microsoft.com/office/powerpoint/2010/main" val="785285503"/>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HPV Classification</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377952" y="1953419"/>
            <a:ext cx="8314944" cy="3870870"/>
          </a:xfrm>
        </p:spPr>
        <p:txBody>
          <a:bodyPr numCol="1"/>
          <a:lstStyle/>
          <a:p>
            <a:pPr lvl="1"/>
            <a:r>
              <a:rPr lang="en-US" dirty="0"/>
              <a:t>High-Risk HPV Types</a:t>
            </a:r>
          </a:p>
          <a:p>
            <a:pPr lvl="2"/>
            <a:r>
              <a:rPr lang="en-US" dirty="0"/>
              <a:t>Oncogenic</a:t>
            </a:r>
          </a:p>
          <a:p>
            <a:pPr lvl="2"/>
            <a:r>
              <a:rPr lang="en-US" dirty="0"/>
              <a:t>Low-grade or high-grade cervical cellular changes</a:t>
            </a:r>
          </a:p>
          <a:p>
            <a:pPr lvl="2"/>
            <a:r>
              <a:rPr lang="en-US" dirty="0"/>
              <a:t>Cancer of the cervix</a:t>
            </a:r>
          </a:p>
          <a:p>
            <a:pPr lvl="2"/>
            <a:r>
              <a:rPr lang="en-US" dirty="0"/>
              <a:t>Some high-risk types also associated with cancers of the oropharynx, penis, anus, vagina, and vulva</a:t>
            </a:r>
          </a:p>
          <a:p>
            <a:pPr lvl="1"/>
            <a:r>
              <a:rPr lang="en-US" dirty="0"/>
              <a:t>Low-Risk HPV Types</a:t>
            </a:r>
          </a:p>
          <a:p>
            <a:pPr lvl="2"/>
            <a:r>
              <a:rPr lang="en-US" dirty="0"/>
              <a:t>Non-oncogenic</a:t>
            </a:r>
          </a:p>
          <a:p>
            <a:pPr lvl="2"/>
            <a:r>
              <a:rPr lang="en-US" dirty="0"/>
              <a:t>Low-grade cellular changes</a:t>
            </a:r>
          </a:p>
          <a:p>
            <a:pPr lvl="2"/>
            <a:r>
              <a:rPr lang="en-US" dirty="0"/>
              <a:t>Can cause genital warts</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2" name="TextBox 1">
            <a:extLst>
              <a:ext uri="{FF2B5EF4-FFF2-40B4-BE49-F238E27FC236}">
                <a16:creationId xmlns:a16="http://schemas.microsoft.com/office/drawing/2014/main" id="{72A247B4-FD7A-44C1-8226-68BBF7D6753B}"/>
              </a:ext>
            </a:extLst>
          </p:cNvPr>
          <p:cNvSpPr txBox="1"/>
          <p:nvPr/>
        </p:nvSpPr>
        <p:spPr>
          <a:xfrm>
            <a:off x="5322626" y="1100669"/>
            <a:ext cx="2142699" cy="1589538"/>
          </a:xfrm>
          <a:prstGeom prst="rect">
            <a:avLst/>
          </a:prstGeom>
          <a:noFill/>
          <a:ln w="34925">
            <a:solidFill>
              <a:schemeClr val="accent6"/>
            </a:solidFill>
          </a:ln>
        </p:spPr>
        <p:txBody>
          <a:bodyPr wrap="square" rtlCol="0">
            <a:spAutoFit/>
          </a:bodyPr>
          <a:lstStyle/>
          <a:p>
            <a:pPr algn="ctr">
              <a:lnSpc>
                <a:spcPct val="150000"/>
              </a:lnSpc>
            </a:pPr>
            <a:r>
              <a:rPr lang="en-US" u="sng" dirty="0"/>
              <a:t>High-Risk Types</a:t>
            </a:r>
          </a:p>
          <a:p>
            <a:pPr algn="ctr">
              <a:lnSpc>
                <a:spcPct val="150000"/>
              </a:lnSpc>
            </a:pPr>
            <a:r>
              <a:rPr lang="en-US" dirty="0"/>
              <a:t>Types 16 or 18</a:t>
            </a:r>
          </a:p>
          <a:p>
            <a:pPr algn="ctr"/>
            <a:endParaRPr lang="en-US" sz="300" dirty="0"/>
          </a:p>
          <a:p>
            <a:pPr algn="ctr"/>
            <a:r>
              <a:rPr lang="en-US" dirty="0"/>
              <a:t>Types 31, 33, 45, 52, 58</a:t>
            </a:r>
          </a:p>
        </p:txBody>
      </p:sp>
      <p:sp>
        <p:nvSpPr>
          <p:cNvPr id="6" name="TextBox 5">
            <a:extLst>
              <a:ext uri="{FF2B5EF4-FFF2-40B4-BE49-F238E27FC236}">
                <a16:creationId xmlns:a16="http://schemas.microsoft.com/office/drawing/2014/main" id="{B2028657-716C-4259-B11F-C4365D1348A5}"/>
              </a:ext>
            </a:extLst>
          </p:cNvPr>
          <p:cNvSpPr txBox="1"/>
          <p:nvPr/>
        </p:nvSpPr>
        <p:spPr>
          <a:xfrm>
            <a:off x="5512553" y="4712487"/>
            <a:ext cx="1952772" cy="900568"/>
          </a:xfrm>
          <a:prstGeom prst="rect">
            <a:avLst/>
          </a:prstGeom>
          <a:noFill/>
          <a:ln w="34925">
            <a:solidFill>
              <a:schemeClr val="accent6"/>
            </a:solidFill>
          </a:ln>
        </p:spPr>
        <p:txBody>
          <a:bodyPr wrap="square" rtlCol="0">
            <a:spAutoFit/>
          </a:bodyPr>
          <a:lstStyle/>
          <a:p>
            <a:pPr algn="ctr">
              <a:lnSpc>
                <a:spcPct val="150000"/>
              </a:lnSpc>
            </a:pPr>
            <a:r>
              <a:rPr lang="en-US" u="sng" dirty="0"/>
              <a:t>Low-Risk Types</a:t>
            </a:r>
          </a:p>
          <a:p>
            <a:pPr algn="ctr">
              <a:lnSpc>
                <a:spcPct val="150000"/>
              </a:lnSpc>
              <a:spcAft>
                <a:spcPts val="1800"/>
              </a:spcAft>
            </a:pPr>
            <a:r>
              <a:rPr lang="en-US" dirty="0"/>
              <a:t>Types 16 or 18</a:t>
            </a:r>
          </a:p>
        </p:txBody>
      </p:sp>
    </p:spTree>
    <p:extLst>
      <p:ext uri="{BB962C8B-B14F-4D97-AF65-F5344CB8AC3E}">
        <p14:creationId xmlns:p14="http://schemas.microsoft.com/office/powerpoint/2010/main" val="1554242205"/>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Patient Counseling: Natural History</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14528" y="2166709"/>
            <a:ext cx="8314944" cy="3870870"/>
          </a:xfrm>
        </p:spPr>
        <p:txBody>
          <a:bodyPr numCol="2"/>
          <a:lstStyle/>
          <a:p>
            <a:pPr lvl="1"/>
            <a:r>
              <a:rPr lang="en-US" dirty="0"/>
              <a:t>Anogenital warts</a:t>
            </a:r>
          </a:p>
          <a:p>
            <a:pPr lvl="2"/>
            <a:r>
              <a:rPr lang="en-US" dirty="0"/>
              <a:t>Will develop in 15-64% of people with types 6 or 11</a:t>
            </a:r>
          </a:p>
          <a:p>
            <a:pPr lvl="2"/>
            <a:r>
              <a:rPr lang="en-US" dirty="0"/>
              <a:t>Warts develop 3-6 months after exposure for women, may take up to 11 months for men</a:t>
            </a:r>
          </a:p>
          <a:p>
            <a:pPr lvl="1"/>
            <a:endParaRPr lang="en-US" dirty="0"/>
          </a:p>
          <a:p>
            <a:pPr lvl="1"/>
            <a:endParaRPr lang="en-US" dirty="0"/>
          </a:p>
          <a:p>
            <a:pPr lvl="1"/>
            <a:r>
              <a:rPr lang="en-US" dirty="0"/>
              <a:t>Cervical HPV </a:t>
            </a:r>
          </a:p>
          <a:p>
            <a:pPr lvl="2"/>
            <a:r>
              <a:rPr lang="en-US" dirty="0"/>
              <a:t>Slow progression to cervical cancer, potentially decades</a:t>
            </a:r>
          </a:p>
          <a:p>
            <a:pPr lvl="1"/>
            <a:r>
              <a:rPr lang="en-US" dirty="0"/>
              <a:t>Anal HPV </a:t>
            </a:r>
          </a:p>
          <a:p>
            <a:pPr lvl="2"/>
            <a:r>
              <a:rPr lang="en-US" dirty="0"/>
              <a:t>Median duration varies by type</a:t>
            </a:r>
          </a:p>
          <a:p>
            <a:pPr lvl="1"/>
            <a:r>
              <a:rPr lang="en-US" dirty="0"/>
              <a:t>Oropharyngeal HPV</a:t>
            </a:r>
          </a:p>
          <a:p>
            <a:pPr lvl="2"/>
            <a:r>
              <a:rPr lang="en-US" dirty="0"/>
              <a:t>Not well understood</a:t>
            </a:r>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6" name="TextBox 5">
            <a:extLst>
              <a:ext uri="{FF2B5EF4-FFF2-40B4-BE49-F238E27FC236}">
                <a16:creationId xmlns:a16="http://schemas.microsoft.com/office/drawing/2014/main" id="{41F90D02-8262-4992-AA12-C146B409C8C8}"/>
              </a:ext>
            </a:extLst>
          </p:cNvPr>
          <p:cNvSpPr txBox="1"/>
          <p:nvPr/>
        </p:nvSpPr>
        <p:spPr>
          <a:xfrm>
            <a:off x="-219991" y="6331930"/>
            <a:ext cx="7236567" cy="379463"/>
          </a:xfrm>
          <a:prstGeom prst="rect">
            <a:avLst/>
          </a:prstGeom>
          <a:noFill/>
        </p:spPr>
        <p:txBody>
          <a:bodyPr wrap="square">
            <a:spAutoFit/>
          </a:bodyPr>
          <a:lstStyle/>
          <a:p>
            <a:pPr lvl="1" algn="ctr"/>
            <a:r>
              <a:rPr lang="en-US" dirty="0">
                <a:solidFill>
                  <a:schemeClr val="tx2"/>
                </a:solidFill>
              </a:rPr>
              <a:t>More than 90% of cases resolve spontaneously within 3 years</a:t>
            </a:r>
          </a:p>
        </p:txBody>
      </p:sp>
    </p:spTree>
    <p:extLst>
      <p:ext uri="{BB962C8B-B14F-4D97-AF65-F5344CB8AC3E}">
        <p14:creationId xmlns:p14="http://schemas.microsoft.com/office/powerpoint/2010/main" val="4129671194"/>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Symptoms: Anogenital Warts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136477" y="1824326"/>
            <a:ext cx="8830101" cy="4904581"/>
          </a:xfrm>
        </p:spPr>
        <p:txBody>
          <a:bodyPr numCol="2"/>
          <a:lstStyle/>
          <a:p>
            <a:pPr lvl="1"/>
            <a:r>
              <a:rPr lang="en-US" sz="2000" dirty="0"/>
              <a:t>Four types</a:t>
            </a:r>
          </a:p>
          <a:p>
            <a:pPr lvl="2"/>
            <a:r>
              <a:rPr lang="en-US" sz="2000" dirty="0"/>
              <a:t>Condylomata acuminata</a:t>
            </a:r>
          </a:p>
          <a:p>
            <a:pPr lvl="2"/>
            <a:r>
              <a:rPr lang="en-US" sz="2000" dirty="0"/>
              <a:t>Smooth papules</a:t>
            </a:r>
          </a:p>
          <a:p>
            <a:pPr lvl="2"/>
            <a:r>
              <a:rPr lang="en-US" sz="2000" dirty="0"/>
              <a:t>Flat papules</a:t>
            </a:r>
          </a:p>
          <a:p>
            <a:pPr lvl="2"/>
            <a:r>
              <a:rPr lang="en-US" sz="2000" dirty="0"/>
              <a:t>Keratotic warts</a:t>
            </a:r>
          </a:p>
          <a:p>
            <a:pPr lvl="1"/>
            <a:r>
              <a:rPr lang="en-US" sz="2000" dirty="0"/>
              <a:t>Location</a:t>
            </a:r>
          </a:p>
          <a:p>
            <a:pPr lvl="2"/>
            <a:r>
              <a:rPr lang="en-US" sz="2000" dirty="0"/>
              <a:t>Areas that experience friction</a:t>
            </a:r>
          </a:p>
          <a:p>
            <a:pPr lvl="2"/>
            <a:r>
              <a:rPr lang="en-US" sz="2000" dirty="0"/>
              <a:t>Vulva, introitus, perineum, perianal area, vaginal canal, cervix</a:t>
            </a:r>
          </a:p>
          <a:p>
            <a:pPr lvl="2"/>
            <a:r>
              <a:rPr lang="en-US" sz="2000" dirty="0"/>
              <a:t>Intra-anal, penis, urethral meatus, scrotum</a:t>
            </a:r>
          </a:p>
          <a:p>
            <a:pPr marL="1133875" lvl="3" indent="0">
              <a:buNone/>
            </a:pPr>
            <a:endParaRPr lang="en-US" sz="2000" dirty="0"/>
          </a:p>
          <a:p>
            <a:pPr marL="1133875" lvl="3" indent="0">
              <a:buNone/>
            </a:pPr>
            <a:endParaRPr lang="en-US" sz="2000" dirty="0"/>
          </a:p>
          <a:p>
            <a:pPr marL="1133875" lvl="3" indent="0">
              <a:buNone/>
            </a:pPr>
            <a:endParaRPr lang="en-US" sz="2000" dirty="0"/>
          </a:p>
          <a:p>
            <a:pPr marL="1133875" lvl="3" indent="0">
              <a:buNone/>
            </a:pPr>
            <a:endParaRPr lang="en-US" sz="2000" dirty="0"/>
          </a:p>
          <a:p>
            <a:pPr marL="1133875" lvl="3" indent="0">
              <a:buNone/>
            </a:pPr>
            <a:endParaRPr lang="en-US" sz="2000" dirty="0"/>
          </a:p>
          <a:p>
            <a:pPr lvl="1"/>
            <a:r>
              <a:rPr lang="en-US" sz="2000" dirty="0"/>
              <a:t>Mostly cosmetic concerns</a:t>
            </a:r>
          </a:p>
          <a:p>
            <a:pPr lvl="1"/>
            <a:r>
              <a:rPr lang="en-US" sz="2000" dirty="0"/>
              <a:t>Dyspareunia, pruritus, bleeding </a:t>
            </a:r>
          </a:p>
          <a:p>
            <a:pPr lvl="1"/>
            <a:r>
              <a:rPr lang="en-US" sz="2000" dirty="0"/>
              <a:t>Vaginal warts usually asymptomatic but have potential for</a:t>
            </a:r>
          </a:p>
          <a:p>
            <a:pPr lvl="2"/>
            <a:r>
              <a:rPr lang="en-US" sz="2000" dirty="0"/>
              <a:t>Vaginal bleeding, discharge, obstruction of birth canal</a:t>
            </a:r>
          </a:p>
          <a:p>
            <a:pPr lvl="1"/>
            <a:r>
              <a:rPr lang="en-US" sz="2000" dirty="0"/>
              <a:t>Warts of urethral meatus</a:t>
            </a:r>
          </a:p>
          <a:p>
            <a:pPr lvl="2"/>
            <a:r>
              <a:rPr lang="en-US" sz="2000" dirty="0"/>
              <a:t>Hematuria, altered urine stream</a:t>
            </a:r>
          </a:p>
          <a:p>
            <a:pPr marL="676668" lvl="2" indent="0">
              <a:buNone/>
            </a:pPr>
            <a:endParaRPr lang="en-US" sz="2000" dirty="0"/>
          </a:p>
          <a:p>
            <a:pPr marL="676668" lvl="2" indent="0">
              <a:buNone/>
            </a:pPr>
            <a:endParaRPr lang="en-US" sz="2000" dirty="0"/>
          </a:p>
          <a:p>
            <a:pPr marL="676668" lvl="2" indent="0">
              <a:buNone/>
            </a:pPr>
            <a:endParaRPr lang="en-US" sz="2000" dirty="0"/>
          </a:p>
          <a:p>
            <a:pPr marL="676668" lvl="2" indent="0">
              <a:buNone/>
            </a:pPr>
            <a:endParaRPr lang="en-US" sz="2000" dirty="0"/>
          </a:p>
          <a:p>
            <a:pPr lvl="2"/>
            <a:endParaRPr lang="en-US" sz="2000" dirty="0"/>
          </a:p>
          <a:p>
            <a:pPr lvl="2"/>
            <a:endParaRPr lang="en-US" sz="2000" dirty="0"/>
          </a:p>
          <a:p>
            <a:pPr lvl="2"/>
            <a:endParaRPr lang="en-US" sz="20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891616587"/>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Symptoms: Cervical Dysplasia &amp; Cancer</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136477" y="1824326"/>
            <a:ext cx="8830101" cy="4904581"/>
          </a:xfrm>
        </p:spPr>
        <p:txBody>
          <a:bodyPr numCol="1"/>
          <a:lstStyle/>
          <a:p>
            <a:pPr lvl="1"/>
            <a:r>
              <a:rPr lang="en-US" dirty="0"/>
              <a:t>Dysplasia and early cancers not often apparent on physical examination without assistance such as wit colposcopy</a:t>
            </a:r>
          </a:p>
          <a:p>
            <a:pPr lvl="1"/>
            <a:r>
              <a:rPr lang="en-US" dirty="0"/>
              <a:t>Rely on Pap test or colposcopy for identification</a:t>
            </a:r>
          </a:p>
          <a:p>
            <a:pPr lvl="1"/>
            <a:endParaRPr lang="en-US" sz="2000" dirty="0"/>
          </a:p>
          <a:p>
            <a:pPr marL="676668" lvl="2" indent="0">
              <a:buNone/>
            </a:pPr>
            <a:endParaRPr lang="en-US" sz="2000" dirty="0"/>
          </a:p>
          <a:p>
            <a:pPr marL="676668" lvl="2" indent="0">
              <a:buNone/>
            </a:pPr>
            <a:endParaRPr lang="en-US" sz="2000" dirty="0"/>
          </a:p>
          <a:p>
            <a:pPr marL="676668" lvl="2" indent="0">
              <a:buNone/>
            </a:pPr>
            <a:endParaRPr lang="en-US" sz="2000" dirty="0"/>
          </a:p>
          <a:p>
            <a:pPr lvl="2"/>
            <a:endParaRPr lang="en-US" sz="2000" dirty="0"/>
          </a:p>
          <a:p>
            <a:pPr lvl="2"/>
            <a:endParaRPr lang="en-US" sz="2000" dirty="0"/>
          </a:p>
          <a:p>
            <a:pPr lvl="2"/>
            <a:endParaRPr lang="en-US" sz="20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773065432"/>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Symptoms: Anal Dysplasia &amp; Cancer</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136477" y="1824326"/>
            <a:ext cx="8830101" cy="4904581"/>
          </a:xfrm>
        </p:spPr>
        <p:txBody>
          <a:bodyPr numCol="1"/>
          <a:lstStyle/>
          <a:p>
            <a:pPr lvl="1"/>
            <a:r>
              <a:rPr lang="en-US" dirty="0"/>
              <a:t>Similar in nature to cervical dysplasia</a:t>
            </a:r>
          </a:p>
          <a:p>
            <a:pPr lvl="1"/>
            <a:r>
              <a:rPr lang="en-US" dirty="0"/>
              <a:t>Diagnosis often requires high-resolution anoscopy and biopsy</a:t>
            </a:r>
          </a:p>
          <a:p>
            <a:pPr lvl="1"/>
            <a:r>
              <a:rPr lang="en-US" dirty="0"/>
              <a:t>Often asymptomatic</a:t>
            </a:r>
          </a:p>
          <a:p>
            <a:pPr lvl="2"/>
            <a:r>
              <a:rPr lang="en-US" dirty="0"/>
              <a:t>May experience pain, bleeding, pruritus</a:t>
            </a:r>
          </a:p>
          <a:p>
            <a:pPr lvl="1"/>
            <a:r>
              <a:rPr lang="en-US" dirty="0"/>
              <a:t>Often normal physical examination</a:t>
            </a:r>
          </a:p>
          <a:p>
            <a:pPr lvl="2"/>
            <a:r>
              <a:rPr lang="en-US" dirty="0"/>
              <a:t>Exam may reveal lesions</a:t>
            </a:r>
          </a:p>
          <a:p>
            <a:pPr lvl="1"/>
            <a:endParaRPr lang="en-US" sz="2000" dirty="0"/>
          </a:p>
          <a:p>
            <a:pPr marL="676668" lvl="2" indent="0">
              <a:buNone/>
            </a:pPr>
            <a:endParaRPr lang="en-US" sz="2000" dirty="0"/>
          </a:p>
          <a:p>
            <a:pPr marL="676668" lvl="2" indent="0">
              <a:buNone/>
            </a:pPr>
            <a:endParaRPr lang="en-US" sz="2000" dirty="0"/>
          </a:p>
          <a:p>
            <a:pPr marL="676668" lvl="2" indent="0">
              <a:buNone/>
            </a:pPr>
            <a:endParaRPr lang="en-US" sz="2000" dirty="0"/>
          </a:p>
          <a:p>
            <a:pPr lvl="2"/>
            <a:endParaRPr lang="en-US" sz="2000" dirty="0"/>
          </a:p>
          <a:p>
            <a:pPr lvl="2"/>
            <a:endParaRPr lang="en-US" sz="2000" dirty="0"/>
          </a:p>
          <a:p>
            <a:pPr lvl="2"/>
            <a:endParaRPr lang="en-US" sz="2000"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312577652"/>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HPV Diagnosis: Anogenital Warts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Clinical diagnosis, can confirm with biopsy if</a:t>
            </a:r>
          </a:p>
          <a:p>
            <a:pPr lvl="2"/>
            <a:r>
              <a:rPr lang="en-US" dirty="0"/>
              <a:t>Diagnosis uncertain, atypical lesion presentation, immunocompromise, recalcitrant to therapy, worsening with therapy</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753030875"/>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fontScale="90000"/>
          </a:bodyPr>
          <a:lstStyle/>
          <a:p>
            <a:r>
              <a:rPr lang="en-US" dirty="0"/>
              <a:t>HPV Diagnosis: Cervical Dysplasia &amp; Cancer</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245659" y="1705203"/>
            <a:ext cx="8270543" cy="2986087"/>
          </a:xfrm>
        </p:spPr>
        <p:txBody>
          <a:bodyPr/>
          <a:lstStyle/>
          <a:p>
            <a:pPr lvl="1"/>
            <a:r>
              <a:rPr lang="en-US" dirty="0"/>
              <a:t>Pap test collects cervical cells which are examined microscopically for abnormal morphology</a:t>
            </a:r>
          </a:p>
          <a:p>
            <a:pPr lvl="1"/>
            <a:r>
              <a:rPr lang="en-US" dirty="0"/>
              <a:t>Liquid-based Pap test can be performed at any time during menstrual cycle</a:t>
            </a:r>
          </a:p>
          <a:p>
            <a:pPr lvl="2"/>
            <a:r>
              <a:rPr lang="en-US" dirty="0"/>
              <a:t>Liquid-based cytology also indicated with cervical friability</a:t>
            </a:r>
          </a:p>
          <a:p>
            <a:pPr lvl="1"/>
            <a:r>
              <a:rPr lang="en-US" dirty="0"/>
              <a:t>Purulent discharge should be removed with saline swab</a:t>
            </a:r>
          </a:p>
          <a:p>
            <a:pPr lvl="1"/>
            <a:r>
              <a:rPr lang="en-US" dirty="0"/>
              <a:t>Genital warts are not an indication to perform Pap more often</a:t>
            </a:r>
          </a:p>
          <a:p>
            <a:pPr lvl="1">
              <a:spcAft>
                <a:spcPts val="0"/>
              </a:spcAft>
            </a:pPr>
            <a:r>
              <a:rPr lang="en-US" dirty="0"/>
              <a:t>Sequence of testing does not influence </a:t>
            </a:r>
          </a:p>
          <a:p>
            <a:pPr marL="344487" lvl="1" indent="0">
              <a:spcAft>
                <a:spcPts val="0"/>
              </a:spcAft>
              <a:buNone/>
            </a:pPr>
            <a:r>
              <a:rPr lang="en-US" dirty="0"/>
              <a:t>    results</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785070357"/>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413913" y="919238"/>
            <a:ext cx="7886372" cy="648915"/>
          </a:xfrm>
        </p:spPr>
        <p:txBody>
          <a:bodyPr/>
          <a:lstStyle/>
          <a:p>
            <a:r>
              <a:rPr lang="en-US" dirty="0"/>
              <a:t>HPV Diagnosis: Anal Cancer</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1705203"/>
            <a:ext cx="7886372" cy="2986087"/>
          </a:xfrm>
        </p:spPr>
        <p:txBody>
          <a:bodyPr/>
          <a:lstStyle/>
          <a:p>
            <a:pPr lvl="1"/>
            <a:r>
              <a:rPr lang="en-US" sz="2000" dirty="0"/>
              <a:t>Digital anorectal exam (DARE)</a:t>
            </a:r>
          </a:p>
          <a:p>
            <a:pPr lvl="2"/>
            <a:r>
              <a:rPr lang="en-US" sz="2000" dirty="0"/>
              <a:t>Consider yearly for persons with HIV and for people reporting receptive anal sex</a:t>
            </a:r>
          </a:p>
          <a:p>
            <a:pPr lvl="2"/>
            <a:r>
              <a:rPr lang="en-US" sz="2000" dirty="0"/>
              <a:t>Should be performed after collection of anal cytology specimen, if collecting</a:t>
            </a:r>
          </a:p>
          <a:p>
            <a:pPr lvl="1"/>
            <a:r>
              <a:rPr lang="en-US" sz="2000" dirty="0"/>
              <a:t>Anal Pap/cytology</a:t>
            </a:r>
          </a:p>
          <a:p>
            <a:pPr lvl="2"/>
            <a:r>
              <a:rPr lang="en-US" sz="2000" dirty="0"/>
              <a:t>Nothing inserted in anus for 24 hours prior </a:t>
            </a:r>
          </a:p>
          <a:p>
            <a:pPr lvl="2"/>
            <a:r>
              <a:rPr lang="en-US" sz="2000" dirty="0"/>
              <a:t>Swab should be rayon or polyester and moistened with tap water</a:t>
            </a:r>
          </a:p>
          <a:p>
            <a:pPr lvl="1"/>
            <a:r>
              <a:rPr lang="en-US" sz="2000" dirty="0"/>
              <a:t>High-Resolution Anoscopy</a:t>
            </a:r>
          </a:p>
          <a:p>
            <a:pPr lvl="2"/>
            <a:r>
              <a:rPr lang="en-US" sz="2000" dirty="0"/>
              <a:t>Colposcope to examine anal canal &amp; perianal region</a:t>
            </a:r>
          </a:p>
          <a:p>
            <a:pPr lvl="2"/>
            <a:r>
              <a:rPr lang="en-US" sz="2000" dirty="0"/>
              <a:t>Application of acetic acid &amp; iodine solution to visual lesions</a:t>
            </a:r>
          </a:p>
          <a:p>
            <a:pPr lvl="2"/>
            <a:r>
              <a:rPr lang="en-US" sz="2000" dirty="0"/>
              <a:t>Requires specialized training</a:t>
            </a:r>
          </a:p>
          <a:p>
            <a:pPr lvl="2"/>
            <a:r>
              <a:rPr lang="en-US" sz="2000" dirty="0"/>
              <a:t>Biopsy can be collected</a:t>
            </a:r>
          </a:p>
          <a:p>
            <a:pPr lvl="2"/>
            <a:endParaRPr lang="en-US" dirty="0"/>
          </a:p>
          <a:p>
            <a:pPr lvl="2"/>
            <a:endParaRPr lang="en-US" dirty="0"/>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533722348"/>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pic>
        <p:nvPicPr>
          <p:cNvPr id="8" name="Picture 7">
            <a:extLst>
              <a:ext uri="{FF2B5EF4-FFF2-40B4-BE49-F238E27FC236}">
                <a16:creationId xmlns:a16="http://schemas.microsoft.com/office/drawing/2014/main" id="{7EFDB36A-FAD6-4BFD-8D73-B96E8CB67221}"/>
              </a:ext>
            </a:extLst>
          </p:cNvPr>
          <p:cNvPicPr>
            <a:picLocks noChangeAspect="1"/>
          </p:cNvPicPr>
          <p:nvPr/>
        </p:nvPicPr>
        <p:blipFill>
          <a:blip r:embed="rId2"/>
          <a:stretch>
            <a:fillRect/>
          </a:stretch>
        </p:blipFill>
        <p:spPr>
          <a:xfrm>
            <a:off x="921347" y="160398"/>
            <a:ext cx="7301306" cy="6420603"/>
          </a:xfrm>
          <a:prstGeom prst="rect">
            <a:avLst/>
          </a:prstGeom>
        </p:spPr>
      </p:pic>
      <p:sp>
        <p:nvSpPr>
          <p:cNvPr id="9" name="TextBox 8">
            <a:extLst>
              <a:ext uri="{FF2B5EF4-FFF2-40B4-BE49-F238E27FC236}">
                <a16:creationId xmlns:a16="http://schemas.microsoft.com/office/drawing/2014/main" id="{124227D7-1E56-4419-94FF-086B6F5CBF7B}"/>
              </a:ext>
            </a:extLst>
          </p:cNvPr>
          <p:cNvSpPr txBox="1"/>
          <p:nvPr/>
        </p:nvSpPr>
        <p:spPr>
          <a:xfrm>
            <a:off x="0" y="6581001"/>
            <a:ext cx="5254388" cy="276999"/>
          </a:xfrm>
          <a:prstGeom prst="rect">
            <a:avLst/>
          </a:prstGeom>
          <a:noFill/>
        </p:spPr>
        <p:txBody>
          <a:bodyPr wrap="square">
            <a:spAutoFit/>
          </a:bodyPr>
          <a:lstStyle/>
          <a:p>
            <a:r>
              <a:rPr lang="en-US" sz="1200" dirty="0"/>
              <a:t>https://www.cdc.gov/std/treatment-guidelines/anogenital-warts.htm</a:t>
            </a:r>
          </a:p>
        </p:txBody>
      </p:sp>
    </p:spTree>
    <p:extLst>
      <p:ext uri="{BB962C8B-B14F-4D97-AF65-F5344CB8AC3E}">
        <p14:creationId xmlns:p14="http://schemas.microsoft.com/office/powerpoint/2010/main" val="37184892"/>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351C55D-5705-4A22-86A9-79501BDA5887}"/>
              </a:ext>
            </a:extLst>
          </p:cNvPr>
          <p:cNvSpPr/>
          <p:nvPr/>
        </p:nvSpPr>
        <p:spPr>
          <a:xfrm>
            <a:off x="8632825" y="220765"/>
            <a:ext cx="310452"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87"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6" name="TextBox 5">
            <a:extLst>
              <a:ext uri="{FF2B5EF4-FFF2-40B4-BE49-F238E27FC236}">
                <a16:creationId xmlns:a16="http://schemas.microsoft.com/office/drawing/2014/main" id="{1770DA2E-8C1B-4D4E-A123-B13DB7FEAB27}"/>
              </a:ext>
            </a:extLst>
          </p:cNvPr>
          <p:cNvSpPr txBox="1"/>
          <p:nvPr/>
        </p:nvSpPr>
        <p:spPr>
          <a:xfrm>
            <a:off x="8588562" y="241165"/>
            <a:ext cx="376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65D13D-210D-7741-99FD-FE938200C5BF}" type="slidenum">
              <a:rPr kumimoji="0" lang="en-US" sz="10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0" lang="en-US"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24227D7-1E56-4419-94FF-086B6F5CBF7B}"/>
              </a:ext>
            </a:extLst>
          </p:cNvPr>
          <p:cNvSpPr txBox="1"/>
          <p:nvPr/>
        </p:nvSpPr>
        <p:spPr>
          <a:xfrm>
            <a:off x="0" y="6581001"/>
            <a:ext cx="5254388" cy="276999"/>
          </a:xfrm>
          <a:prstGeom prst="rect">
            <a:avLst/>
          </a:prstGeom>
          <a:noFill/>
        </p:spPr>
        <p:txBody>
          <a:bodyPr wrap="square">
            <a:spAutoFit/>
          </a:bodyPr>
          <a:lstStyle/>
          <a:p>
            <a:r>
              <a:rPr lang="en-US" sz="1200" dirty="0"/>
              <a:t>https://www.cdc.gov/std/treatment-guidelines/anogenital-warts.htm</a:t>
            </a:r>
          </a:p>
        </p:txBody>
      </p:sp>
      <p:pic>
        <p:nvPicPr>
          <p:cNvPr id="3" name="Picture 2">
            <a:extLst>
              <a:ext uri="{FF2B5EF4-FFF2-40B4-BE49-F238E27FC236}">
                <a16:creationId xmlns:a16="http://schemas.microsoft.com/office/drawing/2014/main" id="{FF1B58CA-B40F-4FC2-AAAC-5C1B3590DECE}"/>
              </a:ext>
            </a:extLst>
          </p:cNvPr>
          <p:cNvPicPr>
            <a:picLocks noChangeAspect="1"/>
          </p:cNvPicPr>
          <p:nvPr/>
        </p:nvPicPr>
        <p:blipFill>
          <a:blip r:embed="rId2"/>
          <a:stretch>
            <a:fillRect/>
          </a:stretch>
        </p:blipFill>
        <p:spPr>
          <a:xfrm>
            <a:off x="993143" y="161568"/>
            <a:ext cx="7157713" cy="6419433"/>
          </a:xfrm>
          <a:prstGeom prst="rect">
            <a:avLst/>
          </a:prstGeom>
        </p:spPr>
      </p:pic>
    </p:spTree>
    <p:extLst>
      <p:ext uri="{BB962C8B-B14F-4D97-AF65-F5344CB8AC3E}">
        <p14:creationId xmlns:p14="http://schemas.microsoft.com/office/powerpoint/2010/main" val="121219208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Program Evaluation</a:t>
            </a:r>
          </a:p>
        </p:txBody>
      </p:sp>
      <p:sp>
        <p:nvSpPr>
          <p:cNvPr id="6" name="Text Placeholder 5"/>
          <p:cNvSpPr>
            <a:spLocks noGrp="1"/>
          </p:cNvSpPr>
          <p:nvPr>
            <p:ph type="body" sz="quarter" idx="11"/>
          </p:nvPr>
        </p:nvSpPr>
        <p:spPr>
          <a:xfrm>
            <a:off x="468039" y="1935956"/>
            <a:ext cx="7886372" cy="2986087"/>
          </a:xfrm>
        </p:spPr>
        <p:txBody>
          <a:bodyPr/>
          <a:lstStyle/>
          <a:p>
            <a:pPr marL="64188">
              <a:spcAft>
                <a:spcPts val="1800"/>
              </a:spcAft>
            </a:pPr>
            <a:r>
              <a:rPr lang="en-US" dirty="0"/>
              <a:t>Upon program completion, you will be asked to complete a short evaluation.</a:t>
            </a:r>
          </a:p>
          <a:p>
            <a:pPr marL="64188">
              <a:spcAft>
                <a:spcPts val="1800"/>
              </a:spcAft>
            </a:pPr>
            <a:r>
              <a:rPr lang="en-US" dirty="0"/>
              <a:t>All responses are carefully read and are crucial for continued program improvement. </a:t>
            </a:r>
          </a:p>
          <a:p>
            <a:pPr marL="64188">
              <a:spcAft>
                <a:spcPts val="1800"/>
              </a:spcAft>
            </a:pPr>
            <a:r>
              <a:rPr lang="en-US" dirty="0"/>
              <a:t>Thank you for joining us today</a:t>
            </a:r>
          </a:p>
        </p:txBody>
      </p:sp>
    </p:spTree>
    <p:extLst>
      <p:ext uri="{BB962C8B-B14F-4D97-AF65-F5344CB8AC3E}">
        <p14:creationId xmlns:p14="http://schemas.microsoft.com/office/powerpoint/2010/main" val="3136401851"/>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fontScale="90000"/>
          </a:bodyPr>
          <a:lstStyle/>
          <a:p>
            <a:r>
              <a:rPr lang="en-US" dirty="0"/>
              <a:t>Management of Abnormal Cervical Cytology</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Refer to the </a:t>
            </a:r>
            <a:r>
              <a:rPr lang="en-US" i="1" dirty="0"/>
              <a:t>2019 ASCCP Risk-Based Management Consensus Guidelines for Abnormal Cervical Cancer Screening Tests and Cancer Precursors</a:t>
            </a:r>
          </a:p>
          <a:p>
            <a:pPr lvl="1"/>
            <a:r>
              <a:rPr lang="en-US" dirty="0"/>
              <a:t>Recommendations are patient on individualized risk assessment</a:t>
            </a:r>
          </a:p>
          <a:p>
            <a:pPr lvl="2"/>
            <a:r>
              <a:rPr lang="en-US" dirty="0"/>
              <a:t>Colposcopy can be deferred in some</a:t>
            </a:r>
          </a:p>
          <a:p>
            <a:pPr lvl="2"/>
            <a:r>
              <a:rPr lang="en-US" dirty="0"/>
              <a:t>Emphasis on observation </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6" name="TextBox 5">
            <a:extLst>
              <a:ext uri="{FF2B5EF4-FFF2-40B4-BE49-F238E27FC236}">
                <a16:creationId xmlns:a16="http://schemas.microsoft.com/office/drawing/2014/main" id="{95F5531B-4553-44B1-8E08-C5FE403C013D}"/>
              </a:ext>
            </a:extLst>
          </p:cNvPr>
          <p:cNvSpPr txBox="1"/>
          <p:nvPr/>
        </p:nvSpPr>
        <p:spPr>
          <a:xfrm>
            <a:off x="0" y="6478537"/>
            <a:ext cx="5254388" cy="379463"/>
          </a:xfrm>
          <a:prstGeom prst="rect">
            <a:avLst/>
          </a:prstGeom>
          <a:noFill/>
        </p:spPr>
        <p:txBody>
          <a:bodyPr wrap="square">
            <a:spAutoFit/>
          </a:bodyPr>
          <a:lstStyle/>
          <a:p>
            <a:r>
              <a:rPr lang="en-US" dirty="0"/>
              <a:t>https://www.asccp.org/Default.aspx</a:t>
            </a:r>
          </a:p>
        </p:txBody>
      </p:sp>
    </p:spTree>
    <p:extLst>
      <p:ext uri="{BB962C8B-B14F-4D97-AF65-F5344CB8AC3E}">
        <p14:creationId xmlns:p14="http://schemas.microsoft.com/office/powerpoint/2010/main" val="2709333781"/>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normAutofit fontScale="90000"/>
          </a:bodyPr>
          <a:lstStyle/>
          <a:p>
            <a:r>
              <a:rPr lang="en-US" dirty="0"/>
              <a:t>Management of Anal High-Grade Squamous Intraepithelial Lesions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467594" y="2166710"/>
            <a:ext cx="7886372" cy="2986087"/>
          </a:xfrm>
        </p:spPr>
        <p:txBody>
          <a:bodyPr/>
          <a:lstStyle/>
          <a:p>
            <a:pPr lvl="1"/>
            <a:r>
              <a:rPr lang="en-US" dirty="0"/>
              <a:t>Shared decision making</a:t>
            </a:r>
          </a:p>
          <a:p>
            <a:pPr lvl="1"/>
            <a:r>
              <a:rPr lang="en-US" dirty="0"/>
              <a:t>Provider-applied</a:t>
            </a:r>
          </a:p>
          <a:p>
            <a:pPr lvl="2"/>
            <a:r>
              <a:rPr lang="en-US" dirty="0"/>
              <a:t>Laser electrocautery, infrared coagulation</a:t>
            </a:r>
          </a:p>
          <a:p>
            <a:pPr lvl="1"/>
            <a:r>
              <a:rPr lang="en-US" dirty="0"/>
              <a:t>Patient applied</a:t>
            </a:r>
          </a:p>
          <a:p>
            <a:pPr lvl="2"/>
            <a:r>
              <a:rPr lang="en-US" dirty="0"/>
              <a:t>Imiquimod</a:t>
            </a:r>
          </a:p>
          <a:p>
            <a:pPr lvl="1"/>
            <a:r>
              <a:rPr lang="en-US" dirty="0"/>
              <a:t>Recurrence rates are high</a:t>
            </a:r>
          </a:p>
          <a:p>
            <a:pPr lvl="1"/>
            <a:r>
              <a:rPr lang="en-US" dirty="0"/>
              <a:t>May spontaneously regress without treatment</a:t>
            </a:r>
          </a:p>
          <a:p>
            <a:pPr lvl="1"/>
            <a:r>
              <a:rPr lang="en-US" dirty="0"/>
              <a:t>Limited data </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540729209"/>
      </p:ext>
    </p:extLst>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521197" y="2666856"/>
            <a:ext cx="6400800" cy="1143000"/>
          </a:xfrm>
        </p:spPr>
        <p:txBody>
          <a:bodyPr>
            <a:normAutofit/>
          </a:bodyPr>
          <a:lstStyle/>
          <a:p>
            <a:r>
              <a:rPr lang="en-US" dirty="0"/>
              <a:t>Trichomoniasis</a:t>
            </a:r>
          </a:p>
        </p:txBody>
      </p:sp>
    </p:spTree>
    <p:extLst>
      <p:ext uri="{BB962C8B-B14F-4D97-AF65-F5344CB8AC3E}">
        <p14:creationId xmlns:p14="http://schemas.microsoft.com/office/powerpoint/2010/main" val="1585174180"/>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r>
              <a:rPr lang="en-US" dirty="0"/>
              <a:t>Most common curable STI in the world</a:t>
            </a:r>
          </a:p>
          <a:p>
            <a:pPr lvl="2"/>
            <a:r>
              <a:rPr lang="en-US" dirty="0"/>
              <a:t>not a reportable condition in the U.S. </a:t>
            </a:r>
          </a:p>
          <a:p>
            <a:r>
              <a:rPr lang="en-US" i="1" dirty="0"/>
              <a:t>Trichomonas vaginalis (T. vaginalis)</a:t>
            </a:r>
          </a:p>
          <a:p>
            <a:r>
              <a:rPr lang="en-US" dirty="0"/>
              <a:t>Protozoan parasite</a:t>
            </a:r>
          </a:p>
          <a:p>
            <a:pPr lvl="1"/>
            <a:r>
              <a:rPr lang="en-US" dirty="0"/>
              <a:t>Transmission</a:t>
            </a:r>
          </a:p>
          <a:p>
            <a:pPr lvl="2"/>
            <a:r>
              <a:rPr lang="en-US" dirty="0"/>
              <a:t>Sexual activity</a:t>
            </a:r>
          </a:p>
          <a:p>
            <a:pPr lvl="2"/>
            <a:r>
              <a:rPr lang="en-US" dirty="0"/>
              <a:t>Men who have sex with men are at low risk</a:t>
            </a:r>
          </a:p>
          <a:p>
            <a:pPr lvl="2"/>
            <a:r>
              <a:rPr lang="en-US" dirty="0"/>
              <a:t>Transmission rates among women who have sex with women is substantial</a:t>
            </a:r>
          </a:p>
        </p:txBody>
      </p:sp>
    </p:spTree>
    <p:extLst>
      <p:ext uri="{BB962C8B-B14F-4D97-AF65-F5344CB8AC3E}">
        <p14:creationId xmlns:p14="http://schemas.microsoft.com/office/powerpoint/2010/main" val="1923177727"/>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a:t>
            </a:r>
          </a:p>
        </p:txBody>
      </p:sp>
      <p:pic>
        <p:nvPicPr>
          <p:cNvPr id="8194" name="Picture 2" descr="&lt;em&gt;Trichomonas vaginalis&lt;/em&gt; is a pear-shaped flagellated protozoan parasitic organism that is approximately 10 by 7 micrometers. The organism achieves a quivering motion via the anterior flagella and the undulating membrane.  After attaching to vaginal epithelial cells, the organism takes on a more ameboid-like appearance.&lt;div&gt;Illustration by Jared Travnicek, Cognition Studio&lt;/div&gt;">
            <a:extLst>
              <a:ext uri="{FF2B5EF4-FFF2-40B4-BE49-F238E27FC236}">
                <a16:creationId xmlns:a16="http://schemas.microsoft.com/office/drawing/2014/main" id="{1F062C7B-2985-43DF-9869-AA6E78EC6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807"/>
            <a:ext cx="9144000" cy="4816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CD57DB-5B53-4E53-82D1-2591429D629E}"/>
              </a:ext>
            </a:extLst>
          </p:cNvPr>
          <p:cNvSpPr txBox="1"/>
          <p:nvPr/>
        </p:nvSpPr>
        <p:spPr>
          <a:xfrm>
            <a:off x="184245" y="4969706"/>
            <a:ext cx="6858000" cy="1785104"/>
          </a:xfrm>
          <a:prstGeom prst="rect">
            <a:avLst/>
          </a:prstGeom>
          <a:noFill/>
        </p:spPr>
        <p:txBody>
          <a:bodyPr wrap="square">
            <a:spAutoFit/>
          </a:bodyPr>
          <a:lstStyle/>
          <a:p>
            <a:r>
              <a:rPr lang="en-US" sz="1600" b="1" i="0" dirty="0">
                <a:solidFill>
                  <a:srgbClr val="444444"/>
                </a:solidFill>
                <a:effectLst/>
                <a:latin typeface="+mn-lt"/>
              </a:rPr>
              <a:t>Figure 9 - </a:t>
            </a:r>
            <a:r>
              <a:rPr lang="en-US" sz="1600" b="1" i="1" dirty="0">
                <a:solidFill>
                  <a:srgbClr val="444444"/>
                </a:solidFill>
                <a:effectLst/>
                <a:latin typeface="+mn-lt"/>
              </a:rPr>
              <a:t>Trichomonas vaginalis</a:t>
            </a:r>
            <a:br>
              <a:rPr lang="en-US" sz="1600" dirty="0">
                <a:latin typeface="+mn-lt"/>
              </a:rPr>
            </a:br>
            <a:r>
              <a:rPr lang="en-US" sz="1600" b="0" i="1" dirty="0">
                <a:solidFill>
                  <a:srgbClr val="444444"/>
                </a:solidFill>
                <a:effectLst/>
                <a:latin typeface="+mn-lt"/>
              </a:rPr>
              <a:t>Trichomonas vaginalis</a:t>
            </a:r>
            <a:r>
              <a:rPr lang="en-US" sz="1600" b="0" i="0" dirty="0">
                <a:solidFill>
                  <a:srgbClr val="444444"/>
                </a:solidFill>
                <a:effectLst/>
                <a:latin typeface="+mn-lt"/>
              </a:rPr>
              <a:t> is a pear-shaped flagellated protozoan parasitic organism that is approximately 10 by 7 micrometers. The organism achieves a quivering motion via the anterior flagella and the undulating membrane. After attaching to vaginal epithelial cells, the organism takes on a more ameboid-like appearance.</a:t>
            </a:r>
          </a:p>
          <a:p>
            <a:r>
              <a:rPr lang="en-US" sz="1400" dirty="0">
                <a:latin typeface="+mn-lt"/>
              </a:rPr>
              <a:t>https://www.std.uw.edu/custom/self-study/vaginitis/4</a:t>
            </a:r>
          </a:p>
        </p:txBody>
      </p:sp>
    </p:spTree>
    <p:extLst>
      <p:ext uri="{BB962C8B-B14F-4D97-AF65-F5344CB8AC3E}">
        <p14:creationId xmlns:p14="http://schemas.microsoft.com/office/powerpoint/2010/main" val="403276828"/>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t;div&gt;Source: Flagg EW, Meites E, Phillips C, Papp J, Torrone EA. Prevalence of &lt;em&gt;Trichomonas vaginalis&lt;/em&gt; among civilian, noninstitutionalized male and female population aged 14 to 59 years: United States, 2013 to 2016. Sex Transm Dis. 2019;46:e93-e96.&lt;/div&gt;">
            <a:extLst>
              <a:ext uri="{FF2B5EF4-FFF2-40B4-BE49-F238E27FC236}">
                <a16:creationId xmlns:a16="http://schemas.microsoft.com/office/drawing/2014/main" id="{E66CF3CC-6290-442A-8006-147C8A236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34" y="1460310"/>
            <a:ext cx="7479444" cy="450584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a:t>
            </a:r>
          </a:p>
        </p:txBody>
      </p:sp>
      <p:sp>
        <p:nvSpPr>
          <p:cNvPr id="8" name="TextBox 7">
            <a:extLst>
              <a:ext uri="{FF2B5EF4-FFF2-40B4-BE49-F238E27FC236}">
                <a16:creationId xmlns:a16="http://schemas.microsoft.com/office/drawing/2014/main" id="{6DD2CE4D-914D-4B05-B2F6-83D532CB901E}"/>
              </a:ext>
            </a:extLst>
          </p:cNvPr>
          <p:cNvSpPr txBox="1"/>
          <p:nvPr/>
        </p:nvSpPr>
        <p:spPr>
          <a:xfrm>
            <a:off x="0" y="5780782"/>
            <a:ext cx="6516806" cy="1077218"/>
          </a:xfrm>
          <a:prstGeom prst="rect">
            <a:avLst/>
          </a:prstGeom>
          <a:noFill/>
        </p:spPr>
        <p:txBody>
          <a:bodyPr wrap="square">
            <a:spAutoFit/>
          </a:bodyPr>
          <a:lstStyle/>
          <a:p>
            <a:r>
              <a:rPr lang="en-US" sz="1600" b="1" i="0" dirty="0">
                <a:solidFill>
                  <a:srgbClr val="444444"/>
                </a:solidFill>
                <a:effectLst/>
                <a:latin typeface="+mn-lt"/>
              </a:rPr>
              <a:t>Figure 8 - Prevalence of </a:t>
            </a:r>
            <a:r>
              <a:rPr lang="en-US" sz="1600" b="1" i="1" dirty="0">
                <a:solidFill>
                  <a:srgbClr val="444444"/>
                </a:solidFill>
                <a:effectLst/>
                <a:latin typeface="+mn-lt"/>
              </a:rPr>
              <a:t>Trichomonas vaginalis</a:t>
            </a:r>
            <a:r>
              <a:rPr lang="en-US" sz="1600" b="1" i="0" dirty="0">
                <a:solidFill>
                  <a:srgbClr val="444444"/>
                </a:solidFill>
                <a:effectLst/>
                <a:latin typeface="+mn-lt"/>
              </a:rPr>
              <a:t> Among Civilian, Noninstitutionalized Females Aged 14 to 59 Years: United States, 2013 to 2016</a:t>
            </a:r>
          </a:p>
          <a:p>
            <a:r>
              <a:rPr lang="en-US" sz="1600" dirty="0">
                <a:latin typeface="+mn-lt"/>
              </a:rPr>
              <a:t>https://www.std.uw.edu/custom/self-study/vaginitis/4</a:t>
            </a:r>
          </a:p>
        </p:txBody>
      </p:sp>
    </p:spTree>
    <p:extLst>
      <p:ext uri="{BB962C8B-B14F-4D97-AF65-F5344CB8AC3E}">
        <p14:creationId xmlns:p14="http://schemas.microsoft.com/office/powerpoint/2010/main" val="3864571590"/>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 Symptoms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a:xfrm>
            <a:off x="253308" y="1830589"/>
            <a:ext cx="8314944" cy="3870870"/>
          </a:xfrm>
        </p:spPr>
        <p:txBody>
          <a:bodyPr numCol="1"/>
          <a:lstStyle/>
          <a:p>
            <a:pPr lvl="1"/>
            <a:r>
              <a:rPr lang="en-US" dirty="0"/>
              <a:t>Women</a:t>
            </a:r>
          </a:p>
          <a:p>
            <a:pPr lvl="2"/>
            <a:r>
              <a:rPr lang="en-US" dirty="0"/>
              <a:t>Frothy gray or green vaginal discharge</a:t>
            </a:r>
          </a:p>
          <a:p>
            <a:pPr lvl="2"/>
            <a:r>
              <a:rPr lang="en-US" dirty="0"/>
              <a:t>Pruritus</a:t>
            </a:r>
          </a:p>
          <a:p>
            <a:pPr lvl="2"/>
            <a:r>
              <a:rPr lang="en-US" dirty="0"/>
              <a:t>Many cases are asymptomatic</a:t>
            </a:r>
          </a:p>
          <a:p>
            <a:pPr lvl="2"/>
            <a:r>
              <a:rPr lang="en-US" dirty="0"/>
              <a:t>“Strawberry cervix” </a:t>
            </a:r>
          </a:p>
          <a:p>
            <a:pPr lvl="3"/>
            <a:r>
              <a:rPr lang="en-US" dirty="0"/>
              <a:t>Cervical punctate hemorrhages</a:t>
            </a:r>
          </a:p>
          <a:p>
            <a:pPr lvl="1"/>
            <a:r>
              <a:rPr lang="en-US" dirty="0"/>
              <a:t>Men </a:t>
            </a:r>
          </a:p>
          <a:p>
            <a:pPr lvl="2"/>
            <a:r>
              <a:rPr lang="en-US" dirty="0"/>
              <a:t>Often asymptomatic</a:t>
            </a:r>
          </a:p>
          <a:p>
            <a:pPr lvl="2"/>
            <a:r>
              <a:rPr lang="en-US" dirty="0"/>
              <a:t>Causes 11-13% of nongonococcal urethritis</a:t>
            </a:r>
          </a:p>
          <a:p>
            <a:pPr lvl="2"/>
            <a:r>
              <a:rPr lang="en-US" dirty="0"/>
              <a:t>May cause impaired sperm motility</a:t>
            </a:r>
          </a:p>
          <a:p>
            <a:pPr marL="676668" lvl="2" indent="0">
              <a:buNone/>
            </a:pPr>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261548485"/>
      </p:ext>
    </p:extLst>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 Diagnosis</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Wet mount microscopy</a:t>
            </a:r>
          </a:p>
          <a:p>
            <a:pPr lvl="2"/>
            <a:r>
              <a:rPr lang="en-US" dirty="0"/>
              <a:t>Inexpensive, simple</a:t>
            </a:r>
          </a:p>
          <a:p>
            <a:pPr lvl="2"/>
            <a:r>
              <a:rPr lang="en-US" dirty="0"/>
              <a:t>Sensitivity is 44-68%</a:t>
            </a:r>
          </a:p>
          <a:p>
            <a:pPr lvl="1"/>
            <a:r>
              <a:rPr lang="en-US" dirty="0"/>
              <a:t>Culture</a:t>
            </a:r>
          </a:p>
          <a:p>
            <a:pPr lvl="2"/>
            <a:r>
              <a:rPr lang="en-US" dirty="0"/>
              <a:t>Former gold standard </a:t>
            </a:r>
          </a:p>
          <a:p>
            <a:pPr lvl="1"/>
            <a:r>
              <a:rPr lang="en-US" dirty="0"/>
              <a:t>NAAT</a:t>
            </a:r>
          </a:p>
          <a:p>
            <a:pPr lvl="2"/>
            <a:r>
              <a:rPr lang="en-US" dirty="0"/>
              <a:t>Current gold standard</a:t>
            </a:r>
          </a:p>
          <a:p>
            <a:pPr lvl="2"/>
            <a:r>
              <a:rPr lang="en-US" dirty="0"/>
              <a:t>Sensitivity &amp; specificity rates &gt;98%</a:t>
            </a:r>
          </a:p>
          <a:p>
            <a:pPr lvl="1"/>
            <a:r>
              <a:rPr lang="en-US" dirty="0"/>
              <a:t>Point-of-Care Testing</a:t>
            </a:r>
          </a:p>
          <a:p>
            <a:pPr lvl="2"/>
            <a:r>
              <a:rPr lang="en-US" dirty="0"/>
              <a:t>Results in 10-40 minutes</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1248663428"/>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 Treatment</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
        <p:nvSpPr>
          <p:cNvPr id="10" name="TextBox 9">
            <a:extLst>
              <a:ext uri="{FF2B5EF4-FFF2-40B4-BE49-F238E27FC236}">
                <a16:creationId xmlns:a16="http://schemas.microsoft.com/office/drawing/2014/main" id="{33513E63-E848-4CF7-B208-947875CDC6A3}"/>
              </a:ext>
            </a:extLst>
          </p:cNvPr>
          <p:cNvSpPr txBox="1"/>
          <p:nvPr/>
        </p:nvSpPr>
        <p:spPr>
          <a:xfrm>
            <a:off x="0" y="6581001"/>
            <a:ext cx="663431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https://www.cdc.gov/std/treatment-guidelines/</a:t>
            </a:r>
            <a:r>
              <a:rPr lang="en-US" sz="1200" dirty="0"/>
              <a:t>trichomoniasis</a:t>
            </a:r>
            <a:r>
              <a:rPr kumimoji="0" lang="en-US" sz="1200" b="0" i="0" u="none" strike="noStrike" kern="0" cap="none" spc="0" normalizeH="0" baseline="0" noProof="0" dirty="0">
                <a:ln>
                  <a:noFill/>
                </a:ln>
                <a:solidFill>
                  <a:srgbClr val="000000"/>
                </a:solidFill>
                <a:effectLst/>
                <a:uLnTx/>
                <a:uFillTx/>
                <a:latin typeface="Arial"/>
                <a:cs typeface="Arial"/>
                <a:sym typeface="Arial"/>
              </a:rPr>
              <a:t>.htm</a:t>
            </a:r>
          </a:p>
        </p:txBody>
      </p:sp>
      <p:pic>
        <p:nvPicPr>
          <p:cNvPr id="3" name="Picture 2">
            <a:extLst>
              <a:ext uri="{FF2B5EF4-FFF2-40B4-BE49-F238E27FC236}">
                <a16:creationId xmlns:a16="http://schemas.microsoft.com/office/drawing/2014/main" id="{19786801-55CD-4EB3-A9D5-CC290EB24E79}"/>
              </a:ext>
            </a:extLst>
          </p:cNvPr>
          <p:cNvPicPr>
            <a:picLocks noChangeAspect="1"/>
          </p:cNvPicPr>
          <p:nvPr/>
        </p:nvPicPr>
        <p:blipFill>
          <a:blip r:embed="rId2"/>
          <a:stretch>
            <a:fillRect/>
          </a:stretch>
        </p:blipFill>
        <p:spPr>
          <a:xfrm>
            <a:off x="578940" y="1682625"/>
            <a:ext cx="7775025" cy="4192755"/>
          </a:xfrm>
          <a:prstGeom prst="rect">
            <a:avLst/>
          </a:prstGeom>
        </p:spPr>
      </p:pic>
    </p:spTree>
    <p:extLst>
      <p:ext uri="{BB962C8B-B14F-4D97-AF65-F5344CB8AC3E}">
        <p14:creationId xmlns:p14="http://schemas.microsoft.com/office/powerpoint/2010/main" val="922116904"/>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Trichomoniasis Follow-up</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lvl="1"/>
            <a:r>
              <a:rPr lang="en-US" dirty="0"/>
              <a:t>Patient &amp; Partner Counseling</a:t>
            </a:r>
          </a:p>
          <a:p>
            <a:pPr lvl="2"/>
            <a:r>
              <a:rPr lang="en-US" dirty="0"/>
              <a:t>Abstain from sex for 7 days if singe-dose therapy</a:t>
            </a:r>
          </a:p>
          <a:p>
            <a:pPr lvl="2"/>
            <a:r>
              <a:rPr lang="en-US" dirty="0"/>
              <a:t>Abstain from sex for duration of 7-day therapy</a:t>
            </a:r>
          </a:p>
          <a:p>
            <a:pPr lvl="2"/>
            <a:r>
              <a:rPr lang="en-US" dirty="0"/>
              <a:t>Abstain until symptoms resolve beyond 7-day period</a:t>
            </a:r>
          </a:p>
          <a:p>
            <a:pPr lvl="2"/>
            <a:r>
              <a:rPr lang="en-US" dirty="0"/>
              <a:t>Partners in last 60 days should be treated</a:t>
            </a:r>
          </a:p>
          <a:p>
            <a:pPr lvl="3"/>
            <a:r>
              <a:rPr lang="en-US" dirty="0"/>
              <a:t>Most recent partner if last sex &gt;60 days ago</a:t>
            </a:r>
          </a:p>
          <a:p>
            <a:pPr lvl="2"/>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899113" y="2166709"/>
            <a:ext cx="10512424" cy="2986088"/>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1200"/>
              </a:spcAft>
              <a:buClr>
                <a:srgbClr val="D6201A"/>
              </a:buClr>
              <a:buSzTx/>
              <a:buFont typeface="Wingdings" pitchFamily="2" charset="2"/>
              <a:buNone/>
              <a:tabLst/>
              <a:defRPr/>
            </a:pPr>
            <a:endParaRPr kumimoji="0" lang="en-US" sz="2199" b="0" i="0" u="none" strike="noStrike" kern="1200" cap="none" spc="0" normalizeH="0" baseline="0" noProof="0" dirty="0">
              <a:ln>
                <a:noFill/>
              </a:ln>
              <a:solidFill>
                <a:srgbClr val="222222"/>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4199408872"/>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C4C5A676-31D6-4EC8-BC7B-225A9F625EE3}"/>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0FB3AC47-25A4-43EF-8F95-F50F4A6C019E}"/>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591EAF08-4429-4557-A1F6-4CEC22133524}"/>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7D830252-FC1D-46E4-8DE3-4A2C3DCFFDB4}"/>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CF2F5462-4967-4975-92C0-ADEFD4F837DD}"/>
    </a:ext>
  </a:extLst>
</a:theme>
</file>

<file path=ppt/theme/theme6.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0FB3AC47-25A4-43EF-8F95-F50F4A6C019E}"/>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5339</TotalTime>
  <Words>5776</Words>
  <Application>Microsoft Office PowerPoint</Application>
  <PresentationFormat>On-screen Show (4:3)</PresentationFormat>
  <Paragraphs>1086</Paragraphs>
  <Slides>152</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152</vt:i4>
      </vt:variant>
    </vt:vector>
  </HeadingPairs>
  <TitlesOfParts>
    <vt:vector size="164" baseType="lpstr">
      <vt:lpstr>Arial</vt:lpstr>
      <vt:lpstr>Calibri</vt:lpstr>
      <vt:lpstr>Open Sans</vt:lpstr>
      <vt:lpstr>STIXGeneral-Regular</vt:lpstr>
      <vt:lpstr>System Font Regular</vt:lpstr>
      <vt:lpstr>Wingdings</vt:lpstr>
      <vt:lpstr>Title slide master</vt:lpstr>
      <vt:lpstr>Content slide master</vt:lpstr>
      <vt:lpstr>3_Custom Design</vt:lpstr>
      <vt:lpstr>5_Custom Design</vt:lpstr>
      <vt:lpstr>6_Custom Design</vt:lpstr>
      <vt:lpstr>1_Content slide master</vt:lpstr>
      <vt:lpstr>Sexually Transmitted Infections</vt:lpstr>
      <vt:lpstr>MATEC Statement on Equity and Inclusion</vt:lpstr>
      <vt:lpstr>Land Acknowledgement</vt:lpstr>
      <vt:lpstr>Disclaimer</vt:lpstr>
      <vt:lpstr>MATEC Michigan</vt:lpstr>
      <vt:lpstr>Disclosure</vt:lpstr>
      <vt:lpstr>Continuing Medical Education</vt:lpstr>
      <vt:lpstr>Continuing Nursing Education</vt:lpstr>
      <vt:lpstr>Program Evaluation</vt:lpstr>
      <vt:lpstr>Learning Objectives</vt:lpstr>
      <vt:lpstr>Epidemiology</vt:lpstr>
      <vt:lpstr>Factors Associated With STI Acquisition</vt:lpstr>
      <vt:lpstr>Chlamydia</vt:lpstr>
      <vt:lpstr>Chlamydia</vt:lpstr>
      <vt:lpstr>Chlamydia Symptoms in Women</vt:lpstr>
      <vt:lpstr>Chlamydia Symptoms in Men</vt:lpstr>
      <vt:lpstr>Chlamydia Symptoms in Women or Men</vt:lpstr>
      <vt:lpstr>Chlamydia</vt:lpstr>
      <vt:lpstr>Chlamydia Diagnosis</vt:lpstr>
      <vt:lpstr>Chlamydia Treatment</vt:lpstr>
      <vt:lpstr>Chlamydia Follow-up</vt:lpstr>
      <vt:lpstr>Chlamydia Follow-up</vt:lpstr>
      <vt:lpstr>Gonorrhea</vt:lpstr>
      <vt:lpstr>Gonorrhea</vt:lpstr>
      <vt:lpstr>Gonorrhea Symptoms in Women</vt:lpstr>
      <vt:lpstr>Gonorrhea Symptoms in Men</vt:lpstr>
      <vt:lpstr>Gonorrhea Symptoms in Women or Men</vt:lpstr>
      <vt:lpstr>Gonorrhea Diagnosis</vt:lpstr>
      <vt:lpstr>Gonorrhea Treatment</vt:lpstr>
      <vt:lpstr>Gonorrhea Treatment</vt:lpstr>
      <vt:lpstr>Gonorrhea Treatment</vt:lpstr>
      <vt:lpstr>Gonorrhea Follow-up</vt:lpstr>
      <vt:lpstr>Gonorrhea Follow-up</vt:lpstr>
      <vt:lpstr>Syphilis</vt:lpstr>
      <vt:lpstr>Syphilis</vt:lpstr>
      <vt:lpstr>Primary Syphilis</vt:lpstr>
      <vt:lpstr>Secondary Syphilis</vt:lpstr>
      <vt:lpstr>Syphilis Treatment</vt:lpstr>
      <vt:lpstr>Early Latent Syphilis</vt:lpstr>
      <vt:lpstr>Late Latent Syphilis</vt:lpstr>
      <vt:lpstr>Latent Syphilis Treatment</vt:lpstr>
      <vt:lpstr>Tertiary Syphilis</vt:lpstr>
      <vt:lpstr>Tertiary Syphilis Treatment</vt:lpstr>
      <vt:lpstr>Neurosyphilis</vt:lpstr>
      <vt:lpstr>Neurosyphilis</vt:lpstr>
      <vt:lpstr>Ocular Syphilis</vt:lpstr>
      <vt:lpstr>Otosyphilis</vt:lpstr>
      <vt:lpstr>Neurosyphilis Treatment</vt:lpstr>
      <vt:lpstr>Syphilis Diagnosis</vt:lpstr>
      <vt:lpstr>Syphilis Diagnosis</vt:lpstr>
      <vt:lpstr>Syphilis Diagnosis</vt:lpstr>
      <vt:lpstr>Syphilis Follow-up</vt:lpstr>
      <vt:lpstr>Syphilis Follow-up</vt:lpstr>
      <vt:lpstr>Partner Management </vt:lpstr>
      <vt:lpstr>Partner Management </vt:lpstr>
      <vt:lpstr>Herpes Simplex Virus (HSV)</vt:lpstr>
      <vt:lpstr>Genital Herpes</vt:lpstr>
      <vt:lpstr>Epidemiology</vt:lpstr>
      <vt:lpstr>Epidemiology</vt:lpstr>
      <vt:lpstr>Genital Herpes Transmission</vt:lpstr>
      <vt:lpstr>Viral Shedding</vt:lpstr>
      <vt:lpstr>Genital Herpes Transmission</vt:lpstr>
      <vt:lpstr>Primary Genital Infection</vt:lpstr>
      <vt:lpstr>Primary Genital Infection</vt:lpstr>
      <vt:lpstr>Recurrent Genital Infection</vt:lpstr>
      <vt:lpstr>Genital Herpes Diagnosis</vt:lpstr>
      <vt:lpstr>Virologic Testing</vt:lpstr>
      <vt:lpstr>Type-specific Serologic Testing</vt:lpstr>
      <vt:lpstr>Type-specific Serologic Testing</vt:lpstr>
      <vt:lpstr>Type-specific Serologic Testing</vt:lpstr>
      <vt:lpstr>First Clinical Episode</vt:lpstr>
      <vt:lpstr>Recurrent Episode: Suppressive Therapy</vt:lpstr>
      <vt:lpstr>Recurrent Episode: Episodic Genital HSV-2</vt:lpstr>
      <vt:lpstr>Genital Herpes Counseling</vt:lpstr>
      <vt:lpstr>Components of Counseling</vt:lpstr>
      <vt:lpstr>Human Papillomavirus (HPV)</vt:lpstr>
      <vt:lpstr>Human Papillomavirus (HPV)</vt:lpstr>
      <vt:lpstr>Human Papillomavirus (HPV)</vt:lpstr>
      <vt:lpstr>Epidemiologic Trends</vt:lpstr>
      <vt:lpstr>HPV Classification</vt:lpstr>
      <vt:lpstr>Patient Counseling: Natural History</vt:lpstr>
      <vt:lpstr>Symptoms: Anogenital Warts</vt:lpstr>
      <vt:lpstr>Symptoms: Cervical Dysplasia &amp; Cancer</vt:lpstr>
      <vt:lpstr>Symptoms: Anal Dysplasia &amp; Cancer</vt:lpstr>
      <vt:lpstr>HPV Diagnosis: Anogenital Warts</vt:lpstr>
      <vt:lpstr>HPV Diagnosis: Cervical Dysplasia &amp; Cancer</vt:lpstr>
      <vt:lpstr>HPV Diagnosis: Anal Cancer</vt:lpstr>
      <vt:lpstr>PowerPoint Presentation</vt:lpstr>
      <vt:lpstr>PowerPoint Presentation</vt:lpstr>
      <vt:lpstr>Management of Abnormal Cervical Cytology</vt:lpstr>
      <vt:lpstr>Management of Anal High-Grade Squamous Intraepithelial Lesions</vt:lpstr>
      <vt:lpstr>Trichomoniasis</vt:lpstr>
      <vt:lpstr>Trichomoniasis</vt:lpstr>
      <vt:lpstr>Trichomoniasis</vt:lpstr>
      <vt:lpstr>Trichomoniasis</vt:lpstr>
      <vt:lpstr>Trichomoniasis Symptoms</vt:lpstr>
      <vt:lpstr>Trichomoniasis Diagnosis</vt:lpstr>
      <vt:lpstr>Trichomoniasis Treatment</vt:lpstr>
      <vt:lpstr>Trichomoniasis Follow-up</vt:lpstr>
      <vt:lpstr>Trichomoniasis Follow-up</vt:lpstr>
      <vt:lpstr>Bacterial Vaginosis</vt:lpstr>
      <vt:lpstr>Bacterial Vaginosis</vt:lpstr>
      <vt:lpstr>Associated Factors</vt:lpstr>
      <vt:lpstr>Bacterial Vaginosis Symptoms</vt:lpstr>
      <vt:lpstr>Considerations</vt:lpstr>
      <vt:lpstr>Diagnosis: Amsel Criteria</vt:lpstr>
      <vt:lpstr>Diagnosis: Gram’s Stain with Nugent Scoring</vt:lpstr>
      <vt:lpstr>Diagnosis</vt:lpstr>
      <vt:lpstr>Bacterial Vaginosis Treatment</vt:lpstr>
      <vt:lpstr>Bacterial Vaginosis Treatment</vt:lpstr>
      <vt:lpstr>Bacterial Vaginosis Follow-up</vt:lpstr>
      <vt:lpstr>Screening Guidelines</vt:lpstr>
      <vt:lpstr>Chlamydia </vt:lpstr>
      <vt:lpstr>Chlamydia </vt:lpstr>
      <vt:lpstr>Gonorrhea</vt:lpstr>
      <vt:lpstr>Gonorrhea</vt:lpstr>
      <vt:lpstr>Chlamydia &amp; Gonorrhea</vt:lpstr>
      <vt:lpstr>Chlamydia &amp; Gonorrhea</vt:lpstr>
      <vt:lpstr>Chlamydia &amp; Gonorrhea </vt:lpstr>
      <vt:lpstr>Syphilis</vt:lpstr>
      <vt:lpstr>Syphilis</vt:lpstr>
      <vt:lpstr>Syphilis</vt:lpstr>
      <vt:lpstr>Syphilis</vt:lpstr>
      <vt:lpstr>Herpes</vt:lpstr>
      <vt:lpstr>Human Papillomavirus (HPV)</vt:lpstr>
      <vt:lpstr>Human Papillomavirus (HPV)</vt:lpstr>
      <vt:lpstr>Human Papillomavirus (HPV)</vt:lpstr>
      <vt:lpstr>Human Papillomavirus (HPV)</vt:lpstr>
      <vt:lpstr>Trichomoniasis </vt:lpstr>
      <vt:lpstr>HIV</vt:lpstr>
      <vt:lpstr>HIV</vt:lpstr>
      <vt:lpstr>HIV</vt:lpstr>
      <vt:lpstr>Pregnancy Considerations</vt:lpstr>
      <vt:lpstr>Risk Factors</vt:lpstr>
      <vt:lpstr>Chlamydia in Pregnancy</vt:lpstr>
      <vt:lpstr>Gonorrhea in Pregnancy</vt:lpstr>
      <vt:lpstr>Screening Guidelines</vt:lpstr>
      <vt:lpstr>Syphilis in Pregnancy</vt:lpstr>
      <vt:lpstr>Syphilis in Pregnancy</vt:lpstr>
      <vt:lpstr>Syphilis in Pregnancy</vt:lpstr>
      <vt:lpstr>Screening Guidelines: Syphilis</vt:lpstr>
      <vt:lpstr>Screening Guidelines: Herpes</vt:lpstr>
      <vt:lpstr>Screening Guidelines: HPV</vt:lpstr>
      <vt:lpstr>Screening Guidelines: HIV</vt:lpstr>
      <vt:lpstr>Questions</vt:lpstr>
      <vt:lpstr>Program Evaluation</vt:lpstr>
      <vt:lpstr>Continuing Medical Education</vt:lpstr>
      <vt:lpstr>Continuing Nursing Education</vt:lpstr>
      <vt:lpstr>MATEC Michigan</vt:lpstr>
      <vt:lpstr>References</vt:lpstr>
      <vt:lpstr>Speaker Resources</vt:lpstr>
      <vt:lpstr>MATEC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Balderas, Estela</dc:creator>
  <cp:lastModifiedBy>Judith Collins</cp:lastModifiedBy>
  <cp:revision>34</cp:revision>
  <cp:lastPrinted>2014-09-18T20:07:37Z</cp:lastPrinted>
  <dcterms:created xsi:type="dcterms:W3CDTF">2021-12-15T20:31:54Z</dcterms:created>
  <dcterms:modified xsi:type="dcterms:W3CDTF">2022-04-06T16:50:32Z</dcterms:modified>
</cp:coreProperties>
</file>