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2"/>
  </p:notesMasterIdLst>
  <p:handoutMasterIdLst>
    <p:handoutMasterId r:id="rId33"/>
  </p:handoutMasterIdLst>
  <p:sldIdLst>
    <p:sldId id="359" r:id="rId2"/>
    <p:sldId id="382" r:id="rId3"/>
    <p:sldId id="361" r:id="rId4"/>
    <p:sldId id="284" r:id="rId5"/>
    <p:sldId id="285" r:id="rId6"/>
    <p:sldId id="286" r:id="rId7"/>
    <p:sldId id="1594" r:id="rId8"/>
    <p:sldId id="459" r:id="rId9"/>
    <p:sldId id="461" r:id="rId10"/>
    <p:sldId id="453" r:id="rId11"/>
    <p:sldId id="463" r:id="rId12"/>
    <p:sldId id="455" r:id="rId13"/>
    <p:sldId id="456" r:id="rId14"/>
    <p:sldId id="457" r:id="rId15"/>
    <p:sldId id="469" r:id="rId16"/>
    <p:sldId id="275" r:id="rId17"/>
    <p:sldId id="276" r:id="rId18"/>
    <p:sldId id="1597" r:id="rId19"/>
    <p:sldId id="1598" r:id="rId20"/>
    <p:sldId id="1599" r:id="rId21"/>
    <p:sldId id="277" r:id="rId22"/>
    <p:sldId id="280" r:id="rId23"/>
    <p:sldId id="409" r:id="rId24"/>
    <p:sldId id="1540" r:id="rId25"/>
    <p:sldId id="1541" r:id="rId26"/>
    <p:sldId id="471" r:id="rId27"/>
    <p:sldId id="283" r:id="rId28"/>
    <p:sldId id="1596" r:id="rId29"/>
    <p:sldId id="1595" r:id="rId30"/>
    <p:sldId id="299" r:id="rId3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382"/>
            <p14:sldId id="361"/>
            <p14:sldId id="284"/>
            <p14:sldId id="285"/>
            <p14:sldId id="286"/>
            <p14:sldId id="1594"/>
            <p14:sldId id="459"/>
            <p14:sldId id="461"/>
            <p14:sldId id="453"/>
            <p14:sldId id="463"/>
            <p14:sldId id="455"/>
            <p14:sldId id="456"/>
            <p14:sldId id="457"/>
            <p14:sldId id="469"/>
            <p14:sldId id="275"/>
            <p14:sldId id="276"/>
            <p14:sldId id="1597"/>
            <p14:sldId id="1598"/>
            <p14:sldId id="1599"/>
            <p14:sldId id="277"/>
            <p14:sldId id="280"/>
            <p14:sldId id="409"/>
            <p14:sldId id="1540"/>
            <p14:sldId id="1541"/>
            <p14:sldId id="471"/>
            <p14:sldId id="283"/>
            <p14:sldId id="1596"/>
            <p14:sldId id="1595"/>
            <p14:sldId id="2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3878" autoAdjust="0"/>
  </p:normalViewPr>
  <p:slideViewPr>
    <p:cSldViewPr>
      <p:cViewPr varScale="1">
        <p:scale>
          <a:sx n="124" d="100"/>
          <a:sy n="124" d="100"/>
        </p:scale>
        <p:origin x="1544" y="16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6BAFCE-4A37-45C9-BB24-005E6C96D7E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4E7E3DA-25F8-436A-BED5-DBB80D666F99}">
      <dgm:prSet phldrT="[Text]" custT="1"/>
      <dgm:spPr/>
      <dgm:t>
        <a:bodyPr/>
        <a:lstStyle/>
        <a:p>
          <a:r>
            <a:rPr lang="en-US" sz="2800" dirty="0"/>
            <a:t>1,059,784 PWH 2019  </a:t>
          </a:r>
        </a:p>
      </dgm:t>
    </dgm:pt>
    <dgm:pt modelId="{452E9AE4-A31F-466B-BF6E-99040068376A}" type="parTrans" cxnId="{DA6E9356-AEEE-40AA-8D66-BCAD53873D76}">
      <dgm:prSet/>
      <dgm:spPr/>
      <dgm:t>
        <a:bodyPr/>
        <a:lstStyle/>
        <a:p>
          <a:endParaRPr lang="en-US"/>
        </a:p>
      </dgm:t>
    </dgm:pt>
    <dgm:pt modelId="{0CE9BB53-3676-46C9-A7FE-C420A69E9209}" type="sibTrans" cxnId="{DA6E9356-AEEE-40AA-8D66-BCAD53873D76}">
      <dgm:prSet/>
      <dgm:spPr/>
      <dgm:t>
        <a:bodyPr/>
        <a:lstStyle/>
        <a:p>
          <a:endParaRPr lang="en-US"/>
        </a:p>
      </dgm:t>
    </dgm:pt>
    <dgm:pt modelId="{7E4844DC-AE4F-4632-97EE-301A312C1B99}" type="pres">
      <dgm:prSet presAssocID="{1F6BAFCE-4A37-45C9-BB24-005E6C96D7E4}" presName="diagram" presStyleCnt="0">
        <dgm:presLayoutVars>
          <dgm:dir/>
          <dgm:resizeHandles val="exact"/>
        </dgm:presLayoutVars>
      </dgm:prSet>
      <dgm:spPr/>
    </dgm:pt>
    <dgm:pt modelId="{8F318D5A-371E-4C63-8700-978AA57E0D4C}" type="pres">
      <dgm:prSet presAssocID="{44E7E3DA-25F8-436A-BED5-DBB80D666F99}" presName="node" presStyleLbl="node1" presStyleIdx="0" presStyleCnt="1" custScaleX="174744" custScaleY="40951">
        <dgm:presLayoutVars>
          <dgm:bulletEnabled val="1"/>
        </dgm:presLayoutVars>
      </dgm:prSet>
      <dgm:spPr/>
    </dgm:pt>
  </dgm:ptLst>
  <dgm:cxnLst>
    <dgm:cxn modelId="{DA6E9356-AEEE-40AA-8D66-BCAD53873D76}" srcId="{1F6BAFCE-4A37-45C9-BB24-005E6C96D7E4}" destId="{44E7E3DA-25F8-436A-BED5-DBB80D666F99}" srcOrd="0" destOrd="0" parTransId="{452E9AE4-A31F-466B-BF6E-99040068376A}" sibTransId="{0CE9BB53-3676-46C9-A7FE-C420A69E9209}"/>
    <dgm:cxn modelId="{5A9FC8AC-5363-434E-9029-2299D5951DE6}" type="presOf" srcId="{1F6BAFCE-4A37-45C9-BB24-005E6C96D7E4}" destId="{7E4844DC-AE4F-4632-97EE-301A312C1B99}" srcOrd="0" destOrd="0" presId="urn:microsoft.com/office/officeart/2005/8/layout/default"/>
    <dgm:cxn modelId="{1D3EBEB8-514C-4F0F-953E-4B0D068E1635}" type="presOf" srcId="{44E7E3DA-25F8-436A-BED5-DBB80D666F99}" destId="{8F318D5A-371E-4C63-8700-978AA57E0D4C}" srcOrd="0" destOrd="0" presId="urn:microsoft.com/office/officeart/2005/8/layout/default"/>
    <dgm:cxn modelId="{013E7E69-7F24-4143-9731-6814C4E5F340}" type="presParOf" srcId="{7E4844DC-AE4F-4632-97EE-301A312C1B99}" destId="{8F318D5A-371E-4C63-8700-978AA57E0D4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12C1D8-0B5B-4EC0-8125-BE7119E4B7E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103E823-AE41-4531-8358-9999396422F4}">
      <dgm:prSet phldrT="[Text]"/>
      <dgm:spPr/>
      <dgm:t>
        <a:bodyPr/>
        <a:lstStyle/>
        <a:p>
          <a:r>
            <a:rPr lang="en-US" dirty="0"/>
            <a:t>25%</a:t>
          </a:r>
        </a:p>
      </dgm:t>
    </dgm:pt>
    <dgm:pt modelId="{001E8155-259D-44F4-A43F-28D258267ADA}" type="parTrans" cxnId="{DC076F7C-68DD-4E5E-81EF-C82F235FFE29}">
      <dgm:prSet/>
      <dgm:spPr/>
      <dgm:t>
        <a:bodyPr/>
        <a:lstStyle/>
        <a:p>
          <a:endParaRPr lang="en-US"/>
        </a:p>
      </dgm:t>
    </dgm:pt>
    <dgm:pt modelId="{8237102E-76DA-42FD-98D3-9345A8AB4525}" type="sibTrans" cxnId="{DC076F7C-68DD-4E5E-81EF-C82F235FFE29}">
      <dgm:prSet/>
      <dgm:spPr/>
      <dgm:t>
        <a:bodyPr/>
        <a:lstStyle/>
        <a:p>
          <a:endParaRPr lang="en-US"/>
        </a:p>
      </dgm:t>
    </dgm:pt>
    <dgm:pt modelId="{A7FC19E9-5488-4B34-BCFE-55F8442A4E87}">
      <dgm:prSet phldrT="[Text]"/>
      <dgm:spPr/>
      <dgm:t>
        <a:bodyPr/>
        <a:lstStyle/>
        <a:p>
          <a:r>
            <a:rPr lang="en-US" dirty="0"/>
            <a:t>Without ART</a:t>
          </a:r>
        </a:p>
      </dgm:t>
    </dgm:pt>
    <dgm:pt modelId="{FD17A7E2-FF7A-402D-949C-A71613088C9C}" type="parTrans" cxnId="{E37D34FD-5114-4AE6-81F2-3BB1FE11FFC0}">
      <dgm:prSet/>
      <dgm:spPr/>
      <dgm:t>
        <a:bodyPr/>
        <a:lstStyle/>
        <a:p>
          <a:endParaRPr lang="en-US"/>
        </a:p>
      </dgm:t>
    </dgm:pt>
    <dgm:pt modelId="{1AFF32A1-0205-4B49-BAE3-D4FB2FDC775D}" type="sibTrans" cxnId="{E37D34FD-5114-4AE6-81F2-3BB1FE11FFC0}">
      <dgm:prSet/>
      <dgm:spPr/>
      <dgm:t>
        <a:bodyPr/>
        <a:lstStyle/>
        <a:p>
          <a:endParaRPr lang="en-US"/>
        </a:p>
      </dgm:t>
    </dgm:pt>
    <dgm:pt modelId="{EA089286-7D01-4C9F-A023-90AA9C0B3244}">
      <dgm:prSet phldrT="[Text]"/>
      <dgm:spPr/>
      <dgm:t>
        <a:bodyPr/>
        <a:lstStyle/>
        <a:p>
          <a:r>
            <a:rPr lang="en-US" dirty="0"/>
            <a:t>40% if breastfeeding off ART</a:t>
          </a:r>
        </a:p>
      </dgm:t>
    </dgm:pt>
    <dgm:pt modelId="{5E165154-C464-4069-B86C-CFED4172B119}" type="parTrans" cxnId="{8FD59D5F-8F08-4A1C-A3C2-E872BE585EEB}">
      <dgm:prSet/>
      <dgm:spPr/>
      <dgm:t>
        <a:bodyPr/>
        <a:lstStyle/>
        <a:p>
          <a:endParaRPr lang="en-US"/>
        </a:p>
      </dgm:t>
    </dgm:pt>
    <dgm:pt modelId="{A27FEE38-6384-420C-B8FA-F0FB4BC366C9}" type="sibTrans" cxnId="{8FD59D5F-8F08-4A1C-A3C2-E872BE585EEB}">
      <dgm:prSet/>
      <dgm:spPr/>
      <dgm:t>
        <a:bodyPr/>
        <a:lstStyle/>
        <a:p>
          <a:endParaRPr lang="en-US"/>
        </a:p>
      </dgm:t>
    </dgm:pt>
    <dgm:pt modelId="{53AB823A-DE0A-40D6-9FA3-8F3E439843C1}">
      <dgm:prSet phldrT="[Text]"/>
      <dgm:spPr/>
      <dgm:t>
        <a:bodyPr/>
        <a:lstStyle/>
        <a:p>
          <a:r>
            <a:rPr lang="en-US" dirty="0"/>
            <a:t>&lt;1%</a:t>
          </a:r>
        </a:p>
      </dgm:t>
    </dgm:pt>
    <dgm:pt modelId="{AFA1BE55-A9ED-4CBC-9E80-0BFD86E196AD}" type="parTrans" cxnId="{5DE97685-BA49-4091-8088-F698E70117B4}">
      <dgm:prSet/>
      <dgm:spPr/>
      <dgm:t>
        <a:bodyPr/>
        <a:lstStyle/>
        <a:p>
          <a:endParaRPr lang="en-US"/>
        </a:p>
      </dgm:t>
    </dgm:pt>
    <dgm:pt modelId="{D261CAA7-FEFF-4D38-BDA7-5B3A8BAF34DE}" type="sibTrans" cxnId="{5DE97685-BA49-4091-8088-F698E70117B4}">
      <dgm:prSet/>
      <dgm:spPr/>
      <dgm:t>
        <a:bodyPr/>
        <a:lstStyle/>
        <a:p>
          <a:endParaRPr lang="en-US"/>
        </a:p>
      </dgm:t>
    </dgm:pt>
    <dgm:pt modelId="{3AB16253-0908-4719-AB50-5C7B3226DE90}">
      <dgm:prSet phldrT="[Text]"/>
      <dgm:spPr/>
      <dgm:t>
        <a:bodyPr/>
        <a:lstStyle/>
        <a:p>
          <a:r>
            <a:rPr lang="en-US" dirty="0"/>
            <a:t>Birthing parent takes perinatal ART</a:t>
          </a:r>
        </a:p>
      </dgm:t>
    </dgm:pt>
    <dgm:pt modelId="{4B87A971-0373-41AE-8FA5-5BD71E201DE9}" type="parTrans" cxnId="{4DD6C297-C600-405F-94D8-36362EEA24C5}">
      <dgm:prSet/>
      <dgm:spPr/>
      <dgm:t>
        <a:bodyPr/>
        <a:lstStyle/>
        <a:p>
          <a:endParaRPr lang="en-US"/>
        </a:p>
      </dgm:t>
    </dgm:pt>
    <dgm:pt modelId="{2862EC26-27DE-4717-A98A-E5E4E2931EE5}" type="sibTrans" cxnId="{4DD6C297-C600-405F-94D8-36362EEA24C5}">
      <dgm:prSet/>
      <dgm:spPr/>
      <dgm:t>
        <a:bodyPr/>
        <a:lstStyle/>
        <a:p>
          <a:endParaRPr lang="en-US"/>
        </a:p>
      </dgm:t>
    </dgm:pt>
    <dgm:pt modelId="{CA39420C-08C6-4053-92B7-1BF1B6704E94}">
      <dgm:prSet phldrT="[Text]"/>
      <dgm:spPr/>
      <dgm:t>
        <a:bodyPr/>
        <a:lstStyle/>
        <a:p>
          <a:r>
            <a:rPr lang="en-US" dirty="0"/>
            <a:t>Labor ART +/- IV zidovudine (AZT)</a:t>
          </a:r>
        </a:p>
      </dgm:t>
    </dgm:pt>
    <dgm:pt modelId="{7FAB131E-5DE6-4C37-81E1-76F348D7232E}" type="parTrans" cxnId="{9D421767-F3E4-4544-B666-8CC4401E30B2}">
      <dgm:prSet/>
      <dgm:spPr/>
      <dgm:t>
        <a:bodyPr/>
        <a:lstStyle/>
        <a:p>
          <a:endParaRPr lang="en-US"/>
        </a:p>
      </dgm:t>
    </dgm:pt>
    <dgm:pt modelId="{55B1EF30-EDA6-47A3-A54A-707EDE3C1278}" type="sibTrans" cxnId="{9D421767-F3E4-4544-B666-8CC4401E30B2}">
      <dgm:prSet/>
      <dgm:spPr/>
      <dgm:t>
        <a:bodyPr/>
        <a:lstStyle/>
        <a:p>
          <a:endParaRPr lang="en-US"/>
        </a:p>
      </dgm:t>
    </dgm:pt>
    <dgm:pt modelId="{2C0D229D-275D-412F-BDE2-AD1FC9E15F50}">
      <dgm:prSet phldrT="[Text]"/>
      <dgm:spPr/>
      <dgm:t>
        <a:bodyPr/>
        <a:lstStyle/>
        <a:p>
          <a:r>
            <a:rPr lang="en-US" dirty="0"/>
            <a:t>Neonate oral zidovudine (AZT)</a:t>
          </a:r>
        </a:p>
      </dgm:t>
    </dgm:pt>
    <dgm:pt modelId="{DFD05CD3-C6FE-4746-B27F-C7EB86282021}" type="parTrans" cxnId="{D1727AF9-D171-4D4E-9724-6FE04053B21A}">
      <dgm:prSet/>
      <dgm:spPr/>
      <dgm:t>
        <a:bodyPr/>
        <a:lstStyle/>
        <a:p>
          <a:endParaRPr lang="en-US"/>
        </a:p>
      </dgm:t>
    </dgm:pt>
    <dgm:pt modelId="{D453A7A2-EA4D-4EC0-BBCB-C9FF13275547}" type="sibTrans" cxnId="{D1727AF9-D171-4D4E-9724-6FE04053B21A}">
      <dgm:prSet/>
      <dgm:spPr/>
      <dgm:t>
        <a:bodyPr/>
        <a:lstStyle/>
        <a:p>
          <a:endParaRPr lang="en-US"/>
        </a:p>
      </dgm:t>
    </dgm:pt>
    <dgm:pt modelId="{814CE8BD-7744-4F39-8DB9-C4B68AAE551F}" type="pres">
      <dgm:prSet presAssocID="{B512C1D8-0B5B-4EC0-8125-BE7119E4B7E6}" presName="Name0" presStyleCnt="0">
        <dgm:presLayoutVars>
          <dgm:dir/>
          <dgm:animLvl val="lvl"/>
          <dgm:resizeHandles/>
        </dgm:presLayoutVars>
      </dgm:prSet>
      <dgm:spPr/>
    </dgm:pt>
    <dgm:pt modelId="{D2ACB1B4-30C9-46B7-A8B4-19DB99FC97B0}" type="pres">
      <dgm:prSet presAssocID="{4103E823-AE41-4531-8358-9999396422F4}" presName="linNode" presStyleCnt="0"/>
      <dgm:spPr/>
    </dgm:pt>
    <dgm:pt modelId="{62EA91B2-1DAF-4524-B146-CDD0D33BD9ED}" type="pres">
      <dgm:prSet presAssocID="{4103E823-AE41-4531-8358-9999396422F4}" presName="parentShp" presStyleLbl="node1" presStyleIdx="0" presStyleCnt="2">
        <dgm:presLayoutVars>
          <dgm:bulletEnabled val="1"/>
        </dgm:presLayoutVars>
      </dgm:prSet>
      <dgm:spPr/>
    </dgm:pt>
    <dgm:pt modelId="{2DD4F139-B43C-4DC5-B662-2E452B6A49A9}" type="pres">
      <dgm:prSet presAssocID="{4103E823-AE41-4531-8358-9999396422F4}" presName="childShp" presStyleLbl="bgAccFollowNode1" presStyleIdx="0" presStyleCnt="2">
        <dgm:presLayoutVars>
          <dgm:bulletEnabled val="1"/>
        </dgm:presLayoutVars>
      </dgm:prSet>
      <dgm:spPr/>
    </dgm:pt>
    <dgm:pt modelId="{9A673443-9F8D-43A1-BD58-2B6B15EF7BC5}" type="pres">
      <dgm:prSet presAssocID="{8237102E-76DA-42FD-98D3-9345A8AB4525}" presName="spacing" presStyleCnt="0"/>
      <dgm:spPr/>
    </dgm:pt>
    <dgm:pt modelId="{3F713D3C-BB60-4B6B-A360-D55B75224400}" type="pres">
      <dgm:prSet presAssocID="{53AB823A-DE0A-40D6-9FA3-8F3E439843C1}" presName="linNode" presStyleCnt="0"/>
      <dgm:spPr/>
    </dgm:pt>
    <dgm:pt modelId="{9E657183-784B-403C-9722-A6AE3B826D3E}" type="pres">
      <dgm:prSet presAssocID="{53AB823A-DE0A-40D6-9FA3-8F3E439843C1}" presName="parentShp" presStyleLbl="node1" presStyleIdx="1" presStyleCnt="2">
        <dgm:presLayoutVars>
          <dgm:bulletEnabled val="1"/>
        </dgm:presLayoutVars>
      </dgm:prSet>
      <dgm:spPr/>
    </dgm:pt>
    <dgm:pt modelId="{662DD111-09C2-4A39-A878-7D3EE5C38383}" type="pres">
      <dgm:prSet presAssocID="{53AB823A-DE0A-40D6-9FA3-8F3E439843C1}" presName="childShp" presStyleLbl="bgAccFollowNode1" presStyleIdx="1" presStyleCnt="2">
        <dgm:presLayoutVars>
          <dgm:bulletEnabled val="1"/>
        </dgm:presLayoutVars>
      </dgm:prSet>
      <dgm:spPr/>
    </dgm:pt>
  </dgm:ptLst>
  <dgm:cxnLst>
    <dgm:cxn modelId="{13EAEB2E-118B-44D2-8931-D2822152FC8A}" type="presOf" srcId="{4103E823-AE41-4531-8358-9999396422F4}" destId="{62EA91B2-1DAF-4524-B146-CDD0D33BD9ED}" srcOrd="0" destOrd="0" presId="urn:microsoft.com/office/officeart/2005/8/layout/vList6"/>
    <dgm:cxn modelId="{50D36036-FDA3-4DB8-BE06-5FA31D477B13}" type="presOf" srcId="{B512C1D8-0B5B-4EC0-8125-BE7119E4B7E6}" destId="{814CE8BD-7744-4F39-8DB9-C4B68AAE551F}" srcOrd="0" destOrd="0" presId="urn:microsoft.com/office/officeart/2005/8/layout/vList6"/>
    <dgm:cxn modelId="{7AAA655E-6E2A-43CB-852C-D3F2073AC7F0}" type="presOf" srcId="{EA089286-7D01-4C9F-A023-90AA9C0B3244}" destId="{2DD4F139-B43C-4DC5-B662-2E452B6A49A9}" srcOrd="0" destOrd="1" presId="urn:microsoft.com/office/officeart/2005/8/layout/vList6"/>
    <dgm:cxn modelId="{8FD59D5F-8F08-4A1C-A3C2-E872BE585EEB}" srcId="{4103E823-AE41-4531-8358-9999396422F4}" destId="{EA089286-7D01-4C9F-A023-90AA9C0B3244}" srcOrd="1" destOrd="0" parTransId="{5E165154-C464-4069-B86C-CFED4172B119}" sibTransId="{A27FEE38-6384-420C-B8FA-F0FB4BC366C9}"/>
    <dgm:cxn modelId="{9D421767-F3E4-4544-B666-8CC4401E30B2}" srcId="{53AB823A-DE0A-40D6-9FA3-8F3E439843C1}" destId="{CA39420C-08C6-4053-92B7-1BF1B6704E94}" srcOrd="1" destOrd="0" parTransId="{7FAB131E-5DE6-4C37-81E1-76F348D7232E}" sibTransId="{55B1EF30-EDA6-47A3-A54A-707EDE3C1278}"/>
    <dgm:cxn modelId="{F625A879-5284-49A7-994A-1ACB2647410C}" type="presOf" srcId="{53AB823A-DE0A-40D6-9FA3-8F3E439843C1}" destId="{9E657183-784B-403C-9722-A6AE3B826D3E}" srcOrd="0" destOrd="0" presId="urn:microsoft.com/office/officeart/2005/8/layout/vList6"/>
    <dgm:cxn modelId="{DC076F7C-68DD-4E5E-81EF-C82F235FFE29}" srcId="{B512C1D8-0B5B-4EC0-8125-BE7119E4B7E6}" destId="{4103E823-AE41-4531-8358-9999396422F4}" srcOrd="0" destOrd="0" parTransId="{001E8155-259D-44F4-A43F-28D258267ADA}" sibTransId="{8237102E-76DA-42FD-98D3-9345A8AB4525}"/>
    <dgm:cxn modelId="{5DE97685-BA49-4091-8088-F698E70117B4}" srcId="{B512C1D8-0B5B-4EC0-8125-BE7119E4B7E6}" destId="{53AB823A-DE0A-40D6-9FA3-8F3E439843C1}" srcOrd="1" destOrd="0" parTransId="{AFA1BE55-A9ED-4CBC-9E80-0BFD86E196AD}" sibTransId="{D261CAA7-FEFF-4D38-BDA7-5B3A8BAF34DE}"/>
    <dgm:cxn modelId="{4DD6C297-C600-405F-94D8-36362EEA24C5}" srcId="{53AB823A-DE0A-40D6-9FA3-8F3E439843C1}" destId="{3AB16253-0908-4719-AB50-5C7B3226DE90}" srcOrd="0" destOrd="0" parTransId="{4B87A971-0373-41AE-8FA5-5BD71E201DE9}" sibTransId="{2862EC26-27DE-4717-A98A-E5E4E2931EE5}"/>
    <dgm:cxn modelId="{793B45A7-BAB0-4BFA-9443-D62679D91878}" type="presOf" srcId="{CA39420C-08C6-4053-92B7-1BF1B6704E94}" destId="{662DD111-09C2-4A39-A878-7D3EE5C38383}" srcOrd="0" destOrd="1" presId="urn:microsoft.com/office/officeart/2005/8/layout/vList6"/>
    <dgm:cxn modelId="{CBC702AE-8947-4640-8102-6FDB9756686E}" type="presOf" srcId="{A7FC19E9-5488-4B34-BCFE-55F8442A4E87}" destId="{2DD4F139-B43C-4DC5-B662-2E452B6A49A9}" srcOrd="0" destOrd="0" presId="urn:microsoft.com/office/officeart/2005/8/layout/vList6"/>
    <dgm:cxn modelId="{40C03AB3-C44A-4455-8A46-1B08F47AA9DD}" type="presOf" srcId="{2C0D229D-275D-412F-BDE2-AD1FC9E15F50}" destId="{662DD111-09C2-4A39-A878-7D3EE5C38383}" srcOrd="0" destOrd="2" presId="urn:microsoft.com/office/officeart/2005/8/layout/vList6"/>
    <dgm:cxn modelId="{EB6BA5BF-7535-4772-8245-5522C1AC1524}" type="presOf" srcId="{3AB16253-0908-4719-AB50-5C7B3226DE90}" destId="{662DD111-09C2-4A39-A878-7D3EE5C38383}" srcOrd="0" destOrd="0" presId="urn:microsoft.com/office/officeart/2005/8/layout/vList6"/>
    <dgm:cxn modelId="{D1727AF9-D171-4D4E-9724-6FE04053B21A}" srcId="{53AB823A-DE0A-40D6-9FA3-8F3E439843C1}" destId="{2C0D229D-275D-412F-BDE2-AD1FC9E15F50}" srcOrd="2" destOrd="0" parTransId="{DFD05CD3-C6FE-4746-B27F-C7EB86282021}" sibTransId="{D453A7A2-EA4D-4EC0-BBCB-C9FF13275547}"/>
    <dgm:cxn modelId="{E37D34FD-5114-4AE6-81F2-3BB1FE11FFC0}" srcId="{4103E823-AE41-4531-8358-9999396422F4}" destId="{A7FC19E9-5488-4B34-BCFE-55F8442A4E87}" srcOrd="0" destOrd="0" parTransId="{FD17A7E2-FF7A-402D-949C-A71613088C9C}" sibTransId="{1AFF32A1-0205-4B49-BAE3-D4FB2FDC775D}"/>
    <dgm:cxn modelId="{665B414F-2FDF-4D05-B6B7-C45622E8E101}" type="presParOf" srcId="{814CE8BD-7744-4F39-8DB9-C4B68AAE551F}" destId="{D2ACB1B4-30C9-46B7-A8B4-19DB99FC97B0}" srcOrd="0" destOrd="0" presId="urn:microsoft.com/office/officeart/2005/8/layout/vList6"/>
    <dgm:cxn modelId="{38B1DB8F-1029-4665-9A74-2D704CEFB399}" type="presParOf" srcId="{D2ACB1B4-30C9-46B7-A8B4-19DB99FC97B0}" destId="{62EA91B2-1DAF-4524-B146-CDD0D33BD9ED}" srcOrd="0" destOrd="0" presId="urn:microsoft.com/office/officeart/2005/8/layout/vList6"/>
    <dgm:cxn modelId="{818545FF-939E-4A09-9DFF-64958E265092}" type="presParOf" srcId="{D2ACB1B4-30C9-46B7-A8B4-19DB99FC97B0}" destId="{2DD4F139-B43C-4DC5-B662-2E452B6A49A9}" srcOrd="1" destOrd="0" presId="urn:microsoft.com/office/officeart/2005/8/layout/vList6"/>
    <dgm:cxn modelId="{2587296D-4A74-4D45-A5F6-45B252DDAF7C}" type="presParOf" srcId="{814CE8BD-7744-4F39-8DB9-C4B68AAE551F}" destId="{9A673443-9F8D-43A1-BD58-2B6B15EF7BC5}" srcOrd="1" destOrd="0" presId="urn:microsoft.com/office/officeart/2005/8/layout/vList6"/>
    <dgm:cxn modelId="{314D1029-E595-470A-86F5-4A7B4B4BC27D}" type="presParOf" srcId="{814CE8BD-7744-4F39-8DB9-C4B68AAE551F}" destId="{3F713D3C-BB60-4B6B-A360-D55B75224400}" srcOrd="2" destOrd="0" presId="urn:microsoft.com/office/officeart/2005/8/layout/vList6"/>
    <dgm:cxn modelId="{C7DBF178-77CF-4636-BD03-D50744F32795}" type="presParOf" srcId="{3F713D3C-BB60-4B6B-A360-D55B75224400}" destId="{9E657183-784B-403C-9722-A6AE3B826D3E}" srcOrd="0" destOrd="0" presId="urn:microsoft.com/office/officeart/2005/8/layout/vList6"/>
    <dgm:cxn modelId="{4152DC32-4E54-49AC-8D8F-F28DE6D03633}" type="presParOf" srcId="{3F713D3C-BB60-4B6B-A360-D55B75224400}" destId="{662DD111-09C2-4A39-A878-7D3EE5C383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18D5A-371E-4C63-8700-978AA57E0D4C}">
      <dsp:nvSpPr>
        <dsp:cNvPr id="0" name=""/>
        <dsp:cNvSpPr/>
      </dsp:nvSpPr>
      <dsp:spPr>
        <a:xfrm>
          <a:off x="0" y="371536"/>
          <a:ext cx="3657599" cy="5142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1,059,784 PWH 2019  </a:t>
          </a:r>
        </a:p>
      </dsp:txBody>
      <dsp:txXfrm>
        <a:off x="0" y="371536"/>
        <a:ext cx="3657599" cy="514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4F139-B43C-4DC5-B662-2E452B6A49A9}">
      <dsp:nvSpPr>
        <dsp:cNvPr id="0" name=""/>
        <dsp:cNvSpPr/>
      </dsp:nvSpPr>
      <dsp:spPr>
        <a:xfrm>
          <a:off x="3143249" y="371"/>
          <a:ext cx="4714875" cy="145031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Without ART</a:t>
          </a:r>
        </a:p>
        <a:p>
          <a:pPr marL="171450" lvl="1" indent="-171450" algn="l" defTabSz="844550">
            <a:lnSpc>
              <a:spcPct val="90000"/>
            </a:lnSpc>
            <a:spcBef>
              <a:spcPct val="0"/>
            </a:spcBef>
            <a:spcAft>
              <a:spcPct val="15000"/>
            </a:spcAft>
            <a:buChar char="•"/>
          </a:pPr>
          <a:r>
            <a:rPr lang="en-US" sz="1900" kern="1200" dirty="0"/>
            <a:t>40% if breastfeeding off ART</a:t>
          </a:r>
        </a:p>
      </dsp:txBody>
      <dsp:txXfrm>
        <a:off x="3143249" y="181661"/>
        <a:ext cx="4171006" cy="1087738"/>
      </dsp:txXfrm>
    </dsp:sp>
    <dsp:sp modelId="{62EA91B2-1DAF-4524-B146-CDD0D33BD9ED}">
      <dsp:nvSpPr>
        <dsp:cNvPr id="0" name=""/>
        <dsp:cNvSpPr/>
      </dsp:nvSpPr>
      <dsp:spPr>
        <a:xfrm>
          <a:off x="0" y="371"/>
          <a:ext cx="3143250" cy="14503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25%</a:t>
          </a:r>
        </a:p>
      </dsp:txBody>
      <dsp:txXfrm>
        <a:off x="70799" y="71170"/>
        <a:ext cx="3001652" cy="1308720"/>
      </dsp:txXfrm>
    </dsp:sp>
    <dsp:sp modelId="{662DD111-09C2-4A39-A878-7D3EE5C38383}">
      <dsp:nvSpPr>
        <dsp:cNvPr id="0" name=""/>
        <dsp:cNvSpPr/>
      </dsp:nvSpPr>
      <dsp:spPr>
        <a:xfrm>
          <a:off x="3143249" y="1595722"/>
          <a:ext cx="4714875" cy="145031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Birthing parent takes perinatal ART</a:t>
          </a:r>
        </a:p>
        <a:p>
          <a:pPr marL="171450" lvl="1" indent="-171450" algn="l" defTabSz="844550">
            <a:lnSpc>
              <a:spcPct val="90000"/>
            </a:lnSpc>
            <a:spcBef>
              <a:spcPct val="0"/>
            </a:spcBef>
            <a:spcAft>
              <a:spcPct val="15000"/>
            </a:spcAft>
            <a:buChar char="•"/>
          </a:pPr>
          <a:r>
            <a:rPr lang="en-US" sz="1900" kern="1200" dirty="0"/>
            <a:t>Labor ART +/- IV zidovudine (AZT)</a:t>
          </a:r>
        </a:p>
        <a:p>
          <a:pPr marL="171450" lvl="1" indent="-171450" algn="l" defTabSz="844550">
            <a:lnSpc>
              <a:spcPct val="90000"/>
            </a:lnSpc>
            <a:spcBef>
              <a:spcPct val="0"/>
            </a:spcBef>
            <a:spcAft>
              <a:spcPct val="15000"/>
            </a:spcAft>
            <a:buChar char="•"/>
          </a:pPr>
          <a:r>
            <a:rPr lang="en-US" sz="1900" kern="1200" dirty="0"/>
            <a:t>Neonate oral zidovudine (AZT)</a:t>
          </a:r>
        </a:p>
      </dsp:txBody>
      <dsp:txXfrm>
        <a:off x="3143249" y="1777012"/>
        <a:ext cx="4171006" cy="1087738"/>
      </dsp:txXfrm>
    </dsp:sp>
    <dsp:sp modelId="{9E657183-784B-403C-9722-A6AE3B826D3E}">
      <dsp:nvSpPr>
        <dsp:cNvPr id="0" name=""/>
        <dsp:cNvSpPr/>
      </dsp:nvSpPr>
      <dsp:spPr>
        <a:xfrm>
          <a:off x="0" y="1595722"/>
          <a:ext cx="3143250" cy="14503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&lt;1%</a:t>
          </a:r>
        </a:p>
      </dsp:txBody>
      <dsp:txXfrm>
        <a:off x="70799" y="1666521"/>
        <a:ext cx="3001652" cy="13087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2/10/22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2/10/22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lere.com/za/en/product-details/determine-1-2-ag-ab-combo.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journals.plos.org/plosone/article?id=10.1371/journal.pone.0018294"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doi.org/10.1371/journal.pone.0018294.g004"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journals.plos.org/plosone/article?id=10.1371/journal.pone.0018294"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doi.org/10.1371/journal.pone.0018294.g00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mmwr/volumes/68/wr/pdfs/mm6827-H.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hiv/library/slideSets/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spreventiveservicestaskforce.org/uspstf/document/RecommendationStatementFinal/prevention-of-human-immunodeficiency-virus-hiv-infection-pre-exposure-prophylaxi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Version date_12 2021</a:t>
            </a:r>
          </a:p>
          <a:p>
            <a:r>
              <a:rPr lang="en-US" dirty="0"/>
              <a:t>Target audience: </a:t>
            </a:r>
          </a:p>
          <a:p>
            <a:pPr marL="171450" indent="-171450">
              <a:buFont typeface="Arial" panose="020B0604020202020204" pitchFamily="34" charset="0"/>
              <a:buChar char="•"/>
            </a:pPr>
            <a:r>
              <a:rPr lang="en-US" dirty="0"/>
              <a:t>Outreach testers</a:t>
            </a:r>
          </a:p>
          <a:p>
            <a:pPr marL="171450" indent="-171450">
              <a:buFont typeface="Arial" panose="020B0604020202020204" pitchFamily="34" charset="0"/>
              <a:buChar char="•"/>
            </a:pPr>
            <a:r>
              <a:rPr lang="en-US" dirty="0" err="1"/>
              <a:t>PrEP</a:t>
            </a:r>
            <a:r>
              <a:rPr lang="en-US" dirty="0"/>
              <a:t> navigators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Case managers</a:t>
            </a:r>
          </a:p>
          <a:p>
            <a:pPr marL="171450" indent="-171450">
              <a:buFont typeface="Arial" panose="020B0604020202020204" pitchFamily="34" charset="0"/>
              <a:buChar char="•"/>
            </a:pPr>
            <a:r>
              <a:rPr lang="en-US" dirty="0"/>
              <a:t>Medical assistants</a:t>
            </a:r>
          </a:p>
          <a:p>
            <a:pPr marL="171450" indent="-171450">
              <a:buFont typeface="Arial" panose="020B0604020202020204" pitchFamily="34" charset="0"/>
              <a:buChar char="•"/>
            </a:pPr>
            <a:r>
              <a:rPr lang="en-US" dirty="0"/>
              <a:t>Nurses</a:t>
            </a:r>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HIV Screening is Important for Prevention</a:t>
            </a:r>
          </a:p>
          <a:p>
            <a:r>
              <a:rPr lang="en-US" dirty="0"/>
              <a:t>Knowing they have HIV allows people to</a:t>
            </a:r>
          </a:p>
          <a:p>
            <a:pPr lvl="1"/>
            <a:r>
              <a:rPr lang="en-US" dirty="0"/>
              <a:t>Protect others from becoming infected</a:t>
            </a:r>
          </a:p>
          <a:p>
            <a:pPr lvl="1"/>
            <a:r>
              <a:rPr lang="en-US" dirty="0"/>
              <a:t>Make safer decisions about sex, needle use, &amp; their health care</a:t>
            </a:r>
          </a:p>
          <a:p>
            <a:r>
              <a:rPr lang="en-US" dirty="0"/>
              <a:t>PWH who know their status avoid behaviors that spread infection</a:t>
            </a:r>
          </a:p>
          <a:p>
            <a:r>
              <a:rPr lang="en-US" dirty="0"/>
              <a:t>Those at high risk but test negative can utilize prevention strategies </a:t>
            </a:r>
          </a:p>
          <a:p>
            <a:r>
              <a:rPr lang="en-US" sz="1200" dirty="0">
                <a:solidFill>
                  <a:schemeClr val="bg1"/>
                </a:solidFill>
              </a:rPr>
              <a:t>Coates, et al </a:t>
            </a:r>
            <a:r>
              <a:rPr lang="en-US" sz="1200" u="sng" dirty="0">
                <a:solidFill>
                  <a:schemeClr val="bg1"/>
                </a:solidFill>
              </a:rPr>
              <a:t>JAMA</a:t>
            </a:r>
            <a:r>
              <a:rPr lang="en-US" sz="1200" dirty="0">
                <a:solidFill>
                  <a:schemeClr val="bg1"/>
                </a:solidFill>
              </a:rPr>
              <a:t> 1987;258:1889. Doll et al. </a:t>
            </a:r>
            <a:r>
              <a:rPr lang="en-US" sz="1200" u="sng" dirty="0">
                <a:solidFill>
                  <a:schemeClr val="bg1"/>
                </a:solidFill>
              </a:rPr>
              <a:t>Health Psychol </a:t>
            </a:r>
            <a:r>
              <a:rPr lang="en-US" sz="1200" dirty="0">
                <a:solidFill>
                  <a:schemeClr val="bg1"/>
                </a:solidFill>
              </a:rPr>
              <a:t>1990;9:253-65. Fox, et al. </a:t>
            </a:r>
            <a:r>
              <a:rPr lang="en-US" sz="1200" u="sng" dirty="0">
                <a:solidFill>
                  <a:schemeClr val="bg1"/>
                </a:solidFill>
              </a:rPr>
              <a:t>AIDS</a:t>
            </a:r>
            <a:r>
              <a:rPr lang="en-US" sz="1200" dirty="0">
                <a:solidFill>
                  <a:schemeClr val="bg1"/>
                </a:solidFill>
              </a:rPr>
              <a:t> 1987;1:241-6. Gibson, et al. </a:t>
            </a:r>
            <a:r>
              <a:rPr lang="en-US" sz="1200" u="sng" dirty="0">
                <a:solidFill>
                  <a:schemeClr val="bg1"/>
                </a:solidFill>
              </a:rPr>
              <a:t>AIDS and Behavior </a:t>
            </a:r>
            <a:r>
              <a:rPr lang="en-US" sz="1200" dirty="0">
                <a:solidFill>
                  <a:schemeClr val="bg1"/>
                </a:solidFill>
              </a:rPr>
              <a:t>1999;3:3-12. </a:t>
            </a:r>
            <a:r>
              <a:rPr lang="en-US" sz="1200" dirty="0" err="1">
                <a:solidFill>
                  <a:schemeClr val="bg1"/>
                </a:solidFill>
              </a:rPr>
              <a:t>Rietmeijer</a:t>
            </a:r>
            <a:r>
              <a:rPr lang="en-US" sz="1200" dirty="0">
                <a:solidFill>
                  <a:schemeClr val="bg1"/>
                </a:solidFill>
              </a:rPr>
              <a:t>, et al. </a:t>
            </a:r>
            <a:r>
              <a:rPr lang="en-US" sz="1200" u="sng" dirty="0">
                <a:solidFill>
                  <a:schemeClr val="bg1"/>
                </a:solidFill>
              </a:rPr>
              <a:t>AIDS</a:t>
            </a:r>
            <a:r>
              <a:rPr lang="en-US" sz="1200" dirty="0">
                <a:solidFill>
                  <a:schemeClr val="bg1"/>
                </a:solidFill>
              </a:rPr>
              <a:t> 1996; 10:291-8. van </a:t>
            </a:r>
            <a:r>
              <a:rPr lang="en-US" sz="1200" dirty="0" err="1">
                <a:solidFill>
                  <a:schemeClr val="bg1"/>
                </a:solidFill>
              </a:rPr>
              <a:t>Griensven</a:t>
            </a:r>
            <a:r>
              <a:rPr lang="en-US" sz="1200" dirty="0">
                <a:solidFill>
                  <a:schemeClr val="bg1"/>
                </a:solidFill>
              </a:rPr>
              <a:t> et al. </a:t>
            </a:r>
            <a:r>
              <a:rPr lang="en-US" sz="1200" u="sng" dirty="0">
                <a:solidFill>
                  <a:schemeClr val="bg1"/>
                </a:solidFill>
              </a:rPr>
              <a:t>Am J Epidemiol </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dirty="0"/>
          </a:p>
        </p:txBody>
      </p:sp>
    </p:spTree>
    <p:extLst>
      <p:ext uri="{BB962C8B-B14F-4D97-AF65-F5344CB8AC3E}">
        <p14:creationId xmlns:p14="http://schemas.microsoft.com/office/powerpoint/2010/main" val="425248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Status neutral approach.</a:t>
            </a:r>
          </a:p>
          <a:p>
            <a:r>
              <a:rPr lang="en-US" dirty="0"/>
              <a:t>Screen all patients for HIV and all those with history sexual activity for STIs.</a:t>
            </a:r>
          </a:p>
          <a:p>
            <a:r>
              <a:rPr lang="en-US" dirty="0"/>
              <a:t>Inform all patients about HIV transmission risk – for their own use, to help spread reliable information to communities, to reduce spread of misinformation, to reduce stigma</a:t>
            </a:r>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dirty="0"/>
          </a:p>
        </p:txBody>
      </p:sp>
    </p:spTree>
    <p:extLst>
      <p:ext uri="{BB962C8B-B14F-4D97-AF65-F5344CB8AC3E}">
        <p14:creationId xmlns:p14="http://schemas.microsoft.com/office/powerpoint/2010/main" val="1049945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Potentially infectious fluids also include </a:t>
            </a:r>
            <a:r>
              <a:rPr lang="en-US" sz="1200" b="0" dirty="0"/>
              <a:t>visibly bloody fluids, other bodily fluids (cerebral spinal fluid, synovial </a:t>
            </a:r>
            <a:r>
              <a:rPr lang="en-US" sz="1400" b="0" dirty="0"/>
              <a:t>fluid, pleural fluid, pericardial fluid, amniotic fluid)</a:t>
            </a:r>
            <a:endParaRPr lang="en-US" sz="1400" b="0" u="sng"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dirty="0"/>
          </a:p>
        </p:txBody>
      </p:sp>
    </p:spTree>
    <p:extLst>
      <p:ext uri="{BB962C8B-B14F-4D97-AF65-F5344CB8AC3E}">
        <p14:creationId xmlns:p14="http://schemas.microsoft.com/office/powerpoint/2010/main" val="290607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reduction approach</a:t>
            </a:r>
          </a:p>
          <a:p>
            <a:r>
              <a:rPr lang="en-US" dirty="0"/>
              <a:t>Empower patients to make risk assessment and behavior decisions for themselves based on scientific information</a:t>
            </a:r>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dirty="0"/>
          </a:p>
        </p:txBody>
      </p:sp>
    </p:spTree>
    <p:extLst>
      <p:ext uri="{BB962C8B-B14F-4D97-AF65-F5344CB8AC3E}">
        <p14:creationId xmlns:p14="http://schemas.microsoft.com/office/powerpoint/2010/main" val="4281802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Higher rate in Asia and Africa (25-40%): other medical conditions, prolonged breastfeeding</a:t>
            </a:r>
          </a:p>
          <a:p>
            <a:pPr>
              <a:spcBef>
                <a:spcPct val="0"/>
              </a:spcBef>
            </a:pPr>
            <a:r>
              <a:rPr lang="en-US" dirty="0"/>
              <a:t>1999 study of 57 woman who had viral loads &lt;1000 at delivery, none had </a:t>
            </a:r>
            <a:r>
              <a:rPr lang="en-US" dirty="0" err="1"/>
              <a:t>hiv</a:t>
            </a:r>
            <a:r>
              <a:rPr lang="en-US" dirty="0"/>
              <a:t> infected babies (irrespective if on </a:t>
            </a:r>
            <a:r>
              <a:rPr lang="en-US" dirty="0" err="1"/>
              <a:t>haart</a:t>
            </a:r>
            <a:r>
              <a:rPr lang="en-US" dirty="0"/>
              <a:t> or not)</a:t>
            </a:r>
          </a:p>
          <a:p>
            <a:pPr>
              <a:spcBef>
                <a:spcPct val="0"/>
              </a:spcBef>
            </a:pPr>
            <a:r>
              <a:rPr lang="en-US" dirty="0"/>
              <a:t>Plasma viremia is significant risk: rate of vertical transmission 3.4 gold higher per log of plasma viremia.</a:t>
            </a:r>
          </a:p>
          <a:p>
            <a:pPr>
              <a:spcBef>
                <a:spcPct val="0"/>
              </a:spcBef>
            </a:pPr>
            <a:r>
              <a:rPr lang="en-US" dirty="0"/>
              <a:t>Give AZT even if resistance: crosses placenta readily, reduces genital viral load</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15</a:t>
            </a:fld>
            <a:endParaRPr lang="en-US" dirty="0"/>
          </a:p>
        </p:txBody>
      </p:sp>
    </p:spTree>
    <p:extLst>
      <p:ext uri="{BB962C8B-B14F-4D97-AF65-F5344CB8AC3E}">
        <p14:creationId xmlns:p14="http://schemas.microsoft.com/office/powerpoint/2010/main" val="134152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Rapid testing used by NMDOH: </a:t>
            </a:r>
            <a:r>
              <a:rPr lang="en-US" dirty="0" err="1"/>
              <a:t>Uni</a:t>
            </a:r>
            <a:r>
              <a:rPr lang="en-US" dirty="0"/>
              <a:t>-Gold (100% sensitive, finger stick, results in 10 minutes)</a:t>
            </a:r>
          </a:p>
          <a:p>
            <a:r>
              <a:rPr lang="en-US" dirty="0"/>
              <a:t>HIV </a:t>
            </a:r>
            <a:r>
              <a:rPr lang="en-US" dirty="0" err="1"/>
              <a:t>Ab</a:t>
            </a:r>
            <a:r>
              <a:rPr lang="en-US" dirty="0"/>
              <a:t> cost at </a:t>
            </a:r>
            <a:r>
              <a:rPr lang="en-US" dirty="0" err="1"/>
              <a:t>Tricore</a:t>
            </a:r>
            <a:r>
              <a:rPr lang="en-US" dirty="0"/>
              <a:t> (2/2011) $20.00</a:t>
            </a:r>
          </a:p>
          <a:p>
            <a:r>
              <a:rPr lang="en-US" dirty="0"/>
              <a:t>Rapid screening available through DOH.  Not yet approved at UNM or </a:t>
            </a:r>
            <a:r>
              <a:rPr lang="en-US" dirty="0" err="1"/>
              <a:t>TriCore</a:t>
            </a:r>
            <a:r>
              <a:rPr lang="en-US" dirty="0"/>
              <a:t>.</a:t>
            </a:r>
          </a:p>
          <a:p>
            <a:r>
              <a:rPr lang="en-US" sz="1200" kern="1200" dirty="0">
                <a:solidFill>
                  <a:schemeClr val="tx1"/>
                </a:solidFill>
                <a:latin typeface="+mn-lt"/>
                <a:ea typeface="+mn-ea"/>
                <a:cs typeface="+mn-cs"/>
              </a:rPr>
              <a:t>There are many reasons for a false-positive ELISA result. Some of the more common reasons for a false positive are:</a:t>
            </a:r>
          </a:p>
          <a:p>
            <a:r>
              <a:rPr lang="en-US" sz="1200" kern="1200" dirty="0">
                <a:solidFill>
                  <a:schemeClr val="tx1"/>
                </a:solidFill>
                <a:latin typeface="+mn-lt"/>
                <a:ea typeface="+mn-ea"/>
                <a:cs typeface="+mn-cs"/>
              </a:rPr>
              <a:t>Contamination: In a laboratory, samples may be placed in the wrong testing well; wells containing negative samples may be contaminated from adjacent positive wells; plate washers may malfunction.</a:t>
            </a:r>
          </a:p>
          <a:p>
            <a:r>
              <a:rPr lang="en-US" sz="1200" kern="1200" dirty="0">
                <a:solidFill>
                  <a:schemeClr val="tx1"/>
                </a:solidFill>
                <a:latin typeface="+mn-lt"/>
                <a:ea typeface="+mn-ea"/>
                <a:cs typeface="+mn-cs"/>
              </a:rPr>
              <a:t>treated blood and blood abnormalities have been implicated in false positive </a:t>
            </a:r>
            <a:r>
              <a:rPr lang="en-US" sz="1200" kern="1200" dirty="0" err="1">
                <a:solidFill>
                  <a:schemeClr val="tx1"/>
                </a:solidFill>
                <a:latin typeface="+mn-lt"/>
                <a:ea typeface="+mn-ea"/>
                <a:cs typeface="+mn-cs"/>
              </a:rPr>
              <a:t>reactions.False</a:t>
            </a:r>
            <a:r>
              <a:rPr lang="en-US" sz="1200" kern="1200" dirty="0">
                <a:solidFill>
                  <a:schemeClr val="tx1"/>
                </a:solidFill>
                <a:latin typeface="+mn-lt"/>
                <a:ea typeface="+mn-ea"/>
                <a:cs typeface="+mn-cs"/>
              </a:rPr>
              <a:t> positive reactions have been reported in 19% of people with hemophilia, 13% of alcoholic patients with hepatitis, and 4% of </a:t>
            </a:r>
            <a:r>
              <a:rPr lang="en-US" sz="1200" kern="1200" dirty="0" err="1">
                <a:solidFill>
                  <a:schemeClr val="tx1"/>
                </a:solidFill>
                <a:latin typeface="+mn-lt"/>
                <a:ea typeface="+mn-ea"/>
                <a:cs typeface="+mn-cs"/>
              </a:rPr>
              <a:t>hemodialysis</a:t>
            </a:r>
            <a:r>
              <a:rPr lang="en-US" sz="1200" kern="1200" dirty="0">
                <a:solidFill>
                  <a:schemeClr val="tx1"/>
                </a:solidFill>
                <a:latin typeface="+mn-lt"/>
                <a:ea typeface="+mn-ea"/>
                <a:cs typeface="+mn-cs"/>
              </a:rPr>
              <a:t> patients.</a:t>
            </a:r>
          </a:p>
          <a:p>
            <a:r>
              <a:rPr lang="en-US" sz="1200" kern="1200" dirty="0">
                <a:solidFill>
                  <a:schemeClr val="tx1"/>
                </a:solidFill>
                <a:latin typeface="+mn-lt"/>
                <a:ea typeface="+mn-ea"/>
                <a:cs typeface="+mn-cs"/>
              </a:rPr>
              <a:t>Pregnancy. If this is not her first pregnancy, a woman may react positively when she is, in fact, negative.</a:t>
            </a:r>
          </a:p>
          <a:p>
            <a:r>
              <a:rPr lang="en-US" sz="1200" kern="1200" dirty="0">
                <a:solidFill>
                  <a:schemeClr val="tx1"/>
                </a:solidFill>
                <a:latin typeface="+mn-lt"/>
                <a:ea typeface="+mn-ea"/>
                <a:cs typeface="+mn-cs"/>
              </a:rPr>
              <a:t>History of injection drug </a:t>
            </a:r>
            <a:r>
              <a:rPr lang="en-US" sz="1200" kern="1200" dirty="0" err="1">
                <a:solidFill>
                  <a:schemeClr val="tx1"/>
                </a:solidFill>
                <a:latin typeface="+mn-lt"/>
                <a:ea typeface="+mn-ea"/>
                <a:cs typeface="+mn-cs"/>
              </a:rPr>
              <a:t>use.Cross</a:t>
            </a:r>
            <a:r>
              <a:rPr lang="en-US" sz="1200" kern="1200" dirty="0">
                <a:solidFill>
                  <a:schemeClr val="tx1"/>
                </a:solidFill>
                <a:latin typeface="+mn-lt"/>
                <a:ea typeface="+mn-ea"/>
                <a:cs typeface="+mn-cs"/>
              </a:rPr>
              <a:t>-reactivity with other retroviruses. </a:t>
            </a:r>
          </a:p>
          <a:p>
            <a:r>
              <a:rPr lang="en-US" sz="1200" b="1" kern="1200" dirty="0">
                <a:solidFill>
                  <a:schemeClr val="tx1"/>
                </a:solidFill>
                <a:latin typeface="+mn-lt"/>
                <a:ea typeface="+mn-ea"/>
                <a:cs typeface="+mn-cs"/>
              </a:rPr>
              <a:t>Q. What is the expected false-positive rate for an HIV antibody ELISA?A. The false-positive rate is 1 to 5 per 100,000 assays.</a:t>
            </a:r>
          </a:p>
          <a:p>
            <a:r>
              <a:rPr lang="en-US" sz="1200" kern="1200" dirty="0">
                <a:solidFill>
                  <a:schemeClr val="tx1"/>
                </a:solidFill>
                <a:latin typeface="+mn-lt"/>
                <a:ea typeface="+mn-ea"/>
                <a:cs typeface="+mn-cs"/>
              </a:rPr>
              <a:t>The term "indeterminate" relative to HIV testing usually refers to the HIV antibody Western blot assay. The HIV antibody Western blot assay is used on two or more specimens found to be reactive by an HIV antibody ELISA screening assay. (6) Persons who are not at high risk for HIV infection and do not have symptoms, and yet continue to test indeterminate, usually have a very low probability of being infected with HIV. (7) There are many possible reasons for an indeterminate HIV antibody Western blot assay. Some of these reasons might </a:t>
            </a:r>
            <a:r>
              <a:rPr lang="en-US" sz="1200" kern="1200" dirty="0" err="1">
                <a:solidFill>
                  <a:schemeClr val="tx1"/>
                </a:solidFill>
                <a:latin typeface="+mn-lt"/>
                <a:ea typeface="+mn-ea"/>
                <a:cs typeface="+mn-cs"/>
              </a:rPr>
              <a:t>be:Prior</a:t>
            </a:r>
            <a:r>
              <a:rPr lang="en-US" sz="1200" kern="1200" dirty="0">
                <a:solidFill>
                  <a:schemeClr val="tx1"/>
                </a:solidFill>
                <a:latin typeface="+mn-lt"/>
                <a:ea typeface="+mn-ea"/>
                <a:cs typeface="+mn-cs"/>
              </a:rPr>
              <a:t> blood transfusions, even with non-HIV-1 infected </a:t>
            </a:r>
            <a:r>
              <a:rPr lang="en-US" sz="1200" kern="1200" dirty="0" err="1">
                <a:solidFill>
                  <a:schemeClr val="tx1"/>
                </a:solidFill>
                <a:latin typeface="+mn-lt"/>
                <a:ea typeface="+mn-ea"/>
                <a:cs typeface="+mn-cs"/>
              </a:rPr>
              <a:t>bloodPrior</a:t>
            </a:r>
            <a:r>
              <a:rPr lang="en-US" sz="1200" kern="1200" dirty="0">
                <a:solidFill>
                  <a:schemeClr val="tx1"/>
                </a:solidFill>
                <a:latin typeface="+mn-lt"/>
                <a:ea typeface="+mn-ea"/>
                <a:cs typeface="+mn-cs"/>
              </a:rPr>
              <a:t> or current infection with </a:t>
            </a:r>
            <a:r>
              <a:rPr lang="en-US" sz="1200" kern="1200" dirty="0" err="1">
                <a:solidFill>
                  <a:schemeClr val="tx1"/>
                </a:solidFill>
                <a:latin typeface="+mn-lt"/>
                <a:ea typeface="+mn-ea"/>
                <a:cs typeface="+mn-cs"/>
              </a:rPr>
              <a:t>syphilis.Prior</a:t>
            </a:r>
            <a:r>
              <a:rPr lang="en-US" sz="1200" kern="1200" dirty="0">
                <a:solidFill>
                  <a:schemeClr val="tx1"/>
                </a:solidFill>
                <a:latin typeface="+mn-lt"/>
                <a:ea typeface="+mn-ea"/>
                <a:cs typeface="+mn-cs"/>
              </a:rPr>
              <a:t> or current infection with malaria </a:t>
            </a:r>
            <a:r>
              <a:rPr lang="en-US" sz="1200" kern="1200" dirty="0" err="1">
                <a:solidFill>
                  <a:schemeClr val="tx1"/>
                </a:solidFill>
                <a:latin typeface="+mn-lt"/>
                <a:ea typeface="+mn-ea"/>
                <a:cs typeface="+mn-cs"/>
              </a:rPr>
              <a:t>parasites.Autoimmune</a:t>
            </a:r>
            <a:r>
              <a:rPr lang="en-US" sz="1200" kern="1200" dirty="0">
                <a:solidFill>
                  <a:schemeClr val="tx1"/>
                </a:solidFill>
                <a:latin typeface="+mn-lt"/>
                <a:ea typeface="+mn-ea"/>
                <a:cs typeface="+mn-cs"/>
              </a:rPr>
              <a:t> disease (e.g. diabetes, Grave's disease, </a:t>
            </a:r>
            <a:r>
              <a:rPr lang="en-US" sz="1200" kern="1200" dirty="0" err="1">
                <a:solidFill>
                  <a:schemeClr val="tx1"/>
                </a:solidFill>
                <a:latin typeface="+mn-lt"/>
                <a:ea typeface="+mn-ea"/>
                <a:cs typeface="+mn-cs"/>
              </a:rPr>
              <a:t>etc.).Infection</a:t>
            </a:r>
            <a:r>
              <a:rPr lang="en-US" sz="1200" kern="1200" dirty="0">
                <a:solidFill>
                  <a:schemeClr val="tx1"/>
                </a:solidFill>
                <a:latin typeface="+mn-lt"/>
                <a:ea typeface="+mn-ea"/>
                <a:cs typeface="+mn-cs"/>
              </a:rPr>
              <a:t> with other human retroviruses (e.g., HIV-2, HTLV I/</a:t>
            </a:r>
            <a:r>
              <a:rPr lang="en-US" sz="1200" kern="1200" dirty="0" err="1">
                <a:solidFill>
                  <a:schemeClr val="tx1"/>
                </a:solidFill>
                <a:latin typeface="+mn-lt"/>
                <a:ea typeface="+mn-ea"/>
                <a:cs typeface="+mn-cs"/>
              </a:rPr>
              <a:t>II).Association</a:t>
            </a:r>
            <a:r>
              <a:rPr lang="en-US" sz="1200" kern="1200" dirty="0">
                <a:solidFill>
                  <a:schemeClr val="tx1"/>
                </a:solidFill>
                <a:latin typeface="+mn-lt"/>
                <a:ea typeface="+mn-ea"/>
                <a:cs typeface="+mn-cs"/>
              </a:rPr>
              <a:t> with "large animals." Animal trainers and veterinarians are sometimes exposed to viruses which do not cause human disease but may interfere with HIV antibody </a:t>
            </a:r>
            <a:r>
              <a:rPr lang="en-US" sz="1200" kern="1200" dirty="0" err="1">
                <a:solidFill>
                  <a:schemeClr val="tx1"/>
                </a:solidFill>
                <a:latin typeface="+mn-lt"/>
                <a:ea typeface="+mn-ea"/>
                <a:cs typeface="+mn-cs"/>
              </a:rPr>
              <a:t>tests.Second</a:t>
            </a:r>
            <a:r>
              <a:rPr lang="en-US" sz="1200" kern="1200" dirty="0">
                <a:solidFill>
                  <a:schemeClr val="tx1"/>
                </a:solidFill>
                <a:latin typeface="+mn-lt"/>
                <a:ea typeface="+mn-ea"/>
                <a:cs typeface="+mn-cs"/>
              </a:rPr>
              <a:t> or subsequent pregnancies in women.</a:t>
            </a:r>
            <a:endParaRPr lang="en-US" dirty="0"/>
          </a:p>
          <a:p>
            <a:endParaRPr lang="en-US" dirty="0"/>
          </a:p>
        </p:txBody>
      </p:sp>
      <p:sp>
        <p:nvSpPr>
          <p:cNvPr id="4" name="Slide Number Placeholder 3"/>
          <p:cNvSpPr>
            <a:spLocks noGrp="1"/>
          </p:cNvSpPr>
          <p:nvPr>
            <p:ph type="sldNum" sz="quarter" idx="10"/>
          </p:nvPr>
        </p:nvSpPr>
        <p:spPr/>
        <p:txBody>
          <a:bodyPr/>
          <a:lstStyle/>
          <a:p>
            <a:fld id="{C74EBB97-59A9-1845-B60D-C6A4D2E9D5FD}" type="slidenum">
              <a:rPr lang="en-US" smtClean="0"/>
              <a:pPr/>
              <a:t>16</a:t>
            </a:fld>
            <a:endParaRPr lang="en-US"/>
          </a:p>
        </p:txBody>
      </p:sp>
    </p:spTree>
    <p:extLst>
      <p:ext uri="{BB962C8B-B14F-4D97-AF65-F5344CB8AC3E}">
        <p14:creationId xmlns:p14="http://schemas.microsoft.com/office/powerpoint/2010/main" val="1816975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P24 antigen can appear in just 12-26 days after infection; Examples listed above are CLIA-waived, FDA-approved rapid HIV</a:t>
            </a:r>
            <a:r>
              <a:rPr lang="en-US" baseline="0" dirty="0"/>
              <a:t> tests</a:t>
            </a:r>
          </a:p>
          <a:p>
            <a:r>
              <a:rPr lang="en-US" sz="2700" dirty="0"/>
              <a:t>Tests that are categorized as CLIA-waived can be performed outside of a laboratory setting.  Testing programs must register and obtain a CLIA certificate of waiver before engaging in testing outside the laboratory setting.  Waived tests can be performed by anyone who has been trained in their use, but typically no special credentialing is required.</a:t>
            </a:r>
          </a:p>
          <a:p>
            <a:r>
              <a:rPr lang="en-US" dirty="0" err="1"/>
              <a:t>Alere</a:t>
            </a:r>
            <a:r>
              <a:rPr lang="en-US" dirty="0"/>
              <a:t> </a:t>
            </a:r>
            <a:r>
              <a:rPr lang="en-US" b="1" dirty="0"/>
              <a:t>Specificity</a:t>
            </a:r>
            <a:r>
              <a:rPr lang="en-US" b="1" dirty="0">
                <a:solidFill>
                  <a:srgbClr val="FF0000"/>
                </a:solidFill>
              </a:rPr>
              <a:t>** </a:t>
            </a:r>
            <a:r>
              <a:rPr lang="en-US" dirty="0"/>
              <a:t>99.23% (Antibody) 99.66% (Antigen). </a:t>
            </a:r>
            <a:r>
              <a:rPr lang="en-US" sz="2400" b="1" dirty="0">
                <a:solidFill>
                  <a:srgbClr val="FF0000"/>
                </a:solidFill>
              </a:rPr>
              <a:t>**</a:t>
            </a:r>
            <a:r>
              <a:rPr lang="en-US" dirty="0"/>
              <a:t> Seronegative plasma or serum conducted in 9 clinical trail sites: Belgium, Uganda,  Senegal, UK, Thailand, France, Ethiopia, South Africa, and Colombia. Other viral or bacterial infections included ( HBV, HCV, HTLV, CMV, </a:t>
            </a:r>
            <a:r>
              <a:rPr lang="en-US" dirty="0" err="1"/>
              <a:t>Toxo</a:t>
            </a:r>
            <a:r>
              <a:rPr lang="en-US" dirty="0"/>
              <a:t> IgG, Syphilis, HSV 1 / 2, EBV, Flu vaccinated patients and Chlamydia IgG/IgM. Cancer Patients. Potentially Interfering Substances including: IV drug users, </a:t>
            </a:r>
            <a:r>
              <a:rPr lang="en-US" dirty="0" err="1"/>
              <a:t>multiparus</a:t>
            </a:r>
            <a:r>
              <a:rPr lang="en-US" dirty="0"/>
              <a:t> pregnancy, rheumatoid factor, alcoholic cirrhosis, autoimmune (ANA), high cholesterol, </a:t>
            </a:r>
            <a:r>
              <a:rPr lang="en-US" dirty="0" err="1"/>
              <a:t>lipemic</a:t>
            </a:r>
            <a:r>
              <a:rPr lang="en-US" dirty="0"/>
              <a:t>, high bilirubin, </a:t>
            </a:r>
            <a:r>
              <a:rPr lang="en-US" dirty="0" err="1"/>
              <a:t>hemolyzed</a:t>
            </a:r>
            <a:r>
              <a:rPr lang="en-US" dirty="0"/>
              <a:t>, and anti mouse IgG.</a:t>
            </a:r>
          </a:p>
          <a:p>
            <a:r>
              <a:rPr lang="en-US" b="1" dirty="0"/>
              <a:t>Sensitivity </a:t>
            </a:r>
            <a:r>
              <a:rPr lang="en-US" b="1" dirty="0">
                <a:solidFill>
                  <a:srgbClr val="FF0000"/>
                </a:solidFill>
              </a:rPr>
              <a:t>***</a:t>
            </a:r>
            <a:r>
              <a:rPr lang="en-US" dirty="0"/>
              <a:t>100% </a:t>
            </a:r>
            <a:r>
              <a:rPr lang="en-US" sz="2400" b="1" dirty="0">
                <a:solidFill>
                  <a:srgbClr val="FF0000"/>
                </a:solidFill>
              </a:rPr>
              <a:t>***</a:t>
            </a:r>
            <a:r>
              <a:rPr lang="en-US" dirty="0"/>
              <a:t> HIV-1 non B subtypes include A, C, D, F, G, H, J, K, and CRF01_AE, CRF02_AG, CRF06_cpx, CRF09_cpx, CRF11_cpx, CRF35_AD, and BD</a:t>
            </a:r>
          </a:p>
          <a:p>
            <a:r>
              <a:rPr lang="en-US" sz="1800" dirty="0"/>
              <a:t>Information Provided by </a:t>
            </a:r>
            <a:r>
              <a:rPr lang="en-US" sz="1800" dirty="0" err="1"/>
              <a:t>Alere</a:t>
            </a:r>
            <a:r>
              <a:rPr lang="en-US" sz="1800" dirty="0"/>
              <a:t>: </a:t>
            </a:r>
            <a:r>
              <a:rPr lang="en-US" sz="1800" dirty="0">
                <a:solidFill>
                  <a:schemeClr val="bg1"/>
                </a:solidFill>
                <a:hlinkClick r:id="rId3"/>
              </a:rPr>
              <a:t>http://www.alere.com/za/en/product-details/determine-1-2-ag-ab-combo.html</a:t>
            </a:r>
            <a:endParaRPr lang="en-US" sz="1800" dirty="0">
              <a:solidFill>
                <a:schemeClr val="bg1"/>
              </a:solidFill>
            </a:endParaRPr>
          </a:p>
          <a:p>
            <a:pPr defTabSz="897301" fontAlgn="base">
              <a:spcBef>
                <a:spcPct val="30000"/>
              </a:spcBef>
              <a:spcAft>
                <a:spcPct val="0"/>
              </a:spcAft>
              <a:defRPr/>
            </a:pPr>
            <a:r>
              <a:rPr lang="en-US" sz="1800" dirty="0" err="1">
                <a:solidFill>
                  <a:schemeClr val="bg1"/>
                </a:solidFill>
              </a:rPr>
              <a:t>Alere</a:t>
            </a:r>
            <a:r>
              <a:rPr lang="en-US" sz="1800" dirty="0">
                <a:solidFill>
                  <a:schemeClr val="bg1"/>
                </a:solidFill>
              </a:rPr>
              <a:t> </a:t>
            </a:r>
            <a:r>
              <a:rPr lang="en-US" sz="1800" dirty="0"/>
              <a:t>1-2 weeks prior to other rapid tests &amp; 1-3d before 3</a:t>
            </a:r>
            <a:r>
              <a:rPr lang="en-US" sz="1800" baseline="30000" dirty="0"/>
              <a:t>rd</a:t>
            </a:r>
            <a:r>
              <a:rPr lang="en-US" sz="1800" dirty="0"/>
              <a:t> gen lab tests but 3-4d after 4</a:t>
            </a:r>
            <a:r>
              <a:rPr lang="en-US" sz="1800" baseline="30000" dirty="0"/>
              <a:t>th</a:t>
            </a:r>
            <a:r>
              <a:rPr lang="en-US" sz="1800" dirty="0"/>
              <a:t> gen lab tests. An international study suggests that there is lower specificity for the antigen component of the test (98.3%) than for the antibody component (99.2%). </a:t>
            </a:r>
          </a:p>
          <a:p>
            <a:r>
              <a:rPr lang="en-US" dirty="0" err="1"/>
              <a:t>Multispot</a:t>
            </a:r>
            <a:r>
              <a:rPr lang="en-US" dirty="0"/>
              <a:t> detects HIV-1 earlier than WB</a:t>
            </a:r>
          </a:p>
          <a:p>
            <a:pPr lvl="1"/>
            <a:r>
              <a:rPr lang="en-US" dirty="0"/>
              <a:t>5 studies documented discrepancy</a:t>
            </a:r>
          </a:p>
          <a:p>
            <a:pPr lvl="2"/>
            <a:r>
              <a:rPr lang="en-US" dirty="0"/>
              <a:t>Usually “indeterminate” on WB</a:t>
            </a:r>
          </a:p>
          <a:p>
            <a:pPr lvl="1"/>
            <a:r>
              <a:rPr lang="en-US" dirty="0"/>
              <a:t>Specificity: 99-99.93% (product insert)</a:t>
            </a:r>
          </a:p>
          <a:p>
            <a:pPr lvl="1"/>
            <a:r>
              <a:rPr lang="en-US" dirty="0"/>
              <a:t>“Intermediate “</a:t>
            </a:r>
          </a:p>
          <a:p>
            <a:pPr lvl="2"/>
            <a:r>
              <a:rPr lang="en-US" dirty="0"/>
              <a:t>HIV-1: only one envelop gp41 protein is bound (HIV-2: gp36)</a:t>
            </a:r>
          </a:p>
          <a:p>
            <a:r>
              <a:rPr lang="en-US" dirty="0"/>
              <a:t>The use of Western blot misclassifies majority of HIV-2 infections.</a:t>
            </a:r>
          </a:p>
          <a:p>
            <a:pPr lvl="1"/>
            <a:r>
              <a:rPr lang="en-US" dirty="0"/>
              <a:t>Western blot positive for HIV-1 46-85% of specimens from persons with HIV-2</a:t>
            </a:r>
          </a:p>
          <a:p>
            <a:pPr lvl="2"/>
            <a:r>
              <a:rPr lang="en-US" dirty="0"/>
              <a:t>Incorrect/delayed diagnosis</a:t>
            </a:r>
          </a:p>
          <a:p>
            <a:r>
              <a:rPr lang="en-US" dirty="0" err="1"/>
              <a:t>Monospot</a:t>
            </a:r>
            <a:r>
              <a:rPr lang="en-US" dirty="0"/>
              <a:t>: correctly classifies the majority of both HIV-1 and HIV-2 antibody-positive infections, including subset misclassified by Western blot</a:t>
            </a:r>
          </a:p>
          <a:p>
            <a:pPr defTabSz="897301" fontAlgn="base">
              <a:spcBef>
                <a:spcPct val="30000"/>
              </a:spcBef>
              <a:spcAft>
                <a:spcPct val="0"/>
              </a:spcAft>
              <a:defRPr/>
            </a:pPr>
            <a:r>
              <a:rPr lang="en-US" dirty="0"/>
              <a:t>Ramos et al. Journal of Clinical Virology, 2013</a:t>
            </a:r>
          </a:p>
          <a:p>
            <a:endParaRPr lang="en-US" dirty="0"/>
          </a:p>
          <a:p>
            <a:endParaRPr lang="en-US" dirty="0"/>
          </a:p>
          <a:p>
            <a:endParaRPr lang="en-US" sz="1800" dirty="0">
              <a:solidFill>
                <a:schemeClr val="bg1"/>
              </a:solidFill>
            </a:endParaRPr>
          </a:p>
          <a:p>
            <a:endParaRPr lang="en-US" sz="2700" dirty="0"/>
          </a:p>
          <a:p>
            <a:endParaRPr lang="en-US" dirty="0"/>
          </a:p>
        </p:txBody>
      </p:sp>
      <p:sp>
        <p:nvSpPr>
          <p:cNvPr id="4" name="Slide Number Placeholder 3"/>
          <p:cNvSpPr>
            <a:spLocks noGrp="1"/>
          </p:cNvSpPr>
          <p:nvPr>
            <p:ph type="sldNum" sz="quarter" idx="10"/>
          </p:nvPr>
        </p:nvSpPr>
        <p:spPr/>
        <p:txBody>
          <a:bodyPr/>
          <a:lstStyle/>
          <a:p>
            <a:fld id="{BBA79490-53FD-4364-BFA7-731B15E34681}" type="slidenum">
              <a:rPr lang="en-US" smtClean="0"/>
              <a:pPr/>
              <a:t>17</a:t>
            </a:fld>
            <a:endParaRPr lang="en-US" dirty="0"/>
          </a:p>
        </p:txBody>
      </p:sp>
    </p:spTree>
    <p:extLst>
      <p:ext uri="{BB962C8B-B14F-4D97-AF65-F5344CB8AC3E}">
        <p14:creationId xmlns:p14="http://schemas.microsoft.com/office/powerpoint/2010/main" val="3565562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18</a:t>
            </a:fld>
            <a:endParaRPr lang="en-US" dirty="0"/>
          </a:p>
        </p:txBody>
      </p:sp>
    </p:spTree>
    <p:extLst>
      <p:ext uri="{BB962C8B-B14F-4D97-AF65-F5344CB8AC3E}">
        <p14:creationId xmlns:p14="http://schemas.microsoft.com/office/powerpoint/2010/main" val="2420167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t>Chiu YHC, Ong J, Walker S, </a:t>
            </a:r>
            <a:r>
              <a:rPr lang="en-US" altLang="en-US" sz="1200" dirty="0" err="1"/>
              <a:t>Kumalawati</a:t>
            </a:r>
            <a:r>
              <a:rPr lang="en-US" altLang="en-US" sz="1200" dirty="0"/>
              <a:t> J, </a:t>
            </a:r>
            <a:r>
              <a:rPr lang="en-US" altLang="en-US" sz="1200" dirty="0" err="1"/>
              <a:t>Gartinah</a:t>
            </a:r>
            <a:r>
              <a:rPr lang="en-US" altLang="en-US" sz="1200" dirty="0"/>
              <a:t> T, et al. (2011) Photographed Rapid HIV Test Results Pilot Novel Quality Assessment and Training Schemes. PLOS ONE 6(3): e18294. https://doi.org/10.1371/journal.pone.0018294</a:t>
            </a:r>
          </a:p>
          <a:p>
            <a:pPr eaLnBrk="1" hangingPunct="1"/>
            <a:r>
              <a:rPr lang="en-US" altLang="en-US" sz="1200" dirty="0">
                <a:hlinkClick r:id="rId3"/>
              </a:rPr>
              <a:t>https://journals.plos.org/plosone/article?id=10.1371/journal.pone.0018294</a:t>
            </a:r>
            <a:endParaRPr lang="en-US" altLang="en-US" sz="1200" dirty="0"/>
          </a:p>
          <a:p>
            <a:pPr algn="l"/>
            <a:r>
              <a:rPr lang="en-US" b="1" i="0" dirty="0">
                <a:solidFill>
                  <a:srgbClr val="202020"/>
                </a:solidFill>
                <a:effectLst/>
                <a:latin typeface="Helvetica" panose="020B0604020202020204" pitchFamily="34" charset="0"/>
              </a:rPr>
              <a:t>Figure 4. Possible results for the three-line SD </a:t>
            </a:r>
            <a:r>
              <a:rPr lang="en-US" b="1" i="0" dirty="0" err="1">
                <a:solidFill>
                  <a:srgbClr val="202020"/>
                </a:solidFill>
                <a:effectLst/>
                <a:latin typeface="Helvetica" panose="020B0604020202020204" pitchFamily="34" charset="0"/>
              </a:rPr>
              <a:t>Bioline</a:t>
            </a:r>
            <a:r>
              <a:rPr lang="en-US" b="1" i="0" dirty="0">
                <a:solidFill>
                  <a:srgbClr val="202020"/>
                </a:solidFill>
                <a:effectLst/>
                <a:latin typeface="Helvetica" panose="020B0604020202020204" pitchFamily="34" charset="0"/>
              </a:rPr>
              <a:t> HIV rapid diagnostic test (RDT) that presents indicator lines for control, HIV-2 and HIV-1.</a:t>
            </a:r>
          </a:p>
          <a:p>
            <a:pPr algn="l"/>
            <a:r>
              <a:rPr lang="en-US" b="0" i="0" dirty="0">
                <a:solidFill>
                  <a:srgbClr val="202020"/>
                </a:solidFill>
                <a:effectLst/>
                <a:latin typeface="Helvetica" panose="020B0604020202020204" pitchFamily="34" charset="0"/>
              </a:rPr>
              <a:t>HIV-1/2 positive (A), HIV-1 positive results (B, F &amp; G), HIV-2 positive (C), HIV negative (D) and Invalid (E) results. A-E were considered "obvious" because the manufacturers' instruction illustrated these types of result. F &amp; G are both HIV-1 positive and considered "difficult" because the correct interpretation required comparison of intensities for the middle and bottom lines (F), or the ability to see and interpret a faint line (top line, G).</a:t>
            </a:r>
          </a:p>
          <a:p>
            <a:pPr algn="l"/>
            <a:r>
              <a:rPr lang="en-US" b="0" i="0" u="sng" dirty="0">
                <a:solidFill>
                  <a:srgbClr val="3E0577"/>
                </a:solidFill>
                <a:effectLst/>
                <a:latin typeface="Helvetica" panose="020B0604020202020204" pitchFamily="34" charset="0"/>
                <a:hlinkClick r:id="rId4"/>
              </a:rPr>
              <a:t>https://doi.org/10.1371/journal.pone.0018294.g004</a:t>
            </a:r>
            <a:endParaRPr lang="en-US" b="0" i="0" dirty="0">
              <a:solidFill>
                <a:srgbClr val="202020"/>
              </a:solidFill>
              <a:effectLst/>
              <a:latin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19</a:t>
            </a:fld>
            <a:endParaRPr lang="en-US" dirty="0"/>
          </a:p>
        </p:txBody>
      </p:sp>
    </p:spTree>
    <p:extLst>
      <p:ext uri="{BB962C8B-B14F-4D97-AF65-F5344CB8AC3E}">
        <p14:creationId xmlns:p14="http://schemas.microsoft.com/office/powerpoint/2010/main" val="3694617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t>Chiu YHC, Ong J, Walker S, </a:t>
            </a:r>
            <a:r>
              <a:rPr lang="en-US" altLang="en-US" sz="1200" dirty="0" err="1"/>
              <a:t>Kumalawati</a:t>
            </a:r>
            <a:r>
              <a:rPr lang="en-US" altLang="en-US" sz="1200" dirty="0"/>
              <a:t> J, </a:t>
            </a:r>
            <a:r>
              <a:rPr lang="en-US" altLang="en-US" sz="1200" dirty="0" err="1"/>
              <a:t>Gartinah</a:t>
            </a:r>
            <a:r>
              <a:rPr lang="en-US" altLang="en-US" sz="1200" dirty="0"/>
              <a:t> T, et al. (2011) Photographed Rapid HIV Test Results Pilot Novel Quality Assessment and Training Schemes. PLOS ONE 6(3): e18294. https://doi.org/10.1371/journal.pone.0018294</a:t>
            </a:r>
          </a:p>
          <a:p>
            <a:pPr eaLnBrk="1" hangingPunct="1"/>
            <a:r>
              <a:rPr lang="en-US" altLang="en-US" sz="1200" dirty="0">
                <a:hlinkClick r:id="rId3"/>
              </a:rPr>
              <a:t>https://journals.plos.org/plosone/article?id=10.1371/journal.pone.0018294</a:t>
            </a:r>
            <a:endParaRPr lang="en-US" altLang="en-US" sz="1200" dirty="0"/>
          </a:p>
          <a:p>
            <a:pPr algn="l"/>
            <a:r>
              <a:rPr lang="en-US" b="1" i="0" dirty="0">
                <a:solidFill>
                  <a:srgbClr val="202020"/>
                </a:solidFill>
                <a:effectLst/>
                <a:latin typeface="Helvetica" panose="020B0604020202020204" pitchFamily="34" charset="0"/>
              </a:rPr>
              <a:t>Figure 3. Possible types of result for two-line/dot HIV rapid diagnostic tests (RDTs).</a:t>
            </a:r>
          </a:p>
          <a:p>
            <a:pPr algn="l"/>
            <a:r>
              <a:rPr lang="en-US" b="0" i="0" dirty="0">
                <a:solidFill>
                  <a:srgbClr val="202020"/>
                </a:solidFill>
                <a:effectLst/>
                <a:latin typeface="Helvetica" panose="020B0604020202020204" pitchFamily="34" charset="0"/>
              </a:rPr>
              <a:t>RDTs from top to bottom are: Advance Quality, Determine and </a:t>
            </a:r>
            <a:r>
              <a:rPr lang="en-US" b="0" i="0" dirty="0" err="1">
                <a:solidFill>
                  <a:srgbClr val="202020"/>
                </a:solidFill>
                <a:effectLst/>
                <a:latin typeface="Helvetica" panose="020B0604020202020204" pitchFamily="34" charset="0"/>
              </a:rPr>
              <a:t>Insti</a:t>
            </a:r>
            <a:r>
              <a:rPr lang="en-US" b="0" i="0" dirty="0">
                <a:solidFill>
                  <a:srgbClr val="202020"/>
                </a:solidFill>
                <a:effectLst/>
                <a:latin typeface="Helvetica" panose="020B0604020202020204" pitchFamily="34" charset="0"/>
              </a:rPr>
              <a:t>. Typical results for reactive (A), non-reactive (B) and invalid sample results (C) as shown in manufacturers' instruction were considered "obvious". The results labeled D were considered "difficult" because of the presence of only a faint line/dot and because both lines/dots are not the same intensity.</a:t>
            </a:r>
          </a:p>
          <a:p>
            <a:pPr algn="l"/>
            <a:r>
              <a:rPr lang="en-US" b="0" i="0" u="sng" dirty="0">
                <a:solidFill>
                  <a:srgbClr val="3E0577"/>
                </a:solidFill>
                <a:effectLst/>
                <a:latin typeface="Helvetica" panose="020B0604020202020204" pitchFamily="34" charset="0"/>
                <a:hlinkClick r:id="rId4"/>
              </a:rPr>
              <a:t>https://doi.org/10.1371/journal.pone.0018294.g003</a:t>
            </a:r>
            <a:endParaRPr lang="en-US" b="0" i="0" dirty="0">
              <a:solidFill>
                <a:srgbClr val="202020"/>
              </a:solidFill>
              <a:effectLst/>
              <a:latin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20</a:t>
            </a:fld>
            <a:endParaRPr lang="en-US" dirty="0"/>
          </a:p>
        </p:txBody>
      </p:sp>
    </p:spTree>
    <p:extLst>
      <p:ext uri="{BB962C8B-B14F-4D97-AF65-F5344CB8AC3E}">
        <p14:creationId xmlns:p14="http://schemas.microsoft.com/office/powerpoint/2010/main" val="237788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Testing begins with a combination immunoassay that detects HIV-1 and HIV-2 antibodies and HIV-1 p24 antigen.</a:t>
            </a:r>
          </a:p>
          <a:p>
            <a:r>
              <a:rPr lang="en-US" sz="1200" dirty="0"/>
              <a:t>All reactive specimens on this initial assay undergo supplemental testing with an immunoassay that differentiates HIV-1 from HIV-2 antibodies.</a:t>
            </a:r>
          </a:p>
          <a:p>
            <a:r>
              <a:rPr lang="en-US" sz="1200" dirty="0"/>
              <a:t>Specimens that are reactive on the initial immunoassay and nonreactive or indeterminate on the antibody differentiation assay proceed to HIV-1 nucleic acid testing (NAT) for resolution.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The results of this algorithm may be used to identify persons likely to benefit from treatment, to reassure persons who are uninfected, and for reporting evidence of HIV infection to public health authorities.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Advantages to algorithm:</a:t>
            </a:r>
          </a:p>
          <a:p>
            <a:pPr>
              <a:lnSpc>
                <a:spcPct val="100000"/>
              </a:lnSpc>
            </a:pPr>
            <a:r>
              <a:rPr lang="en-US" dirty="0">
                <a:solidFill>
                  <a:schemeClr val="tx1"/>
                </a:solidFill>
              </a:rPr>
              <a:t>More accurate lab diagnosis of acute HIV-1 infection &amp; HIV-2 infection</a:t>
            </a:r>
          </a:p>
          <a:p>
            <a:pPr>
              <a:lnSpc>
                <a:spcPct val="100000"/>
              </a:lnSpc>
            </a:pPr>
            <a:r>
              <a:rPr lang="en-US" dirty="0">
                <a:solidFill>
                  <a:schemeClr val="tx1"/>
                </a:solidFill>
              </a:rPr>
              <a:t>Equally accurate lab diagnosis of establishing HIV-1 infection</a:t>
            </a:r>
          </a:p>
          <a:p>
            <a:pPr>
              <a:lnSpc>
                <a:spcPct val="100000"/>
              </a:lnSpc>
            </a:pPr>
            <a:r>
              <a:rPr lang="en-US" dirty="0">
                <a:solidFill>
                  <a:schemeClr val="tx1"/>
                </a:solidFill>
              </a:rPr>
              <a:t>Fewer indeterminate results</a:t>
            </a:r>
          </a:p>
          <a:p>
            <a:pPr>
              <a:lnSpc>
                <a:spcPct val="100000"/>
              </a:lnSpc>
            </a:pPr>
            <a:r>
              <a:rPr lang="en-US" dirty="0">
                <a:solidFill>
                  <a:schemeClr val="tx1"/>
                </a:solidFill>
              </a:rPr>
              <a:t>Faster turnaround time for most test results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22</a:t>
            </a:fld>
            <a:endParaRPr lang="en-US"/>
          </a:p>
        </p:txBody>
      </p:sp>
    </p:spTree>
    <p:extLst>
      <p:ext uri="{BB962C8B-B14F-4D97-AF65-F5344CB8AC3E}">
        <p14:creationId xmlns:p14="http://schemas.microsoft.com/office/powerpoint/2010/main" val="4022474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23</a:t>
            </a:fld>
            <a:endParaRPr lang="en-US" dirty="0"/>
          </a:p>
        </p:txBody>
      </p:sp>
    </p:spTree>
    <p:extLst>
      <p:ext uri="{BB962C8B-B14F-4D97-AF65-F5344CB8AC3E}">
        <p14:creationId xmlns:p14="http://schemas.microsoft.com/office/powerpoint/2010/main" val="3606713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Monitoring selected national HIV prevention and care objectives by using HIV surveillance data—United States and 6 dependent areas, 2019. </a:t>
            </a:r>
            <a:r>
              <a:rPr lang="en-US" i="0" dirty="0"/>
              <a:t>HIV Surveillance Supplemental Report </a:t>
            </a:r>
            <a:r>
              <a:rPr lang="en-US" dirty="0"/>
              <a:t>2021</a:t>
            </a:r>
          </a:p>
          <a:p>
            <a:r>
              <a:rPr lang="en-US" dirty="0"/>
              <a:t>Nationally, rates of PrEP use are around 23%, which is to say that 23% of the people who are considered at considerable risk of HIV infections are receiving pre-exposure prophylaxis</a:t>
            </a:r>
          </a:p>
        </p:txBody>
      </p:sp>
      <p:sp>
        <p:nvSpPr>
          <p:cNvPr id="4" name="Slide Number Placeholder 3"/>
          <p:cNvSpPr>
            <a:spLocks noGrp="1"/>
          </p:cNvSpPr>
          <p:nvPr>
            <p:ph type="sldNum" sz="quarter" idx="5"/>
          </p:nvPr>
        </p:nvSpPr>
        <p:spPr/>
        <p:txBody>
          <a:bodyPr/>
          <a:lstStyle/>
          <a:p>
            <a:fld id="{F264BA1E-6AC7-4534-AA62-D6AA5C834DC4}" type="slidenum">
              <a:rPr lang="en-US" smtClean="0"/>
              <a:t>24</a:t>
            </a:fld>
            <a:endParaRPr lang="en-US" dirty="0"/>
          </a:p>
        </p:txBody>
      </p:sp>
    </p:spTree>
    <p:extLst>
      <p:ext uri="{BB962C8B-B14F-4D97-AF65-F5344CB8AC3E}">
        <p14:creationId xmlns:p14="http://schemas.microsoft.com/office/powerpoint/2010/main" val="3742042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Light" panose="020F0302020204030204" pitchFamily="34" charset="0"/>
              </a:rPr>
              <a:t>People</a:t>
            </a:r>
            <a:r>
              <a:rPr lang="en-US" sz="1400" dirty="0">
                <a:cs typeface="Calibri Light" panose="020F0302020204030204" pitchFamily="34" charset="0"/>
              </a:rPr>
              <a:t> </a:t>
            </a:r>
            <a:r>
              <a:rPr lang="en-US" dirty="0">
                <a:cs typeface="Calibri Light" panose="020F0302020204030204" pitchFamily="34" charset="0"/>
              </a:rPr>
              <a:t>of color comprise a disproportionate number of new HIV infections in the US, yet have limited uptake of </a:t>
            </a:r>
            <a:r>
              <a:rPr lang="en-US" dirty="0" err="1">
                <a:cs typeface="Calibri Light" panose="020F0302020204030204" pitchFamily="34" charset="0"/>
              </a:rPr>
              <a:t>PrEP</a:t>
            </a:r>
            <a:r>
              <a:rPr lang="en-US" dirty="0">
                <a:cs typeface="Calibri Light" panose="020F0302020204030204" pitchFamily="34" charset="0"/>
              </a:rPr>
              <a:t> </a:t>
            </a:r>
          </a:p>
          <a:p>
            <a:r>
              <a:rPr lang="en-US" dirty="0" err="1"/>
              <a:t>PrEP</a:t>
            </a:r>
            <a:r>
              <a:rPr lang="en-US" dirty="0"/>
              <a:t> has been most widely adopted by college educated, middle-aged, white gay men</a:t>
            </a:r>
          </a:p>
          <a:p>
            <a:r>
              <a:rPr lang="en-US" dirty="0"/>
              <a:t>Many LGBTQ+ community centers across the US are based in neighborhoods most popular for white gay men</a:t>
            </a:r>
          </a:p>
          <a:p>
            <a:pPr lvl="0"/>
            <a:r>
              <a:rPr lang="en-US" dirty="0"/>
              <a:t>If we look at it from a gender perspective, Men have at least 3x higher PrEP coverage than woman</a:t>
            </a:r>
          </a:p>
          <a:p>
            <a:pPr lvl="0"/>
            <a:r>
              <a:rPr lang="en-US" dirty="0"/>
              <a:t>Black heterosexual woman have higher rates of HIV acquisition than other women</a:t>
            </a:r>
          </a:p>
          <a:p>
            <a:pPr lvl="0"/>
            <a:r>
              <a:rPr lang="en-US" sz="1200" dirty="0">
                <a:solidFill>
                  <a:schemeClr val="bg1"/>
                </a:solidFill>
              </a:rPr>
              <a:t>CDC, 2016</a:t>
            </a:r>
            <a:endParaRPr lang="en-US" dirty="0"/>
          </a:p>
          <a:p>
            <a:r>
              <a:rPr lang="en-US" dirty="0"/>
              <a:t>Though 20% of the US population, Latinx people account for ¼ of new cases of HIV. Most of those diagnosed are men</a:t>
            </a:r>
          </a:p>
          <a:p>
            <a:r>
              <a:rPr lang="en-US" sz="1200" dirty="0"/>
              <a:t>Awareness of </a:t>
            </a:r>
            <a:r>
              <a:rPr lang="en-US" sz="1200" dirty="0" err="1"/>
              <a:t>PrEP</a:t>
            </a:r>
            <a:r>
              <a:rPr lang="en-US" sz="1200" dirty="0"/>
              <a:t> is low among Latinx individuals at risk, particularly MSM, posing challenges to adoption</a:t>
            </a:r>
          </a:p>
          <a:p>
            <a:r>
              <a:rPr lang="en-US" sz="1200" dirty="0"/>
              <a:t>Stigma or fear of being judged for one’s behaviors may serve as a barrier to </a:t>
            </a:r>
            <a:r>
              <a:rPr lang="en-US" sz="1200" dirty="0" err="1"/>
              <a:t>PrEP</a:t>
            </a:r>
            <a:r>
              <a:rPr lang="en-US" sz="1200" dirty="0"/>
              <a:t> adoption, as well as linguistic and economic access to resources in some regions</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dirty="0"/>
          </a:p>
        </p:txBody>
      </p:sp>
    </p:spTree>
    <p:extLst>
      <p:ext uri="{BB962C8B-B14F-4D97-AF65-F5344CB8AC3E}">
        <p14:creationId xmlns:p14="http://schemas.microsoft.com/office/powerpoint/2010/main" val="1812552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r>
              <a:rPr lang="en-US" sz="1200" dirty="0" err="1"/>
              <a:t>Jenness</a:t>
            </a:r>
            <a:r>
              <a:rPr lang="en-US" sz="1200" dirty="0"/>
              <a:t>, S et al. CROI2018. </a:t>
            </a:r>
            <a:r>
              <a:rPr lang="en-US" sz="1200" i="1" dirty="0"/>
              <a:t>The </a:t>
            </a:r>
            <a:r>
              <a:rPr lang="en-US" sz="1200" i="1" dirty="0" err="1"/>
              <a:t>PrEP</a:t>
            </a:r>
            <a:r>
              <a:rPr lang="en-US" sz="1200" i="1" dirty="0"/>
              <a:t> care continuum and HIV racial disparities among MSM</a:t>
            </a:r>
            <a:r>
              <a:rPr lang="en-US" sz="1200" dirty="0"/>
              <a:t>.</a:t>
            </a:r>
            <a:r>
              <a:rPr lang="en-US" sz="1200" baseline="0" dirty="0"/>
              <a:t> </a:t>
            </a:r>
            <a:r>
              <a:rPr lang="en-US" sz="1200" dirty="0"/>
              <a:t>Abstract 1149. Mathematical model of HIV transmission for MSM to include race-</a:t>
            </a:r>
            <a:r>
              <a:rPr lang="en-US" sz="1200" dirty="0" err="1"/>
              <a:t>stratefied</a:t>
            </a:r>
            <a:r>
              <a:rPr lang="en-US" sz="1200" baseline="0" dirty="0"/>
              <a:t> transitions through </a:t>
            </a:r>
            <a:r>
              <a:rPr lang="en-US" sz="1200" baseline="0" dirty="0" err="1"/>
              <a:t>PrEP</a:t>
            </a:r>
            <a:r>
              <a:rPr lang="en-US" sz="1200" baseline="0" dirty="0"/>
              <a:t> continuing from awareness to access to </a:t>
            </a:r>
            <a:r>
              <a:rPr lang="en-US" sz="1200" baseline="0" dirty="0" err="1"/>
              <a:t>rx</a:t>
            </a:r>
            <a:r>
              <a:rPr lang="en-US" sz="1200" baseline="0" dirty="0"/>
              <a:t> to adherence to retention.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https://www.cdc.gov/mmwr/volumes/68/wr/pdfs/mm6827-H.pdf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26</a:t>
            </a:fld>
            <a:endParaRPr lang="en-US" dirty="0"/>
          </a:p>
        </p:txBody>
      </p:sp>
    </p:spTree>
    <p:extLst>
      <p:ext uri="{BB962C8B-B14F-4D97-AF65-F5344CB8AC3E}">
        <p14:creationId xmlns:p14="http://schemas.microsoft.com/office/powerpoint/2010/main" val="1481237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27</a:t>
            </a:fld>
            <a:endParaRPr lang="en-US" dirty="0"/>
          </a:p>
        </p:txBody>
      </p:sp>
    </p:spTree>
    <p:extLst>
      <p:ext uri="{BB962C8B-B14F-4D97-AF65-F5344CB8AC3E}">
        <p14:creationId xmlns:p14="http://schemas.microsoft.com/office/powerpoint/2010/main" val="380268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CD4 count and CD4 percentage (CD3+CD4+)and what they mean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the results look 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Total WBC  5.8, N59%, L15%, M11% E8%, B2%, variant lymph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N#3.4, L#1.2, M#.6, E#.5B0.1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28</a:t>
            </a:fld>
            <a:endParaRPr lang="en-US" dirty="0"/>
          </a:p>
        </p:txBody>
      </p:sp>
    </p:spTree>
    <p:extLst>
      <p:ext uri="{BB962C8B-B14F-4D97-AF65-F5344CB8AC3E}">
        <p14:creationId xmlns:p14="http://schemas.microsoft.com/office/powerpoint/2010/main" val="1675312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solidFill>
                  <a:schemeClr val="tx1"/>
                </a:solidFill>
              </a:rPr>
              <a:t>ART is recommended for treatment:</a:t>
            </a:r>
          </a:p>
          <a:p>
            <a:pPr lvl="1">
              <a:buFont typeface="Arial" panose="020B0604020202020204" pitchFamily="34" charset="0"/>
              <a:buChar char="•"/>
            </a:pPr>
            <a:r>
              <a:rPr lang="ja-JP" altLang="en-US" sz="2800" dirty="0">
                <a:solidFill>
                  <a:schemeClr val="tx1"/>
                </a:solidFill>
              </a:rPr>
              <a:t>“</a:t>
            </a:r>
            <a:r>
              <a:rPr lang="en-US" sz="2800" dirty="0">
                <a:solidFill>
                  <a:schemeClr val="tx1"/>
                </a:solidFill>
              </a:rPr>
              <a:t>ART is recommended for all HIV-infected individuals, regardless of CD4 T lymphocyte cell count, to reduce the morbidity and mortality associated with HIV infection.</a:t>
            </a:r>
            <a:r>
              <a:rPr lang="ja-JP" altLang="en-US" sz="2800" dirty="0">
                <a:solidFill>
                  <a:schemeClr val="tx1"/>
                </a:solidFill>
              </a:rPr>
              <a:t>”</a:t>
            </a:r>
            <a:r>
              <a:rPr lang="en-US" sz="2800" dirty="0">
                <a:solidFill>
                  <a:schemeClr val="tx1"/>
                </a:solidFill>
              </a:rPr>
              <a:t> (A1)</a:t>
            </a:r>
          </a:p>
          <a:p>
            <a:pPr>
              <a:buFont typeface="Arial" panose="020B0604020202020204" pitchFamily="34" charset="0"/>
              <a:buChar char="•"/>
            </a:pPr>
            <a:r>
              <a:rPr lang="en-US" dirty="0">
                <a:solidFill>
                  <a:schemeClr val="tx1"/>
                </a:solidFill>
              </a:rPr>
              <a:t>ART is recommended for prevention:</a:t>
            </a:r>
          </a:p>
          <a:p>
            <a:pPr lvl="1">
              <a:buFont typeface="Arial" panose="020B0604020202020204" pitchFamily="34" charset="0"/>
              <a:buChar char="•"/>
            </a:pPr>
            <a:r>
              <a:rPr lang="ja-JP" altLang="en-US" sz="2800" dirty="0">
                <a:solidFill>
                  <a:schemeClr val="tx1"/>
                </a:solidFill>
              </a:rPr>
              <a:t>“</a:t>
            </a:r>
            <a:r>
              <a:rPr lang="en-US" sz="2800" dirty="0">
                <a:solidFill>
                  <a:schemeClr val="tx1"/>
                </a:solidFill>
              </a:rPr>
              <a:t>ART also is recommended for HIV-infected individuals to prevent HIV transmission.</a:t>
            </a:r>
            <a:r>
              <a:rPr lang="ja-JP" altLang="en-US" sz="2800" dirty="0">
                <a:solidFill>
                  <a:schemeClr val="tx1"/>
                </a:solidFill>
              </a:rPr>
              <a:t>”</a:t>
            </a:r>
            <a:r>
              <a:rPr lang="en-US" sz="2800" dirty="0">
                <a:solidFill>
                  <a:schemeClr val="tx1"/>
                </a:solidFill>
              </a:rPr>
              <a:t> (A1)</a:t>
            </a:r>
          </a:p>
          <a:p>
            <a:pPr>
              <a:buFont typeface="Arial" panose="020B0604020202020204" pitchFamily="34" charset="0"/>
              <a:buChar char="•"/>
            </a:pPr>
            <a:r>
              <a:rPr lang="en-US" dirty="0">
                <a:solidFill>
                  <a:schemeClr val="tx1"/>
                </a:solidFill>
              </a:rPr>
              <a:t>ART should  be initiated as soon as possible</a:t>
            </a:r>
          </a:p>
          <a:p>
            <a:pPr lvl="1">
              <a:buFont typeface="Arial" panose="020B0604020202020204" pitchFamily="34" charset="0"/>
              <a:buChar char="•"/>
            </a:pPr>
            <a:r>
              <a:rPr lang="en-US" sz="2800" dirty="0">
                <a:solidFill>
                  <a:schemeClr val="tx1"/>
                </a:solidFill>
              </a:rPr>
              <a:t>On a case-by-case basis, ART may be deferred because of clinical and/or psychological factors</a:t>
            </a:r>
          </a:p>
          <a:p>
            <a:pPr>
              <a:buFont typeface="Arial" panose="020B0604020202020204" pitchFamily="34" charset="0"/>
              <a:buChar char="•"/>
            </a:pPr>
            <a:r>
              <a:rPr lang="en-US" dirty="0">
                <a:solidFill>
                  <a:schemeClr val="tx1"/>
                </a:solidFill>
              </a:rPr>
              <a:t>Patients should understand that indefinite treatment is required; ART does not cure HIV</a:t>
            </a:r>
          </a:p>
          <a:p>
            <a:pPr>
              <a:buFont typeface="Arial" panose="020B0604020202020204" pitchFamily="34" charset="0"/>
              <a:buChar char="•"/>
            </a:pPr>
            <a:r>
              <a:rPr lang="en-US" dirty="0">
                <a:solidFill>
                  <a:schemeClr val="tx1"/>
                </a:solidFill>
              </a:rPr>
              <a:t>Address strategies to optimize adherence </a:t>
            </a:r>
          </a:p>
        </p:txBody>
      </p:sp>
      <p:sp>
        <p:nvSpPr>
          <p:cNvPr id="4" name="Slide Number Placeholder 3"/>
          <p:cNvSpPr>
            <a:spLocks noGrp="1"/>
          </p:cNvSpPr>
          <p:nvPr>
            <p:ph type="sldNum" sz="quarter" idx="10"/>
          </p:nvPr>
        </p:nvSpPr>
        <p:spPr/>
        <p:txBody>
          <a:bodyPr/>
          <a:lstStyle/>
          <a:p>
            <a:fld id="{D083BE67-F9CB-4630-813A-AC9278B8E086}" type="slidenum">
              <a:rPr lang="en-US" smtClean="0"/>
              <a:t>29</a:t>
            </a:fld>
            <a:endParaRPr lang="en-US"/>
          </a:p>
        </p:txBody>
      </p:sp>
    </p:spTree>
    <p:extLst>
      <p:ext uri="{BB962C8B-B14F-4D97-AF65-F5344CB8AC3E}">
        <p14:creationId xmlns:p14="http://schemas.microsoft.com/office/powerpoint/2010/main" val="2109342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a:t>
            </a:r>
            <a:r>
              <a:rPr lang="en-US" dirty="0" err="1"/>
              <a:t>TeleECHO</a:t>
            </a:r>
            <a:r>
              <a:rPr lang="en-US" dirty="0"/>
              <a:t>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30</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dirty="0">
                <a:solidFill>
                  <a:srgbClr val="1F497D"/>
                </a:solidFill>
                <a:effectLst/>
                <a:latin typeface="Calibri" panose="020F0502020204030204" pitchFamily="34" charset="0"/>
              </a:rPr>
              <a:t>Go over the meaning of results types offered by VAC Education through DSHS labs. </a:t>
            </a:r>
            <a:endParaRPr lang="en-US" sz="1800" b="0" i="0" dirty="0">
              <a:solidFill>
                <a:srgbClr val="201F1E"/>
              </a:solidFill>
              <a:effectLst/>
              <a:latin typeface="Times New Roman" panose="02020603050405020304" pitchFamily="18" charset="0"/>
            </a:endParaRPr>
          </a:p>
          <a:p>
            <a:pPr algn="l">
              <a:buFont typeface="Arial" panose="020B0604020202020204" pitchFamily="34" charset="0"/>
              <a:buChar char="•"/>
            </a:pPr>
            <a:r>
              <a:rPr lang="en-US" sz="1800" b="0" i="0" dirty="0">
                <a:solidFill>
                  <a:srgbClr val="1F497D"/>
                </a:solidFill>
                <a:effectLst/>
                <a:latin typeface="Calibri" panose="020F0502020204030204" pitchFamily="34" charset="0"/>
              </a:rPr>
              <a:t>HIV Ag-Ab Multiplex _test</a:t>
            </a:r>
            <a:endParaRPr lang="en-US" sz="1800" b="0" i="0" dirty="0">
              <a:solidFill>
                <a:srgbClr val="1F497D"/>
              </a:solidFill>
              <a:effectLst/>
              <a:latin typeface="Times New Roman" panose="02020603050405020304" pitchFamily="18" charset="0"/>
            </a:endParaRPr>
          </a:p>
          <a:p>
            <a:pPr algn="l">
              <a:buFont typeface="Arial" panose="020B0604020202020204" pitchFamily="34" charset="0"/>
              <a:buChar char="•"/>
            </a:pPr>
            <a:r>
              <a:rPr lang="en-US" sz="1800" b="0" i="0" dirty="0">
                <a:solidFill>
                  <a:srgbClr val="1F497D"/>
                </a:solidFill>
                <a:effectLst/>
                <a:latin typeface="Calibri" panose="020F0502020204030204" pitchFamily="34" charset="0"/>
              </a:rPr>
              <a:t>HIV ½ Supplemental Assay Interpretation _ Test</a:t>
            </a:r>
            <a:endParaRPr lang="en-US" sz="1800" b="0" i="0" dirty="0">
              <a:solidFill>
                <a:srgbClr val="1F497D"/>
              </a:solidFill>
              <a:effectLst/>
              <a:latin typeface="Times New Roman" panose="02020603050405020304" pitchFamily="18" charset="0"/>
            </a:endParaRPr>
          </a:p>
          <a:p>
            <a:pPr algn="l">
              <a:buFont typeface="Arial" panose="020B0604020202020204" pitchFamily="34" charset="0"/>
              <a:buChar char="•"/>
            </a:pPr>
            <a:r>
              <a:rPr lang="en-US" sz="1800" b="0" i="0" dirty="0">
                <a:solidFill>
                  <a:srgbClr val="1F497D"/>
                </a:solidFill>
                <a:effectLst/>
                <a:latin typeface="Calibri" panose="020F0502020204030204" pitchFamily="34" charset="0"/>
              </a:rPr>
              <a:t>NAAT Testing</a:t>
            </a:r>
            <a:endParaRPr lang="en-US" sz="1800" b="0" i="0" dirty="0">
              <a:solidFill>
                <a:srgbClr val="1F497D"/>
              </a:solidFill>
              <a:effectLst/>
              <a:latin typeface="Times New Roman" panose="02020603050405020304" pitchFamily="18" charset="0"/>
            </a:endParaRPr>
          </a:p>
          <a:p>
            <a:pPr algn="l">
              <a:buFont typeface="Arial" panose="020B0604020202020204" pitchFamily="34" charset="0"/>
              <a:buChar char="•"/>
            </a:pPr>
            <a:r>
              <a:rPr lang="en-US" sz="1800" b="0" i="0" dirty="0">
                <a:solidFill>
                  <a:srgbClr val="1F497D"/>
                </a:solidFill>
                <a:effectLst/>
                <a:latin typeface="Calibri" panose="020F0502020204030204" pitchFamily="34" charset="0"/>
              </a:rPr>
              <a:t>ELISA Testing</a:t>
            </a:r>
            <a:endParaRPr lang="en-US" sz="1800" b="0" i="0" dirty="0">
              <a:solidFill>
                <a:srgbClr val="1F497D"/>
              </a:solidFill>
              <a:effectLst/>
              <a:latin typeface="Times New Roman" panose="02020603050405020304" pitchFamily="18" charset="0"/>
            </a:endParaRPr>
          </a:p>
          <a:p>
            <a:pPr algn="l"/>
            <a:r>
              <a:rPr lang="en-US" sz="1800" b="0" i="0" dirty="0">
                <a:solidFill>
                  <a:srgbClr val="1F497D"/>
                </a:solidFill>
                <a:effectLst/>
                <a:latin typeface="Calibri" panose="020F0502020204030204" pitchFamily="34" charset="0"/>
              </a:rPr>
              <a:t> Difference between Antigen and Antibody HIV testing</a:t>
            </a:r>
            <a:endParaRPr lang="en-US" sz="1800" b="0" i="0" dirty="0">
              <a:solidFill>
                <a:srgbClr val="1F497D"/>
              </a:solidFill>
              <a:effectLst/>
              <a:latin typeface="Times New Roman" panose="02020603050405020304" pitchFamily="18" charset="0"/>
            </a:endParaRPr>
          </a:p>
          <a:p>
            <a:pPr algn="l">
              <a:buFont typeface="Arial" panose="020B0604020202020204" pitchFamily="34" charset="0"/>
              <a:buChar char="•"/>
            </a:pPr>
            <a:r>
              <a:rPr lang="en-US" sz="1800" b="0" i="0" dirty="0">
                <a:solidFill>
                  <a:srgbClr val="1F497D"/>
                </a:solidFill>
                <a:effectLst/>
                <a:latin typeface="Calibri" panose="020F0502020204030204" pitchFamily="34" charset="0"/>
              </a:rPr>
              <a:t>Difference between HIV 1 and HIV 2</a:t>
            </a:r>
            <a:endParaRPr lang="en-US" sz="1800" b="0" i="0" dirty="0">
              <a:solidFill>
                <a:srgbClr val="1F497D"/>
              </a:solidFill>
              <a:effectLst/>
              <a:latin typeface="Times New Roman" panose="02020603050405020304" pitchFamily="18" charset="0"/>
            </a:endParaRPr>
          </a:p>
          <a:p>
            <a:pPr algn="l"/>
            <a:r>
              <a:rPr lang="en-US" sz="1800" b="0" i="0" dirty="0">
                <a:solidFill>
                  <a:srgbClr val="1F497D"/>
                </a:solidFill>
                <a:effectLst/>
                <a:latin typeface="Calibri" panose="020F0502020204030204" pitchFamily="34" charset="0"/>
              </a:rPr>
              <a:t> VAC will create a sample packet of HIV testing results that come back with odd results; to create a guide book showing staff examples of those testing results.</a:t>
            </a:r>
            <a:endParaRPr lang="en-US" sz="1800" b="0" i="0" dirty="0">
              <a:solidFill>
                <a:srgbClr val="201F1E"/>
              </a:solidFill>
              <a:effectLst/>
              <a:latin typeface="Times New Roman" panose="02020603050405020304" pitchFamily="18" charset="0"/>
            </a:endParaRPr>
          </a:p>
          <a:p>
            <a:pPr algn="l">
              <a:buFont typeface="+mj-lt"/>
              <a:buAutoNum type="arabicPeriod"/>
            </a:pPr>
            <a:endParaRPr lang="en-US" sz="1800" b="0" i="0" dirty="0">
              <a:solidFill>
                <a:srgbClr val="201F1E"/>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 in new infections from 2010 to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40,000 ISH to 36,000 ISH. </a:t>
            </a:r>
            <a:r>
              <a:rPr lang="en-US" dirty="0">
                <a:hlinkClick r:id="rId3">
                  <a:extLst>
                    <a:ext uri="{A12FA001-AC4F-418D-AE19-62706E023703}">
                      <ahyp:hlinkClr xmlns:ahyp="http://schemas.microsoft.com/office/drawing/2018/hyperlinkcolor" val="tx"/>
                    </a:ext>
                  </a:extLst>
                </a:hlinkClick>
              </a:rPr>
              <a:t>Slide Sets | Resource Library | HIV/AIDS | CDC</a:t>
            </a:r>
            <a:r>
              <a:rPr lang="en-US" dirty="0"/>
              <a:t>: www.cdc.gov</a:t>
            </a:r>
          </a:p>
          <a:p>
            <a:r>
              <a:rPr lang="en-US" dirty="0"/>
              <a:t>Goal with EHE is 2025 – approximately 8000 to 9000 new infections; 2030 - &lt;3000 new infections</a:t>
            </a:r>
          </a:p>
          <a:p>
            <a:r>
              <a:rPr lang="en-US" dirty="0"/>
              <a:t>2018 HIV</a:t>
            </a:r>
            <a:r>
              <a:rPr lang="en-US" baseline="0" dirty="0"/>
              <a:t> Surveillance Report</a:t>
            </a:r>
          </a:p>
          <a:p>
            <a:r>
              <a:rPr lang="en-US" sz="1200" b="0" i="0" kern="1200" dirty="0">
                <a:solidFill>
                  <a:schemeClr val="tx1"/>
                </a:solidFill>
                <a:effectLst/>
                <a:latin typeface="+mn-lt"/>
                <a:ea typeface="+mn-ea"/>
                <a:cs typeface="+mn-cs"/>
              </a:rPr>
              <a:t>The annual number of new diagnoses decreased 9% from 2010 to 2016 in the 50 states and the District of Columbia.</a:t>
            </a:r>
          </a:p>
          <a:p>
            <a:r>
              <a:rPr lang="en-US" sz="1200" b="0" i="0" kern="1200" dirty="0">
                <a:solidFill>
                  <a:schemeClr val="tx1"/>
                </a:solidFill>
                <a:effectLst/>
                <a:latin typeface="+mn-lt"/>
                <a:ea typeface="+mn-ea"/>
                <a:cs typeface="+mn-cs"/>
              </a:rPr>
              <a:t>In 2018, gay, bisexual, and other men who have sex with men accounted for 69% of all new HIV diagnoses in the United States and 6 dependent areas. In the same year, heterosexuals made up 24% of all HIV diagnoses</a:t>
            </a:r>
          </a:p>
          <a:p>
            <a:r>
              <a:rPr lang="en-US" sz="1200" b="0" i="0" kern="1200" dirty="0">
                <a:solidFill>
                  <a:schemeClr val="tx1"/>
                </a:solidFill>
                <a:effectLst/>
                <a:latin typeface="+mn-lt"/>
                <a:ea typeface="+mn-ea"/>
                <a:cs typeface="+mn-cs"/>
              </a:rPr>
              <a:t>From 2010 to 2017, HIV diagnoses decreased 10% among youth overall in the 50 states and the District of Columbia.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2018, youth aged 13 to 24</a:t>
            </a:r>
            <a:r>
              <a:rPr lang="en-US" sz="1200" b="0" i="0" u="none" strike="noStrike" kern="1200" baseline="300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made up 21% (men: 92% MSM; women: 85% WSM, 12% IDU)</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2019 surveillance report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The annual number of HIV infections in 2019, compared with 2010,</a:t>
            </a:r>
            <a:r>
              <a:rPr lang="en-US" b="0" baseline="0" dirty="0"/>
              <a:t> increased among persons aged </a:t>
            </a:r>
            <a:r>
              <a:rPr lang="en-US" b="0" dirty="0"/>
              <a:t>25–34 years (35%), but </a:t>
            </a:r>
            <a:r>
              <a:rPr lang="en-US" b="0" baseline="0" dirty="0"/>
              <a:t>decreased among persons aged 13–24 (−46%) and 4</a:t>
            </a:r>
            <a:r>
              <a:rPr lang="en-US" b="0" dirty="0"/>
              <a:t>5–54 years (</a:t>
            </a:r>
            <a:r>
              <a:rPr lang="en-US" b="0" baseline="0" dirty="0"/>
              <a:t>−36%).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rPr>
              <a:t> The annual number of HIV infections in 2019, compared with 2010, decreased among persons with infection attributed to heterosexual contact </a:t>
            </a:r>
            <a:r>
              <a:rPr lang="en-US" sz="1200" dirty="0"/>
              <a:t>(</a:t>
            </a:r>
            <a:r>
              <a:rPr lang="en-US" sz="1200" b="0" baseline="0" dirty="0"/>
              <a:t>−</a:t>
            </a:r>
            <a:r>
              <a:rPr lang="en-US" sz="1200" dirty="0"/>
              <a:t>24%)</a:t>
            </a:r>
            <a:r>
              <a:rPr lang="en-US" dirty="0">
                <a:solidFill>
                  <a:srgbClr val="000000"/>
                </a:solidFill>
              </a:rPr>
              <a:t>. The annual numbers remained stable among persons with infection attributed to injection drug use (IDU), male-to-male sexual contact (MMSC), and MMSC </a:t>
            </a:r>
            <a:r>
              <a:rPr lang="en-US" i="1" dirty="0">
                <a:solidFill>
                  <a:srgbClr val="000000"/>
                </a:solidFill>
              </a:rPr>
              <a:t>and</a:t>
            </a:r>
            <a:r>
              <a:rPr lang="en-US" dirty="0">
                <a:solidFill>
                  <a:srgbClr val="000000"/>
                </a:solidFill>
              </a:rPr>
              <a:t> IDU.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BE9F7D3-EF4B-A949-A590-3D74A124A7B6}" type="slidenum">
              <a:rPr lang="en-US" smtClean="0"/>
              <a:t>4</a:t>
            </a:fld>
            <a:endParaRPr lang="en-US"/>
          </a:p>
        </p:txBody>
      </p:sp>
    </p:spTree>
    <p:extLst>
      <p:ext uri="{BB962C8B-B14F-4D97-AF65-F5344CB8AC3E}">
        <p14:creationId xmlns:p14="http://schemas.microsoft.com/office/powerpoint/2010/main" val="312613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2018 HIV</a:t>
            </a:r>
            <a:r>
              <a:rPr lang="en-US" b="1" baseline="0" dirty="0"/>
              <a:t> Surveillance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most affected subpopulation is African American gay and bisexual men (42% of new HIV diagnoses</a:t>
            </a:r>
            <a:r>
              <a:rPr lang="en-US" sz="1200" b="0" i="0" kern="1200" baseline="0" dirty="0">
                <a:solidFill>
                  <a:schemeClr val="tx1"/>
                </a:solidFill>
                <a:effectLst/>
                <a:latin typeface="+mn-lt"/>
                <a:ea typeface="+mn-ea"/>
                <a:cs typeface="+mn-cs"/>
              </a:rPr>
              <a:t> in 2018 </a:t>
            </a:r>
            <a:r>
              <a:rPr lang="en-US" sz="1200" b="0" i="0" kern="1200" dirty="0">
                <a:solidFill>
                  <a:schemeClr val="tx1"/>
                </a:solidFill>
                <a:effectLst/>
                <a:latin typeface="+mn-lt"/>
                <a:ea typeface="+mn-ea"/>
                <a:cs typeface="+mn-cs"/>
              </a:rPr>
              <a:t>with accounted for 13% of the US population</a:t>
            </a:r>
            <a:r>
              <a:rPr lang="en-US" sz="1200" b="0" i="0" u="none" strike="noStrike" kern="1200" baseline="30000" dirty="0">
                <a:solidFill>
                  <a:schemeClr val="tx1"/>
                </a:solidFill>
                <a:effectLst/>
                <a:latin typeface="+mn-lt"/>
                <a:ea typeface="+mn-ea"/>
                <a:cs typeface="+mn-cs"/>
              </a:rPr>
              <a:t>)</a:t>
            </a: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Rates of Diagnoses of HIV Infection among Adults and Adolescents, by Age at Diagnosis, 2008–2012—U.S. 50,000 new patients infected with HIV/yr. </a:t>
            </a:r>
            <a:r>
              <a:rPr lang="en-US" sz="1200" dirty="0">
                <a:solidFill>
                  <a:schemeClr val="bg1"/>
                </a:solidFill>
              </a:rPr>
              <a:t>http://www.cdc.gov/hiv/library/reports/surveillance/</a:t>
            </a:r>
          </a:p>
          <a:p>
            <a:pPr marL="171450" indent="-171450">
              <a:buFont typeface="Arial" panose="020B0604020202020204" pitchFamily="34" charset="0"/>
              <a:buChar char="•"/>
            </a:pPr>
            <a:r>
              <a:rPr lang="en-US" sz="2600" dirty="0"/>
              <a:t>37,600 new patients infected with HIV/</a:t>
            </a:r>
            <a:r>
              <a:rPr lang="en-US" sz="2600" dirty="0" err="1"/>
              <a:t>yr</a:t>
            </a:r>
            <a:r>
              <a:rPr lang="en-US" sz="2600" dirty="0"/>
              <a:t> in the U.S.</a:t>
            </a:r>
            <a:r>
              <a:rPr lang="en-US" sz="2600" baseline="30000" dirty="0"/>
              <a:t>2014</a:t>
            </a:r>
            <a:endParaRPr lang="en-US" sz="2600" dirty="0"/>
          </a:p>
          <a:p>
            <a:pPr marL="468630" lvl="1" indent="-171450">
              <a:buFont typeface="Arial" panose="020B0604020202020204" pitchFamily="34" charset="0"/>
              <a:buChar char="•"/>
            </a:pPr>
            <a:r>
              <a:rPr lang="en-US" sz="2600" dirty="0"/>
              <a:t>Highest increases in youth (13-25), MSM, racial minorities </a:t>
            </a:r>
          </a:p>
          <a:p>
            <a:pPr marL="468630" lvl="1" indent="-171450">
              <a:buFont typeface="Arial" panose="020B0604020202020204" pitchFamily="34" charset="0"/>
              <a:buChar char="•"/>
            </a:pPr>
            <a:r>
              <a:rPr lang="en-US" sz="2600" dirty="0"/>
              <a:t>Implies the need for alternatives/additions to condoms</a:t>
            </a:r>
          </a:p>
          <a:p>
            <a:pPr marL="0" indent="0">
              <a:buFont typeface="Arial" panose="020B0604020202020204" pitchFamily="34" charset="0"/>
              <a:buNone/>
            </a:pPr>
            <a:r>
              <a:rPr lang="en-US" dirty="0"/>
              <a:t>Additional statistics about disparities</a:t>
            </a:r>
          </a:p>
          <a:p>
            <a:pPr marL="171450" indent="-171450">
              <a:buFont typeface="Arial" panose="020B0604020202020204" pitchFamily="34" charset="0"/>
              <a:buChar char="•"/>
            </a:pPr>
            <a:r>
              <a:rPr lang="en-US" dirty="0"/>
              <a:t>2 out of every 5 patients newly diagnosed with HIV are youth</a:t>
            </a:r>
          </a:p>
          <a:p>
            <a:pPr marL="171450" indent="-171450">
              <a:buFont typeface="Arial" panose="020B0604020202020204" pitchFamily="34" charset="0"/>
              <a:buChar char="•"/>
            </a:pPr>
            <a:r>
              <a:rPr lang="en-US" dirty="0"/>
              <a:t>African American MSM have 5x the national average of new HIV diagnoses. African Americans make up 12% of US population but 44% of new HIV diagnoses.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One of every 2 women newly infected with HIV is African American. </a:t>
            </a:r>
          </a:p>
          <a:p>
            <a:pPr marL="171450" indent="-171450">
              <a:buFont typeface="Arial" panose="020B0604020202020204" pitchFamily="34" charset="0"/>
              <a:buChar char="•"/>
            </a:pPr>
            <a:r>
              <a:rPr lang="en-US" dirty="0"/>
              <a:t>New HIV diagnoses in Native American population increased 19% between 2005 to 2014 &amp; 63% in MSM</a:t>
            </a:r>
          </a:p>
          <a:p>
            <a:pPr marL="171450" indent="-171450">
              <a:buFont typeface="Arial" panose="020B0604020202020204" pitchFamily="34" charset="0"/>
              <a:buChar char="•"/>
            </a:pPr>
            <a:r>
              <a:rPr lang="en-US" dirty="0"/>
              <a:t>Transgender patients have 3x the national average of new HIV diagnoses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Hispanics make up 18% of US population but 25% of new HIV diagnoses.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2019 Surveillance report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rgbClr val="000000"/>
                </a:solidFill>
              </a:rPr>
              <a:t>In 2019, the largest percentage of HIV infections were attributed to MMSC (66%), followed by heterosexual contact (22%).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a:t>
            </a:r>
            <a:r>
              <a:rPr lang="en-US" b="1" dirty="0"/>
              <a:t>2019</a:t>
            </a:r>
            <a:r>
              <a:rPr lang="en-US" dirty="0"/>
              <a:t>, Black/African American persons made up </a:t>
            </a:r>
            <a:r>
              <a:rPr lang="en-US" b="0" dirty="0"/>
              <a:t>approximately 12% of the population of the United States but accounted for </a:t>
            </a:r>
            <a:r>
              <a:rPr lang="en-US" b="1" dirty="0"/>
              <a:t>41% of HIV infections</a:t>
            </a:r>
            <a:r>
              <a:rPr lang="en-US" b="0" dirty="0"/>
              <a:t>. White persons made up 62% of the population of the United States but accounted for 25% of HIV infections. Hispanic/Latino persons made up 17% of the population of the United States but accounted for </a:t>
            </a:r>
            <a:r>
              <a:rPr lang="en-US" b="1" dirty="0"/>
              <a:t>29%</a:t>
            </a:r>
            <a:r>
              <a:rPr lang="en-US" b="0" dirty="0"/>
              <a:t> of HIV infections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estimated</a:t>
            </a:r>
            <a:r>
              <a:rPr lang="en-US" baseline="0" dirty="0"/>
              <a:t> HIV incidence </a:t>
            </a:r>
            <a:r>
              <a:rPr lang="en-US" dirty="0"/>
              <a:t>for American Indian/Alaskan Native persons should be used with caution because the RSE is 30%–50%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F264BA1E-6AC7-4534-AA62-D6AA5C834DC4}" type="slidenum">
              <a:rPr lang="en-US" smtClean="0"/>
              <a:t>5</a:t>
            </a:fld>
            <a:endParaRPr lang="en-US" dirty="0"/>
          </a:p>
        </p:txBody>
      </p:sp>
    </p:spTree>
    <p:extLst>
      <p:ext uri="{BB962C8B-B14F-4D97-AF65-F5344CB8AC3E}">
        <p14:creationId xmlns:p14="http://schemas.microsoft.com/office/powerpoint/2010/main" val="3185266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PWH= people with HIV</a:t>
            </a:r>
          </a:p>
          <a:p>
            <a:r>
              <a:rPr lang="en-US" dirty="0"/>
              <a:t>13% don’t know their status (1 in 7.5 don’t know it)</a:t>
            </a:r>
          </a:p>
          <a:p>
            <a:r>
              <a:rPr lang="en-US" dirty="0"/>
              <a:t>36,801 new </a:t>
            </a:r>
            <a:r>
              <a:rPr lang="en-US" dirty="0" err="1"/>
              <a:t>hiv</a:t>
            </a:r>
            <a:r>
              <a:rPr lang="en-US" dirty="0"/>
              <a:t> dx in US and dependent areas in 2019.</a:t>
            </a:r>
          </a:p>
          <a:p>
            <a:r>
              <a:rPr lang="en-US" dirty="0"/>
              <a:t>Of those, 69% gay and bisexual men, 23% heterosexual, 7% IDU</a:t>
            </a:r>
          </a:p>
          <a:p>
            <a:r>
              <a:rPr lang="en-US" dirty="0"/>
              <a:t>Number highest among 25-34yo</a:t>
            </a:r>
          </a:p>
          <a:p>
            <a:r>
              <a:rPr lang="en-US" dirty="0"/>
              <a:t>Transgender people: 2% MTF, 1% FTM</a:t>
            </a:r>
          </a:p>
          <a:p>
            <a:r>
              <a:rPr lang="en-US" dirty="0"/>
              <a:t>86% male</a:t>
            </a:r>
          </a:p>
          <a:p>
            <a:r>
              <a:rPr lang="en-US" dirty="0"/>
              <a:t>Rates of Diagnoses of HIV Infection among Adults and Adolescents, by Age at Diagnosis, 2008–2012—U.S. 50,000 new patients infected with HIV/yr.</a:t>
            </a:r>
          </a:p>
          <a:p>
            <a:r>
              <a:rPr lang="en-US" dirty="0"/>
              <a:t>CDC. MMWR 2015;64:657-662 (2012 data).</a:t>
            </a:r>
          </a:p>
          <a:p>
            <a:r>
              <a:rPr lang="en-US" dirty="0"/>
              <a:t>Estimated 1 in 8 HIV-infected women in the U.S. do not know their status</a:t>
            </a:r>
          </a:p>
          <a:p>
            <a:r>
              <a:rPr lang="en-US" dirty="0"/>
              <a:t>-13% general US population- 44% of 13-24yo do not know</a:t>
            </a:r>
          </a:p>
          <a:p>
            <a:r>
              <a:rPr lang="en-US" dirty="0"/>
              <a:t>http://www.cdc.gov/hiv/library/reports/surveillance/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NM: </a:t>
            </a:r>
            <a:r>
              <a:rPr lang="en-US" dirty="0">
                <a:solidFill>
                  <a:srgbClr val="0000CC"/>
                </a:solidFill>
              </a:rPr>
              <a:t>We have roughly 3,300 persons living with HIV.  And average 131 new infections per year. </a:t>
            </a:r>
            <a:r>
              <a:rPr lang="en-US" dirty="0">
                <a:solidFill>
                  <a:schemeClr val="accent2">
                    <a:lumMod val="75000"/>
                  </a:schemeClr>
                </a:solidFill>
              </a:rPr>
              <a:t>119 in 2012 – 142 in 2013 – 129 in 2014, 133 in 2015 – 134 in 2016</a:t>
            </a:r>
            <a:endParaRPr lang="en-US" dirty="0">
              <a:solidFill>
                <a:srgbClr val="0000CC"/>
              </a:solidFill>
            </a:endParaRPr>
          </a:p>
          <a:p>
            <a:r>
              <a:rPr lang="en-US" dirty="0"/>
              <a:t>CDC. MMWR 2015;64:657-662 (2012 data).</a:t>
            </a:r>
          </a:p>
          <a:p>
            <a:r>
              <a:rPr lang="en-US" dirty="0"/>
              <a:t>Estimated 1 in 8 HIV-infected women in the U.S. do not know their status</a:t>
            </a:r>
          </a:p>
          <a:p>
            <a:r>
              <a:rPr lang="en-US" dirty="0"/>
              <a:t>-13% general US population- 44% of 13-24yo do not know</a:t>
            </a:r>
          </a:p>
          <a:p>
            <a:r>
              <a:rPr lang="en-US" dirty="0"/>
              <a:t>http://www.cdc.gov/hiv/library/reports/surveillance/</a:t>
            </a:r>
          </a:p>
        </p:txBody>
      </p:sp>
      <p:sp>
        <p:nvSpPr>
          <p:cNvPr id="4" name="Slide Number Placeholder 3"/>
          <p:cNvSpPr>
            <a:spLocks noGrp="1"/>
          </p:cNvSpPr>
          <p:nvPr>
            <p:ph type="sldNum" sz="quarter" idx="10"/>
          </p:nvPr>
        </p:nvSpPr>
        <p:spPr/>
        <p:txBody>
          <a:bodyPr/>
          <a:lstStyle/>
          <a:p>
            <a:fld id="{F264BA1E-6AC7-4534-AA62-D6AA5C834DC4}" type="slidenum">
              <a:rPr lang="en-US" smtClean="0"/>
              <a:t>6</a:t>
            </a:fld>
            <a:endParaRPr lang="en-US" dirty="0"/>
          </a:p>
        </p:txBody>
      </p:sp>
    </p:spTree>
    <p:extLst>
      <p:ext uri="{BB962C8B-B14F-4D97-AF65-F5344CB8AC3E}">
        <p14:creationId xmlns:p14="http://schemas.microsoft.com/office/powerpoint/2010/main" val="419124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13% of people in the US living with HIV infection are unaware of their diagnosis</a:t>
            </a:r>
          </a:p>
          <a:p>
            <a:r>
              <a:rPr lang="en-US" dirty="0"/>
              <a:t>Darker the color, the fewer the people with HIV have been diagnosed</a:t>
            </a:r>
          </a:p>
          <a:p>
            <a:r>
              <a:rPr lang="en-US" sz="1200" dirty="0"/>
              <a:t>HIV Screening is Important for Prevention &amp; Treatment of HIV.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Those who don’t know their status thought to account for 30-50% of new infections (</a:t>
            </a:r>
            <a:r>
              <a:rPr lang="en-US" sz="1200" dirty="0">
                <a:solidFill>
                  <a:schemeClr val="bg1"/>
                </a:solidFill>
              </a:rPr>
              <a:t>Marks, et al. 2006)</a:t>
            </a:r>
            <a:endParaRPr lang="en-US" sz="1200" baseline="300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dirty="0"/>
          </a:p>
        </p:txBody>
      </p:sp>
    </p:spTree>
    <p:extLst>
      <p:ext uri="{BB962C8B-B14F-4D97-AF65-F5344CB8AC3E}">
        <p14:creationId xmlns:p14="http://schemas.microsoft.com/office/powerpoint/2010/main" val="356809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data</a:t>
            </a:r>
          </a:p>
          <a:p>
            <a:r>
              <a:rPr lang="en-US" dirty="0"/>
              <a:t>This means that patients have had undiagnosed HIV infections for about 10 years.</a:t>
            </a:r>
          </a:p>
          <a:p>
            <a:r>
              <a:rPr lang="en-US" dirty="0"/>
              <a:t>Stage 3 HIV: CD4&lt;200 or CD4&lt;14% or any CD4 with active opportunistic infection or malignancy</a:t>
            </a:r>
          </a:p>
          <a:p>
            <a:r>
              <a:rPr lang="en-US" sz="1200" dirty="0"/>
              <a:t>HIV Screening is Important for Treatment of HIV</a:t>
            </a:r>
          </a:p>
          <a:p>
            <a:pPr>
              <a:buFont typeface="Wingdings" panose="05000000000000000000" pitchFamily="2" charset="2"/>
              <a:buChar char="§"/>
            </a:pPr>
            <a:r>
              <a:rPr lang="en-US" dirty="0">
                <a:solidFill>
                  <a:schemeClr val="tx1"/>
                </a:solidFill>
              </a:rPr>
              <a:t>21% new HIV diagnoses in the U.S. already have advanced disease (21% stage 3, 51% stage 2+3)</a:t>
            </a:r>
          </a:p>
          <a:p>
            <a:pPr>
              <a:buFont typeface="Wingdings" panose="05000000000000000000" pitchFamily="2" charset="2"/>
              <a:buChar char="§"/>
            </a:pPr>
            <a:r>
              <a:rPr lang="en-US" dirty="0">
                <a:solidFill>
                  <a:schemeClr val="tx1"/>
                </a:solidFill>
              </a:rPr>
              <a:t>People who know they are infected can start HIV treatment </a:t>
            </a:r>
          </a:p>
          <a:p>
            <a:pPr>
              <a:buFont typeface="Wingdings" panose="05000000000000000000" pitchFamily="2" charset="2"/>
              <a:buChar char="§"/>
            </a:pPr>
            <a:r>
              <a:rPr lang="en-US" dirty="0">
                <a:solidFill>
                  <a:schemeClr val="tx1"/>
                </a:solidFill>
              </a:rPr>
              <a:t>HIV treatment (HAART/ART) results in viral suppression and markedly reduced transmission</a:t>
            </a:r>
            <a:r>
              <a:rPr lang="en-US" baseline="30000" dirty="0">
                <a:solidFill>
                  <a:schemeClr val="tx1"/>
                </a:solidFill>
              </a:rPr>
              <a:t>1-3</a:t>
            </a:r>
            <a:endParaRPr lang="en-US" dirty="0">
              <a:solidFill>
                <a:schemeClr val="tx1"/>
              </a:solidFill>
            </a:endParaRPr>
          </a:p>
          <a:p>
            <a:pPr>
              <a:buFont typeface="Wingdings" panose="05000000000000000000" pitchFamily="2" charset="2"/>
              <a:buChar char="§"/>
            </a:pPr>
            <a:r>
              <a:rPr lang="en-US" dirty="0">
                <a:solidFill>
                  <a:schemeClr val="tx1"/>
                </a:solidFill>
              </a:rPr>
              <a:t>Studies show the benefit of ART on </a:t>
            </a:r>
            <a:r>
              <a:rPr lang="en-US" b="1" dirty="0">
                <a:solidFill>
                  <a:schemeClr val="tx1"/>
                </a:solidFill>
              </a:rPr>
              <a:t>all</a:t>
            </a:r>
            <a:r>
              <a:rPr lang="en-US" dirty="0">
                <a:solidFill>
                  <a:schemeClr val="tx1"/>
                </a:solidFill>
              </a:rPr>
              <a:t> people with HIV (PWH)</a:t>
            </a:r>
            <a:r>
              <a:rPr lang="en-US" baseline="30000" dirty="0">
                <a:solidFill>
                  <a:schemeClr val="tx1"/>
                </a:solidFill>
              </a:rPr>
              <a:t>4,5</a:t>
            </a: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1. Cohen MS, et al. </a:t>
            </a:r>
            <a:r>
              <a:rPr lang="en-US" sz="1200" u="sng" dirty="0">
                <a:solidFill>
                  <a:schemeClr val="bg1"/>
                </a:solidFill>
              </a:rPr>
              <a:t>NEJM</a:t>
            </a:r>
            <a:r>
              <a:rPr lang="en-US" sz="1200" dirty="0">
                <a:solidFill>
                  <a:schemeClr val="bg1"/>
                </a:solidFill>
              </a:rPr>
              <a:t> 2011;365:493-505.  2. </a:t>
            </a:r>
            <a:r>
              <a:rPr lang="en-US" sz="1200" dirty="0" err="1">
                <a:solidFill>
                  <a:schemeClr val="bg1"/>
                </a:solidFill>
              </a:rPr>
              <a:t>Skarbinski</a:t>
            </a:r>
            <a:r>
              <a:rPr lang="en-US" sz="1200" dirty="0">
                <a:solidFill>
                  <a:schemeClr val="bg1"/>
                </a:solidFill>
              </a:rPr>
              <a:t> J, et al.  </a:t>
            </a:r>
            <a:r>
              <a:rPr lang="en-US" sz="1200" u="sng" dirty="0">
                <a:solidFill>
                  <a:schemeClr val="bg1"/>
                </a:solidFill>
              </a:rPr>
              <a:t>JAMA Intern Med</a:t>
            </a:r>
            <a:r>
              <a:rPr lang="en-US" sz="1200" dirty="0">
                <a:solidFill>
                  <a:schemeClr val="bg1"/>
                </a:solidFill>
              </a:rPr>
              <a:t> 2015;175:588-96. 3. </a:t>
            </a:r>
            <a:r>
              <a:rPr lang="en-GB" sz="1200" dirty="0">
                <a:solidFill>
                  <a:schemeClr val="bg1"/>
                </a:solidFill>
              </a:rPr>
              <a:t>Rodger AJ et al. </a:t>
            </a:r>
            <a:r>
              <a:rPr lang="en-GB" sz="1200" u="sng" dirty="0">
                <a:solidFill>
                  <a:schemeClr val="bg1"/>
                </a:solidFill>
              </a:rPr>
              <a:t>JAMA</a:t>
            </a:r>
            <a:r>
              <a:rPr lang="en-GB" sz="1200" dirty="0">
                <a:solidFill>
                  <a:schemeClr val="bg1"/>
                </a:solidFill>
              </a:rPr>
              <a:t> 2016;316(2):1-11. </a:t>
            </a:r>
            <a:r>
              <a:rPr lang="en-US" sz="1200" dirty="0">
                <a:solidFill>
                  <a:schemeClr val="bg1"/>
                </a:solidFill>
              </a:rPr>
              <a:t>4. Smith et al. JAIDS 2013; 63S2:S187-99. 5. </a:t>
            </a:r>
            <a:r>
              <a:rPr lang="en-US" sz="1200" dirty="0" err="1">
                <a:solidFill>
                  <a:schemeClr val="bg1"/>
                </a:solidFill>
              </a:rPr>
              <a:t>Kitahata</a:t>
            </a:r>
            <a:r>
              <a:rPr lang="en-US" sz="1200" dirty="0">
                <a:solidFill>
                  <a:schemeClr val="bg1"/>
                </a:solidFill>
              </a:rPr>
              <a:t> MM, et al. </a:t>
            </a:r>
            <a:r>
              <a:rPr lang="en-US" sz="1200" u="sng" dirty="0">
                <a:solidFill>
                  <a:schemeClr val="bg1"/>
                </a:solidFill>
              </a:rPr>
              <a:t>NEJM</a:t>
            </a:r>
            <a:r>
              <a:rPr lang="en-US" sz="1200" dirty="0">
                <a:solidFill>
                  <a:schemeClr val="bg1"/>
                </a:solidFill>
              </a:rPr>
              <a:t> 2009;360:1815-26.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8</a:t>
            </a:fld>
            <a:endParaRPr lang="en-US" dirty="0"/>
          </a:p>
        </p:txBody>
      </p:sp>
    </p:spTree>
    <p:extLst>
      <p:ext uri="{BB962C8B-B14F-4D97-AF65-F5344CB8AC3E}">
        <p14:creationId xmlns:p14="http://schemas.microsoft.com/office/powerpoint/2010/main" val="3689924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Branson BM, et al. </a:t>
            </a:r>
            <a:r>
              <a:rPr lang="en-US" i="1" dirty="0"/>
              <a:t>MMWR </a:t>
            </a:r>
            <a:r>
              <a:rPr lang="en-US" i="1" dirty="0" err="1"/>
              <a:t>Recomm</a:t>
            </a:r>
            <a:r>
              <a:rPr lang="en-US" i="1" dirty="0"/>
              <a:t> Rep</a:t>
            </a:r>
            <a:r>
              <a:rPr lang="en-US" dirty="0"/>
              <a:t>. 2006;55(RR-14):1-17.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Thought that those who don’t know their status account for 50% of new infections </a:t>
            </a:r>
            <a:r>
              <a:rPr lang="en-US" sz="1600" dirty="0"/>
              <a:t>(Marks, et al. 2006)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Verbal consent for testing (written consent no</a:t>
            </a:r>
            <a:r>
              <a:rPr lang="en-US" baseline="0" dirty="0"/>
              <a:t> longer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https://www.uspreventiveservicestaskforce.org/uspstf/document/RecommendationStatementFinal/prevention-of-human-immunodeficiency-virus-hiv-infection-pre-exposure-prophylaxis</a:t>
            </a:r>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10</a:t>
            </a:fld>
            <a:endParaRPr lang="en-US" dirty="0"/>
          </a:p>
        </p:txBody>
      </p:sp>
    </p:spTree>
    <p:extLst>
      <p:ext uri="{BB962C8B-B14F-4D97-AF65-F5344CB8AC3E}">
        <p14:creationId xmlns:p14="http://schemas.microsoft.com/office/powerpoint/2010/main" val="399497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3" name="Holder 3"/>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989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9144000" cy="805415"/>
          </a:xfrm>
          <a:prstGeom prst="rect">
            <a:avLst/>
          </a:prstGeom>
        </p:spPr>
        <p:txBody>
          <a:bodyPr anchor="ctr"/>
          <a:lstStyle>
            <a:lvl1pPr marL="0" indent="0" algn="ctr">
              <a:buNone/>
              <a:defRPr sz="27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5" y="925034"/>
            <a:ext cx="8866339" cy="3350405"/>
          </a:xfrm>
          <a:prstGeom prst="rect">
            <a:avLst/>
          </a:prstGeom>
        </p:spPr>
        <p:txBody>
          <a:bodyPr/>
          <a:lstStyle>
            <a:lvl1pPr marL="171450" indent="-171450">
              <a:buFontTx/>
              <a:buBlip>
                <a:blip r:embed="rId2"/>
              </a:buBlip>
              <a:defRPr>
                <a:solidFill>
                  <a:srgbClr val="50A5AB"/>
                </a:solidFill>
              </a:defRPr>
            </a:lvl1pPr>
            <a:lvl2pPr marL="514350" indent="-171450">
              <a:buFontTx/>
              <a:buBlip>
                <a:blip r:embed="rId3"/>
              </a:buBlip>
              <a:defRPr>
                <a:solidFill>
                  <a:srgbClr val="50A5AB"/>
                </a:solidFill>
              </a:defRPr>
            </a:lvl2pPr>
            <a:lvl3pPr marL="857250" indent="-171450">
              <a:buFontTx/>
              <a:buBlip>
                <a:blip r:embed="rId4"/>
              </a:buBlip>
              <a:defRPr>
                <a:solidFill>
                  <a:srgbClr val="50A5AB"/>
                </a:solidFill>
              </a:defRPr>
            </a:lvl3pPr>
            <a:lvl4pPr marL="1200150" indent="-171450">
              <a:buFontTx/>
              <a:buBlip>
                <a:blip r:embed="rId5"/>
              </a:buBlip>
              <a:defRPr>
                <a:solidFill>
                  <a:srgbClr val="50A5AB"/>
                </a:solidFill>
              </a:defRPr>
            </a:lvl4pPr>
            <a:lvl5pPr marL="1543050" indent="-17145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805416"/>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91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4"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3811" r:id="rId11"/>
    <p:sldLayoutId id="2147483812" r:id="rId12"/>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cdc.gov/hiv/risk/estimates/riskbehaviors.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hiv/risk/estimates/riskbehaviors.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da.gov/Drugs/DrugSafety/ucm608112.htm"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scaetc.org/" TargetMode="External"/><Relationship Id="rId3" Type="http://schemas.openxmlformats.org/officeDocument/2006/relationships/hyperlink" Target="http://nccc.ucsf.edu/" TargetMode="External"/><Relationship Id="rId7" Type="http://schemas.openxmlformats.org/officeDocument/2006/relationships/hyperlink" Target="mailto:scaetcecho@salud.unm.edu"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echo.unm.edu/locations-2/echo-hubs-superhubs-united-stat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hyperlink" Target="http://www.cdc.gov/hiv/statistics/overview/ataglance.html" TargetMode="External"/><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200" y="1882066"/>
            <a:ext cx="8229599" cy="765884"/>
          </a:xfrm>
        </p:spPr>
        <p:txBody>
          <a:bodyPr/>
          <a:lstStyle/>
          <a:p>
            <a:pPr algn="ctr"/>
            <a:r>
              <a:rPr lang="en-US" sz="44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HIV Screening &amp; Linkage</a:t>
            </a:r>
            <a:endParaRPr lang="en-US" sz="4400" dirty="0"/>
          </a:p>
        </p:txBody>
      </p:sp>
      <p:sp>
        <p:nvSpPr>
          <p:cNvPr id="7" name="object 5"/>
          <p:cNvSpPr txBox="1">
            <a:spLocks noGrp="1"/>
          </p:cNvSpPr>
          <p:nvPr>
            <p:ph type="subTitle" idx="1"/>
          </p:nvPr>
        </p:nvSpPr>
        <p:spPr>
          <a:xfrm>
            <a:off x="685801" y="2952750"/>
            <a:ext cx="8000998" cy="1292662"/>
          </a:xfrm>
          <a:prstGeom prst="rect">
            <a:avLst/>
          </a:prstGeom>
        </p:spPr>
        <p:txBody>
          <a:bodyPr vert="horz" wrap="square" lIns="0" tIns="0" rIns="0" bIns="0" rtlCol="0">
            <a:spAutoFit/>
          </a:bodyPr>
          <a:lstStyle/>
          <a:p>
            <a:pPr algn="ctr">
              <a:spcBef>
                <a:spcPts val="0"/>
              </a:spcBef>
            </a:pPr>
            <a:r>
              <a:rPr lang="en-US" sz="2400" dirty="0">
                <a:solidFill>
                  <a:schemeClr val="tx1"/>
                </a:solidFill>
              </a:rPr>
              <a:t>Michelle Iandiorio, MD</a:t>
            </a:r>
          </a:p>
          <a:p>
            <a:pPr algn="ctr">
              <a:spcBef>
                <a:spcPts val="0"/>
              </a:spcBef>
            </a:pPr>
            <a:r>
              <a:rPr lang="en-US" sz="1800" dirty="0">
                <a:solidFill>
                  <a:schemeClr val="tx1"/>
                </a:solidFill>
              </a:rPr>
              <a:t>Clinical Director, SCAETC</a:t>
            </a:r>
          </a:p>
          <a:p>
            <a:pPr algn="ctr">
              <a:spcBef>
                <a:spcPts val="0"/>
              </a:spcBef>
            </a:pPr>
            <a:r>
              <a:rPr lang="en-US" sz="1800" dirty="0">
                <a:solidFill>
                  <a:schemeClr val="tx1"/>
                </a:solidFill>
              </a:rPr>
              <a:t>Professor, UNMHSC Dept of Internal Med, </a:t>
            </a:r>
            <a:r>
              <a:rPr lang="en-US" sz="1800" dirty="0" err="1">
                <a:solidFill>
                  <a:schemeClr val="tx1"/>
                </a:solidFill>
              </a:rPr>
              <a:t>Div</a:t>
            </a:r>
            <a:r>
              <a:rPr lang="en-US" sz="1800" dirty="0">
                <a:solidFill>
                  <a:schemeClr val="tx1"/>
                </a:solidFill>
              </a:rPr>
              <a:t> of ID</a:t>
            </a:r>
            <a:endParaRPr lang="en-US" sz="1800" dirty="0">
              <a:solidFill>
                <a:srgbClr val="002060"/>
              </a:solidFill>
            </a:endParaRPr>
          </a:p>
          <a:p>
            <a:pPr marL="1270" algn="ctr">
              <a:lnSpc>
                <a:spcPct val="100000"/>
              </a:lnSpc>
            </a:pPr>
            <a:endParaRPr lang="en-US" dirty="0">
              <a:latin typeface="Calibri"/>
              <a:cs typeface="Calibri"/>
            </a:endParaRPr>
          </a:p>
        </p:txBody>
      </p:sp>
      <p:sp>
        <p:nvSpPr>
          <p:cNvPr id="4" name="Rectangle 3"/>
          <p:cNvSpPr/>
          <p:nvPr/>
        </p:nvSpPr>
        <p:spPr>
          <a:xfrm>
            <a:off x="1219201" y="3292731"/>
            <a:ext cx="6554811" cy="904863"/>
          </a:xfrm>
          <a:prstGeom prst="rect">
            <a:avLst/>
          </a:prstGeom>
        </p:spPr>
        <p:txBody>
          <a:bodyPr wrap="square">
            <a:spAutoFit/>
          </a:bodyPr>
          <a:lstStyle/>
          <a:p>
            <a:pPr algn="ctr" fontAlgn="base">
              <a:spcBef>
                <a:spcPct val="20000"/>
              </a:spcBef>
              <a:spcAft>
                <a:spcPct val="0"/>
              </a:spcAft>
            </a:pPr>
            <a:endParaRPr lang="en-US" sz="2400" b="1" dirty="0">
              <a:solidFill>
                <a:srgbClr val="FFFFFF"/>
              </a:solidFill>
              <a:latin typeface="Calibri"/>
              <a:ea typeface="ＭＳ Ｐゴシック" charset="0"/>
            </a:endParaRPr>
          </a:p>
          <a:p>
            <a:pPr algn="ctr" fontAlgn="base">
              <a:spcBef>
                <a:spcPct val="20000"/>
              </a:spcBef>
              <a:spcAft>
                <a:spcPct val="0"/>
              </a:spcAft>
            </a:pPr>
            <a:endParaRPr lang="en-US" sz="2400" b="1" dirty="0">
              <a:solidFill>
                <a:srgbClr val="FFFFFF"/>
              </a:solidFill>
              <a:latin typeface="Calibri"/>
              <a:ea typeface="ＭＳ Ｐゴシック"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DDA041-DBAB-4EF0-B80E-29244AD3DBDA}"/>
              </a:ext>
            </a:extLst>
          </p:cNvPr>
          <p:cNvSpPr>
            <a:spLocks noGrp="1"/>
          </p:cNvSpPr>
          <p:nvPr>
            <p:ph type="title"/>
          </p:nvPr>
        </p:nvSpPr>
        <p:spPr/>
        <p:txBody>
          <a:bodyPr/>
          <a:lstStyle/>
          <a:p>
            <a:pPr algn="ctr"/>
            <a:r>
              <a:rPr lang="en-US" dirty="0"/>
              <a:t>HIV Screening Guidelines</a:t>
            </a:r>
          </a:p>
        </p:txBody>
      </p:sp>
      <p:sp>
        <p:nvSpPr>
          <p:cNvPr id="6" name="Content Placeholder 5">
            <a:extLst>
              <a:ext uri="{FF2B5EF4-FFF2-40B4-BE49-F238E27FC236}">
                <a16:creationId xmlns:a16="http://schemas.microsoft.com/office/drawing/2014/main" id="{7B1CE3F8-39DA-48B5-BF27-BC0A01D813C2}"/>
              </a:ext>
            </a:extLst>
          </p:cNvPr>
          <p:cNvSpPr>
            <a:spLocks noGrp="1"/>
          </p:cNvSpPr>
          <p:nvPr>
            <p:ph sz="half" idx="1"/>
          </p:nvPr>
        </p:nvSpPr>
        <p:spPr/>
        <p:txBody>
          <a:bodyPr>
            <a:normAutofit fontScale="77500" lnSpcReduction="20000"/>
          </a:bodyPr>
          <a:lstStyle/>
          <a:p>
            <a:pPr marL="0" indent="0">
              <a:lnSpc>
                <a:spcPct val="150000"/>
              </a:lnSpc>
              <a:buNone/>
              <a:defRPr/>
            </a:pPr>
            <a:r>
              <a:rPr lang="en-US" b="1" u="sng" dirty="0">
                <a:solidFill>
                  <a:schemeClr val="tx1"/>
                </a:solidFill>
              </a:rPr>
              <a:t>CDC 2006</a:t>
            </a:r>
          </a:p>
          <a:p>
            <a:pPr marL="273050" indent="-273050">
              <a:lnSpc>
                <a:spcPct val="150000"/>
              </a:lnSpc>
              <a:buFont typeface="Wingdings 2" charset="2"/>
              <a:buChar char=""/>
              <a:defRPr/>
            </a:pPr>
            <a:r>
              <a:rPr lang="en-US" dirty="0">
                <a:solidFill>
                  <a:schemeClr val="tx1"/>
                </a:solidFill>
              </a:rPr>
              <a:t>Test </a:t>
            </a:r>
            <a:r>
              <a:rPr lang="en-US" b="1" i="1" dirty="0">
                <a:solidFill>
                  <a:schemeClr val="tx1"/>
                </a:solidFill>
              </a:rPr>
              <a:t>all</a:t>
            </a:r>
            <a:r>
              <a:rPr lang="en-US" dirty="0">
                <a:solidFill>
                  <a:schemeClr val="tx1"/>
                </a:solidFill>
              </a:rPr>
              <a:t> pregnant women</a:t>
            </a:r>
          </a:p>
          <a:p>
            <a:pPr marL="273050" indent="-273050">
              <a:lnSpc>
                <a:spcPct val="150000"/>
              </a:lnSpc>
              <a:buFont typeface="Wingdings 2" charset="2"/>
              <a:buChar char=""/>
              <a:defRPr/>
            </a:pPr>
            <a:r>
              <a:rPr lang="en-US" dirty="0">
                <a:solidFill>
                  <a:schemeClr val="tx1"/>
                </a:solidFill>
              </a:rPr>
              <a:t>Test </a:t>
            </a:r>
            <a:r>
              <a:rPr lang="en-US" b="1" i="1" dirty="0">
                <a:solidFill>
                  <a:schemeClr val="tx1"/>
                </a:solidFill>
              </a:rPr>
              <a:t>all</a:t>
            </a:r>
            <a:r>
              <a:rPr lang="en-US" dirty="0">
                <a:solidFill>
                  <a:schemeClr val="tx1"/>
                </a:solidFill>
              </a:rPr>
              <a:t> pts 13-64 </a:t>
            </a:r>
            <a:r>
              <a:rPr lang="en-US" dirty="0" err="1">
                <a:solidFill>
                  <a:schemeClr val="tx1"/>
                </a:solidFill>
              </a:rPr>
              <a:t>yo</a:t>
            </a:r>
            <a:endParaRPr lang="en-US" dirty="0">
              <a:solidFill>
                <a:schemeClr val="tx1"/>
              </a:solidFill>
            </a:endParaRPr>
          </a:p>
          <a:p>
            <a:pPr marL="273050" indent="-273050">
              <a:lnSpc>
                <a:spcPct val="150000"/>
              </a:lnSpc>
              <a:buFont typeface="Wingdings 2" charset="2"/>
              <a:buChar char=""/>
              <a:defRPr/>
            </a:pPr>
            <a:r>
              <a:rPr lang="en-US" dirty="0">
                <a:solidFill>
                  <a:schemeClr val="tx1"/>
                </a:solidFill>
              </a:rPr>
              <a:t>Test all pts with TB, STD</a:t>
            </a:r>
          </a:p>
          <a:p>
            <a:pPr marL="273050" indent="-273050">
              <a:lnSpc>
                <a:spcPct val="150000"/>
              </a:lnSpc>
              <a:buFont typeface="Wingdings 2" charset="2"/>
              <a:buChar char=""/>
              <a:defRPr/>
            </a:pPr>
            <a:r>
              <a:rPr lang="en-US" dirty="0">
                <a:solidFill>
                  <a:schemeClr val="tx1"/>
                </a:solidFill>
              </a:rPr>
              <a:t>Test high risk patients at least annually</a:t>
            </a:r>
          </a:p>
          <a:p>
            <a:endParaRPr lang="en-US" dirty="0"/>
          </a:p>
        </p:txBody>
      </p:sp>
      <p:sp>
        <p:nvSpPr>
          <p:cNvPr id="7" name="Content Placeholder 6">
            <a:extLst>
              <a:ext uri="{FF2B5EF4-FFF2-40B4-BE49-F238E27FC236}">
                <a16:creationId xmlns:a16="http://schemas.microsoft.com/office/drawing/2014/main" id="{E82A2897-DA6D-4108-BDA2-2B2B1594517A}"/>
              </a:ext>
            </a:extLst>
          </p:cNvPr>
          <p:cNvSpPr>
            <a:spLocks noGrp="1"/>
          </p:cNvSpPr>
          <p:nvPr>
            <p:ph sz="half" idx="2"/>
          </p:nvPr>
        </p:nvSpPr>
        <p:spPr/>
        <p:txBody>
          <a:bodyPr>
            <a:normAutofit fontScale="85000" lnSpcReduction="10000"/>
          </a:bodyPr>
          <a:lstStyle/>
          <a:p>
            <a:pPr marL="0" indent="0">
              <a:buNone/>
            </a:pPr>
            <a:r>
              <a:rPr lang="en-US" b="1" u="sng" dirty="0">
                <a:solidFill>
                  <a:schemeClr val="tx1"/>
                </a:solidFill>
              </a:rPr>
              <a:t>USPTF 2013</a:t>
            </a:r>
          </a:p>
          <a:p>
            <a:pPr>
              <a:lnSpc>
                <a:spcPct val="150000"/>
              </a:lnSpc>
              <a:buFont typeface="Arial" panose="020B0604020202020204" pitchFamily="34" charset="0"/>
              <a:buChar char="•"/>
            </a:pPr>
            <a:r>
              <a:rPr lang="en-US" dirty="0">
                <a:solidFill>
                  <a:schemeClr val="tx1"/>
                </a:solidFill>
              </a:rPr>
              <a:t>Test </a:t>
            </a:r>
            <a:r>
              <a:rPr lang="en-US" b="1" i="1" dirty="0">
                <a:solidFill>
                  <a:schemeClr val="tx1"/>
                </a:solidFill>
              </a:rPr>
              <a:t>all</a:t>
            </a:r>
            <a:r>
              <a:rPr lang="en-US" dirty="0">
                <a:solidFill>
                  <a:schemeClr val="tx1"/>
                </a:solidFill>
              </a:rPr>
              <a:t> 15-65 </a:t>
            </a:r>
            <a:r>
              <a:rPr lang="en-US" dirty="0" err="1">
                <a:solidFill>
                  <a:schemeClr val="tx1"/>
                </a:solidFill>
              </a:rPr>
              <a:t>yo</a:t>
            </a:r>
            <a:endParaRPr lang="en-US" dirty="0">
              <a:solidFill>
                <a:schemeClr val="tx1"/>
              </a:solidFill>
            </a:endParaRPr>
          </a:p>
          <a:p>
            <a:pPr>
              <a:lnSpc>
                <a:spcPct val="150000"/>
              </a:lnSpc>
              <a:buFont typeface="Arial" panose="020B0604020202020204" pitchFamily="34" charset="0"/>
              <a:buChar char="•"/>
            </a:pPr>
            <a:r>
              <a:rPr lang="en-US" dirty="0">
                <a:solidFill>
                  <a:schemeClr val="tx1"/>
                </a:solidFill>
              </a:rPr>
              <a:t>Test &lt;15 &amp; &gt;65 </a:t>
            </a:r>
            <a:r>
              <a:rPr lang="en-US" dirty="0" err="1">
                <a:solidFill>
                  <a:schemeClr val="tx1"/>
                </a:solidFill>
              </a:rPr>
              <a:t>yo</a:t>
            </a:r>
            <a:r>
              <a:rPr lang="en-US" dirty="0">
                <a:solidFill>
                  <a:schemeClr val="tx1"/>
                </a:solidFill>
              </a:rPr>
              <a:t> if at risk</a:t>
            </a:r>
          </a:p>
          <a:p>
            <a:pPr>
              <a:lnSpc>
                <a:spcPct val="150000"/>
              </a:lnSpc>
              <a:buFont typeface="Arial" panose="020B0604020202020204" pitchFamily="34" charset="0"/>
              <a:buChar char="•"/>
            </a:pPr>
            <a:r>
              <a:rPr lang="en-US" dirty="0">
                <a:solidFill>
                  <a:schemeClr val="tx1"/>
                </a:solidFill>
              </a:rPr>
              <a:t>Test all pregnant women</a:t>
            </a:r>
          </a:p>
          <a:p>
            <a:pPr>
              <a:lnSpc>
                <a:spcPct val="150000"/>
              </a:lnSpc>
              <a:buFont typeface="Arial" panose="020B0604020202020204" pitchFamily="34" charset="0"/>
              <a:buChar char="•"/>
            </a:pPr>
            <a:r>
              <a:rPr lang="en-US" dirty="0">
                <a:solidFill>
                  <a:schemeClr val="tx1"/>
                </a:solidFill>
              </a:rPr>
              <a:t>Grade A recommendation</a:t>
            </a:r>
          </a:p>
          <a:p>
            <a:endParaRPr lang="en-US" dirty="0"/>
          </a:p>
        </p:txBody>
      </p:sp>
      <p:sp>
        <p:nvSpPr>
          <p:cNvPr id="4" name="Slide Number Placeholder 3">
            <a:extLst>
              <a:ext uri="{FF2B5EF4-FFF2-40B4-BE49-F238E27FC236}">
                <a16:creationId xmlns:a16="http://schemas.microsoft.com/office/drawing/2014/main" id="{C2CB8A23-868B-495D-A78C-F5327BA1A44A}"/>
              </a:ext>
            </a:extLst>
          </p:cNvPr>
          <p:cNvSpPr>
            <a:spLocks noGrp="1"/>
          </p:cNvSpPr>
          <p:nvPr>
            <p:ph type="sldNum" sz="quarter" idx="12"/>
          </p:nvPr>
        </p:nvSpPr>
        <p:spPr/>
        <p:txBody>
          <a:bodyPr/>
          <a:lstStyle/>
          <a:p>
            <a:fld id="{6E2D2B3B-882E-40F3-A32F-6DD516915044}" type="slidenum">
              <a:rPr lang="en-US" smtClean="0"/>
              <a:pPr/>
              <a:t>10</a:t>
            </a:fld>
            <a:endParaRPr lang="en-US"/>
          </a:p>
        </p:txBody>
      </p:sp>
      <p:sp>
        <p:nvSpPr>
          <p:cNvPr id="8" name="TextBox 7">
            <a:extLst>
              <a:ext uri="{FF2B5EF4-FFF2-40B4-BE49-F238E27FC236}">
                <a16:creationId xmlns:a16="http://schemas.microsoft.com/office/drawing/2014/main" id="{111ACC0F-F916-4C9F-A218-431C8BE7D5ED}"/>
              </a:ext>
            </a:extLst>
          </p:cNvPr>
          <p:cNvSpPr txBox="1"/>
          <p:nvPr/>
        </p:nvSpPr>
        <p:spPr>
          <a:xfrm>
            <a:off x="1752600" y="4729412"/>
            <a:ext cx="6248400" cy="276999"/>
          </a:xfrm>
          <a:prstGeom prst="rect">
            <a:avLst/>
          </a:prstGeom>
          <a:noFill/>
        </p:spPr>
        <p:txBody>
          <a:bodyPr wrap="square" rtlCol="0">
            <a:spAutoFit/>
          </a:bodyPr>
          <a:lstStyle/>
          <a:p>
            <a:r>
              <a:rPr lang="en-US" sz="1200" dirty="0">
                <a:solidFill>
                  <a:schemeClr val="bg1"/>
                </a:solidFill>
              </a:rPr>
              <a:t>Branson BM, et al. </a:t>
            </a:r>
            <a:r>
              <a:rPr lang="en-US" sz="1200" u="sng" dirty="0">
                <a:solidFill>
                  <a:schemeClr val="bg1"/>
                </a:solidFill>
              </a:rPr>
              <a:t>MMWR</a:t>
            </a:r>
            <a:r>
              <a:rPr lang="en-US" sz="1200" dirty="0">
                <a:solidFill>
                  <a:schemeClr val="bg1"/>
                </a:solidFill>
              </a:rPr>
              <a:t> 2006. Moyer, Virginia et al. </a:t>
            </a:r>
            <a:r>
              <a:rPr lang="en-US" sz="1200" u="sng" dirty="0">
                <a:solidFill>
                  <a:schemeClr val="bg1"/>
                </a:solidFill>
              </a:rPr>
              <a:t>Annals of Internal Medicine</a:t>
            </a:r>
            <a:r>
              <a:rPr lang="en-US" sz="1200" dirty="0">
                <a:solidFill>
                  <a:schemeClr val="bg1"/>
                </a:solidFill>
              </a:rPr>
              <a:t>.  2013. </a:t>
            </a:r>
          </a:p>
        </p:txBody>
      </p:sp>
    </p:spTree>
    <p:extLst>
      <p:ext uri="{BB962C8B-B14F-4D97-AF65-F5344CB8AC3E}">
        <p14:creationId xmlns:p14="http://schemas.microsoft.com/office/powerpoint/2010/main" val="246149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C5E3-482B-4676-A35E-44B498C45C13}"/>
              </a:ext>
            </a:extLst>
          </p:cNvPr>
          <p:cNvSpPr>
            <a:spLocks noGrp="1"/>
          </p:cNvSpPr>
          <p:nvPr>
            <p:ph type="title"/>
          </p:nvPr>
        </p:nvSpPr>
        <p:spPr/>
        <p:txBody>
          <a:bodyPr/>
          <a:lstStyle/>
          <a:p>
            <a:pPr algn="ctr"/>
            <a:r>
              <a:rPr lang="en-US" sz="3200" dirty="0"/>
              <a:t>Status Neutral HIV Screening &amp; Linkage to Care</a:t>
            </a:r>
          </a:p>
        </p:txBody>
      </p:sp>
      <p:sp>
        <p:nvSpPr>
          <p:cNvPr id="6" name="Content Placeholder 5">
            <a:extLst>
              <a:ext uri="{FF2B5EF4-FFF2-40B4-BE49-F238E27FC236}">
                <a16:creationId xmlns:a16="http://schemas.microsoft.com/office/drawing/2014/main" id="{2074731A-7BE7-4FF9-870D-B160022631A8}"/>
              </a:ext>
            </a:extLst>
          </p:cNvPr>
          <p:cNvSpPr>
            <a:spLocks noGrp="1"/>
          </p:cNvSpPr>
          <p:nvPr>
            <p:ph idx="1"/>
          </p:nvPr>
        </p:nvSpPr>
        <p:spPr/>
        <p:txBody>
          <a:bodyPr>
            <a:normAutofit/>
          </a:bodyPr>
          <a:lstStyle/>
          <a:p>
            <a:r>
              <a:rPr lang="en-US" dirty="0"/>
              <a:t>Making HIV screening part of routine care helps ensure patients are screened, despite presumed risk, and helps reduce stigma</a:t>
            </a:r>
          </a:p>
          <a:p>
            <a:endParaRPr lang="en-US" sz="800" dirty="0"/>
          </a:p>
          <a:p>
            <a:r>
              <a:rPr lang="en-US" dirty="0"/>
              <a:t>If HIV screen nonreactive/negative but significant risk, linkage to HIV prevention (i.e. PEP, </a:t>
            </a:r>
            <a:r>
              <a:rPr lang="en-US" dirty="0" err="1"/>
              <a:t>PrEP</a:t>
            </a:r>
            <a:r>
              <a:rPr lang="en-US" dirty="0"/>
              <a:t>)</a:t>
            </a:r>
          </a:p>
          <a:p>
            <a:endParaRPr lang="en-US" sz="800" dirty="0"/>
          </a:p>
          <a:p>
            <a:r>
              <a:rPr lang="en-US" dirty="0"/>
              <a:t>If HIV screen reactive/positive, linkage to HIV treatment (antiretroviral therapy and holistic care)</a:t>
            </a:r>
          </a:p>
        </p:txBody>
      </p:sp>
      <p:sp>
        <p:nvSpPr>
          <p:cNvPr id="5" name="Slide Number Placeholder 4">
            <a:extLst>
              <a:ext uri="{FF2B5EF4-FFF2-40B4-BE49-F238E27FC236}">
                <a16:creationId xmlns:a16="http://schemas.microsoft.com/office/drawing/2014/main" id="{943DFE10-28D7-4AE1-963F-9F585F79240E}"/>
              </a:ext>
            </a:extLst>
          </p:cNvPr>
          <p:cNvSpPr>
            <a:spLocks noGrp="1"/>
          </p:cNvSpPr>
          <p:nvPr>
            <p:ph type="sldNum" sz="quarter" idx="12"/>
          </p:nvPr>
        </p:nvSpPr>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200473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58D4-F628-4A71-B1E7-2292DDA5992F}"/>
              </a:ext>
            </a:extLst>
          </p:cNvPr>
          <p:cNvSpPr>
            <a:spLocks noGrp="1"/>
          </p:cNvSpPr>
          <p:nvPr>
            <p:ph type="title"/>
          </p:nvPr>
        </p:nvSpPr>
        <p:spPr>
          <a:xfrm>
            <a:off x="457200" y="133350"/>
            <a:ext cx="8315569" cy="857250"/>
          </a:xfrm>
        </p:spPr>
        <p:txBody>
          <a:bodyPr/>
          <a:lstStyle/>
          <a:p>
            <a:pPr algn="ctr"/>
            <a:r>
              <a:rPr lang="en-US" dirty="0"/>
              <a:t>HIV Transmission Risk</a:t>
            </a:r>
          </a:p>
        </p:txBody>
      </p:sp>
      <p:pic>
        <p:nvPicPr>
          <p:cNvPr id="5" name="Content Placeholder 4">
            <a:extLst>
              <a:ext uri="{FF2B5EF4-FFF2-40B4-BE49-F238E27FC236}">
                <a16:creationId xmlns:a16="http://schemas.microsoft.com/office/drawing/2014/main" id="{CC77ED78-6689-410B-A1CC-4283D790E5EA}"/>
              </a:ext>
            </a:extLst>
          </p:cNvPr>
          <p:cNvPicPr>
            <a:picLocks noGrp="1" noChangeAspect="1"/>
          </p:cNvPicPr>
          <p:nvPr>
            <p:ph sz="half" idx="1"/>
          </p:nvPr>
        </p:nvPicPr>
        <p:blipFill>
          <a:blip r:embed="rId3"/>
          <a:stretch>
            <a:fillRect/>
          </a:stretch>
        </p:blipFill>
        <p:spPr>
          <a:xfrm>
            <a:off x="459658" y="869774"/>
            <a:ext cx="4874342" cy="3857794"/>
          </a:xfrm>
          <a:prstGeom prst="rect">
            <a:avLst/>
          </a:prstGeom>
        </p:spPr>
      </p:pic>
      <p:sp>
        <p:nvSpPr>
          <p:cNvPr id="7" name="Content Placeholder 6">
            <a:extLst>
              <a:ext uri="{FF2B5EF4-FFF2-40B4-BE49-F238E27FC236}">
                <a16:creationId xmlns:a16="http://schemas.microsoft.com/office/drawing/2014/main" id="{589434D4-5ED2-4ACE-B2D7-51C83A17FB15}"/>
              </a:ext>
            </a:extLst>
          </p:cNvPr>
          <p:cNvSpPr>
            <a:spLocks noGrp="1"/>
          </p:cNvSpPr>
          <p:nvPr>
            <p:ph sz="half" idx="2"/>
          </p:nvPr>
        </p:nvSpPr>
        <p:spPr>
          <a:xfrm>
            <a:off x="5334000" y="1152144"/>
            <a:ext cx="2895600" cy="3323480"/>
          </a:xfrm>
        </p:spPr>
        <p:txBody>
          <a:bodyPr>
            <a:normAutofit/>
          </a:bodyPr>
          <a:lstStyle/>
          <a:p>
            <a:pPr marL="114300" indent="0">
              <a:buNone/>
            </a:pPr>
            <a:r>
              <a:rPr lang="en-US" sz="2400" dirty="0"/>
              <a:t>Not infectious:</a:t>
            </a:r>
          </a:p>
          <a:p>
            <a:r>
              <a:rPr lang="en-US" sz="2400" dirty="0"/>
              <a:t>Urine, saliva, sweat, tears, nasal secretions, sputum, vomitus, stool</a:t>
            </a:r>
          </a:p>
        </p:txBody>
      </p:sp>
      <p:sp>
        <p:nvSpPr>
          <p:cNvPr id="4" name="Slide Number Placeholder 3">
            <a:extLst>
              <a:ext uri="{FF2B5EF4-FFF2-40B4-BE49-F238E27FC236}">
                <a16:creationId xmlns:a16="http://schemas.microsoft.com/office/drawing/2014/main" id="{6DB6E5EF-3D91-413C-BCEA-48A4EF84D7A1}"/>
              </a:ext>
            </a:extLst>
          </p:cNvPr>
          <p:cNvSpPr>
            <a:spLocks noGrp="1"/>
          </p:cNvSpPr>
          <p:nvPr>
            <p:ph type="sldNum" sz="quarter" idx="12"/>
          </p:nvPr>
        </p:nvSpPr>
        <p:spPr/>
        <p:txBody>
          <a:bodyPr/>
          <a:lstStyle/>
          <a:p>
            <a:fld id="{6E2D2B3B-882E-40F3-A32F-6DD516915044}" type="slidenum">
              <a:rPr lang="en-US" smtClean="0"/>
              <a:pPr/>
              <a:t>12</a:t>
            </a:fld>
            <a:endParaRPr lang="en-US"/>
          </a:p>
        </p:txBody>
      </p:sp>
      <p:sp>
        <p:nvSpPr>
          <p:cNvPr id="6" name="TextBox 5">
            <a:extLst>
              <a:ext uri="{FF2B5EF4-FFF2-40B4-BE49-F238E27FC236}">
                <a16:creationId xmlns:a16="http://schemas.microsoft.com/office/drawing/2014/main" id="{AB368029-E057-4136-8B02-60F64ACF90E6}"/>
              </a:ext>
            </a:extLst>
          </p:cNvPr>
          <p:cNvSpPr txBox="1"/>
          <p:nvPr/>
        </p:nvSpPr>
        <p:spPr>
          <a:xfrm>
            <a:off x="1828800" y="4729412"/>
            <a:ext cx="5638800" cy="615553"/>
          </a:xfrm>
          <a:prstGeom prst="rect">
            <a:avLst/>
          </a:prstGeom>
          <a:noFill/>
        </p:spPr>
        <p:txBody>
          <a:bodyPr wrap="square" rtlCol="0">
            <a:spAutoFit/>
          </a:bodyPr>
          <a:lstStyle/>
          <a:p>
            <a:pPr algn="ctr"/>
            <a:r>
              <a:rPr lang="en-US" sz="1200" dirty="0">
                <a:hlinkClick r:id="rId4"/>
              </a:rPr>
              <a:t>https://www.cdc.gov/hiv/risk/estimates/riskbehaviors.html</a:t>
            </a:r>
            <a:endParaRPr lang="en-US" sz="1200" dirty="0"/>
          </a:p>
          <a:p>
            <a:pPr algn="ctr"/>
            <a:r>
              <a:rPr lang="en-US" sz="1000" dirty="0">
                <a:solidFill>
                  <a:schemeClr val="bg1"/>
                </a:solidFill>
              </a:rPr>
              <a:t>Image: https://healthylife.werindia.com/your-road-to-healthy-life/hiv-is-not-transmitted-by</a:t>
            </a:r>
          </a:p>
          <a:p>
            <a:pPr algn="ctr"/>
            <a:endParaRPr lang="en-US" sz="1200" dirty="0"/>
          </a:p>
        </p:txBody>
      </p:sp>
    </p:spTree>
    <p:extLst>
      <p:ext uri="{BB962C8B-B14F-4D97-AF65-F5344CB8AC3E}">
        <p14:creationId xmlns:p14="http://schemas.microsoft.com/office/powerpoint/2010/main" val="1095187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58D4-F628-4A71-B1E7-2292DDA5992F}"/>
              </a:ext>
            </a:extLst>
          </p:cNvPr>
          <p:cNvSpPr>
            <a:spLocks noGrp="1"/>
          </p:cNvSpPr>
          <p:nvPr>
            <p:ph type="title"/>
          </p:nvPr>
        </p:nvSpPr>
        <p:spPr>
          <a:xfrm>
            <a:off x="457200" y="133350"/>
            <a:ext cx="8315569" cy="857250"/>
          </a:xfrm>
        </p:spPr>
        <p:txBody>
          <a:bodyPr/>
          <a:lstStyle/>
          <a:p>
            <a:pPr algn="ctr"/>
            <a:r>
              <a:rPr lang="en-US" dirty="0"/>
              <a:t>HIV Transmission Risk</a:t>
            </a:r>
          </a:p>
        </p:txBody>
      </p:sp>
      <p:sp>
        <p:nvSpPr>
          <p:cNvPr id="7" name="Content Placeholder 6">
            <a:extLst>
              <a:ext uri="{FF2B5EF4-FFF2-40B4-BE49-F238E27FC236}">
                <a16:creationId xmlns:a16="http://schemas.microsoft.com/office/drawing/2014/main" id="{589434D4-5ED2-4ACE-B2D7-51C83A17FB15}"/>
              </a:ext>
            </a:extLst>
          </p:cNvPr>
          <p:cNvSpPr>
            <a:spLocks noGrp="1"/>
          </p:cNvSpPr>
          <p:nvPr>
            <p:ph sz="half" idx="2"/>
          </p:nvPr>
        </p:nvSpPr>
        <p:spPr>
          <a:xfrm>
            <a:off x="5334000" y="1237616"/>
            <a:ext cx="3124200" cy="3238008"/>
          </a:xfrm>
        </p:spPr>
        <p:txBody>
          <a:bodyPr>
            <a:noAutofit/>
          </a:bodyPr>
          <a:lstStyle/>
          <a:p>
            <a:r>
              <a:rPr lang="en-US" sz="2000" dirty="0"/>
              <a:t>Potentially infectious fluids: blood, breast milk, tissue, semen, vaginal secretions, visibly bloody fluids</a:t>
            </a:r>
          </a:p>
          <a:p>
            <a:r>
              <a:rPr lang="en-US" sz="2000" dirty="0"/>
              <a:t>Exposure across mucosal surface, open wound, or injection</a:t>
            </a:r>
            <a:endParaRPr lang="en-US" sz="2400" dirty="0"/>
          </a:p>
        </p:txBody>
      </p:sp>
      <p:sp>
        <p:nvSpPr>
          <p:cNvPr id="4" name="Slide Number Placeholder 3">
            <a:extLst>
              <a:ext uri="{FF2B5EF4-FFF2-40B4-BE49-F238E27FC236}">
                <a16:creationId xmlns:a16="http://schemas.microsoft.com/office/drawing/2014/main" id="{6DB6E5EF-3D91-413C-BCEA-48A4EF84D7A1}"/>
              </a:ext>
            </a:extLst>
          </p:cNvPr>
          <p:cNvSpPr>
            <a:spLocks noGrp="1"/>
          </p:cNvSpPr>
          <p:nvPr>
            <p:ph type="sldNum" sz="quarter" idx="12"/>
          </p:nvPr>
        </p:nvSpPr>
        <p:spPr/>
        <p:txBody>
          <a:bodyPr/>
          <a:lstStyle/>
          <a:p>
            <a:fld id="{6E2D2B3B-882E-40F3-A32F-6DD516915044}" type="slidenum">
              <a:rPr lang="en-US" smtClean="0"/>
              <a:pPr/>
              <a:t>13</a:t>
            </a:fld>
            <a:endParaRPr lang="en-US"/>
          </a:p>
        </p:txBody>
      </p:sp>
      <p:sp>
        <p:nvSpPr>
          <p:cNvPr id="6" name="TextBox 5">
            <a:extLst>
              <a:ext uri="{FF2B5EF4-FFF2-40B4-BE49-F238E27FC236}">
                <a16:creationId xmlns:a16="http://schemas.microsoft.com/office/drawing/2014/main" id="{AB368029-E057-4136-8B02-60F64ACF90E6}"/>
              </a:ext>
            </a:extLst>
          </p:cNvPr>
          <p:cNvSpPr txBox="1"/>
          <p:nvPr/>
        </p:nvSpPr>
        <p:spPr>
          <a:xfrm>
            <a:off x="1828800" y="4729412"/>
            <a:ext cx="5638800" cy="276999"/>
          </a:xfrm>
          <a:prstGeom prst="rect">
            <a:avLst/>
          </a:prstGeom>
          <a:noFill/>
        </p:spPr>
        <p:txBody>
          <a:bodyPr wrap="square" rtlCol="0">
            <a:spAutoFit/>
          </a:bodyPr>
          <a:lstStyle/>
          <a:p>
            <a:pPr algn="ctr"/>
            <a:r>
              <a:rPr lang="en-US" sz="1200" dirty="0">
                <a:hlinkClick r:id="rId3"/>
              </a:rPr>
              <a:t>https://www.cdc.gov/hiv/risk/estimates/riskbehaviors.html</a:t>
            </a:r>
            <a:endParaRPr lang="en-US" sz="1200" dirty="0"/>
          </a:p>
        </p:txBody>
      </p:sp>
      <p:pic>
        <p:nvPicPr>
          <p:cNvPr id="9" name="Content Placeholder 8">
            <a:extLst>
              <a:ext uri="{FF2B5EF4-FFF2-40B4-BE49-F238E27FC236}">
                <a16:creationId xmlns:a16="http://schemas.microsoft.com/office/drawing/2014/main" id="{278D8751-9FEF-4A3A-955B-1E4ADFA6CAC3}"/>
              </a:ext>
            </a:extLst>
          </p:cNvPr>
          <p:cNvPicPr>
            <a:picLocks noGrp="1" noChangeAspect="1"/>
          </p:cNvPicPr>
          <p:nvPr>
            <p:ph sz="half" idx="1"/>
          </p:nvPr>
        </p:nvPicPr>
        <p:blipFill>
          <a:blip r:embed="rId4"/>
          <a:stretch>
            <a:fillRect/>
          </a:stretch>
        </p:blipFill>
        <p:spPr>
          <a:xfrm>
            <a:off x="449826" y="1237616"/>
            <a:ext cx="5029200" cy="2753740"/>
          </a:xfrm>
          <a:prstGeom prst="rect">
            <a:avLst/>
          </a:prstGeom>
        </p:spPr>
      </p:pic>
    </p:spTree>
    <p:extLst>
      <p:ext uri="{BB962C8B-B14F-4D97-AF65-F5344CB8AC3E}">
        <p14:creationId xmlns:p14="http://schemas.microsoft.com/office/powerpoint/2010/main" val="875628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A2E9-9DA2-4E60-A634-BE035446D2BB}"/>
              </a:ext>
            </a:extLst>
          </p:cNvPr>
          <p:cNvSpPr>
            <a:spLocks noGrp="1"/>
          </p:cNvSpPr>
          <p:nvPr>
            <p:ph type="title"/>
          </p:nvPr>
        </p:nvSpPr>
        <p:spPr/>
        <p:txBody>
          <a:bodyPr/>
          <a:lstStyle/>
          <a:p>
            <a:pPr algn="ctr"/>
            <a:r>
              <a:rPr lang="en-US" dirty="0"/>
              <a:t>HIV Transmission Risk</a:t>
            </a:r>
          </a:p>
        </p:txBody>
      </p:sp>
      <p:sp>
        <p:nvSpPr>
          <p:cNvPr id="3" name="Content Placeholder 2">
            <a:extLst>
              <a:ext uri="{FF2B5EF4-FFF2-40B4-BE49-F238E27FC236}">
                <a16:creationId xmlns:a16="http://schemas.microsoft.com/office/drawing/2014/main" id="{0F28ED9F-E4C0-49B4-B890-A43A851E474F}"/>
              </a:ext>
            </a:extLst>
          </p:cNvPr>
          <p:cNvSpPr>
            <a:spLocks noGrp="1"/>
          </p:cNvSpPr>
          <p:nvPr>
            <p:ph sz="half" idx="1"/>
          </p:nvPr>
        </p:nvSpPr>
        <p:spPr/>
        <p:txBody>
          <a:bodyPr/>
          <a:lstStyle/>
          <a:p>
            <a:pPr marL="114300" indent="0">
              <a:buNone/>
            </a:pPr>
            <a:r>
              <a:rPr lang="en-US" u="sng" dirty="0">
                <a:solidFill>
                  <a:schemeClr val="tx1"/>
                </a:solidFill>
              </a:rPr>
              <a:t>Higher risk</a:t>
            </a:r>
          </a:p>
          <a:p>
            <a:r>
              <a:rPr lang="en-US" dirty="0">
                <a:solidFill>
                  <a:schemeClr val="tx1"/>
                </a:solidFill>
              </a:rPr>
              <a:t>Receptive anal sex</a:t>
            </a:r>
          </a:p>
          <a:p>
            <a:pPr lvl="1"/>
            <a:r>
              <a:rPr lang="en-US" sz="2000" dirty="0">
                <a:solidFill>
                  <a:schemeClr val="tx1"/>
                </a:solidFill>
              </a:rPr>
              <a:t>Per episode: </a:t>
            </a:r>
            <a:r>
              <a:rPr lang="en-US" sz="2000" dirty="0">
                <a:solidFill>
                  <a:schemeClr val="tx1"/>
                </a:solidFill>
                <a:cs typeface="Times New Roman" panose="02020603050405020304" pitchFamily="18" charset="0"/>
              </a:rPr>
              <a:t>0.3 - 3%</a:t>
            </a:r>
            <a:endParaRPr lang="en-US" sz="2000" baseline="30000" dirty="0">
              <a:solidFill>
                <a:schemeClr val="tx1"/>
              </a:solidFill>
              <a:cs typeface="Times New Roman" panose="02020603050405020304" pitchFamily="18" charset="0"/>
            </a:endParaRPr>
          </a:p>
          <a:p>
            <a:endParaRPr lang="en-US" dirty="0">
              <a:solidFill>
                <a:schemeClr val="tx1"/>
              </a:solidFill>
            </a:endParaRPr>
          </a:p>
          <a:p>
            <a:r>
              <a:rPr lang="en-US" dirty="0">
                <a:solidFill>
                  <a:schemeClr val="tx1"/>
                </a:solidFill>
              </a:rPr>
              <a:t>Needle sharing</a:t>
            </a:r>
          </a:p>
          <a:p>
            <a:pPr lvl="1"/>
            <a:r>
              <a:rPr lang="en-US" sz="2000" dirty="0">
                <a:solidFill>
                  <a:schemeClr val="tx1"/>
                </a:solidFill>
              </a:rPr>
              <a:t>Per episode: 0.67%</a:t>
            </a:r>
          </a:p>
          <a:p>
            <a:endParaRPr lang="en-US" dirty="0"/>
          </a:p>
        </p:txBody>
      </p:sp>
      <p:sp>
        <p:nvSpPr>
          <p:cNvPr id="4" name="Content Placeholder 3">
            <a:extLst>
              <a:ext uri="{FF2B5EF4-FFF2-40B4-BE49-F238E27FC236}">
                <a16:creationId xmlns:a16="http://schemas.microsoft.com/office/drawing/2014/main" id="{2EDACC34-F67A-48E4-BFDA-1ACAB6825658}"/>
              </a:ext>
            </a:extLst>
          </p:cNvPr>
          <p:cNvSpPr>
            <a:spLocks noGrp="1"/>
          </p:cNvSpPr>
          <p:nvPr>
            <p:ph sz="half" idx="2"/>
          </p:nvPr>
        </p:nvSpPr>
        <p:spPr/>
        <p:txBody>
          <a:bodyPr/>
          <a:lstStyle/>
          <a:p>
            <a:pPr marL="114300" indent="0">
              <a:buNone/>
            </a:pPr>
            <a:r>
              <a:rPr lang="en-US" u="sng" dirty="0">
                <a:solidFill>
                  <a:schemeClr val="tx1"/>
                </a:solidFill>
              </a:rPr>
              <a:t>Lower risk</a:t>
            </a:r>
          </a:p>
          <a:p>
            <a:r>
              <a:rPr lang="en-US" dirty="0">
                <a:solidFill>
                  <a:schemeClr val="tx1"/>
                </a:solidFill>
                <a:cs typeface="Arial" panose="020B0604020202020204" pitchFamily="34" charset="0"/>
              </a:rPr>
              <a:t>Oral sex </a:t>
            </a:r>
          </a:p>
          <a:p>
            <a:pPr lvl="1"/>
            <a:r>
              <a:rPr lang="en-US" sz="2000" dirty="0">
                <a:solidFill>
                  <a:schemeClr val="tx1"/>
                </a:solidFill>
                <a:cs typeface="Arial" panose="020B0604020202020204" pitchFamily="34" charset="0"/>
              </a:rPr>
              <a:t>Per episode: 0.06%</a:t>
            </a:r>
            <a:endParaRPr lang="en-US" sz="2000" baseline="30000" dirty="0">
              <a:solidFill>
                <a:schemeClr val="tx1"/>
              </a:solidFill>
              <a:cs typeface="Arial" panose="020B0604020202020204" pitchFamily="34" charset="0"/>
            </a:endParaRPr>
          </a:p>
          <a:p>
            <a:endParaRPr lang="en-US" dirty="0">
              <a:solidFill>
                <a:schemeClr val="tx1"/>
              </a:solidFill>
              <a:cs typeface="Arial" panose="020B0604020202020204" pitchFamily="34" charset="0"/>
            </a:endParaRPr>
          </a:p>
          <a:p>
            <a:r>
              <a:rPr lang="en-US" dirty="0" err="1">
                <a:solidFill>
                  <a:schemeClr val="tx1"/>
                </a:solidFill>
                <a:cs typeface="Arial" panose="020B0604020202020204" pitchFamily="34" charset="0"/>
              </a:rPr>
              <a:t>Insertive</a:t>
            </a:r>
            <a:r>
              <a:rPr lang="en-US" dirty="0">
                <a:solidFill>
                  <a:schemeClr val="tx1"/>
                </a:solidFill>
                <a:cs typeface="Arial" panose="020B0604020202020204" pitchFamily="34" charset="0"/>
              </a:rPr>
              <a:t> sex </a:t>
            </a:r>
          </a:p>
          <a:p>
            <a:pPr lvl="1"/>
            <a:r>
              <a:rPr lang="en-US" sz="2000" dirty="0">
                <a:solidFill>
                  <a:schemeClr val="tx1"/>
                </a:solidFill>
                <a:cs typeface="Arial" panose="020B0604020202020204" pitchFamily="34" charset="0"/>
              </a:rPr>
              <a:t>Per episode 0.03 – 0.14%</a:t>
            </a:r>
            <a:endParaRPr lang="en-US" sz="2000" baseline="30000" dirty="0">
              <a:solidFill>
                <a:schemeClr val="tx1"/>
              </a:solidFill>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45B3E217-153B-4879-89FF-9F7D74C7B2A1}"/>
              </a:ext>
            </a:extLst>
          </p:cNvPr>
          <p:cNvSpPr>
            <a:spLocks noGrp="1"/>
          </p:cNvSpPr>
          <p:nvPr>
            <p:ph type="sldNum" sz="quarter" idx="12"/>
          </p:nvPr>
        </p:nvSpPr>
        <p:spPr/>
        <p:txBody>
          <a:bodyPr/>
          <a:lstStyle/>
          <a:p>
            <a:fld id="{6E2D2B3B-882E-40F3-A32F-6DD516915044}" type="slidenum">
              <a:rPr lang="en-US" smtClean="0"/>
              <a:pPr/>
              <a:t>14</a:t>
            </a:fld>
            <a:endParaRPr lang="en-US"/>
          </a:p>
        </p:txBody>
      </p:sp>
      <p:sp>
        <p:nvSpPr>
          <p:cNvPr id="6" name="TextBox 5">
            <a:extLst>
              <a:ext uri="{FF2B5EF4-FFF2-40B4-BE49-F238E27FC236}">
                <a16:creationId xmlns:a16="http://schemas.microsoft.com/office/drawing/2014/main" id="{1E780248-317D-4231-8BC1-82ED1134B181}"/>
              </a:ext>
            </a:extLst>
          </p:cNvPr>
          <p:cNvSpPr txBox="1"/>
          <p:nvPr/>
        </p:nvSpPr>
        <p:spPr>
          <a:xfrm>
            <a:off x="1600199" y="4629150"/>
            <a:ext cx="6857999" cy="507831"/>
          </a:xfrm>
          <a:prstGeom prst="rect">
            <a:avLst/>
          </a:prstGeom>
          <a:noFill/>
        </p:spPr>
        <p:txBody>
          <a:bodyPr wrap="square" rtlCol="0">
            <a:spAutoFit/>
          </a:bodyPr>
          <a:lstStyle/>
          <a:p>
            <a:r>
              <a:rPr lang="en-US" sz="900" dirty="0">
                <a:solidFill>
                  <a:schemeClr val="bg1"/>
                </a:solidFill>
              </a:rPr>
              <a:t>1. Bell DM. Am J Med 1997;102(suppl5B):9--15. 2. Ippolito G et al. Arch Int Med 1993;153:1451--8. 3. Am J Epi 1999; 150:306-11.4. Am J Epi 1999;150:306-11.5. MMWR 47;RR-17, 1998.6. NEJM 336(15):1072-8. 7. Am J Epi 1999;150:306-11.8. Rothenberg RB et al. AIDS 1998;12:2095-2105.9. MMWR 47;RR-17, 1998.10. ACTG 076.</a:t>
            </a:r>
          </a:p>
        </p:txBody>
      </p:sp>
    </p:spTree>
    <p:extLst>
      <p:ext uri="{BB962C8B-B14F-4D97-AF65-F5344CB8AC3E}">
        <p14:creationId xmlns:p14="http://schemas.microsoft.com/office/powerpoint/2010/main" val="341067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4195A5-E63C-4223-9955-36F066D73422}"/>
              </a:ext>
            </a:extLst>
          </p:cNvPr>
          <p:cNvSpPr>
            <a:spLocks noGrp="1"/>
          </p:cNvSpPr>
          <p:nvPr>
            <p:ph type="title"/>
          </p:nvPr>
        </p:nvSpPr>
        <p:spPr/>
        <p:txBody>
          <a:bodyPr/>
          <a:lstStyle/>
          <a:p>
            <a:pPr algn="ctr"/>
            <a:r>
              <a:rPr lang="en-US" sz="3200" dirty="0"/>
              <a:t>HIV Treatment in Birthing Parent </a:t>
            </a:r>
            <a:br>
              <a:rPr lang="en-US" sz="3200" dirty="0"/>
            </a:br>
            <a:r>
              <a:rPr lang="en-US" sz="3200" dirty="0"/>
              <a:t>Prevents Vertical Transmission</a:t>
            </a:r>
          </a:p>
        </p:txBody>
      </p:sp>
      <p:sp>
        <p:nvSpPr>
          <p:cNvPr id="5" name="Slide Number Placeholder 4">
            <a:extLst>
              <a:ext uri="{FF2B5EF4-FFF2-40B4-BE49-F238E27FC236}">
                <a16:creationId xmlns:a16="http://schemas.microsoft.com/office/drawing/2014/main" id="{1DB06C88-D601-49B8-B0E1-2EB785B306EB}"/>
              </a:ext>
            </a:extLst>
          </p:cNvPr>
          <p:cNvSpPr>
            <a:spLocks noGrp="1"/>
          </p:cNvSpPr>
          <p:nvPr>
            <p:ph type="sldNum" sz="quarter" idx="12"/>
          </p:nvPr>
        </p:nvSpPr>
        <p:spPr/>
        <p:txBody>
          <a:bodyPr/>
          <a:lstStyle/>
          <a:p>
            <a:fld id="{6E2D2B3B-882E-40F3-A32F-6DD516915044}" type="slidenum">
              <a:rPr lang="en-US" smtClean="0"/>
              <a:pPr/>
              <a:t>15</a:t>
            </a:fld>
            <a:endParaRPr lang="en-US"/>
          </a:p>
        </p:txBody>
      </p:sp>
      <p:graphicFrame>
        <p:nvGraphicFramePr>
          <p:cNvPr id="4" name="Content Placeholder 3">
            <a:extLst>
              <a:ext uri="{FF2B5EF4-FFF2-40B4-BE49-F238E27FC236}">
                <a16:creationId xmlns:a16="http://schemas.microsoft.com/office/drawing/2014/main" id="{07E72297-A587-44A7-991D-EC8444ABE783}"/>
              </a:ext>
            </a:extLst>
          </p:cNvPr>
          <p:cNvGraphicFramePr>
            <a:graphicFrameLocks noGrp="1"/>
          </p:cNvGraphicFramePr>
          <p:nvPr>
            <p:ph idx="1"/>
          </p:nvPr>
        </p:nvGraphicFramePr>
        <p:xfrm>
          <a:off x="914400" y="1428750"/>
          <a:ext cx="7858125" cy="304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76522A5-88B3-420D-B7C9-93589890996B}"/>
              </a:ext>
            </a:extLst>
          </p:cNvPr>
          <p:cNvSpPr txBox="1"/>
          <p:nvPr/>
        </p:nvSpPr>
        <p:spPr>
          <a:xfrm>
            <a:off x="1752600" y="4729412"/>
            <a:ext cx="6248400" cy="369332"/>
          </a:xfrm>
          <a:prstGeom prst="rect">
            <a:avLst/>
          </a:prstGeom>
          <a:noFill/>
        </p:spPr>
        <p:txBody>
          <a:bodyPr wrap="square" rtlCol="0">
            <a:spAutoFit/>
          </a:bodyPr>
          <a:lstStyle/>
          <a:p>
            <a:pPr algn="ctr"/>
            <a:r>
              <a:rPr lang="en-US" dirty="0">
                <a:solidFill>
                  <a:schemeClr val="bg1"/>
                </a:solidFill>
              </a:rPr>
              <a:t>ART=antiretroviral therapy; HIV treatment</a:t>
            </a:r>
          </a:p>
        </p:txBody>
      </p:sp>
    </p:spTree>
    <p:extLst>
      <p:ext uri="{BB962C8B-B14F-4D97-AF65-F5344CB8AC3E}">
        <p14:creationId xmlns:p14="http://schemas.microsoft.com/office/powerpoint/2010/main" val="275120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14953"/>
            <a:ext cx="7543800" cy="705972"/>
          </a:xfrm>
        </p:spPr>
        <p:txBody>
          <a:bodyPr/>
          <a:lstStyle/>
          <a:p>
            <a:pPr algn="ctr"/>
            <a:r>
              <a:rPr lang="en-US" dirty="0">
                <a:solidFill>
                  <a:schemeClr val="tx1"/>
                </a:solidFill>
              </a:rPr>
              <a:t>HIV Testing</a:t>
            </a:r>
          </a:p>
        </p:txBody>
      </p:sp>
      <p:sp>
        <p:nvSpPr>
          <p:cNvPr id="4" name="Content Placeholder 3"/>
          <p:cNvSpPr>
            <a:spLocks noGrp="1"/>
          </p:cNvSpPr>
          <p:nvPr>
            <p:ph sz="half" idx="1"/>
          </p:nvPr>
        </p:nvSpPr>
        <p:spPr>
          <a:xfrm>
            <a:off x="304800" y="1200151"/>
            <a:ext cx="4438650" cy="3499002"/>
          </a:xfrm>
        </p:spPr>
        <p:txBody>
          <a:bodyPr>
            <a:normAutofit fontScale="77500" lnSpcReduction="20000"/>
          </a:bodyPr>
          <a:lstStyle/>
          <a:p>
            <a:r>
              <a:rPr lang="en-US" dirty="0"/>
              <a:t>Rapid Testing</a:t>
            </a:r>
          </a:p>
          <a:p>
            <a:pPr lvl="1"/>
            <a:r>
              <a:rPr lang="en-US" dirty="0">
                <a:solidFill>
                  <a:schemeClr val="tx1"/>
                </a:solidFill>
              </a:rPr>
              <a:t>HIV </a:t>
            </a:r>
            <a:r>
              <a:rPr lang="en-US" dirty="0" err="1">
                <a:solidFill>
                  <a:schemeClr val="tx1"/>
                </a:solidFill>
              </a:rPr>
              <a:t>Ab</a:t>
            </a:r>
            <a:r>
              <a:rPr lang="en-US" dirty="0">
                <a:solidFill>
                  <a:schemeClr val="tx1"/>
                </a:solidFill>
              </a:rPr>
              <a:t> Elisa </a:t>
            </a:r>
            <a:r>
              <a:rPr lang="en-US" b="1" dirty="0">
                <a:solidFill>
                  <a:schemeClr val="tx1"/>
                </a:solidFill>
              </a:rPr>
              <a:t>Screen</a:t>
            </a:r>
          </a:p>
          <a:p>
            <a:pPr lvl="1"/>
            <a:r>
              <a:rPr lang="en-US" dirty="0">
                <a:solidFill>
                  <a:schemeClr val="tx1"/>
                </a:solidFill>
              </a:rPr>
              <a:t>High sensitivity</a:t>
            </a:r>
          </a:p>
          <a:p>
            <a:pPr lvl="1"/>
            <a:r>
              <a:rPr lang="en-US" dirty="0">
                <a:solidFill>
                  <a:schemeClr val="tx1"/>
                </a:solidFill>
              </a:rPr>
              <a:t>False-positive possible</a:t>
            </a:r>
          </a:p>
          <a:p>
            <a:endParaRPr lang="en-US" dirty="0"/>
          </a:p>
          <a:p>
            <a:endParaRPr lang="en-US" dirty="0"/>
          </a:p>
          <a:p>
            <a:endParaRPr lang="en-US" dirty="0"/>
          </a:p>
          <a:p>
            <a:endParaRPr lang="en-US" dirty="0"/>
          </a:p>
          <a:p>
            <a:r>
              <a:rPr lang="en-US" dirty="0"/>
              <a:t>3</a:t>
            </a:r>
            <a:r>
              <a:rPr lang="en-US" baseline="30000" dirty="0"/>
              <a:t>rd</a:t>
            </a:r>
            <a:r>
              <a:rPr lang="en-US" dirty="0"/>
              <a:t> Generation Screening </a:t>
            </a:r>
          </a:p>
          <a:p>
            <a:pPr lvl="1"/>
            <a:r>
              <a:rPr lang="en-US" dirty="0">
                <a:solidFill>
                  <a:schemeClr val="tx1"/>
                </a:solidFill>
              </a:rPr>
              <a:t>HIV </a:t>
            </a:r>
            <a:r>
              <a:rPr lang="en-US" dirty="0" err="1">
                <a:solidFill>
                  <a:schemeClr val="tx1"/>
                </a:solidFill>
              </a:rPr>
              <a:t>Ab</a:t>
            </a:r>
            <a:r>
              <a:rPr lang="en-US" dirty="0">
                <a:solidFill>
                  <a:schemeClr val="tx1"/>
                </a:solidFill>
              </a:rPr>
              <a:t> Elisa followed by automatic WB confirmation</a:t>
            </a:r>
          </a:p>
          <a:p>
            <a:endParaRPr lang="en-US" dirty="0"/>
          </a:p>
        </p:txBody>
      </p:sp>
      <p:sp>
        <p:nvSpPr>
          <p:cNvPr id="5" name="Content Placeholder 4"/>
          <p:cNvSpPr>
            <a:spLocks noGrp="1"/>
          </p:cNvSpPr>
          <p:nvPr>
            <p:ph sz="half" idx="2"/>
          </p:nvPr>
        </p:nvSpPr>
        <p:spPr>
          <a:xfrm>
            <a:off x="4743450" y="1200151"/>
            <a:ext cx="3623310" cy="962147"/>
          </a:xfrm>
        </p:spPr>
        <p:txBody>
          <a:bodyPr>
            <a:normAutofit fontScale="77500" lnSpcReduction="20000"/>
          </a:bodyPr>
          <a:lstStyle/>
          <a:p>
            <a:r>
              <a:rPr lang="en-US" b="1" dirty="0"/>
              <a:t>Confirmatory</a:t>
            </a:r>
            <a:r>
              <a:rPr lang="en-US" dirty="0"/>
              <a:t> Testing</a:t>
            </a:r>
          </a:p>
          <a:p>
            <a:pPr lvl="1"/>
            <a:r>
              <a:rPr lang="en-US" dirty="0">
                <a:solidFill>
                  <a:schemeClr val="tx1"/>
                </a:solidFill>
              </a:rPr>
              <a:t>Western blot</a:t>
            </a:r>
          </a:p>
          <a:p>
            <a:pPr lvl="1"/>
            <a:r>
              <a:rPr lang="en-US" dirty="0">
                <a:solidFill>
                  <a:schemeClr val="tx1"/>
                </a:solidFill>
              </a:rPr>
              <a:t>High specificity</a:t>
            </a:r>
          </a:p>
        </p:txBody>
      </p:sp>
      <p:pic>
        <p:nvPicPr>
          <p:cNvPr id="8" name="Picture 7" descr="http://www.cdc.gov/hiv/topics/testing/rapid/images/Unigold-results.jpg"/>
          <p:cNvPicPr>
            <a:picLocks noChangeAspect="1" noChangeArrowheads="1"/>
          </p:cNvPicPr>
          <p:nvPr/>
        </p:nvPicPr>
        <p:blipFill>
          <a:blip r:embed="rId3"/>
          <a:srcRect/>
          <a:stretch>
            <a:fillRect/>
          </a:stretch>
        </p:blipFill>
        <p:spPr bwMode="auto">
          <a:xfrm>
            <a:off x="2226601" y="2451167"/>
            <a:ext cx="1113209" cy="1211962"/>
          </a:xfrm>
          <a:prstGeom prst="rect">
            <a:avLst/>
          </a:prstGeom>
          <a:noFill/>
          <a:ln w="9525">
            <a:noFill/>
            <a:miter lim="800000"/>
            <a:headEnd/>
            <a:tailEnd/>
          </a:ln>
        </p:spPr>
      </p:pic>
      <p:pic>
        <p:nvPicPr>
          <p:cNvPr id="7" name="Picture 6" descr="wbtests.gif"/>
          <p:cNvPicPr>
            <a:picLocks noChangeAspect="1"/>
          </p:cNvPicPr>
          <p:nvPr/>
        </p:nvPicPr>
        <p:blipFill>
          <a:blip r:embed="rId4"/>
          <a:srcRect r="81169"/>
          <a:stretch>
            <a:fillRect/>
          </a:stretch>
        </p:blipFill>
        <p:spPr>
          <a:xfrm>
            <a:off x="5083174" y="1994978"/>
            <a:ext cx="679445" cy="2704174"/>
          </a:xfrm>
          <a:prstGeom prst="rect">
            <a:avLst/>
          </a:prstGeom>
        </p:spPr>
      </p:pic>
      <p:pic>
        <p:nvPicPr>
          <p:cNvPr id="9" name="Picture 8" descr="http://www.pnas.org/content/95/24/14355/F1.small.gif"/>
          <p:cNvPicPr>
            <a:picLocks noChangeAspect="1" noChangeArrowheads="1"/>
          </p:cNvPicPr>
          <p:nvPr/>
        </p:nvPicPr>
        <p:blipFill>
          <a:blip r:embed="rId5"/>
          <a:srcRect r="40203" b="3600"/>
          <a:stretch>
            <a:fillRect/>
          </a:stretch>
        </p:blipFill>
        <p:spPr bwMode="auto">
          <a:xfrm>
            <a:off x="5982744" y="2162299"/>
            <a:ext cx="1469104" cy="2536853"/>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p:spPr>
      </p:pic>
    </p:spTree>
    <p:extLst>
      <p:ext uri="{BB962C8B-B14F-4D97-AF65-F5344CB8AC3E}">
        <p14:creationId xmlns:p14="http://schemas.microsoft.com/office/powerpoint/2010/main" val="142021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618" y="506186"/>
            <a:ext cx="5829300" cy="685800"/>
          </a:xfrm>
        </p:spPr>
        <p:txBody>
          <a:bodyPr/>
          <a:lstStyle/>
          <a:p>
            <a:pPr algn="ctr"/>
            <a:r>
              <a:rPr lang="en-US" sz="3300" dirty="0">
                <a:solidFill>
                  <a:schemeClr val="tx1"/>
                </a:solidFill>
              </a:rPr>
              <a:t>HIV Screening</a:t>
            </a:r>
          </a:p>
        </p:txBody>
      </p:sp>
      <p:sp>
        <p:nvSpPr>
          <p:cNvPr id="4" name="Text Placeholder 3"/>
          <p:cNvSpPr>
            <a:spLocks noGrp="1"/>
          </p:cNvSpPr>
          <p:nvPr>
            <p:ph type="body" idx="1"/>
          </p:nvPr>
        </p:nvSpPr>
        <p:spPr>
          <a:xfrm>
            <a:off x="304800" y="1338942"/>
            <a:ext cx="3645184" cy="451072"/>
          </a:xfrm>
        </p:spPr>
        <p:txBody>
          <a:bodyPr>
            <a:noAutofit/>
          </a:bodyPr>
          <a:lstStyle/>
          <a:p>
            <a:pPr algn="ctr"/>
            <a:r>
              <a:rPr lang="en-US" sz="2700" u="sng" dirty="0">
                <a:solidFill>
                  <a:schemeClr val="tx1"/>
                </a:solidFill>
              </a:rPr>
              <a:t>3</a:t>
            </a:r>
            <a:r>
              <a:rPr lang="en-US" sz="2700" u="sng" baseline="30000" dirty="0">
                <a:solidFill>
                  <a:schemeClr val="tx1"/>
                </a:solidFill>
              </a:rPr>
              <a:t>rd</a:t>
            </a:r>
            <a:r>
              <a:rPr lang="en-US" sz="2700" u="sng" dirty="0">
                <a:solidFill>
                  <a:schemeClr val="tx1"/>
                </a:solidFill>
              </a:rPr>
              <a:t> Generation</a:t>
            </a:r>
          </a:p>
        </p:txBody>
      </p:sp>
      <p:sp>
        <p:nvSpPr>
          <p:cNvPr id="3" name="Content Placeholder 2"/>
          <p:cNvSpPr>
            <a:spLocks noGrp="1"/>
          </p:cNvSpPr>
          <p:nvPr>
            <p:ph sz="half" idx="2"/>
          </p:nvPr>
        </p:nvSpPr>
        <p:spPr>
          <a:xfrm>
            <a:off x="304800" y="1905000"/>
            <a:ext cx="4211242" cy="1750169"/>
          </a:xfrm>
        </p:spPr>
        <p:txBody>
          <a:bodyPr>
            <a:normAutofit fontScale="92500" lnSpcReduction="20000"/>
          </a:bodyPr>
          <a:lstStyle/>
          <a:p>
            <a:pPr>
              <a:buFont typeface="Wingdings" panose="05000000000000000000" pitchFamily="2" charset="2"/>
              <a:buChar char="§"/>
            </a:pPr>
            <a:r>
              <a:rPr lang="en-US" sz="2100" dirty="0"/>
              <a:t>Antigens bind HIV antibodies from patient sample</a:t>
            </a:r>
          </a:p>
          <a:p>
            <a:pPr>
              <a:buFont typeface="Wingdings" panose="05000000000000000000" pitchFamily="2" charset="2"/>
              <a:buChar char="§"/>
            </a:pPr>
            <a:r>
              <a:rPr lang="en-US" sz="2100" dirty="0"/>
              <a:t>Allows detection in early seroconversion</a:t>
            </a:r>
          </a:p>
          <a:p>
            <a:pPr>
              <a:buFont typeface="Wingdings" panose="05000000000000000000" pitchFamily="2" charset="2"/>
              <a:buChar char="§"/>
            </a:pPr>
            <a:r>
              <a:rPr lang="en-US" sz="2100" dirty="0"/>
              <a:t>6-8 week window                         period</a:t>
            </a:r>
          </a:p>
          <a:p>
            <a:endParaRPr lang="en-US" dirty="0"/>
          </a:p>
          <a:p>
            <a:pPr marL="0" indent="0">
              <a:buNone/>
            </a:pPr>
            <a:endParaRPr lang="en-US" dirty="0"/>
          </a:p>
        </p:txBody>
      </p:sp>
      <p:sp>
        <p:nvSpPr>
          <p:cNvPr id="5" name="Text Placeholder 4"/>
          <p:cNvSpPr>
            <a:spLocks noGrp="1"/>
          </p:cNvSpPr>
          <p:nvPr>
            <p:ph type="body" sz="quarter" idx="3"/>
          </p:nvPr>
        </p:nvSpPr>
        <p:spPr>
          <a:xfrm>
            <a:off x="4626770" y="819150"/>
            <a:ext cx="3984171" cy="971715"/>
          </a:xfrm>
        </p:spPr>
        <p:txBody>
          <a:bodyPr>
            <a:noAutofit/>
          </a:bodyPr>
          <a:lstStyle/>
          <a:p>
            <a:pPr algn="ctr"/>
            <a:r>
              <a:rPr lang="en-US" sz="2700" u="sng" dirty="0">
                <a:solidFill>
                  <a:srgbClr val="000000"/>
                </a:solidFill>
              </a:rPr>
              <a:t>4</a:t>
            </a:r>
            <a:r>
              <a:rPr lang="en-US" sz="2700" u="sng" baseline="30000" dirty="0">
                <a:solidFill>
                  <a:srgbClr val="000000"/>
                </a:solidFill>
              </a:rPr>
              <a:t>th</a:t>
            </a:r>
            <a:r>
              <a:rPr lang="en-US" sz="2700" u="sng" dirty="0">
                <a:solidFill>
                  <a:srgbClr val="000000"/>
                </a:solidFill>
              </a:rPr>
              <a:t> Generation</a:t>
            </a:r>
          </a:p>
        </p:txBody>
      </p:sp>
      <p:sp>
        <p:nvSpPr>
          <p:cNvPr id="6" name="Content Placeholder 5"/>
          <p:cNvSpPr>
            <a:spLocks noGrp="1"/>
          </p:cNvSpPr>
          <p:nvPr>
            <p:ph sz="quarter" idx="4"/>
          </p:nvPr>
        </p:nvSpPr>
        <p:spPr>
          <a:xfrm>
            <a:off x="4626768" y="1905000"/>
            <a:ext cx="4211242" cy="2494834"/>
          </a:xfrm>
        </p:spPr>
        <p:txBody>
          <a:bodyPr>
            <a:noAutofit/>
          </a:bodyPr>
          <a:lstStyle/>
          <a:p>
            <a:pPr>
              <a:buFont typeface="Wingdings" panose="05000000000000000000" pitchFamily="2" charset="2"/>
              <a:buChar char="§"/>
            </a:pPr>
            <a:r>
              <a:rPr lang="en-US" sz="1800" dirty="0"/>
              <a:t>Antigens bind HIV Abs from patient sample &amp; monoclonal Abs detect p24 antigen</a:t>
            </a:r>
          </a:p>
          <a:p>
            <a:pPr>
              <a:buFont typeface="Wingdings" panose="05000000000000000000" pitchFamily="2" charset="2"/>
              <a:buChar char="§"/>
            </a:pPr>
            <a:r>
              <a:rPr lang="en-US" sz="1800" dirty="0"/>
              <a:t>Allows detection prior to seroconversion</a:t>
            </a:r>
          </a:p>
          <a:p>
            <a:pPr>
              <a:buFont typeface="Wingdings" panose="05000000000000000000" pitchFamily="2" charset="2"/>
              <a:buChar char="§"/>
            </a:pPr>
            <a:r>
              <a:rPr lang="en-US" sz="1800" dirty="0"/>
              <a:t>Detect between 12-26d from exposure</a:t>
            </a:r>
          </a:p>
        </p:txBody>
      </p:sp>
      <p:pic>
        <p:nvPicPr>
          <p:cNvPr id="7" name="Picture 6"/>
          <p:cNvPicPr>
            <a:picLocks noChangeAspect="1"/>
          </p:cNvPicPr>
          <p:nvPr/>
        </p:nvPicPr>
        <p:blipFill rotWithShape="1">
          <a:blip r:embed="rId3"/>
          <a:srcRect l="-1" r="51518"/>
          <a:stretch/>
        </p:blipFill>
        <p:spPr>
          <a:xfrm>
            <a:off x="2218226" y="3410033"/>
            <a:ext cx="548640" cy="1227096"/>
          </a:xfrm>
          <a:prstGeom prst="rect">
            <a:avLst/>
          </a:prstGeom>
        </p:spPr>
      </p:pic>
      <p:pic>
        <p:nvPicPr>
          <p:cNvPr id="8" name="Picture 7"/>
          <p:cNvPicPr>
            <a:picLocks noChangeAspect="1"/>
          </p:cNvPicPr>
          <p:nvPr/>
        </p:nvPicPr>
        <p:blipFill>
          <a:blip r:embed="rId4"/>
          <a:stretch>
            <a:fillRect/>
          </a:stretch>
        </p:blipFill>
        <p:spPr>
          <a:xfrm>
            <a:off x="2994838" y="2780084"/>
            <a:ext cx="1148439" cy="1489331"/>
          </a:xfrm>
          <a:prstGeom prst="rect">
            <a:avLst/>
          </a:prstGeom>
        </p:spPr>
      </p:pic>
      <p:pic>
        <p:nvPicPr>
          <p:cNvPr id="9" name="Picture 8"/>
          <p:cNvPicPr>
            <a:picLocks noChangeAspect="1"/>
          </p:cNvPicPr>
          <p:nvPr/>
        </p:nvPicPr>
        <p:blipFill>
          <a:blip r:embed="rId5"/>
          <a:stretch>
            <a:fillRect/>
          </a:stretch>
        </p:blipFill>
        <p:spPr>
          <a:xfrm>
            <a:off x="7678715" y="2506972"/>
            <a:ext cx="675804" cy="948664"/>
          </a:xfrm>
          <a:prstGeom prst="rect">
            <a:avLst/>
          </a:prstGeom>
        </p:spPr>
      </p:pic>
      <p:pic>
        <p:nvPicPr>
          <p:cNvPr id="10" name="Picture 9"/>
          <p:cNvPicPr>
            <a:picLocks noChangeAspect="1"/>
          </p:cNvPicPr>
          <p:nvPr/>
        </p:nvPicPr>
        <p:blipFill>
          <a:blip r:embed="rId6"/>
          <a:stretch>
            <a:fillRect/>
          </a:stretch>
        </p:blipFill>
        <p:spPr>
          <a:xfrm>
            <a:off x="7045067" y="3692406"/>
            <a:ext cx="971550" cy="1036321"/>
          </a:xfrm>
          <a:prstGeom prst="rect">
            <a:avLst/>
          </a:prstGeom>
        </p:spPr>
      </p:pic>
    </p:spTree>
    <p:extLst>
      <p:ext uri="{BB962C8B-B14F-4D97-AF65-F5344CB8AC3E}">
        <p14:creationId xmlns:p14="http://schemas.microsoft.com/office/powerpoint/2010/main" val="2366836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3A16FC-B559-4D87-9D3E-5F5F4C41797F}"/>
              </a:ext>
            </a:extLst>
          </p:cNvPr>
          <p:cNvSpPr>
            <a:spLocks noGrp="1"/>
          </p:cNvSpPr>
          <p:nvPr>
            <p:ph type="title"/>
          </p:nvPr>
        </p:nvSpPr>
        <p:spPr/>
        <p:txBody>
          <a:bodyPr/>
          <a:lstStyle/>
          <a:p>
            <a:pPr algn="ctr"/>
            <a:r>
              <a:rPr lang="en-US" dirty="0"/>
              <a:t>HIV Screening Tests</a:t>
            </a:r>
          </a:p>
        </p:txBody>
      </p:sp>
      <p:sp>
        <p:nvSpPr>
          <p:cNvPr id="9" name="Text Placeholder 8">
            <a:extLst>
              <a:ext uri="{FF2B5EF4-FFF2-40B4-BE49-F238E27FC236}">
                <a16:creationId xmlns:a16="http://schemas.microsoft.com/office/drawing/2014/main" id="{C6CD1679-0B96-4939-BCE8-C5E773E15444}"/>
              </a:ext>
            </a:extLst>
          </p:cNvPr>
          <p:cNvSpPr>
            <a:spLocks noGrp="1"/>
          </p:cNvSpPr>
          <p:nvPr>
            <p:ph type="body" idx="1"/>
          </p:nvPr>
        </p:nvSpPr>
        <p:spPr/>
        <p:txBody>
          <a:bodyPr/>
          <a:lstStyle/>
          <a:p>
            <a:r>
              <a:rPr lang="en-US" dirty="0"/>
              <a:t>Nonreactive</a:t>
            </a:r>
          </a:p>
        </p:txBody>
      </p:sp>
      <p:sp>
        <p:nvSpPr>
          <p:cNvPr id="11" name="Text Placeholder 10">
            <a:extLst>
              <a:ext uri="{FF2B5EF4-FFF2-40B4-BE49-F238E27FC236}">
                <a16:creationId xmlns:a16="http://schemas.microsoft.com/office/drawing/2014/main" id="{D92DB7FE-2A8B-4BF1-B48C-F6FB5F015F1C}"/>
              </a:ext>
            </a:extLst>
          </p:cNvPr>
          <p:cNvSpPr>
            <a:spLocks noGrp="1"/>
          </p:cNvSpPr>
          <p:nvPr>
            <p:ph type="body" sz="quarter" idx="3"/>
          </p:nvPr>
        </p:nvSpPr>
        <p:spPr/>
        <p:txBody>
          <a:bodyPr/>
          <a:lstStyle/>
          <a:p>
            <a:r>
              <a:rPr lang="en-US" dirty="0"/>
              <a:t>Reactive</a:t>
            </a:r>
          </a:p>
        </p:txBody>
      </p:sp>
      <p:sp>
        <p:nvSpPr>
          <p:cNvPr id="7" name="Slide Number Placeholder 6">
            <a:extLst>
              <a:ext uri="{FF2B5EF4-FFF2-40B4-BE49-F238E27FC236}">
                <a16:creationId xmlns:a16="http://schemas.microsoft.com/office/drawing/2014/main" id="{46DC3C56-E3EE-4130-866A-2D7C8DBD11CD}"/>
              </a:ext>
            </a:extLst>
          </p:cNvPr>
          <p:cNvSpPr>
            <a:spLocks noGrp="1"/>
          </p:cNvSpPr>
          <p:nvPr>
            <p:ph type="sldNum" sz="quarter" idx="12"/>
          </p:nvPr>
        </p:nvSpPr>
        <p:spPr/>
        <p:txBody>
          <a:bodyPr/>
          <a:lstStyle/>
          <a:p>
            <a:fld id="{9F49499B-0A11-F941-988B-5A98BBA90756}" type="slidenum">
              <a:rPr lang="en-US" smtClean="0">
                <a:solidFill>
                  <a:srgbClr val="FFFFFF"/>
                </a:solidFill>
              </a:rPr>
              <a:pPr/>
              <a:t>18</a:t>
            </a:fld>
            <a:endParaRPr lang="en-US" dirty="0">
              <a:solidFill>
                <a:srgbClr val="FFFFFF"/>
              </a:solidFill>
            </a:endParaRPr>
          </a:p>
        </p:txBody>
      </p:sp>
      <p:pic>
        <p:nvPicPr>
          <p:cNvPr id="13" name="Picture 12">
            <a:extLst>
              <a:ext uri="{FF2B5EF4-FFF2-40B4-BE49-F238E27FC236}">
                <a16:creationId xmlns:a16="http://schemas.microsoft.com/office/drawing/2014/main" id="{7E1DBF3D-10CE-468B-BCCC-CC46B66991EB}"/>
              </a:ext>
            </a:extLst>
          </p:cNvPr>
          <p:cNvPicPr>
            <a:picLocks noChangeAspect="1"/>
          </p:cNvPicPr>
          <p:nvPr/>
        </p:nvPicPr>
        <p:blipFill rotWithShape="1">
          <a:blip r:embed="rId3"/>
          <a:srcRect l="4651" t="23164" b="19816"/>
          <a:stretch/>
        </p:blipFill>
        <p:spPr>
          <a:xfrm>
            <a:off x="4838700" y="3394989"/>
            <a:ext cx="3124200" cy="1164398"/>
          </a:xfrm>
          <a:prstGeom prst="rect">
            <a:avLst/>
          </a:prstGeom>
        </p:spPr>
      </p:pic>
      <p:pic>
        <p:nvPicPr>
          <p:cNvPr id="14" name="Picture 13">
            <a:extLst>
              <a:ext uri="{FF2B5EF4-FFF2-40B4-BE49-F238E27FC236}">
                <a16:creationId xmlns:a16="http://schemas.microsoft.com/office/drawing/2014/main" id="{6D97871E-CAA5-4BA4-A82F-71ACFADB02D3}"/>
              </a:ext>
            </a:extLst>
          </p:cNvPr>
          <p:cNvPicPr>
            <a:picLocks noChangeAspect="1"/>
          </p:cNvPicPr>
          <p:nvPr/>
        </p:nvPicPr>
        <p:blipFill rotWithShape="1">
          <a:blip r:embed="rId4"/>
          <a:srcRect l="5089" t="23658" r="10404" b="22105"/>
          <a:stretch/>
        </p:blipFill>
        <p:spPr>
          <a:xfrm>
            <a:off x="457200" y="1952625"/>
            <a:ext cx="3238500" cy="1295400"/>
          </a:xfrm>
          <a:prstGeom prst="rect">
            <a:avLst/>
          </a:prstGeom>
        </p:spPr>
      </p:pic>
      <p:pic>
        <p:nvPicPr>
          <p:cNvPr id="15" name="Picture 14">
            <a:extLst>
              <a:ext uri="{FF2B5EF4-FFF2-40B4-BE49-F238E27FC236}">
                <a16:creationId xmlns:a16="http://schemas.microsoft.com/office/drawing/2014/main" id="{A9CE1230-3940-4070-BD9A-54369EF986D1}"/>
              </a:ext>
            </a:extLst>
          </p:cNvPr>
          <p:cNvPicPr>
            <a:picLocks noChangeAspect="1"/>
          </p:cNvPicPr>
          <p:nvPr/>
        </p:nvPicPr>
        <p:blipFill>
          <a:blip r:embed="rId5"/>
          <a:stretch>
            <a:fillRect/>
          </a:stretch>
        </p:blipFill>
        <p:spPr>
          <a:xfrm>
            <a:off x="6400800" y="1433158"/>
            <a:ext cx="2590800" cy="1762125"/>
          </a:xfrm>
          <a:prstGeom prst="rect">
            <a:avLst/>
          </a:prstGeom>
        </p:spPr>
      </p:pic>
    </p:spTree>
    <p:extLst>
      <p:ext uri="{BB962C8B-B14F-4D97-AF65-F5344CB8AC3E}">
        <p14:creationId xmlns:p14="http://schemas.microsoft.com/office/powerpoint/2010/main" val="3761817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519A8E7-5A5D-457B-B13B-CEABD00A1631}"/>
              </a:ext>
            </a:extLst>
          </p:cNvPr>
          <p:cNvSpPr>
            <a:spLocks noGrp="1"/>
          </p:cNvSpPr>
          <p:nvPr>
            <p:ph type="title"/>
          </p:nvPr>
        </p:nvSpPr>
        <p:spPr>
          <a:xfrm>
            <a:off x="216219" y="57150"/>
            <a:ext cx="8775381" cy="646331"/>
          </a:xfrm>
        </p:spPr>
        <p:txBody>
          <a:bodyPr/>
          <a:lstStyle/>
          <a:p>
            <a:pPr algn="ctr"/>
            <a:r>
              <a:rPr lang="en-US" dirty="0"/>
              <a:t>HIV Screening Tests</a:t>
            </a:r>
          </a:p>
        </p:txBody>
      </p:sp>
      <p:sp>
        <p:nvSpPr>
          <p:cNvPr id="7" name="Slide Number Placeholder 6">
            <a:extLst>
              <a:ext uri="{FF2B5EF4-FFF2-40B4-BE49-F238E27FC236}">
                <a16:creationId xmlns:a16="http://schemas.microsoft.com/office/drawing/2014/main" id="{5AD5F416-D3E7-4EE1-B157-EC138224ED6F}"/>
              </a:ext>
            </a:extLst>
          </p:cNvPr>
          <p:cNvSpPr>
            <a:spLocks noGrp="1"/>
          </p:cNvSpPr>
          <p:nvPr>
            <p:ph type="sldNum" sz="quarter" idx="12"/>
          </p:nvPr>
        </p:nvSpPr>
        <p:spPr/>
        <p:txBody>
          <a:bodyPr/>
          <a:lstStyle/>
          <a:p>
            <a:fld id="{9F49499B-0A11-F941-988B-5A98BBA90756}" type="slidenum">
              <a:rPr lang="en-US" smtClean="0">
                <a:solidFill>
                  <a:srgbClr val="FFFFFF"/>
                </a:solidFill>
              </a:rPr>
              <a:pPr/>
              <a:t>19</a:t>
            </a:fld>
            <a:endParaRPr lang="en-US" dirty="0">
              <a:solidFill>
                <a:srgbClr val="FFFFFF"/>
              </a:solidFill>
            </a:endParaRPr>
          </a:p>
        </p:txBody>
      </p:sp>
      <p:sp>
        <p:nvSpPr>
          <p:cNvPr id="10" name="TextBox 9">
            <a:extLst>
              <a:ext uri="{FF2B5EF4-FFF2-40B4-BE49-F238E27FC236}">
                <a16:creationId xmlns:a16="http://schemas.microsoft.com/office/drawing/2014/main" id="{90A3F42D-E0CE-4154-AEC3-56E074EFE44C}"/>
              </a:ext>
            </a:extLst>
          </p:cNvPr>
          <p:cNvSpPr txBox="1"/>
          <p:nvPr/>
        </p:nvSpPr>
        <p:spPr>
          <a:xfrm>
            <a:off x="1981200" y="4729412"/>
            <a:ext cx="6400800" cy="307777"/>
          </a:xfrm>
          <a:prstGeom prst="rect">
            <a:avLst/>
          </a:prstGeom>
          <a:noFill/>
        </p:spPr>
        <p:txBody>
          <a:bodyPr wrap="square" rtlCol="0">
            <a:spAutoFit/>
          </a:bodyPr>
          <a:lstStyle/>
          <a:p>
            <a:r>
              <a:rPr lang="en-US" sz="1400" dirty="0">
                <a:solidFill>
                  <a:schemeClr val="bg1"/>
                </a:solidFill>
              </a:rPr>
              <a:t>https://journals.plos.org/plosone/article?id=10.1371/journal.pone.0018294</a:t>
            </a:r>
          </a:p>
        </p:txBody>
      </p:sp>
      <p:sp>
        <p:nvSpPr>
          <p:cNvPr id="11" name="TextBox 10">
            <a:extLst>
              <a:ext uri="{FF2B5EF4-FFF2-40B4-BE49-F238E27FC236}">
                <a16:creationId xmlns:a16="http://schemas.microsoft.com/office/drawing/2014/main" id="{B6F583EA-CCAD-4A28-9549-A8D2080E6C85}"/>
              </a:ext>
            </a:extLst>
          </p:cNvPr>
          <p:cNvSpPr txBox="1"/>
          <p:nvPr/>
        </p:nvSpPr>
        <p:spPr>
          <a:xfrm>
            <a:off x="762000" y="630019"/>
            <a:ext cx="7848600" cy="646331"/>
          </a:xfrm>
          <a:prstGeom prst="rect">
            <a:avLst/>
          </a:prstGeom>
          <a:noFill/>
        </p:spPr>
        <p:txBody>
          <a:bodyPr wrap="square" rtlCol="0">
            <a:spAutoFit/>
          </a:bodyPr>
          <a:lstStyle/>
          <a:p>
            <a:r>
              <a:rPr lang="en-US" altLang="en-US" sz="1800" b="1" dirty="0">
                <a:solidFill>
                  <a:schemeClr val="tx2"/>
                </a:solidFill>
              </a:rPr>
              <a:t>Possible results for the three-line SD </a:t>
            </a:r>
            <a:r>
              <a:rPr lang="en-US" altLang="en-US" sz="1800" b="1" dirty="0" err="1">
                <a:solidFill>
                  <a:schemeClr val="tx2"/>
                </a:solidFill>
              </a:rPr>
              <a:t>Bioline</a:t>
            </a:r>
            <a:r>
              <a:rPr lang="en-US" altLang="en-US" sz="1800" b="1" dirty="0">
                <a:solidFill>
                  <a:schemeClr val="tx2"/>
                </a:solidFill>
              </a:rPr>
              <a:t> HIV rapid diagnostic test (RDT) that presents indicator lines for control, HIV-2 and HIV-1</a:t>
            </a:r>
            <a:endParaRPr lang="en-US" dirty="0"/>
          </a:p>
        </p:txBody>
      </p:sp>
      <p:pic>
        <p:nvPicPr>
          <p:cNvPr id="14" name="Picture 2">
            <a:extLst>
              <a:ext uri="{FF2B5EF4-FFF2-40B4-BE49-F238E27FC236}">
                <a16:creationId xmlns:a16="http://schemas.microsoft.com/office/drawing/2014/main" id="{05FFC16E-DD5F-426B-8E88-C29FD6E34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33843"/>
            <a:ext cx="6400800" cy="32686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146B569-32B8-4E70-B358-4ADFC292FF82}"/>
              </a:ext>
            </a:extLst>
          </p:cNvPr>
          <p:cNvSpPr txBox="1"/>
          <p:nvPr/>
        </p:nvSpPr>
        <p:spPr>
          <a:xfrm>
            <a:off x="685800" y="3257550"/>
            <a:ext cx="838200" cy="307777"/>
          </a:xfrm>
          <a:prstGeom prst="rect">
            <a:avLst/>
          </a:prstGeom>
          <a:noFill/>
        </p:spPr>
        <p:txBody>
          <a:bodyPr wrap="square" rtlCol="0">
            <a:spAutoFit/>
          </a:bodyPr>
          <a:lstStyle/>
          <a:p>
            <a:r>
              <a:rPr lang="en-US" sz="1400" b="1" dirty="0"/>
              <a:t>HIV-1</a:t>
            </a:r>
          </a:p>
        </p:txBody>
      </p:sp>
      <p:sp>
        <p:nvSpPr>
          <p:cNvPr id="15" name="TextBox 14">
            <a:extLst>
              <a:ext uri="{FF2B5EF4-FFF2-40B4-BE49-F238E27FC236}">
                <a16:creationId xmlns:a16="http://schemas.microsoft.com/office/drawing/2014/main" id="{1A234312-DF45-4469-A714-66CA6F8B1581}"/>
              </a:ext>
            </a:extLst>
          </p:cNvPr>
          <p:cNvSpPr txBox="1"/>
          <p:nvPr/>
        </p:nvSpPr>
        <p:spPr>
          <a:xfrm>
            <a:off x="685800" y="2647950"/>
            <a:ext cx="838200" cy="307777"/>
          </a:xfrm>
          <a:prstGeom prst="rect">
            <a:avLst/>
          </a:prstGeom>
          <a:noFill/>
        </p:spPr>
        <p:txBody>
          <a:bodyPr wrap="square" rtlCol="0">
            <a:spAutoFit/>
          </a:bodyPr>
          <a:lstStyle/>
          <a:p>
            <a:r>
              <a:rPr lang="en-US" sz="1400" b="1" dirty="0"/>
              <a:t>control</a:t>
            </a:r>
          </a:p>
        </p:txBody>
      </p:sp>
      <p:sp>
        <p:nvSpPr>
          <p:cNvPr id="16" name="TextBox 15">
            <a:extLst>
              <a:ext uri="{FF2B5EF4-FFF2-40B4-BE49-F238E27FC236}">
                <a16:creationId xmlns:a16="http://schemas.microsoft.com/office/drawing/2014/main" id="{D569601B-F236-402F-94D3-D66138F1CC2F}"/>
              </a:ext>
            </a:extLst>
          </p:cNvPr>
          <p:cNvSpPr txBox="1"/>
          <p:nvPr/>
        </p:nvSpPr>
        <p:spPr>
          <a:xfrm>
            <a:off x="685800" y="2952750"/>
            <a:ext cx="762000" cy="307777"/>
          </a:xfrm>
          <a:prstGeom prst="rect">
            <a:avLst/>
          </a:prstGeom>
          <a:noFill/>
        </p:spPr>
        <p:txBody>
          <a:bodyPr wrap="square" rtlCol="0">
            <a:spAutoFit/>
          </a:bodyPr>
          <a:lstStyle/>
          <a:p>
            <a:r>
              <a:rPr lang="en-US" sz="1400" b="1" dirty="0"/>
              <a:t>HIV-2</a:t>
            </a:r>
          </a:p>
        </p:txBody>
      </p:sp>
      <p:sp>
        <p:nvSpPr>
          <p:cNvPr id="17" name="TextBox 16">
            <a:extLst>
              <a:ext uri="{FF2B5EF4-FFF2-40B4-BE49-F238E27FC236}">
                <a16:creationId xmlns:a16="http://schemas.microsoft.com/office/drawing/2014/main" id="{CE6B463D-F09C-4D9D-BEB0-AA55E8599538}"/>
              </a:ext>
            </a:extLst>
          </p:cNvPr>
          <p:cNvSpPr txBox="1"/>
          <p:nvPr/>
        </p:nvSpPr>
        <p:spPr>
          <a:xfrm>
            <a:off x="8153400" y="2800350"/>
            <a:ext cx="685800" cy="646331"/>
          </a:xfrm>
          <a:prstGeom prst="rect">
            <a:avLst/>
          </a:prstGeom>
          <a:noFill/>
        </p:spPr>
        <p:txBody>
          <a:bodyPr wrap="square" rtlCol="0">
            <a:spAutoFit/>
          </a:bodyPr>
          <a:lstStyle/>
          <a:p>
            <a:r>
              <a:rPr lang="en-US" sz="1200" b="1" dirty="0"/>
              <a:t>Faint lines count</a:t>
            </a:r>
          </a:p>
        </p:txBody>
      </p:sp>
    </p:spTree>
    <p:extLst>
      <p:ext uri="{BB962C8B-B14F-4D97-AF65-F5344CB8AC3E}">
        <p14:creationId xmlns:p14="http://schemas.microsoft.com/office/powerpoint/2010/main" val="153870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Conflict of Interest Disclosure Statement</a:t>
            </a:r>
          </a:p>
        </p:txBody>
      </p:sp>
      <p:sp>
        <p:nvSpPr>
          <p:cNvPr id="3" name="Content Placeholder 2"/>
          <p:cNvSpPr>
            <a:spLocks noGrp="1"/>
          </p:cNvSpPr>
          <p:nvPr>
            <p:ph idx="1"/>
          </p:nvPr>
        </p:nvSpPr>
        <p:spPr>
          <a:xfrm>
            <a:off x="457200" y="1200151"/>
            <a:ext cx="8315569" cy="2819399"/>
          </a:xfrm>
        </p:spPr>
        <p:txBody>
          <a:bodyPr>
            <a:normAutofit/>
          </a:bodyPr>
          <a:lstStyle/>
          <a:p>
            <a:r>
              <a:rPr lang="en-US" dirty="0">
                <a:solidFill>
                  <a:schemeClr val="tx1"/>
                </a:solidFill>
              </a:rPr>
              <a:t>Speaker’s organization has received grant support from Merck Research Laboratories for clinical trials on which she serves as an investigator.</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228600" y="3867150"/>
            <a:ext cx="8610600" cy="769441"/>
          </a:xfrm>
          <a:prstGeom prst="rect">
            <a:avLst/>
          </a:prstGeom>
          <a:noFill/>
        </p:spPr>
        <p:txBody>
          <a:bodyPr wrap="square" rtlCol="0">
            <a:spAutoFit/>
          </a:bodyPr>
          <a:lstStyle/>
          <a:p>
            <a:r>
              <a:rPr lang="en-US" sz="1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project is supported by the Health Resources and Services Administration (HRSA) of the U.S. Department of Health and Human Services (HHS). Under grant number U1OHA33225 (South Central AIDS Education and Training Center). It was awarded to the University of New Mexico.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p>
        </p:txBody>
      </p:sp>
      <p:sp>
        <p:nvSpPr>
          <p:cNvPr id="5" name="TextBox 4">
            <a:extLst>
              <a:ext uri="{FF2B5EF4-FFF2-40B4-BE49-F238E27FC236}">
                <a16:creationId xmlns:a16="http://schemas.microsoft.com/office/drawing/2014/main" id="{36AE061F-AD60-4E14-8BB2-137D4FB7BD2B}"/>
              </a:ext>
            </a:extLst>
          </p:cNvPr>
          <p:cNvSpPr txBox="1"/>
          <p:nvPr/>
        </p:nvSpPr>
        <p:spPr>
          <a:xfrm>
            <a:off x="304800" y="3497818"/>
            <a:ext cx="8226988" cy="369332"/>
          </a:xfrm>
          <a:prstGeom prst="rect">
            <a:avLst/>
          </a:prstGeom>
          <a:noFill/>
        </p:spPr>
        <p:txBody>
          <a:bodyPr wrap="square" rtlCol="0">
            <a:spAutoFit/>
          </a:bodyPr>
          <a:lstStyle/>
          <a:p>
            <a:pPr algn="ctr"/>
            <a:r>
              <a:rPr lang="en-US" dirty="0"/>
              <a:t>This project is supported by funds from the Bureau of Primary Care.</a:t>
            </a: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519A8E7-5A5D-457B-B13B-CEABD00A1631}"/>
              </a:ext>
            </a:extLst>
          </p:cNvPr>
          <p:cNvSpPr>
            <a:spLocks noGrp="1"/>
          </p:cNvSpPr>
          <p:nvPr>
            <p:ph type="title"/>
          </p:nvPr>
        </p:nvSpPr>
        <p:spPr>
          <a:xfrm>
            <a:off x="457201" y="205978"/>
            <a:ext cx="2514600" cy="2213371"/>
          </a:xfrm>
        </p:spPr>
        <p:txBody>
          <a:bodyPr/>
          <a:lstStyle/>
          <a:p>
            <a:r>
              <a:rPr lang="en-US" dirty="0"/>
              <a:t>HIV Screening Tests</a:t>
            </a:r>
          </a:p>
        </p:txBody>
      </p:sp>
      <p:sp>
        <p:nvSpPr>
          <p:cNvPr id="7" name="Slide Number Placeholder 6">
            <a:extLst>
              <a:ext uri="{FF2B5EF4-FFF2-40B4-BE49-F238E27FC236}">
                <a16:creationId xmlns:a16="http://schemas.microsoft.com/office/drawing/2014/main" id="{5AD5F416-D3E7-4EE1-B157-EC138224ED6F}"/>
              </a:ext>
            </a:extLst>
          </p:cNvPr>
          <p:cNvSpPr>
            <a:spLocks noGrp="1"/>
          </p:cNvSpPr>
          <p:nvPr>
            <p:ph type="sldNum" sz="quarter" idx="12"/>
          </p:nvPr>
        </p:nvSpPr>
        <p:spPr/>
        <p:txBody>
          <a:bodyPr/>
          <a:lstStyle/>
          <a:p>
            <a:fld id="{9F49499B-0A11-F941-988B-5A98BBA90756}" type="slidenum">
              <a:rPr lang="en-US" smtClean="0">
                <a:solidFill>
                  <a:srgbClr val="FFFFFF"/>
                </a:solidFill>
              </a:rPr>
              <a:pPr/>
              <a:t>20</a:t>
            </a:fld>
            <a:endParaRPr lang="en-US" dirty="0">
              <a:solidFill>
                <a:srgbClr val="FFFFFF"/>
              </a:solidFill>
            </a:endParaRPr>
          </a:p>
        </p:txBody>
      </p:sp>
      <p:sp>
        <p:nvSpPr>
          <p:cNvPr id="10" name="TextBox 9">
            <a:extLst>
              <a:ext uri="{FF2B5EF4-FFF2-40B4-BE49-F238E27FC236}">
                <a16:creationId xmlns:a16="http://schemas.microsoft.com/office/drawing/2014/main" id="{90A3F42D-E0CE-4154-AEC3-56E074EFE44C}"/>
              </a:ext>
            </a:extLst>
          </p:cNvPr>
          <p:cNvSpPr txBox="1"/>
          <p:nvPr/>
        </p:nvSpPr>
        <p:spPr>
          <a:xfrm>
            <a:off x="1981200" y="4729412"/>
            <a:ext cx="6400800" cy="307777"/>
          </a:xfrm>
          <a:prstGeom prst="rect">
            <a:avLst/>
          </a:prstGeom>
          <a:noFill/>
        </p:spPr>
        <p:txBody>
          <a:bodyPr wrap="square" rtlCol="0">
            <a:spAutoFit/>
          </a:bodyPr>
          <a:lstStyle/>
          <a:p>
            <a:r>
              <a:rPr lang="en-US" sz="1400" dirty="0">
                <a:solidFill>
                  <a:schemeClr val="bg1"/>
                </a:solidFill>
              </a:rPr>
              <a:t>https://journals.plos.org/plosone/article?id=10.1371/journal.pone.0018294</a:t>
            </a:r>
          </a:p>
        </p:txBody>
      </p:sp>
      <p:pic>
        <p:nvPicPr>
          <p:cNvPr id="3074" name="Picture 2" descr="thumbnail">
            <a:extLst>
              <a:ext uri="{FF2B5EF4-FFF2-40B4-BE49-F238E27FC236}">
                <a16:creationId xmlns:a16="http://schemas.microsoft.com/office/drawing/2014/main" id="{C059E1F7-7029-4655-B686-F27454E30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06311"/>
            <a:ext cx="3537155" cy="4487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C79166-2862-4152-B6F3-BAEB15F4D6C3}"/>
              </a:ext>
            </a:extLst>
          </p:cNvPr>
          <p:cNvSpPr txBox="1"/>
          <p:nvPr/>
        </p:nvSpPr>
        <p:spPr>
          <a:xfrm>
            <a:off x="457201" y="3105150"/>
            <a:ext cx="2438399" cy="1200329"/>
          </a:xfrm>
          <a:prstGeom prst="rect">
            <a:avLst/>
          </a:prstGeom>
          <a:noFill/>
        </p:spPr>
        <p:txBody>
          <a:bodyPr wrap="square" rtlCol="0">
            <a:spAutoFit/>
          </a:bodyPr>
          <a:lstStyle/>
          <a:p>
            <a:pPr marL="342900" indent="-342900">
              <a:buAutoNum type="alphaUcPeriod"/>
            </a:pPr>
            <a:r>
              <a:rPr lang="en-US" dirty="0"/>
              <a:t>Reactive</a:t>
            </a:r>
          </a:p>
          <a:p>
            <a:pPr marL="342900" indent="-342900">
              <a:buAutoNum type="alphaUcPeriod"/>
            </a:pPr>
            <a:r>
              <a:rPr lang="en-US" dirty="0"/>
              <a:t>Nonreactive</a:t>
            </a:r>
          </a:p>
          <a:p>
            <a:pPr marL="342900" indent="-342900">
              <a:buAutoNum type="alphaUcPeriod"/>
            </a:pPr>
            <a:r>
              <a:rPr lang="en-US" dirty="0"/>
              <a:t>Invalid</a:t>
            </a:r>
          </a:p>
          <a:p>
            <a:pPr marL="342900" indent="-342900">
              <a:buAutoNum type="alphaUcPeriod"/>
            </a:pPr>
            <a:r>
              <a:rPr lang="en-US" dirty="0"/>
              <a:t>Faint lines count</a:t>
            </a:r>
          </a:p>
        </p:txBody>
      </p:sp>
      <p:sp>
        <p:nvSpPr>
          <p:cNvPr id="4" name="TextBox 3">
            <a:extLst>
              <a:ext uri="{FF2B5EF4-FFF2-40B4-BE49-F238E27FC236}">
                <a16:creationId xmlns:a16="http://schemas.microsoft.com/office/drawing/2014/main" id="{1E08687B-21DD-4285-AD03-93F3BEB6741F}"/>
              </a:ext>
            </a:extLst>
          </p:cNvPr>
          <p:cNvSpPr txBox="1"/>
          <p:nvPr/>
        </p:nvSpPr>
        <p:spPr>
          <a:xfrm>
            <a:off x="6934200" y="754618"/>
            <a:ext cx="1961874" cy="369332"/>
          </a:xfrm>
          <a:prstGeom prst="rect">
            <a:avLst/>
          </a:prstGeom>
          <a:noFill/>
        </p:spPr>
        <p:txBody>
          <a:bodyPr wrap="square" rtlCol="0">
            <a:spAutoFit/>
          </a:bodyPr>
          <a:lstStyle/>
          <a:p>
            <a:r>
              <a:rPr lang="en-US" dirty="0"/>
              <a:t>Advance Quality</a:t>
            </a:r>
          </a:p>
        </p:txBody>
      </p:sp>
      <p:sp>
        <p:nvSpPr>
          <p:cNvPr id="5" name="TextBox 4">
            <a:extLst>
              <a:ext uri="{FF2B5EF4-FFF2-40B4-BE49-F238E27FC236}">
                <a16:creationId xmlns:a16="http://schemas.microsoft.com/office/drawing/2014/main" id="{23251CFC-CF3C-4995-B2C5-0E70EA69275F}"/>
              </a:ext>
            </a:extLst>
          </p:cNvPr>
          <p:cNvSpPr txBox="1"/>
          <p:nvPr/>
        </p:nvSpPr>
        <p:spPr>
          <a:xfrm>
            <a:off x="7010400" y="2266950"/>
            <a:ext cx="1447799" cy="369332"/>
          </a:xfrm>
          <a:prstGeom prst="rect">
            <a:avLst/>
          </a:prstGeom>
          <a:noFill/>
        </p:spPr>
        <p:txBody>
          <a:bodyPr wrap="square" rtlCol="0">
            <a:spAutoFit/>
          </a:bodyPr>
          <a:lstStyle/>
          <a:p>
            <a:r>
              <a:rPr lang="en-US" dirty="0"/>
              <a:t>Determine</a:t>
            </a:r>
          </a:p>
        </p:txBody>
      </p:sp>
      <p:sp>
        <p:nvSpPr>
          <p:cNvPr id="6" name="TextBox 5">
            <a:extLst>
              <a:ext uri="{FF2B5EF4-FFF2-40B4-BE49-F238E27FC236}">
                <a16:creationId xmlns:a16="http://schemas.microsoft.com/office/drawing/2014/main" id="{A2D08DE3-9221-4983-9514-C70AFA1F27E7}"/>
              </a:ext>
            </a:extLst>
          </p:cNvPr>
          <p:cNvSpPr txBox="1"/>
          <p:nvPr/>
        </p:nvSpPr>
        <p:spPr>
          <a:xfrm>
            <a:off x="7010400" y="3802618"/>
            <a:ext cx="1108435" cy="369332"/>
          </a:xfrm>
          <a:prstGeom prst="rect">
            <a:avLst/>
          </a:prstGeom>
          <a:noFill/>
        </p:spPr>
        <p:txBody>
          <a:bodyPr wrap="square" rtlCol="0">
            <a:spAutoFit/>
          </a:bodyPr>
          <a:lstStyle/>
          <a:p>
            <a:r>
              <a:rPr lang="en-US" dirty="0" err="1"/>
              <a:t>Insti</a:t>
            </a:r>
            <a:endParaRPr lang="en-US" dirty="0"/>
          </a:p>
        </p:txBody>
      </p:sp>
    </p:spTree>
    <p:extLst>
      <p:ext uri="{BB962C8B-B14F-4D97-AF65-F5344CB8AC3E}">
        <p14:creationId xmlns:p14="http://schemas.microsoft.com/office/powerpoint/2010/main" val="3558693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t>Acute Retroviral Syndrome</a:t>
            </a:r>
          </a:p>
        </p:txBody>
      </p:sp>
      <p:sp>
        <p:nvSpPr>
          <p:cNvPr id="10" name="Content Placeholder 9"/>
          <p:cNvSpPr>
            <a:spLocks noGrp="1"/>
          </p:cNvSpPr>
          <p:nvPr>
            <p:ph idx="1"/>
          </p:nvPr>
        </p:nvSpPr>
        <p:spPr/>
        <p:txBody>
          <a:bodyPr>
            <a:normAutofit fontScale="92500" lnSpcReduction="10000"/>
          </a:bodyPr>
          <a:lstStyle/>
          <a:p>
            <a:pPr>
              <a:lnSpc>
                <a:spcPct val="150000"/>
              </a:lnSpc>
              <a:buFont typeface="Wingdings" panose="05000000000000000000" pitchFamily="2" charset="2"/>
              <a:buChar char="§"/>
              <a:defRPr/>
            </a:pPr>
            <a:r>
              <a:rPr lang="en-US" dirty="0"/>
              <a:t>Symptomatic acute HIV infection</a:t>
            </a:r>
          </a:p>
          <a:p>
            <a:pPr>
              <a:lnSpc>
                <a:spcPct val="150000"/>
              </a:lnSpc>
              <a:buFont typeface="Wingdings" panose="05000000000000000000" pitchFamily="2" charset="2"/>
              <a:buChar char="§"/>
              <a:defRPr/>
            </a:pPr>
            <a:r>
              <a:rPr lang="en-US" dirty="0"/>
              <a:t>Typically occurs 2-4 weeks after infection</a:t>
            </a:r>
          </a:p>
          <a:p>
            <a:pPr>
              <a:lnSpc>
                <a:spcPct val="150000"/>
              </a:lnSpc>
              <a:buFont typeface="Wingdings" panose="05000000000000000000" pitchFamily="2" charset="2"/>
              <a:buChar char="§"/>
              <a:defRPr/>
            </a:pPr>
            <a:r>
              <a:rPr lang="en-US" dirty="0"/>
              <a:t>Nonspecific flu-like illness for 3-14 days</a:t>
            </a:r>
          </a:p>
          <a:p>
            <a:pPr>
              <a:lnSpc>
                <a:spcPct val="150000"/>
              </a:lnSpc>
              <a:buFont typeface="Wingdings" panose="05000000000000000000" pitchFamily="2" charset="2"/>
              <a:buChar char="§"/>
              <a:defRPr/>
            </a:pPr>
            <a:r>
              <a:rPr lang="en-US" dirty="0"/>
              <a:t>Diagnosis = 3</a:t>
            </a:r>
            <a:r>
              <a:rPr lang="en-US" baseline="30000" dirty="0"/>
              <a:t>rd</a:t>
            </a:r>
            <a:r>
              <a:rPr lang="en-US" dirty="0"/>
              <a:t> or 4</a:t>
            </a:r>
            <a:r>
              <a:rPr lang="en-US" baseline="30000" dirty="0"/>
              <a:t>th</a:t>
            </a:r>
            <a:r>
              <a:rPr lang="en-US" dirty="0"/>
              <a:t> Gen Screening test </a:t>
            </a:r>
            <a:r>
              <a:rPr lang="en-US" i="1" dirty="0"/>
              <a:t>negative </a:t>
            </a:r>
            <a:r>
              <a:rPr lang="en-US" dirty="0"/>
              <a:t>or </a:t>
            </a:r>
            <a:r>
              <a:rPr lang="en-US" i="1" dirty="0"/>
              <a:t>indeterminate</a:t>
            </a:r>
            <a:r>
              <a:rPr lang="en-US" dirty="0"/>
              <a:t> with HIV RNA </a:t>
            </a:r>
            <a:r>
              <a:rPr lang="en-US" i="1" dirty="0"/>
              <a:t>high</a:t>
            </a:r>
          </a:p>
          <a:p>
            <a:pPr>
              <a:lnSpc>
                <a:spcPct val="150000"/>
              </a:lnSpc>
              <a:buFont typeface="Wingdings" panose="05000000000000000000" pitchFamily="2" charset="2"/>
              <a:buChar char="§"/>
              <a:defRPr/>
            </a:pPr>
            <a:r>
              <a:rPr lang="en-US" dirty="0"/>
              <a:t>Highly infectious during this time</a:t>
            </a:r>
          </a:p>
        </p:txBody>
      </p:sp>
      <p:sp>
        <p:nvSpPr>
          <p:cNvPr id="7" name="Footer Placeholder 6"/>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Id block</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2491712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b="0" dirty="0">
                <a:solidFill>
                  <a:schemeClr val="tx1"/>
                </a:solidFill>
              </a:rPr>
              <a:t>Algorithm for HIV Screening</a:t>
            </a:r>
          </a:p>
        </p:txBody>
      </p:sp>
      <p:pic>
        <p:nvPicPr>
          <p:cNvPr id="7" name="Picture 6"/>
          <p:cNvPicPr>
            <a:picLocks noChangeAspect="1"/>
          </p:cNvPicPr>
          <p:nvPr/>
        </p:nvPicPr>
        <p:blipFill>
          <a:blip r:embed="rId3"/>
          <a:stretch>
            <a:fillRect/>
          </a:stretch>
        </p:blipFill>
        <p:spPr>
          <a:xfrm>
            <a:off x="914400" y="973779"/>
            <a:ext cx="7467600" cy="3484166"/>
          </a:xfrm>
          <a:prstGeom prst="rect">
            <a:avLst/>
          </a:prstGeom>
        </p:spPr>
      </p:pic>
      <p:sp>
        <p:nvSpPr>
          <p:cNvPr id="8" name="TextBox 7"/>
          <p:cNvSpPr txBox="1"/>
          <p:nvPr/>
        </p:nvSpPr>
        <p:spPr>
          <a:xfrm>
            <a:off x="2621479" y="4710068"/>
            <a:ext cx="3909950" cy="300082"/>
          </a:xfrm>
          <a:prstGeom prst="rect">
            <a:avLst/>
          </a:prstGeom>
          <a:noFill/>
        </p:spPr>
        <p:txBody>
          <a:bodyPr wrap="square" rtlCol="0">
            <a:spAutoFit/>
          </a:bodyPr>
          <a:lstStyle/>
          <a:p>
            <a:pPr algn="ctr"/>
            <a:r>
              <a:rPr lang="en-US" sz="1200" u="sng" dirty="0">
                <a:solidFill>
                  <a:schemeClr val="bg1"/>
                </a:solidFill>
              </a:rPr>
              <a:t>MMWR</a:t>
            </a:r>
            <a:r>
              <a:rPr lang="en-US" sz="1200" dirty="0">
                <a:solidFill>
                  <a:schemeClr val="bg1"/>
                </a:solidFill>
              </a:rPr>
              <a:t> 6/2013</a:t>
            </a:r>
            <a:r>
              <a:rPr lang="en-US" sz="1350" dirty="0"/>
              <a:t>.</a:t>
            </a:r>
          </a:p>
        </p:txBody>
      </p:sp>
      <p:sp>
        <p:nvSpPr>
          <p:cNvPr id="3" name="Left Bracket 2"/>
          <p:cNvSpPr/>
          <p:nvPr/>
        </p:nvSpPr>
        <p:spPr>
          <a:xfrm>
            <a:off x="5592781" y="2715861"/>
            <a:ext cx="41564" cy="976746"/>
          </a:xfrm>
          <a:prstGeom prst="leftBracket">
            <a:avLst/>
          </a:prstGeom>
          <a:solidFill>
            <a:srgbClr val="C00000"/>
          </a:solid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 name="Right Bracket 3"/>
          <p:cNvSpPr/>
          <p:nvPr/>
        </p:nvSpPr>
        <p:spPr>
          <a:xfrm>
            <a:off x="7817600" y="2715861"/>
            <a:ext cx="34289" cy="976746"/>
          </a:xfrm>
          <a:prstGeom prst="rightBracket">
            <a:avLst/>
          </a:prstGeom>
          <a:solidFill>
            <a:srgbClr val="C00000"/>
          </a:solid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 name="TextBox 5"/>
          <p:cNvSpPr txBox="1"/>
          <p:nvPr/>
        </p:nvSpPr>
        <p:spPr>
          <a:xfrm>
            <a:off x="6891646" y="2150918"/>
            <a:ext cx="1454727" cy="507831"/>
          </a:xfrm>
          <a:prstGeom prst="rect">
            <a:avLst/>
          </a:prstGeom>
          <a:noFill/>
        </p:spPr>
        <p:txBody>
          <a:bodyPr wrap="square" rtlCol="0">
            <a:spAutoFit/>
          </a:bodyPr>
          <a:lstStyle/>
          <a:p>
            <a:r>
              <a:rPr lang="en-US" sz="1350" b="1" dirty="0">
                <a:solidFill>
                  <a:srgbClr val="C00000"/>
                </a:solidFill>
              </a:rPr>
              <a:t>If concern for acute infection</a:t>
            </a:r>
          </a:p>
        </p:txBody>
      </p:sp>
      <p:sp>
        <p:nvSpPr>
          <p:cNvPr id="9" name="TextBox 8"/>
          <p:cNvSpPr txBox="1"/>
          <p:nvPr/>
        </p:nvSpPr>
        <p:spPr>
          <a:xfrm>
            <a:off x="5839691" y="4400550"/>
            <a:ext cx="2389909" cy="300082"/>
          </a:xfrm>
          <a:prstGeom prst="rect">
            <a:avLst/>
          </a:prstGeom>
          <a:noFill/>
        </p:spPr>
        <p:txBody>
          <a:bodyPr wrap="square" rtlCol="0">
            <a:spAutoFit/>
          </a:bodyPr>
          <a:lstStyle/>
          <a:p>
            <a:r>
              <a:rPr lang="en-US" sz="1350" b="1" dirty="0">
                <a:solidFill>
                  <a:srgbClr val="C00000"/>
                </a:solidFill>
              </a:rPr>
              <a:t>Serum HIV Viral Load</a:t>
            </a:r>
          </a:p>
        </p:txBody>
      </p:sp>
    </p:spTree>
    <p:extLst>
      <p:ext uri="{BB962C8B-B14F-4D97-AF65-F5344CB8AC3E}">
        <p14:creationId xmlns:p14="http://schemas.microsoft.com/office/powerpoint/2010/main" val="63036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ABC8-7827-4400-B4C3-D0D51D26A395}"/>
              </a:ext>
            </a:extLst>
          </p:cNvPr>
          <p:cNvSpPr>
            <a:spLocks noGrp="1"/>
          </p:cNvSpPr>
          <p:nvPr>
            <p:ph type="title"/>
          </p:nvPr>
        </p:nvSpPr>
        <p:spPr/>
        <p:txBody>
          <a:bodyPr/>
          <a:lstStyle/>
          <a:p>
            <a:pPr algn="ctr"/>
            <a:r>
              <a:rPr lang="en-US" dirty="0"/>
              <a:t>PEP vs </a:t>
            </a:r>
            <a:r>
              <a:rPr lang="en-US" dirty="0" err="1"/>
              <a:t>PrEP</a:t>
            </a:r>
            <a:endParaRPr lang="en-US" dirty="0"/>
          </a:p>
        </p:txBody>
      </p:sp>
      <p:sp>
        <p:nvSpPr>
          <p:cNvPr id="5" name="Content Placeholder 4">
            <a:extLst>
              <a:ext uri="{FF2B5EF4-FFF2-40B4-BE49-F238E27FC236}">
                <a16:creationId xmlns:a16="http://schemas.microsoft.com/office/drawing/2014/main" id="{F020BF72-8995-420F-BC9B-CF3486C50C12}"/>
              </a:ext>
            </a:extLst>
          </p:cNvPr>
          <p:cNvSpPr>
            <a:spLocks noGrp="1"/>
          </p:cNvSpPr>
          <p:nvPr>
            <p:ph sz="half" idx="1"/>
          </p:nvPr>
        </p:nvSpPr>
        <p:spPr>
          <a:xfrm>
            <a:off x="457200" y="1047750"/>
            <a:ext cx="4114800" cy="3577268"/>
          </a:xfrm>
        </p:spPr>
        <p:txBody>
          <a:bodyPr>
            <a:normAutofit fontScale="92500" lnSpcReduction="10000"/>
          </a:bodyPr>
          <a:lstStyle/>
          <a:p>
            <a:pPr fontAlgn="base"/>
            <a:r>
              <a:rPr lang="en-US" b="1" dirty="0"/>
              <a:t>HIV PEP </a:t>
            </a:r>
            <a:r>
              <a:rPr lang="en-US" dirty="0"/>
              <a:t>= post-exposure prophylaxis​</a:t>
            </a:r>
          </a:p>
          <a:p>
            <a:pPr fontAlgn="base"/>
            <a:r>
              <a:rPr lang="en-US" dirty="0"/>
              <a:t>Given </a:t>
            </a:r>
            <a:r>
              <a:rPr lang="en-US" b="1" u="sng" dirty="0"/>
              <a:t>after</a:t>
            </a:r>
            <a:r>
              <a:rPr lang="en-US" dirty="0"/>
              <a:t> high-risk exposure to reduce risk of HIV infection​</a:t>
            </a:r>
          </a:p>
          <a:p>
            <a:pPr fontAlgn="base"/>
            <a:r>
              <a:rPr lang="en-US" dirty="0"/>
              <a:t>Start within 72 hours of exposure​</a:t>
            </a:r>
          </a:p>
          <a:p>
            <a:pPr fontAlgn="base"/>
            <a:r>
              <a:rPr lang="en-US" dirty="0"/>
              <a:t>28-day course of daily 3-drug regimen​</a:t>
            </a:r>
          </a:p>
          <a:p>
            <a:endParaRPr lang="en-US" dirty="0"/>
          </a:p>
        </p:txBody>
      </p:sp>
      <p:sp>
        <p:nvSpPr>
          <p:cNvPr id="6" name="Content Placeholder 5">
            <a:extLst>
              <a:ext uri="{FF2B5EF4-FFF2-40B4-BE49-F238E27FC236}">
                <a16:creationId xmlns:a16="http://schemas.microsoft.com/office/drawing/2014/main" id="{52A89E15-946B-4C92-A101-B28557B52269}"/>
              </a:ext>
            </a:extLst>
          </p:cNvPr>
          <p:cNvSpPr>
            <a:spLocks noGrp="1"/>
          </p:cNvSpPr>
          <p:nvPr>
            <p:ph sz="half" idx="2"/>
          </p:nvPr>
        </p:nvSpPr>
        <p:spPr>
          <a:xfrm>
            <a:off x="4493189" y="1043012"/>
            <a:ext cx="4038599" cy="3577268"/>
          </a:xfrm>
        </p:spPr>
        <p:txBody>
          <a:bodyPr>
            <a:normAutofit fontScale="92500" lnSpcReduction="10000"/>
          </a:bodyPr>
          <a:lstStyle/>
          <a:p>
            <a:pPr fontAlgn="base"/>
            <a:r>
              <a:rPr lang="en-US" b="1" dirty="0"/>
              <a:t>HIV </a:t>
            </a:r>
            <a:r>
              <a:rPr lang="en-US" b="1" dirty="0" err="1"/>
              <a:t>PrEP</a:t>
            </a:r>
            <a:r>
              <a:rPr lang="en-US" b="1" dirty="0"/>
              <a:t> </a:t>
            </a:r>
            <a:r>
              <a:rPr lang="en-US" dirty="0"/>
              <a:t>= pre-exposure prophylaxis​</a:t>
            </a:r>
          </a:p>
          <a:p>
            <a:pPr fontAlgn="base"/>
            <a:r>
              <a:rPr lang="en-US" dirty="0"/>
              <a:t>Daily regimen given </a:t>
            </a:r>
            <a:r>
              <a:rPr lang="en-US" b="1" u="sng" dirty="0"/>
              <a:t>before</a:t>
            </a:r>
            <a:r>
              <a:rPr lang="en-US" dirty="0"/>
              <a:t> exposure to reduce risk of HIV infection​</a:t>
            </a:r>
          </a:p>
          <a:p>
            <a:pPr fontAlgn="base"/>
            <a:r>
              <a:rPr lang="en-US" dirty="0"/>
              <a:t>Oral daily 2-drug regimen or long acting injectable medication</a:t>
            </a:r>
          </a:p>
        </p:txBody>
      </p:sp>
      <p:sp>
        <p:nvSpPr>
          <p:cNvPr id="4" name="Slide Number Placeholder 3">
            <a:extLst>
              <a:ext uri="{FF2B5EF4-FFF2-40B4-BE49-F238E27FC236}">
                <a16:creationId xmlns:a16="http://schemas.microsoft.com/office/drawing/2014/main" id="{B6AEE9EC-4F6F-4BED-9C18-0CB5CCBD2528}"/>
              </a:ext>
            </a:extLst>
          </p:cNvPr>
          <p:cNvSpPr>
            <a:spLocks noGrp="1"/>
          </p:cNvSpPr>
          <p:nvPr>
            <p:ph type="sldNum" sz="quarter" idx="12"/>
          </p:nvPr>
        </p:nvSpPr>
        <p:spPr/>
        <p:txBody>
          <a:bodyPr/>
          <a:lstStyle/>
          <a:p>
            <a:fld id="{6E2D2B3B-882E-40F3-A32F-6DD516915044}" type="slidenum">
              <a:rPr lang="en-US" smtClean="0"/>
              <a:pPr/>
              <a:t>23</a:t>
            </a:fld>
            <a:endParaRPr lang="en-US"/>
          </a:p>
        </p:txBody>
      </p:sp>
      <p:sp>
        <p:nvSpPr>
          <p:cNvPr id="9" name="TextBox 8">
            <a:extLst>
              <a:ext uri="{FF2B5EF4-FFF2-40B4-BE49-F238E27FC236}">
                <a16:creationId xmlns:a16="http://schemas.microsoft.com/office/drawing/2014/main" id="{98093673-30AA-4FC7-BFA5-588FB6C9CFF9}"/>
              </a:ext>
            </a:extLst>
          </p:cNvPr>
          <p:cNvSpPr txBox="1"/>
          <p:nvPr/>
        </p:nvSpPr>
        <p:spPr>
          <a:xfrm>
            <a:off x="1371600" y="4620280"/>
            <a:ext cx="7010399" cy="523220"/>
          </a:xfrm>
          <a:prstGeom prst="rect">
            <a:avLst/>
          </a:prstGeom>
          <a:noFill/>
        </p:spPr>
        <p:txBody>
          <a:bodyPr wrap="square" rtlCol="0">
            <a:spAutoFit/>
          </a:bodyPr>
          <a:lstStyle/>
          <a:p>
            <a:pPr algn="ctr" fontAlgn="base"/>
            <a:r>
              <a:rPr lang="en-US" sz="1400" u="sng" dirty="0">
                <a:solidFill>
                  <a:schemeClr val="bg1"/>
                </a:solidFill>
                <a:hlinkClick r:id="rId3">
                  <a:extLst>
                    <a:ext uri="{A12FA001-AC4F-418D-AE19-62706E023703}">
                      <ahyp:hlinkClr xmlns:ahyp="http://schemas.microsoft.com/office/drawing/2018/hyperlinkcolor" val="tx"/>
                    </a:ext>
                  </a:extLst>
                </a:hlinkClick>
              </a:rPr>
              <a:t>https://www.cdc.gov/hiv/pdf/programresources/cdc-hiv-npep-guidelines.pdf </a:t>
            </a:r>
            <a:r>
              <a:rPr lang="en-US" sz="1400" u="sng" dirty="0">
                <a:solidFill>
                  <a:schemeClr val="bg1"/>
                </a:solidFill>
              </a:rPr>
              <a:t>​</a:t>
            </a:r>
          </a:p>
          <a:p>
            <a:pPr algn="ctr" fontAlgn="base"/>
            <a:r>
              <a:rPr lang="en-US" sz="1400" u="sng" dirty="0">
                <a:solidFill>
                  <a:schemeClr val="bg1"/>
                </a:solidFill>
              </a:rPr>
              <a:t>https://www.cdc.gov/hiv/pdf/risk/prep/cdc-hiv-prep-guidelines-2021.pdf</a:t>
            </a:r>
          </a:p>
        </p:txBody>
      </p:sp>
    </p:spTree>
    <p:extLst>
      <p:ext uri="{BB962C8B-B14F-4D97-AF65-F5344CB8AC3E}">
        <p14:creationId xmlns:p14="http://schemas.microsoft.com/office/powerpoint/2010/main" val="3816242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A707-FC94-4FBB-8AB3-54C374820A55}"/>
              </a:ext>
            </a:extLst>
          </p:cNvPr>
          <p:cNvSpPr>
            <a:spLocks noGrp="1"/>
          </p:cNvSpPr>
          <p:nvPr>
            <p:ph type="title"/>
          </p:nvPr>
        </p:nvSpPr>
        <p:spPr/>
        <p:txBody>
          <a:bodyPr/>
          <a:lstStyle/>
          <a:p>
            <a:pPr algn="ctr"/>
            <a:r>
              <a:rPr lang="en-US" sz="3600" dirty="0"/>
              <a:t>PrEP Coverage</a:t>
            </a:r>
          </a:p>
        </p:txBody>
      </p:sp>
      <p:sp>
        <p:nvSpPr>
          <p:cNvPr id="4" name="Slide Number Placeholder 3">
            <a:extLst>
              <a:ext uri="{FF2B5EF4-FFF2-40B4-BE49-F238E27FC236}">
                <a16:creationId xmlns:a16="http://schemas.microsoft.com/office/drawing/2014/main" id="{C2997CCB-3F20-4A99-9C4C-A8776972A8BB}"/>
              </a:ext>
            </a:extLst>
          </p:cNvPr>
          <p:cNvSpPr>
            <a:spLocks noGrp="1"/>
          </p:cNvSpPr>
          <p:nvPr>
            <p:ph type="sldNum" sz="quarter" idx="12"/>
          </p:nvPr>
        </p:nvSpPr>
        <p:spPr/>
        <p:txBody>
          <a:bodyPr/>
          <a:lstStyle/>
          <a:p>
            <a:fld id="{6E2D2B3B-882E-40F3-A32F-6DD516915044}" type="slidenum">
              <a:rPr lang="en-US" smtClean="0"/>
              <a:pPr/>
              <a:t>24</a:t>
            </a:fld>
            <a:endParaRPr lang="en-US" dirty="0"/>
          </a:p>
        </p:txBody>
      </p:sp>
      <p:sp>
        <p:nvSpPr>
          <p:cNvPr id="8" name="Footer Placeholder 4">
            <a:extLst>
              <a:ext uri="{FF2B5EF4-FFF2-40B4-BE49-F238E27FC236}">
                <a16:creationId xmlns:a16="http://schemas.microsoft.com/office/drawing/2014/main" id="{EC867013-58BD-452F-8974-74650BD66B8F}"/>
              </a:ext>
            </a:extLst>
          </p:cNvPr>
          <p:cNvSpPr>
            <a:spLocks noGrp="1"/>
          </p:cNvSpPr>
          <p:nvPr>
            <p:ph type="ftr" sz="quarter" idx="3"/>
          </p:nvPr>
        </p:nvSpPr>
        <p:spPr>
          <a:xfrm>
            <a:off x="1576302" y="4750934"/>
            <a:ext cx="6805698" cy="274320"/>
          </a:xfrm>
        </p:spPr>
        <p:txBody>
          <a:bodyPr/>
          <a:lstStyle/>
          <a:p>
            <a:r>
              <a:rPr lang="en-US" dirty="0"/>
              <a:t>CDC. Monitoring selected national HIV prevention and care objectives by using HIV surveillance data—United States and 6 dependent areas, 2019. </a:t>
            </a:r>
            <a:r>
              <a:rPr lang="en-US" i="0" dirty="0"/>
              <a:t>HIV Surveillance Supplemental Report </a:t>
            </a:r>
            <a:r>
              <a:rPr lang="en-US" dirty="0"/>
              <a:t>2021</a:t>
            </a:r>
          </a:p>
        </p:txBody>
      </p:sp>
      <p:pic>
        <p:nvPicPr>
          <p:cNvPr id="9" name="Picture 8">
            <a:extLst>
              <a:ext uri="{FF2B5EF4-FFF2-40B4-BE49-F238E27FC236}">
                <a16:creationId xmlns:a16="http://schemas.microsoft.com/office/drawing/2014/main" id="{F827CC6D-4BF2-48C6-B3E1-7D9670C27B94}"/>
              </a:ext>
            </a:extLst>
          </p:cNvPr>
          <p:cNvPicPr>
            <a:picLocks noChangeAspect="1"/>
          </p:cNvPicPr>
          <p:nvPr/>
        </p:nvPicPr>
        <p:blipFill rotWithShape="1">
          <a:blip r:embed="rId3"/>
          <a:srcRect l="25833" t="16666" r="21667" b="22728"/>
          <a:stretch/>
        </p:blipFill>
        <p:spPr>
          <a:xfrm>
            <a:off x="2923400" y="895350"/>
            <a:ext cx="6068200" cy="3677697"/>
          </a:xfrm>
          <a:prstGeom prst="rect">
            <a:avLst/>
          </a:prstGeom>
        </p:spPr>
      </p:pic>
      <p:pic>
        <p:nvPicPr>
          <p:cNvPr id="10" name="Picture 9">
            <a:extLst>
              <a:ext uri="{FF2B5EF4-FFF2-40B4-BE49-F238E27FC236}">
                <a16:creationId xmlns:a16="http://schemas.microsoft.com/office/drawing/2014/main" id="{9B68EE28-00CA-4B67-8B2C-850AF50BE578}"/>
              </a:ext>
            </a:extLst>
          </p:cNvPr>
          <p:cNvPicPr>
            <a:picLocks noChangeAspect="1"/>
          </p:cNvPicPr>
          <p:nvPr/>
        </p:nvPicPr>
        <p:blipFill rotWithShape="1">
          <a:blip r:embed="rId3"/>
          <a:srcRect l="34167" t="78571" r="34166" b="10341"/>
          <a:stretch/>
        </p:blipFill>
        <p:spPr>
          <a:xfrm>
            <a:off x="5486400" y="4040770"/>
            <a:ext cx="2895600" cy="532277"/>
          </a:xfrm>
          <a:prstGeom prst="rect">
            <a:avLst/>
          </a:prstGeom>
        </p:spPr>
      </p:pic>
      <p:sp>
        <p:nvSpPr>
          <p:cNvPr id="3" name="TextBox 2">
            <a:extLst>
              <a:ext uri="{FF2B5EF4-FFF2-40B4-BE49-F238E27FC236}">
                <a16:creationId xmlns:a16="http://schemas.microsoft.com/office/drawing/2014/main" id="{C6A85177-76A8-4ABF-877F-85C63D8E5D3A}"/>
              </a:ext>
            </a:extLst>
          </p:cNvPr>
          <p:cNvSpPr txBox="1"/>
          <p:nvPr/>
        </p:nvSpPr>
        <p:spPr>
          <a:xfrm>
            <a:off x="533400" y="1063229"/>
            <a:ext cx="2590800" cy="3416320"/>
          </a:xfrm>
          <a:prstGeom prst="rect">
            <a:avLst/>
          </a:prstGeom>
          <a:noFill/>
        </p:spPr>
        <p:txBody>
          <a:bodyPr wrap="square" rtlCol="0">
            <a:spAutoFit/>
          </a:bodyPr>
          <a:lstStyle/>
          <a:p>
            <a:r>
              <a:rPr lang="en-US" sz="2400" dirty="0"/>
              <a:t>Nationally,              23% of the people who are considered at considerable risk of HIV infections are receiving pre-exposure prophylaxis</a:t>
            </a:r>
          </a:p>
        </p:txBody>
      </p:sp>
    </p:spTree>
    <p:extLst>
      <p:ext uri="{BB962C8B-B14F-4D97-AF65-F5344CB8AC3E}">
        <p14:creationId xmlns:p14="http://schemas.microsoft.com/office/powerpoint/2010/main" val="4026358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703F91-7163-4B62-B2EE-51A519CC81AE}"/>
              </a:ext>
            </a:extLst>
          </p:cNvPr>
          <p:cNvSpPr>
            <a:spLocks noGrp="1"/>
          </p:cNvSpPr>
          <p:nvPr>
            <p:ph type="sldNum" sz="quarter" idx="12"/>
          </p:nvPr>
        </p:nvSpPr>
        <p:spPr/>
        <p:txBody>
          <a:bodyPr/>
          <a:lstStyle/>
          <a:p>
            <a:fld id="{6E2D2B3B-882E-40F3-A32F-6DD516915044}" type="slidenum">
              <a:rPr lang="en-US" smtClean="0"/>
              <a:pPr/>
              <a:t>25</a:t>
            </a:fld>
            <a:endParaRPr lang="en-US" dirty="0"/>
          </a:p>
        </p:txBody>
      </p:sp>
      <p:pic>
        <p:nvPicPr>
          <p:cNvPr id="6" name="Picture 5">
            <a:extLst>
              <a:ext uri="{FF2B5EF4-FFF2-40B4-BE49-F238E27FC236}">
                <a16:creationId xmlns:a16="http://schemas.microsoft.com/office/drawing/2014/main" id="{2ADA454B-01A5-46A3-9252-118B93F62B7C}"/>
              </a:ext>
            </a:extLst>
          </p:cNvPr>
          <p:cNvPicPr>
            <a:picLocks noChangeAspect="1"/>
          </p:cNvPicPr>
          <p:nvPr/>
        </p:nvPicPr>
        <p:blipFill rotWithShape="1">
          <a:blip r:embed="rId3"/>
          <a:srcRect l="4141" t="7037" r="5096" b="7632"/>
          <a:stretch/>
        </p:blipFill>
        <p:spPr>
          <a:xfrm>
            <a:off x="990600" y="116908"/>
            <a:ext cx="7451069" cy="4452579"/>
          </a:xfrm>
          <a:prstGeom prst="rect">
            <a:avLst/>
          </a:prstGeom>
        </p:spPr>
      </p:pic>
      <p:sp>
        <p:nvSpPr>
          <p:cNvPr id="7" name="Footer Placeholder 4">
            <a:extLst>
              <a:ext uri="{FF2B5EF4-FFF2-40B4-BE49-F238E27FC236}">
                <a16:creationId xmlns:a16="http://schemas.microsoft.com/office/drawing/2014/main" id="{96DAA66E-E842-426B-874E-D883B293C1C1}"/>
              </a:ext>
            </a:extLst>
          </p:cNvPr>
          <p:cNvSpPr>
            <a:spLocks noGrp="1"/>
          </p:cNvSpPr>
          <p:nvPr>
            <p:ph type="ftr" sz="quarter" idx="3"/>
          </p:nvPr>
        </p:nvSpPr>
        <p:spPr>
          <a:xfrm>
            <a:off x="1576302" y="4750934"/>
            <a:ext cx="6805698" cy="274320"/>
          </a:xfrm>
        </p:spPr>
        <p:txBody>
          <a:bodyPr/>
          <a:lstStyle/>
          <a:p>
            <a:r>
              <a:rPr lang="en-US" dirty="0"/>
              <a:t>CDC. Monitoring selected national HIV prevention and care objectives by using HIV surveillance data—United States and 6 dependent areas, 2019. </a:t>
            </a:r>
            <a:r>
              <a:rPr lang="en-US" i="0" dirty="0"/>
              <a:t>HIV Surveillance Supplemental Report </a:t>
            </a:r>
            <a:r>
              <a:rPr lang="en-US" dirty="0"/>
              <a:t>2021</a:t>
            </a:r>
          </a:p>
        </p:txBody>
      </p:sp>
    </p:spTree>
    <p:extLst>
      <p:ext uri="{BB962C8B-B14F-4D97-AF65-F5344CB8AC3E}">
        <p14:creationId xmlns:p14="http://schemas.microsoft.com/office/powerpoint/2010/main" val="3790264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979"/>
            <a:ext cx="7620000" cy="857250"/>
          </a:xfrm>
        </p:spPr>
        <p:txBody>
          <a:bodyPr>
            <a:noAutofit/>
          </a:bodyPr>
          <a:lstStyle/>
          <a:p>
            <a:pPr algn="ctr"/>
            <a:r>
              <a:rPr lang="en-US" sz="2700" b="1" dirty="0"/>
              <a:t>Need for </a:t>
            </a:r>
            <a:r>
              <a:rPr lang="en-US" sz="2700" b="1" dirty="0" err="1"/>
              <a:t>PrEP</a:t>
            </a:r>
            <a:r>
              <a:rPr lang="en-US" sz="2700" b="1" dirty="0"/>
              <a:t> to reach more people at risk</a:t>
            </a:r>
          </a:p>
        </p:txBody>
      </p:sp>
      <p:sp>
        <p:nvSpPr>
          <p:cNvPr id="3" name="Content Placeholder 2"/>
          <p:cNvSpPr>
            <a:spLocks noGrp="1"/>
          </p:cNvSpPr>
          <p:nvPr>
            <p:ph idx="1"/>
          </p:nvPr>
        </p:nvSpPr>
        <p:spPr>
          <a:xfrm>
            <a:off x="533400" y="1063229"/>
            <a:ext cx="4253553" cy="3594071"/>
          </a:xfrm>
        </p:spPr>
        <p:txBody>
          <a:bodyPr>
            <a:normAutofit lnSpcReduction="10000"/>
          </a:bodyPr>
          <a:lstStyle/>
          <a:p>
            <a:pPr lvl="1"/>
            <a:endParaRPr lang="en-US" sz="450" dirty="0"/>
          </a:p>
          <a:p>
            <a:r>
              <a:rPr lang="en-US" dirty="0"/>
              <a:t>Continued disparities among  certain populations with                                      new HIV infections and lack of access to HIV </a:t>
            </a:r>
            <a:r>
              <a:rPr lang="en-US" dirty="0" err="1"/>
              <a:t>PrEP</a:t>
            </a:r>
            <a:endParaRPr lang="en-US" dirty="0"/>
          </a:p>
          <a:p>
            <a:endParaRPr lang="en-US" sz="450" dirty="0"/>
          </a:p>
          <a:p>
            <a:r>
              <a:rPr lang="en-US" dirty="0"/>
              <a:t>Interventions to improve                                 metrics at  each step of                                              </a:t>
            </a:r>
            <a:r>
              <a:rPr lang="en-US" dirty="0" err="1"/>
              <a:t>PrEP</a:t>
            </a:r>
            <a:r>
              <a:rPr lang="en-US" dirty="0"/>
              <a:t> care Continuum                                                   could reduce disparities</a:t>
            </a:r>
          </a:p>
          <a:p>
            <a:endParaRPr lang="en-US" dirty="0"/>
          </a:p>
        </p:txBody>
      </p:sp>
      <p:sp>
        <p:nvSpPr>
          <p:cNvPr id="5" name="TextBox 4"/>
          <p:cNvSpPr txBox="1"/>
          <p:nvPr/>
        </p:nvSpPr>
        <p:spPr>
          <a:xfrm>
            <a:off x="2424395" y="4756234"/>
            <a:ext cx="4529138" cy="253916"/>
          </a:xfrm>
          <a:prstGeom prst="rect">
            <a:avLst/>
          </a:prstGeom>
          <a:noFill/>
        </p:spPr>
        <p:txBody>
          <a:bodyPr wrap="square" rtlCol="0">
            <a:spAutoFit/>
          </a:bodyPr>
          <a:lstStyle/>
          <a:p>
            <a:pPr algn="ctr"/>
            <a:r>
              <a:rPr lang="en-US" sz="1050" dirty="0" err="1">
                <a:solidFill>
                  <a:schemeClr val="bg1"/>
                </a:solidFill>
              </a:rPr>
              <a:t>Jenness</a:t>
            </a:r>
            <a:r>
              <a:rPr lang="en-US" sz="1050" dirty="0">
                <a:solidFill>
                  <a:schemeClr val="bg1"/>
                </a:solidFill>
              </a:rPr>
              <a:t>, S et al. CROI2018. Abstract 1149</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32" r="5241"/>
          <a:stretch/>
        </p:blipFill>
        <p:spPr>
          <a:xfrm>
            <a:off x="4786953" y="1385767"/>
            <a:ext cx="4099653" cy="2597333"/>
          </a:xfrm>
          <a:prstGeom prst="rect">
            <a:avLst/>
          </a:prstGeom>
          <a:ln>
            <a:solidFill>
              <a:schemeClr val="tx1"/>
            </a:solidFill>
          </a:ln>
        </p:spPr>
      </p:pic>
    </p:spTree>
    <p:extLst>
      <p:ext uri="{BB962C8B-B14F-4D97-AF65-F5344CB8AC3E}">
        <p14:creationId xmlns:p14="http://schemas.microsoft.com/office/powerpoint/2010/main" val="3461837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HIV Clinical Assessment</a:t>
            </a:r>
          </a:p>
        </p:txBody>
      </p:sp>
      <p:sp>
        <p:nvSpPr>
          <p:cNvPr id="7" name="Text Placeholder 6"/>
          <p:cNvSpPr>
            <a:spLocks noGrp="1"/>
          </p:cNvSpPr>
          <p:nvPr>
            <p:ph type="body" idx="1"/>
          </p:nvPr>
        </p:nvSpPr>
        <p:spPr/>
        <p:txBody>
          <a:bodyPr>
            <a:normAutofit/>
          </a:bodyPr>
          <a:lstStyle/>
          <a:p>
            <a:r>
              <a:rPr lang="en-US" sz="2400" b="1" u="sng" dirty="0">
                <a:solidFill>
                  <a:schemeClr val="tx1"/>
                </a:solidFill>
              </a:rPr>
              <a:t>CD4 count</a:t>
            </a:r>
          </a:p>
        </p:txBody>
      </p:sp>
      <p:sp>
        <p:nvSpPr>
          <p:cNvPr id="8" name="Content Placeholder 7"/>
          <p:cNvSpPr>
            <a:spLocks noGrp="1"/>
          </p:cNvSpPr>
          <p:nvPr>
            <p:ph sz="half" idx="2"/>
          </p:nvPr>
        </p:nvSpPr>
        <p:spPr/>
        <p:txBody>
          <a:bodyPr>
            <a:normAutofit lnSpcReduction="10000"/>
          </a:bodyPr>
          <a:lstStyle/>
          <a:p>
            <a:pPr>
              <a:buFont typeface="Wingdings" panose="05000000000000000000" pitchFamily="2" charset="2"/>
              <a:buChar char="§"/>
            </a:pPr>
            <a:r>
              <a:rPr lang="en-US" dirty="0"/>
              <a:t>Used to stage disease</a:t>
            </a:r>
          </a:p>
          <a:p>
            <a:pPr>
              <a:buFont typeface="Wingdings" panose="05000000000000000000" pitchFamily="2" charset="2"/>
              <a:buChar char="§"/>
            </a:pPr>
            <a:r>
              <a:rPr lang="en-US" dirty="0"/>
              <a:t>Stage 1: asymptomatic, CD4&gt;500</a:t>
            </a:r>
          </a:p>
          <a:p>
            <a:pPr>
              <a:buFont typeface="Wingdings" panose="05000000000000000000" pitchFamily="2" charset="2"/>
              <a:buChar char="§"/>
            </a:pPr>
            <a:r>
              <a:rPr lang="en-US" dirty="0"/>
              <a:t>Stage 2: CD4 200-500</a:t>
            </a:r>
          </a:p>
          <a:p>
            <a:pPr>
              <a:buFont typeface="Wingdings" panose="05000000000000000000" pitchFamily="2" charset="2"/>
              <a:buChar char="§"/>
            </a:pPr>
            <a:r>
              <a:rPr lang="en-US" dirty="0"/>
              <a:t>Stage 3: CD4&lt;200, &lt;14%, opportunistic disease or malignancy</a:t>
            </a:r>
          </a:p>
          <a:p>
            <a:endParaRPr lang="en-US" dirty="0"/>
          </a:p>
        </p:txBody>
      </p:sp>
      <p:sp>
        <p:nvSpPr>
          <p:cNvPr id="9" name="Text Placeholder 8"/>
          <p:cNvSpPr>
            <a:spLocks noGrp="1"/>
          </p:cNvSpPr>
          <p:nvPr>
            <p:ph type="body" sz="quarter" idx="3"/>
          </p:nvPr>
        </p:nvSpPr>
        <p:spPr/>
        <p:txBody>
          <a:bodyPr>
            <a:normAutofit/>
          </a:bodyPr>
          <a:lstStyle/>
          <a:p>
            <a:r>
              <a:rPr lang="en-US" sz="2400" b="1" u="sng" dirty="0">
                <a:solidFill>
                  <a:schemeClr val="tx1"/>
                </a:solidFill>
              </a:rPr>
              <a:t>HIV Viral load</a:t>
            </a:r>
          </a:p>
        </p:txBody>
      </p:sp>
      <p:sp>
        <p:nvSpPr>
          <p:cNvPr id="10" name="Content Placeholder 9"/>
          <p:cNvSpPr>
            <a:spLocks noGrp="1"/>
          </p:cNvSpPr>
          <p:nvPr>
            <p:ph sz="quarter" idx="4"/>
          </p:nvPr>
        </p:nvSpPr>
        <p:spPr/>
        <p:txBody>
          <a:bodyPr>
            <a:normAutofit fontScale="92500"/>
          </a:bodyPr>
          <a:lstStyle/>
          <a:p>
            <a:pPr>
              <a:buFont typeface="Wingdings" panose="05000000000000000000" pitchFamily="2" charset="2"/>
              <a:buChar char="§"/>
            </a:pPr>
            <a:r>
              <a:rPr lang="en-US" dirty="0"/>
              <a:t>Used to monitor ARV therapy</a:t>
            </a:r>
          </a:p>
          <a:p>
            <a:pPr>
              <a:buFont typeface="Wingdings" panose="05000000000000000000" pitchFamily="2" charset="2"/>
              <a:buChar char="§"/>
            </a:pPr>
            <a:r>
              <a:rPr lang="en-US" dirty="0"/>
              <a:t>Well controlled: viral load undetectable</a:t>
            </a:r>
          </a:p>
          <a:p>
            <a:pPr>
              <a:buFont typeface="Wingdings" panose="05000000000000000000" pitchFamily="2" charset="2"/>
              <a:buChar char="§"/>
            </a:pPr>
            <a:r>
              <a:rPr lang="en-US" dirty="0"/>
              <a:t>Suboptimal or uncontrolled: viral load detectable</a:t>
            </a:r>
          </a:p>
          <a:p>
            <a:pPr>
              <a:buFont typeface="Wingdings" panose="05000000000000000000" pitchFamily="2" charset="2"/>
              <a:buChar char="§"/>
            </a:pPr>
            <a:r>
              <a:rPr lang="en-US" dirty="0"/>
              <a:t>(HIV RNA quantitative PCR)</a:t>
            </a:r>
          </a:p>
        </p:txBody>
      </p:sp>
      <p:sp>
        <p:nvSpPr>
          <p:cNvPr id="5" name="Footer Placeholder 4"/>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Id block</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1245361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0076D-7F0D-42E6-BC83-A58B868C7CF9}"/>
              </a:ext>
            </a:extLst>
          </p:cNvPr>
          <p:cNvSpPr>
            <a:spLocks noGrp="1"/>
          </p:cNvSpPr>
          <p:nvPr>
            <p:ph type="title"/>
          </p:nvPr>
        </p:nvSpPr>
        <p:spPr/>
        <p:txBody>
          <a:bodyPr/>
          <a:lstStyle/>
          <a:p>
            <a:pPr algn="ctr"/>
            <a:r>
              <a:rPr lang="en-US" dirty="0"/>
              <a:t>HIV Clinical Assessment</a:t>
            </a:r>
          </a:p>
        </p:txBody>
      </p:sp>
      <p:sp>
        <p:nvSpPr>
          <p:cNvPr id="3" name="Text Placeholder 2">
            <a:extLst>
              <a:ext uri="{FF2B5EF4-FFF2-40B4-BE49-F238E27FC236}">
                <a16:creationId xmlns:a16="http://schemas.microsoft.com/office/drawing/2014/main" id="{A06F378B-EC9C-425A-B138-1914CA43246A}"/>
              </a:ext>
            </a:extLst>
          </p:cNvPr>
          <p:cNvSpPr>
            <a:spLocks noGrp="1"/>
          </p:cNvSpPr>
          <p:nvPr>
            <p:ph type="body" idx="1"/>
          </p:nvPr>
        </p:nvSpPr>
        <p:spPr/>
        <p:txBody>
          <a:bodyPr/>
          <a:lstStyle/>
          <a:p>
            <a:r>
              <a:rPr lang="en-US" sz="2800" b="1" u="sng" dirty="0">
                <a:solidFill>
                  <a:schemeClr val="tx1"/>
                </a:solidFill>
              </a:rPr>
              <a:t>CD4 count</a:t>
            </a:r>
          </a:p>
        </p:txBody>
      </p:sp>
      <p:sp>
        <p:nvSpPr>
          <p:cNvPr id="5" name="Text Placeholder 4">
            <a:extLst>
              <a:ext uri="{FF2B5EF4-FFF2-40B4-BE49-F238E27FC236}">
                <a16:creationId xmlns:a16="http://schemas.microsoft.com/office/drawing/2014/main" id="{A107E0AB-B291-477F-B579-FA8F7D7820FD}"/>
              </a:ext>
            </a:extLst>
          </p:cNvPr>
          <p:cNvSpPr>
            <a:spLocks noGrp="1"/>
          </p:cNvSpPr>
          <p:nvPr>
            <p:ph type="body" sz="quarter" idx="3"/>
          </p:nvPr>
        </p:nvSpPr>
        <p:spPr/>
        <p:txBody>
          <a:bodyPr/>
          <a:lstStyle/>
          <a:p>
            <a:r>
              <a:rPr lang="en-US" sz="2800" b="1" u="sng" dirty="0">
                <a:solidFill>
                  <a:schemeClr val="tx1"/>
                </a:solidFill>
              </a:rPr>
              <a:t>HIV Viral load</a:t>
            </a:r>
          </a:p>
        </p:txBody>
      </p:sp>
      <p:sp>
        <p:nvSpPr>
          <p:cNvPr id="7" name="Slide Number Placeholder 6">
            <a:extLst>
              <a:ext uri="{FF2B5EF4-FFF2-40B4-BE49-F238E27FC236}">
                <a16:creationId xmlns:a16="http://schemas.microsoft.com/office/drawing/2014/main" id="{AAC10229-A696-4ADA-818A-8A9D23AD68E3}"/>
              </a:ext>
            </a:extLst>
          </p:cNvPr>
          <p:cNvSpPr>
            <a:spLocks noGrp="1"/>
          </p:cNvSpPr>
          <p:nvPr>
            <p:ph type="sldNum" sz="quarter" idx="12"/>
          </p:nvPr>
        </p:nvSpPr>
        <p:spPr/>
        <p:txBody>
          <a:bodyPr/>
          <a:lstStyle/>
          <a:p>
            <a:fld id="{9F49499B-0A11-F941-988B-5A98BBA90756}" type="slidenum">
              <a:rPr lang="en-US" smtClean="0">
                <a:solidFill>
                  <a:srgbClr val="FFFFFF"/>
                </a:solidFill>
              </a:rPr>
              <a:pPr/>
              <a:t>28</a:t>
            </a:fld>
            <a:endParaRPr lang="en-US" dirty="0">
              <a:solidFill>
                <a:srgbClr val="FFFFFF"/>
              </a:solidFill>
            </a:endParaRPr>
          </a:p>
        </p:txBody>
      </p:sp>
      <p:pic>
        <p:nvPicPr>
          <p:cNvPr id="9" name="Picture 8" descr="A picture containing background pattern&#10;&#10;Description automatically generated">
            <a:extLst>
              <a:ext uri="{FF2B5EF4-FFF2-40B4-BE49-F238E27FC236}">
                <a16:creationId xmlns:a16="http://schemas.microsoft.com/office/drawing/2014/main" id="{195F1558-8240-40F9-9DEA-EC244B15C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33" y="1844302"/>
            <a:ext cx="3957321" cy="727448"/>
          </a:xfrm>
          <a:prstGeom prst="rect">
            <a:avLst/>
          </a:prstGeom>
        </p:spPr>
      </p:pic>
      <p:pic>
        <p:nvPicPr>
          <p:cNvPr id="11" name="Picture 10" descr="A picture containing table&#10;&#10;Description automatically generated">
            <a:extLst>
              <a:ext uri="{FF2B5EF4-FFF2-40B4-BE49-F238E27FC236}">
                <a16:creationId xmlns:a16="http://schemas.microsoft.com/office/drawing/2014/main" id="{61AF588E-FFAF-455A-9669-6F1181FA4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3195" y="1911279"/>
            <a:ext cx="4757234" cy="590437"/>
          </a:xfrm>
          <a:prstGeom prst="rect">
            <a:avLst/>
          </a:prstGeom>
        </p:spPr>
      </p:pic>
      <p:pic>
        <p:nvPicPr>
          <p:cNvPr id="13" name="Picture 12">
            <a:extLst>
              <a:ext uri="{FF2B5EF4-FFF2-40B4-BE49-F238E27FC236}">
                <a16:creationId xmlns:a16="http://schemas.microsoft.com/office/drawing/2014/main" id="{A41B41A0-25BF-4849-99F7-224929B39C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670137"/>
            <a:ext cx="6794602" cy="578013"/>
          </a:xfrm>
          <a:prstGeom prst="rect">
            <a:avLst/>
          </a:prstGeom>
        </p:spPr>
      </p:pic>
      <p:pic>
        <p:nvPicPr>
          <p:cNvPr id="15" name="Picture 14" descr="Graphical user interface&#10;&#10;Description automatically generated with medium confidence">
            <a:extLst>
              <a:ext uri="{FF2B5EF4-FFF2-40B4-BE49-F238E27FC236}">
                <a16:creationId xmlns:a16="http://schemas.microsoft.com/office/drawing/2014/main" id="{009FAECB-2AD6-4A5C-B9A6-A006BAF95D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3195" y="2826527"/>
            <a:ext cx="4571409" cy="590437"/>
          </a:xfrm>
          <a:prstGeom prst="rect">
            <a:avLst/>
          </a:prstGeom>
        </p:spPr>
      </p:pic>
    </p:spTree>
    <p:extLst>
      <p:ext uri="{BB962C8B-B14F-4D97-AF65-F5344CB8AC3E}">
        <p14:creationId xmlns:p14="http://schemas.microsoft.com/office/powerpoint/2010/main" val="53843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When to Start HIV Treatment</a:t>
            </a:r>
          </a:p>
        </p:txBody>
      </p:sp>
      <p:sp>
        <p:nvSpPr>
          <p:cNvPr id="6" name="Content Placeholder 5"/>
          <p:cNvSpPr>
            <a:spLocks noGrp="1"/>
          </p:cNvSpPr>
          <p:nvPr>
            <p:ph idx="1"/>
          </p:nvPr>
        </p:nvSpPr>
        <p:spPr>
          <a:xfrm>
            <a:off x="457200" y="1353676"/>
            <a:ext cx="8315569" cy="3275474"/>
          </a:xfrm>
        </p:spPr>
        <p:txBody>
          <a:bodyPr>
            <a:normAutofit/>
          </a:bodyPr>
          <a:lstStyle/>
          <a:p>
            <a:pPr marL="204788" indent="-204788" eaLnBrk="0" hangingPunct="0">
              <a:lnSpc>
                <a:spcPct val="150000"/>
              </a:lnSpc>
              <a:buFont typeface="Wingdings 2" charset="2"/>
              <a:buChar char=""/>
            </a:pPr>
            <a:r>
              <a:rPr lang="en-US" sz="2100" dirty="0">
                <a:latin typeface="Arial" panose="020B0604020202020204" pitchFamily="34" charset="0"/>
                <a:ea typeface="ＭＳ Ｐゴシック" charset="-128"/>
                <a:cs typeface="Arial" panose="020B0604020202020204" pitchFamily="34" charset="0"/>
              </a:rPr>
              <a:t>ASAP in </a:t>
            </a:r>
            <a:r>
              <a:rPr lang="en-US" sz="2100" b="1" i="1" dirty="0">
                <a:latin typeface="Arial" panose="020B0604020202020204" pitchFamily="34" charset="0"/>
                <a:ea typeface="ＭＳ Ｐゴシック" charset="-128"/>
                <a:cs typeface="Arial" panose="020B0604020202020204" pitchFamily="34" charset="0"/>
              </a:rPr>
              <a:t>all people with HIV </a:t>
            </a:r>
            <a:r>
              <a:rPr lang="en-US" sz="2100" dirty="0">
                <a:latin typeface="Arial" panose="020B0604020202020204" pitchFamily="34" charset="0"/>
                <a:ea typeface="ＭＳ Ｐゴシック" charset="-128"/>
                <a:cs typeface="Arial" panose="020B0604020202020204" pitchFamily="34" charset="0"/>
              </a:rPr>
              <a:t>as long as the patient is ready (A1 recommendation)</a:t>
            </a:r>
          </a:p>
          <a:p>
            <a:pPr marL="204788" indent="-204788" eaLnBrk="0" hangingPunct="0">
              <a:lnSpc>
                <a:spcPct val="150000"/>
              </a:lnSpc>
              <a:buFont typeface="Wingdings 2" charset="2"/>
              <a:buChar char=""/>
            </a:pPr>
            <a:r>
              <a:rPr lang="en-US" sz="2100" dirty="0">
                <a:latin typeface="Arial" panose="020B0604020202020204" pitchFamily="34" charset="0"/>
                <a:ea typeface="ＭＳ Ｐゴシック" charset="-128"/>
                <a:cs typeface="Arial" panose="020B0604020202020204" pitchFamily="34" charset="0"/>
              </a:rPr>
              <a:t>Must start conditions</a:t>
            </a:r>
          </a:p>
          <a:p>
            <a:pPr marL="451676" lvl="1" indent="-204788" eaLnBrk="0" hangingPunct="0">
              <a:lnSpc>
                <a:spcPct val="150000"/>
              </a:lnSpc>
              <a:buFont typeface="Wingdings 2" charset="2"/>
              <a:buChar char=""/>
            </a:pPr>
            <a:r>
              <a:rPr lang="en-US" sz="1800" dirty="0">
                <a:latin typeface="Arial" panose="020B0604020202020204" pitchFamily="34" charset="0"/>
                <a:ea typeface="ＭＳ Ｐゴシック" charset="-128"/>
                <a:cs typeface="Arial" panose="020B0604020202020204" pitchFamily="34" charset="0"/>
              </a:rPr>
              <a:t>Opportunistic infection, Tuberculosis</a:t>
            </a:r>
          </a:p>
          <a:p>
            <a:pPr marL="451676" lvl="1" indent="-204788" eaLnBrk="0" hangingPunct="0">
              <a:lnSpc>
                <a:spcPct val="150000"/>
              </a:lnSpc>
              <a:buFont typeface="Wingdings 2" charset="2"/>
              <a:buChar char=""/>
            </a:pPr>
            <a:r>
              <a:rPr lang="en-US" sz="1800" dirty="0">
                <a:latin typeface="Arial" panose="020B0604020202020204" pitchFamily="34" charset="0"/>
                <a:ea typeface="ＭＳ Ｐゴシック" charset="-128"/>
                <a:cs typeface="Arial" panose="020B0604020202020204" pitchFamily="34" charset="0"/>
              </a:rPr>
              <a:t>HIV-Associated Nephropathy, Co-infection with HBV or HCV</a:t>
            </a:r>
          </a:p>
          <a:p>
            <a:pPr marL="451676" lvl="1" indent="-204788" eaLnBrk="0" hangingPunct="0">
              <a:lnSpc>
                <a:spcPct val="150000"/>
              </a:lnSpc>
              <a:buFont typeface="Wingdings 2" charset="2"/>
              <a:buChar char=""/>
            </a:pPr>
            <a:r>
              <a:rPr lang="en-US" sz="1800" dirty="0">
                <a:latin typeface="Arial" panose="020B0604020202020204" pitchFamily="34" charset="0"/>
                <a:ea typeface="ＭＳ Ｐゴシック" charset="-128"/>
                <a:cs typeface="Arial" panose="020B0604020202020204" pitchFamily="34" charset="0"/>
              </a:rPr>
              <a:t>Pregnant women</a:t>
            </a:r>
          </a:p>
        </p:txBody>
      </p:sp>
      <p:sp>
        <p:nvSpPr>
          <p:cNvPr id="3" name="Footer Placeholder 2"/>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Id block</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29</a:t>
            </a:fld>
            <a:endParaRPr lang="en-US" dirty="0"/>
          </a:p>
        </p:txBody>
      </p:sp>
      <p:sp>
        <p:nvSpPr>
          <p:cNvPr id="7" name="TextBox 6"/>
          <p:cNvSpPr txBox="1"/>
          <p:nvPr/>
        </p:nvSpPr>
        <p:spPr>
          <a:xfrm>
            <a:off x="2057400" y="4779318"/>
            <a:ext cx="5367944" cy="230832"/>
          </a:xfrm>
          <a:prstGeom prst="rect">
            <a:avLst/>
          </a:prstGeom>
          <a:noFill/>
        </p:spPr>
        <p:txBody>
          <a:bodyPr wrap="square" rtlCol="0">
            <a:spAutoFit/>
          </a:bodyPr>
          <a:lstStyle/>
          <a:p>
            <a:r>
              <a:rPr lang="en-US" sz="900" dirty="0">
                <a:solidFill>
                  <a:schemeClr val="bg1"/>
                </a:solidFill>
              </a:rPr>
              <a:t>https://aidsinfo.nih.gov/news/1592/statement-from-adult-arv-guideline-panel---start-and-temprano-trials</a:t>
            </a:r>
          </a:p>
        </p:txBody>
      </p:sp>
    </p:spTree>
    <p:extLst>
      <p:ext uri="{BB962C8B-B14F-4D97-AF65-F5344CB8AC3E}">
        <p14:creationId xmlns:p14="http://schemas.microsoft.com/office/powerpoint/2010/main" val="173790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457200" y="1428751"/>
            <a:ext cx="8315569" cy="2819399"/>
          </a:xfrm>
        </p:spPr>
        <p:txBody>
          <a:bodyPr>
            <a:normAutofit lnSpcReduction="10000"/>
          </a:bodyPr>
          <a:lstStyle/>
          <a:p>
            <a:pPr marL="514350" indent="-514350">
              <a:buFont typeface="+mj-lt"/>
              <a:buAutoNum type="arabicPeriod"/>
            </a:pPr>
            <a:r>
              <a:rPr lang="en-US" dirty="0"/>
              <a:t>Recognize the need for HIV screening, prevention, and treatment.</a:t>
            </a:r>
          </a:p>
          <a:p>
            <a:pPr marL="514350" indent="-514350">
              <a:buFont typeface="+mj-lt"/>
              <a:buAutoNum type="arabicPeriod"/>
            </a:pPr>
            <a:endParaRPr lang="en-US" sz="900" dirty="0"/>
          </a:p>
          <a:p>
            <a:pPr marL="514350" indent="-514350">
              <a:buFont typeface="+mj-lt"/>
              <a:buAutoNum type="arabicPeriod"/>
            </a:pPr>
            <a:r>
              <a:rPr lang="en-US" dirty="0"/>
              <a:t>Identify HIV screening guidelines and explain why HIV screening is routine best practice.</a:t>
            </a:r>
          </a:p>
          <a:p>
            <a:pPr marL="514350" indent="-514350">
              <a:buFont typeface="+mj-lt"/>
              <a:buAutoNum type="arabicPeriod"/>
            </a:pPr>
            <a:endParaRPr lang="en-US" sz="800" dirty="0"/>
          </a:p>
          <a:p>
            <a:pPr marL="514350" indent="-514350">
              <a:buFont typeface="+mj-lt"/>
              <a:buAutoNum type="arabicPeriod"/>
            </a:pPr>
            <a:r>
              <a:rPr lang="en-US" dirty="0"/>
              <a:t>Correctly interpret HIV screening and monitoring tests.</a:t>
            </a:r>
          </a:p>
          <a:p>
            <a:pPr marL="514350" indent="-514350">
              <a:buFont typeface="+mj-lt"/>
              <a:buAutoNum type="arabicPeriod"/>
            </a:pPr>
            <a:endParaRPr lang="en-US" sz="900" dirty="0"/>
          </a:p>
          <a:p>
            <a:pPr marL="514350" indent="-514350">
              <a:buFont typeface="+mj-lt"/>
              <a:buAutoNum type="arabicPeriod"/>
            </a:pPr>
            <a:r>
              <a:rPr lang="en-US" dirty="0"/>
              <a:t>Explain status neutral linkage to care.</a:t>
            </a:r>
          </a:p>
          <a:p>
            <a:pPr marL="514350" indent="-514350">
              <a:buFont typeface="+mj-lt"/>
              <a:buAutoNum type="arabicPeriod"/>
            </a:pPr>
            <a:endParaRPr lang="en-US" sz="8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2338728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77500" lnSpcReduction="20000"/>
          </a:bodyPr>
          <a:lstStyle/>
          <a:p>
            <a:r>
              <a:rPr lang="en-US" dirty="0"/>
              <a:t>National Clinician  Consultation Center </a:t>
            </a:r>
            <a:r>
              <a:rPr lang="en-US" sz="2600" dirty="0">
                <a:hlinkClick r:id="rId3"/>
              </a:rPr>
              <a:t>http://nccc.ucsf.edu/</a:t>
            </a:r>
            <a:endParaRPr lang="en-US" sz="2600" dirty="0"/>
          </a:p>
          <a:p>
            <a:pPr lvl="1"/>
            <a:r>
              <a:rPr lang="en-US" dirty="0"/>
              <a:t>HIV Management</a:t>
            </a:r>
          </a:p>
          <a:p>
            <a:pPr lvl="1"/>
            <a:r>
              <a:rPr lang="en-US" dirty="0"/>
              <a:t>Perinatal HIV </a:t>
            </a:r>
          </a:p>
          <a:p>
            <a:pPr lvl="1"/>
            <a:r>
              <a:rPr lang="en-US" dirty="0"/>
              <a:t>HIV </a:t>
            </a:r>
            <a:r>
              <a:rPr lang="en-US" dirty="0" err="1"/>
              <a:t>PrEP</a:t>
            </a:r>
            <a:r>
              <a:rPr lang="en-US" dirty="0"/>
              <a:t>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2600" dirty="0">
                <a:hlinkClick r:id="rId4"/>
              </a:rPr>
              <a:t>https://echo.unm.edu/locations-2/echo-hubs-superhubs-united-states/</a:t>
            </a:r>
            <a:endParaRPr lang="en-US" sz="2600" dirty="0"/>
          </a:p>
        </p:txBody>
      </p:sp>
      <p:sp>
        <p:nvSpPr>
          <p:cNvPr id="7" name="Content Placeholder 6"/>
          <p:cNvSpPr>
            <a:spLocks noGrp="1"/>
          </p:cNvSpPr>
          <p:nvPr>
            <p:ph sz="half" idx="2"/>
          </p:nvPr>
        </p:nvSpPr>
        <p:spPr>
          <a:xfrm>
            <a:off x="4629150" y="895350"/>
            <a:ext cx="4451278" cy="3771900"/>
          </a:xfrm>
        </p:spPr>
        <p:txBody>
          <a:bodyPr>
            <a:normAutofit fontScale="85000" lnSpcReduction="20000"/>
          </a:bodyPr>
          <a:lstStyle/>
          <a:p>
            <a:r>
              <a:rPr lang="en-US" dirty="0"/>
              <a:t>AETC National HIV Curriculum </a:t>
            </a:r>
            <a:r>
              <a:rPr lang="en-US" dirty="0">
                <a:hlinkClick r:id="rId5"/>
              </a:rPr>
              <a:t>https://aidsetc.org/nhc</a:t>
            </a:r>
            <a:endParaRPr lang="en-US" dirty="0"/>
          </a:p>
          <a:p>
            <a:endParaRPr lang="en-US" sz="900" dirty="0"/>
          </a:p>
          <a:p>
            <a:r>
              <a:rPr lang="en-US" dirty="0"/>
              <a:t>AETC National Coordinating Resource Center </a:t>
            </a:r>
            <a:r>
              <a:rPr lang="en-US" dirty="0">
                <a:hlinkClick r:id="rId6"/>
              </a:rPr>
              <a:t>https://targethiv.org/library/aetc-national-coordinating-resource-center-0</a:t>
            </a:r>
            <a:endParaRPr lang="en-US" dirty="0"/>
          </a:p>
          <a:p>
            <a:endParaRPr lang="en-US" sz="800" dirty="0"/>
          </a:p>
          <a:p>
            <a:r>
              <a:rPr lang="en-US" dirty="0"/>
              <a:t>Additional trainings </a:t>
            </a:r>
            <a:r>
              <a:rPr lang="en-US" dirty="0">
                <a:hlinkClick r:id="rId7"/>
              </a:rPr>
              <a:t>scaetcecho@salud.unm.edu</a:t>
            </a:r>
            <a:endParaRPr lang="en-US" dirty="0"/>
          </a:p>
          <a:p>
            <a:r>
              <a:rPr lang="en-US" dirty="0">
                <a:hlinkClick r:id="rId8"/>
              </a:rPr>
              <a:t>www.scaetc.org</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30</a:t>
            </a:fld>
            <a:endParaRPr lang="en-US"/>
          </a:p>
        </p:txBody>
      </p:sp>
    </p:spTree>
    <p:extLst>
      <p:ext uri="{BB962C8B-B14F-4D97-AF65-F5344CB8AC3E}">
        <p14:creationId xmlns:p14="http://schemas.microsoft.com/office/powerpoint/2010/main" val="123220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700" b="1" dirty="0"/>
              <a:t>There have been improvements in reduction of new HIV diagnoses…</a:t>
            </a:r>
          </a:p>
        </p:txBody>
      </p:sp>
      <p:sp>
        <p:nvSpPr>
          <p:cNvPr id="9" name="Content Placeholder 8"/>
          <p:cNvSpPr>
            <a:spLocks noGrp="1"/>
          </p:cNvSpPr>
          <p:nvPr>
            <p:ph sz="half" idx="2"/>
          </p:nvPr>
        </p:nvSpPr>
        <p:spPr>
          <a:xfrm>
            <a:off x="1760220" y="1474471"/>
            <a:ext cx="6850380" cy="3120152"/>
          </a:xfrm>
        </p:spPr>
        <p:txBody>
          <a:bodyPr>
            <a:normAutofit lnSpcReduction="10000"/>
          </a:bodyPr>
          <a:lstStyle/>
          <a:p>
            <a:r>
              <a:rPr lang="en-US" sz="2400" dirty="0"/>
              <a:t>Annual number of new diagnoses decreased 8% from 2015 to 2019 in U.S. (36,000)</a:t>
            </a:r>
          </a:p>
          <a:p>
            <a:pPr lvl="1"/>
            <a:r>
              <a:rPr lang="en-US" dirty="0"/>
              <a:t>Majority of new diagnoses in men with male sex partners</a:t>
            </a:r>
          </a:p>
          <a:p>
            <a:pPr lvl="1"/>
            <a:endParaRPr lang="en-US" sz="750" dirty="0"/>
          </a:p>
          <a:p>
            <a:r>
              <a:rPr lang="en-US" sz="2400" dirty="0"/>
              <a:t>From 2010 to 2019, HIV diagnoses decreased among youth overall</a:t>
            </a:r>
          </a:p>
          <a:p>
            <a:pPr lvl="1"/>
            <a:r>
              <a:rPr lang="en-US" dirty="0"/>
              <a:t>2019 HIV infections decreased among           13-24yo by 46% </a:t>
            </a:r>
          </a:p>
        </p:txBody>
      </p:sp>
      <p:sp>
        <p:nvSpPr>
          <p:cNvPr id="3" name="TextBox 2"/>
          <p:cNvSpPr txBox="1"/>
          <p:nvPr/>
        </p:nvSpPr>
        <p:spPr>
          <a:xfrm>
            <a:off x="2354580" y="4809351"/>
            <a:ext cx="5029200" cy="276999"/>
          </a:xfrm>
          <a:prstGeom prst="rect">
            <a:avLst/>
          </a:prstGeom>
          <a:noFill/>
        </p:spPr>
        <p:txBody>
          <a:bodyPr wrap="square" rtlCol="0">
            <a:spAutoFit/>
          </a:bodyPr>
          <a:lstStyle/>
          <a:p>
            <a:pPr algn="ctr"/>
            <a:r>
              <a:rPr lang="en-US" sz="1200" dirty="0">
                <a:solidFill>
                  <a:schemeClr val="bg1"/>
                </a:solidFill>
              </a:rPr>
              <a:t>https://www.cdc.gov/hiv/statistics/overview/ataglance.html</a:t>
            </a:r>
          </a:p>
        </p:txBody>
      </p:sp>
      <p:sp>
        <p:nvSpPr>
          <p:cNvPr id="10" name="Down Arrow 9"/>
          <p:cNvSpPr/>
          <p:nvPr/>
        </p:nvSpPr>
        <p:spPr>
          <a:xfrm>
            <a:off x="457200" y="1783199"/>
            <a:ext cx="1097280" cy="2023110"/>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269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b="1" dirty="0"/>
              <a:t>… But  Disparities Still Exist</a:t>
            </a:r>
          </a:p>
        </p:txBody>
      </p:sp>
      <p:sp>
        <p:nvSpPr>
          <p:cNvPr id="10" name="Content Placeholder 9"/>
          <p:cNvSpPr>
            <a:spLocks noGrp="1"/>
          </p:cNvSpPr>
          <p:nvPr>
            <p:ph sz="half" idx="1"/>
          </p:nvPr>
        </p:nvSpPr>
        <p:spPr>
          <a:xfrm>
            <a:off x="1237880" y="1128499"/>
            <a:ext cx="7372720" cy="3394472"/>
          </a:xfrm>
        </p:spPr>
        <p:txBody>
          <a:bodyPr>
            <a:noAutofit/>
          </a:bodyPr>
          <a:lstStyle/>
          <a:p>
            <a:r>
              <a:rPr lang="en-US" sz="2400" dirty="0"/>
              <a:t>New HIV diagnoses in Native American population increased 22% between 2015 to 2019 (31% in Native American men with male sex partners) </a:t>
            </a:r>
          </a:p>
          <a:p>
            <a:endParaRPr lang="en-US" sz="750" dirty="0"/>
          </a:p>
          <a:p>
            <a:r>
              <a:rPr lang="en-US" sz="2400" dirty="0"/>
              <a:t>From 2010 to 2016, HIV diagnoses increased 6% among Latinx  </a:t>
            </a:r>
          </a:p>
          <a:p>
            <a:endParaRPr lang="en-US" sz="750" dirty="0"/>
          </a:p>
          <a:p>
            <a:r>
              <a:rPr lang="en-US" sz="2400" dirty="0"/>
              <a:t>The most affected subpopulation is African American/Black gay and bisexual men</a:t>
            </a:r>
          </a:p>
        </p:txBody>
      </p:sp>
      <p:sp>
        <p:nvSpPr>
          <p:cNvPr id="5" name="TextBox 4"/>
          <p:cNvSpPr txBox="1"/>
          <p:nvPr/>
        </p:nvSpPr>
        <p:spPr>
          <a:xfrm>
            <a:off x="2274570" y="4674870"/>
            <a:ext cx="4709160" cy="230832"/>
          </a:xfrm>
          <a:prstGeom prst="rect">
            <a:avLst/>
          </a:prstGeom>
          <a:noFill/>
        </p:spPr>
        <p:txBody>
          <a:bodyPr wrap="square" rtlCol="0">
            <a:spAutoFit/>
          </a:bodyPr>
          <a:lstStyle/>
          <a:p>
            <a:pPr algn="ctr"/>
            <a:r>
              <a:rPr lang="en-US" sz="900" dirty="0"/>
              <a:t>https://www.cdc.gov/hiv/statistics/overview/ataglance.html</a:t>
            </a:r>
          </a:p>
        </p:txBody>
      </p:sp>
      <p:sp>
        <p:nvSpPr>
          <p:cNvPr id="12" name="Up Arrow 11"/>
          <p:cNvSpPr/>
          <p:nvPr/>
        </p:nvSpPr>
        <p:spPr>
          <a:xfrm>
            <a:off x="228600" y="1512342"/>
            <a:ext cx="1009280" cy="2118815"/>
          </a:xfrm>
          <a:prstGeom prst="up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4F3EEBD5-88CB-4DE5-B77E-94DBFEB89CF0}"/>
              </a:ext>
            </a:extLst>
          </p:cNvPr>
          <p:cNvSpPr txBox="1"/>
          <p:nvPr/>
        </p:nvSpPr>
        <p:spPr>
          <a:xfrm>
            <a:off x="1981200" y="4705350"/>
            <a:ext cx="5497830" cy="461665"/>
          </a:xfrm>
          <a:prstGeom prst="rect">
            <a:avLst/>
          </a:prstGeom>
          <a:noFill/>
        </p:spPr>
        <p:txBody>
          <a:bodyPr wrap="square" rtlCol="0">
            <a:spAutoFit/>
          </a:bodyPr>
          <a:lstStyle/>
          <a:p>
            <a:pPr algn="ctr"/>
            <a:r>
              <a:rPr lang="en-US" sz="1200" dirty="0">
                <a:solidFill>
                  <a:schemeClr val="bg1"/>
                </a:solidFill>
              </a:rPr>
              <a:t>MSM=men who have sex with men</a:t>
            </a:r>
          </a:p>
          <a:p>
            <a:pPr algn="ctr"/>
            <a:r>
              <a:rPr lang="en-US" sz="1200" dirty="0">
                <a:solidFill>
                  <a:schemeClr val="bg1"/>
                </a:solidFill>
              </a:rPr>
              <a:t>https://www.cdc.gov/hiv/statistics/overview/ataglance.html</a:t>
            </a:r>
          </a:p>
        </p:txBody>
      </p:sp>
    </p:spTree>
    <p:extLst>
      <p:ext uri="{BB962C8B-B14F-4D97-AF65-F5344CB8AC3E}">
        <p14:creationId xmlns:p14="http://schemas.microsoft.com/office/powerpoint/2010/main" val="383933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9100"/>
            <a:ext cx="5105399" cy="857250"/>
          </a:xfrm>
        </p:spPr>
        <p:txBody>
          <a:bodyPr/>
          <a:lstStyle/>
          <a:p>
            <a:r>
              <a:rPr lang="en-US" b="1" dirty="0"/>
              <a:t>Not all People with HIV know their status</a:t>
            </a:r>
          </a:p>
        </p:txBody>
      </p:sp>
      <p:graphicFrame>
        <p:nvGraphicFramePr>
          <p:cNvPr id="10" name="Content Placeholder 9">
            <a:extLst>
              <a:ext uri="{FF2B5EF4-FFF2-40B4-BE49-F238E27FC236}">
                <a16:creationId xmlns:a16="http://schemas.microsoft.com/office/drawing/2014/main" id="{3671B543-FA24-4030-86E8-96E00312086E}"/>
              </a:ext>
            </a:extLst>
          </p:cNvPr>
          <p:cNvGraphicFramePr>
            <a:graphicFrameLocks noGrp="1"/>
          </p:cNvGraphicFramePr>
          <p:nvPr>
            <p:ph sz="half" idx="1"/>
            <p:extLst>
              <p:ext uri="{D42A27DB-BD31-4B8C-83A1-F6EECF244321}">
                <p14:modId xmlns:p14="http://schemas.microsoft.com/office/powerpoint/2010/main" val="2223204483"/>
              </p:ext>
            </p:extLst>
          </p:nvPr>
        </p:nvGraphicFramePr>
        <p:xfrm>
          <a:off x="457200" y="1466785"/>
          <a:ext cx="3657600" cy="1257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5361094" y="1885950"/>
            <a:ext cx="3021278" cy="2730071"/>
          </a:xfrm>
          <a:prstGeom prst="rect">
            <a:avLst/>
          </a:prstGeom>
        </p:spPr>
      </p:pic>
      <p:pic>
        <p:nvPicPr>
          <p:cNvPr id="12" name="Picture 11">
            <a:extLst>
              <a:ext uri="{FF2B5EF4-FFF2-40B4-BE49-F238E27FC236}">
                <a16:creationId xmlns:a16="http://schemas.microsoft.com/office/drawing/2014/main" id="{FDFF5A1E-C446-457E-934A-CA233336378D}"/>
              </a:ext>
            </a:extLst>
          </p:cNvPr>
          <p:cNvPicPr>
            <a:picLocks noChangeAspect="1"/>
          </p:cNvPicPr>
          <p:nvPr/>
        </p:nvPicPr>
        <p:blipFill>
          <a:blip r:embed="rId9"/>
          <a:stretch>
            <a:fillRect/>
          </a:stretch>
        </p:blipFill>
        <p:spPr>
          <a:xfrm>
            <a:off x="5207332" y="107233"/>
            <a:ext cx="3657599" cy="1828800"/>
          </a:xfrm>
          <a:prstGeom prst="rect">
            <a:avLst/>
          </a:prstGeom>
        </p:spPr>
      </p:pic>
      <p:pic>
        <p:nvPicPr>
          <p:cNvPr id="13" name="Picture 12">
            <a:extLst>
              <a:ext uri="{FF2B5EF4-FFF2-40B4-BE49-F238E27FC236}">
                <a16:creationId xmlns:a16="http://schemas.microsoft.com/office/drawing/2014/main" id="{2FB5675C-80CB-481F-9FDC-BF1918AC95E4}"/>
              </a:ext>
            </a:extLst>
          </p:cNvPr>
          <p:cNvPicPr>
            <a:picLocks noChangeAspect="1"/>
          </p:cNvPicPr>
          <p:nvPr/>
        </p:nvPicPr>
        <p:blipFill rotWithShape="1">
          <a:blip r:embed="rId10"/>
          <a:srcRect t="52241" b="6598"/>
          <a:stretch/>
        </p:blipFill>
        <p:spPr>
          <a:xfrm>
            <a:off x="684811" y="2609785"/>
            <a:ext cx="3181350" cy="1257365"/>
          </a:xfrm>
          <a:prstGeom prst="rect">
            <a:avLst/>
          </a:prstGeom>
          <a:ln w="15875">
            <a:solidFill>
              <a:schemeClr val="tx1"/>
            </a:solidFill>
          </a:ln>
        </p:spPr>
      </p:pic>
      <p:sp>
        <p:nvSpPr>
          <p:cNvPr id="14" name="TextBox 13">
            <a:extLst>
              <a:ext uri="{FF2B5EF4-FFF2-40B4-BE49-F238E27FC236}">
                <a16:creationId xmlns:a16="http://schemas.microsoft.com/office/drawing/2014/main" id="{27AFA6BC-2C86-4170-A192-4CE71200FBA8}"/>
              </a:ext>
            </a:extLst>
          </p:cNvPr>
          <p:cNvSpPr txBox="1"/>
          <p:nvPr/>
        </p:nvSpPr>
        <p:spPr>
          <a:xfrm>
            <a:off x="2362200" y="4616021"/>
            <a:ext cx="4800600" cy="307777"/>
          </a:xfrm>
          <a:prstGeom prst="rect">
            <a:avLst/>
          </a:prstGeom>
          <a:noFill/>
        </p:spPr>
        <p:txBody>
          <a:bodyPr wrap="square" rtlCol="0">
            <a:spAutoFit/>
          </a:bodyPr>
          <a:lstStyle/>
          <a:p>
            <a:pPr algn="ctr"/>
            <a:r>
              <a:rPr lang="en-US" sz="1400" dirty="0">
                <a:hlinkClick r:id="rId11"/>
              </a:rPr>
              <a:t>http://www.cdc.gov/hiv/statistics/overview/ataglance.html</a:t>
            </a:r>
            <a:endParaRPr lang="en-US" sz="1400" dirty="0"/>
          </a:p>
        </p:txBody>
      </p:sp>
    </p:spTree>
    <p:extLst>
      <p:ext uri="{BB962C8B-B14F-4D97-AF65-F5344CB8AC3E}">
        <p14:creationId xmlns:p14="http://schemas.microsoft.com/office/powerpoint/2010/main" val="528547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ECEB-E2A5-4486-8653-8FAFD01BDA67}"/>
              </a:ext>
            </a:extLst>
          </p:cNvPr>
          <p:cNvSpPr>
            <a:spLocks noGrp="1"/>
          </p:cNvSpPr>
          <p:nvPr>
            <p:ph type="title"/>
          </p:nvPr>
        </p:nvSpPr>
        <p:spPr>
          <a:xfrm>
            <a:off x="414215" y="116908"/>
            <a:ext cx="8315569" cy="857250"/>
          </a:xfrm>
        </p:spPr>
        <p:txBody>
          <a:bodyPr/>
          <a:lstStyle/>
          <a:p>
            <a:pPr algn="ctr"/>
            <a:r>
              <a:rPr lang="en-US" sz="3600" dirty="0"/>
              <a:t>Undiagnosed HIV (2019)</a:t>
            </a:r>
          </a:p>
        </p:txBody>
      </p:sp>
      <p:sp>
        <p:nvSpPr>
          <p:cNvPr id="4" name="Slide Number Placeholder 3">
            <a:extLst>
              <a:ext uri="{FF2B5EF4-FFF2-40B4-BE49-F238E27FC236}">
                <a16:creationId xmlns:a16="http://schemas.microsoft.com/office/drawing/2014/main" id="{E2405D37-6FC5-4628-B1EC-6C991E3A593A}"/>
              </a:ext>
            </a:extLst>
          </p:cNvPr>
          <p:cNvSpPr>
            <a:spLocks noGrp="1"/>
          </p:cNvSpPr>
          <p:nvPr>
            <p:ph type="sldNum" sz="quarter" idx="12"/>
          </p:nvPr>
        </p:nvSpPr>
        <p:spPr/>
        <p:txBody>
          <a:bodyPr/>
          <a:lstStyle/>
          <a:p>
            <a:fld id="{6E2D2B3B-882E-40F3-A32F-6DD516915044}" type="slidenum">
              <a:rPr lang="en-US" smtClean="0"/>
              <a:pPr/>
              <a:t>7</a:t>
            </a:fld>
            <a:endParaRPr lang="en-US" dirty="0"/>
          </a:p>
        </p:txBody>
      </p:sp>
      <p:pic>
        <p:nvPicPr>
          <p:cNvPr id="6" name="Picture 5">
            <a:extLst>
              <a:ext uri="{FF2B5EF4-FFF2-40B4-BE49-F238E27FC236}">
                <a16:creationId xmlns:a16="http://schemas.microsoft.com/office/drawing/2014/main" id="{E42DB010-6E89-4E35-8236-3DFE3D63E31C}"/>
              </a:ext>
            </a:extLst>
          </p:cNvPr>
          <p:cNvPicPr>
            <a:picLocks noChangeAspect="1"/>
          </p:cNvPicPr>
          <p:nvPr/>
        </p:nvPicPr>
        <p:blipFill>
          <a:blip r:embed="rId3"/>
          <a:stretch>
            <a:fillRect/>
          </a:stretch>
        </p:blipFill>
        <p:spPr>
          <a:xfrm>
            <a:off x="2057351" y="838272"/>
            <a:ext cx="6858049" cy="3857653"/>
          </a:xfrm>
          <a:prstGeom prst="rect">
            <a:avLst/>
          </a:prstGeom>
        </p:spPr>
      </p:pic>
      <p:sp>
        <p:nvSpPr>
          <p:cNvPr id="7" name="Footer Placeholder 4">
            <a:extLst>
              <a:ext uri="{FF2B5EF4-FFF2-40B4-BE49-F238E27FC236}">
                <a16:creationId xmlns:a16="http://schemas.microsoft.com/office/drawing/2014/main" id="{6C3D18DB-3A94-477E-AF85-D22B63663597}"/>
              </a:ext>
            </a:extLst>
          </p:cNvPr>
          <p:cNvSpPr>
            <a:spLocks noGrp="1"/>
          </p:cNvSpPr>
          <p:nvPr>
            <p:ph type="ftr" sz="quarter" idx="3"/>
          </p:nvPr>
        </p:nvSpPr>
        <p:spPr>
          <a:xfrm>
            <a:off x="1576302" y="4750934"/>
            <a:ext cx="6805698" cy="274320"/>
          </a:xfrm>
        </p:spPr>
        <p:txBody>
          <a:bodyPr/>
          <a:lstStyle/>
          <a:p>
            <a:r>
              <a:rPr lang="en-US" dirty="0"/>
              <a:t>CDC. Estimated HIV incidence and prevalence in the United States 2015-2019. HIV Surveillance Supplemental Report 2021</a:t>
            </a:r>
          </a:p>
        </p:txBody>
      </p:sp>
      <p:sp>
        <p:nvSpPr>
          <p:cNvPr id="5" name="Rectangle 4">
            <a:extLst>
              <a:ext uri="{FF2B5EF4-FFF2-40B4-BE49-F238E27FC236}">
                <a16:creationId xmlns:a16="http://schemas.microsoft.com/office/drawing/2014/main" id="{D2863F03-D334-47C8-A4A4-BAEE7C992300}"/>
              </a:ext>
            </a:extLst>
          </p:cNvPr>
          <p:cNvSpPr/>
          <p:nvPr/>
        </p:nvSpPr>
        <p:spPr>
          <a:xfrm>
            <a:off x="228600" y="1576447"/>
            <a:ext cx="2514600" cy="1833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751CBAA-C657-4EA3-AACF-DA412884EB69}"/>
              </a:ext>
            </a:extLst>
          </p:cNvPr>
          <p:cNvSpPr txBox="1"/>
          <p:nvPr/>
        </p:nvSpPr>
        <p:spPr>
          <a:xfrm>
            <a:off x="228600" y="1579424"/>
            <a:ext cx="2514600" cy="1754326"/>
          </a:xfrm>
          <a:prstGeom prst="rect">
            <a:avLst/>
          </a:prstGeom>
          <a:noFill/>
        </p:spPr>
        <p:txBody>
          <a:bodyPr wrap="square" rtlCol="0">
            <a:spAutoFit/>
          </a:bodyPr>
          <a:lstStyle/>
          <a:p>
            <a:r>
              <a:rPr lang="en-US" sz="2000" b="1" dirty="0">
                <a:solidFill>
                  <a:schemeClr val="bg1"/>
                </a:solidFill>
              </a:rPr>
              <a:t>In U.S., 13% don’t know their status</a:t>
            </a:r>
          </a:p>
          <a:p>
            <a:endParaRPr lang="en-US" sz="800" b="1" dirty="0">
              <a:solidFill>
                <a:schemeClr val="bg1"/>
              </a:solidFill>
            </a:endParaRPr>
          </a:p>
          <a:p>
            <a:r>
              <a:rPr lang="en-US" sz="2000" b="1" dirty="0">
                <a:solidFill>
                  <a:schemeClr val="bg1"/>
                </a:solidFill>
              </a:rPr>
              <a:t>In Texas, 17% don’t know their status</a:t>
            </a:r>
          </a:p>
        </p:txBody>
      </p:sp>
    </p:spTree>
    <p:extLst>
      <p:ext uri="{BB962C8B-B14F-4D97-AF65-F5344CB8AC3E}">
        <p14:creationId xmlns:p14="http://schemas.microsoft.com/office/powerpoint/2010/main" val="364905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50A489-0AEA-4CF9-B163-C08605FF578E}"/>
              </a:ext>
            </a:extLst>
          </p:cNvPr>
          <p:cNvSpPr>
            <a:spLocks noGrp="1"/>
          </p:cNvSpPr>
          <p:nvPr>
            <p:ph type="title"/>
          </p:nvPr>
        </p:nvSpPr>
        <p:spPr/>
        <p:txBody>
          <a:bodyPr/>
          <a:lstStyle/>
          <a:p>
            <a:pPr algn="ctr"/>
            <a:r>
              <a:rPr lang="en-US" sz="3200" dirty="0"/>
              <a:t>Late-stage diagnosis is associated with more morbidity and potential increased transmission</a:t>
            </a:r>
          </a:p>
        </p:txBody>
      </p:sp>
      <p:sp>
        <p:nvSpPr>
          <p:cNvPr id="3" name="Text Placeholder 2">
            <a:extLst>
              <a:ext uri="{FF2B5EF4-FFF2-40B4-BE49-F238E27FC236}">
                <a16:creationId xmlns:a16="http://schemas.microsoft.com/office/drawing/2014/main" id="{8572340C-C8EB-48F2-BDA6-B232F67F3627}"/>
              </a:ext>
            </a:extLst>
          </p:cNvPr>
          <p:cNvSpPr>
            <a:spLocks noGrp="1"/>
          </p:cNvSpPr>
          <p:nvPr>
            <p:ph type="body" idx="1"/>
          </p:nvPr>
        </p:nvSpPr>
        <p:spPr>
          <a:xfrm>
            <a:off x="457199" y="1634728"/>
            <a:ext cx="4038599" cy="479822"/>
          </a:xfrm>
        </p:spPr>
        <p:txBody>
          <a:bodyPr/>
          <a:lstStyle/>
          <a:p>
            <a:r>
              <a:rPr lang="en-US" sz="2400" dirty="0"/>
              <a:t>Natural history of HIV: steady decline in CD4 count</a:t>
            </a:r>
          </a:p>
        </p:txBody>
      </p:sp>
      <p:pic>
        <p:nvPicPr>
          <p:cNvPr id="11" name="Content Placeholder 10" descr="Diagram&#10;&#10;Description automatically generated">
            <a:extLst>
              <a:ext uri="{FF2B5EF4-FFF2-40B4-BE49-F238E27FC236}">
                <a16:creationId xmlns:a16="http://schemas.microsoft.com/office/drawing/2014/main" id="{6A41D7B0-1F7D-4826-AD87-7F5A294F185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1681"/>
          <a:stretch/>
        </p:blipFill>
        <p:spPr>
          <a:xfrm>
            <a:off x="275568" y="2137517"/>
            <a:ext cx="4456640" cy="2415433"/>
          </a:xfrm>
        </p:spPr>
      </p:pic>
      <p:sp>
        <p:nvSpPr>
          <p:cNvPr id="4" name="Text Placeholder 3">
            <a:extLst>
              <a:ext uri="{FF2B5EF4-FFF2-40B4-BE49-F238E27FC236}">
                <a16:creationId xmlns:a16="http://schemas.microsoft.com/office/drawing/2014/main" id="{4EE00C58-4B63-4858-BC3D-E75FFF7CD200}"/>
              </a:ext>
            </a:extLst>
          </p:cNvPr>
          <p:cNvSpPr>
            <a:spLocks noGrp="1"/>
          </p:cNvSpPr>
          <p:nvPr>
            <p:ph type="body" sz="quarter" idx="3"/>
          </p:nvPr>
        </p:nvSpPr>
        <p:spPr/>
        <p:txBody>
          <a:bodyPr/>
          <a:lstStyle/>
          <a:p>
            <a:r>
              <a:rPr lang="en-US" sz="2400" dirty="0"/>
              <a:t>Late-stage diagnosis (2017)</a:t>
            </a:r>
          </a:p>
        </p:txBody>
      </p:sp>
      <p:sp>
        <p:nvSpPr>
          <p:cNvPr id="7" name="Slide Number Placeholder 6">
            <a:extLst>
              <a:ext uri="{FF2B5EF4-FFF2-40B4-BE49-F238E27FC236}">
                <a16:creationId xmlns:a16="http://schemas.microsoft.com/office/drawing/2014/main" id="{B1DBAF1F-CB09-4952-B358-AC86A76D6563}"/>
              </a:ext>
            </a:extLst>
          </p:cNvPr>
          <p:cNvSpPr>
            <a:spLocks noGrp="1"/>
          </p:cNvSpPr>
          <p:nvPr>
            <p:ph type="sldNum" sz="quarter" idx="12"/>
          </p:nvPr>
        </p:nvSpPr>
        <p:spPr/>
        <p:txBody>
          <a:bodyPr/>
          <a:lstStyle/>
          <a:p>
            <a:fld id="{9F49499B-0A11-F941-988B-5A98BBA90756}" type="slidenum">
              <a:rPr lang="en-US" smtClean="0">
                <a:solidFill>
                  <a:srgbClr val="FFFFFF"/>
                </a:solidFill>
              </a:rPr>
              <a:pPr/>
              <a:t>8</a:t>
            </a:fld>
            <a:endParaRPr lang="en-US" dirty="0">
              <a:solidFill>
                <a:srgbClr val="FFFFFF"/>
              </a:solidFill>
            </a:endParaRPr>
          </a:p>
        </p:txBody>
      </p:sp>
      <p:pic>
        <p:nvPicPr>
          <p:cNvPr id="9" name="Content Placeholder 5">
            <a:extLst>
              <a:ext uri="{FF2B5EF4-FFF2-40B4-BE49-F238E27FC236}">
                <a16:creationId xmlns:a16="http://schemas.microsoft.com/office/drawing/2014/main" id="{7B120E2C-870D-46A6-9BA8-187942EF46CB}"/>
              </a:ext>
            </a:extLst>
          </p:cNvPr>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l="6248" r="2360" b="3899"/>
          <a:stretch/>
        </p:blipFill>
        <p:spPr>
          <a:xfrm>
            <a:off x="4732338" y="1976568"/>
            <a:ext cx="4038600" cy="2328601"/>
          </a:xfrm>
          <a:prstGeom prst="rect">
            <a:avLst/>
          </a:prstGeom>
        </p:spPr>
      </p:pic>
      <p:sp>
        <p:nvSpPr>
          <p:cNvPr id="6" name="TextBox 5">
            <a:extLst>
              <a:ext uri="{FF2B5EF4-FFF2-40B4-BE49-F238E27FC236}">
                <a16:creationId xmlns:a16="http://schemas.microsoft.com/office/drawing/2014/main" id="{D5B7AD3B-635E-41E5-A003-E5176AA6F798}"/>
              </a:ext>
            </a:extLst>
          </p:cNvPr>
          <p:cNvSpPr txBox="1"/>
          <p:nvPr/>
        </p:nvSpPr>
        <p:spPr>
          <a:xfrm>
            <a:off x="1600200" y="4729412"/>
            <a:ext cx="6629400" cy="338554"/>
          </a:xfrm>
          <a:prstGeom prst="rect">
            <a:avLst/>
          </a:prstGeom>
          <a:noFill/>
        </p:spPr>
        <p:txBody>
          <a:bodyPr wrap="square" rtlCol="0">
            <a:spAutoFit/>
          </a:bodyPr>
          <a:lstStyle/>
          <a:p>
            <a:r>
              <a:rPr lang="en-US" sz="800" dirty="0">
                <a:solidFill>
                  <a:srgbClr val="FFFFFF"/>
                </a:solidFill>
                <a:latin typeface="Arial" panose="020B0604020202020204" pitchFamily="34" charset="0"/>
              </a:rPr>
              <a:t>Centers for Disease Control and Prevention. Monitoring selected national HIV prevention and care objectives by using HIV surveillance data—United States and 6 U.S. dependent areas, 2017. HIV Surveillance Supplemental Report. 2019;24(No. 3):1-74. Published June 2019</a:t>
            </a:r>
            <a:endParaRPr lang="en-US" sz="800" dirty="0"/>
          </a:p>
        </p:txBody>
      </p:sp>
    </p:spTree>
    <p:extLst>
      <p:ext uri="{BB962C8B-B14F-4D97-AF65-F5344CB8AC3E}">
        <p14:creationId xmlns:p14="http://schemas.microsoft.com/office/powerpoint/2010/main" val="113373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D9BA-3CE8-4B03-9571-5E7F73EE5703}"/>
              </a:ext>
            </a:extLst>
          </p:cNvPr>
          <p:cNvSpPr>
            <a:spLocks noGrp="1"/>
          </p:cNvSpPr>
          <p:nvPr>
            <p:ph type="title"/>
          </p:nvPr>
        </p:nvSpPr>
        <p:spPr/>
        <p:txBody>
          <a:bodyPr/>
          <a:lstStyle/>
          <a:p>
            <a:pPr algn="ctr"/>
            <a:r>
              <a:rPr lang="en-US" dirty="0"/>
              <a:t>HIV Treatment is Prevention</a:t>
            </a:r>
          </a:p>
        </p:txBody>
      </p:sp>
      <p:sp>
        <p:nvSpPr>
          <p:cNvPr id="4" name="Slide Number Placeholder 3">
            <a:extLst>
              <a:ext uri="{FF2B5EF4-FFF2-40B4-BE49-F238E27FC236}">
                <a16:creationId xmlns:a16="http://schemas.microsoft.com/office/drawing/2014/main" id="{FEA4003D-31AF-480A-ABEF-BD78608B0E7E}"/>
              </a:ext>
            </a:extLst>
          </p:cNvPr>
          <p:cNvSpPr>
            <a:spLocks noGrp="1"/>
          </p:cNvSpPr>
          <p:nvPr>
            <p:ph type="sldNum" sz="quarter" idx="12"/>
          </p:nvPr>
        </p:nvSpPr>
        <p:spPr/>
        <p:txBody>
          <a:bodyPr/>
          <a:lstStyle/>
          <a:p>
            <a:fld id="{6E2D2B3B-882E-40F3-A32F-6DD516915044}" type="slidenum">
              <a:rPr lang="en-US" smtClean="0"/>
              <a:pPr/>
              <a:t>9</a:t>
            </a:fld>
            <a:endParaRPr lang="en-US"/>
          </a:p>
        </p:txBody>
      </p:sp>
      <p:pic>
        <p:nvPicPr>
          <p:cNvPr id="5" name="Picture 4">
            <a:extLst>
              <a:ext uri="{FF2B5EF4-FFF2-40B4-BE49-F238E27FC236}">
                <a16:creationId xmlns:a16="http://schemas.microsoft.com/office/drawing/2014/main" id="{6D5BD5AB-4BA3-4D3F-A8B0-A2C2787AD5DA}"/>
              </a:ext>
            </a:extLst>
          </p:cNvPr>
          <p:cNvPicPr>
            <a:picLocks noChangeAspect="1"/>
          </p:cNvPicPr>
          <p:nvPr/>
        </p:nvPicPr>
        <p:blipFill>
          <a:blip r:embed="rId2"/>
          <a:stretch>
            <a:fillRect/>
          </a:stretch>
        </p:blipFill>
        <p:spPr>
          <a:xfrm>
            <a:off x="1315364" y="1247648"/>
            <a:ext cx="6513272" cy="3297344"/>
          </a:xfrm>
          <a:prstGeom prst="rect">
            <a:avLst/>
          </a:prstGeom>
        </p:spPr>
      </p:pic>
      <p:sp>
        <p:nvSpPr>
          <p:cNvPr id="6" name="TextBox 5">
            <a:extLst>
              <a:ext uri="{FF2B5EF4-FFF2-40B4-BE49-F238E27FC236}">
                <a16:creationId xmlns:a16="http://schemas.microsoft.com/office/drawing/2014/main" id="{5C4CBD68-25CF-4819-84A1-0ADD42D0BB0B}"/>
              </a:ext>
            </a:extLst>
          </p:cNvPr>
          <p:cNvSpPr txBox="1"/>
          <p:nvPr/>
        </p:nvSpPr>
        <p:spPr>
          <a:xfrm>
            <a:off x="1315364" y="4729412"/>
            <a:ext cx="7066636" cy="400110"/>
          </a:xfrm>
          <a:prstGeom prst="rect">
            <a:avLst/>
          </a:prstGeom>
          <a:noFill/>
        </p:spPr>
        <p:txBody>
          <a:bodyPr wrap="square" rtlCol="0">
            <a:spAutoFit/>
          </a:bodyPr>
          <a:lstStyle/>
          <a:p>
            <a:pPr algn="ctr"/>
            <a:r>
              <a:rPr lang="en-US" sz="1000" dirty="0">
                <a:solidFill>
                  <a:schemeClr val="bg1"/>
                </a:solidFill>
              </a:rPr>
              <a:t>Cohen, et al.  </a:t>
            </a:r>
            <a:r>
              <a:rPr lang="en-US" sz="1000" u="sng" dirty="0">
                <a:solidFill>
                  <a:schemeClr val="bg1"/>
                </a:solidFill>
              </a:rPr>
              <a:t>NEJM</a:t>
            </a:r>
            <a:r>
              <a:rPr lang="en-US" sz="1000" dirty="0">
                <a:solidFill>
                  <a:schemeClr val="bg1"/>
                </a:solidFill>
              </a:rPr>
              <a:t> 2011; 365: 493-505. </a:t>
            </a:r>
            <a:r>
              <a:rPr lang="en-US" sz="1000" dirty="0" err="1">
                <a:solidFill>
                  <a:schemeClr val="bg1"/>
                </a:solidFill>
              </a:rPr>
              <a:t>Skarbinski</a:t>
            </a:r>
            <a:r>
              <a:rPr lang="en-US" sz="1000" dirty="0">
                <a:solidFill>
                  <a:schemeClr val="bg1"/>
                </a:solidFill>
              </a:rPr>
              <a:t> J, et al.  </a:t>
            </a:r>
            <a:r>
              <a:rPr lang="en-US" sz="1000" u="sng" dirty="0">
                <a:solidFill>
                  <a:schemeClr val="bg1"/>
                </a:solidFill>
              </a:rPr>
              <a:t>JAMA Intern Med</a:t>
            </a:r>
            <a:r>
              <a:rPr lang="en-US" sz="1000" dirty="0">
                <a:solidFill>
                  <a:schemeClr val="bg1"/>
                </a:solidFill>
              </a:rPr>
              <a:t> 2015;175:588-96.</a:t>
            </a:r>
          </a:p>
          <a:p>
            <a:pPr algn="ctr"/>
            <a:r>
              <a:rPr lang="en-US" sz="1000" dirty="0" err="1">
                <a:solidFill>
                  <a:schemeClr val="bg1"/>
                </a:solidFill>
              </a:rPr>
              <a:t>Bavinton</a:t>
            </a:r>
            <a:r>
              <a:rPr lang="en-US" sz="1000" dirty="0">
                <a:solidFill>
                  <a:schemeClr val="bg1"/>
                </a:solidFill>
              </a:rPr>
              <a:t> BR, et al. </a:t>
            </a:r>
            <a:r>
              <a:rPr lang="en-US" sz="1000" u="sng" dirty="0">
                <a:solidFill>
                  <a:schemeClr val="bg1"/>
                </a:solidFill>
              </a:rPr>
              <a:t>Lancet HIV</a:t>
            </a:r>
            <a:r>
              <a:rPr lang="en-US" sz="1000" dirty="0">
                <a:solidFill>
                  <a:schemeClr val="bg1"/>
                </a:solidFill>
              </a:rPr>
              <a:t>. 2018. IAS 2018 Conferencehttp://programme.aids2018.org/Abstract/Abstract/13470</a:t>
            </a:r>
          </a:p>
        </p:txBody>
      </p:sp>
    </p:spTree>
    <p:extLst>
      <p:ext uri="{BB962C8B-B14F-4D97-AF65-F5344CB8AC3E}">
        <p14:creationId xmlns:p14="http://schemas.microsoft.com/office/powerpoint/2010/main" val="222906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3173</TotalTime>
  <Words>5137</Words>
  <Application>Microsoft Macintosh PowerPoint</Application>
  <PresentationFormat>On-screen Show (16:9)</PresentationFormat>
  <Paragraphs>436</Paragraphs>
  <Slides>30</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Gill Sans MT</vt:lpstr>
      <vt:lpstr>Helvetica</vt:lpstr>
      <vt:lpstr>ITC Avant Garde Std Bk</vt:lpstr>
      <vt:lpstr>Times New Roman</vt:lpstr>
      <vt:lpstr>Wingdings</vt:lpstr>
      <vt:lpstr>Wingdings 2</vt:lpstr>
      <vt:lpstr>AETC-BLANK-MASTER</vt:lpstr>
      <vt:lpstr>HIV Screening &amp; Linkage</vt:lpstr>
      <vt:lpstr>Conflict of Interest Disclosure Statement</vt:lpstr>
      <vt:lpstr>Learning Objectives</vt:lpstr>
      <vt:lpstr>There have been improvements in reduction of new HIV diagnoses…</vt:lpstr>
      <vt:lpstr>… But  Disparities Still Exist</vt:lpstr>
      <vt:lpstr>Not all People with HIV know their status</vt:lpstr>
      <vt:lpstr>Undiagnosed HIV (2019)</vt:lpstr>
      <vt:lpstr>Late-stage diagnosis is associated with more morbidity and potential increased transmission</vt:lpstr>
      <vt:lpstr>HIV Treatment is Prevention</vt:lpstr>
      <vt:lpstr>HIV Screening Guidelines</vt:lpstr>
      <vt:lpstr>Status Neutral HIV Screening &amp; Linkage to Care</vt:lpstr>
      <vt:lpstr>HIV Transmission Risk</vt:lpstr>
      <vt:lpstr>HIV Transmission Risk</vt:lpstr>
      <vt:lpstr>HIV Transmission Risk</vt:lpstr>
      <vt:lpstr>HIV Treatment in Birthing Parent  Prevents Vertical Transmission</vt:lpstr>
      <vt:lpstr>HIV Testing</vt:lpstr>
      <vt:lpstr>HIV Screening</vt:lpstr>
      <vt:lpstr>HIV Screening Tests</vt:lpstr>
      <vt:lpstr>HIV Screening Tests</vt:lpstr>
      <vt:lpstr>HIV Screening Tests</vt:lpstr>
      <vt:lpstr>Acute Retroviral Syndrome</vt:lpstr>
      <vt:lpstr>PowerPoint Presentation</vt:lpstr>
      <vt:lpstr>PEP vs PrEP</vt:lpstr>
      <vt:lpstr>PrEP Coverage</vt:lpstr>
      <vt:lpstr>PowerPoint Presentation</vt:lpstr>
      <vt:lpstr>Need for PrEP to reach more people at risk</vt:lpstr>
      <vt:lpstr>HIV Clinical Assessment</vt:lpstr>
      <vt:lpstr>HIV Clinical Assessment</vt:lpstr>
      <vt:lpstr>When to Start HIV Treatment</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Adjusting During COVID-19: MPower and TEEN’MPower</dc:title>
  <dc:creator>Fox, Terra</dc:creator>
  <cp:lastModifiedBy>Judith Collins</cp:lastModifiedBy>
  <cp:revision>31</cp:revision>
  <dcterms:created xsi:type="dcterms:W3CDTF">2021-01-22T21:52:57Z</dcterms:created>
  <dcterms:modified xsi:type="dcterms:W3CDTF">2022-02-10T19:44:34Z</dcterms:modified>
</cp:coreProperties>
</file>