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 id="2147483688" r:id="rId3"/>
    <p:sldMasterId id="2147483693" r:id="rId4"/>
    <p:sldMasterId id="2147483704" r:id="rId5"/>
    <p:sldMasterId id="2147483710" r:id="rId6"/>
    <p:sldMasterId id="2147483717" r:id="rId7"/>
  </p:sldMasterIdLst>
  <p:notesMasterIdLst>
    <p:notesMasterId r:id="rId26"/>
  </p:notesMasterIdLst>
  <p:handoutMasterIdLst>
    <p:handoutMasterId r:id="rId27"/>
  </p:handoutMasterIdLst>
  <p:sldIdLst>
    <p:sldId id="497" r:id="rId8"/>
    <p:sldId id="261" r:id="rId9"/>
    <p:sldId id="266" r:id="rId10"/>
    <p:sldId id="270" r:id="rId11"/>
    <p:sldId id="273" r:id="rId12"/>
    <p:sldId id="267" r:id="rId13"/>
    <p:sldId id="500" r:id="rId14"/>
    <p:sldId id="475" r:id="rId15"/>
    <p:sldId id="278" r:id="rId16"/>
    <p:sldId id="478" r:id="rId17"/>
    <p:sldId id="487" r:id="rId18"/>
    <p:sldId id="485" r:id="rId19"/>
    <p:sldId id="486" r:id="rId20"/>
    <p:sldId id="501" r:id="rId21"/>
    <p:sldId id="484" r:id="rId22"/>
    <p:sldId id="494" r:id="rId23"/>
    <p:sldId id="489" r:id="rId24"/>
    <p:sldId id="49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0FF"/>
    <a:srgbClr val="DEE0FF"/>
    <a:srgbClr val="C2AAFF"/>
    <a:srgbClr val="9C72FF"/>
    <a:srgbClr val="B1EAF2"/>
    <a:srgbClr val="E5F1F2"/>
    <a:srgbClr val="008C99"/>
    <a:srgbClr val="00BBCF"/>
    <a:srgbClr val="50A5AB"/>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77" autoAdjust="0"/>
    <p:restoredTop sz="84762" autoAdjust="0"/>
  </p:normalViewPr>
  <p:slideViewPr>
    <p:cSldViewPr snapToGrid="0">
      <p:cViewPr varScale="1">
        <p:scale>
          <a:sx n="107" d="100"/>
          <a:sy n="107" d="100"/>
        </p:scale>
        <p:origin x="2232" y="17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3173985869261673E-2"/>
          <c:y val="5.0161832691908957E-2"/>
          <c:w val="0.86749883470572775"/>
          <c:h val="0.77501091694153634"/>
        </c:manualLayout>
      </c:layout>
      <c:barChart>
        <c:barDir val="col"/>
        <c:grouping val="clustered"/>
        <c:varyColors val="0"/>
        <c:ser>
          <c:idx val="0"/>
          <c:order val="0"/>
          <c:tx>
            <c:strRef>
              <c:f>Sheet1!$B$1</c:f>
              <c:strCache>
                <c:ptCount val="1"/>
                <c:pt idx="0">
                  <c:v># of Patients</c:v>
                </c:pt>
              </c:strCache>
            </c:strRef>
          </c:tx>
          <c:spPr>
            <a:solidFill>
              <a:srgbClr val="008C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TST Placed</c:v>
                </c:pt>
                <c:pt idx="1">
                  <c:v>TST Read</c:v>
                </c:pt>
                <c:pt idx="2">
                  <c:v>TST Positive/TB Contact</c:v>
                </c:pt>
                <c:pt idx="3">
                  <c:v>Initiated Tx</c:v>
                </c:pt>
                <c:pt idx="4">
                  <c:v>Completed Tx</c:v>
                </c:pt>
              </c:strCache>
            </c:strRef>
          </c:cat>
          <c:val>
            <c:numRef>
              <c:f>Sheet1!$B$2:$B$6</c:f>
              <c:numCache>
                <c:formatCode>General</c:formatCode>
                <c:ptCount val="5"/>
                <c:pt idx="0">
                  <c:v>853</c:v>
                </c:pt>
                <c:pt idx="1">
                  <c:v>846</c:v>
                </c:pt>
                <c:pt idx="2">
                  <c:v>181</c:v>
                </c:pt>
                <c:pt idx="3">
                  <c:v>122</c:v>
                </c:pt>
                <c:pt idx="4">
                  <c:v>70</c:v>
                </c:pt>
              </c:numCache>
            </c:numRef>
          </c:val>
          <c:extLst>
            <c:ext xmlns:c16="http://schemas.microsoft.com/office/drawing/2014/chart" uri="{C3380CC4-5D6E-409C-BE32-E72D297353CC}">
              <c16:uniqueId val="{00000000-C228-EE49-A602-B12631A06D0E}"/>
            </c:ext>
          </c:extLst>
        </c:ser>
        <c:dLbls>
          <c:showLegendKey val="0"/>
          <c:showVal val="0"/>
          <c:showCatName val="0"/>
          <c:showSerName val="0"/>
          <c:showPercent val="0"/>
          <c:showBubbleSize val="0"/>
        </c:dLbls>
        <c:gapWidth val="150"/>
        <c:axId val="-2113984120"/>
        <c:axId val="-2128511416"/>
      </c:barChart>
      <c:catAx>
        <c:axId val="-2113984120"/>
        <c:scaling>
          <c:orientation val="minMax"/>
        </c:scaling>
        <c:delete val="0"/>
        <c:axPos val="b"/>
        <c:numFmt formatCode="General" sourceLinked="0"/>
        <c:majorTickMark val="out"/>
        <c:minorTickMark val="none"/>
        <c:tickLblPos val="nextTo"/>
        <c:txPr>
          <a:bodyPr/>
          <a:lstStyle/>
          <a:p>
            <a:pPr>
              <a:defRPr sz="1600"/>
            </a:pPr>
            <a:endParaRPr lang="en-US"/>
          </a:p>
        </c:txPr>
        <c:crossAx val="-2128511416"/>
        <c:crosses val="autoZero"/>
        <c:auto val="1"/>
        <c:lblAlgn val="ctr"/>
        <c:lblOffset val="100"/>
        <c:noMultiLvlLbl val="0"/>
      </c:catAx>
      <c:valAx>
        <c:axId val="-2128511416"/>
        <c:scaling>
          <c:orientation val="minMax"/>
        </c:scaling>
        <c:delete val="0"/>
        <c:axPos val="l"/>
        <c:majorGridlines>
          <c:spPr>
            <a:ln>
              <a:noFill/>
            </a:ln>
          </c:spPr>
        </c:majorGridlines>
        <c:numFmt formatCode="General" sourceLinked="1"/>
        <c:majorTickMark val="out"/>
        <c:minorTickMark val="none"/>
        <c:tickLblPos val="nextTo"/>
        <c:crossAx val="-2113984120"/>
        <c:crossesAt val="1"/>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0.68747</cdr:x>
      <cdr:y>0.13613</cdr:y>
    </cdr:from>
    <cdr:to>
      <cdr:x>1</cdr:x>
      <cdr:y>0.37192</cdr:y>
    </cdr:to>
    <cdr:sp macro="" textlink="">
      <cdr:nvSpPr>
        <cdr:cNvPr id="2" name="Text Box 6"/>
        <cdr:cNvSpPr txBox="1">
          <a:spLocks xmlns:a="http://schemas.openxmlformats.org/drawingml/2006/main" noChangeArrowheads="1"/>
        </cdr:cNvSpPr>
      </cdr:nvSpPr>
      <cdr:spPr bwMode="auto">
        <a:xfrm xmlns:a="http://schemas.openxmlformats.org/drawingml/2006/main">
          <a:off x="6034087" y="550862"/>
          <a:ext cx="2743200" cy="9541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800" dirty="0">
              <a:solidFill>
                <a:srgbClr val="C00000"/>
              </a:solidFill>
              <a:latin typeface="+mn-lt"/>
            </a:rPr>
            <a:t>Completed LTBI </a:t>
          </a:r>
        </a:p>
        <a:p xmlns:a="http://schemas.openxmlformats.org/drawingml/2006/main">
          <a:r>
            <a:rPr lang="en-US" sz="2800" dirty="0">
              <a:solidFill>
                <a:srgbClr val="C00000"/>
              </a:solidFill>
              <a:latin typeface="+mn-lt"/>
            </a:rPr>
            <a:t>Treatment = 57%</a:t>
          </a:r>
        </a:p>
      </cdr:txBody>
    </cdr:sp>
  </cdr:relSizeAnchor>
  <cdr:relSizeAnchor xmlns:cdr="http://schemas.openxmlformats.org/drawingml/2006/chartDrawing">
    <cdr:from>
      <cdr:x>0.6701</cdr:x>
      <cdr:y>0.36712</cdr:y>
    </cdr:from>
    <cdr:to>
      <cdr:x>1</cdr:x>
      <cdr:y>0.68016</cdr:y>
    </cdr:to>
    <cdr:sp macro="" textlink="">
      <cdr:nvSpPr>
        <cdr:cNvPr id="3" name="TextBox 2">
          <a:extLst xmlns:a="http://schemas.openxmlformats.org/drawingml/2006/main">
            <a:ext uri="{FF2B5EF4-FFF2-40B4-BE49-F238E27FC236}">
              <a16:creationId xmlns:a16="http://schemas.microsoft.com/office/drawing/2014/main" id="{FF674D0B-88B3-F940-AA9C-1397D9570979}"/>
            </a:ext>
          </a:extLst>
        </cdr:cNvPr>
        <cdr:cNvSpPr txBox="1"/>
      </cdr:nvSpPr>
      <cdr:spPr>
        <a:xfrm xmlns:a="http://schemas.openxmlformats.org/drawingml/2006/main">
          <a:off x="5881687" y="1485582"/>
          <a:ext cx="2895600" cy="12667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0070C0"/>
              </a:solidFill>
            </a:rPr>
            <a:t>Rifamycin-based regimens have shorter treatment durations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4/7/22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4/7/22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Version_ 03 2022</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426683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3247903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err="1"/>
              <a:t>ppd</a:t>
            </a:r>
            <a:r>
              <a:rPr lang="en-US" dirty="0"/>
              <a:t>=purified protein derivative skin test for prior tuberculosis infection</a:t>
            </a:r>
          </a:p>
          <a:p>
            <a:r>
              <a:rPr lang="en-US" dirty="0"/>
              <a:t>RCT=randomized controlled trials</a:t>
            </a:r>
          </a:p>
          <a:p>
            <a:r>
              <a:rPr lang="en-US" dirty="0"/>
              <a:t>ARR =absolute risk reduction</a:t>
            </a:r>
          </a:p>
          <a:p>
            <a:r>
              <a:rPr lang="en-US" dirty="0"/>
              <a:t>RR=relative risk</a:t>
            </a:r>
          </a:p>
        </p:txBody>
      </p:sp>
      <p:sp>
        <p:nvSpPr>
          <p:cNvPr id="4" name="Slide Number Placeholder 3"/>
          <p:cNvSpPr>
            <a:spLocks noGrp="1"/>
          </p:cNvSpPr>
          <p:nvPr>
            <p:ph type="sldNum" sz="quarter" idx="10"/>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347751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dirty="0"/>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3459626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1" dirty="0"/>
          </a:p>
        </p:txBody>
      </p:sp>
      <p:sp>
        <p:nvSpPr>
          <p:cNvPr id="4" name="Slide Number Placeholder 3"/>
          <p:cNvSpPr>
            <a:spLocks noGrp="1"/>
          </p:cNvSpPr>
          <p:nvPr>
            <p:ph type="sldNum" sz="quarter" idx="10"/>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3773770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14</a:t>
            </a:fld>
            <a:endParaRPr lang="en-US"/>
          </a:p>
        </p:txBody>
      </p:sp>
    </p:spTree>
    <p:extLst>
      <p:ext uri="{BB962C8B-B14F-4D97-AF65-F5344CB8AC3E}">
        <p14:creationId xmlns:p14="http://schemas.microsoft.com/office/powerpoint/2010/main" val="3615764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15</a:t>
            </a:fld>
            <a:endParaRPr lang="en-US"/>
          </a:p>
        </p:txBody>
      </p:sp>
    </p:spTree>
    <p:extLst>
      <p:ext uri="{BB962C8B-B14F-4D97-AF65-F5344CB8AC3E}">
        <p14:creationId xmlns:p14="http://schemas.microsoft.com/office/powerpoint/2010/main" val="241329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1098483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3HP=Isoniazid (INH) 900mg + Rifapentine 900mg weekly x 3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3HR=</a:t>
            </a:r>
            <a:r>
              <a:rPr lang="en-US" sz="1200" dirty="0"/>
              <a:t>Isoniazid 300mg + Rifampin 600mg </a:t>
            </a:r>
            <a:r>
              <a:rPr lang="en-US" sz="1200" dirty="0">
                <a:solidFill>
                  <a:schemeClr val="bg1"/>
                </a:solidFill>
              </a:rPr>
              <a:t>daily x 3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4R= Rifampin 600mg daily x 4mo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17</a:t>
            </a:fld>
            <a:endParaRPr lang="en-US"/>
          </a:p>
        </p:txBody>
      </p:sp>
    </p:spTree>
    <p:extLst>
      <p:ext uri="{BB962C8B-B14F-4D97-AF65-F5344CB8AC3E}">
        <p14:creationId xmlns:p14="http://schemas.microsoft.com/office/powerpoint/2010/main" val="2560921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18</a:t>
            </a:fld>
            <a:endParaRPr lang="en-US"/>
          </a:p>
        </p:txBody>
      </p:sp>
    </p:spTree>
    <p:extLst>
      <p:ext uri="{BB962C8B-B14F-4D97-AF65-F5344CB8AC3E}">
        <p14:creationId xmlns:p14="http://schemas.microsoft.com/office/powerpoint/2010/main" val="394529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165349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119612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1287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6</a:t>
            </a:fld>
            <a:endParaRPr lang="en-US"/>
          </a:p>
        </p:txBody>
      </p:sp>
    </p:spTree>
    <p:extLst>
      <p:ext uri="{BB962C8B-B14F-4D97-AF65-F5344CB8AC3E}">
        <p14:creationId xmlns:p14="http://schemas.microsoft.com/office/powerpoint/2010/main" val="99824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3077982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FC86C1-F81E-2D43-9FFF-3B84BA407EED}" type="slidenum">
              <a:rPr lang="en-US" smtClean="0"/>
              <a:t>8</a:t>
            </a:fld>
            <a:endParaRPr lang="en-US"/>
          </a:p>
        </p:txBody>
      </p:sp>
    </p:spTree>
    <p:extLst>
      <p:ext uri="{BB962C8B-B14F-4D97-AF65-F5344CB8AC3E}">
        <p14:creationId xmlns:p14="http://schemas.microsoft.com/office/powerpoint/2010/main" val="465192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dirty="0"/>
              <a:t>*All isoniazid-containing regimens should be supplemented with pyridoxine (vitamin B6)</a:t>
            </a:r>
          </a:p>
          <a:p>
            <a:r>
              <a:rPr lang="en-US" sz="1200" dirty="0"/>
              <a:t>**For patients virally-suppressed on efavirenz-, twice-daily </a:t>
            </a:r>
            <a:r>
              <a:rPr lang="en-US" sz="1200" dirty="0" err="1"/>
              <a:t>raltegravir</a:t>
            </a:r>
            <a:r>
              <a:rPr lang="en-US" sz="1200" dirty="0"/>
              <a:t>-, or once-daily dolutegravir-based regimen</a:t>
            </a:r>
          </a:p>
          <a:p>
            <a:r>
              <a:rPr lang="en-US" sz="1200" dirty="0"/>
              <a:t>†Must consider drug-drug interactions with antiretroviral regimen</a:t>
            </a:r>
          </a:p>
          <a:p>
            <a:r>
              <a:rPr lang="en-US" sz="1200" dirty="0"/>
              <a:t>‡Recommended in patients receiving efavirenz-based regimens</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114235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7.xml"/><Relationship Id="rId4" Type="http://schemas.openxmlformats.org/officeDocument/2006/relationships/image" Target="../media/image20.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2A7B29-6388-7B4B-BA40-9F118108F811}" type="datetimeFigureOut">
              <a:rPr lang="en-US" smtClean="0"/>
              <a:pPr/>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BC725-042F-4F4F-964C-FEF61872105A}"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02488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1330" y="142667"/>
            <a:ext cx="2574684" cy="860902"/>
          </a:xfrm>
          <a:prstGeom prst="rect">
            <a:avLst/>
          </a:prstGeom>
        </p:spPr>
      </p:pic>
      <p:pic>
        <p:nvPicPr>
          <p:cNvPr id="4" name="Picture 3">
            <a:extLst>
              <a:ext uri="{FF2B5EF4-FFF2-40B4-BE49-F238E27FC236}">
                <a16:creationId xmlns:a16="http://schemas.microsoft.com/office/drawing/2014/main" id="{90751D7E-01ED-5A45-812C-03A8E8C54A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894" y="91917"/>
            <a:ext cx="2427890" cy="636256"/>
          </a:xfrm>
          <a:prstGeom prst="rect">
            <a:avLst/>
          </a:prstGeom>
        </p:spPr>
      </p:pic>
    </p:spTree>
    <p:extLst>
      <p:ext uri="{BB962C8B-B14F-4D97-AF65-F5344CB8AC3E}">
        <p14:creationId xmlns:p14="http://schemas.microsoft.com/office/powerpoint/2010/main" val="97439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4.png"/><Relationship Id="rId4" Type="http://schemas.openxmlformats.org/officeDocument/2006/relationships/slideLayout" Target="../slideLayouts/slideLayout21.xml"/><Relationship Id="rId9"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1.xml"/><Relationship Id="rId7" Type="http://schemas.openxmlformats.org/officeDocument/2006/relationships/image" Target="../media/image1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6.xml"/><Relationship Id="rId7" Type="http://schemas.openxmlformats.org/officeDocument/2006/relationships/image" Target="../media/image1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5.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41.xml"/><Relationship Id="rId7"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6.png"/><Relationship Id="rId4" Type="http://schemas.openxmlformats.org/officeDocument/2006/relationships/slideLayout" Target="../slideLayouts/slideLayout48.xml"/><Relationship Id="rId9"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grpSp>
        <p:nvGrpSpPr>
          <p:cNvPr id="11" name="Group 10"/>
          <p:cNvGrpSpPr/>
          <p:nvPr userDrawn="1"/>
        </p:nvGrpSpPr>
        <p:grpSpPr>
          <a:xfrm>
            <a:off x="0" y="6504700"/>
            <a:ext cx="1076585" cy="294212"/>
            <a:chOff x="-1274035" y="420659"/>
            <a:chExt cx="7972628" cy="2178777"/>
          </a:xfrm>
        </p:grpSpPr>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74035" y="420659"/>
              <a:ext cx="5483424" cy="2178777"/>
            </a:xfrm>
            <a:prstGeom prst="rect">
              <a:avLst/>
            </a:prstGeom>
          </p:spPr>
        </p:pic>
        <p:pic>
          <p:nvPicPr>
            <p:cNvPr id="14" name="Picture 1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209389" y="709946"/>
              <a:ext cx="2489204" cy="1600203"/>
            </a:xfrm>
            <a:prstGeom prst="rect">
              <a:avLst/>
            </a:prstGeom>
          </p:spPr>
        </p:pic>
      </p:grpSp>
      <p:pic>
        <p:nvPicPr>
          <p:cNvPr id="9" name="Picture 8"/>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065231" y="6493411"/>
            <a:ext cx="1044902" cy="355896"/>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 id="2147483747" r:id="rId16"/>
    <p:sldLayoutId id="214748374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hiv-druginteractions.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teams/global-tuberculosis-programme/tb-reports/global-tuberculosis-report-2021.%20Accessed%20March%2014,202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cdc.gov/tb/statistics/reports/2020/table11.htm"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clinicalinfo.hiv.gov/en/guidelines/adult-and-adolescent-opportunistic-infection/mycobacterium-tuberculosis-infection-and?view=ful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linicalinfo.hiv.gov/en/guidelines/adult-and-adolescent-opportunistic-infection/mycobacterium-tuberculosis-infection-and?view=full"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linicalinfo.hiv.gov/en/guidelines/adult-and-adolescent-opportunistic-infection/mycobacterium-tuberculosis-infection-and?view=ful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601249" y="1085757"/>
            <a:ext cx="6982082"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lvl="0">
              <a:lnSpc>
                <a:spcPct val="100000"/>
              </a:lnSpc>
              <a:spcBef>
                <a:spcPts val="0"/>
              </a:spcBef>
              <a:defRPr/>
            </a:pPr>
            <a:r>
              <a:rPr lang="en-US" dirty="0">
                <a:solidFill>
                  <a:srgbClr val="008C99"/>
                </a:solidFill>
              </a:rPr>
              <a:t>HIV </a:t>
            </a:r>
            <a:r>
              <a:rPr lang="en-US" dirty="0" err="1">
                <a:solidFill>
                  <a:srgbClr val="008C99"/>
                </a:solidFill>
              </a:rPr>
              <a:t>TeleECHO</a:t>
            </a:r>
            <a:r>
              <a:rPr lang="en-US" dirty="0">
                <a:solidFill>
                  <a:srgbClr val="008C99"/>
                </a:solidFill>
              </a:rPr>
              <a:t> Clinic</a:t>
            </a:r>
          </a:p>
        </p:txBody>
      </p:sp>
      <p:sp>
        <p:nvSpPr>
          <p:cNvPr id="3" name="Text Placeholder 2"/>
          <p:cNvSpPr txBox="1">
            <a:spLocks/>
          </p:cNvSpPr>
          <p:nvPr/>
        </p:nvSpPr>
        <p:spPr>
          <a:xfrm>
            <a:off x="209550" y="2907678"/>
            <a:ext cx="7924799"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sz="3200" dirty="0">
                <a:solidFill>
                  <a:schemeClr val="tx1"/>
                </a:solidFill>
              </a:rPr>
              <a:t>Treatment of Latent Tuberculosis Infection in People with HIV</a:t>
            </a:r>
          </a:p>
        </p:txBody>
      </p:sp>
      <p:sp>
        <p:nvSpPr>
          <p:cNvPr id="4" name="Text Placeholder 2"/>
          <p:cNvSpPr txBox="1">
            <a:spLocks/>
          </p:cNvSpPr>
          <p:nvPr/>
        </p:nvSpPr>
        <p:spPr>
          <a:xfrm>
            <a:off x="2317316" y="3853742"/>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5" name="Text Placeholder 2"/>
          <p:cNvSpPr txBox="1">
            <a:spLocks/>
          </p:cNvSpPr>
          <p:nvPr/>
        </p:nvSpPr>
        <p:spPr>
          <a:xfrm>
            <a:off x="438251" y="4889613"/>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lang="en-US" sz="2200" dirty="0">
                <a:solidFill>
                  <a:srgbClr val="008C99"/>
                </a:solidFill>
              </a:rPr>
              <a:t>Associate Professor</a:t>
            </a:r>
          </a:p>
          <a:p>
            <a:pPr lvl="0">
              <a:spcBef>
                <a:spcPts val="0"/>
              </a:spcBef>
              <a:defRPr/>
            </a:pPr>
            <a:r>
              <a:rPr lang="en-US" sz="2200" dirty="0">
                <a:solidFill>
                  <a:srgbClr val="008C99"/>
                </a:solidFill>
              </a:rPr>
              <a:t>University of New Mexico College of Pharmacy</a:t>
            </a:r>
          </a:p>
        </p:txBody>
      </p:sp>
      <p:sp>
        <p:nvSpPr>
          <p:cNvPr id="6" name="Text Placeholder 2"/>
          <p:cNvSpPr txBox="1">
            <a:spLocks/>
          </p:cNvSpPr>
          <p:nvPr/>
        </p:nvSpPr>
        <p:spPr>
          <a:xfrm>
            <a:off x="438251" y="4461702"/>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2400" dirty="0">
                <a:solidFill>
                  <a:srgbClr val="008C99"/>
                </a:solidFill>
              </a:rPr>
              <a:t>Bernadette </a:t>
            </a:r>
            <a:r>
              <a:rPr lang="en-US" sz="2400" dirty="0" err="1">
                <a:solidFill>
                  <a:srgbClr val="008C99"/>
                </a:solidFill>
              </a:rPr>
              <a:t>Jakeman</a:t>
            </a:r>
            <a:r>
              <a:rPr lang="en-US" sz="2400" dirty="0">
                <a:solidFill>
                  <a:srgbClr val="008C99"/>
                </a:solidFill>
              </a:rPr>
              <a:t>, PharmD, </a:t>
            </a:r>
            <a:r>
              <a:rPr lang="en-US" sz="2400" dirty="0" err="1">
                <a:solidFill>
                  <a:srgbClr val="008C99"/>
                </a:solidFill>
              </a:rPr>
              <a:t>PhC</a:t>
            </a:r>
            <a:r>
              <a:rPr lang="en-US" sz="2400" dirty="0">
                <a:solidFill>
                  <a:srgbClr val="008C99"/>
                </a:solidFill>
              </a:rPr>
              <a:t>, BCPS, AAHIVP</a:t>
            </a:r>
          </a:p>
        </p:txBody>
      </p:sp>
    </p:spTree>
    <p:extLst>
      <p:ext uri="{BB962C8B-B14F-4D97-AF65-F5344CB8AC3E}">
        <p14:creationId xmlns:p14="http://schemas.microsoft.com/office/powerpoint/2010/main" val="373159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400" dirty="0"/>
              <a:t>3HP in PWH</a:t>
            </a:r>
          </a:p>
        </p:txBody>
      </p:sp>
      <p:sp>
        <p:nvSpPr>
          <p:cNvPr id="2" name="Text Placeholder 1">
            <a:extLst>
              <a:ext uri="{FF2B5EF4-FFF2-40B4-BE49-F238E27FC236}">
                <a16:creationId xmlns:a16="http://schemas.microsoft.com/office/drawing/2014/main" id="{E080EABE-A832-7D4A-8F25-13C9A1FBE449}"/>
              </a:ext>
            </a:extLst>
          </p:cNvPr>
          <p:cNvSpPr>
            <a:spLocks noGrp="1"/>
          </p:cNvSpPr>
          <p:nvPr>
            <p:ph type="body" sz="quarter" idx="20"/>
          </p:nvPr>
        </p:nvSpPr>
        <p:spPr>
          <a:xfrm>
            <a:off x="421148" y="1213540"/>
            <a:ext cx="8507946" cy="5258379"/>
          </a:xfrm>
        </p:spPr>
        <p:txBody>
          <a:bodyPr/>
          <a:lstStyle/>
          <a:p>
            <a:pPr marL="0" indent="0">
              <a:buNone/>
            </a:pPr>
            <a:r>
              <a:rPr lang="en-US" sz="2400" i="1" dirty="0">
                <a:solidFill>
                  <a:schemeClr val="tx1"/>
                </a:solidFill>
              </a:rPr>
              <a:t>Sterling T et al. AIDS. 2016;30:1607. (PREVENT TB Trial)</a:t>
            </a:r>
          </a:p>
          <a:p>
            <a:pPr marL="457200" lvl="1"/>
            <a:r>
              <a:rPr lang="en-US" sz="2000" dirty="0">
                <a:solidFill>
                  <a:schemeClr val="tx1"/>
                </a:solidFill>
              </a:rPr>
              <a:t>Prospective, randomized, non-inferiority trial that included </a:t>
            </a:r>
            <a:r>
              <a:rPr lang="en-US" sz="2000" b="1" u="sng" dirty="0">
                <a:solidFill>
                  <a:schemeClr val="tx1"/>
                </a:solidFill>
              </a:rPr>
              <a:t>403 PWH</a:t>
            </a:r>
            <a:r>
              <a:rPr lang="en-US" sz="2000" dirty="0">
                <a:solidFill>
                  <a:schemeClr val="tx1"/>
                </a:solidFill>
              </a:rPr>
              <a:t> in 6 countries including US who received either 3HP or 9H for LTBI</a:t>
            </a:r>
          </a:p>
          <a:p>
            <a:pPr marL="457200" lvl="1"/>
            <a:r>
              <a:rPr lang="en-US" sz="2000" dirty="0">
                <a:solidFill>
                  <a:schemeClr val="tx1"/>
                </a:solidFill>
              </a:rPr>
              <a:t>Exclusion criteria: patients on or planning to start ART within 90 days</a:t>
            </a:r>
          </a:p>
          <a:p>
            <a:pPr marL="457200" lvl="1"/>
            <a:r>
              <a:rPr lang="en-US" sz="2000" dirty="0">
                <a:solidFill>
                  <a:schemeClr val="tx1"/>
                </a:solidFill>
              </a:rPr>
              <a:t>Median age 36y, 70% male, 84% had CD4&gt;350</a:t>
            </a:r>
          </a:p>
          <a:p>
            <a:pPr marL="457200" lvl="1"/>
            <a:r>
              <a:rPr lang="en-US" sz="2000" b="1" u="sng" dirty="0">
                <a:solidFill>
                  <a:schemeClr val="tx1"/>
                </a:solidFill>
                <a:highlight>
                  <a:srgbClr val="FFFF00"/>
                </a:highlight>
              </a:rPr>
              <a:t>3HP non-inferior to 9H </a:t>
            </a:r>
          </a:p>
          <a:p>
            <a:pPr marL="457200" lvl="1"/>
            <a:r>
              <a:rPr lang="en-US" sz="2000" dirty="0">
                <a:solidFill>
                  <a:schemeClr val="tx1"/>
                </a:solidFill>
              </a:rPr>
              <a:t>Treatment completion was higher with 3HP (89% vs 64%; p&lt;0.001)</a:t>
            </a:r>
          </a:p>
          <a:p>
            <a:pPr marL="457200" lvl="1"/>
            <a:r>
              <a:rPr lang="en-US" sz="2000" dirty="0">
                <a:solidFill>
                  <a:schemeClr val="tx1"/>
                </a:solidFill>
              </a:rPr>
              <a:t>Drug discontinuation due to hepatotoxicity higher with 9H (4% vs 1%, p=0.05)</a:t>
            </a:r>
          </a:p>
          <a:p>
            <a:pPr marL="0" indent="0">
              <a:buNone/>
            </a:pPr>
            <a:r>
              <a:rPr lang="en-US" sz="2400" i="1" dirty="0">
                <a:solidFill>
                  <a:schemeClr val="tx1"/>
                </a:solidFill>
              </a:rPr>
              <a:t>Martinson NA et al. N </a:t>
            </a:r>
            <a:r>
              <a:rPr lang="en-US" sz="2400" i="1" dirty="0" err="1">
                <a:solidFill>
                  <a:schemeClr val="tx1"/>
                </a:solidFill>
              </a:rPr>
              <a:t>Engl</a:t>
            </a:r>
            <a:r>
              <a:rPr lang="en-US" sz="2400" i="1" dirty="0">
                <a:solidFill>
                  <a:schemeClr val="tx1"/>
                </a:solidFill>
              </a:rPr>
              <a:t> J Med. 2011;365:11.</a:t>
            </a:r>
          </a:p>
          <a:p>
            <a:pPr marL="457200" lvl="1"/>
            <a:r>
              <a:rPr lang="en-US" sz="2000" dirty="0">
                <a:solidFill>
                  <a:schemeClr val="tx1"/>
                </a:solidFill>
              </a:rPr>
              <a:t>Prospective, randomized in South Africa that included </a:t>
            </a:r>
            <a:r>
              <a:rPr lang="en-US" sz="2000" b="1" u="sng" dirty="0">
                <a:solidFill>
                  <a:schemeClr val="tx1"/>
                </a:solidFill>
              </a:rPr>
              <a:t>1148 PWH</a:t>
            </a:r>
            <a:r>
              <a:rPr lang="en-US" sz="2000" dirty="0">
                <a:solidFill>
                  <a:schemeClr val="tx1"/>
                </a:solidFill>
              </a:rPr>
              <a:t> not on ART who received 3HP or 6H</a:t>
            </a:r>
          </a:p>
          <a:p>
            <a:pPr marL="457200" lvl="1"/>
            <a:r>
              <a:rPr lang="en-US" sz="2000" b="1" u="sng" dirty="0">
                <a:solidFill>
                  <a:schemeClr val="tx1"/>
                </a:solidFill>
                <a:highlight>
                  <a:srgbClr val="FFFF00"/>
                </a:highlight>
              </a:rPr>
              <a:t>No difference between 6H vs 3HP (p&gt;0.05)</a:t>
            </a:r>
          </a:p>
          <a:p>
            <a:pPr marL="457200" lvl="1"/>
            <a:r>
              <a:rPr lang="en-US" sz="2000" dirty="0">
                <a:solidFill>
                  <a:schemeClr val="tx1"/>
                </a:solidFill>
              </a:rPr>
              <a:t>Serious side effects (Grade 4) more common in INH group (4.3% vs 1.2%)</a:t>
            </a:r>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3" name="TextBox 2">
            <a:extLst>
              <a:ext uri="{FF2B5EF4-FFF2-40B4-BE49-F238E27FC236}">
                <a16:creationId xmlns:a16="http://schemas.microsoft.com/office/drawing/2014/main" id="{4449C16D-713D-4E0C-81B1-391E1FC3CED1}"/>
              </a:ext>
            </a:extLst>
          </p:cNvPr>
          <p:cNvSpPr txBox="1"/>
          <p:nvPr/>
        </p:nvSpPr>
        <p:spPr>
          <a:xfrm>
            <a:off x="2171700" y="6446519"/>
            <a:ext cx="5257800" cy="461665"/>
          </a:xfrm>
          <a:prstGeom prst="rect">
            <a:avLst/>
          </a:prstGeom>
          <a:noFill/>
        </p:spPr>
        <p:txBody>
          <a:bodyPr wrap="square" rtlCol="0">
            <a:spAutoFit/>
          </a:bodyPr>
          <a:lstStyle/>
          <a:p>
            <a:pPr algn="ctr"/>
            <a:r>
              <a:rPr lang="en-US" sz="1200" dirty="0">
                <a:solidFill>
                  <a:schemeClr val="bg1"/>
                </a:solidFill>
              </a:rPr>
              <a:t>3HP=Isoniazid (INH) 900mg + Rifapentine 900mg weekly x 3 months</a:t>
            </a:r>
          </a:p>
          <a:p>
            <a:pPr algn="ctr"/>
            <a:r>
              <a:rPr lang="en-US" sz="1200" dirty="0">
                <a:solidFill>
                  <a:schemeClr val="bg1"/>
                </a:solidFill>
              </a:rPr>
              <a:t>6H=Isoniazid </a:t>
            </a:r>
            <a:r>
              <a:rPr lang="en-US" sz="1200" b="0" dirty="0">
                <a:solidFill>
                  <a:schemeClr val="bg1"/>
                </a:solidFill>
                <a:ea typeface="+mn-ea"/>
              </a:rPr>
              <a:t>300mg daily x 6mo; </a:t>
            </a:r>
            <a:r>
              <a:rPr lang="en-US" sz="1200" dirty="0">
                <a:solidFill>
                  <a:schemeClr val="bg1"/>
                </a:solidFill>
              </a:rPr>
              <a:t>9H=Isoniazid </a:t>
            </a:r>
            <a:r>
              <a:rPr lang="en-US" sz="1200" b="0" dirty="0">
                <a:solidFill>
                  <a:schemeClr val="bg1"/>
                </a:solidFill>
                <a:ea typeface="+mn-ea"/>
              </a:rPr>
              <a:t>300mg daily x 9mo</a:t>
            </a:r>
            <a:endParaRPr lang="en-US" sz="1200" dirty="0">
              <a:solidFill>
                <a:schemeClr val="bg1"/>
              </a:solidFill>
            </a:endParaRPr>
          </a:p>
        </p:txBody>
      </p:sp>
    </p:spTree>
    <p:extLst>
      <p:ext uri="{BB962C8B-B14F-4D97-AF65-F5344CB8AC3E}">
        <p14:creationId xmlns:p14="http://schemas.microsoft.com/office/powerpoint/2010/main" val="210867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400" dirty="0"/>
              <a:t>3HR in PWH</a:t>
            </a:r>
          </a:p>
        </p:txBody>
      </p:sp>
      <p:sp>
        <p:nvSpPr>
          <p:cNvPr id="2" name="Text Placeholder 1">
            <a:extLst>
              <a:ext uri="{FF2B5EF4-FFF2-40B4-BE49-F238E27FC236}">
                <a16:creationId xmlns:a16="http://schemas.microsoft.com/office/drawing/2014/main" id="{E080EABE-A832-7D4A-8F25-13C9A1FBE449}"/>
              </a:ext>
            </a:extLst>
          </p:cNvPr>
          <p:cNvSpPr>
            <a:spLocks noGrp="1"/>
          </p:cNvSpPr>
          <p:nvPr>
            <p:ph type="body" sz="quarter" idx="20"/>
          </p:nvPr>
        </p:nvSpPr>
        <p:spPr>
          <a:xfrm>
            <a:off x="281205" y="1132064"/>
            <a:ext cx="8647890" cy="5275335"/>
          </a:xfrm>
        </p:spPr>
        <p:txBody>
          <a:bodyPr/>
          <a:lstStyle/>
          <a:p>
            <a:pPr marL="0" indent="0">
              <a:buNone/>
            </a:pPr>
            <a:r>
              <a:rPr lang="en-US" sz="2300" i="1" dirty="0">
                <a:solidFill>
                  <a:schemeClr val="tx1"/>
                </a:solidFill>
              </a:rPr>
              <a:t>Whalen CC et al. NEJM. 1997;337:801.</a:t>
            </a:r>
          </a:p>
          <a:p>
            <a:pPr marL="457200" lvl="1">
              <a:spcBef>
                <a:spcPts val="0"/>
              </a:spcBef>
            </a:pPr>
            <a:r>
              <a:rPr lang="en-US" sz="2000" dirty="0">
                <a:solidFill>
                  <a:schemeClr val="tx1"/>
                </a:solidFill>
              </a:rPr>
              <a:t>Randomized controlled trial (RCT) in Uganda that included </a:t>
            </a:r>
            <a:r>
              <a:rPr lang="en-US" sz="2000" b="1" u="sng" dirty="0">
                <a:solidFill>
                  <a:schemeClr val="tx1"/>
                </a:solidFill>
              </a:rPr>
              <a:t>2018 PWH</a:t>
            </a:r>
            <a:r>
              <a:rPr lang="en-US" sz="2000" dirty="0">
                <a:solidFill>
                  <a:schemeClr val="tx1"/>
                </a:solidFill>
              </a:rPr>
              <a:t> not on ART with positive PPD who received 6H, 3HR, 3HRZ or placebo</a:t>
            </a:r>
          </a:p>
          <a:p>
            <a:pPr marL="457200" lvl="1"/>
            <a:r>
              <a:rPr lang="en-US" sz="2000" b="1" u="sng" dirty="0">
                <a:solidFill>
                  <a:schemeClr val="tx1"/>
                </a:solidFill>
                <a:highlight>
                  <a:srgbClr val="FFFF00"/>
                </a:highlight>
              </a:rPr>
              <a:t>Incidence of TB lower in all treatment groups compared to placebo </a:t>
            </a:r>
            <a:r>
              <a:rPr lang="en-US" sz="2000" dirty="0">
                <a:solidFill>
                  <a:schemeClr val="tx1"/>
                </a:solidFill>
              </a:rPr>
              <a:t>(6H </a:t>
            </a:r>
            <a:r>
              <a:rPr lang="en-US" sz="2000" dirty="0" err="1">
                <a:solidFill>
                  <a:schemeClr val="tx1"/>
                </a:solidFill>
              </a:rPr>
              <a:t>aRR</a:t>
            </a:r>
            <a:r>
              <a:rPr lang="en-US" sz="2000" dirty="0">
                <a:solidFill>
                  <a:schemeClr val="tx1"/>
                </a:solidFill>
              </a:rPr>
              <a:t> 0.32, 95% CI 0.14-0.76; 3HR </a:t>
            </a:r>
            <a:r>
              <a:rPr lang="en-US" sz="2000" dirty="0" err="1">
                <a:solidFill>
                  <a:schemeClr val="tx1"/>
                </a:solidFill>
              </a:rPr>
              <a:t>aRR</a:t>
            </a:r>
            <a:r>
              <a:rPr lang="en-US" sz="2000" dirty="0">
                <a:solidFill>
                  <a:schemeClr val="tx1"/>
                </a:solidFill>
              </a:rPr>
              <a:t> 0.41, 95% CI 0.19-0.89; 3HRZ </a:t>
            </a:r>
            <a:r>
              <a:rPr lang="en-US" sz="2000" dirty="0" err="1">
                <a:solidFill>
                  <a:schemeClr val="tx1"/>
                </a:solidFill>
              </a:rPr>
              <a:t>aRR</a:t>
            </a:r>
            <a:r>
              <a:rPr lang="en-US" sz="2000" dirty="0">
                <a:solidFill>
                  <a:schemeClr val="tx1"/>
                </a:solidFill>
              </a:rPr>
              <a:t> 0.43, 95% CI 0.20-0.92)</a:t>
            </a:r>
          </a:p>
          <a:p>
            <a:pPr marL="457200" lvl="1"/>
            <a:r>
              <a:rPr lang="en-US" sz="2000" dirty="0">
                <a:solidFill>
                  <a:schemeClr val="tx1"/>
                </a:solidFill>
              </a:rPr>
              <a:t>3HRZ was associated with significantly more side effects</a:t>
            </a:r>
          </a:p>
          <a:p>
            <a:pPr marL="0" indent="0">
              <a:buNone/>
            </a:pPr>
            <a:r>
              <a:rPr lang="en-US" sz="2300" i="1" dirty="0">
                <a:solidFill>
                  <a:schemeClr val="tx1"/>
                </a:solidFill>
              </a:rPr>
              <a:t>Johnson JL et al. AIDS. 2001;15:2137.</a:t>
            </a:r>
          </a:p>
          <a:p>
            <a:pPr marL="457200" lvl="1">
              <a:spcBef>
                <a:spcPts val="0"/>
              </a:spcBef>
            </a:pPr>
            <a:r>
              <a:rPr lang="en-US" sz="2000" dirty="0">
                <a:solidFill>
                  <a:schemeClr val="tx1"/>
                </a:solidFill>
              </a:rPr>
              <a:t>RCT in Uganda that included </a:t>
            </a:r>
            <a:r>
              <a:rPr lang="en-US" sz="2000" b="1" u="sng" dirty="0">
                <a:solidFill>
                  <a:schemeClr val="tx1"/>
                </a:solidFill>
              </a:rPr>
              <a:t>2736 PWH</a:t>
            </a:r>
            <a:r>
              <a:rPr lang="en-US" sz="2000" dirty="0">
                <a:solidFill>
                  <a:schemeClr val="tx1"/>
                </a:solidFill>
              </a:rPr>
              <a:t> not on ART with positive PPD who received 6H, 3HR, 3HRZ or placebo</a:t>
            </a:r>
          </a:p>
          <a:p>
            <a:pPr marL="457200" lvl="1">
              <a:spcBef>
                <a:spcPts val="0"/>
              </a:spcBef>
            </a:pPr>
            <a:r>
              <a:rPr lang="en-US" sz="2000" b="1" u="sng" dirty="0">
                <a:solidFill>
                  <a:schemeClr val="tx1"/>
                </a:solidFill>
                <a:highlight>
                  <a:srgbClr val="FFFF00"/>
                </a:highlight>
              </a:rPr>
              <a:t>Incidence of TB lower in all treatment groups compared to placebo </a:t>
            </a:r>
            <a:r>
              <a:rPr lang="en-US" sz="2000" dirty="0">
                <a:solidFill>
                  <a:schemeClr val="tx1"/>
                </a:solidFill>
              </a:rPr>
              <a:t>(6H </a:t>
            </a:r>
            <a:r>
              <a:rPr lang="en-US" sz="2000" dirty="0" err="1">
                <a:solidFill>
                  <a:schemeClr val="tx1"/>
                </a:solidFill>
              </a:rPr>
              <a:t>aRR</a:t>
            </a:r>
            <a:r>
              <a:rPr lang="en-US" sz="2000" dirty="0">
                <a:solidFill>
                  <a:schemeClr val="tx1"/>
                </a:solidFill>
              </a:rPr>
              <a:t> 0.67, 95% CI 0.42-1.07; 3HR </a:t>
            </a:r>
            <a:r>
              <a:rPr lang="en-US" sz="2000" dirty="0" err="1">
                <a:solidFill>
                  <a:schemeClr val="tx1"/>
                </a:solidFill>
              </a:rPr>
              <a:t>aRR</a:t>
            </a:r>
            <a:r>
              <a:rPr lang="en-US" sz="2000" dirty="0">
                <a:solidFill>
                  <a:schemeClr val="tx1"/>
                </a:solidFill>
              </a:rPr>
              <a:t> 0.40, 95% CI 0.29-0.82; 3HRZ </a:t>
            </a:r>
            <a:r>
              <a:rPr lang="en-US" sz="2000" dirty="0" err="1">
                <a:solidFill>
                  <a:schemeClr val="tx1"/>
                </a:solidFill>
              </a:rPr>
              <a:t>aRR</a:t>
            </a:r>
            <a:r>
              <a:rPr lang="en-US" sz="2000" dirty="0">
                <a:solidFill>
                  <a:schemeClr val="tx1"/>
                </a:solidFill>
              </a:rPr>
              <a:t> 0.41, 95% CI 0.22-0.76)</a:t>
            </a:r>
          </a:p>
          <a:p>
            <a:pPr marL="0" indent="0">
              <a:buNone/>
            </a:pPr>
            <a:r>
              <a:rPr lang="en-US" sz="2300" i="1" dirty="0">
                <a:solidFill>
                  <a:schemeClr val="tx1"/>
                </a:solidFill>
              </a:rPr>
              <a:t>Rivero A et al. </a:t>
            </a:r>
            <a:r>
              <a:rPr lang="en-US" sz="2300" i="1" dirty="0" err="1">
                <a:solidFill>
                  <a:schemeClr val="tx1"/>
                </a:solidFill>
              </a:rPr>
              <a:t>Enferm</a:t>
            </a:r>
            <a:r>
              <a:rPr lang="en-US" sz="2300" i="1" dirty="0">
                <a:solidFill>
                  <a:schemeClr val="tx1"/>
                </a:solidFill>
              </a:rPr>
              <a:t> </a:t>
            </a:r>
            <a:r>
              <a:rPr lang="en-US" sz="2300" i="1" dirty="0" err="1">
                <a:solidFill>
                  <a:schemeClr val="tx1"/>
                </a:solidFill>
              </a:rPr>
              <a:t>Infecc</a:t>
            </a:r>
            <a:r>
              <a:rPr lang="en-US" sz="2300" i="1" dirty="0">
                <a:solidFill>
                  <a:schemeClr val="tx1"/>
                </a:solidFill>
              </a:rPr>
              <a:t> Microbiol Clin. 2007;25:305.</a:t>
            </a:r>
          </a:p>
          <a:p>
            <a:pPr marL="457200" lvl="1">
              <a:spcBef>
                <a:spcPts val="0"/>
              </a:spcBef>
            </a:pPr>
            <a:r>
              <a:rPr lang="en-US" sz="2000" dirty="0">
                <a:solidFill>
                  <a:schemeClr val="tx1"/>
                </a:solidFill>
              </a:rPr>
              <a:t>RCT in Spain that included </a:t>
            </a:r>
            <a:r>
              <a:rPr lang="en-US" sz="2000" b="1" u="sng" dirty="0">
                <a:solidFill>
                  <a:schemeClr val="tx1"/>
                </a:solidFill>
              </a:rPr>
              <a:t>316 PWH</a:t>
            </a:r>
            <a:r>
              <a:rPr lang="en-US" sz="2000" dirty="0">
                <a:solidFill>
                  <a:schemeClr val="tx1"/>
                </a:solidFill>
              </a:rPr>
              <a:t> who received 6H, 3HR or 2RZ</a:t>
            </a:r>
          </a:p>
          <a:p>
            <a:pPr marL="457200" lvl="1"/>
            <a:r>
              <a:rPr lang="en-US" sz="2000" b="1" u="sng" dirty="0">
                <a:solidFill>
                  <a:schemeClr val="tx1"/>
                </a:solidFill>
                <a:highlight>
                  <a:srgbClr val="FFFF00"/>
                </a:highlight>
              </a:rPr>
              <a:t>No difference in incidence of TB and adverse drug events (ADEs) between regimens</a:t>
            </a:r>
            <a:endParaRPr lang="en-US" sz="2000" b="1" u="sng" baseline="30000" dirty="0">
              <a:solidFill>
                <a:schemeClr val="tx1"/>
              </a:solidFill>
              <a:highlight>
                <a:srgbClr val="FFFF00"/>
              </a:highlight>
            </a:endParaRPr>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4" name="TextBox 3">
            <a:extLst>
              <a:ext uri="{FF2B5EF4-FFF2-40B4-BE49-F238E27FC236}">
                <a16:creationId xmlns:a16="http://schemas.microsoft.com/office/drawing/2014/main" id="{5C39AD01-267F-324D-BCBD-DEDA8F732E80}"/>
              </a:ext>
            </a:extLst>
          </p:cNvPr>
          <p:cNvSpPr txBox="1"/>
          <p:nvPr/>
        </p:nvSpPr>
        <p:spPr>
          <a:xfrm>
            <a:off x="321441" y="6407399"/>
            <a:ext cx="8647890" cy="461665"/>
          </a:xfrm>
          <a:prstGeom prst="rect">
            <a:avLst/>
          </a:prstGeom>
          <a:noFill/>
        </p:spPr>
        <p:txBody>
          <a:bodyPr wrap="square" rtlCol="0">
            <a:spAutoFit/>
          </a:bodyPr>
          <a:lstStyle/>
          <a:p>
            <a:pPr algn="ctr"/>
            <a:r>
              <a:rPr lang="en-US" sz="1200" dirty="0">
                <a:solidFill>
                  <a:schemeClr val="bg1"/>
                </a:solidFill>
              </a:rPr>
              <a:t>3HRZ = 3 months of daily isoniazid, rifampin, and pyrazinamide</a:t>
            </a:r>
          </a:p>
          <a:p>
            <a:pPr algn="ctr"/>
            <a:r>
              <a:rPr lang="en-US" sz="1200" dirty="0">
                <a:solidFill>
                  <a:schemeClr val="bg1"/>
                </a:solidFill>
              </a:rPr>
              <a:t>2RZ = 2 months daily rifampin plus pyrazinamide</a:t>
            </a:r>
          </a:p>
        </p:txBody>
      </p:sp>
    </p:spTree>
    <p:extLst>
      <p:ext uri="{BB962C8B-B14F-4D97-AF65-F5344CB8AC3E}">
        <p14:creationId xmlns:p14="http://schemas.microsoft.com/office/powerpoint/2010/main" val="40316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400" dirty="0"/>
              <a:t>4R in PWH</a:t>
            </a:r>
          </a:p>
        </p:txBody>
      </p:sp>
      <p:sp>
        <p:nvSpPr>
          <p:cNvPr id="2" name="Text Placeholder 1">
            <a:extLst>
              <a:ext uri="{FF2B5EF4-FFF2-40B4-BE49-F238E27FC236}">
                <a16:creationId xmlns:a16="http://schemas.microsoft.com/office/drawing/2014/main" id="{E080EABE-A832-7D4A-8F25-13C9A1FBE449}"/>
              </a:ext>
            </a:extLst>
          </p:cNvPr>
          <p:cNvSpPr>
            <a:spLocks noGrp="1"/>
          </p:cNvSpPr>
          <p:nvPr>
            <p:ph type="body" sz="quarter" idx="20"/>
          </p:nvPr>
        </p:nvSpPr>
        <p:spPr>
          <a:xfrm>
            <a:off x="281204" y="1385777"/>
            <a:ext cx="8581592" cy="4657735"/>
          </a:xfrm>
        </p:spPr>
        <p:txBody>
          <a:bodyPr/>
          <a:lstStyle/>
          <a:p>
            <a:r>
              <a:rPr lang="en-US" sz="2600" dirty="0">
                <a:solidFill>
                  <a:schemeClr val="tx1"/>
                </a:solidFill>
              </a:rPr>
              <a:t>Limited data in PWH</a:t>
            </a:r>
          </a:p>
          <a:p>
            <a:r>
              <a:rPr lang="en-US" sz="2600" i="1" dirty="0">
                <a:solidFill>
                  <a:schemeClr val="tx1"/>
                </a:solidFill>
              </a:rPr>
              <a:t>Menzies D et al. N </a:t>
            </a:r>
            <a:r>
              <a:rPr lang="en-US" sz="2600" i="1" dirty="0" err="1">
                <a:solidFill>
                  <a:schemeClr val="tx1"/>
                </a:solidFill>
              </a:rPr>
              <a:t>Engl</a:t>
            </a:r>
            <a:r>
              <a:rPr lang="en-US" sz="2600" i="1" dirty="0">
                <a:solidFill>
                  <a:schemeClr val="tx1"/>
                </a:solidFill>
              </a:rPr>
              <a:t> J Med. 2018;379:440.</a:t>
            </a:r>
          </a:p>
          <a:p>
            <a:pPr lvl="1"/>
            <a:r>
              <a:rPr lang="en-US" dirty="0">
                <a:solidFill>
                  <a:schemeClr val="tx1"/>
                </a:solidFill>
              </a:rPr>
              <a:t>Prospective randomized trial in 9 countries</a:t>
            </a:r>
          </a:p>
          <a:p>
            <a:pPr lvl="1"/>
            <a:r>
              <a:rPr lang="en-US" dirty="0">
                <a:solidFill>
                  <a:schemeClr val="tx1"/>
                </a:solidFill>
              </a:rPr>
              <a:t>6859 patients received 9H or 4R, </a:t>
            </a:r>
            <a:r>
              <a:rPr lang="en-US" b="1" u="sng" dirty="0">
                <a:solidFill>
                  <a:schemeClr val="tx1"/>
                </a:solidFill>
              </a:rPr>
              <a:t>only 255 PWH (53% on ART)</a:t>
            </a:r>
          </a:p>
          <a:p>
            <a:pPr lvl="1"/>
            <a:r>
              <a:rPr lang="en-US" b="1" u="sng" dirty="0">
                <a:solidFill>
                  <a:schemeClr val="tx1"/>
                </a:solidFill>
                <a:highlight>
                  <a:srgbClr val="FFFF00"/>
                </a:highlight>
              </a:rPr>
              <a:t>4R non-inferior to 9H in all patients</a:t>
            </a:r>
          </a:p>
          <a:p>
            <a:pPr lvl="1"/>
            <a:r>
              <a:rPr lang="en-US" dirty="0">
                <a:solidFill>
                  <a:schemeClr val="tx1"/>
                </a:solidFill>
              </a:rPr>
              <a:t>4R had higher completion rates and ADEs were less common</a:t>
            </a:r>
          </a:p>
          <a:p>
            <a:pPr lvl="1"/>
            <a:r>
              <a:rPr lang="en-US" b="1" u="sng" dirty="0">
                <a:solidFill>
                  <a:schemeClr val="tx1"/>
                </a:solidFill>
                <a:highlight>
                  <a:srgbClr val="FFFF00"/>
                </a:highlight>
              </a:rPr>
              <a:t>Post-hoc analysis of PWH showed no difference in TB incidence</a:t>
            </a:r>
            <a:r>
              <a:rPr lang="en-US" dirty="0">
                <a:solidFill>
                  <a:schemeClr val="tx1"/>
                </a:solidFill>
              </a:rPr>
              <a:t> but 4R group had lower rates of treatment discontinuation due to ADEs                                                                   (risk difference -1.9%; 95% CI -2.7 to -1.1)</a:t>
            </a:r>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1" name="Text Placeholder 8"/>
          <p:cNvSpPr txBox="1">
            <a:spLocks/>
          </p:cNvSpPr>
          <p:nvPr/>
        </p:nvSpPr>
        <p:spPr>
          <a:xfrm>
            <a:off x="281204" y="1385778"/>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3" name="TextBox 2">
            <a:extLst>
              <a:ext uri="{FF2B5EF4-FFF2-40B4-BE49-F238E27FC236}">
                <a16:creationId xmlns:a16="http://schemas.microsoft.com/office/drawing/2014/main" id="{CCA8F75E-E463-9743-B415-135FEFC65884}"/>
              </a:ext>
            </a:extLst>
          </p:cNvPr>
          <p:cNvSpPr txBox="1"/>
          <p:nvPr/>
        </p:nvSpPr>
        <p:spPr>
          <a:xfrm>
            <a:off x="281204" y="6069664"/>
            <a:ext cx="8581592" cy="338554"/>
          </a:xfrm>
          <a:prstGeom prst="rect">
            <a:avLst/>
          </a:prstGeom>
          <a:noFill/>
        </p:spPr>
        <p:txBody>
          <a:bodyPr wrap="square" rtlCol="0">
            <a:spAutoFit/>
          </a:bodyPr>
          <a:lstStyle/>
          <a:p>
            <a:pPr algn="ctr"/>
            <a:r>
              <a:rPr lang="en-US" sz="1200" dirty="0"/>
              <a:t>Campbell JR et al.  Clin Infect Dis 2020. </a:t>
            </a:r>
            <a:r>
              <a:rPr lang="en-US" sz="1200" dirty="0" err="1"/>
              <a:t>doi</a:t>
            </a:r>
            <a:r>
              <a:rPr lang="en-US" sz="1200" dirty="0"/>
              <a:t>: 10.1093/</a:t>
            </a:r>
            <a:r>
              <a:rPr lang="en-US" sz="1200" dirty="0" err="1"/>
              <a:t>cid</a:t>
            </a:r>
            <a:r>
              <a:rPr lang="en-US" sz="1200" dirty="0"/>
              <a:t>/ciaa1169</a:t>
            </a:r>
            <a:r>
              <a:rPr lang="en-US" sz="1600" dirty="0"/>
              <a:t>. </a:t>
            </a:r>
          </a:p>
        </p:txBody>
      </p:sp>
      <p:sp>
        <p:nvSpPr>
          <p:cNvPr id="4" name="TextBox 3">
            <a:extLst>
              <a:ext uri="{FF2B5EF4-FFF2-40B4-BE49-F238E27FC236}">
                <a16:creationId xmlns:a16="http://schemas.microsoft.com/office/drawing/2014/main" id="{BDA45994-8A57-44E3-9C85-3002F2664722}"/>
              </a:ext>
            </a:extLst>
          </p:cNvPr>
          <p:cNvSpPr txBox="1"/>
          <p:nvPr/>
        </p:nvSpPr>
        <p:spPr>
          <a:xfrm>
            <a:off x="0" y="6535218"/>
            <a:ext cx="9144000" cy="276999"/>
          </a:xfrm>
          <a:prstGeom prst="rect">
            <a:avLst/>
          </a:prstGeom>
          <a:noFill/>
        </p:spPr>
        <p:txBody>
          <a:bodyPr wrap="square" rtlCol="0">
            <a:spAutoFit/>
          </a:bodyPr>
          <a:lstStyle/>
          <a:p>
            <a:pPr algn="ctr"/>
            <a:r>
              <a:rPr lang="en-US" sz="1200" dirty="0">
                <a:solidFill>
                  <a:schemeClr val="bg1"/>
                </a:solidFill>
              </a:rPr>
              <a:t>4R= Rifampin 600mg daily x 4mo</a:t>
            </a:r>
          </a:p>
        </p:txBody>
      </p:sp>
    </p:spTree>
    <p:extLst>
      <p:ext uri="{BB962C8B-B14F-4D97-AF65-F5344CB8AC3E}">
        <p14:creationId xmlns:p14="http://schemas.microsoft.com/office/powerpoint/2010/main" val="357458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400" dirty="0"/>
              <a:t>1HP in PLWH</a:t>
            </a:r>
          </a:p>
        </p:txBody>
      </p:sp>
      <p:sp>
        <p:nvSpPr>
          <p:cNvPr id="2" name="Text Placeholder 1">
            <a:extLst>
              <a:ext uri="{FF2B5EF4-FFF2-40B4-BE49-F238E27FC236}">
                <a16:creationId xmlns:a16="http://schemas.microsoft.com/office/drawing/2014/main" id="{E080EABE-A832-7D4A-8F25-13C9A1FBE449}"/>
              </a:ext>
            </a:extLst>
          </p:cNvPr>
          <p:cNvSpPr>
            <a:spLocks noGrp="1"/>
          </p:cNvSpPr>
          <p:nvPr>
            <p:ph type="body" sz="quarter" idx="20"/>
          </p:nvPr>
        </p:nvSpPr>
        <p:spPr>
          <a:xfrm>
            <a:off x="421148" y="1213541"/>
            <a:ext cx="8507945" cy="4476059"/>
          </a:xfrm>
        </p:spPr>
        <p:txBody>
          <a:bodyPr/>
          <a:lstStyle/>
          <a:p>
            <a:r>
              <a:rPr lang="en-US" sz="2600" dirty="0" err="1">
                <a:solidFill>
                  <a:schemeClr val="tx1"/>
                </a:solidFill>
              </a:rPr>
              <a:t>Swindells</a:t>
            </a:r>
            <a:r>
              <a:rPr lang="en-US" sz="2600" dirty="0">
                <a:solidFill>
                  <a:schemeClr val="tx1"/>
                </a:solidFill>
              </a:rPr>
              <a:t> S, et al, BRIEF TB Study Team.  </a:t>
            </a:r>
            <a:r>
              <a:rPr lang="en-US" sz="2600" i="1" dirty="0">
                <a:solidFill>
                  <a:schemeClr val="tx1"/>
                </a:solidFill>
              </a:rPr>
              <a:t>N </a:t>
            </a:r>
            <a:r>
              <a:rPr lang="en-US" sz="2600" i="1" dirty="0" err="1">
                <a:solidFill>
                  <a:schemeClr val="tx1"/>
                </a:solidFill>
              </a:rPr>
              <a:t>Engl</a:t>
            </a:r>
            <a:r>
              <a:rPr lang="en-US" sz="2600" i="1" dirty="0">
                <a:solidFill>
                  <a:schemeClr val="tx1"/>
                </a:solidFill>
              </a:rPr>
              <a:t> J Med</a:t>
            </a:r>
            <a:r>
              <a:rPr lang="en-US" sz="2600" dirty="0">
                <a:solidFill>
                  <a:schemeClr val="tx1"/>
                </a:solidFill>
              </a:rPr>
              <a:t>. 2019;380:1001.</a:t>
            </a:r>
          </a:p>
          <a:p>
            <a:pPr lvl="1"/>
            <a:r>
              <a:rPr lang="en-US" dirty="0">
                <a:solidFill>
                  <a:schemeClr val="tx1"/>
                </a:solidFill>
              </a:rPr>
              <a:t>Prospective, randomized non-inferiority study in 10 countries</a:t>
            </a:r>
          </a:p>
          <a:p>
            <a:pPr lvl="1"/>
            <a:r>
              <a:rPr lang="en-US" dirty="0">
                <a:solidFill>
                  <a:schemeClr val="tx1"/>
                </a:solidFill>
              </a:rPr>
              <a:t>3000 HIV patients received 9H or 1HP</a:t>
            </a:r>
          </a:p>
          <a:p>
            <a:pPr lvl="2"/>
            <a:r>
              <a:rPr lang="en-US" sz="2200" dirty="0">
                <a:solidFill>
                  <a:schemeClr val="tx1"/>
                </a:solidFill>
              </a:rPr>
              <a:t>54% women, median Cd4 cell count 470 cells/mm</a:t>
            </a:r>
            <a:r>
              <a:rPr lang="en-US" sz="2200" baseline="30000" dirty="0">
                <a:solidFill>
                  <a:schemeClr val="tx1"/>
                </a:solidFill>
              </a:rPr>
              <a:t>3 </a:t>
            </a:r>
            <a:r>
              <a:rPr lang="en-US" sz="2200" dirty="0">
                <a:solidFill>
                  <a:schemeClr val="tx1"/>
                </a:solidFill>
              </a:rPr>
              <a:t>(13% </a:t>
            </a:r>
            <a:r>
              <a:rPr lang="en-US" sz="2200" u="sng" dirty="0">
                <a:solidFill>
                  <a:schemeClr val="tx1"/>
                </a:solidFill>
              </a:rPr>
              <a:t>&lt;</a:t>
            </a:r>
            <a:r>
              <a:rPr lang="en-US" sz="2200" dirty="0">
                <a:solidFill>
                  <a:schemeClr val="tx1"/>
                </a:solidFill>
              </a:rPr>
              <a:t>250 cells/mm</a:t>
            </a:r>
            <a:r>
              <a:rPr lang="en-US" sz="2200" baseline="30000" dirty="0">
                <a:solidFill>
                  <a:schemeClr val="tx1"/>
                </a:solidFill>
              </a:rPr>
              <a:t>3</a:t>
            </a:r>
            <a:r>
              <a:rPr lang="en-US" sz="2200" dirty="0">
                <a:solidFill>
                  <a:schemeClr val="tx1"/>
                </a:solidFill>
              </a:rPr>
              <a:t>)</a:t>
            </a:r>
            <a:endParaRPr lang="en-US" sz="2200" baseline="30000" dirty="0">
              <a:solidFill>
                <a:schemeClr val="tx1"/>
              </a:solidFill>
            </a:endParaRPr>
          </a:p>
          <a:p>
            <a:pPr lvl="2"/>
            <a:r>
              <a:rPr lang="en-US" sz="2200" u="sng" dirty="0">
                <a:solidFill>
                  <a:schemeClr val="tx1"/>
                </a:solidFill>
                <a:highlight>
                  <a:srgbClr val="FFFF00"/>
                </a:highlight>
              </a:rPr>
              <a:t>Only 23% had a positive TB test</a:t>
            </a:r>
          </a:p>
          <a:p>
            <a:pPr lvl="2"/>
            <a:r>
              <a:rPr lang="en-US" sz="2200" dirty="0">
                <a:solidFill>
                  <a:schemeClr val="tx1"/>
                </a:solidFill>
              </a:rPr>
              <a:t>50% of patients were on ART (efavirenz- or nevirapine-based)</a:t>
            </a:r>
          </a:p>
          <a:p>
            <a:pPr lvl="2"/>
            <a:r>
              <a:rPr lang="en-US" sz="2200" dirty="0">
                <a:solidFill>
                  <a:schemeClr val="tx1"/>
                </a:solidFill>
              </a:rPr>
              <a:t>Patients were followed for 3.3 years</a:t>
            </a:r>
          </a:p>
          <a:p>
            <a:pPr lvl="1"/>
            <a:r>
              <a:rPr lang="en-US" u="sng" dirty="0">
                <a:solidFill>
                  <a:schemeClr val="tx1"/>
                </a:solidFill>
                <a:highlight>
                  <a:srgbClr val="FFFF00"/>
                </a:highlight>
              </a:rPr>
              <a:t>1HP non-inferior and significantly higher completion rates</a:t>
            </a:r>
          </a:p>
          <a:p>
            <a:pPr lvl="1"/>
            <a:endParaRPr lang="en-US" sz="1600" dirty="0"/>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1" name="Text Placeholder 8"/>
          <p:cNvSpPr txBox="1">
            <a:spLocks/>
          </p:cNvSpPr>
          <p:nvPr/>
        </p:nvSpPr>
        <p:spPr>
          <a:xfrm>
            <a:off x="281204" y="1385778"/>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193877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10836"/>
            <a:ext cx="9144000" cy="963052"/>
          </a:xfrm>
        </p:spPr>
        <p:txBody>
          <a:bodyPr/>
          <a:lstStyle/>
          <a:p>
            <a:r>
              <a:rPr lang="en-US" dirty="0"/>
              <a:t>Rifamycin-Based Treatment Considerations</a:t>
            </a:r>
          </a:p>
        </p:txBody>
      </p:sp>
      <p:sp>
        <p:nvSpPr>
          <p:cNvPr id="2" name="Text Placeholder 1">
            <a:extLst>
              <a:ext uri="{FF2B5EF4-FFF2-40B4-BE49-F238E27FC236}">
                <a16:creationId xmlns:a16="http://schemas.microsoft.com/office/drawing/2014/main" id="{E080EABE-A832-7D4A-8F25-13C9A1FBE449}"/>
              </a:ext>
            </a:extLst>
          </p:cNvPr>
          <p:cNvSpPr>
            <a:spLocks noGrp="1"/>
          </p:cNvSpPr>
          <p:nvPr>
            <p:ph type="body" sz="quarter" idx="20"/>
          </p:nvPr>
        </p:nvSpPr>
        <p:spPr>
          <a:xfrm>
            <a:off x="281204" y="1250164"/>
            <a:ext cx="8581591" cy="4969624"/>
          </a:xfrm>
        </p:spPr>
        <p:txBody>
          <a:bodyPr/>
          <a:lstStyle/>
          <a:p>
            <a:pPr>
              <a:spcBef>
                <a:spcPts val="400"/>
              </a:spcBef>
            </a:pPr>
            <a:r>
              <a:rPr lang="en-US" sz="2200" dirty="0">
                <a:solidFill>
                  <a:schemeClr val="tx1"/>
                </a:solidFill>
              </a:rPr>
              <a:t>Cost</a:t>
            </a:r>
          </a:p>
          <a:p>
            <a:pPr>
              <a:spcBef>
                <a:spcPts val="400"/>
              </a:spcBef>
            </a:pPr>
            <a:r>
              <a:rPr lang="en-US" sz="2200" dirty="0">
                <a:solidFill>
                  <a:schemeClr val="tx1"/>
                </a:solidFill>
              </a:rPr>
              <a:t>Pill burden</a:t>
            </a:r>
          </a:p>
          <a:p>
            <a:pPr>
              <a:spcBef>
                <a:spcPts val="400"/>
              </a:spcBef>
            </a:pPr>
            <a:r>
              <a:rPr lang="en-US" sz="2200" dirty="0">
                <a:solidFill>
                  <a:schemeClr val="tx1"/>
                </a:solidFill>
              </a:rPr>
              <a:t>Adherence</a:t>
            </a:r>
          </a:p>
          <a:p>
            <a:pPr>
              <a:spcBef>
                <a:spcPts val="400"/>
              </a:spcBef>
            </a:pPr>
            <a:r>
              <a:rPr lang="en-US" sz="2200" dirty="0">
                <a:solidFill>
                  <a:schemeClr val="tx1"/>
                </a:solidFill>
              </a:rPr>
              <a:t>Most studies conducted in patients not on ART</a:t>
            </a:r>
          </a:p>
          <a:p>
            <a:pPr>
              <a:spcBef>
                <a:spcPts val="400"/>
              </a:spcBef>
            </a:pPr>
            <a:r>
              <a:rPr lang="en-US" sz="2200" dirty="0">
                <a:solidFill>
                  <a:schemeClr val="tx1"/>
                </a:solidFill>
              </a:rPr>
              <a:t>Drug-drug interactions (e.g., ART, warfarin, oral contraceptives, antifungals) for up to 2 weeks after discontinuation of rifamycin</a:t>
            </a:r>
          </a:p>
          <a:p>
            <a:pPr>
              <a:spcBef>
                <a:spcPts val="400"/>
              </a:spcBef>
            </a:pPr>
            <a:r>
              <a:rPr lang="en-US" sz="2200" dirty="0">
                <a:solidFill>
                  <a:schemeClr val="tx1"/>
                </a:solidFill>
              </a:rPr>
              <a:t>ADEs: discoloration of bodily fluids/feces, rash and thrombocytopenia</a:t>
            </a:r>
          </a:p>
          <a:p>
            <a:pPr>
              <a:spcBef>
                <a:spcPts val="400"/>
              </a:spcBef>
            </a:pPr>
            <a:r>
              <a:rPr lang="en-US" sz="2200" dirty="0">
                <a:solidFill>
                  <a:schemeClr val="tx1"/>
                </a:solidFill>
              </a:rPr>
              <a:t>Regimen-specific:</a:t>
            </a:r>
          </a:p>
          <a:p>
            <a:pPr lvl="1">
              <a:spcBef>
                <a:spcPts val="400"/>
              </a:spcBef>
            </a:pPr>
            <a:r>
              <a:rPr lang="en-US" sz="2000" u="sng" dirty="0">
                <a:solidFill>
                  <a:schemeClr val="tx1"/>
                </a:solidFill>
              </a:rPr>
              <a:t>3HP</a:t>
            </a:r>
            <a:r>
              <a:rPr lang="en-US" sz="2000" dirty="0">
                <a:solidFill>
                  <a:schemeClr val="tx1"/>
                </a:solidFill>
              </a:rPr>
              <a:t>: For patients virally suppressed on efavirenz-, twice daily </a:t>
            </a:r>
            <a:r>
              <a:rPr lang="en-US" sz="2000" dirty="0" err="1">
                <a:solidFill>
                  <a:schemeClr val="tx1"/>
                </a:solidFill>
              </a:rPr>
              <a:t>raltegravir</a:t>
            </a:r>
            <a:r>
              <a:rPr lang="en-US" sz="2000" dirty="0">
                <a:solidFill>
                  <a:schemeClr val="tx1"/>
                </a:solidFill>
              </a:rPr>
              <a:t>-, or daily dolutegravir-based regimen; consider directly observed therapy; flu-like syndrome </a:t>
            </a:r>
          </a:p>
          <a:p>
            <a:pPr lvl="1">
              <a:spcBef>
                <a:spcPts val="400"/>
              </a:spcBef>
            </a:pPr>
            <a:r>
              <a:rPr lang="en-US" sz="2000" u="sng" dirty="0">
                <a:solidFill>
                  <a:schemeClr val="tx1"/>
                </a:solidFill>
              </a:rPr>
              <a:t>3HR</a:t>
            </a:r>
            <a:r>
              <a:rPr lang="en-US" sz="2000" dirty="0">
                <a:solidFill>
                  <a:schemeClr val="tx1"/>
                </a:solidFill>
              </a:rPr>
              <a:t>: Higher rates of hepatotoxicity than other rifamycin-based regimens</a:t>
            </a:r>
          </a:p>
          <a:p>
            <a:pPr lvl="1">
              <a:spcBef>
                <a:spcPts val="400"/>
              </a:spcBef>
            </a:pPr>
            <a:r>
              <a:rPr lang="en-US" sz="2000" u="sng" dirty="0">
                <a:solidFill>
                  <a:schemeClr val="tx1"/>
                </a:solidFill>
              </a:rPr>
              <a:t>4R</a:t>
            </a:r>
            <a:r>
              <a:rPr lang="en-US" sz="2000" dirty="0">
                <a:solidFill>
                  <a:schemeClr val="tx1"/>
                </a:solidFill>
              </a:rPr>
              <a:t>:</a:t>
            </a:r>
            <a:r>
              <a:rPr lang="en-US" sz="2000" dirty="0">
                <a:solidFill>
                  <a:schemeClr val="tx1"/>
                </a:solidFill>
                <a:sym typeface="Wingdings" pitchFamily="2" charset="2"/>
              </a:rPr>
              <a:t> C</a:t>
            </a:r>
            <a:r>
              <a:rPr lang="en-US" sz="2000" dirty="0">
                <a:solidFill>
                  <a:schemeClr val="tx1"/>
                </a:solidFill>
              </a:rPr>
              <a:t>aution in PWH with low CD4 counts</a:t>
            </a:r>
          </a:p>
          <a:p>
            <a:pPr lvl="1">
              <a:spcBef>
                <a:spcPts val="400"/>
              </a:spcBef>
            </a:pPr>
            <a:r>
              <a:rPr lang="en-US" sz="2000" u="sng" dirty="0">
                <a:solidFill>
                  <a:schemeClr val="tx1"/>
                </a:solidFill>
              </a:rPr>
              <a:t>1HR:</a:t>
            </a:r>
            <a:r>
              <a:rPr lang="en-US" sz="2000" dirty="0">
                <a:solidFill>
                  <a:schemeClr val="tx1"/>
                </a:solidFill>
              </a:rPr>
              <a:t> For patients receiving efavirenz-based regimens, data in PWH in high TB burden setting</a:t>
            </a:r>
            <a:endParaRPr lang="en-US" sz="2000" u="sng" dirty="0">
              <a:solidFill>
                <a:schemeClr val="tx1"/>
              </a:solidFill>
            </a:endParaRPr>
          </a:p>
          <a:p>
            <a:pPr lvl="1"/>
            <a:endParaRPr lang="en-US" dirty="0"/>
          </a:p>
          <a:p>
            <a:pPr lvl="1"/>
            <a:endParaRPr lang="en-US" dirty="0"/>
          </a:p>
          <a:p>
            <a:pPr lvl="1"/>
            <a:endParaRPr lang="en-US" dirty="0"/>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1" name="Text Placeholder 8"/>
          <p:cNvSpPr txBox="1">
            <a:spLocks/>
          </p:cNvSpPr>
          <p:nvPr/>
        </p:nvSpPr>
        <p:spPr>
          <a:xfrm>
            <a:off x="281204" y="1385778"/>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202823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Drug interactions with LTBI Treatment</a:t>
            </a:r>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graphicFrame>
        <p:nvGraphicFramePr>
          <p:cNvPr id="4" name="Table 3">
            <a:extLst>
              <a:ext uri="{FF2B5EF4-FFF2-40B4-BE49-F238E27FC236}">
                <a16:creationId xmlns:a16="http://schemas.microsoft.com/office/drawing/2014/main" id="{77085E67-5B7B-FC47-9A49-705F90473E6F}"/>
              </a:ext>
            </a:extLst>
          </p:cNvPr>
          <p:cNvGraphicFramePr>
            <a:graphicFrameLocks noGrp="1"/>
          </p:cNvGraphicFramePr>
          <p:nvPr>
            <p:extLst>
              <p:ext uri="{D42A27DB-BD31-4B8C-83A1-F6EECF244321}">
                <p14:modId xmlns:p14="http://schemas.microsoft.com/office/powerpoint/2010/main" val="450826626"/>
              </p:ext>
            </p:extLst>
          </p:nvPr>
        </p:nvGraphicFramePr>
        <p:xfrm>
          <a:off x="96982" y="1594452"/>
          <a:ext cx="8950035" cy="2793846"/>
        </p:xfrm>
        <a:graphic>
          <a:graphicData uri="http://schemas.openxmlformats.org/drawingml/2006/table">
            <a:tbl>
              <a:tblPr firstRow="1" bandRow="1">
                <a:tableStyleId>{5C22544A-7EE6-4342-B048-85BDC9FD1C3A}</a:tableStyleId>
              </a:tblPr>
              <a:tblGrid>
                <a:gridCol w="537469">
                  <a:extLst>
                    <a:ext uri="{9D8B030D-6E8A-4147-A177-3AD203B41FA5}">
                      <a16:colId xmlns:a16="http://schemas.microsoft.com/office/drawing/2014/main" val="1346414742"/>
                    </a:ext>
                  </a:extLst>
                </a:gridCol>
                <a:gridCol w="833133">
                  <a:extLst>
                    <a:ext uri="{9D8B030D-6E8A-4147-A177-3AD203B41FA5}">
                      <a16:colId xmlns:a16="http://schemas.microsoft.com/office/drawing/2014/main" val="1751546526"/>
                    </a:ext>
                  </a:extLst>
                </a:gridCol>
                <a:gridCol w="630477">
                  <a:extLst>
                    <a:ext uri="{9D8B030D-6E8A-4147-A177-3AD203B41FA5}">
                      <a16:colId xmlns:a16="http://schemas.microsoft.com/office/drawing/2014/main" val="2396296007"/>
                    </a:ext>
                  </a:extLst>
                </a:gridCol>
                <a:gridCol w="740126">
                  <a:extLst>
                    <a:ext uri="{9D8B030D-6E8A-4147-A177-3AD203B41FA5}">
                      <a16:colId xmlns:a16="http://schemas.microsoft.com/office/drawing/2014/main" val="600123217"/>
                    </a:ext>
                  </a:extLst>
                </a:gridCol>
                <a:gridCol w="726420">
                  <a:extLst>
                    <a:ext uri="{9D8B030D-6E8A-4147-A177-3AD203B41FA5}">
                      <a16:colId xmlns:a16="http://schemas.microsoft.com/office/drawing/2014/main" val="1220899688"/>
                    </a:ext>
                  </a:extLst>
                </a:gridCol>
                <a:gridCol w="808656">
                  <a:extLst>
                    <a:ext uri="{9D8B030D-6E8A-4147-A177-3AD203B41FA5}">
                      <a16:colId xmlns:a16="http://schemas.microsoft.com/office/drawing/2014/main" val="333408516"/>
                    </a:ext>
                  </a:extLst>
                </a:gridCol>
                <a:gridCol w="685301">
                  <a:extLst>
                    <a:ext uri="{9D8B030D-6E8A-4147-A177-3AD203B41FA5}">
                      <a16:colId xmlns:a16="http://schemas.microsoft.com/office/drawing/2014/main" val="3752099687"/>
                    </a:ext>
                  </a:extLst>
                </a:gridCol>
                <a:gridCol w="657889">
                  <a:extLst>
                    <a:ext uri="{9D8B030D-6E8A-4147-A177-3AD203B41FA5}">
                      <a16:colId xmlns:a16="http://schemas.microsoft.com/office/drawing/2014/main" val="1546729267"/>
                    </a:ext>
                  </a:extLst>
                </a:gridCol>
                <a:gridCol w="573108">
                  <a:extLst>
                    <a:ext uri="{9D8B030D-6E8A-4147-A177-3AD203B41FA5}">
                      <a16:colId xmlns:a16="http://schemas.microsoft.com/office/drawing/2014/main" val="589520403"/>
                    </a:ext>
                  </a:extLst>
                </a:gridCol>
                <a:gridCol w="747783">
                  <a:extLst>
                    <a:ext uri="{9D8B030D-6E8A-4147-A177-3AD203B41FA5}">
                      <a16:colId xmlns:a16="http://schemas.microsoft.com/office/drawing/2014/main" val="3779991302"/>
                    </a:ext>
                  </a:extLst>
                </a:gridCol>
                <a:gridCol w="560839">
                  <a:extLst>
                    <a:ext uri="{9D8B030D-6E8A-4147-A177-3AD203B41FA5}">
                      <a16:colId xmlns:a16="http://schemas.microsoft.com/office/drawing/2014/main" val="919094516"/>
                    </a:ext>
                  </a:extLst>
                </a:gridCol>
                <a:gridCol w="864626">
                  <a:extLst>
                    <a:ext uri="{9D8B030D-6E8A-4147-A177-3AD203B41FA5}">
                      <a16:colId xmlns:a16="http://schemas.microsoft.com/office/drawing/2014/main" val="2572368412"/>
                    </a:ext>
                  </a:extLst>
                </a:gridCol>
                <a:gridCol w="584208">
                  <a:extLst>
                    <a:ext uri="{9D8B030D-6E8A-4147-A177-3AD203B41FA5}">
                      <a16:colId xmlns:a16="http://schemas.microsoft.com/office/drawing/2014/main" val="3754087695"/>
                    </a:ext>
                  </a:extLst>
                </a:gridCol>
              </a:tblGrid>
              <a:tr h="762736">
                <a:tc>
                  <a:txBody>
                    <a:bodyPr/>
                    <a:lstStyle/>
                    <a:p>
                      <a:endParaRPr lang="en-US" sz="1800" dirty="0"/>
                    </a:p>
                  </a:txBody>
                  <a:tcPr/>
                </a:tc>
                <a:tc>
                  <a:txBody>
                    <a:bodyPr/>
                    <a:lstStyle/>
                    <a:p>
                      <a:pPr algn="ctr"/>
                      <a:r>
                        <a:rPr lang="en-US" sz="1800" dirty="0"/>
                        <a:t>DTG</a:t>
                      </a:r>
                    </a:p>
                  </a:txBody>
                  <a:tcPr/>
                </a:tc>
                <a:tc>
                  <a:txBody>
                    <a:bodyPr/>
                    <a:lstStyle/>
                    <a:p>
                      <a:pPr algn="ctr"/>
                      <a:r>
                        <a:rPr lang="en-US" sz="1800" dirty="0"/>
                        <a:t>BIC</a:t>
                      </a:r>
                    </a:p>
                  </a:txBody>
                  <a:tcPr/>
                </a:tc>
                <a:tc>
                  <a:txBody>
                    <a:bodyPr/>
                    <a:lstStyle/>
                    <a:p>
                      <a:pPr algn="ctr"/>
                      <a:r>
                        <a:rPr lang="en-US" sz="1800" dirty="0"/>
                        <a:t>RAL</a:t>
                      </a:r>
                    </a:p>
                    <a:p>
                      <a:pPr algn="ctr"/>
                      <a:r>
                        <a:rPr lang="en-US" sz="1800" dirty="0"/>
                        <a:t>BID</a:t>
                      </a:r>
                    </a:p>
                  </a:txBody>
                  <a:tcPr/>
                </a:tc>
                <a:tc>
                  <a:txBody>
                    <a:bodyPr/>
                    <a:lstStyle/>
                    <a:p>
                      <a:pPr algn="ctr"/>
                      <a:r>
                        <a:rPr lang="en-US" sz="1800" dirty="0"/>
                        <a:t>DRV/r or c</a:t>
                      </a:r>
                    </a:p>
                  </a:txBody>
                  <a:tcPr>
                    <a:solidFill>
                      <a:srgbClr val="9C72FF"/>
                    </a:solidFill>
                  </a:tcPr>
                </a:tc>
                <a:tc>
                  <a:txBody>
                    <a:bodyPr/>
                    <a:lstStyle/>
                    <a:p>
                      <a:pPr algn="ctr"/>
                      <a:r>
                        <a:rPr lang="en-US" sz="1800" dirty="0"/>
                        <a:t>DOR</a:t>
                      </a:r>
                    </a:p>
                  </a:txBody>
                  <a:tcPr>
                    <a:solidFill>
                      <a:schemeClr val="accent6"/>
                    </a:solidFill>
                  </a:tcPr>
                </a:tc>
                <a:tc>
                  <a:txBody>
                    <a:bodyPr/>
                    <a:lstStyle/>
                    <a:p>
                      <a:pPr algn="ctr"/>
                      <a:r>
                        <a:rPr lang="en-US" sz="1800" dirty="0"/>
                        <a:t>EFV</a:t>
                      </a:r>
                    </a:p>
                  </a:txBody>
                  <a:tcPr>
                    <a:solidFill>
                      <a:schemeClr val="accent6"/>
                    </a:solidFill>
                  </a:tcPr>
                </a:tc>
                <a:tc>
                  <a:txBody>
                    <a:bodyPr/>
                    <a:lstStyle/>
                    <a:p>
                      <a:pPr algn="ctr"/>
                      <a:r>
                        <a:rPr lang="en-US" sz="1800" dirty="0"/>
                        <a:t>ETR</a:t>
                      </a:r>
                    </a:p>
                  </a:txBody>
                  <a:tcPr>
                    <a:solidFill>
                      <a:schemeClr val="accent6"/>
                    </a:solidFill>
                  </a:tcPr>
                </a:tc>
                <a:tc>
                  <a:txBody>
                    <a:bodyPr/>
                    <a:lstStyle/>
                    <a:p>
                      <a:pPr algn="ctr"/>
                      <a:r>
                        <a:rPr lang="en-US" sz="1800" dirty="0"/>
                        <a:t>RPV</a:t>
                      </a:r>
                    </a:p>
                  </a:txBody>
                  <a:tcPr>
                    <a:solidFill>
                      <a:schemeClr val="accent6"/>
                    </a:solidFill>
                  </a:tcPr>
                </a:tc>
                <a:tc>
                  <a:txBody>
                    <a:bodyPr/>
                    <a:lstStyle/>
                    <a:p>
                      <a:pPr algn="ctr"/>
                      <a:r>
                        <a:rPr lang="en-US" sz="1800" dirty="0"/>
                        <a:t>TAF</a:t>
                      </a:r>
                    </a:p>
                  </a:txBody>
                  <a:tcPr>
                    <a:solidFill>
                      <a:schemeClr val="accent4"/>
                    </a:solidFill>
                  </a:tcPr>
                </a:tc>
                <a:tc>
                  <a:txBody>
                    <a:bodyPr/>
                    <a:lstStyle/>
                    <a:p>
                      <a:pPr algn="ctr"/>
                      <a:r>
                        <a:rPr lang="en-US" sz="1800" dirty="0"/>
                        <a:t>TDF</a:t>
                      </a:r>
                    </a:p>
                  </a:txBody>
                  <a:tcPr>
                    <a:solidFill>
                      <a:schemeClr val="accent4"/>
                    </a:solidFill>
                  </a:tcPr>
                </a:tc>
                <a:tc>
                  <a:txBody>
                    <a:bodyPr/>
                    <a:lstStyle/>
                    <a:p>
                      <a:pPr algn="ctr"/>
                      <a:r>
                        <a:rPr lang="en-US" sz="1800" dirty="0"/>
                        <a:t>FTC or 3TC</a:t>
                      </a:r>
                    </a:p>
                  </a:txBody>
                  <a:tcPr>
                    <a:solidFill>
                      <a:schemeClr val="accent4"/>
                    </a:solidFill>
                  </a:tcPr>
                </a:tc>
                <a:tc>
                  <a:txBody>
                    <a:bodyPr/>
                    <a:lstStyle/>
                    <a:p>
                      <a:pPr algn="ctr"/>
                      <a:r>
                        <a:rPr lang="en-US" sz="1800" dirty="0"/>
                        <a:t>ABC</a:t>
                      </a:r>
                    </a:p>
                  </a:txBody>
                  <a:tcPr>
                    <a:solidFill>
                      <a:schemeClr val="accent4"/>
                    </a:solidFill>
                  </a:tcPr>
                </a:tc>
                <a:extLst>
                  <a:ext uri="{0D108BD9-81ED-4DB2-BD59-A6C34878D82A}">
                    <a16:rowId xmlns:a16="http://schemas.microsoft.com/office/drawing/2014/main" val="1727386494"/>
                  </a:ext>
                </a:extLst>
              </a:tr>
              <a:tr h="558355">
                <a:tc>
                  <a:txBody>
                    <a:bodyPr/>
                    <a:lstStyle/>
                    <a:p>
                      <a:r>
                        <a:rPr lang="en-US" sz="1800" dirty="0"/>
                        <a:t>INH</a:t>
                      </a:r>
                    </a:p>
                  </a:txBody>
                  <a:tcPr/>
                </a:tc>
                <a:tc>
                  <a:txBody>
                    <a:bodyPr/>
                    <a:lstStyle/>
                    <a:p>
                      <a:pPr algn="ctr"/>
                      <a:r>
                        <a:rPr lang="en-US" sz="18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rgbClr val="C2AA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4">
                        <a:lumMod val="40000"/>
                        <a:lumOff val="60000"/>
                      </a:schemeClr>
                    </a:solidFill>
                  </a:tcPr>
                </a:tc>
                <a:extLst>
                  <a:ext uri="{0D108BD9-81ED-4DB2-BD59-A6C34878D82A}">
                    <a16:rowId xmlns:a16="http://schemas.microsoft.com/office/drawing/2014/main" val="2756786369"/>
                  </a:ext>
                </a:extLst>
              </a:tr>
              <a:tr h="558355">
                <a:tc>
                  <a:txBody>
                    <a:bodyPr/>
                    <a:lstStyle/>
                    <a:p>
                      <a:r>
                        <a:rPr lang="en-US" sz="1800" dirty="0"/>
                        <a:t>RPT</a:t>
                      </a:r>
                    </a:p>
                  </a:txBody>
                  <a:tcPr/>
                </a:tc>
                <a:tc>
                  <a:txBody>
                    <a:bodyPr/>
                    <a:lstStyle/>
                    <a:p>
                      <a:pPr marL="0" indent="0" algn="ctr">
                        <a:buFontTx/>
                        <a:buNone/>
                      </a:pPr>
                      <a:r>
                        <a:rPr lang="en-US" sz="1800" b="1" dirty="0"/>
                        <a:t>C</a:t>
                      </a:r>
                      <a:r>
                        <a:rPr lang="en-US" sz="1800" dirty="0"/>
                        <a:t>=QD* </a:t>
                      </a:r>
                    </a:p>
                  </a:txBody>
                  <a:tcPr/>
                </a:tc>
                <a:tc>
                  <a:txBody>
                    <a:bodyPr/>
                    <a:lstStyle/>
                    <a:p>
                      <a:pPr marL="0" indent="0" algn="ctr">
                        <a:buFontTx/>
                        <a:buNone/>
                      </a:pPr>
                      <a:r>
                        <a:rPr lang="en-US" sz="1800" b="1" dirty="0">
                          <a:solidFill>
                            <a:srgbClr val="C00000"/>
                          </a:solidFill>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tc>
                <a:tc>
                  <a:txBody>
                    <a:bodyPr/>
                    <a:lstStyle/>
                    <a:p>
                      <a:pPr marL="0" indent="0" algn="ctr">
                        <a:buFontTx/>
                        <a:buNone/>
                      </a:pPr>
                      <a:r>
                        <a:rPr lang="en-US" sz="1800" b="1" dirty="0">
                          <a:solidFill>
                            <a:srgbClr val="C00000"/>
                          </a:solidFill>
                        </a:rPr>
                        <a:t>X</a:t>
                      </a:r>
                    </a:p>
                  </a:txBody>
                  <a:tcPr>
                    <a:solidFill>
                      <a:srgbClr val="D7D0FF"/>
                    </a:solidFill>
                  </a:tcPr>
                </a:tc>
                <a:tc>
                  <a:txBody>
                    <a:bodyPr/>
                    <a:lstStyle/>
                    <a:p>
                      <a:pPr marL="0" indent="0" algn="ctr">
                        <a:buFontTx/>
                        <a:buNone/>
                      </a:pPr>
                      <a:r>
                        <a:rPr lang="en-US" sz="1800" b="1" dirty="0">
                          <a:solidFill>
                            <a:srgbClr val="C00000"/>
                          </a:solidFill>
                        </a:rPr>
                        <a:t>X</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6">
                        <a:lumMod val="20000"/>
                        <a:lumOff val="80000"/>
                      </a:schemeClr>
                    </a:solidFill>
                  </a:tcPr>
                </a:tc>
                <a:tc>
                  <a:txBody>
                    <a:bodyPr/>
                    <a:lstStyle/>
                    <a:p>
                      <a:pPr marL="0" indent="0" algn="ctr">
                        <a:buFontTx/>
                        <a:buNone/>
                      </a:pPr>
                      <a:r>
                        <a:rPr lang="en-US" sz="1800" b="1" dirty="0">
                          <a:solidFill>
                            <a:srgbClr val="C00000"/>
                          </a:solidFill>
                        </a:rPr>
                        <a:t>X</a:t>
                      </a:r>
                    </a:p>
                  </a:txBody>
                  <a:tcPr>
                    <a:solidFill>
                      <a:schemeClr val="accent6">
                        <a:lumMod val="20000"/>
                        <a:lumOff val="80000"/>
                      </a:schemeClr>
                    </a:solidFill>
                  </a:tcPr>
                </a:tc>
                <a:tc>
                  <a:txBody>
                    <a:bodyPr/>
                    <a:lstStyle/>
                    <a:p>
                      <a:pPr marL="0" indent="0" algn="ctr">
                        <a:buFontTx/>
                        <a:buNone/>
                      </a:pPr>
                      <a:r>
                        <a:rPr lang="en-US" sz="1800" b="1" dirty="0">
                          <a:solidFill>
                            <a:srgbClr val="C00000"/>
                          </a:solidFill>
                        </a:rPr>
                        <a:t>X</a:t>
                      </a:r>
                    </a:p>
                  </a:txBody>
                  <a:tcPr>
                    <a:solidFill>
                      <a:schemeClr val="accent6">
                        <a:lumMod val="20000"/>
                        <a:lumOff val="80000"/>
                      </a:schemeClr>
                    </a:solidFill>
                  </a:tcPr>
                </a:tc>
                <a:tc>
                  <a:txBody>
                    <a:bodyPr/>
                    <a:lstStyle/>
                    <a:p>
                      <a:pPr marL="0" indent="0" algn="ctr">
                        <a:buFontTx/>
                        <a:buNone/>
                      </a:pPr>
                      <a:r>
                        <a:rPr lang="en-US" sz="1800" b="1" dirty="0">
                          <a:solidFill>
                            <a:srgbClr val="C00000"/>
                          </a:solidFill>
                        </a:rPr>
                        <a:t>X</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4">
                        <a:lumMod val="20000"/>
                        <a:lumOff val="80000"/>
                      </a:schemeClr>
                    </a:solidFill>
                  </a:tcPr>
                </a:tc>
                <a:extLst>
                  <a:ext uri="{0D108BD9-81ED-4DB2-BD59-A6C34878D82A}">
                    <a16:rowId xmlns:a16="http://schemas.microsoft.com/office/drawing/2014/main" val="3249813918"/>
                  </a:ext>
                </a:extLst>
              </a:tr>
              <a:tr h="797650">
                <a:tc>
                  <a:txBody>
                    <a:bodyPr/>
                    <a:lstStyle/>
                    <a:p>
                      <a:r>
                        <a:rPr lang="en-US" sz="1800" dirty="0"/>
                        <a:t>RIF</a:t>
                      </a:r>
                    </a:p>
                  </a:txBody>
                  <a:tcPr/>
                </a:tc>
                <a:tc>
                  <a:txBody>
                    <a:bodyPr/>
                    <a:lstStyle/>
                    <a:p>
                      <a:pPr algn="ctr">
                        <a:buFontTx/>
                        <a:buNone/>
                      </a:pPr>
                      <a:r>
                        <a:rPr lang="en-US" sz="1800" b="1" dirty="0"/>
                        <a:t>C</a:t>
                      </a:r>
                      <a:r>
                        <a:rPr lang="en-US" sz="1800" dirty="0"/>
                        <a:t>=BID</a:t>
                      </a:r>
                    </a:p>
                  </a:txBody>
                  <a:tcPr/>
                </a:tc>
                <a:tc>
                  <a:txBody>
                    <a:bodyPr/>
                    <a:lstStyle/>
                    <a:p>
                      <a:pPr algn="ctr">
                        <a:buFontTx/>
                        <a:buNone/>
                      </a:pPr>
                      <a:r>
                        <a:rPr lang="en-US" sz="1800" b="1" dirty="0">
                          <a:solidFill>
                            <a:srgbClr val="C00000"/>
                          </a:solidFill>
                        </a:rPr>
                        <a:t>X</a:t>
                      </a:r>
                    </a:p>
                  </a:txBody>
                  <a:tcPr/>
                </a:tc>
                <a:tc>
                  <a:txBody>
                    <a:bodyPr/>
                    <a:lstStyle/>
                    <a:p>
                      <a:pPr algn="ctr">
                        <a:buFontTx/>
                        <a:buNone/>
                      </a:pPr>
                      <a:r>
                        <a:rPr lang="en-US" sz="1800" dirty="0"/>
                        <a:t>800 mg BID</a:t>
                      </a:r>
                    </a:p>
                  </a:txBody>
                  <a:tcPr/>
                </a:tc>
                <a:tc>
                  <a:txBody>
                    <a:bodyPr/>
                    <a:lstStyle/>
                    <a:p>
                      <a:pPr algn="ctr">
                        <a:buFontTx/>
                        <a:buNone/>
                      </a:pPr>
                      <a:r>
                        <a:rPr lang="en-US" sz="1800" b="1" dirty="0">
                          <a:solidFill>
                            <a:srgbClr val="C00000"/>
                          </a:solidFill>
                        </a:rPr>
                        <a:t>X</a:t>
                      </a:r>
                    </a:p>
                  </a:txBody>
                  <a:tcPr>
                    <a:solidFill>
                      <a:srgbClr val="C2AAFF"/>
                    </a:solidFill>
                  </a:tcPr>
                </a:tc>
                <a:tc>
                  <a:txBody>
                    <a:bodyPr/>
                    <a:lstStyle/>
                    <a:p>
                      <a:pPr algn="ctr"/>
                      <a:r>
                        <a:rPr lang="en-US" sz="1800" b="1" dirty="0">
                          <a:solidFill>
                            <a:srgbClr val="C00000"/>
                          </a:solidFill>
                        </a:rPr>
                        <a:t>X</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txBody>
                  <a:tcPr>
                    <a:solidFill>
                      <a:schemeClr val="accent6">
                        <a:lumMod val="40000"/>
                        <a:lumOff val="60000"/>
                      </a:schemeClr>
                    </a:solidFill>
                  </a:tcPr>
                </a:tc>
                <a:tc>
                  <a:txBody>
                    <a:bodyPr/>
                    <a:lstStyle/>
                    <a:p>
                      <a:pPr algn="ctr"/>
                      <a:r>
                        <a:rPr lang="en-US" sz="1800" b="1" dirty="0">
                          <a:solidFill>
                            <a:srgbClr val="C00000"/>
                          </a:solidFill>
                        </a:rPr>
                        <a:t>X</a:t>
                      </a:r>
                    </a:p>
                  </a:txBody>
                  <a:tcPr>
                    <a:solidFill>
                      <a:schemeClr val="accent6">
                        <a:lumMod val="40000"/>
                        <a:lumOff val="60000"/>
                      </a:schemeClr>
                    </a:solidFill>
                  </a:tcPr>
                </a:tc>
                <a:tc>
                  <a:txBody>
                    <a:bodyPr/>
                    <a:lstStyle/>
                    <a:p>
                      <a:pPr algn="ctr"/>
                      <a:r>
                        <a:rPr lang="en-US" sz="1800" b="1" dirty="0">
                          <a:solidFill>
                            <a:srgbClr val="C00000"/>
                          </a:solidFill>
                        </a:rPr>
                        <a:t>X</a:t>
                      </a:r>
                    </a:p>
                  </a:txBody>
                  <a:tcPr>
                    <a:solidFill>
                      <a:schemeClr val="accent6">
                        <a:lumMod val="40000"/>
                        <a:lumOff val="60000"/>
                      </a:schemeClr>
                    </a:solidFill>
                  </a:tcPr>
                </a:tc>
                <a:tc>
                  <a:txBody>
                    <a:bodyPr/>
                    <a:lstStyle/>
                    <a:p>
                      <a:pPr algn="ctr">
                        <a:buFontTx/>
                        <a:buNone/>
                      </a:pPr>
                      <a:r>
                        <a:rPr lang="en-US" sz="1800" b="1" dirty="0">
                          <a:solidFill>
                            <a:srgbClr val="C00000"/>
                          </a:solidFill>
                        </a:rPr>
                        <a:t>X</a:t>
                      </a:r>
                    </a:p>
                    <a:p>
                      <a:pPr algn="ctr">
                        <a:buFontTx/>
                        <a:buNone/>
                      </a:pPr>
                      <a:endParaRPr lang="en-US" sz="1800" dirty="0"/>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p>
                      <a:pPr algn="ctr"/>
                      <a:endParaRPr lang="en-US" sz="1800" dirty="0"/>
                    </a:p>
                  </a:txBody>
                  <a:tcP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p>
                      <a:pPr algn="ctr"/>
                      <a:endParaRPr lang="en-US" sz="1800" dirty="0"/>
                    </a:p>
                  </a:txBody>
                  <a:tcPr>
                    <a:solidFill>
                      <a:schemeClr val="accent4">
                        <a:lumMod val="40000"/>
                        <a:lumOff val="60000"/>
                      </a:schemeClr>
                    </a:solidFill>
                  </a:tcPr>
                </a:tc>
                <a:tc>
                  <a:txBody>
                    <a:bodyPr/>
                    <a:lstStyle/>
                    <a:p>
                      <a:pPr algn="ctr"/>
                      <a:r>
                        <a:rPr lang="en-US" sz="1800" b="1" dirty="0"/>
                        <a:t>C</a:t>
                      </a:r>
                    </a:p>
                  </a:txBody>
                  <a:tcPr>
                    <a:solidFill>
                      <a:schemeClr val="accent4">
                        <a:lumMod val="40000"/>
                        <a:lumOff val="60000"/>
                      </a:schemeClr>
                    </a:solidFill>
                  </a:tcPr>
                </a:tc>
                <a:extLst>
                  <a:ext uri="{0D108BD9-81ED-4DB2-BD59-A6C34878D82A}">
                    <a16:rowId xmlns:a16="http://schemas.microsoft.com/office/drawing/2014/main" val="2154698961"/>
                  </a:ext>
                </a:extLst>
              </a:tr>
            </a:tbl>
          </a:graphicData>
        </a:graphic>
      </p:graphicFrame>
      <p:sp>
        <p:nvSpPr>
          <p:cNvPr id="6" name="TextBox 5">
            <a:extLst>
              <a:ext uri="{FF2B5EF4-FFF2-40B4-BE49-F238E27FC236}">
                <a16:creationId xmlns:a16="http://schemas.microsoft.com/office/drawing/2014/main" id="{470F766F-D365-F84B-A992-F39005FF7FA3}"/>
              </a:ext>
            </a:extLst>
          </p:cNvPr>
          <p:cNvSpPr txBox="1"/>
          <p:nvPr/>
        </p:nvSpPr>
        <p:spPr>
          <a:xfrm>
            <a:off x="96982" y="4869169"/>
            <a:ext cx="9047018" cy="738664"/>
          </a:xfrm>
          <a:prstGeom prst="rect">
            <a:avLst/>
          </a:prstGeom>
          <a:noFill/>
        </p:spPr>
        <p:txBody>
          <a:bodyPr wrap="square" rtlCol="0">
            <a:spAutoFit/>
          </a:bodyPr>
          <a:lstStyle/>
          <a:p>
            <a:r>
              <a:rPr lang="en-US" sz="1400" dirty="0"/>
              <a:t>INH= Isoniazid; RPT=rifapentine; RIF=rifampin; DTG=dolutegravir; BIC=</a:t>
            </a:r>
            <a:r>
              <a:rPr lang="en-US" sz="1400" dirty="0" err="1"/>
              <a:t>bictegravir</a:t>
            </a:r>
            <a:r>
              <a:rPr lang="en-US" sz="1400" dirty="0"/>
              <a:t>; BID RAL=twice daily </a:t>
            </a:r>
            <a:r>
              <a:rPr lang="en-US" sz="1400" dirty="0" err="1"/>
              <a:t>raltegravir</a:t>
            </a:r>
            <a:r>
              <a:rPr lang="en-US" sz="1400" dirty="0"/>
              <a:t>; DRV/r or c=darunavir boosted with ritonavir or </a:t>
            </a:r>
            <a:r>
              <a:rPr lang="en-US" sz="1400" dirty="0" err="1"/>
              <a:t>cobicistat</a:t>
            </a:r>
            <a:r>
              <a:rPr lang="en-US" sz="1400" dirty="0"/>
              <a:t>; TAF=tenofovir alafenamide; TDF=tenofovir ; FTC or 3TC=emtricitabine or lamivudine; ABC=abacavir; DOR=</a:t>
            </a:r>
            <a:r>
              <a:rPr lang="en-US" sz="1400" dirty="0" err="1"/>
              <a:t>doravirine</a:t>
            </a:r>
            <a:r>
              <a:rPr lang="en-US" sz="1400" dirty="0"/>
              <a:t>; EFV=efavirenz; ETR=etravirine; RPV=</a:t>
            </a:r>
            <a:r>
              <a:rPr lang="en-US" sz="1400" dirty="0" err="1"/>
              <a:t>rilpivirine</a:t>
            </a:r>
            <a:endParaRPr lang="en-US" sz="1400" dirty="0"/>
          </a:p>
        </p:txBody>
      </p:sp>
      <p:sp>
        <p:nvSpPr>
          <p:cNvPr id="7" name="TextBox 6">
            <a:extLst>
              <a:ext uri="{FF2B5EF4-FFF2-40B4-BE49-F238E27FC236}">
                <a16:creationId xmlns:a16="http://schemas.microsoft.com/office/drawing/2014/main" id="{A070AA46-3B02-3C43-83A1-3545E272769E}"/>
              </a:ext>
            </a:extLst>
          </p:cNvPr>
          <p:cNvSpPr txBox="1"/>
          <p:nvPr/>
        </p:nvSpPr>
        <p:spPr>
          <a:xfrm>
            <a:off x="96982" y="4411248"/>
            <a:ext cx="8832112" cy="646331"/>
          </a:xfrm>
          <a:prstGeom prst="rect">
            <a:avLst/>
          </a:prstGeom>
          <a:noFill/>
        </p:spPr>
        <p:txBody>
          <a:bodyPr wrap="square" rtlCol="0">
            <a:spAutoFit/>
          </a:bodyPr>
          <a:lstStyle/>
          <a:p>
            <a:pPr algn="ctr"/>
            <a:r>
              <a:rPr lang="en-US" dirty="0"/>
              <a:t>✓=ok to co-administer; </a:t>
            </a:r>
            <a:r>
              <a:rPr lang="en-US" b="1" dirty="0"/>
              <a:t>C</a:t>
            </a:r>
            <a:r>
              <a:rPr lang="en-US" dirty="0"/>
              <a:t>=use with caution; </a:t>
            </a:r>
            <a:r>
              <a:rPr lang="en-US" b="1" dirty="0">
                <a:solidFill>
                  <a:srgbClr val="C00000"/>
                </a:solidFill>
              </a:rPr>
              <a:t>X</a:t>
            </a:r>
            <a:r>
              <a:rPr lang="en-US" dirty="0"/>
              <a:t>=do not co-administer</a:t>
            </a:r>
          </a:p>
          <a:p>
            <a:endParaRPr lang="en-US" dirty="0"/>
          </a:p>
        </p:txBody>
      </p:sp>
      <p:sp>
        <p:nvSpPr>
          <p:cNvPr id="8" name="TextBox 7">
            <a:extLst>
              <a:ext uri="{FF2B5EF4-FFF2-40B4-BE49-F238E27FC236}">
                <a16:creationId xmlns:a16="http://schemas.microsoft.com/office/drawing/2014/main" id="{FE1FAAD1-C3B7-CD48-9ED5-6C85AD94C0E1}"/>
              </a:ext>
            </a:extLst>
          </p:cNvPr>
          <p:cNvSpPr txBox="1"/>
          <p:nvPr/>
        </p:nvSpPr>
        <p:spPr>
          <a:xfrm>
            <a:off x="-1" y="5991582"/>
            <a:ext cx="9047017" cy="461665"/>
          </a:xfrm>
          <a:prstGeom prst="rect">
            <a:avLst/>
          </a:prstGeom>
          <a:noFill/>
        </p:spPr>
        <p:txBody>
          <a:bodyPr wrap="square" rtlCol="0">
            <a:spAutoFit/>
          </a:bodyPr>
          <a:lstStyle/>
          <a:p>
            <a:pPr algn="ctr"/>
            <a:r>
              <a:rPr lang="en-US" sz="1200" dirty="0"/>
              <a:t>Liverpool HIV Drug-Interaction Checker. </a:t>
            </a:r>
            <a:r>
              <a:rPr lang="en-US" sz="1200" dirty="0">
                <a:hlinkClick r:id="rId7"/>
              </a:rPr>
              <a:t>https://www.hiv-druginteractions.org</a:t>
            </a:r>
            <a:endParaRPr lang="en-US" sz="1200" dirty="0"/>
          </a:p>
          <a:p>
            <a:pPr algn="ctr"/>
            <a:r>
              <a:rPr lang="en-US" sz="1200" dirty="0"/>
              <a:t>*Dooley KE et al.  Lancet HIV 2020;7:e401.</a:t>
            </a:r>
          </a:p>
        </p:txBody>
      </p:sp>
    </p:spTree>
    <p:extLst>
      <p:ext uri="{BB962C8B-B14F-4D97-AF65-F5344CB8AC3E}">
        <p14:creationId xmlns:p14="http://schemas.microsoft.com/office/powerpoint/2010/main" val="27974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400" dirty="0"/>
              <a:t>Monitoring</a:t>
            </a:r>
          </a:p>
        </p:txBody>
      </p:sp>
      <p:sp>
        <p:nvSpPr>
          <p:cNvPr id="2" name="Text Placeholder 1">
            <a:extLst>
              <a:ext uri="{FF2B5EF4-FFF2-40B4-BE49-F238E27FC236}">
                <a16:creationId xmlns:a16="http://schemas.microsoft.com/office/drawing/2014/main" id="{E080EABE-A832-7D4A-8F25-13C9A1FBE449}"/>
              </a:ext>
            </a:extLst>
          </p:cNvPr>
          <p:cNvSpPr>
            <a:spLocks noGrp="1"/>
          </p:cNvSpPr>
          <p:nvPr>
            <p:ph type="body" sz="quarter" idx="20"/>
          </p:nvPr>
        </p:nvSpPr>
        <p:spPr>
          <a:xfrm>
            <a:off x="421148" y="1537855"/>
            <a:ext cx="8507945" cy="4505657"/>
          </a:xfrm>
        </p:spPr>
        <p:txBody>
          <a:bodyPr/>
          <a:lstStyle/>
          <a:p>
            <a:r>
              <a:rPr lang="en-US" dirty="0">
                <a:solidFill>
                  <a:schemeClr val="tx1"/>
                </a:solidFill>
              </a:rPr>
              <a:t>Baseline liver function tests</a:t>
            </a:r>
          </a:p>
          <a:p>
            <a:pPr lvl="1"/>
            <a:r>
              <a:rPr lang="en-US" dirty="0">
                <a:solidFill>
                  <a:schemeClr val="tx1"/>
                </a:solidFill>
              </a:rPr>
              <a:t>Repeat if abnormal or other risk factors (e.g., viral hepatitis)</a:t>
            </a:r>
          </a:p>
          <a:p>
            <a:r>
              <a:rPr lang="en-US" dirty="0">
                <a:solidFill>
                  <a:schemeClr val="tx1"/>
                </a:solidFill>
              </a:rPr>
              <a:t>Assess adherence monthly</a:t>
            </a:r>
          </a:p>
          <a:p>
            <a:r>
              <a:rPr lang="en-US" dirty="0">
                <a:solidFill>
                  <a:schemeClr val="tx1"/>
                </a:solidFill>
              </a:rPr>
              <a:t>Evaluate for possible drug toxicity monthly</a:t>
            </a:r>
          </a:p>
          <a:p>
            <a:endParaRPr lang="en-US" dirty="0">
              <a:solidFill>
                <a:schemeClr val="tx1"/>
              </a:solidFill>
            </a:endParaRPr>
          </a:p>
          <a:p>
            <a:r>
              <a:rPr lang="en-US" dirty="0">
                <a:solidFill>
                  <a:schemeClr val="tx1"/>
                </a:solidFill>
              </a:rPr>
              <a:t>Other considerations</a:t>
            </a:r>
          </a:p>
          <a:p>
            <a:pPr lvl="1"/>
            <a:r>
              <a:rPr lang="en-US" dirty="0">
                <a:solidFill>
                  <a:schemeClr val="tx1"/>
                </a:solidFill>
              </a:rPr>
              <a:t>Prescribe 1-month vs 3-month supply depending on regimen</a:t>
            </a:r>
          </a:p>
          <a:p>
            <a:pPr lvl="1"/>
            <a:r>
              <a:rPr lang="en-US" dirty="0">
                <a:solidFill>
                  <a:schemeClr val="tx1"/>
                </a:solidFill>
              </a:rPr>
              <a:t>Consider close monitoring of HIV viral load in patients with potential drug-drug interaction</a:t>
            </a:r>
          </a:p>
          <a:p>
            <a:pPr lvl="1"/>
            <a:r>
              <a:rPr lang="en-US" dirty="0">
                <a:solidFill>
                  <a:schemeClr val="tx1"/>
                </a:solidFill>
              </a:rPr>
              <a:t>Rifamycin drug induction takes 1-2 weeks</a:t>
            </a:r>
          </a:p>
          <a:p>
            <a:pPr marL="0" indent="0">
              <a:buNone/>
            </a:pPr>
            <a:endParaRPr lang="en-US" dirty="0"/>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1" name="Text Placeholder 8"/>
          <p:cNvSpPr txBox="1">
            <a:spLocks/>
          </p:cNvSpPr>
          <p:nvPr/>
        </p:nvSpPr>
        <p:spPr>
          <a:xfrm>
            <a:off x="281204" y="1385778"/>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56462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Summary</a:t>
            </a:r>
          </a:p>
        </p:txBody>
      </p:sp>
      <p:sp>
        <p:nvSpPr>
          <p:cNvPr id="2" name="Text Placeholder 1">
            <a:extLst>
              <a:ext uri="{FF2B5EF4-FFF2-40B4-BE49-F238E27FC236}">
                <a16:creationId xmlns:a16="http://schemas.microsoft.com/office/drawing/2014/main" id="{E080EABE-A832-7D4A-8F25-13C9A1FBE449}"/>
              </a:ext>
            </a:extLst>
          </p:cNvPr>
          <p:cNvSpPr>
            <a:spLocks noGrp="1"/>
          </p:cNvSpPr>
          <p:nvPr>
            <p:ph type="body" sz="quarter" idx="20"/>
          </p:nvPr>
        </p:nvSpPr>
        <p:spPr>
          <a:xfrm>
            <a:off x="421148" y="1213541"/>
            <a:ext cx="8507945" cy="4476059"/>
          </a:xfrm>
        </p:spPr>
        <p:txBody>
          <a:bodyPr/>
          <a:lstStyle/>
          <a:p>
            <a:r>
              <a:rPr lang="en-US" sz="3200" dirty="0">
                <a:solidFill>
                  <a:schemeClr val="tx1"/>
                </a:solidFill>
              </a:rPr>
              <a:t>3HP and 3HR are preferred LTBI regimens for PWH </a:t>
            </a:r>
          </a:p>
          <a:p>
            <a:pPr lvl="1"/>
            <a:r>
              <a:rPr lang="en-US" sz="2800" dirty="0">
                <a:solidFill>
                  <a:schemeClr val="tx1"/>
                </a:solidFill>
              </a:rPr>
              <a:t>3HP has the most data in PWH</a:t>
            </a:r>
          </a:p>
          <a:p>
            <a:pPr lvl="1">
              <a:spcAft>
                <a:spcPts val="1200"/>
              </a:spcAft>
            </a:pPr>
            <a:r>
              <a:rPr lang="en-US" sz="2800" dirty="0">
                <a:solidFill>
                  <a:schemeClr val="tx1"/>
                </a:solidFill>
              </a:rPr>
              <a:t>Use may be limited due to drug-drug interactions</a:t>
            </a:r>
          </a:p>
          <a:p>
            <a:r>
              <a:rPr lang="en-US" sz="3200" dirty="0">
                <a:solidFill>
                  <a:schemeClr val="tx1"/>
                </a:solidFill>
              </a:rPr>
              <a:t>4R may be considered in PWH who are unable to take INH</a:t>
            </a:r>
          </a:p>
          <a:p>
            <a:pPr lvl="1"/>
            <a:r>
              <a:rPr lang="en-US" sz="2800" dirty="0">
                <a:solidFill>
                  <a:schemeClr val="tx1"/>
                </a:solidFill>
              </a:rPr>
              <a:t>Hepatotoxicity</a:t>
            </a:r>
          </a:p>
          <a:p>
            <a:pPr lvl="1"/>
            <a:r>
              <a:rPr lang="en-US" sz="2800" dirty="0">
                <a:solidFill>
                  <a:schemeClr val="tx1"/>
                </a:solidFill>
              </a:rPr>
              <a:t>INH-resistant contact</a:t>
            </a:r>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1" name="Text Placeholder 8"/>
          <p:cNvSpPr txBox="1">
            <a:spLocks/>
          </p:cNvSpPr>
          <p:nvPr/>
        </p:nvSpPr>
        <p:spPr>
          <a:xfrm>
            <a:off x="281204" y="1385778"/>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089015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4215740" y="1233377"/>
            <a:ext cx="4723464" cy="5071730"/>
          </a:xfrm>
        </p:spPr>
        <p:txBody>
          <a:bodyPr/>
          <a:lstStyle/>
          <a:p>
            <a:r>
              <a:rPr lang="en-US" dirty="0">
                <a:solidFill>
                  <a:schemeClr val="tx1"/>
                </a:solidFill>
              </a:rPr>
              <a:t>AETC National HIV Curriculum </a:t>
            </a:r>
            <a:r>
              <a:rPr lang="en-US" dirty="0">
                <a:hlinkClick r:id="rId6"/>
              </a:rPr>
              <a:t>https://aidsetc.org/nhc</a:t>
            </a:r>
            <a:endParaRPr lang="en-US" dirty="0"/>
          </a:p>
          <a:p>
            <a:endParaRPr lang="en-US" sz="900" dirty="0"/>
          </a:p>
          <a:p>
            <a:r>
              <a:rPr lang="en-US" dirty="0">
                <a:solidFill>
                  <a:schemeClr val="tx1"/>
                </a:solidFill>
              </a:rPr>
              <a:t>AETC National Coordinating Resource Center </a:t>
            </a:r>
            <a:r>
              <a:rPr lang="en-US" dirty="0">
                <a:hlinkClick r:id="rId7"/>
              </a:rPr>
              <a:t>https://targethiv.org/library/aetc-national-coordinating-resource-center-0</a:t>
            </a:r>
            <a:endParaRPr lang="en-US" dirty="0"/>
          </a:p>
          <a:p>
            <a:endParaRPr lang="en-US" sz="800" dirty="0"/>
          </a:p>
          <a:p>
            <a:r>
              <a:rPr lang="en-US" dirty="0">
                <a:solidFill>
                  <a:schemeClr val="tx1"/>
                </a:solidFill>
              </a:rPr>
              <a:t>Additional trainings </a:t>
            </a:r>
            <a:r>
              <a:rPr lang="en-US" dirty="0">
                <a:hlinkClick r:id="rId8"/>
              </a:rPr>
              <a:t>scaetcecho@salud.unm.edu</a:t>
            </a:r>
            <a:endParaRPr lang="en-US" dirty="0"/>
          </a:p>
          <a:p>
            <a:r>
              <a:rPr lang="en-US" dirty="0">
                <a:hlinkClick r:id="rId9"/>
              </a:rPr>
              <a:t>www.scaetc.org</a:t>
            </a:r>
            <a:endParaRPr lang="en-US" dirty="0"/>
          </a:p>
        </p:txBody>
      </p:sp>
    </p:spTree>
    <p:extLst>
      <p:ext uri="{BB962C8B-B14F-4D97-AF65-F5344CB8AC3E}">
        <p14:creationId xmlns:p14="http://schemas.microsoft.com/office/powerpoint/2010/main" val="412658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p:txBody>
          <a:bodyPr/>
          <a:lstStyle/>
          <a:p>
            <a:r>
              <a:rPr lang="en-US" dirty="0">
                <a:solidFill>
                  <a:schemeClr val="tx1"/>
                </a:solidFill>
              </a:rPr>
              <a:t>Speaker is a consultant for Lexicomp®, Wolters Kluwer.</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sp>
        <p:nvSpPr>
          <p:cNvPr id="5" name="TextBox 4"/>
          <p:cNvSpPr txBox="1"/>
          <p:nvPr/>
        </p:nvSpPr>
        <p:spPr>
          <a:xfrm>
            <a:off x="451821" y="5334169"/>
            <a:ext cx="8315661" cy="1015663"/>
          </a:xfrm>
          <a:prstGeom prst="rect">
            <a:avLst/>
          </a:prstGeom>
          <a:noFill/>
        </p:spPr>
        <p:txBody>
          <a:bodyPr wrap="square" rtlCol="0">
            <a:spAutoFit/>
          </a:bodyPr>
          <a:lstStyle/>
          <a:p>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94438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468086" y="1433015"/>
            <a:ext cx="8356937" cy="4267569"/>
          </a:xfrm>
        </p:spPr>
        <p:txBody>
          <a:bodyPr/>
          <a:lstStyle/>
          <a:p>
            <a:pPr marL="514350" indent="-514350">
              <a:spcAft>
                <a:spcPts val="1200"/>
              </a:spcAft>
              <a:buFont typeface="+mj-lt"/>
              <a:buAutoNum type="arabicPeriod"/>
            </a:pPr>
            <a:r>
              <a:rPr lang="en-US" dirty="0">
                <a:solidFill>
                  <a:schemeClr val="tx1"/>
                </a:solidFill>
              </a:rPr>
              <a:t>Identify latent tuberculosis infection (LTBI) treatment regimens recommended by the United States Department of Health and Human Services (DHHS) HIV Guidelines (updated 2/2022).</a:t>
            </a:r>
          </a:p>
          <a:p>
            <a:pPr marL="514350" indent="-514350">
              <a:spcAft>
                <a:spcPts val="1200"/>
              </a:spcAft>
              <a:buFont typeface="+mj-lt"/>
              <a:buAutoNum type="arabicPeriod"/>
            </a:pPr>
            <a:r>
              <a:rPr lang="en-US" dirty="0">
                <a:solidFill>
                  <a:schemeClr val="tx1"/>
                </a:solidFill>
              </a:rPr>
              <a:t>Describe advantages and disadvantages of rifamycin-based regimens for LTBI treatment in people with HIV (PWH).</a:t>
            </a:r>
          </a:p>
          <a:p>
            <a:pPr marL="514350" indent="-514350">
              <a:buFont typeface="+mj-lt"/>
              <a:buAutoNum type="arabicPeriod"/>
            </a:pPr>
            <a:r>
              <a:rPr lang="en-US" dirty="0">
                <a:solidFill>
                  <a:schemeClr val="tx1"/>
                </a:solidFill>
              </a:rPr>
              <a:t>Recognize potential drug interactions between HIV antiretroviral therapy (ART) and LTBI regimens.</a:t>
            </a:r>
          </a:p>
        </p:txBody>
      </p:sp>
    </p:spTree>
    <p:extLst>
      <p:ext uri="{BB962C8B-B14F-4D97-AF65-F5344CB8AC3E}">
        <p14:creationId xmlns:p14="http://schemas.microsoft.com/office/powerpoint/2010/main" val="11085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9903AF-BB2D-0844-AD97-338CCE989A26}"/>
              </a:ext>
            </a:extLst>
          </p:cNvPr>
          <p:cNvSpPr txBox="1"/>
          <p:nvPr/>
        </p:nvSpPr>
        <p:spPr>
          <a:xfrm>
            <a:off x="644367" y="5929989"/>
            <a:ext cx="8194833" cy="461665"/>
          </a:xfrm>
          <a:prstGeom prst="rect">
            <a:avLst/>
          </a:prstGeom>
          <a:noFill/>
        </p:spPr>
        <p:txBody>
          <a:bodyPr wrap="square" rtlCol="0">
            <a:spAutoFit/>
          </a:bodyPr>
          <a:lstStyle/>
          <a:p>
            <a:r>
              <a:rPr lang="en-US" sz="1200" dirty="0"/>
              <a:t>Global Tuberculosis Report 2021, World Health Organization. </a:t>
            </a:r>
            <a:r>
              <a:rPr lang="en-US" sz="1200" dirty="0">
                <a:hlinkClick r:id="rId3"/>
              </a:rPr>
              <a:t>https://</a:t>
            </a:r>
            <a:r>
              <a:rPr lang="en-US" sz="1200" dirty="0" err="1">
                <a:hlinkClick r:id="rId3"/>
              </a:rPr>
              <a:t>www.who.int</a:t>
            </a:r>
            <a:r>
              <a:rPr lang="en-US" sz="1200" dirty="0">
                <a:hlinkClick r:id="rId3"/>
              </a:rPr>
              <a:t>/teams/global-tuberculosis-</a:t>
            </a:r>
            <a:r>
              <a:rPr lang="en-US" sz="1200" dirty="0" err="1">
                <a:hlinkClick r:id="rId3"/>
              </a:rPr>
              <a:t>programme</a:t>
            </a:r>
            <a:r>
              <a:rPr lang="en-US" sz="1200" dirty="0">
                <a:hlinkClick r:id="rId3"/>
              </a:rPr>
              <a:t>/</a:t>
            </a:r>
            <a:r>
              <a:rPr lang="en-US" sz="1200" dirty="0" err="1">
                <a:hlinkClick r:id="rId3"/>
              </a:rPr>
              <a:t>tb</a:t>
            </a:r>
            <a:r>
              <a:rPr lang="en-US" sz="1200" dirty="0">
                <a:hlinkClick r:id="rId3"/>
              </a:rPr>
              <a:t>-reports/global-tuberculosis-report-2021. Accessed March 14,2022</a:t>
            </a:r>
            <a:r>
              <a:rPr lang="en-US" sz="1200" dirty="0"/>
              <a:t>.  Deutsch </a:t>
            </a:r>
            <a:r>
              <a:rPr lang="en-US" sz="1200" dirty="0" err="1"/>
              <a:t>Felman</a:t>
            </a:r>
            <a:r>
              <a:rPr lang="en-US" sz="1200" dirty="0"/>
              <a:t> M, et al.  MMWR;70(12):409-414</a:t>
            </a:r>
          </a:p>
        </p:txBody>
      </p:sp>
      <p:pic>
        <p:nvPicPr>
          <p:cNvPr id="6" name="Picture 5">
            <a:extLst>
              <a:ext uri="{FF2B5EF4-FFF2-40B4-BE49-F238E27FC236}">
                <a16:creationId xmlns:a16="http://schemas.microsoft.com/office/drawing/2014/main" id="{78D37634-C2B2-B04E-B4F5-95AF65827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1247"/>
            <a:ext cx="9144000" cy="5274644"/>
          </a:xfrm>
          <a:prstGeom prst="rect">
            <a:avLst/>
          </a:prstGeom>
        </p:spPr>
      </p:pic>
      <p:sp>
        <p:nvSpPr>
          <p:cNvPr id="9" name="TextBox 8">
            <a:extLst>
              <a:ext uri="{FF2B5EF4-FFF2-40B4-BE49-F238E27FC236}">
                <a16:creationId xmlns:a16="http://schemas.microsoft.com/office/drawing/2014/main" id="{DC150D1B-F2EA-6C4B-9F20-319030A3F743}"/>
              </a:ext>
            </a:extLst>
          </p:cNvPr>
          <p:cNvSpPr txBox="1"/>
          <p:nvPr/>
        </p:nvSpPr>
        <p:spPr>
          <a:xfrm>
            <a:off x="190680" y="2237361"/>
            <a:ext cx="2007771" cy="646331"/>
          </a:xfrm>
          <a:prstGeom prst="rect">
            <a:avLst/>
          </a:prstGeom>
          <a:noFill/>
        </p:spPr>
        <p:txBody>
          <a:bodyPr wrap="square" rtlCol="0">
            <a:spAutoFit/>
          </a:bodyPr>
          <a:lstStyle/>
          <a:p>
            <a:pPr algn="ctr"/>
            <a:r>
              <a:rPr lang="en-US" dirty="0">
                <a:solidFill>
                  <a:srgbClr val="FF0000"/>
                </a:solidFill>
              </a:rPr>
              <a:t>US  7,163 </a:t>
            </a:r>
          </a:p>
          <a:p>
            <a:pPr algn="ctr"/>
            <a:r>
              <a:rPr lang="en-US" dirty="0">
                <a:solidFill>
                  <a:srgbClr val="FF0000"/>
                </a:solidFill>
              </a:rPr>
              <a:t>total active cases</a:t>
            </a:r>
          </a:p>
        </p:txBody>
      </p:sp>
    </p:spTree>
    <p:extLst>
      <p:ext uri="{BB962C8B-B14F-4D97-AF65-F5344CB8AC3E}">
        <p14:creationId xmlns:p14="http://schemas.microsoft.com/office/powerpoint/2010/main" val="18625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0319"/>
            <a:ext cx="9144000" cy="1073887"/>
          </a:xfrm>
        </p:spPr>
        <p:txBody>
          <a:bodyPr/>
          <a:lstStyle/>
          <a:p>
            <a:r>
              <a:rPr lang="en-US" sz="4400" dirty="0"/>
              <a:t>LTBI in the U.S.</a:t>
            </a:r>
          </a:p>
        </p:txBody>
      </p:sp>
      <p:sp>
        <p:nvSpPr>
          <p:cNvPr id="3" name="Text Placeholder 2"/>
          <p:cNvSpPr>
            <a:spLocks noGrp="1"/>
          </p:cNvSpPr>
          <p:nvPr>
            <p:ph type="body" sz="quarter" idx="20"/>
          </p:nvPr>
        </p:nvSpPr>
        <p:spPr>
          <a:xfrm>
            <a:off x="128804" y="1233377"/>
            <a:ext cx="4283708" cy="5071730"/>
          </a:xfrm>
        </p:spPr>
        <p:txBody>
          <a:bodyPr/>
          <a:lstStyle/>
          <a:p>
            <a:r>
              <a:rPr lang="en-US" sz="2400" dirty="0">
                <a:solidFill>
                  <a:schemeClr val="tx1"/>
                </a:solidFill>
              </a:rPr>
              <a:t>Approximately 13 million people in the U.S. have LTBI</a:t>
            </a:r>
            <a:endParaRPr lang="en-US" sz="2400" baseline="30000" dirty="0">
              <a:solidFill>
                <a:schemeClr val="tx1"/>
              </a:solidFill>
            </a:endParaRPr>
          </a:p>
          <a:p>
            <a:endParaRPr lang="en-US" sz="1400" dirty="0">
              <a:solidFill>
                <a:schemeClr val="tx1"/>
              </a:solidFill>
            </a:endParaRPr>
          </a:p>
          <a:p>
            <a:r>
              <a:rPr lang="en-US" sz="2400" dirty="0">
                <a:solidFill>
                  <a:schemeClr val="tx1"/>
                </a:solidFill>
              </a:rPr>
              <a:t>5-10% of cases progress to active tuberculosis (TB) disease during their lifetime</a:t>
            </a:r>
            <a:endParaRPr lang="en-US" sz="2400" baseline="30000" dirty="0">
              <a:solidFill>
                <a:schemeClr val="tx1"/>
              </a:solidFill>
            </a:endParaRPr>
          </a:p>
          <a:p>
            <a:endParaRPr lang="en-US" sz="2400" baseline="30000" dirty="0">
              <a:solidFill>
                <a:schemeClr val="tx1"/>
              </a:solidFill>
            </a:endParaRPr>
          </a:p>
          <a:p>
            <a:r>
              <a:rPr lang="en-US" sz="2400" dirty="0">
                <a:solidFill>
                  <a:schemeClr val="tx1"/>
                </a:solidFill>
              </a:rPr>
              <a:t>LTBI treatment effectively reduces risk of developing active TB disease</a:t>
            </a:r>
          </a:p>
        </p:txBody>
      </p:sp>
      <p:sp>
        <p:nvSpPr>
          <p:cNvPr id="7" name="Text Placeholder 6">
            <a:extLst>
              <a:ext uri="{FF2B5EF4-FFF2-40B4-BE49-F238E27FC236}">
                <a16:creationId xmlns:a16="http://schemas.microsoft.com/office/drawing/2014/main" id="{48AFAD72-BEE6-9949-9B54-D18ECE7091BC}"/>
              </a:ext>
            </a:extLst>
          </p:cNvPr>
          <p:cNvSpPr>
            <a:spLocks noGrp="1"/>
          </p:cNvSpPr>
          <p:nvPr>
            <p:ph type="body" sz="quarter" idx="21"/>
          </p:nvPr>
        </p:nvSpPr>
        <p:spPr/>
        <p:txBody>
          <a:bodyPr/>
          <a:lstStyle/>
          <a:p>
            <a:endParaRPr lang="en-US"/>
          </a:p>
        </p:txBody>
      </p:sp>
      <p:sp>
        <p:nvSpPr>
          <p:cNvPr id="4" name="TextBox 3"/>
          <p:cNvSpPr txBox="1"/>
          <p:nvPr/>
        </p:nvSpPr>
        <p:spPr>
          <a:xfrm>
            <a:off x="128804" y="5871243"/>
            <a:ext cx="4283708" cy="492443"/>
          </a:xfrm>
          <a:prstGeom prst="rect">
            <a:avLst/>
          </a:prstGeom>
          <a:noFill/>
        </p:spPr>
        <p:txBody>
          <a:bodyPr wrap="square" rtlCol="0">
            <a:spAutoFit/>
          </a:bodyPr>
          <a:lstStyle/>
          <a:p>
            <a:r>
              <a:rPr lang="en-US" sz="1200" dirty="0"/>
              <a:t>Miramontes R, et al.  </a:t>
            </a:r>
            <a:r>
              <a:rPr lang="en-US" sz="1200" dirty="0" err="1"/>
              <a:t>PLoS</a:t>
            </a:r>
            <a:r>
              <a:rPr lang="en-US" sz="1200" dirty="0"/>
              <a:t> One 2015;10:e0140881;  CDC. MMWR 2000; 49: 1; Sterling TR, et al.  CDC.  MMWR 2020;69:1</a:t>
            </a:r>
            <a:r>
              <a:rPr lang="en-US" sz="1400" dirty="0"/>
              <a:t>.</a:t>
            </a:r>
          </a:p>
        </p:txBody>
      </p:sp>
      <p:pic>
        <p:nvPicPr>
          <p:cNvPr id="6" name="Picture 5">
            <a:extLst>
              <a:ext uri="{FF2B5EF4-FFF2-40B4-BE49-F238E27FC236}">
                <a16:creationId xmlns:a16="http://schemas.microsoft.com/office/drawing/2014/main" id="{8E98339A-0269-D54C-BAE1-4488B0ED1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496" y="1233377"/>
            <a:ext cx="4283708" cy="5116164"/>
          </a:xfrm>
          <a:prstGeom prst="rect">
            <a:avLst/>
          </a:prstGeom>
          <a:ln>
            <a:solidFill>
              <a:schemeClr val="tx1"/>
            </a:solidFill>
          </a:ln>
        </p:spPr>
      </p:pic>
    </p:spTree>
    <p:extLst>
      <p:ext uri="{BB962C8B-B14F-4D97-AF65-F5344CB8AC3E}">
        <p14:creationId xmlns:p14="http://schemas.microsoft.com/office/powerpoint/2010/main" val="907251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0159"/>
            <a:ext cx="9144000" cy="1073887"/>
          </a:xfrm>
        </p:spPr>
        <p:txBody>
          <a:bodyPr/>
          <a:lstStyle/>
          <a:p>
            <a:r>
              <a:rPr lang="en-US" sz="4400" dirty="0"/>
              <a:t>TB in PWH</a:t>
            </a:r>
          </a:p>
        </p:txBody>
      </p:sp>
      <p:sp>
        <p:nvSpPr>
          <p:cNvPr id="2" name="Text Placeholder 1">
            <a:extLst>
              <a:ext uri="{FF2B5EF4-FFF2-40B4-BE49-F238E27FC236}">
                <a16:creationId xmlns:a16="http://schemas.microsoft.com/office/drawing/2014/main" id="{E080EABE-A832-7D4A-8F25-13C9A1FBE449}"/>
              </a:ext>
            </a:extLst>
          </p:cNvPr>
          <p:cNvSpPr>
            <a:spLocks noGrp="1"/>
          </p:cNvSpPr>
          <p:nvPr>
            <p:ph type="body" sz="quarter" idx="20"/>
          </p:nvPr>
        </p:nvSpPr>
        <p:spPr>
          <a:xfrm>
            <a:off x="281204" y="1193928"/>
            <a:ext cx="8753613" cy="4467207"/>
          </a:xfrm>
        </p:spPr>
        <p:txBody>
          <a:bodyPr/>
          <a:lstStyle/>
          <a:p>
            <a:r>
              <a:rPr lang="en-US" sz="2400" dirty="0">
                <a:solidFill>
                  <a:schemeClr val="tx1"/>
                </a:solidFill>
              </a:rPr>
              <a:t>~5% of active TB cases in U.S. are co-infected with HIV</a:t>
            </a:r>
          </a:p>
          <a:p>
            <a:r>
              <a:rPr lang="en-US" sz="2400" dirty="0">
                <a:solidFill>
                  <a:schemeClr val="tx1"/>
                </a:solidFill>
              </a:rPr>
              <a:t>Risk of progression to active TB disease in PWH not receiving antiretroviral therapy (ART) is ~5-10%/year</a:t>
            </a:r>
          </a:p>
          <a:p>
            <a:r>
              <a:rPr lang="en-US" sz="2400" dirty="0">
                <a:solidFill>
                  <a:schemeClr val="tx1"/>
                </a:solidFill>
              </a:rPr>
              <a:t>ART and LTBI treatment decrease risk of progression in PWH</a:t>
            </a:r>
          </a:p>
          <a:p>
            <a:r>
              <a:rPr lang="en-US" sz="2400" dirty="0">
                <a:solidFill>
                  <a:schemeClr val="tx1"/>
                </a:solidFill>
              </a:rPr>
              <a:t>Testing:</a:t>
            </a:r>
          </a:p>
          <a:p>
            <a:pPr lvl="1"/>
            <a:r>
              <a:rPr lang="en-US" sz="2200" dirty="0">
                <a:solidFill>
                  <a:schemeClr val="tx1"/>
                </a:solidFill>
              </a:rPr>
              <a:t>At diagnosis regardless of risk</a:t>
            </a:r>
          </a:p>
          <a:p>
            <a:pPr lvl="2"/>
            <a:r>
              <a:rPr lang="en-US" sz="2200" dirty="0">
                <a:solidFill>
                  <a:schemeClr val="tx1"/>
                </a:solidFill>
              </a:rPr>
              <a:t>If negative and CD4 &lt;200 cells/mm</a:t>
            </a:r>
            <a:r>
              <a:rPr lang="en-US" sz="2200" baseline="30000" dirty="0">
                <a:solidFill>
                  <a:schemeClr val="tx1"/>
                </a:solidFill>
              </a:rPr>
              <a:t>3</a:t>
            </a:r>
            <a:r>
              <a:rPr lang="en-US" sz="2200" dirty="0">
                <a:solidFill>
                  <a:schemeClr val="tx1"/>
                </a:solidFill>
              </a:rPr>
              <a:t> at diagnosis, repeat after ART initiation and CD4 </a:t>
            </a:r>
            <a:r>
              <a:rPr lang="en-US" sz="2200" u="sng" dirty="0">
                <a:solidFill>
                  <a:schemeClr val="tx1"/>
                </a:solidFill>
              </a:rPr>
              <a:t>&gt;</a:t>
            </a:r>
            <a:r>
              <a:rPr lang="en-US" sz="2200" dirty="0">
                <a:solidFill>
                  <a:schemeClr val="tx1"/>
                </a:solidFill>
              </a:rPr>
              <a:t>200 cells/mm</a:t>
            </a:r>
            <a:r>
              <a:rPr lang="en-US" sz="2200" baseline="30000" dirty="0">
                <a:solidFill>
                  <a:schemeClr val="tx1"/>
                </a:solidFill>
              </a:rPr>
              <a:t>3</a:t>
            </a:r>
            <a:endParaRPr lang="en-US" sz="2200" dirty="0">
              <a:solidFill>
                <a:schemeClr val="tx1"/>
              </a:solidFill>
            </a:endParaRPr>
          </a:p>
          <a:p>
            <a:pPr lvl="1"/>
            <a:r>
              <a:rPr lang="en-US" sz="2200" dirty="0">
                <a:solidFill>
                  <a:schemeClr val="tx1"/>
                </a:solidFill>
              </a:rPr>
              <a:t>Annually if ongoing risk</a:t>
            </a:r>
          </a:p>
          <a:p>
            <a:pPr lvl="1"/>
            <a:r>
              <a:rPr lang="en-US" sz="2200" dirty="0">
                <a:solidFill>
                  <a:schemeClr val="tx1"/>
                </a:solidFill>
              </a:rPr>
              <a:t>Contact with known active TB case</a:t>
            </a:r>
          </a:p>
        </p:txBody>
      </p:sp>
      <p:sp>
        <p:nvSpPr>
          <p:cNvPr id="3" name="TextBox 2"/>
          <p:cNvSpPr txBox="1"/>
          <p:nvPr/>
        </p:nvSpPr>
        <p:spPr>
          <a:xfrm>
            <a:off x="255144" y="5406115"/>
            <a:ext cx="8647891" cy="1015663"/>
          </a:xfrm>
          <a:prstGeom prst="rect">
            <a:avLst/>
          </a:prstGeom>
          <a:noFill/>
        </p:spPr>
        <p:txBody>
          <a:bodyPr wrap="square" rtlCol="0">
            <a:spAutoFit/>
          </a:bodyPr>
          <a:lstStyle/>
          <a:p>
            <a:r>
              <a:rPr lang="en-US" sz="1200" dirty="0"/>
              <a:t>CDC. TB statistics. </a:t>
            </a:r>
            <a:r>
              <a:rPr lang="en-US" sz="1200" dirty="0">
                <a:hlinkClick r:id="rId3"/>
              </a:rPr>
              <a:t>https://www.cdc.gov/tb/statistics/reports/2020/table11.htm</a:t>
            </a:r>
            <a:r>
              <a:rPr lang="en-US" sz="1200" dirty="0"/>
              <a:t>. Accessed March 14, 2022; Selwyn PA, et al.  </a:t>
            </a:r>
            <a:r>
              <a:rPr lang="en-US" sz="1200" i="1" dirty="0"/>
              <a:t>N </a:t>
            </a:r>
            <a:r>
              <a:rPr lang="en-US" sz="1200" i="1" dirty="0" err="1"/>
              <a:t>Engl</a:t>
            </a:r>
            <a:r>
              <a:rPr lang="en-US" sz="1200" i="1" dirty="0"/>
              <a:t> J Med. </a:t>
            </a:r>
            <a:r>
              <a:rPr lang="en-US" sz="1200" dirty="0"/>
              <a:t>1989;320:545; Horsburgh CR Jr. </a:t>
            </a:r>
            <a:r>
              <a:rPr lang="en-US" sz="1200" i="1" dirty="0"/>
              <a:t>N </a:t>
            </a:r>
            <a:r>
              <a:rPr lang="en-US" sz="1200" i="1" dirty="0" err="1"/>
              <a:t>Engl</a:t>
            </a:r>
            <a:r>
              <a:rPr lang="en-US" sz="1200" i="1" dirty="0"/>
              <a:t> J Med. </a:t>
            </a:r>
            <a:r>
              <a:rPr lang="en-US" sz="1200" dirty="0"/>
              <a:t>2004;350:2060; </a:t>
            </a:r>
            <a:r>
              <a:rPr lang="en-US" sz="1200" dirty="0" err="1"/>
              <a:t>Temprano</a:t>
            </a:r>
            <a:r>
              <a:rPr lang="en-US" sz="1200" dirty="0"/>
              <a:t> ANRS Study Group.  </a:t>
            </a:r>
            <a:r>
              <a:rPr lang="en-US" sz="1200" i="1" dirty="0"/>
              <a:t>N </a:t>
            </a:r>
            <a:r>
              <a:rPr lang="en-US" sz="1200" i="1" dirty="0" err="1"/>
              <a:t>Engl</a:t>
            </a:r>
            <a:r>
              <a:rPr lang="en-US" sz="1200" i="1" dirty="0"/>
              <a:t> J Med.</a:t>
            </a:r>
            <a:r>
              <a:rPr lang="en-US" sz="1200" dirty="0"/>
              <a:t> 2015;373:808; </a:t>
            </a:r>
            <a:r>
              <a:rPr lang="en-US" sz="1200" dirty="0" err="1"/>
              <a:t>Badje</a:t>
            </a:r>
            <a:r>
              <a:rPr lang="en-US" sz="1200" dirty="0"/>
              <a:t> A, et al. </a:t>
            </a:r>
            <a:r>
              <a:rPr lang="en-US" sz="1200" i="1" dirty="0"/>
              <a:t>Lancet Glob Health.</a:t>
            </a:r>
            <a:r>
              <a:rPr lang="en-US" sz="1200" dirty="0"/>
              <a:t> 2017;5(11):e1080; Golub JE, et al.  </a:t>
            </a:r>
            <a:r>
              <a:rPr lang="en-US" sz="1200" i="1" dirty="0"/>
              <a:t>AIDS.</a:t>
            </a:r>
            <a:r>
              <a:rPr lang="en-US" sz="1200" dirty="0"/>
              <a:t> 2007;21(11):1441-1448; DHHS Guidelines of the Prevention and Treatment of OIs in Adults and Adolescents with HIV </a:t>
            </a:r>
            <a:r>
              <a:rPr lang="en-US" sz="1200" dirty="0">
                <a:hlinkClick r:id="rId4"/>
              </a:rPr>
              <a:t>https://clinicalinfo.hiv.gov/en/guidelines/adult-and-adolescent-opportunistic-infection/mycobacterium-tuberculosis-infection-and?view=full</a:t>
            </a:r>
            <a:r>
              <a:rPr lang="en-US" sz="1200" dirty="0"/>
              <a:t>. Accessed March 14, 2022.</a:t>
            </a:r>
            <a:endParaRPr lang="en-US" sz="1200" baseline="30000" dirty="0"/>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5"/>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6"/>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7"/>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8"/>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5"/>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1" name="Text Placeholder 8"/>
          <p:cNvSpPr txBox="1">
            <a:spLocks/>
          </p:cNvSpPr>
          <p:nvPr/>
        </p:nvSpPr>
        <p:spPr>
          <a:xfrm>
            <a:off x="281204" y="1385778"/>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5"/>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6"/>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7"/>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8"/>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5"/>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10237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400" dirty="0"/>
              <a:t>LTBI Treatment in PWH</a:t>
            </a:r>
          </a:p>
        </p:txBody>
      </p:sp>
      <p:sp>
        <p:nvSpPr>
          <p:cNvPr id="2" name="Text Placeholder 1">
            <a:extLst>
              <a:ext uri="{FF2B5EF4-FFF2-40B4-BE49-F238E27FC236}">
                <a16:creationId xmlns:a16="http://schemas.microsoft.com/office/drawing/2014/main" id="{E080EABE-A832-7D4A-8F25-13C9A1FBE449}"/>
              </a:ext>
            </a:extLst>
          </p:cNvPr>
          <p:cNvSpPr>
            <a:spLocks noGrp="1"/>
          </p:cNvSpPr>
          <p:nvPr>
            <p:ph type="body" sz="quarter" idx="20"/>
          </p:nvPr>
        </p:nvSpPr>
        <p:spPr>
          <a:xfrm>
            <a:off x="281204" y="1193928"/>
            <a:ext cx="8753613" cy="4467207"/>
          </a:xfrm>
        </p:spPr>
        <p:txBody>
          <a:bodyPr/>
          <a:lstStyle/>
          <a:p>
            <a:pPr marL="0" indent="0">
              <a:buNone/>
            </a:pPr>
            <a:r>
              <a:rPr lang="en-US" b="1" u="sng" dirty="0">
                <a:solidFill>
                  <a:schemeClr val="tx1"/>
                </a:solidFill>
              </a:rPr>
              <a:t>Indications:</a:t>
            </a:r>
          </a:p>
          <a:p>
            <a:r>
              <a:rPr lang="en-US" dirty="0">
                <a:solidFill>
                  <a:schemeClr val="tx1"/>
                </a:solidFill>
              </a:rPr>
              <a:t>Positive screening test </a:t>
            </a:r>
          </a:p>
          <a:p>
            <a:pPr lvl="1"/>
            <a:r>
              <a:rPr lang="en-US" dirty="0">
                <a:solidFill>
                  <a:schemeClr val="tx1"/>
                </a:solidFill>
              </a:rPr>
              <a:t>No evidence of active disease </a:t>
            </a:r>
          </a:p>
          <a:p>
            <a:pPr lvl="1"/>
            <a:r>
              <a:rPr lang="en-US" dirty="0">
                <a:solidFill>
                  <a:schemeClr val="tx1"/>
                </a:solidFill>
              </a:rPr>
              <a:t>No history of treatment for active disease or latent infection</a:t>
            </a:r>
          </a:p>
          <a:p>
            <a:pPr lvl="1"/>
            <a:endParaRPr lang="en-US" dirty="0">
              <a:solidFill>
                <a:schemeClr val="tx1"/>
              </a:solidFill>
            </a:endParaRPr>
          </a:p>
          <a:p>
            <a:r>
              <a:rPr lang="en-US" dirty="0">
                <a:solidFill>
                  <a:schemeClr val="tx1"/>
                </a:solidFill>
              </a:rPr>
              <a:t>Close contact with a person with active TB disease</a:t>
            </a:r>
          </a:p>
          <a:p>
            <a:pPr lvl="1"/>
            <a:r>
              <a:rPr lang="en-US" dirty="0">
                <a:solidFill>
                  <a:schemeClr val="tx1"/>
                </a:solidFill>
              </a:rPr>
              <a:t>Regardless of screening test result</a:t>
            </a:r>
          </a:p>
        </p:txBody>
      </p:sp>
      <p:sp>
        <p:nvSpPr>
          <p:cNvPr id="3" name="TextBox 2"/>
          <p:cNvSpPr txBox="1"/>
          <p:nvPr/>
        </p:nvSpPr>
        <p:spPr>
          <a:xfrm>
            <a:off x="547903" y="5750144"/>
            <a:ext cx="8113497" cy="646331"/>
          </a:xfrm>
          <a:prstGeom prst="rect">
            <a:avLst/>
          </a:prstGeom>
          <a:noFill/>
        </p:spPr>
        <p:txBody>
          <a:bodyPr wrap="square" rtlCol="0">
            <a:spAutoFit/>
          </a:bodyPr>
          <a:lstStyle/>
          <a:p>
            <a:r>
              <a:rPr lang="en-US" sz="1200" dirty="0"/>
              <a:t>DHHS Guidelines of the Prevention and Treatment of OIs in Adults and Adolescents with HIV </a:t>
            </a:r>
            <a:r>
              <a:rPr lang="en-US" sz="1200" dirty="0">
                <a:hlinkClick r:id="rId3"/>
              </a:rPr>
              <a:t>https://clinicalinfo.hiv.gov/en/guidelines/adult-and-adolescent-opportunistic-infection/mycobacterium-tuberculosis-infection-and?view=full</a:t>
            </a:r>
            <a:r>
              <a:rPr lang="en-US" sz="1200" dirty="0"/>
              <a:t>. Accessed March 14, 2022.</a:t>
            </a:r>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4"/>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5"/>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7"/>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1" name="Text Placeholder 8"/>
          <p:cNvSpPr txBox="1">
            <a:spLocks/>
          </p:cNvSpPr>
          <p:nvPr/>
        </p:nvSpPr>
        <p:spPr>
          <a:xfrm>
            <a:off x="281204" y="1385778"/>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4"/>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5"/>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7"/>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6986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30E011-0E8A-4B66-A0D3-AD61ED73293F}"/>
              </a:ext>
            </a:extLst>
          </p:cNvPr>
          <p:cNvSpPr>
            <a:spLocks noGrp="1"/>
          </p:cNvSpPr>
          <p:nvPr>
            <p:ph type="body" sz="quarter" idx="10"/>
          </p:nvPr>
        </p:nvSpPr>
        <p:spPr/>
        <p:txBody>
          <a:bodyPr/>
          <a:lstStyle/>
          <a:p>
            <a:r>
              <a:rPr lang="en-US" sz="3600" b="1" dirty="0">
                <a:solidFill>
                  <a:srgbClr val="008C99"/>
                </a:solidFill>
                <a:latin typeface="Gill Sans MT" panose="020B0502020104020203" pitchFamily="34" charset="77"/>
              </a:rPr>
              <a:t>TB Screening and Treatment Cascade Among PWH</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229158476"/>
              </p:ext>
            </p:extLst>
          </p:nvPr>
        </p:nvGraphicFramePr>
        <p:xfrm>
          <a:off x="366713" y="1633538"/>
          <a:ext cx="8777287" cy="40465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3268678" y="6181147"/>
            <a:ext cx="2852448" cy="307777"/>
          </a:xfrm>
          <a:prstGeom prst="rect">
            <a:avLst/>
          </a:prstGeom>
        </p:spPr>
        <p:txBody>
          <a:bodyPr wrap="none">
            <a:spAutoFit/>
          </a:bodyPr>
          <a:lstStyle/>
          <a:p>
            <a:r>
              <a:rPr lang="en-US" sz="1200" dirty="0"/>
              <a:t>Diaz A, et al.  BMC Infect Dis 2010;10:267</a:t>
            </a:r>
            <a:r>
              <a:rPr lang="en-US" sz="1400" dirty="0"/>
              <a:t>. </a:t>
            </a:r>
          </a:p>
        </p:txBody>
      </p:sp>
      <p:sp>
        <p:nvSpPr>
          <p:cNvPr id="6" name="Rectangle 5"/>
          <p:cNvSpPr/>
          <p:nvPr/>
        </p:nvSpPr>
        <p:spPr>
          <a:xfrm>
            <a:off x="927698" y="5870099"/>
            <a:ext cx="7098702" cy="338554"/>
          </a:xfrm>
          <a:prstGeom prst="rect">
            <a:avLst/>
          </a:prstGeom>
        </p:spPr>
        <p:txBody>
          <a:bodyPr wrap="square">
            <a:spAutoFit/>
          </a:bodyPr>
          <a:lstStyle/>
          <a:p>
            <a:pPr algn="ctr"/>
            <a:r>
              <a:rPr lang="en-US" sz="1600" dirty="0"/>
              <a:t>TST = Tuberculin Skin Test; Tx = Treatment</a:t>
            </a:r>
          </a:p>
        </p:txBody>
      </p:sp>
    </p:spTree>
    <p:extLst>
      <p:ext uri="{BB962C8B-B14F-4D97-AF65-F5344CB8AC3E}">
        <p14:creationId xmlns:p14="http://schemas.microsoft.com/office/powerpoint/2010/main" val="97813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40060"/>
            <a:ext cx="9144000" cy="894084"/>
          </a:xfrm>
        </p:spPr>
        <p:txBody>
          <a:bodyPr/>
          <a:lstStyle/>
          <a:p>
            <a:r>
              <a:rPr lang="en-US" dirty="0"/>
              <a:t>LTBI Treatment in PWH </a:t>
            </a:r>
            <a:r>
              <a:rPr lang="en-US" u="sng" dirty="0"/>
              <a:t>&gt;</a:t>
            </a:r>
            <a:r>
              <a:rPr lang="en-US" dirty="0"/>
              <a:t>50kg</a:t>
            </a:r>
          </a:p>
          <a:p>
            <a:r>
              <a:rPr lang="en-US" sz="2400" dirty="0"/>
              <a:t>(Guidelines updated 2/2022)</a:t>
            </a:r>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1" name="Text Placeholder 8"/>
          <p:cNvSpPr txBox="1">
            <a:spLocks/>
          </p:cNvSpPr>
          <p:nvPr/>
        </p:nvSpPr>
        <p:spPr>
          <a:xfrm>
            <a:off x="281204" y="1385778"/>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graphicFrame>
        <p:nvGraphicFramePr>
          <p:cNvPr id="9" name="Content Placeholder 4">
            <a:extLst>
              <a:ext uri="{FF2B5EF4-FFF2-40B4-BE49-F238E27FC236}">
                <a16:creationId xmlns:a16="http://schemas.microsoft.com/office/drawing/2014/main" id="{6E3ABFFB-B1FA-B249-85F0-E204A4209E44}"/>
              </a:ext>
            </a:extLst>
          </p:cNvPr>
          <p:cNvGraphicFramePr>
            <a:graphicFrameLocks/>
          </p:cNvGraphicFramePr>
          <p:nvPr>
            <p:extLst>
              <p:ext uri="{D42A27DB-BD31-4B8C-83A1-F6EECF244321}">
                <p14:modId xmlns:p14="http://schemas.microsoft.com/office/powerpoint/2010/main" val="3038695462"/>
              </p:ext>
            </p:extLst>
          </p:nvPr>
        </p:nvGraphicFramePr>
        <p:xfrm>
          <a:off x="1" y="1597400"/>
          <a:ext cx="9143999" cy="3949055"/>
        </p:xfrm>
        <a:graphic>
          <a:graphicData uri="http://schemas.openxmlformats.org/drawingml/2006/table">
            <a:tbl>
              <a:tblPr firstRow="1" bandRow="1">
                <a:tableStyleId>{5C22544A-7EE6-4342-B048-85BDC9FD1C3A}</a:tableStyleId>
              </a:tblPr>
              <a:tblGrid>
                <a:gridCol w="4978399">
                  <a:extLst>
                    <a:ext uri="{9D8B030D-6E8A-4147-A177-3AD203B41FA5}">
                      <a16:colId xmlns:a16="http://schemas.microsoft.com/office/drawing/2014/main" val="20000"/>
                    </a:ext>
                  </a:extLst>
                </a:gridCol>
                <a:gridCol w="1337733">
                  <a:extLst>
                    <a:ext uri="{9D8B030D-6E8A-4147-A177-3AD203B41FA5}">
                      <a16:colId xmlns:a16="http://schemas.microsoft.com/office/drawing/2014/main" val="20001"/>
                    </a:ext>
                  </a:extLst>
                </a:gridCol>
                <a:gridCol w="1337734">
                  <a:extLst>
                    <a:ext uri="{9D8B030D-6E8A-4147-A177-3AD203B41FA5}">
                      <a16:colId xmlns:a16="http://schemas.microsoft.com/office/drawing/2014/main" val="20002"/>
                    </a:ext>
                  </a:extLst>
                </a:gridCol>
                <a:gridCol w="1490133">
                  <a:extLst>
                    <a:ext uri="{9D8B030D-6E8A-4147-A177-3AD203B41FA5}">
                      <a16:colId xmlns:a16="http://schemas.microsoft.com/office/drawing/2014/main" val="1913026361"/>
                    </a:ext>
                  </a:extLst>
                </a:gridCol>
              </a:tblGrid>
              <a:tr h="456399">
                <a:tc>
                  <a:txBody>
                    <a:bodyPr/>
                    <a:lstStyle/>
                    <a:p>
                      <a:pPr algn="ctr"/>
                      <a:r>
                        <a:rPr lang="en-US" sz="2200" dirty="0"/>
                        <a:t>Preferred Regimens*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C99"/>
                    </a:solidFill>
                  </a:tcPr>
                </a:tc>
                <a:tc>
                  <a:txBody>
                    <a:bodyPr/>
                    <a:lstStyle/>
                    <a:p>
                      <a:pPr algn="ctr"/>
                      <a:r>
                        <a:rPr lang="en-US" sz="2200" dirty="0"/>
                        <a:t>Interval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C99"/>
                    </a:solidFill>
                  </a:tcPr>
                </a:tc>
                <a:tc>
                  <a:txBody>
                    <a:bodyPr/>
                    <a:lstStyle/>
                    <a:p>
                      <a:pPr algn="ctr"/>
                      <a:r>
                        <a:rPr lang="en-US" sz="2200" dirty="0"/>
                        <a:t>Duration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C99"/>
                    </a:solidFill>
                  </a:tcPr>
                </a:tc>
                <a:tc>
                  <a:txBody>
                    <a:bodyPr/>
                    <a:lstStyle/>
                    <a:p>
                      <a:pPr algn="ctr"/>
                      <a:r>
                        <a:rPr lang="en-US" sz="2200" dirty="0"/>
                        <a:t>Pill Burden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C99"/>
                    </a:solidFill>
                  </a:tcPr>
                </a:tc>
                <a:extLst>
                  <a:ext uri="{0D108BD9-81ED-4DB2-BD59-A6C34878D82A}">
                    <a16:rowId xmlns:a16="http://schemas.microsoft.com/office/drawing/2014/main" val="10000"/>
                  </a:ext>
                </a:extLst>
              </a:tr>
              <a:tr h="581695">
                <a:tc>
                  <a:txBody>
                    <a:bodyPr/>
                    <a:lstStyle/>
                    <a:p>
                      <a:pPr algn="l"/>
                      <a:r>
                        <a:rPr lang="en-US" sz="2000" dirty="0"/>
                        <a:t>Isoniazid 900mg + Rifapentine 900mg </a:t>
                      </a:r>
                      <a:r>
                        <a:rPr lang="en-US" sz="2000" b="1" dirty="0"/>
                        <a:t>(3HP) </a:t>
                      </a:r>
                      <a:r>
                        <a:rPr lang="en-US" sz="2000" b="0" u="sng" dirty="0"/>
                        <a:t>+</a:t>
                      </a:r>
                      <a:r>
                        <a:rPr lang="en-US" sz="2000" b="0" u="none" dirty="0"/>
                        <a:t> directly observed therapy</a:t>
                      </a:r>
                      <a:r>
                        <a:rPr lang="en-US" sz="2000" b="0" dirty="0"/>
                        <a:t>**</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1EAF2"/>
                    </a:solidFill>
                  </a:tcPr>
                </a:tc>
                <a:tc>
                  <a:txBody>
                    <a:bodyPr/>
                    <a:lstStyle/>
                    <a:p>
                      <a:pPr algn="ctr"/>
                      <a:r>
                        <a:rPr lang="en-US" sz="2000" dirty="0"/>
                        <a:t>Weekly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1EAF2"/>
                    </a:solidFill>
                  </a:tcPr>
                </a:tc>
                <a:tc>
                  <a:txBody>
                    <a:bodyPr/>
                    <a:lstStyle/>
                    <a:p>
                      <a:pPr algn="ctr"/>
                      <a:r>
                        <a:rPr lang="en-US" sz="2000" dirty="0"/>
                        <a:t> 3 months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1EAF2"/>
                    </a:solidFill>
                  </a:tcPr>
                </a:tc>
                <a:tc>
                  <a:txBody>
                    <a:bodyPr/>
                    <a:lstStyle/>
                    <a:p>
                      <a:pPr algn="ctr"/>
                      <a:r>
                        <a:rPr lang="en-US" sz="2000" dirty="0"/>
                        <a:t>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1EAF2"/>
                    </a:solidFill>
                  </a:tcPr>
                </a:tc>
                <a:extLst>
                  <a:ext uri="{0D108BD9-81ED-4DB2-BD59-A6C34878D82A}">
                    <a16:rowId xmlns:a16="http://schemas.microsoft.com/office/drawing/2014/main" val="549965191"/>
                  </a:ext>
                </a:extLst>
              </a:tr>
              <a:tr h="509621">
                <a:tc>
                  <a:txBody>
                    <a:bodyPr/>
                    <a:lstStyle/>
                    <a:p>
                      <a:pPr algn="l"/>
                      <a:r>
                        <a:rPr lang="en-US" sz="2000" dirty="0"/>
                        <a:t>Isoniazid 300mg + Rifampin 600mg </a:t>
                      </a:r>
                      <a:r>
                        <a:rPr lang="en-US" sz="2000" b="1" dirty="0"/>
                        <a:t>(3HR)</a:t>
                      </a:r>
                      <a:r>
                        <a:rPr lang="en-US" sz="2000" b="0" dirty="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5F1F2"/>
                    </a:solidFill>
                  </a:tcPr>
                </a:tc>
                <a:tc>
                  <a:txBody>
                    <a:bodyPr/>
                    <a:lstStyle/>
                    <a:p>
                      <a:pPr algn="ctr"/>
                      <a:r>
                        <a:rPr lang="en-US" sz="2000" dirty="0"/>
                        <a:t>Daily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5F1F2"/>
                    </a:solidFill>
                  </a:tcPr>
                </a:tc>
                <a:tc>
                  <a:txBody>
                    <a:bodyPr/>
                    <a:lstStyle/>
                    <a:p>
                      <a:pPr algn="ctr"/>
                      <a:r>
                        <a:rPr lang="en-US" sz="2000" dirty="0"/>
                        <a:t>3 months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5F1F2"/>
                    </a:solidFill>
                  </a:tcPr>
                </a:tc>
                <a:tc>
                  <a:txBody>
                    <a:bodyPr/>
                    <a:lstStyle/>
                    <a:p>
                      <a:pPr algn="ctr"/>
                      <a:r>
                        <a:rPr lang="en-US" sz="200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5F1F2"/>
                    </a:solidFill>
                  </a:tcPr>
                </a:tc>
                <a:extLst>
                  <a:ext uri="{0D108BD9-81ED-4DB2-BD59-A6C34878D82A}">
                    <a16:rowId xmlns:a16="http://schemas.microsoft.com/office/drawing/2014/main" val="2407385402"/>
                  </a:ext>
                </a:extLst>
              </a:tr>
              <a:tr h="456399">
                <a:tc>
                  <a:txBody>
                    <a:bodyPr/>
                    <a:lstStyle/>
                    <a:p>
                      <a:pPr algn="ctr"/>
                      <a:r>
                        <a:rPr lang="en-US" sz="2200" b="1" dirty="0">
                          <a:solidFill>
                            <a:schemeClr val="bg1"/>
                          </a:solidFill>
                        </a:rPr>
                        <a:t>Alternative Regimens*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C99"/>
                    </a:solidFill>
                  </a:tcPr>
                </a:tc>
                <a:tc>
                  <a:txBody>
                    <a:bodyPr/>
                    <a:lstStyle/>
                    <a:p>
                      <a:pPr algn="ctr"/>
                      <a:r>
                        <a:rPr lang="en-US" sz="2200" b="1" dirty="0">
                          <a:solidFill>
                            <a:schemeClr val="bg1"/>
                          </a:solidFill>
                        </a:rPr>
                        <a:t>Interval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C99"/>
                    </a:solidFill>
                  </a:tcPr>
                </a:tc>
                <a:tc>
                  <a:txBody>
                    <a:bodyPr/>
                    <a:lstStyle/>
                    <a:p>
                      <a:pPr algn="ctr"/>
                      <a:r>
                        <a:rPr lang="en-US" sz="2200" b="1" dirty="0">
                          <a:solidFill>
                            <a:schemeClr val="bg1"/>
                          </a:solidFill>
                        </a:rPr>
                        <a:t>Duration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C99"/>
                    </a:solidFill>
                  </a:tcPr>
                </a:tc>
                <a:tc>
                  <a:txBody>
                    <a:bodyPr/>
                    <a:lstStyle/>
                    <a:p>
                      <a:pPr algn="ctr"/>
                      <a:endParaRPr lang="en-US" sz="22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C99"/>
                    </a:solidFill>
                  </a:tcPr>
                </a:tc>
                <a:extLst>
                  <a:ext uri="{0D108BD9-81ED-4DB2-BD59-A6C34878D82A}">
                    <a16:rowId xmlns:a16="http://schemas.microsoft.com/office/drawing/2014/main" val="163158621"/>
                  </a:ext>
                </a:extLst>
              </a:tr>
              <a:tr h="456399">
                <a:tc rowSpan="2">
                  <a:txBody>
                    <a:bodyPr/>
                    <a:lstStyle/>
                    <a:p>
                      <a:r>
                        <a:rPr lang="en-US" sz="2000" dirty="0"/>
                        <a:t>Isoniazid </a:t>
                      </a:r>
                      <a:r>
                        <a:rPr lang="en-US" sz="2000" b="0" dirty="0">
                          <a:ea typeface="+mn-ea"/>
                        </a:rPr>
                        <a:t>300mg </a:t>
                      </a:r>
                      <a:r>
                        <a:rPr lang="en-US" sz="2000" b="1" dirty="0">
                          <a:ea typeface="+mn-ea"/>
                        </a:rPr>
                        <a:t>(6H or 9H)</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1EAF2"/>
                    </a:solidFill>
                  </a:tcPr>
                </a:tc>
                <a:tc>
                  <a:txBody>
                    <a:bodyPr/>
                    <a:lstStyle/>
                    <a:p>
                      <a:pPr algn="ctr"/>
                      <a:r>
                        <a:rPr lang="en-US" sz="2000" dirty="0"/>
                        <a:t>Daily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1EAF2"/>
                    </a:solidFill>
                  </a:tcPr>
                </a:tc>
                <a:tc>
                  <a:txBody>
                    <a:bodyPr/>
                    <a:lstStyle/>
                    <a:p>
                      <a:pPr algn="ctr"/>
                      <a:r>
                        <a:rPr lang="en-US" sz="2000" dirty="0"/>
                        <a:t>6 months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1EAF2"/>
                    </a:solidFill>
                  </a:tcPr>
                </a:tc>
                <a:tc>
                  <a:txBody>
                    <a:bodyPr/>
                    <a:lstStyle/>
                    <a:p>
                      <a:pPr algn="ctr"/>
                      <a:r>
                        <a:rPr lang="en-US" sz="20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1EAF2"/>
                    </a:solidFill>
                  </a:tcPr>
                </a:tc>
                <a:extLst>
                  <a:ext uri="{0D108BD9-81ED-4DB2-BD59-A6C34878D82A}">
                    <a16:rowId xmlns:a16="http://schemas.microsoft.com/office/drawing/2014/main" val="643604333"/>
                  </a:ext>
                </a:extLst>
              </a:tr>
              <a:tr h="456399">
                <a:tc vMerge="1">
                  <a:txBody>
                    <a:bodyPr/>
                    <a:lstStyle/>
                    <a:p>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tc>
                  <a:txBody>
                    <a:bodyPr/>
                    <a:lstStyle/>
                    <a:p>
                      <a:pPr algn="ctr"/>
                      <a:r>
                        <a:rPr lang="en-US" sz="2000" dirty="0"/>
                        <a:t>Daily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1EAF2"/>
                    </a:solidFill>
                  </a:tcPr>
                </a:tc>
                <a:tc>
                  <a:txBody>
                    <a:bodyPr/>
                    <a:lstStyle/>
                    <a:p>
                      <a:pPr algn="ctr"/>
                      <a:r>
                        <a:rPr lang="en-US" sz="2000" dirty="0"/>
                        <a:t>9 months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1EAF2"/>
                    </a:solidFill>
                  </a:tcPr>
                </a:tc>
                <a:tc>
                  <a:txBody>
                    <a:bodyPr/>
                    <a:lstStyle/>
                    <a:p>
                      <a:pPr algn="ctr"/>
                      <a:r>
                        <a:rPr lang="en-US" sz="2000" dirty="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B1EAF2"/>
                    </a:solidFill>
                  </a:tcPr>
                </a:tc>
                <a:extLst>
                  <a:ext uri="{0D108BD9-81ED-4DB2-BD59-A6C34878D82A}">
                    <a16:rowId xmlns:a16="http://schemas.microsoft.com/office/drawing/2014/main" val="846991159"/>
                  </a:ext>
                </a:extLst>
              </a:tr>
              <a:tr h="456399">
                <a:tc>
                  <a:txBody>
                    <a:bodyPr/>
                    <a:lstStyle/>
                    <a:p>
                      <a:pPr algn="l"/>
                      <a:r>
                        <a:rPr lang="en-US" sz="2000" dirty="0"/>
                        <a:t>Rifampin 600mg </a:t>
                      </a:r>
                      <a:r>
                        <a:rPr lang="en-US" sz="2000" b="1" dirty="0"/>
                        <a:t>(4R)</a:t>
                      </a:r>
                      <a:r>
                        <a:rPr lang="en-US" sz="2000" b="0" dirty="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5F1F2"/>
                    </a:solidFill>
                  </a:tcPr>
                </a:tc>
                <a:tc>
                  <a:txBody>
                    <a:bodyPr/>
                    <a:lstStyle/>
                    <a:p>
                      <a:pPr algn="ctr"/>
                      <a:r>
                        <a:rPr lang="en-US" sz="2000" dirty="0"/>
                        <a:t>Daily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5F1F2"/>
                    </a:solidFill>
                  </a:tcPr>
                </a:tc>
                <a:tc>
                  <a:txBody>
                    <a:bodyPr/>
                    <a:lstStyle/>
                    <a:p>
                      <a:pPr algn="ctr"/>
                      <a:r>
                        <a:rPr lang="en-US" sz="2000" dirty="0"/>
                        <a:t>4 months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5F1F2"/>
                    </a:solidFill>
                  </a:tcPr>
                </a:tc>
                <a:tc>
                  <a:txBody>
                    <a:bodyPr/>
                    <a:lstStyle/>
                    <a:p>
                      <a:pPr algn="ctr"/>
                      <a:r>
                        <a:rPr lang="en-US" sz="2000" dirty="0"/>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5F1F2"/>
                    </a:solidFill>
                  </a:tcPr>
                </a:tc>
                <a:extLst>
                  <a:ext uri="{0D108BD9-81ED-4DB2-BD59-A6C34878D82A}">
                    <a16:rowId xmlns:a16="http://schemas.microsoft.com/office/drawing/2014/main" val="1901081836"/>
                  </a:ext>
                </a:extLst>
              </a:tr>
              <a:tr h="456399">
                <a:tc>
                  <a:txBody>
                    <a:bodyPr/>
                    <a:lstStyle/>
                    <a:p>
                      <a:pPr algn="l"/>
                      <a:r>
                        <a:rPr lang="en-US" sz="2000" dirty="0"/>
                        <a:t>Isoniazid 300mg + Rifapentine 600mg </a:t>
                      </a:r>
                      <a:r>
                        <a:rPr lang="en-US" sz="2000" b="1" dirty="0"/>
                        <a:t>(1HP)</a:t>
                      </a:r>
                      <a:r>
                        <a:rPr lang="en-US" sz="2000" b="0" dirty="0"/>
                        <a:t>‡</a:t>
                      </a:r>
                      <a:r>
                        <a:rPr lang="en-US" sz="2000" b="1" dirty="0"/>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AF2"/>
                    </a:solidFill>
                  </a:tcPr>
                </a:tc>
                <a:tc>
                  <a:txBody>
                    <a:bodyPr/>
                    <a:lstStyle/>
                    <a:p>
                      <a:pPr algn="ctr"/>
                      <a:r>
                        <a:rPr lang="en-US" sz="2000" dirty="0"/>
                        <a:t>Daily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AF2"/>
                    </a:solidFill>
                  </a:tcPr>
                </a:tc>
                <a:tc>
                  <a:txBody>
                    <a:bodyPr/>
                    <a:lstStyle/>
                    <a:p>
                      <a:pPr algn="ctr"/>
                      <a:r>
                        <a:rPr lang="en-US" sz="2000" dirty="0"/>
                        <a:t> 1 month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AF2"/>
                    </a:solidFill>
                  </a:tcPr>
                </a:tc>
                <a:tc>
                  <a:txBody>
                    <a:bodyPr/>
                    <a:lstStyle/>
                    <a:p>
                      <a:pPr algn="ctr"/>
                      <a:r>
                        <a:rPr lang="en-US" sz="2000" dirty="0"/>
                        <a:t>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EAF2"/>
                    </a:solidFill>
                  </a:tcPr>
                </a:tc>
                <a:extLst>
                  <a:ext uri="{0D108BD9-81ED-4DB2-BD59-A6C34878D82A}">
                    <a16:rowId xmlns:a16="http://schemas.microsoft.com/office/drawing/2014/main" val="120214318"/>
                  </a:ext>
                </a:extLst>
              </a:tr>
            </a:tbl>
          </a:graphicData>
        </a:graphic>
      </p:graphicFrame>
      <p:sp>
        <p:nvSpPr>
          <p:cNvPr id="8" name="TextBox 7">
            <a:extLst>
              <a:ext uri="{FF2B5EF4-FFF2-40B4-BE49-F238E27FC236}">
                <a16:creationId xmlns:a16="http://schemas.microsoft.com/office/drawing/2014/main" id="{28B1778F-D589-734F-9373-DCCDF4136A6C}"/>
              </a:ext>
            </a:extLst>
          </p:cNvPr>
          <p:cNvSpPr txBox="1"/>
          <p:nvPr/>
        </p:nvSpPr>
        <p:spPr>
          <a:xfrm>
            <a:off x="-7088" y="5938397"/>
            <a:ext cx="9143999" cy="461665"/>
          </a:xfrm>
          <a:prstGeom prst="rect">
            <a:avLst/>
          </a:prstGeom>
          <a:noFill/>
        </p:spPr>
        <p:txBody>
          <a:bodyPr wrap="square" rtlCol="0">
            <a:spAutoFit/>
          </a:bodyPr>
          <a:lstStyle/>
          <a:p>
            <a:r>
              <a:rPr lang="en-US" sz="1200" dirty="0"/>
              <a:t>DHHS Guidelines of the Prevention and Treatment of OIs in Adults and Adolescents with HIV </a:t>
            </a:r>
            <a:r>
              <a:rPr lang="en-US" sz="1200" dirty="0">
                <a:hlinkClick r:id="rId7"/>
              </a:rPr>
              <a:t>https://clinicalinfo.hiv.gov/en/guidelines/adult-and-adolescent-opportunistic-infection/mycobacterium-tuberculosis-infection-and?view=full</a:t>
            </a:r>
            <a:r>
              <a:rPr lang="en-US" sz="1200" dirty="0"/>
              <a:t>. Accessed March 14, 2022..</a:t>
            </a:r>
          </a:p>
        </p:txBody>
      </p:sp>
    </p:spTree>
    <p:extLst>
      <p:ext uri="{BB962C8B-B14F-4D97-AF65-F5344CB8AC3E}">
        <p14:creationId xmlns:p14="http://schemas.microsoft.com/office/powerpoint/2010/main" val="2757789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19629</TotalTime>
  <Words>2169</Words>
  <Application>Microsoft Macintosh PowerPoint</Application>
  <PresentationFormat>On-screen Show (4:3)</PresentationFormat>
  <Paragraphs>269</Paragraphs>
  <Slides>18</Slides>
  <Notes>18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18</vt:i4>
      </vt:variant>
    </vt:vector>
  </HeadingPairs>
  <TitlesOfParts>
    <vt:vector size="29" baseType="lpstr">
      <vt:lpstr>Arial</vt:lpstr>
      <vt:lpstr>Calibri</vt:lpstr>
      <vt:lpstr>Calibri Light</vt:lpstr>
      <vt:lpstr>Gill Sans MT</vt:lpstr>
      <vt:lpstr>Multipurpose Slides</vt:lpstr>
      <vt:lpstr>Map Slides</vt:lpstr>
      <vt:lpstr>Quote Slides</vt:lpstr>
      <vt:lpstr>Team Slides</vt:lpstr>
      <vt:lpstr>Technology Slides</vt:lpstr>
      <vt:lpstr>Basic Slides</vt:lpstr>
      <vt:lpstr>Closing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Judith Collins</cp:lastModifiedBy>
  <cp:revision>304</cp:revision>
  <cp:lastPrinted>2021-03-11T22:51:15Z</cp:lastPrinted>
  <dcterms:created xsi:type="dcterms:W3CDTF">2016-02-17T19:33:40Z</dcterms:created>
  <dcterms:modified xsi:type="dcterms:W3CDTF">2022-04-07T20:51:25Z</dcterms:modified>
</cp:coreProperties>
</file>