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 id="2147483688" r:id="rId3"/>
    <p:sldMasterId id="2147483693" r:id="rId4"/>
    <p:sldMasterId id="2147483704" r:id="rId5"/>
    <p:sldMasterId id="2147483710" r:id="rId6"/>
    <p:sldMasterId id="2147483717" r:id="rId7"/>
    <p:sldMasterId id="2147483730" r:id="rId8"/>
  </p:sldMasterIdLst>
  <p:notesMasterIdLst>
    <p:notesMasterId r:id="rId28"/>
  </p:notesMasterIdLst>
  <p:handoutMasterIdLst>
    <p:handoutMasterId r:id="rId29"/>
  </p:handoutMasterIdLst>
  <p:sldIdLst>
    <p:sldId id="272" r:id="rId9"/>
    <p:sldId id="261" r:id="rId10"/>
    <p:sldId id="266" r:id="rId11"/>
    <p:sldId id="296" r:id="rId12"/>
    <p:sldId id="297" r:id="rId13"/>
    <p:sldId id="312" r:id="rId14"/>
    <p:sldId id="298" r:id="rId15"/>
    <p:sldId id="299" r:id="rId16"/>
    <p:sldId id="309" r:id="rId17"/>
    <p:sldId id="311" r:id="rId18"/>
    <p:sldId id="300" r:id="rId19"/>
    <p:sldId id="301" r:id="rId20"/>
    <p:sldId id="302" r:id="rId21"/>
    <p:sldId id="303" r:id="rId22"/>
    <p:sldId id="304" r:id="rId23"/>
    <p:sldId id="305" r:id="rId24"/>
    <p:sldId id="306" r:id="rId25"/>
    <p:sldId id="280" r:id="rId26"/>
    <p:sldId id="295"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9"/>
    <a:srgbClr val="1C344D"/>
    <a:srgbClr val="50A5AB"/>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77193" autoAdjust="0"/>
  </p:normalViewPr>
  <p:slideViewPr>
    <p:cSldViewPr snapToGrid="0">
      <p:cViewPr varScale="1">
        <p:scale>
          <a:sx n="48" d="100"/>
          <a:sy n="48" d="100"/>
        </p:scale>
        <p:origin x="752" y="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7468E72-8AEE-4776-8EC2-8F14C1583EEA}" type="datetimeFigureOut">
              <a:rPr lang="en-US" smtClean="0"/>
              <a:t>4/17/2022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FE35FF8-FB14-4879-9BC3-604A38BAED07}" type="slidenum">
              <a:rPr lang="en-US" smtClean="0"/>
              <a:t>‹#›</a:t>
            </a:fld>
            <a:endParaRPr lang="en-US" dirty="0"/>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D2E51A-2061-4AC9-BA02-AAC57C58C28B}" type="datetimeFigureOut">
              <a:rPr lang="en-US" smtClean="0"/>
              <a:t>4/17/2022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0579D2-C235-4ED6-AECE-F4AE1A05BE8B}" type="slidenum">
              <a:rPr lang="en-US" smtClean="0"/>
              <a:t>‹#›</a:t>
            </a:fld>
            <a:endParaRPr lang="en-US" dirty="0"/>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nlinelibrary.wiley.com/doi/full/10.1111/hiv.12676#hiv12676-bib-004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716268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 date_ 04 2022</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dirty="0"/>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ACTG A5164 study</a:t>
            </a:r>
            <a:r>
              <a:rPr lang="en-US" baseline="30000" dirty="0">
                <a:solidFill>
                  <a:schemeClr val="tx1"/>
                </a:solidFill>
              </a:rPr>
              <a:t>2</a:t>
            </a:r>
            <a:r>
              <a:rPr lang="en-US" dirty="0">
                <a:solidFill>
                  <a:schemeClr val="tx1"/>
                </a:solidFill>
              </a:rPr>
              <a:t>: 63% with PCP had lower incidence of AIDS progression or death in early </a:t>
            </a:r>
            <a:r>
              <a:rPr lang="en-US" dirty="0" err="1">
                <a:solidFill>
                  <a:schemeClr val="tx1"/>
                </a:solidFill>
              </a:rPr>
              <a:t>tx</a:t>
            </a:r>
            <a:r>
              <a:rPr lang="en-US" dirty="0">
                <a:solidFill>
                  <a:schemeClr val="tx1"/>
                </a:solidFill>
              </a:rPr>
              <a:t> (median 12d) versus deferred ART (median 45d)</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11</a:t>
            </a:fld>
            <a:endParaRPr lang="en-US" dirty="0"/>
          </a:p>
        </p:txBody>
      </p:sp>
    </p:spTree>
    <p:extLst>
      <p:ext uri="{BB962C8B-B14F-4D97-AF65-F5344CB8AC3E}">
        <p14:creationId xmlns:p14="http://schemas.microsoft.com/office/powerpoint/2010/main" val="347846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2015 Meta-analysis: Early ART improves survival in those with CD4&lt;50</a:t>
            </a:r>
            <a:r>
              <a:rPr lang="en-US" baseline="0" dirty="0">
                <a:solidFill>
                  <a:schemeClr val="tx1"/>
                </a:solidFill>
              </a:rPr>
              <a:t> but associated with 2-fold higher frequency of TB-IRIS. In those with CD4&gt;50, evidence is insufficient to support or refute a survival benefit conferred by early vs delayed ART initiation. </a:t>
            </a:r>
            <a:endParaRPr lang="en-US" dirty="0">
              <a:solidFill>
                <a:schemeClr val="tx1"/>
              </a:solidFill>
            </a:endParaRPr>
          </a:p>
          <a:p>
            <a:pPr marL="171450" indent="-171450">
              <a:buFont typeface="Arial" panose="020B0604020202020204" pitchFamily="34" charset="0"/>
              <a:buChar char="•"/>
            </a:pPr>
            <a:r>
              <a:rPr lang="en-US" dirty="0" err="1">
                <a:solidFill>
                  <a:schemeClr val="tx1"/>
                </a:solidFill>
              </a:rPr>
              <a:t>Meintjes</a:t>
            </a:r>
            <a:r>
              <a:rPr lang="en-US" dirty="0">
                <a:solidFill>
                  <a:schemeClr val="tx1"/>
                </a:solidFill>
              </a:rPr>
              <a:t> G, et al. NEJM 2018;379(20):1915-1925. Prednisone during</a:t>
            </a:r>
            <a:r>
              <a:rPr lang="en-US" baseline="0" dirty="0">
                <a:solidFill>
                  <a:schemeClr val="tx1"/>
                </a:solidFill>
              </a:rPr>
              <a:t> first 4 </a:t>
            </a:r>
            <a:r>
              <a:rPr lang="en-US" baseline="0" dirty="0" err="1">
                <a:solidFill>
                  <a:schemeClr val="tx1"/>
                </a:solidFill>
              </a:rPr>
              <a:t>wks</a:t>
            </a:r>
            <a:r>
              <a:rPr lang="en-US" baseline="0" dirty="0">
                <a:solidFill>
                  <a:schemeClr val="tx1"/>
                </a:solidFill>
              </a:rPr>
              <a:t> after initiation of ART in pts with TB resulted in lower incidence of TB-associated IRIS without evidence of increased risk of severe infections or cancers.  Pts had CD4&lt;100. </a:t>
            </a:r>
            <a:r>
              <a:rPr lang="en-US" baseline="0" dirty="0" err="1">
                <a:solidFill>
                  <a:schemeClr val="tx1"/>
                </a:solidFill>
              </a:rPr>
              <a:t>Pred</a:t>
            </a:r>
            <a:r>
              <a:rPr lang="en-US" baseline="0" dirty="0">
                <a:solidFill>
                  <a:schemeClr val="tx1"/>
                </a:solidFill>
              </a:rPr>
              <a:t> 40mg </a:t>
            </a:r>
            <a:r>
              <a:rPr lang="en-US" baseline="0" dirty="0" err="1">
                <a:solidFill>
                  <a:schemeClr val="tx1"/>
                </a:solidFill>
              </a:rPr>
              <a:t>qday</a:t>
            </a:r>
            <a:r>
              <a:rPr lang="en-US" baseline="0" dirty="0">
                <a:solidFill>
                  <a:schemeClr val="tx1"/>
                </a:solidFill>
              </a:rPr>
              <a:t> x 14d then 20mg x 14d.</a:t>
            </a:r>
          </a:p>
          <a:p>
            <a:pPr marL="171450" indent="-171450">
              <a:buFont typeface="Arial" panose="020B0604020202020204" pitchFamily="34" charset="0"/>
              <a:buChar char="•"/>
            </a:pPr>
            <a:r>
              <a:rPr lang="en-US" baseline="0" dirty="0">
                <a:solidFill>
                  <a:schemeClr val="tx1"/>
                </a:solidFill>
              </a:rPr>
              <a:t>Walker, NF et al. </a:t>
            </a:r>
            <a:r>
              <a:rPr lang="en-US" baseline="0" dirty="0" err="1">
                <a:solidFill>
                  <a:schemeClr val="tx1"/>
                </a:solidFill>
              </a:rPr>
              <a:t>Curr</a:t>
            </a:r>
            <a:r>
              <a:rPr lang="en-US" baseline="0" dirty="0">
                <a:solidFill>
                  <a:schemeClr val="tx1"/>
                </a:solidFill>
              </a:rPr>
              <a:t> </a:t>
            </a:r>
            <a:r>
              <a:rPr lang="en-US" baseline="0" dirty="0" err="1">
                <a:solidFill>
                  <a:schemeClr val="tx1"/>
                </a:solidFill>
              </a:rPr>
              <a:t>Opin</a:t>
            </a:r>
            <a:r>
              <a:rPr lang="en-US" baseline="0" dirty="0">
                <a:solidFill>
                  <a:schemeClr val="tx1"/>
                </a:solidFill>
              </a:rPr>
              <a:t> HIV AIDS. 2018;13(6):512-521. Incidence of paradoxical TB-IRIS 18%, may be &gt;50% in high-risk groups. Prednisone with ART in pts with CD4&lt;100 reduced risk of paradoxical TB-IRIS by 30%.  (cited above article)</a:t>
            </a:r>
          </a:p>
          <a:p>
            <a:pPr marL="171450" indent="-171450">
              <a:buFont typeface="Arial" panose="020B0604020202020204" pitchFamily="34" charset="0"/>
              <a:buChar char="•"/>
            </a:pPr>
            <a:r>
              <a:rPr lang="en-US" dirty="0"/>
              <a:t>The International Network for the Study of HIV-associated IRIS (INSHI) definition of TB-associated IRIS includes the major clinical criteria of: new or enlarging lymph nodes, cold abscesses, or other focal tissue involvement; new or worsening radiologic features of TB; new or worsening central nervous system (CNS) TB; and new or worsening </a:t>
            </a:r>
            <a:r>
              <a:rPr lang="en-US" dirty="0" err="1"/>
              <a:t>serositis</a:t>
            </a:r>
            <a:r>
              <a:rPr lang="en-US" dirty="0"/>
              <a:t> (pleural effusion, ascites, or pericardial effusion). Minor clinical criteria (&gt;2 required) consist of: new or worsening constitutional symptoms; new or worsening respiratory symptoms; and new or worsening abdominal pain accompanied by peritonitis, hepatomegaly, splenomegaly, or abdominal adenopathy</a:t>
            </a:r>
          </a:p>
          <a:p>
            <a:pPr marL="171450" indent="-171450">
              <a:buFont typeface="Arial" panose="020B0604020202020204" pitchFamily="34" charset="0"/>
              <a:buChar char="•"/>
            </a:pPr>
            <a:r>
              <a:rPr lang="en-US" baseline="0" dirty="0" err="1">
                <a:solidFill>
                  <a:schemeClr val="tx1"/>
                </a:solidFill>
              </a:rPr>
              <a:t>Meintjes</a:t>
            </a:r>
            <a:r>
              <a:rPr lang="en-US" baseline="0" dirty="0">
                <a:solidFill>
                  <a:schemeClr val="tx1"/>
                </a:solidFill>
              </a:rPr>
              <a:t>, G et al. CROI 2017. 240, median CD4 49, median VL 337,775. TB micro confirmed in 175. 18 LTFU. TB-IRIS 56 in placebo (46.7%) and 39 in prednisone arm (32%; RR0.7). In pts at high risk of paradoxical TB-IRIS, prednisone during first 4 weeks of ART (40mg x 2wks, 20mg x 2wks) reduced risk of TB-IRIS by 30% and further reduced requirement for corticosteroids to treat TB-IRIS by 53%. Well tolerated without excess risk of infection or malignancy.</a:t>
            </a:r>
          </a:p>
        </p:txBody>
      </p:sp>
      <p:sp>
        <p:nvSpPr>
          <p:cNvPr id="4" name="Slide Number Placeholder 3"/>
          <p:cNvSpPr>
            <a:spLocks noGrp="1"/>
          </p:cNvSpPr>
          <p:nvPr>
            <p:ph type="sldNum" sz="quarter" idx="10"/>
          </p:nvPr>
        </p:nvSpPr>
        <p:spPr/>
        <p:txBody>
          <a:bodyPr/>
          <a:lstStyle/>
          <a:p>
            <a:fld id="{0E0579D2-C235-4ED6-AECE-F4AE1A05BE8B}" type="slidenum">
              <a:rPr lang="en-US" smtClean="0"/>
              <a:t>13</a:t>
            </a:fld>
            <a:endParaRPr lang="en-US" dirty="0"/>
          </a:p>
        </p:txBody>
      </p:sp>
    </p:spTree>
    <p:extLst>
      <p:ext uri="{BB962C8B-B14F-4D97-AF65-F5344CB8AC3E}">
        <p14:creationId xmlns:p14="http://schemas.microsoft.com/office/powerpoint/2010/main" val="39707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Steroids also used in TB pericardium.</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About 50% those with TB-IRIS meningitis will develop IRIS (Chang et al)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Study in Vietnam</a:t>
            </a:r>
            <a:r>
              <a:rPr lang="en-US" baseline="30000" dirty="0">
                <a:solidFill>
                  <a:schemeClr val="tx1"/>
                </a:solidFill>
              </a:rPr>
              <a:t>1</a:t>
            </a:r>
            <a:r>
              <a:rPr lang="en-US" dirty="0">
                <a:solidFill>
                  <a:schemeClr val="tx1"/>
                </a:solidFill>
              </a:rPr>
              <a:t>: No delay vs 2mo delay;</a:t>
            </a:r>
            <a:r>
              <a:rPr lang="en-US" baseline="0" dirty="0">
                <a:solidFill>
                  <a:schemeClr val="tx1"/>
                </a:solidFill>
              </a:rPr>
              <a:t> </a:t>
            </a:r>
            <a:r>
              <a:rPr lang="en-US" dirty="0">
                <a:solidFill>
                  <a:schemeClr val="tx1"/>
                </a:solidFill>
              </a:rPr>
              <a:t>Overall mortality 58%, severe adverse events 90% (may not be generalizable)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IDSACDC/ATS guidelines recommend pts with TB meningitis should not start ART before 8 weeks of TB </a:t>
            </a:r>
            <a:r>
              <a:rPr lang="en-US" dirty="0" err="1">
                <a:solidFill>
                  <a:schemeClr val="tx1"/>
                </a:solidFill>
              </a:rPr>
              <a:t>tx</a:t>
            </a:r>
            <a:r>
              <a:rPr lang="en-US" dirty="0">
                <a:solidFill>
                  <a:schemeClr val="tx1"/>
                </a:solidFill>
              </a:rPr>
              <a:t> is completed, regardless of CD4 count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Many experts recommend that PWH with TB meningitis, ART should be initiation within first 2-8 </a:t>
            </a:r>
            <a:r>
              <a:rPr lang="en-US" dirty="0" err="1">
                <a:solidFill>
                  <a:schemeClr val="tx1"/>
                </a:solidFill>
              </a:rPr>
              <a:t>wks</a:t>
            </a:r>
            <a:r>
              <a:rPr lang="en-US" dirty="0">
                <a:solidFill>
                  <a:schemeClr val="tx1"/>
                </a:solidFill>
              </a:rPr>
              <a:t> after starting anti-TB, opting for first 2 weeks in those with CD4 &lt;50 in settings where close monitoring oof drug-related toxicities and CNS adverse events is feasible. </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14</a:t>
            </a:fld>
            <a:endParaRPr lang="en-US" dirty="0"/>
          </a:p>
        </p:txBody>
      </p:sp>
    </p:spTree>
    <p:extLst>
      <p:ext uri="{BB962C8B-B14F-4D97-AF65-F5344CB8AC3E}">
        <p14:creationId xmlns:p14="http://schemas.microsoft.com/office/powerpoint/2010/main" val="291327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2 week delay in non-CNS cryptococcal cases to reduce risk of IRIS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COAT trial- Boulware et al,-  Cryptococcal Optimal Antiretroviral timing trial determined the optimal timing of ART initiation to be &gt;5 weeks following initiation of CM antifungal treatment, this delay allows time for C</a:t>
            </a:r>
            <a:r>
              <a:rPr lang="en-US" dirty="0"/>
              <a:t>D4 T‐cell count restoration and re‐establishment of the Th1 and Th2/17 balance, which is thought</a:t>
            </a:r>
            <a:r>
              <a:rPr lang="en-US" baseline="0" dirty="0"/>
              <a:t> to be the immune response needed for fungal clearance. RCT 3 sites n Africa compared pts with </a:t>
            </a:r>
            <a:r>
              <a:rPr lang="en-US" baseline="0" dirty="0" err="1"/>
              <a:t>cryp</a:t>
            </a:r>
            <a:r>
              <a:rPr lang="en-US" baseline="0" dirty="0"/>
              <a:t> meningitis who started ART within 1-2 weeks (median 8d) after dx </a:t>
            </a:r>
            <a:r>
              <a:rPr lang="en-US" baseline="0" dirty="0" err="1"/>
              <a:t>iwith</a:t>
            </a:r>
            <a:r>
              <a:rPr lang="en-US" baseline="0" dirty="0"/>
              <a:t> meningitis with pts for whom ART delayed for 4-6 </a:t>
            </a:r>
            <a:r>
              <a:rPr lang="en-US" baseline="0" dirty="0" err="1"/>
              <a:t>wks</a:t>
            </a:r>
            <a:r>
              <a:rPr lang="en-US" baseline="0" dirty="0"/>
              <a:t> (median 35d) after dx. ; </a:t>
            </a:r>
            <a:r>
              <a:rPr lang="en-US" baseline="0" dirty="0" err="1"/>
              <a:t>ampho</a:t>
            </a:r>
            <a:r>
              <a:rPr lang="en-US" baseline="0" dirty="0"/>
              <a:t> B + fluconazole for induction’; a significantly greater in crease in 6-mo mortality occurred in early ART group than in delayed ART group (45% vs 30%, P-0.3); increase most pronounced during first 8 to 30d of study. Difference in mortality between early ART group and delayed ART group even greater among individuals with CSF WBC&lt;5. Excess deaths in early ART group likely attributable to paradoxical IRIS&gt; </a:t>
            </a:r>
            <a:endParaRPr lang="en-US" dirty="0">
              <a:solidFill>
                <a:schemeClr val="tx1"/>
              </a:solidFill>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solidFill>
                <a:schemeClr val="tx1"/>
              </a:solidFill>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Chang et al- </a:t>
            </a:r>
            <a:r>
              <a:rPr lang="en-US" dirty="0"/>
              <a:t>study found that patients with cryptococcal meningitis who were CSF culture-negative at the initiation of ART had a greater than 60% reduction in risk of clinical deterioration than those who were culture-positive and that those with sterile CSF had a greater than 60% reduction in risk of IRIS than those without sterile CSF.</a:t>
            </a:r>
            <a:endParaRPr lang="en-US" baseline="0" dirty="0">
              <a:solidFill>
                <a:schemeClr val="tx1"/>
              </a:solidFill>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Balasko A et al. HIV Med.</a:t>
            </a:r>
            <a:r>
              <a:rPr lang="en-US" baseline="0" dirty="0">
                <a:solidFill>
                  <a:schemeClr val="tx1"/>
                </a:solidFill>
              </a:rPr>
              <a:t> 2019;20(1):1-10. Shedding light on IRIS: from pathophysiology to treatment of crypt. </a:t>
            </a:r>
            <a:r>
              <a:rPr lang="en-US" baseline="0" dirty="0" err="1">
                <a:solidFill>
                  <a:schemeClr val="tx1"/>
                </a:solidFill>
              </a:rPr>
              <a:t>Menin</a:t>
            </a:r>
            <a:r>
              <a:rPr lang="en-US" baseline="0" dirty="0">
                <a:solidFill>
                  <a:schemeClr val="tx1"/>
                </a:solidFill>
              </a:rPr>
              <a:t> and IRIS in HIV. Immune response Th2/Th17 rather than Th1, leading to inefficient fungal clearance at the time of ART initiation and subsequent </a:t>
            </a:r>
            <a:r>
              <a:rPr lang="en-US" baseline="0" dirty="0" err="1">
                <a:solidFill>
                  <a:schemeClr val="tx1"/>
                </a:solidFill>
              </a:rPr>
              <a:t>overexaggeration</a:t>
            </a:r>
            <a:r>
              <a:rPr lang="en-US" baseline="0" dirty="0">
                <a:solidFill>
                  <a:schemeClr val="tx1"/>
                </a:solidFill>
              </a:rPr>
              <a:t> </a:t>
            </a:r>
            <a:r>
              <a:rPr lang="en-US" baseline="0" dirty="0" err="1">
                <a:solidFill>
                  <a:schemeClr val="tx1"/>
                </a:solidFill>
              </a:rPr>
              <a:t>fo</a:t>
            </a:r>
            <a:r>
              <a:rPr lang="en-US" baseline="0" dirty="0">
                <a:solidFill>
                  <a:schemeClr val="tx1"/>
                </a:solidFill>
              </a:rPr>
              <a:t> the Th1 response and life-threatening IRIS development. </a:t>
            </a:r>
            <a:r>
              <a:rPr lang="en-US" baseline="0" dirty="0" err="1">
                <a:solidFill>
                  <a:schemeClr val="tx1"/>
                </a:solidFill>
              </a:rPr>
              <a:t>Tx</a:t>
            </a:r>
            <a:r>
              <a:rPr lang="en-US" baseline="0" dirty="0">
                <a:solidFill>
                  <a:schemeClr val="tx1"/>
                </a:solidFill>
              </a:rPr>
              <a:t> include corticosteroids, thalidomide (TNF-alpha cytokine antagonist).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a:solidFill>
                  <a:schemeClr val="tx1"/>
                </a:solidFill>
              </a:rPr>
              <a:t>Eshun</a:t>
            </a:r>
            <a:r>
              <a:rPr lang="en-US" baseline="0" dirty="0">
                <a:solidFill>
                  <a:schemeClr val="tx1"/>
                </a:solidFill>
              </a:rPr>
              <a:t>-Wilson, et al. Cochrane Database </a:t>
            </a:r>
            <a:r>
              <a:rPr lang="en-US" baseline="0" dirty="0" err="1">
                <a:solidFill>
                  <a:schemeClr val="tx1"/>
                </a:solidFill>
              </a:rPr>
              <a:t>Syst</a:t>
            </a:r>
            <a:r>
              <a:rPr lang="en-US" baseline="0" dirty="0">
                <a:solidFill>
                  <a:schemeClr val="tx1"/>
                </a:solidFill>
              </a:rPr>
              <a:t> Rev. 2018. Early vs delayed ART in PLWH with </a:t>
            </a:r>
            <a:r>
              <a:rPr lang="en-US" baseline="0" dirty="0" err="1">
                <a:solidFill>
                  <a:schemeClr val="tx1"/>
                </a:solidFill>
              </a:rPr>
              <a:t>cyrptococcal</a:t>
            </a:r>
            <a:r>
              <a:rPr lang="en-US" baseline="0" dirty="0">
                <a:solidFill>
                  <a:schemeClr val="tx1"/>
                </a:solidFill>
              </a:rPr>
              <a:t> meningitis. Review for low and middle-income countries. Unable to pool results. Possible bias due to selective outcome reporting.  Evidence is low certainty that higher mortality risk related to </a:t>
            </a:r>
            <a:r>
              <a:rPr lang="en-US" baseline="0" dirty="0" err="1">
                <a:solidFill>
                  <a:schemeClr val="tx1"/>
                </a:solidFill>
              </a:rPr>
              <a:t>cr</a:t>
            </a:r>
            <a:r>
              <a:rPr lang="en-US" baseline="0" dirty="0">
                <a:solidFill>
                  <a:schemeClr val="tx1"/>
                </a:solidFill>
              </a:rPr>
              <a:t> men-IRIS.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other TNF‐α antagonists are applied in noninfectious settings (e.g. rheumatoid arthritis), such as infliximab, the only TNF‐α antagonist applied in the HIV‐CM setting is thalidomide; thalidomide has been proved to be safe in immunocompromised HIV‐infected patients. Clinically, thalidomide has been proven effective in HIV‐infected patients experiencing IRIS following ART initiation </a:t>
            </a:r>
            <a:r>
              <a:rPr lang="en-US" dirty="0">
                <a:hlinkClick r:id="rId3"/>
              </a:rPr>
              <a:t>46</a:t>
            </a:r>
            <a:r>
              <a:rPr lang="en-US" dirty="0"/>
              <a:t>. Two HIV‐infected patients with CM and one HIV/TB‐</a:t>
            </a:r>
            <a:r>
              <a:rPr lang="en-US" dirty="0" err="1"/>
              <a:t>coinfected</a:t>
            </a:r>
            <a:r>
              <a:rPr lang="en-US" dirty="0"/>
              <a:t> patient showed rapid clinical remission and were able to stop corticosteroid treatment following treatment with thalidomide, allowing successful IRIS resolution. Another two HIV‐CM IRIS patients treated with thalidomide showed dramatic improvement. Further, thalidomide was used successfully to treat CM‐related IRIS in an immunocompetent individual who was clinically deteriorating with an elevated ICP, despite corticosteroid use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INSHI definition of cryptococcal IRIS includes the antecedent criteria of cryptococcal infection that has improved with antifungal treatment and the clinical criteria of clinical deterioration within 12 months of starting ART, with the development of meningitis, intracranial lesions, skin lesions, pulmonary nodules, or lymphadenopathy. </a:t>
            </a:r>
            <a:r>
              <a:rPr lang="en-US" dirty="0" err="1"/>
              <a:t>Nonadherence</a:t>
            </a:r>
            <a:r>
              <a:rPr lang="en-US" dirty="0"/>
              <a:t> to ART and other diagnoses, including other infections or malignancies, must be excluded</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Zolopa</a:t>
            </a:r>
            <a:r>
              <a:rPr lang="en-US" dirty="0"/>
              <a:t> 2009</a:t>
            </a:r>
            <a:r>
              <a:rPr lang="en-US" baseline="30000" dirty="0"/>
              <a:t>1 </a:t>
            </a:r>
            <a:r>
              <a:rPr lang="en-US" baseline="0" dirty="0"/>
              <a:t>Delay of ART initiation 14d. Safe.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Makadzange</a:t>
            </a:r>
            <a:r>
              <a:rPr lang="en-US" dirty="0"/>
              <a:t> 2010</a:t>
            </a:r>
            <a:r>
              <a:rPr lang="en-US" baseline="30000" dirty="0"/>
              <a:t>2</a:t>
            </a:r>
            <a:r>
              <a:rPr lang="en-US" baseline="0" dirty="0"/>
              <a:t>  Delay of ART initiation 72hr vs 10 weeks. Early therapy had worse outcomes but suboptimal </a:t>
            </a:r>
            <a:r>
              <a:rPr lang="en-US" baseline="0" dirty="0" err="1"/>
              <a:t>tx</a:t>
            </a:r>
            <a:r>
              <a:rPr lang="en-US" baseline="0" dirty="0"/>
              <a:t> (fluconazole only, older ART)</a:t>
            </a:r>
            <a:endParaRPr lang="en-US"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15</a:t>
            </a:fld>
            <a:endParaRPr lang="en-US" dirty="0"/>
          </a:p>
        </p:txBody>
      </p:sp>
    </p:spTree>
    <p:extLst>
      <p:ext uri="{BB962C8B-B14F-4D97-AF65-F5344CB8AC3E}">
        <p14:creationId xmlns:p14="http://schemas.microsoft.com/office/powerpoint/2010/main" val="3282119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Delay initiation of ART in CMV retinitis (or other CMV end organ disease) for 1-2 weeks (but</a:t>
            </a:r>
            <a:r>
              <a:rPr lang="en-US" baseline="0" dirty="0"/>
              <a:t> most experts wouldn’t delay any longer than that). Even if CNS dz.</a:t>
            </a:r>
          </a:p>
          <a:p>
            <a:r>
              <a:rPr lang="en-US" baseline="0" dirty="0"/>
              <a:t>Ortega-</a:t>
            </a:r>
            <a:r>
              <a:rPr lang="en-US" baseline="0" dirty="0" err="1"/>
              <a:t>Larrocea</a:t>
            </a:r>
            <a:r>
              <a:rPr lang="en-US" baseline="0" dirty="0"/>
              <a:t> G et al. AIDS 2005;19(7):735-738. Risk IRIS Immediate vs 2 weeks: 71% vs 31% </a:t>
            </a:r>
          </a:p>
          <a:p>
            <a:endParaRPr lang="en-US" baseline="0" dirty="0"/>
          </a:p>
          <a:p>
            <a:r>
              <a:rPr lang="en-US" dirty="0"/>
              <a:t>The incidence of such IRIS is as high as 20% in people with chronic hepatitis and fatalities have been reported. Risk of IRIS is increased with higher HBV viral burden (adjusted odds ratio per </a:t>
            </a:r>
            <a:r>
              <a:rPr lang="en-US" dirty="0" err="1"/>
              <a:t>logio</a:t>
            </a:r>
            <a:r>
              <a:rPr lang="en-US" dirty="0"/>
              <a:t> increase, 1.36; </a:t>
            </a:r>
            <a:r>
              <a:rPr lang="en-US" i="1" dirty="0"/>
              <a:t>P</a:t>
            </a:r>
            <a:r>
              <a:rPr lang="en-US" dirty="0"/>
              <a:t>=.003) or HCV viral load (adjusted odds ratio per log</a:t>
            </a:r>
            <a:r>
              <a:rPr lang="en-US" baseline="-25000" dirty="0"/>
              <a:t>10</a:t>
            </a:r>
            <a:r>
              <a:rPr lang="en-US" dirty="0"/>
              <a:t> increase, 1.30; </a:t>
            </a:r>
            <a:r>
              <a:rPr lang="en-US" i="1" dirty="0"/>
              <a:t>P</a:t>
            </a:r>
            <a:r>
              <a:rPr lang="en-US" dirty="0"/>
              <a:t>=.04). It has also been observed in patients who are HBV core antigen (</a:t>
            </a:r>
            <a:r>
              <a:rPr lang="en-US" dirty="0" err="1"/>
              <a:t>HBcAg</a:t>
            </a:r>
            <a:r>
              <a:rPr lang="en-US" dirty="0"/>
              <a:t>) antibody-positive (</a:t>
            </a:r>
            <a:r>
              <a:rPr lang="en-US" dirty="0" err="1"/>
              <a:t>HBcAb</a:t>
            </a:r>
            <a:r>
              <a:rPr lang="en-US" dirty="0"/>
              <a:t>+) alone. The syndrome has been associated with increased levels of 1L-10, 1L-18, and CXCL10. Despite the clinical deterioration or liver function test abnormalities, it may lead to clearance of HBV envelope antigen (</a:t>
            </a:r>
            <a:r>
              <a:rPr lang="en-US" dirty="0" err="1"/>
              <a:t>HBeAg</a:t>
            </a:r>
            <a:r>
              <a:rPr lang="en-US" dirty="0"/>
              <a:t>) or seroconversion. Differential diagnosis should include drug toxicities.</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16</a:t>
            </a:fld>
            <a:endParaRPr lang="en-US" dirty="0"/>
          </a:p>
        </p:txBody>
      </p:sp>
    </p:spTree>
    <p:extLst>
      <p:ext uri="{BB962C8B-B14F-4D97-AF65-F5344CB8AC3E}">
        <p14:creationId xmlns:p14="http://schemas.microsoft.com/office/powerpoint/2010/main" val="331741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ART should not be interrupted in pts with IRIS</a:t>
            </a:r>
            <a:r>
              <a:rPr lang="en-US" baseline="0" dirty="0"/>
              <a:t> except in life-threatening cases</a:t>
            </a:r>
          </a:p>
          <a:p>
            <a:pPr marL="171450" indent="-171450">
              <a:buFont typeface="Arial" panose="020B0604020202020204" pitchFamily="34" charset="0"/>
              <a:buChar char="•"/>
            </a:pPr>
            <a:r>
              <a:rPr lang="en-US" dirty="0" err="1"/>
              <a:t>Cryptococcal</a:t>
            </a:r>
            <a:r>
              <a:rPr lang="en-US" dirty="0"/>
              <a:t> meningitis management: repeated therapeutic</a:t>
            </a:r>
            <a:r>
              <a:rPr lang="en-US" baseline="0" dirty="0"/>
              <a:t> lumbar punctures to lower intracranial pressure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Prednisone 1-2mg/kg for 1-2 weeks followed by taper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17</a:t>
            </a:fld>
            <a:endParaRPr lang="en-US" dirty="0"/>
          </a:p>
        </p:txBody>
      </p:sp>
    </p:spTree>
    <p:extLst>
      <p:ext uri="{BB962C8B-B14F-4D97-AF65-F5344CB8AC3E}">
        <p14:creationId xmlns:p14="http://schemas.microsoft.com/office/powerpoint/2010/main" val="4070215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18</a:t>
            </a:fld>
            <a:endParaRPr lang="en-US"/>
          </a:p>
        </p:txBody>
      </p:sp>
    </p:spTree>
    <p:extLst>
      <p:ext uri="{BB962C8B-B14F-4D97-AF65-F5344CB8AC3E}">
        <p14:creationId xmlns:p14="http://schemas.microsoft.com/office/powerpoint/2010/main" val="223271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dirty="0"/>
          </a:p>
        </p:txBody>
      </p:sp>
    </p:spTree>
    <p:extLst>
      <p:ext uri="{BB962C8B-B14F-4D97-AF65-F5344CB8AC3E}">
        <p14:creationId xmlns:p14="http://schemas.microsoft.com/office/powerpoint/2010/main" val="3097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dirty="0"/>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Pathophysiology involves combination of factors including reconstitution of immune cell numbers and function, redistribution of lymphocytes, defects in regulatory function, changes in Th cell profile, underlying antigenic burden, and host genetic susceptibility</a:t>
            </a:r>
          </a:p>
          <a:p>
            <a:r>
              <a:rPr lang="en-US" sz="1200" dirty="0"/>
              <a:t>Host-related: low CD4 at ART initiation, OI, genetic predisposition, paucity of immune response at OI diagnosis</a:t>
            </a:r>
          </a:p>
          <a:p>
            <a:r>
              <a:rPr lang="en-US" sz="1200" dirty="0"/>
              <a:t>Pathogen-related:</a:t>
            </a:r>
            <a:r>
              <a:rPr lang="en-US" sz="1200" baseline="0" dirty="0"/>
              <a:t> degree of dissemination of OI/burden of infection, high pre-ART HIV VL</a:t>
            </a:r>
          </a:p>
          <a:p>
            <a:r>
              <a:rPr lang="en-US" sz="1200" baseline="0" dirty="0"/>
              <a:t>Treatment-related: shorter duration of OI </a:t>
            </a:r>
            <a:r>
              <a:rPr lang="en-US" sz="1200" baseline="0" dirty="0" err="1"/>
              <a:t>tx</a:t>
            </a:r>
            <a:r>
              <a:rPr lang="en-US" sz="1200" baseline="0" dirty="0"/>
              <a:t> prior to starting ART, rapid suppression of HIV VL</a:t>
            </a:r>
          </a:p>
          <a:p>
            <a:r>
              <a:rPr lang="en-US" sz="1200" dirty="0"/>
              <a:t>After initiation of ART, T cells become more functional, produce Th1 cytokines that in turn help mature the </a:t>
            </a:r>
            <a:r>
              <a:rPr lang="en-US" sz="1200" dirty="0" err="1"/>
              <a:t>hyperactivated</a:t>
            </a:r>
            <a:r>
              <a:rPr lang="en-US" sz="1200" dirty="0"/>
              <a:t> macrophages, leading to excessive inflammatory cytokine production and immunopathology.  Possible central role of IL-6</a:t>
            </a:r>
            <a:r>
              <a:rPr lang="en-US" sz="1200" baseline="0" dirty="0"/>
              <a:t> (pro-inflammatory cytokine).</a:t>
            </a:r>
          </a:p>
          <a:p>
            <a:r>
              <a:rPr lang="en-US" sz="1200" baseline="0" dirty="0"/>
              <a:t>Other </a:t>
            </a:r>
            <a:r>
              <a:rPr lang="en-US" sz="1200" baseline="0" dirty="0" err="1"/>
              <a:t>proinflammatory</a:t>
            </a:r>
            <a:r>
              <a:rPr lang="en-US" sz="1200" baseline="0" dirty="0"/>
              <a:t> cytokines: TNF-alpha, IL-18; chemokines: IL-8</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Effective ART in HIV-positive patients decreases the circulating and infecting viral load, enhances lymphocyte proliferation, and improves the quantity and function of the immune cells. The recovery of the immune system leads to an awakening of the normal immune responses to a variety of dormant antigens leading to a burst of inflammation.​</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5</a:t>
            </a:fld>
            <a:endParaRPr lang="en-US" dirty="0"/>
          </a:p>
        </p:txBody>
      </p:sp>
    </p:spTree>
    <p:extLst>
      <p:ext uri="{BB962C8B-B14F-4D97-AF65-F5344CB8AC3E}">
        <p14:creationId xmlns:p14="http://schemas.microsoft.com/office/powerpoint/2010/main" val="372528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https://www.nature.com/articles/nrmicro2712</a:t>
            </a:r>
          </a:p>
          <a:p>
            <a:r>
              <a:rPr lang="en-US" dirty="0"/>
              <a:t>Tissue-destructive inflammation when CD4 T-cells re-emerge</a:t>
            </a:r>
          </a:p>
          <a:p>
            <a:r>
              <a:rPr lang="en-US" dirty="0"/>
              <a:t>Proposals</a:t>
            </a:r>
          </a:p>
          <a:p>
            <a:r>
              <a:rPr lang="en-US" dirty="0"/>
              <a:t>-Dysregulation of expanding population of CD4 T cells specific for a co-infecting opportunistic pathogen</a:t>
            </a:r>
          </a:p>
          <a:p>
            <a:r>
              <a:rPr lang="en-US" dirty="0"/>
              <a:t>-Alternate proposal described above: hyper-responsiveness of the innate immune system to T cell help, a mechanism that may be shared by the many manifestations of IRIS that </a:t>
            </a:r>
            <a:r>
              <a:rPr lang="en-US" dirty="0" err="1"/>
              <a:t>occu</a:t>
            </a:r>
            <a:r>
              <a:rPr lang="en-US" dirty="0"/>
              <a:t> following the reversal of other types of immunosuppression in pathogen-infected hosts</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6</a:t>
            </a:fld>
            <a:endParaRPr lang="en-US" dirty="0"/>
          </a:p>
        </p:txBody>
      </p:sp>
    </p:spTree>
    <p:extLst>
      <p:ext uri="{BB962C8B-B14F-4D97-AF65-F5344CB8AC3E}">
        <p14:creationId xmlns:p14="http://schemas.microsoft.com/office/powerpoint/2010/main" val="39904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Criteria</a:t>
            </a:r>
            <a:r>
              <a:rPr lang="en-US" baseline="0" dirty="0"/>
              <a:t> from prior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Progressive organ dysfunction worsening</a:t>
            </a:r>
            <a:r>
              <a:rPr lang="en-US" baseline="0" dirty="0">
                <a:effectLst/>
              </a:rPr>
              <a:t> of </a:t>
            </a:r>
            <a:r>
              <a:rPr lang="en-US" dirty="0">
                <a:effectLst/>
              </a:rPr>
              <a:t>pre-existing lesions after definite clinical improvement with pathogen-specific therapy before the initiation of 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Increase in an immune response specific to the relevant pathogen, i.e. DTH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major clinical predictors of IRIS are: severe CD4+ cell depletion at initiation of ART; pre-existing opportunistic infection (even if subclinical); and shorter treatment period for an opportunistic infection before starting ART, which can be associated with presence of higher antigen loads.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7</a:t>
            </a:fld>
            <a:endParaRPr lang="en-US" dirty="0"/>
          </a:p>
        </p:txBody>
      </p:sp>
    </p:spTree>
    <p:extLst>
      <p:ext uri="{BB962C8B-B14F-4D97-AF65-F5344CB8AC3E}">
        <p14:creationId xmlns:p14="http://schemas.microsoft.com/office/powerpoint/2010/main" val="6133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Additional/optional</a:t>
            </a:r>
            <a:r>
              <a:rPr lang="en-US" baseline="0" dirty="0"/>
              <a:t> reference:  </a:t>
            </a:r>
            <a:r>
              <a:rPr lang="en-US" dirty="0"/>
              <a:t>AIDS 2014;28(16):2461-72. “With the potential</a:t>
            </a:r>
            <a:r>
              <a:rPr lang="en-US" baseline="0" dirty="0"/>
              <a:t> exception of mycobacterial infections, unmasking IRIS does not appear to be common complication of </a:t>
            </a:r>
            <a:r>
              <a:rPr lang="en-US" baseline="0" dirty="0" err="1"/>
              <a:t>cART</a:t>
            </a:r>
            <a:r>
              <a:rPr lang="en-US" baseline="0" dirty="0"/>
              <a:t> initiation in high-income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[Unmasking analogy: thief robbing house when you have no lights versus panic when he turn lights on]</a:t>
            </a:r>
            <a:endParaRPr lang="en-US" dirty="0"/>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8</a:t>
            </a:fld>
            <a:endParaRPr lang="en-US" dirty="0"/>
          </a:p>
        </p:txBody>
      </p:sp>
    </p:spTree>
    <p:extLst>
      <p:ext uri="{BB962C8B-B14F-4D97-AF65-F5344CB8AC3E}">
        <p14:creationId xmlns:p14="http://schemas.microsoft.com/office/powerpoint/2010/main" val="730104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https://www.dovepress.com/immune-reconstitution-inflammatory-syndrome-in-hiv-infected-patients-peer-reviewed-fulltext-article-HIV</a:t>
            </a:r>
          </a:p>
        </p:txBody>
      </p:sp>
      <p:sp>
        <p:nvSpPr>
          <p:cNvPr id="4" name="Slide Number Placeholder 3"/>
          <p:cNvSpPr>
            <a:spLocks noGrp="1"/>
          </p:cNvSpPr>
          <p:nvPr>
            <p:ph type="sldNum" sz="quarter" idx="5"/>
          </p:nvPr>
        </p:nvSpPr>
        <p:spPr/>
        <p:txBody>
          <a:bodyPr/>
          <a:lstStyle/>
          <a:p>
            <a:fld id="{0E0579D2-C235-4ED6-AECE-F4AE1A05BE8B}" type="slidenum">
              <a:rPr lang="en-US" smtClean="0"/>
              <a:t>9</a:t>
            </a:fld>
            <a:endParaRPr lang="en-US" dirty="0"/>
          </a:p>
        </p:txBody>
      </p:sp>
    </p:spTree>
    <p:extLst>
      <p:ext uri="{BB962C8B-B14F-4D97-AF65-F5344CB8AC3E}">
        <p14:creationId xmlns:p14="http://schemas.microsoft.com/office/powerpoint/2010/main" val="2218188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Irini</a:t>
            </a:r>
            <a:r>
              <a:rPr lang="en-US" dirty="0"/>
              <a:t> </a:t>
            </a:r>
            <a:r>
              <a:rPr lang="en-US" dirty="0" err="1"/>
              <a:t>Sereti</a:t>
            </a:r>
            <a:r>
              <a:rPr lang="en-US" dirty="0"/>
              <a:t>: Immune </a:t>
            </a:r>
            <a:r>
              <a:rPr lang="en-US" b="0" dirty="0"/>
              <a:t>Reconstruction Inflammatory Syndrome in HIV Infection: Beyond What Meets The Eye: </a:t>
            </a:r>
            <a:r>
              <a:rPr lang="en-US" dirty="0">
                <a:hlinkClick r:id="rId3"/>
              </a:rPr>
              <a:t>Top </a:t>
            </a:r>
            <a:r>
              <a:rPr lang="en-US" dirty="0" err="1">
                <a:hlinkClick r:id="rId3"/>
              </a:rPr>
              <a:t>Antivir</a:t>
            </a:r>
            <a:r>
              <a:rPr lang="en-US" dirty="0">
                <a:hlinkClick r:id="rId3"/>
              </a:rPr>
              <a:t> Med.</a:t>
            </a:r>
            <a:r>
              <a:rPr lang="en-US" dirty="0"/>
              <a:t> 2020 Jan; 27(4): 106–111. </a:t>
            </a:r>
          </a:p>
          <a:p>
            <a:r>
              <a:rPr lang="en-US" dirty="0"/>
              <a:t>Published online 2020 Jan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Upper left: a patient with tuberculosis (TB) who developed persistent and relapsing immune reconstitution inflammatory syndrome (IRIS) in the form of necrotic lymphadenopathy. The patient had undergone several drainages when the photograph was taken. Upper right: a patient who came to the US from Mexico and presented with disseminated histoplasmosis and mycobacterium </a:t>
            </a:r>
            <a:r>
              <a:rPr lang="en-US" dirty="0" err="1"/>
              <a:t>avium</a:t>
            </a:r>
            <a:r>
              <a:rPr lang="en-US" dirty="0"/>
              <a:t> complex (MAC) and exhibited enlarged and inflamed lymph nodes after ART initiation. Bottom left: a patient who had unmasking MAC lymphadenitis that caused necrotic lymphadenopathy that was compressing the trachea and jugular vein. The condition required corticosteroid treatment and lymph node drainage. Bottom right: a patient with </a:t>
            </a:r>
            <a:r>
              <a:rPr lang="en-US" dirty="0" err="1"/>
              <a:t>miliary</a:t>
            </a:r>
            <a:r>
              <a:rPr lang="en-US" dirty="0"/>
              <a:t> TB, TB arthritis, and osteomyelitis who developed severe persistent IRIS that caused blockage of the thoracic duct and </a:t>
            </a:r>
            <a:r>
              <a:rPr lang="en-US" dirty="0" err="1"/>
              <a:t>chylothorax</a:t>
            </a:r>
            <a:endParaRPr lang="en-US" b="0" dirty="0"/>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10</a:t>
            </a:fld>
            <a:endParaRPr lang="en-US" dirty="0"/>
          </a:p>
        </p:txBody>
      </p:sp>
    </p:spTree>
    <p:extLst>
      <p:ext uri="{BB962C8B-B14F-4D97-AF65-F5344CB8AC3E}">
        <p14:creationId xmlns:p14="http://schemas.microsoft.com/office/powerpoint/2010/main" val="3812279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1.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4/17/2022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85065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34103816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3577113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3714112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4/17/2022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3094603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4/17/2022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3159300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4/17/2022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19150490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115377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1419347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930531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122487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4" name="Group 3"/>
          <p:cNvGrpSpPr/>
          <p:nvPr userDrawn="1"/>
        </p:nvGrpSpPr>
        <p:grpSpPr>
          <a:xfrm>
            <a:off x="368655" y="362216"/>
            <a:ext cx="1866593" cy="462031"/>
            <a:chOff x="510323" y="709946"/>
            <a:chExt cx="6464776" cy="1600203"/>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50724" y="5841474"/>
            <a:ext cx="2574684" cy="860902"/>
          </a:xfrm>
          <a:prstGeom prst="rect">
            <a:avLst/>
          </a:prstGeom>
        </p:spPr>
      </p:pic>
    </p:spTree>
    <p:extLst>
      <p:ext uri="{BB962C8B-B14F-4D97-AF65-F5344CB8AC3E}">
        <p14:creationId xmlns:p14="http://schemas.microsoft.com/office/powerpoint/2010/main" val="39095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1.png"/><Relationship Id="rId4" Type="http://schemas.openxmlformats.org/officeDocument/2006/relationships/slideLayout" Target="../slideLayouts/slideLayout18.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8.xml"/><Relationship Id="rId7" Type="http://schemas.openxmlformats.org/officeDocument/2006/relationships/image" Target="../media/image10.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3.xml"/><Relationship Id="rId7" Type="http://schemas.openxmlformats.org/officeDocument/2006/relationships/image" Target="../media/image10.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8.xml"/><Relationship Id="rId7"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3.png"/><Relationship Id="rId4" Type="http://schemas.openxmlformats.org/officeDocument/2006/relationships/slideLayout" Target="../slideLayouts/slideLayout45.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C99"/>
              </a:solidFill>
            </a:endParaRPr>
          </a:p>
        </p:txBody>
      </p:sp>
      <p:grpSp>
        <p:nvGrpSpPr>
          <p:cNvPr id="7" name="Group 6"/>
          <p:cNvGrpSpPr/>
          <p:nvPr userDrawn="1"/>
        </p:nvGrpSpPr>
        <p:grpSpPr>
          <a:xfrm>
            <a:off x="111397" y="6532446"/>
            <a:ext cx="866798" cy="216084"/>
            <a:chOff x="556043" y="709946"/>
            <a:chExt cx="6419056" cy="1600203"/>
          </a:xfrm>
        </p:grpSpPr>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pic>
        <p:nvPicPr>
          <p:cNvPr id="2" name="Picture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pic>
        <p:nvPicPr>
          <p:cNvPr id="3" name="Picture 2"/>
          <p:cNvPicPr>
            <a:picLocks noChangeAspect="1"/>
          </p:cNvPicPr>
          <p:nvPr userDrawn="1"/>
        </p:nvPicPr>
        <p:blipFill>
          <a:blip r:embed="rId19"/>
          <a:stretch>
            <a:fillRect/>
          </a:stretch>
        </p:blipFill>
        <p:spPr>
          <a:xfrm>
            <a:off x="7826195" y="6520730"/>
            <a:ext cx="792549" cy="262151"/>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28" r:id="rId2"/>
    <p:sldLayoutId id="2147483729" r:id="rId3"/>
    <p:sldLayoutId id="2147483727" r:id="rId4"/>
    <p:sldLayoutId id="2147483668" r:id="rId5"/>
    <p:sldLayoutId id="2147483669" r:id="rId6"/>
    <p:sldLayoutId id="2147483670" r:id="rId7"/>
    <p:sldLayoutId id="2147483671" r:id="rId8"/>
    <p:sldLayoutId id="2147483672" r:id="rId9"/>
    <p:sldLayoutId id="2147483673" r:id="rId10"/>
    <p:sldLayoutId id="2147483676" r:id="rId11"/>
    <p:sldLayoutId id="2147483677" r:id="rId12"/>
    <p:sldLayoutId id="2147483678"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4/17/2022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dirty="0"/>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idsinfo.nih.gov/contentfiles/lvguidelines/adult_oi.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hiv-druginteractions.org/" TargetMode="External"/><Relationship Id="rId2" Type="http://schemas.openxmlformats.org/officeDocument/2006/relationships/hyperlink" Target="http://aidsinfo.nih.gov/contentfiles/lvguidelines/adult_oi.pdf" TargetMode="External"/><Relationship Id="rId1" Type="http://schemas.openxmlformats.org/officeDocument/2006/relationships/slideLayout" Target="../slideLayouts/slideLayout1.xml"/><Relationship Id="rId4" Type="http://schemas.openxmlformats.org/officeDocument/2006/relationships/hyperlink" Target="https://www.hivguidelines.org/antiretroviral-therapy/ir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38252" y="925116"/>
            <a:ext cx="7145079"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Project ECHO</a:t>
            </a:r>
            <a:r>
              <a:rPr kumimoji="0" lang="en-US" sz="3200" b="1" i="0" u="none" strike="noStrike" kern="1200" cap="none" spc="0" normalizeH="0" baseline="30000" noProof="0" dirty="0">
                <a:ln>
                  <a:noFill/>
                </a:ln>
                <a:solidFill>
                  <a:srgbClr val="008C99"/>
                </a:solidFill>
                <a:effectLst/>
                <a:uLnTx/>
                <a:uFillTx/>
                <a:latin typeface="Gill Sans MT" panose="020B0502020104020203" pitchFamily="34" charset="0"/>
                <a:ea typeface="+mn-ea"/>
                <a:cs typeface="+mn-cs"/>
              </a:rPr>
              <a:t>®</a:t>
            </a:r>
            <a:r>
              <a:rPr kumimoji="0" lang="en-US" sz="3600" b="1"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 - </a:t>
            </a:r>
            <a:r>
              <a:rPr lang="en-US" dirty="0">
                <a:solidFill>
                  <a:srgbClr val="008C99"/>
                </a:solidFill>
              </a:rPr>
              <a:t>UNM</a:t>
            </a:r>
            <a:endParaRPr kumimoji="0" lang="en-US" sz="3600" b="1"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HIV TeleECHO Clinic</a:t>
            </a:r>
          </a:p>
        </p:txBody>
      </p:sp>
      <p:sp>
        <p:nvSpPr>
          <p:cNvPr id="3" name="Text Placeholder 2"/>
          <p:cNvSpPr txBox="1">
            <a:spLocks/>
          </p:cNvSpPr>
          <p:nvPr/>
        </p:nvSpPr>
        <p:spPr>
          <a:xfrm>
            <a:off x="448885" y="2500497"/>
            <a:ext cx="7145080" cy="1236309"/>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4400" dirty="0">
                <a:solidFill>
                  <a:schemeClr val="tx1"/>
                </a:solidFill>
              </a:rPr>
              <a:t>Immune Reconstitution Inflammatory Syndrome </a:t>
            </a:r>
          </a:p>
        </p:txBody>
      </p:sp>
      <p:sp>
        <p:nvSpPr>
          <p:cNvPr id="4" name="Text Placeholder 2"/>
          <p:cNvSpPr txBox="1">
            <a:spLocks/>
          </p:cNvSpPr>
          <p:nvPr/>
        </p:nvSpPr>
        <p:spPr>
          <a:xfrm>
            <a:off x="2317316" y="4087079"/>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noProof="0" dirty="0">
                <a:solidFill>
                  <a:srgbClr val="008C99"/>
                </a:solidFill>
              </a:rPr>
              <a:t>04/19/2022</a:t>
            </a:r>
            <a:endParaRPr kumimoji="0" lang="en-US" sz="2400" b="0" i="0" u="none" strike="noStrike" kern="1200" cap="none" spc="0" normalizeH="0" baseline="0" noProof="0" dirty="0">
              <a:ln>
                <a:noFill/>
              </a:ln>
              <a:solidFill>
                <a:srgbClr val="008C99"/>
              </a:solidFill>
              <a:effectLst/>
              <a:uLnTx/>
              <a:uFillTx/>
            </a:endParaRPr>
          </a:p>
        </p:txBody>
      </p:sp>
      <p:sp>
        <p:nvSpPr>
          <p:cNvPr id="6" name="Text Placeholder 2"/>
          <p:cNvSpPr txBox="1">
            <a:spLocks/>
          </p:cNvSpPr>
          <p:nvPr/>
        </p:nvSpPr>
        <p:spPr>
          <a:xfrm>
            <a:off x="438251" y="4525858"/>
            <a:ext cx="7375711" cy="959308"/>
          </a:xfrm>
          <a:prstGeom prst="rect">
            <a:avLst/>
          </a:prstGeom>
        </p:spPr>
        <p:txBody>
          <a:bodyPr lIns="91440" tIns="45720" rIns="91440" bIns="45720"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50A5AB"/>
              </a:solidFill>
            </a:endParaRPr>
          </a:p>
          <a:p>
            <a:r>
              <a:rPr lang="en-US" dirty="0">
                <a:solidFill>
                  <a:srgbClr val="50A5AB"/>
                </a:solidFill>
              </a:rPr>
              <a:t>Michelle Iandiorio, MD</a:t>
            </a:r>
          </a:p>
          <a:p>
            <a:pPr>
              <a:spcBef>
                <a:spcPts val="0"/>
              </a:spcBef>
              <a:defRPr/>
            </a:pPr>
            <a:r>
              <a:rPr lang="en-US" sz="1800" dirty="0">
                <a:solidFill>
                  <a:srgbClr val="50A5AB"/>
                </a:solidFill>
                <a:latin typeface="Gill Sans MT"/>
              </a:rPr>
              <a:t>SCAETC, Clinical Director</a:t>
            </a:r>
          </a:p>
          <a:p>
            <a:pPr>
              <a:spcBef>
                <a:spcPts val="0"/>
              </a:spcBef>
              <a:defRPr/>
            </a:pPr>
            <a:r>
              <a:rPr lang="en-US" sz="1800" dirty="0">
                <a:solidFill>
                  <a:srgbClr val="50A5AB"/>
                </a:solidFill>
                <a:latin typeface="Gill Sans MT"/>
              </a:rPr>
              <a:t>UNM HSC, DOIM, </a:t>
            </a:r>
            <a:r>
              <a:rPr lang="en-US" sz="1800" dirty="0" err="1">
                <a:solidFill>
                  <a:srgbClr val="50A5AB"/>
                </a:solidFill>
                <a:latin typeface="Gill Sans MT"/>
              </a:rPr>
              <a:t>Div</a:t>
            </a:r>
            <a:r>
              <a:rPr lang="en-US" sz="1800" dirty="0">
                <a:solidFill>
                  <a:srgbClr val="50A5AB"/>
                </a:solidFill>
                <a:latin typeface="Gill Sans MT"/>
              </a:rPr>
              <a:t> ID; Professor</a:t>
            </a:r>
            <a:endParaRPr lang="en-US" sz="1800" dirty="0">
              <a:solidFill>
                <a:srgbClr val="50A5AB"/>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80" y="279103"/>
            <a:ext cx="1673008" cy="646013"/>
          </a:xfrm>
          <a:prstGeom prst="rect">
            <a:avLst/>
          </a:prstGeom>
        </p:spPr>
      </p:pic>
      <p:pic>
        <p:nvPicPr>
          <p:cNvPr id="5" name="Picture 4"/>
          <p:cNvPicPr>
            <a:picLocks noChangeAspect="1"/>
          </p:cNvPicPr>
          <p:nvPr/>
        </p:nvPicPr>
        <p:blipFill>
          <a:blip r:embed="rId4"/>
          <a:stretch>
            <a:fillRect/>
          </a:stretch>
        </p:blipFill>
        <p:spPr>
          <a:xfrm>
            <a:off x="2000388" y="280652"/>
            <a:ext cx="1005927" cy="646232"/>
          </a:xfrm>
          <a:prstGeom prst="rect">
            <a:avLst/>
          </a:prstGeom>
        </p:spPr>
      </p:pic>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Examples of IRIS in People with HIV</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26" y="1189137"/>
            <a:ext cx="8322365" cy="5211664"/>
          </a:xfrm>
          <a:prstGeom prst="rect">
            <a:avLst/>
          </a:prstGeom>
        </p:spPr>
      </p:pic>
      <p:sp>
        <p:nvSpPr>
          <p:cNvPr id="3" name="TextBox 2">
            <a:extLst>
              <a:ext uri="{FF2B5EF4-FFF2-40B4-BE49-F238E27FC236}">
                <a16:creationId xmlns:a16="http://schemas.microsoft.com/office/drawing/2014/main" id="{730FDD08-FCB0-4283-8A4A-C6E159F41D16}"/>
              </a:ext>
            </a:extLst>
          </p:cNvPr>
          <p:cNvSpPr txBox="1"/>
          <p:nvPr/>
        </p:nvSpPr>
        <p:spPr>
          <a:xfrm>
            <a:off x="1891430" y="6501008"/>
            <a:ext cx="5198302" cy="369332"/>
          </a:xfrm>
          <a:prstGeom prst="rect">
            <a:avLst/>
          </a:prstGeom>
          <a:noFill/>
        </p:spPr>
        <p:txBody>
          <a:bodyPr wrap="square" rtlCol="0">
            <a:spAutoFit/>
          </a:bodyPr>
          <a:lstStyle/>
          <a:p>
            <a:pPr algn="ctr"/>
            <a:r>
              <a:rPr lang="en-US" sz="1400" dirty="0" err="1">
                <a:solidFill>
                  <a:schemeClr val="bg1"/>
                </a:solidFill>
              </a:rPr>
              <a:t>Sereti</a:t>
            </a:r>
            <a:r>
              <a:rPr lang="en-US" sz="1400" dirty="0">
                <a:solidFill>
                  <a:schemeClr val="bg1"/>
                </a:solidFill>
              </a:rPr>
              <a:t>. Top </a:t>
            </a:r>
            <a:r>
              <a:rPr lang="en-US" sz="1400" dirty="0" err="1">
                <a:solidFill>
                  <a:schemeClr val="bg1"/>
                </a:solidFill>
              </a:rPr>
              <a:t>Antivir</a:t>
            </a:r>
            <a:r>
              <a:rPr lang="en-US" sz="1400" dirty="0">
                <a:solidFill>
                  <a:schemeClr val="bg1"/>
                </a:solidFill>
              </a:rPr>
              <a:t> Med. 2020;27(4):106-111</a:t>
            </a:r>
            <a:r>
              <a:rPr lang="en-US" dirty="0"/>
              <a:t>.</a:t>
            </a:r>
          </a:p>
        </p:txBody>
      </p:sp>
    </p:spTree>
    <p:extLst>
      <p:ext uri="{BB962C8B-B14F-4D97-AF65-F5344CB8AC3E}">
        <p14:creationId xmlns:p14="http://schemas.microsoft.com/office/powerpoint/2010/main" val="188389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When to Start ART</a:t>
            </a:r>
          </a:p>
        </p:txBody>
      </p:sp>
      <p:sp>
        <p:nvSpPr>
          <p:cNvPr id="6" name="Text Placeholder 5"/>
          <p:cNvSpPr>
            <a:spLocks noGrp="1"/>
          </p:cNvSpPr>
          <p:nvPr>
            <p:ph type="body" sz="quarter" idx="20"/>
          </p:nvPr>
        </p:nvSpPr>
        <p:spPr>
          <a:xfrm>
            <a:off x="407773" y="1183949"/>
            <a:ext cx="8452022" cy="4759650"/>
          </a:xfrm>
        </p:spPr>
        <p:txBody>
          <a:bodyPr/>
          <a:lstStyle/>
          <a:p>
            <a:r>
              <a:rPr lang="en-US" dirty="0">
                <a:solidFill>
                  <a:schemeClr val="tx1"/>
                </a:solidFill>
              </a:rPr>
              <a:t>Start ART in PWH who have an active opportunistic infection as soon as possible (within 2 </a:t>
            </a:r>
            <a:r>
              <a:rPr lang="en-US" dirty="0" err="1">
                <a:solidFill>
                  <a:schemeClr val="tx1"/>
                </a:solidFill>
              </a:rPr>
              <a:t>wks</a:t>
            </a:r>
            <a:r>
              <a:rPr lang="en-US" dirty="0">
                <a:solidFill>
                  <a:schemeClr val="tx1"/>
                </a:solidFill>
              </a:rPr>
              <a:t>)</a:t>
            </a:r>
            <a:r>
              <a:rPr lang="en-US" baseline="30000" dirty="0">
                <a:solidFill>
                  <a:schemeClr val="tx1"/>
                </a:solidFill>
              </a:rPr>
              <a:t>1</a:t>
            </a:r>
            <a:endParaRPr lang="en-US" dirty="0">
              <a:solidFill>
                <a:schemeClr val="tx1"/>
              </a:solidFill>
            </a:endParaRPr>
          </a:p>
          <a:p>
            <a:pPr lvl="1"/>
            <a:r>
              <a:rPr lang="en-US" dirty="0">
                <a:solidFill>
                  <a:schemeClr val="tx1"/>
                </a:solidFill>
              </a:rPr>
              <a:t>ACTG A5164 study</a:t>
            </a:r>
            <a:r>
              <a:rPr lang="en-US" baseline="30000" dirty="0">
                <a:solidFill>
                  <a:schemeClr val="tx1"/>
                </a:solidFill>
              </a:rPr>
              <a:t>2</a:t>
            </a:r>
            <a:r>
              <a:rPr lang="en-US" dirty="0">
                <a:solidFill>
                  <a:schemeClr val="tx1"/>
                </a:solidFill>
              </a:rPr>
              <a:t>: benefit outweighs risk </a:t>
            </a:r>
          </a:p>
          <a:p>
            <a:pPr lvl="1"/>
            <a:r>
              <a:rPr lang="en-US" dirty="0">
                <a:solidFill>
                  <a:schemeClr val="tx1"/>
                </a:solidFill>
              </a:rPr>
              <a:t>Especially Pneumocystis pneumonia but also include cryptosporidiosis, </a:t>
            </a:r>
            <a:r>
              <a:rPr lang="en-US" dirty="0" err="1">
                <a:solidFill>
                  <a:schemeClr val="tx1"/>
                </a:solidFill>
              </a:rPr>
              <a:t>microsporidiosis</a:t>
            </a:r>
            <a:r>
              <a:rPr lang="en-US" dirty="0">
                <a:solidFill>
                  <a:schemeClr val="tx1"/>
                </a:solidFill>
              </a:rPr>
              <a:t>, progressive multifocal leukoencephalopathy (PML), Kaposi’s sarcoma, serious bacterial infections</a:t>
            </a:r>
          </a:p>
          <a:p>
            <a:pPr lvl="1"/>
            <a:r>
              <a:rPr lang="en-US" dirty="0">
                <a:solidFill>
                  <a:schemeClr val="tx1"/>
                </a:solidFill>
              </a:rPr>
              <a:t>Be aware of need to address drug-drug interactions</a:t>
            </a:r>
          </a:p>
          <a:p>
            <a:pPr lvl="1"/>
            <a:endParaRPr lang="en-US" sz="800" dirty="0">
              <a:solidFill>
                <a:schemeClr val="tx1"/>
              </a:solidFill>
            </a:endParaRPr>
          </a:p>
          <a:p>
            <a:r>
              <a:rPr lang="en-US" dirty="0">
                <a:solidFill>
                  <a:schemeClr val="tx1"/>
                </a:solidFill>
              </a:rPr>
              <a:t>Possible Exceptions:</a:t>
            </a:r>
          </a:p>
          <a:p>
            <a:pPr lvl="1"/>
            <a:r>
              <a:rPr lang="en-US" dirty="0">
                <a:solidFill>
                  <a:schemeClr val="tx1"/>
                </a:solidFill>
              </a:rPr>
              <a:t>Tuberculosis (TB): delay 2 to 8-12 weeks</a:t>
            </a:r>
          </a:p>
          <a:p>
            <a:pPr lvl="1"/>
            <a:r>
              <a:rPr lang="en-US" dirty="0" err="1">
                <a:solidFill>
                  <a:schemeClr val="tx1"/>
                </a:solidFill>
              </a:rPr>
              <a:t>Cryptococcal</a:t>
            </a:r>
            <a:r>
              <a:rPr lang="en-US" dirty="0">
                <a:solidFill>
                  <a:schemeClr val="tx1"/>
                </a:solidFill>
              </a:rPr>
              <a:t> meningitis: delay 2-12 weeks</a:t>
            </a:r>
          </a:p>
          <a:p>
            <a:pPr lvl="1"/>
            <a:r>
              <a:rPr lang="en-US" dirty="0">
                <a:solidFill>
                  <a:schemeClr val="tx1"/>
                </a:solidFill>
              </a:rPr>
              <a:t>CNS Toxoplasmosis: no evidence, most defer 2-3 weeks</a:t>
            </a:r>
          </a:p>
        </p:txBody>
      </p:sp>
      <p:sp>
        <p:nvSpPr>
          <p:cNvPr id="2" name="TextBox 1"/>
          <p:cNvSpPr txBox="1"/>
          <p:nvPr/>
        </p:nvSpPr>
        <p:spPr>
          <a:xfrm>
            <a:off x="826265" y="6196881"/>
            <a:ext cx="7532114" cy="738664"/>
          </a:xfrm>
          <a:prstGeom prst="rect">
            <a:avLst/>
          </a:prstGeom>
          <a:noFill/>
        </p:spPr>
        <p:txBody>
          <a:bodyPr wrap="square" rtlCol="0">
            <a:spAutoFit/>
          </a:bodyPr>
          <a:lstStyle/>
          <a:p>
            <a:pPr marL="342900" indent="-342900" algn="ctr">
              <a:buAutoNum type="arabicPeriod"/>
            </a:pPr>
            <a:r>
              <a:rPr lang="en-US" sz="1400" dirty="0">
                <a:hlinkClick r:id="rId3"/>
              </a:rPr>
              <a:t>http://aidsinfo.nih.gov/contentfiles/lvguidelines/adult_oi.pdf</a:t>
            </a:r>
            <a:r>
              <a:rPr lang="en-US" sz="1400" dirty="0"/>
              <a:t>    </a:t>
            </a:r>
          </a:p>
          <a:p>
            <a:pPr marL="342900" indent="-342900" algn="ctr">
              <a:buAutoNum type="arabicPeriod"/>
            </a:pPr>
            <a:r>
              <a:rPr lang="en-US" sz="1400" dirty="0">
                <a:solidFill>
                  <a:schemeClr val="bg1"/>
                </a:solidFill>
              </a:rPr>
              <a:t> </a:t>
            </a:r>
            <a:r>
              <a:rPr lang="en-US" sz="1400" dirty="0" err="1">
                <a:solidFill>
                  <a:schemeClr val="bg1"/>
                </a:solidFill>
              </a:rPr>
              <a:t>Zolopa</a:t>
            </a:r>
            <a:r>
              <a:rPr lang="en-US" sz="1400" dirty="0">
                <a:solidFill>
                  <a:schemeClr val="bg1"/>
                </a:solidFill>
              </a:rPr>
              <a:t>, A et al. </a:t>
            </a:r>
            <a:r>
              <a:rPr lang="en-US" sz="1400" u="sng" dirty="0" err="1">
                <a:solidFill>
                  <a:schemeClr val="bg1"/>
                </a:solidFill>
              </a:rPr>
              <a:t>PLoS</a:t>
            </a:r>
            <a:r>
              <a:rPr lang="en-US" sz="1400" u="sng" dirty="0">
                <a:solidFill>
                  <a:schemeClr val="bg1"/>
                </a:solidFill>
              </a:rPr>
              <a:t> ONE</a:t>
            </a:r>
            <a:r>
              <a:rPr lang="en-US" sz="1400" dirty="0">
                <a:solidFill>
                  <a:schemeClr val="bg1"/>
                </a:solidFill>
              </a:rPr>
              <a:t>. 2009;4(5):e5575</a:t>
            </a:r>
          </a:p>
          <a:p>
            <a:pPr algn="ctr"/>
            <a:r>
              <a:rPr lang="en-US" sz="1400" dirty="0">
                <a:solidFill>
                  <a:schemeClr val="bg1"/>
                </a:solidFill>
              </a:rPr>
              <a:t>CNS=central nervous system</a:t>
            </a:r>
          </a:p>
        </p:txBody>
      </p:sp>
    </p:spTree>
    <p:extLst>
      <p:ext uri="{BB962C8B-B14F-4D97-AF65-F5344CB8AC3E}">
        <p14:creationId xmlns:p14="http://schemas.microsoft.com/office/powerpoint/2010/main" val="145605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61786"/>
            <a:ext cx="9144000" cy="1073887"/>
          </a:xfrm>
        </p:spPr>
        <p:txBody>
          <a:bodyPr/>
          <a:lstStyle/>
          <a:p>
            <a:pPr>
              <a:spcBef>
                <a:spcPts val="0"/>
              </a:spcBef>
            </a:pPr>
            <a:r>
              <a:rPr lang="en-US" dirty="0"/>
              <a:t>When to Start ART in </a:t>
            </a:r>
          </a:p>
          <a:p>
            <a:pPr>
              <a:spcBef>
                <a:spcPts val="0"/>
              </a:spcBef>
            </a:pPr>
            <a:r>
              <a:rPr lang="en-US" dirty="0"/>
              <a:t>Active Pulmonary TB</a:t>
            </a:r>
          </a:p>
        </p:txBody>
      </p:sp>
      <p:graphicFrame>
        <p:nvGraphicFramePr>
          <p:cNvPr id="7" name="Table 6"/>
          <p:cNvGraphicFramePr>
            <a:graphicFrameLocks noGrp="1"/>
          </p:cNvGraphicFramePr>
          <p:nvPr>
            <p:extLst>
              <p:ext uri="{D42A27DB-BD31-4B8C-83A1-F6EECF244321}">
                <p14:modId xmlns:p14="http://schemas.microsoft.com/office/powerpoint/2010/main" val="2675805355"/>
              </p:ext>
            </p:extLst>
          </p:nvPr>
        </p:nvGraphicFramePr>
        <p:xfrm>
          <a:off x="318588" y="1307835"/>
          <a:ext cx="8526164" cy="4328160"/>
        </p:xfrm>
        <a:graphic>
          <a:graphicData uri="http://schemas.openxmlformats.org/drawingml/2006/table">
            <a:tbl>
              <a:tblPr firstRow="1" bandRow="1">
                <a:tableStyleId>{5C22544A-7EE6-4342-B048-85BDC9FD1C3A}</a:tableStyleId>
              </a:tblPr>
              <a:tblGrid>
                <a:gridCol w="1404355">
                  <a:extLst>
                    <a:ext uri="{9D8B030D-6E8A-4147-A177-3AD203B41FA5}">
                      <a16:colId xmlns:a16="http://schemas.microsoft.com/office/drawing/2014/main" val="2621993486"/>
                    </a:ext>
                  </a:extLst>
                </a:gridCol>
                <a:gridCol w="2588964">
                  <a:extLst>
                    <a:ext uri="{9D8B030D-6E8A-4147-A177-3AD203B41FA5}">
                      <a16:colId xmlns:a16="http://schemas.microsoft.com/office/drawing/2014/main" val="1705567117"/>
                    </a:ext>
                  </a:extLst>
                </a:gridCol>
                <a:gridCol w="1013551">
                  <a:extLst>
                    <a:ext uri="{9D8B030D-6E8A-4147-A177-3AD203B41FA5}">
                      <a16:colId xmlns:a16="http://schemas.microsoft.com/office/drawing/2014/main" val="2629645682"/>
                    </a:ext>
                  </a:extLst>
                </a:gridCol>
                <a:gridCol w="3519294">
                  <a:extLst>
                    <a:ext uri="{9D8B030D-6E8A-4147-A177-3AD203B41FA5}">
                      <a16:colId xmlns:a16="http://schemas.microsoft.com/office/drawing/2014/main" val="1188565231"/>
                    </a:ext>
                  </a:extLst>
                </a:gridCol>
              </a:tblGrid>
              <a:tr h="370840">
                <a:tc>
                  <a:txBody>
                    <a:bodyPr/>
                    <a:lstStyle/>
                    <a:p>
                      <a:r>
                        <a:rPr lang="en-US" sz="2000" dirty="0"/>
                        <a:t>Trial</a:t>
                      </a:r>
                    </a:p>
                  </a:txBody>
                  <a:tcPr/>
                </a:tc>
                <a:tc>
                  <a:txBody>
                    <a:bodyPr/>
                    <a:lstStyle/>
                    <a:p>
                      <a:r>
                        <a:rPr lang="en-US" sz="2000" dirty="0"/>
                        <a:t>Delay</a:t>
                      </a:r>
                      <a:r>
                        <a:rPr lang="en-US" sz="2000" baseline="0" dirty="0"/>
                        <a:t> of ART Initiation</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Median CD4</a:t>
                      </a:r>
                    </a:p>
                  </a:txBody>
                  <a:tcPr/>
                </a:tc>
                <a:tc>
                  <a:txBody>
                    <a:bodyPr/>
                    <a:lstStyle/>
                    <a:p>
                      <a:r>
                        <a:rPr lang="en-US" sz="2000" dirty="0"/>
                        <a:t>Results</a:t>
                      </a:r>
                    </a:p>
                  </a:txBody>
                  <a:tcPr/>
                </a:tc>
                <a:extLst>
                  <a:ext uri="{0D108BD9-81ED-4DB2-BD59-A6C34878D82A}">
                    <a16:rowId xmlns:a16="http://schemas.microsoft.com/office/drawing/2014/main" val="4142060060"/>
                  </a:ext>
                </a:extLst>
              </a:tr>
              <a:tr h="370840">
                <a:tc>
                  <a:txBody>
                    <a:bodyPr/>
                    <a:lstStyle/>
                    <a:p>
                      <a:r>
                        <a:rPr lang="en-US" sz="2200" dirty="0"/>
                        <a:t>SAPIT</a:t>
                      </a:r>
                      <a:r>
                        <a:rPr lang="en-US" sz="2200" baseline="30000" dirty="0"/>
                        <a:t>1,2</a:t>
                      </a:r>
                      <a:endParaRPr lang="en-US" sz="2200" dirty="0"/>
                    </a:p>
                  </a:txBody>
                  <a:tcPr/>
                </a:tc>
                <a:tc>
                  <a:txBody>
                    <a:bodyPr/>
                    <a:lstStyle/>
                    <a:p>
                      <a:r>
                        <a:rPr lang="en-US" sz="2200" dirty="0"/>
                        <a:t>No</a:t>
                      </a:r>
                      <a:r>
                        <a:rPr lang="en-US" sz="2200" baseline="0" dirty="0"/>
                        <a:t> delay, after intensive phase, after completion</a:t>
                      </a:r>
                      <a:endParaRPr lang="en-US" sz="2200" dirty="0"/>
                    </a:p>
                  </a:txBody>
                  <a:tcPr/>
                </a:tc>
                <a:tc>
                  <a:txBody>
                    <a:bodyPr/>
                    <a:lstStyle/>
                    <a:p>
                      <a:r>
                        <a:rPr lang="en-US" sz="2200" dirty="0"/>
                        <a:t>&lt;500</a:t>
                      </a:r>
                    </a:p>
                  </a:txBody>
                  <a:tcPr/>
                </a:tc>
                <a:tc>
                  <a:txBody>
                    <a:bodyPr/>
                    <a:lstStyle/>
                    <a:p>
                      <a:pPr marL="285750" indent="-285750">
                        <a:buFont typeface="Arial" panose="020B0604020202020204" pitchFamily="34" charset="0"/>
                        <a:buChar char="•"/>
                      </a:pPr>
                      <a:r>
                        <a:rPr lang="en-US" sz="2200" dirty="0"/>
                        <a:t>56% lower mortality in first</a:t>
                      </a:r>
                      <a:r>
                        <a:rPr lang="en-US" sz="2200" baseline="0" dirty="0"/>
                        <a:t> 2 groups</a:t>
                      </a:r>
                    </a:p>
                    <a:p>
                      <a:pPr marL="285750" indent="-285750">
                        <a:buFont typeface="Arial" panose="020B0604020202020204" pitchFamily="34" charset="0"/>
                        <a:buChar char="•"/>
                      </a:pPr>
                      <a:r>
                        <a:rPr lang="en-US" sz="2200" baseline="0" dirty="0"/>
                        <a:t>Benefit of early ART greatest for those with CD4&lt;50</a:t>
                      </a:r>
                      <a:endParaRPr lang="en-US" sz="2200" dirty="0"/>
                    </a:p>
                  </a:txBody>
                  <a:tcPr/>
                </a:tc>
                <a:extLst>
                  <a:ext uri="{0D108BD9-81ED-4DB2-BD59-A6C34878D82A}">
                    <a16:rowId xmlns:a16="http://schemas.microsoft.com/office/drawing/2014/main" val="21900962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CAMELIA</a:t>
                      </a:r>
                      <a:r>
                        <a:rPr lang="en-US" sz="2200" baseline="30000" dirty="0"/>
                        <a:t>3</a:t>
                      </a:r>
                      <a:endParaRPr lang="en-US" sz="2200" dirty="0"/>
                    </a:p>
                  </a:txBody>
                  <a:tcPr/>
                </a:tc>
                <a:tc>
                  <a:txBody>
                    <a:bodyPr/>
                    <a:lstStyle/>
                    <a:p>
                      <a:r>
                        <a:rPr lang="en-US" sz="2200" dirty="0"/>
                        <a:t>2 vs 8 week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25</a:t>
                      </a:r>
                    </a:p>
                  </a:txBody>
                  <a:tcPr/>
                </a:tc>
                <a:tc>
                  <a:txBody>
                    <a:bodyPr/>
                    <a:lstStyle/>
                    <a:p>
                      <a:pPr marL="342900" indent="-342900">
                        <a:buFont typeface="Arial" panose="020B0604020202020204" pitchFamily="34" charset="0"/>
                        <a:buChar char="•"/>
                      </a:pPr>
                      <a:r>
                        <a:rPr lang="en-US" sz="2200" dirty="0"/>
                        <a:t>Risk of death</a:t>
                      </a:r>
                      <a:r>
                        <a:rPr lang="en-US" sz="2200" baseline="0" dirty="0"/>
                        <a:t> 18% vs 27%</a:t>
                      </a:r>
                      <a:endParaRPr lang="en-US" sz="2200" dirty="0"/>
                    </a:p>
                  </a:txBody>
                  <a:tcPr/>
                </a:tc>
                <a:extLst>
                  <a:ext uri="{0D108BD9-81ED-4DB2-BD59-A6C34878D82A}">
                    <a16:rowId xmlns:a16="http://schemas.microsoft.com/office/drawing/2014/main" val="340138956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A5221</a:t>
                      </a:r>
                      <a:r>
                        <a:rPr lang="en-US" sz="2200" baseline="30000" dirty="0"/>
                        <a:t>4</a:t>
                      </a:r>
                      <a:endParaRPr lang="en-US" sz="2200" dirty="0"/>
                    </a:p>
                  </a:txBody>
                  <a:tcPr/>
                </a:tc>
                <a:tc>
                  <a:txBody>
                    <a:bodyPr/>
                    <a:lstStyle/>
                    <a:p>
                      <a:r>
                        <a:rPr lang="en-US" sz="2200" dirty="0"/>
                        <a:t>2 vs 8-12 week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77</a:t>
                      </a:r>
                    </a:p>
                  </a:txBody>
                  <a:tcPr/>
                </a:tc>
                <a:tc>
                  <a:txBody>
                    <a:bodyPr/>
                    <a:lstStyle/>
                    <a:p>
                      <a:pPr marL="342900" indent="-342900">
                        <a:buFont typeface="Arial" panose="020B0604020202020204" pitchFamily="34" charset="0"/>
                        <a:buChar char="•"/>
                      </a:pPr>
                      <a:r>
                        <a:rPr lang="en-US" sz="2200" dirty="0"/>
                        <a:t>New OI or death 12.9% vs 16.1%</a:t>
                      </a:r>
                    </a:p>
                    <a:p>
                      <a:pPr marL="342900" indent="-342900">
                        <a:buFont typeface="Arial" panose="020B0604020202020204" pitchFamily="34" charset="0"/>
                        <a:buChar char="•"/>
                      </a:pPr>
                      <a:r>
                        <a:rPr lang="en-US" sz="2200" dirty="0"/>
                        <a:t>CD4&lt;50: 15.5% vs 26.6%</a:t>
                      </a:r>
                    </a:p>
                    <a:p>
                      <a:pPr marL="342900" indent="-342900">
                        <a:buFont typeface="Arial" panose="020B0604020202020204" pitchFamily="34" charset="0"/>
                        <a:buChar char="•"/>
                      </a:pPr>
                      <a:r>
                        <a:rPr lang="en-US" sz="2200" dirty="0"/>
                        <a:t>TB</a:t>
                      </a:r>
                      <a:r>
                        <a:rPr lang="en-US" sz="2200" baseline="0" dirty="0"/>
                        <a:t>-IRIS: 11% vs 5%</a:t>
                      </a:r>
                      <a:endParaRPr lang="en-US" sz="2200" dirty="0"/>
                    </a:p>
                  </a:txBody>
                  <a:tcPr/>
                </a:tc>
                <a:extLst>
                  <a:ext uri="{0D108BD9-81ED-4DB2-BD59-A6C34878D82A}">
                    <a16:rowId xmlns:a16="http://schemas.microsoft.com/office/drawing/2014/main" val="1182657322"/>
                  </a:ext>
                </a:extLst>
              </a:tr>
            </a:tbl>
          </a:graphicData>
        </a:graphic>
      </p:graphicFrame>
      <p:sp>
        <p:nvSpPr>
          <p:cNvPr id="8" name="TextBox 7"/>
          <p:cNvSpPr txBox="1"/>
          <p:nvPr/>
        </p:nvSpPr>
        <p:spPr>
          <a:xfrm>
            <a:off x="358344" y="5894171"/>
            <a:ext cx="8526164" cy="523220"/>
          </a:xfrm>
          <a:prstGeom prst="rect">
            <a:avLst/>
          </a:prstGeom>
          <a:noFill/>
        </p:spPr>
        <p:txBody>
          <a:bodyPr wrap="square" rtlCol="0">
            <a:spAutoFit/>
          </a:bodyPr>
          <a:lstStyle/>
          <a:p>
            <a:pPr marL="228600" indent="-228600">
              <a:buAutoNum type="arabicPeriod"/>
            </a:pPr>
            <a:r>
              <a:rPr lang="en-US" sz="1400" dirty="0" err="1"/>
              <a:t>Abdool</a:t>
            </a:r>
            <a:r>
              <a:rPr lang="en-US" sz="1400" dirty="0"/>
              <a:t> Karim S, et al. </a:t>
            </a:r>
            <a:r>
              <a:rPr lang="en-US" sz="1400" u="sng" dirty="0"/>
              <a:t>NEJM</a:t>
            </a:r>
            <a:r>
              <a:rPr lang="en-US" sz="1400" dirty="0"/>
              <a:t> 2010;362(8):697-706. 2. </a:t>
            </a:r>
            <a:r>
              <a:rPr lang="en-US" sz="1400" dirty="0" err="1"/>
              <a:t>Abdool</a:t>
            </a:r>
            <a:r>
              <a:rPr lang="en-US" sz="1400" dirty="0"/>
              <a:t> Karim S, et al. </a:t>
            </a:r>
            <a:r>
              <a:rPr lang="en-US" sz="1400" u="sng" dirty="0"/>
              <a:t>NEJM</a:t>
            </a:r>
            <a:r>
              <a:rPr lang="en-US" sz="1400" dirty="0"/>
              <a:t> 2011;365(16):1492-1501. </a:t>
            </a:r>
          </a:p>
          <a:p>
            <a:r>
              <a:rPr lang="en-US" sz="1400" dirty="0"/>
              <a:t>3. Blanc F, et al. </a:t>
            </a:r>
            <a:r>
              <a:rPr lang="en-US" sz="1400" u="sng" dirty="0"/>
              <a:t>NEJM</a:t>
            </a:r>
            <a:r>
              <a:rPr lang="en-US" sz="1400" dirty="0"/>
              <a:t> 2011;365(16):1471-1481.  4. </a:t>
            </a:r>
            <a:r>
              <a:rPr lang="en-US" sz="1400" dirty="0" err="1"/>
              <a:t>Havlir</a:t>
            </a:r>
            <a:r>
              <a:rPr lang="en-US" sz="1400" dirty="0"/>
              <a:t> DV et al. </a:t>
            </a:r>
            <a:r>
              <a:rPr lang="en-US" sz="1400" u="sng" dirty="0"/>
              <a:t>NEJM</a:t>
            </a:r>
            <a:r>
              <a:rPr lang="en-US" sz="1400" dirty="0"/>
              <a:t> 2011;365(16):1482-1491.</a:t>
            </a:r>
          </a:p>
        </p:txBody>
      </p:sp>
    </p:spTree>
    <p:extLst>
      <p:ext uri="{BB962C8B-B14F-4D97-AF65-F5344CB8AC3E}">
        <p14:creationId xmlns:p14="http://schemas.microsoft.com/office/powerpoint/2010/main" val="211112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When to Start ART in TB</a:t>
            </a:r>
          </a:p>
        </p:txBody>
      </p:sp>
      <p:sp>
        <p:nvSpPr>
          <p:cNvPr id="6" name="Text Placeholder 5"/>
          <p:cNvSpPr>
            <a:spLocks noGrp="1"/>
          </p:cNvSpPr>
          <p:nvPr>
            <p:ph type="body" sz="quarter" idx="20"/>
          </p:nvPr>
        </p:nvSpPr>
        <p:spPr>
          <a:xfrm>
            <a:off x="407773" y="1433383"/>
            <a:ext cx="8254313" cy="4207253"/>
          </a:xfrm>
        </p:spPr>
        <p:txBody>
          <a:bodyPr/>
          <a:lstStyle/>
          <a:p>
            <a:r>
              <a:rPr lang="en-US" dirty="0">
                <a:solidFill>
                  <a:schemeClr val="tx1"/>
                </a:solidFill>
              </a:rPr>
              <a:t>Delaying initiation of ART after starting treatment for TB (</a:t>
            </a:r>
            <a:r>
              <a:rPr lang="en-US" b="1" dirty="0">
                <a:solidFill>
                  <a:schemeClr val="tx1"/>
                </a:solidFill>
              </a:rPr>
              <a:t>within 8 weeks</a:t>
            </a:r>
            <a:r>
              <a:rPr lang="en-US" dirty="0">
                <a:solidFill>
                  <a:schemeClr val="tx1"/>
                </a:solidFill>
              </a:rPr>
              <a:t>) has been shown to decrease the incidence of IRIS</a:t>
            </a:r>
            <a:r>
              <a:rPr lang="en-US" baseline="30000" dirty="0">
                <a:solidFill>
                  <a:schemeClr val="tx1"/>
                </a:solidFill>
              </a:rPr>
              <a:t>1, 2</a:t>
            </a:r>
          </a:p>
          <a:p>
            <a:pPr marL="0" indent="0">
              <a:buNone/>
            </a:pPr>
            <a:endParaRPr lang="en-US" dirty="0">
              <a:solidFill>
                <a:schemeClr val="tx1"/>
              </a:solidFill>
            </a:endParaRPr>
          </a:p>
          <a:p>
            <a:r>
              <a:rPr lang="en-US" dirty="0">
                <a:solidFill>
                  <a:schemeClr val="tx1"/>
                </a:solidFill>
              </a:rPr>
              <a:t>In those with CD4&lt;50, benefit of early ART (within </a:t>
            </a:r>
            <a:r>
              <a:rPr lang="en-US" b="1" dirty="0">
                <a:solidFill>
                  <a:schemeClr val="tx1"/>
                </a:solidFill>
              </a:rPr>
              <a:t>2 weeks</a:t>
            </a:r>
            <a:r>
              <a:rPr lang="en-US" dirty="0">
                <a:solidFill>
                  <a:schemeClr val="tx1"/>
                </a:solidFill>
              </a:rPr>
              <a:t>) outweighs risk of IRIS</a:t>
            </a:r>
            <a:r>
              <a:rPr lang="en-US" baseline="30000" dirty="0">
                <a:solidFill>
                  <a:schemeClr val="tx1"/>
                </a:solidFill>
              </a:rPr>
              <a:t>3-5</a:t>
            </a:r>
          </a:p>
          <a:p>
            <a:endParaRPr lang="en-US" baseline="30000" dirty="0">
              <a:solidFill>
                <a:schemeClr val="tx1"/>
              </a:solidFill>
            </a:endParaRPr>
          </a:p>
        </p:txBody>
      </p:sp>
      <p:sp>
        <p:nvSpPr>
          <p:cNvPr id="2" name="TextBox 1"/>
          <p:cNvSpPr txBox="1"/>
          <p:nvPr/>
        </p:nvSpPr>
        <p:spPr>
          <a:xfrm>
            <a:off x="296563" y="5733529"/>
            <a:ext cx="8612660" cy="738664"/>
          </a:xfrm>
          <a:prstGeom prst="rect">
            <a:avLst/>
          </a:prstGeom>
          <a:noFill/>
        </p:spPr>
        <p:txBody>
          <a:bodyPr wrap="square" rtlCol="0">
            <a:spAutoFit/>
          </a:bodyPr>
          <a:lstStyle/>
          <a:p>
            <a:r>
              <a:rPr lang="en-US" sz="1400" dirty="0"/>
              <a:t>1. Shelburne, SA et al. </a:t>
            </a:r>
            <a:r>
              <a:rPr lang="en-US" sz="1400" u="sng" dirty="0"/>
              <a:t>AIDS</a:t>
            </a:r>
            <a:r>
              <a:rPr lang="en-US" sz="1400" dirty="0"/>
              <a:t> 2005;19:399-406.  2. </a:t>
            </a:r>
            <a:r>
              <a:rPr lang="en-US" sz="1400" dirty="0" err="1"/>
              <a:t>Schiffer</a:t>
            </a:r>
            <a:r>
              <a:rPr lang="en-US" sz="1400" dirty="0"/>
              <a:t>, JT et al. </a:t>
            </a:r>
            <a:r>
              <a:rPr lang="en-US" sz="1400" u="sng" dirty="0"/>
              <a:t>JAIDS</a:t>
            </a:r>
            <a:r>
              <a:rPr lang="en-US" sz="1400" dirty="0"/>
              <a:t> 2007;44:229-234. 3. Lawn, SD et al. </a:t>
            </a:r>
            <a:r>
              <a:rPr lang="en-US" sz="1400" u="sng" dirty="0"/>
              <a:t>AIDS</a:t>
            </a:r>
            <a:r>
              <a:rPr lang="en-US" sz="1400" dirty="0"/>
              <a:t> 2007;21:335-341. 4, </a:t>
            </a:r>
            <a:r>
              <a:rPr lang="en-US" sz="1400" dirty="0" err="1"/>
              <a:t>Battegay</a:t>
            </a:r>
            <a:r>
              <a:rPr lang="en-US" sz="1400" dirty="0"/>
              <a:t>, M et al. </a:t>
            </a:r>
            <a:r>
              <a:rPr lang="en-US" sz="1400" u="sng" dirty="0"/>
              <a:t>J </a:t>
            </a:r>
            <a:r>
              <a:rPr lang="en-US" sz="1400" u="sng" dirty="0" err="1"/>
              <a:t>Antimicrob</a:t>
            </a:r>
            <a:r>
              <a:rPr lang="en-US" sz="1400" u="sng" dirty="0"/>
              <a:t> </a:t>
            </a:r>
            <a:r>
              <a:rPr lang="en-US" sz="1400" u="sng" dirty="0" err="1"/>
              <a:t>Chemother</a:t>
            </a:r>
            <a:r>
              <a:rPr lang="en-US" sz="1400" u="sng" dirty="0"/>
              <a:t> </a:t>
            </a:r>
            <a:r>
              <a:rPr lang="en-US" sz="1400" dirty="0"/>
              <a:t>2008;62:41-44. 5. </a:t>
            </a:r>
            <a:r>
              <a:rPr lang="en-US" sz="1400" dirty="0" err="1"/>
              <a:t>Uthman</a:t>
            </a:r>
            <a:r>
              <a:rPr lang="en-US" sz="1400" dirty="0"/>
              <a:t> OA et al. Ann Intern Med 2015;163(1):32-9. 6. </a:t>
            </a:r>
            <a:r>
              <a:rPr lang="en-US" sz="1400" dirty="0" err="1"/>
              <a:t>Meintjes</a:t>
            </a:r>
            <a:r>
              <a:rPr lang="en-US" sz="1400" dirty="0"/>
              <a:t> et al, 2018 NEJM</a:t>
            </a:r>
          </a:p>
        </p:txBody>
      </p:sp>
    </p:spTree>
    <p:extLst>
      <p:ext uri="{BB962C8B-B14F-4D97-AF65-F5344CB8AC3E}">
        <p14:creationId xmlns:p14="http://schemas.microsoft.com/office/powerpoint/2010/main" val="384800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When to Start ART in TB Meningitis</a:t>
            </a:r>
          </a:p>
        </p:txBody>
      </p:sp>
      <p:sp>
        <p:nvSpPr>
          <p:cNvPr id="6" name="Text Placeholder 5"/>
          <p:cNvSpPr>
            <a:spLocks noGrp="1"/>
          </p:cNvSpPr>
          <p:nvPr>
            <p:ph type="body" sz="quarter" idx="20"/>
          </p:nvPr>
        </p:nvSpPr>
        <p:spPr>
          <a:xfrm>
            <a:off x="407773" y="1198603"/>
            <a:ext cx="8254313" cy="4510215"/>
          </a:xfrm>
        </p:spPr>
        <p:txBody>
          <a:bodyPr/>
          <a:lstStyle/>
          <a:p>
            <a:r>
              <a:rPr lang="en-US" dirty="0">
                <a:solidFill>
                  <a:schemeClr val="tx1"/>
                </a:solidFill>
              </a:rPr>
              <a:t>Data limited</a:t>
            </a:r>
          </a:p>
          <a:p>
            <a:pPr lvl="1"/>
            <a:r>
              <a:rPr lang="en-US" dirty="0">
                <a:solidFill>
                  <a:schemeClr val="tx1"/>
                </a:solidFill>
              </a:rPr>
              <a:t>Study in Vietnam</a:t>
            </a:r>
            <a:r>
              <a:rPr lang="en-US" baseline="30000" dirty="0">
                <a:solidFill>
                  <a:schemeClr val="tx1"/>
                </a:solidFill>
              </a:rPr>
              <a:t>1</a:t>
            </a:r>
            <a:r>
              <a:rPr lang="en-US" dirty="0">
                <a:solidFill>
                  <a:schemeClr val="tx1"/>
                </a:solidFill>
              </a:rPr>
              <a:t>: No delay vs 2-month delay </a:t>
            </a:r>
          </a:p>
          <a:p>
            <a:pPr lvl="2"/>
            <a:r>
              <a:rPr lang="en-US" dirty="0">
                <a:solidFill>
                  <a:schemeClr val="tx1"/>
                </a:solidFill>
              </a:rPr>
              <a:t>No survival benefit and more severe adverse events in early ART</a:t>
            </a:r>
          </a:p>
          <a:p>
            <a:pPr lvl="2"/>
            <a:r>
              <a:rPr lang="en-US" dirty="0">
                <a:solidFill>
                  <a:schemeClr val="tx1"/>
                </a:solidFill>
              </a:rPr>
              <a:t>Overall mortality 58%, severe adverse events 90%                                           (may not be generalizable)</a:t>
            </a:r>
          </a:p>
          <a:p>
            <a:pPr lvl="2"/>
            <a:endParaRPr lang="en-US" sz="800" dirty="0">
              <a:solidFill>
                <a:schemeClr val="tx1"/>
              </a:solidFill>
            </a:endParaRPr>
          </a:p>
          <a:p>
            <a:r>
              <a:rPr lang="en-US" b="1" dirty="0">
                <a:solidFill>
                  <a:schemeClr val="tx1"/>
                </a:solidFill>
              </a:rPr>
              <a:t>Delay therapy 8-12 weeks</a:t>
            </a:r>
            <a:r>
              <a:rPr lang="en-US" baseline="30000" dirty="0">
                <a:solidFill>
                  <a:schemeClr val="tx1"/>
                </a:solidFill>
              </a:rPr>
              <a:t>2</a:t>
            </a:r>
          </a:p>
          <a:p>
            <a:endParaRPr lang="en-US" sz="800" baseline="30000" dirty="0">
              <a:solidFill>
                <a:schemeClr val="tx1"/>
              </a:solidFill>
            </a:endParaRPr>
          </a:p>
          <a:p>
            <a:r>
              <a:rPr lang="en-US" dirty="0">
                <a:solidFill>
                  <a:schemeClr val="tx1"/>
                </a:solidFill>
              </a:rPr>
              <a:t>If</a:t>
            </a:r>
            <a:r>
              <a:rPr lang="en-US" b="1" dirty="0">
                <a:solidFill>
                  <a:schemeClr val="tx1"/>
                </a:solidFill>
              </a:rPr>
              <a:t> CD4&lt;50</a:t>
            </a:r>
            <a:r>
              <a:rPr lang="en-US" dirty="0">
                <a:solidFill>
                  <a:schemeClr val="tx1"/>
                </a:solidFill>
              </a:rPr>
              <a:t>, start ART within </a:t>
            </a:r>
            <a:r>
              <a:rPr lang="en-US" b="1" dirty="0">
                <a:solidFill>
                  <a:schemeClr val="tx1"/>
                </a:solidFill>
              </a:rPr>
              <a:t>2 weeks</a:t>
            </a:r>
            <a:r>
              <a:rPr lang="en-US" baseline="30000" dirty="0">
                <a:solidFill>
                  <a:schemeClr val="tx1"/>
                </a:solidFill>
              </a:rPr>
              <a:t>2</a:t>
            </a:r>
          </a:p>
          <a:p>
            <a:endParaRPr lang="en-US" sz="800" baseline="30000" dirty="0">
              <a:solidFill>
                <a:schemeClr val="tx1"/>
              </a:solidFill>
            </a:endParaRPr>
          </a:p>
          <a:p>
            <a:r>
              <a:rPr lang="en-US" b="1" dirty="0">
                <a:solidFill>
                  <a:schemeClr val="tx1"/>
                </a:solidFill>
              </a:rPr>
              <a:t>Corticosteroid taper </a:t>
            </a:r>
            <a:r>
              <a:rPr lang="en-US" dirty="0">
                <a:solidFill>
                  <a:schemeClr val="tx1"/>
                </a:solidFill>
              </a:rPr>
              <a:t>x 12 weeks is added in those with TB meningitis to improve survival</a:t>
            </a:r>
            <a:r>
              <a:rPr lang="en-US" baseline="30000" dirty="0">
                <a:solidFill>
                  <a:schemeClr val="tx1"/>
                </a:solidFill>
              </a:rPr>
              <a:t>2-5</a:t>
            </a:r>
          </a:p>
          <a:p>
            <a:endParaRPr lang="en-US" baseline="30000" dirty="0">
              <a:solidFill>
                <a:schemeClr val="tx1"/>
              </a:solidFill>
            </a:endParaRPr>
          </a:p>
          <a:p>
            <a:endParaRPr lang="en-US" dirty="0">
              <a:solidFill>
                <a:schemeClr val="tx1"/>
              </a:solidFill>
            </a:endParaRPr>
          </a:p>
        </p:txBody>
      </p:sp>
      <p:sp>
        <p:nvSpPr>
          <p:cNvPr id="2" name="TextBox 1"/>
          <p:cNvSpPr txBox="1"/>
          <p:nvPr/>
        </p:nvSpPr>
        <p:spPr>
          <a:xfrm>
            <a:off x="296563" y="5733529"/>
            <a:ext cx="8612660" cy="738664"/>
          </a:xfrm>
          <a:prstGeom prst="rect">
            <a:avLst/>
          </a:prstGeom>
          <a:noFill/>
        </p:spPr>
        <p:txBody>
          <a:bodyPr wrap="square" rtlCol="0">
            <a:spAutoFit/>
          </a:bodyPr>
          <a:lstStyle/>
          <a:p>
            <a:r>
              <a:rPr lang="en-US" sz="1400" dirty="0"/>
              <a:t> 1. </a:t>
            </a:r>
            <a:r>
              <a:rPr lang="en-US" sz="1400" dirty="0" err="1"/>
              <a:t>Torok</a:t>
            </a:r>
            <a:r>
              <a:rPr lang="en-US" sz="1400" dirty="0"/>
              <a:t> ME et al. CID 2011;52(11):1374-83 2. http://aidsinfo.nih.gov/contentfiles/lvguidelines/adult_oi.pdf    3. </a:t>
            </a:r>
            <a:r>
              <a:rPr lang="en-US" sz="1400" dirty="0" err="1"/>
              <a:t>Thwaites</a:t>
            </a:r>
            <a:r>
              <a:rPr lang="en-US" sz="1400" dirty="0"/>
              <a:t> GE et al. NEJM 2004;351(17):1741-1751. 4. Pepper DJ et al. CID 2009;48(11):e96-07. 5. </a:t>
            </a:r>
            <a:r>
              <a:rPr lang="en-US" sz="1400" dirty="0" err="1"/>
              <a:t>Meintjes</a:t>
            </a:r>
            <a:r>
              <a:rPr lang="en-US" sz="1400" dirty="0"/>
              <a:t> G et al. AIDS 2010;24(15):2381-2390. 6. </a:t>
            </a:r>
            <a:r>
              <a:rPr lang="en-US" sz="1400" dirty="0" err="1"/>
              <a:t>Manea</a:t>
            </a:r>
            <a:r>
              <a:rPr lang="en-US" sz="1400" dirty="0"/>
              <a:t> E et al. </a:t>
            </a:r>
            <a:r>
              <a:rPr lang="en-US" sz="1400" u="sng" dirty="0" err="1"/>
              <a:t>Pneumologia</a:t>
            </a:r>
            <a:r>
              <a:rPr lang="en-US" sz="1400" dirty="0"/>
              <a:t> 2015;64(4):32-6.</a:t>
            </a:r>
          </a:p>
        </p:txBody>
      </p:sp>
    </p:spTree>
    <p:extLst>
      <p:ext uri="{BB962C8B-B14F-4D97-AF65-F5344CB8AC3E}">
        <p14:creationId xmlns:p14="http://schemas.microsoft.com/office/powerpoint/2010/main" val="407694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spcBef>
                <a:spcPts val="0"/>
              </a:spcBef>
            </a:pPr>
            <a:r>
              <a:rPr lang="en-US" dirty="0"/>
              <a:t>When to Start ART in </a:t>
            </a:r>
          </a:p>
          <a:p>
            <a:pPr>
              <a:spcBef>
                <a:spcPts val="0"/>
              </a:spcBef>
            </a:pPr>
            <a:r>
              <a:rPr lang="en-US" dirty="0" err="1"/>
              <a:t>Cryptococcal</a:t>
            </a:r>
            <a:r>
              <a:rPr lang="en-US" dirty="0"/>
              <a:t> Meningitis (HIV-CM IRIS)</a:t>
            </a:r>
          </a:p>
        </p:txBody>
      </p:sp>
      <p:sp>
        <p:nvSpPr>
          <p:cNvPr id="6" name="Text Placeholder 5"/>
          <p:cNvSpPr>
            <a:spLocks noGrp="1"/>
          </p:cNvSpPr>
          <p:nvPr>
            <p:ph type="body" sz="quarter" idx="20"/>
          </p:nvPr>
        </p:nvSpPr>
        <p:spPr>
          <a:xfrm>
            <a:off x="407773" y="1448413"/>
            <a:ext cx="8254313" cy="2156178"/>
          </a:xfrm>
        </p:spPr>
        <p:txBody>
          <a:bodyPr/>
          <a:lstStyle/>
          <a:p>
            <a:r>
              <a:rPr lang="en-US" sz="2400" dirty="0">
                <a:solidFill>
                  <a:schemeClr val="tx1"/>
                </a:solidFill>
              </a:rPr>
              <a:t>Guidelines recommend </a:t>
            </a:r>
            <a:r>
              <a:rPr lang="en-US" sz="2400" b="1" dirty="0">
                <a:solidFill>
                  <a:schemeClr val="tx1"/>
                </a:solidFill>
              </a:rPr>
              <a:t>delay 4-6 weeks</a:t>
            </a:r>
            <a:r>
              <a:rPr lang="en-US" sz="2400" dirty="0">
                <a:solidFill>
                  <a:schemeClr val="tx1"/>
                </a:solidFill>
              </a:rPr>
              <a:t>, especially in those with elevated ICP and low CSF TNC</a:t>
            </a:r>
          </a:p>
          <a:p>
            <a:r>
              <a:rPr lang="en-US" sz="2400" dirty="0">
                <a:solidFill>
                  <a:schemeClr val="tx1"/>
                </a:solidFill>
              </a:rPr>
              <a:t>Less risk when ART started after CNS cultures negative</a:t>
            </a:r>
          </a:p>
          <a:p>
            <a:r>
              <a:rPr lang="en-US" sz="2400" dirty="0">
                <a:solidFill>
                  <a:schemeClr val="tx1"/>
                </a:solidFill>
              </a:rPr>
              <a:t>No adjunctive steroids </a:t>
            </a:r>
          </a:p>
          <a:p>
            <a:r>
              <a:rPr lang="en-US" sz="2400" dirty="0">
                <a:solidFill>
                  <a:schemeClr val="tx1"/>
                </a:solidFill>
              </a:rPr>
              <a:t>IRIS treated with repeated </a:t>
            </a:r>
            <a:r>
              <a:rPr lang="en-US" sz="2400" b="1" dirty="0">
                <a:solidFill>
                  <a:schemeClr val="tx1"/>
                </a:solidFill>
              </a:rPr>
              <a:t>therapeutic lumbar punctures +/- steroids</a:t>
            </a:r>
          </a:p>
        </p:txBody>
      </p:sp>
      <p:sp>
        <p:nvSpPr>
          <p:cNvPr id="2" name="TextBox 1"/>
          <p:cNvSpPr txBox="1"/>
          <p:nvPr/>
        </p:nvSpPr>
        <p:spPr>
          <a:xfrm>
            <a:off x="869445" y="5968312"/>
            <a:ext cx="7646596" cy="307777"/>
          </a:xfrm>
          <a:prstGeom prst="rect">
            <a:avLst/>
          </a:prstGeom>
          <a:noFill/>
        </p:spPr>
        <p:txBody>
          <a:bodyPr wrap="square" rtlCol="0">
            <a:spAutoFit/>
          </a:bodyPr>
          <a:lstStyle/>
          <a:p>
            <a:r>
              <a:rPr lang="en-US" sz="1400" dirty="0"/>
              <a:t>1. </a:t>
            </a:r>
            <a:r>
              <a:rPr lang="en-US" sz="1400" dirty="0" err="1"/>
              <a:t>Boulware</a:t>
            </a:r>
            <a:r>
              <a:rPr lang="en-US" sz="1400" dirty="0"/>
              <a:t> DR et al. </a:t>
            </a:r>
            <a:r>
              <a:rPr lang="en-US" sz="1400" u="sng" dirty="0"/>
              <a:t>NEJM</a:t>
            </a:r>
            <a:r>
              <a:rPr lang="en-US" sz="1400" dirty="0"/>
              <a:t> 2014;370(26):2487-2498. 2. Beardsley J et al. </a:t>
            </a:r>
            <a:r>
              <a:rPr lang="en-US" sz="1400" u="sng" dirty="0"/>
              <a:t>NEJM</a:t>
            </a:r>
            <a:r>
              <a:rPr lang="en-US" sz="1400" dirty="0"/>
              <a:t> 2016;374(6): 542-554. </a:t>
            </a:r>
          </a:p>
        </p:txBody>
      </p:sp>
      <p:graphicFrame>
        <p:nvGraphicFramePr>
          <p:cNvPr id="3" name="Table 2"/>
          <p:cNvGraphicFramePr>
            <a:graphicFrameLocks noGrp="1"/>
          </p:cNvGraphicFramePr>
          <p:nvPr>
            <p:extLst>
              <p:ext uri="{D42A27DB-BD31-4B8C-83A1-F6EECF244321}">
                <p14:modId xmlns:p14="http://schemas.microsoft.com/office/powerpoint/2010/main" val="2789819470"/>
              </p:ext>
            </p:extLst>
          </p:nvPr>
        </p:nvGraphicFramePr>
        <p:xfrm>
          <a:off x="550395" y="3969948"/>
          <a:ext cx="8192530" cy="1690205"/>
        </p:xfrm>
        <a:graphic>
          <a:graphicData uri="http://schemas.openxmlformats.org/drawingml/2006/table">
            <a:tbl>
              <a:tblPr firstRow="1" bandRow="1">
                <a:tableStyleId>{5C22544A-7EE6-4342-B048-85BDC9FD1C3A}</a:tableStyleId>
              </a:tblPr>
              <a:tblGrid>
                <a:gridCol w="2027551">
                  <a:extLst>
                    <a:ext uri="{9D8B030D-6E8A-4147-A177-3AD203B41FA5}">
                      <a16:colId xmlns:a16="http://schemas.microsoft.com/office/drawing/2014/main" val="3716199074"/>
                    </a:ext>
                  </a:extLst>
                </a:gridCol>
                <a:gridCol w="2335576">
                  <a:extLst>
                    <a:ext uri="{9D8B030D-6E8A-4147-A177-3AD203B41FA5}">
                      <a16:colId xmlns:a16="http://schemas.microsoft.com/office/drawing/2014/main" val="505315076"/>
                    </a:ext>
                  </a:extLst>
                </a:gridCol>
                <a:gridCol w="3829403">
                  <a:extLst>
                    <a:ext uri="{9D8B030D-6E8A-4147-A177-3AD203B41FA5}">
                      <a16:colId xmlns:a16="http://schemas.microsoft.com/office/drawing/2014/main" val="2279912802"/>
                    </a:ext>
                  </a:extLst>
                </a:gridCol>
              </a:tblGrid>
              <a:tr h="562291">
                <a:tc>
                  <a:txBody>
                    <a:bodyPr/>
                    <a:lstStyle/>
                    <a:p>
                      <a:r>
                        <a:rPr lang="en-US" dirty="0"/>
                        <a:t>Trial</a:t>
                      </a:r>
                    </a:p>
                  </a:txBody>
                  <a:tcPr/>
                </a:tc>
                <a:tc>
                  <a:txBody>
                    <a:bodyPr/>
                    <a:lstStyle/>
                    <a:p>
                      <a:r>
                        <a:rPr lang="en-US" dirty="0"/>
                        <a:t>Delay of ART Initiation</a:t>
                      </a:r>
                    </a:p>
                  </a:txBody>
                  <a:tcPr/>
                </a:tc>
                <a:tc>
                  <a:txBody>
                    <a:bodyPr/>
                    <a:lstStyle/>
                    <a:p>
                      <a:r>
                        <a:rPr lang="en-US" dirty="0"/>
                        <a:t>Results</a:t>
                      </a:r>
                    </a:p>
                  </a:txBody>
                  <a:tcPr/>
                </a:tc>
                <a:extLst>
                  <a:ext uri="{0D108BD9-81ED-4DB2-BD59-A6C34878D82A}">
                    <a16:rowId xmlns:a16="http://schemas.microsoft.com/office/drawing/2014/main" val="4173689438"/>
                  </a:ext>
                </a:extLst>
              </a:tr>
              <a:tr h="426874">
                <a:tc>
                  <a:txBody>
                    <a:bodyPr/>
                    <a:lstStyle/>
                    <a:p>
                      <a:r>
                        <a:rPr lang="en-US" dirty="0"/>
                        <a:t>Boulware 2014</a:t>
                      </a:r>
                      <a:r>
                        <a:rPr lang="en-US" baseline="30000" dirty="0"/>
                        <a:t>1</a:t>
                      </a:r>
                      <a:endParaRPr lang="en-US" dirty="0"/>
                    </a:p>
                  </a:txBody>
                  <a:tcPr/>
                </a:tc>
                <a:tc>
                  <a:txBody>
                    <a:bodyPr/>
                    <a:lstStyle/>
                    <a:p>
                      <a:r>
                        <a:rPr lang="en-US" sz="2000" dirty="0"/>
                        <a:t>1-2wks</a:t>
                      </a:r>
                      <a:r>
                        <a:rPr lang="en-US" sz="2000" baseline="0" dirty="0"/>
                        <a:t> vs 4-6 weeks</a:t>
                      </a:r>
                      <a:endParaRPr lang="en-US" sz="2000" dirty="0"/>
                    </a:p>
                  </a:txBody>
                  <a:tcPr/>
                </a:tc>
                <a:tc>
                  <a:txBody>
                    <a:bodyPr/>
                    <a:lstStyle/>
                    <a:p>
                      <a:r>
                        <a:rPr lang="en-US" sz="2000" dirty="0"/>
                        <a:t>6mo mortality 45% </a:t>
                      </a:r>
                      <a:r>
                        <a:rPr lang="en-US" sz="2000" dirty="0" err="1"/>
                        <a:t>vs</a:t>
                      </a:r>
                      <a:r>
                        <a:rPr lang="en-US" sz="2000" dirty="0"/>
                        <a:t> 30%</a:t>
                      </a:r>
                    </a:p>
                  </a:txBody>
                  <a:tcPr/>
                </a:tc>
                <a:extLst>
                  <a:ext uri="{0D108BD9-81ED-4DB2-BD59-A6C34878D82A}">
                    <a16:rowId xmlns:a16="http://schemas.microsoft.com/office/drawing/2014/main" val="3097871545"/>
                  </a:ext>
                </a:extLst>
              </a:tr>
              <a:tr h="426874">
                <a:tc>
                  <a:txBody>
                    <a:bodyPr/>
                    <a:lstStyle/>
                    <a:p>
                      <a:r>
                        <a:rPr lang="en-US" dirty="0"/>
                        <a:t>Beardsley 2016</a:t>
                      </a:r>
                      <a:r>
                        <a:rPr lang="en-US" baseline="30000" dirty="0"/>
                        <a:t>2</a:t>
                      </a:r>
                      <a:endParaRPr lang="en-US" dirty="0"/>
                    </a:p>
                  </a:txBody>
                  <a:tcPr/>
                </a:tc>
                <a:tc>
                  <a:txBody>
                    <a:bodyPr/>
                    <a:lstStyle/>
                    <a:p>
                      <a:r>
                        <a:rPr lang="en-US" sz="2000" baseline="0" dirty="0"/>
                        <a:t>steroid taper- dexamethasone</a:t>
                      </a:r>
                      <a:endParaRPr lang="en-US" sz="2000" dirty="0"/>
                    </a:p>
                  </a:txBody>
                  <a:tcPr/>
                </a:tc>
                <a:tc>
                  <a:txBody>
                    <a:bodyPr/>
                    <a:lstStyle/>
                    <a:p>
                      <a:r>
                        <a:rPr lang="en-US" sz="2000" dirty="0"/>
                        <a:t>No improved survival</a:t>
                      </a:r>
                    </a:p>
                    <a:p>
                      <a:r>
                        <a:rPr lang="en-US" sz="2000" dirty="0"/>
                        <a:t>Higher adverse events seen</a:t>
                      </a:r>
                    </a:p>
                  </a:txBody>
                  <a:tcPr/>
                </a:tc>
                <a:extLst>
                  <a:ext uri="{0D108BD9-81ED-4DB2-BD59-A6C34878D82A}">
                    <a16:rowId xmlns:a16="http://schemas.microsoft.com/office/drawing/2014/main" val="195115124"/>
                  </a:ext>
                </a:extLst>
              </a:tr>
            </a:tbl>
          </a:graphicData>
        </a:graphic>
      </p:graphicFrame>
    </p:spTree>
    <p:extLst>
      <p:ext uri="{BB962C8B-B14F-4D97-AF65-F5344CB8AC3E}">
        <p14:creationId xmlns:p14="http://schemas.microsoft.com/office/powerpoint/2010/main" val="275364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Monitoring for IRIS</a:t>
            </a:r>
          </a:p>
        </p:txBody>
      </p:sp>
      <p:sp>
        <p:nvSpPr>
          <p:cNvPr id="6" name="Text Placeholder 5"/>
          <p:cNvSpPr>
            <a:spLocks noGrp="1"/>
          </p:cNvSpPr>
          <p:nvPr>
            <p:ph type="body" sz="quarter" idx="20"/>
          </p:nvPr>
        </p:nvSpPr>
        <p:spPr>
          <a:xfrm>
            <a:off x="407773" y="1311965"/>
            <a:ext cx="8254313" cy="4396853"/>
          </a:xfrm>
        </p:spPr>
        <p:txBody>
          <a:bodyPr/>
          <a:lstStyle/>
          <a:p>
            <a:r>
              <a:rPr lang="en-US" dirty="0">
                <a:solidFill>
                  <a:schemeClr val="tx1"/>
                </a:solidFill>
              </a:rPr>
              <a:t>CMV Retinitis</a:t>
            </a:r>
          </a:p>
          <a:p>
            <a:pPr lvl="1"/>
            <a:r>
              <a:rPr lang="en-US" dirty="0">
                <a:solidFill>
                  <a:schemeClr val="tx1"/>
                </a:solidFill>
              </a:rPr>
              <a:t>If history of CMV retinitis, screen for IRIS with dilated ophthalmologic exam every 3 months for the first year after initiation of ART and immediately if there is a change in visual acuity of development of floaters</a:t>
            </a:r>
          </a:p>
          <a:p>
            <a:endParaRPr lang="en-US" dirty="0">
              <a:solidFill>
                <a:schemeClr val="tx1"/>
              </a:solidFill>
            </a:endParaRPr>
          </a:p>
          <a:p>
            <a:r>
              <a:rPr lang="en-US" dirty="0">
                <a:solidFill>
                  <a:schemeClr val="tx1"/>
                </a:solidFill>
              </a:rPr>
              <a:t>Hepatitis B or C</a:t>
            </a:r>
          </a:p>
          <a:p>
            <a:pPr lvl="1"/>
            <a:r>
              <a:rPr lang="en-US" dirty="0">
                <a:solidFill>
                  <a:schemeClr val="tx1"/>
                </a:solidFill>
              </a:rPr>
              <a:t>Co-infected patients should have baseline transaminase measure and checked monthly for the first 3 months after initiation of ART</a:t>
            </a:r>
          </a:p>
        </p:txBody>
      </p:sp>
      <p:sp>
        <p:nvSpPr>
          <p:cNvPr id="2" name="TextBox 1"/>
          <p:cNvSpPr txBox="1"/>
          <p:nvPr/>
        </p:nvSpPr>
        <p:spPr>
          <a:xfrm>
            <a:off x="296563" y="6467995"/>
            <a:ext cx="8612660" cy="338554"/>
          </a:xfrm>
          <a:prstGeom prst="rect">
            <a:avLst/>
          </a:prstGeom>
          <a:noFill/>
        </p:spPr>
        <p:txBody>
          <a:bodyPr wrap="square" rtlCol="0">
            <a:spAutoFit/>
          </a:bodyPr>
          <a:lstStyle/>
          <a:p>
            <a:pPr algn="ctr"/>
            <a:r>
              <a:rPr lang="en-US" sz="1400" dirty="0">
                <a:solidFill>
                  <a:schemeClr val="bg1"/>
                </a:solidFill>
              </a:rPr>
              <a:t>6/17 New York State Department of Health AIDS Institute IRIS Guidelines</a:t>
            </a:r>
            <a:r>
              <a:rPr lang="en-US" sz="1600" dirty="0">
                <a:solidFill>
                  <a:schemeClr val="bg1"/>
                </a:solidFill>
              </a:rPr>
              <a:t>.</a:t>
            </a:r>
          </a:p>
        </p:txBody>
      </p:sp>
    </p:spTree>
    <p:extLst>
      <p:ext uri="{BB962C8B-B14F-4D97-AF65-F5344CB8AC3E}">
        <p14:creationId xmlns:p14="http://schemas.microsoft.com/office/powerpoint/2010/main" val="3048347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How to Treat IRIS</a:t>
            </a:r>
          </a:p>
        </p:txBody>
      </p:sp>
      <p:sp>
        <p:nvSpPr>
          <p:cNvPr id="6" name="Text Placeholder 5"/>
          <p:cNvSpPr>
            <a:spLocks noGrp="1"/>
          </p:cNvSpPr>
          <p:nvPr>
            <p:ph type="body" sz="quarter" idx="20"/>
          </p:nvPr>
        </p:nvSpPr>
        <p:spPr>
          <a:xfrm>
            <a:off x="407773" y="1334530"/>
            <a:ext cx="8254313" cy="4374288"/>
          </a:xfrm>
        </p:spPr>
        <p:txBody>
          <a:bodyPr/>
          <a:lstStyle/>
          <a:p>
            <a:r>
              <a:rPr lang="en-US" dirty="0">
                <a:solidFill>
                  <a:schemeClr val="tx1"/>
                </a:solidFill>
              </a:rPr>
              <a:t>Evaluate for additional undiagnosed OI or malignancy or medication reaction</a:t>
            </a:r>
          </a:p>
          <a:p>
            <a:endParaRPr lang="en-US" sz="1000" dirty="0">
              <a:solidFill>
                <a:schemeClr val="tx1"/>
              </a:solidFill>
            </a:endParaRPr>
          </a:p>
          <a:p>
            <a:r>
              <a:rPr lang="en-US" dirty="0">
                <a:solidFill>
                  <a:schemeClr val="tx1"/>
                </a:solidFill>
              </a:rPr>
              <a:t>Continue ART</a:t>
            </a:r>
          </a:p>
          <a:p>
            <a:endParaRPr lang="en-US" sz="1000" dirty="0">
              <a:solidFill>
                <a:schemeClr val="tx1"/>
              </a:solidFill>
            </a:endParaRPr>
          </a:p>
          <a:p>
            <a:r>
              <a:rPr lang="en-US" dirty="0">
                <a:solidFill>
                  <a:schemeClr val="tx1"/>
                </a:solidFill>
              </a:rPr>
              <a:t>Continue/start treatment for opportunistic infection and/or malignancy</a:t>
            </a:r>
          </a:p>
          <a:p>
            <a:endParaRPr lang="en-US" sz="1000" dirty="0">
              <a:solidFill>
                <a:schemeClr val="tx1"/>
              </a:solidFill>
            </a:endParaRPr>
          </a:p>
          <a:p>
            <a:r>
              <a:rPr lang="en-US" dirty="0">
                <a:solidFill>
                  <a:schemeClr val="tx1"/>
                </a:solidFill>
              </a:rPr>
              <a:t>Consider NSAIDS &gt; steroids, drainage</a:t>
            </a:r>
          </a:p>
        </p:txBody>
      </p:sp>
      <p:sp>
        <p:nvSpPr>
          <p:cNvPr id="2" name="TextBox 1"/>
          <p:cNvSpPr txBox="1"/>
          <p:nvPr/>
        </p:nvSpPr>
        <p:spPr>
          <a:xfrm>
            <a:off x="617841" y="5906522"/>
            <a:ext cx="8068961" cy="523220"/>
          </a:xfrm>
          <a:prstGeom prst="rect">
            <a:avLst/>
          </a:prstGeom>
          <a:noFill/>
        </p:spPr>
        <p:txBody>
          <a:bodyPr wrap="square" rtlCol="0">
            <a:spAutoFit/>
          </a:bodyPr>
          <a:lstStyle/>
          <a:p>
            <a:pPr algn="ctr"/>
            <a:r>
              <a:rPr lang="en-US" sz="1400" dirty="0"/>
              <a:t>6/17 New York State Department of Health AIDS Institute IRIS Guidelines.</a:t>
            </a:r>
          </a:p>
          <a:p>
            <a:pPr algn="ctr"/>
            <a:r>
              <a:rPr lang="en-US" sz="1400" dirty="0"/>
              <a:t> Walker, N. et al. </a:t>
            </a:r>
            <a:r>
              <a:rPr lang="en-US" sz="1400" u="sng" dirty="0"/>
              <a:t>HIV AIDS </a:t>
            </a:r>
            <a:r>
              <a:rPr lang="en-US" sz="1400" dirty="0"/>
              <a:t>2015;7:49-64. Chang CC et al</a:t>
            </a:r>
            <a:r>
              <a:rPr lang="en-US" sz="1400" i="1" dirty="0"/>
              <a:t>. </a:t>
            </a:r>
            <a:r>
              <a:rPr lang="en-US" sz="1400" u="sng" dirty="0" err="1"/>
              <a:t>Curr</a:t>
            </a:r>
            <a:r>
              <a:rPr lang="en-US" sz="1400" u="sng" dirty="0"/>
              <a:t> HIV/AIDS Rep </a:t>
            </a:r>
            <a:r>
              <a:rPr lang="en-US" sz="1400" dirty="0"/>
              <a:t>2014;11:223-232.</a:t>
            </a:r>
          </a:p>
        </p:txBody>
      </p:sp>
    </p:spTree>
    <p:extLst>
      <p:ext uri="{BB962C8B-B14F-4D97-AF65-F5344CB8AC3E}">
        <p14:creationId xmlns:p14="http://schemas.microsoft.com/office/powerpoint/2010/main" val="269153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4215740" y="1233377"/>
            <a:ext cx="4723464" cy="5071730"/>
          </a:xfrm>
        </p:spPr>
        <p:txBody>
          <a:bodyPr/>
          <a:lstStyle/>
          <a:p>
            <a:r>
              <a:rPr lang="en-US" dirty="0">
                <a:solidFill>
                  <a:schemeClr val="tx1"/>
                </a:solidFill>
              </a:rPr>
              <a:t>AETC National HIV Curriculum </a:t>
            </a:r>
            <a:r>
              <a:rPr lang="en-US" dirty="0">
                <a:hlinkClick r:id="rId6"/>
              </a:rPr>
              <a:t>https://aidsetc.org/nhc</a:t>
            </a:r>
            <a:endParaRPr lang="en-US" dirty="0"/>
          </a:p>
          <a:p>
            <a:endParaRPr lang="en-US" sz="900" dirty="0"/>
          </a:p>
          <a:p>
            <a:r>
              <a:rPr lang="en-US" dirty="0">
                <a:solidFill>
                  <a:schemeClr val="tx1"/>
                </a:solidFill>
              </a:rPr>
              <a:t>AETC National Coordinating Resource Center </a:t>
            </a:r>
            <a:r>
              <a:rPr lang="en-US" dirty="0">
                <a:hlinkClick r:id="rId7"/>
              </a:rPr>
              <a:t>https://targethiv.org/library/aetc-national-coordinating-resource-center-0</a:t>
            </a:r>
            <a:endParaRPr lang="en-US" dirty="0"/>
          </a:p>
          <a:p>
            <a:endParaRPr lang="en-US" sz="800" dirty="0"/>
          </a:p>
          <a:p>
            <a:r>
              <a:rPr lang="en-US" dirty="0">
                <a:solidFill>
                  <a:schemeClr val="tx1"/>
                </a:solidFill>
              </a:rPr>
              <a:t>Additional trainings </a:t>
            </a:r>
            <a:r>
              <a:rPr lang="en-US" dirty="0">
                <a:hlinkClick r:id="rId8"/>
              </a:rPr>
              <a:t>scaetcecho@salud.unm.edu</a:t>
            </a:r>
            <a:endParaRPr lang="en-US" dirty="0"/>
          </a:p>
          <a:p>
            <a:r>
              <a:rPr lang="en-US" dirty="0">
                <a:hlinkClick r:id="rId9"/>
              </a:rPr>
              <a:t>www.scaetc.org</a:t>
            </a:r>
            <a:endParaRPr lang="en-US" dirty="0"/>
          </a:p>
        </p:txBody>
      </p:sp>
    </p:spTree>
    <p:extLst>
      <p:ext uri="{BB962C8B-B14F-4D97-AF65-F5344CB8AC3E}">
        <p14:creationId xmlns:p14="http://schemas.microsoft.com/office/powerpoint/2010/main" val="370596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b="0" dirty="0"/>
              <a:t>Resources</a:t>
            </a:r>
          </a:p>
        </p:txBody>
      </p:sp>
      <p:sp>
        <p:nvSpPr>
          <p:cNvPr id="6" name="Text Placeholder 5"/>
          <p:cNvSpPr>
            <a:spLocks noGrp="1"/>
          </p:cNvSpPr>
          <p:nvPr>
            <p:ph type="body" sz="quarter" idx="20"/>
          </p:nvPr>
        </p:nvSpPr>
        <p:spPr>
          <a:xfrm>
            <a:off x="128804" y="1149175"/>
            <a:ext cx="8805131" cy="5361793"/>
          </a:xfrm>
        </p:spPr>
        <p:txBody>
          <a:bodyPr/>
          <a:lstStyle/>
          <a:p>
            <a:pPr>
              <a:lnSpc>
                <a:spcPct val="100000"/>
              </a:lnSpc>
              <a:spcBef>
                <a:spcPts val="0"/>
              </a:spcBef>
            </a:pPr>
            <a:r>
              <a:rPr lang="en-US" sz="1600" dirty="0">
                <a:solidFill>
                  <a:schemeClr val="tx1"/>
                </a:solidFill>
              </a:rPr>
              <a:t>Panel on Opportunistic Infections in HIV-Infected Adults and Adolescents. </a:t>
            </a:r>
            <a:r>
              <a:rPr lang="en-US" sz="1600" dirty="0">
                <a:solidFill>
                  <a:schemeClr val="tx1"/>
                </a:solidFill>
                <a:hlinkClick r:id="rId2"/>
              </a:rPr>
              <a:t>http://aidsinfo.nih.gov/contentfiles/lvguidelines/adult_oi.pdf</a:t>
            </a:r>
            <a:endParaRPr lang="en-US" sz="1600" dirty="0">
              <a:solidFill>
                <a:schemeClr val="tx1"/>
              </a:solidFill>
            </a:endParaRPr>
          </a:p>
          <a:p>
            <a:pPr>
              <a:lnSpc>
                <a:spcPct val="100000"/>
              </a:lnSpc>
              <a:spcBef>
                <a:spcPts val="0"/>
              </a:spcBef>
            </a:pPr>
            <a:r>
              <a:rPr lang="en-US" sz="1600" dirty="0">
                <a:solidFill>
                  <a:schemeClr val="tx1"/>
                </a:solidFill>
              </a:rPr>
              <a:t>University of Liverpool HIV Drug Interactions Databases  </a:t>
            </a:r>
            <a:r>
              <a:rPr lang="en-US" sz="1600" dirty="0">
                <a:solidFill>
                  <a:schemeClr val="tx1"/>
                </a:solidFill>
                <a:hlinkClick r:id="rId3"/>
              </a:rPr>
              <a:t>www.hiv-druginteractions.org/</a:t>
            </a:r>
            <a:endParaRPr lang="en-US" sz="1600" dirty="0">
              <a:solidFill>
                <a:schemeClr val="tx1"/>
              </a:solidFill>
            </a:endParaRPr>
          </a:p>
          <a:p>
            <a:pPr>
              <a:lnSpc>
                <a:spcPct val="100000"/>
              </a:lnSpc>
              <a:spcBef>
                <a:spcPts val="0"/>
              </a:spcBef>
            </a:pPr>
            <a:r>
              <a:rPr lang="en-US" sz="1600" i="1" dirty="0">
                <a:solidFill>
                  <a:schemeClr val="tx1"/>
                </a:solidFill>
              </a:rPr>
              <a:t>Immune Reconstitution Inflammatory Syndrome (IRIS) in HIV-Infected Patients</a:t>
            </a:r>
            <a:r>
              <a:rPr lang="en-US" sz="1600" dirty="0">
                <a:solidFill>
                  <a:schemeClr val="tx1"/>
                </a:solidFill>
              </a:rPr>
              <a:t>.  Last updated 6/2017. New York State Department of Health AIDS Institute: </a:t>
            </a:r>
            <a:r>
              <a:rPr lang="en-US" sz="1600" dirty="0">
                <a:solidFill>
                  <a:schemeClr val="tx1"/>
                </a:solidFill>
                <a:hlinkClick r:id="rId4"/>
              </a:rPr>
              <a:t>https://www.hivguidelines.org/antiretroviral-therapy/iris/</a:t>
            </a:r>
            <a:endParaRPr lang="en-US" sz="1600" dirty="0">
              <a:solidFill>
                <a:schemeClr val="tx1"/>
              </a:solidFill>
            </a:endParaRPr>
          </a:p>
          <a:p>
            <a:pPr>
              <a:lnSpc>
                <a:spcPct val="100000"/>
              </a:lnSpc>
              <a:spcBef>
                <a:spcPts val="0"/>
              </a:spcBef>
            </a:pPr>
            <a:r>
              <a:rPr lang="en-US" sz="1600" dirty="0">
                <a:solidFill>
                  <a:schemeClr val="tx1"/>
                </a:solidFill>
              </a:rPr>
              <a:t>Walker, N. et al. </a:t>
            </a:r>
            <a:r>
              <a:rPr lang="en-US" sz="1600" i="1" dirty="0">
                <a:solidFill>
                  <a:schemeClr val="tx1"/>
                </a:solidFill>
              </a:rPr>
              <a:t>Immune reconstitution inflammatory syndrome in HIV-infected patients. </a:t>
            </a:r>
            <a:r>
              <a:rPr lang="en-US" sz="1600" u="sng" dirty="0">
                <a:solidFill>
                  <a:schemeClr val="tx1"/>
                </a:solidFill>
              </a:rPr>
              <a:t>HIV AIDS </a:t>
            </a:r>
            <a:r>
              <a:rPr lang="en-US" sz="1600" dirty="0">
                <a:solidFill>
                  <a:schemeClr val="tx1"/>
                </a:solidFill>
              </a:rPr>
              <a:t>2015;7:49-64.</a:t>
            </a:r>
          </a:p>
          <a:p>
            <a:pPr>
              <a:lnSpc>
                <a:spcPct val="100000"/>
              </a:lnSpc>
              <a:spcBef>
                <a:spcPts val="0"/>
              </a:spcBef>
            </a:pPr>
            <a:r>
              <a:rPr lang="en-US" sz="1600" dirty="0" err="1">
                <a:solidFill>
                  <a:schemeClr val="tx1"/>
                </a:solidFill>
              </a:rPr>
              <a:t>Zolopa</a:t>
            </a:r>
            <a:r>
              <a:rPr lang="en-US" sz="1600" dirty="0">
                <a:solidFill>
                  <a:schemeClr val="tx1"/>
                </a:solidFill>
              </a:rPr>
              <a:t>, A et al. </a:t>
            </a:r>
            <a:r>
              <a:rPr lang="en-US" sz="1600" i="1" dirty="0">
                <a:solidFill>
                  <a:schemeClr val="tx1"/>
                </a:solidFill>
              </a:rPr>
              <a:t>Early Antiretroviral Therapy Reduces AIDS Progression/Death in Individuals with Acute Opportunistic Infections: A Multicenter Randomized Strategy Trial </a:t>
            </a:r>
            <a:r>
              <a:rPr lang="en-US" sz="1600" dirty="0">
                <a:solidFill>
                  <a:schemeClr val="tx1"/>
                </a:solidFill>
              </a:rPr>
              <a:t>(ACTG A5164 study). </a:t>
            </a:r>
            <a:r>
              <a:rPr lang="en-US" sz="1600" u="sng" dirty="0" err="1">
                <a:solidFill>
                  <a:schemeClr val="tx1"/>
                </a:solidFill>
              </a:rPr>
              <a:t>PLoS</a:t>
            </a:r>
            <a:r>
              <a:rPr lang="en-US" sz="1600" u="sng" dirty="0">
                <a:solidFill>
                  <a:schemeClr val="tx1"/>
                </a:solidFill>
              </a:rPr>
              <a:t> ONE</a:t>
            </a:r>
            <a:r>
              <a:rPr lang="en-US" sz="1600" dirty="0">
                <a:solidFill>
                  <a:schemeClr val="tx1"/>
                </a:solidFill>
              </a:rPr>
              <a:t>. 2009;4(5):e5575.</a:t>
            </a:r>
          </a:p>
          <a:p>
            <a:pPr>
              <a:lnSpc>
                <a:spcPct val="100000"/>
              </a:lnSpc>
              <a:spcBef>
                <a:spcPts val="0"/>
              </a:spcBef>
            </a:pPr>
            <a:r>
              <a:rPr lang="en-US" sz="1600" dirty="0" err="1">
                <a:solidFill>
                  <a:schemeClr val="tx1"/>
                </a:solidFill>
              </a:rPr>
              <a:t>Meya</a:t>
            </a:r>
            <a:r>
              <a:rPr lang="en-US" sz="1600" dirty="0">
                <a:solidFill>
                  <a:schemeClr val="tx1"/>
                </a:solidFill>
              </a:rPr>
              <a:t> D et al.  </a:t>
            </a:r>
            <a:r>
              <a:rPr lang="en-US" sz="1600" i="1" dirty="0">
                <a:solidFill>
                  <a:schemeClr val="tx1"/>
                </a:solidFill>
              </a:rPr>
              <a:t>The </a:t>
            </a:r>
            <a:r>
              <a:rPr lang="en-US" sz="1600" i="1" dirty="0" err="1">
                <a:solidFill>
                  <a:schemeClr val="tx1"/>
                </a:solidFill>
              </a:rPr>
              <a:t>immunopathogenesis</a:t>
            </a:r>
            <a:r>
              <a:rPr lang="en-US" sz="1600" i="1" dirty="0">
                <a:solidFill>
                  <a:schemeClr val="tx1"/>
                </a:solidFill>
              </a:rPr>
              <a:t> of </a:t>
            </a:r>
            <a:r>
              <a:rPr lang="en-US" sz="1600" i="1" dirty="0" err="1">
                <a:solidFill>
                  <a:schemeClr val="tx1"/>
                </a:solidFill>
              </a:rPr>
              <a:t>cryptococcal</a:t>
            </a:r>
            <a:r>
              <a:rPr lang="en-US" sz="1600" i="1" dirty="0">
                <a:solidFill>
                  <a:schemeClr val="tx1"/>
                </a:solidFill>
              </a:rPr>
              <a:t> IRIS: understanding a conundrum</a:t>
            </a:r>
            <a:r>
              <a:rPr lang="en-US" sz="1600" dirty="0">
                <a:solidFill>
                  <a:schemeClr val="tx1"/>
                </a:solidFill>
              </a:rPr>
              <a:t>. </a:t>
            </a:r>
            <a:r>
              <a:rPr lang="en-US" sz="1600" u="sng" dirty="0" err="1">
                <a:solidFill>
                  <a:schemeClr val="tx1"/>
                </a:solidFill>
              </a:rPr>
              <a:t>Curr</a:t>
            </a:r>
            <a:r>
              <a:rPr lang="en-US" sz="1600" u="sng" dirty="0">
                <a:solidFill>
                  <a:schemeClr val="tx1"/>
                </a:solidFill>
              </a:rPr>
              <a:t> </a:t>
            </a:r>
            <a:r>
              <a:rPr lang="en-US" sz="1600" u="sng" dirty="0" err="1">
                <a:solidFill>
                  <a:schemeClr val="tx1"/>
                </a:solidFill>
              </a:rPr>
              <a:t>Opin</a:t>
            </a:r>
            <a:r>
              <a:rPr lang="en-US" sz="1600" u="sng" dirty="0">
                <a:solidFill>
                  <a:schemeClr val="tx1"/>
                </a:solidFill>
              </a:rPr>
              <a:t> Infect Dis </a:t>
            </a:r>
            <a:r>
              <a:rPr lang="en-US" sz="1600" dirty="0">
                <a:solidFill>
                  <a:schemeClr val="tx1"/>
                </a:solidFill>
              </a:rPr>
              <a:t>2016;29:10-22.</a:t>
            </a:r>
          </a:p>
          <a:p>
            <a:pPr>
              <a:lnSpc>
                <a:spcPct val="100000"/>
              </a:lnSpc>
              <a:spcBef>
                <a:spcPts val="0"/>
              </a:spcBef>
            </a:pPr>
            <a:r>
              <a:rPr lang="en-US" sz="1600" dirty="0">
                <a:solidFill>
                  <a:schemeClr val="tx1"/>
                </a:solidFill>
              </a:rPr>
              <a:t>Chang CC et al</a:t>
            </a:r>
            <a:r>
              <a:rPr lang="en-US" sz="1600" i="1" dirty="0">
                <a:solidFill>
                  <a:schemeClr val="tx1"/>
                </a:solidFill>
              </a:rPr>
              <a:t>. Immune Reconstitution Disorders in Patients with HIV Infection: From Pathogenesis to Prevention and Treatment. </a:t>
            </a:r>
            <a:r>
              <a:rPr lang="en-US" sz="1600" u="sng" dirty="0" err="1">
                <a:solidFill>
                  <a:schemeClr val="tx1"/>
                </a:solidFill>
              </a:rPr>
              <a:t>Curr</a:t>
            </a:r>
            <a:r>
              <a:rPr lang="en-US" sz="1600" u="sng" dirty="0">
                <a:solidFill>
                  <a:schemeClr val="tx1"/>
                </a:solidFill>
              </a:rPr>
              <a:t> HIV/AIDS Rep </a:t>
            </a:r>
            <a:r>
              <a:rPr lang="en-US" sz="1600" dirty="0">
                <a:solidFill>
                  <a:schemeClr val="tx1"/>
                </a:solidFill>
              </a:rPr>
              <a:t>2014;11:223-232.</a:t>
            </a:r>
          </a:p>
          <a:p>
            <a:pPr>
              <a:lnSpc>
                <a:spcPct val="100000"/>
              </a:lnSpc>
              <a:spcBef>
                <a:spcPts val="0"/>
              </a:spcBef>
            </a:pPr>
            <a:r>
              <a:rPr lang="en-US" sz="1600" dirty="0" err="1">
                <a:solidFill>
                  <a:schemeClr val="tx1"/>
                </a:solidFill>
              </a:rPr>
              <a:t>Sainz</a:t>
            </a:r>
            <a:r>
              <a:rPr lang="en-US" sz="1600" dirty="0">
                <a:solidFill>
                  <a:schemeClr val="tx1"/>
                </a:solidFill>
              </a:rPr>
              <a:t>-de-la-</a:t>
            </a:r>
            <a:r>
              <a:rPr lang="en-US" sz="1600" dirty="0" err="1">
                <a:solidFill>
                  <a:schemeClr val="tx1"/>
                </a:solidFill>
              </a:rPr>
              <a:t>Maza</a:t>
            </a:r>
            <a:r>
              <a:rPr lang="en-US" sz="1600" dirty="0">
                <a:solidFill>
                  <a:schemeClr val="tx1"/>
                </a:solidFill>
              </a:rPr>
              <a:t> S et al. </a:t>
            </a:r>
            <a:r>
              <a:rPr lang="en-US" sz="1600" i="1" dirty="0">
                <a:solidFill>
                  <a:schemeClr val="tx1"/>
                </a:solidFill>
              </a:rPr>
              <a:t>Incidence and prognosis of IRIS in HIV-associated PML</a:t>
            </a:r>
            <a:r>
              <a:rPr lang="en-US" sz="1600" dirty="0">
                <a:solidFill>
                  <a:schemeClr val="tx1"/>
                </a:solidFill>
              </a:rPr>
              <a:t>. </a:t>
            </a:r>
            <a:r>
              <a:rPr lang="en-US" sz="1600" u="sng" dirty="0">
                <a:solidFill>
                  <a:schemeClr val="tx1"/>
                </a:solidFill>
              </a:rPr>
              <a:t>European Journal of Neurology </a:t>
            </a:r>
            <a:r>
              <a:rPr lang="en-US" sz="1600" dirty="0">
                <a:solidFill>
                  <a:schemeClr val="tx1"/>
                </a:solidFill>
              </a:rPr>
              <a:t>2016; 23:919-925.</a:t>
            </a:r>
          </a:p>
          <a:p>
            <a:pPr>
              <a:lnSpc>
                <a:spcPct val="100000"/>
              </a:lnSpc>
              <a:spcBef>
                <a:spcPts val="0"/>
              </a:spcBef>
            </a:pPr>
            <a:r>
              <a:rPr lang="en-US" sz="1600" dirty="0">
                <a:solidFill>
                  <a:schemeClr val="tx1"/>
                </a:solidFill>
              </a:rPr>
              <a:t>Mu A et al. </a:t>
            </a:r>
            <a:r>
              <a:rPr lang="en-US" sz="1600" i="1" dirty="0">
                <a:solidFill>
                  <a:schemeClr val="tx1"/>
                </a:solidFill>
              </a:rPr>
              <a:t>IRIS in Pts with AIDS and </a:t>
            </a:r>
            <a:r>
              <a:rPr lang="en-US" sz="1600" i="1" dirty="0" err="1">
                <a:solidFill>
                  <a:schemeClr val="tx1"/>
                </a:solidFill>
              </a:rPr>
              <a:t>Dissemintated</a:t>
            </a:r>
            <a:r>
              <a:rPr lang="en-US" sz="1600" i="1" dirty="0">
                <a:solidFill>
                  <a:schemeClr val="tx1"/>
                </a:solidFill>
              </a:rPr>
              <a:t> </a:t>
            </a:r>
            <a:r>
              <a:rPr lang="en-US" sz="1600" i="1" dirty="0" err="1">
                <a:solidFill>
                  <a:schemeClr val="tx1"/>
                </a:solidFill>
              </a:rPr>
              <a:t>Coccidiodomycosis</a:t>
            </a:r>
            <a:r>
              <a:rPr lang="en-US" sz="1600" i="1" dirty="0">
                <a:solidFill>
                  <a:schemeClr val="tx1"/>
                </a:solidFill>
              </a:rPr>
              <a:t>: A Case Series and Review of the Literature</a:t>
            </a:r>
            <a:r>
              <a:rPr lang="en-US" sz="1600" dirty="0">
                <a:solidFill>
                  <a:schemeClr val="tx1"/>
                </a:solidFill>
              </a:rPr>
              <a:t>. </a:t>
            </a:r>
            <a:r>
              <a:rPr lang="en-US" sz="1600" u="sng" dirty="0">
                <a:solidFill>
                  <a:schemeClr val="tx1"/>
                </a:solidFill>
              </a:rPr>
              <a:t>J </a:t>
            </a:r>
            <a:r>
              <a:rPr lang="en-US" sz="1600" u="sng" dirty="0" err="1">
                <a:solidFill>
                  <a:schemeClr val="tx1"/>
                </a:solidFill>
              </a:rPr>
              <a:t>Int</a:t>
            </a:r>
            <a:r>
              <a:rPr lang="en-US" sz="1600" u="sng" dirty="0">
                <a:solidFill>
                  <a:schemeClr val="tx1"/>
                </a:solidFill>
              </a:rPr>
              <a:t> </a:t>
            </a:r>
            <a:r>
              <a:rPr lang="en-US" sz="1600" u="sng" dirty="0" err="1">
                <a:solidFill>
                  <a:schemeClr val="tx1"/>
                </a:solidFill>
              </a:rPr>
              <a:t>Assoc</a:t>
            </a:r>
            <a:r>
              <a:rPr lang="en-US" sz="1600" u="sng" dirty="0">
                <a:solidFill>
                  <a:schemeClr val="tx1"/>
                </a:solidFill>
              </a:rPr>
              <a:t> </a:t>
            </a:r>
            <a:r>
              <a:rPr lang="en-US" sz="1600" u="sng" dirty="0" err="1">
                <a:solidFill>
                  <a:schemeClr val="tx1"/>
                </a:solidFill>
              </a:rPr>
              <a:t>Provid</a:t>
            </a:r>
            <a:r>
              <a:rPr lang="en-US" sz="1600" u="sng" dirty="0">
                <a:solidFill>
                  <a:schemeClr val="tx1"/>
                </a:solidFill>
              </a:rPr>
              <a:t> AIDS Care</a:t>
            </a:r>
            <a:r>
              <a:rPr lang="en-US" sz="1600" dirty="0">
                <a:solidFill>
                  <a:schemeClr val="tx1"/>
                </a:solidFill>
              </a:rPr>
              <a:t>. 2017;16(6):540-545. </a:t>
            </a:r>
          </a:p>
          <a:p>
            <a:pPr>
              <a:lnSpc>
                <a:spcPct val="100000"/>
              </a:lnSpc>
              <a:spcBef>
                <a:spcPts val="0"/>
              </a:spcBef>
            </a:pPr>
            <a:r>
              <a:rPr lang="en-US" sz="1600" dirty="0" err="1">
                <a:solidFill>
                  <a:schemeClr val="tx1"/>
                </a:solidFill>
              </a:rPr>
              <a:t>Meintjes</a:t>
            </a:r>
            <a:r>
              <a:rPr lang="en-US" sz="1600" dirty="0">
                <a:solidFill>
                  <a:schemeClr val="tx1"/>
                </a:solidFill>
              </a:rPr>
              <a:t> G, et al. NEJM 2018;379(20):1915-1925. </a:t>
            </a:r>
          </a:p>
          <a:p>
            <a:pPr marL="0" indent="0">
              <a:buNone/>
            </a:pPr>
            <a:endParaRPr lang="en-US" dirty="0"/>
          </a:p>
        </p:txBody>
      </p:sp>
    </p:spTree>
    <p:extLst>
      <p:ext uri="{BB962C8B-B14F-4D97-AF65-F5344CB8AC3E}">
        <p14:creationId xmlns:p14="http://schemas.microsoft.com/office/powerpoint/2010/main" val="241701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0" dirty="0"/>
              <a:t>Conflict of Interest Disclosure Statement</a:t>
            </a:r>
          </a:p>
        </p:txBody>
      </p:sp>
      <p:sp>
        <p:nvSpPr>
          <p:cNvPr id="3" name="Text Placeholder 2"/>
          <p:cNvSpPr>
            <a:spLocks noGrp="1"/>
          </p:cNvSpPr>
          <p:nvPr>
            <p:ph type="body" sz="quarter" idx="20"/>
          </p:nvPr>
        </p:nvSpPr>
        <p:spPr>
          <a:xfrm>
            <a:off x="567326" y="1392866"/>
            <a:ext cx="7695344" cy="4467207"/>
          </a:xfrm>
        </p:spPr>
        <p:txBody>
          <a:bodyPr/>
          <a:lstStyle/>
          <a:p>
            <a:r>
              <a:rPr lang="en-US" sz="2400" dirty="0">
                <a:solidFill>
                  <a:schemeClr val="tx1"/>
                </a:solidFill>
              </a:rPr>
              <a:t>I have no disclosures</a:t>
            </a:r>
          </a:p>
          <a:p>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endParaRPr lang="en-US" sz="240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2" y="6525849"/>
            <a:ext cx="619767" cy="239316"/>
          </a:xfrm>
          <a:prstGeom prst="rect">
            <a:avLst/>
          </a:prstGeom>
        </p:spPr>
      </p:pic>
      <p:pic>
        <p:nvPicPr>
          <p:cNvPr id="6" name="Picture 5"/>
          <p:cNvPicPr>
            <a:picLocks noChangeAspect="1"/>
          </p:cNvPicPr>
          <p:nvPr/>
        </p:nvPicPr>
        <p:blipFill>
          <a:blip r:embed="rId4"/>
          <a:stretch>
            <a:fillRect/>
          </a:stretch>
        </p:blipFill>
        <p:spPr>
          <a:xfrm>
            <a:off x="698364" y="6484324"/>
            <a:ext cx="529985" cy="340475"/>
          </a:xfrm>
          <a:prstGeom prst="rect">
            <a:avLst/>
          </a:prstGeom>
        </p:spPr>
      </p:pic>
      <p:sp>
        <p:nvSpPr>
          <p:cNvPr id="7" name="TextBox 6">
            <a:extLst>
              <a:ext uri="{FF2B5EF4-FFF2-40B4-BE49-F238E27FC236}">
                <a16:creationId xmlns:a16="http://schemas.microsoft.com/office/drawing/2014/main" id="{D9A07C04-4EC3-4189-B0AC-4BA7CAC56B54}"/>
              </a:ext>
            </a:extLst>
          </p:cNvPr>
          <p:cNvSpPr txBox="1"/>
          <p:nvPr/>
        </p:nvSpPr>
        <p:spPr>
          <a:xfrm>
            <a:off x="267128" y="5301465"/>
            <a:ext cx="8527551" cy="1015663"/>
          </a:xfrm>
          <a:prstGeom prst="rect">
            <a:avLst/>
          </a:prstGeom>
          <a:noFill/>
        </p:spPr>
        <p:txBody>
          <a:bodyPr wrap="square" rtlCol="0">
            <a:spAutoFit/>
          </a:bodyPr>
          <a:lstStyle/>
          <a:p>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74532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0" dirty="0"/>
              <a:t>Learning Objectives</a:t>
            </a:r>
          </a:p>
        </p:txBody>
      </p:sp>
      <p:sp>
        <p:nvSpPr>
          <p:cNvPr id="3" name="Text Placeholder 2"/>
          <p:cNvSpPr>
            <a:spLocks noGrp="1"/>
          </p:cNvSpPr>
          <p:nvPr>
            <p:ph type="body" sz="quarter" idx="20"/>
          </p:nvPr>
        </p:nvSpPr>
        <p:spPr>
          <a:xfrm>
            <a:off x="523983" y="1540565"/>
            <a:ext cx="7693585" cy="4160019"/>
          </a:xfrm>
        </p:spPr>
        <p:txBody>
          <a:bodyPr/>
          <a:lstStyle/>
          <a:p>
            <a:pPr marL="811530" indent="-742950">
              <a:buFont typeface="+mj-lt"/>
              <a:buAutoNum type="arabicPeriod"/>
            </a:pPr>
            <a:endParaRPr lang="en-US" sz="800" dirty="0">
              <a:solidFill>
                <a:schemeClr val="tx1"/>
              </a:solidFill>
            </a:endParaRPr>
          </a:p>
          <a:p>
            <a:pPr marL="514350" indent="-514350">
              <a:buFont typeface="+mj-lt"/>
              <a:buAutoNum type="arabicPeriod"/>
            </a:pPr>
            <a:r>
              <a:rPr lang="en-US" dirty="0">
                <a:solidFill>
                  <a:schemeClr val="tx1"/>
                </a:solidFill>
              </a:rPr>
              <a:t>Identify patients who are at greatest risk of developing immune reconstitution inflammatory syndrome (IRIS) and recognize the clinical signs and symptoms. </a:t>
            </a:r>
          </a:p>
          <a:p>
            <a:pPr marL="514350" indent="-514350">
              <a:buFont typeface="+mj-lt"/>
              <a:buAutoNum type="arabicPeriod"/>
            </a:pPr>
            <a:endParaRPr lang="en-US" dirty="0">
              <a:solidFill>
                <a:schemeClr val="tx1"/>
              </a:solidFill>
            </a:endParaRPr>
          </a:p>
          <a:p>
            <a:pPr marL="514350" indent="-514350">
              <a:buFont typeface="+mj-lt"/>
              <a:buAutoNum type="arabicPeriod"/>
            </a:pPr>
            <a:r>
              <a:rPr lang="en-US" dirty="0">
                <a:solidFill>
                  <a:schemeClr val="tx1"/>
                </a:solidFill>
              </a:rPr>
              <a:t>Recognize the appropriate management of IRIS in people with HIV (PWH) with an opportunistic infection or malignancy.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2" y="6525849"/>
            <a:ext cx="619767" cy="239316"/>
          </a:xfrm>
          <a:prstGeom prst="rect">
            <a:avLst/>
          </a:prstGeom>
        </p:spPr>
      </p:pic>
      <p:pic>
        <p:nvPicPr>
          <p:cNvPr id="5" name="Picture 4"/>
          <p:cNvPicPr>
            <a:picLocks noChangeAspect="1"/>
          </p:cNvPicPr>
          <p:nvPr/>
        </p:nvPicPr>
        <p:blipFill>
          <a:blip r:embed="rId4"/>
          <a:stretch>
            <a:fillRect/>
          </a:stretch>
        </p:blipFill>
        <p:spPr>
          <a:xfrm>
            <a:off x="698364" y="6484324"/>
            <a:ext cx="529985" cy="340475"/>
          </a:xfrm>
          <a:prstGeom prst="rect">
            <a:avLst/>
          </a:prstGeom>
        </p:spPr>
      </p:pic>
    </p:spTree>
    <p:extLst>
      <p:ext uri="{BB962C8B-B14F-4D97-AF65-F5344CB8AC3E}">
        <p14:creationId xmlns:p14="http://schemas.microsoft.com/office/powerpoint/2010/main" val="11085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Immune Reconstitution Inflammatory Syndrome (IRIS) in HIV</a:t>
            </a:r>
          </a:p>
        </p:txBody>
      </p:sp>
      <p:sp>
        <p:nvSpPr>
          <p:cNvPr id="6" name="Text Placeholder 5"/>
          <p:cNvSpPr>
            <a:spLocks noGrp="1"/>
          </p:cNvSpPr>
          <p:nvPr>
            <p:ph type="body" sz="quarter" idx="20"/>
          </p:nvPr>
        </p:nvSpPr>
        <p:spPr>
          <a:xfrm>
            <a:off x="358347" y="1381661"/>
            <a:ext cx="8452022" cy="4467207"/>
          </a:xfrm>
        </p:spPr>
        <p:txBody>
          <a:bodyPr/>
          <a:lstStyle/>
          <a:p>
            <a:r>
              <a:rPr lang="en-US" dirty="0">
                <a:solidFill>
                  <a:schemeClr val="tx1"/>
                </a:solidFill>
              </a:rPr>
              <a:t>Disease or pathogen-specific inflammatory response in HIV-infected patients triggered by initiation or re-initiation of antiretroviral therapy (ART)</a:t>
            </a:r>
          </a:p>
          <a:p>
            <a:endParaRPr lang="en-US" sz="1000" dirty="0">
              <a:solidFill>
                <a:schemeClr val="tx1"/>
              </a:solidFill>
            </a:endParaRPr>
          </a:p>
          <a:p>
            <a:r>
              <a:rPr lang="en-US" dirty="0">
                <a:solidFill>
                  <a:schemeClr val="tx1"/>
                </a:solidFill>
              </a:rPr>
              <a:t>Most cases in those with low CD4 and high viral loads</a:t>
            </a:r>
          </a:p>
          <a:p>
            <a:endParaRPr lang="en-US" sz="1000" dirty="0">
              <a:solidFill>
                <a:schemeClr val="tx1"/>
              </a:solidFill>
            </a:endParaRPr>
          </a:p>
          <a:p>
            <a:r>
              <a:rPr lang="en-US" dirty="0">
                <a:solidFill>
                  <a:schemeClr val="tx1"/>
                </a:solidFill>
              </a:rPr>
              <a:t>Usually accompanied by an increase in CD4 cell count and/or a rapid decrease in viral load</a:t>
            </a:r>
          </a:p>
          <a:p>
            <a:endParaRPr lang="en-US" sz="1000" dirty="0">
              <a:solidFill>
                <a:schemeClr val="tx1"/>
              </a:solidFill>
            </a:endParaRPr>
          </a:p>
          <a:p>
            <a:r>
              <a:rPr lang="en-US" dirty="0">
                <a:solidFill>
                  <a:schemeClr val="tx1"/>
                </a:solidFill>
              </a:rPr>
              <a:t>Usually within the first 4-8 weeks after initiation of ART</a:t>
            </a:r>
          </a:p>
          <a:p>
            <a:endParaRPr lang="en-US" dirty="0"/>
          </a:p>
        </p:txBody>
      </p:sp>
    </p:spTree>
    <p:extLst>
      <p:ext uri="{BB962C8B-B14F-4D97-AF65-F5344CB8AC3E}">
        <p14:creationId xmlns:p14="http://schemas.microsoft.com/office/powerpoint/2010/main" val="138406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IRIS: </a:t>
            </a:r>
          </a:p>
          <a:p>
            <a:r>
              <a:rPr lang="en-US" sz="3200" dirty="0"/>
              <a:t>Multifactorial pathogenesis</a:t>
            </a:r>
          </a:p>
        </p:txBody>
      </p:sp>
      <p:pic>
        <p:nvPicPr>
          <p:cNvPr id="7" name="Picture 6"/>
          <p:cNvPicPr>
            <a:picLocks noChangeAspect="1"/>
          </p:cNvPicPr>
          <p:nvPr/>
        </p:nvPicPr>
        <p:blipFill>
          <a:blip r:embed="rId3"/>
          <a:stretch>
            <a:fillRect/>
          </a:stretch>
        </p:blipFill>
        <p:spPr>
          <a:xfrm>
            <a:off x="945875" y="1110961"/>
            <a:ext cx="7449958" cy="5297883"/>
          </a:xfrm>
          <a:prstGeom prst="rect">
            <a:avLst/>
          </a:prstGeom>
        </p:spPr>
      </p:pic>
      <p:sp>
        <p:nvSpPr>
          <p:cNvPr id="8" name="TextBox 7"/>
          <p:cNvSpPr txBox="1"/>
          <p:nvPr/>
        </p:nvSpPr>
        <p:spPr>
          <a:xfrm>
            <a:off x="2421924" y="6474940"/>
            <a:ext cx="4522573" cy="369332"/>
          </a:xfrm>
          <a:prstGeom prst="rect">
            <a:avLst/>
          </a:prstGeom>
          <a:noFill/>
        </p:spPr>
        <p:txBody>
          <a:bodyPr wrap="square" rtlCol="0">
            <a:spAutoFit/>
          </a:bodyPr>
          <a:lstStyle/>
          <a:p>
            <a:pPr algn="ctr"/>
            <a:r>
              <a:rPr lang="en-US" sz="1400" dirty="0">
                <a:solidFill>
                  <a:schemeClr val="bg1"/>
                </a:solidFill>
              </a:rPr>
              <a:t>Walker, N. et al. </a:t>
            </a:r>
            <a:r>
              <a:rPr lang="en-US" sz="1400" u="sng" dirty="0">
                <a:solidFill>
                  <a:schemeClr val="bg1"/>
                </a:solidFill>
              </a:rPr>
              <a:t>HIV AIDS </a:t>
            </a:r>
            <a:r>
              <a:rPr lang="en-US" sz="1400" dirty="0">
                <a:solidFill>
                  <a:schemeClr val="bg1"/>
                </a:solidFill>
              </a:rPr>
              <a:t>2015;7:49-64</a:t>
            </a:r>
            <a:r>
              <a:rPr lang="en-US" dirty="0">
                <a:solidFill>
                  <a:schemeClr val="bg1"/>
                </a:solidFill>
              </a:rPr>
              <a:t>.</a:t>
            </a:r>
            <a:endParaRPr lang="en-US" dirty="0"/>
          </a:p>
        </p:txBody>
      </p:sp>
    </p:spTree>
    <p:extLst>
      <p:ext uri="{BB962C8B-B14F-4D97-AF65-F5344CB8AC3E}">
        <p14:creationId xmlns:p14="http://schemas.microsoft.com/office/powerpoint/2010/main" val="103771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97CAC0-0AD1-488E-920C-1BFE69DFA3D0}"/>
              </a:ext>
            </a:extLst>
          </p:cNvPr>
          <p:cNvSpPr>
            <a:spLocks noGrp="1"/>
          </p:cNvSpPr>
          <p:nvPr>
            <p:ph type="body" sz="quarter" idx="10"/>
          </p:nvPr>
        </p:nvSpPr>
        <p:spPr/>
        <p:txBody>
          <a:bodyPr lIns="91440" tIns="45720" rIns="91440" bIns="45720" anchor="ctr"/>
          <a:lstStyle/>
          <a:p>
            <a:r>
              <a:rPr lang="en-US" dirty="0">
                <a:latin typeface="Gill Sans MT"/>
              </a:rPr>
              <a:t>IRIS: </a:t>
            </a:r>
          </a:p>
          <a:p>
            <a:r>
              <a:rPr lang="en-US" sz="2800" dirty="0">
                <a:latin typeface="Gill Sans MT"/>
              </a:rPr>
              <a:t>Hyper-responsiveness of innate immune system</a:t>
            </a:r>
            <a:endParaRPr lang="en-US" sz="2800" dirty="0"/>
          </a:p>
        </p:txBody>
      </p:sp>
      <p:pic>
        <p:nvPicPr>
          <p:cNvPr id="4" name="Picture 4" descr="Diagram&#10;&#10;Description automatically generated">
            <a:extLst>
              <a:ext uri="{FF2B5EF4-FFF2-40B4-BE49-F238E27FC236}">
                <a16:creationId xmlns:a16="http://schemas.microsoft.com/office/drawing/2014/main" id="{173CDB84-E22A-41C1-B752-ECC4C82A0009}"/>
              </a:ext>
            </a:extLst>
          </p:cNvPr>
          <p:cNvPicPr>
            <a:picLocks noChangeAspect="1"/>
          </p:cNvPicPr>
          <p:nvPr/>
        </p:nvPicPr>
        <p:blipFill rotWithShape="1">
          <a:blip r:embed="rId3"/>
          <a:srcRect b="2409"/>
          <a:stretch/>
        </p:blipFill>
        <p:spPr>
          <a:xfrm>
            <a:off x="245019" y="1195018"/>
            <a:ext cx="8653962" cy="5139964"/>
          </a:xfrm>
          <a:prstGeom prst="rect">
            <a:avLst/>
          </a:prstGeom>
        </p:spPr>
      </p:pic>
      <p:sp>
        <p:nvSpPr>
          <p:cNvPr id="5" name="TextBox 4">
            <a:extLst>
              <a:ext uri="{FF2B5EF4-FFF2-40B4-BE49-F238E27FC236}">
                <a16:creationId xmlns:a16="http://schemas.microsoft.com/office/drawing/2014/main" id="{875EEBB3-750F-4EB1-BA09-41356619048D}"/>
              </a:ext>
            </a:extLst>
          </p:cNvPr>
          <p:cNvSpPr txBox="1"/>
          <p:nvPr/>
        </p:nvSpPr>
        <p:spPr>
          <a:xfrm>
            <a:off x="1923803" y="6524090"/>
            <a:ext cx="5581402" cy="307777"/>
          </a:xfrm>
          <a:prstGeom prst="rect">
            <a:avLst/>
          </a:prstGeom>
          <a:noFill/>
        </p:spPr>
        <p:txBody>
          <a:bodyPr wrap="square" rtlCol="0">
            <a:spAutoFit/>
          </a:bodyPr>
          <a:lstStyle/>
          <a:p>
            <a:pPr algn="ctr"/>
            <a:r>
              <a:rPr lang="en-US" sz="1400" dirty="0">
                <a:solidFill>
                  <a:schemeClr val="bg1"/>
                </a:solidFill>
              </a:rPr>
              <a:t>Barber, DL et al. Nature Reviews Microbiology. 2012; 10:150-156.</a:t>
            </a:r>
          </a:p>
        </p:txBody>
      </p:sp>
    </p:spTree>
    <p:extLst>
      <p:ext uri="{BB962C8B-B14F-4D97-AF65-F5344CB8AC3E}">
        <p14:creationId xmlns:p14="http://schemas.microsoft.com/office/powerpoint/2010/main" val="405165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IRIS in HIV</a:t>
            </a:r>
          </a:p>
        </p:txBody>
      </p:sp>
      <p:sp>
        <p:nvSpPr>
          <p:cNvPr id="6" name="Text Placeholder 5"/>
          <p:cNvSpPr>
            <a:spLocks noGrp="1"/>
          </p:cNvSpPr>
          <p:nvPr>
            <p:ph type="body" sz="quarter" idx="20"/>
          </p:nvPr>
        </p:nvSpPr>
        <p:spPr>
          <a:xfrm>
            <a:off x="407773" y="1233377"/>
            <a:ext cx="8452022" cy="4759650"/>
          </a:xfrm>
        </p:spPr>
        <p:txBody>
          <a:bodyPr/>
          <a:lstStyle/>
          <a:p>
            <a:r>
              <a:rPr lang="en-US" dirty="0">
                <a:solidFill>
                  <a:schemeClr val="tx1"/>
                </a:solidFill>
              </a:rPr>
              <a:t>Inflammatory reactions to many pathogens have been described</a:t>
            </a:r>
          </a:p>
          <a:p>
            <a:pPr lvl="1"/>
            <a:r>
              <a:rPr lang="en-US" dirty="0">
                <a:solidFill>
                  <a:schemeClr val="tx1"/>
                </a:solidFill>
              </a:rPr>
              <a:t>Mycobacteria: TB, MAC</a:t>
            </a:r>
          </a:p>
          <a:p>
            <a:pPr lvl="1"/>
            <a:r>
              <a:rPr lang="en-US" dirty="0">
                <a:solidFill>
                  <a:schemeClr val="tx1"/>
                </a:solidFill>
              </a:rPr>
              <a:t>Fungi: </a:t>
            </a:r>
            <a:r>
              <a:rPr lang="en-US" dirty="0" err="1">
                <a:solidFill>
                  <a:schemeClr val="tx1"/>
                </a:solidFill>
              </a:rPr>
              <a:t>Cryptococcal</a:t>
            </a:r>
            <a:r>
              <a:rPr lang="en-US" dirty="0">
                <a:solidFill>
                  <a:schemeClr val="tx1"/>
                </a:solidFill>
              </a:rPr>
              <a:t> meningitis, Pneumocystis pneumonia</a:t>
            </a:r>
          </a:p>
          <a:p>
            <a:pPr lvl="1"/>
            <a:r>
              <a:rPr lang="en-US" dirty="0">
                <a:solidFill>
                  <a:schemeClr val="tx1"/>
                </a:solidFill>
              </a:rPr>
              <a:t>Viruses: CMV retinitis, PML from JC, HSV, VZV, </a:t>
            </a:r>
            <a:r>
              <a:rPr lang="en-US" dirty="0" err="1">
                <a:solidFill>
                  <a:schemeClr val="tx1"/>
                </a:solidFill>
              </a:rPr>
              <a:t>Hep</a:t>
            </a:r>
            <a:r>
              <a:rPr lang="en-US" dirty="0">
                <a:solidFill>
                  <a:schemeClr val="tx1"/>
                </a:solidFill>
              </a:rPr>
              <a:t> B/C, HPV</a:t>
            </a:r>
          </a:p>
          <a:p>
            <a:pPr lvl="1"/>
            <a:r>
              <a:rPr lang="en-US" dirty="0">
                <a:solidFill>
                  <a:schemeClr val="tx1"/>
                </a:solidFill>
              </a:rPr>
              <a:t>Bacteria: </a:t>
            </a:r>
            <a:r>
              <a:rPr lang="en-US" dirty="0" err="1">
                <a:solidFill>
                  <a:schemeClr val="tx1"/>
                </a:solidFill>
              </a:rPr>
              <a:t>Bartonella</a:t>
            </a:r>
            <a:r>
              <a:rPr lang="en-US" dirty="0">
                <a:solidFill>
                  <a:schemeClr val="tx1"/>
                </a:solidFill>
              </a:rPr>
              <a:t>, T. pallidum</a:t>
            </a:r>
          </a:p>
          <a:p>
            <a:pPr lvl="1"/>
            <a:r>
              <a:rPr lang="en-US" dirty="0">
                <a:solidFill>
                  <a:schemeClr val="tx1"/>
                </a:solidFill>
              </a:rPr>
              <a:t>Parasites: Toxoplasma, </a:t>
            </a:r>
            <a:r>
              <a:rPr lang="en-US" dirty="0" err="1">
                <a:solidFill>
                  <a:schemeClr val="tx1"/>
                </a:solidFill>
              </a:rPr>
              <a:t>Strongyloides</a:t>
            </a:r>
            <a:endParaRPr lang="en-US" dirty="0">
              <a:solidFill>
                <a:schemeClr val="tx1"/>
              </a:solidFill>
            </a:endParaRPr>
          </a:p>
          <a:p>
            <a:pPr lvl="1"/>
            <a:endParaRPr lang="en-US" sz="800" dirty="0">
              <a:solidFill>
                <a:schemeClr val="tx1"/>
              </a:solidFill>
            </a:endParaRPr>
          </a:p>
          <a:p>
            <a:r>
              <a:rPr lang="en-US" dirty="0">
                <a:solidFill>
                  <a:schemeClr val="tx1"/>
                </a:solidFill>
              </a:rPr>
              <a:t>May include worsening of some malignancies and autoimmune phenomena</a:t>
            </a:r>
          </a:p>
          <a:p>
            <a:pPr lvl="1"/>
            <a:r>
              <a:rPr lang="en-US" dirty="0">
                <a:solidFill>
                  <a:schemeClr val="tx1"/>
                </a:solidFill>
              </a:rPr>
              <a:t>Kaposi’s sarcoma</a:t>
            </a:r>
          </a:p>
          <a:p>
            <a:pPr lvl="1"/>
            <a:r>
              <a:rPr lang="en-US" dirty="0">
                <a:solidFill>
                  <a:schemeClr val="tx1"/>
                </a:solidFill>
              </a:rPr>
              <a:t>Sarcoidosis, Malignancies, Grave’s disease, inflammation at site of tattoo</a:t>
            </a:r>
          </a:p>
          <a:p>
            <a:pPr marL="0" indent="0">
              <a:buNone/>
            </a:pPr>
            <a:endParaRPr lang="en-US" dirty="0"/>
          </a:p>
        </p:txBody>
      </p:sp>
    </p:spTree>
    <p:extLst>
      <p:ext uri="{BB962C8B-B14F-4D97-AF65-F5344CB8AC3E}">
        <p14:creationId xmlns:p14="http://schemas.microsoft.com/office/powerpoint/2010/main" val="141340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IRIS in HIV</a:t>
            </a:r>
          </a:p>
        </p:txBody>
      </p:sp>
      <p:sp>
        <p:nvSpPr>
          <p:cNvPr id="6" name="Text Placeholder 5"/>
          <p:cNvSpPr>
            <a:spLocks noGrp="1"/>
          </p:cNvSpPr>
          <p:nvPr>
            <p:ph type="body" sz="quarter" idx="20"/>
          </p:nvPr>
        </p:nvSpPr>
        <p:spPr>
          <a:xfrm>
            <a:off x="222419" y="1272745"/>
            <a:ext cx="4683211" cy="4720281"/>
          </a:xfrm>
        </p:spPr>
        <p:txBody>
          <a:bodyPr/>
          <a:lstStyle/>
          <a:p>
            <a:pPr>
              <a:spcBef>
                <a:spcPts val="600"/>
              </a:spcBef>
            </a:pPr>
            <a:r>
              <a:rPr lang="en-US" b="1" dirty="0">
                <a:solidFill>
                  <a:schemeClr val="tx1"/>
                </a:solidFill>
              </a:rPr>
              <a:t>Unmasking</a:t>
            </a:r>
            <a:r>
              <a:rPr lang="en-US" dirty="0">
                <a:solidFill>
                  <a:schemeClr val="tx1"/>
                </a:solidFill>
              </a:rPr>
              <a:t>: from previously undiagnosed condition</a:t>
            </a:r>
          </a:p>
          <a:p>
            <a:pPr lvl="1">
              <a:spcBef>
                <a:spcPts val="600"/>
              </a:spcBef>
            </a:pPr>
            <a:r>
              <a:rPr lang="en-US" dirty="0">
                <a:solidFill>
                  <a:schemeClr val="tx1"/>
                </a:solidFill>
              </a:rPr>
              <a:t>Example: MAC</a:t>
            </a:r>
          </a:p>
          <a:p>
            <a:pPr marL="457200" lvl="1" indent="0">
              <a:spcBef>
                <a:spcPts val="0"/>
              </a:spcBef>
              <a:buNone/>
            </a:pPr>
            <a:endParaRPr lang="en-US" dirty="0">
              <a:solidFill>
                <a:schemeClr val="tx1"/>
              </a:solidFill>
            </a:endParaRPr>
          </a:p>
          <a:p>
            <a:pPr>
              <a:lnSpc>
                <a:spcPct val="130000"/>
              </a:lnSpc>
              <a:spcBef>
                <a:spcPts val="0"/>
              </a:spcBef>
            </a:pPr>
            <a:r>
              <a:rPr lang="en-US" b="1" dirty="0">
                <a:solidFill>
                  <a:schemeClr val="tx1"/>
                </a:solidFill>
              </a:rPr>
              <a:t>Paradoxical worsening</a:t>
            </a:r>
            <a:r>
              <a:rPr lang="en-US" dirty="0">
                <a:solidFill>
                  <a:schemeClr val="tx1"/>
                </a:solidFill>
              </a:rPr>
              <a:t>: exacerbation of known condition on treatment	</a:t>
            </a:r>
          </a:p>
          <a:p>
            <a:pPr lvl="1">
              <a:lnSpc>
                <a:spcPct val="130000"/>
              </a:lnSpc>
              <a:spcBef>
                <a:spcPts val="0"/>
              </a:spcBef>
            </a:pPr>
            <a:r>
              <a:rPr lang="en-US" dirty="0">
                <a:solidFill>
                  <a:schemeClr val="tx1"/>
                </a:solidFill>
              </a:rPr>
              <a:t>Need to rule out suboptimal treatment of condition</a:t>
            </a:r>
          </a:p>
          <a:p>
            <a:pPr marL="0" indent="0">
              <a:buNone/>
            </a:pPr>
            <a:endParaRPr lang="en-US" dirty="0"/>
          </a:p>
        </p:txBody>
      </p:sp>
      <p:pic>
        <p:nvPicPr>
          <p:cNvPr id="2" name="Picture 1"/>
          <p:cNvPicPr>
            <a:picLocks noChangeAspect="1"/>
          </p:cNvPicPr>
          <p:nvPr/>
        </p:nvPicPr>
        <p:blipFill rotWithShape="1">
          <a:blip r:embed="rId3"/>
          <a:srcRect l="5603" t="10919" r="5603" b="15804"/>
          <a:stretch/>
        </p:blipFill>
        <p:spPr>
          <a:xfrm>
            <a:off x="4572000" y="1864611"/>
            <a:ext cx="4374292" cy="2954524"/>
          </a:xfrm>
          <a:prstGeom prst="rect">
            <a:avLst/>
          </a:prstGeom>
        </p:spPr>
      </p:pic>
      <p:sp>
        <p:nvSpPr>
          <p:cNvPr id="3" name="TextBox 2"/>
          <p:cNvSpPr txBox="1"/>
          <p:nvPr/>
        </p:nvSpPr>
        <p:spPr>
          <a:xfrm>
            <a:off x="2001197" y="6522583"/>
            <a:ext cx="5313405" cy="307777"/>
          </a:xfrm>
          <a:prstGeom prst="rect">
            <a:avLst/>
          </a:prstGeom>
          <a:noFill/>
        </p:spPr>
        <p:txBody>
          <a:bodyPr wrap="square" rtlCol="0">
            <a:spAutoFit/>
          </a:bodyPr>
          <a:lstStyle/>
          <a:p>
            <a:pPr algn="ctr"/>
            <a:r>
              <a:rPr lang="en-US" sz="1400" dirty="0">
                <a:solidFill>
                  <a:schemeClr val="bg1"/>
                </a:solidFill>
              </a:rPr>
              <a:t>Image: Graeme </a:t>
            </a:r>
            <a:r>
              <a:rPr lang="en-US" sz="1400" dirty="0" err="1">
                <a:solidFill>
                  <a:schemeClr val="bg1"/>
                </a:solidFill>
              </a:rPr>
              <a:t>Meintjes</a:t>
            </a:r>
            <a:r>
              <a:rPr lang="en-US" sz="1400" dirty="0">
                <a:solidFill>
                  <a:schemeClr val="bg1"/>
                </a:solidFill>
              </a:rPr>
              <a:t> University of Cape Town</a:t>
            </a:r>
          </a:p>
        </p:txBody>
      </p:sp>
    </p:spTree>
    <p:extLst>
      <p:ext uri="{BB962C8B-B14F-4D97-AF65-F5344CB8AC3E}">
        <p14:creationId xmlns:p14="http://schemas.microsoft.com/office/powerpoint/2010/main" val="186025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0690" t="8327" r="19499" b="6364"/>
          <a:stretch/>
        </p:blipFill>
        <p:spPr>
          <a:xfrm>
            <a:off x="543341" y="130771"/>
            <a:ext cx="8394010" cy="6242372"/>
          </a:xfrm>
          <a:prstGeom prst="rect">
            <a:avLst/>
          </a:prstGeom>
        </p:spPr>
      </p:pic>
      <p:sp>
        <p:nvSpPr>
          <p:cNvPr id="2" name="Text Placeholder 1"/>
          <p:cNvSpPr>
            <a:spLocks noGrp="1"/>
          </p:cNvSpPr>
          <p:nvPr>
            <p:ph type="body" sz="quarter" idx="10"/>
          </p:nvPr>
        </p:nvSpPr>
        <p:spPr>
          <a:xfrm>
            <a:off x="1" y="1470991"/>
            <a:ext cx="6520070" cy="2460763"/>
          </a:xfrm>
        </p:spPr>
        <p:txBody>
          <a:bodyPr/>
          <a:lstStyle/>
          <a:p>
            <a:r>
              <a:rPr lang="en-US" dirty="0"/>
              <a:t>IRIS in HIV</a:t>
            </a: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GiAt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xPCvi3w34pN+PDus2upHT7g2135DZ8qUdVP5H2rboAKKKKACiiigAooooAKKKKACiiigAooooAKKKKACiiigAooooAKKKKACiiigAooooAKKKKACiiigAooooAKKKKACiiigAooooAKKKKACiiigAooooAKKKrTXsUUhjZXyPQU0mxN2LNFU/wC0YP7sn5D/ABo/tGD+7J+Q/wAafKw5kXKKp/2jB/dk/If40f2jB/dk/If40crDmRcoqn/aMH92T8h/jR/aMH92T8h/jRysOZFyiqf9owf3ZPyH+NH9owf3ZPyH+NHKw5kXKKp/2jB/dk/If40f2jB/dk/If40crDmRcoqn/aMH92T8h/jR/aMH92T8h/jRysOZFyiqf9owf3ZPyH+NH9owf3ZPyH+NHKw5kXKKp/2jB/dk/If41LbXUdwxVAwwM8ik4sOZE9FFFIYUUUUAFFFFABRRRQAUUUUAFFFFABRRRQAUUUUAFFFFABRRRQAUUUUAFFFFABRRRQAUUUUAFcn8W/8AhLJPAOpWngm0E+uXaC2t3aVI1t952tMSxGdiktgZJIHFdZRSaUlZjTad0eAfDP4Y+Ovhr4+0W+0+DRb7RLmxXTNYj00NAw2Asl3IJXO99xIbbyd3Svf6KKtyb3JSSCiiipGFFFFABRRRQBxeo/EKx03UNStLzTb1zZSSZNsFfMUcau8h3FcYDdBknHFSJ8QNNkuDaRaVq8l4rSB7dYo96BI45SxJfbjZKhHOecYzxWdqWueBzq+pW9zo0ktybiSyldrdQLmQxqZUUsw3fJtyeBWfqN98ONSnGvNYXlxaWys011bW7+QXkgjwsm35i3lpGo7cgHk0JafIHpJ32NzTviVo2qXCQ6Xp2rX3muUt2jijVZysayNt3uDhVdc7sdcDJp0HxM8LTW/nrPcrHtMpLQ42wiHzjMRn/V4+XP8Ae+XrWZd6t8Poo5tPv9HewliZrhrZ7by5Fk2KMKUP3mXaAAeQMUXPib4dWMtxctpke63tJNODR2isZIoz89uoHOAQflIAJBxmm7dAvHfoXZfih4fQMq22oSzJFJNJFEsblIkj8xnJD7cbecAlu2M1LJ8StAifyJob2G65YW8vlI5QRrJvBL7cbXXjO7JxjNU/Dz+Bb+9XSYdAkt79vtEEtrdQHzYl2KH38nCMpABzg9B3rprzwp4duyWuNItmYkfMAVbhQg5HONoAx6AUStpYat1MDU/ibo9rp9zfW1hqN3BEjmOZUVY5ZBAZggJbcCUHUrgd63vC+vNrkl0y2TW8NusKku4Lea8YkZMDj5QyDIJySR2qWXw3oMsLQyaTaNE0nmFDGMFtnl5x/uEr9Ks6LpWn6NYix0u1S1tw7PsTONzHJPPqTRpqLsXaKKKQBRRRQAUUUUAFFFFABRRRQAUUUUAFFFFABRRRQAUUUUAFFFFABRRRQAUUUUAFFFFABRRRQAVjaj/x+P8Ah/KtmsbUf+Px/wAP5VpT3InscN448R6tpXiDTNK0xUxdWs87v/ZU98+Y2jAASF1Kg7zljnoKzp/iWmmRQx61o8sV2IwLlIZAfLm8oybMfw8DoTkZ6d66jVPDVjqOp/2jNeaxDcbNgNtqU0KqvGQFRgBnAJx1Iyay7j4d+HLi5a6uH1ea4YYMsmqTs5GMcktnpWquZ6XKl98RrfT1sTqGjzwm5FsXVLhJWhE7hI8hR7gnp14zVeD4jSzazYWyaL+41OzjnsQblA8jO4C7z0jG3kggnPFak/w98OzzRzzyaxLLEFWN31SdmQDoAS2QB29KjPw38L4mG3VMT/64f2lN+85z83zc88896Oona3mU3+Jmn/b4dOXTbhbqeOV0zKhRfKLiTJyOhQ7R/H1Xo2LNn4+t5dOa/ewK2saKJJnuYosy+UkhUIzZx84Gcn+tTj4e+HRH5Qk1gR/L8v8Aak+Pl+7xu7dvSkb4d+HGlMrPq7SNH5RY6pOSUxjZnd93HbpRrZh1RX8M+Oxr3iuLR4LE26rFdfaPMJLB4vs5XaeOCs/OR1ArNu/iBqMeoC3aGOGERXkjyw6ZcXpUQzeWCViYFRjkk8Z9K3LL4f8Ah+xcPZTazasAQGh1WdCAcZ6N32r+Q9Kli8EaRDL5sN9r8cmGG9NYuA2CcnkP3PJ9TQ+lu349yk11MCHxzrtxpRkisNOF61vZSIiyBwWn3ltoMihyAmQu9c8jNdL4L1y61qzka4jhMsEzwXDIjQlHUA7TGxJBw3ZmHTk1Sf4d+HHtZLV31dreVQskR1Sco4HIBXdgjk/nVrRPBWi6NcW02nyapH9lyIYjqMzRKD1XYW24PpjFO+rI6I6SiiigYUUUUAFXtG/1sn+6Ko1e0b/Wyf7oqJ/CVHc06KKKwNgooooAKKKKACiiigAooooAKKKKACiiigAooooAKKKKACiiigAooooAKKKKACiiigAooooAKKKKACiiigAooooAKKKKACiiigDFvvCnh69jlS40yNvNuWunZXZW80qFLhgQQSABwe1V5fBfhOYmOTR7Zl2BWh3N5ZATYCUztLbeAxGcY5roq828MyyH43+JlLkj7JbDGfRauEeZPyX+SJnNprz0/U6z/hEPDZiijk0uOfyrpLtHndpX85BhXLMSxIHTJNMl8F+F5bq4uZNHhaS5Zml+ZtpZjlmC5wCSMkgAnn1NdBRUXHbSxjab4csLLxNqXiMF5tRv0SJ5HVRsiT7sa7QDjJJ5yeetbNFFAwooooAKKKKACiiigAooooAKKKKACiiigAooooAKKKKACiiigAooooAKKKKACiiigAoozRQAUUUUAFFFFABWNqP/AB+P+H8q2axtR/4/H/D+VaU9yJ7ECqzfdUn6Cja390/lXE+O9Ka98UaVd3Xhu717TobO4jkigeIbJWaIoxEkidlfkZx+NcrN4R8bXlj9juZ72GNXieIwXUe9VH2ghGc5LFA0K5PcZHrWt/dv/W9v+CZ23PXzkHniivMbCw+ImmJBp9lG/wBniiiWJ2nhZceX+98wEbjJv3YIOPu+9TiD4lWstpDHPPeD7Lbs08ssGBMQfPEihRkA4C7ePrTfUR6PR3x3rzW80vx9LaW0c17qM+BYXEwWWBXEq3DGdFwANvlhDg8HsTyKq3Vt8TBaWVnbW86ILeOK4Alt/LYGNxJ6FWBK4wT7UnoOKuz1SggjqMVxWtWnihdC0mzs/t3lrYSR3i2ckPn+fsUR5aQ42Z35wc529s1zn2H4l6foq2unW9ws620ex0ntzmRYI1w+7lhvDc5/pT6sXY9YoryPV9W8fz6lJpuly6l/au68DIkUItUQQt5GCwyG3lMknaTnqK3tQt/HVvfXUMN1qd1p67zaywvbCdpCg2794A8sNnPGfqKT0Q7anfCivM3t/iXLeTR3Sm4gd42HMCxx4liJ2DJLfKH5O0j0JxWz4TXxgl3ep4g+3SwearQSo0Ct98/LtBPybcZOcnsAaFuJ7HZ0UUUwCr2jf62T/dFUavaN/rZP90VE/hKjuadFFFYGwUUUUAFFFFABRRRQAUUUUAFFFFABRRRQAUUUUAFFFFABRRRQAUUUUAFFFFABRRRQAUUUUAFFFFABRRRQAUUUUAFFFFABRRRQAV5p4Y/5Lj4m/wCvS3/9Br0uvNPDH/JcfE3/AF6W/wD6DW1Lafp+qMqu8fX9Gel0UUViahRRRQAUUUE0AFFRNc26nDTxKfdxQtxbucJPEx9nBoAlooooAKKKKACiiigAooooAKKKKACig0maAFoozRQAUGiqmr3YsrGS427mUYRf7zHgD86BpNuyLYNFY+m6rIHS31JY4pm+66Z8tz6c9D7GtcGkncc4ODsxar315BZxeZM+OyqOWY+gHc1V1HVVgkNtbL59zj7oPyp7se3061nRxsZjcXEhmnP8Z6KPRR2FTKdjWnQctXsaGjahNqDXXmW/keTIFA3ZOMA8+/NaYrG8MDMd7J/fun/TitgGqi9CKqSm0haKQsACTxikRgwBUgg8gg0zMdRRRQAVjaj/AMfj/h/KtmsbUf8Aj8f8P5VpT3InsV6KKK2MgoorhrzXvEFiviaW5ntH/sy5tWtkjgKq0UhwYySSSx9RjntSDsjuaK4b4jeI/EFhfWun+F7OW5uoYTf3qC283dCpwsH+y0hDAN22H1rBl8ba/eG/1LTP7Q/sxdRt4rW5Nvb/AGSOF44mImz+/H32BIHBwMjBprV/16Dtoer0VwtxqGtab4h1+a4169vLHTrSK4gtPstuBK8gkwm5Ywx5C4wc+pNVP+Eg122sLs6hrcMWuWkoii0oWyf6XgLyBjewclsFCAPwNJMR6Lk4xk4orhZPEmuL4D1XWB9nW9tdSngTzkwiRLc7OcdcJ39s1U1H4g6lYw/aLjSrJbeW4uIreTzZCrCEkYY7cBnx8uOPrQ2k7Ds/0PRaK8q8Q/FDUoRd22maXALkW9x5QlLF4ZY4DKN6YBIO0jgYPGCa0m8da200iW+labNEslxEkvnyYcw26TFuFxht2BT6XGot7HodFebf8LNuGknEehndHHMwgZ2Eo8uIuJG4x5bEYBHPzKfarlt4t12Txlpui3Npp9tDJJi4kVnYOGh8xApIGGBBB9aFqyf+D+B3tXtG/wBbJ/uiqNXtG/1sn+6KifwlR3NOiiisDYKKKKACiiigAooooAKKKKACiiigAooooAKKKKACiiigAooooAKKKKACiiigAooooAKKKKACsDxh4t0nwqlu+qGcLcFgnlR7uRjOfzrfryL9pH/j00b/AK6S/wAlrKtNwg5I7cuw8MRiY057P/I3P+FveEP71/8A+A3/ANej/hb3hD+9f/8AgN/9evnuqUurabFNdwyXkay2cYluE5zGhGQ2O4x6V56xlV7H1LyDBrdv7/8AgH0j/wALe8If3r//AMBv/r0f8Le8If3r/wD8Bv8A69fPHnQ7ivnR7hjK7hkZ6cUqyRscLIjHnowPTrR9cqh/YGD7v7/+AfQ3/C3vCH96/wD/AAG/+vR/wt7wh/ev/wDwG/8Ar183JqunvIEW4+8SqsUYIxHUBiNpPB6GrNtNFc28dxA4eKRQyMO4Pej63VEshwTdk3959O+GPiBoPiPUGsdNN0ZljMh8yHaMD3zXWDkV89/Ab/kcpv8Ar0f+Yr6DX7oruw9R1IczPnM1wsMLiPZ09rIWvNPDH/JcfE3/AF6W/wD6DXpdeaeGP+S4+Jv+vS3/APQa7aW0/T9UeRV3j6/oz0uiiisTUKhu7mC1hM1xKscY7se/pSX1zHaWz3ExIRR0HU+gHvWBuluZxdXnMn/LOPOREPQe/qauEOYaRdl1C7uM/Z0FtH2eQZcj2XoPx/Kq726SndcSSzn/AKaOcf8AfI4/SlD0b62UEirCrb2y/dt4R/wAUj29s33reA/8AFG+k307AEcPk/8AHtNNB7I+V/75ORVmLU7i3wLyMTR95Yhgj3K/4flVbfS76TgmFjct54riFZoZFkjYZVlOQakrmVlksZjdWyllPM0I6OPUf7X866K2mjuIEmhYNG6hlI7isJwcSWiSiiipEFFFFABRRRQAHpWN4rlurawjureaSJYpVMpQA5Q8Hr6ZzWzUV5AlzaywOMrIpU/jSauioNRkmzGh1S8hAE8KXK/34jtbH+6eD+BrRs9Ts7p/LjmAl/55uNrfka5rS5H+y+TNxLAxhce68fyxViWOOVdskauPcdKxVRo9CWFhLbQ6nPFc/rcxudVitlP7q2Akk93P3R+HJ/Kq8M17ajFtdMVH/LOb51+meo/Oo7VHRXeVg80rmSRh0LH+gGB+FOVS6JpYZwldliVUljaORQyMMEHvTVl1COH7LHd4h7SHmVR/dB6fieaM0ZqFI6HTT3QsEccEeyJdozk+pPqT3NSbqizRmlcrlLXhy4ht9FNxcTJEjzSNuc4/iNPm1lpDtsrcuP8AnrL8q/gOp/Ssm1s7e3A8uPJBJBYliPpnpRqJujbFbTAkYgFicFR3I96v2jtZGH1WLk5SGyQ3WvXhspLp5LeNv9JdflQf7CgdT6k5xXXQRpDEsUahUVQqgdgKwNNv0sbRLaDS5VRR181ck9yferI1xv8AoHTf9/E/xq4tLqc1WnUm9I6G1RWN/bh/58Jh/wADT/GqzeKrbzPKjs7q4lzjZBtc/jg8fjVc8e5n7Cp2OirG1H/j8f8AD+Va0EhkiV2RoywyVbqPY1k6j/x+P+H8q2p7nNU2K9FFFbGQVFc28FyqLcQpKqOJFDjIDDofrUtFAHJ6t4vm07xVcaK2mecojtRbOs4UyyzNINrZ4UARnn/EVn3HxMsY7yKx/s25W8mScoDLGyK0O4SAnPbHH97OByDXY3em6beM7Xmn2dy0iCNzLArlkByFORyM849aYNH0cRGIaTp4jIUFPsyYwudoxjtk49Mmpsx6HJXvxCWHQbvU4tNdorWFy0zSRj96sPmlREXDMMeh/TmksPiKvkWw1LSZYbm8up7aySGVXFw8c5i2Ano20Fz2wDXWyaNo8kplk0nT3kMflF2tkJKYxszj7uOMdKjfQdJbUrbUPsaLNbO8kSp8sYkfhpCg4LkcbiM1XYNOW3U0+fxoyaKKBBk+poyaKKADJ9aKKKACr2jf62T/AHRVGr2jf62T/dFRP4So7mnRRRWBsFFFFABRRRQAUUUUAFFFFABRRRQAUUUUAFFFFABRRRQAUUUUAFFFFABRRRQAUUUUAFFFFABXkX7SP/Hpo3/XSX+S167XkX7SP/Hpo3/XSX+S1z4r+Ez08m/32Hz/ACZ4uSAMkgD1NczqWjabrX9ovDqJjmmOPOjX/VYXy2XJ4YHacj/6xra1ex/tC1WHzFQrKsg3LuVsdmXIyKw4vCbxrLsvoQZGDFRajYMSSPgDdwPnx+FeXBpa3sz7ispSfLy3Q648LwzSSltTbEhd4flG5HbkNnPzAEDAxVnw54ftdGe4dLxrhXUKA+B5fd+f9piWP4elY0Phm5UpbW89rdQpKm+4kX54irMxVecr94DHP4VpJ4Ujia2aGeEGCONSjW+Y5WXf8zrnnO/8CAatvS3Mc8IPm5vZ6rz69i3/AGSFtILOXUFaztzvijEYDkLnGWzyBnsATV/SYY7TTrazjmEoiiVQxGCQB1x2rnk8MxTSgwanGZIN0cpWLJUkltoG7AHzcDGQO9XtN8PfYtWS+W7BCrtZRFy/yheSScdM8AVLtrqax5lJNQ8t+mh698Bv+Rym/wCvR/5ivoNelfOXwbuZrTxJdXFvZS3sqWbbYImAZ+R0J4r19fFOvY/5EPWP+/8AB/8AFV6eBi3S0PkOIJJYz5I6PW7P+0dJurHzJIvPjKbo2KsMjsR0NeBaF4U8bXHj26028vbuK2xEtzeqxV54Y/uLuHOTjn6fn63/AMJTr/8A0Iesf+BEH/xVJ/wk2uBt3/CBavn18+D/AOKr0qU50k0ra+h89UhCo03fT1OtjBWNVZskDrTq868W+OvEul6Q13b+Cb+OQOoHnujq2T93CMWyfXBrqfBmsahrmiR3+paHc6LOxwbed1Y49QR2+vNYSpyUeZ/maqom+Uh1+bz9Wjtd37u3XzGHYuemfoM1DvqtcOf7c1Mt181R+G3inbq6oRtFGyWhPvo3VVmnjhhkmkbCRqXY9cADJrOvdX0uS0nhTVoIpjAzYjkUzIu37wTrkDnpTeiGkQR+N/DskOoyw3kkw066S1uFjgdm8x2CqFGPmBJxkZGc+lM1Pxxo+mwX015b6sn2AK10g0+UvCrAlXKgZ2nB59QRXHQ+E/A19CLWz1ycQWkS29+GuC8cwjlWTEhfhTvyTtx981otpPg+K11jQbHWFhg1mFZWt7d1l8sFvL3xtydpOBgkgEHGOaEu/wDX9aiW/l/X/AO90+9W8tEuVguYA/8AyzuIjFIPqp5FWN9ZZ1jSsSsdUscQttlP2lMRt6NzwfrVm3uILiBJ7eaOaJxlJI3DKw9QRwadgXmW99WfDU3k3lxY5+Rh58Q9MnDAfjg/iaz9wqjd6hfWGs2M2n6TNqczJIrQxyKh24BzluOoFTOF4sJaI72iuRHiXxN/0Id//wCBsP8AjS/8JL4m/wChD1D/AMDYf8a5fZvy+9GPtF/SZ1tFcl/wkvib/oQ9Q/8AA2H/ABpP+Em8Tf8AQh3/AP4Gw/40/Zvy+9B7Rf0mdPffaBbSG08sz7fkEmduffFczHrepvKbad4rS6UfNE0PP1BLcj3rE8YeNvGGmaYlzZ+B7lZTKqhJZklEgOflAQ5B9+grpdJEvifw/Dca5ocuk3Tc+S8oaSM+oZelRUoyUea/4m1CvBS5ZRuRNfakw/5CBX/diX+oNRNNfMctqd2f90qP5Cq97bX+kkm6zdWna4RfmUf7Y/qKVJVkQPGwZSMgg5BrkbknZnsU4Upq8Uh0MaxySSbpHeVtzs7ZJOMVLuqPcaTfUXNuUlLgAkkADqTTVniZN6yxlfUMMVh+MrC61TQmtbPy2kE0UrRSMVSZEkVmjY9gwBHp68VzOr+G9UvQJNP0fTNHKzb1jilGSfJdNzbRtHLDGB0zntT6Eyunoj0QyKF3FgF9c8Uu6vMh4Z8ZCxtV/tV5Jizi6WS9ZoyokiaMKpG0YVZBwB171an0nxl9nnSOaZ7hnPmTHVXCyr5u4eWgA8vCcYDL6c9aprzJi21do9C3jJXIz6Uu6uH+H+jeINNv7m88QTpPNLbRwh/OMjHa7kZJ5PDDnmuy3VL0KheSu1Ym3Ubqi3GkLUrl8pHLqFskvkq7Szf884lLt+Q6fjU9vaa3eH93ax2Uf9+4bLf98j/GobaaTTp3u7XywH5mjbhZPfPY+9dTpGoW+p2i3VqxKHIIPUEdRWtOKlucWKqVKfwrTuZlv4Zt2+bULq4vSequdsf/AHyP61s2lrbWsQjtoI4UHQIoFTUVuklsebKcp/EwrG1H/j8f8P5Vs1jaj/x+P+H8q1p7mM9ivRRRWxkFFIxwpOccda8tsvFWoT22qahpuvXN3DZiMJFd2ypJPJ5wViqBAUjIJABJY8HgdUt7Dsep0Vy3iW/uodfht7zULvR9JNn5i3NvGrF59xBRmKMF2rggY+bJ9KreDNU8Q3erPHqiTmBbF5It0Aj80idlRzxwzIFOPfOBRf8Ar0v/AJCen4fidlRXl8XjDxddavbJaxWebiKCN7drGbZZyPPsbzDkF2VeeCo9h1q1J491eOGCJ9NgW6Ek0d6zQSiO22zFEcjqQUw2AcnPBxRfS/nYHu/l+J6NRXDaZ4u1bUPBF7q9nBY3N7DqcljCY4pfJkVbjyvM2k7unzEZ7darP4z8SRale6e2jRSTWwlX/USKpKICsuQzHYxz8oGQP4jQ3Ydn+h6FRXlyeOvE0lq10mkoJI4H3B4JFgLCaNcggnPyu3O4DIOcc4dbeOPEebq7uLVY4Xitfs8T2EgCFmkEjk7+V+VerYGRz6vpcS1v5f8AA/zPT6K830zxt4qvLJb46FAkcbWaywGCUSSmaYxuUOcKFADchuvJHWlm8da5Fb28jWFuxmP78pZzH7AcE+XLuZVduMZVh34xik3YaV1c9Hq9o3+tk/3RWF4evbjUdCsr+7s2s7ieFZJICcmNiORW7o3+tk/3RSqKyaCG6NOiiiuc3CiiigAooooAKKKKACiiigAooooAKKKKACiiigAooooAKKKKACiiigAooooAKKKKACiiigAryL9pH/j00b/rpL/Ja9dryL9pH/j00b/rpL/Ja58V/CZ6eTf77D5/kzxfIzjIz2orG8R6ZeX09tPZSCOSGOZQ3mshUumARj0NVDpOuRXi/Z74GBdhQyTyMygL8ynJw2Tnk88+1eSoq2591KrNSa5SK98N3d3pqWTXUMOxpgrtHuLb2LBweoIz+lSN4VJgwLtFnMkzSSiPmQOchW5yQOOP5VVh0LXjKslxdK+xlaNftch2tsYMQT7kHHtVv+xdWjAaHUJFlBhIZ7mRgMf63g8HPp/KtHJrS5yqCerpv/hjT0HTG01bvP2cfaJzNsgjKInygYAz7VoFlzt3DPpmuasdH1syQrfXx8lceasdzIC52kFs5yMnnGQKjtdG1S3hfz28+6mntn84Ss2woFDk56cKfrnFJxTerNo1JRikodz2v4Df8jnN/wBej/zFfQa9K+fPgP8A8jnN/wBej/zFfQa9K9HB/wAM+Rz/AP3x+iFoNFFdR4g1lDdQD9acKKKAOQ8QR/ZfEDSHhbuMFT/tLwR+VQb66TxBpq6lYGIEJMh3wv8A3WH9K46OaQSPbzp5VzEcSRnsfUeoPrXbQkpRt1NIu5Jqlut9pl3Yu7ItzA8LMBkqGUjP61yNz8PtPmsDafbplJunuDIIl3EtbGDb9MHP1rrvM96N9bezWvmVrp5f8Mcg/gCAy3UkOrzxGdiwxAp25ZWI65PK+x561FZ/DmztoDF/a1w6uzNITCMkm58/g5yPmyO/Fdp5nvRv96ORCtpY5SHwJai50+WbUHmTTmT7OgtkXKqxbDn+M5P3uOnTNdF4d02LRtNNjDK0iefNMCQBjzJGcjA7DdgfSrO+jfTULILa3LO+rfhaL7Trc111S2j8oH/bbk/kAPzrHMk006WdookupPur2Ud2PsK7bRbCPTbBLWP5iOXc9XY9Sfqa568lFcpMmXaKKK4yAqG7laG2klWF5mRSRGn3m9hmpqTFAHJ/8JVNPJ5UNpDbyDqlwx3j/gOB/Omy6nqcvW8EQ9IowM/ic10eoaZY6hHsvLaOX0JHI+h6iufvPDV5bkvpt55yf88Lg5/Juv55rGUZ9GejQq4b7UbfiUpN8wxPPcTA9RJKSPy6URIkUYjjRUReAqjAFVjNLDdC0vLaW3uCpba3IIHcEcYqXdXO2+p60IxavHYm3H1rh/F2keI9S1uNoGmktUvbSeArdCOGJI2zIHj6uxIyOvYcY57LdRuoUrO43Tujzv8Asbx3dNF/aFxIwgu4ZnVbvAlZZCSy/Nwu0j5flBx0zUmmaT8QJ5LSLVNRmhhEsJvnhu8NLhsu0ZBJRSP4Rt6jgYr0DdRupqdjOWHT6s4LTtI8cWsvltcPxdRNbul0qwxQiTMqyx/xsy7sHB6jkYqC/wBI+IEWl2cdhf3ct6YvMuJZL8FVm3rxgkDbtBwBuHtnmvRN1G6hTtYp0VqedW3h/wAYWlzA0Mk/2VZXN0q3qiaZGkdsRyE5Xqh6jgEd6uLpPjpraSWTU50njjU2kYuxgHz3O2THDkRFFJOQSD1613O+jdQp2t5CdBNNX3Ji3Jx0qC9+0NCRbyiOTI5Izkdxz0p2l2GqagtxNb3NrtjlKeXIhBA7cg/0p8un69D97TUmHrDMD+hxT5ZWvYh16Sk4t6ov6DpWh3kfmSCa7nQ/Ol0+Sh/3emPcV00EUcKCOJFRB0VRgCvP5pLi3lWaS1v7OZPuyiI8fiMgj26V0Hh3xRaX0q2dzNGl4eFxwsn0B5B9q3pzWzVjzMTh5fHGXMvvsdJRSA0tanAFY2o/8fj/AIfyrZrG1H/j8f8AD+VaU9yJ7FeiiitjIKbMiThBMiyhGDrvG7aw6EZ6H3p1NWSNiQrqSDg4YcH0oAcGI6EijJqOWaGLHmzRR56b3Az+dSUALub+8fzqK6ghu7dre6hjuIW+9HKoZT9QeKkopARWlvb2cC29pBFbwp92OJAir9AOBUu5sYycUm5c43DPpnmlpgLubOdx/Ojc394/nSUUAG5vU0u5v7x/OkpKAFq9o3+tk/3RVGr2jf62T/dFRP4So7mnRRRWBsFFFFABRRRQAUUUUAFFFFABRRRQAUUUUAFFFFABRRRQAUUUUAFFFFABRRRQAUUUUAFFFFABXnnxm8N33iSLTobGW3jaBnZ/NJHBxjGAfSvQ6KmcFOLizbD154eoqkN0fOv/AAq7xB/z9ad/323/AMTR/wAKu8Qf8/Wnf9/G/wDia+iqK5/qdI9T+38Z3X3Hzr/wq7xB/wA/Wnf9/G/+Jo/4Vd4g/wCfrTv+/jf/ABNfRVFH1OkP+38Z3X3Hzr/wq7xB/wA/Wnf9/G/+Jo/4Vd4g/wCfrTv+/jf/ABNfRVFH1OkH9v4zuvuPH/hf4N1Tw74ie9vp7V43gaMCJmJySPavX16UuKK3p0401yxPMxWKqYqp7SpuFFFFWc4UUUUAFZWu6Ja6ogZi0Nwn+rmThh7e49q1aKabTugPPL+x1TTDi8tmli7TwAsuPcdRVWK6ik/1civ6gHkV6aRms6+0PSb1t1xp8Dv/AHtuG/MV1QxTXxItTOH8yjzPrXUyeD9Hb7v2qP8A3Z2oj8IaOp+ZbmT2edq1+tQ7D50clJdQxnEkiqewzyfwq5p+m6pqZH2e3a1hJ5nnXBx/sr1P412Vjo2l2J3WtjBG394IN351fxWU8U38KE5mdomj2mlQlYAzyPzJK5yzn3P9K0aKK5W29WQFFFFIAooooAazbQSSABzk1zOr+JQ+6DSmVz0a4Iyo/wB0fxH9K6aSNZEZHUMrDBB7isl/C+gt/wAwyBf90Y/lUzUmvdN6EqUZXqK5yA++0jM0kjHLuxyWP1p26uofwlorH5YZk/3Z2H9azdd8L2VrpVzdWtxepJHGWX9+SMj2Nczoy3PYp5lRbUbNGTuo3VWjkzGrZ6gGpdOt7zVrgwaeo2qcSzsPkT2HqfasFduyPRqSjTjzSdkSbqC9W9U8N3umxefZTS30QGZI3wZB7r6/Squg6e+u3GPmSwjP75iCC5/uD+v5Vfs5c1rHOsZRdN1E9vvIYLu3mJWKVWI7DrS3M3lW7ydwOPc9q7a/0TS72BIZrSPCDbGyjayfQjpWJH4Smj1K3P23z7KOQSFZF/eZHIGRwRmtHQktjlp5nTknzKzHQeEVFjEYr+6huSgMm5t6lu/B/pVK40XXLXJ8uC9Qd4m2N/3yeP1ruMUtbulFnmQx1eD3v6nJ+Bjcre6hHNaXECtsceam3nGCB2PQV1YpcUVUY8qsY1qrqzc2txCKja2gZxI0MZcchtoyKloqjIMUUUUAFY2o/wDH4/4fyrZrG1H/AI/H/D+VaU9yJ7FeiiitjIQ9DXmdz4V1eCTU7q202K1a7WCO3ht5FcRzrMG81CqqVTbuJL5bJxnFem0Uutx3OM8X+DZvEXii3vpZrFLWPT2t2aawiuWLl8/KsgIXjuKzYfDHjDT4Tp+k6tPGsB8u1vJ74un2dYQiRmHGA+4ZL475yelXvEOg+IbnxdcXmnXl5b2d0ljHJJDe+WUSOVzMFXqpKsOQPXnNZ39n/EmM3i/aDLzIqsLxR5imT93syfkYJjPC5Oeec0krL7/8/wBfzE9/u/y/T8i1p/h/xXJrFi93f31rpMTq09t/a0kkrusTAsZByULlDszj5T2OKm8Y6X42vPESXGg3otbVfK2N9rYKMbt+6PO1uo6g5x1FYtl4f+IBlNzd3l0Lko8Eci365ji+1q4yMnLeTkZ5ORjPStC70bx7bwznS9WnklY3Cr9qu94Ee9TFjPRtu4buvIyaHrYEuW6+RnR+B/EN54otNS1Bp0jiW0WeU6s7yu0f2kuyEYKA+amACO/SrUWh/EeOeJW1dXRAFjkN0xMaiR87xkCQlCgyysRjqOtKdH+IU9tds2pXVsy2dwbCJb0blnJTyhI2TvHD9SRggGup8Eabf6ZY30OomVpJb+adGefzNyOQRjngdsU7XX4/oNybd/l9y3OWPh3x7brZR2usyy4tIhLJNfSO0VzvJlc5YB1IKgKQQMHAGasJ4f8AGkMK7NYuJGkt2+1K+oOS8n2jcBGT/q/3Xy5XH9a9AopslK39f1qeeLo3jwarDJFePDZh4zGkuotM9uokJdXOQJdykD5g+MYBzybnibQNfm8Xtq2mSTGzlihjuIotQaB5EQtuRSPuE5ByMZxjNdvRStsPuZfhW31S10SGHWJ/OuwzknfvKoWJRS38RC4BbuRmui0b/Wyf7oqjV7Rv9bJ/uilPYcNzTooornNwooooAKKKKACiiigAooooAKKKKACiiigAooooAKKKKACiiigAooooAKKKKACiiigAooooAKKKKACiiigAooooAKKKKACiiigAooooAKKKKACiiigAooooAKKKKACiiigAooooAKKKKACiiigAooooAKp63G0ukXcaglmhYADvxVyihjTs7nn3h7w5ealHHJqAktLQKAYjxJJx3/uj9a7u0tbe0t0t7eJI4kGFVRgCpqKiEFBaG+IxVTESvNhSKqqMKoA9hS0VZzhRRRQAUUUUAFFFFABRRRQAUUUUAFY2o/8AH4/4fyrZrG1H/j8f8P5VpT3InsV6KKK2MgooqidX0oXc1odRtftEDxxzR+aN0bPnYrDsWwcZ60AXqKo6pq2maXs/tG+gtTJnYHblsdcDrxSDWdIJgUanaE3BUQgSg+YWztx65wfyoAv0UUUAFFFGD6UAFFZ+p61pOmSrFqGo29tIy7gjtzt9cenvU9rfWV1NJDa3cE8kSo7rG4YqrjKE47EAketAFmiiigAq9o3+tk/3RVGr2jf62T/dFRP4So7mnRRRWBsFFFFABRRRQAUUUUAFFFFABRRRQAUUUUAFFFFABRRRQAUUUUAFFFFABRRRQAUUUUAFFFFABRRRQAUUUUAFFFFABRRRQAUUUUAFFFFABRRRQAUUUUAFFFFABRRRQAUUUUAFFFFABRRRQAUUUUAFFFFABRRRQAUUUUAFFFFABRRRQAUUUUAFFFFABRRRQAUUUUAFY2o/8fj/AIfyrZrG1H/j8f8AD+VaU9yJ7FeiiitjIRgWUqGKkjGR1FefD4fXGnwa3HY6nNe/2x9lVjdCMPG0bszzOyqu9jnj/wDVj0KigabRiahpN8viBdc0q6tluTaC0kS7RmQoGLBhtIIOWOfUY9BXKf8ACr7dtWtLya4sbmNbhLi6SW0BMrCV5Co5wEy5GDnp3r0aiktGn2C7tY85n+HF8Xtlh19Y4YYRCi/ZwTABKzhoSclDhgpwR91e3Faw8EQR+BJ/DUE1vFJczebcXKw484+d5h3DOSSvy8n9OK7CimtBfa5jzvVvhxcXFzKbDVoLW1eSdo7X7MDHAJCp3Rjna42nkY68EVBbfC64h8SR6i3iSWSyS45tGiPzW2fMMRO7qZvn3Y6YFel0UorltboD1TRg3ek6lFrl7quk3dmj30EcM6XULOF2bsFSpH97lTx37moPBnhUeG7i8ZLw3Ec8FvEoKbSpjD5PXGCX4A6AYrpaKa0AKKKKACr2jf62T/dFUavaN/rZP90VE/hKjuadFFFYGwUUUUAFFFFABRRRQAUUUUAFFFFABRRRQAUUUUAFFFFABRRRQAUUUUAFFFFABRRRQAUUUUAFFFFABRRRQAUUUUAFFFFABRRRQAUUUUAFFFFABRRRQAUUUUAFFFFABRRRQAUUUUAFFFFABRRRQAUUUUAFFFFABRRRQAUUUUAFFFFABRRRQAUUUUAFFFFABRRRQAVjaj/x+P8Ah/Ktmsi/jka7dljcjjkL7VdPciexVop/kzf88pP++TR5M3/PKT/vk1tcyGUU/wAmb/nlJ/3yaPJm/wCeUn/fJouAyin+TN/zyk/75NHkzf8APKT/AL5NFwGUU/yZv+eUn/fJo8mb/nlJ/wB8mi4DKKf5M3/PKT/vk0eTN/zyk/75NFwGUU/yZv8AnlJ/3yaPJm/55Sf98mi4DKKf5M3/ADyk/wC+TR5M3/PKT/vk0XAZV7Rv9bJ/uiqnkzf88pP++TV3SY5Ekk3Iy8DqMVM3oVHc0aKKKwNgooooAKKKKACiiigAooooAKKKKACiiigAooooAKKKKACiiigAooooAKKKKACiiigAooooAKKKKACiiigAooooAKKKKACiiigAooooAKKKKACiiigAooooAKKKKACiiigAooooAKKKKACiiigAooooAKKKKACiiigAooooAKKKKACiiigAooooAKKKKACiiigAooqpPfLDKYzGxI7imk2Juxboqh/aUf8Azyb86P7Sj/55N+dPkkLmRfoqh/aUf/PJvzo/tKP/AJ5N+dHJIOZF+iqH9pR/88m/Oj+0o/8Ank350ckg5kX6Kof2lH/zyb86P7Sj/wCeTfnRySDmRfoqh/aUf/PJvzo/tKP/AJ5N+dHJIOZF+iqH9pR/88m/Oj+0o/8Ank350ckg5kX6Kof2lH/zyb86P7Sj/wCeTfnRySDmRfoqh/aUf/PJvzqe0uluGZVQrgZ5ocWhqSLFFFFSMKKKKACiiigAooooAKKKKACiiigAooooAKKKKACiiigAooooAKKKKACiiigAooooAKKKKACiiigAooooAKKKKACiiigAooooAKKKKACiiigAooooAKKKKACiiigAooooAKKKKACiiigAooooAKKKKACiiigAooooAKKKKACiiigAooooAKKKKACiiigAooooAKxtR/4/H/D+VbNY2o/8fj/h/KtKe5E9jzvx74k8R6frsUegafc3Vnpca3WrCO18zzkYj90rfwsI98nHJIQdzWdB4m8Tz3kdyi6kmnTaybeO8eG3Nl5GRtBwDMCQcBiAM9TimePR4e0/X9Qubrw3os/lLZtK92oTzZLq48rzGfBwqYz05OfSsr7b4T82dT4I8Oj7MSN5l+W9+cL/AKKdn73rz05GPetI76+f6fpt6mclp/Xb/gnZaJNr1nr3iJtQ1LXdWtNOuo4Le1jsYCzq8MblvkjVmwzHvjA5zWZrHxE1Cz1240620VJ1QTKu8ujoyRhx5mRwDnHTH+1XMpqfhV7W/f8A4V9oazWskYWIyrjY0hUlmxtBGM7SQe2PWt9v8PT6rp/2bwz4at7ObJl+2r5UX+od8K5TcPmXjIOaL6eSX6Fac1rHWW3xG1KSbTVbRY/LuX2Ssm4tu83ZhACd4xzlC49cDk2F8e6mQn/EqtWMv+s2u/8AxLv3m3/SuPl454x+XNcdFqnhmISSXfgbSo1llkMIngKLGiRRN5ZZVOXJkOM44Brf8XxeEtCstIu18D6S0d8gkkE4VHgBAONoBLHnGFyfanrp/W5Caf8AXYtz+PtSt0upDa2kxE6RQupk8hx5JclGKqeSO7fQmoLH4h6y1ob2802GGO5a3aJXRwLRHg3nzTwT82VB45FZV5feD7eN5m8F+H9plMYiLN59uPMCb50EZ2JznPXp9QC68NyWxuoPh9orQQwrNOzEgspnEOY/k5HO7nHpSV3t1K00/ryN+08b61qWoaTClhDpfn39vFLazBmuZIni3s6jGNmeN3sec8Ve13WtTt73W1m1ZtLns/8AkGWX2dH+3fJkH5lLPubK4QgjHvXDvrPhSTUjp9j4D0C5kldEt2LlVy11HB+8+TcuPNDdOx+tWIJ/DUIljuvBfh8SwSOHWRtrXGJjHstwE/eEYzzg9PrRfT1v+n9fMLWd/Rfqej+DNR1TUBqh1WEwyQXgjjjKbdi+VGxX3wzNzXQV5R4b8S2Vla6rNovhzT9HmtpIGmht8SG4iMpTYSowH5OBnOTgivULObzo3YyW8m2RkzBJvXg4wT2b1Haq3SItZtE9FFFAwq9o3+tk/wB0VRq9o3+tk/3RUT+EqO5p0UUVgbBRRRQAUUUUAFFFFABRRRQAUUUUAFFFFABRRRQAUUUUAFFFFABRRRQAUUUUAFFFFABRRRQAUUVxXxy8V6j4I+FWu+KdJjtZL2whV4luUZoyS6r8wUgngnoRSbshxi5NJHa0V4p8P/iprWrfEjS/DE2q6BrtrfWcs8s9np9xYSWrIBgbZ3bzQc4+XkYzXtdU1ZJkp3CiiikMKKKKACiiigAooooAKKKKACiiigAooooAKKKKACiiigAooooAKKKZJNFGUEkiIXO1QxxuPoKAH0UUUAFFFFABRRRQAUUUUAFFFFABRRRQAUUUUAFFFFABRRRQAUUUUAFY2o/8fj/h/KtmsbUf+Px/w/lWlPciexlX+labqEsct7YwXEkZUo0i5K7XDr+TKrD3FXMDjgcdOOlLRWxkJgc8Dnrx1oIBHIH5UtFACEA9QD9aCAeozS0UAJgc8Dnrx1owPQUtFACYGeg/KjA44HHSlooAhuLW3uNnnwRy+XIJU3DOHHRvqKlFLRQAUUUUAFXtG/1sn+6Ko1e0b/Wyf7oqJ/CVHc06KKKwNgooooAKKKKACiiigAooooAKKKKACiiigAooooAKKKKACiiigAooooAKKKKACiiigAooooAKxfHPhjS/GXhW+8Na0szWF8gSYQyFHwGDDDduQK2qKTVxptO6OH0f4YaDY6/Ya5eajr+t3um7jYtqmpPOtsWGCyKcAHHGSDXcUUVVybBRVa8vra0A86T5m+6ijLN9AKpNqN5IT5NskK9mmbJP/AR/jTUWyrGtRWIZL9jlr4r7JEo/nmk3XvbUZvxjQ/0p+zYWNyisZLvUIx9+Cf2ZShP4jP8AKp4dWhyq3UbWrE4BflCf94cfnik4MLGlRQCCMjkUVIgooooAKKKKACikY4FZljr1hdKvztAW+6Jl25/HpSuilFtXSNSikDZ+lLTJCoPtlt9r+yecn2jbu8vPzY9afczJBBJNKwWONSzH0ArloYhdRvdXCFZbh/Nzn5k/ugHsQMVMpWNqNL2lzrQcig1h2GqPbEQak4K9EuTwD7N6H36Gm3mpzXmY7EmKDvcY5b/cH9fyo51YPq8+a1i7qOprC/2a3Tzrkj7ueE92Pb6daxpIWk1bTpbiQzTtccseAoCk4UdhU8EccKbYxgZyeckn1J7mkhO7XdPj9DI/5IR/Ws+ZtnUqSpxduzOkopM1n3esWcDNGrGeRRkpFzj6noPxNbN2OCMXJ2SNGisnw/qV1qaS3UlqkFsWxAQxJcdz9K1hSTuOUXF2YUUUUyQoooJwMnpQAUVTm1TTYZTFNqFpHIvVXmUEfgTTf7Z0n/oKWP8A4EL/AI0uZF+zl2L1FUP7Z0j/AKClj/4EL/jR/bOkf9BSx/8AAhf8aOZdw9nPsX6Kof2zpH/QUsf/AAIX/Gj+2dI/6Clj/wCBC/40cy7h7OfYv0VQ/tnSP+gpY/8AgQv+NWba6trlN9tcRTLnG6Nwwz9RQmmJwkt0TUUUUyQooooAKxtR/wCPx/w/lWzWNqP/AB+P+H8q0p7kT2OU8S6lq9j4l8OW1q1oun3949vchkLSn9xNINp6KMxr6k+1ULvxFqkfgrUdSj8trywvmtmlEWUdFlAZ8f7p59CDXYmo7S3t7S3W3tYUhhXO1EGAMnJ/Mkn8a2/r+v66mT1/r1/r5HFXXjW5k8UCz0P+z9WsLqeK1trhZ/3SSeTNLJmRA27AjUYHTdVew8f6rqD24tdDs1WaeC2JlvHGJJVc54jPyjYeepyOK9BVVUYVQB6AUYHoKQjzVfiorPpYGlw/6YbZZYzckSRmY4BGVwwBI5B9enSs6T4sai0unyR6Km1pHW8iil81Y08rcHaQDAVSCW2bjjqBXre1c52jPrigKB0AH4U1uyrq555N8QL+GbWfJ021u4NMR7iSQ3JXfEshTEeE5OBkZ/OtHRfGz6h4sttFaztIluHulC/aibmLyDjMke3gN1HPQiuywPQflVC10XSbXUX1G30+CO7fdumAO75vvYz0z3xSjpa4pa3scDJ4v8SyasLWGG+uIw+qbl061geULb3KRx8SsoPysc4ySccVHF401+XQZZ/7Q0yOUW1s/nsgRFLvIG3MQVR8KAd42q2Qa9RowMEYGD1460W0S/rr/XyG37zf9dDnPh5rU2t6JLPcXBuZIbh4fO2R4cDBBDRExuOfvLx7AgiukpAAoAUAAdAKWmxBRRRQAVe0b/Wyf7oqjV7Rv9bJ/uion8JUdzTooorA2CiiigAooooAKKKKACiiigAooooAKKKKACiiigAooooAKKKKACiiigAooooAKKKKACiiigAooooAKydU1JhM1nZEGYf6yQjKxf4t7fnVjW7w2Ng8qYMrEJED3Y9P8aw7ZfJiCbi7dWY9WY9Sa1pwvqxpE8EaRFmyzyNy8jnLMfc1Luqvuo3VvYosbqN1QbjR83ofyosBPuoJBBBwQeoNQHcv3gR9aTdRYB9vNNpx3W4aW2zl4OpX3T/Ct+2niuIUmhcOjjKkd653dT9HuBZ6n9mPEF2SU9FkAyR+I5+o96zqQ0uhNHR0UUVzkhRWfPrGmwzvBJeRiVPvIMkr9cVGNf00/dllb6QP/hS5l3LVOb2TNNq5NoVtNVvLJgDHI32iMEcYb7w/76z+da7a9Z/wxXbf9sCP54rJ1q4W9vLO5t7edHiYq5faAY2HPf1AP4VnOSa3OrDQqRnqtB8KyWp3Wc7wf7A+ZP8Avk/0xV2DWp4wBeWu4d5IOfzU8/lmqIajdWam0dc6EZ7on1vUoL5IbG0lWRZG3T46qg5wR1GTj9aaGqLK5zjmjdQ5Xdx06ShHlRIxBGGwQexFLuqPdRupXL5STdVbzLmHWIbqGBZQsEiZZ9oBJXr37GpN1G4UXE4XVmLO1xdj/TLksveKP5E/HufxNQWluNWuTaRYjsITidlGBIf7i+3qfwqbcKg+y2fa3jHfhcU+bXUl07RtHQ62NY0RUQBVAwAOwp/41xzwWaLuaKNVHc8CqqTWk0hjsbSS8f8A6YoSv4t0/WtPa+RxvB21cjuyaM81yMGhapdf677Pp6H+6TJJ/gP1rd0XSINLVhHLPK7/AHnlcsT/AEFWm30OecIR2lc0qZP/AKl/pT6ZP/qX+lUZHzN8WAP+Fhar/wBdB/IVy2BXU/Fj/koOq/8AXUf+giuWrwqnxs/SsF/u9P0X5BgUYFLSVB0hgUYFFLg+lACYFe9/AEf8Uef+vyT/ANBWvBK97+AP/Inn/r8k/wDQVrrwf8Q8TiD/AHT5o9JFLQKK9U+HCiiigArG1H/j8f8AD+VbNY2o/wDH4/4fyrSnuRPYqNLEsixtLGrt91SwBb6DvRFLFKCYpY5ADglGBwfTiuW8ReDRq2rz3326KJbnyN5e13zReU2R5Mm4eXnHPB6k961vCWh2vh3QLXSbVYiIUw8iRCPzW7uQO5/GtV5mRrUUUUwCiiigAooooAKKKKACiiigAooooAKvaN/rZP8AdFUavaN/rZP90VE/hKjuadFFFYGwUUUUAFFFFABRRRQAUUUUAFFFFABRRRQAUUUUAFFFFABRRRQAUUUUAFFFFABRRRQAUUUUAFFFFAHO+Km3ajYQ/wAK75CPfGB/Oqm73qx4xBjvNPuf4NzRMfTcOP1FUN1dlJe4i1sT7qN3vUIfkV55DN4+U3rKs8UcAV7eEwownZrmUOpZstgRCM8EYz+FaNDFks/HA8TXfiEW8rW12ZbI2IvPmitwpEUoT7gbeNxIbJDAY4pvh3wzr0d9p0Wu28Ulk+nPFcG0mlUmU7Ttn3SnPThk75zgVUsv+E6hv1mkh1CZDJAwhO3y1UNPvwcjk/uupxyPwge7+I95NEZYdTit4p45MLDGrOGhnDo2FXKh/J7cbs5OOI5Ulf8Ar+tRtXafz/X9LHcfDrRjonhuGGaCWG8cubjzJ2lY/O23JZj/AA46V0m73rzE6h8RI9O2w2twb9UCiFraMwLH5Iw4c/M0m/IKk49u9dZ4Xk1xZ9Rt9Ylknjjlj+yTvGiNIhiQvwgA4cuOnbv1rRrVmdPZaHRbqqatPHa2RvJZBGtsyzF2OAoUgn9M1Jv96r3v79YrTAY3EqR4I6gnn9AaVu5Zr/8ACd+Df+hl03/v8KivviF4QtrSW4XXrK4KKWEUUoLv7AetdB9gscf8eVt/36X/AAqtqWmaNNZy295a2iwSKVfKhcg+9cV4dmYWn0Zzei6v4X8eQvfeHdTAvoQBIVUrJH/syKeo/wA5okmuLOcW2pxiCQnEcg/1cv0PY+xrX0uTwvodr9l0pbSCNR9y2jzn/vkcmmX2tWV3E0DabNcRsORKqqv6nP6VhV9m37uh6GFliIJJq6KW6l3Vn2kc0M7gMBa4/dxs5d09t3HFWtwrmueso6E26jdWfq2pWml2L3t47LErKo2oWZmYgKoA5JJIFc/b+PdGY3C3Ud3aPBNLG0bwsXVIyoaRhj5VywoV2J2juX08QXtzeXg0/TIp7SyuxazyyXYiffxuKqVwQNw6sM9qzdN+Ien3SwLJY3QuLgJ5UEA81yWSV+chRwsTHOazf7b8EX1zNfXtjPFL5xeUOJNjCJ9qzyIDsK5AwxBPHtSW+reBLTUUe3014hbtLHHOYJQGeItCVj4+c5ldeP73Ge1LYz66PT/hzbtPHmk3c0kdrBe3ThRIsdvAzybNoJYrgYxnGBkntUesfELSLCW5tkhuJbuENtjceWJNrKGweSMbu4GccVkNN4B89rEaPdrOqO08UdtMHiRRhhJt5CkYGDkNxwaoS6j8PWu3a20SSd83JmJEipAwRZXBGSF3B1PyjmmrbkP2nK0mrnqpbBPNG73rlZvHWgQxGeaW5WLJVJRbOUlYEAqhx8xBI4Faui6xZ6tFO9r5ytbzGGaOaIxujgBsEH2ZT9DU2ZsnF9TV3VV1A3Xlr9mk2Dd+8ITc23vtzxmpNwqC2mub12XT7Ga4CsVZz8iKR2JP+FJXY5Wirydh7XfgawkjOq63bSzkbh9sm5H/AAHoPyrTi8ceC40Cx+ItLRR0AlAFN0bw/dx6ib6++xgMuGhSPcG9CSe49hW8NPsf+fK3/wC/S12w5bao8CvfndpXRi/8J34N/wChk03/AL/Cj/hO/Bv/AEMum/8Af4Vt/YLH/nyt/wDv0tH2Cx/58rf/AL9LV+52f9fIxtLuYn/Cd+Dv+hl03/v8Ky774o+CrfVI9Mk1mLM6gRzr80RYnGzI6H68V1/9n2P/AD5W/wD36Ws288M6DNfjVJtJtZLuNNqSNGDsHXgdB9aadPqmJqfRnz98WP8AkoGqn/poP/QRXLdq6n4sf8lB1X/roP5CvO/EzasQYrH7SsTQPhreNWYy5GAc/dGM8j86+fqK9Ro/TMLPkwsJW6Ix7ax8U2VtYxw77jHnTZmm5ikKPtRufmUkqR1xVmZ/F7Wpa2Qq5cRqJhGWUMpBc4AGFODjHr1pktx4ogDJBazsRISvyBg43Dgk5PTPpUcmr65NfPa2cjvcAy+ZGsCFIgHwpB6/d5571o7t9Dm9ymrXl/Wn/B/4BpQpr9z4dkN2DFevKv7pWVSI1YbgGHQsoP0z2qGezvmnDadbXdrajy98UknLMHB3D5jgBcg880lxN4likuo1WaRY94tXSBCZmDfKJOyrjHIx3qPzvFDXbRvbyNGJ1IYIqqq7+nbPHufw6Ule99DaXL8L5ux1Z61718Af+RPP/X5J/wCgrXzb4am1aSKcatG4ZWGx2QLuGOcAAf1+pr6S+AP/ACJ5/wCvyT/0Fa1witVt5Hn57PnwfNbqj0oUUCivUPigooooAKxtR/4/H/D+VbNY2o/8fj/h/KtKe5E9ivRWTqviHTtLu1t7wXS/NGrSrbs0SGRtqBnAwCWIH41DqvirQ9M8LXPia8upE0y13Cd1iZmQq+xgUAzkNweK1uZWNyisC48YeHoNbh0Zr7N5NbR3SKqHb5ckixoS3QEsy8Zzz0q5/wAJBoP2eS4/tzTPJjcI8n2pNqsexOcA8H8qfS4GnRVL+19J+0i1/tSx88x+YI/tCbimM7sZzjHOfSq2n+JND1D+0DZanbzx6eivdSo4aNFZSwO4cHhST6UAa1Fc+3i/RY4fPuPttrC0LzRST2rosyIpZihI+Y7QWx1I5q9q+u6PpGl/2lqeoW9pbeUZQ0rhSyhdx2g8k47DmkCVzSorIh8TaDJax3LaraW8cjFYzcTLGWIxnAJ9x+dSTeINAhuJbebXNMjmhBMsb3cYZAMZyCeOo/OmBp0VmHxDoAihmOuaYI5mKRP9rTDsDggHPJBpZNd0dWlRdStJZInWOWOOZWZGJ2gMAeOeKANKiqlhqWm34l+w6haXYiOJPJmV9h98HiqL+KfDiy28a61YSPc3AtohFOr5lIJC8HjoaANmr2jf62T/AHRVGr2jf62T/dFRP4So7mnRRRWBsFFFFABRRRQAUUUUAFFFFABRRRQAUUUUAFFFFABRRRQAUUUUAFFFFABRRRQAUUUUAFFFFABRRRQBS1uxXUNOltSdrMMo391h0NcXDNJl4Z12XER2yp6H/A16DWJ4i0JNQIubZlgvUGFkxww/usO4rajV5HZ7FRdjnvMpPMqpNJNaz/Z76FrabOAG+6/up6GneZ716CSaujQsh+KA/wBareZ70u/3o5QLHmUeZVbfTJrmOEAySBQeB6k+g9aOUC4ZBWj4StDeXh1WRCIYwUts/wARP3n/AKD8fWqmkaHdaoyy30b21l/zybh5fr6D9a7WKNIo1jjUKqjAAHAFcleqvhiRJjj0rn9a8Mw31017DcNBctjO4b0bHqp6fhiugorjaT3CE5Qd4s4S7t9S04H7ZZb4h/y2t/mXHuvUfrTILmKdN0MiuPY9K7w8Zz0rivE8mk3kzLYW6m6HDXcZKhfbj7x/SuepTUVe56mFxc6kuVxv6DN1G6q0ZKoqlixAALHqadurC56vIN1KztdSsns72ESwuQSu4qQQcggg5BBAII5FY0ngvwzIytJppkcO7mR7iVncuQW3MWywJAOCSOK299G6hStsS6Se6MWfwZ4YmmE0mlIX3E5ErjqckYDY25529Pap5vC+gSwiF9OQoGmdR5jDa0r75CDngluc9u2K09xo3U+Z7B7JdjLXwtoAS5VrEyG6iaKd5J5HeVWOSGYsST75zUMfgzw1GJNunt+9ZmkJuZSXLIEOSWyflUDHsK2t1Rq93LO0VnZS3XloGk8sjKgnA4PXoaE29BShCK5paGa/hPw67Evp+5dxZYzPIY0YkElU3bVJKjJABNXkXTtKknlVRC17P5spG5t8mwLnvj5UHtxSveRxuI7gPbOf4ZkKH9eKntZxDqdhOSCouFU/Rvl/rTTd7MlxioOUVe2oR3trL9y4iY+m4Z/KpoJprW4+02cnlyHG4dVkHow/r1rr7rS9PuuLiyt5f96MVnSeE9GOfJhktj/0xlZR+WcVt7FrZnnLMKclacS1o2sW9+PKb9zdKMtEx/VT3FaYrlLnwhJkNa6xcxspyhdQxU+oPB/Wuj02O6hs447ydbidRh5FTaG98VrHm+0efWVK96b+RYoooqzEKZP/AKl/pT6ZP/qX+lAHzN8Wf+Sg6r/11H8hXLV3HxP0XWLrx3qc9vpV7NE0gKukDMp4HQgVzf8Awj2v/wDQE1H/AMBn/wAK8SpGXO9D9GwdamsPBOS2XXyMulrT/wCEd1//AKAmo/8AgM/+FH/CO6//ANATUf8AwGf/AAqOSXY6Pb0v5l95l0Vqf8I7r/8A0BNR/wDAZ/8ACj/hHdf/AOgJqP8A4DP/AIUckuwe3pfzL7zLr3v4A/8AInn/AK/JP/QVrxj/AIR3X/8AoCaj/wCAz/4V7b8DrS7sfCvk3lrNbym6kISVCpxtXnBrqwcWqmqPFz6rCWFtFp6o9EFFIKWvUPiwooooAKxtR/4/H/D+VbNY2o/8fj/h/KtKe5E9jlda8NXGpeJLPV2126SG02mKwaCOSAODkv8AMM7z03c47Ypn/CKw3Hhu80nUbgn7deNd3DRD5dxcMFAbthVHvye9dLXN/EDRb7XdP062sYrOUw6nBcSpdLuiMaE7srkbvpWq/r70Z77/ANaGPB8MdFhlgk/tLUHeKYSqzsjEqs0MqJkj7q+QiD/Zz35oT4Z6WlhJZrql35ckiyRjZGFjK7sFVAwp+Y8rtrMT4fWMsmoWceu2TaqwhjTZbqxtdknnNCFJOImV1BT+7jOanm+HUxutOX+3YEvLeR5k/wBG+4pdWIjTOwDj+7wSSMUbpJ7Amy3P8MNHuI5re61bVp7WX5poXuM7pPKMW/PY7T6fpWvpvh/T4p9ZtL3VH1KfVLaNLuNwkZESqyAgIBjIY8+tc9Y/DGaOaH7drEd5BFNHJIj2ij7SqSiQ+dj77HGMtnqfpTLH4erJaTy6Tq+myxXIZFkFkJF2C5eQRg7sbRu2Y7beMdKOgv02/X+vM2NS8OabeiLSdW8Q3F15FuyWkBWNXhEqPCJDtXLHaXUFuOtaHiHwvb6vbxouo3Fm8dlLYtLGiPuikXawIYEA+9cpp3wpuLWWKX+2Yt67FMkdoVkVUuJJgqNu4GJNv/AQfarmnfDVY7vTpL2ewlt7LylktYbIrFdbAfnlUsQ0hzyx96N9/wCv6uDbi/d6Emo/DDTbzTJNO/tnU4reZJkkVSnzCTGe3UY461l33gRI72GPWtet7bRrZppLaNQN+ZJlkO5mXj5vUnrxjitzUfAdxdeAtN8ORaw9veaeV8q/WEkhSGRwFzxmN3XrxkHtWJH8IwultZPq6XHDRQma13BYFZTBERu5CKu3PU5J4px0lp0Kl0V+v67m3/wiOkapd6rqGm63ODftPbX3lLG4IL4eMblO0hgRkc+ucCkt/hxpcE8zx6hfJFLIsnlLsVQVcOCQBgnIxnGcdcnmpPDfg210rXUvYbi1N7FdXlzc+Vb7HkW5YsqMc5wuOM56dq7La2OhpJJWsS9broc14W8IWnh/7cLW+u5Eu0CeWQqpEBu5VVGAfmOSABwOKzdJ+HNnp9/b3y61qM9xBJC6tIEOfKDAA8dwxz+mK7ein1uD1Vgq9o3+tk/3RVGr2jf62T/dFRP4So7mnRRRWBsFFFFABRRRQAUUUUAFFFFABRRRQAUUUUAFFFFABRRRQAUUUUAFFFFABRRRQAUUUUAFFFFABRRRQAUUUUAQXlpbXkJhuoUmjPVXXNc/deD7XJaxvLi2/wBgnen5HpXT0VUZyjsxps4aTwtriH93c2Mw9WDIf600eGvEB72C++9j/Su7orX6zU7j5mcfbeEbx/8Aj81MKP7sEeP1Oa29K8P6XpzeZDb+ZN/z1lO9/wAz0rVoqJVZy3Ym2wooorMQUUUUAc54nsddvpRHZS2ws8fNGzFWc+5HUe1Yn9ieII1wLC1YDoEuMfzFd7ilxWcqUZO7OujjatKPLG1vQ8/bTdcQfNpMh/3JVP8AUVUWR/Olhmhkhliba6PjIOAex969KIrzvxO62/iPUHkYKp8tiT/uAf0rCtTUI3R6eAxlSvUcJ22Iy9Q/aiVeSO3nlgjOJJkTKIfc/wCHStLQtButW2z3m+2sTyE6SSj3/uj9a7e2tbe2tlt4IUjhUYCKMDFKnRcldlYrMoU5ctPVnnXnJ5fmBl2YzuzxirulaNqGq2zXsdx9kix/o6smfM/2m7gelbVx4S0+TUFuEeSO3Lb5LYfcc/0HsK6JFVUCqMADAAq4UNfeOfE5nzRSpaPqedX0N/pp26latGv/AD2j+aM/j2/Guk8BWxXTJb6QfNdyF1/3Bwv6DP410TKrAqygg9QaEVUUKoAA6AVpCkou6OWtjp1qfJJEc9vBcIUnhjlU9nUEVjXPhLR5ZVkjiktyGDYhkKqSDnkdK3qK0aT3OOM5Q+F2AUUUUyQooooAKKKKACkYBhg8ilooAqnT7P8A54j8zR/Z9n/zx/8AHjVqigCr/Z9n/wA8R+Zo/s+z/wCeI/M1aooAq/2fZ/8APEfmaP7Ps/8AniPzNWqKAKv9n2f/ADxH5mpILWCFi0UYUnvU1FABRRRQAUUUUAFY2o/8fj/h/KtmsbUf+Px/w/lWlPciexXrH8WaPNrenQ2sMkQMdwkzRTKTFOqnmNwOSp/p0rYrE8aaXfaxowsrGaCJzOjv5xYK6A8rkA9fcEe1aszRyEnwz1J0vgNVtrdboODHBHKETdDDGAMsTgeUe/8AF2qe68CONXv4rPWLW2hnLzQacAQqRnysqVB+4Shzgfx/XMGnfD3WYbEC61uN76I2n2a4WST9ysU5eQDp95Dt6c9+K1vBPhG+0TXP7RvJrORhpos3lieRpblw4YzPuGATjkDPJ60ef9baBd2uZd58O9ZuL+0uIb/TLFIJ4Zo47aCQCEJN5jIhYk4YfLwVHJ+XHFaGqeEdTHhzQNHto7K/FnqLTXAuQwheMs7YK9W+8Bjnp0rE0DwDrlxpOlprEsFmE8r7fbJcyyG82zByZT03bQVwCQdxycYFWJPh/wCIHF5E2uxGKUybWWR0eVWk3Ir/ACnGwYUfeGAOO1D2t5/l/mKS95/1uTW3w1miR5pry1vbtZICv2iJzGYkXDQNyT5ZODj/AGVznFZOq+B/EFpdRxqtpdQy3FvIlzNKI49PCzl2jgy24KQQMYOcDtxWk3gXxQyWS/8ACQWw8m3WEbdwNuwkZt8fy8sVKg/d+4OxwHS/Dq8YWZ+220rR4kuVleQrPKLnzVY9eifKD/ShKzT8/wCv6/4IN8yafb+v6/4AzUPhzPBZW3kataWpCyrcySR4EksjjbMCQT5gACg8HoARUf8Awri+uhfyw65bT215JvJw7eYwfOS2SexGCXX/AGQOBFe/DnX768lmu9T06SN2SRod0myV0uo5lZgRkfKjryWI3dauxeBNeRdraxbvMdmy8Msvm2oDuzLGvRgwYA5I6d+KSVoopt3Y9Ph/qqNayXOp2V8sCQq1rcwsLebYkq/Mo9PMDDjqvTphNB8DiK7huF122vb63ure585cs6QqHBiBySEO7A7YQZya2PCPhSfQ53Z7tJIZdMhtpkDu2+4VpC8p3f3g6jPX5awtM+G9xZ2ymO5sobuGO3jtpojIPLEcxdj2+8pxj61T0mQlp8vz6fi/uPR5nSIBpWWMMwVSxxkk4AGe5NOry+L4da498txe6hp86LPbT+VvkKvJFP5hY5XIJXcvJY+5r1A0La438Vgq9o3+tk/3RVGr2jf62T/dFRP4So7mnRRRWBsFFFFABRRRQAUUUUAFFFFABRRRQAUUUUAFFFFABRRRQAUUUUAFFFFABRRRQAUUUUAFFFFABRRRQAUUUUAFFFFABRRRQAUUUUAFFFFABRRRQAUUUUAI1Zc2g6fPrI1WaNpJwoVQxyox0OPXmtWik1cqMnHZiAUtFFMkKKKKACiiigAooooAKKKKACiiigAooooAKKKKACiiigAooooAKKKKACiiigAooooAKKKKACsbUf8Aj8f8P5Vs1jaj/wAfj/h/KtKe5E9ivWF4zsdVvrOxXSGVJor6OWQsyrhAGzgkHnJHat2itTNOxxPhzT/GkHhXWbTUbqR9ReJhYTSXAZw5jwCTlgvzdOffA6VVuNG8aQaiVjvtRvNL2IfKTUglwZfKIY+Y3RA+07c49AelegUUNbi7HD+G9D8VWWk+JFvbwtqt+qvbXIuMoJPs6pkD+DDqe2OlV30zx1qWsCW4uLvTtP8AJwYYr9Q/mCBgDlOxkKnr25r0Cim9b+lgjpb5/icBb2PxCBt7eedji786W5F2gHlfZWTy8YJz5xVumOM+1U7DT/iVaWDrJLLdv5E8Sbr5RJ5jRYSRtzEAK/PDep2jpXpdFALp5f53PJ/Efh/4kapbXVl526Ce2nt5Ve+BjkDQFUIGeD5m0n5QRzya9XHAA9qWii+lgCiiigAooooAKvaN/rZP90VRq9o3+tk/3RUT+EqO5p0UUVgbBRRRQAUUUUAFFFFABRRRQAUUUUAFFFFABRRRQAUUUUAFFFFABRRRQAUUUUAFFFFABRRRQAUUUUAFFFFABRRRQAUUUUAFFFFABRRRQAUUUUAFFFFABRRRQAUUUUAFFFFABRRRQAUUUUAFFFFABRRRQAUUUUAFFFFABRRRQAUUUUAFFFFABRRRQAUUUUAFFFFABWNqP/H4/wCH8q2axtR/4/H/AA/lWlPciexXoqjd6xpNnfR2N1qVnBdS48uGSZVdsnAwCe5p2lappurQNcaXf217CrlGkgkDqGHUZHetjIuUUUUAFFFFABRRRQAUUUUAFFFFABRRRQAVe0b/AFsn+6Ko1e0b/Wyf7oqJ/CVHc06KKKwNgooooAKKKKACiiigAooooAKKKKACiiigAooooAKKKKACiiigAooooAKKKKACiiigAooooAKKKKACiiigAooooAKKKKACiiigAooooAKKKKACiiigAooooAKKKKACiiigAooooAKKKKACiiigAooooAKKKKACiiigAooooAKKKKACiiigAooooAKKKKACiiigArG1H/j8f8P5Vs1jaj/x+P8Ah/KtKe5E9jldZ8J2eqXt1cSXt5DFe+T9sgj2bJvKIKZJUsvQfdIzitXQtNg0fRrTS7ZpHhtYxGjPjcQPXAAq7RWqVjIKKKKYBRRRQAUUUUAFFFFABRRRQAUUUUAFXtG/1sn+6Ko1e0b/AFsn+6KifwlR3NOiiisDYKKKKACiiigAooooAKKKKACiiigAooooAKKKKACiiigAooooAKKKKACiiigAooooAKKKKACiiigAooooAKKKKACiiigAooooAKKKKACiiigAooooAKKKKACiiigAooooAKKKKACiiigAooooAKKKKACiiigAooooAKKKKACiiigAooooAKKKKACiiigAooooAKxtR/4/H/D+VbNY2o/8fj/h/KtKe5E9jKutV0u1vorG51G0hupseXDJMqu+emATk0txqmm2+mnUrjULSKxGM3LzKsQycfeJx14+tYnizw9fa1qFpJHcWsNvBcQXAbDiUNE4bBAOyQHGAHHykkjmqdx4Vm1LwVqOiXxt4f7Rv3uDDKA8aI0obyyBwcgEn3Y1qv6/D/g/cZPT+vU66O4t5bl7aOaN541V3jVgWVWztJHYHBx9Km2t6H8q81ufhzqy3t01n4gR7IzQG2tbmPdiGNJB5MjENvAMm5SQfuKD61Tvvhh4gleF7XxhJB5casAQ5HnHKSngjKmI7AOxVTQC8z0vUtQsNNiWbUb23tI2barTSBAT6DPei11HT7ow/Zb62nM0Zki8uUNvQHBYY6gHvWVf6HcR6npWpaTLAJtNtpLVIrrcUZH2ZbcOQw8sc85BIqn4d8K3Gm+IjrU95DJJN57zxRoQivIU4TP8ICd+SST3p9Q6HTPPAlzFavNGs8ys8URYBnVcbiB1IG5c+mRUuD6GvNb34d6lLqcd9HqOnpPCkwW5ZZPOuGeeGVfNPTA8rbxn73HpS6l4E8QXV5PfTeILSMzzyymLDbLcvsw8ZYE7xsIz8vXrSWtrjaXQ9GMsQuFt/MTznUuse75ioIBIHoMj8xT8HOMHPpXFeNfB02ualY6lb31rE1tZm3keYHMy+bFIVLL/AAMI2VvZz9Ki1bwtrCeAdX0mya3lury8SaC2jdkggTfHmNSSDtwrE9PvHApr+vv/AMtQSuzu9rf3T+VG1v7p/KvNr74fazPIXg1i0tomaUrZoreRab9uGhyCQw2k545Y4IpdS+G9xNpaR22oWy6h9rmuJbqRWzIWJ2FhyG256EfQr1pIR6JDLHMjPDIsiqzKxU5AYHBB+hFMtrm3uiRbTxTEKG/dsG4PQ8fQ1543w81dr61um1u3keK4lkZnRz8r3DS4CnI+623jaeOpGAJtJ+HUls+nw3V1Zy6fatHvtERvLlVPM6jpzvBx04odxysr2PRNrf3T+VXdG/1sn+6K8Zs/BPiWx1TS7Zlj1CO2vLKZtTlmw0UUIXfEg3btp2ngjkufqPZtH/1sn0FKfwv+uw1pOxp0UUVzmwUUUUAFFFFABRRRQAUUUUAFFFFABRRRQAUUUUAFFFFABRRRQAUUUUAFFFFABRRRQAUUUUAFFFFAHI6rrniy31CaGz8P289urYjkaZgWHuMVV/4SLxr/ANCva/8Af9v8K7iitVUX8q/H/MzdN/zM4f8A4SLxr/0K9r/3/b/Cj/hIvGv/AEK9r/3/AG/wruKKPar+Vfj/AJh7N/zP+vkcP/wkXjX/AKFe1/7/ALf4Uf8ACReNf+hXtf8Av+3+FdxRR7Vfyr8f8w9m/wCZ/wBfI4f/AISLxr/0K9r/AN/2/wAKP+Ei8a/9Cva/9/2/wruKKPar+Vfj/mHs3/M/6+Rw/wDwkXjX/oV7X/v+3+FH/CReNf8AoV7X/v8At/hXcUUe1X8q/H/MPZv+Z/18jh/+Ei8a/wDQr2v/AH/b/Cj/AISLxr/0K9r/AN/2/wAK7iij2q/lX4/5h7N/zP8Ar5HD/wDCReNf+hXtf+/7f4Uf8JF41/6Fe1/7/t/hXcUUe1X8q/H/ADD2b/mf9fI4f/hIvGv/AEK9r/3/AG/wo/4SLxr/ANCva/8Af9v8K7iij2q/lX4/5h7N/wAz/r5HD/8ACReNf+hXtf8Av+3+FH/CReNf+hXtf+/7f4V3FFHtV/Kvx/zD2b/mf9fI4f8A4SLxr/0K9r/3/b/Cj/hIvGv/AEK9r/3/AG/wruK8p+MV94u0vxl4Qt9E8Y3WmWevasunzW6WNtIIlEMjllaRC24lB1JHPSj2qulyrX1/zE6dk3zPTX+tDe/4SLxr/wBCva/9/wBv8KP+Ei8a/wDQr2v/AH/b/CvPP+FreLbH4iah4OhjstUlGqyWNvPeuIljWKzWYsREnO4549+PSmWPx81ldB/tbUPCtq63Hhk69aQ2dy7sAsyxFJMqOMtuyOgBp+0W6ivx7N9+yZTotPl5nf5d7fmz0b/hIvGv/Qr2v/f9v8KP+Ei8a/8AQr2v/f8Ab/CmfB7xze+NrLUnvtPtreSwuFhE1rcLJFOCobIGSVIzgg/Wu7oc7fZX4/5kqF/tP+vkcP8A8JF41/6Fe1/7/t/hR/wkXjX/AKFe1/7/ALf4V3FFL2q/lX4/5j9m/wCZ/wBfI4f/AISLxr/0K9r/AN/2/wAKP+Ei8a/9Cva/9/2/wruKKPar+Vfj/mHs3/M/6+Rw/wDwkXjX/oV7X/v+3+FH/CReNf8AoV7X/v8At/hXcUUe1X8q/H/MPZv+Z/18jh/+Ei8a/wDQr2v/AH/b/Cj/AISLxr/0K9r/AN/2/wAK7iij2q/lX4/5h7N/zP8Ar5HD/wDCReNf+hXtf+/7f4Uf8JF41/6Fe1/7/t/hXcUUe1X8q/H/ADD2b/mf9fI4f/hIvGv/AEK9r/3/AG/wo/4SLxr/ANCva/8Af9v8K7iij2q/lX4/5h7N/wAz/r5HD/8ACReNf+hXtf8Av+3+FH/CReNf+hXtf+/7f4V3FFHtV/Kvx/zD2b/mf9fI4f8A4SLxr/0K9r/3/b/Cj/hIvGv/AEK9r/3/AG/wruKKPar+Vfj/AJh7N/zP+vkeU+N/EfiwaUjXNh/ZeJQUlt7h95bnAxt5HseK1fhj4h8Xao3la3Yo1vt4uSvluT9AMH9K7y5t4LhQs8SyAHIDDNPjjSNQqKFA7AVbrp0+TlRCotT5uZjqKKK5zcKxtR/4/H/D+VbNY2o/8fj/AIfyrSnuRPYr1geONP1bUdOtY9GlSK4iu0lZmfb8oDdDjrkit+itTNOzucDD4c8XQPHLHrN68ivatiXUZHUgLi4yDwc9h07jFVbfwv44jsIx/b14bwWtmpd9SkdfPCOLliDwQSVI4xxwBXpFFFtGgTsefx6N44vtX09r68ns9PiWBLqOHUiHl2RTh2BTB+Z2hPXJ289KbpmjfEGHVLFrzVFlgi8oO/2ljhF3b1ZcgOWG35ipPuO/oVFPrcXSxwfi/wAP+JdU1syW8rSWy6hZ3NqxvTHFbxxFS6tD0diyswPuBkYrHPg/xrqlvYw69eJOlvcwTTIbxysroG3yDLHAJIwnA9hivVKKSVlb+v60Hza3PMbzwz44k0C408XLSXL2git5F1Hy4Iv3G0o0W0hz5mW3Y7jkYxUuoaF8Rp7q7WLVxEjzMRLHdMm+IyKVVV3ERlUBGQoJPc5r0miqvrcE7JLscHcaH4tju5kjvby6sRLN9kRdWaKSLcylHdyCXAG4bTux6Htd8CweITq+qzateXcmnW8z2+mrOGV5kLbmkdWAJwTsU91Ga6+ipjokJhRRRTAKvaN/rZP90VRq9o3+tk/3RUT+EqO5p0UUVgbBRRRQAUUUUAFFFFABRRRQAUUUUAFFFFABRRRQAUUUUAFFFFABRRRQAUUUUAFFFFABRRRQAUUUUAFFFFABRRRQAUUUUAFFFFABRRRQAUUUUAFFFFABRRRQAUUUUAFRywwytG0sMcjRtujLKCVPqPQ1JRQBX+w2Xnmf7Hb+aWLF/KG7JGM59ccUR2NlHt8uzt02xmIbYgMIf4fp7VYooAhs7W1s4RBZ20NvEDkJEgRc/QVNRRQAUUUUAFFFFABRRRQAUUUUAFFFFABRRRQAUUUUAFFFFABRRRQAUUUUAFY2o/8AH4/4fyrZrG1H/j8f8P5VpT3InsV6KKK2MgooooAKKKKACiiigAooooAKKKKACiiigAq9o3+tk/3RVGr2jf62T/dFRP4So7mnRRRWBsFFFFABRRRQAUUUUAFFFFABRRRQAUUUUAFFFFABRRRQAUUUUAFFFFABRRRQAUUUUAFFFFABRRRQAUUUUAFFFFABRRRQAUUUUAFFFFABRRRQAUUUUAFFFFABRRRQAUUUUAFFFFABRRRQAUUUUAFFFFABRRRQAUUUUAFFFFABRRRQAUUUUAFFFFABRRRQAUUUUAFY2o/8fj/h/KtmoZLWCRyzxgsepzVQlZkyVzEora+x23/PIfmaPsdt/wA8h+ZrT2iI5GYtFbX2O2/55D8zR9jtv+eQ/M0e0QcjMWitr7Hbf88h+Zo+x23/ADyH5mj2iDkZi0VtfY7b/nkPzNH2O2/55D8zR7RByMxaK2vsdt/zyH5mj7Hbf88h+Zo9og5GYtFbX2O2/wCeQ/M0fY7b/nkPzNHtEHIzFora+x23/PIfmaPsdt/zyH5mj2iDkZi1e0b/AFsn+6KufY7b/nkPzNPhgihJMaBSetKU00NQaZJRRRWR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p:cNvSpPr>
            <a:spLocks noChangeAspect="1" noChangeArrowheads="1"/>
          </p:cNvSpPr>
          <p:nvPr/>
        </p:nvSpPr>
        <p:spPr bwMode="auto">
          <a:xfrm>
            <a:off x="2762250" y="347027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C3D80054-7436-4BE9-9571-3759C87B61C6}"/>
              </a:ext>
            </a:extLst>
          </p:cNvPr>
          <p:cNvSpPr txBox="1"/>
          <p:nvPr/>
        </p:nvSpPr>
        <p:spPr>
          <a:xfrm>
            <a:off x="1983179" y="6477918"/>
            <a:ext cx="5351071" cy="307777"/>
          </a:xfrm>
          <a:prstGeom prst="rect">
            <a:avLst/>
          </a:prstGeom>
          <a:noFill/>
        </p:spPr>
        <p:txBody>
          <a:bodyPr wrap="square" rtlCol="0">
            <a:spAutoFit/>
          </a:bodyPr>
          <a:lstStyle/>
          <a:p>
            <a:pPr algn="ctr"/>
            <a:r>
              <a:rPr lang="en-US" sz="1400" dirty="0">
                <a:solidFill>
                  <a:schemeClr val="bg1"/>
                </a:solidFill>
              </a:rPr>
              <a:t>Walker NF et al. HIV/AIDS Research and Palliative Care. 2015;7:49-64.</a:t>
            </a:r>
          </a:p>
        </p:txBody>
      </p:sp>
    </p:spTree>
    <p:extLst>
      <p:ext uri="{BB962C8B-B14F-4D97-AF65-F5344CB8AC3E}">
        <p14:creationId xmlns:p14="http://schemas.microsoft.com/office/powerpoint/2010/main" val="3387086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12329</TotalTime>
  <Words>3658</Words>
  <Application>Microsoft Office PowerPoint</Application>
  <PresentationFormat>On-screen Show (4:3)</PresentationFormat>
  <Paragraphs>245</Paragraphs>
  <Slides>19</Slides>
  <Notes>16</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19</vt:i4>
      </vt:variant>
    </vt:vector>
  </HeadingPairs>
  <TitlesOfParts>
    <vt:vector size="31" baseType="lpstr">
      <vt:lpstr>Arial</vt:lpstr>
      <vt:lpstr>Calibri</vt:lpstr>
      <vt:lpstr>Calibri Light</vt:lpstr>
      <vt:lpstr>Gill Sans MT</vt:lpstr>
      <vt:lpstr>Multipurpose Slides</vt:lpstr>
      <vt:lpstr>Map Slides</vt:lpstr>
      <vt:lpstr>Quote Slides</vt:lpstr>
      <vt:lpstr>Team Slides</vt:lpstr>
      <vt:lpstr>Technology Slides</vt:lpstr>
      <vt:lpstr>Basic Slides</vt:lpstr>
      <vt:lpstr>Closing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Michelle J Iandiorio</cp:lastModifiedBy>
  <cp:revision>372</cp:revision>
  <cp:lastPrinted>2018-04-23T22:53:01Z</cp:lastPrinted>
  <dcterms:created xsi:type="dcterms:W3CDTF">2016-02-17T19:33:40Z</dcterms:created>
  <dcterms:modified xsi:type="dcterms:W3CDTF">2022-04-18T00:43:42Z</dcterms:modified>
</cp:coreProperties>
</file>