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934" r:id="rId5"/>
    <p:sldId id="935" r:id="rId6"/>
    <p:sldId id="256" r:id="rId7"/>
    <p:sldId id="276" r:id="rId8"/>
    <p:sldId id="284" r:id="rId9"/>
    <p:sldId id="268" r:id="rId10"/>
    <p:sldId id="283" r:id="rId11"/>
    <p:sldId id="278" r:id="rId12"/>
    <p:sldId id="280" r:id="rId13"/>
    <p:sldId id="271" r:id="rId14"/>
    <p:sldId id="273" r:id="rId15"/>
    <p:sldId id="263" r:id="rId16"/>
    <p:sldId id="936" r:id="rId17"/>
    <p:sldId id="274" r:id="rId18"/>
    <p:sldId id="270" r:id="rId19"/>
    <p:sldId id="937" r:id="rId20"/>
    <p:sldId id="275" r:id="rId21"/>
    <p:sldId id="938" r:id="rId22"/>
    <p:sldId id="279" r:id="rId23"/>
    <p:sldId id="260" r:id="rId24"/>
    <p:sldId id="939" r:id="rId25"/>
    <p:sldId id="282" r:id="rId26"/>
    <p:sldId id="272" r:id="rId27"/>
    <p:sldId id="269" r:id="rId28"/>
    <p:sldId id="267" r:id="rId29"/>
    <p:sldId id="26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0399" autoAdjust="0"/>
  </p:normalViewPr>
  <p:slideViewPr>
    <p:cSldViewPr snapToGrid="0">
      <p:cViewPr varScale="1">
        <p:scale>
          <a:sx n="86" d="100"/>
          <a:sy n="86" d="100"/>
        </p:scale>
        <p:origin x="72"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dirty="0"/>
              <a:t>Trend in Drug Overdose Death Rate by Drug Type, Idaho 2014-2021*</a:t>
            </a:r>
          </a:p>
        </c:rich>
      </c:tx>
      <c:layout>
        <c:manualLayout>
          <c:xMode val="edge"/>
          <c:yMode val="edge"/>
          <c:x val="0.1587237931909386"/>
          <c:y val="2.624022016471882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2575289636858794"/>
          <c:y val="0.16265367655580554"/>
          <c:w val="0.85219051023358039"/>
          <c:h val="0.5291116699442413"/>
        </c:manualLayout>
      </c:layout>
      <c:lineChart>
        <c:grouping val="standard"/>
        <c:varyColors val="0"/>
        <c:ser>
          <c:idx val="1"/>
          <c:order val="1"/>
          <c:tx>
            <c:strRef>
              <c:f>Sheet1!$C$1</c:f>
              <c:strCache>
                <c:ptCount val="1"/>
                <c:pt idx="0">
                  <c:v>Natural and Semisynthetic Opioids</c:v>
                </c:pt>
              </c:strCache>
            </c:strRef>
          </c:tx>
          <c:spPr>
            <a:ln w="31750" cap="rnd">
              <a:solidFill>
                <a:schemeClr val="accent2"/>
              </a:solidFill>
              <a:round/>
            </a:ln>
            <a:effectLst>
              <a:outerShdw blurRad="38100" dist="25400" dir="5400000" rotWithShape="0">
                <a:srgbClr val="000000">
                  <a:alpha val="45000"/>
                </a:srgbClr>
              </a:outerShdw>
            </a:effectLst>
          </c:spPr>
          <c:marker>
            <c:symbol val="none"/>
          </c:marker>
          <c:cat>
            <c:strRef>
              <c:f>Sheet1!$A$2:$A$9</c:f>
              <c:strCache>
                <c:ptCount val="8"/>
                <c:pt idx="0">
                  <c:v>2014</c:v>
                </c:pt>
                <c:pt idx="1">
                  <c:v>2015</c:v>
                </c:pt>
                <c:pt idx="2">
                  <c:v>2016</c:v>
                </c:pt>
                <c:pt idx="3">
                  <c:v>2017</c:v>
                </c:pt>
                <c:pt idx="4">
                  <c:v>2018</c:v>
                </c:pt>
                <c:pt idx="5">
                  <c:v>2019</c:v>
                </c:pt>
                <c:pt idx="6">
                  <c:v>2020</c:v>
                </c:pt>
                <c:pt idx="7">
                  <c:v>2021*</c:v>
                </c:pt>
              </c:strCache>
            </c:strRef>
          </c:cat>
          <c:val>
            <c:numRef>
              <c:f>Sheet1!$C$2:$C$9</c:f>
              <c:numCache>
                <c:formatCode>General</c:formatCode>
                <c:ptCount val="8"/>
                <c:pt idx="0">
                  <c:v>2.9</c:v>
                </c:pt>
                <c:pt idx="1">
                  <c:v>3.6</c:v>
                </c:pt>
                <c:pt idx="2">
                  <c:v>3.6</c:v>
                </c:pt>
                <c:pt idx="3">
                  <c:v>3.6</c:v>
                </c:pt>
                <c:pt idx="4">
                  <c:v>4</c:v>
                </c:pt>
                <c:pt idx="5">
                  <c:v>4.2</c:v>
                </c:pt>
                <c:pt idx="6">
                  <c:v>4.7</c:v>
                </c:pt>
                <c:pt idx="7">
                  <c:v>4</c:v>
                </c:pt>
              </c:numCache>
            </c:numRef>
          </c:val>
          <c:smooth val="0"/>
          <c:extLst>
            <c:ext xmlns:c16="http://schemas.microsoft.com/office/drawing/2014/chart" uri="{C3380CC4-5D6E-409C-BE32-E72D297353CC}">
              <c16:uniqueId val="{00000000-ECBF-4D19-9279-B968CDB05A73}"/>
            </c:ext>
          </c:extLst>
        </c:ser>
        <c:ser>
          <c:idx val="2"/>
          <c:order val="2"/>
          <c:tx>
            <c:strRef>
              <c:f>Sheet1!$D$1</c:f>
              <c:strCache>
                <c:ptCount val="1"/>
                <c:pt idx="0">
                  <c:v>Heroin</c:v>
                </c:pt>
              </c:strCache>
            </c:strRef>
          </c:tx>
          <c:spPr>
            <a:ln w="31750" cap="rnd">
              <a:solidFill>
                <a:schemeClr val="accent3"/>
              </a:solidFill>
              <a:round/>
            </a:ln>
            <a:effectLst>
              <a:outerShdw blurRad="38100" dist="25400" dir="5400000" rotWithShape="0">
                <a:srgbClr val="000000">
                  <a:alpha val="45000"/>
                </a:srgbClr>
              </a:outerShdw>
            </a:effectLst>
          </c:spPr>
          <c:marker>
            <c:symbol val="none"/>
          </c:marker>
          <c:cat>
            <c:strRef>
              <c:f>Sheet1!$A$2:$A$9</c:f>
              <c:strCache>
                <c:ptCount val="8"/>
                <c:pt idx="0">
                  <c:v>2014</c:v>
                </c:pt>
                <c:pt idx="1">
                  <c:v>2015</c:v>
                </c:pt>
                <c:pt idx="2">
                  <c:v>2016</c:v>
                </c:pt>
                <c:pt idx="3">
                  <c:v>2017</c:v>
                </c:pt>
                <c:pt idx="4">
                  <c:v>2018</c:v>
                </c:pt>
                <c:pt idx="5">
                  <c:v>2019</c:v>
                </c:pt>
                <c:pt idx="6">
                  <c:v>2020</c:v>
                </c:pt>
                <c:pt idx="7">
                  <c:v>2021*</c:v>
                </c:pt>
              </c:strCache>
            </c:strRef>
          </c:cat>
          <c:val>
            <c:numRef>
              <c:f>Sheet1!$D$2:$D$9</c:f>
              <c:numCache>
                <c:formatCode>General</c:formatCode>
                <c:ptCount val="8"/>
                <c:pt idx="0">
                  <c:v>0</c:v>
                </c:pt>
                <c:pt idx="1">
                  <c:v>0</c:v>
                </c:pt>
                <c:pt idx="2">
                  <c:v>1.7</c:v>
                </c:pt>
                <c:pt idx="3">
                  <c:v>1.5</c:v>
                </c:pt>
                <c:pt idx="4">
                  <c:v>2</c:v>
                </c:pt>
                <c:pt idx="5">
                  <c:v>2.2999999999999998</c:v>
                </c:pt>
                <c:pt idx="6">
                  <c:v>2.2999999999999998</c:v>
                </c:pt>
                <c:pt idx="7">
                  <c:v>0.9</c:v>
                </c:pt>
              </c:numCache>
            </c:numRef>
          </c:val>
          <c:smooth val="0"/>
          <c:extLst>
            <c:ext xmlns:c16="http://schemas.microsoft.com/office/drawing/2014/chart" uri="{C3380CC4-5D6E-409C-BE32-E72D297353CC}">
              <c16:uniqueId val="{00000001-ECBF-4D19-9279-B968CDB05A73}"/>
            </c:ext>
          </c:extLst>
        </c:ser>
        <c:ser>
          <c:idx val="4"/>
          <c:order val="4"/>
          <c:tx>
            <c:strRef>
              <c:f>Sheet1!$F$1</c:f>
              <c:strCache>
                <c:ptCount val="1"/>
                <c:pt idx="0">
                  <c:v>Fentanyl</c:v>
                </c:pt>
              </c:strCache>
            </c:strRef>
          </c:tx>
          <c:spPr>
            <a:ln w="31750" cap="rnd">
              <a:solidFill>
                <a:schemeClr val="accent5"/>
              </a:solidFill>
              <a:round/>
            </a:ln>
            <a:effectLst>
              <a:outerShdw blurRad="38100" dist="25400" dir="5400000" rotWithShape="0">
                <a:srgbClr val="000000">
                  <a:alpha val="45000"/>
                </a:srgbClr>
              </a:outerShdw>
            </a:effectLst>
          </c:spPr>
          <c:marker>
            <c:symbol val="none"/>
          </c:marker>
          <c:cat>
            <c:strRef>
              <c:f>Sheet1!$A$2:$A$9</c:f>
              <c:strCache>
                <c:ptCount val="8"/>
                <c:pt idx="0">
                  <c:v>2014</c:v>
                </c:pt>
                <c:pt idx="1">
                  <c:v>2015</c:v>
                </c:pt>
                <c:pt idx="2">
                  <c:v>2016</c:v>
                </c:pt>
                <c:pt idx="3">
                  <c:v>2017</c:v>
                </c:pt>
                <c:pt idx="4">
                  <c:v>2018</c:v>
                </c:pt>
                <c:pt idx="5">
                  <c:v>2019</c:v>
                </c:pt>
                <c:pt idx="6">
                  <c:v>2020</c:v>
                </c:pt>
                <c:pt idx="7">
                  <c:v>2021*</c:v>
                </c:pt>
              </c:strCache>
            </c:strRef>
          </c:cat>
          <c:val>
            <c:numRef>
              <c:f>Sheet1!$F$2:$F$9</c:f>
              <c:numCache>
                <c:formatCode>General</c:formatCode>
                <c:ptCount val="8"/>
                <c:pt idx="0">
                  <c:v>0</c:v>
                </c:pt>
                <c:pt idx="1">
                  <c:v>0</c:v>
                </c:pt>
                <c:pt idx="2">
                  <c:v>0</c:v>
                </c:pt>
                <c:pt idx="3">
                  <c:v>0</c:v>
                </c:pt>
                <c:pt idx="4">
                  <c:v>1.2</c:v>
                </c:pt>
                <c:pt idx="5">
                  <c:v>1.3</c:v>
                </c:pt>
                <c:pt idx="6">
                  <c:v>2.6</c:v>
                </c:pt>
                <c:pt idx="7">
                  <c:v>6.7</c:v>
                </c:pt>
              </c:numCache>
            </c:numRef>
          </c:val>
          <c:smooth val="0"/>
          <c:extLst>
            <c:ext xmlns:c16="http://schemas.microsoft.com/office/drawing/2014/chart" uri="{C3380CC4-5D6E-409C-BE32-E72D297353CC}">
              <c16:uniqueId val="{00000002-ECBF-4D19-9279-B968CDB05A73}"/>
            </c:ext>
          </c:extLst>
        </c:ser>
        <c:ser>
          <c:idx val="5"/>
          <c:order val="5"/>
          <c:tx>
            <c:strRef>
              <c:f>Sheet1!$G$1</c:f>
              <c:strCache>
                <c:ptCount val="1"/>
                <c:pt idx="0">
                  <c:v>Psychostimulants</c:v>
                </c:pt>
              </c:strCache>
            </c:strRef>
          </c:tx>
          <c:spPr>
            <a:ln w="31750" cap="rnd">
              <a:solidFill>
                <a:schemeClr val="accent6"/>
              </a:solidFill>
              <a:round/>
            </a:ln>
            <a:effectLst>
              <a:outerShdw blurRad="38100" dist="25400" dir="5400000" rotWithShape="0">
                <a:srgbClr val="000000">
                  <a:alpha val="45000"/>
                </a:srgbClr>
              </a:outerShdw>
            </a:effectLst>
          </c:spPr>
          <c:marker>
            <c:symbol val="none"/>
          </c:marker>
          <c:cat>
            <c:strRef>
              <c:f>Sheet1!$A$2:$A$9</c:f>
              <c:strCache>
                <c:ptCount val="8"/>
                <c:pt idx="0">
                  <c:v>2014</c:v>
                </c:pt>
                <c:pt idx="1">
                  <c:v>2015</c:v>
                </c:pt>
                <c:pt idx="2">
                  <c:v>2016</c:v>
                </c:pt>
                <c:pt idx="3">
                  <c:v>2017</c:v>
                </c:pt>
                <c:pt idx="4">
                  <c:v>2018</c:v>
                </c:pt>
                <c:pt idx="5">
                  <c:v>2019</c:v>
                </c:pt>
                <c:pt idx="6">
                  <c:v>2020</c:v>
                </c:pt>
                <c:pt idx="7">
                  <c:v>2021*</c:v>
                </c:pt>
              </c:strCache>
            </c:strRef>
          </c:cat>
          <c:val>
            <c:numRef>
              <c:f>Sheet1!$G$2:$G$9</c:f>
              <c:numCache>
                <c:formatCode>General</c:formatCode>
                <c:ptCount val="8"/>
                <c:pt idx="0">
                  <c:v>2</c:v>
                </c:pt>
                <c:pt idx="1">
                  <c:v>2.4</c:v>
                </c:pt>
                <c:pt idx="2">
                  <c:v>3</c:v>
                </c:pt>
                <c:pt idx="3">
                  <c:v>3.1</c:v>
                </c:pt>
                <c:pt idx="4">
                  <c:v>4.0999999999999996</c:v>
                </c:pt>
                <c:pt idx="5">
                  <c:v>5</c:v>
                </c:pt>
                <c:pt idx="6">
                  <c:v>5.6</c:v>
                </c:pt>
                <c:pt idx="7">
                  <c:v>6.5</c:v>
                </c:pt>
              </c:numCache>
            </c:numRef>
          </c:val>
          <c:smooth val="0"/>
          <c:extLst>
            <c:ext xmlns:c16="http://schemas.microsoft.com/office/drawing/2014/chart" uri="{C3380CC4-5D6E-409C-BE32-E72D297353CC}">
              <c16:uniqueId val="{00000003-ECBF-4D19-9279-B968CDB05A73}"/>
            </c:ext>
          </c:extLst>
        </c:ser>
        <c:dLbls>
          <c:showLegendKey val="0"/>
          <c:showVal val="0"/>
          <c:showCatName val="0"/>
          <c:showSerName val="0"/>
          <c:showPercent val="0"/>
          <c:showBubbleSize val="0"/>
        </c:dLbls>
        <c:smooth val="0"/>
        <c:axId val="1050214224"/>
        <c:axId val="1498546320"/>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Any Opioid</c:v>
                      </c:pt>
                    </c:strCache>
                  </c:strRef>
                </c:tx>
                <c:spPr>
                  <a:ln w="31750" cap="rnd">
                    <a:solidFill>
                      <a:schemeClr val="accent1"/>
                    </a:solidFill>
                    <a:round/>
                  </a:ln>
                  <a:effectLst>
                    <a:outerShdw blurRad="38100" dist="25400" dir="5400000" rotWithShape="0">
                      <a:srgbClr val="000000">
                        <a:alpha val="45000"/>
                      </a:srgbClr>
                    </a:outerShdw>
                  </a:effectLst>
                </c:spPr>
                <c:marker>
                  <c:symbol val="none"/>
                </c:marker>
                <c:cat>
                  <c:strRef>
                    <c:extLst>
                      <c:ext uri="{02D57815-91ED-43cb-92C2-25804820EDAC}">
                        <c15:formulaRef>
                          <c15:sqref>Sheet1!$A$2:$A$9</c15:sqref>
                        </c15:formulaRef>
                      </c:ext>
                    </c:extLst>
                    <c:strCache>
                      <c:ptCount val="8"/>
                      <c:pt idx="0">
                        <c:v>2014</c:v>
                      </c:pt>
                      <c:pt idx="1">
                        <c:v>2015</c:v>
                      </c:pt>
                      <c:pt idx="2">
                        <c:v>2016</c:v>
                      </c:pt>
                      <c:pt idx="3">
                        <c:v>2017</c:v>
                      </c:pt>
                      <c:pt idx="4">
                        <c:v>2018</c:v>
                      </c:pt>
                      <c:pt idx="5">
                        <c:v>2019</c:v>
                      </c:pt>
                      <c:pt idx="6">
                        <c:v>2020</c:v>
                      </c:pt>
                      <c:pt idx="7">
                        <c:v>2021*</c:v>
                      </c:pt>
                    </c:strCache>
                  </c:strRef>
                </c:cat>
                <c:val>
                  <c:numRef>
                    <c:extLst>
                      <c:ext uri="{02D57815-91ED-43cb-92C2-25804820EDAC}">
                        <c15:formulaRef>
                          <c15:sqref>Sheet1!$B$2:$B$9</c15:sqref>
                        </c15:formulaRef>
                      </c:ext>
                    </c:extLst>
                    <c:numCache>
                      <c:formatCode>General</c:formatCode>
                      <c:ptCount val="8"/>
                      <c:pt idx="0">
                        <c:v>5.2</c:v>
                      </c:pt>
                      <c:pt idx="1">
                        <c:v>6.2</c:v>
                      </c:pt>
                      <c:pt idx="2">
                        <c:v>7.7</c:v>
                      </c:pt>
                      <c:pt idx="3">
                        <c:v>7.1</c:v>
                      </c:pt>
                      <c:pt idx="4">
                        <c:v>7.4</c:v>
                      </c:pt>
                      <c:pt idx="5">
                        <c:v>7.7</c:v>
                      </c:pt>
                      <c:pt idx="6">
                        <c:v>9.1999999999999993</c:v>
                      </c:pt>
                      <c:pt idx="7">
                        <c:v>10.7</c:v>
                      </c:pt>
                    </c:numCache>
                  </c:numRef>
                </c:val>
                <c:smooth val="0"/>
                <c:extLst>
                  <c:ext xmlns:c16="http://schemas.microsoft.com/office/drawing/2014/chart" uri="{C3380CC4-5D6E-409C-BE32-E72D297353CC}">
                    <c16:uniqueId val="{00000004-ECBF-4D19-9279-B968CDB05A73}"/>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Synthetic Opioids</c:v>
                      </c:pt>
                    </c:strCache>
                  </c:strRef>
                </c:tx>
                <c:spPr>
                  <a:ln w="31750" cap="rnd">
                    <a:solidFill>
                      <a:schemeClr val="accent4"/>
                    </a:solidFill>
                    <a:round/>
                  </a:ln>
                  <a:effectLst>
                    <a:outerShdw blurRad="38100" dist="25400" dir="5400000" rotWithShape="0">
                      <a:srgbClr val="000000">
                        <a:alpha val="45000"/>
                      </a:srgbClr>
                    </a:outerShdw>
                  </a:effectLst>
                </c:spPr>
                <c:marker>
                  <c:symbol val="none"/>
                </c:marker>
                <c:cat>
                  <c:strRef>
                    <c:extLst xmlns:c15="http://schemas.microsoft.com/office/drawing/2012/chart">
                      <c:ext xmlns:c15="http://schemas.microsoft.com/office/drawing/2012/chart" uri="{02D57815-91ED-43cb-92C2-25804820EDAC}">
                        <c15:formulaRef>
                          <c15:sqref>Sheet1!$A$2:$A$9</c15:sqref>
                        </c15:formulaRef>
                      </c:ext>
                    </c:extLst>
                    <c:strCache>
                      <c:ptCount val="8"/>
                      <c:pt idx="0">
                        <c:v>2014</c:v>
                      </c:pt>
                      <c:pt idx="1">
                        <c:v>2015</c:v>
                      </c:pt>
                      <c:pt idx="2">
                        <c:v>2016</c:v>
                      </c:pt>
                      <c:pt idx="3">
                        <c:v>2017</c:v>
                      </c:pt>
                      <c:pt idx="4">
                        <c:v>2018</c:v>
                      </c:pt>
                      <c:pt idx="5">
                        <c:v>2019</c:v>
                      </c:pt>
                      <c:pt idx="6">
                        <c:v>2020</c:v>
                      </c:pt>
                      <c:pt idx="7">
                        <c:v>2021*</c:v>
                      </c:pt>
                    </c:strCache>
                  </c:strRef>
                </c:cat>
                <c:val>
                  <c:numRef>
                    <c:extLst xmlns:c15="http://schemas.microsoft.com/office/drawing/2012/chart">
                      <c:ext xmlns:c15="http://schemas.microsoft.com/office/drawing/2012/chart" uri="{02D57815-91ED-43cb-92C2-25804820EDAC}">
                        <c15:formulaRef>
                          <c15:sqref>Sheet1!$E$2:$E$9</c15:sqref>
                        </c15:formulaRef>
                      </c:ext>
                    </c:extLst>
                    <c:numCache>
                      <c:formatCode>General</c:formatCode>
                      <c:ptCount val="8"/>
                      <c:pt idx="0">
                        <c:v>0</c:v>
                      </c:pt>
                      <c:pt idx="1">
                        <c:v>0</c:v>
                      </c:pt>
                      <c:pt idx="2">
                        <c:v>1.7</c:v>
                      </c:pt>
                      <c:pt idx="3">
                        <c:v>1.6</c:v>
                      </c:pt>
                      <c:pt idx="4">
                        <c:v>1.8</c:v>
                      </c:pt>
                      <c:pt idx="5">
                        <c:v>1.9</c:v>
                      </c:pt>
                      <c:pt idx="6">
                        <c:v>3.4</c:v>
                      </c:pt>
                      <c:pt idx="7">
                        <c:v>7.1</c:v>
                      </c:pt>
                    </c:numCache>
                  </c:numRef>
                </c:val>
                <c:smooth val="0"/>
                <c:extLst xmlns:c15="http://schemas.microsoft.com/office/drawing/2012/chart">
                  <c:ext xmlns:c16="http://schemas.microsoft.com/office/drawing/2014/chart" uri="{C3380CC4-5D6E-409C-BE32-E72D297353CC}">
                    <c16:uniqueId val="{00000005-ECBF-4D19-9279-B968CDB05A73}"/>
                  </c:ext>
                </c:extLst>
              </c15:ser>
            </c15:filteredLineSeries>
          </c:ext>
        </c:extLst>
      </c:lineChart>
      <c:catAx>
        <c:axId val="1050214224"/>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Year of Death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98546320"/>
        <c:crosses val="autoZero"/>
        <c:auto val="1"/>
        <c:lblAlgn val="ctr"/>
        <c:lblOffset val="100"/>
        <c:noMultiLvlLbl val="0"/>
      </c:catAx>
      <c:valAx>
        <c:axId val="149854632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Age-adjusted  death rate (per 100,000)</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50214224"/>
        <c:crosses val="autoZero"/>
        <c:crossBetween val="between"/>
      </c:valAx>
      <c:spPr>
        <a:noFill/>
        <a:ln>
          <a:noFill/>
        </a:ln>
        <a:effectLst/>
      </c:spPr>
    </c:plotArea>
    <c:legend>
      <c:legendPos val="b"/>
      <c:layout>
        <c:manualLayout>
          <c:xMode val="edge"/>
          <c:yMode val="edge"/>
          <c:x val="2.2110274441176393E-3"/>
          <c:y val="0.8417507215876584"/>
          <c:w val="0.95146460043067982"/>
          <c:h val="9.04963824037469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Trend in Drug Overdose</a:t>
            </a:r>
            <a:r>
              <a:rPr lang="en-US" b="1" baseline="0" dirty="0"/>
              <a:t> Death Rates by Type, Washington 2014-2020</a:t>
            </a:r>
            <a:endParaRPr lang="en-US" b="1" dirty="0"/>
          </a:p>
        </c:rich>
      </c:tx>
      <c:layout>
        <c:manualLayout>
          <c:xMode val="edge"/>
          <c:yMode val="edge"/>
          <c:x val="0.12864662037571362"/>
          <c:y val="2.624022016471882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75289636858794"/>
          <c:y val="0.12724689773034581"/>
          <c:w val="0.85219051023358039"/>
          <c:h val="0.54238926340088489"/>
        </c:manualLayout>
      </c:layout>
      <c:lineChart>
        <c:grouping val="standard"/>
        <c:varyColors val="0"/>
        <c:ser>
          <c:idx val="0"/>
          <c:order val="0"/>
          <c:tx>
            <c:strRef>
              <c:f>Sheet1!$B$1</c:f>
              <c:strCache>
                <c:ptCount val="1"/>
                <c:pt idx="0">
                  <c:v>Any Opioid</c:v>
                </c:pt>
              </c:strCache>
            </c:strRef>
          </c:tx>
          <c:spPr>
            <a:ln w="50800" cap="rnd">
              <a:solidFill>
                <a:schemeClr val="accent1"/>
              </a:solidFill>
              <a:round/>
            </a:ln>
            <a:effectLst/>
          </c:spPr>
          <c:marker>
            <c:symbol val="none"/>
          </c:marker>
          <c:cat>
            <c:numRef>
              <c:f>Sheet1!$A$2:$A$8</c:f>
              <c:numCache>
                <c:formatCode>General</c:formatCode>
                <c:ptCount val="7"/>
                <c:pt idx="0">
                  <c:v>2014</c:v>
                </c:pt>
                <c:pt idx="1">
                  <c:v>2015</c:v>
                </c:pt>
                <c:pt idx="2">
                  <c:v>2016</c:v>
                </c:pt>
                <c:pt idx="3">
                  <c:v>2017</c:v>
                </c:pt>
                <c:pt idx="4">
                  <c:v>2018</c:v>
                </c:pt>
                <c:pt idx="5">
                  <c:v>2019</c:v>
                </c:pt>
                <c:pt idx="6">
                  <c:v>2020</c:v>
                </c:pt>
              </c:numCache>
            </c:numRef>
          </c:cat>
          <c:val>
            <c:numRef>
              <c:f>Sheet1!$B$2:$B$8</c:f>
              <c:numCache>
                <c:formatCode>0.0</c:formatCode>
                <c:ptCount val="7"/>
                <c:pt idx="0">
                  <c:v>9.3000000000000007</c:v>
                </c:pt>
                <c:pt idx="1">
                  <c:v>9.5</c:v>
                </c:pt>
                <c:pt idx="2">
                  <c:v>9.4</c:v>
                </c:pt>
                <c:pt idx="3">
                  <c:v>9.9</c:v>
                </c:pt>
                <c:pt idx="4">
                  <c:v>9.8000000000000007</c:v>
                </c:pt>
                <c:pt idx="5">
                  <c:v>10.8</c:v>
                </c:pt>
                <c:pt idx="6">
                  <c:v>15.76</c:v>
                </c:pt>
              </c:numCache>
            </c:numRef>
          </c:val>
          <c:smooth val="0"/>
          <c:extLst>
            <c:ext xmlns:c16="http://schemas.microsoft.com/office/drawing/2014/chart" uri="{C3380CC4-5D6E-409C-BE32-E72D297353CC}">
              <c16:uniqueId val="{00000000-4591-4863-82C0-52D0D7B97C22}"/>
            </c:ext>
          </c:extLst>
        </c:ser>
        <c:ser>
          <c:idx val="1"/>
          <c:order val="1"/>
          <c:tx>
            <c:strRef>
              <c:f>Sheet1!$C$1</c:f>
              <c:strCache>
                <c:ptCount val="1"/>
                <c:pt idx="0">
                  <c:v>Natural and 
Semisynthetic Opioids</c:v>
                </c:pt>
              </c:strCache>
            </c:strRef>
          </c:tx>
          <c:spPr>
            <a:ln w="50800" cap="rnd">
              <a:solidFill>
                <a:schemeClr val="accent2"/>
              </a:solidFill>
              <a:round/>
            </a:ln>
            <a:effectLst/>
          </c:spPr>
          <c:marker>
            <c:symbol val="none"/>
          </c:marker>
          <c:cat>
            <c:numRef>
              <c:f>Sheet1!$A$2:$A$8</c:f>
              <c:numCache>
                <c:formatCode>General</c:formatCode>
                <c:ptCount val="7"/>
                <c:pt idx="0">
                  <c:v>2014</c:v>
                </c:pt>
                <c:pt idx="1">
                  <c:v>2015</c:v>
                </c:pt>
                <c:pt idx="2">
                  <c:v>2016</c:v>
                </c:pt>
                <c:pt idx="3">
                  <c:v>2017</c:v>
                </c:pt>
                <c:pt idx="4">
                  <c:v>2018</c:v>
                </c:pt>
                <c:pt idx="5">
                  <c:v>2019</c:v>
                </c:pt>
                <c:pt idx="6">
                  <c:v>2020</c:v>
                </c:pt>
              </c:numCache>
            </c:numRef>
          </c:cat>
          <c:val>
            <c:numRef>
              <c:f>Sheet1!$C$2:$C$8</c:f>
              <c:numCache>
                <c:formatCode>0.0</c:formatCode>
                <c:ptCount val="7"/>
                <c:pt idx="0">
                  <c:v>3.8</c:v>
                </c:pt>
                <c:pt idx="1">
                  <c:v>3.5</c:v>
                </c:pt>
                <c:pt idx="2">
                  <c:v>3.8</c:v>
                </c:pt>
                <c:pt idx="3">
                  <c:v>3.2</c:v>
                </c:pt>
                <c:pt idx="4">
                  <c:v>2.8</c:v>
                </c:pt>
                <c:pt idx="5">
                  <c:v>2.6</c:v>
                </c:pt>
                <c:pt idx="6">
                  <c:v>2.96</c:v>
                </c:pt>
              </c:numCache>
            </c:numRef>
          </c:val>
          <c:smooth val="0"/>
          <c:extLst>
            <c:ext xmlns:c16="http://schemas.microsoft.com/office/drawing/2014/chart" uri="{C3380CC4-5D6E-409C-BE32-E72D297353CC}">
              <c16:uniqueId val="{00000001-4591-4863-82C0-52D0D7B97C22}"/>
            </c:ext>
          </c:extLst>
        </c:ser>
        <c:ser>
          <c:idx val="2"/>
          <c:order val="2"/>
          <c:tx>
            <c:strRef>
              <c:f>Sheet1!$D$1</c:f>
              <c:strCache>
                <c:ptCount val="1"/>
                <c:pt idx="0">
                  <c:v>Heroin</c:v>
                </c:pt>
              </c:strCache>
            </c:strRef>
          </c:tx>
          <c:spPr>
            <a:ln w="50800" cap="rnd">
              <a:solidFill>
                <a:schemeClr val="accent3"/>
              </a:solidFill>
              <a:round/>
            </a:ln>
            <a:effectLst/>
          </c:spPr>
          <c:marker>
            <c:symbol val="none"/>
          </c:marker>
          <c:cat>
            <c:numRef>
              <c:f>Sheet1!$A$2:$A$8</c:f>
              <c:numCache>
                <c:formatCode>General</c:formatCode>
                <c:ptCount val="7"/>
                <c:pt idx="0">
                  <c:v>2014</c:v>
                </c:pt>
                <c:pt idx="1">
                  <c:v>2015</c:v>
                </c:pt>
                <c:pt idx="2">
                  <c:v>2016</c:v>
                </c:pt>
                <c:pt idx="3">
                  <c:v>2017</c:v>
                </c:pt>
                <c:pt idx="4">
                  <c:v>2018</c:v>
                </c:pt>
                <c:pt idx="5">
                  <c:v>2019</c:v>
                </c:pt>
                <c:pt idx="6">
                  <c:v>2020</c:v>
                </c:pt>
              </c:numCache>
            </c:numRef>
          </c:cat>
          <c:val>
            <c:numRef>
              <c:f>Sheet1!$D$2:$D$8</c:f>
              <c:numCache>
                <c:formatCode>0.0</c:formatCode>
                <c:ptCount val="7"/>
                <c:pt idx="0">
                  <c:v>4.2</c:v>
                </c:pt>
                <c:pt idx="1">
                  <c:v>4.3</c:v>
                </c:pt>
                <c:pt idx="2">
                  <c:v>4</c:v>
                </c:pt>
                <c:pt idx="3">
                  <c:v>4.0999999999999996</c:v>
                </c:pt>
                <c:pt idx="4">
                  <c:v>4.4000000000000004</c:v>
                </c:pt>
                <c:pt idx="5">
                  <c:v>4.5999999999999996</c:v>
                </c:pt>
                <c:pt idx="6">
                  <c:v>4.92</c:v>
                </c:pt>
              </c:numCache>
            </c:numRef>
          </c:val>
          <c:smooth val="0"/>
          <c:extLst>
            <c:ext xmlns:c16="http://schemas.microsoft.com/office/drawing/2014/chart" uri="{C3380CC4-5D6E-409C-BE32-E72D297353CC}">
              <c16:uniqueId val="{00000002-4591-4863-82C0-52D0D7B97C22}"/>
            </c:ext>
          </c:extLst>
        </c:ser>
        <c:ser>
          <c:idx val="3"/>
          <c:order val="3"/>
          <c:tx>
            <c:strRef>
              <c:f>Sheet1!$E$1</c:f>
              <c:strCache>
                <c:ptCount val="1"/>
                <c:pt idx="0">
                  <c:v>Synthetic opioids*</c:v>
                </c:pt>
              </c:strCache>
            </c:strRef>
          </c:tx>
          <c:spPr>
            <a:ln w="50800" cap="rnd">
              <a:solidFill>
                <a:schemeClr val="accent4"/>
              </a:solidFill>
              <a:round/>
            </a:ln>
            <a:effectLst/>
          </c:spPr>
          <c:marker>
            <c:symbol val="none"/>
          </c:marker>
          <c:cat>
            <c:numRef>
              <c:f>Sheet1!$A$2:$A$8</c:f>
              <c:numCache>
                <c:formatCode>General</c:formatCode>
                <c:ptCount val="7"/>
                <c:pt idx="0">
                  <c:v>2014</c:v>
                </c:pt>
                <c:pt idx="1">
                  <c:v>2015</c:v>
                </c:pt>
                <c:pt idx="2">
                  <c:v>2016</c:v>
                </c:pt>
                <c:pt idx="3">
                  <c:v>2017</c:v>
                </c:pt>
                <c:pt idx="4">
                  <c:v>2018</c:v>
                </c:pt>
                <c:pt idx="5">
                  <c:v>2019</c:v>
                </c:pt>
                <c:pt idx="6">
                  <c:v>2020</c:v>
                </c:pt>
              </c:numCache>
            </c:numRef>
          </c:cat>
          <c:val>
            <c:numRef>
              <c:f>Sheet1!$E$2:$E$8</c:f>
              <c:numCache>
                <c:formatCode>0.0</c:formatCode>
                <c:ptCount val="7"/>
                <c:pt idx="0">
                  <c:v>0.8</c:v>
                </c:pt>
                <c:pt idx="1">
                  <c:v>0.9</c:v>
                </c:pt>
                <c:pt idx="2">
                  <c:v>1.2</c:v>
                </c:pt>
                <c:pt idx="3">
                  <c:v>2</c:v>
                </c:pt>
                <c:pt idx="4">
                  <c:v>3</c:v>
                </c:pt>
                <c:pt idx="5">
                  <c:v>4.5</c:v>
                </c:pt>
                <c:pt idx="6">
                  <c:v>9.14</c:v>
                </c:pt>
              </c:numCache>
            </c:numRef>
          </c:val>
          <c:smooth val="0"/>
          <c:extLst>
            <c:ext xmlns:c16="http://schemas.microsoft.com/office/drawing/2014/chart" uri="{C3380CC4-5D6E-409C-BE32-E72D297353CC}">
              <c16:uniqueId val="{00000003-4591-4863-82C0-52D0D7B97C22}"/>
            </c:ext>
          </c:extLst>
        </c:ser>
        <c:ser>
          <c:idx val="4"/>
          <c:order val="4"/>
          <c:tx>
            <c:strRef>
              <c:f>Sheet1!$F$1</c:f>
              <c:strCache>
                <c:ptCount val="1"/>
                <c:pt idx="0">
                  <c:v>Psychostimulants</c:v>
                </c:pt>
              </c:strCache>
            </c:strRef>
          </c:tx>
          <c:spPr>
            <a:ln w="50800" cap="rnd">
              <a:solidFill>
                <a:schemeClr val="accent6">
                  <a:lumMod val="75000"/>
                </a:schemeClr>
              </a:solidFill>
              <a:round/>
            </a:ln>
            <a:effectLst/>
          </c:spPr>
          <c:marker>
            <c:symbol val="none"/>
          </c:marker>
          <c:cat>
            <c:numRef>
              <c:f>Sheet1!$A$2:$A$8</c:f>
              <c:numCache>
                <c:formatCode>General</c:formatCode>
                <c:ptCount val="7"/>
                <c:pt idx="0">
                  <c:v>2014</c:v>
                </c:pt>
                <c:pt idx="1">
                  <c:v>2015</c:v>
                </c:pt>
                <c:pt idx="2">
                  <c:v>2016</c:v>
                </c:pt>
                <c:pt idx="3">
                  <c:v>2017</c:v>
                </c:pt>
                <c:pt idx="4">
                  <c:v>2018</c:v>
                </c:pt>
                <c:pt idx="5">
                  <c:v>2019</c:v>
                </c:pt>
                <c:pt idx="6">
                  <c:v>2020</c:v>
                </c:pt>
              </c:numCache>
            </c:numRef>
          </c:cat>
          <c:val>
            <c:numRef>
              <c:f>Sheet1!$F$2:$F$8</c:f>
              <c:numCache>
                <c:formatCode>0.0</c:formatCode>
                <c:ptCount val="7"/>
                <c:pt idx="0">
                  <c:v>3.2</c:v>
                </c:pt>
                <c:pt idx="1">
                  <c:v>4.3</c:v>
                </c:pt>
                <c:pt idx="2">
                  <c:v>4.4000000000000004</c:v>
                </c:pt>
                <c:pt idx="3">
                  <c:v>5.3</c:v>
                </c:pt>
                <c:pt idx="4">
                  <c:v>6.3</c:v>
                </c:pt>
                <c:pt idx="5">
                  <c:v>7</c:v>
                </c:pt>
                <c:pt idx="6">
                  <c:v>9.41</c:v>
                </c:pt>
              </c:numCache>
            </c:numRef>
          </c:val>
          <c:smooth val="0"/>
          <c:extLst>
            <c:ext xmlns:c16="http://schemas.microsoft.com/office/drawing/2014/chart" uri="{C3380CC4-5D6E-409C-BE32-E72D297353CC}">
              <c16:uniqueId val="{00000004-4591-4863-82C0-52D0D7B97C22}"/>
            </c:ext>
          </c:extLst>
        </c:ser>
        <c:dLbls>
          <c:showLegendKey val="0"/>
          <c:showVal val="0"/>
          <c:showCatName val="0"/>
          <c:showSerName val="0"/>
          <c:showPercent val="0"/>
          <c:showBubbleSize val="0"/>
        </c:dLbls>
        <c:smooth val="0"/>
        <c:axId val="1050214224"/>
        <c:axId val="1498546320"/>
      </c:lineChart>
      <c:catAx>
        <c:axId val="10502142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Year of Death</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498546320"/>
        <c:crosses val="autoZero"/>
        <c:auto val="1"/>
        <c:lblAlgn val="ctr"/>
        <c:lblOffset val="100"/>
        <c:noMultiLvlLbl val="0"/>
      </c:catAx>
      <c:valAx>
        <c:axId val="1498546320"/>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Age-Adjusted</a:t>
                </a:r>
                <a:r>
                  <a:rPr lang="en-US" baseline="0" dirty="0"/>
                  <a:t> d</a:t>
                </a:r>
                <a:r>
                  <a:rPr lang="en-US" dirty="0"/>
                  <a:t>eath</a:t>
                </a:r>
                <a:r>
                  <a:rPr lang="en-US" baseline="0" dirty="0"/>
                  <a:t> rate (per 100,000)</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50214224"/>
        <c:crosses val="autoZero"/>
        <c:crossBetween val="between"/>
      </c:valAx>
      <c:spPr>
        <a:noFill/>
        <a:ln>
          <a:noFill/>
        </a:ln>
        <a:effectLst/>
      </c:spPr>
    </c:plotArea>
    <c:legend>
      <c:legendPos val="b"/>
      <c:layout>
        <c:manualLayout>
          <c:xMode val="edge"/>
          <c:yMode val="edge"/>
          <c:x val="4.1759214032363642E-2"/>
          <c:y val="0.77570576460387686"/>
          <c:w val="0.82632015602161468"/>
          <c:h val="0.1993239617049867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0.7674</cdr:x>
      <cdr:y>0.56016</cdr:y>
    </cdr:from>
    <cdr:to>
      <cdr:x>1</cdr:x>
      <cdr:y>0.66019</cdr:y>
    </cdr:to>
    <cdr:sp macro="" textlink="">
      <cdr:nvSpPr>
        <cdr:cNvPr id="2" name="TextBox 10">
          <a:extLst xmlns:a="http://schemas.openxmlformats.org/drawingml/2006/main">
            <a:ext uri="{FF2B5EF4-FFF2-40B4-BE49-F238E27FC236}">
              <a16:creationId xmlns:a16="http://schemas.microsoft.com/office/drawing/2014/main" id="{0D4D94AC-4498-4550-AD2F-028068D76DCA}"/>
            </a:ext>
          </a:extLst>
        </cdr:cNvPr>
        <cdr:cNvSpPr txBox="1"/>
      </cdr:nvSpPr>
      <cdr:spPr>
        <a:xfrm xmlns:a="http://schemas.openxmlformats.org/drawingml/2006/main">
          <a:off x="4860507" y="2930222"/>
          <a:ext cx="1473200"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solidFill>
              <a:effectLst/>
              <a:uLnTx/>
              <a:uFillTx/>
              <a:latin typeface="Century Gothic" panose="020B0502020202020204"/>
              <a:ea typeface="+mn-ea"/>
              <a:cs typeface="+mn-cs"/>
            </a:rPr>
            <a:t>158% Increase 2020-2021</a:t>
          </a: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0.90557</cdr:y>
    </cdr:from>
    <cdr:to>
      <cdr:x>0.94114</cdr:x>
      <cdr:y>0.98775</cdr:y>
    </cdr:to>
    <cdr:sp macro="" textlink="">
      <cdr:nvSpPr>
        <cdr:cNvPr id="2" name="TextBox 1">
          <a:extLst xmlns:a="http://schemas.openxmlformats.org/drawingml/2006/main">
            <a:ext uri="{FF2B5EF4-FFF2-40B4-BE49-F238E27FC236}">
              <a16:creationId xmlns:a16="http://schemas.microsoft.com/office/drawing/2014/main" id="{CBA89C8D-6BC9-4A0E-B159-47336896C3F1}"/>
            </a:ext>
          </a:extLst>
        </cdr:cNvPr>
        <cdr:cNvSpPr txBox="1"/>
      </cdr:nvSpPr>
      <cdr:spPr>
        <a:xfrm xmlns:a="http://schemas.openxmlformats.org/drawingml/2006/main">
          <a:off x="3256215" y="5197113"/>
          <a:ext cx="2872893" cy="4716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 Synthetic opioids, predominately fentanyl and analogs.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A6F72-3CF6-4098-A28F-65FD1BBE123C}" type="datetimeFigureOut">
              <a:rPr lang="en-US" smtClean="0"/>
              <a:t>4/29/2022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7ECAE-FB95-480F-8724-2336AA141B67}" type="slidenum">
              <a:rPr lang="en-US" smtClean="0"/>
              <a:t>‹#›</a:t>
            </a:fld>
            <a:endParaRPr lang="en-US" dirty="0"/>
          </a:p>
        </p:txBody>
      </p:sp>
    </p:spTree>
    <p:extLst>
      <p:ext uri="{BB962C8B-B14F-4D97-AF65-F5344CB8AC3E}">
        <p14:creationId xmlns:p14="http://schemas.microsoft.com/office/powerpoint/2010/main" val="101578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mmwr/volumes/68/wr/mm6810a6.htm#F1_dow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eattletimes.com/seattle-news/homeless/health-officials-investigating-cluster-of-hiv-infections-in-north-seattl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HRSA Office of Regional Operations for inviting the MWAETC to be part of this important program.</a:t>
            </a:r>
          </a:p>
        </p:txBody>
      </p:sp>
    </p:spTree>
    <p:extLst>
      <p:ext uri="{BB962C8B-B14F-4D97-AF65-F5344CB8AC3E}">
        <p14:creationId xmlns:p14="http://schemas.microsoft.com/office/powerpoint/2010/main" val="26060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B7ECAE-FB95-480F-8724-2336AA141B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9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B7ECAE-FB95-480F-8724-2336AA141B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21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7ECAE-FB95-480F-8724-2336AA141B67}" type="slidenum">
              <a:rPr lang="en-US" smtClean="0"/>
              <a:t>12</a:t>
            </a:fld>
            <a:endParaRPr lang="en-US" dirty="0"/>
          </a:p>
        </p:txBody>
      </p:sp>
    </p:spTree>
    <p:extLst>
      <p:ext uri="{BB962C8B-B14F-4D97-AF65-F5344CB8AC3E}">
        <p14:creationId xmlns:p14="http://schemas.microsoft.com/office/powerpoint/2010/main" val="130636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2DDCA7-F1CA-C648-88B6-194D7C1A8E98}" type="slidenum">
              <a:rPr lang="en-US" smtClean="0"/>
              <a:t>13</a:t>
            </a:fld>
            <a:endParaRPr lang="en-US"/>
          </a:p>
        </p:txBody>
      </p:sp>
    </p:spTree>
    <p:extLst>
      <p:ext uri="{BB962C8B-B14F-4D97-AF65-F5344CB8AC3E}">
        <p14:creationId xmlns:p14="http://schemas.microsoft.com/office/powerpoint/2010/main" val="3431577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 in opioid prescribing, resultant addiction into misuse and opioid use disorder, and overdose deaths over the last twelve to fifteen years has not gone unnoticed by public health and public policy agencies. This opioid crisis has resulted in utilization of some older models of care from disciplines as varied as chemical dependency to public health prevention models to newer concepts coming out of behavioral health and peer services. </a:t>
            </a:r>
          </a:p>
          <a:p>
            <a:endParaRPr lang="en-US" dirty="0"/>
          </a:p>
          <a:p>
            <a:r>
              <a:rPr lang="en-US" dirty="0"/>
              <a:t>Syringe services fits into this varied set of models as a Harm Reduction Model. That will be the focus of this presentation. This is not to say that the other models of care aren’t useful or aren’t part of the crisis response infrastructure here in the Tri-Cities, just that where syringe services and exchange programs fit in, is as a harm reduction program.</a:t>
            </a:r>
          </a:p>
        </p:txBody>
      </p:sp>
      <p:sp>
        <p:nvSpPr>
          <p:cNvPr id="4" name="Slide Number Placeholder 3"/>
          <p:cNvSpPr>
            <a:spLocks noGrp="1"/>
          </p:cNvSpPr>
          <p:nvPr>
            <p:ph type="sldNum" sz="quarter" idx="5"/>
          </p:nvPr>
        </p:nvSpPr>
        <p:spPr/>
        <p:txBody>
          <a:bodyPr/>
          <a:lstStyle/>
          <a:p>
            <a:fld id="{142DDCA7-F1CA-C648-88B6-194D7C1A8E98}" type="slidenum">
              <a:rPr lang="en-US" smtClean="0"/>
              <a:t>14</a:t>
            </a:fld>
            <a:endParaRPr lang="en-US"/>
          </a:p>
        </p:txBody>
      </p:sp>
    </p:spTree>
    <p:extLst>
      <p:ext uri="{BB962C8B-B14F-4D97-AF65-F5344CB8AC3E}">
        <p14:creationId xmlns:p14="http://schemas.microsoft.com/office/powerpoint/2010/main" val="2528688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DDCA7-F1CA-C648-88B6-194D7C1A8E98}" type="slidenum">
              <a:rPr lang="en-US" smtClean="0"/>
              <a:t>15</a:t>
            </a:fld>
            <a:endParaRPr lang="en-US"/>
          </a:p>
        </p:txBody>
      </p:sp>
    </p:spTree>
    <p:extLst>
      <p:ext uri="{BB962C8B-B14F-4D97-AF65-F5344CB8AC3E}">
        <p14:creationId xmlns:p14="http://schemas.microsoft.com/office/powerpoint/2010/main" val="2689948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2DDCA7-F1CA-C648-88B6-194D7C1A8E98}" type="slidenum">
              <a:rPr lang="en-US" smtClean="0"/>
              <a:t>16</a:t>
            </a:fld>
            <a:endParaRPr lang="en-US"/>
          </a:p>
        </p:txBody>
      </p:sp>
    </p:spTree>
    <p:extLst>
      <p:ext uri="{BB962C8B-B14F-4D97-AF65-F5344CB8AC3E}">
        <p14:creationId xmlns:p14="http://schemas.microsoft.com/office/powerpoint/2010/main" val="417584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trying to do with our engagement with program participants is build a relationship. The relationship increases trust between our staff and the program participants, which is the foundation for hearing what’s really going on with them so we can make the best referrals and get them into appropriate services. While harm reduction itself seeks only to mitigate the harm that injection drug use brings to them, we are also committed to supporting individuals into recovery from substance use. But we know that if we push the point or make their interactions around recovery or abstinence – in other words, if we repeat the stigmas they already encounter in the rest of their day – we won’t see them return, and then the program becomes another dead end for them instead of a bridge.</a:t>
            </a:r>
          </a:p>
          <a:p>
            <a:endParaRPr lang="en-US" dirty="0"/>
          </a:p>
          <a:p>
            <a:r>
              <a:rPr lang="en-US" dirty="0"/>
              <a:t>I know this point is challenging to make, because I know that this idea of “enabling” is very persistent until people have more experience with how the syringe services program works. What UW’s Dr. Banta-Green has shown is that with ongoing opioid use, the endorphin pathway of the brain – which opioids mimic very closely – makes it extremely difficult for people with OUD to quit cold turkey. And what we know from our surveys with our participants is that the great majority of them (78% in our 2017 study) want to stop using drugs. If we need a trust relationship for that to happen, then that is why we have centered our practices on creating that trust relationship. The reality is that the majority of people injecting drugs are going to keep doing it until they get support and medication for continued recovery. The relapse rate for people with OUD without any MAT is grim.</a:t>
            </a:r>
          </a:p>
          <a:p>
            <a:endParaRPr lang="en-US" dirty="0"/>
          </a:p>
          <a:p>
            <a:r>
              <a:rPr lang="en-US" dirty="0"/>
              <a:t>So what happens when someone comes into the exchange site is that we say hello and we ask them how they are that day. This is their first opportunity to say something honest or vulnerable with us. We produce a unique code by having them answer a few quick questions, and then we ask them a couple of demographic questions and where they live. They show us how many syringes they have and either we watch them count these out if they are rubber banded together in groups of ten, or we look through the clear lids of their sharps containers to estimate how many they have brought in to us. As you can see in the photo, the quart-sized containers we use hold a maximum of 50 needles. We don’t hand count every syringe because we don’t want to increase the likelihood of a needle stick injury to our staff, volunteers, or program participants. Then we write on our transaction log how many syringes we give out to the participant. Because they all have their own code we can track these exchanges over time per participant. If they are a little short on their count, we will round up to the nearest ten. We do this because we know from the evidence base that giving out less than what was brought in encourages needle reuse, which we don’t want to see. And we know that when program participants receive slightly more than they brought in they are more likely to offer clean syringes to their networks.</a:t>
            </a:r>
          </a:p>
          <a:p>
            <a:endParaRPr lang="en-US" dirty="0"/>
          </a:p>
          <a:p>
            <a:r>
              <a:rPr lang="en-US" dirty="0"/>
              <a:t>We then find out what else they need from the program. Anything that is known to transmit disease is offered at the site – so participants tell us if they need bandages, tourniquets, sterile water, and so on. We ask if they need any referrals to services. We ask if they know their HIV or hepatitis C status, and if they don’t, we offer them free antibody testing. We ask if they have naloxone, and then we have an opportunity to talk about how to identify opioid overdose and how to reverse one in progress. We tell people about how the Good Samaritan Law works in the state. At some point during this conversation the participant may offer that they have a health issue, so starting this week we will be able in Kennewick to refer them to wound care right across the street, provided by Ideal Option. When all is said and done we give them a genuine goodbye and tell them to come back again.</a:t>
            </a:r>
          </a:p>
          <a:p>
            <a:endParaRPr lang="en-US" dirty="0"/>
          </a:p>
          <a:p>
            <a:r>
              <a:rPr lang="en-US" dirty="0"/>
              <a:t>These aren’t just nice things to do for people, they are centered on what’s known as the spiral stages of change model to shift behavior. The stages are:</a:t>
            </a:r>
          </a:p>
          <a:p>
            <a:r>
              <a:rPr lang="en-US" sz="1200" b="1" i="0" u="none" strike="noStrike" kern="1200" dirty="0">
                <a:solidFill>
                  <a:schemeClr val="tx1"/>
                </a:solidFill>
                <a:effectLst/>
                <a:latin typeface="+mn-lt"/>
                <a:ea typeface="+mn-ea"/>
                <a:cs typeface="+mn-cs"/>
              </a:rPr>
              <a:t>Precontemplation </a:t>
            </a:r>
            <a:r>
              <a:rPr lang="en-US" sz="1200" b="0" i="0" u="none" strike="noStrike" kern="1200" dirty="0">
                <a:solidFill>
                  <a:schemeClr val="tx1"/>
                </a:solidFill>
                <a:effectLst/>
                <a:latin typeface="+mn-lt"/>
                <a:ea typeface="+mn-ea"/>
                <a:cs typeface="+mn-cs"/>
              </a:rPr>
              <a:t>– not thinking about changing.</a:t>
            </a:r>
          </a:p>
          <a:p>
            <a:r>
              <a:rPr lang="en-US" sz="1200" b="1" i="0" u="none" strike="noStrike" kern="1200" dirty="0">
                <a:solidFill>
                  <a:schemeClr val="tx1"/>
                </a:solidFill>
                <a:effectLst/>
                <a:latin typeface="+mn-lt"/>
                <a:ea typeface="+mn-ea"/>
                <a:cs typeface="+mn-cs"/>
              </a:rPr>
              <a:t>Contemplation </a:t>
            </a:r>
            <a:r>
              <a:rPr lang="en-US" sz="1200" b="0" i="0" u="none" strike="noStrike" kern="1200" dirty="0">
                <a:solidFill>
                  <a:schemeClr val="tx1"/>
                </a:solidFill>
                <a:effectLst/>
                <a:latin typeface="+mn-lt"/>
                <a:ea typeface="+mn-ea"/>
                <a:cs typeface="+mn-cs"/>
              </a:rPr>
              <a:t>– beginning to think change may be a good thing.</a:t>
            </a:r>
          </a:p>
          <a:p>
            <a:r>
              <a:rPr lang="en-US" sz="1200" b="1" i="0" u="none" strike="noStrike" kern="1200" dirty="0">
                <a:solidFill>
                  <a:schemeClr val="tx1"/>
                </a:solidFill>
                <a:effectLst/>
                <a:latin typeface="+mn-lt"/>
                <a:ea typeface="+mn-ea"/>
                <a:cs typeface="+mn-cs"/>
              </a:rPr>
              <a:t>Preparation</a:t>
            </a:r>
            <a:r>
              <a:rPr lang="en-US" sz="1200" b="0" i="0" u="none" strike="noStrike" kern="1200" dirty="0">
                <a:solidFill>
                  <a:schemeClr val="tx1"/>
                </a:solidFill>
                <a:effectLst/>
                <a:latin typeface="+mn-lt"/>
                <a:ea typeface="+mn-ea"/>
                <a:cs typeface="+mn-cs"/>
              </a:rPr>
              <a:t> – making small changes.</a:t>
            </a:r>
          </a:p>
          <a:p>
            <a:r>
              <a:rPr lang="en-US" sz="1200" b="1" i="0" u="none" strike="noStrike" kern="1200" dirty="0">
                <a:solidFill>
                  <a:schemeClr val="tx1"/>
                </a:solidFill>
                <a:effectLst/>
                <a:latin typeface="+mn-lt"/>
                <a:ea typeface="+mn-ea"/>
                <a:cs typeface="+mn-cs"/>
              </a:rPr>
              <a:t>Action</a:t>
            </a:r>
            <a:r>
              <a:rPr lang="en-US" sz="1200" b="0" i="0" u="none" strike="noStrike" kern="1200" dirty="0">
                <a:solidFill>
                  <a:schemeClr val="tx1"/>
                </a:solidFill>
                <a:effectLst/>
                <a:latin typeface="+mn-lt"/>
                <a:ea typeface="+mn-ea"/>
                <a:cs typeface="+mn-cs"/>
              </a:rPr>
              <a:t> – undertaking the new behavior.</a:t>
            </a:r>
          </a:p>
          <a:p>
            <a:r>
              <a:rPr lang="en-US" sz="1200" b="1" i="0" u="none" strike="noStrike" kern="1200" dirty="0">
                <a:solidFill>
                  <a:schemeClr val="tx1"/>
                </a:solidFill>
                <a:effectLst/>
                <a:latin typeface="+mn-lt"/>
                <a:ea typeface="+mn-ea"/>
                <a:cs typeface="+mn-cs"/>
              </a:rPr>
              <a:t>Maintenance</a:t>
            </a:r>
            <a:r>
              <a:rPr lang="en-US" sz="1200" b="0" i="0" u="none" strike="noStrike" kern="1200" dirty="0">
                <a:solidFill>
                  <a:schemeClr val="tx1"/>
                </a:solidFill>
                <a:effectLst/>
                <a:latin typeface="+mn-lt"/>
                <a:ea typeface="+mn-ea"/>
                <a:cs typeface="+mn-cs"/>
              </a:rPr>
              <a:t> – the new behavior becomes habitual</a:t>
            </a:r>
          </a:p>
          <a:p>
            <a:endParaRPr lang="en-US" dirty="0"/>
          </a:p>
          <a:p>
            <a:r>
              <a:rPr lang="en-US" dirty="0"/>
              <a:t>We are focused on moving our program participants from precontemplation to action. </a:t>
            </a:r>
          </a:p>
          <a:p>
            <a:endParaRPr lang="en-US" dirty="0"/>
          </a:p>
        </p:txBody>
      </p:sp>
      <p:sp>
        <p:nvSpPr>
          <p:cNvPr id="4" name="Slide Number Placeholder 3"/>
          <p:cNvSpPr>
            <a:spLocks noGrp="1"/>
          </p:cNvSpPr>
          <p:nvPr>
            <p:ph type="sldNum" sz="quarter" idx="5"/>
          </p:nvPr>
        </p:nvSpPr>
        <p:spPr/>
        <p:txBody>
          <a:bodyPr/>
          <a:lstStyle/>
          <a:p>
            <a:fld id="{142DDCA7-F1CA-C648-88B6-194D7C1A8E98}" type="slidenum">
              <a:rPr lang="en-US" smtClean="0"/>
              <a:t>17</a:t>
            </a:fld>
            <a:endParaRPr lang="en-US"/>
          </a:p>
        </p:txBody>
      </p:sp>
    </p:spTree>
    <p:extLst>
      <p:ext uri="{BB962C8B-B14F-4D97-AF65-F5344CB8AC3E}">
        <p14:creationId xmlns:p14="http://schemas.microsoft.com/office/powerpoint/2010/main" val="28710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were grantees on the naloxone contract from SAMHSA, we collected only transactional data that didn’t tell us much about individual participants. The aggregate data were themselves astonishing … how did we go in Walla Walla from 70,000 syringes, to 84,000, to 108,000, and on until last year’s 577,000? Why was that trend mirrored across the state at all of the sites? Once we starting using unique identifying codes in 2017, we could see so much more data about individuals. We could see that it took four visits for 100 percent of participants to have naloxone. We could see the full range of visit frequency (in 2017 it was from 1 to 21 visits). We could compare exchanges brought in over time by individual participants, compare that to how often they got naloxone, and compare that to housing status and interest in getting into recovery. These more granular data helped inform practice changes at our sites in Walla Walla and Pasco because we continue to refer back to the deduplicated data to ensure our practices not only meet the gold standard for syringe services, but that they also are relevant to the participants here.</a:t>
            </a:r>
          </a:p>
        </p:txBody>
      </p:sp>
      <p:sp>
        <p:nvSpPr>
          <p:cNvPr id="4" name="Slide Number Placeholder 3"/>
          <p:cNvSpPr>
            <a:spLocks noGrp="1"/>
          </p:cNvSpPr>
          <p:nvPr>
            <p:ph type="sldNum" sz="quarter" idx="5"/>
          </p:nvPr>
        </p:nvSpPr>
        <p:spPr/>
        <p:txBody>
          <a:bodyPr/>
          <a:lstStyle/>
          <a:p>
            <a:fld id="{142DDCA7-F1CA-C648-88B6-194D7C1A8E98}" type="slidenum">
              <a:rPr lang="en-US" smtClean="0"/>
              <a:t>18</a:t>
            </a:fld>
            <a:endParaRPr lang="en-US"/>
          </a:p>
        </p:txBody>
      </p:sp>
    </p:spTree>
    <p:extLst>
      <p:ext uri="{BB962C8B-B14F-4D97-AF65-F5344CB8AC3E}">
        <p14:creationId xmlns:p14="http://schemas.microsoft.com/office/powerpoint/2010/main" val="424218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DDCA7-F1CA-C648-88B6-194D7C1A8E98}" type="slidenum">
              <a:rPr lang="en-US" smtClean="0"/>
              <a:t>19</a:t>
            </a:fld>
            <a:endParaRPr lang="en-US"/>
          </a:p>
        </p:txBody>
      </p:sp>
    </p:spTree>
    <p:extLst>
      <p:ext uri="{BB962C8B-B14F-4D97-AF65-F5344CB8AC3E}">
        <p14:creationId xmlns:p14="http://schemas.microsoft.com/office/powerpoint/2010/main" val="167050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4633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DDCA7-F1CA-C648-88B6-194D7C1A8E98}" type="slidenum">
              <a:rPr lang="en-US" smtClean="0"/>
              <a:t>20</a:t>
            </a:fld>
            <a:endParaRPr lang="en-US"/>
          </a:p>
        </p:txBody>
      </p:sp>
    </p:spTree>
    <p:extLst>
      <p:ext uri="{BB962C8B-B14F-4D97-AF65-F5344CB8AC3E}">
        <p14:creationId xmlns:p14="http://schemas.microsoft.com/office/powerpoint/2010/main" val="390399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DDCA7-F1CA-C648-88B6-194D7C1A8E98}" type="slidenum">
              <a:rPr lang="en-US" smtClean="0"/>
              <a:t>22</a:t>
            </a:fld>
            <a:endParaRPr lang="en-US"/>
          </a:p>
        </p:txBody>
      </p:sp>
    </p:spTree>
    <p:extLst>
      <p:ext uri="{BB962C8B-B14F-4D97-AF65-F5344CB8AC3E}">
        <p14:creationId xmlns:p14="http://schemas.microsoft.com/office/powerpoint/2010/main" val="3049104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2DDCA7-F1CA-C648-88B6-194D7C1A8E98}" type="slidenum">
              <a:rPr lang="en-US" smtClean="0"/>
              <a:t>23</a:t>
            </a:fld>
            <a:endParaRPr lang="en-US"/>
          </a:p>
        </p:txBody>
      </p:sp>
    </p:spTree>
    <p:extLst>
      <p:ext uri="{BB962C8B-B14F-4D97-AF65-F5344CB8AC3E}">
        <p14:creationId xmlns:p14="http://schemas.microsoft.com/office/powerpoint/2010/main" val="3142837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Last remarks: Public health prevention work is difficult to describe to people, and here I mean beyond syringes and drug use and the opioid crisis. Just prevention in general, requires a bit of trust in the people doing the prevention work. It’s a little like figure skating. If it is done right, it looks effortless. The success belies all of the labor and energy that went into those outcomes. Sadly we do have counter-examples to show … like the following three HIV outbreaks.</a:t>
            </a:r>
          </a:p>
          <a:p>
            <a:endParaRPr lang="en-US" u="none" dirty="0"/>
          </a:p>
          <a:p>
            <a:r>
              <a:rPr lang="en-US" u="sng" dirty="0"/>
              <a:t>Scott County, Indiana: Key Findings: </a:t>
            </a:r>
            <a:endParaRPr lang="en-US" sz="1100" dirty="0"/>
          </a:p>
          <a:p>
            <a:r>
              <a:rPr lang="en-US" dirty="0"/>
              <a:t> </a:t>
            </a:r>
            <a:endParaRPr lang="en-US" sz="1100" dirty="0"/>
          </a:p>
          <a:p>
            <a:pPr lvl="0"/>
            <a:r>
              <a:rPr lang="en-US" dirty="0"/>
              <a:t>The outbreak had peaked by January 2015, further indicating time of public health response was too late and showing that the initial infections that gave rise to the outbreak were not detected for several years</a:t>
            </a:r>
            <a:endParaRPr lang="en-US" sz="1100" dirty="0"/>
          </a:p>
          <a:p>
            <a:pPr lvl="0"/>
            <a:r>
              <a:rPr lang="en-US" dirty="0"/>
              <a:t>Based on estimated actual incidence of 183/184 by August 2015, the model projects that: </a:t>
            </a:r>
            <a:endParaRPr lang="en-US" sz="1100" dirty="0"/>
          </a:p>
          <a:p>
            <a:pPr lvl="1"/>
            <a:r>
              <a:rPr lang="en-US" dirty="0"/>
              <a:t>Implementation in April 2011 would have resulted in between 0 and 10 cumulative infections (at least 173 infections averted, therefore </a:t>
            </a:r>
            <a:r>
              <a:rPr lang="en-US" b="1" dirty="0"/>
              <a:t>preventing</a:t>
            </a:r>
            <a:r>
              <a:rPr lang="en-US" dirty="0"/>
              <a:t> the outbreak)</a:t>
            </a:r>
            <a:endParaRPr lang="en-US" sz="1100" dirty="0"/>
          </a:p>
          <a:p>
            <a:pPr lvl="1"/>
            <a:r>
              <a:rPr lang="en-US" dirty="0"/>
              <a:t>Implementation in January 2013 would have resulted in between 0 and 56 cumulative infections (at least 127 infections averted, therefore </a:t>
            </a:r>
            <a:r>
              <a:rPr lang="en-US" b="1" dirty="0"/>
              <a:t>mitigating</a:t>
            </a:r>
            <a:r>
              <a:rPr lang="en-US" dirty="0"/>
              <a:t> the outbreak)</a:t>
            </a:r>
          </a:p>
          <a:p>
            <a:pPr lvl="1"/>
            <a:endParaRPr lang="en-US" sz="1100" dirty="0"/>
          </a:p>
          <a:p>
            <a:pPr lvl="1"/>
            <a:r>
              <a:rPr lang="en-US" sz="1100" dirty="0"/>
              <a:t>https://</a:t>
            </a:r>
            <a:r>
              <a:rPr lang="en-US" sz="1100" dirty="0" err="1"/>
              <a:t>forrestcrawford.shinyapps.io</a:t>
            </a:r>
            <a:r>
              <a:rPr lang="en-US" sz="1100" dirty="0"/>
              <a:t>/</a:t>
            </a:r>
            <a:r>
              <a:rPr lang="en-US" sz="1100" dirty="0" err="1"/>
              <a:t>indiana-hiv</a:t>
            </a:r>
            <a:r>
              <a:rPr lang="en-US" sz="1100" dirty="0"/>
              <a:t>/</a:t>
            </a:r>
          </a:p>
          <a:p>
            <a:pPr lvl="1"/>
            <a:endParaRPr lang="en-US" sz="1100" dirty="0"/>
          </a:p>
          <a:p>
            <a:pPr lvl="0"/>
            <a:r>
              <a:rPr lang="en-US" sz="1100" u="sng" dirty="0"/>
              <a:t>Lawrence and Lowell, MA:</a:t>
            </a:r>
          </a:p>
          <a:p>
            <a:pPr lvl="0"/>
            <a:endParaRPr lang="en-US" sz="1100" dirty="0"/>
          </a:p>
          <a:p>
            <a:pPr lvl="0"/>
            <a:r>
              <a:rPr lang="en-US" sz="1200" b="0" i="0" u="none" strike="noStrike" kern="1200" dirty="0">
                <a:solidFill>
                  <a:schemeClr val="tx1"/>
                </a:solidFill>
                <a:effectLst/>
                <a:latin typeface="+mn-lt"/>
                <a:ea typeface="+mn-ea"/>
                <a:cs typeface="+mn-cs"/>
              </a:rPr>
              <a:t>As of June 30, 2018, a total of 129 persons meeting the case definition were identified; 74 (57%) were male, 94 (73%) were aged 20–39 years at diagnosis, 87 (67%) were non-Hispanic white, and 38 (29%) were Hispanic. Most (114; 88%) reported a history of injection drug use (</a:t>
            </a:r>
            <a:r>
              <a:rPr lang="en-US" sz="1200" b="0" i="0" u="sng" kern="1200" dirty="0">
                <a:solidFill>
                  <a:schemeClr val="tx1"/>
                </a:solidFill>
                <a:effectLst/>
                <a:latin typeface="+mn-lt"/>
                <a:ea typeface="+mn-ea"/>
                <a:cs typeface="+mn-cs"/>
                <a:hlinkClick r:id="rId3"/>
              </a:rPr>
              <a:t>Figure</a:t>
            </a:r>
            <a:r>
              <a:rPr lang="en-US" sz="1200" b="0" i="0" u="none" strike="noStrike" kern="1200" dirty="0">
                <a:solidFill>
                  <a:schemeClr val="tx1"/>
                </a:solidFill>
                <a:effectLst/>
                <a:latin typeface="+mn-lt"/>
                <a:ea typeface="+mn-ea"/>
                <a:cs typeface="+mn-cs"/>
              </a:rPr>
              <a:t>), including four (3%) who also reported male-to-male sexual contact; 116 (90%) had laboratory evidence of past or current hepatitis C virus infection. Median CD4+ cell count at diagnosis was 550 cells/</a:t>
            </a:r>
            <a:r>
              <a:rPr lang="en-US" sz="1200" b="0" i="1" u="none" strike="noStrike" kern="1200" dirty="0" err="1">
                <a:solidFill>
                  <a:schemeClr val="tx1"/>
                </a:solidFill>
                <a:effectLst/>
                <a:latin typeface="+mn-lt"/>
                <a:ea typeface="+mn-ea"/>
                <a:cs typeface="+mn-cs"/>
              </a:rPr>
              <a:t>μ</a:t>
            </a:r>
            <a:r>
              <a:rPr lang="en-US" sz="1200" b="0" i="0" u="none" strike="noStrike" kern="1200" dirty="0" err="1">
                <a:solidFill>
                  <a:schemeClr val="tx1"/>
                </a:solidFill>
                <a:effectLst/>
                <a:latin typeface="+mn-lt"/>
                <a:ea typeface="+mn-ea"/>
                <a:cs typeface="+mn-cs"/>
              </a:rPr>
              <a:t>L</a:t>
            </a:r>
            <a:r>
              <a:rPr lang="en-US" sz="1200" b="0" i="0" u="none" strike="noStrike" kern="1200" dirty="0">
                <a:solidFill>
                  <a:schemeClr val="tx1"/>
                </a:solidFill>
                <a:effectLst/>
                <a:latin typeface="+mn-lt"/>
                <a:ea typeface="+mn-ea"/>
                <a:cs typeface="+mn-cs"/>
              </a:rPr>
              <a:t> (range = 1–1,470), suggestive of a number of recent infections (</a:t>
            </a:r>
            <a:r>
              <a:rPr lang="en-US" sz="1200" b="0" i="1" u="none" strike="noStrike" kern="12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a:t>
            </a:r>
          </a:p>
          <a:p>
            <a:pPr lvl="0"/>
            <a:endParaRPr lang="en-US" sz="1200" b="0" i="0" u="none" strike="noStrike" kern="1200" dirty="0">
              <a:solidFill>
                <a:schemeClr val="tx1"/>
              </a:solidFill>
              <a:effectLst/>
              <a:latin typeface="+mn-lt"/>
              <a:ea typeface="+mn-ea"/>
              <a:cs typeface="+mn-cs"/>
            </a:endParaRPr>
          </a:p>
          <a:p>
            <a:pPr lvl="0"/>
            <a:r>
              <a:rPr lang="en-US" sz="1200" b="0" i="0" u="sng" strike="noStrike" kern="1200" dirty="0">
                <a:solidFill>
                  <a:schemeClr val="tx1"/>
                </a:solidFill>
                <a:effectLst/>
                <a:latin typeface="+mn-lt"/>
                <a:ea typeface="+mn-ea"/>
                <a:cs typeface="+mn-cs"/>
              </a:rPr>
              <a:t>Seattle, WA:</a:t>
            </a:r>
          </a:p>
          <a:p>
            <a:pPr lvl="0"/>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Across King County, from 2017 to 2018, HIV diagnoses have risen threefold for heterosexuals who inject drugs.</a:t>
            </a:r>
          </a:p>
          <a:p>
            <a:r>
              <a:rPr lang="en-US" sz="1200" b="0" i="0" u="none" strike="noStrike" kern="1200" dirty="0">
                <a:solidFill>
                  <a:schemeClr val="tx1"/>
                </a:solidFill>
                <a:effectLst/>
                <a:latin typeface="+mn-lt"/>
                <a:ea typeface="+mn-ea"/>
                <a:cs typeface="+mn-cs"/>
              </a:rPr>
              <a:t>The rapid increase of the infection rate is likely the coupling of a growing homeless population and the exploding opioid epidemic, said Dr. Matthew Golden, director of Public Health’s HIV/STD program.</a:t>
            </a:r>
          </a:p>
          <a:p>
            <a:r>
              <a:rPr lang="en-US" sz="1200" b="0" i="0" u="none" strike="noStrike" kern="1200" dirty="0">
                <a:solidFill>
                  <a:schemeClr val="tx1"/>
                </a:solidFill>
                <a:effectLst/>
                <a:latin typeface="+mn-lt"/>
                <a:ea typeface="+mn-ea"/>
                <a:cs typeface="+mn-cs"/>
              </a:rPr>
              <a:t>“What we have is a growing population at risk,” he said.</a:t>
            </a:r>
          </a:p>
          <a:p>
            <a:r>
              <a:rPr lang="en-US" sz="1200" b="0" i="0" u="none" strike="noStrike" kern="1200" dirty="0">
                <a:solidFill>
                  <a:schemeClr val="tx1"/>
                </a:solidFill>
                <a:effectLst/>
                <a:latin typeface="+mn-lt"/>
                <a:ea typeface="+mn-ea"/>
                <a:cs typeface="+mn-cs"/>
              </a:rPr>
              <a:t>The HIV strain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showing up in this population worries public-health officials because homeless drug users are often hard to reach and connect with medical care and prevention programs. Public Health began working with medical providers, social-services agencies and others in </a:t>
            </a:r>
            <a:r>
              <a:rPr lang="en-US" sz="1200" b="0" i="0" u="none" strike="noStrike" kern="1200" dirty="0">
                <a:solidFill>
                  <a:schemeClr val="tx1"/>
                </a:solidFill>
                <a:effectLst/>
                <a:latin typeface="+mn-lt"/>
                <a:ea typeface="+mn-ea"/>
                <a:cs typeface="+mn-cs"/>
                <a:hlinkClick r:id="rId4"/>
              </a:rPr>
              <a:t>the North Seattle cluster last summer</a:t>
            </a:r>
            <a:r>
              <a:rPr lang="en-US" sz="1200" b="0" i="0" u="none" strike="noStrike" kern="1200" dirty="0">
                <a:solidFill>
                  <a:schemeClr val="tx1"/>
                </a:solidFill>
                <a:effectLst/>
                <a:latin typeface="+mn-lt"/>
                <a:ea typeface="+mn-ea"/>
                <a:cs typeface="+mn-cs"/>
              </a:rPr>
              <a:t> when the outbreak was identified.</a:t>
            </a:r>
          </a:p>
          <a:p>
            <a:r>
              <a:rPr lang="en-US" sz="1200" b="0" i="0" u="none" strike="noStrike" kern="1200" dirty="0">
                <a:solidFill>
                  <a:schemeClr val="tx1"/>
                </a:solidFill>
                <a:effectLst/>
                <a:latin typeface="+mn-lt"/>
                <a:ea typeface="+mn-ea"/>
                <a:cs typeface="+mn-cs"/>
              </a:rPr>
              <a:t>On-the-spot HIV testing has been expanded in the area of North Seattle around Aurora Avenue, as has the distribution of clean needles. Despite King County’s large needle-exchange program, it wasn’t reaching people in this area and added to the virus’ spread, said Golden.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Walla Walla County has roughly 50 prevalent HIV cases. BMHTH has 41 clients on our HIV service, and all but one of them is virally suppressed, meaning they cannot transmit the virus to another person. The Tri-Cities has approximately 220 HIV, with 105 cases managed by the Benton Franklin Health District. Roughly 75-80% of those cases, or 79 people, are virally suppressed. It is reasonable to say that we could have an HIV outbreak here, because people here are no different to HIV than people anywhere else. And regionally public health officials have been battling gonorrhea outbreaks, syphilis outbreaks, and spikes in hepatitis C.</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From our own hepatitis C testing among people who inject drugs at our Pasco SSP site, BMHTH found:</a:t>
            </a:r>
          </a:p>
          <a:p>
            <a:r>
              <a:rPr lang="en-US" sz="1200" b="0" i="0" u="none" strike="noStrike" kern="1200" dirty="0">
                <a:solidFill>
                  <a:schemeClr val="tx1"/>
                </a:solidFill>
                <a:effectLst/>
                <a:latin typeface="+mn-lt"/>
                <a:ea typeface="+mn-ea"/>
                <a:cs typeface="+mn-cs"/>
              </a:rPr>
              <a:t>2018-2019:  15 reactive antibody tests for HCV</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Syringe service programs are good public health policy, they are compassionate, and they are effective in the four ways I described earlier. Some day we will look back on this opioid crisis with hindsight and deep perspective. Will we be able to say we responded with evidence and care to help the people who are struggling among us, or that we left them to climb onto the banks themselves? Thank you all </a:t>
            </a:r>
            <a:r>
              <a:rPr lang="en-US" sz="1200" b="0" i="0" u="none" strike="noStrike" kern="1200">
                <a:solidFill>
                  <a:schemeClr val="tx1"/>
                </a:solidFill>
                <a:effectLst/>
                <a:latin typeface="+mn-lt"/>
                <a:ea typeface="+mn-ea"/>
                <a:cs typeface="+mn-cs"/>
              </a:rPr>
              <a:t>for listening.</a:t>
            </a:r>
            <a:endParaRPr lang="en-US" sz="1200" b="0" i="0" u="none" strike="noStrike" kern="1200" dirty="0">
              <a:solidFill>
                <a:schemeClr val="tx1"/>
              </a:solidFill>
              <a:effectLst/>
              <a:latin typeface="+mn-lt"/>
              <a:ea typeface="+mn-ea"/>
              <a:cs typeface="+mn-cs"/>
            </a:endParaRPr>
          </a:p>
          <a:p>
            <a:pPr lvl="0"/>
            <a:endParaRPr lang="en-US" sz="1100" dirty="0"/>
          </a:p>
        </p:txBody>
      </p:sp>
      <p:sp>
        <p:nvSpPr>
          <p:cNvPr id="4" name="Slide Number Placeholder 3"/>
          <p:cNvSpPr>
            <a:spLocks noGrp="1"/>
          </p:cNvSpPr>
          <p:nvPr>
            <p:ph type="sldNum" sz="quarter" idx="5"/>
          </p:nvPr>
        </p:nvSpPr>
        <p:spPr/>
        <p:txBody>
          <a:bodyPr/>
          <a:lstStyle/>
          <a:p>
            <a:fld id="{142DDCA7-F1CA-C648-88B6-194D7C1A8E98}" type="slidenum">
              <a:rPr lang="en-US" smtClean="0"/>
              <a:t>24</a:t>
            </a:fld>
            <a:endParaRPr lang="en-US"/>
          </a:p>
        </p:txBody>
      </p:sp>
    </p:spTree>
    <p:extLst>
      <p:ext uri="{BB962C8B-B14F-4D97-AF65-F5344CB8AC3E}">
        <p14:creationId xmlns:p14="http://schemas.microsoft.com/office/powerpoint/2010/main" val="2843766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2DDCA7-F1CA-C648-88B6-194D7C1A8E98}" type="slidenum">
              <a:rPr lang="en-US" smtClean="0"/>
              <a:t>25</a:t>
            </a:fld>
            <a:endParaRPr lang="en-US"/>
          </a:p>
        </p:txBody>
      </p:sp>
    </p:spTree>
    <p:extLst>
      <p:ext uri="{BB962C8B-B14F-4D97-AF65-F5344CB8AC3E}">
        <p14:creationId xmlns:p14="http://schemas.microsoft.com/office/powerpoint/2010/main" val="37605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b="1" dirty="0"/>
              <a:t>Our presentation will be sent out to everyone afterwards.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8B7ECAE-FB95-480F-8724-2336AA141B67}" type="slidenum">
              <a:rPr lang="en-US" smtClean="0"/>
              <a:t>3</a:t>
            </a:fld>
            <a:endParaRPr lang="en-US" dirty="0"/>
          </a:p>
        </p:txBody>
      </p:sp>
    </p:spTree>
    <p:extLst>
      <p:ext uri="{BB962C8B-B14F-4D97-AF65-F5344CB8AC3E}">
        <p14:creationId xmlns:p14="http://schemas.microsoft.com/office/powerpoint/2010/main" val="3385286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7ECAE-FB95-480F-8724-2336AA141B67}" type="slidenum">
              <a:rPr lang="en-US" smtClean="0"/>
              <a:t>4</a:t>
            </a:fld>
            <a:endParaRPr lang="en-US" dirty="0"/>
          </a:p>
        </p:txBody>
      </p:sp>
    </p:spTree>
    <p:extLst>
      <p:ext uri="{BB962C8B-B14F-4D97-AF65-F5344CB8AC3E}">
        <p14:creationId xmlns:p14="http://schemas.microsoft.com/office/powerpoint/2010/main" val="1610430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7ECAE-FB95-480F-8724-2336AA141B67}" type="slidenum">
              <a:rPr lang="en-US" smtClean="0"/>
              <a:t>5</a:t>
            </a:fld>
            <a:endParaRPr lang="en-US" dirty="0"/>
          </a:p>
        </p:txBody>
      </p:sp>
    </p:spTree>
    <p:extLst>
      <p:ext uri="{BB962C8B-B14F-4D97-AF65-F5344CB8AC3E}">
        <p14:creationId xmlns:p14="http://schemas.microsoft.com/office/powerpoint/2010/main" val="211218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7ECAE-FB95-480F-8724-2336AA141B67}" type="slidenum">
              <a:rPr lang="en-US" smtClean="0"/>
              <a:t>6</a:t>
            </a:fld>
            <a:endParaRPr lang="en-US"/>
          </a:p>
        </p:txBody>
      </p:sp>
    </p:spTree>
    <p:extLst>
      <p:ext uri="{BB962C8B-B14F-4D97-AF65-F5344CB8AC3E}">
        <p14:creationId xmlns:p14="http://schemas.microsoft.com/office/powerpoint/2010/main" val="397314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7ECAE-FB95-480F-8724-2336AA141B67}" type="slidenum">
              <a:rPr lang="en-US" smtClean="0"/>
              <a:t>7</a:t>
            </a:fld>
            <a:endParaRPr lang="en-US"/>
          </a:p>
        </p:txBody>
      </p:sp>
    </p:spTree>
    <p:extLst>
      <p:ext uri="{BB962C8B-B14F-4D97-AF65-F5344CB8AC3E}">
        <p14:creationId xmlns:p14="http://schemas.microsoft.com/office/powerpoint/2010/main" val="365506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B7ECAE-FB95-480F-8724-2336AA141B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47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B7ECAE-FB95-480F-8724-2336AA141B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879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91104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290526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2903223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90927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390314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3232268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1095533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259207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1616613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sp>
        <p:nvSpPr>
          <p:cNvPr id="2" name="Title 1"/>
          <p:cNvSpPr>
            <a:spLocks noGrp="1"/>
          </p:cNvSpPr>
          <p:nvPr>
            <p:ph type="title" hasCustomPrompt="1"/>
          </p:nvPr>
        </p:nvSpPr>
        <p:spPr>
          <a:xfrm>
            <a:off x="431800" y="119172"/>
            <a:ext cx="11329416" cy="1091184"/>
          </a:xfrm>
          <a:prstGeom prst="rect">
            <a:avLst/>
          </a:prstGeom>
        </p:spPr>
        <p:txBody>
          <a:bodyPr anchor="ctr" anchorCtr="0">
            <a:normAutofit/>
          </a:bodyPr>
          <a:lstStyle>
            <a:lvl1pPr algn="l">
              <a:defRPr sz="32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431800" y="1514139"/>
            <a:ext cx="11353800" cy="4800600"/>
          </a:xfrm>
          <a:prstGeom prst="rect">
            <a:avLst/>
          </a:prstGeom>
        </p:spPr>
        <p:txBody>
          <a:bodyPr anchor="t" anchorCtr="0">
            <a:normAutofit/>
          </a:bodyPr>
          <a:lstStyle>
            <a:lvl1pPr marL="274320" indent="-228600">
              <a:lnSpc>
                <a:spcPct val="100000"/>
              </a:lnSpc>
              <a:spcBef>
                <a:spcPts val="1600"/>
              </a:spcBef>
              <a:buClr>
                <a:schemeClr val="bg2"/>
              </a:buClr>
              <a:buSzPct val="110000"/>
              <a:buFont typeface="Arial"/>
              <a:buChar char="•"/>
              <a:defRPr sz="2400" baseline="0">
                <a:solidFill>
                  <a:srgbClr val="000000"/>
                </a:solidFill>
              </a:defRPr>
            </a:lvl1pPr>
            <a:lvl2pPr marL="617220" marR="0" indent="-228600" algn="l" defTabSz="914400" rtl="0" eaLnBrk="1" fontAlgn="auto" latinLnBrk="0" hangingPunct="1">
              <a:lnSpc>
                <a:spcPct val="100000"/>
              </a:lnSpc>
              <a:spcBef>
                <a:spcPts val="400"/>
              </a:spcBef>
              <a:spcAft>
                <a:spcPts val="0"/>
              </a:spcAft>
              <a:buClr>
                <a:schemeClr val="bg2"/>
              </a:buClr>
              <a:buSzPct val="85000"/>
              <a:buFont typeface="Lucida Grande"/>
              <a:buChar char="-"/>
              <a:tabLst/>
              <a:defRPr sz="2200" baseline="0">
                <a:solidFill>
                  <a:srgbClr val="000000"/>
                </a:solidFill>
              </a:defRPr>
            </a:lvl2pPr>
            <a:lvl3pPr marL="960120" indent="-137160">
              <a:lnSpc>
                <a:spcPct val="100000"/>
              </a:lnSpc>
              <a:spcBef>
                <a:spcPts val="400"/>
              </a:spcBef>
              <a:buClr>
                <a:schemeClr val="bg2"/>
              </a:buClr>
              <a:buSzPct val="70000"/>
              <a:defRPr sz="20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enter first level text; hit return then tab for 2nd level</a:t>
            </a:r>
          </a:p>
        </p:txBody>
      </p:sp>
      <p:cxnSp>
        <p:nvCxnSpPr>
          <p:cNvPr id="32" name="Straight Connector 31"/>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F34515A-E8A4-2D4C-ABEC-B30F18A16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9600" y="6354676"/>
            <a:ext cx="1142493" cy="499608"/>
          </a:xfrm>
          <a:prstGeom prst="rect">
            <a:avLst/>
          </a:prstGeom>
        </p:spPr>
      </p:pic>
    </p:spTree>
    <p:extLst>
      <p:ext uri="{BB962C8B-B14F-4D97-AF65-F5344CB8AC3E}">
        <p14:creationId xmlns:p14="http://schemas.microsoft.com/office/powerpoint/2010/main" val="2099913290"/>
      </p:ext>
    </p:extLst>
  </p:cSld>
  <p:clrMapOvr>
    <a:masterClrMapping/>
  </p:clrMapOvr>
  <p:transition spd="slow"/>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2" y="920404"/>
            <a:ext cx="12206335" cy="4982073"/>
          </a:xfrm>
          <a:prstGeom prst="rect">
            <a:avLst/>
          </a:prstGeom>
          <a:noFill/>
          <a:ln>
            <a:noFill/>
          </a:ln>
          <a:effectLst/>
        </p:spPr>
      </p:pic>
      <p:sp>
        <p:nvSpPr>
          <p:cNvPr id="282" name="Title 1"/>
          <p:cNvSpPr>
            <a:spLocks noGrp="1"/>
          </p:cNvSpPr>
          <p:nvPr>
            <p:ph type="ctrTitle" hasCustomPrompt="1"/>
          </p:nvPr>
        </p:nvSpPr>
        <p:spPr>
          <a:xfrm>
            <a:off x="584292" y="1242188"/>
            <a:ext cx="10963635" cy="1828800"/>
          </a:xfrm>
          <a:prstGeom prst="rect">
            <a:avLst/>
          </a:prstGeom>
        </p:spPr>
        <p:txBody>
          <a:bodyPr lIns="91440" anchor="ctr" anchorCtr="0">
            <a:normAutofit/>
          </a:bodyPr>
          <a:lstStyle>
            <a:lvl1pPr algn="l">
              <a:lnSpc>
                <a:spcPts val="4000"/>
              </a:lnSpc>
              <a:defRPr sz="3200" b="0">
                <a:solidFill>
                  <a:schemeClr val="bg1"/>
                </a:solidFill>
              </a:defRPr>
            </a:lvl1pPr>
          </a:lstStyle>
          <a:p>
            <a:r>
              <a:rPr lang="en-US" dirty="0"/>
              <a:t>Click and Add Title of Talk</a:t>
            </a:r>
          </a:p>
        </p:txBody>
      </p:sp>
      <p:sp>
        <p:nvSpPr>
          <p:cNvPr id="272" name="Text Placeholder 15"/>
          <p:cNvSpPr>
            <a:spLocks noGrp="1"/>
          </p:cNvSpPr>
          <p:nvPr>
            <p:ph type="body" sz="quarter" idx="18" hasCustomPrompt="1"/>
          </p:nvPr>
        </p:nvSpPr>
        <p:spPr>
          <a:xfrm>
            <a:off x="591648" y="3194041"/>
            <a:ext cx="10962515" cy="1645920"/>
          </a:xfrm>
          <a:prstGeom prst="rect">
            <a:avLst/>
          </a:prstGeom>
        </p:spPr>
        <p:txBody>
          <a:bodyPr lIns="91440" tIns="91440" rIns="91440" bIns="91440" anchor="ctr" anchorCtr="0">
            <a:noAutofit/>
          </a:bodyPr>
          <a:lstStyle>
            <a:lvl1pPr marL="0" indent="0" algn="l">
              <a:lnSpc>
                <a:spcPts val="2600"/>
              </a:lnSpc>
              <a:spcBef>
                <a:spcPts val="0"/>
              </a:spcBef>
              <a:spcAft>
                <a:spcPts val="0"/>
              </a:spcAft>
              <a:buNone/>
              <a:defRPr sz="2200" baseline="0">
                <a:solidFill>
                  <a:schemeClr val="bg1">
                    <a:lumMod val="95000"/>
                  </a:schemeClr>
                </a:solidFill>
                <a:latin typeface="Arial"/>
              </a:defRPr>
            </a:lvl1pPr>
            <a:lvl2pPr marL="0" indent="0" algn="l">
              <a:spcBef>
                <a:spcPts val="0"/>
              </a:spcBef>
              <a:buNone/>
              <a:defRPr sz="1800" i="1">
                <a:solidFill>
                  <a:schemeClr val="accent2"/>
                </a:solidFill>
                <a:latin typeface="Arial"/>
              </a:defRPr>
            </a:lvl2pPr>
            <a:lvl3pPr marL="0" indent="0" algn="l">
              <a:spcBef>
                <a:spcPts val="0"/>
              </a:spcBef>
              <a:buNone/>
              <a:defRPr sz="1600" i="1">
                <a:solidFill>
                  <a:schemeClr val="accent2"/>
                </a:solidFill>
                <a:latin typeface="Arial"/>
              </a:defRPr>
            </a:lvl3pPr>
            <a:lvl4pPr marL="628650" indent="0" algn="ctr">
              <a:buNone/>
              <a:defRPr/>
            </a:lvl4pPr>
            <a:lvl5pPr marL="803275" indent="0" algn="ctr">
              <a:buNone/>
              <a:defRPr/>
            </a:lvl5pPr>
          </a:lstStyle>
          <a:p>
            <a:pPr lvl="0"/>
            <a:r>
              <a:rPr lang="en-US" dirty="0"/>
              <a:t>Click and Add Speaker Info</a:t>
            </a:r>
          </a:p>
        </p:txBody>
      </p:sp>
      <p:sp>
        <p:nvSpPr>
          <p:cNvPr id="273" name="Date"/>
          <p:cNvSpPr>
            <a:spLocks noGrp="1"/>
          </p:cNvSpPr>
          <p:nvPr>
            <p:ph type="body" sz="quarter" idx="14" hasCustomPrompt="1"/>
          </p:nvPr>
        </p:nvSpPr>
        <p:spPr>
          <a:xfrm>
            <a:off x="616427" y="5289933"/>
            <a:ext cx="10972800" cy="292606"/>
          </a:xfrm>
          <a:prstGeom prst="rect">
            <a:avLst/>
          </a:prstGeom>
        </p:spPr>
        <p:txBody>
          <a:bodyPr anchor="ctr">
            <a:noAutofit/>
          </a:bodyPr>
          <a:lstStyle>
            <a:lvl1pPr marL="0" indent="0" algn="l">
              <a:lnSpc>
                <a:spcPts val="1600"/>
              </a:lnSpc>
              <a:buNone/>
              <a:defRPr sz="1400" b="0" baseline="0">
                <a:solidFill>
                  <a:srgbClr val="6FC5FF"/>
                </a:solidFill>
                <a:latin typeface="Arial"/>
              </a:defRPr>
            </a:lvl1pPr>
          </a:lstStyle>
          <a:p>
            <a:pPr lvl="0"/>
            <a:r>
              <a:rPr lang="en-US" dirty="0"/>
              <a:t>Click and Add Last Updated Info</a:t>
            </a:r>
          </a:p>
        </p:txBody>
      </p:sp>
      <p:cxnSp>
        <p:nvCxnSpPr>
          <p:cNvPr id="30" name="Straight Connector 29"/>
          <p:cNvCxnSpPr/>
          <p:nvPr/>
        </p:nvCxnSpPr>
        <p:spPr>
          <a:xfrm>
            <a:off x="2" y="925122"/>
            <a:ext cx="12217149" cy="0"/>
          </a:xfrm>
          <a:prstGeom prst="line">
            <a:avLst/>
          </a:prstGeom>
          <a:ln w="12700">
            <a:solidFill>
              <a:srgbClr val="CE372B"/>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 y="5905327"/>
            <a:ext cx="12217149" cy="0"/>
          </a:xfrm>
          <a:prstGeom prst="line">
            <a:avLst/>
          </a:prstGeom>
          <a:ln w="12700">
            <a:solidFill>
              <a:srgbClr val="CE372B"/>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6427" y="92598"/>
            <a:ext cx="2988148" cy="759423"/>
          </a:xfrm>
          <a:prstGeom prst="rect">
            <a:avLst/>
          </a:prstGeom>
        </p:spPr>
      </p:pic>
    </p:spTree>
    <p:extLst>
      <p:ext uri="{BB962C8B-B14F-4D97-AF65-F5344CB8AC3E}">
        <p14:creationId xmlns:p14="http://schemas.microsoft.com/office/powerpoint/2010/main" val="1408653009"/>
      </p:ext>
    </p:extLst>
  </p:cSld>
  <p:clrMapOvr>
    <a:masterClrMapping/>
  </p:clrMapOvr>
  <p:transition spd="slow"/>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740889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Figures + 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12216384" cy="1231392"/>
          </a:xfrm>
          <a:prstGeom prst="rect">
            <a:avLst/>
          </a:prstGeom>
        </p:spPr>
      </p:pic>
      <p:cxnSp>
        <p:nvCxnSpPr>
          <p:cNvPr id="35" name="Straight Connector 34"/>
          <p:cNvCxnSpPr/>
          <p:nvPr/>
        </p:nvCxnSpPr>
        <p:spPr>
          <a:xfrm>
            <a:off x="2" y="1227648"/>
            <a:ext cx="12217149"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431800" y="6461761"/>
            <a:ext cx="9810451" cy="320039"/>
          </a:xfrm>
          <a:prstGeom prst="rect">
            <a:avLst/>
          </a:prstGeom>
        </p:spPr>
        <p:txBody>
          <a:bodyPr vert="horz" anchor="ctr"/>
          <a:lstStyle>
            <a:lvl1pPr marL="0" indent="0" algn="l">
              <a:spcBef>
                <a:spcPts val="0"/>
              </a:spcBef>
              <a:buNone/>
              <a:defRPr sz="1400" b="1" baseline="0">
                <a:solidFill>
                  <a:srgbClr val="285078"/>
                </a:solidFill>
                <a:latin typeface="Arial"/>
                <a:cs typeface="Arial"/>
              </a:defRPr>
            </a:lvl1pPr>
          </a:lstStyle>
          <a:p>
            <a:pPr lvl="0"/>
            <a:r>
              <a:rPr lang="en-US" dirty="0"/>
              <a:t>Click to Add Source</a:t>
            </a:r>
          </a:p>
        </p:txBody>
      </p:sp>
      <p:sp>
        <p:nvSpPr>
          <p:cNvPr id="7" name="TextBox 6">
            <a:extLst>
              <a:ext uri="{FF2B5EF4-FFF2-40B4-BE49-F238E27FC236}">
                <a16:creationId xmlns:a16="http://schemas.microsoft.com/office/drawing/2014/main" id="{72B2931C-D345-254E-BF05-8F2700703447}"/>
              </a:ext>
            </a:extLst>
          </p:cNvPr>
          <p:cNvSpPr txBox="1"/>
          <p:nvPr userDrawn="1"/>
        </p:nvSpPr>
        <p:spPr>
          <a:xfrm>
            <a:off x="582132" y="4091845"/>
            <a:ext cx="10945841" cy="846386"/>
          </a:xfrm>
          <a:prstGeom prst="rect">
            <a:avLst/>
          </a:prstGeom>
          <a:solidFill>
            <a:schemeClr val="bg1">
              <a:lumMod val="95000"/>
            </a:schemeClr>
          </a:solidFill>
        </p:spPr>
        <p:txBody>
          <a:bodyPr wrap="square" lIns="91440" tIns="91440" rIns="91440" bIns="137160" rtlCol="0">
            <a:spAutoFit/>
          </a:bodyPr>
          <a:lstStyle/>
          <a:p>
            <a:pPr algn="l">
              <a:lnSpc>
                <a:spcPts val="2400"/>
              </a:lnSpc>
            </a:pPr>
            <a:r>
              <a:rPr lang="en-US" sz="2000" i="0" dirty="0">
                <a:solidFill>
                  <a:schemeClr val="tx1"/>
                </a:solidFill>
                <a:latin typeface="Arial"/>
              </a:rPr>
              <a:t>The content in this presentation are those of the author(s) and do not necessarily represent the official views of, nor an endorsement, by HRSA, HHS, or the U.S. Government. </a:t>
            </a:r>
          </a:p>
        </p:txBody>
      </p:sp>
      <p:sp>
        <p:nvSpPr>
          <p:cNvPr id="8" name="Rectangle 7">
            <a:extLst>
              <a:ext uri="{FF2B5EF4-FFF2-40B4-BE49-F238E27FC236}">
                <a16:creationId xmlns:a16="http://schemas.microsoft.com/office/drawing/2014/main" id="{863BC9B1-3364-7B4B-958D-F109BCD60A96}"/>
              </a:ext>
            </a:extLst>
          </p:cNvPr>
          <p:cNvSpPr>
            <a:spLocks noChangeArrowheads="1"/>
          </p:cNvSpPr>
          <p:nvPr userDrawn="1"/>
        </p:nvSpPr>
        <p:spPr bwMode="auto">
          <a:xfrm>
            <a:off x="582132" y="1814373"/>
            <a:ext cx="1094584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eneva" panose="020B0503030404040204" pitchFamily="34" charset="0"/>
              </a:defRPr>
            </a:lvl1pPr>
            <a:lvl2pPr marL="742950" indent="-285750">
              <a:defRPr sz="2400">
                <a:solidFill>
                  <a:schemeClr val="tx1"/>
                </a:solidFill>
                <a:latin typeface="Geneva" panose="020B0503030404040204" pitchFamily="34" charset="0"/>
              </a:defRPr>
            </a:lvl2pPr>
            <a:lvl3pPr marL="1143000" indent="-228600">
              <a:defRPr sz="2400">
                <a:solidFill>
                  <a:schemeClr val="tx1"/>
                </a:solidFill>
                <a:latin typeface="Geneva" panose="020B0503030404040204" pitchFamily="34" charset="0"/>
              </a:defRPr>
            </a:lvl3pPr>
            <a:lvl4pPr marL="1600200" indent="-228600">
              <a:defRPr sz="2400">
                <a:solidFill>
                  <a:schemeClr val="tx1"/>
                </a:solidFill>
                <a:latin typeface="Geneva" panose="020B0503030404040204" pitchFamily="34" charset="0"/>
              </a:defRPr>
            </a:lvl4pPr>
            <a:lvl5pPr marL="2057400" indent="-228600">
              <a:defRPr sz="2400">
                <a:solidFill>
                  <a:schemeClr val="tx1"/>
                </a:solidFill>
                <a:latin typeface="Geneva" panose="020B0503030404040204" pitchFamily="34" charset="0"/>
              </a:defRPr>
            </a:lvl5pPr>
            <a:lvl6pPr marL="2514600" indent="-228600" eaLnBrk="0" fontAlgn="base" hangingPunct="0">
              <a:spcBef>
                <a:spcPct val="0"/>
              </a:spcBef>
              <a:spcAft>
                <a:spcPct val="0"/>
              </a:spcAft>
              <a:defRPr sz="2400">
                <a:solidFill>
                  <a:schemeClr val="tx1"/>
                </a:solidFill>
                <a:latin typeface="Geneva" panose="020B0503030404040204" pitchFamily="34" charset="0"/>
              </a:defRPr>
            </a:lvl6pPr>
            <a:lvl7pPr marL="2971800" indent="-228600" eaLnBrk="0" fontAlgn="base" hangingPunct="0">
              <a:spcBef>
                <a:spcPct val="0"/>
              </a:spcBef>
              <a:spcAft>
                <a:spcPct val="0"/>
              </a:spcAft>
              <a:defRPr sz="2400">
                <a:solidFill>
                  <a:schemeClr val="tx1"/>
                </a:solidFill>
                <a:latin typeface="Geneva" panose="020B0503030404040204" pitchFamily="34" charset="0"/>
              </a:defRPr>
            </a:lvl7pPr>
            <a:lvl8pPr marL="3429000" indent="-228600" eaLnBrk="0" fontAlgn="base" hangingPunct="0">
              <a:spcBef>
                <a:spcPct val="0"/>
              </a:spcBef>
              <a:spcAft>
                <a:spcPct val="0"/>
              </a:spcAft>
              <a:defRPr sz="2400">
                <a:solidFill>
                  <a:schemeClr val="tx1"/>
                </a:solidFill>
                <a:latin typeface="Geneva" panose="020B0503030404040204" pitchFamily="34" charset="0"/>
              </a:defRPr>
            </a:lvl8pPr>
            <a:lvl9pPr marL="3886200" indent="-228600" eaLnBrk="0" fontAlgn="base" hangingPunct="0">
              <a:spcBef>
                <a:spcPct val="0"/>
              </a:spcBef>
              <a:spcAft>
                <a:spcPct val="0"/>
              </a:spcAft>
              <a:defRPr sz="2400">
                <a:solidFill>
                  <a:schemeClr val="tx1"/>
                </a:solidFill>
                <a:latin typeface="Geneva" panose="020B0503030404040204" pitchFamily="34" charset="0"/>
              </a:defRPr>
            </a:lvl9pPr>
          </a:lstStyle>
          <a:p>
            <a:pPr>
              <a:defRPr/>
            </a:pPr>
            <a:r>
              <a:rPr lang="en-US" sz="2200" baseline="0" dirty="0">
                <a:latin typeface="Arial" panose="020B0604020202020204" pitchFamily="34" charset="0"/>
              </a:rPr>
              <a:t>This Mountain West AIDS Education and Training (MWAETC) program is supported  by the Health Resources and Services Administration (HRSA) of the U.S. Department of Health and Human Services (HHS) as part of an award </a:t>
            </a:r>
            <a:r>
              <a:rPr lang="en-US" sz="2200" baseline="0" dirty="0">
                <a:latin typeface="+mn-lt"/>
              </a:rPr>
              <a:t>totaling </a:t>
            </a:r>
            <a:r>
              <a:rPr lang="en-US" sz="2200" kern="1200" dirty="0">
                <a:solidFill>
                  <a:schemeClr val="tx1"/>
                </a:solidFill>
                <a:effectLst/>
                <a:latin typeface="+mn-lt"/>
                <a:ea typeface="+mn-ea"/>
                <a:cs typeface="+mn-cs"/>
              </a:rPr>
              <a:t>$2,908,478 </a:t>
            </a:r>
            <a:r>
              <a:rPr lang="en-US" sz="2200" baseline="0" dirty="0">
                <a:latin typeface="+mn-lt"/>
              </a:rPr>
              <a:t> </a:t>
            </a:r>
            <a:r>
              <a:rPr lang="en-US" sz="2200" baseline="0" dirty="0">
                <a:latin typeface="Arial" panose="020B0604020202020204" pitchFamily="34" charset="0"/>
              </a:rPr>
              <a:t>with 0% financed with non-governmental sources. </a:t>
            </a:r>
            <a:endParaRPr lang="en-US" altLang="en-US" sz="2200" baseline="0" dirty="0">
              <a:latin typeface="Arial" panose="020B0604020202020204" pitchFamily="34" charset="0"/>
            </a:endParaRPr>
          </a:p>
        </p:txBody>
      </p:sp>
      <p:pic>
        <p:nvPicPr>
          <p:cNvPr id="9" name="Picture 8">
            <a:extLst>
              <a:ext uri="{FF2B5EF4-FFF2-40B4-BE49-F238E27FC236}">
                <a16:creationId xmlns:a16="http://schemas.microsoft.com/office/drawing/2014/main" id="{399A51B4-8E4E-BE46-91BE-E2A1CB6C64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24255" y="5921214"/>
            <a:ext cx="3041173" cy="772899"/>
          </a:xfrm>
          <a:prstGeom prst="rect">
            <a:avLst/>
          </a:prstGeom>
        </p:spPr>
      </p:pic>
      <p:sp>
        <p:nvSpPr>
          <p:cNvPr id="11" name="Rectangle 10">
            <a:extLst>
              <a:ext uri="{FF2B5EF4-FFF2-40B4-BE49-F238E27FC236}">
                <a16:creationId xmlns:a16="http://schemas.microsoft.com/office/drawing/2014/main" id="{9B9560B1-7680-0745-A762-D6933EB9FA5F}"/>
              </a:ext>
            </a:extLst>
          </p:cNvPr>
          <p:cNvSpPr/>
          <p:nvPr userDrawn="1"/>
        </p:nvSpPr>
        <p:spPr>
          <a:xfrm>
            <a:off x="431800" y="374418"/>
            <a:ext cx="11338557" cy="584775"/>
          </a:xfrm>
          <a:prstGeom prst="rect">
            <a:avLst/>
          </a:prstGeom>
        </p:spPr>
        <p:txBody>
          <a:bodyPr wrap="square" lIns="91440" anchor="ctr">
            <a:spAutoFit/>
          </a:bodyPr>
          <a:lstStyle/>
          <a:p>
            <a:pPr defTabSz="457200">
              <a:spcAft>
                <a:spcPts val="0"/>
              </a:spcAft>
            </a:pPr>
            <a:r>
              <a:rPr lang="en-US" sz="32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Tree>
    <p:extLst>
      <p:ext uri="{BB962C8B-B14F-4D97-AF65-F5344CB8AC3E}">
        <p14:creationId xmlns:p14="http://schemas.microsoft.com/office/powerpoint/2010/main" val="1127008769"/>
      </p:ext>
    </p:extLst>
  </p:cSld>
  <p:clrMapOvr>
    <a:masterClrMapping/>
  </p:clrMapOvr>
  <p:transition spd="slow"/>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1750843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51507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3268073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211608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64859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2003653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559CF-099D-4D0E-AB79-1753683BCEE2}" type="datetimeFigureOut">
              <a:rPr lang="en-US" smtClean="0"/>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C017B8-8F8E-42EF-9602-0FD2E3AECF54}" type="slidenum">
              <a:rPr lang="en-US" smtClean="0"/>
              <a:t>‹#›</a:t>
            </a:fld>
            <a:endParaRPr lang="en-US" dirty="0"/>
          </a:p>
        </p:txBody>
      </p:sp>
    </p:spTree>
    <p:extLst>
      <p:ext uri="{BB962C8B-B14F-4D97-AF65-F5344CB8AC3E}">
        <p14:creationId xmlns:p14="http://schemas.microsoft.com/office/powerpoint/2010/main" val="135879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2F559CF-099D-4D0E-AB79-1753683BCEE2}" type="datetimeFigureOut">
              <a:rPr lang="en-US" smtClean="0"/>
              <a:t>4/29/2022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CC017B8-8F8E-42EF-9602-0FD2E3AECF54}" type="slidenum">
              <a:rPr lang="en-US" smtClean="0"/>
              <a:t>‹#›</a:t>
            </a:fld>
            <a:endParaRPr lang="en-US" dirty="0"/>
          </a:p>
        </p:txBody>
      </p:sp>
    </p:spTree>
    <p:extLst>
      <p:ext uri="{BB962C8B-B14F-4D97-AF65-F5344CB8AC3E}">
        <p14:creationId xmlns:p14="http://schemas.microsoft.com/office/powerpoint/2010/main" val="7066566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hiv/pdf/risk/cdc-hiv-developing-ssp.p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harmreduction.org/wp-content/uploads/2012/01/NYC-SAP-Consensus-Statement.pdf" TargetMode="External"/><Relationship Id="rId5" Type="http://schemas.openxmlformats.org/officeDocument/2006/relationships/hyperlink" Target="https://www.cdc.gov/drugoverdose/pdf/pubs/2018-evidence-based-strategies.pdf" TargetMode="External"/><Relationship Id="rId4" Type="http://schemas.openxmlformats.org/officeDocument/2006/relationships/hyperlink" Target="http://www.who.int/hiv/pub/idu/%20needleprogram/e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drugoverdose/pdf/pubs/2018-evidence-based-strategies.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ashecon.confex.com/ashecon/2018/webprogram/Paper6685.html" TargetMode="External"/><Relationship Id="rId4" Type="http://schemas.openxmlformats.org/officeDocument/2006/relationships/hyperlink" Target="https://www.cdc.gov/hiv/pdf/risk/cdc-hiv-syringge-Presentation_HHS_SSP_Guidance_Webinar.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0662"/>
            <a:ext cx="9144000" cy="2441470"/>
          </a:xfrm>
        </p:spPr>
        <p:txBody>
          <a:bodyPr>
            <a:noAutofit/>
          </a:bodyPr>
          <a:lstStyle/>
          <a:p>
            <a:pPr algn="ctr">
              <a:lnSpc>
                <a:spcPct val="100000"/>
              </a:lnSpc>
            </a:pPr>
            <a:r>
              <a:rPr lang="en-US" b="1" dirty="0">
                <a:solidFill>
                  <a:schemeClr val="tx1"/>
                </a:solidFill>
              </a:rPr>
              <a:t>Fentanyl:</a:t>
            </a:r>
            <a:br>
              <a:rPr lang="en-US" b="1" dirty="0">
                <a:solidFill>
                  <a:schemeClr val="tx1"/>
                </a:solidFill>
              </a:rPr>
            </a:br>
            <a:r>
              <a:rPr lang="en-US" b="1" dirty="0">
                <a:solidFill>
                  <a:schemeClr val="tx1"/>
                </a:solidFill>
              </a:rPr>
              <a:t>A Hidden Epidemic</a:t>
            </a:r>
            <a:br>
              <a:rPr lang="en-US" sz="2400" b="1" i="1" dirty="0">
                <a:solidFill>
                  <a:schemeClr val="tx1"/>
                </a:solidFill>
              </a:rPr>
            </a:br>
            <a:br>
              <a:rPr lang="en-US" sz="2400" b="1" dirty="0">
                <a:solidFill>
                  <a:schemeClr val="tx1"/>
                </a:solidFill>
              </a:rPr>
            </a:br>
            <a:r>
              <a:rPr lang="en-US" b="1" dirty="0">
                <a:solidFill>
                  <a:schemeClr val="tx1"/>
                </a:solidFill>
              </a:rPr>
              <a:t>Friday, April 15</a:t>
            </a:r>
            <a:br>
              <a:rPr lang="en-US" sz="2800" b="1" dirty="0">
                <a:solidFill>
                  <a:schemeClr val="tx1"/>
                </a:solidFill>
              </a:rPr>
            </a:br>
            <a:br>
              <a:rPr lang="en-US" sz="1000" b="1" dirty="0"/>
            </a:br>
            <a:endParaRPr lang="en-US" sz="1000" b="1" dirty="0"/>
          </a:p>
        </p:txBody>
      </p:sp>
      <p:sp>
        <p:nvSpPr>
          <p:cNvPr id="5" name="Rectangle 2">
            <a:extLst>
              <a:ext uri="{FF2B5EF4-FFF2-40B4-BE49-F238E27FC236}">
                <a16:creationId xmlns:a16="http://schemas.microsoft.com/office/drawing/2014/main" id="{F8D59FC9-7927-264E-B1EF-B0CD8C463CF7}"/>
              </a:ext>
            </a:extLst>
          </p:cNvPr>
          <p:cNvSpPr>
            <a:spLocks noChangeArrowheads="1"/>
          </p:cNvSpPr>
          <p:nvPr/>
        </p:nvSpPr>
        <p:spPr bwMode="auto">
          <a:xfrm>
            <a:off x="7900283" y="-290561"/>
            <a:ext cx="790844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9F0B2483-ADBC-9D4E-A1E6-5365A91A565C}"/>
              </a:ext>
            </a:extLst>
          </p:cNvPr>
          <p:cNvSpPr txBox="1"/>
          <p:nvPr/>
        </p:nvSpPr>
        <p:spPr>
          <a:xfrm>
            <a:off x="-12225" y="3429000"/>
            <a:ext cx="2178393" cy="2092881"/>
          </a:xfrm>
          <a:prstGeom prst="rect">
            <a:avLst/>
          </a:prstGeom>
          <a:noFill/>
        </p:spPr>
        <p:txBody>
          <a:bodyPr wrap="square">
            <a:spAutoFit/>
          </a:bodyPr>
          <a:lstStyle/>
          <a:p>
            <a:pPr algn="ctr"/>
            <a:r>
              <a:rPr lang="en-US" sz="1600" dirty="0"/>
              <a:t>Matthew Feist, MS</a:t>
            </a:r>
            <a:br>
              <a:rPr lang="en-US" sz="1600" dirty="0"/>
            </a:br>
            <a:r>
              <a:rPr lang="en-US" sz="1600" dirty="0"/>
              <a:t>Senior Public Health Advisor</a:t>
            </a:r>
          </a:p>
          <a:p>
            <a:pPr algn="ctr"/>
            <a:r>
              <a:rPr lang="en-US" sz="1600" dirty="0"/>
              <a:t>OASH</a:t>
            </a:r>
            <a:br>
              <a:rPr lang="en-US" sz="1600" dirty="0"/>
            </a:br>
            <a:r>
              <a:rPr lang="en-US" sz="1600" dirty="0"/>
              <a:t>Office of Regional Health Operations, Region 10</a:t>
            </a:r>
            <a:br>
              <a:rPr lang="en-US" sz="1800" dirty="0"/>
            </a:br>
            <a:endParaRPr lang="en-US" dirty="0"/>
          </a:p>
        </p:txBody>
      </p:sp>
      <p:sp>
        <p:nvSpPr>
          <p:cNvPr id="8" name="TextBox 7">
            <a:extLst>
              <a:ext uri="{FF2B5EF4-FFF2-40B4-BE49-F238E27FC236}">
                <a16:creationId xmlns:a16="http://schemas.microsoft.com/office/drawing/2014/main" id="{0C7A9D89-9840-894E-B544-14C0C2610DEB}"/>
              </a:ext>
            </a:extLst>
          </p:cNvPr>
          <p:cNvSpPr txBox="1"/>
          <p:nvPr/>
        </p:nvSpPr>
        <p:spPr>
          <a:xfrm>
            <a:off x="2290382" y="3396390"/>
            <a:ext cx="2178392" cy="1569660"/>
          </a:xfrm>
          <a:prstGeom prst="rect">
            <a:avLst/>
          </a:prstGeom>
          <a:noFill/>
        </p:spPr>
        <p:txBody>
          <a:bodyPr wrap="square">
            <a:spAutoFit/>
          </a:bodyPr>
          <a:lstStyle/>
          <a:p>
            <a:pPr algn="ctr"/>
            <a:r>
              <a:rPr lang="en-US" sz="1600" dirty="0"/>
              <a:t>Randi Pedersen, MS</a:t>
            </a:r>
            <a:br>
              <a:rPr lang="en-US" sz="1600" dirty="0"/>
            </a:br>
            <a:r>
              <a:rPr lang="en-US" sz="1600" dirty="0"/>
              <a:t>Syringe Exchange Program Manager, Idaho Department of Health and Welfare</a:t>
            </a:r>
          </a:p>
        </p:txBody>
      </p:sp>
      <p:sp>
        <p:nvSpPr>
          <p:cNvPr id="10" name="TextBox 9">
            <a:extLst>
              <a:ext uri="{FF2B5EF4-FFF2-40B4-BE49-F238E27FC236}">
                <a16:creationId xmlns:a16="http://schemas.microsoft.com/office/drawing/2014/main" id="{BB4C62D6-0817-6043-81CA-BA525A81F358}"/>
              </a:ext>
            </a:extLst>
          </p:cNvPr>
          <p:cNvSpPr txBox="1"/>
          <p:nvPr/>
        </p:nvSpPr>
        <p:spPr>
          <a:xfrm>
            <a:off x="4542516" y="3428525"/>
            <a:ext cx="2802851" cy="1569660"/>
          </a:xfrm>
          <a:prstGeom prst="rect">
            <a:avLst/>
          </a:prstGeom>
          <a:noFill/>
        </p:spPr>
        <p:txBody>
          <a:bodyPr wrap="square">
            <a:spAutoFit/>
          </a:bodyPr>
          <a:lstStyle/>
          <a:p>
            <a:pPr algn="ctr"/>
            <a:r>
              <a:rPr lang="en-US" sz="1600" dirty="0"/>
              <a:t>Emalie </a:t>
            </a:r>
            <a:r>
              <a:rPr lang="en-US" sz="1600" dirty="0" err="1"/>
              <a:t>Huriaux</a:t>
            </a:r>
            <a:r>
              <a:rPr lang="en-US" sz="1600" dirty="0"/>
              <a:t>, MPH</a:t>
            </a:r>
            <a:br>
              <a:rPr lang="en-US" sz="1600" dirty="0"/>
            </a:br>
            <a:r>
              <a:rPr lang="en-US" sz="1600" dirty="0"/>
              <a:t>Integration, Hepatitis C, and Drug User Health Program Manager</a:t>
            </a:r>
            <a:br>
              <a:rPr lang="en-US" sz="1600" dirty="0"/>
            </a:br>
            <a:r>
              <a:rPr lang="en-US" sz="1600" dirty="0"/>
              <a:t>Washington State Department of Health</a:t>
            </a:r>
          </a:p>
        </p:txBody>
      </p:sp>
      <p:sp>
        <p:nvSpPr>
          <p:cNvPr id="12" name="TextBox 11">
            <a:extLst>
              <a:ext uri="{FF2B5EF4-FFF2-40B4-BE49-F238E27FC236}">
                <a16:creationId xmlns:a16="http://schemas.microsoft.com/office/drawing/2014/main" id="{7E1B59C0-36DD-4748-80EA-B21B5A601126}"/>
              </a:ext>
            </a:extLst>
          </p:cNvPr>
          <p:cNvSpPr txBox="1"/>
          <p:nvPr/>
        </p:nvSpPr>
        <p:spPr>
          <a:xfrm>
            <a:off x="9557629" y="3432398"/>
            <a:ext cx="2894275" cy="1077218"/>
          </a:xfrm>
          <a:prstGeom prst="rect">
            <a:avLst/>
          </a:prstGeom>
          <a:noFill/>
        </p:spPr>
        <p:txBody>
          <a:bodyPr wrap="square">
            <a:spAutoFit/>
          </a:bodyPr>
          <a:lstStyle/>
          <a:p>
            <a:pPr algn="ctr"/>
            <a:r>
              <a:rPr lang="en-US" sz="1600" dirty="0"/>
              <a:t>Everett Maroon</a:t>
            </a:r>
            <a:br>
              <a:rPr lang="en-US" sz="1600" dirty="0"/>
            </a:br>
            <a:r>
              <a:rPr lang="en-US" sz="1600" dirty="0"/>
              <a:t>Executive Director</a:t>
            </a:r>
            <a:br>
              <a:rPr lang="en-US" sz="1600" dirty="0"/>
            </a:br>
            <a:r>
              <a:rPr lang="en-US" sz="1600" dirty="0"/>
              <a:t>Blue Mountain Heart to Heart</a:t>
            </a:r>
          </a:p>
        </p:txBody>
      </p:sp>
      <p:sp>
        <p:nvSpPr>
          <p:cNvPr id="16" name="TextBox 15">
            <a:extLst>
              <a:ext uri="{FF2B5EF4-FFF2-40B4-BE49-F238E27FC236}">
                <a16:creationId xmlns:a16="http://schemas.microsoft.com/office/drawing/2014/main" id="{EDF1CAB8-298A-3049-8BDA-A01EEB70A917}"/>
              </a:ext>
            </a:extLst>
          </p:cNvPr>
          <p:cNvSpPr txBox="1"/>
          <p:nvPr/>
        </p:nvSpPr>
        <p:spPr>
          <a:xfrm>
            <a:off x="7443016" y="3443259"/>
            <a:ext cx="2429797" cy="1569660"/>
          </a:xfrm>
          <a:prstGeom prst="rect">
            <a:avLst/>
          </a:prstGeom>
          <a:noFill/>
        </p:spPr>
        <p:txBody>
          <a:bodyPr wrap="square">
            <a:spAutoFit/>
          </a:bodyPr>
          <a:lstStyle/>
          <a:p>
            <a:pPr marL="0" marR="0" algn="ctr">
              <a:spcBef>
                <a:spcPts val="0"/>
              </a:spcBef>
              <a:spcAft>
                <a:spcPts val="0"/>
              </a:spcAft>
            </a:pPr>
            <a:r>
              <a:rPr lang="en-US" sz="1600" i="0" u="none" strike="noStrike" dirty="0">
                <a:effectLst/>
              </a:rPr>
              <a:t>Jessica </a:t>
            </a:r>
            <a:r>
              <a:rPr lang="en-US" sz="1600" i="0" u="none" strike="noStrike" dirty="0" err="1">
                <a:effectLst/>
              </a:rPr>
              <a:t>Filley</a:t>
            </a:r>
            <a:r>
              <a:rPr lang="en-US" sz="1600" i="0" u="none" strike="noStrike" dirty="0">
                <a:effectLst/>
              </a:rPr>
              <a:t>, MPH</a:t>
            </a:r>
          </a:p>
          <a:p>
            <a:pPr marL="0" marR="0" algn="ctr">
              <a:spcBef>
                <a:spcPts val="0"/>
              </a:spcBef>
              <a:spcAft>
                <a:spcPts val="0"/>
              </a:spcAft>
            </a:pPr>
            <a:r>
              <a:rPr lang="en-US" sz="1600" i="0" u="none" strike="noStrike" dirty="0">
                <a:effectLst/>
              </a:rPr>
              <a:t>Epidemiology Specialist II</a:t>
            </a:r>
          </a:p>
          <a:p>
            <a:pPr marL="0" marR="0" algn="ctr">
              <a:spcBef>
                <a:spcPts val="0"/>
              </a:spcBef>
              <a:spcAft>
                <a:spcPts val="0"/>
              </a:spcAft>
            </a:pPr>
            <a:r>
              <a:rPr lang="en-US" sz="1600" i="0" u="none" strike="noStrike" dirty="0">
                <a:effectLst/>
              </a:rPr>
              <a:t>Alaska Department of Health &amp; Social Services</a:t>
            </a:r>
          </a:p>
        </p:txBody>
      </p:sp>
      <p:pic>
        <p:nvPicPr>
          <p:cNvPr id="17" name="Picture 16">
            <a:extLst>
              <a:ext uri="{FF2B5EF4-FFF2-40B4-BE49-F238E27FC236}">
                <a16:creationId xmlns:a16="http://schemas.microsoft.com/office/drawing/2014/main" id="{F2FD9200-7809-0F4D-8407-45B9EC3C50E3}"/>
              </a:ext>
            </a:extLst>
          </p:cNvPr>
          <p:cNvPicPr>
            <a:picLocks noChangeAspect="1"/>
          </p:cNvPicPr>
          <p:nvPr/>
        </p:nvPicPr>
        <p:blipFill>
          <a:blip r:embed="rId3"/>
          <a:stretch>
            <a:fillRect/>
          </a:stretch>
        </p:blipFill>
        <p:spPr>
          <a:xfrm>
            <a:off x="8174354" y="-369436"/>
            <a:ext cx="1782097" cy="1633589"/>
          </a:xfrm>
          <a:prstGeom prst="rect">
            <a:avLst/>
          </a:prstGeom>
        </p:spPr>
      </p:pic>
    </p:spTree>
    <p:extLst>
      <p:ext uri="{BB962C8B-B14F-4D97-AF65-F5344CB8AC3E}">
        <p14:creationId xmlns:p14="http://schemas.microsoft.com/office/powerpoint/2010/main" val="333242102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useBgFill="1">
        <p:nvSpPr>
          <p:cNvPr id="141" name="Freeform: Shape 140">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43" name="Rectangle 142">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1F32E401-8162-4DBD-8094-2E619B4701C4}"/>
              </a:ext>
            </a:extLst>
          </p:cNvPr>
          <p:cNvSpPr/>
          <p:nvPr/>
        </p:nvSpPr>
        <p:spPr>
          <a:xfrm>
            <a:off x="5912285" y="1440426"/>
            <a:ext cx="1064712" cy="300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Title 1">
            <a:extLst>
              <a:ext uri="{FF2B5EF4-FFF2-40B4-BE49-F238E27FC236}">
                <a16:creationId xmlns:a16="http://schemas.microsoft.com/office/drawing/2014/main" id="{01F4DACD-8730-4A5C-AD8A-31F210F85C1B}"/>
              </a:ext>
            </a:extLst>
          </p:cNvPr>
          <p:cNvSpPr txBox="1">
            <a:spLocks/>
          </p:cNvSpPr>
          <p:nvPr/>
        </p:nvSpPr>
        <p:spPr>
          <a:xfrm>
            <a:off x="648931" y="629267"/>
            <a:ext cx="3494536" cy="8111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dirty="0">
                <a:solidFill>
                  <a:srgbClr val="EBEBEB"/>
                </a:solidFill>
              </a:rPr>
              <a:t>Oregon</a:t>
            </a:r>
          </a:p>
        </p:txBody>
      </p:sp>
      <p:pic>
        <p:nvPicPr>
          <p:cNvPr id="19" name="Content Placeholder 7">
            <a:extLst>
              <a:ext uri="{FF2B5EF4-FFF2-40B4-BE49-F238E27FC236}">
                <a16:creationId xmlns:a16="http://schemas.microsoft.com/office/drawing/2014/main" id="{7C5D88C7-9FE3-439B-B1DC-977B6F243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20" y="479154"/>
            <a:ext cx="1306585" cy="961273"/>
          </a:xfrm>
          <a:prstGeom prst="rect">
            <a:avLst/>
          </a:prstGeom>
        </p:spPr>
      </p:pic>
      <p:pic>
        <p:nvPicPr>
          <p:cNvPr id="10" name="Picture 9">
            <a:extLst>
              <a:ext uri="{FF2B5EF4-FFF2-40B4-BE49-F238E27FC236}">
                <a16:creationId xmlns:a16="http://schemas.microsoft.com/office/drawing/2014/main" id="{A5A17E4C-EDD3-4B25-98C2-25A117A4600C}"/>
              </a:ext>
            </a:extLst>
          </p:cNvPr>
          <p:cNvPicPr>
            <a:picLocks noChangeAspect="1"/>
          </p:cNvPicPr>
          <p:nvPr/>
        </p:nvPicPr>
        <p:blipFill>
          <a:blip r:embed="rId4"/>
          <a:stretch>
            <a:fillRect/>
          </a:stretch>
        </p:blipFill>
        <p:spPr>
          <a:xfrm>
            <a:off x="5553492" y="1440425"/>
            <a:ext cx="6521651" cy="4898933"/>
          </a:xfrm>
          <a:prstGeom prst="rect">
            <a:avLst/>
          </a:prstGeom>
        </p:spPr>
      </p:pic>
    </p:spTree>
    <p:extLst>
      <p:ext uri="{BB962C8B-B14F-4D97-AF65-F5344CB8AC3E}">
        <p14:creationId xmlns:p14="http://schemas.microsoft.com/office/powerpoint/2010/main" val="133713537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220AA30-DBF5-4CA1-ABF8-77DB1B51776E}"/>
              </a:ext>
            </a:extLst>
          </p:cNvPr>
          <p:cNvSpPr>
            <a:spLocks noGrp="1"/>
          </p:cNvSpPr>
          <p:nvPr>
            <p:ph type="title"/>
          </p:nvPr>
        </p:nvSpPr>
        <p:spPr>
          <a:xfrm>
            <a:off x="648931" y="629267"/>
            <a:ext cx="4166510" cy="811160"/>
          </a:xfrm>
        </p:spPr>
        <p:txBody>
          <a:bodyPr>
            <a:normAutofit/>
          </a:bodyPr>
          <a:lstStyle/>
          <a:p>
            <a:pPr algn="r"/>
            <a:r>
              <a:rPr lang="en-US" dirty="0">
                <a:solidFill>
                  <a:srgbClr val="EBEBEB"/>
                </a:solidFill>
              </a:rPr>
              <a:t>Washington</a:t>
            </a:r>
          </a:p>
        </p:txBody>
      </p:sp>
      <p:sp>
        <p:nvSpPr>
          <p:cNvPr id="13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useBgFill="1">
        <p:nvSpPr>
          <p:cNvPr id="141" name="Freeform: Shape 140">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43" name="Rectangle 142">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1F32E401-8162-4DBD-8094-2E619B4701C4}"/>
              </a:ext>
            </a:extLst>
          </p:cNvPr>
          <p:cNvSpPr/>
          <p:nvPr/>
        </p:nvSpPr>
        <p:spPr>
          <a:xfrm>
            <a:off x="5912285" y="1440426"/>
            <a:ext cx="1064712" cy="300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1843DB8D-9204-424B-B170-A3CC8B490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8" y="491351"/>
            <a:ext cx="1544402" cy="1086992"/>
          </a:xfrm>
          <a:prstGeom prst="rect">
            <a:avLst/>
          </a:prstGeom>
        </p:spPr>
      </p:pic>
      <p:graphicFrame>
        <p:nvGraphicFramePr>
          <p:cNvPr id="10" name="Content Placeholder 5">
            <a:extLst>
              <a:ext uri="{FF2B5EF4-FFF2-40B4-BE49-F238E27FC236}">
                <a16:creationId xmlns:a16="http://schemas.microsoft.com/office/drawing/2014/main" id="{09BF7C1F-9D6F-4B98-8277-56068A40F0FD}"/>
              </a:ext>
            </a:extLst>
          </p:cNvPr>
          <p:cNvGraphicFramePr>
            <a:graphicFrameLocks/>
          </p:cNvGraphicFramePr>
          <p:nvPr>
            <p:extLst>
              <p:ext uri="{D42A27DB-BD31-4B8C-83A1-F6EECF244321}">
                <p14:modId xmlns:p14="http://schemas.microsoft.com/office/powerpoint/2010/main" val="4097842055"/>
              </p:ext>
            </p:extLst>
          </p:nvPr>
        </p:nvGraphicFramePr>
        <p:xfrm>
          <a:off x="5462904" y="1008617"/>
          <a:ext cx="6512431" cy="57390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407586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A220AA30-DBF5-4CA1-ABF8-77DB1B51776E}"/>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Response &amp; Resources</a:t>
            </a:r>
          </a:p>
        </p:txBody>
      </p:sp>
      <p:sp>
        <p:nvSpPr>
          <p:cNvPr id="3" name="Content Placeholder 2">
            <a:extLst>
              <a:ext uri="{FF2B5EF4-FFF2-40B4-BE49-F238E27FC236}">
                <a16:creationId xmlns:a16="http://schemas.microsoft.com/office/drawing/2014/main" id="{0779AE75-2601-43D0-B2EF-0B7B045423CF}"/>
              </a:ext>
            </a:extLst>
          </p:cNvPr>
          <p:cNvSpPr>
            <a:spLocks noGrp="1"/>
          </p:cNvSpPr>
          <p:nvPr>
            <p:ph idx="1"/>
          </p:nvPr>
        </p:nvSpPr>
        <p:spPr>
          <a:xfrm>
            <a:off x="474133" y="2452349"/>
            <a:ext cx="10922001" cy="4121705"/>
          </a:xfrm>
        </p:spPr>
        <p:txBody>
          <a:bodyPr>
            <a:normAutofit lnSpcReduction="10000"/>
          </a:bodyPr>
          <a:lstStyle/>
          <a:p>
            <a:r>
              <a:rPr lang="en-US" sz="2200" dirty="0">
                <a:latin typeface="Century Gothic" panose="020B0502020202020204" pitchFamily="34" charset="0"/>
                <a:cs typeface="Calibri" panose="020F0502020204030204" pitchFamily="34" charset="0"/>
              </a:rPr>
              <a:t>At the regional level, all states have basic infrastructure to respond to the current synthetic opioid overdose epidemic including:</a:t>
            </a:r>
          </a:p>
          <a:p>
            <a:pPr>
              <a:buFont typeface="Arial" panose="020B0604020202020204" pitchFamily="34" charset="0"/>
              <a:buChar char="•"/>
            </a:pPr>
            <a:r>
              <a:rPr lang="en-US" sz="2200" dirty="0">
                <a:latin typeface="Century Gothic" panose="020B0502020202020204" pitchFamily="34" charset="0"/>
                <a:cs typeface="Calibri" panose="020F0502020204030204" pitchFamily="34" charset="0"/>
              </a:rPr>
              <a:t>- Medication for Opioid Use Disorder </a:t>
            </a:r>
          </a:p>
          <a:p>
            <a:r>
              <a:rPr lang="en-US" sz="2200" dirty="0">
                <a:latin typeface="Century Gothic" panose="020B0502020202020204" pitchFamily="34" charset="0"/>
                <a:cs typeface="Calibri" panose="020F0502020204030204" pitchFamily="34" charset="0"/>
              </a:rPr>
              <a:t>- Syringe service programs</a:t>
            </a:r>
          </a:p>
          <a:p>
            <a:r>
              <a:rPr lang="en-US" sz="2200" dirty="0">
                <a:latin typeface="Century Gothic" panose="020B0502020202020204" pitchFamily="34" charset="0"/>
                <a:cs typeface="Calibri" panose="020F0502020204030204" pitchFamily="34" charset="0"/>
              </a:rPr>
              <a:t>- Overdose education and naloxone distribution</a:t>
            </a:r>
          </a:p>
          <a:p>
            <a:r>
              <a:rPr lang="en-US" sz="2200" dirty="0">
                <a:latin typeface="Century Gothic" panose="020B0502020202020204" pitchFamily="34" charset="0"/>
                <a:cs typeface="Calibri" panose="020F0502020204030204" pitchFamily="34" charset="0"/>
              </a:rPr>
              <a:t>- Behavioral health and recovery support services</a:t>
            </a:r>
          </a:p>
          <a:p>
            <a:r>
              <a:rPr lang="en-US" sz="2200" dirty="0">
                <a:latin typeface="Century Gothic" panose="020B0502020202020204" pitchFamily="34" charset="0"/>
                <a:cs typeface="Calibri" panose="020F0502020204030204" pitchFamily="34" charset="0"/>
              </a:rPr>
              <a:t>- HIV and viral hepatitis screening &amp; linkage to care</a:t>
            </a:r>
          </a:p>
          <a:p>
            <a:endParaRPr lang="en-US" sz="2200" dirty="0">
              <a:latin typeface="Century Gothic" panose="020B0502020202020204" pitchFamily="34" charset="0"/>
              <a:cs typeface="Calibri" panose="020F0502020204030204" pitchFamily="34" charset="0"/>
            </a:endParaRPr>
          </a:p>
          <a:p>
            <a:r>
              <a:rPr lang="en-US" sz="2200" dirty="0">
                <a:latin typeface="Century Gothic" panose="020B0502020202020204" pitchFamily="34" charset="0"/>
                <a:cs typeface="Calibri" panose="020F0502020204030204" pitchFamily="34" charset="0"/>
              </a:rPr>
              <a:t>Acknowledge known barriers in federal and state policies, allowable uses of federal funding, and workforce-capacity.</a:t>
            </a:r>
          </a:p>
          <a:p>
            <a:pPr marL="457200" indent="-457200">
              <a:buFont typeface="+mj-lt"/>
              <a:buAutoNum type="arabicPeriod"/>
            </a:pPr>
            <a:endParaRPr lang="en-US" dirty="0">
              <a:latin typeface="Century Gothic" panose="020B0502020202020204" pitchFamily="34" charset="0"/>
            </a:endParaRPr>
          </a:p>
        </p:txBody>
      </p:sp>
    </p:spTree>
    <p:extLst>
      <p:ext uri="{BB962C8B-B14F-4D97-AF65-F5344CB8AC3E}">
        <p14:creationId xmlns:p14="http://schemas.microsoft.com/office/powerpoint/2010/main" val="303988503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C9EC-9902-0F4C-BFC6-C9DA99458F61}"/>
              </a:ext>
            </a:extLst>
          </p:cNvPr>
          <p:cNvSpPr>
            <a:spLocks noGrp="1"/>
          </p:cNvSpPr>
          <p:nvPr>
            <p:ph type="ctrTitle"/>
          </p:nvPr>
        </p:nvSpPr>
        <p:spPr>
          <a:xfrm>
            <a:off x="1154955" y="1447801"/>
            <a:ext cx="8825658" cy="2182503"/>
          </a:xfrm>
        </p:spPr>
        <p:txBody>
          <a:bodyPr>
            <a:normAutofit fontScale="90000"/>
          </a:bodyPr>
          <a:lstStyle/>
          <a:p>
            <a:r>
              <a:rPr lang="en-US" sz="4800" dirty="0"/>
              <a:t>Syringe Service Programs: Integrating Services for </a:t>
            </a:r>
            <a:br>
              <a:rPr lang="en-US" sz="4800" dirty="0"/>
            </a:br>
            <a:r>
              <a:rPr lang="en-US" sz="4800" dirty="0"/>
              <a:t>Rural Service Delivery</a:t>
            </a:r>
          </a:p>
        </p:txBody>
      </p:sp>
      <p:sp>
        <p:nvSpPr>
          <p:cNvPr id="3" name="Subtitle 2">
            <a:extLst>
              <a:ext uri="{FF2B5EF4-FFF2-40B4-BE49-F238E27FC236}">
                <a16:creationId xmlns:a16="http://schemas.microsoft.com/office/drawing/2014/main" id="{C593DC88-C7D5-C84D-B475-B011CA84078A}"/>
              </a:ext>
            </a:extLst>
          </p:cNvPr>
          <p:cNvSpPr>
            <a:spLocks noGrp="1"/>
          </p:cNvSpPr>
          <p:nvPr>
            <p:ph type="subTitle" idx="1"/>
          </p:nvPr>
        </p:nvSpPr>
        <p:spPr>
          <a:xfrm>
            <a:off x="1069847" y="4389120"/>
            <a:ext cx="9889305" cy="1831206"/>
          </a:xfrm>
        </p:spPr>
        <p:txBody>
          <a:bodyPr>
            <a:normAutofit/>
          </a:bodyPr>
          <a:lstStyle/>
          <a:p>
            <a:r>
              <a:rPr lang="en-US" dirty="0"/>
              <a:t>April 2022</a:t>
            </a:r>
          </a:p>
          <a:p>
            <a:endParaRPr lang="en-US" dirty="0"/>
          </a:p>
          <a:p>
            <a:r>
              <a:rPr lang="en-US" dirty="0"/>
              <a:t>Everett Maroon</a:t>
            </a:r>
          </a:p>
          <a:p>
            <a:r>
              <a:rPr lang="en-US" b="1" dirty="0"/>
              <a:t>Executive Director, Blue Mountain Heart to Heart </a:t>
            </a:r>
          </a:p>
        </p:txBody>
      </p:sp>
    </p:spTree>
    <p:extLst>
      <p:ext uri="{BB962C8B-B14F-4D97-AF65-F5344CB8AC3E}">
        <p14:creationId xmlns:p14="http://schemas.microsoft.com/office/powerpoint/2010/main" val="260415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5542-E0DF-4548-9994-1AA135DAED68}"/>
              </a:ext>
            </a:extLst>
          </p:cNvPr>
          <p:cNvSpPr>
            <a:spLocks noGrp="1"/>
          </p:cNvSpPr>
          <p:nvPr>
            <p:ph type="title"/>
          </p:nvPr>
        </p:nvSpPr>
        <p:spPr/>
        <p:txBody>
          <a:bodyPr/>
          <a:lstStyle/>
          <a:p>
            <a:r>
              <a:rPr lang="en-US" dirty="0"/>
              <a:t>Models of Care in Rural Areas for Stigmatized Populations</a:t>
            </a:r>
          </a:p>
        </p:txBody>
      </p:sp>
      <p:sp>
        <p:nvSpPr>
          <p:cNvPr id="3" name="Content Placeholder 2">
            <a:extLst>
              <a:ext uri="{FF2B5EF4-FFF2-40B4-BE49-F238E27FC236}">
                <a16:creationId xmlns:a16="http://schemas.microsoft.com/office/drawing/2014/main" id="{5E7ABAF9-A445-2843-86DA-A43FAB836A07}"/>
              </a:ext>
            </a:extLst>
          </p:cNvPr>
          <p:cNvSpPr>
            <a:spLocks noGrp="1"/>
          </p:cNvSpPr>
          <p:nvPr>
            <p:ph idx="1"/>
          </p:nvPr>
        </p:nvSpPr>
        <p:spPr>
          <a:xfrm>
            <a:off x="1103312" y="2052919"/>
            <a:ext cx="8946541" cy="3225664"/>
          </a:xfrm>
        </p:spPr>
        <p:txBody>
          <a:bodyPr>
            <a:normAutofit/>
          </a:bodyPr>
          <a:lstStyle/>
          <a:p>
            <a:r>
              <a:rPr lang="en-US" sz="2400" dirty="0"/>
              <a:t>Medication-Assisted Treatment Models</a:t>
            </a:r>
          </a:p>
          <a:p>
            <a:r>
              <a:rPr lang="en-US" sz="2400" dirty="0"/>
              <a:t>Behavioral Therapy Models</a:t>
            </a:r>
          </a:p>
          <a:p>
            <a:r>
              <a:rPr lang="en-US" sz="2400" dirty="0"/>
              <a:t>Harm Reduction Models </a:t>
            </a:r>
          </a:p>
          <a:p>
            <a:r>
              <a:rPr lang="en-US" sz="2400" dirty="0"/>
              <a:t>Care Delivery Models</a:t>
            </a:r>
          </a:p>
          <a:p>
            <a:r>
              <a:rPr lang="en-US" sz="2400" dirty="0"/>
              <a:t>Peer-based Recovery Support Models</a:t>
            </a:r>
          </a:p>
          <a:p>
            <a:r>
              <a:rPr lang="en-US" sz="2400" dirty="0"/>
              <a:t>Prevention Models</a:t>
            </a:r>
          </a:p>
        </p:txBody>
      </p:sp>
      <p:sp>
        <p:nvSpPr>
          <p:cNvPr id="4" name="TextBox 3">
            <a:extLst>
              <a:ext uri="{FF2B5EF4-FFF2-40B4-BE49-F238E27FC236}">
                <a16:creationId xmlns:a16="http://schemas.microsoft.com/office/drawing/2014/main" id="{9C564552-5A10-4241-A58E-D06C97BB99CF}"/>
              </a:ext>
            </a:extLst>
          </p:cNvPr>
          <p:cNvSpPr txBox="1"/>
          <p:nvPr/>
        </p:nvSpPr>
        <p:spPr>
          <a:xfrm>
            <a:off x="1233055" y="5818909"/>
            <a:ext cx="9668031" cy="369332"/>
          </a:xfrm>
          <a:prstGeom prst="rect">
            <a:avLst/>
          </a:prstGeom>
          <a:noFill/>
        </p:spPr>
        <p:txBody>
          <a:bodyPr wrap="none" rtlCol="0">
            <a:spAutoFit/>
          </a:bodyPr>
          <a:lstStyle/>
          <a:p>
            <a:r>
              <a:rPr lang="en-US" dirty="0"/>
              <a:t>Source: https://</a:t>
            </a:r>
            <a:r>
              <a:rPr lang="en-US" dirty="0" err="1"/>
              <a:t>www.ruralhealthinfo.org</a:t>
            </a:r>
            <a:r>
              <a:rPr lang="en-US" dirty="0"/>
              <a:t>/toolkits/substance-abuse/2/program-models</a:t>
            </a:r>
          </a:p>
        </p:txBody>
      </p:sp>
    </p:spTree>
    <p:extLst>
      <p:ext uri="{BB962C8B-B14F-4D97-AF65-F5344CB8AC3E}">
        <p14:creationId xmlns:p14="http://schemas.microsoft.com/office/powerpoint/2010/main" val="2490707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2" end="2"/>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4" end="4"/>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5" end="5"/>
                                            </p:txEl>
                                          </p:spTgt>
                                        </p:tgtEl>
                                        <p:attrNameLst>
                                          <p:attrName>style.color</p:attrName>
                                        </p:attrNameLst>
                                      </p:cBhvr>
                                      <p:to>
                                        <a:schemeClr val="accent2"/>
                                      </p:to>
                                    </p:animClr>
                                  </p:childTnLst>
                                </p:cTn>
                              </p:par>
                            </p:childTnLst>
                          </p:cTn>
                        </p:par>
                      </p:childTnLst>
                    </p:cTn>
                  </p:par>
                </p:childTnLst>
              </p:cTn>
              <p:nextCondLst>
                <p:cond evt="onClick" delay="0">
                  <p:tgtEl>
                    <p:spTgt spid="2"/>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AC0169-BF53-404E-BB5F-216C1F7F6C82}"/>
              </a:ext>
            </a:extLst>
          </p:cNvPr>
          <p:cNvPicPr>
            <a:picLocks noChangeAspect="1"/>
          </p:cNvPicPr>
          <p:nvPr/>
        </p:nvPicPr>
        <p:blipFill rotWithShape="1">
          <a:blip r:embed="rId3">
            <a:duotone>
              <a:prstClr val="black"/>
              <a:schemeClr val="accent5">
                <a:tint val="45000"/>
                <a:satMod val="400000"/>
              </a:schemeClr>
            </a:duotone>
            <a:alphaModFix amt="15000"/>
          </a:blip>
          <a:srcRect t="2174"/>
          <a:stretch/>
        </p:blipFill>
        <p:spPr>
          <a:xfrm>
            <a:off x="20" y="10"/>
            <a:ext cx="12191980" cy="6857990"/>
          </a:xfrm>
          <a:prstGeom prst="rect">
            <a:avLst/>
          </a:prstGeom>
        </p:spPr>
      </p:pic>
      <p:sp>
        <p:nvSpPr>
          <p:cNvPr id="2" name="Title 1">
            <a:extLst>
              <a:ext uri="{FF2B5EF4-FFF2-40B4-BE49-F238E27FC236}">
                <a16:creationId xmlns:a16="http://schemas.microsoft.com/office/drawing/2014/main" id="{47375C8C-115E-BC4D-A221-220C3A867A9B}"/>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dirty="0"/>
              <a:t>What Harm Reduction Does</a:t>
            </a:r>
          </a:p>
        </p:txBody>
      </p:sp>
      <p:sp>
        <p:nvSpPr>
          <p:cNvPr id="3" name="Content Placeholder 2">
            <a:extLst>
              <a:ext uri="{FF2B5EF4-FFF2-40B4-BE49-F238E27FC236}">
                <a16:creationId xmlns:a16="http://schemas.microsoft.com/office/drawing/2014/main" id="{CBB1BB73-A0DB-6D4F-9A8C-76D3AD808632}"/>
              </a:ext>
            </a:extLst>
          </p:cNvPr>
          <p:cNvSpPr>
            <a:spLocks noGrp="1"/>
          </p:cNvSpPr>
          <p:nvPr>
            <p:ph sz="half" idx="1"/>
          </p:nvPr>
        </p:nvSpPr>
        <p:spPr>
          <a:xfrm>
            <a:off x="761206" y="1546042"/>
            <a:ext cx="10511632" cy="5069071"/>
          </a:xfrm>
        </p:spPr>
        <p:txBody>
          <a:bodyPr vert="horz" lIns="91440" tIns="45720" rIns="91440" bIns="45720" rtlCol="0" anchor="ctr">
            <a:normAutofit/>
          </a:bodyPr>
          <a:lstStyle/>
          <a:p>
            <a:pPr>
              <a:buFont typeface="+mj-lt"/>
              <a:buAutoNum type="arabicPeriod"/>
            </a:pPr>
            <a:r>
              <a:rPr lang="en-US" sz="2000" dirty="0"/>
              <a:t>It prevents the spread of blood borne pathogens. Not just HIV, but including HIV and hepatitis C, among others.</a:t>
            </a:r>
          </a:p>
          <a:p>
            <a:pPr>
              <a:buFont typeface="+mj-lt"/>
              <a:buAutoNum type="arabicPeriod"/>
            </a:pPr>
            <a:r>
              <a:rPr lang="en-US" sz="2000" dirty="0"/>
              <a:t>It reduces morbidity among people who inject drugs by providing clean needles and other supplies like alcohol wipes and Epsom salts. We see fewer infections—cellulitis, MRSA, for example—fewer amputations, fewer incidents of vein collapse, less tissue damage.</a:t>
            </a:r>
          </a:p>
          <a:p>
            <a:pPr>
              <a:buFont typeface="+mj-lt"/>
              <a:buAutoNum type="arabicPeriod"/>
            </a:pPr>
            <a:r>
              <a:rPr lang="en-US" sz="2000" dirty="0"/>
              <a:t>It reduces mortality associated with opioid overdose in part because exchangers learn to test their dope, because they tend to use less once they are in these programs, and because increasingly SSPs give out naloxone to reverse overdose.</a:t>
            </a:r>
          </a:p>
          <a:p>
            <a:pPr>
              <a:buFont typeface="+mj-lt"/>
              <a:buAutoNum type="arabicPeriod"/>
            </a:pPr>
            <a:r>
              <a:rPr lang="en-US" sz="2000" dirty="0"/>
              <a:t>It increases the likelihood that the exchanger will get into recovery and attempt sobriety.</a:t>
            </a:r>
          </a:p>
        </p:txBody>
      </p:sp>
    </p:spTree>
    <p:extLst>
      <p:ext uri="{BB962C8B-B14F-4D97-AF65-F5344CB8AC3E}">
        <p14:creationId xmlns:p14="http://schemas.microsoft.com/office/powerpoint/2010/main" val="2804929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19F2-7813-E747-B4FA-944D58C904CD}"/>
              </a:ext>
            </a:extLst>
          </p:cNvPr>
          <p:cNvSpPr>
            <a:spLocks noGrp="1"/>
          </p:cNvSpPr>
          <p:nvPr>
            <p:ph type="title"/>
          </p:nvPr>
        </p:nvSpPr>
        <p:spPr/>
        <p:txBody>
          <a:bodyPr/>
          <a:lstStyle/>
          <a:p>
            <a:r>
              <a:rPr lang="en-US" dirty="0"/>
              <a:t>How Harm Reduction Works</a:t>
            </a:r>
          </a:p>
        </p:txBody>
      </p:sp>
      <p:sp>
        <p:nvSpPr>
          <p:cNvPr id="3" name="Content Placeholder 2">
            <a:extLst>
              <a:ext uri="{FF2B5EF4-FFF2-40B4-BE49-F238E27FC236}">
                <a16:creationId xmlns:a16="http://schemas.microsoft.com/office/drawing/2014/main" id="{952F6951-7080-2F47-ACE1-4A59AEDAEF89}"/>
              </a:ext>
            </a:extLst>
          </p:cNvPr>
          <p:cNvSpPr>
            <a:spLocks noGrp="1"/>
          </p:cNvSpPr>
          <p:nvPr>
            <p:ph sz="half" idx="1"/>
          </p:nvPr>
        </p:nvSpPr>
        <p:spPr>
          <a:xfrm>
            <a:off x="646111" y="1561946"/>
            <a:ext cx="6654801" cy="4195763"/>
          </a:xfrm>
        </p:spPr>
        <p:txBody>
          <a:bodyPr>
            <a:normAutofit/>
          </a:bodyPr>
          <a:lstStyle/>
          <a:p>
            <a:r>
              <a:rPr lang="en-US" sz="2000" b="1" dirty="0"/>
              <a:t>Harm reduction is a set of practical strategies and ideas aimed at reducing the negative consequences associated with drug use.</a:t>
            </a:r>
          </a:p>
          <a:p>
            <a:r>
              <a:rPr lang="en-US" sz="2000" b="1" dirty="0"/>
              <a:t>These strategies are translated into practices at the program level, and based on the body of evidence that identifies which practices work well (“best practices”) and which do not.</a:t>
            </a:r>
          </a:p>
          <a:p>
            <a:r>
              <a:rPr lang="en-US" sz="2000" b="1" dirty="0"/>
              <a:t>Harm reduction strategies work best when predicated on an individual community’s needs and population.</a:t>
            </a:r>
            <a:endParaRPr lang="en-US" sz="2000" dirty="0"/>
          </a:p>
        </p:txBody>
      </p:sp>
      <p:pic>
        <p:nvPicPr>
          <p:cNvPr id="6" name="Content Placeholder 5">
            <a:extLst>
              <a:ext uri="{FF2B5EF4-FFF2-40B4-BE49-F238E27FC236}">
                <a16:creationId xmlns:a16="http://schemas.microsoft.com/office/drawing/2014/main" id="{EA7984B8-79BA-0744-AC06-B022F0EB48F4}"/>
              </a:ext>
            </a:extLst>
          </p:cNvPr>
          <p:cNvPicPr>
            <a:picLocks noGrp="1" noChangeAspect="1"/>
          </p:cNvPicPr>
          <p:nvPr>
            <p:ph sz="half" idx="2"/>
          </p:nvPr>
        </p:nvPicPr>
        <p:blipFill>
          <a:blip r:embed="rId3"/>
          <a:stretch>
            <a:fillRect/>
          </a:stretch>
        </p:blipFill>
        <p:spPr>
          <a:xfrm>
            <a:off x="7579024" y="1561946"/>
            <a:ext cx="3741005" cy="4694392"/>
          </a:xfrm>
        </p:spPr>
      </p:pic>
    </p:spTree>
    <p:extLst>
      <p:ext uri="{BB962C8B-B14F-4D97-AF65-F5344CB8AC3E}">
        <p14:creationId xmlns:p14="http://schemas.microsoft.com/office/powerpoint/2010/main" val="39882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221B-1F25-2945-B57D-EA0CB80C178A}"/>
              </a:ext>
            </a:extLst>
          </p:cNvPr>
          <p:cNvSpPr>
            <a:spLocks noGrp="1"/>
          </p:cNvSpPr>
          <p:nvPr>
            <p:ph type="title"/>
          </p:nvPr>
        </p:nvSpPr>
        <p:spPr>
          <a:xfrm>
            <a:off x="5282381" y="252484"/>
            <a:ext cx="4767471" cy="1508077"/>
          </a:xfrm>
        </p:spPr>
        <p:txBody>
          <a:bodyPr>
            <a:normAutofit/>
          </a:bodyPr>
          <a:lstStyle/>
          <a:p>
            <a:r>
              <a:rPr lang="en-US" dirty="0"/>
              <a:t>BMHTH’s Approach to SSPs</a:t>
            </a:r>
          </a:p>
        </p:txBody>
      </p:sp>
      <p:pic>
        <p:nvPicPr>
          <p:cNvPr id="5" name="Picture 4">
            <a:extLst>
              <a:ext uri="{FF2B5EF4-FFF2-40B4-BE49-F238E27FC236}">
                <a16:creationId xmlns:a16="http://schemas.microsoft.com/office/drawing/2014/main" id="{30696DCB-6403-6F46-8047-A64D22760CBC}"/>
              </a:ext>
            </a:extLst>
          </p:cNvPr>
          <p:cNvPicPr>
            <a:picLocks noChangeAspect="1"/>
          </p:cNvPicPr>
          <p:nvPr/>
        </p:nvPicPr>
        <p:blipFill rotWithShape="1">
          <a:blip r:embed="rId3"/>
          <a:srcRect l="39881" r="30722" b="1"/>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FB5095C5-5598-9941-A89C-51DBE3652468}"/>
              </a:ext>
            </a:extLst>
          </p:cNvPr>
          <p:cNvSpPr>
            <a:spLocks noGrp="1"/>
          </p:cNvSpPr>
          <p:nvPr>
            <p:ph idx="1"/>
          </p:nvPr>
        </p:nvSpPr>
        <p:spPr>
          <a:xfrm>
            <a:off x="5282381" y="1637731"/>
            <a:ext cx="6590532" cy="4967785"/>
          </a:xfrm>
        </p:spPr>
        <p:txBody>
          <a:bodyPr>
            <a:noAutofit/>
          </a:bodyPr>
          <a:lstStyle/>
          <a:p>
            <a:pPr>
              <a:lnSpc>
                <a:spcPct val="90000"/>
              </a:lnSpc>
            </a:pPr>
            <a:r>
              <a:rPr lang="en-US" sz="1800" dirty="0"/>
              <a:t>Warm Greeting—de-medicalize what is essentially a medical supplies transaction</a:t>
            </a:r>
          </a:p>
          <a:p>
            <a:pPr>
              <a:lnSpc>
                <a:spcPct val="90000"/>
              </a:lnSpc>
            </a:pPr>
            <a:r>
              <a:rPr lang="en-US" sz="1800" dirty="0"/>
              <a:t>Need-Based Exchange—estimate/count what comes in, document what goes out</a:t>
            </a:r>
          </a:p>
          <a:p>
            <a:pPr>
              <a:lnSpc>
                <a:spcPct val="90000"/>
              </a:lnSpc>
            </a:pPr>
            <a:r>
              <a:rPr lang="en-US" sz="1800" dirty="0"/>
              <a:t>Staff and Exchanger Safety—touch syringes as little as possible, use precautions, PPE, bloodborne pathogen protocols</a:t>
            </a:r>
          </a:p>
          <a:p>
            <a:pPr>
              <a:lnSpc>
                <a:spcPct val="90000"/>
              </a:lnSpc>
            </a:pPr>
            <a:r>
              <a:rPr lang="en-US" sz="1800" dirty="0"/>
              <a:t>Assess Stage of Change—use how people talk about themselves to offer low-barrier treatment, etc.</a:t>
            </a:r>
          </a:p>
          <a:p>
            <a:pPr>
              <a:lnSpc>
                <a:spcPct val="90000"/>
              </a:lnSpc>
            </a:pPr>
            <a:r>
              <a:rPr lang="en-US" sz="1800" dirty="0"/>
              <a:t>Ask about Other Needs—injection-related materials, health of body, need for referrals, antibody tests, vaccines, mental health, etc.</a:t>
            </a:r>
          </a:p>
          <a:p>
            <a:pPr>
              <a:lnSpc>
                <a:spcPct val="90000"/>
              </a:lnSpc>
            </a:pPr>
            <a:r>
              <a:rPr lang="en-US" sz="1800" dirty="0"/>
              <a:t>Naloxone Determination—for themselves or those they know</a:t>
            </a:r>
          </a:p>
          <a:p>
            <a:pPr>
              <a:lnSpc>
                <a:spcPct val="90000"/>
              </a:lnSpc>
            </a:pPr>
            <a:r>
              <a:rPr lang="en-US" sz="1800" dirty="0"/>
              <a:t>Genuine Goodbye—finish with a request to see us again</a:t>
            </a:r>
          </a:p>
        </p:txBody>
      </p:sp>
    </p:spTree>
    <p:extLst>
      <p:ext uri="{BB962C8B-B14F-4D97-AF65-F5344CB8AC3E}">
        <p14:creationId xmlns:p14="http://schemas.microsoft.com/office/powerpoint/2010/main" val="2423708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3">
                                            <p:txEl>
                                              <p:pRg st="4" end="4"/>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3">
                                            <p:txEl>
                                              <p:pRg st="5" end="5"/>
                                            </p:txEl>
                                          </p:spTgt>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3">
                                            <p:txEl>
                                              <p:pRg st="6" end="6"/>
                                            </p:txEl>
                                          </p:spTgt>
                                        </p:tgtEl>
                                        <p:attrNameLst>
                                          <p:attrName>style.color</p:attrName>
                                        </p:attrNameLst>
                                      </p:cBhvr>
                                      <p:to>
                                        <a:schemeClr val="accent2"/>
                                      </p:to>
                                    </p:animClr>
                                  </p:childTnLst>
                                </p:cTn>
                              </p:par>
                            </p:childTnLst>
                          </p:cTn>
                        </p:par>
                      </p:childTnLst>
                    </p:cTn>
                  </p:par>
                </p:childTnLst>
              </p:cTn>
              <p:nextCondLst>
                <p:cond evt="onClick" delay="0">
                  <p:tgtEl>
                    <p:spTgt spid="2"/>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221B-1F25-2945-B57D-EA0CB80C178A}"/>
              </a:ext>
            </a:extLst>
          </p:cNvPr>
          <p:cNvSpPr>
            <a:spLocks noGrp="1"/>
          </p:cNvSpPr>
          <p:nvPr>
            <p:ph type="title"/>
          </p:nvPr>
        </p:nvSpPr>
        <p:spPr>
          <a:xfrm>
            <a:off x="650668" y="629266"/>
            <a:ext cx="6249784" cy="1641986"/>
          </a:xfrm>
        </p:spPr>
        <p:txBody>
          <a:bodyPr>
            <a:normAutofit/>
          </a:bodyPr>
          <a:lstStyle/>
          <a:p>
            <a:r>
              <a:rPr lang="en-US" dirty="0"/>
              <a:t>BMHTH’s Approach to SSPs, </a:t>
            </a:r>
            <a:r>
              <a:rPr lang="en-US" dirty="0" err="1"/>
              <a:t>con’t</a:t>
            </a:r>
            <a:r>
              <a:rPr lang="en-US" dirty="0"/>
              <a:t>.</a:t>
            </a:r>
          </a:p>
        </p:txBody>
      </p:sp>
      <p:pic>
        <p:nvPicPr>
          <p:cNvPr id="5" name="Picture 4">
            <a:extLst>
              <a:ext uri="{FF2B5EF4-FFF2-40B4-BE49-F238E27FC236}">
                <a16:creationId xmlns:a16="http://schemas.microsoft.com/office/drawing/2014/main" id="{D2823DA2-05E2-6D4D-8D0E-FD09469AB6D1}"/>
              </a:ext>
            </a:extLst>
          </p:cNvPr>
          <p:cNvPicPr>
            <a:picLocks noChangeAspect="1"/>
          </p:cNvPicPr>
          <p:nvPr/>
        </p:nvPicPr>
        <p:blipFill rotWithShape="1">
          <a:blip r:embed="rId3"/>
          <a:srcRect l="35258" r="19515" b="-1"/>
          <a:stretch/>
        </p:blipFill>
        <p:spPr>
          <a:xfrm>
            <a:off x="7548152" y="10"/>
            <a:ext cx="4646658" cy="6857990"/>
          </a:xfrm>
          <a:prstGeom prst="rect">
            <a:avLst/>
          </a:prstGeom>
        </p:spPr>
      </p:pic>
      <p:sp>
        <p:nvSpPr>
          <p:cNvPr id="3" name="Content Placeholder 2">
            <a:extLst>
              <a:ext uri="{FF2B5EF4-FFF2-40B4-BE49-F238E27FC236}">
                <a16:creationId xmlns:a16="http://schemas.microsoft.com/office/drawing/2014/main" id="{FB5095C5-5598-9941-A89C-51DBE3652468}"/>
              </a:ext>
            </a:extLst>
          </p:cNvPr>
          <p:cNvSpPr>
            <a:spLocks noGrp="1"/>
          </p:cNvSpPr>
          <p:nvPr>
            <p:ph idx="1"/>
          </p:nvPr>
        </p:nvSpPr>
        <p:spPr>
          <a:xfrm>
            <a:off x="650668" y="2438400"/>
            <a:ext cx="6249784" cy="3809999"/>
          </a:xfrm>
        </p:spPr>
        <p:txBody>
          <a:bodyPr>
            <a:normAutofit/>
          </a:bodyPr>
          <a:lstStyle/>
          <a:p>
            <a:pPr>
              <a:lnSpc>
                <a:spcPct val="90000"/>
              </a:lnSpc>
            </a:pPr>
            <a:r>
              <a:rPr lang="en-US" sz="1700" dirty="0"/>
              <a:t>Unique Codes—having de-duplicated data gives us much more information on how the program is working at the individual level, which helps us learn more about community health (more than 10,000 observations since 2018)</a:t>
            </a:r>
          </a:p>
          <a:p>
            <a:pPr>
              <a:lnSpc>
                <a:spcPct val="90000"/>
              </a:lnSpc>
            </a:pPr>
            <a:r>
              <a:rPr lang="en-US" sz="1700" dirty="0"/>
              <a:t>Ending Isolation—we may be seeing individuals who are not contacting other sectors in the community, like family court, primary care, social services, so we want to connect people to resources and shift their posture toward getting help</a:t>
            </a:r>
          </a:p>
          <a:p>
            <a:pPr>
              <a:lnSpc>
                <a:spcPct val="90000"/>
              </a:lnSpc>
            </a:pPr>
            <a:r>
              <a:rPr lang="en-US" sz="1700" dirty="0"/>
              <a:t>Connection to Self-Driven Change—our goal is to help exchangers become healthier, more self-aware, and more focused on improving their lives, up to and including recovery from opioid abuse</a:t>
            </a:r>
          </a:p>
        </p:txBody>
      </p:sp>
    </p:spTree>
    <p:extLst>
      <p:ext uri="{BB962C8B-B14F-4D97-AF65-F5344CB8AC3E}">
        <p14:creationId xmlns:p14="http://schemas.microsoft.com/office/powerpoint/2010/main" val="199766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4BF0-638E-134C-8B50-9F35D87AE232}"/>
              </a:ext>
            </a:extLst>
          </p:cNvPr>
          <p:cNvSpPr>
            <a:spLocks noGrp="1"/>
          </p:cNvSpPr>
          <p:nvPr>
            <p:ph type="title"/>
          </p:nvPr>
        </p:nvSpPr>
        <p:spPr>
          <a:xfrm>
            <a:off x="648930" y="629266"/>
            <a:ext cx="8058342" cy="1317815"/>
          </a:xfrm>
        </p:spPr>
        <p:txBody>
          <a:bodyPr>
            <a:normAutofit/>
          </a:bodyPr>
          <a:lstStyle/>
          <a:p>
            <a:pPr>
              <a:lnSpc>
                <a:spcPct val="90000"/>
              </a:lnSpc>
            </a:pPr>
            <a:r>
              <a:rPr lang="en-US" sz="3600" dirty="0"/>
              <a:t>Infectious Disease Testing at SSP Sites—Logistics </a:t>
            </a:r>
          </a:p>
        </p:txBody>
      </p:sp>
      <p:sp>
        <p:nvSpPr>
          <p:cNvPr id="3" name="Content Placeholder 2">
            <a:extLst>
              <a:ext uri="{FF2B5EF4-FFF2-40B4-BE49-F238E27FC236}">
                <a16:creationId xmlns:a16="http://schemas.microsoft.com/office/drawing/2014/main" id="{7DA416EA-09E1-5B4B-9EE5-DE9C52465D57}"/>
              </a:ext>
            </a:extLst>
          </p:cNvPr>
          <p:cNvSpPr>
            <a:spLocks noGrp="1"/>
          </p:cNvSpPr>
          <p:nvPr>
            <p:ph idx="1"/>
          </p:nvPr>
        </p:nvSpPr>
        <p:spPr>
          <a:xfrm>
            <a:off x="648930" y="1947082"/>
            <a:ext cx="6681147" cy="3809998"/>
          </a:xfrm>
        </p:spPr>
        <p:txBody>
          <a:bodyPr>
            <a:normAutofit/>
          </a:bodyPr>
          <a:lstStyle/>
          <a:p>
            <a:pPr>
              <a:lnSpc>
                <a:spcPct val="90000"/>
              </a:lnSpc>
            </a:pPr>
            <a:r>
              <a:rPr lang="en-US" dirty="0"/>
              <a:t>Provide confidentiality (space considerations)</a:t>
            </a:r>
          </a:p>
          <a:p>
            <a:pPr>
              <a:lnSpc>
                <a:spcPct val="90000"/>
              </a:lnSpc>
            </a:pPr>
            <a:r>
              <a:rPr lang="en-US" dirty="0"/>
              <a:t>Provide rapid PCR testing (HIV, HCV, COVID)</a:t>
            </a:r>
          </a:p>
          <a:p>
            <a:pPr>
              <a:lnSpc>
                <a:spcPct val="90000"/>
              </a:lnSpc>
            </a:pPr>
            <a:r>
              <a:rPr lang="en-US" dirty="0"/>
              <a:t>Consider testing even when screener does not suggest high risk (people often deflate risk)</a:t>
            </a:r>
          </a:p>
          <a:p>
            <a:pPr>
              <a:lnSpc>
                <a:spcPct val="90000"/>
              </a:lnSpc>
            </a:pPr>
            <a:r>
              <a:rPr lang="en-US" dirty="0"/>
              <a:t>Offer vaccinations! Especially one-dose vaccine</a:t>
            </a:r>
          </a:p>
          <a:p>
            <a:pPr>
              <a:lnSpc>
                <a:spcPct val="90000"/>
              </a:lnSpc>
            </a:pPr>
            <a:r>
              <a:rPr lang="en-US" dirty="0"/>
              <a:t>Have culturally competent service delivery, know who your clients are</a:t>
            </a:r>
          </a:p>
          <a:p>
            <a:pPr>
              <a:lnSpc>
                <a:spcPct val="90000"/>
              </a:lnSpc>
            </a:pPr>
            <a:r>
              <a:rPr lang="en-US" dirty="0"/>
              <a:t>Be prepared to make referrals if test is reactive (e.g., confirmatory test, case management)</a:t>
            </a:r>
          </a:p>
        </p:txBody>
      </p:sp>
      <p:pic>
        <p:nvPicPr>
          <p:cNvPr id="6" name="Picture 5">
            <a:extLst>
              <a:ext uri="{FF2B5EF4-FFF2-40B4-BE49-F238E27FC236}">
                <a16:creationId xmlns:a16="http://schemas.microsoft.com/office/drawing/2014/main" id="{AE66CC71-26EA-D544-93C6-DEF2F21ED4E9}"/>
              </a:ext>
            </a:extLst>
          </p:cNvPr>
          <p:cNvPicPr>
            <a:picLocks noChangeAspect="1"/>
          </p:cNvPicPr>
          <p:nvPr/>
        </p:nvPicPr>
        <p:blipFill>
          <a:blip r:embed="rId3"/>
          <a:stretch>
            <a:fillRect/>
          </a:stretch>
        </p:blipFill>
        <p:spPr>
          <a:xfrm>
            <a:off x="7481815" y="1947081"/>
            <a:ext cx="3886769" cy="2638579"/>
          </a:xfrm>
          <a:prstGeom prst="rect">
            <a:avLst/>
          </a:prstGeom>
        </p:spPr>
      </p:pic>
    </p:spTree>
    <p:extLst>
      <p:ext uri="{BB962C8B-B14F-4D97-AF65-F5344CB8AC3E}">
        <p14:creationId xmlns:p14="http://schemas.microsoft.com/office/powerpoint/2010/main" val="3105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333EA5-4BDB-1843-A99C-FE2BE694834F}"/>
              </a:ext>
            </a:extLst>
          </p:cNvPr>
          <p:cNvSpPr>
            <a:spLocks noGrp="1"/>
          </p:cNvSpPr>
          <p:nvPr>
            <p:ph type="title"/>
          </p:nvPr>
        </p:nvSpPr>
        <p:spPr/>
        <p:txBody>
          <a:bodyPr/>
          <a:lstStyle/>
          <a:p>
            <a:r>
              <a:rPr lang="en-US" b="1" dirty="0">
                <a:solidFill>
                  <a:schemeClr val="tx1"/>
                </a:solidFill>
              </a:rPr>
              <a:t>Logistics</a:t>
            </a:r>
          </a:p>
        </p:txBody>
      </p:sp>
      <p:sp>
        <p:nvSpPr>
          <p:cNvPr id="5" name="Text Placeholder 4">
            <a:extLst>
              <a:ext uri="{FF2B5EF4-FFF2-40B4-BE49-F238E27FC236}">
                <a16:creationId xmlns:a16="http://schemas.microsoft.com/office/drawing/2014/main" id="{318AE324-9582-4C49-A4B5-64FD7CDD9978}"/>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A56B3C6F-EDC2-D44C-B530-88F38D0D3685}"/>
              </a:ext>
            </a:extLst>
          </p:cNvPr>
          <p:cNvSpPr>
            <a:spLocks noGrp="1"/>
          </p:cNvSpPr>
          <p:nvPr>
            <p:ph sz="half" idx="2"/>
          </p:nvPr>
        </p:nvSpPr>
        <p:spPr>
          <a:xfrm>
            <a:off x="1829562" y="1435758"/>
            <a:ext cx="8515350" cy="4800600"/>
          </a:xfrm>
        </p:spPr>
        <p:txBody>
          <a:bodyPr>
            <a:normAutofit/>
          </a:bodyPr>
          <a:lstStyle/>
          <a:p>
            <a:pPr marL="342900" indent="-342900" fontAlgn="base">
              <a:spcAft>
                <a:spcPts val="450"/>
              </a:spcAft>
            </a:pPr>
            <a:r>
              <a:rPr lang="en-US" altLang="en-US" dirty="0">
                <a:solidFill>
                  <a:prstClr val="black"/>
                </a:solidFill>
                <a:ea typeface="ＭＳ Ｐゴシック" pitchFamily="34" charset="-128"/>
                <a:cs typeface="Arial" charset="0"/>
              </a:rPr>
              <a:t>This webinar is being recorded.</a:t>
            </a:r>
          </a:p>
          <a:p>
            <a:pPr marL="342900" indent="-342900" fontAlgn="base">
              <a:spcAft>
                <a:spcPts val="450"/>
              </a:spcAft>
            </a:pPr>
            <a:r>
              <a:rPr lang="en-US" altLang="en-US" dirty="0">
                <a:solidFill>
                  <a:prstClr val="black"/>
                </a:solidFill>
                <a:ea typeface="ＭＳ Ｐゴシック" pitchFamily="34" charset="-128"/>
                <a:cs typeface="Arial" charset="0"/>
              </a:rPr>
              <a:t>Participant microphones are muted. </a:t>
            </a:r>
          </a:p>
          <a:p>
            <a:r>
              <a:rPr lang="en-US" dirty="0"/>
              <a:t>Type in questions or comments through the chat box or Q/A at anytime. </a:t>
            </a:r>
          </a:p>
          <a:p>
            <a:r>
              <a:rPr lang="en-US" dirty="0"/>
              <a:t>After today’s session you will receive an email with a link to an evaluation for today’s session- we would appreciate you filling this out.</a:t>
            </a:r>
          </a:p>
          <a:p>
            <a:r>
              <a:rPr lang="en-US" dirty="0"/>
              <a:t>AAFP CE credits provided.</a:t>
            </a:r>
          </a:p>
          <a:p>
            <a:endParaRPr lang="en-US" dirty="0"/>
          </a:p>
          <a:p>
            <a:endParaRPr lang="en-US" dirty="0"/>
          </a:p>
        </p:txBody>
      </p:sp>
    </p:spTree>
    <p:extLst>
      <p:ext uri="{BB962C8B-B14F-4D97-AF65-F5344CB8AC3E}">
        <p14:creationId xmlns:p14="http://schemas.microsoft.com/office/powerpoint/2010/main" val="334486737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656187-8703-EC48-95B3-4CC6C223AF21}"/>
              </a:ext>
            </a:extLst>
          </p:cNvPr>
          <p:cNvPicPr>
            <a:picLocks noChangeAspect="1"/>
          </p:cNvPicPr>
          <p:nvPr/>
        </p:nvPicPr>
        <p:blipFill>
          <a:blip r:embed="rId3">
            <a:alphaModFix amt="40000"/>
          </a:blip>
          <a:stretch>
            <a:fillRect/>
          </a:stretch>
        </p:blipFill>
        <p:spPr>
          <a:xfrm>
            <a:off x="400488" y="1521282"/>
            <a:ext cx="11435372" cy="4292663"/>
          </a:xfrm>
          <a:prstGeom prst="rect">
            <a:avLst/>
          </a:prstGeom>
        </p:spPr>
      </p:pic>
      <p:sp>
        <p:nvSpPr>
          <p:cNvPr id="2" name="Title 1">
            <a:extLst>
              <a:ext uri="{FF2B5EF4-FFF2-40B4-BE49-F238E27FC236}">
                <a16:creationId xmlns:a16="http://schemas.microsoft.com/office/drawing/2014/main" id="{E83C0717-ABEA-814C-87BC-2710EAB92F3B}"/>
              </a:ext>
            </a:extLst>
          </p:cNvPr>
          <p:cNvSpPr>
            <a:spLocks noGrp="1"/>
          </p:cNvSpPr>
          <p:nvPr>
            <p:ph type="title"/>
          </p:nvPr>
        </p:nvSpPr>
        <p:spPr/>
        <p:txBody>
          <a:bodyPr/>
          <a:lstStyle/>
          <a:p>
            <a:r>
              <a:rPr lang="en-US" dirty="0"/>
              <a:t>Mobile Low-Barrier Buprenorphine</a:t>
            </a:r>
          </a:p>
        </p:txBody>
      </p:sp>
      <p:sp>
        <p:nvSpPr>
          <p:cNvPr id="3" name="Content Placeholder 2">
            <a:extLst>
              <a:ext uri="{FF2B5EF4-FFF2-40B4-BE49-F238E27FC236}">
                <a16:creationId xmlns:a16="http://schemas.microsoft.com/office/drawing/2014/main" id="{B0F107F6-B29A-D24D-8E1D-7F5E625F13BE}"/>
              </a:ext>
            </a:extLst>
          </p:cNvPr>
          <p:cNvSpPr>
            <a:spLocks noGrp="1"/>
          </p:cNvSpPr>
          <p:nvPr>
            <p:ph idx="1"/>
          </p:nvPr>
        </p:nvSpPr>
        <p:spPr>
          <a:xfrm>
            <a:off x="646111" y="1853248"/>
            <a:ext cx="5638682" cy="4552034"/>
          </a:xfrm>
        </p:spPr>
        <p:txBody>
          <a:bodyPr>
            <a:normAutofit/>
          </a:bodyPr>
          <a:lstStyle/>
          <a:p>
            <a:r>
              <a:rPr lang="en-US" dirty="0"/>
              <a:t>Go where the clients are!</a:t>
            </a:r>
          </a:p>
          <a:p>
            <a:r>
              <a:rPr lang="en-US" dirty="0"/>
              <a:t>You need a private space for UA testing, consulting with clients</a:t>
            </a:r>
          </a:p>
          <a:p>
            <a:r>
              <a:rPr lang="en-US" dirty="0"/>
              <a:t>Complete clinical consult (e.g., COWS, SBIRT, vitals)</a:t>
            </a:r>
          </a:p>
          <a:p>
            <a:r>
              <a:rPr lang="en-US" dirty="0"/>
              <a:t>Set up separate waiting area and consult spaces (e.g., inside and outside of the mobile unit)</a:t>
            </a:r>
          </a:p>
          <a:p>
            <a:r>
              <a:rPr lang="en-US" dirty="0"/>
              <a:t>Consider </a:t>
            </a:r>
            <a:r>
              <a:rPr lang="en-US" dirty="0" err="1"/>
              <a:t>TeleHealth</a:t>
            </a:r>
            <a:r>
              <a:rPr lang="en-US" dirty="0"/>
              <a:t> for </a:t>
            </a:r>
            <a:r>
              <a:rPr lang="en-US" dirty="0" err="1"/>
              <a:t>followup</a:t>
            </a:r>
            <a:r>
              <a:rPr lang="en-US" dirty="0"/>
              <a:t> after dosing</a:t>
            </a:r>
          </a:p>
          <a:p>
            <a:r>
              <a:rPr lang="en-US" dirty="0"/>
              <a:t>Schedule in-person </a:t>
            </a:r>
            <a:r>
              <a:rPr lang="en-US" dirty="0" err="1"/>
              <a:t>followup</a:t>
            </a:r>
            <a:r>
              <a:rPr lang="en-US" dirty="0"/>
              <a:t> with in-house or partner orgs</a:t>
            </a:r>
          </a:p>
        </p:txBody>
      </p:sp>
    </p:spTree>
    <p:extLst>
      <p:ext uri="{BB962C8B-B14F-4D97-AF65-F5344CB8AC3E}">
        <p14:creationId xmlns:p14="http://schemas.microsoft.com/office/powerpoint/2010/main" val="444190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94E6-9754-A842-A162-71C4C7EE6936}"/>
              </a:ext>
            </a:extLst>
          </p:cNvPr>
          <p:cNvSpPr>
            <a:spLocks noGrp="1"/>
          </p:cNvSpPr>
          <p:nvPr>
            <p:ph type="title"/>
          </p:nvPr>
        </p:nvSpPr>
        <p:spPr/>
        <p:txBody>
          <a:bodyPr/>
          <a:lstStyle/>
          <a:p>
            <a:r>
              <a:rPr lang="en-US" dirty="0"/>
              <a:t>Effects of COVID-19 on Service Provision</a:t>
            </a:r>
          </a:p>
        </p:txBody>
      </p:sp>
      <p:pic>
        <p:nvPicPr>
          <p:cNvPr id="5" name="Content Placeholder 4">
            <a:extLst>
              <a:ext uri="{FF2B5EF4-FFF2-40B4-BE49-F238E27FC236}">
                <a16:creationId xmlns:a16="http://schemas.microsoft.com/office/drawing/2014/main" id="{1515A4F5-344B-E44B-B2BB-A65A04A5E557}"/>
              </a:ext>
            </a:extLst>
          </p:cNvPr>
          <p:cNvPicPr>
            <a:picLocks noGrp="1" noChangeAspect="1"/>
          </p:cNvPicPr>
          <p:nvPr>
            <p:ph idx="1"/>
          </p:nvPr>
        </p:nvPicPr>
        <p:blipFill>
          <a:blip r:embed="rId2"/>
          <a:stretch>
            <a:fillRect/>
          </a:stretch>
        </p:blipFill>
        <p:spPr>
          <a:xfrm>
            <a:off x="747865" y="1853248"/>
            <a:ext cx="3147518" cy="4195762"/>
          </a:xfrm>
        </p:spPr>
      </p:pic>
      <p:sp>
        <p:nvSpPr>
          <p:cNvPr id="6" name="TextBox 5">
            <a:extLst>
              <a:ext uri="{FF2B5EF4-FFF2-40B4-BE49-F238E27FC236}">
                <a16:creationId xmlns:a16="http://schemas.microsoft.com/office/drawing/2014/main" id="{1D3023B2-F519-0643-9833-106D122F25D8}"/>
              </a:ext>
            </a:extLst>
          </p:cNvPr>
          <p:cNvSpPr txBox="1"/>
          <p:nvPr/>
        </p:nvSpPr>
        <p:spPr>
          <a:xfrm>
            <a:off x="4547616" y="1853248"/>
            <a:ext cx="637641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Protocols Changed</a:t>
            </a:r>
          </a:p>
          <a:p>
            <a:pPr marL="742950" lvl="1" indent="-285750">
              <a:buFont typeface="Arial" panose="020B0604020202020204" pitchFamily="34" charset="0"/>
              <a:buChar char="•"/>
            </a:pPr>
            <a:r>
              <a:rPr lang="en-US" dirty="0"/>
              <a:t>Moved operations outdoors</a:t>
            </a:r>
          </a:p>
          <a:p>
            <a:pPr marL="742950" lvl="1" indent="-285750">
              <a:buFont typeface="Arial" panose="020B0604020202020204" pitchFamily="34" charset="0"/>
              <a:buChar char="•"/>
            </a:pPr>
            <a:r>
              <a:rPr lang="en-US" dirty="0"/>
              <a:t>Screened participants for symptoms</a:t>
            </a:r>
          </a:p>
          <a:p>
            <a:pPr marL="742950" lvl="1" indent="-285750">
              <a:buFont typeface="Arial" panose="020B0604020202020204" pitchFamily="34" charset="0"/>
              <a:buChar char="•"/>
            </a:pPr>
            <a:r>
              <a:rPr lang="en-US" dirty="0"/>
              <a:t>Increased supplies distributed (10 ➡️ 50 syringes)</a:t>
            </a:r>
          </a:p>
          <a:p>
            <a:pPr marL="285750" indent="-285750">
              <a:buFont typeface="Arial" panose="020B0604020202020204" pitchFamily="34" charset="0"/>
              <a:buChar char="•"/>
            </a:pPr>
            <a:r>
              <a:rPr lang="en-US" dirty="0"/>
              <a:t>Participants Felt the Stress</a:t>
            </a:r>
          </a:p>
          <a:p>
            <a:pPr marL="742950" lvl="1" indent="-285750">
              <a:buFont typeface="Arial" panose="020B0604020202020204" pitchFamily="34" charset="0"/>
              <a:buChar char="•"/>
            </a:pPr>
            <a:r>
              <a:rPr lang="en-US" dirty="0"/>
              <a:t>Fentanyl took over regional drug supply</a:t>
            </a:r>
          </a:p>
          <a:p>
            <a:pPr marL="742950" lvl="1" indent="-285750">
              <a:buFont typeface="Arial" panose="020B0604020202020204" pitchFamily="34" charset="0"/>
              <a:buChar char="•"/>
            </a:pPr>
            <a:r>
              <a:rPr lang="en-US" dirty="0"/>
              <a:t>Movement from injectables to smoking</a:t>
            </a:r>
          </a:p>
          <a:p>
            <a:pPr marL="742950" lvl="1" indent="-285750">
              <a:buFont typeface="Arial" panose="020B0604020202020204" pitchFamily="34" charset="0"/>
              <a:buChar char="•"/>
            </a:pPr>
            <a:r>
              <a:rPr lang="en-US" dirty="0"/>
              <a:t>Higher stress lead to relapse … and overdose</a:t>
            </a:r>
          </a:p>
          <a:p>
            <a:pPr marL="285750" indent="-285750">
              <a:buFont typeface="Arial" panose="020B0604020202020204" pitchFamily="34" charset="0"/>
              <a:buChar char="•"/>
            </a:pPr>
            <a:r>
              <a:rPr lang="en-US" dirty="0"/>
              <a:t>Supply Chains Struggled</a:t>
            </a:r>
          </a:p>
          <a:p>
            <a:pPr marL="742950" lvl="1" indent="-285750">
              <a:buFont typeface="Arial" panose="020B0604020202020204" pitchFamily="34" charset="0"/>
              <a:buChar char="•"/>
            </a:pPr>
            <a:r>
              <a:rPr lang="en-US" dirty="0"/>
              <a:t>Long-term offline Pfizer naloxone</a:t>
            </a:r>
          </a:p>
          <a:p>
            <a:pPr marL="742950" lvl="1" indent="-285750">
              <a:buFont typeface="Arial" panose="020B0604020202020204" pitchFamily="34" charset="0"/>
              <a:buChar char="•"/>
            </a:pPr>
            <a:r>
              <a:rPr lang="en-US" dirty="0"/>
              <a:t>Plastics factory fire hurt sharps container production</a:t>
            </a:r>
          </a:p>
          <a:p>
            <a:pPr marL="742950" lvl="1" indent="-285750">
              <a:buFont typeface="Arial" panose="020B0604020202020204" pitchFamily="34" charset="0"/>
              <a:buChar char="•"/>
            </a:pPr>
            <a:r>
              <a:rPr lang="en-US" dirty="0"/>
              <a:t>Short allocations affected ordering process</a:t>
            </a:r>
          </a:p>
          <a:p>
            <a:pPr marL="742950" lvl="1" indent="-285750">
              <a:buFont typeface="Arial" panose="020B0604020202020204" pitchFamily="34" charset="0"/>
              <a:buChar char="•"/>
            </a:pPr>
            <a:r>
              <a:rPr lang="en-US" dirty="0"/>
              <a:t>Greater demand on PPE (e.g., gloves)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848729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9554-3F9B-854A-A48E-E23364679A5D}"/>
              </a:ext>
            </a:extLst>
          </p:cNvPr>
          <p:cNvSpPr>
            <a:spLocks noGrp="1"/>
          </p:cNvSpPr>
          <p:nvPr>
            <p:ph type="title"/>
          </p:nvPr>
        </p:nvSpPr>
        <p:spPr>
          <a:xfrm>
            <a:off x="648930" y="629266"/>
            <a:ext cx="10116606" cy="1223983"/>
          </a:xfrm>
        </p:spPr>
        <p:txBody>
          <a:bodyPr>
            <a:normAutofit fontScale="90000"/>
          </a:bodyPr>
          <a:lstStyle/>
          <a:p>
            <a:r>
              <a:rPr lang="en-US" dirty="0"/>
              <a:t>SSPs Can Become One-Stop Basic Clinics</a:t>
            </a:r>
          </a:p>
        </p:txBody>
      </p:sp>
      <p:sp>
        <p:nvSpPr>
          <p:cNvPr id="3" name="Content Placeholder 2">
            <a:extLst>
              <a:ext uri="{FF2B5EF4-FFF2-40B4-BE49-F238E27FC236}">
                <a16:creationId xmlns:a16="http://schemas.microsoft.com/office/drawing/2014/main" id="{9B0DF790-73A8-614D-A10B-49AB603257E1}"/>
              </a:ext>
            </a:extLst>
          </p:cNvPr>
          <p:cNvSpPr>
            <a:spLocks noGrp="1"/>
          </p:cNvSpPr>
          <p:nvPr>
            <p:ph idx="1"/>
          </p:nvPr>
        </p:nvSpPr>
        <p:spPr>
          <a:xfrm>
            <a:off x="553189" y="1330409"/>
            <a:ext cx="7271321" cy="4691062"/>
          </a:xfrm>
        </p:spPr>
        <p:txBody>
          <a:bodyPr>
            <a:noAutofit/>
          </a:bodyPr>
          <a:lstStyle/>
          <a:p>
            <a:pPr>
              <a:lnSpc>
                <a:spcPct val="90000"/>
              </a:lnSpc>
            </a:pPr>
            <a:r>
              <a:rPr lang="en-US" sz="1800" dirty="0"/>
              <a:t>Full STI testing (urine and blood samples)</a:t>
            </a:r>
          </a:p>
          <a:p>
            <a:pPr>
              <a:lnSpc>
                <a:spcPct val="90000"/>
              </a:lnSpc>
            </a:pPr>
            <a:r>
              <a:rPr lang="en-US" sz="1800" dirty="0"/>
              <a:t>Low-Barrier Buprenorphine Prescribing</a:t>
            </a:r>
          </a:p>
          <a:p>
            <a:pPr>
              <a:lnSpc>
                <a:spcPct val="90000"/>
              </a:lnSpc>
            </a:pPr>
            <a:r>
              <a:rPr lang="en-US" sz="1800" dirty="0"/>
              <a:t>HIV and HCV treatment sites</a:t>
            </a:r>
          </a:p>
          <a:p>
            <a:pPr>
              <a:lnSpc>
                <a:spcPct val="90000"/>
              </a:lnSpc>
            </a:pPr>
            <a:r>
              <a:rPr lang="en-US" sz="1800" dirty="0" err="1"/>
              <a:t>PrEP</a:t>
            </a:r>
            <a:r>
              <a:rPr lang="en-US" sz="1800" dirty="0"/>
              <a:t> Prescribing</a:t>
            </a:r>
          </a:p>
          <a:p>
            <a:pPr>
              <a:lnSpc>
                <a:spcPct val="90000"/>
              </a:lnSpc>
            </a:pPr>
            <a:r>
              <a:rPr lang="en-US" sz="1800" dirty="0"/>
              <a:t>Case Management Services &amp; Care Coordination</a:t>
            </a:r>
          </a:p>
          <a:p>
            <a:pPr>
              <a:lnSpc>
                <a:spcPct val="90000"/>
              </a:lnSpc>
            </a:pPr>
            <a:r>
              <a:rPr lang="en-US" sz="1800" dirty="0"/>
              <a:t>Housing Assistance</a:t>
            </a:r>
          </a:p>
          <a:p>
            <a:pPr>
              <a:lnSpc>
                <a:spcPct val="90000"/>
              </a:lnSpc>
            </a:pPr>
            <a:r>
              <a:rPr lang="en-US" sz="1800" dirty="0"/>
              <a:t>Free Wound Care Clinics</a:t>
            </a:r>
          </a:p>
          <a:p>
            <a:pPr>
              <a:lnSpc>
                <a:spcPct val="90000"/>
              </a:lnSpc>
            </a:pPr>
            <a:r>
              <a:rPr lang="en-US" sz="1800" dirty="0"/>
              <a:t>Free Individual and Peer Counseling</a:t>
            </a:r>
          </a:p>
          <a:p>
            <a:pPr>
              <a:lnSpc>
                <a:spcPct val="90000"/>
              </a:lnSpc>
            </a:pPr>
            <a:r>
              <a:rPr lang="en-US" sz="1800" dirty="0"/>
              <a:t>Overdose Prevention/Naloxone Distribution</a:t>
            </a:r>
          </a:p>
          <a:p>
            <a:pPr>
              <a:lnSpc>
                <a:spcPct val="90000"/>
              </a:lnSpc>
            </a:pPr>
            <a:endParaRPr lang="en-US" sz="1800" dirty="0"/>
          </a:p>
          <a:p>
            <a:pPr>
              <a:lnSpc>
                <a:spcPct val="90000"/>
              </a:lnSpc>
            </a:pPr>
            <a:r>
              <a:rPr lang="en-US" sz="1800" dirty="0"/>
              <a:t>Other services would first need legal support in WA State</a:t>
            </a:r>
            <a:endParaRPr lang="en-US" sz="1600" dirty="0"/>
          </a:p>
        </p:txBody>
      </p:sp>
      <p:pic>
        <p:nvPicPr>
          <p:cNvPr id="8" name="Picture 7">
            <a:extLst>
              <a:ext uri="{FF2B5EF4-FFF2-40B4-BE49-F238E27FC236}">
                <a16:creationId xmlns:a16="http://schemas.microsoft.com/office/drawing/2014/main" id="{E30C5B54-C77A-1C4B-BE48-F02DA7E5F976}"/>
              </a:ext>
            </a:extLst>
          </p:cNvPr>
          <p:cNvPicPr>
            <a:picLocks noChangeAspect="1"/>
          </p:cNvPicPr>
          <p:nvPr/>
        </p:nvPicPr>
        <p:blipFill>
          <a:blip r:embed="rId3"/>
          <a:stretch>
            <a:fillRect/>
          </a:stretch>
        </p:blipFill>
        <p:spPr>
          <a:xfrm>
            <a:off x="8684732" y="1330409"/>
            <a:ext cx="2954079" cy="2954079"/>
          </a:xfrm>
          <a:prstGeom prst="rect">
            <a:avLst/>
          </a:prstGeom>
        </p:spPr>
      </p:pic>
    </p:spTree>
    <p:extLst>
      <p:ext uri="{BB962C8B-B14F-4D97-AF65-F5344CB8AC3E}">
        <p14:creationId xmlns:p14="http://schemas.microsoft.com/office/powerpoint/2010/main" val="15752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60FB-808E-7D49-91A7-3DB2EC2EA194}"/>
              </a:ext>
            </a:extLst>
          </p:cNvPr>
          <p:cNvSpPr>
            <a:spLocks noGrp="1"/>
          </p:cNvSpPr>
          <p:nvPr>
            <p:ph type="title"/>
          </p:nvPr>
        </p:nvSpPr>
        <p:spPr/>
        <p:txBody>
          <a:bodyPr/>
          <a:lstStyle/>
          <a:p>
            <a:r>
              <a:rPr lang="en-US" dirty="0"/>
              <a:t>Best Practice Documents</a:t>
            </a:r>
          </a:p>
        </p:txBody>
      </p:sp>
      <p:sp>
        <p:nvSpPr>
          <p:cNvPr id="3" name="Content Placeholder 2">
            <a:extLst>
              <a:ext uri="{FF2B5EF4-FFF2-40B4-BE49-F238E27FC236}">
                <a16:creationId xmlns:a16="http://schemas.microsoft.com/office/drawing/2014/main" id="{484E5E73-06C1-F14D-8294-DEE7DD3F4D34}"/>
              </a:ext>
            </a:extLst>
          </p:cNvPr>
          <p:cNvSpPr>
            <a:spLocks noGrp="1"/>
          </p:cNvSpPr>
          <p:nvPr>
            <p:ph sz="half" idx="1"/>
          </p:nvPr>
        </p:nvSpPr>
        <p:spPr>
          <a:xfrm>
            <a:off x="1103312" y="2060575"/>
            <a:ext cx="10049597" cy="4195763"/>
          </a:xfrm>
        </p:spPr>
        <p:txBody>
          <a:bodyPr/>
          <a:lstStyle/>
          <a:p>
            <a:r>
              <a:rPr lang="en-US" dirty="0"/>
              <a:t>SSPs: Developing, Monitoring, and Implementing Programs</a:t>
            </a:r>
          </a:p>
          <a:p>
            <a:pPr lvl="1"/>
            <a:r>
              <a:rPr lang="en-US" dirty="0">
                <a:hlinkClick r:id="rId3"/>
              </a:rPr>
              <a:t>https://www.cdc.gov/hiv/pdf/risk/cdc-hiv-developing-ssp.pdf</a:t>
            </a:r>
            <a:endParaRPr lang="en-US" dirty="0"/>
          </a:p>
          <a:p>
            <a:r>
              <a:rPr lang="en-US" dirty="0"/>
              <a:t>World Health Organization/UN AIDS: Guide to Starting and Managing Needle &amp; Syringe Programs</a:t>
            </a:r>
          </a:p>
          <a:p>
            <a:pPr lvl="1"/>
            <a:r>
              <a:rPr lang="en-US" dirty="0">
                <a:hlinkClick r:id="rId4"/>
              </a:rPr>
              <a:t>http://</a:t>
            </a:r>
            <a:r>
              <a:rPr lang="en-US" dirty="0" err="1">
                <a:hlinkClick r:id="rId4"/>
              </a:rPr>
              <a:t>www.who.int</a:t>
            </a:r>
            <a:r>
              <a:rPr lang="en-US" dirty="0">
                <a:hlinkClick r:id="rId4"/>
              </a:rPr>
              <a:t>/</a:t>
            </a:r>
            <a:r>
              <a:rPr lang="en-US" dirty="0" err="1">
                <a:hlinkClick r:id="rId4"/>
              </a:rPr>
              <a:t>hiv</a:t>
            </a:r>
            <a:r>
              <a:rPr lang="en-US" dirty="0">
                <a:hlinkClick r:id="rId4"/>
              </a:rPr>
              <a:t>/pub/</a:t>
            </a:r>
            <a:r>
              <a:rPr lang="en-US" dirty="0" err="1">
                <a:hlinkClick r:id="rId4"/>
              </a:rPr>
              <a:t>idu</a:t>
            </a:r>
            <a:r>
              <a:rPr lang="en-US" dirty="0">
                <a:hlinkClick r:id="rId4"/>
              </a:rPr>
              <a:t>/ </a:t>
            </a:r>
            <a:r>
              <a:rPr lang="en-US" dirty="0" err="1">
                <a:hlinkClick r:id="rId4"/>
              </a:rPr>
              <a:t>needleprogram</a:t>
            </a:r>
            <a:r>
              <a:rPr lang="en-US" dirty="0">
                <a:hlinkClick r:id="rId4"/>
              </a:rPr>
              <a:t>/</a:t>
            </a:r>
            <a:r>
              <a:rPr lang="en-US" dirty="0" err="1">
                <a:hlinkClick r:id="rId4"/>
              </a:rPr>
              <a:t>en</a:t>
            </a:r>
            <a:r>
              <a:rPr lang="en-US" dirty="0">
                <a:hlinkClick r:id="rId4"/>
              </a:rPr>
              <a:t>/ </a:t>
            </a:r>
            <a:endParaRPr lang="en-US" dirty="0"/>
          </a:p>
          <a:p>
            <a:r>
              <a:rPr lang="en-US" dirty="0"/>
              <a:t>CDC: Evidence-Based Strategies for Preventing Opioid Overdose: What’s Working in the United States</a:t>
            </a:r>
          </a:p>
          <a:p>
            <a:pPr lvl="1"/>
            <a:r>
              <a:rPr lang="en-US" dirty="0">
                <a:hlinkClick r:id="rId5"/>
              </a:rPr>
              <a:t>https://www.cdc.gov/drugoverdose/pdf/pubs/2018-evidence-based-strategies.pdf</a:t>
            </a:r>
            <a:endParaRPr lang="en-US" dirty="0"/>
          </a:p>
          <a:p>
            <a:r>
              <a:rPr lang="en-US" dirty="0">
                <a:latin typeface="+mn-lt"/>
              </a:rPr>
              <a:t>Recommended Best Practices for Effective Syringe Exchange Programs* in the United States: Results of a Consensus Meeting </a:t>
            </a:r>
          </a:p>
          <a:p>
            <a:pPr lvl="1"/>
            <a:r>
              <a:rPr lang="en-US" dirty="0">
                <a:latin typeface="+mn-lt"/>
                <a:hlinkClick r:id="rId6"/>
              </a:rPr>
              <a:t>https://</a:t>
            </a:r>
            <a:r>
              <a:rPr lang="en-US" dirty="0" err="1">
                <a:latin typeface="+mn-lt"/>
                <a:hlinkClick r:id="rId6"/>
              </a:rPr>
              <a:t>harmreduction.org</a:t>
            </a:r>
            <a:r>
              <a:rPr lang="en-US" dirty="0">
                <a:latin typeface="+mn-lt"/>
                <a:hlinkClick r:id="rId6"/>
              </a:rPr>
              <a:t>/</a:t>
            </a:r>
            <a:r>
              <a:rPr lang="en-US" dirty="0" err="1">
                <a:latin typeface="+mn-lt"/>
                <a:hlinkClick r:id="rId6"/>
              </a:rPr>
              <a:t>wp</a:t>
            </a:r>
            <a:r>
              <a:rPr lang="en-US" dirty="0">
                <a:latin typeface="+mn-lt"/>
                <a:hlinkClick r:id="rId6"/>
              </a:rPr>
              <a:t>-content/uploads/2012/01/NYC-SAP-Consensus-</a:t>
            </a:r>
            <a:r>
              <a:rPr lang="en-US" dirty="0" err="1">
                <a:latin typeface="+mn-lt"/>
                <a:hlinkClick r:id="rId6"/>
              </a:rPr>
              <a:t>Statement.pdf</a:t>
            </a:r>
            <a:endParaRPr lang="en-US" dirty="0">
              <a:latin typeface="+mn-lt"/>
            </a:endParaRPr>
          </a:p>
          <a:p>
            <a:endParaRPr lang="en-US" dirty="0"/>
          </a:p>
        </p:txBody>
      </p:sp>
    </p:spTree>
    <p:extLst>
      <p:ext uri="{BB962C8B-B14F-4D97-AF65-F5344CB8AC3E}">
        <p14:creationId xmlns:p14="http://schemas.microsoft.com/office/powerpoint/2010/main" val="3800372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4FF87-AA47-714C-B292-242861084A21}"/>
              </a:ext>
            </a:extLst>
          </p:cNvPr>
          <p:cNvSpPr>
            <a:spLocks noGrp="1"/>
          </p:cNvSpPr>
          <p:nvPr>
            <p:ph type="title"/>
          </p:nvPr>
        </p:nvSpPr>
        <p:spPr/>
        <p:txBody>
          <a:bodyPr/>
          <a:lstStyle/>
          <a:p>
            <a:r>
              <a:rPr lang="en-US" dirty="0"/>
              <a:t>Newest guidance</a:t>
            </a:r>
          </a:p>
        </p:txBody>
      </p:sp>
      <p:sp>
        <p:nvSpPr>
          <p:cNvPr id="3" name="Content Placeholder 2">
            <a:extLst>
              <a:ext uri="{FF2B5EF4-FFF2-40B4-BE49-F238E27FC236}">
                <a16:creationId xmlns:a16="http://schemas.microsoft.com/office/drawing/2014/main" id="{C6DE8729-7D4E-D94A-9B6B-CB97F0C14F05}"/>
              </a:ext>
            </a:extLst>
          </p:cNvPr>
          <p:cNvSpPr>
            <a:spLocks noGrp="1"/>
          </p:cNvSpPr>
          <p:nvPr>
            <p:ph idx="1"/>
          </p:nvPr>
        </p:nvSpPr>
        <p:spPr>
          <a:xfrm>
            <a:off x="1103312" y="1511808"/>
            <a:ext cx="10052368" cy="4736591"/>
          </a:xfrm>
        </p:spPr>
        <p:txBody>
          <a:bodyPr>
            <a:normAutofit/>
          </a:bodyPr>
          <a:lstStyle/>
          <a:p>
            <a:r>
              <a:rPr lang="en-US" dirty="0"/>
              <a:t>SAMHSA resources page: https://</a:t>
            </a:r>
            <a:r>
              <a:rPr lang="en-US" dirty="0" err="1"/>
              <a:t>www.samhsa.gov</a:t>
            </a:r>
            <a:r>
              <a:rPr lang="en-US" dirty="0"/>
              <a:t>/find-help/harm-reduction</a:t>
            </a:r>
          </a:p>
          <a:p>
            <a:r>
              <a:rPr lang="en-US" dirty="0"/>
              <a:t>Evidence-Based Strategies for Preventing Opioid Overdose, CDC, 2018: </a:t>
            </a:r>
            <a:r>
              <a:rPr lang="en-US" dirty="0">
                <a:hlinkClick r:id="rId3"/>
              </a:rPr>
              <a:t>https://www.cdc.gov/drugoverdose/pdf/pubs/2018-evidence-based-strategies.pdf</a:t>
            </a:r>
            <a:endParaRPr lang="en-US" dirty="0"/>
          </a:p>
          <a:p>
            <a:r>
              <a:rPr lang="en-US" dirty="0"/>
              <a:t>CDC Explanation on Requesting a Determination of Need for SSPs: </a:t>
            </a:r>
            <a:r>
              <a:rPr lang="en-US" dirty="0">
                <a:hlinkClick r:id="rId4"/>
              </a:rPr>
              <a:t>https://www.cdc.gov/hiv/pdf/risk/cdc-hiv-syringge-Presentation_HHS_SSP_Guidance_Webinar.pdf</a:t>
            </a:r>
            <a:endParaRPr lang="en-US" dirty="0"/>
          </a:p>
          <a:p>
            <a:r>
              <a:rPr lang="en-US" dirty="0"/>
              <a:t>Cost-Effectiveness of Scaling up HCV Treatment with SSPs and MAT Services for People Who Inject Drugs in San Francisco and Rural Kentucky: </a:t>
            </a:r>
            <a:r>
              <a:rPr lang="en-US" dirty="0">
                <a:hlinkClick r:id="rId5"/>
              </a:rPr>
              <a:t>https://ashecon.confex.com/ashecon/2018/webprogram/Paper6685.html</a:t>
            </a:r>
            <a:endParaRPr lang="en-US" dirty="0"/>
          </a:p>
          <a:p>
            <a:r>
              <a:rPr lang="en-US" dirty="0"/>
              <a:t>Dynamics of the HIV outbreak and response in Scott County, IN, USA, 2011–15: a modelling study, Gregg </a:t>
            </a:r>
            <a:r>
              <a:rPr lang="en-US" dirty="0" err="1"/>
              <a:t>Gonsalves</a:t>
            </a:r>
            <a:r>
              <a:rPr lang="en-US" dirty="0"/>
              <a:t> and Forrest Crawford, </a:t>
            </a:r>
            <a:r>
              <a:rPr lang="en-US" i="1" dirty="0"/>
              <a:t>The Lancet HIV</a:t>
            </a:r>
            <a:r>
              <a:rPr lang="en-US" dirty="0"/>
              <a:t>, October 2018</a:t>
            </a:r>
          </a:p>
        </p:txBody>
      </p:sp>
    </p:spTree>
    <p:extLst>
      <p:ext uri="{BB962C8B-B14F-4D97-AF65-F5344CB8AC3E}">
        <p14:creationId xmlns:p14="http://schemas.microsoft.com/office/powerpoint/2010/main" val="1845887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C5AA-E4E9-2749-B318-B24DB9559E7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E417BA8-1554-9D4B-894D-15E15CB8F765}"/>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b="1" dirty="0"/>
              <a:t>Everett Maroon, Executive Director, Blue Mountain Heart to Heart</a:t>
            </a:r>
          </a:p>
          <a:p>
            <a:pPr marL="0" indent="0" algn="ctr">
              <a:buNone/>
            </a:pPr>
            <a:r>
              <a:rPr lang="en-US" dirty="0"/>
              <a:t>Regional Coordinator, SE Washington, SAMHSA WA PDO Project</a:t>
            </a:r>
          </a:p>
          <a:p>
            <a:pPr marL="0" indent="0" algn="ctr">
              <a:buNone/>
            </a:pPr>
            <a:r>
              <a:rPr lang="en-US" dirty="0"/>
              <a:t>Co-Chair, Greater Columbia Accountable Community of Health, Opioid Transformation Project</a:t>
            </a:r>
          </a:p>
          <a:p>
            <a:pPr marL="0" indent="0" algn="ctr">
              <a:buNone/>
            </a:pPr>
            <a:r>
              <a:rPr lang="en-US" dirty="0"/>
              <a:t>e.maroon@bmh2h.org</a:t>
            </a:r>
          </a:p>
          <a:p>
            <a:pPr marL="0" indent="0" algn="ctr">
              <a:buNone/>
            </a:pPr>
            <a:r>
              <a:rPr lang="en-US" dirty="0"/>
              <a:t>509-529-4744</a:t>
            </a:r>
          </a:p>
        </p:txBody>
      </p:sp>
    </p:spTree>
    <p:extLst>
      <p:ext uri="{BB962C8B-B14F-4D97-AF65-F5344CB8AC3E}">
        <p14:creationId xmlns:p14="http://schemas.microsoft.com/office/powerpoint/2010/main" val="3263987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88974108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9EC6FFF-3949-4638-A265-B1515909B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4E6382-7477-4011-879D-089F5D960C6B}"/>
              </a:ext>
            </a:extLst>
          </p:cNvPr>
          <p:cNvSpPr>
            <a:spLocks noGrp="1"/>
          </p:cNvSpPr>
          <p:nvPr>
            <p:ph type="ctrTitle"/>
          </p:nvPr>
        </p:nvSpPr>
        <p:spPr>
          <a:xfrm>
            <a:off x="988694" y="1063416"/>
            <a:ext cx="6034406" cy="4811730"/>
          </a:xfrm>
        </p:spPr>
        <p:txBody>
          <a:bodyPr anchor="ctr">
            <a:normAutofit/>
          </a:bodyPr>
          <a:lstStyle/>
          <a:p>
            <a:pPr algn="r"/>
            <a:r>
              <a:rPr lang="en-US" sz="6600" dirty="0"/>
              <a:t>Fentanyl</a:t>
            </a:r>
            <a:br>
              <a:rPr lang="en-US" sz="6600" dirty="0"/>
            </a:br>
            <a:r>
              <a:rPr lang="en-US" sz="3200" dirty="0"/>
              <a:t>A hidden epidemic</a:t>
            </a:r>
          </a:p>
        </p:txBody>
      </p:sp>
      <p:sp>
        <p:nvSpPr>
          <p:cNvPr id="19" name="Rectangle 18">
            <a:extLst>
              <a:ext uri="{FF2B5EF4-FFF2-40B4-BE49-F238E27FC236}">
                <a16:creationId xmlns:a16="http://schemas.microsoft.com/office/drawing/2014/main" id="{8C05BC5F-3118-49D0-B18C-5D9CC922C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B98ECDD1-273A-422B-B66E-4D996FA85A96}"/>
              </a:ext>
            </a:extLst>
          </p:cNvPr>
          <p:cNvSpPr>
            <a:spLocks noGrp="1"/>
          </p:cNvSpPr>
          <p:nvPr>
            <p:ph type="subTitle" idx="1"/>
          </p:nvPr>
        </p:nvSpPr>
        <p:spPr>
          <a:xfrm>
            <a:off x="7861230" y="2455488"/>
            <a:ext cx="2591618" cy="2512297"/>
          </a:xfrm>
        </p:spPr>
        <p:txBody>
          <a:bodyPr anchor="ctr">
            <a:normAutofit/>
          </a:bodyPr>
          <a:lstStyle/>
          <a:p>
            <a:r>
              <a:rPr lang="en-US" dirty="0"/>
              <a:t>Mountain West AIDS Education and Training Center MEETING </a:t>
            </a:r>
          </a:p>
          <a:p>
            <a:r>
              <a:rPr lang="en-US" dirty="0"/>
              <a:t>4-15-2022</a:t>
            </a:r>
          </a:p>
          <a:p>
            <a:endParaRPr lang="en-US" dirty="0"/>
          </a:p>
          <a:p>
            <a:endParaRPr lang="en-US" dirty="0"/>
          </a:p>
        </p:txBody>
      </p:sp>
      <p:sp>
        <p:nvSpPr>
          <p:cNvPr id="21" name="Rectangle 20">
            <a:extLst>
              <a:ext uri="{FF2B5EF4-FFF2-40B4-BE49-F238E27FC236}">
                <a16:creationId xmlns:a16="http://schemas.microsoft.com/office/drawing/2014/main" id="{9A4B1E59-3C8A-453C-B841-6AB3B0CF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328665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505A-4724-4A2E-A2D5-4063D40846FE}"/>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CCC8BF80-210E-4F4E-AC45-36D377E87DED}"/>
              </a:ext>
            </a:extLst>
          </p:cNvPr>
          <p:cNvSpPr>
            <a:spLocks noGrp="1"/>
          </p:cNvSpPr>
          <p:nvPr>
            <p:ph idx="1"/>
          </p:nvPr>
        </p:nvSpPr>
        <p:spPr>
          <a:xfrm>
            <a:off x="1103312" y="2052918"/>
            <a:ext cx="8946541" cy="3629425"/>
          </a:xfrm>
        </p:spPr>
        <p:txBody>
          <a:bodyPr>
            <a:normAutofit/>
          </a:bodyPr>
          <a:lstStyle/>
          <a:p>
            <a:pPr marL="0" indent="0">
              <a:buNone/>
            </a:pPr>
            <a:r>
              <a:rPr lang="en-US" sz="2200" dirty="0"/>
              <a:t>By the end of the presentation and discussion, participants will be able to: </a:t>
            </a:r>
          </a:p>
          <a:p>
            <a:pPr>
              <a:buFont typeface="Wingdings" panose="05000000000000000000" pitchFamily="2" charset="2"/>
              <a:buChar char="§"/>
            </a:pPr>
            <a:r>
              <a:rPr lang="en-US" sz="2200" dirty="0"/>
              <a:t>Summarize drug overdose mortality trends in HHS Region 10</a:t>
            </a:r>
          </a:p>
          <a:p>
            <a:pPr>
              <a:buFont typeface="Wingdings" panose="05000000000000000000" pitchFamily="2" charset="2"/>
              <a:buChar char="§"/>
            </a:pPr>
            <a:r>
              <a:rPr lang="en-US" sz="2200" dirty="0"/>
              <a:t>Describe core infrastructure states are using to respond to the overdose epidemic</a:t>
            </a:r>
          </a:p>
          <a:p>
            <a:pPr>
              <a:buFont typeface="Wingdings" panose="05000000000000000000" pitchFamily="2" charset="2"/>
              <a:buChar char="§"/>
            </a:pPr>
            <a:r>
              <a:rPr lang="en-US" sz="2200" dirty="0"/>
              <a:t>Articulate at least three opportunities to improve overdose response within their sphere of influence</a:t>
            </a:r>
          </a:p>
          <a:p>
            <a:pPr>
              <a:buFont typeface="Wingdings" panose="05000000000000000000" pitchFamily="2" charset="2"/>
              <a:buChar char="§"/>
            </a:pPr>
            <a:r>
              <a:rPr lang="en-US" sz="2200" dirty="0"/>
              <a:t>Present a community-based organization’s approach to harm reduction and naloxone distribution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a:buFont typeface="Wingdings" panose="05000000000000000000" pitchFamily="2" charset="2"/>
              <a:buChar char="§"/>
            </a:pPr>
            <a:endParaRPr lang="en-US" sz="2200" dirty="0"/>
          </a:p>
          <a:p>
            <a:pPr>
              <a:buFont typeface="Wingdings" panose="05000000000000000000" pitchFamily="2" charset="2"/>
              <a:buChar char="§"/>
            </a:pPr>
            <a:endParaRPr lang="en-US" sz="2200" dirty="0"/>
          </a:p>
          <a:p>
            <a:pPr>
              <a:buFont typeface="Wingdings" panose="05000000000000000000" pitchFamily="2" charset="2"/>
              <a:buChar char="§"/>
            </a:pPr>
            <a:endParaRPr lang="en-US" sz="2200" dirty="0"/>
          </a:p>
        </p:txBody>
      </p:sp>
    </p:spTree>
    <p:extLst>
      <p:ext uri="{BB962C8B-B14F-4D97-AF65-F5344CB8AC3E}">
        <p14:creationId xmlns:p14="http://schemas.microsoft.com/office/powerpoint/2010/main" val="716985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2B42E-CF76-4DA9-AC46-9E104FBD3510}"/>
              </a:ext>
            </a:extLst>
          </p:cNvPr>
          <p:cNvPicPr>
            <a:picLocks noChangeAspect="1"/>
          </p:cNvPicPr>
          <p:nvPr/>
        </p:nvPicPr>
        <p:blipFill>
          <a:blip r:embed="rId3"/>
          <a:stretch>
            <a:fillRect/>
          </a:stretch>
        </p:blipFill>
        <p:spPr>
          <a:xfrm>
            <a:off x="518161" y="1220783"/>
            <a:ext cx="11170920" cy="5327849"/>
          </a:xfrm>
          <a:prstGeom prst="rect">
            <a:avLst/>
          </a:prstGeom>
        </p:spPr>
      </p:pic>
      <p:sp>
        <p:nvSpPr>
          <p:cNvPr id="7" name="TextBox 6">
            <a:extLst>
              <a:ext uri="{FF2B5EF4-FFF2-40B4-BE49-F238E27FC236}">
                <a16:creationId xmlns:a16="http://schemas.microsoft.com/office/drawing/2014/main" id="{75558899-A06C-4DE7-BA02-41B620F06D3A}"/>
              </a:ext>
            </a:extLst>
          </p:cNvPr>
          <p:cNvSpPr txBox="1"/>
          <p:nvPr/>
        </p:nvSpPr>
        <p:spPr>
          <a:xfrm>
            <a:off x="685800" y="309368"/>
            <a:ext cx="9296400" cy="769441"/>
          </a:xfrm>
          <a:prstGeom prst="rect">
            <a:avLst/>
          </a:prstGeom>
          <a:noFill/>
        </p:spPr>
        <p:txBody>
          <a:bodyPr wrap="square" rtlCol="0">
            <a:spAutoFit/>
          </a:bodyPr>
          <a:lstStyle/>
          <a:p>
            <a:r>
              <a:rPr lang="en-US" sz="4400" dirty="0"/>
              <a:t>Background: Illicit </a:t>
            </a:r>
            <a:r>
              <a:rPr lang="en-US" sz="4200" dirty="0"/>
              <a:t>Fentanyl</a:t>
            </a:r>
          </a:p>
        </p:txBody>
      </p:sp>
    </p:spTree>
    <p:extLst>
      <p:ext uri="{BB962C8B-B14F-4D97-AF65-F5344CB8AC3E}">
        <p14:creationId xmlns:p14="http://schemas.microsoft.com/office/powerpoint/2010/main" val="77279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A220AA30-DBF5-4CA1-ABF8-77DB1B51776E}"/>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Nation</a:t>
            </a:r>
          </a:p>
        </p:txBody>
      </p:sp>
      <p:pic>
        <p:nvPicPr>
          <p:cNvPr id="9" name="Picture 4" descr="Other synthetic opioids (primarily fentanyl) were the main driver of drug overdose deaths with a nearly 14-fold increase from 2012 to 2019.">
            <a:extLst>
              <a:ext uri="{FF2B5EF4-FFF2-40B4-BE49-F238E27FC236}">
                <a16:creationId xmlns:a16="http://schemas.microsoft.com/office/drawing/2014/main" id="{CCDE1AF2-0754-4C7B-BF4E-7E89C61DF6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1622" y="335280"/>
            <a:ext cx="8540377" cy="6405282"/>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AA55FD-BC23-454A-B8BC-5BC665AE4B94}"/>
              </a:ext>
            </a:extLst>
          </p:cNvPr>
          <p:cNvSpPr/>
          <p:nvPr/>
        </p:nvSpPr>
        <p:spPr>
          <a:xfrm>
            <a:off x="478173" y="2399251"/>
            <a:ext cx="998290" cy="430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14801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AA30-DBF5-4CA1-ABF8-77DB1B51776E}"/>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Nation</a:t>
            </a:r>
          </a:p>
        </p:txBody>
      </p:sp>
      <p:pic>
        <p:nvPicPr>
          <p:cNvPr id="13" name="Picture 12">
            <a:extLst>
              <a:ext uri="{FF2B5EF4-FFF2-40B4-BE49-F238E27FC236}">
                <a16:creationId xmlns:a16="http://schemas.microsoft.com/office/drawing/2014/main" id="{647C3975-EF1E-44FA-ADF8-316AD0006CCA}"/>
              </a:ext>
            </a:extLst>
          </p:cNvPr>
          <p:cNvPicPr>
            <a:picLocks noChangeAspect="1"/>
          </p:cNvPicPr>
          <p:nvPr/>
        </p:nvPicPr>
        <p:blipFill>
          <a:blip r:embed="rId3"/>
          <a:stretch>
            <a:fillRect/>
          </a:stretch>
        </p:blipFill>
        <p:spPr>
          <a:xfrm>
            <a:off x="444138" y="2136078"/>
            <a:ext cx="1939913" cy="1329878"/>
          </a:xfrm>
          <a:prstGeom prst="rect">
            <a:avLst/>
          </a:prstGeom>
        </p:spPr>
      </p:pic>
      <p:pic>
        <p:nvPicPr>
          <p:cNvPr id="18" name="Picture 17">
            <a:extLst>
              <a:ext uri="{FF2B5EF4-FFF2-40B4-BE49-F238E27FC236}">
                <a16:creationId xmlns:a16="http://schemas.microsoft.com/office/drawing/2014/main" id="{A70CB50A-87AC-4527-A848-3B6CE0854065}"/>
              </a:ext>
            </a:extLst>
          </p:cNvPr>
          <p:cNvPicPr>
            <a:picLocks noChangeAspect="1"/>
          </p:cNvPicPr>
          <p:nvPr/>
        </p:nvPicPr>
        <p:blipFill>
          <a:blip r:embed="rId4"/>
          <a:stretch>
            <a:fillRect/>
          </a:stretch>
        </p:blipFill>
        <p:spPr>
          <a:xfrm>
            <a:off x="3197993" y="6287494"/>
            <a:ext cx="4181083" cy="350269"/>
          </a:xfrm>
          <a:prstGeom prst="rect">
            <a:avLst/>
          </a:prstGeom>
        </p:spPr>
      </p:pic>
      <p:pic>
        <p:nvPicPr>
          <p:cNvPr id="27" name="Picture 26">
            <a:extLst>
              <a:ext uri="{FF2B5EF4-FFF2-40B4-BE49-F238E27FC236}">
                <a16:creationId xmlns:a16="http://schemas.microsoft.com/office/drawing/2014/main" id="{958AC296-28F5-43AB-B3BE-95FFDBD2858B}"/>
              </a:ext>
            </a:extLst>
          </p:cNvPr>
          <p:cNvPicPr>
            <a:picLocks noChangeAspect="1"/>
          </p:cNvPicPr>
          <p:nvPr/>
        </p:nvPicPr>
        <p:blipFill>
          <a:blip r:embed="rId5"/>
          <a:stretch>
            <a:fillRect/>
          </a:stretch>
        </p:blipFill>
        <p:spPr>
          <a:xfrm>
            <a:off x="3197993" y="1137079"/>
            <a:ext cx="8994007" cy="5150415"/>
          </a:xfrm>
          <a:prstGeom prst="rect">
            <a:avLst/>
          </a:prstGeom>
        </p:spPr>
      </p:pic>
      <p:pic>
        <p:nvPicPr>
          <p:cNvPr id="33" name="Picture 32">
            <a:extLst>
              <a:ext uri="{FF2B5EF4-FFF2-40B4-BE49-F238E27FC236}">
                <a16:creationId xmlns:a16="http://schemas.microsoft.com/office/drawing/2014/main" id="{8D8BF578-A49B-4917-82DD-C28BA0F2368E}"/>
              </a:ext>
            </a:extLst>
          </p:cNvPr>
          <p:cNvPicPr>
            <a:picLocks noChangeAspect="1"/>
          </p:cNvPicPr>
          <p:nvPr/>
        </p:nvPicPr>
        <p:blipFill>
          <a:blip r:embed="rId6"/>
          <a:stretch>
            <a:fillRect/>
          </a:stretch>
        </p:blipFill>
        <p:spPr>
          <a:xfrm>
            <a:off x="3197993" y="642888"/>
            <a:ext cx="8994008" cy="494191"/>
          </a:xfrm>
          <a:prstGeom prst="rect">
            <a:avLst/>
          </a:prstGeom>
        </p:spPr>
      </p:pic>
    </p:spTree>
    <p:extLst>
      <p:ext uri="{BB962C8B-B14F-4D97-AF65-F5344CB8AC3E}">
        <p14:creationId xmlns:p14="http://schemas.microsoft.com/office/powerpoint/2010/main" val="75799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220AA30-DBF5-4CA1-ABF8-77DB1B51776E}"/>
              </a:ext>
            </a:extLst>
          </p:cNvPr>
          <p:cNvSpPr>
            <a:spLocks noGrp="1"/>
          </p:cNvSpPr>
          <p:nvPr>
            <p:ph type="title"/>
          </p:nvPr>
        </p:nvSpPr>
        <p:spPr>
          <a:xfrm>
            <a:off x="1388533" y="672776"/>
            <a:ext cx="3304086" cy="811159"/>
          </a:xfrm>
        </p:spPr>
        <p:txBody>
          <a:bodyPr>
            <a:normAutofit/>
          </a:bodyPr>
          <a:lstStyle/>
          <a:p>
            <a:pPr algn="ctr"/>
            <a:r>
              <a:rPr lang="en-US" dirty="0">
                <a:solidFill>
                  <a:srgbClr val="EBEBEB"/>
                </a:solidFill>
              </a:rPr>
              <a:t>Alaska</a:t>
            </a:r>
          </a:p>
        </p:txBody>
      </p:sp>
      <p:sp>
        <p:nvSpPr>
          <p:cNvPr id="13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1" name="Freeform: Shape 140">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43" name="Rectangle 142">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1F32E401-8162-4DBD-8094-2E619B4701C4}"/>
              </a:ext>
            </a:extLst>
          </p:cNvPr>
          <p:cNvSpPr/>
          <p:nvPr/>
        </p:nvSpPr>
        <p:spPr>
          <a:xfrm>
            <a:off x="5912285" y="1440426"/>
            <a:ext cx="1064712" cy="300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E9976CD0-D2B1-4DAB-996C-D38E856B2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08" y="392634"/>
            <a:ext cx="2112092" cy="1632345"/>
          </a:xfrm>
          <a:prstGeom prst="rect">
            <a:avLst/>
          </a:prstGeom>
        </p:spPr>
      </p:pic>
      <p:pic>
        <p:nvPicPr>
          <p:cNvPr id="5" name="Picture 4">
            <a:extLst>
              <a:ext uri="{FF2B5EF4-FFF2-40B4-BE49-F238E27FC236}">
                <a16:creationId xmlns:a16="http://schemas.microsoft.com/office/drawing/2014/main" id="{EF01577A-1D13-4647-BE05-7DC0FF4A87C5}"/>
              </a:ext>
            </a:extLst>
          </p:cNvPr>
          <p:cNvPicPr>
            <a:picLocks noChangeAspect="1"/>
          </p:cNvPicPr>
          <p:nvPr/>
        </p:nvPicPr>
        <p:blipFill>
          <a:blip r:embed="rId4"/>
          <a:stretch>
            <a:fillRect/>
          </a:stretch>
        </p:blipFill>
        <p:spPr>
          <a:xfrm>
            <a:off x="5738814" y="1081668"/>
            <a:ext cx="6340891" cy="5535699"/>
          </a:xfrm>
          <a:prstGeom prst="rect">
            <a:avLst/>
          </a:prstGeom>
        </p:spPr>
      </p:pic>
    </p:spTree>
    <p:extLst>
      <p:ext uri="{BB962C8B-B14F-4D97-AF65-F5344CB8AC3E}">
        <p14:creationId xmlns:p14="http://schemas.microsoft.com/office/powerpoint/2010/main" val="60946135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220AA30-DBF5-4CA1-ABF8-77DB1B51776E}"/>
              </a:ext>
            </a:extLst>
          </p:cNvPr>
          <p:cNvSpPr>
            <a:spLocks noGrp="1"/>
          </p:cNvSpPr>
          <p:nvPr>
            <p:ph type="title"/>
          </p:nvPr>
        </p:nvSpPr>
        <p:spPr>
          <a:xfrm>
            <a:off x="526109" y="672776"/>
            <a:ext cx="4166510" cy="811159"/>
          </a:xfrm>
        </p:spPr>
        <p:txBody>
          <a:bodyPr>
            <a:normAutofit/>
          </a:bodyPr>
          <a:lstStyle/>
          <a:p>
            <a:pPr algn="ctr"/>
            <a:r>
              <a:rPr lang="en-US" dirty="0">
                <a:solidFill>
                  <a:srgbClr val="EBEBEB"/>
                </a:solidFill>
              </a:rPr>
              <a:t>Idaho</a:t>
            </a:r>
          </a:p>
        </p:txBody>
      </p:sp>
      <p:sp>
        <p:nvSpPr>
          <p:cNvPr id="13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1" name="Freeform: Shape 140">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43" name="Rectangle 142">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1F32E401-8162-4DBD-8094-2E619B4701C4}"/>
              </a:ext>
            </a:extLst>
          </p:cNvPr>
          <p:cNvSpPr/>
          <p:nvPr/>
        </p:nvSpPr>
        <p:spPr>
          <a:xfrm>
            <a:off x="5912285" y="1440426"/>
            <a:ext cx="1064712" cy="300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D8143BF2-295A-46CC-9171-B2D157332E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7335" y="188230"/>
            <a:ext cx="1329495" cy="1780249"/>
          </a:xfrm>
          <a:prstGeom prst="rect">
            <a:avLst/>
          </a:prstGeom>
        </p:spPr>
      </p:pic>
      <p:graphicFrame>
        <p:nvGraphicFramePr>
          <p:cNvPr id="14" name="Content Placeholder 5">
            <a:extLst>
              <a:ext uri="{FF2B5EF4-FFF2-40B4-BE49-F238E27FC236}">
                <a16:creationId xmlns:a16="http://schemas.microsoft.com/office/drawing/2014/main" id="{0A4CFF54-5966-4149-ABD6-52F7A32B2F29}"/>
              </a:ext>
            </a:extLst>
          </p:cNvPr>
          <p:cNvGraphicFramePr>
            <a:graphicFrameLocks/>
          </p:cNvGraphicFramePr>
          <p:nvPr>
            <p:extLst>
              <p:ext uri="{D42A27DB-BD31-4B8C-83A1-F6EECF244321}">
                <p14:modId xmlns:p14="http://schemas.microsoft.com/office/powerpoint/2010/main" val="3688441322"/>
              </p:ext>
            </p:extLst>
          </p:nvPr>
        </p:nvGraphicFramePr>
        <p:xfrm>
          <a:off x="5532965" y="1078354"/>
          <a:ext cx="6333707" cy="523100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F3A96366-F4A6-4DE8-944B-CA212B94FB95}"/>
              </a:ext>
            </a:extLst>
          </p:cNvPr>
          <p:cNvSpPr txBox="1"/>
          <p:nvPr/>
        </p:nvSpPr>
        <p:spPr>
          <a:xfrm>
            <a:off x="5345723" y="6383528"/>
            <a:ext cx="6520949" cy="430887"/>
          </a:xfrm>
          <a:prstGeom prst="rect">
            <a:avLst/>
          </a:prstGeom>
          <a:noFill/>
        </p:spPr>
        <p:txBody>
          <a:bodyPr wrap="square" rtlCol="0">
            <a:spAutoFit/>
          </a:bodyPr>
          <a:lstStyle/>
          <a:p>
            <a:r>
              <a:rPr lang="en-US" sz="1100" dirty="0"/>
              <a:t>* 2021 data is preliminary and a crude death rate. The age-adjusted death rate is expected to increase as pending investigations are finalized and reported to Idaho BVRHS.</a:t>
            </a:r>
          </a:p>
        </p:txBody>
      </p:sp>
    </p:spTree>
    <p:extLst>
      <p:ext uri="{BB962C8B-B14F-4D97-AF65-F5344CB8AC3E}">
        <p14:creationId xmlns:p14="http://schemas.microsoft.com/office/powerpoint/2010/main" val="3898855897"/>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CF56BAEF3D214E84108FEC48E3ECB7" ma:contentTypeVersion="14" ma:contentTypeDescription="Create a new document." ma:contentTypeScope="" ma:versionID="a2bd399e5f42934a376c8b87773c916c">
  <xsd:schema xmlns:xsd="http://www.w3.org/2001/XMLSchema" xmlns:xs="http://www.w3.org/2001/XMLSchema" xmlns:p="http://schemas.microsoft.com/office/2006/metadata/properties" xmlns:ns1="http://schemas.microsoft.com/sharepoint/v3" xmlns:ns3="79d9c8c5-8432-4900-857e-76c523168fd2" xmlns:ns4="5e8c138d-abc7-4a3f-88cb-7b3210b0d1cf" targetNamespace="http://schemas.microsoft.com/office/2006/metadata/properties" ma:root="true" ma:fieldsID="8e3694460934279d091584c3853212d7" ns1:_="" ns3:_="" ns4:_="">
    <xsd:import namespace="http://schemas.microsoft.com/sharepoint/v3"/>
    <xsd:import namespace="79d9c8c5-8432-4900-857e-76c523168fd2"/>
    <xsd:import namespace="5e8c138d-abc7-4a3f-88cb-7b3210b0d1c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9c8c5-8432-4900-857e-76c523168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8c138d-abc7-4a3f-88cb-7b3210b0d1c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C7A5EE2-76B1-408C-9E91-6088C0C06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d9c8c5-8432-4900-857e-76c523168fd2"/>
    <ds:schemaRef ds:uri="5e8c138d-abc7-4a3f-88cb-7b3210b0d1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4C8482-E545-438A-87B4-13DC10FF4942}">
  <ds:schemaRefs>
    <ds:schemaRef ds:uri="http://schemas.microsoft.com/sharepoint/v3/contenttype/forms"/>
  </ds:schemaRefs>
</ds:datastoreItem>
</file>

<file path=customXml/itemProps3.xml><?xml version="1.0" encoding="utf-8"?>
<ds:datastoreItem xmlns:ds="http://schemas.openxmlformats.org/officeDocument/2006/customXml" ds:itemID="{A4E78570-7B32-4B92-B614-2728DCA387B0}">
  <ds:schemaRefs>
    <ds:schemaRef ds:uri="http://www.w3.org/XML/1998/namespace"/>
    <ds:schemaRef ds:uri="5e8c138d-abc7-4a3f-88cb-7b3210b0d1cf"/>
    <ds:schemaRef ds:uri="http://purl.org/dc/elements/1.1/"/>
    <ds:schemaRef ds:uri="http://schemas.microsoft.com/sharepoint/v3"/>
    <ds:schemaRef ds:uri="http://schemas.microsoft.com/office/2006/documentManagement/types"/>
    <ds:schemaRef ds:uri="http://purl.org/dc/dcmitype/"/>
    <ds:schemaRef ds:uri="79d9c8c5-8432-4900-857e-76c523168fd2"/>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3347</TotalTime>
  <Words>3531</Words>
  <Application>Microsoft Office PowerPoint</Application>
  <PresentationFormat>Widescreen</PresentationFormat>
  <Paragraphs>224</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Lucida Grande</vt:lpstr>
      <vt:lpstr>Wingdings</vt:lpstr>
      <vt:lpstr>Wingdings 3</vt:lpstr>
      <vt:lpstr>Ion</vt:lpstr>
      <vt:lpstr>Fentanyl: A Hidden Epidemic  Friday, April 15  </vt:lpstr>
      <vt:lpstr>Logistics</vt:lpstr>
      <vt:lpstr>Fentanyl A hidden epidemic</vt:lpstr>
      <vt:lpstr>Learning Objectives</vt:lpstr>
      <vt:lpstr>PowerPoint Presentation</vt:lpstr>
      <vt:lpstr>Nation</vt:lpstr>
      <vt:lpstr>Nation</vt:lpstr>
      <vt:lpstr>Alaska</vt:lpstr>
      <vt:lpstr>Idaho</vt:lpstr>
      <vt:lpstr>PowerPoint Presentation</vt:lpstr>
      <vt:lpstr>Washington</vt:lpstr>
      <vt:lpstr>Response &amp; Resources</vt:lpstr>
      <vt:lpstr>Syringe Service Programs: Integrating Services for  Rural Service Delivery</vt:lpstr>
      <vt:lpstr>Models of Care in Rural Areas for Stigmatized Populations</vt:lpstr>
      <vt:lpstr>What Harm Reduction Does</vt:lpstr>
      <vt:lpstr>How Harm Reduction Works</vt:lpstr>
      <vt:lpstr>BMHTH’s Approach to SSPs</vt:lpstr>
      <vt:lpstr>BMHTH’s Approach to SSPs, con’t.</vt:lpstr>
      <vt:lpstr>Infectious Disease Testing at SSP Sites—Logistics </vt:lpstr>
      <vt:lpstr>Mobile Low-Barrier Buprenorphine</vt:lpstr>
      <vt:lpstr>Effects of COVID-19 on Service Provision</vt:lpstr>
      <vt:lpstr>SSPs Can Become One-Stop Basic Clinics</vt:lpstr>
      <vt:lpstr>Best Practice Documents</vt:lpstr>
      <vt:lpstr>Newest guidance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Fentanyl A hidden epidemic</dc:title>
  <dc:creator>Pedersen, Randi - CO 4th</dc:creator>
  <cp:lastModifiedBy>Judith Collins</cp:lastModifiedBy>
  <cp:revision>86</cp:revision>
  <dcterms:created xsi:type="dcterms:W3CDTF">2021-10-12T18:27:45Z</dcterms:created>
  <dcterms:modified xsi:type="dcterms:W3CDTF">2022-04-29T17:48:30Z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2021-10-13T16:51:19Z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a5abd461-e0d6-450d-986a-1cbeee6f1d54</vt:lpwstr>
  </property>
  <property fmtid="{D5CDD505-2E9C-101B-9397-08002B2CF9AE}" pid="8" name="MSIP_Label_1520fa42-cf58-4c22-8b93-58cf1d3bd1cb_ContentBits">
    <vt:lpwstr>0</vt:lpwstr>
  </property>
</Properties>
</file>