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5" r:id="rId3"/>
    <p:sldMasterId id="2147483687" r:id="rId4"/>
  </p:sldMasterIdLst>
  <p:notesMasterIdLst>
    <p:notesMasterId r:id="rId50"/>
  </p:notesMasterIdLst>
  <p:sldIdLst>
    <p:sldId id="277" r:id="rId5"/>
    <p:sldId id="262" r:id="rId6"/>
    <p:sldId id="325" r:id="rId7"/>
    <p:sldId id="264" r:id="rId8"/>
    <p:sldId id="287" r:id="rId9"/>
    <p:sldId id="289" r:id="rId10"/>
    <p:sldId id="297" r:id="rId11"/>
    <p:sldId id="298" r:id="rId12"/>
    <p:sldId id="338" r:id="rId13"/>
    <p:sldId id="339" r:id="rId14"/>
    <p:sldId id="343" r:id="rId15"/>
    <p:sldId id="349" r:id="rId16"/>
    <p:sldId id="279" r:id="rId17"/>
    <p:sldId id="288" r:id="rId18"/>
    <p:sldId id="299" r:id="rId19"/>
    <p:sldId id="302" r:id="rId20"/>
    <p:sldId id="365" r:id="rId21"/>
    <p:sldId id="363" r:id="rId22"/>
    <p:sldId id="301" r:id="rId23"/>
    <p:sldId id="355" r:id="rId24"/>
    <p:sldId id="309" r:id="rId25"/>
    <p:sldId id="310" r:id="rId26"/>
    <p:sldId id="346" r:id="rId27"/>
    <p:sldId id="311" r:id="rId28"/>
    <p:sldId id="347" r:id="rId29"/>
    <p:sldId id="368" r:id="rId30"/>
    <p:sldId id="320" r:id="rId31"/>
    <p:sldId id="321" r:id="rId32"/>
    <p:sldId id="322" r:id="rId33"/>
    <p:sldId id="323" r:id="rId34"/>
    <p:sldId id="369" r:id="rId35"/>
    <p:sldId id="356" r:id="rId36"/>
    <p:sldId id="257" r:id="rId37"/>
    <p:sldId id="286" r:id="rId38"/>
    <p:sldId id="364" r:id="rId39"/>
    <p:sldId id="357" r:id="rId40"/>
    <p:sldId id="359" r:id="rId41"/>
    <p:sldId id="360" r:id="rId42"/>
    <p:sldId id="367" r:id="rId43"/>
    <p:sldId id="366" r:id="rId44"/>
    <p:sldId id="263" r:id="rId45"/>
    <p:sldId id="371" r:id="rId46"/>
    <p:sldId id="370" r:id="rId47"/>
    <p:sldId id="281" r:id="rId48"/>
    <p:sldId id="2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9A70B6-3A74-C5C0-64B2-13AA2D30DC55}" name="Jordan Herrera" initials="JH" userId="S::jherrera@kccare.org::d67d1eed-cb54-45d7-a39e-5cc593731531" providerId="AD"/>
  <p188:author id="{B7F9A6DC-4341-9917-07E5-5210591389BF}" name="Schroeder, Elizabeth J - DHS" initials="SEJD" userId="S::elizabeth.schroeder1@dhs.wisconsin.gov::dfd9211f-018c-4b30-872d-df1d7a23a8f1" providerId="AD"/>
  <p188:author id="{8E9EB0DD-1422-4910-E329-F95B13E78C34}" name="Gossett, Kalob" initials="GK" userId="S::kalob@uic.edu::9b6c1333-5a16-4b88-a4a0-55363903a9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roeder, Elizabeth" initials="SE" lastIdx="27" clrIdx="0">
    <p:extLst>
      <p:ext uri="{19B8F6BF-5375-455C-9EA6-DF929625EA0E}">
        <p15:presenceInfo xmlns:p15="http://schemas.microsoft.com/office/powerpoint/2012/main" userId="S-1-5-21-781256798-401653752-3358417428-93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C22"/>
    <a:srgbClr val="C47600"/>
    <a:srgbClr val="FF6600"/>
    <a:srgbClr val="F9C1FF"/>
    <a:srgbClr val="F385FF"/>
    <a:srgbClr val="FF8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74266" autoAdjust="0"/>
  </p:normalViewPr>
  <p:slideViewPr>
    <p:cSldViewPr snapToGrid="0">
      <p:cViewPr varScale="1">
        <p:scale>
          <a:sx n="82" d="100"/>
          <a:sy n="82" d="100"/>
        </p:scale>
        <p:origin x="468" y="84"/>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BD995-66AA-4C2C-9DED-0423972602CC}" type="doc">
      <dgm:prSet loTypeId="urn:microsoft.com/office/officeart/2016/7/layout/ChevronBlockProcess" loCatId="process" qsTypeId="urn:microsoft.com/office/officeart/2005/8/quickstyle/simple1" qsCatId="simple" csTypeId="urn:microsoft.com/office/officeart/2005/8/colors/colorful5" csCatId="colorful"/>
      <dgm:spPr/>
      <dgm:t>
        <a:bodyPr/>
        <a:lstStyle/>
        <a:p>
          <a:endParaRPr lang="en-US"/>
        </a:p>
      </dgm:t>
    </dgm:pt>
    <dgm:pt modelId="{DC6EC110-3008-4323-9D2A-2B1DED59B032}">
      <dgm:prSet/>
      <dgm:spPr/>
      <dgm:t>
        <a:bodyPr/>
        <a:lstStyle/>
        <a:p>
          <a:r>
            <a:rPr lang="en-US" dirty="0"/>
            <a:t>Describe</a:t>
          </a:r>
        </a:p>
      </dgm:t>
    </dgm:pt>
    <dgm:pt modelId="{CD49CA8F-474E-45E4-96AB-115355E442E4}" type="parTrans" cxnId="{7ADCEA31-E814-4D84-8C7C-46919499AE66}">
      <dgm:prSet/>
      <dgm:spPr/>
      <dgm:t>
        <a:bodyPr/>
        <a:lstStyle/>
        <a:p>
          <a:endParaRPr lang="en-US"/>
        </a:p>
      </dgm:t>
    </dgm:pt>
    <dgm:pt modelId="{E910143A-0DEC-45DA-AC06-4A7A2EB42898}" type="sibTrans" cxnId="{7ADCEA31-E814-4D84-8C7C-46919499AE66}">
      <dgm:prSet/>
      <dgm:spPr/>
      <dgm:t>
        <a:bodyPr/>
        <a:lstStyle/>
        <a:p>
          <a:endParaRPr lang="en-US"/>
        </a:p>
      </dgm:t>
    </dgm:pt>
    <dgm:pt modelId="{E0BF0731-4DF9-41B9-91FA-511781E340A4}">
      <dgm:prSet/>
      <dgm:spPr/>
      <dgm:t>
        <a:bodyPr/>
        <a:lstStyle/>
        <a:p>
          <a:r>
            <a:rPr lang="en-US" dirty="0"/>
            <a:t>Describe molecular cluster detection</a:t>
          </a:r>
        </a:p>
      </dgm:t>
    </dgm:pt>
    <dgm:pt modelId="{207D40F5-945F-46C9-B24E-46EEC91063FC}" type="parTrans" cxnId="{9B141B8F-1E68-4781-9B1F-616592F053EF}">
      <dgm:prSet/>
      <dgm:spPr/>
      <dgm:t>
        <a:bodyPr/>
        <a:lstStyle/>
        <a:p>
          <a:endParaRPr lang="en-US"/>
        </a:p>
      </dgm:t>
    </dgm:pt>
    <dgm:pt modelId="{4CD2EB84-3AEB-4AF5-9A67-EC03BD5315CA}" type="sibTrans" cxnId="{9B141B8F-1E68-4781-9B1F-616592F053EF}">
      <dgm:prSet/>
      <dgm:spPr/>
      <dgm:t>
        <a:bodyPr/>
        <a:lstStyle/>
        <a:p>
          <a:endParaRPr lang="en-US"/>
        </a:p>
      </dgm:t>
    </dgm:pt>
    <dgm:pt modelId="{C4CAC4E2-2172-468C-8BD5-113879DB9A02}">
      <dgm:prSet/>
      <dgm:spPr/>
      <dgm:t>
        <a:bodyPr/>
        <a:lstStyle/>
        <a:p>
          <a:r>
            <a:rPr lang="en-US" dirty="0"/>
            <a:t>Understand</a:t>
          </a:r>
        </a:p>
      </dgm:t>
    </dgm:pt>
    <dgm:pt modelId="{B78631E2-649C-4E05-8E7E-D70FCE8863D2}" type="parTrans" cxnId="{A53E04C4-9328-4BDF-B7D4-84EBDA6E88C6}">
      <dgm:prSet/>
      <dgm:spPr/>
      <dgm:t>
        <a:bodyPr/>
        <a:lstStyle/>
        <a:p>
          <a:endParaRPr lang="en-US"/>
        </a:p>
      </dgm:t>
    </dgm:pt>
    <dgm:pt modelId="{D7AEA139-47CD-4043-AB15-E054FD516ABB}" type="sibTrans" cxnId="{A53E04C4-9328-4BDF-B7D4-84EBDA6E88C6}">
      <dgm:prSet/>
      <dgm:spPr/>
      <dgm:t>
        <a:bodyPr/>
        <a:lstStyle/>
        <a:p>
          <a:endParaRPr lang="en-US"/>
        </a:p>
      </dgm:t>
    </dgm:pt>
    <dgm:pt modelId="{A316DFFE-9968-49FA-BC96-E3DFDC544A20}">
      <dgm:prSet/>
      <dgm:spPr/>
      <dgm:t>
        <a:bodyPr/>
        <a:lstStyle/>
        <a:p>
          <a:r>
            <a:rPr lang="en-US" dirty="0"/>
            <a:t>Understand how molecular cluster detection is implemented into the Wisconsin Department of Health Services’ work</a:t>
          </a:r>
        </a:p>
      </dgm:t>
    </dgm:pt>
    <dgm:pt modelId="{D29B17AB-E40E-46E0-AB02-7968F75DFDB7}" type="parTrans" cxnId="{EF8F2138-6C9C-49A5-9EB5-89D30CD8B66A}">
      <dgm:prSet/>
      <dgm:spPr/>
      <dgm:t>
        <a:bodyPr/>
        <a:lstStyle/>
        <a:p>
          <a:endParaRPr lang="en-US"/>
        </a:p>
      </dgm:t>
    </dgm:pt>
    <dgm:pt modelId="{1DF3A7CB-9C2E-4CC1-8A70-33EB243F79AA}" type="sibTrans" cxnId="{EF8F2138-6C9C-49A5-9EB5-89D30CD8B66A}">
      <dgm:prSet/>
      <dgm:spPr/>
      <dgm:t>
        <a:bodyPr/>
        <a:lstStyle/>
        <a:p>
          <a:endParaRPr lang="en-US"/>
        </a:p>
      </dgm:t>
    </dgm:pt>
    <dgm:pt modelId="{8603EDDE-BBE8-499E-A16F-BA2E3EC91339}">
      <dgm:prSet/>
      <dgm:spPr/>
      <dgm:t>
        <a:bodyPr/>
        <a:lstStyle/>
        <a:p>
          <a:r>
            <a:rPr lang="en-US"/>
            <a:t>Apply</a:t>
          </a:r>
        </a:p>
      </dgm:t>
    </dgm:pt>
    <dgm:pt modelId="{63F3007B-4203-4E68-8632-4CF8CF2CB73B}" type="parTrans" cxnId="{1089C2CE-C4DB-432B-9FB1-37AF5D729F09}">
      <dgm:prSet/>
      <dgm:spPr/>
      <dgm:t>
        <a:bodyPr/>
        <a:lstStyle/>
        <a:p>
          <a:endParaRPr lang="en-US"/>
        </a:p>
      </dgm:t>
    </dgm:pt>
    <dgm:pt modelId="{EDE5A8DE-C161-49F7-96AC-5E3CDC464CC7}" type="sibTrans" cxnId="{1089C2CE-C4DB-432B-9FB1-37AF5D729F09}">
      <dgm:prSet/>
      <dgm:spPr/>
      <dgm:t>
        <a:bodyPr/>
        <a:lstStyle/>
        <a:p>
          <a:endParaRPr lang="en-US"/>
        </a:p>
      </dgm:t>
    </dgm:pt>
    <dgm:pt modelId="{D2DC5C47-5F9B-4B5B-BA2D-BCF98D5BF5CE}">
      <dgm:prSet/>
      <dgm:spPr/>
      <dgm:t>
        <a:bodyPr/>
        <a:lstStyle/>
        <a:p>
          <a:r>
            <a:rPr lang="en-US"/>
            <a:t>Apply steps needed for incorporating molecular cluster detection into a comprehensive HIV/HCV cluster detection and outbreak response plan</a:t>
          </a:r>
        </a:p>
      </dgm:t>
    </dgm:pt>
    <dgm:pt modelId="{097D39D7-73D8-4062-8BF5-578D08CF0E5F}" type="parTrans" cxnId="{37853DA5-9FCE-4494-882B-0C1B0AB3DAAF}">
      <dgm:prSet/>
      <dgm:spPr/>
      <dgm:t>
        <a:bodyPr/>
        <a:lstStyle/>
        <a:p>
          <a:endParaRPr lang="en-US"/>
        </a:p>
      </dgm:t>
    </dgm:pt>
    <dgm:pt modelId="{11C23DF4-6CA1-4E45-96B1-383AF8DDD724}" type="sibTrans" cxnId="{37853DA5-9FCE-4494-882B-0C1B0AB3DAAF}">
      <dgm:prSet/>
      <dgm:spPr/>
      <dgm:t>
        <a:bodyPr/>
        <a:lstStyle/>
        <a:p>
          <a:endParaRPr lang="en-US"/>
        </a:p>
      </dgm:t>
    </dgm:pt>
    <dgm:pt modelId="{F97B1048-73E4-4DDB-96EC-7348B031D3B1}">
      <dgm:prSet/>
      <dgm:spPr/>
      <dgm:t>
        <a:bodyPr/>
        <a:lstStyle/>
        <a:p>
          <a:r>
            <a:rPr lang="en-US"/>
            <a:t>Identify</a:t>
          </a:r>
        </a:p>
      </dgm:t>
    </dgm:pt>
    <dgm:pt modelId="{C617AF11-F3CE-4029-A60D-054AD7A99CDD}" type="parTrans" cxnId="{F102049D-94B9-495D-8929-FCC9943A2EA3}">
      <dgm:prSet/>
      <dgm:spPr/>
      <dgm:t>
        <a:bodyPr/>
        <a:lstStyle/>
        <a:p>
          <a:endParaRPr lang="en-US"/>
        </a:p>
      </dgm:t>
    </dgm:pt>
    <dgm:pt modelId="{7829B428-4D83-4F19-B86D-92DEF77D0F49}" type="sibTrans" cxnId="{F102049D-94B9-495D-8929-FCC9943A2EA3}">
      <dgm:prSet/>
      <dgm:spPr/>
      <dgm:t>
        <a:bodyPr/>
        <a:lstStyle/>
        <a:p>
          <a:endParaRPr lang="en-US"/>
        </a:p>
      </dgm:t>
    </dgm:pt>
    <dgm:pt modelId="{1F39CA23-03AA-4A75-85A8-567FADE7BFD7}">
      <dgm:prSet/>
      <dgm:spPr/>
      <dgm:t>
        <a:bodyPr/>
        <a:lstStyle/>
        <a:p>
          <a:r>
            <a:rPr lang="en-US"/>
            <a:t>Identify common concerns from the community with molecular cluster detection</a:t>
          </a:r>
        </a:p>
      </dgm:t>
    </dgm:pt>
    <dgm:pt modelId="{54915996-73D3-47AA-8F85-58ACFD3B1431}" type="parTrans" cxnId="{2B8CD7D6-9688-4B74-8EBE-60DBEDEB91FA}">
      <dgm:prSet/>
      <dgm:spPr/>
      <dgm:t>
        <a:bodyPr/>
        <a:lstStyle/>
        <a:p>
          <a:endParaRPr lang="en-US"/>
        </a:p>
      </dgm:t>
    </dgm:pt>
    <dgm:pt modelId="{5DE4E2AF-1BBF-4049-A930-6FB2192CE9F8}" type="sibTrans" cxnId="{2B8CD7D6-9688-4B74-8EBE-60DBEDEB91FA}">
      <dgm:prSet/>
      <dgm:spPr/>
      <dgm:t>
        <a:bodyPr/>
        <a:lstStyle/>
        <a:p>
          <a:endParaRPr lang="en-US"/>
        </a:p>
      </dgm:t>
    </dgm:pt>
    <dgm:pt modelId="{526F5A03-F92B-4D82-8A9C-0FE04734174C}" type="pres">
      <dgm:prSet presAssocID="{879BD995-66AA-4C2C-9DED-0423972602CC}" presName="Name0" presStyleCnt="0">
        <dgm:presLayoutVars>
          <dgm:dir/>
          <dgm:animLvl val="lvl"/>
          <dgm:resizeHandles val="exact"/>
        </dgm:presLayoutVars>
      </dgm:prSet>
      <dgm:spPr/>
    </dgm:pt>
    <dgm:pt modelId="{7E42559A-3EB0-4E2D-8633-B5C7F488237D}" type="pres">
      <dgm:prSet presAssocID="{DC6EC110-3008-4323-9D2A-2B1DED59B032}" presName="composite" presStyleCnt="0"/>
      <dgm:spPr/>
    </dgm:pt>
    <dgm:pt modelId="{77447842-CEA5-4E81-9646-4126A1AC331E}" type="pres">
      <dgm:prSet presAssocID="{DC6EC110-3008-4323-9D2A-2B1DED59B032}" presName="parTx" presStyleLbl="alignNode1" presStyleIdx="0" presStyleCnt="4">
        <dgm:presLayoutVars>
          <dgm:chMax val="0"/>
          <dgm:chPref val="0"/>
        </dgm:presLayoutVars>
      </dgm:prSet>
      <dgm:spPr/>
    </dgm:pt>
    <dgm:pt modelId="{D55C038B-DDA5-47EC-9527-A7A5CE525E83}" type="pres">
      <dgm:prSet presAssocID="{DC6EC110-3008-4323-9D2A-2B1DED59B032}" presName="desTx" presStyleLbl="alignAccFollowNode1" presStyleIdx="0" presStyleCnt="4">
        <dgm:presLayoutVars/>
      </dgm:prSet>
      <dgm:spPr/>
    </dgm:pt>
    <dgm:pt modelId="{B46DFBCD-1F2B-4EC6-83AE-6E8D87386679}" type="pres">
      <dgm:prSet presAssocID="{E910143A-0DEC-45DA-AC06-4A7A2EB42898}" presName="space" presStyleCnt="0"/>
      <dgm:spPr/>
    </dgm:pt>
    <dgm:pt modelId="{A1251EF1-88F1-434B-8D82-344BA1095AAB}" type="pres">
      <dgm:prSet presAssocID="{C4CAC4E2-2172-468C-8BD5-113879DB9A02}" presName="composite" presStyleCnt="0"/>
      <dgm:spPr/>
    </dgm:pt>
    <dgm:pt modelId="{3F03B783-5CA5-4DE4-A231-49BDDEEBCEA9}" type="pres">
      <dgm:prSet presAssocID="{C4CAC4E2-2172-468C-8BD5-113879DB9A02}" presName="parTx" presStyleLbl="alignNode1" presStyleIdx="1" presStyleCnt="4">
        <dgm:presLayoutVars>
          <dgm:chMax val="0"/>
          <dgm:chPref val="0"/>
        </dgm:presLayoutVars>
      </dgm:prSet>
      <dgm:spPr/>
    </dgm:pt>
    <dgm:pt modelId="{EFADB40B-309E-4EC5-85D8-CCFFD5B31F9E}" type="pres">
      <dgm:prSet presAssocID="{C4CAC4E2-2172-468C-8BD5-113879DB9A02}" presName="desTx" presStyleLbl="alignAccFollowNode1" presStyleIdx="1" presStyleCnt="4">
        <dgm:presLayoutVars/>
      </dgm:prSet>
      <dgm:spPr/>
    </dgm:pt>
    <dgm:pt modelId="{45C55C49-B96F-4E53-9AB8-CDEC1727D24D}" type="pres">
      <dgm:prSet presAssocID="{D7AEA139-47CD-4043-AB15-E054FD516ABB}" presName="space" presStyleCnt="0"/>
      <dgm:spPr/>
    </dgm:pt>
    <dgm:pt modelId="{A266151D-AFCD-4C12-86AD-064840A6104F}" type="pres">
      <dgm:prSet presAssocID="{8603EDDE-BBE8-499E-A16F-BA2E3EC91339}" presName="composite" presStyleCnt="0"/>
      <dgm:spPr/>
    </dgm:pt>
    <dgm:pt modelId="{09E50FE4-B63B-4F09-9028-5A476B4A7AC0}" type="pres">
      <dgm:prSet presAssocID="{8603EDDE-BBE8-499E-A16F-BA2E3EC91339}" presName="parTx" presStyleLbl="alignNode1" presStyleIdx="2" presStyleCnt="4">
        <dgm:presLayoutVars>
          <dgm:chMax val="0"/>
          <dgm:chPref val="0"/>
        </dgm:presLayoutVars>
      </dgm:prSet>
      <dgm:spPr/>
    </dgm:pt>
    <dgm:pt modelId="{3635D7DD-6F52-43DF-ABD9-778226EBF5A9}" type="pres">
      <dgm:prSet presAssocID="{8603EDDE-BBE8-499E-A16F-BA2E3EC91339}" presName="desTx" presStyleLbl="alignAccFollowNode1" presStyleIdx="2" presStyleCnt="4">
        <dgm:presLayoutVars/>
      </dgm:prSet>
      <dgm:spPr/>
    </dgm:pt>
    <dgm:pt modelId="{D015A9B4-1A5E-409B-B8FD-A80AAA5E9584}" type="pres">
      <dgm:prSet presAssocID="{EDE5A8DE-C161-49F7-96AC-5E3CDC464CC7}" presName="space" presStyleCnt="0"/>
      <dgm:spPr/>
    </dgm:pt>
    <dgm:pt modelId="{503B22F6-4483-468D-B671-4C7EE80C3399}" type="pres">
      <dgm:prSet presAssocID="{F97B1048-73E4-4DDB-96EC-7348B031D3B1}" presName="composite" presStyleCnt="0"/>
      <dgm:spPr/>
    </dgm:pt>
    <dgm:pt modelId="{216848D3-C373-4D74-879C-B177F2BF5D87}" type="pres">
      <dgm:prSet presAssocID="{F97B1048-73E4-4DDB-96EC-7348B031D3B1}" presName="parTx" presStyleLbl="alignNode1" presStyleIdx="3" presStyleCnt="4">
        <dgm:presLayoutVars>
          <dgm:chMax val="0"/>
          <dgm:chPref val="0"/>
        </dgm:presLayoutVars>
      </dgm:prSet>
      <dgm:spPr/>
    </dgm:pt>
    <dgm:pt modelId="{1F28EB8B-9AE2-42B8-BD82-62E070ED0EBA}" type="pres">
      <dgm:prSet presAssocID="{F97B1048-73E4-4DDB-96EC-7348B031D3B1}" presName="desTx" presStyleLbl="alignAccFollowNode1" presStyleIdx="3" presStyleCnt="4">
        <dgm:presLayoutVars/>
      </dgm:prSet>
      <dgm:spPr/>
    </dgm:pt>
  </dgm:ptLst>
  <dgm:cxnLst>
    <dgm:cxn modelId="{7ADCEA31-E814-4D84-8C7C-46919499AE66}" srcId="{879BD995-66AA-4C2C-9DED-0423972602CC}" destId="{DC6EC110-3008-4323-9D2A-2B1DED59B032}" srcOrd="0" destOrd="0" parTransId="{CD49CA8F-474E-45E4-96AB-115355E442E4}" sibTransId="{E910143A-0DEC-45DA-AC06-4A7A2EB42898}"/>
    <dgm:cxn modelId="{EF8F2138-6C9C-49A5-9EB5-89D30CD8B66A}" srcId="{C4CAC4E2-2172-468C-8BD5-113879DB9A02}" destId="{A316DFFE-9968-49FA-BC96-E3DFDC544A20}" srcOrd="0" destOrd="0" parTransId="{D29B17AB-E40E-46E0-AB02-7968F75DFDB7}" sibTransId="{1DF3A7CB-9C2E-4CC1-8A70-33EB243F79AA}"/>
    <dgm:cxn modelId="{A415AF39-11D1-4C4B-B210-563099FC5B03}" type="presOf" srcId="{E0BF0731-4DF9-41B9-91FA-511781E340A4}" destId="{D55C038B-DDA5-47EC-9527-A7A5CE525E83}" srcOrd="0" destOrd="0" presId="urn:microsoft.com/office/officeart/2016/7/layout/ChevronBlockProcess"/>
    <dgm:cxn modelId="{70484141-1D47-4267-BBC6-162E4B924A3C}" type="presOf" srcId="{DC6EC110-3008-4323-9D2A-2B1DED59B032}" destId="{77447842-CEA5-4E81-9646-4126A1AC331E}" srcOrd="0" destOrd="0" presId="urn:microsoft.com/office/officeart/2016/7/layout/ChevronBlockProcess"/>
    <dgm:cxn modelId="{A22BAC49-569C-49D7-A5C8-3586295DD5F9}" type="presOf" srcId="{8603EDDE-BBE8-499E-A16F-BA2E3EC91339}" destId="{09E50FE4-B63B-4F09-9028-5A476B4A7AC0}" srcOrd="0" destOrd="0" presId="urn:microsoft.com/office/officeart/2016/7/layout/ChevronBlockProcess"/>
    <dgm:cxn modelId="{8B3CC970-5A41-4A5D-AE11-896FED20BB52}" type="presOf" srcId="{F97B1048-73E4-4DDB-96EC-7348B031D3B1}" destId="{216848D3-C373-4D74-879C-B177F2BF5D87}" srcOrd="0" destOrd="0" presId="urn:microsoft.com/office/officeart/2016/7/layout/ChevronBlockProcess"/>
    <dgm:cxn modelId="{23DE8B8A-C52A-44AD-91EC-B6ECE772C700}" type="presOf" srcId="{1F39CA23-03AA-4A75-85A8-567FADE7BFD7}" destId="{1F28EB8B-9AE2-42B8-BD82-62E070ED0EBA}" srcOrd="0" destOrd="0" presId="urn:microsoft.com/office/officeart/2016/7/layout/ChevronBlockProcess"/>
    <dgm:cxn modelId="{9B141B8F-1E68-4781-9B1F-616592F053EF}" srcId="{DC6EC110-3008-4323-9D2A-2B1DED59B032}" destId="{E0BF0731-4DF9-41B9-91FA-511781E340A4}" srcOrd="0" destOrd="0" parTransId="{207D40F5-945F-46C9-B24E-46EEC91063FC}" sibTransId="{4CD2EB84-3AEB-4AF5-9A67-EC03BD5315CA}"/>
    <dgm:cxn modelId="{F102049D-94B9-495D-8929-FCC9943A2EA3}" srcId="{879BD995-66AA-4C2C-9DED-0423972602CC}" destId="{F97B1048-73E4-4DDB-96EC-7348B031D3B1}" srcOrd="3" destOrd="0" parTransId="{C617AF11-F3CE-4029-A60D-054AD7A99CDD}" sibTransId="{7829B428-4D83-4F19-B86D-92DEF77D0F49}"/>
    <dgm:cxn modelId="{37853DA5-9FCE-4494-882B-0C1B0AB3DAAF}" srcId="{8603EDDE-BBE8-499E-A16F-BA2E3EC91339}" destId="{D2DC5C47-5F9B-4B5B-BA2D-BCF98D5BF5CE}" srcOrd="0" destOrd="0" parTransId="{097D39D7-73D8-4062-8BF5-578D08CF0E5F}" sibTransId="{11C23DF4-6CA1-4E45-96B1-383AF8DDD724}"/>
    <dgm:cxn modelId="{134F6FAA-180B-41CB-982B-34238DC755E7}" type="presOf" srcId="{C4CAC4E2-2172-468C-8BD5-113879DB9A02}" destId="{3F03B783-5CA5-4DE4-A231-49BDDEEBCEA9}" srcOrd="0" destOrd="0" presId="urn:microsoft.com/office/officeart/2016/7/layout/ChevronBlockProcess"/>
    <dgm:cxn modelId="{A53E04C4-9328-4BDF-B7D4-84EBDA6E88C6}" srcId="{879BD995-66AA-4C2C-9DED-0423972602CC}" destId="{C4CAC4E2-2172-468C-8BD5-113879DB9A02}" srcOrd="1" destOrd="0" parTransId="{B78631E2-649C-4E05-8E7E-D70FCE8863D2}" sibTransId="{D7AEA139-47CD-4043-AB15-E054FD516ABB}"/>
    <dgm:cxn modelId="{584DF5C4-14D9-4D10-82B2-1CF053011145}" type="presOf" srcId="{879BD995-66AA-4C2C-9DED-0423972602CC}" destId="{526F5A03-F92B-4D82-8A9C-0FE04734174C}" srcOrd="0" destOrd="0" presId="urn:microsoft.com/office/officeart/2016/7/layout/ChevronBlockProcess"/>
    <dgm:cxn modelId="{1089C2CE-C4DB-432B-9FB1-37AF5D729F09}" srcId="{879BD995-66AA-4C2C-9DED-0423972602CC}" destId="{8603EDDE-BBE8-499E-A16F-BA2E3EC91339}" srcOrd="2" destOrd="0" parTransId="{63F3007B-4203-4E68-8632-4CF8CF2CB73B}" sibTransId="{EDE5A8DE-C161-49F7-96AC-5E3CDC464CC7}"/>
    <dgm:cxn modelId="{2B8CD7D6-9688-4B74-8EBE-60DBEDEB91FA}" srcId="{F97B1048-73E4-4DDB-96EC-7348B031D3B1}" destId="{1F39CA23-03AA-4A75-85A8-567FADE7BFD7}" srcOrd="0" destOrd="0" parTransId="{54915996-73D3-47AA-8F85-58ACFD3B1431}" sibTransId="{5DE4E2AF-1BBF-4049-A930-6FB2192CE9F8}"/>
    <dgm:cxn modelId="{2C0B22E7-9E37-4B3C-969A-A244C6E188D6}" type="presOf" srcId="{A316DFFE-9968-49FA-BC96-E3DFDC544A20}" destId="{EFADB40B-309E-4EC5-85D8-CCFFD5B31F9E}" srcOrd="0" destOrd="0" presId="urn:microsoft.com/office/officeart/2016/7/layout/ChevronBlockProcess"/>
    <dgm:cxn modelId="{6FD714F0-C08F-4CD3-B265-FC931137664D}" type="presOf" srcId="{D2DC5C47-5F9B-4B5B-BA2D-BCF98D5BF5CE}" destId="{3635D7DD-6F52-43DF-ABD9-778226EBF5A9}" srcOrd="0" destOrd="0" presId="urn:microsoft.com/office/officeart/2016/7/layout/ChevronBlockProcess"/>
    <dgm:cxn modelId="{729D65F1-63F2-4A0D-B0AF-3E2C993DD065}" type="presParOf" srcId="{526F5A03-F92B-4D82-8A9C-0FE04734174C}" destId="{7E42559A-3EB0-4E2D-8633-B5C7F488237D}" srcOrd="0" destOrd="0" presId="urn:microsoft.com/office/officeart/2016/7/layout/ChevronBlockProcess"/>
    <dgm:cxn modelId="{AA5078BE-5186-4F3D-9BBF-D2AF3279B8B6}" type="presParOf" srcId="{7E42559A-3EB0-4E2D-8633-B5C7F488237D}" destId="{77447842-CEA5-4E81-9646-4126A1AC331E}" srcOrd="0" destOrd="0" presId="urn:microsoft.com/office/officeart/2016/7/layout/ChevronBlockProcess"/>
    <dgm:cxn modelId="{947ADB35-C541-4643-902A-8D094137FFB3}" type="presParOf" srcId="{7E42559A-3EB0-4E2D-8633-B5C7F488237D}" destId="{D55C038B-DDA5-47EC-9527-A7A5CE525E83}" srcOrd="1" destOrd="0" presId="urn:microsoft.com/office/officeart/2016/7/layout/ChevronBlockProcess"/>
    <dgm:cxn modelId="{021606EA-5716-4664-B347-4E953C730649}" type="presParOf" srcId="{526F5A03-F92B-4D82-8A9C-0FE04734174C}" destId="{B46DFBCD-1F2B-4EC6-83AE-6E8D87386679}" srcOrd="1" destOrd="0" presId="urn:microsoft.com/office/officeart/2016/7/layout/ChevronBlockProcess"/>
    <dgm:cxn modelId="{ED8C450B-B341-4F56-A9D8-A35F3A640D00}" type="presParOf" srcId="{526F5A03-F92B-4D82-8A9C-0FE04734174C}" destId="{A1251EF1-88F1-434B-8D82-344BA1095AAB}" srcOrd="2" destOrd="0" presId="urn:microsoft.com/office/officeart/2016/7/layout/ChevronBlockProcess"/>
    <dgm:cxn modelId="{29C4FE44-A420-4B02-AD77-1B2E2A1287B9}" type="presParOf" srcId="{A1251EF1-88F1-434B-8D82-344BA1095AAB}" destId="{3F03B783-5CA5-4DE4-A231-49BDDEEBCEA9}" srcOrd="0" destOrd="0" presId="urn:microsoft.com/office/officeart/2016/7/layout/ChevronBlockProcess"/>
    <dgm:cxn modelId="{656A666A-58FF-416F-8C0C-D97A1CC7A26F}" type="presParOf" srcId="{A1251EF1-88F1-434B-8D82-344BA1095AAB}" destId="{EFADB40B-309E-4EC5-85D8-CCFFD5B31F9E}" srcOrd="1" destOrd="0" presId="urn:microsoft.com/office/officeart/2016/7/layout/ChevronBlockProcess"/>
    <dgm:cxn modelId="{FDC8B4E8-8E32-4BC9-80D0-1D25A43B1604}" type="presParOf" srcId="{526F5A03-F92B-4D82-8A9C-0FE04734174C}" destId="{45C55C49-B96F-4E53-9AB8-CDEC1727D24D}" srcOrd="3" destOrd="0" presId="urn:microsoft.com/office/officeart/2016/7/layout/ChevronBlockProcess"/>
    <dgm:cxn modelId="{BFFF9F89-DC84-4994-9BBC-1AA1E5F922C1}" type="presParOf" srcId="{526F5A03-F92B-4D82-8A9C-0FE04734174C}" destId="{A266151D-AFCD-4C12-86AD-064840A6104F}" srcOrd="4" destOrd="0" presId="urn:microsoft.com/office/officeart/2016/7/layout/ChevronBlockProcess"/>
    <dgm:cxn modelId="{1DA3179C-00B8-428D-9FB4-BE7300C95656}" type="presParOf" srcId="{A266151D-AFCD-4C12-86AD-064840A6104F}" destId="{09E50FE4-B63B-4F09-9028-5A476B4A7AC0}" srcOrd="0" destOrd="0" presId="urn:microsoft.com/office/officeart/2016/7/layout/ChevronBlockProcess"/>
    <dgm:cxn modelId="{394A1E53-3B4C-4413-A52D-3EDE6BBB81D7}" type="presParOf" srcId="{A266151D-AFCD-4C12-86AD-064840A6104F}" destId="{3635D7DD-6F52-43DF-ABD9-778226EBF5A9}" srcOrd="1" destOrd="0" presId="urn:microsoft.com/office/officeart/2016/7/layout/ChevronBlockProcess"/>
    <dgm:cxn modelId="{EBFBDD39-7AF6-403D-8203-29C56F54248F}" type="presParOf" srcId="{526F5A03-F92B-4D82-8A9C-0FE04734174C}" destId="{D015A9B4-1A5E-409B-B8FD-A80AAA5E9584}" srcOrd="5" destOrd="0" presId="urn:microsoft.com/office/officeart/2016/7/layout/ChevronBlockProcess"/>
    <dgm:cxn modelId="{69A4AFFC-E74D-43B0-B0FE-7BCA9180FF97}" type="presParOf" srcId="{526F5A03-F92B-4D82-8A9C-0FE04734174C}" destId="{503B22F6-4483-468D-B671-4C7EE80C3399}" srcOrd="6" destOrd="0" presId="urn:microsoft.com/office/officeart/2016/7/layout/ChevronBlockProcess"/>
    <dgm:cxn modelId="{7103B060-A486-4212-BB28-B2F33C37CAA1}" type="presParOf" srcId="{503B22F6-4483-468D-B671-4C7EE80C3399}" destId="{216848D3-C373-4D74-879C-B177F2BF5D87}" srcOrd="0" destOrd="0" presId="urn:microsoft.com/office/officeart/2016/7/layout/ChevronBlockProcess"/>
    <dgm:cxn modelId="{E8843DD5-57D5-4078-AEEE-07E64B29DD18}" type="presParOf" srcId="{503B22F6-4483-468D-B671-4C7EE80C3399}" destId="{1F28EB8B-9AE2-42B8-BD82-62E070ED0EBA}"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33D7D4-2DDF-47A3-B91F-15924CA4306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544F317-3F17-4D0F-AE56-13CECA5379CE}">
      <dgm:prSet/>
      <dgm:spPr/>
      <dgm:t>
        <a:bodyPr/>
        <a:lstStyle/>
        <a:p>
          <a:r>
            <a:rPr lang="en-US"/>
            <a:t>Bad River Band of Lake Superior Chippewa</a:t>
          </a:r>
        </a:p>
      </dgm:t>
    </dgm:pt>
    <dgm:pt modelId="{E914E042-C948-468B-83F0-389BA990A6FE}" type="parTrans" cxnId="{039DA4C3-4193-413D-ABED-9789788B2F5C}">
      <dgm:prSet/>
      <dgm:spPr/>
      <dgm:t>
        <a:bodyPr/>
        <a:lstStyle/>
        <a:p>
          <a:endParaRPr lang="en-US"/>
        </a:p>
      </dgm:t>
    </dgm:pt>
    <dgm:pt modelId="{511E1BED-7883-4D75-A544-FB8A7E9C7803}" type="sibTrans" cxnId="{039DA4C3-4193-413D-ABED-9789788B2F5C}">
      <dgm:prSet/>
      <dgm:spPr/>
      <dgm:t>
        <a:bodyPr/>
        <a:lstStyle/>
        <a:p>
          <a:endParaRPr lang="en-US"/>
        </a:p>
      </dgm:t>
    </dgm:pt>
    <dgm:pt modelId="{00D909E4-4F7B-4121-9ACC-D0119AF91922}">
      <dgm:prSet/>
      <dgm:spPr/>
      <dgm:t>
        <a:bodyPr/>
        <a:lstStyle/>
        <a:p>
          <a:r>
            <a:rPr lang="en-US"/>
            <a:t>Ho-Chunk Nation</a:t>
          </a:r>
        </a:p>
      </dgm:t>
    </dgm:pt>
    <dgm:pt modelId="{B84BAF66-A673-4FDF-BC80-D755628A1FD8}" type="parTrans" cxnId="{D938586E-B0BC-482A-B973-99E2E34C673B}">
      <dgm:prSet/>
      <dgm:spPr/>
      <dgm:t>
        <a:bodyPr/>
        <a:lstStyle/>
        <a:p>
          <a:endParaRPr lang="en-US"/>
        </a:p>
      </dgm:t>
    </dgm:pt>
    <dgm:pt modelId="{4AB92961-0D4B-4B80-BB9C-462A91D99190}" type="sibTrans" cxnId="{D938586E-B0BC-482A-B973-99E2E34C673B}">
      <dgm:prSet/>
      <dgm:spPr/>
      <dgm:t>
        <a:bodyPr/>
        <a:lstStyle/>
        <a:p>
          <a:endParaRPr lang="en-US"/>
        </a:p>
      </dgm:t>
    </dgm:pt>
    <dgm:pt modelId="{3946B879-7640-4F2C-9301-8172252FC19F}">
      <dgm:prSet/>
      <dgm:spPr/>
      <dgm:t>
        <a:bodyPr/>
        <a:lstStyle/>
        <a:p>
          <a:r>
            <a:rPr lang="en-US"/>
            <a:t>Lac Courte Oreilles band of Lake Superior Chippewa</a:t>
          </a:r>
        </a:p>
      </dgm:t>
    </dgm:pt>
    <dgm:pt modelId="{4C5000B0-9C39-4506-B817-5520BD7287DB}" type="parTrans" cxnId="{EA24BE27-ADF8-459F-991E-C9E7BEF91700}">
      <dgm:prSet/>
      <dgm:spPr/>
      <dgm:t>
        <a:bodyPr/>
        <a:lstStyle/>
        <a:p>
          <a:endParaRPr lang="en-US"/>
        </a:p>
      </dgm:t>
    </dgm:pt>
    <dgm:pt modelId="{70C2CB73-4C05-4DC7-AB79-139338D0B02D}" type="sibTrans" cxnId="{EA24BE27-ADF8-459F-991E-C9E7BEF91700}">
      <dgm:prSet/>
      <dgm:spPr/>
      <dgm:t>
        <a:bodyPr/>
        <a:lstStyle/>
        <a:p>
          <a:endParaRPr lang="en-US"/>
        </a:p>
      </dgm:t>
    </dgm:pt>
    <dgm:pt modelId="{4392C9C9-42AE-4381-86AC-E8C7DEF6A76B}">
      <dgm:prSet/>
      <dgm:spPr/>
      <dgm:t>
        <a:bodyPr/>
        <a:lstStyle/>
        <a:p>
          <a:r>
            <a:rPr lang="en-US"/>
            <a:t>Lac du Flambeau Band of Lake Superior Chippewa</a:t>
          </a:r>
        </a:p>
      </dgm:t>
    </dgm:pt>
    <dgm:pt modelId="{657E0666-6546-4823-8A56-F4C4B90A47CC}" type="parTrans" cxnId="{3088F05A-35C0-4651-93CC-65C8FEE0C365}">
      <dgm:prSet/>
      <dgm:spPr/>
      <dgm:t>
        <a:bodyPr/>
        <a:lstStyle/>
        <a:p>
          <a:endParaRPr lang="en-US"/>
        </a:p>
      </dgm:t>
    </dgm:pt>
    <dgm:pt modelId="{C770007A-1BB6-4818-9D4F-E453C81F3EDF}" type="sibTrans" cxnId="{3088F05A-35C0-4651-93CC-65C8FEE0C365}">
      <dgm:prSet/>
      <dgm:spPr/>
      <dgm:t>
        <a:bodyPr/>
        <a:lstStyle/>
        <a:p>
          <a:endParaRPr lang="en-US"/>
        </a:p>
      </dgm:t>
    </dgm:pt>
    <dgm:pt modelId="{66A94205-71B4-47E6-8A11-20ED95B7FDB6}">
      <dgm:prSet/>
      <dgm:spPr/>
      <dgm:t>
        <a:bodyPr/>
        <a:lstStyle/>
        <a:p>
          <a:r>
            <a:rPr lang="en-US"/>
            <a:t>Menominee Tribe of Wisconsin</a:t>
          </a:r>
        </a:p>
      </dgm:t>
    </dgm:pt>
    <dgm:pt modelId="{6A1E2490-E70E-49D3-A117-C5257E09FBE4}" type="parTrans" cxnId="{CE9D6138-521B-4C7C-8164-9C28F38B21A8}">
      <dgm:prSet/>
      <dgm:spPr/>
      <dgm:t>
        <a:bodyPr/>
        <a:lstStyle/>
        <a:p>
          <a:endParaRPr lang="en-US"/>
        </a:p>
      </dgm:t>
    </dgm:pt>
    <dgm:pt modelId="{B683D77C-03CD-432F-90F7-A0F86F170D6C}" type="sibTrans" cxnId="{CE9D6138-521B-4C7C-8164-9C28F38B21A8}">
      <dgm:prSet/>
      <dgm:spPr/>
      <dgm:t>
        <a:bodyPr/>
        <a:lstStyle/>
        <a:p>
          <a:endParaRPr lang="en-US"/>
        </a:p>
      </dgm:t>
    </dgm:pt>
    <dgm:pt modelId="{20189922-DD89-4E3B-83B4-587418855876}">
      <dgm:prSet/>
      <dgm:spPr/>
      <dgm:t>
        <a:bodyPr/>
        <a:lstStyle/>
        <a:p>
          <a:r>
            <a:rPr lang="en-US"/>
            <a:t>Oneida Nation</a:t>
          </a:r>
        </a:p>
      </dgm:t>
    </dgm:pt>
    <dgm:pt modelId="{389C586C-756F-468D-92AC-35D8468CEFA2}" type="parTrans" cxnId="{8AA0B485-DE23-4B78-9EC8-067C3FFA8B03}">
      <dgm:prSet/>
      <dgm:spPr/>
      <dgm:t>
        <a:bodyPr/>
        <a:lstStyle/>
        <a:p>
          <a:endParaRPr lang="en-US"/>
        </a:p>
      </dgm:t>
    </dgm:pt>
    <dgm:pt modelId="{9EEE3ADB-33FF-4F6F-85F3-77DDCF27691F}" type="sibTrans" cxnId="{8AA0B485-DE23-4B78-9EC8-067C3FFA8B03}">
      <dgm:prSet/>
      <dgm:spPr/>
      <dgm:t>
        <a:bodyPr/>
        <a:lstStyle/>
        <a:p>
          <a:endParaRPr lang="en-US"/>
        </a:p>
      </dgm:t>
    </dgm:pt>
    <dgm:pt modelId="{D3BAC8A6-F82D-46B8-BB7C-3923B8292475}">
      <dgm:prSet/>
      <dgm:spPr/>
      <dgm:t>
        <a:bodyPr/>
        <a:lstStyle/>
        <a:p>
          <a:r>
            <a:rPr lang="en-US"/>
            <a:t>Forest County Potawatomi</a:t>
          </a:r>
        </a:p>
      </dgm:t>
    </dgm:pt>
    <dgm:pt modelId="{138868AF-08C3-4CF1-913E-4DA3AD0FFF6A}" type="parTrans" cxnId="{371BAFF5-E729-41E8-A02D-FE995DA8DEB5}">
      <dgm:prSet/>
      <dgm:spPr/>
      <dgm:t>
        <a:bodyPr/>
        <a:lstStyle/>
        <a:p>
          <a:endParaRPr lang="en-US"/>
        </a:p>
      </dgm:t>
    </dgm:pt>
    <dgm:pt modelId="{64353380-06B4-415E-9459-A7741A46C3D4}" type="sibTrans" cxnId="{371BAFF5-E729-41E8-A02D-FE995DA8DEB5}">
      <dgm:prSet/>
      <dgm:spPr/>
      <dgm:t>
        <a:bodyPr/>
        <a:lstStyle/>
        <a:p>
          <a:endParaRPr lang="en-US"/>
        </a:p>
      </dgm:t>
    </dgm:pt>
    <dgm:pt modelId="{64C58A99-6E7E-4EBD-B4B5-249F014964FA}">
      <dgm:prSet/>
      <dgm:spPr/>
      <dgm:t>
        <a:bodyPr/>
        <a:lstStyle/>
        <a:p>
          <a:r>
            <a:rPr lang="en-US"/>
            <a:t>Red Cliff Band of Lake Superior Chippewa</a:t>
          </a:r>
        </a:p>
      </dgm:t>
    </dgm:pt>
    <dgm:pt modelId="{E7CD21EB-801E-4FF5-B7DB-E4B305E371EF}" type="parTrans" cxnId="{740D023F-6DBD-42BD-A779-0643ECFDFAC3}">
      <dgm:prSet/>
      <dgm:spPr/>
      <dgm:t>
        <a:bodyPr/>
        <a:lstStyle/>
        <a:p>
          <a:endParaRPr lang="en-US"/>
        </a:p>
      </dgm:t>
    </dgm:pt>
    <dgm:pt modelId="{2AF20CFD-00CC-48E6-A7DC-5EB217697CB1}" type="sibTrans" cxnId="{740D023F-6DBD-42BD-A779-0643ECFDFAC3}">
      <dgm:prSet/>
      <dgm:spPr/>
      <dgm:t>
        <a:bodyPr/>
        <a:lstStyle/>
        <a:p>
          <a:endParaRPr lang="en-US"/>
        </a:p>
      </dgm:t>
    </dgm:pt>
    <dgm:pt modelId="{F7116189-70AC-476F-9C83-0F69BFBC5406}">
      <dgm:prSet/>
      <dgm:spPr/>
      <dgm:t>
        <a:bodyPr/>
        <a:lstStyle/>
        <a:p>
          <a:r>
            <a:rPr lang="en-US"/>
            <a:t>St. Croix Chippewa</a:t>
          </a:r>
        </a:p>
      </dgm:t>
    </dgm:pt>
    <dgm:pt modelId="{EDADF4F0-E550-4EBC-91CA-421CB2CA93AA}" type="parTrans" cxnId="{F870406B-0C25-4172-863D-52FEA425AA44}">
      <dgm:prSet/>
      <dgm:spPr/>
      <dgm:t>
        <a:bodyPr/>
        <a:lstStyle/>
        <a:p>
          <a:endParaRPr lang="en-US"/>
        </a:p>
      </dgm:t>
    </dgm:pt>
    <dgm:pt modelId="{B5BB60E4-1411-4A4D-B185-FF3ACD435EFF}" type="sibTrans" cxnId="{F870406B-0C25-4172-863D-52FEA425AA44}">
      <dgm:prSet/>
      <dgm:spPr/>
      <dgm:t>
        <a:bodyPr/>
        <a:lstStyle/>
        <a:p>
          <a:endParaRPr lang="en-US"/>
        </a:p>
      </dgm:t>
    </dgm:pt>
    <dgm:pt modelId="{83020581-B4D5-42FC-BB17-B35F2DAFCC95}">
      <dgm:prSet/>
      <dgm:spPr/>
      <dgm:t>
        <a:bodyPr/>
        <a:lstStyle/>
        <a:p>
          <a:r>
            <a:rPr lang="en-US"/>
            <a:t>Sokaogon Chippewa (Mole Lake)</a:t>
          </a:r>
        </a:p>
      </dgm:t>
    </dgm:pt>
    <dgm:pt modelId="{E615ED2E-9D91-4CF9-8347-B44C347EA333}" type="parTrans" cxnId="{6B9C0DA0-1FCE-4377-AB40-9B34F68BE26D}">
      <dgm:prSet/>
      <dgm:spPr/>
      <dgm:t>
        <a:bodyPr/>
        <a:lstStyle/>
        <a:p>
          <a:endParaRPr lang="en-US"/>
        </a:p>
      </dgm:t>
    </dgm:pt>
    <dgm:pt modelId="{77964582-60A5-46DC-B3A8-16FD352F2547}" type="sibTrans" cxnId="{6B9C0DA0-1FCE-4377-AB40-9B34F68BE26D}">
      <dgm:prSet/>
      <dgm:spPr/>
      <dgm:t>
        <a:bodyPr/>
        <a:lstStyle/>
        <a:p>
          <a:endParaRPr lang="en-US"/>
        </a:p>
      </dgm:t>
    </dgm:pt>
    <dgm:pt modelId="{5A241B59-6317-4E9F-8AD4-FFF0F78CE2D9}">
      <dgm:prSet/>
      <dgm:spPr/>
      <dgm:t>
        <a:bodyPr/>
        <a:lstStyle/>
        <a:p>
          <a:r>
            <a:rPr lang="en-US"/>
            <a:t>Stockbridge-Munsee</a:t>
          </a:r>
        </a:p>
      </dgm:t>
    </dgm:pt>
    <dgm:pt modelId="{BA945ED8-9DB6-4658-A0C9-F576117AF395}" type="parTrans" cxnId="{F4FAD247-56A5-4522-B770-8BD10FDC115D}">
      <dgm:prSet/>
      <dgm:spPr/>
      <dgm:t>
        <a:bodyPr/>
        <a:lstStyle/>
        <a:p>
          <a:endParaRPr lang="en-US"/>
        </a:p>
      </dgm:t>
    </dgm:pt>
    <dgm:pt modelId="{C067FCF1-E679-4434-B2F6-678BC466F010}" type="sibTrans" cxnId="{F4FAD247-56A5-4522-B770-8BD10FDC115D}">
      <dgm:prSet/>
      <dgm:spPr/>
      <dgm:t>
        <a:bodyPr/>
        <a:lstStyle/>
        <a:p>
          <a:endParaRPr lang="en-US"/>
        </a:p>
      </dgm:t>
    </dgm:pt>
    <dgm:pt modelId="{181F0709-7929-4B70-88E0-6E527EDD0401}" type="pres">
      <dgm:prSet presAssocID="{1F33D7D4-2DDF-47A3-B91F-15924CA43064}" presName="linear" presStyleCnt="0">
        <dgm:presLayoutVars>
          <dgm:animLvl val="lvl"/>
          <dgm:resizeHandles val="exact"/>
        </dgm:presLayoutVars>
      </dgm:prSet>
      <dgm:spPr/>
    </dgm:pt>
    <dgm:pt modelId="{B18A3588-A45F-4E0D-A005-AC3525D246AB}" type="pres">
      <dgm:prSet presAssocID="{C544F317-3F17-4D0F-AE56-13CECA5379CE}" presName="parentText" presStyleLbl="node1" presStyleIdx="0" presStyleCnt="11">
        <dgm:presLayoutVars>
          <dgm:chMax val="0"/>
          <dgm:bulletEnabled val="1"/>
        </dgm:presLayoutVars>
      </dgm:prSet>
      <dgm:spPr/>
    </dgm:pt>
    <dgm:pt modelId="{BFF1D16F-01D2-4DD8-A922-DEFB568CF2CC}" type="pres">
      <dgm:prSet presAssocID="{511E1BED-7883-4D75-A544-FB8A7E9C7803}" presName="spacer" presStyleCnt="0"/>
      <dgm:spPr/>
    </dgm:pt>
    <dgm:pt modelId="{C060641A-8033-49B4-B406-518990A75C14}" type="pres">
      <dgm:prSet presAssocID="{00D909E4-4F7B-4121-9ACC-D0119AF91922}" presName="parentText" presStyleLbl="node1" presStyleIdx="1" presStyleCnt="11">
        <dgm:presLayoutVars>
          <dgm:chMax val="0"/>
          <dgm:bulletEnabled val="1"/>
        </dgm:presLayoutVars>
      </dgm:prSet>
      <dgm:spPr/>
    </dgm:pt>
    <dgm:pt modelId="{1470BC8D-382E-45DC-A65E-71B3DEE773E7}" type="pres">
      <dgm:prSet presAssocID="{4AB92961-0D4B-4B80-BB9C-462A91D99190}" presName="spacer" presStyleCnt="0"/>
      <dgm:spPr/>
    </dgm:pt>
    <dgm:pt modelId="{BE71F357-5847-456A-958F-600A75C0F23B}" type="pres">
      <dgm:prSet presAssocID="{3946B879-7640-4F2C-9301-8172252FC19F}" presName="parentText" presStyleLbl="node1" presStyleIdx="2" presStyleCnt="11">
        <dgm:presLayoutVars>
          <dgm:chMax val="0"/>
          <dgm:bulletEnabled val="1"/>
        </dgm:presLayoutVars>
      </dgm:prSet>
      <dgm:spPr/>
    </dgm:pt>
    <dgm:pt modelId="{68C292DF-FC34-4712-8534-3A62AD6C5C0E}" type="pres">
      <dgm:prSet presAssocID="{70C2CB73-4C05-4DC7-AB79-139338D0B02D}" presName="spacer" presStyleCnt="0"/>
      <dgm:spPr/>
    </dgm:pt>
    <dgm:pt modelId="{C77942D5-0FFC-4812-ADFC-DB7F5583BF10}" type="pres">
      <dgm:prSet presAssocID="{4392C9C9-42AE-4381-86AC-E8C7DEF6A76B}" presName="parentText" presStyleLbl="node1" presStyleIdx="3" presStyleCnt="11">
        <dgm:presLayoutVars>
          <dgm:chMax val="0"/>
          <dgm:bulletEnabled val="1"/>
        </dgm:presLayoutVars>
      </dgm:prSet>
      <dgm:spPr/>
    </dgm:pt>
    <dgm:pt modelId="{58502A4B-A148-40B3-A0E7-1CC79B2C7669}" type="pres">
      <dgm:prSet presAssocID="{C770007A-1BB6-4818-9D4F-E453C81F3EDF}" presName="spacer" presStyleCnt="0"/>
      <dgm:spPr/>
    </dgm:pt>
    <dgm:pt modelId="{BED614B9-E60F-4A98-9F4E-FF66800AED75}" type="pres">
      <dgm:prSet presAssocID="{66A94205-71B4-47E6-8A11-20ED95B7FDB6}" presName="parentText" presStyleLbl="node1" presStyleIdx="4" presStyleCnt="11">
        <dgm:presLayoutVars>
          <dgm:chMax val="0"/>
          <dgm:bulletEnabled val="1"/>
        </dgm:presLayoutVars>
      </dgm:prSet>
      <dgm:spPr/>
    </dgm:pt>
    <dgm:pt modelId="{C7D40A63-8E89-44E7-931A-75419EFB7BA3}" type="pres">
      <dgm:prSet presAssocID="{B683D77C-03CD-432F-90F7-A0F86F170D6C}" presName="spacer" presStyleCnt="0"/>
      <dgm:spPr/>
    </dgm:pt>
    <dgm:pt modelId="{10D2CD21-11A4-4766-ADB3-B92AFC419A6A}" type="pres">
      <dgm:prSet presAssocID="{20189922-DD89-4E3B-83B4-587418855876}" presName="parentText" presStyleLbl="node1" presStyleIdx="5" presStyleCnt="11">
        <dgm:presLayoutVars>
          <dgm:chMax val="0"/>
          <dgm:bulletEnabled val="1"/>
        </dgm:presLayoutVars>
      </dgm:prSet>
      <dgm:spPr/>
    </dgm:pt>
    <dgm:pt modelId="{FAD64E60-FCAA-4537-99BF-465438D9B1E2}" type="pres">
      <dgm:prSet presAssocID="{9EEE3ADB-33FF-4F6F-85F3-77DDCF27691F}" presName="spacer" presStyleCnt="0"/>
      <dgm:spPr/>
    </dgm:pt>
    <dgm:pt modelId="{C23456A7-ED70-43DC-8434-B044CCEA9E25}" type="pres">
      <dgm:prSet presAssocID="{D3BAC8A6-F82D-46B8-BB7C-3923B8292475}" presName="parentText" presStyleLbl="node1" presStyleIdx="6" presStyleCnt="11">
        <dgm:presLayoutVars>
          <dgm:chMax val="0"/>
          <dgm:bulletEnabled val="1"/>
        </dgm:presLayoutVars>
      </dgm:prSet>
      <dgm:spPr/>
    </dgm:pt>
    <dgm:pt modelId="{45014CAE-3B64-4C73-B17D-411E966FEDA2}" type="pres">
      <dgm:prSet presAssocID="{64353380-06B4-415E-9459-A7741A46C3D4}" presName="spacer" presStyleCnt="0"/>
      <dgm:spPr/>
    </dgm:pt>
    <dgm:pt modelId="{794F1D60-CD74-413A-8605-1E2B6528C53A}" type="pres">
      <dgm:prSet presAssocID="{64C58A99-6E7E-4EBD-B4B5-249F014964FA}" presName="parentText" presStyleLbl="node1" presStyleIdx="7" presStyleCnt="11">
        <dgm:presLayoutVars>
          <dgm:chMax val="0"/>
          <dgm:bulletEnabled val="1"/>
        </dgm:presLayoutVars>
      </dgm:prSet>
      <dgm:spPr/>
    </dgm:pt>
    <dgm:pt modelId="{CA3A92E9-6236-4973-A470-B4D7C3283232}" type="pres">
      <dgm:prSet presAssocID="{2AF20CFD-00CC-48E6-A7DC-5EB217697CB1}" presName="spacer" presStyleCnt="0"/>
      <dgm:spPr/>
    </dgm:pt>
    <dgm:pt modelId="{9F303774-6799-4718-81AB-9B600BDC5724}" type="pres">
      <dgm:prSet presAssocID="{F7116189-70AC-476F-9C83-0F69BFBC5406}" presName="parentText" presStyleLbl="node1" presStyleIdx="8" presStyleCnt="11">
        <dgm:presLayoutVars>
          <dgm:chMax val="0"/>
          <dgm:bulletEnabled val="1"/>
        </dgm:presLayoutVars>
      </dgm:prSet>
      <dgm:spPr/>
    </dgm:pt>
    <dgm:pt modelId="{F032FCCB-2A1D-4B04-B404-23B7A9E84EC0}" type="pres">
      <dgm:prSet presAssocID="{B5BB60E4-1411-4A4D-B185-FF3ACD435EFF}" presName="spacer" presStyleCnt="0"/>
      <dgm:spPr/>
    </dgm:pt>
    <dgm:pt modelId="{5AD15E3A-241A-49B3-BF86-898742CD83AC}" type="pres">
      <dgm:prSet presAssocID="{83020581-B4D5-42FC-BB17-B35F2DAFCC95}" presName="parentText" presStyleLbl="node1" presStyleIdx="9" presStyleCnt="11">
        <dgm:presLayoutVars>
          <dgm:chMax val="0"/>
          <dgm:bulletEnabled val="1"/>
        </dgm:presLayoutVars>
      </dgm:prSet>
      <dgm:spPr/>
    </dgm:pt>
    <dgm:pt modelId="{169C6020-3F20-4370-A404-5B751F1EFDF7}" type="pres">
      <dgm:prSet presAssocID="{77964582-60A5-46DC-B3A8-16FD352F2547}" presName="spacer" presStyleCnt="0"/>
      <dgm:spPr/>
    </dgm:pt>
    <dgm:pt modelId="{DCC999E2-371D-46EB-8D31-E3108F47F4B2}" type="pres">
      <dgm:prSet presAssocID="{5A241B59-6317-4E9F-8AD4-FFF0F78CE2D9}" presName="parentText" presStyleLbl="node1" presStyleIdx="10" presStyleCnt="11">
        <dgm:presLayoutVars>
          <dgm:chMax val="0"/>
          <dgm:bulletEnabled val="1"/>
        </dgm:presLayoutVars>
      </dgm:prSet>
      <dgm:spPr/>
    </dgm:pt>
  </dgm:ptLst>
  <dgm:cxnLst>
    <dgm:cxn modelId="{160F9F1A-E532-43D6-ABBC-40FE6BDB4778}" type="presOf" srcId="{00D909E4-4F7B-4121-9ACC-D0119AF91922}" destId="{C060641A-8033-49B4-B406-518990A75C14}" srcOrd="0" destOrd="0" presId="urn:microsoft.com/office/officeart/2005/8/layout/vList2"/>
    <dgm:cxn modelId="{EA24BE27-ADF8-459F-991E-C9E7BEF91700}" srcId="{1F33D7D4-2DDF-47A3-B91F-15924CA43064}" destId="{3946B879-7640-4F2C-9301-8172252FC19F}" srcOrd="2" destOrd="0" parTransId="{4C5000B0-9C39-4506-B817-5520BD7287DB}" sibTransId="{70C2CB73-4C05-4DC7-AB79-139338D0B02D}"/>
    <dgm:cxn modelId="{55601D2D-4CB6-4CB8-A70E-5A71DEFA0CBD}" type="presOf" srcId="{4392C9C9-42AE-4381-86AC-E8C7DEF6A76B}" destId="{C77942D5-0FFC-4812-ADFC-DB7F5583BF10}" srcOrd="0" destOrd="0" presId="urn:microsoft.com/office/officeart/2005/8/layout/vList2"/>
    <dgm:cxn modelId="{CE9D6138-521B-4C7C-8164-9C28F38B21A8}" srcId="{1F33D7D4-2DDF-47A3-B91F-15924CA43064}" destId="{66A94205-71B4-47E6-8A11-20ED95B7FDB6}" srcOrd="4" destOrd="0" parTransId="{6A1E2490-E70E-49D3-A117-C5257E09FBE4}" sibTransId="{B683D77C-03CD-432F-90F7-A0F86F170D6C}"/>
    <dgm:cxn modelId="{740D023F-6DBD-42BD-A779-0643ECFDFAC3}" srcId="{1F33D7D4-2DDF-47A3-B91F-15924CA43064}" destId="{64C58A99-6E7E-4EBD-B4B5-249F014964FA}" srcOrd="7" destOrd="0" parTransId="{E7CD21EB-801E-4FF5-B7DB-E4B305E371EF}" sibTransId="{2AF20CFD-00CC-48E6-A7DC-5EB217697CB1}"/>
    <dgm:cxn modelId="{8516DD3F-F6C3-49BB-B4FE-69993F09C6F3}" type="presOf" srcId="{C544F317-3F17-4D0F-AE56-13CECA5379CE}" destId="{B18A3588-A45F-4E0D-A005-AC3525D246AB}" srcOrd="0" destOrd="0" presId="urn:microsoft.com/office/officeart/2005/8/layout/vList2"/>
    <dgm:cxn modelId="{A0C84A44-BF33-4E9D-AED6-D60F283AFB21}" type="presOf" srcId="{1F33D7D4-2DDF-47A3-B91F-15924CA43064}" destId="{181F0709-7929-4B70-88E0-6E527EDD0401}" srcOrd="0" destOrd="0" presId="urn:microsoft.com/office/officeart/2005/8/layout/vList2"/>
    <dgm:cxn modelId="{F4FAD247-56A5-4522-B770-8BD10FDC115D}" srcId="{1F33D7D4-2DDF-47A3-B91F-15924CA43064}" destId="{5A241B59-6317-4E9F-8AD4-FFF0F78CE2D9}" srcOrd="10" destOrd="0" parTransId="{BA945ED8-9DB6-4658-A0C9-F576117AF395}" sibTransId="{C067FCF1-E679-4434-B2F6-678BC466F010}"/>
    <dgm:cxn modelId="{F870406B-0C25-4172-863D-52FEA425AA44}" srcId="{1F33D7D4-2DDF-47A3-B91F-15924CA43064}" destId="{F7116189-70AC-476F-9C83-0F69BFBC5406}" srcOrd="8" destOrd="0" parTransId="{EDADF4F0-E550-4EBC-91CA-421CB2CA93AA}" sibTransId="{B5BB60E4-1411-4A4D-B185-FF3ACD435EFF}"/>
    <dgm:cxn modelId="{D938586E-B0BC-482A-B973-99E2E34C673B}" srcId="{1F33D7D4-2DDF-47A3-B91F-15924CA43064}" destId="{00D909E4-4F7B-4121-9ACC-D0119AF91922}" srcOrd="1" destOrd="0" parTransId="{B84BAF66-A673-4FDF-BC80-D755628A1FD8}" sibTransId="{4AB92961-0D4B-4B80-BB9C-462A91D99190}"/>
    <dgm:cxn modelId="{ED29DC4F-6B6A-43DD-B3DC-0C7277BD352F}" type="presOf" srcId="{64C58A99-6E7E-4EBD-B4B5-249F014964FA}" destId="{794F1D60-CD74-413A-8605-1E2B6528C53A}" srcOrd="0" destOrd="0" presId="urn:microsoft.com/office/officeart/2005/8/layout/vList2"/>
    <dgm:cxn modelId="{89D67559-9E68-441E-A957-E76356723183}" type="presOf" srcId="{5A241B59-6317-4E9F-8AD4-FFF0F78CE2D9}" destId="{DCC999E2-371D-46EB-8D31-E3108F47F4B2}" srcOrd="0" destOrd="0" presId="urn:microsoft.com/office/officeart/2005/8/layout/vList2"/>
    <dgm:cxn modelId="{3088F05A-35C0-4651-93CC-65C8FEE0C365}" srcId="{1F33D7D4-2DDF-47A3-B91F-15924CA43064}" destId="{4392C9C9-42AE-4381-86AC-E8C7DEF6A76B}" srcOrd="3" destOrd="0" parTransId="{657E0666-6546-4823-8A56-F4C4B90A47CC}" sibTransId="{C770007A-1BB6-4818-9D4F-E453C81F3EDF}"/>
    <dgm:cxn modelId="{8AA0B485-DE23-4B78-9EC8-067C3FFA8B03}" srcId="{1F33D7D4-2DDF-47A3-B91F-15924CA43064}" destId="{20189922-DD89-4E3B-83B4-587418855876}" srcOrd="5" destOrd="0" parTransId="{389C586C-756F-468D-92AC-35D8468CEFA2}" sibTransId="{9EEE3ADB-33FF-4F6F-85F3-77DDCF27691F}"/>
    <dgm:cxn modelId="{48317295-3EDE-447F-9783-8437E491A1E9}" type="presOf" srcId="{F7116189-70AC-476F-9C83-0F69BFBC5406}" destId="{9F303774-6799-4718-81AB-9B600BDC5724}" srcOrd="0" destOrd="0" presId="urn:microsoft.com/office/officeart/2005/8/layout/vList2"/>
    <dgm:cxn modelId="{6B9C0DA0-1FCE-4377-AB40-9B34F68BE26D}" srcId="{1F33D7D4-2DDF-47A3-B91F-15924CA43064}" destId="{83020581-B4D5-42FC-BB17-B35F2DAFCC95}" srcOrd="9" destOrd="0" parTransId="{E615ED2E-9D91-4CF9-8347-B44C347EA333}" sibTransId="{77964582-60A5-46DC-B3A8-16FD352F2547}"/>
    <dgm:cxn modelId="{8BFD19A1-EAAF-4616-A08D-C2AFA588C85F}" type="presOf" srcId="{66A94205-71B4-47E6-8A11-20ED95B7FDB6}" destId="{BED614B9-E60F-4A98-9F4E-FF66800AED75}" srcOrd="0" destOrd="0" presId="urn:microsoft.com/office/officeart/2005/8/layout/vList2"/>
    <dgm:cxn modelId="{B3ABFFB6-2E21-4B7A-9A8A-C2056AB22735}" type="presOf" srcId="{3946B879-7640-4F2C-9301-8172252FC19F}" destId="{BE71F357-5847-456A-958F-600A75C0F23B}" srcOrd="0" destOrd="0" presId="urn:microsoft.com/office/officeart/2005/8/layout/vList2"/>
    <dgm:cxn modelId="{039DA4C3-4193-413D-ABED-9789788B2F5C}" srcId="{1F33D7D4-2DDF-47A3-B91F-15924CA43064}" destId="{C544F317-3F17-4D0F-AE56-13CECA5379CE}" srcOrd="0" destOrd="0" parTransId="{E914E042-C948-468B-83F0-389BA990A6FE}" sibTransId="{511E1BED-7883-4D75-A544-FB8A7E9C7803}"/>
    <dgm:cxn modelId="{C93685D6-8C00-423B-8D71-B80335C23CCC}" type="presOf" srcId="{83020581-B4D5-42FC-BB17-B35F2DAFCC95}" destId="{5AD15E3A-241A-49B3-BF86-898742CD83AC}" srcOrd="0" destOrd="0" presId="urn:microsoft.com/office/officeart/2005/8/layout/vList2"/>
    <dgm:cxn modelId="{2E514ADC-3918-4168-B2A9-5D01E4633E61}" type="presOf" srcId="{20189922-DD89-4E3B-83B4-587418855876}" destId="{10D2CD21-11A4-4766-ADB3-B92AFC419A6A}" srcOrd="0" destOrd="0" presId="urn:microsoft.com/office/officeart/2005/8/layout/vList2"/>
    <dgm:cxn modelId="{371BAFF5-E729-41E8-A02D-FE995DA8DEB5}" srcId="{1F33D7D4-2DDF-47A3-B91F-15924CA43064}" destId="{D3BAC8A6-F82D-46B8-BB7C-3923B8292475}" srcOrd="6" destOrd="0" parTransId="{138868AF-08C3-4CF1-913E-4DA3AD0FFF6A}" sibTransId="{64353380-06B4-415E-9459-A7741A46C3D4}"/>
    <dgm:cxn modelId="{A3EA48FD-672B-406D-AFA7-509184A2D486}" type="presOf" srcId="{D3BAC8A6-F82D-46B8-BB7C-3923B8292475}" destId="{C23456A7-ED70-43DC-8434-B044CCEA9E25}" srcOrd="0" destOrd="0" presId="urn:microsoft.com/office/officeart/2005/8/layout/vList2"/>
    <dgm:cxn modelId="{1B5BBF29-02F2-4F2A-A6F9-113094B119D9}" type="presParOf" srcId="{181F0709-7929-4B70-88E0-6E527EDD0401}" destId="{B18A3588-A45F-4E0D-A005-AC3525D246AB}" srcOrd="0" destOrd="0" presId="urn:microsoft.com/office/officeart/2005/8/layout/vList2"/>
    <dgm:cxn modelId="{7BD69FEC-8E7B-4538-8137-33968320055C}" type="presParOf" srcId="{181F0709-7929-4B70-88E0-6E527EDD0401}" destId="{BFF1D16F-01D2-4DD8-A922-DEFB568CF2CC}" srcOrd="1" destOrd="0" presId="urn:microsoft.com/office/officeart/2005/8/layout/vList2"/>
    <dgm:cxn modelId="{6CB48C17-8D09-43C0-8F38-A28EE289E66B}" type="presParOf" srcId="{181F0709-7929-4B70-88E0-6E527EDD0401}" destId="{C060641A-8033-49B4-B406-518990A75C14}" srcOrd="2" destOrd="0" presId="urn:microsoft.com/office/officeart/2005/8/layout/vList2"/>
    <dgm:cxn modelId="{73ECA7A7-EC19-4C90-A730-8033B69A25C9}" type="presParOf" srcId="{181F0709-7929-4B70-88E0-6E527EDD0401}" destId="{1470BC8D-382E-45DC-A65E-71B3DEE773E7}" srcOrd="3" destOrd="0" presId="urn:microsoft.com/office/officeart/2005/8/layout/vList2"/>
    <dgm:cxn modelId="{43F9C841-0F6D-4E13-BBD6-E12D5A8FDBC1}" type="presParOf" srcId="{181F0709-7929-4B70-88E0-6E527EDD0401}" destId="{BE71F357-5847-456A-958F-600A75C0F23B}" srcOrd="4" destOrd="0" presId="urn:microsoft.com/office/officeart/2005/8/layout/vList2"/>
    <dgm:cxn modelId="{DB2376B4-5F13-4E33-A45E-A21C7C1A9F90}" type="presParOf" srcId="{181F0709-7929-4B70-88E0-6E527EDD0401}" destId="{68C292DF-FC34-4712-8534-3A62AD6C5C0E}" srcOrd="5" destOrd="0" presId="urn:microsoft.com/office/officeart/2005/8/layout/vList2"/>
    <dgm:cxn modelId="{F290FF2E-5058-46F2-A52C-09D733CACFB9}" type="presParOf" srcId="{181F0709-7929-4B70-88E0-6E527EDD0401}" destId="{C77942D5-0FFC-4812-ADFC-DB7F5583BF10}" srcOrd="6" destOrd="0" presId="urn:microsoft.com/office/officeart/2005/8/layout/vList2"/>
    <dgm:cxn modelId="{D2530B70-7AB2-4484-8321-D4D63FDD92C7}" type="presParOf" srcId="{181F0709-7929-4B70-88E0-6E527EDD0401}" destId="{58502A4B-A148-40B3-A0E7-1CC79B2C7669}" srcOrd="7" destOrd="0" presId="urn:microsoft.com/office/officeart/2005/8/layout/vList2"/>
    <dgm:cxn modelId="{70261C52-EF72-4D99-AA46-A3F9D8535BD6}" type="presParOf" srcId="{181F0709-7929-4B70-88E0-6E527EDD0401}" destId="{BED614B9-E60F-4A98-9F4E-FF66800AED75}" srcOrd="8" destOrd="0" presId="urn:microsoft.com/office/officeart/2005/8/layout/vList2"/>
    <dgm:cxn modelId="{1BE22BE8-CA20-4D58-BF7F-BD9BED3AA413}" type="presParOf" srcId="{181F0709-7929-4B70-88E0-6E527EDD0401}" destId="{C7D40A63-8E89-44E7-931A-75419EFB7BA3}" srcOrd="9" destOrd="0" presId="urn:microsoft.com/office/officeart/2005/8/layout/vList2"/>
    <dgm:cxn modelId="{166B9994-0D83-4BF4-8BDB-7E6B238D5F8A}" type="presParOf" srcId="{181F0709-7929-4B70-88E0-6E527EDD0401}" destId="{10D2CD21-11A4-4766-ADB3-B92AFC419A6A}" srcOrd="10" destOrd="0" presId="urn:microsoft.com/office/officeart/2005/8/layout/vList2"/>
    <dgm:cxn modelId="{24D66F04-30AA-4226-944D-AB3A78D45C94}" type="presParOf" srcId="{181F0709-7929-4B70-88E0-6E527EDD0401}" destId="{FAD64E60-FCAA-4537-99BF-465438D9B1E2}" srcOrd="11" destOrd="0" presId="urn:microsoft.com/office/officeart/2005/8/layout/vList2"/>
    <dgm:cxn modelId="{2C93E08C-1AA9-487D-BB21-2D9AB4A066EB}" type="presParOf" srcId="{181F0709-7929-4B70-88E0-6E527EDD0401}" destId="{C23456A7-ED70-43DC-8434-B044CCEA9E25}" srcOrd="12" destOrd="0" presId="urn:microsoft.com/office/officeart/2005/8/layout/vList2"/>
    <dgm:cxn modelId="{E8EFAB25-BF36-4B0B-A3D5-00D1AE3D39C2}" type="presParOf" srcId="{181F0709-7929-4B70-88E0-6E527EDD0401}" destId="{45014CAE-3B64-4C73-B17D-411E966FEDA2}" srcOrd="13" destOrd="0" presId="urn:microsoft.com/office/officeart/2005/8/layout/vList2"/>
    <dgm:cxn modelId="{E3617E20-F353-43CB-8C61-F9947551F94B}" type="presParOf" srcId="{181F0709-7929-4B70-88E0-6E527EDD0401}" destId="{794F1D60-CD74-413A-8605-1E2B6528C53A}" srcOrd="14" destOrd="0" presId="urn:microsoft.com/office/officeart/2005/8/layout/vList2"/>
    <dgm:cxn modelId="{F65E19A8-9BAC-40D1-9AE2-B052BF4508F4}" type="presParOf" srcId="{181F0709-7929-4B70-88E0-6E527EDD0401}" destId="{CA3A92E9-6236-4973-A470-B4D7C3283232}" srcOrd="15" destOrd="0" presId="urn:microsoft.com/office/officeart/2005/8/layout/vList2"/>
    <dgm:cxn modelId="{3E426397-CB55-44BE-962E-B0503599E2AD}" type="presParOf" srcId="{181F0709-7929-4B70-88E0-6E527EDD0401}" destId="{9F303774-6799-4718-81AB-9B600BDC5724}" srcOrd="16" destOrd="0" presId="urn:microsoft.com/office/officeart/2005/8/layout/vList2"/>
    <dgm:cxn modelId="{6D8C5123-88CD-4091-8E9E-0958C179A9A3}" type="presParOf" srcId="{181F0709-7929-4B70-88E0-6E527EDD0401}" destId="{F032FCCB-2A1D-4B04-B404-23B7A9E84EC0}" srcOrd="17" destOrd="0" presId="urn:microsoft.com/office/officeart/2005/8/layout/vList2"/>
    <dgm:cxn modelId="{D5B3D3D2-9E54-4B9F-8DB7-39409DFE267F}" type="presParOf" srcId="{181F0709-7929-4B70-88E0-6E527EDD0401}" destId="{5AD15E3A-241A-49B3-BF86-898742CD83AC}" srcOrd="18" destOrd="0" presId="urn:microsoft.com/office/officeart/2005/8/layout/vList2"/>
    <dgm:cxn modelId="{4AEBFDC5-0AF3-4B0F-A8DF-89C95A5A8FFE}" type="presParOf" srcId="{181F0709-7929-4B70-88E0-6E527EDD0401}" destId="{169C6020-3F20-4370-A404-5B751F1EFDF7}" srcOrd="19" destOrd="0" presId="urn:microsoft.com/office/officeart/2005/8/layout/vList2"/>
    <dgm:cxn modelId="{F93F64F2-A080-4069-A12E-04CEA9E64510}" type="presParOf" srcId="{181F0709-7929-4B70-88E0-6E527EDD0401}" destId="{DCC999E2-371D-46EB-8D31-E3108F47F4B2}"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2B8FE6-B5D9-410C-A2B3-51D3E8253043}"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9F29DEB2-9952-491E-B31F-D3F65E9D0615}">
      <dgm:prSet/>
      <dgm:spPr/>
      <dgm:t>
        <a:bodyPr/>
        <a:lstStyle/>
        <a:p>
          <a:r>
            <a:rPr lang="en-US" dirty="0"/>
            <a:t>University of Wisconsin School of Medicine and Public Health (SMPH)</a:t>
          </a:r>
        </a:p>
      </dgm:t>
    </dgm:pt>
    <dgm:pt modelId="{9BDE0057-B01A-4A96-B6AA-FADB39D6A74F}" type="parTrans" cxnId="{AA1D8E3F-9A61-4FC8-9805-66D8217EB73E}">
      <dgm:prSet/>
      <dgm:spPr/>
      <dgm:t>
        <a:bodyPr/>
        <a:lstStyle/>
        <a:p>
          <a:endParaRPr lang="en-US"/>
        </a:p>
      </dgm:t>
    </dgm:pt>
    <dgm:pt modelId="{4D3874DE-1CB5-48E3-97F0-19F91CE8F15F}" type="sibTrans" cxnId="{AA1D8E3F-9A61-4FC8-9805-66D8217EB73E}">
      <dgm:prSet/>
      <dgm:spPr/>
      <dgm:t>
        <a:bodyPr/>
        <a:lstStyle/>
        <a:p>
          <a:endParaRPr lang="en-US"/>
        </a:p>
      </dgm:t>
    </dgm:pt>
    <dgm:pt modelId="{87A87FF6-991A-4001-9F86-EC70EFF44E56}">
      <dgm:prSet/>
      <dgm:spPr/>
      <dgm:t>
        <a:bodyPr/>
        <a:lstStyle/>
        <a:p>
          <a:r>
            <a:rPr lang="en-US"/>
            <a:t>The University of Wisconsin’s Population Health Institute (PHI)</a:t>
          </a:r>
        </a:p>
      </dgm:t>
    </dgm:pt>
    <dgm:pt modelId="{A4AFD6D9-407D-428C-9189-2083B6683E21}" type="parTrans" cxnId="{4B716A74-566E-46F0-9951-BCFEBACA51DD}">
      <dgm:prSet/>
      <dgm:spPr/>
      <dgm:t>
        <a:bodyPr/>
        <a:lstStyle/>
        <a:p>
          <a:endParaRPr lang="en-US"/>
        </a:p>
      </dgm:t>
    </dgm:pt>
    <dgm:pt modelId="{CD3CD92A-0BB7-452B-9979-1DB5A37788C4}" type="sibTrans" cxnId="{4B716A74-566E-46F0-9951-BCFEBACA51DD}">
      <dgm:prSet/>
      <dgm:spPr/>
      <dgm:t>
        <a:bodyPr/>
        <a:lstStyle/>
        <a:p>
          <a:endParaRPr lang="en-US"/>
        </a:p>
      </dgm:t>
    </dgm:pt>
    <dgm:pt modelId="{4B9B9F3A-524F-4661-A0AC-D304562EA615}">
      <dgm:prSet/>
      <dgm:spPr/>
      <dgm:t>
        <a:bodyPr/>
        <a:lstStyle/>
        <a:p>
          <a:r>
            <a:rPr lang="en-US"/>
            <a:t>University of Wisconsin-Milwaukee Zilber School of Public Health</a:t>
          </a:r>
        </a:p>
      </dgm:t>
    </dgm:pt>
    <dgm:pt modelId="{6D1C0BFD-477F-4C36-9CAA-ACBFB97AC1BA}" type="parTrans" cxnId="{D01FB3CB-E85D-4A29-B315-43D2C9F0FBF0}">
      <dgm:prSet/>
      <dgm:spPr/>
      <dgm:t>
        <a:bodyPr/>
        <a:lstStyle/>
        <a:p>
          <a:endParaRPr lang="en-US"/>
        </a:p>
      </dgm:t>
    </dgm:pt>
    <dgm:pt modelId="{892D1DCF-7E6F-4D05-A98D-BB12AE241573}" type="sibTrans" cxnId="{D01FB3CB-E85D-4A29-B315-43D2C9F0FBF0}">
      <dgm:prSet/>
      <dgm:spPr/>
      <dgm:t>
        <a:bodyPr/>
        <a:lstStyle/>
        <a:p>
          <a:endParaRPr lang="en-US"/>
        </a:p>
      </dgm:t>
    </dgm:pt>
    <dgm:pt modelId="{EFA5617D-15CA-47F8-8C4D-14097E4A1162}">
      <dgm:prSet/>
      <dgm:spPr/>
      <dgm:t>
        <a:bodyPr/>
        <a:lstStyle/>
        <a:p>
          <a:r>
            <a:rPr lang="en-US"/>
            <a:t>Center for AIDS Intervention Research at the Medical College of Wisconsin (CAIR)</a:t>
          </a:r>
        </a:p>
      </dgm:t>
    </dgm:pt>
    <dgm:pt modelId="{4FDDDF7A-2DDB-4EC7-A017-375051625368}" type="parTrans" cxnId="{004974AA-FBFD-4976-B7FB-9F12BFC7EA15}">
      <dgm:prSet/>
      <dgm:spPr/>
      <dgm:t>
        <a:bodyPr/>
        <a:lstStyle/>
        <a:p>
          <a:endParaRPr lang="en-US"/>
        </a:p>
      </dgm:t>
    </dgm:pt>
    <dgm:pt modelId="{E45260A0-8923-4EF9-9AAD-0DBA66DE0CD9}" type="sibTrans" cxnId="{004974AA-FBFD-4976-B7FB-9F12BFC7EA15}">
      <dgm:prSet/>
      <dgm:spPr/>
      <dgm:t>
        <a:bodyPr/>
        <a:lstStyle/>
        <a:p>
          <a:endParaRPr lang="en-US"/>
        </a:p>
      </dgm:t>
    </dgm:pt>
    <dgm:pt modelId="{F3AC1C18-EB92-4C66-BD88-0AEE98818D66}">
      <dgm:prSet/>
      <dgm:spPr/>
      <dgm:t>
        <a:bodyPr/>
        <a:lstStyle/>
        <a:p>
          <a:r>
            <a:rPr lang="en-US" dirty="0"/>
            <a:t>Great Lake Tribal Coalition and Epidemiology Center</a:t>
          </a:r>
        </a:p>
      </dgm:t>
    </dgm:pt>
    <dgm:pt modelId="{2D3EFC6D-702C-4B8B-8540-C34488D37BF8}" type="parTrans" cxnId="{90FC2EB6-66DD-4025-AFAF-3007A801D5F8}">
      <dgm:prSet/>
      <dgm:spPr/>
      <dgm:t>
        <a:bodyPr/>
        <a:lstStyle/>
        <a:p>
          <a:endParaRPr lang="en-US"/>
        </a:p>
      </dgm:t>
    </dgm:pt>
    <dgm:pt modelId="{9364B9B4-A4B5-470C-B8E4-56530BD396FA}" type="sibTrans" cxnId="{90FC2EB6-66DD-4025-AFAF-3007A801D5F8}">
      <dgm:prSet/>
      <dgm:spPr/>
      <dgm:t>
        <a:bodyPr/>
        <a:lstStyle/>
        <a:p>
          <a:endParaRPr lang="en-US"/>
        </a:p>
      </dgm:t>
    </dgm:pt>
    <dgm:pt modelId="{0EBE9B59-0449-44CB-A6CC-CC97026AF203}">
      <dgm:prSet/>
      <dgm:spPr/>
      <dgm:t>
        <a:bodyPr/>
        <a:lstStyle/>
        <a:p>
          <a:r>
            <a:rPr lang="en-US"/>
            <a:t>Wisconsin Association of Local Health Departments and Boards</a:t>
          </a:r>
        </a:p>
      </dgm:t>
    </dgm:pt>
    <dgm:pt modelId="{B982977F-E572-4411-BAD0-7D169A42040C}" type="parTrans" cxnId="{8C0C5F21-3AC9-4779-A353-CEC331797334}">
      <dgm:prSet/>
      <dgm:spPr/>
      <dgm:t>
        <a:bodyPr/>
        <a:lstStyle/>
        <a:p>
          <a:endParaRPr lang="en-US"/>
        </a:p>
      </dgm:t>
    </dgm:pt>
    <dgm:pt modelId="{67AE6CFE-C00B-4E7F-9BB1-2B210860A56C}" type="sibTrans" cxnId="{8C0C5F21-3AC9-4779-A353-CEC331797334}">
      <dgm:prSet/>
      <dgm:spPr/>
      <dgm:t>
        <a:bodyPr/>
        <a:lstStyle/>
        <a:p>
          <a:endParaRPr lang="en-US"/>
        </a:p>
      </dgm:t>
    </dgm:pt>
    <dgm:pt modelId="{8AC353F2-4223-49F2-871E-4D57B5017E76}">
      <dgm:prSet/>
      <dgm:spPr/>
      <dgm:t>
        <a:bodyPr/>
        <a:lstStyle/>
        <a:p>
          <a:r>
            <a:rPr lang="en-US"/>
            <a:t>Children’s Hospital of Wisconsin</a:t>
          </a:r>
        </a:p>
      </dgm:t>
    </dgm:pt>
    <dgm:pt modelId="{6A2F7252-D0E4-4AB6-AF04-747CE77C9EA6}" type="parTrans" cxnId="{70F38EB0-B0A8-4194-B881-D23A187BF574}">
      <dgm:prSet/>
      <dgm:spPr/>
      <dgm:t>
        <a:bodyPr/>
        <a:lstStyle/>
        <a:p>
          <a:endParaRPr lang="en-US"/>
        </a:p>
      </dgm:t>
    </dgm:pt>
    <dgm:pt modelId="{EEF9FF0A-334E-40EE-B8CE-C535E777134F}" type="sibTrans" cxnId="{70F38EB0-B0A8-4194-B881-D23A187BF574}">
      <dgm:prSet/>
      <dgm:spPr/>
      <dgm:t>
        <a:bodyPr/>
        <a:lstStyle/>
        <a:p>
          <a:endParaRPr lang="en-US"/>
        </a:p>
      </dgm:t>
    </dgm:pt>
    <dgm:pt modelId="{34E77F97-C113-4C98-AB7D-D8B272ECDDF5}">
      <dgm:prSet/>
      <dgm:spPr/>
      <dgm:t>
        <a:bodyPr/>
        <a:lstStyle/>
        <a:p>
          <a:r>
            <a:rPr lang="en-US"/>
            <a:t>Vivent Health</a:t>
          </a:r>
        </a:p>
      </dgm:t>
    </dgm:pt>
    <dgm:pt modelId="{A9C06D79-8F94-47FA-8ED4-BE8978D21DFE}" type="parTrans" cxnId="{53605729-7967-46EC-990F-31361562ED90}">
      <dgm:prSet/>
      <dgm:spPr/>
      <dgm:t>
        <a:bodyPr/>
        <a:lstStyle/>
        <a:p>
          <a:endParaRPr lang="en-US"/>
        </a:p>
      </dgm:t>
    </dgm:pt>
    <dgm:pt modelId="{FF19FADD-C5CE-492E-9F34-070E2BA0AEB7}" type="sibTrans" cxnId="{53605729-7967-46EC-990F-31361562ED90}">
      <dgm:prSet/>
      <dgm:spPr/>
      <dgm:t>
        <a:bodyPr/>
        <a:lstStyle/>
        <a:p>
          <a:endParaRPr lang="en-US"/>
        </a:p>
      </dgm:t>
    </dgm:pt>
    <dgm:pt modelId="{574796E6-A0AF-409F-94EF-FF308EBF2842}">
      <dgm:prSet/>
      <dgm:spPr/>
      <dgm:t>
        <a:bodyPr/>
        <a:lstStyle/>
        <a:p>
          <a:r>
            <a:rPr lang="en-US"/>
            <a:t>Midwest AIDS Training and Education Center (MATEC)</a:t>
          </a:r>
        </a:p>
      </dgm:t>
    </dgm:pt>
    <dgm:pt modelId="{F3B8B89E-57C6-4701-B1EB-D40D04A42194}" type="parTrans" cxnId="{D238D0FE-0E05-4024-AAD4-6FAE27D10176}">
      <dgm:prSet/>
      <dgm:spPr/>
      <dgm:t>
        <a:bodyPr/>
        <a:lstStyle/>
        <a:p>
          <a:endParaRPr lang="en-US"/>
        </a:p>
      </dgm:t>
    </dgm:pt>
    <dgm:pt modelId="{1093FC73-1E57-4105-BC14-E56034C5FAFD}" type="sibTrans" cxnId="{D238D0FE-0E05-4024-AAD4-6FAE27D10176}">
      <dgm:prSet/>
      <dgm:spPr/>
      <dgm:t>
        <a:bodyPr/>
        <a:lstStyle/>
        <a:p>
          <a:endParaRPr lang="en-US"/>
        </a:p>
      </dgm:t>
    </dgm:pt>
    <dgm:pt modelId="{B9AABDC4-99EC-42DE-9785-F5702C947D33}">
      <dgm:prSet/>
      <dgm:spPr/>
      <dgm:t>
        <a:bodyPr/>
        <a:lstStyle/>
        <a:p>
          <a:r>
            <a:rPr lang="en-US"/>
            <a:t>KW2 Media</a:t>
          </a:r>
        </a:p>
      </dgm:t>
    </dgm:pt>
    <dgm:pt modelId="{4AACB989-ABEE-4A14-A7CF-C907BC89F816}" type="parTrans" cxnId="{D135327A-6FD1-4ACA-8DCB-B5A116378CAA}">
      <dgm:prSet/>
      <dgm:spPr/>
      <dgm:t>
        <a:bodyPr/>
        <a:lstStyle/>
        <a:p>
          <a:endParaRPr lang="en-US"/>
        </a:p>
      </dgm:t>
    </dgm:pt>
    <dgm:pt modelId="{5D2DC0CF-4359-43FD-8D06-4B605CC09804}" type="sibTrans" cxnId="{D135327A-6FD1-4ACA-8DCB-B5A116378CAA}">
      <dgm:prSet/>
      <dgm:spPr/>
      <dgm:t>
        <a:bodyPr/>
        <a:lstStyle/>
        <a:p>
          <a:endParaRPr lang="en-US"/>
        </a:p>
      </dgm:t>
    </dgm:pt>
    <dgm:pt modelId="{57F2319E-C695-4882-B3BF-70A96EB2DC7F}" type="pres">
      <dgm:prSet presAssocID="{B72B8FE6-B5D9-410C-A2B3-51D3E8253043}" presName="diagram" presStyleCnt="0">
        <dgm:presLayoutVars>
          <dgm:dir/>
          <dgm:resizeHandles val="exact"/>
        </dgm:presLayoutVars>
      </dgm:prSet>
      <dgm:spPr/>
    </dgm:pt>
    <dgm:pt modelId="{914FFB72-C46D-4855-B05F-EF3C822B5604}" type="pres">
      <dgm:prSet presAssocID="{9F29DEB2-9952-491E-B31F-D3F65E9D0615}" presName="node" presStyleLbl="node1" presStyleIdx="0" presStyleCnt="10">
        <dgm:presLayoutVars>
          <dgm:bulletEnabled val="1"/>
        </dgm:presLayoutVars>
      </dgm:prSet>
      <dgm:spPr/>
    </dgm:pt>
    <dgm:pt modelId="{8DC90CC7-AD48-4C3F-B1E0-3EACBA762E4E}" type="pres">
      <dgm:prSet presAssocID="{4D3874DE-1CB5-48E3-97F0-19F91CE8F15F}" presName="sibTrans" presStyleCnt="0"/>
      <dgm:spPr/>
    </dgm:pt>
    <dgm:pt modelId="{00D800AF-A1DF-45B8-A2EA-1490E2C3900B}" type="pres">
      <dgm:prSet presAssocID="{87A87FF6-991A-4001-9F86-EC70EFF44E56}" presName="node" presStyleLbl="node1" presStyleIdx="1" presStyleCnt="10">
        <dgm:presLayoutVars>
          <dgm:bulletEnabled val="1"/>
        </dgm:presLayoutVars>
      </dgm:prSet>
      <dgm:spPr/>
    </dgm:pt>
    <dgm:pt modelId="{FC440065-F00E-4208-A9AE-34BF2002AD60}" type="pres">
      <dgm:prSet presAssocID="{CD3CD92A-0BB7-452B-9979-1DB5A37788C4}" presName="sibTrans" presStyleCnt="0"/>
      <dgm:spPr/>
    </dgm:pt>
    <dgm:pt modelId="{3775C70E-21E0-4E19-8066-A764C73BEE4D}" type="pres">
      <dgm:prSet presAssocID="{4B9B9F3A-524F-4661-A0AC-D304562EA615}" presName="node" presStyleLbl="node1" presStyleIdx="2" presStyleCnt="10">
        <dgm:presLayoutVars>
          <dgm:bulletEnabled val="1"/>
        </dgm:presLayoutVars>
      </dgm:prSet>
      <dgm:spPr/>
    </dgm:pt>
    <dgm:pt modelId="{C2396E2B-DBC0-4B53-9809-A8B0945BD0B6}" type="pres">
      <dgm:prSet presAssocID="{892D1DCF-7E6F-4D05-A98D-BB12AE241573}" presName="sibTrans" presStyleCnt="0"/>
      <dgm:spPr/>
    </dgm:pt>
    <dgm:pt modelId="{8E937697-2F81-4587-BD68-9758692E9344}" type="pres">
      <dgm:prSet presAssocID="{EFA5617D-15CA-47F8-8C4D-14097E4A1162}" presName="node" presStyleLbl="node1" presStyleIdx="3" presStyleCnt="10">
        <dgm:presLayoutVars>
          <dgm:bulletEnabled val="1"/>
        </dgm:presLayoutVars>
      </dgm:prSet>
      <dgm:spPr/>
    </dgm:pt>
    <dgm:pt modelId="{C02F68E7-45A5-4B28-9EDE-8905CC981CAE}" type="pres">
      <dgm:prSet presAssocID="{E45260A0-8923-4EF9-9AAD-0DBA66DE0CD9}" presName="sibTrans" presStyleCnt="0"/>
      <dgm:spPr/>
    </dgm:pt>
    <dgm:pt modelId="{034A7BCF-4713-4D56-95F7-3C9A702EC53D}" type="pres">
      <dgm:prSet presAssocID="{F3AC1C18-EB92-4C66-BD88-0AEE98818D66}" presName="node" presStyleLbl="node1" presStyleIdx="4" presStyleCnt="10">
        <dgm:presLayoutVars>
          <dgm:bulletEnabled val="1"/>
        </dgm:presLayoutVars>
      </dgm:prSet>
      <dgm:spPr/>
    </dgm:pt>
    <dgm:pt modelId="{E67296C2-924A-402F-B482-A149AA790526}" type="pres">
      <dgm:prSet presAssocID="{9364B9B4-A4B5-470C-B8E4-56530BD396FA}" presName="sibTrans" presStyleCnt="0"/>
      <dgm:spPr/>
    </dgm:pt>
    <dgm:pt modelId="{A184F6CB-3CED-4EA2-96DA-5456E932BD20}" type="pres">
      <dgm:prSet presAssocID="{0EBE9B59-0449-44CB-A6CC-CC97026AF203}" presName="node" presStyleLbl="node1" presStyleIdx="5" presStyleCnt="10">
        <dgm:presLayoutVars>
          <dgm:bulletEnabled val="1"/>
        </dgm:presLayoutVars>
      </dgm:prSet>
      <dgm:spPr/>
    </dgm:pt>
    <dgm:pt modelId="{A54A7222-DF40-4FFC-A744-8D704E2A0FF6}" type="pres">
      <dgm:prSet presAssocID="{67AE6CFE-C00B-4E7F-9BB1-2B210860A56C}" presName="sibTrans" presStyleCnt="0"/>
      <dgm:spPr/>
    </dgm:pt>
    <dgm:pt modelId="{23764727-585D-4E75-A767-9F9EFFC62F7D}" type="pres">
      <dgm:prSet presAssocID="{8AC353F2-4223-49F2-871E-4D57B5017E76}" presName="node" presStyleLbl="node1" presStyleIdx="6" presStyleCnt="10">
        <dgm:presLayoutVars>
          <dgm:bulletEnabled val="1"/>
        </dgm:presLayoutVars>
      </dgm:prSet>
      <dgm:spPr/>
    </dgm:pt>
    <dgm:pt modelId="{CB7E4338-6D03-41FE-958B-A4324F6079B7}" type="pres">
      <dgm:prSet presAssocID="{EEF9FF0A-334E-40EE-B8CE-C535E777134F}" presName="sibTrans" presStyleCnt="0"/>
      <dgm:spPr/>
    </dgm:pt>
    <dgm:pt modelId="{3237B2D8-31B9-4471-8905-7BF8F6A0D5E8}" type="pres">
      <dgm:prSet presAssocID="{34E77F97-C113-4C98-AB7D-D8B272ECDDF5}" presName="node" presStyleLbl="node1" presStyleIdx="7" presStyleCnt="10">
        <dgm:presLayoutVars>
          <dgm:bulletEnabled val="1"/>
        </dgm:presLayoutVars>
      </dgm:prSet>
      <dgm:spPr/>
    </dgm:pt>
    <dgm:pt modelId="{7F747359-C757-4AA2-83C0-B26E90C16718}" type="pres">
      <dgm:prSet presAssocID="{FF19FADD-C5CE-492E-9F34-070E2BA0AEB7}" presName="sibTrans" presStyleCnt="0"/>
      <dgm:spPr/>
    </dgm:pt>
    <dgm:pt modelId="{FF3619AF-2A53-42B1-BC7C-D3CEB41AEE12}" type="pres">
      <dgm:prSet presAssocID="{574796E6-A0AF-409F-94EF-FF308EBF2842}" presName="node" presStyleLbl="node1" presStyleIdx="8" presStyleCnt="10">
        <dgm:presLayoutVars>
          <dgm:bulletEnabled val="1"/>
        </dgm:presLayoutVars>
      </dgm:prSet>
      <dgm:spPr/>
    </dgm:pt>
    <dgm:pt modelId="{3E9FDA9C-BEA5-4349-967E-9ED9A0889887}" type="pres">
      <dgm:prSet presAssocID="{1093FC73-1E57-4105-BC14-E56034C5FAFD}" presName="sibTrans" presStyleCnt="0"/>
      <dgm:spPr/>
    </dgm:pt>
    <dgm:pt modelId="{4DBADDA2-FD9C-44B2-B440-186E2E7A0A67}" type="pres">
      <dgm:prSet presAssocID="{B9AABDC4-99EC-42DE-9785-F5702C947D33}" presName="node" presStyleLbl="node1" presStyleIdx="9" presStyleCnt="10">
        <dgm:presLayoutVars>
          <dgm:bulletEnabled val="1"/>
        </dgm:presLayoutVars>
      </dgm:prSet>
      <dgm:spPr/>
    </dgm:pt>
  </dgm:ptLst>
  <dgm:cxnLst>
    <dgm:cxn modelId="{F92E2804-5DA0-4334-92FD-CAE830F02D78}" type="presOf" srcId="{34E77F97-C113-4C98-AB7D-D8B272ECDDF5}" destId="{3237B2D8-31B9-4471-8905-7BF8F6A0D5E8}" srcOrd="0" destOrd="0" presId="urn:microsoft.com/office/officeart/2005/8/layout/default"/>
    <dgm:cxn modelId="{89532818-9883-435D-8807-FC79E129E56D}" type="presOf" srcId="{F3AC1C18-EB92-4C66-BD88-0AEE98818D66}" destId="{034A7BCF-4713-4D56-95F7-3C9A702EC53D}" srcOrd="0" destOrd="0" presId="urn:microsoft.com/office/officeart/2005/8/layout/default"/>
    <dgm:cxn modelId="{8C0C5F21-3AC9-4779-A353-CEC331797334}" srcId="{B72B8FE6-B5D9-410C-A2B3-51D3E8253043}" destId="{0EBE9B59-0449-44CB-A6CC-CC97026AF203}" srcOrd="5" destOrd="0" parTransId="{B982977F-E572-4411-BAD0-7D169A42040C}" sibTransId="{67AE6CFE-C00B-4E7F-9BB1-2B210860A56C}"/>
    <dgm:cxn modelId="{F1F6B027-FA0A-44D6-BB9B-24E0C938AC5C}" type="presOf" srcId="{8AC353F2-4223-49F2-871E-4D57B5017E76}" destId="{23764727-585D-4E75-A767-9F9EFFC62F7D}" srcOrd="0" destOrd="0" presId="urn:microsoft.com/office/officeart/2005/8/layout/default"/>
    <dgm:cxn modelId="{53605729-7967-46EC-990F-31361562ED90}" srcId="{B72B8FE6-B5D9-410C-A2B3-51D3E8253043}" destId="{34E77F97-C113-4C98-AB7D-D8B272ECDDF5}" srcOrd="7" destOrd="0" parTransId="{A9C06D79-8F94-47FA-8ED4-BE8978D21DFE}" sibTransId="{FF19FADD-C5CE-492E-9F34-070E2BA0AEB7}"/>
    <dgm:cxn modelId="{AA1D8E3F-9A61-4FC8-9805-66D8217EB73E}" srcId="{B72B8FE6-B5D9-410C-A2B3-51D3E8253043}" destId="{9F29DEB2-9952-491E-B31F-D3F65E9D0615}" srcOrd="0" destOrd="0" parTransId="{9BDE0057-B01A-4A96-B6AA-FADB39D6A74F}" sibTransId="{4D3874DE-1CB5-48E3-97F0-19F91CE8F15F}"/>
    <dgm:cxn modelId="{11CDD471-1B35-44A4-ABF5-F1DA249ED195}" type="presOf" srcId="{EFA5617D-15CA-47F8-8C4D-14097E4A1162}" destId="{8E937697-2F81-4587-BD68-9758692E9344}" srcOrd="0" destOrd="0" presId="urn:microsoft.com/office/officeart/2005/8/layout/default"/>
    <dgm:cxn modelId="{4B716A74-566E-46F0-9951-BCFEBACA51DD}" srcId="{B72B8FE6-B5D9-410C-A2B3-51D3E8253043}" destId="{87A87FF6-991A-4001-9F86-EC70EFF44E56}" srcOrd="1" destOrd="0" parTransId="{A4AFD6D9-407D-428C-9189-2083B6683E21}" sibTransId="{CD3CD92A-0BB7-452B-9979-1DB5A37788C4}"/>
    <dgm:cxn modelId="{D6E74B77-0838-4C1A-B90E-C3B2506292C6}" type="presOf" srcId="{B72B8FE6-B5D9-410C-A2B3-51D3E8253043}" destId="{57F2319E-C695-4882-B3BF-70A96EB2DC7F}" srcOrd="0" destOrd="0" presId="urn:microsoft.com/office/officeart/2005/8/layout/default"/>
    <dgm:cxn modelId="{D135327A-6FD1-4ACA-8DCB-B5A116378CAA}" srcId="{B72B8FE6-B5D9-410C-A2B3-51D3E8253043}" destId="{B9AABDC4-99EC-42DE-9785-F5702C947D33}" srcOrd="9" destOrd="0" parTransId="{4AACB989-ABEE-4A14-A7CF-C907BC89F816}" sibTransId="{5D2DC0CF-4359-43FD-8D06-4B605CC09804}"/>
    <dgm:cxn modelId="{90576F89-1225-4583-86C3-86A9EF10E244}" type="presOf" srcId="{574796E6-A0AF-409F-94EF-FF308EBF2842}" destId="{FF3619AF-2A53-42B1-BC7C-D3CEB41AEE12}" srcOrd="0" destOrd="0" presId="urn:microsoft.com/office/officeart/2005/8/layout/default"/>
    <dgm:cxn modelId="{55D26E9B-01C6-4C0B-8909-57074ABE2335}" type="presOf" srcId="{9F29DEB2-9952-491E-B31F-D3F65E9D0615}" destId="{914FFB72-C46D-4855-B05F-EF3C822B5604}" srcOrd="0" destOrd="0" presId="urn:microsoft.com/office/officeart/2005/8/layout/default"/>
    <dgm:cxn modelId="{004974AA-FBFD-4976-B7FB-9F12BFC7EA15}" srcId="{B72B8FE6-B5D9-410C-A2B3-51D3E8253043}" destId="{EFA5617D-15CA-47F8-8C4D-14097E4A1162}" srcOrd="3" destOrd="0" parTransId="{4FDDDF7A-2DDB-4EC7-A017-375051625368}" sibTransId="{E45260A0-8923-4EF9-9AAD-0DBA66DE0CD9}"/>
    <dgm:cxn modelId="{70F38EB0-B0A8-4194-B881-D23A187BF574}" srcId="{B72B8FE6-B5D9-410C-A2B3-51D3E8253043}" destId="{8AC353F2-4223-49F2-871E-4D57B5017E76}" srcOrd="6" destOrd="0" parTransId="{6A2F7252-D0E4-4AB6-AF04-747CE77C9EA6}" sibTransId="{EEF9FF0A-334E-40EE-B8CE-C535E777134F}"/>
    <dgm:cxn modelId="{90FC2EB6-66DD-4025-AFAF-3007A801D5F8}" srcId="{B72B8FE6-B5D9-410C-A2B3-51D3E8253043}" destId="{F3AC1C18-EB92-4C66-BD88-0AEE98818D66}" srcOrd="4" destOrd="0" parTransId="{2D3EFC6D-702C-4B8B-8540-C34488D37BF8}" sibTransId="{9364B9B4-A4B5-470C-B8E4-56530BD396FA}"/>
    <dgm:cxn modelId="{F3C52FBD-1D1A-4A0D-B86A-B63A440FD47A}" type="presOf" srcId="{0EBE9B59-0449-44CB-A6CC-CC97026AF203}" destId="{A184F6CB-3CED-4EA2-96DA-5456E932BD20}" srcOrd="0" destOrd="0" presId="urn:microsoft.com/office/officeart/2005/8/layout/default"/>
    <dgm:cxn modelId="{D01FB3CB-E85D-4A29-B315-43D2C9F0FBF0}" srcId="{B72B8FE6-B5D9-410C-A2B3-51D3E8253043}" destId="{4B9B9F3A-524F-4661-A0AC-D304562EA615}" srcOrd="2" destOrd="0" parTransId="{6D1C0BFD-477F-4C36-9CAA-ACBFB97AC1BA}" sibTransId="{892D1DCF-7E6F-4D05-A98D-BB12AE241573}"/>
    <dgm:cxn modelId="{8A0604DA-3E54-46FB-9421-C3FCD9159F3A}" type="presOf" srcId="{4B9B9F3A-524F-4661-A0AC-D304562EA615}" destId="{3775C70E-21E0-4E19-8066-A764C73BEE4D}" srcOrd="0" destOrd="0" presId="urn:microsoft.com/office/officeart/2005/8/layout/default"/>
    <dgm:cxn modelId="{E3E504DF-C325-4A19-B10E-DE8E0FEF56DD}" type="presOf" srcId="{B9AABDC4-99EC-42DE-9785-F5702C947D33}" destId="{4DBADDA2-FD9C-44B2-B440-186E2E7A0A67}" srcOrd="0" destOrd="0" presId="urn:microsoft.com/office/officeart/2005/8/layout/default"/>
    <dgm:cxn modelId="{1058B3E8-12AE-4333-8FEB-B8EEC3A0D90D}" type="presOf" srcId="{87A87FF6-991A-4001-9F86-EC70EFF44E56}" destId="{00D800AF-A1DF-45B8-A2EA-1490E2C3900B}" srcOrd="0" destOrd="0" presId="urn:microsoft.com/office/officeart/2005/8/layout/default"/>
    <dgm:cxn modelId="{D238D0FE-0E05-4024-AAD4-6FAE27D10176}" srcId="{B72B8FE6-B5D9-410C-A2B3-51D3E8253043}" destId="{574796E6-A0AF-409F-94EF-FF308EBF2842}" srcOrd="8" destOrd="0" parTransId="{F3B8B89E-57C6-4701-B1EB-D40D04A42194}" sibTransId="{1093FC73-1E57-4105-BC14-E56034C5FAFD}"/>
    <dgm:cxn modelId="{97A64B29-3969-4AAD-96D0-7265DE8112A7}" type="presParOf" srcId="{57F2319E-C695-4882-B3BF-70A96EB2DC7F}" destId="{914FFB72-C46D-4855-B05F-EF3C822B5604}" srcOrd="0" destOrd="0" presId="urn:microsoft.com/office/officeart/2005/8/layout/default"/>
    <dgm:cxn modelId="{C59C6D6A-49E3-44F6-A592-D30FEF702C76}" type="presParOf" srcId="{57F2319E-C695-4882-B3BF-70A96EB2DC7F}" destId="{8DC90CC7-AD48-4C3F-B1E0-3EACBA762E4E}" srcOrd="1" destOrd="0" presId="urn:microsoft.com/office/officeart/2005/8/layout/default"/>
    <dgm:cxn modelId="{F4A8C7FD-6F9B-4FD4-A434-ADF3D9070003}" type="presParOf" srcId="{57F2319E-C695-4882-B3BF-70A96EB2DC7F}" destId="{00D800AF-A1DF-45B8-A2EA-1490E2C3900B}" srcOrd="2" destOrd="0" presId="urn:microsoft.com/office/officeart/2005/8/layout/default"/>
    <dgm:cxn modelId="{4D897BBA-E376-4F48-8D07-0A9E99D04184}" type="presParOf" srcId="{57F2319E-C695-4882-B3BF-70A96EB2DC7F}" destId="{FC440065-F00E-4208-A9AE-34BF2002AD60}" srcOrd="3" destOrd="0" presId="urn:microsoft.com/office/officeart/2005/8/layout/default"/>
    <dgm:cxn modelId="{CA7E567F-0CDF-4A57-90C3-DC1CC9E55B60}" type="presParOf" srcId="{57F2319E-C695-4882-B3BF-70A96EB2DC7F}" destId="{3775C70E-21E0-4E19-8066-A764C73BEE4D}" srcOrd="4" destOrd="0" presId="urn:microsoft.com/office/officeart/2005/8/layout/default"/>
    <dgm:cxn modelId="{7B41C717-7315-40EA-BD04-6BB8225EE3B2}" type="presParOf" srcId="{57F2319E-C695-4882-B3BF-70A96EB2DC7F}" destId="{C2396E2B-DBC0-4B53-9809-A8B0945BD0B6}" srcOrd="5" destOrd="0" presId="urn:microsoft.com/office/officeart/2005/8/layout/default"/>
    <dgm:cxn modelId="{6547F4E9-341E-46E3-893F-1C462999DA55}" type="presParOf" srcId="{57F2319E-C695-4882-B3BF-70A96EB2DC7F}" destId="{8E937697-2F81-4587-BD68-9758692E9344}" srcOrd="6" destOrd="0" presId="urn:microsoft.com/office/officeart/2005/8/layout/default"/>
    <dgm:cxn modelId="{CC522A57-3017-445F-9D88-9EBBA4685A14}" type="presParOf" srcId="{57F2319E-C695-4882-B3BF-70A96EB2DC7F}" destId="{C02F68E7-45A5-4B28-9EDE-8905CC981CAE}" srcOrd="7" destOrd="0" presId="urn:microsoft.com/office/officeart/2005/8/layout/default"/>
    <dgm:cxn modelId="{7AC975B6-F2C9-4AAE-B686-31D0F8731B18}" type="presParOf" srcId="{57F2319E-C695-4882-B3BF-70A96EB2DC7F}" destId="{034A7BCF-4713-4D56-95F7-3C9A702EC53D}" srcOrd="8" destOrd="0" presId="urn:microsoft.com/office/officeart/2005/8/layout/default"/>
    <dgm:cxn modelId="{252EA0F2-0353-4F2F-94AE-528578D14CC9}" type="presParOf" srcId="{57F2319E-C695-4882-B3BF-70A96EB2DC7F}" destId="{E67296C2-924A-402F-B482-A149AA790526}" srcOrd="9" destOrd="0" presId="urn:microsoft.com/office/officeart/2005/8/layout/default"/>
    <dgm:cxn modelId="{5A06EF98-CB8F-40EB-8342-D6566D162254}" type="presParOf" srcId="{57F2319E-C695-4882-B3BF-70A96EB2DC7F}" destId="{A184F6CB-3CED-4EA2-96DA-5456E932BD20}" srcOrd="10" destOrd="0" presId="urn:microsoft.com/office/officeart/2005/8/layout/default"/>
    <dgm:cxn modelId="{60AB30AD-F913-40D6-B528-3BFEB0DFBB19}" type="presParOf" srcId="{57F2319E-C695-4882-B3BF-70A96EB2DC7F}" destId="{A54A7222-DF40-4FFC-A744-8D704E2A0FF6}" srcOrd="11" destOrd="0" presId="urn:microsoft.com/office/officeart/2005/8/layout/default"/>
    <dgm:cxn modelId="{A3F127F4-9CAE-4858-856F-2ADF85B1071F}" type="presParOf" srcId="{57F2319E-C695-4882-B3BF-70A96EB2DC7F}" destId="{23764727-585D-4E75-A767-9F9EFFC62F7D}" srcOrd="12" destOrd="0" presId="urn:microsoft.com/office/officeart/2005/8/layout/default"/>
    <dgm:cxn modelId="{AC960BEE-C0D7-404A-B18F-94CDB562ECE1}" type="presParOf" srcId="{57F2319E-C695-4882-B3BF-70A96EB2DC7F}" destId="{CB7E4338-6D03-41FE-958B-A4324F6079B7}" srcOrd="13" destOrd="0" presId="urn:microsoft.com/office/officeart/2005/8/layout/default"/>
    <dgm:cxn modelId="{225E558D-2931-4C8F-8A74-C653A728B036}" type="presParOf" srcId="{57F2319E-C695-4882-B3BF-70A96EB2DC7F}" destId="{3237B2D8-31B9-4471-8905-7BF8F6A0D5E8}" srcOrd="14" destOrd="0" presId="urn:microsoft.com/office/officeart/2005/8/layout/default"/>
    <dgm:cxn modelId="{D80783E1-596F-4EE1-AFE6-231823D6E966}" type="presParOf" srcId="{57F2319E-C695-4882-B3BF-70A96EB2DC7F}" destId="{7F747359-C757-4AA2-83C0-B26E90C16718}" srcOrd="15" destOrd="0" presId="urn:microsoft.com/office/officeart/2005/8/layout/default"/>
    <dgm:cxn modelId="{BD22E4EE-63FA-43B0-9861-E0D7BDD017C9}" type="presParOf" srcId="{57F2319E-C695-4882-B3BF-70A96EB2DC7F}" destId="{FF3619AF-2A53-42B1-BC7C-D3CEB41AEE12}" srcOrd="16" destOrd="0" presId="urn:microsoft.com/office/officeart/2005/8/layout/default"/>
    <dgm:cxn modelId="{FF4F59A8-AC20-40B1-A56A-084935B61E8B}" type="presParOf" srcId="{57F2319E-C695-4882-B3BF-70A96EB2DC7F}" destId="{3E9FDA9C-BEA5-4349-967E-9ED9A0889887}" srcOrd="17" destOrd="0" presId="urn:microsoft.com/office/officeart/2005/8/layout/default"/>
    <dgm:cxn modelId="{72CC17E6-190C-41E1-98FA-203DAA7233D1}" type="presParOf" srcId="{57F2319E-C695-4882-B3BF-70A96EB2DC7F}" destId="{4DBADDA2-FD9C-44B2-B440-186E2E7A0A67}"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0C1DC4-9CB1-4ABD-9C47-8A83D8FBC59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3372DD9-5EF5-4316-8033-A098771284F3}">
      <dgm:prSet custT="1"/>
      <dgm:spPr/>
      <dgm:t>
        <a:bodyPr/>
        <a:lstStyle/>
        <a:p>
          <a:r>
            <a:rPr lang="en-US" sz="2400"/>
            <a:t>The Wisconsin HIV/STI/HCV Statewide Action Planning Group (SAPG)</a:t>
          </a:r>
        </a:p>
      </dgm:t>
    </dgm:pt>
    <dgm:pt modelId="{6B5216C3-D2E8-4619-98FA-D9DF0067C160}" type="parTrans" cxnId="{A15AA560-D9EA-403B-B148-767DCB75D8CD}">
      <dgm:prSet/>
      <dgm:spPr/>
      <dgm:t>
        <a:bodyPr/>
        <a:lstStyle/>
        <a:p>
          <a:endParaRPr lang="en-US" sz="2400"/>
        </a:p>
      </dgm:t>
    </dgm:pt>
    <dgm:pt modelId="{07404989-65F0-4FE8-905C-6918C825891F}" type="sibTrans" cxnId="{A15AA560-D9EA-403B-B148-767DCB75D8CD}">
      <dgm:prSet/>
      <dgm:spPr/>
      <dgm:t>
        <a:bodyPr/>
        <a:lstStyle/>
        <a:p>
          <a:endParaRPr lang="en-US" sz="2400"/>
        </a:p>
      </dgm:t>
    </dgm:pt>
    <dgm:pt modelId="{127521DD-C13A-4FAB-82F7-E53D180D87DC}">
      <dgm:prSet custT="1"/>
      <dgm:spPr/>
      <dgm:t>
        <a:bodyPr/>
        <a:lstStyle/>
        <a:p>
          <a:r>
            <a:rPr lang="en-US" sz="2400"/>
            <a:t>Community-Based Organization (CBO) Meetings</a:t>
          </a:r>
        </a:p>
      </dgm:t>
    </dgm:pt>
    <dgm:pt modelId="{6BAF9E9F-C64B-4B90-B41A-3CCB2F7E46A0}" type="parTrans" cxnId="{45DD4543-F414-4689-B01D-69CCA22AE26E}">
      <dgm:prSet/>
      <dgm:spPr/>
      <dgm:t>
        <a:bodyPr/>
        <a:lstStyle/>
        <a:p>
          <a:endParaRPr lang="en-US" sz="2400"/>
        </a:p>
      </dgm:t>
    </dgm:pt>
    <dgm:pt modelId="{1751DD81-EC8B-4637-9AB3-EE04F2A15F9E}" type="sibTrans" cxnId="{45DD4543-F414-4689-B01D-69CCA22AE26E}">
      <dgm:prSet/>
      <dgm:spPr/>
      <dgm:t>
        <a:bodyPr/>
        <a:lstStyle/>
        <a:p>
          <a:endParaRPr lang="en-US" sz="2400"/>
        </a:p>
      </dgm:t>
    </dgm:pt>
    <dgm:pt modelId="{348F14CA-0B82-4F21-B84D-33A7DF812033}">
      <dgm:prSet custT="1"/>
      <dgm:spPr/>
      <dgm:t>
        <a:bodyPr/>
        <a:lstStyle/>
        <a:p>
          <a:r>
            <a:rPr lang="en-US" sz="2400"/>
            <a:t>Annual Partner Services Meetings</a:t>
          </a:r>
        </a:p>
      </dgm:t>
    </dgm:pt>
    <dgm:pt modelId="{C75F6463-897E-4A7E-BFBE-C058B49AF391}" type="parTrans" cxnId="{FB3FE898-0EBA-4C54-81E2-39B210EBA776}">
      <dgm:prSet/>
      <dgm:spPr/>
      <dgm:t>
        <a:bodyPr/>
        <a:lstStyle/>
        <a:p>
          <a:endParaRPr lang="en-US" sz="2400"/>
        </a:p>
      </dgm:t>
    </dgm:pt>
    <dgm:pt modelId="{E5836CBC-33E7-42FB-9156-991FB09FFF3D}" type="sibTrans" cxnId="{FB3FE898-0EBA-4C54-81E2-39B210EBA776}">
      <dgm:prSet/>
      <dgm:spPr/>
      <dgm:t>
        <a:bodyPr/>
        <a:lstStyle/>
        <a:p>
          <a:endParaRPr lang="en-US" sz="2400"/>
        </a:p>
      </dgm:t>
    </dgm:pt>
    <dgm:pt modelId="{2B9E88C7-E771-4DFF-A537-43EF17336CA8}">
      <dgm:prSet custT="1"/>
      <dgm:spPr/>
      <dgm:t>
        <a:bodyPr/>
        <a:lstStyle/>
        <a:p>
          <a:r>
            <a:rPr lang="en-US" sz="2400"/>
            <a:t>Annual Milwaukee HIV/STI/HCV Update Meeting</a:t>
          </a:r>
        </a:p>
      </dgm:t>
    </dgm:pt>
    <dgm:pt modelId="{201336BB-7BBF-401C-ABAC-771C34E884D9}" type="parTrans" cxnId="{693CD907-3FD4-4FA2-9B50-BCAC3A67F982}">
      <dgm:prSet/>
      <dgm:spPr/>
      <dgm:t>
        <a:bodyPr/>
        <a:lstStyle/>
        <a:p>
          <a:endParaRPr lang="en-US" sz="2400"/>
        </a:p>
      </dgm:t>
    </dgm:pt>
    <dgm:pt modelId="{30ECA372-68B1-4E38-A83A-3BF0D71767A6}" type="sibTrans" cxnId="{693CD907-3FD4-4FA2-9B50-BCAC3A67F982}">
      <dgm:prSet/>
      <dgm:spPr/>
      <dgm:t>
        <a:bodyPr/>
        <a:lstStyle/>
        <a:p>
          <a:endParaRPr lang="en-US" sz="2400"/>
        </a:p>
      </dgm:t>
    </dgm:pt>
    <dgm:pt modelId="{325CDC7C-D0C5-44FE-86B1-47B4539AB65A}">
      <dgm:prSet custT="1"/>
      <dgm:spPr/>
      <dgm:t>
        <a:bodyPr/>
        <a:lstStyle/>
        <a:p>
          <a:r>
            <a:rPr lang="en-US" sz="2400"/>
            <a:t>Quarterly HIV Tribal Coordinators Meetings</a:t>
          </a:r>
        </a:p>
      </dgm:t>
    </dgm:pt>
    <dgm:pt modelId="{505880F0-DEA6-469B-A722-91FF6F3C0EA6}" type="parTrans" cxnId="{97888BA9-BD50-4D00-B32D-2BB68CD0A902}">
      <dgm:prSet/>
      <dgm:spPr/>
      <dgm:t>
        <a:bodyPr/>
        <a:lstStyle/>
        <a:p>
          <a:endParaRPr lang="en-US" sz="2400"/>
        </a:p>
      </dgm:t>
    </dgm:pt>
    <dgm:pt modelId="{B9AC0BBB-BDD2-4A69-A6A9-938CD0EEAD94}" type="sibTrans" cxnId="{97888BA9-BD50-4D00-B32D-2BB68CD0A902}">
      <dgm:prSet/>
      <dgm:spPr/>
      <dgm:t>
        <a:bodyPr/>
        <a:lstStyle/>
        <a:p>
          <a:endParaRPr lang="en-US" sz="2400"/>
        </a:p>
      </dgm:t>
    </dgm:pt>
    <dgm:pt modelId="{23C7A59D-347D-452B-977B-8D58563A7EB4}" type="pres">
      <dgm:prSet presAssocID="{420C1DC4-9CB1-4ABD-9C47-8A83D8FBC59C}" presName="linear" presStyleCnt="0">
        <dgm:presLayoutVars>
          <dgm:animLvl val="lvl"/>
          <dgm:resizeHandles val="exact"/>
        </dgm:presLayoutVars>
      </dgm:prSet>
      <dgm:spPr/>
    </dgm:pt>
    <dgm:pt modelId="{A0A90A7E-754A-465E-8BA6-F61301D84447}" type="pres">
      <dgm:prSet presAssocID="{D3372DD9-5EF5-4316-8033-A098771284F3}" presName="parentText" presStyleLbl="node1" presStyleIdx="0" presStyleCnt="5">
        <dgm:presLayoutVars>
          <dgm:chMax val="0"/>
          <dgm:bulletEnabled val="1"/>
        </dgm:presLayoutVars>
      </dgm:prSet>
      <dgm:spPr/>
    </dgm:pt>
    <dgm:pt modelId="{912FCA38-CC35-4E43-B31E-FD9C7C3311AA}" type="pres">
      <dgm:prSet presAssocID="{07404989-65F0-4FE8-905C-6918C825891F}" presName="spacer" presStyleCnt="0"/>
      <dgm:spPr/>
    </dgm:pt>
    <dgm:pt modelId="{2D05BA59-BE78-41E3-8BF3-4EF3FC5DE9A6}" type="pres">
      <dgm:prSet presAssocID="{127521DD-C13A-4FAB-82F7-E53D180D87DC}" presName="parentText" presStyleLbl="node1" presStyleIdx="1" presStyleCnt="5">
        <dgm:presLayoutVars>
          <dgm:chMax val="0"/>
          <dgm:bulletEnabled val="1"/>
        </dgm:presLayoutVars>
      </dgm:prSet>
      <dgm:spPr/>
    </dgm:pt>
    <dgm:pt modelId="{C71D0481-BEB3-4150-B99F-7BC6ED85486F}" type="pres">
      <dgm:prSet presAssocID="{1751DD81-EC8B-4637-9AB3-EE04F2A15F9E}" presName="spacer" presStyleCnt="0"/>
      <dgm:spPr/>
    </dgm:pt>
    <dgm:pt modelId="{957006E4-3ACB-4790-9A27-A66C905BA371}" type="pres">
      <dgm:prSet presAssocID="{348F14CA-0B82-4F21-B84D-33A7DF812033}" presName="parentText" presStyleLbl="node1" presStyleIdx="2" presStyleCnt="5">
        <dgm:presLayoutVars>
          <dgm:chMax val="0"/>
          <dgm:bulletEnabled val="1"/>
        </dgm:presLayoutVars>
      </dgm:prSet>
      <dgm:spPr/>
    </dgm:pt>
    <dgm:pt modelId="{FA48A468-C60B-47DE-B7AA-AC5D2EB2E117}" type="pres">
      <dgm:prSet presAssocID="{E5836CBC-33E7-42FB-9156-991FB09FFF3D}" presName="spacer" presStyleCnt="0"/>
      <dgm:spPr/>
    </dgm:pt>
    <dgm:pt modelId="{1EFDC57D-EE45-455F-847D-6505E3768CA1}" type="pres">
      <dgm:prSet presAssocID="{2B9E88C7-E771-4DFF-A537-43EF17336CA8}" presName="parentText" presStyleLbl="node1" presStyleIdx="3" presStyleCnt="5">
        <dgm:presLayoutVars>
          <dgm:chMax val="0"/>
          <dgm:bulletEnabled val="1"/>
        </dgm:presLayoutVars>
      </dgm:prSet>
      <dgm:spPr/>
    </dgm:pt>
    <dgm:pt modelId="{6A59D43C-790C-4FBF-9CB7-31B7A948D4B8}" type="pres">
      <dgm:prSet presAssocID="{30ECA372-68B1-4E38-A83A-3BF0D71767A6}" presName="spacer" presStyleCnt="0"/>
      <dgm:spPr/>
    </dgm:pt>
    <dgm:pt modelId="{4873CB4F-BD2B-46D6-BC4D-47125380C6DA}" type="pres">
      <dgm:prSet presAssocID="{325CDC7C-D0C5-44FE-86B1-47B4539AB65A}" presName="parentText" presStyleLbl="node1" presStyleIdx="4" presStyleCnt="5">
        <dgm:presLayoutVars>
          <dgm:chMax val="0"/>
          <dgm:bulletEnabled val="1"/>
        </dgm:presLayoutVars>
      </dgm:prSet>
      <dgm:spPr/>
    </dgm:pt>
  </dgm:ptLst>
  <dgm:cxnLst>
    <dgm:cxn modelId="{693CD907-3FD4-4FA2-9B50-BCAC3A67F982}" srcId="{420C1DC4-9CB1-4ABD-9C47-8A83D8FBC59C}" destId="{2B9E88C7-E771-4DFF-A537-43EF17336CA8}" srcOrd="3" destOrd="0" parTransId="{201336BB-7BBF-401C-ABAC-771C34E884D9}" sibTransId="{30ECA372-68B1-4E38-A83A-3BF0D71767A6}"/>
    <dgm:cxn modelId="{A15AA560-D9EA-403B-B148-767DCB75D8CD}" srcId="{420C1DC4-9CB1-4ABD-9C47-8A83D8FBC59C}" destId="{D3372DD9-5EF5-4316-8033-A098771284F3}" srcOrd="0" destOrd="0" parTransId="{6B5216C3-D2E8-4619-98FA-D9DF0067C160}" sibTransId="{07404989-65F0-4FE8-905C-6918C825891F}"/>
    <dgm:cxn modelId="{45DD4543-F414-4689-B01D-69CCA22AE26E}" srcId="{420C1DC4-9CB1-4ABD-9C47-8A83D8FBC59C}" destId="{127521DD-C13A-4FAB-82F7-E53D180D87DC}" srcOrd="1" destOrd="0" parTransId="{6BAF9E9F-C64B-4B90-B41A-3CCB2F7E46A0}" sibTransId="{1751DD81-EC8B-4637-9AB3-EE04F2A15F9E}"/>
    <dgm:cxn modelId="{39975F6B-7EAE-4052-8B21-AA17E8B4D45A}" type="presOf" srcId="{127521DD-C13A-4FAB-82F7-E53D180D87DC}" destId="{2D05BA59-BE78-41E3-8BF3-4EF3FC5DE9A6}" srcOrd="0" destOrd="0" presId="urn:microsoft.com/office/officeart/2005/8/layout/vList2"/>
    <dgm:cxn modelId="{1C3E4153-B6B2-4B8F-8212-05422DDAEC10}" type="presOf" srcId="{2B9E88C7-E771-4DFF-A537-43EF17336CA8}" destId="{1EFDC57D-EE45-455F-847D-6505E3768CA1}" srcOrd="0" destOrd="0" presId="urn:microsoft.com/office/officeart/2005/8/layout/vList2"/>
    <dgm:cxn modelId="{FB3FE898-0EBA-4C54-81E2-39B210EBA776}" srcId="{420C1DC4-9CB1-4ABD-9C47-8A83D8FBC59C}" destId="{348F14CA-0B82-4F21-B84D-33A7DF812033}" srcOrd="2" destOrd="0" parTransId="{C75F6463-897E-4A7E-BFBE-C058B49AF391}" sibTransId="{E5836CBC-33E7-42FB-9156-991FB09FFF3D}"/>
    <dgm:cxn modelId="{687C759E-57FE-4909-BBC1-9C20F856F9F1}" type="presOf" srcId="{D3372DD9-5EF5-4316-8033-A098771284F3}" destId="{A0A90A7E-754A-465E-8BA6-F61301D84447}" srcOrd="0" destOrd="0" presId="urn:microsoft.com/office/officeart/2005/8/layout/vList2"/>
    <dgm:cxn modelId="{97888BA9-BD50-4D00-B32D-2BB68CD0A902}" srcId="{420C1DC4-9CB1-4ABD-9C47-8A83D8FBC59C}" destId="{325CDC7C-D0C5-44FE-86B1-47B4539AB65A}" srcOrd="4" destOrd="0" parTransId="{505880F0-DEA6-469B-A722-91FF6F3C0EA6}" sibTransId="{B9AC0BBB-BDD2-4A69-A6A9-938CD0EEAD94}"/>
    <dgm:cxn modelId="{B593B7D8-DFE5-41C1-A8C7-2D34AB5A9D81}" type="presOf" srcId="{348F14CA-0B82-4F21-B84D-33A7DF812033}" destId="{957006E4-3ACB-4790-9A27-A66C905BA371}" srcOrd="0" destOrd="0" presId="urn:microsoft.com/office/officeart/2005/8/layout/vList2"/>
    <dgm:cxn modelId="{07D172F4-929C-4EC9-8CBE-A61914E960C1}" type="presOf" srcId="{325CDC7C-D0C5-44FE-86B1-47B4539AB65A}" destId="{4873CB4F-BD2B-46D6-BC4D-47125380C6DA}" srcOrd="0" destOrd="0" presId="urn:microsoft.com/office/officeart/2005/8/layout/vList2"/>
    <dgm:cxn modelId="{FCC298F4-2641-484E-A1AA-F989CE08B9C0}" type="presOf" srcId="{420C1DC4-9CB1-4ABD-9C47-8A83D8FBC59C}" destId="{23C7A59D-347D-452B-977B-8D58563A7EB4}" srcOrd="0" destOrd="0" presId="urn:microsoft.com/office/officeart/2005/8/layout/vList2"/>
    <dgm:cxn modelId="{B0FDD490-41CA-4CE1-B677-3E67D7BB20D5}" type="presParOf" srcId="{23C7A59D-347D-452B-977B-8D58563A7EB4}" destId="{A0A90A7E-754A-465E-8BA6-F61301D84447}" srcOrd="0" destOrd="0" presId="urn:microsoft.com/office/officeart/2005/8/layout/vList2"/>
    <dgm:cxn modelId="{3E0134D0-9840-41A3-BA72-F5CD62085814}" type="presParOf" srcId="{23C7A59D-347D-452B-977B-8D58563A7EB4}" destId="{912FCA38-CC35-4E43-B31E-FD9C7C3311AA}" srcOrd="1" destOrd="0" presId="urn:microsoft.com/office/officeart/2005/8/layout/vList2"/>
    <dgm:cxn modelId="{0AF59D0F-1EF3-471D-8589-7DDE63419BF7}" type="presParOf" srcId="{23C7A59D-347D-452B-977B-8D58563A7EB4}" destId="{2D05BA59-BE78-41E3-8BF3-4EF3FC5DE9A6}" srcOrd="2" destOrd="0" presId="urn:microsoft.com/office/officeart/2005/8/layout/vList2"/>
    <dgm:cxn modelId="{5FD81014-1697-4F5B-932C-FC5EF871FA9D}" type="presParOf" srcId="{23C7A59D-347D-452B-977B-8D58563A7EB4}" destId="{C71D0481-BEB3-4150-B99F-7BC6ED85486F}" srcOrd="3" destOrd="0" presId="urn:microsoft.com/office/officeart/2005/8/layout/vList2"/>
    <dgm:cxn modelId="{8B293D1D-7CAD-4673-BDA5-1DFA1C7476FB}" type="presParOf" srcId="{23C7A59D-347D-452B-977B-8D58563A7EB4}" destId="{957006E4-3ACB-4790-9A27-A66C905BA371}" srcOrd="4" destOrd="0" presId="urn:microsoft.com/office/officeart/2005/8/layout/vList2"/>
    <dgm:cxn modelId="{1EADCC1B-2984-4ED6-9B17-3C7F8116F1F4}" type="presParOf" srcId="{23C7A59D-347D-452B-977B-8D58563A7EB4}" destId="{FA48A468-C60B-47DE-B7AA-AC5D2EB2E117}" srcOrd="5" destOrd="0" presId="urn:microsoft.com/office/officeart/2005/8/layout/vList2"/>
    <dgm:cxn modelId="{7B80B65A-D825-47CA-96F7-AEDD9F3905AF}" type="presParOf" srcId="{23C7A59D-347D-452B-977B-8D58563A7EB4}" destId="{1EFDC57D-EE45-455F-847D-6505E3768CA1}" srcOrd="6" destOrd="0" presId="urn:microsoft.com/office/officeart/2005/8/layout/vList2"/>
    <dgm:cxn modelId="{20303C27-D8BE-4DDF-A4FB-72FA18B0E7CA}" type="presParOf" srcId="{23C7A59D-347D-452B-977B-8D58563A7EB4}" destId="{6A59D43C-790C-4FBF-9CB7-31B7A948D4B8}" srcOrd="7" destOrd="0" presId="urn:microsoft.com/office/officeart/2005/8/layout/vList2"/>
    <dgm:cxn modelId="{D85CDB88-A028-4AA8-BCD5-EBFDA96770D0}" type="presParOf" srcId="{23C7A59D-347D-452B-977B-8D58563A7EB4}" destId="{4873CB4F-BD2B-46D6-BC4D-47125380C6D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3F9F329-3055-478E-82E9-7A9FB401AA9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9254A50-34AC-4260-BF91-601E9A52951C}">
      <dgm:prSet custT="1"/>
      <dgm:spPr/>
      <dgm:t>
        <a:bodyPr/>
        <a:lstStyle/>
        <a:p>
          <a:r>
            <a:rPr lang="en-US" sz="2000"/>
            <a:t>Brady East STD Clinic</a:t>
          </a:r>
        </a:p>
      </dgm:t>
    </dgm:pt>
    <dgm:pt modelId="{DF67A8B5-C83F-48CA-93CC-C7CEB814BB0B}" type="parTrans" cxnId="{71C065D6-9385-4B0B-B26E-ABF426550237}">
      <dgm:prSet/>
      <dgm:spPr/>
      <dgm:t>
        <a:bodyPr/>
        <a:lstStyle/>
        <a:p>
          <a:endParaRPr lang="en-US" sz="2000"/>
        </a:p>
      </dgm:t>
    </dgm:pt>
    <dgm:pt modelId="{EF807F03-98DA-4531-9632-FFD8F848E8B5}" type="sibTrans" cxnId="{71C065D6-9385-4B0B-B26E-ABF426550237}">
      <dgm:prSet/>
      <dgm:spPr/>
      <dgm:t>
        <a:bodyPr/>
        <a:lstStyle/>
        <a:p>
          <a:endParaRPr lang="en-US" sz="2000"/>
        </a:p>
      </dgm:t>
    </dgm:pt>
    <dgm:pt modelId="{8C1302F5-283D-458B-B0C8-E221EF4C01B7}">
      <dgm:prSet custT="1"/>
      <dgm:spPr/>
      <dgm:t>
        <a:bodyPr/>
        <a:lstStyle/>
        <a:p>
          <a:r>
            <a:rPr lang="en-US" sz="2000" dirty="0"/>
            <a:t>Diverse and Resilient</a:t>
          </a:r>
        </a:p>
      </dgm:t>
    </dgm:pt>
    <dgm:pt modelId="{2E642F66-69EC-47DB-BE80-0ACD3500BE64}" type="parTrans" cxnId="{FC04CA00-36C3-46FD-B2F7-171C75F9ADF5}">
      <dgm:prSet/>
      <dgm:spPr/>
      <dgm:t>
        <a:bodyPr/>
        <a:lstStyle/>
        <a:p>
          <a:endParaRPr lang="en-US" sz="2000"/>
        </a:p>
      </dgm:t>
    </dgm:pt>
    <dgm:pt modelId="{C960E3C1-C8E0-426B-B36A-01A3B1D546CA}" type="sibTrans" cxnId="{FC04CA00-36C3-46FD-B2F7-171C75F9ADF5}">
      <dgm:prSet/>
      <dgm:spPr/>
      <dgm:t>
        <a:bodyPr/>
        <a:lstStyle/>
        <a:p>
          <a:endParaRPr lang="en-US" sz="2000"/>
        </a:p>
      </dgm:t>
    </dgm:pt>
    <dgm:pt modelId="{956A6585-16C9-481D-BC64-B319CF19C144}">
      <dgm:prSet custT="1"/>
      <dgm:spPr/>
      <dgm:t>
        <a:bodyPr/>
        <a:lstStyle/>
        <a:p>
          <a:r>
            <a:rPr lang="en-US" sz="2000"/>
            <a:t>Froedtert and the Medical College of Wisconsin</a:t>
          </a:r>
        </a:p>
      </dgm:t>
    </dgm:pt>
    <dgm:pt modelId="{4E1CC4C7-73C6-4BBD-BB35-14A4041A2329}" type="parTrans" cxnId="{31CEB613-A321-4D06-88FC-DE74DC82B0A7}">
      <dgm:prSet/>
      <dgm:spPr/>
      <dgm:t>
        <a:bodyPr/>
        <a:lstStyle/>
        <a:p>
          <a:endParaRPr lang="en-US" sz="2000"/>
        </a:p>
      </dgm:t>
    </dgm:pt>
    <dgm:pt modelId="{8D9C76A2-9654-465D-826D-63135071C465}" type="sibTrans" cxnId="{31CEB613-A321-4D06-88FC-DE74DC82B0A7}">
      <dgm:prSet/>
      <dgm:spPr/>
      <dgm:t>
        <a:bodyPr/>
        <a:lstStyle/>
        <a:p>
          <a:endParaRPr lang="en-US" sz="2000"/>
        </a:p>
      </dgm:t>
    </dgm:pt>
    <dgm:pt modelId="{B4A716CA-CD62-4E23-84D6-60BAD3CC3CB9}">
      <dgm:prSet custT="1"/>
      <dgm:spPr/>
      <dgm:t>
        <a:bodyPr/>
        <a:lstStyle/>
        <a:p>
          <a:r>
            <a:rPr lang="en-US" sz="2000"/>
            <a:t>Holton Street Clinic</a:t>
          </a:r>
        </a:p>
      </dgm:t>
    </dgm:pt>
    <dgm:pt modelId="{19D29825-E312-4D47-80EA-9DA122C8E005}" type="parTrans" cxnId="{0F31816E-CC67-4475-A62B-FF1FFABD721D}">
      <dgm:prSet/>
      <dgm:spPr/>
      <dgm:t>
        <a:bodyPr/>
        <a:lstStyle/>
        <a:p>
          <a:endParaRPr lang="en-US" sz="2000"/>
        </a:p>
      </dgm:t>
    </dgm:pt>
    <dgm:pt modelId="{5EBE08CC-87E9-4673-8735-B2A0E53CDBF2}" type="sibTrans" cxnId="{0F31816E-CC67-4475-A62B-FF1FFABD721D}">
      <dgm:prSet/>
      <dgm:spPr/>
      <dgm:t>
        <a:bodyPr/>
        <a:lstStyle/>
        <a:p>
          <a:endParaRPr lang="en-US" sz="2000"/>
        </a:p>
      </dgm:t>
    </dgm:pt>
    <dgm:pt modelId="{0987A573-9505-4E1D-8757-810F95CA446F}">
      <dgm:prSet custT="1"/>
      <dgm:spPr/>
      <dgm:t>
        <a:bodyPr/>
        <a:lstStyle/>
        <a:p>
          <a:r>
            <a:rPr lang="en-US" sz="2000"/>
            <a:t>Milwaukee Health Services, Inc.</a:t>
          </a:r>
        </a:p>
      </dgm:t>
    </dgm:pt>
    <dgm:pt modelId="{B3BEB2C3-BC43-4F77-8254-FD222A2FC4B3}" type="parTrans" cxnId="{3D458AAB-7E59-4F74-A3F0-08D5DB422A52}">
      <dgm:prSet/>
      <dgm:spPr/>
      <dgm:t>
        <a:bodyPr/>
        <a:lstStyle/>
        <a:p>
          <a:endParaRPr lang="en-US" sz="2000"/>
        </a:p>
      </dgm:t>
    </dgm:pt>
    <dgm:pt modelId="{8D23DE4A-1B44-41EF-B420-336749E65C70}" type="sibTrans" cxnId="{3D458AAB-7E59-4F74-A3F0-08D5DB422A52}">
      <dgm:prSet/>
      <dgm:spPr/>
      <dgm:t>
        <a:bodyPr/>
        <a:lstStyle/>
        <a:p>
          <a:endParaRPr lang="en-US" sz="2000"/>
        </a:p>
      </dgm:t>
    </dgm:pt>
    <dgm:pt modelId="{E255940F-7B57-41F8-A54E-E132600DA53E}">
      <dgm:prSet custT="1"/>
      <dgm:spPr/>
      <dgm:t>
        <a:bodyPr/>
        <a:lstStyle/>
        <a:p>
          <a:r>
            <a:rPr lang="en-US" sz="2000"/>
            <a:t>Sixteenth Street Community Health Center</a:t>
          </a:r>
        </a:p>
      </dgm:t>
    </dgm:pt>
    <dgm:pt modelId="{0D3CAABD-7A01-45BC-BCE2-B41F538B8976}" type="parTrans" cxnId="{CE46DF49-FE68-4CE2-B1D3-EF19C35E9F4B}">
      <dgm:prSet/>
      <dgm:spPr/>
      <dgm:t>
        <a:bodyPr/>
        <a:lstStyle/>
        <a:p>
          <a:endParaRPr lang="en-US" sz="2000"/>
        </a:p>
      </dgm:t>
    </dgm:pt>
    <dgm:pt modelId="{6B3FE118-33D8-4C4E-8FE3-DE27D1996114}" type="sibTrans" cxnId="{CE46DF49-FE68-4CE2-B1D3-EF19C35E9F4B}">
      <dgm:prSet/>
      <dgm:spPr/>
      <dgm:t>
        <a:bodyPr/>
        <a:lstStyle/>
        <a:p>
          <a:endParaRPr lang="en-US" sz="2000"/>
        </a:p>
      </dgm:t>
    </dgm:pt>
    <dgm:pt modelId="{5EE7F49D-1F14-4D8A-8BB2-C0CD6FF48C9B}">
      <dgm:prSet custT="1"/>
      <dgm:spPr/>
      <dgm:t>
        <a:bodyPr/>
        <a:lstStyle/>
        <a:p>
          <a:r>
            <a:rPr lang="en-US" sz="2000" dirty="0"/>
            <a:t>United Migrant Opportunity Services (UMOS)</a:t>
          </a:r>
        </a:p>
      </dgm:t>
    </dgm:pt>
    <dgm:pt modelId="{AB461B5E-2BF4-460D-820D-3679BA4AD320}" type="parTrans" cxnId="{5D86D4D8-94BA-403D-AE77-4721008CF536}">
      <dgm:prSet/>
      <dgm:spPr/>
      <dgm:t>
        <a:bodyPr/>
        <a:lstStyle/>
        <a:p>
          <a:endParaRPr lang="en-US" sz="2000"/>
        </a:p>
      </dgm:t>
    </dgm:pt>
    <dgm:pt modelId="{5254DF78-2102-4D0A-AA2A-4ADE23D69A12}" type="sibTrans" cxnId="{5D86D4D8-94BA-403D-AE77-4721008CF536}">
      <dgm:prSet/>
      <dgm:spPr/>
      <dgm:t>
        <a:bodyPr/>
        <a:lstStyle/>
        <a:p>
          <a:endParaRPr lang="en-US" sz="2000"/>
        </a:p>
      </dgm:t>
    </dgm:pt>
    <dgm:pt modelId="{0053EAD2-EE3D-4322-A652-7D4DDF29D967}">
      <dgm:prSet custT="1"/>
      <dgm:spPr/>
      <dgm:t>
        <a:bodyPr/>
        <a:lstStyle/>
        <a:p>
          <a:r>
            <a:rPr lang="en-US" sz="2000"/>
            <a:t>UW Health</a:t>
          </a:r>
        </a:p>
      </dgm:t>
    </dgm:pt>
    <dgm:pt modelId="{F9314E2D-68F0-42FD-90D4-A7BA68D7645C}" type="parTrans" cxnId="{E884FE3E-CDC2-4400-9FD7-CB578A4DFBA9}">
      <dgm:prSet/>
      <dgm:spPr/>
      <dgm:t>
        <a:bodyPr/>
        <a:lstStyle/>
        <a:p>
          <a:endParaRPr lang="en-US" sz="2000"/>
        </a:p>
      </dgm:t>
    </dgm:pt>
    <dgm:pt modelId="{EFC4F457-97CC-4A8B-970C-70C11AE2E281}" type="sibTrans" cxnId="{E884FE3E-CDC2-4400-9FD7-CB578A4DFBA9}">
      <dgm:prSet/>
      <dgm:spPr/>
      <dgm:t>
        <a:bodyPr/>
        <a:lstStyle/>
        <a:p>
          <a:endParaRPr lang="en-US" sz="2000"/>
        </a:p>
      </dgm:t>
    </dgm:pt>
    <dgm:pt modelId="{9E533066-54D6-4143-B2A7-AE33A3796F67}">
      <dgm:prSet custT="1"/>
      <dgm:spPr/>
      <dgm:t>
        <a:bodyPr/>
        <a:lstStyle/>
        <a:p>
          <a:r>
            <a:rPr lang="en-US" sz="2000"/>
            <a:t>Vivent Health</a:t>
          </a:r>
        </a:p>
      </dgm:t>
    </dgm:pt>
    <dgm:pt modelId="{21C8B3D7-81E5-462A-B072-31B070A9DA22}" type="parTrans" cxnId="{1918BE83-B308-4BFF-9D93-E19B14F25980}">
      <dgm:prSet/>
      <dgm:spPr/>
      <dgm:t>
        <a:bodyPr/>
        <a:lstStyle/>
        <a:p>
          <a:endParaRPr lang="en-US" sz="2000"/>
        </a:p>
      </dgm:t>
    </dgm:pt>
    <dgm:pt modelId="{4517C4F9-5263-4FCA-B607-E5CF8C61BDFC}" type="sibTrans" cxnId="{1918BE83-B308-4BFF-9D93-E19B14F25980}">
      <dgm:prSet/>
      <dgm:spPr/>
      <dgm:t>
        <a:bodyPr/>
        <a:lstStyle/>
        <a:p>
          <a:endParaRPr lang="en-US" sz="2000"/>
        </a:p>
      </dgm:t>
    </dgm:pt>
    <dgm:pt modelId="{4E92D61B-19B5-4575-A194-B8B0459C615E}" type="pres">
      <dgm:prSet presAssocID="{23F9F329-3055-478E-82E9-7A9FB401AA98}" presName="linear" presStyleCnt="0">
        <dgm:presLayoutVars>
          <dgm:animLvl val="lvl"/>
          <dgm:resizeHandles val="exact"/>
        </dgm:presLayoutVars>
      </dgm:prSet>
      <dgm:spPr/>
    </dgm:pt>
    <dgm:pt modelId="{F122C34E-AFFC-4A23-B61D-821ED0E6C086}" type="pres">
      <dgm:prSet presAssocID="{49254A50-34AC-4260-BF91-601E9A52951C}" presName="parentText" presStyleLbl="node1" presStyleIdx="0" presStyleCnt="9">
        <dgm:presLayoutVars>
          <dgm:chMax val="0"/>
          <dgm:bulletEnabled val="1"/>
        </dgm:presLayoutVars>
      </dgm:prSet>
      <dgm:spPr/>
    </dgm:pt>
    <dgm:pt modelId="{D4C58D96-E6AB-404D-A566-8CE549EE8B3E}" type="pres">
      <dgm:prSet presAssocID="{EF807F03-98DA-4531-9632-FFD8F848E8B5}" presName="spacer" presStyleCnt="0"/>
      <dgm:spPr/>
    </dgm:pt>
    <dgm:pt modelId="{5556C94C-3497-45EA-8328-534B15C8AC82}" type="pres">
      <dgm:prSet presAssocID="{8C1302F5-283D-458B-B0C8-E221EF4C01B7}" presName="parentText" presStyleLbl="node1" presStyleIdx="1" presStyleCnt="9">
        <dgm:presLayoutVars>
          <dgm:chMax val="0"/>
          <dgm:bulletEnabled val="1"/>
        </dgm:presLayoutVars>
      </dgm:prSet>
      <dgm:spPr/>
    </dgm:pt>
    <dgm:pt modelId="{44B9B656-0299-4E4A-A2FF-AF9E08D41173}" type="pres">
      <dgm:prSet presAssocID="{C960E3C1-C8E0-426B-B36A-01A3B1D546CA}" presName="spacer" presStyleCnt="0"/>
      <dgm:spPr/>
    </dgm:pt>
    <dgm:pt modelId="{F30D3F0F-AAEC-410A-AB9E-1A392D009A34}" type="pres">
      <dgm:prSet presAssocID="{956A6585-16C9-481D-BC64-B319CF19C144}" presName="parentText" presStyleLbl="node1" presStyleIdx="2" presStyleCnt="9">
        <dgm:presLayoutVars>
          <dgm:chMax val="0"/>
          <dgm:bulletEnabled val="1"/>
        </dgm:presLayoutVars>
      </dgm:prSet>
      <dgm:spPr/>
    </dgm:pt>
    <dgm:pt modelId="{330D347C-BA5C-4818-B930-65E6CA5CB9DC}" type="pres">
      <dgm:prSet presAssocID="{8D9C76A2-9654-465D-826D-63135071C465}" presName="spacer" presStyleCnt="0"/>
      <dgm:spPr/>
    </dgm:pt>
    <dgm:pt modelId="{E977A7C3-B0EB-4F08-859C-B24A2A47A756}" type="pres">
      <dgm:prSet presAssocID="{B4A716CA-CD62-4E23-84D6-60BAD3CC3CB9}" presName="parentText" presStyleLbl="node1" presStyleIdx="3" presStyleCnt="9">
        <dgm:presLayoutVars>
          <dgm:chMax val="0"/>
          <dgm:bulletEnabled val="1"/>
        </dgm:presLayoutVars>
      </dgm:prSet>
      <dgm:spPr/>
    </dgm:pt>
    <dgm:pt modelId="{3FCDC020-A392-4022-AF23-91B1EFEEDD52}" type="pres">
      <dgm:prSet presAssocID="{5EBE08CC-87E9-4673-8735-B2A0E53CDBF2}" presName="spacer" presStyleCnt="0"/>
      <dgm:spPr/>
    </dgm:pt>
    <dgm:pt modelId="{B35A1705-2BD3-4037-AC33-E514B7979110}" type="pres">
      <dgm:prSet presAssocID="{0987A573-9505-4E1D-8757-810F95CA446F}" presName="parentText" presStyleLbl="node1" presStyleIdx="4" presStyleCnt="9">
        <dgm:presLayoutVars>
          <dgm:chMax val="0"/>
          <dgm:bulletEnabled val="1"/>
        </dgm:presLayoutVars>
      </dgm:prSet>
      <dgm:spPr/>
    </dgm:pt>
    <dgm:pt modelId="{F1BE8DC6-8A19-4ABF-B8C0-D97DF353E414}" type="pres">
      <dgm:prSet presAssocID="{8D23DE4A-1B44-41EF-B420-336749E65C70}" presName="spacer" presStyleCnt="0"/>
      <dgm:spPr/>
    </dgm:pt>
    <dgm:pt modelId="{8E87CD26-1A64-4064-BBFB-8A3E8E6B0149}" type="pres">
      <dgm:prSet presAssocID="{E255940F-7B57-41F8-A54E-E132600DA53E}" presName="parentText" presStyleLbl="node1" presStyleIdx="5" presStyleCnt="9">
        <dgm:presLayoutVars>
          <dgm:chMax val="0"/>
          <dgm:bulletEnabled val="1"/>
        </dgm:presLayoutVars>
      </dgm:prSet>
      <dgm:spPr/>
    </dgm:pt>
    <dgm:pt modelId="{C9B19310-42C5-47EE-BA6F-3CE2C603F90D}" type="pres">
      <dgm:prSet presAssocID="{6B3FE118-33D8-4C4E-8FE3-DE27D1996114}" presName="spacer" presStyleCnt="0"/>
      <dgm:spPr/>
    </dgm:pt>
    <dgm:pt modelId="{C1FEC40E-73CB-4F58-A585-3F463E01F93A}" type="pres">
      <dgm:prSet presAssocID="{5EE7F49D-1F14-4D8A-8BB2-C0CD6FF48C9B}" presName="parentText" presStyleLbl="node1" presStyleIdx="6" presStyleCnt="9">
        <dgm:presLayoutVars>
          <dgm:chMax val="0"/>
          <dgm:bulletEnabled val="1"/>
        </dgm:presLayoutVars>
      </dgm:prSet>
      <dgm:spPr/>
    </dgm:pt>
    <dgm:pt modelId="{D9A17F83-7896-447B-A250-8F8EBB337DD6}" type="pres">
      <dgm:prSet presAssocID="{5254DF78-2102-4D0A-AA2A-4ADE23D69A12}" presName="spacer" presStyleCnt="0"/>
      <dgm:spPr/>
    </dgm:pt>
    <dgm:pt modelId="{5B01C293-DC93-4F76-AC07-97A020B694EC}" type="pres">
      <dgm:prSet presAssocID="{0053EAD2-EE3D-4322-A652-7D4DDF29D967}" presName="parentText" presStyleLbl="node1" presStyleIdx="7" presStyleCnt="9">
        <dgm:presLayoutVars>
          <dgm:chMax val="0"/>
          <dgm:bulletEnabled val="1"/>
        </dgm:presLayoutVars>
      </dgm:prSet>
      <dgm:spPr/>
    </dgm:pt>
    <dgm:pt modelId="{A404FF64-5B76-437E-9AB4-90E6CD36C5D2}" type="pres">
      <dgm:prSet presAssocID="{EFC4F457-97CC-4A8B-970C-70C11AE2E281}" presName="spacer" presStyleCnt="0"/>
      <dgm:spPr/>
    </dgm:pt>
    <dgm:pt modelId="{1B003ACF-B6F2-492A-A9DB-F824664A6502}" type="pres">
      <dgm:prSet presAssocID="{9E533066-54D6-4143-B2A7-AE33A3796F67}" presName="parentText" presStyleLbl="node1" presStyleIdx="8" presStyleCnt="9">
        <dgm:presLayoutVars>
          <dgm:chMax val="0"/>
          <dgm:bulletEnabled val="1"/>
        </dgm:presLayoutVars>
      </dgm:prSet>
      <dgm:spPr/>
    </dgm:pt>
  </dgm:ptLst>
  <dgm:cxnLst>
    <dgm:cxn modelId="{FC04CA00-36C3-46FD-B2F7-171C75F9ADF5}" srcId="{23F9F329-3055-478E-82E9-7A9FB401AA98}" destId="{8C1302F5-283D-458B-B0C8-E221EF4C01B7}" srcOrd="1" destOrd="0" parTransId="{2E642F66-69EC-47DB-BE80-0ACD3500BE64}" sibTransId="{C960E3C1-C8E0-426B-B36A-01A3B1D546CA}"/>
    <dgm:cxn modelId="{31CEB613-A321-4D06-88FC-DE74DC82B0A7}" srcId="{23F9F329-3055-478E-82E9-7A9FB401AA98}" destId="{956A6585-16C9-481D-BC64-B319CF19C144}" srcOrd="2" destOrd="0" parTransId="{4E1CC4C7-73C6-4BBD-BB35-14A4041A2329}" sibTransId="{8D9C76A2-9654-465D-826D-63135071C465}"/>
    <dgm:cxn modelId="{DBC1121D-6010-4EDC-BB84-684E4A95F1A7}" type="presOf" srcId="{8C1302F5-283D-458B-B0C8-E221EF4C01B7}" destId="{5556C94C-3497-45EA-8328-534B15C8AC82}" srcOrd="0" destOrd="0" presId="urn:microsoft.com/office/officeart/2005/8/layout/vList2"/>
    <dgm:cxn modelId="{5F4ACB2B-DBF2-4275-A04A-07863E95FEC7}" type="presOf" srcId="{E255940F-7B57-41F8-A54E-E132600DA53E}" destId="{8E87CD26-1A64-4064-BBFB-8A3E8E6B0149}" srcOrd="0" destOrd="0" presId="urn:microsoft.com/office/officeart/2005/8/layout/vList2"/>
    <dgm:cxn modelId="{E884FE3E-CDC2-4400-9FD7-CB578A4DFBA9}" srcId="{23F9F329-3055-478E-82E9-7A9FB401AA98}" destId="{0053EAD2-EE3D-4322-A652-7D4DDF29D967}" srcOrd="7" destOrd="0" parTransId="{F9314E2D-68F0-42FD-90D4-A7BA68D7645C}" sibTransId="{EFC4F457-97CC-4A8B-970C-70C11AE2E281}"/>
    <dgm:cxn modelId="{10FE6B69-4813-454F-83E1-83F9769D305B}" type="presOf" srcId="{49254A50-34AC-4260-BF91-601E9A52951C}" destId="{F122C34E-AFFC-4A23-B61D-821ED0E6C086}" srcOrd="0" destOrd="0" presId="urn:microsoft.com/office/officeart/2005/8/layout/vList2"/>
    <dgm:cxn modelId="{CE46DF49-FE68-4CE2-B1D3-EF19C35E9F4B}" srcId="{23F9F329-3055-478E-82E9-7A9FB401AA98}" destId="{E255940F-7B57-41F8-A54E-E132600DA53E}" srcOrd="5" destOrd="0" parTransId="{0D3CAABD-7A01-45BC-BCE2-B41F538B8976}" sibTransId="{6B3FE118-33D8-4C4E-8FE3-DE27D1996114}"/>
    <dgm:cxn modelId="{0F31816E-CC67-4475-A62B-FF1FFABD721D}" srcId="{23F9F329-3055-478E-82E9-7A9FB401AA98}" destId="{B4A716CA-CD62-4E23-84D6-60BAD3CC3CB9}" srcOrd="3" destOrd="0" parTransId="{19D29825-E312-4D47-80EA-9DA122C8E005}" sibTransId="{5EBE08CC-87E9-4673-8735-B2A0E53CDBF2}"/>
    <dgm:cxn modelId="{8978AE4F-59AF-4458-B5EA-2F2280357094}" type="presOf" srcId="{0987A573-9505-4E1D-8757-810F95CA446F}" destId="{B35A1705-2BD3-4037-AC33-E514B7979110}" srcOrd="0" destOrd="0" presId="urn:microsoft.com/office/officeart/2005/8/layout/vList2"/>
    <dgm:cxn modelId="{1918BE83-B308-4BFF-9D93-E19B14F25980}" srcId="{23F9F329-3055-478E-82E9-7A9FB401AA98}" destId="{9E533066-54D6-4143-B2A7-AE33A3796F67}" srcOrd="8" destOrd="0" parTransId="{21C8B3D7-81E5-462A-B072-31B070A9DA22}" sibTransId="{4517C4F9-5263-4FCA-B607-E5CF8C61BDFC}"/>
    <dgm:cxn modelId="{B212CB9E-402C-4054-8CC5-6B1C4373550A}" type="presOf" srcId="{956A6585-16C9-481D-BC64-B319CF19C144}" destId="{F30D3F0F-AAEC-410A-AB9E-1A392D009A34}" srcOrd="0" destOrd="0" presId="urn:microsoft.com/office/officeart/2005/8/layout/vList2"/>
    <dgm:cxn modelId="{2919C49F-455E-4436-B0BA-4827790E25E7}" type="presOf" srcId="{B4A716CA-CD62-4E23-84D6-60BAD3CC3CB9}" destId="{E977A7C3-B0EB-4F08-859C-B24A2A47A756}" srcOrd="0" destOrd="0" presId="urn:microsoft.com/office/officeart/2005/8/layout/vList2"/>
    <dgm:cxn modelId="{3D458AAB-7E59-4F74-A3F0-08D5DB422A52}" srcId="{23F9F329-3055-478E-82E9-7A9FB401AA98}" destId="{0987A573-9505-4E1D-8757-810F95CA446F}" srcOrd="4" destOrd="0" parTransId="{B3BEB2C3-BC43-4F77-8254-FD222A2FC4B3}" sibTransId="{8D23DE4A-1B44-41EF-B420-336749E65C70}"/>
    <dgm:cxn modelId="{E9DA05CC-8333-4ACE-8653-B0CE474472D7}" type="presOf" srcId="{9E533066-54D6-4143-B2A7-AE33A3796F67}" destId="{1B003ACF-B6F2-492A-A9DB-F824664A6502}" srcOrd="0" destOrd="0" presId="urn:microsoft.com/office/officeart/2005/8/layout/vList2"/>
    <dgm:cxn modelId="{71C065D6-9385-4B0B-B26E-ABF426550237}" srcId="{23F9F329-3055-478E-82E9-7A9FB401AA98}" destId="{49254A50-34AC-4260-BF91-601E9A52951C}" srcOrd="0" destOrd="0" parTransId="{DF67A8B5-C83F-48CA-93CC-C7CEB814BB0B}" sibTransId="{EF807F03-98DA-4531-9632-FFD8F848E8B5}"/>
    <dgm:cxn modelId="{5D86D4D8-94BA-403D-AE77-4721008CF536}" srcId="{23F9F329-3055-478E-82E9-7A9FB401AA98}" destId="{5EE7F49D-1F14-4D8A-8BB2-C0CD6FF48C9B}" srcOrd="6" destOrd="0" parTransId="{AB461B5E-2BF4-460D-820D-3679BA4AD320}" sibTransId="{5254DF78-2102-4D0A-AA2A-4ADE23D69A12}"/>
    <dgm:cxn modelId="{F215B5E0-BEBD-4464-B28B-46F14AAC5A04}" type="presOf" srcId="{23F9F329-3055-478E-82E9-7A9FB401AA98}" destId="{4E92D61B-19B5-4575-A194-B8B0459C615E}" srcOrd="0" destOrd="0" presId="urn:microsoft.com/office/officeart/2005/8/layout/vList2"/>
    <dgm:cxn modelId="{009D67E3-2ED5-4087-9253-DABD8878EE81}" type="presOf" srcId="{5EE7F49D-1F14-4D8A-8BB2-C0CD6FF48C9B}" destId="{C1FEC40E-73CB-4F58-A585-3F463E01F93A}" srcOrd="0" destOrd="0" presId="urn:microsoft.com/office/officeart/2005/8/layout/vList2"/>
    <dgm:cxn modelId="{BDBA92EB-524B-47F6-9AD2-4157BF1A5771}" type="presOf" srcId="{0053EAD2-EE3D-4322-A652-7D4DDF29D967}" destId="{5B01C293-DC93-4F76-AC07-97A020B694EC}" srcOrd="0" destOrd="0" presId="urn:microsoft.com/office/officeart/2005/8/layout/vList2"/>
    <dgm:cxn modelId="{C670C621-85D2-4BCE-928E-C81865CC2390}" type="presParOf" srcId="{4E92D61B-19B5-4575-A194-B8B0459C615E}" destId="{F122C34E-AFFC-4A23-B61D-821ED0E6C086}" srcOrd="0" destOrd="0" presId="urn:microsoft.com/office/officeart/2005/8/layout/vList2"/>
    <dgm:cxn modelId="{130B446C-C1A4-4D1E-BEFA-7DC3E174B53E}" type="presParOf" srcId="{4E92D61B-19B5-4575-A194-B8B0459C615E}" destId="{D4C58D96-E6AB-404D-A566-8CE549EE8B3E}" srcOrd="1" destOrd="0" presId="urn:microsoft.com/office/officeart/2005/8/layout/vList2"/>
    <dgm:cxn modelId="{F6DAD86C-FDDE-415C-A347-2486361D4E28}" type="presParOf" srcId="{4E92D61B-19B5-4575-A194-B8B0459C615E}" destId="{5556C94C-3497-45EA-8328-534B15C8AC82}" srcOrd="2" destOrd="0" presId="urn:microsoft.com/office/officeart/2005/8/layout/vList2"/>
    <dgm:cxn modelId="{B20D8492-A2E4-44E0-8E13-C08CA1C5E284}" type="presParOf" srcId="{4E92D61B-19B5-4575-A194-B8B0459C615E}" destId="{44B9B656-0299-4E4A-A2FF-AF9E08D41173}" srcOrd="3" destOrd="0" presId="urn:microsoft.com/office/officeart/2005/8/layout/vList2"/>
    <dgm:cxn modelId="{08AA4AE8-2243-4664-877A-706810DCDBEF}" type="presParOf" srcId="{4E92D61B-19B5-4575-A194-B8B0459C615E}" destId="{F30D3F0F-AAEC-410A-AB9E-1A392D009A34}" srcOrd="4" destOrd="0" presId="urn:microsoft.com/office/officeart/2005/8/layout/vList2"/>
    <dgm:cxn modelId="{21251CD6-5494-47E4-A755-DE01963756BD}" type="presParOf" srcId="{4E92D61B-19B5-4575-A194-B8B0459C615E}" destId="{330D347C-BA5C-4818-B930-65E6CA5CB9DC}" srcOrd="5" destOrd="0" presId="urn:microsoft.com/office/officeart/2005/8/layout/vList2"/>
    <dgm:cxn modelId="{87A8BF58-17BD-4AFA-83FC-D9B1FF885BEB}" type="presParOf" srcId="{4E92D61B-19B5-4575-A194-B8B0459C615E}" destId="{E977A7C3-B0EB-4F08-859C-B24A2A47A756}" srcOrd="6" destOrd="0" presId="urn:microsoft.com/office/officeart/2005/8/layout/vList2"/>
    <dgm:cxn modelId="{67ED1801-DCE8-43FD-9E64-72B820AEA862}" type="presParOf" srcId="{4E92D61B-19B5-4575-A194-B8B0459C615E}" destId="{3FCDC020-A392-4022-AF23-91B1EFEEDD52}" srcOrd="7" destOrd="0" presId="urn:microsoft.com/office/officeart/2005/8/layout/vList2"/>
    <dgm:cxn modelId="{E5D84FF3-DC54-4040-9C12-2AA8ADF58A56}" type="presParOf" srcId="{4E92D61B-19B5-4575-A194-B8B0459C615E}" destId="{B35A1705-2BD3-4037-AC33-E514B7979110}" srcOrd="8" destOrd="0" presId="urn:microsoft.com/office/officeart/2005/8/layout/vList2"/>
    <dgm:cxn modelId="{6A247911-0826-4085-8032-9CF3C046402F}" type="presParOf" srcId="{4E92D61B-19B5-4575-A194-B8B0459C615E}" destId="{F1BE8DC6-8A19-4ABF-B8C0-D97DF353E414}" srcOrd="9" destOrd="0" presId="urn:microsoft.com/office/officeart/2005/8/layout/vList2"/>
    <dgm:cxn modelId="{DB6DBBAB-CA54-4F1C-840F-4C3AE63C1543}" type="presParOf" srcId="{4E92D61B-19B5-4575-A194-B8B0459C615E}" destId="{8E87CD26-1A64-4064-BBFB-8A3E8E6B0149}" srcOrd="10" destOrd="0" presId="urn:microsoft.com/office/officeart/2005/8/layout/vList2"/>
    <dgm:cxn modelId="{13C915FB-FFFD-4438-B2A6-34BEF93D843F}" type="presParOf" srcId="{4E92D61B-19B5-4575-A194-B8B0459C615E}" destId="{C9B19310-42C5-47EE-BA6F-3CE2C603F90D}" srcOrd="11" destOrd="0" presId="urn:microsoft.com/office/officeart/2005/8/layout/vList2"/>
    <dgm:cxn modelId="{A6A6776C-52D7-4A7C-B494-3F4D3D7E9CDB}" type="presParOf" srcId="{4E92D61B-19B5-4575-A194-B8B0459C615E}" destId="{C1FEC40E-73CB-4F58-A585-3F463E01F93A}" srcOrd="12" destOrd="0" presId="urn:microsoft.com/office/officeart/2005/8/layout/vList2"/>
    <dgm:cxn modelId="{7AD0D4F9-9F99-45A5-AB1B-CB89665FECE0}" type="presParOf" srcId="{4E92D61B-19B5-4575-A194-B8B0459C615E}" destId="{D9A17F83-7896-447B-A250-8F8EBB337DD6}" srcOrd="13" destOrd="0" presId="urn:microsoft.com/office/officeart/2005/8/layout/vList2"/>
    <dgm:cxn modelId="{91F04404-2902-4EB7-9555-875D28E3415B}" type="presParOf" srcId="{4E92D61B-19B5-4575-A194-B8B0459C615E}" destId="{5B01C293-DC93-4F76-AC07-97A020B694EC}" srcOrd="14" destOrd="0" presId="urn:microsoft.com/office/officeart/2005/8/layout/vList2"/>
    <dgm:cxn modelId="{7B555216-7C28-47AC-A90E-88D4D83CD8E8}" type="presParOf" srcId="{4E92D61B-19B5-4575-A194-B8B0459C615E}" destId="{A404FF64-5B76-437E-9AB4-90E6CD36C5D2}" srcOrd="15" destOrd="0" presId="urn:microsoft.com/office/officeart/2005/8/layout/vList2"/>
    <dgm:cxn modelId="{89458BB4-AC8E-4F19-8788-EC85B881C31D}" type="presParOf" srcId="{4E92D61B-19B5-4575-A194-B8B0459C615E}" destId="{1B003ACF-B6F2-492A-A9DB-F824664A6502}"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2D7DD00-2882-4318-A7B1-549A493E4C1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CD980F2-673F-4628-8D2D-611C8C2AC6D3}">
      <dgm:prSet/>
      <dgm:spPr/>
      <dgm:t>
        <a:bodyPr/>
        <a:lstStyle/>
        <a:p>
          <a:r>
            <a:rPr lang="en-US" b="0" dirty="0"/>
            <a:t>Participants:</a:t>
          </a:r>
        </a:p>
        <a:p>
          <a:r>
            <a:rPr lang="en-US" b="0" dirty="0"/>
            <a:t>Persons who have injected drugs and were recently diagnosed with HCV (≤2 years)</a:t>
          </a:r>
        </a:p>
      </dgm:t>
    </dgm:pt>
    <dgm:pt modelId="{608FE034-DC6E-403E-8492-9FD43CB885AA}" type="parTrans" cxnId="{28BCF35F-A671-49F2-9874-5E7B7016688C}">
      <dgm:prSet/>
      <dgm:spPr/>
      <dgm:t>
        <a:bodyPr/>
        <a:lstStyle/>
        <a:p>
          <a:endParaRPr lang="en-US"/>
        </a:p>
      </dgm:t>
    </dgm:pt>
    <dgm:pt modelId="{D3E9DE97-353E-4AF9-8A3B-E57ADC7A7EFC}" type="sibTrans" cxnId="{28BCF35F-A671-49F2-9874-5E7B7016688C}">
      <dgm:prSet/>
      <dgm:spPr/>
      <dgm:t>
        <a:bodyPr/>
        <a:lstStyle/>
        <a:p>
          <a:endParaRPr lang="en-US"/>
        </a:p>
      </dgm:t>
    </dgm:pt>
    <dgm:pt modelId="{77C9297C-2259-40A7-B5DE-0D8F646882D0}">
      <dgm:prSet/>
      <dgm:spPr/>
      <dgm:t>
        <a:bodyPr/>
        <a:lstStyle/>
        <a:p>
          <a:r>
            <a:rPr lang="en-US" dirty="0"/>
            <a:t>Approach: </a:t>
          </a:r>
        </a:p>
        <a:p>
          <a:r>
            <a:rPr lang="en-US" dirty="0"/>
            <a:t>Individual interviews conducted in Brown County - Interviewees were clients of </a:t>
          </a:r>
          <a:r>
            <a:rPr lang="en-US" dirty="0" err="1"/>
            <a:t>Vivent</a:t>
          </a:r>
          <a:r>
            <a:rPr lang="en-US" dirty="0"/>
            <a:t> Health or recruited by word-of-mouth</a:t>
          </a:r>
        </a:p>
      </dgm:t>
    </dgm:pt>
    <dgm:pt modelId="{F756F0B3-7DCD-4567-9644-6EA8ACD7A44A}" type="parTrans" cxnId="{FA7CD57D-9D8C-4913-9078-BAE3D8F2780B}">
      <dgm:prSet/>
      <dgm:spPr/>
      <dgm:t>
        <a:bodyPr/>
        <a:lstStyle/>
        <a:p>
          <a:endParaRPr lang="en-US"/>
        </a:p>
      </dgm:t>
    </dgm:pt>
    <dgm:pt modelId="{76E81618-9A08-4F4C-A0AB-95CB35367BC0}" type="sibTrans" cxnId="{FA7CD57D-9D8C-4913-9078-BAE3D8F2780B}">
      <dgm:prSet/>
      <dgm:spPr/>
      <dgm:t>
        <a:bodyPr/>
        <a:lstStyle/>
        <a:p>
          <a:endParaRPr lang="en-US"/>
        </a:p>
      </dgm:t>
    </dgm:pt>
    <dgm:pt modelId="{3E8ED66F-3DC3-47E0-A1D8-69C73B7172E2}">
      <dgm:prSet/>
      <dgm:spPr/>
      <dgm:t>
        <a:bodyPr/>
        <a:lstStyle/>
        <a:p>
          <a:r>
            <a:rPr lang="en-US" dirty="0"/>
            <a:t>Sample to date: 19</a:t>
          </a:r>
        </a:p>
        <a:p>
          <a:r>
            <a:rPr lang="en-US" dirty="0"/>
            <a:t>13 people (8 men and 5 women)</a:t>
          </a:r>
        </a:p>
      </dgm:t>
    </dgm:pt>
    <dgm:pt modelId="{C9300012-E0F4-4156-B6B4-FC58AE6239F5}" type="parTrans" cxnId="{9550B7AF-89A6-4424-ABCC-DA86B8327379}">
      <dgm:prSet/>
      <dgm:spPr/>
      <dgm:t>
        <a:bodyPr/>
        <a:lstStyle/>
        <a:p>
          <a:endParaRPr lang="en-US"/>
        </a:p>
      </dgm:t>
    </dgm:pt>
    <dgm:pt modelId="{DABF906F-BA07-448D-9AB2-EAE792953E21}" type="sibTrans" cxnId="{9550B7AF-89A6-4424-ABCC-DA86B8327379}">
      <dgm:prSet/>
      <dgm:spPr/>
      <dgm:t>
        <a:bodyPr/>
        <a:lstStyle/>
        <a:p>
          <a:endParaRPr lang="en-US"/>
        </a:p>
      </dgm:t>
    </dgm:pt>
    <dgm:pt modelId="{919849DA-142C-4EFF-9887-2A947937FD05}" type="pres">
      <dgm:prSet presAssocID="{52D7DD00-2882-4318-A7B1-549A493E4C10}" presName="linear" presStyleCnt="0">
        <dgm:presLayoutVars>
          <dgm:animLvl val="lvl"/>
          <dgm:resizeHandles val="exact"/>
        </dgm:presLayoutVars>
      </dgm:prSet>
      <dgm:spPr/>
    </dgm:pt>
    <dgm:pt modelId="{02CC447E-2C98-4B90-8151-A814188ECD13}" type="pres">
      <dgm:prSet presAssocID="{ECD980F2-673F-4628-8D2D-611C8C2AC6D3}" presName="parentText" presStyleLbl="node1" presStyleIdx="0" presStyleCnt="3">
        <dgm:presLayoutVars>
          <dgm:chMax val="0"/>
          <dgm:bulletEnabled val="1"/>
        </dgm:presLayoutVars>
      </dgm:prSet>
      <dgm:spPr/>
    </dgm:pt>
    <dgm:pt modelId="{8ED5D250-99E2-4B55-9EC9-CCAD68C61A86}" type="pres">
      <dgm:prSet presAssocID="{D3E9DE97-353E-4AF9-8A3B-E57ADC7A7EFC}" presName="spacer" presStyleCnt="0"/>
      <dgm:spPr/>
    </dgm:pt>
    <dgm:pt modelId="{0EC3737F-9EE4-4E2D-80FA-83ABCC5880B5}" type="pres">
      <dgm:prSet presAssocID="{77C9297C-2259-40A7-B5DE-0D8F646882D0}" presName="parentText" presStyleLbl="node1" presStyleIdx="1" presStyleCnt="3">
        <dgm:presLayoutVars>
          <dgm:chMax val="0"/>
          <dgm:bulletEnabled val="1"/>
        </dgm:presLayoutVars>
      </dgm:prSet>
      <dgm:spPr/>
    </dgm:pt>
    <dgm:pt modelId="{A2CD203D-DF09-4263-B5BC-2C2F722561A1}" type="pres">
      <dgm:prSet presAssocID="{76E81618-9A08-4F4C-A0AB-95CB35367BC0}" presName="spacer" presStyleCnt="0"/>
      <dgm:spPr/>
    </dgm:pt>
    <dgm:pt modelId="{E96E9183-C417-4321-8693-7DF0156030BA}" type="pres">
      <dgm:prSet presAssocID="{3E8ED66F-3DC3-47E0-A1D8-69C73B7172E2}" presName="parentText" presStyleLbl="node1" presStyleIdx="2" presStyleCnt="3">
        <dgm:presLayoutVars>
          <dgm:chMax val="0"/>
          <dgm:bulletEnabled val="1"/>
        </dgm:presLayoutVars>
      </dgm:prSet>
      <dgm:spPr/>
    </dgm:pt>
  </dgm:ptLst>
  <dgm:cxnLst>
    <dgm:cxn modelId="{81022317-6E95-4D7A-AD18-9D5BF477BA32}" type="presOf" srcId="{52D7DD00-2882-4318-A7B1-549A493E4C10}" destId="{919849DA-142C-4EFF-9887-2A947937FD05}" srcOrd="0" destOrd="0" presId="urn:microsoft.com/office/officeart/2005/8/layout/vList2"/>
    <dgm:cxn modelId="{982D8227-07FB-417F-B3D8-AF84CFB5733F}" type="presOf" srcId="{77C9297C-2259-40A7-B5DE-0D8F646882D0}" destId="{0EC3737F-9EE4-4E2D-80FA-83ABCC5880B5}" srcOrd="0" destOrd="0" presId="urn:microsoft.com/office/officeart/2005/8/layout/vList2"/>
    <dgm:cxn modelId="{7FB0C032-3AE1-47C3-A5C2-028E94E3AF09}" type="presOf" srcId="{ECD980F2-673F-4628-8D2D-611C8C2AC6D3}" destId="{02CC447E-2C98-4B90-8151-A814188ECD13}" srcOrd="0" destOrd="0" presId="urn:microsoft.com/office/officeart/2005/8/layout/vList2"/>
    <dgm:cxn modelId="{28BCF35F-A671-49F2-9874-5E7B7016688C}" srcId="{52D7DD00-2882-4318-A7B1-549A493E4C10}" destId="{ECD980F2-673F-4628-8D2D-611C8C2AC6D3}" srcOrd="0" destOrd="0" parTransId="{608FE034-DC6E-403E-8492-9FD43CB885AA}" sibTransId="{D3E9DE97-353E-4AF9-8A3B-E57ADC7A7EFC}"/>
    <dgm:cxn modelId="{FA7CD57D-9D8C-4913-9078-BAE3D8F2780B}" srcId="{52D7DD00-2882-4318-A7B1-549A493E4C10}" destId="{77C9297C-2259-40A7-B5DE-0D8F646882D0}" srcOrd="1" destOrd="0" parTransId="{F756F0B3-7DCD-4567-9644-6EA8ACD7A44A}" sibTransId="{76E81618-9A08-4F4C-A0AB-95CB35367BC0}"/>
    <dgm:cxn modelId="{9550B7AF-89A6-4424-ABCC-DA86B8327379}" srcId="{52D7DD00-2882-4318-A7B1-549A493E4C10}" destId="{3E8ED66F-3DC3-47E0-A1D8-69C73B7172E2}" srcOrd="2" destOrd="0" parTransId="{C9300012-E0F4-4156-B6B4-FC58AE6239F5}" sibTransId="{DABF906F-BA07-448D-9AB2-EAE792953E21}"/>
    <dgm:cxn modelId="{983595E6-15D9-4F49-B613-E80F050DEB7B}" type="presOf" srcId="{3E8ED66F-3DC3-47E0-A1D8-69C73B7172E2}" destId="{E96E9183-C417-4321-8693-7DF0156030BA}" srcOrd="0" destOrd="0" presId="urn:microsoft.com/office/officeart/2005/8/layout/vList2"/>
    <dgm:cxn modelId="{21F7BEE8-4DA2-4619-8075-E9C762EB0C89}" type="presParOf" srcId="{919849DA-142C-4EFF-9887-2A947937FD05}" destId="{02CC447E-2C98-4B90-8151-A814188ECD13}" srcOrd="0" destOrd="0" presId="urn:microsoft.com/office/officeart/2005/8/layout/vList2"/>
    <dgm:cxn modelId="{F7648D6F-07EC-49ED-943C-0B48038FE5A5}" type="presParOf" srcId="{919849DA-142C-4EFF-9887-2A947937FD05}" destId="{8ED5D250-99E2-4B55-9EC9-CCAD68C61A86}" srcOrd="1" destOrd="0" presId="urn:microsoft.com/office/officeart/2005/8/layout/vList2"/>
    <dgm:cxn modelId="{863556ED-849E-4E44-BC29-D3AEEC318BC8}" type="presParOf" srcId="{919849DA-142C-4EFF-9887-2A947937FD05}" destId="{0EC3737F-9EE4-4E2D-80FA-83ABCC5880B5}" srcOrd="2" destOrd="0" presId="urn:microsoft.com/office/officeart/2005/8/layout/vList2"/>
    <dgm:cxn modelId="{226AACC7-3B3E-4D94-B3CA-80DE040A33B2}" type="presParOf" srcId="{919849DA-142C-4EFF-9887-2A947937FD05}" destId="{A2CD203D-DF09-4263-B5BC-2C2F722561A1}" srcOrd="3" destOrd="0" presId="urn:microsoft.com/office/officeart/2005/8/layout/vList2"/>
    <dgm:cxn modelId="{29F0ED7E-9D10-42F7-AAD3-95757FDE8590}" type="presParOf" srcId="{919849DA-142C-4EFF-9887-2A947937FD05}" destId="{E96E9183-C417-4321-8693-7DF0156030B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2D7DD00-2882-4318-A7B1-549A493E4C1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7C9297C-2259-40A7-B5DE-0D8F646882D0}">
      <dgm:prSet/>
      <dgm:spPr/>
      <dgm:t>
        <a:bodyPr/>
        <a:lstStyle/>
        <a:p>
          <a:r>
            <a:rPr lang="en-US" dirty="0"/>
            <a:t>Very limited understanding of cluster analysis and response</a:t>
          </a:r>
        </a:p>
      </dgm:t>
    </dgm:pt>
    <dgm:pt modelId="{F756F0B3-7DCD-4567-9644-6EA8ACD7A44A}" type="parTrans" cxnId="{FA7CD57D-9D8C-4913-9078-BAE3D8F2780B}">
      <dgm:prSet/>
      <dgm:spPr/>
      <dgm:t>
        <a:bodyPr/>
        <a:lstStyle/>
        <a:p>
          <a:endParaRPr lang="en-US"/>
        </a:p>
      </dgm:t>
    </dgm:pt>
    <dgm:pt modelId="{76E81618-9A08-4F4C-A0AB-95CB35367BC0}" type="sibTrans" cxnId="{FA7CD57D-9D8C-4913-9078-BAE3D8F2780B}">
      <dgm:prSet/>
      <dgm:spPr/>
      <dgm:t>
        <a:bodyPr/>
        <a:lstStyle/>
        <a:p>
          <a:endParaRPr lang="en-US"/>
        </a:p>
      </dgm:t>
    </dgm:pt>
    <dgm:pt modelId="{3E8ED66F-3DC3-47E0-A1D8-69C73B7172E2}">
      <dgm:prSet/>
      <dgm:spPr/>
      <dgm:t>
        <a:bodyPr/>
        <a:lstStyle/>
        <a:p>
          <a:r>
            <a:rPr lang="en-US" dirty="0"/>
            <a:t>Attitudes were generally neutral-to-positive –altruistic perspective</a:t>
          </a:r>
        </a:p>
      </dgm:t>
    </dgm:pt>
    <dgm:pt modelId="{C9300012-E0F4-4156-B6B4-FC58AE6239F5}" type="parTrans" cxnId="{9550B7AF-89A6-4424-ABCC-DA86B8327379}">
      <dgm:prSet/>
      <dgm:spPr/>
      <dgm:t>
        <a:bodyPr/>
        <a:lstStyle/>
        <a:p>
          <a:endParaRPr lang="en-US"/>
        </a:p>
      </dgm:t>
    </dgm:pt>
    <dgm:pt modelId="{DABF906F-BA07-448D-9AB2-EAE792953E21}" type="sibTrans" cxnId="{9550B7AF-89A6-4424-ABCC-DA86B8327379}">
      <dgm:prSet/>
      <dgm:spPr/>
      <dgm:t>
        <a:bodyPr/>
        <a:lstStyle/>
        <a:p>
          <a:endParaRPr lang="en-US"/>
        </a:p>
      </dgm:t>
    </dgm:pt>
    <dgm:pt modelId="{40B2538D-C2A1-48F4-9157-08D43FAD7A1C}">
      <dgm:prSet/>
      <dgm:spPr/>
      <dgm:t>
        <a:bodyPr/>
        <a:lstStyle/>
        <a:p>
          <a:r>
            <a:rPr lang="en-US"/>
            <a:t>Many concerns were focused on contact tracing</a:t>
          </a:r>
        </a:p>
      </dgm:t>
    </dgm:pt>
    <dgm:pt modelId="{B4B7A873-BDD5-4281-88B2-2B4A94770634}" type="parTrans" cxnId="{FFF1E57A-D23C-46FF-B681-AA31A2B1815E}">
      <dgm:prSet/>
      <dgm:spPr/>
      <dgm:t>
        <a:bodyPr/>
        <a:lstStyle/>
        <a:p>
          <a:endParaRPr lang="en-US"/>
        </a:p>
      </dgm:t>
    </dgm:pt>
    <dgm:pt modelId="{94271270-D88D-49C0-A81E-44C406F7B39C}" type="sibTrans" cxnId="{FFF1E57A-D23C-46FF-B681-AA31A2B1815E}">
      <dgm:prSet/>
      <dgm:spPr/>
      <dgm:t>
        <a:bodyPr/>
        <a:lstStyle/>
        <a:p>
          <a:endParaRPr lang="en-US"/>
        </a:p>
      </dgm:t>
    </dgm:pt>
    <dgm:pt modelId="{4795C4DE-6BA4-47B6-B776-507730B05A9D}">
      <dgm:prSet/>
      <dgm:spPr/>
      <dgm:t>
        <a:bodyPr/>
        <a:lstStyle/>
        <a:p>
          <a:r>
            <a:rPr lang="en-US" dirty="0"/>
            <a:t>Some concerns about disclosure to particular groups of persons</a:t>
          </a:r>
        </a:p>
      </dgm:t>
    </dgm:pt>
    <dgm:pt modelId="{AFA641C9-0242-40D5-BECD-02282AC549D5}" type="parTrans" cxnId="{02A02444-B924-4E00-9BDF-8D3F91720E4A}">
      <dgm:prSet/>
      <dgm:spPr/>
      <dgm:t>
        <a:bodyPr/>
        <a:lstStyle/>
        <a:p>
          <a:endParaRPr lang="en-US"/>
        </a:p>
      </dgm:t>
    </dgm:pt>
    <dgm:pt modelId="{EB23C5C1-7B40-4903-8208-0A01461E4F3E}" type="sibTrans" cxnId="{02A02444-B924-4E00-9BDF-8D3F91720E4A}">
      <dgm:prSet/>
      <dgm:spPr/>
      <dgm:t>
        <a:bodyPr/>
        <a:lstStyle/>
        <a:p>
          <a:endParaRPr lang="en-US"/>
        </a:p>
      </dgm:t>
    </dgm:pt>
    <dgm:pt modelId="{A7F77D65-6B78-43EA-91B4-5A961FFAC1D0}">
      <dgm:prSet/>
      <dgm:spPr/>
      <dgm:t>
        <a:bodyPr/>
        <a:lstStyle/>
        <a:p>
          <a:r>
            <a:rPr lang="en-US" dirty="0"/>
            <a:t>Direct consent was preferable to routine molecular analysis</a:t>
          </a:r>
        </a:p>
      </dgm:t>
    </dgm:pt>
    <dgm:pt modelId="{CF5B226E-4D86-4593-BB04-03F3C90D2723}" type="parTrans" cxnId="{59A71332-C4D2-4E79-A5D2-7D6C979CACE2}">
      <dgm:prSet/>
      <dgm:spPr/>
      <dgm:t>
        <a:bodyPr/>
        <a:lstStyle/>
        <a:p>
          <a:endParaRPr lang="en-US"/>
        </a:p>
      </dgm:t>
    </dgm:pt>
    <dgm:pt modelId="{EF9EC1B0-22AC-4A85-BB24-D77F3A7EE8B1}" type="sibTrans" cxnId="{59A71332-C4D2-4E79-A5D2-7D6C979CACE2}">
      <dgm:prSet/>
      <dgm:spPr/>
      <dgm:t>
        <a:bodyPr/>
        <a:lstStyle/>
        <a:p>
          <a:endParaRPr lang="en-US"/>
        </a:p>
      </dgm:t>
    </dgm:pt>
    <dgm:pt modelId="{DD31DA7E-BC32-40A7-A938-52B6D511F53F}">
      <dgm:prSet/>
      <dgm:spPr/>
      <dgm:t>
        <a:bodyPr/>
        <a:lstStyle/>
        <a:p>
          <a:r>
            <a:rPr lang="en-US" dirty="0"/>
            <a:t>Notable altruistic perspective</a:t>
          </a:r>
        </a:p>
      </dgm:t>
    </dgm:pt>
    <dgm:pt modelId="{8CA619AB-4CDA-4B63-8AC3-AD69ACC83236}" type="parTrans" cxnId="{CECB2A51-6788-4E4F-8A2C-69DC09F29640}">
      <dgm:prSet/>
      <dgm:spPr/>
      <dgm:t>
        <a:bodyPr/>
        <a:lstStyle/>
        <a:p>
          <a:endParaRPr lang="en-US"/>
        </a:p>
      </dgm:t>
    </dgm:pt>
    <dgm:pt modelId="{B71C86A4-679A-412D-9DA7-06C8DED2B71F}" type="sibTrans" cxnId="{CECB2A51-6788-4E4F-8A2C-69DC09F29640}">
      <dgm:prSet/>
      <dgm:spPr/>
      <dgm:t>
        <a:bodyPr/>
        <a:lstStyle/>
        <a:p>
          <a:endParaRPr lang="en-US"/>
        </a:p>
      </dgm:t>
    </dgm:pt>
    <dgm:pt modelId="{919849DA-142C-4EFF-9887-2A947937FD05}" type="pres">
      <dgm:prSet presAssocID="{52D7DD00-2882-4318-A7B1-549A493E4C10}" presName="linear" presStyleCnt="0">
        <dgm:presLayoutVars>
          <dgm:animLvl val="lvl"/>
          <dgm:resizeHandles val="exact"/>
        </dgm:presLayoutVars>
      </dgm:prSet>
      <dgm:spPr/>
    </dgm:pt>
    <dgm:pt modelId="{0EC3737F-9EE4-4E2D-80FA-83ABCC5880B5}" type="pres">
      <dgm:prSet presAssocID="{77C9297C-2259-40A7-B5DE-0D8F646882D0}" presName="parentText" presStyleLbl="node1" presStyleIdx="0" presStyleCnt="6">
        <dgm:presLayoutVars>
          <dgm:chMax val="0"/>
          <dgm:bulletEnabled val="1"/>
        </dgm:presLayoutVars>
      </dgm:prSet>
      <dgm:spPr/>
    </dgm:pt>
    <dgm:pt modelId="{A2CD203D-DF09-4263-B5BC-2C2F722561A1}" type="pres">
      <dgm:prSet presAssocID="{76E81618-9A08-4F4C-A0AB-95CB35367BC0}" presName="spacer" presStyleCnt="0"/>
      <dgm:spPr/>
    </dgm:pt>
    <dgm:pt modelId="{E96E9183-C417-4321-8693-7DF0156030BA}" type="pres">
      <dgm:prSet presAssocID="{3E8ED66F-3DC3-47E0-A1D8-69C73B7172E2}" presName="parentText" presStyleLbl="node1" presStyleIdx="1" presStyleCnt="6">
        <dgm:presLayoutVars>
          <dgm:chMax val="0"/>
          <dgm:bulletEnabled val="1"/>
        </dgm:presLayoutVars>
      </dgm:prSet>
      <dgm:spPr/>
    </dgm:pt>
    <dgm:pt modelId="{F072FB92-AB12-4E1D-A955-D1025AF10DC4}" type="pres">
      <dgm:prSet presAssocID="{DABF906F-BA07-448D-9AB2-EAE792953E21}" presName="spacer" presStyleCnt="0"/>
      <dgm:spPr/>
    </dgm:pt>
    <dgm:pt modelId="{1702295A-8F12-4942-9807-5C1522FD4420}" type="pres">
      <dgm:prSet presAssocID="{40B2538D-C2A1-48F4-9157-08D43FAD7A1C}" presName="parentText" presStyleLbl="node1" presStyleIdx="2" presStyleCnt="6">
        <dgm:presLayoutVars>
          <dgm:chMax val="0"/>
          <dgm:bulletEnabled val="1"/>
        </dgm:presLayoutVars>
      </dgm:prSet>
      <dgm:spPr/>
    </dgm:pt>
    <dgm:pt modelId="{2FF35375-B766-4D6C-A2DB-C28DC3F13BE0}" type="pres">
      <dgm:prSet presAssocID="{94271270-D88D-49C0-A81E-44C406F7B39C}" presName="spacer" presStyleCnt="0"/>
      <dgm:spPr/>
    </dgm:pt>
    <dgm:pt modelId="{3718FDCE-5408-4E81-85D5-54901597ED7C}" type="pres">
      <dgm:prSet presAssocID="{4795C4DE-6BA4-47B6-B776-507730B05A9D}" presName="parentText" presStyleLbl="node1" presStyleIdx="3" presStyleCnt="6">
        <dgm:presLayoutVars>
          <dgm:chMax val="0"/>
          <dgm:bulletEnabled val="1"/>
        </dgm:presLayoutVars>
      </dgm:prSet>
      <dgm:spPr/>
    </dgm:pt>
    <dgm:pt modelId="{BF805F62-91F4-4F78-8777-F165949D13C8}" type="pres">
      <dgm:prSet presAssocID="{EB23C5C1-7B40-4903-8208-0A01461E4F3E}" presName="spacer" presStyleCnt="0"/>
      <dgm:spPr/>
    </dgm:pt>
    <dgm:pt modelId="{AE97FFDD-6E9E-472D-849A-D946D17501F4}" type="pres">
      <dgm:prSet presAssocID="{A7F77D65-6B78-43EA-91B4-5A961FFAC1D0}" presName="parentText" presStyleLbl="node1" presStyleIdx="4" presStyleCnt="6">
        <dgm:presLayoutVars>
          <dgm:chMax val="0"/>
          <dgm:bulletEnabled val="1"/>
        </dgm:presLayoutVars>
      </dgm:prSet>
      <dgm:spPr/>
    </dgm:pt>
    <dgm:pt modelId="{A9CC04B1-387E-426B-802F-54FACC6C85AC}" type="pres">
      <dgm:prSet presAssocID="{EF9EC1B0-22AC-4A85-BB24-D77F3A7EE8B1}" presName="spacer" presStyleCnt="0"/>
      <dgm:spPr/>
    </dgm:pt>
    <dgm:pt modelId="{9F0ED855-649C-4DF4-A4E0-4D311C1081D6}" type="pres">
      <dgm:prSet presAssocID="{DD31DA7E-BC32-40A7-A938-52B6D511F53F}" presName="parentText" presStyleLbl="node1" presStyleIdx="5" presStyleCnt="6">
        <dgm:presLayoutVars>
          <dgm:chMax val="0"/>
          <dgm:bulletEnabled val="1"/>
        </dgm:presLayoutVars>
      </dgm:prSet>
      <dgm:spPr/>
    </dgm:pt>
  </dgm:ptLst>
  <dgm:cxnLst>
    <dgm:cxn modelId="{2720A104-F99B-43A5-8FD2-752D931308A3}" type="presOf" srcId="{77C9297C-2259-40A7-B5DE-0D8F646882D0}" destId="{0EC3737F-9EE4-4E2D-80FA-83ABCC5880B5}" srcOrd="0" destOrd="0" presId="urn:microsoft.com/office/officeart/2005/8/layout/vList2"/>
    <dgm:cxn modelId="{F60E5607-2938-4D79-818F-8A6F6C79AD2D}" type="presOf" srcId="{40B2538D-C2A1-48F4-9157-08D43FAD7A1C}" destId="{1702295A-8F12-4942-9807-5C1522FD4420}" srcOrd="0" destOrd="0" presId="urn:microsoft.com/office/officeart/2005/8/layout/vList2"/>
    <dgm:cxn modelId="{E0B37D12-210B-4865-8A15-A6FFAF6920D2}" type="presOf" srcId="{DD31DA7E-BC32-40A7-A938-52B6D511F53F}" destId="{9F0ED855-649C-4DF4-A4E0-4D311C1081D6}" srcOrd="0" destOrd="0" presId="urn:microsoft.com/office/officeart/2005/8/layout/vList2"/>
    <dgm:cxn modelId="{AA31312C-E8FE-4B18-92C2-9994F71F9B73}" type="presOf" srcId="{4795C4DE-6BA4-47B6-B776-507730B05A9D}" destId="{3718FDCE-5408-4E81-85D5-54901597ED7C}" srcOrd="0" destOrd="0" presId="urn:microsoft.com/office/officeart/2005/8/layout/vList2"/>
    <dgm:cxn modelId="{59A71332-C4D2-4E79-A5D2-7D6C979CACE2}" srcId="{52D7DD00-2882-4318-A7B1-549A493E4C10}" destId="{A7F77D65-6B78-43EA-91B4-5A961FFAC1D0}" srcOrd="4" destOrd="0" parTransId="{CF5B226E-4D86-4593-BB04-03F3C90D2723}" sibTransId="{EF9EC1B0-22AC-4A85-BB24-D77F3A7EE8B1}"/>
    <dgm:cxn modelId="{02A02444-B924-4E00-9BDF-8D3F91720E4A}" srcId="{52D7DD00-2882-4318-A7B1-549A493E4C10}" destId="{4795C4DE-6BA4-47B6-B776-507730B05A9D}" srcOrd="3" destOrd="0" parTransId="{AFA641C9-0242-40D5-BECD-02282AC549D5}" sibTransId="{EB23C5C1-7B40-4903-8208-0A01461E4F3E}"/>
    <dgm:cxn modelId="{CECB2A51-6788-4E4F-8A2C-69DC09F29640}" srcId="{52D7DD00-2882-4318-A7B1-549A493E4C10}" destId="{DD31DA7E-BC32-40A7-A938-52B6D511F53F}" srcOrd="5" destOrd="0" parTransId="{8CA619AB-4CDA-4B63-8AC3-AD69ACC83236}" sibTransId="{B71C86A4-679A-412D-9DA7-06C8DED2B71F}"/>
    <dgm:cxn modelId="{FFF1E57A-D23C-46FF-B681-AA31A2B1815E}" srcId="{52D7DD00-2882-4318-A7B1-549A493E4C10}" destId="{40B2538D-C2A1-48F4-9157-08D43FAD7A1C}" srcOrd="2" destOrd="0" parTransId="{B4B7A873-BDD5-4281-88B2-2B4A94770634}" sibTransId="{94271270-D88D-49C0-A81E-44C406F7B39C}"/>
    <dgm:cxn modelId="{FA7CD57D-9D8C-4913-9078-BAE3D8F2780B}" srcId="{52D7DD00-2882-4318-A7B1-549A493E4C10}" destId="{77C9297C-2259-40A7-B5DE-0D8F646882D0}" srcOrd="0" destOrd="0" parTransId="{F756F0B3-7DCD-4567-9644-6EA8ACD7A44A}" sibTransId="{76E81618-9A08-4F4C-A0AB-95CB35367BC0}"/>
    <dgm:cxn modelId="{9550B7AF-89A6-4424-ABCC-DA86B8327379}" srcId="{52D7DD00-2882-4318-A7B1-549A493E4C10}" destId="{3E8ED66F-3DC3-47E0-A1D8-69C73B7172E2}" srcOrd="1" destOrd="0" parTransId="{C9300012-E0F4-4156-B6B4-FC58AE6239F5}" sibTransId="{DABF906F-BA07-448D-9AB2-EAE792953E21}"/>
    <dgm:cxn modelId="{2DE7F0B1-ED3D-4C68-A407-3CF41834A577}" type="presOf" srcId="{52D7DD00-2882-4318-A7B1-549A493E4C10}" destId="{919849DA-142C-4EFF-9887-2A947937FD05}" srcOrd="0" destOrd="0" presId="urn:microsoft.com/office/officeart/2005/8/layout/vList2"/>
    <dgm:cxn modelId="{B204D9BB-BB0E-4C19-9746-9AF36C3F966B}" type="presOf" srcId="{A7F77D65-6B78-43EA-91B4-5A961FFAC1D0}" destId="{AE97FFDD-6E9E-472D-849A-D946D17501F4}" srcOrd="0" destOrd="0" presId="urn:microsoft.com/office/officeart/2005/8/layout/vList2"/>
    <dgm:cxn modelId="{727143D5-111C-42FB-A25E-153B63DD54DB}" type="presOf" srcId="{3E8ED66F-3DC3-47E0-A1D8-69C73B7172E2}" destId="{E96E9183-C417-4321-8693-7DF0156030BA}" srcOrd="0" destOrd="0" presId="urn:microsoft.com/office/officeart/2005/8/layout/vList2"/>
    <dgm:cxn modelId="{2D67629E-38D2-4A88-9341-6B0FD842D766}" type="presParOf" srcId="{919849DA-142C-4EFF-9887-2A947937FD05}" destId="{0EC3737F-9EE4-4E2D-80FA-83ABCC5880B5}" srcOrd="0" destOrd="0" presId="urn:microsoft.com/office/officeart/2005/8/layout/vList2"/>
    <dgm:cxn modelId="{994170E0-1FDA-48A9-BD40-C30EE19F3919}" type="presParOf" srcId="{919849DA-142C-4EFF-9887-2A947937FD05}" destId="{A2CD203D-DF09-4263-B5BC-2C2F722561A1}" srcOrd="1" destOrd="0" presId="urn:microsoft.com/office/officeart/2005/8/layout/vList2"/>
    <dgm:cxn modelId="{31426A78-34B1-4C3A-859D-CF12407A0421}" type="presParOf" srcId="{919849DA-142C-4EFF-9887-2A947937FD05}" destId="{E96E9183-C417-4321-8693-7DF0156030BA}" srcOrd="2" destOrd="0" presId="urn:microsoft.com/office/officeart/2005/8/layout/vList2"/>
    <dgm:cxn modelId="{5C746869-EC4B-4F5B-8A0B-2E1482AF90FC}" type="presParOf" srcId="{919849DA-142C-4EFF-9887-2A947937FD05}" destId="{F072FB92-AB12-4E1D-A955-D1025AF10DC4}" srcOrd="3" destOrd="0" presId="urn:microsoft.com/office/officeart/2005/8/layout/vList2"/>
    <dgm:cxn modelId="{21B8197C-7E31-4DCA-BD29-C399511E6FD8}" type="presParOf" srcId="{919849DA-142C-4EFF-9887-2A947937FD05}" destId="{1702295A-8F12-4942-9807-5C1522FD4420}" srcOrd="4" destOrd="0" presId="urn:microsoft.com/office/officeart/2005/8/layout/vList2"/>
    <dgm:cxn modelId="{D3876FB7-D409-4ABD-A3B6-AA4F682D6C68}" type="presParOf" srcId="{919849DA-142C-4EFF-9887-2A947937FD05}" destId="{2FF35375-B766-4D6C-A2DB-C28DC3F13BE0}" srcOrd="5" destOrd="0" presId="urn:microsoft.com/office/officeart/2005/8/layout/vList2"/>
    <dgm:cxn modelId="{528DC276-90AA-4B86-807A-6C520E1B074F}" type="presParOf" srcId="{919849DA-142C-4EFF-9887-2A947937FD05}" destId="{3718FDCE-5408-4E81-85D5-54901597ED7C}" srcOrd="6" destOrd="0" presId="urn:microsoft.com/office/officeart/2005/8/layout/vList2"/>
    <dgm:cxn modelId="{8668F5D7-A8B1-44E5-87B4-332D9554A08F}" type="presParOf" srcId="{919849DA-142C-4EFF-9887-2A947937FD05}" destId="{BF805F62-91F4-4F78-8777-F165949D13C8}" srcOrd="7" destOrd="0" presId="urn:microsoft.com/office/officeart/2005/8/layout/vList2"/>
    <dgm:cxn modelId="{9D64FFDC-E6B9-44ED-81E0-30EB6BB201BD}" type="presParOf" srcId="{919849DA-142C-4EFF-9887-2A947937FD05}" destId="{AE97FFDD-6E9E-472D-849A-D946D17501F4}" srcOrd="8" destOrd="0" presId="urn:microsoft.com/office/officeart/2005/8/layout/vList2"/>
    <dgm:cxn modelId="{80C5403F-7E54-4952-BE1D-B7833C68008C}" type="presParOf" srcId="{919849DA-142C-4EFF-9887-2A947937FD05}" destId="{A9CC04B1-387E-426B-802F-54FACC6C85AC}" srcOrd="9" destOrd="0" presId="urn:microsoft.com/office/officeart/2005/8/layout/vList2"/>
    <dgm:cxn modelId="{0BE232EB-A11B-4600-8084-E1C3F32130DF}" type="presParOf" srcId="{919849DA-142C-4EFF-9887-2A947937FD05}" destId="{9F0ED855-649C-4DF4-A4E0-4D311C1081D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F2091F-F5AB-483A-9391-884A9DA9C15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EDDE58F-DB7D-4E25-B800-167BE44F74C3}">
      <dgm:prSet/>
      <dgm:spPr/>
      <dgm:t>
        <a:bodyPr/>
        <a:lstStyle/>
        <a:p>
          <a:r>
            <a:rPr lang="en-US" dirty="0"/>
            <a:t>A geographic location with an abnormal increase in diagnoses of HIV within a specific timeframe</a:t>
          </a:r>
        </a:p>
      </dgm:t>
    </dgm:pt>
    <dgm:pt modelId="{C955FD92-822A-4B72-B460-065408C5D397}" type="parTrans" cxnId="{41C89F46-64AC-4AE0-A09A-D50655F3791F}">
      <dgm:prSet/>
      <dgm:spPr/>
      <dgm:t>
        <a:bodyPr/>
        <a:lstStyle/>
        <a:p>
          <a:endParaRPr lang="en-US"/>
        </a:p>
      </dgm:t>
    </dgm:pt>
    <dgm:pt modelId="{DE1CAF83-E308-49CF-866F-E79DBB79E446}" type="sibTrans" cxnId="{41C89F46-64AC-4AE0-A09A-D50655F3791F}">
      <dgm:prSet/>
      <dgm:spPr/>
      <dgm:t>
        <a:bodyPr/>
        <a:lstStyle/>
        <a:p>
          <a:endParaRPr lang="en-US"/>
        </a:p>
      </dgm:t>
    </dgm:pt>
    <dgm:pt modelId="{654CEE29-33C0-439A-8DA3-B61AC2AC0235}">
      <dgm:prSet/>
      <dgm:spPr/>
      <dgm:t>
        <a:bodyPr/>
        <a:lstStyle/>
        <a:p>
          <a:r>
            <a:rPr lang="en-US" dirty="0"/>
            <a:t>Utilizes more current HIV diagnosis information compared to molecular</a:t>
          </a:r>
        </a:p>
      </dgm:t>
    </dgm:pt>
    <dgm:pt modelId="{B6793EE7-11AA-4654-8B35-93ABE5290E53}" type="parTrans" cxnId="{344D08A8-CA07-497C-A9CD-A863C5758AA5}">
      <dgm:prSet/>
      <dgm:spPr/>
      <dgm:t>
        <a:bodyPr/>
        <a:lstStyle/>
        <a:p>
          <a:endParaRPr lang="en-US"/>
        </a:p>
      </dgm:t>
    </dgm:pt>
    <dgm:pt modelId="{636F113C-A891-4517-B772-7F1AD467206D}" type="sibTrans" cxnId="{344D08A8-CA07-497C-A9CD-A863C5758AA5}">
      <dgm:prSet/>
      <dgm:spPr/>
      <dgm:t>
        <a:bodyPr/>
        <a:lstStyle/>
        <a:p>
          <a:endParaRPr lang="en-US"/>
        </a:p>
      </dgm:t>
    </dgm:pt>
    <dgm:pt modelId="{D3368D3D-1B61-46EB-8D1A-19E013F4F07B}">
      <dgm:prSet/>
      <dgm:spPr/>
      <dgm:t>
        <a:bodyPr/>
        <a:lstStyle/>
        <a:p>
          <a:r>
            <a:rPr lang="en-US"/>
            <a:t>May be more easily detected, especially in areas of low morbidity</a:t>
          </a:r>
        </a:p>
      </dgm:t>
    </dgm:pt>
    <dgm:pt modelId="{6C1CDBBF-8CB0-4DE6-897A-9FBDB5739976}" type="parTrans" cxnId="{2E3B233F-38C0-4461-B815-7A6C1DA66611}">
      <dgm:prSet/>
      <dgm:spPr/>
      <dgm:t>
        <a:bodyPr/>
        <a:lstStyle/>
        <a:p>
          <a:endParaRPr lang="en-US"/>
        </a:p>
      </dgm:t>
    </dgm:pt>
    <dgm:pt modelId="{C56B8008-3097-4F15-9F02-0916737A4EE6}" type="sibTrans" cxnId="{2E3B233F-38C0-4461-B815-7A6C1DA66611}">
      <dgm:prSet/>
      <dgm:spPr/>
      <dgm:t>
        <a:bodyPr/>
        <a:lstStyle/>
        <a:p>
          <a:endParaRPr lang="en-US"/>
        </a:p>
      </dgm:t>
    </dgm:pt>
    <dgm:pt modelId="{D4D6DC0B-ED92-438A-89B7-DA95AA2B2D70}">
      <dgm:prSet/>
      <dgm:spPr/>
      <dgm:t>
        <a:bodyPr/>
        <a:lstStyle/>
        <a:p>
          <a:r>
            <a:rPr lang="en-US"/>
            <a:t>Not all increase in diagnoses reflect increases in recent transmission</a:t>
          </a:r>
        </a:p>
      </dgm:t>
    </dgm:pt>
    <dgm:pt modelId="{4A638BB6-724D-4C7A-A08A-8131D43331F8}" type="parTrans" cxnId="{1D1B66B3-38E1-449F-AB82-2063D66F7863}">
      <dgm:prSet/>
      <dgm:spPr/>
      <dgm:t>
        <a:bodyPr/>
        <a:lstStyle/>
        <a:p>
          <a:endParaRPr lang="en-US"/>
        </a:p>
      </dgm:t>
    </dgm:pt>
    <dgm:pt modelId="{6A2B3C09-3952-4A28-92D8-D5F558BECF94}" type="sibTrans" cxnId="{1D1B66B3-38E1-449F-AB82-2063D66F7863}">
      <dgm:prSet/>
      <dgm:spPr/>
      <dgm:t>
        <a:bodyPr/>
        <a:lstStyle/>
        <a:p>
          <a:endParaRPr lang="en-US"/>
        </a:p>
      </dgm:t>
    </dgm:pt>
    <dgm:pt modelId="{D3252B99-0B0C-49BD-9AEC-EEBB27A6CD9A}" type="pres">
      <dgm:prSet presAssocID="{85F2091F-F5AB-483A-9391-884A9DA9C150}" presName="linear" presStyleCnt="0">
        <dgm:presLayoutVars>
          <dgm:animLvl val="lvl"/>
          <dgm:resizeHandles val="exact"/>
        </dgm:presLayoutVars>
      </dgm:prSet>
      <dgm:spPr/>
    </dgm:pt>
    <dgm:pt modelId="{77C4D739-C780-478E-A90A-90A4A5A48501}" type="pres">
      <dgm:prSet presAssocID="{9EDDE58F-DB7D-4E25-B800-167BE44F74C3}" presName="parentText" presStyleLbl="node1" presStyleIdx="0" presStyleCnt="4">
        <dgm:presLayoutVars>
          <dgm:chMax val="0"/>
          <dgm:bulletEnabled val="1"/>
        </dgm:presLayoutVars>
      </dgm:prSet>
      <dgm:spPr/>
    </dgm:pt>
    <dgm:pt modelId="{F2940E98-09EE-438A-A335-BEFFE4CC3538}" type="pres">
      <dgm:prSet presAssocID="{DE1CAF83-E308-49CF-866F-E79DBB79E446}" presName="spacer" presStyleCnt="0"/>
      <dgm:spPr/>
    </dgm:pt>
    <dgm:pt modelId="{44559D17-B60B-46CE-B847-097BA5D272CB}" type="pres">
      <dgm:prSet presAssocID="{654CEE29-33C0-439A-8DA3-B61AC2AC0235}" presName="parentText" presStyleLbl="node1" presStyleIdx="1" presStyleCnt="4">
        <dgm:presLayoutVars>
          <dgm:chMax val="0"/>
          <dgm:bulletEnabled val="1"/>
        </dgm:presLayoutVars>
      </dgm:prSet>
      <dgm:spPr/>
    </dgm:pt>
    <dgm:pt modelId="{2010836C-E7CF-45D9-A2FD-1CAA7C7EC3B6}" type="pres">
      <dgm:prSet presAssocID="{636F113C-A891-4517-B772-7F1AD467206D}" presName="spacer" presStyleCnt="0"/>
      <dgm:spPr/>
    </dgm:pt>
    <dgm:pt modelId="{201E176F-F98D-4C14-8C93-DF1C7BAC89EA}" type="pres">
      <dgm:prSet presAssocID="{D3368D3D-1B61-46EB-8D1A-19E013F4F07B}" presName="parentText" presStyleLbl="node1" presStyleIdx="2" presStyleCnt="4">
        <dgm:presLayoutVars>
          <dgm:chMax val="0"/>
          <dgm:bulletEnabled val="1"/>
        </dgm:presLayoutVars>
      </dgm:prSet>
      <dgm:spPr/>
    </dgm:pt>
    <dgm:pt modelId="{609F3968-4B94-4CB2-9F07-6B32E486C11A}" type="pres">
      <dgm:prSet presAssocID="{C56B8008-3097-4F15-9F02-0916737A4EE6}" presName="spacer" presStyleCnt="0"/>
      <dgm:spPr/>
    </dgm:pt>
    <dgm:pt modelId="{AD6301CD-7CF5-49F4-A94E-D196D18793E5}" type="pres">
      <dgm:prSet presAssocID="{D4D6DC0B-ED92-438A-89B7-DA95AA2B2D70}" presName="parentText" presStyleLbl="node1" presStyleIdx="3" presStyleCnt="4">
        <dgm:presLayoutVars>
          <dgm:chMax val="0"/>
          <dgm:bulletEnabled val="1"/>
        </dgm:presLayoutVars>
      </dgm:prSet>
      <dgm:spPr/>
    </dgm:pt>
  </dgm:ptLst>
  <dgm:cxnLst>
    <dgm:cxn modelId="{CF16E838-85A5-4773-81F9-B08839AC98D6}" type="presOf" srcId="{D3368D3D-1B61-46EB-8D1A-19E013F4F07B}" destId="{201E176F-F98D-4C14-8C93-DF1C7BAC89EA}" srcOrd="0" destOrd="0" presId="urn:microsoft.com/office/officeart/2005/8/layout/vList2"/>
    <dgm:cxn modelId="{2E3B233F-38C0-4461-B815-7A6C1DA66611}" srcId="{85F2091F-F5AB-483A-9391-884A9DA9C150}" destId="{D3368D3D-1B61-46EB-8D1A-19E013F4F07B}" srcOrd="2" destOrd="0" parTransId="{6C1CDBBF-8CB0-4DE6-897A-9FBDB5739976}" sibTransId="{C56B8008-3097-4F15-9F02-0916737A4EE6}"/>
    <dgm:cxn modelId="{14EA625D-E5FD-4812-9C9A-1F162D67260E}" type="presOf" srcId="{9EDDE58F-DB7D-4E25-B800-167BE44F74C3}" destId="{77C4D739-C780-478E-A90A-90A4A5A48501}" srcOrd="0" destOrd="0" presId="urn:microsoft.com/office/officeart/2005/8/layout/vList2"/>
    <dgm:cxn modelId="{E67CC45D-6B5D-4A2D-9A9C-5B90614AE9DA}" type="presOf" srcId="{D4D6DC0B-ED92-438A-89B7-DA95AA2B2D70}" destId="{AD6301CD-7CF5-49F4-A94E-D196D18793E5}" srcOrd="0" destOrd="0" presId="urn:microsoft.com/office/officeart/2005/8/layout/vList2"/>
    <dgm:cxn modelId="{41C89F46-64AC-4AE0-A09A-D50655F3791F}" srcId="{85F2091F-F5AB-483A-9391-884A9DA9C150}" destId="{9EDDE58F-DB7D-4E25-B800-167BE44F74C3}" srcOrd="0" destOrd="0" parTransId="{C955FD92-822A-4B72-B460-065408C5D397}" sibTransId="{DE1CAF83-E308-49CF-866F-E79DBB79E446}"/>
    <dgm:cxn modelId="{5290A67D-8D6D-4C87-94C5-DAE4AA16692D}" type="presOf" srcId="{85F2091F-F5AB-483A-9391-884A9DA9C150}" destId="{D3252B99-0B0C-49BD-9AEC-EEBB27A6CD9A}" srcOrd="0" destOrd="0" presId="urn:microsoft.com/office/officeart/2005/8/layout/vList2"/>
    <dgm:cxn modelId="{344D08A8-CA07-497C-A9CD-A863C5758AA5}" srcId="{85F2091F-F5AB-483A-9391-884A9DA9C150}" destId="{654CEE29-33C0-439A-8DA3-B61AC2AC0235}" srcOrd="1" destOrd="0" parTransId="{B6793EE7-11AA-4654-8B35-93ABE5290E53}" sibTransId="{636F113C-A891-4517-B772-7F1AD467206D}"/>
    <dgm:cxn modelId="{407336A9-C840-402C-828D-816F1C66D9C5}" type="presOf" srcId="{654CEE29-33C0-439A-8DA3-B61AC2AC0235}" destId="{44559D17-B60B-46CE-B847-097BA5D272CB}" srcOrd="0" destOrd="0" presId="urn:microsoft.com/office/officeart/2005/8/layout/vList2"/>
    <dgm:cxn modelId="{1D1B66B3-38E1-449F-AB82-2063D66F7863}" srcId="{85F2091F-F5AB-483A-9391-884A9DA9C150}" destId="{D4D6DC0B-ED92-438A-89B7-DA95AA2B2D70}" srcOrd="3" destOrd="0" parTransId="{4A638BB6-724D-4C7A-A08A-8131D43331F8}" sibTransId="{6A2B3C09-3952-4A28-92D8-D5F558BECF94}"/>
    <dgm:cxn modelId="{34A0B2A6-EAEB-47DD-A13C-F94DD54E5EA4}" type="presParOf" srcId="{D3252B99-0B0C-49BD-9AEC-EEBB27A6CD9A}" destId="{77C4D739-C780-478E-A90A-90A4A5A48501}" srcOrd="0" destOrd="0" presId="urn:microsoft.com/office/officeart/2005/8/layout/vList2"/>
    <dgm:cxn modelId="{0D34EB71-238A-4DC5-B90C-4938BCBA2F3B}" type="presParOf" srcId="{D3252B99-0B0C-49BD-9AEC-EEBB27A6CD9A}" destId="{F2940E98-09EE-438A-A335-BEFFE4CC3538}" srcOrd="1" destOrd="0" presId="urn:microsoft.com/office/officeart/2005/8/layout/vList2"/>
    <dgm:cxn modelId="{F1E597B2-E407-4693-9DB9-A57EFF9D2FC1}" type="presParOf" srcId="{D3252B99-0B0C-49BD-9AEC-EEBB27A6CD9A}" destId="{44559D17-B60B-46CE-B847-097BA5D272CB}" srcOrd="2" destOrd="0" presId="urn:microsoft.com/office/officeart/2005/8/layout/vList2"/>
    <dgm:cxn modelId="{91222228-5A0A-434B-8267-039627D5F580}" type="presParOf" srcId="{D3252B99-0B0C-49BD-9AEC-EEBB27A6CD9A}" destId="{2010836C-E7CF-45D9-A2FD-1CAA7C7EC3B6}" srcOrd="3" destOrd="0" presId="urn:microsoft.com/office/officeart/2005/8/layout/vList2"/>
    <dgm:cxn modelId="{1F60EA73-E494-41F8-99C0-7BD89EA0DBD5}" type="presParOf" srcId="{D3252B99-0B0C-49BD-9AEC-EEBB27A6CD9A}" destId="{201E176F-F98D-4C14-8C93-DF1C7BAC89EA}" srcOrd="4" destOrd="0" presId="urn:microsoft.com/office/officeart/2005/8/layout/vList2"/>
    <dgm:cxn modelId="{EB82C2F7-A985-4812-B6C2-F6D390335CF8}" type="presParOf" srcId="{D3252B99-0B0C-49BD-9AEC-EEBB27A6CD9A}" destId="{609F3968-4B94-4CB2-9F07-6B32E486C11A}" srcOrd="5" destOrd="0" presId="urn:microsoft.com/office/officeart/2005/8/layout/vList2"/>
    <dgm:cxn modelId="{D9E32FD2-9F32-4769-B14F-0020D8F12BC3}" type="presParOf" srcId="{D3252B99-0B0C-49BD-9AEC-EEBB27A6CD9A}" destId="{AD6301CD-7CF5-49F4-A94E-D196D18793E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CD1D9B-7182-4C92-AA09-247D1BA5B3E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FA3E8AE-ABCC-4BA0-95F2-3E66BE96146D}">
      <dgm:prSet/>
      <dgm:spPr/>
      <dgm:t>
        <a:bodyPr/>
        <a:lstStyle/>
        <a:p>
          <a:r>
            <a:rPr lang="en-US" dirty="0"/>
            <a:t>CDC-referred clusters</a:t>
          </a:r>
        </a:p>
      </dgm:t>
    </dgm:pt>
    <dgm:pt modelId="{22340669-1881-48A6-B6E6-5C6508C2D3D0}" type="parTrans" cxnId="{CEF96699-20A6-47CB-A790-50AC4E8781C2}">
      <dgm:prSet/>
      <dgm:spPr/>
      <dgm:t>
        <a:bodyPr/>
        <a:lstStyle/>
        <a:p>
          <a:endParaRPr lang="en-US"/>
        </a:p>
      </dgm:t>
    </dgm:pt>
    <dgm:pt modelId="{246B0B9E-F29C-4E0E-8B40-D32EADE2BDFE}" type="sibTrans" cxnId="{CEF96699-20A6-47CB-A790-50AC4E8781C2}">
      <dgm:prSet/>
      <dgm:spPr/>
      <dgm:t>
        <a:bodyPr/>
        <a:lstStyle/>
        <a:p>
          <a:endParaRPr lang="en-US"/>
        </a:p>
      </dgm:t>
    </dgm:pt>
    <dgm:pt modelId="{9EB4EB80-27BD-484A-8172-9E657EB1D76A}">
      <dgm:prSet/>
      <dgm:spPr/>
      <dgm:t>
        <a:bodyPr/>
        <a:lstStyle/>
        <a:p>
          <a:r>
            <a:rPr lang="en-US" dirty="0"/>
            <a:t>Transmission clusters can be detected by frontline workers:</a:t>
          </a:r>
        </a:p>
      </dgm:t>
    </dgm:pt>
    <dgm:pt modelId="{1705E080-D405-4725-9222-A086175CB355}" type="parTrans" cxnId="{CC7DB57D-75C8-423A-A50C-8DBED5DFA793}">
      <dgm:prSet/>
      <dgm:spPr/>
      <dgm:t>
        <a:bodyPr/>
        <a:lstStyle/>
        <a:p>
          <a:endParaRPr lang="en-US"/>
        </a:p>
      </dgm:t>
    </dgm:pt>
    <dgm:pt modelId="{572F12B2-25DE-4127-AF56-1CC5DAEBEE36}" type="sibTrans" cxnId="{CC7DB57D-75C8-423A-A50C-8DBED5DFA793}">
      <dgm:prSet/>
      <dgm:spPr/>
      <dgm:t>
        <a:bodyPr/>
        <a:lstStyle/>
        <a:p>
          <a:endParaRPr lang="en-US"/>
        </a:p>
      </dgm:t>
    </dgm:pt>
    <dgm:pt modelId="{6AAEF189-76F5-4E49-98FB-6496D76881BD}">
      <dgm:prSet/>
      <dgm:spPr/>
      <dgm:t>
        <a:bodyPr/>
        <a:lstStyle/>
        <a:p>
          <a:r>
            <a:rPr lang="en-US" dirty="0"/>
            <a:t>Disease Intervention Specialist (DIS) or HIV Partner Services (PS) Providers</a:t>
          </a:r>
        </a:p>
      </dgm:t>
    </dgm:pt>
    <dgm:pt modelId="{732E4459-4589-461E-A120-CB0BF7FBE15F}" type="parTrans" cxnId="{04E48641-C6DE-401B-858C-B8180322D250}">
      <dgm:prSet/>
      <dgm:spPr/>
      <dgm:t>
        <a:bodyPr/>
        <a:lstStyle/>
        <a:p>
          <a:endParaRPr lang="en-US"/>
        </a:p>
      </dgm:t>
    </dgm:pt>
    <dgm:pt modelId="{6723BAA5-6B75-4A44-8252-DDD81CDB3C7E}" type="sibTrans" cxnId="{04E48641-C6DE-401B-858C-B8180322D250}">
      <dgm:prSet/>
      <dgm:spPr/>
      <dgm:t>
        <a:bodyPr/>
        <a:lstStyle/>
        <a:p>
          <a:endParaRPr lang="en-US"/>
        </a:p>
      </dgm:t>
    </dgm:pt>
    <dgm:pt modelId="{B26652AD-3CFC-4327-B26F-A3C4E00C1E0A}">
      <dgm:prSet/>
      <dgm:spPr/>
      <dgm:t>
        <a:bodyPr/>
        <a:lstStyle/>
        <a:p>
          <a:r>
            <a:rPr lang="en-US" dirty="0"/>
            <a:t>Health care providers</a:t>
          </a:r>
        </a:p>
      </dgm:t>
    </dgm:pt>
    <dgm:pt modelId="{3781A2EA-CCDF-4BE6-9C13-5ADB7858C5F4}" type="parTrans" cxnId="{7150654A-BE12-47FF-A3EF-6C3BA3D377D9}">
      <dgm:prSet/>
      <dgm:spPr/>
      <dgm:t>
        <a:bodyPr/>
        <a:lstStyle/>
        <a:p>
          <a:endParaRPr lang="en-US"/>
        </a:p>
      </dgm:t>
    </dgm:pt>
    <dgm:pt modelId="{179B2F37-14CE-482A-BAFF-CFD73510DD51}" type="sibTrans" cxnId="{7150654A-BE12-47FF-A3EF-6C3BA3D377D9}">
      <dgm:prSet/>
      <dgm:spPr/>
      <dgm:t>
        <a:bodyPr/>
        <a:lstStyle/>
        <a:p>
          <a:endParaRPr lang="en-US"/>
        </a:p>
      </dgm:t>
    </dgm:pt>
    <dgm:pt modelId="{F8F7CB69-77EA-4407-AA58-19ABAF2EB44F}">
      <dgm:prSet/>
      <dgm:spPr/>
      <dgm:t>
        <a:bodyPr/>
        <a:lstStyle/>
        <a:p>
          <a:r>
            <a:rPr lang="en-US" dirty="0"/>
            <a:t>Outreach staff </a:t>
          </a:r>
        </a:p>
      </dgm:t>
    </dgm:pt>
    <dgm:pt modelId="{8636B855-6E62-4A8A-B1F2-7819CD236F2B}" type="parTrans" cxnId="{754DAF9D-F9A0-4351-8E23-EDDB95508C63}">
      <dgm:prSet/>
      <dgm:spPr/>
      <dgm:t>
        <a:bodyPr/>
        <a:lstStyle/>
        <a:p>
          <a:endParaRPr lang="en-US"/>
        </a:p>
      </dgm:t>
    </dgm:pt>
    <dgm:pt modelId="{ABB34114-4200-4D56-9793-E9B8F3947571}" type="sibTrans" cxnId="{754DAF9D-F9A0-4351-8E23-EDDB95508C63}">
      <dgm:prSet/>
      <dgm:spPr/>
      <dgm:t>
        <a:bodyPr/>
        <a:lstStyle/>
        <a:p>
          <a:endParaRPr lang="en-US"/>
        </a:p>
      </dgm:t>
    </dgm:pt>
    <dgm:pt modelId="{7A916BB5-E37E-4874-B04F-040AC0DE9174}">
      <dgm:prSet/>
      <dgm:spPr/>
      <dgm:t>
        <a:bodyPr/>
        <a:lstStyle/>
        <a:p>
          <a:r>
            <a:rPr lang="en-US" dirty="0"/>
            <a:t>Case managers or linkage to care specialists</a:t>
          </a:r>
        </a:p>
      </dgm:t>
    </dgm:pt>
    <dgm:pt modelId="{AB4CA184-7357-439E-A60A-13EA1C3BC254}" type="parTrans" cxnId="{BE1ECF4B-73C4-45B6-A3AC-EA2AA6056034}">
      <dgm:prSet/>
      <dgm:spPr/>
      <dgm:t>
        <a:bodyPr/>
        <a:lstStyle/>
        <a:p>
          <a:endParaRPr lang="en-US"/>
        </a:p>
      </dgm:t>
    </dgm:pt>
    <dgm:pt modelId="{B3F70DD0-04C0-444A-BE6A-DC06A21797E5}" type="sibTrans" cxnId="{BE1ECF4B-73C4-45B6-A3AC-EA2AA6056034}">
      <dgm:prSet/>
      <dgm:spPr/>
      <dgm:t>
        <a:bodyPr/>
        <a:lstStyle/>
        <a:p>
          <a:endParaRPr lang="en-US"/>
        </a:p>
      </dgm:t>
    </dgm:pt>
    <dgm:pt modelId="{8A034538-3CBC-4351-8FB1-10D391F7D5B5}">
      <dgm:prSet/>
      <dgm:spPr/>
      <dgm:t>
        <a:bodyPr/>
        <a:lstStyle/>
        <a:p>
          <a:endParaRPr lang="en-US" dirty="0"/>
        </a:p>
      </dgm:t>
    </dgm:pt>
    <dgm:pt modelId="{C79D7524-8209-46A3-8E7A-73F89BC31D05}" type="parTrans" cxnId="{3C3653CA-D8A5-42EC-98D4-5CAE9F5D03B9}">
      <dgm:prSet/>
      <dgm:spPr/>
      <dgm:t>
        <a:bodyPr/>
        <a:lstStyle/>
        <a:p>
          <a:endParaRPr lang="en-US"/>
        </a:p>
      </dgm:t>
    </dgm:pt>
    <dgm:pt modelId="{FED8B307-6A2A-4C14-B7F2-847555B689BE}" type="sibTrans" cxnId="{3C3653CA-D8A5-42EC-98D4-5CAE9F5D03B9}">
      <dgm:prSet/>
      <dgm:spPr/>
      <dgm:t>
        <a:bodyPr/>
        <a:lstStyle/>
        <a:p>
          <a:endParaRPr lang="en-US"/>
        </a:p>
      </dgm:t>
    </dgm:pt>
    <dgm:pt modelId="{0929A20C-A5AE-4DE7-B24C-C1D6B634EB2E}" type="pres">
      <dgm:prSet presAssocID="{E3CD1D9B-7182-4C92-AA09-247D1BA5B3EB}" presName="linear" presStyleCnt="0">
        <dgm:presLayoutVars>
          <dgm:animLvl val="lvl"/>
          <dgm:resizeHandles val="exact"/>
        </dgm:presLayoutVars>
      </dgm:prSet>
      <dgm:spPr/>
    </dgm:pt>
    <dgm:pt modelId="{03474F54-4B13-4A14-9457-66D0E27851F4}" type="pres">
      <dgm:prSet presAssocID="{5FA3E8AE-ABCC-4BA0-95F2-3E66BE96146D}" presName="parentText" presStyleLbl="node1" presStyleIdx="0" presStyleCnt="2">
        <dgm:presLayoutVars>
          <dgm:chMax val="0"/>
          <dgm:bulletEnabled val="1"/>
        </dgm:presLayoutVars>
      </dgm:prSet>
      <dgm:spPr/>
    </dgm:pt>
    <dgm:pt modelId="{58B40EC4-8CDB-4EAC-B475-D48E24D384E7}" type="pres">
      <dgm:prSet presAssocID="{246B0B9E-F29C-4E0E-8B40-D32EADE2BDFE}" presName="spacer" presStyleCnt="0"/>
      <dgm:spPr/>
    </dgm:pt>
    <dgm:pt modelId="{28DEFF9C-72DD-471E-B8D5-E17502EC2DD5}" type="pres">
      <dgm:prSet presAssocID="{9EB4EB80-27BD-484A-8172-9E657EB1D76A}" presName="parentText" presStyleLbl="node1" presStyleIdx="1" presStyleCnt="2">
        <dgm:presLayoutVars>
          <dgm:chMax val="0"/>
          <dgm:bulletEnabled val="1"/>
        </dgm:presLayoutVars>
      </dgm:prSet>
      <dgm:spPr/>
    </dgm:pt>
    <dgm:pt modelId="{0B3ABDCC-FBFC-4543-AA11-B58E30B8F497}" type="pres">
      <dgm:prSet presAssocID="{9EB4EB80-27BD-484A-8172-9E657EB1D76A}" presName="childText" presStyleLbl="revTx" presStyleIdx="0" presStyleCnt="1">
        <dgm:presLayoutVars>
          <dgm:bulletEnabled val="1"/>
        </dgm:presLayoutVars>
      </dgm:prSet>
      <dgm:spPr/>
    </dgm:pt>
  </dgm:ptLst>
  <dgm:cxnLst>
    <dgm:cxn modelId="{13D0AD0A-AE8D-479B-A508-4EC106399F79}" type="presOf" srcId="{B26652AD-3CFC-4327-B26F-A3C4E00C1E0A}" destId="{0B3ABDCC-FBFC-4543-AA11-B58E30B8F497}" srcOrd="0" destOrd="2" presId="urn:microsoft.com/office/officeart/2005/8/layout/vList2"/>
    <dgm:cxn modelId="{04E48641-C6DE-401B-858C-B8180322D250}" srcId="{9EB4EB80-27BD-484A-8172-9E657EB1D76A}" destId="{6AAEF189-76F5-4E49-98FB-6496D76881BD}" srcOrd="1" destOrd="0" parTransId="{732E4459-4589-461E-A120-CB0BF7FBE15F}" sibTransId="{6723BAA5-6B75-4A44-8252-DDD81CDB3C7E}"/>
    <dgm:cxn modelId="{7150654A-BE12-47FF-A3EF-6C3BA3D377D9}" srcId="{9EB4EB80-27BD-484A-8172-9E657EB1D76A}" destId="{B26652AD-3CFC-4327-B26F-A3C4E00C1E0A}" srcOrd="2" destOrd="0" parTransId="{3781A2EA-CCDF-4BE6-9C13-5ADB7858C5F4}" sibTransId="{179B2F37-14CE-482A-BAFF-CFD73510DD51}"/>
    <dgm:cxn modelId="{BE1ECF4B-73C4-45B6-A3AC-EA2AA6056034}" srcId="{9EB4EB80-27BD-484A-8172-9E657EB1D76A}" destId="{7A916BB5-E37E-4874-B04F-040AC0DE9174}" srcOrd="4" destOrd="0" parTransId="{AB4CA184-7357-439E-A60A-13EA1C3BC254}" sibTransId="{B3F70DD0-04C0-444A-BE6A-DC06A21797E5}"/>
    <dgm:cxn modelId="{639DEA54-93F8-4407-BA1A-B6A0AF42503B}" type="presOf" srcId="{9EB4EB80-27BD-484A-8172-9E657EB1D76A}" destId="{28DEFF9C-72DD-471E-B8D5-E17502EC2DD5}" srcOrd="0" destOrd="0" presId="urn:microsoft.com/office/officeart/2005/8/layout/vList2"/>
    <dgm:cxn modelId="{CC7DB57D-75C8-423A-A50C-8DBED5DFA793}" srcId="{E3CD1D9B-7182-4C92-AA09-247D1BA5B3EB}" destId="{9EB4EB80-27BD-484A-8172-9E657EB1D76A}" srcOrd="1" destOrd="0" parTransId="{1705E080-D405-4725-9222-A086175CB355}" sibTransId="{572F12B2-25DE-4127-AF56-1CC5DAEBEE36}"/>
    <dgm:cxn modelId="{CEF96699-20A6-47CB-A790-50AC4E8781C2}" srcId="{E3CD1D9B-7182-4C92-AA09-247D1BA5B3EB}" destId="{5FA3E8AE-ABCC-4BA0-95F2-3E66BE96146D}" srcOrd="0" destOrd="0" parTransId="{22340669-1881-48A6-B6E6-5C6508C2D3D0}" sibTransId="{246B0B9E-F29C-4E0E-8B40-D32EADE2BDFE}"/>
    <dgm:cxn modelId="{9F96F699-3C0B-4C11-8EFD-CE452057680D}" type="presOf" srcId="{6AAEF189-76F5-4E49-98FB-6496D76881BD}" destId="{0B3ABDCC-FBFC-4543-AA11-B58E30B8F497}" srcOrd="0" destOrd="1" presId="urn:microsoft.com/office/officeart/2005/8/layout/vList2"/>
    <dgm:cxn modelId="{754DAF9D-F9A0-4351-8E23-EDDB95508C63}" srcId="{9EB4EB80-27BD-484A-8172-9E657EB1D76A}" destId="{F8F7CB69-77EA-4407-AA58-19ABAF2EB44F}" srcOrd="3" destOrd="0" parTransId="{8636B855-6E62-4A8A-B1F2-7819CD236F2B}" sibTransId="{ABB34114-4200-4D56-9793-E9B8F3947571}"/>
    <dgm:cxn modelId="{F06B32B3-C094-43DA-BE86-173F557F9CFD}" type="presOf" srcId="{E3CD1D9B-7182-4C92-AA09-247D1BA5B3EB}" destId="{0929A20C-A5AE-4DE7-B24C-C1D6B634EB2E}" srcOrd="0" destOrd="0" presId="urn:microsoft.com/office/officeart/2005/8/layout/vList2"/>
    <dgm:cxn modelId="{1EFC20C9-C2A4-4D90-BF9A-F2094939747B}" type="presOf" srcId="{5FA3E8AE-ABCC-4BA0-95F2-3E66BE96146D}" destId="{03474F54-4B13-4A14-9457-66D0E27851F4}" srcOrd="0" destOrd="0" presId="urn:microsoft.com/office/officeart/2005/8/layout/vList2"/>
    <dgm:cxn modelId="{3C3653CA-D8A5-42EC-98D4-5CAE9F5D03B9}" srcId="{9EB4EB80-27BD-484A-8172-9E657EB1D76A}" destId="{8A034538-3CBC-4351-8FB1-10D391F7D5B5}" srcOrd="0" destOrd="0" parTransId="{C79D7524-8209-46A3-8E7A-73F89BC31D05}" sibTransId="{FED8B307-6A2A-4C14-B7F2-847555B689BE}"/>
    <dgm:cxn modelId="{2E7380D1-5819-4307-8208-BB07DDEDB2FD}" type="presOf" srcId="{8A034538-3CBC-4351-8FB1-10D391F7D5B5}" destId="{0B3ABDCC-FBFC-4543-AA11-B58E30B8F497}" srcOrd="0" destOrd="0" presId="urn:microsoft.com/office/officeart/2005/8/layout/vList2"/>
    <dgm:cxn modelId="{3FAB15F6-4F80-42EB-8569-0E5C59D9360D}" type="presOf" srcId="{7A916BB5-E37E-4874-B04F-040AC0DE9174}" destId="{0B3ABDCC-FBFC-4543-AA11-B58E30B8F497}" srcOrd="0" destOrd="4" presId="urn:microsoft.com/office/officeart/2005/8/layout/vList2"/>
    <dgm:cxn modelId="{7BC898FD-4DF9-45E9-A0E5-CE57FA30B398}" type="presOf" srcId="{F8F7CB69-77EA-4407-AA58-19ABAF2EB44F}" destId="{0B3ABDCC-FBFC-4543-AA11-B58E30B8F497}" srcOrd="0" destOrd="3" presId="urn:microsoft.com/office/officeart/2005/8/layout/vList2"/>
    <dgm:cxn modelId="{93A88851-C9D5-41EF-A22D-78EA461597C6}" type="presParOf" srcId="{0929A20C-A5AE-4DE7-B24C-C1D6B634EB2E}" destId="{03474F54-4B13-4A14-9457-66D0E27851F4}" srcOrd="0" destOrd="0" presId="urn:microsoft.com/office/officeart/2005/8/layout/vList2"/>
    <dgm:cxn modelId="{C0BA4CA4-2534-4A0A-B368-48EFBBDBC784}" type="presParOf" srcId="{0929A20C-A5AE-4DE7-B24C-C1D6B634EB2E}" destId="{58B40EC4-8CDB-4EAC-B475-D48E24D384E7}" srcOrd="1" destOrd="0" presId="urn:microsoft.com/office/officeart/2005/8/layout/vList2"/>
    <dgm:cxn modelId="{398D78EE-1422-4910-94CA-B846C0988696}" type="presParOf" srcId="{0929A20C-A5AE-4DE7-B24C-C1D6B634EB2E}" destId="{28DEFF9C-72DD-471E-B8D5-E17502EC2DD5}" srcOrd="2" destOrd="0" presId="urn:microsoft.com/office/officeart/2005/8/layout/vList2"/>
    <dgm:cxn modelId="{4D21E71E-9789-41A4-B9F8-096EA7C9FB8D}" type="presParOf" srcId="{0929A20C-A5AE-4DE7-B24C-C1D6B634EB2E}" destId="{0B3ABDCC-FBFC-4543-AA11-B58E30B8F49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6BD8F8-F7FD-494F-A46C-85FAE5AB575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92C8917-A1F1-47D7-902E-0E54E3B12E86}">
      <dgm:prSet/>
      <dgm:spPr/>
      <dgm:t>
        <a:bodyPr/>
        <a:lstStyle/>
        <a:p>
          <a:r>
            <a:rPr lang="en-US" dirty="0"/>
            <a:t>People who inject drugs (PWID) are at high risk for Hepatitis C through the sharing of needles and drug preparation equipment</a:t>
          </a:r>
        </a:p>
      </dgm:t>
    </dgm:pt>
    <dgm:pt modelId="{ECFDC882-B2D8-4D66-BE4D-9D32A7A220DE}" type="parTrans" cxnId="{CF238F2D-5A82-40F2-A600-00D14BD99D7C}">
      <dgm:prSet/>
      <dgm:spPr/>
      <dgm:t>
        <a:bodyPr/>
        <a:lstStyle/>
        <a:p>
          <a:endParaRPr lang="en-US"/>
        </a:p>
      </dgm:t>
    </dgm:pt>
    <dgm:pt modelId="{C85A3FBC-81B3-4488-8889-7141C9B643D5}" type="sibTrans" cxnId="{CF238F2D-5A82-40F2-A600-00D14BD99D7C}">
      <dgm:prSet/>
      <dgm:spPr/>
      <dgm:t>
        <a:bodyPr/>
        <a:lstStyle/>
        <a:p>
          <a:endParaRPr lang="en-US"/>
        </a:p>
      </dgm:t>
    </dgm:pt>
    <dgm:pt modelId="{AD30AFDD-2878-4A2B-83B9-DD675CA7551E}">
      <dgm:prSet/>
      <dgm:spPr/>
      <dgm:t>
        <a:bodyPr/>
        <a:lstStyle/>
        <a:p>
          <a:r>
            <a:rPr lang="en-US"/>
            <a:t>HCV infections among PWID are examined as a potential precursor to an HIV cluster or outbreak</a:t>
          </a:r>
        </a:p>
      </dgm:t>
    </dgm:pt>
    <dgm:pt modelId="{93B4EF4F-77CC-451C-8E63-35437559AE24}" type="parTrans" cxnId="{44A5B968-E74D-4942-B453-F29AAE8CC28B}">
      <dgm:prSet/>
      <dgm:spPr/>
      <dgm:t>
        <a:bodyPr/>
        <a:lstStyle/>
        <a:p>
          <a:endParaRPr lang="en-US"/>
        </a:p>
      </dgm:t>
    </dgm:pt>
    <dgm:pt modelId="{F0B55FF7-1B06-4987-BB64-B02DB71901BB}" type="sibTrans" cxnId="{44A5B968-E74D-4942-B453-F29AAE8CC28B}">
      <dgm:prSet/>
      <dgm:spPr/>
      <dgm:t>
        <a:bodyPr/>
        <a:lstStyle/>
        <a:p>
          <a:endParaRPr lang="en-US"/>
        </a:p>
      </dgm:t>
    </dgm:pt>
    <dgm:pt modelId="{A6B05F28-FC2C-44B2-8C1D-9C850B52CBC5}">
      <dgm:prSet/>
      <dgm:spPr/>
      <dgm:t>
        <a:bodyPr/>
        <a:lstStyle/>
        <a:p>
          <a:r>
            <a:rPr lang="en-US" dirty="0"/>
            <a:t>Monthly HIV/HCV co-occurring diagnosis monitoring</a:t>
          </a:r>
        </a:p>
      </dgm:t>
    </dgm:pt>
    <dgm:pt modelId="{0FB89C5D-AE52-4B21-BF6F-6590CA57ABA5}" type="parTrans" cxnId="{4BF733B4-6505-4D6C-AFEC-24B37F20464D}">
      <dgm:prSet/>
      <dgm:spPr/>
      <dgm:t>
        <a:bodyPr/>
        <a:lstStyle/>
        <a:p>
          <a:endParaRPr lang="en-US"/>
        </a:p>
      </dgm:t>
    </dgm:pt>
    <dgm:pt modelId="{98E44F09-A231-4738-83DA-FDF699BE00CD}" type="sibTrans" cxnId="{4BF733B4-6505-4D6C-AFEC-24B37F20464D}">
      <dgm:prSet/>
      <dgm:spPr/>
      <dgm:t>
        <a:bodyPr/>
        <a:lstStyle/>
        <a:p>
          <a:endParaRPr lang="en-US"/>
        </a:p>
      </dgm:t>
    </dgm:pt>
    <dgm:pt modelId="{85DC1D28-BD6F-4CF8-A569-804F124DD7FE}" type="pres">
      <dgm:prSet presAssocID="{776BD8F8-F7FD-494F-A46C-85FAE5AB5758}" presName="linear" presStyleCnt="0">
        <dgm:presLayoutVars>
          <dgm:animLvl val="lvl"/>
          <dgm:resizeHandles val="exact"/>
        </dgm:presLayoutVars>
      </dgm:prSet>
      <dgm:spPr/>
    </dgm:pt>
    <dgm:pt modelId="{D485ED86-4841-4076-A94B-6A139E9ED73E}" type="pres">
      <dgm:prSet presAssocID="{092C8917-A1F1-47D7-902E-0E54E3B12E86}" presName="parentText" presStyleLbl="node1" presStyleIdx="0" presStyleCnt="3">
        <dgm:presLayoutVars>
          <dgm:chMax val="0"/>
          <dgm:bulletEnabled val="1"/>
        </dgm:presLayoutVars>
      </dgm:prSet>
      <dgm:spPr/>
    </dgm:pt>
    <dgm:pt modelId="{37799056-9EEE-4020-998F-F87564D586AC}" type="pres">
      <dgm:prSet presAssocID="{C85A3FBC-81B3-4488-8889-7141C9B643D5}" presName="spacer" presStyleCnt="0"/>
      <dgm:spPr/>
    </dgm:pt>
    <dgm:pt modelId="{41425109-B59C-4412-971B-6C26FB6F7F9C}" type="pres">
      <dgm:prSet presAssocID="{AD30AFDD-2878-4A2B-83B9-DD675CA7551E}" presName="parentText" presStyleLbl="node1" presStyleIdx="1" presStyleCnt="3">
        <dgm:presLayoutVars>
          <dgm:chMax val="0"/>
          <dgm:bulletEnabled val="1"/>
        </dgm:presLayoutVars>
      </dgm:prSet>
      <dgm:spPr/>
    </dgm:pt>
    <dgm:pt modelId="{CB38682A-31EA-4DFB-B495-A7572B6E0BBF}" type="pres">
      <dgm:prSet presAssocID="{F0B55FF7-1B06-4987-BB64-B02DB71901BB}" presName="spacer" presStyleCnt="0"/>
      <dgm:spPr/>
    </dgm:pt>
    <dgm:pt modelId="{64F83D6C-D3A2-4956-A2AC-64D1C9A7CF75}" type="pres">
      <dgm:prSet presAssocID="{A6B05F28-FC2C-44B2-8C1D-9C850B52CBC5}" presName="parentText" presStyleLbl="node1" presStyleIdx="2" presStyleCnt="3">
        <dgm:presLayoutVars>
          <dgm:chMax val="0"/>
          <dgm:bulletEnabled val="1"/>
        </dgm:presLayoutVars>
      </dgm:prSet>
      <dgm:spPr/>
    </dgm:pt>
  </dgm:ptLst>
  <dgm:cxnLst>
    <dgm:cxn modelId="{7E68C810-F4E8-4DDA-A525-B5EF9572279C}" type="presOf" srcId="{092C8917-A1F1-47D7-902E-0E54E3B12E86}" destId="{D485ED86-4841-4076-A94B-6A139E9ED73E}" srcOrd="0" destOrd="0" presId="urn:microsoft.com/office/officeart/2005/8/layout/vList2"/>
    <dgm:cxn modelId="{CF238F2D-5A82-40F2-A600-00D14BD99D7C}" srcId="{776BD8F8-F7FD-494F-A46C-85FAE5AB5758}" destId="{092C8917-A1F1-47D7-902E-0E54E3B12E86}" srcOrd="0" destOrd="0" parTransId="{ECFDC882-B2D8-4D66-BE4D-9D32A7A220DE}" sibTransId="{C85A3FBC-81B3-4488-8889-7141C9B643D5}"/>
    <dgm:cxn modelId="{46170331-12DB-4258-A3B2-23933F72FFFB}" type="presOf" srcId="{AD30AFDD-2878-4A2B-83B9-DD675CA7551E}" destId="{41425109-B59C-4412-971B-6C26FB6F7F9C}" srcOrd="0" destOrd="0" presId="urn:microsoft.com/office/officeart/2005/8/layout/vList2"/>
    <dgm:cxn modelId="{44A5B968-E74D-4942-B453-F29AAE8CC28B}" srcId="{776BD8F8-F7FD-494F-A46C-85FAE5AB5758}" destId="{AD30AFDD-2878-4A2B-83B9-DD675CA7551E}" srcOrd="1" destOrd="0" parTransId="{93B4EF4F-77CC-451C-8E63-35437559AE24}" sibTransId="{F0B55FF7-1B06-4987-BB64-B02DB71901BB}"/>
    <dgm:cxn modelId="{27DC689D-1316-4DFE-941C-50165B3373FC}" type="presOf" srcId="{A6B05F28-FC2C-44B2-8C1D-9C850B52CBC5}" destId="{64F83D6C-D3A2-4956-A2AC-64D1C9A7CF75}" srcOrd="0" destOrd="0" presId="urn:microsoft.com/office/officeart/2005/8/layout/vList2"/>
    <dgm:cxn modelId="{4BF733B4-6505-4D6C-AFEC-24B37F20464D}" srcId="{776BD8F8-F7FD-494F-A46C-85FAE5AB5758}" destId="{A6B05F28-FC2C-44B2-8C1D-9C850B52CBC5}" srcOrd="2" destOrd="0" parTransId="{0FB89C5D-AE52-4B21-BF6F-6590CA57ABA5}" sibTransId="{98E44F09-A231-4738-83DA-FDF699BE00CD}"/>
    <dgm:cxn modelId="{509027BA-775B-4C0A-A2AB-EC31693C231F}" type="presOf" srcId="{776BD8F8-F7FD-494F-A46C-85FAE5AB5758}" destId="{85DC1D28-BD6F-4CF8-A569-804F124DD7FE}" srcOrd="0" destOrd="0" presId="urn:microsoft.com/office/officeart/2005/8/layout/vList2"/>
    <dgm:cxn modelId="{7623111E-8D5F-40B4-B235-D7A366D05052}" type="presParOf" srcId="{85DC1D28-BD6F-4CF8-A569-804F124DD7FE}" destId="{D485ED86-4841-4076-A94B-6A139E9ED73E}" srcOrd="0" destOrd="0" presId="urn:microsoft.com/office/officeart/2005/8/layout/vList2"/>
    <dgm:cxn modelId="{59832CF9-5083-4290-94ED-DBE4F8401522}" type="presParOf" srcId="{85DC1D28-BD6F-4CF8-A569-804F124DD7FE}" destId="{37799056-9EEE-4020-998F-F87564D586AC}" srcOrd="1" destOrd="0" presId="urn:microsoft.com/office/officeart/2005/8/layout/vList2"/>
    <dgm:cxn modelId="{49029EEE-CC52-444B-A1A2-CE9D1D740B27}" type="presParOf" srcId="{85DC1D28-BD6F-4CF8-A569-804F124DD7FE}" destId="{41425109-B59C-4412-971B-6C26FB6F7F9C}" srcOrd="2" destOrd="0" presId="urn:microsoft.com/office/officeart/2005/8/layout/vList2"/>
    <dgm:cxn modelId="{0284F23F-74F0-43B3-8DE2-118523F7620C}" type="presParOf" srcId="{85DC1D28-BD6F-4CF8-A569-804F124DD7FE}" destId="{CB38682A-31EA-4DFB-B495-A7572B6E0BBF}" srcOrd="3" destOrd="0" presId="urn:microsoft.com/office/officeart/2005/8/layout/vList2"/>
    <dgm:cxn modelId="{4F7D5874-2156-41C0-97BF-715E05211F6A}" type="presParOf" srcId="{85DC1D28-BD6F-4CF8-A569-804F124DD7FE}" destId="{64F83D6C-D3A2-4956-A2AC-64D1C9A7CF7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8284BF-4BC7-4825-A994-A0697C0AAD7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84073F0-4499-4E65-8A90-9B323DB0D15A}">
      <dgm:prSet/>
      <dgm:spPr/>
      <dgm:t>
        <a:bodyPr/>
        <a:lstStyle/>
        <a:p>
          <a:r>
            <a:rPr lang="en-US"/>
            <a:t>Recent growth in a cluster</a:t>
          </a:r>
        </a:p>
      </dgm:t>
    </dgm:pt>
    <dgm:pt modelId="{8F15D33A-2785-4273-B25C-5B2C8728796B}" type="parTrans" cxnId="{A5569F8A-1E8D-4912-9482-CF68062B6CC0}">
      <dgm:prSet/>
      <dgm:spPr/>
      <dgm:t>
        <a:bodyPr/>
        <a:lstStyle/>
        <a:p>
          <a:endParaRPr lang="en-US"/>
        </a:p>
      </dgm:t>
    </dgm:pt>
    <dgm:pt modelId="{CF745BA2-637B-4DB4-9FE0-6FB7141D45EF}" type="sibTrans" cxnId="{A5569F8A-1E8D-4912-9482-CF68062B6CC0}">
      <dgm:prSet/>
      <dgm:spPr/>
      <dgm:t>
        <a:bodyPr/>
        <a:lstStyle/>
        <a:p>
          <a:endParaRPr lang="en-US"/>
        </a:p>
      </dgm:t>
    </dgm:pt>
    <dgm:pt modelId="{B220D39A-C842-4365-AF14-B8571DEA1EF5}">
      <dgm:prSet/>
      <dgm:spPr/>
      <dgm:t>
        <a:bodyPr/>
        <a:lstStyle/>
        <a:p>
          <a:r>
            <a:rPr lang="en-US" dirty="0"/>
            <a:t>Cases of acute infection and recent diagnosis</a:t>
          </a:r>
        </a:p>
      </dgm:t>
    </dgm:pt>
    <dgm:pt modelId="{688C0BF1-1E9E-4BD2-831E-896B8F4EF147}" type="parTrans" cxnId="{E9A26080-5214-49A8-A580-887A87E7EF7C}">
      <dgm:prSet/>
      <dgm:spPr/>
      <dgm:t>
        <a:bodyPr/>
        <a:lstStyle/>
        <a:p>
          <a:endParaRPr lang="en-US"/>
        </a:p>
      </dgm:t>
    </dgm:pt>
    <dgm:pt modelId="{00D7C0CE-CF46-41BD-B94C-15A92B91F084}" type="sibTrans" cxnId="{E9A26080-5214-49A8-A580-887A87E7EF7C}">
      <dgm:prSet/>
      <dgm:spPr/>
      <dgm:t>
        <a:bodyPr/>
        <a:lstStyle/>
        <a:p>
          <a:endParaRPr lang="en-US"/>
        </a:p>
      </dgm:t>
    </dgm:pt>
    <dgm:pt modelId="{FC4B3C28-E579-4772-8926-949BA7A2627C}">
      <dgm:prSet/>
      <dgm:spPr/>
      <dgm:t>
        <a:bodyPr/>
        <a:lstStyle/>
        <a:p>
          <a:r>
            <a:rPr lang="en-US" dirty="0"/>
            <a:t>Persons out of care or with detectable viral loads</a:t>
          </a:r>
        </a:p>
      </dgm:t>
    </dgm:pt>
    <dgm:pt modelId="{F451E84B-4ABF-4307-B546-1459C7180008}" type="parTrans" cxnId="{ED26D226-3341-4BA0-99E8-C072D0BDD9EC}">
      <dgm:prSet/>
      <dgm:spPr/>
      <dgm:t>
        <a:bodyPr/>
        <a:lstStyle/>
        <a:p>
          <a:endParaRPr lang="en-US"/>
        </a:p>
      </dgm:t>
    </dgm:pt>
    <dgm:pt modelId="{B7FDBF34-1AA1-4BF8-8DD6-8070F9FB55A9}" type="sibTrans" cxnId="{ED26D226-3341-4BA0-99E8-C072D0BDD9EC}">
      <dgm:prSet/>
      <dgm:spPr/>
      <dgm:t>
        <a:bodyPr/>
        <a:lstStyle/>
        <a:p>
          <a:endParaRPr lang="en-US"/>
        </a:p>
      </dgm:t>
    </dgm:pt>
    <dgm:pt modelId="{771C5B80-81B0-456B-A3AB-280A7675CC76}">
      <dgm:prSet/>
      <dgm:spPr/>
      <dgm:t>
        <a:bodyPr/>
        <a:lstStyle/>
        <a:p>
          <a:r>
            <a:rPr lang="en-US" dirty="0"/>
            <a:t>Evidence of ongoing risk behaviors (STI/HCV co-diagnosis, multiple named partners in PS notes)</a:t>
          </a:r>
        </a:p>
      </dgm:t>
    </dgm:pt>
    <dgm:pt modelId="{B6B27D67-AD81-44CA-8B37-CB9469AC9FD2}" type="parTrans" cxnId="{F9CEC691-8B1C-4922-8688-7FA69DE71EA4}">
      <dgm:prSet/>
      <dgm:spPr/>
      <dgm:t>
        <a:bodyPr/>
        <a:lstStyle/>
        <a:p>
          <a:endParaRPr lang="en-US"/>
        </a:p>
      </dgm:t>
    </dgm:pt>
    <dgm:pt modelId="{F5176D74-D210-4048-AD21-FECD1A4D25E3}" type="sibTrans" cxnId="{F9CEC691-8B1C-4922-8688-7FA69DE71EA4}">
      <dgm:prSet/>
      <dgm:spPr/>
      <dgm:t>
        <a:bodyPr/>
        <a:lstStyle/>
        <a:p>
          <a:endParaRPr lang="en-US"/>
        </a:p>
      </dgm:t>
    </dgm:pt>
    <dgm:pt modelId="{5B211FF5-0097-4147-96CB-D6D4889452BF}" type="pres">
      <dgm:prSet presAssocID="{118284BF-4BC7-4825-A994-A0697C0AAD78}" presName="root" presStyleCnt="0">
        <dgm:presLayoutVars>
          <dgm:dir/>
          <dgm:resizeHandles val="exact"/>
        </dgm:presLayoutVars>
      </dgm:prSet>
      <dgm:spPr/>
    </dgm:pt>
    <dgm:pt modelId="{8D59ACA5-F1F6-482C-BEBE-77FF713EC767}" type="pres">
      <dgm:prSet presAssocID="{284073F0-4499-4E65-8A90-9B323DB0D15A}" presName="compNode" presStyleCnt="0"/>
      <dgm:spPr/>
    </dgm:pt>
    <dgm:pt modelId="{E3F6FDFC-2024-4042-98EC-56FD95CB5CA7}" type="pres">
      <dgm:prSet presAssocID="{284073F0-4499-4E65-8A90-9B323DB0D15A}" presName="bgRect" presStyleLbl="bgShp" presStyleIdx="0" presStyleCnt="4"/>
      <dgm:spPr/>
    </dgm:pt>
    <dgm:pt modelId="{A5A82CDD-5239-4353-9D23-C6EA3D759911}" type="pres">
      <dgm:prSet presAssocID="{284073F0-4499-4E65-8A90-9B323DB0D15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4FAD8266-28A3-48E6-924F-10352B7E3240}" type="pres">
      <dgm:prSet presAssocID="{284073F0-4499-4E65-8A90-9B323DB0D15A}" presName="spaceRect" presStyleCnt="0"/>
      <dgm:spPr/>
    </dgm:pt>
    <dgm:pt modelId="{652ABD4C-5234-4813-86D0-36B7D84B22BF}" type="pres">
      <dgm:prSet presAssocID="{284073F0-4499-4E65-8A90-9B323DB0D15A}" presName="parTx" presStyleLbl="revTx" presStyleIdx="0" presStyleCnt="4">
        <dgm:presLayoutVars>
          <dgm:chMax val="0"/>
          <dgm:chPref val="0"/>
        </dgm:presLayoutVars>
      </dgm:prSet>
      <dgm:spPr/>
    </dgm:pt>
    <dgm:pt modelId="{73550DD4-9774-4C53-A9FD-16DE1C19EFCD}" type="pres">
      <dgm:prSet presAssocID="{CF745BA2-637B-4DB4-9FE0-6FB7141D45EF}" presName="sibTrans" presStyleCnt="0"/>
      <dgm:spPr/>
    </dgm:pt>
    <dgm:pt modelId="{095557FD-D9F6-4860-8857-02AF2349B06C}" type="pres">
      <dgm:prSet presAssocID="{B220D39A-C842-4365-AF14-B8571DEA1EF5}" presName="compNode" presStyleCnt="0"/>
      <dgm:spPr/>
    </dgm:pt>
    <dgm:pt modelId="{FE89F563-A342-4053-A4B2-872E7A983149}" type="pres">
      <dgm:prSet presAssocID="{B220D39A-C842-4365-AF14-B8571DEA1EF5}" presName="bgRect" presStyleLbl="bgShp" presStyleIdx="1" presStyleCnt="4"/>
      <dgm:spPr/>
    </dgm:pt>
    <dgm:pt modelId="{304C69F3-C1E7-4BA6-9D4E-E5A2F86FE0BF}" type="pres">
      <dgm:prSet presAssocID="{B220D39A-C842-4365-AF14-B8571DEA1EF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7E5641CF-175A-4D54-A578-455AD2A24CB9}" type="pres">
      <dgm:prSet presAssocID="{B220D39A-C842-4365-AF14-B8571DEA1EF5}" presName="spaceRect" presStyleCnt="0"/>
      <dgm:spPr/>
    </dgm:pt>
    <dgm:pt modelId="{C1CF429C-3803-4D1A-964B-51F4E57F4A6F}" type="pres">
      <dgm:prSet presAssocID="{B220D39A-C842-4365-AF14-B8571DEA1EF5}" presName="parTx" presStyleLbl="revTx" presStyleIdx="1" presStyleCnt="4">
        <dgm:presLayoutVars>
          <dgm:chMax val="0"/>
          <dgm:chPref val="0"/>
        </dgm:presLayoutVars>
      </dgm:prSet>
      <dgm:spPr/>
    </dgm:pt>
    <dgm:pt modelId="{C26168D3-DD5A-4988-B7A3-9253C204F66E}" type="pres">
      <dgm:prSet presAssocID="{00D7C0CE-CF46-41BD-B94C-15A92B91F084}" presName="sibTrans" presStyleCnt="0"/>
      <dgm:spPr/>
    </dgm:pt>
    <dgm:pt modelId="{DCD269D1-B9E4-4476-9224-1CDA69F24B45}" type="pres">
      <dgm:prSet presAssocID="{FC4B3C28-E579-4772-8926-949BA7A2627C}" presName="compNode" presStyleCnt="0"/>
      <dgm:spPr/>
    </dgm:pt>
    <dgm:pt modelId="{2A099D53-7287-4729-AAEB-34DE9D75ACDD}" type="pres">
      <dgm:prSet presAssocID="{FC4B3C28-E579-4772-8926-949BA7A2627C}" presName="bgRect" presStyleLbl="bgShp" presStyleIdx="2" presStyleCnt="4"/>
      <dgm:spPr/>
    </dgm:pt>
    <dgm:pt modelId="{CC8FAE20-DC0A-42E5-B668-B17CE98106FF}" type="pres">
      <dgm:prSet presAssocID="{FC4B3C28-E579-4772-8926-949BA7A2627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ACE6F98E-2F3B-4D72-A2A5-110D3E326991}" type="pres">
      <dgm:prSet presAssocID="{FC4B3C28-E579-4772-8926-949BA7A2627C}" presName="spaceRect" presStyleCnt="0"/>
      <dgm:spPr/>
    </dgm:pt>
    <dgm:pt modelId="{261FF5F3-6C76-4D55-A28C-E44058FFD7D9}" type="pres">
      <dgm:prSet presAssocID="{FC4B3C28-E579-4772-8926-949BA7A2627C}" presName="parTx" presStyleLbl="revTx" presStyleIdx="2" presStyleCnt="4">
        <dgm:presLayoutVars>
          <dgm:chMax val="0"/>
          <dgm:chPref val="0"/>
        </dgm:presLayoutVars>
      </dgm:prSet>
      <dgm:spPr/>
    </dgm:pt>
    <dgm:pt modelId="{96E2D09C-5DC1-4240-8046-673CE0292C03}" type="pres">
      <dgm:prSet presAssocID="{B7FDBF34-1AA1-4BF8-8DD6-8070F9FB55A9}" presName="sibTrans" presStyleCnt="0"/>
      <dgm:spPr/>
    </dgm:pt>
    <dgm:pt modelId="{AD4FA9F8-7EBD-4A1E-BBC4-FC2933F81E36}" type="pres">
      <dgm:prSet presAssocID="{771C5B80-81B0-456B-A3AB-280A7675CC76}" presName="compNode" presStyleCnt="0"/>
      <dgm:spPr/>
    </dgm:pt>
    <dgm:pt modelId="{52CEBDA0-C278-43E5-B0DA-F0546273F258}" type="pres">
      <dgm:prSet presAssocID="{771C5B80-81B0-456B-A3AB-280A7675CC76}" presName="bgRect" presStyleLbl="bgShp" presStyleIdx="3" presStyleCnt="4"/>
      <dgm:spPr/>
    </dgm:pt>
    <dgm:pt modelId="{5A853420-DD8D-47DB-A3D1-7B79954552E5}" type="pres">
      <dgm:prSet presAssocID="{771C5B80-81B0-456B-A3AB-280A7675CC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dney"/>
        </a:ext>
      </dgm:extLst>
    </dgm:pt>
    <dgm:pt modelId="{BC40B328-E21D-41A3-8C9E-5293C9E4D054}" type="pres">
      <dgm:prSet presAssocID="{771C5B80-81B0-456B-A3AB-280A7675CC76}" presName="spaceRect" presStyleCnt="0"/>
      <dgm:spPr/>
    </dgm:pt>
    <dgm:pt modelId="{D68392F9-0321-4D2A-9478-B40858B6E7BE}" type="pres">
      <dgm:prSet presAssocID="{771C5B80-81B0-456B-A3AB-280A7675CC76}" presName="parTx" presStyleLbl="revTx" presStyleIdx="3" presStyleCnt="4">
        <dgm:presLayoutVars>
          <dgm:chMax val="0"/>
          <dgm:chPref val="0"/>
        </dgm:presLayoutVars>
      </dgm:prSet>
      <dgm:spPr/>
    </dgm:pt>
  </dgm:ptLst>
  <dgm:cxnLst>
    <dgm:cxn modelId="{ED26D226-3341-4BA0-99E8-C072D0BDD9EC}" srcId="{118284BF-4BC7-4825-A994-A0697C0AAD78}" destId="{FC4B3C28-E579-4772-8926-949BA7A2627C}" srcOrd="2" destOrd="0" parTransId="{F451E84B-4ABF-4307-B546-1459C7180008}" sibTransId="{B7FDBF34-1AA1-4BF8-8DD6-8070F9FB55A9}"/>
    <dgm:cxn modelId="{9E94725C-FF08-45EC-B996-90DF9C2C3DA5}" type="presOf" srcId="{118284BF-4BC7-4825-A994-A0697C0AAD78}" destId="{5B211FF5-0097-4147-96CB-D6D4889452BF}" srcOrd="0" destOrd="0" presId="urn:microsoft.com/office/officeart/2018/2/layout/IconVerticalSolidList"/>
    <dgm:cxn modelId="{40968B64-343F-4170-965C-DF2E059A157D}" type="presOf" srcId="{B220D39A-C842-4365-AF14-B8571DEA1EF5}" destId="{C1CF429C-3803-4D1A-964B-51F4E57F4A6F}" srcOrd="0" destOrd="0" presId="urn:microsoft.com/office/officeart/2018/2/layout/IconVerticalSolidList"/>
    <dgm:cxn modelId="{9FB93A65-F15D-4FBF-8FCF-07FF9FE33102}" type="presOf" srcId="{284073F0-4499-4E65-8A90-9B323DB0D15A}" destId="{652ABD4C-5234-4813-86D0-36B7D84B22BF}" srcOrd="0" destOrd="0" presId="urn:microsoft.com/office/officeart/2018/2/layout/IconVerticalSolidList"/>
    <dgm:cxn modelId="{E9A26080-5214-49A8-A580-887A87E7EF7C}" srcId="{118284BF-4BC7-4825-A994-A0697C0AAD78}" destId="{B220D39A-C842-4365-AF14-B8571DEA1EF5}" srcOrd="1" destOrd="0" parTransId="{688C0BF1-1E9E-4BD2-831E-896B8F4EF147}" sibTransId="{00D7C0CE-CF46-41BD-B94C-15A92B91F084}"/>
    <dgm:cxn modelId="{A5569F8A-1E8D-4912-9482-CF68062B6CC0}" srcId="{118284BF-4BC7-4825-A994-A0697C0AAD78}" destId="{284073F0-4499-4E65-8A90-9B323DB0D15A}" srcOrd="0" destOrd="0" parTransId="{8F15D33A-2785-4273-B25C-5B2C8728796B}" sibTransId="{CF745BA2-637B-4DB4-9FE0-6FB7141D45EF}"/>
    <dgm:cxn modelId="{F9CEC691-8B1C-4922-8688-7FA69DE71EA4}" srcId="{118284BF-4BC7-4825-A994-A0697C0AAD78}" destId="{771C5B80-81B0-456B-A3AB-280A7675CC76}" srcOrd="3" destOrd="0" parTransId="{B6B27D67-AD81-44CA-8B37-CB9469AC9FD2}" sibTransId="{F5176D74-D210-4048-AD21-FECD1A4D25E3}"/>
    <dgm:cxn modelId="{DF972196-5746-419F-A7C7-388512F81A21}" type="presOf" srcId="{771C5B80-81B0-456B-A3AB-280A7675CC76}" destId="{D68392F9-0321-4D2A-9478-B40858B6E7BE}" srcOrd="0" destOrd="0" presId="urn:microsoft.com/office/officeart/2018/2/layout/IconVerticalSolidList"/>
    <dgm:cxn modelId="{650F82B9-9432-40BD-9CD5-95454A2F4AEB}" type="presOf" srcId="{FC4B3C28-E579-4772-8926-949BA7A2627C}" destId="{261FF5F3-6C76-4D55-A28C-E44058FFD7D9}" srcOrd="0" destOrd="0" presId="urn:microsoft.com/office/officeart/2018/2/layout/IconVerticalSolidList"/>
    <dgm:cxn modelId="{6299D018-FCA0-4183-87BF-B1288616EFD5}" type="presParOf" srcId="{5B211FF5-0097-4147-96CB-D6D4889452BF}" destId="{8D59ACA5-F1F6-482C-BEBE-77FF713EC767}" srcOrd="0" destOrd="0" presId="urn:microsoft.com/office/officeart/2018/2/layout/IconVerticalSolidList"/>
    <dgm:cxn modelId="{5C32F5D6-BC51-4F1F-95E1-E071ED6ABFEB}" type="presParOf" srcId="{8D59ACA5-F1F6-482C-BEBE-77FF713EC767}" destId="{E3F6FDFC-2024-4042-98EC-56FD95CB5CA7}" srcOrd="0" destOrd="0" presId="urn:microsoft.com/office/officeart/2018/2/layout/IconVerticalSolidList"/>
    <dgm:cxn modelId="{F40EB795-A14C-4DF0-9DBB-00A4C65AC9FA}" type="presParOf" srcId="{8D59ACA5-F1F6-482C-BEBE-77FF713EC767}" destId="{A5A82CDD-5239-4353-9D23-C6EA3D759911}" srcOrd="1" destOrd="0" presId="urn:microsoft.com/office/officeart/2018/2/layout/IconVerticalSolidList"/>
    <dgm:cxn modelId="{F840195E-0332-4AC7-93FB-1FE1F1094808}" type="presParOf" srcId="{8D59ACA5-F1F6-482C-BEBE-77FF713EC767}" destId="{4FAD8266-28A3-48E6-924F-10352B7E3240}" srcOrd="2" destOrd="0" presId="urn:microsoft.com/office/officeart/2018/2/layout/IconVerticalSolidList"/>
    <dgm:cxn modelId="{93F7748D-F23B-4F83-A3E9-B431101965D7}" type="presParOf" srcId="{8D59ACA5-F1F6-482C-BEBE-77FF713EC767}" destId="{652ABD4C-5234-4813-86D0-36B7D84B22BF}" srcOrd="3" destOrd="0" presId="urn:microsoft.com/office/officeart/2018/2/layout/IconVerticalSolidList"/>
    <dgm:cxn modelId="{B4BDA814-2996-4AC3-A3DE-E58EF2B2561A}" type="presParOf" srcId="{5B211FF5-0097-4147-96CB-D6D4889452BF}" destId="{73550DD4-9774-4C53-A9FD-16DE1C19EFCD}" srcOrd="1" destOrd="0" presId="urn:microsoft.com/office/officeart/2018/2/layout/IconVerticalSolidList"/>
    <dgm:cxn modelId="{1CC6F939-49E2-4B02-BA0E-442EC2F8C39C}" type="presParOf" srcId="{5B211FF5-0097-4147-96CB-D6D4889452BF}" destId="{095557FD-D9F6-4860-8857-02AF2349B06C}" srcOrd="2" destOrd="0" presId="urn:microsoft.com/office/officeart/2018/2/layout/IconVerticalSolidList"/>
    <dgm:cxn modelId="{74E6131B-C1A2-4851-B7BE-D1459B0A8AD0}" type="presParOf" srcId="{095557FD-D9F6-4860-8857-02AF2349B06C}" destId="{FE89F563-A342-4053-A4B2-872E7A983149}" srcOrd="0" destOrd="0" presId="urn:microsoft.com/office/officeart/2018/2/layout/IconVerticalSolidList"/>
    <dgm:cxn modelId="{7FBA21F4-7E6F-4183-964F-898F0EEBE6A0}" type="presParOf" srcId="{095557FD-D9F6-4860-8857-02AF2349B06C}" destId="{304C69F3-C1E7-4BA6-9D4E-E5A2F86FE0BF}" srcOrd="1" destOrd="0" presId="urn:microsoft.com/office/officeart/2018/2/layout/IconVerticalSolidList"/>
    <dgm:cxn modelId="{0A5F16BC-EC1F-4219-B0CE-17ADADC6EDDC}" type="presParOf" srcId="{095557FD-D9F6-4860-8857-02AF2349B06C}" destId="{7E5641CF-175A-4D54-A578-455AD2A24CB9}" srcOrd="2" destOrd="0" presId="urn:microsoft.com/office/officeart/2018/2/layout/IconVerticalSolidList"/>
    <dgm:cxn modelId="{19337C16-CCFF-4031-98F3-C2DD89A09D74}" type="presParOf" srcId="{095557FD-D9F6-4860-8857-02AF2349B06C}" destId="{C1CF429C-3803-4D1A-964B-51F4E57F4A6F}" srcOrd="3" destOrd="0" presId="urn:microsoft.com/office/officeart/2018/2/layout/IconVerticalSolidList"/>
    <dgm:cxn modelId="{0802F574-289F-4AC0-8B64-48BF98AACC01}" type="presParOf" srcId="{5B211FF5-0097-4147-96CB-D6D4889452BF}" destId="{C26168D3-DD5A-4988-B7A3-9253C204F66E}" srcOrd="3" destOrd="0" presId="urn:microsoft.com/office/officeart/2018/2/layout/IconVerticalSolidList"/>
    <dgm:cxn modelId="{58362422-E36C-4961-8052-22986CD2FA6B}" type="presParOf" srcId="{5B211FF5-0097-4147-96CB-D6D4889452BF}" destId="{DCD269D1-B9E4-4476-9224-1CDA69F24B45}" srcOrd="4" destOrd="0" presId="urn:microsoft.com/office/officeart/2018/2/layout/IconVerticalSolidList"/>
    <dgm:cxn modelId="{B071BCEA-713C-4051-8738-1322F4856358}" type="presParOf" srcId="{DCD269D1-B9E4-4476-9224-1CDA69F24B45}" destId="{2A099D53-7287-4729-AAEB-34DE9D75ACDD}" srcOrd="0" destOrd="0" presId="urn:microsoft.com/office/officeart/2018/2/layout/IconVerticalSolidList"/>
    <dgm:cxn modelId="{5C5FA79D-52E8-4BB9-B27E-4DAE77947C5E}" type="presParOf" srcId="{DCD269D1-B9E4-4476-9224-1CDA69F24B45}" destId="{CC8FAE20-DC0A-42E5-B668-B17CE98106FF}" srcOrd="1" destOrd="0" presId="urn:microsoft.com/office/officeart/2018/2/layout/IconVerticalSolidList"/>
    <dgm:cxn modelId="{30BB4400-7029-4AA7-B329-368F72534E2D}" type="presParOf" srcId="{DCD269D1-B9E4-4476-9224-1CDA69F24B45}" destId="{ACE6F98E-2F3B-4D72-A2A5-110D3E326991}" srcOrd="2" destOrd="0" presId="urn:microsoft.com/office/officeart/2018/2/layout/IconVerticalSolidList"/>
    <dgm:cxn modelId="{C739A06D-F428-46C7-B551-D29FA2C6F36B}" type="presParOf" srcId="{DCD269D1-B9E4-4476-9224-1CDA69F24B45}" destId="{261FF5F3-6C76-4D55-A28C-E44058FFD7D9}" srcOrd="3" destOrd="0" presId="urn:microsoft.com/office/officeart/2018/2/layout/IconVerticalSolidList"/>
    <dgm:cxn modelId="{F43EBB7C-541D-4884-9656-EB0313A09C4E}" type="presParOf" srcId="{5B211FF5-0097-4147-96CB-D6D4889452BF}" destId="{96E2D09C-5DC1-4240-8046-673CE0292C03}" srcOrd="5" destOrd="0" presId="urn:microsoft.com/office/officeart/2018/2/layout/IconVerticalSolidList"/>
    <dgm:cxn modelId="{49FBF4FE-E65A-428B-AB03-274096F3D82D}" type="presParOf" srcId="{5B211FF5-0097-4147-96CB-D6D4889452BF}" destId="{AD4FA9F8-7EBD-4A1E-BBC4-FC2933F81E36}" srcOrd="6" destOrd="0" presId="urn:microsoft.com/office/officeart/2018/2/layout/IconVerticalSolidList"/>
    <dgm:cxn modelId="{D0375ADB-C433-471B-9184-148B03323BCB}" type="presParOf" srcId="{AD4FA9F8-7EBD-4A1E-BBC4-FC2933F81E36}" destId="{52CEBDA0-C278-43E5-B0DA-F0546273F258}" srcOrd="0" destOrd="0" presId="urn:microsoft.com/office/officeart/2018/2/layout/IconVerticalSolidList"/>
    <dgm:cxn modelId="{DA57A939-BEA6-478F-B146-12081535E378}" type="presParOf" srcId="{AD4FA9F8-7EBD-4A1E-BBC4-FC2933F81E36}" destId="{5A853420-DD8D-47DB-A3D1-7B79954552E5}" srcOrd="1" destOrd="0" presId="urn:microsoft.com/office/officeart/2018/2/layout/IconVerticalSolidList"/>
    <dgm:cxn modelId="{D8B1ED8D-CD91-4886-B54D-EB6EA6FCB27D}" type="presParOf" srcId="{AD4FA9F8-7EBD-4A1E-BBC4-FC2933F81E36}" destId="{BC40B328-E21D-41A3-8C9E-5293C9E4D054}" srcOrd="2" destOrd="0" presId="urn:microsoft.com/office/officeart/2018/2/layout/IconVerticalSolidList"/>
    <dgm:cxn modelId="{E4F9DFC2-66BD-41DE-9E6C-DD4E9CD2D58F}" type="presParOf" srcId="{AD4FA9F8-7EBD-4A1E-BBC4-FC2933F81E36}" destId="{D68392F9-0321-4D2A-9478-B40858B6E7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704182-5BA0-4573-9EF7-862688FAED1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F07B1273-A77E-4857-8ED2-2C401ED83F46}">
      <dgm:prSet custT="1"/>
      <dgm:spPr/>
      <dgm:t>
        <a:bodyPr/>
        <a:lstStyle/>
        <a:p>
          <a:r>
            <a:rPr lang="en-US" sz="2300" dirty="0"/>
            <a:t>Evidence from PS data of people missing from cluster due to lack of resistance testing or unreported diagnosis</a:t>
          </a:r>
        </a:p>
      </dgm:t>
    </dgm:pt>
    <dgm:pt modelId="{F4FE77B1-F904-48BF-AEE5-28275B913FE9}" type="parTrans" cxnId="{54601E55-EE08-42EA-A764-F2EA42489193}">
      <dgm:prSet/>
      <dgm:spPr/>
      <dgm:t>
        <a:bodyPr/>
        <a:lstStyle/>
        <a:p>
          <a:endParaRPr lang="en-US" sz="2300"/>
        </a:p>
      </dgm:t>
    </dgm:pt>
    <dgm:pt modelId="{E9928AFF-F621-4135-9E03-85DF27DC4EDE}" type="sibTrans" cxnId="{54601E55-EE08-42EA-A764-F2EA42489193}">
      <dgm:prSet/>
      <dgm:spPr/>
      <dgm:t>
        <a:bodyPr/>
        <a:lstStyle/>
        <a:p>
          <a:endParaRPr lang="en-US" sz="2300"/>
        </a:p>
      </dgm:t>
    </dgm:pt>
    <dgm:pt modelId="{0F05595D-4154-45FF-8365-F4031896D163}">
      <dgm:prSet custT="1"/>
      <dgm:spPr/>
      <dgm:t>
        <a:bodyPr/>
        <a:lstStyle/>
        <a:p>
          <a:r>
            <a:rPr lang="en-US" sz="2300"/>
            <a:t>Presence of drug resistance</a:t>
          </a:r>
        </a:p>
      </dgm:t>
    </dgm:pt>
    <dgm:pt modelId="{E8F94F95-EC8D-4F39-8F5B-C15123FFD2F1}" type="parTrans" cxnId="{7B1F8245-720C-4C43-9F79-815BAD066BE9}">
      <dgm:prSet/>
      <dgm:spPr/>
      <dgm:t>
        <a:bodyPr/>
        <a:lstStyle/>
        <a:p>
          <a:endParaRPr lang="en-US" sz="2300"/>
        </a:p>
      </dgm:t>
    </dgm:pt>
    <dgm:pt modelId="{028CC7B1-358A-4A2D-BC9A-4E1ACA085781}" type="sibTrans" cxnId="{7B1F8245-720C-4C43-9F79-815BAD066BE9}">
      <dgm:prSet/>
      <dgm:spPr/>
      <dgm:t>
        <a:bodyPr/>
        <a:lstStyle/>
        <a:p>
          <a:endParaRPr lang="en-US" sz="2300"/>
        </a:p>
      </dgm:t>
    </dgm:pt>
    <dgm:pt modelId="{6F450CDD-BC76-4C5A-AA8B-DC9B789A784E}">
      <dgm:prSet custT="1"/>
      <dgm:spPr/>
      <dgm:t>
        <a:bodyPr/>
        <a:lstStyle/>
        <a:p>
          <a:r>
            <a:rPr lang="en-US" sz="2300" dirty="0"/>
            <a:t>Focus populations (African/Black American, Hispanic/Latino/Latinx, PWID, youth)</a:t>
          </a:r>
        </a:p>
      </dgm:t>
    </dgm:pt>
    <dgm:pt modelId="{76D06C40-EFD1-4549-AF46-6E4ECBBF62AA}" type="parTrans" cxnId="{5BF39037-0F6C-4248-B920-422E27FC89B4}">
      <dgm:prSet/>
      <dgm:spPr/>
      <dgm:t>
        <a:bodyPr/>
        <a:lstStyle/>
        <a:p>
          <a:endParaRPr lang="en-US" sz="2300"/>
        </a:p>
      </dgm:t>
    </dgm:pt>
    <dgm:pt modelId="{345C3C2A-BEF0-49E9-98CC-1F30C340AE38}" type="sibTrans" cxnId="{5BF39037-0F6C-4248-B920-422E27FC89B4}">
      <dgm:prSet/>
      <dgm:spPr/>
      <dgm:t>
        <a:bodyPr/>
        <a:lstStyle/>
        <a:p>
          <a:endParaRPr lang="en-US" sz="2300"/>
        </a:p>
      </dgm:t>
    </dgm:pt>
    <dgm:pt modelId="{3DA1A202-2141-4707-A418-561B8EF13192}">
      <dgm:prSet custT="1"/>
      <dgm:spPr/>
      <dgm:t>
        <a:bodyPr/>
        <a:lstStyle/>
        <a:p>
          <a:r>
            <a:rPr lang="en-US" sz="2300"/>
            <a:t>Late diagnoses</a:t>
          </a:r>
        </a:p>
      </dgm:t>
    </dgm:pt>
    <dgm:pt modelId="{DF27F2D6-F81E-465E-B386-68B3828C8881}" type="parTrans" cxnId="{6A959B95-047E-4C7F-A17A-F4A798D22457}">
      <dgm:prSet/>
      <dgm:spPr/>
      <dgm:t>
        <a:bodyPr/>
        <a:lstStyle/>
        <a:p>
          <a:endParaRPr lang="en-US" sz="2300"/>
        </a:p>
      </dgm:t>
    </dgm:pt>
    <dgm:pt modelId="{297C4F30-9FBD-4746-9599-E4C9BB83A158}" type="sibTrans" cxnId="{6A959B95-047E-4C7F-A17A-F4A798D22457}">
      <dgm:prSet/>
      <dgm:spPr/>
      <dgm:t>
        <a:bodyPr/>
        <a:lstStyle/>
        <a:p>
          <a:endParaRPr lang="en-US" sz="2300"/>
        </a:p>
      </dgm:t>
    </dgm:pt>
    <dgm:pt modelId="{2505053C-FF7B-4E61-AAC5-340DA8BFE18D}">
      <dgm:prSet custT="1"/>
      <dgm:spPr/>
      <dgm:t>
        <a:bodyPr/>
        <a:lstStyle/>
        <a:p>
          <a:r>
            <a:rPr lang="en-US" sz="2300"/>
            <a:t>Diagnoses outside traditional settings</a:t>
          </a:r>
        </a:p>
      </dgm:t>
    </dgm:pt>
    <dgm:pt modelId="{409C6FC1-94F0-4666-A439-C40C3065EAB8}" type="parTrans" cxnId="{9F89C909-A390-4EF7-A700-EA64938585E1}">
      <dgm:prSet/>
      <dgm:spPr/>
      <dgm:t>
        <a:bodyPr/>
        <a:lstStyle/>
        <a:p>
          <a:endParaRPr lang="en-US" sz="2300"/>
        </a:p>
      </dgm:t>
    </dgm:pt>
    <dgm:pt modelId="{C7941648-3B6C-4E60-9AF1-03AF57A84FF6}" type="sibTrans" cxnId="{9F89C909-A390-4EF7-A700-EA64938585E1}">
      <dgm:prSet/>
      <dgm:spPr/>
      <dgm:t>
        <a:bodyPr/>
        <a:lstStyle/>
        <a:p>
          <a:endParaRPr lang="en-US" sz="2300"/>
        </a:p>
      </dgm:t>
    </dgm:pt>
    <dgm:pt modelId="{5ED2191E-756F-4104-934A-C1CFF84C595E}" type="pres">
      <dgm:prSet presAssocID="{F0704182-5BA0-4573-9EF7-862688FAED1B}" presName="linear" presStyleCnt="0">
        <dgm:presLayoutVars>
          <dgm:animLvl val="lvl"/>
          <dgm:resizeHandles val="exact"/>
        </dgm:presLayoutVars>
      </dgm:prSet>
      <dgm:spPr/>
    </dgm:pt>
    <dgm:pt modelId="{4A40090F-9018-4BE4-AE6E-B8EC88F71B36}" type="pres">
      <dgm:prSet presAssocID="{F07B1273-A77E-4857-8ED2-2C401ED83F46}" presName="parentText" presStyleLbl="node1" presStyleIdx="0" presStyleCnt="5">
        <dgm:presLayoutVars>
          <dgm:chMax val="0"/>
          <dgm:bulletEnabled val="1"/>
        </dgm:presLayoutVars>
      </dgm:prSet>
      <dgm:spPr/>
    </dgm:pt>
    <dgm:pt modelId="{B34533EB-D8A3-4CA9-B0FA-2D331CB80747}" type="pres">
      <dgm:prSet presAssocID="{E9928AFF-F621-4135-9E03-85DF27DC4EDE}" presName="spacer" presStyleCnt="0"/>
      <dgm:spPr/>
    </dgm:pt>
    <dgm:pt modelId="{CC735518-B3A0-48BE-A585-180BA1F21DA5}" type="pres">
      <dgm:prSet presAssocID="{0F05595D-4154-45FF-8365-F4031896D163}" presName="parentText" presStyleLbl="node1" presStyleIdx="1" presStyleCnt="5">
        <dgm:presLayoutVars>
          <dgm:chMax val="0"/>
          <dgm:bulletEnabled val="1"/>
        </dgm:presLayoutVars>
      </dgm:prSet>
      <dgm:spPr/>
    </dgm:pt>
    <dgm:pt modelId="{CB7BDA3C-A21B-4894-AE72-EBE4B22D27D7}" type="pres">
      <dgm:prSet presAssocID="{028CC7B1-358A-4A2D-BC9A-4E1ACA085781}" presName="spacer" presStyleCnt="0"/>
      <dgm:spPr/>
    </dgm:pt>
    <dgm:pt modelId="{BDD8DE4E-B24C-49D0-85B2-7692288CC1C0}" type="pres">
      <dgm:prSet presAssocID="{6F450CDD-BC76-4C5A-AA8B-DC9B789A784E}" presName="parentText" presStyleLbl="node1" presStyleIdx="2" presStyleCnt="5">
        <dgm:presLayoutVars>
          <dgm:chMax val="0"/>
          <dgm:bulletEnabled val="1"/>
        </dgm:presLayoutVars>
      </dgm:prSet>
      <dgm:spPr/>
    </dgm:pt>
    <dgm:pt modelId="{C9536751-3A8C-43B7-8D52-4AF5C06E1911}" type="pres">
      <dgm:prSet presAssocID="{345C3C2A-BEF0-49E9-98CC-1F30C340AE38}" presName="spacer" presStyleCnt="0"/>
      <dgm:spPr/>
    </dgm:pt>
    <dgm:pt modelId="{D9506348-FFC0-4311-AF7B-3CCECF62F38C}" type="pres">
      <dgm:prSet presAssocID="{3DA1A202-2141-4707-A418-561B8EF13192}" presName="parentText" presStyleLbl="node1" presStyleIdx="3" presStyleCnt="5">
        <dgm:presLayoutVars>
          <dgm:chMax val="0"/>
          <dgm:bulletEnabled val="1"/>
        </dgm:presLayoutVars>
      </dgm:prSet>
      <dgm:spPr/>
    </dgm:pt>
    <dgm:pt modelId="{08A06587-B145-41C2-AAEE-062732887E82}" type="pres">
      <dgm:prSet presAssocID="{297C4F30-9FBD-4746-9599-E4C9BB83A158}" presName="spacer" presStyleCnt="0"/>
      <dgm:spPr/>
    </dgm:pt>
    <dgm:pt modelId="{8A9A8DF3-C737-4D0E-8516-EA486BA54B72}" type="pres">
      <dgm:prSet presAssocID="{2505053C-FF7B-4E61-AAC5-340DA8BFE18D}" presName="parentText" presStyleLbl="node1" presStyleIdx="4" presStyleCnt="5">
        <dgm:presLayoutVars>
          <dgm:chMax val="0"/>
          <dgm:bulletEnabled val="1"/>
        </dgm:presLayoutVars>
      </dgm:prSet>
      <dgm:spPr/>
    </dgm:pt>
  </dgm:ptLst>
  <dgm:cxnLst>
    <dgm:cxn modelId="{9F89C909-A390-4EF7-A700-EA64938585E1}" srcId="{F0704182-5BA0-4573-9EF7-862688FAED1B}" destId="{2505053C-FF7B-4E61-AAC5-340DA8BFE18D}" srcOrd="4" destOrd="0" parTransId="{409C6FC1-94F0-4666-A439-C40C3065EAB8}" sibTransId="{C7941648-3B6C-4E60-9AF1-03AF57A84FF6}"/>
    <dgm:cxn modelId="{14F63C31-B79B-4B77-9DFE-AC5444831EF7}" type="presOf" srcId="{F0704182-5BA0-4573-9EF7-862688FAED1B}" destId="{5ED2191E-756F-4104-934A-C1CFF84C595E}" srcOrd="0" destOrd="0" presId="urn:microsoft.com/office/officeart/2005/8/layout/vList2"/>
    <dgm:cxn modelId="{26C1C733-98AC-42F5-A273-D3E4B0A83AB9}" type="presOf" srcId="{0F05595D-4154-45FF-8365-F4031896D163}" destId="{CC735518-B3A0-48BE-A585-180BA1F21DA5}" srcOrd="0" destOrd="0" presId="urn:microsoft.com/office/officeart/2005/8/layout/vList2"/>
    <dgm:cxn modelId="{0DA33635-73DB-45E2-89D3-75564F2E7842}" type="presOf" srcId="{3DA1A202-2141-4707-A418-561B8EF13192}" destId="{D9506348-FFC0-4311-AF7B-3CCECF62F38C}" srcOrd="0" destOrd="0" presId="urn:microsoft.com/office/officeart/2005/8/layout/vList2"/>
    <dgm:cxn modelId="{5BF39037-0F6C-4248-B920-422E27FC89B4}" srcId="{F0704182-5BA0-4573-9EF7-862688FAED1B}" destId="{6F450CDD-BC76-4C5A-AA8B-DC9B789A784E}" srcOrd="2" destOrd="0" parTransId="{76D06C40-EFD1-4549-AF46-6E4ECBBF62AA}" sibTransId="{345C3C2A-BEF0-49E9-98CC-1F30C340AE38}"/>
    <dgm:cxn modelId="{7B1F8245-720C-4C43-9F79-815BAD066BE9}" srcId="{F0704182-5BA0-4573-9EF7-862688FAED1B}" destId="{0F05595D-4154-45FF-8365-F4031896D163}" srcOrd="1" destOrd="0" parTransId="{E8F94F95-EC8D-4F39-8F5B-C15123FFD2F1}" sibTransId="{028CC7B1-358A-4A2D-BC9A-4E1ACA085781}"/>
    <dgm:cxn modelId="{947A7666-0FD5-42FB-A9BB-4BDC15676086}" type="presOf" srcId="{6F450CDD-BC76-4C5A-AA8B-DC9B789A784E}" destId="{BDD8DE4E-B24C-49D0-85B2-7692288CC1C0}" srcOrd="0" destOrd="0" presId="urn:microsoft.com/office/officeart/2005/8/layout/vList2"/>
    <dgm:cxn modelId="{54601E55-EE08-42EA-A764-F2EA42489193}" srcId="{F0704182-5BA0-4573-9EF7-862688FAED1B}" destId="{F07B1273-A77E-4857-8ED2-2C401ED83F46}" srcOrd="0" destOrd="0" parTransId="{F4FE77B1-F904-48BF-AEE5-28275B913FE9}" sibTransId="{E9928AFF-F621-4135-9E03-85DF27DC4EDE}"/>
    <dgm:cxn modelId="{EFDADC59-0208-4B0C-9C19-C60F95E1281E}" type="presOf" srcId="{F07B1273-A77E-4857-8ED2-2C401ED83F46}" destId="{4A40090F-9018-4BE4-AE6E-B8EC88F71B36}" srcOrd="0" destOrd="0" presId="urn:microsoft.com/office/officeart/2005/8/layout/vList2"/>
    <dgm:cxn modelId="{6A959B95-047E-4C7F-A17A-F4A798D22457}" srcId="{F0704182-5BA0-4573-9EF7-862688FAED1B}" destId="{3DA1A202-2141-4707-A418-561B8EF13192}" srcOrd="3" destOrd="0" parTransId="{DF27F2D6-F81E-465E-B386-68B3828C8881}" sibTransId="{297C4F30-9FBD-4746-9599-E4C9BB83A158}"/>
    <dgm:cxn modelId="{501186EA-C8B8-4053-8750-D126C21016BD}" type="presOf" srcId="{2505053C-FF7B-4E61-AAC5-340DA8BFE18D}" destId="{8A9A8DF3-C737-4D0E-8516-EA486BA54B72}" srcOrd="0" destOrd="0" presId="urn:microsoft.com/office/officeart/2005/8/layout/vList2"/>
    <dgm:cxn modelId="{0157535A-1AF4-41A1-806D-8B70E4EE7CD9}" type="presParOf" srcId="{5ED2191E-756F-4104-934A-C1CFF84C595E}" destId="{4A40090F-9018-4BE4-AE6E-B8EC88F71B36}" srcOrd="0" destOrd="0" presId="urn:microsoft.com/office/officeart/2005/8/layout/vList2"/>
    <dgm:cxn modelId="{DA7E06D4-8490-436A-9745-7213E33442C4}" type="presParOf" srcId="{5ED2191E-756F-4104-934A-C1CFF84C595E}" destId="{B34533EB-D8A3-4CA9-B0FA-2D331CB80747}" srcOrd="1" destOrd="0" presId="urn:microsoft.com/office/officeart/2005/8/layout/vList2"/>
    <dgm:cxn modelId="{A364E99C-4AA3-40E7-81CF-1641B752F744}" type="presParOf" srcId="{5ED2191E-756F-4104-934A-C1CFF84C595E}" destId="{CC735518-B3A0-48BE-A585-180BA1F21DA5}" srcOrd="2" destOrd="0" presId="urn:microsoft.com/office/officeart/2005/8/layout/vList2"/>
    <dgm:cxn modelId="{4DD23D89-3CA7-492D-9015-603209E8B045}" type="presParOf" srcId="{5ED2191E-756F-4104-934A-C1CFF84C595E}" destId="{CB7BDA3C-A21B-4894-AE72-EBE4B22D27D7}" srcOrd="3" destOrd="0" presId="urn:microsoft.com/office/officeart/2005/8/layout/vList2"/>
    <dgm:cxn modelId="{03A9369A-A021-471B-A392-238B72AD3929}" type="presParOf" srcId="{5ED2191E-756F-4104-934A-C1CFF84C595E}" destId="{BDD8DE4E-B24C-49D0-85B2-7692288CC1C0}" srcOrd="4" destOrd="0" presId="urn:microsoft.com/office/officeart/2005/8/layout/vList2"/>
    <dgm:cxn modelId="{6DB29465-E1C4-44DC-85E9-24650FECE19D}" type="presParOf" srcId="{5ED2191E-756F-4104-934A-C1CFF84C595E}" destId="{C9536751-3A8C-43B7-8D52-4AF5C06E1911}" srcOrd="5" destOrd="0" presId="urn:microsoft.com/office/officeart/2005/8/layout/vList2"/>
    <dgm:cxn modelId="{C368D1DA-7ED5-4AD0-8B23-60855AFC91EF}" type="presParOf" srcId="{5ED2191E-756F-4104-934A-C1CFF84C595E}" destId="{D9506348-FFC0-4311-AF7B-3CCECF62F38C}" srcOrd="6" destOrd="0" presId="urn:microsoft.com/office/officeart/2005/8/layout/vList2"/>
    <dgm:cxn modelId="{B784A2F5-4A42-4BE9-A7BA-D3EF53BA6A23}" type="presParOf" srcId="{5ED2191E-756F-4104-934A-C1CFF84C595E}" destId="{08A06587-B145-41C2-AAEE-062732887E82}" srcOrd="7" destOrd="0" presId="urn:microsoft.com/office/officeart/2005/8/layout/vList2"/>
    <dgm:cxn modelId="{087E3131-4EA0-4685-A0E1-7FC1E361917E}" type="presParOf" srcId="{5ED2191E-756F-4104-934A-C1CFF84C595E}" destId="{8A9A8DF3-C737-4D0E-8516-EA486BA54B7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3D1367-41E5-412E-8E46-CD046E10FE07}"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59EBA29-8BE0-4F4D-9967-0A84D3CFCEEF}">
      <dgm:prSet/>
      <dgm:spPr/>
      <dgm:t>
        <a:bodyPr/>
        <a:lstStyle/>
        <a:p>
          <a:r>
            <a:rPr lang="en-US" dirty="0"/>
            <a:t>HIV Surveillance</a:t>
          </a:r>
        </a:p>
      </dgm:t>
    </dgm:pt>
    <dgm:pt modelId="{DA6D2E99-FB0A-4A83-A6D6-1B4F10661039}" type="parTrans" cxnId="{AB581438-4F26-4E03-9EE5-03C31A179215}">
      <dgm:prSet/>
      <dgm:spPr/>
      <dgm:t>
        <a:bodyPr/>
        <a:lstStyle/>
        <a:p>
          <a:endParaRPr lang="en-US"/>
        </a:p>
      </dgm:t>
    </dgm:pt>
    <dgm:pt modelId="{5578565F-0C25-4E4D-9581-5C9B9A4F9AE1}" type="sibTrans" cxnId="{AB581438-4F26-4E03-9EE5-03C31A179215}">
      <dgm:prSet/>
      <dgm:spPr/>
      <dgm:t>
        <a:bodyPr/>
        <a:lstStyle/>
        <a:p>
          <a:endParaRPr lang="en-US"/>
        </a:p>
      </dgm:t>
    </dgm:pt>
    <dgm:pt modelId="{F0E28D4D-A6AE-4E9A-8282-0980D7D4E6B6}">
      <dgm:prSet/>
      <dgm:spPr/>
      <dgm:t>
        <a:bodyPr/>
        <a:lstStyle/>
        <a:p>
          <a:r>
            <a:rPr lang="en-US" dirty="0" err="1"/>
            <a:t>eHARS</a:t>
          </a:r>
          <a:r>
            <a:rPr lang="en-US" dirty="0"/>
            <a:t> (Enhanced HIV/AIDS Reporting System)</a:t>
          </a:r>
        </a:p>
      </dgm:t>
    </dgm:pt>
    <dgm:pt modelId="{A12383B6-6FF2-4EE2-A75C-10F84D1F8C54}" type="parTrans" cxnId="{2AC3C7F6-4AE2-4111-896F-4B1A5C2620E3}">
      <dgm:prSet/>
      <dgm:spPr/>
      <dgm:t>
        <a:bodyPr/>
        <a:lstStyle/>
        <a:p>
          <a:endParaRPr lang="en-US"/>
        </a:p>
      </dgm:t>
    </dgm:pt>
    <dgm:pt modelId="{429AF287-54D0-48E4-99DE-E0049B26ABFF}" type="sibTrans" cxnId="{2AC3C7F6-4AE2-4111-896F-4B1A5C2620E3}">
      <dgm:prSet/>
      <dgm:spPr/>
      <dgm:t>
        <a:bodyPr/>
        <a:lstStyle/>
        <a:p>
          <a:endParaRPr lang="en-US"/>
        </a:p>
      </dgm:t>
    </dgm:pt>
    <dgm:pt modelId="{67817A89-713A-400E-B575-351167F28365}">
      <dgm:prSet/>
      <dgm:spPr/>
      <dgm:t>
        <a:bodyPr/>
        <a:lstStyle/>
        <a:p>
          <a:r>
            <a:rPr lang="en-US" dirty="0"/>
            <a:t>WEDSS (Wisconsin Electronic Disease Surveillance System)</a:t>
          </a:r>
        </a:p>
      </dgm:t>
    </dgm:pt>
    <dgm:pt modelId="{21702357-47DE-443D-9BE2-6EFBEE00EC25}" type="parTrans" cxnId="{2141A474-4EBB-414F-A4EC-19A5B2CB6114}">
      <dgm:prSet/>
      <dgm:spPr/>
      <dgm:t>
        <a:bodyPr/>
        <a:lstStyle/>
        <a:p>
          <a:endParaRPr lang="en-US"/>
        </a:p>
      </dgm:t>
    </dgm:pt>
    <dgm:pt modelId="{F55B9742-C8C4-4942-B052-D594C112CA31}" type="sibTrans" cxnId="{2141A474-4EBB-414F-A4EC-19A5B2CB6114}">
      <dgm:prSet/>
      <dgm:spPr/>
      <dgm:t>
        <a:bodyPr/>
        <a:lstStyle/>
        <a:p>
          <a:endParaRPr lang="en-US"/>
        </a:p>
      </dgm:t>
    </dgm:pt>
    <dgm:pt modelId="{7A2836D2-894B-4F57-9198-73B3FAB1D542}">
      <dgm:prSet/>
      <dgm:spPr/>
      <dgm:t>
        <a:bodyPr/>
        <a:lstStyle/>
        <a:p>
          <a:r>
            <a:rPr lang="en-US"/>
            <a:t>HIV Partner Services</a:t>
          </a:r>
        </a:p>
      </dgm:t>
    </dgm:pt>
    <dgm:pt modelId="{D291D179-F0C5-4B84-841D-E9D77B3A3182}" type="parTrans" cxnId="{BE4D05E9-E9D4-49C4-A9B6-73EBB56D7B99}">
      <dgm:prSet/>
      <dgm:spPr/>
      <dgm:t>
        <a:bodyPr/>
        <a:lstStyle/>
        <a:p>
          <a:endParaRPr lang="en-US"/>
        </a:p>
      </dgm:t>
    </dgm:pt>
    <dgm:pt modelId="{7A527392-D176-4279-88ED-5873CCD78229}" type="sibTrans" cxnId="{BE4D05E9-E9D4-49C4-A9B6-73EBB56D7B99}">
      <dgm:prSet/>
      <dgm:spPr/>
      <dgm:t>
        <a:bodyPr/>
        <a:lstStyle/>
        <a:p>
          <a:endParaRPr lang="en-US"/>
        </a:p>
      </dgm:t>
    </dgm:pt>
    <dgm:pt modelId="{12AD9874-4486-45A2-80B6-C81207998538}">
      <dgm:prSet/>
      <dgm:spPr/>
      <dgm:t>
        <a:bodyPr/>
        <a:lstStyle/>
        <a:p>
          <a:r>
            <a:rPr lang="en-US"/>
            <a:t>Evaluation Web</a:t>
          </a:r>
        </a:p>
      </dgm:t>
    </dgm:pt>
    <dgm:pt modelId="{E4DC3555-7805-4AA7-A463-662890870776}" type="parTrans" cxnId="{35B78D06-7028-4C2A-AC55-7E17D097ECF6}">
      <dgm:prSet/>
      <dgm:spPr/>
      <dgm:t>
        <a:bodyPr/>
        <a:lstStyle/>
        <a:p>
          <a:endParaRPr lang="en-US"/>
        </a:p>
      </dgm:t>
    </dgm:pt>
    <dgm:pt modelId="{8883A692-9C2D-4C28-90BF-6666A6B00B26}" type="sibTrans" cxnId="{35B78D06-7028-4C2A-AC55-7E17D097ECF6}">
      <dgm:prSet/>
      <dgm:spPr/>
      <dgm:t>
        <a:bodyPr/>
        <a:lstStyle/>
        <a:p>
          <a:endParaRPr lang="en-US"/>
        </a:p>
      </dgm:t>
    </dgm:pt>
    <dgm:pt modelId="{74F78AA0-A8E6-4858-BC33-2CA596B9AE7C}">
      <dgm:prSet/>
      <dgm:spPr/>
      <dgm:t>
        <a:bodyPr/>
        <a:lstStyle/>
        <a:p>
          <a:r>
            <a:rPr lang="en-US"/>
            <a:t>WEDSS</a:t>
          </a:r>
        </a:p>
      </dgm:t>
    </dgm:pt>
    <dgm:pt modelId="{2BE9FCB2-0A4B-43DA-883C-B1B47B5CFEA7}" type="parTrans" cxnId="{50DDE43D-AE31-4382-80E4-B35498500ACE}">
      <dgm:prSet/>
      <dgm:spPr/>
      <dgm:t>
        <a:bodyPr/>
        <a:lstStyle/>
        <a:p>
          <a:endParaRPr lang="en-US"/>
        </a:p>
      </dgm:t>
    </dgm:pt>
    <dgm:pt modelId="{99F3B1CA-7CFF-4538-888C-69786C38EB2B}" type="sibTrans" cxnId="{50DDE43D-AE31-4382-80E4-B35498500ACE}">
      <dgm:prSet/>
      <dgm:spPr/>
      <dgm:t>
        <a:bodyPr/>
        <a:lstStyle/>
        <a:p>
          <a:endParaRPr lang="en-US"/>
        </a:p>
      </dgm:t>
    </dgm:pt>
    <dgm:pt modelId="{906254FD-2200-458E-B203-218428F40293}">
      <dgm:prSet/>
      <dgm:spPr/>
      <dgm:t>
        <a:bodyPr/>
        <a:lstStyle/>
        <a:p>
          <a:r>
            <a:rPr lang="en-US"/>
            <a:t>HIV Testing</a:t>
          </a:r>
        </a:p>
      </dgm:t>
    </dgm:pt>
    <dgm:pt modelId="{455666DB-8D11-4EB1-B1B8-6C2E8D6A6E0A}" type="parTrans" cxnId="{67289535-E99C-455B-B256-A74D8164AF98}">
      <dgm:prSet/>
      <dgm:spPr/>
      <dgm:t>
        <a:bodyPr/>
        <a:lstStyle/>
        <a:p>
          <a:endParaRPr lang="en-US"/>
        </a:p>
      </dgm:t>
    </dgm:pt>
    <dgm:pt modelId="{36AECD28-B921-42C5-816F-165C8A4696EC}" type="sibTrans" cxnId="{67289535-E99C-455B-B256-A74D8164AF98}">
      <dgm:prSet/>
      <dgm:spPr/>
      <dgm:t>
        <a:bodyPr/>
        <a:lstStyle/>
        <a:p>
          <a:endParaRPr lang="en-US"/>
        </a:p>
      </dgm:t>
    </dgm:pt>
    <dgm:pt modelId="{E558CD32-82E3-48C9-B29E-2EC390060F83}">
      <dgm:prSet/>
      <dgm:spPr/>
      <dgm:t>
        <a:bodyPr/>
        <a:lstStyle/>
        <a:p>
          <a:r>
            <a:rPr lang="en-US"/>
            <a:t>Evaluation Web</a:t>
          </a:r>
        </a:p>
      </dgm:t>
    </dgm:pt>
    <dgm:pt modelId="{62258436-CCE5-42F1-BE70-E7D0C658E22B}" type="parTrans" cxnId="{8264FD9D-E2FD-402A-8326-1074640CE817}">
      <dgm:prSet/>
      <dgm:spPr/>
      <dgm:t>
        <a:bodyPr/>
        <a:lstStyle/>
        <a:p>
          <a:endParaRPr lang="en-US"/>
        </a:p>
      </dgm:t>
    </dgm:pt>
    <dgm:pt modelId="{8133F569-8B6D-43C6-BE1A-D373C6F78F80}" type="sibTrans" cxnId="{8264FD9D-E2FD-402A-8326-1074640CE817}">
      <dgm:prSet/>
      <dgm:spPr/>
      <dgm:t>
        <a:bodyPr/>
        <a:lstStyle/>
        <a:p>
          <a:endParaRPr lang="en-US"/>
        </a:p>
      </dgm:t>
    </dgm:pt>
    <dgm:pt modelId="{1D78436F-3814-45AC-915B-373FF9543A3D}" type="pres">
      <dgm:prSet presAssocID="{7A3D1367-41E5-412E-8E46-CD046E10FE07}" presName="linear" presStyleCnt="0">
        <dgm:presLayoutVars>
          <dgm:dir/>
          <dgm:animLvl val="lvl"/>
          <dgm:resizeHandles val="exact"/>
        </dgm:presLayoutVars>
      </dgm:prSet>
      <dgm:spPr/>
    </dgm:pt>
    <dgm:pt modelId="{FF742E3B-174D-43B6-9B18-299CB9769E99}" type="pres">
      <dgm:prSet presAssocID="{559EBA29-8BE0-4F4D-9967-0A84D3CFCEEF}" presName="parentLin" presStyleCnt="0"/>
      <dgm:spPr/>
    </dgm:pt>
    <dgm:pt modelId="{D0DA5F18-F6C0-425C-B765-57C5F33A4C41}" type="pres">
      <dgm:prSet presAssocID="{559EBA29-8BE0-4F4D-9967-0A84D3CFCEEF}" presName="parentLeftMargin" presStyleLbl="node1" presStyleIdx="0" presStyleCnt="3"/>
      <dgm:spPr/>
    </dgm:pt>
    <dgm:pt modelId="{6B53FEB1-55FF-4E2A-884E-093DAFC0F579}" type="pres">
      <dgm:prSet presAssocID="{559EBA29-8BE0-4F4D-9967-0A84D3CFCEEF}" presName="parentText" presStyleLbl="node1" presStyleIdx="0" presStyleCnt="3">
        <dgm:presLayoutVars>
          <dgm:chMax val="0"/>
          <dgm:bulletEnabled val="1"/>
        </dgm:presLayoutVars>
      </dgm:prSet>
      <dgm:spPr/>
    </dgm:pt>
    <dgm:pt modelId="{E2F0BF94-7F28-4470-AC18-C83B397AA383}" type="pres">
      <dgm:prSet presAssocID="{559EBA29-8BE0-4F4D-9967-0A84D3CFCEEF}" presName="negativeSpace" presStyleCnt="0"/>
      <dgm:spPr/>
    </dgm:pt>
    <dgm:pt modelId="{F312EF92-3EEB-4E7C-8417-056AF4A165AE}" type="pres">
      <dgm:prSet presAssocID="{559EBA29-8BE0-4F4D-9967-0A84D3CFCEEF}" presName="childText" presStyleLbl="conFgAcc1" presStyleIdx="0" presStyleCnt="3">
        <dgm:presLayoutVars>
          <dgm:bulletEnabled val="1"/>
        </dgm:presLayoutVars>
      </dgm:prSet>
      <dgm:spPr/>
    </dgm:pt>
    <dgm:pt modelId="{17A89FC3-9A14-47C9-AC61-F6D48EAB5746}" type="pres">
      <dgm:prSet presAssocID="{5578565F-0C25-4E4D-9581-5C9B9A4F9AE1}" presName="spaceBetweenRectangles" presStyleCnt="0"/>
      <dgm:spPr/>
    </dgm:pt>
    <dgm:pt modelId="{48FE7860-5E1A-43F1-8A2D-5B9AE41D3AB0}" type="pres">
      <dgm:prSet presAssocID="{7A2836D2-894B-4F57-9198-73B3FAB1D542}" presName="parentLin" presStyleCnt="0"/>
      <dgm:spPr/>
    </dgm:pt>
    <dgm:pt modelId="{D7636D6E-16EF-4F8E-A2FD-9DBB261A3206}" type="pres">
      <dgm:prSet presAssocID="{7A2836D2-894B-4F57-9198-73B3FAB1D542}" presName="parentLeftMargin" presStyleLbl="node1" presStyleIdx="0" presStyleCnt="3"/>
      <dgm:spPr/>
    </dgm:pt>
    <dgm:pt modelId="{349FDD0E-AE63-4D48-867D-3FE46E5BF9FD}" type="pres">
      <dgm:prSet presAssocID="{7A2836D2-894B-4F57-9198-73B3FAB1D542}" presName="parentText" presStyleLbl="node1" presStyleIdx="1" presStyleCnt="3">
        <dgm:presLayoutVars>
          <dgm:chMax val="0"/>
          <dgm:bulletEnabled val="1"/>
        </dgm:presLayoutVars>
      </dgm:prSet>
      <dgm:spPr/>
    </dgm:pt>
    <dgm:pt modelId="{31BE73CB-1ED0-49C1-938B-D18DF671B5CA}" type="pres">
      <dgm:prSet presAssocID="{7A2836D2-894B-4F57-9198-73B3FAB1D542}" presName="negativeSpace" presStyleCnt="0"/>
      <dgm:spPr/>
    </dgm:pt>
    <dgm:pt modelId="{587434A3-F03C-41D9-A6A8-D022B158471A}" type="pres">
      <dgm:prSet presAssocID="{7A2836D2-894B-4F57-9198-73B3FAB1D542}" presName="childText" presStyleLbl="conFgAcc1" presStyleIdx="1" presStyleCnt="3">
        <dgm:presLayoutVars>
          <dgm:bulletEnabled val="1"/>
        </dgm:presLayoutVars>
      </dgm:prSet>
      <dgm:spPr/>
    </dgm:pt>
    <dgm:pt modelId="{3A0C6E51-796D-4684-90B3-200FDD7D75F8}" type="pres">
      <dgm:prSet presAssocID="{7A527392-D176-4279-88ED-5873CCD78229}" presName="spaceBetweenRectangles" presStyleCnt="0"/>
      <dgm:spPr/>
    </dgm:pt>
    <dgm:pt modelId="{C3C3555B-77EA-4830-84F4-8D369655FB3E}" type="pres">
      <dgm:prSet presAssocID="{906254FD-2200-458E-B203-218428F40293}" presName="parentLin" presStyleCnt="0"/>
      <dgm:spPr/>
    </dgm:pt>
    <dgm:pt modelId="{969F47F1-A088-457F-A896-908E8245A33A}" type="pres">
      <dgm:prSet presAssocID="{906254FD-2200-458E-B203-218428F40293}" presName="parentLeftMargin" presStyleLbl="node1" presStyleIdx="1" presStyleCnt="3"/>
      <dgm:spPr/>
    </dgm:pt>
    <dgm:pt modelId="{99A3C6A5-46EC-4562-A7E9-BC3C9DE8F04C}" type="pres">
      <dgm:prSet presAssocID="{906254FD-2200-458E-B203-218428F40293}" presName="parentText" presStyleLbl="node1" presStyleIdx="2" presStyleCnt="3">
        <dgm:presLayoutVars>
          <dgm:chMax val="0"/>
          <dgm:bulletEnabled val="1"/>
        </dgm:presLayoutVars>
      </dgm:prSet>
      <dgm:spPr/>
    </dgm:pt>
    <dgm:pt modelId="{1FA97422-65B0-4E49-9AAF-DA7D0BA84749}" type="pres">
      <dgm:prSet presAssocID="{906254FD-2200-458E-B203-218428F40293}" presName="negativeSpace" presStyleCnt="0"/>
      <dgm:spPr/>
    </dgm:pt>
    <dgm:pt modelId="{68CE3E7F-ADA2-48C1-BE21-C780D6A92A74}" type="pres">
      <dgm:prSet presAssocID="{906254FD-2200-458E-B203-218428F40293}" presName="childText" presStyleLbl="conFgAcc1" presStyleIdx="2" presStyleCnt="3">
        <dgm:presLayoutVars>
          <dgm:bulletEnabled val="1"/>
        </dgm:presLayoutVars>
      </dgm:prSet>
      <dgm:spPr/>
    </dgm:pt>
  </dgm:ptLst>
  <dgm:cxnLst>
    <dgm:cxn modelId="{35B78D06-7028-4C2A-AC55-7E17D097ECF6}" srcId="{7A2836D2-894B-4F57-9198-73B3FAB1D542}" destId="{12AD9874-4486-45A2-80B6-C81207998538}" srcOrd="0" destOrd="0" parTransId="{E4DC3555-7805-4AA7-A463-662890870776}" sibTransId="{8883A692-9C2D-4C28-90BF-6666A6B00B26}"/>
    <dgm:cxn modelId="{4EEA5B0B-E1B9-4B44-B2F0-5D61F5DA7123}" type="presOf" srcId="{12AD9874-4486-45A2-80B6-C81207998538}" destId="{587434A3-F03C-41D9-A6A8-D022B158471A}" srcOrd="0" destOrd="0" presId="urn:microsoft.com/office/officeart/2005/8/layout/list1"/>
    <dgm:cxn modelId="{FF20DD11-3BBE-466A-8DC5-514DA5A3C765}" type="presOf" srcId="{67817A89-713A-400E-B575-351167F28365}" destId="{F312EF92-3EEB-4E7C-8417-056AF4A165AE}" srcOrd="0" destOrd="1" presId="urn:microsoft.com/office/officeart/2005/8/layout/list1"/>
    <dgm:cxn modelId="{98B8541C-8AFB-465D-B35B-AFC84E8A03F8}" type="presOf" srcId="{559EBA29-8BE0-4F4D-9967-0A84D3CFCEEF}" destId="{6B53FEB1-55FF-4E2A-884E-093DAFC0F579}" srcOrd="1" destOrd="0" presId="urn:microsoft.com/office/officeart/2005/8/layout/list1"/>
    <dgm:cxn modelId="{E239751F-F84E-487B-A4D6-7A729A0E75D6}" type="presOf" srcId="{7A2836D2-894B-4F57-9198-73B3FAB1D542}" destId="{D7636D6E-16EF-4F8E-A2FD-9DBB261A3206}" srcOrd="0" destOrd="0" presId="urn:microsoft.com/office/officeart/2005/8/layout/list1"/>
    <dgm:cxn modelId="{67289535-E99C-455B-B256-A74D8164AF98}" srcId="{7A3D1367-41E5-412E-8E46-CD046E10FE07}" destId="{906254FD-2200-458E-B203-218428F40293}" srcOrd="2" destOrd="0" parTransId="{455666DB-8D11-4EB1-B1B8-6C2E8D6A6E0A}" sibTransId="{36AECD28-B921-42C5-816F-165C8A4696EC}"/>
    <dgm:cxn modelId="{AB581438-4F26-4E03-9EE5-03C31A179215}" srcId="{7A3D1367-41E5-412E-8E46-CD046E10FE07}" destId="{559EBA29-8BE0-4F4D-9967-0A84D3CFCEEF}" srcOrd="0" destOrd="0" parTransId="{DA6D2E99-FB0A-4A83-A6D6-1B4F10661039}" sibTransId="{5578565F-0C25-4E4D-9581-5C9B9A4F9AE1}"/>
    <dgm:cxn modelId="{50DDE43D-AE31-4382-80E4-B35498500ACE}" srcId="{7A2836D2-894B-4F57-9198-73B3FAB1D542}" destId="{74F78AA0-A8E6-4858-BC33-2CA596B9AE7C}" srcOrd="1" destOrd="0" parTransId="{2BE9FCB2-0A4B-43DA-883C-B1B47B5CFEA7}" sibTransId="{99F3B1CA-7CFF-4538-888C-69786C38EB2B}"/>
    <dgm:cxn modelId="{561FD35B-9305-4D28-BBB0-CCBBDABA4C71}" type="presOf" srcId="{559EBA29-8BE0-4F4D-9967-0A84D3CFCEEF}" destId="{D0DA5F18-F6C0-425C-B765-57C5F33A4C41}" srcOrd="0" destOrd="0" presId="urn:microsoft.com/office/officeart/2005/8/layout/list1"/>
    <dgm:cxn modelId="{59883B5C-A0A1-48DD-9928-FD027AAAD93D}" type="presOf" srcId="{7A3D1367-41E5-412E-8E46-CD046E10FE07}" destId="{1D78436F-3814-45AC-915B-373FF9543A3D}" srcOrd="0" destOrd="0" presId="urn:microsoft.com/office/officeart/2005/8/layout/list1"/>
    <dgm:cxn modelId="{AAED126E-495C-4109-9791-A915A4EF8745}" type="presOf" srcId="{906254FD-2200-458E-B203-218428F40293}" destId="{99A3C6A5-46EC-4562-A7E9-BC3C9DE8F04C}" srcOrd="1" destOrd="0" presId="urn:microsoft.com/office/officeart/2005/8/layout/list1"/>
    <dgm:cxn modelId="{2141A474-4EBB-414F-A4EC-19A5B2CB6114}" srcId="{559EBA29-8BE0-4F4D-9967-0A84D3CFCEEF}" destId="{67817A89-713A-400E-B575-351167F28365}" srcOrd="1" destOrd="0" parTransId="{21702357-47DE-443D-9BE2-6EFBEE00EC25}" sibTransId="{F55B9742-C8C4-4942-B052-D594C112CA31}"/>
    <dgm:cxn modelId="{8264FD9D-E2FD-402A-8326-1074640CE817}" srcId="{906254FD-2200-458E-B203-218428F40293}" destId="{E558CD32-82E3-48C9-B29E-2EC390060F83}" srcOrd="0" destOrd="0" parTransId="{62258436-CCE5-42F1-BE70-E7D0C658E22B}" sibTransId="{8133F569-8B6D-43C6-BE1A-D373C6F78F80}"/>
    <dgm:cxn modelId="{646185A8-3985-4B90-95A0-B66A43269D00}" type="presOf" srcId="{7A2836D2-894B-4F57-9198-73B3FAB1D542}" destId="{349FDD0E-AE63-4D48-867D-3FE46E5BF9FD}" srcOrd="1" destOrd="0" presId="urn:microsoft.com/office/officeart/2005/8/layout/list1"/>
    <dgm:cxn modelId="{60DE44C6-E1B2-475B-806E-4B110A12B4ED}" type="presOf" srcId="{F0E28D4D-A6AE-4E9A-8282-0980D7D4E6B6}" destId="{F312EF92-3EEB-4E7C-8417-056AF4A165AE}" srcOrd="0" destOrd="0" presId="urn:microsoft.com/office/officeart/2005/8/layout/list1"/>
    <dgm:cxn modelId="{15A6BBC6-C5CC-45F5-97DC-4C603C1E075D}" type="presOf" srcId="{E558CD32-82E3-48C9-B29E-2EC390060F83}" destId="{68CE3E7F-ADA2-48C1-BE21-C780D6A92A74}" srcOrd="0" destOrd="0" presId="urn:microsoft.com/office/officeart/2005/8/layout/list1"/>
    <dgm:cxn modelId="{BE4D05E9-E9D4-49C4-A9B6-73EBB56D7B99}" srcId="{7A3D1367-41E5-412E-8E46-CD046E10FE07}" destId="{7A2836D2-894B-4F57-9198-73B3FAB1D542}" srcOrd="1" destOrd="0" parTransId="{D291D179-F0C5-4B84-841D-E9D77B3A3182}" sibTransId="{7A527392-D176-4279-88ED-5873CCD78229}"/>
    <dgm:cxn modelId="{3629B8F6-D8D9-42E0-BD26-B97F1F1D5CBE}" type="presOf" srcId="{906254FD-2200-458E-B203-218428F40293}" destId="{969F47F1-A088-457F-A896-908E8245A33A}" srcOrd="0" destOrd="0" presId="urn:microsoft.com/office/officeart/2005/8/layout/list1"/>
    <dgm:cxn modelId="{2AC3C7F6-4AE2-4111-896F-4B1A5C2620E3}" srcId="{559EBA29-8BE0-4F4D-9967-0A84D3CFCEEF}" destId="{F0E28D4D-A6AE-4E9A-8282-0980D7D4E6B6}" srcOrd="0" destOrd="0" parTransId="{A12383B6-6FF2-4EE2-A75C-10F84D1F8C54}" sibTransId="{429AF287-54D0-48E4-99DE-E0049B26ABFF}"/>
    <dgm:cxn modelId="{1DDBD3F8-0871-44A3-85D2-4514F646E31D}" type="presOf" srcId="{74F78AA0-A8E6-4858-BC33-2CA596B9AE7C}" destId="{587434A3-F03C-41D9-A6A8-D022B158471A}" srcOrd="0" destOrd="1" presId="urn:microsoft.com/office/officeart/2005/8/layout/list1"/>
    <dgm:cxn modelId="{D730FE55-1C23-4A8A-B02A-64422063A57C}" type="presParOf" srcId="{1D78436F-3814-45AC-915B-373FF9543A3D}" destId="{FF742E3B-174D-43B6-9B18-299CB9769E99}" srcOrd="0" destOrd="0" presId="urn:microsoft.com/office/officeart/2005/8/layout/list1"/>
    <dgm:cxn modelId="{31906821-A637-483B-BDEA-5FE8B6F3C926}" type="presParOf" srcId="{FF742E3B-174D-43B6-9B18-299CB9769E99}" destId="{D0DA5F18-F6C0-425C-B765-57C5F33A4C41}" srcOrd="0" destOrd="0" presId="urn:microsoft.com/office/officeart/2005/8/layout/list1"/>
    <dgm:cxn modelId="{BFEA89FB-CA0B-42C1-A32D-A99E70F14090}" type="presParOf" srcId="{FF742E3B-174D-43B6-9B18-299CB9769E99}" destId="{6B53FEB1-55FF-4E2A-884E-093DAFC0F579}" srcOrd="1" destOrd="0" presId="urn:microsoft.com/office/officeart/2005/8/layout/list1"/>
    <dgm:cxn modelId="{69324CFB-5D25-431F-A410-A7E0D98CFE22}" type="presParOf" srcId="{1D78436F-3814-45AC-915B-373FF9543A3D}" destId="{E2F0BF94-7F28-4470-AC18-C83B397AA383}" srcOrd="1" destOrd="0" presId="urn:microsoft.com/office/officeart/2005/8/layout/list1"/>
    <dgm:cxn modelId="{04867212-226C-48A9-990D-04E9D36AD19A}" type="presParOf" srcId="{1D78436F-3814-45AC-915B-373FF9543A3D}" destId="{F312EF92-3EEB-4E7C-8417-056AF4A165AE}" srcOrd="2" destOrd="0" presId="urn:microsoft.com/office/officeart/2005/8/layout/list1"/>
    <dgm:cxn modelId="{21BA7291-1C23-4BA1-B33A-83EAFEA5C39D}" type="presParOf" srcId="{1D78436F-3814-45AC-915B-373FF9543A3D}" destId="{17A89FC3-9A14-47C9-AC61-F6D48EAB5746}" srcOrd="3" destOrd="0" presId="urn:microsoft.com/office/officeart/2005/8/layout/list1"/>
    <dgm:cxn modelId="{C3F93E05-8963-4093-8E9B-3ED8E07BA05D}" type="presParOf" srcId="{1D78436F-3814-45AC-915B-373FF9543A3D}" destId="{48FE7860-5E1A-43F1-8A2D-5B9AE41D3AB0}" srcOrd="4" destOrd="0" presId="urn:microsoft.com/office/officeart/2005/8/layout/list1"/>
    <dgm:cxn modelId="{C37E0A26-CAAC-47F0-B08F-69EA7DEDFEF8}" type="presParOf" srcId="{48FE7860-5E1A-43F1-8A2D-5B9AE41D3AB0}" destId="{D7636D6E-16EF-4F8E-A2FD-9DBB261A3206}" srcOrd="0" destOrd="0" presId="urn:microsoft.com/office/officeart/2005/8/layout/list1"/>
    <dgm:cxn modelId="{EBB96955-786A-4D0C-B49A-E18A4131F4B3}" type="presParOf" srcId="{48FE7860-5E1A-43F1-8A2D-5B9AE41D3AB0}" destId="{349FDD0E-AE63-4D48-867D-3FE46E5BF9FD}" srcOrd="1" destOrd="0" presId="urn:microsoft.com/office/officeart/2005/8/layout/list1"/>
    <dgm:cxn modelId="{66426B57-8604-4B34-964C-6983B0291C3B}" type="presParOf" srcId="{1D78436F-3814-45AC-915B-373FF9543A3D}" destId="{31BE73CB-1ED0-49C1-938B-D18DF671B5CA}" srcOrd="5" destOrd="0" presId="urn:microsoft.com/office/officeart/2005/8/layout/list1"/>
    <dgm:cxn modelId="{E598ECA9-C580-4584-88FC-DB4D7F665853}" type="presParOf" srcId="{1D78436F-3814-45AC-915B-373FF9543A3D}" destId="{587434A3-F03C-41D9-A6A8-D022B158471A}" srcOrd="6" destOrd="0" presId="urn:microsoft.com/office/officeart/2005/8/layout/list1"/>
    <dgm:cxn modelId="{1E1F0792-850C-4C45-856E-8D03A29B56E2}" type="presParOf" srcId="{1D78436F-3814-45AC-915B-373FF9543A3D}" destId="{3A0C6E51-796D-4684-90B3-200FDD7D75F8}" srcOrd="7" destOrd="0" presId="urn:microsoft.com/office/officeart/2005/8/layout/list1"/>
    <dgm:cxn modelId="{635DA1B9-8BC3-49A0-AC23-AE28FBE8A7CD}" type="presParOf" srcId="{1D78436F-3814-45AC-915B-373FF9543A3D}" destId="{C3C3555B-77EA-4830-84F4-8D369655FB3E}" srcOrd="8" destOrd="0" presId="urn:microsoft.com/office/officeart/2005/8/layout/list1"/>
    <dgm:cxn modelId="{781E5731-AC72-4919-877A-8822EBD96DD2}" type="presParOf" srcId="{C3C3555B-77EA-4830-84F4-8D369655FB3E}" destId="{969F47F1-A088-457F-A896-908E8245A33A}" srcOrd="0" destOrd="0" presId="urn:microsoft.com/office/officeart/2005/8/layout/list1"/>
    <dgm:cxn modelId="{62E79595-53CB-47EF-94A5-B9130F8F7AF0}" type="presParOf" srcId="{C3C3555B-77EA-4830-84F4-8D369655FB3E}" destId="{99A3C6A5-46EC-4562-A7E9-BC3C9DE8F04C}" srcOrd="1" destOrd="0" presId="urn:microsoft.com/office/officeart/2005/8/layout/list1"/>
    <dgm:cxn modelId="{B63EDA71-4C7E-4889-B960-C2349C5041E4}" type="presParOf" srcId="{1D78436F-3814-45AC-915B-373FF9543A3D}" destId="{1FA97422-65B0-4E49-9AAF-DA7D0BA84749}" srcOrd="9" destOrd="0" presId="urn:microsoft.com/office/officeart/2005/8/layout/list1"/>
    <dgm:cxn modelId="{80AFFFB3-3F89-457F-B293-C143C073A4F9}" type="presParOf" srcId="{1D78436F-3814-45AC-915B-373FF9543A3D}" destId="{68CE3E7F-ADA2-48C1-BE21-C780D6A92A7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3D1367-41E5-412E-8E46-CD046E10FE0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59EBA29-8BE0-4F4D-9967-0A84D3CFCEEF}">
      <dgm:prSet custT="1"/>
      <dgm:spPr/>
      <dgm:t>
        <a:bodyPr/>
        <a:lstStyle/>
        <a:p>
          <a:r>
            <a:rPr lang="en-US" sz="2200" dirty="0"/>
            <a:t>HCV and STI Surveillance and Field Investigation</a:t>
          </a:r>
        </a:p>
      </dgm:t>
    </dgm:pt>
    <dgm:pt modelId="{DA6D2E99-FB0A-4A83-A6D6-1B4F10661039}" type="parTrans" cxnId="{AB581438-4F26-4E03-9EE5-03C31A179215}">
      <dgm:prSet/>
      <dgm:spPr/>
      <dgm:t>
        <a:bodyPr/>
        <a:lstStyle/>
        <a:p>
          <a:endParaRPr lang="en-US" sz="2200"/>
        </a:p>
      </dgm:t>
    </dgm:pt>
    <dgm:pt modelId="{5578565F-0C25-4E4D-9581-5C9B9A4F9AE1}" type="sibTrans" cxnId="{AB581438-4F26-4E03-9EE5-03C31A179215}">
      <dgm:prSet/>
      <dgm:spPr/>
      <dgm:t>
        <a:bodyPr/>
        <a:lstStyle/>
        <a:p>
          <a:endParaRPr lang="en-US" sz="2200"/>
        </a:p>
      </dgm:t>
    </dgm:pt>
    <dgm:pt modelId="{F0E28D4D-A6AE-4E9A-8282-0980D7D4E6B6}">
      <dgm:prSet custT="1"/>
      <dgm:spPr/>
      <dgm:t>
        <a:bodyPr/>
        <a:lstStyle/>
        <a:p>
          <a:r>
            <a:rPr lang="en-US" sz="2200" dirty="0"/>
            <a:t>WEDSS</a:t>
          </a:r>
        </a:p>
      </dgm:t>
    </dgm:pt>
    <dgm:pt modelId="{A12383B6-6FF2-4EE2-A75C-10F84D1F8C54}" type="parTrans" cxnId="{2AC3C7F6-4AE2-4111-896F-4B1A5C2620E3}">
      <dgm:prSet/>
      <dgm:spPr/>
      <dgm:t>
        <a:bodyPr/>
        <a:lstStyle/>
        <a:p>
          <a:endParaRPr lang="en-US" sz="2200"/>
        </a:p>
      </dgm:t>
    </dgm:pt>
    <dgm:pt modelId="{429AF287-54D0-48E4-99DE-E0049B26ABFF}" type="sibTrans" cxnId="{2AC3C7F6-4AE2-4111-896F-4B1A5C2620E3}">
      <dgm:prSet/>
      <dgm:spPr/>
      <dgm:t>
        <a:bodyPr/>
        <a:lstStyle/>
        <a:p>
          <a:endParaRPr lang="en-US" sz="2200"/>
        </a:p>
      </dgm:t>
    </dgm:pt>
    <dgm:pt modelId="{7A2836D2-894B-4F57-9198-73B3FAB1D542}">
      <dgm:prSet custT="1"/>
      <dgm:spPr/>
      <dgm:t>
        <a:bodyPr/>
        <a:lstStyle/>
        <a:p>
          <a:r>
            <a:rPr lang="en-US" sz="2200" dirty="0"/>
            <a:t>AIDS Drug Assistance Program (ADAP)</a:t>
          </a:r>
        </a:p>
      </dgm:t>
    </dgm:pt>
    <dgm:pt modelId="{D291D179-F0C5-4B84-841D-E9D77B3A3182}" type="parTrans" cxnId="{BE4D05E9-E9D4-49C4-A9B6-73EBB56D7B99}">
      <dgm:prSet/>
      <dgm:spPr/>
      <dgm:t>
        <a:bodyPr/>
        <a:lstStyle/>
        <a:p>
          <a:endParaRPr lang="en-US" sz="2200"/>
        </a:p>
      </dgm:t>
    </dgm:pt>
    <dgm:pt modelId="{7A527392-D176-4279-88ED-5873CCD78229}" type="sibTrans" cxnId="{BE4D05E9-E9D4-49C4-A9B6-73EBB56D7B99}">
      <dgm:prSet/>
      <dgm:spPr/>
      <dgm:t>
        <a:bodyPr/>
        <a:lstStyle/>
        <a:p>
          <a:endParaRPr lang="en-US" sz="2200"/>
        </a:p>
      </dgm:t>
    </dgm:pt>
    <dgm:pt modelId="{12AD9874-4486-45A2-80B6-C81207998538}">
      <dgm:prSet custT="1"/>
      <dgm:spPr/>
      <dgm:t>
        <a:bodyPr/>
        <a:lstStyle/>
        <a:p>
          <a:endParaRPr lang="en-US" sz="2200" dirty="0"/>
        </a:p>
      </dgm:t>
    </dgm:pt>
    <dgm:pt modelId="{E4DC3555-7805-4AA7-A463-662890870776}" type="parTrans" cxnId="{35B78D06-7028-4C2A-AC55-7E17D097ECF6}">
      <dgm:prSet/>
      <dgm:spPr/>
      <dgm:t>
        <a:bodyPr/>
        <a:lstStyle/>
        <a:p>
          <a:endParaRPr lang="en-US" sz="2200"/>
        </a:p>
      </dgm:t>
    </dgm:pt>
    <dgm:pt modelId="{8883A692-9C2D-4C28-90BF-6666A6B00B26}" type="sibTrans" cxnId="{35B78D06-7028-4C2A-AC55-7E17D097ECF6}">
      <dgm:prSet/>
      <dgm:spPr/>
      <dgm:t>
        <a:bodyPr/>
        <a:lstStyle/>
        <a:p>
          <a:endParaRPr lang="en-US" sz="2200"/>
        </a:p>
      </dgm:t>
    </dgm:pt>
    <dgm:pt modelId="{906254FD-2200-458E-B203-218428F40293}">
      <dgm:prSet custT="1"/>
      <dgm:spPr/>
      <dgm:t>
        <a:bodyPr/>
        <a:lstStyle/>
        <a:p>
          <a:r>
            <a:rPr lang="en-US" sz="2200" dirty="0"/>
            <a:t>Others</a:t>
          </a:r>
        </a:p>
      </dgm:t>
    </dgm:pt>
    <dgm:pt modelId="{455666DB-8D11-4EB1-B1B8-6C2E8D6A6E0A}" type="parTrans" cxnId="{67289535-E99C-455B-B256-A74D8164AF98}">
      <dgm:prSet/>
      <dgm:spPr/>
      <dgm:t>
        <a:bodyPr/>
        <a:lstStyle/>
        <a:p>
          <a:endParaRPr lang="en-US" sz="2200"/>
        </a:p>
      </dgm:t>
    </dgm:pt>
    <dgm:pt modelId="{36AECD28-B921-42C5-816F-165C8A4696EC}" type="sibTrans" cxnId="{67289535-E99C-455B-B256-A74D8164AF98}">
      <dgm:prSet/>
      <dgm:spPr/>
      <dgm:t>
        <a:bodyPr/>
        <a:lstStyle/>
        <a:p>
          <a:endParaRPr lang="en-US" sz="2200"/>
        </a:p>
      </dgm:t>
    </dgm:pt>
    <dgm:pt modelId="{E558CD32-82E3-48C9-B29E-2EC390060F83}">
      <dgm:prSet custT="1"/>
      <dgm:spPr/>
      <dgm:t>
        <a:bodyPr/>
        <a:lstStyle/>
        <a:p>
          <a:r>
            <a:rPr lang="en-US" sz="2200" dirty="0"/>
            <a:t>Accurint</a:t>
          </a:r>
        </a:p>
      </dgm:t>
    </dgm:pt>
    <dgm:pt modelId="{62258436-CCE5-42F1-BE70-E7D0C658E22B}" type="parTrans" cxnId="{8264FD9D-E2FD-402A-8326-1074640CE817}">
      <dgm:prSet/>
      <dgm:spPr/>
      <dgm:t>
        <a:bodyPr/>
        <a:lstStyle/>
        <a:p>
          <a:endParaRPr lang="en-US" sz="2200"/>
        </a:p>
      </dgm:t>
    </dgm:pt>
    <dgm:pt modelId="{8133F569-8B6D-43C6-BE1A-D373C6F78F80}" type="sibTrans" cxnId="{8264FD9D-E2FD-402A-8326-1074640CE817}">
      <dgm:prSet/>
      <dgm:spPr/>
      <dgm:t>
        <a:bodyPr/>
        <a:lstStyle/>
        <a:p>
          <a:endParaRPr lang="en-US" sz="2200"/>
        </a:p>
      </dgm:t>
    </dgm:pt>
    <dgm:pt modelId="{241764E0-6873-471E-8074-E5049A6C879A}">
      <dgm:prSet custT="1"/>
      <dgm:spPr/>
      <dgm:t>
        <a:bodyPr/>
        <a:lstStyle/>
        <a:p>
          <a:r>
            <a:rPr lang="en-US" sz="2200" dirty="0"/>
            <a:t>Wisconsin Department of Corrections Inmate and Offender Search</a:t>
          </a:r>
        </a:p>
      </dgm:t>
    </dgm:pt>
    <dgm:pt modelId="{6732544B-026A-4711-B9DF-39468353CD50}" type="parTrans" cxnId="{2C162FFE-77BE-4158-9396-8CE8A67DFA17}">
      <dgm:prSet/>
      <dgm:spPr/>
      <dgm:t>
        <a:bodyPr/>
        <a:lstStyle/>
        <a:p>
          <a:endParaRPr lang="en-US" sz="2200"/>
        </a:p>
      </dgm:t>
    </dgm:pt>
    <dgm:pt modelId="{6C468CB9-44C3-4FBF-9BDB-38E1A7DF89ED}" type="sibTrans" cxnId="{2C162FFE-77BE-4158-9396-8CE8A67DFA17}">
      <dgm:prSet/>
      <dgm:spPr/>
      <dgm:t>
        <a:bodyPr/>
        <a:lstStyle/>
        <a:p>
          <a:endParaRPr lang="en-US" sz="2200"/>
        </a:p>
      </dgm:t>
    </dgm:pt>
    <dgm:pt modelId="{CBF70BDE-B0E7-4F89-8796-541ECD9E4F9B}">
      <dgm:prSet custT="1"/>
      <dgm:spPr/>
      <dgm:t>
        <a:bodyPr/>
        <a:lstStyle/>
        <a:p>
          <a:r>
            <a:rPr lang="en-US" sz="2200"/>
            <a:t>Wisconsin Court System Circuit Court Access</a:t>
          </a:r>
          <a:endParaRPr lang="en-US" sz="2200" dirty="0"/>
        </a:p>
      </dgm:t>
    </dgm:pt>
    <dgm:pt modelId="{F96ED371-360C-4FD7-96C0-732BE468E721}" type="parTrans" cxnId="{E0289209-34FB-4751-AB8D-1660749F5B27}">
      <dgm:prSet/>
      <dgm:spPr/>
      <dgm:t>
        <a:bodyPr/>
        <a:lstStyle/>
        <a:p>
          <a:endParaRPr lang="en-US" sz="2200"/>
        </a:p>
      </dgm:t>
    </dgm:pt>
    <dgm:pt modelId="{75CD78E4-BB9A-4557-8A8F-FDAC55D4DEC6}" type="sibTrans" cxnId="{E0289209-34FB-4751-AB8D-1660749F5B27}">
      <dgm:prSet/>
      <dgm:spPr/>
      <dgm:t>
        <a:bodyPr/>
        <a:lstStyle/>
        <a:p>
          <a:endParaRPr lang="en-US" sz="2200"/>
        </a:p>
      </dgm:t>
    </dgm:pt>
    <dgm:pt modelId="{660A61EA-693C-4AB7-B698-371FB450A310}">
      <dgm:prSet custT="1"/>
      <dgm:spPr/>
      <dgm:t>
        <a:bodyPr/>
        <a:lstStyle/>
        <a:p>
          <a:r>
            <a:rPr lang="en-US" sz="2200" dirty="0"/>
            <a:t>Electronic Health Record Systems (i.e., Epic)</a:t>
          </a:r>
        </a:p>
      </dgm:t>
    </dgm:pt>
    <dgm:pt modelId="{E730F983-DF93-4DEB-A59C-F767E0E54B36}" type="parTrans" cxnId="{3BF26619-4884-431C-B035-CCB340272764}">
      <dgm:prSet/>
      <dgm:spPr/>
      <dgm:t>
        <a:bodyPr/>
        <a:lstStyle/>
        <a:p>
          <a:endParaRPr lang="en-US" sz="2200"/>
        </a:p>
      </dgm:t>
    </dgm:pt>
    <dgm:pt modelId="{67310A29-A363-4C41-8EBC-B6154884EC83}" type="sibTrans" cxnId="{3BF26619-4884-431C-B035-CCB340272764}">
      <dgm:prSet/>
      <dgm:spPr/>
      <dgm:t>
        <a:bodyPr/>
        <a:lstStyle/>
        <a:p>
          <a:endParaRPr lang="en-US" sz="2200"/>
        </a:p>
      </dgm:t>
    </dgm:pt>
    <dgm:pt modelId="{1D78436F-3814-45AC-915B-373FF9543A3D}" type="pres">
      <dgm:prSet presAssocID="{7A3D1367-41E5-412E-8E46-CD046E10FE07}" presName="linear" presStyleCnt="0">
        <dgm:presLayoutVars>
          <dgm:dir/>
          <dgm:animLvl val="lvl"/>
          <dgm:resizeHandles val="exact"/>
        </dgm:presLayoutVars>
      </dgm:prSet>
      <dgm:spPr/>
    </dgm:pt>
    <dgm:pt modelId="{FF742E3B-174D-43B6-9B18-299CB9769E99}" type="pres">
      <dgm:prSet presAssocID="{559EBA29-8BE0-4F4D-9967-0A84D3CFCEEF}" presName="parentLin" presStyleCnt="0"/>
      <dgm:spPr/>
    </dgm:pt>
    <dgm:pt modelId="{D0DA5F18-F6C0-425C-B765-57C5F33A4C41}" type="pres">
      <dgm:prSet presAssocID="{559EBA29-8BE0-4F4D-9967-0A84D3CFCEEF}" presName="parentLeftMargin" presStyleLbl="node1" presStyleIdx="0" presStyleCnt="3"/>
      <dgm:spPr/>
    </dgm:pt>
    <dgm:pt modelId="{6B53FEB1-55FF-4E2A-884E-093DAFC0F579}" type="pres">
      <dgm:prSet presAssocID="{559EBA29-8BE0-4F4D-9967-0A84D3CFCEEF}" presName="parentText" presStyleLbl="node1" presStyleIdx="0" presStyleCnt="3">
        <dgm:presLayoutVars>
          <dgm:chMax val="0"/>
          <dgm:bulletEnabled val="1"/>
        </dgm:presLayoutVars>
      </dgm:prSet>
      <dgm:spPr/>
    </dgm:pt>
    <dgm:pt modelId="{E2F0BF94-7F28-4470-AC18-C83B397AA383}" type="pres">
      <dgm:prSet presAssocID="{559EBA29-8BE0-4F4D-9967-0A84D3CFCEEF}" presName="negativeSpace" presStyleCnt="0"/>
      <dgm:spPr/>
    </dgm:pt>
    <dgm:pt modelId="{F312EF92-3EEB-4E7C-8417-056AF4A165AE}" type="pres">
      <dgm:prSet presAssocID="{559EBA29-8BE0-4F4D-9967-0A84D3CFCEEF}" presName="childText" presStyleLbl="conFgAcc1" presStyleIdx="0" presStyleCnt="3">
        <dgm:presLayoutVars>
          <dgm:bulletEnabled val="1"/>
        </dgm:presLayoutVars>
      </dgm:prSet>
      <dgm:spPr/>
    </dgm:pt>
    <dgm:pt modelId="{17A89FC3-9A14-47C9-AC61-F6D48EAB5746}" type="pres">
      <dgm:prSet presAssocID="{5578565F-0C25-4E4D-9581-5C9B9A4F9AE1}" presName="spaceBetweenRectangles" presStyleCnt="0"/>
      <dgm:spPr/>
    </dgm:pt>
    <dgm:pt modelId="{48FE7860-5E1A-43F1-8A2D-5B9AE41D3AB0}" type="pres">
      <dgm:prSet presAssocID="{7A2836D2-894B-4F57-9198-73B3FAB1D542}" presName="parentLin" presStyleCnt="0"/>
      <dgm:spPr/>
    </dgm:pt>
    <dgm:pt modelId="{D7636D6E-16EF-4F8E-A2FD-9DBB261A3206}" type="pres">
      <dgm:prSet presAssocID="{7A2836D2-894B-4F57-9198-73B3FAB1D542}" presName="parentLeftMargin" presStyleLbl="node1" presStyleIdx="0" presStyleCnt="3"/>
      <dgm:spPr/>
    </dgm:pt>
    <dgm:pt modelId="{349FDD0E-AE63-4D48-867D-3FE46E5BF9FD}" type="pres">
      <dgm:prSet presAssocID="{7A2836D2-894B-4F57-9198-73B3FAB1D542}" presName="parentText" presStyleLbl="node1" presStyleIdx="1" presStyleCnt="3">
        <dgm:presLayoutVars>
          <dgm:chMax val="0"/>
          <dgm:bulletEnabled val="1"/>
        </dgm:presLayoutVars>
      </dgm:prSet>
      <dgm:spPr/>
    </dgm:pt>
    <dgm:pt modelId="{31BE73CB-1ED0-49C1-938B-D18DF671B5CA}" type="pres">
      <dgm:prSet presAssocID="{7A2836D2-894B-4F57-9198-73B3FAB1D542}" presName="negativeSpace" presStyleCnt="0"/>
      <dgm:spPr/>
    </dgm:pt>
    <dgm:pt modelId="{587434A3-F03C-41D9-A6A8-D022B158471A}" type="pres">
      <dgm:prSet presAssocID="{7A2836D2-894B-4F57-9198-73B3FAB1D542}" presName="childText" presStyleLbl="conFgAcc1" presStyleIdx="1" presStyleCnt="3">
        <dgm:presLayoutVars>
          <dgm:bulletEnabled val="1"/>
        </dgm:presLayoutVars>
      </dgm:prSet>
      <dgm:spPr/>
    </dgm:pt>
    <dgm:pt modelId="{3A0C6E51-796D-4684-90B3-200FDD7D75F8}" type="pres">
      <dgm:prSet presAssocID="{7A527392-D176-4279-88ED-5873CCD78229}" presName="spaceBetweenRectangles" presStyleCnt="0"/>
      <dgm:spPr/>
    </dgm:pt>
    <dgm:pt modelId="{C3C3555B-77EA-4830-84F4-8D369655FB3E}" type="pres">
      <dgm:prSet presAssocID="{906254FD-2200-458E-B203-218428F40293}" presName="parentLin" presStyleCnt="0"/>
      <dgm:spPr/>
    </dgm:pt>
    <dgm:pt modelId="{969F47F1-A088-457F-A896-908E8245A33A}" type="pres">
      <dgm:prSet presAssocID="{906254FD-2200-458E-B203-218428F40293}" presName="parentLeftMargin" presStyleLbl="node1" presStyleIdx="1" presStyleCnt="3"/>
      <dgm:spPr/>
    </dgm:pt>
    <dgm:pt modelId="{99A3C6A5-46EC-4562-A7E9-BC3C9DE8F04C}" type="pres">
      <dgm:prSet presAssocID="{906254FD-2200-458E-B203-218428F40293}" presName="parentText" presStyleLbl="node1" presStyleIdx="2" presStyleCnt="3">
        <dgm:presLayoutVars>
          <dgm:chMax val="0"/>
          <dgm:bulletEnabled val="1"/>
        </dgm:presLayoutVars>
      </dgm:prSet>
      <dgm:spPr/>
    </dgm:pt>
    <dgm:pt modelId="{1FA97422-65B0-4E49-9AAF-DA7D0BA84749}" type="pres">
      <dgm:prSet presAssocID="{906254FD-2200-458E-B203-218428F40293}" presName="negativeSpace" presStyleCnt="0"/>
      <dgm:spPr/>
    </dgm:pt>
    <dgm:pt modelId="{68CE3E7F-ADA2-48C1-BE21-C780D6A92A74}" type="pres">
      <dgm:prSet presAssocID="{906254FD-2200-458E-B203-218428F40293}" presName="childText" presStyleLbl="conFgAcc1" presStyleIdx="2" presStyleCnt="3">
        <dgm:presLayoutVars>
          <dgm:bulletEnabled val="1"/>
        </dgm:presLayoutVars>
      </dgm:prSet>
      <dgm:spPr/>
    </dgm:pt>
  </dgm:ptLst>
  <dgm:cxnLst>
    <dgm:cxn modelId="{35B78D06-7028-4C2A-AC55-7E17D097ECF6}" srcId="{7A2836D2-894B-4F57-9198-73B3FAB1D542}" destId="{12AD9874-4486-45A2-80B6-C81207998538}" srcOrd="0" destOrd="0" parTransId="{E4DC3555-7805-4AA7-A463-662890870776}" sibTransId="{8883A692-9C2D-4C28-90BF-6666A6B00B26}"/>
    <dgm:cxn modelId="{E0289209-34FB-4751-AB8D-1660749F5B27}" srcId="{906254FD-2200-458E-B203-218428F40293}" destId="{CBF70BDE-B0E7-4F89-8796-541ECD9E4F9B}" srcOrd="2" destOrd="0" parTransId="{F96ED371-360C-4FD7-96C0-732BE468E721}" sibTransId="{75CD78E4-BB9A-4557-8A8F-FDAC55D4DEC6}"/>
    <dgm:cxn modelId="{4EEA5B0B-E1B9-4B44-B2F0-5D61F5DA7123}" type="presOf" srcId="{12AD9874-4486-45A2-80B6-C81207998538}" destId="{587434A3-F03C-41D9-A6A8-D022B158471A}" srcOrd="0" destOrd="0" presId="urn:microsoft.com/office/officeart/2005/8/layout/list1"/>
    <dgm:cxn modelId="{2DF29514-E835-4B80-BF46-536857E2B1D1}" type="presOf" srcId="{241764E0-6873-471E-8074-E5049A6C879A}" destId="{68CE3E7F-ADA2-48C1-BE21-C780D6A92A74}" srcOrd="0" destOrd="1" presId="urn:microsoft.com/office/officeart/2005/8/layout/list1"/>
    <dgm:cxn modelId="{3BF26619-4884-431C-B035-CCB340272764}" srcId="{906254FD-2200-458E-B203-218428F40293}" destId="{660A61EA-693C-4AB7-B698-371FB450A310}" srcOrd="3" destOrd="0" parTransId="{E730F983-DF93-4DEB-A59C-F767E0E54B36}" sibTransId="{67310A29-A363-4C41-8EBC-B6154884EC83}"/>
    <dgm:cxn modelId="{98B8541C-8AFB-465D-B35B-AFC84E8A03F8}" type="presOf" srcId="{559EBA29-8BE0-4F4D-9967-0A84D3CFCEEF}" destId="{6B53FEB1-55FF-4E2A-884E-093DAFC0F579}" srcOrd="1" destOrd="0" presId="urn:microsoft.com/office/officeart/2005/8/layout/list1"/>
    <dgm:cxn modelId="{FCD1201D-F197-4836-B750-F63CE67FC988}" type="presOf" srcId="{660A61EA-693C-4AB7-B698-371FB450A310}" destId="{68CE3E7F-ADA2-48C1-BE21-C780D6A92A74}" srcOrd="0" destOrd="3" presId="urn:microsoft.com/office/officeart/2005/8/layout/list1"/>
    <dgm:cxn modelId="{E239751F-F84E-487B-A4D6-7A729A0E75D6}" type="presOf" srcId="{7A2836D2-894B-4F57-9198-73B3FAB1D542}" destId="{D7636D6E-16EF-4F8E-A2FD-9DBB261A3206}" srcOrd="0" destOrd="0" presId="urn:microsoft.com/office/officeart/2005/8/layout/list1"/>
    <dgm:cxn modelId="{67289535-E99C-455B-B256-A74D8164AF98}" srcId="{7A3D1367-41E5-412E-8E46-CD046E10FE07}" destId="{906254FD-2200-458E-B203-218428F40293}" srcOrd="2" destOrd="0" parTransId="{455666DB-8D11-4EB1-B1B8-6C2E8D6A6E0A}" sibTransId="{36AECD28-B921-42C5-816F-165C8A4696EC}"/>
    <dgm:cxn modelId="{AB581438-4F26-4E03-9EE5-03C31A179215}" srcId="{7A3D1367-41E5-412E-8E46-CD046E10FE07}" destId="{559EBA29-8BE0-4F4D-9967-0A84D3CFCEEF}" srcOrd="0" destOrd="0" parTransId="{DA6D2E99-FB0A-4A83-A6D6-1B4F10661039}" sibTransId="{5578565F-0C25-4E4D-9581-5C9B9A4F9AE1}"/>
    <dgm:cxn modelId="{561FD35B-9305-4D28-BBB0-CCBBDABA4C71}" type="presOf" srcId="{559EBA29-8BE0-4F4D-9967-0A84D3CFCEEF}" destId="{D0DA5F18-F6C0-425C-B765-57C5F33A4C41}" srcOrd="0" destOrd="0" presId="urn:microsoft.com/office/officeart/2005/8/layout/list1"/>
    <dgm:cxn modelId="{59883B5C-A0A1-48DD-9928-FD027AAAD93D}" type="presOf" srcId="{7A3D1367-41E5-412E-8E46-CD046E10FE07}" destId="{1D78436F-3814-45AC-915B-373FF9543A3D}" srcOrd="0" destOrd="0" presId="urn:microsoft.com/office/officeart/2005/8/layout/list1"/>
    <dgm:cxn modelId="{AAED126E-495C-4109-9791-A915A4EF8745}" type="presOf" srcId="{906254FD-2200-458E-B203-218428F40293}" destId="{99A3C6A5-46EC-4562-A7E9-BC3C9DE8F04C}" srcOrd="1" destOrd="0" presId="urn:microsoft.com/office/officeart/2005/8/layout/list1"/>
    <dgm:cxn modelId="{0988819A-0322-4D63-951B-6A140733E888}" type="presOf" srcId="{CBF70BDE-B0E7-4F89-8796-541ECD9E4F9B}" destId="{68CE3E7F-ADA2-48C1-BE21-C780D6A92A74}" srcOrd="0" destOrd="2" presId="urn:microsoft.com/office/officeart/2005/8/layout/list1"/>
    <dgm:cxn modelId="{8264FD9D-E2FD-402A-8326-1074640CE817}" srcId="{906254FD-2200-458E-B203-218428F40293}" destId="{E558CD32-82E3-48C9-B29E-2EC390060F83}" srcOrd="0" destOrd="0" parTransId="{62258436-CCE5-42F1-BE70-E7D0C658E22B}" sibTransId="{8133F569-8B6D-43C6-BE1A-D373C6F78F80}"/>
    <dgm:cxn modelId="{646185A8-3985-4B90-95A0-B66A43269D00}" type="presOf" srcId="{7A2836D2-894B-4F57-9198-73B3FAB1D542}" destId="{349FDD0E-AE63-4D48-867D-3FE46E5BF9FD}" srcOrd="1" destOrd="0" presId="urn:microsoft.com/office/officeart/2005/8/layout/list1"/>
    <dgm:cxn modelId="{60DE44C6-E1B2-475B-806E-4B110A12B4ED}" type="presOf" srcId="{F0E28D4D-A6AE-4E9A-8282-0980D7D4E6B6}" destId="{F312EF92-3EEB-4E7C-8417-056AF4A165AE}" srcOrd="0" destOrd="0" presId="urn:microsoft.com/office/officeart/2005/8/layout/list1"/>
    <dgm:cxn modelId="{15A6BBC6-C5CC-45F5-97DC-4C603C1E075D}" type="presOf" srcId="{E558CD32-82E3-48C9-B29E-2EC390060F83}" destId="{68CE3E7F-ADA2-48C1-BE21-C780D6A92A74}" srcOrd="0" destOrd="0" presId="urn:microsoft.com/office/officeart/2005/8/layout/list1"/>
    <dgm:cxn modelId="{BE4D05E9-E9D4-49C4-A9B6-73EBB56D7B99}" srcId="{7A3D1367-41E5-412E-8E46-CD046E10FE07}" destId="{7A2836D2-894B-4F57-9198-73B3FAB1D542}" srcOrd="1" destOrd="0" parTransId="{D291D179-F0C5-4B84-841D-E9D77B3A3182}" sibTransId="{7A527392-D176-4279-88ED-5873CCD78229}"/>
    <dgm:cxn modelId="{3629B8F6-D8D9-42E0-BD26-B97F1F1D5CBE}" type="presOf" srcId="{906254FD-2200-458E-B203-218428F40293}" destId="{969F47F1-A088-457F-A896-908E8245A33A}" srcOrd="0" destOrd="0" presId="urn:microsoft.com/office/officeart/2005/8/layout/list1"/>
    <dgm:cxn modelId="{2AC3C7F6-4AE2-4111-896F-4B1A5C2620E3}" srcId="{559EBA29-8BE0-4F4D-9967-0A84D3CFCEEF}" destId="{F0E28D4D-A6AE-4E9A-8282-0980D7D4E6B6}" srcOrd="0" destOrd="0" parTransId="{A12383B6-6FF2-4EE2-A75C-10F84D1F8C54}" sibTransId="{429AF287-54D0-48E4-99DE-E0049B26ABFF}"/>
    <dgm:cxn modelId="{2C162FFE-77BE-4158-9396-8CE8A67DFA17}" srcId="{906254FD-2200-458E-B203-218428F40293}" destId="{241764E0-6873-471E-8074-E5049A6C879A}" srcOrd="1" destOrd="0" parTransId="{6732544B-026A-4711-B9DF-39468353CD50}" sibTransId="{6C468CB9-44C3-4FBF-9BDB-38E1A7DF89ED}"/>
    <dgm:cxn modelId="{D730FE55-1C23-4A8A-B02A-64422063A57C}" type="presParOf" srcId="{1D78436F-3814-45AC-915B-373FF9543A3D}" destId="{FF742E3B-174D-43B6-9B18-299CB9769E99}" srcOrd="0" destOrd="0" presId="urn:microsoft.com/office/officeart/2005/8/layout/list1"/>
    <dgm:cxn modelId="{31906821-A637-483B-BDEA-5FE8B6F3C926}" type="presParOf" srcId="{FF742E3B-174D-43B6-9B18-299CB9769E99}" destId="{D0DA5F18-F6C0-425C-B765-57C5F33A4C41}" srcOrd="0" destOrd="0" presId="urn:microsoft.com/office/officeart/2005/8/layout/list1"/>
    <dgm:cxn modelId="{BFEA89FB-CA0B-42C1-A32D-A99E70F14090}" type="presParOf" srcId="{FF742E3B-174D-43B6-9B18-299CB9769E99}" destId="{6B53FEB1-55FF-4E2A-884E-093DAFC0F579}" srcOrd="1" destOrd="0" presId="urn:microsoft.com/office/officeart/2005/8/layout/list1"/>
    <dgm:cxn modelId="{69324CFB-5D25-431F-A410-A7E0D98CFE22}" type="presParOf" srcId="{1D78436F-3814-45AC-915B-373FF9543A3D}" destId="{E2F0BF94-7F28-4470-AC18-C83B397AA383}" srcOrd="1" destOrd="0" presId="urn:microsoft.com/office/officeart/2005/8/layout/list1"/>
    <dgm:cxn modelId="{04867212-226C-48A9-990D-04E9D36AD19A}" type="presParOf" srcId="{1D78436F-3814-45AC-915B-373FF9543A3D}" destId="{F312EF92-3EEB-4E7C-8417-056AF4A165AE}" srcOrd="2" destOrd="0" presId="urn:microsoft.com/office/officeart/2005/8/layout/list1"/>
    <dgm:cxn modelId="{21BA7291-1C23-4BA1-B33A-83EAFEA5C39D}" type="presParOf" srcId="{1D78436F-3814-45AC-915B-373FF9543A3D}" destId="{17A89FC3-9A14-47C9-AC61-F6D48EAB5746}" srcOrd="3" destOrd="0" presId="urn:microsoft.com/office/officeart/2005/8/layout/list1"/>
    <dgm:cxn modelId="{C3F93E05-8963-4093-8E9B-3ED8E07BA05D}" type="presParOf" srcId="{1D78436F-3814-45AC-915B-373FF9543A3D}" destId="{48FE7860-5E1A-43F1-8A2D-5B9AE41D3AB0}" srcOrd="4" destOrd="0" presId="urn:microsoft.com/office/officeart/2005/8/layout/list1"/>
    <dgm:cxn modelId="{C37E0A26-CAAC-47F0-B08F-69EA7DEDFEF8}" type="presParOf" srcId="{48FE7860-5E1A-43F1-8A2D-5B9AE41D3AB0}" destId="{D7636D6E-16EF-4F8E-A2FD-9DBB261A3206}" srcOrd="0" destOrd="0" presId="urn:microsoft.com/office/officeart/2005/8/layout/list1"/>
    <dgm:cxn modelId="{EBB96955-786A-4D0C-B49A-E18A4131F4B3}" type="presParOf" srcId="{48FE7860-5E1A-43F1-8A2D-5B9AE41D3AB0}" destId="{349FDD0E-AE63-4D48-867D-3FE46E5BF9FD}" srcOrd="1" destOrd="0" presId="urn:microsoft.com/office/officeart/2005/8/layout/list1"/>
    <dgm:cxn modelId="{66426B57-8604-4B34-964C-6983B0291C3B}" type="presParOf" srcId="{1D78436F-3814-45AC-915B-373FF9543A3D}" destId="{31BE73CB-1ED0-49C1-938B-D18DF671B5CA}" srcOrd="5" destOrd="0" presId="urn:microsoft.com/office/officeart/2005/8/layout/list1"/>
    <dgm:cxn modelId="{E598ECA9-C580-4584-88FC-DB4D7F665853}" type="presParOf" srcId="{1D78436F-3814-45AC-915B-373FF9543A3D}" destId="{587434A3-F03C-41D9-A6A8-D022B158471A}" srcOrd="6" destOrd="0" presId="urn:microsoft.com/office/officeart/2005/8/layout/list1"/>
    <dgm:cxn modelId="{1E1F0792-850C-4C45-856E-8D03A29B56E2}" type="presParOf" srcId="{1D78436F-3814-45AC-915B-373FF9543A3D}" destId="{3A0C6E51-796D-4684-90B3-200FDD7D75F8}" srcOrd="7" destOrd="0" presId="urn:microsoft.com/office/officeart/2005/8/layout/list1"/>
    <dgm:cxn modelId="{635DA1B9-8BC3-49A0-AC23-AE28FBE8A7CD}" type="presParOf" srcId="{1D78436F-3814-45AC-915B-373FF9543A3D}" destId="{C3C3555B-77EA-4830-84F4-8D369655FB3E}" srcOrd="8" destOrd="0" presId="urn:microsoft.com/office/officeart/2005/8/layout/list1"/>
    <dgm:cxn modelId="{781E5731-AC72-4919-877A-8822EBD96DD2}" type="presParOf" srcId="{C3C3555B-77EA-4830-84F4-8D369655FB3E}" destId="{969F47F1-A088-457F-A896-908E8245A33A}" srcOrd="0" destOrd="0" presId="urn:microsoft.com/office/officeart/2005/8/layout/list1"/>
    <dgm:cxn modelId="{62E79595-53CB-47EF-94A5-B9130F8F7AF0}" type="presParOf" srcId="{C3C3555B-77EA-4830-84F4-8D369655FB3E}" destId="{99A3C6A5-46EC-4562-A7E9-BC3C9DE8F04C}" srcOrd="1" destOrd="0" presId="urn:microsoft.com/office/officeart/2005/8/layout/list1"/>
    <dgm:cxn modelId="{B63EDA71-4C7E-4889-B960-C2349C5041E4}" type="presParOf" srcId="{1D78436F-3814-45AC-915B-373FF9543A3D}" destId="{1FA97422-65B0-4E49-9AAF-DA7D0BA84749}" srcOrd="9" destOrd="0" presId="urn:microsoft.com/office/officeart/2005/8/layout/list1"/>
    <dgm:cxn modelId="{80AFFFB3-3F89-457F-B293-C143C073A4F9}" type="presParOf" srcId="{1D78436F-3814-45AC-915B-373FF9543A3D}" destId="{68CE3E7F-ADA2-48C1-BE21-C780D6A92A7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F58672-F767-44BD-A1E7-A55A75B7A31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8DC211F-0454-4D31-BE46-C46A8362AD35}">
      <dgm:prSet custT="1"/>
      <dgm:spPr/>
      <dgm:t>
        <a:bodyPr/>
        <a:lstStyle/>
        <a:p>
          <a:r>
            <a:rPr lang="en-US" sz="2300" dirty="0"/>
            <a:t>HIV Program has set an objective to reduce the percentage of PLWH who are homeless to no more than 5%.</a:t>
          </a:r>
        </a:p>
      </dgm:t>
    </dgm:pt>
    <dgm:pt modelId="{13ACD300-FD99-4350-ACF0-806D13DA0AFF}" type="parTrans" cxnId="{878F625A-BD66-40D9-A63E-A6E515D6C93A}">
      <dgm:prSet/>
      <dgm:spPr/>
      <dgm:t>
        <a:bodyPr/>
        <a:lstStyle/>
        <a:p>
          <a:endParaRPr lang="en-US" sz="2300"/>
        </a:p>
      </dgm:t>
    </dgm:pt>
    <dgm:pt modelId="{8542868A-05C5-41D1-A751-B7AF96CA1ECE}" type="sibTrans" cxnId="{878F625A-BD66-40D9-A63E-A6E515D6C93A}">
      <dgm:prSet/>
      <dgm:spPr/>
      <dgm:t>
        <a:bodyPr/>
        <a:lstStyle/>
        <a:p>
          <a:endParaRPr lang="en-US" sz="2300"/>
        </a:p>
      </dgm:t>
    </dgm:pt>
    <dgm:pt modelId="{8C91E23E-8969-4082-88FD-72E56B6B0A6E}">
      <dgm:prSet custT="1"/>
      <dgm:spPr/>
      <dgm:t>
        <a:bodyPr/>
        <a:lstStyle/>
        <a:p>
          <a:r>
            <a:rPr lang="en-US" sz="2300" dirty="0"/>
            <a:t>Committed ADAP rebate funding to housing assistance programs for PLWH through programs in which sub-recipient agencies make payments directly to clients’ landlords.</a:t>
          </a:r>
        </a:p>
      </dgm:t>
    </dgm:pt>
    <dgm:pt modelId="{7E7BD530-41EA-46AA-837F-02FFD9EECC8D}" type="parTrans" cxnId="{B322EB85-C23A-48A3-AF2D-0E2ADF3F66ED}">
      <dgm:prSet/>
      <dgm:spPr/>
      <dgm:t>
        <a:bodyPr/>
        <a:lstStyle/>
        <a:p>
          <a:endParaRPr lang="en-US" sz="2300"/>
        </a:p>
      </dgm:t>
    </dgm:pt>
    <dgm:pt modelId="{39956D52-592F-4E6C-BB6F-D6C9D737555D}" type="sibTrans" cxnId="{B322EB85-C23A-48A3-AF2D-0E2ADF3F66ED}">
      <dgm:prSet/>
      <dgm:spPr/>
      <dgm:t>
        <a:bodyPr/>
        <a:lstStyle/>
        <a:p>
          <a:endParaRPr lang="en-US" sz="2300"/>
        </a:p>
      </dgm:t>
    </dgm:pt>
    <dgm:pt modelId="{402BE8D8-54AD-49C8-8921-D88A9966ADDB}">
      <dgm:prSet custT="1"/>
      <dgm:spPr/>
      <dgm:t>
        <a:bodyPr/>
        <a:lstStyle/>
        <a:p>
          <a:r>
            <a:rPr lang="en-US" sz="2300"/>
            <a:t>Additional funding is required to address the unique case management challenges of serving this population.</a:t>
          </a:r>
        </a:p>
      </dgm:t>
    </dgm:pt>
    <dgm:pt modelId="{9C299B05-640F-46FC-9F8F-6955BA66EF99}" type="parTrans" cxnId="{D65A363E-E624-467E-B395-7DC34FC793FA}">
      <dgm:prSet/>
      <dgm:spPr/>
      <dgm:t>
        <a:bodyPr/>
        <a:lstStyle/>
        <a:p>
          <a:endParaRPr lang="en-US" sz="2300"/>
        </a:p>
      </dgm:t>
    </dgm:pt>
    <dgm:pt modelId="{3F01559C-8194-444B-B3CF-234C6EF53B8E}" type="sibTrans" cxnId="{D65A363E-E624-467E-B395-7DC34FC793FA}">
      <dgm:prSet/>
      <dgm:spPr/>
      <dgm:t>
        <a:bodyPr/>
        <a:lstStyle/>
        <a:p>
          <a:endParaRPr lang="en-US" sz="2300"/>
        </a:p>
      </dgm:t>
    </dgm:pt>
    <dgm:pt modelId="{29D201E7-DBC5-4082-863C-E04D57D6C986}">
      <dgm:prSet custT="1"/>
      <dgm:spPr/>
      <dgm:t>
        <a:bodyPr/>
        <a:lstStyle/>
        <a:p>
          <a:r>
            <a:rPr lang="en-US" sz="2300"/>
            <a:t>HIV Care Team applied for Ryan White Part B supplemental funds in 2020 to improve outcomes for PLWH experiencing homelessness.</a:t>
          </a:r>
        </a:p>
      </dgm:t>
    </dgm:pt>
    <dgm:pt modelId="{D89CD9A0-118D-4724-A9B0-DBDE40F4E0AF}" type="parTrans" cxnId="{7BF2F1CB-5E21-43C0-AA72-8F72627C1631}">
      <dgm:prSet/>
      <dgm:spPr/>
      <dgm:t>
        <a:bodyPr/>
        <a:lstStyle/>
        <a:p>
          <a:endParaRPr lang="en-US" sz="2300"/>
        </a:p>
      </dgm:t>
    </dgm:pt>
    <dgm:pt modelId="{B56AACD6-A953-47DE-9F09-958D514EE479}" type="sibTrans" cxnId="{7BF2F1CB-5E21-43C0-AA72-8F72627C1631}">
      <dgm:prSet/>
      <dgm:spPr/>
      <dgm:t>
        <a:bodyPr/>
        <a:lstStyle/>
        <a:p>
          <a:endParaRPr lang="en-US" sz="2300"/>
        </a:p>
      </dgm:t>
    </dgm:pt>
    <dgm:pt modelId="{F64F5ACE-60E0-45B2-8076-6D5C843CCB50}" type="pres">
      <dgm:prSet presAssocID="{2CF58672-F767-44BD-A1E7-A55A75B7A313}" presName="linear" presStyleCnt="0">
        <dgm:presLayoutVars>
          <dgm:animLvl val="lvl"/>
          <dgm:resizeHandles val="exact"/>
        </dgm:presLayoutVars>
      </dgm:prSet>
      <dgm:spPr/>
    </dgm:pt>
    <dgm:pt modelId="{9F8A374C-8B81-4CA9-A56F-0ECB861905A9}" type="pres">
      <dgm:prSet presAssocID="{B8DC211F-0454-4D31-BE46-C46A8362AD35}" presName="parentText" presStyleLbl="node1" presStyleIdx="0" presStyleCnt="4">
        <dgm:presLayoutVars>
          <dgm:chMax val="0"/>
          <dgm:bulletEnabled val="1"/>
        </dgm:presLayoutVars>
      </dgm:prSet>
      <dgm:spPr/>
    </dgm:pt>
    <dgm:pt modelId="{A29B4538-C408-4AAA-9257-8877511099C8}" type="pres">
      <dgm:prSet presAssocID="{8542868A-05C5-41D1-A751-B7AF96CA1ECE}" presName="spacer" presStyleCnt="0"/>
      <dgm:spPr/>
    </dgm:pt>
    <dgm:pt modelId="{ECC631F5-2CBD-4CAD-A0DE-877A4111DA03}" type="pres">
      <dgm:prSet presAssocID="{8C91E23E-8969-4082-88FD-72E56B6B0A6E}" presName="parentText" presStyleLbl="node1" presStyleIdx="1" presStyleCnt="4">
        <dgm:presLayoutVars>
          <dgm:chMax val="0"/>
          <dgm:bulletEnabled val="1"/>
        </dgm:presLayoutVars>
      </dgm:prSet>
      <dgm:spPr/>
    </dgm:pt>
    <dgm:pt modelId="{02DA9694-B9C0-452F-B394-611AAF0AB2F6}" type="pres">
      <dgm:prSet presAssocID="{39956D52-592F-4E6C-BB6F-D6C9D737555D}" presName="spacer" presStyleCnt="0"/>
      <dgm:spPr/>
    </dgm:pt>
    <dgm:pt modelId="{D158E92D-3C73-4B83-A0BA-079B01B8512F}" type="pres">
      <dgm:prSet presAssocID="{402BE8D8-54AD-49C8-8921-D88A9966ADDB}" presName="parentText" presStyleLbl="node1" presStyleIdx="2" presStyleCnt="4">
        <dgm:presLayoutVars>
          <dgm:chMax val="0"/>
          <dgm:bulletEnabled val="1"/>
        </dgm:presLayoutVars>
      </dgm:prSet>
      <dgm:spPr/>
    </dgm:pt>
    <dgm:pt modelId="{09CB6D07-ABD7-43FC-B021-7F1B8ECBF9E2}" type="pres">
      <dgm:prSet presAssocID="{3F01559C-8194-444B-B3CF-234C6EF53B8E}" presName="spacer" presStyleCnt="0"/>
      <dgm:spPr/>
    </dgm:pt>
    <dgm:pt modelId="{6D0B52F2-9AD9-4E30-A50B-E2F9A82324A8}" type="pres">
      <dgm:prSet presAssocID="{29D201E7-DBC5-4082-863C-E04D57D6C986}" presName="parentText" presStyleLbl="node1" presStyleIdx="3" presStyleCnt="4">
        <dgm:presLayoutVars>
          <dgm:chMax val="0"/>
          <dgm:bulletEnabled val="1"/>
        </dgm:presLayoutVars>
      </dgm:prSet>
      <dgm:spPr/>
    </dgm:pt>
  </dgm:ptLst>
  <dgm:cxnLst>
    <dgm:cxn modelId="{306CBE2A-8D19-4D00-AE6F-536382F56F8F}" type="presOf" srcId="{B8DC211F-0454-4D31-BE46-C46A8362AD35}" destId="{9F8A374C-8B81-4CA9-A56F-0ECB861905A9}" srcOrd="0" destOrd="0" presId="urn:microsoft.com/office/officeart/2005/8/layout/vList2"/>
    <dgm:cxn modelId="{D65A363E-E624-467E-B395-7DC34FC793FA}" srcId="{2CF58672-F767-44BD-A1E7-A55A75B7A313}" destId="{402BE8D8-54AD-49C8-8921-D88A9966ADDB}" srcOrd="2" destOrd="0" parTransId="{9C299B05-640F-46FC-9F8F-6955BA66EF99}" sibTransId="{3F01559C-8194-444B-B3CF-234C6EF53B8E}"/>
    <dgm:cxn modelId="{820A8342-5D11-4985-9D39-E41C5958A317}" type="presOf" srcId="{29D201E7-DBC5-4082-863C-E04D57D6C986}" destId="{6D0B52F2-9AD9-4E30-A50B-E2F9A82324A8}" srcOrd="0" destOrd="0" presId="urn:microsoft.com/office/officeart/2005/8/layout/vList2"/>
    <dgm:cxn modelId="{26F07563-6C5E-4E7C-A3D3-5275CC6545E2}" type="presOf" srcId="{402BE8D8-54AD-49C8-8921-D88A9966ADDB}" destId="{D158E92D-3C73-4B83-A0BA-079B01B8512F}" srcOrd="0" destOrd="0" presId="urn:microsoft.com/office/officeart/2005/8/layout/vList2"/>
    <dgm:cxn modelId="{46D4DE75-FBEB-4A02-B5BD-45DEB68BF43A}" type="presOf" srcId="{8C91E23E-8969-4082-88FD-72E56B6B0A6E}" destId="{ECC631F5-2CBD-4CAD-A0DE-877A4111DA03}" srcOrd="0" destOrd="0" presId="urn:microsoft.com/office/officeart/2005/8/layout/vList2"/>
    <dgm:cxn modelId="{878F625A-BD66-40D9-A63E-A6E515D6C93A}" srcId="{2CF58672-F767-44BD-A1E7-A55A75B7A313}" destId="{B8DC211F-0454-4D31-BE46-C46A8362AD35}" srcOrd="0" destOrd="0" parTransId="{13ACD300-FD99-4350-ACF0-806D13DA0AFF}" sibTransId="{8542868A-05C5-41D1-A751-B7AF96CA1ECE}"/>
    <dgm:cxn modelId="{B322EB85-C23A-48A3-AF2D-0E2ADF3F66ED}" srcId="{2CF58672-F767-44BD-A1E7-A55A75B7A313}" destId="{8C91E23E-8969-4082-88FD-72E56B6B0A6E}" srcOrd="1" destOrd="0" parTransId="{7E7BD530-41EA-46AA-837F-02FFD9EECC8D}" sibTransId="{39956D52-592F-4E6C-BB6F-D6C9D737555D}"/>
    <dgm:cxn modelId="{7BF2F1CB-5E21-43C0-AA72-8F72627C1631}" srcId="{2CF58672-F767-44BD-A1E7-A55A75B7A313}" destId="{29D201E7-DBC5-4082-863C-E04D57D6C986}" srcOrd="3" destOrd="0" parTransId="{D89CD9A0-118D-4724-A9B0-DBDE40F4E0AF}" sibTransId="{B56AACD6-A953-47DE-9F09-958D514EE479}"/>
    <dgm:cxn modelId="{2835CAD0-359F-401A-A7DB-8E82647C79AD}" type="presOf" srcId="{2CF58672-F767-44BD-A1E7-A55A75B7A313}" destId="{F64F5ACE-60E0-45B2-8076-6D5C843CCB50}" srcOrd="0" destOrd="0" presId="urn:microsoft.com/office/officeart/2005/8/layout/vList2"/>
    <dgm:cxn modelId="{1AE9FA50-7CA3-44C6-AC82-7DD20BE0328A}" type="presParOf" srcId="{F64F5ACE-60E0-45B2-8076-6D5C843CCB50}" destId="{9F8A374C-8B81-4CA9-A56F-0ECB861905A9}" srcOrd="0" destOrd="0" presId="urn:microsoft.com/office/officeart/2005/8/layout/vList2"/>
    <dgm:cxn modelId="{B38F0B48-AB22-4AF3-99BE-AE6CD3F89D46}" type="presParOf" srcId="{F64F5ACE-60E0-45B2-8076-6D5C843CCB50}" destId="{A29B4538-C408-4AAA-9257-8877511099C8}" srcOrd="1" destOrd="0" presId="urn:microsoft.com/office/officeart/2005/8/layout/vList2"/>
    <dgm:cxn modelId="{0AE0BE70-1BA1-435B-BFBD-9629E809EC5C}" type="presParOf" srcId="{F64F5ACE-60E0-45B2-8076-6D5C843CCB50}" destId="{ECC631F5-2CBD-4CAD-A0DE-877A4111DA03}" srcOrd="2" destOrd="0" presId="urn:microsoft.com/office/officeart/2005/8/layout/vList2"/>
    <dgm:cxn modelId="{19DC8BDB-E2BC-45CB-A0F5-6D49AEC580B4}" type="presParOf" srcId="{F64F5ACE-60E0-45B2-8076-6D5C843CCB50}" destId="{02DA9694-B9C0-452F-B394-611AAF0AB2F6}" srcOrd="3" destOrd="0" presId="urn:microsoft.com/office/officeart/2005/8/layout/vList2"/>
    <dgm:cxn modelId="{30AFC87D-4FF7-4D00-AAD8-4CBA18964885}" type="presParOf" srcId="{F64F5ACE-60E0-45B2-8076-6D5C843CCB50}" destId="{D158E92D-3C73-4B83-A0BA-079B01B8512F}" srcOrd="4" destOrd="0" presId="urn:microsoft.com/office/officeart/2005/8/layout/vList2"/>
    <dgm:cxn modelId="{DB2E0D9A-1408-4C65-A516-8277444010BE}" type="presParOf" srcId="{F64F5ACE-60E0-45B2-8076-6D5C843CCB50}" destId="{09CB6D07-ABD7-43FC-B021-7F1B8ECBF9E2}" srcOrd="5" destOrd="0" presId="urn:microsoft.com/office/officeart/2005/8/layout/vList2"/>
    <dgm:cxn modelId="{E3927BAA-90EF-4499-85AC-1C9641B1C5DA}" type="presParOf" srcId="{F64F5ACE-60E0-45B2-8076-6D5C843CCB50}" destId="{6D0B52F2-9AD9-4E30-A50B-E2F9A82324A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47842-CEA5-4E81-9646-4126A1AC331E}">
      <dsp:nvSpPr>
        <dsp:cNvPr id="0" name=""/>
        <dsp:cNvSpPr/>
      </dsp:nvSpPr>
      <dsp:spPr>
        <a:xfrm>
          <a:off x="11627" y="330921"/>
          <a:ext cx="2555955" cy="766786"/>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677" tIns="94677" rIns="94677" bIns="94677" numCol="1" spcCol="1270" anchor="ctr" anchorCtr="0">
          <a:noAutofit/>
        </a:bodyPr>
        <a:lstStyle/>
        <a:p>
          <a:pPr marL="0" lvl="0" indent="0" algn="ctr" defTabSz="1244600">
            <a:lnSpc>
              <a:spcPct val="90000"/>
            </a:lnSpc>
            <a:spcBef>
              <a:spcPct val="0"/>
            </a:spcBef>
            <a:spcAft>
              <a:spcPct val="35000"/>
            </a:spcAft>
            <a:buNone/>
          </a:pPr>
          <a:r>
            <a:rPr lang="en-US" sz="2800" kern="1200" dirty="0"/>
            <a:t>Describe</a:t>
          </a:r>
        </a:p>
      </dsp:txBody>
      <dsp:txXfrm>
        <a:off x="241663" y="330921"/>
        <a:ext cx="2095883" cy="766786"/>
      </dsp:txXfrm>
    </dsp:sp>
    <dsp:sp modelId="{D55C038B-DDA5-47EC-9527-A7A5CE525E83}">
      <dsp:nvSpPr>
        <dsp:cNvPr id="0" name=""/>
        <dsp:cNvSpPr/>
      </dsp:nvSpPr>
      <dsp:spPr>
        <a:xfrm>
          <a:off x="11627" y="1097708"/>
          <a:ext cx="2325919" cy="234264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799" tIns="183799" rIns="183799" bIns="367599" numCol="1" spcCol="1270" anchor="t" anchorCtr="0">
          <a:noAutofit/>
        </a:bodyPr>
        <a:lstStyle/>
        <a:p>
          <a:pPr marL="0" lvl="0" indent="0" algn="l" defTabSz="711200">
            <a:lnSpc>
              <a:spcPct val="90000"/>
            </a:lnSpc>
            <a:spcBef>
              <a:spcPct val="0"/>
            </a:spcBef>
            <a:spcAft>
              <a:spcPct val="35000"/>
            </a:spcAft>
            <a:buNone/>
          </a:pPr>
          <a:r>
            <a:rPr lang="en-US" sz="1600" kern="1200" dirty="0"/>
            <a:t>Describe molecular cluster detection</a:t>
          </a:r>
        </a:p>
      </dsp:txBody>
      <dsp:txXfrm>
        <a:off x="11627" y="1097708"/>
        <a:ext cx="2325919" cy="2342649"/>
      </dsp:txXfrm>
    </dsp:sp>
    <dsp:sp modelId="{3F03B783-5CA5-4DE4-A231-49BDDEEBCEA9}">
      <dsp:nvSpPr>
        <dsp:cNvPr id="0" name=""/>
        <dsp:cNvSpPr/>
      </dsp:nvSpPr>
      <dsp:spPr>
        <a:xfrm>
          <a:off x="2517153" y="330921"/>
          <a:ext cx="2555955" cy="766786"/>
        </a:xfrm>
        <a:prstGeom prst="chevron">
          <a:avLst>
            <a:gd name="adj" fmla="val 30000"/>
          </a:avLst>
        </a:prstGeom>
        <a:solidFill>
          <a:schemeClr val="accent5">
            <a:hueOff val="-1357258"/>
            <a:satOff val="-26730"/>
            <a:lumOff val="3137"/>
            <a:alphaOff val="0"/>
          </a:schemeClr>
        </a:solidFill>
        <a:ln w="12700" cap="flat" cmpd="sng" algn="ctr">
          <a:solidFill>
            <a:schemeClr val="accent5">
              <a:hueOff val="-1357258"/>
              <a:satOff val="-26730"/>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677" tIns="94677" rIns="94677" bIns="94677" numCol="1" spcCol="1270" anchor="ctr" anchorCtr="0">
          <a:noAutofit/>
        </a:bodyPr>
        <a:lstStyle/>
        <a:p>
          <a:pPr marL="0" lvl="0" indent="0" algn="ctr" defTabSz="1244600">
            <a:lnSpc>
              <a:spcPct val="90000"/>
            </a:lnSpc>
            <a:spcBef>
              <a:spcPct val="0"/>
            </a:spcBef>
            <a:spcAft>
              <a:spcPct val="35000"/>
            </a:spcAft>
            <a:buNone/>
          </a:pPr>
          <a:r>
            <a:rPr lang="en-US" sz="2800" kern="1200" dirty="0"/>
            <a:t>Understand</a:t>
          </a:r>
        </a:p>
      </dsp:txBody>
      <dsp:txXfrm>
        <a:off x="2747189" y="330921"/>
        <a:ext cx="2095883" cy="766786"/>
      </dsp:txXfrm>
    </dsp:sp>
    <dsp:sp modelId="{EFADB40B-309E-4EC5-85D8-CCFFD5B31F9E}">
      <dsp:nvSpPr>
        <dsp:cNvPr id="0" name=""/>
        <dsp:cNvSpPr/>
      </dsp:nvSpPr>
      <dsp:spPr>
        <a:xfrm>
          <a:off x="2517153" y="1097708"/>
          <a:ext cx="2325919" cy="2342649"/>
        </a:xfrm>
        <a:prstGeom prst="rect">
          <a:avLst/>
        </a:prstGeom>
        <a:solidFill>
          <a:schemeClr val="accent5">
            <a:tint val="40000"/>
            <a:alpha val="90000"/>
            <a:hueOff val="-1041247"/>
            <a:satOff val="-3387"/>
            <a:lumOff val="-6"/>
            <a:alphaOff val="0"/>
          </a:schemeClr>
        </a:solidFill>
        <a:ln w="12700" cap="flat" cmpd="sng" algn="ctr">
          <a:solidFill>
            <a:schemeClr val="accent5">
              <a:tint val="40000"/>
              <a:alpha val="90000"/>
              <a:hueOff val="-1041247"/>
              <a:satOff val="-3387"/>
              <a:lumOff val="-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799" tIns="183799" rIns="183799" bIns="367599" numCol="1" spcCol="1270" anchor="t" anchorCtr="0">
          <a:noAutofit/>
        </a:bodyPr>
        <a:lstStyle/>
        <a:p>
          <a:pPr marL="0" lvl="0" indent="0" algn="l" defTabSz="711200">
            <a:lnSpc>
              <a:spcPct val="90000"/>
            </a:lnSpc>
            <a:spcBef>
              <a:spcPct val="0"/>
            </a:spcBef>
            <a:spcAft>
              <a:spcPct val="35000"/>
            </a:spcAft>
            <a:buNone/>
          </a:pPr>
          <a:r>
            <a:rPr lang="en-US" sz="1600" kern="1200" dirty="0"/>
            <a:t>Understand how molecular cluster detection is implemented into the Wisconsin Department of Health Services’ work</a:t>
          </a:r>
        </a:p>
      </dsp:txBody>
      <dsp:txXfrm>
        <a:off x="2517153" y="1097708"/>
        <a:ext cx="2325919" cy="2342649"/>
      </dsp:txXfrm>
    </dsp:sp>
    <dsp:sp modelId="{09E50FE4-B63B-4F09-9028-5A476B4A7AC0}">
      <dsp:nvSpPr>
        <dsp:cNvPr id="0" name=""/>
        <dsp:cNvSpPr/>
      </dsp:nvSpPr>
      <dsp:spPr>
        <a:xfrm>
          <a:off x="5022679" y="330921"/>
          <a:ext cx="2555955" cy="766786"/>
        </a:xfrm>
        <a:prstGeom prst="chevron">
          <a:avLst>
            <a:gd name="adj" fmla="val 30000"/>
          </a:avLst>
        </a:prstGeom>
        <a:solidFill>
          <a:schemeClr val="accent5">
            <a:hueOff val="-2714515"/>
            <a:satOff val="-53461"/>
            <a:lumOff val="6274"/>
            <a:alphaOff val="0"/>
          </a:schemeClr>
        </a:solidFill>
        <a:ln w="12700" cap="flat" cmpd="sng" algn="ctr">
          <a:solidFill>
            <a:schemeClr val="accent5">
              <a:hueOff val="-2714515"/>
              <a:satOff val="-53461"/>
              <a:lumOff val="6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677" tIns="94677" rIns="94677" bIns="94677" numCol="1" spcCol="1270" anchor="ctr" anchorCtr="0">
          <a:noAutofit/>
        </a:bodyPr>
        <a:lstStyle/>
        <a:p>
          <a:pPr marL="0" lvl="0" indent="0" algn="ctr" defTabSz="1244600">
            <a:lnSpc>
              <a:spcPct val="90000"/>
            </a:lnSpc>
            <a:spcBef>
              <a:spcPct val="0"/>
            </a:spcBef>
            <a:spcAft>
              <a:spcPct val="35000"/>
            </a:spcAft>
            <a:buNone/>
          </a:pPr>
          <a:r>
            <a:rPr lang="en-US" sz="2800" kern="1200"/>
            <a:t>Apply</a:t>
          </a:r>
        </a:p>
      </dsp:txBody>
      <dsp:txXfrm>
        <a:off x="5252715" y="330921"/>
        <a:ext cx="2095883" cy="766786"/>
      </dsp:txXfrm>
    </dsp:sp>
    <dsp:sp modelId="{3635D7DD-6F52-43DF-ABD9-778226EBF5A9}">
      <dsp:nvSpPr>
        <dsp:cNvPr id="0" name=""/>
        <dsp:cNvSpPr/>
      </dsp:nvSpPr>
      <dsp:spPr>
        <a:xfrm>
          <a:off x="5022679" y="1097708"/>
          <a:ext cx="2325919" cy="2342649"/>
        </a:xfrm>
        <a:prstGeom prst="rect">
          <a:avLst/>
        </a:prstGeom>
        <a:solidFill>
          <a:schemeClr val="accent5">
            <a:tint val="40000"/>
            <a:alpha val="90000"/>
            <a:hueOff val="-2082495"/>
            <a:satOff val="-6774"/>
            <a:lumOff val="-13"/>
            <a:alphaOff val="0"/>
          </a:schemeClr>
        </a:solidFill>
        <a:ln w="12700" cap="flat" cmpd="sng" algn="ctr">
          <a:solidFill>
            <a:schemeClr val="accent5">
              <a:tint val="40000"/>
              <a:alpha val="90000"/>
              <a:hueOff val="-2082495"/>
              <a:satOff val="-6774"/>
              <a:lumOff val="-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799" tIns="183799" rIns="183799" bIns="367599" numCol="1" spcCol="1270" anchor="t" anchorCtr="0">
          <a:noAutofit/>
        </a:bodyPr>
        <a:lstStyle/>
        <a:p>
          <a:pPr marL="0" lvl="0" indent="0" algn="l" defTabSz="711200">
            <a:lnSpc>
              <a:spcPct val="90000"/>
            </a:lnSpc>
            <a:spcBef>
              <a:spcPct val="0"/>
            </a:spcBef>
            <a:spcAft>
              <a:spcPct val="35000"/>
            </a:spcAft>
            <a:buNone/>
          </a:pPr>
          <a:r>
            <a:rPr lang="en-US" sz="1600" kern="1200"/>
            <a:t>Apply steps needed for incorporating molecular cluster detection into a comprehensive HIV/HCV cluster detection and outbreak response plan</a:t>
          </a:r>
        </a:p>
      </dsp:txBody>
      <dsp:txXfrm>
        <a:off x="5022679" y="1097708"/>
        <a:ext cx="2325919" cy="2342649"/>
      </dsp:txXfrm>
    </dsp:sp>
    <dsp:sp modelId="{216848D3-C373-4D74-879C-B177F2BF5D87}">
      <dsp:nvSpPr>
        <dsp:cNvPr id="0" name=""/>
        <dsp:cNvSpPr/>
      </dsp:nvSpPr>
      <dsp:spPr>
        <a:xfrm>
          <a:off x="7528205" y="330921"/>
          <a:ext cx="2555955" cy="766786"/>
        </a:xfrm>
        <a:prstGeom prst="chevron">
          <a:avLst>
            <a:gd name="adj" fmla="val 30000"/>
          </a:avLst>
        </a:prstGeom>
        <a:solidFill>
          <a:schemeClr val="accent5">
            <a:hueOff val="-4071773"/>
            <a:satOff val="-80191"/>
            <a:lumOff val="9411"/>
            <a:alphaOff val="0"/>
          </a:schemeClr>
        </a:solidFill>
        <a:ln w="12700" cap="flat" cmpd="sng" algn="ctr">
          <a:solidFill>
            <a:schemeClr val="accent5">
              <a:hueOff val="-4071773"/>
              <a:satOff val="-80191"/>
              <a:lumOff val="94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677" tIns="94677" rIns="94677" bIns="94677" numCol="1" spcCol="1270" anchor="ctr" anchorCtr="0">
          <a:noAutofit/>
        </a:bodyPr>
        <a:lstStyle/>
        <a:p>
          <a:pPr marL="0" lvl="0" indent="0" algn="ctr" defTabSz="1244600">
            <a:lnSpc>
              <a:spcPct val="90000"/>
            </a:lnSpc>
            <a:spcBef>
              <a:spcPct val="0"/>
            </a:spcBef>
            <a:spcAft>
              <a:spcPct val="35000"/>
            </a:spcAft>
            <a:buNone/>
          </a:pPr>
          <a:r>
            <a:rPr lang="en-US" sz="2800" kern="1200"/>
            <a:t>Identify</a:t>
          </a:r>
        </a:p>
      </dsp:txBody>
      <dsp:txXfrm>
        <a:off x="7758241" y="330921"/>
        <a:ext cx="2095883" cy="766786"/>
      </dsp:txXfrm>
    </dsp:sp>
    <dsp:sp modelId="{1F28EB8B-9AE2-42B8-BD82-62E070ED0EBA}">
      <dsp:nvSpPr>
        <dsp:cNvPr id="0" name=""/>
        <dsp:cNvSpPr/>
      </dsp:nvSpPr>
      <dsp:spPr>
        <a:xfrm>
          <a:off x="7528205" y="1097708"/>
          <a:ext cx="2325919" cy="2342649"/>
        </a:xfrm>
        <a:prstGeom prst="rect">
          <a:avLst/>
        </a:prstGeom>
        <a:solidFill>
          <a:schemeClr val="accent5">
            <a:tint val="40000"/>
            <a:alpha val="90000"/>
            <a:hueOff val="-3123742"/>
            <a:satOff val="-10161"/>
            <a:lumOff val="-19"/>
            <a:alphaOff val="0"/>
          </a:schemeClr>
        </a:solidFill>
        <a:ln w="12700" cap="flat" cmpd="sng" algn="ctr">
          <a:solidFill>
            <a:schemeClr val="accent5">
              <a:tint val="40000"/>
              <a:alpha val="90000"/>
              <a:hueOff val="-3123742"/>
              <a:satOff val="-10161"/>
              <a:lumOff val="-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799" tIns="183799" rIns="183799" bIns="367599" numCol="1" spcCol="1270" anchor="t" anchorCtr="0">
          <a:noAutofit/>
        </a:bodyPr>
        <a:lstStyle/>
        <a:p>
          <a:pPr marL="0" lvl="0" indent="0" algn="l" defTabSz="711200">
            <a:lnSpc>
              <a:spcPct val="90000"/>
            </a:lnSpc>
            <a:spcBef>
              <a:spcPct val="0"/>
            </a:spcBef>
            <a:spcAft>
              <a:spcPct val="35000"/>
            </a:spcAft>
            <a:buNone/>
          </a:pPr>
          <a:r>
            <a:rPr lang="en-US" sz="1600" kern="1200"/>
            <a:t>Identify common concerns from the community with molecular cluster detection</a:t>
          </a:r>
        </a:p>
      </dsp:txBody>
      <dsp:txXfrm>
        <a:off x="7528205" y="1097708"/>
        <a:ext cx="2325919" cy="23426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A3588-A45F-4E0D-A005-AC3525D246AB}">
      <dsp:nvSpPr>
        <dsp:cNvPr id="0" name=""/>
        <dsp:cNvSpPr/>
      </dsp:nvSpPr>
      <dsp:spPr>
        <a:xfrm>
          <a:off x="0" y="118628"/>
          <a:ext cx="6263640"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Bad River Band of Lake Superior Chippewa</a:t>
          </a:r>
        </a:p>
      </dsp:txBody>
      <dsp:txXfrm>
        <a:off x="21075" y="139703"/>
        <a:ext cx="6221490" cy="389580"/>
      </dsp:txXfrm>
    </dsp:sp>
    <dsp:sp modelId="{C060641A-8033-49B4-B406-518990A75C14}">
      <dsp:nvSpPr>
        <dsp:cNvPr id="0" name=""/>
        <dsp:cNvSpPr/>
      </dsp:nvSpPr>
      <dsp:spPr>
        <a:xfrm>
          <a:off x="0" y="602198"/>
          <a:ext cx="6263640" cy="431730"/>
        </a:xfrm>
        <a:prstGeom prst="roundRect">
          <a:avLst/>
        </a:prstGeom>
        <a:solidFill>
          <a:schemeClr val="accent5">
            <a:hueOff val="-407177"/>
            <a:satOff val="-8019"/>
            <a:lumOff val="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Ho-Chunk Nation</a:t>
          </a:r>
        </a:p>
      </dsp:txBody>
      <dsp:txXfrm>
        <a:off x="21075" y="623273"/>
        <a:ext cx="6221490" cy="389580"/>
      </dsp:txXfrm>
    </dsp:sp>
    <dsp:sp modelId="{BE71F357-5847-456A-958F-600A75C0F23B}">
      <dsp:nvSpPr>
        <dsp:cNvPr id="0" name=""/>
        <dsp:cNvSpPr/>
      </dsp:nvSpPr>
      <dsp:spPr>
        <a:xfrm>
          <a:off x="0" y="1085768"/>
          <a:ext cx="6263640" cy="431730"/>
        </a:xfrm>
        <a:prstGeom prst="roundRect">
          <a:avLst/>
        </a:prstGeom>
        <a:solidFill>
          <a:schemeClr val="accent5">
            <a:hueOff val="-814355"/>
            <a:satOff val="-16038"/>
            <a:lumOff val="1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Lac Courte Oreilles band of Lake Superior Chippewa</a:t>
          </a:r>
        </a:p>
      </dsp:txBody>
      <dsp:txXfrm>
        <a:off x="21075" y="1106843"/>
        <a:ext cx="6221490" cy="389580"/>
      </dsp:txXfrm>
    </dsp:sp>
    <dsp:sp modelId="{C77942D5-0FFC-4812-ADFC-DB7F5583BF10}">
      <dsp:nvSpPr>
        <dsp:cNvPr id="0" name=""/>
        <dsp:cNvSpPr/>
      </dsp:nvSpPr>
      <dsp:spPr>
        <a:xfrm>
          <a:off x="0" y="1569338"/>
          <a:ext cx="6263640" cy="431730"/>
        </a:xfrm>
        <a:prstGeom prst="roundRect">
          <a:avLst/>
        </a:prstGeom>
        <a:solidFill>
          <a:schemeClr val="accent5">
            <a:hueOff val="-1221532"/>
            <a:satOff val="-24057"/>
            <a:lumOff val="2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Lac du Flambeau Band of Lake Superior Chippewa</a:t>
          </a:r>
        </a:p>
      </dsp:txBody>
      <dsp:txXfrm>
        <a:off x="21075" y="1590413"/>
        <a:ext cx="6221490" cy="389580"/>
      </dsp:txXfrm>
    </dsp:sp>
    <dsp:sp modelId="{BED614B9-E60F-4A98-9F4E-FF66800AED75}">
      <dsp:nvSpPr>
        <dsp:cNvPr id="0" name=""/>
        <dsp:cNvSpPr/>
      </dsp:nvSpPr>
      <dsp:spPr>
        <a:xfrm>
          <a:off x="0" y="2052908"/>
          <a:ext cx="6263640" cy="431730"/>
        </a:xfrm>
        <a:prstGeom prst="roundRect">
          <a:avLst/>
        </a:prstGeom>
        <a:solidFill>
          <a:schemeClr val="accent5">
            <a:hueOff val="-1628709"/>
            <a:satOff val="-32076"/>
            <a:lumOff val="3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Menominee Tribe of Wisconsin</a:t>
          </a:r>
        </a:p>
      </dsp:txBody>
      <dsp:txXfrm>
        <a:off x="21075" y="2073983"/>
        <a:ext cx="6221490" cy="389580"/>
      </dsp:txXfrm>
    </dsp:sp>
    <dsp:sp modelId="{10D2CD21-11A4-4766-ADB3-B92AFC419A6A}">
      <dsp:nvSpPr>
        <dsp:cNvPr id="0" name=""/>
        <dsp:cNvSpPr/>
      </dsp:nvSpPr>
      <dsp:spPr>
        <a:xfrm>
          <a:off x="0" y="2536478"/>
          <a:ext cx="6263640" cy="431730"/>
        </a:xfrm>
        <a:prstGeom prst="roundRect">
          <a:avLst/>
        </a:prstGeom>
        <a:solidFill>
          <a:schemeClr val="accent5">
            <a:hueOff val="-2035887"/>
            <a:satOff val="-40096"/>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Oneida Nation</a:t>
          </a:r>
        </a:p>
      </dsp:txBody>
      <dsp:txXfrm>
        <a:off x="21075" y="2557553"/>
        <a:ext cx="6221490" cy="389580"/>
      </dsp:txXfrm>
    </dsp:sp>
    <dsp:sp modelId="{C23456A7-ED70-43DC-8434-B044CCEA9E25}">
      <dsp:nvSpPr>
        <dsp:cNvPr id="0" name=""/>
        <dsp:cNvSpPr/>
      </dsp:nvSpPr>
      <dsp:spPr>
        <a:xfrm>
          <a:off x="0" y="3020048"/>
          <a:ext cx="6263640" cy="431730"/>
        </a:xfrm>
        <a:prstGeom prst="roundRect">
          <a:avLst/>
        </a:prstGeom>
        <a:solidFill>
          <a:schemeClr val="accent5">
            <a:hueOff val="-2443064"/>
            <a:satOff val="-48115"/>
            <a:lumOff val="5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Forest County Potawatomi</a:t>
          </a:r>
        </a:p>
      </dsp:txBody>
      <dsp:txXfrm>
        <a:off x="21075" y="3041123"/>
        <a:ext cx="6221490" cy="389580"/>
      </dsp:txXfrm>
    </dsp:sp>
    <dsp:sp modelId="{794F1D60-CD74-413A-8605-1E2B6528C53A}">
      <dsp:nvSpPr>
        <dsp:cNvPr id="0" name=""/>
        <dsp:cNvSpPr/>
      </dsp:nvSpPr>
      <dsp:spPr>
        <a:xfrm>
          <a:off x="0" y="3503618"/>
          <a:ext cx="6263640" cy="431730"/>
        </a:xfrm>
        <a:prstGeom prst="roundRect">
          <a:avLst/>
        </a:prstGeom>
        <a:solidFill>
          <a:schemeClr val="accent5">
            <a:hueOff val="-2850241"/>
            <a:satOff val="-56134"/>
            <a:lumOff val="6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Red Cliff Band of Lake Superior Chippewa</a:t>
          </a:r>
        </a:p>
      </dsp:txBody>
      <dsp:txXfrm>
        <a:off x="21075" y="3524693"/>
        <a:ext cx="6221490" cy="389580"/>
      </dsp:txXfrm>
    </dsp:sp>
    <dsp:sp modelId="{9F303774-6799-4718-81AB-9B600BDC5724}">
      <dsp:nvSpPr>
        <dsp:cNvPr id="0" name=""/>
        <dsp:cNvSpPr/>
      </dsp:nvSpPr>
      <dsp:spPr>
        <a:xfrm>
          <a:off x="0" y="3987188"/>
          <a:ext cx="6263640" cy="431730"/>
        </a:xfrm>
        <a:prstGeom prst="roundRect">
          <a:avLst/>
        </a:prstGeom>
        <a:solidFill>
          <a:schemeClr val="accent5">
            <a:hueOff val="-3257419"/>
            <a:satOff val="-64153"/>
            <a:lumOff val="7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 Croix Chippewa</a:t>
          </a:r>
        </a:p>
      </dsp:txBody>
      <dsp:txXfrm>
        <a:off x="21075" y="4008263"/>
        <a:ext cx="6221490" cy="389580"/>
      </dsp:txXfrm>
    </dsp:sp>
    <dsp:sp modelId="{5AD15E3A-241A-49B3-BF86-898742CD83AC}">
      <dsp:nvSpPr>
        <dsp:cNvPr id="0" name=""/>
        <dsp:cNvSpPr/>
      </dsp:nvSpPr>
      <dsp:spPr>
        <a:xfrm>
          <a:off x="0" y="4470759"/>
          <a:ext cx="6263640" cy="431730"/>
        </a:xfrm>
        <a:prstGeom prst="roundRect">
          <a:avLst/>
        </a:prstGeom>
        <a:solidFill>
          <a:schemeClr val="accent5">
            <a:hueOff val="-3664596"/>
            <a:satOff val="-72172"/>
            <a:lumOff val="8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Sokaogon Chippewa (Mole Lake)</a:t>
          </a:r>
        </a:p>
      </dsp:txBody>
      <dsp:txXfrm>
        <a:off x="21075" y="4491834"/>
        <a:ext cx="6221490" cy="389580"/>
      </dsp:txXfrm>
    </dsp:sp>
    <dsp:sp modelId="{DCC999E2-371D-46EB-8D31-E3108F47F4B2}">
      <dsp:nvSpPr>
        <dsp:cNvPr id="0" name=""/>
        <dsp:cNvSpPr/>
      </dsp:nvSpPr>
      <dsp:spPr>
        <a:xfrm>
          <a:off x="0" y="4954329"/>
          <a:ext cx="6263640" cy="431730"/>
        </a:xfrm>
        <a:prstGeom prst="roundRect">
          <a:avLst/>
        </a:prstGeom>
        <a:solidFill>
          <a:schemeClr val="accent5">
            <a:hueOff val="-4071773"/>
            <a:satOff val="-80191"/>
            <a:lumOff val="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Stockbridge-Munsee</a:t>
          </a:r>
        </a:p>
      </dsp:txBody>
      <dsp:txXfrm>
        <a:off x="21075" y="4975404"/>
        <a:ext cx="6221490" cy="3895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FFB72-C46D-4855-B05F-EF3C822B5604}">
      <dsp:nvSpPr>
        <dsp:cNvPr id="0" name=""/>
        <dsp:cNvSpPr/>
      </dsp:nvSpPr>
      <dsp:spPr>
        <a:xfrm>
          <a:off x="0" y="109870"/>
          <a:ext cx="1957387" cy="11744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University of Wisconsin School of Medicine and Public Health (SMPH)</a:t>
          </a:r>
        </a:p>
      </dsp:txBody>
      <dsp:txXfrm>
        <a:off x="0" y="109870"/>
        <a:ext cx="1957387" cy="1174432"/>
      </dsp:txXfrm>
    </dsp:sp>
    <dsp:sp modelId="{00D800AF-A1DF-45B8-A2EA-1490E2C3900B}">
      <dsp:nvSpPr>
        <dsp:cNvPr id="0" name=""/>
        <dsp:cNvSpPr/>
      </dsp:nvSpPr>
      <dsp:spPr>
        <a:xfrm>
          <a:off x="2153126" y="109870"/>
          <a:ext cx="1957387" cy="1174432"/>
        </a:xfrm>
        <a:prstGeom prst="rect">
          <a:avLst/>
        </a:prstGeom>
        <a:solidFill>
          <a:schemeClr val="accent5">
            <a:hueOff val="-452419"/>
            <a:satOff val="-8910"/>
            <a:lumOff val="1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University of Wisconsin’s Population Health Institute (PHI)</a:t>
          </a:r>
        </a:p>
      </dsp:txBody>
      <dsp:txXfrm>
        <a:off x="2153126" y="109870"/>
        <a:ext cx="1957387" cy="1174432"/>
      </dsp:txXfrm>
    </dsp:sp>
    <dsp:sp modelId="{3775C70E-21E0-4E19-8066-A764C73BEE4D}">
      <dsp:nvSpPr>
        <dsp:cNvPr id="0" name=""/>
        <dsp:cNvSpPr/>
      </dsp:nvSpPr>
      <dsp:spPr>
        <a:xfrm>
          <a:off x="4306252" y="109870"/>
          <a:ext cx="1957387" cy="1174432"/>
        </a:xfrm>
        <a:prstGeom prst="rect">
          <a:avLst/>
        </a:prstGeom>
        <a:solidFill>
          <a:schemeClr val="accent5">
            <a:hueOff val="-904838"/>
            <a:satOff val="-17820"/>
            <a:lumOff val="20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University of Wisconsin-Milwaukee Zilber School of Public Health</a:t>
          </a:r>
        </a:p>
      </dsp:txBody>
      <dsp:txXfrm>
        <a:off x="4306252" y="109870"/>
        <a:ext cx="1957387" cy="1174432"/>
      </dsp:txXfrm>
    </dsp:sp>
    <dsp:sp modelId="{8E937697-2F81-4587-BD68-9758692E9344}">
      <dsp:nvSpPr>
        <dsp:cNvPr id="0" name=""/>
        <dsp:cNvSpPr/>
      </dsp:nvSpPr>
      <dsp:spPr>
        <a:xfrm>
          <a:off x="0" y="1480042"/>
          <a:ext cx="1957387" cy="1174432"/>
        </a:xfrm>
        <a:prstGeom prst="rect">
          <a:avLst/>
        </a:prstGeom>
        <a:solidFill>
          <a:schemeClr val="accent5">
            <a:hueOff val="-1357258"/>
            <a:satOff val="-26730"/>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Center for AIDS Intervention Research at the Medical College of Wisconsin (CAIR)</a:t>
          </a:r>
        </a:p>
      </dsp:txBody>
      <dsp:txXfrm>
        <a:off x="0" y="1480042"/>
        <a:ext cx="1957387" cy="1174432"/>
      </dsp:txXfrm>
    </dsp:sp>
    <dsp:sp modelId="{034A7BCF-4713-4D56-95F7-3C9A702EC53D}">
      <dsp:nvSpPr>
        <dsp:cNvPr id="0" name=""/>
        <dsp:cNvSpPr/>
      </dsp:nvSpPr>
      <dsp:spPr>
        <a:xfrm>
          <a:off x="2153126" y="1480042"/>
          <a:ext cx="1957387" cy="1174432"/>
        </a:xfrm>
        <a:prstGeom prst="rect">
          <a:avLst/>
        </a:prstGeom>
        <a:solidFill>
          <a:schemeClr val="accent5">
            <a:hueOff val="-1809677"/>
            <a:satOff val="-35640"/>
            <a:lumOff val="41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Great Lake Tribal Coalition and Epidemiology Center</a:t>
          </a:r>
        </a:p>
      </dsp:txBody>
      <dsp:txXfrm>
        <a:off x="2153126" y="1480042"/>
        <a:ext cx="1957387" cy="1174432"/>
      </dsp:txXfrm>
    </dsp:sp>
    <dsp:sp modelId="{A184F6CB-3CED-4EA2-96DA-5456E932BD20}">
      <dsp:nvSpPr>
        <dsp:cNvPr id="0" name=""/>
        <dsp:cNvSpPr/>
      </dsp:nvSpPr>
      <dsp:spPr>
        <a:xfrm>
          <a:off x="4306252" y="1480042"/>
          <a:ext cx="1957387" cy="1174432"/>
        </a:xfrm>
        <a:prstGeom prst="rect">
          <a:avLst/>
        </a:prstGeom>
        <a:solidFill>
          <a:schemeClr val="accent5">
            <a:hueOff val="-2262096"/>
            <a:satOff val="-44551"/>
            <a:lumOff val="52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Wisconsin Association of Local Health Departments and Boards</a:t>
          </a:r>
        </a:p>
      </dsp:txBody>
      <dsp:txXfrm>
        <a:off x="4306252" y="1480042"/>
        <a:ext cx="1957387" cy="1174432"/>
      </dsp:txXfrm>
    </dsp:sp>
    <dsp:sp modelId="{23764727-585D-4E75-A767-9F9EFFC62F7D}">
      <dsp:nvSpPr>
        <dsp:cNvPr id="0" name=""/>
        <dsp:cNvSpPr/>
      </dsp:nvSpPr>
      <dsp:spPr>
        <a:xfrm>
          <a:off x="0" y="2850213"/>
          <a:ext cx="1957387" cy="1174432"/>
        </a:xfrm>
        <a:prstGeom prst="rect">
          <a:avLst/>
        </a:prstGeom>
        <a:solidFill>
          <a:schemeClr val="accent5">
            <a:hueOff val="-2714515"/>
            <a:satOff val="-53461"/>
            <a:lumOff val="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Children’s Hospital of Wisconsin</a:t>
          </a:r>
        </a:p>
      </dsp:txBody>
      <dsp:txXfrm>
        <a:off x="0" y="2850213"/>
        <a:ext cx="1957387" cy="1174432"/>
      </dsp:txXfrm>
    </dsp:sp>
    <dsp:sp modelId="{3237B2D8-31B9-4471-8905-7BF8F6A0D5E8}">
      <dsp:nvSpPr>
        <dsp:cNvPr id="0" name=""/>
        <dsp:cNvSpPr/>
      </dsp:nvSpPr>
      <dsp:spPr>
        <a:xfrm>
          <a:off x="2153126" y="2850213"/>
          <a:ext cx="1957387" cy="1174432"/>
        </a:xfrm>
        <a:prstGeom prst="rect">
          <a:avLst/>
        </a:prstGeom>
        <a:solidFill>
          <a:schemeClr val="accent5">
            <a:hueOff val="-3166935"/>
            <a:satOff val="-62371"/>
            <a:lumOff val="73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Vivent Health</a:t>
          </a:r>
        </a:p>
      </dsp:txBody>
      <dsp:txXfrm>
        <a:off x="2153126" y="2850213"/>
        <a:ext cx="1957387" cy="1174432"/>
      </dsp:txXfrm>
    </dsp:sp>
    <dsp:sp modelId="{FF3619AF-2A53-42B1-BC7C-D3CEB41AEE12}">
      <dsp:nvSpPr>
        <dsp:cNvPr id="0" name=""/>
        <dsp:cNvSpPr/>
      </dsp:nvSpPr>
      <dsp:spPr>
        <a:xfrm>
          <a:off x="4306252" y="2850213"/>
          <a:ext cx="1957387" cy="1174432"/>
        </a:xfrm>
        <a:prstGeom prst="rect">
          <a:avLst/>
        </a:prstGeom>
        <a:solidFill>
          <a:schemeClr val="accent5">
            <a:hueOff val="-3619354"/>
            <a:satOff val="-71281"/>
            <a:lumOff val="83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Midwest AIDS Training and Education Center (MATEC)</a:t>
          </a:r>
        </a:p>
      </dsp:txBody>
      <dsp:txXfrm>
        <a:off x="4306252" y="2850213"/>
        <a:ext cx="1957387" cy="1174432"/>
      </dsp:txXfrm>
    </dsp:sp>
    <dsp:sp modelId="{4DBADDA2-FD9C-44B2-B440-186E2E7A0A67}">
      <dsp:nvSpPr>
        <dsp:cNvPr id="0" name=""/>
        <dsp:cNvSpPr/>
      </dsp:nvSpPr>
      <dsp:spPr>
        <a:xfrm>
          <a:off x="2153126" y="4220384"/>
          <a:ext cx="1957387" cy="1174432"/>
        </a:xfrm>
        <a:prstGeom prst="rect">
          <a:avLst/>
        </a:prstGeom>
        <a:solidFill>
          <a:schemeClr val="accent5">
            <a:hueOff val="-4071773"/>
            <a:satOff val="-80191"/>
            <a:lumOff val="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KW2 Media</a:t>
          </a:r>
        </a:p>
      </dsp:txBody>
      <dsp:txXfrm>
        <a:off x="2153126" y="4220384"/>
        <a:ext cx="1957387" cy="11744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90A7E-754A-465E-8BA6-F61301D84447}">
      <dsp:nvSpPr>
        <dsp:cNvPr id="0" name=""/>
        <dsp:cNvSpPr/>
      </dsp:nvSpPr>
      <dsp:spPr>
        <a:xfrm>
          <a:off x="0" y="1331"/>
          <a:ext cx="4828172" cy="112018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Wisconsin HIV/STI/HCV Statewide Action Planning Group (SAPG)</a:t>
          </a:r>
        </a:p>
      </dsp:txBody>
      <dsp:txXfrm>
        <a:off x="54683" y="56014"/>
        <a:ext cx="4718806" cy="1010817"/>
      </dsp:txXfrm>
    </dsp:sp>
    <dsp:sp modelId="{2D05BA59-BE78-41E3-8BF3-4EF3FC5DE9A6}">
      <dsp:nvSpPr>
        <dsp:cNvPr id="0" name=""/>
        <dsp:cNvSpPr/>
      </dsp:nvSpPr>
      <dsp:spPr>
        <a:xfrm>
          <a:off x="0" y="1133608"/>
          <a:ext cx="4828172" cy="1120183"/>
        </a:xfrm>
        <a:prstGeom prst="roundRect">
          <a:avLst/>
        </a:prstGeom>
        <a:solidFill>
          <a:schemeClr val="accent5">
            <a:hueOff val="-1017943"/>
            <a:satOff val="-20048"/>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Community-Based Organization (CBO) Meetings</a:t>
          </a:r>
        </a:p>
      </dsp:txBody>
      <dsp:txXfrm>
        <a:off x="54683" y="1188291"/>
        <a:ext cx="4718806" cy="1010817"/>
      </dsp:txXfrm>
    </dsp:sp>
    <dsp:sp modelId="{957006E4-3ACB-4790-9A27-A66C905BA371}">
      <dsp:nvSpPr>
        <dsp:cNvPr id="0" name=""/>
        <dsp:cNvSpPr/>
      </dsp:nvSpPr>
      <dsp:spPr>
        <a:xfrm>
          <a:off x="0" y="2265885"/>
          <a:ext cx="4828172" cy="1120183"/>
        </a:xfrm>
        <a:prstGeom prst="roundRect">
          <a:avLst/>
        </a:prstGeom>
        <a:solidFill>
          <a:schemeClr val="accent5">
            <a:hueOff val="-2035887"/>
            <a:satOff val="-40096"/>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Annual Partner Services Meetings</a:t>
          </a:r>
        </a:p>
      </dsp:txBody>
      <dsp:txXfrm>
        <a:off x="54683" y="2320568"/>
        <a:ext cx="4718806" cy="1010817"/>
      </dsp:txXfrm>
    </dsp:sp>
    <dsp:sp modelId="{1EFDC57D-EE45-455F-847D-6505E3768CA1}">
      <dsp:nvSpPr>
        <dsp:cNvPr id="0" name=""/>
        <dsp:cNvSpPr/>
      </dsp:nvSpPr>
      <dsp:spPr>
        <a:xfrm>
          <a:off x="0" y="3398163"/>
          <a:ext cx="4828172" cy="1120183"/>
        </a:xfrm>
        <a:prstGeom prst="roundRect">
          <a:avLst/>
        </a:prstGeom>
        <a:solidFill>
          <a:schemeClr val="accent5">
            <a:hueOff val="-3053830"/>
            <a:satOff val="-60143"/>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Annual Milwaukee HIV/STI/HCV Update Meeting</a:t>
          </a:r>
        </a:p>
      </dsp:txBody>
      <dsp:txXfrm>
        <a:off x="54683" y="3452846"/>
        <a:ext cx="4718806" cy="1010817"/>
      </dsp:txXfrm>
    </dsp:sp>
    <dsp:sp modelId="{4873CB4F-BD2B-46D6-BC4D-47125380C6DA}">
      <dsp:nvSpPr>
        <dsp:cNvPr id="0" name=""/>
        <dsp:cNvSpPr/>
      </dsp:nvSpPr>
      <dsp:spPr>
        <a:xfrm>
          <a:off x="0" y="4530440"/>
          <a:ext cx="4828172" cy="1120183"/>
        </a:xfrm>
        <a:prstGeom prst="roundRect">
          <a:avLst/>
        </a:prstGeom>
        <a:solidFill>
          <a:schemeClr val="accent5">
            <a:hueOff val="-4071773"/>
            <a:satOff val="-80191"/>
            <a:lumOff val="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Quarterly HIV Tribal Coordinators Meetings</a:t>
          </a:r>
        </a:p>
      </dsp:txBody>
      <dsp:txXfrm>
        <a:off x="54683" y="4585123"/>
        <a:ext cx="4718806" cy="101081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2C34E-AFFC-4A23-B61D-821ED0E6C086}">
      <dsp:nvSpPr>
        <dsp:cNvPr id="0" name=""/>
        <dsp:cNvSpPr/>
      </dsp:nvSpPr>
      <dsp:spPr>
        <a:xfrm>
          <a:off x="0" y="1993"/>
          <a:ext cx="5023244" cy="6176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Brady East STD Clinic</a:t>
          </a:r>
        </a:p>
      </dsp:txBody>
      <dsp:txXfrm>
        <a:off x="30149" y="32142"/>
        <a:ext cx="4962946" cy="557304"/>
      </dsp:txXfrm>
    </dsp:sp>
    <dsp:sp modelId="{5556C94C-3497-45EA-8328-534B15C8AC82}">
      <dsp:nvSpPr>
        <dsp:cNvPr id="0" name=""/>
        <dsp:cNvSpPr/>
      </dsp:nvSpPr>
      <dsp:spPr>
        <a:xfrm>
          <a:off x="0" y="630789"/>
          <a:ext cx="5023244" cy="617602"/>
        </a:xfrm>
        <a:prstGeom prst="roundRect">
          <a:avLst/>
        </a:prstGeom>
        <a:solidFill>
          <a:schemeClr val="accent5">
            <a:hueOff val="-508972"/>
            <a:satOff val="-10024"/>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Diverse and Resilient</a:t>
          </a:r>
        </a:p>
      </dsp:txBody>
      <dsp:txXfrm>
        <a:off x="30149" y="660938"/>
        <a:ext cx="4962946" cy="557304"/>
      </dsp:txXfrm>
    </dsp:sp>
    <dsp:sp modelId="{F30D3F0F-AAEC-410A-AB9E-1A392D009A34}">
      <dsp:nvSpPr>
        <dsp:cNvPr id="0" name=""/>
        <dsp:cNvSpPr/>
      </dsp:nvSpPr>
      <dsp:spPr>
        <a:xfrm>
          <a:off x="0" y="1259584"/>
          <a:ext cx="5023244" cy="617602"/>
        </a:xfrm>
        <a:prstGeom prst="roundRect">
          <a:avLst/>
        </a:prstGeom>
        <a:solidFill>
          <a:schemeClr val="accent5">
            <a:hueOff val="-1017943"/>
            <a:satOff val="-20048"/>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Froedtert and the Medical College of Wisconsin</a:t>
          </a:r>
        </a:p>
      </dsp:txBody>
      <dsp:txXfrm>
        <a:off x="30149" y="1289733"/>
        <a:ext cx="4962946" cy="557304"/>
      </dsp:txXfrm>
    </dsp:sp>
    <dsp:sp modelId="{E977A7C3-B0EB-4F08-859C-B24A2A47A756}">
      <dsp:nvSpPr>
        <dsp:cNvPr id="0" name=""/>
        <dsp:cNvSpPr/>
      </dsp:nvSpPr>
      <dsp:spPr>
        <a:xfrm>
          <a:off x="0" y="1888380"/>
          <a:ext cx="5023244" cy="617602"/>
        </a:xfrm>
        <a:prstGeom prst="roundRect">
          <a:avLst/>
        </a:prstGeom>
        <a:solidFill>
          <a:schemeClr val="accent5">
            <a:hueOff val="-1526915"/>
            <a:satOff val="-30072"/>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Holton Street Clinic</a:t>
          </a:r>
        </a:p>
      </dsp:txBody>
      <dsp:txXfrm>
        <a:off x="30149" y="1918529"/>
        <a:ext cx="4962946" cy="557304"/>
      </dsp:txXfrm>
    </dsp:sp>
    <dsp:sp modelId="{B35A1705-2BD3-4037-AC33-E514B7979110}">
      <dsp:nvSpPr>
        <dsp:cNvPr id="0" name=""/>
        <dsp:cNvSpPr/>
      </dsp:nvSpPr>
      <dsp:spPr>
        <a:xfrm>
          <a:off x="0" y="2517176"/>
          <a:ext cx="5023244" cy="617602"/>
        </a:xfrm>
        <a:prstGeom prst="roundRect">
          <a:avLst/>
        </a:prstGeom>
        <a:solidFill>
          <a:schemeClr val="accent5">
            <a:hueOff val="-2035887"/>
            <a:satOff val="-40096"/>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Milwaukee Health Services, Inc.</a:t>
          </a:r>
        </a:p>
      </dsp:txBody>
      <dsp:txXfrm>
        <a:off x="30149" y="2547325"/>
        <a:ext cx="4962946" cy="557304"/>
      </dsp:txXfrm>
    </dsp:sp>
    <dsp:sp modelId="{8E87CD26-1A64-4064-BBFB-8A3E8E6B0149}">
      <dsp:nvSpPr>
        <dsp:cNvPr id="0" name=""/>
        <dsp:cNvSpPr/>
      </dsp:nvSpPr>
      <dsp:spPr>
        <a:xfrm>
          <a:off x="0" y="3145972"/>
          <a:ext cx="5023244" cy="617602"/>
        </a:xfrm>
        <a:prstGeom prst="roundRect">
          <a:avLst/>
        </a:prstGeom>
        <a:solidFill>
          <a:schemeClr val="accent5">
            <a:hueOff val="-2544858"/>
            <a:satOff val="-50119"/>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Sixteenth Street Community Health Center</a:t>
          </a:r>
        </a:p>
      </dsp:txBody>
      <dsp:txXfrm>
        <a:off x="30149" y="3176121"/>
        <a:ext cx="4962946" cy="557304"/>
      </dsp:txXfrm>
    </dsp:sp>
    <dsp:sp modelId="{C1FEC40E-73CB-4F58-A585-3F463E01F93A}">
      <dsp:nvSpPr>
        <dsp:cNvPr id="0" name=""/>
        <dsp:cNvSpPr/>
      </dsp:nvSpPr>
      <dsp:spPr>
        <a:xfrm>
          <a:off x="0" y="3774768"/>
          <a:ext cx="5023244" cy="617602"/>
        </a:xfrm>
        <a:prstGeom prst="roundRect">
          <a:avLst/>
        </a:prstGeom>
        <a:solidFill>
          <a:schemeClr val="accent5">
            <a:hueOff val="-3053830"/>
            <a:satOff val="-60143"/>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United Migrant Opportunity Services (UMOS)</a:t>
          </a:r>
        </a:p>
      </dsp:txBody>
      <dsp:txXfrm>
        <a:off x="30149" y="3804917"/>
        <a:ext cx="4962946" cy="557304"/>
      </dsp:txXfrm>
    </dsp:sp>
    <dsp:sp modelId="{5B01C293-DC93-4F76-AC07-97A020B694EC}">
      <dsp:nvSpPr>
        <dsp:cNvPr id="0" name=""/>
        <dsp:cNvSpPr/>
      </dsp:nvSpPr>
      <dsp:spPr>
        <a:xfrm>
          <a:off x="0" y="4403563"/>
          <a:ext cx="5023244" cy="617602"/>
        </a:xfrm>
        <a:prstGeom prst="roundRect">
          <a:avLst/>
        </a:prstGeom>
        <a:solidFill>
          <a:schemeClr val="accent5">
            <a:hueOff val="-3562801"/>
            <a:satOff val="-70167"/>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UW Health</a:t>
          </a:r>
        </a:p>
      </dsp:txBody>
      <dsp:txXfrm>
        <a:off x="30149" y="4433712"/>
        <a:ext cx="4962946" cy="557304"/>
      </dsp:txXfrm>
    </dsp:sp>
    <dsp:sp modelId="{1B003ACF-B6F2-492A-A9DB-F824664A6502}">
      <dsp:nvSpPr>
        <dsp:cNvPr id="0" name=""/>
        <dsp:cNvSpPr/>
      </dsp:nvSpPr>
      <dsp:spPr>
        <a:xfrm>
          <a:off x="0" y="5032359"/>
          <a:ext cx="5023244" cy="617602"/>
        </a:xfrm>
        <a:prstGeom prst="roundRect">
          <a:avLst/>
        </a:prstGeom>
        <a:solidFill>
          <a:schemeClr val="accent5">
            <a:hueOff val="-4071773"/>
            <a:satOff val="-80191"/>
            <a:lumOff val="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Vivent Health</a:t>
          </a:r>
        </a:p>
      </dsp:txBody>
      <dsp:txXfrm>
        <a:off x="30149" y="5062508"/>
        <a:ext cx="4962946" cy="5573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C447E-2C98-4B90-8151-A814188ECD13}">
      <dsp:nvSpPr>
        <dsp:cNvPr id="0" name=""/>
        <dsp:cNvSpPr/>
      </dsp:nvSpPr>
      <dsp:spPr>
        <a:xfrm>
          <a:off x="0" y="250220"/>
          <a:ext cx="5257800" cy="16277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t>Participants:</a:t>
          </a:r>
        </a:p>
        <a:p>
          <a:pPr marL="0" lvl="0" indent="0" algn="l" defTabSz="933450">
            <a:lnSpc>
              <a:spcPct val="90000"/>
            </a:lnSpc>
            <a:spcBef>
              <a:spcPct val="0"/>
            </a:spcBef>
            <a:spcAft>
              <a:spcPct val="35000"/>
            </a:spcAft>
            <a:buNone/>
          </a:pPr>
          <a:r>
            <a:rPr lang="en-US" sz="2100" b="0" kern="1200" dirty="0"/>
            <a:t>Persons who have injected drugs and were recently diagnosed with HCV (≤2 years)</a:t>
          </a:r>
        </a:p>
      </dsp:txBody>
      <dsp:txXfrm>
        <a:off x="79461" y="329681"/>
        <a:ext cx="5098878" cy="1468840"/>
      </dsp:txXfrm>
    </dsp:sp>
    <dsp:sp modelId="{0EC3737F-9EE4-4E2D-80FA-83ABCC5880B5}">
      <dsp:nvSpPr>
        <dsp:cNvPr id="0" name=""/>
        <dsp:cNvSpPr/>
      </dsp:nvSpPr>
      <dsp:spPr>
        <a:xfrm>
          <a:off x="0" y="1938462"/>
          <a:ext cx="5257800" cy="1627762"/>
        </a:xfrm>
        <a:prstGeom prst="roundRect">
          <a:avLst/>
        </a:prstGeom>
        <a:solidFill>
          <a:schemeClr val="accent5">
            <a:hueOff val="-2035887"/>
            <a:satOff val="-40096"/>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Approach: </a:t>
          </a:r>
        </a:p>
        <a:p>
          <a:pPr marL="0" lvl="0" indent="0" algn="l" defTabSz="933450">
            <a:lnSpc>
              <a:spcPct val="90000"/>
            </a:lnSpc>
            <a:spcBef>
              <a:spcPct val="0"/>
            </a:spcBef>
            <a:spcAft>
              <a:spcPct val="35000"/>
            </a:spcAft>
            <a:buNone/>
          </a:pPr>
          <a:r>
            <a:rPr lang="en-US" sz="2100" kern="1200" dirty="0"/>
            <a:t>Individual interviews conducted in Brown County - Interviewees were clients of </a:t>
          </a:r>
          <a:r>
            <a:rPr lang="en-US" sz="2100" kern="1200" dirty="0" err="1"/>
            <a:t>Vivent</a:t>
          </a:r>
          <a:r>
            <a:rPr lang="en-US" sz="2100" kern="1200" dirty="0"/>
            <a:t> Health or recruited by word-of-mouth</a:t>
          </a:r>
        </a:p>
      </dsp:txBody>
      <dsp:txXfrm>
        <a:off x="79461" y="2017923"/>
        <a:ext cx="5098878" cy="1468840"/>
      </dsp:txXfrm>
    </dsp:sp>
    <dsp:sp modelId="{E96E9183-C417-4321-8693-7DF0156030BA}">
      <dsp:nvSpPr>
        <dsp:cNvPr id="0" name=""/>
        <dsp:cNvSpPr/>
      </dsp:nvSpPr>
      <dsp:spPr>
        <a:xfrm>
          <a:off x="0" y="3626705"/>
          <a:ext cx="5257800" cy="1627762"/>
        </a:xfrm>
        <a:prstGeom prst="roundRect">
          <a:avLst/>
        </a:prstGeom>
        <a:solidFill>
          <a:schemeClr val="accent5">
            <a:hueOff val="-4071773"/>
            <a:satOff val="-80191"/>
            <a:lumOff val="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Sample to date: 19</a:t>
          </a:r>
        </a:p>
        <a:p>
          <a:pPr marL="0" lvl="0" indent="0" algn="l" defTabSz="933450">
            <a:lnSpc>
              <a:spcPct val="90000"/>
            </a:lnSpc>
            <a:spcBef>
              <a:spcPct val="0"/>
            </a:spcBef>
            <a:spcAft>
              <a:spcPct val="35000"/>
            </a:spcAft>
            <a:buNone/>
          </a:pPr>
          <a:r>
            <a:rPr lang="en-US" sz="2100" kern="1200" dirty="0"/>
            <a:t>13 people (8 men and 5 women)</a:t>
          </a:r>
        </a:p>
      </dsp:txBody>
      <dsp:txXfrm>
        <a:off x="79461" y="3706166"/>
        <a:ext cx="5098878" cy="14688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3737F-9EE4-4E2D-80FA-83ABCC5880B5}">
      <dsp:nvSpPr>
        <dsp:cNvPr id="0" name=""/>
        <dsp:cNvSpPr/>
      </dsp:nvSpPr>
      <dsp:spPr>
        <a:xfrm>
          <a:off x="0" y="95003"/>
          <a:ext cx="5257800" cy="8353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Very limited understanding of cluster analysis and response</a:t>
          </a:r>
        </a:p>
      </dsp:txBody>
      <dsp:txXfrm>
        <a:off x="40780" y="135783"/>
        <a:ext cx="5176240" cy="753819"/>
      </dsp:txXfrm>
    </dsp:sp>
    <dsp:sp modelId="{E96E9183-C417-4321-8693-7DF0156030BA}">
      <dsp:nvSpPr>
        <dsp:cNvPr id="0" name=""/>
        <dsp:cNvSpPr/>
      </dsp:nvSpPr>
      <dsp:spPr>
        <a:xfrm>
          <a:off x="0" y="990863"/>
          <a:ext cx="5257800" cy="835379"/>
        </a:xfrm>
        <a:prstGeom prst="roundRect">
          <a:avLst/>
        </a:prstGeom>
        <a:solidFill>
          <a:schemeClr val="accent5">
            <a:hueOff val="-814355"/>
            <a:satOff val="-16038"/>
            <a:lumOff val="1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Attitudes were generally neutral-to-positive –altruistic perspective</a:t>
          </a:r>
        </a:p>
      </dsp:txBody>
      <dsp:txXfrm>
        <a:off x="40780" y="1031643"/>
        <a:ext cx="5176240" cy="753819"/>
      </dsp:txXfrm>
    </dsp:sp>
    <dsp:sp modelId="{1702295A-8F12-4942-9807-5C1522FD4420}">
      <dsp:nvSpPr>
        <dsp:cNvPr id="0" name=""/>
        <dsp:cNvSpPr/>
      </dsp:nvSpPr>
      <dsp:spPr>
        <a:xfrm>
          <a:off x="0" y="1886723"/>
          <a:ext cx="5257800" cy="835379"/>
        </a:xfrm>
        <a:prstGeom prst="roundRect">
          <a:avLst/>
        </a:prstGeom>
        <a:solidFill>
          <a:schemeClr val="accent5">
            <a:hueOff val="-1628709"/>
            <a:satOff val="-32076"/>
            <a:lumOff val="3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Many concerns were focused on contact tracing</a:t>
          </a:r>
        </a:p>
      </dsp:txBody>
      <dsp:txXfrm>
        <a:off x="40780" y="1927503"/>
        <a:ext cx="5176240" cy="753819"/>
      </dsp:txXfrm>
    </dsp:sp>
    <dsp:sp modelId="{3718FDCE-5408-4E81-85D5-54901597ED7C}">
      <dsp:nvSpPr>
        <dsp:cNvPr id="0" name=""/>
        <dsp:cNvSpPr/>
      </dsp:nvSpPr>
      <dsp:spPr>
        <a:xfrm>
          <a:off x="0" y="2782584"/>
          <a:ext cx="5257800" cy="835379"/>
        </a:xfrm>
        <a:prstGeom prst="roundRect">
          <a:avLst/>
        </a:prstGeom>
        <a:solidFill>
          <a:schemeClr val="accent5">
            <a:hueOff val="-2443064"/>
            <a:satOff val="-48115"/>
            <a:lumOff val="5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Some concerns about disclosure to particular groups of persons</a:t>
          </a:r>
        </a:p>
      </dsp:txBody>
      <dsp:txXfrm>
        <a:off x="40780" y="2823364"/>
        <a:ext cx="5176240" cy="753819"/>
      </dsp:txXfrm>
    </dsp:sp>
    <dsp:sp modelId="{AE97FFDD-6E9E-472D-849A-D946D17501F4}">
      <dsp:nvSpPr>
        <dsp:cNvPr id="0" name=""/>
        <dsp:cNvSpPr/>
      </dsp:nvSpPr>
      <dsp:spPr>
        <a:xfrm>
          <a:off x="0" y="3678444"/>
          <a:ext cx="5257800" cy="835379"/>
        </a:xfrm>
        <a:prstGeom prst="roundRect">
          <a:avLst/>
        </a:prstGeom>
        <a:solidFill>
          <a:schemeClr val="accent5">
            <a:hueOff val="-3257419"/>
            <a:satOff val="-64153"/>
            <a:lumOff val="7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Direct consent was preferable to routine molecular analysis</a:t>
          </a:r>
        </a:p>
      </dsp:txBody>
      <dsp:txXfrm>
        <a:off x="40780" y="3719224"/>
        <a:ext cx="5176240" cy="753819"/>
      </dsp:txXfrm>
    </dsp:sp>
    <dsp:sp modelId="{9F0ED855-649C-4DF4-A4E0-4D311C1081D6}">
      <dsp:nvSpPr>
        <dsp:cNvPr id="0" name=""/>
        <dsp:cNvSpPr/>
      </dsp:nvSpPr>
      <dsp:spPr>
        <a:xfrm>
          <a:off x="0" y="4574304"/>
          <a:ext cx="5257800" cy="835379"/>
        </a:xfrm>
        <a:prstGeom prst="roundRect">
          <a:avLst/>
        </a:prstGeom>
        <a:solidFill>
          <a:schemeClr val="accent5">
            <a:hueOff val="-4071773"/>
            <a:satOff val="-80191"/>
            <a:lumOff val="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Notable altruistic perspective</a:t>
          </a:r>
        </a:p>
      </dsp:txBody>
      <dsp:txXfrm>
        <a:off x="40780" y="4615084"/>
        <a:ext cx="5176240" cy="75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4D739-C780-478E-A90A-90A4A5A48501}">
      <dsp:nvSpPr>
        <dsp:cNvPr id="0" name=""/>
        <dsp:cNvSpPr/>
      </dsp:nvSpPr>
      <dsp:spPr>
        <a:xfrm>
          <a:off x="0" y="9144"/>
          <a:ext cx="6263640" cy="13197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geographic location with an abnormal increase in diagnoses of HIV within a specific timeframe</a:t>
          </a:r>
        </a:p>
      </dsp:txBody>
      <dsp:txXfrm>
        <a:off x="64425" y="73569"/>
        <a:ext cx="6134790" cy="1190909"/>
      </dsp:txXfrm>
    </dsp:sp>
    <dsp:sp modelId="{44559D17-B60B-46CE-B847-097BA5D272CB}">
      <dsp:nvSpPr>
        <dsp:cNvPr id="0" name=""/>
        <dsp:cNvSpPr/>
      </dsp:nvSpPr>
      <dsp:spPr>
        <a:xfrm>
          <a:off x="0" y="1398024"/>
          <a:ext cx="6263640" cy="1319759"/>
        </a:xfrm>
        <a:prstGeom prst="roundRect">
          <a:avLst/>
        </a:prstGeom>
        <a:solidFill>
          <a:schemeClr val="accent5">
            <a:hueOff val="-1357258"/>
            <a:satOff val="-26730"/>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Utilizes more current HIV diagnosis information compared to molecular</a:t>
          </a:r>
        </a:p>
      </dsp:txBody>
      <dsp:txXfrm>
        <a:off x="64425" y="1462449"/>
        <a:ext cx="6134790" cy="1190909"/>
      </dsp:txXfrm>
    </dsp:sp>
    <dsp:sp modelId="{201E176F-F98D-4C14-8C93-DF1C7BAC89EA}">
      <dsp:nvSpPr>
        <dsp:cNvPr id="0" name=""/>
        <dsp:cNvSpPr/>
      </dsp:nvSpPr>
      <dsp:spPr>
        <a:xfrm>
          <a:off x="0" y="2786904"/>
          <a:ext cx="6263640" cy="1319759"/>
        </a:xfrm>
        <a:prstGeom prst="roundRect">
          <a:avLst/>
        </a:prstGeom>
        <a:solidFill>
          <a:schemeClr val="accent5">
            <a:hueOff val="-2714515"/>
            <a:satOff val="-53461"/>
            <a:lumOff val="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May be more easily detected, especially in areas of low morbidity</a:t>
          </a:r>
        </a:p>
      </dsp:txBody>
      <dsp:txXfrm>
        <a:off x="64425" y="2851329"/>
        <a:ext cx="6134790" cy="1190909"/>
      </dsp:txXfrm>
    </dsp:sp>
    <dsp:sp modelId="{AD6301CD-7CF5-49F4-A94E-D196D18793E5}">
      <dsp:nvSpPr>
        <dsp:cNvPr id="0" name=""/>
        <dsp:cNvSpPr/>
      </dsp:nvSpPr>
      <dsp:spPr>
        <a:xfrm>
          <a:off x="0" y="4175784"/>
          <a:ext cx="6263640" cy="1319759"/>
        </a:xfrm>
        <a:prstGeom prst="roundRect">
          <a:avLst/>
        </a:prstGeom>
        <a:solidFill>
          <a:schemeClr val="accent5">
            <a:hueOff val="-4071773"/>
            <a:satOff val="-80191"/>
            <a:lumOff val="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Not all increase in diagnoses reflect increases in recent transmission</a:t>
          </a:r>
        </a:p>
      </dsp:txBody>
      <dsp:txXfrm>
        <a:off x="64425" y="4240209"/>
        <a:ext cx="6134790" cy="1190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74F54-4B13-4A14-9457-66D0E27851F4}">
      <dsp:nvSpPr>
        <dsp:cNvPr id="0" name=""/>
        <dsp:cNvSpPr/>
      </dsp:nvSpPr>
      <dsp:spPr>
        <a:xfrm>
          <a:off x="0" y="176498"/>
          <a:ext cx="6263640"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CDC-referred clusters</a:t>
          </a:r>
        </a:p>
      </dsp:txBody>
      <dsp:txXfrm>
        <a:off x="62055" y="238553"/>
        <a:ext cx="6139530" cy="1147095"/>
      </dsp:txXfrm>
    </dsp:sp>
    <dsp:sp modelId="{28DEFF9C-72DD-471E-B8D5-E17502EC2DD5}">
      <dsp:nvSpPr>
        <dsp:cNvPr id="0" name=""/>
        <dsp:cNvSpPr/>
      </dsp:nvSpPr>
      <dsp:spPr>
        <a:xfrm>
          <a:off x="0" y="1539863"/>
          <a:ext cx="6263640" cy="1271205"/>
        </a:xfrm>
        <a:prstGeom prst="roundRect">
          <a:avLst/>
        </a:prstGeom>
        <a:solidFill>
          <a:schemeClr val="accent5">
            <a:hueOff val="-4071773"/>
            <a:satOff val="-80191"/>
            <a:lumOff val="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Transmission clusters can be detected by frontline workers:</a:t>
          </a:r>
        </a:p>
      </dsp:txBody>
      <dsp:txXfrm>
        <a:off x="62055" y="1601918"/>
        <a:ext cx="6139530" cy="1147095"/>
      </dsp:txXfrm>
    </dsp:sp>
    <dsp:sp modelId="{0B3ABDCC-FBFC-4543-AA11-B58E30B8F497}">
      <dsp:nvSpPr>
        <dsp:cNvPr id="0" name=""/>
        <dsp:cNvSpPr/>
      </dsp:nvSpPr>
      <dsp:spPr>
        <a:xfrm>
          <a:off x="0" y="2811069"/>
          <a:ext cx="6263640" cy="251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0640" rIns="227584" bIns="40640" numCol="1" spcCol="1270" anchor="t" anchorCtr="0">
          <a:noAutofit/>
        </a:bodyPr>
        <a:lstStyle/>
        <a:p>
          <a:pPr marL="228600" lvl="1" indent="-228600" algn="l" defTabSz="1111250">
            <a:lnSpc>
              <a:spcPct val="90000"/>
            </a:lnSpc>
            <a:spcBef>
              <a:spcPct val="0"/>
            </a:spcBef>
            <a:spcAft>
              <a:spcPct val="20000"/>
            </a:spcAft>
            <a:buChar char="•"/>
          </a:pPr>
          <a:endParaRPr lang="en-US" sz="2500" kern="1200" dirty="0"/>
        </a:p>
        <a:p>
          <a:pPr marL="228600" lvl="1" indent="-228600" algn="l" defTabSz="1111250">
            <a:lnSpc>
              <a:spcPct val="90000"/>
            </a:lnSpc>
            <a:spcBef>
              <a:spcPct val="0"/>
            </a:spcBef>
            <a:spcAft>
              <a:spcPct val="20000"/>
            </a:spcAft>
            <a:buChar char="•"/>
          </a:pPr>
          <a:r>
            <a:rPr lang="en-US" sz="2500" kern="1200" dirty="0"/>
            <a:t>Disease Intervention Specialist (DIS) or HIV Partner Services (PS) Providers</a:t>
          </a:r>
        </a:p>
        <a:p>
          <a:pPr marL="228600" lvl="1" indent="-228600" algn="l" defTabSz="1111250">
            <a:lnSpc>
              <a:spcPct val="90000"/>
            </a:lnSpc>
            <a:spcBef>
              <a:spcPct val="0"/>
            </a:spcBef>
            <a:spcAft>
              <a:spcPct val="20000"/>
            </a:spcAft>
            <a:buChar char="•"/>
          </a:pPr>
          <a:r>
            <a:rPr lang="en-US" sz="2500" kern="1200" dirty="0"/>
            <a:t>Health care providers</a:t>
          </a:r>
        </a:p>
        <a:p>
          <a:pPr marL="228600" lvl="1" indent="-228600" algn="l" defTabSz="1111250">
            <a:lnSpc>
              <a:spcPct val="90000"/>
            </a:lnSpc>
            <a:spcBef>
              <a:spcPct val="0"/>
            </a:spcBef>
            <a:spcAft>
              <a:spcPct val="20000"/>
            </a:spcAft>
            <a:buChar char="•"/>
          </a:pPr>
          <a:r>
            <a:rPr lang="en-US" sz="2500" kern="1200" dirty="0"/>
            <a:t>Outreach staff </a:t>
          </a:r>
        </a:p>
        <a:p>
          <a:pPr marL="228600" lvl="1" indent="-228600" algn="l" defTabSz="1111250">
            <a:lnSpc>
              <a:spcPct val="90000"/>
            </a:lnSpc>
            <a:spcBef>
              <a:spcPct val="0"/>
            </a:spcBef>
            <a:spcAft>
              <a:spcPct val="20000"/>
            </a:spcAft>
            <a:buChar char="•"/>
          </a:pPr>
          <a:r>
            <a:rPr lang="en-US" sz="2500" kern="1200" dirty="0"/>
            <a:t>Case managers or linkage to care specialists</a:t>
          </a:r>
        </a:p>
      </dsp:txBody>
      <dsp:txXfrm>
        <a:off x="0" y="2811069"/>
        <a:ext cx="6263640" cy="2517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5ED86-4841-4076-A94B-6A139E9ED73E}">
      <dsp:nvSpPr>
        <dsp:cNvPr id="0" name=""/>
        <dsp:cNvSpPr/>
      </dsp:nvSpPr>
      <dsp:spPr>
        <a:xfrm>
          <a:off x="0" y="532853"/>
          <a:ext cx="6263640" cy="14297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People who inject drugs (PWID) are at high risk for Hepatitis C through the sharing of needles and drug preparation equipment</a:t>
          </a:r>
        </a:p>
      </dsp:txBody>
      <dsp:txXfrm>
        <a:off x="69794" y="602647"/>
        <a:ext cx="6124052" cy="1290152"/>
      </dsp:txXfrm>
    </dsp:sp>
    <dsp:sp modelId="{41425109-B59C-4412-971B-6C26FB6F7F9C}">
      <dsp:nvSpPr>
        <dsp:cNvPr id="0" name=""/>
        <dsp:cNvSpPr/>
      </dsp:nvSpPr>
      <dsp:spPr>
        <a:xfrm>
          <a:off x="0" y="2037473"/>
          <a:ext cx="6263640" cy="1429740"/>
        </a:xfrm>
        <a:prstGeom prst="roundRect">
          <a:avLst/>
        </a:prstGeom>
        <a:solidFill>
          <a:schemeClr val="accent5">
            <a:hueOff val="-2035887"/>
            <a:satOff val="-40096"/>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HCV infections among PWID are examined as a potential precursor to an HIV cluster or outbreak</a:t>
          </a:r>
        </a:p>
      </dsp:txBody>
      <dsp:txXfrm>
        <a:off x="69794" y="2107267"/>
        <a:ext cx="6124052" cy="1290152"/>
      </dsp:txXfrm>
    </dsp:sp>
    <dsp:sp modelId="{64F83D6C-D3A2-4956-A2AC-64D1C9A7CF75}">
      <dsp:nvSpPr>
        <dsp:cNvPr id="0" name=""/>
        <dsp:cNvSpPr/>
      </dsp:nvSpPr>
      <dsp:spPr>
        <a:xfrm>
          <a:off x="0" y="3542094"/>
          <a:ext cx="6263640" cy="1429740"/>
        </a:xfrm>
        <a:prstGeom prst="roundRect">
          <a:avLst/>
        </a:prstGeom>
        <a:solidFill>
          <a:schemeClr val="accent5">
            <a:hueOff val="-4071773"/>
            <a:satOff val="-80191"/>
            <a:lumOff val="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Monthly HIV/HCV co-occurring diagnosis monitoring</a:t>
          </a:r>
        </a:p>
      </dsp:txBody>
      <dsp:txXfrm>
        <a:off x="69794" y="3611888"/>
        <a:ext cx="6124052" cy="1290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6FDFC-2024-4042-98EC-56FD95CB5CA7}">
      <dsp:nvSpPr>
        <dsp:cNvPr id="0" name=""/>
        <dsp:cNvSpPr/>
      </dsp:nvSpPr>
      <dsp:spPr>
        <a:xfrm>
          <a:off x="0" y="2364"/>
          <a:ext cx="6117335" cy="11983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82CDD-5239-4353-9D23-C6EA3D759911}">
      <dsp:nvSpPr>
        <dsp:cNvPr id="0" name=""/>
        <dsp:cNvSpPr/>
      </dsp:nvSpPr>
      <dsp:spPr>
        <a:xfrm>
          <a:off x="362489" y="271984"/>
          <a:ext cx="659071" cy="6590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2ABD4C-5234-4813-86D0-36B7D84B22BF}">
      <dsp:nvSpPr>
        <dsp:cNvPr id="0" name=""/>
        <dsp:cNvSpPr/>
      </dsp:nvSpPr>
      <dsp:spPr>
        <a:xfrm>
          <a:off x="1384050" y="2364"/>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77900">
            <a:lnSpc>
              <a:spcPct val="90000"/>
            </a:lnSpc>
            <a:spcBef>
              <a:spcPct val="0"/>
            </a:spcBef>
            <a:spcAft>
              <a:spcPct val="35000"/>
            </a:spcAft>
            <a:buNone/>
          </a:pPr>
          <a:r>
            <a:rPr lang="en-US" sz="2200" kern="1200"/>
            <a:t>Recent growth in a cluster</a:t>
          </a:r>
        </a:p>
      </dsp:txBody>
      <dsp:txXfrm>
        <a:off x="1384050" y="2364"/>
        <a:ext cx="4733285" cy="1198312"/>
      </dsp:txXfrm>
    </dsp:sp>
    <dsp:sp modelId="{FE89F563-A342-4053-A4B2-872E7A983149}">
      <dsp:nvSpPr>
        <dsp:cNvPr id="0" name=""/>
        <dsp:cNvSpPr/>
      </dsp:nvSpPr>
      <dsp:spPr>
        <a:xfrm>
          <a:off x="0" y="1500254"/>
          <a:ext cx="6117335" cy="11983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4C69F3-C1E7-4BA6-9D4E-E5A2F86FE0BF}">
      <dsp:nvSpPr>
        <dsp:cNvPr id="0" name=""/>
        <dsp:cNvSpPr/>
      </dsp:nvSpPr>
      <dsp:spPr>
        <a:xfrm>
          <a:off x="362489" y="1769874"/>
          <a:ext cx="659071" cy="6590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CF429C-3803-4D1A-964B-51F4E57F4A6F}">
      <dsp:nvSpPr>
        <dsp:cNvPr id="0" name=""/>
        <dsp:cNvSpPr/>
      </dsp:nvSpPr>
      <dsp:spPr>
        <a:xfrm>
          <a:off x="1384050" y="1500254"/>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77900">
            <a:lnSpc>
              <a:spcPct val="90000"/>
            </a:lnSpc>
            <a:spcBef>
              <a:spcPct val="0"/>
            </a:spcBef>
            <a:spcAft>
              <a:spcPct val="35000"/>
            </a:spcAft>
            <a:buNone/>
          </a:pPr>
          <a:r>
            <a:rPr lang="en-US" sz="2200" kern="1200" dirty="0"/>
            <a:t>Cases of acute infection and recent diagnosis</a:t>
          </a:r>
        </a:p>
      </dsp:txBody>
      <dsp:txXfrm>
        <a:off x="1384050" y="1500254"/>
        <a:ext cx="4733285" cy="1198312"/>
      </dsp:txXfrm>
    </dsp:sp>
    <dsp:sp modelId="{2A099D53-7287-4729-AAEB-34DE9D75ACDD}">
      <dsp:nvSpPr>
        <dsp:cNvPr id="0" name=""/>
        <dsp:cNvSpPr/>
      </dsp:nvSpPr>
      <dsp:spPr>
        <a:xfrm>
          <a:off x="0" y="2998145"/>
          <a:ext cx="6117335" cy="11983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8FAE20-DC0A-42E5-B668-B17CE98106FF}">
      <dsp:nvSpPr>
        <dsp:cNvPr id="0" name=""/>
        <dsp:cNvSpPr/>
      </dsp:nvSpPr>
      <dsp:spPr>
        <a:xfrm>
          <a:off x="362489" y="3267765"/>
          <a:ext cx="659071" cy="6590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1FF5F3-6C76-4D55-A28C-E44058FFD7D9}">
      <dsp:nvSpPr>
        <dsp:cNvPr id="0" name=""/>
        <dsp:cNvSpPr/>
      </dsp:nvSpPr>
      <dsp:spPr>
        <a:xfrm>
          <a:off x="1384050" y="2998145"/>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77900">
            <a:lnSpc>
              <a:spcPct val="90000"/>
            </a:lnSpc>
            <a:spcBef>
              <a:spcPct val="0"/>
            </a:spcBef>
            <a:spcAft>
              <a:spcPct val="35000"/>
            </a:spcAft>
            <a:buNone/>
          </a:pPr>
          <a:r>
            <a:rPr lang="en-US" sz="2200" kern="1200" dirty="0"/>
            <a:t>Persons out of care or with detectable viral loads</a:t>
          </a:r>
        </a:p>
      </dsp:txBody>
      <dsp:txXfrm>
        <a:off x="1384050" y="2998145"/>
        <a:ext cx="4733285" cy="1198312"/>
      </dsp:txXfrm>
    </dsp:sp>
    <dsp:sp modelId="{52CEBDA0-C278-43E5-B0DA-F0546273F258}">
      <dsp:nvSpPr>
        <dsp:cNvPr id="0" name=""/>
        <dsp:cNvSpPr/>
      </dsp:nvSpPr>
      <dsp:spPr>
        <a:xfrm>
          <a:off x="0" y="4496035"/>
          <a:ext cx="6117335" cy="11983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53420-DD8D-47DB-A3D1-7B79954552E5}">
      <dsp:nvSpPr>
        <dsp:cNvPr id="0" name=""/>
        <dsp:cNvSpPr/>
      </dsp:nvSpPr>
      <dsp:spPr>
        <a:xfrm>
          <a:off x="362489" y="4765655"/>
          <a:ext cx="659071" cy="6590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8392F9-0321-4D2A-9478-B40858B6E7BE}">
      <dsp:nvSpPr>
        <dsp:cNvPr id="0" name=""/>
        <dsp:cNvSpPr/>
      </dsp:nvSpPr>
      <dsp:spPr>
        <a:xfrm>
          <a:off x="1384050" y="4496035"/>
          <a:ext cx="4733285" cy="1198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21" tIns="126821" rIns="126821" bIns="126821" numCol="1" spcCol="1270" anchor="ctr" anchorCtr="0">
          <a:noAutofit/>
        </a:bodyPr>
        <a:lstStyle/>
        <a:p>
          <a:pPr marL="0" lvl="0" indent="0" algn="l" defTabSz="977900">
            <a:lnSpc>
              <a:spcPct val="90000"/>
            </a:lnSpc>
            <a:spcBef>
              <a:spcPct val="0"/>
            </a:spcBef>
            <a:spcAft>
              <a:spcPct val="35000"/>
            </a:spcAft>
            <a:buNone/>
          </a:pPr>
          <a:r>
            <a:rPr lang="en-US" sz="2200" kern="1200" dirty="0"/>
            <a:t>Evidence of ongoing risk behaviors (STI/HCV co-diagnosis, multiple named partners in PS notes)</a:t>
          </a:r>
        </a:p>
      </dsp:txBody>
      <dsp:txXfrm>
        <a:off x="1384050" y="4496035"/>
        <a:ext cx="4733285" cy="1198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0090F-9018-4BE4-AE6E-B8EC88F71B36}">
      <dsp:nvSpPr>
        <dsp:cNvPr id="0" name=""/>
        <dsp:cNvSpPr/>
      </dsp:nvSpPr>
      <dsp:spPr>
        <a:xfrm>
          <a:off x="0" y="376"/>
          <a:ext cx="6247827" cy="109084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Evidence from PS data of people missing from cluster due to lack of resistance testing or unreported diagnosis</a:t>
          </a:r>
        </a:p>
      </dsp:txBody>
      <dsp:txXfrm>
        <a:off x="53251" y="53627"/>
        <a:ext cx="6141325" cy="984340"/>
      </dsp:txXfrm>
    </dsp:sp>
    <dsp:sp modelId="{CC735518-B3A0-48BE-A585-180BA1F21DA5}">
      <dsp:nvSpPr>
        <dsp:cNvPr id="0" name=""/>
        <dsp:cNvSpPr/>
      </dsp:nvSpPr>
      <dsp:spPr>
        <a:xfrm>
          <a:off x="0" y="1103649"/>
          <a:ext cx="6247827" cy="1090842"/>
        </a:xfrm>
        <a:prstGeom prst="roundRect">
          <a:avLst/>
        </a:prstGeom>
        <a:solidFill>
          <a:schemeClr val="accent4">
            <a:hueOff val="1364197"/>
            <a:satOff val="7626"/>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Presence of drug resistance</a:t>
          </a:r>
        </a:p>
      </dsp:txBody>
      <dsp:txXfrm>
        <a:off x="53251" y="1156900"/>
        <a:ext cx="6141325" cy="984340"/>
      </dsp:txXfrm>
    </dsp:sp>
    <dsp:sp modelId="{BDD8DE4E-B24C-49D0-85B2-7692288CC1C0}">
      <dsp:nvSpPr>
        <dsp:cNvPr id="0" name=""/>
        <dsp:cNvSpPr/>
      </dsp:nvSpPr>
      <dsp:spPr>
        <a:xfrm>
          <a:off x="0" y="2206922"/>
          <a:ext cx="6247827" cy="1090842"/>
        </a:xfrm>
        <a:prstGeom prst="roundRect">
          <a:avLst/>
        </a:prstGeom>
        <a:solidFill>
          <a:schemeClr val="accent4">
            <a:hueOff val="2728394"/>
            <a:satOff val="15252"/>
            <a:lumOff val="-35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Focus populations (African/Black American, Hispanic/Latino/Latinx, PWID, youth)</a:t>
          </a:r>
        </a:p>
      </dsp:txBody>
      <dsp:txXfrm>
        <a:off x="53251" y="2260173"/>
        <a:ext cx="6141325" cy="984340"/>
      </dsp:txXfrm>
    </dsp:sp>
    <dsp:sp modelId="{D9506348-FFC0-4311-AF7B-3CCECF62F38C}">
      <dsp:nvSpPr>
        <dsp:cNvPr id="0" name=""/>
        <dsp:cNvSpPr/>
      </dsp:nvSpPr>
      <dsp:spPr>
        <a:xfrm>
          <a:off x="0" y="3310196"/>
          <a:ext cx="6247827" cy="1090842"/>
        </a:xfrm>
        <a:prstGeom prst="roundRect">
          <a:avLst/>
        </a:prstGeom>
        <a:solidFill>
          <a:schemeClr val="accent4">
            <a:hueOff val="4092590"/>
            <a:satOff val="22877"/>
            <a:lumOff val="-52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Late diagnoses</a:t>
          </a:r>
        </a:p>
      </dsp:txBody>
      <dsp:txXfrm>
        <a:off x="53251" y="3363447"/>
        <a:ext cx="6141325" cy="984340"/>
      </dsp:txXfrm>
    </dsp:sp>
    <dsp:sp modelId="{8A9A8DF3-C737-4D0E-8516-EA486BA54B72}">
      <dsp:nvSpPr>
        <dsp:cNvPr id="0" name=""/>
        <dsp:cNvSpPr/>
      </dsp:nvSpPr>
      <dsp:spPr>
        <a:xfrm>
          <a:off x="0" y="4413469"/>
          <a:ext cx="6247827" cy="1090842"/>
        </a:xfrm>
        <a:prstGeom prst="roundRect">
          <a:avLst/>
        </a:prstGeom>
        <a:solidFill>
          <a:schemeClr val="accent4">
            <a:hueOff val="5456787"/>
            <a:satOff val="30503"/>
            <a:lumOff val="-70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Diagnoses outside traditional settings</a:t>
          </a:r>
        </a:p>
      </dsp:txBody>
      <dsp:txXfrm>
        <a:off x="53251" y="4466720"/>
        <a:ext cx="6141325" cy="984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2EF92-3EEB-4E7C-8417-056AF4A165AE}">
      <dsp:nvSpPr>
        <dsp:cNvPr id="0" name=""/>
        <dsp:cNvSpPr/>
      </dsp:nvSpPr>
      <dsp:spPr>
        <a:xfrm>
          <a:off x="0" y="409508"/>
          <a:ext cx="6263640" cy="1905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58216" rIns="48612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err="1"/>
            <a:t>eHARS</a:t>
          </a:r>
          <a:r>
            <a:rPr lang="en-US" sz="2200" kern="1200" dirty="0"/>
            <a:t> (Enhanced HIV/AIDS Reporting System)</a:t>
          </a:r>
        </a:p>
        <a:p>
          <a:pPr marL="228600" lvl="1" indent="-228600" algn="l" defTabSz="977900">
            <a:lnSpc>
              <a:spcPct val="90000"/>
            </a:lnSpc>
            <a:spcBef>
              <a:spcPct val="0"/>
            </a:spcBef>
            <a:spcAft>
              <a:spcPct val="15000"/>
            </a:spcAft>
            <a:buChar char="•"/>
          </a:pPr>
          <a:r>
            <a:rPr lang="en-US" sz="2200" kern="1200" dirty="0"/>
            <a:t>WEDSS (Wisconsin Electronic Disease Surveillance System)</a:t>
          </a:r>
        </a:p>
      </dsp:txBody>
      <dsp:txXfrm>
        <a:off x="0" y="409508"/>
        <a:ext cx="6263640" cy="1905750"/>
      </dsp:txXfrm>
    </dsp:sp>
    <dsp:sp modelId="{6B53FEB1-55FF-4E2A-884E-093DAFC0F579}">
      <dsp:nvSpPr>
        <dsp:cNvPr id="0" name=""/>
        <dsp:cNvSpPr/>
      </dsp:nvSpPr>
      <dsp:spPr>
        <a:xfrm>
          <a:off x="313182" y="84788"/>
          <a:ext cx="438454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977900">
            <a:lnSpc>
              <a:spcPct val="90000"/>
            </a:lnSpc>
            <a:spcBef>
              <a:spcPct val="0"/>
            </a:spcBef>
            <a:spcAft>
              <a:spcPct val="35000"/>
            </a:spcAft>
            <a:buNone/>
          </a:pPr>
          <a:r>
            <a:rPr lang="en-US" sz="2200" kern="1200" dirty="0"/>
            <a:t>HIV Surveillance</a:t>
          </a:r>
        </a:p>
      </dsp:txBody>
      <dsp:txXfrm>
        <a:off x="344885" y="116491"/>
        <a:ext cx="4321142" cy="586034"/>
      </dsp:txXfrm>
    </dsp:sp>
    <dsp:sp modelId="{587434A3-F03C-41D9-A6A8-D022B158471A}">
      <dsp:nvSpPr>
        <dsp:cNvPr id="0" name=""/>
        <dsp:cNvSpPr/>
      </dsp:nvSpPr>
      <dsp:spPr>
        <a:xfrm>
          <a:off x="0" y="2758779"/>
          <a:ext cx="6263640" cy="128204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58216" rIns="48612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Evaluation Web</a:t>
          </a:r>
        </a:p>
        <a:p>
          <a:pPr marL="228600" lvl="1" indent="-228600" algn="l" defTabSz="977900">
            <a:lnSpc>
              <a:spcPct val="90000"/>
            </a:lnSpc>
            <a:spcBef>
              <a:spcPct val="0"/>
            </a:spcBef>
            <a:spcAft>
              <a:spcPct val="15000"/>
            </a:spcAft>
            <a:buChar char="•"/>
          </a:pPr>
          <a:r>
            <a:rPr lang="en-US" sz="2200" kern="1200"/>
            <a:t>WEDSS</a:t>
          </a:r>
        </a:p>
      </dsp:txBody>
      <dsp:txXfrm>
        <a:off x="0" y="2758779"/>
        <a:ext cx="6263640" cy="1282049"/>
      </dsp:txXfrm>
    </dsp:sp>
    <dsp:sp modelId="{349FDD0E-AE63-4D48-867D-3FE46E5BF9FD}">
      <dsp:nvSpPr>
        <dsp:cNvPr id="0" name=""/>
        <dsp:cNvSpPr/>
      </dsp:nvSpPr>
      <dsp:spPr>
        <a:xfrm>
          <a:off x="313182" y="2434058"/>
          <a:ext cx="438454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977900">
            <a:lnSpc>
              <a:spcPct val="90000"/>
            </a:lnSpc>
            <a:spcBef>
              <a:spcPct val="0"/>
            </a:spcBef>
            <a:spcAft>
              <a:spcPct val="35000"/>
            </a:spcAft>
            <a:buNone/>
          </a:pPr>
          <a:r>
            <a:rPr lang="en-US" sz="2200" kern="1200"/>
            <a:t>HIV Partner Services</a:t>
          </a:r>
        </a:p>
      </dsp:txBody>
      <dsp:txXfrm>
        <a:off x="344885" y="2465761"/>
        <a:ext cx="4321142" cy="586034"/>
      </dsp:txXfrm>
    </dsp:sp>
    <dsp:sp modelId="{68CE3E7F-ADA2-48C1-BE21-C780D6A92A74}">
      <dsp:nvSpPr>
        <dsp:cNvPr id="0" name=""/>
        <dsp:cNvSpPr/>
      </dsp:nvSpPr>
      <dsp:spPr>
        <a:xfrm>
          <a:off x="0" y="4484349"/>
          <a:ext cx="6263640" cy="935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58216" rIns="48612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Evaluation Web</a:t>
          </a:r>
        </a:p>
      </dsp:txBody>
      <dsp:txXfrm>
        <a:off x="0" y="4484349"/>
        <a:ext cx="6263640" cy="935550"/>
      </dsp:txXfrm>
    </dsp:sp>
    <dsp:sp modelId="{99A3C6A5-46EC-4562-A7E9-BC3C9DE8F04C}">
      <dsp:nvSpPr>
        <dsp:cNvPr id="0" name=""/>
        <dsp:cNvSpPr/>
      </dsp:nvSpPr>
      <dsp:spPr>
        <a:xfrm>
          <a:off x="313182" y="4159629"/>
          <a:ext cx="4384548"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977900">
            <a:lnSpc>
              <a:spcPct val="90000"/>
            </a:lnSpc>
            <a:spcBef>
              <a:spcPct val="0"/>
            </a:spcBef>
            <a:spcAft>
              <a:spcPct val="35000"/>
            </a:spcAft>
            <a:buNone/>
          </a:pPr>
          <a:r>
            <a:rPr lang="en-US" sz="2200" kern="1200"/>
            <a:t>HIV Testing</a:t>
          </a:r>
        </a:p>
      </dsp:txBody>
      <dsp:txXfrm>
        <a:off x="344885" y="4191332"/>
        <a:ext cx="4321142"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2EF92-3EEB-4E7C-8417-056AF4A165AE}">
      <dsp:nvSpPr>
        <dsp:cNvPr id="0" name=""/>
        <dsp:cNvSpPr/>
      </dsp:nvSpPr>
      <dsp:spPr>
        <a:xfrm>
          <a:off x="0" y="424718"/>
          <a:ext cx="6263640" cy="984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520700" rIns="48612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WEDSS</a:t>
          </a:r>
        </a:p>
      </dsp:txBody>
      <dsp:txXfrm>
        <a:off x="0" y="424718"/>
        <a:ext cx="6263640" cy="984375"/>
      </dsp:txXfrm>
    </dsp:sp>
    <dsp:sp modelId="{6B53FEB1-55FF-4E2A-884E-093DAFC0F579}">
      <dsp:nvSpPr>
        <dsp:cNvPr id="0" name=""/>
        <dsp:cNvSpPr/>
      </dsp:nvSpPr>
      <dsp:spPr>
        <a:xfrm>
          <a:off x="313182" y="55718"/>
          <a:ext cx="438454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977900">
            <a:lnSpc>
              <a:spcPct val="90000"/>
            </a:lnSpc>
            <a:spcBef>
              <a:spcPct val="0"/>
            </a:spcBef>
            <a:spcAft>
              <a:spcPct val="35000"/>
            </a:spcAft>
            <a:buNone/>
          </a:pPr>
          <a:r>
            <a:rPr lang="en-US" sz="2200" kern="1200" dirty="0"/>
            <a:t>HCV and STI Surveillance and Field Investigation</a:t>
          </a:r>
        </a:p>
      </dsp:txBody>
      <dsp:txXfrm>
        <a:off x="349208" y="91744"/>
        <a:ext cx="4312496" cy="665948"/>
      </dsp:txXfrm>
    </dsp:sp>
    <dsp:sp modelId="{587434A3-F03C-41D9-A6A8-D022B158471A}">
      <dsp:nvSpPr>
        <dsp:cNvPr id="0" name=""/>
        <dsp:cNvSpPr/>
      </dsp:nvSpPr>
      <dsp:spPr>
        <a:xfrm>
          <a:off x="0" y="1913093"/>
          <a:ext cx="6263640"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520700" rIns="486128" bIns="156464"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dsp:txBody>
      <dsp:txXfrm>
        <a:off x="0" y="1913093"/>
        <a:ext cx="6263640" cy="630000"/>
      </dsp:txXfrm>
    </dsp:sp>
    <dsp:sp modelId="{349FDD0E-AE63-4D48-867D-3FE46E5BF9FD}">
      <dsp:nvSpPr>
        <dsp:cNvPr id="0" name=""/>
        <dsp:cNvSpPr/>
      </dsp:nvSpPr>
      <dsp:spPr>
        <a:xfrm>
          <a:off x="313182" y="1544093"/>
          <a:ext cx="438454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977900">
            <a:lnSpc>
              <a:spcPct val="90000"/>
            </a:lnSpc>
            <a:spcBef>
              <a:spcPct val="0"/>
            </a:spcBef>
            <a:spcAft>
              <a:spcPct val="35000"/>
            </a:spcAft>
            <a:buNone/>
          </a:pPr>
          <a:r>
            <a:rPr lang="en-US" sz="2200" kern="1200" dirty="0"/>
            <a:t>AIDS Drug Assistance Program (ADAP)</a:t>
          </a:r>
        </a:p>
      </dsp:txBody>
      <dsp:txXfrm>
        <a:off x="349208" y="1580119"/>
        <a:ext cx="4312496" cy="665948"/>
      </dsp:txXfrm>
    </dsp:sp>
    <dsp:sp modelId="{68CE3E7F-ADA2-48C1-BE21-C780D6A92A74}">
      <dsp:nvSpPr>
        <dsp:cNvPr id="0" name=""/>
        <dsp:cNvSpPr/>
      </dsp:nvSpPr>
      <dsp:spPr>
        <a:xfrm>
          <a:off x="0" y="3047093"/>
          <a:ext cx="6263640" cy="2401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520700" rIns="48612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Accurint</a:t>
          </a:r>
        </a:p>
        <a:p>
          <a:pPr marL="228600" lvl="1" indent="-228600" algn="l" defTabSz="977900">
            <a:lnSpc>
              <a:spcPct val="90000"/>
            </a:lnSpc>
            <a:spcBef>
              <a:spcPct val="0"/>
            </a:spcBef>
            <a:spcAft>
              <a:spcPct val="15000"/>
            </a:spcAft>
            <a:buChar char="•"/>
          </a:pPr>
          <a:r>
            <a:rPr lang="en-US" sz="2200" kern="1200" dirty="0"/>
            <a:t>Wisconsin Department of Corrections Inmate and Offender Search</a:t>
          </a:r>
        </a:p>
        <a:p>
          <a:pPr marL="228600" lvl="1" indent="-228600" algn="l" defTabSz="977900">
            <a:lnSpc>
              <a:spcPct val="90000"/>
            </a:lnSpc>
            <a:spcBef>
              <a:spcPct val="0"/>
            </a:spcBef>
            <a:spcAft>
              <a:spcPct val="15000"/>
            </a:spcAft>
            <a:buChar char="•"/>
          </a:pPr>
          <a:r>
            <a:rPr lang="en-US" sz="2200" kern="1200"/>
            <a:t>Wisconsin Court System Circuit Court Access</a:t>
          </a:r>
          <a:endParaRPr lang="en-US" sz="2200" kern="1200" dirty="0"/>
        </a:p>
        <a:p>
          <a:pPr marL="228600" lvl="1" indent="-228600" algn="l" defTabSz="977900">
            <a:lnSpc>
              <a:spcPct val="90000"/>
            </a:lnSpc>
            <a:spcBef>
              <a:spcPct val="0"/>
            </a:spcBef>
            <a:spcAft>
              <a:spcPct val="15000"/>
            </a:spcAft>
            <a:buChar char="•"/>
          </a:pPr>
          <a:r>
            <a:rPr lang="en-US" sz="2200" kern="1200" dirty="0"/>
            <a:t>Electronic Health Record Systems (i.e., Epic)</a:t>
          </a:r>
        </a:p>
      </dsp:txBody>
      <dsp:txXfrm>
        <a:off x="0" y="3047093"/>
        <a:ext cx="6263640" cy="2401875"/>
      </dsp:txXfrm>
    </dsp:sp>
    <dsp:sp modelId="{99A3C6A5-46EC-4562-A7E9-BC3C9DE8F04C}">
      <dsp:nvSpPr>
        <dsp:cNvPr id="0" name=""/>
        <dsp:cNvSpPr/>
      </dsp:nvSpPr>
      <dsp:spPr>
        <a:xfrm>
          <a:off x="313182" y="2678093"/>
          <a:ext cx="438454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977900">
            <a:lnSpc>
              <a:spcPct val="90000"/>
            </a:lnSpc>
            <a:spcBef>
              <a:spcPct val="0"/>
            </a:spcBef>
            <a:spcAft>
              <a:spcPct val="35000"/>
            </a:spcAft>
            <a:buNone/>
          </a:pPr>
          <a:r>
            <a:rPr lang="en-US" sz="2200" kern="1200" dirty="0"/>
            <a:t>Others</a:t>
          </a:r>
        </a:p>
      </dsp:txBody>
      <dsp:txXfrm>
        <a:off x="349208" y="2714119"/>
        <a:ext cx="4312496" cy="6659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A374C-8B81-4CA9-A56F-0ECB861905A9}">
      <dsp:nvSpPr>
        <dsp:cNvPr id="0" name=""/>
        <dsp:cNvSpPr/>
      </dsp:nvSpPr>
      <dsp:spPr>
        <a:xfrm>
          <a:off x="0" y="555"/>
          <a:ext cx="6263640" cy="14798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HIV Program has set an objective to reduce the percentage of PLWH who are homeless to no more than 5%.</a:t>
          </a:r>
        </a:p>
      </dsp:txBody>
      <dsp:txXfrm>
        <a:off x="72241" y="72796"/>
        <a:ext cx="6119158" cy="1335373"/>
      </dsp:txXfrm>
    </dsp:sp>
    <dsp:sp modelId="{ECC631F5-2CBD-4CAD-A0DE-877A4111DA03}">
      <dsp:nvSpPr>
        <dsp:cNvPr id="0" name=""/>
        <dsp:cNvSpPr/>
      </dsp:nvSpPr>
      <dsp:spPr>
        <a:xfrm>
          <a:off x="0" y="1493573"/>
          <a:ext cx="6263640" cy="1479855"/>
        </a:xfrm>
        <a:prstGeom prst="roundRect">
          <a:avLst/>
        </a:prstGeom>
        <a:solidFill>
          <a:schemeClr val="accent5">
            <a:hueOff val="-1357258"/>
            <a:satOff val="-26730"/>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Committed ADAP rebate funding to housing assistance programs for PLWH through programs in which sub-recipient agencies make payments directly to clients’ landlords.</a:t>
          </a:r>
        </a:p>
      </dsp:txBody>
      <dsp:txXfrm>
        <a:off x="72241" y="1565814"/>
        <a:ext cx="6119158" cy="1335373"/>
      </dsp:txXfrm>
    </dsp:sp>
    <dsp:sp modelId="{D158E92D-3C73-4B83-A0BA-079B01B8512F}">
      <dsp:nvSpPr>
        <dsp:cNvPr id="0" name=""/>
        <dsp:cNvSpPr/>
      </dsp:nvSpPr>
      <dsp:spPr>
        <a:xfrm>
          <a:off x="0" y="2986592"/>
          <a:ext cx="6263640" cy="1479855"/>
        </a:xfrm>
        <a:prstGeom prst="roundRect">
          <a:avLst/>
        </a:prstGeom>
        <a:solidFill>
          <a:schemeClr val="accent5">
            <a:hueOff val="-2714515"/>
            <a:satOff val="-53461"/>
            <a:lumOff val="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Additional funding is required to address the unique case management challenges of serving this population.</a:t>
          </a:r>
        </a:p>
      </dsp:txBody>
      <dsp:txXfrm>
        <a:off x="72241" y="3058833"/>
        <a:ext cx="6119158" cy="1335373"/>
      </dsp:txXfrm>
    </dsp:sp>
    <dsp:sp modelId="{6D0B52F2-9AD9-4E30-A50B-E2F9A82324A8}">
      <dsp:nvSpPr>
        <dsp:cNvPr id="0" name=""/>
        <dsp:cNvSpPr/>
      </dsp:nvSpPr>
      <dsp:spPr>
        <a:xfrm>
          <a:off x="0" y="4479610"/>
          <a:ext cx="6263640" cy="1479855"/>
        </a:xfrm>
        <a:prstGeom prst="roundRect">
          <a:avLst/>
        </a:prstGeom>
        <a:solidFill>
          <a:schemeClr val="accent5">
            <a:hueOff val="-4071773"/>
            <a:satOff val="-80191"/>
            <a:lumOff val="9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HIV Care Team applied for Ryan White Part B supplemental funds in 2020 to improve outcomes for PLWH experiencing homelessness.</a:t>
          </a:r>
        </a:p>
      </dsp:txBody>
      <dsp:txXfrm>
        <a:off x="72241" y="4551851"/>
        <a:ext cx="6119158" cy="1335373"/>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4DD80-422F-428D-9699-7307BFCFD350}" type="datetimeFigureOut">
              <a:rPr lang="en-US" smtClean="0"/>
              <a:t>5/17/2022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975C5-B9F1-451F-954C-736F67598D95}" type="slidenum">
              <a:rPr lang="en-US" smtClean="0"/>
              <a:t>‹#›</a:t>
            </a:fld>
            <a:endParaRPr lang="en-US"/>
          </a:p>
        </p:txBody>
      </p:sp>
    </p:spTree>
    <p:extLst>
      <p:ext uri="{BB962C8B-B14F-4D97-AF65-F5344CB8AC3E}">
        <p14:creationId xmlns:p14="http://schemas.microsoft.com/office/powerpoint/2010/main" val="9777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dhs.wisconsin.gov/publications/p00440-2019.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Kalob will do a quick welcome and introduction, including a poll to determine who is attending. Then he will hand it over to Elizabeth.</a:t>
            </a:r>
          </a:p>
          <a:p>
            <a:endParaRPr lang="en-US" baseline="0" dirty="0"/>
          </a:p>
          <a:p>
            <a:r>
              <a:rPr lang="en-US" baseline="0" dirty="0"/>
              <a:t>Introduce Carol:</a:t>
            </a:r>
          </a:p>
          <a:p>
            <a:r>
              <a:rPr lang="en-US" sz="1800" dirty="0">
                <a:effectLst/>
                <a:latin typeface="Calibri" panose="020F0502020204030204" pitchFamily="34" charset="0"/>
                <a:ea typeface="Calibri" panose="020F0502020204030204" pitchFamily="34" charset="0"/>
              </a:rPr>
              <a:t>Dr </a:t>
            </a:r>
            <a:r>
              <a:rPr lang="en-US" sz="1800" dirty="0" err="1">
                <a:effectLst/>
                <a:latin typeface="Calibri" panose="020F0502020204030204" pitchFamily="34" charset="0"/>
                <a:ea typeface="Calibri" panose="020F0502020204030204" pitchFamily="34" charset="0"/>
              </a:rPr>
              <a:t>Galletly</a:t>
            </a:r>
            <a:r>
              <a:rPr lang="en-US" sz="1800" dirty="0">
                <a:effectLst/>
                <a:latin typeface="Calibri" panose="020F0502020204030204" pitchFamily="34" charset="0"/>
                <a:ea typeface="Calibri" panose="020F0502020204030204" pitchFamily="34" charset="0"/>
              </a:rPr>
              <a:t> is an attorney and social scientist at the Center for AIDS Intervention Research at the Medical College of Wisconsin. Her research examines the influence of laws and policies --and community members’ understandings of laws and policies-- on their HIV-related behaviors.  Topics she has addressed include the criminalization of HIV exposure and on the influence of actual and perceived immigration-related laws. </a:t>
            </a:r>
            <a:endParaRPr lang="en-US" baseline="0" dirty="0"/>
          </a:p>
          <a:p>
            <a:endParaRPr lang="en-US" baseline="0" dirty="0"/>
          </a:p>
          <a:p>
            <a:r>
              <a:rPr lang="en-US" baseline="0" dirty="0"/>
              <a:t>Ask attendees to answer in the chat: </a:t>
            </a:r>
          </a:p>
          <a:p>
            <a:r>
              <a:rPr lang="en-US" baseline="0" dirty="0"/>
              <a:t>What is something you hope to get from today’s webinar? (give them a couple minutes to respond and read off some thing that are shared as they appear)</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E2FDF0-BE34-40E6-A70E-CBBA5B697AE7}"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82774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Leelawadee" panose="020B0502040204020203" pitchFamily="34" charset="-34"/>
                <a:cs typeface="Leelawadee" panose="020B0502040204020203" pitchFamily="34" charset="-34"/>
              </a:rPr>
              <a:t>Here</a:t>
            </a:r>
            <a:r>
              <a:rPr lang="en-US" sz="1200" baseline="0" dirty="0">
                <a:latin typeface="Leelawadee" panose="020B0502040204020203" pitchFamily="34" charset="-34"/>
                <a:cs typeface="Leelawadee" panose="020B0502040204020203" pitchFamily="34" charset="-34"/>
              </a:rPr>
              <a:t> is a visual representation of the process I just described</a:t>
            </a:r>
            <a:endParaRPr lang="en-US" sz="1200" dirty="0">
              <a:latin typeface="Leelawadee" panose="020B0502040204020203" pitchFamily="34" charset="-34"/>
              <a:cs typeface="Leelawadee" panose="020B0502040204020203" pitchFamily="34" charset="-34"/>
            </a:endParaRPr>
          </a:p>
          <a:p>
            <a:pPr marL="171450" indent="-171450">
              <a:buFont typeface="Arial" panose="020B0604020202020204" pitchFamily="34" charset="0"/>
              <a:buChar char="•"/>
            </a:pPr>
            <a:r>
              <a:rPr lang="en-US" sz="1200" dirty="0">
                <a:latin typeface="Leelawadee" panose="020B0502040204020203" pitchFamily="34" charset="-34"/>
                <a:cs typeface="Leelawadee" panose="020B0502040204020203" pitchFamily="34" charset="-34"/>
              </a:rPr>
              <a:t>Currently:</a:t>
            </a:r>
            <a:r>
              <a:rPr lang="en-US" sz="1200" baseline="0" dirty="0">
                <a:latin typeface="Leelawadee" panose="020B0502040204020203" pitchFamily="34" charset="-34"/>
                <a:cs typeface="Leelawadee" panose="020B0502040204020203" pitchFamily="34" charset="-34"/>
              </a:rPr>
              <a:t> PLWH can get a resistance test at a healthcare facility that provides HIV care</a:t>
            </a:r>
          </a:p>
          <a:p>
            <a:pPr marL="171450" indent="-171450">
              <a:buFont typeface="Arial" panose="020B0604020202020204" pitchFamily="34" charset="0"/>
              <a:buChar char="•"/>
            </a:pPr>
            <a:r>
              <a:rPr lang="en-US" sz="1200" baseline="0" dirty="0">
                <a:latin typeface="Leelawadee" panose="020B0502040204020203" pitchFamily="34" charset="-34"/>
                <a:cs typeface="Leelawadee" panose="020B0502040204020203" pitchFamily="34" charset="-34"/>
              </a:rPr>
              <a:t>labs are run to analyze the viral sequence.</a:t>
            </a:r>
          </a:p>
          <a:p>
            <a:pPr marL="171450" indent="-171450">
              <a:buFont typeface="Arial" panose="020B0604020202020204" pitchFamily="34" charset="0"/>
              <a:buChar char="•"/>
            </a:pPr>
            <a:r>
              <a:rPr lang="en-US" sz="1200" baseline="0" dirty="0">
                <a:latin typeface="Leelawadee" panose="020B0502040204020203" pitchFamily="34" charset="-34"/>
                <a:cs typeface="Leelawadee" panose="020B0502040204020203" pitchFamily="34" charset="-34"/>
              </a:rPr>
              <a:t>Provider gets </a:t>
            </a:r>
            <a:r>
              <a:rPr lang="en-US" sz="1200" baseline="0" dirty="0" err="1">
                <a:latin typeface="Leelawadee" panose="020B0502040204020203" pitchFamily="34" charset="-34"/>
                <a:cs typeface="Leelawadee" panose="020B0502040204020203" pitchFamily="34" charset="-34"/>
              </a:rPr>
              <a:t>seq</a:t>
            </a:r>
            <a:r>
              <a:rPr lang="en-US" sz="1200" baseline="0" dirty="0">
                <a:latin typeface="Leelawadee" panose="020B0502040204020203" pitchFamily="34" charset="-34"/>
                <a:cs typeface="Leelawadee" panose="020B0502040204020203" pitchFamily="34" charset="-34"/>
              </a:rPr>
              <a:t> and We receive the sequences at the state</a:t>
            </a:r>
          </a:p>
          <a:p>
            <a:pPr marL="171450" indent="-171450">
              <a:buFont typeface="Arial" panose="020B0604020202020204" pitchFamily="34" charset="0"/>
              <a:buChar char="•"/>
            </a:pPr>
            <a:r>
              <a:rPr lang="en-US" sz="1200" baseline="0" dirty="0">
                <a:latin typeface="Leelawadee" panose="020B0502040204020203" pitchFamily="34" charset="-34"/>
                <a:cs typeface="Leelawadee" panose="020B0502040204020203" pitchFamily="34" charset="-34"/>
              </a:rPr>
              <a:t>send them to Secure HIV TRACE for further relatedness analysis.</a:t>
            </a:r>
          </a:p>
          <a:p>
            <a:pPr marL="171450" indent="-171450">
              <a:buFont typeface="Arial" panose="020B0604020202020204" pitchFamily="34" charset="0"/>
              <a:buChar char="•"/>
            </a:pPr>
            <a:r>
              <a:rPr lang="en-US" sz="1200" baseline="0" dirty="0">
                <a:latin typeface="Leelawadee" panose="020B0502040204020203" pitchFamily="34" charset="-34"/>
                <a:cs typeface="Leelawadee" panose="020B0502040204020203" pitchFamily="34" charset="-34"/>
              </a:rPr>
              <a:t>We receive the results and use this information to identify possible clusters.</a:t>
            </a:r>
          </a:p>
          <a:p>
            <a:pPr marL="171450" indent="-171450">
              <a:buFont typeface="Arial" panose="020B0604020202020204" pitchFamily="34" charset="0"/>
              <a:buChar char="•"/>
            </a:pPr>
            <a:endParaRPr lang="en-US" sz="1200" baseline="0" dirty="0">
              <a:latin typeface="Leelawadee" panose="020B0502040204020203" pitchFamily="34" charset="-34"/>
              <a:cs typeface="Leelawadee" panose="020B0502040204020203" pitchFamily="34" charset="-34"/>
            </a:endParaRPr>
          </a:p>
          <a:p>
            <a:pPr marL="0" indent="0">
              <a:buFont typeface="Arial" panose="020B0604020202020204" pitchFamily="34" charset="0"/>
              <a:buNone/>
            </a:pPr>
            <a:endParaRPr lang="en-US" sz="1200" baseline="0" dirty="0">
              <a:latin typeface="Leelawadee" panose="020B0502040204020203" pitchFamily="34" charset="-34"/>
              <a:cs typeface="Leelawadee" panose="020B0502040204020203" pitchFamily="34" charset="-34"/>
            </a:endParaRPr>
          </a:p>
          <a:p>
            <a:pPr marL="171450" indent="-171450">
              <a:buFont typeface="Arial" panose="020B0604020202020204" pitchFamily="34" charset="0"/>
              <a:buChar char="•"/>
            </a:pPr>
            <a:endParaRPr lang="en-US" sz="1200" baseline="0" dirty="0">
              <a:latin typeface="Leelawadee" panose="020B0502040204020203" pitchFamily="34" charset="-34"/>
              <a:cs typeface="Leelawadee" panose="020B0502040204020203" pitchFamily="34" charset="-34"/>
            </a:endParaRPr>
          </a:p>
          <a:p>
            <a:pPr marL="0" indent="0">
              <a:buFont typeface="Arial" panose="020B0604020202020204" pitchFamily="34" charset="0"/>
              <a:buNone/>
            </a:pPr>
            <a:endParaRPr lang="en-US" sz="1200" baseline="0" dirty="0">
              <a:latin typeface="Leelawadee" panose="020B0502040204020203" pitchFamily="34" charset="-34"/>
              <a:cs typeface="Leelawadee" panose="020B0502040204020203" pitchFamily="34" charset="-34"/>
            </a:endParaRPr>
          </a:p>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11</a:t>
            </a:fld>
            <a:endParaRPr lang="en-US"/>
          </a:p>
        </p:txBody>
      </p:sp>
    </p:spTree>
    <p:extLst>
      <p:ext uri="{BB962C8B-B14F-4D97-AF65-F5344CB8AC3E}">
        <p14:creationId xmlns:p14="http://schemas.microsoft.com/office/powerpoint/2010/main" val="397613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Ask only 1 or 2 of these questions to spark conversation: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How similar is our process to yours?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How does this differ from any of your processes?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How often are you analyzing this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At the local level, how aware of this process are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What pieces of this process or data could be of value to you?</a:t>
            </a:r>
          </a:p>
          <a:p>
            <a:endParaRPr lang="en-US" dirty="0"/>
          </a:p>
        </p:txBody>
      </p:sp>
      <p:sp>
        <p:nvSpPr>
          <p:cNvPr id="4" name="Slide Number Placeholder 3"/>
          <p:cNvSpPr>
            <a:spLocks noGrp="1"/>
          </p:cNvSpPr>
          <p:nvPr>
            <p:ph type="sldNum" sz="quarter" idx="5"/>
          </p:nvPr>
        </p:nvSpPr>
        <p:spPr/>
        <p:txBody>
          <a:bodyPr/>
          <a:lstStyle/>
          <a:p>
            <a:fld id="{C89975C5-B9F1-451F-954C-736F67598D95}" type="slidenum">
              <a:rPr lang="en-US" smtClean="0"/>
              <a:t>12</a:t>
            </a:fld>
            <a:endParaRPr lang="en-US"/>
          </a:p>
        </p:txBody>
      </p:sp>
    </p:spTree>
    <p:extLst>
      <p:ext uri="{BB962C8B-B14F-4D97-AF65-F5344CB8AC3E}">
        <p14:creationId xmlns:p14="http://schemas.microsoft.com/office/powerpoint/2010/main" val="352392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E2FDF0-BE34-40E6-A70E-CBBA5B697AE7}"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85562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14</a:t>
            </a:fld>
            <a:endParaRPr lang="en-US"/>
          </a:p>
        </p:txBody>
      </p:sp>
    </p:spTree>
    <p:extLst>
      <p:ext uri="{BB962C8B-B14F-4D97-AF65-F5344CB8AC3E}">
        <p14:creationId xmlns:p14="http://schemas.microsoft.com/office/powerpoint/2010/main" val="34221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a low priority investigation is determined, updates will be provided to the Section Manager and Unit Supervisors. If a medium or high priority cluster is identified, communication will be immediately distributed to all relevant staff in the BCD, DPH, and external partners.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Risk categories </a:t>
            </a:r>
            <a:r>
              <a:rPr lang="en-US" dirty="0">
                <a:latin typeface="Calibri" panose="020F0502020204030204" pitchFamily="34" charset="0"/>
                <a:cs typeface="Calibri" panose="020F0502020204030204" pitchFamily="34" charset="0"/>
              </a:rPr>
              <a:t>(e.g. Men who have sex with men (MSM), injection drug users (IDU), MSM-IDU, etc.).</a:t>
            </a:r>
          </a:p>
        </p:txBody>
      </p:sp>
      <p:sp>
        <p:nvSpPr>
          <p:cNvPr id="4" name="Slide Number Placeholder 3"/>
          <p:cNvSpPr>
            <a:spLocks noGrp="1"/>
          </p:cNvSpPr>
          <p:nvPr>
            <p:ph type="sldNum" sz="quarter" idx="10"/>
          </p:nvPr>
        </p:nvSpPr>
        <p:spPr/>
        <p:txBody>
          <a:bodyPr/>
          <a:lstStyle/>
          <a:p>
            <a:fld id="{C89975C5-B9F1-451F-954C-736F67598D95}" type="slidenum">
              <a:rPr lang="en-US" smtClean="0"/>
              <a:t>15</a:t>
            </a:fld>
            <a:endParaRPr lang="en-US"/>
          </a:p>
        </p:txBody>
      </p:sp>
    </p:spTree>
    <p:extLst>
      <p:ext uri="{BB962C8B-B14F-4D97-AF65-F5344CB8AC3E}">
        <p14:creationId xmlns:p14="http://schemas.microsoft.com/office/powerpoint/2010/main" val="385635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Cases found to be deceased</a:t>
            </a:r>
            <a:r>
              <a:rPr lang="en-US" baseline="0" dirty="0"/>
              <a:t> or living out of the state or country are excluded from data review. Proper jurisdictions will be notified of cluster cases known to be living in their jurisdiction.</a:t>
            </a:r>
          </a:p>
          <a:p>
            <a:endParaRPr lang="en-US" baseline="0" dirty="0"/>
          </a:p>
          <a:p>
            <a:r>
              <a:rPr lang="en-US" baseline="0" dirty="0"/>
              <a:t>Diagnoses outside traditional settings includes plasma or blood centers </a:t>
            </a:r>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16</a:t>
            </a:fld>
            <a:endParaRPr lang="en-US"/>
          </a:p>
        </p:txBody>
      </p:sp>
    </p:spTree>
    <p:extLst>
      <p:ext uri="{BB962C8B-B14F-4D97-AF65-F5344CB8AC3E}">
        <p14:creationId xmlns:p14="http://schemas.microsoft.com/office/powerpoint/2010/main" val="4035106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Cases found to be deceased</a:t>
            </a:r>
            <a:r>
              <a:rPr lang="en-US" baseline="0" dirty="0"/>
              <a:t> or living out of the state or country are excluded from data review. Proper jurisdictions will be notified of cluster cases known to be living in their jurisdiction.</a:t>
            </a:r>
          </a:p>
          <a:p>
            <a:endParaRPr lang="en-US" baseline="0" dirty="0"/>
          </a:p>
          <a:p>
            <a:r>
              <a:rPr lang="en-US" baseline="0" dirty="0"/>
              <a:t>Diagnoses outside traditional settings includes plasma or blood centers </a:t>
            </a:r>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17</a:t>
            </a:fld>
            <a:endParaRPr lang="en-US"/>
          </a:p>
        </p:txBody>
      </p:sp>
    </p:spTree>
    <p:extLst>
      <p:ext uri="{BB962C8B-B14F-4D97-AF65-F5344CB8AC3E}">
        <p14:creationId xmlns:p14="http://schemas.microsoft.com/office/powerpoint/2010/main" val="2152600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2"/>
              </a:buClr>
            </a:pPr>
            <a:r>
              <a:rPr lang="en-US" sz="1200" dirty="0">
                <a:latin typeface="Franklin Gothic Book" panose="020B0503020102020204" pitchFamily="34" charset="0"/>
              </a:rPr>
              <a:t>Step 1- HIV Surveillance Coordinator conducts cluster analyses and prepares reports of the individuals of any detected clusters that meet criteria.  </a:t>
            </a:r>
          </a:p>
          <a:p>
            <a:pPr>
              <a:buClr>
                <a:schemeClr val="accent2"/>
              </a:buClr>
            </a:pPr>
            <a:r>
              <a:rPr lang="en-US" sz="1200" dirty="0">
                <a:latin typeface="Franklin Gothic Book" panose="020B0503020102020204" pitchFamily="34" charset="0"/>
              </a:rPr>
              <a:t>Step 2- Reports are made available to HIV Surveillance Supervisor, D2C Coordinator, and PS Coordinator who are assigned specific follow-up tasks to decide next steps. </a:t>
            </a:r>
          </a:p>
          <a:p>
            <a:pPr>
              <a:buClr>
                <a:schemeClr val="accent2"/>
              </a:buClr>
            </a:pPr>
            <a:r>
              <a:rPr lang="en-US" sz="1200" dirty="0">
                <a:latin typeface="Franklin Gothic Book" panose="020B0503020102020204" pitchFamily="34" charset="0"/>
              </a:rPr>
              <a:t>Step 3- Staff members gather additional information for each cluster member and document in cluster tracking template and PS cluster investigation line list.</a:t>
            </a:r>
          </a:p>
          <a:p>
            <a:pPr>
              <a:buClr>
                <a:schemeClr val="accent2"/>
              </a:buClr>
            </a:pPr>
            <a:r>
              <a:rPr lang="en-US" sz="1200" dirty="0">
                <a:latin typeface="Franklin Gothic Book" panose="020B0503020102020204" pitchFamily="34" charset="0"/>
              </a:rPr>
              <a:t>Step 4- Review process meetings are arranged to discuss gathered information in tracking logs and to determine the level of follow-up needed for newly and previously identified clusters.</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Assessing the level of concern about a cluster is a dynamic process. Factors used for assessing concern can change as new information becomes available or new cases are added to a cluster. Most of the recent cluster alerts being reviewed are low priority or Level 1. </a:t>
            </a:r>
          </a:p>
        </p:txBody>
      </p:sp>
      <p:sp>
        <p:nvSpPr>
          <p:cNvPr id="4" name="Slide Number Placeholder 3"/>
          <p:cNvSpPr>
            <a:spLocks noGrp="1"/>
          </p:cNvSpPr>
          <p:nvPr>
            <p:ph type="sldNum" sz="quarter" idx="10"/>
          </p:nvPr>
        </p:nvSpPr>
        <p:spPr/>
        <p:txBody>
          <a:bodyPr/>
          <a:lstStyle/>
          <a:p>
            <a:fld id="{C89975C5-B9F1-451F-954C-736F67598D95}" type="slidenum">
              <a:rPr lang="en-US" smtClean="0"/>
              <a:t>18</a:t>
            </a:fld>
            <a:endParaRPr lang="en-US"/>
          </a:p>
        </p:txBody>
      </p:sp>
    </p:spTree>
    <p:extLst>
      <p:ext uri="{BB962C8B-B14F-4D97-AF65-F5344CB8AC3E}">
        <p14:creationId xmlns:p14="http://schemas.microsoft.com/office/powerpoint/2010/main" val="3697188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19</a:t>
            </a:fld>
            <a:endParaRPr lang="en-US"/>
          </a:p>
        </p:txBody>
      </p:sp>
    </p:spTree>
    <p:extLst>
      <p:ext uri="{BB962C8B-B14F-4D97-AF65-F5344CB8AC3E}">
        <p14:creationId xmlns:p14="http://schemas.microsoft.com/office/powerpoint/2010/main" val="3623293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20</a:t>
            </a:fld>
            <a:endParaRPr lang="en-US"/>
          </a:p>
        </p:txBody>
      </p:sp>
    </p:spTree>
    <p:extLst>
      <p:ext uri="{BB962C8B-B14F-4D97-AF65-F5344CB8AC3E}">
        <p14:creationId xmlns:p14="http://schemas.microsoft.com/office/powerpoint/2010/main" val="393290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2</a:t>
            </a:fld>
            <a:endParaRPr lang="en-US"/>
          </a:p>
        </p:txBody>
      </p:sp>
    </p:spTree>
    <p:extLst>
      <p:ext uri="{BB962C8B-B14F-4D97-AF65-F5344CB8AC3E}">
        <p14:creationId xmlns:p14="http://schemas.microsoft.com/office/powerpoint/2010/main" val="2499164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Franklin Gothic Book" panose="020B0503020102020204" pitchFamily="34" charset="0"/>
              </a:rPr>
              <a:t>Includes PS data for behaviors, risks, and networks; HIV surveillance data for information on risk and diagnosis; ADAP data for pharmacy and locating history; co-infection data; and eventually </a:t>
            </a:r>
            <a:r>
              <a:rPr lang="en-US" dirty="0" err="1">
                <a:latin typeface="Franklin Gothic Book" panose="020B0503020102020204" pitchFamily="34" charset="0"/>
              </a:rPr>
              <a:t>CAREWare</a:t>
            </a:r>
            <a:r>
              <a:rPr lang="en-US" dirty="0">
                <a:latin typeface="Franklin Gothic Book" panose="020B0503020102020204" pitchFamily="34" charset="0"/>
              </a:rPr>
              <a:t>.</a:t>
            </a:r>
          </a:p>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21</a:t>
            </a:fld>
            <a:endParaRPr lang="en-US"/>
          </a:p>
        </p:txBody>
      </p:sp>
    </p:spTree>
    <p:extLst>
      <p:ext uri="{BB962C8B-B14F-4D97-AF65-F5344CB8AC3E}">
        <p14:creationId xmlns:p14="http://schemas.microsoft.com/office/powerpoint/2010/main" val="747121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HIV</a:t>
            </a:r>
            <a:r>
              <a:rPr lang="en-US" baseline="0" dirty="0"/>
              <a:t> program staff at DHS will be expected to assist PS in these efforts if an escalated response is deemed necessary beyond the capacity at the LHD.</a:t>
            </a:r>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22</a:t>
            </a:fld>
            <a:endParaRPr lang="en-US"/>
          </a:p>
        </p:txBody>
      </p:sp>
    </p:spTree>
    <p:extLst>
      <p:ext uri="{BB962C8B-B14F-4D97-AF65-F5344CB8AC3E}">
        <p14:creationId xmlns:p14="http://schemas.microsoft.com/office/powerpoint/2010/main" val="2244934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24</a:t>
            </a:fld>
            <a:endParaRPr lang="en-US"/>
          </a:p>
        </p:txBody>
      </p:sp>
    </p:spTree>
    <p:extLst>
      <p:ext uri="{BB962C8B-B14F-4D97-AF65-F5344CB8AC3E}">
        <p14:creationId xmlns:p14="http://schemas.microsoft.com/office/powerpoint/2010/main" val="90313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LTCS are workers who serve as a patient navigator, providing short-term, intensive case management and care coordination services aimed at assisting clients in identifying and overcoming barriers to accessing and maintaining engagement in HIV medical care.</a:t>
            </a:r>
          </a:p>
        </p:txBody>
      </p:sp>
      <p:sp>
        <p:nvSpPr>
          <p:cNvPr id="4" name="Slide Number Placeholder 3"/>
          <p:cNvSpPr>
            <a:spLocks noGrp="1"/>
          </p:cNvSpPr>
          <p:nvPr>
            <p:ph type="sldNum" sz="quarter" idx="5"/>
          </p:nvPr>
        </p:nvSpPr>
        <p:spPr/>
        <p:txBody>
          <a:bodyPr/>
          <a:lstStyle/>
          <a:p>
            <a:fld id="{C89975C5-B9F1-451F-954C-736F67598D95}" type="slidenum">
              <a:rPr lang="en-US" smtClean="0"/>
              <a:t>25</a:t>
            </a:fld>
            <a:endParaRPr lang="en-US"/>
          </a:p>
        </p:txBody>
      </p:sp>
    </p:spTree>
    <p:extLst>
      <p:ext uri="{BB962C8B-B14F-4D97-AF65-F5344CB8AC3E}">
        <p14:creationId xmlns:p14="http://schemas.microsoft.com/office/powerpoint/2010/main" val="2299496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Franklin Gothic Book" panose="020B0503020102020204" pitchFamily="34" charset="0"/>
              </a:rPr>
              <a:t>Includes PS data for behaviors, risks, and networks; HIV surveillance data for information on risk and diagnosis; ADAP data for pharmacy and locating history; co-infection data; and eventually </a:t>
            </a:r>
            <a:r>
              <a:rPr lang="en-US" dirty="0" err="1">
                <a:latin typeface="Franklin Gothic Book" panose="020B0503020102020204" pitchFamily="34" charset="0"/>
              </a:rPr>
              <a:t>CAREWare</a:t>
            </a:r>
            <a:r>
              <a:rPr lang="en-US" dirty="0">
                <a:latin typeface="Franklin Gothic Book" panose="020B0503020102020204" pitchFamily="34" charset="0"/>
              </a:rPr>
              <a:t>.</a:t>
            </a:r>
          </a:p>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26</a:t>
            </a:fld>
            <a:endParaRPr lang="en-US"/>
          </a:p>
        </p:txBody>
      </p:sp>
    </p:spTree>
    <p:extLst>
      <p:ext uri="{BB962C8B-B14F-4D97-AF65-F5344CB8AC3E}">
        <p14:creationId xmlns:p14="http://schemas.microsoft.com/office/powerpoint/2010/main" val="2747834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2"/>
              </a:buClr>
            </a:pPr>
            <a:r>
              <a:rPr lang="en-US" dirty="0">
                <a:latin typeface="Franklin Gothic Book" panose="020B0503020102020204" pitchFamily="34" charset="0"/>
              </a:rPr>
              <a:t>Syringe Services Programs (SSPs)</a:t>
            </a:r>
          </a:p>
          <a:p>
            <a:pPr>
              <a:buClr>
                <a:schemeClr val="accent2"/>
              </a:buClr>
            </a:pPr>
            <a:r>
              <a:rPr lang="en-US" dirty="0">
                <a:latin typeface="Franklin Gothic Book" panose="020B0503020102020204" pitchFamily="34" charset="0"/>
              </a:rPr>
              <a:t>State-provided funding of Harm Reduction Outreach may be used for: rapid testing, laboratory testing, and condom distribution.</a:t>
            </a:r>
          </a:p>
          <a:p>
            <a:pPr>
              <a:buClr>
                <a:schemeClr val="accent2"/>
              </a:buClr>
            </a:pPr>
            <a:r>
              <a:rPr lang="en-US" dirty="0">
                <a:latin typeface="Franklin Gothic Book" panose="020B0503020102020204" pitchFamily="34" charset="0"/>
              </a:rPr>
              <a:t>16 primary SSPs in Wisconsin:</a:t>
            </a:r>
          </a:p>
          <a:p>
            <a:pPr lvl="1">
              <a:buClr>
                <a:schemeClr val="accent2"/>
              </a:buClr>
            </a:pPr>
            <a:r>
              <a:rPr lang="en-US" dirty="0" err="1">
                <a:latin typeface="Franklin Gothic Book" panose="020B0503020102020204" pitchFamily="34" charset="0"/>
              </a:rPr>
              <a:t>Vivent</a:t>
            </a:r>
            <a:r>
              <a:rPr lang="en-US" dirty="0">
                <a:latin typeface="Franklin Gothic Book" panose="020B0503020102020204" pitchFamily="34" charset="0"/>
              </a:rPr>
              <a:t> Health Locations- Appleton, Beloit, Eau Claire, Green Bay, Kenosha, La Crosse, Madison, Milwaukee, Superior, Wausau</a:t>
            </a:r>
          </a:p>
          <a:p>
            <a:pPr lvl="1">
              <a:buClr>
                <a:schemeClr val="accent2"/>
              </a:buClr>
            </a:pPr>
            <a:r>
              <a:rPr lang="en-US" dirty="0">
                <a:latin typeface="Franklin Gothic Book" panose="020B0503020102020204" pitchFamily="34" charset="0"/>
              </a:rPr>
              <a:t>Sixteenth Street Community Health Center</a:t>
            </a:r>
          </a:p>
          <a:p>
            <a:pPr lvl="1">
              <a:buClr>
                <a:schemeClr val="accent2"/>
              </a:buClr>
            </a:pPr>
            <a:r>
              <a:rPr lang="en-US" dirty="0">
                <a:latin typeface="Franklin Gothic Book" panose="020B0503020102020204" pitchFamily="34" charset="0"/>
              </a:rPr>
              <a:t>UMOS (United Migrant Opportunity Services)</a:t>
            </a:r>
          </a:p>
          <a:p>
            <a:pPr lvl="1">
              <a:buClr>
                <a:schemeClr val="accent2"/>
              </a:buClr>
            </a:pPr>
            <a:r>
              <a:rPr lang="en-US" dirty="0">
                <a:latin typeface="Franklin Gothic Book" panose="020B0503020102020204" pitchFamily="34" charset="0"/>
              </a:rPr>
              <a:t>Public Health Madison &amp; Dane County (East Washington Ave, Park St, and MLK)</a:t>
            </a:r>
          </a:p>
          <a:p>
            <a:pPr lvl="1">
              <a:buClr>
                <a:schemeClr val="accent2"/>
              </a:buClr>
            </a:pPr>
            <a:r>
              <a:rPr lang="en-US" dirty="0">
                <a:latin typeface="Franklin Gothic Book" panose="020B0503020102020204" pitchFamily="34" charset="0"/>
              </a:rPr>
              <a:t>Bad River Band of Lake Superior Chippewa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The HIV and HCV Programs have a determination of need (DON) for Syringe Services Programs (SSPs) from the CDC. Utilizing non-CDC funds, these programs provide harm reduction services for people who inject drugs. Wisconsin grants GPR funds to </a:t>
            </a:r>
            <a:r>
              <a:rPr lang="en-US" sz="1200" b="0" i="0" u="none" strike="noStrike" kern="1200" baseline="0" dirty="0" err="1">
                <a:solidFill>
                  <a:schemeClr val="tx1"/>
                </a:solidFill>
                <a:latin typeface="+mn-lt"/>
                <a:ea typeface="+mn-ea"/>
                <a:cs typeface="+mn-cs"/>
              </a:rPr>
              <a:t>Vivent</a:t>
            </a:r>
            <a:r>
              <a:rPr lang="en-US" sz="1200" b="0" i="0" u="none" strike="noStrike" kern="1200" baseline="0" dirty="0">
                <a:solidFill>
                  <a:schemeClr val="tx1"/>
                </a:solidFill>
                <a:latin typeface="+mn-lt"/>
                <a:ea typeface="+mn-ea"/>
                <a:cs typeface="+mn-cs"/>
              </a:rPr>
              <a:t> Health (formerly known as AIDS Resource Centers of Wisconsin), the statewide HIV/AIDS service organization, to conduct Harm Reduction Outreach with people who inject drugs who are not currently in treatment programs.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GPR funds cannot be used to purchase syringes. </a:t>
            </a:r>
            <a:r>
              <a:rPr lang="en-US" sz="1200" b="0" i="0" u="none" strike="noStrike" kern="1200" baseline="0" dirty="0" err="1">
                <a:solidFill>
                  <a:schemeClr val="tx1"/>
                </a:solidFill>
                <a:latin typeface="+mn-lt"/>
                <a:ea typeface="+mn-ea"/>
                <a:cs typeface="+mn-cs"/>
              </a:rPr>
              <a:t>Vivent</a:t>
            </a:r>
            <a:r>
              <a:rPr lang="en-US" sz="1200" b="0" i="0" u="none" strike="noStrike" kern="1200" baseline="0" dirty="0">
                <a:solidFill>
                  <a:schemeClr val="tx1"/>
                </a:solidFill>
                <a:latin typeface="+mn-lt"/>
                <a:ea typeface="+mn-ea"/>
                <a:cs typeface="+mn-cs"/>
              </a:rPr>
              <a:t> Health uses private donation funding to support the purchases of syringes in their SSPs.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State provided funding may be used for: rapid and laboratory testing as well as condom distribution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Additionally, the Program funds services such as HIV and HCV rapid testing, laboratory testing, and condom distribution which are frequently co-located with Harm Reduction Outreach services. These programs are not exclusive to PWID, are considered separate interventions from Harm Reduction Outreach, and are prioritized as stand-alone services by the Wisconsin HIV care and prevention planning body and in the Wisconsin Integrated HIV Prevention and Care Plan.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5) Harm Reduction services with PWID have been very successful in Wisconsin as indicated by our low number of new diagnoses attributed to IDU (Wisconsin Annual HIV Surveillance Report, 2019), and the Harm Reduction intervention (used as a complimentary activity for syringe services program</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or SSP clients) is based on a number of peer-reviewed HIV prevention models. These interventions reach many HIV-negative PWID who are at high risk for HIV acquisition each year and are an important element in Wisconsin’s overall HIV prevention plan.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6) 16 primary SSPs in WI</a:t>
            </a:r>
          </a:p>
        </p:txBody>
      </p:sp>
      <p:sp>
        <p:nvSpPr>
          <p:cNvPr id="4" name="Slide Number Placeholder 3"/>
          <p:cNvSpPr>
            <a:spLocks noGrp="1"/>
          </p:cNvSpPr>
          <p:nvPr>
            <p:ph type="sldNum" sz="quarter" idx="10"/>
          </p:nvPr>
        </p:nvSpPr>
        <p:spPr/>
        <p:txBody>
          <a:bodyPr/>
          <a:lstStyle/>
          <a:p>
            <a:fld id="{C89975C5-B9F1-451F-954C-736F67598D95}" type="slidenum">
              <a:rPr lang="en-US" smtClean="0"/>
              <a:t>27</a:t>
            </a:fld>
            <a:endParaRPr lang="en-US"/>
          </a:p>
        </p:txBody>
      </p:sp>
    </p:spTree>
    <p:extLst>
      <p:ext uri="{BB962C8B-B14F-4D97-AF65-F5344CB8AC3E}">
        <p14:creationId xmlns:p14="http://schemas.microsoft.com/office/powerpoint/2010/main" val="1512291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Ryan White Part B Supplemental funds will be used to support medical case management and expanded Linkage to Care services. Case management staff and Linkage to Care Specialists provide crucial assistance to PLWH helping them access social support programs, including housing and other financial assistance programs. The HIV Program has committed ADAP rebate funding to support housing and food assistance for PLWH; case managers and Linkage to Care Specialists help PLWH access these and other assistance programs. By continuing to fund and increase staffing for these crucial services, Part B Supplemental funds will assist PLWH access essentials that allow them to remain in medical care, particularly during an ongoing cluster. </a:t>
            </a:r>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28</a:t>
            </a:fld>
            <a:endParaRPr lang="en-US"/>
          </a:p>
        </p:txBody>
      </p:sp>
    </p:spTree>
    <p:extLst>
      <p:ext uri="{BB962C8B-B14F-4D97-AF65-F5344CB8AC3E}">
        <p14:creationId xmlns:p14="http://schemas.microsoft.com/office/powerpoint/2010/main" val="571737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rPr>
              <a:t>Highest Rate of Acute HCV was among Native American people </a:t>
            </a:r>
            <a:r>
              <a:rPr lang="en-US" sz="1200" dirty="0">
                <a:latin typeface="Franklin Gothic Book" panose="020B0503020102020204" pitchFamily="34" charset="0"/>
              </a:rPr>
              <a:t>(</a:t>
            </a:r>
            <a:r>
              <a:rPr lang="en-US" sz="1200" dirty="0">
                <a:latin typeface="Franklin Gothic Book" panose="020B0503020102020204" pitchFamily="34" charset="0"/>
                <a:hlinkClick r:id="rId3"/>
              </a:rPr>
              <a:t>Wisconsin Hepatitis C Virus Surveillance Annual Review 2019</a:t>
            </a:r>
            <a:r>
              <a:rPr lang="en-US" sz="1200" dirty="0">
                <a:latin typeface="Franklin Gothic Book" panose="020B05030201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Franklin Gothic Book" panose="020B0503020102020204" pitchFamily="34" charset="0"/>
              </a:rPr>
              <a:t>Unique HIV prevention grants are provided to 11 federally-recognized Wisconsin Tribal Nations</a:t>
            </a:r>
          </a:p>
          <a:p>
            <a:r>
              <a:rPr lang="en-US" dirty="0"/>
              <a:t>These </a:t>
            </a:r>
            <a:r>
              <a:rPr lang="en-US" sz="1200" b="0" i="0" u="none" strike="noStrike" kern="1200" baseline="0" dirty="0">
                <a:solidFill>
                  <a:schemeClr val="tx1"/>
                </a:solidFill>
                <a:latin typeface="+mn-lt"/>
                <a:ea typeface="+mn-ea"/>
                <a:cs typeface="+mn-cs"/>
              </a:rPr>
              <a:t>grants are used by each tribal nation to promote HIV and HCV awareness, provide HIV and HCV testing and counseling, link individuals with HIV and HCV to prevention resources or treatment and care, provide culturally appropriate programming, and support HIV and HCV professional development for clinic and outreach staff.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29</a:t>
            </a:fld>
            <a:endParaRPr lang="en-US"/>
          </a:p>
        </p:txBody>
      </p:sp>
    </p:spTree>
    <p:extLst>
      <p:ext uri="{BB962C8B-B14F-4D97-AF65-F5344CB8AC3E}">
        <p14:creationId xmlns:p14="http://schemas.microsoft.com/office/powerpoint/2010/main" val="3945124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By reviewing all available data, we can determine key themes – geography, timeline, venues, behaviors, etc. associated with cluster growth. Characteristics of the communities and network(s) affected will allow for better consideration of the challenges and barriers faced by these communities. These include structural barriers and inequities, discrimination and marginalization, and past experiences working with service organizations and government. </a:t>
            </a:r>
          </a:p>
          <a:p>
            <a:r>
              <a:rPr lang="en-US" sz="1200" b="0" i="0" u="none" strike="noStrike" kern="1200" baseline="0" dirty="0">
                <a:solidFill>
                  <a:schemeClr val="tx1"/>
                </a:solidFill>
                <a:latin typeface="+mn-lt"/>
                <a:ea typeface="+mn-ea"/>
                <a:cs typeface="+mn-cs"/>
              </a:rPr>
              <a:t>Once we have a better understanding of the people being affected, we can consult with others inside and outside of DHS to develop a further understanding of the cluster or outbreak such as the state’s universities, public health programs, and HIV focused healthcare systems (see list). This will also identify what services are currently offered to the affected communities as well as gaps. </a:t>
            </a:r>
          </a:p>
          <a:p>
            <a:r>
              <a:rPr lang="en-US" sz="1200" b="0" i="0" u="none" strike="noStrike" kern="1200" baseline="0" dirty="0">
                <a:solidFill>
                  <a:schemeClr val="tx1"/>
                </a:solidFill>
                <a:latin typeface="+mn-lt"/>
                <a:ea typeface="+mn-ea"/>
                <a:cs typeface="+mn-cs"/>
              </a:rPr>
              <a:t>Interventions will be planned and prioritized to address the gaps identified – additional media campaigns and further qualitative or quantitative data analyses as needed. They will be implemented, reassessed, and adjusted in a continuous quality improvement cycle based on ongoing data collection.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9975C5-B9F1-451F-954C-736F67598D95}" type="slidenum">
              <a:rPr lang="en-US" smtClean="0"/>
              <a:t>30</a:t>
            </a:fld>
            <a:endParaRPr lang="en-US"/>
          </a:p>
        </p:txBody>
      </p:sp>
    </p:spTree>
    <p:extLst>
      <p:ext uri="{BB962C8B-B14F-4D97-AF65-F5344CB8AC3E}">
        <p14:creationId xmlns:p14="http://schemas.microsoft.com/office/powerpoint/2010/main" val="1787994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mn-lt"/>
              </a:rPr>
              <a:t>Do you have similar partners within your jurisdiction? </a:t>
            </a:r>
          </a:p>
          <a:p>
            <a:pPr lvl="0"/>
            <a:r>
              <a:rPr lang="en-US" sz="1200" dirty="0">
                <a:latin typeface="+mn-lt"/>
              </a:rPr>
              <a:t>Are there additional partners in our region that we did not list here?</a:t>
            </a:r>
          </a:p>
          <a:p>
            <a:pPr lvl="0"/>
            <a:r>
              <a:rPr lang="en-US" sz="1200" dirty="0">
                <a:latin typeface="+mn-lt"/>
              </a:rPr>
              <a:t>What other options for enhanced interventions can you think of?</a:t>
            </a:r>
          </a:p>
          <a:p>
            <a:pPr lvl="0"/>
            <a:r>
              <a:rPr lang="en-US" sz="1200" dirty="0">
                <a:latin typeface="+mn-lt"/>
              </a:rPr>
              <a:t>Are there additional ways that molecular cluster detection is integrated in your work?</a:t>
            </a:r>
          </a:p>
          <a:p>
            <a:endParaRPr lang="en-US" dirty="0"/>
          </a:p>
        </p:txBody>
      </p:sp>
      <p:sp>
        <p:nvSpPr>
          <p:cNvPr id="4" name="Slide Number Placeholder 3"/>
          <p:cNvSpPr>
            <a:spLocks noGrp="1"/>
          </p:cNvSpPr>
          <p:nvPr>
            <p:ph type="sldNum" sz="quarter" idx="5"/>
          </p:nvPr>
        </p:nvSpPr>
        <p:spPr/>
        <p:txBody>
          <a:bodyPr/>
          <a:lstStyle/>
          <a:p>
            <a:fld id="{C89975C5-B9F1-451F-954C-736F67598D95}" type="slidenum">
              <a:rPr lang="en-US" smtClean="0"/>
              <a:t>31</a:t>
            </a:fld>
            <a:endParaRPr lang="en-US"/>
          </a:p>
        </p:txBody>
      </p:sp>
    </p:spTree>
    <p:extLst>
      <p:ext uri="{BB962C8B-B14F-4D97-AF65-F5344CB8AC3E}">
        <p14:creationId xmlns:p14="http://schemas.microsoft.com/office/powerpoint/2010/main" val="386443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Data comes from the 2020 Wisconsin HIV Surveillance Report.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Wisconsin is a low-morbidity state and with that distinction comes a unique set of challenges. Disease intervention specialists (DIS) at most of the local health departments (LHDs) are assigned to follow-up on several communicable diseases in addition to HIV. A cluster of any communicable disease, as seen with the COVID-19 pandemic, can cause an increased workload on staff at the local health departments which can lead to burnout and turnover within the department. To help ease this burden of work on DIS at the local health departments, staff within the Communicable Disease Harm Reduction (CDHR) section at the Wisconsin Department of Health Services are prepared to aid in disease follow-up in the event of an HIV outbreak.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9975C5-B9F1-451F-954C-736F67598D95}" type="slidenum">
              <a:rPr lang="en-US" smtClean="0"/>
              <a:t>3</a:t>
            </a:fld>
            <a:endParaRPr lang="en-US"/>
          </a:p>
        </p:txBody>
      </p:sp>
    </p:spTree>
    <p:extLst>
      <p:ext uri="{BB962C8B-B14F-4D97-AF65-F5344CB8AC3E}">
        <p14:creationId xmlns:p14="http://schemas.microsoft.com/office/powerpoint/2010/main" val="4083894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E2FDF0-BE34-40E6-A70E-CBBA5B697AE7}"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033880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Book" panose="020B0503020102020204" pitchFamily="34" charset="0"/>
              </a:rPr>
              <a:t>Let’s talk about the partnerships who help</a:t>
            </a:r>
            <a:r>
              <a:rPr lang="en-US" sz="1200" baseline="0" dirty="0">
                <a:latin typeface="Franklin Gothic Book" panose="020B0503020102020204" pitchFamily="34" charset="0"/>
              </a:rPr>
              <a:t> support this work. </a:t>
            </a:r>
            <a:r>
              <a:rPr lang="en-US" sz="1200" dirty="0">
                <a:latin typeface="Franklin Gothic Book" panose="020B0503020102020204" pitchFamily="34" charset="0"/>
              </a:rPr>
              <a:t>Our Program is engaged with communities impacted by HIV and agencies that serve communities impacted by HIV through several venues and activities. These groups include, but are not limited to:</a:t>
            </a:r>
          </a:p>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33</a:t>
            </a:fld>
            <a:endParaRPr lang="en-US"/>
          </a:p>
        </p:txBody>
      </p:sp>
    </p:spTree>
    <p:extLst>
      <p:ext uri="{BB962C8B-B14F-4D97-AF65-F5344CB8AC3E}">
        <p14:creationId xmlns:p14="http://schemas.microsoft.com/office/powerpoint/2010/main" val="3278357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Our framework for ensuring that our funded agencies and community partners are engaged and prepared for a possible cluster or outbreak response is based on open communication and an approach of mutual respect. The process includes inviting our partners to several relevant stakeholder meetings throughout the year regarding topics of interest, such as HIV prevention, care, and </a:t>
            </a:r>
            <a:r>
              <a:rPr lang="en-US" sz="1200" b="0" i="0" u="none" strike="noStrike" kern="1200" baseline="0" dirty="0" err="1">
                <a:solidFill>
                  <a:schemeClr val="tx1"/>
                </a:solidFill>
                <a:latin typeface="+mn-lt"/>
                <a:ea typeface="+mn-ea"/>
                <a:cs typeface="+mn-cs"/>
              </a:rPr>
              <a:t>PrEP.</a:t>
            </a:r>
            <a:r>
              <a:rPr lang="en-US" sz="1200" b="0" i="0" u="none" strike="noStrike" kern="1200" baseline="0" dirty="0">
                <a:solidFill>
                  <a:schemeClr val="tx1"/>
                </a:solidFill>
                <a:latin typeface="+mn-lt"/>
                <a:ea typeface="+mn-ea"/>
                <a:cs typeface="+mn-cs"/>
              </a:rPr>
              <a:t> We also engage them through annual site visits, where expectations are clearly laid out and any communication around possible cluster or outbreak response would be clear. In turn, most of our partners also invite us to their community meetings or interest groups, where state health department staff would have an opportunity to engage with community members around cluster and outbreak response if necessary. We would set up virtual meetings to provide the updates or request the DHS Communications Team to send out the virtual updates as needed. </a:t>
            </a:r>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34</a:t>
            </a:fld>
            <a:endParaRPr lang="en-US"/>
          </a:p>
        </p:txBody>
      </p:sp>
    </p:spTree>
    <p:extLst>
      <p:ext uri="{BB962C8B-B14F-4D97-AF65-F5344CB8AC3E}">
        <p14:creationId xmlns:p14="http://schemas.microsoft.com/office/powerpoint/2010/main" val="3483537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2"/>
              </a:buClr>
            </a:pPr>
            <a:r>
              <a:rPr lang="en-US" dirty="0">
                <a:latin typeface="Franklin Gothic Book" panose="020B0503020102020204" pitchFamily="34" charset="0"/>
              </a:rPr>
              <a:t>Syringe Services Programs (SSPs)</a:t>
            </a:r>
          </a:p>
          <a:p>
            <a:pPr>
              <a:buClr>
                <a:schemeClr val="accent2"/>
              </a:buClr>
            </a:pPr>
            <a:r>
              <a:rPr lang="en-US" dirty="0">
                <a:latin typeface="Franklin Gothic Book" panose="020B0503020102020204" pitchFamily="34" charset="0"/>
              </a:rPr>
              <a:t>State-provided funding of Harm Reduction Outreach may be used for: rapid testing, laboratory testing, and condom distribution.</a:t>
            </a:r>
          </a:p>
          <a:p>
            <a:pPr>
              <a:buClr>
                <a:schemeClr val="accent2"/>
              </a:buClr>
            </a:pPr>
            <a:r>
              <a:rPr lang="en-US" dirty="0">
                <a:latin typeface="Franklin Gothic Book" panose="020B0503020102020204" pitchFamily="34" charset="0"/>
              </a:rPr>
              <a:t>16 primary SSPs in Wisconsin:</a:t>
            </a:r>
          </a:p>
          <a:p>
            <a:pPr lvl="1">
              <a:buClr>
                <a:schemeClr val="accent2"/>
              </a:buClr>
            </a:pPr>
            <a:r>
              <a:rPr lang="en-US" dirty="0" err="1">
                <a:latin typeface="Franklin Gothic Book" panose="020B0503020102020204" pitchFamily="34" charset="0"/>
              </a:rPr>
              <a:t>Vivent</a:t>
            </a:r>
            <a:r>
              <a:rPr lang="en-US" dirty="0">
                <a:latin typeface="Franklin Gothic Book" panose="020B0503020102020204" pitchFamily="34" charset="0"/>
              </a:rPr>
              <a:t> Health Locations- Appleton, Beloit, Eau Claire, Green Bay, Kenosha, La Crosse, Madison, Milwaukee, Superior, Wausau</a:t>
            </a:r>
          </a:p>
          <a:p>
            <a:pPr lvl="1">
              <a:buClr>
                <a:schemeClr val="accent2"/>
              </a:buClr>
            </a:pPr>
            <a:r>
              <a:rPr lang="en-US" dirty="0">
                <a:latin typeface="Franklin Gothic Book" panose="020B0503020102020204" pitchFamily="34" charset="0"/>
              </a:rPr>
              <a:t>Sixteenth Street Community Health Center</a:t>
            </a:r>
          </a:p>
          <a:p>
            <a:pPr lvl="1">
              <a:buClr>
                <a:schemeClr val="accent2"/>
              </a:buClr>
            </a:pPr>
            <a:r>
              <a:rPr lang="en-US" dirty="0">
                <a:latin typeface="Franklin Gothic Book" panose="020B0503020102020204" pitchFamily="34" charset="0"/>
              </a:rPr>
              <a:t>UMOS</a:t>
            </a:r>
          </a:p>
          <a:p>
            <a:pPr lvl="1">
              <a:buClr>
                <a:schemeClr val="accent2"/>
              </a:buClr>
            </a:pPr>
            <a:r>
              <a:rPr lang="en-US" dirty="0">
                <a:latin typeface="Franklin Gothic Book" panose="020B0503020102020204" pitchFamily="34" charset="0"/>
              </a:rPr>
              <a:t>Public Health Madison &amp; Dane County (East Washington Ave, Park St, and MLK)</a:t>
            </a:r>
          </a:p>
          <a:p>
            <a:pPr lvl="1">
              <a:buClr>
                <a:schemeClr val="accent2"/>
              </a:buClr>
            </a:pPr>
            <a:r>
              <a:rPr lang="en-US" dirty="0">
                <a:latin typeface="Franklin Gothic Book" panose="020B0503020102020204" pitchFamily="34" charset="0"/>
              </a:rPr>
              <a:t>Bad River Band of Lake Superior Chippewa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The HIV and HCV Programs have a determination of need (DON) for Syringe Services Programs (SSPs) from the CDC. Utilizing non-CDC funds, these programs provide harm reduction services for people who inject drugs. Wisconsin grants GPR funds to </a:t>
            </a:r>
            <a:r>
              <a:rPr lang="en-US" sz="1200" b="0" i="0" u="none" strike="noStrike" kern="1200" baseline="0" dirty="0" err="1">
                <a:solidFill>
                  <a:schemeClr val="tx1"/>
                </a:solidFill>
                <a:latin typeface="+mn-lt"/>
                <a:ea typeface="+mn-ea"/>
                <a:cs typeface="+mn-cs"/>
              </a:rPr>
              <a:t>Vivent</a:t>
            </a:r>
            <a:r>
              <a:rPr lang="en-US" sz="1200" b="0" i="0" u="none" strike="noStrike" kern="1200" baseline="0" dirty="0">
                <a:solidFill>
                  <a:schemeClr val="tx1"/>
                </a:solidFill>
                <a:latin typeface="+mn-lt"/>
                <a:ea typeface="+mn-ea"/>
                <a:cs typeface="+mn-cs"/>
              </a:rPr>
              <a:t> Health (formerly known as AIDS Resource Centers of Wisconsin), the statewide HIV/AIDS service organization, to conduct Harm Reduction Outreach with people who inject drugs who are not currently in treatment programs.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2) GPR funds cannot be used to purchase syringes. </a:t>
            </a:r>
            <a:r>
              <a:rPr lang="en-US" sz="1200" b="0" i="0" u="none" strike="noStrike" kern="1200" baseline="0" dirty="0" err="1">
                <a:solidFill>
                  <a:schemeClr val="tx1"/>
                </a:solidFill>
                <a:latin typeface="+mn-lt"/>
                <a:ea typeface="+mn-ea"/>
                <a:cs typeface="+mn-cs"/>
              </a:rPr>
              <a:t>Vivent</a:t>
            </a:r>
            <a:r>
              <a:rPr lang="en-US" sz="1200" b="0" i="0" u="none" strike="noStrike" kern="1200" baseline="0" dirty="0">
                <a:solidFill>
                  <a:schemeClr val="tx1"/>
                </a:solidFill>
                <a:latin typeface="+mn-lt"/>
                <a:ea typeface="+mn-ea"/>
                <a:cs typeface="+mn-cs"/>
              </a:rPr>
              <a:t> Health uses private donation funding to support the purchases of syringes in their SSPs.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State provided funding may be used for: rapid and laboratory testing as well as condom distribution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Additionally, the Program funds services such as HIV and HCV rapid testing, laboratory testing, and condom distribution which are frequently co-located with Harm Reduction Outreach services. These programs are not exclusive to PWID, are considered separate interventions from Harm Reduction Outreach, and are prioritized as stand-alone services by the Wisconsin HIV care and prevention planning body and in the Wisconsin Integrated HIV Prevention and Care Plan.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5) Harm Reduction services with PWID have been very successful in Wisconsin as indicated by our low number of new diagnoses attributed to IDU (Wisconsin Annual HIV Surveillance Report, 2019), and the Harm Reduction intervention (used as a complimentary activity for syringe services program</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or SSP clients) is based on a number of peer-reviewed HIV prevention models. These interventions reach many HIV-negative PWID who are at high risk for HIV acquisition each year and are an important element in Wisconsin’s overall HIV prevention plan.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6) 16 primary SSPs in WI</a:t>
            </a:r>
          </a:p>
        </p:txBody>
      </p:sp>
      <p:sp>
        <p:nvSpPr>
          <p:cNvPr id="4" name="Slide Number Placeholder 3"/>
          <p:cNvSpPr>
            <a:spLocks noGrp="1"/>
          </p:cNvSpPr>
          <p:nvPr>
            <p:ph type="sldNum" sz="quarter" idx="10"/>
          </p:nvPr>
        </p:nvSpPr>
        <p:spPr/>
        <p:txBody>
          <a:bodyPr/>
          <a:lstStyle/>
          <a:p>
            <a:fld id="{C89975C5-B9F1-451F-954C-736F67598D95}" type="slidenum">
              <a:rPr lang="en-US" smtClean="0"/>
              <a:t>35</a:t>
            </a:fld>
            <a:endParaRPr lang="en-US"/>
          </a:p>
        </p:txBody>
      </p:sp>
    </p:spTree>
    <p:extLst>
      <p:ext uri="{BB962C8B-B14F-4D97-AF65-F5344CB8AC3E}">
        <p14:creationId xmlns:p14="http://schemas.microsoft.com/office/powerpoint/2010/main" val="4009242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E2FDF0-BE34-40E6-A70E-CBBA5B697AE7}"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063528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9975C5-B9F1-451F-954C-736F67598D95}" type="slidenum">
              <a:rPr lang="en-US" smtClean="0"/>
              <a:t>38</a:t>
            </a:fld>
            <a:endParaRPr lang="en-US"/>
          </a:p>
        </p:txBody>
      </p:sp>
    </p:spTree>
    <p:extLst>
      <p:ext uri="{BB962C8B-B14F-4D97-AF65-F5344CB8AC3E}">
        <p14:creationId xmlns:p14="http://schemas.microsoft.com/office/powerpoint/2010/main" val="327758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Cases found to be deceased</a:t>
            </a:r>
            <a:r>
              <a:rPr lang="en-US" baseline="0" dirty="0"/>
              <a:t> or living out of the state or country are excluded from data review. Proper jurisdictions will be notified of cluster cases known to be living in their jurisdiction.</a:t>
            </a:r>
          </a:p>
          <a:p>
            <a:endParaRPr lang="en-US" baseline="0" dirty="0"/>
          </a:p>
          <a:p>
            <a:r>
              <a:rPr lang="en-US" baseline="0" dirty="0"/>
              <a:t>Diagnoses outside traditional settings includes plasma or blood centers </a:t>
            </a:r>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39</a:t>
            </a:fld>
            <a:endParaRPr lang="en-US"/>
          </a:p>
        </p:txBody>
      </p:sp>
    </p:spTree>
    <p:extLst>
      <p:ext uri="{BB962C8B-B14F-4D97-AF65-F5344CB8AC3E}">
        <p14:creationId xmlns:p14="http://schemas.microsoft.com/office/powerpoint/2010/main" val="1794124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Cases found to be deceased</a:t>
            </a:r>
            <a:r>
              <a:rPr lang="en-US" baseline="0" dirty="0"/>
              <a:t> or living out of the state or country are excluded from data review. Proper jurisdictions will be notified of cluster cases known to be living in their jurisdiction.</a:t>
            </a:r>
          </a:p>
          <a:p>
            <a:endParaRPr lang="en-US" baseline="0" dirty="0"/>
          </a:p>
          <a:p>
            <a:r>
              <a:rPr lang="en-US" baseline="0" dirty="0"/>
              <a:t>Diagnoses outside traditional settings includes plasma or blood centers </a:t>
            </a:r>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40</a:t>
            </a:fld>
            <a:endParaRPr lang="en-US"/>
          </a:p>
        </p:txBody>
      </p:sp>
    </p:spTree>
    <p:extLst>
      <p:ext uri="{BB962C8B-B14F-4D97-AF65-F5344CB8AC3E}">
        <p14:creationId xmlns:p14="http://schemas.microsoft.com/office/powerpoint/2010/main" val="1486168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6" lvl="1" indent="0">
              <a:buNone/>
            </a:pPr>
            <a:endParaRPr lang="en-US" dirty="0">
              <a:latin typeface="Franklin Gothic Book" panose="020B0503020102020204" pitchFamily="34" charset="0"/>
            </a:endParaRPr>
          </a:p>
          <a:p>
            <a:pPr marL="457206" lvl="1" indent="0">
              <a:buNone/>
            </a:pPr>
            <a:r>
              <a:rPr lang="en-US" dirty="0">
                <a:latin typeface="Franklin Gothic Book" panose="020B0503020102020204" pitchFamily="34" charset="0"/>
              </a:rPr>
              <a:t>The Communicable Disease Harm Reduction (CDHR) Section at the Wisconsin Department of Health Services (DHS) would like to acknowledge the work of Eve Mokotoff, Director of HIV Counts, for her efforts in providing materials, resources, and writing to produce this plan. In addition, I’d like to acknowledge the work and collaboration of our external partners and the input that they have provided to assist in the development of this plan, including collaboration with the following state health departments: Nebraska, Iowa, Michigan, Rhode Island, Ohio, and Virginia. </a:t>
            </a:r>
          </a:p>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41</a:t>
            </a:fld>
            <a:endParaRPr lang="en-US"/>
          </a:p>
        </p:txBody>
      </p:sp>
    </p:spTree>
    <p:extLst>
      <p:ext uri="{BB962C8B-B14F-4D97-AF65-F5344CB8AC3E}">
        <p14:creationId xmlns:p14="http://schemas.microsoft.com/office/powerpoint/2010/main" val="2262946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6" lvl="1" indent="0">
              <a:buNone/>
            </a:pPr>
            <a:endParaRPr lang="en-US" dirty="0">
              <a:latin typeface="Franklin Gothic Book" panose="020B0503020102020204" pitchFamily="34" charset="0"/>
            </a:endParaRPr>
          </a:p>
          <a:p>
            <a:pPr marL="457206" lvl="1" indent="0">
              <a:buNone/>
            </a:pPr>
            <a:r>
              <a:rPr lang="en-US" dirty="0">
                <a:latin typeface="Franklin Gothic Book" panose="020B0503020102020204" pitchFamily="34" charset="0"/>
              </a:rPr>
              <a:t>The Communicable Disease Harm Reduction (CDHR) Section at the Wisconsin Department of Health Services (DHS) would like to acknowledge the work of Eve Mokotoff, Director of HIV Counts, for her efforts in providing materials, resources, and writing to produce this plan. In addition, I’d like to acknowledge the work and collaboration of our external partners and the input that they have provided to assist in the development of this plan, including collaboration with the following state health departments: Nebraska, Iowa, Michigan, Rhode Island, Ohio, and Virginia. </a:t>
            </a:r>
          </a:p>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42</a:t>
            </a:fld>
            <a:endParaRPr lang="en-US"/>
          </a:p>
        </p:txBody>
      </p:sp>
    </p:spTree>
    <p:extLst>
      <p:ext uri="{BB962C8B-B14F-4D97-AF65-F5344CB8AC3E}">
        <p14:creationId xmlns:p14="http://schemas.microsoft.com/office/powerpoint/2010/main" val="315952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First, let’s define some terms.</a:t>
            </a:r>
          </a:p>
          <a:p>
            <a:endParaRPr lang="en-US" dirty="0"/>
          </a:p>
          <a:p>
            <a:r>
              <a:rPr lang="en-US" dirty="0"/>
              <a:t>Transmission cluster and outbreak</a:t>
            </a:r>
            <a:r>
              <a:rPr lang="en-US" baseline="0" dirty="0"/>
              <a:t> defined by CDC guidance.</a:t>
            </a:r>
          </a:p>
          <a:p>
            <a:endParaRPr lang="en-US" baseline="0" dirty="0"/>
          </a:p>
          <a:p>
            <a:r>
              <a:rPr lang="en-US" sz="1200" b="0" i="0" u="none" strike="noStrike" kern="1200" baseline="0" dirty="0">
                <a:solidFill>
                  <a:schemeClr val="tx1"/>
                </a:solidFill>
                <a:latin typeface="+mn-lt"/>
                <a:ea typeface="+mn-ea"/>
                <a:cs typeface="+mn-cs"/>
              </a:rPr>
              <a:t>A transmission cluster represents a subset of an underlying </a:t>
            </a:r>
            <a:r>
              <a:rPr lang="en-US" sz="1200" b="1" i="0" u="none" strike="noStrike" kern="1200" baseline="0" dirty="0">
                <a:solidFill>
                  <a:schemeClr val="tx1"/>
                </a:solidFill>
                <a:latin typeface="+mn-lt"/>
                <a:ea typeface="+mn-ea"/>
                <a:cs typeface="+mn-cs"/>
              </a:rPr>
              <a:t>risk network</a:t>
            </a:r>
            <a:r>
              <a:rPr lang="en-US" sz="1200" b="0" i="0" u="none" strike="noStrike" kern="1200" baseline="0" dirty="0">
                <a:solidFill>
                  <a:schemeClr val="tx1"/>
                </a:solidFill>
                <a:latin typeface="+mn-lt"/>
                <a:ea typeface="+mn-ea"/>
                <a:cs typeface="+mn-cs"/>
              </a:rPr>
              <a:t>. A risk network includes the group of persons among which HIV transmission has occurred and could be ongoing. This network includes persons who are not living with HIV but may be at risk for infection, as well as the people living with HIV in the transmission cluster. Transmission clusters present opportunities for prevention in the larger underlying risk networks.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term </a:t>
            </a:r>
            <a:r>
              <a:rPr lang="en-US" sz="1200" b="1" i="0" u="none" strike="noStrike" kern="1200" baseline="0" dirty="0">
                <a:solidFill>
                  <a:schemeClr val="tx1"/>
                </a:solidFill>
                <a:latin typeface="+mn-lt"/>
                <a:ea typeface="+mn-ea"/>
                <a:cs typeface="+mn-cs"/>
              </a:rPr>
              <a:t>outbreak </a:t>
            </a:r>
            <a:r>
              <a:rPr lang="en-US" sz="1200" b="0" i="0" u="none" strike="noStrike" kern="1200" baseline="0" dirty="0">
                <a:solidFill>
                  <a:schemeClr val="tx1"/>
                </a:solidFill>
                <a:latin typeface="+mn-lt"/>
                <a:ea typeface="+mn-ea"/>
                <a:cs typeface="+mn-cs"/>
              </a:rPr>
              <a:t>is often used to describe situations in which an urgent or emergency-level public health response is needed. Determining whether an increase in HIV diagnoses or the identification of a transmission cluster warrants an escalated response is an iterative process, and multiple factors, including those outlined in this plan, should be considered. Obtaining input from the local health departments, grantee organizations, and community members is important in managing the response and deciding what term to use in communications outside of the health department.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general, when the terms cluster and outbreak are used, they imply different sizes and different responses. Clusters are smaller and, in general, do not require a community-wide response. An outbreak is larger and could require activating the Incident Command System (ICS) at the health department, and then involving external partners.</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9975C5-B9F1-451F-954C-736F67598D95}" type="slidenum">
              <a:rPr lang="en-US" smtClean="0"/>
              <a:t>5</a:t>
            </a:fld>
            <a:endParaRPr lang="en-US"/>
          </a:p>
        </p:txBody>
      </p:sp>
    </p:spTree>
    <p:extLst>
      <p:ext uri="{BB962C8B-B14F-4D97-AF65-F5344CB8AC3E}">
        <p14:creationId xmlns:p14="http://schemas.microsoft.com/office/powerpoint/2010/main" val="2732233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6" lvl="1" indent="0">
              <a:buNone/>
            </a:pPr>
            <a:endParaRPr lang="en-US" dirty="0">
              <a:latin typeface="Franklin Gothic Book" panose="020B0503020102020204" pitchFamily="34" charset="0"/>
            </a:endParaRPr>
          </a:p>
          <a:p>
            <a:pPr marL="457206" lvl="1" indent="0">
              <a:buNone/>
            </a:pPr>
            <a:r>
              <a:rPr lang="en-US" dirty="0">
                <a:latin typeface="Franklin Gothic Book" panose="020B0503020102020204" pitchFamily="34" charset="0"/>
              </a:rPr>
              <a:t>The Communicable Disease Harm Reduction (CDHR) Section at the Wisconsin Department of Health Services (DHS) would like to acknowledge the work of Eve Mokotoff, Director of HIV Counts, for her efforts in providing materials, resources, and writing to produce this plan. In addition, I’d like to acknowledge the work and collaboration of our external partners and the input that they have provided to assist in the development of this plan, including collaboration with the following state health departments: Nebraska, Iowa, Michigan, Rhode Island, Ohio, and Virginia. </a:t>
            </a:r>
          </a:p>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43</a:t>
            </a:fld>
            <a:endParaRPr lang="en-US"/>
          </a:p>
        </p:txBody>
      </p:sp>
    </p:spTree>
    <p:extLst>
      <p:ext uri="{BB962C8B-B14F-4D97-AF65-F5344CB8AC3E}">
        <p14:creationId xmlns:p14="http://schemas.microsoft.com/office/powerpoint/2010/main" val="4034075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E2FDF0-BE34-40E6-A70E-CBBA5B697AE7}"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595921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50000"/>
              </a:lnSpc>
            </a:pPr>
            <a:endParaRPr lang="en-US" sz="800" dirty="0">
              <a:solidFill>
                <a:schemeClr val="bg1"/>
              </a:solidFill>
              <a:latin typeface="Franklin Gothic Book" panose="020B0503020102020204" pitchFamily="34" charset="0"/>
            </a:endParaRPr>
          </a:p>
          <a:p>
            <a:pPr>
              <a:lnSpc>
                <a:spcPct val="150000"/>
              </a:lnSpc>
            </a:pPr>
            <a:endParaRPr lang="en-US" sz="800" dirty="0">
              <a:solidFill>
                <a:schemeClr val="bg1"/>
              </a:solidFill>
              <a:latin typeface="Franklin Gothic Book" panose="020B0503020102020204" pitchFamily="34" charset="0"/>
            </a:endParaRPr>
          </a:p>
          <a:p>
            <a:pPr>
              <a:lnSpc>
                <a:spcPct val="150000"/>
              </a:lnSpc>
            </a:pPr>
            <a:endParaRPr lang="en-US" sz="800" dirty="0">
              <a:solidFill>
                <a:schemeClr val="bg1"/>
              </a:solidFill>
              <a:latin typeface="Franklin Gothic Book" panose="020B0503020102020204" pitchFamily="34" charset="0"/>
            </a:endParaRPr>
          </a:p>
          <a:p>
            <a:pPr>
              <a:lnSpc>
                <a:spcPct val="150000"/>
              </a:lnSpc>
            </a:pPr>
            <a:endParaRPr lang="en-US" sz="800" dirty="0">
              <a:solidFill>
                <a:schemeClr val="bg1"/>
              </a:solidFill>
              <a:latin typeface="Franklin Gothic Book" panose="020B0503020102020204" pitchFamily="34" charset="0"/>
            </a:endParaRPr>
          </a:p>
          <a:p>
            <a:pPr algn="l"/>
            <a:endParaRPr lang="en-US" sz="1050" dirty="0">
              <a:solidFill>
                <a:schemeClr val="bg1"/>
              </a:solidFill>
              <a:latin typeface="Franklin Gothic Book" panose="020B0503020102020204" pitchFamily="34" charset="0"/>
            </a:endParaRPr>
          </a:p>
          <a:p>
            <a:pPr algn="l"/>
            <a:endParaRPr lang="en-US" sz="1050" dirty="0">
              <a:solidFill>
                <a:schemeClr val="bg1"/>
              </a:solidFill>
              <a:latin typeface="Franklin Gothic Book" panose="020B0503020102020204" pitchFamily="34" charset="0"/>
            </a:endParaRPr>
          </a:p>
          <a:p>
            <a:pPr algn="l"/>
            <a:endParaRPr lang="en-US" sz="1050" dirty="0">
              <a:solidFill>
                <a:schemeClr val="bg1"/>
              </a:solidFill>
              <a:latin typeface="Franklin Gothic Book" panose="020B0503020102020204" pitchFamily="34" charset="0"/>
            </a:endParaRPr>
          </a:p>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45</a:t>
            </a:fld>
            <a:endParaRPr lang="en-US"/>
          </a:p>
        </p:txBody>
      </p:sp>
    </p:spTree>
    <p:extLst>
      <p:ext uri="{BB962C8B-B14F-4D97-AF65-F5344CB8AC3E}">
        <p14:creationId xmlns:p14="http://schemas.microsoft.com/office/powerpoint/2010/main" val="52159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Time-space:</a:t>
            </a:r>
          </a:p>
          <a:p>
            <a:r>
              <a:rPr lang="en-US" b="0" dirty="0"/>
              <a:t>Fourth</a:t>
            </a:r>
            <a:r>
              <a:rPr lang="en-US" b="0" baseline="0" dirty="0"/>
              <a:t> bullet (not all increases in diagnoses reflect increases in recent transmission)- rather, an increase in the number of diagnoses may reflect an increase in HIV testing where the diagnoses may be longstanding</a:t>
            </a:r>
          </a:p>
        </p:txBody>
      </p:sp>
      <p:sp>
        <p:nvSpPr>
          <p:cNvPr id="4" name="Slide Number Placeholder 3"/>
          <p:cNvSpPr>
            <a:spLocks noGrp="1"/>
          </p:cNvSpPr>
          <p:nvPr>
            <p:ph type="sldNum" sz="quarter" idx="10"/>
          </p:nvPr>
        </p:nvSpPr>
        <p:spPr/>
        <p:txBody>
          <a:bodyPr/>
          <a:lstStyle/>
          <a:p>
            <a:fld id="{C89975C5-B9F1-451F-954C-736F67598D95}" type="slidenum">
              <a:rPr lang="en-US" smtClean="0"/>
              <a:t>6</a:t>
            </a:fld>
            <a:endParaRPr lang="en-US"/>
          </a:p>
        </p:txBody>
      </p:sp>
    </p:spTree>
    <p:extLst>
      <p:ext uri="{BB962C8B-B14F-4D97-AF65-F5344CB8AC3E}">
        <p14:creationId xmlns:p14="http://schemas.microsoft.com/office/powerpoint/2010/main" val="162360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DIS or HIV PS Providers at LHDs notice an unexpected pattern or increased HIV diagnoses in their jurisdictional areas.</a:t>
            </a:r>
          </a:p>
          <a:p>
            <a:pPr marL="171450" indent="-171450">
              <a:buFont typeface="Arial" panose="020B0604020202020204" pitchFamily="34" charset="0"/>
              <a:buChar char="•"/>
            </a:pPr>
            <a:r>
              <a:rPr lang="en-US" dirty="0"/>
              <a:t>When health care providers at clinical settings observe an increase in HIV diagnoses.</a:t>
            </a:r>
          </a:p>
          <a:p>
            <a:pPr marL="171450" indent="-171450">
              <a:buFont typeface="Arial" panose="020B0604020202020204" pitchFamily="34" charset="0"/>
              <a:buChar char="•"/>
            </a:pPr>
            <a:r>
              <a:rPr lang="en-US" dirty="0"/>
              <a:t>When outreach staff at prevention grantee agencies identify a spike in HIV cases at their respective testing, syringe service program, or Harm Reduction sites.</a:t>
            </a:r>
          </a:p>
          <a:p>
            <a:pPr marL="171450" indent="-171450">
              <a:buFont typeface="Arial" panose="020B0604020202020204" pitchFamily="34" charset="0"/>
              <a:buChar char="•"/>
            </a:pPr>
            <a:r>
              <a:rPr lang="en-US" dirty="0"/>
              <a:t>When case managers or linkage to care specialists at the care grantee agencies identify a spike in HIV at their respective sites.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7</a:t>
            </a:fld>
            <a:endParaRPr lang="en-US"/>
          </a:p>
        </p:txBody>
      </p:sp>
    </p:spTree>
    <p:extLst>
      <p:ext uri="{BB962C8B-B14F-4D97-AF65-F5344CB8AC3E}">
        <p14:creationId xmlns:p14="http://schemas.microsoft.com/office/powerpoint/2010/main" val="36997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latin typeface="Franklin Gothic Book" panose="020B0503020102020204" pitchFamily="34" charset="0"/>
              </a:rPr>
              <a:t>Monthly HIV/HCV co-diagnosis</a:t>
            </a:r>
            <a:r>
              <a:rPr lang="en-US" baseline="0" dirty="0">
                <a:latin typeface="Franklin Gothic Book" panose="020B0503020102020204" pitchFamily="34" charset="0"/>
              </a:rPr>
              <a:t> monitoring:</a:t>
            </a:r>
            <a:endParaRPr lang="en-US" dirty="0">
              <a:latin typeface="Franklin Gothic Book" panose="020B0503020102020204" pitchFamily="34" charset="0"/>
            </a:endParaRPr>
          </a:p>
          <a:p>
            <a:pPr lvl="1"/>
            <a:r>
              <a:rPr lang="en-US" dirty="0">
                <a:latin typeface="Franklin Gothic Book" panose="020B0503020102020204" pitchFamily="34" charset="0"/>
              </a:rPr>
              <a:t>- HCV and HIV surveillance teams use laboratory and case data from the Wisconsin Electronic Disease Surveillance System (WEDSS) and </a:t>
            </a:r>
            <a:r>
              <a:rPr lang="en-US" dirty="0" err="1">
                <a:latin typeface="Franklin Gothic Book" panose="020B0503020102020204" pitchFamily="34" charset="0"/>
              </a:rPr>
              <a:t>eHARS</a:t>
            </a:r>
            <a:r>
              <a:rPr lang="en-US" dirty="0">
                <a:latin typeface="Franklin Gothic Book" panose="020B0503020102020204" pitchFamily="34" charset="0"/>
              </a:rPr>
              <a:t>, as well as a modified CDC provided SAS program to analyze co-occurring diagnosis data.</a:t>
            </a:r>
          </a:p>
          <a:p>
            <a:pPr marL="628650" lvl="1" indent="-171450">
              <a:buFontTx/>
              <a:buChar char="-"/>
            </a:pPr>
            <a:r>
              <a:rPr lang="en-US" dirty="0">
                <a:latin typeface="Franklin Gothic Book" panose="020B0503020102020204" pitchFamily="34" charset="0"/>
              </a:rPr>
              <a:t>Monthly monitoring allows for us to detect increases in cases.</a:t>
            </a:r>
          </a:p>
          <a:p>
            <a:pPr marL="628650" lvl="1" indent="-171450">
              <a:buFontTx/>
              <a:buChar char="-"/>
            </a:pPr>
            <a:r>
              <a:rPr lang="en-US" dirty="0">
                <a:latin typeface="Franklin Gothic Book" panose="020B0503020102020204" pitchFamily="34" charset="0"/>
              </a:rPr>
              <a:t>Tableau dashboard is utilized</a:t>
            </a:r>
            <a:r>
              <a:rPr lang="en-US" baseline="0" dirty="0">
                <a:latin typeface="Franklin Gothic Book" panose="020B0503020102020204" pitchFamily="34" charset="0"/>
              </a:rPr>
              <a:t> for data visualization</a:t>
            </a:r>
            <a:endParaRPr lang="en-US" dirty="0">
              <a:latin typeface="Franklin Gothic Book" panose="020B0503020102020204" pitchFamily="34" charset="0"/>
            </a:endParaRPr>
          </a:p>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8</a:t>
            </a:fld>
            <a:endParaRPr lang="en-US"/>
          </a:p>
        </p:txBody>
      </p:sp>
    </p:spTree>
    <p:extLst>
      <p:ext uri="{BB962C8B-B14F-4D97-AF65-F5344CB8AC3E}">
        <p14:creationId xmlns:p14="http://schemas.microsoft.com/office/powerpoint/2010/main" val="241531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Molecular:</a:t>
            </a:r>
          </a:p>
          <a:p>
            <a:r>
              <a:rPr lang="en-US" b="0" baseline="0" dirty="0"/>
              <a:t>Important to note, that incomplete drug resistance testing can lead to incomplete molecular data</a:t>
            </a:r>
          </a:p>
          <a:p>
            <a:r>
              <a:rPr lang="en-US" b="0" baseline="0" dirty="0"/>
              <a:t>Drug resistance testing is conducted to identify mutations associated with resistance to HIV antiretroviral medications and helps the HIV care provider select an appropriate treatment regimen</a:t>
            </a:r>
            <a:endParaRPr lang="en-US" b="0" dirty="0"/>
          </a:p>
          <a:p>
            <a:endParaRPr lang="en-US" dirty="0"/>
          </a:p>
          <a:p>
            <a:r>
              <a:rPr lang="en-US" dirty="0"/>
              <a:t>All</a:t>
            </a:r>
            <a:r>
              <a:rPr lang="en-US" baseline="0" dirty="0"/>
              <a:t> of t</a:t>
            </a:r>
            <a:r>
              <a:rPr lang="en-US" dirty="0"/>
              <a:t>hese</a:t>
            </a:r>
            <a:r>
              <a:rPr lang="en-US" baseline="0" dirty="0"/>
              <a:t> strategies work together to give us an overall picture of transmission within the state</a:t>
            </a:r>
            <a:endParaRPr lang="en-US" dirty="0"/>
          </a:p>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9</a:t>
            </a:fld>
            <a:endParaRPr lang="en-US"/>
          </a:p>
        </p:txBody>
      </p:sp>
    </p:spTree>
    <p:extLst>
      <p:ext uri="{BB962C8B-B14F-4D97-AF65-F5344CB8AC3E}">
        <p14:creationId xmlns:p14="http://schemas.microsoft.com/office/powerpoint/2010/main" val="1877134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CDC considers priority HIV clusters as those defined at 0.5% genetic distance threshold in the most recent 3-years of data, where at least 5 cases in the cluster were diagnosed in the most recent 12 month period.</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Wisconsin has evaluated molecular clusters detected at both 0.5% and 1.5% genetic distance for comparison. The HIV low-morbidity network group is discussing which genetic distancing threshold would work better for our respective states. Some proposals include applying 1.5% to detect a new cluster and then utilizing 0.5% to monitor new HIV members added to a detected molecular cluster. Wisconsin will use 0.5% to monitor molecular clusters and may consider applying 1.5% additionally in the future after Wisconsin establishes an increased DIS capacity statewide. </a:t>
            </a:r>
            <a:endParaRPr lang="en-US" dirty="0"/>
          </a:p>
          <a:p>
            <a:endParaRPr lang="en-US" dirty="0"/>
          </a:p>
        </p:txBody>
      </p:sp>
      <p:sp>
        <p:nvSpPr>
          <p:cNvPr id="4" name="Slide Number Placeholder 3"/>
          <p:cNvSpPr>
            <a:spLocks noGrp="1"/>
          </p:cNvSpPr>
          <p:nvPr>
            <p:ph type="sldNum" sz="quarter" idx="10"/>
          </p:nvPr>
        </p:nvSpPr>
        <p:spPr/>
        <p:txBody>
          <a:bodyPr/>
          <a:lstStyle/>
          <a:p>
            <a:fld id="{C89975C5-B9F1-451F-954C-736F67598D95}" type="slidenum">
              <a:rPr lang="en-US" smtClean="0"/>
              <a:t>10</a:t>
            </a:fld>
            <a:endParaRPr lang="en-US"/>
          </a:p>
        </p:txBody>
      </p:sp>
    </p:spTree>
    <p:extLst>
      <p:ext uri="{BB962C8B-B14F-4D97-AF65-F5344CB8AC3E}">
        <p14:creationId xmlns:p14="http://schemas.microsoft.com/office/powerpoint/2010/main" val="17027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C74DBD-272F-49F1-A75B-01AE0A34D871}" type="datetime1">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7F5F3-C1C8-42CD-8AB5-5B2EB46EEF82}" type="slidenum">
              <a:rPr lang="en-US" smtClean="0"/>
              <a:t>‹#›</a:t>
            </a:fld>
            <a:endParaRPr lang="en-US"/>
          </a:p>
        </p:txBody>
      </p:sp>
    </p:spTree>
    <p:extLst>
      <p:ext uri="{BB962C8B-B14F-4D97-AF65-F5344CB8AC3E}">
        <p14:creationId xmlns:p14="http://schemas.microsoft.com/office/powerpoint/2010/main" val="56294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803136-8A2B-40DC-8A86-EF9F7AC474FE}" type="datetime1">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7F5F3-C1C8-42CD-8AB5-5B2EB46EEF82}" type="slidenum">
              <a:rPr lang="en-US" smtClean="0"/>
              <a:t>‹#›</a:t>
            </a:fld>
            <a:endParaRPr lang="en-US"/>
          </a:p>
        </p:txBody>
      </p:sp>
    </p:spTree>
    <p:extLst>
      <p:ext uri="{BB962C8B-B14F-4D97-AF65-F5344CB8AC3E}">
        <p14:creationId xmlns:p14="http://schemas.microsoft.com/office/powerpoint/2010/main" val="1933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442A5-7314-457F-A5CC-BBACAEF872D5}" type="datetime1">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7F5F3-C1C8-42CD-8AB5-5B2EB46EEF82}" type="slidenum">
              <a:rPr lang="en-US" smtClean="0"/>
              <a:t>‹#›</a:t>
            </a:fld>
            <a:endParaRPr lang="en-US"/>
          </a:p>
        </p:txBody>
      </p:sp>
    </p:spTree>
    <p:extLst>
      <p:ext uri="{BB962C8B-B14F-4D97-AF65-F5344CB8AC3E}">
        <p14:creationId xmlns:p14="http://schemas.microsoft.com/office/powerpoint/2010/main" val="2261277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49A001-A85C-4D2B-A09C-A9BD395A870F}" type="datetime1">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E2BFB-4059-4A76-8233-09D29C8F325D}" type="slidenum">
              <a:rPr lang="en-US" smtClean="0"/>
              <a:t>‹#›</a:t>
            </a:fld>
            <a:endParaRPr lang="en-US"/>
          </a:p>
        </p:txBody>
      </p:sp>
    </p:spTree>
    <p:extLst>
      <p:ext uri="{BB962C8B-B14F-4D97-AF65-F5344CB8AC3E}">
        <p14:creationId xmlns:p14="http://schemas.microsoft.com/office/powerpoint/2010/main" val="4199682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A4337-1F90-49F8-BDA3-8DF4BA783430}" type="datetime1">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E2BFB-4059-4A76-8233-09D29C8F325D}" type="slidenum">
              <a:rPr lang="en-US" smtClean="0"/>
              <a:t>‹#›</a:t>
            </a:fld>
            <a:endParaRPr lang="en-US"/>
          </a:p>
        </p:txBody>
      </p:sp>
    </p:spTree>
    <p:extLst>
      <p:ext uri="{BB962C8B-B14F-4D97-AF65-F5344CB8AC3E}">
        <p14:creationId xmlns:p14="http://schemas.microsoft.com/office/powerpoint/2010/main" val="97295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F85641-52A1-4925-9089-375F25FE1503}" type="datetime1">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E2BFB-4059-4A76-8233-09D29C8F325D}" type="slidenum">
              <a:rPr lang="en-US" smtClean="0"/>
              <a:t>‹#›</a:t>
            </a:fld>
            <a:endParaRPr lang="en-US"/>
          </a:p>
        </p:txBody>
      </p:sp>
    </p:spTree>
    <p:extLst>
      <p:ext uri="{BB962C8B-B14F-4D97-AF65-F5344CB8AC3E}">
        <p14:creationId xmlns:p14="http://schemas.microsoft.com/office/powerpoint/2010/main" val="1528578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E2150C-436A-41EE-9F6D-498DC86E72F7}" type="datetime1">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E2BFB-4059-4A76-8233-09D29C8F325D}" type="slidenum">
              <a:rPr lang="en-US" smtClean="0"/>
              <a:t>‹#›</a:t>
            </a:fld>
            <a:endParaRPr lang="en-US"/>
          </a:p>
        </p:txBody>
      </p:sp>
    </p:spTree>
    <p:extLst>
      <p:ext uri="{BB962C8B-B14F-4D97-AF65-F5344CB8AC3E}">
        <p14:creationId xmlns:p14="http://schemas.microsoft.com/office/powerpoint/2010/main" val="690711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68448B-93E6-4208-972B-C50980FE025A}" type="datetime1">
              <a:rPr lang="en-US" smtClean="0"/>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CE2BFB-4059-4A76-8233-09D29C8F325D}" type="slidenum">
              <a:rPr lang="en-US" smtClean="0"/>
              <a:t>‹#›</a:t>
            </a:fld>
            <a:endParaRPr lang="en-US"/>
          </a:p>
        </p:txBody>
      </p:sp>
    </p:spTree>
    <p:extLst>
      <p:ext uri="{BB962C8B-B14F-4D97-AF65-F5344CB8AC3E}">
        <p14:creationId xmlns:p14="http://schemas.microsoft.com/office/powerpoint/2010/main" val="2375710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07B7CC-71C9-4CB5-9A32-5EAADEA4C616}" type="datetime1">
              <a:rPr lang="en-US" smtClean="0"/>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CE2BFB-4059-4A76-8233-09D29C8F325D}" type="slidenum">
              <a:rPr lang="en-US" smtClean="0"/>
              <a:t>‹#›</a:t>
            </a:fld>
            <a:endParaRPr lang="en-US"/>
          </a:p>
        </p:txBody>
      </p:sp>
    </p:spTree>
    <p:extLst>
      <p:ext uri="{BB962C8B-B14F-4D97-AF65-F5344CB8AC3E}">
        <p14:creationId xmlns:p14="http://schemas.microsoft.com/office/powerpoint/2010/main" val="1943324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DE2B3-16E1-448D-B53B-622141FEE4FA}" type="datetime1">
              <a:rPr lang="en-US" smtClean="0"/>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CE2BFB-4059-4A76-8233-09D29C8F325D}" type="slidenum">
              <a:rPr lang="en-US" smtClean="0"/>
              <a:t>‹#›</a:t>
            </a:fld>
            <a:endParaRPr lang="en-US"/>
          </a:p>
        </p:txBody>
      </p:sp>
    </p:spTree>
    <p:extLst>
      <p:ext uri="{BB962C8B-B14F-4D97-AF65-F5344CB8AC3E}">
        <p14:creationId xmlns:p14="http://schemas.microsoft.com/office/powerpoint/2010/main" val="1938668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9B0809-D1EC-4AE1-923B-5093002A1B1A}" type="datetime1">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E2BFB-4059-4A76-8233-09D29C8F325D}" type="slidenum">
              <a:rPr lang="en-US" smtClean="0"/>
              <a:t>‹#›</a:t>
            </a:fld>
            <a:endParaRPr lang="en-US"/>
          </a:p>
        </p:txBody>
      </p:sp>
    </p:spTree>
    <p:extLst>
      <p:ext uri="{BB962C8B-B14F-4D97-AF65-F5344CB8AC3E}">
        <p14:creationId xmlns:p14="http://schemas.microsoft.com/office/powerpoint/2010/main" val="309387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25533-F5DA-4EB9-AB4F-E229AF47D90E}" type="datetime1">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7F5F3-C1C8-42CD-8AB5-5B2EB46EEF82}" type="slidenum">
              <a:rPr lang="en-US" smtClean="0"/>
              <a:t>‹#›</a:t>
            </a:fld>
            <a:endParaRPr lang="en-US"/>
          </a:p>
        </p:txBody>
      </p:sp>
    </p:spTree>
    <p:extLst>
      <p:ext uri="{BB962C8B-B14F-4D97-AF65-F5344CB8AC3E}">
        <p14:creationId xmlns:p14="http://schemas.microsoft.com/office/powerpoint/2010/main" val="3943674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60942E-4BB2-40E6-A73B-2EF762561D7B}" type="datetime1">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CE2BFB-4059-4A76-8233-09D29C8F325D}" type="slidenum">
              <a:rPr lang="en-US" smtClean="0"/>
              <a:t>‹#›</a:t>
            </a:fld>
            <a:endParaRPr lang="en-US"/>
          </a:p>
        </p:txBody>
      </p:sp>
    </p:spTree>
    <p:extLst>
      <p:ext uri="{BB962C8B-B14F-4D97-AF65-F5344CB8AC3E}">
        <p14:creationId xmlns:p14="http://schemas.microsoft.com/office/powerpoint/2010/main" val="3209358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A8463F-85EA-4982-AABD-191886A3501D}" type="datetime1">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E2BFB-4059-4A76-8233-09D29C8F325D}" type="slidenum">
              <a:rPr lang="en-US" smtClean="0"/>
              <a:t>‹#›</a:t>
            </a:fld>
            <a:endParaRPr lang="en-US"/>
          </a:p>
        </p:txBody>
      </p:sp>
    </p:spTree>
    <p:extLst>
      <p:ext uri="{BB962C8B-B14F-4D97-AF65-F5344CB8AC3E}">
        <p14:creationId xmlns:p14="http://schemas.microsoft.com/office/powerpoint/2010/main" val="1325307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52293F-979D-4857-B128-F9A60936025F}" type="datetime1">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CE2BFB-4059-4A76-8233-09D29C8F325D}" type="slidenum">
              <a:rPr lang="en-US" smtClean="0"/>
              <a:t>‹#›</a:t>
            </a:fld>
            <a:endParaRPr lang="en-US"/>
          </a:p>
        </p:txBody>
      </p:sp>
    </p:spTree>
    <p:extLst>
      <p:ext uri="{BB962C8B-B14F-4D97-AF65-F5344CB8AC3E}">
        <p14:creationId xmlns:p14="http://schemas.microsoft.com/office/powerpoint/2010/main" val="324846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0871200" y="6473827"/>
            <a:ext cx="711200" cy="307975"/>
          </a:xfrm>
          <a:prstGeom prst="rect">
            <a:avLst/>
          </a:prstGeom>
        </p:spPr>
        <p:txBody>
          <a:bodyPr/>
          <a:lstStyle>
            <a:lvl1pPr>
              <a:defRPr/>
            </a:lvl1pPr>
          </a:lstStyle>
          <a:p>
            <a:pPr>
              <a:defRPr/>
            </a:pPr>
            <a:fld id="{26D791F7-A40B-4CEF-B11E-1C53B2387163}" type="slidenum">
              <a:rPr lang="en-US">
                <a:solidFill>
                  <a:prstClr val="black">
                    <a:lumMod val="95000"/>
                    <a:lumOff val="5000"/>
                  </a:prstClr>
                </a:solidFill>
              </a:rPr>
              <a:pPr>
                <a:defRPr/>
              </a:pPr>
              <a:t>‹#›</a:t>
            </a:fld>
            <a:endParaRPr lang="en-US" dirty="0">
              <a:solidFill>
                <a:prstClr val="black">
                  <a:lumMod val="95000"/>
                  <a:lumOff val="5000"/>
                </a:prstClr>
              </a:solidFill>
            </a:endParaRPr>
          </a:p>
        </p:txBody>
      </p:sp>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3607466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487680" y="1433581"/>
            <a:ext cx="11216640" cy="2503421"/>
          </a:xfrm>
        </p:spPr>
        <p:txBody>
          <a:bodyPr/>
          <a:lstStyle>
            <a:lvl1pPr>
              <a:defRPr>
                <a:solidFill>
                  <a:srgbClr val="003D78"/>
                </a:solidFill>
              </a:defRPr>
            </a:lvl1pPr>
          </a:lstStyle>
          <a:p>
            <a:r>
              <a:rPr lang="en-US" dirty="0"/>
              <a:t>Presentation Title</a:t>
            </a:r>
          </a:p>
        </p:txBody>
      </p:sp>
      <p:sp>
        <p:nvSpPr>
          <p:cNvPr id="4" name="Text Placeholder 3"/>
          <p:cNvSpPr>
            <a:spLocks noGrp="1"/>
          </p:cNvSpPr>
          <p:nvPr>
            <p:ph type="body" sz="quarter" idx="10" hasCustomPrompt="1"/>
          </p:nvPr>
        </p:nvSpPr>
        <p:spPr>
          <a:xfrm>
            <a:off x="487680" y="4099560"/>
            <a:ext cx="11216640" cy="2072640"/>
          </a:xfrm>
        </p:spPr>
        <p:txBody>
          <a:bodyPr anchor="ctr"/>
          <a:lstStyle>
            <a:lvl1pPr marL="0" indent="0" algn="ctr">
              <a:buNone/>
              <a:defRPr sz="2000">
                <a:solidFill>
                  <a:srgbClr val="585858"/>
                </a:solidFill>
              </a:defRPr>
            </a:lvl1pPr>
          </a:lstStyle>
          <a:p>
            <a:pPr lvl="0"/>
            <a:r>
              <a:rPr lang="en-US" dirty="0"/>
              <a:t>Presenter Name</a:t>
            </a:r>
            <a:br>
              <a:rPr lang="en-US" dirty="0"/>
            </a:br>
            <a:r>
              <a:rPr lang="en-US" dirty="0"/>
              <a:t>Job Title</a:t>
            </a:r>
            <a:br>
              <a:rPr lang="en-US" dirty="0"/>
            </a:br>
            <a:r>
              <a:rPr lang="en-US" dirty="0"/>
              <a:t>Date of Presentation</a:t>
            </a:r>
          </a:p>
        </p:txBody>
      </p:sp>
    </p:spTree>
    <p:extLst>
      <p:ext uri="{BB962C8B-B14F-4D97-AF65-F5344CB8AC3E}">
        <p14:creationId xmlns:p14="http://schemas.microsoft.com/office/powerpoint/2010/main" val="3607047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7" name="Content Placeholder 6"/>
          <p:cNvSpPr>
            <a:spLocks noGrp="1"/>
          </p:cNvSpPr>
          <p:nvPr>
            <p:ph sz="quarter" idx="10" hasCustomPrompt="1"/>
          </p:nvPr>
        </p:nvSpPr>
        <p:spPr>
          <a:xfrm>
            <a:off x="609600" y="1719072"/>
            <a:ext cx="10972800" cy="4572000"/>
          </a:xfrm>
        </p:spPr>
        <p:txBody>
          <a:body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9487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1092200"/>
            <a:ext cx="10363200" cy="3556000"/>
          </a:xfrm>
        </p:spPr>
        <p:txBody>
          <a:bodyPr anchor="b"/>
          <a:lstStyle>
            <a:lvl1pPr algn="l">
              <a:defRPr sz="4000" b="1" cap="none">
                <a:solidFill>
                  <a:srgbClr val="003D78"/>
                </a:solidFill>
              </a:defRPr>
            </a:lvl1pPr>
          </a:lstStyle>
          <a:p>
            <a:r>
              <a:rPr lang="en-US" dirty="0"/>
              <a:t>Section Title</a:t>
            </a:r>
          </a:p>
        </p:txBody>
      </p:sp>
      <p:sp>
        <p:nvSpPr>
          <p:cNvPr id="3" name="Text Placeholder 2"/>
          <p:cNvSpPr>
            <a:spLocks noGrp="1"/>
          </p:cNvSpPr>
          <p:nvPr>
            <p:ph type="body" idx="1" hasCustomPrompt="1"/>
          </p:nvPr>
        </p:nvSpPr>
        <p:spPr>
          <a:xfrm>
            <a:off x="1016000" y="4648201"/>
            <a:ext cx="10363200" cy="1093787"/>
          </a:xfrm>
        </p:spPr>
        <p:txBody>
          <a:bodyPr anchor="t"/>
          <a:lstStyle>
            <a:lvl1pPr marL="0" indent="0">
              <a:buNone/>
              <a:defRPr sz="2000">
                <a:solidFill>
                  <a:srgbClr val="585858"/>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3301514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5364480" cy="4572000"/>
          </a:xfrm>
        </p:spPr>
        <p:txBody>
          <a:bodyPr/>
          <a:lstStyle>
            <a:lvl1pPr>
              <a:defRPr sz="2400"/>
            </a:lvl1pPr>
            <a:lvl2pPr>
              <a:defRPr sz="2201"/>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4" name="Content Placeholder 3"/>
          <p:cNvSpPr>
            <a:spLocks noGrp="1"/>
          </p:cNvSpPr>
          <p:nvPr>
            <p:ph sz="half" idx="2" hasCustomPrompt="1"/>
          </p:nvPr>
        </p:nvSpPr>
        <p:spPr>
          <a:xfrm>
            <a:off x="6217920" y="1719072"/>
            <a:ext cx="5364480" cy="4572000"/>
          </a:xfrm>
        </p:spPr>
        <p:txBody>
          <a:bodyPr/>
          <a:lstStyle>
            <a:lvl1pPr>
              <a:defRPr sz="2400"/>
            </a:lvl1pPr>
            <a:lvl2pPr>
              <a:defRPr sz="2201"/>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3349085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3657600" cy="4572000"/>
          </a:xfrm>
        </p:spPr>
        <p:txBody>
          <a:bodyPr/>
          <a:lstStyle>
            <a:lvl1pPr>
              <a:defRPr sz="2400"/>
            </a:lvl1pPr>
            <a:lvl2pPr>
              <a:defRPr sz="2201"/>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dirty="0"/>
              <a:t>Options: Type without bullets (turn off bullets in Paragraph section of Home tab) or type with bullets</a:t>
            </a:r>
          </a:p>
          <a:p>
            <a:pPr lvl="1"/>
            <a:r>
              <a:rPr lang="en-US" dirty="0"/>
              <a:t>Second level</a:t>
            </a:r>
          </a:p>
        </p:txBody>
      </p:sp>
      <p:sp>
        <p:nvSpPr>
          <p:cNvPr id="4" name="Content Placeholder 3"/>
          <p:cNvSpPr>
            <a:spLocks noGrp="1"/>
          </p:cNvSpPr>
          <p:nvPr>
            <p:ph sz="half" idx="2" hasCustomPrompt="1"/>
          </p:nvPr>
        </p:nvSpPr>
        <p:spPr>
          <a:xfrm>
            <a:off x="4267200" y="1719072"/>
            <a:ext cx="7315200" cy="4572000"/>
          </a:xfrm>
        </p:spPr>
        <p:txBody>
          <a:bodyPr/>
          <a:lstStyle>
            <a:lvl1pPr marL="0" indent="0">
              <a:buNone/>
              <a:defRPr sz="2400" baseline="0"/>
            </a:lvl1pPr>
            <a:lvl2pPr>
              <a:defRPr sz="2201"/>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dirty="0"/>
              <a:t>Click an icon to insert table, chart, SmartArt graphic, picture, or media clip</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4290808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7315200" cy="4572000"/>
          </a:xfrm>
        </p:spPr>
        <p:txBody>
          <a:bodyPr/>
          <a:lstStyle>
            <a:lvl1pPr marL="0" indent="0">
              <a:buNone/>
              <a:defRPr sz="2400"/>
            </a:lvl1pPr>
            <a:lvl2pPr marL="233365" indent="0">
              <a:buNone/>
              <a:defRPr sz="2201"/>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dirty="0"/>
              <a:t>Click an icon to insert table, chart, SmartArt graphic, picture, or media clip</a:t>
            </a:r>
          </a:p>
        </p:txBody>
      </p:sp>
      <p:sp>
        <p:nvSpPr>
          <p:cNvPr id="4" name="Content Placeholder 3"/>
          <p:cNvSpPr>
            <a:spLocks noGrp="1"/>
          </p:cNvSpPr>
          <p:nvPr>
            <p:ph sz="half" idx="2" hasCustomPrompt="1"/>
          </p:nvPr>
        </p:nvSpPr>
        <p:spPr>
          <a:xfrm>
            <a:off x="7924800" y="1719072"/>
            <a:ext cx="3657600" cy="4572000"/>
          </a:xfrm>
        </p:spPr>
        <p:txBody>
          <a:bodyPr/>
          <a:lstStyle>
            <a:lvl1pPr>
              <a:defRPr sz="2400"/>
            </a:lvl1pPr>
            <a:lvl2pPr>
              <a:defRPr sz="2201"/>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dirty="0"/>
              <a:t>Options: Type without bullets (turn off bullets in Paragraph section of Home tab) or type with bullets</a:t>
            </a:r>
          </a:p>
          <a:p>
            <a:pPr lvl="1"/>
            <a:r>
              <a:rPr lang="en-US" dirty="0"/>
              <a:t>Second level</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239568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F9FBA7-441C-4B97-8CF1-E8D659921F5E}" type="datetime1">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A7F5F3-C1C8-42CD-8AB5-5B2EB46EEF82}" type="slidenum">
              <a:rPr lang="en-US" smtClean="0"/>
              <a:t>‹#›</a:t>
            </a:fld>
            <a:endParaRPr lang="en-US"/>
          </a:p>
        </p:txBody>
      </p:sp>
    </p:spTree>
    <p:extLst>
      <p:ext uri="{BB962C8B-B14F-4D97-AF65-F5344CB8AC3E}">
        <p14:creationId xmlns:p14="http://schemas.microsoft.com/office/powerpoint/2010/main" val="3016444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713752"/>
            <a:ext cx="5364480" cy="975360"/>
          </a:xfrm>
        </p:spPr>
        <p:txBody>
          <a:bodyPr anchor="ctr"/>
          <a:lstStyle>
            <a:lvl1pPr marL="0" indent="0" algn="l">
              <a:buNone/>
              <a:defRPr sz="2201" b="0"/>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609600" y="2692400"/>
            <a:ext cx="5364480" cy="3598672"/>
          </a:xfrm>
        </p:spPr>
        <p:txBody>
          <a:bodyPr/>
          <a:lstStyle>
            <a:lvl1pPr>
              <a:defRPr sz="2201"/>
            </a:lvl1pPr>
            <a:lvl2pPr>
              <a:defRPr sz="2000"/>
            </a:lvl2pPr>
            <a:lvl3pPr>
              <a:defRPr sz="1801"/>
            </a:lvl3pPr>
            <a:lvl4pPr>
              <a:defRPr sz="1801"/>
            </a:lvl4pPr>
            <a:lvl5pPr>
              <a:defRPr sz="1801"/>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5" name="Text Placeholder 4"/>
          <p:cNvSpPr>
            <a:spLocks noGrp="1"/>
          </p:cNvSpPr>
          <p:nvPr>
            <p:ph type="body" sz="quarter" idx="3" hasCustomPrompt="1"/>
          </p:nvPr>
        </p:nvSpPr>
        <p:spPr>
          <a:xfrm>
            <a:off x="6217920" y="1713752"/>
            <a:ext cx="5364480" cy="975360"/>
          </a:xfrm>
        </p:spPr>
        <p:txBody>
          <a:bodyPr anchor="ctr"/>
          <a:lstStyle>
            <a:lvl1pPr marL="0" indent="0" algn="l">
              <a:buNone/>
              <a:defRPr sz="2201" b="0"/>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Click to add text</a:t>
            </a:r>
          </a:p>
        </p:txBody>
      </p:sp>
      <p:sp>
        <p:nvSpPr>
          <p:cNvPr id="7"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9" name="Content Placeholder 3"/>
          <p:cNvSpPr>
            <a:spLocks noGrp="1"/>
          </p:cNvSpPr>
          <p:nvPr>
            <p:ph sz="half" idx="10" hasCustomPrompt="1"/>
          </p:nvPr>
        </p:nvSpPr>
        <p:spPr>
          <a:xfrm>
            <a:off x="6217920" y="2692400"/>
            <a:ext cx="5364480" cy="3598672"/>
          </a:xfrm>
        </p:spPr>
        <p:txBody>
          <a:bodyPr/>
          <a:lstStyle>
            <a:lvl1pPr>
              <a:defRPr sz="2201"/>
            </a:lvl1pPr>
            <a:lvl2pPr>
              <a:defRPr sz="2000"/>
            </a:lvl2pPr>
            <a:lvl3pPr>
              <a:defRPr sz="1801"/>
            </a:lvl3pPr>
            <a:lvl4pPr>
              <a:defRPr sz="1801"/>
            </a:lvl4pPr>
            <a:lvl5pPr>
              <a:defRPr sz="1801"/>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Tree>
    <p:extLst>
      <p:ext uri="{BB962C8B-B14F-4D97-AF65-F5344CB8AC3E}">
        <p14:creationId xmlns:p14="http://schemas.microsoft.com/office/powerpoint/2010/main" val="4217943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713752"/>
            <a:ext cx="10972800" cy="975360"/>
          </a:xfrm>
        </p:spPr>
        <p:txBody>
          <a:bodyPr anchor="ctr"/>
          <a:lstStyle>
            <a:lvl1pPr marL="0" indent="0" algn="l">
              <a:buNone/>
              <a:defRPr sz="2201" b="0"/>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609600" y="2692400"/>
            <a:ext cx="5364480" cy="3598672"/>
          </a:xfrm>
        </p:spPr>
        <p:txBody>
          <a:bodyPr/>
          <a:lstStyle>
            <a:lvl1pPr>
              <a:defRPr sz="2201"/>
            </a:lvl1pPr>
            <a:lvl2pPr>
              <a:defRPr sz="2000"/>
            </a:lvl2pPr>
            <a:lvl3pPr>
              <a:defRPr sz="1801"/>
            </a:lvl3pPr>
            <a:lvl4pPr>
              <a:defRPr sz="1801"/>
            </a:lvl4pPr>
            <a:lvl5pPr>
              <a:defRPr sz="1801"/>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7"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9" name="Content Placeholder 3"/>
          <p:cNvSpPr>
            <a:spLocks noGrp="1"/>
          </p:cNvSpPr>
          <p:nvPr>
            <p:ph sz="half" idx="10" hasCustomPrompt="1"/>
          </p:nvPr>
        </p:nvSpPr>
        <p:spPr>
          <a:xfrm>
            <a:off x="6217920" y="2692400"/>
            <a:ext cx="5364480" cy="3598672"/>
          </a:xfrm>
        </p:spPr>
        <p:txBody>
          <a:bodyPr/>
          <a:lstStyle>
            <a:lvl1pPr>
              <a:defRPr sz="2201"/>
            </a:lvl1pPr>
            <a:lvl2pPr>
              <a:defRPr sz="2000"/>
            </a:lvl2pPr>
            <a:lvl3pPr>
              <a:defRPr sz="1801"/>
            </a:lvl3pPr>
            <a:lvl4pPr>
              <a:defRPr sz="1801"/>
            </a:lvl4pPr>
            <a:lvl5pPr>
              <a:defRPr sz="1801"/>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Tree>
    <p:extLst>
      <p:ext uri="{BB962C8B-B14F-4D97-AF65-F5344CB8AC3E}">
        <p14:creationId xmlns:p14="http://schemas.microsoft.com/office/powerpoint/2010/main" val="1478707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5" y="182883"/>
            <a:ext cx="4011084" cy="1549401"/>
          </a:xfrm>
        </p:spPr>
        <p:txBody>
          <a:bodyPr anchor="b"/>
          <a:lstStyle>
            <a:lvl1pPr algn="l">
              <a:defRPr sz="2400" b="1"/>
            </a:lvl1pPr>
          </a:lstStyle>
          <a:p>
            <a:r>
              <a:rPr lang="en-US" dirty="0"/>
              <a:t>Click to Add Slide Title</a:t>
            </a:r>
          </a:p>
        </p:txBody>
      </p:sp>
      <p:sp>
        <p:nvSpPr>
          <p:cNvPr id="4" name="Content Placeholder 2"/>
          <p:cNvSpPr>
            <a:spLocks noGrp="1"/>
          </p:cNvSpPr>
          <p:nvPr>
            <p:ph idx="1" hasCustomPrompt="1"/>
          </p:nvPr>
        </p:nvSpPr>
        <p:spPr>
          <a:xfrm>
            <a:off x="4618182" y="182880"/>
            <a:ext cx="6964219" cy="6090920"/>
          </a:xfrm>
        </p:spPr>
        <p:txBody>
          <a:bodyPr/>
          <a:lstStyle>
            <a:lvl1pPr marL="0" indent="0">
              <a:buNone/>
              <a:defRPr sz="2601"/>
            </a:lvl1pPr>
            <a:lvl2pPr marL="233365" indent="0">
              <a:buNone/>
              <a:defRPr sz="2400"/>
            </a:lvl2pPr>
            <a:lvl3pPr marL="457206" indent="0">
              <a:buNone/>
              <a:defRPr sz="2000"/>
            </a:lvl3pPr>
            <a:lvl4pPr marL="688983" indent="0">
              <a:buNone/>
              <a:defRPr sz="1801"/>
            </a:lvl4pPr>
            <a:lvl5pPr marL="914411" indent="0">
              <a:buNone/>
              <a:defRPr sz="1801"/>
            </a:lvl5pPr>
            <a:lvl6pPr>
              <a:defRPr sz="2000"/>
            </a:lvl6pPr>
            <a:lvl7pPr>
              <a:defRPr sz="2000"/>
            </a:lvl7pPr>
            <a:lvl8pPr>
              <a:defRPr sz="2000"/>
            </a:lvl8pPr>
            <a:lvl9pPr>
              <a:defRPr sz="2000"/>
            </a:lvl9pPr>
          </a:lstStyle>
          <a:p>
            <a:pPr lvl="0"/>
            <a:r>
              <a:rPr lang="en-US" dirty="0"/>
              <a:t>Click an icon to insert table, chart, SmartArt graphic, picture, or media clip</a:t>
            </a:r>
          </a:p>
        </p:txBody>
      </p:sp>
      <p:sp>
        <p:nvSpPr>
          <p:cNvPr id="5" name="Text Placeholder 3"/>
          <p:cNvSpPr>
            <a:spLocks noGrp="1"/>
          </p:cNvSpPr>
          <p:nvPr>
            <p:ph type="body" sz="half" idx="2" hasCustomPrompt="1"/>
          </p:nvPr>
        </p:nvSpPr>
        <p:spPr>
          <a:xfrm>
            <a:off x="609605" y="1746253"/>
            <a:ext cx="4011084" cy="4527551"/>
          </a:xfrm>
        </p:spPr>
        <p:txBody>
          <a:bodyPr>
            <a:normAutofit/>
          </a:bodyPr>
          <a:lstStyle>
            <a:lvl1pPr marL="0" indent="0">
              <a:buNone/>
              <a:defRPr sz="2000"/>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dirty="0"/>
              <a:t>Click to add text</a:t>
            </a:r>
          </a:p>
        </p:txBody>
      </p:sp>
    </p:spTree>
    <p:extLst>
      <p:ext uri="{BB962C8B-B14F-4D97-AF65-F5344CB8AC3E}">
        <p14:creationId xmlns:p14="http://schemas.microsoft.com/office/powerpoint/2010/main" val="1735068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609600" y="182880"/>
            <a:ext cx="10972800" cy="4267200"/>
          </a:xfrm>
        </p:spPr>
        <p:txBody>
          <a:bodyPr/>
          <a:lstStyle>
            <a:lvl1pPr marL="0" indent="0">
              <a:buNone/>
              <a:defRPr/>
            </a:lvl1pPr>
            <a:lvl2pPr marL="233365" indent="0">
              <a:buNone/>
              <a:defRPr/>
            </a:lvl2pPr>
            <a:lvl3pPr marL="457206" indent="0">
              <a:buNone/>
              <a:defRPr/>
            </a:lvl3pPr>
            <a:lvl4pPr marL="688983" indent="0">
              <a:buNone/>
              <a:defRPr/>
            </a:lvl4pPr>
            <a:lvl5pPr marL="914411" indent="0">
              <a:buNone/>
              <a:defRPr/>
            </a:lvl5pPr>
          </a:lstStyle>
          <a:p>
            <a:pPr lvl="0"/>
            <a:r>
              <a:rPr lang="en-US" dirty="0"/>
              <a:t>Click an icon to insert table, chart, SmartArt graphic, picture, or media clip</a:t>
            </a:r>
          </a:p>
        </p:txBody>
      </p:sp>
      <p:sp>
        <p:nvSpPr>
          <p:cNvPr id="8" name="Title 1"/>
          <p:cNvSpPr>
            <a:spLocks noGrp="1"/>
          </p:cNvSpPr>
          <p:nvPr>
            <p:ph type="title" hasCustomPrompt="1"/>
          </p:nvPr>
        </p:nvSpPr>
        <p:spPr>
          <a:xfrm>
            <a:off x="609600" y="4705349"/>
            <a:ext cx="10972800" cy="755652"/>
          </a:xfrm>
        </p:spPr>
        <p:txBody>
          <a:bodyPr anchor="b">
            <a:noAutofit/>
          </a:bodyPr>
          <a:lstStyle>
            <a:lvl1pPr algn="l">
              <a:defRPr sz="2201" b="1"/>
            </a:lvl1pPr>
          </a:lstStyle>
          <a:p>
            <a:r>
              <a:rPr lang="en-US" dirty="0"/>
              <a:t>Click to Add Caption</a:t>
            </a:r>
          </a:p>
        </p:txBody>
      </p:sp>
      <p:sp>
        <p:nvSpPr>
          <p:cNvPr id="9" name="Text Placeholder 3"/>
          <p:cNvSpPr>
            <a:spLocks noGrp="1"/>
          </p:cNvSpPr>
          <p:nvPr>
            <p:ph type="body" sz="half" idx="11" hasCustomPrompt="1"/>
          </p:nvPr>
        </p:nvSpPr>
        <p:spPr>
          <a:xfrm>
            <a:off x="609600" y="5461000"/>
            <a:ext cx="10972800" cy="812800"/>
          </a:xfrm>
        </p:spPr>
        <p:txBody>
          <a:bodyPr>
            <a:normAutofit/>
          </a:bodyPr>
          <a:lstStyle>
            <a:lvl1pPr marL="0" indent="0">
              <a:buNone/>
              <a:defRPr sz="1801"/>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dirty="0"/>
              <a:t>Click to add description</a:t>
            </a:r>
          </a:p>
        </p:txBody>
      </p:sp>
    </p:spTree>
    <p:extLst>
      <p:ext uri="{BB962C8B-B14F-4D97-AF65-F5344CB8AC3E}">
        <p14:creationId xmlns:p14="http://schemas.microsoft.com/office/powerpoint/2010/main" val="1825414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dia No Titl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09600" y="182880"/>
            <a:ext cx="10972800" cy="6096000"/>
          </a:xfrm>
        </p:spPr>
        <p:txBody>
          <a:bodyPr/>
          <a:lstStyle>
            <a:lvl1pPr marL="0" indent="0">
              <a:buNone/>
              <a:defRPr/>
            </a:lvl1pPr>
            <a:lvl2pPr marL="233365" indent="0">
              <a:buNone/>
              <a:defRPr/>
            </a:lvl2pPr>
            <a:lvl3pPr marL="457206" indent="0">
              <a:buNone/>
              <a:defRPr/>
            </a:lvl3pPr>
            <a:lvl4pPr marL="688983" indent="0">
              <a:buNone/>
              <a:defRPr/>
            </a:lvl4pPr>
            <a:lvl5pPr marL="914411" indent="0">
              <a:buNone/>
              <a:defRPr/>
            </a:lvl5pPr>
          </a:lstStyle>
          <a:p>
            <a:pPr lvl="0"/>
            <a:r>
              <a:rPr lang="en-US" dirty="0"/>
              <a:t>Click an icon to insert table, chart, SmartArt graphic, picture, or media clip</a:t>
            </a:r>
          </a:p>
        </p:txBody>
      </p:sp>
    </p:spTree>
    <p:extLst>
      <p:ext uri="{BB962C8B-B14F-4D97-AF65-F5344CB8AC3E}">
        <p14:creationId xmlns:p14="http://schemas.microsoft.com/office/powerpoint/2010/main" val="1755367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487680" y="1433582"/>
            <a:ext cx="11216640" cy="2503421"/>
          </a:xfrm>
        </p:spPr>
        <p:txBody>
          <a:bodyPr/>
          <a:lstStyle>
            <a:lvl1pPr>
              <a:defRPr>
                <a:solidFill>
                  <a:srgbClr val="003D78"/>
                </a:solidFill>
              </a:defRPr>
            </a:lvl1pPr>
          </a:lstStyle>
          <a:p>
            <a:r>
              <a:rPr lang="en-US" dirty="0"/>
              <a:t>Presentation Title</a:t>
            </a:r>
          </a:p>
        </p:txBody>
      </p:sp>
      <p:sp>
        <p:nvSpPr>
          <p:cNvPr id="4" name="Text Placeholder 3"/>
          <p:cNvSpPr>
            <a:spLocks noGrp="1"/>
          </p:cNvSpPr>
          <p:nvPr>
            <p:ph type="body" sz="quarter" idx="10" hasCustomPrompt="1"/>
          </p:nvPr>
        </p:nvSpPr>
        <p:spPr>
          <a:xfrm>
            <a:off x="487680" y="4099560"/>
            <a:ext cx="11216640" cy="2072640"/>
          </a:xfrm>
        </p:spPr>
        <p:txBody>
          <a:bodyPr anchor="ctr"/>
          <a:lstStyle>
            <a:lvl1pPr marL="0" indent="0" algn="ctr">
              <a:buNone/>
              <a:defRPr sz="1500">
                <a:solidFill>
                  <a:srgbClr val="585858"/>
                </a:solidFill>
              </a:defRPr>
            </a:lvl1pPr>
          </a:lstStyle>
          <a:p>
            <a:pPr lvl="0"/>
            <a:r>
              <a:rPr lang="en-US" dirty="0"/>
              <a:t>Presenter Name</a:t>
            </a:r>
            <a:br>
              <a:rPr lang="en-US" dirty="0"/>
            </a:br>
            <a:r>
              <a:rPr lang="en-US" dirty="0"/>
              <a:t>Job Title</a:t>
            </a:r>
            <a:br>
              <a:rPr lang="en-US" dirty="0"/>
            </a:br>
            <a:r>
              <a:rPr lang="en-US" dirty="0"/>
              <a:t>Date of Presentation</a:t>
            </a:r>
          </a:p>
        </p:txBody>
      </p:sp>
    </p:spTree>
    <p:extLst>
      <p:ext uri="{BB962C8B-B14F-4D97-AF65-F5344CB8AC3E}">
        <p14:creationId xmlns:p14="http://schemas.microsoft.com/office/powerpoint/2010/main" val="7490655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7" name="Content Placeholder 6"/>
          <p:cNvSpPr>
            <a:spLocks noGrp="1"/>
          </p:cNvSpPr>
          <p:nvPr>
            <p:ph sz="quarter" idx="10" hasCustomPrompt="1"/>
          </p:nvPr>
        </p:nvSpPr>
        <p:spPr>
          <a:xfrm>
            <a:off x="609600" y="1719072"/>
            <a:ext cx="10972800" cy="4572000"/>
          </a:xfrm>
        </p:spPr>
        <p:txBody>
          <a:body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4906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0" y="1092200"/>
            <a:ext cx="10363200" cy="3556000"/>
          </a:xfrm>
        </p:spPr>
        <p:txBody>
          <a:bodyPr anchor="b"/>
          <a:lstStyle>
            <a:lvl1pPr algn="l">
              <a:defRPr sz="3001" b="1" cap="none">
                <a:solidFill>
                  <a:srgbClr val="003D78"/>
                </a:solidFill>
              </a:defRPr>
            </a:lvl1pPr>
          </a:lstStyle>
          <a:p>
            <a:r>
              <a:rPr lang="en-US" dirty="0"/>
              <a:t>Section Title</a:t>
            </a:r>
          </a:p>
        </p:txBody>
      </p:sp>
      <p:sp>
        <p:nvSpPr>
          <p:cNvPr id="3" name="Text Placeholder 2"/>
          <p:cNvSpPr>
            <a:spLocks noGrp="1"/>
          </p:cNvSpPr>
          <p:nvPr>
            <p:ph type="body" idx="1" hasCustomPrompt="1"/>
          </p:nvPr>
        </p:nvSpPr>
        <p:spPr>
          <a:xfrm>
            <a:off x="1016000" y="4648204"/>
            <a:ext cx="10363200" cy="1093787"/>
          </a:xfrm>
        </p:spPr>
        <p:txBody>
          <a:bodyPr anchor="t"/>
          <a:lstStyle>
            <a:lvl1pPr marL="0" indent="0">
              <a:buNone/>
              <a:defRPr sz="1500">
                <a:solidFill>
                  <a:srgbClr val="585858"/>
                </a:solidFill>
              </a:defRPr>
            </a:lvl1pPr>
            <a:lvl2pPr marL="342904" indent="0">
              <a:buNone/>
              <a:defRPr sz="1349">
                <a:solidFill>
                  <a:schemeClr val="tx1">
                    <a:tint val="75000"/>
                  </a:schemeClr>
                </a:solidFill>
              </a:defRPr>
            </a:lvl2pPr>
            <a:lvl3pPr marL="685809" indent="0">
              <a:buNone/>
              <a:defRPr sz="1200">
                <a:solidFill>
                  <a:schemeClr val="tx1">
                    <a:tint val="75000"/>
                  </a:schemeClr>
                </a:solidFill>
              </a:defRPr>
            </a:lvl3pPr>
            <a:lvl4pPr marL="1028713" indent="0">
              <a:buNone/>
              <a:defRPr sz="1051">
                <a:solidFill>
                  <a:schemeClr val="tx1">
                    <a:tint val="75000"/>
                  </a:schemeClr>
                </a:solidFill>
              </a:defRPr>
            </a:lvl4pPr>
            <a:lvl5pPr marL="1371617" indent="0">
              <a:buNone/>
              <a:defRPr sz="1051">
                <a:solidFill>
                  <a:schemeClr val="tx1">
                    <a:tint val="75000"/>
                  </a:schemeClr>
                </a:solidFill>
              </a:defRPr>
            </a:lvl5pPr>
            <a:lvl6pPr marL="1714521" indent="0">
              <a:buNone/>
              <a:defRPr sz="1051">
                <a:solidFill>
                  <a:schemeClr val="tx1">
                    <a:tint val="75000"/>
                  </a:schemeClr>
                </a:solidFill>
              </a:defRPr>
            </a:lvl6pPr>
            <a:lvl7pPr marL="2057427" indent="0">
              <a:buNone/>
              <a:defRPr sz="1051">
                <a:solidFill>
                  <a:schemeClr val="tx1">
                    <a:tint val="75000"/>
                  </a:schemeClr>
                </a:solidFill>
              </a:defRPr>
            </a:lvl7pPr>
            <a:lvl8pPr marL="2400330" indent="0">
              <a:buNone/>
              <a:defRPr sz="1051">
                <a:solidFill>
                  <a:schemeClr val="tx1">
                    <a:tint val="75000"/>
                  </a:schemeClr>
                </a:solidFill>
              </a:defRPr>
            </a:lvl8pPr>
            <a:lvl9pPr marL="2743234" indent="0">
              <a:buNone/>
              <a:defRPr sz="1051">
                <a:solidFill>
                  <a:schemeClr val="tx1">
                    <a:tint val="75000"/>
                  </a:schemeClr>
                </a:solidFill>
              </a:defRPr>
            </a:lvl9pPr>
          </a:lstStyle>
          <a:p>
            <a:pPr lvl="0"/>
            <a:r>
              <a:rPr lang="en-US" dirty="0"/>
              <a:t>Click to Add Subtitle</a:t>
            </a:r>
          </a:p>
        </p:txBody>
      </p:sp>
    </p:spTree>
    <p:extLst>
      <p:ext uri="{BB962C8B-B14F-4D97-AF65-F5344CB8AC3E}">
        <p14:creationId xmlns:p14="http://schemas.microsoft.com/office/powerpoint/2010/main" val="174672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5364480" cy="4572000"/>
          </a:xfrm>
        </p:spPr>
        <p:txBody>
          <a:bodyPr/>
          <a:lstStyle>
            <a:lvl1pPr>
              <a:defRPr sz="1801"/>
            </a:lvl1pPr>
            <a:lvl2pPr>
              <a:defRPr sz="1650"/>
            </a:lvl2pPr>
            <a:lvl3pPr>
              <a:defRPr sz="1500"/>
            </a:lvl3pPr>
            <a:lvl4pPr>
              <a:defRPr sz="1349"/>
            </a:lvl4pPr>
            <a:lvl5pPr>
              <a:defRPr sz="1349"/>
            </a:lvl5pPr>
            <a:lvl6pPr>
              <a:defRPr sz="1349"/>
            </a:lvl6pPr>
            <a:lvl7pPr>
              <a:defRPr sz="1349"/>
            </a:lvl7pPr>
            <a:lvl8pPr>
              <a:defRPr sz="1349"/>
            </a:lvl8pPr>
            <a:lvl9pPr>
              <a:defRPr sz="1349"/>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4" name="Content Placeholder 3"/>
          <p:cNvSpPr>
            <a:spLocks noGrp="1"/>
          </p:cNvSpPr>
          <p:nvPr>
            <p:ph sz="half" idx="2" hasCustomPrompt="1"/>
          </p:nvPr>
        </p:nvSpPr>
        <p:spPr>
          <a:xfrm>
            <a:off x="6217920" y="1719072"/>
            <a:ext cx="5364480" cy="4572000"/>
          </a:xfrm>
        </p:spPr>
        <p:txBody>
          <a:bodyPr/>
          <a:lstStyle>
            <a:lvl1pPr>
              <a:defRPr sz="1801"/>
            </a:lvl1pPr>
            <a:lvl2pPr>
              <a:defRPr sz="1650"/>
            </a:lvl2pPr>
            <a:lvl3pPr>
              <a:defRPr sz="1500"/>
            </a:lvl3pPr>
            <a:lvl4pPr>
              <a:defRPr sz="1349"/>
            </a:lvl4pPr>
            <a:lvl5pPr>
              <a:defRPr sz="1349"/>
            </a:lvl5pPr>
            <a:lvl6pPr>
              <a:defRPr sz="1349"/>
            </a:lvl6pPr>
            <a:lvl7pPr>
              <a:defRPr sz="1349"/>
            </a:lvl7pPr>
            <a:lvl8pPr>
              <a:defRPr sz="1349"/>
            </a:lvl8pPr>
            <a:lvl9pPr>
              <a:defRPr sz="1349"/>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2902803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3657600" cy="4572000"/>
          </a:xfrm>
        </p:spPr>
        <p:txBody>
          <a:bodyPr/>
          <a:lstStyle>
            <a:lvl1pPr>
              <a:defRPr sz="1801"/>
            </a:lvl1pPr>
            <a:lvl2pPr>
              <a:defRPr sz="1650"/>
            </a:lvl2pPr>
            <a:lvl3pPr>
              <a:defRPr sz="1500"/>
            </a:lvl3pPr>
            <a:lvl4pPr>
              <a:defRPr sz="1349"/>
            </a:lvl4pPr>
            <a:lvl5pPr>
              <a:defRPr sz="1349"/>
            </a:lvl5pPr>
            <a:lvl6pPr>
              <a:defRPr sz="1349"/>
            </a:lvl6pPr>
            <a:lvl7pPr>
              <a:defRPr sz="1349"/>
            </a:lvl7pPr>
            <a:lvl8pPr>
              <a:defRPr sz="1349"/>
            </a:lvl8pPr>
            <a:lvl9pPr>
              <a:defRPr sz="1349"/>
            </a:lvl9pPr>
          </a:lstStyle>
          <a:p>
            <a:pPr lvl="0"/>
            <a:r>
              <a:rPr lang="en-US" dirty="0"/>
              <a:t>Options: Type without bullets (turn off bullets in Paragraph section of Home tab) or type with bullets</a:t>
            </a:r>
          </a:p>
          <a:p>
            <a:pPr lvl="1"/>
            <a:r>
              <a:rPr lang="en-US" dirty="0"/>
              <a:t>Second level</a:t>
            </a:r>
          </a:p>
        </p:txBody>
      </p:sp>
      <p:sp>
        <p:nvSpPr>
          <p:cNvPr id="4" name="Content Placeholder 3"/>
          <p:cNvSpPr>
            <a:spLocks noGrp="1"/>
          </p:cNvSpPr>
          <p:nvPr>
            <p:ph sz="half" idx="2" hasCustomPrompt="1"/>
          </p:nvPr>
        </p:nvSpPr>
        <p:spPr>
          <a:xfrm>
            <a:off x="4267200" y="1719072"/>
            <a:ext cx="7315200" cy="4572000"/>
          </a:xfrm>
        </p:spPr>
        <p:txBody>
          <a:bodyPr/>
          <a:lstStyle>
            <a:lvl1pPr marL="0" indent="0">
              <a:buNone/>
              <a:defRPr sz="1801" baseline="0"/>
            </a:lvl1pPr>
            <a:lvl2pPr>
              <a:defRPr sz="1650"/>
            </a:lvl2pPr>
            <a:lvl3pPr>
              <a:defRPr sz="1500"/>
            </a:lvl3pPr>
            <a:lvl4pPr>
              <a:defRPr sz="1349"/>
            </a:lvl4pPr>
            <a:lvl5pPr>
              <a:defRPr sz="1349"/>
            </a:lvl5pPr>
            <a:lvl6pPr>
              <a:defRPr sz="1349"/>
            </a:lvl6pPr>
            <a:lvl7pPr>
              <a:defRPr sz="1349"/>
            </a:lvl7pPr>
            <a:lvl8pPr>
              <a:defRPr sz="1349"/>
            </a:lvl8pPr>
            <a:lvl9pPr>
              <a:defRPr sz="1349"/>
            </a:lvl9pPr>
          </a:lstStyle>
          <a:p>
            <a:pPr lvl="0"/>
            <a:r>
              <a:rPr lang="en-US" dirty="0"/>
              <a:t>Click an icon to insert table, chart, SmartArt graphic, picture, or media clip</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60394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DC807A-9499-45BD-9444-4174FF7B7265}" type="datetime1">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7F5F3-C1C8-42CD-8AB5-5B2EB46EEF82}" type="slidenum">
              <a:rPr lang="en-US" smtClean="0"/>
              <a:t>‹#›</a:t>
            </a:fld>
            <a:endParaRPr lang="en-US"/>
          </a:p>
        </p:txBody>
      </p:sp>
    </p:spTree>
    <p:extLst>
      <p:ext uri="{BB962C8B-B14F-4D97-AF65-F5344CB8AC3E}">
        <p14:creationId xmlns:p14="http://schemas.microsoft.com/office/powerpoint/2010/main" val="3807252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719072"/>
            <a:ext cx="7315200" cy="4572000"/>
          </a:xfrm>
        </p:spPr>
        <p:txBody>
          <a:bodyPr/>
          <a:lstStyle>
            <a:lvl1pPr marL="0" indent="0">
              <a:buNone/>
              <a:defRPr sz="1801"/>
            </a:lvl1pPr>
            <a:lvl2pPr marL="175024" indent="0">
              <a:buNone/>
              <a:defRPr sz="1650"/>
            </a:lvl2pPr>
            <a:lvl3pPr>
              <a:defRPr sz="1500"/>
            </a:lvl3pPr>
            <a:lvl4pPr>
              <a:defRPr sz="1349"/>
            </a:lvl4pPr>
            <a:lvl5pPr>
              <a:defRPr sz="1349"/>
            </a:lvl5pPr>
            <a:lvl6pPr>
              <a:defRPr sz="1349"/>
            </a:lvl6pPr>
            <a:lvl7pPr>
              <a:defRPr sz="1349"/>
            </a:lvl7pPr>
            <a:lvl8pPr>
              <a:defRPr sz="1349"/>
            </a:lvl8pPr>
            <a:lvl9pPr>
              <a:defRPr sz="1349"/>
            </a:lvl9pPr>
          </a:lstStyle>
          <a:p>
            <a:pPr lvl="0"/>
            <a:r>
              <a:rPr lang="en-US" dirty="0"/>
              <a:t>Click an icon to insert table, chart, SmartArt graphic, picture, or media clip</a:t>
            </a:r>
          </a:p>
        </p:txBody>
      </p:sp>
      <p:sp>
        <p:nvSpPr>
          <p:cNvPr id="4" name="Content Placeholder 3"/>
          <p:cNvSpPr>
            <a:spLocks noGrp="1"/>
          </p:cNvSpPr>
          <p:nvPr>
            <p:ph sz="half" idx="2" hasCustomPrompt="1"/>
          </p:nvPr>
        </p:nvSpPr>
        <p:spPr>
          <a:xfrm>
            <a:off x="7924800" y="1719072"/>
            <a:ext cx="3657600" cy="4572000"/>
          </a:xfrm>
        </p:spPr>
        <p:txBody>
          <a:bodyPr/>
          <a:lstStyle>
            <a:lvl1pPr>
              <a:defRPr sz="1801"/>
            </a:lvl1pPr>
            <a:lvl2pPr>
              <a:defRPr sz="1650"/>
            </a:lvl2pPr>
            <a:lvl3pPr>
              <a:defRPr sz="1500"/>
            </a:lvl3pPr>
            <a:lvl4pPr>
              <a:defRPr sz="1349"/>
            </a:lvl4pPr>
            <a:lvl5pPr>
              <a:defRPr sz="1349"/>
            </a:lvl5pPr>
            <a:lvl6pPr>
              <a:defRPr sz="1349"/>
            </a:lvl6pPr>
            <a:lvl7pPr>
              <a:defRPr sz="1349"/>
            </a:lvl7pPr>
            <a:lvl8pPr>
              <a:defRPr sz="1349"/>
            </a:lvl8pPr>
            <a:lvl9pPr>
              <a:defRPr sz="1349"/>
            </a:lvl9pPr>
          </a:lstStyle>
          <a:p>
            <a:pPr lvl="0"/>
            <a:r>
              <a:rPr lang="en-US" dirty="0"/>
              <a:t>Options: Type without bullets (turn off bullets in Paragraph section of Home tab) or type with bullets</a:t>
            </a:r>
          </a:p>
          <a:p>
            <a:pPr lvl="1"/>
            <a:r>
              <a:rPr lang="en-US" dirty="0"/>
              <a:t>Second level</a:t>
            </a:r>
          </a:p>
        </p:txBody>
      </p:sp>
      <p:sp>
        <p:nvSpPr>
          <p:cNvPr id="5"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Tree>
    <p:extLst>
      <p:ext uri="{BB962C8B-B14F-4D97-AF65-F5344CB8AC3E}">
        <p14:creationId xmlns:p14="http://schemas.microsoft.com/office/powerpoint/2010/main" val="3550881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713752"/>
            <a:ext cx="5364480" cy="975360"/>
          </a:xfrm>
        </p:spPr>
        <p:txBody>
          <a:bodyPr anchor="ctr"/>
          <a:lstStyle>
            <a:lvl1pPr marL="0" indent="0" algn="l">
              <a:buNone/>
              <a:defRPr sz="1650" b="0"/>
            </a:lvl1pPr>
            <a:lvl2pPr marL="342904" indent="0">
              <a:buNone/>
              <a:defRPr sz="1500" b="1"/>
            </a:lvl2pPr>
            <a:lvl3pPr marL="685809" indent="0">
              <a:buNone/>
              <a:defRPr sz="1349" b="1"/>
            </a:lvl3pPr>
            <a:lvl4pPr marL="1028713" indent="0">
              <a:buNone/>
              <a:defRPr sz="1200" b="1"/>
            </a:lvl4pPr>
            <a:lvl5pPr marL="1371617" indent="0">
              <a:buNone/>
              <a:defRPr sz="1200" b="1"/>
            </a:lvl5pPr>
            <a:lvl6pPr marL="1714521" indent="0">
              <a:buNone/>
              <a:defRPr sz="1200" b="1"/>
            </a:lvl6pPr>
            <a:lvl7pPr marL="2057427" indent="0">
              <a:buNone/>
              <a:defRPr sz="1200" b="1"/>
            </a:lvl7pPr>
            <a:lvl8pPr marL="2400330" indent="0">
              <a:buNone/>
              <a:defRPr sz="1200" b="1"/>
            </a:lvl8pPr>
            <a:lvl9pPr marL="2743234" indent="0">
              <a:buNone/>
              <a:defRPr sz="1200" b="1"/>
            </a:lvl9pPr>
          </a:lstStyle>
          <a:p>
            <a:pPr lvl="0"/>
            <a:r>
              <a:rPr lang="en-US" dirty="0"/>
              <a:t>Click to add text</a:t>
            </a:r>
          </a:p>
        </p:txBody>
      </p:sp>
      <p:sp>
        <p:nvSpPr>
          <p:cNvPr id="4" name="Content Placeholder 3"/>
          <p:cNvSpPr>
            <a:spLocks noGrp="1"/>
          </p:cNvSpPr>
          <p:nvPr>
            <p:ph sz="half" idx="2" hasCustomPrompt="1"/>
          </p:nvPr>
        </p:nvSpPr>
        <p:spPr>
          <a:xfrm>
            <a:off x="609600" y="2692400"/>
            <a:ext cx="5364480" cy="3598672"/>
          </a:xfrm>
        </p:spPr>
        <p:txBody>
          <a:bodyPr/>
          <a:lstStyle>
            <a:lvl1pPr>
              <a:defRPr sz="1650"/>
            </a:lvl1pPr>
            <a:lvl2pPr>
              <a:defRPr sz="1500"/>
            </a:lvl2pPr>
            <a:lvl3pPr>
              <a:defRPr sz="1349"/>
            </a:lvl3pPr>
            <a:lvl4pPr>
              <a:defRPr sz="1349"/>
            </a:lvl4pPr>
            <a:lvl5pPr>
              <a:defRPr sz="1349"/>
            </a:lvl5pPr>
            <a:lvl6pPr>
              <a:defRPr sz="1200"/>
            </a:lvl6pPr>
            <a:lvl7pPr>
              <a:defRPr sz="1200"/>
            </a:lvl7pPr>
            <a:lvl8pPr>
              <a:defRPr sz="1200"/>
            </a:lvl8pPr>
            <a:lvl9pPr>
              <a:defRPr sz="12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5" name="Text Placeholder 4"/>
          <p:cNvSpPr>
            <a:spLocks noGrp="1"/>
          </p:cNvSpPr>
          <p:nvPr>
            <p:ph type="body" sz="quarter" idx="3" hasCustomPrompt="1"/>
          </p:nvPr>
        </p:nvSpPr>
        <p:spPr>
          <a:xfrm>
            <a:off x="6217920" y="1713752"/>
            <a:ext cx="5364480" cy="975360"/>
          </a:xfrm>
        </p:spPr>
        <p:txBody>
          <a:bodyPr anchor="ctr"/>
          <a:lstStyle>
            <a:lvl1pPr marL="0" indent="0" algn="l">
              <a:buNone/>
              <a:defRPr sz="1650" b="0"/>
            </a:lvl1pPr>
            <a:lvl2pPr marL="342904" indent="0">
              <a:buNone/>
              <a:defRPr sz="1500" b="1"/>
            </a:lvl2pPr>
            <a:lvl3pPr marL="685809" indent="0">
              <a:buNone/>
              <a:defRPr sz="1349" b="1"/>
            </a:lvl3pPr>
            <a:lvl4pPr marL="1028713" indent="0">
              <a:buNone/>
              <a:defRPr sz="1200" b="1"/>
            </a:lvl4pPr>
            <a:lvl5pPr marL="1371617" indent="0">
              <a:buNone/>
              <a:defRPr sz="1200" b="1"/>
            </a:lvl5pPr>
            <a:lvl6pPr marL="1714521" indent="0">
              <a:buNone/>
              <a:defRPr sz="1200" b="1"/>
            </a:lvl6pPr>
            <a:lvl7pPr marL="2057427" indent="0">
              <a:buNone/>
              <a:defRPr sz="1200" b="1"/>
            </a:lvl7pPr>
            <a:lvl8pPr marL="2400330" indent="0">
              <a:buNone/>
              <a:defRPr sz="1200" b="1"/>
            </a:lvl8pPr>
            <a:lvl9pPr marL="2743234" indent="0">
              <a:buNone/>
              <a:defRPr sz="1200" b="1"/>
            </a:lvl9pPr>
          </a:lstStyle>
          <a:p>
            <a:pPr lvl="0"/>
            <a:r>
              <a:rPr lang="en-US" dirty="0"/>
              <a:t>Click to add text</a:t>
            </a:r>
          </a:p>
        </p:txBody>
      </p:sp>
      <p:sp>
        <p:nvSpPr>
          <p:cNvPr id="7"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9" name="Content Placeholder 3"/>
          <p:cNvSpPr>
            <a:spLocks noGrp="1"/>
          </p:cNvSpPr>
          <p:nvPr>
            <p:ph sz="half" idx="10" hasCustomPrompt="1"/>
          </p:nvPr>
        </p:nvSpPr>
        <p:spPr>
          <a:xfrm>
            <a:off x="6217920" y="2692400"/>
            <a:ext cx="5364480" cy="3598672"/>
          </a:xfrm>
        </p:spPr>
        <p:txBody>
          <a:bodyPr/>
          <a:lstStyle>
            <a:lvl1pPr>
              <a:defRPr sz="1650"/>
            </a:lvl1pPr>
            <a:lvl2pPr>
              <a:defRPr sz="1500"/>
            </a:lvl2pPr>
            <a:lvl3pPr>
              <a:defRPr sz="1349"/>
            </a:lvl3pPr>
            <a:lvl4pPr>
              <a:defRPr sz="1349"/>
            </a:lvl4pPr>
            <a:lvl5pPr>
              <a:defRPr sz="1349"/>
            </a:lvl5pPr>
            <a:lvl6pPr>
              <a:defRPr sz="1200"/>
            </a:lvl6pPr>
            <a:lvl7pPr>
              <a:defRPr sz="1200"/>
            </a:lvl7pPr>
            <a:lvl8pPr>
              <a:defRPr sz="1200"/>
            </a:lvl8pPr>
            <a:lvl9pPr>
              <a:defRPr sz="12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Tree>
    <p:extLst>
      <p:ext uri="{BB962C8B-B14F-4D97-AF65-F5344CB8AC3E}">
        <p14:creationId xmlns:p14="http://schemas.microsoft.com/office/powerpoint/2010/main" val="3888946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713752"/>
            <a:ext cx="10972800" cy="975360"/>
          </a:xfrm>
        </p:spPr>
        <p:txBody>
          <a:bodyPr anchor="ctr"/>
          <a:lstStyle>
            <a:lvl1pPr marL="0" indent="0" algn="l">
              <a:buNone/>
              <a:defRPr sz="1650" b="0"/>
            </a:lvl1pPr>
            <a:lvl2pPr marL="342904" indent="0">
              <a:buNone/>
              <a:defRPr sz="1500" b="1"/>
            </a:lvl2pPr>
            <a:lvl3pPr marL="685809" indent="0">
              <a:buNone/>
              <a:defRPr sz="1349" b="1"/>
            </a:lvl3pPr>
            <a:lvl4pPr marL="1028713" indent="0">
              <a:buNone/>
              <a:defRPr sz="1200" b="1"/>
            </a:lvl4pPr>
            <a:lvl5pPr marL="1371617" indent="0">
              <a:buNone/>
              <a:defRPr sz="1200" b="1"/>
            </a:lvl5pPr>
            <a:lvl6pPr marL="1714521" indent="0">
              <a:buNone/>
              <a:defRPr sz="1200" b="1"/>
            </a:lvl6pPr>
            <a:lvl7pPr marL="2057427" indent="0">
              <a:buNone/>
              <a:defRPr sz="1200" b="1"/>
            </a:lvl7pPr>
            <a:lvl8pPr marL="2400330" indent="0">
              <a:buNone/>
              <a:defRPr sz="1200" b="1"/>
            </a:lvl8pPr>
            <a:lvl9pPr marL="2743234" indent="0">
              <a:buNone/>
              <a:defRPr sz="1200" b="1"/>
            </a:lvl9pPr>
          </a:lstStyle>
          <a:p>
            <a:pPr lvl="0"/>
            <a:r>
              <a:rPr lang="en-US" dirty="0"/>
              <a:t>Click to add text</a:t>
            </a:r>
          </a:p>
        </p:txBody>
      </p:sp>
      <p:sp>
        <p:nvSpPr>
          <p:cNvPr id="4" name="Content Placeholder 3"/>
          <p:cNvSpPr>
            <a:spLocks noGrp="1"/>
          </p:cNvSpPr>
          <p:nvPr>
            <p:ph sz="half" idx="2" hasCustomPrompt="1"/>
          </p:nvPr>
        </p:nvSpPr>
        <p:spPr>
          <a:xfrm>
            <a:off x="609600" y="2692400"/>
            <a:ext cx="5364480" cy="3598672"/>
          </a:xfrm>
        </p:spPr>
        <p:txBody>
          <a:bodyPr/>
          <a:lstStyle>
            <a:lvl1pPr>
              <a:defRPr sz="1650"/>
            </a:lvl1pPr>
            <a:lvl2pPr>
              <a:defRPr sz="1500"/>
            </a:lvl2pPr>
            <a:lvl3pPr>
              <a:defRPr sz="1349"/>
            </a:lvl3pPr>
            <a:lvl4pPr>
              <a:defRPr sz="1349"/>
            </a:lvl4pPr>
            <a:lvl5pPr>
              <a:defRPr sz="1349"/>
            </a:lvl5pPr>
            <a:lvl6pPr>
              <a:defRPr sz="1200"/>
            </a:lvl6pPr>
            <a:lvl7pPr>
              <a:defRPr sz="1200"/>
            </a:lvl7pPr>
            <a:lvl8pPr>
              <a:defRPr sz="1200"/>
            </a:lvl8pPr>
            <a:lvl9pPr>
              <a:defRPr sz="12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7" name="Title Placeholder 1"/>
          <p:cNvSpPr>
            <a:spLocks noGrp="1"/>
          </p:cNvSpPr>
          <p:nvPr>
            <p:ph type="title" hasCustomPrompt="1"/>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r>
              <a:rPr lang="en-US" dirty="0"/>
              <a:t>Click to Add Slide Title</a:t>
            </a:r>
          </a:p>
        </p:txBody>
      </p:sp>
      <p:sp>
        <p:nvSpPr>
          <p:cNvPr id="9" name="Content Placeholder 3"/>
          <p:cNvSpPr>
            <a:spLocks noGrp="1"/>
          </p:cNvSpPr>
          <p:nvPr>
            <p:ph sz="half" idx="10" hasCustomPrompt="1"/>
          </p:nvPr>
        </p:nvSpPr>
        <p:spPr>
          <a:xfrm>
            <a:off x="6217920" y="2692400"/>
            <a:ext cx="5364480" cy="3598672"/>
          </a:xfrm>
        </p:spPr>
        <p:txBody>
          <a:bodyPr/>
          <a:lstStyle>
            <a:lvl1pPr>
              <a:defRPr sz="1650"/>
            </a:lvl1pPr>
            <a:lvl2pPr>
              <a:defRPr sz="1500"/>
            </a:lvl2pPr>
            <a:lvl3pPr>
              <a:defRPr sz="1349"/>
            </a:lvl3pPr>
            <a:lvl4pPr>
              <a:defRPr sz="1349"/>
            </a:lvl4pPr>
            <a:lvl5pPr>
              <a:defRPr sz="1349"/>
            </a:lvl5pPr>
            <a:lvl6pPr>
              <a:defRPr sz="1200"/>
            </a:lvl6pPr>
            <a:lvl7pPr>
              <a:defRPr sz="1200"/>
            </a:lvl7pPr>
            <a:lvl8pPr>
              <a:defRPr sz="1200"/>
            </a:lvl8pPr>
            <a:lvl9pPr>
              <a:defRPr sz="12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Tree>
    <p:extLst>
      <p:ext uri="{BB962C8B-B14F-4D97-AF65-F5344CB8AC3E}">
        <p14:creationId xmlns:p14="http://schemas.microsoft.com/office/powerpoint/2010/main" val="3272441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5" y="182885"/>
            <a:ext cx="4011084" cy="1549401"/>
          </a:xfrm>
        </p:spPr>
        <p:txBody>
          <a:bodyPr anchor="b"/>
          <a:lstStyle>
            <a:lvl1pPr algn="l">
              <a:defRPr sz="1801" b="1"/>
            </a:lvl1pPr>
          </a:lstStyle>
          <a:p>
            <a:r>
              <a:rPr lang="en-US" dirty="0"/>
              <a:t>Click to Add Slide Title</a:t>
            </a:r>
          </a:p>
        </p:txBody>
      </p:sp>
      <p:sp>
        <p:nvSpPr>
          <p:cNvPr id="4" name="Content Placeholder 2"/>
          <p:cNvSpPr>
            <a:spLocks noGrp="1"/>
          </p:cNvSpPr>
          <p:nvPr>
            <p:ph idx="1" hasCustomPrompt="1"/>
          </p:nvPr>
        </p:nvSpPr>
        <p:spPr>
          <a:xfrm>
            <a:off x="4618182" y="182880"/>
            <a:ext cx="6964219" cy="6090920"/>
          </a:xfrm>
        </p:spPr>
        <p:txBody>
          <a:bodyPr/>
          <a:lstStyle>
            <a:lvl1pPr marL="0" indent="0">
              <a:buNone/>
              <a:defRPr sz="1950"/>
            </a:lvl1pPr>
            <a:lvl2pPr marL="175024" indent="0">
              <a:buNone/>
              <a:defRPr sz="1801"/>
            </a:lvl2pPr>
            <a:lvl3pPr marL="342904" indent="0">
              <a:buNone/>
              <a:defRPr sz="1500"/>
            </a:lvl3pPr>
            <a:lvl4pPr marL="516737" indent="0">
              <a:buNone/>
              <a:defRPr sz="1349"/>
            </a:lvl4pPr>
            <a:lvl5pPr marL="685809" indent="0">
              <a:buNone/>
              <a:defRPr sz="1349"/>
            </a:lvl5pPr>
            <a:lvl6pPr>
              <a:defRPr sz="1500"/>
            </a:lvl6pPr>
            <a:lvl7pPr>
              <a:defRPr sz="1500"/>
            </a:lvl7pPr>
            <a:lvl8pPr>
              <a:defRPr sz="1500"/>
            </a:lvl8pPr>
            <a:lvl9pPr>
              <a:defRPr sz="1500"/>
            </a:lvl9pPr>
          </a:lstStyle>
          <a:p>
            <a:pPr lvl="0"/>
            <a:r>
              <a:rPr lang="en-US" dirty="0"/>
              <a:t>Click an icon to insert table, chart, SmartArt graphic, picture, or media clip</a:t>
            </a:r>
          </a:p>
        </p:txBody>
      </p:sp>
      <p:sp>
        <p:nvSpPr>
          <p:cNvPr id="5" name="Text Placeholder 3"/>
          <p:cNvSpPr>
            <a:spLocks noGrp="1"/>
          </p:cNvSpPr>
          <p:nvPr>
            <p:ph type="body" sz="half" idx="2" hasCustomPrompt="1"/>
          </p:nvPr>
        </p:nvSpPr>
        <p:spPr>
          <a:xfrm>
            <a:off x="609605" y="1746254"/>
            <a:ext cx="4011084" cy="4527551"/>
          </a:xfrm>
        </p:spPr>
        <p:txBody>
          <a:bodyPr>
            <a:normAutofit/>
          </a:bodyPr>
          <a:lstStyle>
            <a:lvl1pPr marL="0" indent="0">
              <a:buNone/>
              <a:defRPr sz="1500"/>
            </a:lvl1pPr>
            <a:lvl2pPr marL="342904" indent="0">
              <a:buNone/>
              <a:defRPr sz="900"/>
            </a:lvl2pPr>
            <a:lvl3pPr marL="685809" indent="0">
              <a:buNone/>
              <a:defRPr sz="750"/>
            </a:lvl3pPr>
            <a:lvl4pPr marL="1028713" indent="0">
              <a:buNone/>
              <a:defRPr sz="676"/>
            </a:lvl4pPr>
            <a:lvl5pPr marL="1371617" indent="0">
              <a:buNone/>
              <a:defRPr sz="676"/>
            </a:lvl5pPr>
            <a:lvl6pPr marL="1714521" indent="0">
              <a:buNone/>
              <a:defRPr sz="676"/>
            </a:lvl6pPr>
            <a:lvl7pPr marL="2057427" indent="0">
              <a:buNone/>
              <a:defRPr sz="676"/>
            </a:lvl7pPr>
            <a:lvl8pPr marL="2400330" indent="0">
              <a:buNone/>
              <a:defRPr sz="676"/>
            </a:lvl8pPr>
            <a:lvl9pPr marL="2743234" indent="0">
              <a:buNone/>
              <a:defRPr sz="676"/>
            </a:lvl9pPr>
          </a:lstStyle>
          <a:p>
            <a:pPr lvl="0"/>
            <a:r>
              <a:rPr lang="en-US" dirty="0"/>
              <a:t>Click to add text</a:t>
            </a:r>
          </a:p>
        </p:txBody>
      </p:sp>
    </p:spTree>
    <p:extLst>
      <p:ext uri="{BB962C8B-B14F-4D97-AF65-F5344CB8AC3E}">
        <p14:creationId xmlns:p14="http://schemas.microsoft.com/office/powerpoint/2010/main" val="2742911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609600" y="182880"/>
            <a:ext cx="10972800" cy="4267200"/>
          </a:xfrm>
        </p:spPr>
        <p:txBody>
          <a:bodyPr/>
          <a:lstStyle>
            <a:lvl1pPr marL="0" indent="0">
              <a:buNone/>
              <a:defRPr/>
            </a:lvl1pPr>
            <a:lvl2pPr marL="175024" indent="0">
              <a:buNone/>
              <a:defRPr/>
            </a:lvl2pPr>
            <a:lvl3pPr marL="342904" indent="0">
              <a:buNone/>
              <a:defRPr/>
            </a:lvl3pPr>
            <a:lvl4pPr marL="516737" indent="0">
              <a:buNone/>
              <a:defRPr/>
            </a:lvl4pPr>
            <a:lvl5pPr marL="685809" indent="0">
              <a:buNone/>
              <a:defRPr/>
            </a:lvl5pPr>
          </a:lstStyle>
          <a:p>
            <a:pPr lvl="0"/>
            <a:r>
              <a:rPr lang="en-US" dirty="0"/>
              <a:t>Click an icon to insert table, chart, SmartArt graphic, picture, or media clip</a:t>
            </a:r>
          </a:p>
        </p:txBody>
      </p:sp>
      <p:sp>
        <p:nvSpPr>
          <p:cNvPr id="8" name="Title 1"/>
          <p:cNvSpPr>
            <a:spLocks noGrp="1"/>
          </p:cNvSpPr>
          <p:nvPr>
            <p:ph type="title" hasCustomPrompt="1"/>
          </p:nvPr>
        </p:nvSpPr>
        <p:spPr>
          <a:xfrm>
            <a:off x="609600" y="4705349"/>
            <a:ext cx="10972800" cy="755652"/>
          </a:xfrm>
        </p:spPr>
        <p:txBody>
          <a:bodyPr anchor="b">
            <a:noAutofit/>
          </a:bodyPr>
          <a:lstStyle>
            <a:lvl1pPr algn="l">
              <a:defRPr sz="1650" b="1"/>
            </a:lvl1pPr>
          </a:lstStyle>
          <a:p>
            <a:r>
              <a:rPr lang="en-US" dirty="0"/>
              <a:t>Click to Add Caption</a:t>
            </a:r>
          </a:p>
        </p:txBody>
      </p:sp>
      <p:sp>
        <p:nvSpPr>
          <p:cNvPr id="9" name="Text Placeholder 3"/>
          <p:cNvSpPr>
            <a:spLocks noGrp="1"/>
          </p:cNvSpPr>
          <p:nvPr>
            <p:ph type="body" sz="half" idx="11" hasCustomPrompt="1"/>
          </p:nvPr>
        </p:nvSpPr>
        <p:spPr>
          <a:xfrm>
            <a:off x="609600" y="5461000"/>
            <a:ext cx="10972800" cy="812800"/>
          </a:xfrm>
        </p:spPr>
        <p:txBody>
          <a:bodyPr>
            <a:normAutofit/>
          </a:bodyPr>
          <a:lstStyle>
            <a:lvl1pPr marL="0" indent="0">
              <a:buNone/>
              <a:defRPr sz="1349"/>
            </a:lvl1pPr>
            <a:lvl2pPr marL="342904" indent="0">
              <a:buNone/>
              <a:defRPr sz="900"/>
            </a:lvl2pPr>
            <a:lvl3pPr marL="685809" indent="0">
              <a:buNone/>
              <a:defRPr sz="750"/>
            </a:lvl3pPr>
            <a:lvl4pPr marL="1028713" indent="0">
              <a:buNone/>
              <a:defRPr sz="676"/>
            </a:lvl4pPr>
            <a:lvl5pPr marL="1371617" indent="0">
              <a:buNone/>
              <a:defRPr sz="676"/>
            </a:lvl5pPr>
            <a:lvl6pPr marL="1714521" indent="0">
              <a:buNone/>
              <a:defRPr sz="676"/>
            </a:lvl6pPr>
            <a:lvl7pPr marL="2057427" indent="0">
              <a:buNone/>
              <a:defRPr sz="676"/>
            </a:lvl7pPr>
            <a:lvl8pPr marL="2400330" indent="0">
              <a:buNone/>
              <a:defRPr sz="676"/>
            </a:lvl8pPr>
            <a:lvl9pPr marL="2743234" indent="0">
              <a:buNone/>
              <a:defRPr sz="676"/>
            </a:lvl9pPr>
          </a:lstStyle>
          <a:p>
            <a:pPr lvl="0"/>
            <a:r>
              <a:rPr lang="en-US" dirty="0"/>
              <a:t>Click to add description</a:t>
            </a:r>
          </a:p>
        </p:txBody>
      </p:sp>
    </p:spTree>
    <p:extLst>
      <p:ext uri="{BB962C8B-B14F-4D97-AF65-F5344CB8AC3E}">
        <p14:creationId xmlns:p14="http://schemas.microsoft.com/office/powerpoint/2010/main" val="2656487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edia No Titl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09600" y="182880"/>
            <a:ext cx="10972800" cy="6096000"/>
          </a:xfrm>
        </p:spPr>
        <p:txBody>
          <a:bodyPr/>
          <a:lstStyle>
            <a:lvl1pPr marL="0" indent="0">
              <a:buNone/>
              <a:defRPr/>
            </a:lvl1pPr>
            <a:lvl2pPr marL="175024" indent="0">
              <a:buNone/>
              <a:defRPr/>
            </a:lvl2pPr>
            <a:lvl3pPr marL="342904" indent="0">
              <a:buNone/>
              <a:defRPr/>
            </a:lvl3pPr>
            <a:lvl4pPr marL="516737" indent="0">
              <a:buNone/>
              <a:defRPr/>
            </a:lvl4pPr>
            <a:lvl5pPr marL="685809" indent="0">
              <a:buNone/>
              <a:defRPr/>
            </a:lvl5pPr>
          </a:lstStyle>
          <a:p>
            <a:pPr lvl="0"/>
            <a:r>
              <a:rPr lang="en-US" dirty="0"/>
              <a:t>Click an icon to insert table, chart, SmartArt graphic, picture, or media clip</a:t>
            </a:r>
          </a:p>
        </p:txBody>
      </p:sp>
    </p:spTree>
    <p:extLst>
      <p:ext uri="{BB962C8B-B14F-4D97-AF65-F5344CB8AC3E}">
        <p14:creationId xmlns:p14="http://schemas.microsoft.com/office/powerpoint/2010/main" val="3530952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0766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5365DE-0673-4815-9535-F95F4760945C}" type="datetime1">
              <a:rPr lang="en-US" smtClean="0"/>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A7F5F3-C1C8-42CD-8AB5-5B2EB46EEF82}" type="slidenum">
              <a:rPr lang="en-US" smtClean="0"/>
              <a:t>‹#›</a:t>
            </a:fld>
            <a:endParaRPr lang="en-US"/>
          </a:p>
        </p:txBody>
      </p:sp>
    </p:spTree>
    <p:extLst>
      <p:ext uri="{BB962C8B-B14F-4D97-AF65-F5344CB8AC3E}">
        <p14:creationId xmlns:p14="http://schemas.microsoft.com/office/powerpoint/2010/main" val="154936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C95A7B-C0C5-4920-AA1B-C17524750F4F}" type="datetime1">
              <a:rPr lang="en-US" smtClean="0"/>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A7F5F3-C1C8-42CD-8AB5-5B2EB46EEF82}" type="slidenum">
              <a:rPr lang="en-US" smtClean="0"/>
              <a:t>‹#›</a:t>
            </a:fld>
            <a:endParaRPr lang="en-US"/>
          </a:p>
        </p:txBody>
      </p:sp>
    </p:spTree>
    <p:extLst>
      <p:ext uri="{BB962C8B-B14F-4D97-AF65-F5344CB8AC3E}">
        <p14:creationId xmlns:p14="http://schemas.microsoft.com/office/powerpoint/2010/main" val="66836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6961D-29BA-4014-B0EA-7E54354EC441}" type="datetime1">
              <a:rPr lang="en-US" smtClean="0"/>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A7F5F3-C1C8-42CD-8AB5-5B2EB46EEF82}" type="slidenum">
              <a:rPr lang="en-US" smtClean="0"/>
              <a:t>‹#›</a:t>
            </a:fld>
            <a:endParaRPr lang="en-US"/>
          </a:p>
        </p:txBody>
      </p:sp>
    </p:spTree>
    <p:extLst>
      <p:ext uri="{BB962C8B-B14F-4D97-AF65-F5344CB8AC3E}">
        <p14:creationId xmlns:p14="http://schemas.microsoft.com/office/powerpoint/2010/main" val="421994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503FEA23-7194-4B0C-AD65-026ED906F58D}" type="datetime1">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7F5F3-C1C8-42CD-8AB5-5B2EB46EEF82}" type="slidenum">
              <a:rPr lang="en-US" smtClean="0"/>
              <a:t>‹#›</a:t>
            </a:fld>
            <a:endParaRPr lang="en-US"/>
          </a:p>
        </p:txBody>
      </p:sp>
    </p:spTree>
    <p:extLst>
      <p:ext uri="{BB962C8B-B14F-4D97-AF65-F5344CB8AC3E}">
        <p14:creationId xmlns:p14="http://schemas.microsoft.com/office/powerpoint/2010/main" val="185109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747D908E-D70B-45AA-AF4D-0C733B2DD974}" type="datetime1">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A7F5F3-C1C8-42CD-8AB5-5B2EB46EEF82}" type="slidenum">
              <a:rPr lang="en-US" smtClean="0"/>
              <a:t>‹#›</a:t>
            </a:fld>
            <a:endParaRPr lang="en-US"/>
          </a:p>
        </p:txBody>
      </p:sp>
    </p:spTree>
    <p:extLst>
      <p:ext uri="{BB962C8B-B14F-4D97-AF65-F5344CB8AC3E}">
        <p14:creationId xmlns:p14="http://schemas.microsoft.com/office/powerpoint/2010/main" val="4057005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229FF-F77E-4A4F-95EC-AA33278F6383}" type="datetime1">
              <a:rPr lang="en-US" smtClean="0"/>
              <a:t>5/17/2022</a:t>
            </a:fld>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7F5F3-C1C8-42CD-8AB5-5B2EB46EEF82}" type="slidenum">
              <a:rPr lang="en-US" smtClean="0"/>
              <a:t>‹#›</a:t>
            </a:fld>
            <a:endParaRPr lang="en-US"/>
          </a:p>
        </p:txBody>
      </p:sp>
    </p:spTree>
    <p:extLst>
      <p:ext uri="{BB962C8B-B14F-4D97-AF65-F5344CB8AC3E}">
        <p14:creationId xmlns:p14="http://schemas.microsoft.com/office/powerpoint/2010/main" val="6630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F52D0-5063-47FE-8DEC-9400026DABA0}" type="datetime1">
              <a:rPr lang="en-US" smtClean="0"/>
              <a:t>5/17/2022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E2BFB-4059-4A76-8233-09D29C8F325D}" type="slidenum">
              <a:rPr lang="en-US" smtClean="0"/>
              <a:t>‹#›</a:t>
            </a:fld>
            <a:endParaRPr lang="en-US"/>
          </a:p>
        </p:txBody>
      </p:sp>
    </p:spTree>
    <p:extLst>
      <p:ext uri="{BB962C8B-B14F-4D97-AF65-F5344CB8AC3E}">
        <p14:creationId xmlns:p14="http://schemas.microsoft.com/office/powerpoint/2010/main" val="3963155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11" rtl="0" eaLnBrk="1" latinLnBrk="0" hangingPunct="1">
        <a:spcBef>
          <a:spcPct val="0"/>
        </a:spcBef>
        <a:buNone/>
        <a:defRPr sz="4400" kern="1200">
          <a:solidFill>
            <a:schemeClr val="tx1"/>
          </a:solidFill>
          <a:latin typeface="+mj-lt"/>
          <a:ea typeface="+mj-ea"/>
          <a:cs typeface="+mj-cs"/>
        </a:defRPr>
      </a:lvl1pPr>
    </p:titleStyle>
    <p:bodyStyle>
      <a:lvl1pPr marL="342904" indent="-342904" algn="l" defTabSz="91441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9" indent="-285753" algn="l" defTabSz="91441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15" indent="-228604" algn="l" defTabSz="91441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21" indent="-228604"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27" indent="-228604"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32" indent="-228604"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8" indent="-228604"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4" indent="-228604"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9" indent="-228604"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Add Slide Title</a:t>
            </a:r>
          </a:p>
        </p:txBody>
      </p:sp>
      <p:sp>
        <p:nvSpPr>
          <p:cNvPr id="1027" name="Text Placeholder 2"/>
          <p:cNvSpPr>
            <a:spLocks noGrp="1"/>
          </p:cNvSpPr>
          <p:nvPr>
            <p:ph type="body" idx="1"/>
          </p:nvPr>
        </p:nvSpPr>
        <p:spPr bwMode="auto">
          <a:xfrm>
            <a:off x="609600" y="1718733"/>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16"/>
          <p:cNvGrpSpPr/>
          <p:nvPr/>
        </p:nvGrpSpPr>
        <p:grpSpPr>
          <a:xfrm>
            <a:off x="-508000" y="6373039"/>
            <a:ext cx="12415520" cy="426720"/>
            <a:chOff x="0" y="1866156"/>
            <a:chExt cx="5334000" cy="1410444"/>
          </a:xfrm>
          <a:solidFill>
            <a:srgbClr val="003D78"/>
          </a:solidFill>
          <a:effectLst>
            <a:outerShdw blurRad="50800" dist="38100" dir="2700000" algn="tl" rotWithShape="0">
              <a:prstClr val="black">
                <a:alpha val="40000"/>
              </a:prstClr>
            </a:outerShdw>
          </a:effectLst>
        </p:grpSpPr>
        <p:sp>
          <p:nvSpPr>
            <p:cNvPr id="18" name="Chevron 17"/>
            <p:cNvSpPr/>
            <p:nvPr/>
          </p:nvSpPr>
          <p:spPr>
            <a:xfrm rot="10800000">
              <a:off x="3810000" y="1866156"/>
              <a:ext cx="1524000" cy="141044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sp>
          <p:nvSpPr>
            <p:cNvPr id="19" name="Rectangle 18"/>
            <p:cNvSpPr/>
            <p:nvPr/>
          </p:nvSpPr>
          <p:spPr>
            <a:xfrm>
              <a:off x="0" y="1866156"/>
              <a:ext cx="4572000" cy="14104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20" name="Rectangle 19"/>
          <p:cNvSpPr/>
          <p:nvPr/>
        </p:nvSpPr>
        <p:spPr>
          <a:xfrm>
            <a:off x="0" y="6360696"/>
            <a:ext cx="11907520" cy="338554"/>
          </a:xfrm>
          <a:prstGeom prst="rect">
            <a:avLst/>
          </a:prstGeom>
        </p:spPr>
        <p:txBody>
          <a:bodyPr wrap="square">
            <a:spAutoFit/>
          </a:bodyPr>
          <a:lstStyle/>
          <a:p>
            <a:pPr algn="ctr"/>
            <a:r>
              <a:rPr lang="en-US" sz="1600" dirty="0">
                <a:solidFill>
                  <a:schemeClr val="bg1"/>
                </a:solidFill>
                <a:latin typeface="Arial" panose="020B0604020202020204" pitchFamily="34" charset="0"/>
                <a:cs typeface="Arial" panose="020B0604020202020204" pitchFamily="34" charset="0"/>
              </a:rPr>
              <a:t>Wisconsin Department of Health Services</a:t>
            </a:r>
          </a:p>
        </p:txBody>
      </p:sp>
      <p:sp>
        <p:nvSpPr>
          <p:cNvPr id="21" name="Slide Number Placeholder 5"/>
          <p:cNvSpPr txBox="1">
            <a:spLocks/>
          </p:cNvSpPr>
          <p:nvPr/>
        </p:nvSpPr>
        <p:spPr>
          <a:xfrm>
            <a:off x="8636000" y="6403838"/>
            <a:ext cx="2844800" cy="365125"/>
          </a:xfrm>
          <a:prstGeom prst="rect">
            <a:avLst/>
          </a:prstGeom>
        </p:spPr>
        <p:txBody>
          <a:bodyPr vert="horz" lIns="91440" tIns="45721" rIns="91440" bIns="45721" rtlCol="0" anchor="ctr"/>
          <a:lstStyle>
            <a:defPPr>
              <a:defRPr lang="en-US"/>
            </a:defPPr>
            <a:lvl1pPr algn="r" rtl="0" fontAlgn="base">
              <a:spcBef>
                <a:spcPct val="0"/>
              </a:spcBef>
              <a:spcAft>
                <a:spcPct val="0"/>
              </a:spcAft>
              <a:defRPr sz="1200" b="1" kern="1200">
                <a:solidFill>
                  <a:schemeClr val="bg1"/>
                </a:solidFill>
                <a:latin typeface="Century" panose="02040604050505020304" pitchFamily="18"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fld id="{04857C57-6D7C-4D28-99BB-4F87CEC48CD0}"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0543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rtl="0" eaLnBrk="1" fontAlgn="base" hangingPunct="1">
        <a:spcBef>
          <a:spcPct val="0"/>
        </a:spcBef>
        <a:spcAft>
          <a:spcPct val="0"/>
        </a:spcAft>
        <a:defRPr sz="4000" b="0" i="0" u="none" kern="1200">
          <a:solidFill>
            <a:srgbClr val="585858"/>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4400" b="1">
          <a:solidFill>
            <a:schemeClr val="tx1"/>
          </a:solidFill>
          <a:latin typeface="Tunga" pitchFamily="34" charset="0"/>
          <a:cs typeface="Tunga" pitchFamily="34" charset="0"/>
        </a:defRPr>
      </a:lvl2pPr>
      <a:lvl3pPr algn="ctr" rtl="0" eaLnBrk="1" fontAlgn="base" hangingPunct="1">
        <a:spcBef>
          <a:spcPct val="0"/>
        </a:spcBef>
        <a:spcAft>
          <a:spcPct val="0"/>
        </a:spcAft>
        <a:defRPr sz="4400" b="1">
          <a:solidFill>
            <a:schemeClr val="tx1"/>
          </a:solidFill>
          <a:latin typeface="Tunga" pitchFamily="34" charset="0"/>
          <a:cs typeface="Tunga" pitchFamily="34" charset="0"/>
        </a:defRPr>
      </a:lvl3pPr>
      <a:lvl4pPr algn="ctr" rtl="0" eaLnBrk="1" fontAlgn="base" hangingPunct="1">
        <a:spcBef>
          <a:spcPct val="0"/>
        </a:spcBef>
        <a:spcAft>
          <a:spcPct val="0"/>
        </a:spcAft>
        <a:defRPr sz="4400" b="1">
          <a:solidFill>
            <a:schemeClr val="tx1"/>
          </a:solidFill>
          <a:latin typeface="Tunga" pitchFamily="34" charset="0"/>
          <a:cs typeface="Tunga" pitchFamily="34" charset="0"/>
        </a:defRPr>
      </a:lvl4pPr>
      <a:lvl5pPr algn="ctr" rtl="0" eaLnBrk="1" fontAlgn="base" hangingPunct="1">
        <a:spcBef>
          <a:spcPct val="0"/>
        </a:spcBef>
        <a:spcAft>
          <a:spcPct val="0"/>
        </a:spcAft>
        <a:defRPr sz="4400" b="1">
          <a:solidFill>
            <a:schemeClr val="tx1"/>
          </a:solidFill>
          <a:latin typeface="Tunga" pitchFamily="34" charset="0"/>
          <a:cs typeface="Tunga" pitchFamily="34" charset="0"/>
        </a:defRPr>
      </a:lvl5pPr>
      <a:lvl6pPr marL="457206" algn="ctr" rtl="0" eaLnBrk="1" fontAlgn="base" hangingPunct="1">
        <a:spcBef>
          <a:spcPct val="0"/>
        </a:spcBef>
        <a:spcAft>
          <a:spcPct val="0"/>
        </a:spcAft>
        <a:defRPr sz="4400" b="1">
          <a:solidFill>
            <a:schemeClr val="tx1"/>
          </a:solidFill>
          <a:latin typeface="Tunga" pitchFamily="34" charset="0"/>
          <a:cs typeface="Tunga" pitchFamily="34" charset="0"/>
        </a:defRPr>
      </a:lvl6pPr>
      <a:lvl7pPr marL="914411" algn="ctr" rtl="0" eaLnBrk="1" fontAlgn="base" hangingPunct="1">
        <a:spcBef>
          <a:spcPct val="0"/>
        </a:spcBef>
        <a:spcAft>
          <a:spcPct val="0"/>
        </a:spcAft>
        <a:defRPr sz="4400" b="1">
          <a:solidFill>
            <a:schemeClr val="tx1"/>
          </a:solidFill>
          <a:latin typeface="Tunga" pitchFamily="34" charset="0"/>
          <a:cs typeface="Tunga" pitchFamily="34" charset="0"/>
        </a:defRPr>
      </a:lvl7pPr>
      <a:lvl8pPr marL="1371617" algn="ctr" rtl="0" eaLnBrk="1" fontAlgn="base" hangingPunct="1">
        <a:spcBef>
          <a:spcPct val="0"/>
        </a:spcBef>
        <a:spcAft>
          <a:spcPct val="0"/>
        </a:spcAft>
        <a:defRPr sz="4400" b="1">
          <a:solidFill>
            <a:schemeClr val="tx1"/>
          </a:solidFill>
          <a:latin typeface="Tunga" pitchFamily="34" charset="0"/>
          <a:cs typeface="Tunga" pitchFamily="34" charset="0"/>
        </a:defRPr>
      </a:lvl8pPr>
      <a:lvl9pPr marL="1828823" algn="ctr" rtl="0" eaLnBrk="1" fontAlgn="base" hangingPunct="1">
        <a:spcBef>
          <a:spcPct val="0"/>
        </a:spcBef>
        <a:spcAft>
          <a:spcPct val="0"/>
        </a:spcAft>
        <a:defRPr sz="4400" b="1">
          <a:solidFill>
            <a:schemeClr val="tx1"/>
          </a:solidFill>
          <a:latin typeface="Tunga" pitchFamily="34" charset="0"/>
          <a:cs typeface="Tunga" pitchFamily="34" charset="0"/>
        </a:defRPr>
      </a:lvl9pPr>
    </p:titleStyle>
    <p:bodyStyle>
      <a:lvl1pPr marL="231777" indent="-231777" algn="l" rtl="0" eaLnBrk="1" fontAlgn="base" hangingPunct="1">
        <a:spcBef>
          <a:spcPts val="0"/>
        </a:spcBef>
        <a:spcAft>
          <a:spcPct val="0"/>
        </a:spcAft>
        <a:buClr>
          <a:srgbClr val="003D78"/>
        </a:buClr>
        <a:buFont typeface="Arial" charset="0"/>
        <a:buChar char="•"/>
        <a:defRPr sz="2601" kern="1200">
          <a:solidFill>
            <a:schemeClr val="tx1"/>
          </a:solidFill>
          <a:latin typeface="Arial" panose="020B0604020202020204" pitchFamily="34" charset="0"/>
          <a:ea typeface="Verdana" pitchFamily="34" charset="0"/>
          <a:cs typeface="Arial" panose="020B0604020202020204" pitchFamily="34" charset="0"/>
        </a:defRPr>
      </a:lvl1pPr>
      <a:lvl2pPr marL="457206" indent="-223841" algn="l" rtl="0" eaLnBrk="1" fontAlgn="base" hangingPunct="1">
        <a:spcBef>
          <a:spcPts val="0"/>
        </a:spcBef>
        <a:spcAft>
          <a:spcPct val="0"/>
        </a:spcAft>
        <a:buClr>
          <a:srgbClr val="003D78"/>
        </a:buClr>
        <a:buSzPct val="85000"/>
        <a:buFont typeface="Courier New" pitchFamily="49" charset="0"/>
        <a:buChar char="o"/>
        <a:defRPr sz="2201" b="0" i="0" u="none" kern="1200">
          <a:solidFill>
            <a:schemeClr val="tx1"/>
          </a:solidFill>
          <a:latin typeface="Arial" panose="020B0604020202020204" pitchFamily="34" charset="0"/>
          <a:ea typeface="Verdana" pitchFamily="34" charset="0"/>
          <a:cs typeface="Arial" panose="020B0604020202020204" pitchFamily="34" charset="0"/>
        </a:defRPr>
      </a:lvl2pPr>
      <a:lvl3pPr marL="688983" indent="-231777" algn="l" rtl="0" eaLnBrk="1" fontAlgn="base" hangingPunct="1">
        <a:spcBef>
          <a:spcPts val="0"/>
        </a:spcBef>
        <a:spcAft>
          <a:spcPct val="0"/>
        </a:spcAft>
        <a:buClr>
          <a:srgbClr val="003D78"/>
        </a:buClr>
        <a:buFont typeface="Wingdings" pitchFamily="2" charset="2"/>
        <a:buChar char="§"/>
        <a:defRPr sz="2000" kern="1200">
          <a:solidFill>
            <a:schemeClr val="tx1"/>
          </a:solidFill>
          <a:latin typeface="Arial" panose="020B0604020202020204" pitchFamily="34" charset="0"/>
          <a:ea typeface="Verdana" pitchFamily="34" charset="0"/>
          <a:cs typeface="Arial" panose="020B0604020202020204" pitchFamily="34" charset="0"/>
        </a:defRPr>
      </a:lvl3pPr>
      <a:lvl4pPr marL="914411" indent="-225429" algn="l" rtl="0" eaLnBrk="1" fontAlgn="base" hangingPunct="1">
        <a:spcBef>
          <a:spcPts val="0"/>
        </a:spcBef>
        <a:spcAft>
          <a:spcPct val="0"/>
        </a:spcAft>
        <a:buClr>
          <a:srgbClr val="003D78"/>
        </a:buClr>
        <a:buFont typeface="Arial" charset="0"/>
        <a:buChar char="•"/>
        <a:defRPr sz="1801" kern="1200">
          <a:solidFill>
            <a:schemeClr val="tx1"/>
          </a:solidFill>
          <a:latin typeface="Arial" panose="020B0604020202020204" pitchFamily="34" charset="0"/>
          <a:ea typeface="Verdana" pitchFamily="34" charset="0"/>
          <a:cs typeface="Arial" panose="020B0604020202020204" pitchFamily="34" charset="0"/>
        </a:defRPr>
      </a:lvl4pPr>
      <a:lvl5pPr marL="1146189" indent="-231777" algn="l" rtl="0" eaLnBrk="1" fontAlgn="base" hangingPunct="1">
        <a:spcBef>
          <a:spcPts val="0"/>
        </a:spcBef>
        <a:spcAft>
          <a:spcPct val="0"/>
        </a:spcAft>
        <a:buClr>
          <a:srgbClr val="003D78"/>
        </a:buClr>
        <a:buFont typeface="Arial" charset="0"/>
        <a:buChar char="»"/>
        <a:defRPr sz="1801" kern="1200">
          <a:solidFill>
            <a:schemeClr val="tx1"/>
          </a:solidFill>
          <a:latin typeface="Arial" panose="020B0604020202020204" pitchFamily="34" charset="0"/>
          <a:ea typeface="Verdana" pitchFamily="34" charset="0"/>
          <a:cs typeface="Arial" panose="020B0604020202020204" pitchFamily="34" charset="0"/>
        </a:defRPr>
      </a:lvl5pPr>
      <a:lvl6pPr marL="2514632"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8"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4"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9"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77800"/>
            <a:ext cx="1097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Add Slide Title</a:t>
            </a:r>
          </a:p>
        </p:txBody>
      </p:sp>
      <p:sp>
        <p:nvSpPr>
          <p:cNvPr id="1027" name="Text Placeholder 2"/>
          <p:cNvSpPr>
            <a:spLocks noGrp="1"/>
          </p:cNvSpPr>
          <p:nvPr>
            <p:ph type="body" idx="1"/>
          </p:nvPr>
        </p:nvSpPr>
        <p:spPr bwMode="auto">
          <a:xfrm>
            <a:off x="609600" y="1718733"/>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16"/>
          <p:cNvGrpSpPr/>
          <p:nvPr/>
        </p:nvGrpSpPr>
        <p:grpSpPr>
          <a:xfrm>
            <a:off x="-508000" y="6373039"/>
            <a:ext cx="12415520" cy="426720"/>
            <a:chOff x="0" y="1866156"/>
            <a:chExt cx="5334000" cy="1410444"/>
          </a:xfrm>
          <a:solidFill>
            <a:srgbClr val="003D78"/>
          </a:solidFill>
          <a:effectLst>
            <a:outerShdw blurRad="50800" dist="38100" dir="2700000" algn="tl" rotWithShape="0">
              <a:prstClr val="black">
                <a:alpha val="40000"/>
              </a:prstClr>
            </a:outerShdw>
          </a:effectLst>
        </p:grpSpPr>
        <p:sp>
          <p:nvSpPr>
            <p:cNvPr id="18" name="Chevron 17"/>
            <p:cNvSpPr/>
            <p:nvPr/>
          </p:nvSpPr>
          <p:spPr>
            <a:xfrm rot="10800000">
              <a:off x="3810000" y="1866156"/>
              <a:ext cx="1524000" cy="1410443"/>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solidFill>
                  <a:schemeClr val="tx1"/>
                </a:solidFill>
              </a:endParaRPr>
            </a:p>
          </p:txBody>
        </p:sp>
        <p:sp>
          <p:nvSpPr>
            <p:cNvPr id="19" name="Rectangle 18"/>
            <p:cNvSpPr/>
            <p:nvPr/>
          </p:nvSpPr>
          <p:spPr>
            <a:xfrm>
              <a:off x="0" y="1866156"/>
              <a:ext cx="4572000" cy="14104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grpSp>
      <p:sp>
        <p:nvSpPr>
          <p:cNvPr id="20" name="Rectangle 19"/>
          <p:cNvSpPr/>
          <p:nvPr/>
        </p:nvSpPr>
        <p:spPr>
          <a:xfrm>
            <a:off x="0" y="6360699"/>
            <a:ext cx="11907520" cy="276999"/>
          </a:xfrm>
          <a:prstGeom prst="rect">
            <a:avLst/>
          </a:prstGeom>
        </p:spPr>
        <p:txBody>
          <a:bodyPr wrap="square">
            <a:spAutoFit/>
          </a:bodyPr>
          <a:lstStyle/>
          <a:p>
            <a:pPr algn="ctr"/>
            <a:r>
              <a:rPr lang="en-US" sz="1200" dirty="0">
                <a:solidFill>
                  <a:schemeClr val="bg1"/>
                </a:solidFill>
                <a:latin typeface="Arial" panose="020B0604020202020204" pitchFamily="34" charset="0"/>
                <a:cs typeface="Arial" panose="020B0604020202020204" pitchFamily="34" charset="0"/>
              </a:rPr>
              <a:t>Wisconsin Department of Health Services</a:t>
            </a:r>
          </a:p>
        </p:txBody>
      </p:sp>
      <p:sp>
        <p:nvSpPr>
          <p:cNvPr id="21" name="Slide Number Placeholder 5"/>
          <p:cNvSpPr txBox="1">
            <a:spLocks/>
          </p:cNvSpPr>
          <p:nvPr/>
        </p:nvSpPr>
        <p:spPr>
          <a:xfrm>
            <a:off x="8636000" y="6403840"/>
            <a:ext cx="2844800" cy="365125"/>
          </a:xfrm>
          <a:prstGeom prst="rect">
            <a:avLst/>
          </a:prstGeom>
        </p:spPr>
        <p:txBody>
          <a:bodyPr vert="horz" lIns="68580" tIns="34290" rIns="68580" bIns="34290" rtlCol="0" anchor="ctr"/>
          <a:lstStyle>
            <a:defPPr>
              <a:defRPr lang="en-US"/>
            </a:defPPr>
            <a:lvl1pPr algn="r" rtl="0" fontAlgn="base">
              <a:spcBef>
                <a:spcPct val="0"/>
              </a:spcBef>
              <a:spcAft>
                <a:spcPct val="0"/>
              </a:spcAft>
              <a:defRPr sz="1200" b="1" kern="1200">
                <a:solidFill>
                  <a:schemeClr val="bg1"/>
                </a:solidFill>
                <a:latin typeface="Century" panose="02040604050505020304" pitchFamily="18"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fld id="{04857C57-6D7C-4D28-99BB-4F87CEC48CD0}" type="slidenum">
              <a:rPr lang="en-US" sz="900" smtClean="0">
                <a:latin typeface="Arial" panose="020B0604020202020204" pitchFamily="34" charset="0"/>
                <a:cs typeface="Arial" panose="020B0604020202020204" pitchFamily="34" charset="0"/>
              </a:rPr>
              <a:pPr/>
              <a:t>‹#›</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931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11" r:id="rId12"/>
  </p:sldLayoutIdLst>
  <p:hf hdr="0" ftr="0" dt="0"/>
  <p:txStyles>
    <p:titleStyle>
      <a:lvl1pPr algn="ctr" rtl="0" eaLnBrk="1" fontAlgn="base" hangingPunct="1">
        <a:spcBef>
          <a:spcPct val="0"/>
        </a:spcBef>
        <a:spcAft>
          <a:spcPct val="0"/>
        </a:spcAft>
        <a:defRPr sz="3001" b="0" i="0" u="none" kern="1200">
          <a:solidFill>
            <a:srgbClr val="585858"/>
          </a:solidFill>
          <a:latin typeface="Verdana" panose="020B0604030504040204" pitchFamily="34" charset="0"/>
          <a:ea typeface="Verdana" panose="020B0604030504040204" pitchFamily="34" charset="0"/>
          <a:cs typeface="Verdana" panose="020B0604030504040204" pitchFamily="34" charset="0"/>
        </a:defRPr>
      </a:lvl1pPr>
      <a:lvl2pPr algn="ctr" rtl="0" eaLnBrk="1" fontAlgn="base" hangingPunct="1">
        <a:spcBef>
          <a:spcPct val="0"/>
        </a:spcBef>
        <a:spcAft>
          <a:spcPct val="0"/>
        </a:spcAft>
        <a:defRPr sz="3300" b="1">
          <a:solidFill>
            <a:schemeClr val="tx1"/>
          </a:solidFill>
          <a:latin typeface="Tunga" pitchFamily="34" charset="0"/>
          <a:cs typeface="Tunga" pitchFamily="34" charset="0"/>
        </a:defRPr>
      </a:lvl2pPr>
      <a:lvl3pPr algn="ctr" rtl="0" eaLnBrk="1" fontAlgn="base" hangingPunct="1">
        <a:spcBef>
          <a:spcPct val="0"/>
        </a:spcBef>
        <a:spcAft>
          <a:spcPct val="0"/>
        </a:spcAft>
        <a:defRPr sz="3300" b="1">
          <a:solidFill>
            <a:schemeClr val="tx1"/>
          </a:solidFill>
          <a:latin typeface="Tunga" pitchFamily="34" charset="0"/>
          <a:cs typeface="Tunga" pitchFamily="34" charset="0"/>
        </a:defRPr>
      </a:lvl3pPr>
      <a:lvl4pPr algn="ctr" rtl="0" eaLnBrk="1" fontAlgn="base" hangingPunct="1">
        <a:spcBef>
          <a:spcPct val="0"/>
        </a:spcBef>
        <a:spcAft>
          <a:spcPct val="0"/>
        </a:spcAft>
        <a:defRPr sz="3300" b="1">
          <a:solidFill>
            <a:schemeClr val="tx1"/>
          </a:solidFill>
          <a:latin typeface="Tunga" pitchFamily="34" charset="0"/>
          <a:cs typeface="Tunga" pitchFamily="34" charset="0"/>
        </a:defRPr>
      </a:lvl4pPr>
      <a:lvl5pPr algn="ctr" rtl="0" eaLnBrk="1" fontAlgn="base" hangingPunct="1">
        <a:spcBef>
          <a:spcPct val="0"/>
        </a:spcBef>
        <a:spcAft>
          <a:spcPct val="0"/>
        </a:spcAft>
        <a:defRPr sz="3300" b="1">
          <a:solidFill>
            <a:schemeClr val="tx1"/>
          </a:solidFill>
          <a:latin typeface="Tunga" pitchFamily="34" charset="0"/>
          <a:cs typeface="Tunga" pitchFamily="34" charset="0"/>
        </a:defRPr>
      </a:lvl5pPr>
      <a:lvl6pPr marL="342904" algn="ctr" rtl="0" eaLnBrk="1" fontAlgn="base" hangingPunct="1">
        <a:spcBef>
          <a:spcPct val="0"/>
        </a:spcBef>
        <a:spcAft>
          <a:spcPct val="0"/>
        </a:spcAft>
        <a:defRPr sz="3300" b="1">
          <a:solidFill>
            <a:schemeClr val="tx1"/>
          </a:solidFill>
          <a:latin typeface="Tunga" pitchFamily="34" charset="0"/>
          <a:cs typeface="Tunga" pitchFamily="34" charset="0"/>
        </a:defRPr>
      </a:lvl6pPr>
      <a:lvl7pPr marL="685809" algn="ctr" rtl="0" eaLnBrk="1" fontAlgn="base" hangingPunct="1">
        <a:spcBef>
          <a:spcPct val="0"/>
        </a:spcBef>
        <a:spcAft>
          <a:spcPct val="0"/>
        </a:spcAft>
        <a:defRPr sz="3300" b="1">
          <a:solidFill>
            <a:schemeClr val="tx1"/>
          </a:solidFill>
          <a:latin typeface="Tunga" pitchFamily="34" charset="0"/>
          <a:cs typeface="Tunga" pitchFamily="34" charset="0"/>
        </a:defRPr>
      </a:lvl7pPr>
      <a:lvl8pPr marL="1028713" algn="ctr" rtl="0" eaLnBrk="1" fontAlgn="base" hangingPunct="1">
        <a:spcBef>
          <a:spcPct val="0"/>
        </a:spcBef>
        <a:spcAft>
          <a:spcPct val="0"/>
        </a:spcAft>
        <a:defRPr sz="3300" b="1">
          <a:solidFill>
            <a:schemeClr val="tx1"/>
          </a:solidFill>
          <a:latin typeface="Tunga" pitchFamily="34" charset="0"/>
          <a:cs typeface="Tunga" pitchFamily="34" charset="0"/>
        </a:defRPr>
      </a:lvl8pPr>
      <a:lvl9pPr marL="1371617" algn="ctr" rtl="0" eaLnBrk="1" fontAlgn="base" hangingPunct="1">
        <a:spcBef>
          <a:spcPct val="0"/>
        </a:spcBef>
        <a:spcAft>
          <a:spcPct val="0"/>
        </a:spcAft>
        <a:defRPr sz="3300" b="1">
          <a:solidFill>
            <a:schemeClr val="tx1"/>
          </a:solidFill>
          <a:latin typeface="Tunga" pitchFamily="34" charset="0"/>
          <a:cs typeface="Tunga" pitchFamily="34" charset="0"/>
        </a:defRPr>
      </a:lvl9pPr>
    </p:titleStyle>
    <p:bodyStyle>
      <a:lvl1pPr marL="173833" indent="-173833" algn="l" rtl="0" eaLnBrk="1" fontAlgn="base" hangingPunct="1">
        <a:spcBef>
          <a:spcPts val="0"/>
        </a:spcBef>
        <a:spcAft>
          <a:spcPct val="0"/>
        </a:spcAft>
        <a:buClr>
          <a:srgbClr val="003D78"/>
        </a:buClr>
        <a:buFont typeface="Arial" charset="0"/>
        <a:buChar char="•"/>
        <a:defRPr sz="1950" kern="1200">
          <a:solidFill>
            <a:schemeClr val="tx1"/>
          </a:solidFill>
          <a:latin typeface="Arial" panose="020B0604020202020204" pitchFamily="34" charset="0"/>
          <a:ea typeface="Verdana" pitchFamily="34" charset="0"/>
          <a:cs typeface="Arial" panose="020B0604020202020204" pitchFamily="34" charset="0"/>
        </a:defRPr>
      </a:lvl1pPr>
      <a:lvl2pPr marL="342904" indent="-167881" algn="l" rtl="0" eaLnBrk="1" fontAlgn="base" hangingPunct="1">
        <a:spcBef>
          <a:spcPts val="0"/>
        </a:spcBef>
        <a:spcAft>
          <a:spcPct val="0"/>
        </a:spcAft>
        <a:buClr>
          <a:srgbClr val="003D78"/>
        </a:buClr>
        <a:buSzPct val="85000"/>
        <a:buFont typeface="Courier New" pitchFamily="49" charset="0"/>
        <a:buChar char="o"/>
        <a:defRPr sz="1650" b="0" i="0" u="none" kern="1200">
          <a:solidFill>
            <a:schemeClr val="tx1"/>
          </a:solidFill>
          <a:latin typeface="Arial" panose="020B0604020202020204" pitchFamily="34" charset="0"/>
          <a:ea typeface="Verdana" pitchFamily="34" charset="0"/>
          <a:cs typeface="Arial" panose="020B0604020202020204" pitchFamily="34" charset="0"/>
        </a:defRPr>
      </a:lvl2pPr>
      <a:lvl3pPr marL="516737" indent="-173833" algn="l" rtl="0" eaLnBrk="1" fontAlgn="base" hangingPunct="1">
        <a:spcBef>
          <a:spcPts val="0"/>
        </a:spcBef>
        <a:spcAft>
          <a:spcPct val="0"/>
        </a:spcAft>
        <a:buClr>
          <a:srgbClr val="003D78"/>
        </a:buClr>
        <a:buFont typeface="Wingdings" pitchFamily="2" charset="2"/>
        <a:buChar char="§"/>
        <a:defRPr sz="1500" kern="1200">
          <a:solidFill>
            <a:schemeClr val="tx1"/>
          </a:solidFill>
          <a:latin typeface="Arial" panose="020B0604020202020204" pitchFamily="34" charset="0"/>
          <a:ea typeface="Verdana" pitchFamily="34" charset="0"/>
          <a:cs typeface="Arial" panose="020B0604020202020204" pitchFamily="34" charset="0"/>
        </a:defRPr>
      </a:lvl3pPr>
      <a:lvl4pPr marL="685809" indent="-169071" algn="l" rtl="0" eaLnBrk="1" fontAlgn="base" hangingPunct="1">
        <a:spcBef>
          <a:spcPts val="0"/>
        </a:spcBef>
        <a:spcAft>
          <a:spcPct val="0"/>
        </a:spcAft>
        <a:buClr>
          <a:srgbClr val="003D78"/>
        </a:buClr>
        <a:buFont typeface="Arial" charset="0"/>
        <a:buChar char="•"/>
        <a:defRPr sz="1349" kern="1200">
          <a:solidFill>
            <a:schemeClr val="tx1"/>
          </a:solidFill>
          <a:latin typeface="Arial" panose="020B0604020202020204" pitchFamily="34" charset="0"/>
          <a:ea typeface="Verdana" pitchFamily="34" charset="0"/>
          <a:cs typeface="Arial" panose="020B0604020202020204" pitchFamily="34" charset="0"/>
        </a:defRPr>
      </a:lvl4pPr>
      <a:lvl5pPr marL="859641" indent="-173833" algn="l" rtl="0" eaLnBrk="1" fontAlgn="base" hangingPunct="1">
        <a:spcBef>
          <a:spcPts val="0"/>
        </a:spcBef>
        <a:spcAft>
          <a:spcPct val="0"/>
        </a:spcAft>
        <a:buClr>
          <a:srgbClr val="003D78"/>
        </a:buClr>
        <a:buFont typeface="Arial" charset="0"/>
        <a:buChar char="»"/>
        <a:defRPr sz="1349" kern="1200">
          <a:solidFill>
            <a:schemeClr val="tx1"/>
          </a:solidFill>
          <a:latin typeface="Arial" panose="020B0604020202020204" pitchFamily="34" charset="0"/>
          <a:ea typeface="Verdana" pitchFamily="34" charset="0"/>
          <a:cs typeface="Arial" panose="020B0604020202020204" pitchFamily="34" charset="0"/>
        </a:defRPr>
      </a:lvl5pPr>
      <a:lvl6pPr marL="1885974" indent="-171453" algn="l" defTabSz="68580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78" indent="-171453" algn="l" defTabSz="68580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81" indent="-171453" algn="l" defTabSz="68580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87" indent="-171453" algn="l" defTabSz="68580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9" rtl="0" eaLnBrk="1" latinLnBrk="0" hangingPunct="1">
        <a:defRPr sz="1349" kern="1200">
          <a:solidFill>
            <a:schemeClr val="tx1"/>
          </a:solidFill>
          <a:latin typeface="+mn-lt"/>
          <a:ea typeface="+mn-ea"/>
          <a:cs typeface="+mn-cs"/>
        </a:defRPr>
      </a:lvl1pPr>
      <a:lvl2pPr marL="342904" algn="l" defTabSz="685809" rtl="0" eaLnBrk="1" latinLnBrk="0" hangingPunct="1">
        <a:defRPr sz="1349" kern="1200">
          <a:solidFill>
            <a:schemeClr val="tx1"/>
          </a:solidFill>
          <a:latin typeface="+mn-lt"/>
          <a:ea typeface="+mn-ea"/>
          <a:cs typeface="+mn-cs"/>
        </a:defRPr>
      </a:lvl2pPr>
      <a:lvl3pPr marL="685809" algn="l" defTabSz="685809" rtl="0" eaLnBrk="1" latinLnBrk="0" hangingPunct="1">
        <a:defRPr sz="1349" kern="1200">
          <a:solidFill>
            <a:schemeClr val="tx1"/>
          </a:solidFill>
          <a:latin typeface="+mn-lt"/>
          <a:ea typeface="+mn-ea"/>
          <a:cs typeface="+mn-cs"/>
        </a:defRPr>
      </a:lvl3pPr>
      <a:lvl4pPr marL="1028713" algn="l" defTabSz="685809" rtl="0" eaLnBrk="1" latinLnBrk="0" hangingPunct="1">
        <a:defRPr sz="1349" kern="1200">
          <a:solidFill>
            <a:schemeClr val="tx1"/>
          </a:solidFill>
          <a:latin typeface="+mn-lt"/>
          <a:ea typeface="+mn-ea"/>
          <a:cs typeface="+mn-cs"/>
        </a:defRPr>
      </a:lvl4pPr>
      <a:lvl5pPr marL="1371617" algn="l" defTabSz="685809" rtl="0" eaLnBrk="1" latinLnBrk="0" hangingPunct="1">
        <a:defRPr sz="1349" kern="1200">
          <a:solidFill>
            <a:schemeClr val="tx1"/>
          </a:solidFill>
          <a:latin typeface="+mn-lt"/>
          <a:ea typeface="+mn-ea"/>
          <a:cs typeface="+mn-cs"/>
        </a:defRPr>
      </a:lvl5pPr>
      <a:lvl6pPr marL="1714521" algn="l" defTabSz="685809" rtl="0" eaLnBrk="1" latinLnBrk="0" hangingPunct="1">
        <a:defRPr sz="1349" kern="1200">
          <a:solidFill>
            <a:schemeClr val="tx1"/>
          </a:solidFill>
          <a:latin typeface="+mn-lt"/>
          <a:ea typeface="+mn-ea"/>
          <a:cs typeface="+mn-cs"/>
        </a:defRPr>
      </a:lvl6pPr>
      <a:lvl7pPr marL="2057427" algn="l" defTabSz="685809" rtl="0" eaLnBrk="1" latinLnBrk="0" hangingPunct="1">
        <a:defRPr sz="1349" kern="1200">
          <a:solidFill>
            <a:schemeClr val="tx1"/>
          </a:solidFill>
          <a:latin typeface="+mn-lt"/>
          <a:ea typeface="+mn-ea"/>
          <a:cs typeface="+mn-cs"/>
        </a:defRPr>
      </a:lvl7pPr>
      <a:lvl8pPr marL="2400330" algn="l" defTabSz="685809" rtl="0" eaLnBrk="1" latinLnBrk="0" hangingPunct="1">
        <a:defRPr sz="1349" kern="1200">
          <a:solidFill>
            <a:schemeClr val="tx1"/>
          </a:solidFill>
          <a:latin typeface="+mn-lt"/>
          <a:ea typeface="+mn-ea"/>
          <a:cs typeface="+mn-cs"/>
        </a:defRPr>
      </a:lvl8pPr>
      <a:lvl9pPr marL="2743234" algn="l" defTabSz="685809"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6.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matec.info/" TargetMode="External"/><Relationship Id="rId3" Type="http://schemas.openxmlformats.org/officeDocument/2006/relationships/hyperlink" Target="http://nccc.ucsf.edu/" TargetMode="External"/><Relationship Id="rId7" Type="http://schemas.openxmlformats.org/officeDocument/2006/relationships/hyperlink" Target="https://aidsetc.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hepatitisc.uw.edu/" TargetMode="External"/><Relationship Id="rId5" Type="http://schemas.openxmlformats.org/officeDocument/2006/relationships/hyperlink" Target="https://aidsetc.org/hivhcv" TargetMode="External"/><Relationship Id="rId4" Type="http://schemas.openxmlformats.org/officeDocument/2006/relationships/hyperlink" Target="https://aidsetc.org/nhc"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36.xml"/><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12192000" cy="6884432"/>
          </a:xfrm>
          <a:prstGeom prst="rect">
            <a:avLst/>
          </a:prstGeom>
        </p:spPr>
      </p:pic>
      <p:cxnSp>
        <p:nvCxnSpPr>
          <p:cNvPr id="8" name="Straight Connector 7"/>
          <p:cNvCxnSpPr/>
          <p:nvPr/>
        </p:nvCxnSpPr>
        <p:spPr>
          <a:xfrm>
            <a:off x="4191001" y="6349683"/>
            <a:ext cx="0" cy="365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42514" y="6349683"/>
            <a:ext cx="0" cy="365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1"/>
            <a:ext cx="12192000" cy="6884434"/>
          </a:xfrm>
          <a:prstGeom prst="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1" fontAlgn="base">
              <a:spcBef>
                <a:spcPct val="0"/>
              </a:spcBef>
              <a:spcAft>
                <a:spcPct val="0"/>
              </a:spcAft>
              <a:defRPr/>
            </a:pPr>
            <a:endParaRPr lang="en-US" sz="1801">
              <a:solidFill>
                <a:prstClr val="white"/>
              </a:solidFill>
              <a:latin typeface="Arial"/>
            </a:endParaRPr>
          </a:p>
        </p:txBody>
      </p:sp>
      <p:sp>
        <p:nvSpPr>
          <p:cNvPr id="10" name="Title 9"/>
          <p:cNvSpPr>
            <a:spLocks noGrp="1"/>
          </p:cNvSpPr>
          <p:nvPr>
            <p:ph type="title"/>
          </p:nvPr>
        </p:nvSpPr>
        <p:spPr>
          <a:xfrm>
            <a:off x="442586" y="448047"/>
            <a:ext cx="10372725" cy="4819508"/>
          </a:xfrm>
        </p:spPr>
        <p:txBody>
          <a:bodyPr/>
          <a:lstStyle/>
          <a:p>
            <a:pPr algn="l"/>
            <a:r>
              <a:rPr lang="en-US" sz="7001" b="1" dirty="0">
                <a:solidFill>
                  <a:schemeClr val="bg1"/>
                </a:solidFill>
                <a:latin typeface="Leelawadee" panose="020B0502040204020203" pitchFamily="34" charset="-34"/>
                <a:cs typeface="Leelawadee" panose="020B0502040204020203" pitchFamily="34" charset="-34"/>
              </a:rPr>
              <a:t>HIV/HCV Molecular Cluster Detection</a:t>
            </a:r>
            <a:br>
              <a:rPr lang="en-US" sz="7001" b="1" dirty="0">
                <a:solidFill>
                  <a:schemeClr val="bg1"/>
                </a:solidFill>
                <a:latin typeface="Leelawadee" panose="020B0502040204020203" pitchFamily="34" charset="-34"/>
                <a:cs typeface="Leelawadee" panose="020B0502040204020203" pitchFamily="34" charset="-34"/>
              </a:rPr>
            </a:br>
            <a:endParaRPr lang="en-US" sz="3001" dirty="0">
              <a:solidFill>
                <a:schemeClr val="bg1"/>
              </a:solidFill>
              <a:latin typeface="Franklin Gothic Book" panose="020B0503020102020204" pitchFamily="34" charset="0"/>
              <a:cs typeface="Leelawadee" panose="020B0502040204020203" pitchFamily="34" charset="-34"/>
            </a:endParaRPr>
          </a:p>
        </p:txBody>
      </p:sp>
      <p:sp>
        <p:nvSpPr>
          <p:cNvPr id="11" name="Text Placeholder 10"/>
          <p:cNvSpPr>
            <a:spLocks noGrp="1"/>
          </p:cNvSpPr>
          <p:nvPr>
            <p:ph type="body" sz="quarter" idx="10"/>
          </p:nvPr>
        </p:nvSpPr>
        <p:spPr>
          <a:xfrm>
            <a:off x="412316" y="4291656"/>
            <a:ext cx="11337098" cy="1728519"/>
          </a:xfrm>
        </p:spPr>
        <p:txBody>
          <a:bodyPr/>
          <a:lstStyle/>
          <a:p>
            <a:pPr algn="l"/>
            <a:r>
              <a:rPr lang="en-US" sz="2400" dirty="0">
                <a:solidFill>
                  <a:schemeClr val="bg1"/>
                </a:solidFill>
                <a:latin typeface="Calibri" panose="020F0502020204030204" pitchFamily="34" charset="0"/>
                <a:cs typeface="Calibri" panose="020F0502020204030204" pitchFamily="34" charset="0"/>
              </a:rPr>
              <a:t>Elizabeth Schroeder, MPH, CPH 			Carol Galletly, JD, PhD	</a:t>
            </a:r>
          </a:p>
          <a:p>
            <a:pPr algn="l"/>
            <a:r>
              <a:rPr lang="en-US" sz="2400" dirty="0">
                <a:solidFill>
                  <a:schemeClr val="bg1"/>
                </a:solidFill>
                <a:latin typeface="Calibri" panose="020F0502020204030204" pitchFamily="34" charset="0"/>
                <a:cs typeface="Calibri" panose="020F0502020204030204" pitchFamily="34" charset="0"/>
              </a:rPr>
              <a:t>HIV Data to Care Coordinator				Associate Professor, Medical College   Wisconsin Division of Public Health			of Wisconsin, Center for AIDS 								Intervention Research (CAIR)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2933" y="282131"/>
            <a:ext cx="2133600" cy="431164"/>
          </a:xfrm>
          <a:prstGeom prst="rect">
            <a:avLst/>
          </a:prstGeom>
        </p:spPr>
      </p:pic>
      <p:pic>
        <p:nvPicPr>
          <p:cNvPr id="12" name="object 8">
            <a:extLst>
              <a:ext uri="{FF2B5EF4-FFF2-40B4-BE49-F238E27FC236}">
                <a16:creationId xmlns:a16="http://schemas.microsoft.com/office/drawing/2014/main" id="{59C20DCB-A9C5-4EA9-AFA0-6685D1916675}"/>
              </a:ext>
            </a:extLst>
          </p:cNvPr>
          <p:cNvPicPr/>
          <p:nvPr/>
        </p:nvPicPr>
        <p:blipFill>
          <a:blip r:embed="rId5" cstate="print">
            <a:biLevel thresh="25000"/>
          </a:blip>
          <a:stretch>
            <a:fillRect/>
          </a:stretch>
        </p:blipFill>
        <p:spPr>
          <a:xfrm>
            <a:off x="7168040" y="282131"/>
            <a:ext cx="2133600" cy="670369"/>
          </a:xfrm>
          <a:prstGeom prst="rect">
            <a:avLst/>
          </a:prstGeom>
        </p:spPr>
      </p:pic>
    </p:spTree>
    <p:extLst>
      <p:ext uri="{BB962C8B-B14F-4D97-AF65-F5344CB8AC3E}">
        <p14:creationId xmlns:p14="http://schemas.microsoft.com/office/powerpoint/2010/main" val="1834973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Leelawadee" panose="020B0502040204020203" pitchFamily="34" charset="-34"/>
                <a:cs typeface="Leelawadee" panose="020B0502040204020203" pitchFamily="34" charset="-34"/>
              </a:rPr>
              <a:t>Molecular Cluster Detection</a:t>
            </a:r>
          </a:p>
        </p:txBody>
      </p:sp>
      <p:sp>
        <p:nvSpPr>
          <p:cNvPr id="3" name="Content Placeholder 2"/>
          <p:cNvSpPr>
            <a:spLocks noGrp="1"/>
          </p:cNvSpPr>
          <p:nvPr>
            <p:ph idx="1"/>
          </p:nvPr>
        </p:nvSpPr>
        <p:spPr>
          <a:xfrm>
            <a:off x="1367624" y="2490436"/>
            <a:ext cx="9708995" cy="3567173"/>
          </a:xfrm>
        </p:spPr>
        <p:txBody>
          <a:bodyPr anchor="ctr">
            <a:normAutofit/>
          </a:bodyPr>
          <a:lstStyle/>
          <a:p>
            <a:pPr>
              <a:buClr>
                <a:schemeClr val="accent1"/>
              </a:buClr>
            </a:pPr>
            <a:r>
              <a:rPr lang="en-US" sz="2400" dirty="0"/>
              <a:t>HIV Surveillance Coordinator uses Secure HIV-TRACE to analyze this data monthly</a:t>
            </a:r>
          </a:p>
          <a:p>
            <a:pPr>
              <a:buClr>
                <a:schemeClr val="accent1"/>
              </a:buClr>
            </a:pPr>
            <a:r>
              <a:rPr lang="en-US" sz="2400" dirty="0"/>
              <a:t>CDC definition of priority clusters for low-morbidity jurisdictions:</a:t>
            </a:r>
          </a:p>
          <a:p>
            <a:pPr lvl="1">
              <a:buClr>
                <a:schemeClr val="accent1"/>
              </a:buClr>
            </a:pPr>
            <a:r>
              <a:rPr lang="en-US" dirty="0"/>
              <a:t>3 or more new positive cases in the most recent 12-month period</a:t>
            </a:r>
          </a:p>
          <a:p>
            <a:pPr lvl="1">
              <a:buClr>
                <a:schemeClr val="accent1"/>
              </a:buClr>
            </a:pPr>
            <a:r>
              <a:rPr lang="en-US" dirty="0"/>
              <a:t>Monitor molecular clusters detected at the 0.5% genetic distancing threshold</a:t>
            </a:r>
          </a:p>
        </p:txBody>
      </p:sp>
      <p:sp>
        <p:nvSpPr>
          <p:cNvPr id="4" name="Slide Number Placeholder 3"/>
          <p:cNvSpPr>
            <a:spLocks noGrp="1"/>
          </p:cNvSpPr>
          <p:nvPr>
            <p:ph type="sldNum" sz="quarter" idx="12"/>
          </p:nvPr>
        </p:nvSpPr>
        <p:spPr>
          <a:xfrm>
            <a:off x="10707624" y="6382512"/>
            <a:ext cx="685800" cy="320040"/>
          </a:xfrm>
        </p:spPr>
        <p:txBody>
          <a:bodyPr>
            <a:normAutofit/>
          </a:bodyPr>
          <a:lstStyle/>
          <a:p>
            <a:pPr>
              <a:spcAft>
                <a:spcPts val="600"/>
              </a:spcAft>
            </a:pPr>
            <a:fld id="{B6A7F5F3-C1C8-42CD-8AB5-5B2EB46EEF82}" type="slidenum">
              <a:rPr lang="en-US" sz="1000"/>
              <a:pPr>
                <a:spcAft>
                  <a:spcPts val="600"/>
                </a:spcAft>
              </a:pPr>
              <a:t>10</a:t>
            </a:fld>
            <a:endParaRPr lang="en-US" sz="1000"/>
          </a:p>
        </p:txBody>
      </p:sp>
      <p:sp>
        <p:nvSpPr>
          <p:cNvPr id="5" name="TextBox 4">
            <a:extLst>
              <a:ext uri="{FF2B5EF4-FFF2-40B4-BE49-F238E27FC236}">
                <a16:creationId xmlns:a16="http://schemas.microsoft.com/office/drawing/2014/main" id="{A788F1CC-3313-4BE5-B93B-997BD8928238}"/>
              </a:ext>
            </a:extLst>
          </p:cNvPr>
          <p:cNvSpPr txBox="1"/>
          <p:nvPr/>
        </p:nvSpPr>
        <p:spPr>
          <a:xfrm>
            <a:off x="171450" y="6382512"/>
            <a:ext cx="10149840" cy="584775"/>
          </a:xfrm>
          <a:prstGeom prst="rect">
            <a:avLst/>
          </a:prstGeom>
          <a:noFill/>
        </p:spPr>
        <p:txBody>
          <a:bodyPr wrap="square" rtlCol="0">
            <a:spAutoFit/>
          </a:bodyPr>
          <a:lstStyle/>
          <a:p>
            <a:r>
              <a:rPr lang="en-US" sz="1600" dirty="0"/>
              <a:t>From CDC’s Detecting and Responding to HIV Transmission Clusters: A Guide for Health Departments, June 2018, V2.0</a:t>
            </a:r>
          </a:p>
          <a:p>
            <a:endParaRPr lang="en-US" sz="1600" dirty="0"/>
          </a:p>
        </p:txBody>
      </p:sp>
    </p:spTree>
    <p:extLst>
      <p:ext uri="{BB962C8B-B14F-4D97-AF65-F5344CB8AC3E}">
        <p14:creationId xmlns:p14="http://schemas.microsoft.com/office/powerpoint/2010/main" val="276804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6B71FAB-52C4-4762-B69A-44A4E8136CC1}"/>
              </a:ext>
            </a:extLst>
          </p:cNvPr>
          <p:cNvSpPr>
            <a:spLocks noGrp="1"/>
          </p:cNvSpPr>
          <p:nvPr>
            <p:ph type="title"/>
          </p:nvPr>
        </p:nvSpPr>
        <p:spPr/>
        <p:txBody>
          <a:bodyPr/>
          <a:lstStyle/>
          <a:p>
            <a:pPr algn="ctr"/>
            <a:r>
              <a:rPr lang="en-US" sz="4400" b="1" dirty="0">
                <a:latin typeface="Leelawadee" panose="020B0502040204020203" pitchFamily="34" charset="-34"/>
                <a:cs typeface="Leelawadee" panose="020B0502040204020203" pitchFamily="34" charset="-34"/>
              </a:rPr>
              <a:t>Process Overview</a:t>
            </a:r>
            <a:endParaRPr lang="en-US" dirty="0"/>
          </a:p>
        </p:txBody>
      </p:sp>
      <p:sp>
        <p:nvSpPr>
          <p:cNvPr id="2" name="Slide Number Placeholder 1"/>
          <p:cNvSpPr>
            <a:spLocks noGrp="1"/>
          </p:cNvSpPr>
          <p:nvPr>
            <p:ph type="sldNum" sz="quarter" idx="12"/>
          </p:nvPr>
        </p:nvSpPr>
        <p:spPr/>
        <p:txBody>
          <a:bodyPr/>
          <a:lstStyle/>
          <a:p>
            <a:fld id="{B6A7F5F3-C1C8-42CD-8AB5-5B2EB46EEF82}" type="slidenum">
              <a:rPr lang="en-US" smtClean="0"/>
              <a:t>11</a:t>
            </a:fld>
            <a:endParaRPr lang="en-US"/>
          </a:p>
        </p:txBody>
      </p:sp>
      <p:pic>
        <p:nvPicPr>
          <p:cNvPr id="3" name="Picture 4" descr="K:\DPH\Icons\Building.png">
            <a:extLst>
              <a:ext uri="{FF2B5EF4-FFF2-40B4-BE49-F238E27FC236}">
                <a16:creationId xmlns:a16="http://schemas.microsoft.com/office/drawing/2014/main" id="{85603459-4530-4C6F-8C66-91EABA59FA48}"/>
              </a:ext>
            </a:extLst>
          </p:cNvPr>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1101434" y="1843129"/>
            <a:ext cx="1346641" cy="14550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K:\DPH\Icons\HIV Related\testing 2.png">
            <a:extLst>
              <a:ext uri="{FF2B5EF4-FFF2-40B4-BE49-F238E27FC236}">
                <a16:creationId xmlns:a16="http://schemas.microsoft.com/office/drawing/2014/main" id="{5344A376-3810-46FD-BF7A-C86E33E650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5397" y="2161418"/>
            <a:ext cx="757493" cy="818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enonEX\AppData\Local\Microsoft\Windows\INetCache\IE\8UHRP53I\dna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05611" y="2105437"/>
            <a:ext cx="869730" cy="8697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K:\DPH\Icons\Data on compu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70007" y="1926797"/>
            <a:ext cx="1112584" cy="1112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enonEX\AppData\Local\Microsoft\Windows\INetCache\IE\8UHRP53I\512px-Upload_alt_font_awesome.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77973" y="4643176"/>
            <a:ext cx="1026459" cy="1026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9">
                    <a14:imgEffect>
                      <a14:sharpenSoften amount="100000"/>
                    </a14:imgEffect>
                    <a14:imgEffect>
                      <a14:brightnessContrast bright="12000" contrast="100000"/>
                    </a14:imgEffect>
                  </a14:imgLayer>
                </a14:imgProps>
              </a:ext>
              <a:ext uri="{28A0092B-C50C-407E-A947-70E740481C1C}">
                <a14:useLocalDpi xmlns:a14="http://schemas.microsoft.com/office/drawing/2010/main" val="0"/>
              </a:ext>
            </a:extLst>
          </a:blip>
          <a:stretch>
            <a:fillRect/>
          </a:stretch>
        </p:blipFill>
        <p:spPr>
          <a:xfrm>
            <a:off x="7005611" y="4445397"/>
            <a:ext cx="1280413" cy="1330351"/>
          </a:xfrm>
          <a:prstGeom prst="rect">
            <a:avLst/>
          </a:prstGeom>
        </p:spPr>
      </p:pic>
      <p:pic>
        <p:nvPicPr>
          <p:cNvPr id="9" name="Picture 8"/>
          <p:cNvPicPr>
            <a:picLocks noChangeAspect="1"/>
          </p:cNvPicPr>
          <p:nvPr/>
        </p:nvPicPr>
        <p:blipFill>
          <a:blip r:embed="rId10"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tretch>
            <a:fillRect/>
          </a:stretch>
        </p:blipFill>
        <p:spPr>
          <a:xfrm>
            <a:off x="4269127" y="4643176"/>
            <a:ext cx="1145785" cy="1132572"/>
          </a:xfrm>
          <a:prstGeom prst="rect">
            <a:avLst/>
          </a:prstGeom>
        </p:spPr>
      </p:pic>
      <p:pic>
        <p:nvPicPr>
          <p:cNvPr id="10" name="Picture 2" descr="K:\DPH\Icons\HIV Related\care team 2.png"/>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1537660" y="4795123"/>
            <a:ext cx="833718" cy="833719"/>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2863302" y="2570656"/>
            <a:ext cx="913898" cy="77353"/>
          </a:xfrm>
          <a:prstGeom prst="rightArrow">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542301" y="2565466"/>
            <a:ext cx="913898" cy="77353"/>
          </a:xfrm>
          <a:prstGeom prst="rightArrow">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8334736" y="2559416"/>
            <a:ext cx="913898" cy="77353"/>
          </a:xfrm>
          <a:prstGeom prst="rightArrow">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9832662" y="3787744"/>
            <a:ext cx="917079" cy="107069"/>
          </a:xfrm>
          <a:prstGeom prst="rightArrow">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8539625" y="5071895"/>
            <a:ext cx="913898" cy="77353"/>
          </a:xfrm>
          <a:prstGeom prst="rightArrow">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5767263" y="5092810"/>
            <a:ext cx="913898" cy="77353"/>
          </a:xfrm>
          <a:prstGeom prst="rightArrow">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2863303" y="5110572"/>
            <a:ext cx="913898" cy="77353"/>
          </a:xfrm>
          <a:prstGeom prst="rightArrow">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92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1314824" y="735106"/>
            <a:ext cx="10053763" cy="2928470"/>
          </a:xfrm>
        </p:spPr>
        <p:txBody>
          <a:bodyPr vert="horz" lIns="91440" tIns="45720" rIns="91440" bIns="45720" rtlCol="0" anchor="b">
            <a:normAutofit/>
          </a:bodyPr>
          <a:lstStyle/>
          <a:p>
            <a:pPr defTabSz="914400"/>
            <a:r>
              <a:rPr lang="en-US" sz="4800" b="1" kern="1200" dirty="0">
                <a:solidFill>
                  <a:srgbClr val="FFFFFF"/>
                </a:solidFill>
                <a:latin typeface="Leelawadee" panose="020B0502040204020203" pitchFamily="34" charset="-34"/>
                <a:cs typeface="Leelawadee" panose="020B0502040204020203" pitchFamily="34" charset="-34"/>
              </a:rPr>
              <a:t>Discussion</a:t>
            </a:r>
          </a:p>
        </p:txBody>
      </p:sp>
      <p:sp>
        <p:nvSpPr>
          <p:cNvPr id="4" name="Slide Number Placeholder 3"/>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B6A7F5F3-C1C8-42CD-8AB5-5B2EB46EEF82}" type="slidenum">
              <a:rPr lang="en-US" sz="1100">
                <a:solidFill>
                  <a:schemeClr val="tx1">
                    <a:lumMod val="50000"/>
                    <a:lumOff val="50000"/>
                  </a:schemeClr>
                </a:solidFill>
              </a:rPr>
              <a:pPr>
                <a:spcAft>
                  <a:spcPts val="600"/>
                </a:spcAft>
              </a:pPr>
              <a:t>12</a:t>
            </a:fld>
            <a:endParaRPr lang="en-US" sz="1100">
              <a:solidFill>
                <a:schemeClr val="tx1">
                  <a:lumMod val="50000"/>
                  <a:lumOff val="50000"/>
                </a:schemeClr>
              </a:solidFill>
            </a:endParaRPr>
          </a:p>
        </p:txBody>
      </p:sp>
    </p:spTree>
    <p:extLst>
      <p:ext uri="{BB962C8B-B14F-4D97-AF65-F5344CB8AC3E}">
        <p14:creationId xmlns:p14="http://schemas.microsoft.com/office/powerpoint/2010/main" val="186749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n example of a molecular structure">
            <a:extLst>
              <a:ext uri="{FF2B5EF4-FFF2-40B4-BE49-F238E27FC236}">
                <a16:creationId xmlns:a16="http://schemas.microsoft.com/office/drawing/2014/main" id="{5D23EEB7-8A6E-4E3E-BCCF-6C46D05747C4}"/>
              </a:ext>
            </a:extLst>
          </p:cNvPr>
          <p:cNvPicPr>
            <a:picLocks noChangeAspect="1"/>
          </p:cNvPicPr>
          <p:nvPr/>
        </p:nvPicPr>
        <p:blipFill rotWithShape="1">
          <a:blip r:embed="rId3"/>
          <a:srcRect r="3063" b="-1"/>
          <a:stretch/>
        </p:blipFill>
        <p:spPr>
          <a:xfrm>
            <a:off x="2522358"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952228" y="743447"/>
            <a:ext cx="3973385" cy="3692028"/>
          </a:xfrm>
          <a:noFill/>
        </p:spPr>
        <p:txBody>
          <a:bodyPr vert="horz" lIns="91440" tIns="45720" rIns="91440" bIns="45720" rtlCol="0" anchor="b">
            <a:normAutofit/>
          </a:bodyPr>
          <a:lstStyle/>
          <a:p>
            <a:pPr defTabSz="914400"/>
            <a:r>
              <a:rPr lang="en-US" sz="4000" b="1" dirty="0">
                <a:latin typeface="Leelawadee" panose="020B0502040204020203" pitchFamily="34" charset="-34"/>
                <a:cs typeface="Leelawadee" panose="020B0502040204020203" pitchFamily="34" charset="-34"/>
              </a:rPr>
              <a:t>How is Molecular Cluster Detection Implemented?</a:t>
            </a:r>
          </a:p>
        </p:txBody>
      </p:sp>
      <p:sp>
        <p:nvSpPr>
          <p:cNvPr id="3" name="Text Placeholder 2"/>
          <p:cNvSpPr>
            <a:spLocks noGrp="1"/>
          </p:cNvSpPr>
          <p:nvPr>
            <p:ph type="body" idx="1"/>
          </p:nvPr>
        </p:nvSpPr>
        <p:spPr>
          <a:xfrm>
            <a:off x="952229" y="4629234"/>
            <a:ext cx="3973386" cy="1485319"/>
          </a:xfrm>
          <a:noFill/>
        </p:spPr>
        <p:txBody>
          <a:bodyPr vert="horz" lIns="91440" tIns="45720" rIns="91440" bIns="45720" rtlCol="0">
            <a:normAutofit/>
          </a:bodyPr>
          <a:lstStyle/>
          <a:p>
            <a:pPr defTabSz="914400">
              <a:spcBef>
                <a:spcPts val="1000"/>
              </a:spcBef>
            </a:pPr>
            <a:endParaRPr lang="en-US">
              <a:solidFill>
                <a:schemeClr val="tx1"/>
              </a:solidFill>
            </a:endParaRPr>
          </a:p>
        </p:txBody>
      </p:sp>
      <p:sp>
        <p:nvSpPr>
          <p:cNvPr id="2"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6A7F5F3-C1C8-42CD-8AB5-5B2EB46EEF82}" type="slidenum">
              <a:rPr lang="en-US">
                <a:solidFill>
                  <a:srgbClr val="FFFFFF"/>
                </a:solidFill>
                <a:latin typeface="Calibri" panose="020F0502020204030204"/>
              </a:rPr>
              <a:pPr>
                <a:spcAft>
                  <a:spcPts val="600"/>
                </a:spcAft>
                <a:defRPr/>
              </a:pPr>
              <a:t>13</a:t>
            </a:fld>
            <a:endParaRPr lang="en-US">
              <a:solidFill>
                <a:srgbClr val="FFFFFF"/>
              </a:solidFill>
              <a:latin typeface="Calibri" panose="020F0502020204030204"/>
            </a:endParaRPr>
          </a:p>
        </p:txBody>
      </p:sp>
    </p:spTree>
    <p:extLst>
      <p:ext uri="{BB962C8B-B14F-4D97-AF65-F5344CB8AC3E}">
        <p14:creationId xmlns:p14="http://schemas.microsoft.com/office/powerpoint/2010/main" val="152686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US" sz="4000" b="1" dirty="0">
                <a:solidFill>
                  <a:srgbClr val="FFFFFF"/>
                </a:solidFill>
                <a:latin typeface="Leelawadee"/>
              </a:rPr>
              <a:t>Wisconsin’s Criteria to be Considered to Evaluate Flagged Clusters</a:t>
            </a:r>
          </a:p>
        </p:txBody>
      </p:sp>
      <p:sp>
        <p:nvSpPr>
          <p:cNvPr id="1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5221862" y="1719618"/>
            <a:ext cx="5948831" cy="4334629"/>
          </a:xfrm>
        </p:spPr>
        <p:txBody>
          <a:bodyPr anchor="ctr">
            <a:normAutofit/>
          </a:bodyPr>
          <a:lstStyle/>
          <a:p>
            <a:pPr>
              <a:buClr>
                <a:srgbClr val="F9C1FF"/>
              </a:buClr>
              <a:buFont typeface="Wingdings" panose="05000000000000000000" pitchFamily="2" charset="2"/>
              <a:buChar char="ü"/>
            </a:pPr>
            <a:r>
              <a:rPr lang="en-US" sz="2400" dirty="0">
                <a:solidFill>
                  <a:srgbClr val="FEFFFF"/>
                </a:solidFill>
              </a:rPr>
              <a:t>Size of the cluster</a:t>
            </a:r>
          </a:p>
          <a:p>
            <a:pPr>
              <a:buClr>
                <a:srgbClr val="F9C1FF"/>
              </a:buClr>
              <a:buFont typeface="Wingdings" panose="05000000000000000000" pitchFamily="2" charset="2"/>
              <a:buChar char="ü"/>
            </a:pPr>
            <a:r>
              <a:rPr lang="en-US" sz="2400" dirty="0">
                <a:solidFill>
                  <a:srgbClr val="FEFFFF"/>
                </a:solidFill>
              </a:rPr>
              <a:t>Evidence of ongoing risk (e.g. men who have sex with men [MSM], person who injects drugs [PWID], etc.)</a:t>
            </a:r>
          </a:p>
          <a:p>
            <a:pPr>
              <a:buClr>
                <a:srgbClr val="F9C1FF"/>
              </a:buClr>
              <a:buFont typeface="Wingdings" panose="05000000000000000000" pitchFamily="2" charset="2"/>
              <a:buChar char="ü"/>
            </a:pPr>
            <a:r>
              <a:rPr lang="en-US" sz="2400" dirty="0">
                <a:solidFill>
                  <a:srgbClr val="FEFFFF"/>
                </a:solidFill>
              </a:rPr>
              <a:t>Acute HIV or late diagnosis</a:t>
            </a:r>
          </a:p>
          <a:p>
            <a:pPr>
              <a:buClr>
                <a:srgbClr val="F9C1FF"/>
              </a:buClr>
              <a:buFont typeface="Wingdings" panose="05000000000000000000" pitchFamily="2" charset="2"/>
              <a:buChar char="ü"/>
            </a:pPr>
            <a:r>
              <a:rPr lang="en-US" sz="2400" dirty="0">
                <a:solidFill>
                  <a:srgbClr val="FEFFFF"/>
                </a:solidFill>
              </a:rPr>
              <a:t>Pregnancy status</a:t>
            </a:r>
          </a:p>
          <a:p>
            <a:pPr>
              <a:buClr>
                <a:srgbClr val="F9C1FF"/>
              </a:buClr>
              <a:buFont typeface="Wingdings" panose="05000000000000000000" pitchFamily="2" charset="2"/>
              <a:buChar char="ü"/>
            </a:pPr>
            <a:r>
              <a:rPr lang="en-US" sz="2400" dirty="0">
                <a:solidFill>
                  <a:srgbClr val="FEFFFF"/>
                </a:solidFill>
              </a:rPr>
              <a:t>Current Wisconsin residency</a:t>
            </a:r>
          </a:p>
          <a:p>
            <a:pPr>
              <a:buClr>
                <a:srgbClr val="F9C1FF"/>
              </a:buClr>
              <a:buFont typeface="Wingdings" panose="05000000000000000000" pitchFamily="2" charset="2"/>
              <a:buChar char="ü"/>
            </a:pPr>
            <a:r>
              <a:rPr lang="en-US" sz="2400" dirty="0">
                <a:solidFill>
                  <a:srgbClr val="FEFFFF"/>
                </a:solidFill>
              </a:rPr>
              <a:t>Care status and viral load suppression</a:t>
            </a:r>
          </a:p>
          <a:p>
            <a:pPr>
              <a:buClr>
                <a:srgbClr val="F9C1FF"/>
              </a:buClr>
              <a:buFont typeface="Wingdings" panose="05000000000000000000" pitchFamily="2" charset="2"/>
              <a:buChar char="ü"/>
            </a:pPr>
            <a:r>
              <a:rPr lang="en-US" sz="2400" dirty="0">
                <a:solidFill>
                  <a:srgbClr val="FEFFFF"/>
                </a:solidFill>
              </a:rPr>
              <a:t>HIV PS interview and enrollment status</a:t>
            </a:r>
          </a:p>
          <a:p>
            <a:pPr>
              <a:buClr>
                <a:srgbClr val="F9C1FF"/>
              </a:buClr>
              <a:buFont typeface="Wingdings" panose="05000000000000000000" pitchFamily="2" charset="2"/>
              <a:buChar char="ü"/>
            </a:pPr>
            <a:r>
              <a:rPr lang="en-US" sz="2400" dirty="0">
                <a:solidFill>
                  <a:srgbClr val="FEFFFF"/>
                </a:solidFill>
              </a:rPr>
              <a:t>Co-diagnosis with HCV or STI</a:t>
            </a:r>
          </a:p>
        </p:txBody>
      </p:sp>
      <p:sp>
        <p:nvSpPr>
          <p:cNvPr id="4" name="Slide Number Placeholder 3"/>
          <p:cNvSpPr>
            <a:spLocks noGrp="1"/>
          </p:cNvSpPr>
          <p:nvPr>
            <p:ph type="sldNum" sz="quarter" idx="12"/>
          </p:nvPr>
        </p:nvSpPr>
        <p:spPr>
          <a:xfrm>
            <a:off x="10707624" y="6175188"/>
            <a:ext cx="685800" cy="320040"/>
          </a:xfrm>
        </p:spPr>
        <p:txBody>
          <a:bodyPr>
            <a:normAutofit/>
          </a:bodyPr>
          <a:lstStyle/>
          <a:p>
            <a:pPr>
              <a:spcAft>
                <a:spcPts val="600"/>
              </a:spcAft>
            </a:pPr>
            <a:fld id="{B6A7F5F3-C1C8-42CD-8AB5-5B2EB46EEF82}" type="slidenum">
              <a:rPr lang="en-US" sz="1000">
                <a:solidFill>
                  <a:srgbClr val="FFFFFF"/>
                </a:solidFill>
              </a:rPr>
              <a:pPr>
                <a:spcAft>
                  <a:spcPts val="600"/>
                </a:spcAft>
              </a:pPr>
              <a:t>14</a:t>
            </a:fld>
            <a:endParaRPr lang="en-US" sz="1000">
              <a:solidFill>
                <a:srgbClr val="FFFFFF"/>
              </a:solidFill>
            </a:endParaRPr>
          </a:p>
        </p:txBody>
      </p:sp>
    </p:spTree>
    <p:extLst>
      <p:ext uri="{BB962C8B-B14F-4D97-AF65-F5344CB8AC3E}">
        <p14:creationId xmlns:p14="http://schemas.microsoft.com/office/powerpoint/2010/main" val="264322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3000" b="1" dirty="0">
                <a:solidFill>
                  <a:srgbClr val="FFFFFF"/>
                </a:solidFill>
                <a:latin typeface="Leelawadee"/>
              </a:rPr>
              <a:t>Obj. 2: Understand Implementation Standard Protocol</a:t>
            </a:r>
          </a:p>
        </p:txBody>
      </p:sp>
      <p:sp>
        <p:nvSpPr>
          <p:cNvPr id="3" name="Content Placeholder 2"/>
          <p:cNvSpPr>
            <a:spLocks noGrp="1"/>
          </p:cNvSpPr>
          <p:nvPr>
            <p:ph idx="1"/>
          </p:nvPr>
        </p:nvSpPr>
        <p:spPr>
          <a:xfrm>
            <a:off x="1367624" y="2490436"/>
            <a:ext cx="9708995" cy="3567173"/>
          </a:xfrm>
        </p:spPr>
        <p:txBody>
          <a:bodyPr anchor="ctr">
            <a:normAutofit fontScale="92500" lnSpcReduction="10000"/>
          </a:bodyPr>
          <a:lstStyle/>
          <a:p>
            <a:pPr>
              <a:buClr>
                <a:schemeClr val="accent2"/>
              </a:buClr>
            </a:pPr>
            <a:r>
              <a:rPr lang="en-US" sz="2400" dirty="0">
                <a:latin typeface="Calibri" panose="020F0502020204030204" pitchFamily="34" charset="0"/>
                <a:cs typeface="Calibri" panose="020F0502020204030204" pitchFamily="34" charset="0"/>
              </a:rPr>
              <a:t>HIV Surveillance Coordinator and Supervisor review monthly output reports with HIV Data to Care and Partner Services Coordinators.</a:t>
            </a:r>
          </a:p>
          <a:p>
            <a:pPr>
              <a:buClr>
                <a:schemeClr val="accent2"/>
              </a:buClr>
            </a:pPr>
            <a:r>
              <a:rPr lang="en-US" sz="2400" dirty="0">
                <a:latin typeface="Calibri" panose="020F0502020204030204" pitchFamily="34" charset="0"/>
                <a:cs typeface="Calibri" panose="020F0502020204030204" pitchFamily="34" charset="0"/>
              </a:rPr>
              <a:t>These staff are then assigned tasks to gather additional information necessary to determine the next actionable steps for each individual within the identified cluster.</a:t>
            </a:r>
          </a:p>
          <a:p>
            <a:pPr>
              <a:buClr>
                <a:schemeClr val="accent2"/>
              </a:buClr>
            </a:pPr>
            <a:r>
              <a:rPr lang="en-US" sz="2400" dirty="0">
                <a:latin typeface="Calibri" panose="020F0502020204030204" pitchFamily="34" charset="0"/>
                <a:cs typeface="Calibri" panose="020F0502020204030204" pitchFamily="34" charset="0"/>
              </a:rPr>
              <a:t>Determination criteria includes:</a:t>
            </a:r>
          </a:p>
          <a:p>
            <a:pPr lvl="1">
              <a:buClr>
                <a:schemeClr val="accent2"/>
              </a:buClr>
            </a:pPr>
            <a:r>
              <a:rPr lang="en-US" dirty="0">
                <a:latin typeface="Calibri" panose="020F0502020204030204" pitchFamily="34" charset="0"/>
                <a:cs typeface="Calibri" panose="020F0502020204030204" pitchFamily="34" charset="0"/>
              </a:rPr>
              <a:t>PS interview or investigation interview by Local Health Department staff.</a:t>
            </a:r>
          </a:p>
          <a:p>
            <a:pPr lvl="1">
              <a:buClr>
                <a:schemeClr val="accent2"/>
              </a:buClr>
            </a:pPr>
            <a:r>
              <a:rPr lang="en-US" dirty="0">
                <a:latin typeface="Calibri" panose="020F0502020204030204" pitchFamily="34" charset="0"/>
                <a:cs typeface="Calibri" panose="020F0502020204030204" pitchFamily="34" charset="0"/>
              </a:rPr>
              <a:t>Risk categories </a:t>
            </a:r>
          </a:p>
          <a:p>
            <a:pPr lvl="1">
              <a:buClr>
                <a:schemeClr val="accent2"/>
              </a:buClr>
            </a:pPr>
            <a:r>
              <a:rPr lang="en-US" dirty="0">
                <a:latin typeface="Calibri" panose="020F0502020204030204" pitchFamily="34" charset="0"/>
                <a:cs typeface="Calibri" panose="020F0502020204030204" pitchFamily="34" charset="0"/>
              </a:rPr>
              <a:t>Care and treatment status.</a:t>
            </a:r>
          </a:p>
          <a:p>
            <a:pPr lvl="1">
              <a:buClr>
                <a:schemeClr val="accent2"/>
              </a:buClr>
            </a:pPr>
            <a:r>
              <a:rPr lang="en-US" dirty="0">
                <a:latin typeface="Calibri" panose="020F0502020204030204" pitchFamily="34" charset="0"/>
                <a:cs typeface="Calibri" panose="020F0502020204030204" pitchFamily="34" charset="0"/>
              </a:rPr>
              <a:t>Cluster growth size.</a:t>
            </a:r>
          </a:p>
        </p:txBody>
      </p:sp>
      <p:sp>
        <p:nvSpPr>
          <p:cNvPr id="4" name="Slide Number Placeholder 3"/>
          <p:cNvSpPr>
            <a:spLocks noGrp="1"/>
          </p:cNvSpPr>
          <p:nvPr>
            <p:ph type="sldNum" sz="quarter" idx="12"/>
          </p:nvPr>
        </p:nvSpPr>
        <p:spPr>
          <a:xfrm>
            <a:off x="10707624" y="6382512"/>
            <a:ext cx="685800" cy="320040"/>
          </a:xfrm>
        </p:spPr>
        <p:txBody>
          <a:bodyPr>
            <a:normAutofit/>
          </a:bodyPr>
          <a:lstStyle/>
          <a:p>
            <a:pPr>
              <a:spcAft>
                <a:spcPts val="600"/>
              </a:spcAft>
            </a:pPr>
            <a:fld id="{B6A7F5F3-C1C8-42CD-8AB5-5B2EB46EEF82}" type="slidenum">
              <a:rPr lang="en-US" sz="1000"/>
              <a:pPr>
                <a:spcAft>
                  <a:spcPts val="600"/>
                </a:spcAft>
              </a:pPr>
              <a:t>15</a:t>
            </a:fld>
            <a:endParaRPr lang="en-US" sz="1000"/>
          </a:p>
        </p:txBody>
      </p:sp>
    </p:spTree>
    <p:extLst>
      <p:ext uri="{BB962C8B-B14F-4D97-AF65-F5344CB8AC3E}">
        <p14:creationId xmlns:p14="http://schemas.microsoft.com/office/powerpoint/2010/main" val="3015283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1209086"/>
            <a:ext cx="3876848" cy="4064925"/>
          </a:xfrm>
        </p:spPr>
        <p:txBody>
          <a:bodyPr anchor="ctr">
            <a:normAutofit/>
          </a:bodyPr>
          <a:lstStyle/>
          <a:p>
            <a:r>
              <a:rPr lang="en-US" sz="5000" b="1" dirty="0">
                <a:latin typeface="Leelawadee" panose="020B0502040204020203"/>
                <a:cs typeface="Leelawadee" panose="020B0502040204020203"/>
              </a:rPr>
              <a:t>Factors Reviewed</a:t>
            </a:r>
            <a:endParaRPr lang="en-US" sz="5000" b="1" dirty="0">
              <a:cs typeface="Leelawadee" panose="020B0502040204020203"/>
            </a:endParaRPr>
          </a:p>
        </p:txBody>
      </p:sp>
      <p:grpSp>
        <p:nvGrpSpPr>
          <p:cNvPr id="14" name="Group 13">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5"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854440" y="6492240"/>
            <a:ext cx="2743200" cy="365125"/>
          </a:xfrm>
        </p:spPr>
        <p:txBody>
          <a:bodyPr>
            <a:normAutofit/>
          </a:bodyPr>
          <a:lstStyle/>
          <a:p>
            <a:pPr>
              <a:spcAft>
                <a:spcPts val="600"/>
              </a:spcAft>
            </a:pPr>
            <a:fld id="{B6A7F5F3-C1C8-42CD-8AB5-5B2EB46EEF82}" type="slidenum">
              <a:rPr lang="en-US">
                <a:solidFill>
                  <a:schemeClr val="bg1"/>
                </a:solidFill>
              </a:rPr>
              <a:pPr>
                <a:spcAft>
                  <a:spcPts val="600"/>
                </a:spcAft>
              </a:pPr>
              <a:t>16</a:t>
            </a:fld>
            <a:endParaRPr lang="en-US">
              <a:solidFill>
                <a:schemeClr val="bg1"/>
              </a:solidFill>
            </a:endParaRPr>
          </a:p>
        </p:txBody>
      </p:sp>
      <p:graphicFrame>
        <p:nvGraphicFramePr>
          <p:cNvPr id="6" name="Content Placeholder 2">
            <a:extLst>
              <a:ext uri="{FF2B5EF4-FFF2-40B4-BE49-F238E27FC236}">
                <a16:creationId xmlns:a16="http://schemas.microsoft.com/office/drawing/2014/main" id="{89A86A93-0F8D-466C-BB80-516693A2D0E4}"/>
              </a:ext>
            </a:extLst>
          </p:cNvPr>
          <p:cNvGraphicFramePr>
            <a:graphicFrameLocks noGrp="1"/>
          </p:cNvGraphicFramePr>
          <p:nvPr>
            <p:ph idx="1"/>
            <p:extLst>
              <p:ext uri="{D42A27DB-BD31-4B8C-83A1-F6EECF244321}">
                <p14:modId xmlns:p14="http://schemas.microsoft.com/office/powerpoint/2010/main" val="172063296"/>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252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1209086"/>
            <a:ext cx="3876848" cy="4064925"/>
          </a:xfrm>
        </p:spPr>
        <p:txBody>
          <a:bodyPr anchor="ctr">
            <a:normAutofit/>
          </a:bodyPr>
          <a:lstStyle/>
          <a:p>
            <a:r>
              <a:rPr lang="en-US" sz="5000" b="1" dirty="0">
                <a:latin typeface="Leelawadee" panose="020B0502040204020203"/>
                <a:cs typeface="Leelawadee" panose="020B0502040204020203"/>
              </a:rPr>
              <a:t>Factors Reviewed</a:t>
            </a:r>
            <a:endParaRPr lang="en-US" sz="5000" b="1" dirty="0">
              <a:cs typeface="Leelawadee" panose="020B0502040204020203"/>
            </a:endParaRPr>
          </a:p>
        </p:txBody>
      </p:sp>
      <p:grpSp>
        <p:nvGrpSpPr>
          <p:cNvPr id="14" name="Group 13">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5"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854440" y="6492240"/>
            <a:ext cx="2743200" cy="365125"/>
          </a:xfrm>
        </p:spPr>
        <p:txBody>
          <a:bodyPr>
            <a:normAutofit/>
          </a:bodyPr>
          <a:lstStyle/>
          <a:p>
            <a:pPr>
              <a:spcAft>
                <a:spcPts val="600"/>
              </a:spcAft>
            </a:pPr>
            <a:fld id="{B6A7F5F3-C1C8-42CD-8AB5-5B2EB46EEF82}" type="slidenum">
              <a:rPr lang="en-US">
                <a:solidFill>
                  <a:schemeClr val="bg1"/>
                </a:solidFill>
              </a:rPr>
              <a:pPr>
                <a:spcAft>
                  <a:spcPts val="600"/>
                </a:spcAft>
              </a:pPr>
              <a:t>17</a:t>
            </a:fld>
            <a:endParaRPr lang="en-US">
              <a:solidFill>
                <a:schemeClr val="bg1"/>
              </a:solidFill>
            </a:endParaRPr>
          </a:p>
        </p:txBody>
      </p:sp>
      <p:graphicFrame>
        <p:nvGraphicFramePr>
          <p:cNvPr id="35" name="Content Placeholder 2">
            <a:extLst>
              <a:ext uri="{FF2B5EF4-FFF2-40B4-BE49-F238E27FC236}">
                <a16:creationId xmlns:a16="http://schemas.microsoft.com/office/drawing/2014/main" id="{C5036DB6-EC0D-47E0-9C66-53392D212843}"/>
              </a:ext>
            </a:extLst>
          </p:cNvPr>
          <p:cNvGraphicFramePr>
            <a:graphicFrameLocks noGrp="1"/>
          </p:cNvGraphicFramePr>
          <p:nvPr>
            <p:ph idx="1"/>
            <p:extLst>
              <p:ext uri="{D42A27DB-BD31-4B8C-83A1-F6EECF244321}">
                <p14:modId xmlns:p14="http://schemas.microsoft.com/office/powerpoint/2010/main" val="2686843735"/>
              </p:ext>
            </p:extLst>
          </p:nvPr>
        </p:nvGraphicFramePr>
        <p:xfrm>
          <a:off x="5481006" y="416492"/>
          <a:ext cx="6247827"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3537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b="1" dirty="0">
                <a:solidFill>
                  <a:schemeClr val="bg1"/>
                </a:solidFill>
                <a:latin typeface="Leelawadee" panose="020B0502040204020203" pitchFamily="34" charset="-34"/>
                <a:cs typeface="Leelawadee" panose="020B0502040204020203" pitchFamily="34" charset="-34"/>
              </a:rPr>
              <a:t>Obj. 3: Steps for Prioritizing Clusters</a:t>
            </a:r>
          </a:p>
        </p:txBody>
      </p:sp>
      <p:sp>
        <p:nvSpPr>
          <p:cNvPr id="4" name="Slide Number Placeholder 3"/>
          <p:cNvSpPr>
            <a:spLocks noGrp="1"/>
          </p:cNvSpPr>
          <p:nvPr>
            <p:ph type="sldNum" sz="quarter" idx="12"/>
          </p:nvPr>
        </p:nvSpPr>
        <p:spPr>
          <a:xfrm>
            <a:off x="10707624" y="6382512"/>
            <a:ext cx="685800" cy="320040"/>
          </a:xfrm>
        </p:spPr>
        <p:txBody>
          <a:bodyPr>
            <a:normAutofit/>
          </a:bodyPr>
          <a:lstStyle/>
          <a:p>
            <a:pPr>
              <a:spcAft>
                <a:spcPts val="600"/>
              </a:spcAft>
            </a:pPr>
            <a:fld id="{B6A7F5F3-C1C8-42CD-8AB5-5B2EB46EEF82}" type="slidenum">
              <a:rPr lang="en-US" sz="1000"/>
              <a:pPr>
                <a:spcAft>
                  <a:spcPts val="600"/>
                </a:spcAft>
              </a:pPr>
              <a:t>18</a:t>
            </a:fld>
            <a:endParaRPr lang="en-US" sz="1000"/>
          </a:p>
        </p:txBody>
      </p:sp>
      <p:pic>
        <p:nvPicPr>
          <p:cNvPr id="14" name="Content Placeholder 5">
            <a:extLst>
              <a:ext uri="{FF2B5EF4-FFF2-40B4-BE49-F238E27FC236}">
                <a16:creationId xmlns:a16="http://schemas.microsoft.com/office/drawing/2014/main" id="{771A659E-DA83-4ABA-B590-7323F63E16C1}"/>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9929904" y="3658708"/>
            <a:ext cx="1667107" cy="1731038"/>
          </a:xfrm>
          <a:prstGeom prst="rect">
            <a:avLst/>
          </a:prstGeom>
        </p:spPr>
      </p:pic>
      <p:pic>
        <p:nvPicPr>
          <p:cNvPr id="16" name="Picture 15">
            <a:extLst>
              <a:ext uri="{FF2B5EF4-FFF2-40B4-BE49-F238E27FC236}">
                <a16:creationId xmlns:a16="http://schemas.microsoft.com/office/drawing/2014/main" id="{58B5B69C-7F3C-4109-BC61-62802C0151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24" y="3495473"/>
            <a:ext cx="1894273" cy="1894273"/>
          </a:xfrm>
          <a:prstGeom prst="rect">
            <a:avLst/>
          </a:prstGeom>
        </p:spPr>
      </p:pic>
      <p:sp>
        <p:nvSpPr>
          <p:cNvPr id="18" name="Right Arrow 8">
            <a:extLst>
              <a:ext uri="{FF2B5EF4-FFF2-40B4-BE49-F238E27FC236}">
                <a16:creationId xmlns:a16="http://schemas.microsoft.com/office/drawing/2014/main" id="{51431E33-727C-416B-BCE2-BFA428309903}"/>
              </a:ext>
            </a:extLst>
          </p:cNvPr>
          <p:cNvSpPr/>
          <p:nvPr/>
        </p:nvSpPr>
        <p:spPr>
          <a:xfrm>
            <a:off x="2182030" y="4403932"/>
            <a:ext cx="810369" cy="10043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9">
            <a:extLst>
              <a:ext uri="{FF2B5EF4-FFF2-40B4-BE49-F238E27FC236}">
                <a16:creationId xmlns:a16="http://schemas.microsoft.com/office/drawing/2014/main" id="{61A8EEF7-FD5B-4BAE-98FE-C5526E701D26}"/>
              </a:ext>
            </a:extLst>
          </p:cNvPr>
          <p:cNvSpPr/>
          <p:nvPr/>
        </p:nvSpPr>
        <p:spPr>
          <a:xfrm>
            <a:off x="5300101" y="4403932"/>
            <a:ext cx="810369" cy="10043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69B103A-C013-4E12-A770-C1E5ECDBACC1}"/>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6511558" y="3499737"/>
            <a:ext cx="1894274" cy="1894274"/>
          </a:xfrm>
          <a:prstGeom prst="rect">
            <a:avLst/>
          </a:prstGeom>
        </p:spPr>
      </p:pic>
      <p:sp>
        <p:nvSpPr>
          <p:cNvPr id="22" name="Right Arrow 11">
            <a:extLst>
              <a:ext uri="{FF2B5EF4-FFF2-40B4-BE49-F238E27FC236}">
                <a16:creationId xmlns:a16="http://schemas.microsoft.com/office/drawing/2014/main" id="{7A0192E5-AF85-4EB8-8090-D32B22D67363}"/>
              </a:ext>
            </a:extLst>
          </p:cNvPr>
          <p:cNvSpPr/>
          <p:nvPr/>
        </p:nvSpPr>
        <p:spPr>
          <a:xfrm>
            <a:off x="8727421" y="4446874"/>
            <a:ext cx="810369" cy="10043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Content Placeholder 5">
            <a:extLst>
              <a:ext uri="{FF2B5EF4-FFF2-40B4-BE49-F238E27FC236}">
                <a16:creationId xmlns:a16="http://schemas.microsoft.com/office/drawing/2014/main" id="{56ACF117-740D-4E24-87D6-987E37E73844}"/>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3313590" y="3672488"/>
            <a:ext cx="1667107" cy="1731038"/>
          </a:xfrm>
          <a:prstGeom prst="rect">
            <a:avLst/>
          </a:prstGeom>
        </p:spPr>
      </p:pic>
    </p:spTree>
    <p:extLst>
      <p:ext uri="{BB962C8B-B14F-4D97-AF65-F5344CB8AC3E}">
        <p14:creationId xmlns:p14="http://schemas.microsoft.com/office/powerpoint/2010/main" val="134041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9"/>
            <a:ext cx="3374136" cy="5567891"/>
          </a:xfrm>
        </p:spPr>
        <p:txBody>
          <a:bodyPr>
            <a:normAutofit/>
          </a:bodyPr>
          <a:lstStyle/>
          <a:p>
            <a:r>
              <a:rPr lang="en-US" sz="3600" b="1" dirty="0">
                <a:solidFill>
                  <a:schemeClr val="accent1"/>
                </a:solidFill>
                <a:latin typeface="Leelawadee"/>
              </a:rPr>
              <a:t>Frequently Used Databases in Cluster Investigations</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6A7F5F3-C1C8-42CD-8AB5-5B2EB46EEF82}" type="slidenum">
              <a:rPr lang="en-US" smtClean="0"/>
              <a:pPr>
                <a:spcAft>
                  <a:spcPts val="600"/>
                </a:spcAft>
              </a:pPr>
              <a:t>19</a:t>
            </a:fld>
            <a:endParaRPr lang="en-US"/>
          </a:p>
        </p:txBody>
      </p:sp>
      <p:graphicFrame>
        <p:nvGraphicFramePr>
          <p:cNvPr id="6" name="Content Placeholder 2">
            <a:extLst>
              <a:ext uri="{FF2B5EF4-FFF2-40B4-BE49-F238E27FC236}">
                <a16:creationId xmlns:a16="http://schemas.microsoft.com/office/drawing/2014/main" id="{43B83B32-8045-42E7-9785-716C977B43C5}"/>
              </a:ext>
            </a:extLst>
          </p:cNvPr>
          <p:cNvGraphicFramePr>
            <a:graphicFrameLocks noGrp="1"/>
          </p:cNvGraphicFramePr>
          <p:nvPr>
            <p:ph idx="1"/>
            <p:extLst>
              <p:ext uri="{D42A27DB-BD31-4B8C-83A1-F6EECF244321}">
                <p14:modId xmlns:p14="http://schemas.microsoft.com/office/powerpoint/2010/main" val="134236469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972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047280" y="788894"/>
            <a:ext cx="10306520" cy="880730"/>
          </a:xfrm>
        </p:spPr>
        <p:txBody>
          <a:bodyPr>
            <a:normAutofit/>
          </a:bodyPr>
          <a:lstStyle/>
          <a:p>
            <a:r>
              <a:rPr lang="en-US" sz="4000" b="1" dirty="0">
                <a:solidFill>
                  <a:srgbClr val="FFFFFF"/>
                </a:solidFill>
                <a:latin typeface="Leelawadee" panose="020B0502040204020203" pitchFamily="34" charset="-34"/>
                <a:cs typeface="Leelawadee" panose="020B0502040204020203" pitchFamily="34" charset="-34"/>
              </a:rPr>
              <a:t>Learning Objectives</a:t>
            </a:r>
          </a:p>
        </p:txBody>
      </p:sp>
      <p:sp>
        <p:nvSpPr>
          <p:cNvPr id="4" name="Slide Number Placeholder 3"/>
          <p:cNvSpPr>
            <a:spLocks noGrp="1"/>
          </p:cNvSpPr>
          <p:nvPr>
            <p:ph type="sldNum" sz="quarter" idx="12"/>
          </p:nvPr>
        </p:nvSpPr>
        <p:spPr>
          <a:xfrm>
            <a:off x="10707624" y="6382512"/>
            <a:ext cx="685800" cy="320040"/>
          </a:xfrm>
        </p:spPr>
        <p:txBody>
          <a:bodyPr>
            <a:normAutofit/>
          </a:bodyPr>
          <a:lstStyle/>
          <a:p>
            <a:pPr>
              <a:spcAft>
                <a:spcPts val="600"/>
              </a:spcAft>
            </a:pPr>
            <a:fld id="{B6A7F5F3-C1C8-42CD-8AB5-5B2EB46EEF82}" type="slidenum">
              <a:rPr lang="en-US" sz="1000"/>
              <a:pPr>
                <a:spcAft>
                  <a:spcPts val="600"/>
                </a:spcAft>
              </a:pPr>
              <a:t>2</a:t>
            </a:fld>
            <a:endParaRPr lang="en-US" sz="1000"/>
          </a:p>
        </p:txBody>
      </p:sp>
      <p:graphicFrame>
        <p:nvGraphicFramePr>
          <p:cNvPr id="18" name="Content Placeholder 2">
            <a:extLst>
              <a:ext uri="{FF2B5EF4-FFF2-40B4-BE49-F238E27FC236}">
                <a16:creationId xmlns:a16="http://schemas.microsoft.com/office/drawing/2014/main" id="{AC1B4CB5-0151-40F1-8C28-910313D806FA}"/>
              </a:ext>
            </a:extLst>
          </p:cNvPr>
          <p:cNvGraphicFramePr/>
          <p:nvPr>
            <p:extLst>
              <p:ext uri="{D42A27DB-BD31-4B8C-83A1-F6EECF244321}">
                <p14:modId xmlns:p14="http://schemas.microsoft.com/office/powerpoint/2010/main" val="1744365658"/>
              </p:ext>
            </p:extLst>
          </p:nvPr>
        </p:nvGraphicFramePr>
        <p:xfrm>
          <a:off x="1047280" y="2451006"/>
          <a:ext cx="10095789" cy="3771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F24875B-9A55-4B82-B010-4A93FFD09044}"/>
              </a:ext>
            </a:extLst>
          </p:cNvPr>
          <p:cNvSpPr txBox="1"/>
          <p:nvPr/>
        </p:nvSpPr>
        <p:spPr>
          <a:xfrm>
            <a:off x="1047279" y="2266340"/>
            <a:ext cx="9845309" cy="461665"/>
          </a:xfrm>
          <a:prstGeom prst="rect">
            <a:avLst/>
          </a:prstGeom>
          <a:noFill/>
        </p:spPr>
        <p:txBody>
          <a:bodyPr wrap="square" rtlCol="0">
            <a:spAutoFit/>
          </a:bodyPr>
          <a:lstStyle/>
          <a:p>
            <a:r>
              <a:rPr lang="en-US" sz="2400" dirty="0"/>
              <a:t>Attendees at the end of this presentation will be able to…</a:t>
            </a:r>
          </a:p>
        </p:txBody>
      </p:sp>
    </p:spTree>
    <p:extLst>
      <p:ext uri="{BB962C8B-B14F-4D97-AF65-F5344CB8AC3E}">
        <p14:creationId xmlns:p14="http://schemas.microsoft.com/office/powerpoint/2010/main" val="2495818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9"/>
            <a:ext cx="3374136" cy="5567891"/>
          </a:xfrm>
        </p:spPr>
        <p:txBody>
          <a:bodyPr>
            <a:normAutofit/>
          </a:bodyPr>
          <a:lstStyle/>
          <a:p>
            <a:r>
              <a:rPr lang="en-US" sz="3600" b="1" dirty="0">
                <a:solidFill>
                  <a:schemeClr val="accent1"/>
                </a:solidFill>
                <a:latin typeface="Leelawadee"/>
              </a:rPr>
              <a:t>Frequently Used Databases in Cluster Investigations</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6A7F5F3-C1C8-42CD-8AB5-5B2EB46EEF82}" type="slidenum">
              <a:rPr lang="en-US" smtClean="0"/>
              <a:pPr>
                <a:spcAft>
                  <a:spcPts val="600"/>
                </a:spcAft>
              </a:pPr>
              <a:t>20</a:t>
            </a:fld>
            <a:endParaRPr lang="en-US"/>
          </a:p>
        </p:txBody>
      </p:sp>
      <p:graphicFrame>
        <p:nvGraphicFramePr>
          <p:cNvPr id="6" name="Content Placeholder 2">
            <a:extLst>
              <a:ext uri="{FF2B5EF4-FFF2-40B4-BE49-F238E27FC236}">
                <a16:creationId xmlns:a16="http://schemas.microsoft.com/office/drawing/2014/main" id="{43B83B32-8045-42E7-9785-716C977B43C5}"/>
              </a:ext>
            </a:extLst>
          </p:cNvPr>
          <p:cNvGraphicFramePr>
            <a:graphicFrameLocks noGrp="1"/>
          </p:cNvGraphicFramePr>
          <p:nvPr>
            <p:ph idx="1"/>
            <p:extLst>
              <p:ext uri="{D42A27DB-BD31-4B8C-83A1-F6EECF244321}">
                <p14:modId xmlns:p14="http://schemas.microsoft.com/office/powerpoint/2010/main" val="36552933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6158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6679" y="723898"/>
            <a:ext cx="6002110" cy="1495425"/>
          </a:xfrm>
        </p:spPr>
        <p:txBody>
          <a:bodyPr>
            <a:normAutofit/>
          </a:bodyPr>
          <a:lstStyle/>
          <a:p>
            <a:r>
              <a:rPr lang="en-US" sz="4000" b="1" dirty="0">
                <a:latin typeface="Leelawadee"/>
              </a:rPr>
              <a:t>Data to Guide Cluster Response</a:t>
            </a:r>
          </a:p>
        </p:txBody>
      </p:sp>
      <p:pic>
        <p:nvPicPr>
          <p:cNvPr id="7" name="Picture 6" descr="Angled shot of pen on a graph">
            <a:extLst>
              <a:ext uri="{FF2B5EF4-FFF2-40B4-BE49-F238E27FC236}">
                <a16:creationId xmlns:a16="http://schemas.microsoft.com/office/drawing/2014/main" id="{6C81919B-9EC9-48E7-BF2A-4887B1C0AF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49" r="47905"/>
          <a:stretch/>
        </p:blipFill>
        <p:spPr>
          <a:xfrm>
            <a:off x="8241322" y="10"/>
            <a:ext cx="3950677" cy="6857990"/>
          </a:xfrm>
          <a:prstGeom prst="rect">
            <a:avLst/>
          </a:prstGeom>
          <a:effectLst/>
        </p:spPr>
      </p:pic>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6A7F5F3-C1C8-42CD-8AB5-5B2EB46EEF82}" type="slidenum">
              <a:rPr lang="en-US">
                <a:solidFill>
                  <a:srgbClr val="FFFFFF"/>
                </a:solidFill>
              </a:rPr>
              <a:pPr>
                <a:spcAft>
                  <a:spcPts val="600"/>
                </a:spcAft>
              </a:pPr>
              <a:t>21</a:t>
            </a:fld>
            <a:endParaRPr lang="en-US">
              <a:solidFill>
                <a:srgbClr val="FFFFFF"/>
              </a:solidFill>
            </a:endParaRPr>
          </a:p>
        </p:txBody>
      </p:sp>
      <p:grpSp>
        <p:nvGrpSpPr>
          <p:cNvPr id="5" name="Group 4">
            <a:extLst>
              <a:ext uri="{FF2B5EF4-FFF2-40B4-BE49-F238E27FC236}">
                <a16:creationId xmlns:a16="http://schemas.microsoft.com/office/drawing/2014/main" id="{7A3049A4-4FF6-473E-A5DF-9EF0BF9545AA}"/>
              </a:ext>
            </a:extLst>
          </p:cNvPr>
          <p:cNvGrpSpPr/>
          <p:nvPr/>
        </p:nvGrpSpPr>
        <p:grpSpPr>
          <a:xfrm>
            <a:off x="836679" y="2219324"/>
            <a:ext cx="6724705" cy="4137026"/>
            <a:chOff x="836680" y="2434984"/>
            <a:chExt cx="6002110" cy="3669199"/>
          </a:xfrm>
        </p:grpSpPr>
        <p:sp>
          <p:nvSpPr>
            <p:cNvPr id="8" name="Freeform: Shape 7">
              <a:extLst>
                <a:ext uri="{FF2B5EF4-FFF2-40B4-BE49-F238E27FC236}">
                  <a16:creationId xmlns:a16="http://schemas.microsoft.com/office/drawing/2014/main" id="{2112D284-1BFD-410C-9526-8C32351B9208}"/>
                </a:ext>
              </a:extLst>
            </p:cNvPr>
            <p:cNvSpPr/>
            <p:nvPr/>
          </p:nvSpPr>
          <p:spPr>
            <a:xfrm>
              <a:off x="836680" y="2434984"/>
              <a:ext cx="6002110" cy="1804359"/>
            </a:xfrm>
            <a:custGeom>
              <a:avLst/>
              <a:gdLst>
                <a:gd name="connsiteX0" fmla="*/ 0 w 6002110"/>
                <a:gd name="connsiteY0" fmla="*/ 300733 h 1804359"/>
                <a:gd name="connsiteX1" fmla="*/ 300733 w 6002110"/>
                <a:gd name="connsiteY1" fmla="*/ 0 h 1804359"/>
                <a:gd name="connsiteX2" fmla="*/ 5701377 w 6002110"/>
                <a:gd name="connsiteY2" fmla="*/ 0 h 1804359"/>
                <a:gd name="connsiteX3" fmla="*/ 6002110 w 6002110"/>
                <a:gd name="connsiteY3" fmla="*/ 300733 h 1804359"/>
                <a:gd name="connsiteX4" fmla="*/ 6002110 w 6002110"/>
                <a:gd name="connsiteY4" fmla="*/ 1503626 h 1804359"/>
                <a:gd name="connsiteX5" fmla="*/ 5701377 w 6002110"/>
                <a:gd name="connsiteY5" fmla="*/ 1804359 h 1804359"/>
                <a:gd name="connsiteX6" fmla="*/ 300733 w 6002110"/>
                <a:gd name="connsiteY6" fmla="*/ 1804359 h 1804359"/>
                <a:gd name="connsiteX7" fmla="*/ 0 w 6002110"/>
                <a:gd name="connsiteY7" fmla="*/ 1503626 h 1804359"/>
                <a:gd name="connsiteX8" fmla="*/ 0 w 6002110"/>
                <a:gd name="connsiteY8" fmla="*/ 300733 h 180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2110" h="1804359">
                  <a:moveTo>
                    <a:pt x="0" y="300733"/>
                  </a:moveTo>
                  <a:cubicBezTo>
                    <a:pt x="0" y="134643"/>
                    <a:pt x="134643" y="0"/>
                    <a:pt x="300733" y="0"/>
                  </a:cubicBezTo>
                  <a:lnTo>
                    <a:pt x="5701377" y="0"/>
                  </a:lnTo>
                  <a:cubicBezTo>
                    <a:pt x="5867467" y="0"/>
                    <a:pt x="6002110" y="134643"/>
                    <a:pt x="6002110" y="300733"/>
                  </a:cubicBezTo>
                  <a:lnTo>
                    <a:pt x="6002110" y="1503626"/>
                  </a:lnTo>
                  <a:cubicBezTo>
                    <a:pt x="6002110" y="1669716"/>
                    <a:pt x="5867467" y="1804359"/>
                    <a:pt x="5701377" y="1804359"/>
                  </a:cubicBezTo>
                  <a:lnTo>
                    <a:pt x="300733" y="1804359"/>
                  </a:lnTo>
                  <a:cubicBezTo>
                    <a:pt x="134643" y="1804359"/>
                    <a:pt x="0" y="1669716"/>
                    <a:pt x="0" y="1503626"/>
                  </a:cubicBezTo>
                  <a:lnTo>
                    <a:pt x="0" y="300733"/>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8092" tIns="168092" rIns="168092" bIns="168092" numCol="1" spcCol="1270" anchor="ctr" anchorCtr="0">
              <a:noAutofit/>
            </a:bodyPr>
            <a:lstStyle/>
            <a:p>
              <a:pPr marL="0" lvl="0" indent="0" algn="l" defTabSz="933450">
                <a:lnSpc>
                  <a:spcPct val="90000"/>
                </a:lnSpc>
                <a:spcBef>
                  <a:spcPct val="0"/>
                </a:spcBef>
                <a:spcAft>
                  <a:spcPct val="35000"/>
                </a:spcAft>
                <a:buNone/>
              </a:pPr>
              <a:r>
                <a:rPr lang="en-US" sz="2400" kern="1200" dirty="0"/>
                <a:t>All available data will be reviewed by the HIV Surveillance Coordinator, HIV PS Coordinator, and HIV D2C Coordinator.</a:t>
              </a:r>
            </a:p>
          </p:txBody>
        </p:sp>
        <p:sp>
          <p:nvSpPr>
            <p:cNvPr id="9" name="Freeform: Shape 8">
              <a:extLst>
                <a:ext uri="{FF2B5EF4-FFF2-40B4-BE49-F238E27FC236}">
                  <a16:creationId xmlns:a16="http://schemas.microsoft.com/office/drawing/2014/main" id="{03305930-4502-49D8-8AB8-EE3F16102F27}"/>
                </a:ext>
              </a:extLst>
            </p:cNvPr>
            <p:cNvSpPr/>
            <p:nvPr/>
          </p:nvSpPr>
          <p:spPr>
            <a:xfrm>
              <a:off x="836680" y="4299824"/>
              <a:ext cx="6002110" cy="1804359"/>
            </a:xfrm>
            <a:custGeom>
              <a:avLst/>
              <a:gdLst>
                <a:gd name="connsiteX0" fmla="*/ 0 w 6002110"/>
                <a:gd name="connsiteY0" fmla="*/ 300733 h 1804359"/>
                <a:gd name="connsiteX1" fmla="*/ 300733 w 6002110"/>
                <a:gd name="connsiteY1" fmla="*/ 0 h 1804359"/>
                <a:gd name="connsiteX2" fmla="*/ 5701377 w 6002110"/>
                <a:gd name="connsiteY2" fmla="*/ 0 h 1804359"/>
                <a:gd name="connsiteX3" fmla="*/ 6002110 w 6002110"/>
                <a:gd name="connsiteY3" fmla="*/ 300733 h 1804359"/>
                <a:gd name="connsiteX4" fmla="*/ 6002110 w 6002110"/>
                <a:gd name="connsiteY4" fmla="*/ 1503626 h 1804359"/>
                <a:gd name="connsiteX5" fmla="*/ 5701377 w 6002110"/>
                <a:gd name="connsiteY5" fmla="*/ 1804359 h 1804359"/>
                <a:gd name="connsiteX6" fmla="*/ 300733 w 6002110"/>
                <a:gd name="connsiteY6" fmla="*/ 1804359 h 1804359"/>
                <a:gd name="connsiteX7" fmla="*/ 0 w 6002110"/>
                <a:gd name="connsiteY7" fmla="*/ 1503626 h 1804359"/>
                <a:gd name="connsiteX8" fmla="*/ 0 w 6002110"/>
                <a:gd name="connsiteY8" fmla="*/ 300733 h 180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2110" h="1804359">
                  <a:moveTo>
                    <a:pt x="0" y="300733"/>
                  </a:moveTo>
                  <a:cubicBezTo>
                    <a:pt x="0" y="134643"/>
                    <a:pt x="134643" y="0"/>
                    <a:pt x="300733" y="0"/>
                  </a:cubicBezTo>
                  <a:lnTo>
                    <a:pt x="5701377" y="0"/>
                  </a:lnTo>
                  <a:cubicBezTo>
                    <a:pt x="5867467" y="0"/>
                    <a:pt x="6002110" y="134643"/>
                    <a:pt x="6002110" y="300733"/>
                  </a:cubicBezTo>
                  <a:lnTo>
                    <a:pt x="6002110" y="1503626"/>
                  </a:lnTo>
                  <a:cubicBezTo>
                    <a:pt x="6002110" y="1669716"/>
                    <a:pt x="5867467" y="1804359"/>
                    <a:pt x="5701377" y="1804359"/>
                  </a:cubicBezTo>
                  <a:lnTo>
                    <a:pt x="300733" y="1804359"/>
                  </a:lnTo>
                  <a:cubicBezTo>
                    <a:pt x="134643" y="1804359"/>
                    <a:pt x="0" y="1669716"/>
                    <a:pt x="0" y="1503626"/>
                  </a:cubicBezTo>
                  <a:lnTo>
                    <a:pt x="0" y="300733"/>
                  </a:lnTo>
                  <a:close/>
                </a:path>
              </a:pathLst>
            </a:custGeom>
          </p:spPr>
          <p:style>
            <a:lnRef idx="2">
              <a:schemeClr val="lt1">
                <a:hueOff val="0"/>
                <a:satOff val="0"/>
                <a:lumOff val="0"/>
                <a:alphaOff val="0"/>
              </a:schemeClr>
            </a:lnRef>
            <a:fillRef idx="1">
              <a:schemeClr val="accent5">
                <a:hueOff val="-4071773"/>
                <a:satOff val="-80191"/>
                <a:lumOff val="9411"/>
                <a:alphaOff val="0"/>
              </a:schemeClr>
            </a:fillRef>
            <a:effectRef idx="0">
              <a:schemeClr val="accent5">
                <a:hueOff val="-4071773"/>
                <a:satOff val="-80191"/>
                <a:lumOff val="9411"/>
                <a:alphaOff val="0"/>
              </a:schemeClr>
            </a:effectRef>
            <a:fontRef idx="minor">
              <a:schemeClr val="lt1"/>
            </a:fontRef>
          </p:style>
          <p:txBody>
            <a:bodyPr spcFirstLastPara="0" vert="horz" wrap="square" lIns="168092" tIns="168092" rIns="168092" bIns="168092" numCol="1" spcCol="1270" anchor="ctr" anchorCtr="0">
              <a:noAutofit/>
            </a:bodyPr>
            <a:lstStyle/>
            <a:p>
              <a:pPr marL="0" lvl="0" indent="0" algn="l" defTabSz="933450">
                <a:lnSpc>
                  <a:spcPct val="90000"/>
                </a:lnSpc>
                <a:spcBef>
                  <a:spcPct val="0"/>
                </a:spcBef>
                <a:spcAft>
                  <a:spcPct val="35000"/>
                </a:spcAft>
                <a:buNone/>
              </a:pPr>
              <a:r>
                <a:rPr lang="en-US" sz="2400" kern="1200" dirty="0"/>
                <a:t>If it is determined that more information is required, we can perform qualitative interviews with providers and case management staff, clients themselves, additional PS interview questions, and/or medical chart review.</a:t>
              </a:r>
            </a:p>
          </p:txBody>
        </p:sp>
      </p:grpSp>
    </p:spTree>
    <p:extLst>
      <p:ext uri="{BB962C8B-B14F-4D97-AF65-F5344CB8AC3E}">
        <p14:creationId xmlns:p14="http://schemas.microsoft.com/office/powerpoint/2010/main" val="3276303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chor="ctr">
            <a:normAutofit/>
          </a:bodyPr>
          <a:lstStyle/>
          <a:p>
            <a:pPr algn="r" defTabSz="914400"/>
            <a:r>
              <a:rPr lang="en-US" b="1" kern="1200" dirty="0">
                <a:solidFill>
                  <a:schemeClr val="accent1"/>
                </a:solidFill>
                <a:latin typeface="Leelawadee" panose="020B0502040204020203" pitchFamily="34" charset="-34"/>
                <a:cs typeface="Leelawadee" panose="020B0502040204020203" pitchFamily="34" charset="-34"/>
              </a:rPr>
              <a:t>Directing/    Re-directing Routine </a:t>
            </a:r>
            <a:br>
              <a:rPr lang="en-US" b="1" kern="1200" dirty="0">
                <a:solidFill>
                  <a:schemeClr val="accent1"/>
                </a:solidFill>
                <a:latin typeface="Leelawadee" panose="020B0502040204020203" pitchFamily="34" charset="-34"/>
                <a:cs typeface="Leelawadee" panose="020B0502040204020203" pitchFamily="34" charset="-34"/>
              </a:rPr>
            </a:br>
            <a:r>
              <a:rPr lang="en-US" b="1" kern="1200" dirty="0">
                <a:solidFill>
                  <a:schemeClr val="accent1"/>
                </a:solidFill>
                <a:latin typeface="Leelawadee" panose="020B0502040204020203" pitchFamily="34" charset="-34"/>
                <a:cs typeface="Leelawadee" panose="020B0502040204020203" pitchFamily="34" charset="-34"/>
              </a:rPr>
              <a:t>Program Activities</a:t>
            </a:r>
          </a:p>
        </p:txBody>
      </p:sp>
      <p:cxnSp>
        <p:nvCxnSpPr>
          <p:cNvPr id="51" name="Straight Connector 5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2"/>
          </p:nvPr>
        </p:nvSpPr>
        <p:spPr>
          <a:xfrm>
            <a:off x="4976031" y="963877"/>
            <a:ext cx="6377769" cy="4930246"/>
          </a:xfrm>
        </p:spPr>
        <p:txBody>
          <a:bodyPr vert="horz" lIns="91440" tIns="45720" rIns="91440" bIns="45720" rtlCol="0" anchor="ctr">
            <a:normAutofit/>
          </a:bodyPr>
          <a:lstStyle/>
          <a:p>
            <a:pPr marL="0" indent="0" defTabSz="914400">
              <a:buClr>
                <a:schemeClr val="accent2"/>
              </a:buClr>
              <a:buNone/>
            </a:pPr>
            <a:r>
              <a:rPr lang="en-US" sz="2400" b="1" dirty="0"/>
              <a:t>PARTNER SERVICES</a:t>
            </a:r>
          </a:p>
          <a:p>
            <a:pPr indent="-228600" defTabSz="914400">
              <a:buClr>
                <a:schemeClr val="accent2"/>
              </a:buClr>
            </a:pPr>
            <a:r>
              <a:rPr lang="en-US" sz="2400" dirty="0"/>
              <a:t>Assigns members of identified clusters to DIS/Public Health Nurses at the LHD who regularly conduct Partner Services within the jurisdiction of that cluster member’s residence</a:t>
            </a:r>
          </a:p>
          <a:p>
            <a:pPr indent="-228600" defTabSz="914400">
              <a:buClr>
                <a:schemeClr val="accent2"/>
              </a:buClr>
            </a:pPr>
            <a:r>
              <a:rPr lang="en-US" sz="2400" dirty="0"/>
              <a:t>Partner Services process continues as usual</a:t>
            </a:r>
          </a:p>
          <a:p>
            <a:pPr indent="-228600" defTabSz="914400">
              <a:buClr>
                <a:schemeClr val="accent2"/>
              </a:buClr>
            </a:pPr>
            <a:r>
              <a:rPr lang="en-US" sz="2400" dirty="0"/>
              <a:t>Previously interviewed clients will be considered for re-interview based on relevant data (e.g., date of first interview, ability to locate)</a:t>
            </a:r>
          </a:p>
          <a:p>
            <a:pPr indent="-228600" defTabSz="914400">
              <a:buClr>
                <a:schemeClr val="accent2"/>
              </a:buClr>
            </a:pPr>
            <a:r>
              <a:rPr lang="en-US" sz="2400" dirty="0"/>
              <a:t>Prioritized based on several factors including viral load, HIV care history, transmission, known behavioral risk factors, co-infection, etc.</a:t>
            </a:r>
          </a:p>
        </p:txBody>
      </p:sp>
      <p:sp>
        <p:nvSpPr>
          <p:cNvPr id="7" name="Slide Number Placeholder 6"/>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spcAft>
                <a:spcPts val="600"/>
              </a:spcAft>
            </a:pPr>
            <a:fld id="{B6A7F5F3-C1C8-42CD-8AB5-5B2EB46EEF82}" type="slidenum">
              <a:rPr lang="en-US" sz="1050">
                <a:solidFill>
                  <a:schemeClr val="tx1">
                    <a:alpha val="80000"/>
                  </a:schemeClr>
                </a:solidFill>
              </a:rPr>
              <a:pPr>
                <a:spcAft>
                  <a:spcPts val="600"/>
                </a:spcAft>
              </a:pPr>
              <a:t>22</a:t>
            </a:fld>
            <a:endParaRPr lang="en-US" sz="1050">
              <a:solidFill>
                <a:schemeClr val="tx1">
                  <a:alpha val="80000"/>
                </a:schemeClr>
              </a:solidFill>
            </a:endParaRPr>
          </a:p>
        </p:txBody>
      </p:sp>
    </p:spTree>
    <p:extLst>
      <p:ext uri="{BB962C8B-B14F-4D97-AF65-F5344CB8AC3E}">
        <p14:creationId xmlns:p14="http://schemas.microsoft.com/office/powerpoint/2010/main" val="2601495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chor="ctr">
            <a:normAutofit/>
          </a:bodyPr>
          <a:lstStyle/>
          <a:p>
            <a:pPr algn="r" defTabSz="914400">
              <a:lnSpc>
                <a:spcPct val="90000"/>
              </a:lnSpc>
            </a:pPr>
            <a:r>
              <a:rPr lang="en-US" b="1" kern="1200" dirty="0">
                <a:solidFill>
                  <a:schemeClr val="accent1"/>
                </a:solidFill>
                <a:latin typeface="Leelawadee" panose="020B0502040204020203" pitchFamily="34" charset="-34"/>
                <a:cs typeface="Leelawadee" panose="020B0502040204020203" pitchFamily="34" charset="-34"/>
              </a:rPr>
              <a:t>Directing/ Re-directing Routine </a:t>
            </a:r>
            <a:br>
              <a:rPr lang="en-US" b="1" kern="1200" dirty="0">
                <a:solidFill>
                  <a:schemeClr val="accent1"/>
                </a:solidFill>
                <a:latin typeface="Leelawadee" panose="020B0502040204020203" pitchFamily="34" charset="-34"/>
                <a:cs typeface="Leelawadee" panose="020B0502040204020203" pitchFamily="34" charset="-34"/>
              </a:rPr>
            </a:br>
            <a:r>
              <a:rPr lang="en-US" b="1" kern="1200" dirty="0">
                <a:solidFill>
                  <a:schemeClr val="accent1"/>
                </a:solidFill>
                <a:latin typeface="Leelawadee" panose="020B0502040204020203" pitchFamily="34" charset="-34"/>
                <a:cs typeface="Leelawadee" panose="020B0502040204020203" pitchFamily="34" charset="-34"/>
              </a:rPr>
              <a:t>Program Activities</a:t>
            </a: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2"/>
          </p:nvPr>
        </p:nvSpPr>
        <p:spPr>
          <a:xfrm>
            <a:off x="4976031" y="963877"/>
            <a:ext cx="6377769" cy="4930246"/>
          </a:xfrm>
        </p:spPr>
        <p:txBody>
          <a:bodyPr vert="horz" lIns="91440" tIns="45720" rIns="91440" bIns="45720" rtlCol="0" anchor="ctr">
            <a:normAutofit/>
          </a:bodyPr>
          <a:lstStyle/>
          <a:p>
            <a:pPr marL="0" indent="0" defTabSz="914400">
              <a:lnSpc>
                <a:spcPct val="90000"/>
              </a:lnSpc>
              <a:buClr>
                <a:schemeClr val="accent2"/>
              </a:buClr>
              <a:buNone/>
            </a:pPr>
            <a:r>
              <a:rPr lang="en-US" b="1" dirty="0"/>
              <a:t>DATA TO CARE</a:t>
            </a:r>
          </a:p>
          <a:p>
            <a:pPr indent="-228600" defTabSz="914400">
              <a:lnSpc>
                <a:spcPct val="90000"/>
              </a:lnSpc>
              <a:buClr>
                <a:schemeClr val="accent2"/>
              </a:buClr>
            </a:pPr>
            <a:r>
              <a:rPr lang="en-US" dirty="0"/>
              <a:t>Collaborates with PS Coordinator</a:t>
            </a:r>
          </a:p>
          <a:p>
            <a:pPr indent="-228600" defTabSz="914400">
              <a:lnSpc>
                <a:spcPct val="90000"/>
              </a:lnSpc>
              <a:buClr>
                <a:schemeClr val="accent2"/>
              </a:buClr>
            </a:pPr>
            <a:r>
              <a:rPr lang="en-US" dirty="0"/>
              <a:t>Assist with identifying the most up-to-date locating information for cases within a cluster</a:t>
            </a:r>
          </a:p>
          <a:p>
            <a:pPr indent="-228600" defTabSz="914400">
              <a:lnSpc>
                <a:spcPct val="90000"/>
              </a:lnSpc>
              <a:buClr>
                <a:schemeClr val="accent2"/>
              </a:buClr>
            </a:pPr>
            <a:r>
              <a:rPr lang="en-US" dirty="0"/>
              <a:t>Assist surveillance staff in conducting outreach to the client’s most recent health care provider as appropriate</a:t>
            </a:r>
          </a:p>
          <a:p>
            <a:pPr indent="-228600" defTabSz="914400">
              <a:lnSpc>
                <a:spcPct val="90000"/>
              </a:lnSpc>
            </a:pPr>
            <a:endParaRPr lang="en-US" dirty="0"/>
          </a:p>
        </p:txBody>
      </p:sp>
      <p:sp>
        <p:nvSpPr>
          <p:cNvPr id="4" name="Slide Number Placeholder 3"/>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spcAft>
                <a:spcPts val="600"/>
              </a:spcAft>
            </a:pPr>
            <a:fld id="{88CE2BFB-4059-4A76-8233-09D29C8F325D}" type="slidenum">
              <a:rPr lang="en-US" sz="1050">
                <a:solidFill>
                  <a:schemeClr val="tx1">
                    <a:alpha val="80000"/>
                  </a:schemeClr>
                </a:solidFill>
              </a:rPr>
              <a:pPr>
                <a:spcAft>
                  <a:spcPts val="600"/>
                </a:spcAft>
              </a:pPr>
              <a:t>23</a:t>
            </a:fld>
            <a:endParaRPr lang="en-US" sz="1050">
              <a:solidFill>
                <a:schemeClr val="tx1">
                  <a:alpha val="80000"/>
                </a:schemeClr>
              </a:solidFill>
            </a:endParaRPr>
          </a:p>
        </p:txBody>
      </p:sp>
    </p:spTree>
    <p:extLst>
      <p:ext uri="{BB962C8B-B14F-4D97-AF65-F5344CB8AC3E}">
        <p14:creationId xmlns:p14="http://schemas.microsoft.com/office/powerpoint/2010/main" val="4168215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chor="ctr">
            <a:normAutofit/>
          </a:bodyPr>
          <a:lstStyle/>
          <a:p>
            <a:pPr algn="r" defTabSz="914400"/>
            <a:r>
              <a:rPr lang="en-US" b="1" kern="1200" dirty="0">
                <a:solidFill>
                  <a:schemeClr val="accent1"/>
                </a:solidFill>
                <a:latin typeface="Leelawadee" panose="020B0502040204020203" pitchFamily="34" charset="-34"/>
                <a:cs typeface="Leelawadee" panose="020B0502040204020203" pitchFamily="34" charset="-34"/>
              </a:rPr>
              <a:t>Directing/ Re-directing Routine </a:t>
            </a:r>
            <a:br>
              <a:rPr lang="en-US" b="1" kern="1200" dirty="0">
                <a:solidFill>
                  <a:schemeClr val="accent1"/>
                </a:solidFill>
                <a:latin typeface="Leelawadee" panose="020B0502040204020203" pitchFamily="34" charset="-34"/>
                <a:cs typeface="Leelawadee" panose="020B0502040204020203" pitchFamily="34" charset="-34"/>
              </a:rPr>
            </a:br>
            <a:r>
              <a:rPr lang="en-US" b="1" kern="1200" dirty="0">
                <a:solidFill>
                  <a:schemeClr val="accent1"/>
                </a:solidFill>
                <a:latin typeface="Leelawadee" panose="020B0502040204020203" pitchFamily="34" charset="-34"/>
                <a:cs typeface="Leelawadee" panose="020B0502040204020203" pitchFamily="34" charset="-34"/>
              </a:rPr>
              <a:t>Program Activities</a:t>
            </a:r>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976031" y="963877"/>
            <a:ext cx="6377769" cy="4930246"/>
          </a:xfrm>
        </p:spPr>
        <p:txBody>
          <a:bodyPr vert="horz" lIns="91440" tIns="45720" rIns="91440" bIns="45720" rtlCol="0" anchor="ctr">
            <a:normAutofit/>
          </a:bodyPr>
          <a:lstStyle/>
          <a:p>
            <a:pPr marL="0" marR="0" lvl="0" indent="0" defTabSz="914400" fontAlgn="auto">
              <a:spcBef>
                <a:spcPts val="1001"/>
              </a:spcBef>
              <a:spcAft>
                <a:spcPts val="0"/>
              </a:spcAft>
              <a:buClrTx/>
              <a:buSzTx/>
              <a:buNone/>
              <a:tabLst/>
              <a:defRPr/>
            </a:pPr>
            <a:r>
              <a:rPr kumimoji="0" lang="en-US" sz="2400" b="1" i="0" u="none" strike="noStrike" cap="none" spc="0" normalizeH="0" baseline="0" noProof="0" dirty="0">
                <a:ln>
                  <a:noFill/>
                </a:ln>
                <a:effectLst/>
                <a:uLnTx/>
                <a:uFillTx/>
              </a:rPr>
              <a:t>PEER NAVIGATOR PROGRAM</a:t>
            </a:r>
            <a:endParaRPr lang="en-US" sz="2400" dirty="0"/>
          </a:p>
          <a:p>
            <a:pPr indent="-228600" defTabSz="914400">
              <a:buClr>
                <a:schemeClr val="accent2"/>
              </a:buClr>
            </a:pPr>
            <a:r>
              <a:rPr lang="en-US" sz="2400" dirty="0"/>
              <a:t>Housed within Diverse and Resilient in Milwaukee</a:t>
            </a:r>
          </a:p>
          <a:p>
            <a:pPr indent="-228600" defTabSz="914400">
              <a:buClr>
                <a:schemeClr val="accent2"/>
              </a:buClr>
            </a:pPr>
            <a:r>
              <a:rPr lang="en-US" sz="2400" dirty="0"/>
              <a:t>Peer Navigators may be called upon to assist in case follow-up if the need is determined</a:t>
            </a:r>
          </a:p>
          <a:p>
            <a:pPr indent="-228600" defTabSz="914400">
              <a:buClr>
                <a:schemeClr val="accent2"/>
              </a:buClr>
            </a:pPr>
            <a:r>
              <a:rPr lang="en-US" sz="2400" dirty="0"/>
              <a:t>Diverse and Resilient is also HIV Prevention funded for HIV testing and could provide expanded HIV testing services in the event of a cluster</a:t>
            </a:r>
          </a:p>
        </p:txBody>
      </p:sp>
      <p:sp>
        <p:nvSpPr>
          <p:cNvPr id="7" name="Slide Number Placeholder 6"/>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spcAft>
                <a:spcPts val="600"/>
              </a:spcAft>
            </a:pPr>
            <a:fld id="{B6A7F5F3-C1C8-42CD-8AB5-5B2EB46EEF82}" type="slidenum">
              <a:rPr lang="en-US" sz="1050">
                <a:solidFill>
                  <a:schemeClr val="tx1">
                    <a:alpha val="80000"/>
                  </a:schemeClr>
                </a:solidFill>
              </a:rPr>
              <a:pPr>
                <a:spcAft>
                  <a:spcPts val="600"/>
                </a:spcAft>
              </a:pPr>
              <a:t>24</a:t>
            </a:fld>
            <a:endParaRPr lang="en-US" sz="1050">
              <a:solidFill>
                <a:schemeClr val="tx1">
                  <a:alpha val="80000"/>
                </a:schemeClr>
              </a:solidFill>
            </a:endParaRPr>
          </a:p>
        </p:txBody>
      </p:sp>
    </p:spTree>
    <p:extLst>
      <p:ext uri="{BB962C8B-B14F-4D97-AF65-F5344CB8AC3E}">
        <p14:creationId xmlns:p14="http://schemas.microsoft.com/office/powerpoint/2010/main" val="229353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838200" y="963877"/>
            <a:ext cx="3494362" cy="4930246"/>
          </a:xfrm>
        </p:spPr>
        <p:txBody>
          <a:bodyPr vert="horz" lIns="91440" tIns="45720" rIns="91440" bIns="45720" rtlCol="0" anchor="ctr">
            <a:normAutofit/>
          </a:bodyPr>
          <a:lstStyle/>
          <a:p>
            <a:pPr algn="r" defTabSz="914400"/>
            <a:r>
              <a:rPr lang="en-US" b="1" kern="1200" dirty="0">
                <a:solidFill>
                  <a:schemeClr val="accent1"/>
                </a:solidFill>
                <a:latin typeface="Leelawadee" panose="020B0502040204020203" pitchFamily="34" charset="-34"/>
                <a:cs typeface="Leelawadee" panose="020B0502040204020203" pitchFamily="34" charset="-34"/>
              </a:rPr>
              <a:t>Directing/ Re-directing Routine </a:t>
            </a:r>
            <a:br>
              <a:rPr lang="en-US" b="1" kern="1200" dirty="0">
                <a:solidFill>
                  <a:schemeClr val="accent1"/>
                </a:solidFill>
                <a:latin typeface="Leelawadee" panose="020B0502040204020203" pitchFamily="34" charset="-34"/>
                <a:cs typeface="Leelawadee" panose="020B0502040204020203" pitchFamily="34" charset="-34"/>
              </a:rPr>
            </a:br>
            <a:r>
              <a:rPr lang="en-US" b="1" kern="1200" dirty="0">
                <a:solidFill>
                  <a:schemeClr val="accent1"/>
                </a:solidFill>
                <a:latin typeface="Leelawadee" panose="020B0502040204020203" pitchFamily="34" charset="-34"/>
                <a:cs typeface="Leelawadee" panose="020B0502040204020203" pitchFamily="34" charset="-34"/>
              </a:rPr>
              <a:t>Program Activities</a:t>
            </a:r>
            <a:endParaRPr lang="en-US" kern="1200" dirty="0">
              <a:solidFill>
                <a:schemeClr val="accent1"/>
              </a:solidFill>
              <a:latin typeface="Leelawadee" panose="020B0502040204020203" pitchFamily="34" charset="-34"/>
              <a:cs typeface="Leelawadee" panose="020B0502040204020203" pitchFamily="34" charset="-34"/>
            </a:endParaRPr>
          </a:p>
        </p:txBody>
      </p:sp>
      <p:cxnSp>
        <p:nvCxnSpPr>
          <p:cNvPr id="25" name="Straight Connector 2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half" idx="2"/>
          </p:nvPr>
        </p:nvSpPr>
        <p:spPr>
          <a:xfrm>
            <a:off x="4976031" y="963877"/>
            <a:ext cx="6377769" cy="4930246"/>
          </a:xfrm>
        </p:spPr>
        <p:txBody>
          <a:bodyPr vert="horz" lIns="91440" tIns="45720" rIns="91440" bIns="45720" rtlCol="0" anchor="ctr">
            <a:normAutofit/>
          </a:bodyPr>
          <a:lstStyle/>
          <a:p>
            <a:pPr marL="0" indent="0" defTabSz="914400">
              <a:buClr>
                <a:schemeClr val="accent2"/>
              </a:buClr>
              <a:buNone/>
            </a:pPr>
            <a:r>
              <a:rPr lang="en-US" sz="2400" b="1" dirty="0"/>
              <a:t>LINKAGE TO CARE SPECIALIST (LTCS) PROGRAM</a:t>
            </a:r>
          </a:p>
          <a:p>
            <a:pPr indent="-228600" defTabSz="914400">
              <a:buClr>
                <a:schemeClr val="accent2"/>
              </a:buClr>
            </a:pPr>
            <a:r>
              <a:rPr lang="en-US" sz="2400" dirty="0"/>
              <a:t>Integrated within Wisconsin Early Intervention Services (EIS) </a:t>
            </a:r>
          </a:p>
          <a:p>
            <a:pPr indent="-228600" defTabSz="914400">
              <a:buClr>
                <a:schemeClr val="accent2"/>
              </a:buClr>
            </a:pPr>
            <a:r>
              <a:rPr lang="en-US" sz="2400" dirty="0"/>
              <a:t>Provided at 6 sub-recipient agencies in southern Wisconsin</a:t>
            </a:r>
          </a:p>
          <a:p>
            <a:pPr indent="-228600" defTabSz="914400">
              <a:buClr>
                <a:schemeClr val="accent2"/>
              </a:buClr>
            </a:pPr>
            <a:r>
              <a:rPr lang="en-US" sz="2400" dirty="0"/>
              <a:t>Goal: increase overall levels of client engagement in HIV medical care</a:t>
            </a:r>
          </a:p>
          <a:p>
            <a:pPr indent="-228600" defTabSz="914400">
              <a:buClr>
                <a:schemeClr val="accent2"/>
              </a:buClr>
            </a:pPr>
            <a:r>
              <a:rPr lang="en-US" sz="2400" dirty="0"/>
              <a:t>Referrals to be made for LTCS for identified cluster members </a:t>
            </a:r>
          </a:p>
          <a:p>
            <a:pPr indent="-228600" defTabSz="914400">
              <a:buClr>
                <a:schemeClr val="accent2"/>
              </a:buClr>
            </a:pPr>
            <a:r>
              <a:rPr lang="en-US" sz="2400" dirty="0"/>
              <a:t>Staff may be called upon to assist in case follow-up, re-linkage to care, and linkage to additional services as needed</a:t>
            </a:r>
          </a:p>
        </p:txBody>
      </p:sp>
      <p:sp>
        <p:nvSpPr>
          <p:cNvPr id="7" name="Slide Number Placeholder 6"/>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spcAft>
                <a:spcPts val="600"/>
              </a:spcAft>
            </a:pPr>
            <a:fld id="{B6A7F5F3-C1C8-42CD-8AB5-5B2EB46EEF82}" type="slidenum">
              <a:rPr lang="en-US" sz="1050">
                <a:solidFill>
                  <a:schemeClr val="tx1">
                    <a:alpha val="80000"/>
                  </a:schemeClr>
                </a:solidFill>
              </a:rPr>
              <a:pPr>
                <a:spcAft>
                  <a:spcPts val="600"/>
                </a:spcAft>
              </a:pPr>
              <a:t>25</a:t>
            </a:fld>
            <a:endParaRPr lang="en-US" sz="1050">
              <a:solidFill>
                <a:schemeClr val="tx1">
                  <a:alpha val="80000"/>
                </a:schemeClr>
              </a:solidFill>
            </a:endParaRPr>
          </a:p>
        </p:txBody>
      </p:sp>
    </p:spTree>
    <p:extLst>
      <p:ext uri="{BB962C8B-B14F-4D97-AF65-F5344CB8AC3E}">
        <p14:creationId xmlns:p14="http://schemas.microsoft.com/office/powerpoint/2010/main" val="1967760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6679" y="723898"/>
            <a:ext cx="6002110" cy="1495425"/>
          </a:xfrm>
        </p:spPr>
        <p:txBody>
          <a:bodyPr>
            <a:normAutofit/>
          </a:bodyPr>
          <a:lstStyle/>
          <a:p>
            <a:r>
              <a:rPr lang="en-US" sz="4000" b="1" dirty="0">
                <a:latin typeface="Leelawadee"/>
              </a:rPr>
              <a:t>HIV Testing and PrEP</a:t>
            </a:r>
          </a:p>
        </p:txBody>
      </p:sp>
      <p:pic>
        <p:nvPicPr>
          <p:cNvPr id="7" name="Picture 6">
            <a:extLst>
              <a:ext uri="{FF2B5EF4-FFF2-40B4-BE49-F238E27FC236}">
                <a16:creationId xmlns:a16="http://schemas.microsoft.com/office/drawing/2014/main" id="{6C81919B-9EC9-48E7-BF2A-4887B1C0AFF6}"/>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33231" t="568" r="34908" b="-233"/>
          <a:stretch/>
        </p:blipFill>
        <p:spPr>
          <a:xfrm>
            <a:off x="8241322" y="16052"/>
            <a:ext cx="3950677" cy="6857990"/>
          </a:xfrm>
          <a:prstGeom prst="rect">
            <a:avLst/>
          </a:prstGeom>
          <a:effectLst/>
        </p:spPr>
      </p:pic>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6A7F5F3-C1C8-42CD-8AB5-5B2EB46EEF82}" type="slidenum">
              <a:rPr lang="en-US">
                <a:solidFill>
                  <a:srgbClr val="FFFFFF"/>
                </a:solidFill>
              </a:rPr>
              <a:pPr>
                <a:spcAft>
                  <a:spcPts val="600"/>
                </a:spcAft>
              </a:pPr>
              <a:t>26</a:t>
            </a:fld>
            <a:endParaRPr lang="en-US">
              <a:solidFill>
                <a:srgbClr val="FFFFFF"/>
              </a:solidFill>
            </a:endParaRPr>
          </a:p>
        </p:txBody>
      </p:sp>
      <p:grpSp>
        <p:nvGrpSpPr>
          <p:cNvPr id="14" name="Group 13">
            <a:extLst>
              <a:ext uri="{FF2B5EF4-FFF2-40B4-BE49-F238E27FC236}">
                <a16:creationId xmlns:a16="http://schemas.microsoft.com/office/drawing/2014/main" id="{AFF2321F-1973-4A65-B2AE-7A7661034DBD}"/>
              </a:ext>
            </a:extLst>
          </p:cNvPr>
          <p:cNvGrpSpPr/>
          <p:nvPr/>
        </p:nvGrpSpPr>
        <p:grpSpPr>
          <a:xfrm>
            <a:off x="825252" y="2485131"/>
            <a:ext cx="6590817" cy="3648971"/>
            <a:chOff x="836679" y="2219324"/>
            <a:chExt cx="6590817" cy="3648971"/>
          </a:xfrm>
        </p:grpSpPr>
        <p:grpSp>
          <p:nvGrpSpPr>
            <p:cNvPr id="5" name="Group 4">
              <a:extLst>
                <a:ext uri="{FF2B5EF4-FFF2-40B4-BE49-F238E27FC236}">
                  <a16:creationId xmlns:a16="http://schemas.microsoft.com/office/drawing/2014/main" id="{7A3049A4-4FF6-473E-A5DF-9EF0BF9545AA}"/>
                </a:ext>
              </a:extLst>
            </p:cNvPr>
            <p:cNvGrpSpPr/>
            <p:nvPr/>
          </p:nvGrpSpPr>
          <p:grpSpPr>
            <a:xfrm>
              <a:off x="836680" y="2219324"/>
              <a:ext cx="6590816" cy="2419354"/>
              <a:chOff x="836680" y="2434984"/>
              <a:chExt cx="6002110" cy="3669199"/>
            </a:xfrm>
          </p:grpSpPr>
          <p:sp>
            <p:nvSpPr>
              <p:cNvPr id="8" name="Freeform: Shape 7">
                <a:extLst>
                  <a:ext uri="{FF2B5EF4-FFF2-40B4-BE49-F238E27FC236}">
                    <a16:creationId xmlns:a16="http://schemas.microsoft.com/office/drawing/2014/main" id="{2112D284-1BFD-410C-9526-8C32351B9208}"/>
                  </a:ext>
                </a:extLst>
              </p:cNvPr>
              <p:cNvSpPr/>
              <p:nvPr/>
            </p:nvSpPr>
            <p:spPr>
              <a:xfrm>
                <a:off x="836680" y="2434984"/>
                <a:ext cx="6002110" cy="1804359"/>
              </a:xfrm>
              <a:custGeom>
                <a:avLst/>
                <a:gdLst>
                  <a:gd name="connsiteX0" fmla="*/ 0 w 6002110"/>
                  <a:gd name="connsiteY0" fmla="*/ 300733 h 1804359"/>
                  <a:gd name="connsiteX1" fmla="*/ 300733 w 6002110"/>
                  <a:gd name="connsiteY1" fmla="*/ 0 h 1804359"/>
                  <a:gd name="connsiteX2" fmla="*/ 5701377 w 6002110"/>
                  <a:gd name="connsiteY2" fmla="*/ 0 h 1804359"/>
                  <a:gd name="connsiteX3" fmla="*/ 6002110 w 6002110"/>
                  <a:gd name="connsiteY3" fmla="*/ 300733 h 1804359"/>
                  <a:gd name="connsiteX4" fmla="*/ 6002110 w 6002110"/>
                  <a:gd name="connsiteY4" fmla="*/ 1503626 h 1804359"/>
                  <a:gd name="connsiteX5" fmla="*/ 5701377 w 6002110"/>
                  <a:gd name="connsiteY5" fmla="*/ 1804359 h 1804359"/>
                  <a:gd name="connsiteX6" fmla="*/ 300733 w 6002110"/>
                  <a:gd name="connsiteY6" fmla="*/ 1804359 h 1804359"/>
                  <a:gd name="connsiteX7" fmla="*/ 0 w 6002110"/>
                  <a:gd name="connsiteY7" fmla="*/ 1503626 h 1804359"/>
                  <a:gd name="connsiteX8" fmla="*/ 0 w 6002110"/>
                  <a:gd name="connsiteY8" fmla="*/ 300733 h 180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2110" h="1804359">
                    <a:moveTo>
                      <a:pt x="0" y="300733"/>
                    </a:moveTo>
                    <a:cubicBezTo>
                      <a:pt x="0" y="134643"/>
                      <a:pt x="134643" y="0"/>
                      <a:pt x="300733" y="0"/>
                    </a:cubicBezTo>
                    <a:lnTo>
                      <a:pt x="5701377" y="0"/>
                    </a:lnTo>
                    <a:cubicBezTo>
                      <a:pt x="5867467" y="0"/>
                      <a:pt x="6002110" y="134643"/>
                      <a:pt x="6002110" y="300733"/>
                    </a:cubicBezTo>
                    <a:lnTo>
                      <a:pt x="6002110" y="1503626"/>
                    </a:lnTo>
                    <a:cubicBezTo>
                      <a:pt x="6002110" y="1669716"/>
                      <a:pt x="5867467" y="1804359"/>
                      <a:pt x="5701377" y="1804359"/>
                    </a:cubicBezTo>
                    <a:lnTo>
                      <a:pt x="300733" y="1804359"/>
                    </a:lnTo>
                    <a:cubicBezTo>
                      <a:pt x="134643" y="1804359"/>
                      <a:pt x="0" y="1669716"/>
                      <a:pt x="0" y="1503626"/>
                    </a:cubicBezTo>
                    <a:lnTo>
                      <a:pt x="0" y="300733"/>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8092" tIns="168092" rIns="168092" bIns="168092" numCol="1" spcCol="1270" anchor="ctr" anchorCtr="0">
                <a:noAutofit/>
              </a:bodyPr>
              <a:lstStyle/>
              <a:p>
                <a:pPr>
                  <a:buClr>
                    <a:schemeClr val="accent2"/>
                  </a:buClr>
                </a:pPr>
                <a:r>
                  <a:rPr lang="en-US" sz="3600" dirty="0"/>
                  <a:t>Enhanced partner notification</a:t>
                </a:r>
              </a:p>
            </p:txBody>
          </p:sp>
          <p:sp>
            <p:nvSpPr>
              <p:cNvPr id="9" name="Freeform: Shape 8">
                <a:extLst>
                  <a:ext uri="{FF2B5EF4-FFF2-40B4-BE49-F238E27FC236}">
                    <a16:creationId xmlns:a16="http://schemas.microsoft.com/office/drawing/2014/main" id="{03305930-4502-49D8-8AB8-EE3F16102F27}"/>
                  </a:ext>
                </a:extLst>
              </p:cNvPr>
              <p:cNvSpPr/>
              <p:nvPr/>
            </p:nvSpPr>
            <p:spPr>
              <a:xfrm>
                <a:off x="836680" y="4299824"/>
                <a:ext cx="6002110" cy="1804359"/>
              </a:xfrm>
              <a:custGeom>
                <a:avLst/>
                <a:gdLst>
                  <a:gd name="connsiteX0" fmla="*/ 0 w 6002110"/>
                  <a:gd name="connsiteY0" fmla="*/ 300733 h 1804359"/>
                  <a:gd name="connsiteX1" fmla="*/ 300733 w 6002110"/>
                  <a:gd name="connsiteY1" fmla="*/ 0 h 1804359"/>
                  <a:gd name="connsiteX2" fmla="*/ 5701377 w 6002110"/>
                  <a:gd name="connsiteY2" fmla="*/ 0 h 1804359"/>
                  <a:gd name="connsiteX3" fmla="*/ 6002110 w 6002110"/>
                  <a:gd name="connsiteY3" fmla="*/ 300733 h 1804359"/>
                  <a:gd name="connsiteX4" fmla="*/ 6002110 w 6002110"/>
                  <a:gd name="connsiteY4" fmla="*/ 1503626 h 1804359"/>
                  <a:gd name="connsiteX5" fmla="*/ 5701377 w 6002110"/>
                  <a:gd name="connsiteY5" fmla="*/ 1804359 h 1804359"/>
                  <a:gd name="connsiteX6" fmla="*/ 300733 w 6002110"/>
                  <a:gd name="connsiteY6" fmla="*/ 1804359 h 1804359"/>
                  <a:gd name="connsiteX7" fmla="*/ 0 w 6002110"/>
                  <a:gd name="connsiteY7" fmla="*/ 1503626 h 1804359"/>
                  <a:gd name="connsiteX8" fmla="*/ 0 w 6002110"/>
                  <a:gd name="connsiteY8" fmla="*/ 300733 h 180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2110" h="1804359">
                    <a:moveTo>
                      <a:pt x="0" y="300733"/>
                    </a:moveTo>
                    <a:cubicBezTo>
                      <a:pt x="0" y="134643"/>
                      <a:pt x="134643" y="0"/>
                      <a:pt x="300733" y="0"/>
                    </a:cubicBezTo>
                    <a:lnTo>
                      <a:pt x="5701377" y="0"/>
                    </a:lnTo>
                    <a:cubicBezTo>
                      <a:pt x="5867467" y="0"/>
                      <a:pt x="6002110" y="134643"/>
                      <a:pt x="6002110" y="300733"/>
                    </a:cubicBezTo>
                    <a:lnTo>
                      <a:pt x="6002110" y="1503626"/>
                    </a:lnTo>
                    <a:cubicBezTo>
                      <a:pt x="6002110" y="1669716"/>
                      <a:pt x="5867467" y="1804359"/>
                      <a:pt x="5701377" y="1804359"/>
                    </a:cubicBezTo>
                    <a:lnTo>
                      <a:pt x="300733" y="1804359"/>
                    </a:lnTo>
                    <a:cubicBezTo>
                      <a:pt x="134643" y="1804359"/>
                      <a:pt x="0" y="1669716"/>
                      <a:pt x="0" y="1503626"/>
                    </a:cubicBezTo>
                    <a:lnTo>
                      <a:pt x="0" y="300733"/>
                    </a:lnTo>
                    <a:close/>
                  </a:path>
                </a:pathLst>
              </a:custGeom>
              <a:solidFill>
                <a:schemeClr val="tx2"/>
              </a:solidFill>
            </p:spPr>
            <p:style>
              <a:lnRef idx="2">
                <a:schemeClr val="lt1">
                  <a:hueOff val="0"/>
                  <a:satOff val="0"/>
                  <a:lumOff val="0"/>
                  <a:alphaOff val="0"/>
                </a:schemeClr>
              </a:lnRef>
              <a:fillRef idx="1">
                <a:schemeClr val="accent5">
                  <a:hueOff val="-4071773"/>
                  <a:satOff val="-80191"/>
                  <a:lumOff val="9411"/>
                  <a:alphaOff val="0"/>
                </a:schemeClr>
              </a:fillRef>
              <a:effectRef idx="0">
                <a:schemeClr val="accent5">
                  <a:hueOff val="-4071773"/>
                  <a:satOff val="-80191"/>
                  <a:lumOff val="9411"/>
                  <a:alphaOff val="0"/>
                </a:schemeClr>
              </a:effectRef>
              <a:fontRef idx="minor">
                <a:schemeClr val="lt1"/>
              </a:fontRef>
            </p:style>
            <p:txBody>
              <a:bodyPr spcFirstLastPara="0" vert="horz" wrap="square" lIns="168092" tIns="168092" rIns="168092" bIns="168092" numCol="1" spcCol="1270" anchor="ctr" anchorCtr="0">
                <a:noAutofit/>
              </a:bodyPr>
              <a:lstStyle/>
              <a:p>
                <a:pPr>
                  <a:buClr>
                    <a:schemeClr val="accent2"/>
                  </a:buClr>
                </a:pPr>
                <a:r>
                  <a:rPr lang="en-US" sz="3600" dirty="0"/>
                  <a:t>Media and information sharing</a:t>
                </a:r>
              </a:p>
            </p:txBody>
          </p:sp>
        </p:grpSp>
        <p:sp>
          <p:nvSpPr>
            <p:cNvPr id="13" name="Freeform: Shape 12">
              <a:extLst>
                <a:ext uri="{FF2B5EF4-FFF2-40B4-BE49-F238E27FC236}">
                  <a16:creationId xmlns:a16="http://schemas.microsoft.com/office/drawing/2014/main" id="{8367F6E5-F028-4B56-98EE-8A57C29C594F}"/>
                </a:ext>
              </a:extLst>
            </p:cNvPr>
            <p:cNvSpPr/>
            <p:nvPr/>
          </p:nvSpPr>
          <p:spPr>
            <a:xfrm>
              <a:off x="836679" y="4678558"/>
              <a:ext cx="6590817" cy="1189737"/>
            </a:xfrm>
            <a:custGeom>
              <a:avLst/>
              <a:gdLst>
                <a:gd name="connsiteX0" fmla="*/ 0 w 6002110"/>
                <a:gd name="connsiteY0" fmla="*/ 300733 h 1804359"/>
                <a:gd name="connsiteX1" fmla="*/ 300733 w 6002110"/>
                <a:gd name="connsiteY1" fmla="*/ 0 h 1804359"/>
                <a:gd name="connsiteX2" fmla="*/ 5701377 w 6002110"/>
                <a:gd name="connsiteY2" fmla="*/ 0 h 1804359"/>
                <a:gd name="connsiteX3" fmla="*/ 6002110 w 6002110"/>
                <a:gd name="connsiteY3" fmla="*/ 300733 h 1804359"/>
                <a:gd name="connsiteX4" fmla="*/ 6002110 w 6002110"/>
                <a:gd name="connsiteY4" fmla="*/ 1503626 h 1804359"/>
                <a:gd name="connsiteX5" fmla="*/ 5701377 w 6002110"/>
                <a:gd name="connsiteY5" fmla="*/ 1804359 h 1804359"/>
                <a:gd name="connsiteX6" fmla="*/ 300733 w 6002110"/>
                <a:gd name="connsiteY6" fmla="*/ 1804359 h 1804359"/>
                <a:gd name="connsiteX7" fmla="*/ 0 w 6002110"/>
                <a:gd name="connsiteY7" fmla="*/ 1503626 h 1804359"/>
                <a:gd name="connsiteX8" fmla="*/ 0 w 6002110"/>
                <a:gd name="connsiteY8" fmla="*/ 300733 h 180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2110" h="1804359">
                  <a:moveTo>
                    <a:pt x="0" y="300733"/>
                  </a:moveTo>
                  <a:cubicBezTo>
                    <a:pt x="0" y="134643"/>
                    <a:pt x="134643" y="0"/>
                    <a:pt x="300733" y="0"/>
                  </a:cubicBezTo>
                  <a:lnTo>
                    <a:pt x="5701377" y="0"/>
                  </a:lnTo>
                  <a:cubicBezTo>
                    <a:pt x="5867467" y="0"/>
                    <a:pt x="6002110" y="134643"/>
                    <a:pt x="6002110" y="300733"/>
                  </a:cubicBezTo>
                  <a:lnTo>
                    <a:pt x="6002110" y="1503626"/>
                  </a:lnTo>
                  <a:cubicBezTo>
                    <a:pt x="6002110" y="1669716"/>
                    <a:pt x="5867467" y="1804359"/>
                    <a:pt x="5701377" y="1804359"/>
                  </a:cubicBezTo>
                  <a:lnTo>
                    <a:pt x="300733" y="1804359"/>
                  </a:lnTo>
                  <a:cubicBezTo>
                    <a:pt x="134643" y="1804359"/>
                    <a:pt x="0" y="1669716"/>
                    <a:pt x="0" y="1503626"/>
                  </a:cubicBezTo>
                  <a:lnTo>
                    <a:pt x="0" y="300733"/>
                  </a:lnTo>
                  <a:close/>
                </a:path>
              </a:pathLst>
            </a:custGeom>
          </p:spPr>
          <p:style>
            <a:lnRef idx="2">
              <a:schemeClr val="lt1">
                <a:hueOff val="0"/>
                <a:satOff val="0"/>
                <a:lumOff val="0"/>
                <a:alphaOff val="0"/>
              </a:schemeClr>
            </a:lnRef>
            <a:fillRef idx="1">
              <a:schemeClr val="accent5">
                <a:hueOff val="-4071773"/>
                <a:satOff val="-80191"/>
                <a:lumOff val="9411"/>
                <a:alphaOff val="0"/>
              </a:schemeClr>
            </a:fillRef>
            <a:effectRef idx="0">
              <a:schemeClr val="accent5">
                <a:hueOff val="-4071773"/>
                <a:satOff val="-80191"/>
                <a:lumOff val="9411"/>
                <a:alphaOff val="0"/>
              </a:schemeClr>
            </a:effectRef>
            <a:fontRef idx="minor">
              <a:schemeClr val="lt1"/>
            </a:fontRef>
          </p:style>
          <p:txBody>
            <a:bodyPr spcFirstLastPara="0" vert="horz" wrap="square" lIns="168092" tIns="168092" rIns="168092" bIns="168092" numCol="1" spcCol="1270" anchor="ctr" anchorCtr="0">
              <a:noAutofit/>
            </a:bodyPr>
            <a:lstStyle/>
            <a:p>
              <a:pPr>
                <a:buClr>
                  <a:schemeClr val="accent2"/>
                </a:buClr>
              </a:pPr>
              <a:r>
                <a:rPr lang="en-US" sz="3600" dirty="0"/>
                <a:t>Expanded HIV testing</a:t>
              </a:r>
            </a:p>
          </p:txBody>
        </p:sp>
      </p:grpSp>
    </p:spTree>
    <p:extLst>
      <p:ext uri="{BB962C8B-B14F-4D97-AF65-F5344CB8AC3E}">
        <p14:creationId xmlns:p14="http://schemas.microsoft.com/office/powerpoint/2010/main" val="2786420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502021"/>
            <a:ext cx="4959603" cy="1642969"/>
          </a:xfrm>
        </p:spPr>
        <p:txBody>
          <a:bodyPr vert="horz" lIns="91440" tIns="45720" rIns="91440" bIns="45720" rtlCol="0" anchor="b">
            <a:normAutofit/>
          </a:bodyPr>
          <a:lstStyle/>
          <a:p>
            <a:pPr defTabSz="914400"/>
            <a:r>
              <a:rPr lang="en-US" sz="4000" b="1" kern="1200" dirty="0">
                <a:solidFill>
                  <a:schemeClr val="tx1"/>
                </a:solidFill>
                <a:latin typeface="Leelawadee" panose="020B0502040204020203" pitchFamily="34" charset="-34"/>
                <a:cs typeface="Leelawadee" panose="020B0502040204020203" pitchFamily="34" charset="-34"/>
              </a:rPr>
              <a:t>Harm Reduction</a:t>
            </a:r>
          </a:p>
        </p:txBody>
      </p:sp>
      <p:sp>
        <p:nvSpPr>
          <p:cNvPr id="7" name="TextBox 6"/>
          <p:cNvSpPr txBox="1"/>
          <p:nvPr/>
        </p:nvSpPr>
        <p:spPr>
          <a:xfrm>
            <a:off x="1136397" y="2418408"/>
            <a:ext cx="4959603" cy="3522569"/>
          </a:xfrm>
          <a:prstGeom prst="rect">
            <a:avLst/>
          </a:prstGeom>
        </p:spPr>
        <p:txBody>
          <a:bodyPr vert="horz" lIns="91440" tIns="45720" rIns="91440" bIns="45720" rtlCol="0" anchor="t">
            <a:normAutofit/>
          </a:bodyPr>
          <a:lstStyle/>
          <a:p>
            <a:pPr marL="285750" indent="-228600">
              <a:lnSpc>
                <a:spcPct val="90000"/>
              </a:lnSpc>
              <a:spcAft>
                <a:spcPts val="600"/>
              </a:spcAft>
              <a:buClr>
                <a:schemeClr val="accent1"/>
              </a:buClr>
              <a:buFont typeface="Arial" panose="020B0604020202020204" pitchFamily="34" charset="0"/>
              <a:buChar char="•"/>
            </a:pPr>
            <a:r>
              <a:rPr lang="en-US" sz="2400" dirty="0">
                <a:latin typeface="Calibri" panose="020F0502020204030204" pitchFamily="34" charset="0"/>
                <a:cs typeface="Calibri" panose="020F0502020204030204" pitchFamily="34" charset="0"/>
              </a:rPr>
              <a:t>16 primary sites</a:t>
            </a:r>
          </a:p>
          <a:p>
            <a:pPr marL="285750" indent="-228600">
              <a:lnSpc>
                <a:spcPct val="90000"/>
              </a:lnSpc>
              <a:spcAft>
                <a:spcPts val="600"/>
              </a:spcAft>
              <a:buClr>
                <a:schemeClr val="accent2"/>
              </a:buClr>
              <a:buFont typeface="Arial" panose="020B0604020202020204" pitchFamily="34" charset="0"/>
              <a:buChar char="•"/>
            </a:pPr>
            <a:r>
              <a:rPr lang="en-US" sz="2400" dirty="0">
                <a:latin typeface="Calibri" panose="020F0502020204030204" pitchFamily="34" charset="0"/>
                <a:cs typeface="Calibri" panose="020F0502020204030204" pitchFamily="34" charset="0"/>
              </a:rPr>
              <a:t>13 satellite locations</a:t>
            </a:r>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365" t="16332" r="8981" b="16796"/>
          <a:stretch/>
        </p:blipFill>
        <p:spPr>
          <a:xfrm>
            <a:off x="5899737" y="502021"/>
            <a:ext cx="5155866" cy="5466007"/>
          </a:xfrm>
          <a:prstGeom prst="rect">
            <a:avLst/>
          </a:prstGeom>
        </p:spPr>
      </p:pic>
      <p:sp>
        <p:nvSpPr>
          <p:cNvPr id="26" name="Rectangle 2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B6A7F5F3-C1C8-42CD-8AB5-5B2EB46EEF82}" type="slidenum">
              <a:rPr lang="en-US" sz="1100">
                <a:solidFill>
                  <a:srgbClr val="FFFFFF"/>
                </a:solidFill>
              </a:rPr>
              <a:pPr>
                <a:spcAft>
                  <a:spcPts val="600"/>
                </a:spcAft>
              </a:pPr>
              <a:t>27</a:t>
            </a:fld>
            <a:endParaRPr lang="en-US" sz="1100">
              <a:solidFill>
                <a:srgbClr val="FFFFFF"/>
              </a:solidFill>
            </a:endParaRPr>
          </a:p>
        </p:txBody>
      </p:sp>
      <p:cxnSp>
        <p:nvCxnSpPr>
          <p:cNvPr id="5" name="Straight Arrow Connector 4">
            <a:extLst>
              <a:ext uri="{FF2B5EF4-FFF2-40B4-BE49-F238E27FC236}">
                <a16:creationId xmlns:a16="http://schemas.microsoft.com/office/drawing/2014/main" id="{15CC19A7-76F5-4154-AD7E-8FB83986E9EB}"/>
              </a:ext>
            </a:extLst>
          </p:cNvPr>
          <p:cNvCxnSpPr/>
          <p:nvPr/>
        </p:nvCxnSpPr>
        <p:spPr>
          <a:xfrm>
            <a:off x="10206990" y="5303520"/>
            <a:ext cx="6057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98925B2-3096-4513-BCB5-5D53EF4F1F51}"/>
              </a:ext>
            </a:extLst>
          </p:cNvPr>
          <p:cNvSpPr txBox="1"/>
          <p:nvPr/>
        </p:nvSpPr>
        <p:spPr>
          <a:xfrm>
            <a:off x="10812780" y="5118854"/>
            <a:ext cx="1339596" cy="369332"/>
          </a:xfrm>
          <a:prstGeom prst="rect">
            <a:avLst/>
          </a:prstGeom>
          <a:noFill/>
        </p:spPr>
        <p:txBody>
          <a:bodyPr wrap="square" rtlCol="0">
            <a:spAutoFit/>
          </a:bodyPr>
          <a:lstStyle/>
          <a:p>
            <a:r>
              <a:rPr lang="en-US" dirty="0"/>
              <a:t>Milwaukee</a:t>
            </a:r>
          </a:p>
        </p:txBody>
      </p:sp>
      <p:cxnSp>
        <p:nvCxnSpPr>
          <p:cNvPr id="10" name="Straight Arrow Connector 9">
            <a:extLst>
              <a:ext uri="{FF2B5EF4-FFF2-40B4-BE49-F238E27FC236}">
                <a16:creationId xmlns:a16="http://schemas.microsoft.com/office/drawing/2014/main" id="{493F6993-C90F-4F3F-A416-55E97C5DF337}"/>
              </a:ext>
            </a:extLst>
          </p:cNvPr>
          <p:cNvCxnSpPr/>
          <p:nvPr/>
        </p:nvCxnSpPr>
        <p:spPr>
          <a:xfrm flipH="1">
            <a:off x="6275070" y="5303520"/>
            <a:ext cx="238887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B97FA57-CFF4-4F14-B89A-B57F144E5204}"/>
              </a:ext>
            </a:extLst>
          </p:cNvPr>
          <p:cNvSpPr txBox="1"/>
          <p:nvPr/>
        </p:nvSpPr>
        <p:spPr>
          <a:xfrm>
            <a:off x="5200436" y="5303520"/>
            <a:ext cx="1174623" cy="369332"/>
          </a:xfrm>
          <a:prstGeom prst="rect">
            <a:avLst/>
          </a:prstGeom>
          <a:noFill/>
        </p:spPr>
        <p:txBody>
          <a:bodyPr wrap="square" rtlCol="0">
            <a:spAutoFit/>
          </a:bodyPr>
          <a:lstStyle/>
          <a:p>
            <a:r>
              <a:rPr lang="en-US" dirty="0"/>
              <a:t>Madison</a:t>
            </a:r>
          </a:p>
        </p:txBody>
      </p:sp>
      <p:cxnSp>
        <p:nvCxnSpPr>
          <p:cNvPr id="13" name="Straight Arrow Connector 12">
            <a:extLst>
              <a:ext uri="{FF2B5EF4-FFF2-40B4-BE49-F238E27FC236}">
                <a16:creationId xmlns:a16="http://schemas.microsoft.com/office/drawing/2014/main" id="{97C63E97-AA74-4063-87C5-5B1970ADB4C1}"/>
              </a:ext>
            </a:extLst>
          </p:cNvPr>
          <p:cNvCxnSpPr/>
          <p:nvPr/>
        </p:nvCxnSpPr>
        <p:spPr>
          <a:xfrm>
            <a:off x="10069830" y="3623310"/>
            <a:ext cx="9666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A0330A1-1092-484F-9FF4-C93646F7A03C}"/>
              </a:ext>
            </a:extLst>
          </p:cNvPr>
          <p:cNvSpPr txBox="1"/>
          <p:nvPr/>
        </p:nvSpPr>
        <p:spPr>
          <a:xfrm>
            <a:off x="11036490" y="3429000"/>
            <a:ext cx="1155508" cy="369332"/>
          </a:xfrm>
          <a:prstGeom prst="rect">
            <a:avLst/>
          </a:prstGeom>
          <a:noFill/>
        </p:spPr>
        <p:txBody>
          <a:bodyPr wrap="square" rtlCol="0">
            <a:spAutoFit/>
          </a:bodyPr>
          <a:lstStyle/>
          <a:p>
            <a:r>
              <a:rPr lang="en-US" dirty="0"/>
              <a:t>Green Bay</a:t>
            </a:r>
          </a:p>
        </p:txBody>
      </p:sp>
      <p:cxnSp>
        <p:nvCxnSpPr>
          <p:cNvPr id="16" name="Straight Arrow Connector 15">
            <a:extLst>
              <a:ext uri="{FF2B5EF4-FFF2-40B4-BE49-F238E27FC236}">
                <a16:creationId xmlns:a16="http://schemas.microsoft.com/office/drawing/2014/main" id="{F8131F0A-2A7F-4510-84F5-247FA0DFD392}"/>
              </a:ext>
            </a:extLst>
          </p:cNvPr>
          <p:cNvCxnSpPr/>
          <p:nvPr/>
        </p:nvCxnSpPr>
        <p:spPr>
          <a:xfrm flipH="1">
            <a:off x="6640830" y="4377690"/>
            <a:ext cx="594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E43618-A696-4AEA-A432-448B2CD85346}"/>
              </a:ext>
            </a:extLst>
          </p:cNvPr>
          <p:cNvSpPr txBox="1"/>
          <p:nvPr/>
        </p:nvSpPr>
        <p:spPr>
          <a:xfrm>
            <a:off x="5591682" y="4179692"/>
            <a:ext cx="1062990" cy="369332"/>
          </a:xfrm>
          <a:prstGeom prst="rect">
            <a:avLst/>
          </a:prstGeom>
          <a:noFill/>
        </p:spPr>
        <p:txBody>
          <a:bodyPr wrap="square" rtlCol="0">
            <a:spAutoFit/>
          </a:bodyPr>
          <a:lstStyle/>
          <a:p>
            <a:r>
              <a:rPr lang="en-US" dirty="0"/>
              <a:t>La Crosse</a:t>
            </a:r>
          </a:p>
        </p:txBody>
      </p:sp>
    </p:spTree>
    <p:extLst>
      <p:ext uri="{BB962C8B-B14F-4D97-AF65-F5344CB8AC3E}">
        <p14:creationId xmlns:p14="http://schemas.microsoft.com/office/powerpoint/2010/main" val="1134550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US" sz="6000" b="1" dirty="0">
                <a:solidFill>
                  <a:schemeClr val="bg1"/>
                </a:solidFill>
                <a:latin typeface="Leelawadee"/>
              </a:rPr>
              <a:t>Social Services</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6A7F5F3-C1C8-42CD-8AB5-5B2EB46EEF82}" type="slidenum">
              <a:rPr lang="en-US" smtClean="0"/>
              <a:pPr>
                <a:spcAft>
                  <a:spcPts val="600"/>
                </a:spcAft>
              </a:pPr>
              <a:t>28</a:t>
            </a:fld>
            <a:endParaRPr lang="en-US"/>
          </a:p>
        </p:txBody>
      </p:sp>
      <p:graphicFrame>
        <p:nvGraphicFramePr>
          <p:cNvPr id="6" name="Content Placeholder 2">
            <a:extLst>
              <a:ext uri="{FF2B5EF4-FFF2-40B4-BE49-F238E27FC236}">
                <a16:creationId xmlns:a16="http://schemas.microsoft.com/office/drawing/2014/main" id="{E24777F4-489F-4306-9DA8-039A85532737}"/>
              </a:ext>
            </a:extLst>
          </p:cNvPr>
          <p:cNvGraphicFramePr>
            <a:graphicFrameLocks noGrp="1"/>
          </p:cNvGraphicFramePr>
          <p:nvPr>
            <p:ph idx="1"/>
            <p:extLst>
              <p:ext uri="{D42A27DB-BD31-4B8C-83A1-F6EECF244321}">
                <p14:modId xmlns:p14="http://schemas.microsoft.com/office/powerpoint/2010/main" val="1900910989"/>
              </p:ext>
            </p:extLst>
          </p:nvPr>
        </p:nvGraphicFramePr>
        <p:xfrm>
          <a:off x="5478780" y="448989"/>
          <a:ext cx="6263640" cy="5960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9206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vert="horz" lIns="91440" tIns="45720" rIns="91440" bIns="45720" rtlCol="0" anchor="ctr">
            <a:normAutofit/>
          </a:bodyPr>
          <a:lstStyle/>
          <a:p>
            <a:pPr defTabSz="914400"/>
            <a:r>
              <a:rPr lang="en-US" sz="6000" b="1" kern="1200" dirty="0">
                <a:solidFill>
                  <a:schemeClr val="bg1"/>
                </a:solidFill>
                <a:latin typeface="Leelawadee" panose="020B0502040204020203" pitchFamily="34" charset="-34"/>
                <a:cs typeface="Leelawadee" panose="020B0502040204020203" pitchFamily="34" charset="-34"/>
              </a:rPr>
              <a:t>Tribal Nations</a:t>
            </a: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6A7F5F3-C1C8-42CD-8AB5-5B2EB46EEF82}" type="slidenum">
              <a:rPr lang="en-US" smtClean="0"/>
              <a:pPr>
                <a:spcAft>
                  <a:spcPts val="600"/>
                </a:spcAft>
              </a:pPr>
              <a:t>29</a:t>
            </a:fld>
            <a:endParaRPr lang="en-US"/>
          </a:p>
        </p:txBody>
      </p:sp>
      <p:graphicFrame>
        <p:nvGraphicFramePr>
          <p:cNvPr id="8" name="Content Placeholder 4">
            <a:extLst>
              <a:ext uri="{FF2B5EF4-FFF2-40B4-BE49-F238E27FC236}">
                <a16:creationId xmlns:a16="http://schemas.microsoft.com/office/drawing/2014/main" id="{55EE690C-3D71-4F23-85E7-4ABD001BB368}"/>
              </a:ext>
            </a:extLst>
          </p:cNvPr>
          <p:cNvGraphicFramePr>
            <a:graphicFrameLocks noGrp="1"/>
          </p:cNvGraphicFramePr>
          <p:nvPr>
            <p:ph sz="half" idx="1"/>
            <p:extLst>
              <p:ext uri="{D42A27DB-BD31-4B8C-83A1-F6EECF244321}">
                <p14:modId xmlns:p14="http://schemas.microsoft.com/office/powerpoint/2010/main" val="215745680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239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163720" y="2668194"/>
            <a:ext cx="3182940" cy="1471959"/>
          </a:xfrm>
        </p:spPr>
        <p:txBody>
          <a:bodyPr vert="horz" lIns="91440" tIns="45720" rIns="91440" bIns="45720" rtlCol="0" anchor="ctr">
            <a:normAutofit/>
          </a:bodyPr>
          <a:lstStyle/>
          <a:p>
            <a:pPr defTabSz="914400"/>
            <a:r>
              <a:rPr lang="en-US" sz="4000" b="1" kern="1200" dirty="0">
                <a:solidFill>
                  <a:srgbClr val="FFFFFF"/>
                </a:solidFill>
                <a:latin typeface="Leelawadee" panose="020B0502040204020203" pitchFamily="34" charset="-34"/>
                <a:cs typeface="Leelawadee" panose="020B0502040204020203" pitchFamily="34" charset="-34"/>
              </a:rPr>
              <a:t>Background</a:t>
            </a:r>
          </a:p>
        </p:txBody>
      </p:sp>
      <p:sp>
        <p:nvSpPr>
          <p:cNvPr id="5" name="Slide Number Placeholder 4"/>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pPr>
            <a:fld id="{B6A7F5F3-C1C8-42CD-8AB5-5B2EB46EEF82}" type="slidenum">
              <a:rPr lang="en-US" sz="1000"/>
              <a:pPr>
                <a:spcAft>
                  <a:spcPts val="600"/>
                </a:spcAft>
              </a:pPr>
              <a:t>3</a:t>
            </a:fld>
            <a:endParaRPr lang="en-US" sz="1000"/>
          </a:p>
        </p:txBody>
      </p:sp>
      <p:graphicFrame>
        <p:nvGraphicFramePr>
          <p:cNvPr id="8" name="Table 6">
            <a:extLst>
              <a:ext uri="{FF2B5EF4-FFF2-40B4-BE49-F238E27FC236}">
                <a16:creationId xmlns:a16="http://schemas.microsoft.com/office/drawing/2014/main" id="{6E11C74F-4CB0-4FAF-9484-9BFB94D4504E}"/>
              </a:ext>
            </a:extLst>
          </p:cNvPr>
          <p:cNvGraphicFramePr>
            <a:graphicFrameLocks noGrp="1"/>
          </p:cNvGraphicFramePr>
          <p:nvPr>
            <p:ph idx="1"/>
            <p:extLst>
              <p:ext uri="{D42A27DB-BD31-4B8C-83A1-F6EECF244321}">
                <p14:modId xmlns:p14="http://schemas.microsoft.com/office/powerpoint/2010/main" val="3980010585"/>
              </p:ext>
            </p:extLst>
          </p:nvPr>
        </p:nvGraphicFramePr>
        <p:xfrm>
          <a:off x="4998268" y="788523"/>
          <a:ext cx="6539076" cy="4961534"/>
        </p:xfrm>
        <a:graphic>
          <a:graphicData uri="http://schemas.openxmlformats.org/drawingml/2006/table">
            <a:tbl>
              <a:tblPr firstRow="1" bandRow="1">
                <a:tableStyleId>{9D7B26C5-4107-4FEC-AEDC-1716B250A1EF}</a:tableStyleId>
              </a:tblPr>
              <a:tblGrid>
                <a:gridCol w="3259834">
                  <a:extLst>
                    <a:ext uri="{9D8B030D-6E8A-4147-A177-3AD203B41FA5}">
                      <a16:colId xmlns:a16="http://schemas.microsoft.com/office/drawing/2014/main" val="883321627"/>
                    </a:ext>
                  </a:extLst>
                </a:gridCol>
                <a:gridCol w="3279242">
                  <a:extLst>
                    <a:ext uri="{9D8B030D-6E8A-4147-A177-3AD203B41FA5}">
                      <a16:colId xmlns:a16="http://schemas.microsoft.com/office/drawing/2014/main" val="2447911269"/>
                    </a:ext>
                  </a:extLst>
                </a:gridCol>
              </a:tblGrid>
              <a:tr h="2081502">
                <a:tc>
                  <a:txBody>
                    <a:bodyPr/>
                    <a:lstStyle/>
                    <a:p>
                      <a:r>
                        <a:rPr lang="en-US" sz="3100" dirty="0">
                          <a:solidFill>
                            <a:schemeClr val="accent1"/>
                          </a:solidFill>
                        </a:rPr>
                        <a:t>5.8 million</a:t>
                      </a:r>
                    </a:p>
                    <a:p>
                      <a:r>
                        <a:rPr lang="en-US" sz="2400" b="0" dirty="0">
                          <a:solidFill>
                            <a:schemeClr val="tx1"/>
                          </a:solidFill>
                        </a:rPr>
                        <a:t>Total Wisconsin state population</a:t>
                      </a:r>
                    </a:p>
                  </a:txBody>
                  <a:tcPr marL="79853" marR="79853" marT="39927" marB="39927"/>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3100">
                          <a:solidFill>
                            <a:schemeClr val="accent1"/>
                          </a:solidFill>
                        </a:rPr>
                        <a:t>25%</a:t>
                      </a:r>
                    </a:p>
                    <a:p>
                      <a:pPr marL="0" marR="0" lvl="0" indent="0" algn="l" defTabSz="914411" rtl="0" eaLnBrk="1" fontAlgn="auto" latinLnBrk="0" hangingPunct="1">
                        <a:lnSpc>
                          <a:spcPct val="100000"/>
                        </a:lnSpc>
                        <a:spcBef>
                          <a:spcPts val="0"/>
                        </a:spcBef>
                        <a:spcAft>
                          <a:spcPts val="0"/>
                        </a:spcAft>
                        <a:buClrTx/>
                        <a:buSzTx/>
                        <a:buFontTx/>
                        <a:buNone/>
                        <a:tabLst/>
                        <a:defRPr/>
                      </a:pPr>
                      <a:r>
                        <a:rPr lang="en-US" sz="2400" b="0">
                          <a:solidFill>
                            <a:schemeClr val="tx1"/>
                          </a:solidFill>
                        </a:rPr>
                        <a:t>Percentage of state population residing in Dane and Milwaukee counties</a:t>
                      </a:r>
                      <a:endParaRPr lang="en-US" sz="2400" b="0">
                        <a:solidFill>
                          <a:schemeClr val="tx1"/>
                        </a:solidFill>
                        <a:latin typeface="Franklin Gothic Book" panose="020B0503020102020204" pitchFamily="34" charset="0"/>
                      </a:endParaRPr>
                    </a:p>
                  </a:txBody>
                  <a:tcPr marL="79853" marR="79853" marT="39927" marB="39927"/>
                </a:tc>
                <a:extLst>
                  <a:ext uri="{0D108BD9-81ED-4DB2-BD59-A6C34878D82A}">
                    <a16:rowId xmlns:a16="http://schemas.microsoft.com/office/drawing/2014/main" val="1975572059"/>
                  </a:ext>
                </a:extLst>
              </a:tr>
              <a:tr h="2880032">
                <a:tc>
                  <a:txBody>
                    <a:bodyPr/>
                    <a:lstStyle/>
                    <a:p>
                      <a:r>
                        <a:rPr lang="en-US" sz="3100" b="1" dirty="0">
                          <a:solidFill>
                            <a:schemeClr val="accent1"/>
                          </a:solidFill>
                        </a:rPr>
                        <a:t>6,926</a:t>
                      </a:r>
                    </a:p>
                    <a:p>
                      <a:r>
                        <a:rPr lang="en-US" sz="2400" dirty="0"/>
                        <a:t>Number </a:t>
                      </a:r>
                      <a:r>
                        <a:rPr lang="en-US" sz="2400"/>
                        <a:t>of people with HIV (PWH) in Wisconsin (estimated 1,109 are unaware of their status)</a:t>
                      </a:r>
                      <a:endParaRPr lang="en-US" sz="2400">
                        <a:latin typeface="Franklin Gothic Book" panose="020B0503020102020204" pitchFamily="34" charset="0"/>
                      </a:endParaRPr>
                    </a:p>
                  </a:txBody>
                  <a:tcPr marL="79853" marR="79853" marT="39927" marB="39927">
                    <a:noFill/>
                  </a:tcPr>
                </a:tc>
                <a:tc>
                  <a:txBody>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lang="en-US" sz="3100" b="1" dirty="0">
                          <a:solidFill>
                            <a:schemeClr val="accent1"/>
                          </a:solidFill>
                        </a:rPr>
                        <a:t>59%</a:t>
                      </a:r>
                    </a:p>
                    <a:p>
                      <a:pPr marL="0" marR="0" lvl="0" indent="0" algn="l" defTabSz="914411" rtl="0" eaLnBrk="1" fontAlgn="auto" latinLnBrk="0" hangingPunct="1">
                        <a:lnSpc>
                          <a:spcPct val="100000"/>
                        </a:lnSpc>
                        <a:spcBef>
                          <a:spcPts val="0"/>
                        </a:spcBef>
                        <a:spcAft>
                          <a:spcPts val="0"/>
                        </a:spcAft>
                        <a:buClrTx/>
                        <a:buSzTx/>
                        <a:buFontTx/>
                        <a:buNone/>
                        <a:tabLst/>
                        <a:defRPr/>
                      </a:pPr>
                      <a:r>
                        <a:rPr lang="en-US" sz="2400" dirty="0"/>
                        <a:t>Percentage of PLWH who reside in Dane and Milwaukee  counties (59% of new diagnoses)</a:t>
                      </a:r>
                    </a:p>
                    <a:p>
                      <a:endParaRPr lang="en-US" sz="2800" dirty="0"/>
                    </a:p>
                  </a:txBody>
                  <a:tcPr marL="79853" marR="79853" marT="39927" marB="39927">
                    <a:noFill/>
                  </a:tcPr>
                </a:tc>
                <a:extLst>
                  <a:ext uri="{0D108BD9-81ED-4DB2-BD59-A6C34878D82A}">
                    <a16:rowId xmlns:a16="http://schemas.microsoft.com/office/drawing/2014/main" val="3043144762"/>
                  </a:ext>
                </a:extLst>
              </a:tr>
            </a:tbl>
          </a:graphicData>
        </a:graphic>
      </p:graphicFrame>
      <p:sp>
        <p:nvSpPr>
          <p:cNvPr id="11" name="TextBox 10">
            <a:extLst>
              <a:ext uri="{FF2B5EF4-FFF2-40B4-BE49-F238E27FC236}">
                <a16:creationId xmlns:a16="http://schemas.microsoft.com/office/drawing/2014/main" id="{E338BD55-4C53-4AAF-BF9D-2D1F348EF6ED}"/>
              </a:ext>
            </a:extLst>
          </p:cNvPr>
          <p:cNvSpPr txBox="1"/>
          <p:nvPr/>
        </p:nvSpPr>
        <p:spPr>
          <a:xfrm>
            <a:off x="4919856" y="5896028"/>
            <a:ext cx="6617488" cy="268853"/>
          </a:xfrm>
          <a:prstGeom prst="rect">
            <a:avLst/>
          </a:prstGeom>
        </p:spPr>
        <p:txBody>
          <a:bodyPr vert="horz" lIns="91440" tIns="45720" rIns="91440" bIns="45720" rtlCol="0" anchor="t">
            <a:normAutofit fontScale="62500" lnSpcReduction="20000"/>
          </a:bodyPr>
          <a:lstStyle/>
          <a:p>
            <a:pPr>
              <a:lnSpc>
                <a:spcPct val="90000"/>
              </a:lnSpc>
              <a:spcAft>
                <a:spcPts val="600"/>
              </a:spcAft>
            </a:pPr>
            <a:r>
              <a:rPr lang="en-US" sz="2400" dirty="0"/>
              <a:t>Source: https://www.dhs.wisconsin.gov/publications/p00484-20.pdf</a:t>
            </a:r>
          </a:p>
        </p:txBody>
      </p:sp>
    </p:spTree>
    <p:extLst>
      <p:ext uri="{BB962C8B-B14F-4D97-AF65-F5344CB8AC3E}">
        <p14:creationId xmlns:p14="http://schemas.microsoft.com/office/powerpoint/2010/main" val="117650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US" b="1" dirty="0">
                <a:solidFill>
                  <a:schemeClr val="bg1"/>
                </a:solidFill>
                <a:latin typeface="Leelawadee"/>
              </a:rPr>
              <a:t>Options for Enhanced Interventions</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6A7F5F3-C1C8-42CD-8AB5-5B2EB46EEF82}" type="slidenum">
              <a:rPr lang="en-US" smtClean="0"/>
              <a:pPr>
                <a:spcAft>
                  <a:spcPts val="600"/>
                </a:spcAft>
              </a:pPr>
              <a:t>30</a:t>
            </a:fld>
            <a:endParaRPr lang="en-US"/>
          </a:p>
        </p:txBody>
      </p:sp>
      <p:graphicFrame>
        <p:nvGraphicFramePr>
          <p:cNvPr id="6" name="Content Placeholder 2">
            <a:extLst>
              <a:ext uri="{FF2B5EF4-FFF2-40B4-BE49-F238E27FC236}">
                <a16:creationId xmlns:a16="http://schemas.microsoft.com/office/drawing/2014/main" id="{A12E0AF1-3F24-434B-87B2-31819D774930}"/>
              </a:ext>
            </a:extLst>
          </p:cNvPr>
          <p:cNvGraphicFramePr>
            <a:graphicFrameLocks noGrp="1"/>
          </p:cNvGraphicFramePr>
          <p:nvPr>
            <p:ph idx="1"/>
            <p:extLst>
              <p:ext uri="{D42A27DB-BD31-4B8C-83A1-F6EECF244321}">
                <p14:modId xmlns:p14="http://schemas.microsoft.com/office/powerpoint/2010/main" val="355401932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2404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1314824" y="735106"/>
            <a:ext cx="10053763" cy="2928470"/>
          </a:xfrm>
        </p:spPr>
        <p:txBody>
          <a:bodyPr vert="horz" lIns="91440" tIns="45720" rIns="91440" bIns="45720" rtlCol="0" anchor="b">
            <a:normAutofit/>
          </a:bodyPr>
          <a:lstStyle/>
          <a:p>
            <a:pPr defTabSz="914400"/>
            <a:r>
              <a:rPr lang="en-US" sz="4800" b="1" kern="1200" dirty="0">
                <a:solidFill>
                  <a:srgbClr val="FFFFFF"/>
                </a:solidFill>
                <a:latin typeface="Leelawadee" panose="020B0502040204020203" pitchFamily="34" charset="-34"/>
                <a:cs typeface="Leelawadee" panose="020B0502040204020203" pitchFamily="34" charset="-34"/>
              </a:rPr>
              <a:t>Discussion</a:t>
            </a:r>
          </a:p>
        </p:txBody>
      </p:sp>
      <p:sp>
        <p:nvSpPr>
          <p:cNvPr id="4" name="Slide Number Placeholder 3"/>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B6A7F5F3-C1C8-42CD-8AB5-5B2EB46EEF82}" type="slidenum">
              <a:rPr lang="en-US" sz="1100">
                <a:solidFill>
                  <a:schemeClr val="tx1">
                    <a:lumMod val="50000"/>
                    <a:lumOff val="50000"/>
                  </a:schemeClr>
                </a:solidFill>
              </a:rPr>
              <a:pPr>
                <a:spcAft>
                  <a:spcPts val="600"/>
                </a:spcAft>
              </a:pPr>
              <a:t>31</a:t>
            </a:fld>
            <a:endParaRPr lang="en-US" sz="1100">
              <a:solidFill>
                <a:schemeClr val="tx1">
                  <a:lumMod val="50000"/>
                  <a:lumOff val="50000"/>
                </a:schemeClr>
              </a:solidFill>
            </a:endParaRPr>
          </a:p>
        </p:txBody>
      </p:sp>
    </p:spTree>
    <p:extLst>
      <p:ext uri="{BB962C8B-B14F-4D97-AF65-F5344CB8AC3E}">
        <p14:creationId xmlns:p14="http://schemas.microsoft.com/office/powerpoint/2010/main" val="7240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multi colored wooden stick figures">
            <a:extLst>
              <a:ext uri="{FF2B5EF4-FFF2-40B4-BE49-F238E27FC236}">
                <a16:creationId xmlns:a16="http://schemas.microsoft.com/office/drawing/2014/main" id="{5D23EEB7-8A6E-4E3E-BCCF-6C46D05747C4}"/>
              </a:ext>
            </a:extLst>
          </p:cNvPr>
          <p:cNvPicPr>
            <a:picLocks noChangeAspect="1"/>
          </p:cNvPicPr>
          <p:nvPr/>
        </p:nvPicPr>
        <p:blipFill>
          <a:blip r:embed="rId3">
            <a:extLst>
              <a:ext uri="{28A0092B-C50C-407E-A947-70E740481C1C}">
                <a14:useLocalDpi xmlns:a14="http://schemas.microsoft.com/office/drawing/2010/main" val="0"/>
              </a:ext>
            </a:extLst>
          </a:blip>
          <a:srcRect l="1119" r="1119"/>
          <a:stretch/>
        </p:blipFill>
        <p:spPr>
          <a:xfrm>
            <a:off x="2522358"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952228" y="743447"/>
            <a:ext cx="3973385" cy="3692028"/>
          </a:xfrm>
          <a:noFill/>
        </p:spPr>
        <p:txBody>
          <a:bodyPr vert="horz" lIns="91440" tIns="45720" rIns="91440" bIns="45720" rtlCol="0" anchor="b">
            <a:normAutofit/>
          </a:bodyPr>
          <a:lstStyle/>
          <a:p>
            <a:pPr defTabSz="914400"/>
            <a:r>
              <a:rPr lang="en-US" sz="4000" b="1" dirty="0">
                <a:latin typeface="Leelawadee" panose="020B0502040204020203" pitchFamily="34" charset="-34"/>
                <a:cs typeface="Leelawadee" panose="020B0502040204020203" pitchFamily="34" charset="-34"/>
              </a:rPr>
              <a:t>Community Engagement</a:t>
            </a:r>
          </a:p>
        </p:txBody>
      </p:sp>
      <p:sp>
        <p:nvSpPr>
          <p:cNvPr id="3" name="Text Placeholder 2"/>
          <p:cNvSpPr>
            <a:spLocks noGrp="1"/>
          </p:cNvSpPr>
          <p:nvPr>
            <p:ph type="body" idx="1"/>
          </p:nvPr>
        </p:nvSpPr>
        <p:spPr>
          <a:xfrm>
            <a:off x="952229" y="4629234"/>
            <a:ext cx="3973386" cy="1485319"/>
          </a:xfrm>
          <a:noFill/>
        </p:spPr>
        <p:txBody>
          <a:bodyPr vert="horz" lIns="91440" tIns="45720" rIns="91440" bIns="45720" rtlCol="0">
            <a:normAutofit/>
          </a:bodyPr>
          <a:lstStyle/>
          <a:p>
            <a:pPr defTabSz="914400">
              <a:spcBef>
                <a:spcPts val="1000"/>
              </a:spcBef>
            </a:pPr>
            <a:endParaRPr lang="en-US">
              <a:solidFill>
                <a:schemeClr val="tx1"/>
              </a:solidFill>
            </a:endParaRPr>
          </a:p>
        </p:txBody>
      </p:sp>
      <p:sp>
        <p:nvSpPr>
          <p:cNvPr id="2"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6A7F5F3-C1C8-42CD-8AB5-5B2EB46EEF82}" type="slidenum">
              <a:rPr lang="en-US">
                <a:solidFill>
                  <a:srgbClr val="FFFFFF"/>
                </a:solidFill>
                <a:latin typeface="Calibri" panose="020F0502020204030204"/>
              </a:rPr>
              <a:pPr>
                <a:spcAft>
                  <a:spcPts val="600"/>
                </a:spcAft>
                <a:defRPr/>
              </a:pPr>
              <a:t>32</a:t>
            </a:fld>
            <a:endParaRPr lang="en-US">
              <a:solidFill>
                <a:srgbClr val="FFFFFF"/>
              </a:solidFill>
              <a:latin typeface="Calibri" panose="020F0502020204030204"/>
            </a:endParaRPr>
          </a:p>
        </p:txBody>
      </p:sp>
    </p:spTree>
    <p:extLst>
      <p:ext uri="{BB962C8B-B14F-4D97-AF65-F5344CB8AC3E}">
        <p14:creationId xmlns:p14="http://schemas.microsoft.com/office/powerpoint/2010/main" val="2078254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6"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Title 4"/>
          <p:cNvSpPr>
            <a:spLocks noGrp="1"/>
          </p:cNvSpPr>
          <p:nvPr>
            <p:ph type="title"/>
          </p:nvPr>
        </p:nvSpPr>
        <p:spPr>
          <a:xfrm>
            <a:off x="786385" y="841248"/>
            <a:ext cx="5129600" cy="5340097"/>
          </a:xfrm>
        </p:spPr>
        <p:txBody>
          <a:bodyPr anchor="ctr">
            <a:normAutofit/>
          </a:bodyPr>
          <a:lstStyle/>
          <a:p>
            <a:r>
              <a:rPr lang="en-US" sz="4800" b="1" dirty="0">
                <a:solidFill>
                  <a:schemeClr val="bg1"/>
                </a:solidFill>
                <a:latin typeface="Leelawadee" panose="020B0502040204020203" pitchFamily="34" charset="-34"/>
                <a:cs typeface="Leelawadee" panose="020B0502040204020203" pitchFamily="34" charset="-34"/>
              </a:rPr>
              <a:t>External Partnerships to Support Cluster and Outbreak Detection and Response</a:t>
            </a:r>
          </a:p>
        </p:txBody>
      </p:sp>
      <p:sp>
        <p:nvSpPr>
          <p:cNvPr id="2" name="Slide Number Placeholder 1"/>
          <p:cNvSpPr>
            <a:spLocks noGrp="1"/>
          </p:cNvSpPr>
          <p:nvPr>
            <p:ph type="sldNum" sz="quarter" idx="12"/>
          </p:nvPr>
        </p:nvSpPr>
        <p:spPr>
          <a:xfrm>
            <a:off x="11548872" y="6217920"/>
            <a:ext cx="640080" cy="640080"/>
          </a:xfrm>
        </p:spPr>
        <p:txBody>
          <a:bodyPr>
            <a:normAutofit/>
          </a:bodyPr>
          <a:lstStyle/>
          <a:p>
            <a:pPr algn="ctr">
              <a:spcAft>
                <a:spcPts val="600"/>
              </a:spcAft>
            </a:pPr>
            <a:fld id="{B6A7F5F3-C1C8-42CD-8AB5-5B2EB46EEF82}" type="slidenum">
              <a:rPr lang="en-US" sz="1600">
                <a:solidFill>
                  <a:schemeClr val="tx2"/>
                </a:solidFill>
              </a:rPr>
              <a:pPr algn="ctr">
                <a:spcAft>
                  <a:spcPts val="600"/>
                </a:spcAft>
              </a:pPr>
              <a:t>33</a:t>
            </a:fld>
            <a:endParaRPr lang="en-US" sz="1600">
              <a:solidFill>
                <a:schemeClr val="tx2"/>
              </a:solidFill>
            </a:endParaRPr>
          </a:p>
        </p:txBody>
      </p:sp>
      <p:graphicFrame>
        <p:nvGraphicFramePr>
          <p:cNvPr id="7" name="Content Placeholder 2">
            <a:extLst>
              <a:ext uri="{FF2B5EF4-FFF2-40B4-BE49-F238E27FC236}">
                <a16:creationId xmlns:a16="http://schemas.microsoft.com/office/drawing/2014/main" id="{8C7DB7FC-4049-4A4F-AECD-DDDD9B5FDD22}"/>
              </a:ext>
            </a:extLst>
          </p:cNvPr>
          <p:cNvGraphicFramePr>
            <a:graphicFrameLocks noGrp="1"/>
          </p:cNvGraphicFramePr>
          <p:nvPr>
            <p:ph idx="1"/>
            <p:extLst>
              <p:ext uri="{D42A27DB-BD31-4B8C-83A1-F6EECF244321}">
                <p14:modId xmlns:p14="http://schemas.microsoft.com/office/powerpoint/2010/main" val="1716418665"/>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737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8"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 name="Freeform: Shape 2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5129600" cy="5340097"/>
          </a:xfrm>
        </p:spPr>
        <p:txBody>
          <a:bodyPr vert="horz" lIns="91440" tIns="45720" rIns="91440" bIns="45720" rtlCol="0" anchor="ctr">
            <a:normAutofit/>
          </a:bodyPr>
          <a:lstStyle/>
          <a:p>
            <a:pPr defTabSz="914400"/>
            <a:r>
              <a:rPr lang="en-US" sz="4800" b="1" kern="1200" dirty="0">
                <a:solidFill>
                  <a:schemeClr val="bg1"/>
                </a:solidFill>
                <a:latin typeface="Leelawadee" panose="020B0502040204020203" pitchFamily="34" charset="-34"/>
                <a:cs typeface="Leelawadee" panose="020B0502040204020203" pitchFamily="34" charset="-34"/>
              </a:rPr>
              <a:t>External Partnerships to Support Cluster and Outbreak Detection and Response - CBOs</a:t>
            </a:r>
          </a:p>
        </p:txBody>
      </p:sp>
      <p:sp>
        <p:nvSpPr>
          <p:cNvPr id="7" name="Slide Number Placeholder 6"/>
          <p:cNvSpPr>
            <a:spLocks noGrp="1"/>
          </p:cNvSpPr>
          <p:nvPr>
            <p:ph type="sldNum" sz="quarter" idx="12"/>
          </p:nvPr>
        </p:nvSpPr>
        <p:spPr>
          <a:xfrm>
            <a:off x="11548872" y="6217920"/>
            <a:ext cx="640080" cy="640080"/>
          </a:xfrm>
        </p:spPr>
        <p:txBody>
          <a:bodyPr vert="horz" lIns="91440" tIns="45720" rIns="91440" bIns="45720" rtlCol="0" anchor="ctr">
            <a:normAutofit/>
          </a:bodyPr>
          <a:lstStyle/>
          <a:p>
            <a:pPr algn="ctr">
              <a:spcAft>
                <a:spcPts val="600"/>
              </a:spcAft>
            </a:pPr>
            <a:fld id="{B6A7F5F3-C1C8-42CD-8AB5-5B2EB46EEF82}" type="slidenum">
              <a:rPr lang="en-US" sz="1600">
                <a:solidFill>
                  <a:schemeClr val="tx2"/>
                </a:solidFill>
              </a:rPr>
              <a:pPr algn="ctr">
                <a:spcAft>
                  <a:spcPts val="600"/>
                </a:spcAft>
              </a:pPr>
              <a:t>34</a:t>
            </a:fld>
            <a:endParaRPr lang="en-US" sz="1600">
              <a:solidFill>
                <a:schemeClr val="tx2"/>
              </a:solidFill>
            </a:endParaRPr>
          </a:p>
        </p:txBody>
      </p:sp>
      <p:graphicFrame>
        <p:nvGraphicFramePr>
          <p:cNvPr id="9" name="Content Placeholder 3">
            <a:extLst>
              <a:ext uri="{FF2B5EF4-FFF2-40B4-BE49-F238E27FC236}">
                <a16:creationId xmlns:a16="http://schemas.microsoft.com/office/drawing/2014/main" id="{56D256A3-785D-432B-915C-3AB175F25017}"/>
              </a:ext>
            </a:extLst>
          </p:cNvPr>
          <p:cNvGraphicFramePr>
            <a:graphicFrameLocks noGrp="1"/>
          </p:cNvGraphicFramePr>
          <p:nvPr>
            <p:ph sz="half" idx="1"/>
            <p:extLst>
              <p:ext uri="{D42A27DB-BD31-4B8C-83A1-F6EECF244321}">
                <p14:modId xmlns:p14="http://schemas.microsoft.com/office/powerpoint/2010/main" val="3719284730"/>
              </p:ext>
            </p:extLst>
          </p:nvPr>
        </p:nvGraphicFramePr>
        <p:xfrm>
          <a:off x="6525628" y="529388"/>
          <a:ext cx="5023244"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2617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6397" y="2378915"/>
            <a:ext cx="4959603" cy="1642969"/>
          </a:xfrm>
        </p:spPr>
        <p:txBody>
          <a:bodyPr vert="horz" lIns="91440" tIns="45720" rIns="91440" bIns="45720" rtlCol="0" anchor="ctr">
            <a:normAutofit/>
          </a:bodyPr>
          <a:lstStyle/>
          <a:p>
            <a:pPr defTabSz="914400"/>
            <a:r>
              <a:rPr lang="en-US" sz="4000" b="1" kern="1200" dirty="0">
                <a:solidFill>
                  <a:schemeClr val="tx1"/>
                </a:solidFill>
                <a:latin typeface="Leelawadee" panose="020B0502040204020203" pitchFamily="34" charset="-34"/>
                <a:cs typeface="Leelawadee" panose="020B0502040204020203" pitchFamily="34" charset="-34"/>
              </a:rPr>
              <a:t>Local Health Departments</a:t>
            </a:r>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365" t="16332" r="8981" b="16796"/>
          <a:stretch/>
        </p:blipFill>
        <p:spPr>
          <a:xfrm>
            <a:off x="6535020" y="489118"/>
            <a:ext cx="5155866" cy="5466007"/>
          </a:xfrm>
          <a:prstGeom prst="rect">
            <a:avLst/>
          </a:prstGeom>
        </p:spPr>
      </p:pic>
      <p:sp>
        <p:nvSpPr>
          <p:cNvPr id="26" name="Rectangle 2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B6A7F5F3-C1C8-42CD-8AB5-5B2EB46EEF82}" type="slidenum">
              <a:rPr lang="en-US" sz="1100">
                <a:solidFill>
                  <a:srgbClr val="FFFFFF"/>
                </a:solidFill>
              </a:rPr>
              <a:pPr>
                <a:spcAft>
                  <a:spcPts val="600"/>
                </a:spcAft>
              </a:pPr>
              <a:t>35</a:t>
            </a:fld>
            <a:endParaRPr lang="en-US" sz="1100">
              <a:solidFill>
                <a:srgbClr val="FFFFFF"/>
              </a:solidFill>
            </a:endParaRPr>
          </a:p>
        </p:txBody>
      </p:sp>
      <p:pic>
        <p:nvPicPr>
          <p:cNvPr id="9" name="Content Placeholder 15" descr="Map&#10;&#10;Description automatically generated">
            <a:extLst>
              <a:ext uri="{FF2B5EF4-FFF2-40B4-BE49-F238E27FC236}">
                <a16:creationId xmlns:a16="http://schemas.microsoft.com/office/drawing/2014/main" id="{E6A1DDC5-8924-45E3-B68B-B93370D5D06A}"/>
              </a:ext>
            </a:extLst>
          </p:cNvPr>
          <p:cNvPicPr>
            <a:picLocks noChangeAspect="1"/>
          </p:cNvPicPr>
          <p:nvPr/>
        </p:nvPicPr>
        <p:blipFill>
          <a:blip r:embed="rId4"/>
          <a:stretch>
            <a:fillRect/>
          </a:stretch>
        </p:blipFill>
        <p:spPr>
          <a:xfrm>
            <a:off x="5364820" y="238608"/>
            <a:ext cx="6563528" cy="5923584"/>
          </a:xfrm>
          <a:prstGeom prst="rect">
            <a:avLst/>
          </a:prstGeom>
        </p:spPr>
      </p:pic>
    </p:spTree>
    <p:extLst>
      <p:ext uri="{BB962C8B-B14F-4D97-AF65-F5344CB8AC3E}">
        <p14:creationId xmlns:p14="http://schemas.microsoft.com/office/powerpoint/2010/main" val="3761419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multi colored wooden stick figures">
            <a:extLst>
              <a:ext uri="{FF2B5EF4-FFF2-40B4-BE49-F238E27FC236}">
                <a16:creationId xmlns:a16="http://schemas.microsoft.com/office/drawing/2014/main" id="{5D23EEB7-8A6E-4E3E-BCCF-6C46D05747C4}"/>
              </a:ext>
            </a:extLst>
          </p:cNvPr>
          <p:cNvPicPr>
            <a:picLocks noChangeAspect="1"/>
          </p:cNvPicPr>
          <p:nvPr/>
        </p:nvPicPr>
        <p:blipFill>
          <a:blip r:embed="rId3">
            <a:extLst>
              <a:ext uri="{28A0092B-C50C-407E-A947-70E740481C1C}">
                <a14:useLocalDpi xmlns:a14="http://schemas.microsoft.com/office/drawing/2010/main" val="0"/>
              </a:ext>
            </a:extLst>
          </a:blip>
          <a:srcRect l="1119" r="1119"/>
          <a:stretch/>
        </p:blipFill>
        <p:spPr>
          <a:xfrm>
            <a:off x="2522358"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952228" y="743447"/>
            <a:ext cx="3973385" cy="3692028"/>
          </a:xfrm>
          <a:noFill/>
        </p:spPr>
        <p:txBody>
          <a:bodyPr vert="horz" lIns="91440" tIns="45720" rIns="91440" bIns="45720" rtlCol="0" anchor="b">
            <a:normAutofit/>
          </a:bodyPr>
          <a:lstStyle/>
          <a:p>
            <a:pPr defTabSz="914400"/>
            <a:r>
              <a:rPr lang="en-US" sz="4000" b="1" dirty="0">
                <a:latin typeface="Leelawadee" panose="020B0502040204020203" pitchFamily="34" charset="-34"/>
                <a:cs typeface="Leelawadee" panose="020B0502040204020203" pitchFamily="34" charset="-34"/>
              </a:rPr>
              <a:t>Community Concerns</a:t>
            </a:r>
          </a:p>
        </p:txBody>
      </p:sp>
      <p:sp>
        <p:nvSpPr>
          <p:cNvPr id="3" name="Text Placeholder 2"/>
          <p:cNvSpPr>
            <a:spLocks noGrp="1"/>
          </p:cNvSpPr>
          <p:nvPr>
            <p:ph type="body" idx="1"/>
          </p:nvPr>
        </p:nvSpPr>
        <p:spPr>
          <a:xfrm>
            <a:off x="952229" y="4629234"/>
            <a:ext cx="3973386" cy="1485319"/>
          </a:xfrm>
          <a:noFill/>
        </p:spPr>
        <p:txBody>
          <a:bodyPr vert="horz" lIns="91440" tIns="45720" rIns="91440" bIns="45720" rtlCol="0">
            <a:normAutofit/>
          </a:bodyPr>
          <a:lstStyle/>
          <a:p>
            <a:pPr defTabSz="914400">
              <a:spcBef>
                <a:spcPts val="1000"/>
              </a:spcBef>
            </a:pPr>
            <a:endParaRPr lang="en-US">
              <a:solidFill>
                <a:schemeClr val="tx1"/>
              </a:solidFill>
            </a:endParaRPr>
          </a:p>
        </p:txBody>
      </p:sp>
      <p:sp>
        <p:nvSpPr>
          <p:cNvPr id="2"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6A7F5F3-C1C8-42CD-8AB5-5B2EB46EEF82}" type="slidenum">
              <a:rPr lang="en-US">
                <a:solidFill>
                  <a:srgbClr val="FFFFFF"/>
                </a:solidFill>
                <a:latin typeface="Calibri" panose="020F0502020204030204"/>
              </a:rPr>
              <a:pPr>
                <a:spcAft>
                  <a:spcPts val="600"/>
                </a:spcAft>
                <a:defRPr/>
              </a:pPr>
              <a:t>36</a:t>
            </a:fld>
            <a:endParaRPr lang="en-US">
              <a:solidFill>
                <a:srgbClr val="FFFFFF"/>
              </a:solidFill>
              <a:latin typeface="Calibri" panose="020F0502020204030204"/>
            </a:endParaRPr>
          </a:p>
        </p:txBody>
      </p:sp>
    </p:spTree>
    <p:extLst>
      <p:ext uri="{BB962C8B-B14F-4D97-AF65-F5344CB8AC3E}">
        <p14:creationId xmlns:p14="http://schemas.microsoft.com/office/powerpoint/2010/main" val="4048392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980F29-451F-4AC5-B740-5D46A528C7CC}"/>
              </a:ext>
            </a:extLst>
          </p:cNvPr>
          <p:cNvSpPr>
            <a:spLocks noGrp="1"/>
          </p:cNvSpPr>
          <p:nvPr>
            <p:ph type="title"/>
          </p:nvPr>
        </p:nvSpPr>
        <p:spPr>
          <a:xfrm>
            <a:off x="838200" y="963507"/>
            <a:ext cx="3494362" cy="4930986"/>
          </a:xfrm>
        </p:spPr>
        <p:txBody>
          <a:bodyPr>
            <a:normAutofit/>
          </a:bodyPr>
          <a:lstStyle/>
          <a:p>
            <a:pPr algn="r"/>
            <a:r>
              <a:rPr lang="en-US" sz="4100" b="1" dirty="0">
                <a:solidFill>
                  <a:schemeClr val="accent1"/>
                </a:solidFill>
                <a:latin typeface="Leelawadee" panose="020B0502040204020203" pitchFamily="34" charset="-34"/>
                <a:cs typeface="Leelawadee" panose="020B0502040204020203" pitchFamily="34" charset="-34"/>
              </a:rPr>
              <a:t>Obj. 4: Significant “Pushback” from Advocacy Communities</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0A5153-6CAF-4D9E-AE19-401476D2C5A0}"/>
              </a:ext>
            </a:extLst>
          </p:cNvPr>
          <p:cNvSpPr>
            <a:spLocks noGrp="1"/>
          </p:cNvSpPr>
          <p:nvPr>
            <p:ph sz="half" idx="1"/>
          </p:nvPr>
        </p:nvSpPr>
        <p:spPr>
          <a:xfrm>
            <a:off x="4976030" y="1188095"/>
            <a:ext cx="6250940" cy="2304627"/>
          </a:xfrm>
        </p:spPr>
        <p:txBody>
          <a:bodyPr anchor="b">
            <a:normAutofit fontScale="92500" lnSpcReduction="20000"/>
          </a:bodyPr>
          <a:lstStyle/>
          <a:p>
            <a:pPr marL="0" indent="0">
              <a:buNone/>
            </a:pPr>
            <a:r>
              <a:rPr lang="en-US" sz="2000" b="1" dirty="0"/>
              <a:t>“Culpable” transmission and directionality – actual and surmised </a:t>
            </a:r>
          </a:p>
          <a:p>
            <a:r>
              <a:rPr lang="en-US" sz="2000" dirty="0"/>
              <a:t>Criminalization of HIV exposure</a:t>
            </a:r>
          </a:p>
          <a:p>
            <a:r>
              <a:rPr lang="en-US" sz="2000" dirty="0"/>
              <a:t>Public health cooperation with criminal proceedings</a:t>
            </a:r>
          </a:p>
          <a:p>
            <a:r>
              <a:rPr lang="en-US" sz="2000" dirty="0"/>
              <a:t>Unsanctioned use/release of data</a:t>
            </a:r>
          </a:p>
          <a:p>
            <a:r>
              <a:rPr lang="en-US" sz="2000" dirty="0"/>
              <a:t>Coercive public health measures</a:t>
            </a:r>
          </a:p>
          <a:p>
            <a:r>
              <a:rPr lang="en-US" sz="2000" dirty="0"/>
              <a:t>Bias against people with HIV – assumptions of guilt</a:t>
            </a:r>
          </a:p>
        </p:txBody>
      </p:sp>
      <p:sp>
        <p:nvSpPr>
          <p:cNvPr id="4" name="Content Placeholder 3">
            <a:extLst>
              <a:ext uri="{FF2B5EF4-FFF2-40B4-BE49-F238E27FC236}">
                <a16:creationId xmlns:a16="http://schemas.microsoft.com/office/drawing/2014/main" id="{35BED460-88D1-41F3-9533-904873C2B053}"/>
              </a:ext>
            </a:extLst>
          </p:cNvPr>
          <p:cNvSpPr>
            <a:spLocks noGrp="1"/>
          </p:cNvSpPr>
          <p:nvPr>
            <p:ph sz="half" idx="2"/>
          </p:nvPr>
        </p:nvSpPr>
        <p:spPr>
          <a:xfrm>
            <a:off x="4976030" y="3814454"/>
            <a:ext cx="6250940" cy="2304628"/>
          </a:xfrm>
        </p:spPr>
        <p:txBody>
          <a:bodyPr>
            <a:normAutofit fontScale="92500" lnSpcReduction="20000"/>
          </a:bodyPr>
          <a:lstStyle/>
          <a:p>
            <a:pPr marL="0" indent="0">
              <a:buNone/>
            </a:pPr>
            <a:r>
              <a:rPr lang="en-US" sz="2000" b="1" dirty="0"/>
              <a:t>Autonomy and intrusion - in light of perceived legal and social risk</a:t>
            </a:r>
          </a:p>
          <a:p>
            <a:r>
              <a:rPr lang="en-US" sz="2000" dirty="0"/>
              <a:t>Consent</a:t>
            </a:r>
          </a:p>
          <a:p>
            <a:r>
              <a:rPr lang="en-US" sz="2000" dirty="0"/>
              <a:t>Who has access to cluster data and for what purposes? </a:t>
            </a:r>
          </a:p>
          <a:p>
            <a:r>
              <a:rPr lang="en-US" sz="2000" dirty="0"/>
              <a:t>Contact tracing - increased risk of identification by partners when a cluster</a:t>
            </a:r>
          </a:p>
        </p:txBody>
      </p:sp>
    </p:spTree>
    <p:extLst>
      <p:ext uri="{BB962C8B-B14F-4D97-AF65-F5344CB8AC3E}">
        <p14:creationId xmlns:p14="http://schemas.microsoft.com/office/powerpoint/2010/main" val="92295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0F29-451F-4AC5-B740-5D46A528C7CC}"/>
              </a:ext>
            </a:extLst>
          </p:cNvPr>
          <p:cNvSpPr>
            <a:spLocks noGrp="1"/>
          </p:cNvSpPr>
          <p:nvPr>
            <p:ph type="title"/>
          </p:nvPr>
        </p:nvSpPr>
        <p:spPr>
          <a:xfrm>
            <a:off x="838200" y="620742"/>
            <a:ext cx="10515600" cy="1325563"/>
          </a:xfrm>
        </p:spPr>
        <p:txBody>
          <a:bodyPr>
            <a:normAutofit/>
          </a:bodyPr>
          <a:lstStyle/>
          <a:p>
            <a:r>
              <a:rPr lang="en-US" dirty="0">
                <a:solidFill>
                  <a:srgbClr val="FFFFFF"/>
                </a:solidFill>
                <a:latin typeface="Leelawadee" panose="020B0502040204020203" pitchFamily="34" charset="-34"/>
                <a:cs typeface="Leelawadee" panose="020B0502040204020203" pitchFamily="34" charset="-34"/>
              </a:rPr>
              <a:t>Preparing to Respond</a:t>
            </a:r>
          </a:p>
        </p:txBody>
      </p:sp>
      <p:sp>
        <p:nvSpPr>
          <p:cNvPr id="5" name="Rectangle 4">
            <a:extLst>
              <a:ext uri="{FF2B5EF4-FFF2-40B4-BE49-F238E27FC236}">
                <a16:creationId xmlns:a16="http://schemas.microsoft.com/office/drawing/2014/main" id="{218FA291-CB77-4721-B40D-49B716EB3CB5}"/>
              </a:ext>
            </a:extLst>
          </p:cNvPr>
          <p:cNvSpPr/>
          <p:nvPr/>
        </p:nvSpPr>
        <p:spPr>
          <a:xfrm>
            <a:off x="720855" y="2218784"/>
            <a:ext cx="5332470" cy="817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rPr>
              <a:t>Likely Sources of Concerns</a:t>
            </a:r>
          </a:p>
        </p:txBody>
      </p:sp>
      <p:sp>
        <p:nvSpPr>
          <p:cNvPr id="9" name="Rectangle 8">
            <a:extLst>
              <a:ext uri="{FF2B5EF4-FFF2-40B4-BE49-F238E27FC236}">
                <a16:creationId xmlns:a16="http://schemas.microsoft.com/office/drawing/2014/main" id="{D2F8F478-4CBF-4EDA-B1A3-00FB4DCCD9C5}"/>
              </a:ext>
            </a:extLst>
          </p:cNvPr>
          <p:cNvSpPr/>
          <p:nvPr/>
        </p:nvSpPr>
        <p:spPr>
          <a:xfrm>
            <a:off x="6170667" y="2218784"/>
            <a:ext cx="5332470" cy="817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rPr>
              <a:t>Community-engaged research project – molecular HCV analysis</a:t>
            </a:r>
          </a:p>
        </p:txBody>
      </p:sp>
      <p:sp>
        <p:nvSpPr>
          <p:cNvPr id="6" name="Rectangle 5">
            <a:extLst>
              <a:ext uri="{FF2B5EF4-FFF2-40B4-BE49-F238E27FC236}">
                <a16:creationId xmlns:a16="http://schemas.microsoft.com/office/drawing/2014/main" id="{730BA42F-B97C-4699-8B33-9C07117E7BB4}"/>
              </a:ext>
            </a:extLst>
          </p:cNvPr>
          <p:cNvSpPr/>
          <p:nvPr/>
        </p:nvSpPr>
        <p:spPr>
          <a:xfrm>
            <a:off x="720853" y="2218784"/>
            <a:ext cx="5332469" cy="3812892"/>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96FD6A-8D98-4721-AEA3-CF338CD71162}"/>
              </a:ext>
            </a:extLst>
          </p:cNvPr>
          <p:cNvSpPr/>
          <p:nvPr/>
        </p:nvSpPr>
        <p:spPr>
          <a:xfrm>
            <a:off x="6170668" y="2218784"/>
            <a:ext cx="5332469" cy="3812892"/>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0A5153-6CAF-4D9E-AE19-401476D2C5A0}"/>
              </a:ext>
            </a:extLst>
          </p:cNvPr>
          <p:cNvSpPr>
            <a:spLocks noGrp="1"/>
          </p:cNvSpPr>
          <p:nvPr>
            <p:ph sz="half" idx="1"/>
          </p:nvPr>
        </p:nvSpPr>
        <p:spPr>
          <a:xfrm>
            <a:off x="838200" y="3036384"/>
            <a:ext cx="5097780" cy="3140578"/>
          </a:xfrm>
        </p:spPr>
        <p:txBody>
          <a:bodyPr>
            <a:normAutofit/>
          </a:bodyPr>
          <a:lstStyle/>
          <a:p>
            <a:r>
              <a:rPr lang="en-US" sz="2400" dirty="0">
                <a:solidFill>
                  <a:srgbClr val="FFFFFF"/>
                </a:solidFill>
              </a:rPr>
              <a:t>Misunderstanding</a:t>
            </a:r>
          </a:p>
          <a:p>
            <a:r>
              <a:rPr lang="en-US" sz="2400" dirty="0">
                <a:solidFill>
                  <a:srgbClr val="FFFFFF"/>
                </a:solidFill>
              </a:rPr>
              <a:t>Lack of awareness of shared interests</a:t>
            </a:r>
          </a:p>
          <a:p>
            <a:r>
              <a:rPr lang="en-US" sz="2400" dirty="0">
                <a:solidFill>
                  <a:srgbClr val="FFFFFF"/>
                </a:solidFill>
              </a:rPr>
              <a:t>Opposing interests</a:t>
            </a:r>
          </a:p>
          <a:p>
            <a:r>
              <a:rPr lang="en-US" sz="2400" dirty="0">
                <a:solidFill>
                  <a:srgbClr val="FFFFFF"/>
                </a:solidFill>
              </a:rPr>
              <a:t>General distrust of ”government”</a:t>
            </a:r>
          </a:p>
          <a:p>
            <a:r>
              <a:rPr lang="en-US" sz="2400" dirty="0">
                <a:solidFill>
                  <a:srgbClr val="FFFFFF"/>
                </a:solidFill>
              </a:rPr>
              <a:t>Actual and perceived laws and policies</a:t>
            </a:r>
          </a:p>
          <a:p>
            <a:r>
              <a:rPr lang="en-US" sz="2400" dirty="0">
                <a:solidFill>
                  <a:srgbClr val="FFFFFF"/>
                </a:solidFill>
              </a:rPr>
              <a:t>Framing</a:t>
            </a:r>
          </a:p>
        </p:txBody>
      </p:sp>
      <p:sp>
        <p:nvSpPr>
          <p:cNvPr id="4" name="Content Placeholder 3">
            <a:extLst>
              <a:ext uri="{FF2B5EF4-FFF2-40B4-BE49-F238E27FC236}">
                <a16:creationId xmlns:a16="http://schemas.microsoft.com/office/drawing/2014/main" id="{35BED460-88D1-41F3-9533-904873C2B053}"/>
              </a:ext>
            </a:extLst>
          </p:cNvPr>
          <p:cNvSpPr>
            <a:spLocks noGrp="1"/>
          </p:cNvSpPr>
          <p:nvPr>
            <p:ph sz="half" idx="2"/>
          </p:nvPr>
        </p:nvSpPr>
        <p:spPr>
          <a:xfrm>
            <a:off x="6170667" y="3036384"/>
            <a:ext cx="5097780" cy="3093018"/>
          </a:xfrm>
        </p:spPr>
        <p:txBody>
          <a:bodyPr>
            <a:normAutofit/>
          </a:bodyPr>
          <a:lstStyle/>
          <a:p>
            <a:r>
              <a:rPr lang="en-US" sz="2400" dirty="0">
                <a:solidFill>
                  <a:srgbClr val="FFFFFF"/>
                </a:solidFill>
              </a:rPr>
              <a:t>University of Wisconsin Institute for Clinical and Translational Research</a:t>
            </a:r>
            <a:r>
              <a:rPr lang="en-US" sz="2400" b="1" dirty="0">
                <a:solidFill>
                  <a:srgbClr val="FFFFFF"/>
                </a:solidFill>
              </a:rPr>
              <a:t> (</a:t>
            </a:r>
            <a:r>
              <a:rPr lang="en-US" sz="2400" dirty="0">
                <a:solidFill>
                  <a:srgbClr val="FFFFFF"/>
                </a:solidFill>
              </a:rPr>
              <a:t>UW ICTR) - ongoing study</a:t>
            </a:r>
          </a:p>
          <a:p>
            <a:pPr lvl="1"/>
            <a:r>
              <a:rPr lang="en-US" dirty="0">
                <a:solidFill>
                  <a:srgbClr val="FFFFFF"/>
                </a:solidFill>
              </a:rPr>
              <a:t>Identify concerns</a:t>
            </a:r>
          </a:p>
          <a:p>
            <a:pPr lvl="1"/>
            <a:r>
              <a:rPr lang="en-US" dirty="0">
                <a:solidFill>
                  <a:srgbClr val="FFFFFF"/>
                </a:solidFill>
              </a:rPr>
              <a:t>Develop educational video</a:t>
            </a:r>
          </a:p>
          <a:p>
            <a:pPr lvl="1"/>
            <a:r>
              <a:rPr lang="en-US" dirty="0">
                <a:solidFill>
                  <a:srgbClr val="FFFFFF"/>
                </a:solidFill>
              </a:rPr>
              <a:t>Consider strategies for a community point of treatment model</a:t>
            </a:r>
          </a:p>
        </p:txBody>
      </p:sp>
    </p:spTree>
    <p:extLst>
      <p:ext uri="{BB962C8B-B14F-4D97-AF65-F5344CB8AC3E}">
        <p14:creationId xmlns:p14="http://schemas.microsoft.com/office/powerpoint/2010/main" val="25097766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500"/>
                                        <p:tgtEl>
                                          <p:spTgt spid="3">
                                            <p:txEl>
                                              <p:pRg st="3" end="3"/>
                                            </p:txEl>
                                          </p:spTgt>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up)">
                                      <p:cBhvr>
                                        <p:cTn id="30" dur="500"/>
                                        <p:tgtEl>
                                          <p:spTgt spid="3">
                                            <p:txEl>
                                              <p:pRg st="4" end="4"/>
                                            </p:txEl>
                                          </p:spTgt>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up)">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up)">
                                      <p:cBhvr>
                                        <p:cTn id="46" dur="500"/>
                                        <p:tgtEl>
                                          <p:spTgt spid="4">
                                            <p:txEl>
                                              <p:pRg st="0" end="0"/>
                                            </p:txEl>
                                          </p:spTgt>
                                        </p:tgtEl>
                                      </p:cBhvr>
                                    </p:animEffect>
                                  </p:childTnLst>
                                </p:cTn>
                              </p:par>
                            </p:childTnLst>
                          </p:cTn>
                        </p:par>
                        <p:par>
                          <p:cTn id="47" fill="hold">
                            <p:stCondLst>
                              <p:cond delay="1000"/>
                            </p:stCondLst>
                            <p:childTnLst>
                              <p:par>
                                <p:cTn id="48" presetID="22" presetClass="entr" presetSubtype="1" fill="hold" grpId="0" nodeType="after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wipe(up)">
                                      <p:cBhvr>
                                        <p:cTn id="50" dur="500"/>
                                        <p:tgtEl>
                                          <p:spTgt spid="4">
                                            <p:txEl>
                                              <p:pRg st="1" end="1"/>
                                            </p:txEl>
                                          </p:spTgt>
                                        </p:tgtEl>
                                      </p:cBhvr>
                                    </p:animEffect>
                                  </p:childTnLst>
                                </p:cTn>
                              </p:par>
                            </p:childTnLst>
                          </p:cTn>
                        </p:par>
                        <p:par>
                          <p:cTn id="51" fill="hold">
                            <p:stCondLst>
                              <p:cond delay="1500"/>
                            </p:stCondLst>
                            <p:childTnLst>
                              <p:par>
                                <p:cTn id="52" presetID="22" presetClass="entr" presetSubtype="1" fill="hold" grpId="0" nodeType="after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wipe(up)">
                                      <p:cBhvr>
                                        <p:cTn id="54" dur="500"/>
                                        <p:tgtEl>
                                          <p:spTgt spid="4">
                                            <p:txEl>
                                              <p:pRg st="2" end="2"/>
                                            </p:txEl>
                                          </p:spTgt>
                                        </p:tgtEl>
                                      </p:cBhvr>
                                    </p:animEffect>
                                  </p:childTnLst>
                                </p:cTn>
                              </p:par>
                            </p:childTnLst>
                          </p:cTn>
                        </p:par>
                        <p:par>
                          <p:cTn id="55" fill="hold">
                            <p:stCondLst>
                              <p:cond delay="2000"/>
                            </p:stCondLst>
                            <p:childTnLst>
                              <p:par>
                                <p:cTn id="56" presetID="22" presetClass="entr" presetSubtype="1" fill="hold" grpId="0" nodeType="after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wipe(up)">
                                      <p:cBhvr>
                                        <p:cTn id="5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6" grpId="0" animBg="1"/>
      <p:bldP spid="11" grpId="0" animBg="1"/>
      <p:bldP spid="3" grpId="0" build="p"/>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1209086"/>
            <a:ext cx="3876848" cy="4064925"/>
          </a:xfrm>
        </p:spPr>
        <p:txBody>
          <a:bodyPr anchor="ctr">
            <a:normAutofit/>
          </a:bodyPr>
          <a:lstStyle/>
          <a:p>
            <a:r>
              <a:rPr lang="en-US" sz="4800" b="1" kern="1200" dirty="0">
                <a:latin typeface="Leelawadee" panose="020B0502040204020203" pitchFamily="34" charset="-34"/>
                <a:cs typeface="Leelawadee" panose="020B0502040204020203" pitchFamily="34" charset="-34"/>
              </a:rPr>
              <a:t>‘Nothing about us without us’– </a:t>
            </a:r>
            <a:br>
              <a:rPr lang="en-US" sz="4800" b="1" kern="1200" dirty="0">
                <a:latin typeface="Leelawadee" panose="020B0502040204020203" pitchFamily="34" charset="-34"/>
                <a:cs typeface="Leelawadee" panose="020B0502040204020203" pitchFamily="34" charset="-34"/>
              </a:rPr>
            </a:br>
            <a:br>
              <a:rPr lang="en-US" sz="4800" b="1" kern="1200" dirty="0">
                <a:latin typeface="Leelawadee" panose="020B0502040204020203" pitchFamily="34" charset="-34"/>
                <a:cs typeface="Leelawadee" panose="020B0502040204020203" pitchFamily="34" charset="-34"/>
              </a:rPr>
            </a:br>
            <a:r>
              <a:rPr lang="en-US" sz="4800" b="1" kern="1200" dirty="0">
                <a:latin typeface="Leelawadee" panose="020B0502040204020203" pitchFamily="34" charset="-34"/>
                <a:cs typeface="Leelawadee" panose="020B0502040204020203" pitchFamily="34" charset="-34"/>
              </a:rPr>
              <a:t>Methods</a:t>
            </a:r>
            <a:endParaRPr lang="en-US" sz="4800" b="1" dirty="0">
              <a:cs typeface="Leelawadee" panose="020B0502040204020203"/>
            </a:endParaRPr>
          </a:p>
        </p:txBody>
      </p:sp>
      <p:grpSp>
        <p:nvGrpSpPr>
          <p:cNvPr id="14" name="Group 13">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5"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854440" y="6492240"/>
            <a:ext cx="2743200" cy="365125"/>
          </a:xfrm>
        </p:spPr>
        <p:txBody>
          <a:bodyPr>
            <a:normAutofit/>
          </a:bodyPr>
          <a:lstStyle/>
          <a:p>
            <a:pPr>
              <a:spcAft>
                <a:spcPts val="600"/>
              </a:spcAft>
            </a:pPr>
            <a:fld id="{B6A7F5F3-C1C8-42CD-8AB5-5B2EB46EEF82}" type="slidenum">
              <a:rPr lang="en-US">
                <a:solidFill>
                  <a:schemeClr val="bg1"/>
                </a:solidFill>
              </a:rPr>
              <a:pPr>
                <a:spcAft>
                  <a:spcPts val="600"/>
                </a:spcAft>
              </a:pPr>
              <a:t>39</a:t>
            </a:fld>
            <a:endParaRPr lang="en-US">
              <a:solidFill>
                <a:schemeClr val="bg1"/>
              </a:solidFill>
            </a:endParaRPr>
          </a:p>
        </p:txBody>
      </p:sp>
      <p:graphicFrame>
        <p:nvGraphicFramePr>
          <p:cNvPr id="35" name="Content Placeholder 2">
            <a:extLst>
              <a:ext uri="{FF2B5EF4-FFF2-40B4-BE49-F238E27FC236}">
                <a16:creationId xmlns:a16="http://schemas.microsoft.com/office/drawing/2014/main" id="{A2A87E20-E663-4934-A8EB-22754D70154D}"/>
              </a:ext>
            </a:extLst>
          </p:cNvPr>
          <p:cNvGraphicFramePr>
            <a:graphicFrameLocks noGrp="1"/>
          </p:cNvGraphicFramePr>
          <p:nvPr>
            <p:ph sz="half" idx="1"/>
            <p:extLst>
              <p:ext uri="{D42A27DB-BD31-4B8C-83A1-F6EECF244321}">
                <p14:modId xmlns:p14="http://schemas.microsoft.com/office/powerpoint/2010/main" val="1351033717"/>
              </p:ext>
            </p:extLst>
          </p:nvPr>
        </p:nvGraphicFramePr>
        <p:xfrm>
          <a:off x="5976019" y="527689"/>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694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n example of a molecular structure">
            <a:extLst>
              <a:ext uri="{FF2B5EF4-FFF2-40B4-BE49-F238E27FC236}">
                <a16:creationId xmlns:a16="http://schemas.microsoft.com/office/drawing/2014/main" id="{DE56A450-2544-4DD7-B99F-06BE9F21B52C}"/>
              </a:ext>
            </a:extLst>
          </p:cNvPr>
          <p:cNvPicPr>
            <a:picLocks noChangeAspect="1"/>
          </p:cNvPicPr>
          <p:nvPr/>
        </p:nvPicPr>
        <p:blipFill rotWithShape="1">
          <a:blip r:embed="rId2"/>
          <a:srcRect r="3063" b="-1"/>
          <a:stretch/>
        </p:blipFill>
        <p:spPr>
          <a:xfrm>
            <a:off x="2522358"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52228" y="743447"/>
            <a:ext cx="3973385" cy="3692028"/>
          </a:xfrm>
          <a:noFill/>
        </p:spPr>
        <p:txBody>
          <a:bodyPr vert="horz" lIns="91440" tIns="45720" rIns="91440" bIns="45720" rtlCol="0" anchor="b">
            <a:normAutofit/>
          </a:bodyPr>
          <a:lstStyle/>
          <a:p>
            <a:pPr defTabSz="914400"/>
            <a:r>
              <a:rPr lang="en-US" sz="4000" b="1" dirty="0">
                <a:latin typeface="Leelawadee" panose="020B0502040204020203" pitchFamily="34" charset="-34"/>
                <a:cs typeface="Leelawadee" panose="020B0502040204020203" pitchFamily="34" charset="-34"/>
              </a:rPr>
              <a:t>What is Molecular Cluster Detection?</a:t>
            </a:r>
          </a:p>
        </p:txBody>
      </p:sp>
      <p:sp>
        <p:nvSpPr>
          <p:cNvPr id="3" name="Text Placeholder 2"/>
          <p:cNvSpPr>
            <a:spLocks noGrp="1"/>
          </p:cNvSpPr>
          <p:nvPr>
            <p:ph type="body" idx="1"/>
          </p:nvPr>
        </p:nvSpPr>
        <p:spPr>
          <a:xfrm>
            <a:off x="952229" y="4629234"/>
            <a:ext cx="3973386" cy="1485319"/>
          </a:xfrm>
          <a:noFill/>
        </p:spPr>
        <p:txBody>
          <a:bodyPr vert="horz" lIns="91440" tIns="45720" rIns="91440" bIns="45720" rtlCol="0">
            <a:normAutofit/>
          </a:bodyPr>
          <a:lstStyle/>
          <a:p>
            <a:pPr defTabSz="914400">
              <a:spcBef>
                <a:spcPts val="1000"/>
              </a:spcBef>
            </a:pPr>
            <a:endParaRPr lang="en-US">
              <a:solidFill>
                <a:schemeClr val="tx1"/>
              </a:solidFill>
            </a:endParaRP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6A7F5F3-C1C8-42CD-8AB5-5B2EB46EEF82}" type="slidenum">
              <a:rPr lang="en-US">
                <a:solidFill>
                  <a:srgbClr val="FFFFFF"/>
                </a:solidFill>
                <a:latin typeface="Calibri" panose="020F0502020204030204"/>
              </a:rPr>
              <a:pPr>
                <a:spcAft>
                  <a:spcPts val="600"/>
                </a:spcAft>
                <a:defRPr/>
              </a:pPr>
              <a:t>4</a:t>
            </a:fld>
            <a:endParaRPr lang="en-US">
              <a:solidFill>
                <a:srgbClr val="FFFFFF"/>
              </a:solidFill>
              <a:latin typeface="Calibri" panose="020F0502020204030204"/>
            </a:endParaRPr>
          </a:p>
        </p:txBody>
      </p:sp>
    </p:spTree>
    <p:extLst>
      <p:ext uri="{BB962C8B-B14F-4D97-AF65-F5344CB8AC3E}">
        <p14:creationId xmlns:p14="http://schemas.microsoft.com/office/powerpoint/2010/main" val="871138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1209086"/>
            <a:ext cx="3876848" cy="4064925"/>
          </a:xfrm>
        </p:spPr>
        <p:txBody>
          <a:bodyPr anchor="ctr">
            <a:noAutofit/>
          </a:bodyPr>
          <a:lstStyle/>
          <a:p>
            <a:r>
              <a:rPr lang="en-US" sz="4800" b="1" kern="1200" dirty="0">
                <a:latin typeface="Leelawadee" panose="020B0502040204020203" pitchFamily="34" charset="-34"/>
                <a:cs typeface="Leelawadee" panose="020B0502040204020203" pitchFamily="34" charset="-34"/>
              </a:rPr>
              <a:t>‘Nothing about us without us’– </a:t>
            </a:r>
            <a:br>
              <a:rPr lang="en-US" sz="4800" b="1" kern="1200" dirty="0">
                <a:latin typeface="Leelawadee" panose="020B0502040204020203" pitchFamily="34" charset="-34"/>
                <a:cs typeface="Leelawadee" panose="020B0502040204020203" pitchFamily="34" charset="-34"/>
              </a:rPr>
            </a:br>
            <a:br>
              <a:rPr lang="en-US" sz="4800" b="1" kern="1200" dirty="0">
                <a:latin typeface="Leelawadee" panose="020B0502040204020203" pitchFamily="34" charset="-34"/>
                <a:cs typeface="Leelawadee" panose="020B0502040204020203" pitchFamily="34" charset="-34"/>
              </a:rPr>
            </a:br>
            <a:r>
              <a:rPr lang="en-US" sz="4800" b="1" kern="1200" dirty="0">
                <a:latin typeface="Leelawadee" panose="020B0502040204020203" pitchFamily="34" charset="-34"/>
                <a:cs typeface="Leelawadee" panose="020B0502040204020203" pitchFamily="34" charset="-34"/>
              </a:rPr>
              <a:t>Preliminary Results</a:t>
            </a:r>
            <a:endParaRPr lang="en-US" b="1" dirty="0">
              <a:cs typeface="Leelawadee" panose="020B0502040204020203"/>
            </a:endParaRPr>
          </a:p>
        </p:txBody>
      </p:sp>
      <p:grpSp>
        <p:nvGrpSpPr>
          <p:cNvPr id="14" name="Group 13">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5"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8854440" y="6492240"/>
            <a:ext cx="2743200" cy="365125"/>
          </a:xfrm>
        </p:spPr>
        <p:txBody>
          <a:bodyPr>
            <a:normAutofit/>
          </a:bodyPr>
          <a:lstStyle/>
          <a:p>
            <a:pPr>
              <a:spcAft>
                <a:spcPts val="600"/>
              </a:spcAft>
            </a:pPr>
            <a:fld id="{B6A7F5F3-C1C8-42CD-8AB5-5B2EB46EEF82}" type="slidenum">
              <a:rPr lang="en-US">
                <a:solidFill>
                  <a:schemeClr val="bg1"/>
                </a:solidFill>
              </a:rPr>
              <a:pPr>
                <a:spcAft>
                  <a:spcPts val="600"/>
                </a:spcAft>
              </a:pPr>
              <a:t>40</a:t>
            </a:fld>
            <a:endParaRPr lang="en-US">
              <a:solidFill>
                <a:schemeClr val="bg1"/>
              </a:solidFill>
            </a:endParaRPr>
          </a:p>
        </p:txBody>
      </p:sp>
      <p:graphicFrame>
        <p:nvGraphicFramePr>
          <p:cNvPr id="35" name="Content Placeholder 2">
            <a:extLst>
              <a:ext uri="{FF2B5EF4-FFF2-40B4-BE49-F238E27FC236}">
                <a16:creationId xmlns:a16="http://schemas.microsoft.com/office/drawing/2014/main" id="{B6C2D2CF-9FAB-4CD7-B790-150AF9B44758}"/>
              </a:ext>
            </a:extLst>
          </p:cNvPr>
          <p:cNvGraphicFramePr>
            <a:graphicFrameLocks noGrp="1"/>
          </p:cNvGraphicFramePr>
          <p:nvPr>
            <p:ph sz="half" idx="1"/>
            <p:extLst>
              <p:ext uri="{D42A27DB-BD31-4B8C-83A1-F6EECF244321}">
                <p14:modId xmlns:p14="http://schemas.microsoft.com/office/powerpoint/2010/main" val="2093540574"/>
              </p:ext>
            </p:extLst>
          </p:nvPr>
        </p:nvGraphicFramePr>
        <p:xfrm>
          <a:off x="5976019" y="589524"/>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5076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Leelawadee" panose="020B0502040204020203" pitchFamily="34" charset="-34"/>
                <a:cs typeface="Leelawadee" panose="020B0502040204020203" pitchFamily="34" charset="-34"/>
              </a:rPr>
              <a:t>Acknowledgements</a:t>
            </a:r>
          </a:p>
        </p:txBody>
      </p:sp>
      <p:sp>
        <p:nvSpPr>
          <p:cNvPr id="3" name="Content Placeholder 2"/>
          <p:cNvSpPr>
            <a:spLocks noGrp="1"/>
          </p:cNvSpPr>
          <p:nvPr>
            <p:ph idx="1"/>
          </p:nvPr>
        </p:nvSpPr>
        <p:spPr>
          <a:xfrm>
            <a:off x="1367624" y="2490436"/>
            <a:ext cx="9708995" cy="3567173"/>
          </a:xfrm>
        </p:spPr>
        <p:txBody>
          <a:bodyPr anchor="ctr">
            <a:normAutofit/>
          </a:bodyPr>
          <a:lstStyle/>
          <a:p>
            <a:r>
              <a:rPr lang="en-US" sz="2400" dirty="0"/>
              <a:t>Eve </a:t>
            </a:r>
            <a:r>
              <a:rPr lang="en-US" sz="2400" dirty="0" err="1"/>
              <a:t>Mokotoff</a:t>
            </a:r>
            <a:r>
              <a:rPr lang="en-US" sz="2400" dirty="0"/>
              <a:t>, Director of HIV Counts</a:t>
            </a:r>
          </a:p>
          <a:p>
            <a:r>
              <a:rPr lang="en-US" sz="2400" dirty="0"/>
              <a:t>External partners</a:t>
            </a:r>
          </a:p>
          <a:p>
            <a:r>
              <a:rPr lang="en-US" sz="2400" dirty="0"/>
              <a:t>Collaboration with Nebraska, Iowa, Michigan, Rhode Island, Ohio, and Virginia state health departments</a:t>
            </a:r>
          </a:p>
          <a:p>
            <a:r>
              <a:rPr lang="en-US" sz="2400" dirty="0"/>
              <a:t>Abby Winkler, Vipul Shukla, Jacob Dougherty</a:t>
            </a:r>
          </a:p>
        </p:txBody>
      </p:sp>
      <p:sp>
        <p:nvSpPr>
          <p:cNvPr id="4" name="Slide Number Placeholder 3"/>
          <p:cNvSpPr>
            <a:spLocks noGrp="1"/>
          </p:cNvSpPr>
          <p:nvPr>
            <p:ph type="sldNum" sz="quarter" idx="12"/>
          </p:nvPr>
        </p:nvSpPr>
        <p:spPr>
          <a:xfrm>
            <a:off x="10707624" y="6382512"/>
            <a:ext cx="685800" cy="320040"/>
          </a:xfrm>
        </p:spPr>
        <p:txBody>
          <a:bodyPr>
            <a:normAutofit/>
          </a:bodyPr>
          <a:lstStyle/>
          <a:p>
            <a:pPr>
              <a:spcAft>
                <a:spcPts val="600"/>
              </a:spcAft>
            </a:pPr>
            <a:fld id="{B6A7F5F3-C1C8-42CD-8AB5-5B2EB46EEF82}" type="slidenum">
              <a:rPr lang="en-US" sz="1000"/>
              <a:pPr>
                <a:spcAft>
                  <a:spcPts val="600"/>
                </a:spcAft>
              </a:pPr>
              <a:t>41</a:t>
            </a:fld>
            <a:endParaRPr lang="en-US" sz="1000"/>
          </a:p>
        </p:txBody>
      </p:sp>
    </p:spTree>
    <p:extLst>
      <p:ext uri="{BB962C8B-B14F-4D97-AF65-F5344CB8AC3E}">
        <p14:creationId xmlns:p14="http://schemas.microsoft.com/office/powerpoint/2010/main" val="2941198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Leelawadee" panose="020B0502040204020203" pitchFamily="34" charset="-34"/>
                <a:cs typeface="Leelawadee" panose="020B0502040204020203" pitchFamily="34" charset="-34"/>
              </a:rPr>
              <a:t>MATEC Resources</a:t>
            </a:r>
          </a:p>
        </p:txBody>
      </p:sp>
      <p:sp>
        <p:nvSpPr>
          <p:cNvPr id="3" name="Content Placeholder 2"/>
          <p:cNvSpPr>
            <a:spLocks noGrp="1"/>
          </p:cNvSpPr>
          <p:nvPr>
            <p:ph idx="1"/>
          </p:nvPr>
        </p:nvSpPr>
        <p:spPr>
          <a:xfrm>
            <a:off x="1367624" y="2490436"/>
            <a:ext cx="4728375" cy="3567173"/>
          </a:xfrm>
        </p:spPr>
        <p:txBody>
          <a:bodyPr anchor="ctr">
            <a:noAutofit/>
          </a:bodyPr>
          <a:lstStyle/>
          <a:p>
            <a:pPr>
              <a:spcAft>
                <a:spcPts val="0"/>
              </a:spcAft>
            </a:pPr>
            <a:r>
              <a:rPr lang="en-US" sz="2200" dirty="0">
                <a:ea typeface="+mn-lt"/>
                <a:cs typeface="+mn-lt"/>
              </a:rPr>
              <a:t>Clinical Consultation Center </a:t>
            </a:r>
            <a:br>
              <a:rPr lang="en-US" sz="2200" dirty="0">
                <a:ea typeface="+mn-lt"/>
                <a:cs typeface="+mn-lt"/>
              </a:rPr>
            </a:br>
            <a:r>
              <a:rPr lang="en-US" sz="2200" dirty="0">
                <a:ea typeface="+mn-lt"/>
                <a:cs typeface="+mn-lt"/>
                <a:hlinkClick r:id="rId3"/>
              </a:rPr>
              <a:t>http://nccc.ucsf.edu/</a:t>
            </a:r>
            <a:r>
              <a:rPr lang="en-US" sz="2200" dirty="0">
                <a:ea typeface="+mn-lt"/>
                <a:cs typeface="+mn-lt"/>
              </a:rPr>
              <a:t> </a:t>
            </a:r>
          </a:p>
          <a:p>
            <a:pPr marL="914400" lvl="2" indent="-304165">
              <a:spcAft>
                <a:spcPts val="0"/>
              </a:spcAft>
              <a:buFont typeface="Arial" pitchFamily="2" charset="2"/>
              <a:buChar char="•"/>
            </a:pPr>
            <a:r>
              <a:rPr lang="en-US" sz="2200" dirty="0">
                <a:ea typeface="+mn-lt"/>
                <a:cs typeface="+mn-lt"/>
              </a:rPr>
              <a:t>HIV Management</a:t>
            </a:r>
          </a:p>
          <a:p>
            <a:pPr marL="914400" lvl="2" indent="-304165">
              <a:spcAft>
                <a:spcPts val="0"/>
              </a:spcAft>
              <a:buFont typeface="Arial" pitchFamily="2" charset="2"/>
              <a:buChar char="•"/>
            </a:pPr>
            <a:r>
              <a:rPr lang="en-US" sz="2200" dirty="0">
                <a:ea typeface="+mn-lt"/>
                <a:cs typeface="+mn-lt"/>
              </a:rPr>
              <a:t>Perinatal HIV</a:t>
            </a:r>
          </a:p>
          <a:p>
            <a:pPr marL="914400" lvl="2" indent="-304165">
              <a:spcAft>
                <a:spcPts val="0"/>
              </a:spcAft>
              <a:buFont typeface="Arial" pitchFamily="2" charset="2"/>
              <a:buChar char="•"/>
            </a:pPr>
            <a:r>
              <a:rPr lang="en-US" sz="2200" dirty="0">
                <a:ea typeface="+mn-lt"/>
                <a:cs typeface="+mn-lt"/>
              </a:rPr>
              <a:t>HIV PrEP</a:t>
            </a:r>
          </a:p>
          <a:p>
            <a:pPr marL="914400" lvl="2" indent="-304165">
              <a:spcAft>
                <a:spcPts val="0"/>
              </a:spcAft>
              <a:buFont typeface="Arial" pitchFamily="2" charset="2"/>
              <a:buChar char="•"/>
            </a:pPr>
            <a:r>
              <a:rPr lang="en-US" sz="2200" dirty="0">
                <a:ea typeface="+mn-lt"/>
                <a:cs typeface="+mn-lt"/>
              </a:rPr>
              <a:t>HIV PEP line</a:t>
            </a:r>
          </a:p>
          <a:p>
            <a:pPr marL="914400" lvl="2" indent="-304165">
              <a:spcAft>
                <a:spcPts val="0"/>
              </a:spcAft>
              <a:buFont typeface="Arial" pitchFamily="2" charset="2"/>
              <a:buChar char="•"/>
            </a:pPr>
            <a:r>
              <a:rPr lang="en-US" sz="2200" dirty="0">
                <a:ea typeface="+mn-lt"/>
                <a:cs typeface="+mn-lt"/>
              </a:rPr>
              <a:t>HCV Management</a:t>
            </a:r>
          </a:p>
          <a:p>
            <a:pPr marL="914400" lvl="2" indent="-304165">
              <a:spcAft>
                <a:spcPts val="0"/>
              </a:spcAft>
              <a:buFont typeface="Arial" pitchFamily="2" charset="2"/>
              <a:buChar char="•"/>
            </a:pPr>
            <a:r>
              <a:rPr lang="en-US" sz="2200" dirty="0">
                <a:ea typeface="+mn-lt"/>
                <a:cs typeface="+mn-lt"/>
              </a:rPr>
              <a:t>Substance Use Management</a:t>
            </a:r>
            <a:endParaRPr lang="en-US" sz="2200" dirty="0"/>
          </a:p>
          <a:p>
            <a:pPr>
              <a:spcAft>
                <a:spcPts val="0"/>
              </a:spcAft>
            </a:pPr>
            <a:r>
              <a:rPr lang="en-US" sz="2200" dirty="0">
                <a:ea typeface="+mn-lt"/>
                <a:cs typeface="+mn-lt"/>
              </a:rPr>
              <a:t>AETC National HIV Curriculum</a:t>
            </a:r>
            <a:br>
              <a:rPr lang="en-US" sz="2200" dirty="0">
                <a:ea typeface="+mn-lt"/>
                <a:cs typeface="+mn-lt"/>
              </a:rPr>
            </a:br>
            <a:r>
              <a:rPr lang="en-US" sz="2200" dirty="0">
                <a:ea typeface="+mn-lt"/>
                <a:cs typeface="+mn-lt"/>
                <a:hlinkClick r:id="rId4"/>
              </a:rPr>
              <a:t>https://aidsetc.org/nhc</a:t>
            </a:r>
            <a:r>
              <a:rPr lang="en-US" sz="2200" dirty="0">
                <a:ea typeface="+mn-lt"/>
                <a:cs typeface="+mn-lt"/>
              </a:rPr>
              <a:t> </a:t>
            </a:r>
            <a:endParaRPr lang="en-US" sz="2200" dirty="0"/>
          </a:p>
        </p:txBody>
      </p:sp>
      <p:sp>
        <p:nvSpPr>
          <p:cNvPr id="4" name="Slide Number Placeholder 3"/>
          <p:cNvSpPr>
            <a:spLocks noGrp="1"/>
          </p:cNvSpPr>
          <p:nvPr>
            <p:ph type="sldNum" sz="quarter" idx="12"/>
          </p:nvPr>
        </p:nvSpPr>
        <p:spPr>
          <a:xfrm>
            <a:off x="10707624" y="6382512"/>
            <a:ext cx="685800" cy="320040"/>
          </a:xfrm>
        </p:spPr>
        <p:txBody>
          <a:bodyPr>
            <a:normAutofit/>
          </a:bodyPr>
          <a:lstStyle/>
          <a:p>
            <a:pPr>
              <a:spcAft>
                <a:spcPts val="600"/>
              </a:spcAft>
            </a:pPr>
            <a:fld id="{B6A7F5F3-C1C8-42CD-8AB5-5B2EB46EEF82}" type="slidenum">
              <a:rPr lang="en-US" sz="1000"/>
              <a:pPr>
                <a:spcAft>
                  <a:spcPts val="600"/>
                </a:spcAft>
              </a:pPr>
              <a:t>42</a:t>
            </a:fld>
            <a:endParaRPr lang="en-US" sz="1000"/>
          </a:p>
        </p:txBody>
      </p:sp>
      <p:sp>
        <p:nvSpPr>
          <p:cNvPr id="12" name="Content Placeholder 2">
            <a:extLst>
              <a:ext uri="{FF2B5EF4-FFF2-40B4-BE49-F238E27FC236}">
                <a16:creationId xmlns:a16="http://schemas.microsoft.com/office/drawing/2014/main" id="{9148982C-7C54-4E8F-AA99-17CEAA4A78CD}"/>
              </a:ext>
            </a:extLst>
          </p:cNvPr>
          <p:cNvSpPr txBox="1">
            <a:spLocks/>
          </p:cNvSpPr>
          <p:nvPr/>
        </p:nvSpPr>
        <p:spPr>
          <a:xfrm>
            <a:off x="6095999" y="2490436"/>
            <a:ext cx="5127204" cy="3567173"/>
          </a:xfrm>
          <a:prstGeom prst="rect">
            <a:avLst/>
          </a:prstGeom>
        </p:spPr>
        <p:txBody>
          <a:bodyPr vert="horz" lIns="91440" tIns="45720" rIns="91440" bIns="45720" rtlCol="0" anchor="ctr">
            <a:normAutofit fontScale="92500" lnSpcReduction="1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spcAft>
                <a:spcPts val="0"/>
              </a:spcAft>
            </a:pPr>
            <a:r>
              <a:rPr lang="en-US" sz="2400" dirty="0">
                <a:ea typeface="+mn-lt"/>
                <a:cs typeface="+mn-lt"/>
              </a:rPr>
              <a:t>AETC National HIV-HCV Curriculum </a:t>
            </a:r>
            <a:br>
              <a:rPr lang="en-US" sz="2400" dirty="0">
                <a:ea typeface="+mn-lt"/>
                <a:cs typeface="+mn-lt"/>
              </a:rPr>
            </a:br>
            <a:r>
              <a:rPr lang="en-US" sz="2400" dirty="0">
                <a:ea typeface="+mn-lt"/>
                <a:cs typeface="+mn-lt"/>
                <a:hlinkClick r:id="rId5"/>
              </a:rPr>
              <a:t>https://aidsetc.org/hivhcv</a:t>
            </a:r>
            <a:br>
              <a:rPr lang="en-US" sz="2400" dirty="0">
                <a:ea typeface="+mn-lt"/>
                <a:cs typeface="+mn-lt"/>
              </a:rPr>
            </a:br>
            <a:endParaRPr lang="en-US" sz="2400" dirty="0">
              <a:ea typeface="+mn-lt"/>
              <a:cs typeface="+mn-lt"/>
            </a:endParaRPr>
          </a:p>
          <a:p>
            <a:pPr>
              <a:spcAft>
                <a:spcPts val="0"/>
              </a:spcAft>
            </a:pPr>
            <a:r>
              <a:rPr lang="en-US" sz="2400" dirty="0">
                <a:ea typeface="+mn-lt"/>
                <a:cs typeface="+mn-lt"/>
              </a:rPr>
              <a:t>Hepatitis C Online</a:t>
            </a:r>
            <a:br>
              <a:rPr lang="en-US" sz="2400" dirty="0">
                <a:ea typeface="+mn-lt"/>
                <a:cs typeface="+mn-lt"/>
              </a:rPr>
            </a:br>
            <a:r>
              <a:rPr lang="en-US" sz="2400" dirty="0">
                <a:ea typeface="+mn-lt"/>
                <a:cs typeface="+mn-lt"/>
                <a:hlinkClick r:id="rId6"/>
              </a:rPr>
              <a:t>https://www.hepatitisc.uw.edu</a:t>
            </a:r>
            <a:br>
              <a:rPr lang="en-US" sz="2400" dirty="0">
                <a:ea typeface="+mn-lt"/>
                <a:cs typeface="+mn-lt"/>
              </a:rPr>
            </a:br>
            <a:endParaRPr lang="en-US" sz="2400" dirty="0">
              <a:ea typeface="+mn-lt"/>
              <a:cs typeface="+mn-lt"/>
            </a:endParaRPr>
          </a:p>
          <a:p>
            <a:pPr>
              <a:spcAft>
                <a:spcPts val="0"/>
              </a:spcAft>
            </a:pPr>
            <a:r>
              <a:rPr lang="en-US" sz="2400" dirty="0">
                <a:ea typeface="+mn-lt"/>
                <a:cs typeface="+mn-lt"/>
              </a:rPr>
              <a:t>AETC National Coordinating Resource Center </a:t>
            </a:r>
            <a:br>
              <a:rPr lang="en-US" sz="2400" dirty="0">
                <a:ea typeface="+mn-lt"/>
                <a:cs typeface="+mn-lt"/>
              </a:rPr>
            </a:br>
            <a:r>
              <a:rPr lang="en-US" sz="2400" dirty="0">
                <a:ea typeface="+mn-lt"/>
                <a:cs typeface="+mn-lt"/>
                <a:hlinkClick r:id="rId7"/>
              </a:rPr>
              <a:t>https://aidsetc.org/</a:t>
            </a:r>
            <a:r>
              <a:rPr lang="en-US" sz="2400" dirty="0">
                <a:ea typeface="+mn-lt"/>
                <a:cs typeface="+mn-lt"/>
              </a:rPr>
              <a:t> </a:t>
            </a:r>
            <a:br>
              <a:rPr lang="en-US" sz="2400" dirty="0">
                <a:ea typeface="+mn-lt"/>
                <a:cs typeface="+mn-lt"/>
              </a:rPr>
            </a:br>
            <a:endParaRPr lang="en-US" sz="2400" dirty="0">
              <a:ea typeface="+mn-lt"/>
              <a:cs typeface="+mn-lt"/>
            </a:endParaRPr>
          </a:p>
          <a:p>
            <a:pPr>
              <a:spcAft>
                <a:spcPts val="0"/>
              </a:spcAft>
            </a:pPr>
            <a:r>
              <a:rPr lang="en-US" sz="2400" dirty="0">
                <a:ea typeface="+mn-lt"/>
                <a:cs typeface="+mn-lt"/>
              </a:rPr>
              <a:t>Additional Trainings </a:t>
            </a:r>
            <a:r>
              <a:rPr lang="en-US" sz="2400" dirty="0">
                <a:ea typeface="+mn-lt"/>
                <a:cs typeface="+mn-lt"/>
                <a:hlinkClick r:id="rId8"/>
              </a:rPr>
              <a:t>https://matec.info</a:t>
            </a:r>
            <a:r>
              <a:rPr lang="en-US" sz="2400" dirty="0">
                <a:ea typeface="+mn-lt"/>
                <a:cs typeface="+mn-lt"/>
              </a:rPr>
              <a:t> </a:t>
            </a:r>
          </a:p>
        </p:txBody>
      </p:sp>
    </p:spTree>
    <p:extLst>
      <p:ext uri="{BB962C8B-B14F-4D97-AF65-F5344CB8AC3E}">
        <p14:creationId xmlns:p14="http://schemas.microsoft.com/office/powerpoint/2010/main" val="1733271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Leelawadee" panose="020B0502040204020203" pitchFamily="34" charset="-34"/>
                <a:cs typeface="Leelawadee" panose="020B0502040204020203" pitchFamily="34" charset="-34"/>
              </a:rPr>
              <a:t>Funding Disclaimer</a:t>
            </a:r>
          </a:p>
        </p:txBody>
      </p:sp>
      <p:sp>
        <p:nvSpPr>
          <p:cNvPr id="3" name="Content Placeholder 2"/>
          <p:cNvSpPr>
            <a:spLocks noGrp="1"/>
          </p:cNvSpPr>
          <p:nvPr>
            <p:ph idx="1"/>
          </p:nvPr>
        </p:nvSpPr>
        <p:spPr>
          <a:xfrm>
            <a:off x="1367624" y="2490436"/>
            <a:ext cx="9708995" cy="3567173"/>
          </a:xfrm>
        </p:spPr>
        <p:txBody>
          <a:bodyPr anchor="ctr">
            <a:normAutofit/>
          </a:bodyPr>
          <a:lstStyle/>
          <a:p>
            <a:pPr marL="0" indent="0">
              <a:buNone/>
            </a:pPr>
            <a:r>
              <a:rPr lang="en-US" sz="2400" dirty="0"/>
              <a:t>This program is supported by the Health Resources and Services Administration  (HRSA) of the U.S. Department of Health and Human Services (HHS) as part of an  award totaling $3,112,460.00 with 0% financed by nongovernmental sources. The  contents are those of the authors(s) and do not necessarily represent the official  view of, nor an endorsement by, HRSA, HHS, or the U.S. Government.</a:t>
            </a:r>
          </a:p>
        </p:txBody>
      </p:sp>
      <p:sp>
        <p:nvSpPr>
          <p:cNvPr id="4" name="Slide Number Placeholder 3"/>
          <p:cNvSpPr>
            <a:spLocks noGrp="1"/>
          </p:cNvSpPr>
          <p:nvPr>
            <p:ph type="sldNum" sz="quarter" idx="12"/>
          </p:nvPr>
        </p:nvSpPr>
        <p:spPr>
          <a:xfrm>
            <a:off x="10707624" y="6382512"/>
            <a:ext cx="685800" cy="320040"/>
          </a:xfrm>
        </p:spPr>
        <p:txBody>
          <a:bodyPr>
            <a:normAutofit/>
          </a:bodyPr>
          <a:lstStyle/>
          <a:p>
            <a:pPr>
              <a:spcAft>
                <a:spcPts val="600"/>
              </a:spcAft>
            </a:pPr>
            <a:fld id="{B6A7F5F3-C1C8-42CD-8AB5-5B2EB46EEF82}" type="slidenum">
              <a:rPr lang="en-US" sz="1000"/>
              <a:pPr>
                <a:spcAft>
                  <a:spcPts val="600"/>
                </a:spcAft>
              </a:pPr>
              <a:t>43</a:t>
            </a:fld>
            <a:endParaRPr lang="en-US" sz="1000"/>
          </a:p>
        </p:txBody>
      </p:sp>
    </p:spTree>
    <p:extLst>
      <p:ext uri="{BB962C8B-B14F-4D97-AF65-F5344CB8AC3E}">
        <p14:creationId xmlns:p14="http://schemas.microsoft.com/office/powerpoint/2010/main" val="2616582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Magnifying glass and question mark">
            <a:extLst>
              <a:ext uri="{FF2B5EF4-FFF2-40B4-BE49-F238E27FC236}">
                <a16:creationId xmlns:a16="http://schemas.microsoft.com/office/drawing/2014/main" id="{68E0F78E-D9DA-435D-AA12-3E8491947971}"/>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Lst>
          </a:blip>
          <a:srcRect t="14235" r="19251" b="4658"/>
          <a:stretch/>
        </p:blipFill>
        <p:spPr>
          <a:xfrm>
            <a:off x="1" y="-323273"/>
            <a:ext cx="12192000" cy="7509163"/>
          </a:xfrm>
          <a:prstGeom prst="rect">
            <a:avLst/>
          </a:prstGeom>
          <a:noFill/>
        </p:spPr>
      </p:pic>
      <p:sp>
        <p:nvSpPr>
          <p:cNvPr id="4" name="Title 3"/>
          <p:cNvSpPr>
            <a:spLocks noGrp="1"/>
          </p:cNvSpPr>
          <p:nvPr>
            <p:ph type="title"/>
          </p:nvPr>
        </p:nvSpPr>
        <p:spPr>
          <a:xfrm>
            <a:off x="0" y="2399890"/>
            <a:ext cx="4539916" cy="1524000"/>
          </a:xfrm>
        </p:spPr>
        <p:txBody>
          <a:bodyPr wrap="square" anchor="ctr">
            <a:noAutofit/>
          </a:bodyPr>
          <a:lstStyle/>
          <a:p>
            <a:pPr>
              <a:lnSpc>
                <a:spcPct val="90000"/>
              </a:lnSpc>
            </a:pPr>
            <a:br>
              <a:rPr lang="en-US" sz="6600" b="1" dirty="0">
                <a:solidFill>
                  <a:schemeClr val="bg1"/>
                </a:solidFill>
                <a:latin typeface="Leelawadee" panose="020B0502040204020203" pitchFamily="34" charset="-34"/>
                <a:cs typeface="Leelawadee" panose="020B0502040204020203" pitchFamily="34" charset="-34"/>
              </a:rPr>
            </a:br>
            <a:br>
              <a:rPr lang="en-US" sz="6600" b="1" dirty="0">
                <a:solidFill>
                  <a:schemeClr val="bg1"/>
                </a:solidFill>
                <a:latin typeface="Leelawadee" panose="020B0502040204020203" pitchFamily="34" charset="-34"/>
                <a:cs typeface="Leelawadee" panose="020B0502040204020203" pitchFamily="34" charset="-34"/>
              </a:rPr>
            </a:br>
            <a:br>
              <a:rPr lang="en-US" sz="6600" b="1" dirty="0">
                <a:solidFill>
                  <a:schemeClr val="bg1"/>
                </a:solidFill>
                <a:latin typeface="Leelawadee" panose="020B0502040204020203" pitchFamily="34" charset="-34"/>
                <a:cs typeface="Leelawadee" panose="020B0502040204020203" pitchFamily="34" charset="-34"/>
              </a:rPr>
            </a:br>
            <a:r>
              <a:rPr lang="en-US" sz="6600" b="1" dirty="0">
                <a:solidFill>
                  <a:schemeClr val="bg1"/>
                </a:solidFill>
                <a:latin typeface="Leelawadee" panose="020B0502040204020203" pitchFamily="34" charset="-34"/>
                <a:cs typeface="Leelawadee" panose="020B0502040204020203" pitchFamily="34" charset="-34"/>
              </a:rPr>
              <a:t>Q&amp;A</a:t>
            </a:r>
            <a:br>
              <a:rPr lang="en-US" sz="6600" b="1" dirty="0">
                <a:solidFill>
                  <a:schemeClr val="bg1"/>
                </a:solidFill>
                <a:latin typeface="Leelawadee" panose="020B0502040204020203" pitchFamily="34" charset="-34"/>
                <a:cs typeface="Leelawadee" panose="020B0502040204020203" pitchFamily="34" charset="-34"/>
              </a:rPr>
            </a:br>
            <a:br>
              <a:rPr lang="en-US" sz="6600" b="1" dirty="0">
                <a:solidFill>
                  <a:schemeClr val="bg1"/>
                </a:solidFill>
                <a:latin typeface="Leelawadee" panose="020B0502040204020203" pitchFamily="34" charset="-34"/>
                <a:cs typeface="Leelawadee" panose="020B0502040204020203" pitchFamily="34" charset="-34"/>
              </a:rPr>
            </a:br>
            <a:endParaRPr lang="en-US" sz="6600" b="1" dirty="0">
              <a:solidFill>
                <a:schemeClr val="bg1"/>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900740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solidFill>
                  <a:schemeClr val="bg1"/>
                </a:solidFill>
                <a:latin typeface="Leelawadee"/>
              </a:rPr>
              <a:t>Contact Information</a:t>
            </a:r>
            <a:endParaRPr lang="en-US" b="1" dirty="0">
              <a:solidFill>
                <a:schemeClr val="bg1"/>
              </a:solidFill>
              <a:latin typeface="Leelawadee"/>
            </a:endParaRPr>
          </a:p>
        </p:txBody>
      </p:sp>
      <p:sp>
        <p:nvSpPr>
          <p:cNvPr id="7" name="Content Placeholder 6">
            <a:extLst>
              <a:ext uri="{FF2B5EF4-FFF2-40B4-BE49-F238E27FC236}">
                <a16:creationId xmlns:a16="http://schemas.microsoft.com/office/drawing/2014/main" id="{AAE8EDE3-DFEE-4CB8-920B-861ECBC7915B}"/>
              </a:ext>
            </a:extLst>
          </p:cNvPr>
          <p:cNvSpPr>
            <a:spLocks noGrp="1"/>
          </p:cNvSpPr>
          <p:nvPr>
            <p:ph sz="half" idx="1"/>
          </p:nvPr>
        </p:nvSpPr>
        <p:spPr/>
        <p:txBody>
          <a:bodyPr>
            <a:normAutofit/>
          </a:bodyPr>
          <a:lstStyle/>
          <a:p>
            <a:pPr marL="0" indent="0" algn="ctr">
              <a:spcBef>
                <a:spcPts val="0"/>
              </a:spcBef>
              <a:buNone/>
            </a:pPr>
            <a:endParaRPr lang="en-US" sz="2400" dirty="0">
              <a:solidFill>
                <a:schemeClr val="bg1"/>
              </a:solidFill>
            </a:endParaRPr>
          </a:p>
          <a:p>
            <a:pPr marL="0" indent="0" algn="ctr">
              <a:spcBef>
                <a:spcPts val="0"/>
              </a:spcBef>
              <a:buNone/>
            </a:pPr>
            <a:r>
              <a:rPr lang="en-US" sz="2400" dirty="0">
                <a:solidFill>
                  <a:schemeClr val="bg1"/>
                </a:solidFill>
              </a:rPr>
              <a:t>Elizabeth Schroeder, MPH, CPH</a:t>
            </a:r>
          </a:p>
          <a:p>
            <a:pPr marL="0" indent="0" algn="ctr">
              <a:spcBef>
                <a:spcPts val="0"/>
              </a:spcBef>
              <a:buNone/>
            </a:pPr>
            <a:r>
              <a:rPr lang="en-US" sz="2400" dirty="0">
                <a:solidFill>
                  <a:schemeClr val="bg1"/>
                </a:solidFill>
              </a:rPr>
              <a:t>HIV Data to Care Coordinator, Wisconsin Division of Public Health</a:t>
            </a:r>
          </a:p>
          <a:p>
            <a:pPr marL="0" indent="0" algn="ctr">
              <a:spcBef>
                <a:spcPts val="0"/>
              </a:spcBef>
              <a:buNone/>
            </a:pPr>
            <a:endParaRPr lang="en-US" sz="2400" dirty="0">
              <a:solidFill>
                <a:schemeClr val="bg1"/>
              </a:solidFill>
            </a:endParaRPr>
          </a:p>
          <a:p>
            <a:pPr marL="0" indent="0" algn="ctr">
              <a:spcBef>
                <a:spcPts val="0"/>
              </a:spcBef>
              <a:buNone/>
            </a:pPr>
            <a:endParaRPr lang="en-US" sz="2400" dirty="0">
              <a:solidFill>
                <a:schemeClr val="bg1"/>
              </a:solidFill>
            </a:endParaRPr>
          </a:p>
          <a:p>
            <a:pPr marL="0" indent="0" algn="ctr">
              <a:spcBef>
                <a:spcPts val="0"/>
              </a:spcBef>
              <a:buNone/>
            </a:pPr>
            <a:r>
              <a:rPr lang="en-US" sz="2400" dirty="0">
                <a:solidFill>
                  <a:schemeClr val="bg1"/>
                </a:solidFill>
              </a:rPr>
              <a:t>elizabeth.schroeder1@dhs.wisconsin.gov</a:t>
            </a:r>
            <a:endParaRPr lang="en-US" sz="2400" dirty="0"/>
          </a:p>
        </p:txBody>
      </p:sp>
      <p:sp>
        <p:nvSpPr>
          <p:cNvPr id="8" name="Content Placeholder 7">
            <a:extLst>
              <a:ext uri="{FF2B5EF4-FFF2-40B4-BE49-F238E27FC236}">
                <a16:creationId xmlns:a16="http://schemas.microsoft.com/office/drawing/2014/main" id="{DBE45A51-1EBF-4440-A1B1-5974026DBB69}"/>
              </a:ext>
            </a:extLst>
          </p:cNvPr>
          <p:cNvSpPr>
            <a:spLocks noGrp="1"/>
          </p:cNvSpPr>
          <p:nvPr>
            <p:ph sz="half" idx="2"/>
          </p:nvPr>
        </p:nvSpPr>
        <p:spPr>
          <a:xfrm>
            <a:off x="6096000" y="1600202"/>
            <a:ext cx="5384800" cy="4525963"/>
          </a:xfrm>
        </p:spPr>
        <p:txBody>
          <a:bodyPr>
            <a:normAutofit/>
          </a:bodyPr>
          <a:lstStyle/>
          <a:p>
            <a:pPr marL="0" indent="0" algn="ctr">
              <a:spcBef>
                <a:spcPts val="0"/>
              </a:spcBef>
              <a:buNone/>
            </a:pPr>
            <a:endParaRPr lang="en-US" sz="2400" dirty="0">
              <a:solidFill>
                <a:schemeClr val="bg1"/>
              </a:solidFill>
            </a:endParaRPr>
          </a:p>
          <a:p>
            <a:pPr marL="0" indent="0" algn="ctr">
              <a:spcBef>
                <a:spcPts val="0"/>
              </a:spcBef>
              <a:buNone/>
            </a:pPr>
            <a:r>
              <a:rPr lang="en-US" sz="2400" dirty="0">
                <a:solidFill>
                  <a:schemeClr val="bg1"/>
                </a:solidFill>
              </a:rPr>
              <a:t>Carol </a:t>
            </a:r>
            <a:r>
              <a:rPr lang="en-US" sz="2400" dirty="0" err="1">
                <a:solidFill>
                  <a:schemeClr val="bg1"/>
                </a:solidFill>
              </a:rPr>
              <a:t>Galletly</a:t>
            </a:r>
            <a:r>
              <a:rPr lang="en-US" sz="2400" dirty="0">
                <a:solidFill>
                  <a:schemeClr val="bg1"/>
                </a:solidFill>
              </a:rPr>
              <a:t>, JD, PhD</a:t>
            </a:r>
          </a:p>
          <a:p>
            <a:pPr marL="0" indent="0" algn="ctr">
              <a:spcBef>
                <a:spcPts val="0"/>
              </a:spcBef>
              <a:buNone/>
            </a:pPr>
            <a:r>
              <a:rPr lang="en-US" sz="2400" dirty="0">
                <a:solidFill>
                  <a:schemeClr val="bg1"/>
                </a:solidFill>
              </a:rPr>
              <a:t>Associate Professor, Medical College of Wisconsin, Center for AIDS Intervention Research (CAIR)</a:t>
            </a:r>
          </a:p>
          <a:p>
            <a:pPr marL="0" indent="0" algn="ctr">
              <a:spcBef>
                <a:spcPts val="0"/>
              </a:spcBef>
              <a:buNone/>
            </a:pPr>
            <a:endParaRPr lang="en-US" sz="2400" dirty="0">
              <a:solidFill>
                <a:schemeClr val="bg1"/>
              </a:solidFill>
            </a:endParaRPr>
          </a:p>
          <a:p>
            <a:pPr marL="0" indent="0" algn="ctr">
              <a:spcBef>
                <a:spcPts val="0"/>
              </a:spcBef>
              <a:buNone/>
            </a:pPr>
            <a:r>
              <a:rPr lang="en-US" sz="2400" dirty="0">
                <a:solidFill>
                  <a:schemeClr val="bg1"/>
                </a:solidFill>
              </a:rPr>
              <a:t>cgalletl@mcw.edu</a:t>
            </a:r>
          </a:p>
          <a:p>
            <a:pPr marL="0" indent="0" algn="ctr">
              <a:spcBef>
                <a:spcPts val="0"/>
              </a:spcBef>
              <a:buNone/>
            </a:pPr>
            <a:endParaRPr lang="en-US" sz="2400" dirty="0"/>
          </a:p>
        </p:txBody>
      </p:sp>
    </p:spTree>
    <p:extLst>
      <p:ext uri="{BB962C8B-B14F-4D97-AF65-F5344CB8AC3E}">
        <p14:creationId xmlns:p14="http://schemas.microsoft.com/office/powerpoint/2010/main" val="1063422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047280" y="788894"/>
            <a:ext cx="10306520" cy="880730"/>
          </a:xfrm>
        </p:spPr>
        <p:txBody>
          <a:bodyPr>
            <a:normAutofit/>
          </a:bodyPr>
          <a:lstStyle/>
          <a:p>
            <a:r>
              <a:rPr lang="en-US" sz="4000" b="1" dirty="0">
                <a:solidFill>
                  <a:srgbClr val="FFFFFF"/>
                </a:solidFill>
                <a:latin typeface="Leelawadee" panose="020B0502040204020203"/>
                <a:cs typeface="Leelawadee" panose="020B0502040204020203"/>
              </a:rPr>
              <a:t>Defining Terms</a:t>
            </a:r>
          </a:p>
        </p:txBody>
      </p:sp>
      <p:sp>
        <p:nvSpPr>
          <p:cNvPr id="4" name="Slide Number Placeholder 3"/>
          <p:cNvSpPr>
            <a:spLocks noGrp="1"/>
          </p:cNvSpPr>
          <p:nvPr>
            <p:ph type="sldNum" sz="quarter" idx="12"/>
          </p:nvPr>
        </p:nvSpPr>
        <p:spPr>
          <a:xfrm>
            <a:off x="10707624" y="6382512"/>
            <a:ext cx="685800" cy="320040"/>
          </a:xfrm>
        </p:spPr>
        <p:txBody>
          <a:bodyPr>
            <a:normAutofit/>
          </a:bodyPr>
          <a:lstStyle/>
          <a:p>
            <a:pPr>
              <a:spcAft>
                <a:spcPts val="600"/>
              </a:spcAft>
            </a:pPr>
            <a:fld id="{B6A7F5F3-C1C8-42CD-8AB5-5B2EB46EEF82}" type="slidenum">
              <a:rPr lang="en-US" sz="1000"/>
              <a:pPr>
                <a:spcAft>
                  <a:spcPts val="600"/>
                </a:spcAft>
              </a:pPr>
              <a:t>5</a:t>
            </a:fld>
            <a:endParaRPr lang="en-US" sz="1000"/>
          </a:p>
        </p:txBody>
      </p:sp>
      <p:grpSp>
        <p:nvGrpSpPr>
          <p:cNvPr id="13" name="Group 12">
            <a:extLst>
              <a:ext uri="{FF2B5EF4-FFF2-40B4-BE49-F238E27FC236}">
                <a16:creationId xmlns:a16="http://schemas.microsoft.com/office/drawing/2014/main" id="{D44B4ECB-AF2A-430C-983F-E8F470C2E67A}"/>
              </a:ext>
            </a:extLst>
          </p:cNvPr>
          <p:cNvGrpSpPr/>
          <p:nvPr/>
        </p:nvGrpSpPr>
        <p:grpSpPr>
          <a:xfrm>
            <a:off x="1047329" y="2191377"/>
            <a:ext cx="4717612" cy="4029193"/>
            <a:chOff x="1047329" y="2191377"/>
            <a:chExt cx="4717612" cy="4029193"/>
          </a:xfrm>
        </p:grpSpPr>
        <p:sp>
          <p:nvSpPr>
            <p:cNvPr id="5" name="Freeform: Shape 4">
              <a:extLst>
                <a:ext uri="{FF2B5EF4-FFF2-40B4-BE49-F238E27FC236}">
                  <a16:creationId xmlns:a16="http://schemas.microsoft.com/office/drawing/2014/main" id="{E98E2CFB-FEC5-4DE9-B499-C9B766C46394}"/>
                </a:ext>
              </a:extLst>
            </p:cNvPr>
            <p:cNvSpPr/>
            <p:nvPr/>
          </p:nvSpPr>
          <p:spPr>
            <a:xfrm>
              <a:off x="1047329" y="2191377"/>
              <a:ext cx="4717612" cy="1036800"/>
            </a:xfrm>
            <a:custGeom>
              <a:avLst/>
              <a:gdLst>
                <a:gd name="connsiteX0" fmla="*/ 0 w 4717612"/>
                <a:gd name="connsiteY0" fmla="*/ 0 h 1036800"/>
                <a:gd name="connsiteX1" fmla="*/ 4717612 w 4717612"/>
                <a:gd name="connsiteY1" fmla="*/ 0 h 1036800"/>
                <a:gd name="connsiteX2" fmla="*/ 4717612 w 4717612"/>
                <a:gd name="connsiteY2" fmla="*/ 1036800 h 1036800"/>
                <a:gd name="connsiteX3" fmla="*/ 0 w 4717612"/>
                <a:gd name="connsiteY3" fmla="*/ 1036800 h 1036800"/>
                <a:gd name="connsiteX4" fmla="*/ 0 w 4717612"/>
                <a:gd name="connsiteY4" fmla="*/ 0 h 103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7612" h="1036800">
                  <a:moveTo>
                    <a:pt x="0" y="0"/>
                  </a:moveTo>
                  <a:lnTo>
                    <a:pt x="4717612" y="0"/>
                  </a:lnTo>
                  <a:lnTo>
                    <a:pt x="4717612" y="1036800"/>
                  </a:lnTo>
                  <a:lnTo>
                    <a:pt x="0" y="10368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200" kern="1200" dirty="0"/>
                <a:t>Transmission Cluster:</a:t>
              </a:r>
            </a:p>
          </p:txBody>
        </p:sp>
        <p:sp>
          <p:nvSpPr>
            <p:cNvPr id="7" name="Freeform: Shape 6">
              <a:extLst>
                <a:ext uri="{FF2B5EF4-FFF2-40B4-BE49-F238E27FC236}">
                  <a16:creationId xmlns:a16="http://schemas.microsoft.com/office/drawing/2014/main" id="{EE871A59-B1B3-418A-9A3E-90B5B6E5BC3E}"/>
                </a:ext>
              </a:extLst>
            </p:cNvPr>
            <p:cNvSpPr/>
            <p:nvPr/>
          </p:nvSpPr>
          <p:spPr>
            <a:xfrm>
              <a:off x="1047329" y="3228177"/>
              <a:ext cx="4717612" cy="2992393"/>
            </a:xfrm>
            <a:custGeom>
              <a:avLst/>
              <a:gdLst>
                <a:gd name="connsiteX0" fmla="*/ 0 w 4717612"/>
                <a:gd name="connsiteY0" fmla="*/ 0 h 2992393"/>
                <a:gd name="connsiteX1" fmla="*/ 4717612 w 4717612"/>
                <a:gd name="connsiteY1" fmla="*/ 0 h 2992393"/>
                <a:gd name="connsiteX2" fmla="*/ 4717612 w 4717612"/>
                <a:gd name="connsiteY2" fmla="*/ 2992393 h 2992393"/>
                <a:gd name="connsiteX3" fmla="*/ 0 w 4717612"/>
                <a:gd name="connsiteY3" fmla="*/ 2992393 h 2992393"/>
                <a:gd name="connsiteX4" fmla="*/ 0 w 4717612"/>
                <a:gd name="connsiteY4" fmla="*/ 0 h 299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7612" h="2992393">
                  <a:moveTo>
                    <a:pt x="0" y="0"/>
                  </a:moveTo>
                  <a:lnTo>
                    <a:pt x="4717612" y="0"/>
                  </a:lnTo>
                  <a:lnTo>
                    <a:pt x="4717612" y="2992393"/>
                  </a:lnTo>
                  <a:lnTo>
                    <a:pt x="0" y="2992393"/>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92024" tIns="192024" rIns="256032" bIns="288036" numCol="1" spcCol="1270" anchor="ctr" anchorCtr="0">
              <a:noAutofit/>
            </a:bodyPr>
            <a:lstStyle/>
            <a:p>
              <a:pPr marL="285750" lvl="1" indent="-285750" algn="l" defTabSz="1600200">
                <a:lnSpc>
                  <a:spcPct val="90000"/>
                </a:lnSpc>
                <a:spcBef>
                  <a:spcPct val="0"/>
                </a:spcBef>
                <a:spcAft>
                  <a:spcPct val="15000"/>
                </a:spcAft>
                <a:buNone/>
              </a:pPr>
              <a:r>
                <a:rPr lang="en-US" sz="3200" kern="1200" dirty="0"/>
                <a:t>	A group of people living with HIV who are connected by HIV transmission</a:t>
              </a:r>
            </a:p>
          </p:txBody>
        </p:sp>
      </p:grpSp>
      <p:grpSp>
        <p:nvGrpSpPr>
          <p:cNvPr id="11" name="Group 10">
            <a:extLst>
              <a:ext uri="{FF2B5EF4-FFF2-40B4-BE49-F238E27FC236}">
                <a16:creationId xmlns:a16="http://schemas.microsoft.com/office/drawing/2014/main" id="{5CBD837D-7B9A-4804-9FBD-AF1581DABA0E}"/>
              </a:ext>
            </a:extLst>
          </p:cNvPr>
          <p:cNvGrpSpPr/>
          <p:nvPr/>
        </p:nvGrpSpPr>
        <p:grpSpPr>
          <a:xfrm>
            <a:off x="6425407" y="2191377"/>
            <a:ext cx="4717612" cy="4029193"/>
            <a:chOff x="6425407" y="2191377"/>
            <a:chExt cx="4717612" cy="4029193"/>
          </a:xfrm>
        </p:grpSpPr>
        <p:sp>
          <p:nvSpPr>
            <p:cNvPr id="8" name="Freeform: Shape 7">
              <a:extLst>
                <a:ext uri="{FF2B5EF4-FFF2-40B4-BE49-F238E27FC236}">
                  <a16:creationId xmlns:a16="http://schemas.microsoft.com/office/drawing/2014/main" id="{3528A938-83B7-4AA6-A6E5-28FA375E8145}"/>
                </a:ext>
              </a:extLst>
            </p:cNvPr>
            <p:cNvSpPr/>
            <p:nvPr/>
          </p:nvSpPr>
          <p:spPr>
            <a:xfrm>
              <a:off x="6425407" y="2191377"/>
              <a:ext cx="4717612" cy="1036800"/>
            </a:xfrm>
            <a:custGeom>
              <a:avLst/>
              <a:gdLst>
                <a:gd name="connsiteX0" fmla="*/ 0 w 4717612"/>
                <a:gd name="connsiteY0" fmla="*/ 0 h 1036800"/>
                <a:gd name="connsiteX1" fmla="*/ 4717612 w 4717612"/>
                <a:gd name="connsiteY1" fmla="*/ 0 h 1036800"/>
                <a:gd name="connsiteX2" fmla="*/ 4717612 w 4717612"/>
                <a:gd name="connsiteY2" fmla="*/ 1036800 h 1036800"/>
                <a:gd name="connsiteX3" fmla="*/ 0 w 4717612"/>
                <a:gd name="connsiteY3" fmla="*/ 1036800 h 1036800"/>
                <a:gd name="connsiteX4" fmla="*/ 0 w 4717612"/>
                <a:gd name="connsiteY4" fmla="*/ 0 h 103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7612" h="1036800">
                  <a:moveTo>
                    <a:pt x="0" y="0"/>
                  </a:moveTo>
                  <a:lnTo>
                    <a:pt x="4717612" y="0"/>
                  </a:lnTo>
                  <a:lnTo>
                    <a:pt x="4717612" y="1036800"/>
                  </a:lnTo>
                  <a:lnTo>
                    <a:pt x="0" y="1036800"/>
                  </a:lnTo>
                  <a:lnTo>
                    <a:pt x="0" y="0"/>
                  </a:lnTo>
                  <a:close/>
                </a:path>
              </a:pathLst>
            </a:custGeom>
            <a:solidFill>
              <a:schemeClr val="accent4"/>
            </a:solidFill>
          </p:spPr>
          <p:style>
            <a:lnRef idx="2">
              <a:schemeClr val="accent2">
                <a:hueOff val="-5293551"/>
                <a:satOff val="-64118"/>
                <a:lumOff val="-5883"/>
                <a:alphaOff val="0"/>
              </a:schemeClr>
            </a:lnRef>
            <a:fillRef idx="1">
              <a:schemeClr val="accent2">
                <a:hueOff val="-5293551"/>
                <a:satOff val="-64118"/>
                <a:lumOff val="-5883"/>
                <a:alphaOff val="0"/>
              </a:schemeClr>
            </a:fillRef>
            <a:effectRef idx="0">
              <a:schemeClr val="accent2">
                <a:hueOff val="-5293551"/>
                <a:satOff val="-64118"/>
                <a:lumOff val="-5883"/>
                <a:alphaOff val="0"/>
              </a:schemeClr>
            </a:effectRef>
            <a:fontRef idx="minor">
              <a:schemeClr val="lt1"/>
            </a:fontRef>
          </p:style>
          <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200" kern="1200" dirty="0"/>
                <a:t>Outbreak:</a:t>
              </a:r>
            </a:p>
          </p:txBody>
        </p:sp>
        <p:sp>
          <p:nvSpPr>
            <p:cNvPr id="9" name="Freeform: Shape 8">
              <a:extLst>
                <a:ext uri="{FF2B5EF4-FFF2-40B4-BE49-F238E27FC236}">
                  <a16:creationId xmlns:a16="http://schemas.microsoft.com/office/drawing/2014/main" id="{2F46E581-C1D4-448C-A571-845FC6635652}"/>
                </a:ext>
              </a:extLst>
            </p:cNvPr>
            <p:cNvSpPr/>
            <p:nvPr/>
          </p:nvSpPr>
          <p:spPr>
            <a:xfrm>
              <a:off x="6425407" y="3228177"/>
              <a:ext cx="4717612" cy="2992393"/>
            </a:xfrm>
            <a:custGeom>
              <a:avLst/>
              <a:gdLst>
                <a:gd name="connsiteX0" fmla="*/ 0 w 4717612"/>
                <a:gd name="connsiteY0" fmla="*/ 0 h 2992393"/>
                <a:gd name="connsiteX1" fmla="*/ 4717612 w 4717612"/>
                <a:gd name="connsiteY1" fmla="*/ 0 h 2992393"/>
                <a:gd name="connsiteX2" fmla="*/ 4717612 w 4717612"/>
                <a:gd name="connsiteY2" fmla="*/ 2992393 h 2992393"/>
                <a:gd name="connsiteX3" fmla="*/ 0 w 4717612"/>
                <a:gd name="connsiteY3" fmla="*/ 2992393 h 2992393"/>
                <a:gd name="connsiteX4" fmla="*/ 0 w 4717612"/>
                <a:gd name="connsiteY4" fmla="*/ 0 h 299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7612" h="2992393">
                  <a:moveTo>
                    <a:pt x="0" y="0"/>
                  </a:moveTo>
                  <a:lnTo>
                    <a:pt x="4717612" y="0"/>
                  </a:lnTo>
                  <a:lnTo>
                    <a:pt x="4717612" y="2992393"/>
                  </a:lnTo>
                  <a:lnTo>
                    <a:pt x="0" y="2992393"/>
                  </a:lnTo>
                  <a:lnTo>
                    <a:pt x="0" y="0"/>
                  </a:lnTo>
                  <a:close/>
                </a:path>
              </a:pathLst>
            </a:custGeom>
          </p:spPr>
          <p:style>
            <a:lnRef idx="2">
              <a:schemeClr val="accent2">
                <a:tint val="40000"/>
                <a:alpha val="90000"/>
                <a:hueOff val="-6314078"/>
                <a:satOff val="-19623"/>
                <a:lumOff val="-2526"/>
                <a:alphaOff val="0"/>
              </a:schemeClr>
            </a:lnRef>
            <a:fillRef idx="1">
              <a:schemeClr val="accent2">
                <a:tint val="40000"/>
                <a:alpha val="90000"/>
                <a:hueOff val="-6314078"/>
                <a:satOff val="-19623"/>
                <a:lumOff val="-2526"/>
                <a:alphaOff val="0"/>
              </a:schemeClr>
            </a:fillRef>
            <a:effectRef idx="0">
              <a:schemeClr val="accent2">
                <a:tint val="40000"/>
                <a:alpha val="90000"/>
                <a:hueOff val="-6314078"/>
                <a:satOff val="-19623"/>
                <a:lumOff val="-2526"/>
                <a:alphaOff val="0"/>
              </a:schemeClr>
            </a:effectRef>
            <a:fontRef idx="minor">
              <a:schemeClr val="dk1">
                <a:hueOff val="0"/>
                <a:satOff val="0"/>
                <a:lumOff val="0"/>
                <a:alphaOff val="0"/>
              </a:schemeClr>
            </a:fontRef>
          </p:style>
          <p:txBody>
            <a:bodyPr spcFirstLastPara="0" vert="horz" wrap="square" lIns="192024" tIns="192024" rIns="256032" bIns="288036" numCol="1" spcCol="1270" anchor="ctr" anchorCtr="0">
              <a:noAutofit/>
            </a:bodyPr>
            <a:lstStyle/>
            <a:p>
              <a:pPr marL="285750" lvl="1" indent="-285750" algn="l" defTabSz="1600200">
                <a:lnSpc>
                  <a:spcPct val="90000"/>
                </a:lnSpc>
                <a:spcBef>
                  <a:spcPct val="0"/>
                </a:spcBef>
                <a:spcAft>
                  <a:spcPct val="15000"/>
                </a:spcAft>
                <a:buNone/>
              </a:pPr>
              <a:r>
                <a:rPr lang="en-US" sz="3200" kern="1200" dirty="0"/>
                <a:t>	An increase, often sudden, above what is normally expected in a population or area</a:t>
              </a:r>
            </a:p>
          </p:txBody>
        </p:sp>
      </p:grpSp>
      <p:sp>
        <p:nvSpPr>
          <p:cNvPr id="3" name="TextBox 2">
            <a:extLst>
              <a:ext uri="{FF2B5EF4-FFF2-40B4-BE49-F238E27FC236}">
                <a16:creationId xmlns:a16="http://schemas.microsoft.com/office/drawing/2014/main" id="{16AF1EE9-4880-485B-9E45-5496BF83F648}"/>
              </a:ext>
            </a:extLst>
          </p:cNvPr>
          <p:cNvSpPr txBox="1"/>
          <p:nvPr/>
        </p:nvSpPr>
        <p:spPr>
          <a:xfrm>
            <a:off x="251460" y="6514905"/>
            <a:ext cx="10456164" cy="338554"/>
          </a:xfrm>
          <a:prstGeom prst="rect">
            <a:avLst/>
          </a:prstGeom>
          <a:noFill/>
        </p:spPr>
        <p:txBody>
          <a:bodyPr wrap="square" rtlCol="0">
            <a:spAutoFit/>
          </a:bodyPr>
          <a:lstStyle/>
          <a:p>
            <a:r>
              <a:rPr lang="en-US" sz="1600" dirty="0"/>
              <a:t>From CDC’s Detecting and Responding to HIV Transmission Clusters: A Guide for Health Departments, June 2018, V2.0</a:t>
            </a:r>
            <a:endParaRPr lang="en-US" sz="1400" dirty="0"/>
          </a:p>
        </p:txBody>
      </p:sp>
    </p:spTree>
    <p:extLst>
      <p:ext uri="{BB962C8B-B14F-4D97-AF65-F5344CB8AC3E}">
        <p14:creationId xmlns:p14="http://schemas.microsoft.com/office/powerpoint/2010/main" val="115645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838200" y="557189"/>
            <a:ext cx="3374136" cy="5567891"/>
          </a:xfrm>
        </p:spPr>
        <p:txBody>
          <a:bodyPr>
            <a:normAutofit/>
          </a:bodyPr>
          <a:lstStyle/>
          <a:p>
            <a:r>
              <a:rPr lang="en-US" sz="4000" b="1" dirty="0">
                <a:latin typeface="Leelawadee" panose="020B0502040204020203" pitchFamily="34" charset="-34"/>
                <a:cs typeface="Leelawadee" panose="020B0502040204020203" pitchFamily="34" charset="-34"/>
              </a:rPr>
              <a:t>Time-Space Cluster Detection</a:t>
            </a:r>
          </a:p>
        </p:txBody>
      </p:sp>
      <p:sp>
        <p:nvSpPr>
          <p:cNvPr id="7" name="Slide Number Placeholder 6"/>
          <p:cNvSpPr>
            <a:spLocks noGrp="1"/>
          </p:cNvSpPr>
          <p:nvPr>
            <p:ph type="sldNum" sz="quarter" idx="12"/>
          </p:nvPr>
        </p:nvSpPr>
        <p:spPr>
          <a:xfrm>
            <a:off x="8610600" y="6356350"/>
            <a:ext cx="2743200" cy="365125"/>
          </a:xfrm>
        </p:spPr>
        <p:txBody>
          <a:bodyPr>
            <a:normAutofit/>
          </a:bodyPr>
          <a:lstStyle/>
          <a:p>
            <a:pPr>
              <a:spcAft>
                <a:spcPts val="600"/>
              </a:spcAft>
            </a:pPr>
            <a:fld id="{B6A7F5F3-C1C8-42CD-8AB5-5B2EB46EEF82}" type="slidenum">
              <a:rPr lang="en-US" smtClean="0"/>
              <a:pPr>
                <a:spcAft>
                  <a:spcPts val="600"/>
                </a:spcAft>
              </a:pPr>
              <a:t>6</a:t>
            </a:fld>
            <a:endParaRPr lang="en-US"/>
          </a:p>
        </p:txBody>
      </p:sp>
      <p:graphicFrame>
        <p:nvGraphicFramePr>
          <p:cNvPr id="10" name="Content Placeholder 3">
            <a:extLst>
              <a:ext uri="{FF2B5EF4-FFF2-40B4-BE49-F238E27FC236}">
                <a16:creationId xmlns:a16="http://schemas.microsoft.com/office/drawing/2014/main" id="{C0C1C876-143C-4E37-BE84-69084AAC2C87}"/>
              </a:ext>
            </a:extLst>
          </p:cNvPr>
          <p:cNvGraphicFramePr>
            <a:graphicFrameLocks noGrp="1"/>
          </p:cNvGraphicFramePr>
          <p:nvPr>
            <p:ph idx="1"/>
            <p:extLst>
              <p:ext uri="{D42A27DB-BD31-4B8C-83A1-F6EECF244321}">
                <p14:modId xmlns:p14="http://schemas.microsoft.com/office/powerpoint/2010/main" val="108870289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910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9"/>
            <a:ext cx="3374136" cy="5567891"/>
          </a:xfrm>
        </p:spPr>
        <p:txBody>
          <a:bodyPr>
            <a:normAutofit/>
          </a:bodyPr>
          <a:lstStyle/>
          <a:p>
            <a:r>
              <a:rPr lang="en-US" sz="4000" b="1" dirty="0">
                <a:latin typeface="Leelawadee" panose="020B0502040204020203"/>
                <a:cs typeface="Leelawadee" panose="020B0502040204020203"/>
              </a:rPr>
              <a:t>Other Cluster Detection Methods</a:t>
            </a:r>
            <a:endParaRPr lang="en-US" sz="4000" b="1" dirty="0">
              <a:cs typeface="Leelawadee" panose="020B0502040204020203"/>
            </a:endParaRP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6A7F5F3-C1C8-42CD-8AB5-5B2EB46EEF82}" type="slidenum">
              <a:rPr lang="en-US"/>
              <a:pPr>
                <a:spcAft>
                  <a:spcPts val="600"/>
                </a:spcAft>
              </a:pPr>
              <a:t>7</a:t>
            </a:fld>
            <a:endParaRPr lang="en-US"/>
          </a:p>
        </p:txBody>
      </p:sp>
      <p:graphicFrame>
        <p:nvGraphicFramePr>
          <p:cNvPr id="6" name="Content Placeholder 2">
            <a:extLst>
              <a:ext uri="{FF2B5EF4-FFF2-40B4-BE49-F238E27FC236}">
                <a16:creationId xmlns:a16="http://schemas.microsoft.com/office/drawing/2014/main" id="{9672820C-395F-46F5-B0DD-048F606BF9CC}"/>
              </a:ext>
            </a:extLst>
          </p:cNvPr>
          <p:cNvGraphicFramePr>
            <a:graphicFrameLocks noGrp="1"/>
          </p:cNvGraphicFramePr>
          <p:nvPr>
            <p:ph idx="1"/>
            <p:extLst>
              <p:ext uri="{D42A27DB-BD31-4B8C-83A1-F6EECF244321}">
                <p14:modId xmlns:p14="http://schemas.microsoft.com/office/powerpoint/2010/main" val="335829613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065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9"/>
            <a:ext cx="3374136" cy="5567891"/>
          </a:xfrm>
        </p:spPr>
        <p:txBody>
          <a:bodyPr>
            <a:normAutofit/>
          </a:bodyPr>
          <a:lstStyle/>
          <a:p>
            <a:r>
              <a:rPr lang="en-US" sz="4000" b="1" dirty="0">
                <a:latin typeface="Leelawadee"/>
              </a:rPr>
              <a:t>HCV/HIV </a:t>
            </a:r>
            <a:br>
              <a:rPr lang="en-US" sz="4000" b="1" dirty="0">
                <a:latin typeface="Leelawadee"/>
              </a:rPr>
            </a:br>
            <a:r>
              <a:rPr lang="en-US" sz="4000" b="1" dirty="0">
                <a:latin typeface="Leelawadee"/>
              </a:rPr>
              <a:t>Co-occurring Diagnosis Detection</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B6A7F5F3-C1C8-42CD-8AB5-5B2EB46EEF82}" type="slidenum">
              <a:rPr lang="en-US"/>
              <a:pPr>
                <a:spcAft>
                  <a:spcPts val="600"/>
                </a:spcAft>
              </a:pPr>
              <a:t>8</a:t>
            </a:fld>
            <a:endParaRPr lang="en-US"/>
          </a:p>
        </p:txBody>
      </p:sp>
      <p:graphicFrame>
        <p:nvGraphicFramePr>
          <p:cNvPr id="6" name="Content Placeholder 2">
            <a:extLst>
              <a:ext uri="{FF2B5EF4-FFF2-40B4-BE49-F238E27FC236}">
                <a16:creationId xmlns:a16="http://schemas.microsoft.com/office/drawing/2014/main" id="{5526A389-7479-460C-8A6B-9B0075CDB8AA}"/>
              </a:ext>
            </a:extLst>
          </p:cNvPr>
          <p:cNvGraphicFramePr>
            <a:graphicFrameLocks noGrp="1"/>
          </p:cNvGraphicFramePr>
          <p:nvPr>
            <p:ph idx="1"/>
            <p:extLst>
              <p:ext uri="{D42A27DB-BD31-4B8C-83A1-F6EECF244321}">
                <p14:modId xmlns:p14="http://schemas.microsoft.com/office/powerpoint/2010/main" val="73192725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3150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1540931"/>
            <a:ext cx="3201366" cy="3387497"/>
          </a:xfrm>
        </p:spPr>
        <p:txBody>
          <a:bodyPr anchor="b">
            <a:normAutofit fontScale="90000"/>
          </a:bodyPr>
          <a:lstStyle/>
          <a:p>
            <a:pPr algn="r"/>
            <a:r>
              <a:rPr lang="en-US" sz="4000" b="1" dirty="0">
                <a:solidFill>
                  <a:srgbClr val="FFFFFF"/>
                </a:solidFill>
                <a:latin typeface="Leelawadee" panose="020B0502040204020203" pitchFamily="34" charset="-34"/>
                <a:cs typeface="Leelawadee" panose="020B0502040204020203" pitchFamily="34" charset="-34"/>
              </a:rPr>
              <a:t>Objective 1:</a:t>
            </a:r>
            <a:br>
              <a:rPr lang="en-US" sz="4000" b="1" dirty="0">
                <a:solidFill>
                  <a:srgbClr val="FFFFFF"/>
                </a:solidFill>
                <a:latin typeface="Leelawadee" panose="020B0502040204020203" pitchFamily="34" charset="-34"/>
                <a:cs typeface="Leelawadee" panose="020B0502040204020203" pitchFamily="34" charset="-34"/>
              </a:rPr>
            </a:br>
            <a:br>
              <a:rPr lang="en-US" sz="4000" b="1" dirty="0">
                <a:solidFill>
                  <a:srgbClr val="FFFFFF"/>
                </a:solidFill>
                <a:latin typeface="Leelawadee" panose="020B0502040204020203" pitchFamily="34" charset="-34"/>
                <a:cs typeface="Leelawadee" panose="020B0502040204020203" pitchFamily="34" charset="-34"/>
              </a:rPr>
            </a:br>
            <a:r>
              <a:rPr lang="en-US" sz="4000" b="1" dirty="0">
                <a:solidFill>
                  <a:srgbClr val="FFFFFF"/>
                </a:solidFill>
                <a:latin typeface="Leelawadee" panose="020B0502040204020203" pitchFamily="34" charset="-34"/>
                <a:cs typeface="Leelawadee" panose="020B0502040204020203" pitchFamily="34" charset="-34"/>
              </a:rPr>
              <a:t>Describe</a:t>
            </a:r>
            <a:br>
              <a:rPr lang="en-US" sz="4000" b="1" dirty="0">
                <a:solidFill>
                  <a:srgbClr val="FFFFFF"/>
                </a:solidFill>
                <a:latin typeface="Leelawadee" panose="020B0502040204020203" pitchFamily="34" charset="-34"/>
                <a:cs typeface="Leelawadee" panose="020B0502040204020203" pitchFamily="34" charset="-34"/>
              </a:rPr>
            </a:br>
            <a:r>
              <a:rPr lang="en-US" sz="4000" b="1" dirty="0">
                <a:solidFill>
                  <a:srgbClr val="FFFFFF"/>
                </a:solidFill>
                <a:latin typeface="Leelawadee" panose="020B0502040204020203" pitchFamily="34" charset="-34"/>
                <a:cs typeface="Leelawadee" panose="020B0502040204020203" pitchFamily="34" charset="-34"/>
              </a:rPr>
              <a:t>Molecular Cluster Detection</a:t>
            </a:r>
          </a:p>
        </p:txBody>
      </p:sp>
      <p:sp>
        <p:nvSpPr>
          <p:cNvPr id="4" name="Slide Number Placeholder 3"/>
          <p:cNvSpPr>
            <a:spLocks noGrp="1"/>
          </p:cNvSpPr>
          <p:nvPr>
            <p:ph type="sldNum" sz="quarter" idx="12"/>
          </p:nvPr>
        </p:nvSpPr>
        <p:spPr>
          <a:xfrm>
            <a:off x="11704320" y="6455664"/>
            <a:ext cx="448056" cy="365125"/>
          </a:xfrm>
        </p:spPr>
        <p:txBody>
          <a:bodyPr>
            <a:normAutofit/>
          </a:bodyPr>
          <a:lstStyle/>
          <a:p>
            <a:pPr>
              <a:spcAft>
                <a:spcPts val="600"/>
              </a:spcAft>
            </a:pPr>
            <a:fld id="{88CE2BFB-4059-4A76-8233-09D29C8F325D}" type="slidenum">
              <a:rPr lang="en-US" sz="1100">
                <a:solidFill>
                  <a:schemeClr val="tx1">
                    <a:lumMod val="50000"/>
                    <a:lumOff val="50000"/>
                  </a:schemeClr>
                </a:solidFill>
              </a:rPr>
              <a:pPr>
                <a:spcAft>
                  <a:spcPts val="600"/>
                </a:spcAft>
              </a:pPr>
              <a:t>9</a:t>
            </a:fld>
            <a:endParaRPr lang="en-US" sz="1100">
              <a:solidFill>
                <a:schemeClr val="tx1">
                  <a:lumMod val="50000"/>
                  <a:lumOff val="50000"/>
                </a:schemeClr>
              </a:solidFill>
            </a:endParaRPr>
          </a:p>
        </p:txBody>
      </p:sp>
      <p:grpSp>
        <p:nvGrpSpPr>
          <p:cNvPr id="5" name="Group 4">
            <a:extLst>
              <a:ext uri="{FF2B5EF4-FFF2-40B4-BE49-F238E27FC236}">
                <a16:creationId xmlns:a16="http://schemas.microsoft.com/office/drawing/2014/main" id="{3CB69B96-2B21-4350-8B87-EE5E01091827}"/>
              </a:ext>
            </a:extLst>
          </p:cNvPr>
          <p:cNvGrpSpPr/>
          <p:nvPr/>
        </p:nvGrpSpPr>
        <p:grpSpPr>
          <a:xfrm>
            <a:off x="4504548" y="1304119"/>
            <a:ext cx="7220730" cy="4229482"/>
            <a:chOff x="5093208" y="900891"/>
            <a:chExt cx="6263640" cy="4943689"/>
          </a:xfrm>
        </p:grpSpPr>
        <p:sp>
          <p:nvSpPr>
            <p:cNvPr id="7" name="Freeform: Shape 6">
              <a:extLst>
                <a:ext uri="{FF2B5EF4-FFF2-40B4-BE49-F238E27FC236}">
                  <a16:creationId xmlns:a16="http://schemas.microsoft.com/office/drawing/2014/main" id="{CED39E0A-EDB7-42B7-BEC6-98B07D8C7FFA}"/>
                </a:ext>
              </a:extLst>
            </p:cNvPr>
            <p:cNvSpPr/>
            <p:nvPr/>
          </p:nvSpPr>
          <p:spPr>
            <a:xfrm>
              <a:off x="5093208" y="900891"/>
              <a:ext cx="6263640" cy="1454456"/>
            </a:xfrm>
            <a:custGeom>
              <a:avLst/>
              <a:gdLst>
                <a:gd name="connsiteX0" fmla="*/ 0 w 6263640"/>
                <a:gd name="connsiteY0" fmla="*/ 242414 h 1454456"/>
                <a:gd name="connsiteX1" fmla="*/ 242414 w 6263640"/>
                <a:gd name="connsiteY1" fmla="*/ 0 h 1454456"/>
                <a:gd name="connsiteX2" fmla="*/ 6021226 w 6263640"/>
                <a:gd name="connsiteY2" fmla="*/ 0 h 1454456"/>
                <a:gd name="connsiteX3" fmla="*/ 6263640 w 6263640"/>
                <a:gd name="connsiteY3" fmla="*/ 242414 h 1454456"/>
                <a:gd name="connsiteX4" fmla="*/ 6263640 w 6263640"/>
                <a:gd name="connsiteY4" fmla="*/ 1212042 h 1454456"/>
                <a:gd name="connsiteX5" fmla="*/ 6021226 w 6263640"/>
                <a:gd name="connsiteY5" fmla="*/ 1454456 h 1454456"/>
                <a:gd name="connsiteX6" fmla="*/ 242414 w 6263640"/>
                <a:gd name="connsiteY6" fmla="*/ 1454456 h 1454456"/>
                <a:gd name="connsiteX7" fmla="*/ 0 w 6263640"/>
                <a:gd name="connsiteY7" fmla="*/ 1212042 h 1454456"/>
                <a:gd name="connsiteX8" fmla="*/ 0 w 6263640"/>
                <a:gd name="connsiteY8" fmla="*/ 242414 h 145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454456">
                  <a:moveTo>
                    <a:pt x="0" y="242414"/>
                  </a:moveTo>
                  <a:cubicBezTo>
                    <a:pt x="0" y="108532"/>
                    <a:pt x="108532" y="0"/>
                    <a:pt x="242414" y="0"/>
                  </a:cubicBezTo>
                  <a:lnTo>
                    <a:pt x="6021226" y="0"/>
                  </a:lnTo>
                  <a:cubicBezTo>
                    <a:pt x="6155108" y="0"/>
                    <a:pt x="6263640" y="108532"/>
                    <a:pt x="6263640" y="242414"/>
                  </a:cubicBezTo>
                  <a:lnTo>
                    <a:pt x="6263640" y="1212042"/>
                  </a:lnTo>
                  <a:cubicBezTo>
                    <a:pt x="6263640" y="1345924"/>
                    <a:pt x="6155108" y="1454456"/>
                    <a:pt x="6021226" y="1454456"/>
                  </a:cubicBezTo>
                  <a:lnTo>
                    <a:pt x="242414" y="1454456"/>
                  </a:lnTo>
                  <a:cubicBezTo>
                    <a:pt x="108532" y="1454456"/>
                    <a:pt x="0" y="1345924"/>
                    <a:pt x="0" y="1212042"/>
                  </a:cubicBezTo>
                  <a:lnTo>
                    <a:pt x="0" y="24241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0061" tIns="170061" rIns="170061" bIns="170061" numCol="1" spcCol="1270" anchor="ctr" anchorCtr="0">
              <a:noAutofit/>
            </a:bodyPr>
            <a:lstStyle/>
            <a:p>
              <a:pPr marL="0" lvl="0" indent="0" algn="l" defTabSz="1155700">
                <a:lnSpc>
                  <a:spcPct val="90000"/>
                </a:lnSpc>
                <a:spcBef>
                  <a:spcPct val="0"/>
                </a:spcBef>
                <a:spcAft>
                  <a:spcPct val="35000"/>
                </a:spcAft>
                <a:buNone/>
              </a:pPr>
              <a:r>
                <a:rPr lang="en-US" sz="2400" kern="1200" dirty="0"/>
                <a:t>Includes people whose HIV nucleotide sequences are closely related</a:t>
              </a:r>
            </a:p>
          </p:txBody>
        </p:sp>
        <p:sp>
          <p:nvSpPr>
            <p:cNvPr id="8" name="Freeform: Shape 7">
              <a:extLst>
                <a:ext uri="{FF2B5EF4-FFF2-40B4-BE49-F238E27FC236}">
                  <a16:creationId xmlns:a16="http://schemas.microsoft.com/office/drawing/2014/main" id="{B77B4BD3-057D-4ACE-8ACC-8FEDB1A58ED9}"/>
                </a:ext>
              </a:extLst>
            </p:cNvPr>
            <p:cNvSpPr/>
            <p:nvPr/>
          </p:nvSpPr>
          <p:spPr>
            <a:xfrm>
              <a:off x="5093208" y="2430227"/>
              <a:ext cx="6263640" cy="1454456"/>
            </a:xfrm>
            <a:custGeom>
              <a:avLst/>
              <a:gdLst>
                <a:gd name="connsiteX0" fmla="*/ 0 w 6263640"/>
                <a:gd name="connsiteY0" fmla="*/ 242414 h 1454456"/>
                <a:gd name="connsiteX1" fmla="*/ 242414 w 6263640"/>
                <a:gd name="connsiteY1" fmla="*/ 0 h 1454456"/>
                <a:gd name="connsiteX2" fmla="*/ 6021226 w 6263640"/>
                <a:gd name="connsiteY2" fmla="*/ 0 h 1454456"/>
                <a:gd name="connsiteX3" fmla="*/ 6263640 w 6263640"/>
                <a:gd name="connsiteY3" fmla="*/ 242414 h 1454456"/>
                <a:gd name="connsiteX4" fmla="*/ 6263640 w 6263640"/>
                <a:gd name="connsiteY4" fmla="*/ 1212042 h 1454456"/>
                <a:gd name="connsiteX5" fmla="*/ 6021226 w 6263640"/>
                <a:gd name="connsiteY5" fmla="*/ 1454456 h 1454456"/>
                <a:gd name="connsiteX6" fmla="*/ 242414 w 6263640"/>
                <a:gd name="connsiteY6" fmla="*/ 1454456 h 1454456"/>
                <a:gd name="connsiteX7" fmla="*/ 0 w 6263640"/>
                <a:gd name="connsiteY7" fmla="*/ 1212042 h 1454456"/>
                <a:gd name="connsiteX8" fmla="*/ 0 w 6263640"/>
                <a:gd name="connsiteY8" fmla="*/ 242414 h 145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454456">
                  <a:moveTo>
                    <a:pt x="0" y="242414"/>
                  </a:moveTo>
                  <a:cubicBezTo>
                    <a:pt x="0" y="108532"/>
                    <a:pt x="108532" y="0"/>
                    <a:pt x="242414" y="0"/>
                  </a:cubicBezTo>
                  <a:lnTo>
                    <a:pt x="6021226" y="0"/>
                  </a:lnTo>
                  <a:cubicBezTo>
                    <a:pt x="6155108" y="0"/>
                    <a:pt x="6263640" y="108532"/>
                    <a:pt x="6263640" y="242414"/>
                  </a:cubicBezTo>
                  <a:lnTo>
                    <a:pt x="6263640" y="1212042"/>
                  </a:lnTo>
                  <a:cubicBezTo>
                    <a:pt x="6263640" y="1345924"/>
                    <a:pt x="6155108" y="1454456"/>
                    <a:pt x="6021226" y="1454456"/>
                  </a:cubicBezTo>
                  <a:lnTo>
                    <a:pt x="242414" y="1454456"/>
                  </a:lnTo>
                  <a:cubicBezTo>
                    <a:pt x="108532" y="1454456"/>
                    <a:pt x="0" y="1345924"/>
                    <a:pt x="0" y="1212042"/>
                  </a:cubicBezTo>
                  <a:lnTo>
                    <a:pt x="0" y="242414"/>
                  </a:lnTo>
                  <a:close/>
                </a:path>
              </a:pathLst>
            </a:custGeom>
          </p:spPr>
          <p:style>
            <a:lnRef idx="2">
              <a:schemeClr val="lt1">
                <a:hueOff val="0"/>
                <a:satOff val="0"/>
                <a:lumOff val="0"/>
                <a:alphaOff val="0"/>
              </a:schemeClr>
            </a:lnRef>
            <a:fillRef idx="1">
              <a:schemeClr val="accent5">
                <a:hueOff val="-2035887"/>
                <a:satOff val="-40096"/>
                <a:lumOff val="4706"/>
                <a:alphaOff val="0"/>
              </a:schemeClr>
            </a:fillRef>
            <a:effectRef idx="0">
              <a:schemeClr val="accent5">
                <a:hueOff val="-2035887"/>
                <a:satOff val="-40096"/>
                <a:lumOff val="4706"/>
                <a:alphaOff val="0"/>
              </a:schemeClr>
            </a:effectRef>
            <a:fontRef idx="minor">
              <a:schemeClr val="lt1"/>
            </a:fontRef>
          </p:style>
          <p:txBody>
            <a:bodyPr spcFirstLastPara="0" vert="horz" wrap="square" lIns="170061" tIns="170061" rIns="170061" bIns="170061" numCol="1" spcCol="1270" anchor="ctr" anchorCtr="0">
              <a:noAutofit/>
            </a:bodyPr>
            <a:lstStyle/>
            <a:p>
              <a:pPr marL="0" lvl="0" indent="0" algn="l" defTabSz="1155700">
                <a:lnSpc>
                  <a:spcPct val="90000"/>
                </a:lnSpc>
                <a:spcBef>
                  <a:spcPct val="0"/>
                </a:spcBef>
                <a:spcAft>
                  <a:spcPct val="35000"/>
                </a:spcAft>
                <a:buNone/>
              </a:pPr>
              <a:r>
                <a:rPr lang="en-US" sz="2400" kern="1200" dirty="0"/>
                <a:t>Similarity of HIV sequences </a:t>
              </a:r>
              <a:r>
                <a:rPr lang="en-US" sz="2400" b="1" kern="1200" dirty="0"/>
                <a:t>does not</a:t>
              </a:r>
              <a:r>
                <a:rPr lang="en-US" sz="2400" kern="1200" dirty="0"/>
                <a:t> imply directionality of transmission or even direct transmission between two people</a:t>
              </a:r>
            </a:p>
          </p:txBody>
        </p:sp>
        <p:sp>
          <p:nvSpPr>
            <p:cNvPr id="9" name="Freeform: Shape 8">
              <a:extLst>
                <a:ext uri="{FF2B5EF4-FFF2-40B4-BE49-F238E27FC236}">
                  <a16:creationId xmlns:a16="http://schemas.microsoft.com/office/drawing/2014/main" id="{CFF4BB3D-0542-4DFD-980C-DB6AE301B5AD}"/>
                </a:ext>
              </a:extLst>
            </p:cNvPr>
            <p:cNvSpPr/>
            <p:nvPr/>
          </p:nvSpPr>
          <p:spPr>
            <a:xfrm>
              <a:off x="5093208" y="3959564"/>
              <a:ext cx="6263640" cy="1885016"/>
            </a:xfrm>
            <a:custGeom>
              <a:avLst/>
              <a:gdLst>
                <a:gd name="connsiteX0" fmla="*/ 0 w 6263640"/>
                <a:gd name="connsiteY0" fmla="*/ 242414 h 1454456"/>
                <a:gd name="connsiteX1" fmla="*/ 242414 w 6263640"/>
                <a:gd name="connsiteY1" fmla="*/ 0 h 1454456"/>
                <a:gd name="connsiteX2" fmla="*/ 6021226 w 6263640"/>
                <a:gd name="connsiteY2" fmla="*/ 0 h 1454456"/>
                <a:gd name="connsiteX3" fmla="*/ 6263640 w 6263640"/>
                <a:gd name="connsiteY3" fmla="*/ 242414 h 1454456"/>
                <a:gd name="connsiteX4" fmla="*/ 6263640 w 6263640"/>
                <a:gd name="connsiteY4" fmla="*/ 1212042 h 1454456"/>
                <a:gd name="connsiteX5" fmla="*/ 6021226 w 6263640"/>
                <a:gd name="connsiteY5" fmla="*/ 1454456 h 1454456"/>
                <a:gd name="connsiteX6" fmla="*/ 242414 w 6263640"/>
                <a:gd name="connsiteY6" fmla="*/ 1454456 h 1454456"/>
                <a:gd name="connsiteX7" fmla="*/ 0 w 6263640"/>
                <a:gd name="connsiteY7" fmla="*/ 1212042 h 1454456"/>
                <a:gd name="connsiteX8" fmla="*/ 0 w 6263640"/>
                <a:gd name="connsiteY8" fmla="*/ 242414 h 145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3640" h="1454456">
                  <a:moveTo>
                    <a:pt x="0" y="242414"/>
                  </a:moveTo>
                  <a:cubicBezTo>
                    <a:pt x="0" y="108532"/>
                    <a:pt x="108532" y="0"/>
                    <a:pt x="242414" y="0"/>
                  </a:cubicBezTo>
                  <a:lnTo>
                    <a:pt x="6021226" y="0"/>
                  </a:lnTo>
                  <a:cubicBezTo>
                    <a:pt x="6155108" y="0"/>
                    <a:pt x="6263640" y="108532"/>
                    <a:pt x="6263640" y="242414"/>
                  </a:cubicBezTo>
                  <a:lnTo>
                    <a:pt x="6263640" y="1212042"/>
                  </a:lnTo>
                  <a:cubicBezTo>
                    <a:pt x="6263640" y="1345924"/>
                    <a:pt x="6155108" y="1454456"/>
                    <a:pt x="6021226" y="1454456"/>
                  </a:cubicBezTo>
                  <a:lnTo>
                    <a:pt x="242414" y="1454456"/>
                  </a:lnTo>
                  <a:cubicBezTo>
                    <a:pt x="108532" y="1454456"/>
                    <a:pt x="0" y="1345924"/>
                    <a:pt x="0" y="1212042"/>
                  </a:cubicBezTo>
                  <a:lnTo>
                    <a:pt x="0" y="242414"/>
                  </a:lnTo>
                  <a:close/>
                </a:path>
              </a:pathLst>
            </a:custGeom>
          </p:spPr>
          <p:style>
            <a:lnRef idx="2">
              <a:schemeClr val="lt1">
                <a:hueOff val="0"/>
                <a:satOff val="0"/>
                <a:lumOff val="0"/>
                <a:alphaOff val="0"/>
              </a:schemeClr>
            </a:lnRef>
            <a:fillRef idx="1">
              <a:schemeClr val="accent5">
                <a:hueOff val="-4071773"/>
                <a:satOff val="-80191"/>
                <a:lumOff val="9411"/>
                <a:alphaOff val="0"/>
              </a:schemeClr>
            </a:fillRef>
            <a:effectRef idx="0">
              <a:schemeClr val="accent5">
                <a:hueOff val="-4071773"/>
                <a:satOff val="-80191"/>
                <a:lumOff val="9411"/>
                <a:alphaOff val="0"/>
              </a:schemeClr>
            </a:effectRef>
            <a:fontRef idx="minor">
              <a:schemeClr val="lt1"/>
            </a:fontRef>
          </p:style>
          <p:txBody>
            <a:bodyPr spcFirstLastPara="0" vert="horz" wrap="square" lIns="170061" tIns="170061" rIns="170061" bIns="170061" numCol="1" spcCol="1270" anchor="ctr" anchorCtr="0">
              <a:noAutofit/>
            </a:bodyPr>
            <a:lstStyle/>
            <a:p>
              <a:pPr marL="0" lvl="0" indent="0" algn="l" defTabSz="1155700">
                <a:lnSpc>
                  <a:spcPct val="90000"/>
                </a:lnSpc>
                <a:spcBef>
                  <a:spcPct val="0"/>
                </a:spcBef>
                <a:spcAft>
                  <a:spcPct val="35000"/>
                </a:spcAft>
                <a:buNone/>
              </a:pPr>
              <a:r>
                <a:rPr lang="en-US" sz="2400" kern="1200" dirty="0"/>
                <a:t>Data is dependent upon HIV drug resistance testing</a:t>
              </a:r>
            </a:p>
            <a:p>
              <a:pPr defTabSz="1155700">
                <a:lnSpc>
                  <a:spcPct val="90000"/>
                </a:lnSpc>
                <a:spcBef>
                  <a:spcPct val="0"/>
                </a:spcBef>
                <a:spcAft>
                  <a:spcPct val="35000"/>
                </a:spcAft>
              </a:pPr>
              <a:r>
                <a:rPr lang="en-US" sz="2400" i="1" dirty="0"/>
                <a:t>(2020: Among all of those living with HIV, 71% had a genotype test)</a:t>
              </a:r>
            </a:p>
          </p:txBody>
        </p:sp>
        <p:sp>
          <p:nvSpPr>
            <p:cNvPr id="10" name="Freeform: Shape 9">
              <a:extLst>
                <a:ext uri="{FF2B5EF4-FFF2-40B4-BE49-F238E27FC236}">
                  <a16:creationId xmlns:a16="http://schemas.microsoft.com/office/drawing/2014/main" id="{CF445D57-468C-4DF2-A8CA-B42C75C6FE34}"/>
                </a:ext>
              </a:extLst>
            </p:cNvPr>
            <p:cNvSpPr/>
            <p:nvPr/>
          </p:nvSpPr>
          <p:spPr>
            <a:xfrm>
              <a:off x="5093208" y="5414020"/>
              <a:ext cx="6263640" cy="430560"/>
            </a:xfrm>
            <a:custGeom>
              <a:avLst/>
              <a:gdLst>
                <a:gd name="connsiteX0" fmla="*/ 0 w 6263640"/>
                <a:gd name="connsiteY0" fmla="*/ 0 h 430560"/>
                <a:gd name="connsiteX1" fmla="*/ 6263640 w 6263640"/>
                <a:gd name="connsiteY1" fmla="*/ 0 h 430560"/>
                <a:gd name="connsiteX2" fmla="*/ 6263640 w 6263640"/>
                <a:gd name="connsiteY2" fmla="*/ 430560 h 430560"/>
                <a:gd name="connsiteX3" fmla="*/ 0 w 6263640"/>
                <a:gd name="connsiteY3" fmla="*/ 430560 h 430560"/>
                <a:gd name="connsiteX4" fmla="*/ 0 w 6263640"/>
                <a:gd name="connsiteY4" fmla="*/ 0 h 43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430560">
                  <a:moveTo>
                    <a:pt x="0" y="0"/>
                  </a:moveTo>
                  <a:lnTo>
                    <a:pt x="6263640" y="0"/>
                  </a:lnTo>
                  <a:lnTo>
                    <a:pt x="6263640" y="430560"/>
                  </a:lnTo>
                  <a:lnTo>
                    <a:pt x="0" y="430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8871"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400" kern="1200"/>
            </a:p>
          </p:txBody>
        </p:sp>
      </p:grpSp>
      <p:sp>
        <p:nvSpPr>
          <p:cNvPr id="3" name="Rectangle: Rounded Corners 2">
            <a:extLst>
              <a:ext uri="{FF2B5EF4-FFF2-40B4-BE49-F238E27FC236}">
                <a16:creationId xmlns:a16="http://schemas.microsoft.com/office/drawing/2014/main" id="{4D14C080-AA28-499B-B7C3-65CFAEEF7E2B}"/>
              </a:ext>
            </a:extLst>
          </p:cNvPr>
          <p:cNvSpPr/>
          <p:nvPr/>
        </p:nvSpPr>
        <p:spPr>
          <a:xfrm>
            <a:off x="4504548" y="2612514"/>
            <a:ext cx="7199772" cy="124005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2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pg slides">
  <a:themeElements>
    <a:clrScheme name="Data Viz Style Guide">
      <a:dk1>
        <a:sysClr val="windowText" lastClr="000000"/>
      </a:dk1>
      <a:lt1>
        <a:sysClr val="window" lastClr="FFFFFF"/>
      </a:lt1>
      <a:dk2>
        <a:srgbClr val="003D78"/>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ppttemplate 2">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apg slides">
  <a:themeElements>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ppttemplate 2">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13185</TotalTime>
  <Words>5510</Words>
  <Application>Microsoft Office PowerPoint</Application>
  <PresentationFormat>Widescreen</PresentationFormat>
  <Paragraphs>492</Paragraphs>
  <Slides>45</Slides>
  <Notes>42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45</vt:i4>
      </vt:variant>
    </vt:vector>
  </HeadingPairs>
  <TitlesOfParts>
    <vt:vector size="59" baseType="lpstr">
      <vt:lpstr>Arial</vt:lpstr>
      <vt:lpstr>Calibri</vt:lpstr>
      <vt:lpstr>Calibri Light</vt:lpstr>
      <vt:lpstr>Courier New</vt:lpstr>
      <vt:lpstr>Franklin Gothic Book</vt:lpstr>
      <vt:lpstr>Leelawadee</vt:lpstr>
      <vt:lpstr>Segoe UI</vt:lpstr>
      <vt:lpstr>Tunga</vt:lpstr>
      <vt:lpstr>Verdana</vt:lpstr>
      <vt:lpstr>Wingdings</vt:lpstr>
      <vt:lpstr>Office Theme</vt:lpstr>
      <vt:lpstr>1_Office Theme</vt:lpstr>
      <vt:lpstr>sapg slides</vt:lpstr>
      <vt:lpstr>1_sapg slides</vt:lpstr>
      <vt:lpstr>HIV/HCV Molecular Cluster Detection </vt:lpstr>
      <vt:lpstr>Learning Objectives</vt:lpstr>
      <vt:lpstr>Background</vt:lpstr>
      <vt:lpstr>What is Molecular Cluster Detection?</vt:lpstr>
      <vt:lpstr>Defining Terms</vt:lpstr>
      <vt:lpstr>Time-Space Cluster Detection</vt:lpstr>
      <vt:lpstr>Other Cluster Detection Methods</vt:lpstr>
      <vt:lpstr>HCV/HIV  Co-occurring Diagnosis Detection</vt:lpstr>
      <vt:lpstr>Objective 1:  Describe Molecular Cluster Detection</vt:lpstr>
      <vt:lpstr>Molecular Cluster Detection</vt:lpstr>
      <vt:lpstr>Process Overview</vt:lpstr>
      <vt:lpstr>Discussion</vt:lpstr>
      <vt:lpstr>How is Molecular Cluster Detection Implemented?</vt:lpstr>
      <vt:lpstr>Wisconsin’s Criteria to be Considered to Evaluate Flagged Clusters</vt:lpstr>
      <vt:lpstr>Obj. 2: Understand Implementation Standard Protocol</vt:lpstr>
      <vt:lpstr>Factors Reviewed</vt:lpstr>
      <vt:lpstr>Factors Reviewed</vt:lpstr>
      <vt:lpstr>Obj. 3: Steps for Prioritizing Clusters</vt:lpstr>
      <vt:lpstr>Frequently Used Databases in Cluster Investigations</vt:lpstr>
      <vt:lpstr>Frequently Used Databases in Cluster Investigations</vt:lpstr>
      <vt:lpstr>Data to Guide Cluster Response</vt:lpstr>
      <vt:lpstr>Directing/    Re-directing Routine  Program Activities</vt:lpstr>
      <vt:lpstr>Directing/ Re-directing Routine  Program Activities</vt:lpstr>
      <vt:lpstr>Directing/ Re-directing Routine  Program Activities</vt:lpstr>
      <vt:lpstr>Directing/ Re-directing Routine  Program Activities</vt:lpstr>
      <vt:lpstr>HIV Testing and PrEP</vt:lpstr>
      <vt:lpstr>Harm Reduction</vt:lpstr>
      <vt:lpstr>Social Services</vt:lpstr>
      <vt:lpstr>Tribal Nations</vt:lpstr>
      <vt:lpstr>Options for Enhanced Interventions</vt:lpstr>
      <vt:lpstr>Discussion</vt:lpstr>
      <vt:lpstr>Community Engagement</vt:lpstr>
      <vt:lpstr>External Partnerships to Support Cluster and Outbreak Detection and Response</vt:lpstr>
      <vt:lpstr>External Partnerships to Support Cluster and Outbreak Detection and Response - CBOs</vt:lpstr>
      <vt:lpstr>Local Health Departments</vt:lpstr>
      <vt:lpstr>Community Concerns</vt:lpstr>
      <vt:lpstr>Obj. 4: Significant “Pushback” from Advocacy Communities</vt:lpstr>
      <vt:lpstr>Preparing to Respond</vt:lpstr>
      <vt:lpstr>‘Nothing about us without us’–   Methods</vt:lpstr>
      <vt:lpstr>‘Nothing about us without us’–   Preliminary Results</vt:lpstr>
      <vt:lpstr>Acknowledgements</vt:lpstr>
      <vt:lpstr>MATEC Resources</vt:lpstr>
      <vt:lpstr>Funding Disclaimer</vt:lpstr>
      <vt:lpstr>   Q&amp;A  </vt:lpstr>
      <vt:lpstr>Contact Information</vt:lpstr>
    </vt:vector>
  </TitlesOfParts>
  <Company>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HIV  Partner Services</dc:title>
  <dc:creator>Shukla, Vipul W</dc:creator>
  <cp:lastModifiedBy>Judith Collins</cp:lastModifiedBy>
  <cp:revision>405</cp:revision>
  <dcterms:created xsi:type="dcterms:W3CDTF">2021-07-19T20:39:23Z</dcterms:created>
  <dcterms:modified xsi:type="dcterms:W3CDTF">2022-05-17T13:37:21Z</dcterms:modified>
</cp:coreProperties>
</file>