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1" r:id="rId1"/>
    <p:sldMasterId id="2147483675" r:id="rId2"/>
    <p:sldMasterId id="2147483716" r:id="rId3"/>
    <p:sldMasterId id="2147483720" r:id="rId4"/>
    <p:sldMasterId id="2147483722" r:id="rId5"/>
  </p:sldMasterIdLst>
  <p:notesMasterIdLst>
    <p:notesMasterId r:id="rId37"/>
  </p:notesMasterIdLst>
  <p:handoutMasterIdLst>
    <p:handoutMasterId r:id="rId38"/>
  </p:handoutMasterIdLst>
  <p:sldIdLst>
    <p:sldId id="405" r:id="rId6"/>
    <p:sldId id="411" r:id="rId7"/>
    <p:sldId id="441" r:id="rId8"/>
    <p:sldId id="447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69" r:id="rId29"/>
    <p:sldId id="470" r:id="rId30"/>
    <p:sldId id="471" r:id="rId31"/>
    <p:sldId id="472" r:id="rId32"/>
    <p:sldId id="473" r:id="rId33"/>
    <p:sldId id="474" r:id="rId34"/>
    <p:sldId id="475" r:id="rId35"/>
    <p:sldId id="476" r:id="rId36"/>
  </p:sldIdLst>
  <p:sldSz cx="12188825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866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866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866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866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866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866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866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866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866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52" userDrawn="1">
          <p15:clr>
            <a:srgbClr val="A4A3A4"/>
          </p15:clr>
        </p15:guide>
        <p15:guide id="2" pos="3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e Friedman" initials="MF" lastIdx="2" clrIdx="0">
    <p:extLst>
      <p:ext uri="{19B8F6BF-5375-455C-9EA6-DF929625EA0E}">
        <p15:presenceInfo xmlns:p15="http://schemas.microsoft.com/office/powerpoint/2012/main" userId="S::mfriedman506@insite.4cd.edu::881bf119-6d23-42c5-aea2-08784123bd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6B6"/>
    <a:srgbClr val="DDDCD3"/>
    <a:srgbClr val="F8F6F0"/>
    <a:srgbClr val="FCFAF4"/>
    <a:srgbClr val="F0EDE4"/>
    <a:srgbClr val="E7E5D9"/>
    <a:srgbClr val="C5C4BA"/>
    <a:srgbClr val="A9A89F"/>
    <a:srgbClr val="DAD8CB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304" y="192"/>
      </p:cViewPr>
      <p:guideLst>
        <p:guide orient="horz" pos="1552"/>
        <p:guide pos="3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1592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B7371-32F3-4563-9626-41CEB9383D9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BB8B11-4AA8-4C3D-8424-8659AFCDA898}">
      <dgm:prSet/>
      <dgm:spPr>
        <a:gradFill flip="none" rotWithShape="1">
          <a:gsLst>
            <a:gs pos="44000">
              <a:schemeClr val="tx2"/>
            </a:gs>
            <a:gs pos="0">
              <a:srgbClr val="0070C0"/>
            </a:gs>
          </a:gsLst>
          <a:lin ang="10800000" scaled="1"/>
          <a:tileRect/>
        </a:gradFill>
      </dgm:spPr>
      <dgm:t>
        <a:bodyPr/>
        <a:lstStyle/>
        <a:p>
          <a:r>
            <a:rPr lang="en-US" b="0" dirty="0"/>
            <a:t>Copyright and copyright statuses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Copyright and copyright statuses&#10;Types of licenses&#10;How to credit images or photos&#10;Where to find images and photos online&#10;Documenting copyright information&#10;How to check copyright on images&#10;Other considerations in image selection&#10;"/>
        </a:ext>
      </dgm:extLst>
    </dgm:pt>
    <dgm:pt modelId="{3501CB5A-3F62-4003-9CFF-F470D992413A}" type="parTrans" cxnId="{7A426783-2220-438E-964C-527D2675ECE2}">
      <dgm:prSet/>
      <dgm:spPr/>
      <dgm:t>
        <a:bodyPr/>
        <a:lstStyle/>
        <a:p>
          <a:endParaRPr lang="en-US"/>
        </a:p>
      </dgm:t>
    </dgm:pt>
    <dgm:pt modelId="{131EC802-6234-4443-A5D9-846FCA7CFD36}" type="sibTrans" cxnId="{7A426783-2220-438E-964C-527D2675ECE2}">
      <dgm:prSet/>
      <dgm:spPr/>
      <dgm:t>
        <a:bodyPr/>
        <a:lstStyle/>
        <a:p>
          <a:endParaRPr lang="en-US"/>
        </a:p>
      </dgm:t>
    </dgm:pt>
    <dgm:pt modelId="{C69FD955-6CE9-41B7-AB96-D5F5558A61DE}">
      <dgm:prSet/>
      <dgm:spPr>
        <a:gradFill flip="none" rotWithShape="1">
          <a:gsLst>
            <a:gs pos="44000">
              <a:schemeClr val="tx2"/>
            </a:gs>
            <a:gs pos="0">
              <a:srgbClr val="0070C0"/>
            </a:gs>
          </a:gsLst>
          <a:lin ang="10800000" scaled="1"/>
          <a:tileRect/>
        </a:gradFill>
      </dgm:spPr>
      <dgm:t>
        <a:bodyPr/>
        <a:lstStyle/>
        <a:p>
          <a:r>
            <a:rPr lang="en-US" b="0" dirty="0"/>
            <a:t>Types of licenses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Copyright and copyright statuses&#10;Types of licenses&#10;How to credit images or photos&#10;Where to find images and photos online&#10;Documenting copyright information&#10;How to check copyright on images&#10;Other considerations in image selection&#10;"/>
        </a:ext>
      </dgm:extLst>
    </dgm:pt>
    <dgm:pt modelId="{74D77592-D6AA-4EDE-B6E6-2D59CA421F6E}" type="parTrans" cxnId="{A43BA305-B03E-4E50-BC52-B9AC80DD4CD5}">
      <dgm:prSet/>
      <dgm:spPr/>
      <dgm:t>
        <a:bodyPr/>
        <a:lstStyle/>
        <a:p>
          <a:endParaRPr lang="en-US"/>
        </a:p>
      </dgm:t>
    </dgm:pt>
    <dgm:pt modelId="{37152809-33D3-4795-9D89-5C35BBFE1440}" type="sibTrans" cxnId="{A43BA305-B03E-4E50-BC52-B9AC80DD4CD5}">
      <dgm:prSet/>
      <dgm:spPr/>
      <dgm:t>
        <a:bodyPr/>
        <a:lstStyle/>
        <a:p>
          <a:endParaRPr lang="en-US"/>
        </a:p>
      </dgm:t>
    </dgm:pt>
    <dgm:pt modelId="{D054C4CF-63DC-419D-B86C-ADC65BD92C94}">
      <dgm:prSet/>
      <dgm:spPr>
        <a:gradFill flip="none" rotWithShape="1">
          <a:gsLst>
            <a:gs pos="44000">
              <a:schemeClr val="tx2"/>
            </a:gs>
            <a:gs pos="0">
              <a:srgbClr val="0070C0"/>
            </a:gs>
          </a:gsLst>
          <a:lin ang="10800000" scaled="1"/>
          <a:tileRect/>
        </a:gradFill>
      </dgm:spPr>
      <dgm:t>
        <a:bodyPr/>
        <a:lstStyle/>
        <a:p>
          <a:r>
            <a:rPr lang="en-US" b="0" dirty="0"/>
            <a:t>How to credit images or photos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Copyright and copyright statuses&#10;Types of licenses&#10;How to credit images or photos&#10;Where to find images and photos online&#10;Documenting copyright information&#10;How to check copyright on images&#10;Other considerations in image selection&#10;"/>
        </a:ext>
      </dgm:extLst>
    </dgm:pt>
    <dgm:pt modelId="{89E31ACB-02D7-4E51-91B5-5C45C8AECDE8}" type="parTrans" cxnId="{FF3FAA21-3A95-403B-8E1D-BF0EBA758537}">
      <dgm:prSet/>
      <dgm:spPr/>
      <dgm:t>
        <a:bodyPr/>
        <a:lstStyle/>
        <a:p>
          <a:endParaRPr lang="en-US"/>
        </a:p>
      </dgm:t>
    </dgm:pt>
    <dgm:pt modelId="{912A1A56-45E5-4A56-A6E1-C61BD7376CA0}" type="sibTrans" cxnId="{FF3FAA21-3A95-403B-8E1D-BF0EBA758537}">
      <dgm:prSet/>
      <dgm:spPr/>
      <dgm:t>
        <a:bodyPr/>
        <a:lstStyle/>
        <a:p>
          <a:endParaRPr lang="en-US"/>
        </a:p>
      </dgm:t>
    </dgm:pt>
    <dgm:pt modelId="{99996837-6EF3-42BA-8370-39911EA45586}">
      <dgm:prSet/>
      <dgm:spPr>
        <a:gradFill flip="none" rotWithShape="1">
          <a:gsLst>
            <a:gs pos="44000">
              <a:schemeClr val="tx2"/>
            </a:gs>
            <a:gs pos="0">
              <a:srgbClr val="0070C0"/>
            </a:gs>
          </a:gsLst>
          <a:lin ang="10800000" scaled="1"/>
          <a:tileRect/>
        </a:gradFill>
      </dgm:spPr>
      <dgm:t>
        <a:bodyPr/>
        <a:lstStyle/>
        <a:p>
          <a:r>
            <a:rPr lang="en-US" b="0" dirty="0"/>
            <a:t>Where to find images and photos online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Copyright and copyright statuses&#10;Types of licenses&#10;How to credit images or photos&#10;Where to find images and photos online&#10;Documenting copyright information&#10;How to check copyright on images&#10;Other considerations in image selection&#10;"/>
        </a:ext>
      </dgm:extLst>
    </dgm:pt>
    <dgm:pt modelId="{113FD7E1-21F2-4D1D-9BBD-CF6A1C3274FF}" type="parTrans" cxnId="{CA349EAB-A887-4DAD-87FF-1026BF1D6F03}">
      <dgm:prSet/>
      <dgm:spPr/>
      <dgm:t>
        <a:bodyPr/>
        <a:lstStyle/>
        <a:p>
          <a:endParaRPr lang="en-US"/>
        </a:p>
      </dgm:t>
    </dgm:pt>
    <dgm:pt modelId="{3055A455-6DCD-491B-A663-6F95175446A2}" type="sibTrans" cxnId="{CA349EAB-A887-4DAD-87FF-1026BF1D6F03}">
      <dgm:prSet/>
      <dgm:spPr/>
      <dgm:t>
        <a:bodyPr/>
        <a:lstStyle/>
        <a:p>
          <a:endParaRPr lang="en-US"/>
        </a:p>
      </dgm:t>
    </dgm:pt>
    <dgm:pt modelId="{35ECF33D-5DC3-454F-A029-BE57F037471A}">
      <dgm:prSet/>
      <dgm:spPr>
        <a:gradFill flip="none" rotWithShape="1">
          <a:gsLst>
            <a:gs pos="44000">
              <a:schemeClr val="tx2"/>
            </a:gs>
            <a:gs pos="0">
              <a:srgbClr val="0070C0"/>
            </a:gs>
          </a:gsLst>
          <a:lin ang="10800000" scaled="1"/>
          <a:tileRect/>
        </a:gradFill>
      </dgm:spPr>
      <dgm:t>
        <a:bodyPr/>
        <a:lstStyle/>
        <a:p>
          <a:r>
            <a:rPr lang="en-US" b="0" dirty="0"/>
            <a:t>Documenting copyright information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Copyright and copyright statuses&#10;Types of licenses&#10;How to credit images or photos&#10;Where to find images and photos online&#10;Documenting copyright information&#10;How to check copyright on images&#10;Other considerations in image selection&#10;"/>
        </a:ext>
      </dgm:extLst>
    </dgm:pt>
    <dgm:pt modelId="{DA4BA183-640E-4DC5-8FF9-94E87851345E}" type="parTrans" cxnId="{F7F9DDEC-A069-4864-91E0-871E0422B388}">
      <dgm:prSet/>
      <dgm:spPr/>
      <dgm:t>
        <a:bodyPr/>
        <a:lstStyle/>
        <a:p>
          <a:endParaRPr lang="en-US"/>
        </a:p>
      </dgm:t>
    </dgm:pt>
    <dgm:pt modelId="{37E3799A-DE37-4925-BA6A-532A34989159}" type="sibTrans" cxnId="{F7F9DDEC-A069-4864-91E0-871E0422B388}">
      <dgm:prSet/>
      <dgm:spPr/>
      <dgm:t>
        <a:bodyPr/>
        <a:lstStyle/>
        <a:p>
          <a:endParaRPr lang="en-US"/>
        </a:p>
      </dgm:t>
    </dgm:pt>
    <dgm:pt modelId="{21133391-14D6-40EE-A53C-E25F718235F5}">
      <dgm:prSet/>
      <dgm:spPr>
        <a:gradFill flip="none" rotWithShape="1">
          <a:gsLst>
            <a:gs pos="44000">
              <a:schemeClr val="tx2"/>
            </a:gs>
            <a:gs pos="0">
              <a:srgbClr val="0070C0"/>
            </a:gs>
          </a:gsLst>
          <a:lin ang="10800000" scaled="1"/>
          <a:tileRect/>
        </a:gradFill>
      </dgm:spPr>
      <dgm:t>
        <a:bodyPr/>
        <a:lstStyle/>
        <a:p>
          <a:r>
            <a:rPr lang="en-US" b="0"/>
            <a:t>How to check copyright on images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 descr="Copyright and copyright statuses&#10;Types of licenses&#10;How to credit images or photos&#10;Where to find images and photos online&#10;Documenting copyright information&#10;How to check copyright on images&#10;Other considerations in image selection&#10;"/>
        </a:ext>
      </dgm:extLst>
    </dgm:pt>
    <dgm:pt modelId="{0EB411F7-D32A-4980-9192-B66EC3DC89AF}" type="parTrans" cxnId="{C3F386C6-F607-45E8-8D2D-2039DA4E556B}">
      <dgm:prSet/>
      <dgm:spPr/>
      <dgm:t>
        <a:bodyPr/>
        <a:lstStyle/>
        <a:p>
          <a:endParaRPr lang="en-US"/>
        </a:p>
      </dgm:t>
    </dgm:pt>
    <dgm:pt modelId="{57D9506D-5352-4468-815D-23B59689F516}" type="sibTrans" cxnId="{C3F386C6-F607-45E8-8D2D-2039DA4E556B}">
      <dgm:prSet/>
      <dgm:spPr/>
      <dgm:t>
        <a:bodyPr/>
        <a:lstStyle/>
        <a:p>
          <a:endParaRPr lang="en-US"/>
        </a:p>
      </dgm:t>
    </dgm:pt>
    <dgm:pt modelId="{C5CA0760-7355-4930-BEBB-60EDEC3DFA43}">
      <dgm:prSet/>
      <dgm:spPr>
        <a:gradFill flip="none" rotWithShape="1">
          <a:gsLst>
            <a:gs pos="44000">
              <a:schemeClr val="tx2"/>
            </a:gs>
            <a:gs pos="0">
              <a:srgbClr val="0070C0"/>
            </a:gs>
          </a:gsLst>
          <a:lin ang="10800000" scaled="1"/>
          <a:tileRect/>
        </a:gradFill>
      </dgm:spPr>
      <dgm:t>
        <a:bodyPr/>
        <a:lstStyle/>
        <a:p>
          <a:r>
            <a:rPr lang="en-US" b="0" dirty="0"/>
            <a:t>Other considerations in image selection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Copyright and copyright statuses&#10;Types of licenses&#10;How to credit images or photos&#10;Where to find images and photos online&#10;Documenting copyright information&#10;How to check copyright on images&#10;Other considerations in image selection&#10;"/>
        </a:ext>
      </dgm:extLst>
    </dgm:pt>
    <dgm:pt modelId="{241112CF-1A1B-4E2C-A671-21CAF6D5E00B}" type="parTrans" cxnId="{E4B2E192-50E3-498F-A345-71AD52286641}">
      <dgm:prSet/>
      <dgm:spPr/>
      <dgm:t>
        <a:bodyPr/>
        <a:lstStyle/>
        <a:p>
          <a:endParaRPr lang="en-US"/>
        </a:p>
      </dgm:t>
    </dgm:pt>
    <dgm:pt modelId="{EC698440-C05A-4B51-9438-9C521B26FA18}" type="sibTrans" cxnId="{E4B2E192-50E3-498F-A345-71AD52286641}">
      <dgm:prSet/>
      <dgm:spPr/>
      <dgm:t>
        <a:bodyPr/>
        <a:lstStyle/>
        <a:p>
          <a:endParaRPr lang="en-US"/>
        </a:p>
      </dgm:t>
    </dgm:pt>
    <dgm:pt modelId="{3F7F869A-6008-4CED-884F-838037B75022}" type="pres">
      <dgm:prSet presAssocID="{E21B7371-32F3-4563-9626-41CEB9383D92}" presName="diagram" presStyleCnt="0">
        <dgm:presLayoutVars>
          <dgm:dir/>
          <dgm:resizeHandles val="exact"/>
        </dgm:presLayoutVars>
      </dgm:prSet>
      <dgm:spPr/>
    </dgm:pt>
    <dgm:pt modelId="{DE28A0D2-D141-426A-A613-EBDB74A5091B}" type="pres">
      <dgm:prSet presAssocID="{2BBB8B11-4AA8-4C3D-8424-8659AFCDA898}" presName="node" presStyleLbl="node1" presStyleIdx="0" presStyleCnt="7">
        <dgm:presLayoutVars>
          <dgm:bulletEnabled val="1"/>
        </dgm:presLayoutVars>
      </dgm:prSet>
      <dgm:spPr/>
    </dgm:pt>
    <dgm:pt modelId="{0FFE36BB-7ECF-4F2B-B05C-59FA1D3FE74A}" type="pres">
      <dgm:prSet presAssocID="{131EC802-6234-4443-A5D9-846FCA7CFD36}" presName="sibTrans" presStyleCnt="0"/>
      <dgm:spPr/>
    </dgm:pt>
    <dgm:pt modelId="{7FE235EC-6B7F-43AD-A71E-3F700C3E9042}" type="pres">
      <dgm:prSet presAssocID="{C69FD955-6CE9-41B7-AB96-D5F5558A61DE}" presName="node" presStyleLbl="node1" presStyleIdx="1" presStyleCnt="7">
        <dgm:presLayoutVars>
          <dgm:bulletEnabled val="1"/>
        </dgm:presLayoutVars>
      </dgm:prSet>
      <dgm:spPr/>
    </dgm:pt>
    <dgm:pt modelId="{766B8CDF-0376-413B-B9AF-DE4986532958}" type="pres">
      <dgm:prSet presAssocID="{37152809-33D3-4795-9D89-5C35BBFE1440}" presName="sibTrans" presStyleCnt="0"/>
      <dgm:spPr/>
    </dgm:pt>
    <dgm:pt modelId="{F9BE16FD-B2F2-4915-9D60-8156511C23DD}" type="pres">
      <dgm:prSet presAssocID="{D054C4CF-63DC-419D-B86C-ADC65BD92C94}" presName="node" presStyleLbl="node1" presStyleIdx="2" presStyleCnt="7">
        <dgm:presLayoutVars>
          <dgm:bulletEnabled val="1"/>
        </dgm:presLayoutVars>
      </dgm:prSet>
      <dgm:spPr/>
    </dgm:pt>
    <dgm:pt modelId="{50C70A50-D932-4E05-827B-5DB92C6BEA63}" type="pres">
      <dgm:prSet presAssocID="{912A1A56-45E5-4A56-A6E1-C61BD7376CA0}" presName="sibTrans" presStyleCnt="0"/>
      <dgm:spPr/>
    </dgm:pt>
    <dgm:pt modelId="{E319FFCA-A61B-45BA-93B9-AF76FDAE2D2F}" type="pres">
      <dgm:prSet presAssocID="{99996837-6EF3-42BA-8370-39911EA45586}" presName="node" presStyleLbl="node1" presStyleIdx="3" presStyleCnt="7">
        <dgm:presLayoutVars>
          <dgm:bulletEnabled val="1"/>
        </dgm:presLayoutVars>
      </dgm:prSet>
      <dgm:spPr/>
    </dgm:pt>
    <dgm:pt modelId="{65DDE8A3-5F19-40D9-A4C0-BC53BBFFC53D}" type="pres">
      <dgm:prSet presAssocID="{3055A455-6DCD-491B-A663-6F95175446A2}" presName="sibTrans" presStyleCnt="0"/>
      <dgm:spPr/>
    </dgm:pt>
    <dgm:pt modelId="{E0969906-5253-4371-B3CF-1EEB3F5DE108}" type="pres">
      <dgm:prSet presAssocID="{35ECF33D-5DC3-454F-A029-BE57F037471A}" presName="node" presStyleLbl="node1" presStyleIdx="4" presStyleCnt="7">
        <dgm:presLayoutVars>
          <dgm:bulletEnabled val="1"/>
        </dgm:presLayoutVars>
      </dgm:prSet>
      <dgm:spPr/>
    </dgm:pt>
    <dgm:pt modelId="{D8EF7A00-0A1E-43B0-869D-30238BF18EDC}" type="pres">
      <dgm:prSet presAssocID="{37E3799A-DE37-4925-BA6A-532A34989159}" presName="sibTrans" presStyleCnt="0"/>
      <dgm:spPr/>
    </dgm:pt>
    <dgm:pt modelId="{80D46809-5EDA-49CA-8103-D180E7583672}" type="pres">
      <dgm:prSet presAssocID="{21133391-14D6-40EE-A53C-E25F718235F5}" presName="node" presStyleLbl="node1" presStyleIdx="5" presStyleCnt="7">
        <dgm:presLayoutVars>
          <dgm:bulletEnabled val="1"/>
        </dgm:presLayoutVars>
      </dgm:prSet>
      <dgm:spPr/>
    </dgm:pt>
    <dgm:pt modelId="{DDB71ABC-80CE-44AA-897A-C3E4D5F7EAC3}" type="pres">
      <dgm:prSet presAssocID="{57D9506D-5352-4468-815D-23B59689F516}" presName="sibTrans" presStyleCnt="0"/>
      <dgm:spPr/>
    </dgm:pt>
    <dgm:pt modelId="{F12B140B-264D-4CB5-92A9-4DA16985F544}" type="pres">
      <dgm:prSet presAssocID="{C5CA0760-7355-4930-BEBB-60EDEC3DFA43}" presName="node" presStyleLbl="node1" presStyleIdx="6" presStyleCnt="7">
        <dgm:presLayoutVars>
          <dgm:bulletEnabled val="1"/>
        </dgm:presLayoutVars>
      </dgm:prSet>
      <dgm:spPr/>
    </dgm:pt>
  </dgm:ptLst>
  <dgm:cxnLst>
    <dgm:cxn modelId="{A43BA305-B03E-4E50-BC52-B9AC80DD4CD5}" srcId="{E21B7371-32F3-4563-9626-41CEB9383D92}" destId="{C69FD955-6CE9-41B7-AB96-D5F5558A61DE}" srcOrd="1" destOrd="0" parTransId="{74D77592-D6AA-4EDE-B6E6-2D59CA421F6E}" sibTransId="{37152809-33D3-4795-9D89-5C35BBFE1440}"/>
    <dgm:cxn modelId="{E48E5F1F-2021-4B15-B2C4-14379C0F3295}" type="presOf" srcId="{21133391-14D6-40EE-A53C-E25F718235F5}" destId="{80D46809-5EDA-49CA-8103-D180E7583672}" srcOrd="0" destOrd="0" presId="urn:microsoft.com/office/officeart/2005/8/layout/default"/>
    <dgm:cxn modelId="{FF3FAA21-3A95-403B-8E1D-BF0EBA758537}" srcId="{E21B7371-32F3-4563-9626-41CEB9383D92}" destId="{D054C4CF-63DC-419D-B86C-ADC65BD92C94}" srcOrd="2" destOrd="0" parTransId="{89E31ACB-02D7-4E51-91B5-5C45C8AECDE8}" sibTransId="{912A1A56-45E5-4A56-A6E1-C61BD7376CA0}"/>
    <dgm:cxn modelId="{5519B752-CF14-4D75-8DA9-2B8C27916BFD}" type="presOf" srcId="{2BBB8B11-4AA8-4C3D-8424-8659AFCDA898}" destId="{DE28A0D2-D141-426A-A613-EBDB74A5091B}" srcOrd="0" destOrd="0" presId="urn:microsoft.com/office/officeart/2005/8/layout/default"/>
    <dgm:cxn modelId="{CFE2F172-D8BE-4234-AC8C-D736CAEDAD71}" type="presOf" srcId="{C5CA0760-7355-4930-BEBB-60EDEC3DFA43}" destId="{F12B140B-264D-4CB5-92A9-4DA16985F544}" srcOrd="0" destOrd="0" presId="urn:microsoft.com/office/officeart/2005/8/layout/default"/>
    <dgm:cxn modelId="{635A1774-6576-4B58-8A25-B844E1376732}" type="presOf" srcId="{C69FD955-6CE9-41B7-AB96-D5F5558A61DE}" destId="{7FE235EC-6B7F-43AD-A71E-3F700C3E9042}" srcOrd="0" destOrd="0" presId="urn:microsoft.com/office/officeart/2005/8/layout/default"/>
    <dgm:cxn modelId="{7A426783-2220-438E-964C-527D2675ECE2}" srcId="{E21B7371-32F3-4563-9626-41CEB9383D92}" destId="{2BBB8B11-4AA8-4C3D-8424-8659AFCDA898}" srcOrd="0" destOrd="0" parTransId="{3501CB5A-3F62-4003-9CFF-F470D992413A}" sibTransId="{131EC802-6234-4443-A5D9-846FCA7CFD36}"/>
    <dgm:cxn modelId="{E4B2E192-50E3-498F-A345-71AD52286641}" srcId="{E21B7371-32F3-4563-9626-41CEB9383D92}" destId="{C5CA0760-7355-4930-BEBB-60EDEC3DFA43}" srcOrd="6" destOrd="0" parTransId="{241112CF-1A1B-4E2C-A671-21CAF6D5E00B}" sibTransId="{EC698440-C05A-4B51-9438-9C521B26FA18}"/>
    <dgm:cxn modelId="{6FC42094-7288-458A-BC49-A62B00116B70}" type="presOf" srcId="{E21B7371-32F3-4563-9626-41CEB9383D92}" destId="{3F7F869A-6008-4CED-884F-838037B75022}" srcOrd="0" destOrd="0" presId="urn:microsoft.com/office/officeart/2005/8/layout/default"/>
    <dgm:cxn modelId="{A7A343A9-15DE-4B8D-8133-D50A44655873}" type="presOf" srcId="{99996837-6EF3-42BA-8370-39911EA45586}" destId="{E319FFCA-A61B-45BA-93B9-AF76FDAE2D2F}" srcOrd="0" destOrd="0" presId="urn:microsoft.com/office/officeart/2005/8/layout/default"/>
    <dgm:cxn modelId="{CA349EAB-A887-4DAD-87FF-1026BF1D6F03}" srcId="{E21B7371-32F3-4563-9626-41CEB9383D92}" destId="{99996837-6EF3-42BA-8370-39911EA45586}" srcOrd="3" destOrd="0" parTransId="{113FD7E1-21F2-4D1D-9BBD-CF6A1C3274FF}" sibTransId="{3055A455-6DCD-491B-A663-6F95175446A2}"/>
    <dgm:cxn modelId="{A9D6E9AD-F202-44E4-9332-DCB17DA58B95}" type="presOf" srcId="{35ECF33D-5DC3-454F-A029-BE57F037471A}" destId="{E0969906-5253-4371-B3CF-1EEB3F5DE108}" srcOrd="0" destOrd="0" presId="urn:microsoft.com/office/officeart/2005/8/layout/default"/>
    <dgm:cxn modelId="{A467F8C1-60AA-44AE-B10C-0D6CE8F47B1D}" type="presOf" srcId="{D054C4CF-63DC-419D-B86C-ADC65BD92C94}" destId="{F9BE16FD-B2F2-4915-9D60-8156511C23DD}" srcOrd="0" destOrd="0" presId="urn:microsoft.com/office/officeart/2005/8/layout/default"/>
    <dgm:cxn modelId="{C3F386C6-F607-45E8-8D2D-2039DA4E556B}" srcId="{E21B7371-32F3-4563-9626-41CEB9383D92}" destId="{21133391-14D6-40EE-A53C-E25F718235F5}" srcOrd="5" destOrd="0" parTransId="{0EB411F7-D32A-4980-9192-B66EC3DC89AF}" sibTransId="{57D9506D-5352-4468-815D-23B59689F516}"/>
    <dgm:cxn modelId="{F7F9DDEC-A069-4864-91E0-871E0422B388}" srcId="{E21B7371-32F3-4563-9626-41CEB9383D92}" destId="{35ECF33D-5DC3-454F-A029-BE57F037471A}" srcOrd="4" destOrd="0" parTransId="{DA4BA183-640E-4DC5-8FF9-94E87851345E}" sibTransId="{37E3799A-DE37-4925-BA6A-532A34989159}"/>
    <dgm:cxn modelId="{7E6C5925-C810-4A68-8E90-CB9F0B5318B7}" type="presParOf" srcId="{3F7F869A-6008-4CED-884F-838037B75022}" destId="{DE28A0D2-D141-426A-A613-EBDB74A5091B}" srcOrd="0" destOrd="0" presId="urn:microsoft.com/office/officeart/2005/8/layout/default"/>
    <dgm:cxn modelId="{247ABE87-457F-439A-8CAF-F544D13D4A38}" type="presParOf" srcId="{3F7F869A-6008-4CED-884F-838037B75022}" destId="{0FFE36BB-7ECF-4F2B-B05C-59FA1D3FE74A}" srcOrd="1" destOrd="0" presId="urn:microsoft.com/office/officeart/2005/8/layout/default"/>
    <dgm:cxn modelId="{DB700D9B-F5A6-432F-83CA-33909CA6C23F}" type="presParOf" srcId="{3F7F869A-6008-4CED-884F-838037B75022}" destId="{7FE235EC-6B7F-43AD-A71E-3F700C3E9042}" srcOrd="2" destOrd="0" presId="urn:microsoft.com/office/officeart/2005/8/layout/default"/>
    <dgm:cxn modelId="{1689232A-7EB3-4542-9595-1B8E4A7A520D}" type="presParOf" srcId="{3F7F869A-6008-4CED-884F-838037B75022}" destId="{766B8CDF-0376-413B-B9AF-DE4986532958}" srcOrd="3" destOrd="0" presId="urn:microsoft.com/office/officeart/2005/8/layout/default"/>
    <dgm:cxn modelId="{42372EBB-EADD-44D5-B415-9FCCB9343756}" type="presParOf" srcId="{3F7F869A-6008-4CED-884F-838037B75022}" destId="{F9BE16FD-B2F2-4915-9D60-8156511C23DD}" srcOrd="4" destOrd="0" presId="urn:microsoft.com/office/officeart/2005/8/layout/default"/>
    <dgm:cxn modelId="{2A5EAC51-7BC7-4C18-8469-8F8EC9A2F0C4}" type="presParOf" srcId="{3F7F869A-6008-4CED-884F-838037B75022}" destId="{50C70A50-D932-4E05-827B-5DB92C6BEA63}" srcOrd="5" destOrd="0" presId="urn:microsoft.com/office/officeart/2005/8/layout/default"/>
    <dgm:cxn modelId="{E63F8A15-EE99-44DE-9560-B67AE45D5ECF}" type="presParOf" srcId="{3F7F869A-6008-4CED-884F-838037B75022}" destId="{E319FFCA-A61B-45BA-93B9-AF76FDAE2D2F}" srcOrd="6" destOrd="0" presId="urn:microsoft.com/office/officeart/2005/8/layout/default"/>
    <dgm:cxn modelId="{AE5D2D3F-3FBD-4E51-A2C6-9E7902B981B7}" type="presParOf" srcId="{3F7F869A-6008-4CED-884F-838037B75022}" destId="{65DDE8A3-5F19-40D9-A4C0-BC53BBFFC53D}" srcOrd="7" destOrd="0" presId="urn:microsoft.com/office/officeart/2005/8/layout/default"/>
    <dgm:cxn modelId="{628AD623-01BC-4AB2-9A65-98885411EDCD}" type="presParOf" srcId="{3F7F869A-6008-4CED-884F-838037B75022}" destId="{E0969906-5253-4371-B3CF-1EEB3F5DE108}" srcOrd="8" destOrd="0" presId="urn:microsoft.com/office/officeart/2005/8/layout/default"/>
    <dgm:cxn modelId="{18CD9B54-EDB8-4D7F-8ED8-80D913A96869}" type="presParOf" srcId="{3F7F869A-6008-4CED-884F-838037B75022}" destId="{D8EF7A00-0A1E-43B0-869D-30238BF18EDC}" srcOrd="9" destOrd="0" presId="urn:microsoft.com/office/officeart/2005/8/layout/default"/>
    <dgm:cxn modelId="{851397CC-FB97-427D-8B9D-30CCF2D46CEF}" type="presParOf" srcId="{3F7F869A-6008-4CED-884F-838037B75022}" destId="{80D46809-5EDA-49CA-8103-D180E7583672}" srcOrd="10" destOrd="0" presId="urn:microsoft.com/office/officeart/2005/8/layout/default"/>
    <dgm:cxn modelId="{4F8B3103-2474-4530-B08E-B54B2A733E95}" type="presParOf" srcId="{3F7F869A-6008-4CED-884F-838037B75022}" destId="{DDB71ABC-80CE-44AA-897A-C3E4D5F7EAC3}" srcOrd="11" destOrd="0" presId="urn:microsoft.com/office/officeart/2005/8/layout/default"/>
    <dgm:cxn modelId="{5C92067C-8A1D-4EED-9189-5C031C9A217C}" type="presParOf" srcId="{3F7F869A-6008-4CED-884F-838037B75022}" destId="{F12B140B-264D-4CB5-92A9-4DA16985F54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8A0D2-D141-426A-A613-EBDB74A5091B}">
      <dsp:nvSpPr>
        <dsp:cNvPr id="0" name=""/>
        <dsp:cNvSpPr/>
      </dsp:nvSpPr>
      <dsp:spPr>
        <a:xfrm>
          <a:off x="2834" y="381561"/>
          <a:ext cx="2248501" cy="1349100"/>
        </a:xfrm>
        <a:prstGeom prst="rect">
          <a:avLst/>
        </a:prstGeom>
        <a:gradFill flip="none" rotWithShape="1">
          <a:gsLst>
            <a:gs pos="44000">
              <a:schemeClr val="tx2"/>
            </a:gs>
            <a:gs pos="0">
              <a:srgbClr val="0070C0"/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Copyright and copyright statuses</a:t>
          </a:r>
          <a:endParaRPr lang="en-US" sz="2200" kern="1200" dirty="0"/>
        </a:p>
      </dsp:txBody>
      <dsp:txXfrm>
        <a:off x="2834" y="381561"/>
        <a:ext cx="2248501" cy="1349100"/>
      </dsp:txXfrm>
    </dsp:sp>
    <dsp:sp modelId="{7FE235EC-6B7F-43AD-A71E-3F700C3E9042}">
      <dsp:nvSpPr>
        <dsp:cNvPr id="0" name=""/>
        <dsp:cNvSpPr/>
      </dsp:nvSpPr>
      <dsp:spPr>
        <a:xfrm>
          <a:off x="2476185" y="381561"/>
          <a:ext cx="2248501" cy="1349100"/>
        </a:xfrm>
        <a:prstGeom prst="rect">
          <a:avLst/>
        </a:prstGeom>
        <a:gradFill flip="none" rotWithShape="1">
          <a:gsLst>
            <a:gs pos="44000">
              <a:schemeClr val="tx2"/>
            </a:gs>
            <a:gs pos="0">
              <a:srgbClr val="0070C0"/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Types of licenses</a:t>
          </a:r>
          <a:endParaRPr lang="en-US" sz="2200" kern="1200" dirty="0"/>
        </a:p>
      </dsp:txBody>
      <dsp:txXfrm>
        <a:off x="2476185" y="381561"/>
        <a:ext cx="2248501" cy="1349100"/>
      </dsp:txXfrm>
    </dsp:sp>
    <dsp:sp modelId="{F9BE16FD-B2F2-4915-9D60-8156511C23DD}">
      <dsp:nvSpPr>
        <dsp:cNvPr id="0" name=""/>
        <dsp:cNvSpPr/>
      </dsp:nvSpPr>
      <dsp:spPr>
        <a:xfrm>
          <a:off x="4949537" y="381561"/>
          <a:ext cx="2248501" cy="1349100"/>
        </a:xfrm>
        <a:prstGeom prst="rect">
          <a:avLst/>
        </a:prstGeom>
        <a:gradFill flip="none" rotWithShape="1">
          <a:gsLst>
            <a:gs pos="44000">
              <a:schemeClr val="tx2"/>
            </a:gs>
            <a:gs pos="0">
              <a:srgbClr val="0070C0"/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How to credit images or photos</a:t>
          </a:r>
          <a:endParaRPr lang="en-US" sz="2200" kern="1200" dirty="0"/>
        </a:p>
      </dsp:txBody>
      <dsp:txXfrm>
        <a:off x="4949537" y="381561"/>
        <a:ext cx="2248501" cy="1349100"/>
      </dsp:txXfrm>
    </dsp:sp>
    <dsp:sp modelId="{E319FFCA-A61B-45BA-93B9-AF76FDAE2D2F}">
      <dsp:nvSpPr>
        <dsp:cNvPr id="0" name=""/>
        <dsp:cNvSpPr/>
      </dsp:nvSpPr>
      <dsp:spPr>
        <a:xfrm>
          <a:off x="7422889" y="381561"/>
          <a:ext cx="2248501" cy="1349100"/>
        </a:xfrm>
        <a:prstGeom prst="rect">
          <a:avLst/>
        </a:prstGeom>
        <a:gradFill flip="none" rotWithShape="1">
          <a:gsLst>
            <a:gs pos="44000">
              <a:schemeClr val="tx2"/>
            </a:gs>
            <a:gs pos="0">
              <a:srgbClr val="0070C0"/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Where to find images and photos online</a:t>
          </a:r>
          <a:endParaRPr lang="en-US" sz="2200" kern="1200" dirty="0"/>
        </a:p>
      </dsp:txBody>
      <dsp:txXfrm>
        <a:off x="7422889" y="381561"/>
        <a:ext cx="2248501" cy="1349100"/>
      </dsp:txXfrm>
    </dsp:sp>
    <dsp:sp modelId="{E0969906-5253-4371-B3CF-1EEB3F5DE108}">
      <dsp:nvSpPr>
        <dsp:cNvPr id="0" name=""/>
        <dsp:cNvSpPr/>
      </dsp:nvSpPr>
      <dsp:spPr>
        <a:xfrm>
          <a:off x="1239510" y="1955512"/>
          <a:ext cx="2248501" cy="1349100"/>
        </a:xfrm>
        <a:prstGeom prst="rect">
          <a:avLst/>
        </a:prstGeom>
        <a:gradFill flip="none" rotWithShape="1">
          <a:gsLst>
            <a:gs pos="44000">
              <a:schemeClr val="tx2"/>
            </a:gs>
            <a:gs pos="0">
              <a:srgbClr val="0070C0"/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Documenting copyright information</a:t>
          </a:r>
          <a:endParaRPr lang="en-US" sz="2200" kern="1200" dirty="0"/>
        </a:p>
      </dsp:txBody>
      <dsp:txXfrm>
        <a:off x="1239510" y="1955512"/>
        <a:ext cx="2248501" cy="1349100"/>
      </dsp:txXfrm>
    </dsp:sp>
    <dsp:sp modelId="{80D46809-5EDA-49CA-8103-D180E7583672}">
      <dsp:nvSpPr>
        <dsp:cNvPr id="0" name=""/>
        <dsp:cNvSpPr/>
      </dsp:nvSpPr>
      <dsp:spPr>
        <a:xfrm>
          <a:off x="3712861" y="1955512"/>
          <a:ext cx="2248501" cy="1349100"/>
        </a:xfrm>
        <a:prstGeom prst="rect">
          <a:avLst/>
        </a:prstGeom>
        <a:gradFill flip="none" rotWithShape="1">
          <a:gsLst>
            <a:gs pos="44000">
              <a:schemeClr val="tx2"/>
            </a:gs>
            <a:gs pos="0">
              <a:srgbClr val="0070C0"/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How to check copyright on images</a:t>
          </a:r>
          <a:endParaRPr lang="en-US" sz="2200" kern="1200"/>
        </a:p>
      </dsp:txBody>
      <dsp:txXfrm>
        <a:off x="3712861" y="1955512"/>
        <a:ext cx="2248501" cy="1349100"/>
      </dsp:txXfrm>
    </dsp:sp>
    <dsp:sp modelId="{F12B140B-264D-4CB5-92A9-4DA16985F544}">
      <dsp:nvSpPr>
        <dsp:cNvPr id="0" name=""/>
        <dsp:cNvSpPr/>
      </dsp:nvSpPr>
      <dsp:spPr>
        <a:xfrm>
          <a:off x="6186213" y="1955512"/>
          <a:ext cx="2248501" cy="1349100"/>
        </a:xfrm>
        <a:prstGeom prst="rect">
          <a:avLst/>
        </a:prstGeom>
        <a:gradFill flip="none" rotWithShape="1">
          <a:gsLst>
            <a:gs pos="44000">
              <a:schemeClr val="tx2"/>
            </a:gs>
            <a:gs pos="0">
              <a:srgbClr val="0070C0"/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Other considerations in image selection</a:t>
          </a:r>
          <a:endParaRPr lang="en-US" sz="2200" kern="1200" dirty="0"/>
        </a:p>
      </dsp:txBody>
      <dsp:txXfrm>
        <a:off x="6186213" y="1955512"/>
        <a:ext cx="2248501" cy="1349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D4BC3-4558-412F-8D5B-8D118CCE74BB}" type="datetimeFigureOut">
              <a:rPr lang="en-US" smtClean="0"/>
              <a:pPr/>
              <a:t>3/15/23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3289E-2394-452D-948A-64C5AC31F6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077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938878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0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2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>
      <p:bgPr>
        <a:gradFill>
          <a:gsLst>
            <a:gs pos="17000">
              <a:schemeClr val="tx2">
                <a:lumMod val="75000"/>
              </a:schemeClr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ctrTitle"/>
          </p:nvPr>
        </p:nvSpPr>
        <p:spPr>
          <a:xfrm>
            <a:off x="2954085" y="2209800"/>
            <a:ext cx="8644782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or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or Presenter Name</a:t>
            </a: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CD1522D8-D85B-114D-BA65-311E6510E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8377" y="4170959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rgbClr val="8096B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Left margin ribbon image">
            <a:extLst>
              <a:ext uri="{FF2B5EF4-FFF2-40B4-BE49-F238E27FC236}">
                <a16:creationId xmlns:a16="http://schemas.microsoft.com/office/drawing/2014/main" id="{159CB8F6-BEFA-E843-AF63-904C612DB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sp>
        <p:nvSpPr>
          <p:cNvPr id="8" name="Red rule">
            <a:extLst>
              <a:ext uri="{FF2B5EF4-FFF2-40B4-BE49-F238E27FC236}">
                <a16:creationId xmlns:a16="http://schemas.microsoft.com/office/drawing/2014/main" id="{E58C2001-4BAA-F641-9C90-15743A761429}"/>
              </a:ext>
            </a:extLst>
          </p:cNvPr>
          <p:cNvSpPr/>
          <p:nvPr userDrawn="1"/>
        </p:nvSpPr>
        <p:spPr>
          <a:xfrm>
            <a:off x="3036871" y="3322457"/>
            <a:ext cx="8532178" cy="609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487" dirty="0"/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DB5E6135-B7B2-A14E-B9DE-D3DD2E24D4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91543" y="5408699"/>
            <a:ext cx="2840019" cy="10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4155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95307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2649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02373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711D-CA17-45FD-8471-C62E86CE735D}" type="datetime4">
              <a:rPr lang="en-US" smtClean="0"/>
              <a:t>March 15, 2023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2B41F-9178-DF50-45FD-21B49650A1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297" y="2243659"/>
            <a:ext cx="9674225" cy="36861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6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162569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2049029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5038" y="2049028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A14F4-0CE7-440D-A9AD-AE6DF60A6C88}" type="datetime4">
              <a:rPr lang="en-US" smtClean="0"/>
              <a:t>March 15,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0699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137402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97" y="2085597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7751" y="2085597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2205" y="2078951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D475-BD3D-4D8F-9C25-3936DE8BD1EA}" type="datetime4">
              <a:rPr lang="en-US" smtClean="0"/>
              <a:t>March 15,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5927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17095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297" y="2052043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6979" y="2052041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0661" y="2048313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4343" y="2056886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9B5D-6673-4FC7-A4F7-F32A14DBF67B}" type="datetime4">
              <a:rPr lang="en-US" smtClean="0"/>
              <a:t>March 15,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8582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154180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040640"/>
            <a:ext cx="5248592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800"/>
              </a:spcAft>
              <a:defRPr sz="2400">
                <a:latin typeface="+mn-lt"/>
              </a:defRPr>
            </a:lvl2pPr>
            <a:lvl3pPr marL="971550" indent="-28098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371600" indent="-40005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2042457"/>
            <a:ext cx="5041900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010B-938C-4BD0-AF7C-9746274FFE3D}" type="datetime4">
              <a:rPr lang="en-US" smtClean="0"/>
              <a:t>March 15,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4454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97" y="1371600"/>
            <a:ext cx="10938784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8423-1295-4128-9C08-61F5C8343238}" type="datetime4">
              <a:rPr lang="en-US" smtClean="0"/>
              <a:t>March 15,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3593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145791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9" y="2032251"/>
            <a:ext cx="9602630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C82B-53BB-49C0-8529-67F839443334}" type="datetime4">
              <a:rPr lang="en-US" smtClean="0"/>
              <a:t>March 15,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5911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16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488009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87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ransition spd="slow">
    <p:fade/>
  </p:transition>
  <p:hf sldNum="0" hdr="0"/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136034"/>
            <a:ext cx="10794980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op bar"/>
          <p:cNvSpPr/>
          <p:nvPr/>
        </p:nvSpPr>
        <p:spPr>
          <a:xfrm>
            <a:off x="0" y="0"/>
            <a:ext cx="12188825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 userDrawn="1"/>
        </p:nvSpPr>
        <p:spPr>
          <a:xfrm>
            <a:off x="11613568" y="220765"/>
            <a:ext cx="30769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 userDrawn="1"/>
        </p:nvSpPr>
        <p:spPr>
          <a:xfrm>
            <a:off x="11565512" y="247655"/>
            <a:ext cx="403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F011-C873-4C3E-B563-159F3DEE9B17}" type="datetime4">
              <a:rPr lang="en-US" smtClean="0"/>
              <a:t>March 15, 2023</a:t>
            </a:fld>
            <a:endParaRPr lang="en-US" dirty="0"/>
          </a:p>
        </p:txBody>
      </p:sp>
      <p:pic>
        <p:nvPicPr>
          <p:cNvPr id="11" name="AETC Program Logo">
            <a:extLst>
              <a:ext uri="{FF2B5EF4-FFF2-40B4-BE49-F238E27FC236}">
                <a16:creationId xmlns:a16="http://schemas.microsoft.com/office/drawing/2014/main" id="{E62AFF81-4850-054E-9003-6AB809022F6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82" y="5889997"/>
            <a:ext cx="1691634" cy="6489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25" r:id="rId2"/>
    <p:sldLayoutId id="2147483727" r:id="rId3"/>
    <p:sldLayoutId id="2147483728" r:id="rId4"/>
    <p:sldLayoutId id="2147483724" r:id="rId5"/>
    <p:sldLayoutId id="2147483701" r:id="rId6"/>
    <p:sldLayoutId id="2147483726" r:id="rId7"/>
  </p:sldLayoutIdLst>
  <p:transition spd="slow">
    <p:fade/>
  </p:transition>
  <p:hf sldNum="0" hd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6541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DD53E38E-318E-524B-81AE-9CA36A0261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2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 spd="slow">
    <p:fade/>
  </p:transition>
  <p:hf sldNum="0" hd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33808675-07B4-7144-9C60-2290227509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8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 spd="slow">
    <p:fade/>
  </p:transition>
  <p:hf sldNum="0" hd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780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716A6682-5DC1-6148-B383-3A63730747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82" y="5889997"/>
            <a:ext cx="1691634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4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 spd="slow">
    <p:fade/>
  </p:transition>
  <p:hf sldNum="0" hd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mmons.wikimedia.org/wiki/Main_Pag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flickr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ixteenmilesofstring/" TargetMode="External"/><Relationship Id="rId2" Type="http://schemas.openxmlformats.org/officeDocument/2006/relationships/hyperlink" Target="http://www.flickr.com/photos/sixteenmilesofstring/8256206923/in/set-72157632200936657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://creativecommons.org/licenses/by/4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ixteenmilesofstring/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www.flickr.com/photos/sixteenmilesofstring/8256206923/in/set-7215763220093665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iki.creativecommons.org/wiki/Main_Page" TargetMode="External"/><Relationship Id="rId5" Type="http://schemas.openxmlformats.org/officeDocument/2006/relationships/hyperlink" Target="https://wiki.creativecommons.org/wiki/Best_practices_for_attribution#This_is_a_good_attribution_for_material_you_modified_slightly" TargetMode="External"/><Relationship Id="rId4" Type="http://schemas.openxmlformats.org/officeDocument/2006/relationships/hyperlink" Target="http://creativecommons.org/licenses/by/4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2.0/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www.flickr.com/photos/sixteenmilesofstring/8256206923/in/set-7215763220093665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iki.creativecommons.org/wiki/Main_Page" TargetMode="External"/><Relationship Id="rId5" Type="http://schemas.openxmlformats.org/officeDocument/2006/relationships/hyperlink" Target="https://wiki.creativecommons.org/wiki/Best_practices_for_attribution#This_is_a_good_attribution_for_material_you_modified_slightly" TargetMode="External"/><Relationship Id="rId4" Type="http://schemas.openxmlformats.org/officeDocument/2006/relationships/hyperlink" Target="http://creativecommons.org/licenses/by/4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reativecommons.org/wiki/Main_Page" TargetMode="External"/><Relationship Id="rId2" Type="http://schemas.openxmlformats.org/officeDocument/2006/relationships/hyperlink" Target="https://wiki.creativecommons.org/wiki/Best_practices_for_attribution#This_is_a_good_attribution_for_material_you_modified_slightly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reativecommons.org/wiki/Main_Page" TargetMode="External"/><Relationship Id="rId2" Type="http://schemas.openxmlformats.org/officeDocument/2006/relationships/hyperlink" Target="https://wiki.creativecommons.org/wiki/Best_practices_for_attribution#This_is_a_good_attribution_for_material_you_modified_slightly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ixteenmilesofstring/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www.flickr.com/photos/sixteenmilesofstring/8256206923/in/set-7215763220093665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iki.creativecommons.org/wiki/Main_Page" TargetMode="External"/><Relationship Id="rId5" Type="http://schemas.openxmlformats.org/officeDocument/2006/relationships/hyperlink" Target="https://wiki.creativecommons.org/wiki/Best_practices_for_attribution#This_is_a_good_attribution_for_material_you_modified_slightly" TargetMode="External"/><Relationship Id="rId4" Type="http://schemas.openxmlformats.org/officeDocument/2006/relationships/hyperlink" Target="http://creativecommons.org/licenses/by/4.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ixteenmilesofstring/" TargetMode="External"/><Relationship Id="rId2" Type="http://schemas.openxmlformats.org/officeDocument/2006/relationships/hyperlink" Target="http://www.flickr.com/photos/sixteenmilesofstring/8256206923/in/set-7215763220093665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iv.uw.edu/" TargetMode="External"/><Relationship Id="rId13" Type="http://schemas.openxmlformats.org/officeDocument/2006/relationships/hyperlink" Target="https://affecttheverb.com/collection/" TargetMode="External"/><Relationship Id="rId18" Type="http://schemas.openxmlformats.org/officeDocument/2006/relationships/hyperlink" Target="https://www.shutterstock.com/" TargetMode="External"/><Relationship Id="rId3" Type="http://schemas.openxmlformats.org/officeDocument/2006/relationships/hyperlink" Target="https://www.sciencesource.com/index.asp" TargetMode="External"/><Relationship Id="rId21" Type="http://schemas.openxmlformats.org/officeDocument/2006/relationships/hyperlink" Target="https://www.alamy.com/?gclid=Cj0KCQjwk7ugBhDIARIsAGuvgPYx7bShQ_Lv4HvDDAM1ru7peE1v59tnhjxzpscj0XkJy-6BbyvfXGQaAteREALw_wcB" TargetMode="External"/><Relationship Id="rId7" Type="http://schemas.openxmlformats.org/officeDocument/2006/relationships/hyperlink" Target="https://www.nlm.nih.gov/hmd/ihm/index.html" TargetMode="External"/><Relationship Id="rId12" Type="http://schemas.openxmlformats.org/officeDocument/2006/relationships/hyperlink" Target="https://www.flickr.com/" TargetMode="External"/><Relationship Id="rId17" Type="http://schemas.openxmlformats.org/officeDocument/2006/relationships/hyperlink" Target="https://www.loc.gov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unsplash.com/" TargetMode="External"/><Relationship Id="rId20" Type="http://schemas.openxmlformats.org/officeDocument/2006/relationships/hyperlink" Target="https://www.gettyimage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hil.cdc.gov/" TargetMode="External"/><Relationship Id="rId11" Type="http://schemas.openxmlformats.org/officeDocument/2006/relationships/hyperlink" Target="https://commons.wikimedia.org/wiki/Main_Page" TargetMode="External"/><Relationship Id="rId5" Type="http://schemas.openxmlformats.org/officeDocument/2006/relationships/hyperlink" Target="https://www.nih.gov/about-nih/what-we-do/nih-almanac/photo-galleries" TargetMode="External"/><Relationship Id="rId15" Type="http://schemas.openxmlformats.org/officeDocument/2006/relationships/hyperlink" Target="https://www.pexels.com/" TargetMode="External"/><Relationship Id="rId10" Type="http://schemas.openxmlformats.org/officeDocument/2006/relationships/hyperlink" Target="https://aidsetc.org/resource/stock-photo-library" TargetMode="External"/><Relationship Id="rId19" Type="http://schemas.openxmlformats.org/officeDocument/2006/relationships/hyperlink" Target="https://www.istockphoto.com/" TargetMode="External"/><Relationship Id="rId4" Type="http://schemas.openxmlformats.org/officeDocument/2006/relationships/hyperlink" Target="https://www.biorender.com/" TargetMode="External"/><Relationship Id="rId9" Type="http://schemas.openxmlformats.org/officeDocument/2006/relationships/hyperlink" Target="https://clinicalinfo.hiv.gov/en/glossary" TargetMode="External"/><Relationship Id="rId14" Type="http://schemas.openxmlformats.org/officeDocument/2006/relationships/hyperlink" Target="https://pixabay.com/" TargetMode="External"/><Relationship Id="rId22" Type="http://schemas.openxmlformats.org/officeDocument/2006/relationships/hyperlink" Target="https://www.blackillustrations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C1D727-79A9-1C46-9155-28B81A3889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Best Practices for Finding and Crediting Images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6E6BF-13E8-6E42-B8E3-9C187F839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8377" y="4228481"/>
            <a:ext cx="6955204" cy="495641"/>
          </a:xfrm>
        </p:spPr>
        <p:txBody>
          <a:bodyPr/>
          <a:lstStyle/>
          <a:p>
            <a:r>
              <a:rPr lang="en-US" dirty="0"/>
              <a:t>Benton Cheung</a:t>
            </a:r>
          </a:p>
          <a:p>
            <a:r>
              <a:rPr lang="en-US" dirty="0"/>
              <a:t>Digital Project Manager</a:t>
            </a:r>
            <a:br>
              <a:rPr lang="en-US" dirty="0"/>
            </a:br>
            <a:r>
              <a:rPr lang="en-US" dirty="0"/>
              <a:t>UCSF Center for HIV Information	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6C4969-A995-8946-A121-625D52800F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48377" y="4831035"/>
            <a:ext cx="6955204" cy="495641"/>
          </a:xfrm>
        </p:spPr>
        <p:txBody>
          <a:bodyPr/>
          <a:lstStyle/>
          <a:p>
            <a:r>
              <a:rPr lang="en-US" dirty="0">
                <a:solidFill>
                  <a:srgbClr val="8096B6"/>
                </a:solidFill>
              </a:rPr>
              <a:t>3/6/23</a:t>
            </a:r>
          </a:p>
        </p:txBody>
      </p:sp>
    </p:spTree>
    <p:extLst>
      <p:ext uri="{BB962C8B-B14F-4D97-AF65-F5344CB8AC3E}">
        <p14:creationId xmlns:p14="http://schemas.microsoft.com/office/powerpoint/2010/main" val="254658216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and how can we use images?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2243138"/>
            <a:ext cx="9674225" cy="36861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Unless a work is in the public domain, you must have a license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Exception: fair use doctrine</a:t>
            </a:r>
          </a:p>
          <a:p>
            <a:pPr lvl="1"/>
            <a:r>
              <a:rPr lang="en-US" dirty="0"/>
              <a:t>A doctrine under U.S. law that permits you to use material without obtaining permission</a:t>
            </a:r>
          </a:p>
          <a:p>
            <a:pPr lvl="1"/>
            <a:r>
              <a:rPr lang="en-US" dirty="0"/>
              <a:t>Usually for education or news</a:t>
            </a:r>
          </a:p>
          <a:p>
            <a:pPr lvl="1"/>
            <a:r>
              <a:rPr lang="en-US" dirty="0"/>
              <a:t>Determining fair use is a legal gray area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When in doubt, license or use something in the public domain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8025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licenses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2243138"/>
            <a:ext cx="9674225" cy="36861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/>
              <a:t>Creative Commons </a:t>
            </a:r>
            <a:r>
              <a:rPr lang="en-US" dirty="0"/>
              <a:t>licenses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/>
              <a:t>Royalty-free, Rights-managed, </a:t>
            </a:r>
            <a:r>
              <a:rPr lang="en-US" dirty="0"/>
              <a:t>or</a:t>
            </a:r>
            <a:r>
              <a:rPr lang="en-US" b="1" dirty="0"/>
              <a:t> Rights-ready</a:t>
            </a:r>
          </a:p>
          <a:p>
            <a:pPr lvl="1"/>
            <a:r>
              <a:rPr lang="en-US" dirty="0"/>
              <a:t>Commonly used in stock image websites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/>
              <a:t>Editorial Use </a:t>
            </a:r>
            <a:r>
              <a:rPr lang="en-US" dirty="0"/>
              <a:t>license</a:t>
            </a:r>
          </a:p>
          <a:p>
            <a:pPr lvl="1"/>
            <a:r>
              <a:rPr lang="en-US" dirty="0"/>
              <a:t>Typically used in news or education. Non-commercial uses only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E0A06A-DA11-7F40-8671-6004175E7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3297" y="2166708"/>
            <a:ext cx="10512425" cy="2986087"/>
          </a:xfrm>
          <a:prstGeom prst="rect">
            <a:avLst/>
          </a:prstGeom>
        </p:spPr>
        <p:txBody>
          <a:bodyPr>
            <a:noAutofit/>
          </a:bodyPr>
          <a:lstStyle>
            <a:lvl1pPr marL="690372" indent="-342900" algn="l" defTabSz="1218895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§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347472" algn="l" defTabSz="121889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024128" indent="-347472" algn="l" defTabSz="121889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81328" indent="-347472" algn="l" defTabSz="121889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828800" indent="-347472" algn="l" defTabSz="121889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4552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Commons licenses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049029"/>
            <a:ext cx="5171439" cy="4694671"/>
          </a:xfrm>
        </p:spPr>
        <p:txBody>
          <a:bodyPr/>
          <a:lstStyle/>
          <a:p>
            <a:r>
              <a:rPr lang="en-US" sz="2400" dirty="0"/>
              <a:t>There are 6 (+ 1) types of creative commons licenses. The type of license determines what you can do with the image or photo.</a:t>
            </a:r>
          </a:p>
          <a:p>
            <a:pPr marL="868005" lvl="1" indent="-457200">
              <a:buFont typeface="+mj-lt"/>
              <a:buAutoNum type="arabicPeriod"/>
            </a:pPr>
            <a:r>
              <a:rPr lang="en-US" sz="2400" dirty="0"/>
              <a:t>CC BY</a:t>
            </a:r>
          </a:p>
          <a:p>
            <a:pPr marL="868005" lvl="1" indent="-457200">
              <a:buFont typeface="+mj-lt"/>
              <a:buAutoNum type="arabicPeriod"/>
            </a:pPr>
            <a:r>
              <a:rPr lang="en-US" sz="2400" dirty="0"/>
              <a:t>CC BY-SA</a:t>
            </a:r>
          </a:p>
          <a:p>
            <a:pPr marL="868005" lvl="1" indent="-457200">
              <a:buFont typeface="+mj-lt"/>
              <a:buAutoNum type="arabicPeriod"/>
            </a:pPr>
            <a:r>
              <a:rPr lang="en-US" sz="2400" dirty="0"/>
              <a:t>CC BY-NC</a:t>
            </a:r>
          </a:p>
          <a:p>
            <a:pPr marL="868005" lvl="1" indent="-457200">
              <a:buFont typeface="+mj-lt"/>
              <a:buAutoNum type="arabicPeriod"/>
            </a:pPr>
            <a:r>
              <a:rPr lang="en-US" sz="2400" dirty="0"/>
              <a:t>CC BY-NC-SA</a:t>
            </a:r>
          </a:p>
          <a:p>
            <a:pPr marL="868005" lvl="1" indent="-457200">
              <a:buFont typeface="+mj-lt"/>
              <a:buAutoNum type="arabicPeriod"/>
            </a:pPr>
            <a:r>
              <a:rPr lang="en-US" sz="2400" dirty="0"/>
              <a:t>CC BY-ND</a:t>
            </a:r>
          </a:p>
          <a:p>
            <a:pPr marL="868005" lvl="1" indent="-457200">
              <a:buFont typeface="+mj-lt"/>
              <a:buAutoNum type="arabicPeriod"/>
            </a:pPr>
            <a:r>
              <a:rPr lang="en-US" sz="2400" dirty="0"/>
              <a:t>CC BY-NC-ND</a:t>
            </a:r>
          </a:p>
          <a:p>
            <a:pPr marL="410805" lvl="1" indent="0">
              <a:buNone/>
            </a:pPr>
            <a:r>
              <a:rPr lang="en-US" sz="2400" dirty="0"/>
              <a:t> +  CC0</a:t>
            </a:r>
            <a:endParaRPr lang="en-US"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ECEBA2-DE3D-F62E-2E9D-C9FE024D9B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4412" y="2134753"/>
            <a:ext cx="5795962" cy="4608947"/>
          </a:xfrm>
        </p:spPr>
        <p:txBody>
          <a:bodyPr/>
          <a:lstStyle/>
          <a:p>
            <a:r>
              <a:rPr lang="en-US" sz="2400" b="1" dirty="0"/>
              <a:t>BY</a:t>
            </a:r>
            <a:r>
              <a:rPr lang="en-US" sz="2400" dirty="0"/>
              <a:t>: </a:t>
            </a:r>
            <a:r>
              <a:rPr lang="en-US" sz="2400" b="0" i="0" dirty="0">
                <a:solidFill>
                  <a:srgbClr val="464646"/>
                </a:solidFill>
                <a:effectLst/>
              </a:rPr>
              <a:t>Credit must be given to the creator</a:t>
            </a:r>
          </a:p>
          <a:p>
            <a:r>
              <a:rPr lang="en-US" sz="2400" b="1" dirty="0">
                <a:solidFill>
                  <a:srgbClr val="464646"/>
                </a:solidFill>
              </a:rPr>
              <a:t>SA</a:t>
            </a:r>
            <a:r>
              <a:rPr lang="en-US" sz="2400" dirty="0">
                <a:solidFill>
                  <a:srgbClr val="464646"/>
                </a:solidFill>
              </a:rPr>
              <a:t> (Share Alike): </a:t>
            </a:r>
            <a:r>
              <a:rPr lang="en-US" sz="2400" b="0" i="0" dirty="0">
                <a:solidFill>
                  <a:srgbClr val="464646"/>
                </a:solidFill>
                <a:effectLst/>
              </a:rPr>
              <a:t>Adaptations must be shared under the same terms</a:t>
            </a:r>
            <a:endParaRPr lang="en-US" sz="2400" dirty="0">
              <a:solidFill>
                <a:srgbClr val="464646"/>
              </a:solidFill>
            </a:endParaRPr>
          </a:p>
          <a:p>
            <a:r>
              <a:rPr lang="en-US" sz="2400" b="1" dirty="0">
                <a:solidFill>
                  <a:srgbClr val="464646"/>
                </a:solidFill>
              </a:rPr>
              <a:t>NC</a:t>
            </a:r>
            <a:r>
              <a:rPr lang="en-US" sz="2400" dirty="0">
                <a:solidFill>
                  <a:srgbClr val="464646"/>
                </a:solidFill>
              </a:rPr>
              <a:t> (Noncommercial): </a:t>
            </a:r>
            <a:r>
              <a:rPr lang="en-US" sz="2400" b="0" i="0" dirty="0">
                <a:solidFill>
                  <a:srgbClr val="464646"/>
                </a:solidFill>
                <a:effectLst/>
              </a:rPr>
              <a:t>Only noncommercial uses of the work are permitted</a:t>
            </a:r>
            <a:r>
              <a:rPr lang="en-US" sz="2400" dirty="0">
                <a:solidFill>
                  <a:srgbClr val="464646"/>
                </a:solidFill>
              </a:rPr>
              <a:t> </a:t>
            </a:r>
          </a:p>
          <a:p>
            <a:r>
              <a:rPr lang="en-US" sz="2400" b="1" dirty="0"/>
              <a:t>ND</a:t>
            </a:r>
            <a:r>
              <a:rPr lang="en-US" sz="2400" dirty="0"/>
              <a:t> (No Derivatives): </a:t>
            </a:r>
            <a:r>
              <a:rPr lang="en-US" sz="2400" b="0" i="0" dirty="0">
                <a:solidFill>
                  <a:srgbClr val="464646"/>
                </a:solidFill>
                <a:effectLst/>
              </a:rPr>
              <a:t>No derivatives or adaptations of the work are permitted</a:t>
            </a:r>
          </a:p>
          <a:p>
            <a:r>
              <a:rPr lang="en-US" sz="2400" b="1" dirty="0">
                <a:solidFill>
                  <a:srgbClr val="464646"/>
                </a:solidFill>
              </a:rPr>
              <a:t>CC0</a:t>
            </a:r>
            <a:r>
              <a:rPr lang="en-US" sz="2400" dirty="0">
                <a:solidFill>
                  <a:srgbClr val="464646"/>
                </a:solidFill>
              </a:rPr>
              <a:t> is treated as public domain</a:t>
            </a:r>
            <a:endParaRPr lang="en-US" sz="2400" b="0" i="0" dirty="0">
              <a:solidFill>
                <a:srgbClr val="46464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794241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Commons examples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049029"/>
            <a:ext cx="5171439" cy="4808971"/>
          </a:xfrm>
        </p:spPr>
        <p:txBody>
          <a:bodyPr/>
          <a:lstStyle/>
          <a:p>
            <a:r>
              <a:rPr lang="en-US" dirty="0">
                <a:hlinkClick r:id="rId2"/>
              </a:rPr>
              <a:t>Wikimedia Commons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 descr="Screen shot from Wikimedia Commons showing the creative commons license for a photo of a Swiss ruin.&#10;">
            <a:extLst>
              <a:ext uri="{FF2B5EF4-FFF2-40B4-BE49-F238E27FC236}">
                <a16:creationId xmlns:a16="http://schemas.microsoft.com/office/drawing/2014/main" id="{0AE03E2A-9057-059A-8621-64F1888E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48" y="2481803"/>
            <a:ext cx="4796799" cy="429947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7866DF-E86A-8CE8-7BDA-09E5CCC278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5038" y="2049028"/>
            <a:ext cx="5171439" cy="4808972"/>
          </a:xfrm>
        </p:spPr>
        <p:txBody>
          <a:bodyPr/>
          <a:lstStyle/>
          <a:p>
            <a:r>
              <a:rPr lang="en-US" dirty="0">
                <a:hlinkClick r:id="rId4"/>
              </a:rPr>
              <a:t>Flickr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 descr="Photo from Flickr showing Creative Commons license information. Photo is of a rabbit in the snow.">
            <a:extLst>
              <a:ext uri="{FF2B5EF4-FFF2-40B4-BE49-F238E27FC236}">
                <a16:creationId xmlns:a16="http://schemas.microsoft.com/office/drawing/2014/main" id="{299877D3-73A4-27CE-98BD-6341D3C0E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499" y="2463800"/>
            <a:ext cx="4876173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7609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Royalty-free, rights-managed, rights-ready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2243138"/>
            <a:ext cx="9674225" cy="36861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These licenses are typically used in stock photography websites.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/>
              <a:t>Royalty-free</a:t>
            </a:r>
            <a:r>
              <a:rPr lang="en-US" sz="2400" dirty="0"/>
              <a:t>: You pay a one-time fee for the license to use the photo or image as you wish. You can normally use it an unlimited amount of times without needing to give credit.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n-lt"/>
              </a:rPr>
              <a:t>Does NOT mean free! It means you do not need to pay additional royalties for each use.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/>
              <a:t>Rights-managed, rights-ready</a:t>
            </a:r>
            <a:r>
              <a:rPr lang="en-US" sz="2400" dirty="0"/>
              <a:t>: You pay a one-time fee to use the photo or image limited to the specific use (typically a one-time use). The image must be re-licensed to use in any additional projects.</a:t>
            </a:r>
          </a:p>
        </p:txBody>
      </p:sp>
    </p:spTree>
    <p:extLst>
      <p:ext uri="{BB962C8B-B14F-4D97-AF65-F5344CB8AC3E}">
        <p14:creationId xmlns:p14="http://schemas.microsoft.com/office/powerpoint/2010/main" val="381870315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ACAD-A11A-CA45-A5AA-A9972516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to Credit Images or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3535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give credit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When you use a CC-licensed work, it is recommended to include the </a:t>
            </a:r>
            <a:r>
              <a:rPr lang="en-US" b="1" dirty="0"/>
              <a:t>T</a:t>
            </a:r>
            <a:r>
              <a:rPr lang="en-US" dirty="0"/>
              <a:t>itle, </a:t>
            </a:r>
            <a:r>
              <a:rPr lang="en-US" b="1" dirty="0"/>
              <a:t>A</a:t>
            </a:r>
            <a:r>
              <a:rPr lang="en-US" dirty="0"/>
              <a:t>uthor, </a:t>
            </a:r>
            <a:r>
              <a:rPr lang="en-US" b="1" dirty="0"/>
              <a:t>S</a:t>
            </a:r>
            <a:r>
              <a:rPr lang="en-US" dirty="0"/>
              <a:t>ource, </a:t>
            </a:r>
            <a:r>
              <a:rPr lang="en-US" b="1" dirty="0"/>
              <a:t>L</a:t>
            </a:r>
            <a:r>
              <a:rPr lang="en-US" dirty="0"/>
              <a:t>icense (TASL).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25A42-000F-61DC-4DE0-6CB370797E60}"/>
              </a:ext>
            </a:extLst>
          </p:cNvPr>
          <p:cNvSpPr txBox="1"/>
          <p:nvPr/>
        </p:nvSpPr>
        <p:spPr>
          <a:xfrm>
            <a:off x="6094412" y="5071235"/>
            <a:ext cx="5041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1200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2"/>
              </a:rPr>
              <a:t>Creative Commons 10th Birthday Celebration San Francisco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" by </a:t>
            </a:r>
            <a:r>
              <a:rPr lang="en-US" sz="1200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/>
              </a:rPr>
              <a:t>Timothy Vollmer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is licensed under </a:t>
            </a:r>
            <a:r>
              <a:rPr lang="en-US" sz="1200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/>
              </a:rPr>
              <a:t>CC BY 4.0</a:t>
            </a:r>
            <a:endParaRPr lang="en-US" sz="1200" dirty="0"/>
          </a:p>
        </p:txBody>
      </p:sp>
      <p:pic>
        <p:nvPicPr>
          <p:cNvPr id="5" name="Picture Placeholder 4" descr="photo of cupcakes with &quot;CC&quot; on them.">
            <a:extLst>
              <a:ext uri="{FF2B5EF4-FFF2-40B4-BE49-F238E27FC236}">
                <a16:creationId xmlns:a16="http://schemas.microsoft.com/office/drawing/2014/main" id="{D44A2ACA-6A71-6CF5-2170-C8299D07038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t="5488" b="5488"/>
          <a:stretch>
            <a:fillRect/>
          </a:stretch>
        </p:blipFill>
        <p:spPr>
          <a:xfrm>
            <a:off x="6094413" y="2043113"/>
            <a:ext cx="5041900" cy="29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1367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1154180"/>
            <a:ext cx="10603909" cy="648915"/>
          </a:xfrm>
        </p:spPr>
        <p:txBody>
          <a:bodyPr/>
          <a:lstStyle/>
          <a:p>
            <a:r>
              <a:rPr lang="en-US" dirty="0"/>
              <a:t>How to give credit (example 1)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813" y="2040640"/>
            <a:ext cx="6722612" cy="4817360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This is a great attribution:</a:t>
            </a:r>
          </a:p>
          <a:p>
            <a:pPr marL="410805" lvl="1" indent="0">
              <a:buNone/>
            </a:pPr>
            <a:r>
              <a:rPr lang="en-US" sz="1800" b="0" i="0" u="none" strike="noStrike" dirty="0">
                <a:solidFill>
                  <a:srgbClr val="3366BB"/>
                </a:solidFill>
                <a:effectLst/>
                <a:highlight>
                  <a:srgbClr val="FFFF00"/>
                </a:highlight>
                <a:hlinkClick r:id="rId2"/>
              </a:rPr>
              <a:t>Creative Commons 10th Birthday Celebration San Francisco</a:t>
            </a:r>
            <a:r>
              <a:rPr lang="en-US" sz="18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" by </a:t>
            </a:r>
            <a:r>
              <a:rPr lang="en-US" sz="1800" b="0" i="0" u="none" strike="noStrike" dirty="0">
                <a:solidFill>
                  <a:srgbClr val="3366BB"/>
                </a:solidFill>
                <a:effectLst/>
                <a:highlight>
                  <a:srgbClr val="FFFF00"/>
                </a:highlight>
                <a:hlinkClick r:id="rId3"/>
              </a:rPr>
              <a:t>Timothy Vollmer</a:t>
            </a:r>
            <a:r>
              <a:rPr lang="en-US" sz="18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 is licensed under </a:t>
            </a:r>
            <a:r>
              <a:rPr lang="en-US" sz="1800" b="0" i="0" u="none" strike="noStrike" dirty="0">
                <a:solidFill>
                  <a:srgbClr val="3366BB"/>
                </a:solidFill>
                <a:effectLst/>
                <a:highlight>
                  <a:srgbClr val="FFFF00"/>
                </a:highlight>
                <a:hlinkClick r:id="rId4"/>
              </a:rPr>
              <a:t>CC BY 4.0</a:t>
            </a:r>
            <a:endParaRPr lang="en-US" sz="1800" dirty="0">
              <a:highlight>
                <a:srgbClr val="FFFF00"/>
              </a:highlight>
            </a:endParaRPr>
          </a:p>
          <a:p>
            <a:pPr lvl="1"/>
            <a:r>
              <a:rPr lang="en-US" sz="1800" b="1" dirty="0"/>
              <a:t>T</a:t>
            </a:r>
            <a:r>
              <a:rPr lang="en-US" sz="1800" dirty="0"/>
              <a:t>itle? "Creative Commons 10th Birthday Celebration San Francisco”</a:t>
            </a:r>
          </a:p>
          <a:p>
            <a:pPr lvl="1"/>
            <a:r>
              <a:rPr lang="en-US" sz="1800" b="1" dirty="0"/>
              <a:t>A</a:t>
            </a:r>
            <a:r>
              <a:rPr lang="en-US" sz="1800" dirty="0"/>
              <a:t>uthor? "</a:t>
            </a:r>
            <a:r>
              <a:rPr lang="en-US" sz="1800" u="none" strike="noStrike" dirty="0">
                <a:solidFill>
                  <a:srgbClr val="3366BB"/>
                </a:solidFill>
                <a:effectLst/>
                <a:hlinkClick r:id="rId3"/>
              </a:rPr>
              <a:t>Timothy Vollmer</a:t>
            </a:r>
            <a:r>
              <a:rPr lang="en-US" sz="1800" dirty="0"/>
              <a:t>" - linked to his profile page</a:t>
            </a:r>
          </a:p>
          <a:p>
            <a:pPr lvl="1"/>
            <a:r>
              <a:rPr lang="en-US" sz="1800" b="1" dirty="0"/>
              <a:t>S</a:t>
            </a:r>
            <a:r>
              <a:rPr lang="en-US" sz="1800" dirty="0"/>
              <a:t>ource? "</a:t>
            </a:r>
            <a:r>
              <a:rPr lang="en-US" sz="1800" u="none" strike="noStrike" dirty="0">
                <a:solidFill>
                  <a:srgbClr val="3366BB"/>
                </a:solidFill>
                <a:effectLst/>
                <a:hlinkClick r:id="rId2"/>
              </a:rPr>
              <a:t>Creative Commons 10th Birthday Celebration San Francisco</a:t>
            </a:r>
            <a:r>
              <a:rPr lang="en-US" sz="1800" dirty="0"/>
              <a:t>" - linked to original Flickr page</a:t>
            </a:r>
          </a:p>
          <a:p>
            <a:pPr lvl="1"/>
            <a:r>
              <a:rPr lang="en-US" sz="1800" b="1" dirty="0"/>
              <a:t>L</a:t>
            </a:r>
            <a:r>
              <a:rPr lang="en-US" sz="1800" dirty="0"/>
              <a:t>icense? "</a:t>
            </a:r>
            <a:r>
              <a:rPr lang="en-US" sz="1800" u="none" strike="noStrike" dirty="0">
                <a:solidFill>
                  <a:srgbClr val="3366BB"/>
                </a:solidFill>
                <a:effectLst/>
                <a:hlinkClick r:id="rId4"/>
              </a:rPr>
              <a:t>CC BY 4.0</a:t>
            </a:r>
            <a:r>
              <a:rPr lang="en-US" sz="1800" dirty="0"/>
              <a:t>" - linked to license deed</a:t>
            </a:r>
          </a:p>
          <a:p>
            <a:pPr marL="338328" lvl="1" indent="0">
              <a:spcBef>
                <a:spcPts val="1200"/>
              </a:spcBef>
              <a:buNone/>
            </a:pPr>
            <a:r>
              <a:rPr lang="en-US" b="0" i="0" dirty="0">
                <a:solidFill>
                  <a:srgbClr val="222222"/>
                </a:solidFill>
                <a:effectLst/>
              </a:rPr>
              <a:t>It reasonably includes all the relevant information provided by the author.</a:t>
            </a:r>
          </a:p>
          <a:p>
            <a:endParaRPr lang="en-US" sz="700" dirty="0"/>
          </a:p>
          <a:p>
            <a:endParaRPr lang="en-US" sz="700" dirty="0"/>
          </a:p>
          <a:p>
            <a:pPr lvl="1"/>
            <a:endParaRPr lang="en-US" sz="700" dirty="0"/>
          </a:p>
          <a:p>
            <a:pPr lvl="1"/>
            <a:endParaRPr lang="en-US" sz="700" dirty="0"/>
          </a:p>
          <a:p>
            <a:pPr marL="114112" indent="0">
              <a:buNone/>
            </a:pPr>
            <a:br>
              <a:rPr lang="en-US" sz="700" dirty="0"/>
            </a:br>
            <a:endParaRPr lang="en-US" sz="700" dirty="0"/>
          </a:p>
          <a:p>
            <a:pPr marL="410805" lvl="1" indent="0">
              <a:buNone/>
            </a:pPr>
            <a:endParaRPr lang="en-US" sz="700" dirty="0"/>
          </a:p>
          <a:p>
            <a:pPr marL="410805" lvl="1" indent="0">
              <a:buNone/>
            </a:pPr>
            <a:endParaRPr lang="en-US" sz="700" dirty="0"/>
          </a:p>
          <a:p>
            <a:pPr marL="410805" lvl="1" indent="0">
              <a:buNone/>
            </a:pPr>
            <a:endParaRPr lang="en-US" sz="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1AA07-5566-B04F-4AC6-756D238EC0CD}"/>
              </a:ext>
            </a:extLst>
          </p:cNvPr>
          <p:cNvSpPr txBox="1">
            <a:spLocks/>
          </p:cNvSpPr>
          <p:nvPr/>
        </p:nvSpPr>
        <p:spPr>
          <a:xfrm>
            <a:off x="531813" y="6355430"/>
            <a:ext cx="5407742" cy="502570"/>
          </a:xfrm>
          <a:prstGeom prst="rect">
            <a:avLst/>
          </a:prstGeom>
        </p:spPr>
        <p:txBody>
          <a:bodyPr vert="horz" lIns="91290" tIns="45645" rIns="91290" bIns="45645" rtlCol="0">
            <a:normAutofit/>
          </a:bodyPr>
          <a:lstStyle>
            <a:lvl1pPr marL="342337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1pPr>
            <a:lvl2pPr marL="639030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2pPr>
            <a:lvl3pPr marL="1004189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3pPr>
            <a:lvl4pPr marL="1278059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4pPr>
            <a:lvl5pPr marL="1551928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5pPr>
            <a:lvl6pPr marL="1734509" indent="-182580" algn="l" defTabSz="91289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7088" indent="-182580" algn="l" defTabSz="91289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9668" indent="-182580" algn="l" defTabSz="912899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2248" indent="-182580" algn="l" defTabSz="912899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112" indent="0">
              <a:buNone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Source: “</a:t>
            </a:r>
            <a:r>
              <a:rPr lang="en-US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Best practices for attribution</a:t>
            </a:r>
            <a:r>
              <a:rPr lang="en-US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by </a:t>
            </a:r>
            <a:r>
              <a:rPr lang="en-US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CC Wiki</a:t>
            </a:r>
            <a:r>
              <a:rPr lang="en-US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(CC BY 4.)</a:t>
            </a:r>
          </a:p>
          <a:p>
            <a:pPr marL="410805" lvl="1" indent="0">
              <a:buFont typeface="Wingdings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Placeholder 3" descr="photo of cupcakes on a table">
            <a:extLst>
              <a:ext uri="{FF2B5EF4-FFF2-40B4-BE49-F238E27FC236}">
                <a16:creationId xmlns:a16="http://schemas.microsoft.com/office/drawing/2014/main" id="{EF62F99E-7ED7-57BA-D99F-9EEE62170C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/>
          <a:srcRect t="5488" b="5488"/>
          <a:stretch>
            <a:fillRect/>
          </a:stretch>
        </p:blipFill>
        <p:spPr>
          <a:xfrm>
            <a:off x="7483025" y="2278856"/>
            <a:ext cx="3881887" cy="230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8541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give credit (example 2)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917" y="2043114"/>
            <a:ext cx="5851526" cy="4360160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This is a pretty good attribution:</a:t>
            </a:r>
          </a:p>
          <a:p>
            <a:pPr marL="410805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FFF00"/>
                </a:highlight>
                <a:hlinkClick r:id="rId2"/>
              </a:rPr>
              <a:t>Photo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 by Timothy Vollmer/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FFF00"/>
                </a:highlight>
                <a:hlinkClick r:id="rId3"/>
              </a:rPr>
              <a:t>CC BY</a:t>
            </a:r>
            <a:endParaRPr lang="en-US" b="1" dirty="0">
              <a:highlight>
                <a:srgbClr val="FFFF00"/>
              </a:highlight>
            </a:endParaRPr>
          </a:p>
          <a:p>
            <a:pPr lvl="1"/>
            <a:r>
              <a:rPr lang="en-US" b="1" dirty="0"/>
              <a:t>T</a:t>
            </a:r>
            <a:r>
              <a:rPr lang="en-US" dirty="0"/>
              <a:t>itle? Title is not noted but at least the source is linked.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uthor? "Timothy Vollmer”</a:t>
            </a:r>
          </a:p>
          <a:p>
            <a:pPr lvl="1"/>
            <a:r>
              <a:rPr lang="en-US" b="1" dirty="0"/>
              <a:t>S</a:t>
            </a:r>
            <a:r>
              <a:rPr lang="en-US" dirty="0"/>
              <a:t>ource? "</a:t>
            </a:r>
            <a:r>
              <a:rPr lang="en-US" u="none" strike="noStrike" dirty="0">
                <a:solidFill>
                  <a:srgbClr val="3366BB"/>
                </a:solidFill>
                <a:effectLst/>
                <a:hlinkClick r:id="rId2"/>
              </a:rPr>
              <a:t>Photo</a:t>
            </a:r>
            <a:r>
              <a:rPr lang="en-US" dirty="0"/>
              <a:t>" - linked to original Flickr page</a:t>
            </a:r>
          </a:p>
          <a:p>
            <a:pPr lvl="1"/>
            <a:r>
              <a:rPr lang="en-US" b="1" dirty="0"/>
              <a:t>L</a:t>
            </a:r>
            <a:r>
              <a:rPr lang="en-US" dirty="0"/>
              <a:t>icense? "</a:t>
            </a:r>
            <a:r>
              <a:rPr lang="en-US" u="none" strike="noStrike" dirty="0">
                <a:solidFill>
                  <a:srgbClr val="3366BB"/>
                </a:solidFill>
                <a:effectLst/>
                <a:hlinkClick r:id="rId4"/>
              </a:rPr>
              <a:t>CC BY</a:t>
            </a:r>
            <a:r>
              <a:rPr lang="en-US" dirty="0"/>
              <a:t>" - linked to license deed</a:t>
            </a:r>
          </a:p>
          <a:p>
            <a:pPr lvl="1"/>
            <a:endParaRPr lang="en-US" sz="600" dirty="0"/>
          </a:p>
          <a:p>
            <a:pPr marL="114112" indent="0">
              <a:buNone/>
            </a:pPr>
            <a:br>
              <a:rPr lang="en-US" sz="600" dirty="0"/>
            </a:br>
            <a:endParaRPr lang="en-US" sz="600" dirty="0"/>
          </a:p>
          <a:p>
            <a:pPr marL="410805" lvl="1" indent="0">
              <a:buNone/>
            </a:pPr>
            <a:endParaRPr lang="en-US" sz="600" dirty="0"/>
          </a:p>
          <a:p>
            <a:pPr marL="410805" lvl="1" indent="0">
              <a:buNone/>
            </a:pPr>
            <a:endParaRPr lang="en-US" sz="600" dirty="0"/>
          </a:p>
          <a:p>
            <a:pPr marL="410805" lvl="1" indent="0">
              <a:buNone/>
            </a:pPr>
            <a:endParaRPr lang="en-US" sz="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1AA07-5566-B04F-4AC6-756D238EC0CD}"/>
              </a:ext>
            </a:extLst>
          </p:cNvPr>
          <p:cNvSpPr txBox="1">
            <a:spLocks/>
          </p:cNvSpPr>
          <p:nvPr/>
        </p:nvSpPr>
        <p:spPr>
          <a:xfrm>
            <a:off x="267573" y="6464028"/>
            <a:ext cx="5041310" cy="502570"/>
          </a:xfrm>
          <a:prstGeom prst="rect">
            <a:avLst/>
          </a:prstGeom>
        </p:spPr>
        <p:txBody>
          <a:bodyPr vert="horz" lIns="91290" tIns="45645" rIns="91290" bIns="45645" rtlCol="0">
            <a:normAutofit/>
          </a:bodyPr>
          <a:lstStyle>
            <a:lvl1pPr marL="342337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1pPr>
            <a:lvl2pPr marL="639030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2pPr>
            <a:lvl3pPr marL="1004189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3pPr>
            <a:lvl4pPr marL="1278059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4pPr>
            <a:lvl5pPr marL="1551928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5pPr>
            <a:lvl6pPr marL="1734509" indent="-182580" algn="l" defTabSz="91289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7088" indent="-182580" algn="l" defTabSz="91289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9668" indent="-182580" algn="l" defTabSz="912899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2248" indent="-182580" algn="l" defTabSz="912899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0805" lvl="1" indent="0"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“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Best practices for attribution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by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CC Wiki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(CC BY 4.)</a:t>
            </a:r>
          </a:p>
          <a:p>
            <a:pPr marL="410805" lvl="1" indent="0">
              <a:buFont typeface="Wingdings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 descr="photo of cupcakes on a table with &quot;CC&quot; on them">
            <a:extLst>
              <a:ext uri="{FF2B5EF4-FFF2-40B4-BE49-F238E27FC236}">
                <a16:creationId xmlns:a16="http://schemas.microsoft.com/office/drawing/2014/main" id="{0C208332-90BC-23C7-94FD-603EEA0AECB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/>
          <a:srcRect t="5488" b="5488"/>
          <a:stretch>
            <a:fillRect/>
          </a:stretch>
        </p:blipFill>
        <p:spPr>
          <a:xfrm>
            <a:off x="7196082" y="2169370"/>
            <a:ext cx="4251419" cy="25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3327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give credit (example 3)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040640"/>
            <a:ext cx="6300756" cy="4461740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This is an incorrect attribution:</a:t>
            </a:r>
          </a:p>
          <a:p>
            <a:pPr marL="36576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highlight>
                  <a:srgbClr val="FFFF00"/>
                </a:highlight>
              </a:rPr>
              <a:t>Photo: Creative Commons</a:t>
            </a:r>
            <a:endParaRPr lang="en-US" sz="2000" dirty="0"/>
          </a:p>
          <a:p>
            <a:pPr lvl="1"/>
            <a:r>
              <a:rPr lang="en-US" sz="2000" b="1" dirty="0"/>
              <a:t>T</a:t>
            </a:r>
            <a:r>
              <a:rPr lang="en-US" sz="2000" dirty="0"/>
              <a:t>itle? Title of the image is not noted</a:t>
            </a:r>
          </a:p>
          <a:p>
            <a:pPr lvl="1"/>
            <a:r>
              <a:rPr lang="en-US" sz="2000" b="1" dirty="0"/>
              <a:t>A</a:t>
            </a:r>
            <a:r>
              <a:rPr lang="en-US" sz="2000" dirty="0"/>
              <a:t>uthor? Author is not noted (It is a common mistake to attribute CC-licensed photos to CC, but Creative Commons is not the author!)</a:t>
            </a:r>
          </a:p>
          <a:p>
            <a:pPr lvl="1"/>
            <a:r>
              <a:rPr lang="en-US" sz="2000" b="1" dirty="0"/>
              <a:t>S</a:t>
            </a:r>
            <a:r>
              <a:rPr lang="en-US" sz="2000" dirty="0"/>
              <a:t>ource? No link to the original source</a:t>
            </a:r>
          </a:p>
          <a:p>
            <a:pPr lvl="1"/>
            <a:r>
              <a:rPr lang="en-US" sz="2000" b="1" dirty="0"/>
              <a:t>L</a:t>
            </a:r>
            <a:r>
              <a:rPr lang="en-US" sz="2000" dirty="0"/>
              <a:t>icense? There is no mention of a license nor a link to the license. "Creative Commons" is the name of an organization; it does not equate to any of the licenses maintained by the Creative Commons.</a:t>
            </a:r>
          </a:p>
          <a:p>
            <a:endParaRPr lang="en-US" sz="1600" dirty="0"/>
          </a:p>
          <a:p>
            <a:pPr marL="0" indent="0">
              <a:buNone/>
            </a:pPr>
            <a:br>
              <a:rPr lang="en-US" sz="1600" dirty="0"/>
            </a:b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1AA07-5566-B04F-4AC6-756D238EC0CD}"/>
              </a:ext>
            </a:extLst>
          </p:cNvPr>
          <p:cNvSpPr txBox="1">
            <a:spLocks/>
          </p:cNvSpPr>
          <p:nvPr/>
        </p:nvSpPr>
        <p:spPr>
          <a:xfrm>
            <a:off x="0" y="6534168"/>
            <a:ext cx="5279546" cy="502570"/>
          </a:xfrm>
          <a:prstGeom prst="rect">
            <a:avLst/>
          </a:prstGeom>
        </p:spPr>
        <p:txBody>
          <a:bodyPr vert="horz" lIns="91290" tIns="45645" rIns="91290" bIns="45645" rtlCol="0">
            <a:normAutofit/>
          </a:bodyPr>
          <a:lstStyle>
            <a:lvl1pPr marL="342337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1pPr>
            <a:lvl2pPr marL="639030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2pPr>
            <a:lvl3pPr marL="1004189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3pPr>
            <a:lvl4pPr marL="1278059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4pPr>
            <a:lvl5pPr marL="1551928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5pPr>
            <a:lvl6pPr marL="1734509" indent="-182580" algn="l" defTabSz="91289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7088" indent="-182580" algn="l" defTabSz="91289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9668" indent="-182580" algn="l" defTabSz="912899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2248" indent="-182580" algn="l" defTabSz="912899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0805" lvl="1" indent="0"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“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Best practices for attribution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by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CC Wiki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(CC BY 4.)</a:t>
            </a:r>
          </a:p>
          <a:p>
            <a:pPr marL="410805" lvl="1" indent="0">
              <a:buFont typeface="Wingdings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 descr="photo of cupcakes on a table with &quot;CC&quot; on them">
            <a:extLst>
              <a:ext uri="{FF2B5EF4-FFF2-40B4-BE49-F238E27FC236}">
                <a16:creationId xmlns:a16="http://schemas.microsoft.com/office/drawing/2014/main" id="{32255577-E45E-A218-D887-88964B7F98C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5488" b="5488"/>
          <a:stretch>
            <a:fillRect/>
          </a:stretch>
        </p:blipFill>
        <p:spPr>
          <a:xfrm>
            <a:off x="7138722" y="2181322"/>
            <a:ext cx="4211078" cy="24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057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02373"/>
            <a:ext cx="10512425" cy="648915"/>
          </a:xfrm>
        </p:spPr>
        <p:txBody>
          <a:bodyPr anchor="t">
            <a:norm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18" name="Text Placeholder 15">
            <a:extLst>
              <a:ext uri="{FF2B5EF4-FFF2-40B4-BE49-F238E27FC236}">
                <a16:creationId xmlns:a16="http://schemas.microsoft.com/office/drawing/2014/main" id="{11981873-AA35-2B37-D30F-1BDEBA867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73328611"/>
              </p:ext>
            </p:extLst>
          </p:nvPr>
        </p:nvGraphicFramePr>
        <p:xfrm>
          <a:off x="623297" y="2243659"/>
          <a:ext cx="9674225" cy="3686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12592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give credit (example 4)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040640"/>
            <a:ext cx="6119811" cy="4006592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This is a great attribution for an image you modified slightly: </a:t>
            </a:r>
          </a:p>
          <a:p>
            <a:pPr marL="36576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highlight>
                  <a:srgbClr val="FFFF00"/>
                </a:highlight>
              </a:rPr>
              <a:t>"Creative Commons 10th Birthday Celebration San Francisco" by Timothy Vollmer, used under CC BY 4.0 / Cropped from original</a:t>
            </a:r>
            <a:endParaRPr lang="en-US" sz="2000" dirty="0"/>
          </a:p>
          <a:p>
            <a:pPr marL="57150" indent="0">
              <a:buNone/>
            </a:pPr>
            <a:r>
              <a:rPr lang="en-US" dirty="0"/>
              <a:t>Information on </a:t>
            </a:r>
            <a:r>
              <a:rPr lang="en-US" b="1" dirty="0"/>
              <a:t>T</a:t>
            </a:r>
            <a:r>
              <a:rPr lang="en-US" dirty="0"/>
              <a:t>itle, </a:t>
            </a:r>
            <a:r>
              <a:rPr lang="en-US" b="1" dirty="0"/>
              <a:t>A</a:t>
            </a:r>
            <a:r>
              <a:rPr lang="en-US" dirty="0"/>
              <a:t>uthor, </a:t>
            </a:r>
            <a:r>
              <a:rPr lang="en-US" b="1" dirty="0"/>
              <a:t>S</a:t>
            </a:r>
            <a:r>
              <a:rPr lang="en-US" dirty="0"/>
              <a:t>ource, and </a:t>
            </a:r>
            <a:r>
              <a:rPr lang="en-US" b="1" dirty="0"/>
              <a:t>L</a:t>
            </a:r>
            <a:r>
              <a:rPr lang="en-US" dirty="0"/>
              <a:t>icense are all included as requested by the author. The slight modification is also noted and briefly described.</a:t>
            </a:r>
          </a:p>
          <a:p>
            <a:endParaRPr lang="en-US" sz="1400" dirty="0"/>
          </a:p>
          <a:p>
            <a:pPr marL="0" indent="0">
              <a:buNone/>
            </a:pPr>
            <a:br>
              <a:rPr lang="en-US" sz="1400" dirty="0"/>
            </a:b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1AA07-5566-B04F-4AC6-756D238EC0CD}"/>
              </a:ext>
            </a:extLst>
          </p:cNvPr>
          <p:cNvSpPr txBox="1">
            <a:spLocks/>
          </p:cNvSpPr>
          <p:nvPr/>
        </p:nvSpPr>
        <p:spPr>
          <a:xfrm>
            <a:off x="257783" y="6355430"/>
            <a:ext cx="8315569" cy="502570"/>
          </a:xfrm>
          <a:prstGeom prst="rect">
            <a:avLst/>
          </a:prstGeom>
        </p:spPr>
        <p:txBody>
          <a:bodyPr vert="horz" lIns="91290" tIns="45645" rIns="91290" bIns="45645" rtlCol="0">
            <a:normAutofit/>
          </a:bodyPr>
          <a:lstStyle>
            <a:lvl1pPr marL="342337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1pPr>
            <a:lvl2pPr marL="639030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2pPr>
            <a:lvl3pPr marL="1004189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3pPr>
            <a:lvl4pPr marL="1278059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4pPr>
            <a:lvl5pPr marL="1551928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5pPr>
            <a:lvl6pPr marL="1734509" indent="-182580" algn="l" defTabSz="91289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7088" indent="-182580" algn="l" defTabSz="91289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9668" indent="-182580" algn="l" defTabSz="912899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2248" indent="-182580" algn="l" defTabSz="912899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0805" lvl="1" indent="0"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“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Best practices for attribution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by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CC Wiki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(CC BY 4.)</a:t>
            </a:r>
          </a:p>
          <a:p>
            <a:pPr marL="410805" lvl="1" indent="0">
              <a:buFont typeface="Wingdings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12FCA-2304-617D-467F-D0EDA4A21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729" y="2215202"/>
            <a:ext cx="4099122" cy="31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8883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give credit (example 5)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040640"/>
            <a:ext cx="6568120" cy="4817360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This is a great attribution for when you have created an adaptation:</a:t>
            </a:r>
            <a:endParaRPr lang="en-US" sz="1800" dirty="0"/>
          </a:p>
          <a:p>
            <a:pPr marL="338328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This work, "90fied", is adapted from "</a:t>
            </a:r>
            <a:r>
              <a:rPr lang="en-US" sz="2000" b="0" i="0" u="none" strike="noStrike" dirty="0">
                <a:solidFill>
                  <a:srgbClr val="3366BB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2"/>
              </a:rPr>
              <a:t>Creative Commons 10th Birthday Celebration San Francisco</a:t>
            </a:r>
            <a:r>
              <a:rPr lang="en-US" sz="20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" by </a:t>
            </a:r>
            <a:r>
              <a:rPr lang="en-US" sz="2000" b="0" i="0" u="none" strike="noStrike" dirty="0">
                <a:solidFill>
                  <a:srgbClr val="3366BB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3"/>
              </a:rPr>
              <a:t>Timothy Vollmer</a:t>
            </a:r>
            <a:r>
              <a:rPr lang="en-US" sz="20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, used under </a:t>
            </a:r>
            <a:r>
              <a:rPr lang="en-US" sz="2000" b="0" i="0" u="none" strike="noStrike" dirty="0">
                <a:solidFill>
                  <a:srgbClr val="3366BB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4"/>
              </a:rPr>
              <a:t>CC BY 4.0</a:t>
            </a:r>
            <a:r>
              <a:rPr lang="en-US" sz="20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. "90fied" is licensed under </a:t>
            </a:r>
            <a:r>
              <a:rPr lang="en-US" sz="2000" b="0" i="0" u="none" strike="noStrike" dirty="0">
                <a:solidFill>
                  <a:srgbClr val="3366BB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4"/>
              </a:rPr>
              <a:t>CC BY 4.0</a:t>
            </a:r>
            <a:r>
              <a:rPr lang="en-US" sz="20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 by [Your name here].</a:t>
            </a: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</a:rPr>
              <a:t>Original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T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itle,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A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uthor,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S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ource, and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L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icense are noted.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</a:rPr>
              <a:t>The fact that it is an adaptation is also noted, so viewers can see what has changed.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</a:rPr>
              <a:t>The author and other attribution information for the new adapted work is also noted.</a:t>
            </a:r>
            <a:endParaRPr lang="en-US" sz="2000" dirty="0"/>
          </a:p>
          <a:p>
            <a:endParaRPr lang="en-US" sz="1400" dirty="0"/>
          </a:p>
          <a:p>
            <a:pPr marL="0" indent="0">
              <a:buNone/>
            </a:pPr>
            <a:br>
              <a:rPr lang="en-US" sz="1400" dirty="0"/>
            </a:b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1AA07-5566-B04F-4AC6-756D238EC0CD}"/>
              </a:ext>
            </a:extLst>
          </p:cNvPr>
          <p:cNvSpPr txBox="1">
            <a:spLocks/>
          </p:cNvSpPr>
          <p:nvPr/>
        </p:nvSpPr>
        <p:spPr>
          <a:xfrm>
            <a:off x="206467" y="6563143"/>
            <a:ext cx="8315569" cy="502570"/>
          </a:xfrm>
          <a:prstGeom prst="rect">
            <a:avLst/>
          </a:prstGeom>
        </p:spPr>
        <p:txBody>
          <a:bodyPr vert="horz" lIns="91290" tIns="45645" rIns="91290" bIns="45645" rtlCol="0">
            <a:normAutofit/>
          </a:bodyPr>
          <a:lstStyle>
            <a:lvl1pPr marL="342337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1pPr>
            <a:lvl2pPr marL="639030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2pPr>
            <a:lvl3pPr marL="1004189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3pPr>
            <a:lvl4pPr marL="1278059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4pPr>
            <a:lvl5pPr marL="1551928" indent="-228225" algn="l" defTabSz="912899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ITC Avant Garde Std Md"/>
              </a:defRPr>
            </a:lvl5pPr>
            <a:lvl6pPr marL="1734509" indent="-182580" algn="l" defTabSz="91289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7088" indent="-182580" algn="l" defTabSz="91289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9668" indent="-182580" algn="l" defTabSz="912899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2248" indent="-182580" algn="l" defTabSz="912899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0805" lvl="1" indent="0"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“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Best practices for attribution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by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CC Wiki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(CC BY 4.)</a:t>
            </a:r>
          </a:p>
          <a:p>
            <a:pPr marL="410805" lvl="1" indent="0">
              <a:buFont typeface="Wingdings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 descr="photo of cupcakes on a table with &quot;CC&quot; on them">
            <a:extLst>
              <a:ext uri="{FF2B5EF4-FFF2-40B4-BE49-F238E27FC236}">
                <a16:creationId xmlns:a16="http://schemas.microsoft.com/office/drawing/2014/main" id="{B5230C88-ECF3-248D-76C1-AE0A389F22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/>
          <a:srcRect t="5557" b="5557"/>
          <a:stretch>
            <a:fillRect/>
          </a:stretch>
        </p:blipFill>
        <p:spPr>
          <a:xfrm>
            <a:off x="7388542" y="2153434"/>
            <a:ext cx="3943713" cy="233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4649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display credit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2243138"/>
            <a:ext cx="9674225" cy="3686175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Attribution should be next to the image or photo or at the bottom of the page or slide if it’s too obtrusive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Attribution can also be on a “credits” slide at the end of the of a slideshow. You should indicate the slide so people can find the specific image or photo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Always check whether the creator has specified a specific attribution</a:t>
            </a:r>
          </a:p>
        </p:txBody>
      </p:sp>
    </p:spTree>
    <p:extLst>
      <p:ext uri="{BB962C8B-B14F-4D97-AF65-F5344CB8AC3E}">
        <p14:creationId xmlns:p14="http://schemas.microsoft.com/office/powerpoint/2010/main" val="304162890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 slide (example)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2243138"/>
            <a:ext cx="9674225" cy="3686175"/>
          </a:xfrm>
        </p:spPr>
        <p:txBody>
          <a:bodyPr/>
          <a:lstStyle/>
          <a:p>
            <a:r>
              <a:rPr lang="en-US" dirty="0"/>
              <a:t>Slide 18: </a:t>
            </a:r>
            <a:r>
              <a:rPr lang="en-US" dirty="0">
                <a:hlinkClick r:id="rId2"/>
              </a:rPr>
              <a:t>Creative Commons 10th Birthday Celebration San Francisco</a:t>
            </a:r>
            <a:r>
              <a:rPr lang="en-US" dirty="0"/>
              <a:t>" by </a:t>
            </a:r>
            <a:r>
              <a:rPr lang="en-US" dirty="0">
                <a:hlinkClick r:id="rId3"/>
              </a:rPr>
              <a:t>Timothy Vollmer</a:t>
            </a:r>
            <a:r>
              <a:rPr lang="en-US" dirty="0"/>
              <a:t> is licensed under </a:t>
            </a:r>
            <a:r>
              <a:rPr lang="en-US" dirty="0">
                <a:hlinkClick r:id="rId4"/>
              </a:rPr>
              <a:t>CC BY 4.0</a:t>
            </a:r>
            <a:endParaRPr lang="en-US" dirty="0"/>
          </a:p>
          <a:p>
            <a:endParaRPr lang="en-US" dirty="0"/>
          </a:p>
          <a:p>
            <a:r>
              <a:rPr lang="en-US" dirty="0"/>
              <a:t>Slide 21: "</a:t>
            </a:r>
            <a:r>
              <a:rPr lang="en-US" dirty="0">
                <a:hlinkClick r:id="rId2"/>
              </a:rPr>
              <a:t>Creative Commons 10th Birthday Celebration San Francisco</a:t>
            </a:r>
            <a:r>
              <a:rPr lang="en-US" dirty="0"/>
              <a:t>" by </a:t>
            </a:r>
            <a:r>
              <a:rPr lang="en-US" dirty="0">
                <a:hlinkClick r:id="rId3"/>
              </a:rPr>
              <a:t>Timothy Vollmer</a:t>
            </a:r>
            <a:r>
              <a:rPr lang="en-US" dirty="0"/>
              <a:t>, used under </a:t>
            </a:r>
            <a:r>
              <a:rPr lang="en-US" dirty="0">
                <a:hlinkClick r:id="rId4"/>
              </a:rPr>
              <a:t>CC BY 4.0</a:t>
            </a:r>
            <a:r>
              <a:rPr lang="en-US" dirty="0"/>
              <a:t> / Cropped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375616824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ACAD-A11A-CA45-A5AA-A9972516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Where to Find Image and Photos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0856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Online image libraries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46093-6E59-F9AA-107B-4B299907D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297" y="2085597"/>
            <a:ext cx="3443756" cy="4443022"/>
          </a:xfrm>
        </p:spPr>
        <p:txBody>
          <a:bodyPr/>
          <a:lstStyle/>
          <a:p>
            <a:r>
              <a:rPr lang="en-US" sz="1800" b="1" dirty="0"/>
              <a:t>Scientific Stock Images</a:t>
            </a:r>
          </a:p>
          <a:p>
            <a:pPr lvl="1"/>
            <a:r>
              <a:rPr lang="en-US" sz="1600" dirty="0" err="1">
                <a:hlinkClick r:id="rId3"/>
              </a:rPr>
              <a:t>Sciencesource</a:t>
            </a:r>
            <a:r>
              <a:rPr lang="en-US" sz="1600" dirty="0"/>
              <a:t> (paid high-quality science stock photos)</a:t>
            </a:r>
          </a:p>
          <a:p>
            <a:pPr lvl="1"/>
            <a:r>
              <a:rPr lang="en-US" sz="1600" dirty="0" err="1">
                <a:hlinkClick r:id="rId4"/>
              </a:rPr>
              <a:t>Biorender</a:t>
            </a:r>
            <a:r>
              <a:rPr lang="en-US" sz="1600" dirty="0"/>
              <a:t> (free educational plan available)</a:t>
            </a:r>
          </a:p>
          <a:p>
            <a:pPr lvl="1"/>
            <a:r>
              <a:rPr lang="en-US" sz="1600" dirty="0">
                <a:hlinkClick r:id="rId5"/>
              </a:rPr>
              <a:t>NIH Image Library</a:t>
            </a:r>
            <a:r>
              <a:rPr lang="en-US" sz="1600" dirty="0"/>
              <a:t> (Public Domain and CC)</a:t>
            </a:r>
          </a:p>
          <a:p>
            <a:pPr lvl="1"/>
            <a:r>
              <a:rPr lang="en-US" sz="1600" dirty="0">
                <a:hlinkClick r:id="rId6"/>
              </a:rPr>
              <a:t>CDC Image Library</a:t>
            </a:r>
            <a:r>
              <a:rPr lang="en-US" sz="1600" dirty="0"/>
              <a:t> (Most are public domain, but confirm status)</a:t>
            </a:r>
          </a:p>
          <a:p>
            <a:pPr lvl="1"/>
            <a:r>
              <a:rPr lang="en-US" sz="1600" dirty="0">
                <a:hlinkClick r:id="rId7"/>
              </a:rPr>
              <a:t>NIH History of Medicine</a:t>
            </a:r>
            <a:r>
              <a:rPr lang="en-US" sz="1600" dirty="0"/>
              <a:t> (Most are public domain, but confirm status)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5E467-6A07-DBC7-F193-B07132FD4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7751" y="2085597"/>
            <a:ext cx="3443756" cy="4443022"/>
          </a:xfrm>
        </p:spPr>
        <p:txBody>
          <a:bodyPr/>
          <a:lstStyle/>
          <a:p>
            <a:r>
              <a:rPr lang="en-US" sz="1800" b="1" dirty="0"/>
              <a:t>HIV-specific (all Public Domain)</a:t>
            </a:r>
          </a:p>
          <a:p>
            <a:pPr lvl="1"/>
            <a:r>
              <a:rPr lang="en-US" sz="1600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8"/>
              </a:rPr>
              <a:t>National HIV Curriculum</a:t>
            </a:r>
            <a:endParaRPr lang="en-US" sz="1600" dirty="0">
              <a:solidFill>
                <a:srgbClr val="DCA10D"/>
              </a:solidFill>
              <a:effectLst/>
              <a:latin typeface="Helvetica Neue" panose="02000503000000020004" pitchFamily="2" charset="0"/>
            </a:endParaRPr>
          </a:p>
          <a:p>
            <a:pPr lvl="1"/>
            <a:r>
              <a:rPr lang="en-US" sz="1600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9"/>
              </a:rPr>
              <a:t>Clinical Info HIV/AIDS Visual Glossary</a:t>
            </a:r>
            <a:endParaRPr lang="en-US" sz="1600" dirty="0">
              <a:solidFill>
                <a:srgbClr val="DCA10D"/>
              </a:solidFill>
              <a:effectLst/>
              <a:latin typeface="Helvetica Neue" panose="02000503000000020004" pitchFamily="2" charset="0"/>
            </a:endParaRPr>
          </a:p>
          <a:p>
            <a:pPr lvl="1"/>
            <a:r>
              <a:rPr lang="en-US" sz="1600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10"/>
              </a:rPr>
              <a:t>AETC Flickr Collection</a:t>
            </a:r>
            <a:endParaRPr lang="en-US" sz="1600" dirty="0"/>
          </a:p>
          <a:p>
            <a:endParaRPr lang="en-US" sz="1600" b="1" dirty="0"/>
          </a:p>
          <a:p>
            <a:r>
              <a:rPr lang="en-US" sz="1800" b="1" dirty="0"/>
              <a:t>Creative Commons</a:t>
            </a:r>
          </a:p>
          <a:p>
            <a:pPr lvl="1"/>
            <a:r>
              <a:rPr lang="en-US" sz="1600" dirty="0">
                <a:hlinkClick r:id="rId11"/>
              </a:rPr>
              <a:t>Wikimedia Commons</a:t>
            </a:r>
            <a:endParaRPr lang="en-US" sz="1600" dirty="0"/>
          </a:p>
          <a:p>
            <a:pPr lvl="1"/>
            <a:r>
              <a:rPr lang="en-US" sz="1600" dirty="0">
                <a:hlinkClick r:id="rId12"/>
              </a:rPr>
              <a:t>Flickr</a:t>
            </a:r>
            <a:r>
              <a:rPr lang="en-US" sz="1600" dirty="0"/>
              <a:t> (Watch out for copyrighted and Creative Commons images)</a:t>
            </a:r>
          </a:p>
          <a:p>
            <a:pPr lvl="1"/>
            <a:r>
              <a:rPr lang="en-US" sz="1600" dirty="0">
                <a:hlinkClick r:id="rId13"/>
              </a:rPr>
              <a:t>Disabled And Here Collection</a:t>
            </a:r>
            <a:r>
              <a:rPr lang="en-US" sz="1600" dirty="0"/>
              <a:t> (Disabled BIPOC)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52205" y="2078951"/>
            <a:ext cx="3443756" cy="4617684"/>
          </a:xfrm>
        </p:spPr>
        <p:txBody>
          <a:bodyPr/>
          <a:lstStyle/>
          <a:p>
            <a:r>
              <a:rPr lang="en-US" sz="1800" b="1" dirty="0"/>
              <a:t>Public Domain</a:t>
            </a:r>
          </a:p>
          <a:p>
            <a:pPr lvl="1"/>
            <a:r>
              <a:rPr lang="en-US" sz="1600" dirty="0" err="1">
                <a:hlinkClick r:id="rId14"/>
              </a:rPr>
              <a:t>Pixabay</a:t>
            </a:r>
            <a:endParaRPr lang="en-US" sz="1600" dirty="0"/>
          </a:p>
          <a:p>
            <a:pPr lvl="1"/>
            <a:r>
              <a:rPr lang="en-US" sz="1600" dirty="0" err="1">
                <a:hlinkClick r:id="rId15"/>
              </a:rPr>
              <a:t>Pexels</a:t>
            </a:r>
            <a:endParaRPr lang="en-US" sz="1600" dirty="0"/>
          </a:p>
          <a:p>
            <a:pPr lvl="1"/>
            <a:r>
              <a:rPr lang="en-US" sz="1600" dirty="0" err="1">
                <a:hlinkClick r:id="rId16"/>
              </a:rPr>
              <a:t>Unsplash</a:t>
            </a:r>
            <a:endParaRPr lang="en-US" sz="1600" dirty="0"/>
          </a:p>
          <a:p>
            <a:pPr lvl="1"/>
            <a:r>
              <a:rPr lang="en-US" sz="1600" dirty="0">
                <a:hlinkClick r:id="rId12"/>
              </a:rPr>
              <a:t>Flickr</a:t>
            </a:r>
            <a:r>
              <a:rPr lang="en-US" sz="1600" dirty="0"/>
              <a:t> (Watch out for copyrighted and Creative Commons images)</a:t>
            </a:r>
          </a:p>
          <a:p>
            <a:pPr lvl="1"/>
            <a:r>
              <a:rPr lang="en-US" sz="1600" dirty="0">
                <a:hlinkClick r:id="rId17"/>
              </a:rPr>
              <a:t>Library of Congress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en-US" sz="1800" b="1" dirty="0"/>
              <a:t>Royalty-Free</a:t>
            </a:r>
          </a:p>
          <a:p>
            <a:pPr lvl="1"/>
            <a:r>
              <a:rPr lang="en-US" sz="1600" dirty="0">
                <a:hlinkClick r:id="rId18"/>
              </a:rPr>
              <a:t>Shutterstock</a:t>
            </a:r>
            <a:endParaRPr lang="en-US" sz="1600" dirty="0"/>
          </a:p>
          <a:p>
            <a:pPr lvl="1"/>
            <a:r>
              <a:rPr lang="en-US" sz="1600" dirty="0">
                <a:hlinkClick r:id="rId19"/>
              </a:rPr>
              <a:t>iStock</a:t>
            </a:r>
            <a:endParaRPr lang="en-US" sz="1600" dirty="0"/>
          </a:p>
          <a:p>
            <a:pPr lvl="1"/>
            <a:r>
              <a:rPr lang="en-US" sz="1600" dirty="0">
                <a:hlinkClick r:id="rId20"/>
              </a:rPr>
              <a:t>Getty</a:t>
            </a:r>
            <a:endParaRPr lang="en-US" sz="1600" dirty="0"/>
          </a:p>
          <a:p>
            <a:pPr lvl="1"/>
            <a:r>
              <a:rPr lang="en-US" sz="1600" dirty="0" err="1">
                <a:hlinkClick r:id="rId21"/>
              </a:rPr>
              <a:t>Alamy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22"/>
              </a:rPr>
              <a:t>Black Illustrations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6105478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ACAD-A11A-CA45-A5AA-A9972516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Documenting Copyright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5393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a record of your image use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2243138"/>
            <a:ext cx="9674225" cy="3686175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For every photo that you use, it’s recommended to save it and its copyright information in a spreadsheet or Digital Asset Management (DAM) software.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It’s good practice to keep a record:</a:t>
            </a:r>
          </a:p>
          <a:p>
            <a:pPr lvl="1"/>
            <a:r>
              <a:rPr lang="en-US" dirty="0"/>
              <a:t>Your program director/reviewer may need to reference it</a:t>
            </a:r>
          </a:p>
          <a:p>
            <a:pPr lvl="1"/>
            <a:r>
              <a:rPr lang="en-US" dirty="0"/>
              <a:t>The attribution may accidentally be deleted from the slide or page</a:t>
            </a:r>
          </a:p>
          <a:p>
            <a:pPr lvl="1"/>
            <a:r>
              <a:rPr lang="en-US" dirty="0"/>
              <a:t>For any legal disputes that may arise</a:t>
            </a:r>
          </a:p>
        </p:txBody>
      </p:sp>
    </p:spTree>
    <p:extLst>
      <p:ext uri="{BB962C8B-B14F-4D97-AF65-F5344CB8AC3E}">
        <p14:creationId xmlns:p14="http://schemas.microsoft.com/office/powerpoint/2010/main" val="3989028284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information to document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2243138"/>
            <a:ext cx="9674225" cy="36861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Spreadsheet</a:t>
            </a:r>
          </a:p>
          <a:p>
            <a:pPr lvl="1"/>
            <a:r>
              <a:rPr lang="en-US" dirty="0">
                <a:latin typeface="+mn-lt"/>
              </a:rPr>
              <a:t>Title, Author, Source, License</a:t>
            </a:r>
          </a:p>
          <a:p>
            <a:pPr lvl="1"/>
            <a:r>
              <a:rPr lang="en-US" dirty="0">
                <a:latin typeface="+mn-lt"/>
              </a:rPr>
              <a:t>Where it was used</a:t>
            </a:r>
          </a:p>
          <a:p>
            <a:pPr lvl="1"/>
            <a:endParaRPr lang="en-US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Digital Asset Management (DAM) Software:</a:t>
            </a:r>
          </a:p>
          <a:p>
            <a:pPr lvl="1"/>
            <a:r>
              <a:rPr lang="en-US" dirty="0">
                <a:latin typeface="+mn-lt"/>
              </a:rPr>
              <a:t>Adobe Bridge (free)</a:t>
            </a:r>
          </a:p>
          <a:p>
            <a:pPr lvl="1"/>
            <a:r>
              <a:rPr lang="en-US" dirty="0" err="1">
                <a:latin typeface="+mn-lt"/>
              </a:rPr>
              <a:t>Bynder</a:t>
            </a:r>
            <a:r>
              <a:rPr lang="en-US" dirty="0">
                <a:latin typeface="+mn-lt"/>
              </a:rPr>
              <a:t> (paid service, typically used by teams and organizations/agencies)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82567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check copyright on images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2243138"/>
            <a:ext cx="9674225" cy="36861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If you don’t have the copyright information, you can try a reverse Google search</a:t>
            </a:r>
          </a:p>
          <a:p>
            <a:pPr lvl="1"/>
            <a:r>
              <a:rPr lang="en-US" dirty="0">
                <a:latin typeface="+mn-lt"/>
              </a:rPr>
              <a:t>Open the image in a web browser</a:t>
            </a:r>
          </a:p>
          <a:p>
            <a:pPr lvl="1"/>
            <a:r>
              <a:rPr lang="en-US" dirty="0">
                <a:latin typeface="+mn-lt"/>
              </a:rPr>
              <a:t>Right click “Search Image with Google”</a:t>
            </a:r>
          </a:p>
          <a:p>
            <a:pPr lvl="1"/>
            <a:r>
              <a:rPr lang="en-US" dirty="0">
                <a:latin typeface="+mn-lt"/>
              </a:rPr>
              <a:t>Find the source of the image and determine copyright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To open the image in a web browser, you will first need to save it on your computer.</a:t>
            </a:r>
          </a:p>
          <a:p>
            <a:pPr lvl="1"/>
            <a:r>
              <a:rPr lang="en-US" dirty="0">
                <a:latin typeface="+mn-lt"/>
              </a:rPr>
              <a:t>If the image is in PowerPoint, right click and save it or take a screen shot of just the image.</a:t>
            </a:r>
          </a:p>
        </p:txBody>
      </p:sp>
    </p:spTree>
    <p:extLst>
      <p:ext uri="{BB962C8B-B14F-4D97-AF65-F5344CB8AC3E}">
        <p14:creationId xmlns:p14="http://schemas.microsoft.com/office/powerpoint/2010/main" val="33657566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ACAD-A11A-CA45-A5AA-A9972516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Copyright and Copyright Statuses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08133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C3F0-6024-9514-686F-6454B6EF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Considerations in Image Selection</a:t>
            </a:r>
          </a:p>
        </p:txBody>
      </p:sp>
    </p:spTree>
    <p:extLst>
      <p:ext uri="{BB962C8B-B14F-4D97-AF65-F5344CB8AC3E}">
        <p14:creationId xmlns:p14="http://schemas.microsoft.com/office/powerpoint/2010/main" val="2752257748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1C60-64FF-FF72-4D6A-31FAFD89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52CAB-3B98-1B95-2FB1-C0DD676F83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2243138"/>
            <a:ext cx="9674225" cy="3686175"/>
          </a:xfrm>
        </p:spPr>
        <p:txBody>
          <a:bodyPr/>
          <a:lstStyle/>
          <a:p>
            <a:r>
              <a:rPr lang="en-US" dirty="0"/>
              <a:t>Use images to:</a:t>
            </a:r>
          </a:p>
          <a:p>
            <a:pPr lvl="1"/>
            <a:r>
              <a:rPr lang="en-US" dirty="0"/>
              <a:t>Illustrate a concept or setting</a:t>
            </a:r>
          </a:p>
          <a:p>
            <a:pPr lvl="1"/>
            <a:r>
              <a:rPr lang="en-US" dirty="0"/>
              <a:t>Create a mood</a:t>
            </a:r>
          </a:p>
          <a:p>
            <a:r>
              <a:rPr lang="en-US" dirty="0"/>
              <a:t>Avoid:</a:t>
            </a:r>
          </a:p>
          <a:p>
            <a:pPr lvl="1"/>
            <a:r>
              <a:rPr lang="en-US" dirty="0"/>
              <a:t>Personal identifiers (e.g., names, ID badge information, dates of birth, medical record numbers)</a:t>
            </a:r>
          </a:p>
          <a:p>
            <a:pPr lvl="1"/>
            <a:r>
              <a:rPr lang="en-US" dirty="0"/>
              <a:t>Copyrighted branding or logo (e.g., on clothing, on clinic-based materials such as boxes, medications, posters)</a:t>
            </a:r>
          </a:p>
          <a:p>
            <a:pPr lvl="1"/>
            <a:r>
              <a:rPr lang="en-US" dirty="0"/>
              <a:t>Visual chaos. Help viewers know where to focus their attention.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1125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copyright?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From Merriam-Webster: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the exclusive legal right to reproduce, publish, sell, or distribute the matter and form of something (such as a literary, musical, or artistic work)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9031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Copyright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2243138"/>
            <a:ext cx="9674225" cy="36861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Applies to images and photos that you find on the internet (and in print)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Fine of $200 to $150,000 for each work infringed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Copyright is automatically assigned to creators of the work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If you cannot find copyright information, always assume it is copyrighted.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0504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 statuses</a:t>
            </a:r>
          </a:p>
        </p:txBody>
      </p:sp>
      <p:sp>
        <p:nvSpPr>
          <p:cNvPr id="7" name="Text Placeholder 6" descr="the most restrictive copyright status is &quot;all rights reserved&quot; and requires permission to use. The least restrictive is &quot;Public Domain&quot; that is free with no credit required. Between these, there are several Creative Commons statuses, where use is free, but some rights are reserved.&#10;">
            <a:extLst>
              <a:ext uri="{FF2B5EF4-FFF2-40B4-BE49-F238E27FC236}">
                <a16:creationId xmlns:a16="http://schemas.microsoft.com/office/drawing/2014/main" id="{DBE0A06A-DA11-7F40-8671-6004175E7D38}"/>
              </a:ext>
            </a:extLst>
          </p:cNvPr>
          <p:cNvSpPr txBox="1">
            <a:spLocks/>
          </p:cNvSpPr>
          <p:nvPr/>
        </p:nvSpPr>
        <p:spPr>
          <a:xfrm>
            <a:off x="623297" y="2166708"/>
            <a:ext cx="10512425" cy="2986087"/>
          </a:xfrm>
          <a:prstGeom prst="rect">
            <a:avLst/>
          </a:prstGeom>
        </p:spPr>
        <p:txBody>
          <a:bodyPr>
            <a:noAutofit/>
          </a:bodyPr>
          <a:lstStyle>
            <a:lvl1pPr marL="690372" indent="-342900" algn="l" defTabSz="1218895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§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347472" algn="l" defTabSz="121889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024128" indent="-347472" algn="l" defTabSz="121889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81328" indent="-347472" algn="l" defTabSz="121889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828800" indent="-347472" algn="l" defTabSz="121889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6" name="Picture 5" descr="illustration showing the range of copyright restrictions, from &quot;All Rights Reserved,&quot; the most restrictive, to &quot;Public Domain,&quot; the least restrictive. Creative Commons licenses occupy the middle range, with some rights reserved and use permitted.&#10;">
            <a:extLst>
              <a:ext uri="{FF2B5EF4-FFF2-40B4-BE49-F238E27FC236}">
                <a16:creationId xmlns:a16="http://schemas.microsoft.com/office/drawing/2014/main" id="{21E31053-E20C-7F22-D558-DC34C36CB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2" y="1401963"/>
            <a:ext cx="10512424" cy="591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0050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Commons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Creative commons licenses allow you to use a creator’s work for free but with certain reservations depending on the type of license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39761-AEF5-0C28-7A11-6E1196411A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/>
              <a:t>There are 6 different creative commons licenses:</a:t>
            </a:r>
          </a:p>
          <a:p>
            <a:pPr lvl="1"/>
            <a:r>
              <a:rPr lang="en-US" sz="2800" dirty="0"/>
              <a:t>CC BY</a:t>
            </a:r>
          </a:p>
          <a:p>
            <a:pPr lvl="1"/>
            <a:r>
              <a:rPr lang="en-US" sz="2800" dirty="0"/>
              <a:t>CC BY-SA</a:t>
            </a:r>
          </a:p>
          <a:p>
            <a:pPr lvl="1"/>
            <a:r>
              <a:rPr lang="en-US" sz="2800" dirty="0"/>
              <a:t>CC BY-NC</a:t>
            </a:r>
          </a:p>
          <a:p>
            <a:pPr lvl="1"/>
            <a:r>
              <a:rPr lang="en-US" sz="2800" dirty="0"/>
              <a:t>CC BY-NC-SA</a:t>
            </a:r>
          </a:p>
          <a:p>
            <a:pPr lvl="1"/>
            <a:r>
              <a:rPr lang="en-US" sz="2800" dirty="0"/>
              <a:t>CC BY-ND</a:t>
            </a:r>
          </a:p>
          <a:p>
            <a:pPr lvl="1"/>
            <a:r>
              <a:rPr lang="en-US" sz="2800" dirty="0"/>
              <a:t>CC BY-NC-ND</a:t>
            </a:r>
          </a:p>
        </p:txBody>
      </p:sp>
    </p:spTree>
    <p:extLst>
      <p:ext uri="{BB962C8B-B14F-4D97-AF65-F5344CB8AC3E}">
        <p14:creationId xmlns:p14="http://schemas.microsoft.com/office/powerpoint/2010/main" val="49815348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C742BFA-78B1-E54D-AE00-634E840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1950F-1997-E44F-8DD0-697A15C1F4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2243138"/>
            <a:ext cx="9674225" cy="36861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When a work is in the public domain, you are free to use the material in any way without restrictions and credit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Works produced before January 1, 1924 are automatically in the public domain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Works also enter public domain 70 years after creator’s death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Works that are produced by the U.S. government are also in the public domain</a:t>
            </a:r>
          </a:p>
          <a:p>
            <a:pPr lvl="1"/>
            <a:r>
              <a:rPr lang="en-US" dirty="0"/>
              <a:t>Search .gov website for images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E0A06A-DA11-7F40-8671-6004175E7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3297" y="2166708"/>
            <a:ext cx="10512425" cy="2986087"/>
          </a:xfrm>
          <a:prstGeom prst="rect">
            <a:avLst/>
          </a:prstGeom>
        </p:spPr>
        <p:txBody>
          <a:bodyPr>
            <a:noAutofit/>
          </a:bodyPr>
          <a:lstStyle>
            <a:lvl1pPr marL="690372" indent="-342900" algn="l" defTabSz="1218895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§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347472" algn="l" defTabSz="121889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024128" indent="-347472" algn="l" defTabSz="121889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81328" indent="-347472" algn="l" defTabSz="121889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828800" indent="-347472" algn="l" defTabSz="121889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34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ACAD-A11A-CA45-A5AA-A9972516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Types of Licenses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1261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itle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9F6C5F33-26FD-4486-8FC3-68FFBBA79920}" vid="{BE9B863C-DE2F-4FC5-B704-B98053DCC2A1}"/>
    </a:ext>
  </a:extLst>
</a:theme>
</file>

<file path=ppt/theme/theme2.xml><?xml version="1.0" encoding="utf-8"?>
<a:theme xmlns:a="http://schemas.openxmlformats.org/drawingml/2006/main" name="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9F6C5F33-26FD-4486-8FC3-68FFBBA79920}" vid="{49E2E7B5-6607-4336-B3B4-DCF1EC204D3F}"/>
    </a:ext>
  </a:extLst>
</a:theme>
</file>

<file path=ppt/theme/theme3.xml><?xml version="1.0" encoding="utf-8"?>
<a:theme xmlns:a="http://schemas.openxmlformats.org/drawingml/2006/main" name="3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9F6C5F33-26FD-4486-8FC3-68FFBBA79920}" vid="{CB3B78A7-7F93-4FB2-8006-051DC23A82AC}"/>
    </a:ext>
  </a:extLst>
</a:theme>
</file>

<file path=ppt/theme/theme4.xml><?xml version="1.0" encoding="utf-8"?>
<a:theme xmlns:a="http://schemas.openxmlformats.org/drawingml/2006/main" name="5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9F6C5F33-26FD-4486-8FC3-68FFBBA79920}" vid="{3508AACB-9AD2-40AB-995C-481952F1FE62}"/>
    </a:ext>
  </a:extLst>
</a:theme>
</file>

<file path=ppt/theme/theme5.xml><?xml version="1.0" encoding="utf-8"?>
<a:theme xmlns:a="http://schemas.openxmlformats.org/drawingml/2006/main" name="6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9F6C5F33-26FD-4486-8FC3-68FFBBA79920}" vid="{B4E2A952-FB3A-47FA-81DD-F758D9C96D84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slide master</Template>
  <TotalTime>837</TotalTime>
  <Words>1695</Words>
  <Application>Microsoft Macintosh PowerPoint</Application>
  <PresentationFormat>Custom</PresentationFormat>
  <Paragraphs>219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Helvetica Neue</vt:lpstr>
      <vt:lpstr>STIXGeneral-Regular</vt:lpstr>
      <vt:lpstr>System Font Regular</vt:lpstr>
      <vt:lpstr>Wingdings</vt:lpstr>
      <vt:lpstr>Title slide master</vt:lpstr>
      <vt:lpstr>Content slide master</vt:lpstr>
      <vt:lpstr>3_Custom Design</vt:lpstr>
      <vt:lpstr>5_Custom Design</vt:lpstr>
      <vt:lpstr>6_Custom Design</vt:lpstr>
      <vt:lpstr>Best Practices for Finding and Crediting Images</vt:lpstr>
      <vt:lpstr>Agenda</vt:lpstr>
      <vt:lpstr>Copyright and Copyright Statuses</vt:lpstr>
      <vt:lpstr>What is copyright?</vt:lpstr>
      <vt:lpstr>About Copyright</vt:lpstr>
      <vt:lpstr>Copyright statuses</vt:lpstr>
      <vt:lpstr>Creative Commons</vt:lpstr>
      <vt:lpstr>Public domain</vt:lpstr>
      <vt:lpstr>Types of Licenses</vt:lpstr>
      <vt:lpstr>When and how can we use images?</vt:lpstr>
      <vt:lpstr>Common licenses</vt:lpstr>
      <vt:lpstr>Creative Commons licenses</vt:lpstr>
      <vt:lpstr>Creative Commons examples</vt:lpstr>
      <vt:lpstr>Royalty-free, rights-managed, rights-ready</vt:lpstr>
      <vt:lpstr>How to Credit Images or Photos</vt:lpstr>
      <vt:lpstr>How to give credit</vt:lpstr>
      <vt:lpstr>How to give credit (example 1)</vt:lpstr>
      <vt:lpstr>How to give credit (example 2)</vt:lpstr>
      <vt:lpstr>How to give credit (example 3)</vt:lpstr>
      <vt:lpstr>How to give credit (example 4)</vt:lpstr>
      <vt:lpstr>How to give credit (example 5)</vt:lpstr>
      <vt:lpstr>Where to display credit</vt:lpstr>
      <vt:lpstr>Credits slide (example)</vt:lpstr>
      <vt:lpstr>Where to Find Image and Photos Online</vt:lpstr>
      <vt:lpstr>Online image libraries</vt:lpstr>
      <vt:lpstr>Documenting Copyright Information</vt:lpstr>
      <vt:lpstr>Keep a record of your image use</vt:lpstr>
      <vt:lpstr>What information to document</vt:lpstr>
      <vt:lpstr>How to check copyright on images</vt:lpstr>
      <vt:lpstr>Other Considerations in Image Selection</vt:lpstr>
      <vt:lpstr>Tips and 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for Finding and Crediting Images</dc:title>
  <dc:creator>Cheung, Benton</dc:creator>
  <cp:lastModifiedBy>Cheung, Benton</cp:lastModifiedBy>
  <cp:revision>21</cp:revision>
  <cp:lastPrinted>2014-09-18T20:07:37Z</cp:lastPrinted>
  <dcterms:created xsi:type="dcterms:W3CDTF">2023-03-13T21:12:21Z</dcterms:created>
  <dcterms:modified xsi:type="dcterms:W3CDTF">2023-03-15T22:21:11Z</dcterms:modified>
</cp:coreProperties>
</file>