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3"/>
  </p:notesMasterIdLst>
  <p:handoutMasterIdLst>
    <p:handoutMasterId r:id="rId24"/>
  </p:handoutMasterIdLst>
  <p:sldIdLst>
    <p:sldId id="915" r:id="rId2"/>
    <p:sldId id="933" r:id="rId3"/>
    <p:sldId id="934" r:id="rId4"/>
    <p:sldId id="930" r:id="rId5"/>
    <p:sldId id="931" r:id="rId6"/>
    <p:sldId id="923" r:id="rId7"/>
    <p:sldId id="927" r:id="rId8"/>
    <p:sldId id="326" r:id="rId9"/>
    <p:sldId id="932" r:id="rId10"/>
    <p:sldId id="936" r:id="rId11"/>
    <p:sldId id="862" r:id="rId12"/>
    <p:sldId id="893" r:id="rId13"/>
    <p:sldId id="908" r:id="rId14"/>
    <p:sldId id="912" r:id="rId15"/>
    <p:sldId id="832" r:id="rId16"/>
    <p:sldId id="907" r:id="rId17"/>
    <p:sldId id="926" r:id="rId18"/>
    <p:sldId id="924" r:id="rId19"/>
    <p:sldId id="929" r:id="rId20"/>
    <p:sldId id="937" r:id="rId21"/>
    <p:sldId id="910" r:id="rId22"/>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162">
          <p15:clr>
            <a:srgbClr val="A4A3A4"/>
          </p15:clr>
        </p15:guide>
        <p15:guide id="3" pos="288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F7F"/>
    <a:srgbClr val="D03829"/>
    <a:srgbClr val="0D669F"/>
    <a:srgbClr val="1776AA"/>
    <a:srgbClr val="6FC5FF"/>
    <a:srgbClr val="1E3366"/>
    <a:srgbClr val="A82C20"/>
    <a:srgbClr val="651A16"/>
    <a:srgbClr val="80221C"/>
    <a:srgbClr val="CE3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8" autoAdjust="0"/>
    <p:restoredTop sz="90220" autoAdjust="0"/>
  </p:normalViewPr>
  <p:slideViewPr>
    <p:cSldViewPr snapToGrid="0" showGuides="1">
      <p:cViewPr varScale="1">
        <p:scale>
          <a:sx n="65" d="100"/>
          <a:sy n="65" d="100"/>
        </p:scale>
        <p:origin x="1284" y="66"/>
      </p:cViewPr>
      <p:guideLst>
        <p:guide orient="horz" pos="4319"/>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58775" cy="271463"/>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33610770-D5B6-2A4A-AB57-140D998F877E}" type="slidenum">
              <a:rPr lang="en-US" sz="1200">
                <a:latin typeface="Times New Roman" pitchFamily="-108" charset="0"/>
              </a:rPr>
              <a:pPr>
                <a:defRPr/>
              </a:pPr>
              <a:t>‹#›</a:t>
            </a:fld>
            <a:endParaRPr lang="en-US" sz="1200">
              <a:latin typeface="Times New Roman" pitchFamily="-108" charset="0"/>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a:latin typeface="Geneva" pitchFamily="-108" charset="0"/>
            </a:endParaRPr>
          </a:p>
        </p:txBody>
      </p:sp>
    </p:spTree>
    <p:extLst>
      <p:ext uri="{BB962C8B-B14F-4D97-AF65-F5344CB8AC3E}">
        <p14:creationId xmlns:p14="http://schemas.microsoft.com/office/powerpoint/2010/main" val="122567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45997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3-year CE accreditation period began September 1,2020</a:t>
            </a:r>
          </a:p>
        </p:txBody>
      </p:sp>
    </p:spTree>
    <p:extLst>
      <p:ext uri="{BB962C8B-B14F-4D97-AF65-F5344CB8AC3E}">
        <p14:creationId xmlns:p14="http://schemas.microsoft.com/office/powerpoint/2010/main" val="298483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modules: 37 lessons. The amount of CE available in the self-study lessons varies. The 37 question bank topics mirror the lessons.</a:t>
            </a:r>
          </a:p>
        </p:txBody>
      </p:sp>
    </p:spTree>
    <p:extLst>
      <p:ext uri="{BB962C8B-B14F-4D97-AF65-F5344CB8AC3E}">
        <p14:creationId xmlns:p14="http://schemas.microsoft.com/office/powerpoint/2010/main" val="295536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one lesson</a:t>
            </a:r>
            <a:r>
              <a:rPr lang="en-US" baseline="0" dirty="0"/>
              <a:t> and the available navigational tools. The site has an extensive bibliography.</a:t>
            </a:r>
            <a:endParaRPr lang="en-US" dirty="0"/>
          </a:p>
        </p:txBody>
      </p:sp>
    </p:spTree>
    <p:extLst>
      <p:ext uri="{BB962C8B-B14F-4D97-AF65-F5344CB8AC3E}">
        <p14:creationId xmlns:p14="http://schemas.microsoft.com/office/powerpoint/2010/main" val="234579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features easy-to</a:t>
            </a:r>
            <a:r>
              <a:rPr lang="en-US" baseline="0" dirty="0"/>
              <a:t>-understand, </a:t>
            </a:r>
            <a:r>
              <a:rPr lang="en-US" dirty="0"/>
              <a:t>high-resolution image</a:t>
            </a:r>
            <a:r>
              <a:rPr lang="en-US" baseline="0" dirty="0"/>
              <a:t>s which demonstrate complex clinical events.  </a:t>
            </a:r>
            <a:endParaRPr lang="en-US" dirty="0"/>
          </a:p>
        </p:txBody>
      </p:sp>
    </p:spTree>
    <p:extLst>
      <p:ext uri="{BB962C8B-B14F-4D97-AF65-F5344CB8AC3E}">
        <p14:creationId xmlns:p14="http://schemas.microsoft.com/office/powerpoint/2010/main" val="177150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bank topics mirror the lessons. </a:t>
            </a:r>
            <a:r>
              <a:rPr lang="en-US" dirty="0"/>
              <a:t>Any</a:t>
            </a:r>
            <a:r>
              <a:rPr lang="en-US" baseline="0" dirty="0"/>
              <a:t> user can access question bank topics but to track progress, the user must register on the site.  Registered learners can earn CME and CNE credit when at least 80% of a topic’s answers are correct. Available CE credit varies by the number of questions but, generally, five questions are equivalent to .5 CE. This sample unit has 1.0 CE  available. </a:t>
            </a:r>
            <a:endParaRPr lang="en-US" dirty="0"/>
          </a:p>
        </p:txBody>
      </p:sp>
    </p:spTree>
    <p:extLst>
      <p:ext uri="{BB962C8B-B14F-4D97-AF65-F5344CB8AC3E}">
        <p14:creationId xmlns:p14="http://schemas.microsoft.com/office/powerpoint/2010/main" val="344303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t>
            </a:r>
            <a:r>
              <a:rPr lang="en-US" baseline="0" dirty="0"/>
              <a:t>and easily accessible calculators and tools that users can access on their phones or other electronic devices to help with clinical decision making.  </a:t>
            </a:r>
            <a:endParaRPr lang="en-US" dirty="0"/>
          </a:p>
        </p:txBody>
      </p:sp>
    </p:spTree>
    <p:extLst>
      <p:ext uri="{BB962C8B-B14F-4D97-AF65-F5344CB8AC3E}">
        <p14:creationId xmlns:p14="http://schemas.microsoft.com/office/powerpoint/2010/main" val="342170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prescribing</a:t>
            </a:r>
            <a:r>
              <a:rPr lang="en-US" baseline="0" dirty="0"/>
              <a:t> information, clinical studies, and slide decks are only one click away.  Treatments not approved by the FDA are clearly marked “Investigational” with a blue triangle icon. </a:t>
            </a:r>
            <a:endParaRPr lang="en-US" dirty="0"/>
          </a:p>
        </p:txBody>
      </p:sp>
    </p:spTree>
    <p:extLst>
      <p:ext uri="{BB962C8B-B14F-4D97-AF65-F5344CB8AC3E}">
        <p14:creationId xmlns:p14="http://schemas.microsoft.com/office/powerpoint/2010/main" val="394807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what information</a:t>
            </a:r>
            <a:r>
              <a:rPr lang="en-US" baseline="0" dirty="0"/>
              <a:t> is available on ARV medications and the many navigational tools which can be used to move quickly through the section.</a:t>
            </a:r>
            <a:endParaRPr lang="en-US" dirty="0"/>
          </a:p>
        </p:txBody>
      </p:sp>
    </p:spTree>
    <p:extLst>
      <p:ext uri="{BB962C8B-B14F-4D97-AF65-F5344CB8AC3E}">
        <p14:creationId xmlns:p14="http://schemas.microsoft.com/office/powerpoint/2010/main" val="110841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decks can be downloaded and used without permission.  </a:t>
            </a:r>
          </a:p>
        </p:txBody>
      </p:sp>
    </p:spTree>
    <p:extLst>
      <p:ext uri="{BB962C8B-B14F-4D97-AF65-F5344CB8AC3E}">
        <p14:creationId xmlns:p14="http://schemas.microsoft.com/office/powerpoint/2010/main" val="43382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6-page guides can be viewed, shared or downloaded.</a:t>
            </a:r>
          </a:p>
        </p:txBody>
      </p:sp>
    </p:spTree>
    <p:extLst>
      <p:ext uri="{BB962C8B-B14F-4D97-AF65-F5344CB8AC3E}">
        <p14:creationId xmlns:p14="http://schemas.microsoft.com/office/powerpoint/2010/main" val="351148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218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Front</a:t>
            </a:r>
          </a:p>
        </p:txBody>
      </p:sp>
    </p:spTree>
    <p:extLst>
      <p:ext uri="{BB962C8B-B14F-4D97-AF65-F5344CB8AC3E}">
        <p14:creationId xmlns:p14="http://schemas.microsoft.com/office/powerpoint/2010/main" val="402441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back</a:t>
            </a:r>
          </a:p>
        </p:txBody>
      </p:sp>
    </p:spTree>
    <p:extLst>
      <p:ext uri="{BB962C8B-B14F-4D97-AF65-F5344CB8AC3E}">
        <p14:creationId xmlns:p14="http://schemas.microsoft.com/office/powerpoint/2010/main" val="251924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summary for healthcare training programs</a:t>
            </a:r>
          </a:p>
        </p:txBody>
      </p:sp>
    </p:spTree>
    <p:extLst>
      <p:ext uri="{BB962C8B-B14F-4D97-AF65-F5344CB8AC3E}">
        <p14:creationId xmlns:p14="http://schemas.microsoft.com/office/powerpoint/2010/main" val="180429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Modules and information about CE</a:t>
            </a:r>
          </a:p>
        </p:txBody>
      </p:sp>
    </p:spTree>
    <p:extLst>
      <p:ext uri="{BB962C8B-B14F-4D97-AF65-F5344CB8AC3E}">
        <p14:creationId xmlns:p14="http://schemas.microsoft.com/office/powerpoint/2010/main" val="7028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pharmacology CE for advanced practice nurses</a:t>
            </a:r>
          </a:p>
        </p:txBody>
      </p:sp>
    </p:spTree>
    <p:extLst>
      <p:ext uri="{BB962C8B-B14F-4D97-AF65-F5344CB8AC3E}">
        <p14:creationId xmlns:p14="http://schemas.microsoft.com/office/powerpoint/2010/main" val="95052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Spach is also Editor-in-Chief</a:t>
            </a:r>
            <a:r>
              <a:rPr lang="en-US" baseline="0" dirty="0"/>
              <a:t> of the National STD Curriculum, Hepatitis C Online and the Hepatitis B Online. All of our federally funded curricula offer free CE and are part of the Infectious Disease Education and Assessment (IDEA) e-learning platform.</a:t>
            </a:r>
            <a:endParaRPr lang="en-US" dirty="0"/>
          </a:p>
        </p:txBody>
      </p:sp>
    </p:spTree>
    <p:extLst>
      <p:ext uri="{BB962C8B-B14F-4D97-AF65-F5344CB8AC3E}">
        <p14:creationId xmlns:p14="http://schemas.microsoft.com/office/powerpoint/2010/main" val="252224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”Register” on the upper right, watch the site overview video, and complete the participant form. Registrants have same user name and password </a:t>
            </a:r>
            <a:r>
              <a:rPr lang="en-US"/>
              <a:t>on IDEA' </a:t>
            </a:r>
            <a:r>
              <a:rPr lang="en-US" dirty="0"/>
              <a:t>National STD Curriculum, Hepatitis C Online, and Hepatitis B Online.</a:t>
            </a:r>
          </a:p>
        </p:txBody>
      </p:sp>
    </p:spTree>
    <p:extLst>
      <p:ext uri="{BB962C8B-B14F-4D97-AF65-F5344CB8AC3E}">
        <p14:creationId xmlns:p14="http://schemas.microsoft.com/office/powerpoint/2010/main" val="4354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5" y="929029"/>
            <a:ext cx="9171488"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Tree>
    <p:extLst>
      <p:ext uri="{BB962C8B-B14F-4D97-AF65-F5344CB8AC3E}">
        <p14:creationId xmlns:p14="http://schemas.microsoft.com/office/powerpoint/2010/main" val="1637966162"/>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userDrawn="1"/>
        </p:nvSpPr>
        <p:spPr>
          <a:xfrm>
            <a:off x="-8626" y="1231117"/>
            <a:ext cx="9162288" cy="56268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4889799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userDrawn="1"/>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en White ">
    <p:spTree>
      <p:nvGrpSpPr>
        <p:cNvPr id="1" name=""/>
        <p:cNvGrpSpPr/>
        <p:nvPr/>
      </p:nvGrpSpPr>
      <p:grpSpPr>
        <a:xfrm>
          <a:off x="0" y="0"/>
          <a:ext cx="0" cy="0"/>
          <a:chOff x="0" y="0"/>
          <a:chExt cx="0" cy="0"/>
        </a:xfrm>
      </p:grpSpPr>
      <p:sp>
        <p:nvSpPr>
          <p:cNvPr id="3" name="Title 1"/>
          <p:cNvSpPr>
            <a:spLocks noGrp="1"/>
          </p:cNvSpPr>
          <p:nvPr>
            <p:ph type="title"/>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endParaRPr lang="en-US" dirty="0"/>
          </a:p>
        </p:txBody>
      </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99375528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43BF-B2AB-A823-1B9C-91E3F976128F}"/>
              </a:ext>
            </a:extLst>
          </p:cNvPr>
          <p:cNvSpPr>
            <a:spLocks noGrp="1"/>
          </p:cNvSpPr>
          <p:nvPr>
            <p:ph type="title" hasCustomPrompt="1"/>
          </p:nvPr>
        </p:nvSpPr>
        <p:spPr>
          <a:xfrm>
            <a:off x="628650" y="365125"/>
            <a:ext cx="7886700" cy="1325563"/>
          </a:xfrm>
          <a:prstGeom prst="rect">
            <a:avLst/>
          </a:prstGeom>
        </p:spPr>
        <p:txBody>
          <a:bodyPr/>
          <a:lstStyle>
            <a:lvl1pPr>
              <a:defRPr/>
            </a:lvl1pPr>
          </a:lstStyle>
          <a:p>
            <a:r>
              <a:rPr lang="en-US" dirty="0"/>
              <a:t>Open white with logo</a:t>
            </a:r>
          </a:p>
        </p:txBody>
      </p:sp>
      <p:grpSp>
        <p:nvGrpSpPr>
          <p:cNvPr id="3" name="Logo Stacked V2">
            <a:extLst>
              <a:ext uri="{FF2B5EF4-FFF2-40B4-BE49-F238E27FC236}">
                <a16:creationId xmlns:a16="http://schemas.microsoft.com/office/drawing/2014/main" id="{AD1E578E-FF66-7260-B6FD-3CC70D7F5C45}"/>
              </a:ext>
            </a:extLst>
          </p:cNvPr>
          <p:cNvGrpSpPr>
            <a:grpSpLocks noChangeAspect="1"/>
          </p:cNvGrpSpPr>
          <p:nvPr userDrawn="1"/>
        </p:nvGrpSpPr>
        <p:grpSpPr>
          <a:xfrm>
            <a:off x="7725251" y="6495425"/>
            <a:ext cx="1324004" cy="301752"/>
            <a:chOff x="680865" y="3439338"/>
            <a:chExt cx="4686473" cy="1068091"/>
          </a:xfrm>
        </p:grpSpPr>
        <p:pic>
          <p:nvPicPr>
            <p:cNvPr id="4" name="Logomark V2">
              <a:extLst>
                <a:ext uri="{FF2B5EF4-FFF2-40B4-BE49-F238E27FC236}">
                  <a16:creationId xmlns:a16="http://schemas.microsoft.com/office/drawing/2014/main" id="{CE9FE996-8A64-89D0-993C-BD12FF037F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 name="Nat HIV Cur logo type stacked">
              <a:extLst>
                <a:ext uri="{FF2B5EF4-FFF2-40B4-BE49-F238E27FC236}">
                  <a16:creationId xmlns:a16="http://schemas.microsoft.com/office/drawing/2014/main" id="{A248710E-575E-E3A7-08E3-709A16CE565F}"/>
                </a:ext>
              </a:extLst>
            </p:cNvPr>
            <p:cNvGrpSpPr>
              <a:grpSpLocks noChangeAspect="1"/>
            </p:cNvGrpSpPr>
            <p:nvPr/>
          </p:nvGrpSpPr>
          <p:grpSpPr bwMode="auto">
            <a:xfrm>
              <a:off x="1898650" y="3455065"/>
              <a:ext cx="3468688" cy="1036638"/>
              <a:chOff x="1196" y="1585"/>
              <a:chExt cx="2185" cy="653"/>
            </a:xfrm>
          </p:grpSpPr>
          <p:sp>
            <p:nvSpPr>
              <p:cNvPr id="6" name="Freeform 5">
                <a:extLst>
                  <a:ext uri="{FF2B5EF4-FFF2-40B4-BE49-F238E27FC236}">
                    <a16:creationId xmlns:a16="http://schemas.microsoft.com/office/drawing/2014/main" id="{66C40180-B538-83DE-4C6E-86E7E43684B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39C99B7-B7A0-BF97-D80C-2990A8ED147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8C857CA-3DE9-F05B-5CBC-E43B306ECE63}"/>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E8D0CF08-D8FE-2F8C-EA89-55D54A167F92}"/>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DDFB6391-0FC1-7E5B-0334-D017308CAB6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EDE88B1A-5D0D-8ED2-3B27-ABB1E1A1A63D}"/>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606FB38-FE01-24A5-3B3A-CD6A9345DD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4451E98A-E398-E60B-D30B-BB20F459DF6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C8E343A5-556D-9DA2-7A81-0B02D63300D3}"/>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717D3487-D5B5-4744-C1D4-027B3BF8292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270DC03D-5944-0046-4B9D-CEB08F2A3932}"/>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A9CCA4C-623A-E5FF-B536-A9D6A60BBE4D}"/>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743C99E1-308F-E380-4E2A-5324ECF860F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00B44EDC-372A-816D-E3E8-0813CE4E6902}"/>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FF3A1020-C803-3FC4-DB41-A3D02B848A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B3E1277D-D241-E854-CE8D-05A968558A8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121D63A3-B286-1E8A-1418-BBD843DDF1A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FB640791-877E-F9C4-31D6-1074773C4FA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E1813A89-1127-076C-CD2E-13FD9A47990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FA83F674-D2BF-1EC9-2EC1-A9EDBBA559D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AEFFEF28-B276-FCBD-B7BA-626DD7D36A33}"/>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60188561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 white with logo">
    <p:spTree>
      <p:nvGrpSpPr>
        <p:cNvPr id="1" name=""/>
        <p:cNvGrpSpPr/>
        <p:nvPr/>
      </p:nvGrpSpPr>
      <p:grpSpPr>
        <a:xfrm>
          <a:off x="0" y="0"/>
          <a:ext cx="0" cy="0"/>
          <a:chOff x="0" y="0"/>
          <a:chExt cx="0" cy="0"/>
        </a:xfrm>
      </p:grpSpPr>
      <p:grpSp>
        <p:nvGrpSpPr>
          <p:cNvPr id="3" name="Logo Stacked V2">
            <a:extLst>
              <a:ext uri="{FF2B5EF4-FFF2-40B4-BE49-F238E27FC236}">
                <a16:creationId xmlns:a16="http://schemas.microsoft.com/office/drawing/2014/main" id="{F491B823-F4B6-5139-8783-4D46FF50E710}"/>
              </a:ext>
            </a:extLst>
          </p:cNvPr>
          <p:cNvGrpSpPr>
            <a:grpSpLocks noChangeAspect="1"/>
          </p:cNvGrpSpPr>
          <p:nvPr userDrawn="1"/>
        </p:nvGrpSpPr>
        <p:grpSpPr>
          <a:xfrm>
            <a:off x="7725251" y="6495425"/>
            <a:ext cx="1324004" cy="301752"/>
            <a:chOff x="680865" y="3439338"/>
            <a:chExt cx="4686473" cy="1068091"/>
          </a:xfrm>
        </p:grpSpPr>
        <p:pic>
          <p:nvPicPr>
            <p:cNvPr id="4" name="Logomark V2">
              <a:extLst>
                <a:ext uri="{FF2B5EF4-FFF2-40B4-BE49-F238E27FC236}">
                  <a16:creationId xmlns:a16="http://schemas.microsoft.com/office/drawing/2014/main" id="{2C8892E1-3D6A-3D67-2128-D16638943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 name="Nat HIV Cur logo type stacked">
              <a:extLst>
                <a:ext uri="{FF2B5EF4-FFF2-40B4-BE49-F238E27FC236}">
                  <a16:creationId xmlns:a16="http://schemas.microsoft.com/office/drawing/2014/main" id="{0DB26175-AFAD-3D30-06BC-40B99B1D4CA2}"/>
                </a:ext>
              </a:extLst>
            </p:cNvPr>
            <p:cNvGrpSpPr>
              <a:grpSpLocks noChangeAspect="1"/>
            </p:cNvGrpSpPr>
            <p:nvPr/>
          </p:nvGrpSpPr>
          <p:grpSpPr bwMode="auto">
            <a:xfrm>
              <a:off x="1898650" y="3455065"/>
              <a:ext cx="3468688" cy="1036638"/>
              <a:chOff x="1196" y="1585"/>
              <a:chExt cx="2185" cy="653"/>
            </a:xfrm>
          </p:grpSpPr>
          <p:sp>
            <p:nvSpPr>
              <p:cNvPr id="6" name="Freeform 5">
                <a:extLst>
                  <a:ext uri="{FF2B5EF4-FFF2-40B4-BE49-F238E27FC236}">
                    <a16:creationId xmlns:a16="http://schemas.microsoft.com/office/drawing/2014/main" id="{F9CEB80E-CE0A-01F3-80EB-5A19DB93999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DF0BDFEF-36A3-BFA0-40BF-2C974EFDF51D}"/>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29A09BFD-9EC5-2B56-A21F-CCBEA095B2C4}"/>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CAD3359D-E22C-CA79-A76C-2E85E08E787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38B99214-B0A8-ABFC-CAF7-4984131205E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1027CC57-C66C-117D-770A-3DFB9DC1B95C}"/>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1A04DAB-CB7E-5CEE-E275-43325767494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549341D4-06A6-6A40-C053-F02F765A6C77}"/>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92C6BF55-3654-FF74-E637-E13380EE4AE8}"/>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29EECE8E-6A6D-D7C8-5EB3-F92BD2852D0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A9D7EE33-38DD-F7F5-E11D-4E1A04F93FD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CDFC410-3C33-58D2-3542-C1371660227B}"/>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6A2D6417-2816-ADD1-BCDD-29CDA42FC5E6}"/>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823EDE58-1F9F-4742-C3A2-DD11BFCE08E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A6EEE0FD-DD22-5B47-C3D1-8E0F8A432DAB}"/>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B5AB0A32-19BC-40C0-2993-1F3760DCECB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C4440E07-99BC-8385-A827-7469828F6AB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E2D99B35-C1BE-118D-6F01-DEC452EED752}"/>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B1B7FFCE-1133-32D7-1A2A-7AEC29FD085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BCB2E1F0-5D0F-D80D-2C57-CF783BB4657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9DD93C1C-B95B-AFF7-4B85-324D3DFA7826}"/>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82001549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213011" cy="6918385"/>
          </a:xfrm>
          <a:prstGeom prst="rect">
            <a:avLst/>
          </a:prstGeom>
          <a:noFill/>
          <a:ln>
            <a:noFill/>
          </a:ln>
          <a:effectLst/>
        </p:spPr>
      </p:pic>
      <p:sp>
        <p:nvSpPr>
          <p:cNvPr id="2" name="Rectangle 1">
            <a:extLst>
              <a:ext uri="{FF2B5EF4-FFF2-40B4-BE49-F238E27FC236}">
                <a16:creationId xmlns:a16="http://schemas.microsoft.com/office/drawing/2014/main" id="{2E78D133-3698-B641-B917-B85528D58809}"/>
              </a:ext>
            </a:extLst>
          </p:cNvPr>
          <p:cNvSpPr/>
          <p:nvPr userDrawn="1"/>
        </p:nvSpPr>
        <p:spPr>
          <a:xfrm>
            <a:off x="7739270" y="6461760"/>
            <a:ext cx="1299703" cy="320039"/>
          </a:xfrm>
          <a:prstGeom prst="rect">
            <a:avLst/>
          </a:prstGeom>
          <a:solidFill>
            <a:srgbClr val="17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51854184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Open Blue ">
    <p:spTree>
      <p:nvGrpSpPr>
        <p:cNvPr id="1" name=""/>
        <p:cNvGrpSpPr/>
        <p:nvPr/>
      </p:nvGrpSpPr>
      <p:grpSpPr>
        <a:xfrm>
          <a:off x="0" y="0"/>
          <a:ext cx="0" cy="0"/>
          <a:chOff x="0" y="0"/>
          <a:chExt cx="0" cy="0"/>
        </a:xfrm>
      </p:grpSpPr>
      <p:grpSp>
        <p:nvGrpSpPr>
          <p:cNvPr id="16" name="Group 15"/>
          <p:cNvGrpSpPr/>
          <p:nvPr/>
        </p:nvGrpSpPr>
        <p:grpSpPr>
          <a:xfrm>
            <a:off x="-7749" y="-7750"/>
            <a:ext cx="9156413" cy="6900383"/>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80265097"/>
      </p:ext>
    </p:extLst>
  </p:cSld>
  <p:clrMapOvr>
    <a:masterClrMapping/>
  </p:clrMapOvr>
  <p:transition spd="slow"/>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$1,021,448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 For mor information, please visit </a:t>
            </a:r>
            <a:r>
              <a:rPr lang="en-US" sz="2000" i="0" dirty="0" err="1">
                <a:solidFill>
                  <a:schemeClr val="tx1"/>
                </a:solidFill>
                <a:latin typeface="Arial"/>
              </a:rPr>
              <a:t>HRSA.gov</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53016305"/>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8" cy="1231392"/>
          </a:xfrm>
          <a:prstGeom prst="rect">
            <a:avLst/>
          </a:prstGeom>
        </p:spPr>
      </p:pic>
      <p:sp>
        <p:nvSpPr>
          <p:cNvPr id="66" name="Rectangle 65"/>
          <p:cNvSpPr/>
          <p:nvPr userDrawn="1"/>
        </p:nvSpPr>
        <p:spPr>
          <a:xfrm>
            <a:off x="-8626" y="1234258"/>
            <a:ext cx="9162288" cy="56237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625"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37825"/>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9502" y="-8626"/>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18128" y="1820175"/>
            <a:ext cx="9170914"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9502" y="4665764"/>
            <a:ext cx="9170914"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8083815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37825"/>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7"/>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userDrawn="1"/>
        </p:nvCxnSpPr>
        <p:spPr>
          <a:xfrm>
            <a:off x="-8625" y="1825795"/>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625"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userDrawn="1"/>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9663" y="-9583"/>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userDrawn="1"/>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userDrawn="1"/>
        </p:nvSpPr>
        <p:spPr>
          <a:xfrm>
            <a:off x="-8626"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userDrawn="1"/>
        </p:nvCxnSpPr>
        <p:spPr>
          <a:xfrm>
            <a:off x="-1725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02" r:id="rId2"/>
    <p:sldLayoutId id="2147483716" r:id="rId3"/>
    <p:sldLayoutId id="2147483720" r:id="rId4"/>
    <p:sldLayoutId id="2147483696" r:id="rId5"/>
    <p:sldLayoutId id="2147483711" r:id="rId6"/>
    <p:sldLayoutId id="2147483718" r:id="rId7"/>
    <p:sldLayoutId id="2147483700" r:id="rId8"/>
    <p:sldLayoutId id="2147483719" r:id="rId9"/>
    <p:sldLayoutId id="2147483709" r:id="rId10"/>
    <p:sldLayoutId id="2147483708" r:id="rId11"/>
    <p:sldLayoutId id="2147483729" r:id="rId12"/>
    <p:sldLayoutId id="2147483730" r:id="rId13"/>
    <p:sldLayoutId id="2147483731" r:id="rId14"/>
    <p:sldLayoutId id="2147483713" r:id="rId15"/>
    <p:sldLayoutId id="2147483728" r:id="rId16"/>
    <p:sldLayoutId id="2147483715" r:id="rId17"/>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HIV Curriculum Promotional Slides</a:t>
            </a:r>
          </a:p>
        </p:txBody>
      </p:sp>
      <p:sp>
        <p:nvSpPr>
          <p:cNvPr id="4" name="TextBox 3"/>
          <p:cNvSpPr txBox="1"/>
          <p:nvPr/>
        </p:nvSpPr>
        <p:spPr>
          <a:xfrm>
            <a:off x="323850" y="1600200"/>
            <a:ext cx="8497062" cy="4278094"/>
          </a:xfrm>
          <a:prstGeom prst="rect">
            <a:avLst/>
          </a:prstGeom>
          <a:noFill/>
        </p:spPr>
        <p:txBody>
          <a:bodyPr wrap="square" rtlCol="0">
            <a:spAutoFit/>
          </a:bodyPr>
          <a:lstStyle/>
          <a:p>
            <a:r>
              <a:rPr lang="en-US" dirty="0">
                <a:solidFill>
                  <a:srgbClr val="002A64"/>
                </a:solidFill>
                <a:latin typeface="Arial"/>
              </a:rPr>
              <a:t>Please use any of these slides to promote the National HIV Curriculum. This free, up-to-date website is for clinicians and other healthcare professionals to learn about HIV diagnosis, treatment, and prevention.</a:t>
            </a:r>
          </a:p>
          <a:p>
            <a:endParaRPr lang="en-US" dirty="0">
              <a:solidFill>
                <a:srgbClr val="002A64"/>
              </a:solidFill>
              <a:latin typeface="Arial"/>
            </a:endParaRPr>
          </a:p>
          <a:p>
            <a:r>
              <a:rPr lang="en-US" dirty="0">
                <a:solidFill>
                  <a:srgbClr val="002A64"/>
                </a:solidFill>
                <a:latin typeface="Arial"/>
              </a:rPr>
              <a:t>Thank you for informing your audience about the National HIV Curriculum: </a:t>
            </a:r>
            <a:r>
              <a:rPr lang="en-US" dirty="0" err="1">
                <a:solidFill>
                  <a:srgbClr val="002A64"/>
                </a:solidFill>
                <a:latin typeface="Arial"/>
              </a:rPr>
              <a:t>www.hiv.uw.edu</a:t>
            </a:r>
            <a:r>
              <a:rPr lang="en-US" dirty="0">
                <a:solidFill>
                  <a:srgbClr val="002A64"/>
                </a:solidFill>
                <a:latin typeface="Arial"/>
              </a:rPr>
              <a:t>.</a:t>
            </a:r>
          </a:p>
          <a:p>
            <a:endParaRPr lang="en-US" dirty="0">
              <a:solidFill>
                <a:srgbClr val="002A64"/>
              </a:solidFill>
              <a:latin typeface="Arial"/>
            </a:endParaRPr>
          </a:p>
          <a:p>
            <a:r>
              <a:rPr lang="en-US" sz="1100" dirty="0">
                <a:solidFill>
                  <a:srgbClr val="253F7F"/>
                </a:solidFill>
                <a:latin typeface="+mn-lt"/>
              </a:rPr>
              <a:t>The National HIV Curriculum is supported by the Health Resources and Services Administration (HRSA) of the U.S. Department of Health and Human Services (HHS) as part of a financial assistance award totaling $1,0121,448 with 0% financed with non-governmental sources. The contents are those of the author(s) and do not necessarily represent the official views of, nor an endorsement, by HRSA, HHS, or the U.S. Government. For more information, please visit HRSA.gov. </a:t>
            </a:r>
          </a:p>
          <a:p>
            <a:r>
              <a:rPr lang="en-US" sz="1200" dirty="0">
                <a:solidFill>
                  <a:srgbClr val="253F7F"/>
                </a:solidFill>
              </a:rPr>
              <a:t> </a:t>
            </a:r>
          </a:p>
          <a:p>
            <a:endParaRPr lang="en-US" dirty="0">
              <a:solidFill>
                <a:srgbClr val="002A64"/>
              </a:solidFill>
              <a:latin typeface="Arial"/>
            </a:endParaRPr>
          </a:p>
        </p:txBody>
      </p:sp>
      <p:pic>
        <p:nvPicPr>
          <p:cNvPr id="5" name="Picture 4" descr="AETC_Program-color-outline-01.png">
            <a:extLst>
              <a:ext uri="{FF2B5EF4-FFF2-40B4-BE49-F238E27FC236}">
                <a16:creationId xmlns:a16="http://schemas.microsoft.com/office/drawing/2014/main" id="{9FCE70DA-4592-6B4F-AFA9-B83F24EE8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539" y="5642171"/>
            <a:ext cx="2052922" cy="787506"/>
          </a:xfrm>
          <a:prstGeom prst="rect">
            <a:avLst/>
          </a:prstGeom>
        </p:spPr>
      </p:pic>
    </p:spTree>
    <p:extLst>
      <p:ext uri="{BB962C8B-B14F-4D97-AF65-F5344CB8AC3E}">
        <p14:creationId xmlns:p14="http://schemas.microsoft.com/office/powerpoint/2010/main" val="4780333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AA70-81D2-4037-6697-739A6D6899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BAF120E-0A64-814C-43BF-EC28F7B5FEE7}"/>
              </a:ext>
            </a:extLst>
          </p:cNvPr>
          <p:cNvSpPr>
            <a:spLocks noGrp="1"/>
          </p:cNvSpPr>
          <p:nvPr>
            <p:ph type="body" sz="quarter" idx="14"/>
          </p:nvPr>
        </p:nvSpPr>
        <p:spPr/>
        <p:txBody>
          <a:bodyPr/>
          <a:lstStyle/>
          <a:p>
            <a:endParaRPr lang="en-US"/>
          </a:p>
        </p:txBody>
      </p:sp>
      <p:sp>
        <p:nvSpPr>
          <p:cNvPr id="5" name="Title 1"/>
          <p:cNvSpPr txBox="1">
            <a:spLocks/>
          </p:cNvSpPr>
          <p:nvPr/>
        </p:nvSpPr>
        <p:spPr>
          <a:xfrm>
            <a:off x="0" y="6477000"/>
            <a:ext cx="9171433" cy="396239"/>
          </a:xfrm>
          <a:prstGeom prst="rect">
            <a:avLst/>
          </a:prstGeom>
          <a:solidFill>
            <a:srgbClr val="F2F4F5"/>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600" dirty="0">
                <a:solidFill>
                  <a:srgbClr val="FFFFFF"/>
                </a:solidFill>
                <a:latin typeface="+mj-lt"/>
                <a:ea typeface="+mj-ea"/>
                <a:cs typeface="+mj-cs"/>
              </a:rPr>
              <a:t> </a:t>
            </a:r>
            <a:endParaRPr kumimoji="0" lang="en-US" sz="1600" i="0" u="none" strike="noStrike" kern="1200" cap="none" spc="0" normalizeH="0" baseline="0" noProof="0" dirty="0">
              <a:ln>
                <a:noFill/>
              </a:ln>
              <a:solidFill>
                <a:srgbClr val="FFFFFF"/>
              </a:solidFill>
              <a:effectLst/>
              <a:uLnTx/>
              <a:uFillTx/>
              <a:latin typeface="+mj-lt"/>
              <a:ea typeface="+mj-ea"/>
              <a:cs typeface="+mj-cs"/>
            </a:endParaRPr>
          </a:p>
        </p:txBody>
      </p:sp>
      <p:pic>
        <p:nvPicPr>
          <p:cNvPr id="10" name="Picture 9">
            <a:extLst>
              <a:ext uri="{FF2B5EF4-FFF2-40B4-BE49-F238E27FC236}">
                <a16:creationId xmlns:a16="http://schemas.microsoft.com/office/drawing/2014/main" id="{627D6886-A571-EE4E-8A0E-CC721B8E0216}"/>
              </a:ext>
            </a:extLst>
          </p:cNvPr>
          <p:cNvPicPr>
            <a:picLocks noChangeAspect="1"/>
          </p:cNvPicPr>
          <p:nvPr/>
        </p:nvPicPr>
        <p:blipFill rotWithShape="1">
          <a:blip r:embed="rId3"/>
          <a:srcRect t="1" b="22393"/>
          <a:stretch/>
        </p:blipFill>
        <p:spPr>
          <a:xfrm>
            <a:off x="0" y="-1"/>
            <a:ext cx="9326880" cy="6477002"/>
          </a:xfrm>
          <a:prstGeom prst="rect">
            <a:avLst/>
          </a:prstGeom>
        </p:spPr>
      </p:pic>
      <p:sp>
        <p:nvSpPr>
          <p:cNvPr id="6" name="Title 1"/>
          <p:cNvSpPr txBox="1">
            <a:spLocks/>
          </p:cNvSpPr>
          <p:nvPr/>
        </p:nvSpPr>
        <p:spPr>
          <a:xfrm>
            <a:off x="-7495" y="5822543"/>
            <a:ext cx="9326880" cy="1091184"/>
          </a:xfrm>
          <a:prstGeom prst="rect">
            <a:avLst/>
          </a:prstGeom>
          <a:solidFill>
            <a:srgbClr val="C00000"/>
          </a:solidFill>
          <a:ln>
            <a:noFill/>
          </a:ln>
        </p:spPr>
        <p:txBody>
          <a:bodyPr lIns="274320" tIns="0" anchor="ctr">
            <a:noAutofit/>
          </a:bodyPr>
          <a:lstStyle/>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An AIDS Education and Training Center Program led by the University of Washington</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Editor-in-Chief: David H. Spach, MD</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Funded by a grant from the Health Resources and Services Administration</a:t>
            </a:r>
            <a:endParaRPr kumimoji="0" lang="en-US" sz="17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7621425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2869"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Self-Study (Modular)</a:t>
            </a:r>
            <a:br>
              <a:rPr lang="en-US" b="1" dirty="0"/>
            </a:br>
            <a:endParaRPr lang="en-US" b="1" dirty="0"/>
          </a:p>
          <a:p>
            <a:pPr marL="365760" indent="-274320">
              <a:lnSpc>
                <a:spcPts val="3200"/>
              </a:lnSpc>
              <a:buFont typeface="Arial"/>
              <a:buChar char="•"/>
            </a:pPr>
            <a:r>
              <a:rPr lang="en-US" dirty="0"/>
              <a:t>Sequential (Step-by-Step) or choose topics</a:t>
            </a:r>
          </a:p>
          <a:p>
            <a:pPr marL="365760" indent="-274320">
              <a:lnSpc>
                <a:spcPts val="3200"/>
              </a:lnSpc>
              <a:buFont typeface="Arial"/>
              <a:buChar char="•"/>
            </a:pPr>
            <a:r>
              <a:rPr lang="en-US" dirty="0"/>
              <a:t>Flexible modular options</a:t>
            </a:r>
          </a:p>
          <a:p>
            <a:pPr marL="365760" indent="-274320">
              <a:lnSpc>
                <a:spcPts val="3200"/>
              </a:lnSpc>
              <a:buFont typeface="Arial"/>
              <a:buChar char="•"/>
            </a:pPr>
            <a:r>
              <a:rPr lang="en-US" dirty="0"/>
              <a:t>Certificate program</a:t>
            </a:r>
          </a:p>
          <a:p>
            <a:pPr marL="365760" indent="-274320">
              <a:lnSpc>
                <a:spcPts val="3200"/>
              </a:lnSpc>
              <a:buFont typeface="Arial"/>
              <a:buChar char="•"/>
            </a:pPr>
            <a:r>
              <a:rPr lang="en-US" dirty="0"/>
              <a:t>Ideal for training programs </a:t>
            </a:r>
          </a:p>
        </p:txBody>
      </p:sp>
      <p:sp>
        <p:nvSpPr>
          <p:cNvPr id="7" name="Rectangle 6"/>
          <p:cNvSpPr/>
          <p:nvPr/>
        </p:nvSpPr>
        <p:spPr>
          <a:xfrm>
            <a:off x="137850"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Quick Reference </a:t>
            </a:r>
          </a:p>
          <a:p>
            <a:pPr marL="365760" indent="-274320">
              <a:lnSpc>
                <a:spcPts val="3200"/>
              </a:lnSpc>
            </a:pPr>
            <a:endParaRPr lang="en-US" b="1" dirty="0"/>
          </a:p>
          <a:p>
            <a:pPr marL="365760" indent="-274320">
              <a:lnSpc>
                <a:spcPts val="3200"/>
              </a:lnSpc>
              <a:buFont typeface="Arial"/>
              <a:buChar char="•"/>
            </a:pPr>
            <a:r>
              <a:rPr lang="en-US" dirty="0"/>
              <a:t>Highly organized interface</a:t>
            </a:r>
          </a:p>
          <a:p>
            <a:pPr marL="365760" indent="-274320">
              <a:lnSpc>
                <a:spcPts val="3200"/>
              </a:lnSpc>
              <a:buFont typeface="Arial"/>
              <a:buChar char="•"/>
            </a:pPr>
            <a:r>
              <a:rPr lang="en-US" dirty="0"/>
              <a:t>Quick search </a:t>
            </a:r>
          </a:p>
          <a:p>
            <a:pPr marL="365760" indent="-274320">
              <a:lnSpc>
                <a:spcPts val="3200"/>
              </a:lnSpc>
              <a:buFont typeface="Arial"/>
              <a:buChar char="•"/>
            </a:pPr>
            <a:r>
              <a:rPr lang="en-US" dirty="0"/>
              <a:t>On demand topics</a:t>
            </a:r>
          </a:p>
          <a:p>
            <a:pPr marL="365760" indent="-274320">
              <a:lnSpc>
                <a:spcPts val="3200"/>
              </a:lnSpc>
              <a:buFont typeface="Arial"/>
              <a:buChar char="•"/>
            </a:pPr>
            <a:r>
              <a:rPr lang="en-US" dirty="0"/>
              <a:t>Downloadable PDF option</a:t>
            </a:r>
          </a:p>
          <a:p>
            <a:pPr marL="365760" indent="-274320">
              <a:lnSpc>
                <a:spcPts val="3200"/>
              </a:lnSpc>
              <a:buFont typeface="Arial"/>
              <a:buChar char="•"/>
            </a:pPr>
            <a:r>
              <a:rPr lang="en-US" dirty="0"/>
              <a:t>Ideal for staying updated</a:t>
            </a:r>
          </a:p>
        </p:txBody>
      </p:sp>
      <p:sp>
        <p:nvSpPr>
          <p:cNvPr id="9" name="Title 8"/>
          <p:cNvSpPr>
            <a:spLocks noGrp="1"/>
          </p:cNvSpPr>
          <p:nvPr>
            <p:ph type="title"/>
          </p:nvPr>
        </p:nvSpPr>
        <p:spPr/>
        <p:txBody>
          <a:bodyPr/>
          <a:lstStyle/>
          <a:p>
            <a:r>
              <a:rPr lang="en-US" dirty="0"/>
              <a:t>Dual Functionality</a:t>
            </a:r>
          </a:p>
        </p:txBody>
      </p:sp>
      <p:sp>
        <p:nvSpPr>
          <p:cNvPr id="4" name="Text Placeholder 3">
            <a:extLst>
              <a:ext uri="{FF2B5EF4-FFF2-40B4-BE49-F238E27FC236}">
                <a16:creationId xmlns:a16="http://schemas.microsoft.com/office/drawing/2014/main" id="{D87F8798-5349-14E8-8BBC-A7FED89AA1A5}"/>
              </a:ext>
            </a:extLst>
          </p:cNvPr>
          <p:cNvSpPr>
            <a:spLocks noGrp="1"/>
          </p:cNvSpPr>
          <p:nvPr>
            <p:ph type="body" sz="quarter" idx="14"/>
          </p:nvPr>
        </p:nvSpPr>
        <p:spPr/>
        <p:txBody>
          <a:bodyPr/>
          <a:lstStyle/>
          <a:p>
            <a:endParaRPr lang="en-US"/>
          </a:p>
        </p:txBody>
      </p:sp>
      <p:sp>
        <p:nvSpPr>
          <p:cNvPr id="2" name="TextBox 1"/>
          <p:cNvSpPr txBox="1"/>
          <p:nvPr/>
        </p:nvSpPr>
        <p:spPr>
          <a:xfrm>
            <a:off x="-2003415" y="1127717"/>
            <a:ext cx="184666" cy="461665"/>
          </a:xfrm>
          <a:prstGeom prst="rect">
            <a:avLst/>
          </a:prstGeom>
          <a:noFill/>
        </p:spPr>
        <p:txBody>
          <a:bodyPr wrap="none" rtlCol="0">
            <a:spAutoFit/>
          </a:bodyPr>
          <a:lstStyle/>
          <a:p>
            <a:endParaRPr lang="en-US" dirty="0">
              <a:latin typeface="Arial"/>
            </a:endParaRPr>
          </a:p>
        </p:txBody>
      </p:sp>
      <p:sp>
        <p:nvSpPr>
          <p:cNvPr id="3" name="TextBox 2"/>
          <p:cNvSpPr txBox="1"/>
          <p:nvPr/>
        </p:nvSpPr>
        <p:spPr>
          <a:xfrm>
            <a:off x="11035201" y="1018230"/>
            <a:ext cx="184666" cy="461665"/>
          </a:xfrm>
          <a:prstGeom prst="rect">
            <a:avLst/>
          </a:prstGeom>
          <a:noFill/>
        </p:spPr>
        <p:txBody>
          <a:bodyPr wrap="none" rtlCol="0">
            <a:spAutoFit/>
          </a:bodyPr>
          <a:lstStyle/>
          <a:p>
            <a:endParaRPr lang="en-US" dirty="0">
              <a:latin typeface="Arial"/>
            </a:endParaRPr>
          </a:p>
        </p:txBody>
      </p:sp>
      <p:pic>
        <p:nvPicPr>
          <p:cNvPr id="8" name="Picture 7">
            <a:extLst>
              <a:ext uri="{FF2B5EF4-FFF2-40B4-BE49-F238E27FC236}">
                <a16:creationId xmlns:a16="http://schemas.microsoft.com/office/drawing/2014/main" id="{17F94918-2F2E-2A42-B2D1-173290289D45}"/>
              </a:ext>
            </a:extLst>
          </p:cNvPr>
          <p:cNvPicPr>
            <a:picLocks noChangeAspect="1"/>
          </p:cNvPicPr>
          <p:nvPr/>
        </p:nvPicPr>
        <p:blipFill>
          <a:blip r:embed="rId3"/>
          <a:srcRect/>
          <a:stretch/>
        </p:blipFill>
        <p:spPr>
          <a:xfrm>
            <a:off x="79260" y="12114"/>
            <a:ext cx="8985481" cy="6818394"/>
          </a:xfrm>
          <a:prstGeom prst="rect">
            <a:avLst/>
          </a:prstGeom>
        </p:spPr>
      </p:pic>
      <p:sp>
        <p:nvSpPr>
          <p:cNvPr id="5" name="Rectangle 4">
            <a:extLst>
              <a:ext uri="{FF2B5EF4-FFF2-40B4-BE49-F238E27FC236}">
                <a16:creationId xmlns:a16="http://schemas.microsoft.com/office/drawing/2014/main" id="{5106B519-B06D-C24F-A0C5-2612F8DB0C95}"/>
              </a:ext>
            </a:extLst>
          </p:cNvPr>
          <p:cNvSpPr/>
          <p:nvPr/>
        </p:nvSpPr>
        <p:spPr>
          <a:xfrm>
            <a:off x="7853708" y="41343"/>
            <a:ext cx="1211032" cy="268323"/>
          </a:xfrm>
          <a:prstGeom prst="rect">
            <a:avLst/>
          </a:prstGeom>
          <a:noFill/>
          <a:ln w="41275">
            <a:solidFill>
              <a:srgbClr val="D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F3A36734-2227-074D-A1F6-AF75E41B81B6}"/>
              </a:ext>
            </a:extLst>
          </p:cNvPr>
          <p:cNvSpPr/>
          <p:nvPr/>
        </p:nvSpPr>
        <p:spPr>
          <a:xfrm>
            <a:off x="6908453" y="0"/>
            <a:ext cx="822960" cy="365760"/>
          </a:xfrm>
          <a:prstGeom prst="rightArrow">
            <a:avLst/>
          </a:prstGeom>
          <a:solidFill>
            <a:srgbClr val="D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7016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02694-23F1-1947-AD90-EEB84A85E21E}"/>
              </a:ext>
            </a:extLst>
          </p:cNvPr>
          <p:cNvPicPr>
            <a:picLocks noChangeAspect="1"/>
          </p:cNvPicPr>
          <p:nvPr/>
        </p:nvPicPr>
        <p:blipFill>
          <a:blip r:embed="rId3"/>
          <a:srcRect/>
          <a:stretch/>
        </p:blipFill>
        <p:spPr>
          <a:xfrm>
            <a:off x="5522" y="412669"/>
            <a:ext cx="9138308" cy="5287797"/>
          </a:xfrm>
          <a:prstGeom prst="rect">
            <a:avLst/>
          </a:prstGeom>
        </p:spPr>
      </p:pic>
      <p:sp>
        <p:nvSpPr>
          <p:cNvPr id="6" name="Title 1"/>
          <p:cNvSpPr txBox="1">
            <a:spLocks/>
          </p:cNvSpPr>
          <p:nvPr/>
        </p:nvSpPr>
        <p:spPr>
          <a:xfrm>
            <a:off x="0" y="5721099"/>
            <a:ext cx="9144000" cy="458983"/>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Drop down menu gives dual access for Quick Reference or Self Study </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TextBox 1">
            <a:extLst>
              <a:ext uri="{FF2B5EF4-FFF2-40B4-BE49-F238E27FC236}">
                <a16:creationId xmlns:a16="http://schemas.microsoft.com/office/drawing/2014/main" id="{1CF846AE-EBD8-03BD-2222-81F59C9EA26D}"/>
              </a:ext>
            </a:extLst>
          </p:cNvPr>
          <p:cNvSpPr txBox="1"/>
          <p:nvPr/>
        </p:nvSpPr>
        <p:spPr>
          <a:xfrm>
            <a:off x="8829207" y="119921"/>
            <a:ext cx="184731" cy="461665"/>
          </a:xfrm>
          <a:prstGeom prst="rect">
            <a:avLst/>
          </a:prstGeom>
          <a:noFill/>
        </p:spPr>
        <p:txBody>
          <a:bodyPr wrap="none" rtlCol="0">
            <a:spAutoFit/>
          </a:bodyPr>
          <a:lstStyle/>
          <a:p>
            <a:endParaRPr lang="en-US" dirty="0">
              <a:latin typeface="Arial"/>
            </a:endParaRPr>
          </a:p>
        </p:txBody>
      </p:sp>
    </p:spTree>
    <p:extLst>
      <p:ext uri="{BB962C8B-B14F-4D97-AF65-F5344CB8AC3E}">
        <p14:creationId xmlns:p14="http://schemas.microsoft.com/office/powerpoint/2010/main" val="34605430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02251" y="24537"/>
            <a:ext cx="5334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Modules cover 37 major HIV topics</a:t>
            </a:r>
          </a:p>
        </p:txBody>
      </p:sp>
      <p:pic>
        <p:nvPicPr>
          <p:cNvPr id="4" name="Picture 3">
            <a:extLst>
              <a:ext uri="{FF2B5EF4-FFF2-40B4-BE49-F238E27FC236}">
                <a16:creationId xmlns:a16="http://schemas.microsoft.com/office/drawing/2014/main" id="{061DF82A-C86C-3048-A0A8-B8D3C548CB67}"/>
              </a:ext>
            </a:extLst>
          </p:cNvPr>
          <p:cNvPicPr>
            <a:picLocks noChangeAspect="1"/>
          </p:cNvPicPr>
          <p:nvPr/>
        </p:nvPicPr>
        <p:blipFill>
          <a:blip r:embed="rId3"/>
          <a:srcRect/>
          <a:stretch/>
        </p:blipFill>
        <p:spPr>
          <a:xfrm>
            <a:off x="0" y="1014791"/>
            <a:ext cx="9144000" cy="4925017"/>
          </a:xfrm>
          <a:prstGeom prst="rect">
            <a:avLst/>
          </a:prstGeom>
        </p:spPr>
      </p:pic>
    </p:spTree>
    <p:extLst>
      <p:ext uri="{BB962C8B-B14F-4D97-AF65-F5344CB8AC3E}">
        <p14:creationId xmlns:p14="http://schemas.microsoft.com/office/powerpoint/2010/main" val="108895858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descr="Acute_Series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060" y="2"/>
            <a:ext cx="8828432" cy="6821420"/>
          </a:xfrm>
          <a:prstGeom prst="rect">
            <a:avLst/>
          </a:prstGeom>
        </p:spPr>
      </p:pic>
      <p:sp>
        <p:nvSpPr>
          <p:cNvPr id="5" name="Rectangle 4"/>
          <p:cNvSpPr/>
          <p:nvPr/>
        </p:nvSpPr>
        <p:spPr>
          <a:xfrm>
            <a:off x="0" y="-73973"/>
            <a:ext cx="3733800" cy="607373"/>
          </a:xfrm>
          <a:prstGeom prst="rect">
            <a:avLst/>
          </a:prstGeom>
          <a:solidFill>
            <a:srgbClr val="002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Image Series: Concepts</a:t>
            </a:r>
          </a:p>
        </p:txBody>
      </p:sp>
    </p:spTree>
    <p:extLst>
      <p:ext uri="{BB962C8B-B14F-4D97-AF65-F5344CB8AC3E}">
        <p14:creationId xmlns:p14="http://schemas.microsoft.com/office/powerpoint/2010/main" val="25413064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464102"/>
            <a:ext cx="8497062" cy="1091184"/>
          </a:xfrm>
          <a:prstGeom prst="rect">
            <a:avLst/>
          </a:prstGeom>
        </p:spPr>
        <p:txBody>
          <a:bodyPr/>
          <a:lstStyle/>
          <a:p>
            <a:endParaRPr lang="en-US" dirty="0"/>
          </a:p>
        </p:txBody>
      </p:sp>
      <p:pic>
        <p:nvPicPr>
          <p:cNvPr id="8" name="Picture 7">
            <a:extLst>
              <a:ext uri="{FF2B5EF4-FFF2-40B4-BE49-F238E27FC236}">
                <a16:creationId xmlns:a16="http://schemas.microsoft.com/office/drawing/2014/main" id="{64EA3E9D-E050-3548-915B-7E3B4559C832}"/>
              </a:ext>
            </a:extLst>
          </p:cNvPr>
          <p:cNvPicPr>
            <a:picLocks noChangeAspect="1"/>
          </p:cNvPicPr>
          <p:nvPr/>
        </p:nvPicPr>
        <p:blipFill rotWithShape="1">
          <a:blip r:embed="rId3"/>
          <a:srcRect t="4677" b="1619"/>
          <a:stretch/>
        </p:blipFill>
        <p:spPr>
          <a:xfrm>
            <a:off x="0" y="91440"/>
            <a:ext cx="9363066" cy="6217920"/>
          </a:xfrm>
          <a:prstGeom prst="rect">
            <a:avLst/>
          </a:prstGeom>
        </p:spPr>
      </p:pic>
      <p:sp>
        <p:nvSpPr>
          <p:cNvPr id="6" name="Title 1"/>
          <p:cNvSpPr txBox="1">
            <a:spLocks/>
          </p:cNvSpPr>
          <p:nvPr/>
        </p:nvSpPr>
        <p:spPr>
          <a:xfrm>
            <a:off x="0" y="6330700"/>
            <a:ext cx="9171433" cy="527300"/>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450+ Board Review Style Learning and Assessment Questions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6126480" y="0"/>
            <a:ext cx="320040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Bank</a:t>
            </a:r>
          </a:p>
        </p:txBody>
      </p:sp>
    </p:spTree>
    <p:extLst>
      <p:ext uri="{BB962C8B-B14F-4D97-AF65-F5344CB8AC3E}">
        <p14:creationId xmlns:p14="http://schemas.microsoft.com/office/powerpoint/2010/main" val="298757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153200"/>
            <a:ext cx="8497062" cy="1091184"/>
          </a:xfrm>
          <a:prstGeom prst="rect">
            <a:avLst/>
          </a:prstGeom>
        </p:spPr>
        <p:txBody>
          <a:bodyPr/>
          <a:lstStyle/>
          <a:p>
            <a:pPr algn="l"/>
            <a:r>
              <a:rPr lang="en-US" sz="3200">
                <a:solidFill>
                  <a:schemeClr val="bg1"/>
                </a:solidFill>
              </a:rPr>
              <a:t>18 </a:t>
            </a:r>
            <a:r>
              <a:rPr lang="en-US" sz="3200" dirty="0">
                <a:solidFill>
                  <a:schemeClr val="bg1"/>
                </a:solidFill>
              </a:rPr>
              <a:t>Clinical Calculators &amp; Screening Tools</a:t>
            </a:r>
            <a:br>
              <a:rPr lang="en-US" sz="3200" dirty="0">
                <a:solidFill>
                  <a:schemeClr val="bg1"/>
                </a:solidFill>
              </a:rPr>
            </a:br>
            <a:r>
              <a:rPr lang="en-US" sz="2400" i="1" dirty="0">
                <a:solidFill>
                  <a:schemeClr val="bg1"/>
                </a:solidFill>
              </a:rPr>
              <a:t>Using your own electronic device, you can access:</a:t>
            </a:r>
            <a:br>
              <a:rPr lang="en-US" sz="3200" dirty="0">
                <a:solidFill>
                  <a:schemeClr val="bg1"/>
                </a:solidFill>
              </a:rPr>
            </a:br>
            <a:endParaRPr lang="en-US" sz="3200" dirty="0">
              <a:solidFill>
                <a:schemeClr val="bg1"/>
              </a:solidFill>
            </a:endParaRPr>
          </a:p>
        </p:txBody>
      </p:sp>
      <p:sp>
        <p:nvSpPr>
          <p:cNvPr id="3" name="Text Placeholder 2"/>
          <p:cNvSpPr>
            <a:spLocks noGrp="1"/>
          </p:cNvSpPr>
          <p:nvPr>
            <p:ph type="body" sz="quarter" idx="14"/>
          </p:nvPr>
        </p:nvSpPr>
        <p:spPr/>
        <p:txBody>
          <a:bodyPr/>
          <a:lstStyle/>
          <a:p>
            <a:endParaRPr lang="en-US"/>
          </a:p>
        </p:txBody>
      </p:sp>
      <p:pic>
        <p:nvPicPr>
          <p:cNvPr id="7" name="Picture 6"/>
          <p:cNvPicPr>
            <a:picLocks noChangeAspect="1"/>
          </p:cNvPicPr>
          <p:nvPr/>
        </p:nvPicPr>
        <p:blipFill>
          <a:blip r:embed="rId3"/>
          <a:stretch>
            <a:fillRect/>
          </a:stretch>
        </p:blipFill>
        <p:spPr>
          <a:xfrm>
            <a:off x="267345" y="1840600"/>
            <a:ext cx="2829245" cy="3383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376066"/>
            <a:ext cx="3352800" cy="476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373" y="1910549"/>
            <a:ext cx="3197152" cy="3954996"/>
          </a:xfrm>
          <a:prstGeom prst="rect">
            <a:avLst/>
          </a:prstGeom>
        </p:spPr>
      </p:pic>
    </p:spTree>
    <p:extLst>
      <p:ext uri="{BB962C8B-B14F-4D97-AF65-F5344CB8AC3E}">
        <p14:creationId xmlns:p14="http://schemas.microsoft.com/office/powerpoint/2010/main" val="17645640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52331B75-14FA-AD48-9A15-EC22A2DDDA0C}"/>
              </a:ext>
            </a:extLst>
          </p:cNvPr>
          <p:cNvPicPr>
            <a:picLocks noChangeAspect="1"/>
          </p:cNvPicPr>
          <p:nvPr/>
        </p:nvPicPr>
        <p:blipFill>
          <a:blip r:embed="rId3"/>
          <a:stretch>
            <a:fillRect/>
          </a:stretch>
        </p:blipFill>
        <p:spPr>
          <a:xfrm>
            <a:off x="0" y="246533"/>
            <a:ext cx="9144000" cy="6662281"/>
          </a:xfrm>
          <a:prstGeom prst="rect">
            <a:avLst/>
          </a:prstGeom>
        </p:spPr>
      </p:pic>
      <p:sp>
        <p:nvSpPr>
          <p:cNvPr id="5" name="Rounded Rectangle 4"/>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6573746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Comprehensive ARV medications </a:t>
            </a:r>
            <a:r>
              <a:rPr lang="en-US" sz="1800" dirty="0">
                <a:solidFill>
                  <a:srgbClr val="FFFFFF"/>
                </a:solidFill>
              </a:rPr>
              <a:t>resource</a:t>
            </a:r>
            <a:r>
              <a:rPr lang="en-US" sz="1800" dirty="0">
                <a:solidFill>
                  <a:srgbClr val="FFFFFF"/>
                </a:solidFill>
                <a:latin typeface="+mj-lt"/>
                <a:ea typeface="+mj-ea"/>
                <a:cs typeface="+mj-cs"/>
              </a:rPr>
              <a:t>, including Power Point slides for trials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rcRect t="11182" b="11182"/>
          <a:stretch/>
        </p:blipFill>
        <p:spPr>
          <a:xfrm>
            <a:off x="1" y="559146"/>
            <a:ext cx="9157716" cy="5902614"/>
          </a:xfrm>
          <a:prstGeom prst="rect">
            <a:avLst/>
          </a:prstGeom>
        </p:spPr>
      </p:pic>
      <p:sp>
        <p:nvSpPr>
          <p:cNvPr id="2" name="Rounded Rectangle 1">
            <a:extLst>
              <a:ext uri="{FF2B5EF4-FFF2-40B4-BE49-F238E27FC236}">
                <a16:creationId xmlns:a16="http://schemas.microsoft.com/office/drawing/2014/main" id="{EC1BF309-C2CA-CD33-1976-9036AF93F52D}"/>
              </a:ext>
            </a:extLst>
          </p:cNvPr>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27783123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rcRect/>
          <a:stretch/>
        </p:blipFill>
        <p:spPr>
          <a:xfrm>
            <a:off x="365760" y="548640"/>
            <a:ext cx="8412480" cy="5998319"/>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 and PowerPoint Slide Decks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Rounded Rectangle 1">
            <a:extLst>
              <a:ext uri="{FF2B5EF4-FFF2-40B4-BE49-F238E27FC236}">
                <a16:creationId xmlns:a16="http://schemas.microsoft.com/office/drawing/2014/main" id="{BA8A51CE-DC8D-1F65-6DDD-AEA839AD3935}"/>
              </a:ext>
            </a:extLst>
          </p:cNvPr>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0855783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AE4C-D19B-1AF1-A089-B407E29F5C52}"/>
              </a:ext>
            </a:extLst>
          </p:cNvPr>
          <p:cNvSpPr>
            <a:spLocks noGrp="1"/>
          </p:cNvSpPr>
          <p:nvPr>
            <p:ph type="title"/>
          </p:nvPr>
        </p:nvSpPr>
        <p:spPr/>
        <p:txBody>
          <a:bodyPr>
            <a:normAutofit/>
          </a:bodyPr>
          <a:lstStyle/>
          <a:p>
            <a:r>
              <a:rPr lang="en-US" sz="2400" dirty="0"/>
              <a:t>National HIV Curriculum (NHC) Promo Slides Content</a:t>
            </a:r>
          </a:p>
        </p:txBody>
      </p:sp>
      <p:sp>
        <p:nvSpPr>
          <p:cNvPr id="4" name="Content Placeholder 3">
            <a:extLst>
              <a:ext uri="{FF2B5EF4-FFF2-40B4-BE49-F238E27FC236}">
                <a16:creationId xmlns:a16="http://schemas.microsoft.com/office/drawing/2014/main" id="{0333EEAF-043D-1305-F198-236105865C44}"/>
              </a:ext>
            </a:extLst>
          </p:cNvPr>
          <p:cNvSpPr>
            <a:spLocks noGrp="1"/>
          </p:cNvSpPr>
          <p:nvPr>
            <p:ph sz="half" idx="2"/>
          </p:nvPr>
        </p:nvSpPr>
        <p:spPr/>
        <p:txBody>
          <a:bodyPr/>
          <a:lstStyle/>
          <a:p>
            <a:pPr marL="45720" indent="0">
              <a:buNone/>
            </a:pPr>
            <a:r>
              <a:rPr lang="en-US" dirty="0">
                <a:solidFill>
                  <a:schemeClr val="bg2"/>
                </a:solidFill>
              </a:rPr>
              <a:t>The slide deck features examples from:</a:t>
            </a:r>
          </a:p>
          <a:p>
            <a:r>
              <a:rPr lang="en-US" dirty="0">
                <a:solidFill>
                  <a:schemeClr val="bg2"/>
                </a:solidFill>
              </a:rPr>
              <a:t>Promotional Materials</a:t>
            </a:r>
          </a:p>
          <a:p>
            <a:r>
              <a:rPr lang="en-US" dirty="0">
                <a:solidFill>
                  <a:schemeClr val="bg2"/>
                </a:solidFill>
              </a:rPr>
              <a:t>Overview and Features</a:t>
            </a:r>
          </a:p>
          <a:p>
            <a:r>
              <a:rPr lang="en-US" dirty="0">
                <a:solidFill>
                  <a:schemeClr val="bg2"/>
                </a:solidFill>
              </a:rPr>
              <a:t>Lessons</a:t>
            </a:r>
          </a:p>
          <a:p>
            <a:r>
              <a:rPr lang="en-US" dirty="0">
                <a:solidFill>
                  <a:schemeClr val="bg2"/>
                </a:solidFill>
              </a:rPr>
              <a:t>Question Bank Topics</a:t>
            </a:r>
          </a:p>
          <a:p>
            <a:r>
              <a:rPr lang="en-US" dirty="0">
                <a:solidFill>
                  <a:schemeClr val="bg2"/>
                </a:solidFill>
              </a:rPr>
              <a:t>Clinical Calculators</a:t>
            </a:r>
          </a:p>
          <a:p>
            <a:r>
              <a:rPr lang="en-US" dirty="0">
                <a:solidFill>
                  <a:schemeClr val="bg2"/>
                </a:solidFill>
              </a:rPr>
              <a:t>Antiretroviral Medications Section</a:t>
            </a:r>
          </a:p>
          <a:p>
            <a:r>
              <a:rPr lang="en-US" dirty="0">
                <a:solidFill>
                  <a:schemeClr val="bg2"/>
                </a:solidFill>
              </a:rPr>
              <a:t>HIV Symptom Evaluation Guides</a:t>
            </a:r>
          </a:p>
        </p:txBody>
      </p:sp>
    </p:spTree>
    <p:extLst>
      <p:ext uri="{BB962C8B-B14F-4D97-AF65-F5344CB8AC3E}">
        <p14:creationId xmlns:p14="http://schemas.microsoft.com/office/powerpoint/2010/main" val="28209423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rcRect/>
          <a:stretch/>
        </p:blipFill>
        <p:spPr>
          <a:xfrm>
            <a:off x="0" y="640080"/>
            <a:ext cx="9144000" cy="5839623"/>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Rounded Rectangle 1">
            <a:extLst>
              <a:ext uri="{FF2B5EF4-FFF2-40B4-BE49-F238E27FC236}">
                <a16:creationId xmlns:a16="http://schemas.microsoft.com/office/drawing/2014/main" id="{BA8A51CE-DC8D-1F65-6DDD-AEA839AD3935}"/>
              </a:ext>
            </a:extLst>
          </p:cNvPr>
          <p:cNvSpPr/>
          <p:nvPr/>
        </p:nvSpPr>
        <p:spPr>
          <a:xfrm>
            <a:off x="4321630" y="0"/>
            <a:ext cx="4847730" cy="59536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HIV Symptom Evaluation Guides</a:t>
            </a:r>
          </a:p>
        </p:txBody>
      </p:sp>
    </p:spTree>
    <p:extLst>
      <p:ext uri="{BB962C8B-B14F-4D97-AF65-F5344CB8AC3E}">
        <p14:creationId xmlns:p14="http://schemas.microsoft.com/office/powerpoint/2010/main" val="215286146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Online Learning Groups are Formed</a:t>
            </a:r>
          </a:p>
        </p:txBody>
      </p:sp>
      <p:sp>
        <p:nvSpPr>
          <p:cNvPr id="4" name="Content Placeholder 3"/>
          <p:cNvSpPr>
            <a:spLocks noGrp="1"/>
          </p:cNvSpPr>
          <p:nvPr>
            <p:ph sz="half" idx="2"/>
          </p:nvPr>
        </p:nvSpPr>
        <p:spPr/>
        <p:txBody>
          <a:bodyPr>
            <a:normAutofit/>
          </a:bodyPr>
          <a:lstStyle/>
          <a:p>
            <a:pPr marL="463550" indent="-419100">
              <a:buFont typeface="Wingdings" pitchFamily="2" charset="2"/>
              <a:buChar char="Ø"/>
            </a:pPr>
            <a:r>
              <a:rPr lang="en-US" dirty="0">
                <a:solidFill>
                  <a:schemeClr val="bg2"/>
                </a:solidFill>
              </a:rPr>
              <a:t>Train or onboard staff and residents by assigning selected topics</a:t>
            </a:r>
          </a:p>
          <a:p>
            <a:pPr marL="463550" indent="-419100">
              <a:buFont typeface="Wingdings" pitchFamily="2" charset="2"/>
              <a:buChar char="Ø"/>
            </a:pPr>
            <a:r>
              <a:rPr lang="en-US" dirty="0">
                <a:solidFill>
                  <a:schemeClr val="bg2"/>
                </a:solidFill>
              </a:rPr>
              <a:t>Review group progress reports to track CE and shape future trainings</a:t>
            </a:r>
          </a:p>
          <a:p>
            <a:pPr marL="463550" indent="-419100">
              <a:buFont typeface="Wingdings" pitchFamily="2" charset="2"/>
              <a:buChar char="Ø"/>
            </a:pPr>
            <a:r>
              <a:rPr lang="en-US" dirty="0">
                <a:solidFill>
                  <a:schemeClr val="bg2"/>
                </a:solidFill>
              </a:rPr>
              <a:t>Implement a training plan across multiple locations</a:t>
            </a:r>
          </a:p>
          <a:p>
            <a:pPr marL="463550" indent="-419100">
              <a:buFont typeface="Wingdings" pitchFamily="2" charset="2"/>
              <a:buChar char="Ø"/>
            </a:pPr>
            <a:r>
              <a:rPr lang="en-US" dirty="0">
                <a:solidFill>
                  <a:schemeClr val="bg2"/>
                </a:solidFill>
              </a:rPr>
              <a:t>Augment medical, nursing, pharmacy, dental and other healthcare professionals training programs</a:t>
            </a:r>
          </a:p>
          <a:p>
            <a:pPr marL="61912" indent="0">
              <a:buNone/>
            </a:pPr>
            <a:endParaRPr lang="en-US" dirty="0">
              <a:solidFill>
                <a:schemeClr val="bg2"/>
              </a:solidFill>
            </a:endParaRPr>
          </a:p>
        </p:txBody>
      </p:sp>
    </p:spTree>
    <p:extLst>
      <p:ext uri="{BB962C8B-B14F-4D97-AF65-F5344CB8AC3E}">
        <p14:creationId xmlns:p14="http://schemas.microsoft.com/office/powerpoint/2010/main" val="33357279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08936-44A6-7C93-F70E-0520B0BDDFBA}"/>
              </a:ext>
            </a:extLst>
          </p:cNvPr>
          <p:cNvSpPr>
            <a:spLocks noGrp="1"/>
          </p:cNvSpPr>
          <p:nvPr>
            <p:ph type="title"/>
          </p:nvPr>
        </p:nvSpPr>
        <p:spPr>
          <a:xfrm>
            <a:off x="323469" y="129684"/>
            <a:ext cx="8497062" cy="1091184"/>
          </a:xfrm>
        </p:spPr>
        <p:txBody>
          <a:bodyPr/>
          <a:lstStyle/>
          <a:p>
            <a:endParaRPr lang="en-US"/>
          </a:p>
        </p:txBody>
      </p:sp>
      <p:pic>
        <p:nvPicPr>
          <p:cNvPr id="9" name="Picture 8">
            <a:extLst>
              <a:ext uri="{FF2B5EF4-FFF2-40B4-BE49-F238E27FC236}">
                <a16:creationId xmlns:a16="http://schemas.microsoft.com/office/drawing/2014/main" id="{2BB0BA45-B499-C378-ACCC-B222B6DB58D9}"/>
              </a:ext>
            </a:extLst>
          </p:cNvPr>
          <p:cNvPicPr>
            <a:picLocks noChangeAspect="1"/>
          </p:cNvPicPr>
          <p:nvPr/>
        </p:nvPicPr>
        <p:blipFill rotWithShape="1">
          <a:blip r:embed="rId2"/>
          <a:srcRect r="2566"/>
          <a:stretch/>
        </p:blipFill>
        <p:spPr>
          <a:xfrm>
            <a:off x="205492" y="51821"/>
            <a:ext cx="8497062" cy="1444500"/>
          </a:xfrm>
          <a:prstGeom prst="rect">
            <a:avLst/>
          </a:prstGeom>
        </p:spPr>
      </p:pic>
      <p:sp>
        <p:nvSpPr>
          <p:cNvPr id="11" name="TextBox 10">
            <a:extLst>
              <a:ext uri="{FF2B5EF4-FFF2-40B4-BE49-F238E27FC236}">
                <a16:creationId xmlns:a16="http://schemas.microsoft.com/office/drawing/2014/main" id="{C082EC73-4562-DFB5-738C-88708D7CEBFA}"/>
              </a:ext>
            </a:extLst>
          </p:cNvPr>
          <p:cNvSpPr txBox="1"/>
          <p:nvPr/>
        </p:nvSpPr>
        <p:spPr>
          <a:xfrm>
            <a:off x="205493" y="1828800"/>
            <a:ext cx="8615038" cy="4539704"/>
          </a:xfrm>
          <a:prstGeom prst="rect">
            <a:avLst/>
          </a:prstGeom>
          <a:noFill/>
        </p:spPr>
        <p:txBody>
          <a:bodyPr wrap="square">
            <a:spAutoFit/>
          </a:bodyPr>
          <a:lstStyle/>
          <a:p>
            <a:r>
              <a:rPr lang="en-US" sz="1600" dirty="0">
                <a:solidFill>
                  <a:schemeClr val="bg2"/>
                </a:solidFill>
                <a:latin typeface="+mn-lt"/>
              </a:rPr>
              <a:t>The free </a:t>
            </a:r>
            <a:r>
              <a:rPr lang="en-US" sz="1600" i="1" dirty="0">
                <a:solidFill>
                  <a:schemeClr val="bg2"/>
                </a:solidFill>
                <a:latin typeface="+mn-lt"/>
              </a:rPr>
              <a:t>National HIV Curriculum </a:t>
            </a:r>
            <a:r>
              <a:rPr lang="en-US" sz="1600" dirty="0">
                <a:solidFill>
                  <a:schemeClr val="bg2"/>
                </a:solidFill>
                <a:latin typeface="+mn-lt"/>
              </a:rPr>
              <a:t>addresses the diagnosis, treatment, and prevention of HIV.</a:t>
            </a:r>
            <a:endParaRPr lang="en-US" sz="1600" i="1" dirty="0">
              <a:solidFill>
                <a:schemeClr val="bg2"/>
              </a:solidFill>
              <a:latin typeface="+mn-lt"/>
            </a:endParaRPr>
          </a:p>
          <a:p>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37 lessons and 37 corresponding question bank topics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97 free CME credit, MOC points, CNE contact hours, and CE contact hours; </a:t>
            </a:r>
          </a:p>
          <a:p>
            <a:r>
              <a:rPr lang="en-US" sz="1600" dirty="0">
                <a:solidFill>
                  <a:schemeClr val="bg2"/>
                </a:solidFill>
                <a:latin typeface="+mn-lt"/>
              </a:rPr>
              <a:t>     </a:t>
            </a:r>
            <a:r>
              <a:rPr lang="en-US" sz="1600" dirty="0">
                <a:solidFill>
                  <a:srgbClr val="253F7F"/>
                </a:solidFill>
                <a:latin typeface="+mn-lt"/>
              </a:rPr>
              <a:t>70</a:t>
            </a:r>
            <a:r>
              <a:rPr lang="en-US" sz="1600" dirty="0">
                <a:solidFill>
                  <a:schemeClr val="bg2"/>
                </a:solidFill>
                <a:latin typeface="+mn-lt"/>
              </a:rPr>
              <a:t> pharmacology CE for advanced practice nurses; and Certificates of Completions</a:t>
            </a:r>
          </a:p>
          <a:p>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18 clinical screening tools and calculators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In-depth antiretroviral medications section</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Mini-lectures on clinically relevant topics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5 practical HIV Symptom Evaluation Guides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altLang="en-US" sz="1600" dirty="0">
                <a:solidFill>
                  <a:srgbClr val="003877"/>
                </a:solidFill>
                <a:latin typeface="ArialMT"/>
              </a:rPr>
              <a:t>A learning group tool for healthcare entities &amp; training programs to enroll members, </a:t>
            </a:r>
          </a:p>
          <a:p>
            <a:r>
              <a:rPr lang="en-US" altLang="en-US" sz="1600" dirty="0">
                <a:solidFill>
                  <a:srgbClr val="003877"/>
                </a:solidFill>
                <a:latin typeface="ArialMT"/>
              </a:rPr>
              <a:t>     assign units, and track progress </a:t>
            </a:r>
            <a:endParaRPr lang="en-US" altLang="en-US" sz="1600" dirty="0">
              <a:latin typeface="ArialMT"/>
            </a:endParaRPr>
          </a:p>
          <a:p>
            <a:endParaRPr lang="en-US" sz="1700" dirty="0">
              <a:solidFill>
                <a:schemeClr val="bg2"/>
              </a:solidFill>
              <a:latin typeface="+mn-lt"/>
            </a:endParaRPr>
          </a:p>
        </p:txBody>
      </p:sp>
      <p:sp>
        <p:nvSpPr>
          <p:cNvPr id="13" name="TextBox 12">
            <a:extLst>
              <a:ext uri="{FF2B5EF4-FFF2-40B4-BE49-F238E27FC236}">
                <a16:creationId xmlns:a16="http://schemas.microsoft.com/office/drawing/2014/main" id="{D993F2CB-843B-03EF-89B7-ADF77AF84221}"/>
              </a:ext>
            </a:extLst>
          </p:cNvPr>
          <p:cNvSpPr txBox="1">
            <a:spLocks/>
          </p:cNvSpPr>
          <p:nvPr/>
        </p:nvSpPr>
        <p:spPr>
          <a:xfrm>
            <a:off x="3036355" y="1130181"/>
            <a:ext cx="3071290" cy="584775"/>
          </a:xfrm>
          <a:prstGeom prst="rect">
            <a:avLst/>
          </a:prstGeom>
          <a:noFill/>
        </p:spPr>
        <p:txBody>
          <a:bodyPr wrap="none" rtlCol="0">
            <a:spAutoFit/>
          </a:bodyPr>
          <a:lstStyle/>
          <a:p>
            <a:pPr algn="ctr"/>
            <a:r>
              <a:rPr lang="en-US" altLang="en-US" sz="3200" u="sng" dirty="0">
                <a:solidFill>
                  <a:schemeClr val="bg2"/>
                </a:solidFill>
                <a:latin typeface="ArialMT"/>
              </a:rPr>
              <a:t>www.hiv.uw.edu</a:t>
            </a:r>
            <a:endParaRPr lang="en-US" altLang="en-US" sz="3200" u="sng" dirty="0">
              <a:solidFill>
                <a:schemeClr val="bg2"/>
              </a:solidFill>
              <a:latin typeface="Calibri" panose="020F0502020204030204"/>
            </a:endParaRPr>
          </a:p>
        </p:txBody>
      </p:sp>
      <p:sp>
        <p:nvSpPr>
          <p:cNvPr id="14" name="TextBox 13">
            <a:extLst>
              <a:ext uri="{FF2B5EF4-FFF2-40B4-BE49-F238E27FC236}">
                <a16:creationId xmlns:a16="http://schemas.microsoft.com/office/drawing/2014/main" id="{B708F30D-1E9B-79B8-A122-C41A2C2E6528}"/>
              </a:ext>
            </a:extLst>
          </p:cNvPr>
          <p:cNvSpPr txBox="1"/>
          <p:nvPr/>
        </p:nvSpPr>
        <p:spPr>
          <a:xfrm>
            <a:off x="594361" y="6126480"/>
            <a:ext cx="7955279" cy="646331"/>
          </a:xfrm>
          <a:prstGeom prst="rect">
            <a:avLst/>
          </a:prstGeom>
          <a:noFill/>
        </p:spPr>
        <p:txBody>
          <a:bodyPr wrap="square" rtlCol="0">
            <a:spAutoFit/>
          </a:bodyPr>
          <a:lstStyle/>
          <a:p>
            <a:r>
              <a:rPr lang="en-US" sz="900" dirty="0">
                <a:solidFill>
                  <a:srgbClr val="253F7F"/>
                </a:solidFill>
                <a:latin typeface="+mn-lt"/>
              </a:rPr>
              <a:t>The National HIV Curriculum 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HRSA.gov. </a:t>
            </a:r>
          </a:p>
        </p:txBody>
      </p:sp>
    </p:spTree>
    <p:extLst>
      <p:ext uri="{BB962C8B-B14F-4D97-AF65-F5344CB8AC3E}">
        <p14:creationId xmlns:p14="http://schemas.microsoft.com/office/powerpoint/2010/main" val="24156607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A476B0-EF52-914D-BE5D-3BCA99F9CF6C}"/>
              </a:ext>
            </a:extLst>
          </p:cNvPr>
          <p:cNvPicPr>
            <a:picLocks noChangeAspect="1"/>
          </p:cNvPicPr>
          <p:nvPr/>
        </p:nvPicPr>
        <p:blipFill rotWithShape="1">
          <a:blip r:embed="rId3"/>
          <a:srcRect l="5351" t="5470" r="5479" b="10605"/>
          <a:stretch/>
        </p:blipFill>
        <p:spPr>
          <a:xfrm>
            <a:off x="142875" y="91440"/>
            <a:ext cx="8858250" cy="5669280"/>
          </a:xfrm>
          <a:prstGeom prst="rect">
            <a:avLst/>
          </a:prstGeom>
        </p:spPr>
      </p:pic>
      <p:sp>
        <p:nvSpPr>
          <p:cNvPr id="10" name="TextBox 9">
            <a:extLst>
              <a:ext uri="{FF2B5EF4-FFF2-40B4-BE49-F238E27FC236}">
                <a16:creationId xmlns:a16="http://schemas.microsoft.com/office/drawing/2014/main" id="{1591D5A6-8992-F082-BCB8-9E9FC501F566}"/>
              </a:ext>
            </a:extLst>
          </p:cNvPr>
          <p:cNvSpPr txBox="1"/>
          <p:nvPr/>
        </p:nvSpPr>
        <p:spPr>
          <a:xfrm>
            <a:off x="224693" y="5852160"/>
            <a:ext cx="8694615" cy="507831"/>
          </a:xfrm>
          <a:prstGeom prst="rect">
            <a:avLst/>
          </a:prstGeom>
          <a:noFill/>
        </p:spPr>
        <p:txBody>
          <a:bodyPr wrap="square" rtlCol="0">
            <a:spAutoFit/>
          </a:bodyPr>
          <a:lstStyle/>
          <a:p>
            <a:r>
              <a:rPr lang="en-US" sz="900" dirty="0">
                <a:solidFill>
                  <a:schemeClr val="bg1">
                    <a:lumMod val="50000"/>
                  </a:schemeClr>
                </a:solidFill>
                <a:latin typeface="+mn-lt"/>
              </a:rPr>
              <a:t>The National HIV Curriculum is supported by the Health Resources and Services Administration (HRSA) of the U.S. Department of Health and Human Services (HHS) as part of a financial assistance award totaling $1,0121,448 with 0% financed with non-governmental sources. The contents are those of the author(s) and do not necessarily represent the official views of, nor an endorsement, by HRSA, HHS, or the U.S. Government. For more information, please visit HRSA.gov. </a:t>
            </a:r>
          </a:p>
        </p:txBody>
      </p:sp>
      <p:pic>
        <p:nvPicPr>
          <p:cNvPr id="3" name="Picture 2">
            <a:extLst>
              <a:ext uri="{FF2B5EF4-FFF2-40B4-BE49-F238E27FC236}">
                <a16:creationId xmlns:a16="http://schemas.microsoft.com/office/drawing/2014/main" id="{6F2A48F8-7E7C-5910-2B22-707F3B20332F}"/>
              </a:ext>
            </a:extLst>
          </p:cNvPr>
          <p:cNvPicPr>
            <a:picLocks noChangeAspect="1"/>
          </p:cNvPicPr>
          <p:nvPr/>
        </p:nvPicPr>
        <p:blipFill rotWithShape="1">
          <a:blip r:embed="rId4"/>
          <a:srcRect b="14258"/>
          <a:stretch/>
        </p:blipFill>
        <p:spPr>
          <a:xfrm>
            <a:off x="3612240" y="2710631"/>
            <a:ext cx="951294" cy="313715"/>
          </a:xfrm>
          <a:prstGeom prst="rect">
            <a:avLst/>
          </a:prstGeom>
        </p:spPr>
      </p:pic>
    </p:spTree>
    <p:extLst>
      <p:ext uri="{BB962C8B-B14F-4D97-AF65-F5344CB8AC3E}">
        <p14:creationId xmlns:p14="http://schemas.microsoft.com/office/powerpoint/2010/main" val="15740307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9EABA8-31A4-8548-83C8-52C8BCB663A0}"/>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D1A0D7E7-3DF1-3D4E-B761-E6DBD47D930D}"/>
              </a:ext>
            </a:extLst>
          </p:cNvPr>
          <p:cNvPicPr>
            <a:picLocks noChangeAspect="1"/>
          </p:cNvPicPr>
          <p:nvPr/>
        </p:nvPicPr>
        <p:blipFill rotWithShape="1">
          <a:blip r:embed="rId3"/>
          <a:srcRect l="2729" r="6307" b="13789"/>
          <a:stretch/>
        </p:blipFill>
        <p:spPr>
          <a:xfrm>
            <a:off x="-70339" y="-171937"/>
            <a:ext cx="9144000" cy="5912338"/>
          </a:xfrm>
          <a:prstGeom prst="rect">
            <a:avLst/>
          </a:prstGeom>
        </p:spPr>
      </p:pic>
      <p:sp>
        <p:nvSpPr>
          <p:cNvPr id="4" name="TextBox 3">
            <a:extLst>
              <a:ext uri="{FF2B5EF4-FFF2-40B4-BE49-F238E27FC236}">
                <a16:creationId xmlns:a16="http://schemas.microsoft.com/office/drawing/2014/main" id="{6AF724FB-A27B-A704-C9D0-58C2E61C1E33}"/>
              </a:ext>
            </a:extLst>
          </p:cNvPr>
          <p:cNvSpPr txBox="1"/>
          <p:nvPr/>
        </p:nvSpPr>
        <p:spPr>
          <a:xfrm>
            <a:off x="224693" y="5852160"/>
            <a:ext cx="8694615" cy="577081"/>
          </a:xfrm>
          <a:prstGeom prst="rect">
            <a:avLst/>
          </a:prstGeom>
          <a:noFill/>
        </p:spPr>
        <p:txBody>
          <a:bodyPr wrap="square" rtlCol="0">
            <a:spAutoFit/>
          </a:bodyPr>
          <a:lstStyle/>
          <a:p>
            <a:r>
              <a:rPr lang="en-US" sz="1050" dirty="0">
                <a:solidFill>
                  <a:schemeClr val="bg1">
                    <a:lumMod val="50000"/>
                  </a:schemeClr>
                </a:solidFill>
                <a:latin typeface="Avenir Book" panose="02000503020000020003" pitchFamily="2" charset="0"/>
              </a:rPr>
              <a:t>University of Washington (UW) Professor of Medicine Dr. David Spach is Editor-in-Chief of this site and curricula on STDs (www.std.uw.edu), HCV (www.hepatitis.uw.edu), and HBV (www.hepatitisB.uw.edu) with free CE created by the UW Infectious Diseases Education &amp; Assessment (IDEA) Program (idea.medicine.uw.edu).</a:t>
            </a:r>
          </a:p>
        </p:txBody>
      </p:sp>
    </p:spTree>
    <p:extLst>
      <p:ext uri="{BB962C8B-B14F-4D97-AF65-F5344CB8AC3E}">
        <p14:creationId xmlns:p14="http://schemas.microsoft.com/office/powerpoint/2010/main" val="5723545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HIV Curriculum Features</a:t>
            </a:r>
          </a:p>
        </p:txBody>
      </p:sp>
      <p:sp>
        <p:nvSpPr>
          <p:cNvPr id="9" name="Content Placeholder 8"/>
          <p:cNvSpPr>
            <a:spLocks noGrp="1"/>
          </p:cNvSpPr>
          <p:nvPr>
            <p:ph sz="half" idx="2"/>
          </p:nvPr>
        </p:nvSpPr>
        <p:spPr/>
        <p:txBody>
          <a:bodyPr>
            <a:normAutofit fontScale="92500" lnSpcReduction="20000"/>
          </a:bodyPr>
          <a:lstStyle/>
          <a:p>
            <a:r>
              <a:rPr lang="en-US" dirty="0">
                <a:solidFill>
                  <a:schemeClr val="bg2"/>
                </a:solidFill>
              </a:rPr>
              <a:t>Comprehensive and up-to-date resource</a:t>
            </a:r>
          </a:p>
          <a:p>
            <a:r>
              <a:rPr lang="en-US" dirty="0">
                <a:solidFill>
                  <a:schemeClr val="bg2"/>
                </a:solidFill>
              </a:rPr>
              <a:t>100% federally funded, free of commercial bias </a:t>
            </a:r>
          </a:p>
          <a:p>
            <a:r>
              <a:rPr lang="en-US" dirty="0">
                <a:solidFill>
                  <a:schemeClr val="bg2"/>
                </a:solidFill>
              </a:rPr>
              <a:t>37 lessons and corresponding question bank topics</a:t>
            </a:r>
          </a:p>
          <a:p>
            <a:r>
              <a:rPr lang="en-US" dirty="0">
                <a:solidFill>
                  <a:schemeClr val="bg2"/>
                </a:solidFill>
              </a:rPr>
              <a:t>Free CME/MOC/CNE/CE</a:t>
            </a:r>
          </a:p>
          <a:p>
            <a:r>
              <a:rPr lang="en-US" dirty="0">
                <a:solidFill>
                  <a:schemeClr val="bg2"/>
                </a:solidFill>
              </a:rPr>
              <a:t>18 clinical screening tools and calculators</a:t>
            </a:r>
          </a:p>
          <a:p>
            <a:r>
              <a:rPr lang="en-US" dirty="0">
                <a:solidFill>
                  <a:schemeClr val="bg2"/>
                </a:solidFill>
              </a:rPr>
              <a:t>In-depth antiretroviral medications section</a:t>
            </a:r>
          </a:p>
          <a:p>
            <a:r>
              <a:rPr lang="en-US" dirty="0">
                <a:solidFill>
                  <a:schemeClr val="bg2"/>
                </a:solidFill>
              </a:rPr>
              <a:t>Mini-lectures on clinically relevant topics</a:t>
            </a:r>
          </a:p>
          <a:p>
            <a:r>
              <a:rPr lang="en-US" dirty="0">
                <a:solidFill>
                  <a:schemeClr val="bg2"/>
                </a:solidFill>
              </a:rPr>
              <a:t>5 practical HIV Symptom Evaluation Guides</a:t>
            </a:r>
          </a:p>
          <a:p>
            <a:r>
              <a:rPr lang="en-US" dirty="0">
                <a:solidFill>
                  <a:schemeClr val="bg2"/>
                </a:solidFill>
              </a:rPr>
              <a:t>Online learning group functionality for onboarding and training</a:t>
            </a:r>
          </a:p>
          <a:p>
            <a:r>
              <a:rPr lang="en-US" dirty="0">
                <a:solidFill>
                  <a:schemeClr val="bg2"/>
                </a:solidFill>
              </a:rPr>
              <a:t>Individualized and learning group progress trackers</a:t>
            </a:r>
          </a:p>
        </p:txBody>
      </p:sp>
    </p:spTree>
    <p:extLst>
      <p:ext uri="{BB962C8B-B14F-4D97-AF65-F5344CB8AC3E}">
        <p14:creationId xmlns:p14="http://schemas.microsoft.com/office/powerpoint/2010/main" val="1790882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Six Modules: Lessons and Question Bank Topics</a:t>
            </a:r>
          </a:p>
        </p:txBody>
      </p:sp>
      <p:sp>
        <p:nvSpPr>
          <p:cNvPr id="9" name="Content Placeholder 8"/>
          <p:cNvSpPr>
            <a:spLocks noGrp="1"/>
          </p:cNvSpPr>
          <p:nvPr>
            <p:ph sz="half" idx="2"/>
          </p:nvPr>
        </p:nvSpPr>
        <p:spPr>
          <a:xfrm>
            <a:off x="235498" y="1514139"/>
            <a:ext cx="8673005" cy="4800600"/>
          </a:xfrm>
        </p:spPr>
        <p:txBody>
          <a:bodyPr>
            <a:normAutofit/>
          </a:bodyPr>
          <a:lstStyle/>
          <a:p>
            <a:pPr marL="45720" indent="0">
              <a:buNone/>
            </a:pPr>
            <a:r>
              <a:rPr lang="en-US" sz="2200" dirty="0">
                <a:solidFill>
                  <a:schemeClr val="bg2"/>
                </a:solidFill>
              </a:rPr>
              <a:t>Six modules with 37 lessons and corresponding question bank topics address:</a:t>
            </a:r>
          </a:p>
          <a:p>
            <a:pPr marL="1090613" lvl="2" indent="-360363">
              <a:buClr>
                <a:srgbClr val="C00000"/>
              </a:buClr>
              <a:buSzPct val="90000"/>
            </a:pPr>
            <a:r>
              <a:rPr lang="en-US" dirty="0">
                <a:solidFill>
                  <a:schemeClr val="bg2"/>
                </a:solidFill>
              </a:rPr>
              <a:t>Screening and Diagnosis		</a:t>
            </a:r>
          </a:p>
          <a:p>
            <a:pPr marL="1090613" lvl="2" indent="-360363">
              <a:buClr>
                <a:srgbClr val="C00000"/>
              </a:buClr>
              <a:buSzPct val="90000"/>
            </a:pPr>
            <a:r>
              <a:rPr lang="en-US" dirty="0">
                <a:solidFill>
                  <a:schemeClr val="bg2"/>
                </a:solidFill>
              </a:rPr>
              <a:t>Basic HIV Primary Care	 </a:t>
            </a:r>
          </a:p>
          <a:p>
            <a:pPr marL="1090613" lvl="2" indent="-360363">
              <a:buClr>
                <a:srgbClr val="C00000"/>
              </a:buClr>
              <a:buSzPct val="90000"/>
            </a:pPr>
            <a:r>
              <a:rPr lang="en-US" dirty="0">
                <a:solidFill>
                  <a:schemeClr val="bg2"/>
                </a:solidFill>
              </a:rPr>
              <a:t>Antiretroviral Therapy	 </a:t>
            </a:r>
          </a:p>
          <a:p>
            <a:pPr marL="1090613" lvl="2" indent="-360363">
              <a:buClr>
                <a:srgbClr val="C00000"/>
              </a:buClr>
              <a:buSzPct val="90000"/>
            </a:pPr>
            <a:r>
              <a:rPr lang="en-US" dirty="0">
                <a:solidFill>
                  <a:schemeClr val="bg2"/>
                </a:solidFill>
              </a:rPr>
              <a:t>Co-Occurring Conditions</a:t>
            </a:r>
          </a:p>
          <a:p>
            <a:pPr marL="1090613" lvl="2" indent="-360363">
              <a:buClr>
                <a:srgbClr val="C00000"/>
              </a:buClr>
              <a:buSzPct val="90000"/>
            </a:pPr>
            <a:r>
              <a:rPr lang="en-US" dirty="0">
                <a:solidFill>
                  <a:schemeClr val="bg2"/>
                </a:solidFill>
              </a:rPr>
              <a:t>Prevention of HIV</a:t>
            </a:r>
          </a:p>
          <a:p>
            <a:pPr marL="1090613" lvl="2" indent="-360363">
              <a:buClr>
                <a:srgbClr val="C00000"/>
              </a:buClr>
              <a:buSzPct val="90000"/>
            </a:pPr>
            <a:r>
              <a:rPr lang="en-US" dirty="0">
                <a:solidFill>
                  <a:schemeClr val="bg2"/>
                </a:solidFill>
              </a:rPr>
              <a:t>Key Populations </a:t>
            </a:r>
          </a:p>
          <a:p>
            <a:r>
              <a:rPr lang="en-US" sz="2100" dirty="0">
                <a:solidFill>
                  <a:schemeClr val="bg2"/>
                </a:solidFill>
              </a:rPr>
              <a:t>97 free CME credit, MOC points, CNE contact hours, and CE contact hours; </a:t>
            </a:r>
            <a:r>
              <a:rPr lang="en-US" sz="2100" dirty="0">
                <a:solidFill>
                  <a:srgbClr val="253F7F"/>
                </a:solidFill>
              </a:rPr>
              <a:t>70</a:t>
            </a:r>
            <a:r>
              <a:rPr lang="en-US" sz="2100" dirty="0">
                <a:solidFill>
                  <a:schemeClr val="bg2"/>
                </a:solidFill>
              </a:rPr>
              <a:t> pharmacology CE for advanced practice nurses</a:t>
            </a:r>
            <a:br>
              <a:rPr lang="en-US" sz="2100" dirty="0">
                <a:solidFill>
                  <a:schemeClr val="bg2"/>
                </a:solidFill>
              </a:rPr>
            </a:br>
            <a:r>
              <a:rPr lang="en-US" sz="1800" dirty="0">
                <a:solidFill>
                  <a:schemeClr val="bg2"/>
                </a:solidFill>
              </a:rPr>
              <a:t>(A learner needs about 1 hour to earn 1 CE)</a:t>
            </a:r>
          </a:p>
          <a:p>
            <a:r>
              <a:rPr lang="en-US" sz="2100" dirty="0">
                <a:solidFill>
                  <a:schemeClr val="bg2"/>
                </a:solidFill>
              </a:rPr>
              <a:t>University of Washington Certificates of Completion are also available</a:t>
            </a:r>
          </a:p>
        </p:txBody>
      </p:sp>
    </p:spTree>
    <p:extLst>
      <p:ext uri="{BB962C8B-B14F-4D97-AF65-F5344CB8AC3E}">
        <p14:creationId xmlns:p14="http://schemas.microsoft.com/office/powerpoint/2010/main" val="818992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4FB5-68A9-9942-AFA7-51063B2BEB99}"/>
              </a:ext>
            </a:extLst>
          </p:cNvPr>
          <p:cNvSpPr>
            <a:spLocks noGrp="1"/>
          </p:cNvSpPr>
          <p:nvPr>
            <p:ph type="title"/>
          </p:nvPr>
        </p:nvSpPr>
        <p:spPr/>
        <p:txBody>
          <a:bodyPr/>
          <a:lstStyle/>
          <a:p>
            <a:r>
              <a:rPr lang="en-US" dirty="0"/>
              <a:t>National HIV Curriculum Features:</a:t>
            </a:r>
          </a:p>
        </p:txBody>
      </p:sp>
      <p:sp>
        <p:nvSpPr>
          <p:cNvPr id="4" name="Rectangle 3">
            <a:extLst>
              <a:ext uri="{FF2B5EF4-FFF2-40B4-BE49-F238E27FC236}">
                <a16:creationId xmlns:a16="http://schemas.microsoft.com/office/drawing/2014/main" id="{7C919197-F338-D14C-9ED7-ACE23663D89E}"/>
              </a:ext>
            </a:extLst>
          </p:cNvPr>
          <p:cNvSpPr/>
          <p:nvPr/>
        </p:nvSpPr>
        <p:spPr>
          <a:xfrm>
            <a:off x="372033"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Antiretroviral Medications</a:t>
            </a:r>
          </a:p>
        </p:txBody>
      </p:sp>
      <p:sp>
        <p:nvSpPr>
          <p:cNvPr id="6" name="Rectangle 5">
            <a:extLst>
              <a:ext uri="{FF2B5EF4-FFF2-40B4-BE49-F238E27FC236}">
                <a16:creationId xmlns:a16="http://schemas.microsoft.com/office/drawing/2014/main" id="{102E367F-57DB-8443-9EC4-F7421FEB50E1}"/>
              </a:ext>
            </a:extLst>
          </p:cNvPr>
          <p:cNvSpPr/>
          <p:nvPr/>
        </p:nvSpPr>
        <p:spPr>
          <a:xfrm>
            <a:off x="2596656"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Course Modules</a:t>
            </a:r>
          </a:p>
        </p:txBody>
      </p:sp>
      <p:sp>
        <p:nvSpPr>
          <p:cNvPr id="7" name="Rectangle 6">
            <a:extLst>
              <a:ext uri="{FF2B5EF4-FFF2-40B4-BE49-F238E27FC236}">
                <a16:creationId xmlns:a16="http://schemas.microsoft.com/office/drawing/2014/main" id="{C2771FED-B773-1441-92D1-9BDCA694578D}"/>
              </a:ext>
            </a:extLst>
          </p:cNvPr>
          <p:cNvSpPr/>
          <p:nvPr/>
        </p:nvSpPr>
        <p:spPr>
          <a:xfrm>
            <a:off x="4821279"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a:t>
            </a:r>
            <a:br>
              <a:rPr lang="en-US" sz="2000" dirty="0"/>
            </a:br>
            <a:r>
              <a:rPr lang="en-US" sz="2000" dirty="0"/>
              <a:t> Bank</a:t>
            </a:r>
          </a:p>
        </p:txBody>
      </p:sp>
      <p:sp>
        <p:nvSpPr>
          <p:cNvPr id="8" name="Rectangle 7">
            <a:extLst>
              <a:ext uri="{FF2B5EF4-FFF2-40B4-BE49-F238E27FC236}">
                <a16:creationId xmlns:a16="http://schemas.microsoft.com/office/drawing/2014/main" id="{66F90B8C-B127-9A40-A96A-8D5EE6C97239}"/>
              </a:ext>
            </a:extLst>
          </p:cNvPr>
          <p:cNvSpPr/>
          <p:nvPr/>
        </p:nvSpPr>
        <p:spPr>
          <a:xfrm>
            <a:off x="7045901"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Tools and Calculators</a:t>
            </a:r>
          </a:p>
        </p:txBody>
      </p:sp>
      <p:sp>
        <p:nvSpPr>
          <p:cNvPr id="9" name="Rectangle 8">
            <a:extLst>
              <a:ext uri="{FF2B5EF4-FFF2-40B4-BE49-F238E27FC236}">
                <a16:creationId xmlns:a16="http://schemas.microsoft.com/office/drawing/2014/main" id="{42318FDC-766B-3E46-9B70-AF76B7DA619F}"/>
              </a:ext>
            </a:extLst>
          </p:cNvPr>
          <p:cNvSpPr/>
          <p:nvPr/>
        </p:nvSpPr>
        <p:spPr>
          <a:xfrm>
            <a:off x="372033"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48 Medications</a:t>
            </a:r>
          </a:p>
        </p:txBody>
      </p:sp>
      <p:sp>
        <p:nvSpPr>
          <p:cNvPr id="10" name="Rectangle 9">
            <a:extLst>
              <a:ext uri="{FF2B5EF4-FFF2-40B4-BE49-F238E27FC236}">
                <a16:creationId xmlns:a16="http://schemas.microsoft.com/office/drawing/2014/main" id="{732F46AB-783A-5A42-9F39-B975396849ED}"/>
              </a:ext>
            </a:extLst>
          </p:cNvPr>
          <p:cNvSpPr/>
          <p:nvPr/>
        </p:nvSpPr>
        <p:spPr>
          <a:xfrm>
            <a:off x="2596656"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6 Modules</a:t>
            </a:r>
            <a:br>
              <a:rPr lang="en-US" sz="2000" dirty="0">
                <a:solidFill>
                  <a:schemeClr val="tx2"/>
                </a:solidFill>
              </a:rPr>
            </a:br>
            <a:r>
              <a:rPr lang="en-US" sz="2000" dirty="0">
                <a:solidFill>
                  <a:schemeClr val="tx2"/>
                </a:solidFill>
              </a:rPr>
              <a:t>37 Lessons</a:t>
            </a:r>
          </a:p>
        </p:txBody>
      </p:sp>
      <p:sp>
        <p:nvSpPr>
          <p:cNvPr id="11" name="Rectangle 10">
            <a:extLst>
              <a:ext uri="{FF2B5EF4-FFF2-40B4-BE49-F238E27FC236}">
                <a16:creationId xmlns:a16="http://schemas.microsoft.com/office/drawing/2014/main" id="{30BE753B-B907-004C-9139-76F4ED097679}"/>
              </a:ext>
            </a:extLst>
          </p:cNvPr>
          <p:cNvSpPr/>
          <p:nvPr/>
        </p:nvSpPr>
        <p:spPr>
          <a:xfrm>
            <a:off x="4821279"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462 </a:t>
            </a:r>
            <a:br>
              <a:rPr lang="en-US" sz="2000" dirty="0">
                <a:solidFill>
                  <a:schemeClr val="tx2"/>
                </a:solidFill>
              </a:rPr>
            </a:br>
            <a:r>
              <a:rPr lang="en-US" sz="2000" dirty="0">
                <a:solidFill>
                  <a:schemeClr val="tx2"/>
                </a:solidFill>
              </a:rPr>
              <a:t>Questions </a:t>
            </a:r>
          </a:p>
        </p:txBody>
      </p:sp>
      <p:sp>
        <p:nvSpPr>
          <p:cNvPr id="12" name="Rectangle 11">
            <a:extLst>
              <a:ext uri="{FF2B5EF4-FFF2-40B4-BE49-F238E27FC236}">
                <a16:creationId xmlns:a16="http://schemas.microsoft.com/office/drawing/2014/main" id="{0C88BAAE-F2E1-A748-8860-EA3D4FEB3989}"/>
              </a:ext>
            </a:extLst>
          </p:cNvPr>
          <p:cNvSpPr/>
          <p:nvPr/>
        </p:nvSpPr>
        <p:spPr>
          <a:xfrm>
            <a:off x="7045901"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17</a:t>
            </a:r>
            <a:br>
              <a:rPr lang="en-US" sz="2000" dirty="0">
                <a:solidFill>
                  <a:schemeClr val="tx2"/>
                </a:solidFill>
              </a:rPr>
            </a:br>
            <a:r>
              <a:rPr lang="en-US" sz="1800" dirty="0">
                <a:solidFill>
                  <a:schemeClr val="tx2"/>
                </a:solidFill>
              </a:rPr>
              <a:t>Tools/ Calculators</a:t>
            </a:r>
          </a:p>
        </p:txBody>
      </p:sp>
      <p:sp>
        <p:nvSpPr>
          <p:cNvPr id="13" name="Rectangle 12">
            <a:extLst>
              <a:ext uri="{FF2B5EF4-FFF2-40B4-BE49-F238E27FC236}">
                <a16:creationId xmlns:a16="http://schemas.microsoft.com/office/drawing/2014/main" id="{D7E3EDAA-7729-A34C-943C-2F4F0C69CBCB}"/>
              </a:ext>
            </a:extLst>
          </p:cNvPr>
          <p:cNvSpPr/>
          <p:nvPr/>
        </p:nvSpPr>
        <p:spPr>
          <a:xfrm>
            <a:off x="2596656"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51.5</a:t>
            </a:r>
            <a:br>
              <a:rPr lang="en-US" sz="2000" dirty="0">
                <a:solidFill>
                  <a:schemeClr val="tx2"/>
                </a:solidFill>
              </a:rPr>
            </a:br>
            <a:r>
              <a:rPr lang="en-US" sz="2000" dirty="0">
                <a:solidFill>
                  <a:schemeClr val="tx2"/>
                </a:solidFill>
              </a:rPr>
              <a:t>CE Credits</a:t>
            </a:r>
          </a:p>
        </p:txBody>
      </p:sp>
      <p:sp>
        <p:nvSpPr>
          <p:cNvPr id="14" name="Rectangle 13">
            <a:extLst>
              <a:ext uri="{FF2B5EF4-FFF2-40B4-BE49-F238E27FC236}">
                <a16:creationId xmlns:a16="http://schemas.microsoft.com/office/drawing/2014/main" id="{A8ABAC7F-2FCC-374A-975A-7AE6C051CCCF}"/>
              </a:ext>
            </a:extLst>
          </p:cNvPr>
          <p:cNvSpPr/>
          <p:nvPr/>
        </p:nvSpPr>
        <p:spPr>
          <a:xfrm>
            <a:off x="4819903"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 </a:t>
            </a:r>
            <a:br>
              <a:rPr lang="en-US" sz="2000" dirty="0">
                <a:solidFill>
                  <a:schemeClr val="tx2"/>
                </a:solidFill>
              </a:rPr>
            </a:br>
            <a:r>
              <a:rPr lang="en-US" sz="2000" dirty="0">
                <a:solidFill>
                  <a:schemeClr val="tx2"/>
                </a:solidFill>
              </a:rPr>
              <a:t>CE Credits</a:t>
            </a:r>
          </a:p>
        </p:txBody>
      </p:sp>
      <p:sp>
        <p:nvSpPr>
          <p:cNvPr id="15" name="Rectangle 14">
            <a:extLst>
              <a:ext uri="{FF2B5EF4-FFF2-40B4-BE49-F238E27FC236}">
                <a16:creationId xmlns:a16="http://schemas.microsoft.com/office/drawing/2014/main" id="{C569A91E-45B6-6147-8FCA-CC5B4EE2AC31}"/>
              </a:ext>
            </a:extLst>
          </p:cNvPr>
          <p:cNvSpPr/>
          <p:nvPr/>
        </p:nvSpPr>
        <p:spPr>
          <a:xfrm>
            <a:off x="3475196" y="5486398"/>
            <a:ext cx="2226353" cy="1057835"/>
          </a:xfrm>
          <a:prstGeom prst="rect">
            <a:avLst/>
          </a:prstGeom>
          <a:solidFill>
            <a:schemeClr val="accent6">
              <a:lumMod val="20000"/>
              <a:lumOff val="80000"/>
              <a:alpha val="98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97.5 </a:t>
            </a:r>
            <a:br>
              <a:rPr lang="en-US" sz="2000" dirty="0">
                <a:solidFill>
                  <a:schemeClr val="tx2"/>
                </a:solidFill>
              </a:rPr>
            </a:br>
            <a:r>
              <a:rPr lang="en-US" sz="2000" b="1" dirty="0">
                <a:solidFill>
                  <a:schemeClr val="tx2"/>
                </a:solidFill>
              </a:rPr>
              <a:t>Total CE Credits</a:t>
            </a:r>
          </a:p>
        </p:txBody>
      </p:sp>
    </p:spTree>
    <p:extLst>
      <p:ext uri="{BB962C8B-B14F-4D97-AF65-F5344CB8AC3E}">
        <p14:creationId xmlns:p14="http://schemas.microsoft.com/office/powerpoint/2010/main" val="8302825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 of National HIV Curriculum</a:t>
            </a:r>
          </a:p>
        </p:txBody>
      </p:sp>
      <p:sp>
        <p:nvSpPr>
          <p:cNvPr id="4" name="Content Placeholder 3"/>
          <p:cNvSpPr>
            <a:spLocks noGrp="1"/>
          </p:cNvSpPr>
          <p:nvPr>
            <p:ph sz="half" idx="2"/>
          </p:nvPr>
        </p:nvSpPr>
        <p:spPr/>
        <p:txBody>
          <a:bodyPr>
            <a:normAutofit/>
          </a:bodyPr>
          <a:lstStyle/>
          <a:p>
            <a:pPr marL="502920" indent="-457200">
              <a:buFont typeface="+mj-lt"/>
              <a:buAutoNum type="arabicPeriod"/>
            </a:pPr>
            <a:r>
              <a:rPr lang="en-US" dirty="0">
                <a:solidFill>
                  <a:schemeClr val="bg2"/>
                </a:solidFill>
              </a:rPr>
              <a:t>Address</a:t>
            </a:r>
            <a:r>
              <a:rPr lang="en-US" dirty="0">
                <a:solidFill>
                  <a:srgbClr val="253F7F"/>
                </a:solidFill>
              </a:rPr>
              <a:t>es</a:t>
            </a:r>
            <a:r>
              <a:rPr lang="en-US" dirty="0">
                <a:solidFill>
                  <a:schemeClr val="bg2"/>
                </a:solidFill>
              </a:rPr>
              <a:t> comprehensive spectrum of HIV clinical care</a:t>
            </a:r>
          </a:p>
          <a:p>
            <a:pPr marL="502920" indent="-457200">
              <a:buFont typeface="+mj-lt"/>
              <a:buAutoNum type="arabicPeriod"/>
            </a:pPr>
            <a:r>
              <a:rPr lang="en-US" dirty="0">
                <a:solidFill>
                  <a:srgbClr val="253F7F"/>
                </a:solidFill>
              </a:rPr>
              <a:t>Relevant </a:t>
            </a:r>
            <a:r>
              <a:rPr lang="en-US" dirty="0">
                <a:solidFill>
                  <a:schemeClr val="bg2"/>
                </a:solidFill>
              </a:rPr>
              <a:t>for a broad range of healthcare providers</a:t>
            </a:r>
          </a:p>
          <a:p>
            <a:pPr marL="502920" indent="-457200">
              <a:buFont typeface="+mj-lt"/>
              <a:buAutoNum type="arabicPeriod"/>
            </a:pPr>
            <a:r>
              <a:rPr lang="en-US" dirty="0">
                <a:solidFill>
                  <a:srgbClr val="253F7F"/>
                </a:solidFill>
              </a:rPr>
              <a:t>Recommendations are based </a:t>
            </a:r>
            <a:r>
              <a:rPr lang="en-US" dirty="0">
                <a:solidFill>
                  <a:schemeClr val="bg2"/>
                </a:solidFill>
              </a:rPr>
              <a:t>on U.S. federal guidelines </a:t>
            </a:r>
          </a:p>
          <a:p>
            <a:pPr marL="502920" indent="-457200">
              <a:buFont typeface="+mj-lt"/>
              <a:buAutoNum type="arabicPeriod"/>
            </a:pPr>
            <a:r>
              <a:rPr lang="en-US" dirty="0">
                <a:solidFill>
                  <a:schemeClr val="bg2"/>
                </a:solidFill>
              </a:rPr>
              <a:t>Developed core competencies to inform curriculum </a:t>
            </a:r>
          </a:p>
          <a:p>
            <a:pPr marL="502920" indent="-457200">
              <a:buFont typeface="+mj-lt"/>
              <a:buAutoNum type="arabicPeriod"/>
            </a:pPr>
            <a:r>
              <a:rPr lang="en-US" dirty="0">
                <a:solidFill>
                  <a:schemeClr val="bg2"/>
                </a:solidFill>
              </a:rPr>
              <a:t>Delivers a free educational resource</a:t>
            </a:r>
          </a:p>
          <a:p>
            <a:pPr marL="502920" indent="-457200">
              <a:buFont typeface="+mj-lt"/>
              <a:buAutoNum type="arabicPeriod"/>
            </a:pPr>
            <a:r>
              <a:rPr lang="en-US" dirty="0">
                <a:solidFill>
                  <a:schemeClr val="bg2"/>
                </a:solidFill>
              </a:rPr>
              <a:t>Provides dual functionality: Quick Reference </a:t>
            </a:r>
            <a:r>
              <a:rPr lang="en-US" sz="2300" dirty="0">
                <a:solidFill>
                  <a:schemeClr val="bg2"/>
                </a:solidFill>
              </a:rPr>
              <a:t>or</a:t>
            </a:r>
            <a:r>
              <a:rPr lang="en-US" dirty="0">
                <a:solidFill>
                  <a:schemeClr val="bg2"/>
                </a:solidFill>
              </a:rPr>
              <a:t> Self-Study</a:t>
            </a:r>
          </a:p>
          <a:p>
            <a:pPr marL="502920" indent="-457200">
              <a:buFont typeface="+mj-lt"/>
              <a:buAutoNum type="arabicPeriod"/>
            </a:pPr>
            <a:r>
              <a:rPr lang="en-US" dirty="0">
                <a:solidFill>
                  <a:schemeClr val="bg2"/>
                </a:solidFill>
              </a:rPr>
              <a:t>Offers online learning group functionality to onboard and train healthcare professionals</a:t>
            </a:r>
          </a:p>
        </p:txBody>
      </p:sp>
    </p:spTree>
    <p:extLst>
      <p:ext uri="{BB962C8B-B14F-4D97-AF65-F5344CB8AC3E}">
        <p14:creationId xmlns:p14="http://schemas.microsoft.com/office/powerpoint/2010/main" val="1225806516"/>
      </p:ext>
    </p:extLst>
  </p:cSld>
  <p:clrMapOvr>
    <a:masterClrMapping/>
  </p:clrMapOvr>
  <p:transition spd="slow"/>
</p:sld>
</file>

<file path=ppt/theme/theme1.xml><?xml version="1.0" encoding="utf-8"?>
<a:theme xmlns:a="http://schemas.openxmlformats.org/drawingml/2006/main" name="HIV Web Study">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 Web Study.thmx</Template>
  <TotalTime>42363</TotalTime>
  <Words>1408</Words>
  <Application>Microsoft Office PowerPoint</Application>
  <PresentationFormat>On-screen Show (4:3)</PresentationFormat>
  <Paragraphs>125</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ArialMT</vt:lpstr>
      <vt:lpstr>Avenir Book</vt:lpstr>
      <vt:lpstr>Calibri</vt:lpstr>
      <vt:lpstr>Geneva</vt:lpstr>
      <vt:lpstr>Lucida Grande</vt:lpstr>
      <vt:lpstr>Times New Roman</vt:lpstr>
      <vt:lpstr>Wingdings</vt:lpstr>
      <vt:lpstr>HIV Web Study</vt:lpstr>
      <vt:lpstr>National HIV Curriculum Promotional Slides</vt:lpstr>
      <vt:lpstr>National HIV Curriculum (NHC) Promo Slides Content</vt:lpstr>
      <vt:lpstr>PowerPoint Presentation</vt:lpstr>
      <vt:lpstr>PowerPoint Presentation</vt:lpstr>
      <vt:lpstr>PowerPoint Presentation</vt:lpstr>
      <vt:lpstr>National HIV Curriculum Features</vt:lpstr>
      <vt:lpstr>Six Modules: Lessons and Question Bank Topics</vt:lpstr>
      <vt:lpstr>National HIV Curriculum Features:</vt:lpstr>
      <vt:lpstr>General Principles of National HIV Curriculum</vt:lpstr>
      <vt:lpstr>PowerPoint Presentation</vt:lpstr>
      <vt:lpstr>Dual Functionality</vt:lpstr>
      <vt:lpstr>PowerPoint Presentation</vt:lpstr>
      <vt:lpstr>PowerPoint Presentation</vt:lpstr>
      <vt:lpstr>PowerPoint Presentation</vt:lpstr>
      <vt:lpstr>PowerPoint Presentation</vt:lpstr>
      <vt:lpstr>18 Clinical Calculators &amp; Screening Tools Using your own electronic device, you can access: </vt:lpstr>
      <vt:lpstr>PowerPoint Presentation</vt:lpstr>
      <vt:lpstr>PowerPoint Presentation</vt:lpstr>
      <vt:lpstr>PowerPoint Presentation</vt:lpstr>
      <vt:lpstr>PowerPoint Presentation</vt:lpstr>
      <vt:lpstr>Why Online Learning Groups are Formed</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Nelson</cp:lastModifiedBy>
  <cp:revision>2032</cp:revision>
  <cp:lastPrinted>2008-02-05T14:34:24Z</cp:lastPrinted>
  <dcterms:created xsi:type="dcterms:W3CDTF">2010-12-20T17:18:01Z</dcterms:created>
  <dcterms:modified xsi:type="dcterms:W3CDTF">2023-04-06T15:35:11Z</dcterms:modified>
</cp:coreProperties>
</file>