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4" r:id="rId5"/>
    <p:sldMasterId id="2147483669" r:id="rId6"/>
    <p:sldMasterId id="2147483677" r:id="rId7"/>
    <p:sldMasterId id="2147483679" r:id="rId8"/>
    <p:sldMasterId id="2147483681" r:id="rId9"/>
  </p:sldMasterIdLst>
  <p:notesMasterIdLst>
    <p:notesMasterId r:id="rId38"/>
  </p:notesMasterIdLst>
  <p:sldIdLst>
    <p:sldId id="256" r:id="rId10"/>
    <p:sldId id="257" r:id="rId11"/>
    <p:sldId id="258" r:id="rId12"/>
    <p:sldId id="259" r:id="rId13"/>
    <p:sldId id="289" r:id="rId14"/>
    <p:sldId id="29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8" r:id="rId35"/>
    <p:sldId id="281" r:id="rId36"/>
    <p:sldId id="282" r:id="rId37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52">
          <p15:clr>
            <a:srgbClr val="A4A3A4"/>
          </p15:clr>
        </p15:guide>
        <p15:guide id="2" pos="67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9" roundtripDataSignature="AMtx7mhUNE1vwvvE7fbszLh454J5a8wq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6C4C1E-EEAD-4552-9731-19DC78681D21}">
  <a:tblStyle styleId="{C36C4C1E-EEAD-4552-9731-19DC78681D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9A87AB-C6F7-4C13-9DC3-A3716A699FE5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/>
    <p:restoredTop sz="94586"/>
  </p:normalViewPr>
  <p:slideViewPr>
    <p:cSldViewPr snapToGrid="0">
      <p:cViewPr varScale="1">
        <p:scale>
          <a:sx n="108" d="100"/>
          <a:sy n="108" d="100"/>
        </p:scale>
        <p:origin x="114" y="840"/>
      </p:cViewPr>
      <p:guideLst>
        <p:guide orient="horz" pos="1552"/>
        <p:guide pos="6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customschemas.google.com/relationships/presentationmetadata" Target="metadata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702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4" name="Google Shape;134;p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9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3" name="Google Shape;143;p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5" name="Google Shape;155;p1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69" name="Google Shape;169;p1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7697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0" name="Google Shape;80;p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94511bc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94511bc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894511bc21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93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94511bc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94511bc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894511bc21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846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03" name="Google Shape;103;p5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13" name="Google Shape;113;p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25" name="Google Shape;125;p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gradFill>
          <a:gsLst>
            <a:gs pos="0">
              <a:srgbClr val="15294E"/>
            </a:gs>
            <a:gs pos="17000">
              <a:srgbClr val="15294E"/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7"/>
          <p:cNvSpPr txBox="1">
            <a:spLocks noGrp="1"/>
          </p:cNvSpPr>
          <p:nvPr>
            <p:ph type="ctrTitle"/>
          </p:nvPr>
        </p:nvSpPr>
        <p:spPr>
          <a:xfrm>
            <a:off x="2954085" y="2209800"/>
            <a:ext cx="864478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2948377" y="3667797"/>
            <a:ext cx="6955204" cy="4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582" algn="l" rtl="0"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27"/>
          <p:cNvPicPr preferRelativeResize="0"/>
          <p:nvPr/>
        </p:nvPicPr>
        <p:blipFill rotWithShape="1">
          <a:blip r:embed="rId2">
            <a:alphaModFix amt="12000"/>
          </a:blip>
          <a:srcRect/>
          <a:stretch/>
        </p:blipFill>
        <p:spPr>
          <a:xfrm>
            <a:off x="273658" y="0"/>
            <a:ext cx="12626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7"/>
          <p:cNvSpPr/>
          <p:nvPr/>
        </p:nvSpPr>
        <p:spPr>
          <a:xfrm>
            <a:off x="3036871" y="3322457"/>
            <a:ext cx="8532178" cy="609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7"/>
              <a:buFont typeface="Arial"/>
              <a:buNone/>
            </a:pPr>
            <a:endParaRPr sz="248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7"/>
          <p:cNvSpPr txBox="1">
            <a:spLocks noGrp="1"/>
          </p:cNvSpPr>
          <p:nvPr>
            <p:ph type="body" idx="2"/>
          </p:nvPr>
        </p:nvSpPr>
        <p:spPr>
          <a:xfrm>
            <a:off x="2948377" y="4170959"/>
            <a:ext cx="6955204" cy="4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582" algn="l" rtl="0"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87" y="5458216"/>
            <a:ext cx="4514062" cy="9761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297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lumn 2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7751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lumn 3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2205" y="2287060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6096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297" y="229370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6979" y="2293703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Column 3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0661" y="228997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Column 4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4343" y="2298548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5077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5248592" cy="2986087"/>
          </a:xfrm>
          <a:prstGeom prst="rect">
            <a:avLst/>
          </a:prstGeom>
        </p:spPr>
        <p:txBody>
          <a:bodyPr/>
          <a:lstStyle>
            <a:lvl1pPr marL="40005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800"/>
              </a:spcAft>
              <a:defRPr sz="2400">
                <a:latin typeface="+mn-lt"/>
              </a:defRPr>
            </a:lvl2pPr>
            <a:lvl3pPr marL="971550" indent="-280988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371600" indent="-40005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7145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lumn 2 Picture">
            <a:extLst>
              <a:ext uri="{FF2B5EF4-FFF2-40B4-BE49-F238E27FC236}">
                <a16:creationId xmlns:a16="http://schemas.microsoft.com/office/drawing/2014/main" id="{FBAF9846-71DA-A44F-8AF9-87E1DDB94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413" y="2143125"/>
            <a:ext cx="5041900" cy="298767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1444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behind picture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E8EA923E-BC71-C347-8E04-0810876CF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297" y="1371600"/>
            <a:ext cx="10938784" cy="4246879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E01E1C4-2C84-CE47-85DB-593C82C0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848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paragraph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Area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9" y="2141308"/>
            <a:ext cx="9602630" cy="2986087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38328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2pPr>
            <a:lvl3pPr marL="676656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3pPr>
            <a:lvl4pPr marL="1133856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200">
                <a:latin typeface="+mn-lt"/>
              </a:defRPr>
            </a:lvl4pPr>
            <a:lvl5pPr marL="1481328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Tx/>
              <a:buNone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plain text styles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8019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0FB0A0-DED7-EC46-8193-BC335733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16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2400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7AF4BD8-D702-6942-998E-7220E810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2858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2F913A3-B7A0-6B40-AD6C-96F6219B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7068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chart" userDrawn="1">
  <p:cSld name="Text with char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623297" y="1139328"/>
            <a:ext cx="10512425" cy="64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3600" baseline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623297" y="2091671"/>
            <a:ext cx="2608418" cy="363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71450" marR="0" lvl="0" indent="-114300" algn="l" rtl="0">
              <a:spcBef>
                <a:spcPts val="746"/>
              </a:spcBef>
              <a:spcAft>
                <a:spcPts val="0"/>
              </a:spcAft>
              <a:buClr>
                <a:schemeClr val="accent6"/>
              </a:buClr>
              <a:buSzPts val="3732"/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>
                <a:solidFill>
                  <a:srgbClr val="8A8A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April 2023</a:t>
            </a:r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3341317" y="2091671"/>
            <a:ext cx="2646123" cy="363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71450" marR="0" lvl="0" indent="-112713" algn="l" rtl="0">
              <a:spcBef>
                <a:spcPts val="746"/>
              </a:spcBef>
              <a:spcAft>
                <a:spcPts val="0"/>
              </a:spcAft>
              <a:buClr>
                <a:schemeClr val="accent6"/>
              </a:buClr>
              <a:buSzPts val="3732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Google Shape;34;p33"/>
          <p:cNvSpPr txBox="1">
            <a:spLocks noGrp="1"/>
          </p:cNvSpPr>
          <p:nvPr>
            <p:ph type="body" idx="11"/>
          </p:nvPr>
        </p:nvSpPr>
        <p:spPr>
          <a:xfrm>
            <a:off x="6094413" y="2097788"/>
            <a:ext cx="2639360" cy="363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marR="0" lvl="0" indent="-112713" algn="l" rtl="0">
              <a:spcBef>
                <a:spcPts val="746"/>
              </a:spcBef>
              <a:spcAft>
                <a:spcPts val="0"/>
              </a:spcAft>
              <a:buClr>
                <a:schemeClr val="accent6"/>
              </a:buClr>
              <a:buSzPts val="3732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36;p33"/>
          <p:cNvSpPr txBox="1">
            <a:spLocks noGrp="1"/>
          </p:cNvSpPr>
          <p:nvPr>
            <p:ph type="body" idx="12"/>
          </p:nvPr>
        </p:nvSpPr>
        <p:spPr>
          <a:xfrm>
            <a:off x="8840743" y="2091671"/>
            <a:ext cx="2633098" cy="363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marR="0" lvl="0" indent="-112713" algn="l" rtl="0">
              <a:spcBef>
                <a:spcPts val="746"/>
              </a:spcBef>
              <a:spcAft>
                <a:spcPts val="0"/>
              </a:spcAft>
              <a:buClr>
                <a:schemeClr val="accent6"/>
              </a:buClr>
              <a:buSzPts val="3732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316099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623297" y="1247023"/>
            <a:ext cx="10512425" cy="64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3600" baseline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609442" y="2267211"/>
            <a:ext cx="10806434" cy="3373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46"/>
              </a:spcBef>
              <a:spcAft>
                <a:spcPts val="0"/>
              </a:spcAft>
              <a:buClr>
                <a:schemeClr val="accent6"/>
              </a:buClr>
              <a:buSzPts val="3732"/>
              <a:buFont typeface="Arial"/>
              <a:buNone/>
              <a:defRPr sz="28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⎼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>
                <a:solidFill>
                  <a:srgbClr val="8A8A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April 2023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270874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and Bullets">
  <p:cSld name="Paragraph and Bulle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9"/>
          <p:cNvSpPr txBox="1">
            <a:spLocks noGrp="1"/>
          </p:cNvSpPr>
          <p:nvPr>
            <p:ph type="title"/>
          </p:nvPr>
        </p:nvSpPr>
        <p:spPr>
          <a:xfrm>
            <a:off x="623297" y="1007453"/>
            <a:ext cx="10512425" cy="64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600" baseline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623888" y="2048000"/>
            <a:ext cx="10512425" cy="3454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TR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TR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7" name="Google Shape;27;p29"/>
          <p:cNvSpPr txBox="1">
            <a:spLocks noGrp="1"/>
          </p:cNvSpPr>
          <p:nvPr>
            <p:ph type="dt" idx="10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>
                <a:solidFill>
                  <a:srgbClr val="8A8A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April 2023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376090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chart">
  <p:cSld name="1_Text with char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623297" y="1142477"/>
            <a:ext cx="10512425" cy="64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609441" y="2104370"/>
            <a:ext cx="5478207" cy="334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46"/>
              </a:spcBef>
              <a:spcAft>
                <a:spcPts val="0"/>
              </a:spcAft>
              <a:buClr>
                <a:schemeClr val="accent6"/>
              </a:buClr>
              <a:buSzPts val="3732"/>
              <a:buFont typeface="Arial"/>
              <a:buNone/>
              <a:defRPr sz="24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>
                <a:solidFill>
                  <a:srgbClr val="8A8A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April 2023</a:t>
            </a:r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6053767" y="2104370"/>
            <a:ext cx="5535940" cy="334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46"/>
              </a:spcBef>
              <a:spcAft>
                <a:spcPts val="0"/>
              </a:spcAft>
              <a:buClr>
                <a:schemeClr val="accent6"/>
              </a:buClr>
              <a:buSzPts val="3732"/>
              <a:buFont typeface="Arial"/>
              <a:buNone/>
              <a:defRPr sz="24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17229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chart" userDrawn="1">
  <p:cSld name="1_Text with char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623297" y="1048504"/>
            <a:ext cx="10512425" cy="64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>
                <a:solidFill>
                  <a:srgbClr val="8A8A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April 2023</a:t>
            </a:r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4083484" y="2076155"/>
            <a:ext cx="3513551" cy="334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4488" marR="0" lvl="0" indent="-228600" algn="l" rtl="0">
              <a:spcBef>
                <a:spcPts val="746"/>
              </a:spcBef>
              <a:spcAft>
                <a:spcPts val="0"/>
              </a:spcAft>
              <a:buClr>
                <a:schemeClr val="accent6"/>
              </a:buClr>
              <a:buSzPts val="3732"/>
              <a:buFont typeface="Arial"/>
              <a:buNone/>
              <a:tabLst/>
              <a:defRPr sz="24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Google Shape;36;p33"/>
          <p:cNvSpPr txBox="1">
            <a:spLocks noGrp="1"/>
          </p:cNvSpPr>
          <p:nvPr>
            <p:ph type="body" idx="11"/>
          </p:nvPr>
        </p:nvSpPr>
        <p:spPr>
          <a:xfrm>
            <a:off x="7694114" y="2081374"/>
            <a:ext cx="3410293" cy="334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4488" marR="0" lvl="0" indent="-228600" algn="l" rtl="0">
              <a:spcBef>
                <a:spcPts val="746"/>
              </a:spcBef>
              <a:spcAft>
                <a:spcPts val="0"/>
              </a:spcAft>
              <a:buClr>
                <a:schemeClr val="accent6"/>
              </a:buClr>
              <a:buSzPts val="3732"/>
              <a:buFont typeface="Arial"/>
              <a:buNone/>
              <a:defRPr sz="24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36;p33"/>
          <p:cNvSpPr txBox="1">
            <a:spLocks noGrp="1"/>
          </p:cNvSpPr>
          <p:nvPr>
            <p:ph type="body" idx="12"/>
          </p:nvPr>
        </p:nvSpPr>
        <p:spPr>
          <a:xfrm>
            <a:off x="623297" y="2076155"/>
            <a:ext cx="3381900" cy="334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4488" marR="0" lvl="0" indent="-228600" algn="l" rtl="0">
              <a:spcBef>
                <a:spcPts val="746"/>
              </a:spcBef>
              <a:spcAft>
                <a:spcPts val="0"/>
              </a:spcAft>
              <a:buClr>
                <a:schemeClr val="accent6"/>
              </a:buClr>
              <a:buSzPts val="3732"/>
              <a:buFont typeface="Arial"/>
              <a:buNone/>
              <a:defRPr sz="24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882148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3047206" y="2857500"/>
            <a:ext cx="853217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99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content area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9614932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600"/>
              </a:spcAft>
              <a:defRPr sz="2400">
                <a:latin typeface="+mn-lt"/>
              </a:defRPr>
            </a:lvl2pPr>
            <a:lvl3pPr marL="1024128" indent="-34747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481328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828800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66408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2141308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5038" y="2141307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346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15294E"/>
            </a:gs>
          </a:gsLst>
          <a:lin ang="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ransition spd="slow">
    <p:fade/>
  </p:transition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5294E"/>
            </a:gs>
            <a:gs pos="99000">
              <a:schemeClr val="accent1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 txBox="1">
            <a:spLocks noGrp="1"/>
          </p:cNvSpPr>
          <p:nvPr>
            <p:ph type="title"/>
          </p:nvPr>
        </p:nvSpPr>
        <p:spPr>
          <a:xfrm>
            <a:off x="2867091" y="2691240"/>
            <a:ext cx="853217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99"/>
              <a:buFont typeface="Arial"/>
              <a:buNone/>
              <a:defRPr sz="479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9" name="Google Shape;39;p31"/>
          <p:cNvPicPr preferRelativeResize="0"/>
          <p:nvPr/>
        </p:nvPicPr>
        <p:blipFill rotWithShape="1">
          <a:blip r:embed="rId3">
            <a:alphaModFix amt="12000"/>
          </a:blip>
          <a:srcRect/>
          <a:stretch/>
        </p:blipFill>
        <p:spPr>
          <a:xfrm>
            <a:off x="273658" y="0"/>
            <a:ext cx="126265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6540" y="5850053"/>
            <a:ext cx="1163002" cy="72854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transition spd="slow">
    <p:fade/>
  </p:transition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0F4FCDD2-5E10-224D-8C68-31BC1F6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387703"/>
            <a:ext cx="10794980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op bar"/>
          <p:cNvSpPr/>
          <p:nvPr/>
        </p:nvSpPr>
        <p:spPr>
          <a:xfrm>
            <a:off x="0" y="0"/>
            <a:ext cx="12188825" cy="728547"/>
          </a:xfrm>
          <a:prstGeom prst="rect">
            <a:avLst/>
          </a:prstGeom>
          <a:gradFill>
            <a:gsLst>
              <a:gs pos="23000">
                <a:schemeClr val="tx2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6" name="Slide Number Circle">
            <a:extLst>
              <a:ext uri="{FF2B5EF4-FFF2-40B4-BE49-F238E27FC236}">
                <a16:creationId xmlns:a16="http://schemas.microsoft.com/office/drawing/2014/main" id="{DC63F7F3-9642-BA4D-83B9-EB92AB17B872}"/>
              </a:ext>
            </a:extLst>
          </p:cNvPr>
          <p:cNvSpPr/>
          <p:nvPr/>
        </p:nvSpPr>
        <p:spPr>
          <a:xfrm>
            <a:off x="11613568" y="220765"/>
            <a:ext cx="307696" cy="3076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87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B8C0E48-51A4-0042-B570-D9B72B6AACAE}"/>
              </a:ext>
            </a:extLst>
          </p:cNvPr>
          <p:cNvSpPr txBox="1"/>
          <p:nvPr/>
        </p:nvSpPr>
        <p:spPr>
          <a:xfrm>
            <a:off x="11565512" y="247655"/>
            <a:ext cx="403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565D13D-210D-7741-99FD-FE938200C5BF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841C3474-27D8-8049-BB94-405BB23B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99CBB-0A96-384D-8F83-D49F2DF8EA0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97436" y="5978179"/>
            <a:ext cx="1029644" cy="6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8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3466" kern="1200">
          <a:solidFill>
            <a:schemeClr val="accent6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95" rtl="0" eaLnBrk="1" latinLnBrk="0" hangingPunct="1">
        <a:spcBef>
          <a:spcPct val="20000"/>
        </a:spcBef>
        <a:buFont typeface="Arial" pitchFamily="34" charset="0"/>
        <a:buNone/>
        <a:defRPr sz="3732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1pPr>
      <a:lvl2pPr marL="1066647" indent="-457200" algn="l" defTabSz="1218895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Clr>
          <a:schemeClr val="accent6"/>
        </a:buClr>
        <a:buFont typeface="STIXGeneral-Regular" pitchFamily="2" charset="2"/>
        <a:buChar char="⎯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75000"/>
              </a:schemeClr>
            </a:gs>
            <a:gs pos="99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6541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DD53E38E-318E-524B-81AE-9CA36A026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9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7000">
              <a:srgbClr val="B41B1A"/>
            </a:gs>
            <a:gs pos="0">
              <a:schemeClr val="accent3"/>
            </a:gs>
            <a:gs pos="99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33808675-07B4-7144-9C60-22902275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6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DDCD3"/>
            </a:gs>
            <a:gs pos="99000">
              <a:srgbClr val="F8F6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264780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716A6682-5DC1-6148-B383-3A6373074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82" y="5889997"/>
            <a:ext cx="1691634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0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idsetc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linicalinfo.hiv.gov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info.hiv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2954085" y="2209800"/>
            <a:ext cx="9066280" cy="99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</a:pPr>
            <a:r>
              <a:rPr lang="en-US" sz="4250" dirty="0"/>
              <a:t>ARVs for Initial Therapy: Characteristics and Adverse Effects</a:t>
            </a:r>
            <a:endParaRPr dirty="0"/>
          </a:p>
        </p:txBody>
      </p:sp>
      <p:sp>
        <p:nvSpPr>
          <p:cNvPr id="59" name="Google Shape;59;p1"/>
          <p:cNvSpPr txBox="1">
            <a:spLocks noGrp="1"/>
          </p:cNvSpPr>
          <p:nvPr>
            <p:ph type="body" idx="1"/>
          </p:nvPr>
        </p:nvSpPr>
        <p:spPr>
          <a:xfrm>
            <a:off x="2948377" y="3667797"/>
            <a:ext cx="6955204" cy="4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DDCD3"/>
              </a:buClr>
              <a:buSzPts val="1960"/>
              <a:buNone/>
            </a:pPr>
            <a:r>
              <a:rPr lang="en-US">
                <a:solidFill>
                  <a:srgbClr val="DDDCD3"/>
                </a:solidFill>
                <a:latin typeface="Arial"/>
                <a:ea typeface="Arial"/>
                <a:cs typeface="Arial"/>
                <a:sym typeface="Arial"/>
              </a:rPr>
              <a:t>Guidelines for the Use of Antiretroviral Agents</a:t>
            </a:r>
            <a:br>
              <a:rPr lang="en-US">
                <a:solidFill>
                  <a:srgbClr val="DDDCD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DDDCD3"/>
                </a:solidFill>
                <a:latin typeface="Arial"/>
                <a:ea typeface="Arial"/>
                <a:cs typeface="Arial"/>
                <a:sym typeface="Arial"/>
              </a:rPr>
              <a:t>in Adults and Adolescents</a:t>
            </a:r>
            <a:endParaRPr>
              <a:solidFill>
                <a:srgbClr val="DDDCD3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lt2"/>
              </a:buClr>
              <a:buSzPts val="1260"/>
              <a:buNone/>
            </a:pPr>
            <a:endParaRPr>
              <a:solidFill>
                <a:srgbClr val="BADBFF"/>
              </a:solidFill>
            </a:endParaRPr>
          </a:p>
        </p:txBody>
      </p:sp>
      <p:sp>
        <p:nvSpPr>
          <p:cNvPr id="60" name="Google Shape;60;p1"/>
          <p:cNvSpPr txBox="1">
            <a:spLocks noGrp="1"/>
          </p:cNvSpPr>
          <p:nvPr>
            <p:ph type="body" idx="2"/>
          </p:nvPr>
        </p:nvSpPr>
        <p:spPr>
          <a:xfrm>
            <a:off x="2948377" y="4442865"/>
            <a:ext cx="6955204" cy="4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79"/>
              <a:buNone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April 2023</a:t>
            </a:r>
            <a:endParaRPr sz="1100" dirty="0">
              <a:solidFill>
                <a:schemeClr val="bg2">
                  <a:lumMod val="20000"/>
                  <a:lumOff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623297" y="1143501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Initial Therapy: Dual-NRTI Pairs </a:t>
            </a:r>
            <a:r>
              <a:rPr lang="en-US" sz="1600" dirty="0"/>
              <a:t>(2)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>
          <a:xfrm>
            <a:off x="623297" y="2080804"/>
            <a:ext cx="5172075" cy="29860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TDF/FTC, TDF/3TC</a:t>
            </a:r>
          </a:p>
          <a:p>
            <a:r>
              <a:rPr lang="en-US" dirty="0"/>
              <a:t>Once-daily dosing</a:t>
            </a:r>
          </a:p>
          <a:p>
            <a:r>
              <a:rPr lang="en-US" dirty="0"/>
              <a:t>In several single-pill regimen </a:t>
            </a:r>
            <a:r>
              <a:rPr lang="en-US" dirty="0" err="1"/>
              <a:t>coformulations</a:t>
            </a:r>
            <a:r>
              <a:rPr lang="en-US" dirty="0"/>
              <a:t> </a:t>
            </a:r>
          </a:p>
          <a:p>
            <a:r>
              <a:rPr lang="en-US" dirty="0"/>
              <a:t>Active against HBV</a:t>
            </a:r>
          </a:p>
          <a:p>
            <a:r>
              <a:rPr lang="en-US" dirty="0"/>
              <a:t>Potential for renal and bone toxicity (more than with TAF); exacerbated by PK boosters</a:t>
            </a:r>
          </a:p>
          <a:p>
            <a:r>
              <a:rPr lang="en-US" dirty="0"/>
              <a:t>Avoid if renal disease or osteoporosis</a:t>
            </a:r>
          </a:p>
          <a:p>
            <a:r>
              <a:rPr lang="en-US" dirty="0"/>
              <a:t>Lower lipid levels (vs ABC and TAF)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14447" y="2080573"/>
            <a:ext cx="5171439" cy="29860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TAF/FTC</a:t>
            </a:r>
          </a:p>
          <a:p>
            <a:r>
              <a:rPr lang="en-US" dirty="0"/>
              <a:t>Once-daily dosing</a:t>
            </a:r>
          </a:p>
          <a:p>
            <a:r>
              <a:rPr lang="en-US" dirty="0"/>
              <a:t>In several single-pill regimen </a:t>
            </a:r>
            <a:r>
              <a:rPr lang="en-US" dirty="0" err="1"/>
              <a:t>coformulations</a:t>
            </a:r>
            <a:r>
              <a:rPr lang="en-US" dirty="0"/>
              <a:t> </a:t>
            </a:r>
          </a:p>
          <a:p>
            <a:r>
              <a:rPr lang="en-US" dirty="0"/>
              <a:t>Active against HBV</a:t>
            </a:r>
          </a:p>
          <a:p>
            <a:r>
              <a:rPr lang="en-US" dirty="0"/>
              <a:t>Renal and bone toxicity; less common than with TDF/FTC</a:t>
            </a:r>
          </a:p>
          <a:p>
            <a:r>
              <a:rPr lang="en-US" dirty="0"/>
              <a:t>Approved for </a:t>
            </a:r>
            <a:r>
              <a:rPr lang="en-US" dirty="0" err="1"/>
              <a:t>eGFR</a:t>
            </a:r>
            <a:r>
              <a:rPr lang="en-US" dirty="0"/>
              <a:t> ≥30 mL/min</a:t>
            </a:r>
          </a:p>
          <a:p>
            <a:r>
              <a:rPr lang="en-US" dirty="0"/>
              <a:t>Excess weight gain (vs ABC and TDF) in some studies</a:t>
            </a:r>
          </a:p>
          <a:p>
            <a:endParaRPr lang="en-US" dirty="0"/>
          </a:p>
        </p:txBody>
      </p:sp>
      <p:sp>
        <p:nvSpPr>
          <p:cNvPr id="137" name="Google Shape;137;p8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"/>
          <p:cNvSpPr txBox="1">
            <a:spLocks noGrp="1"/>
          </p:cNvSpPr>
          <p:nvPr>
            <p:ph type="title"/>
          </p:nvPr>
        </p:nvSpPr>
        <p:spPr>
          <a:xfrm>
            <a:off x="623297" y="1198234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ARV Components in Initial Therapy: INSTIs</a:t>
            </a:r>
          </a:p>
        </p:txBody>
      </p:sp>
      <p:sp>
        <p:nvSpPr>
          <p:cNvPr id="10" name="Col 1"/>
          <p:cNvSpPr>
            <a:spLocks noGrp="1"/>
          </p:cNvSpPr>
          <p:nvPr>
            <p:ph type="body" sz="quarter" idx="14"/>
          </p:nvPr>
        </p:nvSpPr>
        <p:spPr>
          <a:xfrm>
            <a:off x="623297" y="2080458"/>
            <a:ext cx="4114037" cy="2986087"/>
          </a:xfrm>
        </p:spPr>
        <p:txBody>
          <a:bodyPr/>
          <a:lstStyle/>
          <a:p>
            <a:pPr lvl="0"/>
            <a:r>
              <a:rPr lang="en-US" b="1" dirty="0"/>
              <a:t>ADVANTAGES</a:t>
            </a:r>
          </a:p>
          <a:p>
            <a:pPr lvl="1"/>
            <a:r>
              <a:rPr lang="en-US" dirty="0"/>
              <a:t>DTG, BIC: higher barrier to resistance than RAL, EVG</a:t>
            </a:r>
          </a:p>
          <a:p>
            <a:pPr lvl="1"/>
            <a:r>
              <a:rPr lang="en-US" dirty="0"/>
              <a:t>Low rates of AEs</a:t>
            </a:r>
          </a:p>
          <a:p>
            <a:pPr lvl="1"/>
            <a:r>
              <a:rPr lang="en-US" dirty="0"/>
              <a:t>Few drug-drug interactions (not true of EVG/COBI)</a:t>
            </a:r>
          </a:p>
          <a:p>
            <a:pPr lvl="1"/>
            <a:r>
              <a:rPr lang="en-US" dirty="0"/>
              <a:t>Single-pill combination regimens available with BIC, DTG, EVG/COBI</a:t>
            </a:r>
          </a:p>
          <a:p>
            <a:pPr lvl="1"/>
            <a:r>
              <a:rPr lang="en-US" dirty="0"/>
              <a:t>CAB: long-acting injectable formulation</a:t>
            </a:r>
          </a:p>
          <a:p>
            <a:endParaRPr lang="en-US" dirty="0"/>
          </a:p>
        </p:txBody>
      </p:sp>
      <p:sp>
        <p:nvSpPr>
          <p:cNvPr id="6" name="Col 2"/>
          <p:cNvSpPr>
            <a:spLocks noGrp="1"/>
          </p:cNvSpPr>
          <p:nvPr>
            <p:ph type="body" idx="13"/>
          </p:nvPr>
        </p:nvSpPr>
        <p:spPr>
          <a:xfrm>
            <a:off x="4845309" y="2080690"/>
            <a:ext cx="4369550" cy="3355606"/>
          </a:xfrm>
        </p:spPr>
        <p:txBody>
          <a:bodyPr/>
          <a:lstStyle/>
          <a:p>
            <a:pPr lvl="0"/>
            <a:r>
              <a:rPr lang="en-US" b="1" dirty="0"/>
              <a:t>DISADVANTAGES</a:t>
            </a:r>
          </a:p>
          <a:p>
            <a:pPr lvl="1"/>
            <a:r>
              <a:rPr lang="en-US" dirty="0"/>
              <a:t>RAL, EVG: lower genetic barrier to resistance than DTG, BIC, PIs</a:t>
            </a:r>
          </a:p>
          <a:p>
            <a:pPr lvl="1"/>
            <a:r>
              <a:rPr lang="en-US" dirty="0"/>
              <a:t>COBI: many drug-drug interactions</a:t>
            </a:r>
          </a:p>
          <a:p>
            <a:pPr lvl="1"/>
            <a:r>
              <a:rPr lang="en-US" dirty="0"/>
              <a:t>Greater weight gain (especially with TAF)</a:t>
            </a:r>
          </a:p>
        </p:txBody>
      </p:sp>
      <p:pic>
        <p:nvPicPr>
          <p:cNvPr id="15" name="Graphic" descr="Integrase Inhibitor diagram showing that they block insertion of HIV DNA into CD4 Cell DNA" title="INST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5738" y="1903763"/>
            <a:ext cx="2199526" cy="36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raphic Credit"/>
          <p:cNvSpPr txBox="1"/>
          <p:nvPr/>
        </p:nvSpPr>
        <p:spPr>
          <a:xfrm>
            <a:off x="9386129" y="5581353"/>
            <a:ext cx="21995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Graphic: clinicalinfo.hiv.gov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Date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"/>
          <p:cNvSpPr txBox="1">
            <a:spLocks noGrp="1"/>
          </p:cNvSpPr>
          <p:nvPr>
            <p:ph type="title"/>
          </p:nvPr>
        </p:nvSpPr>
        <p:spPr>
          <a:xfrm>
            <a:off x="623297" y="1170493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ARV Components in Initial Therapy: PIs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3297" y="2067637"/>
            <a:ext cx="3443756" cy="2986087"/>
          </a:xfrm>
        </p:spPr>
        <p:txBody>
          <a:bodyPr/>
          <a:lstStyle/>
          <a:p>
            <a:pPr lvl="0"/>
            <a:r>
              <a:rPr lang="en-US" b="1" dirty="0"/>
              <a:t>ADVANTAGES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High genetic barrier to resistance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PI resistance uncommon with failure of boosted PIs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Single-pill combination regimen available with DRV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4237751" y="2067637"/>
            <a:ext cx="3661180" cy="2986087"/>
          </a:xfrm>
        </p:spPr>
        <p:txBody>
          <a:bodyPr/>
          <a:lstStyle/>
          <a:p>
            <a:pPr lvl="0"/>
            <a:r>
              <a:rPr lang="en-US" b="1" dirty="0"/>
              <a:t>DISADVANTAGES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/>
              <a:t>Metabolic complications </a:t>
            </a:r>
            <a:br>
              <a:rPr lang="en-US" dirty="0"/>
            </a:br>
            <a:r>
              <a:rPr lang="en-US" dirty="0"/>
              <a:t>(less likely with DRV and ATV than with older PIs)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/>
              <a:t>GI intolerance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/>
              <a:t>Higher potential for drug interactions (CYP450), especially with RTV</a:t>
            </a:r>
          </a:p>
        </p:txBody>
      </p:sp>
      <p:pic>
        <p:nvPicPr>
          <p:cNvPr id="163" name="Google Shape;163;p10" descr="Protease inhibitors block new HIV from becoming mature HIV" title="Protease Inhibitors"/>
          <p:cNvPicPr preferRelativeResize="0"/>
          <p:nvPr/>
        </p:nvPicPr>
        <p:blipFill rotWithShape="1">
          <a:blip r:embed="rId3">
            <a:alphaModFix/>
          </a:blip>
          <a:srcRect r="2614"/>
          <a:stretch/>
        </p:blipFill>
        <p:spPr>
          <a:xfrm>
            <a:off x="8211035" y="2112456"/>
            <a:ext cx="2497150" cy="420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0"/>
          <p:cNvSpPr txBox="1"/>
          <p:nvPr/>
        </p:nvSpPr>
        <p:spPr>
          <a:xfrm>
            <a:off x="8293784" y="6356350"/>
            <a:ext cx="27655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200"/>
            </a:pPr>
            <a:r>
              <a:rPr lang="en-US" sz="1200" dirty="0"/>
              <a:t>Graphic: clinicalinfo.hiv.gov</a:t>
            </a:r>
          </a:p>
        </p:txBody>
      </p:sp>
      <p:sp>
        <p:nvSpPr>
          <p:cNvPr id="159" name="Google Shape;159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title"/>
          </p:nvPr>
        </p:nvSpPr>
        <p:spPr>
          <a:xfrm>
            <a:off x="623297" y="1170494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ARV Components in Initial Therapy: NNRTIs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3297" y="1979113"/>
            <a:ext cx="3388591" cy="3107364"/>
          </a:xfrm>
        </p:spPr>
        <p:txBody>
          <a:bodyPr/>
          <a:lstStyle/>
          <a:p>
            <a:pPr lvl="0"/>
            <a:r>
              <a:rPr lang="en-US" b="1" dirty="0"/>
              <a:t>ADVANTAGES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Long half-lives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Less metabolic toxicity (dyslipidemia, insulin resistance) vs. some PIs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Single-pill combination regimens available with DOR, EFV, and RPV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RPV: long-acting injectable option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4237038" y="1979113"/>
            <a:ext cx="4849601" cy="3107595"/>
          </a:xfrm>
        </p:spPr>
        <p:txBody>
          <a:bodyPr/>
          <a:lstStyle/>
          <a:p>
            <a:pPr lvl="0"/>
            <a:r>
              <a:rPr lang="en-US" b="1" dirty="0"/>
              <a:t>DISADVANTAGES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Low genetic barrier to resistance 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High rates of NNRTI resistance if virologic failure 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Cross-resistance among most NNRTIs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EFV: high rate of CNS adverse effects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RPV: lower efficacy if HIV </a:t>
            </a:r>
            <a:br>
              <a:rPr lang="en-US" dirty="0"/>
            </a:br>
            <a:r>
              <a:rPr lang="en-US" dirty="0"/>
              <a:t>RNA &gt;100,000 or CD4 &lt;200 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Rash; hepatotoxicity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CYP450 drug interactions</a:t>
            </a:r>
          </a:p>
        </p:txBody>
      </p:sp>
      <p:pic>
        <p:nvPicPr>
          <p:cNvPr id="176" name="Google Shape;176;p11" descr="NNRTIs block the version of HIV RNA to HIV DNA" title="NNRT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1789" y="2100389"/>
            <a:ext cx="2383486" cy="297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9311789" y="5166918"/>
            <a:ext cx="21995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200"/>
            </a:pPr>
            <a:r>
              <a:rPr lang="en-US" sz="1200" dirty="0"/>
              <a:t>Graphic: clinicalinfo.hiv.gov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Adverse Effects</a:t>
            </a:r>
            <a:endParaRPr lang="en-US" dirty="0"/>
          </a:p>
        </p:txBody>
      </p:sp>
      <p:sp>
        <p:nvSpPr>
          <p:cNvPr id="182" name="Google Shape;182;p12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pPr lvl="0"/>
            <a:r>
              <a:rPr lang="en-US" dirty="0"/>
              <a:t>Important to anticipate and overcome ART toxicities in order to achieve ART success over a lifetime</a:t>
            </a:r>
          </a:p>
          <a:p>
            <a:pPr lvl="0"/>
            <a:r>
              <a:rPr lang="en-US" dirty="0"/>
              <a:t>Consider potential adverse effects when selecting ARV regimen; also consider overlapping toxicities of patient’s other medications, drug-drug interactions, patient’s comorbidities, and previous history of ARV intolerance</a:t>
            </a:r>
          </a:p>
        </p:txBody>
      </p:sp>
      <p:sp>
        <p:nvSpPr>
          <p:cNvPr id="183" name="Google Shape;183;p12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Adverse Effects: NRTI Class Effects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r>
              <a:rPr lang="en-US" dirty="0"/>
              <a:t>Lactic acidosis and hepatic steatosis </a:t>
            </a:r>
            <a:br>
              <a:rPr lang="en-US" dirty="0"/>
            </a:br>
            <a:r>
              <a:rPr lang="en-US" dirty="0"/>
              <a:t>(with older NRTIs; not likely with 3TC, FTC, ABC, TAF, TDF)</a:t>
            </a:r>
          </a:p>
          <a:p>
            <a:r>
              <a:rPr lang="en-US" dirty="0"/>
              <a:t>Lipodystrophy </a:t>
            </a:r>
            <a:br>
              <a:rPr lang="en-US" dirty="0"/>
            </a:br>
            <a:r>
              <a:rPr lang="en-US" dirty="0"/>
              <a:t>(with older NRTIS, especially d4T, AZT; not likely with 3TC, FTC, ABC, TAF, TDF)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Adverse Effects: Individual NRTIs </a:t>
            </a:r>
            <a:r>
              <a:rPr lang="en-US" sz="1600" dirty="0"/>
              <a:t>(1)</a:t>
            </a:r>
            <a:endParaRPr lang="en-US" dirty="0"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err="1"/>
              <a:t>Emtricitabine</a:t>
            </a:r>
            <a:r>
              <a:rPr lang="en-US" b="1" dirty="0"/>
              <a:t> (FTC)</a:t>
            </a:r>
          </a:p>
          <a:p>
            <a:r>
              <a:rPr lang="en-US" dirty="0"/>
              <a:t>Minimal toxicity</a:t>
            </a:r>
          </a:p>
          <a:p>
            <a:r>
              <a:rPr lang="en-US" dirty="0"/>
              <a:t>Hyperpigmentation </a:t>
            </a:r>
          </a:p>
          <a:p>
            <a:r>
              <a:rPr lang="en-US" dirty="0"/>
              <a:t>In HBV coinfection, exacerbation of HBV if discontinued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Lamivudine (3TC)</a:t>
            </a:r>
          </a:p>
          <a:p>
            <a:r>
              <a:rPr lang="en-US" dirty="0"/>
              <a:t>Minimal toxicity</a:t>
            </a:r>
          </a:p>
          <a:p>
            <a:r>
              <a:rPr lang="en-US" dirty="0"/>
              <a:t>In HBV coinfection, exacerbation of HBV if discontinued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Adverse Effects: Individual NRTIs </a:t>
            </a:r>
            <a:r>
              <a:rPr lang="en-US" sz="1600" dirty="0"/>
              <a:t>(3)</a:t>
            </a:r>
            <a:endParaRPr lang="en-US" dirty="0"/>
          </a:p>
        </p:txBody>
      </p:sp>
      <p:sp>
        <p:nvSpPr>
          <p:cNvPr id="203" name="Google Shape;203;p15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err="1"/>
              <a:t>Abacavir</a:t>
            </a:r>
            <a:r>
              <a:rPr lang="en-US" b="1" dirty="0"/>
              <a:t> (ABC)</a:t>
            </a:r>
          </a:p>
          <a:p>
            <a:r>
              <a:rPr lang="en-US" dirty="0"/>
              <a:t>Hypersensitivity reaction (contraindicated if HLA-B*5701 positive)</a:t>
            </a:r>
          </a:p>
          <a:p>
            <a:r>
              <a:rPr lang="en-US" dirty="0"/>
              <a:t>Rash</a:t>
            </a:r>
          </a:p>
          <a:p>
            <a:r>
              <a:rPr lang="en-US" dirty="0"/>
              <a:t>Possible increased risk of MI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15038" y="2141307"/>
            <a:ext cx="5646093" cy="2986087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err="1"/>
              <a:t>Tenofovir</a:t>
            </a:r>
            <a:r>
              <a:rPr lang="en-US" b="1" dirty="0"/>
              <a:t> </a:t>
            </a:r>
            <a:r>
              <a:rPr lang="en-US" b="1" dirty="0" err="1"/>
              <a:t>alafenamide</a:t>
            </a:r>
            <a:r>
              <a:rPr lang="en-US" b="1" dirty="0"/>
              <a:t> (TAF) </a:t>
            </a:r>
            <a:br>
              <a:rPr lang="en-US" b="1" dirty="0"/>
            </a:br>
            <a:r>
              <a:rPr lang="en-US" b="1" dirty="0" err="1"/>
              <a:t>Tenofovir</a:t>
            </a:r>
            <a:r>
              <a:rPr lang="en-US" b="1" dirty="0"/>
              <a:t> </a:t>
            </a:r>
            <a:r>
              <a:rPr lang="en-US" b="1" dirty="0" err="1"/>
              <a:t>disoproxyl</a:t>
            </a:r>
            <a:r>
              <a:rPr lang="en-US" b="1" dirty="0"/>
              <a:t> fumarate (TDF) </a:t>
            </a:r>
          </a:p>
          <a:p>
            <a:r>
              <a:rPr lang="en-US" dirty="0"/>
              <a:t>Renal impairment* (increased Cr, proteinuria, metabolic acidosis, other)</a:t>
            </a:r>
          </a:p>
          <a:p>
            <a:r>
              <a:rPr lang="en-US" dirty="0"/>
              <a:t>Decrease in bone-mineral density*</a:t>
            </a:r>
          </a:p>
          <a:p>
            <a:r>
              <a:rPr lang="en-US" dirty="0"/>
              <a:t>In HBV coinfection, exacerbation of HBV if discontinued</a:t>
            </a:r>
          </a:p>
          <a:p>
            <a:r>
              <a:rPr lang="en-US" dirty="0"/>
              <a:t>Headache</a:t>
            </a:r>
          </a:p>
          <a:p>
            <a:r>
              <a:rPr lang="en-US" dirty="0"/>
              <a:t>GI intolerance</a:t>
            </a:r>
          </a:p>
          <a:p>
            <a:r>
              <a:rPr lang="en-US" dirty="0"/>
              <a:t>Weight gain (TAF)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4413" y="6423832"/>
            <a:ext cx="422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* Less likely with TAF vs TDF</a:t>
            </a:r>
          </a:p>
        </p:txBody>
      </p:sp>
      <p:sp>
        <p:nvSpPr>
          <p:cNvPr id="204" name="Google Shape;204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Adverse Effects: INSTI Class Effects</a:t>
            </a:r>
          </a:p>
        </p:txBody>
      </p:sp>
      <p:sp>
        <p:nvSpPr>
          <p:cNvPr id="210" name="Google Shape;210;p16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Rash, hypersensitivity reaction</a:t>
            </a:r>
          </a:p>
          <a:p>
            <a:r>
              <a:rPr lang="en-US" dirty="0"/>
              <a:t>Insomnia, depression</a:t>
            </a:r>
          </a:p>
          <a:p>
            <a:r>
              <a:rPr lang="en-US" dirty="0"/>
              <a:t>Possible weight gain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11" name="Google Shape;211;p16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>
            <a:spLocks noGrp="1"/>
          </p:cNvSpPr>
          <p:nvPr>
            <p:ph type="title"/>
          </p:nvPr>
        </p:nvSpPr>
        <p:spPr>
          <a:xfrm>
            <a:off x="623297" y="1149229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Adverse Effects: Individual INSTIs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1367" y="2081016"/>
            <a:ext cx="2752354" cy="2986087"/>
          </a:xfrm>
        </p:spPr>
        <p:txBody>
          <a:bodyPr/>
          <a:lstStyle/>
          <a:p>
            <a:pPr lvl="0"/>
            <a:r>
              <a:rPr lang="en-US" b="1" dirty="0" err="1"/>
              <a:t>Bictegravir</a:t>
            </a:r>
            <a:r>
              <a:rPr lang="en-US" b="1" dirty="0"/>
              <a:t> (BIC) and Dolutegravir (DTG)</a:t>
            </a:r>
          </a:p>
          <a:p>
            <a:pPr lvl="1"/>
            <a:r>
              <a:rPr lang="en-US" dirty="0"/>
              <a:t>Headache</a:t>
            </a:r>
          </a:p>
          <a:p>
            <a:pPr lvl="1"/>
            <a:r>
              <a:rPr lang="en-US" dirty="0"/>
              <a:t>Insomnia</a:t>
            </a:r>
          </a:p>
          <a:p>
            <a:pPr lvl="1"/>
            <a:r>
              <a:rPr lang="en-US" dirty="0"/>
              <a:t>DTG: increased Cr*</a:t>
            </a:r>
          </a:p>
          <a:p>
            <a:pPr lvl="1"/>
            <a:r>
              <a:rPr lang="en-US" dirty="0"/>
              <a:t>Weight gain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CF66239-0C01-614D-916A-FC7F97AB3531}"/>
              </a:ext>
            </a:extLst>
          </p:cNvPr>
          <p:cNvSpPr txBox="1">
            <a:spLocks/>
          </p:cNvSpPr>
          <p:nvPr/>
        </p:nvSpPr>
        <p:spPr>
          <a:xfrm>
            <a:off x="3018773" y="2094656"/>
            <a:ext cx="2849086" cy="2979441"/>
          </a:xfrm>
          <a:prstGeom prst="rect">
            <a:avLst/>
          </a:prstGeom>
        </p:spPr>
        <p:txBody>
          <a:bodyPr/>
          <a:lstStyle>
            <a:lvl1pPr marL="0" indent="0" algn="l" defTabSz="1218895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4163" indent="-284163" algn="l" defTabSz="121889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58788" indent="-223838" algn="l" defTabSz="121889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4213" indent="-225425" algn="l" defTabSz="121889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373188" indent="-230188" algn="l" defTabSz="121889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Cabotegravir (CAB) - Long-acting injectable formulation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Injection site reactions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10292" y="2074370"/>
            <a:ext cx="2945817" cy="2986087"/>
          </a:xfrm>
        </p:spPr>
        <p:txBody>
          <a:bodyPr/>
          <a:lstStyle/>
          <a:p>
            <a:pPr lvl="0"/>
            <a:r>
              <a:rPr lang="en-US" b="1" dirty="0"/>
              <a:t>Elvitegravir/          cobicistat (EVG/c)</a:t>
            </a:r>
          </a:p>
          <a:p>
            <a:pPr lvl="1"/>
            <a:r>
              <a:rPr lang="en-US" dirty="0"/>
              <a:t>Increased Cr*</a:t>
            </a:r>
          </a:p>
          <a:p>
            <a:pPr lvl="1"/>
            <a:r>
              <a:rPr lang="en-US" dirty="0"/>
              <a:t>Increased risk of TDF-related nephrotoxicity</a:t>
            </a:r>
          </a:p>
          <a:p>
            <a:pPr lvl="1"/>
            <a:r>
              <a:rPr lang="en-US" dirty="0"/>
              <a:t>Nausea, diarrhea</a:t>
            </a:r>
          </a:p>
          <a:p>
            <a:pPr lvl="1"/>
            <a:r>
              <a:rPr lang="en-US" dirty="0"/>
              <a:t>Weight gain</a:t>
            </a:r>
          </a:p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054119" y="2081016"/>
            <a:ext cx="2995902" cy="2986319"/>
          </a:xfrm>
        </p:spPr>
        <p:txBody>
          <a:bodyPr/>
          <a:lstStyle/>
          <a:p>
            <a:pPr lvl="0"/>
            <a:r>
              <a:rPr lang="en-US" b="1" dirty="0" err="1"/>
              <a:t>Raltegravir</a:t>
            </a:r>
            <a:r>
              <a:rPr lang="en-US" b="1" dirty="0"/>
              <a:t> (RAL) </a:t>
            </a:r>
          </a:p>
          <a:p>
            <a:pPr lvl="1"/>
            <a:r>
              <a:rPr lang="en-US" dirty="0"/>
              <a:t>Nausea</a:t>
            </a:r>
          </a:p>
          <a:p>
            <a:pPr lvl="1"/>
            <a:r>
              <a:rPr lang="en-US" dirty="0"/>
              <a:t>Headache</a:t>
            </a:r>
          </a:p>
          <a:p>
            <a:pPr lvl="1"/>
            <a:r>
              <a:rPr lang="en-US" dirty="0"/>
              <a:t>Diarrhea</a:t>
            </a:r>
          </a:p>
          <a:p>
            <a:pPr lvl="1"/>
            <a:r>
              <a:rPr lang="en-US" dirty="0"/>
              <a:t>CPK elevation, myopathy, rhabdomyolysis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297" y="5790607"/>
            <a:ext cx="86160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 Inhibition of Cr secretion; no effect on glomerular function</a:t>
            </a:r>
          </a:p>
          <a:p>
            <a:endParaRPr lang="en-US" dirty="0"/>
          </a:p>
        </p:txBody>
      </p:sp>
      <p:sp>
        <p:nvSpPr>
          <p:cNvPr id="218" name="Google Shape;218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About This Presentation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627063" lvl="1" indent="-457200"/>
            <a:r>
              <a:rPr lang="en-US" dirty="0">
                <a:sym typeface="Arial"/>
              </a:rPr>
              <a:t>These slides were developed using the Guidelines updated in September 2022.</a:t>
            </a:r>
            <a:endParaRPr lang="en-US" dirty="0"/>
          </a:p>
          <a:p>
            <a:pPr marL="627063" lvl="1" indent="-457200"/>
            <a:r>
              <a:rPr lang="en-US" dirty="0">
                <a:sym typeface="Arial"/>
              </a:rPr>
              <a:t>The intended audience is clinicians involved in the care of patients with HIV.</a:t>
            </a:r>
            <a:endParaRPr lang="en-US" dirty="0"/>
          </a:p>
          <a:p>
            <a:pPr marL="627063" lvl="1" indent="-457200"/>
            <a:r>
              <a:rPr lang="en-US" dirty="0">
                <a:sym typeface="Arial"/>
              </a:rPr>
              <a:t>Because the field of HIV care is rapidly changing, users are cautioned that the information in this presentation may become out of date quickly.</a:t>
            </a:r>
          </a:p>
          <a:p>
            <a:pPr marL="627063" lvl="1" indent="-457200"/>
            <a:r>
              <a:rPr lang="en-US" dirty="0">
                <a:sym typeface="Arial"/>
              </a:rPr>
              <a:t>It is intended that these slides be used as prepared, without changes in either content or attribution. Users are asked to honor this intent.</a:t>
            </a:r>
          </a:p>
        </p:txBody>
      </p:sp>
      <p:sp>
        <p:nvSpPr>
          <p:cNvPr id="68" name="Google Shape;68;p2"/>
          <p:cNvSpPr txBox="1">
            <a:spLocks noGrp="1"/>
          </p:cNvSpPr>
          <p:nvPr>
            <p:ph type="dt" idx="4294967295"/>
          </p:nvPr>
        </p:nvSpPr>
        <p:spPr>
          <a:xfrm>
            <a:off x="623297" y="6380413"/>
            <a:ext cx="2406316" cy="365125"/>
          </a:xfrm>
        </p:spPr>
        <p:txBody>
          <a:bodyPr/>
          <a:lstStyle/>
          <a:p>
            <a:pPr lvl="0"/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Adverse Effects: PI Class Effects</a:t>
            </a: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Hyperlipidemia (boosted PIs)</a:t>
            </a:r>
          </a:p>
          <a:p>
            <a:r>
              <a:rPr lang="en-US" dirty="0"/>
              <a:t>Lipodystrophy (not likely with ATV or DRV)</a:t>
            </a:r>
          </a:p>
          <a:p>
            <a:r>
              <a:rPr lang="en-US" dirty="0"/>
              <a:t>Hepatotoxicity</a:t>
            </a:r>
          </a:p>
          <a:p>
            <a:r>
              <a:rPr lang="en-US" dirty="0"/>
              <a:t>GI intolerance</a:t>
            </a:r>
          </a:p>
          <a:p>
            <a:r>
              <a:rPr lang="en-US" dirty="0"/>
              <a:t>Possibility of increased bleeding risk for hemophiliacs</a:t>
            </a:r>
          </a:p>
          <a:p>
            <a:r>
              <a:rPr lang="en-US" dirty="0"/>
              <a:t>Drug-drug interactions</a:t>
            </a:r>
          </a:p>
        </p:txBody>
      </p:sp>
      <p:sp>
        <p:nvSpPr>
          <p:cNvPr id="226" name="Google Shape;226;p18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Adverse Effects: Individual PIs</a:t>
            </a:r>
            <a:endParaRPr lang="en-US" dirty="0"/>
          </a:p>
        </p:txBody>
      </p:sp>
      <p:sp>
        <p:nvSpPr>
          <p:cNvPr id="227" name="Text Placeholder 22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err="1"/>
              <a:t>Atazanavir</a:t>
            </a:r>
            <a:r>
              <a:rPr lang="en-US" b="1" dirty="0"/>
              <a:t> (ATV)</a:t>
            </a:r>
          </a:p>
          <a:p>
            <a:r>
              <a:rPr lang="en-US" dirty="0"/>
              <a:t>Hyperbilirubinemia</a:t>
            </a:r>
          </a:p>
          <a:p>
            <a:r>
              <a:rPr lang="en-US" dirty="0"/>
              <a:t>PR prolongation</a:t>
            </a:r>
          </a:p>
          <a:p>
            <a:r>
              <a:rPr lang="en-US" dirty="0"/>
              <a:t>Nephrolithiasis, </a:t>
            </a:r>
            <a:r>
              <a:rPr lang="en-US" dirty="0" err="1"/>
              <a:t>cholelithiasis</a:t>
            </a:r>
            <a:endParaRPr lang="en-US" dirty="0"/>
          </a:p>
          <a:p>
            <a:r>
              <a:rPr lang="en-US" dirty="0"/>
              <a:t>CKD</a:t>
            </a:r>
          </a:p>
        </p:txBody>
      </p:sp>
      <p:sp>
        <p:nvSpPr>
          <p:cNvPr id="232" name="Google Shape;232;p19"/>
          <p:cNvSpPr txBox="1"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sym typeface="Arial"/>
              </a:rPr>
              <a:t>Darunavir</a:t>
            </a:r>
            <a:r>
              <a:rPr lang="en-US" b="1" dirty="0">
                <a:sym typeface="Arial"/>
              </a:rPr>
              <a:t> (DRV)</a:t>
            </a:r>
            <a:endParaRPr lang="en-US" b="1" dirty="0"/>
          </a:p>
          <a:p>
            <a:r>
              <a:rPr lang="en-US" dirty="0">
                <a:sym typeface="Arial"/>
              </a:rPr>
              <a:t>Rash</a:t>
            </a:r>
            <a:endParaRPr lang="en-US" dirty="0"/>
          </a:p>
          <a:p>
            <a:r>
              <a:rPr lang="en-US" dirty="0">
                <a:sym typeface="Arial"/>
              </a:rPr>
              <a:t>Liver toxicity</a:t>
            </a:r>
            <a:endParaRPr lang="en-US" dirty="0"/>
          </a:p>
          <a:p>
            <a:r>
              <a:rPr lang="en-US" dirty="0">
                <a:sym typeface="Arial"/>
              </a:rPr>
              <a:t>Possible increased risk of cardiovascular events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33" name="Google Shape;233;p19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Adverse Effects: Pharmacokinetic Boosters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b="1" dirty="0"/>
              <a:t>Both PK boosters:</a:t>
            </a:r>
          </a:p>
          <a:p>
            <a:pPr lvl="1"/>
            <a:r>
              <a:rPr lang="en-US" dirty="0"/>
              <a:t>GI intolerance</a:t>
            </a:r>
          </a:p>
          <a:p>
            <a:pPr lvl="1"/>
            <a:r>
              <a:rPr lang="en-US" dirty="0"/>
              <a:t>Increased risk of renal toxicity if given with TDF</a:t>
            </a:r>
          </a:p>
          <a:p>
            <a:pPr lvl="1"/>
            <a:r>
              <a:rPr lang="en-US" dirty="0"/>
              <a:t>Increased lipids if given with PIs</a:t>
            </a:r>
          </a:p>
        </p:txBody>
      </p:sp>
      <p:sp>
        <p:nvSpPr>
          <p:cNvPr id="240" name="Google Shape;240;p20"/>
          <p:cNvSpPr txBox="1"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b="1" dirty="0"/>
              <a:t>Ritonavir (RTV, /r)</a:t>
            </a:r>
          </a:p>
          <a:p>
            <a:pPr lvl="1"/>
            <a:r>
              <a:rPr lang="en-US" dirty="0"/>
              <a:t>Hyperglycemia</a:t>
            </a:r>
          </a:p>
          <a:p>
            <a:pPr lvl="1"/>
            <a:r>
              <a:rPr lang="en-US" dirty="0"/>
              <a:t>Hepatitis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b="1" dirty="0" err="1"/>
              <a:t>Cobicistat</a:t>
            </a:r>
            <a:r>
              <a:rPr lang="en-US" b="1" dirty="0"/>
              <a:t> (COBI, /c)</a:t>
            </a:r>
          </a:p>
          <a:p>
            <a:pPr lvl="1"/>
            <a:r>
              <a:rPr lang="en-US" dirty="0"/>
              <a:t>Increased serum Cr </a:t>
            </a:r>
            <a:br>
              <a:rPr lang="en-US" dirty="0"/>
            </a:br>
            <a:r>
              <a:rPr lang="en-US" dirty="0"/>
              <a:t>(inhibition of Cr secretion; no effect on glomerular function) </a:t>
            </a:r>
          </a:p>
        </p:txBody>
      </p:sp>
      <p:sp>
        <p:nvSpPr>
          <p:cNvPr id="241" name="Google Shape;241;p20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Adverse Effects: NNRTI Class Effects</a:t>
            </a:r>
          </a:p>
        </p:txBody>
      </p:sp>
      <p:sp>
        <p:nvSpPr>
          <p:cNvPr id="248" name="Google Shape;248;p21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r>
              <a:rPr lang="en-US" dirty="0"/>
              <a:t>Rash, including Stevens-Johnson syndrome</a:t>
            </a:r>
          </a:p>
          <a:p>
            <a:r>
              <a:rPr lang="en-US" dirty="0"/>
              <a:t>Hepatotoxicity (especially NVP)</a:t>
            </a:r>
          </a:p>
          <a:p>
            <a:r>
              <a:rPr lang="en-US" dirty="0"/>
              <a:t>Drug-drug interactions</a:t>
            </a:r>
          </a:p>
        </p:txBody>
      </p:sp>
      <p:sp>
        <p:nvSpPr>
          <p:cNvPr id="249" name="Google Shape;249;p21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>
            <a:spLocks noGrp="1"/>
          </p:cNvSpPr>
          <p:nvPr>
            <p:ph type="title"/>
          </p:nvPr>
        </p:nvSpPr>
        <p:spPr>
          <a:xfrm>
            <a:off x="623297" y="1153623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Adverse Effects: Individual NNRTIs</a:t>
            </a:r>
          </a:p>
        </p:txBody>
      </p:sp>
      <p:sp>
        <p:nvSpPr>
          <p:cNvPr id="255" name="Google Shape;255;p22"/>
          <p:cNvSpPr txBox="1">
            <a:spLocks noGrp="1"/>
          </p:cNvSpPr>
          <p:nvPr>
            <p:ph type="body" sz="quarter" idx="11"/>
          </p:nvPr>
        </p:nvSpPr>
        <p:spPr>
          <a:xfrm>
            <a:off x="623297" y="2063702"/>
            <a:ext cx="5171439" cy="2986087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Efavirenz (EFV)</a:t>
            </a:r>
          </a:p>
          <a:p>
            <a:r>
              <a:rPr lang="en-US" dirty="0"/>
              <a:t>Neuropsychiatric</a:t>
            </a:r>
          </a:p>
          <a:p>
            <a:r>
              <a:rPr lang="en-US" dirty="0"/>
              <a:t>Dyslipidemia</a:t>
            </a:r>
          </a:p>
          <a:p>
            <a:r>
              <a:rPr lang="en-US" dirty="0" err="1"/>
              <a:t>QTc</a:t>
            </a:r>
            <a:r>
              <a:rPr lang="en-US" dirty="0"/>
              <a:t> prolongation</a:t>
            </a:r>
          </a:p>
          <a:p>
            <a:pPr marL="0" lv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 err="1"/>
              <a:t>Doravirine</a:t>
            </a:r>
            <a:r>
              <a:rPr lang="en-US" b="1" dirty="0"/>
              <a:t> (DOR)</a:t>
            </a:r>
          </a:p>
          <a:p>
            <a:r>
              <a:rPr lang="en-US" dirty="0"/>
              <a:t>Sleep disturbance, dizziness</a:t>
            </a:r>
          </a:p>
          <a:p>
            <a:r>
              <a:rPr lang="en-US" dirty="0"/>
              <a:t>Depression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87649" y="2063701"/>
            <a:ext cx="5098237" cy="4292649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err="1">
                <a:sym typeface="Arial"/>
              </a:rPr>
              <a:t>Etravirine</a:t>
            </a:r>
            <a:r>
              <a:rPr lang="en-US" b="1" dirty="0">
                <a:sym typeface="Arial"/>
              </a:rPr>
              <a:t> (ETR)</a:t>
            </a:r>
            <a:endParaRPr lang="en-US" b="1" dirty="0"/>
          </a:p>
          <a:p>
            <a:r>
              <a:rPr lang="en-US" dirty="0">
                <a:sym typeface="Arial"/>
              </a:rPr>
              <a:t>Nausea</a:t>
            </a:r>
          </a:p>
          <a:p>
            <a:pPr marL="0" lv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 err="1">
                <a:sym typeface="Arial"/>
              </a:rPr>
              <a:t>Rilpivirine</a:t>
            </a:r>
            <a:r>
              <a:rPr lang="en-US" b="1" dirty="0">
                <a:sym typeface="Arial"/>
              </a:rPr>
              <a:t> (RPV)</a:t>
            </a:r>
            <a:endParaRPr lang="en-US" b="1" dirty="0"/>
          </a:p>
          <a:p>
            <a:r>
              <a:rPr lang="en-US" dirty="0">
                <a:sym typeface="Arial"/>
              </a:rPr>
              <a:t>Depression, insomnia</a:t>
            </a:r>
            <a:endParaRPr lang="en-US" dirty="0"/>
          </a:p>
          <a:p>
            <a:r>
              <a:rPr lang="en-US" dirty="0" err="1">
                <a:sym typeface="Arial"/>
              </a:rPr>
              <a:t>QTc</a:t>
            </a:r>
            <a:r>
              <a:rPr lang="en-US" dirty="0">
                <a:sym typeface="Arial"/>
              </a:rPr>
              <a:t> prolongation</a:t>
            </a:r>
            <a:endParaRPr lang="en-US" dirty="0"/>
          </a:p>
          <a:p>
            <a:r>
              <a:rPr lang="en-US" dirty="0">
                <a:sym typeface="Arial"/>
              </a:rPr>
              <a:t>Increased serum Cr (inhibition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of Cr secretion; no effect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on glomerular function)</a:t>
            </a:r>
          </a:p>
          <a:p>
            <a:r>
              <a:rPr lang="en-US" dirty="0">
                <a:sym typeface="Arial"/>
              </a:rPr>
              <a:t>Long-acting injectable formulation: injection site reactions</a:t>
            </a:r>
            <a:endParaRPr lang="en-US" dirty="0"/>
          </a:p>
        </p:txBody>
      </p:sp>
      <p:sp>
        <p:nvSpPr>
          <p:cNvPr id="256" name="Google Shape;256;p22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>
            <a:spLocks noGrp="1"/>
          </p:cNvSpPr>
          <p:nvPr>
            <p:ph type="title"/>
          </p:nvPr>
        </p:nvSpPr>
        <p:spPr>
          <a:xfrm>
            <a:off x="623297" y="1147943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Adverse Effects: Individual Entry Inhibitors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body" sz="quarter" idx="11"/>
          </p:nvPr>
        </p:nvSpPr>
        <p:spPr>
          <a:xfrm>
            <a:off x="623297" y="1985654"/>
            <a:ext cx="4710674" cy="2986087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err="1"/>
              <a:t>Maraviroc</a:t>
            </a:r>
            <a:r>
              <a:rPr lang="en-US" b="1" dirty="0"/>
              <a:t> (MVC)</a:t>
            </a:r>
          </a:p>
          <a:p>
            <a:r>
              <a:rPr lang="en-US" dirty="0"/>
              <a:t>Rash</a:t>
            </a:r>
          </a:p>
          <a:p>
            <a:r>
              <a:rPr lang="en-US" dirty="0"/>
              <a:t>Abdominal pain</a:t>
            </a:r>
          </a:p>
          <a:p>
            <a:r>
              <a:rPr lang="en-US" dirty="0"/>
              <a:t>Cough</a:t>
            </a:r>
          </a:p>
          <a:p>
            <a:r>
              <a:rPr lang="en-US" dirty="0"/>
              <a:t>Hepatotoxicity</a:t>
            </a:r>
          </a:p>
          <a:p>
            <a:r>
              <a:rPr lang="en-US" dirty="0"/>
              <a:t>Musculoskeletal symptoms</a:t>
            </a:r>
          </a:p>
          <a:p>
            <a:r>
              <a:rPr lang="en-US" dirty="0"/>
              <a:t>Orthostatic hypotension, especially if severe renal disease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14446" y="1985653"/>
            <a:ext cx="5673086" cy="2986087"/>
          </a:xfrm>
        </p:spPr>
        <p:txBody>
          <a:bodyPr/>
          <a:lstStyle/>
          <a:p>
            <a:pPr marL="0" lvl="0" indent="0">
              <a:spcAft>
                <a:spcPts val="300"/>
              </a:spcAft>
              <a:buNone/>
            </a:pPr>
            <a:r>
              <a:rPr lang="en-US" b="1" dirty="0"/>
              <a:t>Enfuvirtide (ENF, T-20) </a:t>
            </a:r>
          </a:p>
          <a:p>
            <a:pPr>
              <a:spcAft>
                <a:spcPts val="300"/>
              </a:spcAft>
            </a:pPr>
            <a:r>
              <a:rPr lang="en-US" dirty="0"/>
              <a:t>Injection-site reactions</a:t>
            </a:r>
          </a:p>
          <a:p>
            <a:pPr>
              <a:spcAft>
                <a:spcPts val="300"/>
              </a:spcAft>
            </a:pPr>
            <a:r>
              <a:rPr lang="en-US" dirty="0"/>
              <a:t>Hypersensitivity reaction</a:t>
            </a:r>
          </a:p>
          <a:p>
            <a:pPr>
              <a:spcAft>
                <a:spcPts val="300"/>
              </a:spcAft>
            </a:pPr>
            <a:r>
              <a:rPr lang="en-US" dirty="0"/>
              <a:t>Increased risk of bacterial pneumonia</a:t>
            </a:r>
          </a:p>
          <a:p>
            <a:pPr marL="0" lvl="0" indent="0">
              <a:spcAft>
                <a:spcPts val="300"/>
              </a:spcAft>
              <a:buNone/>
            </a:pPr>
            <a:r>
              <a:rPr lang="en-US" b="1" dirty="0"/>
              <a:t>Ibalizumab (IBA)</a:t>
            </a:r>
          </a:p>
          <a:p>
            <a:pPr>
              <a:spcAft>
                <a:spcPts val="300"/>
              </a:spcAft>
            </a:pPr>
            <a:r>
              <a:rPr lang="en-US" dirty="0"/>
              <a:t>Diarrhea</a:t>
            </a:r>
          </a:p>
          <a:p>
            <a:pPr>
              <a:spcAft>
                <a:spcPts val="300"/>
              </a:spcAft>
            </a:pPr>
            <a:r>
              <a:rPr lang="en-US" dirty="0"/>
              <a:t>Rash</a:t>
            </a:r>
          </a:p>
          <a:p>
            <a:pPr>
              <a:spcAft>
                <a:spcPts val="300"/>
              </a:spcAft>
            </a:pPr>
            <a:r>
              <a:rPr lang="en-US" dirty="0"/>
              <a:t>Increased creatinine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b="1" dirty="0"/>
              <a:t>Fostemsavir (FOS)</a:t>
            </a:r>
          </a:p>
          <a:p>
            <a:pPr>
              <a:spcAft>
                <a:spcPts val="300"/>
              </a:spcAft>
            </a:pPr>
            <a:r>
              <a:rPr lang="en-US" dirty="0"/>
              <a:t>Nausea, diarrhea</a:t>
            </a:r>
          </a:p>
          <a:p>
            <a:pPr>
              <a:spcAft>
                <a:spcPts val="300"/>
              </a:spcAft>
            </a:pPr>
            <a:r>
              <a:rPr lang="en-US" dirty="0"/>
              <a:t>QTc prolongation</a:t>
            </a:r>
          </a:p>
          <a:p>
            <a:endParaRPr lang="en-US" dirty="0"/>
          </a:p>
        </p:txBody>
      </p:sp>
      <p:sp>
        <p:nvSpPr>
          <p:cNvPr id="264" name="Google Shape;264;p23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>
            <a:spLocks noGrp="1"/>
          </p:cNvSpPr>
          <p:nvPr>
            <p:ph type="title"/>
          </p:nvPr>
        </p:nvSpPr>
        <p:spPr>
          <a:xfrm>
            <a:off x="623297" y="1147943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Adverse Effects: Capsid Inhibitor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body" sz="quarter" idx="11"/>
          </p:nvPr>
        </p:nvSpPr>
        <p:spPr>
          <a:xfrm>
            <a:off x="864295" y="1985654"/>
            <a:ext cx="4469675" cy="2986087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Lenacapavir</a:t>
            </a:r>
          </a:p>
          <a:p>
            <a:r>
              <a:rPr lang="en-US" dirty="0"/>
              <a:t>Injection site reactions</a:t>
            </a:r>
          </a:p>
          <a:p>
            <a:r>
              <a:rPr lang="en-US" dirty="0"/>
              <a:t>Headache</a:t>
            </a:r>
          </a:p>
          <a:p>
            <a:r>
              <a:rPr lang="en-US" dirty="0"/>
              <a:t>Nausea, diarrhea</a:t>
            </a:r>
          </a:p>
        </p:txBody>
      </p:sp>
      <p:sp>
        <p:nvSpPr>
          <p:cNvPr id="264" name="Google Shape;264;p23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84433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Websites to Access the Guidelines</a:t>
            </a:r>
            <a:endParaRPr lang="en-US" dirty="0"/>
          </a:p>
        </p:txBody>
      </p:sp>
      <p:sp>
        <p:nvSpPr>
          <p:cNvPr id="271" name="Google Shape;271;p24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pPr lvl="0"/>
            <a:r>
              <a:rPr lang="en-US" dirty="0"/>
              <a:t>AETC National Coordinating Resource Center </a:t>
            </a:r>
            <a:br>
              <a:rPr lang="en-US" dirty="0"/>
            </a:br>
            <a:r>
              <a:rPr lang="en-US" dirty="0">
                <a:hlinkClick r:id="rId3"/>
              </a:rPr>
              <a:t>https://aidsetc.org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Clinical Info</a:t>
            </a:r>
            <a:br>
              <a:rPr lang="en-US" dirty="0"/>
            </a:br>
            <a:r>
              <a:rPr lang="en-US" dirty="0">
                <a:hlinkClick r:id="rId4"/>
              </a:rPr>
              <a:t>https://</a:t>
            </a:r>
            <a:r>
              <a:rPr lang="en-US" dirty="0">
                <a:solidFill>
                  <a:srgbClr val="000000"/>
                </a:solidFill>
                <a:ea typeface="Arial"/>
                <a:cs typeface="Arial"/>
                <a:sym typeface="Arial"/>
                <a:hlinkClick r:id="rId4"/>
              </a:rPr>
              <a:t>clinicalinfo.hiv.gov</a:t>
            </a:r>
            <a:r>
              <a:rPr lang="en-US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endParaRPr lang="en-US" dirty="0"/>
          </a:p>
        </p:txBody>
      </p:sp>
      <p:sp>
        <p:nvSpPr>
          <p:cNvPr id="272" name="Google Shape;272;p24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"/>
          <p:cNvSpPr txBox="1">
            <a:spLocks noGrp="1"/>
          </p:cNvSpPr>
          <p:nvPr>
            <p:ph type="title"/>
          </p:nvPr>
        </p:nvSpPr>
        <p:spPr>
          <a:xfrm>
            <a:off x="3031257" y="1144720"/>
            <a:ext cx="853217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About This Slide Set</a:t>
            </a:r>
            <a:endParaRPr sz="4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8" name="Google Shape;278;p25"/>
          <p:cNvSpPr txBox="1">
            <a:spLocks noGrp="1"/>
          </p:cNvSpPr>
          <p:nvPr>
            <p:ph type="body" idx="1"/>
          </p:nvPr>
        </p:nvSpPr>
        <p:spPr>
          <a:xfrm>
            <a:off x="3031257" y="2159132"/>
            <a:ext cx="9114725" cy="298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sym typeface="Arial"/>
              </a:rPr>
              <a:t>This presentation was prepared by Susa Coffey, MD, </a:t>
            </a:r>
            <a:br>
              <a:rPr lang="en-US" sz="2400" b="0" i="0" u="none" strike="noStrike" cap="none" dirty="0">
                <a:solidFill>
                  <a:schemeClr val="lt1"/>
                </a:solidFill>
                <a:sym typeface="Arial"/>
              </a:rPr>
            </a:br>
            <a:r>
              <a:rPr lang="en-US" sz="2400" b="0" i="0" u="none" strike="noStrike" cap="none" dirty="0">
                <a:solidFill>
                  <a:schemeClr val="lt1"/>
                </a:solidFill>
                <a:sym typeface="Arial"/>
              </a:rPr>
              <a:t>for the AETC National Resource Center in April 2023.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lang="en-US" sz="24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sym typeface="Arial"/>
              </a:rPr>
              <a:t>Visit the AETC NCRC website for the most current </a:t>
            </a:r>
            <a:br>
              <a:rPr lang="en-US" sz="2400" b="0" i="0" u="none" strike="noStrike" cap="none" dirty="0">
                <a:solidFill>
                  <a:schemeClr val="lt1"/>
                </a:solidFill>
                <a:sym typeface="Arial"/>
              </a:rPr>
            </a:br>
            <a:r>
              <a:rPr lang="en-US" sz="2400" b="0" i="0" u="none" strike="noStrike" cap="none" dirty="0">
                <a:solidFill>
                  <a:schemeClr val="lt1"/>
                </a:solidFill>
                <a:sym typeface="Arial"/>
              </a:rPr>
              <a:t>version.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lang="en-US" sz="2400" dirty="0">
              <a:solidFill>
                <a:schemeClr val="lt1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</a:pPr>
            <a:r>
              <a:rPr lang="en-US" sz="2400" b="0" i="0" u="sng" strike="noStrike" cap="none" dirty="0">
                <a:solidFill>
                  <a:schemeClr val="accent2"/>
                </a:solidFill>
                <a:sym typeface="Arial"/>
              </a:rPr>
              <a:t>https://aidsetc.org</a:t>
            </a:r>
            <a:endParaRPr sz="2400" b="0" i="0" u="none" strike="noStrike" cap="none" dirty="0">
              <a:solidFill>
                <a:schemeClr val="accent2"/>
              </a:solidFill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0512425" cy="145853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Guidelines for the Use of Antiretroviral Agents in </a:t>
            </a:r>
            <a:br>
              <a:rPr lang="en-US" dirty="0"/>
            </a:br>
            <a:r>
              <a:rPr lang="en-US" dirty="0"/>
              <a:t>HIV-1-Infected Adults and Adolescents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body" idx="11"/>
          </p:nvPr>
        </p:nvSpPr>
        <p:spPr>
          <a:xfrm>
            <a:off x="623297" y="2713383"/>
            <a:ext cx="9615487" cy="2364547"/>
          </a:xfrm>
        </p:spPr>
        <p:txBody>
          <a:bodyPr/>
          <a:lstStyle/>
          <a:p>
            <a:r>
              <a:rPr lang="en-US" dirty="0">
                <a:sym typeface="Arial"/>
              </a:rPr>
              <a:t>Developed by the Department of Health and Human Services (DHHS) Panel on Antiretroviral Guidelines for Adults and Adolescents – A Working Group of the Office of AIDS Research Advisory Council (OARAC)</a:t>
            </a:r>
          </a:p>
          <a:p>
            <a:endParaRPr lang="en-US" dirty="0"/>
          </a:p>
          <a:p>
            <a:pPr marL="342900" lvl="1" indent="0">
              <a:buNone/>
            </a:pPr>
            <a:r>
              <a:rPr lang="en-US" dirty="0">
                <a:sym typeface="Arial"/>
                <a:hlinkClick r:id="rId3"/>
              </a:rPr>
              <a:t>https://clinicalinfo.hiv.gov</a:t>
            </a:r>
            <a:r>
              <a:rPr lang="en-US" dirty="0">
                <a:sym typeface="Arial"/>
              </a:rPr>
              <a:t> </a:t>
            </a:r>
          </a:p>
        </p:txBody>
      </p:sp>
      <p:sp>
        <p:nvSpPr>
          <p:cNvPr id="75" name="Google Shape;75;p3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0512425" cy="11504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ARVs for Initial Therapy: Characteristics and </a:t>
            </a:r>
            <a:br>
              <a:rPr lang="en-US" dirty="0"/>
            </a:br>
            <a:r>
              <a:rPr lang="en-US" dirty="0"/>
              <a:t>Adverse Effects, Outline</a:t>
            </a:r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1"/>
          </p:nvPr>
        </p:nvSpPr>
        <p:spPr>
          <a:xfrm>
            <a:off x="623888" y="2604052"/>
            <a:ext cx="9615487" cy="2523573"/>
          </a:xfrm>
        </p:spPr>
        <p:txBody>
          <a:bodyPr/>
          <a:lstStyle/>
          <a:p>
            <a:r>
              <a:rPr lang="en-US" dirty="0"/>
              <a:t>ARV classes and agents – advantages and disadvantages</a:t>
            </a:r>
          </a:p>
          <a:p>
            <a:r>
              <a:rPr lang="en-US" dirty="0"/>
              <a:t>ARV adverse effects (AE)</a:t>
            </a:r>
          </a:p>
        </p:txBody>
      </p:sp>
      <p:sp>
        <p:nvSpPr>
          <p:cNvPr id="84" name="Google Shape;84;p4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94511bc21_0_0"/>
          <p:cNvSpPr txBox="1">
            <a:spLocks noGrp="1"/>
          </p:cNvSpPr>
          <p:nvPr>
            <p:ph type="title"/>
          </p:nvPr>
        </p:nvSpPr>
        <p:spPr>
          <a:xfrm>
            <a:off x="623297" y="1042634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Available ARV Classes and Medications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3297" y="1922003"/>
            <a:ext cx="2803682" cy="2986087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NRTI</a:t>
            </a: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Abacavir</a:t>
            </a:r>
            <a:r>
              <a:rPr lang="en-US" sz="1800" dirty="0">
                <a:solidFill>
                  <a:schemeClr val="dk1"/>
                </a:solidFill>
              </a:rPr>
              <a:t> (ABC)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Didanosine</a:t>
            </a:r>
            <a:r>
              <a:rPr lang="en-US" sz="1800" dirty="0">
                <a:solidFill>
                  <a:schemeClr val="dk1"/>
                </a:solidFill>
              </a:rPr>
              <a:t> (</a:t>
            </a:r>
            <a:r>
              <a:rPr lang="en-US" sz="1800" dirty="0" err="1">
                <a:solidFill>
                  <a:schemeClr val="dk1"/>
                </a:solidFill>
              </a:rPr>
              <a:t>ddI</a:t>
            </a:r>
            <a:r>
              <a:rPr lang="en-US" sz="1800" dirty="0">
                <a:solidFill>
                  <a:schemeClr val="dk1"/>
                </a:solidFill>
              </a:rPr>
              <a:t>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Emtricitabine</a:t>
            </a:r>
            <a:r>
              <a:rPr lang="en-US" sz="1800" dirty="0">
                <a:solidFill>
                  <a:schemeClr val="dk1"/>
                </a:solidFill>
              </a:rPr>
              <a:t> (FTC)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>
                <a:solidFill>
                  <a:schemeClr val="dk1"/>
                </a:solidFill>
              </a:rPr>
              <a:t>Lamivudine (3TC)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Stavudine</a:t>
            </a:r>
            <a:r>
              <a:rPr lang="en-US" sz="1800" dirty="0">
                <a:solidFill>
                  <a:schemeClr val="dk1"/>
                </a:solidFill>
              </a:rPr>
              <a:t> (d4T)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Tenofovir</a:t>
            </a:r>
            <a:r>
              <a:rPr lang="en-US" sz="1800" dirty="0">
                <a:solidFill>
                  <a:schemeClr val="dk1"/>
                </a:solidFill>
              </a:rPr>
              <a:t> DF (TDF)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Tenofovir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alafenamide</a:t>
            </a:r>
            <a:r>
              <a:rPr lang="en-US" sz="1800" dirty="0">
                <a:solidFill>
                  <a:schemeClr val="dk1"/>
                </a:solidFill>
              </a:rPr>
              <a:t> (TAF)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>
                <a:solidFill>
                  <a:schemeClr val="dk1"/>
                </a:solidFill>
              </a:rPr>
              <a:t>Zidovudine (AZT, ZDV)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81819" y="1922001"/>
            <a:ext cx="2938464" cy="4638725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>
                <a:solidFill>
                  <a:srgbClr val="FF0000"/>
                </a:solidFill>
              </a:rPr>
              <a:t>NNRTI</a:t>
            </a: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Delavirdine</a:t>
            </a:r>
            <a:r>
              <a:rPr lang="en-US" sz="1800" dirty="0">
                <a:solidFill>
                  <a:schemeClr val="dk1"/>
                </a:solidFill>
              </a:rPr>
              <a:t> (DLV)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Doravirine</a:t>
            </a:r>
            <a:r>
              <a:rPr lang="en-US" sz="1800" dirty="0">
                <a:solidFill>
                  <a:schemeClr val="dk1"/>
                </a:solidFill>
              </a:rPr>
              <a:t> (DOR)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>
                <a:solidFill>
                  <a:schemeClr val="dk1"/>
                </a:solidFill>
              </a:rPr>
              <a:t>Efavirenz (EFV)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Etravirine</a:t>
            </a:r>
            <a:r>
              <a:rPr lang="en-US" sz="1800" dirty="0">
                <a:solidFill>
                  <a:schemeClr val="dk1"/>
                </a:solidFill>
              </a:rPr>
              <a:t> (ETR)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Nevirapine</a:t>
            </a:r>
            <a:r>
              <a:rPr lang="en-US" sz="1800" dirty="0">
                <a:solidFill>
                  <a:schemeClr val="dk1"/>
                </a:solidFill>
              </a:rPr>
              <a:t> (NVP)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</a:rPr>
              <a:t>Rilpivirine (RPV)</a:t>
            </a:r>
          </a:p>
          <a:p>
            <a:pPr lvl="0">
              <a:spcAft>
                <a:spcPts val="600"/>
              </a:spcAft>
            </a:pPr>
            <a:endParaRPr lang="en-US" sz="500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Integrase Inhibitor (INSTI)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Bictegravir</a:t>
            </a:r>
            <a:r>
              <a:rPr lang="en-US" sz="1800" dirty="0">
                <a:solidFill>
                  <a:schemeClr val="dk1"/>
                </a:solidFill>
              </a:rPr>
              <a:t> (BIC)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Cabotegravr</a:t>
            </a:r>
            <a:r>
              <a:rPr lang="en-US" sz="1800" dirty="0">
                <a:solidFill>
                  <a:schemeClr val="dk1"/>
                </a:solidFill>
              </a:rPr>
              <a:t> (CAB)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</a:rPr>
              <a:t>Dolutegravir (DTG)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Elvitegravir</a:t>
            </a:r>
            <a:r>
              <a:rPr lang="en-US" sz="1800" dirty="0">
                <a:solidFill>
                  <a:schemeClr val="dk1"/>
                </a:solidFill>
              </a:rPr>
              <a:t> (EVG)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Raltegravir</a:t>
            </a:r>
            <a:r>
              <a:rPr lang="en-US" sz="1800" dirty="0">
                <a:solidFill>
                  <a:schemeClr val="dk1"/>
                </a:solidFill>
              </a:rPr>
              <a:t> (RAL)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68239" y="1918273"/>
            <a:ext cx="2610566" cy="4803202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PI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Atazanavir</a:t>
            </a:r>
            <a:r>
              <a:rPr lang="en-US" sz="1800" dirty="0">
                <a:solidFill>
                  <a:schemeClr val="dk1"/>
                </a:solidFill>
              </a:rPr>
              <a:t> (ATV)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Darunavir</a:t>
            </a:r>
            <a:r>
              <a:rPr lang="en-US" sz="1800" dirty="0">
                <a:solidFill>
                  <a:schemeClr val="dk1"/>
                </a:solidFill>
              </a:rPr>
              <a:t> (DRV)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Fosamprenavir</a:t>
            </a:r>
            <a:r>
              <a:rPr lang="en-US" sz="1800" dirty="0">
                <a:solidFill>
                  <a:schemeClr val="dk1"/>
                </a:solidFill>
              </a:rPr>
              <a:t> (FPV)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Indinavir</a:t>
            </a:r>
            <a:r>
              <a:rPr lang="en-US" sz="1800" dirty="0">
                <a:solidFill>
                  <a:schemeClr val="dk1"/>
                </a:solidFill>
              </a:rPr>
              <a:t> (IDV)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Lopinavir</a:t>
            </a:r>
            <a:r>
              <a:rPr lang="en-US" sz="1800" dirty="0">
                <a:solidFill>
                  <a:schemeClr val="dk1"/>
                </a:solidFill>
              </a:rPr>
              <a:t> (LPV)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</a:rPr>
              <a:t>Nelfinavir (NFV)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Saquinavir</a:t>
            </a:r>
            <a:r>
              <a:rPr lang="en-US" sz="1800" dirty="0">
                <a:solidFill>
                  <a:schemeClr val="dk1"/>
                </a:solidFill>
              </a:rPr>
              <a:t> (SQV)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</a:rPr>
              <a:t>Tipranavir (TPV)</a:t>
            </a:r>
          </a:p>
          <a:p>
            <a:pPr lvl="0">
              <a:spcAft>
                <a:spcPts val="600"/>
              </a:spcAft>
            </a:pPr>
            <a:endParaRPr lang="en-US" sz="700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Pharmacokinetic (PK) Booster</a:t>
            </a: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</a:rPr>
              <a:t>Ritonavir (RTV, /r)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</a:rPr>
              <a:t>Cobicistat (COBI, /c)</a:t>
            </a:r>
            <a:endParaRPr lang="en-US" sz="1600" dirty="0"/>
          </a:p>
          <a:p>
            <a:pPr lvl="0">
              <a:spcAft>
                <a:spcPts val="600"/>
              </a:spcAft>
            </a:pPr>
            <a:endParaRPr lang="en-US" sz="1800" dirty="0">
              <a:solidFill>
                <a:schemeClr val="dk1"/>
              </a:solidFill>
            </a:endParaRPr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011439" y="1926846"/>
            <a:ext cx="2766104" cy="4264092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Fusion Inhibitor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Enfuvirtide</a:t>
            </a:r>
            <a:r>
              <a:rPr lang="en-US" sz="1800" dirty="0">
                <a:solidFill>
                  <a:schemeClr val="dk1"/>
                </a:solidFill>
              </a:rPr>
              <a:t> (ENF, T-20)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CCR5 Antagonist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Maraviroc</a:t>
            </a:r>
            <a:r>
              <a:rPr lang="en-US" sz="1800" dirty="0">
                <a:solidFill>
                  <a:schemeClr val="dk1"/>
                </a:solidFill>
              </a:rPr>
              <a:t> (MVC)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Entry Inhibitor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Fostemsavir</a:t>
            </a:r>
            <a:r>
              <a:rPr lang="en-US" sz="1800" dirty="0">
                <a:solidFill>
                  <a:schemeClr val="dk1"/>
                </a:solidFill>
              </a:rPr>
              <a:t> (FOS)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Ibalizumab</a:t>
            </a:r>
            <a:r>
              <a:rPr lang="en-US" sz="1800" dirty="0">
                <a:solidFill>
                  <a:schemeClr val="dk1"/>
                </a:solidFill>
              </a:rPr>
              <a:t> (IBA)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Capsid Inhibitor</a:t>
            </a: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</a:rPr>
              <a:t>Lenacapavir (LEN)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7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94511bc21_0_0"/>
          <p:cNvSpPr txBox="1">
            <a:spLocks noGrp="1"/>
          </p:cNvSpPr>
          <p:nvPr>
            <p:ph type="title"/>
          </p:nvPr>
        </p:nvSpPr>
        <p:spPr>
          <a:xfrm>
            <a:off x="623297" y="1104220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Commonly-used ARV Medications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3297" y="1907389"/>
            <a:ext cx="2803682" cy="2986087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NRTI</a:t>
            </a:r>
            <a:endParaRPr lang="en-US" sz="1800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 err="1">
                <a:solidFill>
                  <a:schemeClr val="dk1"/>
                </a:solidFill>
              </a:rPr>
              <a:t>Abacavir</a:t>
            </a:r>
            <a:r>
              <a:rPr lang="en-US" sz="1800" b="1" dirty="0">
                <a:solidFill>
                  <a:schemeClr val="dk1"/>
                </a:solidFill>
              </a:rPr>
              <a:t> (ABC)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Didanosine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ddI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 err="1">
                <a:solidFill>
                  <a:schemeClr val="dk1"/>
                </a:solidFill>
              </a:rPr>
              <a:t>Emtricitabine</a:t>
            </a:r>
            <a:r>
              <a:rPr lang="en-US" sz="1800" b="1" dirty="0">
                <a:solidFill>
                  <a:schemeClr val="dk1"/>
                </a:solidFill>
              </a:rPr>
              <a:t> (FTC)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>
                <a:solidFill>
                  <a:schemeClr val="dk1"/>
                </a:solidFill>
              </a:rPr>
              <a:t>Lamivudine (3TC)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Stavudine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(d4T)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 err="1">
                <a:solidFill>
                  <a:schemeClr val="dk1"/>
                </a:solidFill>
              </a:rPr>
              <a:t>Tenofovir</a:t>
            </a:r>
            <a:r>
              <a:rPr lang="en-US" sz="1800" b="1" dirty="0">
                <a:solidFill>
                  <a:schemeClr val="dk1"/>
                </a:solidFill>
              </a:rPr>
              <a:t> DF (TDF)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 err="1">
                <a:solidFill>
                  <a:schemeClr val="dk1"/>
                </a:solidFill>
              </a:rPr>
              <a:t>Tenofovir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b="1" dirty="0" err="1">
                <a:solidFill>
                  <a:schemeClr val="dk1"/>
                </a:solidFill>
              </a:rPr>
              <a:t>alafenamide</a:t>
            </a:r>
            <a:r>
              <a:rPr lang="en-US" sz="1800" b="1" dirty="0">
                <a:solidFill>
                  <a:schemeClr val="dk1"/>
                </a:solidFill>
              </a:rPr>
              <a:t> (TAF)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Zidovudine (AZT, ZDV)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56768" y="1907387"/>
            <a:ext cx="3081402" cy="4638725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>
                <a:solidFill>
                  <a:srgbClr val="FF0000"/>
                </a:solidFill>
              </a:rPr>
              <a:t>NNRTI</a:t>
            </a:r>
            <a:endParaRPr lang="en-US" sz="1800" dirty="0">
              <a:solidFill>
                <a:srgbClr val="FF0000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Delavirdine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(DLV)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 err="1">
                <a:solidFill>
                  <a:schemeClr val="dk1"/>
                </a:solidFill>
              </a:rPr>
              <a:t>Doravirine</a:t>
            </a:r>
            <a:r>
              <a:rPr lang="en-US" sz="1800" b="1" dirty="0">
                <a:solidFill>
                  <a:schemeClr val="dk1"/>
                </a:solidFill>
              </a:rPr>
              <a:t> (DOR)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Efavirenz (EFV)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 err="1">
                <a:solidFill>
                  <a:schemeClr val="dk1"/>
                </a:solidFill>
              </a:rPr>
              <a:t>Etravirine</a:t>
            </a:r>
            <a:r>
              <a:rPr lang="en-US" sz="1800" b="1" dirty="0">
                <a:solidFill>
                  <a:schemeClr val="dk1"/>
                </a:solidFill>
              </a:rPr>
              <a:t> (ETR)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Nevirapine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(NVP)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 err="1">
                <a:solidFill>
                  <a:schemeClr val="dk1"/>
                </a:solidFill>
              </a:rPr>
              <a:t>Rilpivirine</a:t>
            </a:r>
            <a:r>
              <a:rPr lang="en-US" sz="1800" b="1" dirty="0">
                <a:solidFill>
                  <a:schemeClr val="dk1"/>
                </a:solidFill>
              </a:rPr>
              <a:t> (RPV)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FF0000"/>
                </a:solidFill>
              </a:rPr>
              <a:t>Integrase Inhibitor (INSTI)</a:t>
            </a:r>
            <a:endParaRPr lang="en-US" sz="1800" dirty="0">
              <a:solidFill>
                <a:srgbClr val="FF0000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 err="1">
                <a:solidFill>
                  <a:schemeClr val="dk1"/>
                </a:solidFill>
              </a:rPr>
              <a:t>Bictegravir</a:t>
            </a:r>
            <a:r>
              <a:rPr lang="en-US" sz="1800" b="1" dirty="0">
                <a:solidFill>
                  <a:schemeClr val="dk1"/>
                </a:solidFill>
              </a:rPr>
              <a:t> (BIC)</a:t>
            </a:r>
          </a:p>
          <a:p>
            <a:pPr lvl="0">
              <a:spcAft>
                <a:spcPts val="600"/>
              </a:spcAft>
            </a:pPr>
            <a:r>
              <a:rPr lang="en-US" sz="1800" b="1" dirty="0">
                <a:solidFill>
                  <a:schemeClr val="dk1"/>
                </a:solidFill>
              </a:rPr>
              <a:t>Cabotegravir (CAB)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>
                <a:solidFill>
                  <a:schemeClr val="dk1"/>
                </a:solidFill>
              </a:rPr>
              <a:t>Dolutegravir (DTG)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</a:rPr>
              <a:t>Elvitegravir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 (EVG)</a:t>
            </a:r>
          </a:p>
          <a:p>
            <a:pPr lvl="0">
              <a:spcAft>
                <a:spcPts val="600"/>
              </a:spcAft>
            </a:pP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</a:rPr>
              <a:t>Raltegravir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 (RAL)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30661" y="1903659"/>
            <a:ext cx="2743200" cy="3690839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PI</a:t>
            </a: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Atazanavir (ATV</a:t>
            </a:r>
            <a:r>
              <a:rPr lang="en-US" sz="1800" dirty="0">
                <a:solidFill>
                  <a:schemeClr val="dk1"/>
                </a:solidFill>
              </a:rPr>
              <a:t>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>
                <a:solidFill>
                  <a:schemeClr val="dk1"/>
                </a:solidFill>
              </a:rPr>
              <a:t>Darunavir (DRV)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Fosamprenavir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(FPV)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Indinavir (IDV)</a:t>
            </a: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Lopinavir (LPV)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Nelfinavir (NFV)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Saquinavir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(SQV)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Tipranavir (TPV)</a:t>
            </a:r>
          </a:p>
          <a:p>
            <a:pPr lvl="0">
              <a:spcAft>
                <a:spcPts val="600"/>
              </a:spcAft>
            </a:pPr>
            <a:endParaRPr lang="en-US" sz="700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Pharmacokinetic (PK) Booster</a:t>
            </a:r>
          </a:p>
          <a:p>
            <a:pPr lvl="0">
              <a:spcAft>
                <a:spcPts val="600"/>
              </a:spcAft>
            </a:pPr>
            <a:r>
              <a:rPr lang="en-US" sz="1800" b="1" dirty="0">
                <a:solidFill>
                  <a:schemeClr val="dk1"/>
                </a:solidFill>
              </a:rPr>
              <a:t>Ritonavir (RTV, /r)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>
                <a:solidFill>
                  <a:schemeClr val="dk1"/>
                </a:solidFill>
              </a:rPr>
              <a:t>Cobicistat (COBI, /c)</a:t>
            </a:r>
            <a:endParaRPr lang="en-US" sz="1600" b="1" dirty="0"/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8971641" y="1912232"/>
            <a:ext cx="2805902" cy="3832790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Fusion Inhibitor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Enfuvirtide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(ENF, T-20)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CCR5 Antagonist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Maraviroc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(MVC)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Entry Inhibitor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Fostemsavir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(FOS)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Ibalizumab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(IBA)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Capsid Inhibitor</a:t>
            </a: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Lenacapavir (LEN)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9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/>
              <a:t>HIV Life Cycle </a:t>
            </a:r>
            <a:br>
              <a:rPr lang="en-US"/>
            </a:br>
            <a:r>
              <a:rPr lang="en-US"/>
              <a:t>and Targets </a:t>
            </a:r>
            <a:br>
              <a:rPr lang="en-US"/>
            </a:br>
            <a:r>
              <a:rPr lang="en-US"/>
              <a:t>for ARVs</a:t>
            </a:r>
          </a:p>
        </p:txBody>
      </p:sp>
      <p:pic>
        <p:nvPicPr>
          <p:cNvPr id="107" name="Graphic" descr="HIV Life Cycle illustration, showing seven stages where treatments may intercept infection and replication&#10;1. Binding&#10;2. Fusion&#10;3. Reverse Transcriptase&#10;4. Integration&#10;5. Replication&#10;6. Assembly&#10;7. Budding" title="HIV Life Cyc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441" y="1387672"/>
            <a:ext cx="5726096" cy="489268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raphic credit"/>
          <p:cNvSpPr txBox="1"/>
          <p:nvPr/>
        </p:nvSpPr>
        <p:spPr>
          <a:xfrm>
            <a:off x="3895255" y="6308079"/>
            <a:ext cx="27655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Graphic: clinicalinfo.nih.gov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Da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623297" y="1177242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ARV Components in Initial Therapy: NRTI Pairs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23297" y="2057515"/>
            <a:ext cx="3443756" cy="2986087"/>
          </a:xfrm>
        </p:spPr>
        <p:txBody>
          <a:bodyPr/>
          <a:lstStyle/>
          <a:p>
            <a:pPr lvl="0"/>
            <a:r>
              <a:rPr lang="en-US" b="1" dirty="0"/>
              <a:t>ADVANTAGES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/>
              <a:t>Established backbone of combination therapy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/>
              <a:t>Minimal drug interactions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237751" y="2057515"/>
            <a:ext cx="3443756" cy="2986087"/>
          </a:xfrm>
        </p:spPr>
        <p:txBody>
          <a:bodyPr/>
          <a:lstStyle/>
          <a:p>
            <a:pPr lvl="0"/>
            <a:r>
              <a:rPr lang="en-US" b="1" dirty="0"/>
              <a:t>DISADVANTAGES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/>
              <a:t>Lactic acidosis and hepatic steatosis reported with most NRTIs (rare)</a:t>
            </a:r>
          </a:p>
          <a:p>
            <a:endParaRPr lang="en-US" dirty="0"/>
          </a:p>
        </p:txBody>
      </p:sp>
      <p:sp>
        <p:nvSpPr>
          <p:cNvPr id="117" name="Google Shape;117;p6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  <p:pic>
        <p:nvPicPr>
          <p:cNvPr id="119" name="Google Shape;119;p6" descr="Illustration showing reverse transcriptase, which is the target of NNRTIs and NRTIs" title="NRT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5327" y="1758950"/>
            <a:ext cx="3354373" cy="418575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8257095" y="6064745"/>
            <a:ext cx="27655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200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Graphic: </a:t>
            </a:r>
            <a:r>
              <a:rPr lang="en-US" sz="1200" dirty="0"/>
              <a:t>clinicalinfo.nih.gov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623297" y="1153623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Initial Therapy: Dual-NRTI Pairs </a:t>
            </a:r>
            <a:r>
              <a:rPr lang="en-US" sz="1600" dirty="0"/>
              <a:t>(1)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>
          <a:xfrm>
            <a:off x="623888" y="2040313"/>
            <a:ext cx="10834792" cy="29860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ABC/3TC</a:t>
            </a:r>
          </a:p>
          <a:p>
            <a:r>
              <a:rPr lang="en-US" sz="2200" dirty="0"/>
              <a:t>Once-daily dosing</a:t>
            </a:r>
          </a:p>
          <a:p>
            <a:r>
              <a:rPr lang="en-US" sz="2200" dirty="0"/>
              <a:t>Coformulated with DTG in single-pill regimens</a:t>
            </a:r>
          </a:p>
          <a:p>
            <a:r>
              <a:rPr lang="en-US" sz="2200" dirty="0"/>
              <a:t>Use only for patients who are negative for HLA-B*5701 </a:t>
            </a:r>
            <a:br>
              <a:rPr lang="en-US" sz="2200" dirty="0"/>
            </a:br>
            <a:r>
              <a:rPr lang="en-US" sz="2200" dirty="0"/>
              <a:t>(risk of hypersensitivity reaction if positive)</a:t>
            </a:r>
          </a:p>
          <a:p>
            <a:r>
              <a:rPr lang="en-US" sz="2200" dirty="0"/>
              <a:t>Possible risk of cardiovascular events; caution in patients with CV risk factors</a:t>
            </a:r>
          </a:p>
          <a:p>
            <a:r>
              <a:rPr lang="en-US" sz="2200" dirty="0"/>
              <a:t>Possible inferior efficacy if baseline HIV RNA &gt;100,000 copies/mL </a:t>
            </a:r>
            <a:br>
              <a:rPr lang="en-US" sz="2200" dirty="0"/>
            </a:br>
            <a:r>
              <a:rPr lang="en-US" sz="2200" dirty="0"/>
              <a:t>and used with EFV, ATV/r, or RAL</a:t>
            </a:r>
          </a:p>
          <a:p>
            <a:r>
              <a:rPr lang="en-US" sz="2200" dirty="0"/>
              <a:t>Should not be used for treatment of HBV</a:t>
            </a:r>
          </a:p>
        </p:txBody>
      </p:sp>
      <p:sp>
        <p:nvSpPr>
          <p:cNvPr id="128" name="Google Shape;128;p7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itle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6AF5B-53B3-4410-8AA3-84265579823B}" vid="{B9A0F164-6D2B-4452-A320-E3158FD8DDB9}"/>
    </a:ext>
  </a:extLst>
</a:theme>
</file>

<file path=ppt/theme/theme4.xml><?xml version="1.0" encoding="utf-8"?>
<a:theme xmlns:a="http://schemas.openxmlformats.org/drawingml/2006/main" name="4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6AF5B-53B3-4410-8AA3-84265579823B}" vid="{E925A5A5-A1EF-4097-8884-5FFA2DD44A19}"/>
    </a:ext>
  </a:extLst>
</a:theme>
</file>

<file path=ppt/theme/theme5.xml><?xml version="1.0" encoding="utf-8"?>
<a:theme xmlns:a="http://schemas.openxmlformats.org/drawingml/2006/main" name="5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6AF5B-53B3-4410-8AA3-84265579823B}" vid="{24E30432-499C-4023-9CCB-520479A28C10}"/>
    </a:ext>
  </a:extLst>
</a:theme>
</file>

<file path=ppt/theme/theme6.xml><?xml version="1.0" encoding="utf-8"?>
<a:theme xmlns:a="http://schemas.openxmlformats.org/drawingml/2006/main" name="6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6AF5B-53B3-4410-8AA3-84265579823B}" vid="{53C22839-C5F3-4251-8629-78C3BC171D69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E52367AE689248AFFD0091572BDB88" ma:contentTypeVersion="14" ma:contentTypeDescription="Create a new document." ma:contentTypeScope="" ma:versionID="2b9d0a2bdf6c986289793e05f2a5c1d1">
  <xsd:schema xmlns:xsd="http://www.w3.org/2001/XMLSchema" xmlns:xs="http://www.w3.org/2001/XMLSchema" xmlns:p="http://schemas.microsoft.com/office/2006/metadata/properties" xmlns:ns3="521c2605-8e35-4fbe-8dc2-4112a269f1c5" xmlns:ns4="c5d47b74-024e-4158-89e7-7860ce05c586" targetNamespace="http://schemas.microsoft.com/office/2006/metadata/properties" ma:root="true" ma:fieldsID="7a2757df3f0e17b5c15862fc5b726c58" ns3:_="" ns4:_="">
    <xsd:import namespace="521c2605-8e35-4fbe-8dc2-4112a269f1c5"/>
    <xsd:import namespace="c5d47b74-024e-4158-89e7-7860ce05c5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DateTaken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2605-8e35-4fbe-8dc2-4112a269f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47b74-024e-4158-89e7-7860ce05c58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D50E6B-5A9A-4BC5-B6A6-3A03974C97C5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c5d47b74-024e-4158-89e7-7860ce05c586"/>
    <ds:schemaRef ds:uri="http://purl.org/dc/terms/"/>
    <ds:schemaRef ds:uri="http://schemas.microsoft.com/office/infopath/2007/PartnerControls"/>
    <ds:schemaRef ds:uri="521c2605-8e35-4fbe-8dc2-4112a269f1c5"/>
  </ds:schemaRefs>
</ds:datastoreItem>
</file>

<file path=customXml/itemProps2.xml><?xml version="1.0" encoding="utf-8"?>
<ds:datastoreItem xmlns:ds="http://schemas.openxmlformats.org/officeDocument/2006/customXml" ds:itemID="{BA024017-5142-493D-B0D5-299C0FAD52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c2605-8e35-4fbe-8dc2-4112a269f1c5"/>
    <ds:schemaRef ds:uri="c5d47b74-024e-4158-89e7-7860ce05c5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28D8FD-B1FD-4F0B-9B07-FB4CDFD0E3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1720</Words>
  <Application>Microsoft Office PowerPoint</Application>
  <PresentationFormat>Custom</PresentationFormat>
  <Paragraphs>330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Calibri</vt:lpstr>
      <vt:lpstr>Noto Sans Symbols</vt:lpstr>
      <vt:lpstr>NTR</vt:lpstr>
      <vt:lpstr>STIXGeneral-Regular</vt:lpstr>
      <vt:lpstr>System Font Regular</vt:lpstr>
      <vt:lpstr>Wingdings</vt:lpstr>
      <vt:lpstr>Title slide master</vt:lpstr>
      <vt:lpstr>3_Custom Design</vt:lpstr>
      <vt:lpstr>Content slide master</vt:lpstr>
      <vt:lpstr>4_Custom Design</vt:lpstr>
      <vt:lpstr>5_Custom Design</vt:lpstr>
      <vt:lpstr>6_Custom Design</vt:lpstr>
      <vt:lpstr>ARVs for Initial Therapy: Characteristics and Adverse Effects</vt:lpstr>
      <vt:lpstr>About This Presentation</vt:lpstr>
      <vt:lpstr>Guidelines for the Use of Antiretroviral Agents in  HIV-1-Infected Adults and Adolescents</vt:lpstr>
      <vt:lpstr>ARVs for Initial Therapy: Characteristics and  Adverse Effects, Outline</vt:lpstr>
      <vt:lpstr>Available ARV Classes and Medications </vt:lpstr>
      <vt:lpstr>Commonly-used ARV Medications</vt:lpstr>
      <vt:lpstr>HIV Life Cycle  and Targets  for ARVs</vt:lpstr>
      <vt:lpstr>ARV Components in Initial Therapy: NRTI Pairs</vt:lpstr>
      <vt:lpstr>Initial Therapy: Dual-NRTI Pairs (1)</vt:lpstr>
      <vt:lpstr>Initial Therapy: Dual-NRTI Pairs (2)</vt:lpstr>
      <vt:lpstr>ARV Components in Initial Therapy: INSTIs</vt:lpstr>
      <vt:lpstr>ARV Components in Initial Therapy: PIs </vt:lpstr>
      <vt:lpstr>ARV Components in Initial Therapy: NNRTIs </vt:lpstr>
      <vt:lpstr>Adverse Effects</vt:lpstr>
      <vt:lpstr>Adverse Effects: NRTI Class Effects</vt:lpstr>
      <vt:lpstr>Adverse Effects: Individual NRTIs (1)</vt:lpstr>
      <vt:lpstr>Adverse Effects: Individual NRTIs (3)</vt:lpstr>
      <vt:lpstr>Adverse Effects: INSTI Class Effects</vt:lpstr>
      <vt:lpstr>Adverse Effects: Individual INSTIs</vt:lpstr>
      <vt:lpstr>Adverse Effects: PI Class Effects</vt:lpstr>
      <vt:lpstr>Adverse Effects: Individual PIs</vt:lpstr>
      <vt:lpstr>Adverse Effects: Pharmacokinetic Boosters</vt:lpstr>
      <vt:lpstr>Adverse Effects: NNRTI Class Effects</vt:lpstr>
      <vt:lpstr>Adverse Effects: Individual NNRTIs</vt:lpstr>
      <vt:lpstr>Adverse Effects: Individual Entry Inhibitors</vt:lpstr>
      <vt:lpstr>Adverse Effects: Capsid Inhibitor</vt:lpstr>
      <vt:lpstr>Websites to Access the Guidelines</vt:lpstr>
      <vt:lpstr>About This Slide 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ARVs for Initial Therapy: Characteristics and Adverse Effects</dc:title>
  <dc:creator>Michele Friedman</dc:creator>
  <cp:lastModifiedBy>Mandel, Nicole</cp:lastModifiedBy>
  <cp:revision>42</cp:revision>
  <dcterms:created xsi:type="dcterms:W3CDTF">2020-05-18T19:43:00Z</dcterms:created>
  <dcterms:modified xsi:type="dcterms:W3CDTF">2023-04-28T23:48:12Z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0x0101001BE52367AE689248AFFD0091572BDB88</vt:lpwstr>
  </property>
</Properties>
</file>