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6" r:id="rId2"/>
    <p:sldMasterId id="2147483659" r:id="rId3"/>
    <p:sldMasterId id="2147483667" r:id="rId4"/>
    <p:sldMasterId id="2147483669" r:id="rId5"/>
    <p:sldMasterId id="2147483671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76" r:id="rId12"/>
    <p:sldId id="262" r:id="rId13"/>
    <p:sldId id="263" r:id="rId14"/>
    <p:sldId id="267" r:id="rId15"/>
    <p:sldId id="268" r:id="rId16"/>
    <p:sldId id="269" r:id="rId17"/>
    <p:sldId id="266" r:id="rId18"/>
    <p:sldId id="270" r:id="rId19"/>
    <p:sldId id="271" r:id="rId20"/>
    <p:sldId id="272" r:id="rId21"/>
    <p:sldId id="273" r:id="rId22"/>
    <p:sldId id="277" r:id="rId23"/>
    <p:sldId id="278" r:id="rId24"/>
  </p:sldIdLst>
  <p:sldSz cx="1218882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56" userDrawn="1">
          <p15:clr>
            <a:srgbClr val="A4A3A4"/>
          </p15:clr>
        </p15:guide>
        <p15:guide id="2" pos="383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9" roundtripDataSignature="AMtx7mhLUkQ6gM2wOFS5cYJ9ZnDfPrqo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5E8C22-03DC-45D1-9D8B-6F6A7DBAC5F8}">
  <a:tblStyle styleId="{A15E8C22-03DC-45D1-9D8B-6F6A7DBAC5F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7"/>
    <p:restoredTop sz="94545"/>
  </p:normalViewPr>
  <p:slideViewPr>
    <p:cSldViewPr snapToGrid="0">
      <p:cViewPr varScale="1">
        <p:scale>
          <a:sx n="123" d="100"/>
          <a:sy n="123" d="100"/>
        </p:scale>
        <p:origin x="96" y="504"/>
      </p:cViewPr>
      <p:guideLst>
        <p:guide orient="horz" pos="1056"/>
        <p:guide pos="3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a259d289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8a259d289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63" name="Google Shape;163;p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82572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50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26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3047206" y="285750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99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paragraph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Area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2141308"/>
            <a:ext cx="9602630" cy="2986087"/>
          </a:xfrm>
          <a:prstGeom prst="rect">
            <a:avLst/>
          </a:prstGeom>
        </p:spPr>
        <p:txBody>
          <a:bodyPr/>
          <a:lstStyle>
            <a:lvl1pPr marL="11430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38328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2pPr>
            <a:lvl3pPr marL="676656" indent="0">
              <a:spcBef>
                <a:spcPts val="0"/>
              </a:spcBef>
              <a:spcAft>
                <a:spcPts val="600"/>
              </a:spcAft>
              <a:buFontTx/>
              <a:buNone/>
              <a:defRPr sz="2200">
                <a:latin typeface="+mn-lt"/>
              </a:defRPr>
            </a:lvl3pPr>
            <a:lvl4pPr marL="1133856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Tx/>
              <a:buNone/>
              <a:defRPr sz="2200">
                <a:latin typeface="+mn-lt"/>
              </a:defRPr>
            </a:lvl4pPr>
            <a:lvl5pPr marL="1481328" indent="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Tx/>
              <a:buNone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plain text styles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35609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3047206" y="285750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99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81411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80FB0A0-DED7-EC46-8193-BC335733C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16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478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7AF4BD8-D702-6942-998E-7220E810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4476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2F913A3-B7A0-6B40-AD6C-96F6219BE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68496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bg>
      <p:bgPr>
        <a:gradFill>
          <a:gsLst>
            <a:gs pos="17000">
              <a:schemeClr val="tx2">
                <a:lumMod val="75000"/>
              </a:schemeClr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200" b="0" i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or 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chemeClr val="bg2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or Presenter Name</a:t>
            </a:r>
          </a:p>
        </p:txBody>
      </p:sp>
      <p:sp>
        <p:nvSpPr>
          <p:cNvPr id="10" name="Date">
            <a:extLst>
              <a:ext uri="{FF2B5EF4-FFF2-40B4-BE49-F238E27FC236}">
                <a16:creationId xmlns:a16="http://schemas.microsoft.com/office/drawing/2014/main" id="{CD1522D8-D85B-114D-BA65-311E6510E5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399" b="0" i="0">
                <a:solidFill>
                  <a:srgbClr val="8096B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Left margin ribbon image">
            <a:extLst>
              <a:ext uri="{FF2B5EF4-FFF2-40B4-BE49-F238E27FC236}">
                <a16:creationId xmlns:a16="http://schemas.microsoft.com/office/drawing/2014/main" id="{159CB8F6-BEFA-E843-AF63-904C612D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sp>
        <p:nvSpPr>
          <p:cNvPr id="8" name="Red rule">
            <a:extLst>
              <a:ext uri="{FF2B5EF4-FFF2-40B4-BE49-F238E27FC236}">
                <a16:creationId xmlns:a16="http://schemas.microsoft.com/office/drawing/2014/main" id="{E58C2001-4BAA-F641-9C90-15743A761429}"/>
              </a:ext>
            </a:extLst>
          </p:cNvPr>
          <p:cNvSpPr/>
          <p:nvPr/>
        </p:nvSpPr>
        <p:spPr>
          <a:xfrm>
            <a:off x="3036871" y="3322457"/>
            <a:ext cx="8532178" cy="609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2487" dirty="0"/>
          </a:p>
        </p:txBody>
      </p:sp>
      <p:pic>
        <p:nvPicPr>
          <p:cNvPr id="12" name="Logo">
            <a:extLst>
              <a:ext uri="{FF2B5EF4-FFF2-40B4-BE49-F238E27FC236}">
                <a16:creationId xmlns:a16="http://schemas.microsoft.com/office/drawing/2014/main" id="{DB5E6135-B7B2-A14E-B9DE-D3DD2E24D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543" y="5408699"/>
            <a:ext cx="2840019" cy="107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7364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itle slide">
  <p:cSld name="1_Presentation title slide">
    <p:bg>
      <p:bgPr>
        <a:gradFill>
          <a:gsLst>
            <a:gs pos="0">
              <a:srgbClr val="15294E"/>
            </a:gs>
            <a:gs pos="17000">
              <a:srgbClr val="15294E"/>
            </a:gs>
            <a:gs pos="100000">
              <a:schemeClr val="accent4"/>
            </a:gs>
          </a:gsLst>
          <a:lin ang="0" scaled="0"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2"/>
          <p:cNvSpPr txBox="1">
            <a:spLocks noGrp="1"/>
          </p:cNvSpPr>
          <p:nvPr>
            <p:ph type="ctrTitle"/>
          </p:nvPr>
        </p:nvSpPr>
        <p:spPr>
          <a:xfrm>
            <a:off x="2954085" y="2209800"/>
            <a:ext cx="8644782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body" idx="1"/>
          </p:nvPr>
        </p:nvSpPr>
        <p:spPr>
          <a:xfrm>
            <a:off x="2948377" y="3667797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2"/>
          </p:nvPr>
        </p:nvSpPr>
        <p:spPr>
          <a:xfrm>
            <a:off x="2948377" y="4170959"/>
            <a:ext cx="6955204" cy="49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6"/>
              </a:buClr>
              <a:buSzPts val="2399"/>
              <a:buFont typeface="Arial"/>
              <a:buNone/>
              <a:defRPr sz="2399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5582" algn="l" rtl="0"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3732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91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90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6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57" y="5678728"/>
            <a:ext cx="4184143" cy="9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3391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content area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9614932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1228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024128" indent="-34747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̶"/>
              <a:defRPr sz="2400">
                <a:latin typeface="+mn-lt"/>
              </a:defRPr>
            </a:lvl3pPr>
            <a:lvl4pPr marL="1481328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828800" indent="-347472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1492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2141308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4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4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5038" y="2141307"/>
            <a:ext cx="5171439" cy="298608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514350" indent="-346075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685800" indent="-285750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400">
                <a:latin typeface="+mn-lt"/>
              </a:defRPr>
            </a:lvl3pPr>
            <a:lvl4pPr marL="9144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Arial" panose="020B0604020202020204" pitchFamily="34" charset="0"/>
              <a:buChar char="­"/>
              <a:defRPr sz="2400">
                <a:latin typeface="+mn-lt"/>
              </a:defRPr>
            </a:lvl4pPr>
            <a:lvl5pPr marL="10287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605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297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lumn 2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7751" y="2293706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lumn 3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52205" y="2287060"/>
            <a:ext cx="3443756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200">
                <a:solidFill>
                  <a:schemeClr val="tx1"/>
                </a:solidFill>
                <a:latin typeface="+mn-lt"/>
              </a:defRPr>
            </a:lvl1pPr>
            <a:lvl2pPr marL="284163" indent="-284163">
              <a:spcBef>
                <a:spcPts val="0"/>
              </a:spcBef>
              <a:spcAft>
                <a:spcPts val="600"/>
              </a:spcAft>
              <a:defRPr sz="2200">
                <a:latin typeface="+mn-lt"/>
              </a:defRPr>
            </a:lvl2pPr>
            <a:lvl3pPr marL="458788" indent="-223838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200">
                <a:latin typeface="+mn-lt"/>
              </a:defRPr>
            </a:lvl3pPr>
            <a:lvl4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200">
                <a:latin typeface="+mn-lt"/>
              </a:defRPr>
            </a:lvl4pPr>
            <a:lvl5pPr marL="1373188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2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4843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Column 1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297" y="229370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Column 2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6979" y="2293703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Column 3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0661" y="2289975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Column 4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34343" y="2298548"/>
            <a:ext cx="2743200" cy="298608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344488" indent="-230188">
              <a:spcBef>
                <a:spcPts val="0"/>
              </a:spcBef>
              <a:spcAft>
                <a:spcPts val="600"/>
              </a:spcAft>
              <a:defRPr sz="2000">
                <a:latin typeface="+mn-lt"/>
              </a:defRPr>
            </a:lvl2pPr>
            <a:lvl3pPr marL="458788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569913" indent="-230188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Font typeface="System Font Regular"/>
              <a:buChar char="–"/>
              <a:tabLst/>
              <a:defRPr sz="2000">
                <a:latin typeface="+mn-lt"/>
              </a:defRPr>
            </a:lvl4pPr>
            <a:lvl5pPr marL="684213" indent="-225425">
              <a:spcBef>
                <a:spcPts val="0"/>
              </a:spcBef>
              <a:spcAft>
                <a:spcPts val="6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00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Date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84537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F03EF72A-8772-7F43-9512-C4B063F6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254848"/>
            <a:ext cx="10512425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lumn 1 Text">
            <a:extLst>
              <a:ext uri="{FF2B5EF4-FFF2-40B4-BE49-F238E27FC236}">
                <a16:creationId xmlns:a16="http://schemas.microsoft.com/office/drawing/2014/main" id="{52F0C1DF-6492-8445-A2F1-D57652FA60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2141308"/>
            <a:ext cx="5248592" cy="2986087"/>
          </a:xfrm>
          <a:prstGeom prst="rect">
            <a:avLst/>
          </a:prstGeom>
        </p:spPr>
        <p:txBody>
          <a:bodyPr/>
          <a:lstStyle>
            <a:lvl1pPr marL="40005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1pPr>
            <a:lvl2pPr marL="685800" indent="-347472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971550" indent="-280988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̶"/>
              <a:defRPr sz="2400">
                <a:latin typeface="+mn-lt"/>
              </a:defRPr>
            </a:lvl3pPr>
            <a:lvl4pPr marL="1371600" indent="-40005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Font typeface="System Font Regular"/>
              <a:buChar char="–"/>
              <a:defRPr sz="2400">
                <a:latin typeface="+mn-lt"/>
              </a:defRPr>
            </a:lvl4pPr>
            <a:lvl5pPr marL="1714500" indent="-342900">
              <a:spcBef>
                <a:spcPts val="0"/>
              </a:spcBef>
              <a:spcAft>
                <a:spcPts val="800"/>
              </a:spcAft>
              <a:buClr>
                <a:schemeClr val="accent6"/>
              </a:buClr>
              <a:buSzPct val="100000"/>
              <a:buFont typeface="System Font Regular"/>
              <a:buChar char="–"/>
              <a:defRPr sz="24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lumn 2 Picture">
            <a:extLst>
              <a:ext uri="{FF2B5EF4-FFF2-40B4-BE49-F238E27FC236}">
                <a16:creationId xmlns:a16="http://schemas.microsoft.com/office/drawing/2014/main" id="{FBAF9846-71DA-A44F-8AF9-87E1DDB943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4413" y="2143125"/>
            <a:ext cx="5041900" cy="2987675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BF51A89-F001-FB42-93CF-822574F66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2804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(behind picture)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E8EA923E-BC71-C347-8E04-0810876CF6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297" y="1371600"/>
            <a:ext cx="10938784" cy="4246879"/>
          </a:xfrm>
          <a:prstGeom prst="rect">
            <a:avLst/>
          </a:prstGeom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">
            <a:extLst>
              <a:ext uri="{FF2B5EF4-FFF2-40B4-BE49-F238E27FC236}">
                <a16:creationId xmlns:a16="http://schemas.microsoft.com/office/drawing/2014/main" id="{7E01E1C4-2C84-CE47-85DB-593C82C0EB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8184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5294E"/>
            </a:gs>
            <a:gs pos="99000">
              <a:schemeClr val="accent1"/>
            </a:gs>
            <a:gs pos="100000">
              <a:schemeClr val="accent1"/>
            </a:gs>
          </a:gsLst>
          <a:lin ang="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2867091" y="2691240"/>
            <a:ext cx="853217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99"/>
              <a:buFont typeface="Arial"/>
              <a:buNone/>
              <a:defRPr sz="4799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9" name="Google Shape;39;p26"/>
          <p:cNvPicPr preferRelativeResize="0"/>
          <p:nvPr/>
        </p:nvPicPr>
        <p:blipFill rotWithShape="1">
          <a:blip r:embed="rId3">
            <a:alphaModFix amt="12000"/>
          </a:blip>
          <a:srcRect/>
          <a:stretch/>
        </p:blipFill>
        <p:spPr>
          <a:xfrm>
            <a:off x="273658" y="0"/>
            <a:ext cx="126265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6540" y="5850053"/>
            <a:ext cx="1163002" cy="72854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transition spd="slow">
    <p:fade/>
  </p:transition>
  <p:hf sldNum="0"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/>
            </a:gs>
            <a:gs pos="100000">
              <a:schemeClr val="tx2">
                <a:lumMod val="75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5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 spd="slow">
    <p:fade/>
  </p:transition>
  <p:hf sldNum="0" hdr="0" ftr="0"/>
  <p:txStyles>
    <p:titleStyle>
      <a:lvl1pPr algn="ctr" defTabSz="121889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">
            <a:extLst>
              <a:ext uri="{FF2B5EF4-FFF2-40B4-BE49-F238E27FC236}">
                <a16:creationId xmlns:a16="http://schemas.microsoft.com/office/drawing/2014/main" id="{0F4FCDD2-5E10-224D-8C68-31BC1F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" y="1387703"/>
            <a:ext cx="10794980" cy="6489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op bar"/>
          <p:cNvSpPr/>
          <p:nvPr/>
        </p:nvSpPr>
        <p:spPr>
          <a:xfrm>
            <a:off x="0" y="0"/>
            <a:ext cx="12188825" cy="728547"/>
          </a:xfrm>
          <a:prstGeom prst="rect">
            <a:avLst/>
          </a:prstGeom>
          <a:gradFill>
            <a:gsLst>
              <a:gs pos="23000">
                <a:schemeClr val="tx2">
                  <a:lumMod val="75000"/>
                </a:schemeClr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399" dirty="0"/>
          </a:p>
        </p:txBody>
      </p:sp>
      <p:sp>
        <p:nvSpPr>
          <p:cNvPr id="6" name="Slide Number Circle">
            <a:extLst>
              <a:ext uri="{FF2B5EF4-FFF2-40B4-BE49-F238E27FC236}">
                <a16:creationId xmlns:a16="http://schemas.microsoft.com/office/drawing/2014/main" id="{DC63F7F3-9642-BA4D-83B9-EB92AB17B872}"/>
              </a:ext>
            </a:extLst>
          </p:cNvPr>
          <p:cNvSpPr/>
          <p:nvPr/>
        </p:nvSpPr>
        <p:spPr>
          <a:xfrm>
            <a:off x="11613568" y="220765"/>
            <a:ext cx="307696" cy="3076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8" tIns="60944" rIns="121888" bIns="609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87" dirty="0"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7B8C0E48-51A4-0042-B570-D9B72B6AACAE}"/>
              </a:ext>
            </a:extLst>
          </p:cNvPr>
          <p:cNvSpPr txBox="1"/>
          <p:nvPr/>
        </p:nvSpPr>
        <p:spPr>
          <a:xfrm>
            <a:off x="11565512" y="247655"/>
            <a:ext cx="4038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565D13D-210D-7741-99FD-FE938200C5BF}" type="slidenum">
              <a:rPr lang="en-US" sz="1050" b="1" smtClean="0">
                <a:solidFill>
                  <a:schemeClr val="bg1"/>
                </a:solidFill>
              </a:rPr>
              <a:t>‹#›</a:t>
            </a:fld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15" name="Date">
            <a:extLst>
              <a:ext uri="{FF2B5EF4-FFF2-40B4-BE49-F238E27FC236}">
                <a16:creationId xmlns:a16="http://schemas.microsoft.com/office/drawing/2014/main" id="{841C3474-27D8-8049-BB94-405BB23B8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29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299CBB-0A96-384D-8F83-D49F2DF8EA0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989378" y="6053895"/>
            <a:ext cx="931886" cy="60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73" r:id="rId8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3466" kern="1200">
          <a:solidFill>
            <a:schemeClr val="accent6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95" rtl="0" eaLnBrk="1" latinLnBrk="0" hangingPunct="1">
        <a:spcBef>
          <a:spcPct val="20000"/>
        </a:spcBef>
        <a:buFont typeface="Arial" pitchFamily="34" charset="0"/>
        <a:buNone/>
        <a:defRPr sz="3732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1pPr>
      <a:lvl2pPr marL="1066647" indent="-457200" algn="l" defTabSz="1218895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2pPr>
      <a:lvl3pPr marL="1523619" indent="-304724" algn="l" defTabSz="1218895" rtl="0" eaLnBrk="1" latinLnBrk="0" hangingPunct="1">
        <a:spcBef>
          <a:spcPct val="20000"/>
        </a:spcBef>
        <a:buClr>
          <a:schemeClr val="accent6"/>
        </a:buClr>
        <a:buFont typeface="STIXGeneral-Regular" pitchFamily="2" charset="2"/>
        <a:buChar char="⎯"/>
        <a:defRPr sz="2600" kern="1200">
          <a:solidFill>
            <a:schemeClr val="tx1"/>
          </a:solidFill>
          <a:latin typeface="+mj-lt"/>
          <a:ea typeface="+mn-ea"/>
          <a:cs typeface="Arial" pitchFamily="34" charset="0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75000"/>
              </a:schemeClr>
            </a:gs>
            <a:gs pos="9900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6541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DD53E38E-318E-524B-81AE-9CA36A026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9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57000">
              <a:srgbClr val="B41B1A"/>
            </a:gs>
            <a:gs pos="0">
              <a:schemeClr val="accent3"/>
            </a:gs>
            <a:gs pos="99000">
              <a:schemeClr val="accent4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37356" y="2691246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</a:blip>
          <a:stretch>
            <a:fillRect/>
          </a:stretch>
        </p:blipFill>
        <p:spPr>
          <a:xfrm>
            <a:off x="273658" y="0"/>
            <a:ext cx="1262655" cy="6858000"/>
          </a:xfrm>
          <a:prstGeom prst="rect">
            <a:avLst/>
          </a:prstGeom>
        </p:spPr>
      </p:pic>
      <p:pic>
        <p:nvPicPr>
          <p:cNvPr id="6" name="logo">
            <a:extLst>
              <a:ext uri="{FF2B5EF4-FFF2-40B4-BE49-F238E27FC236}">
                <a16:creationId xmlns:a16="http://schemas.microsoft.com/office/drawing/2014/main" id="{33808675-07B4-7144-9C60-229022750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7926" y="5880757"/>
            <a:ext cx="1713427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DDDCD3"/>
            </a:gs>
            <a:gs pos="99000">
              <a:srgbClr val="F8F6F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2948120" y="2691240"/>
            <a:ext cx="85321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Left Ribbon">
            <a:extLst>
              <a:ext uri="{FF2B5EF4-FFF2-40B4-BE49-F238E27FC236}">
                <a16:creationId xmlns:a16="http://schemas.microsoft.com/office/drawing/2014/main" id="{1E6D2DF8-A095-7041-8A98-EC9FC1876BA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</a:blip>
          <a:stretch>
            <a:fillRect/>
          </a:stretch>
        </p:blipFill>
        <p:spPr>
          <a:xfrm>
            <a:off x="264780" y="0"/>
            <a:ext cx="1262655" cy="6858000"/>
          </a:xfrm>
          <a:prstGeom prst="rect">
            <a:avLst/>
          </a:prstGeom>
        </p:spPr>
      </p:pic>
      <p:pic>
        <p:nvPicPr>
          <p:cNvPr id="5" name="Logo">
            <a:extLst>
              <a:ext uri="{FF2B5EF4-FFF2-40B4-BE49-F238E27FC236}">
                <a16:creationId xmlns:a16="http://schemas.microsoft.com/office/drawing/2014/main" id="{716A6682-5DC1-6148-B383-3A6373074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782" y="5889997"/>
            <a:ext cx="1691634" cy="6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47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/>
  </p:transition>
  <p:hf sldNum="0" hdr="0" ftr="0"/>
  <p:txStyles>
    <p:titleStyle>
      <a:lvl1pPr algn="l" defTabSz="1218895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457086" indent="-457086" algn="l" defTabSz="1218895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90352" indent="-380905" algn="l" defTabSz="1218895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61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067" indent="-304724" algn="l" defTabSz="1218895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4" indent="-304724" algn="l" defTabSz="1218895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2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409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857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5" indent="-304724" algn="l" defTabSz="121889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5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0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38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86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3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1" algn="l" defTabSz="121889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ctrTitle"/>
          </p:nvPr>
        </p:nvSpPr>
        <p:spPr>
          <a:xfrm>
            <a:off x="2954085" y="2209799"/>
            <a:ext cx="8644782" cy="982287"/>
          </a:xfrm>
        </p:spPr>
        <p:txBody>
          <a:bodyPr/>
          <a:lstStyle/>
          <a:p>
            <a:pPr lvl="0"/>
            <a:r>
              <a:rPr lang="en-US" dirty="0"/>
              <a:t>Laboratory Testing and Monitoring in People with HIV</a:t>
            </a:r>
            <a:r>
              <a:rPr lang="en-US" dirty="0">
                <a:sym typeface="Arial"/>
              </a:rPr>
              <a:t> </a:t>
            </a:r>
            <a:endParaRPr lang="en-US" dirty="0"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0"/>
          </p:nvPr>
        </p:nvSpPr>
        <p:spPr>
          <a:xfrm>
            <a:off x="2947988" y="3872170"/>
            <a:ext cx="6954837" cy="496888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Guidelines for the Use of Antiretroviral Agents</a:t>
            </a:r>
            <a:br>
              <a:rPr lang="en-US" dirty="0">
                <a:sym typeface="Arial"/>
              </a:rPr>
            </a:br>
            <a:r>
              <a:rPr lang="en-US" dirty="0">
                <a:sym typeface="Arial"/>
              </a:rPr>
              <a:t>in Adults and Adolescents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9" name="Google Shape;49;p1"/>
          <p:cNvSpPr txBox="1">
            <a:spLocks noGrp="1"/>
          </p:cNvSpPr>
          <p:nvPr>
            <p:ph type="body" idx="11"/>
          </p:nvPr>
        </p:nvSpPr>
        <p:spPr>
          <a:xfrm>
            <a:off x="2947988" y="4375408"/>
            <a:ext cx="6954837" cy="496887"/>
          </a:xfrm>
        </p:spPr>
        <p:txBody>
          <a:bodyPr/>
          <a:lstStyle/>
          <a:p>
            <a:pPr lvl="0"/>
            <a:r>
              <a:rPr lang="en-US" dirty="0">
                <a:sym typeface="Arial"/>
              </a:rPr>
              <a:t>April 2023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297" y="1253676"/>
            <a:ext cx="10512425" cy="753763"/>
          </a:xfrm>
        </p:spPr>
        <p:txBody>
          <a:bodyPr/>
          <a:lstStyle/>
          <a:p>
            <a:r>
              <a:rPr lang="en-US" dirty="0">
                <a:sym typeface="Arial"/>
              </a:rPr>
              <a:t>Drug Resistance Testing: Recommendations </a:t>
            </a:r>
            <a:r>
              <a:rPr lang="en-US" sz="1600" dirty="0">
                <a:sym typeface="Arial"/>
              </a:rPr>
              <a:t>(2)</a:t>
            </a:r>
            <a:endParaRPr lang="en-US" sz="1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7254" y="2548740"/>
            <a:ext cx="5426916" cy="4289708"/>
          </a:xfrm>
        </p:spPr>
        <p:txBody>
          <a:bodyPr/>
          <a:lstStyle/>
          <a:p>
            <a:pPr lvl="1"/>
            <a:r>
              <a:rPr lang="en-US" sz="2200" dirty="0"/>
              <a:t>To assist in selecting active ARVs for a new regimen  </a:t>
            </a:r>
          </a:p>
          <a:p>
            <a:pPr lvl="1"/>
            <a:r>
              <a:rPr lang="en-US" sz="2200" dirty="0"/>
              <a:t>Genotype preferred if patient is on 1st or 2nd regimen; add phenotype if known or suspected complex resistance pattern</a:t>
            </a:r>
          </a:p>
          <a:p>
            <a:pPr lvl="1"/>
            <a:r>
              <a:rPr lang="en-US" sz="2200" dirty="0"/>
              <a:t>If virologic failure on integrase inhibitor (INSTI), include integrase genotype test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7937FC-2A52-D64F-81E9-22CB8EFC8564}"/>
              </a:ext>
            </a:extLst>
          </p:cNvPr>
          <p:cNvSpPr txBox="1"/>
          <p:nvPr/>
        </p:nvSpPr>
        <p:spPr>
          <a:xfrm>
            <a:off x="5943598" y="2548740"/>
            <a:ext cx="541226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If taking non-long acting ART: perform while person is taking ART, or ≤4 weeks after discontinuing ART (if possible)</a:t>
            </a:r>
          </a:p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200" dirty="0"/>
              <a:t>If taking long-acting injectable ARVs: perform regardless of time since discontinuation </a:t>
            </a:r>
          </a:p>
          <a:p>
            <a:pPr lvl="1">
              <a:spcAft>
                <a:spcPts val="600"/>
              </a:spcAft>
              <a:buClr>
                <a:schemeClr val="accent6"/>
              </a:buClr>
            </a:pPr>
            <a:r>
              <a:rPr lang="en-US" sz="2200" dirty="0"/>
              <a:t> </a:t>
            </a:r>
          </a:p>
          <a:p>
            <a:pPr marL="342900" lvl="1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DC0E0-030F-5D49-9968-DDE766E5BA2D}"/>
              </a:ext>
            </a:extLst>
          </p:cNvPr>
          <p:cNvSpPr txBox="1"/>
          <p:nvPr/>
        </p:nvSpPr>
        <p:spPr>
          <a:xfrm>
            <a:off x="729046" y="1834561"/>
            <a:ext cx="9737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400" b="1" dirty="0"/>
              <a:t>Recommended if virologic failure or suboptimal VL reduction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Drug Resistance Testing: Recommendations </a:t>
            </a:r>
            <a:r>
              <a:rPr lang="en-US" sz="1600" dirty="0">
                <a:sym typeface="Arial"/>
              </a:rPr>
              <a:t>(3)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Pregnancy</a:t>
            </a:r>
          </a:p>
          <a:p>
            <a:pPr lvl="1"/>
            <a:r>
              <a:rPr lang="en-US" dirty="0">
                <a:sym typeface="Arial"/>
              </a:rPr>
              <a:t>Recommended before initiation of ART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Recommended for all on ART with detectable HIV RNA levels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ART should not be delayed while resistance test results are pending; ARV regimen can be modified if needed</a:t>
            </a:r>
            <a:endParaRPr lang="en-US" dirty="0"/>
          </a:p>
          <a:p>
            <a:pPr lvl="1"/>
            <a:r>
              <a:rPr lang="en-US" dirty="0">
                <a:sym typeface="Arial"/>
              </a:rPr>
              <a:t>Genotype usually preferred; add phenotype if complex drug-resistance mutation pattern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Testing for Drug Resistance: Limitations</a:t>
            </a:r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1"/>
          </p:nvPr>
        </p:nvSpPr>
        <p:spPr>
          <a:xfrm>
            <a:off x="623298" y="2141538"/>
            <a:ext cx="9616078" cy="4086267"/>
          </a:xfrm>
        </p:spPr>
        <p:txBody>
          <a:bodyPr/>
          <a:lstStyle/>
          <a:p>
            <a:r>
              <a:rPr lang="en-US" dirty="0"/>
              <a:t>May not be successful if VL is &lt;500</a:t>
            </a:r>
            <a:endParaRPr lang="en-US" sz="2800" dirty="0"/>
          </a:p>
          <a:p>
            <a:r>
              <a:rPr lang="en-US" dirty="0"/>
              <a:t>Insensitive to minor viral species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May not detect resistant viruses that comprise &lt;10-20% of circulating virus population</a:t>
            </a:r>
          </a:p>
          <a:p>
            <a:r>
              <a:rPr lang="en-US" sz="2200" dirty="0"/>
              <a:t>Viruses with resistance mutations may diminish with time off ART; they remain present but may not be detected by resistance tests</a:t>
            </a:r>
          </a:p>
          <a:p>
            <a:pPr lvl="1"/>
            <a:r>
              <a:rPr lang="en-US" sz="2200" dirty="0"/>
              <a:t>In persons who stopped ART, absence of detected mutations may be inaccurate </a:t>
            </a:r>
          </a:p>
          <a:p>
            <a:pPr marL="342900" lvl="1"/>
            <a:r>
              <a:rPr lang="en-US" sz="2200" dirty="0"/>
              <a:t>Interpret in combination with history of ARV exposure, previous resistance testing, and ARV adherence 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Drug Resistance Testing: Recommendations </a:t>
            </a:r>
            <a:r>
              <a:rPr lang="en-US" sz="1600" dirty="0">
                <a:sym typeface="Arial"/>
              </a:rPr>
              <a:t>(4)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Undetectable VL or low-level viremia on ART</a:t>
            </a:r>
          </a:p>
          <a:p>
            <a:pPr lvl="1"/>
            <a:r>
              <a:rPr lang="en-US" dirty="0" err="1"/>
              <a:t>Proviral</a:t>
            </a:r>
            <a:r>
              <a:rPr lang="en-US" dirty="0"/>
              <a:t> DNA resistance tests:</a:t>
            </a:r>
          </a:p>
          <a:p>
            <a:pPr lvl="2"/>
            <a:r>
              <a:rPr lang="en-US" dirty="0"/>
              <a:t>Can consider if history of multiple virologic failures and/or unknown previous genotype results</a:t>
            </a:r>
          </a:p>
          <a:p>
            <a:pPr lvl="2"/>
            <a:r>
              <a:rPr lang="en-US" dirty="0"/>
              <a:t>Interpret with caution - may successfully identify resistance mutations, but also may miss some or all existing resistance mutations </a:t>
            </a:r>
          </a:p>
          <a:p>
            <a:pPr lvl="2"/>
            <a:r>
              <a:rPr lang="en-US" dirty="0"/>
              <a:t>Clinical utility not yet known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424616" cy="648915"/>
          </a:xfrm>
        </p:spPr>
        <p:txBody>
          <a:bodyPr>
            <a:normAutofit/>
          </a:bodyPr>
          <a:lstStyle/>
          <a:p>
            <a:r>
              <a:rPr lang="en-US" dirty="0"/>
              <a:t>Other Tests to Guide ART Selection: HLA-B*5701</a:t>
            </a:r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Recommended before starting </a:t>
            </a:r>
            <a:r>
              <a:rPr lang="en-US" dirty="0" err="1"/>
              <a:t>abacavir</a:t>
            </a:r>
            <a:r>
              <a:rPr lang="en-US" dirty="0"/>
              <a:t> (ABC), to reduce risk of hypersensitivity reaction (HSR)</a:t>
            </a:r>
          </a:p>
          <a:p>
            <a:r>
              <a:rPr lang="en-US" dirty="0"/>
              <a:t>HLA-B*5701-positive patients should not receive ABC</a:t>
            </a:r>
          </a:p>
          <a:p>
            <a:r>
              <a:rPr lang="en-US" dirty="0"/>
              <a:t>Positive status should be recorded as an ABC allergy</a:t>
            </a:r>
          </a:p>
          <a:p>
            <a:r>
              <a:rPr lang="en-US" dirty="0"/>
              <a:t>(If HLA-B*5701 testing is not available, ABC may be started after counseling and with appropriate monitoring for HSR)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092107" cy="648915"/>
          </a:xfrm>
        </p:spPr>
        <p:txBody>
          <a:bodyPr>
            <a:noAutofit/>
          </a:bodyPr>
          <a:lstStyle/>
          <a:p>
            <a:r>
              <a:rPr lang="en-US" dirty="0"/>
              <a:t>Other Tests to Guide ART Selection: </a:t>
            </a:r>
            <a:br>
              <a:rPr lang="en-US" dirty="0"/>
            </a:br>
            <a:r>
              <a:rPr lang="en-US" dirty="0"/>
              <a:t>CCR5 coreceptor tropism assay</a:t>
            </a:r>
          </a:p>
        </p:txBody>
      </p:sp>
      <p:sp>
        <p:nvSpPr>
          <p:cNvPr id="166" name="Google Shape;166;p17"/>
          <p:cNvSpPr txBox="1">
            <a:spLocks noGrp="1"/>
          </p:cNvSpPr>
          <p:nvPr>
            <p:ph type="body" idx="11"/>
          </p:nvPr>
        </p:nvSpPr>
        <p:spPr>
          <a:xfrm>
            <a:off x="623888" y="2499360"/>
            <a:ext cx="9467763" cy="3169920"/>
          </a:xfrm>
        </p:spPr>
        <p:txBody>
          <a:bodyPr/>
          <a:lstStyle/>
          <a:p>
            <a:r>
              <a:rPr lang="en-US" dirty="0"/>
              <a:t>Obtain: if a CCR5 antagonist is being considered, or if virologic failure on a CCR5 antagonist (though does not rule out resistance to CCR5 antagonist)</a:t>
            </a:r>
          </a:p>
          <a:p>
            <a:pPr>
              <a:spcAft>
                <a:spcPts val="600"/>
              </a:spcAft>
            </a:pPr>
            <a:r>
              <a:rPr lang="en-US" dirty="0"/>
              <a:t>Phenotypic assay preferred; genotypic test is alternative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Proviral</a:t>
            </a:r>
            <a:r>
              <a:rPr lang="en-US" dirty="0"/>
              <a:t> DNA tropism test can be used if HIV VL is undetectable</a:t>
            </a:r>
          </a:p>
          <a:p>
            <a:pPr>
              <a:spcBef>
                <a:spcPts val="600"/>
              </a:spcBef>
            </a:pPr>
            <a:r>
              <a:rPr lang="en-US" dirty="0"/>
              <a:t>If CXCR4-tropic (or dual/mixed-tropic) virus is detected, do not use CCR5 antagonist 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Other Assessment and Monitoring Studies</a:t>
            </a:r>
          </a:p>
        </p:txBody>
      </p:sp>
      <p:sp>
        <p:nvSpPr>
          <p:cNvPr id="173" name="Google Shape;173;p18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 lvl="0"/>
            <a:r>
              <a:rPr lang="en-US"/>
              <a:t>See Guidelines for recommendations on other laboratory tests, including CBC; hepatitis A, B, and C serologies; renal and liver tests; glucose; lipids; STIs; pregnancy test</a:t>
            </a:r>
          </a:p>
          <a:p>
            <a:pPr lvl="0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Websites to Access the Guidelines</a:t>
            </a:r>
          </a:p>
        </p:txBody>
      </p:sp>
      <p:sp>
        <p:nvSpPr>
          <p:cNvPr id="174" name="Google Shape;174;p15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AETC National Coordinating Resource Center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https://aidsetc.org</a:t>
            </a:r>
          </a:p>
          <a:p>
            <a:pPr lvl="0"/>
            <a:r>
              <a:rPr lang="en-US" dirty="0"/>
              <a:t>HIV Clinical Info</a:t>
            </a:r>
            <a:br>
              <a:rPr lang="en-US" dirty="0"/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https://ClinicalInfo.HIV.gov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26223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"/>
          <p:cNvSpPr txBox="1">
            <a:spLocks noGrp="1"/>
          </p:cNvSpPr>
          <p:nvPr>
            <p:ph type="title"/>
          </p:nvPr>
        </p:nvSpPr>
        <p:spPr>
          <a:xfrm>
            <a:off x="3130333" y="1566256"/>
            <a:ext cx="796974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bg1"/>
                </a:solidFill>
              </a:rPr>
              <a:t>About This Slide Set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81" name="Google Shape;181;p16"/>
          <p:cNvSpPr txBox="1">
            <a:spLocks noGrp="1"/>
          </p:cNvSpPr>
          <p:nvPr>
            <p:ph type="body" idx="4294967295"/>
          </p:nvPr>
        </p:nvSpPr>
        <p:spPr>
          <a:xfrm>
            <a:off x="3073401" y="2625782"/>
            <a:ext cx="8514542" cy="2986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This presentation was prepared by Susa Coffey, MD,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the AETC National Resource Center in April 2023.</a:t>
            </a:r>
            <a:endParaRPr dirty="0"/>
          </a:p>
          <a:p>
            <a:pPr marL="0" marR="0" lvl="0" indent="0" algn="l" rtl="0">
              <a:spcBef>
                <a:spcPts val="164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See the AETC NCRC website for the most current </a:t>
            </a:r>
            <a:b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version of this presentation:</a:t>
            </a:r>
            <a:endParaRPr dirty="0"/>
          </a:p>
          <a:p>
            <a:pPr marL="0" marR="0" lvl="0" indent="0" algn="l" rtl="0">
              <a:spcBef>
                <a:spcPts val="164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Arial"/>
              <a:buNone/>
            </a:pPr>
            <a:r>
              <a:rPr lang="en-US" sz="2200" b="0" i="0" u="sng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https://aidsetc.org</a:t>
            </a:r>
            <a:endParaRPr sz="2200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188494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About This Presentation</a:t>
            </a:r>
            <a:endParaRPr lang="en-US" dirty="0"/>
          </a:p>
        </p:txBody>
      </p:sp>
      <p:sp>
        <p:nvSpPr>
          <p:cNvPr id="55" name="Google Shape;55;p2"/>
          <p:cNvSpPr txBox="1"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ym typeface="Arial"/>
              </a:rPr>
              <a:t>These slides were developed using the Guidelines updated in September 2022.</a:t>
            </a:r>
            <a:endParaRPr lang="en-US" dirty="0"/>
          </a:p>
          <a:p>
            <a:r>
              <a:rPr lang="en-US" dirty="0">
                <a:sym typeface="Arial"/>
              </a:rPr>
              <a:t>The intended audience is clinicians involved in the care of patients with HIV.</a:t>
            </a:r>
            <a:endParaRPr lang="en-US" dirty="0"/>
          </a:p>
          <a:p>
            <a:r>
              <a:rPr lang="en-US" dirty="0">
                <a:sym typeface="Arial"/>
              </a:rPr>
              <a:t>Because the field of HIV care is rapidly changing, users are cautioned that the information in this presentation may become out of date quickly.</a:t>
            </a:r>
          </a:p>
          <a:p>
            <a:r>
              <a:rPr lang="en-US" dirty="0">
                <a:sym typeface="Arial"/>
              </a:rPr>
              <a:t>It is intended that these slides be used as prepared, without changes in either content or attribution. Users are asked to honor this intent.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 txBox="1">
            <a:spLocks noGrp="1"/>
          </p:cNvSpPr>
          <p:nvPr>
            <p:ph type="title"/>
          </p:nvPr>
        </p:nvSpPr>
        <p:spPr>
          <a:xfrm>
            <a:off x="623297" y="1254848"/>
            <a:ext cx="11396907" cy="135534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Guidelines for the Use of Antiretroviral Agents in </a:t>
            </a:r>
            <a:br>
              <a:rPr lang="en-US" dirty="0"/>
            </a:br>
            <a:r>
              <a:rPr lang="en-US" dirty="0"/>
              <a:t>HIV-1-Infected Adults and Adolescents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body" idx="11"/>
          </p:nvPr>
        </p:nvSpPr>
        <p:spPr>
          <a:xfrm>
            <a:off x="623888" y="2610196"/>
            <a:ext cx="9615487" cy="2517429"/>
          </a:xfrm>
        </p:spPr>
        <p:txBody>
          <a:bodyPr/>
          <a:lstStyle/>
          <a:p>
            <a:pPr marL="0" indent="-4572">
              <a:buNone/>
            </a:pPr>
            <a:r>
              <a:rPr lang="en-US" dirty="0">
                <a:sym typeface="Arial"/>
              </a:rPr>
              <a:t>Developed by the Department of Health and Human Services (DHHS) Panel on Antiretroviral Guidelines for Adults and Adolescents – A Working Group of the Office of AIDS Research Advisory Council (OARAC)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Laboratory Testing: Outline</a:t>
            </a:r>
          </a:p>
        </p:txBody>
      </p:sp>
      <p:sp>
        <p:nvSpPr>
          <p:cNvPr id="69" name="Google Shape;69;p4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r>
              <a:rPr lang="en-US" dirty="0"/>
              <a:t>HIV RNA monitoring</a:t>
            </a:r>
          </a:p>
          <a:p>
            <a:r>
              <a:rPr lang="en-US" dirty="0"/>
              <a:t>CD4 count monitoring</a:t>
            </a:r>
          </a:p>
          <a:p>
            <a:r>
              <a:rPr lang="en-US" dirty="0"/>
              <a:t>Testing for drug resistance</a:t>
            </a:r>
          </a:p>
          <a:p>
            <a:r>
              <a:rPr lang="en-US" dirty="0"/>
              <a:t>HLA-B*5701 test</a:t>
            </a:r>
          </a:p>
          <a:p>
            <a:r>
              <a:rPr lang="en-US" dirty="0" err="1"/>
              <a:t>Coreceptor</a:t>
            </a:r>
            <a:r>
              <a:rPr lang="en-US" dirty="0"/>
              <a:t> tropism test</a:t>
            </a:r>
          </a:p>
          <a:p>
            <a:r>
              <a:rPr lang="en-US" dirty="0"/>
              <a:t>Other laboratory testing</a:t>
            </a:r>
          </a:p>
          <a:p>
            <a:pPr lvl="0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623297" y="1232669"/>
            <a:ext cx="10512425" cy="648915"/>
          </a:xfrm>
        </p:spPr>
        <p:txBody>
          <a:bodyPr>
            <a:normAutofit/>
          </a:bodyPr>
          <a:lstStyle/>
          <a:p>
            <a:r>
              <a:rPr lang="en-US" dirty="0"/>
              <a:t>HIV RNA Monitoring (viral load, VL) </a:t>
            </a:r>
            <a:r>
              <a:rPr lang="en-US" sz="1600" dirty="0"/>
              <a:t>(1)</a:t>
            </a:r>
          </a:p>
        </p:txBody>
      </p:sp>
      <p:sp>
        <p:nvSpPr>
          <p:cNvPr id="76" name="Google Shape;76;p5"/>
          <p:cNvSpPr txBox="1">
            <a:spLocks noGrp="1"/>
          </p:cNvSpPr>
          <p:nvPr>
            <p:ph type="body" idx="11"/>
          </p:nvPr>
        </p:nvSpPr>
        <p:spPr>
          <a:xfrm>
            <a:off x="623298" y="1933996"/>
            <a:ext cx="9900616" cy="5245706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dirty="0"/>
              <a:t>HIV RNA used to determine response to 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Goal of antiretroviral therapy (ART): HIV RNA below limit of detection (i.e., &lt;20-75 copies/mL, depending on assay)</a:t>
            </a:r>
          </a:p>
          <a:p>
            <a:r>
              <a:rPr lang="en-US" dirty="0"/>
              <a:t>Pretreatment VL factors into selection of initial ART – some regimens less effective if VL is high</a:t>
            </a:r>
          </a:p>
          <a:p>
            <a:r>
              <a:rPr lang="en-US" dirty="0"/>
              <a:t>Commercially available assays do not detect HIV-2</a:t>
            </a:r>
          </a:p>
          <a:p>
            <a:pPr>
              <a:spcAft>
                <a:spcPts val="300"/>
              </a:spcAft>
            </a:pPr>
            <a:r>
              <a:rPr lang="en-US" dirty="0"/>
              <a:t>VL monitoring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At entry to care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At treatment initiation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Regular/routine monitoring on ART </a:t>
            </a:r>
          </a:p>
          <a:p>
            <a:pPr lv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Monitoring in those not on ART  ̶  optional</a:t>
            </a:r>
          </a:p>
          <a:p>
            <a:pPr lvl="1"/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HIV RNA Monitoring </a:t>
            </a:r>
            <a:r>
              <a:rPr lang="en-US" sz="1600" dirty="0"/>
              <a:t>(2)</a:t>
            </a:r>
          </a:p>
        </p:txBody>
      </p:sp>
      <p:sp>
        <p:nvSpPr>
          <p:cNvPr id="85" name="Google Shape;85;p6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9615487" cy="298608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On ART: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Within 4-8 weeks after start or change of ART, then every 4-8 weeks until suppressed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Every 3-4 months for stable, suppressed patients. May consider every 6 months for stable, adherent patients with VL suppression &gt;1 year.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After change of ART: within 4-8 weeks</a:t>
            </a:r>
          </a:p>
          <a:p>
            <a:pPr>
              <a:spcAft>
                <a:spcPts val="600"/>
              </a:spcAft>
            </a:pPr>
            <a:r>
              <a:rPr lang="en-US" dirty="0"/>
              <a:t>Isolated “blips” may occur (transient low-level RNA, typically </a:t>
            </a:r>
            <a:br>
              <a:rPr lang="en-US" dirty="0"/>
            </a:br>
            <a:r>
              <a:rPr lang="en-US" dirty="0"/>
              <a:t>&lt;400 copies/mL), are not thought to predict virologic failure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Virologic failure: confirmed HIV RNA &gt;200 copies/mL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4543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CD4 Count Monitoring </a:t>
            </a:r>
            <a:r>
              <a:rPr lang="en-US" sz="1600" dirty="0"/>
              <a:t>(1)</a:t>
            </a:r>
            <a:endParaRPr lang="en-US" dirty="0"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1"/>
          </p:nvPr>
        </p:nvSpPr>
        <p:spPr>
          <a:xfrm>
            <a:off x="623888" y="2141538"/>
            <a:ext cx="10324198" cy="2986087"/>
          </a:xfrm>
        </p:spPr>
        <p:txBody>
          <a:bodyPr/>
          <a:lstStyle/>
          <a:p>
            <a:r>
              <a:rPr lang="en-US" dirty="0"/>
              <a:t>The major indicator of immune function </a:t>
            </a:r>
          </a:p>
          <a:p>
            <a:r>
              <a:rPr lang="en-US" dirty="0"/>
              <a:t>Best predictor of risk for disease progression, survival </a:t>
            </a:r>
          </a:p>
          <a:p>
            <a:r>
              <a:rPr lang="en-US" dirty="0"/>
              <a:t>Key factor in determining need for OI prophylaxis, urgency of ART initiation</a:t>
            </a:r>
          </a:p>
          <a:p>
            <a:pPr>
              <a:spcAft>
                <a:spcPts val="600"/>
              </a:spcAft>
            </a:pPr>
            <a:r>
              <a:rPr lang="en-US" dirty="0"/>
              <a:t>Important in determining immunologic response to ART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Adequate response: CD4 increase 50-150 cells/µL in 1st year of ART (varies widely, may be slower if pre-ART CD4 is low)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623297" y="1245846"/>
            <a:ext cx="10512425" cy="648915"/>
          </a:xfrm>
        </p:spPr>
        <p:txBody>
          <a:bodyPr/>
          <a:lstStyle/>
          <a:p>
            <a:pPr lvl="0"/>
            <a:r>
              <a:rPr lang="en-US" dirty="0"/>
              <a:t>CD4 Count Monitoring </a:t>
            </a:r>
            <a:r>
              <a:rPr lang="en-US" sz="1600" dirty="0"/>
              <a:t>(2)</a:t>
            </a:r>
          </a:p>
        </p:txBody>
      </p:sp>
      <p:sp>
        <p:nvSpPr>
          <p:cNvPr id="99" name="Google Shape;99;p8"/>
          <p:cNvSpPr txBox="1">
            <a:spLocks noGrp="1"/>
          </p:cNvSpPr>
          <p:nvPr>
            <p:ph type="body" sz="quarter" idx="11"/>
          </p:nvPr>
        </p:nvSpPr>
        <p:spPr>
          <a:xfrm>
            <a:off x="623889" y="1918882"/>
            <a:ext cx="4507836" cy="3694227"/>
          </a:xfrm>
        </p:spPr>
        <p:txBody>
          <a:bodyPr/>
          <a:lstStyle/>
          <a:p>
            <a:r>
              <a:rPr lang="en-US" dirty="0"/>
              <a:t>At entry to care</a:t>
            </a:r>
          </a:p>
          <a:p>
            <a:r>
              <a:rPr lang="en-US" dirty="0"/>
              <a:t>At treatment initiation</a:t>
            </a:r>
          </a:p>
          <a:p>
            <a:r>
              <a:rPr lang="en-US" dirty="0"/>
              <a:t>For those not on ART*, every 3-6 months 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*</a:t>
            </a:r>
            <a:r>
              <a:rPr lang="en-US" sz="1800" i="1" dirty="0"/>
              <a:t>ART is recommended at all CD4 counts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297978" y="1871118"/>
            <a:ext cx="6483927" cy="44700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On ART: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3 months after ART start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First 2 years of ART: every 3 months if CD4 &lt;300, every 6 months if CD4 </a:t>
            </a:r>
            <a:r>
              <a:rPr lang="en-US" sz="2800" dirty="0"/>
              <a:t>≥</a:t>
            </a:r>
            <a:r>
              <a:rPr lang="en-US" dirty="0"/>
              <a:t>300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After 2 years on ART with VL suppression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CD4 &lt;300: every 6 months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CD4 300-500 cells/µL: every year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CD4 &gt;500 cells/µL: optional</a:t>
            </a:r>
          </a:p>
          <a:p>
            <a:pPr lvl="1"/>
            <a:r>
              <a:rPr lang="en-US" dirty="0"/>
              <a:t>More frequent testing if detectable HIV VL, </a:t>
            </a:r>
            <a:br>
              <a:rPr lang="en-US" dirty="0"/>
            </a:br>
            <a:r>
              <a:rPr lang="en-US" dirty="0"/>
              <a:t>clinical decline, or immune suppressive medications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3297" y="1230495"/>
            <a:ext cx="10512425" cy="648915"/>
          </a:xfrm>
        </p:spPr>
        <p:txBody>
          <a:bodyPr/>
          <a:lstStyle/>
          <a:p>
            <a:r>
              <a:rPr lang="en-US" dirty="0">
                <a:sym typeface="Arial"/>
              </a:rPr>
              <a:t>Drug Resistance Testing: Recommendations</a:t>
            </a:r>
            <a:r>
              <a:rPr lang="en-US" sz="1600" dirty="0">
                <a:sym typeface="Arial"/>
              </a:rPr>
              <a:t> (1)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23296" y="1903763"/>
            <a:ext cx="10710539" cy="48910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/>
              <a:t>Recommended at entry to care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295" y="2454653"/>
            <a:ext cx="5491211" cy="4069715"/>
          </a:xfrm>
        </p:spPr>
        <p:txBody>
          <a:bodyPr/>
          <a:lstStyle/>
          <a:p>
            <a:pPr lvl="2"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To determine if resistant virus was transmitted; guide ART decisions</a:t>
            </a:r>
          </a:p>
          <a:p>
            <a:pPr lvl="3"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dirty="0"/>
              <a:t>Transmitted resistance in 10-17% of persons with HIV (PWH)</a:t>
            </a:r>
          </a:p>
          <a:p>
            <a:pPr lvl="3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More likely to be detected earlier in the course of HIV infection, but may be detectable later</a:t>
            </a:r>
            <a:endParaRPr lang="en-US" dirty="0"/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ART should not be delayed while resistance test results are pending (ART can be changed, if indicated by test result)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9016" y="2454653"/>
            <a:ext cx="5406469" cy="3760797"/>
          </a:xfrm>
        </p:spPr>
        <p:txBody>
          <a:bodyPr/>
          <a:lstStyle/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If ART is deferred, consider repeat testing at time of ART initiation</a:t>
            </a:r>
            <a:endParaRPr lang="en-US" dirty="0"/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Genotype preferred</a:t>
            </a:r>
            <a:endParaRPr lang="en-US" dirty="0"/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Include integrase genotype if transmitted INSTI resistance is a concern or person took long-acting cabotegravir (CAB) as PrEP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600"/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April 2023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66D4F21C-4CC7-4B99-911F-1397D5DDA952}"/>
    </a:ext>
  </a:extLst>
</a:theme>
</file>

<file path=ppt/theme/theme3.xml><?xml version="1.0" encoding="utf-8"?>
<a:theme xmlns:a="http://schemas.openxmlformats.org/drawingml/2006/main" name="1_Content slide master">
  <a:themeElements>
    <a:clrScheme name="AETC">
      <a:dk1>
        <a:srgbClr val="222222"/>
      </a:dk1>
      <a:lt1>
        <a:srgbClr val="FFFFFF"/>
      </a:lt1>
      <a:dk2>
        <a:srgbClr val="1C3768"/>
      </a:dk2>
      <a:lt2>
        <a:srgbClr val="D6D6D6"/>
      </a:lt2>
      <a:accent1>
        <a:srgbClr val="F1A21F"/>
      </a:accent1>
      <a:accent2>
        <a:srgbClr val="8F3E97"/>
      </a:accent2>
      <a:accent3>
        <a:srgbClr val="1EB24B"/>
      </a:accent3>
      <a:accent4>
        <a:srgbClr val="0054A6"/>
      </a:accent4>
      <a:accent5>
        <a:srgbClr val="F37520"/>
      </a:accent5>
      <a:accent6>
        <a:srgbClr val="D6201A"/>
      </a:accent6>
      <a:hlink>
        <a:srgbClr val="478FCC"/>
      </a:hlink>
      <a:folHlink>
        <a:srgbClr val="6779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AAEFD5DC-9035-4813-8A0E-EC38CB819052}"/>
    </a:ext>
  </a:extLst>
</a:theme>
</file>

<file path=ppt/theme/theme4.xml><?xml version="1.0" encoding="utf-8"?>
<a:theme xmlns:a="http://schemas.openxmlformats.org/drawingml/2006/main" name="4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F414B27C-141C-4C9D-957D-E30843F1F084}"/>
    </a:ext>
  </a:extLst>
</a:theme>
</file>

<file path=ppt/theme/theme5.xml><?xml version="1.0" encoding="utf-8"?>
<a:theme xmlns:a="http://schemas.openxmlformats.org/drawingml/2006/main" name="5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C2146559-8DBB-4E73-934E-71DC4F6D685C}"/>
    </a:ext>
  </a:extLst>
</a:theme>
</file>

<file path=ppt/theme/theme6.xml><?xml version="1.0" encoding="utf-8"?>
<a:theme xmlns:a="http://schemas.openxmlformats.org/drawingml/2006/main" name="6_Custom Design">
  <a:themeElements>
    <a:clrScheme name="AETC Template">
      <a:dk1>
        <a:srgbClr val="222222"/>
      </a:dk1>
      <a:lt1>
        <a:srgbClr val="FFFFFF"/>
      </a:lt1>
      <a:dk2>
        <a:srgbClr val="1C3768"/>
      </a:dk2>
      <a:lt2>
        <a:srgbClr val="F8F6F0"/>
      </a:lt2>
      <a:accent1>
        <a:srgbClr val="0053A6"/>
      </a:accent1>
      <a:accent2>
        <a:srgbClr val="8096B6"/>
      </a:accent2>
      <a:accent3>
        <a:srgbClr val="A01813"/>
      </a:accent3>
      <a:accent4>
        <a:srgbClr val="D62027"/>
      </a:accent4>
      <a:accent5>
        <a:srgbClr val="DDDCD3"/>
      </a:accent5>
      <a:accent6>
        <a:srgbClr val="FFFFFF"/>
      </a:accent6>
      <a:hlink>
        <a:srgbClr val="0053A6"/>
      </a:hlink>
      <a:folHlink>
        <a:srgbClr val="7F95B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TC-program-template-widescreen.potx" id="{A115520F-4E10-46AC-81FC-D36F79F9B595}" vid="{403B1CFD-D852-4CF1-AF3B-548C7F26C80A}"/>
    </a:ext>
  </a:extLst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1235</Words>
  <Application>Microsoft Office PowerPoint</Application>
  <PresentationFormat>Custom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STIXGeneral-Regular</vt:lpstr>
      <vt:lpstr>System Font Regular</vt:lpstr>
      <vt:lpstr>Wingdings</vt:lpstr>
      <vt:lpstr>3_Custom Design</vt:lpstr>
      <vt:lpstr>Title slide master</vt:lpstr>
      <vt:lpstr>1_Content slide master</vt:lpstr>
      <vt:lpstr>4_Custom Design</vt:lpstr>
      <vt:lpstr>5_Custom Design</vt:lpstr>
      <vt:lpstr>6_Custom Design</vt:lpstr>
      <vt:lpstr>Laboratory Testing and Monitoring in People with HIV </vt:lpstr>
      <vt:lpstr>About This Presentation</vt:lpstr>
      <vt:lpstr>Guidelines for the Use of Antiretroviral Agents in  HIV-1-Infected Adults and Adolescents</vt:lpstr>
      <vt:lpstr>Laboratory Testing: Outline</vt:lpstr>
      <vt:lpstr>HIV RNA Monitoring (viral load, VL) (1)</vt:lpstr>
      <vt:lpstr>HIV RNA Monitoring (2)</vt:lpstr>
      <vt:lpstr>CD4 Count Monitoring (1)</vt:lpstr>
      <vt:lpstr>CD4 Count Monitoring (2)</vt:lpstr>
      <vt:lpstr>Drug Resistance Testing: Recommendations (1)</vt:lpstr>
      <vt:lpstr>Drug Resistance Testing: Recommendations (2)</vt:lpstr>
      <vt:lpstr>Drug Resistance Testing: Recommendations (3)</vt:lpstr>
      <vt:lpstr>Testing for Drug Resistance: Limitations</vt:lpstr>
      <vt:lpstr>Drug Resistance Testing: Recommendations (4)</vt:lpstr>
      <vt:lpstr>Other Tests to Guide ART Selection: HLA-B*5701</vt:lpstr>
      <vt:lpstr>Other Tests to Guide ART Selection:  CCR5 coreceptor tropism assay</vt:lpstr>
      <vt:lpstr>Other Assessment and Monitoring Studies</vt:lpstr>
      <vt:lpstr>Websites to Access the Guidelines</vt:lpstr>
      <vt:lpstr>About This Slide 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Testing and Monitoring in People with HIV</dc:title>
  <dc:creator>scoffey@php.ucsf.edu</dc:creator>
  <cp:lastModifiedBy>Mandel, Nicole</cp:lastModifiedBy>
  <cp:revision>29</cp:revision>
  <dcterms:created xsi:type="dcterms:W3CDTF">2020-05-18T19:43:00Z</dcterms:created>
  <dcterms:modified xsi:type="dcterms:W3CDTF">2023-04-28T23:10:05Z</dcterms:modified>
</cp:coreProperties>
</file>