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handoutMasterIdLst>
    <p:handoutMasterId r:id="rId36"/>
  </p:handoutMasterIdLst>
  <p:sldIdLst>
    <p:sldId id="675" r:id="rId2"/>
    <p:sldId id="634" r:id="rId3"/>
    <p:sldId id="644" r:id="rId4"/>
    <p:sldId id="624" r:id="rId5"/>
    <p:sldId id="643" r:id="rId6"/>
    <p:sldId id="645" r:id="rId7"/>
    <p:sldId id="646" r:id="rId8"/>
    <p:sldId id="658" r:id="rId9"/>
    <p:sldId id="656" r:id="rId10"/>
    <p:sldId id="657" r:id="rId11"/>
    <p:sldId id="659" r:id="rId12"/>
    <p:sldId id="660" r:id="rId13"/>
    <p:sldId id="661" r:id="rId14"/>
    <p:sldId id="647" r:id="rId15"/>
    <p:sldId id="648" r:id="rId16"/>
    <p:sldId id="649" r:id="rId17"/>
    <p:sldId id="651" r:id="rId18"/>
    <p:sldId id="653" r:id="rId19"/>
    <p:sldId id="655" r:id="rId20"/>
    <p:sldId id="654" r:id="rId21"/>
    <p:sldId id="663" r:id="rId22"/>
    <p:sldId id="662" r:id="rId23"/>
    <p:sldId id="664" r:id="rId24"/>
    <p:sldId id="666" r:id="rId25"/>
    <p:sldId id="673" r:id="rId26"/>
    <p:sldId id="667" r:id="rId27"/>
    <p:sldId id="668" r:id="rId28"/>
    <p:sldId id="665" r:id="rId29"/>
    <p:sldId id="669" r:id="rId30"/>
    <p:sldId id="670" r:id="rId31"/>
    <p:sldId id="672" r:id="rId32"/>
    <p:sldId id="674" r:id="rId33"/>
    <p:sldId id="671" r:id="rId3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294" autoAdjust="0"/>
    <p:restoredTop sz="89247" autoAdjust="0"/>
  </p:normalViewPr>
  <p:slideViewPr>
    <p:cSldViewPr>
      <p:cViewPr>
        <p:scale>
          <a:sx n="73" d="100"/>
          <a:sy n="73" d="100"/>
        </p:scale>
        <p:origin x="-1056" y="210"/>
      </p:cViewPr>
      <p:guideLst>
        <p:guide orient="horz" pos="2160"/>
        <p:guide pos="2880"/>
      </p:guideLst>
    </p:cSldViewPr>
  </p:slideViewPr>
  <p:notesTextViewPr>
    <p:cViewPr>
      <p:scale>
        <a:sx n="100" d="100"/>
        <a:sy n="100" d="100"/>
      </p:scale>
      <p:origin x="0" y="0"/>
    </p:cViewPr>
  </p:notesTextViewPr>
  <p:sorterViewPr>
    <p:cViewPr>
      <p:scale>
        <a:sx n="110" d="100"/>
        <a:sy n="110" d="100"/>
      </p:scale>
      <p:origin x="0" y="0"/>
    </p:cViewPr>
  </p:sorterViewPr>
  <p:notesViewPr>
    <p:cSldViewPr>
      <p:cViewPr varScale="1">
        <p:scale>
          <a:sx n="57" d="100"/>
          <a:sy n="57" d="100"/>
        </p:scale>
        <p:origin x="-1692"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3DD74431-1F95-42E1-8E87-CD4A2C148379}" type="datetimeFigureOut">
              <a:rPr lang="en-US" smtClean="0"/>
              <a:pPr/>
              <a:t>4/28/2016</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56CD43A0-4143-462D-AEF8-152AFA35115C}" type="slidenum">
              <a:rPr lang="en-US" smtClean="0"/>
              <a:pPr/>
              <a:t>‹#›</a:t>
            </a:fld>
            <a:endParaRPr lang="en-US"/>
          </a:p>
        </p:txBody>
      </p:sp>
    </p:spTree>
    <p:extLst>
      <p:ext uri="{BB962C8B-B14F-4D97-AF65-F5344CB8AC3E}">
        <p14:creationId xmlns:p14="http://schemas.microsoft.com/office/powerpoint/2010/main" val="32540158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689A17A5-4FE9-4FB5-A986-D6D092B1384D}" type="datetimeFigureOut">
              <a:rPr lang="en-US" smtClean="0"/>
              <a:pPr/>
              <a:t>4/28/2016</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08E38E17-E0DA-4911-AD0A-996813B3C0FE}" type="slidenum">
              <a:rPr lang="en-US" smtClean="0"/>
              <a:pPr/>
              <a:t>‹#›</a:t>
            </a:fld>
            <a:endParaRPr lang="en-US"/>
          </a:p>
        </p:txBody>
      </p:sp>
    </p:spTree>
    <p:extLst>
      <p:ext uri="{BB962C8B-B14F-4D97-AF65-F5344CB8AC3E}">
        <p14:creationId xmlns:p14="http://schemas.microsoft.com/office/powerpoint/2010/main" val="2901223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Bazilio-Bellegarde, J., Doshi, R., and Ross, P. (2015). Practice transformation project: AIIDS Education and Training Centers. Presentation delivered at AETC Reverse Site Visit Meeting on November 18, 2015.</a:t>
            </a:r>
          </a:p>
          <a:p>
            <a:endParaRPr lang="en-US" dirty="0"/>
          </a:p>
        </p:txBody>
      </p:sp>
      <p:sp>
        <p:nvSpPr>
          <p:cNvPr id="4" name="Slide Number Placeholder 3"/>
          <p:cNvSpPr>
            <a:spLocks noGrp="1"/>
          </p:cNvSpPr>
          <p:nvPr>
            <p:ph type="sldNum" sz="quarter" idx="10"/>
          </p:nvPr>
        </p:nvSpPr>
        <p:spPr/>
        <p:txBody>
          <a:bodyPr/>
          <a:lstStyle/>
          <a:p>
            <a:fld id="{08E38E17-E0DA-4911-AD0A-996813B3C0FE}" type="slidenum">
              <a:rPr lang="en-US" smtClean="0"/>
              <a:pPr/>
              <a:t>4</a:t>
            </a:fld>
            <a:endParaRPr lang="en-US"/>
          </a:p>
        </p:txBody>
      </p:sp>
    </p:spTree>
    <p:extLst>
      <p:ext uri="{BB962C8B-B14F-4D97-AF65-F5344CB8AC3E}">
        <p14:creationId xmlns:p14="http://schemas.microsoft.com/office/powerpoint/2010/main" val="5575983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E38E17-E0DA-4911-AD0A-996813B3C0FE}" type="slidenum">
              <a:rPr lang="en-US" smtClean="0"/>
              <a:pPr/>
              <a:t>16</a:t>
            </a:fld>
            <a:endParaRPr lang="en-US"/>
          </a:p>
        </p:txBody>
      </p:sp>
    </p:spTree>
    <p:extLst>
      <p:ext uri="{BB962C8B-B14F-4D97-AF65-F5344CB8AC3E}">
        <p14:creationId xmlns:p14="http://schemas.microsoft.com/office/powerpoint/2010/main" val="33014317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E38E17-E0DA-4911-AD0A-996813B3C0FE}" type="slidenum">
              <a:rPr lang="en-US" smtClean="0"/>
              <a:pPr/>
              <a:t>17</a:t>
            </a:fld>
            <a:endParaRPr lang="en-US"/>
          </a:p>
        </p:txBody>
      </p:sp>
    </p:spTree>
    <p:extLst>
      <p:ext uri="{BB962C8B-B14F-4D97-AF65-F5344CB8AC3E}">
        <p14:creationId xmlns:p14="http://schemas.microsoft.com/office/powerpoint/2010/main" val="33014317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E38E17-E0DA-4911-AD0A-996813B3C0FE}" type="slidenum">
              <a:rPr lang="en-US" smtClean="0"/>
              <a:pPr/>
              <a:t>18</a:t>
            </a:fld>
            <a:endParaRPr lang="en-US"/>
          </a:p>
        </p:txBody>
      </p:sp>
    </p:spTree>
    <p:extLst>
      <p:ext uri="{BB962C8B-B14F-4D97-AF65-F5344CB8AC3E}">
        <p14:creationId xmlns:p14="http://schemas.microsoft.com/office/powerpoint/2010/main" val="33014317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E38E17-E0DA-4911-AD0A-996813B3C0FE}" type="slidenum">
              <a:rPr lang="en-US" smtClean="0"/>
              <a:pPr/>
              <a:t>19</a:t>
            </a:fld>
            <a:endParaRPr lang="en-US"/>
          </a:p>
        </p:txBody>
      </p:sp>
    </p:spTree>
    <p:extLst>
      <p:ext uri="{BB962C8B-B14F-4D97-AF65-F5344CB8AC3E}">
        <p14:creationId xmlns:p14="http://schemas.microsoft.com/office/powerpoint/2010/main" val="33014317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E38E17-E0DA-4911-AD0A-996813B3C0FE}" type="slidenum">
              <a:rPr lang="en-US" smtClean="0"/>
              <a:pPr/>
              <a:t>20</a:t>
            </a:fld>
            <a:endParaRPr lang="en-US"/>
          </a:p>
        </p:txBody>
      </p:sp>
    </p:spTree>
    <p:extLst>
      <p:ext uri="{BB962C8B-B14F-4D97-AF65-F5344CB8AC3E}">
        <p14:creationId xmlns:p14="http://schemas.microsoft.com/office/powerpoint/2010/main" val="33014317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E38E17-E0DA-4911-AD0A-996813B3C0FE}" type="slidenum">
              <a:rPr lang="en-US" smtClean="0"/>
              <a:pPr/>
              <a:t>21</a:t>
            </a:fld>
            <a:endParaRPr lang="en-US"/>
          </a:p>
        </p:txBody>
      </p:sp>
    </p:spTree>
    <p:extLst>
      <p:ext uri="{BB962C8B-B14F-4D97-AF65-F5344CB8AC3E}">
        <p14:creationId xmlns:p14="http://schemas.microsoft.com/office/powerpoint/2010/main" val="33014317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E38E17-E0DA-4911-AD0A-996813B3C0FE}" type="slidenum">
              <a:rPr lang="en-US" smtClean="0"/>
              <a:pPr/>
              <a:t>22</a:t>
            </a:fld>
            <a:endParaRPr lang="en-US"/>
          </a:p>
        </p:txBody>
      </p:sp>
    </p:spTree>
    <p:extLst>
      <p:ext uri="{BB962C8B-B14F-4D97-AF65-F5344CB8AC3E}">
        <p14:creationId xmlns:p14="http://schemas.microsoft.com/office/powerpoint/2010/main" val="33014317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E38E17-E0DA-4911-AD0A-996813B3C0FE}" type="slidenum">
              <a:rPr lang="en-US" smtClean="0"/>
              <a:pPr/>
              <a:t>23</a:t>
            </a:fld>
            <a:endParaRPr lang="en-US"/>
          </a:p>
        </p:txBody>
      </p:sp>
    </p:spTree>
    <p:extLst>
      <p:ext uri="{BB962C8B-B14F-4D97-AF65-F5344CB8AC3E}">
        <p14:creationId xmlns:p14="http://schemas.microsoft.com/office/powerpoint/2010/main" val="33014317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E38E17-E0DA-4911-AD0A-996813B3C0FE}" type="slidenum">
              <a:rPr lang="en-US" smtClean="0"/>
              <a:pPr/>
              <a:t>25</a:t>
            </a:fld>
            <a:endParaRPr lang="en-US"/>
          </a:p>
        </p:txBody>
      </p:sp>
    </p:spTree>
    <p:extLst>
      <p:ext uri="{BB962C8B-B14F-4D97-AF65-F5344CB8AC3E}">
        <p14:creationId xmlns:p14="http://schemas.microsoft.com/office/powerpoint/2010/main" val="33014317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E38E17-E0DA-4911-AD0A-996813B3C0FE}" type="slidenum">
              <a:rPr lang="en-US" smtClean="0"/>
              <a:pPr/>
              <a:t>26</a:t>
            </a:fld>
            <a:endParaRPr lang="en-US"/>
          </a:p>
        </p:txBody>
      </p:sp>
    </p:spTree>
    <p:extLst>
      <p:ext uri="{BB962C8B-B14F-4D97-AF65-F5344CB8AC3E}">
        <p14:creationId xmlns:p14="http://schemas.microsoft.com/office/powerpoint/2010/main" val="3301431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Bazilio-Bellegarde, J., Doshi, R., and Ross, P. (2015). Practice transformation project: AIIDS Education and Training Centers. Presentation delivered at AETC Reverse Site Visit Meeting on November 18, 2015.</a:t>
            </a:r>
          </a:p>
          <a:p>
            <a:endParaRPr lang="en-US" dirty="0"/>
          </a:p>
        </p:txBody>
      </p:sp>
      <p:sp>
        <p:nvSpPr>
          <p:cNvPr id="4" name="Slide Number Placeholder 3"/>
          <p:cNvSpPr>
            <a:spLocks noGrp="1"/>
          </p:cNvSpPr>
          <p:nvPr>
            <p:ph type="sldNum" sz="quarter" idx="10"/>
          </p:nvPr>
        </p:nvSpPr>
        <p:spPr/>
        <p:txBody>
          <a:bodyPr/>
          <a:lstStyle/>
          <a:p>
            <a:fld id="{08E38E17-E0DA-4911-AD0A-996813B3C0FE}" type="slidenum">
              <a:rPr lang="en-US" smtClean="0"/>
              <a:pPr/>
              <a:t>5</a:t>
            </a:fld>
            <a:endParaRPr lang="en-US"/>
          </a:p>
        </p:txBody>
      </p:sp>
    </p:spTree>
    <p:extLst>
      <p:ext uri="{BB962C8B-B14F-4D97-AF65-F5344CB8AC3E}">
        <p14:creationId xmlns:p14="http://schemas.microsoft.com/office/powerpoint/2010/main" val="33014317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E38E17-E0DA-4911-AD0A-996813B3C0FE}" type="slidenum">
              <a:rPr lang="en-US" smtClean="0"/>
              <a:pPr/>
              <a:t>27</a:t>
            </a:fld>
            <a:endParaRPr lang="en-US"/>
          </a:p>
        </p:txBody>
      </p:sp>
    </p:spTree>
    <p:extLst>
      <p:ext uri="{BB962C8B-B14F-4D97-AF65-F5344CB8AC3E}">
        <p14:creationId xmlns:p14="http://schemas.microsoft.com/office/powerpoint/2010/main" val="33014317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E38E17-E0DA-4911-AD0A-996813B3C0FE}" type="slidenum">
              <a:rPr lang="en-US" smtClean="0"/>
              <a:pPr/>
              <a:t>29</a:t>
            </a:fld>
            <a:endParaRPr lang="en-US"/>
          </a:p>
        </p:txBody>
      </p:sp>
    </p:spTree>
    <p:extLst>
      <p:ext uri="{BB962C8B-B14F-4D97-AF65-F5344CB8AC3E}">
        <p14:creationId xmlns:p14="http://schemas.microsoft.com/office/powerpoint/2010/main" val="3301431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E38E17-E0DA-4911-AD0A-996813B3C0FE}" type="slidenum">
              <a:rPr lang="en-US" smtClean="0"/>
              <a:pPr/>
              <a:t>7</a:t>
            </a:fld>
            <a:endParaRPr lang="en-US"/>
          </a:p>
        </p:txBody>
      </p:sp>
    </p:spTree>
    <p:extLst>
      <p:ext uri="{BB962C8B-B14F-4D97-AF65-F5344CB8AC3E}">
        <p14:creationId xmlns:p14="http://schemas.microsoft.com/office/powerpoint/2010/main" val="3301431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68% PCMH Certified</a:t>
            </a:r>
            <a:endParaRPr lang="en-US" dirty="0"/>
          </a:p>
        </p:txBody>
      </p:sp>
      <p:sp>
        <p:nvSpPr>
          <p:cNvPr id="4" name="Slide Number Placeholder 3"/>
          <p:cNvSpPr>
            <a:spLocks noGrp="1"/>
          </p:cNvSpPr>
          <p:nvPr>
            <p:ph type="sldNum" sz="quarter" idx="10"/>
          </p:nvPr>
        </p:nvSpPr>
        <p:spPr/>
        <p:txBody>
          <a:bodyPr/>
          <a:lstStyle/>
          <a:p>
            <a:fld id="{08E38E17-E0DA-4911-AD0A-996813B3C0FE}" type="slidenum">
              <a:rPr lang="en-US" smtClean="0"/>
              <a:pPr/>
              <a:t>8</a:t>
            </a:fld>
            <a:endParaRPr lang="en-US"/>
          </a:p>
        </p:txBody>
      </p:sp>
    </p:spTree>
    <p:extLst>
      <p:ext uri="{BB962C8B-B14F-4D97-AF65-F5344CB8AC3E}">
        <p14:creationId xmlns:p14="http://schemas.microsoft.com/office/powerpoint/2010/main" val="31557916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E38E17-E0DA-4911-AD0A-996813B3C0FE}" type="slidenum">
              <a:rPr lang="en-US" smtClean="0"/>
              <a:pPr/>
              <a:t>10</a:t>
            </a:fld>
            <a:endParaRPr lang="en-US"/>
          </a:p>
        </p:txBody>
      </p:sp>
    </p:spTree>
    <p:extLst>
      <p:ext uri="{BB962C8B-B14F-4D97-AF65-F5344CB8AC3E}">
        <p14:creationId xmlns:p14="http://schemas.microsoft.com/office/powerpoint/2010/main" val="33014317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E38E17-E0DA-4911-AD0A-996813B3C0FE}" type="slidenum">
              <a:rPr lang="en-US" smtClean="0"/>
              <a:pPr/>
              <a:t>11</a:t>
            </a:fld>
            <a:endParaRPr lang="en-US"/>
          </a:p>
        </p:txBody>
      </p:sp>
    </p:spTree>
    <p:extLst>
      <p:ext uri="{BB962C8B-B14F-4D97-AF65-F5344CB8AC3E}">
        <p14:creationId xmlns:p14="http://schemas.microsoft.com/office/powerpoint/2010/main" val="33014317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E38E17-E0DA-4911-AD0A-996813B3C0FE}" type="slidenum">
              <a:rPr lang="en-US" smtClean="0"/>
              <a:pPr/>
              <a:t>12</a:t>
            </a:fld>
            <a:endParaRPr lang="en-US"/>
          </a:p>
        </p:txBody>
      </p:sp>
    </p:spTree>
    <p:extLst>
      <p:ext uri="{BB962C8B-B14F-4D97-AF65-F5344CB8AC3E}">
        <p14:creationId xmlns:p14="http://schemas.microsoft.com/office/powerpoint/2010/main" val="33014317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E38E17-E0DA-4911-AD0A-996813B3C0FE}" type="slidenum">
              <a:rPr lang="en-US" smtClean="0"/>
              <a:pPr/>
              <a:t>13</a:t>
            </a:fld>
            <a:endParaRPr lang="en-US"/>
          </a:p>
        </p:txBody>
      </p:sp>
    </p:spTree>
    <p:extLst>
      <p:ext uri="{BB962C8B-B14F-4D97-AF65-F5344CB8AC3E}">
        <p14:creationId xmlns:p14="http://schemas.microsoft.com/office/powerpoint/2010/main" val="3301431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E38E17-E0DA-4911-AD0A-996813B3C0FE}" type="slidenum">
              <a:rPr lang="en-US" smtClean="0"/>
              <a:pPr/>
              <a:t>15</a:t>
            </a:fld>
            <a:endParaRPr lang="en-US"/>
          </a:p>
        </p:txBody>
      </p:sp>
    </p:spTree>
    <p:extLst>
      <p:ext uri="{BB962C8B-B14F-4D97-AF65-F5344CB8AC3E}">
        <p14:creationId xmlns:p14="http://schemas.microsoft.com/office/powerpoint/2010/main" val="3301431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AAFEC2FE-82C4-4548-AA4C-DEB4F9317803}" type="datetime1">
              <a:rPr lang="en-US" smtClean="0"/>
              <a:t>4/28/2016</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7D3EC99-F703-4D0C-B593-570AC0D373FA}"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A50ADC-8463-439A-96B5-4622D30AF621}" type="datetime1">
              <a:rPr lang="en-US" smtClean="0"/>
              <a:t>4/28/2016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D3EC99-F703-4D0C-B593-570AC0D373F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EEEDA928-1946-48B9-9977-0CF156103116}" type="datetime1">
              <a:rPr lang="en-US" smtClean="0"/>
              <a:t>4/28/2016</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77D3EC99-F703-4D0C-B593-570AC0D373FA}"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D98EAF7-F76E-4E8E-A06E-F45C5E0A23D2}" type="datetime1">
              <a:rPr lang="en-US" smtClean="0"/>
              <a:t>4/28/2016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7D3EC99-F703-4D0C-B593-570AC0D373FA}"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28E8451-0C25-46A0-A59D-9C2C1DA8E9C8}" type="datetime1">
              <a:rPr lang="en-US" smtClean="0"/>
              <a:t>4/28/2016</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7D3EC99-F703-4D0C-B593-570AC0D373FA}"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5149A11-EFB2-4586-A7AB-95B8498165BA}" type="datetime1">
              <a:rPr lang="en-US" smtClean="0"/>
              <a:t>4/28/2016</a:t>
            </a:fld>
            <a:endParaRPr lang="en-US" dirty="0"/>
          </a:p>
        </p:txBody>
      </p:sp>
      <p:sp>
        <p:nvSpPr>
          <p:cNvPr id="10" name="Slide Number Placeholder 9"/>
          <p:cNvSpPr>
            <a:spLocks noGrp="1"/>
          </p:cNvSpPr>
          <p:nvPr>
            <p:ph type="sldNum" sz="quarter" idx="16"/>
          </p:nvPr>
        </p:nvSpPr>
        <p:spPr/>
        <p:txBody>
          <a:bodyPr rtlCol="0"/>
          <a:lstStyle/>
          <a:p>
            <a:fld id="{77D3EC99-F703-4D0C-B593-570AC0D373FA}"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C6ED305E-C1F1-4D5F-B5AD-0FE93892EBE9}" type="datetime1">
              <a:rPr lang="en-US" smtClean="0"/>
              <a:t>4/28/2016</a:t>
            </a:fld>
            <a:endParaRPr lang="en-US" dirty="0"/>
          </a:p>
        </p:txBody>
      </p:sp>
      <p:sp>
        <p:nvSpPr>
          <p:cNvPr id="12" name="Slide Number Placeholder 11"/>
          <p:cNvSpPr>
            <a:spLocks noGrp="1"/>
          </p:cNvSpPr>
          <p:nvPr>
            <p:ph type="sldNum" sz="quarter" idx="16"/>
          </p:nvPr>
        </p:nvSpPr>
        <p:spPr/>
        <p:txBody>
          <a:bodyPr rtlCol="0"/>
          <a:lstStyle/>
          <a:p>
            <a:fld id="{77D3EC99-F703-4D0C-B593-570AC0D373FA}"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12E6F15-CA2C-4FF5-9109-A110FC8DAB77}" type="datetime1">
              <a:rPr lang="en-US" smtClean="0"/>
              <a:t>4/28/2016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77D3EC99-F703-4D0C-B593-570AC0D373F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46A610-2FF4-4341-94C8-E4642A914012}" type="datetime1">
              <a:rPr lang="en-US" smtClean="0"/>
              <a:t>4/28/2016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77D3EC99-F703-4D0C-B593-570AC0D373F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AAAC5B8-663E-465A-9D39-7E037D563CD4}" type="datetime1">
              <a:rPr lang="en-US" smtClean="0"/>
              <a:t>4/28/2016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7D3EC99-F703-4D0C-B593-570AC0D373FA}"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B7E7D308-E29F-4259-AA81-95F91405192D}" type="datetime1">
              <a:rPr lang="en-US" smtClean="0"/>
              <a:t>4/28/2016</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77D3EC99-F703-4D0C-B593-570AC0D373FA}"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B09C373-0337-49BB-9D35-8FAB88AE651D}" type="datetime1">
              <a:rPr lang="en-US" smtClean="0"/>
              <a:t>4/28/2016</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7D3EC99-F703-4D0C-B593-570AC0D373F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ucsf.co1.qualtrics.com/SE/?SID=SV_3UY2HV5JE5okUj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ucsf.co1.qualtrics.com/SE/?SID=SV_5dKHKxcOfKJ1Xn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hab.hrsa.gov/deliverhivaidscare/habperformmeasures.html"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ucsf.co1.qualtrics.com/SE/?SID=SV_2hQx7TulkD20NNj"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redcap.ucsf.edu/surveys/?s=LJ3RAMRL4F"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mailto:kevin.khamarko@ucsf.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9954" y="1905000"/>
            <a:ext cx="8589246" cy="3505200"/>
          </a:xfrm>
        </p:spPr>
        <p:txBody>
          <a:bodyPr>
            <a:noAutofit/>
          </a:bodyPr>
          <a:lstStyle/>
          <a:p>
            <a:pPr algn="ctr"/>
            <a:r>
              <a:rPr lang="en-US" dirty="0">
                <a:solidFill>
                  <a:schemeClr val="tx2">
                    <a:lumMod val="75000"/>
                  </a:schemeClr>
                </a:solidFill>
              </a:rPr>
              <a:t>AetC practice transformation project:</a:t>
            </a:r>
            <a:r>
              <a:rPr lang="en-US" dirty="0"/>
              <a:t> </a:t>
            </a:r>
            <a:br>
              <a:rPr lang="en-US" dirty="0"/>
            </a:br>
            <a:r>
              <a:rPr lang="en-US" dirty="0"/>
              <a:t>Implementation Instructions for baseline data collection</a:t>
            </a:r>
            <a:endParaRPr lang="en-US" dirty="0">
              <a:solidFill>
                <a:schemeClr val="tx2">
                  <a:lumMod val="75000"/>
                </a:schemeClr>
              </a:solidFill>
              <a:latin typeface="+mn-lt"/>
            </a:endParaRPr>
          </a:p>
        </p:txBody>
      </p:sp>
      <p:sp>
        <p:nvSpPr>
          <p:cNvPr id="3" name="Subtitle 2"/>
          <p:cNvSpPr>
            <a:spLocks noGrp="1"/>
          </p:cNvSpPr>
          <p:nvPr>
            <p:ph type="subTitle" idx="1"/>
          </p:nvPr>
        </p:nvSpPr>
        <p:spPr>
          <a:xfrm>
            <a:off x="2362200" y="6050037"/>
            <a:ext cx="6629400" cy="685800"/>
          </a:xfrm>
        </p:spPr>
        <p:txBody>
          <a:bodyPr>
            <a:normAutofit/>
          </a:bodyPr>
          <a:lstStyle/>
          <a:p>
            <a:pPr algn="r"/>
            <a:r>
              <a:rPr lang="en-US" dirty="0" smtClean="0"/>
              <a:t>Updated April 28</a:t>
            </a:r>
            <a:r>
              <a:rPr lang="en-US" baseline="30000" dirty="0" smtClean="0"/>
              <a:t>th</a:t>
            </a:r>
            <a:r>
              <a:rPr lang="en-US" dirty="0" smtClean="0"/>
              <a:t>, 2016</a:t>
            </a:r>
            <a:endParaRPr lang="en-US" dirty="0"/>
          </a:p>
        </p:txBody>
      </p:sp>
      <p:sp>
        <p:nvSpPr>
          <p:cNvPr id="5" name="Slide Number Placeholder 4"/>
          <p:cNvSpPr>
            <a:spLocks noGrp="1"/>
          </p:cNvSpPr>
          <p:nvPr>
            <p:ph type="sldNum" sz="quarter" idx="12"/>
          </p:nvPr>
        </p:nvSpPr>
        <p:spPr/>
        <p:txBody>
          <a:bodyPr/>
          <a:lstStyle/>
          <a:p>
            <a:fld id="{77D3EC99-F703-4D0C-B593-570AC0D373FA}" type="slidenum">
              <a:rPr lang="en-US" smtClean="0"/>
              <a:pPr/>
              <a:t>1</a:t>
            </a:fld>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304800"/>
            <a:ext cx="3898400" cy="999746"/>
          </a:xfrm>
          <a:prstGeom prst="rect">
            <a:avLst/>
          </a:prstGeom>
        </p:spPr>
      </p:pic>
    </p:spTree>
    <p:extLst>
      <p:ext uri="{BB962C8B-B14F-4D97-AF65-F5344CB8AC3E}">
        <p14:creationId xmlns:p14="http://schemas.microsoft.com/office/powerpoint/2010/main" val="22474454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Assigning </a:t>
            </a:r>
            <a:r>
              <a:rPr lang="en-US" sz="3200" dirty="0" smtClean="0"/>
              <a:t>Unique Clinic Code </a:t>
            </a:r>
            <a:r>
              <a:rPr lang="en-US" sz="3200" dirty="0"/>
              <a:t>to </a:t>
            </a:r>
            <a:r>
              <a:rPr lang="en-US" sz="3200" dirty="0" smtClean="0"/>
              <a:t>Protect Identify </a:t>
            </a:r>
            <a:r>
              <a:rPr lang="en-US" sz="3200" dirty="0"/>
              <a:t>of </a:t>
            </a:r>
            <a:r>
              <a:rPr lang="en-US" sz="3200" dirty="0" smtClean="0"/>
              <a:t>Participating Clinics</a:t>
            </a:r>
            <a:endParaRPr lang="en-US" sz="3200" dirty="0"/>
          </a:p>
        </p:txBody>
      </p:sp>
      <p:sp>
        <p:nvSpPr>
          <p:cNvPr id="3" name="Content Placeholder 2"/>
          <p:cNvSpPr>
            <a:spLocks noGrp="1"/>
          </p:cNvSpPr>
          <p:nvPr>
            <p:ph sz="quarter" idx="1"/>
          </p:nvPr>
        </p:nvSpPr>
        <p:spPr>
          <a:xfrm>
            <a:off x="533400" y="1752600"/>
            <a:ext cx="8153400" cy="4953000"/>
          </a:xfrm>
        </p:spPr>
        <p:txBody>
          <a:bodyPr>
            <a:normAutofit/>
          </a:bodyPr>
          <a:lstStyle/>
          <a:p>
            <a:pPr>
              <a:spcBef>
                <a:spcPts val="600"/>
              </a:spcBef>
              <a:spcAft>
                <a:spcPts val="600"/>
              </a:spcAft>
            </a:pPr>
            <a:r>
              <a:rPr lang="en-US" dirty="0"/>
              <a:t>Each AETC was supplied with a total of 15 unique clinic codes (5-digit codes; first two digits are the AETC code)</a:t>
            </a:r>
          </a:p>
          <a:p>
            <a:pPr lvl="1">
              <a:spcBef>
                <a:spcPts val="600"/>
              </a:spcBef>
              <a:spcAft>
                <a:spcPts val="600"/>
              </a:spcAft>
            </a:pPr>
            <a:r>
              <a:rPr lang="en-US" dirty="0"/>
              <a:t>Each region should assign one of these clinic codes to each participating clinic</a:t>
            </a:r>
          </a:p>
          <a:p>
            <a:pPr lvl="1">
              <a:spcBef>
                <a:spcPts val="600"/>
              </a:spcBef>
              <a:spcAft>
                <a:spcPts val="600"/>
              </a:spcAft>
            </a:pPr>
            <a:r>
              <a:rPr lang="en-US" dirty="0"/>
              <a:t>Regions must keep track of this code and use the same code for the clinic throughout the course of the project</a:t>
            </a:r>
          </a:p>
          <a:p>
            <a:pPr lvl="1">
              <a:spcBef>
                <a:spcPts val="600"/>
              </a:spcBef>
              <a:spcAft>
                <a:spcPts val="600"/>
              </a:spcAft>
            </a:pPr>
            <a:r>
              <a:rPr lang="en-US" dirty="0"/>
              <a:t>Clinic identity/name should not be shared with the AETC NEC</a:t>
            </a:r>
          </a:p>
          <a:p>
            <a:pPr lvl="2"/>
            <a:r>
              <a:rPr lang="en-US" dirty="0"/>
              <a:t>Clinic codes should be recorded on associated ERs</a:t>
            </a:r>
          </a:p>
          <a:p>
            <a:pPr lvl="1">
              <a:spcBef>
                <a:spcPts val="600"/>
              </a:spcBef>
              <a:spcAft>
                <a:spcPts val="600"/>
              </a:spcAft>
            </a:pPr>
            <a:endParaRPr lang="en-US" dirty="0" smtClean="0"/>
          </a:p>
        </p:txBody>
      </p:sp>
      <p:sp>
        <p:nvSpPr>
          <p:cNvPr id="4" name="Slide Number Placeholder 3"/>
          <p:cNvSpPr>
            <a:spLocks noGrp="1"/>
          </p:cNvSpPr>
          <p:nvPr>
            <p:ph type="sldNum" sz="quarter" idx="12"/>
          </p:nvPr>
        </p:nvSpPr>
        <p:spPr/>
        <p:txBody>
          <a:bodyPr>
            <a:normAutofit fontScale="85000" lnSpcReduction="20000"/>
          </a:bodyPr>
          <a:lstStyle/>
          <a:p>
            <a:fld id="{77D3EC99-F703-4D0C-B593-570AC0D373FA}" type="slidenum">
              <a:rPr lang="en-US" smtClean="0"/>
              <a:pPr/>
              <a:t>10</a:t>
            </a:fld>
            <a:endParaRPr lang="en-US" dirty="0"/>
          </a:p>
        </p:txBody>
      </p:sp>
    </p:spTree>
    <p:extLst>
      <p:ext uri="{BB962C8B-B14F-4D97-AF65-F5344CB8AC3E}">
        <p14:creationId xmlns:p14="http://schemas.microsoft.com/office/powerpoint/2010/main" val="39515655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Participating Clinic Profile</a:t>
            </a:r>
            <a:endParaRPr lang="en-US" sz="3200" dirty="0"/>
          </a:p>
        </p:txBody>
      </p:sp>
      <p:sp>
        <p:nvSpPr>
          <p:cNvPr id="3" name="Content Placeholder 2"/>
          <p:cNvSpPr>
            <a:spLocks noGrp="1"/>
          </p:cNvSpPr>
          <p:nvPr>
            <p:ph sz="quarter" idx="1"/>
          </p:nvPr>
        </p:nvSpPr>
        <p:spPr>
          <a:xfrm>
            <a:off x="533400" y="1752600"/>
            <a:ext cx="8153400" cy="4953000"/>
          </a:xfrm>
        </p:spPr>
        <p:txBody>
          <a:bodyPr>
            <a:normAutofit/>
          </a:bodyPr>
          <a:lstStyle/>
          <a:p>
            <a:pPr>
              <a:spcBef>
                <a:spcPts val="600"/>
              </a:spcBef>
              <a:spcAft>
                <a:spcPts val="600"/>
              </a:spcAft>
            </a:pPr>
            <a:r>
              <a:rPr lang="en-US" dirty="0" smtClean="0"/>
              <a:t>Profile is a process form that provides information about the clinic</a:t>
            </a:r>
          </a:p>
          <a:p>
            <a:pPr>
              <a:spcBef>
                <a:spcPts val="600"/>
              </a:spcBef>
              <a:spcAft>
                <a:spcPts val="600"/>
              </a:spcAft>
            </a:pPr>
            <a:r>
              <a:rPr lang="en-US" dirty="0" smtClean="0"/>
              <a:t>Regional AETCs should complete this form internally</a:t>
            </a:r>
          </a:p>
          <a:p>
            <a:pPr>
              <a:spcBef>
                <a:spcPts val="600"/>
              </a:spcBef>
              <a:spcAft>
                <a:spcPts val="600"/>
              </a:spcAft>
            </a:pPr>
            <a:r>
              <a:rPr lang="en-US" dirty="0" smtClean="0"/>
              <a:t>This is the form the AETC NEC will use to link the clinic code to the other evaluation instruments</a:t>
            </a:r>
          </a:p>
          <a:p>
            <a:pPr>
              <a:spcBef>
                <a:spcPts val="600"/>
              </a:spcBef>
              <a:spcAft>
                <a:spcPts val="600"/>
              </a:spcAft>
            </a:pPr>
            <a:r>
              <a:rPr lang="en-US" dirty="0" smtClean="0"/>
              <a:t>Clinic codes must be assigned prior to entering information into the online version of the baseline organizational assessment</a:t>
            </a:r>
          </a:p>
        </p:txBody>
      </p:sp>
      <p:sp>
        <p:nvSpPr>
          <p:cNvPr id="4" name="Slide Number Placeholder 3"/>
          <p:cNvSpPr>
            <a:spLocks noGrp="1"/>
          </p:cNvSpPr>
          <p:nvPr>
            <p:ph type="sldNum" sz="quarter" idx="12"/>
          </p:nvPr>
        </p:nvSpPr>
        <p:spPr/>
        <p:txBody>
          <a:bodyPr>
            <a:normAutofit fontScale="85000" lnSpcReduction="20000"/>
          </a:bodyPr>
          <a:lstStyle/>
          <a:p>
            <a:fld id="{77D3EC99-F703-4D0C-B593-570AC0D373FA}" type="slidenum">
              <a:rPr lang="en-US" smtClean="0"/>
              <a:pPr/>
              <a:t>11</a:t>
            </a:fld>
            <a:endParaRPr lang="en-US" dirty="0"/>
          </a:p>
        </p:txBody>
      </p:sp>
    </p:spTree>
    <p:extLst>
      <p:ext uri="{BB962C8B-B14F-4D97-AF65-F5344CB8AC3E}">
        <p14:creationId xmlns:p14="http://schemas.microsoft.com/office/powerpoint/2010/main" val="8892618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Content of AETC PTP Participating Clinic Profile</a:t>
            </a:r>
            <a:endParaRPr lang="en-US" sz="3200" dirty="0"/>
          </a:p>
        </p:txBody>
      </p:sp>
      <p:sp>
        <p:nvSpPr>
          <p:cNvPr id="3" name="Content Placeholder 2"/>
          <p:cNvSpPr>
            <a:spLocks noGrp="1"/>
          </p:cNvSpPr>
          <p:nvPr>
            <p:ph sz="quarter" idx="1"/>
          </p:nvPr>
        </p:nvSpPr>
        <p:spPr>
          <a:xfrm>
            <a:off x="533400" y="1752600"/>
            <a:ext cx="8153400" cy="4953000"/>
          </a:xfrm>
        </p:spPr>
        <p:txBody>
          <a:bodyPr>
            <a:normAutofit/>
          </a:bodyPr>
          <a:lstStyle/>
          <a:p>
            <a:pPr>
              <a:spcBef>
                <a:spcPts val="600"/>
              </a:spcBef>
              <a:spcAft>
                <a:spcPts val="600"/>
              </a:spcAft>
            </a:pPr>
            <a:r>
              <a:rPr lang="en-US" dirty="0"/>
              <a:t>C</a:t>
            </a:r>
            <a:r>
              <a:rPr lang="en-US" dirty="0" smtClean="0"/>
              <a:t>linic profile asks for the following information: </a:t>
            </a:r>
          </a:p>
          <a:p>
            <a:pPr lvl="1">
              <a:spcBef>
                <a:spcPts val="600"/>
              </a:spcBef>
              <a:spcAft>
                <a:spcPts val="600"/>
              </a:spcAft>
            </a:pPr>
            <a:r>
              <a:rPr lang="en-US" dirty="0" smtClean="0"/>
              <a:t>Assigned clinic code</a:t>
            </a:r>
          </a:p>
          <a:p>
            <a:pPr lvl="1">
              <a:spcBef>
                <a:spcPts val="600"/>
              </a:spcBef>
              <a:spcAft>
                <a:spcPts val="600"/>
              </a:spcAft>
            </a:pPr>
            <a:r>
              <a:rPr lang="en-US" dirty="0" smtClean="0"/>
              <a:t>Date AETC PTP work began at the clinic</a:t>
            </a:r>
          </a:p>
          <a:p>
            <a:pPr lvl="1">
              <a:spcBef>
                <a:spcPts val="600"/>
              </a:spcBef>
              <a:spcAft>
                <a:spcPts val="600"/>
              </a:spcAft>
            </a:pPr>
            <a:r>
              <a:rPr lang="en-US" dirty="0" smtClean="0"/>
              <a:t>County and state of clinic location</a:t>
            </a:r>
          </a:p>
          <a:p>
            <a:pPr lvl="1">
              <a:spcBef>
                <a:spcPts val="600"/>
              </a:spcBef>
              <a:spcAft>
                <a:spcPts val="600"/>
              </a:spcAft>
            </a:pPr>
            <a:r>
              <a:rPr lang="en-US" dirty="0" smtClean="0"/>
              <a:t>Type of clinic and funding received (e.g., Ryan White Part A)</a:t>
            </a:r>
          </a:p>
          <a:p>
            <a:pPr lvl="1">
              <a:spcBef>
                <a:spcPts val="600"/>
              </a:spcBef>
              <a:spcAft>
                <a:spcPts val="600"/>
              </a:spcAft>
            </a:pPr>
            <a:r>
              <a:rPr lang="en-US" dirty="0" smtClean="0"/>
              <a:t>For CHCs, asks whether HIV care services beyond screening and testing are offered</a:t>
            </a:r>
          </a:p>
          <a:p>
            <a:pPr lvl="1">
              <a:spcBef>
                <a:spcPts val="600"/>
              </a:spcBef>
              <a:spcAft>
                <a:spcPts val="600"/>
              </a:spcAft>
            </a:pPr>
            <a:r>
              <a:rPr lang="en-US" dirty="0" smtClean="0"/>
              <a:t>PCMH certification and level of certification</a:t>
            </a:r>
          </a:p>
          <a:p>
            <a:pPr lvl="1">
              <a:spcBef>
                <a:spcPts val="600"/>
              </a:spcBef>
              <a:spcAft>
                <a:spcPts val="600"/>
              </a:spcAft>
            </a:pPr>
            <a:endParaRPr lang="en-US" dirty="0"/>
          </a:p>
          <a:p>
            <a:pPr>
              <a:spcBef>
                <a:spcPts val="600"/>
              </a:spcBef>
              <a:spcAft>
                <a:spcPts val="600"/>
              </a:spcAft>
            </a:pPr>
            <a:endParaRPr lang="en-US" dirty="0" smtClean="0"/>
          </a:p>
        </p:txBody>
      </p:sp>
      <p:sp>
        <p:nvSpPr>
          <p:cNvPr id="4" name="Slide Number Placeholder 3"/>
          <p:cNvSpPr>
            <a:spLocks noGrp="1"/>
          </p:cNvSpPr>
          <p:nvPr>
            <p:ph type="sldNum" sz="quarter" idx="12"/>
          </p:nvPr>
        </p:nvSpPr>
        <p:spPr/>
        <p:txBody>
          <a:bodyPr>
            <a:normAutofit fontScale="85000" lnSpcReduction="20000"/>
          </a:bodyPr>
          <a:lstStyle/>
          <a:p>
            <a:fld id="{77D3EC99-F703-4D0C-B593-570AC0D373FA}" type="slidenum">
              <a:rPr lang="en-US" smtClean="0"/>
              <a:pPr/>
              <a:t>12</a:t>
            </a:fld>
            <a:endParaRPr lang="en-US" dirty="0"/>
          </a:p>
        </p:txBody>
      </p:sp>
    </p:spTree>
    <p:extLst>
      <p:ext uri="{BB962C8B-B14F-4D97-AF65-F5344CB8AC3E}">
        <p14:creationId xmlns:p14="http://schemas.microsoft.com/office/powerpoint/2010/main" val="21670449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Availability of AETC PTP Participating Clinic Profile</a:t>
            </a:r>
            <a:endParaRPr lang="en-US" sz="3200" dirty="0"/>
          </a:p>
        </p:txBody>
      </p:sp>
      <p:sp>
        <p:nvSpPr>
          <p:cNvPr id="3" name="Content Placeholder 2"/>
          <p:cNvSpPr>
            <a:spLocks noGrp="1"/>
          </p:cNvSpPr>
          <p:nvPr>
            <p:ph sz="quarter" idx="1"/>
          </p:nvPr>
        </p:nvSpPr>
        <p:spPr>
          <a:xfrm>
            <a:off x="533400" y="1752600"/>
            <a:ext cx="8153400" cy="4953000"/>
          </a:xfrm>
        </p:spPr>
        <p:txBody>
          <a:bodyPr>
            <a:normAutofit/>
          </a:bodyPr>
          <a:lstStyle/>
          <a:p>
            <a:pPr>
              <a:spcBef>
                <a:spcPts val="600"/>
              </a:spcBef>
              <a:spcAft>
                <a:spcPts val="600"/>
              </a:spcAft>
            </a:pPr>
            <a:r>
              <a:rPr lang="en-US" dirty="0"/>
              <a:t>Paper version was shared with AETCs on April 8</a:t>
            </a:r>
            <a:r>
              <a:rPr lang="en-US" baseline="30000" dirty="0"/>
              <a:t>th </a:t>
            </a:r>
            <a:r>
              <a:rPr lang="en-US" dirty="0"/>
              <a:t>and online version was shared on the 15th</a:t>
            </a:r>
          </a:p>
          <a:p>
            <a:pPr lvl="1">
              <a:spcBef>
                <a:spcPts val="600"/>
              </a:spcBef>
              <a:spcAft>
                <a:spcPts val="600"/>
              </a:spcAft>
            </a:pPr>
            <a:r>
              <a:rPr lang="en-US" dirty="0"/>
              <a:t>This assessment should be completed online, to ensure data quality</a:t>
            </a:r>
          </a:p>
          <a:p>
            <a:pPr lvl="1"/>
            <a:r>
              <a:rPr lang="en-US" u="sng" dirty="0">
                <a:hlinkClick r:id="rId3"/>
              </a:rPr>
              <a:t>https://ucsf.co1.qualtrics.com/SE/?SID=SV_3UY2HV5JE5okUjX</a:t>
            </a:r>
            <a:endParaRPr lang="en-US" dirty="0"/>
          </a:p>
          <a:p>
            <a:pPr>
              <a:spcBef>
                <a:spcPts val="600"/>
              </a:spcBef>
              <a:spcAft>
                <a:spcPts val="600"/>
              </a:spcAft>
            </a:pPr>
            <a:r>
              <a:rPr lang="en-US" dirty="0"/>
              <a:t>The clinic profile form should be completed for all participating clinics by April 29</a:t>
            </a:r>
            <a:r>
              <a:rPr lang="en-US" baseline="30000" dirty="0"/>
              <a:t>th</a:t>
            </a:r>
            <a:r>
              <a:rPr lang="en-US" dirty="0"/>
              <a:t> </a:t>
            </a:r>
          </a:p>
          <a:p>
            <a:pPr>
              <a:spcBef>
                <a:spcPts val="600"/>
              </a:spcBef>
              <a:spcAft>
                <a:spcPts val="600"/>
              </a:spcAft>
            </a:pPr>
            <a:endParaRPr lang="en-US" dirty="0" smtClean="0"/>
          </a:p>
        </p:txBody>
      </p:sp>
      <p:sp>
        <p:nvSpPr>
          <p:cNvPr id="4" name="Slide Number Placeholder 3"/>
          <p:cNvSpPr>
            <a:spLocks noGrp="1"/>
          </p:cNvSpPr>
          <p:nvPr>
            <p:ph type="sldNum" sz="quarter" idx="12"/>
          </p:nvPr>
        </p:nvSpPr>
        <p:spPr/>
        <p:txBody>
          <a:bodyPr>
            <a:normAutofit fontScale="85000" lnSpcReduction="20000"/>
          </a:bodyPr>
          <a:lstStyle/>
          <a:p>
            <a:fld id="{77D3EC99-F703-4D0C-B593-570AC0D373FA}" type="slidenum">
              <a:rPr lang="en-US" smtClean="0"/>
              <a:pPr/>
              <a:t>13</a:t>
            </a:fld>
            <a:endParaRPr lang="en-US" dirty="0"/>
          </a:p>
        </p:txBody>
      </p:sp>
    </p:spTree>
    <p:extLst>
      <p:ext uri="{BB962C8B-B14F-4D97-AF65-F5344CB8AC3E}">
        <p14:creationId xmlns:p14="http://schemas.microsoft.com/office/powerpoint/2010/main" val="22488244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fontScale="85000" lnSpcReduction="20000"/>
          </a:bodyPr>
          <a:lstStyle/>
          <a:p>
            <a:fld id="{77D3EC99-F703-4D0C-B593-570AC0D373FA}" type="slidenum">
              <a:rPr lang="en-US" smtClean="0"/>
              <a:pPr/>
              <a:t>14</a:t>
            </a:fld>
            <a:endParaRPr lang="en-US" dirty="0"/>
          </a:p>
        </p:txBody>
      </p:sp>
      <p:sp>
        <p:nvSpPr>
          <p:cNvPr id="4" name="Content Placeholder 3"/>
          <p:cNvSpPr>
            <a:spLocks noGrp="1"/>
          </p:cNvSpPr>
          <p:nvPr>
            <p:ph sz="quarter" idx="1"/>
          </p:nvPr>
        </p:nvSpPr>
        <p:spPr/>
        <p:txBody>
          <a:bodyPr anchor="ctr">
            <a:normAutofit/>
          </a:bodyPr>
          <a:lstStyle/>
          <a:p>
            <a:pPr marL="0" indent="0" algn="ctr">
              <a:buNone/>
            </a:pPr>
            <a:r>
              <a:rPr lang="en-US" sz="4400" dirty="0" smtClean="0"/>
              <a:t>Baseline Organizational Assessment</a:t>
            </a:r>
            <a:endParaRPr lang="en-US" sz="4400" dirty="0"/>
          </a:p>
        </p:txBody>
      </p:sp>
    </p:spTree>
    <p:extLst>
      <p:ext uri="{BB962C8B-B14F-4D97-AF65-F5344CB8AC3E}">
        <p14:creationId xmlns:p14="http://schemas.microsoft.com/office/powerpoint/2010/main" val="4263187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Purpose of the Baseline Organizational Assessment</a:t>
            </a:r>
            <a:endParaRPr lang="en-US" sz="3200" dirty="0"/>
          </a:p>
        </p:txBody>
      </p:sp>
      <p:sp>
        <p:nvSpPr>
          <p:cNvPr id="3" name="Content Placeholder 2"/>
          <p:cNvSpPr>
            <a:spLocks noGrp="1"/>
          </p:cNvSpPr>
          <p:nvPr>
            <p:ph sz="quarter" idx="1"/>
          </p:nvPr>
        </p:nvSpPr>
        <p:spPr>
          <a:xfrm>
            <a:off x="533400" y="1752600"/>
            <a:ext cx="8153400" cy="4953000"/>
          </a:xfrm>
        </p:spPr>
        <p:txBody>
          <a:bodyPr>
            <a:normAutofit/>
          </a:bodyPr>
          <a:lstStyle/>
          <a:p>
            <a:pPr>
              <a:spcBef>
                <a:spcPts val="600"/>
              </a:spcBef>
              <a:spcAft>
                <a:spcPts val="600"/>
              </a:spcAft>
            </a:pPr>
            <a:r>
              <a:rPr lang="en-US" dirty="0" smtClean="0"/>
              <a:t>Purpose: </a:t>
            </a:r>
          </a:p>
          <a:p>
            <a:pPr lvl="1">
              <a:spcBef>
                <a:spcPts val="600"/>
              </a:spcBef>
              <a:spcAft>
                <a:spcPts val="600"/>
              </a:spcAft>
            </a:pPr>
            <a:r>
              <a:rPr lang="en-US" dirty="0" smtClean="0"/>
              <a:t>To understand what </a:t>
            </a:r>
            <a:r>
              <a:rPr lang="en-US" dirty="0"/>
              <a:t>participating sites are currently doing in relation to HIV care and </a:t>
            </a:r>
            <a:r>
              <a:rPr lang="en-US" dirty="0" smtClean="0"/>
              <a:t>patient-centered care</a:t>
            </a:r>
          </a:p>
          <a:p>
            <a:pPr lvl="1">
              <a:spcBef>
                <a:spcPts val="600"/>
              </a:spcBef>
              <a:spcAft>
                <a:spcPts val="600"/>
              </a:spcAft>
            </a:pPr>
            <a:r>
              <a:rPr lang="en-US" dirty="0" smtClean="0"/>
              <a:t>To understand the site’s practice infrastructure</a:t>
            </a:r>
            <a:r>
              <a:rPr lang="en-US" dirty="0"/>
              <a:t>, their capacity, and </a:t>
            </a:r>
            <a:r>
              <a:rPr lang="en-US" dirty="0" smtClean="0"/>
              <a:t>needs</a:t>
            </a:r>
          </a:p>
          <a:p>
            <a:pPr>
              <a:spcBef>
                <a:spcPts val="600"/>
              </a:spcBef>
              <a:spcAft>
                <a:spcPts val="600"/>
              </a:spcAft>
            </a:pPr>
            <a:r>
              <a:rPr lang="en-US" dirty="0" smtClean="0"/>
              <a:t>This is the primary tool to be used for the needs assessment and </a:t>
            </a:r>
            <a:r>
              <a:rPr lang="en-US" dirty="0"/>
              <a:t>will guide the development of clinic-specific training and technical assistance </a:t>
            </a:r>
            <a:r>
              <a:rPr lang="en-US" dirty="0" smtClean="0"/>
              <a:t>plans</a:t>
            </a:r>
          </a:p>
        </p:txBody>
      </p:sp>
      <p:sp>
        <p:nvSpPr>
          <p:cNvPr id="4" name="Slide Number Placeholder 3"/>
          <p:cNvSpPr>
            <a:spLocks noGrp="1"/>
          </p:cNvSpPr>
          <p:nvPr>
            <p:ph type="sldNum" sz="quarter" idx="12"/>
          </p:nvPr>
        </p:nvSpPr>
        <p:spPr/>
        <p:txBody>
          <a:bodyPr>
            <a:normAutofit fontScale="85000" lnSpcReduction="20000"/>
          </a:bodyPr>
          <a:lstStyle/>
          <a:p>
            <a:fld id="{77D3EC99-F703-4D0C-B593-570AC0D373FA}" type="slidenum">
              <a:rPr lang="en-US" smtClean="0"/>
              <a:pPr/>
              <a:t>15</a:t>
            </a:fld>
            <a:endParaRPr lang="en-US" dirty="0"/>
          </a:p>
        </p:txBody>
      </p:sp>
    </p:spTree>
    <p:extLst>
      <p:ext uri="{BB962C8B-B14F-4D97-AF65-F5344CB8AC3E}">
        <p14:creationId xmlns:p14="http://schemas.microsoft.com/office/powerpoint/2010/main" val="28270651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Content of the Baseline Organizational Assessment</a:t>
            </a:r>
            <a:endParaRPr lang="en-US" sz="3200" dirty="0"/>
          </a:p>
        </p:txBody>
      </p:sp>
      <p:sp>
        <p:nvSpPr>
          <p:cNvPr id="3" name="Content Placeholder 2"/>
          <p:cNvSpPr>
            <a:spLocks noGrp="1"/>
          </p:cNvSpPr>
          <p:nvPr>
            <p:ph sz="quarter" idx="1"/>
          </p:nvPr>
        </p:nvSpPr>
        <p:spPr>
          <a:xfrm>
            <a:off x="533400" y="1752600"/>
            <a:ext cx="8153400" cy="4953000"/>
          </a:xfrm>
        </p:spPr>
        <p:txBody>
          <a:bodyPr>
            <a:normAutofit fontScale="92500" lnSpcReduction="10000"/>
          </a:bodyPr>
          <a:lstStyle/>
          <a:p>
            <a:pPr>
              <a:spcBef>
                <a:spcPts val="600"/>
              </a:spcBef>
              <a:spcAft>
                <a:spcPts val="600"/>
              </a:spcAft>
            </a:pPr>
            <a:r>
              <a:rPr lang="en-US" dirty="0" smtClean="0"/>
              <a:t>Assessment includes questions on clinic:</a:t>
            </a:r>
          </a:p>
          <a:p>
            <a:pPr lvl="1">
              <a:spcBef>
                <a:spcPts val="600"/>
              </a:spcBef>
              <a:spcAft>
                <a:spcPts val="600"/>
              </a:spcAft>
            </a:pPr>
            <a:r>
              <a:rPr lang="en-US" dirty="0" smtClean="0"/>
              <a:t>Staffing</a:t>
            </a:r>
          </a:p>
          <a:p>
            <a:pPr lvl="1">
              <a:spcBef>
                <a:spcPts val="600"/>
              </a:spcBef>
              <a:spcAft>
                <a:spcPts val="600"/>
              </a:spcAft>
            </a:pPr>
            <a:r>
              <a:rPr lang="en-US" dirty="0" smtClean="0"/>
              <a:t>HIV care and service provision</a:t>
            </a:r>
          </a:p>
          <a:p>
            <a:pPr lvl="1">
              <a:spcBef>
                <a:spcPts val="600"/>
              </a:spcBef>
              <a:spcAft>
                <a:spcPts val="600"/>
              </a:spcAft>
            </a:pPr>
            <a:r>
              <a:rPr lang="en-US" dirty="0" smtClean="0"/>
              <a:t>HIV care practices</a:t>
            </a:r>
          </a:p>
          <a:p>
            <a:pPr lvl="1">
              <a:spcBef>
                <a:spcPts val="600"/>
              </a:spcBef>
              <a:spcAft>
                <a:spcPts val="600"/>
              </a:spcAft>
            </a:pPr>
            <a:r>
              <a:rPr lang="en-US" dirty="0" smtClean="0"/>
              <a:t>Electronic health records (EHR) system and data extraction capacity</a:t>
            </a:r>
          </a:p>
          <a:p>
            <a:pPr lvl="1">
              <a:spcBef>
                <a:spcPts val="600"/>
              </a:spcBef>
              <a:spcAft>
                <a:spcPts val="600"/>
              </a:spcAft>
            </a:pPr>
            <a:r>
              <a:rPr lang="en-US" dirty="0" smtClean="0"/>
              <a:t>HIV-related policies and procedures</a:t>
            </a:r>
          </a:p>
          <a:p>
            <a:pPr lvl="1">
              <a:spcBef>
                <a:spcPts val="600"/>
              </a:spcBef>
              <a:spcAft>
                <a:spcPts val="600"/>
              </a:spcAft>
            </a:pPr>
            <a:r>
              <a:rPr lang="en-US" dirty="0" smtClean="0"/>
              <a:t>Capacity levels related to patient-centered care and HIV care</a:t>
            </a:r>
          </a:p>
          <a:p>
            <a:pPr lvl="1">
              <a:spcBef>
                <a:spcPts val="600"/>
              </a:spcBef>
              <a:spcAft>
                <a:spcPts val="600"/>
              </a:spcAft>
            </a:pPr>
            <a:r>
              <a:rPr lang="en-US" dirty="0" smtClean="0"/>
              <a:t>Priority levels for building clinic capacity around patient-centered care and HIV care</a:t>
            </a:r>
          </a:p>
          <a:p>
            <a:pPr lvl="1">
              <a:spcBef>
                <a:spcPts val="600"/>
              </a:spcBef>
              <a:spcAft>
                <a:spcPts val="600"/>
              </a:spcAft>
            </a:pPr>
            <a:endParaRPr lang="en-US" dirty="0" smtClean="0"/>
          </a:p>
          <a:p>
            <a:pPr lvl="1">
              <a:spcBef>
                <a:spcPts val="600"/>
              </a:spcBef>
              <a:spcAft>
                <a:spcPts val="600"/>
              </a:spcAft>
            </a:pPr>
            <a:endParaRPr lang="en-US" dirty="0" smtClean="0"/>
          </a:p>
        </p:txBody>
      </p:sp>
      <p:sp>
        <p:nvSpPr>
          <p:cNvPr id="4" name="Slide Number Placeholder 3"/>
          <p:cNvSpPr>
            <a:spLocks noGrp="1"/>
          </p:cNvSpPr>
          <p:nvPr>
            <p:ph type="sldNum" sz="quarter" idx="12"/>
          </p:nvPr>
        </p:nvSpPr>
        <p:spPr/>
        <p:txBody>
          <a:bodyPr>
            <a:normAutofit fontScale="85000" lnSpcReduction="20000"/>
          </a:bodyPr>
          <a:lstStyle/>
          <a:p>
            <a:fld id="{77D3EC99-F703-4D0C-B593-570AC0D373FA}" type="slidenum">
              <a:rPr lang="en-US" smtClean="0"/>
              <a:pPr/>
              <a:t>16</a:t>
            </a:fld>
            <a:endParaRPr lang="en-US" dirty="0"/>
          </a:p>
        </p:txBody>
      </p:sp>
    </p:spTree>
    <p:extLst>
      <p:ext uri="{BB962C8B-B14F-4D97-AF65-F5344CB8AC3E}">
        <p14:creationId xmlns:p14="http://schemas.microsoft.com/office/powerpoint/2010/main" val="9686242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Sampling for the Baseline Organizational Assessment</a:t>
            </a:r>
            <a:endParaRPr lang="en-US" sz="3200" dirty="0"/>
          </a:p>
        </p:txBody>
      </p:sp>
      <p:sp>
        <p:nvSpPr>
          <p:cNvPr id="3" name="Content Placeholder 2"/>
          <p:cNvSpPr>
            <a:spLocks noGrp="1"/>
          </p:cNvSpPr>
          <p:nvPr>
            <p:ph sz="quarter" idx="1"/>
          </p:nvPr>
        </p:nvSpPr>
        <p:spPr>
          <a:xfrm>
            <a:off x="533400" y="1676400"/>
            <a:ext cx="8153400" cy="4953000"/>
          </a:xfrm>
        </p:spPr>
        <p:txBody>
          <a:bodyPr>
            <a:normAutofit/>
          </a:bodyPr>
          <a:lstStyle/>
          <a:p>
            <a:pPr>
              <a:spcBef>
                <a:spcPts val="600"/>
              </a:spcBef>
              <a:spcAft>
                <a:spcPts val="600"/>
              </a:spcAft>
            </a:pPr>
            <a:r>
              <a:rPr lang="en-US" dirty="0"/>
              <a:t>Practice coaches should identify two to three members of the clinic’s leadership associated with the AETC PTP </a:t>
            </a:r>
          </a:p>
          <a:p>
            <a:pPr>
              <a:spcBef>
                <a:spcPts val="600"/>
              </a:spcBef>
              <a:spcAft>
                <a:spcPts val="600"/>
              </a:spcAft>
            </a:pPr>
            <a:r>
              <a:rPr lang="en-US" dirty="0" smtClean="0"/>
              <a:t>These </a:t>
            </a:r>
            <a:r>
              <a:rPr lang="en-US" dirty="0"/>
              <a:t>individuals should </a:t>
            </a:r>
            <a:r>
              <a:rPr lang="en-US" dirty="0" smtClean="0"/>
              <a:t>be able </a:t>
            </a:r>
            <a:r>
              <a:rPr lang="en-US" dirty="0"/>
              <a:t>to advocate for and enact identified changes needed </a:t>
            </a:r>
            <a:r>
              <a:rPr lang="en-US" dirty="0" smtClean="0"/>
              <a:t>and have </a:t>
            </a:r>
            <a:r>
              <a:rPr lang="en-US" dirty="0"/>
              <a:t>a working knowledge </a:t>
            </a:r>
            <a:r>
              <a:rPr lang="en-US" dirty="0" smtClean="0"/>
              <a:t>of the:</a:t>
            </a:r>
          </a:p>
          <a:p>
            <a:pPr lvl="1">
              <a:spcBef>
                <a:spcPts val="600"/>
              </a:spcBef>
              <a:spcAft>
                <a:spcPts val="600"/>
              </a:spcAft>
            </a:pPr>
            <a:r>
              <a:rPr lang="en-US" dirty="0" smtClean="0"/>
              <a:t>Staffing </a:t>
            </a:r>
            <a:r>
              <a:rPr lang="en-US" dirty="0"/>
              <a:t>and services </a:t>
            </a:r>
            <a:r>
              <a:rPr lang="en-US" dirty="0" smtClean="0"/>
              <a:t>available</a:t>
            </a:r>
          </a:p>
          <a:p>
            <a:pPr lvl="1">
              <a:spcBef>
                <a:spcPts val="600"/>
              </a:spcBef>
              <a:spcAft>
                <a:spcPts val="600"/>
              </a:spcAft>
            </a:pPr>
            <a:r>
              <a:rPr lang="en-US" dirty="0" smtClean="0"/>
              <a:t>Policies </a:t>
            </a:r>
            <a:r>
              <a:rPr lang="en-US" dirty="0"/>
              <a:t>and procedures in </a:t>
            </a:r>
            <a:r>
              <a:rPr lang="en-US" dirty="0" smtClean="0"/>
              <a:t>place</a:t>
            </a:r>
            <a:endParaRPr lang="en-US" dirty="0"/>
          </a:p>
          <a:p>
            <a:pPr lvl="1">
              <a:spcBef>
                <a:spcPts val="600"/>
              </a:spcBef>
              <a:spcAft>
                <a:spcPts val="600"/>
              </a:spcAft>
            </a:pPr>
            <a:r>
              <a:rPr lang="en-US" dirty="0"/>
              <a:t>C</a:t>
            </a:r>
            <a:r>
              <a:rPr lang="en-US" dirty="0" smtClean="0"/>
              <a:t>apacity </a:t>
            </a:r>
            <a:r>
              <a:rPr lang="en-US" dirty="0"/>
              <a:t>in relation to EHRs</a:t>
            </a:r>
            <a:r>
              <a:rPr lang="en-US" dirty="0" smtClean="0"/>
              <a:t>, HIV care and patient-centered care</a:t>
            </a:r>
          </a:p>
        </p:txBody>
      </p:sp>
      <p:sp>
        <p:nvSpPr>
          <p:cNvPr id="4" name="Slide Number Placeholder 3"/>
          <p:cNvSpPr>
            <a:spLocks noGrp="1"/>
          </p:cNvSpPr>
          <p:nvPr>
            <p:ph type="sldNum" sz="quarter" idx="12"/>
          </p:nvPr>
        </p:nvSpPr>
        <p:spPr/>
        <p:txBody>
          <a:bodyPr>
            <a:normAutofit fontScale="85000" lnSpcReduction="20000"/>
          </a:bodyPr>
          <a:lstStyle/>
          <a:p>
            <a:fld id="{77D3EC99-F703-4D0C-B593-570AC0D373FA}" type="slidenum">
              <a:rPr lang="en-US" smtClean="0"/>
              <a:pPr/>
              <a:t>17</a:t>
            </a:fld>
            <a:endParaRPr lang="en-US" dirty="0"/>
          </a:p>
        </p:txBody>
      </p:sp>
    </p:spTree>
    <p:extLst>
      <p:ext uri="{BB962C8B-B14F-4D97-AF65-F5344CB8AC3E}">
        <p14:creationId xmlns:p14="http://schemas.microsoft.com/office/powerpoint/2010/main" val="36109990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Data Collection Strategy for the Baseline Organizational Assessment</a:t>
            </a:r>
            <a:endParaRPr lang="en-US" sz="3200" dirty="0"/>
          </a:p>
        </p:txBody>
      </p:sp>
      <p:sp>
        <p:nvSpPr>
          <p:cNvPr id="3" name="Content Placeholder 2"/>
          <p:cNvSpPr>
            <a:spLocks noGrp="1"/>
          </p:cNvSpPr>
          <p:nvPr>
            <p:ph sz="quarter" idx="1"/>
          </p:nvPr>
        </p:nvSpPr>
        <p:spPr>
          <a:xfrm>
            <a:off x="533400" y="1600200"/>
            <a:ext cx="8153400" cy="5105400"/>
          </a:xfrm>
        </p:spPr>
        <p:txBody>
          <a:bodyPr>
            <a:normAutofit lnSpcReduction="10000"/>
          </a:bodyPr>
          <a:lstStyle/>
          <a:p>
            <a:pPr>
              <a:spcBef>
                <a:spcPts val="600"/>
              </a:spcBef>
              <a:spcAft>
                <a:spcPts val="600"/>
              </a:spcAft>
            </a:pPr>
            <a:r>
              <a:rPr lang="en-US" dirty="0" smtClean="0"/>
              <a:t>Practice coaches should share the </a:t>
            </a:r>
            <a:r>
              <a:rPr lang="en-US" u="sng" dirty="0" smtClean="0"/>
              <a:t>paper version</a:t>
            </a:r>
            <a:r>
              <a:rPr lang="en-US" dirty="0" smtClean="0"/>
              <a:t> of the assessment with </a:t>
            </a:r>
            <a:r>
              <a:rPr lang="en-US" dirty="0"/>
              <a:t>the individuals </a:t>
            </a:r>
            <a:r>
              <a:rPr lang="en-US" dirty="0" smtClean="0"/>
              <a:t>identified</a:t>
            </a:r>
          </a:p>
          <a:p>
            <a:pPr lvl="1">
              <a:spcBef>
                <a:spcPts val="600"/>
              </a:spcBef>
              <a:spcAft>
                <a:spcPts val="600"/>
              </a:spcAft>
            </a:pPr>
            <a:r>
              <a:rPr lang="en-US" dirty="0"/>
              <a:t>Performance measures can also be sent at this time with the intention of </a:t>
            </a:r>
            <a:r>
              <a:rPr lang="en-US" dirty="0" smtClean="0"/>
              <a:t>having individuals review </a:t>
            </a:r>
            <a:r>
              <a:rPr lang="en-US" dirty="0"/>
              <a:t>and assess their capacity to extract data needed </a:t>
            </a:r>
            <a:endParaRPr lang="en-US" dirty="0" smtClean="0"/>
          </a:p>
          <a:p>
            <a:pPr>
              <a:spcBef>
                <a:spcPts val="600"/>
              </a:spcBef>
              <a:spcAft>
                <a:spcPts val="600"/>
              </a:spcAft>
            </a:pPr>
            <a:r>
              <a:rPr lang="en-US" dirty="0" smtClean="0"/>
              <a:t>Identified individuals should review and respond to the assessment in preparation for a meeting with their practice coach </a:t>
            </a:r>
          </a:p>
          <a:p>
            <a:pPr>
              <a:spcBef>
                <a:spcPts val="600"/>
              </a:spcBef>
              <a:spcAft>
                <a:spcPts val="600"/>
              </a:spcAft>
            </a:pPr>
            <a:r>
              <a:rPr lang="en-US" dirty="0" smtClean="0"/>
              <a:t>Practice coaches should </a:t>
            </a:r>
            <a:r>
              <a:rPr lang="en-US" dirty="0"/>
              <a:t>complete the </a:t>
            </a:r>
            <a:r>
              <a:rPr lang="en-US" u="sng" dirty="0"/>
              <a:t>online version</a:t>
            </a:r>
            <a:r>
              <a:rPr lang="en-US" dirty="0"/>
              <a:t> of the assessment during their </a:t>
            </a:r>
            <a:r>
              <a:rPr lang="en-US" dirty="0" smtClean="0"/>
              <a:t>meeting (</a:t>
            </a:r>
            <a:r>
              <a:rPr lang="en-US" dirty="0"/>
              <a:t>i.e., complete on laptop/tablet during discussion)</a:t>
            </a:r>
          </a:p>
          <a:p>
            <a:pPr>
              <a:spcBef>
                <a:spcPts val="600"/>
              </a:spcBef>
              <a:spcAft>
                <a:spcPts val="600"/>
              </a:spcAft>
            </a:pPr>
            <a:endParaRPr lang="en-US" dirty="0" smtClean="0"/>
          </a:p>
        </p:txBody>
      </p:sp>
      <p:sp>
        <p:nvSpPr>
          <p:cNvPr id="4" name="Slide Number Placeholder 3"/>
          <p:cNvSpPr>
            <a:spLocks noGrp="1"/>
          </p:cNvSpPr>
          <p:nvPr>
            <p:ph type="sldNum" sz="quarter" idx="12"/>
          </p:nvPr>
        </p:nvSpPr>
        <p:spPr/>
        <p:txBody>
          <a:bodyPr>
            <a:normAutofit fontScale="85000" lnSpcReduction="20000"/>
          </a:bodyPr>
          <a:lstStyle/>
          <a:p>
            <a:fld id="{77D3EC99-F703-4D0C-B593-570AC0D373FA}" type="slidenum">
              <a:rPr lang="en-US" smtClean="0"/>
              <a:pPr/>
              <a:t>18</a:t>
            </a:fld>
            <a:endParaRPr lang="en-US" dirty="0"/>
          </a:p>
        </p:txBody>
      </p:sp>
    </p:spTree>
    <p:extLst>
      <p:ext uri="{BB962C8B-B14F-4D97-AF65-F5344CB8AC3E}">
        <p14:creationId xmlns:p14="http://schemas.microsoft.com/office/powerpoint/2010/main" val="18427776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Using the Baseline Organizational Assessment to Facilitate Discussion</a:t>
            </a:r>
            <a:endParaRPr lang="en-US" sz="3200" dirty="0"/>
          </a:p>
        </p:txBody>
      </p:sp>
      <p:sp>
        <p:nvSpPr>
          <p:cNvPr id="3" name="Content Placeholder 2"/>
          <p:cNvSpPr>
            <a:spLocks noGrp="1"/>
          </p:cNvSpPr>
          <p:nvPr>
            <p:ph sz="quarter" idx="1"/>
          </p:nvPr>
        </p:nvSpPr>
        <p:spPr>
          <a:xfrm>
            <a:off x="533400" y="1752600"/>
            <a:ext cx="8153400" cy="4953000"/>
          </a:xfrm>
        </p:spPr>
        <p:txBody>
          <a:bodyPr>
            <a:normAutofit fontScale="92500"/>
          </a:bodyPr>
          <a:lstStyle/>
          <a:p>
            <a:pPr>
              <a:spcBef>
                <a:spcPts val="600"/>
              </a:spcBef>
              <a:spcAft>
                <a:spcPts val="600"/>
              </a:spcAft>
            </a:pPr>
            <a:r>
              <a:rPr lang="en-US" dirty="0" smtClean="0"/>
              <a:t>During the </a:t>
            </a:r>
            <a:r>
              <a:rPr lang="en-US" dirty="0"/>
              <a:t>meeting/call, </a:t>
            </a:r>
            <a:r>
              <a:rPr lang="en-US" dirty="0" smtClean="0"/>
              <a:t>the </a:t>
            </a:r>
            <a:r>
              <a:rPr lang="en-US" dirty="0"/>
              <a:t>practice coach </a:t>
            </a:r>
            <a:r>
              <a:rPr lang="en-US" dirty="0" smtClean="0"/>
              <a:t>should:</a:t>
            </a:r>
          </a:p>
          <a:p>
            <a:pPr lvl="1">
              <a:spcBef>
                <a:spcPts val="600"/>
              </a:spcBef>
              <a:spcAft>
                <a:spcPts val="600"/>
              </a:spcAft>
            </a:pPr>
            <a:r>
              <a:rPr lang="en-US" dirty="0"/>
              <a:t>G</a:t>
            </a:r>
            <a:r>
              <a:rPr lang="en-US" dirty="0" smtClean="0"/>
              <a:t>o </a:t>
            </a:r>
            <a:r>
              <a:rPr lang="en-US" dirty="0"/>
              <a:t>through each item on the </a:t>
            </a:r>
            <a:r>
              <a:rPr lang="en-US" dirty="0" smtClean="0"/>
              <a:t>assessment</a:t>
            </a:r>
          </a:p>
          <a:p>
            <a:pPr lvl="1">
              <a:spcBef>
                <a:spcPts val="600"/>
              </a:spcBef>
              <a:spcAft>
                <a:spcPts val="600"/>
              </a:spcAft>
            </a:pPr>
            <a:r>
              <a:rPr lang="en-US" dirty="0"/>
              <a:t>D</a:t>
            </a:r>
            <a:r>
              <a:rPr lang="en-US" dirty="0" smtClean="0"/>
              <a:t>iscuss and review </a:t>
            </a:r>
            <a:r>
              <a:rPr lang="en-US" dirty="0"/>
              <a:t>any questions they already </a:t>
            </a:r>
            <a:r>
              <a:rPr lang="en-US" dirty="0" smtClean="0"/>
              <a:t>completed</a:t>
            </a:r>
          </a:p>
          <a:p>
            <a:pPr lvl="1">
              <a:spcBef>
                <a:spcPts val="600"/>
              </a:spcBef>
              <a:spcAft>
                <a:spcPts val="600"/>
              </a:spcAft>
            </a:pPr>
            <a:r>
              <a:rPr lang="en-US" dirty="0" smtClean="0"/>
              <a:t>Probe </a:t>
            </a:r>
            <a:r>
              <a:rPr lang="en-US" dirty="0"/>
              <a:t>around regional areas of </a:t>
            </a:r>
            <a:r>
              <a:rPr lang="en-US" dirty="0" smtClean="0"/>
              <a:t>interest</a:t>
            </a:r>
          </a:p>
          <a:p>
            <a:pPr lvl="1">
              <a:spcBef>
                <a:spcPts val="600"/>
              </a:spcBef>
              <a:spcAft>
                <a:spcPts val="600"/>
              </a:spcAft>
            </a:pPr>
            <a:r>
              <a:rPr lang="en-US" dirty="0"/>
              <a:t>E</a:t>
            </a:r>
            <a:r>
              <a:rPr lang="en-US" dirty="0" smtClean="0"/>
              <a:t>ngage </a:t>
            </a:r>
            <a:r>
              <a:rPr lang="en-US" dirty="0"/>
              <a:t>in </a:t>
            </a:r>
            <a:r>
              <a:rPr lang="en-US" dirty="0" smtClean="0"/>
              <a:t>conversation </a:t>
            </a:r>
            <a:r>
              <a:rPr lang="en-US" dirty="0"/>
              <a:t>about areas for </a:t>
            </a:r>
            <a:r>
              <a:rPr lang="en-US" dirty="0" smtClean="0"/>
              <a:t>improvement</a:t>
            </a:r>
          </a:p>
          <a:p>
            <a:pPr lvl="1">
              <a:spcBef>
                <a:spcPts val="600"/>
              </a:spcBef>
              <a:spcAft>
                <a:spcPts val="600"/>
              </a:spcAft>
            </a:pPr>
            <a:r>
              <a:rPr lang="en-US" dirty="0" smtClean="0"/>
              <a:t>Share performance </a:t>
            </a:r>
            <a:r>
              <a:rPr lang="en-US" dirty="0"/>
              <a:t>measures </a:t>
            </a:r>
            <a:r>
              <a:rPr lang="en-US" dirty="0" smtClean="0"/>
              <a:t>and discuss their </a:t>
            </a:r>
            <a:r>
              <a:rPr lang="en-US" dirty="0"/>
              <a:t>capacity to pull data for the project and willingness to do </a:t>
            </a:r>
            <a:r>
              <a:rPr lang="en-US" dirty="0" smtClean="0"/>
              <a:t>so</a:t>
            </a:r>
          </a:p>
          <a:p>
            <a:pPr lvl="1">
              <a:spcBef>
                <a:spcPts val="600"/>
              </a:spcBef>
              <a:spcAft>
                <a:spcPts val="600"/>
              </a:spcAft>
            </a:pPr>
            <a:r>
              <a:rPr lang="en-US" dirty="0" smtClean="0"/>
              <a:t>Discuss how you will use the data collected to inform training plans and whether performance measure findings can be shared with clinic staff for quality improvement efforts</a:t>
            </a:r>
          </a:p>
        </p:txBody>
      </p:sp>
      <p:sp>
        <p:nvSpPr>
          <p:cNvPr id="4" name="Slide Number Placeholder 3"/>
          <p:cNvSpPr>
            <a:spLocks noGrp="1"/>
          </p:cNvSpPr>
          <p:nvPr>
            <p:ph type="sldNum" sz="quarter" idx="12"/>
          </p:nvPr>
        </p:nvSpPr>
        <p:spPr/>
        <p:txBody>
          <a:bodyPr>
            <a:normAutofit fontScale="85000" lnSpcReduction="20000"/>
          </a:bodyPr>
          <a:lstStyle/>
          <a:p>
            <a:fld id="{77D3EC99-F703-4D0C-B593-570AC0D373FA}" type="slidenum">
              <a:rPr lang="en-US" smtClean="0"/>
              <a:pPr/>
              <a:t>19</a:t>
            </a:fld>
            <a:endParaRPr lang="en-US" dirty="0"/>
          </a:p>
        </p:txBody>
      </p:sp>
    </p:spTree>
    <p:extLst>
      <p:ext uri="{BB962C8B-B14F-4D97-AF65-F5344CB8AC3E}">
        <p14:creationId xmlns:p14="http://schemas.microsoft.com/office/powerpoint/2010/main" val="1471423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Table of Contents </a:t>
            </a:r>
            <a:endParaRPr lang="en-US" sz="3200" dirty="0"/>
          </a:p>
        </p:txBody>
      </p:sp>
      <p:sp>
        <p:nvSpPr>
          <p:cNvPr id="3" name="Content Placeholder 2"/>
          <p:cNvSpPr>
            <a:spLocks noGrp="1"/>
          </p:cNvSpPr>
          <p:nvPr>
            <p:ph idx="1"/>
          </p:nvPr>
        </p:nvSpPr>
        <p:spPr>
          <a:xfrm>
            <a:off x="612648" y="1600200"/>
            <a:ext cx="8153400" cy="5105400"/>
          </a:xfrm>
        </p:spPr>
        <p:txBody>
          <a:bodyPr>
            <a:normAutofit/>
          </a:bodyPr>
          <a:lstStyle/>
          <a:p>
            <a:pPr>
              <a:spcBef>
                <a:spcPts val="600"/>
              </a:spcBef>
              <a:spcAft>
                <a:spcPts val="600"/>
              </a:spcAft>
            </a:pPr>
            <a:r>
              <a:rPr lang="en-US" dirty="0" smtClean="0"/>
              <a:t>Slide 3:  Background on AETC PT project </a:t>
            </a:r>
          </a:p>
          <a:p>
            <a:pPr>
              <a:spcBef>
                <a:spcPts val="600"/>
              </a:spcBef>
              <a:spcAft>
                <a:spcPts val="600"/>
              </a:spcAft>
            </a:pPr>
            <a:r>
              <a:rPr lang="en-US" dirty="0" smtClean="0"/>
              <a:t>Slide 6:  Brief summary of national PT evaluation </a:t>
            </a:r>
          </a:p>
          <a:p>
            <a:pPr>
              <a:spcBef>
                <a:spcPts val="600"/>
              </a:spcBef>
              <a:spcAft>
                <a:spcPts val="600"/>
              </a:spcAft>
            </a:pPr>
            <a:r>
              <a:rPr lang="en-US" dirty="0" smtClean="0"/>
              <a:t>Slide 9:  Assigning clinic code to protect identify of participating clinics</a:t>
            </a:r>
          </a:p>
          <a:p>
            <a:pPr>
              <a:spcBef>
                <a:spcPts val="600"/>
              </a:spcBef>
              <a:spcAft>
                <a:spcPts val="600"/>
              </a:spcAft>
            </a:pPr>
            <a:r>
              <a:rPr lang="en-US" dirty="0" smtClean="0"/>
              <a:t>Slide 11:  Clinic profile assessment</a:t>
            </a:r>
          </a:p>
          <a:p>
            <a:pPr>
              <a:spcBef>
                <a:spcPts val="600"/>
              </a:spcBef>
              <a:spcAft>
                <a:spcPts val="600"/>
              </a:spcAft>
            </a:pPr>
            <a:r>
              <a:rPr lang="en-US" dirty="0" smtClean="0"/>
              <a:t>Slide 14:  Baseline organizational assessment</a:t>
            </a:r>
          </a:p>
          <a:p>
            <a:pPr>
              <a:spcBef>
                <a:spcPts val="600"/>
              </a:spcBef>
              <a:spcAft>
                <a:spcPts val="600"/>
              </a:spcAft>
            </a:pPr>
            <a:r>
              <a:rPr lang="en-US" dirty="0" smtClean="0"/>
              <a:t>Slide 24:  Annual aggregate data </a:t>
            </a:r>
            <a:r>
              <a:rPr lang="en-US" dirty="0"/>
              <a:t>and </a:t>
            </a:r>
            <a:r>
              <a:rPr lang="en-US" dirty="0" smtClean="0"/>
              <a:t>performance measures</a:t>
            </a:r>
          </a:p>
          <a:p>
            <a:pPr>
              <a:spcBef>
                <a:spcPts val="600"/>
              </a:spcBef>
              <a:spcAft>
                <a:spcPts val="600"/>
              </a:spcAft>
            </a:pPr>
            <a:r>
              <a:rPr lang="en-US" dirty="0" smtClean="0"/>
              <a:t>Slide 28:  Optional building blocks assessment</a:t>
            </a:r>
          </a:p>
        </p:txBody>
      </p:sp>
      <p:sp>
        <p:nvSpPr>
          <p:cNvPr id="4" name="Slide Number Placeholder 3"/>
          <p:cNvSpPr>
            <a:spLocks noGrp="1"/>
          </p:cNvSpPr>
          <p:nvPr>
            <p:ph type="sldNum" sz="quarter" idx="12"/>
          </p:nvPr>
        </p:nvSpPr>
        <p:spPr/>
        <p:txBody>
          <a:bodyPr>
            <a:normAutofit fontScale="85000" lnSpcReduction="20000"/>
          </a:bodyPr>
          <a:lstStyle/>
          <a:p>
            <a:fld id="{77D3EC99-F703-4D0C-B593-570AC0D373FA}" type="slidenum">
              <a:rPr lang="en-US" smtClean="0"/>
              <a:pPr/>
              <a:t>2</a:t>
            </a:fld>
            <a:endParaRPr lang="en-US" dirty="0"/>
          </a:p>
        </p:txBody>
      </p:sp>
    </p:spTree>
    <p:extLst>
      <p:ext uri="{BB962C8B-B14F-4D97-AF65-F5344CB8AC3E}">
        <p14:creationId xmlns:p14="http://schemas.microsoft.com/office/powerpoint/2010/main" val="1732898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Potential Length of Discussion with Use of the Baseline Organizational Assessment</a:t>
            </a:r>
            <a:endParaRPr lang="en-US" sz="3200" dirty="0"/>
          </a:p>
        </p:txBody>
      </p:sp>
      <p:sp>
        <p:nvSpPr>
          <p:cNvPr id="3" name="Content Placeholder 2"/>
          <p:cNvSpPr>
            <a:spLocks noGrp="1"/>
          </p:cNvSpPr>
          <p:nvPr>
            <p:ph sz="quarter" idx="1"/>
          </p:nvPr>
        </p:nvSpPr>
        <p:spPr>
          <a:xfrm>
            <a:off x="533400" y="1752600"/>
            <a:ext cx="8153400" cy="4953000"/>
          </a:xfrm>
        </p:spPr>
        <p:txBody>
          <a:bodyPr>
            <a:normAutofit/>
          </a:bodyPr>
          <a:lstStyle/>
          <a:p>
            <a:pPr>
              <a:spcBef>
                <a:spcPts val="600"/>
              </a:spcBef>
              <a:spcAft>
                <a:spcPts val="600"/>
              </a:spcAft>
            </a:pPr>
            <a:r>
              <a:rPr lang="en-US" dirty="0"/>
              <a:t>The assessment should be used by practice coaches to facilitate discussion on the clinic’s wants, needs, and capacity in relation to practice transformation</a:t>
            </a:r>
          </a:p>
          <a:p>
            <a:pPr>
              <a:spcBef>
                <a:spcPts val="600"/>
              </a:spcBef>
              <a:spcAft>
                <a:spcPts val="600"/>
              </a:spcAft>
            </a:pPr>
            <a:r>
              <a:rPr lang="en-US" dirty="0"/>
              <a:t>We anticipate this discussion lasting </a:t>
            </a:r>
            <a:r>
              <a:rPr lang="en-US" dirty="0" smtClean="0"/>
              <a:t>between 1.5 - 3 </a:t>
            </a:r>
            <a:r>
              <a:rPr lang="en-US" dirty="0"/>
              <a:t>hours</a:t>
            </a:r>
          </a:p>
          <a:p>
            <a:pPr lvl="1">
              <a:spcBef>
                <a:spcPts val="600"/>
              </a:spcBef>
              <a:spcAft>
                <a:spcPts val="600"/>
              </a:spcAft>
            </a:pPr>
            <a:r>
              <a:rPr lang="en-US" dirty="0"/>
              <a:t>Discussion length depends on how engaged clinic staff are in discussion and whether the practice coach is also going through the optional 46-item Building Blocks of Primary Care </a:t>
            </a:r>
            <a:r>
              <a:rPr lang="en-US" dirty="0" smtClean="0"/>
              <a:t>Assessment during this meeting</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77D3EC99-F703-4D0C-B593-570AC0D373FA}" type="slidenum">
              <a:rPr lang="en-US" smtClean="0"/>
              <a:pPr/>
              <a:t>20</a:t>
            </a:fld>
            <a:endParaRPr lang="en-US" dirty="0"/>
          </a:p>
        </p:txBody>
      </p:sp>
    </p:spTree>
    <p:extLst>
      <p:ext uri="{BB962C8B-B14F-4D97-AF65-F5344CB8AC3E}">
        <p14:creationId xmlns:p14="http://schemas.microsoft.com/office/powerpoint/2010/main" val="42676222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Importance of Asking Probing Questions and Optional Questions to Ask Clinics</a:t>
            </a:r>
            <a:endParaRPr lang="en-US" sz="3200" dirty="0"/>
          </a:p>
        </p:txBody>
      </p:sp>
      <p:sp>
        <p:nvSpPr>
          <p:cNvPr id="3" name="Content Placeholder 2"/>
          <p:cNvSpPr>
            <a:spLocks noGrp="1"/>
          </p:cNvSpPr>
          <p:nvPr>
            <p:ph sz="quarter" idx="1"/>
          </p:nvPr>
        </p:nvSpPr>
        <p:spPr>
          <a:xfrm>
            <a:off x="533400" y="1752600"/>
            <a:ext cx="8153400" cy="4953000"/>
          </a:xfrm>
        </p:spPr>
        <p:txBody>
          <a:bodyPr>
            <a:normAutofit/>
          </a:bodyPr>
          <a:lstStyle/>
          <a:p>
            <a:pPr>
              <a:spcBef>
                <a:spcPts val="600"/>
              </a:spcBef>
              <a:spcAft>
                <a:spcPts val="600"/>
              </a:spcAft>
            </a:pPr>
            <a:r>
              <a:rPr lang="en-US" dirty="0" smtClean="0"/>
              <a:t>In addition to the baseline assessment, practice coaches are encouraged to ask probing questions to get at what is needed and to assess readiness</a:t>
            </a:r>
          </a:p>
          <a:p>
            <a:pPr>
              <a:spcBef>
                <a:spcPts val="600"/>
              </a:spcBef>
              <a:spcAft>
                <a:spcPts val="600"/>
              </a:spcAft>
            </a:pPr>
            <a:r>
              <a:rPr lang="en-US" dirty="0" smtClean="0"/>
              <a:t>The AETC NEC developed an optional set of probing questions, for use by interested regions </a:t>
            </a:r>
          </a:p>
          <a:p>
            <a:pPr>
              <a:spcBef>
                <a:spcPts val="600"/>
              </a:spcBef>
              <a:spcAft>
                <a:spcPts val="600"/>
              </a:spcAft>
            </a:pPr>
            <a:r>
              <a:rPr lang="en-US" dirty="0" smtClean="0"/>
              <a:t>Answers to these questions will not be shared with the AETC NEC or included in national analysis</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77D3EC99-F703-4D0C-B593-570AC0D373FA}" type="slidenum">
              <a:rPr lang="en-US" smtClean="0"/>
              <a:pPr/>
              <a:t>21</a:t>
            </a:fld>
            <a:endParaRPr lang="en-US" dirty="0"/>
          </a:p>
        </p:txBody>
      </p:sp>
    </p:spTree>
    <p:extLst>
      <p:ext uri="{BB962C8B-B14F-4D97-AF65-F5344CB8AC3E}">
        <p14:creationId xmlns:p14="http://schemas.microsoft.com/office/powerpoint/2010/main" val="30321971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Documenting What Is Discussed and Leveraging that Information for Regional Evaluation Purposes</a:t>
            </a:r>
            <a:endParaRPr lang="en-US" sz="3200" dirty="0"/>
          </a:p>
        </p:txBody>
      </p:sp>
      <p:sp>
        <p:nvSpPr>
          <p:cNvPr id="3" name="Content Placeholder 2"/>
          <p:cNvSpPr>
            <a:spLocks noGrp="1"/>
          </p:cNvSpPr>
          <p:nvPr>
            <p:ph sz="quarter" idx="1"/>
          </p:nvPr>
        </p:nvSpPr>
        <p:spPr>
          <a:xfrm>
            <a:off x="533400" y="1752600"/>
            <a:ext cx="8153400" cy="4953000"/>
          </a:xfrm>
        </p:spPr>
        <p:txBody>
          <a:bodyPr>
            <a:normAutofit lnSpcReduction="10000"/>
          </a:bodyPr>
          <a:lstStyle/>
          <a:p>
            <a:pPr>
              <a:spcBef>
                <a:spcPts val="600"/>
              </a:spcBef>
              <a:spcAft>
                <a:spcPts val="600"/>
              </a:spcAft>
            </a:pPr>
            <a:r>
              <a:rPr lang="en-US" dirty="0"/>
              <a:t>Our hope is that this assessment will be a valuable tool in the development and discussion of tailored technical assistance and training plans</a:t>
            </a:r>
          </a:p>
          <a:p>
            <a:pPr>
              <a:spcBef>
                <a:spcPts val="600"/>
              </a:spcBef>
              <a:spcAft>
                <a:spcPts val="600"/>
              </a:spcAft>
            </a:pPr>
            <a:r>
              <a:rPr lang="en-US" dirty="0"/>
              <a:t>Practice coaches will gather a lot of information that is not asked on the assessment, but it would be beneficial for practice coaches to take </a:t>
            </a:r>
            <a:r>
              <a:rPr lang="en-US" u="sng" dirty="0"/>
              <a:t>field notes </a:t>
            </a:r>
            <a:r>
              <a:rPr lang="en-US" dirty="0"/>
              <a:t>during the discussion that </a:t>
            </a:r>
            <a:r>
              <a:rPr lang="en-US" dirty="0" smtClean="0"/>
              <a:t>documents </a:t>
            </a:r>
            <a:r>
              <a:rPr lang="en-US" dirty="0"/>
              <a:t>what was discussed and in particular, barriers the clinic identified that may interfere with implementation</a:t>
            </a:r>
          </a:p>
          <a:p>
            <a:pPr lvl="1">
              <a:spcBef>
                <a:spcPts val="600"/>
              </a:spcBef>
              <a:spcAft>
                <a:spcPts val="600"/>
              </a:spcAft>
            </a:pPr>
            <a:r>
              <a:rPr lang="en-US" dirty="0"/>
              <a:t>These de-identified notes should be shared with your regional evaluator. </a:t>
            </a:r>
            <a:r>
              <a:rPr lang="en-US" dirty="0" smtClean="0"/>
              <a:t>AETC NEC </a:t>
            </a:r>
            <a:r>
              <a:rPr lang="en-US" dirty="0"/>
              <a:t>will not see or use them</a:t>
            </a:r>
          </a:p>
          <a:p>
            <a:pPr>
              <a:spcBef>
                <a:spcPts val="600"/>
              </a:spcBef>
              <a:spcAft>
                <a:spcPts val="600"/>
              </a:spcAft>
            </a:pPr>
            <a:endParaRPr lang="en-US" dirty="0" smtClean="0"/>
          </a:p>
        </p:txBody>
      </p:sp>
      <p:sp>
        <p:nvSpPr>
          <p:cNvPr id="4" name="Slide Number Placeholder 3"/>
          <p:cNvSpPr>
            <a:spLocks noGrp="1"/>
          </p:cNvSpPr>
          <p:nvPr>
            <p:ph type="sldNum" sz="quarter" idx="12"/>
          </p:nvPr>
        </p:nvSpPr>
        <p:spPr/>
        <p:txBody>
          <a:bodyPr>
            <a:normAutofit fontScale="85000" lnSpcReduction="20000"/>
          </a:bodyPr>
          <a:lstStyle/>
          <a:p>
            <a:fld id="{77D3EC99-F703-4D0C-B593-570AC0D373FA}" type="slidenum">
              <a:rPr lang="en-US" smtClean="0"/>
              <a:pPr/>
              <a:t>22</a:t>
            </a:fld>
            <a:endParaRPr lang="en-US" dirty="0"/>
          </a:p>
        </p:txBody>
      </p:sp>
    </p:spTree>
    <p:extLst>
      <p:ext uri="{BB962C8B-B14F-4D97-AF65-F5344CB8AC3E}">
        <p14:creationId xmlns:p14="http://schemas.microsoft.com/office/powerpoint/2010/main" val="20972337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Dissemination of the Final Baseline Organizational Assessment </a:t>
            </a:r>
            <a:endParaRPr lang="en-US" sz="3200" dirty="0"/>
          </a:p>
        </p:txBody>
      </p:sp>
      <p:sp>
        <p:nvSpPr>
          <p:cNvPr id="3" name="Content Placeholder 2"/>
          <p:cNvSpPr>
            <a:spLocks noGrp="1"/>
          </p:cNvSpPr>
          <p:nvPr>
            <p:ph sz="quarter" idx="1"/>
          </p:nvPr>
        </p:nvSpPr>
        <p:spPr>
          <a:xfrm>
            <a:off x="533400" y="1752600"/>
            <a:ext cx="8153400" cy="4953000"/>
          </a:xfrm>
        </p:spPr>
        <p:txBody>
          <a:bodyPr>
            <a:normAutofit fontScale="92500"/>
          </a:bodyPr>
          <a:lstStyle/>
          <a:p>
            <a:r>
              <a:rPr lang="en-US" dirty="0"/>
              <a:t>Paper version was shared with AETCs on April 8</a:t>
            </a:r>
            <a:r>
              <a:rPr lang="en-US" baseline="30000" dirty="0"/>
              <a:t>th </a:t>
            </a:r>
            <a:r>
              <a:rPr lang="en-US" dirty="0"/>
              <a:t>and online version was shared on the 15th</a:t>
            </a:r>
          </a:p>
          <a:p>
            <a:pPr lvl="1"/>
            <a:r>
              <a:rPr lang="en-US" dirty="0"/>
              <a:t>This assessment should be completed online by the AETC practice coach, to ensure data quality</a:t>
            </a:r>
          </a:p>
          <a:p>
            <a:pPr lvl="1"/>
            <a:r>
              <a:rPr lang="en-US" u="sng" dirty="0">
                <a:hlinkClick r:id="rId3"/>
              </a:rPr>
              <a:t>https://ucsf.co1.qualtrics.com/SE/?SID=SV_5dKHKxcOfKJ1XnL</a:t>
            </a:r>
            <a:endParaRPr lang="en-US" dirty="0"/>
          </a:p>
          <a:p>
            <a:r>
              <a:rPr lang="en-US" dirty="0"/>
              <a:t>AETCs should make every effort to have these assessments completed by June </a:t>
            </a:r>
            <a:r>
              <a:rPr lang="en-US" dirty="0" smtClean="0"/>
              <a:t>30</a:t>
            </a:r>
            <a:r>
              <a:rPr lang="en-US" baseline="30000" dirty="0" smtClean="0"/>
              <a:t>th</a:t>
            </a:r>
          </a:p>
          <a:p>
            <a:r>
              <a:rPr lang="en-US" dirty="0"/>
              <a:t>NEC has developed region-specific, real-time reports that can be accessed by clicking on a customized link the NEC shared with each AETC on April 26</a:t>
            </a:r>
            <a:r>
              <a:rPr lang="en-US" baseline="30000" dirty="0"/>
              <a:t>th</a:t>
            </a:r>
            <a:r>
              <a:rPr lang="en-US" dirty="0"/>
              <a:t> </a:t>
            </a:r>
          </a:p>
          <a:p>
            <a:endParaRPr lang="en-US" baseline="30000" dirty="0"/>
          </a:p>
          <a:p>
            <a:pPr lvl="1">
              <a:spcBef>
                <a:spcPts val="600"/>
              </a:spcBef>
              <a:spcAft>
                <a:spcPts val="600"/>
              </a:spcAft>
            </a:pPr>
            <a:endParaRPr lang="en-US" dirty="0" smtClean="0"/>
          </a:p>
        </p:txBody>
      </p:sp>
      <p:sp>
        <p:nvSpPr>
          <p:cNvPr id="4" name="Slide Number Placeholder 3"/>
          <p:cNvSpPr>
            <a:spLocks noGrp="1"/>
          </p:cNvSpPr>
          <p:nvPr>
            <p:ph type="sldNum" sz="quarter" idx="12"/>
          </p:nvPr>
        </p:nvSpPr>
        <p:spPr/>
        <p:txBody>
          <a:bodyPr>
            <a:normAutofit fontScale="85000" lnSpcReduction="20000"/>
          </a:bodyPr>
          <a:lstStyle/>
          <a:p>
            <a:fld id="{77D3EC99-F703-4D0C-B593-570AC0D373FA}" type="slidenum">
              <a:rPr lang="en-US" smtClean="0"/>
              <a:pPr/>
              <a:t>23</a:t>
            </a:fld>
            <a:endParaRPr lang="en-US" dirty="0"/>
          </a:p>
        </p:txBody>
      </p:sp>
    </p:spTree>
    <p:extLst>
      <p:ext uri="{BB962C8B-B14F-4D97-AF65-F5344CB8AC3E}">
        <p14:creationId xmlns:p14="http://schemas.microsoft.com/office/powerpoint/2010/main" val="26443998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fontScale="85000" lnSpcReduction="20000"/>
          </a:bodyPr>
          <a:lstStyle/>
          <a:p>
            <a:fld id="{77D3EC99-F703-4D0C-B593-570AC0D373FA}" type="slidenum">
              <a:rPr lang="en-US" smtClean="0"/>
              <a:pPr/>
              <a:t>24</a:t>
            </a:fld>
            <a:endParaRPr lang="en-US" dirty="0"/>
          </a:p>
        </p:txBody>
      </p:sp>
      <p:sp>
        <p:nvSpPr>
          <p:cNvPr id="4" name="Content Placeholder 3"/>
          <p:cNvSpPr>
            <a:spLocks noGrp="1"/>
          </p:cNvSpPr>
          <p:nvPr>
            <p:ph sz="quarter" idx="1"/>
          </p:nvPr>
        </p:nvSpPr>
        <p:spPr/>
        <p:txBody>
          <a:bodyPr anchor="ctr">
            <a:normAutofit/>
          </a:bodyPr>
          <a:lstStyle/>
          <a:p>
            <a:pPr marL="0" indent="0" algn="ctr">
              <a:buNone/>
            </a:pPr>
            <a:r>
              <a:rPr lang="en-US" sz="4400" dirty="0" smtClean="0"/>
              <a:t>Collection of Annual Clinic Aggregate Data and Performance Measures</a:t>
            </a:r>
            <a:endParaRPr lang="en-US" sz="4400" dirty="0"/>
          </a:p>
        </p:txBody>
      </p:sp>
    </p:spTree>
    <p:extLst>
      <p:ext uri="{BB962C8B-B14F-4D97-AF65-F5344CB8AC3E}">
        <p14:creationId xmlns:p14="http://schemas.microsoft.com/office/powerpoint/2010/main" val="9180668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Annual Clinic Aggregate Data and Performance Measures</a:t>
            </a:r>
            <a:endParaRPr lang="en-US" sz="3200" dirty="0"/>
          </a:p>
        </p:txBody>
      </p:sp>
      <p:sp>
        <p:nvSpPr>
          <p:cNvPr id="3" name="Content Placeholder 2"/>
          <p:cNvSpPr>
            <a:spLocks noGrp="1"/>
          </p:cNvSpPr>
          <p:nvPr>
            <p:ph sz="quarter" idx="1"/>
          </p:nvPr>
        </p:nvSpPr>
        <p:spPr>
          <a:xfrm>
            <a:off x="533400" y="1752600"/>
            <a:ext cx="8153400" cy="4953000"/>
          </a:xfrm>
        </p:spPr>
        <p:txBody>
          <a:bodyPr>
            <a:normAutofit lnSpcReduction="10000"/>
          </a:bodyPr>
          <a:lstStyle/>
          <a:p>
            <a:pPr>
              <a:spcBef>
                <a:spcPts val="600"/>
              </a:spcBef>
              <a:spcAft>
                <a:spcPts val="600"/>
              </a:spcAft>
            </a:pPr>
            <a:r>
              <a:rPr lang="en-US" dirty="0" smtClean="0"/>
              <a:t>Purpose is to </a:t>
            </a:r>
            <a:r>
              <a:rPr lang="en-US" dirty="0"/>
              <a:t>understand: </a:t>
            </a:r>
          </a:p>
          <a:p>
            <a:pPr lvl="1">
              <a:spcBef>
                <a:spcPts val="600"/>
              </a:spcBef>
              <a:spcAft>
                <a:spcPts val="600"/>
              </a:spcAft>
            </a:pPr>
            <a:r>
              <a:rPr lang="en-US" dirty="0" smtClean="0"/>
              <a:t>The </a:t>
            </a:r>
            <a:r>
              <a:rPr lang="en-US" dirty="0"/>
              <a:t>demographics of the population </a:t>
            </a:r>
            <a:r>
              <a:rPr lang="en-US" dirty="0" smtClean="0"/>
              <a:t>served</a:t>
            </a:r>
          </a:p>
          <a:p>
            <a:pPr lvl="1">
              <a:spcBef>
                <a:spcPts val="600"/>
              </a:spcBef>
              <a:spcAft>
                <a:spcPts val="600"/>
              </a:spcAft>
            </a:pPr>
            <a:r>
              <a:rPr lang="en-US" dirty="0" smtClean="0"/>
              <a:t>The </a:t>
            </a:r>
            <a:r>
              <a:rPr lang="en-US" dirty="0"/>
              <a:t>quality of the HIV care services </a:t>
            </a:r>
            <a:r>
              <a:rPr lang="en-US" dirty="0" smtClean="0"/>
              <a:t>delivered</a:t>
            </a:r>
          </a:p>
          <a:p>
            <a:pPr>
              <a:spcBef>
                <a:spcPts val="600"/>
              </a:spcBef>
              <a:spcAft>
                <a:spcPts val="600"/>
              </a:spcAft>
            </a:pPr>
            <a:r>
              <a:rPr lang="en-US" dirty="0"/>
              <a:t>The AETC NEC will obtain IRB approval to collect and analyze this </a:t>
            </a:r>
            <a:r>
              <a:rPr lang="en-US" dirty="0" smtClean="0"/>
              <a:t>data</a:t>
            </a:r>
          </a:p>
          <a:p>
            <a:pPr>
              <a:spcBef>
                <a:spcPts val="600"/>
              </a:spcBef>
              <a:spcAft>
                <a:spcPts val="600"/>
              </a:spcAft>
            </a:pPr>
            <a:r>
              <a:rPr lang="en-US" dirty="0" smtClean="0"/>
              <a:t>Data </a:t>
            </a:r>
            <a:r>
              <a:rPr lang="en-US" dirty="0"/>
              <a:t>from </a:t>
            </a:r>
            <a:r>
              <a:rPr lang="en-US" dirty="0" smtClean="0"/>
              <a:t>de-identified </a:t>
            </a:r>
            <a:r>
              <a:rPr lang="en-US" dirty="0"/>
              <a:t>clinics will be merged into a national dataset used for </a:t>
            </a:r>
            <a:r>
              <a:rPr lang="en-US" dirty="0" smtClean="0"/>
              <a:t>analysis</a:t>
            </a:r>
          </a:p>
          <a:p>
            <a:pPr>
              <a:spcBef>
                <a:spcPts val="600"/>
              </a:spcBef>
              <a:spcAft>
                <a:spcPts val="600"/>
              </a:spcAft>
            </a:pPr>
            <a:r>
              <a:rPr lang="en-US" dirty="0" smtClean="0"/>
              <a:t>The </a:t>
            </a:r>
            <a:r>
              <a:rPr lang="en-US" dirty="0"/>
              <a:t>AETC NEC will also </a:t>
            </a:r>
            <a:r>
              <a:rPr lang="en-US" dirty="0" smtClean="0"/>
              <a:t>produce a document to assure clinics the </a:t>
            </a:r>
            <a:r>
              <a:rPr lang="en-US" dirty="0"/>
              <a:t>data will be securely kept and </a:t>
            </a:r>
            <a:r>
              <a:rPr lang="en-US" dirty="0" smtClean="0"/>
              <a:t>de-identified (after approved by IRB)</a:t>
            </a:r>
            <a:endParaRPr lang="en-US" dirty="0"/>
          </a:p>
          <a:p>
            <a:pPr>
              <a:spcBef>
                <a:spcPts val="600"/>
              </a:spcBef>
              <a:spcAft>
                <a:spcPts val="600"/>
              </a:spcAft>
            </a:pPr>
            <a:endParaRPr lang="en-US" dirty="0" smtClean="0"/>
          </a:p>
        </p:txBody>
      </p:sp>
      <p:sp>
        <p:nvSpPr>
          <p:cNvPr id="4" name="Slide Number Placeholder 3"/>
          <p:cNvSpPr>
            <a:spLocks noGrp="1"/>
          </p:cNvSpPr>
          <p:nvPr>
            <p:ph type="sldNum" sz="quarter" idx="12"/>
          </p:nvPr>
        </p:nvSpPr>
        <p:spPr/>
        <p:txBody>
          <a:bodyPr>
            <a:normAutofit fontScale="85000" lnSpcReduction="20000"/>
          </a:bodyPr>
          <a:lstStyle/>
          <a:p>
            <a:fld id="{77D3EC99-F703-4D0C-B593-570AC0D373FA}" type="slidenum">
              <a:rPr lang="en-US" smtClean="0"/>
              <a:pPr/>
              <a:t>25</a:t>
            </a:fld>
            <a:endParaRPr lang="en-US" dirty="0"/>
          </a:p>
        </p:txBody>
      </p:sp>
    </p:spTree>
    <p:extLst>
      <p:ext uri="{BB962C8B-B14F-4D97-AF65-F5344CB8AC3E}">
        <p14:creationId xmlns:p14="http://schemas.microsoft.com/office/powerpoint/2010/main" val="38050443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Annual Performance Measures</a:t>
            </a:r>
            <a:endParaRPr lang="en-US" sz="3200" dirty="0"/>
          </a:p>
        </p:txBody>
      </p:sp>
      <p:sp>
        <p:nvSpPr>
          <p:cNvPr id="3" name="Content Placeholder 2"/>
          <p:cNvSpPr>
            <a:spLocks noGrp="1"/>
          </p:cNvSpPr>
          <p:nvPr>
            <p:ph sz="quarter" idx="1"/>
          </p:nvPr>
        </p:nvSpPr>
        <p:spPr>
          <a:xfrm>
            <a:off x="533400" y="1752600"/>
            <a:ext cx="8153400" cy="4953000"/>
          </a:xfrm>
        </p:spPr>
        <p:txBody>
          <a:bodyPr>
            <a:normAutofit/>
          </a:bodyPr>
          <a:lstStyle/>
          <a:p>
            <a:pPr>
              <a:spcBef>
                <a:spcPts val="600"/>
              </a:spcBef>
              <a:spcAft>
                <a:spcPts val="600"/>
              </a:spcAft>
            </a:pPr>
            <a:r>
              <a:rPr lang="en-US" dirty="0"/>
              <a:t>P</a:t>
            </a:r>
            <a:r>
              <a:rPr lang="en-US" dirty="0" smtClean="0"/>
              <a:t>erformance measures will be collected annually from participating clinics</a:t>
            </a:r>
          </a:p>
          <a:p>
            <a:pPr>
              <a:spcBef>
                <a:spcPts val="600"/>
              </a:spcBef>
              <a:spcAft>
                <a:spcPts val="600"/>
              </a:spcAft>
            </a:pPr>
            <a:r>
              <a:rPr lang="en-US" dirty="0"/>
              <a:t>A total of 10 performance measures are specified for AETC PTP data collection</a:t>
            </a:r>
          </a:p>
          <a:p>
            <a:pPr lvl="1">
              <a:spcBef>
                <a:spcPts val="600"/>
              </a:spcBef>
              <a:spcAft>
                <a:spcPts val="600"/>
              </a:spcAft>
            </a:pPr>
            <a:r>
              <a:rPr lang="en-US" dirty="0" smtClean="0"/>
              <a:t>Majority of specified performance measures are HRSA/HAB </a:t>
            </a:r>
            <a:r>
              <a:rPr lang="en-US" dirty="0"/>
              <a:t>performance measures (</a:t>
            </a:r>
            <a:r>
              <a:rPr lang="en-US" dirty="0">
                <a:hlinkClick r:id="rId3"/>
              </a:rPr>
              <a:t>http://</a:t>
            </a:r>
            <a:r>
              <a:rPr lang="en-US" dirty="0" smtClean="0">
                <a:hlinkClick r:id="rId3"/>
              </a:rPr>
              <a:t>hab.hrsa.gov/deliverhivaidscare/habperformmeasures.html</a:t>
            </a:r>
            <a:r>
              <a:rPr lang="en-US" dirty="0" smtClean="0"/>
              <a:t>)</a:t>
            </a:r>
          </a:p>
          <a:p>
            <a:pPr lvl="1">
              <a:spcBef>
                <a:spcPts val="600"/>
              </a:spcBef>
              <a:spcAft>
                <a:spcPts val="600"/>
              </a:spcAft>
            </a:pPr>
            <a:r>
              <a:rPr lang="en-US" dirty="0" smtClean="0"/>
              <a:t>Two performance measures overlap with RSR data</a:t>
            </a:r>
          </a:p>
          <a:p>
            <a:pPr lvl="1">
              <a:spcBef>
                <a:spcPts val="600"/>
              </a:spcBef>
              <a:spcAft>
                <a:spcPts val="600"/>
              </a:spcAft>
            </a:pPr>
            <a:r>
              <a:rPr lang="en-US" dirty="0" smtClean="0"/>
              <a:t>One performance measure overlaps with UDS data</a:t>
            </a:r>
          </a:p>
        </p:txBody>
      </p:sp>
      <p:sp>
        <p:nvSpPr>
          <p:cNvPr id="4" name="Slide Number Placeholder 3"/>
          <p:cNvSpPr>
            <a:spLocks noGrp="1"/>
          </p:cNvSpPr>
          <p:nvPr>
            <p:ph type="sldNum" sz="quarter" idx="12"/>
          </p:nvPr>
        </p:nvSpPr>
        <p:spPr/>
        <p:txBody>
          <a:bodyPr>
            <a:normAutofit fontScale="85000" lnSpcReduction="20000"/>
          </a:bodyPr>
          <a:lstStyle/>
          <a:p>
            <a:fld id="{77D3EC99-F703-4D0C-B593-570AC0D373FA}" type="slidenum">
              <a:rPr lang="en-US" smtClean="0"/>
              <a:pPr/>
              <a:t>26</a:t>
            </a:fld>
            <a:endParaRPr lang="en-US" dirty="0"/>
          </a:p>
        </p:txBody>
      </p:sp>
    </p:spTree>
    <p:extLst>
      <p:ext uri="{BB962C8B-B14F-4D97-AF65-F5344CB8AC3E}">
        <p14:creationId xmlns:p14="http://schemas.microsoft.com/office/powerpoint/2010/main" val="29834267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Annual Clinic Aggregate Data and Performance Measures</a:t>
            </a:r>
            <a:endParaRPr lang="en-US" sz="3200" dirty="0"/>
          </a:p>
        </p:txBody>
      </p:sp>
      <p:sp>
        <p:nvSpPr>
          <p:cNvPr id="3" name="Content Placeholder 2"/>
          <p:cNvSpPr>
            <a:spLocks noGrp="1"/>
          </p:cNvSpPr>
          <p:nvPr>
            <p:ph sz="quarter" idx="1"/>
          </p:nvPr>
        </p:nvSpPr>
        <p:spPr>
          <a:xfrm>
            <a:off x="533400" y="1676400"/>
            <a:ext cx="8153400" cy="5181600"/>
          </a:xfrm>
        </p:spPr>
        <p:txBody>
          <a:bodyPr>
            <a:normAutofit fontScale="92500" lnSpcReduction="20000"/>
          </a:bodyPr>
          <a:lstStyle/>
          <a:p>
            <a:pPr>
              <a:spcBef>
                <a:spcPts val="600"/>
              </a:spcBef>
              <a:spcAft>
                <a:spcPts val="600"/>
              </a:spcAft>
            </a:pPr>
            <a:r>
              <a:rPr lang="en-US" dirty="0" smtClean="0"/>
              <a:t>It’s important that practice coaches review and discuss this data during their meeting with clinics</a:t>
            </a:r>
          </a:p>
          <a:p>
            <a:pPr lvl="1">
              <a:spcBef>
                <a:spcPts val="600"/>
              </a:spcBef>
              <a:spcAft>
                <a:spcPts val="600"/>
              </a:spcAft>
            </a:pPr>
            <a:r>
              <a:rPr lang="en-US" dirty="0" smtClean="0"/>
              <a:t>The EHR questions on the baseline assessment should help facilitate this discussion</a:t>
            </a:r>
          </a:p>
          <a:p>
            <a:pPr>
              <a:spcBef>
                <a:spcPts val="600"/>
              </a:spcBef>
              <a:spcAft>
                <a:spcPts val="600"/>
              </a:spcAft>
            </a:pPr>
            <a:r>
              <a:rPr lang="en-US" dirty="0" smtClean="0"/>
              <a:t>Participating clinics should submit </a:t>
            </a:r>
            <a:r>
              <a:rPr lang="en-US" dirty="0"/>
              <a:t>data for calendar year 2015 </a:t>
            </a:r>
            <a:r>
              <a:rPr lang="en-US" dirty="0" smtClean="0"/>
              <a:t>by </a:t>
            </a:r>
            <a:r>
              <a:rPr lang="en-US" dirty="0"/>
              <a:t>September 30</a:t>
            </a:r>
            <a:r>
              <a:rPr lang="en-US" baseline="30000" dirty="0"/>
              <a:t>th</a:t>
            </a:r>
            <a:r>
              <a:rPr lang="en-US" dirty="0"/>
              <a:t>, </a:t>
            </a:r>
            <a:r>
              <a:rPr lang="en-US" dirty="0" smtClean="0"/>
              <a:t>2016</a:t>
            </a:r>
          </a:p>
          <a:p>
            <a:pPr lvl="1">
              <a:spcBef>
                <a:spcPts val="600"/>
              </a:spcBef>
              <a:spcAft>
                <a:spcPts val="600"/>
              </a:spcAft>
            </a:pPr>
            <a:r>
              <a:rPr lang="en-US" dirty="0"/>
              <a:t>I</a:t>
            </a:r>
            <a:r>
              <a:rPr lang="en-US" dirty="0" smtClean="0"/>
              <a:t>f </a:t>
            </a:r>
            <a:r>
              <a:rPr lang="en-US" dirty="0"/>
              <a:t>that date range doesn’t work, then t</a:t>
            </a:r>
            <a:r>
              <a:rPr lang="en-US" dirty="0" smtClean="0"/>
              <a:t>he </a:t>
            </a:r>
            <a:r>
              <a:rPr lang="en-US" dirty="0"/>
              <a:t>first question allows you to define the measurement </a:t>
            </a:r>
            <a:r>
              <a:rPr lang="en-US" dirty="0" smtClean="0"/>
              <a:t>year</a:t>
            </a:r>
          </a:p>
          <a:p>
            <a:pPr>
              <a:spcBef>
                <a:spcPts val="600"/>
              </a:spcBef>
              <a:spcAft>
                <a:spcPts val="600"/>
              </a:spcAft>
            </a:pPr>
            <a:r>
              <a:rPr lang="en-US" dirty="0"/>
              <a:t>Here is the public link to submit data for the PTP Aggregate Clinic Data and Performance Measures online: </a:t>
            </a:r>
            <a:r>
              <a:rPr lang="en-US" u="sng" dirty="0">
                <a:hlinkClick r:id="rId3"/>
              </a:rPr>
              <a:t>https://ucsf.co1.qualtrics.com/SE/?</a:t>
            </a:r>
            <a:r>
              <a:rPr lang="en-US" u="sng" dirty="0" smtClean="0">
                <a:hlinkClick r:id="rId3"/>
              </a:rPr>
              <a:t>SID=SV_2hQx7TulkD20NNj</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77D3EC99-F703-4D0C-B593-570AC0D373FA}" type="slidenum">
              <a:rPr lang="en-US" smtClean="0"/>
              <a:pPr/>
              <a:t>27</a:t>
            </a:fld>
            <a:endParaRPr lang="en-US" dirty="0"/>
          </a:p>
        </p:txBody>
      </p:sp>
    </p:spTree>
    <p:extLst>
      <p:ext uri="{BB962C8B-B14F-4D97-AF65-F5344CB8AC3E}">
        <p14:creationId xmlns:p14="http://schemas.microsoft.com/office/powerpoint/2010/main" val="17097177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fontScale="85000" lnSpcReduction="20000"/>
          </a:bodyPr>
          <a:lstStyle/>
          <a:p>
            <a:fld id="{77D3EC99-F703-4D0C-B593-570AC0D373FA}" type="slidenum">
              <a:rPr lang="en-US" smtClean="0"/>
              <a:pPr/>
              <a:t>28</a:t>
            </a:fld>
            <a:endParaRPr lang="en-US" dirty="0"/>
          </a:p>
        </p:txBody>
      </p:sp>
      <p:sp>
        <p:nvSpPr>
          <p:cNvPr id="4" name="Content Placeholder 3"/>
          <p:cNvSpPr>
            <a:spLocks noGrp="1"/>
          </p:cNvSpPr>
          <p:nvPr>
            <p:ph sz="quarter" idx="1"/>
          </p:nvPr>
        </p:nvSpPr>
        <p:spPr/>
        <p:txBody>
          <a:bodyPr anchor="ctr">
            <a:normAutofit/>
          </a:bodyPr>
          <a:lstStyle/>
          <a:p>
            <a:pPr marL="0" indent="0" algn="ctr">
              <a:buNone/>
            </a:pPr>
            <a:r>
              <a:rPr lang="en-US" sz="4400" b="1" dirty="0" smtClean="0"/>
              <a:t>Optional </a:t>
            </a:r>
          </a:p>
          <a:p>
            <a:pPr marL="0" indent="0" algn="ctr">
              <a:buNone/>
            </a:pPr>
            <a:r>
              <a:rPr lang="en-US" sz="4400" dirty="0" smtClean="0"/>
              <a:t>Building Blocks of Primary Care Assessment (BBPCA) or Patient Centered Medical Home Assessment (PCMH-A)</a:t>
            </a:r>
            <a:endParaRPr lang="en-US" sz="4400" dirty="0"/>
          </a:p>
        </p:txBody>
      </p:sp>
    </p:spTree>
    <p:extLst>
      <p:ext uri="{BB962C8B-B14F-4D97-AF65-F5344CB8AC3E}">
        <p14:creationId xmlns:p14="http://schemas.microsoft.com/office/powerpoint/2010/main" val="21317024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r>
              <a:rPr lang="en-US" sz="3200" dirty="0" smtClean="0"/>
              <a:t>Optional Collection of the Building </a:t>
            </a:r>
            <a:r>
              <a:rPr lang="en-US" sz="3200" dirty="0"/>
              <a:t>Blocks of Primary Care Assessment (BBPCA)</a:t>
            </a:r>
          </a:p>
        </p:txBody>
      </p:sp>
      <p:sp>
        <p:nvSpPr>
          <p:cNvPr id="3" name="Content Placeholder 2"/>
          <p:cNvSpPr>
            <a:spLocks noGrp="1"/>
          </p:cNvSpPr>
          <p:nvPr>
            <p:ph sz="quarter" idx="1"/>
          </p:nvPr>
        </p:nvSpPr>
        <p:spPr>
          <a:xfrm>
            <a:off x="533400" y="1752600"/>
            <a:ext cx="8153400" cy="4953000"/>
          </a:xfrm>
        </p:spPr>
        <p:txBody>
          <a:bodyPr>
            <a:normAutofit fontScale="92500" lnSpcReduction="10000"/>
          </a:bodyPr>
          <a:lstStyle/>
          <a:p>
            <a:pPr>
              <a:spcBef>
                <a:spcPts val="600"/>
              </a:spcBef>
              <a:spcAft>
                <a:spcPts val="600"/>
              </a:spcAft>
            </a:pPr>
            <a:r>
              <a:rPr lang="en-US" dirty="0" smtClean="0"/>
              <a:t>BBPCA </a:t>
            </a:r>
            <a:r>
              <a:rPr lang="en-US" dirty="0"/>
              <a:t>includes all 35 items from the PCMH-A instrument (PCMH-A items are re-organized) and includes 11 additional items (46 items </a:t>
            </a:r>
            <a:r>
              <a:rPr lang="en-US" dirty="0" smtClean="0"/>
              <a:t>total)</a:t>
            </a:r>
          </a:p>
          <a:p>
            <a:pPr>
              <a:spcBef>
                <a:spcPts val="600"/>
              </a:spcBef>
              <a:spcAft>
                <a:spcPts val="600"/>
              </a:spcAft>
            </a:pPr>
            <a:r>
              <a:rPr lang="en-US" dirty="0" smtClean="0"/>
              <a:t>BBPCA </a:t>
            </a:r>
            <a:r>
              <a:rPr lang="en-US" dirty="0"/>
              <a:t>is designed to assess a more general model of practice transformation; one tied to the </a:t>
            </a:r>
            <a:r>
              <a:rPr lang="en-US" dirty="0" smtClean="0"/>
              <a:t>tenets </a:t>
            </a:r>
            <a:r>
              <a:rPr lang="en-US" dirty="0"/>
              <a:t>of the building blocks of primary care </a:t>
            </a:r>
            <a:r>
              <a:rPr lang="en-US" dirty="0" smtClean="0"/>
              <a:t>model</a:t>
            </a:r>
          </a:p>
          <a:p>
            <a:pPr>
              <a:spcBef>
                <a:spcPts val="600"/>
              </a:spcBef>
              <a:spcAft>
                <a:spcPts val="600"/>
              </a:spcAft>
            </a:pPr>
            <a:r>
              <a:rPr lang="en-US" dirty="0" smtClean="0"/>
              <a:t>By </a:t>
            </a:r>
            <a:r>
              <a:rPr lang="en-US" dirty="0"/>
              <a:t>contrast, the PCMH-A is designed to assess movement toward the patient-centered medical home model </a:t>
            </a:r>
            <a:r>
              <a:rPr lang="en-US" dirty="0" smtClean="0"/>
              <a:t>specifically</a:t>
            </a:r>
          </a:p>
          <a:p>
            <a:pPr>
              <a:spcBef>
                <a:spcPts val="600"/>
              </a:spcBef>
              <a:spcAft>
                <a:spcPts val="600"/>
              </a:spcAft>
            </a:pPr>
            <a:r>
              <a:rPr lang="en-US" dirty="0" smtClean="0"/>
              <a:t>Because </a:t>
            </a:r>
            <a:r>
              <a:rPr lang="en-US" dirty="0"/>
              <a:t>of this, the broader BBPCA may work better for AETC PTP </a:t>
            </a:r>
            <a:r>
              <a:rPr lang="en-US" dirty="0" smtClean="0"/>
              <a:t>purposes</a:t>
            </a:r>
            <a:endParaRPr lang="en-US" dirty="0"/>
          </a:p>
          <a:p>
            <a:pPr>
              <a:spcBef>
                <a:spcPts val="600"/>
              </a:spcBef>
              <a:spcAft>
                <a:spcPts val="600"/>
              </a:spcAft>
            </a:pPr>
            <a:endParaRPr lang="en-US" dirty="0" smtClean="0"/>
          </a:p>
        </p:txBody>
      </p:sp>
      <p:sp>
        <p:nvSpPr>
          <p:cNvPr id="4" name="Slide Number Placeholder 3"/>
          <p:cNvSpPr>
            <a:spLocks noGrp="1"/>
          </p:cNvSpPr>
          <p:nvPr>
            <p:ph type="sldNum" sz="quarter" idx="12"/>
          </p:nvPr>
        </p:nvSpPr>
        <p:spPr/>
        <p:txBody>
          <a:bodyPr>
            <a:normAutofit fontScale="85000" lnSpcReduction="20000"/>
          </a:bodyPr>
          <a:lstStyle/>
          <a:p>
            <a:fld id="{77D3EC99-F703-4D0C-B593-570AC0D373FA}" type="slidenum">
              <a:rPr lang="en-US" smtClean="0"/>
              <a:pPr/>
              <a:t>29</a:t>
            </a:fld>
            <a:endParaRPr lang="en-US" dirty="0"/>
          </a:p>
        </p:txBody>
      </p:sp>
    </p:spTree>
    <p:extLst>
      <p:ext uri="{BB962C8B-B14F-4D97-AF65-F5344CB8AC3E}">
        <p14:creationId xmlns:p14="http://schemas.microsoft.com/office/powerpoint/2010/main" val="16208367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fontScale="85000" lnSpcReduction="20000"/>
          </a:bodyPr>
          <a:lstStyle/>
          <a:p>
            <a:fld id="{77D3EC99-F703-4D0C-B593-570AC0D373FA}" type="slidenum">
              <a:rPr lang="en-US" smtClean="0"/>
              <a:pPr/>
              <a:t>3</a:t>
            </a:fld>
            <a:endParaRPr lang="en-US" dirty="0"/>
          </a:p>
        </p:txBody>
      </p:sp>
      <p:sp>
        <p:nvSpPr>
          <p:cNvPr id="4" name="Content Placeholder 3"/>
          <p:cNvSpPr>
            <a:spLocks noGrp="1"/>
          </p:cNvSpPr>
          <p:nvPr>
            <p:ph sz="quarter" idx="1"/>
          </p:nvPr>
        </p:nvSpPr>
        <p:spPr/>
        <p:txBody>
          <a:bodyPr anchor="ctr"/>
          <a:lstStyle/>
          <a:p>
            <a:pPr marL="0" indent="0" algn="ctr">
              <a:buNone/>
            </a:pPr>
            <a:r>
              <a:rPr lang="en-US" sz="4400" dirty="0"/>
              <a:t>Background on </a:t>
            </a:r>
            <a:r>
              <a:rPr lang="en-US" sz="4400" dirty="0" smtClean="0"/>
              <a:t>the AETC </a:t>
            </a:r>
            <a:r>
              <a:rPr lang="en-US" sz="4400" dirty="0"/>
              <a:t>PT P</a:t>
            </a:r>
            <a:r>
              <a:rPr lang="en-US" sz="4400" dirty="0" smtClean="0"/>
              <a:t>roject</a:t>
            </a:r>
            <a:endParaRPr lang="en-US" sz="4400" dirty="0"/>
          </a:p>
          <a:p>
            <a:endParaRPr lang="en-US" dirty="0"/>
          </a:p>
        </p:txBody>
      </p:sp>
      <p:sp>
        <p:nvSpPr>
          <p:cNvPr id="5" name="TextBox 4"/>
          <p:cNvSpPr txBox="1"/>
          <p:nvPr/>
        </p:nvSpPr>
        <p:spPr>
          <a:xfrm>
            <a:off x="304800" y="5867400"/>
            <a:ext cx="8610600" cy="461665"/>
          </a:xfrm>
          <a:prstGeom prst="rect">
            <a:avLst/>
          </a:prstGeom>
          <a:noFill/>
        </p:spPr>
        <p:txBody>
          <a:bodyPr wrap="square" rtlCol="0">
            <a:spAutoFit/>
          </a:bodyPr>
          <a:lstStyle/>
          <a:p>
            <a:r>
              <a:rPr lang="en-US" sz="1200" dirty="0" smtClean="0"/>
              <a:t>Bazilio-Bellegarde, J., Doshi, R., and Ross, P. (2015). Practice transformation project: AIIDS Education and Training Centers. Presentation delivered at AETC Reverse Site Visit Meeting on November 18, 2015.</a:t>
            </a:r>
            <a:endParaRPr lang="en-US" sz="1200" dirty="0"/>
          </a:p>
        </p:txBody>
      </p:sp>
    </p:spTree>
    <p:extLst>
      <p:ext uri="{BB962C8B-B14F-4D97-AF65-F5344CB8AC3E}">
        <p14:creationId xmlns:p14="http://schemas.microsoft.com/office/powerpoint/2010/main" val="40645465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solidFill>
                  <a:srgbClr val="775F55"/>
                </a:solidFill>
              </a:rPr>
              <a:t>Optional Collection of the Building Blocks of Primary Care Assessment (BBPCA)</a:t>
            </a:r>
            <a:endParaRPr lang="en-US" sz="3200" dirty="0"/>
          </a:p>
        </p:txBody>
      </p:sp>
      <p:sp>
        <p:nvSpPr>
          <p:cNvPr id="3" name="Slide Number Placeholder 2"/>
          <p:cNvSpPr>
            <a:spLocks noGrp="1"/>
          </p:cNvSpPr>
          <p:nvPr>
            <p:ph type="sldNum" sz="quarter" idx="12"/>
          </p:nvPr>
        </p:nvSpPr>
        <p:spPr/>
        <p:txBody>
          <a:bodyPr>
            <a:normAutofit fontScale="85000" lnSpcReduction="20000"/>
          </a:bodyPr>
          <a:lstStyle/>
          <a:p>
            <a:fld id="{77D3EC99-F703-4D0C-B593-570AC0D373FA}" type="slidenum">
              <a:rPr lang="en-US" smtClean="0"/>
              <a:pPr/>
              <a:t>30</a:t>
            </a:fld>
            <a:endParaRPr lang="en-US" dirty="0"/>
          </a:p>
        </p:txBody>
      </p:sp>
      <p:sp>
        <p:nvSpPr>
          <p:cNvPr id="4" name="Content Placeholder 3"/>
          <p:cNvSpPr>
            <a:spLocks noGrp="1"/>
          </p:cNvSpPr>
          <p:nvPr>
            <p:ph sz="quarter" idx="1"/>
          </p:nvPr>
        </p:nvSpPr>
        <p:spPr>
          <a:xfrm>
            <a:off x="612648" y="1600200"/>
            <a:ext cx="8153400" cy="4953000"/>
          </a:xfrm>
        </p:spPr>
        <p:txBody>
          <a:bodyPr>
            <a:normAutofit lnSpcReduction="10000"/>
          </a:bodyPr>
          <a:lstStyle/>
          <a:p>
            <a:r>
              <a:rPr lang="en-US" dirty="0" smtClean="0"/>
              <a:t>Some regions might want to use the PCMH-A instead of the BBPCA and that is also fine</a:t>
            </a:r>
          </a:p>
          <a:p>
            <a:r>
              <a:rPr lang="en-US" dirty="0" smtClean="0"/>
              <a:t>In </a:t>
            </a:r>
            <a:r>
              <a:rPr lang="en-US" dirty="0"/>
              <a:t>terms of length and time, the </a:t>
            </a:r>
            <a:r>
              <a:rPr lang="en-US" dirty="0" smtClean="0"/>
              <a:t>first </a:t>
            </a:r>
            <a:r>
              <a:rPr lang="en-US" dirty="0"/>
              <a:t>data collection point will require more time than subsequent </a:t>
            </a:r>
            <a:r>
              <a:rPr lang="en-US" dirty="0" smtClean="0"/>
              <a:t>years</a:t>
            </a:r>
          </a:p>
          <a:p>
            <a:pPr lvl="1"/>
            <a:r>
              <a:rPr lang="en-US" dirty="0" smtClean="0"/>
              <a:t>Clinics </a:t>
            </a:r>
            <a:r>
              <a:rPr lang="en-US" dirty="0"/>
              <a:t>will have their previous responses and will simply indicate whether changes have been made since the last time the assessment was </a:t>
            </a:r>
            <a:r>
              <a:rPr lang="en-US" dirty="0" smtClean="0"/>
              <a:t>completed</a:t>
            </a:r>
          </a:p>
          <a:p>
            <a:r>
              <a:rPr lang="en-US" dirty="0" smtClean="0"/>
              <a:t>If </a:t>
            </a:r>
            <a:r>
              <a:rPr lang="en-US" dirty="0"/>
              <a:t>your region decides to use </a:t>
            </a:r>
            <a:r>
              <a:rPr lang="en-US" dirty="0" smtClean="0"/>
              <a:t>either the BBPCA or PCMH-A, </a:t>
            </a:r>
            <a:r>
              <a:rPr lang="en-US" dirty="0"/>
              <a:t>then please let the </a:t>
            </a:r>
            <a:r>
              <a:rPr lang="en-US" dirty="0" smtClean="0"/>
              <a:t>AETC NEC know</a:t>
            </a:r>
          </a:p>
          <a:p>
            <a:r>
              <a:rPr lang="en-US" dirty="0" smtClean="0"/>
              <a:t>We </a:t>
            </a:r>
            <a:r>
              <a:rPr lang="en-US" dirty="0"/>
              <a:t>will </a:t>
            </a:r>
            <a:r>
              <a:rPr lang="en-US" dirty="0" smtClean="0"/>
              <a:t>analyze PCMH-A/BBPCA data nationally, if used by at least 30% of participating clinics</a:t>
            </a:r>
            <a:endParaRPr lang="en-US" dirty="0"/>
          </a:p>
        </p:txBody>
      </p:sp>
    </p:spTree>
    <p:extLst>
      <p:ext uri="{BB962C8B-B14F-4D97-AF65-F5344CB8AC3E}">
        <p14:creationId xmlns:p14="http://schemas.microsoft.com/office/powerpoint/2010/main" val="5995561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solidFill>
                  <a:srgbClr val="775F55"/>
                </a:solidFill>
              </a:rPr>
              <a:t>Optional Collection of the Building Blocks of Primary Care Assessment (BBPCA)</a:t>
            </a:r>
            <a:endParaRPr lang="en-US" sz="3200" dirty="0"/>
          </a:p>
        </p:txBody>
      </p:sp>
      <p:sp>
        <p:nvSpPr>
          <p:cNvPr id="3" name="Slide Number Placeholder 2"/>
          <p:cNvSpPr>
            <a:spLocks noGrp="1"/>
          </p:cNvSpPr>
          <p:nvPr>
            <p:ph type="sldNum" sz="quarter" idx="12"/>
          </p:nvPr>
        </p:nvSpPr>
        <p:spPr/>
        <p:txBody>
          <a:bodyPr>
            <a:normAutofit fontScale="85000" lnSpcReduction="20000"/>
          </a:bodyPr>
          <a:lstStyle/>
          <a:p>
            <a:fld id="{77D3EC99-F703-4D0C-B593-570AC0D373FA}" type="slidenum">
              <a:rPr lang="en-US" smtClean="0"/>
              <a:pPr/>
              <a:t>31</a:t>
            </a:fld>
            <a:endParaRPr lang="en-US" dirty="0"/>
          </a:p>
        </p:txBody>
      </p:sp>
      <p:sp>
        <p:nvSpPr>
          <p:cNvPr id="4" name="Content Placeholder 3"/>
          <p:cNvSpPr>
            <a:spLocks noGrp="1"/>
          </p:cNvSpPr>
          <p:nvPr>
            <p:ph sz="quarter" idx="1"/>
          </p:nvPr>
        </p:nvSpPr>
        <p:spPr>
          <a:xfrm>
            <a:off x="612648" y="1600200"/>
            <a:ext cx="8153400" cy="4953000"/>
          </a:xfrm>
        </p:spPr>
        <p:txBody>
          <a:bodyPr>
            <a:normAutofit lnSpcReduction="10000"/>
          </a:bodyPr>
          <a:lstStyle/>
          <a:p>
            <a:r>
              <a:rPr lang="en-US" dirty="0"/>
              <a:t>In terms of length and time, the </a:t>
            </a:r>
            <a:r>
              <a:rPr lang="en-US" dirty="0" smtClean="0"/>
              <a:t>first </a:t>
            </a:r>
            <a:r>
              <a:rPr lang="en-US" dirty="0"/>
              <a:t>data collection point will require more time than subsequent data </a:t>
            </a:r>
            <a:r>
              <a:rPr lang="en-US" dirty="0" smtClean="0"/>
              <a:t>collection</a:t>
            </a:r>
          </a:p>
          <a:p>
            <a:pPr lvl="1"/>
            <a:r>
              <a:rPr lang="en-US" dirty="0"/>
              <a:t>C</a:t>
            </a:r>
            <a:r>
              <a:rPr lang="en-US" dirty="0" smtClean="0"/>
              <a:t>linics </a:t>
            </a:r>
            <a:r>
              <a:rPr lang="en-US" dirty="0"/>
              <a:t>will have their previous responses and will simply indicate whether changes have been made since the last time the assessment was </a:t>
            </a:r>
            <a:r>
              <a:rPr lang="en-US" dirty="0" smtClean="0"/>
              <a:t>completed</a:t>
            </a:r>
          </a:p>
          <a:p>
            <a:r>
              <a:rPr lang="en-US" dirty="0" smtClean="0"/>
              <a:t>If </a:t>
            </a:r>
            <a:r>
              <a:rPr lang="en-US" dirty="0"/>
              <a:t>your region decides to use </a:t>
            </a:r>
            <a:r>
              <a:rPr lang="en-US" dirty="0" smtClean="0"/>
              <a:t>either the BBPCA or PCMH-A, </a:t>
            </a:r>
            <a:r>
              <a:rPr lang="en-US" dirty="0"/>
              <a:t>then please let the NEC </a:t>
            </a:r>
            <a:r>
              <a:rPr lang="en-US" dirty="0" smtClean="0"/>
              <a:t>know</a:t>
            </a:r>
          </a:p>
          <a:p>
            <a:r>
              <a:rPr lang="en-US" dirty="0" smtClean="0"/>
              <a:t>The NEC </a:t>
            </a:r>
            <a:r>
              <a:rPr lang="en-US" dirty="0"/>
              <a:t>will </a:t>
            </a:r>
            <a:r>
              <a:rPr lang="en-US" dirty="0" smtClean="0"/>
              <a:t>analyze PCMH-A/BBPCA data nationally, if used by at least 30% of participating clinics</a:t>
            </a:r>
            <a:endParaRPr lang="en-US" dirty="0"/>
          </a:p>
        </p:txBody>
      </p:sp>
    </p:spTree>
    <p:extLst>
      <p:ext uri="{BB962C8B-B14F-4D97-AF65-F5344CB8AC3E}">
        <p14:creationId xmlns:p14="http://schemas.microsoft.com/office/powerpoint/2010/main" val="1448461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solidFill>
                  <a:srgbClr val="775F55"/>
                </a:solidFill>
              </a:rPr>
              <a:t>Optional Collection of the Building Blocks of Primary Care Assessment (BBPCA)</a:t>
            </a:r>
            <a:endParaRPr lang="en-US" sz="3200" dirty="0"/>
          </a:p>
        </p:txBody>
      </p:sp>
      <p:sp>
        <p:nvSpPr>
          <p:cNvPr id="3" name="Slide Number Placeholder 2"/>
          <p:cNvSpPr>
            <a:spLocks noGrp="1"/>
          </p:cNvSpPr>
          <p:nvPr>
            <p:ph type="sldNum" sz="quarter" idx="12"/>
          </p:nvPr>
        </p:nvSpPr>
        <p:spPr/>
        <p:txBody>
          <a:bodyPr>
            <a:normAutofit fontScale="85000" lnSpcReduction="20000"/>
          </a:bodyPr>
          <a:lstStyle/>
          <a:p>
            <a:fld id="{77D3EC99-F703-4D0C-B593-570AC0D373FA}" type="slidenum">
              <a:rPr lang="en-US" smtClean="0"/>
              <a:pPr/>
              <a:t>32</a:t>
            </a:fld>
            <a:endParaRPr lang="en-US" dirty="0"/>
          </a:p>
        </p:txBody>
      </p:sp>
      <p:sp>
        <p:nvSpPr>
          <p:cNvPr id="4" name="Content Placeholder 3"/>
          <p:cNvSpPr>
            <a:spLocks noGrp="1"/>
          </p:cNvSpPr>
          <p:nvPr>
            <p:ph sz="quarter" idx="1"/>
          </p:nvPr>
        </p:nvSpPr>
        <p:spPr>
          <a:xfrm>
            <a:off x="612648" y="1600200"/>
            <a:ext cx="8153400" cy="4953000"/>
          </a:xfrm>
        </p:spPr>
        <p:txBody>
          <a:bodyPr>
            <a:normAutofit/>
          </a:bodyPr>
          <a:lstStyle/>
          <a:p>
            <a:r>
              <a:rPr lang="en-US" dirty="0"/>
              <a:t>Here is the public link to submit data for the </a:t>
            </a:r>
            <a:r>
              <a:rPr lang="en-US" dirty="0" smtClean="0"/>
              <a:t>optional BBPCA online</a:t>
            </a:r>
            <a:r>
              <a:rPr lang="en-US" dirty="0"/>
              <a:t>: </a:t>
            </a:r>
            <a:r>
              <a:rPr lang="en-US" u="sng" dirty="0" smtClean="0">
                <a:hlinkClick r:id="rId2"/>
              </a:rPr>
              <a:t>https</a:t>
            </a:r>
            <a:r>
              <a:rPr lang="en-US" u="sng" dirty="0">
                <a:hlinkClick r:id="rId2"/>
              </a:rPr>
              <a:t>://redcap.ucsf.edu/surveys/?</a:t>
            </a:r>
            <a:r>
              <a:rPr lang="en-US" u="sng" dirty="0" smtClean="0">
                <a:hlinkClick r:id="rId2"/>
              </a:rPr>
              <a:t>s=LJ3RAMRL4F</a:t>
            </a:r>
            <a:endParaRPr lang="en-US" u="sng" dirty="0" smtClean="0"/>
          </a:p>
          <a:p>
            <a:r>
              <a:rPr lang="en-US" dirty="0" smtClean="0"/>
              <a:t>No due date on this since it is not required</a:t>
            </a:r>
            <a:endParaRPr lang="en-US" dirty="0"/>
          </a:p>
          <a:p>
            <a:endParaRPr lang="en-US" dirty="0"/>
          </a:p>
        </p:txBody>
      </p:sp>
    </p:spTree>
    <p:extLst>
      <p:ext uri="{BB962C8B-B14F-4D97-AF65-F5344CB8AC3E}">
        <p14:creationId xmlns:p14="http://schemas.microsoft.com/office/powerpoint/2010/main" val="17482847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fontScale="85000" lnSpcReduction="20000"/>
          </a:bodyPr>
          <a:lstStyle/>
          <a:p>
            <a:fld id="{77D3EC99-F703-4D0C-B593-570AC0D373FA}" type="slidenum">
              <a:rPr lang="en-US" smtClean="0"/>
              <a:pPr/>
              <a:t>33</a:t>
            </a:fld>
            <a:endParaRPr lang="en-US" dirty="0"/>
          </a:p>
        </p:txBody>
      </p:sp>
      <p:sp>
        <p:nvSpPr>
          <p:cNvPr id="4" name="Content Placeholder 3"/>
          <p:cNvSpPr>
            <a:spLocks noGrp="1"/>
          </p:cNvSpPr>
          <p:nvPr>
            <p:ph sz="quarter" idx="1"/>
          </p:nvPr>
        </p:nvSpPr>
        <p:spPr/>
        <p:txBody>
          <a:bodyPr anchor="ctr">
            <a:normAutofit/>
          </a:bodyPr>
          <a:lstStyle/>
          <a:p>
            <a:pPr marL="0" indent="0" algn="ctr">
              <a:buNone/>
            </a:pPr>
            <a:r>
              <a:rPr lang="en-US" sz="4400" dirty="0" smtClean="0"/>
              <a:t>Do you have questions that require clarification?  If so, then contact Kevin Khamarko (</a:t>
            </a:r>
            <a:r>
              <a:rPr lang="en-US" sz="4400" dirty="0" smtClean="0">
                <a:hlinkClick r:id="rId2"/>
              </a:rPr>
              <a:t>kevin.khamarko@ucsf.edu</a:t>
            </a:r>
            <a:r>
              <a:rPr lang="en-US" sz="4400" dirty="0" smtClean="0"/>
              <a:t>) directly</a:t>
            </a:r>
            <a:endParaRPr lang="en-US" sz="4400" dirty="0"/>
          </a:p>
        </p:txBody>
      </p:sp>
    </p:spTree>
    <p:extLst>
      <p:ext uri="{BB962C8B-B14F-4D97-AF65-F5344CB8AC3E}">
        <p14:creationId xmlns:p14="http://schemas.microsoft.com/office/powerpoint/2010/main" val="2103839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Intent and Goal of the AETC Practice Transformation Project</a:t>
            </a:r>
            <a:endParaRPr lang="en-US" sz="3200" dirty="0"/>
          </a:p>
        </p:txBody>
      </p:sp>
      <p:sp>
        <p:nvSpPr>
          <p:cNvPr id="3" name="Content Placeholder 2"/>
          <p:cNvSpPr>
            <a:spLocks noGrp="1"/>
          </p:cNvSpPr>
          <p:nvPr>
            <p:ph sz="quarter" idx="1"/>
          </p:nvPr>
        </p:nvSpPr>
        <p:spPr>
          <a:xfrm>
            <a:off x="533400" y="1752600"/>
            <a:ext cx="8153400" cy="4953000"/>
          </a:xfrm>
        </p:spPr>
        <p:txBody>
          <a:bodyPr>
            <a:normAutofit/>
          </a:bodyPr>
          <a:lstStyle/>
          <a:p>
            <a:pPr>
              <a:spcBef>
                <a:spcPts val="600"/>
              </a:spcBef>
              <a:spcAft>
                <a:spcPts val="600"/>
              </a:spcAft>
            </a:pPr>
            <a:r>
              <a:rPr lang="en-US" dirty="0" smtClean="0"/>
              <a:t>Intent:  </a:t>
            </a:r>
          </a:p>
          <a:p>
            <a:pPr lvl="1">
              <a:spcBef>
                <a:spcPts val="600"/>
              </a:spcBef>
              <a:spcAft>
                <a:spcPts val="600"/>
              </a:spcAft>
            </a:pPr>
            <a:r>
              <a:rPr lang="en-US" dirty="0" smtClean="0"/>
              <a:t>To increase the size and strength of the HIV clinical workforce and to improve outcomes along the HIV Care Continuum </a:t>
            </a:r>
          </a:p>
          <a:p>
            <a:pPr>
              <a:spcBef>
                <a:spcPts val="600"/>
              </a:spcBef>
              <a:spcAft>
                <a:spcPts val="600"/>
              </a:spcAft>
            </a:pPr>
            <a:r>
              <a:rPr lang="en-US" dirty="0" smtClean="0"/>
              <a:t>Goal:  </a:t>
            </a:r>
          </a:p>
          <a:p>
            <a:pPr lvl="1">
              <a:spcBef>
                <a:spcPts val="600"/>
              </a:spcBef>
              <a:spcAft>
                <a:spcPts val="600"/>
              </a:spcAft>
            </a:pPr>
            <a:r>
              <a:rPr lang="en-US" dirty="0" smtClean="0"/>
              <a:t>To transform selected clinical practices and to build the capacity of the selected organizations to provide quality HIV care</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77D3EC99-F703-4D0C-B593-570AC0D373FA}" type="slidenum">
              <a:rPr lang="en-US" smtClean="0"/>
              <a:pPr/>
              <a:t>4</a:t>
            </a:fld>
            <a:endParaRPr lang="en-US" dirty="0"/>
          </a:p>
        </p:txBody>
      </p:sp>
    </p:spTree>
    <p:extLst>
      <p:ext uri="{BB962C8B-B14F-4D97-AF65-F5344CB8AC3E}">
        <p14:creationId xmlns:p14="http://schemas.microsoft.com/office/powerpoint/2010/main" val="685773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Desired Outcome and Evaluation of the AETC Practice Transformation Project</a:t>
            </a:r>
            <a:endParaRPr lang="en-US" sz="3200" dirty="0"/>
          </a:p>
        </p:txBody>
      </p:sp>
      <p:sp>
        <p:nvSpPr>
          <p:cNvPr id="3" name="Content Placeholder 2"/>
          <p:cNvSpPr>
            <a:spLocks noGrp="1"/>
          </p:cNvSpPr>
          <p:nvPr>
            <p:ph sz="quarter" idx="1"/>
          </p:nvPr>
        </p:nvSpPr>
        <p:spPr>
          <a:xfrm>
            <a:off x="533400" y="1752600"/>
            <a:ext cx="8153400" cy="4953000"/>
          </a:xfrm>
        </p:spPr>
        <p:txBody>
          <a:bodyPr>
            <a:normAutofit fontScale="92500"/>
          </a:bodyPr>
          <a:lstStyle/>
          <a:p>
            <a:pPr>
              <a:lnSpc>
                <a:spcPct val="110000"/>
              </a:lnSpc>
              <a:spcBef>
                <a:spcPts val="600"/>
              </a:spcBef>
              <a:spcAft>
                <a:spcPts val="600"/>
              </a:spcAft>
            </a:pPr>
            <a:r>
              <a:rPr lang="en-US" dirty="0" smtClean="0"/>
              <a:t>Desired Outcome:  </a:t>
            </a:r>
          </a:p>
          <a:p>
            <a:pPr lvl="1">
              <a:lnSpc>
                <a:spcPct val="110000"/>
              </a:lnSpc>
              <a:spcBef>
                <a:spcPts val="600"/>
              </a:spcBef>
              <a:spcAft>
                <a:spcPts val="600"/>
              </a:spcAft>
            </a:pPr>
            <a:r>
              <a:rPr lang="en-US" dirty="0" smtClean="0"/>
              <a:t>As a result of participation in the AETC PT Project, targeted clinics will be able to provide quality, comprehensive care and treatment to PLWH as evidenced by progress along the HIV Care Continuum</a:t>
            </a:r>
          </a:p>
          <a:p>
            <a:pPr>
              <a:lnSpc>
                <a:spcPct val="110000"/>
              </a:lnSpc>
              <a:spcBef>
                <a:spcPts val="600"/>
              </a:spcBef>
              <a:spcAft>
                <a:spcPts val="600"/>
              </a:spcAft>
            </a:pPr>
            <a:r>
              <a:rPr lang="en-US" dirty="0" smtClean="0"/>
              <a:t>Evaluation:  </a:t>
            </a:r>
          </a:p>
          <a:p>
            <a:pPr lvl="1">
              <a:lnSpc>
                <a:spcPct val="110000"/>
              </a:lnSpc>
              <a:spcBef>
                <a:spcPts val="600"/>
              </a:spcBef>
              <a:spcAft>
                <a:spcPts val="600"/>
              </a:spcAft>
            </a:pPr>
            <a:r>
              <a:rPr lang="en-US" dirty="0" smtClean="0"/>
              <a:t>Each regional AETC must monitor and demonstrate progress towards the stated goals for each participating clinical site</a:t>
            </a:r>
          </a:p>
          <a:p>
            <a:pPr lvl="1">
              <a:lnSpc>
                <a:spcPct val="110000"/>
              </a:lnSpc>
              <a:spcBef>
                <a:spcPts val="600"/>
              </a:spcBef>
              <a:spcAft>
                <a:spcPts val="600"/>
              </a:spcAft>
            </a:pPr>
            <a:r>
              <a:rPr lang="en-US" dirty="0" smtClean="0"/>
              <a:t>The regional AETCs will contribute to a national evaluation of the PT project, led by the NEC</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77D3EC99-F703-4D0C-B593-570AC0D373FA}" type="slidenum">
              <a:rPr lang="en-US" smtClean="0"/>
              <a:pPr/>
              <a:t>5</a:t>
            </a:fld>
            <a:endParaRPr lang="en-US" dirty="0"/>
          </a:p>
        </p:txBody>
      </p:sp>
    </p:spTree>
    <p:extLst>
      <p:ext uri="{BB962C8B-B14F-4D97-AF65-F5344CB8AC3E}">
        <p14:creationId xmlns:p14="http://schemas.microsoft.com/office/powerpoint/2010/main" val="41037950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fontScale="85000" lnSpcReduction="20000"/>
          </a:bodyPr>
          <a:lstStyle/>
          <a:p>
            <a:fld id="{77D3EC99-F703-4D0C-B593-570AC0D373FA}" type="slidenum">
              <a:rPr lang="en-US" smtClean="0"/>
              <a:pPr/>
              <a:t>6</a:t>
            </a:fld>
            <a:endParaRPr lang="en-US" dirty="0"/>
          </a:p>
        </p:txBody>
      </p:sp>
      <p:sp>
        <p:nvSpPr>
          <p:cNvPr id="4" name="Content Placeholder 3"/>
          <p:cNvSpPr>
            <a:spLocks noGrp="1"/>
          </p:cNvSpPr>
          <p:nvPr>
            <p:ph sz="quarter" idx="1"/>
          </p:nvPr>
        </p:nvSpPr>
        <p:spPr/>
        <p:txBody>
          <a:bodyPr anchor="ctr"/>
          <a:lstStyle/>
          <a:p>
            <a:pPr marL="0" indent="0" algn="ctr">
              <a:spcBef>
                <a:spcPts val="600"/>
              </a:spcBef>
              <a:spcAft>
                <a:spcPts val="600"/>
              </a:spcAft>
              <a:buNone/>
            </a:pPr>
            <a:r>
              <a:rPr lang="en-US" sz="4400" dirty="0" smtClean="0"/>
              <a:t>Brief Summary </a:t>
            </a:r>
            <a:r>
              <a:rPr lang="en-US" sz="4400" dirty="0"/>
              <a:t>of </a:t>
            </a:r>
            <a:r>
              <a:rPr lang="en-US" sz="4400" dirty="0" smtClean="0"/>
              <a:t>National AETC PT Project Evaluation</a:t>
            </a:r>
            <a:endParaRPr lang="en-US" sz="4400" dirty="0"/>
          </a:p>
          <a:p>
            <a:endParaRPr lang="en-US" dirty="0"/>
          </a:p>
        </p:txBody>
      </p:sp>
    </p:spTree>
    <p:extLst>
      <p:ext uri="{BB962C8B-B14F-4D97-AF65-F5344CB8AC3E}">
        <p14:creationId xmlns:p14="http://schemas.microsoft.com/office/powerpoint/2010/main" val="3078191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NEC-Led National Evaluation of the AETC Practice Transformation Project</a:t>
            </a:r>
            <a:endParaRPr lang="en-US" sz="3200" dirty="0"/>
          </a:p>
        </p:txBody>
      </p:sp>
      <p:sp>
        <p:nvSpPr>
          <p:cNvPr id="3" name="Content Placeholder 2"/>
          <p:cNvSpPr>
            <a:spLocks noGrp="1"/>
          </p:cNvSpPr>
          <p:nvPr>
            <p:ph sz="quarter" idx="1"/>
          </p:nvPr>
        </p:nvSpPr>
        <p:spPr>
          <a:xfrm>
            <a:off x="533400" y="1524000"/>
            <a:ext cx="8153400" cy="5257800"/>
          </a:xfrm>
        </p:spPr>
        <p:txBody>
          <a:bodyPr>
            <a:normAutofit fontScale="92500" lnSpcReduction="10000"/>
          </a:bodyPr>
          <a:lstStyle/>
          <a:p>
            <a:pPr>
              <a:spcBef>
                <a:spcPts val="600"/>
              </a:spcBef>
              <a:spcAft>
                <a:spcPts val="600"/>
              </a:spcAft>
            </a:pPr>
            <a:r>
              <a:rPr lang="en-US" dirty="0"/>
              <a:t>N</a:t>
            </a:r>
            <a:r>
              <a:rPr lang="en-US" sz="3200" dirty="0" smtClean="0"/>
              <a:t>ational evaluation </a:t>
            </a:r>
            <a:r>
              <a:rPr lang="en-US" sz="3200" dirty="0"/>
              <a:t>will consist of the following instruments:</a:t>
            </a:r>
            <a:endParaRPr lang="en-US" sz="2800" dirty="0"/>
          </a:p>
          <a:p>
            <a:pPr lvl="1">
              <a:spcBef>
                <a:spcPts val="600"/>
              </a:spcBef>
              <a:spcAft>
                <a:spcPts val="600"/>
              </a:spcAft>
            </a:pPr>
            <a:r>
              <a:rPr lang="en-US" dirty="0" smtClean="0"/>
              <a:t>De-identified clinic profile</a:t>
            </a:r>
          </a:p>
          <a:p>
            <a:pPr lvl="1">
              <a:spcBef>
                <a:spcPts val="600"/>
              </a:spcBef>
              <a:spcAft>
                <a:spcPts val="600"/>
              </a:spcAft>
            </a:pPr>
            <a:r>
              <a:rPr lang="en-US" dirty="0" smtClean="0"/>
              <a:t>Baseline </a:t>
            </a:r>
            <a:r>
              <a:rPr lang="en-US" dirty="0"/>
              <a:t>Organizational </a:t>
            </a:r>
            <a:r>
              <a:rPr lang="en-US" dirty="0" smtClean="0"/>
              <a:t>Assessment (needs </a:t>
            </a:r>
            <a:r>
              <a:rPr lang="en-US" dirty="0"/>
              <a:t>assessment completed in year 1)</a:t>
            </a:r>
          </a:p>
          <a:p>
            <a:pPr lvl="2">
              <a:spcBef>
                <a:spcPts val="600"/>
              </a:spcBef>
              <a:spcAft>
                <a:spcPts val="600"/>
              </a:spcAft>
            </a:pPr>
            <a:r>
              <a:rPr lang="en-US" dirty="0"/>
              <a:t>Annual Organizational Assessment </a:t>
            </a:r>
            <a:r>
              <a:rPr lang="en-US" dirty="0" smtClean="0"/>
              <a:t>(modified version of Baseline Assessment, to be completed in future years)</a:t>
            </a:r>
            <a:endParaRPr lang="en-US" dirty="0"/>
          </a:p>
          <a:p>
            <a:pPr lvl="1">
              <a:spcBef>
                <a:spcPts val="600"/>
              </a:spcBef>
              <a:spcAft>
                <a:spcPts val="600"/>
              </a:spcAft>
            </a:pPr>
            <a:r>
              <a:rPr lang="en-US" dirty="0"/>
              <a:t>Annual Aggregate Data/Performance Measures (data </a:t>
            </a:r>
            <a:r>
              <a:rPr lang="en-US" dirty="0" smtClean="0"/>
              <a:t>extracted retrospectively for year 1 and in future years)</a:t>
            </a:r>
          </a:p>
          <a:p>
            <a:pPr lvl="1">
              <a:spcBef>
                <a:spcPts val="600"/>
              </a:spcBef>
              <a:spcAft>
                <a:spcPts val="600"/>
              </a:spcAft>
            </a:pPr>
            <a:r>
              <a:rPr lang="en-US" dirty="0" smtClean="0"/>
              <a:t>Annual </a:t>
            </a:r>
            <a:r>
              <a:rPr lang="en-US" dirty="0"/>
              <a:t>Provider/Staff Survey </a:t>
            </a:r>
            <a:r>
              <a:rPr lang="en-US" dirty="0" smtClean="0"/>
              <a:t>(in development)</a:t>
            </a:r>
            <a:endParaRPr lang="en-US" dirty="0"/>
          </a:p>
          <a:p>
            <a:pPr lvl="1">
              <a:spcBef>
                <a:spcPts val="600"/>
              </a:spcBef>
              <a:spcAft>
                <a:spcPts val="600"/>
              </a:spcAft>
            </a:pPr>
            <a:r>
              <a:rPr lang="en-US" b="1" dirty="0" smtClean="0"/>
              <a:t>Optional</a:t>
            </a:r>
            <a:r>
              <a:rPr lang="en-US" dirty="0" smtClean="0"/>
              <a:t> </a:t>
            </a:r>
            <a:r>
              <a:rPr lang="en-US" dirty="0"/>
              <a:t>Annual Building Blocks of Primary Care </a:t>
            </a:r>
            <a:r>
              <a:rPr lang="en-US" dirty="0" smtClean="0"/>
              <a:t>Assessment or Patient-Centered Medical Home Assessment</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77D3EC99-F703-4D0C-B593-570AC0D373FA}" type="slidenum">
              <a:rPr lang="en-US" smtClean="0"/>
              <a:pPr/>
              <a:t>7</a:t>
            </a:fld>
            <a:endParaRPr lang="en-US" dirty="0"/>
          </a:p>
        </p:txBody>
      </p:sp>
    </p:spTree>
    <p:extLst>
      <p:ext uri="{BB962C8B-B14F-4D97-AF65-F5344CB8AC3E}">
        <p14:creationId xmlns:p14="http://schemas.microsoft.com/office/powerpoint/2010/main" val="33941634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Clinics Participating in the AETC Practice Transformation </a:t>
            </a:r>
            <a:r>
              <a:rPr lang="en-US" sz="3200" dirty="0" smtClean="0"/>
              <a:t>Project</a:t>
            </a:r>
            <a:endParaRPr lang="en-US" sz="3200" dirty="0"/>
          </a:p>
        </p:txBody>
      </p:sp>
      <p:sp>
        <p:nvSpPr>
          <p:cNvPr id="4" name="Slide Number Placeholder 3"/>
          <p:cNvSpPr>
            <a:spLocks noGrp="1"/>
          </p:cNvSpPr>
          <p:nvPr>
            <p:ph type="sldNum" sz="quarter" idx="12"/>
          </p:nvPr>
        </p:nvSpPr>
        <p:spPr/>
        <p:txBody>
          <a:bodyPr>
            <a:normAutofit fontScale="85000" lnSpcReduction="20000"/>
          </a:bodyPr>
          <a:lstStyle/>
          <a:p>
            <a:fld id="{77D3EC99-F703-4D0C-B593-570AC0D373FA}" type="slidenum">
              <a:rPr lang="en-US" smtClean="0"/>
              <a:pPr/>
              <a:t>8</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933913448"/>
              </p:ext>
            </p:extLst>
          </p:nvPr>
        </p:nvGraphicFramePr>
        <p:xfrm>
          <a:off x="609600" y="1698479"/>
          <a:ext cx="8153400" cy="4853764"/>
        </p:xfrm>
        <a:graphic>
          <a:graphicData uri="http://schemas.openxmlformats.org/drawingml/2006/table">
            <a:tbl>
              <a:tblPr firstRow="1" firstCol="1" bandRow="1">
                <a:tableStyleId>{5202B0CA-FC54-4496-8BCA-5EF66A818D29}</a:tableStyleId>
              </a:tblPr>
              <a:tblGrid>
                <a:gridCol w="1447800"/>
                <a:gridCol w="990600"/>
                <a:gridCol w="1295400"/>
                <a:gridCol w="1600200"/>
                <a:gridCol w="1447800"/>
                <a:gridCol w="1371600"/>
              </a:tblGrid>
              <a:tr h="200144">
                <a:tc gridSpan="6">
                  <a:txBody>
                    <a:bodyPr/>
                    <a:lstStyle/>
                    <a:p>
                      <a:pPr marL="0" marR="0">
                        <a:lnSpc>
                          <a:spcPct val="115000"/>
                        </a:lnSpc>
                        <a:spcBef>
                          <a:spcPts val="0"/>
                        </a:spcBef>
                        <a:spcAft>
                          <a:spcPts val="0"/>
                        </a:spcAft>
                      </a:pPr>
                      <a:r>
                        <a:rPr lang="en-US" sz="900" dirty="0" smtClean="0">
                          <a:effectLst/>
                        </a:rPr>
                        <a:t> </a:t>
                      </a:r>
                      <a:endParaRPr lang="en-US" sz="900" dirty="0">
                        <a:effectLst/>
                        <a:latin typeface="Calibri"/>
                        <a:ea typeface="Calibri"/>
                        <a:cs typeface="Times New Roman"/>
                      </a:endParaRPr>
                    </a:p>
                  </a:txBody>
                  <a:tcPr marL="54531" marR="54531"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93311">
                <a:tc rowSpan="2">
                  <a:txBody>
                    <a:bodyPr/>
                    <a:lstStyle/>
                    <a:p>
                      <a:pPr>
                        <a:lnSpc>
                          <a:spcPct val="115000"/>
                        </a:lnSpc>
                      </a:pPr>
                      <a:endParaRPr lang="en-US" sz="1600" dirty="0">
                        <a:effectLst/>
                        <a:latin typeface="Calibri"/>
                      </a:endParaRPr>
                    </a:p>
                  </a:txBody>
                  <a:tcPr marL="54531" marR="54531" marT="0" marB="0"/>
                </a:tc>
                <a:tc rowSpan="2">
                  <a:txBody>
                    <a:bodyPr/>
                    <a:lstStyle/>
                    <a:p>
                      <a:pPr marL="0" marR="0" algn="ctr">
                        <a:lnSpc>
                          <a:spcPct val="115000"/>
                        </a:lnSpc>
                        <a:spcBef>
                          <a:spcPts val="0"/>
                        </a:spcBef>
                        <a:spcAft>
                          <a:spcPts val="0"/>
                        </a:spcAft>
                      </a:pPr>
                      <a:r>
                        <a:rPr lang="en-US" sz="1600" dirty="0">
                          <a:effectLst/>
                        </a:rPr>
                        <a:t>Total </a:t>
                      </a:r>
                      <a:r>
                        <a:rPr lang="en-US" sz="1600" dirty="0" smtClean="0">
                          <a:effectLst/>
                        </a:rPr>
                        <a:t>PTP </a:t>
                      </a:r>
                      <a:r>
                        <a:rPr lang="en-US" sz="1600" dirty="0">
                          <a:effectLst/>
                        </a:rPr>
                        <a:t>Eligible Clinics</a:t>
                      </a:r>
                      <a:endParaRPr lang="en-US" sz="1600" dirty="0">
                        <a:effectLst/>
                        <a:latin typeface="Calibri"/>
                        <a:ea typeface="Calibri"/>
                        <a:cs typeface="Times New Roman"/>
                      </a:endParaRPr>
                    </a:p>
                  </a:txBody>
                  <a:tcPr marL="54531" marR="54531" marT="0" marB="0"/>
                </a:tc>
                <a:tc gridSpan="2">
                  <a:txBody>
                    <a:bodyPr/>
                    <a:lstStyle/>
                    <a:p>
                      <a:pPr marL="0" marR="0" algn="ctr">
                        <a:lnSpc>
                          <a:spcPct val="115000"/>
                        </a:lnSpc>
                        <a:spcBef>
                          <a:spcPts val="0"/>
                        </a:spcBef>
                        <a:spcAft>
                          <a:spcPts val="0"/>
                        </a:spcAft>
                      </a:pPr>
                      <a:r>
                        <a:rPr lang="en-US" sz="1600" dirty="0">
                          <a:effectLst/>
                        </a:rPr>
                        <a:t>RWHAP-Funded </a:t>
                      </a:r>
                      <a:r>
                        <a:rPr lang="en-US" sz="1600" baseline="0" dirty="0" smtClean="0">
                          <a:effectLst/>
                        </a:rPr>
                        <a:t> Sites (Part A and/or B required; may also receive Part C funding)</a:t>
                      </a:r>
                      <a:endParaRPr lang="en-US" sz="1600" dirty="0">
                        <a:effectLst/>
                        <a:latin typeface="Calibri"/>
                        <a:ea typeface="Calibri"/>
                        <a:cs typeface="Times New Roman"/>
                      </a:endParaRPr>
                    </a:p>
                  </a:txBody>
                  <a:tcPr marL="54531" marR="54531" marT="0" marB="0"/>
                </a:tc>
                <a:tc hMerge="1">
                  <a:txBody>
                    <a:bodyPr/>
                    <a:lstStyle/>
                    <a:p>
                      <a:endParaRPr lang="en-US"/>
                    </a:p>
                  </a:txBody>
                  <a:tcPr/>
                </a:tc>
                <a:tc gridSpan="2">
                  <a:txBody>
                    <a:bodyPr/>
                    <a:lstStyle/>
                    <a:p>
                      <a:pPr marL="0" marR="0" algn="ctr">
                        <a:lnSpc>
                          <a:spcPct val="115000"/>
                        </a:lnSpc>
                        <a:spcBef>
                          <a:spcPts val="0"/>
                        </a:spcBef>
                        <a:spcAft>
                          <a:spcPts val="0"/>
                        </a:spcAft>
                      </a:pPr>
                      <a:r>
                        <a:rPr lang="en-US" sz="1600" dirty="0">
                          <a:effectLst/>
                        </a:rPr>
                        <a:t>Non-RWHAP Funded Health </a:t>
                      </a:r>
                      <a:r>
                        <a:rPr lang="en-US" sz="1600" dirty="0" smtClean="0">
                          <a:effectLst/>
                        </a:rPr>
                        <a:t>Centers (Funding under section 330 of PHS Act required)</a:t>
                      </a:r>
                      <a:endParaRPr lang="en-US" sz="1600" dirty="0">
                        <a:effectLst/>
                        <a:latin typeface="Calibri"/>
                        <a:ea typeface="Calibri"/>
                        <a:cs typeface="Times New Roman"/>
                      </a:endParaRPr>
                    </a:p>
                  </a:txBody>
                  <a:tcPr marL="54531" marR="54531" marT="0" marB="0"/>
                </a:tc>
                <a:tc hMerge="1">
                  <a:txBody>
                    <a:bodyPr/>
                    <a:lstStyle/>
                    <a:p>
                      <a:endParaRPr lang="en-US"/>
                    </a:p>
                  </a:txBody>
                  <a:tcPr/>
                </a:tc>
              </a:tr>
              <a:tr h="205943">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600" dirty="0">
                          <a:effectLst/>
                        </a:rPr>
                        <a:t>PCMH Certified</a:t>
                      </a:r>
                      <a:endParaRPr lang="en-US" sz="1600" dirty="0">
                        <a:effectLst/>
                        <a:latin typeface="Calibri"/>
                        <a:ea typeface="Calibri"/>
                        <a:cs typeface="Times New Roman"/>
                      </a:endParaRPr>
                    </a:p>
                  </a:txBody>
                  <a:tcPr marL="54531" marR="54531" marT="0" marB="0"/>
                </a:tc>
                <a:tc>
                  <a:txBody>
                    <a:bodyPr/>
                    <a:lstStyle/>
                    <a:p>
                      <a:pPr marL="0" marR="0" algn="ctr">
                        <a:lnSpc>
                          <a:spcPct val="115000"/>
                        </a:lnSpc>
                        <a:spcBef>
                          <a:spcPts val="0"/>
                        </a:spcBef>
                        <a:spcAft>
                          <a:spcPts val="0"/>
                        </a:spcAft>
                      </a:pPr>
                      <a:r>
                        <a:rPr lang="en-US" sz="1600" dirty="0">
                          <a:effectLst/>
                        </a:rPr>
                        <a:t>Non-PCMH Certified</a:t>
                      </a:r>
                      <a:endParaRPr lang="en-US" sz="1600" dirty="0">
                        <a:effectLst/>
                        <a:latin typeface="Calibri"/>
                        <a:ea typeface="Calibri"/>
                        <a:cs typeface="Times New Roman"/>
                      </a:endParaRPr>
                    </a:p>
                  </a:txBody>
                  <a:tcPr marL="0" marR="0" marT="0" marB="0"/>
                </a:tc>
                <a:tc>
                  <a:txBody>
                    <a:bodyPr/>
                    <a:lstStyle/>
                    <a:p>
                      <a:pPr marL="0" marR="0" algn="ctr">
                        <a:lnSpc>
                          <a:spcPct val="115000"/>
                        </a:lnSpc>
                        <a:spcBef>
                          <a:spcPts val="0"/>
                        </a:spcBef>
                        <a:spcAft>
                          <a:spcPts val="0"/>
                        </a:spcAft>
                      </a:pPr>
                      <a:r>
                        <a:rPr lang="en-US" sz="1600">
                          <a:effectLst/>
                        </a:rPr>
                        <a:t>PCMH Certified</a:t>
                      </a:r>
                      <a:endParaRPr lang="en-US" sz="1600">
                        <a:effectLst/>
                        <a:latin typeface="Calibri"/>
                        <a:ea typeface="Calibri"/>
                        <a:cs typeface="Times New Roman"/>
                      </a:endParaRPr>
                    </a:p>
                  </a:txBody>
                  <a:tcPr marL="54531" marR="54531" marT="0" marB="0"/>
                </a:tc>
                <a:tc>
                  <a:txBody>
                    <a:bodyPr/>
                    <a:lstStyle/>
                    <a:p>
                      <a:pPr marL="0" marR="0" algn="ctr">
                        <a:lnSpc>
                          <a:spcPct val="115000"/>
                        </a:lnSpc>
                        <a:spcBef>
                          <a:spcPts val="0"/>
                        </a:spcBef>
                        <a:spcAft>
                          <a:spcPts val="0"/>
                        </a:spcAft>
                      </a:pPr>
                      <a:r>
                        <a:rPr lang="en-US" sz="1600" dirty="0">
                          <a:effectLst/>
                        </a:rPr>
                        <a:t>Non-PCMH Certified</a:t>
                      </a:r>
                      <a:endParaRPr lang="en-US" sz="1600" dirty="0">
                        <a:effectLst/>
                        <a:latin typeface="Calibri"/>
                        <a:ea typeface="Calibri"/>
                        <a:cs typeface="Times New Roman"/>
                      </a:endParaRPr>
                    </a:p>
                  </a:txBody>
                  <a:tcPr marL="0" marR="0" marT="0" marB="0"/>
                </a:tc>
              </a:tr>
              <a:tr h="205943">
                <a:tc>
                  <a:txBody>
                    <a:bodyPr/>
                    <a:lstStyle/>
                    <a:p>
                      <a:pPr marL="0" marR="0" algn="ctr">
                        <a:lnSpc>
                          <a:spcPct val="115000"/>
                        </a:lnSpc>
                        <a:spcBef>
                          <a:spcPts val="0"/>
                        </a:spcBef>
                        <a:spcAft>
                          <a:spcPts val="0"/>
                        </a:spcAft>
                      </a:pPr>
                      <a:r>
                        <a:rPr lang="en-US" sz="1600" dirty="0">
                          <a:effectLst/>
                        </a:rPr>
                        <a:t>Frontier</a:t>
                      </a:r>
                      <a:endParaRPr lang="en-US" sz="1600" dirty="0">
                        <a:effectLst/>
                        <a:latin typeface="Calibri"/>
                        <a:ea typeface="Calibri"/>
                        <a:cs typeface="Times New Roman"/>
                      </a:endParaRPr>
                    </a:p>
                  </a:txBody>
                  <a:tcPr marL="54531" marR="54531" marT="0" marB="0"/>
                </a:tc>
                <a:tc>
                  <a:txBody>
                    <a:bodyPr/>
                    <a:lstStyle/>
                    <a:p>
                      <a:pPr marL="0" marR="0" algn="ctr">
                        <a:lnSpc>
                          <a:spcPct val="115000"/>
                        </a:lnSpc>
                        <a:spcBef>
                          <a:spcPts val="0"/>
                        </a:spcBef>
                        <a:spcAft>
                          <a:spcPts val="0"/>
                        </a:spcAft>
                      </a:pPr>
                      <a:r>
                        <a:rPr lang="en-US" sz="1600" dirty="0">
                          <a:effectLst/>
                        </a:rPr>
                        <a:t>8</a:t>
                      </a:r>
                      <a:endParaRPr lang="en-US" sz="1600" dirty="0">
                        <a:solidFill>
                          <a:schemeClr val="accent5"/>
                        </a:solidFill>
                        <a:effectLst/>
                        <a:latin typeface="Calibri"/>
                        <a:ea typeface="Calibri"/>
                        <a:cs typeface="Times New Roman"/>
                      </a:endParaRPr>
                    </a:p>
                  </a:txBody>
                  <a:tcPr marL="54531" marR="54531" marT="0" marB="0"/>
                </a:tc>
                <a:tc>
                  <a:txBody>
                    <a:bodyPr/>
                    <a:lstStyle/>
                    <a:p>
                      <a:pPr marL="0" marR="0" algn="ctr">
                        <a:lnSpc>
                          <a:spcPct val="115000"/>
                        </a:lnSpc>
                        <a:spcBef>
                          <a:spcPts val="0"/>
                        </a:spcBef>
                        <a:spcAft>
                          <a:spcPts val="0"/>
                        </a:spcAft>
                      </a:pPr>
                      <a:r>
                        <a:rPr lang="en-US" sz="1600" dirty="0">
                          <a:effectLst/>
                        </a:rPr>
                        <a:t>3</a:t>
                      </a:r>
                      <a:endParaRPr lang="en-US" sz="1600" dirty="0">
                        <a:solidFill>
                          <a:schemeClr val="accent5"/>
                        </a:solidFill>
                        <a:effectLst/>
                        <a:latin typeface="Calibri"/>
                        <a:ea typeface="Calibri"/>
                        <a:cs typeface="Times New Roman"/>
                      </a:endParaRPr>
                    </a:p>
                  </a:txBody>
                  <a:tcPr marL="54531" marR="54531" marT="0" marB="0"/>
                </a:tc>
                <a:tc>
                  <a:txBody>
                    <a:bodyPr/>
                    <a:lstStyle/>
                    <a:p>
                      <a:pPr marL="0" marR="0" algn="ctr">
                        <a:lnSpc>
                          <a:spcPct val="115000"/>
                        </a:lnSpc>
                        <a:spcBef>
                          <a:spcPts val="0"/>
                        </a:spcBef>
                        <a:spcAft>
                          <a:spcPts val="0"/>
                        </a:spcAft>
                      </a:pPr>
                      <a:r>
                        <a:rPr lang="en-US" sz="1600" dirty="0" smtClean="0">
                          <a:effectLst/>
                        </a:rPr>
                        <a:t>0</a:t>
                      </a:r>
                      <a:r>
                        <a:rPr lang="en-US" sz="1600" dirty="0">
                          <a:effectLst/>
                        </a:rPr>
                        <a:t> </a:t>
                      </a:r>
                      <a:endParaRPr lang="en-US" sz="1600" dirty="0">
                        <a:solidFill>
                          <a:schemeClr val="accent5"/>
                        </a:solidFill>
                        <a:effectLst/>
                        <a:latin typeface="Calibri"/>
                        <a:ea typeface="Calibri"/>
                        <a:cs typeface="Times New Roman"/>
                      </a:endParaRPr>
                    </a:p>
                  </a:txBody>
                  <a:tcPr marL="0" marR="0" marT="0" marB="0"/>
                </a:tc>
                <a:tc>
                  <a:txBody>
                    <a:bodyPr/>
                    <a:lstStyle/>
                    <a:p>
                      <a:pPr marL="0" marR="0" algn="ctr">
                        <a:lnSpc>
                          <a:spcPct val="115000"/>
                        </a:lnSpc>
                        <a:spcBef>
                          <a:spcPts val="0"/>
                        </a:spcBef>
                        <a:spcAft>
                          <a:spcPts val="0"/>
                        </a:spcAft>
                      </a:pPr>
                      <a:r>
                        <a:rPr lang="en-US" sz="1600" dirty="0">
                          <a:effectLst/>
                        </a:rPr>
                        <a:t>5</a:t>
                      </a:r>
                      <a:endParaRPr lang="en-US" sz="1600" dirty="0">
                        <a:solidFill>
                          <a:schemeClr val="accent5"/>
                        </a:solidFill>
                        <a:effectLst/>
                        <a:latin typeface="Calibri"/>
                        <a:ea typeface="Calibri"/>
                        <a:cs typeface="Times New Roman"/>
                      </a:endParaRPr>
                    </a:p>
                  </a:txBody>
                  <a:tcPr marL="54531" marR="54531" marT="0" marB="0"/>
                </a:tc>
                <a:tc>
                  <a:txBody>
                    <a:bodyPr/>
                    <a:lstStyle/>
                    <a:p>
                      <a:pPr marL="0" marR="0" algn="ctr">
                        <a:lnSpc>
                          <a:spcPct val="115000"/>
                        </a:lnSpc>
                        <a:spcBef>
                          <a:spcPts val="0"/>
                        </a:spcBef>
                        <a:spcAft>
                          <a:spcPts val="0"/>
                        </a:spcAft>
                      </a:pPr>
                      <a:r>
                        <a:rPr lang="en-US" sz="1600" dirty="0" smtClean="0">
                          <a:effectLst/>
                        </a:rPr>
                        <a:t>0</a:t>
                      </a:r>
                      <a:r>
                        <a:rPr lang="en-US" sz="1600" dirty="0">
                          <a:effectLst/>
                        </a:rPr>
                        <a:t> </a:t>
                      </a:r>
                      <a:endParaRPr lang="en-US" sz="1600" dirty="0">
                        <a:solidFill>
                          <a:schemeClr val="accent5"/>
                        </a:solidFill>
                        <a:effectLst/>
                        <a:latin typeface="Calibri"/>
                        <a:ea typeface="Calibri"/>
                        <a:cs typeface="Times New Roman"/>
                      </a:endParaRPr>
                    </a:p>
                  </a:txBody>
                  <a:tcPr marL="0" marR="0" marT="0" marB="0"/>
                </a:tc>
              </a:tr>
              <a:tr h="363898">
                <a:tc>
                  <a:txBody>
                    <a:bodyPr/>
                    <a:lstStyle/>
                    <a:p>
                      <a:pPr marL="0" marR="0" algn="ctr">
                        <a:lnSpc>
                          <a:spcPct val="115000"/>
                        </a:lnSpc>
                        <a:spcBef>
                          <a:spcPts val="0"/>
                        </a:spcBef>
                        <a:spcAft>
                          <a:spcPts val="0"/>
                        </a:spcAft>
                      </a:pPr>
                      <a:r>
                        <a:rPr lang="en-US" sz="1600">
                          <a:effectLst/>
                        </a:rPr>
                        <a:t>Mid Atlantic</a:t>
                      </a:r>
                      <a:endParaRPr lang="en-US" sz="1600">
                        <a:effectLst/>
                        <a:latin typeface="Calibri"/>
                        <a:ea typeface="Calibri"/>
                        <a:cs typeface="Times New Roman"/>
                      </a:endParaRPr>
                    </a:p>
                  </a:txBody>
                  <a:tcPr marL="54531" marR="54531" marT="0" marB="0"/>
                </a:tc>
                <a:tc>
                  <a:txBody>
                    <a:bodyPr/>
                    <a:lstStyle/>
                    <a:p>
                      <a:pPr marL="0" marR="0" algn="ctr">
                        <a:lnSpc>
                          <a:spcPct val="115000"/>
                        </a:lnSpc>
                        <a:spcBef>
                          <a:spcPts val="0"/>
                        </a:spcBef>
                        <a:spcAft>
                          <a:spcPts val="0"/>
                        </a:spcAft>
                      </a:pPr>
                      <a:r>
                        <a:rPr lang="en-US" sz="1600" dirty="0" smtClean="0">
                          <a:effectLst/>
                        </a:rPr>
                        <a:t>8</a:t>
                      </a:r>
                      <a:endParaRPr lang="en-US" sz="1600" dirty="0">
                        <a:effectLst/>
                        <a:latin typeface="+mn-lt"/>
                        <a:ea typeface="Calibri"/>
                        <a:cs typeface="Times New Roman"/>
                      </a:endParaRPr>
                    </a:p>
                  </a:txBody>
                  <a:tcPr marL="54531" marR="54531" marT="0" marB="0"/>
                </a:tc>
                <a:tc>
                  <a:txBody>
                    <a:bodyPr/>
                    <a:lstStyle/>
                    <a:p>
                      <a:pPr marL="0" marR="0" algn="ctr">
                        <a:lnSpc>
                          <a:spcPct val="115000"/>
                        </a:lnSpc>
                        <a:spcBef>
                          <a:spcPts val="0"/>
                        </a:spcBef>
                        <a:spcAft>
                          <a:spcPts val="0"/>
                        </a:spcAft>
                      </a:pPr>
                      <a:r>
                        <a:rPr lang="en-US" sz="1600" dirty="0" smtClean="0">
                          <a:effectLst/>
                        </a:rPr>
                        <a:t>1</a:t>
                      </a:r>
                      <a:endParaRPr lang="en-US" sz="1600" dirty="0">
                        <a:effectLst/>
                        <a:latin typeface="Calibri"/>
                        <a:ea typeface="Calibri"/>
                        <a:cs typeface="Times New Roman"/>
                      </a:endParaRPr>
                    </a:p>
                  </a:txBody>
                  <a:tcPr marL="54531" marR="54531" marT="0" marB="0"/>
                </a:tc>
                <a:tc>
                  <a:txBody>
                    <a:bodyPr/>
                    <a:lstStyle/>
                    <a:p>
                      <a:pPr marL="0" marR="0" algn="ctr">
                        <a:lnSpc>
                          <a:spcPct val="115000"/>
                        </a:lnSpc>
                        <a:spcBef>
                          <a:spcPts val="0"/>
                        </a:spcBef>
                        <a:spcAft>
                          <a:spcPts val="0"/>
                        </a:spcAft>
                      </a:pPr>
                      <a:r>
                        <a:rPr lang="en-US" sz="1600" dirty="0" smtClean="0">
                          <a:effectLst/>
                        </a:rPr>
                        <a:t>3</a:t>
                      </a:r>
                      <a:endParaRPr lang="en-US" sz="1600" dirty="0">
                        <a:effectLst/>
                        <a:latin typeface="Calibri"/>
                        <a:ea typeface="Calibri"/>
                        <a:cs typeface="Times New Roman"/>
                      </a:endParaRPr>
                    </a:p>
                  </a:txBody>
                  <a:tcPr marL="0" marR="0" marT="0" marB="0"/>
                </a:tc>
                <a:tc>
                  <a:txBody>
                    <a:bodyPr/>
                    <a:lstStyle/>
                    <a:p>
                      <a:pPr marL="0" marR="0" algn="ctr">
                        <a:lnSpc>
                          <a:spcPct val="115000"/>
                        </a:lnSpc>
                        <a:spcBef>
                          <a:spcPts val="0"/>
                        </a:spcBef>
                        <a:spcAft>
                          <a:spcPts val="0"/>
                        </a:spcAft>
                      </a:pPr>
                      <a:r>
                        <a:rPr lang="en-US" sz="1600" dirty="0" smtClean="0">
                          <a:effectLst/>
                        </a:rPr>
                        <a:t>3</a:t>
                      </a:r>
                      <a:endParaRPr lang="en-US" sz="1600" dirty="0">
                        <a:effectLst/>
                        <a:latin typeface="Calibri"/>
                        <a:ea typeface="Calibri"/>
                        <a:cs typeface="Times New Roman"/>
                      </a:endParaRPr>
                    </a:p>
                  </a:txBody>
                  <a:tcPr marL="54531" marR="54531" marT="0" marB="0"/>
                </a:tc>
                <a:tc>
                  <a:txBody>
                    <a:bodyPr/>
                    <a:lstStyle/>
                    <a:p>
                      <a:pPr marL="0" marR="0" algn="ctr">
                        <a:lnSpc>
                          <a:spcPct val="115000"/>
                        </a:lnSpc>
                        <a:spcBef>
                          <a:spcPts val="0"/>
                        </a:spcBef>
                        <a:spcAft>
                          <a:spcPts val="0"/>
                        </a:spcAft>
                      </a:pPr>
                      <a:r>
                        <a:rPr lang="en-US" sz="1600" dirty="0" smtClean="0">
                          <a:effectLst/>
                        </a:rPr>
                        <a:t>1</a:t>
                      </a:r>
                      <a:endParaRPr lang="en-US" sz="1600" dirty="0">
                        <a:effectLst/>
                        <a:latin typeface="Calibri"/>
                        <a:ea typeface="Calibri"/>
                        <a:cs typeface="Times New Roman"/>
                      </a:endParaRPr>
                    </a:p>
                  </a:txBody>
                  <a:tcPr marL="0" marR="0" marT="0" marB="0"/>
                </a:tc>
              </a:tr>
              <a:tr h="205943">
                <a:tc>
                  <a:txBody>
                    <a:bodyPr/>
                    <a:lstStyle/>
                    <a:p>
                      <a:pPr marL="0" marR="0" algn="ctr">
                        <a:lnSpc>
                          <a:spcPct val="115000"/>
                        </a:lnSpc>
                        <a:spcBef>
                          <a:spcPts val="0"/>
                        </a:spcBef>
                        <a:spcAft>
                          <a:spcPts val="0"/>
                        </a:spcAft>
                      </a:pPr>
                      <a:r>
                        <a:rPr lang="en-US" sz="1600">
                          <a:effectLst/>
                        </a:rPr>
                        <a:t>Midwest</a:t>
                      </a:r>
                      <a:endParaRPr lang="en-US" sz="1600">
                        <a:effectLst/>
                        <a:latin typeface="Calibri"/>
                        <a:ea typeface="Calibri"/>
                        <a:cs typeface="Times New Roman"/>
                      </a:endParaRPr>
                    </a:p>
                  </a:txBody>
                  <a:tcPr marL="54531" marR="54531" marT="0" marB="0"/>
                </a:tc>
                <a:tc>
                  <a:txBody>
                    <a:bodyPr/>
                    <a:lstStyle/>
                    <a:p>
                      <a:pPr marL="0" marR="0" algn="ctr">
                        <a:lnSpc>
                          <a:spcPct val="115000"/>
                        </a:lnSpc>
                        <a:spcBef>
                          <a:spcPts val="0"/>
                        </a:spcBef>
                        <a:spcAft>
                          <a:spcPts val="0"/>
                        </a:spcAft>
                      </a:pPr>
                      <a:r>
                        <a:rPr lang="en-US" sz="1600" dirty="0">
                          <a:effectLst/>
                        </a:rPr>
                        <a:t>13</a:t>
                      </a:r>
                      <a:endParaRPr lang="en-US" sz="1600" dirty="0">
                        <a:effectLst/>
                        <a:latin typeface="Calibri"/>
                        <a:ea typeface="Calibri"/>
                        <a:cs typeface="Times New Roman"/>
                      </a:endParaRPr>
                    </a:p>
                  </a:txBody>
                  <a:tcPr marL="54531" marR="54531" marT="0" marB="0"/>
                </a:tc>
                <a:tc>
                  <a:txBody>
                    <a:bodyPr/>
                    <a:lstStyle/>
                    <a:p>
                      <a:pPr marL="0" marR="0" algn="ctr">
                        <a:lnSpc>
                          <a:spcPct val="115000"/>
                        </a:lnSpc>
                        <a:spcBef>
                          <a:spcPts val="0"/>
                        </a:spcBef>
                        <a:spcAft>
                          <a:spcPts val="0"/>
                        </a:spcAft>
                      </a:pPr>
                      <a:r>
                        <a:rPr lang="en-US" sz="1600" dirty="0">
                          <a:effectLst/>
                        </a:rPr>
                        <a:t>1</a:t>
                      </a:r>
                      <a:endParaRPr lang="en-US" sz="1600" dirty="0">
                        <a:effectLst/>
                        <a:latin typeface="Calibri"/>
                        <a:ea typeface="Calibri"/>
                        <a:cs typeface="Times New Roman"/>
                      </a:endParaRPr>
                    </a:p>
                  </a:txBody>
                  <a:tcPr marL="54531" marR="54531" marT="0" marB="0"/>
                </a:tc>
                <a:tc>
                  <a:txBody>
                    <a:bodyPr/>
                    <a:lstStyle/>
                    <a:p>
                      <a:pPr marL="0" marR="0" algn="ctr">
                        <a:lnSpc>
                          <a:spcPct val="115000"/>
                        </a:lnSpc>
                        <a:spcBef>
                          <a:spcPts val="0"/>
                        </a:spcBef>
                        <a:spcAft>
                          <a:spcPts val="0"/>
                        </a:spcAft>
                      </a:pPr>
                      <a:r>
                        <a:rPr lang="en-US" sz="1600">
                          <a:effectLst/>
                        </a:rPr>
                        <a:t>2</a:t>
                      </a:r>
                      <a:endParaRPr lang="en-US" sz="1600">
                        <a:effectLst/>
                        <a:latin typeface="Calibri"/>
                        <a:ea typeface="Calibri"/>
                        <a:cs typeface="Times New Roman"/>
                      </a:endParaRPr>
                    </a:p>
                  </a:txBody>
                  <a:tcPr marL="0" marR="0" marT="0" marB="0"/>
                </a:tc>
                <a:tc>
                  <a:txBody>
                    <a:bodyPr/>
                    <a:lstStyle/>
                    <a:p>
                      <a:pPr marL="0" marR="0" algn="ctr">
                        <a:lnSpc>
                          <a:spcPct val="115000"/>
                        </a:lnSpc>
                        <a:spcBef>
                          <a:spcPts val="0"/>
                        </a:spcBef>
                        <a:spcAft>
                          <a:spcPts val="0"/>
                        </a:spcAft>
                      </a:pPr>
                      <a:r>
                        <a:rPr lang="en-US" sz="1600" dirty="0">
                          <a:effectLst/>
                        </a:rPr>
                        <a:t>7</a:t>
                      </a:r>
                      <a:endParaRPr lang="en-US" sz="1600" dirty="0">
                        <a:effectLst/>
                        <a:latin typeface="Calibri"/>
                        <a:ea typeface="Calibri"/>
                        <a:cs typeface="Times New Roman"/>
                      </a:endParaRPr>
                    </a:p>
                  </a:txBody>
                  <a:tcPr marL="54531" marR="54531" marT="0" marB="0"/>
                </a:tc>
                <a:tc>
                  <a:txBody>
                    <a:bodyPr/>
                    <a:lstStyle/>
                    <a:p>
                      <a:pPr marL="0" marR="0" algn="ctr">
                        <a:lnSpc>
                          <a:spcPct val="115000"/>
                        </a:lnSpc>
                        <a:spcBef>
                          <a:spcPts val="0"/>
                        </a:spcBef>
                        <a:spcAft>
                          <a:spcPts val="0"/>
                        </a:spcAft>
                      </a:pPr>
                      <a:r>
                        <a:rPr lang="en-US" sz="1600" dirty="0">
                          <a:effectLst/>
                        </a:rPr>
                        <a:t>3</a:t>
                      </a:r>
                      <a:endParaRPr lang="en-US" sz="1600" dirty="0">
                        <a:effectLst/>
                        <a:latin typeface="Calibri"/>
                        <a:ea typeface="Calibri"/>
                        <a:cs typeface="Times New Roman"/>
                      </a:endParaRPr>
                    </a:p>
                  </a:txBody>
                  <a:tcPr marL="0" marR="0" marT="0" marB="0"/>
                </a:tc>
              </a:tr>
              <a:tr h="205943">
                <a:tc>
                  <a:txBody>
                    <a:bodyPr/>
                    <a:lstStyle/>
                    <a:p>
                      <a:pPr marL="0" marR="0" algn="ctr">
                        <a:lnSpc>
                          <a:spcPct val="115000"/>
                        </a:lnSpc>
                        <a:spcBef>
                          <a:spcPts val="0"/>
                        </a:spcBef>
                        <a:spcAft>
                          <a:spcPts val="0"/>
                        </a:spcAft>
                      </a:pPr>
                      <a:r>
                        <a:rPr lang="en-US" sz="1600">
                          <a:effectLst/>
                        </a:rPr>
                        <a:t>New England</a:t>
                      </a:r>
                      <a:endParaRPr lang="en-US" sz="1600">
                        <a:effectLst/>
                        <a:latin typeface="Calibri"/>
                        <a:ea typeface="Calibri"/>
                        <a:cs typeface="Times New Roman"/>
                      </a:endParaRPr>
                    </a:p>
                  </a:txBody>
                  <a:tcPr marL="54531" marR="54531" marT="0" marB="0"/>
                </a:tc>
                <a:tc>
                  <a:txBody>
                    <a:bodyPr/>
                    <a:lstStyle/>
                    <a:p>
                      <a:pPr marL="0" marR="0" algn="ctr">
                        <a:lnSpc>
                          <a:spcPct val="115000"/>
                        </a:lnSpc>
                        <a:spcBef>
                          <a:spcPts val="0"/>
                        </a:spcBef>
                        <a:spcAft>
                          <a:spcPts val="0"/>
                        </a:spcAft>
                      </a:pPr>
                      <a:r>
                        <a:rPr lang="en-US" sz="1600">
                          <a:effectLst/>
                        </a:rPr>
                        <a:t>6</a:t>
                      </a:r>
                      <a:endParaRPr lang="en-US" sz="1600">
                        <a:effectLst/>
                        <a:latin typeface="Calibri"/>
                        <a:ea typeface="Calibri"/>
                        <a:cs typeface="Times New Roman"/>
                      </a:endParaRPr>
                    </a:p>
                  </a:txBody>
                  <a:tcPr marL="54531" marR="54531" marT="0" marB="0"/>
                </a:tc>
                <a:tc>
                  <a:txBody>
                    <a:bodyPr/>
                    <a:lstStyle/>
                    <a:p>
                      <a:pPr marL="0" marR="0" algn="ctr">
                        <a:lnSpc>
                          <a:spcPct val="115000"/>
                        </a:lnSpc>
                        <a:spcBef>
                          <a:spcPts val="0"/>
                        </a:spcBef>
                        <a:spcAft>
                          <a:spcPts val="0"/>
                        </a:spcAft>
                      </a:pPr>
                      <a:r>
                        <a:rPr lang="en-US" sz="1600" dirty="0">
                          <a:effectLst/>
                        </a:rPr>
                        <a:t>3</a:t>
                      </a:r>
                      <a:endParaRPr lang="en-US" sz="1600" dirty="0">
                        <a:effectLst/>
                        <a:latin typeface="Calibri"/>
                        <a:ea typeface="Calibri"/>
                        <a:cs typeface="Times New Roman"/>
                      </a:endParaRPr>
                    </a:p>
                  </a:txBody>
                  <a:tcPr marL="54531" marR="54531" marT="0" marB="0"/>
                </a:tc>
                <a:tc>
                  <a:txBody>
                    <a:bodyPr/>
                    <a:lstStyle/>
                    <a:p>
                      <a:pPr marL="0" marR="0" algn="ctr">
                        <a:lnSpc>
                          <a:spcPct val="115000"/>
                        </a:lnSpc>
                        <a:spcBef>
                          <a:spcPts val="0"/>
                        </a:spcBef>
                        <a:spcAft>
                          <a:spcPts val="0"/>
                        </a:spcAft>
                      </a:pPr>
                      <a:r>
                        <a:rPr lang="en-US" sz="1600">
                          <a:effectLst/>
                        </a:rPr>
                        <a:t>0</a:t>
                      </a:r>
                      <a:endParaRPr lang="en-US" sz="1600">
                        <a:effectLst/>
                        <a:latin typeface="Calibri"/>
                        <a:ea typeface="Calibri"/>
                        <a:cs typeface="Times New Roman"/>
                      </a:endParaRPr>
                    </a:p>
                  </a:txBody>
                  <a:tcPr marL="0" marR="0" marT="0" marB="0"/>
                </a:tc>
                <a:tc>
                  <a:txBody>
                    <a:bodyPr/>
                    <a:lstStyle/>
                    <a:p>
                      <a:pPr marL="0" marR="0" algn="ctr">
                        <a:lnSpc>
                          <a:spcPct val="115000"/>
                        </a:lnSpc>
                        <a:spcBef>
                          <a:spcPts val="0"/>
                        </a:spcBef>
                        <a:spcAft>
                          <a:spcPts val="0"/>
                        </a:spcAft>
                      </a:pPr>
                      <a:r>
                        <a:rPr lang="en-US" sz="1600">
                          <a:effectLst/>
                        </a:rPr>
                        <a:t>3</a:t>
                      </a:r>
                      <a:endParaRPr lang="en-US" sz="1600">
                        <a:effectLst/>
                        <a:latin typeface="Calibri"/>
                        <a:ea typeface="Calibri"/>
                        <a:cs typeface="Times New Roman"/>
                      </a:endParaRPr>
                    </a:p>
                  </a:txBody>
                  <a:tcPr marL="54531" marR="54531" marT="0" marB="0"/>
                </a:tc>
                <a:tc>
                  <a:txBody>
                    <a:bodyPr/>
                    <a:lstStyle/>
                    <a:p>
                      <a:pPr marL="0" marR="0" algn="ctr">
                        <a:lnSpc>
                          <a:spcPct val="115000"/>
                        </a:lnSpc>
                        <a:spcBef>
                          <a:spcPts val="0"/>
                        </a:spcBef>
                        <a:spcAft>
                          <a:spcPts val="0"/>
                        </a:spcAft>
                      </a:pPr>
                      <a:r>
                        <a:rPr lang="en-US" sz="1600" dirty="0">
                          <a:effectLst/>
                        </a:rPr>
                        <a:t>0</a:t>
                      </a:r>
                      <a:endParaRPr lang="en-US" sz="1600" dirty="0">
                        <a:effectLst/>
                        <a:latin typeface="Calibri"/>
                        <a:ea typeface="Calibri"/>
                        <a:cs typeface="Times New Roman"/>
                      </a:endParaRPr>
                    </a:p>
                  </a:txBody>
                  <a:tcPr marL="0" marR="0" marT="0" marB="0"/>
                </a:tc>
              </a:tr>
              <a:tr h="227956">
                <a:tc>
                  <a:txBody>
                    <a:bodyPr/>
                    <a:lstStyle/>
                    <a:p>
                      <a:pPr marL="0" marR="0" algn="ctr">
                        <a:lnSpc>
                          <a:spcPct val="115000"/>
                        </a:lnSpc>
                        <a:spcBef>
                          <a:spcPts val="0"/>
                        </a:spcBef>
                        <a:spcAft>
                          <a:spcPts val="0"/>
                        </a:spcAft>
                      </a:pPr>
                      <a:r>
                        <a:rPr lang="en-US" sz="1600" dirty="0">
                          <a:effectLst/>
                        </a:rPr>
                        <a:t>Northeast</a:t>
                      </a:r>
                      <a:r>
                        <a:rPr lang="en-US" sz="1600" dirty="0" smtClean="0">
                          <a:effectLst/>
                        </a:rPr>
                        <a:t>/ Caribbean</a:t>
                      </a:r>
                      <a:endParaRPr lang="en-US" sz="1600" dirty="0">
                        <a:effectLst/>
                        <a:latin typeface="Calibri"/>
                        <a:ea typeface="Calibri"/>
                        <a:cs typeface="Times New Roman"/>
                      </a:endParaRPr>
                    </a:p>
                  </a:txBody>
                  <a:tcPr marL="54531" marR="54531" marT="0" marB="0"/>
                </a:tc>
                <a:tc>
                  <a:txBody>
                    <a:bodyPr/>
                    <a:lstStyle/>
                    <a:p>
                      <a:pPr marL="0" marR="0" algn="ctr">
                        <a:lnSpc>
                          <a:spcPct val="115000"/>
                        </a:lnSpc>
                        <a:spcBef>
                          <a:spcPts val="0"/>
                        </a:spcBef>
                        <a:spcAft>
                          <a:spcPts val="0"/>
                        </a:spcAft>
                      </a:pPr>
                      <a:r>
                        <a:rPr lang="en-US" sz="1600" dirty="0">
                          <a:effectLst/>
                        </a:rPr>
                        <a:t>9</a:t>
                      </a:r>
                      <a:endParaRPr lang="en-US" sz="1600" dirty="0">
                        <a:effectLst/>
                        <a:latin typeface="Calibri"/>
                        <a:ea typeface="Calibri"/>
                        <a:cs typeface="Times New Roman"/>
                      </a:endParaRPr>
                    </a:p>
                  </a:txBody>
                  <a:tcPr marL="54531" marR="54531" marT="0" marB="0"/>
                </a:tc>
                <a:tc>
                  <a:txBody>
                    <a:bodyPr/>
                    <a:lstStyle/>
                    <a:p>
                      <a:pPr marL="0" marR="0" algn="ctr">
                        <a:lnSpc>
                          <a:spcPct val="115000"/>
                        </a:lnSpc>
                        <a:spcBef>
                          <a:spcPts val="0"/>
                        </a:spcBef>
                        <a:spcAft>
                          <a:spcPts val="0"/>
                        </a:spcAft>
                      </a:pPr>
                      <a:r>
                        <a:rPr lang="en-US" sz="1600" dirty="0">
                          <a:effectLst/>
                        </a:rPr>
                        <a:t>3</a:t>
                      </a:r>
                      <a:endParaRPr lang="en-US" sz="1600" dirty="0">
                        <a:effectLst/>
                        <a:latin typeface="Calibri"/>
                        <a:ea typeface="Calibri"/>
                        <a:cs typeface="Times New Roman"/>
                      </a:endParaRPr>
                    </a:p>
                  </a:txBody>
                  <a:tcPr marL="54531" marR="54531" marT="0" marB="0"/>
                </a:tc>
                <a:tc>
                  <a:txBody>
                    <a:bodyPr/>
                    <a:lstStyle/>
                    <a:p>
                      <a:pPr marL="0" marR="0" algn="ctr">
                        <a:lnSpc>
                          <a:spcPct val="115000"/>
                        </a:lnSpc>
                        <a:spcBef>
                          <a:spcPts val="0"/>
                        </a:spcBef>
                        <a:spcAft>
                          <a:spcPts val="0"/>
                        </a:spcAft>
                      </a:pPr>
                      <a:r>
                        <a:rPr lang="en-US" sz="1600">
                          <a:effectLst/>
                        </a:rPr>
                        <a:t>2</a:t>
                      </a:r>
                      <a:endParaRPr lang="en-US" sz="1600">
                        <a:effectLst/>
                        <a:latin typeface="Calibri"/>
                        <a:ea typeface="Calibri"/>
                        <a:cs typeface="Times New Roman"/>
                      </a:endParaRPr>
                    </a:p>
                  </a:txBody>
                  <a:tcPr marL="0" marR="0" marT="0" marB="0"/>
                </a:tc>
                <a:tc>
                  <a:txBody>
                    <a:bodyPr/>
                    <a:lstStyle/>
                    <a:p>
                      <a:pPr marL="0" marR="0" algn="ctr">
                        <a:lnSpc>
                          <a:spcPct val="115000"/>
                        </a:lnSpc>
                        <a:spcBef>
                          <a:spcPts val="0"/>
                        </a:spcBef>
                        <a:spcAft>
                          <a:spcPts val="0"/>
                        </a:spcAft>
                      </a:pPr>
                      <a:r>
                        <a:rPr lang="en-US" sz="1600">
                          <a:effectLst/>
                        </a:rPr>
                        <a:t>4</a:t>
                      </a:r>
                      <a:endParaRPr lang="en-US" sz="1600">
                        <a:effectLst/>
                        <a:latin typeface="Calibri"/>
                        <a:ea typeface="Calibri"/>
                        <a:cs typeface="Times New Roman"/>
                      </a:endParaRPr>
                    </a:p>
                  </a:txBody>
                  <a:tcPr marL="54531" marR="54531" marT="0" marB="0"/>
                </a:tc>
                <a:tc>
                  <a:txBody>
                    <a:bodyPr/>
                    <a:lstStyle/>
                    <a:p>
                      <a:pPr marL="0" marR="0" algn="ctr">
                        <a:lnSpc>
                          <a:spcPct val="115000"/>
                        </a:lnSpc>
                        <a:spcBef>
                          <a:spcPts val="0"/>
                        </a:spcBef>
                        <a:spcAft>
                          <a:spcPts val="0"/>
                        </a:spcAft>
                      </a:pPr>
                      <a:r>
                        <a:rPr lang="en-US" sz="1600" dirty="0">
                          <a:effectLst/>
                        </a:rPr>
                        <a:t>0</a:t>
                      </a:r>
                      <a:endParaRPr lang="en-US" sz="1600" dirty="0">
                        <a:effectLst/>
                        <a:latin typeface="Calibri"/>
                        <a:ea typeface="Calibri"/>
                        <a:cs typeface="Times New Roman"/>
                      </a:endParaRPr>
                    </a:p>
                  </a:txBody>
                  <a:tcPr marL="0" marR="0" marT="0" marB="0"/>
                </a:tc>
              </a:tr>
              <a:tr h="205943">
                <a:tc>
                  <a:txBody>
                    <a:bodyPr/>
                    <a:lstStyle/>
                    <a:p>
                      <a:pPr marL="0" marR="0" algn="ctr">
                        <a:lnSpc>
                          <a:spcPct val="115000"/>
                        </a:lnSpc>
                        <a:spcBef>
                          <a:spcPts val="0"/>
                        </a:spcBef>
                        <a:spcAft>
                          <a:spcPts val="0"/>
                        </a:spcAft>
                      </a:pPr>
                      <a:r>
                        <a:rPr lang="en-US" sz="1600">
                          <a:effectLst/>
                        </a:rPr>
                        <a:t>Pacific</a:t>
                      </a:r>
                      <a:endParaRPr lang="en-US" sz="1600">
                        <a:effectLst/>
                        <a:latin typeface="Calibri"/>
                        <a:ea typeface="Calibri"/>
                        <a:cs typeface="Times New Roman"/>
                      </a:endParaRPr>
                    </a:p>
                  </a:txBody>
                  <a:tcPr marL="54531" marR="54531" marT="0" marB="0"/>
                </a:tc>
                <a:tc>
                  <a:txBody>
                    <a:bodyPr/>
                    <a:lstStyle/>
                    <a:p>
                      <a:pPr marL="0" marR="0" algn="ctr">
                        <a:lnSpc>
                          <a:spcPct val="115000"/>
                        </a:lnSpc>
                        <a:spcBef>
                          <a:spcPts val="0"/>
                        </a:spcBef>
                        <a:spcAft>
                          <a:spcPts val="0"/>
                        </a:spcAft>
                      </a:pPr>
                      <a:r>
                        <a:rPr lang="en-US" sz="1600">
                          <a:effectLst/>
                        </a:rPr>
                        <a:t>8</a:t>
                      </a:r>
                      <a:endParaRPr lang="en-US" sz="1600">
                        <a:effectLst/>
                        <a:latin typeface="Calibri"/>
                        <a:ea typeface="Calibri"/>
                        <a:cs typeface="Times New Roman"/>
                      </a:endParaRPr>
                    </a:p>
                  </a:txBody>
                  <a:tcPr marL="54531" marR="54531" marT="0" marB="0"/>
                </a:tc>
                <a:tc>
                  <a:txBody>
                    <a:bodyPr/>
                    <a:lstStyle/>
                    <a:p>
                      <a:pPr marL="0" marR="0" algn="ctr">
                        <a:lnSpc>
                          <a:spcPct val="115000"/>
                        </a:lnSpc>
                        <a:spcBef>
                          <a:spcPts val="0"/>
                        </a:spcBef>
                        <a:spcAft>
                          <a:spcPts val="0"/>
                        </a:spcAft>
                      </a:pPr>
                      <a:r>
                        <a:rPr lang="en-US" sz="1600" dirty="0">
                          <a:effectLst/>
                        </a:rPr>
                        <a:t>0</a:t>
                      </a:r>
                      <a:endParaRPr lang="en-US" sz="1600" dirty="0">
                        <a:effectLst/>
                        <a:latin typeface="Calibri"/>
                        <a:ea typeface="Calibri"/>
                        <a:cs typeface="Times New Roman"/>
                      </a:endParaRPr>
                    </a:p>
                  </a:txBody>
                  <a:tcPr marL="54531" marR="54531" marT="0" marB="0"/>
                </a:tc>
                <a:tc>
                  <a:txBody>
                    <a:bodyPr/>
                    <a:lstStyle/>
                    <a:p>
                      <a:pPr marL="0" marR="0" algn="ctr">
                        <a:lnSpc>
                          <a:spcPct val="115000"/>
                        </a:lnSpc>
                        <a:spcBef>
                          <a:spcPts val="0"/>
                        </a:spcBef>
                        <a:spcAft>
                          <a:spcPts val="0"/>
                        </a:spcAft>
                      </a:pPr>
                      <a:r>
                        <a:rPr lang="en-US" sz="1600">
                          <a:effectLst/>
                        </a:rPr>
                        <a:t>3</a:t>
                      </a:r>
                      <a:endParaRPr lang="en-US" sz="1600">
                        <a:effectLst/>
                        <a:latin typeface="Calibri"/>
                        <a:ea typeface="Calibri"/>
                        <a:cs typeface="Times New Roman"/>
                      </a:endParaRPr>
                    </a:p>
                  </a:txBody>
                  <a:tcPr marL="0" marR="0" marT="0" marB="0"/>
                </a:tc>
                <a:tc>
                  <a:txBody>
                    <a:bodyPr/>
                    <a:lstStyle/>
                    <a:p>
                      <a:pPr marL="0" marR="0" algn="ctr">
                        <a:lnSpc>
                          <a:spcPct val="115000"/>
                        </a:lnSpc>
                        <a:spcBef>
                          <a:spcPts val="0"/>
                        </a:spcBef>
                        <a:spcAft>
                          <a:spcPts val="0"/>
                        </a:spcAft>
                      </a:pPr>
                      <a:r>
                        <a:rPr lang="en-US" sz="1600" dirty="0">
                          <a:effectLst/>
                        </a:rPr>
                        <a:t>5</a:t>
                      </a:r>
                      <a:endParaRPr lang="en-US" sz="1600" dirty="0">
                        <a:effectLst/>
                        <a:latin typeface="Calibri"/>
                        <a:ea typeface="Calibri"/>
                        <a:cs typeface="Times New Roman"/>
                      </a:endParaRPr>
                    </a:p>
                  </a:txBody>
                  <a:tcPr marL="54531" marR="54531" marT="0" marB="0"/>
                </a:tc>
                <a:tc>
                  <a:txBody>
                    <a:bodyPr/>
                    <a:lstStyle/>
                    <a:p>
                      <a:pPr marL="0" marR="0" algn="ctr">
                        <a:lnSpc>
                          <a:spcPct val="115000"/>
                        </a:lnSpc>
                        <a:spcBef>
                          <a:spcPts val="0"/>
                        </a:spcBef>
                        <a:spcAft>
                          <a:spcPts val="0"/>
                        </a:spcAft>
                      </a:pPr>
                      <a:r>
                        <a:rPr lang="en-US" sz="1600" dirty="0">
                          <a:effectLst/>
                        </a:rPr>
                        <a:t>0</a:t>
                      </a:r>
                      <a:endParaRPr lang="en-US" sz="1600" dirty="0">
                        <a:effectLst/>
                        <a:latin typeface="Calibri"/>
                        <a:ea typeface="Calibri"/>
                        <a:cs typeface="Times New Roman"/>
                      </a:endParaRPr>
                    </a:p>
                  </a:txBody>
                  <a:tcPr marL="0" marR="0" marT="0" marB="0"/>
                </a:tc>
              </a:tr>
              <a:tr h="363898">
                <a:tc>
                  <a:txBody>
                    <a:bodyPr/>
                    <a:lstStyle/>
                    <a:p>
                      <a:pPr marL="0" marR="0" algn="ctr">
                        <a:lnSpc>
                          <a:spcPct val="115000"/>
                        </a:lnSpc>
                        <a:spcBef>
                          <a:spcPts val="0"/>
                        </a:spcBef>
                        <a:spcAft>
                          <a:spcPts val="0"/>
                        </a:spcAft>
                      </a:pPr>
                      <a:r>
                        <a:rPr lang="en-US" sz="1600">
                          <a:effectLst/>
                        </a:rPr>
                        <a:t>South Central</a:t>
                      </a:r>
                      <a:endParaRPr lang="en-US" sz="1600">
                        <a:effectLst/>
                        <a:latin typeface="Calibri"/>
                        <a:ea typeface="Calibri"/>
                        <a:cs typeface="Times New Roman"/>
                      </a:endParaRPr>
                    </a:p>
                  </a:txBody>
                  <a:tcPr marL="54531" marR="54531" marT="0" marB="0"/>
                </a:tc>
                <a:tc>
                  <a:txBody>
                    <a:bodyPr/>
                    <a:lstStyle/>
                    <a:p>
                      <a:pPr marL="0" marR="0" algn="ctr">
                        <a:lnSpc>
                          <a:spcPct val="115000"/>
                        </a:lnSpc>
                        <a:spcBef>
                          <a:spcPts val="0"/>
                        </a:spcBef>
                        <a:spcAft>
                          <a:spcPts val="0"/>
                        </a:spcAft>
                      </a:pPr>
                      <a:r>
                        <a:rPr lang="en-US" sz="1600" dirty="0">
                          <a:effectLst/>
                        </a:rPr>
                        <a:t>7</a:t>
                      </a:r>
                      <a:endParaRPr lang="en-US" sz="1600" dirty="0">
                        <a:solidFill>
                          <a:schemeClr val="accent5"/>
                        </a:solidFill>
                        <a:effectLst/>
                        <a:latin typeface="Calibri"/>
                        <a:ea typeface="Calibri"/>
                        <a:cs typeface="Times New Roman"/>
                      </a:endParaRPr>
                    </a:p>
                  </a:txBody>
                  <a:tcPr marL="54531" marR="54531" marT="0" marB="0"/>
                </a:tc>
                <a:tc>
                  <a:txBody>
                    <a:bodyPr/>
                    <a:lstStyle/>
                    <a:p>
                      <a:pPr marL="0" marR="0" algn="ctr">
                        <a:lnSpc>
                          <a:spcPct val="115000"/>
                        </a:lnSpc>
                        <a:spcBef>
                          <a:spcPts val="0"/>
                        </a:spcBef>
                        <a:spcAft>
                          <a:spcPts val="0"/>
                        </a:spcAft>
                      </a:pPr>
                      <a:r>
                        <a:rPr lang="en-US" sz="1600" dirty="0" smtClean="0">
                          <a:effectLst/>
                        </a:rPr>
                        <a:t>0 </a:t>
                      </a:r>
                      <a:endParaRPr lang="en-US" sz="1600" dirty="0">
                        <a:solidFill>
                          <a:schemeClr val="accent5"/>
                        </a:solidFill>
                        <a:effectLst/>
                        <a:latin typeface="Calibri"/>
                        <a:ea typeface="Calibri"/>
                        <a:cs typeface="Times New Roman"/>
                      </a:endParaRPr>
                    </a:p>
                  </a:txBody>
                  <a:tcPr marL="54531" marR="54531" marT="0" marB="0"/>
                </a:tc>
                <a:tc>
                  <a:txBody>
                    <a:bodyPr/>
                    <a:lstStyle/>
                    <a:p>
                      <a:pPr marL="0" marR="0" algn="ctr">
                        <a:lnSpc>
                          <a:spcPct val="115000"/>
                        </a:lnSpc>
                        <a:spcBef>
                          <a:spcPts val="0"/>
                        </a:spcBef>
                        <a:spcAft>
                          <a:spcPts val="0"/>
                        </a:spcAft>
                      </a:pPr>
                      <a:r>
                        <a:rPr lang="en-US" sz="1600" dirty="0" smtClean="0">
                          <a:effectLst/>
                        </a:rPr>
                        <a:t>2</a:t>
                      </a:r>
                      <a:endParaRPr lang="en-US" sz="1600" dirty="0">
                        <a:solidFill>
                          <a:schemeClr val="accent5"/>
                        </a:solidFill>
                        <a:effectLst/>
                        <a:latin typeface="Calibri"/>
                        <a:ea typeface="Calibri"/>
                        <a:cs typeface="Times New Roman"/>
                      </a:endParaRPr>
                    </a:p>
                  </a:txBody>
                  <a:tcPr marL="0" marR="0" marT="0" marB="0"/>
                </a:tc>
                <a:tc>
                  <a:txBody>
                    <a:bodyPr/>
                    <a:lstStyle/>
                    <a:p>
                      <a:pPr marL="0" marR="0" algn="ctr">
                        <a:lnSpc>
                          <a:spcPct val="115000"/>
                        </a:lnSpc>
                        <a:spcBef>
                          <a:spcPts val="0"/>
                        </a:spcBef>
                        <a:spcAft>
                          <a:spcPts val="0"/>
                        </a:spcAft>
                      </a:pPr>
                      <a:r>
                        <a:rPr lang="en-US" sz="1600" dirty="0" smtClean="0">
                          <a:effectLst/>
                        </a:rPr>
                        <a:t>4</a:t>
                      </a:r>
                      <a:endParaRPr lang="en-US" sz="1600" dirty="0">
                        <a:solidFill>
                          <a:schemeClr val="accent5"/>
                        </a:solidFill>
                        <a:effectLst/>
                        <a:latin typeface="Calibri"/>
                        <a:ea typeface="Calibri"/>
                        <a:cs typeface="Times New Roman"/>
                      </a:endParaRPr>
                    </a:p>
                  </a:txBody>
                  <a:tcPr marL="54531" marR="54531" marT="0" marB="0"/>
                </a:tc>
                <a:tc>
                  <a:txBody>
                    <a:bodyPr/>
                    <a:lstStyle/>
                    <a:p>
                      <a:pPr marL="0" marR="0" algn="ctr">
                        <a:lnSpc>
                          <a:spcPct val="115000"/>
                        </a:lnSpc>
                        <a:spcBef>
                          <a:spcPts val="0"/>
                        </a:spcBef>
                        <a:spcAft>
                          <a:spcPts val="0"/>
                        </a:spcAft>
                      </a:pPr>
                      <a:r>
                        <a:rPr lang="en-US" sz="1600" dirty="0" smtClean="0">
                          <a:effectLst/>
                        </a:rPr>
                        <a:t>1</a:t>
                      </a:r>
                      <a:endParaRPr lang="en-US" sz="1600" dirty="0">
                        <a:solidFill>
                          <a:schemeClr val="accent5"/>
                        </a:solidFill>
                        <a:effectLst/>
                        <a:latin typeface="Calibri"/>
                        <a:ea typeface="Calibri"/>
                        <a:cs typeface="Times New Roman"/>
                      </a:endParaRPr>
                    </a:p>
                  </a:txBody>
                  <a:tcPr marL="0" marR="0" marT="0" marB="0"/>
                </a:tc>
              </a:tr>
              <a:tr h="205943">
                <a:tc>
                  <a:txBody>
                    <a:bodyPr/>
                    <a:lstStyle/>
                    <a:p>
                      <a:pPr marL="0" marR="0" algn="ctr">
                        <a:lnSpc>
                          <a:spcPct val="115000"/>
                        </a:lnSpc>
                        <a:spcBef>
                          <a:spcPts val="0"/>
                        </a:spcBef>
                        <a:spcAft>
                          <a:spcPts val="0"/>
                        </a:spcAft>
                      </a:pPr>
                      <a:r>
                        <a:rPr lang="en-US" sz="1600" dirty="0">
                          <a:effectLst/>
                        </a:rPr>
                        <a:t>Southeast</a:t>
                      </a:r>
                      <a:endParaRPr lang="en-US" sz="1600" dirty="0">
                        <a:effectLst/>
                        <a:latin typeface="Calibri"/>
                        <a:ea typeface="Calibri"/>
                        <a:cs typeface="Times New Roman"/>
                      </a:endParaRPr>
                    </a:p>
                  </a:txBody>
                  <a:tcPr marL="54531" marR="54531" marT="0" marB="0"/>
                </a:tc>
                <a:tc>
                  <a:txBody>
                    <a:bodyPr/>
                    <a:lstStyle/>
                    <a:p>
                      <a:pPr marL="0" marR="0" algn="ctr">
                        <a:lnSpc>
                          <a:spcPct val="115000"/>
                        </a:lnSpc>
                        <a:spcBef>
                          <a:spcPts val="0"/>
                        </a:spcBef>
                        <a:spcAft>
                          <a:spcPts val="0"/>
                        </a:spcAft>
                      </a:pPr>
                      <a:r>
                        <a:rPr lang="en-US" sz="1600" dirty="0" smtClean="0">
                          <a:effectLst/>
                        </a:rPr>
                        <a:t>10</a:t>
                      </a:r>
                      <a:endParaRPr lang="en-US" sz="1600" dirty="0">
                        <a:effectLst/>
                        <a:latin typeface="+mn-lt"/>
                        <a:ea typeface="Calibri"/>
                        <a:cs typeface="Times New Roman"/>
                      </a:endParaRPr>
                    </a:p>
                  </a:txBody>
                  <a:tcPr marL="54531" marR="54531" marT="0" marB="0"/>
                </a:tc>
                <a:tc>
                  <a:txBody>
                    <a:bodyPr/>
                    <a:lstStyle/>
                    <a:p>
                      <a:pPr marL="0" marR="0" algn="ctr">
                        <a:lnSpc>
                          <a:spcPct val="115000"/>
                        </a:lnSpc>
                        <a:spcBef>
                          <a:spcPts val="0"/>
                        </a:spcBef>
                        <a:spcAft>
                          <a:spcPts val="0"/>
                        </a:spcAft>
                      </a:pPr>
                      <a:r>
                        <a:rPr lang="en-US" sz="1600" dirty="0" smtClean="0">
                          <a:effectLst/>
                        </a:rPr>
                        <a:t>2</a:t>
                      </a:r>
                      <a:endParaRPr lang="en-US" sz="1600" dirty="0">
                        <a:effectLst/>
                        <a:latin typeface="Calibri"/>
                        <a:ea typeface="Calibri"/>
                        <a:cs typeface="Times New Roman"/>
                      </a:endParaRPr>
                    </a:p>
                  </a:txBody>
                  <a:tcPr marL="54531" marR="54531" marT="0" marB="0"/>
                </a:tc>
                <a:tc>
                  <a:txBody>
                    <a:bodyPr/>
                    <a:lstStyle/>
                    <a:p>
                      <a:pPr marL="0" marR="0" algn="ctr">
                        <a:lnSpc>
                          <a:spcPct val="115000"/>
                        </a:lnSpc>
                        <a:spcBef>
                          <a:spcPts val="0"/>
                        </a:spcBef>
                        <a:spcAft>
                          <a:spcPts val="0"/>
                        </a:spcAft>
                      </a:pPr>
                      <a:r>
                        <a:rPr lang="en-US" sz="1600" dirty="0" smtClean="0">
                          <a:effectLst/>
                        </a:rPr>
                        <a:t>3</a:t>
                      </a:r>
                      <a:endParaRPr lang="en-US" sz="1600" dirty="0">
                        <a:effectLst/>
                        <a:latin typeface="Calibri"/>
                        <a:ea typeface="Calibri"/>
                        <a:cs typeface="Times New Roman"/>
                      </a:endParaRPr>
                    </a:p>
                  </a:txBody>
                  <a:tcPr marL="0" marR="0" marT="0" marB="0"/>
                </a:tc>
                <a:tc>
                  <a:txBody>
                    <a:bodyPr/>
                    <a:lstStyle/>
                    <a:p>
                      <a:pPr marL="0" marR="0" algn="ctr">
                        <a:lnSpc>
                          <a:spcPct val="115000"/>
                        </a:lnSpc>
                        <a:spcBef>
                          <a:spcPts val="0"/>
                        </a:spcBef>
                        <a:spcAft>
                          <a:spcPts val="0"/>
                        </a:spcAft>
                      </a:pPr>
                      <a:r>
                        <a:rPr lang="en-US" sz="1600" dirty="0">
                          <a:effectLst/>
                        </a:rPr>
                        <a:t>3</a:t>
                      </a:r>
                      <a:endParaRPr lang="en-US" sz="1600" dirty="0">
                        <a:effectLst/>
                        <a:latin typeface="Calibri"/>
                        <a:ea typeface="Calibri"/>
                        <a:cs typeface="Times New Roman"/>
                      </a:endParaRPr>
                    </a:p>
                  </a:txBody>
                  <a:tcPr marL="54531" marR="54531" marT="0" marB="0"/>
                </a:tc>
                <a:tc>
                  <a:txBody>
                    <a:bodyPr/>
                    <a:lstStyle/>
                    <a:p>
                      <a:pPr marL="0" marR="0" algn="ctr">
                        <a:lnSpc>
                          <a:spcPct val="115000"/>
                        </a:lnSpc>
                        <a:spcBef>
                          <a:spcPts val="0"/>
                        </a:spcBef>
                        <a:spcAft>
                          <a:spcPts val="0"/>
                        </a:spcAft>
                      </a:pPr>
                      <a:r>
                        <a:rPr lang="en-US" sz="1600" dirty="0" smtClean="0">
                          <a:effectLst/>
                        </a:rPr>
                        <a:t>2</a:t>
                      </a:r>
                      <a:endParaRPr lang="en-US" sz="1600" dirty="0">
                        <a:effectLst/>
                        <a:latin typeface="Calibri"/>
                        <a:ea typeface="Calibri"/>
                        <a:cs typeface="Times New Roman"/>
                      </a:endParaRPr>
                    </a:p>
                  </a:txBody>
                  <a:tcPr marL="0" marR="0" marT="0" marB="0"/>
                </a:tc>
              </a:tr>
              <a:tr h="163005">
                <a:tc>
                  <a:txBody>
                    <a:bodyPr/>
                    <a:lstStyle/>
                    <a:p>
                      <a:pPr marL="0" marR="0" algn="ctr">
                        <a:lnSpc>
                          <a:spcPct val="115000"/>
                        </a:lnSpc>
                        <a:spcBef>
                          <a:spcPts val="0"/>
                        </a:spcBef>
                        <a:spcAft>
                          <a:spcPts val="0"/>
                        </a:spcAft>
                      </a:pPr>
                      <a:endParaRPr lang="en-US" sz="1600" dirty="0">
                        <a:effectLst/>
                        <a:latin typeface="Calibri"/>
                        <a:ea typeface="Calibri"/>
                        <a:cs typeface="Times New Roman"/>
                      </a:endParaRPr>
                    </a:p>
                  </a:txBody>
                  <a:tcPr marL="54531" marR="54531" marT="0" marB="0"/>
                </a:tc>
                <a:tc>
                  <a:txBody>
                    <a:bodyPr/>
                    <a:lstStyle/>
                    <a:p>
                      <a:pPr marL="0" marR="0" algn="ctr">
                        <a:lnSpc>
                          <a:spcPct val="115000"/>
                        </a:lnSpc>
                        <a:spcBef>
                          <a:spcPts val="0"/>
                        </a:spcBef>
                        <a:spcAft>
                          <a:spcPts val="0"/>
                        </a:spcAft>
                      </a:pPr>
                      <a:endParaRPr lang="en-US" sz="1600">
                        <a:effectLst/>
                        <a:latin typeface="Calibri"/>
                        <a:ea typeface="Calibri"/>
                        <a:cs typeface="Times New Roman"/>
                      </a:endParaRPr>
                    </a:p>
                  </a:txBody>
                  <a:tcPr marL="54531" marR="54531" marT="0" marB="0"/>
                </a:tc>
                <a:tc>
                  <a:txBody>
                    <a:bodyPr/>
                    <a:lstStyle/>
                    <a:p>
                      <a:pPr marL="0" marR="0" algn="ctr">
                        <a:lnSpc>
                          <a:spcPct val="115000"/>
                        </a:lnSpc>
                        <a:spcBef>
                          <a:spcPts val="0"/>
                        </a:spcBef>
                        <a:spcAft>
                          <a:spcPts val="0"/>
                        </a:spcAft>
                      </a:pPr>
                      <a:endParaRPr lang="en-US" sz="1600" dirty="0">
                        <a:effectLst/>
                        <a:latin typeface="Calibri"/>
                        <a:ea typeface="Calibri"/>
                        <a:cs typeface="Times New Roman"/>
                      </a:endParaRPr>
                    </a:p>
                  </a:txBody>
                  <a:tcPr marL="54531" marR="54531" marT="0" marB="0"/>
                </a:tc>
                <a:tc>
                  <a:txBody>
                    <a:bodyPr/>
                    <a:lstStyle/>
                    <a:p>
                      <a:pPr marL="0" marR="0" algn="ctr">
                        <a:lnSpc>
                          <a:spcPct val="115000"/>
                        </a:lnSpc>
                        <a:spcBef>
                          <a:spcPts val="0"/>
                        </a:spcBef>
                        <a:spcAft>
                          <a:spcPts val="0"/>
                        </a:spcAft>
                      </a:pPr>
                      <a:endParaRPr lang="en-US" sz="1600" dirty="0">
                        <a:effectLst/>
                        <a:latin typeface="Calibri"/>
                        <a:ea typeface="Calibri"/>
                        <a:cs typeface="Times New Roman"/>
                      </a:endParaRPr>
                    </a:p>
                  </a:txBody>
                  <a:tcPr marL="0" marR="0" marT="0" marB="0"/>
                </a:tc>
                <a:tc>
                  <a:txBody>
                    <a:bodyPr/>
                    <a:lstStyle/>
                    <a:p>
                      <a:pPr marL="0" marR="0" algn="ctr">
                        <a:lnSpc>
                          <a:spcPct val="115000"/>
                        </a:lnSpc>
                        <a:spcBef>
                          <a:spcPts val="0"/>
                        </a:spcBef>
                        <a:spcAft>
                          <a:spcPts val="0"/>
                        </a:spcAft>
                      </a:pPr>
                      <a:endParaRPr lang="en-US" sz="1600" dirty="0">
                        <a:effectLst/>
                        <a:latin typeface="Calibri"/>
                        <a:ea typeface="Calibri"/>
                        <a:cs typeface="Times New Roman"/>
                      </a:endParaRPr>
                    </a:p>
                  </a:txBody>
                  <a:tcPr marL="54531" marR="54531" marT="0" marB="0"/>
                </a:tc>
                <a:tc>
                  <a:txBody>
                    <a:bodyPr/>
                    <a:lstStyle/>
                    <a:p>
                      <a:pPr marL="0" marR="0" algn="ctr">
                        <a:lnSpc>
                          <a:spcPct val="115000"/>
                        </a:lnSpc>
                        <a:spcBef>
                          <a:spcPts val="0"/>
                        </a:spcBef>
                        <a:spcAft>
                          <a:spcPts val="0"/>
                        </a:spcAft>
                      </a:pPr>
                      <a:endParaRPr lang="en-US" sz="1600" dirty="0">
                        <a:effectLst/>
                        <a:latin typeface="Calibri"/>
                        <a:ea typeface="Calibri"/>
                        <a:cs typeface="Times New Roman"/>
                      </a:endParaRPr>
                    </a:p>
                  </a:txBody>
                  <a:tcPr marL="0" marR="0" marT="0" marB="0"/>
                </a:tc>
              </a:tr>
              <a:tr h="205943">
                <a:tc>
                  <a:txBody>
                    <a:bodyPr/>
                    <a:lstStyle/>
                    <a:p>
                      <a:pPr marL="0" marR="0" algn="ctr">
                        <a:lnSpc>
                          <a:spcPct val="115000"/>
                        </a:lnSpc>
                        <a:spcBef>
                          <a:spcPts val="0"/>
                        </a:spcBef>
                        <a:spcAft>
                          <a:spcPts val="0"/>
                        </a:spcAft>
                      </a:pPr>
                      <a:r>
                        <a:rPr lang="en-US" sz="1600" dirty="0" smtClean="0">
                          <a:effectLst/>
                        </a:rPr>
                        <a:t>TOTALS</a:t>
                      </a:r>
                      <a:endParaRPr lang="en-US" sz="1600" b="1" dirty="0">
                        <a:effectLst/>
                        <a:latin typeface="Calibri"/>
                        <a:ea typeface="Calibri"/>
                        <a:cs typeface="Times New Roman"/>
                      </a:endParaRPr>
                    </a:p>
                  </a:txBody>
                  <a:tcPr marL="54531" marR="54531" marT="0" marB="0"/>
                </a:tc>
                <a:tc>
                  <a:txBody>
                    <a:bodyPr/>
                    <a:lstStyle/>
                    <a:p>
                      <a:pPr marL="0" marR="0" algn="ctr">
                        <a:lnSpc>
                          <a:spcPct val="115000"/>
                        </a:lnSpc>
                        <a:spcBef>
                          <a:spcPts val="0"/>
                        </a:spcBef>
                        <a:spcAft>
                          <a:spcPts val="0"/>
                        </a:spcAft>
                      </a:pPr>
                      <a:r>
                        <a:rPr lang="en-US" sz="1600" b="1" smtClean="0">
                          <a:effectLst/>
                        </a:rPr>
                        <a:t>69</a:t>
                      </a:r>
                      <a:endParaRPr lang="en-US" sz="1600" b="1" dirty="0">
                        <a:effectLst/>
                        <a:latin typeface="Calibri"/>
                        <a:ea typeface="Calibri"/>
                        <a:cs typeface="Times New Roman"/>
                      </a:endParaRPr>
                    </a:p>
                  </a:txBody>
                  <a:tcPr marL="54531" marR="54531" marT="0" marB="0"/>
                </a:tc>
                <a:tc>
                  <a:txBody>
                    <a:bodyPr/>
                    <a:lstStyle/>
                    <a:p>
                      <a:pPr marL="0" marR="0" algn="ctr">
                        <a:lnSpc>
                          <a:spcPct val="115000"/>
                        </a:lnSpc>
                        <a:spcBef>
                          <a:spcPts val="0"/>
                        </a:spcBef>
                        <a:spcAft>
                          <a:spcPts val="0"/>
                        </a:spcAft>
                      </a:pPr>
                      <a:r>
                        <a:rPr lang="en-US" sz="1600" b="1" dirty="0" smtClean="0">
                          <a:effectLst/>
                        </a:rPr>
                        <a:t>13</a:t>
                      </a:r>
                      <a:endParaRPr lang="en-US" sz="1600" b="1" dirty="0">
                        <a:effectLst/>
                        <a:latin typeface="Calibri"/>
                        <a:ea typeface="Calibri"/>
                        <a:cs typeface="Times New Roman"/>
                      </a:endParaRPr>
                    </a:p>
                  </a:txBody>
                  <a:tcPr marL="54531" marR="54531" marT="0" marB="0"/>
                </a:tc>
                <a:tc>
                  <a:txBody>
                    <a:bodyPr/>
                    <a:lstStyle/>
                    <a:p>
                      <a:pPr marL="0" marR="0" algn="ctr">
                        <a:lnSpc>
                          <a:spcPct val="115000"/>
                        </a:lnSpc>
                        <a:spcBef>
                          <a:spcPts val="0"/>
                        </a:spcBef>
                        <a:spcAft>
                          <a:spcPts val="0"/>
                        </a:spcAft>
                      </a:pPr>
                      <a:r>
                        <a:rPr lang="en-US" sz="1600" b="1" dirty="0" smtClean="0">
                          <a:effectLst/>
                        </a:rPr>
                        <a:t>15</a:t>
                      </a:r>
                      <a:endParaRPr lang="en-US" sz="1600" b="1" dirty="0">
                        <a:effectLst/>
                        <a:latin typeface="Calibri"/>
                        <a:ea typeface="Calibri"/>
                        <a:cs typeface="Times New Roman"/>
                      </a:endParaRPr>
                    </a:p>
                  </a:txBody>
                  <a:tcPr marL="0" marR="0" marT="0" marB="0"/>
                </a:tc>
                <a:tc>
                  <a:txBody>
                    <a:bodyPr/>
                    <a:lstStyle/>
                    <a:p>
                      <a:pPr marL="0" marR="0" algn="ctr">
                        <a:lnSpc>
                          <a:spcPct val="115000"/>
                        </a:lnSpc>
                        <a:spcBef>
                          <a:spcPts val="0"/>
                        </a:spcBef>
                        <a:spcAft>
                          <a:spcPts val="0"/>
                        </a:spcAft>
                      </a:pPr>
                      <a:r>
                        <a:rPr lang="en-US" sz="1600" b="1" dirty="0" smtClean="0">
                          <a:effectLst/>
                        </a:rPr>
                        <a:t>34</a:t>
                      </a:r>
                      <a:endParaRPr lang="en-US" sz="1600" b="1" dirty="0">
                        <a:effectLst/>
                        <a:latin typeface="Calibri"/>
                        <a:ea typeface="Calibri"/>
                        <a:cs typeface="Times New Roman"/>
                      </a:endParaRPr>
                    </a:p>
                  </a:txBody>
                  <a:tcPr marL="54531" marR="54531" marT="0" marB="0"/>
                </a:tc>
                <a:tc>
                  <a:txBody>
                    <a:bodyPr/>
                    <a:lstStyle/>
                    <a:p>
                      <a:pPr marL="0" marR="0" algn="ctr">
                        <a:lnSpc>
                          <a:spcPct val="115000"/>
                        </a:lnSpc>
                        <a:spcBef>
                          <a:spcPts val="0"/>
                        </a:spcBef>
                        <a:spcAft>
                          <a:spcPts val="0"/>
                        </a:spcAft>
                      </a:pPr>
                      <a:r>
                        <a:rPr lang="en-US" sz="1600" b="1" dirty="0" smtClean="0">
                          <a:effectLst/>
                        </a:rPr>
                        <a:t>7</a:t>
                      </a:r>
                      <a:endParaRPr lang="en-US" sz="1600" b="1" dirty="0">
                        <a:effectLst/>
                        <a:latin typeface="Calibri"/>
                        <a:ea typeface="Calibri"/>
                        <a:cs typeface="Times New Roman"/>
                      </a:endParaRPr>
                    </a:p>
                  </a:txBody>
                  <a:tcPr marL="0" marR="0" marT="0" marB="0"/>
                </a:tc>
              </a:tr>
            </a:tbl>
          </a:graphicData>
        </a:graphic>
      </p:graphicFrame>
    </p:spTree>
    <p:extLst>
      <p:ext uri="{BB962C8B-B14F-4D97-AF65-F5344CB8AC3E}">
        <p14:creationId xmlns:p14="http://schemas.microsoft.com/office/powerpoint/2010/main" val="7289378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fontScale="85000" lnSpcReduction="20000"/>
          </a:bodyPr>
          <a:lstStyle/>
          <a:p>
            <a:fld id="{77D3EC99-F703-4D0C-B593-570AC0D373FA}" type="slidenum">
              <a:rPr lang="en-US" smtClean="0"/>
              <a:pPr/>
              <a:t>9</a:t>
            </a:fld>
            <a:endParaRPr lang="en-US" dirty="0"/>
          </a:p>
        </p:txBody>
      </p:sp>
      <p:sp>
        <p:nvSpPr>
          <p:cNvPr id="4" name="Content Placeholder 3"/>
          <p:cNvSpPr>
            <a:spLocks noGrp="1"/>
          </p:cNvSpPr>
          <p:nvPr>
            <p:ph sz="quarter" idx="1"/>
          </p:nvPr>
        </p:nvSpPr>
        <p:spPr/>
        <p:txBody>
          <a:bodyPr anchor="ctr">
            <a:normAutofit/>
          </a:bodyPr>
          <a:lstStyle/>
          <a:p>
            <a:pPr marL="0" indent="0" algn="ctr">
              <a:buNone/>
            </a:pPr>
            <a:r>
              <a:rPr lang="en-US" sz="4400" dirty="0" smtClean="0"/>
              <a:t>Participating Clinic Profile</a:t>
            </a:r>
            <a:endParaRPr lang="en-US" sz="4400" dirty="0"/>
          </a:p>
        </p:txBody>
      </p:sp>
    </p:spTree>
    <p:extLst>
      <p:ext uri="{BB962C8B-B14F-4D97-AF65-F5344CB8AC3E}">
        <p14:creationId xmlns:p14="http://schemas.microsoft.com/office/powerpoint/2010/main" val="310894984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13137</TotalTime>
  <Words>2160</Words>
  <Application>Microsoft Office PowerPoint</Application>
  <PresentationFormat>On-screen Show (4:3)</PresentationFormat>
  <Paragraphs>271</Paragraphs>
  <Slides>33</Slides>
  <Notes>21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Median</vt:lpstr>
      <vt:lpstr>AetC practice transformation project:  Implementation Instructions for baseline data collection</vt:lpstr>
      <vt:lpstr>Table of Contents </vt:lpstr>
      <vt:lpstr>PowerPoint Presentation</vt:lpstr>
      <vt:lpstr>Intent and Goal of the AETC Practice Transformation Project</vt:lpstr>
      <vt:lpstr>Desired Outcome and Evaluation of the AETC Practice Transformation Project</vt:lpstr>
      <vt:lpstr>PowerPoint Presentation</vt:lpstr>
      <vt:lpstr>NEC-Led National Evaluation of the AETC Practice Transformation Project</vt:lpstr>
      <vt:lpstr>Clinics Participating in the AETC Practice Transformation Project</vt:lpstr>
      <vt:lpstr>PowerPoint Presentation</vt:lpstr>
      <vt:lpstr>Assigning Unique Clinic Code to Protect Identify of Participating Clinics</vt:lpstr>
      <vt:lpstr>Participating Clinic Profile</vt:lpstr>
      <vt:lpstr>Content of AETC PTP Participating Clinic Profile</vt:lpstr>
      <vt:lpstr>Availability of AETC PTP Participating Clinic Profile</vt:lpstr>
      <vt:lpstr>PowerPoint Presentation</vt:lpstr>
      <vt:lpstr>Purpose of the Baseline Organizational Assessment</vt:lpstr>
      <vt:lpstr>Content of the Baseline Organizational Assessment</vt:lpstr>
      <vt:lpstr>Sampling for the Baseline Organizational Assessment</vt:lpstr>
      <vt:lpstr>Data Collection Strategy for the Baseline Organizational Assessment</vt:lpstr>
      <vt:lpstr>Using the Baseline Organizational Assessment to Facilitate Discussion</vt:lpstr>
      <vt:lpstr>Potential Length of Discussion with Use of the Baseline Organizational Assessment</vt:lpstr>
      <vt:lpstr>Importance of Asking Probing Questions and Optional Questions to Ask Clinics</vt:lpstr>
      <vt:lpstr>Documenting What Is Discussed and Leveraging that Information for Regional Evaluation Purposes</vt:lpstr>
      <vt:lpstr>Dissemination of the Final Baseline Organizational Assessment </vt:lpstr>
      <vt:lpstr>PowerPoint Presentation</vt:lpstr>
      <vt:lpstr>Annual Clinic Aggregate Data and Performance Measures</vt:lpstr>
      <vt:lpstr>Annual Performance Measures</vt:lpstr>
      <vt:lpstr>Annual Clinic Aggregate Data and Performance Measures</vt:lpstr>
      <vt:lpstr>PowerPoint Presentation</vt:lpstr>
      <vt:lpstr>Optional Collection of the Building Blocks of Primary Care Assessment (BBPCA)</vt:lpstr>
      <vt:lpstr>Optional Collection of the Building Blocks of Primary Care Assessment (BBPCA)</vt:lpstr>
      <vt:lpstr>Optional Collection of the Building Blocks of Primary Care Assessment (BBPCA)</vt:lpstr>
      <vt:lpstr>Optional Collection of the Building Blocks of Primary Care Assessment (BBPCA)</vt:lpstr>
      <vt:lpstr>PowerPoint Presentation</vt:lpstr>
    </vt:vector>
  </TitlesOfParts>
  <Company>UCSF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Quarterly Telehealth Call</dc:title>
  <dc:creator>kkhamarko</dc:creator>
  <cp:lastModifiedBy>Khamarko, Kevin</cp:lastModifiedBy>
  <cp:revision>1086</cp:revision>
  <dcterms:created xsi:type="dcterms:W3CDTF">2013-02-08T22:12:53Z</dcterms:created>
  <dcterms:modified xsi:type="dcterms:W3CDTF">2016-04-28T15:09:42Z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