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675" r:id="rId2"/>
    <p:sldMasterId id="2147483716" r:id="rId3"/>
    <p:sldMasterId id="2147483720" r:id="rId4"/>
    <p:sldMasterId id="2147483722" r:id="rId5"/>
  </p:sldMasterIdLst>
  <p:notesMasterIdLst>
    <p:notesMasterId r:id="rId22"/>
  </p:notesMasterIdLst>
  <p:handoutMasterIdLst>
    <p:handoutMasterId r:id="rId23"/>
  </p:handoutMasterIdLst>
  <p:sldIdLst>
    <p:sldId id="405" r:id="rId6"/>
    <p:sldId id="406" r:id="rId7"/>
    <p:sldId id="444" r:id="rId8"/>
    <p:sldId id="445" r:id="rId9"/>
    <p:sldId id="446" r:id="rId10"/>
    <p:sldId id="447" r:id="rId11"/>
    <p:sldId id="448" r:id="rId12"/>
    <p:sldId id="449" r:id="rId13"/>
    <p:sldId id="407" r:id="rId14"/>
    <p:sldId id="458" r:id="rId15"/>
    <p:sldId id="452" r:id="rId16"/>
    <p:sldId id="453" r:id="rId17"/>
    <p:sldId id="454" r:id="rId18"/>
    <p:sldId id="455" r:id="rId19"/>
    <p:sldId id="456" r:id="rId20"/>
    <p:sldId id="457" r:id="rId21"/>
  </p:sldIdLst>
  <p:sldSz cx="12188825"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52" userDrawn="1">
          <p15:clr>
            <a:srgbClr val="A4A3A4"/>
          </p15:clr>
        </p15:guide>
        <p15:guide id="2" pos="3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Friedman" initials="M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CD3"/>
    <a:srgbClr val="F8F6F0"/>
    <a:srgbClr val="8096B6"/>
    <a:srgbClr val="FCFAF4"/>
    <a:srgbClr val="F0EDE4"/>
    <a:srgbClr val="E7E5D9"/>
    <a:srgbClr val="C5C4BA"/>
    <a:srgbClr val="A9A89F"/>
    <a:srgbClr val="DAD8CB"/>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24" autoAdjust="0"/>
    <p:restoredTop sz="96327" autoAdjust="0"/>
  </p:normalViewPr>
  <p:slideViewPr>
    <p:cSldViewPr snapToGrid="0">
      <p:cViewPr varScale="1">
        <p:scale>
          <a:sx n="108" d="100"/>
          <a:sy n="108" d="100"/>
        </p:scale>
        <p:origin x="1528" y="192"/>
      </p:cViewPr>
      <p:guideLst>
        <p:guide orient="horz" pos="1552"/>
        <p:guide pos="341"/>
      </p:guideLst>
    </p:cSldViewPr>
  </p:slideViewPr>
  <p:notesTextViewPr>
    <p:cViewPr>
      <p:scale>
        <a:sx n="3" d="2"/>
        <a:sy n="3" d="2"/>
      </p:scale>
      <p:origin x="0" y="0"/>
    </p:cViewPr>
  </p:notesTextViewPr>
  <p:sorterViewPr>
    <p:cViewPr>
      <p:scale>
        <a:sx n="120" d="100"/>
        <a:sy n="120" d="100"/>
      </p:scale>
      <p:origin x="0" y="1592"/>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CD4BC3-4558-412F-8D5B-8D118CCE74BB}" type="datetimeFigureOut">
              <a:rPr lang="en-US" smtClean="0"/>
              <a:pPr/>
              <a:t>1/22/21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03289E-2394-452D-948A-64C5AC31F64F}" type="slidenum">
              <a:rPr lang="en-US" smtClean="0"/>
              <a:pPr/>
              <a:t>‹#›</a:t>
            </a:fld>
            <a:endParaRPr lang="en-US" dirty="0"/>
          </a:p>
        </p:txBody>
      </p:sp>
    </p:spTree>
    <p:extLst>
      <p:ext uri="{BB962C8B-B14F-4D97-AF65-F5344CB8AC3E}">
        <p14:creationId xmlns:p14="http://schemas.microsoft.com/office/powerpoint/2010/main" val="3287507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Tree>
    <p:extLst>
      <p:ext uri="{BB962C8B-B14F-4D97-AF65-F5344CB8AC3E}">
        <p14:creationId xmlns:p14="http://schemas.microsoft.com/office/powerpoint/2010/main" val="1254938878"/>
      </p:ext>
    </p:extLst>
  </p:cSld>
  <p:clrMap bg1="lt1" tx1="dk1" bg2="dk2" tx2="lt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551906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2954085" y="2209800"/>
            <a:ext cx="8644782"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2948377" y="3667797"/>
            <a:ext cx="6955204"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pic>
        <p:nvPicPr>
          <p:cNvPr id="9" name="Picture 8">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658" y="0"/>
            <a:ext cx="1262655" cy="6858000"/>
          </a:xfrm>
          <a:prstGeom prst="rect">
            <a:avLst/>
          </a:prstGeom>
        </p:spPr>
      </p:pic>
      <p:sp>
        <p:nvSpPr>
          <p:cNvPr id="8" name="Rectangle 7">
            <a:extLst>
              <a:ext uri="{FF2B5EF4-FFF2-40B4-BE49-F238E27FC236}">
                <a16:creationId xmlns:a16="http://schemas.microsoft.com/office/drawing/2014/main" id="{E58C2001-4BAA-F641-9C90-15743A761429}"/>
              </a:ext>
            </a:extLst>
          </p:cNvPr>
          <p:cNvSpPr/>
          <p:nvPr userDrawn="1"/>
        </p:nvSpPr>
        <p:spPr>
          <a:xfrm>
            <a:off x="3036871" y="3322457"/>
            <a:ext cx="8532178"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sp>
        <p:nvSpPr>
          <p:cNvPr id="10" name="Text Placeholder 3">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8377" y="4170959"/>
            <a:ext cx="6955204" cy="495641"/>
          </a:xfrm>
          <a:prstGeom prst="rect">
            <a:avLst/>
          </a:prstGeom>
        </p:spPr>
        <p:txBody>
          <a:bodyPr anchor="ctr"/>
          <a:lstStyle>
            <a:lvl1pPr marL="0" indent="0">
              <a:buNone/>
              <a:defRPr sz="2399" b="0" i="0">
                <a:solidFill>
                  <a:schemeClr val="accent6"/>
                </a:solidFill>
                <a:latin typeface="Arial" panose="020B0604020202020204" pitchFamily="34" charset="0"/>
              </a:defRPr>
            </a:lvl1pPr>
          </a:lstStyle>
          <a:p>
            <a:pPr lvl="0"/>
            <a:r>
              <a:rPr lang="en-US" dirty="0"/>
              <a:t>Date</a:t>
            </a:r>
          </a:p>
        </p:txBody>
      </p:sp>
      <p:pic>
        <p:nvPicPr>
          <p:cNvPr id="12" name="Picture 11">
            <a:extLst>
              <a:ext uri="{FF2B5EF4-FFF2-40B4-BE49-F238E27FC236}">
                <a16:creationId xmlns:a16="http://schemas.microsoft.com/office/drawing/2014/main" id="{DB5E6135-B7B2-A14E-B9DE-D3DD2E24D445}"/>
              </a:ext>
            </a:extLst>
          </p:cNvPr>
          <p:cNvPicPr>
            <a:picLocks noChangeAspect="1"/>
          </p:cNvPicPr>
          <p:nvPr userDrawn="1"/>
        </p:nvPicPr>
        <p:blipFill>
          <a:blip r:embed="rId3"/>
          <a:stretch>
            <a:fillRect/>
          </a:stretch>
        </p:blipFill>
        <p:spPr>
          <a:xfrm>
            <a:off x="8791543" y="5408699"/>
            <a:ext cx="2840019" cy="1075582"/>
          </a:xfrm>
          <a:prstGeom prst="rect">
            <a:avLst/>
          </a:prstGeom>
        </p:spPr>
      </p:pic>
    </p:spTree>
    <p:extLst>
      <p:ext uri="{BB962C8B-B14F-4D97-AF65-F5344CB8AC3E}">
        <p14:creationId xmlns:p14="http://schemas.microsoft.com/office/powerpoint/2010/main" val="328184155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297" y="1254848"/>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8" y="2141308"/>
            <a:ext cx="10512425" cy="2986087"/>
          </a:xfrm>
          <a:prstGeom prst="rect">
            <a:avLst/>
          </a:prstGeom>
        </p:spPr>
        <p:txBody>
          <a:bodyPr/>
          <a:lstStyle>
            <a:lvl1pPr marL="347472" indent="0">
              <a:spcBef>
                <a:spcPts val="0"/>
              </a:spcBef>
              <a:spcAft>
                <a:spcPts val="1200"/>
              </a:spcAft>
              <a:buClr>
                <a:schemeClr val="accent6"/>
              </a:buClr>
              <a:buFontTx/>
              <a:buNone/>
              <a:defRPr sz="22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January 22, 2021</a:t>
            </a:fld>
            <a:endParaRPr lang="en-US" dirty="0"/>
          </a:p>
        </p:txBody>
      </p:sp>
    </p:spTree>
    <p:extLst>
      <p:ext uri="{BB962C8B-B14F-4D97-AF65-F5344CB8AC3E}">
        <p14:creationId xmlns:p14="http://schemas.microsoft.com/office/powerpoint/2010/main" val="286645911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297" y="1254848"/>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888" y="2141308"/>
            <a:ext cx="10512425" cy="2986087"/>
          </a:xfrm>
          <a:prstGeom prst="rect">
            <a:avLst/>
          </a:prstGeom>
        </p:spPr>
        <p:txBody>
          <a:bodyPr/>
          <a:lstStyle>
            <a:lvl1pPr marL="690372" indent="-342900">
              <a:spcBef>
                <a:spcPts val="0"/>
              </a:spcBef>
              <a:spcAft>
                <a:spcPts val="1200"/>
              </a:spcAft>
              <a:buClr>
                <a:schemeClr val="accent6"/>
              </a:buClr>
              <a:buFont typeface="Wingdings" pitchFamily="2" charset="2"/>
              <a:buChar char="§"/>
              <a:defRPr sz="2200">
                <a:solidFill>
                  <a:schemeClr val="tx1"/>
                </a:solidFill>
                <a:latin typeface="+mn-lt"/>
              </a:defRPr>
            </a:lvl1pPr>
            <a:lvl2pPr marL="685800" indent="-347472">
              <a:spcBef>
                <a:spcPts val="0"/>
              </a:spcBef>
              <a:spcAft>
                <a:spcPts val="600"/>
              </a:spcAft>
              <a:defRPr sz="2200">
                <a:latin typeface="+mn-lt"/>
              </a:defRPr>
            </a:lvl2pPr>
            <a:lvl3pPr marL="1024128" indent="-347472">
              <a:spcBef>
                <a:spcPts val="0"/>
              </a:spcBef>
              <a:spcAft>
                <a:spcPts val="600"/>
              </a:spcAft>
              <a:buFont typeface="Arial" panose="020B0604020202020204" pitchFamily="34" charset="0"/>
              <a:buChar char="•"/>
              <a:defRPr sz="2200">
                <a:latin typeface="+mn-lt"/>
              </a:defRPr>
            </a:lvl3pPr>
            <a:lvl4pPr marL="1481328" indent="-347472">
              <a:spcBef>
                <a:spcPts val="0"/>
              </a:spcBef>
              <a:spcAft>
                <a:spcPts val="600"/>
              </a:spcAft>
              <a:buClr>
                <a:schemeClr val="accent6"/>
              </a:buClr>
              <a:buFont typeface="System Font Regular"/>
              <a:buChar char="–"/>
              <a:defRPr sz="2200">
                <a:latin typeface="+mn-lt"/>
              </a:defRPr>
            </a:lvl4pPr>
            <a:lvl5pPr marL="1828800" indent="-347472">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January 22, 2021</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297" y="1254848"/>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888" y="2141308"/>
            <a:ext cx="5171439" cy="2986087"/>
          </a:xfrm>
          <a:prstGeom prst="rect">
            <a:avLst/>
          </a:prstGeom>
        </p:spPr>
        <p:txBody>
          <a:bodyPr/>
          <a:lstStyle>
            <a:lvl1pPr marL="690372" indent="-342900">
              <a:spcBef>
                <a:spcPts val="0"/>
              </a:spcBef>
              <a:spcAft>
                <a:spcPts val="1200"/>
              </a:spcAft>
              <a:buClr>
                <a:schemeClr val="accent6"/>
              </a:buClr>
              <a:buFont typeface="Wingdings" pitchFamily="2" charset="2"/>
              <a:buChar char="§"/>
              <a:defRPr sz="2200">
                <a:solidFill>
                  <a:schemeClr val="tx1"/>
                </a:solidFill>
                <a:latin typeface="+mn-lt"/>
              </a:defRPr>
            </a:lvl1pPr>
            <a:lvl2pPr marL="685800" indent="-347472">
              <a:spcBef>
                <a:spcPts val="0"/>
              </a:spcBef>
              <a:spcAft>
                <a:spcPts val="600"/>
              </a:spcAft>
              <a:defRPr sz="2200">
                <a:latin typeface="+mn-lt"/>
              </a:defRPr>
            </a:lvl2pPr>
            <a:lvl3pPr marL="1024128" indent="-347472">
              <a:spcBef>
                <a:spcPts val="0"/>
              </a:spcBef>
              <a:spcAft>
                <a:spcPts val="600"/>
              </a:spcAft>
              <a:buFont typeface="Arial" panose="020B0604020202020204" pitchFamily="34" charset="0"/>
              <a:buChar char="•"/>
              <a:defRPr sz="2200">
                <a:latin typeface="+mn-lt"/>
              </a:defRPr>
            </a:lvl3pPr>
            <a:lvl4pPr marL="1481328" indent="-347472">
              <a:spcBef>
                <a:spcPts val="0"/>
              </a:spcBef>
              <a:spcAft>
                <a:spcPts val="600"/>
              </a:spcAft>
              <a:buClr>
                <a:schemeClr val="accent6"/>
              </a:buClr>
              <a:buFont typeface="System Font Regular"/>
              <a:buChar char="–"/>
              <a:defRPr sz="2200">
                <a:latin typeface="+mn-lt"/>
              </a:defRPr>
            </a:lvl4pPr>
            <a:lvl5pPr marL="1828800" indent="-347472">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January 22, 2021</a:t>
            </a:fld>
            <a:endParaRPr lang="en-US" dirty="0"/>
          </a:p>
        </p:txBody>
      </p:sp>
      <p:sp>
        <p:nvSpPr>
          <p:cNvPr id="6" name="Text Placeholder 9">
            <a:extLst>
              <a:ext uri="{FF2B5EF4-FFF2-40B4-BE49-F238E27FC236}">
                <a16:creationId xmlns:a16="http://schemas.microsoft.com/office/drawing/2014/main" id="{28ACBC7B-164C-DA40-8629-C5163DAADFFD}"/>
              </a:ext>
            </a:extLst>
          </p:cNvPr>
          <p:cNvSpPr>
            <a:spLocks noGrp="1"/>
          </p:cNvSpPr>
          <p:nvPr>
            <p:ph type="body" sz="quarter" idx="12"/>
          </p:nvPr>
        </p:nvSpPr>
        <p:spPr>
          <a:xfrm>
            <a:off x="5984240" y="2141308"/>
            <a:ext cx="5171439" cy="2986087"/>
          </a:xfrm>
          <a:prstGeom prst="rect">
            <a:avLst/>
          </a:prstGeom>
        </p:spPr>
        <p:txBody>
          <a:bodyPr/>
          <a:lstStyle>
            <a:lvl1pPr marL="690372" indent="-342900">
              <a:spcBef>
                <a:spcPts val="0"/>
              </a:spcBef>
              <a:spcAft>
                <a:spcPts val="1200"/>
              </a:spcAft>
              <a:buClr>
                <a:schemeClr val="accent6"/>
              </a:buClr>
              <a:buFont typeface="Wingdings" pitchFamily="2" charset="2"/>
              <a:buChar char="§"/>
              <a:defRPr sz="2200">
                <a:solidFill>
                  <a:schemeClr val="tx1"/>
                </a:solidFill>
                <a:latin typeface="+mn-lt"/>
              </a:defRPr>
            </a:lvl1pPr>
            <a:lvl2pPr marL="685800" indent="-347472">
              <a:spcBef>
                <a:spcPts val="0"/>
              </a:spcBef>
              <a:spcAft>
                <a:spcPts val="600"/>
              </a:spcAft>
              <a:defRPr sz="2200">
                <a:latin typeface="+mn-lt"/>
              </a:defRPr>
            </a:lvl2pPr>
            <a:lvl3pPr marL="1024128" indent="-347472">
              <a:spcBef>
                <a:spcPts val="0"/>
              </a:spcBef>
              <a:spcAft>
                <a:spcPts val="600"/>
              </a:spcAft>
              <a:buFont typeface="Arial" panose="020B0604020202020204" pitchFamily="34" charset="0"/>
              <a:buChar char="•"/>
              <a:defRPr sz="2200">
                <a:latin typeface="+mn-lt"/>
              </a:defRPr>
            </a:lvl3pPr>
            <a:lvl4pPr marL="1481328" indent="-347472">
              <a:spcBef>
                <a:spcPts val="0"/>
              </a:spcBef>
              <a:spcAft>
                <a:spcPts val="600"/>
              </a:spcAft>
              <a:buClr>
                <a:schemeClr val="accent6"/>
              </a:buClr>
              <a:buFont typeface="System Font Regular"/>
              <a:buChar char="–"/>
              <a:defRPr sz="2200">
                <a:latin typeface="+mn-lt"/>
              </a:defRPr>
            </a:lvl4pPr>
            <a:lvl5pPr marL="1828800" indent="-347472">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350699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297" y="1254848"/>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141308"/>
            <a:ext cx="5248592" cy="2986087"/>
          </a:xfrm>
          <a:prstGeom prst="rect">
            <a:avLst/>
          </a:prstGeom>
        </p:spPr>
        <p:txBody>
          <a:bodyPr/>
          <a:lstStyle>
            <a:lvl1pPr marL="690372" indent="-342900">
              <a:spcBef>
                <a:spcPts val="0"/>
              </a:spcBef>
              <a:spcAft>
                <a:spcPts val="1200"/>
              </a:spcAft>
              <a:buClr>
                <a:schemeClr val="accent6"/>
              </a:buClr>
              <a:buFont typeface="Wingdings" pitchFamily="2" charset="2"/>
              <a:buChar char="§"/>
              <a:defRPr sz="2200">
                <a:solidFill>
                  <a:schemeClr val="tx1"/>
                </a:solidFill>
                <a:latin typeface="+mn-lt"/>
              </a:defRPr>
            </a:lvl1pPr>
            <a:lvl2pPr marL="685800" indent="-347472">
              <a:spcBef>
                <a:spcPts val="0"/>
              </a:spcBef>
              <a:spcAft>
                <a:spcPts val="600"/>
              </a:spcAft>
              <a:defRPr sz="2200">
                <a:latin typeface="+mn-lt"/>
              </a:defRPr>
            </a:lvl2pPr>
            <a:lvl3pPr marL="1024128" indent="-347472">
              <a:spcBef>
                <a:spcPts val="0"/>
              </a:spcBef>
              <a:spcAft>
                <a:spcPts val="600"/>
              </a:spcAft>
              <a:buFont typeface="Arial" panose="020B0604020202020204" pitchFamily="34" charset="0"/>
              <a:buChar char="•"/>
              <a:defRPr sz="2200">
                <a:latin typeface="+mn-lt"/>
              </a:defRPr>
            </a:lvl3pPr>
            <a:lvl4pPr marL="1481328" indent="-347472">
              <a:spcBef>
                <a:spcPts val="0"/>
              </a:spcBef>
              <a:spcAft>
                <a:spcPts val="600"/>
              </a:spcAft>
              <a:buClr>
                <a:schemeClr val="accent6"/>
              </a:buClr>
              <a:buFont typeface="System Font Regular"/>
              <a:buChar char="–"/>
              <a:defRPr sz="2200">
                <a:latin typeface="+mn-lt"/>
              </a:defRPr>
            </a:lvl4pPr>
            <a:lvl5pPr marL="1828800" indent="-347472">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January 22, 2021</a:t>
            </a:fld>
            <a:endParaRPr lang="en-US" dirty="0"/>
          </a:p>
        </p:txBody>
      </p:sp>
      <p:sp>
        <p:nvSpPr>
          <p:cNvPr id="3" name="Picture Placeholder 2">
            <a:extLst>
              <a:ext uri="{FF2B5EF4-FFF2-40B4-BE49-F238E27FC236}">
                <a16:creationId xmlns:a16="http://schemas.microsoft.com/office/drawing/2014/main" id="{FBAF9846-71DA-A44F-8AF9-87E1DDB943E1}"/>
              </a:ext>
            </a:extLst>
          </p:cNvPr>
          <p:cNvSpPr>
            <a:spLocks noGrp="1"/>
          </p:cNvSpPr>
          <p:nvPr>
            <p:ph type="pic" sz="quarter" idx="12"/>
          </p:nvPr>
        </p:nvSpPr>
        <p:spPr>
          <a:xfrm>
            <a:off x="6094413" y="2143125"/>
            <a:ext cx="5041900" cy="298767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301814454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7E01E1C4-2C84-CE47-85DB-593C82C0EB68}"/>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19CEB-2028-2842-AF60-6C74C4CAB384}" type="datetime4">
              <a:rPr lang="en-US" smtClean="0"/>
              <a:t>January 22, 2021</a:t>
            </a:fld>
            <a:endParaRPr lang="en-US" dirty="0"/>
          </a:p>
        </p:txBody>
      </p:sp>
      <p:sp>
        <p:nvSpPr>
          <p:cNvPr id="7" name="Picture Placeholder 2">
            <a:extLst>
              <a:ext uri="{FF2B5EF4-FFF2-40B4-BE49-F238E27FC236}">
                <a16:creationId xmlns:a16="http://schemas.microsoft.com/office/drawing/2014/main" id="{E8EA923E-BC71-C347-8E04-0810876CF682}"/>
              </a:ext>
            </a:extLst>
          </p:cNvPr>
          <p:cNvSpPr>
            <a:spLocks noGrp="1"/>
          </p:cNvSpPr>
          <p:nvPr>
            <p:ph type="pic" sz="quarter" idx="12"/>
          </p:nvPr>
        </p:nvSpPr>
        <p:spPr>
          <a:xfrm>
            <a:off x="623297" y="1371600"/>
            <a:ext cx="10938784" cy="4246879"/>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116993593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0FB0A0-DED7-EC46-8193-BC335733CBB0}"/>
              </a:ext>
            </a:extLst>
          </p:cNvPr>
          <p:cNvSpPr>
            <a:spLocks noGrp="1"/>
          </p:cNvSpPr>
          <p:nvPr>
            <p:ph type="title"/>
          </p:nvPr>
        </p:nvSpPr>
        <p:spPr>
          <a:xfrm>
            <a:off x="2948116"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488009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7AF4BD8-D702-6942-998E-7220E8107DB6}"/>
              </a:ext>
            </a:extLst>
          </p:cNvPr>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895307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92F913A3-B7A0-6B40-AD6C-96F6219BE285}"/>
              </a:ext>
            </a:extLst>
          </p:cNvPr>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926494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9.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78181"/>
      </p:ext>
    </p:extLst>
  </p:cSld>
  <p:clrMap bg1="lt1" tx1="dk1" bg2="lt2" tx2="dk2" accent1="accent1" accent2="accent2" accent3="accent3" accent4="accent4" accent5="accent5" accent6="accent6" hlink="hlink" folHlink="folHlink"/>
  <p:sldLayoutIdLst>
    <p:sldLayoutId id="2147483712" r:id="rId1"/>
  </p:sldLayoutIdLst>
  <p:transition spd="slow">
    <p:fade/>
  </p:transition>
  <p:hf sldNum="0" hdr="0" ftr="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88825"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11613568" y="220765"/>
            <a:ext cx="30769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11565512" y="247655"/>
            <a:ext cx="403808"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0" name="Title Placeholder 9">
            <a:extLst>
              <a:ext uri="{FF2B5EF4-FFF2-40B4-BE49-F238E27FC236}">
                <a16:creationId xmlns:a16="http://schemas.microsoft.com/office/drawing/2014/main" id="{0F4FCDD2-5E10-224D-8C68-31BC1F67A43E}"/>
              </a:ext>
            </a:extLst>
          </p:cNvPr>
          <p:cNvSpPr>
            <a:spLocks noGrp="1"/>
          </p:cNvSpPr>
          <p:nvPr>
            <p:ph type="title"/>
          </p:nvPr>
        </p:nvSpPr>
        <p:spPr>
          <a:xfrm>
            <a:off x="623297" y="1387703"/>
            <a:ext cx="10794980" cy="648915"/>
          </a:xfrm>
          <a:prstGeom prst="rect">
            <a:avLst/>
          </a:prstGeom>
        </p:spPr>
        <p:txBody>
          <a:bodyPr vert="horz" lIns="91440" tIns="45720" rIns="91440" bIns="45720" rtlCol="0" anchor="t">
            <a:normAutofit/>
          </a:bodyPr>
          <a:lstStyle/>
          <a:p>
            <a:r>
              <a:rPr lang="en-US" dirty="0"/>
              <a:t>Click to edit Master title style</a:t>
            </a:r>
          </a:p>
        </p:txBody>
      </p:sp>
      <p:sp>
        <p:nvSpPr>
          <p:cNvPr id="15" name="Date Placeholder 3">
            <a:extLst>
              <a:ext uri="{FF2B5EF4-FFF2-40B4-BE49-F238E27FC236}">
                <a16:creationId xmlns:a16="http://schemas.microsoft.com/office/drawing/2014/main" id="{841C3474-27D8-8049-BB94-405BB23B8EE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10242-F90A-904E-87EE-58F44D16EACF}" type="datetime4">
              <a:rPr lang="en-US" smtClean="0"/>
              <a:t>January 22, 2021</a:t>
            </a:fld>
            <a:endParaRPr lang="en-US" dirty="0"/>
          </a:p>
        </p:txBody>
      </p:sp>
      <p:pic>
        <p:nvPicPr>
          <p:cNvPr id="11" name="Picture 10">
            <a:extLst>
              <a:ext uri="{FF2B5EF4-FFF2-40B4-BE49-F238E27FC236}">
                <a16:creationId xmlns:a16="http://schemas.microsoft.com/office/drawing/2014/main" id="{E62AFF81-4850-054E-9003-6AB809022F6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075782" y="5889997"/>
            <a:ext cx="1691634" cy="648915"/>
          </a:xfrm>
          <a:prstGeom prst="rect">
            <a:avLst/>
          </a:prstGeom>
        </p:spPr>
      </p:pic>
    </p:spTree>
  </p:cSld>
  <p:clrMap bg1="lt1" tx1="dk1" bg2="lt2" tx2="dk2" accent1="accent1" accent2="accent2" accent3="accent3" accent4="accent4" accent5="accent5" accent6="accent6" hlink="hlink" folHlink="folHlink"/>
  <p:sldLayoutIdLst>
    <p:sldLayoutId id="2147483726" r:id="rId1"/>
    <p:sldLayoutId id="2147483677" r:id="rId2"/>
    <p:sldLayoutId id="2147483725" r:id="rId3"/>
    <p:sldLayoutId id="2147483724" r:id="rId4"/>
    <p:sldLayoutId id="2147483701" r:id="rId5"/>
  </p:sldLayoutIdLst>
  <p:transition spd="slow">
    <p:fade/>
  </p:transition>
  <p:hf sldNum="0" hdr="0" ft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36541"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658" y="0"/>
            <a:ext cx="1262655" cy="6858000"/>
          </a:xfrm>
          <a:prstGeom prst="rect">
            <a:avLst/>
          </a:prstGeom>
        </p:spPr>
      </p:pic>
      <p:pic>
        <p:nvPicPr>
          <p:cNvPr id="5" name="Picture 4">
            <a:extLst>
              <a:ext uri="{FF2B5EF4-FFF2-40B4-BE49-F238E27FC236}">
                <a16:creationId xmlns:a16="http://schemas.microsoft.com/office/drawing/2014/main" id="{DD53E38E-318E-524B-81AE-9CA36A026174}"/>
              </a:ext>
            </a:extLst>
          </p:cNvPr>
          <p:cNvPicPr>
            <a:picLocks noChangeAspect="1"/>
          </p:cNvPicPr>
          <p:nvPr userDrawn="1"/>
        </p:nvPicPr>
        <p:blipFill>
          <a:blip r:embed="rId4"/>
          <a:stretch>
            <a:fillRect/>
          </a:stretch>
        </p:blipFill>
        <p:spPr>
          <a:xfrm>
            <a:off x="10067926" y="5880757"/>
            <a:ext cx="1713427" cy="648915"/>
          </a:xfrm>
          <a:prstGeom prst="rect">
            <a:avLst/>
          </a:prstGeom>
        </p:spPr>
      </p:pic>
    </p:spTree>
    <p:extLst>
      <p:ext uri="{BB962C8B-B14F-4D97-AF65-F5344CB8AC3E}">
        <p14:creationId xmlns:p14="http://schemas.microsoft.com/office/powerpoint/2010/main" val="2808723325"/>
      </p:ext>
    </p:extLst>
  </p:cSld>
  <p:clrMap bg1="lt1" tx1="dk1" bg2="lt2" tx2="dk2" accent1="accent1" accent2="accent2" accent3="accent3" accent4="accent4" accent5="accent5" accent6="accent6" hlink="hlink" folHlink="folHlink"/>
  <p:sldLayoutIdLst>
    <p:sldLayoutId id="2147483717" r:id="rId1"/>
  </p:sldLayoutIdLst>
  <p:transition spd="slow">
    <p:fade/>
  </p:transition>
  <p:hf sldNum="0" hdr="0" ft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658" y="0"/>
            <a:ext cx="1262655" cy="6858000"/>
          </a:xfrm>
          <a:prstGeom prst="rect">
            <a:avLst/>
          </a:prstGeom>
        </p:spPr>
      </p:pic>
      <p:pic>
        <p:nvPicPr>
          <p:cNvPr id="6" name="Picture 5">
            <a:extLst>
              <a:ext uri="{FF2B5EF4-FFF2-40B4-BE49-F238E27FC236}">
                <a16:creationId xmlns:a16="http://schemas.microsoft.com/office/drawing/2014/main" id="{33808675-07B4-7144-9C60-2290227509B1}"/>
              </a:ext>
            </a:extLst>
          </p:cNvPr>
          <p:cNvPicPr>
            <a:picLocks noChangeAspect="1"/>
          </p:cNvPicPr>
          <p:nvPr userDrawn="1"/>
        </p:nvPicPr>
        <p:blipFill>
          <a:blip r:embed="rId4"/>
          <a:stretch>
            <a:fillRect/>
          </a:stretch>
        </p:blipFill>
        <p:spPr>
          <a:xfrm>
            <a:off x="10067926" y="5880757"/>
            <a:ext cx="1713427" cy="648915"/>
          </a:xfrm>
          <a:prstGeom prst="rect">
            <a:avLst/>
          </a:prstGeom>
        </p:spPr>
      </p:pic>
    </p:spTree>
    <p:extLst>
      <p:ext uri="{BB962C8B-B14F-4D97-AF65-F5344CB8AC3E}">
        <p14:creationId xmlns:p14="http://schemas.microsoft.com/office/powerpoint/2010/main" val="1361985833"/>
      </p:ext>
    </p:extLst>
  </p:cSld>
  <p:clrMap bg1="lt1" tx1="dk1" bg2="lt2" tx2="dk2" accent1="accent1" accent2="accent2" accent3="accent3" accent4="accent4" accent5="accent5" accent6="accent6" hlink="hlink" folHlink="folHlink"/>
  <p:sldLayoutIdLst>
    <p:sldLayoutId id="2147483721" r:id="rId1"/>
  </p:sldLayoutIdLst>
  <p:transition spd="slow">
    <p:fade/>
  </p:transition>
  <p:hf sldNum="0" hdr="0" ft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DDCD3"/>
            </a:gs>
            <a:gs pos="99000">
              <a:srgbClr val="F8F6F0"/>
            </a:gs>
          </a:gsLst>
          <a:lin ang="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26000"/>
          </a:blip>
          <a:stretch>
            <a:fillRect/>
          </a:stretch>
        </p:blipFill>
        <p:spPr>
          <a:xfrm>
            <a:off x="264780" y="0"/>
            <a:ext cx="1262655" cy="6858000"/>
          </a:xfrm>
          <a:prstGeom prst="rect">
            <a:avLst/>
          </a:prstGeom>
        </p:spPr>
      </p:pic>
      <p:pic>
        <p:nvPicPr>
          <p:cNvPr id="5" name="Picture 4">
            <a:extLst>
              <a:ext uri="{FF2B5EF4-FFF2-40B4-BE49-F238E27FC236}">
                <a16:creationId xmlns:a16="http://schemas.microsoft.com/office/drawing/2014/main" id="{716A6682-5DC1-6148-B383-3A63730747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75782" y="5889997"/>
            <a:ext cx="1691634" cy="648915"/>
          </a:xfrm>
          <a:prstGeom prst="rect">
            <a:avLst/>
          </a:prstGeom>
        </p:spPr>
      </p:pic>
    </p:spTree>
    <p:extLst>
      <p:ext uri="{BB962C8B-B14F-4D97-AF65-F5344CB8AC3E}">
        <p14:creationId xmlns:p14="http://schemas.microsoft.com/office/powerpoint/2010/main" val="3442442147"/>
      </p:ext>
    </p:extLst>
  </p:cSld>
  <p:clrMap bg1="lt1" tx1="dk1" bg2="lt2" tx2="dk2" accent1="accent1" accent2="accent2" accent3="accent3" accent4="accent4" accent5="accent5" accent6="accent6" hlink="hlink" folHlink="folHlink"/>
  <p:sldLayoutIdLst>
    <p:sldLayoutId id="2147483723" r:id="rId1"/>
  </p:sldLayoutIdLst>
  <p:transition spd="slow">
    <p:fade/>
  </p:transition>
  <p:hf sldNum="0" hdr="0" ftr="0"/>
  <p:txStyles>
    <p:titleStyle>
      <a:lvl1pPr algn="l" defTabSz="1218895" rtl="0" eaLnBrk="1" latinLnBrk="0" hangingPunct="1">
        <a:spcBef>
          <a:spcPct val="0"/>
        </a:spcBef>
        <a:buNone/>
        <a:defRPr sz="4200" b="0" i="0" kern="1200">
          <a:solidFill>
            <a:schemeClr val="accent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aidsetc.org/resource/national-hiv-curriculum-promotional-materials"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aidsetc.org/aetc-program/e-learning-integration"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aidsetc.org/directory/aetcs-and-ending-hiv-epidemic-initiative"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user/AETCNRC" TargetMode="External"/><Relationship Id="rId3" Type="http://schemas.openxmlformats.org/officeDocument/2006/relationships/hyperlink" Target="http://www.aidsetc.org/" TargetMode="External"/><Relationship Id="rId7" Type="http://schemas.openxmlformats.org/officeDocument/2006/relationships/hyperlink" Target="https://twitter.com/AETCNCRC" TargetMode="External"/><Relationship Id="rId2" Type="http://schemas.openxmlformats.org/officeDocument/2006/relationships/hyperlink" Target="mailto:info@aidsetc.org" TargetMode="External"/><Relationship Id="rId1" Type="http://schemas.openxmlformats.org/officeDocument/2006/relationships/slideLayout" Target="../slideLayouts/slideLayout3.xml"/><Relationship Id="rId6" Type="http://schemas.openxmlformats.org/officeDocument/2006/relationships/hyperlink" Target="https://facebook.com/AETCNCRC/" TargetMode="External"/><Relationship Id="rId11" Type="http://schemas.openxmlformats.org/officeDocument/2006/relationships/hyperlink" Target="https://hab.hrsa.gov/sites/default/files/hab/data/datareports/hrsa-aetc-annual-data-report-2017.pdf" TargetMode="External"/><Relationship Id="rId5" Type="http://schemas.openxmlformats.org/officeDocument/2006/relationships/hyperlink" Target="http://blog.aidsetc.org/" TargetMode="External"/><Relationship Id="rId10" Type="http://schemas.openxmlformats.org/officeDocument/2006/relationships/hyperlink" Target="https://www.linkedin.com/in/aetcncrc/" TargetMode="External"/><Relationship Id="rId4" Type="http://schemas.openxmlformats.org/officeDocument/2006/relationships/hyperlink" Target="http://aidsetc.org/nhc" TargetMode="External"/><Relationship Id="rId9" Type="http://schemas.openxmlformats.org/officeDocument/2006/relationships/hyperlink" Target="https://www.pinterest.com/aetcncr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aidsetc.org/"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nccc.ucsf.edu/" TargetMode="External"/><Relationship Id="rId2" Type="http://schemas.openxmlformats.org/officeDocument/2006/relationships/hyperlink" Target="http://www.nccc.ucsf.edu/"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p:txBody>
          <a:bodyPr/>
          <a:lstStyle/>
          <a:p>
            <a:r>
              <a:rPr lang="en-US" sz="4000" dirty="0"/>
              <a:t>An Introduction to the AIDS Education &amp; Training Center (AETC) Program</a:t>
            </a:r>
            <a:endParaRPr lang="en-US" dirty="0"/>
          </a:p>
        </p:txBody>
      </p:sp>
      <p:sp>
        <p:nvSpPr>
          <p:cNvPr id="6" name="Text Placeholder 5">
            <a:extLst>
              <a:ext uri="{FF2B5EF4-FFF2-40B4-BE49-F238E27FC236}">
                <a16:creationId xmlns:a16="http://schemas.microsoft.com/office/drawing/2014/main" id="{CA66E6BF-13E8-6E42-B8E3-9C187F839A43}"/>
              </a:ext>
            </a:extLst>
          </p:cNvPr>
          <p:cNvSpPr>
            <a:spLocks noGrp="1"/>
          </p:cNvSpPr>
          <p:nvPr>
            <p:ph type="body" sz="quarter" idx="10"/>
          </p:nvPr>
        </p:nvSpPr>
        <p:spPr/>
        <p:txBody>
          <a:bodyPr/>
          <a:lstStyle/>
          <a:p>
            <a:r>
              <a:rPr lang="en-US" dirty="0"/>
              <a:t>January 2021</a:t>
            </a:r>
          </a:p>
        </p:txBody>
      </p:sp>
    </p:spTree>
    <p:extLst>
      <p:ext uri="{BB962C8B-B14F-4D97-AF65-F5344CB8AC3E}">
        <p14:creationId xmlns:p14="http://schemas.microsoft.com/office/powerpoint/2010/main" val="2546582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D3534-CDA9-474B-B663-0B4C975F28DD}"/>
              </a:ext>
            </a:extLst>
          </p:cNvPr>
          <p:cNvSpPr>
            <a:spLocks noGrp="1"/>
          </p:cNvSpPr>
          <p:nvPr>
            <p:ph type="title"/>
          </p:nvPr>
        </p:nvSpPr>
        <p:spPr/>
        <p:txBody>
          <a:bodyPr/>
          <a:lstStyle/>
          <a:p>
            <a:r>
              <a:rPr lang="en-US" dirty="0"/>
              <a:t>Key Statistics</a:t>
            </a:r>
          </a:p>
        </p:txBody>
      </p:sp>
      <p:sp>
        <p:nvSpPr>
          <p:cNvPr id="3" name="Text Placeholder 2">
            <a:extLst>
              <a:ext uri="{FF2B5EF4-FFF2-40B4-BE49-F238E27FC236}">
                <a16:creationId xmlns:a16="http://schemas.microsoft.com/office/drawing/2014/main" id="{FD0D22B5-97AC-DC4E-A072-021DD000CD4D}"/>
              </a:ext>
            </a:extLst>
          </p:cNvPr>
          <p:cNvSpPr>
            <a:spLocks noGrp="1"/>
          </p:cNvSpPr>
          <p:nvPr>
            <p:ph type="body" sz="quarter" idx="11"/>
          </p:nvPr>
        </p:nvSpPr>
        <p:spPr>
          <a:xfrm>
            <a:off x="623297" y="1968151"/>
            <a:ext cx="10512425" cy="2986087"/>
          </a:xfrm>
        </p:spPr>
        <p:txBody>
          <a:bodyPr/>
          <a:lstStyle/>
          <a:p>
            <a:pPr>
              <a:spcAft>
                <a:spcPts val="0"/>
              </a:spcAft>
            </a:pPr>
            <a:r>
              <a:rPr lang="en-US" sz="1800" dirty="0">
                <a:solidFill>
                  <a:schemeClr val="tx2"/>
                </a:solidFill>
              </a:rPr>
              <a:t>Top 3 Training Activities*</a:t>
            </a:r>
          </a:p>
          <a:p>
            <a:pPr lvl="2">
              <a:spcAft>
                <a:spcPts val="0"/>
              </a:spcAft>
            </a:pPr>
            <a:r>
              <a:rPr lang="en-US" sz="1600" dirty="0">
                <a:solidFill>
                  <a:schemeClr val="tx2"/>
                </a:solidFill>
              </a:rPr>
              <a:t>Lecture/Workshop</a:t>
            </a:r>
          </a:p>
          <a:p>
            <a:pPr lvl="2">
              <a:spcAft>
                <a:spcPts val="0"/>
              </a:spcAft>
            </a:pPr>
            <a:r>
              <a:rPr lang="en-US" sz="1600" dirty="0">
                <a:solidFill>
                  <a:schemeClr val="tx2"/>
                </a:solidFill>
              </a:rPr>
              <a:t>Role play/Simulation</a:t>
            </a:r>
          </a:p>
          <a:p>
            <a:pPr lvl="2"/>
            <a:r>
              <a:rPr lang="en-US" sz="1600" dirty="0">
                <a:solidFill>
                  <a:schemeClr val="tx2"/>
                </a:solidFill>
              </a:rPr>
              <a:t>Chart/Case Review</a:t>
            </a:r>
          </a:p>
          <a:p>
            <a:pPr>
              <a:spcAft>
                <a:spcPts val="0"/>
              </a:spcAft>
            </a:pPr>
            <a:r>
              <a:rPr lang="en-US" sz="1800" dirty="0">
                <a:solidFill>
                  <a:schemeClr val="tx2"/>
                </a:solidFill>
              </a:rPr>
              <a:t>Top 3 Healthcare Professions/Disciplines Trained**</a:t>
            </a:r>
          </a:p>
          <a:p>
            <a:pPr lvl="2">
              <a:spcAft>
                <a:spcPts val="0"/>
              </a:spcAft>
            </a:pPr>
            <a:r>
              <a:rPr lang="en-US" sz="1600" dirty="0">
                <a:solidFill>
                  <a:schemeClr val="tx2"/>
                </a:solidFill>
              </a:rPr>
              <a:t>Nurses/ Advanced Practice Nurses </a:t>
            </a:r>
          </a:p>
          <a:p>
            <a:pPr lvl="2">
              <a:spcAft>
                <a:spcPts val="0"/>
              </a:spcAft>
            </a:pPr>
            <a:r>
              <a:rPr lang="en-US" sz="1600" dirty="0">
                <a:solidFill>
                  <a:schemeClr val="tx2"/>
                </a:solidFill>
              </a:rPr>
              <a:t>Physicians </a:t>
            </a:r>
          </a:p>
          <a:p>
            <a:pPr lvl="2"/>
            <a:r>
              <a:rPr lang="en-US" sz="1600" dirty="0">
                <a:solidFill>
                  <a:schemeClr val="tx2"/>
                </a:solidFill>
              </a:rPr>
              <a:t>Other Non-clinical Professional </a:t>
            </a:r>
            <a:endParaRPr lang="en-US" sz="1800" dirty="0">
              <a:solidFill>
                <a:schemeClr val="tx2"/>
              </a:solidFill>
            </a:endParaRPr>
          </a:p>
          <a:p>
            <a:pPr>
              <a:spcAft>
                <a:spcPts val="600"/>
              </a:spcAft>
            </a:pPr>
            <a:r>
              <a:rPr lang="en-US" sz="1800" dirty="0">
                <a:solidFill>
                  <a:schemeClr val="tx2"/>
                </a:solidFill>
              </a:rPr>
              <a:t>&gt;145 active resources available on the AETC NCRC website***</a:t>
            </a:r>
          </a:p>
          <a:p>
            <a:pPr>
              <a:spcAft>
                <a:spcPts val="600"/>
              </a:spcAft>
            </a:pPr>
            <a:r>
              <a:rPr lang="en-US" sz="1800" dirty="0">
                <a:solidFill>
                  <a:schemeClr val="tx2"/>
                </a:solidFill>
              </a:rPr>
              <a:t>&gt;106,000 unique website users, &gt;322,500 website pageviews***</a:t>
            </a:r>
          </a:p>
          <a:p>
            <a:pPr>
              <a:spcAft>
                <a:spcPts val="0"/>
              </a:spcAft>
            </a:pPr>
            <a:r>
              <a:rPr lang="en-US" sz="1800" dirty="0">
                <a:solidFill>
                  <a:schemeClr val="tx2"/>
                </a:solidFill>
              </a:rPr>
              <a:t>AETC NCCC service lines receive &gt;12,000 calls a year ***</a:t>
            </a:r>
          </a:p>
          <a:p>
            <a:pPr lvl="2">
              <a:spcAft>
                <a:spcPts val="0"/>
              </a:spcAft>
            </a:pPr>
            <a:r>
              <a:rPr lang="en-US" sz="1600" dirty="0">
                <a:solidFill>
                  <a:schemeClr val="tx2"/>
                </a:solidFill>
              </a:rPr>
              <a:t>45.9% MD/DO</a:t>
            </a:r>
          </a:p>
          <a:p>
            <a:pPr lvl="2">
              <a:spcAft>
                <a:spcPts val="0"/>
              </a:spcAft>
            </a:pPr>
            <a:r>
              <a:rPr lang="en-US" sz="1600" dirty="0">
                <a:solidFill>
                  <a:schemeClr val="tx2"/>
                </a:solidFill>
              </a:rPr>
              <a:t>35% NP/CNM/PA</a:t>
            </a:r>
          </a:p>
          <a:p>
            <a:pPr lvl="2">
              <a:spcAft>
                <a:spcPts val="0"/>
              </a:spcAft>
            </a:pPr>
            <a:r>
              <a:rPr lang="en-US" sz="1600" dirty="0">
                <a:solidFill>
                  <a:schemeClr val="tx2"/>
                </a:solidFill>
              </a:rPr>
              <a:t>13.6% RN/LVN</a:t>
            </a:r>
          </a:p>
          <a:p>
            <a:pPr lvl="2"/>
            <a:r>
              <a:rPr lang="en-US" sz="1600" dirty="0">
                <a:solidFill>
                  <a:schemeClr val="tx2"/>
                </a:solidFill>
              </a:rPr>
              <a:t>2.7% Pharmacists</a:t>
            </a:r>
          </a:p>
          <a:p>
            <a:pPr marL="676656" lvl="2" indent="0">
              <a:buNone/>
            </a:pPr>
            <a:endParaRPr lang="en-US" sz="1800" dirty="0"/>
          </a:p>
          <a:p>
            <a:endParaRPr lang="en-US" dirty="0"/>
          </a:p>
        </p:txBody>
      </p:sp>
      <p:sp>
        <p:nvSpPr>
          <p:cNvPr id="4" name="Date Placeholder 3">
            <a:extLst>
              <a:ext uri="{FF2B5EF4-FFF2-40B4-BE49-F238E27FC236}">
                <a16:creationId xmlns:a16="http://schemas.microsoft.com/office/drawing/2014/main" id="{0E097A39-EAEF-F847-B3C8-F871322CC18B}"/>
              </a:ext>
            </a:extLst>
          </p:cNvPr>
          <p:cNvSpPr>
            <a:spLocks noGrp="1"/>
          </p:cNvSpPr>
          <p:nvPr>
            <p:ph type="dt" sz="half" idx="2"/>
          </p:nvPr>
        </p:nvSpPr>
        <p:spPr/>
        <p:txBody>
          <a:bodyPr/>
          <a:lstStyle/>
          <a:p>
            <a:fld id="{90DD43B1-01E5-D847-B965-FC264A9E1869}" type="datetime4">
              <a:rPr lang="en-US" smtClean="0"/>
              <a:t>January 22, 2021</a:t>
            </a:fld>
            <a:endParaRPr lang="en-US" dirty="0"/>
          </a:p>
        </p:txBody>
      </p:sp>
      <p:sp>
        <p:nvSpPr>
          <p:cNvPr id="5" name="TextBox 4">
            <a:extLst>
              <a:ext uri="{FF2B5EF4-FFF2-40B4-BE49-F238E27FC236}">
                <a16:creationId xmlns:a16="http://schemas.microsoft.com/office/drawing/2014/main" id="{AE52F0B7-307E-D74B-AA8F-5E0D9AEEC646}"/>
              </a:ext>
            </a:extLst>
          </p:cNvPr>
          <p:cNvSpPr txBox="1"/>
          <p:nvPr/>
        </p:nvSpPr>
        <p:spPr>
          <a:xfrm>
            <a:off x="6854432" y="5887910"/>
            <a:ext cx="3192092" cy="553998"/>
          </a:xfrm>
          <a:prstGeom prst="rect">
            <a:avLst/>
          </a:prstGeom>
          <a:noFill/>
        </p:spPr>
        <p:txBody>
          <a:bodyPr wrap="square" rtlCol="0">
            <a:spAutoFit/>
          </a:bodyPr>
          <a:lstStyle/>
          <a:p>
            <a:r>
              <a:rPr lang="en-US" sz="1000" dirty="0">
                <a:solidFill>
                  <a:schemeClr val="tx2"/>
                </a:solidFill>
                <a:latin typeface="+mn-lt"/>
              </a:rPr>
              <a:t>*2017 AETC Annual Data Report 7/1/16 </a:t>
            </a:r>
            <a:r>
              <a:rPr lang="en-US" sz="1000" dirty="0">
                <a:solidFill>
                  <a:schemeClr val="tx2"/>
                </a:solidFill>
              </a:rPr>
              <a:t>–</a:t>
            </a:r>
            <a:r>
              <a:rPr lang="en-US" sz="1000" dirty="0">
                <a:solidFill>
                  <a:schemeClr val="tx2"/>
                </a:solidFill>
                <a:latin typeface="+mn-lt"/>
              </a:rPr>
              <a:t> 6/30/17</a:t>
            </a:r>
          </a:p>
          <a:p>
            <a:r>
              <a:rPr lang="en-US" sz="1000" dirty="0">
                <a:solidFill>
                  <a:schemeClr val="tx2"/>
                </a:solidFill>
                <a:latin typeface="+mn-lt"/>
              </a:rPr>
              <a:t>**2017 AETC Annual Data Report 7/1/15 </a:t>
            </a:r>
            <a:r>
              <a:rPr lang="en-US" sz="1000" dirty="0">
                <a:solidFill>
                  <a:schemeClr val="tx2"/>
                </a:solidFill>
              </a:rPr>
              <a:t>– </a:t>
            </a:r>
            <a:r>
              <a:rPr lang="en-US" sz="1000" dirty="0">
                <a:solidFill>
                  <a:schemeClr val="tx2"/>
                </a:solidFill>
                <a:latin typeface="+mn-lt"/>
              </a:rPr>
              <a:t>6/30/16</a:t>
            </a:r>
          </a:p>
          <a:p>
            <a:r>
              <a:rPr lang="en-US" sz="1000" dirty="0">
                <a:solidFill>
                  <a:schemeClr val="tx2"/>
                </a:solidFill>
                <a:latin typeface="+mn-lt"/>
              </a:rPr>
              <a:t>***2019 AETC Annual Data Report 7/1/19 – 6/30/20 </a:t>
            </a:r>
          </a:p>
        </p:txBody>
      </p:sp>
    </p:spTree>
    <p:extLst>
      <p:ext uri="{BB962C8B-B14F-4D97-AF65-F5344CB8AC3E}">
        <p14:creationId xmlns:p14="http://schemas.microsoft.com/office/powerpoint/2010/main" val="312026536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9F5A-B352-F241-A819-A34E2C3B5755}"/>
              </a:ext>
            </a:extLst>
          </p:cNvPr>
          <p:cNvSpPr>
            <a:spLocks noGrp="1"/>
          </p:cNvSpPr>
          <p:nvPr>
            <p:ph type="title"/>
          </p:nvPr>
        </p:nvSpPr>
        <p:spPr/>
        <p:txBody>
          <a:bodyPr/>
          <a:lstStyle/>
          <a:p>
            <a:r>
              <a:rPr lang="en-US" dirty="0">
                <a:solidFill>
                  <a:schemeClr val="bg1"/>
                </a:solidFill>
              </a:rPr>
              <a:t>National HIV Curriculum postcard image</a:t>
            </a:r>
          </a:p>
        </p:txBody>
      </p:sp>
      <p:sp>
        <p:nvSpPr>
          <p:cNvPr id="4" name="Date Placeholder 3">
            <a:extLst>
              <a:ext uri="{FF2B5EF4-FFF2-40B4-BE49-F238E27FC236}">
                <a16:creationId xmlns:a16="http://schemas.microsoft.com/office/drawing/2014/main" id="{8233662B-90EB-7344-97EF-B93CDC9AE3BA}"/>
              </a:ext>
            </a:extLst>
          </p:cNvPr>
          <p:cNvSpPr>
            <a:spLocks noGrp="1"/>
          </p:cNvSpPr>
          <p:nvPr>
            <p:ph type="dt" sz="half" idx="2"/>
          </p:nvPr>
        </p:nvSpPr>
        <p:spPr/>
        <p:txBody>
          <a:bodyPr/>
          <a:lstStyle/>
          <a:p>
            <a:fld id="{90DD43B1-01E5-D847-B965-FC264A9E1869}" type="datetime4">
              <a:rPr lang="en-US" smtClean="0"/>
              <a:t>January 22, 2021</a:t>
            </a:fld>
            <a:endParaRPr lang="en-US" dirty="0"/>
          </a:p>
        </p:txBody>
      </p:sp>
      <p:pic>
        <p:nvPicPr>
          <p:cNvPr id="5" name="Picture 4" descr="Graphical user interface, website&#10;&#10;Description automatically generated">
            <a:extLst>
              <a:ext uri="{FF2B5EF4-FFF2-40B4-BE49-F238E27FC236}">
                <a16:creationId xmlns:a16="http://schemas.microsoft.com/office/drawing/2014/main" id="{80C0A979-7508-F443-99A3-5FEF9E981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724" y="831818"/>
            <a:ext cx="8315570" cy="5524532"/>
          </a:xfrm>
          <a:prstGeom prst="rect">
            <a:avLst/>
          </a:prstGeom>
        </p:spPr>
      </p:pic>
    </p:spTree>
    <p:extLst>
      <p:ext uri="{BB962C8B-B14F-4D97-AF65-F5344CB8AC3E}">
        <p14:creationId xmlns:p14="http://schemas.microsoft.com/office/powerpoint/2010/main" val="109922850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9B7E-31CE-E847-A9C0-B381B07F1632}"/>
              </a:ext>
            </a:extLst>
          </p:cNvPr>
          <p:cNvSpPr>
            <a:spLocks noGrp="1"/>
          </p:cNvSpPr>
          <p:nvPr>
            <p:ph type="title"/>
          </p:nvPr>
        </p:nvSpPr>
        <p:spPr/>
        <p:txBody>
          <a:bodyPr/>
          <a:lstStyle/>
          <a:p>
            <a:r>
              <a:rPr lang="en-US" dirty="0">
                <a:solidFill>
                  <a:schemeClr val="bg1"/>
                </a:solidFill>
              </a:rPr>
              <a:t>NHC postcard image side 2</a:t>
            </a:r>
          </a:p>
        </p:txBody>
      </p:sp>
      <p:sp>
        <p:nvSpPr>
          <p:cNvPr id="4" name="Date Placeholder 3">
            <a:extLst>
              <a:ext uri="{FF2B5EF4-FFF2-40B4-BE49-F238E27FC236}">
                <a16:creationId xmlns:a16="http://schemas.microsoft.com/office/drawing/2014/main" id="{63E4F731-576A-3C40-B0DE-86538601938D}"/>
              </a:ext>
            </a:extLst>
          </p:cNvPr>
          <p:cNvSpPr>
            <a:spLocks noGrp="1"/>
          </p:cNvSpPr>
          <p:nvPr>
            <p:ph type="dt" sz="half" idx="2"/>
          </p:nvPr>
        </p:nvSpPr>
        <p:spPr/>
        <p:txBody>
          <a:bodyPr/>
          <a:lstStyle/>
          <a:p>
            <a:fld id="{90DD43B1-01E5-D847-B965-FC264A9E1869}" type="datetime4">
              <a:rPr lang="en-US" smtClean="0"/>
              <a:t>January 22, 2021</a:t>
            </a:fld>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4E29958C-A665-9D4B-983C-1226C55B0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572" y="762893"/>
            <a:ext cx="7361680" cy="4913922"/>
          </a:xfrm>
          <a:prstGeom prst="rect">
            <a:avLst/>
          </a:prstGeom>
          <a:noFill/>
        </p:spPr>
      </p:pic>
      <p:sp>
        <p:nvSpPr>
          <p:cNvPr id="7" name="Title 1">
            <a:extLst>
              <a:ext uri="{FF2B5EF4-FFF2-40B4-BE49-F238E27FC236}">
                <a16:creationId xmlns:a16="http://schemas.microsoft.com/office/drawing/2014/main" id="{45B3F9E5-960E-5944-8826-194A73A8F3A1}"/>
              </a:ext>
            </a:extLst>
          </p:cNvPr>
          <p:cNvSpPr txBox="1">
            <a:spLocks/>
          </p:cNvSpPr>
          <p:nvPr/>
        </p:nvSpPr>
        <p:spPr>
          <a:xfrm>
            <a:off x="4612431" y="5676815"/>
            <a:ext cx="2963962" cy="522557"/>
          </a:xfrm>
          <a:prstGeom prst="rect">
            <a:avLst/>
          </a:prstGeom>
        </p:spPr>
        <p:txBody>
          <a:bodyPr vert="horz" lIns="91440" tIns="45720" rIns="91440" bIns="45720" rtlCol="0" anchor="b">
            <a:normAutofit fontScale="92500" lnSpcReduction="10000"/>
          </a:bodyPr>
          <a:lstStyle>
            <a:lvl1pPr algn="l" defTabSz="1218895" rtl="0" eaLnBrk="1" latinLnBrk="0" hangingPunct="1">
              <a:spcBef>
                <a:spcPct val="0"/>
              </a:spcBef>
              <a:buNone/>
              <a:defRPr sz="3200" kern="1200">
                <a:solidFill>
                  <a:schemeClr val="accent6"/>
                </a:solidFill>
                <a:latin typeface="+mj-lt"/>
                <a:ea typeface="+mj-ea"/>
                <a:cs typeface="Arial" pitchFamily="34" charset="0"/>
              </a:defRPr>
            </a:lvl1pPr>
          </a:lstStyle>
          <a:p>
            <a:r>
              <a:rPr lang="en-US" dirty="0" err="1"/>
              <a:t>www.hiv.uw.edu</a:t>
            </a:r>
            <a:endParaRPr lang="en-US" dirty="0"/>
          </a:p>
        </p:txBody>
      </p:sp>
      <p:sp>
        <p:nvSpPr>
          <p:cNvPr id="8" name="Text Placeholder 3">
            <a:extLst>
              <a:ext uri="{FF2B5EF4-FFF2-40B4-BE49-F238E27FC236}">
                <a16:creationId xmlns:a16="http://schemas.microsoft.com/office/drawing/2014/main" id="{0DD73412-66C8-E844-BD3C-26F1CE4A6F81}"/>
              </a:ext>
            </a:extLst>
          </p:cNvPr>
          <p:cNvSpPr txBox="1">
            <a:spLocks/>
          </p:cNvSpPr>
          <p:nvPr/>
        </p:nvSpPr>
        <p:spPr>
          <a:xfrm>
            <a:off x="2890034" y="6234996"/>
            <a:ext cx="6408755" cy="538394"/>
          </a:xfrm>
          <a:prstGeom prst="rect">
            <a:avLst/>
          </a:prstGeom>
        </p:spPr>
        <p:txBody>
          <a:bodyPr vert="horz" lIns="91440" tIns="45720" rIns="91440" bIns="45720" rtlCol="0" anchor="ctr">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a:lstStyle>
          <a:p>
            <a:r>
              <a:rPr lang="en-US" sz="1400" dirty="0">
                <a:solidFill>
                  <a:schemeClr val="tx2"/>
                </a:solidFill>
              </a:rPr>
              <a:t>Visit</a:t>
            </a:r>
            <a:r>
              <a:rPr lang="en-US" sz="1400" dirty="0"/>
              <a:t> </a:t>
            </a:r>
            <a:r>
              <a:rPr lang="en-US" sz="1400" dirty="0">
                <a:hlinkClick r:id="rId3"/>
              </a:rPr>
              <a:t>https://aidsetc.org/resource/national-hiv-curriculum-promotional-materials</a:t>
            </a:r>
            <a:endParaRPr lang="en-US" sz="1400" dirty="0"/>
          </a:p>
          <a:p>
            <a:r>
              <a:rPr lang="en-US" sz="1400" dirty="0">
                <a:solidFill>
                  <a:schemeClr val="tx2"/>
                </a:solidFill>
              </a:rPr>
              <a:t> for more information and promotional resources</a:t>
            </a:r>
          </a:p>
        </p:txBody>
      </p:sp>
    </p:spTree>
    <p:extLst>
      <p:ext uri="{BB962C8B-B14F-4D97-AF65-F5344CB8AC3E}">
        <p14:creationId xmlns:p14="http://schemas.microsoft.com/office/powerpoint/2010/main" val="390936197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C5B1-79FB-6143-A951-18213DB0C505}"/>
              </a:ext>
            </a:extLst>
          </p:cNvPr>
          <p:cNvSpPr>
            <a:spLocks noGrp="1"/>
          </p:cNvSpPr>
          <p:nvPr>
            <p:ph type="title"/>
          </p:nvPr>
        </p:nvSpPr>
        <p:spPr/>
        <p:txBody>
          <a:bodyPr/>
          <a:lstStyle/>
          <a:p>
            <a:r>
              <a:rPr lang="en-US" dirty="0"/>
              <a:t>AETC Special Projects</a:t>
            </a:r>
          </a:p>
        </p:txBody>
      </p:sp>
      <p:sp>
        <p:nvSpPr>
          <p:cNvPr id="3" name="Text Placeholder 2">
            <a:extLst>
              <a:ext uri="{FF2B5EF4-FFF2-40B4-BE49-F238E27FC236}">
                <a16:creationId xmlns:a16="http://schemas.microsoft.com/office/drawing/2014/main" id="{D669071A-BF5C-BE4F-8A92-60DAC205EAAA}"/>
              </a:ext>
            </a:extLst>
          </p:cNvPr>
          <p:cNvSpPr>
            <a:spLocks noGrp="1"/>
          </p:cNvSpPr>
          <p:nvPr>
            <p:ph type="body" sz="quarter" idx="11"/>
          </p:nvPr>
        </p:nvSpPr>
        <p:spPr/>
        <p:txBody>
          <a:bodyPr/>
          <a:lstStyle/>
          <a:p>
            <a:pPr marL="114112" indent="0">
              <a:buNone/>
            </a:pPr>
            <a:r>
              <a:rPr lang="en-US" sz="2000" dirty="0">
                <a:solidFill>
                  <a:schemeClr val="tx2"/>
                </a:solidFill>
              </a:rPr>
              <a:t>Integrating the National HIV Curriculum e-Learning Platform into Health Care Provider Professional Education </a:t>
            </a:r>
          </a:p>
          <a:p>
            <a:r>
              <a:rPr lang="en-US" sz="2000" dirty="0">
                <a:solidFill>
                  <a:schemeClr val="tx2"/>
                </a:solidFill>
              </a:rPr>
              <a:t>The focus of this project is the integration of the National HIV Curriculum e-Learning Platform into the education and training curricula of multiple health professions institutions with an emphasis on medical, nursing, and pharmacy programs, including graduate education/residency programs. </a:t>
            </a:r>
          </a:p>
          <a:p>
            <a:pPr lvl="1"/>
            <a:r>
              <a:rPr lang="en-US" sz="1800" dirty="0">
                <a:solidFill>
                  <a:schemeClr val="tx2"/>
                </a:solidFill>
              </a:rPr>
              <a:t>Midwest Integration of the National HIV Curriculum (MINHC)</a:t>
            </a:r>
          </a:p>
          <a:p>
            <a:pPr lvl="1"/>
            <a:r>
              <a:rPr lang="en-US" sz="1800" dirty="0">
                <a:solidFill>
                  <a:schemeClr val="tx2"/>
                </a:solidFill>
              </a:rPr>
              <a:t>Howard University - National HIV Curriculum Integration Project (H-NIP)</a:t>
            </a:r>
            <a:endParaRPr lang="en-US" dirty="0">
              <a:solidFill>
                <a:schemeClr val="tx2"/>
              </a:solidFill>
            </a:endParaRPr>
          </a:p>
          <a:p>
            <a:pPr marL="410805" lvl="1" indent="0">
              <a:buNone/>
            </a:pPr>
            <a:r>
              <a:rPr lang="en-US" dirty="0">
                <a:hlinkClick r:id="rId2"/>
              </a:rPr>
              <a:t>https://aidsetc.org/aetc-program/e-learning-integration</a:t>
            </a:r>
            <a:endParaRPr lang="en-US" dirty="0"/>
          </a:p>
          <a:p>
            <a:pPr marL="347472" indent="0">
              <a:buNone/>
            </a:pPr>
            <a:endParaRPr lang="en-US" dirty="0"/>
          </a:p>
        </p:txBody>
      </p:sp>
      <p:sp>
        <p:nvSpPr>
          <p:cNvPr id="4" name="Date Placeholder 3">
            <a:extLst>
              <a:ext uri="{FF2B5EF4-FFF2-40B4-BE49-F238E27FC236}">
                <a16:creationId xmlns:a16="http://schemas.microsoft.com/office/drawing/2014/main" id="{89C82101-2EC3-F14D-AB99-74740CF50216}"/>
              </a:ext>
            </a:extLst>
          </p:cNvPr>
          <p:cNvSpPr>
            <a:spLocks noGrp="1"/>
          </p:cNvSpPr>
          <p:nvPr>
            <p:ph type="dt" sz="half" idx="2"/>
          </p:nvPr>
        </p:nvSpPr>
        <p:spPr/>
        <p:txBody>
          <a:bodyPr/>
          <a:lstStyle/>
          <a:p>
            <a:fld id="{90DD43B1-01E5-D847-B965-FC264A9E1869}" type="datetime4">
              <a:rPr lang="en-US" smtClean="0"/>
              <a:t>January 22, 2021</a:t>
            </a:fld>
            <a:endParaRPr lang="en-US" dirty="0"/>
          </a:p>
        </p:txBody>
      </p:sp>
    </p:spTree>
    <p:extLst>
      <p:ext uri="{BB962C8B-B14F-4D97-AF65-F5344CB8AC3E}">
        <p14:creationId xmlns:p14="http://schemas.microsoft.com/office/powerpoint/2010/main" val="54712558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1FB2-BF59-4E47-9414-C423FCAD47CF}"/>
              </a:ext>
            </a:extLst>
          </p:cNvPr>
          <p:cNvSpPr>
            <a:spLocks noGrp="1"/>
          </p:cNvSpPr>
          <p:nvPr>
            <p:ph type="title"/>
          </p:nvPr>
        </p:nvSpPr>
        <p:spPr/>
        <p:txBody>
          <a:bodyPr/>
          <a:lstStyle/>
          <a:p>
            <a:r>
              <a:rPr lang="en-US" dirty="0"/>
              <a:t>AETC Special Projects (continued)</a:t>
            </a:r>
          </a:p>
        </p:txBody>
      </p:sp>
      <p:sp>
        <p:nvSpPr>
          <p:cNvPr id="3" name="Text Placeholder 2">
            <a:extLst>
              <a:ext uri="{FF2B5EF4-FFF2-40B4-BE49-F238E27FC236}">
                <a16:creationId xmlns:a16="http://schemas.microsoft.com/office/drawing/2014/main" id="{C51ADC40-09C5-6B4B-B664-CA76F60E45C6}"/>
              </a:ext>
            </a:extLst>
          </p:cNvPr>
          <p:cNvSpPr>
            <a:spLocks noGrp="1"/>
          </p:cNvSpPr>
          <p:nvPr>
            <p:ph type="body" sz="quarter" idx="11"/>
          </p:nvPr>
        </p:nvSpPr>
        <p:spPr/>
        <p:txBody>
          <a:bodyPr/>
          <a:lstStyle/>
          <a:p>
            <a:pPr marL="114112" indent="0">
              <a:buNone/>
            </a:pPr>
            <a:r>
              <a:rPr lang="en-US" dirty="0">
                <a:solidFill>
                  <a:schemeClr val="tx2"/>
                </a:solidFill>
              </a:rPr>
              <a:t>Ending the HIV Epidemic Initiative (EHE)</a:t>
            </a:r>
          </a:p>
          <a:p>
            <a:r>
              <a:rPr lang="en-US" dirty="0">
                <a:solidFill>
                  <a:schemeClr val="tx2"/>
                </a:solidFill>
              </a:rPr>
              <a:t>Each of the eight AETC regions has at least one EHE participating jurisdiction. The regional AETCs will support EHE activities in their regions with targeted training and technical assistance.</a:t>
            </a:r>
          </a:p>
          <a:p>
            <a:r>
              <a:rPr lang="en-US" dirty="0">
                <a:solidFill>
                  <a:schemeClr val="tx2"/>
                </a:solidFill>
              </a:rPr>
              <a:t>The two national AETCs are supporting the initiative and the AETC network</a:t>
            </a:r>
          </a:p>
          <a:p>
            <a:pPr marL="114112" indent="0" algn="ctr">
              <a:buNone/>
            </a:pPr>
            <a:r>
              <a:rPr lang="en-US" sz="2000" dirty="0">
                <a:hlinkClick r:id="rId2"/>
              </a:rPr>
              <a:t>https://aidsetc.org/directory/aetcs-and-ending-hiv-epidemic-initiative</a:t>
            </a:r>
            <a:endParaRPr lang="en-US" sz="2000" dirty="0"/>
          </a:p>
          <a:p>
            <a:endParaRPr lang="en-US" dirty="0"/>
          </a:p>
        </p:txBody>
      </p:sp>
      <p:sp>
        <p:nvSpPr>
          <p:cNvPr id="4" name="Date Placeholder 3">
            <a:extLst>
              <a:ext uri="{FF2B5EF4-FFF2-40B4-BE49-F238E27FC236}">
                <a16:creationId xmlns:a16="http://schemas.microsoft.com/office/drawing/2014/main" id="{48998781-3E93-D849-BBF1-FF4764876FF9}"/>
              </a:ext>
            </a:extLst>
          </p:cNvPr>
          <p:cNvSpPr>
            <a:spLocks noGrp="1"/>
          </p:cNvSpPr>
          <p:nvPr>
            <p:ph type="dt" sz="half" idx="2"/>
          </p:nvPr>
        </p:nvSpPr>
        <p:spPr/>
        <p:txBody>
          <a:bodyPr/>
          <a:lstStyle/>
          <a:p>
            <a:fld id="{90DD43B1-01E5-D847-B965-FC264A9E1869}" type="datetime4">
              <a:rPr lang="en-US" smtClean="0"/>
              <a:t>January 22, 2021</a:t>
            </a:fld>
            <a:endParaRPr lang="en-US" dirty="0"/>
          </a:p>
        </p:txBody>
      </p:sp>
    </p:spTree>
    <p:extLst>
      <p:ext uri="{BB962C8B-B14F-4D97-AF65-F5344CB8AC3E}">
        <p14:creationId xmlns:p14="http://schemas.microsoft.com/office/powerpoint/2010/main" val="198246051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B4B0-7032-594B-B025-1D15EC49E219}"/>
              </a:ext>
            </a:extLst>
          </p:cNvPr>
          <p:cNvSpPr>
            <a:spLocks noGrp="1"/>
          </p:cNvSpPr>
          <p:nvPr>
            <p:ph type="title"/>
          </p:nvPr>
        </p:nvSpPr>
        <p:spPr/>
        <p:txBody>
          <a:bodyPr/>
          <a:lstStyle/>
          <a:p>
            <a:r>
              <a:rPr lang="en-US" dirty="0"/>
              <a:t>Collaborations</a:t>
            </a:r>
          </a:p>
        </p:txBody>
      </p:sp>
      <p:sp>
        <p:nvSpPr>
          <p:cNvPr id="3" name="Text Placeholder 2">
            <a:extLst>
              <a:ext uri="{FF2B5EF4-FFF2-40B4-BE49-F238E27FC236}">
                <a16:creationId xmlns:a16="http://schemas.microsoft.com/office/drawing/2014/main" id="{9A09DB4A-52ED-7148-ABDB-3645CC5511F2}"/>
              </a:ext>
            </a:extLst>
          </p:cNvPr>
          <p:cNvSpPr>
            <a:spLocks noGrp="1"/>
          </p:cNvSpPr>
          <p:nvPr>
            <p:ph type="body" sz="quarter" idx="11"/>
          </p:nvPr>
        </p:nvSpPr>
        <p:spPr/>
        <p:txBody>
          <a:bodyPr/>
          <a:lstStyle/>
          <a:p>
            <a:pPr lvl="0">
              <a:spcBef>
                <a:spcPts val="1200"/>
              </a:spcBef>
              <a:spcAft>
                <a:spcPts val="0"/>
              </a:spcAft>
              <a:buClr>
                <a:srgbClr val="D6201A"/>
              </a:buClr>
            </a:pPr>
            <a:r>
              <a:rPr lang="en-US" sz="2000" dirty="0">
                <a:solidFill>
                  <a:srgbClr val="1C3768"/>
                </a:solidFill>
              </a:rPr>
              <a:t>Minority AIDS Initiative (MAI)</a:t>
            </a:r>
          </a:p>
          <a:p>
            <a:pPr lvl="0">
              <a:spcBef>
                <a:spcPts val="1200"/>
              </a:spcBef>
              <a:spcAft>
                <a:spcPts val="0"/>
              </a:spcAft>
              <a:buClr>
                <a:srgbClr val="D6201A"/>
              </a:buClr>
            </a:pPr>
            <a:r>
              <a:rPr lang="en-US" sz="2000" dirty="0">
                <a:solidFill>
                  <a:srgbClr val="1C3768"/>
                </a:solidFill>
              </a:rPr>
              <a:t>Center for Quality Improvement and Innovation (CQII)</a:t>
            </a:r>
          </a:p>
          <a:p>
            <a:pPr lvl="0">
              <a:spcBef>
                <a:spcPts val="1200"/>
              </a:spcBef>
              <a:spcAft>
                <a:spcPts val="0"/>
              </a:spcAft>
              <a:buClr>
                <a:srgbClr val="D6201A"/>
              </a:buClr>
            </a:pPr>
            <a:r>
              <a:rPr lang="en-US" sz="2000" dirty="0" err="1">
                <a:solidFill>
                  <a:srgbClr val="1C3768"/>
                </a:solidFill>
              </a:rPr>
              <a:t>TargetHIV</a:t>
            </a:r>
            <a:r>
              <a:rPr lang="en-US" sz="2000" dirty="0">
                <a:solidFill>
                  <a:srgbClr val="1C3768"/>
                </a:solidFill>
              </a:rPr>
              <a:t> </a:t>
            </a:r>
          </a:p>
          <a:p>
            <a:pPr lvl="0">
              <a:spcBef>
                <a:spcPts val="1200"/>
              </a:spcBef>
              <a:spcAft>
                <a:spcPts val="0"/>
              </a:spcAft>
              <a:buClr>
                <a:srgbClr val="D6201A"/>
              </a:buClr>
            </a:pPr>
            <a:r>
              <a:rPr lang="en-US" sz="2000" dirty="0">
                <a:solidFill>
                  <a:srgbClr val="1C3768"/>
                </a:solidFill>
              </a:rPr>
              <a:t>HRSA Special Projects of National Significance (SPNS) and other Ryan White HIV/AIDS Program initiatives</a:t>
            </a:r>
          </a:p>
          <a:p>
            <a:pPr lvl="0">
              <a:spcBef>
                <a:spcPts val="1200"/>
              </a:spcBef>
              <a:spcAft>
                <a:spcPts val="0"/>
              </a:spcAft>
              <a:buClr>
                <a:srgbClr val="D6201A"/>
              </a:buClr>
            </a:pPr>
            <a:r>
              <a:rPr lang="en-US" sz="2000" dirty="0">
                <a:solidFill>
                  <a:srgbClr val="1C3768"/>
                </a:solidFill>
              </a:rPr>
              <a:t>HRSA Bureau of Primary Health Care (BPHC)</a:t>
            </a:r>
          </a:p>
          <a:p>
            <a:pPr lvl="0">
              <a:spcBef>
                <a:spcPts val="1200"/>
              </a:spcBef>
              <a:spcAft>
                <a:spcPts val="0"/>
              </a:spcAft>
              <a:buClr>
                <a:srgbClr val="D6201A"/>
              </a:buClr>
            </a:pPr>
            <a:r>
              <a:rPr lang="en-US" sz="2000" dirty="0">
                <a:solidFill>
                  <a:srgbClr val="1C3768"/>
                </a:solidFill>
              </a:rPr>
              <a:t>U.S. Centers for Disease Control and Prevention (CDC)</a:t>
            </a:r>
          </a:p>
          <a:p>
            <a:pPr lvl="0">
              <a:spcBef>
                <a:spcPts val="1200"/>
              </a:spcBef>
              <a:spcAft>
                <a:spcPts val="0"/>
              </a:spcAft>
              <a:buClr>
                <a:srgbClr val="D6201A"/>
              </a:buClr>
            </a:pPr>
            <a:r>
              <a:rPr lang="en-US" sz="2000" dirty="0">
                <a:solidFill>
                  <a:srgbClr val="1C3768"/>
                </a:solidFill>
              </a:rPr>
              <a:t>Substance Abuse and Mental Health Services Administration (SAMHSA)</a:t>
            </a:r>
          </a:p>
          <a:p>
            <a:pPr lvl="0">
              <a:spcBef>
                <a:spcPts val="1200"/>
              </a:spcBef>
              <a:spcAft>
                <a:spcPts val="0"/>
              </a:spcAft>
              <a:buClr>
                <a:srgbClr val="D6201A"/>
              </a:buClr>
            </a:pPr>
            <a:r>
              <a:rPr lang="en-US" sz="2000" dirty="0">
                <a:solidFill>
                  <a:srgbClr val="1C3768"/>
                </a:solidFill>
              </a:rPr>
              <a:t>Community Based Organizations (CBOs)</a:t>
            </a:r>
          </a:p>
          <a:p>
            <a:pPr marL="347472" indent="0">
              <a:buNone/>
            </a:pPr>
            <a:endParaRPr lang="en-US" dirty="0"/>
          </a:p>
        </p:txBody>
      </p:sp>
      <p:sp>
        <p:nvSpPr>
          <p:cNvPr id="4" name="Date Placeholder 3">
            <a:extLst>
              <a:ext uri="{FF2B5EF4-FFF2-40B4-BE49-F238E27FC236}">
                <a16:creationId xmlns:a16="http://schemas.microsoft.com/office/drawing/2014/main" id="{AD8CCEC6-C6D0-054C-8D2C-70971FB82BB8}"/>
              </a:ext>
            </a:extLst>
          </p:cNvPr>
          <p:cNvSpPr>
            <a:spLocks noGrp="1"/>
          </p:cNvSpPr>
          <p:nvPr>
            <p:ph type="dt" sz="half" idx="2"/>
          </p:nvPr>
        </p:nvSpPr>
        <p:spPr/>
        <p:txBody>
          <a:bodyPr/>
          <a:lstStyle/>
          <a:p>
            <a:fld id="{90DD43B1-01E5-D847-B965-FC264A9E1869}" type="datetime4">
              <a:rPr lang="en-US" smtClean="0"/>
              <a:t>January 22, 2021</a:t>
            </a:fld>
            <a:endParaRPr lang="en-US" dirty="0"/>
          </a:p>
        </p:txBody>
      </p:sp>
    </p:spTree>
    <p:extLst>
      <p:ext uri="{BB962C8B-B14F-4D97-AF65-F5344CB8AC3E}">
        <p14:creationId xmlns:p14="http://schemas.microsoft.com/office/powerpoint/2010/main" val="54777233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2A5B6-3DA2-E24F-8D1A-D949E41F400D}"/>
              </a:ext>
            </a:extLst>
          </p:cNvPr>
          <p:cNvSpPr>
            <a:spLocks noGrp="1"/>
          </p:cNvSpPr>
          <p:nvPr>
            <p:ph type="title"/>
          </p:nvPr>
        </p:nvSpPr>
        <p:spPr/>
        <p:txBody>
          <a:bodyPr/>
          <a:lstStyle/>
          <a:p>
            <a:r>
              <a:rPr lang="en-US" dirty="0"/>
              <a:t>For More Information</a:t>
            </a:r>
          </a:p>
        </p:txBody>
      </p:sp>
      <p:sp>
        <p:nvSpPr>
          <p:cNvPr id="3" name="Text Placeholder 2">
            <a:extLst>
              <a:ext uri="{FF2B5EF4-FFF2-40B4-BE49-F238E27FC236}">
                <a16:creationId xmlns:a16="http://schemas.microsoft.com/office/drawing/2014/main" id="{EE0EC9C2-9A04-C245-9F52-4F89D31ADBD5}"/>
              </a:ext>
            </a:extLst>
          </p:cNvPr>
          <p:cNvSpPr>
            <a:spLocks noGrp="1"/>
          </p:cNvSpPr>
          <p:nvPr>
            <p:ph type="body" sz="quarter" idx="11"/>
          </p:nvPr>
        </p:nvSpPr>
        <p:spPr>
          <a:xfrm>
            <a:off x="481384" y="1968151"/>
            <a:ext cx="10512425" cy="2986087"/>
          </a:xfrm>
        </p:spPr>
        <p:txBody>
          <a:bodyPr/>
          <a:lstStyle/>
          <a:p>
            <a:pPr lvl="0">
              <a:spcBef>
                <a:spcPts val="1200"/>
              </a:spcBef>
              <a:spcAft>
                <a:spcPts val="0"/>
              </a:spcAft>
              <a:defRPr/>
            </a:pPr>
            <a:r>
              <a:rPr lang="en-US" sz="1600" dirty="0">
                <a:solidFill>
                  <a:schemeClr val="tx2"/>
                </a:solidFill>
              </a:rPr>
              <a:t>Contact the AETC NCRC at </a:t>
            </a:r>
            <a:r>
              <a:rPr lang="en-US" sz="1600" dirty="0">
                <a:solidFill>
                  <a:schemeClr val="tx2"/>
                </a:solidFill>
                <a:hlinkClick r:id="rId2"/>
              </a:rPr>
              <a:t>info@aidsetc.org</a:t>
            </a:r>
            <a:endParaRPr lang="en-US" sz="1600" dirty="0">
              <a:solidFill>
                <a:schemeClr val="tx2"/>
              </a:solidFill>
            </a:endParaRPr>
          </a:p>
          <a:p>
            <a:pPr lvl="0">
              <a:spcBef>
                <a:spcPts val="1200"/>
              </a:spcBef>
              <a:spcAft>
                <a:spcPts val="0"/>
              </a:spcAft>
              <a:defRPr/>
            </a:pPr>
            <a:r>
              <a:rPr lang="en-US" sz="1600" dirty="0">
                <a:solidFill>
                  <a:schemeClr val="tx2"/>
                </a:solidFill>
              </a:rPr>
              <a:t>Visit the AETC NCRC website at </a:t>
            </a:r>
            <a:r>
              <a:rPr lang="en-US" sz="1600" dirty="0">
                <a:solidFill>
                  <a:schemeClr val="tx2"/>
                </a:solidFill>
                <a:hlinkClick r:id="rId3"/>
              </a:rPr>
              <a:t>aidsetc.org</a:t>
            </a:r>
            <a:endParaRPr lang="en-US" sz="1600" dirty="0">
              <a:solidFill>
                <a:schemeClr val="tx2"/>
              </a:solidFill>
            </a:endParaRPr>
          </a:p>
          <a:p>
            <a:pPr lvl="0">
              <a:spcBef>
                <a:spcPts val="1200"/>
              </a:spcBef>
              <a:spcAft>
                <a:spcPts val="0"/>
              </a:spcAft>
              <a:defRPr/>
            </a:pPr>
            <a:r>
              <a:rPr lang="en-US" sz="1600" dirty="0">
                <a:solidFill>
                  <a:schemeClr val="tx2"/>
                </a:solidFill>
              </a:rPr>
              <a:t>Access the NHC at </a:t>
            </a:r>
            <a:r>
              <a:rPr lang="en-US" sz="1600" dirty="0">
                <a:solidFill>
                  <a:schemeClr val="tx2"/>
                </a:solidFill>
                <a:hlinkClick r:id="rId4"/>
              </a:rPr>
              <a:t>http://aidsetc.org/nhc</a:t>
            </a:r>
            <a:endParaRPr lang="en-US" sz="1600" dirty="0">
              <a:solidFill>
                <a:schemeClr val="tx2"/>
              </a:solidFill>
            </a:endParaRPr>
          </a:p>
          <a:p>
            <a:pPr lvl="0">
              <a:spcBef>
                <a:spcPts val="1200"/>
              </a:spcBef>
              <a:spcAft>
                <a:spcPts val="0"/>
              </a:spcAft>
              <a:defRPr/>
            </a:pPr>
            <a:r>
              <a:rPr lang="en-US" sz="1600" dirty="0">
                <a:solidFill>
                  <a:schemeClr val="tx2"/>
                </a:solidFill>
              </a:rPr>
              <a:t>Read the AETC blog </a:t>
            </a:r>
            <a:r>
              <a:rPr lang="en-US" sz="1600" b="1" i="1" dirty="0" err="1">
                <a:solidFill>
                  <a:schemeClr val="tx2"/>
                </a:solidFill>
              </a:rPr>
              <a:t>ShareSpot</a:t>
            </a:r>
            <a:r>
              <a:rPr lang="en-US" sz="1600" b="1" i="1" dirty="0">
                <a:solidFill>
                  <a:schemeClr val="tx2"/>
                </a:solidFill>
              </a:rPr>
              <a:t> </a:t>
            </a:r>
            <a:r>
              <a:rPr lang="en-US" sz="1600" dirty="0">
                <a:solidFill>
                  <a:schemeClr val="tx2"/>
                </a:solidFill>
              </a:rPr>
              <a:t>at </a:t>
            </a:r>
            <a:r>
              <a:rPr lang="en-US" sz="1600" dirty="0">
                <a:solidFill>
                  <a:schemeClr val="tx2"/>
                </a:solidFill>
                <a:hlinkClick r:id="rId5"/>
              </a:rPr>
              <a:t>http://blog.aidsetc.org</a:t>
            </a:r>
            <a:endParaRPr lang="en-US" sz="1600" dirty="0">
              <a:solidFill>
                <a:schemeClr val="tx2"/>
              </a:solidFill>
            </a:endParaRPr>
          </a:p>
          <a:p>
            <a:pPr lvl="0">
              <a:spcBef>
                <a:spcPts val="1200"/>
              </a:spcBef>
              <a:spcAft>
                <a:spcPts val="0"/>
              </a:spcAft>
              <a:defRPr/>
            </a:pPr>
            <a:r>
              <a:rPr lang="en-US" sz="1600" dirty="0">
                <a:solidFill>
                  <a:schemeClr val="tx2"/>
                </a:solidFill>
              </a:rPr>
              <a:t>Like us on Facebook at </a:t>
            </a:r>
            <a:r>
              <a:rPr lang="en-US" sz="1600" dirty="0">
                <a:solidFill>
                  <a:schemeClr val="tx2"/>
                </a:solidFill>
                <a:hlinkClick r:id="rId6"/>
              </a:rPr>
              <a:t>https://facebook.com/AETCNCRC/</a:t>
            </a:r>
            <a:endParaRPr lang="en-US" sz="1600" dirty="0">
              <a:solidFill>
                <a:schemeClr val="tx2"/>
              </a:solidFill>
            </a:endParaRPr>
          </a:p>
          <a:p>
            <a:pPr lvl="0">
              <a:spcBef>
                <a:spcPts val="1200"/>
              </a:spcBef>
              <a:spcAft>
                <a:spcPts val="0"/>
              </a:spcAft>
              <a:defRPr/>
            </a:pPr>
            <a:r>
              <a:rPr lang="en-US" sz="1600" dirty="0">
                <a:solidFill>
                  <a:schemeClr val="tx2"/>
                </a:solidFill>
              </a:rPr>
              <a:t>Follow us on Twitter at </a:t>
            </a:r>
            <a:r>
              <a:rPr lang="en-US" sz="1600" dirty="0">
                <a:solidFill>
                  <a:schemeClr val="tx2"/>
                </a:solidFill>
                <a:hlinkClick r:id="rId7"/>
              </a:rPr>
              <a:t>https://twitter.com/AETCNCRC</a:t>
            </a:r>
            <a:endParaRPr lang="en-US" sz="1600" dirty="0">
              <a:solidFill>
                <a:schemeClr val="tx2"/>
              </a:solidFill>
            </a:endParaRPr>
          </a:p>
          <a:p>
            <a:pPr lvl="0">
              <a:spcBef>
                <a:spcPts val="1200"/>
              </a:spcBef>
              <a:spcAft>
                <a:spcPts val="0"/>
              </a:spcAft>
              <a:defRPr/>
            </a:pPr>
            <a:r>
              <a:rPr lang="en-US" sz="1600" dirty="0">
                <a:solidFill>
                  <a:schemeClr val="tx2"/>
                </a:solidFill>
              </a:rPr>
              <a:t>Watch us on YouTube at </a:t>
            </a:r>
            <a:r>
              <a:rPr lang="en-US" sz="1600" dirty="0">
                <a:solidFill>
                  <a:schemeClr val="tx2"/>
                </a:solidFill>
                <a:hlinkClick r:id="rId8"/>
              </a:rPr>
              <a:t>https://youtube.com/user/AETCNRC</a:t>
            </a:r>
            <a:endParaRPr lang="en-US" sz="1600" dirty="0">
              <a:solidFill>
                <a:schemeClr val="tx2"/>
              </a:solidFill>
            </a:endParaRPr>
          </a:p>
          <a:p>
            <a:pPr>
              <a:spcBef>
                <a:spcPts val="1200"/>
              </a:spcBef>
              <a:spcAft>
                <a:spcPts val="0"/>
              </a:spcAft>
            </a:pPr>
            <a:r>
              <a:rPr lang="en-US" sz="1600" dirty="0" err="1">
                <a:solidFill>
                  <a:schemeClr val="tx2"/>
                </a:solidFill>
              </a:rPr>
              <a:t>Repin</a:t>
            </a:r>
            <a:r>
              <a:rPr lang="en-US" sz="1600" dirty="0">
                <a:solidFill>
                  <a:schemeClr val="tx2"/>
                </a:solidFill>
              </a:rPr>
              <a:t> on Pinterest at </a:t>
            </a:r>
            <a:r>
              <a:rPr lang="en-US" sz="1600" dirty="0">
                <a:hlinkClick r:id="rId9"/>
              </a:rPr>
              <a:t>https://www.pinterest.com/aetcncrc/</a:t>
            </a:r>
            <a:endParaRPr lang="en-US" sz="1600" dirty="0"/>
          </a:p>
          <a:p>
            <a:pPr>
              <a:spcBef>
                <a:spcPts val="1200"/>
              </a:spcBef>
              <a:spcAft>
                <a:spcPts val="0"/>
              </a:spcAft>
            </a:pPr>
            <a:r>
              <a:rPr lang="en-US" sz="1600" dirty="0">
                <a:solidFill>
                  <a:schemeClr val="tx2"/>
                </a:solidFill>
              </a:rPr>
              <a:t>Connect on LinkedIn at </a:t>
            </a:r>
            <a:r>
              <a:rPr lang="en-US" sz="1600" dirty="0">
                <a:solidFill>
                  <a:schemeClr val="tx2"/>
                </a:solidFill>
                <a:hlinkClick r:id="rId10"/>
              </a:rPr>
              <a:t>https://www.linkedin.com/in/aetcncrc/</a:t>
            </a:r>
            <a:endParaRPr lang="en-US" sz="1600" dirty="0">
              <a:solidFill>
                <a:schemeClr val="tx2"/>
              </a:solidFill>
            </a:endParaRPr>
          </a:p>
          <a:p>
            <a:pPr>
              <a:spcBef>
                <a:spcPts val="1200"/>
              </a:spcBef>
              <a:spcAft>
                <a:spcPts val="0"/>
              </a:spcAft>
            </a:pPr>
            <a:r>
              <a:rPr lang="en-US" sz="1600" dirty="0">
                <a:solidFill>
                  <a:schemeClr val="tx2"/>
                </a:solidFill>
              </a:rPr>
              <a:t>Download the 2017 AETC Annual Data Report: </a:t>
            </a:r>
            <a:r>
              <a:rPr lang="en-US" sz="1600" dirty="0">
                <a:solidFill>
                  <a:schemeClr val="tx2"/>
                </a:solidFill>
                <a:hlinkClick r:id="rId11"/>
              </a:rPr>
              <a:t>https://hab.hrsa.gov/sites/default/files/hab/data/datareports/hrsa-aetc-annual-data-report-2017.pdf</a:t>
            </a:r>
            <a:endParaRPr lang="en-US" sz="1600" dirty="0">
              <a:solidFill>
                <a:schemeClr val="tx2"/>
              </a:solidFill>
            </a:endParaRPr>
          </a:p>
          <a:p>
            <a:pPr marL="347472" indent="0">
              <a:buNone/>
            </a:pPr>
            <a:endParaRPr lang="en-US" dirty="0"/>
          </a:p>
        </p:txBody>
      </p:sp>
      <p:sp>
        <p:nvSpPr>
          <p:cNvPr id="4" name="Date Placeholder 3">
            <a:extLst>
              <a:ext uri="{FF2B5EF4-FFF2-40B4-BE49-F238E27FC236}">
                <a16:creationId xmlns:a16="http://schemas.microsoft.com/office/drawing/2014/main" id="{C9E135C6-81CD-774A-A7A5-0872C70E524D}"/>
              </a:ext>
            </a:extLst>
          </p:cNvPr>
          <p:cNvSpPr>
            <a:spLocks noGrp="1"/>
          </p:cNvSpPr>
          <p:nvPr>
            <p:ph type="dt" sz="half" idx="2"/>
          </p:nvPr>
        </p:nvSpPr>
        <p:spPr/>
        <p:txBody>
          <a:bodyPr/>
          <a:lstStyle/>
          <a:p>
            <a:fld id="{90DD43B1-01E5-D847-B965-FC264A9E1869}" type="datetime4">
              <a:rPr lang="en-US" smtClean="0"/>
              <a:t>January 22, 2021</a:t>
            </a:fld>
            <a:endParaRPr lang="en-US" dirty="0"/>
          </a:p>
        </p:txBody>
      </p:sp>
    </p:spTree>
    <p:extLst>
      <p:ext uri="{BB962C8B-B14F-4D97-AF65-F5344CB8AC3E}">
        <p14:creationId xmlns:p14="http://schemas.microsoft.com/office/powerpoint/2010/main" val="385780791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5838EB-8861-2448-A14B-64DFB03D483F}"/>
              </a:ext>
            </a:extLst>
          </p:cNvPr>
          <p:cNvSpPr>
            <a:spLocks noGrp="1"/>
          </p:cNvSpPr>
          <p:nvPr>
            <p:ph type="body" sz="quarter" idx="11"/>
          </p:nvPr>
        </p:nvSpPr>
        <p:spPr>
          <a:xfrm>
            <a:off x="713341" y="1415751"/>
            <a:ext cx="10512425" cy="2986087"/>
          </a:xfrm>
        </p:spPr>
        <p:txBody>
          <a:bodyPr/>
          <a:lstStyle/>
          <a:p>
            <a:r>
              <a:rPr lang="en-US" sz="2400" dirty="0">
                <a:solidFill>
                  <a:schemeClr val="tx2"/>
                </a:solidFill>
              </a:rPr>
              <a:t>This project is supported by the Health Resources and Services Administration (HRSA) of the U.S. Department of Health and Human Services (HHS) under grant number U1OHA28686 (AIDS Education &amp; Training Centers National Coordinating Resource Center) awarded to Rutgers University School of Nursing, François-Xavier </a:t>
            </a:r>
            <a:r>
              <a:rPr lang="en-US" sz="2400" dirty="0" err="1">
                <a:solidFill>
                  <a:schemeClr val="tx2"/>
                </a:solidFill>
              </a:rPr>
              <a:t>Bagnoud</a:t>
            </a:r>
            <a:r>
              <a:rPr lang="en-US" sz="2400" dirty="0">
                <a:solidFill>
                  <a:schemeClr val="tx2"/>
                </a:solidFill>
              </a:rPr>
              <a:t> Center.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p>
          <a:p>
            <a:endParaRPr lang="en-US" dirty="0"/>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t>January 22, 2021</a:t>
            </a:fld>
            <a:endParaRPr lang="en-US" dirty="0"/>
          </a:p>
        </p:txBody>
      </p:sp>
    </p:spTree>
    <p:extLst>
      <p:ext uri="{BB962C8B-B14F-4D97-AF65-F5344CB8AC3E}">
        <p14:creationId xmlns:p14="http://schemas.microsoft.com/office/powerpoint/2010/main" val="365895636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C733-8750-F44C-AC52-4F7198630C2E}"/>
              </a:ext>
            </a:extLst>
          </p:cNvPr>
          <p:cNvSpPr>
            <a:spLocks noGrp="1"/>
          </p:cNvSpPr>
          <p:nvPr>
            <p:ph type="title"/>
          </p:nvPr>
        </p:nvSpPr>
        <p:spPr/>
        <p:txBody>
          <a:bodyPr/>
          <a:lstStyle/>
          <a:p>
            <a:r>
              <a:rPr lang="en-US" dirty="0"/>
              <a:t>About the AETC Program</a:t>
            </a:r>
          </a:p>
        </p:txBody>
      </p:sp>
      <p:sp>
        <p:nvSpPr>
          <p:cNvPr id="3" name="Text Placeholder 2">
            <a:extLst>
              <a:ext uri="{FF2B5EF4-FFF2-40B4-BE49-F238E27FC236}">
                <a16:creationId xmlns:a16="http://schemas.microsoft.com/office/drawing/2014/main" id="{E4C93894-5098-DE43-BD25-F3D43354EC5F}"/>
              </a:ext>
            </a:extLst>
          </p:cNvPr>
          <p:cNvSpPr>
            <a:spLocks noGrp="1"/>
          </p:cNvSpPr>
          <p:nvPr>
            <p:ph type="body" sz="quarter" idx="11"/>
          </p:nvPr>
        </p:nvSpPr>
        <p:spPr/>
        <p:txBody>
          <a:bodyPr/>
          <a:lstStyle/>
          <a:p>
            <a:pPr marL="347472" indent="0">
              <a:buNone/>
            </a:pPr>
            <a:r>
              <a:rPr lang="en-US" dirty="0">
                <a:solidFill>
                  <a:schemeClr val="tx2"/>
                </a:solidFill>
              </a:rPr>
              <a:t>The AETC Program, a national program of </a:t>
            </a:r>
            <a:r>
              <a:rPr lang="en-US" dirty="0">
                <a:solidFill>
                  <a:schemeClr val="accent6"/>
                </a:solidFill>
              </a:rPr>
              <a:t>leading HIV experts,</a:t>
            </a:r>
            <a:r>
              <a:rPr lang="en-US" dirty="0">
                <a:solidFill>
                  <a:schemeClr val="tx2"/>
                </a:solidFill>
              </a:rPr>
              <a:t> provides </a:t>
            </a:r>
            <a:r>
              <a:rPr lang="en-US" dirty="0">
                <a:solidFill>
                  <a:schemeClr val="accent6"/>
                </a:solidFill>
              </a:rPr>
              <a:t>locally based, tailored </a:t>
            </a:r>
            <a:r>
              <a:rPr lang="en-US" dirty="0">
                <a:solidFill>
                  <a:schemeClr val="tx2"/>
                </a:solidFill>
              </a:rPr>
              <a:t>education and technical assistance to healthcare teams and systems to integrate comprehensive care for those living with, at risk of, or affected by HIV. The AETC Program </a:t>
            </a:r>
            <a:r>
              <a:rPr lang="en-US" i="1" dirty="0">
                <a:solidFill>
                  <a:schemeClr val="accent6"/>
                </a:solidFill>
              </a:rPr>
              <a:t>transforms</a:t>
            </a:r>
            <a:r>
              <a:rPr lang="en-US" dirty="0">
                <a:solidFill>
                  <a:schemeClr val="accent6"/>
                </a:solidFill>
              </a:rPr>
              <a:t> </a:t>
            </a:r>
            <a:r>
              <a:rPr lang="en-US" dirty="0">
                <a:solidFill>
                  <a:schemeClr val="tx2"/>
                </a:solidFill>
              </a:rPr>
              <a:t>HIV care by building the capacity to provide accessible, high-quality treatment and services throughout the United States and its territories</a:t>
            </a:r>
            <a:r>
              <a:rPr lang="en-US" dirty="0"/>
              <a:t>. </a:t>
            </a:r>
          </a:p>
          <a:p>
            <a:endParaRPr lang="en-US" dirty="0"/>
          </a:p>
        </p:txBody>
      </p:sp>
      <p:sp>
        <p:nvSpPr>
          <p:cNvPr id="4" name="Date Placeholder 3">
            <a:extLst>
              <a:ext uri="{FF2B5EF4-FFF2-40B4-BE49-F238E27FC236}">
                <a16:creationId xmlns:a16="http://schemas.microsoft.com/office/drawing/2014/main" id="{BAE4270C-105E-4D42-9C9B-B5B1F2F7AACD}"/>
              </a:ext>
            </a:extLst>
          </p:cNvPr>
          <p:cNvSpPr>
            <a:spLocks noGrp="1"/>
          </p:cNvSpPr>
          <p:nvPr>
            <p:ph type="dt" sz="half" idx="2"/>
          </p:nvPr>
        </p:nvSpPr>
        <p:spPr/>
        <p:txBody>
          <a:bodyPr/>
          <a:lstStyle/>
          <a:p>
            <a:fld id="{90DD43B1-01E5-D847-B965-FC264A9E1869}" type="datetime4">
              <a:rPr lang="en-US" smtClean="0"/>
              <a:t>January 22, 2021</a:t>
            </a:fld>
            <a:endParaRPr lang="en-US" dirty="0"/>
          </a:p>
        </p:txBody>
      </p:sp>
    </p:spTree>
    <p:extLst>
      <p:ext uri="{BB962C8B-B14F-4D97-AF65-F5344CB8AC3E}">
        <p14:creationId xmlns:p14="http://schemas.microsoft.com/office/powerpoint/2010/main" val="413154038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E6B8-D521-2A4C-A2AA-31184856A178}"/>
              </a:ext>
            </a:extLst>
          </p:cNvPr>
          <p:cNvSpPr>
            <a:spLocks noGrp="1"/>
          </p:cNvSpPr>
          <p:nvPr>
            <p:ph type="title"/>
          </p:nvPr>
        </p:nvSpPr>
        <p:spPr/>
        <p:txBody>
          <a:bodyPr/>
          <a:lstStyle/>
          <a:p>
            <a:r>
              <a:rPr lang="en-US" dirty="0"/>
              <a:t>Mission</a:t>
            </a:r>
          </a:p>
        </p:txBody>
      </p:sp>
      <p:sp>
        <p:nvSpPr>
          <p:cNvPr id="3" name="Text Placeholder 2">
            <a:extLst>
              <a:ext uri="{FF2B5EF4-FFF2-40B4-BE49-F238E27FC236}">
                <a16:creationId xmlns:a16="http://schemas.microsoft.com/office/drawing/2014/main" id="{85C743B7-0336-FF48-B057-790CDBE38691}"/>
              </a:ext>
            </a:extLst>
          </p:cNvPr>
          <p:cNvSpPr>
            <a:spLocks noGrp="1"/>
          </p:cNvSpPr>
          <p:nvPr>
            <p:ph type="body" sz="quarter" idx="11"/>
          </p:nvPr>
        </p:nvSpPr>
        <p:spPr/>
        <p:txBody>
          <a:bodyPr/>
          <a:lstStyle/>
          <a:p>
            <a:pPr marL="347472" indent="0">
              <a:buNone/>
            </a:pPr>
            <a:r>
              <a:rPr lang="en-US" dirty="0">
                <a:solidFill>
                  <a:schemeClr val="tx2"/>
                </a:solidFill>
              </a:rPr>
              <a:t>To increase the number of healthcare providers who are effectively educated and motivated to counsel, diagnose, treat, and medically manage people with HIV, and to help prevent behaviors leading to HIV transmission.</a:t>
            </a:r>
            <a:endParaRPr lang="en-US" dirty="0"/>
          </a:p>
          <a:p>
            <a:endParaRPr lang="en-US" dirty="0"/>
          </a:p>
        </p:txBody>
      </p:sp>
      <p:sp>
        <p:nvSpPr>
          <p:cNvPr id="4" name="Date Placeholder 3">
            <a:extLst>
              <a:ext uri="{FF2B5EF4-FFF2-40B4-BE49-F238E27FC236}">
                <a16:creationId xmlns:a16="http://schemas.microsoft.com/office/drawing/2014/main" id="{F4BEC94E-98F9-6845-B5B4-75FFB4B97922}"/>
              </a:ext>
            </a:extLst>
          </p:cNvPr>
          <p:cNvSpPr>
            <a:spLocks noGrp="1"/>
          </p:cNvSpPr>
          <p:nvPr>
            <p:ph type="dt" sz="half" idx="2"/>
          </p:nvPr>
        </p:nvSpPr>
        <p:spPr/>
        <p:txBody>
          <a:bodyPr/>
          <a:lstStyle/>
          <a:p>
            <a:fld id="{90DD43B1-01E5-D847-B965-FC264A9E1869}" type="datetime4">
              <a:rPr lang="en-US" smtClean="0"/>
              <a:t>January 22, 2021</a:t>
            </a:fld>
            <a:endParaRPr lang="en-US" dirty="0"/>
          </a:p>
        </p:txBody>
      </p:sp>
    </p:spTree>
    <p:extLst>
      <p:ext uri="{BB962C8B-B14F-4D97-AF65-F5344CB8AC3E}">
        <p14:creationId xmlns:p14="http://schemas.microsoft.com/office/powerpoint/2010/main" val="256316751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8532-9681-C841-A387-18C48A86D832}"/>
              </a:ext>
            </a:extLst>
          </p:cNvPr>
          <p:cNvSpPr>
            <a:spLocks noGrp="1"/>
          </p:cNvSpPr>
          <p:nvPr>
            <p:ph type="title"/>
          </p:nvPr>
        </p:nvSpPr>
        <p:spPr/>
        <p:txBody>
          <a:bodyPr/>
          <a:lstStyle/>
          <a:p>
            <a:r>
              <a:rPr lang="en-US" dirty="0"/>
              <a:t>Who We Serve</a:t>
            </a:r>
          </a:p>
        </p:txBody>
      </p:sp>
      <p:sp>
        <p:nvSpPr>
          <p:cNvPr id="3" name="Text Placeholder 2">
            <a:extLst>
              <a:ext uri="{FF2B5EF4-FFF2-40B4-BE49-F238E27FC236}">
                <a16:creationId xmlns:a16="http://schemas.microsoft.com/office/drawing/2014/main" id="{806D1A70-F8A8-804B-B30E-89B5E6D114BA}"/>
              </a:ext>
            </a:extLst>
          </p:cNvPr>
          <p:cNvSpPr>
            <a:spLocks noGrp="1"/>
          </p:cNvSpPr>
          <p:nvPr>
            <p:ph type="body" sz="quarter" idx="11"/>
          </p:nvPr>
        </p:nvSpPr>
        <p:spPr/>
        <p:txBody>
          <a:bodyPr/>
          <a:lstStyle/>
          <a:p>
            <a:pPr marL="342900"/>
            <a:r>
              <a:rPr lang="en-US" dirty="0">
                <a:solidFill>
                  <a:schemeClr val="tx2"/>
                </a:solidFill>
              </a:rPr>
              <a:t>All healthcare providers (from novice to expert)</a:t>
            </a:r>
          </a:p>
          <a:p>
            <a:pPr marL="342900"/>
            <a:r>
              <a:rPr lang="en-US" dirty="0">
                <a:solidFill>
                  <a:schemeClr val="tx2"/>
                </a:solidFill>
              </a:rPr>
              <a:t>Health profession students and faculty</a:t>
            </a:r>
          </a:p>
          <a:p>
            <a:pPr marL="342900"/>
            <a:r>
              <a:rPr lang="en-US" dirty="0">
                <a:solidFill>
                  <a:schemeClr val="tx2"/>
                </a:solidFill>
              </a:rPr>
              <a:t>Other multidisciplinary HIV care team members</a:t>
            </a:r>
          </a:p>
          <a:p>
            <a:pPr marL="347472" indent="0">
              <a:buNone/>
            </a:pPr>
            <a:endParaRPr lang="en-US" dirty="0"/>
          </a:p>
        </p:txBody>
      </p:sp>
      <p:sp>
        <p:nvSpPr>
          <p:cNvPr id="4" name="Date Placeholder 3">
            <a:extLst>
              <a:ext uri="{FF2B5EF4-FFF2-40B4-BE49-F238E27FC236}">
                <a16:creationId xmlns:a16="http://schemas.microsoft.com/office/drawing/2014/main" id="{E12DF98C-9172-6348-8A7C-ADC338D5134F}"/>
              </a:ext>
            </a:extLst>
          </p:cNvPr>
          <p:cNvSpPr>
            <a:spLocks noGrp="1"/>
          </p:cNvSpPr>
          <p:nvPr>
            <p:ph type="dt" sz="half" idx="2"/>
          </p:nvPr>
        </p:nvSpPr>
        <p:spPr/>
        <p:txBody>
          <a:bodyPr/>
          <a:lstStyle/>
          <a:p>
            <a:fld id="{90DD43B1-01E5-D847-B965-FC264A9E1869}" type="datetime4">
              <a:rPr lang="en-US" smtClean="0"/>
              <a:t>January 22, 2021</a:t>
            </a:fld>
            <a:endParaRPr lang="en-US" dirty="0"/>
          </a:p>
        </p:txBody>
      </p:sp>
    </p:spTree>
    <p:extLst>
      <p:ext uri="{BB962C8B-B14F-4D97-AF65-F5344CB8AC3E}">
        <p14:creationId xmlns:p14="http://schemas.microsoft.com/office/powerpoint/2010/main" val="354605948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7B98A-7457-744B-A24D-A9D0D683F9B8}"/>
              </a:ext>
            </a:extLst>
          </p:cNvPr>
          <p:cNvSpPr>
            <a:spLocks noGrp="1"/>
          </p:cNvSpPr>
          <p:nvPr>
            <p:ph type="title"/>
          </p:nvPr>
        </p:nvSpPr>
        <p:spPr/>
        <p:txBody>
          <a:bodyPr/>
          <a:lstStyle/>
          <a:p>
            <a:r>
              <a:rPr lang="en-US" dirty="0"/>
              <a:t>Map of the 8 Regional AETCs</a:t>
            </a:r>
          </a:p>
        </p:txBody>
      </p:sp>
      <p:sp>
        <p:nvSpPr>
          <p:cNvPr id="4" name="Date Placeholder 3">
            <a:extLst>
              <a:ext uri="{FF2B5EF4-FFF2-40B4-BE49-F238E27FC236}">
                <a16:creationId xmlns:a16="http://schemas.microsoft.com/office/drawing/2014/main" id="{05B4D54C-CA53-BC49-9691-9769BE2850DF}"/>
              </a:ext>
            </a:extLst>
          </p:cNvPr>
          <p:cNvSpPr>
            <a:spLocks noGrp="1"/>
          </p:cNvSpPr>
          <p:nvPr>
            <p:ph type="dt" sz="half" idx="2"/>
          </p:nvPr>
        </p:nvSpPr>
        <p:spPr/>
        <p:txBody>
          <a:bodyPr/>
          <a:lstStyle/>
          <a:p>
            <a:fld id="{90DD43B1-01E5-D847-B965-FC264A9E1869}" type="datetime4">
              <a:rPr lang="en-US" smtClean="0"/>
              <a:t>January 22, 2021</a:t>
            </a:fld>
            <a:endParaRPr lang="en-US" dirty="0"/>
          </a:p>
        </p:txBody>
      </p:sp>
      <p:pic>
        <p:nvPicPr>
          <p:cNvPr id="5" name="Content Placeholder 6" descr="Map of US highlighting the 8 regional centers and 2 national center locations" title="Map of the 8 Regional AETCs">
            <a:extLst>
              <a:ext uri="{FF2B5EF4-FFF2-40B4-BE49-F238E27FC236}">
                <a16:creationId xmlns:a16="http://schemas.microsoft.com/office/drawing/2014/main" id="{B3FF1D6E-442B-D242-B090-B11DC1E6F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236" y="1903763"/>
            <a:ext cx="7085448" cy="4367213"/>
          </a:xfrm>
          <a:prstGeom prst="rect">
            <a:avLst/>
          </a:prstGeom>
        </p:spPr>
      </p:pic>
    </p:spTree>
    <p:extLst>
      <p:ext uri="{BB962C8B-B14F-4D97-AF65-F5344CB8AC3E}">
        <p14:creationId xmlns:p14="http://schemas.microsoft.com/office/powerpoint/2010/main" val="380326292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8616-9CCD-2445-A72D-F8D02C210997}"/>
              </a:ext>
            </a:extLst>
          </p:cNvPr>
          <p:cNvSpPr>
            <a:spLocks noGrp="1"/>
          </p:cNvSpPr>
          <p:nvPr>
            <p:ph type="title"/>
          </p:nvPr>
        </p:nvSpPr>
        <p:spPr/>
        <p:txBody>
          <a:bodyPr/>
          <a:lstStyle/>
          <a:p>
            <a:r>
              <a:rPr lang="en-US" dirty="0"/>
              <a:t>National AETCs: NCRC</a:t>
            </a:r>
          </a:p>
        </p:txBody>
      </p:sp>
      <p:sp>
        <p:nvSpPr>
          <p:cNvPr id="3" name="Text Placeholder 2">
            <a:extLst>
              <a:ext uri="{FF2B5EF4-FFF2-40B4-BE49-F238E27FC236}">
                <a16:creationId xmlns:a16="http://schemas.microsoft.com/office/drawing/2014/main" id="{F4124302-0D8B-034A-A385-3D402CB31B96}"/>
              </a:ext>
            </a:extLst>
          </p:cNvPr>
          <p:cNvSpPr>
            <a:spLocks noGrp="1"/>
          </p:cNvSpPr>
          <p:nvPr>
            <p:ph type="body" sz="quarter" idx="11"/>
          </p:nvPr>
        </p:nvSpPr>
        <p:spPr/>
        <p:txBody>
          <a:bodyPr/>
          <a:lstStyle/>
          <a:p>
            <a:pPr marL="114112" indent="0">
              <a:buNone/>
            </a:pPr>
            <a:r>
              <a:rPr lang="en-US" sz="3000" b="1" dirty="0">
                <a:solidFill>
                  <a:schemeClr val="tx2"/>
                </a:solidFill>
              </a:rPr>
              <a:t>National Coordinating Resource Center</a:t>
            </a:r>
          </a:p>
          <a:p>
            <a:pPr marL="410805" lvl="1" indent="0">
              <a:lnSpc>
                <a:spcPct val="110000"/>
              </a:lnSpc>
              <a:buNone/>
            </a:pPr>
            <a:r>
              <a:rPr lang="en-US" sz="2000" dirty="0">
                <a:solidFill>
                  <a:schemeClr val="tx2"/>
                </a:solidFill>
              </a:rPr>
              <a:t>François-Xavier </a:t>
            </a:r>
            <a:r>
              <a:rPr lang="en-US" sz="2000" dirty="0" err="1">
                <a:solidFill>
                  <a:schemeClr val="tx2"/>
                </a:solidFill>
              </a:rPr>
              <a:t>Bagnoud</a:t>
            </a:r>
            <a:r>
              <a:rPr lang="en-US" sz="2000" dirty="0">
                <a:solidFill>
                  <a:schemeClr val="tx2"/>
                </a:solidFill>
              </a:rPr>
              <a:t> Center, Rutgers School of Nursing </a:t>
            </a:r>
          </a:p>
          <a:p>
            <a:pPr marL="800100" lvl="1" indent="-342900">
              <a:lnSpc>
                <a:spcPct val="120000"/>
              </a:lnSpc>
            </a:pPr>
            <a:r>
              <a:rPr lang="en-US" sz="2000" dirty="0">
                <a:solidFill>
                  <a:schemeClr val="tx2"/>
                </a:solidFill>
              </a:rPr>
              <a:t>Centralizes free training and clinical materials through a virtual library: </a:t>
            </a:r>
            <a:r>
              <a:rPr lang="en-US" sz="2000" u="sng" dirty="0">
                <a:solidFill>
                  <a:schemeClr val="tx2"/>
                </a:solidFill>
                <a:hlinkClick r:id="rId2"/>
              </a:rPr>
              <a:t>aidsetc.org</a:t>
            </a:r>
            <a:endParaRPr lang="en-US" sz="2000" u="sng" dirty="0">
              <a:solidFill>
                <a:schemeClr val="tx2"/>
              </a:solidFill>
            </a:endParaRPr>
          </a:p>
          <a:p>
            <a:pPr marL="800100" lvl="1" indent="-342900">
              <a:lnSpc>
                <a:spcPct val="120000"/>
              </a:lnSpc>
            </a:pPr>
            <a:r>
              <a:rPr lang="en-US" sz="2000" dirty="0">
                <a:solidFill>
                  <a:schemeClr val="tx2"/>
                </a:solidFill>
              </a:rPr>
              <a:t>Maintains the AETC Program Directory</a:t>
            </a:r>
            <a:endParaRPr lang="en-US" sz="2000" u="sng" dirty="0">
              <a:solidFill>
                <a:schemeClr val="tx2"/>
              </a:solidFill>
            </a:endParaRPr>
          </a:p>
          <a:p>
            <a:pPr marL="800100" lvl="1" indent="-342900">
              <a:lnSpc>
                <a:spcPct val="120000"/>
              </a:lnSpc>
            </a:pPr>
            <a:r>
              <a:rPr lang="en-US" sz="2000" dirty="0">
                <a:solidFill>
                  <a:schemeClr val="tx2"/>
                </a:solidFill>
              </a:rPr>
              <a:t>Fosters collaboration and group facilitation among AETCs and with external partners</a:t>
            </a:r>
          </a:p>
          <a:p>
            <a:pPr marL="800100" lvl="1" indent="-342900">
              <a:lnSpc>
                <a:spcPct val="120000"/>
              </a:lnSpc>
            </a:pPr>
            <a:r>
              <a:rPr lang="en-US" sz="2000" dirty="0">
                <a:solidFill>
                  <a:schemeClr val="tx2"/>
                </a:solidFill>
              </a:rPr>
              <a:t>Provides AETC Program promotional, marketing and communications services</a:t>
            </a:r>
          </a:p>
          <a:p>
            <a:pPr marL="800100" lvl="1" indent="-342900">
              <a:lnSpc>
                <a:spcPct val="120000"/>
              </a:lnSpc>
            </a:pPr>
            <a:r>
              <a:rPr lang="en-US" sz="2000" dirty="0">
                <a:solidFill>
                  <a:schemeClr val="tx2"/>
                </a:solidFill>
              </a:rPr>
              <a:t>Coordinates the annual Ryan White HIV/AIDS Program Clinical Conference</a:t>
            </a:r>
          </a:p>
          <a:p>
            <a:endParaRPr lang="en-US" dirty="0"/>
          </a:p>
        </p:txBody>
      </p:sp>
      <p:sp>
        <p:nvSpPr>
          <p:cNvPr id="4" name="Date Placeholder 3">
            <a:extLst>
              <a:ext uri="{FF2B5EF4-FFF2-40B4-BE49-F238E27FC236}">
                <a16:creationId xmlns:a16="http://schemas.microsoft.com/office/drawing/2014/main" id="{3CEC01D4-09A8-BF46-BF73-46B80CE7DACE}"/>
              </a:ext>
            </a:extLst>
          </p:cNvPr>
          <p:cNvSpPr>
            <a:spLocks noGrp="1"/>
          </p:cNvSpPr>
          <p:nvPr>
            <p:ph type="dt" sz="half" idx="2"/>
          </p:nvPr>
        </p:nvSpPr>
        <p:spPr/>
        <p:txBody>
          <a:bodyPr/>
          <a:lstStyle/>
          <a:p>
            <a:fld id="{90DD43B1-01E5-D847-B965-FC264A9E1869}" type="datetime4">
              <a:rPr lang="en-US" smtClean="0"/>
              <a:t>January 22, 2021</a:t>
            </a:fld>
            <a:endParaRPr lang="en-US" dirty="0"/>
          </a:p>
        </p:txBody>
      </p:sp>
    </p:spTree>
    <p:extLst>
      <p:ext uri="{BB962C8B-B14F-4D97-AF65-F5344CB8AC3E}">
        <p14:creationId xmlns:p14="http://schemas.microsoft.com/office/powerpoint/2010/main" val="38100078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DC61-675D-B44E-B4B0-9ED62EB9284E}"/>
              </a:ext>
            </a:extLst>
          </p:cNvPr>
          <p:cNvSpPr>
            <a:spLocks noGrp="1"/>
          </p:cNvSpPr>
          <p:nvPr>
            <p:ph type="title"/>
          </p:nvPr>
        </p:nvSpPr>
        <p:spPr/>
        <p:txBody>
          <a:bodyPr/>
          <a:lstStyle/>
          <a:p>
            <a:r>
              <a:rPr lang="en-US" dirty="0"/>
              <a:t>National AETCs: NCCC</a:t>
            </a:r>
          </a:p>
        </p:txBody>
      </p:sp>
      <p:sp>
        <p:nvSpPr>
          <p:cNvPr id="3" name="Text Placeholder 2">
            <a:extLst>
              <a:ext uri="{FF2B5EF4-FFF2-40B4-BE49-F238E27FC236}">
                <a16:creationId xmlns:a16="http://schemas.microsoft.com/office/drawing/2014/main" id="{11477A7B-C09B-E647-99DE-8D29644BDCE1}"/>
              </a:ext>
            </a:extLst>
          </p:cNvPr>
          <p:cNvSpPr>
            <a:spLocks noGrp="1"/>
          </p:cNvSpPr>
          <p:nvPr>
            <p:ph type="body" sz="quarter" idx="11"/>
          </p:nvPr>
        </p:nvSpPr>
        <p:spPr>
          <a:xfrm>
            <a:off x="623297" y="1968151"/>
            <a:ext cx="10512425" cy="2986087"/>
          </a:xfrm>
        </p:spPr>
        <p:txBody>
          <a:bodyPr/>
          <a:lstStyle/>
          <a:p>
            <a:pPr marL="114112" lvl="0" indent="0">
              <a:buClr>
                <a:srgbClr val="D6201A"/>
              </a:buClr>
              <a:buNone/>
            </a:pPr>
            <a:r>
              <a:rPr lang="en-US" sz="1800" b="1" dirty="0">
                <a:solidFill>
                  <a:schemeClr val="tx2"/>
                </a:solidFill>
              </a:rPr>
              <a:t>National Clinician Consultation Center</a:t>
            </a:r>
          </a:p>
          <a:p>
            <a:pPr marL="114112" lvl="0" indent="0">
              <a:buClr>
                <a:srgbClr val="D6201A"/>
              </a:buClr>
              <a:buNone/>
            </a:pPr>
            <a:r>
              <a:rPr lang="en-US" sz="1400" dirty="0">
                <a:solidFill>
                  <a:srgbClr val="1C3768"/>
                </a:solidFill>
              </a:rPr>
              <a:t>University of California at San Francisco: </a:t>
            </a:r>
            <a:r>
              <a:rPr lang="en-US" sz="1400" dirty="0">
                <a:solidFill>
                  <a:srgbClr val="1C3768"/>
                </a:solidFill>
                <a:hlinkClick r:id="rId2"/>
              </a:rPr>
              <a:t>nccc.ucsf.edu</a:t>
            </a:r>
            <a:endParaRPr lang="en-US" sz="1400" dirty="0">
              <a:solidFill>
                <a:srgbClr val="1C3768"/>
              </a:solidFill>
            </a:endParaRPr>
          </a:p>
          <a:p>
            <a:pPr marL="114112" lvl="0" indent="0">
              <a:buClr>
                <a:srgbClr val="D6201A"/>
              </a:buClr>
              <a:buNone/>
            </a:pPr>
            <a:r>
              <a:rPr lang="en-US" sz="1400" dirty="0">
                <a:solidFill>
                  <a:srgbClr val="1C3768"/>
                </a:solidFill>
              </a:rPr>
              <a:t>Free expert clinician consultation to healthcare providers through phone and e-consultation:</a:t>
            </a:r>
          </a:p>
          <a:p>
            <a:pPr lvl="1">
              <a:buClr>
                <a:srgbClr val="D6201A"/>
              </a:buClr>
            </a:pPr>
            <a:r>
              <a:rPr lang="en-US" sz="1400" i="1" dirty="0">
                <a:solidFill>
                  <a:schemeClr val="accent6"/>
                </a:solidFill>
              </a:rPr>
              <a:t>HIV Management Warmline: </a:t>
            </a:r>
            <a:r>
              <a:rPr lang="en-US" sz="1400" dirty="0">
                <a:solidFill>
                  <a:srgbClr val="1C3768"/>
                </a:solidFill>
              </a:rPr>
              <a:t>individualized expert multidisciplinary consultation on HIV care and management</a:t>
            </a:r>
          </a:p>
          <a:p>
            <a:pPr lvl="1">
              <a:buClr>
                <a:srgbClr val="D6201A"/>
              </a:buClr>
            </a:pPr>
            <a:r>
              <a:rPr lang="en-US" sz="1400" i="1" dirty="0">
                <a:solidFill>
                  <a:schemeClr val="accent6"/>
                </a:solidFill>
              </a:rPr>
              <a:t>Substance Use Warmline: </a:t>
            </a:r>
            <a:r>
              <a:rPr lang="en-US" sz="1400" dirty="0">
                <a:solidFill>
                  <a:srgbClr val="1C3768"/>
                </a:solidFill>
              </a:rPr>
              <a:t>point-of-care education and clinical decision support for health care providers with questions regarding substance use evaluation and management </a:t>
            </a:r>
          </a:p>
          <a:p>
            <a:pPr lvl="1">
              <a:buClr>
                <a:srgbClr val="D6201A"/>
              </a:buClr>
            </a:pPr>
            <a:r>
              <a:rPr lang="en-US" sz="1400" i="1" dirty="0" err="1">
                <a:solidFill>
                  <a:schemeClr val="accent6"/>
                </a:solidFill>
              </a:rPr>
              <a:t>PEPline</a:t>
            </a:r>
            <a:r>
              <a:rPr lang="en-US" sz="1400" i="1" dirty="0">
                <a:solidFill>
                  <a:schemeClr val="accent6"/>
                </a:solidFill>
              </a:rPr>
              <a:t>: </a:t>
            </a:r>
            <a:r>
              <a:rPr lang="en-US" sz="1400" dirty="0">
                <a:solidFill>
                  <a:srgbClr val="1C3768"/>
                </a:solidFill>
              </a:rPr>
              <a:t>real time management of post-exposure prophylaxis to HIV, hepatitis and other bloodborne pathogens</a:t>
            </a:r>
          </a:p>
          <a:p>
            <a:pPr lvl="1">
              <a:buClr>
                <a:srgbClr val="D6201A"/>
              </a:buClr>
            </a:pPr>
            <a:r>
              <a:rPr lang="en-US" sz="1400" i="1" dirty="0">
                <a:solidFill>
                  <a:schemeClr val="accent6"/>
                </a:solidFill>
              </a:rPr>
              <a:t>Perinatal HIV Hotline: </a:t>
            </a:r>
            <a:r>
              <a:rPr lang="en-US" sz="1400" dirty="0">
                <a:solidFill>
                  <a:srgbClr val="1C3768"/>
                </a:solidFill>
              </a:rPr>
              <a:t>consultation for HIV testing and care during pregnancy, labor and delivery, and the postpartum period</a:t>
            </a:r>
          </a:p>
          <a:p>
            <a:pPr lvl="1">
              <a:buClr>
                <a:srgbClr val="D6201A"/>
              </a:buClr>
            </a:pPr>
            <a:r>
              <a:rPr lang="en-US" sz="1400" i="1" dirty="0" err="1">
                <a:solidFill>
                  <a:schemeClr val="accent6"/>
                </a:solidFill>
              </a:rPr>
              <a:t>PrEPline</a:t>
            </a:r>
            <a:r>
              <a:rPr lang="en-US" sz="1400" i="1" dirty="0">
                <a:solidFill>
                  <a:schemeClr val="accent6"/>
                </a:solidFill>
              </a:rPr>
              <a:t>: </a:t>
            </a:r>
            <a:r>
              <a:rPr lang="en-US" sz="1400" dirty="0">
                <a:solidFill>
                  <a:srgbClr val="1C3768"/>
                </a:solidFill>
              </a:rPr>
              <a:t>for questions about pre-exposure prophylaxis as a prevention tool</a:t>
            </a:r>
          </a:p>
          <a:p>
            <a:pPr lvl="1">
              <a:buClr>
                <a:srgbClr val="D6201A"/>
              </a:buClr>
            </a:pPr>
            <a:r>
              <a:rPr lang="en-US" sz="1400" i="1" dirty="0">
                <a:solidFill>
                  <a:schemeClr val="accent6"/>
                </a:solidFill>
              </a:rPr>
              <a:t>Hepatitis C Management: </a:t>
            </a:r>
            <a:r>
              <a:rPr lang="en-US" sz="1400" dirty="0">
                <a:solidFill>
                  <a:schemeClr val="tx2"/>
                </a:solidFill>
              </a:rPr>
              <a:t>for advice on hepatitis C mono-infection management from testing to initiating treatment to managing advanced disease</a:t>
            </a:r>
          </a:p>
          <a:p>
            <a:pPr lvl="1">
              <a:buClr>
                <a:srgbClr val="D6201A"/>
              </a:buClr>
            </a:pPr>
            <a:r>
              <a:rPr lang="en-US" sz="1400" i="1" dirty="0">
                <a:solidFill>
                  <a:schemeClr val="accent6"/>
                </a:solidFill>
              </a:rPr>
              <a:t>e-CCS Online Consultation</a:t>
            </a:r>
            <a:r>
              <a:rPr lang="en-US" sz="1400" dirty="0">
                <a:solidFill>
                  <a:schemeClr val="accent6"/>
                </a:solidFill>
              </a:rPr>
              <a:t>: </a:t>
            </a:r>
            <a:r>
              <a:rPr lang="en-US" sz="1400" dirty="0">
                <a:solidFill>
                  <a:srgbClr val="1C3768"/>
                </a:solidFill>
              </a:rPr>
              <a:t>register at </a:t>
            </a:r>
            <a:r>
              <a:rPr lang="en-US" sz="1400" dirty="0">
                <a:solidFill>
                  <a:srgbClr val="1C3768"/>
                </a:solidFill>
                <a:hlinkClick r:id="rId3"/>
              </a:rPr>
              <a:t>nccc.ucsf.edu</a:t>
            </a:r>
            <a:r>
              <a:rPr lang="en-US" sz="1400" dirty="0">
                <a:solidFill>
                  <a:srgbClr val="1C3768"/>
                </a:solidFill>
              </a:rPr>
              <a:t> to submit questions about HIV management and case-tracking online</a:t>
            </a:r>
          </a:p>
          <a:p>
            <a:endParaRPr lang="en-US" dirty="0"/>
          </a:p>
        </p:txBody>
      </p:sp>
      <p:sp>
        <p:nvSpPr>
          <p:cNvPr id="4" name="Date Placeholder 3">
            <a:extLst>
              <a:ext uri="{FF2B5EF4-FFF2-40B4-BE49-F238E27FC236}">
                <a16:creationId xmlns:a16="http://schemas.microsoft.com/office/drawing/2014/main" id="{1549EB48-FEFE-744E-A5F0-29327B51E142}"/>
              </a:ext>
            </a:extLst>
          </p:cNvPr>
          <p:cNvSpPr>
            <a:spLocks noGrp="1"/>
          </p:cNvSpPr>
          <p:nvPr>
            <p:ph type="dt" sz="half" idx="2"/>
          </p:nvPr>
        </p:nvSpPr>
        <p:spPr/>
        <p:txBody>
          <a:bodyPr/>
          <a:lstStyle/>
          <a:p>
            <a:fld id="{90DD43B1-01E5-D847-B965-FC264A9E1869}" type="datetime4">
              <a:rPr lang="en-US" smtClean="0"/>
              <a:t>January 22, 2021</a:t>
            </a:fld>
            <a:endParaRPr lang="en-US" dirty="0"/>
          </a:p>
        </p:txBody>
      </p:sp>
    </p:spTree>
    <p:extLst>
      <p:ext uri="{BB962C8B-B14F-4D97-AF65-F5344CB8AC3E}">
        <p14:creationId xmlns:p14="http://schemas.microsoft.com/office/powerpoint/2010/main" val="182365350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0DDA3-8A74-4449-AE53-3E6896666DAC}"/>
              </a:ext>
            </a:extLst>
          </p:cNvPr>
          <p:cNvSpPr>
            <a:spLocks noGrp="1"/>
          </p:cNvSpPr>
          <p:nvPr>
            <p:ph idx="4294967295"/>
          </p:nvPr>
        </p:nvSpPr>
        <p:spPr>
          <a:xfrm>
            <a:off x="621387" y="1280234"/>
            <a:ext cx="9552566" cy="1423264"/>
          </a:xfrm>
          <a:prstGeom prst="rect">
            <a:avLst/>
          </a:prstGeom>
        </p:spPr>
        <p:txBody>
          <a:bodyPr>
            <a:normAutofit/>
          </a:bodyPr>
          <a:lstStyle/>
          <a:p>
            <a:pPr lvl="0">
              <a:lnSpc>
                <a:spcPts val="3600"/>
              </a:lnSpc>
            </a:pPr>
            <a:r>
              <a:rPr lang="en-US" sz="3200" dirty="0"/>
              <a:t>Training Modalities Overview</a:t>
            </a:r>
          </a:p>
        </p:txBody>
      </p:sp>
      <p:graphicFrame>
        <p:nvGraphicFramePr>
          <p:cNvPr id="9" name="Table 8">
            <a:extLst>
              <a:ext uri="{FF2B5EF4-FFF2-40B4-BE49-F238E27FC236}">
                <a16:creationId xmlns:a16="http://schemas.microsoft.com/office/drawing/2014/main" id="{D97E34DD-2947-7845-A8D3-342097F12BA0}"/>
              </a:ext>
            </a:extLst>
          </p:cNvPr>
          <p:cNvGraphicFramePr>
            <a:graphicFrameLocks noGrp="1"/>
          </p:cNvGraphicFramePr>
          <p:nvPr>
            <p:extLst>
              <p:ext uri="{D42A27DB-BD31-4B8C-83A1-F6EECF244321}">
                <p14:modId xmlns:p14="http://schemas.microsoft.com/office/powerpoint/2010/main" val="3979280218"/>
              </p:ext>
            </p:extLst>
          </p:nvPr>
        </p:nvGraphicFramePr>
        <p:xfrm>
          <a:off x="1591293" y="1991866"/>
          <a:ext cx="8372103" cy="4158826"/>
        </p:xfrm>
        <a:graphic>
          <a:graphicData uri="http://schemas.openxmlformats.org/drawingml/2006/table">
            <a:tbl>
              <a:tblPr firstRow="1" bandRow="1">
                <a:tableStyleId>{912C8C85-51F0-491E-9774-3900AFEF0FD7}</a:tableStyleId>
              </a:tblPr>
              <a:tblGrid>
                <a:gridCol w="3668136">
                  <a:extLst>
                    <a:ext uri="{9D8B030D-6E8A-4147-A177-3AD203B41FA5}">
                      <a16:colId xmlns:a16="http://schemas.microsoft.com/office/drawing/2014/main" val="20001"/>
                    </a:ext>
                  </a:extLst>
                </a:gridCol>
                <a:gridCol w="4703967">
                  <a:extLst>
                    <a:ext uri="{9D8B030D-6E8A-4147-A177-3AD203B41FA5}">
                      <a16:colId xmlns:a16="http://schemas.microsoft.com/office/drawing/2014/main" val="20002"/>
                    </a:ext>
                  </a:extLst>
                </a:gridCol>
              </a:tblGrid>
              <a:tr h="224860">
                <a:tc>
                  <a:txBody>
                    <a:bodyPr/>
                    <a:lstStyle/>
                    <a:p>
                      <a:pPr>
                        <a:lnSpc>
                          <a:spcPts val="1640"/>
                        </a:lnSpc>
                      </a:pPr>
                      <a:r>
                        <a:rPr lang="en-US" sz="1600" dirty="0"/>
                        <a:t>Training Modalities</a:t>
                      </a:r>
                      <a:endParaRPr lang="en-US" sz="1600" b="1" dirty="0">
                        <a:solidFill>
                          <a:schemeClr val="bg1"/>
                        </a:solidFill>
                      </a:endParaRPr>
                    </a:p>
                  </a:txBody>
                  <a:tcPr marL="284054" marR="284054" marT="50587" marB="50587"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96B6"/>
                    </a:solidFill>
                  </a:tcPr>
                </a:tc>
                <a:tc>
                  <a:txBody>
                    <a:bodyPr/>
                    <a:lstStyle/>
                    <a:p>
                      <a:pPr marL="0" marR="0" indent="0" algn="l" defTabSz="914400" rtl="0" eaLnBrk="1" fontAlgn="auto" latinLnBrk="0" hangingPunct="1">
                        <a:lnSpc>
                          <a:spcPts val="1640"/>
                        </a:lnSpc>
                        <a:spcBef>
                          <a:spcPts val="0"/>
                        </a:spcBef>
                        <a:spcAft>
                          <a:spcPts val="0"/>
                        </a:spcAft>
                        <a:buClr>
                          <a:srgbClr val="000000"/>
                        </a:buClr>
                        <a:buSzTx/>
                        <a:buFont typeface="Arial"/>
                        <a:buNone/>
                        <a:tabLst/>
                        <a:defRPr/>
                      </a:pPr>
                      <a:r>
                        <a:rPr lang="en-US" sz="1600" dirty="0"/>
                        <a:t>Description</a:t>
                      </a:r>
                    </a:p>
                  </a:txBody>
                  <a:tcPr marL="284054" marR="284054" marT="50587" marB="50587"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96B6"/>
                    </a:solidFill>
                  </a:tcPr>
                </a:tc>
                <a:extLst>
                  <a:ext uri="{0D108BD9-81ED-4DB2-BD59-A6C34878D82A}">
                    <a16:rowId xmlns:a16="http://schemas.microsoft.com/office/drawing/2014/main" val="10000"/>
                  </a:ext>
                </a:extLst>
              </a:tr>
              <a:tr h="424838">
                <a:tc>
                  <a:txBody>
                    <a:bodyPr/>
                    <a:lstStyle/>
                    <a:p>
                      <a:r>
                        <a:rPr lang="en-US" sz="1100" baseline="0" dirty="0">
                          <a:solidFill>
                            <a:schemeClr val="tx2"/>
                          </a:solidFill>
                        </a:rPr>
                        <a:t>Didactic Presentations</a:t>
                      </a:r>
                      <a:endParaRPr lang="en-US" sz="1100" dirty="0">
                        <a:solidFill>
                          <a:schemeClr val="tx2"/>
                        </a:solidFill>
                      </a:endParaRPr>
                    </a:p>
                  </a:txBody>
                  <a:tcPr marL="60800" marR="60800" marT="30400" marB="3040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tc>
                  <a:txBody>
                    <a:bodyPr/>
                    <a:lstStyle/>
                    <a:p>
                      <a:r>
                        <a:rPr lang="en-US" sz="1100" dirty="0">
                          <a:solidFill>
                            <a:schemeClr val="tx2"/>
                          </a:solidFill>
                        </a:rPr>
                        <a:t>Didactic presentations,</a:t>
                      </a:r>
                      <a:r>
                        <a:rPr lang="en-US" sz="1100" baseline="0" dirty="0">
                          <a:solidFill>
                            <a:schemeClr val="tx2"/>
                          </a:solidFill>
                        </a:rPr>
                        <a:t> </a:t>
                      </a:r>
                      <a:r>
                        <a:rPr lang="en-US" sz="1100" dirty="0">
                          <a:solidFill>
                            <a:schemeClr val="tx2"/>
                          </a:solidFill>
                        </a:rPr>
                        <a:t>panel discussions, journal clubs, teleconferences and other formats </a:t>
                      </a:r>
                    </a:p>
                  </a:txBody>
                  <a:tcPr marL="60800" marR="60800" marT="30400" marB="3040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extLst>
                  <a:ext uri="{0D108BD9-81ED-4DB2-BD59-A6C34878D82A}">
                    <a16:rowId xmlns:a16="http://schemas.microsoft.com/office/drawing/2014/main" val="10001"/>
                  </a:ext>
                </a:extLst>
              </a:tr>
              <a:tr h="570367">
                <a:tc>
                  <a:txBody>
                    <a:bodyPr/>
                    <a:lstStyle/>
                    <a:p>
                      <a:r>
                        <a:rPr lang="en-US" sz="1100" dirty="0">
                          <a:solidFill>
                            <a:schemeClr val="tx2"/>
                          </a:solidFill>
                        </a:rPr>
                        <a:t>Interactive Presentations</a:t>
                      </a:r>
                    </a:p>
                  </a:txBody>
                  <a:tcPr marL="60800" marR="60800" marT="30400" marB="3040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tc>
                  <a:txBody>
                    <a:bodyPr/>
                    <a:lstStyle/>
                    <a:p>
                      <a:r>
                        <a:rPr lang="en-US" sz="1100" kern="1200" dirty="0">
                          <a:solidFill>
                            <a:schemeClr val="tx2"/>
                          </a:solidFill>
                          <a:effectLst/>
                        </a:rPr>
                        <a:t>Interactive learning through discussion of cases supplied by a trainer, role play, simulated patients, and train-the-trainer and other skill building activities</a:t>
                      </a:r>
                      <a:endParaRPr lang="en-US" sz="1100" dirty="0">
                        <a:solidFill>
                          <a:schemeClr val="tx2"/>
                        </a:solidFill>
                      </a:endParaRPr>
                    </a:p>
                  </a:txBody>
                  <a:tcPr marL="60800" marR="60800" marT="30400" marB="3040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extLst>
                  <a:ext uri="{0D108BD9-81ED-4DB2-BD59-A6C34878D82A}">
                    <a16:rowId xmlns:a16="http://schemas.microsoft.com/office/drawing/2014/main" val="10002"/>
                  </a:ext>
                </a:extLst>
              </a:tr>
              <a:tr h="570367">
                <a:tc>
                  <a:txBody>
                    <a:bodyPr/>
                    <a:lstStyle/>
                    <a:p>
                      <a:r>
                        <a:rPr lang="en-US" sz="1100" dirty="0">
                          <a:solidFill>
                            <a:schemeClr val="tx2"/>
                          </a:solidFill>
                        </a:rPr>
                        <a:t>Communities</a:t>
                      </a:r>
                      <a:r>
                        <a:rPr lang="en-US" sz="1100" baseline="0" dirty="0">
                          <a:solidFill>
                            <a:schemeClr val="tx2"/>
                          </a:solidFill>
                        </a:rPr>
                        <a:t> of Practice</a:t>
                      </a:r>
                    </a:p>
                  </a:txBody>
                  <a:tcPr marL="60800" marR="60800" marT="30400" marB="3040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tc>
                  <a:txBody>
                    <a:bodyPr/>
                    <a:lstStyle/>
                    <a:p>
                      <a:r>
                        <a:rPr lang="en-US" sz="1100" dirty="0">
                          <a:solidFill>
                            <a:schemeClr val="tx2"/>
                          </a:solidFill>
                        </a:rPr>
                        <a:t>Collaborative networks working together to improve organizational operations</a:t>
                      </a:r>
                    </a:p>
                  </a:txBody>
                  <a:tcPr marL="60800" marR="60800" marT="30400" marB="3040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extLst>
                  <a:ext uri="{0D108BD9-81ED-4DB2-BD59-A6C34878D82A}">
                    <a16:rowId xmlns:a16="http://schemas.microsoft.com/office/drawing/2014/main" val="1570854803"/>
                  </a:ext>
                </a:extLst>
              </a:tr>
              <a:tr h="570367">
                <a:tc>
                  <a:txBody>
                    <a:bodyPr/>
                    <a:lstStyle/>
                    <a:p>
                      <a:r>
                        <a:rPr lang="en-US" sz="1100" dirty="0">
                          <a:solidFill>
                            <a:schemeClr val="tx2"/>
                          </a:solidFill>
                        </a:rPr>
                        <a:t>Self-study</a:t>
                      </a:r>
                    </a:p>
                  </a:txBody>
                  <a:tcPr marL="60800" marR="60800" marT="30400" marB="3040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tc>
                  <a:txBody>
                    <a:bodyPr/>
                    <a:lstStyle/>
                    <a:p>
                      <a:r>
                        <a:rPr kumimoji="0" lang="en-US" sz="1100" b="0" i="0" u="none" strike="noStrike" kern="1200" cap="none" spc="0" normalizeH="0" baseline="0" noProof="0" dirty="0">
                          <a:ln>
                            <a:noFill/>
                          </a:ln>
                          <a:solidFill>
                            <a:srgbClr val="1C3768"/>
                          </a:solidFill>
                          <a:effectLst/>
                          <a:uLnTx/>
                          <a:uFillTx/>
                          <a:latin typeface="+mn-lt"/>
                          <a:ea typeface="+mn-ea"/>
                          <a:cs typeface="+mn-cs"/>
                        </a:rPr>
                        <a:t>Self-instructional materials, web-based courses and curricula, videos</a:t>
                      </a:r>
                      <a:endParaRPr lang="en-US" sz="1100" dirty="0">
                        <a:solidFill>
                          <a:schemeClr val="tx2"/>
                        </a:solidFill>
                      </a:endParaRPr>
                    </a:p>
                  </a:txBody>
                  <a:tcPr marL="60800" marR="60800" marT="30400" marB="3040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extLst>
                  <a:ext uri="{0D108BD9-81ED-4DB2-BD59-A6C34878D82A}">
                    <a16:rowId xmlns:a16="http://schemas.microsoft.com/office/drawing/2014/main" val="908900892"/>
                  </a:ext>
                </a:extLst>
              </a:tr>
              <a:tr h="577779">
                <a:tc>
                  <a:txBody>
                    <a:bodyPr/>
                    <a:lstStyle/>
                    <a:p>
                      <a:r>
                        <a:rPr lang="en-US" sz="1100" dirty="0">
                          <a:solidFill>
                            <a:schemeClr val="tx2"/>
                          </a:solidFill>
                        </a:rPr>
                        <a:t>Clinical Preceptorships</a:t>
                      </a:r>
                    </a:p>
                  </a:txBody>
                  <a:tcPr marL="60800" marR="60800" marT="30400" marB="3040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tc>
                  <a:txBody>
                    <a:bodyPr/>
                    <a:lstStyle/>
                    <a:p>
                      <a:r>
                        <a:rPr lang="en-US" sz="1100" dirty="0">
                          <a:solidFill>
                            <a:schemeClr val="tx2"/>
                          </a:solidFill>
                        </a:rPr>
                        <a:t>Preceptorships, "mini-residencies," or observation of clinical care at either the AETC training site or the trainee's workplace</a:t>
                      </a:r>
                    </a:p>
                  </a:txBody>
                  <a:tcPr marL="60800" marR="60800" marT="30400" marB="3040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extLst>
                  <a:ext uri="{0D108BD9-81ED-4DB2-BD59-A6C34878D82A}">
                    <a16:rowId xmlns:a16="http://schemas.microsoft.com/office/drawing/2014/main" val="4055995120"/>
                  </a:ext>
                </a:extLst>
              </a:tr>
              <a:tr h="570367">
                <a:tc>
                  <a:txBody>
                    <a:bodyPr/>
                    <a:lstStyle/>
                    <a:p>
                      <a:r>
                        <a:rPr lang="en-US" sz="1100" dirty="0">
                          <a:solidFill>
                            <a:schemeClr val="tx2"/>
                          </a:solidFill>
                        </a:rPr>
                        <a:t>Clinical Consultation</a:t>
                      </a:r>
                    </a:p>
                  </a:txBody>
                  <a:tcPr marL="60800" marR="60800" marT="30400" marB="3040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tc>
                  <a:txBody>
                    <a:bodyPr/>
                    <a:lstStyle/>
                    <a:p>
                      <a:r>
                        <a:rPr lang="en-US" sz="1100" dirty="0">
                          <a:solidFill>
                            <a:schemeClr val="tx2"/>
                          </a:solidFill>
                        </a:rPr>
                        <a:t>Consultation,</a:t>
                      </a:r>
                      <a:r>
                        <a:rPr lang="en-US" sz="1100" baseline="0" dirty="0">
                          <a:solidFill>
                            <a:schemeClr val="tx2"/>
                          </a:solidFill>
                        </a:rPr>
                        <a:t> case-based discussion with cases supplied by trainee, or on-site clinical consultation at trainee’s clinical setting</a:t>
                      </a:r>
                      <a:endParaRPr lang="en-US" sz="1100" dirty="0">
                        <a:solidFill>
                          <a:schemeClr val="tx2"/>
                        </a:solidFill>
                      </a:endParaRPr>
                    </a:p>
                  </a:txBody>
                  <a:tcPr marL="60800" marR="60800" marT="30400" marB="3040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extLst>
                  <a:ext uri="{0D108BD9-81ED-4DB2-BD59-A6C34878D82A}">
                    <a16:rowId xmlns:a16="http://schemas.microsoft.com/office/drawing/2014/main" val="4280701750"/>
                  </a:ext>
                </a:extLst>
              </a:tr>
              <a:tr h="570367">
                <a:tc>
                  <a:txBody>
                    <a:bodyPr/>
                    <a:lstStyle/>
                    <a:p>
                      <a:r>
                        <a:rPr lang="en-US" sz="1100" dirty="0">
                          <a:solidFill>
                            <a:schemeClr val="tx2"/>
                          </a:solidFill>
                        </a:rPr>
                        <a:t>Coaching for Organizational Capacity Building</a:t>
                      </a:r>
                    </a:p>
                  </a:txBody>
                  <a:tcPr marL="60800" marR="60800" marT="30400" marB="3040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tc>
                  <a:txBody>
                    <a:bodyPr/>
                    <a:lstStyle/>
                    <a:p>
                      <a:r>
                        <a:rPr lang="en-US" sz="1100" dirty="0">
                          <a:solidFill>
                            <a:schemeClr val="tx2"/>
                          </a:solidFill>
                        </a:rPr>
                        <a:t>Organizational technical assistance and capacity</a:t>
                      </a:r>
                      <a:r>
                        <a:rPr lang="en-US" sz="1100" baseline="0" dirty="0">
                          <a:solidFill>
                            <a:schemeClr val="tx2"/>
                          </a:solidFill>
                        </a:rPr>
                        <a:t> building</a:t>
                      </a:r>
                      <a:endParaRPr lang="en-US" sz="1100" dirty="0">
                        <a:solidFill>
                          <a:schemeClr val="tx2"/>
                        </a:solidFill>
                      </a:endParaRPr>
                    </a:p>
                  </a:txBody>
                  <a:tcPr marL="60800" marR="60800" marT="30400" marB="3040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F6F0"/>
                    </a:solidFill>
                  </a:tcPr>
                </a:tc>
                <a:extLst>
                  <a:ext uri="{0D108BD9-81ED-4DB2-BD59-A6C34878D82A}">
                    <a16:rowId xmlns:a16="http://schemas.microsoft.com/office/drawing/2014/main" val="1365008201"/>
                  </a:ext>
                </a:extLst>
              </a:tr>
            </a:tbl>
          </a:graphicData>
        </a:graphic>
      </p:graphicFrame>
      <p:sp>
        <p:nvSpPr>
          <p:cNvPr id="4" name="Date Placeholder 3">
            <a:extLst>
              <a:ext uri="{FF2B5EF4-FFF2-40B4-BE49-F238E27FC236}">
                <a16:creationId xmlns:a16="http://schemas.microsoft.com/office/drawing/2014/main" id="{D668CD9D-AF49-364B-8AF2-BAD52E0453A0}"/>
              </a:ext>
            </a:extLst>
          </p:cNvPr>
          <p:cNvSpPr>
            <a:spLocks noGrp="1"/>
          </p:cNvSpPr>
          <p:nvPr>
            <p:ph type="dt" sz="half" idx="2"/>
          </p:nvPr>
        </p:nvSpPr>
        <p:spPr>
          <a:xfrm>
            <a:off x="623297" y="6356350"/>
            <a:ext cx="2743200" cy="365125"/>
          </a:xfrm>
        </p:spPr>
        <p:txBody>
          <a:bodyPr/>
          <a:lstStyle/>
          <a:p>
            <a:fld id="{837A4631-5021-EA47-A44A-FDEE07A6180B}" type="datetime4">
              <a:rPr lang="en-US" smtClean="0"/>
              <a:t>January 22, 2021</a:t>
            </a:fld>
            <a:endParaRPr lang="en-US" dirty="0"/>
          </a:p>
        </p:txBody>
      </p:sp>
    </p:spTree>
    <p:extLst>
      <p:ext uri="{BB962C8B-B14F-4D97-AF65-F5344CB8AC3E}">
        <p14:creationId xmlns:p14="http://schemas.microsoft.com/office/powerpoint/2010/main" val="1213318364"/>
      </p:ext>
    </p:extLst>
  </p:cSld>
  <p:clrMapOvr>
    <a:masterClrMapping/>
  </p:clrMapOvr>
  <p:transition spd="slow">
    <p:fade/>
  </p:transition>
</p:sld>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  Read-Only" id="{8027EB77-7569-4F5B-90AC-036D4D624207}" vid="{1C823B90-D1A4-4446-908B-FCC9AD349C69}"/>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  Read-Only" id="{8027EB77-7569-4F5B-90AC-036D4D624207}" vid="{98CD7995-4A29-4AC3-B3C4-4C8295552BD2}"/>
    </a:ext>
  </a:extLst>
</a:theme>
</file>

<file path=ppt/theme/theme3.xml><?xml version="1.0" encoding="utf-8"?>
<a:theme xmlns:a="http://schemas.openxmlformats.org/drawingml/2006/main" name="3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  Read-Only" id="{8027EB77-7569-4F5B-90AC-036D4D624207}" vid="{A5281ECE-DD53-44D6-86C2-FDBB1F720A87}"/>
    </a:ext>
  </a:extLst>
</a:theme>
</file>

<file path=ppt/theme/theme4.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  Read-Only" id="{8027EB77-7569-4F5B-90AC-036D4D624207}" vid="{2E635EFC-57C7-4668-91F3-BE8A20D1ABC8}"/>
    </a:ext>
  </a:extLst>
</a:theme>
</file>

<file path=ppt/theme/theme5.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  Read-Only" id="{8027EB77-7569-4F5B-90AC-036D4D624207}" vid="{A7A3FD72-D604-4469-91F1-EB9C1BE2C044}"/>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Title slide master</Template>
  <TotalTime>44</TotalTime>
  <Words>1147</Words>
  <Application>Microsoft Macintosh PowerPoint</Application>
  <PresentationFormat>Custom</PresentationFormat>
  <Paragraphs>118</Paragraphs>
  <Slides>16</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16</vt:i4>
      </vt:variant>
    </vt:vector>
  </HeadingPairs>
  <TitlesOfParts>
    <vt:vector size="26" baseType="lpstr">
      <vt:lpstr>Arial</vt:lpstr>
      <vt:lpstr>Calibri</vt:lpstr>
      <vt:lpstr>STIXGeneral-Regular</vt:lpstr>
      <vt:lpstr>System Font Regular</vt:lpstr>
      <vt:lpstr>Wingdings</vt:lpstr>
      <vt:lpstr>Title slide master</vt:lpstr>
      <vt:lpstr>Content slide master</vt:lpstr>
      <vt:lpstr>3_Custom Design</vt:lpstr>
      <vt:lpstr>5_Custom Design</vt:lpstr>
      <vt:lpstr>6_Custom Design</vt:lpstr>
      <vt:lpstr>An Introduction to the AIDS Education &amp; Training Center (AETC) Program</vt:lpstr>
      <vt:lpstr>PowerPoint Presentation</vt:lpstr>
      <vt:lpstr>About the AETC Program</vt:lpstr>
      <vt:lpstr>Mission</vt:lpstr>
      <vt:lpstr>Who We Serve</vt:lpstr>
      <vt:lpstr>Map of the 8 Regional AETCs</vt:lpstr>
      <vt:lpstr>National AETCs: NCRC</vt:lpstr>
      <vt:lpstr>National AETCs: NCCC</vt:lpstr>
      <vt:lpstr>PowerPoint Presentation</vt:lpstr>
      <vt:lpstr>Key Statistics</vt:lpstr>
      <vt:lpstr>National HIV Curriculum postcard image</vt:lpstr>
      <vt:lpstr>NHC postcard image side 2</vt:lpstr>
      <vt:lpstr>AETC Special Projects</vt:lpstr>
      <vt:lpstr>AETC Special Projects (continued)</vt:lpstr>
      <vt:lpstr>Collaborations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Collins</dc:creator>
  <cp:lastModifiedBy>Judith Collins</cp:lastModifiedBy>
  <cp:revision>6</cp:revision>
  <cp:lastPrinted>2014-09-18T20:07:37Z</cp:lastPrinted>
  <dcterms:created xsi:type="dcterms:W3CDTF">2021-01-22T23:04:35Z</dcterms:created>
  <dcterms:modified xsi:type="dcterms:W3CDTF">2021-01-22T23:49:33Z</dcterms:modified>
</cp:coreProperties>
</file>