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3.xml" ContentType="application/vnd.openxmlformats-officedocument.drawingml.char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7.xml" ContentType="application/vnd.openxmlformats-officedocument.drawingml.chart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5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notesSlides/notesSlide45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notesSlides/notesSlide4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charts/chart12.xml" ContentType="application/vnd.openxmlformats-officedocument.drawingml.chart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3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notesSlides/notesSlide50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drawings/drawing2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9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5.xml" ContentType="application/vnd.openxmlformats-officedocument.drawingml.char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charts/chart14.xml" ContentType="application/vnd.openxmlformats-officedocument.drawingml.chart+xml"/>
  <Override PartName="/ppt/notesSlides/notesSlide49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96" r:id="rId2"/>
    <p:sldId id="565" r:id="rId3"/>
    <p:sldId id="523" r:id="rId4"/>
    <p:sldId id="554" r:id="rId5"/>
    <p:sldId id="526" r:id="rId6"/>
    <p:sldId id="566" r:id="rId7"/>
    <p:sldId id="522" r:id="rId8"/>
    <p:sldId id="558" r:id="rId9"/>
    <p:sldId id="560" r:id="rId10"/>
    <p:sldId id="584" r:id="rId11"/>
    <p:sldId id="510" r:id="rId12"/>
    <p:sldId id="511" r:id="rId13"/>
    <p:sldId id="512" r:id="rId14"/>
    <p:sldId id="593" r:id="rId15"/>
    <p:sldId id="594" r:id="rId16"/>
    <p:sldId id="595" r:id="rId17"/>
    <p:sldId id="567" r:id="rId18"/>
    <p:sldId id="543" r:id="rId19"/>
    <p:sldId id="527" r:id="rId20"/>
    <p:sldId id="589" r:id="rId21"/>
    <p:sldId id="564" r:id="rId22"/>
    <p:sldId id="563" r:id="rId23"/>
    <p:sldId id="549" r:id="rId24"/>
    <p:sldId id="583" r:id="rId25"/>
    <p:sldId id="553" r:id="rId26"/>
    <p:sldId id="550" r:id="rId27"/>
    <p:sldId id="531" r:id="rId28"/>
    <p:sldId id="545" r:id="rId29"/>
    <p:sldId id="546" r:id="rId30"/>
    <p:sldId id="524" r:id="rId31"/>
    <p:sldId id="568" r:id="rId32"/>
    <p:sldId id="539" r:id="rId33"/>
    <p:sldId id="559" r:id="rId34"/>
    <p:sldId id="551" r:id="rId35"/>
    <p:sldId id="516" r:id="rId36"/>
    <p:sldId id="517" r:id="rId37"/>
    <p:sldId id="569" r:id="rId38"/>
    <p:sldId id="571" r:id="rId39"/>
    <p:sldId id="572" r:id="rId40"/>
    <p:sldId id="573" r:id="rId41"/>
    <p:sldId id="574" r:id="rId42"/>
    <p:sldId id="575" r:id="rId43"/>
    <p:sldId id="576" r:id="rId44"/>
    <p:sldId id="581" r:id="rId45"/>
    <p:sldId id="578" r:id="rId46"/>
    <p:sldId id="579" r:id="rId47"/>
    <p:sldId id="570" r:id="rId48"/>
    <p:sldId id="547" r:id="rId49"/>
    <p:sldId id="555" r:id="rId50"/>
    <p:sldId id="557" r:id="rId51"/>
    <p:sldId id="597" r:id="rId52"/>
  </p:sldIdLst>
  <p:sldSz cx="10287000" cy="6858000" type="35mm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3BACFF"/>
    <a:srgbClr val="3C7EB7"/>
    <a:srgbClr val="B04600"/>
    <a:srgbClr val="43426C"/>
    <a:srgbClr val="58632E"/>
    <a:srgbClr val="72405B"/>
    <a:srgbClr val="637257"/>
    <a:srgbClr val="903051"/>
    <a:srgbClr val="7F404B"/>
    <a:srgbClr val="7016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975" autoAdjust="0"/>
    <p:restoredTop sz="91508" autoAdjust="0"/>
  </p:normalViewPr>
  <p:slideViewPr>
    <p:cSldViewPr>
      <p:cViewPr>
        <p:scale>
          <a:sx n="100" d="100"/>
          <a:sy n="100" d="100"/>
        </p:scale>
        <p:origin x="-376" y="-8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20"/>
    </p:cViewPr>
  </p:sorterViewPr>
  <p:notesViewPr>
    <p:cSldViewPr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heme" Target="theme/theme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viewProps" Target="viewProps.xml"/><Relationship Id="rId59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esProps" Target="pres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5.package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9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3C7EB7"/>
            </a:solidFill>
            <a:ln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spPr>
              <a:solidFill>
                <a:srgbClr val="C97113"/>
              </a:solidFill>
              <a:ln>
                <a:solidFill>
                  <a:schemeClr val="tx1"/>
                </a:solidFill>
              </a:ln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10"/>
              <c:layout>
                <c:manualLayout>
                  <c:x val="-0.0028378059975674"/>
                  <c:y val="-0.0027233232263017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Sheet1!$A$2:$A$12</c:f>
              <c:strCache>
                <c:ptCount val="11"/>
                <c:pt idx="0">
                  <c:v>United States</c:v>
                </c:pt>
                <c:pt idx="1">
                  <c:v>Pennsylvania</c:v>
                </c:pt>
                <c:pt idx="2">
                  <c:v>Connecticut</c:v>
                </c:pt>
                <c:pt idx="3">
                  <c:v>South Carolina</c:v>
                </c:pt>
                <c:pt idx="4">
                  <c:v>Georgia</c:v>
                </c:pt>
                <c:pt idx="5">
                  <c:v>Delaware</c:v>
                </c:pt>
                <c:pt idx="6">
                  <c:v>Louisiana</c:v>
                </c:pt>
                <c:pt idx="7">
                  <c:v>Florida</c:v>
                </c:pt>
                <c:pt idx="8">
                  <c:v>Maryland</c:v>
                </c:pt>
                <c:pt idx="9">
                  <c:v>New York</c:v>
                </c:pt>
                <c:pt idx="10">
                  <c:v>District of Columbia</c:v>
                </c:pt>
              </c:strCache>
            </c:strRef>
          </c:cat>
          <c:val>
            <c:numRef>
              <c:f>Sheet1!$B$2:$B$12</c:f>
              <c:numCache>
                <c:formatCode>@</c:formatCode>
                <c:ptCount val="11"/>
                <c:pt idx="0">
                  <c:v>12.5</c:v>
                </c:pt>
                <c:pt idx="1">
                  <c:v>14.1</c:v>
                </c:pt>
                <c:pt idx="2">
                  <c:v>15.1</c:v>
                </c:pt>
                <c:pt idx="3">
                  <c:v>16.8</c:v>
                </c:pt>
                <c:pt idx="4">
                  <c:v>19.7</c:v>
                </c:pt>
                <c:pt idx="5">
                  <c:v>19.8</c:v>
                </c:pt>
                <c:pt idx="6">
                  <c:v>20.5</c:v>
                </c:pt>
                <c:pt idx="7">
                  <c:v>21.7</c:v>
                </c:pt>
                <c:pt idx="8">
                  <c:v>24.8</c:v>
                </c:pt>
                <c:pt idx="9">
                  <c:v>24.9</c:v>
                </c:pt>
                <c:pt idx="10" formatCode="General">
                  <c:v>148.1</c:v>
                </c:pt>
              </c:numCache>
            </c:numRef>
          </c:val>
        </c:ser>
        <c:dLbls>
          <c:showVal val="1"/>
        </c:dLbls>
        <c:gapWidth val="40"/>
        <c:axId val="752414232"/>
        <c:axId val="421294440"/>
      </c:barChart>
      <c:catAx>
        <c:axId val="752414232"/>
        <c:scaling>
          <c:orientation val="minMax"/>
        </c:scaling>
        <c:axPos val="l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421294440"/>
        <c:crosses val="autoZero"/>
        <c:auto val="1"/>
        <c:lblAlgn val="ctr"/>
        <c:lblOffset val="100"/>
      </c:catAx>
      <c:valAx>
        <c:axId val="421294440"/>
        <c:scaling>
          <c:orientation val="minMax"/>
          <c:max val="170.0"/>
          <c:min val="0.0"/>
        </c:scaling>
        <c:delete val="1"/>
        <c:axPos val="b"/>
        <c:numFmt formatCode="@" sourceLinked="1"/>
        <c:tickLblPos val="nextTo"/>
        <c:crossAx val="752414232"/>
        <c:crosses val="autoZero"/>
        <c:crossBetween val="between"/>
        <c:majorUnit val="30.0"/>
        <c:minorUnit val="30.0"/>
      </c:valAx>
      <c:spPr>
        <a:solidFill>
          <a:srgbClr val="D0D6DF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</c:chart>
  <c:spPr>
    <a:solidFill>
      <a:schemeClr val="bg1"/>
    </a:solidFill>
    <a:ln w="38100" cap="flat" cmpd="sng" algn="ctr">
      <a:solidFill>
        <a:srgbClr val="000000"/>
      </a:solidFill>
      <a:prstDash val="solid"/>
      <a:round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3C7EB7"/>
            </a:solidFill>
            <a:ln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4"/>
            <c:spPr>
              <a:solidFill>
                <a:srgbClr val="B04600"/>
              </a:solidFill>
              <a:ln>
                <a:solidFill>
                  <a:schemeClr val="tx1"/>
                </a:solidFill>
              </a:ln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2.0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-0.0028378059975674"/>
                  <c:y val="-0.0027233232263017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Other Race/Ethnic Groups</c:v>
                </c:pt>
                <c:pt idx="1">
                  <c:v>Black</c:v>
                </c:pt>
                <c:pt idx="2">
                  <c:v>Females</c:v>
                </c:pt>
                <c:pt idx="3">
                  <c:v>Males</c:v>
                </c:pt>
                <c:pt idx="4">
                  <c:v>All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</c:v>
                </c:pt>
                <c:pt idx="1">
                  <c:v>2.0</c:v>
                </c:pt>
                <c:pt idx="2">
                  <c:v>0.2</c:v>
                </c:pt>
                <c:pt idx="3">
                  <c:v>0.7</c:v>
                </c:pt>
                <c:pt idx="4">
                  <c:v>0.5</c:v>
                </c:pt>
              </c:numCache>
            </c:numRef>
          </c:val>
        </c:ser>
        <c:dLbls>
          <c:showVal val="1"/>
        </c:dLbls>
        <c:gapWidth val="40"/>
        <c:axId val="755670360"/>
        <c:axId val="488306456"/>
      </c:barChart>
      <c:catAx>
        <c:axId val="755670360"/>
        <c:scaling>
          <c:orientation val="minMax"/>
        </c:scaling>
        <c:axPos val="l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488306456"/>
        <c:crosses val="autoZero"/>
        <c:auto val="1"/>
        <c:lblAlgn val="ctr"/>
        <c:lblOffset val="1"/>
        <c:tickLblSkip val="1"/>
        <c:tickMarkSkip val="1"/>
      </c:catAx>
      <c:valAx>
        <c:axId val="488306456"/>
        <c:scaling>
          <c:orientation val="minMax"/>
          <c:max val="3.0"/>
          <c:min val="0.0"/>
        </c:scaling>
        <c:delete val="1"/>
        <c:axPos val="b"/>
        <c:numFmt formatCode="General" sourceLinked="1"/>
        <c:tickLblPos val="nextTo"/>
        <c:crossAx val="755670360"/>
        <c:crosses val="autoZero"/>
        <c:crossBetween val="between"/>
        <c:majorUnit val="1.0"/>
        <c:minorUnit val="1.0"/>
      </c:valAx>
      <c:spPr>
        <a:solidFill>
          <a:srgbClr val="D0D6DF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</c:chart>
  <c:spPr>
    <a:solidFill>
      <a:schemeClr val="bg1"/>
    </a:solidFill>
    <a:ln w="38100" cap="flat" cmpd="sng" algn="ctr">
      <a:solidFill>
        <a:srgbClr val="000000"/>
      </a:solidFill>
      <a:prstDash val="solid"/>
      <a:round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spPr>
        <a:noFill/>
        <a:ln w="25416">
          <a:noFill/>
        </a:ln>
      </c:spPr>
    </c:title>
    <c:view3D>
      <c:rotX val="65"/>
      <c:hPercent val="80"/>
      <c:rotY val="35"/>
      <c:perspective val="0"/>
    </c:view3D>
    <c:plotArea>
      <c:layout>
        <c:manualLayout>
          <c:layoutTarget val="inner"/>
          <c:xMode val="edge"/>
          <c:yMode val="edge"/>
          <c:x val="0.137766078056811"/>
          <c:y val="0.0315947377184513"/>
          <c:w val="0.726725061734147"/>
          <c:h val="0.9267241275569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959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1"/>
          <c:dPt>
            <c:idx val="0"/>
            <c:spPr>
              <a:solidFill>
                <a:srgbClr val="176085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904F05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Sheet1!$B$1:$C$1</c:f>
              <c:strCache>
                <c:ptCount val="2"/>
                <c:pt idx="0">
                  <c:v>Aware of HIV Infection</c:v>
                </c:pt>
                <c:pt idx="1">
                  <c:v>Unware of HIV Infection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</c:ser>
      </c:pie3DChart>
      <c:spPr>
        <a:noFill/>
        <a:ln w="25408">
          <a:noFill/>
        </a:ln>
      </c:spPr>
    </c:plotArea>
    <c:plotVisOnly val="1"/>
    <c:dispBlanksAs val="zero"/>
  </c:chart>
  <c:spPr>
    <a:gradFill flip="none" rotWithShape="1">
      <a:gsLst>
        <a:gs pos="50000">
          <a:srgbClr val="FFFFFF"/>
        </a:gs>
        <a:gs pos="0">
          <a:schemeClr val="tx1">
            <a:lumMod val="50000"/>
            <a:lumOff val="50000"/>
          </a:schemeClr>
        </a:gs>
      </a:gsLst>
      <a:lin ang="16200000" scaled="0"/>
      <a:tileRect/>
    </a:gradFill>
    <a:ln w="38136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36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spPr>
        <a:noFill/>
        <a:ln w="25416">
          <a:noFill/>
        </a:ln>
      </c:spPr>
    </c:title>
    <c:view3D>
      <c:rotX val="65"/>
      <c:hPercent val="80"/>
      <c:rotY val="35"/>
      <c:perspective val="0"/>
    </c:view3D>
    <c:plotArea>
      <c:layout>
        <c:manualLayout>
          <c:layoutTarget val="inner"/>
          <c:xMode val="edge"/>
          <c:yMode val="edge"/>
          <c:x val="0.137766078056811"/>
          <c:y val="0.0315947377184513"/>
          <c:w val="0.726725061734147"/>
          <c:h val="0.9267241275569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959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1"/>
          <c:dPt>
            <c:idx val="0"/>
            <c:spPr>
              <a:solidFill>
                <a:srgbClr val="176085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904F05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Sheet1!$B$1:$C$1</c:f>
              <c:strCache>
                <c:ptCount val="2"/>
                <c:pt idx="0">
                  <c:v>Aware of HIV Infection</c:v>
                </c:pt>
                <c:pt idx="1">
                  <c:v>Unware of HIV Infection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</c:ser>
      </c:pie3DChart>
      <c:spPr>
        <a:noFill/>
        <a:ln w="25408">
          <a:noFill/>
        </a:ln>
      </c:spPr>
    </c:plotArea>
    <c:plotVisOnly val="1"/>
    <c:dispBlanksAs val="zero"/>
  </c:chart>
  <c:spPr>
    <a:noFill/>
    <a:ln w="38136" cap="flat" cmpd="sng" algn="ctr">
      <a:noFill/>
      <a:prstDash val="solid"/>
      <a:miter lim="800000"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36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spPr>
        <a:noFill/>
        <a:ln w="25416">
          <a:noFill/>
        </a:ln>
      </c:spPr>
    </c:title>
    <c:view3D>
      <c:rotX val="65"/>
      <c:hPercent val="80"/>
      <c:rotY val="35"/>
      <c:perspective val="0"/>
    </c:view3D>
    <c:plotArea>
      <c:layout>
        <c:manualLayout>
          <c:layoutTarget val="inner"/>
          <c:xMode val="edge"/>
          <c:yMode val="edge"/>
          <c:x val="0.0683217410323709"/>
          <c:y val="0.0705947466440147"/>
          <c:w val="0.84894728783902"/>
          <c:h val="0.926405252411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959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1"/>
          <c:dPt>
            <c:idx val="0"/>
            <c:spPr>
              <a:solidFill>
                <a:srgbClr val="414B6A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674B23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Sheet1!$B$1:$C$1</c:f>
              <c:strCache>
                <c:ptCount val="2"/>
                <c:pt idx="0">
                  <c:v>Aware of HIV Infection</c:v>
                </c:pt>
                <c:pt idx="1">
                  <c:v>Unware of HIV Infection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0.75</c:v>
                </c:pt>
                <c:pt idx="1">
                  <c:v>0.21</c:v>
                </c:pt>
              </c:numCache>
            </c:numRef>
          </c:val>
        </c:ser>
      </c:pie3DChart>
      <c:spPr>
        <a:noFill/>
        <a:ln w="25408">
          <a:noFill/>
        </a:ln>
      </c:spPr>
    </c:plotArea>
    <c:plotVisOnly val="1"/>
    <c:dispBlanksAs val="zero"/>
  </c:chart>
  <c:spPr>
    <a:gradFill flip="none" rotWithShape="1">
      <a:gsLst>
        <a:gs pos="60000">
          <a:srgbClr val="FFFFFF"/>
        </a:gs>
        <a:gs pos="0">
          <a:schemeClr val="tx1">
            <a:lumMod val="65000"/>
            <a:lumOff val="35000"/>
          </a:schemeClr>
        </a:gs>
      </a:gsLst>
      <a:lin ang="16200000" scaled="0"/>
      <a:tileRect/>
    </a:gradFill>
    <a:ln w="38136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36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spPr>
        <a:noFill/>
        <a:ln w="25416">
          <a:noFill/>
        </a:ln>
      </c:spPr>
    </c:title>
    <c:view3D>
      <c:rotX val="65"/>
      <c:hPercent val="80"/>
      <c:rotY val="35"/>
      <c:perspective val="0"/>
    </c:view3D>
    <c:plotArea>
      <c:layout>
        <c:manualLayout>
          <c:layoutTarget val="inner"/>
          <c:xMode val="edge"/>
          <c:yMode val="edge"/>
          <c:x val="0.0683217410323709"/>
          <c:y val="0.0705947466440147"/>
          <c:w val="0.84894728783902"/>
          <c:h val="0.926405252411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959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1"/>
          <c:dPt>
            <c:idx val="0"/>
            <c:spPr>
              <a:solidFill>
                <a:srgbClr val="176085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904F05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Sheet1!$B$1:$C$1</c:f>
              <c:strCache>
                <c:ptCount val="2"/>
                <c:pt idx="0">
                  <c:v>Aware of HIV Infection</c:v>
                </c:pt>
                <c:pt idx="1">
                  <c:v>Unware of HIV Infection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</c:ser>
      </c:pie3DChart>
      <c:spPr>
        <a:noFill/>
        <a:ln w="25408">
          <a:noFill/>
        </a:ln>
      </c:spPr>
    </c:plotArea>
    <c:plotVisOnly val="1"/>
    <c:dispBlanksAs val="zero"/>
  </c:chart>
  <c:spPr>
    <a:gradFill flip="none" rotWithShape="1">
      <a:gsLst>
        <a:gs pos="50000">
          <a:srgbClr val="FFFFFF"/>
        </a:gs>
        <a:gs pos="0">
          <a:schemeClr val="tx1">
            <a:lumMod val="65000"/>
            <a:lumOff val="35000"/>
          </a:schemeClr>
        </a:gs>
      </a:gsLst>
      <a:lin ang="16200000" scaled="0"/>
      <a:tileRect/>
    </a:gradFill>
    <a:ln w="38136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36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spPr>
        <a:noFill/>
        <a:ln w="25393">
          <a:noFill/>
        </a:ln>
      </c:spPr>
    </c:title>
    <c:view3D>
      <c:rotX val="65"/>
      <c:hPercent val="80"/>
      <c:rotY val="35"/>
      <c:perspective val="0"/>
    </c:view3D>
    <c:plotArea>
      <c:layout>
        <c:manualLayout>
          <c:layoutTarget val="inner"/>
          <c:xMode val="edge"/>
          <c:yMode val="edge"/>
          <c:x val="0.21897451428039"/>
          <c:y val="0.0096432167290564"/>
          <c:w val="0.570035565080992"/>
          <c:h val="0.9706846521234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3175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1"/>
          <c:dPt>
            <c:idx val="0"/>
            <c:spPr>
              <a:solidFill>
                <a:srgbClr val="115A85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8"/>
            <c:spPr>
              <a:solidFill>
                <a:srgbClr val="2247B7"/>
              </a:solidFill>
              <a:ln w="3175">
                <a:noFill/>
                <a:prstDash val="solid"/>
              </a:ln>
              <a:effectLst>
                <a:outerShdw blurRad="63500" dist="63500" dir="2700000">
                  <a:srgbClr val="000000">
                    <a:alpha val="7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Sheet1!$B$1:$C$1</c:f>
              <c:strCache>
                <c:ptCount val="2"/>
                <c:pt idx="0">
                  <c:v>Other</c:v>
                </c:pt>
                <c:pt idx="1">
                  <c:v>Late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gradFill flip="none" rotWithShape="1">
      <a:gsLst>
        <a:gs pos="50000">
          <a:srgbClr val="FFFFFF"/>
        </a:gs>
        <a:gs pos="0">
          <a:schemeClr val="tx1">
            <a:lumMod val="50000"/>
            <a:lumOff val="50000"/>
          </a:schemeClr>
        </a:gs>
      </a:gsLst>
      <a:lin ang="16200000" scaled="0"/>
      <a:tileRect/>
    </a:gradFill>
    <a:ln w="38100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35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spPr>
        <a:noFill/>
        <a:ln w="25404">
          <a:noFill/>
        </a:ln>
      </c:spPr>
    </c:title>
    <c:view3D>
      <c:rotX val="30"/>
      <c:rotY val="234"/>
      <c:perspective val="0"/>
    </c:view3D>
    <c:plotArea>
      <c:layout>
        <c:manualLayout>
          <c:layoutTarget val="inner"/>
          <c:xMode val="edge"/>
          <c:yMode val="edge"/>
          <c:x val="0.207219725743799"/>
          <c:y val="0.0904588801399825"/>
          <c:w val="0.553449767769101"/>
          <c:h val="0.80156999125109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703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1E76A1"/>
              </a:solidFill>
              <a:ln w="12703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353454"/>
              </a:solidFill>
              <a:ln w="12703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97113"/>
              </a:solidFill>
              <a:ln w="12703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7A8537"/>
              </a:solidFill>
              <a:ln w="12703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Sheet1!$B$1:$E$1</c:f>
              <c:strCache>
                <c:ptCount val="4"/>
                <c:pt idx="0">
                  <c:v>MSM</c:v>
                </c:pt>
                <c:pt idx="1">
                  <c:v>MSM + IDU</c:v>
                </c:pt>
                <c:pt idx="2">
                  <c:v>Injection-Drug Use</c:v>
                </c:pt>
                <c:pt idx="3">
                  <c:v>High-Risk Heterosexual Contact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0.53</c:v>
                </c:pt>
                <c:pt idx="1">
                  <c:v>0.04</c:v>
                </c:pt>
                <c:pt idx="2">
                  <c:v>0.12</c:v>
                </c:pt>
                <c:pt idx="3">
                  <c:v>0.31</c:v>
                </c:pt>
              </c:numCache>
            </c:numRef>
          </c:val>
        </c:ser>
      </c:pie3DChart>
      <c:spPr>
        <a:noFill/>
        <a:ln w="25402">
          <a:noFill/>
        </a:ln>
      </c:spPr>
    </c:plotArea>
    <c:plotVisOnly val="1"/>
    <c:dispBlanksAs val="zero"/>
  </c:chart>
  <c:spPr>
    <a:gradFill flip="none" rotWithShape="1">
      <a:gsLst>
        <a:gs pos="50000">
          <a:srgbClr val="FFFFFF"/>
        </a:gs>
        <a:gs pos="0">
          <a:schemeClr val="tx1">
            <a:lumMod val="50000"/>
            <a:lumOff val="50000"/>
          </a:schemeClr>
        </a:gs>
      </a:gsLst>
      <a:lin ang="16200000" scaled="0"/>
      <a:tileRect/>
    </a:gradFill>
    <a:ln w="38109" cap="flat" cmpd="sng" algn="ctr">
      <a:solidFill>
        <a:srgbClr val="000000"/>
      </a:solidFill>
      <a:prstDash val="solid"/>
      <a:miter lim="800000"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50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spPr>
        <a:noFill/>
        <a:ln w="25411">
          <a:noFill/>
        </a:ln>
      </c:spPr>
    </c:title>
    <c:view3D>
      <c:rotX val="30"/>
      <c:rotY val="175"/>
      <c:perspective val="0"/>
    </c:view3D>
    <c:plotArea>
      <c:layout>
        <c:manualLayout>
          <c:layoutTarget val="inner"/>
          <c:xMode val="edge"/>
          <c:yMode val="edge"/>
          <c:x val="0.207554742066006"/>
          <c:y val="0.051153937195119"/>
          <c:w val="0.581027099445503"/>
          <c:h val="0.81032240760648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3069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1E76A1"/>
              </a:solidFill>
              <a:ln w="1306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B46204"/>
              </a:solidFill>
              <a:ln w="1306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565587"/>
              </a:solidFill>
              <a:ln w="1306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903051"/>
              </a:solidFill>
              <a:ln w="1306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717E3A"/>
              </a:solidFill>
              <a:ln w="1306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Sheet1!$B$1:$G$1</c:f>
              <c:strCache>
                <c:ptCount val="5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Asian/Pacific Islander</c:v>
                </c:pt>
                <c:pt idx="4">
                  <c:v>American Indian/Alaska Native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0.45</c:v>
                </c:pt>
                <c:pt idx="1">
                  <c:v>0.35</c:v>
                </c:pt>
                <c:pt idx="2">
                  <c:v>0.17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</c:ser>
      </c:pie3DChart>
      <c:spPr>
        <a:noFill/>
        <a:ln w="25409">
          <a:noFill/>
        </a:ln>
      </c:spPr>
    </c:plotArea>
    <c:plotVisOnly val="1"/>
    <c:dispBlanksAs val="zero"/>
  </c:chart>
  <c:spPr>
    <a:gradFill flip="none" rotWithShape="1">
      <a:gsLst>
        <a:gs pos="50000">
          <a:srgbClr val="FFFFFF"/>
        </a:gs>
        <a:gs pos="0">
          <a:schemeClr val="tx1">
            <a:lumMod val="50000"/>
            <a:lumOff val="50000"/>
          </a:schemeClr>
        </a:gs>
      </a:gsLst>
      <a:lin ang="16200000" scaled="0"/>
      <a:tileRect/>
    </a:gradFill>
    <a:ln w="34943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51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spPr>
        <a:noFill/>
        <a:ln w="25393">
          <a:noFill/>
        </a:ln>
      </c:spPr>
    </c:title>
    <c:view3D>
      <c:rotX val="65"/>
      <c:hPercent val="80"/>
      <c:rotY val="35"/>
      <c:perspective val="0"/>
    </c:view3D>
    <c:plotArea>
      <c:layout>
        <c:manualLayout>
          <c:layoutTarget val="inner"/>
          <c:xMode val="edge"/>
          <c:yMode val="edge"/>
          <c:x val="0.205606095673784"/>
          <c:y val="0.0151988188976378"/>
          <c:w val="0.570035565080992"/>
          <c:h val="0.9706846521234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3175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1"/>
          <c:dPt>
            <c:idx val="0"/>
            <c:spPr>
              <a:solidFill>
                <a:srgbClr val="115A85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8"/>
            <c:spPr>
              <a:solidFill>
                <a:srgbClr val="2247B7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0879297180149561"/>
                  <c:y val="-0.1715524934383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0787831547130248"/>
                  <c:y val="0.183725503062117"/>
                </c:manualLayout>
              </c:layout>
              <c:dLblPos val="bestFit"/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gradFill flip="none" rotWithShape="1">
      <a:gsLst>
        <a:gs pos="60000">
          <a:srgbClr val="FFFFFF"/>
        </a:gs>
        <a:gs pos="0">
          <a:schemeClr val="tx1">
            <a:lumMod val="50000"/>
            <a:lumOff val="50000"/>
          </a:schemeClr>
        </a:gs>
      </a:gsLst>
      <a:lin ang="16200000" scaled="0"/>
      <a:tileRect/>
    </a:gradFill>
    <a:ln w="38080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35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spPr>
        <a:noFill/>
        <a:ln w="25393">
          <a:noFill/>
        </a:ln>
      </c:spPr>
    </c:title>
    <c:view3D>
      <c:rotX val="65"/>
      <c:hPercent val="80"/>
      <c:rotY val="35"/>
      <c:perspective val="0"/>
    </c:view3D>
    <c:plotArea>
      <c:layout>
        <c:manualLayout>
          <c:layoutTarget val="inner"/>
          <c:xMode val="edge"/>
          <c:yMode val="edge"/>
          <c:x val="0.205606095673784"/>
          <c:y val="0.0151988188976378"/>
          <c:w val="0.570035565080992"/>
          <c:h val="0.9706846521234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3175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1"/>
          <c:dPt>
            <c:idx val="0"/>
            <c:spPr>
              <a:solidFill>
                <a:srgbClr val="115A85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8"/>
            <c:spPr>
              <a:solidFill>
                <a:srgbClr val="2247B7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Sheet1!$B$1:$C$1</c:f>
              <c:strCache>
                <c:ptCount val="2"/>
                <c:pt idx="0">
                  <c:v>Male</c:v>
                </c:pt>
                <c:pt idx="1">
                  <c:v>Unware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0.748</c:v>
                </c:pt>
                <c:pt idx="1">
                  <c:v>0.252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gradFill flip="none" rotWithShape="1">
      <a:gsLst>
        <a:gs pos="60000">
          <a:srgbClr val="FFFFFF"/>
        </a:gs>
        <a:gs pos="0">
          <a:schemeClr val="tx1">
            <a:lumMod val="50000"/>
            <a:lumOff val="50000"/>
          </a:schemeClr>
        </a:gs>
      </a:gsLst>
      <a:lin ang="16200000" scaled="0"/>
      <a:tileRect/>
    </a:gradFill>
    <a:ln w="38080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35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spPr>
        <a:noFill/>
        <a:ln w="25404">
          <a:noFill/>
        </a:ln>
      </c:spPr>
    </c:title>
    <c:view3D>
      <c:rotX val="30"/>
      <c:rotY val="234"/>
      <c:perspective val="0"/>
    </c:view3D>
    <c:plotArea>
      <c:layout>
        <c:manualLayout>
          <c:layoutTarget val="inner"/>
          <c:xMode val="edge"/>
          <c:yMode val="edge"/>
          <c:x val="0.19352578531244"/>
          <c:y val="0.0376811023622047"/>
          <c:w val="0.56029673798478"/>
          <c:h val="0.80990332458442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703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1E76A1"/>
              </a:solidFill>
              <a:ln w="12703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343554"/>
              </a:solidFill>
              <a:ln w="12703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B46204"/>
              </a:solidFill>
              <a:ln w="12703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7F404B"/>
              </a:solidFill>
              <a:ln w="12703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717E3A"/>
              </a:solidFill>
              <a:ln w="12703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Sheet1!$B$1:$F$1</c:f>
              <c:strCache>
                <c:ptCount val="5"/>
                <c:pt idx="0">
                  <c:v>MSM</c:v>
                </c:pt>
                <c:pt idx="1">
                  <c:v>MSM-IDU</c:v>
                </c:pt>
                <c:pt idx="2">
                  <c:v>IDU</c:v>
                </c:pt>
                <c:pt idx="3">
                  <c:v>Other</c:v>
                </c:pt>
                <c:pt idx="4">
                  <c:v>Hig-Risk Heterosexual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0.481</c:v>
                </c:pt>
                <c:pt idx="1">
                  <c:v>0.05</c:v>
                </c:pt>
                <c:pt idx="2">
                  <c:v>0.185</c:v>
                </c:pt>
                <c:pt idx="3">
                  <c:v>0.008</c:v>
                </c:pt>
                <c:pt idx="4">
                  <c:v>0.276</c:v>
                </c:pt>
              </c:numCache>
            </c:numRef>
          </c:val>
        </c:ser>
      </c:pie3DChart>
      <c:spPr>
        <a:noFill/>
        <a:ln w="25402">
          <a:noFill/>
        </a:ln>
      </c:spPr>
    </c:plotArea>
    <c:plotVisOnly val="1"/>
    <c:dispBlanksAs val="zero"/>
  </c:chart>
  <c:spPr>
    <a:gradFill flip="none" rotWithShape="1">
      <a:gsLst>
        <a:gs pos="50000">
          <a:srgbClr val="FFFFFF"/>
        </a:gs>
        <a:gs pos="0">
          <a:schemeClr val="tx1">
            <a:lumMod val="50000"/>
            <a:lumOff val="50000"/>
          </a:schemeClr>
        </a:gs>
      </a:gsLst>
      <a:lin ang="16200000" scaled="0"/>
      <a:tileRect/>
    </a:gradFill>
    <a:ln w="38109" cap="flat" cmpd="sng" algn="ctr">
      <a:solidFill>
        <a:srgbClr val="000000"/>
      </a:solidFill>
      <a:prstDash val="solid"/>
      <a:miter lim="800000"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50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0290486564996369"/>
          <c:y val="0.147900991542724"/>
          <c:w val="0.65387467191601"/>
          <c:h val="0.7437560989801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Prevalence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explosion val="9"/>
          <c:dPt>
            <c:idx val="0"/>
            <c:spPr>
              <a:solidFill>
                <a:srgbClr val="2674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9A560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9711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58632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43426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explosion val="15"/>
            <c:spPr>
              <a:solidFill>
                <a:srgbClr val="6B67A7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olidFill>
                <a:srgbClr val="7F404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099161854768154"/>
                  <c:y val="0.0316752128039592"/>
                </c:manualLayout>
              </c:layout>
              <c:showPercent val="1"/>
            </c:dLbl>
            <c:dLbl>
              <c:idx val="6"/>
              <c:layout>
                <c:manualLayout>
                  <c:x val="-0.000878280839895013"/>
                  <c:y val="0.007739538847646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  <c:showPercent val="1"/>
            </c:dLbl>
            <c:showPercent val="1"/>
          </c:dLbls>
          <c:cat>
            <c:strRef>
              <c:f>Sheet1!$A$2:$A$8</c:f>
              <c:strCache>
                <c:ptCount val="7"/>
                <c:pt idx="0">
                  <c:v>Male-Male</c:v>
                </c:pt>
                <c:pt idx="1">
                  <c:v>IDU (Male)</c:v>
                </c:pt>
                <c:pt idx="2">
                  <c:v>IDU (Female)</c:v>
                </c:pt>
                <c:pt idx="3">
                  <c:v>Male-Male + IDU</c:v>
                </c:pt>
                <c:pt idx="4">
                  <c:v>HRHC (Male)</c:v>
                </c:pt>
                <c:pt idx="5">
                  <c:v>HRHC (Female)</c:v>
                </c:pt>
                <c:pt idx="6">
                  <c:v>Other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48.1</c:v>
                </c:pt>
                <c:pt idx="1">
                  <c:v>11.9</c:v>
                </c:pt>
                <c:pt idx="2">
                  <c:v>6.6</c:v>
                </c:pt>
                <c:pt idx="3">
                  <c:v>5.0</c:v>
                </c:pt>
                <c:pt idx="4">
                  <c:v>9.4</c:v>
                </c:pt>
                <c:pt idx="5">
                  <c:v>18.2</c:v>
                </c:pt>
                <c:pt idx="6">
                  <c:v>0.8</c:v>
                </c:pt>
              </c:numCache>
            </c:numRef>
          </c:val>
        </c:ser>
        <c:dLbls>
          <c:showPercent val="1"/>
        </c:dLbls>
      </c:pie3DChart>
      <c:spPr>
        <a:ln w="12700" cap="flat" cmpd="sng" algn="ctr">
          <a:noFill/>
          <a:prstDash val="solid"/>
          <a:round/>
          <a:headEnd type="none" w="med" len="med"/>
          <a:tailEnd type="none" w="med" len="med"/>
        </a:ln>
      </c:spPr>
    </c:plotArea>
    <c:legend>
      <c:legendPos val="r"/>
      <c:layout>
        <c:manualLayout>
          <c:xMode val="edge"/>
          <c:yMode val="edge"/>
          <c:x val="0.723881889763779"/>
          <c:y val="0.130747916256969"/>
          <c:w val="0.234070209973753"/>
          <c:h val="0.732203118434129"/>
        </c:manualLayout>
      </c:layout>
      <c:spPr>
        <a:solidFill>
          <a:schemeClr val="bg1">
            <a:lumMod val="85000"/>
          </a:schemeClr>
        </a:solidFill>
        <a:ln>
          <a:solidFill>
            <a:srgbClr val="000000"/>
          </a:solidFill>
        </a:ln>
        <a:effectLst>
          <a:outerShdw blurRad="63500" dist="63500" dir="2700000">
            <a:srgbClr val="000000">
              <a:alpha val="75000"/>
            </a:srgbClr>
          </a:outerShdw>
        </a:effectLst>
      </c:spPr>
      <c:txPr>
        <a:bodyPr/>
        <a:lstStyle/>
        <a:p>
          <a:pPr rtl="0">
            <a:defRPr/>
          </a:pPr>
          <a:endParaRPr lang="en-US"/>
        </a:p>
      </c:txPr>
    </c:legend>
    <c:plotVisOnly val="1"/>
  </c:chart>
  <c:spPr>
    <a:gradFill flip="none" rotWithShape="1">
      <a:gsLst>
        <a:gs pos="50000">
          <a:srgbClr val="FFFFFF"/>
        </a:gs>
        <a:gs pos="0">
          <a:schemeClr val="tx1">
            <a:lumMod val="50000"/>
            <a:lumOff val="50000"/>
          </a:schemeClr>
        </a:gs>
      </a:gsLst>
      <a:lin ang="16200000" scaled="0"/>
      <a:tileRect/>
    </a:gradFill>
    <a:ln w="38100" cap="flat" cmpd="sng" algn="ctr">
      <a:solidFill>
        <a:srgbClr val="000000"/>
      </a:solidFill>
      <a:prstDash val="solid"/>
      <a:round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spPr>
        <a:noFill/>
        <a:ln w="25404">
          <a:noFill/>
        </a:ln>
      </c:spPr>
    </c:title>
    <c:view3D>
      <c:rotX val="30"/>
      <c:rotY val="63"/>
      <c:perspective val="0"/>
    </c:view3D>
    <c:plotArea>
      <c:layout>
        <c:manualLayout>
          <c:layoutTarget val="inner"/>
          <c:xMode val="edge"/>
          <c:yMode val="edge"/>
          <c:x val="0.0565761375001011"/>
          <c:y val="0.085748687664042"/>
          <c:w val="0.5766215323735"/>
          <c:h val="0.82958945756780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3066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1E76A1"/>
              </a:solidFill>
              <a:ln w="13066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B46204"/>
              </a:solidFill>
              <a:ln w="13066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565587"/>
              </a:solidFill>
              <a:ln w="13066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903051"/>
              </a:solidFill>
              <a:ln w="13066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717E3A"/>
              </a:solidFill>
              <a:ln w="13066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8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 13-24</c:v>
                </c:pt>
                <c:pt idx="1">
                  <c:v> 25-34</c:v>
                </c:pt>
                <c:pt idx="2">
                  <c:v> 35-44</c:v>
                </c:pt>
                <c:pt idx="3">
                  <c:v> 45-54</c:v>
                </c:pt>
                <c:pt idx="4">
                  <c:v> &gt; 55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0.044</c:v>
                </c:pt>
                <c:pt idx="1">
                  <c:v>0.158</c:v>
                </c:pt>
                <c:pt idx="2">
                  <c:v>0.354</c:v>
                </c:pt>
                <c:pt idx="3">
                  <c:v>0.305</c:v>
                </c:pt>
                <c:pt idx="4">
                  <c:v>0.139</c:v>
                </c:pt>
              </c:numCache>
            </c:numRef>
          </c:val>
        </c:ser>
        <c:dLbls>
          <c:showPercent val="1"/>
        </c:dLbls>
      </c:pie3D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13927006984449"/>
          <c:y val="0.21690813648294"/>
          <c:w val="0.180338520677041"/>
          <c:h val="0.586352580927384"/>
        </c:manualLayout>
      </c:layout>
      <c:spPr>
        <a:solidFill>
          <a:schemeClr val="bg2">
            <a:lumMod val="20000"/>
            <a:lumOff val="80000"/>
          </a:schemeClr>
        </a:solidFill>
        <a:ln w="13066">
          <a:solidFill>
            <a:srgbClr val="000000"/>
          </a:solidFill>
          <a:prstDash val="solid"/>
        </a:ln>
        <a:effectLst>
          <a:outerShdw blurRad="50800" dist="63500" dir="2700000">
            <a:srgbClr val="000000">
              <a:alpha val="43000"/>
            </a:srgbClr>
          </a:outerShdw>
        </a:effectLst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50000">
          <a:srgbClr val="FFFFFF"/>
        </a:gs>
        <a:gs pos="0">
          <a:schemeClr val="tx1">
            <a:lumMod val="50000"/>
            <a:lumOff val="50000"/>
          </a:schemeClr>
        </a:gs>
      </a:gsLst>
      <a:lin ang="16200000" scaled="0"/>
      <a:tileRect/>
    </a:gradFill>
    <a:ln w="38109" cap="flat" cmpd="sng" algn="ctr">
      <a:solidFill>
        <a:srgbClr val="000000"/>
      </a:solidFill>
      <a:prstDash val="solid"/>
      <a:miter lim="800000"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50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spPr>
        <a:noFill/>
        <a:ln w="25411">
          <a:noFill/>
        </a:ln>
      </c:spPr>
    </c:title>
    <c:view3D>
      <c:rotX val="30"/>
      <c:rotY val="175"/>
      <c:perspective val="0"/>
    </c:view3D>
    <c:plotArea>
      <c:layout>
        <c:manualLayout>
          <c:layoutTarget val="inner"/>
          <c:xMode val="edge"/>
          <c:yMode val="edge"/>
          <c:x val="0.207554742066006"/>
          <c:y val="0.051153937195119"/>
          <c:w val="0.581027099445503"/>
          <c:h val="0.81032240760648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3069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1E76A1"/>
              </a:solidFill>
              <a:ln w="1306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B46204"/>
              </a:solidFill>
              <a:ln w="1306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565587"/>
              </a:solidFill>
              <a:ln w="1306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903051"/>
              </a:solidFill>
              <a:ln w="1306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717E3A"/>
              </a:solidFill>
              <a:ln w="1306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Sheet1!$B$1:$G$1</c:f>
              <c:strCache>
                <c:ptCount val="5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Asian/Pacific Islander</c:v>
                </c:pt>
                <c:pt idx="4">
                  <c:v>American Indian/Alaska Native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0.461</c:v>
                </c:pt>
                <c:pt idx="1">
                  <c:v>0.346</c:v>
                </c:pt>
                <c:pt idx="2">
                  <c:v>0.175</c:v>
                </c:pt>
                <c:pt idx="3">
                  <c:v>0.014</c:v>
                </c:pt>
                <c:pt idx="4">
                  <c:v>0.004</c:v>
                </c:pt>
              </c:numCache>
            </c:numRef>
          </c:val>
        </c:ser>
      </c:pie3DChart>
      <c:spPr>
        <a:noFill/>
        <a:ln w="25409">
          <a:noFill/>
        </a:ln>
      </c:spPr>
    </c:plotArea>
    <c:plotVisOnly val="1"/>
    <c:dispBlanksAs val="zero"/>
  </c:chart>
  <c:spPr>
    <a:gradFill flip="none" rotWithShape="1">
      <a:gsLst>
        <a:gs pos="50000">
          <a:srgbClr val="FFFFFF"/>
        </a:gs>
        <a:gs pos="0">
          <a:schemeClr val="tx1">
            <a:lumMod val="50000"/>
            <a:lumOff val="50000"/>
          </a:schemeClr>
        </a:gs>
      </a:gsLst>
      <a:lin ang="16200000" scaled="0"/>
      <a:tileRect/>
    </a:gradFill>
    <a:ln w="34943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  <a:effectLst>
      <a:outerShdw blurRad="63500" dist="63500" dir="2700000">
        <a:srgbClr val="000000">
          <a:alpha val="75000"/>
        </a:srgbClr>
      </a:outerShdw>
    </a:effectLst>
  </c:spPr>
  <c:txPr>
    <a:bodyPr/>
    <a:lstStyle/>
    <a:p>
      <a:pPr>
        <a:defRPr sz="1851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0.76292</cdr:x>
      <cdr:y>0.75</cdr:y>
    </cdr:from>
    <cdr:to>
      <cdr:x>0.78757</cdr:x>
      <cdr:y>0.76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75487" y="3429000"/>
          <a:ext cx="22860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u="sng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0.01643</cdr:x>
      <cdr:y>0.00035</cdr:y>
    </cdr:to>
    <cdr:sp macro="" textlink="">
      <cdr:nvSpPr>
        <cdr:cNvPr id="5" name="Straight Connector 4"/>
        <cdr:cNvSpPr/>
      </cdr:nvSpPr>
      <cdr:spPr bwMode="auto">
        <a:xfrm xmlns:a="http://schemas.openxmlformats.org/drawingml/2006/main">
          <a:off x="0" y="0"/>
          <a:ext cx="152400" cy="1588"/>
        </a:xfrm>
        <a:prstGeom xmlns:a="http://schemas.openxmlformats.org/drawingml/2006/main" prst="line">
          <a:avLst/>
        </a:prstGeom>
        <a:solidFill xmlns:a="http://schemas.openxmlformats.org/drawingml/2006/main">
          <a:srgbClr val="BBE0E3"/>
        </a:solidFill>
        <a:ln xmlns:a="http://schemas.openxmlformats.org/drawingml/2006/main"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7" name="Straight Connector 6"/>
        <cdr:cNvSpPr/>
      </cdr:nvSpPr>
      <cdr:spPr bwMode="auto">
        <a:xfrm xmlns:a="http://schemas.openxmlformats.org/drawingml/2006/main">
          <a:off x="-506413" y="-1524000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0.78757</cdr:x>
      <cdr:y>0.76667</cdr:y>
    </cdr:from>
    <cdr:to>
      <cdr:x>0.79973</cdr:x>
      <cdr:y>0.76701</cdr:y>
    </cdr:to>
    <cdr:sp macro="" textlink="">
      <cdr:nvSpPr>
        <cdr:cNvPr id="8" name="Straight Connector 7"/>
        <cdr:cNvSpPr/>
      </cdr:nvSpPr>
      <cdr:spPr bwMode="auto">
        <a:xfrm xmlns:a="http://schemas.openxmlformats.org/drawingml/2006/main">
          <a:off x="7304087" y="3505200"/>
          <a:ext cx="112776" cy="158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0.02327</cdr:x>
      <cdr:y>0.90959</cdr:y>
    </cdr:from>
    <cdr:to>
      <cdr:x>0.26929</cdr:x>
      <cdr:y>0.96547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265" y="4241800"/>
          <a:ext cx="2202165" cy="2606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noFill/>
          <a:miter lim="800000"/>
          <a:headEnd/>
          <a:tailEnd/>
        </a:ln>
      </cdr:spPr>
      <cdr:txBody>
        <a:bodyPr xmlns:a="http://schemas.openxmlformats.org/drawingml/2006/main" lIns="92539" tIns="45458" rIns="92539" bIns="45458" anchor="ctr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 baseline="-25000">
              <a:solidFill>
                <a:srgbClr val="000000"/>
              </a:solidFill>
              <a:latin typeface="Arial" pitchFamily="-110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 baseline="-25000">
              <a:solidFill>
                <a:srgbClr val="000000"/>
              </a:solidFill>
              <a:latin typeface="Arial" pitchFamily="-110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 baseline="-25000">
              <a:solidFill>
                <a:srgbClr val="000000"/>
              </a:solidFill>
              <a:latin typeface="Arial" pitchFamily="-110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 baseline="-25000">
              <a:solidFill>
                <a:srgbClr val="000000"/>
              </a:solidFill>
              <a:latin typeface="Arial" pitchFamily="-110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 baseline="-25000">
              <a:solidFill>
                <a:srgbClr val="000000"/>
              </a:solidFill>
              <a:latin typeface="Arial" pitchFamily="-110" charset="0"/>
            </a:defRPr>
          </a:lvl5pPr>
          <a:lvl6pPr marL="2286000" algn="l" defTabSz="457200" rtl="0" eaLnBrk="1" latinLnBrk="0" hangingPunct="1">
            <a:defRPr sz="2400" kern="1200" baseline="-25000">
              <a:solidFill>
                <a:srgbClr val="000000"/>
              </a:solidFill>
              <a:latin typeface="Arial" pitchFamily="-110" charset="0"/>
            </a:defRPr>
          </a:lvl6pPr>
          <a:lvl7pPr marL="2743200" algn="l" defTabSz="457200" rtl="0" eaLnBrk="1" latinLnBrk="0" hangingPunct="1">
            <a:defRPr sz="2400" kern="1200" baseline="-25000">
              <a:solidFill>
                <a:srgbClr val="000000"/>
              </a:solidFill>
              <a:latin typeface="Arial" pitchFamily="-110" charset="0"/>
            </a:defRPr>
          </a:lvl7pPr>
          <a:lvl8pPr marL="3200400" algn="l" defTabSz="457200" rtl="0" eaLnBrk="1" latinLnBrk="0" hangingPunct="1">
            <a:defRPr sz="2400" kern="1200" baseline="-25000">
              <a:solidFill>
                <a:srgbClr val="000000"/>
              </a:solidFill>
              <a:latin typeface="Arial" pitchFamily="-110" charset="0"/>
            </a:defRPr>
          </a:lvl8pPr>
          <a:lvl9pPr marL="3657600" algn="l" defTabSz="457200" rtl="0" eaLnBrk="1" latinLnBrk="0" hangingPunct="1">
            <a:defRPr sz="2400" kern="1200" baseline="-25000">
              <a:solidFill>
                <a:srgbClr val="000000"/>
              </a:solidFill>
              <a:latin typeface="Arial" pitchFamily="-110" charset="0"/>
            </a:defRPr>
          </a:lvl9pPr>
        </a:lstStyle>
        <a:p xmlns:a="http://schemas.openxmlformats.org/drawingml/2006/main">
          <a:pPr algn="ctr" defTabSz="935038">
            <a:spcBef>
              <a:spcPct val="50000"/>
            </a:spcBef>
          </a:pPr>
          <a:r>
            <a:rPr lang="en-US" sz="1600" baseline="0" dirty="0" smtClean="0"/>
            <a:t>(All Others Combined)</a:t>
          </a:r>
          <a:endParaRPr lang="en-US" sz="1600" baseline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587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6AEA9E7-A49A-7641-8237-2E7D370189FA}" type="slidenum">
              <a:rPr lang="en-US" sz="1200" baseline="0">
                <a:latin typeface="Times New Roman" pitchFamily="-110" charset="0"/>
              </a:rPr>
              <a:pPr>
                <a:defRPr/>
              </a:pPr>
              <a:t>‹#›</a:t>
            </a:fld>
            <a:endParaRPr lang="en-US" sz="1200" baseline="0">
              <a:latin typeface="Times New Roman" pitchFamily="-110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61975" y="3198813"/>
            <a:ext cx="2603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baseline="0">
                <a:latin typeface="Times New Roman" pitchFamily="-110" charset="0"/>
              </a:rPr>
              <a:t>a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581400" y="3200400"/>
            <a:ext cx="269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baseline="0">
                <a:latin typeface="Times New Roman" pitchFamily="-110" charset="0"/>
              </a:rPr>
              <a:t>b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61975" y="6113463"/>
            <a:ext cx="2603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baseline="0">
                <a:latin typeface="Times New Roman" pitchFamily="-110" charset="0"/>
              </a:rPr>
              <a:t>c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657600" y="6096000"/>
            <a:ext cx="4333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baseline="0">
                <a:latin typeface="Times New Roman" pitchFamily="-110" charset="0"/>
              </a:rPr>
              <a:t>d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81013" y="9088438"/>
            <a:ext cx="5715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baseline="0">
                <a:latin typeface="Times New Roman" pitchFamily="-110" charset="0"/>
              </a:rPr>
              <a:t>e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657600" y="9144000"/>
            <a:ext cx="654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baseline="0">
                <a:latin typeface="Times New Roman" pitchFamily="-110" charset="0"/>
              </a:rPr>
              <a:t>f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14400" y="762000"/>
            <a:ext cx="50292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aseline="0" dirty="0" smtClean="0">
                <a:latin typeface="Times New Roman" pitchFamily="-106" charset="0"/>
              </a:rPr>
              <a:t>Routine HIV Screening in Health Care Settings</a:t>
            </a:r>
            <a:endParaRPr lang="en-US" sz="2000" baseline="0" dirty="0">
              <a:latin typeface="Times New Roman" pitchFamily="-10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3250" y="857250"/>
            <a:ext cx="565308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7" name="Rectangle 1027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9" name="Rectangle 1029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Rectangle 1030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6391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24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Rectangle 1027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7108" name="Rectangle 1028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Rectangle 1029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Rectangle 1030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47111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Rectangle 1027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7108" name="Rectangle 1028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Rectangle 1029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Rectangle 1030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47111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Rectangle 1027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7108" name="Rectangle 1028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Rectangle 1029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Rectangle 1030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47111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6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6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6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7" name="Rectangle 1027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9" name="Rectangle 1029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Rectangle 1030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6391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D1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560" tIns="45468" rIns="92560" bIns="45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560" tIns="45468" rIns="92560" bIns="45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847662" y="6265863"/>
            <a:ext cx="1327849" cy="5032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6" descr="cdc_logo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873061" y="6289675"/>
            <a:ext cx="62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NWAETC_logo3"/>
          <p:cNvPicPr>
            <a:picLocks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523944" y="6289675"/>
            <a:ext cx="6303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66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66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66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66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66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66"/>
          </a:solidFill>
          <a:latin typeface="Arial" pitchFamily="-110" charset="0"/>
        </a:defRPr>
      </a:lvl6pPr>
      <a:lvl7pPr marL="914400"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66"/>
          </a:solidFill>
          <a:latin typeface="Arial" pitchFamily="-110" charset="0"/>
        </a:defRPr>
      </a:lvl7pPr>
      <a:lvl8pPr marL="1371600"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66"/>
          </a:solidFill>
          <a:latin typeface="Arial" pitchFamily="-110" charset="0"/>
        </a:defRPr>
      </a:lvl8pPr>
      <a:lvl9pPr marL="1828800"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66"/>
          </a:solidFill>
          <a:latin typeface="Arial" pitchFamily="-110" charset="0"/>
        </a:defRPr>
      </a:lvl9pPr>
    </p:titleStyle>
    <p:bodyStyle>
      <a:lvl1pPr marL="350838" indent="-350838" algn="l" defTabSz="935038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5000"/>
        <a:buFont typeface="Times" pitchFamily="-110" charset="0"/>
        <a:buChar char="•"/>
        <a:defRPr sz="3300">
          <a:solidFill>
            <a:schemeClr val="bg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60413" indent="-292100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300">
          <a:solidFill>
            <a:schemeClr val="bg1"/>
          </a:solidFill>
          <a:latin typeface="+mn-lt"/>
          <a:ea typeface="ＭＳ Ｐゴシック" pitchFamily="-110" charset="-128"/>
        </a:defRPr>
      </a:lvl2pPr>
      <a:lvl3pPr marL="1168400" indent="-233363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300">
          <a:solidFill>
            <a:schemeClr val="bg1"/>
          </a:solidFill>
          <a:latin typeface="+mn-lt"/>
          <a:ea typeface="ＭＳ Ｐゴシック" pitchFamily="-110" charset="-128"/>
        </a:defRPr>
      </a:lvl3pPr>
      <a:lvl4pPr marL="1636713" indent="-233363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300">
          <a:solidFill>
            <a:schemeClr val="bg1"/>
          </a:solidFill>
          <a:latin typeface="+mn-lt"/>
          <a:ea typeface="ＭＳ Ｐゴシック" pitchFamily="-110" charset="-128"/>
        </a:defRPr>
      </a:lvl4pPr>
      <a:lvl5pPr marL="2105025" indent="-234950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3300">
          <a:solidFill>
            <a:schemeClr val="bg1"/>
          </a:solidFill>
          <a:latin typeface="+mn-lt"/>
          <a:ea typeface="ＭＳ Ｐゴシック" pitchFamily="-110" charset="-128"/>
        </a:defRPr>
      </a:lvl5pPr>
      <a:lvl6pPr marL="2562225" indent="-234950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3300">
          <a:solidFill>
            <a:schemeClr val="bg1"/>
          </a:solidFill>
          <a:latin typeface="+mn-lt"/>
          <a:ea typeface="ＭＳ Ｐゴシック" pitchFamily="-110" charset="-128"/>
        </a:defRPr>
      </a:lvl6pPr>
      <a:lvl7pPr marL="3019425" indent="-234950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3300">
          <a:solidFill>
            <a:schemeClr val="bg1"/>
          </a:solidFill>
          <a:latin typeface="+mn-lt"/>
          <a:ea typeface="ＭＳ Ｐゴシック" pitchFamily="-110" charset="-128"/>
        </a:defRPr>
      </a:lvl7pPr>
      <a:lvl8pPr marL="3476625" indent="-234950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3300">
          <a:solidFill>
            <a:schemeClr val="bg1"/>
          </a:solidFill>
          <a:latin typeface="+mn-lt"/>
          <a:ea typeface="ＭＳ Ｐゴシック" pitchFamily="-110" charset="-128"/>
        </a:defRPr>
      </a:lvl8pPr>
      <a:lvl9pPr marL="3933825" indent="-234950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3300">
          <a:solidFill>
            <a:schemeClr val="bg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3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"/>
          <p:cNvSpPr>
            <a:spLocks noChangeArrowheads="1"/>
          </p:cNvSpPr>
          <p:nvPr/>
        </p:nvSpPr>
        <p:spPr bwMode="invGray">
          <a:xfrm>
            <a:off x="330200" y="749300"/>
            <a:ext cx="9653017" cy="5120640"/>
          </a:xfrm>
          <a:prstGeom prst="rect">
            <a:avLst/>
          </a:prstGeom>
          <a:solidFill>
            <a:schemeClr val="tx2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830586" y="893762"/>
            <a:ext cx="9570714" cy="896938"/>
          </a:xfrm>
          <a:noFill/>
        </p:spPr>
        <p:txBody>
          <a:bodyPr lIns="92539" tIns="45458" rIns="92539" bIns="45458"/>
          <a:lstStyle/>
          <a:p>
            <a:pPr algn="l">
              <a:lnSpc>
                <a:spcPct val="80000"/>
              </a:lnSpc>
            </a:pPr>
            <a:r>
              <a:rPr lang="en-US" sz="3200" dirty="0">
                <a:effectLst/>
              </a:rPr>
              <a:t>Routine HIV</a:t>
            </a:r>
            <a:r>
              <a:rPr lang="en-US" sz="3200" dirty="0" smtClean="0">
                <a:effectLst/>
              </a:rPr>
              <a:t> Screening in </a:t>
            </a:r>
            <a:r>
              <a:rPr lang="en-US" sz="3200" dirty="0">
                <a:effectLst/>
              </a:rPr>
              <a:t>Health Care </a:t>
            </a:r>
            <a:r>
              <a:rPr lang="en-US" sz="3200" dirty="0" smtClean="0">
                <a:effectLst/>
              </a:rPr>
              <a:t>Settings</a:t>
            </a:r>
            <a:endParaRPr lang="en-US" sz="3200" dirty="0">
              <a:effectLst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0" y="5588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830586" y="2590800"/>
            <a:ext cx="81915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baseline="0" dirty="0" smtClean="0">
                <a:solidFill>
                  <a:srgbClr val="FFFFFF"/>
                </a:solidFill>
              </a:rPr>
              <a:t>David Spach, MD</a:t>
            </a:r>
            <a:br>
              <a:rPr lang="en-US" sz="1800" baseline="0" dirty="0" smtClean="0">
                <a:solidFill>
                  <a:srgbClr val="FFFFFF"/>
                </a:solidFill>
              </a:rPr>
            </a:br>
            <a:r>
              <a:rPr lang="en-US" sz="1800" baseline="0" dirty="0" smtClean="0">
                <a:solidFill>
                  <a:srgbClr val="FFFFFF"/>
                </a:solidFill>
              </a:rPr>
              <a:t>Clinical Director</a:t>
            </a:r>
            <a:br>
              <a:rPr lang="en-US" sz="1800" baseline="0" dirty="0" smtClean="0">
                <a:solidFill>
                  <a:srgbClr val="FFFFFF"/>
                </a:solidFill>
              </a:rPr>
            </a:br>
            <a:r>
              <a:rPr lang="en-US" sz="1800" baseline="0" dirty="0" smtClean="0">
                <a:solidFill>
                  <a:srgbClr val="FFFFFF"/>
                </a:solidFill>
              </a:rPr>
              <a:t>Northwest AIDS Education and Training Center</a:t>
            </a:r>
            <a:br>
              <a:rPr lang="en-US" sz="1800" baseline="0" dirty="0" smtClean="0">
                <a:solidFill>
                  <a:srgbClr val="FFFFFF"/>
                </a:solidFill>
              </a:rPr>
            </a:br>
            <a:r>
              <a:rPr lang="en-US" sz="1800" baseline="0" dirty="0" smtClean="0">
                <a:solidFill>
                  <a:srgbClr val="FFFFFF"/>
                </a:solidFill>
              </a:rPr>
              <a:t>Professor of Medicine, Division of Infectious Diseases</a:t>
            </a:r>
            <a:br>
              <a:rPr lang="en-US" sz="1800" baseline="0" dirty="0" smtClean="0">
                <a:solidFill>
                  <a:srgbClr val="FFFFFF"/>
                </a:solidFill>
              </a:rPr>
            </a:br>
            <a:r>
              <a:rPr lang="en-US" sz="1800" baseline="0" dirty="0" smtClean="0">
                <a:solidFill>
                  <a:srgbClr val="FFFFFF"/>
                </a:solidFill>
              </a:rPr>
              <a:t>University of Washington Seattle</a:t>
            </a:r>
          </a:p>
        </p:txBody>
      </p:sp>
      <p:pic>
        <p:nvPicPr>
          <p:cNvPr id="6" name="Picture 5" descr="MMW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1752600"/>
            <a:ext cx="2670303" cy="3465576"/>
          </a:xfrm>
          <a:prstGeom prst="rect">
            <a:avLst/>
          </a:prstGeom>
          <a:ln w="19050" cap="flat" cmpd="sng" algn="ctr">
            <a:solidFill>
              <a:srgbClr val="2A4CBE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2A4CBE">
                <a:alpha val="75000"/>
              </a:srgbClr>
            </a:outerShdw>
          </a:effectLst>
        </p:spPr>
      </p:pic>
      <p:sp>
        <p:nvSpPr>
          <p:cNvPr id="74" name="Line 4"/>
          <p:cNvSpPr>
            <a:spLocks noChangeShapeType="1"/>
          </p:cNvSpPr>
          <p:nvPr/>
        </p:nvSpPr>
        <p:spPr bwMode="auto">
          <a:xfrm>
            <a:off x="0" y="60579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4" name="Rectangle 9"/>
          <p:cNvSpPr>
            <a:spLocks noChangeArrowheads="1"/>
          </p:cNvSpPr>
          <p:nvPr/>
        </p:nvSpPr>
        <p:spPr bwMode="auto">
          <a:xfrm>
            <a:off x="419100" y="5410200"/>
            <a:ext cx="9677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This project was funded under cooperative agreement number U65/PS000821</a:t>
            </a:r>
            <a:r>
              <a:rPr lang="en-US" sz="1800" baseline="0" dirty="0" smtClean="0">
                <a:solidFill>
                  <a:srgbClr val="FFFFFF"/>
                </a:solidFill>
              </a:rPr>
              <a:t> </a:t>
            </a:r>
            <a:r>
              <a:rPr lang="en-US" sz="1800" dirty="0" smtClean="0">
                <a:solidFill>
                  <a:srgbClr val="FFFFFF"/>
                </a:solidFill>
              </a:rPr>
              <a:t>from the Centers for Disease Control and Prevention (CDC). </a:t>
            </a:r>
            <a:endParaRPr lang="en-US" sz="1800" baseline="0" dirty="0" smtClean="0">
              <a:solidFill>
                <a:srgbClr val="FFFFFF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0586" y="1828800"/>
            <a:ext cx="4846314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539" tIns="45458" rIns="92539" bIns="4545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3503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BACFF"/>
                </a:solidFill>
                <a:effectLst/>
                <a:uLnTx/>
                <a:uFillTx/>
                <a:latin typeface="+mj-lt"/>
                <a:ea typeface="ＭＳ Ｐゴシック" pitchFamily="-110" charset="-128"/>
                <a:cs typeface="ＭＳ Ｐゴシック" pitchFamily="-110" charset="-128"/>
              </a:rPr>
              <a:t>HIV Epidemiology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BACFF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03200"/>
            <a:ext cx="101346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Reported AIDS Cases and Annual Rates </a:t>
            </a:r>
            <a:br>
              <a:rPr lang="en-US" sz="3200" dirty="0" smtClean="0"/>
            </a:br>
            <a:r>
              <a:rPr lang="en-US" sz="3200" dirty="0" smtClean="0"/>
              <a:t>(per 100,000 population), by Area of Residence, 2007</a:t>
            </a:r>
            <a:endParaRPr lang="en-US" sz="3200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6200" y="6467475"/>
            <a:ext cx="5829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</a:t>
            </a:r>
            <a:r>
              <a:rPr lang="en-US" sz="1400" b="1" baseline="0" dirty="0" smtClean="0">
                <a:solidFill>
                  <a:srgbClr val="FFFF00"/>
                </a:solidFill>
              </a:rPr>
              <a:t> CDC. HIV/AIDS Surveillance Report. 2009; 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Vol</a:t>
            </a:r>
            <a:r>
              <a:rPr lang="en-US" sz="1400" b="1" baseline="0" dirty="0" smtClean="0">
                <a:solidFill>
                  <a:srgbClr val="FFFF00"/>
                </a:solidFill>
              </a:rPr>
              <a:t> 19:1-63.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Chart 9"/>
          <p:cNvGraphicFramePr>
            <a:graphicFrameLocks noChangeAspect="1"/>
          </p:cNvGraphicFramePr>
          <p:nvPr/>
        </p:nvGraphicFramePr>
        <p:xfrm>
          <a:off x="668035" y="1371600"/>
          <a:ext cx="8950929" cy="466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46063"/>
            <a:ext cx="9982200" cy="896937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/>
              <a:t>Estimated Rates of New HIV </a:t>
            </a:r>
            <a:r>
              <a:rPr lang="en-US" sz="3200" dirty="0" smtClean="0"/>
              <a:t>Infections in </a:t>
            </a:r>
            <a:r>
              <a:rPr lang="en-US" sz="3200" dirty="0"/>
              <a:t>US,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by </a:t>
            </a:r>
            <a:r>
              <a:rPr lang="en-US" sz="3200" dirty="0"/>
              <a:t>Race/Ethnicity, 2006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6200" y="6467475"/>
            <a:ext cx="4495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>
                <a:solidFill>
                  <a:srgbClr val="FFFF00"/>
                </a:solidFill>
              </a:rPr>
              <a:t>Source: Hall HI, et al.  JAMA. 2008;300:520-9.</a:t>
            </a:r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0" y="11430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20621" name="Picture 13" descr="HIV_Rate_Ethnicity_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1449388"/>
            <a:ext cx="6718300" cy="45704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46063"/>
            <a:ext cx="9982200" cy="896937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/>
              <a:t>Estimated Rates of New HIV </a:t>
            </a:r>
            <a:r>
              <a:rPr lang="en-US" sz="3200" dirty="0" smtClean="0"/>
              <a:t>Infections in </a:t>
            </a:r>
            <a:r>
              <a:rPr lang="en-US" sz="3200" dirty="0"/>
              <a:t>US,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by </a:t>
            </a:r>
            <a:r>
              <a:rPr lang="en-US" sz="3200" dirty="0"/>
              <a:t>Race/Ethnicity, 2006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200" y="6467475"/>
            <a:ext cx="4495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>
                <a:solidFill>
                  <a:srgbClr val="FFFF00"/>
                </a:solidFill>
              </a:rPr>
              <a:t>Source: Hall HI, et al.  JAMA. 2008;300:520-9.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0" y="11430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28808" name="Picture 8" descr="HIV_Rate_Ethnicity_black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1449388"/>
            <a:ext cx="6718300" cy="45704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46063"/>
            <a:ext cx="9982200" cy="896937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/>
              <a:t>Estimated Rates of New HIV </a:t>
            </a:r>
            <a:r>
              <a:rPr lang="en-US" sz="3200" dirty="0" smtClean="0"/>
              <a:t>Infections in </a:t>
            </a:r>
            <a:r>
              <a:rPr lang="en-US" sz="3200" dirty="0"/>
              <a:t>US,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by </a:t>
            </a:r>
            <a:r>
              <a:rPr lang="en-US" sz="3200" dirty="0"/>
              <a:t>Race/Ethnicity, 2006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200" y="6467475"/>
            <a:ext cx="4495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>
                <a:solidFill>
                  <a:srgbClr val="FFFF00"/>
                </a:solidFill>
              </a:rPr>
              <a:t>Source: Hall HI, et al.  JAMA. 2008;300:520-9.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0" y="11430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30856" name="Picture 8" descr="HIV_Rate_Ethnicity_white_hispan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1449388"/>
            <a:ext cx="6718300" cy="45704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0" y="12446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3" name="Object 6"/>
          <p:cNvGraphicFramePr>
            <a:graphicFrameLocks noGrp="1"/>
          </p:cNvGraphicFramePr>
          <p:nvPr>
            <p:ph type="body" idx="1"/>
          </p:nvPr>
        </p:nvGraphicFramePr>
        <p:xfrm>
          <a:off x="506413" y="1524000"/>
          <a:ext cx="92741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2476500" y="5029200"/>
            <a:ext cx="140360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95300" y="2133600"/>
            <a:ext cx="2286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 smtClean="0"/>
              <a:t>Male-Male</a:t>
            </a:r>
            <a:br>
              <a:rPr lang="en-US" sz="1800" baseline="0" dirty="0" smtClean="0"/>
            </a:br>
            <a:r>
              <a:rPr lang="en-US" sz="1800" baseline="0" dirty="0" smtClean="0"/>
              <a:t>Sexual Contact</a:t>
            </a:r>
            <a:br>
              <a:rPr lang="en-US" sz="1800" baseline="0" dirty="0" smtClean="0"/>
            </a:br>
            <a:r>
              <a:rPr lang="en-US" sz="1800" baseline="0" dirty="0" smtClean="0"/>
              <a:t>(53%)</a:t>
            </a:r>
            <a:endParaRPr lang="en-US" sz="1800" baseline="0" dirty="0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7353300" y="2349500"/>
            <a:ext cx="2438400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 smtClean="0"/>
              <a:t>Male-Male Sex &amp; Injection Drug Use</a:t>
            </a:r>
            <a:br>
              <a:rPr lang="en-US" sz="1800" baseline="0" dirty="0" smtClean="0"/>
            </a:br>
            <a:r>
              <a:rPr lang="en-US" sz="1800" baseline="0" dirty="0" smtClean="0"/>
              <a:t>(4%)</a:t>
            </a:r>
            <a:endParaRPr lang="en-US" sz="1800" baseline="0" dirty="0"/>
          </a:p>
        </p:txBody>
      </p:sp>
      <p:sp>
        <p:nvSpPr>
          <p:cNvPr id="46099" name="Line 25"/>
          <p:cNvSpPr>
            <a:spLocks noChangeShapeType="1"/>
          </p:cNvSpPr>
          <p:nvPr/>
        </p:nvSpPr>
        <p:spPr bwMode="auto">
          <a:xfrm>
            <a:off x="1993900" y="2870200"/>
            <a:ext cx="11475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0" name="Line 26"/>
          <p:cNvSpPr>
            <a:spLocks noChangeShapeType="1"/>
          </p:cNvSpPr>
          <p:nvPr/>
        </p:nvSpPr>
        <p:spPr bwMode="auto">
          <a:xfrm>
            <a:off x="7277100" y="3124200"/>
            <a:ext cx="93878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1" name="Line 27"/>
          <p:cNvSpPr>
            <a:spLocks noChangeShapeType="1"/>
          </p:cNvSpPr>
          <p:nvPr/>
        </p:nvSpPr>
        <p:spPr bwMode="auto">
          <a:xfrm>
            <a:off x="7248145" y="4191000"/>
            <a:ext cx="51511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84163"/>
            <a:ext cx="9982200" cy="896937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 smtClean="0"/>
              <a:t>Estimated HIV Incidence in US, </a:t>
            </a:r>
            <a:br>
              <a:rPr lang="en-US" sz="3600" dirty="0" smtClean="0"/>
            </a:br>
            <a:r>
              <a:rPr lang="en-US" sz="3600" dirty="0" smtClean="0"/>
              <a:t>by </a:t>
            </a:r>
            <a:r>
              <a:rPr lang="en-US" sz="3600" dirty="0"/>
              <a:t>Transmission Category, 2006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76200" y="6467475"/>
            <a:ext cx="4495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Hall HI, et al.  JAMA. 2008;300:520-9.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95300" y="4918075"/>
            <a:ext cx="2667000" cy="695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 smtClean="0"/>
              <a:t>High-Risk</a:t>
            </a:r>
            <a:br>
              <a:rPr lang="en-US" sz="1800" baseline="0" dirty="0" smtClean="0"/>
            </a:br>
            <a:r>
              <a:rPr lang="en-US" sz="1800" baseline="0" dirty="0" smtClean="0"/>
              <a:t>Heterosexual Contact</a:t>
            </a:r>
            <a:br>
              <a:rPr lang="en-US" sz="1800" baseline="0" dirty="0" smtClean="0"/>
            </a:br>
            <a:r>
              <a:rPr lang="en-US" sz="1800" baseline="0" dirty="0" smtClean="0"/>
              <a:t>(31%)</a:t>
            </a:r>
            <a:endParaRPr lang="en-US" sz="1800" baseline="0" dirty="0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7696200" y="3835400"/>
            <a:ext cx="2133600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 smtClean="0"/>
              <a:t>Injection Drug Use</a:t>
            </a:r>
            <a:br>
              <a:rPr lang="en-US" sz="1800" baseline="0" dirty="0" smtClean="0"/>
            </a:br>
            <a:r>
              <a:rPr lang="en-US" sz="1800" baseline="0" dirty="0" smtClean="0"/>
              <a:t>(12%)</a:t>
            </a:r>
            <a:endParaRPr lang="en-US" sz="1800" baseline="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835900" y="1511300"/>
            <a:ext cx="1933448" cy="381000"/>
          </a:xfrm>
          <a:prstGeom prst="rect">
            <a:avLst/>
          </a:prstGeom>
          <a:solidFill>
            <a:schemeClr val="tx1">
              <a:alpha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</a:rPr>
              <a:t>Total = 56,300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429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/>
              <a:t>Estimated HIV</a:t>
            </a:r>
            <a:r>
              <a:rPr lang="en-US" sz="3600" dirty="0" smtClean="0"/>
              <a:t> Incidence in </a:t>
            </a:r>
            <a:r>
              <a:rPr lang="en-US" sz="3600" dirty="0"/>
              <a:t>US,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by </a:t>
            </a:r>
            <a:r>
              <a:rPr lang="en-US" sz="3600" dirty="0"/>
              <a:t>Race/</a:t>
            </a:r>
            <a:r>
              <a:rPr lang="en-US" sz="3600" dirty="0" smtClean="0"/>
              <a:t>Ethnicity, 2006</a:t>
            </a:r>
            <a:endParaRPr lang="en-US" sz="3600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6200" y="6467475"/>
            <a:ext cx="5067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FF00"/>
                </a:solidFill>
              </a:rPr>
              <a:t>Source: Hall HI, et al.  JAMA. 2008;300:520-9.</a:t>
            </a:r>
            <a:endParaRPr lang="en-US" sz="1400" b="1" baseline="0" dirty="0">
              <a:solidFill>
                <a:srgbClr val="FFFF00"/>
              </a:solidFill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0" y="12954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3" name="Object 6"/>
          <p:cNvGraphicFramePr>
            <a:graphicFrameLocks noGrp="1"/>
          </p:cNvGraphicFramePr>
          <p:nvPr>
            <p:ph type="body" idx="1"/>
          </p:nvPr>
        </p:nvGraphicFramePr>
        <p:xfrm>
          <a:off x="495300" y="1524000"/>
          <a:ext cx="9274175" cy="457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98500" y="2438400"/>
            <a:ext cx="9055100" cy="3362325"/>
            <a:chOff x="698500" y="2438400"/>
            <a:chExt cx="9055100" cy="3362325"/>
          </a:xfrm>
        </p:grpSpPr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7124700" y="5181600"/>
              <a:ext cx="2628900" cy="619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r>
                <a:rPr lang="en-US" sz="1800" baseline="0" dirty="0"/>
                <a:t>Asian/Pacific </a:t>
              </a:r>
              <a:r>
                <a:rPr lang="en-US" sz="1800" baseline="0" dirty="0" smtClean="0"/>
                <a:t>Islander</a:t>
              </a:r>
              <a:br>
                <a:rPr lang="en-US" sz="1800" baseline="0" dirty="0" smtClean="0"/>
              </a:br>
              <a:r>
                <a:rPr lang="en-US" sz="1800" baseline="0" dirty="0" smtClean="0"/>
                <a:t>(2%)</a:t>
              </a:r>
              <a:endParaRPr lang="en-US" sz="1800" baseline="0" dirty="0"/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698500" y="5133975"/>
              <a:ext cx="3657600" cy="657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r>
                <a:rPr lang="en-US" sz="1800" baseline="0" dirty="0"/>
                <a:t>American Indian/Alaska </a:t>
              </a:r>
              <a:r>
                <a:rPr lang="en-US" sz="1800" baseline="0" dirty="0" smtClean="0"/>
                <a:t>Native</a:t>
              </a:r>
              <a:br>
                <a:rPr lang="en-US" sz="1800" baseline="0" dirty="0" smtClean="0"/>
              </a:br>
              <a:r>
                <a:rPr lang="en-US" sz="1800" baseline="0" dirty="0" smtClean="0"/>
                <a:t>(1%)</a:t>
              </a:r>
              <a:endParaRPr lang="en-US" sz="1800" baseline="0" dirty="0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 flipV="1">
              <a:off x="4113287" y="5372100"/>
              <a:ext cx="13350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6" name="Rectangle 14"/>
            <p:cNvSpPr>
              <a:spLocks noChangeArrowheads="1"/>
            </p:cNvSpPr>
            <p:nvPr/>
          </p:nvSpPr>
          <p:spPr bwMode="auto">
            <a:xfrm>
              <a:off x="952500" y="2438400"/>
              <a:ext cx="1295400" cy="1143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r>
                <a:rPr lang="en-US" sz="1800" baseline="0" dirty="0" smtClean="0"/>
                <a:t>Black</a:t>
              </a:r>
              <a:br>
                <a:rPr lang="en-US" sz="1800" baseline="0" dirty="0" smtClean="0"/>
              </a:br>
              <a:r>
                <a:rPr lang="en-US" sz="1800" baseline="0" dirty="0" smtClean="0"/>
                <a:t>(45%)</a:t>
              </a:r>
              <a:endParaRPr lang="en-US" sz="1800" baseline="0" dirty="0"/>
            </a:p>
          </p:txBody>
        </p:sp>
        <p:sp>
          <p:nvSpPr>
            <p:cNvPr id="41998" name="Rectangle 18"/>
            <p:cNvSpPr>
              <a:spLocks noChangeArrowheads="1"/>
            </p:cNvSpPr>
            <p:nvPr/>
          </p:nvSpPr>
          <p:spPr bwMode="auto">
            <a:xfrm>
              <a:off x="8039100" y="2505075"/>
              <a:ext cx="1028700" cy="847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r>
                <a:rPr lang="en-US" sz="1800" baseline="0" dirty="0" smtClean="0"/>
                <a:t>White</a:t>
              </a:r>
              <a:br>
                <a:rPr lang="en-US" sz="1800" baseline="0" dirty="0" smtClean="0"/>
              </a:br>
              <a:r>
                <a:rPr lang="en-US" sz="1800" baseline="0" dirty="0" smtClean="0"/>
                <a:t>(35%)</a:t>
              </a:r>
              <a:endParaRPr lang="en-US" sz="1800" baseline="0" dirty="0"/>
            </a:p>
          </p:txBody>
        </p:sp>
        <p:sp>
          <p:nvSpPr>
            <p:cNvPr id="41999" name="Rectangle 19"/>
            <p:cNvSpPr>
              <a:spLocks noChangeArrowheads="1"/>
            </p:cNvSpPr>
            <p:nvPr/>
          </p:nvSpPr>
          <p:spPr bwMode="auto">
            <a:xfrm>
              <a:off x="7962900" y="4267200"/>
              <a:ext cx="1524000" cy="565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r>
                <a:rPr lang="en-US" sz="1800" baseline="0" dirty="0" smtClean="0"/>
                <a:t>Hispanic</a:t>
              </a:r>
              <a:br>
                <a:rPr lang="en-US" sz="1800" baseline="0" dirty="0" smtClean="0"/>
              </a:br>
              <a:r>
                <a:rPr lang="en-US" sz="1800" baseline="0" dirty="0" smtClean="0"/>
                <a:t>(17%)</a:t>
              </a:r>
            </a:p>
          </p:txBody>
        </p:sp>
        <p:sp>
          <p:nvSpPr>
            <p:cNvPr id="42002" name="Line 10"/>
            <p:cNvSpPr>
              <a:spLocks noChangeShapeType="1"/>
            </p:cNvSpPr>
            <p:nvPr/>
          </p:nvSpPr>
          <p:spPr bwMode="auto">
            <a:xfrm flipH="1" flipV="1">
              <a:off x="5642359" y="5384800"/>
              <a:ext cx="16347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3" name="Line 30"/>
            <p:cNvSpPr>
              <a:spLocks noChangeShapeType="1"/>
            </p:cNvSpPr>
            <p:nvPr/>
          </p:nvSpPr>
          <p:spPr bwMode="auto">
            <a:xfrm>
              <a:off x="1981201" y="2895600"/>
              <a:ext cx="932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4" name="Line 31"/>
            <p:cNvSpPr>
              <a:spLocks noChangeShapeType="1"/>
            </p:cNvSpPr>
            <p:nvPr/>
          </p:nvSpPr>
          <p:spPr bwMode="auto">
            <a:xfrm>
              <a:off x="7267957" y="2819400"/>
              <a:ext cx="9235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5" name="Line 32"/>
            <p:cNvSpPr>
              <a:spLocks noChangeShapeType="1"/>
            </p:cNvSpPr>
            <p:nvPr/>
          </p:nvSpPr>
          <p:spPr bwMode="auto">
            <a:xfrm>
              <a:off x="7221223" y="4419600"/>
              <a:ext cx="9966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rot="5400000">
              <a:off x="5526251" y="5245321"/>
              <a:ext cx="256026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5317984" y="5258531"/>
              <a:ext cx="256026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Rectangle 20"/>
          <p:cNvSpPr/>
          <p:nvPr/>
        </p:nvSpPr>
        <p:spPr bwMode="auto">
          <a:xfrm>
            <a:off x="7835900" y="1511300"/>
            <a:ext cx="1933448" cy="381000"/>
          </a:xfrm>
          <a:prstGeom prst="rect">
            <a:avLst/>
          </a:prstGeom>
          <a:solidFill>
            <a:schemeClr val="tx1">
              <a:alpha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</a:rPr>
              <a:t>Total = 56,300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429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 smtClean="0"/>
              <a:t>Estimated HIV Incidence </a:t>
            </a:r>
            <a:r>
              <a:rPr lang="en-US" sz="3600" smtClean="0"/>
              <a:t>in US,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by Sex, 2006</a:t>
            </a:r>
            <a:endParaRPr lang="en-US" sz="3600" dirty="0"/>
          </a:p>
        </p:txBody>
      </p:sp>
      <p:graphicFrame>
        <p:nvGraphicFramePr>
          <p:cNvPr id="11" name="Object 6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343493" y="1524000"/>
          <a:ext cx="760001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42" name="Line 14"/>
          <p:cNvSpPr>
            <a:spLocks noChangeShapeType="1"/>
          </p:cNvSpPr>
          <p:nvPr/>
        </p:nvSpPr>
        <p:spPr bwMode="auto">
          <a:xfrm>
            <a:off x="0" y="12954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6467475"/>
            <a:ext cx="5067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FF00"/>
                </a:solidFill>
              </a:rPr>
              <a:t>Source: Hall HI, et al.  JAMA. 2008;300:520-9.</a:t>
            </a:r>
            <a:endParaRPr lang="en-US" sz="1400" b="1" baseline="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07352" y="1498600"/>
            <a:ext cx="1933448" cy="381000"/>
          </a:xfrm>
          <a:prstGeom prst="rect">
            <a:avLst/>
          </a:prstGeom>
          <a:solidFill>
            <a:schemeClr val="tx1">
              <a:alpha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</a:rPr>
              <a:t>Total = 56,300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27062"/>
            <a:ext cx="9982200" cy="7445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 smtClean="0"/>
              <a:t>HIV Epidemiology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0" y="1354138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596900" y="1600200"/>
            <a:ext cx="910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HIV Incidence and Prevalence Definitions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 HIV Incidence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HIV Prevalence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Knowledge of HIV Infection Status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2"/>
                </a:solidFill>
                <a:latin typeface="Arial"/>
                <a:cs typeface="Arial"/>
              </a:rPr>
              <a:t> HIV Testing Data</a:t>
            </a:r>
            <a:endParaRPr lang="en-US" sz="2800" baseline="0" dirty="0" smtClean="0">
              <a:solidFill>
                <a:srgbClr val="808080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 HIV/AIDS Deaths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endParaRPr lang="en-US" sz="2800" baseline="0" dirty="0">
              <a:solidFill>
                <a:srgbClr val="80808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683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/>
              <a:t>Estimated HIV Prevalence in US, 2006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6200" y="6467475"/>
            <a:ext cx="3429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CDC. MMWR. 2008;57:1073-</a:t>
            </a:r>
            <a:r>
              <a:rPr lang="en-US" sz="1400" b="1" baseline="0" dirty="0" smtClean="0">
                <a:solidFill>
                  <a:srgbClr val="FFFF00"/>
                </a:solidFill>
              </a:rPr>
              <a:t>6.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16870" name="Picture 6" descr="HV_Prevalence_USMap_blank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81000" y="1447800"/>
            <a:ext cx="9507538" cy="4570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971800" y="3216275"/>
            <a:ext cx="5715000" cy="593725"/>
          </a:xfrm>
          <a:prstGeom prst="rect">
            <a:avLst/>
          </a:prstGeom>
          <a:solidFill>
            <a:srgbClr val="8B3924">
              <a:alpha val="94901"/>
            </a:srgbClr>
          </a:solidFill>
          <a:ln w="12700">
            <a:noFill/>
            <a:miter lim="800000"/>
            <a:headEnd/>
            <a:tailEnd/>
          </a:ln>
          <a:effectLst>
            <a:outerShdw blurRad="38100" dist="38100" dir="270000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aseline="0" dirty="0" smtClean="0">
                <a:solidFill>
                  <a:srgbClr val="FFFFFF"/>
                </a:solidFill>
              </a:rPr>
              <a:t>1,106,400 Persons </a:t>
            </a:r>
            <a:r>
              <a:rPr lang="en-US" baseline="0" dirty="0">
                <a:solidFill>
                  <a:srgbClr val="FFFFFF"/>
                </a:solidFill>
              </a:rPr>
              <a:t>Living with HIV in US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683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/>
              <a:t>Estimated HIV Prevalence in US, 2006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6200" y="6467475"/>
            <a:ext cx="3429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CDC. MMWR. 2008;57:1073-</a:t>
            </a:r>
            <a:r>
              <a:rPr lang="en-US" sz="1400" b="1" baseline="0" dirty="0" smtClean="0">
                <a:solidFill>
                  <a:srgbClr val="FFFF00"/>
                </a:solidFill>
              </a:rPr>
              <a:t>6.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84102" name="Picture 6" descr="HV_Prevalence_USMap_blank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81000" y="1447800"/>
            <a:ext cx="9507538" cy="4570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997200" y="2971800"/>
            <a:ext cx="5715000" cy="593725"/>
          </a:xfrm>
          <a:prstGeom prst="rect">
            <a:avLst/>
          </a:prstGeom>
          <a:solidFill>
            <a:srgbClr val="8B3924">
              <a:alpha val="94901"/>
            </a:srgbClr>
          </a:solidFill>
          <a:ln w="12700">
            <a:noFill/>
            <a:miter lim="800000"/>
            <a:headEnd/>
            <a:tailEnd/>
          </a:ln>
          <a:effectLst>
            <a:outerShdw blurRad="38100" dist="38100" dir="270000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aseline="0" dirty="0" smtClean="0">
                <a:solidFill>
                  <a:srgbClr val="FFFFFF"/>
                </a:solidFill>
              </a:rPr>
              <a:t>1,106,400 Persons </a:t>
            </a:r>
            <a:r>
              <a:rPr lang="en-US" baseline="0" dirty="0">
                <a:solidFill>
                  <a:srgbClr val="FFFFFF"/>
                </a:solidFill>
              </a:rPr>
              <a:t>Living with HIV in US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276600" y="3505200"/>
            <a:ext cx="5181600" cy="547688"/>
          </a:xfrm>
          <a:prstGeom prst="rect">
            <a:avLst/>
          </a:prstGeom>
          <a:solidFill>
            <a:srgbClr val="726239">
              <a:alpha val="94901"/>
            </a:srgbClr>
          </a:solidFill>
          <a:ln w="12700">
            <a:solidFill>
              <a:srgbClr val="5B4E2E"/>
            </a:solidFill>
            <a:miter lim="800000"/>
            <a:headEnd/>
            <a:tailEnd/>
          </a:ln>
          <a:effectLst>
            <a:outerShdw blurRad="38100" dist="38100" dir="270000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aseline="0">
                <a:solidFill>
                  <a:srgbClr val="FFFFFF"/>
                </a:solidFill>
              </a:rPr>
              <a:t>Prevalence Rate = 448/100,000 population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27062"/>
            <a:ext cx="9982200" cy="7445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 smtClean="0"/>
              <a:t>HIV Epidemiology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0" y="1354138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596900" y="1600200"/>
            <a:ext cx="910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HIV Incidence and Prevalence Definitions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HIV Incidence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HIV Prevalence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Knowledge of HIV Infection Status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HIV Testing Data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HIV/AIDS Deaths</a:t>
            </a:r>
            <a:endParaRPr lang="en-US" sz="2800" baseline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683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/>
              <a:t>Estimated HIV Prevalence in US, 2006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6200" y="6467475"/>
            <a:ext cx="3429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CDC. MMWR. 2008;57:1073-</a:t>
            </a:r>
            <a:r>
              <a:rPr lang="en-US" sz="1400" b="1" baseline="0" dirty="0" smtClean="0">
                <a:solidFill>
                  <a:srgbClr val="FFFF00"/>
                </a:solidFill>
              </a:rPr>
              <a:t>6.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1000" y="1447800"/>
            <a:ext cx="9507538" cy="4570413"/>
            <a:chOff x="381000" y="1447800"/>
            <a:chExt cx="9507538" cy="4570413"/>
          </a:xfrm>
        </p:grpSpPr>
        <p:pic>
          <p:nvPicPr>
            <p:cNvPr id="4484102" name="Picture 6" descr="HV_Prevalence_USMap_blank"/>
            <p:cNvPicPr>
              <a:picLocks noChangeAspect="1" noChangeArrowheads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>
              <a:off x="381000" y="1447800"/>
              <a:ext cx="9507538" cy="45704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2997200" y="2819400"/>
              <a:ext cx="5715000" cy="593725"/>
            </a:xfrm>
            <a:prstGeom prst="rect">
              <a:avLst/>
            </a:prstGeom>
            <a:solidFill>
              <a:srgbClr val="8B3924">
                <a:alpha val="94901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381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aseline="0" dirty="0" smtClean="0">
                  <a:solidFill>
                    <a:srgbClr val="FFFFFF"/>
                  </a:solidFill>
                </a:rPr>
                <a:t>1,106,400 Persons </a:t>
              </a:r>
              <a:r>
                <a:rPr lang="en-US" baseline="0" dirty="0">
                  <a:solidFill>
                    <a:srgbClr val="FFFFFF"/>
                  </a:solidFill>
                </a:rPr>
                <a:t>Living with HIV in US</a:t>
              </a: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3276600" y="3352800"/>
              <a:ext cx="5181600" cy="547688"/>
            </a:xfrm>
            <a:prstGeom prst="rect">
              <a:avLst/>
            </a:prstGeom>
            <a:solidFill>
              <a:srgbClr val="726239">
                <a:alpha val="94901"/>
              </a:srgbClr>
            </a:solidFill>
            <a:ln w="12700">
              <a:solidFill>
                <a:srgbClr val="5B4E2E"/>
              </a:solidFill>
              <a:miter lim="800000"/>
              <a:headEnd/>
              <a:tailEnd/>
            </a:ln>
            <a:effectLst>
              <a:outerShdw blurRad="381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aseline="0">
                  <a:solidFill>
                    <a:srgbClr val="FFFFFF"/>
                  </a:solidFill>
                </a:rPr>
                <a:t>Prevalence Rate = 448/100,000 population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29007" y="3859212"/>
              <a:ext cx="4934699" cy="547688"/>
            </a:xfrm>
            <a:prstGeom prst="rect">
              <a:avLst/>
            </a:prstGeom>
            <a:solidFill>
              <a:srgbClr val="72405B">
                <a:alpha val="94901"/>
              </a:srgbClr>
            </a:solidFill>
            <a:ln w="12700">
              <a:solidFill>
                <a:srgbClr val="5B4E2E"/>
              </a:solidFill>
              <a:miter lim="800000"/>
              <a:headEnd/>
              <a:tailEnd/>
            </a:ln>
            <a:effectLst>
              <a:outerShdw blurRad="381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aseline="0" dirty="0" smtClean="0">
                  <a:solidFill>
                    <a:srgbClr val="FFFFFF"/>
                  </a:solidFill>
                </a:rPr>
                <a:t> 0.4% of Population Living with HIV</a:t>
              </a:r>
              <a:endParaRPr lang="en-US" sz="2000" baseline="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22262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Estimated AIDS Prevalence, US, 1985-2006</a:t>
            </a:r>
            <a:endParaRPr lang="en-US" sz="32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6200" y="6467475"/>
            <a:ext cx="54102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</a:t>
            </a:r>
            <a:r>
              <a:rPr lang="en-US" sz="1400" b="1" baseline="0" dirty="0" smtClean="0">
                <a:solidFill>
                  <a:srgbClr val="FFFF00"/>
                </a:solidFill>
              </a:rPr>
              <a:t> Centers for Disease Control and Prevention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0" y="10414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IDS_Prevalence_1985-20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1411411"/>
            <a:ext cx="7357100" cy="4572000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22262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Estimated HIV Prevalence, US, 1977-2006</a:t>
            </a:r>
            <a:endParaRPr lang="en-US" sz="32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6200" y="6467475"/>
            <a:ext cx="54102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</a:t>
            </a:r>
            <a:r>
              <a:rPr lang="en-US" sz="1400" b="1" baseline="0" dirty="0" smtClean="0">
                <a:solidFill>
                  <a:srgbClr val="FFFF00"/>
                </a:solidFill>
              </a:rPr>
              <a:t> 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Campsmith</a:t>
            </a:r>
            <a:r>
              <a:rPr lang="en-US" sz="1400" b="1" baseline="0" dirty="0" smtClean="0">
                <a:solidFill>
                  <a:srgbClr val="FFFF00"/>
                </a:solidFill>
              </a:rPr>
              <a:t> M, et al. CROI 2009: Abstract 1036.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0" y="10414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HIV_Prevalence_1977-20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71" y="1410078"/>
            <a:ext cx="7905858" cy="4571622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429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 smtClean="0"/>
              <a:t>Estimated Percentage of Persons Living with HIV in US, by Sex, 2006</a:t>
            </a:r>
            <a:endParaRPr lang="en-US" sz="3600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6200" y="6467475"/>
            <a:ext cx="3429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CDC. MMWR. 2008;57:1073-</a:t>
            </a:r>
            <a:r>
              <a:rPr lang="en-US" sz="1400" b="1" baseline="0" dirty="0" smtClean="0">
                <a:solidFill>
                  <a:srgbClr val="FFFF00"/>
                </a:solidFill>
              </a:rPr>
              <a:t>6.</a:t>
            </a:r>
            <a:endParaRPr lang="en-US" b="1" baseline="0" dirty="0">
              <a:latin typeface="Times" pitchFamily="-110" charset="0"/>
            </a:endParaRPr>
          </a:p>
        </p:txBody>
      </p:sp>
      <p:graphicFrame>
        <p:nvGraphicFramePr>
          <p:cNvPr id="11" name="Object 6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343493" y="1524000"/>
          <a:ext cx="760001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3771900" y="2286000"/>
            <a:ext cx="2209800" cy="619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2000" baseline="0" dirty="0" smtClean="0">
                <a:solidFill>
                  <a:srgbClr val="FFFFFF"/>
                </a:solidFill>
              </a:rPr>
              <a:t>Female</a:t>
            </a:r>
            <a:br>
              <a:rPr lang="en-US" sz="2000" baseline="0" dirty="0" smtClean="0">
                <a:solidFill>
                  <a:srgbClr val="FFFFFF"/>
                </a:solidFill>
              </a:rPr>
            </a:br>
            <a:r>
              <a:rPr lang="en-US" sz="2000" baseline="0" dirty="0" smtClean="0">
                <a:solidFill>
                  <a:srgbClr val="FFFFFF"/>
                </a:solidFill>
              </a:rPr>
              <a:t>25.2%</a:t>
            </a:r>
            <a:endParaRPr lang="en-US" sz="2000" baseline="0" dirty="0">
              <a:solidFill>
                <a:srgbClr val="FFFFFF"/>
              </a:solidFill>
            </a:endParaRP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4038600" y="4495800"/>
            <a:ext cx="22098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2000" baseline="0" dirty="0" smtClean="0">
                <a:solidFill>
                  <a:srgbClr val="FFFFFF"/>
                </a:solidFill>
              </a:rPr>
              <a:t>Male</a:t>
            </a:r>
            <a:br>
              <a:rPr lang="en-US" sz="2000" baseline="0" dirty="0" smtClean="0">
                <a:solidFill>
                  <a:srgbClr val="FFFFFF"/>
                </a:solidFill>
              </a:rPr>
            </a:br>
            <a:r>
              <a:rPr lang="en-US" sz="2000" baseline="0" dirty="0" smtClean="0">
                <a:solidFill>
                  <a:srgbClr val="FFFFFF"/>
                </a:solidFill>
              </a:rPr>
              <a:t>74.8%</a:t>
            </a:r>
            <a:endParaRPr lang="en-US" sz="2000" baseline="0" dirty="0">
              <a:solidFill>
                <a:srgbClr val="FFFFFF"/>
              </a:solidFill>
            </a:endParaRPr>
          </a:p>
        </p:txBody>
      </p:sp>
      <p:sp>
        <p:nvSpPr>
          <p:cNvPr id="44042" name="Line 14"/>
          <p:cNvSpPr>
            <a:spLocks noChangeShapeType="1"/>
          </p:cNvSpPr>
          <p:nvPr/>
        </p:nvSpPr>
        <p:spPr bwMode="auto">
          <a:xfrm>
            <a:off x="0" y="12954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683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/>
              <a:t>Estimated</a:t>
            </a:r>
            <a:r>
              <a:rPr lang="en-US" sz="3600" dirty="0" smtClean="0"/>
              <a:t> Percentage of HIV-Infected in </a:t>
            </a:r>
            <a:r>
              <a:rPr lang="en-US" sz="3600" dirty="0"/>
              <a:t>US,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by </a:t>
            </a:r>
            <a:r>
              <a:rPr lang="en-US" sz="3600" dirty="0"/>
              <a:t>Transmission </a:t>
            </a:r>
            <a:r>
              <a:rPr lang="en-US" sz="3600" dirty="0" smtClean="0"/>
              <a:t>Category, 2006</a:t>
            </a:r>
            <a:endParaRPr lang="en-US" sz="3600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6200" y="6467475"/>
            <a:ext cx="3429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CDC. MMWR. 2008;57:1073-</a:t>
            </a:r>
            <a:r>
              <a:rPr lang="en-US" sz="1400" b="1" baseline="0" dirty="0" smtClean="0">
                <a:solidFill>
                  <a:srgbClr val="FFFF00"/>
                </a:solidFill>
              </a:rPr>
              <a:t>6.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0" y="12954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3" name="Object 6"/>
          <p:cNvGraphicFramePr>
            <a:graphicFrameLocks noGrp="1"/>
          </p:cNvGraphicFramePr>
          <p:nvPr>
            <p:ph type="body" idx="1"/>
          </p:nvPr>
        </p:nvGraphicFramePr>
        <p:xfrm>
          <a:off x="506413" y="1524000"/>
          <a:ext cx="92741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8382000" y="4508500"/>
            <a:ext cx="1028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800" baseline="0" dirty="0" smtClean="0"/>
              <a:t>Other*</a:t>
            </a:r>
            <a:br>
              <a:rPr lang="en-US" sz="1800" baseline="0" dirty="0" smtClean="0"/>
            </a:br>
            <a:r>
              <a:rPr lang="en-US" sz="1800" baseline="0" dirty="0" smtClean="0"/>
              <a:t>(0.8%)</a:t>
            </a:r>
            <a:endParaRPr lang="en-US" sz="1800" baseline="0" dirty="0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2349500" y="4711700"/>
            <a:ext cx="1303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19100" y="1981200"/>
            <a:ext cx="2057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 smtClean="0"/>
              <a:t>Male-Male</a:t>
            </a:r>
            <a:br>
              <a:rPr lang="en-US" sz="1800" baseline="0" dirty="0" smtClean="0"/>
            </a:br>
            <a:r>
              <a:rPr lang="en-US" sz="1800" baseline="0" dirty="0" smtClean="0"/>
              <a:t>Sexual Contact</a:t>
            </a:r>
            <a:br>
              <a:rPr lang="en-US" sz="1800" baseline="0" dirty="0" smtClean="0"/>
            </a:br>
            <a:r>
              <a:rPr lang="en-US" sz="1800" baseline="0" dirty="0" smtClean="0"/>
              <a:t>(48.1)</a:t>
            </a:r>
            <a:endParaRPr lang="en-US" sz="1800" baseline="0" dirty="0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7581900" y="3267075"/>
            <a:ext cx="228600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 smtClean="0"/>
              <a:t>Injection-Drug Use</a:t>
            </a:r>
            <a:br>
              <a:rPr lang="en-US" sz="1800" baseline="0" dirty="0" smtClean="0"/>
            </a:br>
            <a:r>
              <a:rPr lang="en-US" sz="1800" baseline="0" dirty="0" smtClean="0"/>
              <a:t>(18.5%)</a:t>
            </a:r>
            <a:endParaRPr lang="en-US" sz="1800" baseline="0" dirty="0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419100" y="4343400"/>
            <a:ext cx="2667000" cy="1228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 smtClean="0"/>
              <a:t>High-Risk</a:t>
            </a:r>
            <a:br>
              <a:rPr lang="en-US" sz="1800" baseline="0" dirty="0" smtClean="0"/>
            </a:br>
            <a:r>
              <a:rPr lang="en-US" sz="1800" baseline="0" dirty="0" smtClean="0"/>
              <a:t>Heterosexual Contact</a:t>
            </a:r>
            <a:br>
              <a:rPr lang="en-US" sz="1800" baseline="0" dirty="0" smtClean="0"/>
            </a:br>
            <a:r>
              <a:rPr lang="en-US" sz="1800" baseline="0" dirty="0" smtClean="0"/>
              <a:t>(27.6%)</a:t>
            </a:r>
            <a:endParaRPr lang="en-US" sz="1800" baseline="0" dirty="0"/>
          </a:p>
        </p:txBody>
      </p:sp>
      <p:sp>
        <p:nvSpPr>
          <p:cNvPr id="46098" name="Line 22"/>
          <p:cNvSpPr>
            <a:spLocks noChangeShapeType="1"/>
          </p:cNvSpPr>
          <p:nvPr/>
        </p:nvSpPr>
        <p:spPr bwMode="auto">
          <a:xfrm flipH="1" flipV="1">
            <a:off x="6743700" y="4648200"/>
            <a:ext cx="163067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9" name="Line 25"/>
          <p:cNvSpPr>
            <a:spLocks noChangeShapeType="1"/>
          </p:cNvSpPr>
          <p:nvPr/>
        </p:nvSpPr>
        <p:spPr bwMode="auto">
          <a:xfrm>
            <a:off x="1790700" y="2628900"/>
            <a:ext cx="13121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0" name="Line 26"/>
          <p:cNvSpPr>
            <a:spLocks noChangeShapeType="1"/>
          </p:cNvSpPr>
          <p:nvPr/>
        </p:nvSpPr>
        <p:spPr bwMode="auto">
          <a:xfrm>
            <a:off x="6871714" y="2590800"/>
            <a:ext cx="134111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1" name="Line 27"/>
          <p:cNvSpPr>
            <a:spLocks noChangeShapeType="1"/>
          </p:cNvSpPr>
          <p:nvPr/>
        </p:nvSpPr>
        <p:spPr bwMode="auto">
          <a:xfrm>
            <a:off x="7226299" y="3543300"/>
            <a:ext cx="524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Rectangle 30"/>
          <p:cNvSpPr>
            <a:spLocks noChangeArrowheads="1"/>
          </p:cNvSpPr>
          <p:nvPr/>
        </p:nvSpPr>
        <p:spPr bwMode="auto">
          <a:xfrm>
            <a:off x="1519478" y="5664200"/>
            <a:ext cx="7217600" cy="342900"/>
          </a:xfrm>
          <a:prstGeom prst="rect">
            <a:avLst/>
          </a:prstGeom>
          <a:solidFill>
            <a:schemeClr val="bg2">
              <a:lumMod val="20000"/>
              <a:lumOff val="80000"/>
              <a:alpha val="9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ts val="0"/>
              </a:spcBef>
            </a:pPr>
            <a:r>
              <a:rPr lang="en-US" sz="1400" baseline="0" dirty="0" smtClean="0"/>
              <a:t>Other* = hemophilia, blood transfusion, </a:t>
            </a:r>
            <a:r>
              <a:rPr lang="en-US" sz="1400" baseline="0" dirty="0" err="1" smtClean="0"/>
              <a:t>perinatal</a:t>
            </a:r>
            <a:r>
              <a:rPr lang="en-US" sz="1400" baseline="0" dirty="0" smtClean="0"/>
              <a:t> exposure, and risk factors not identified</a:t>
            </a:r>
            <a:endParaRPr lang="en-US" sz="1400" baseline="0" dirty="0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7429500" y="1828800"/>
            <a:ext cx="2438400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 smtClean="0"/>
              <a:t>Male-Male Sex &amp; Injection Drug Use</a:t>
            </a:r>
            <a:br>
              <a:rPr lang="en-US" sz="1800" baseline="0" dirty="0" smtClean="0"/>
            </a:br>
            <a:r>
              <a:rPr lang="en-US" sz="1800" baseline="0" dirty="0" smtClean="0"/>
              <a:t>(5.0%)</a:t>
            </a:r>
            <a:endParaRPr lang="en-US" sz="1800" baseline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175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/>
              <a:t>Estimated HIV </a:t>
            </a:r>
            <a:r>
              <a:rPr lang="en-US" sz="3600" dirty="0" smtClean="0"/>
              <a:t>Prevalence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/>
              <a:t>I</a:t>
            </a:r>
            <a:r>
              <a:rPr lang="en-US" sz="3600" dirty="0" smtClean="0"/>
              <a:t>n </a:t>
            </a:r>
            <a:r>
              <a:rPr lang="en-US" sz="3600" dirty="0"/>
              <a:t>US,</a:t>
            </a:r>
            <a:r>
              <a:rPr lang="en-US" sz="3600" dirty="0" smtClean="0"/>
              <a:t> by </a:t>
            </a:r>
            <a:r>
              <a:rPr lang="en-US" sz="3600" dirty="0"/>
              <a:t>Transmission </a:t>
            </a:r>
            <a:r>
              <a:rPr lang="en-US" sz="3600" dirty="0" smtClean="0"/>
              <a:t>Category, 2006</a:t>
            </a:r>
            <a:endParaRPr lang="en-US" sz="3600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6200" y="6467475"/>
            <a:ext cx="3429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CDC. MMWR. 2008;57:1073-</a:t>
            </a:r>
            <a:r>
              <a:rPr lang="en-US" sz="1400" b="1" baseline="0" dirty="0" smtClean="0">
                <a:solidFill>
                  <a:srgbClr val="FFFF00"/>
                </a:solidFill>
              </a:rPr>
              <a:t>6.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0" y="12954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7315200" y="4597393"/>
            <a:ext cx="10287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2000" baseline="0" dirty="0"/>
              <a:t>Other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866900" y="4425943"/>
            <a:ext cx="16256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r" defTabSz="935038">
              <a:spcBef>
                <a:spcPct val="50000"/>
              </a:spcBef>
            </a:pPr>
            <a:r>
              <a:rPr lang="en-US" sz="2000" baseline="0" dirty="0" smtClean="0"/>
              <a:t>MSM + IDU</a:t>
            </a:r>
            <a:endParaRPr lang="en-US" sz="2000" baseline="0" dirty="0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3276600" y="4876793"/>
            <a:ext cx="1943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7239000" y="4864093"/>
            <a:ext cx="1066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2000" baseline="0"/>
              <a:t>(0.8%)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2247900" y="4714868"/>
            <a:ext cx="1066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2000" baseline="0" dirty="0"/>
              <a:t>(5%)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1295400" y="2285993"/>
            <a:ext cx="876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2000" baseline="0" dirty="0"/>
              <a:t>MSM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1143000" y="2590793"/>
            <a:ext cx="1143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2000" baseline="0"/>
              <a:t>(48.1%)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8382000" y="2289168"/>
            <a:ext cx="876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2000" baseline="0" dirty="0"/>
              <a:t>IDU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8267700" y="3419468"/>
            <a:ext cx="1524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2000" baseline="0"/>
              <a:t>HRHC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8267700" y="2581268"/>
            <a:ext cx="1143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2000" baseline="0"/>
              <a:t>(18.5%)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8420100" y="3724268"/>
            <a:ext cx="12954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2000" baseline="0"/>
              <a:t>(27.6%)</a:t>
            </a:r>
          </a:p>
        </p:txBody>
      </p:sp>
      <p:sp>
        <p:nvSpPr>
          <p:cNvPr id="46098" name="Line 22"/>
          <p:cNvSpPr>
            <a:spLocks noChangeShapeType="1"/>
          </p:cNvSpPr>
          <p:nvPr/>
        </p:nvSpPr>
        <p:spPr bwMode="auto">
          <a:xfrm flipH="1" flipV="1">
            <a:off x="5334000" y="4902193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9" name="Line 25"/>
          <p:cNvSpPr>
            <a:spLocks noChangeShapeType="1"/>
          </p:cNvSpPr>
          <p:nvPr/>
        </p:nvSpPr>
        <p:spPr bwMode="auto">
          <a:xfrm>
            <a:off x="2209800" y="2514593"/>
            <a:ext cx="2171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0" name="Line 26"/>
          <p:cNvSpPr>
            <a:spLocks noChangeShapeType="1"/>
          </p:cNvSpPr>
          <p:nvPr/>
        </p:nvSpPr>
        <p:spPr bwMode="auto">
          <a:xfrm>
            <a:off x="6934200" y="2593968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1" name="Line 27"/>
          <p:cNvSpPr>
            <a:spLocks noChangeShapeType="1"/>
          </p:cNvSpPr>
          <p:nvPr/>
        </p:nvSpPr>
        <p:spPr bwMode="auto">
          <a:xfrm>
            <a:off x="7162800" y="3648068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Rectangle 30"/>
          <p:cNvSpPr>
            <a:spLocks noChangeArrowheads="1"/>
          </p:cNvSpPr>
          <p:nvPr/>
        </p:nvSpPr>
        <p:spPr bwMode="auto">
          <a:xfrm>
            <a:off x="1104900" y="5448293"/>
            <a:ext cx="8534400" cy="342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baseline="0" dirty="0"/>
              <a:t>MSM</a:t>
            </a:r>
            <a:r>
              <a:rPr lang="en-US" sz="1400" baseline="0" dirty="0"/>
              <a:t> = men who have sex with </a:t>
            </a:r>
            <a:r>
              <a:rPr lang="en-US" sz="1400" baseline="0" dirty="0" smtClean="0"/>
              <a:t>men    </a:t>
            </a:r>
            <a:r>
              <a:rPr lang="en-US" sz="1400" b="1" baseline="0" dirty="0" smtClean="0"/>
              <a:t>IDU</a:t>
            </a:r>
            <a:r>
              <a:rPr lang="en-US" sz="1400" baseline="0" dirty="0" smtClean="0"/>
              <a:t> </a:t>
            </a:r>
            <a:r>
              <a:rPr lang="en-US" sz="1400" baseline="0" dirty="0"/>
              <a:t>= Injection drug </a:t>
            </a:r>
            <a:r>
              <a:rPr lang="en-US" sz="1400" baseline="0" dirty="0" smtClean="0"/>
              <a:t>use     </a:t>
            </a:r>
            <a:r>
              <a:rPr lang="en-US" sz="1400" b="1" baseline="0" dirty="0" smtClean="0"/>
              <a:t>HRHC</a:t>
            </a:r>
            <a:r>
              <a:rPr lang="en-US" sz="1400" baseline="0" dirty="0" smtClean="0"/>
              <a:t> </a:t>
            </a:r>
            <a:r>
              <a:rPr lang="en-US" sz="1400" baseline="0" dirty="0"/>
              <a:t>= high risk heterosexual </a:t>
            </a:r>
            <a:r>
              <a:rPr lang="en-US" sz="1400" baseline="0" dirty="0" smtClean="0"/>
              <a:t>contact</a:t>
            </a:r>
            <a:endParaRPr lang="en-US" sz="1400" baseline="0" dirty="0"/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idx="1"/>
          </p:nvPr>
        </p:nvGraphicFramePr>
        <p:xfrm>
          <a:off x="571500" y="1524000"/>
          <a:ext cx="9144000" cy="457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6985000" y="1562100"/>
            <a:ext cx="2590800" cy="381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Transmission </a:t>
            </a:r>
            <a:r>
              <a:rPr kumimoji="0" lang="en-US" b="1" i="0" u="none" strike="noStrike" cap="none" normalizeH="0" baseline="-25000" dirty="0" smtClean="0">
                <a:noFill/>
                <a:effectLst/>
                <a:latin typeface="Arial"/>
                <a:cs typeface="Arial"/>
              </a:rPr>
              <a:t>Category</a:t>
            </a:r>
            <a:endParaRPr kumimoji="0" lang="en-US" b="1" i="0" u="none" strike="noStrike" cap="none" normalizeH="0" baseline="-25000" dirty="0">
              <a:noFill/>
              <a:effectLst/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60700" y="1549400"/>
            <a:ext cx="2057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HIV Prevalence</a:t>
            </a:r>
            <a:endParaRPr kumimoji="0" lang="en-US" b="1" i="0" u="none" strike="noStrike" cap="none" normalizeH="0" baseline="-25000" dirty="0">
              <a:noFill/>
              <a:effectLst/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683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/>
              <a:t>Estimated HIV </a:t>
            </a:r>
            <a:r>
              <a:rPr lang="en-US" sz="3600" dirty="0" smtClean="0"/>
              <a:t>Prevalence</a:t>
            </a:r>
            <a:br>
              <a:rPr lang="en-US" sz="3600" dirty="0" smtClean="0"/>
            </a:br>
            <a:r>
              <a:rPr lang="en-US" sz="3600" dirty="0" smtClean="0"/>
              <a:t>In United States, by Age, 2006</a:t>
            </a:r>
            <a:endParaRPr lang="en-US" sz="3600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76200" y="6467475"/>
            <a:ext cx="5067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FF00"/>
                </a:solidFill>
              </a:rPr>
              <a:t>Source: 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Campsmith</a:t>
            </a:r>
            <a:r>
              <a:rPr lang="en-US" sz="1400" b="1" baseline="0" dirty="0" smtClean="0">
                <a:solidFill>
                  <a:srgbClr val="FFFF00"/>
                </a:solidFill>
              </a:rPr>
              <a:t> M, et al. CROI 2009. Abstract 1038.</a:t>
            </a:r>
            <a:endParaRPr lang="en-US" sz="1400" b="1" baseline="0" dirty="0">
              <a:latin typeface="Times" pitchFamily="-110" charset="0"/>
            </a:endParaRP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0" y="12954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Object 6"/>
          <p:cNvGraphicFramePr>
            <a:graphicFrameLocks noGrp="1" noChangeAspect="1"/>
          </p:cNvGraphicFramePr>
          <p:nvPr>
            <p:ph type="body" idx="1"/>
          </p:nvPr>
        </p:nvGraphicFramePr>
        <p:xfrm>
          <a:off x="506413" y="1524000"/>
          <a:ext cx="92741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6819900" y="2047875"/>
            <a:ext cx="2286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b="1" baseline="0" dirty="0"/>
              <a:t>Age Category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429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/>
              <a:t>Estimated HIV </a:t>
            </a:r>
            <a:r>
              <a:rPr lang="en-US" sz="3600" dirty="0" smtClean="0"/>
              <a:t>Prevalence</a:t>
            </a:r>
            <a:br>
              <a:rPr lang="en-US" sz="3600" dirty="0" smtClean="0"/>
            </a:br>
            <a:r>
              <a:rPr lang="en-US" sz="3600" dirty="0" smtClean="0"/>
              <a:t>In </a:t>
            </a:r>
            <a:r>
              <a:rPr lang="en-US" sz="3600" dirty="0"/>
              <a:t>US,</a:t>
            </a:r>
            <a:r>
              <a:rPr lang="en-US" sz="3600" dirty="0" smtClean="0"/>
              <a:t> by </a:t>
            </a:r>
            <a:r>
              <a:rPr lang="en-US" sz="3600" dirty="0"/>
              <a:t>Race/</a:t>
            </a:r>
            <a:r>
              <a:rPr lang="en-US" sz="3600" dirty="0" smtClean="0"/>
              <a:t>Ethnicity, 2006</a:t>
            </a:r>
            <a:endParaRPr lang="en-US" sz="3600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6200" y="6467475"/>
            <a:ext cx="3429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CDC. MMWR. 2008;57:1073-</a:t>
            </a:r>
            <a:r>
              <a:rPr lang="en-US" sz="1400" b="1" baseline="0" dirty="0" smtClean="0">
                <a:solidFill>
                  <a:srgbClr val="FFFF00"/>
                </a:solidFill>
              </a:rPr>
              <a:t>6.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0" y="12954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3" name="Object 6"/>
          <p:cNvGraphicFramePr>
            <a:graphicFrameLocks noGrp="1"/>
          </p:cNvGraphicFramePr>
          <p:nvPr>
            <p:ph type="body" idx="1"/>
          </p:nvPr>
        </p:nvGraphicFramePr>
        <p:xfrm>
          <a:off x="495300" y="1524000"/>
          <a:ext cx="9274175" cy="457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997700" y="5181600"/>
            <a:ext cx="2628900" cy="619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/>
              <a:t>Asian/Pacific </a:t>
            </a:r>
            <a:r>
              <a:rPr lang="en-US" sz="1800" baseline="0" dirty="0" smtClean="0"/>
              <a:t>Islander</a:t>
            </a:r>
            <a:br>
              <a:rPr lang="en-US" sz="1800" baseline="0" dirty="0" smtClean="0"/>
            </a:br>
            <a:r>
              <a:rPr lang="en-US" sz="1800" baseline="0" dirty="0" smtClean="0"/>
              <a:t>(1.4%)</a:t>
            </a:r>
            <a:endParaRPr lang="en-US" sz="1800" baseline="0" dirty="0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95300" y="5286375"/>
            <a:ext cx="36576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/>
              <a:t>American Indian/Alaska </a:t>
            </a:r>
            <a:r>
              <a:rPr lang="en-US" sz="1800" baseline="0" dirty="0" smtClean="0"/>
              <a:t>Native</a:t>
            </a:r>
            <a:br>
              <a:rPr lang="en-US" sz="1800" baseline="0" dirty="0" smtClean="0"/>
            </a:br>
            <a:r>
              <a:rPr lang="en-US" sz="1800" baseline="0" dirty="0" smtClean="0"/>
              <a:t>(0.4%)</a:t>
            </a:r>
            <a:endParaRPr lang="en-US" sz="1800" baseline="0" dirty="0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V="1">
            <a:off x="4038595" y="5372100"/>
            <a:ext cx="1335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6" name="Rectangle 14"/>
          <p:cNvSpPr>
            <a:spLocks noChangeArrowheads="1"/>
          </p:cNvSpPr>
          <p:nvPr/>
        </p:nvSpPr>
        <p:spPr bwMode="auto">
          <a:xfrm>
            <a:off x="952500" y="2438400"/>
            <a:ext cx="1295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 smtClean="0"/>
              <a:t>Black</a:t>
            </a:r>
            <a:br>
              <a:rPr lang="en-US" sz="1800" baseline="0" dirty="0" smtClean="0"/>
            </a:br>
            <a:r>
              <a:rPr lang="en-US" sz="1800" baseline="0" dirty="0" smtClean="0"/>
              <a:t>(46.1%)</a:t>
            </a:r>
            <a:endParaRPr lang="en-US" sz="1800" baseline="0" dirty="0"/>
          </a:p>
        </p:txBody>
      </p:sp>
      <p:sp>
        <p:nvSpPr>
          <p:cNvPr id="41998" name="Rectangle 18"/>
          <p:cNvSpPr>
            <a:spLocks noChangeArrowheads="1"/>
          </p:cNvSpPr>
          <p:nvPr/>
        </p:nvSpPr>
        <p:spPr bwMode="auto">
          <a:xfrm>
            <a:off x="8039100" y="2505075"/>
            <a:ext cx="1028700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 smtClean="0"/>
              <a:t>White</a:t>
            </a:r>
            <a:br>
              <a:rPr lang="en-US" sz="1800" baseline="0" dirty="0" smtClean="0"/>
            </a:br>
            <a:r>
              <a:rPr lang="en-US" sz="1800" baseline="0" dirty="0" smtClean="0"/>
              <a:t>(34.6)</a:t>
            </a:r>
            <a:endParaRPr lang="en-US" sz="1800" baseline="0" dirty="0"/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7962900" y="4267200"/>
            <a:ext cx="1524000" cy="56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 smtClean="0"/>
              <a:t>Hispanic</a:t>
            </a:r>
            <a:br>
              <a:rPr lang="en-US" sz="1800" baseline="0" dirty="0" smtClean="0"/>
            </a:br>
            <a:r>
              <a:rPr lang="en-US" sz="1800" baseline="0" dirty="0" smtClean="0"/>
              <a:t>(17.5%)</a:t>
            </a:r>
          </a:p>
        </p:txBody>
      </p:sp>
      <p:sp>
        <p:nvSpPr>
          <p:cNvPr id="42002" name="Line 10"/>
          <p:cNvSpPr>
            <a:spLocks noChangeShapeType="1"/>
          </p:cNvSpPr>
          <p:nvPr/>
        </p:nvSpPr>
        <p:spPr bwMode="auto">
          <a:xfrm flipH="1" flipV="1">
            <a:off x="5511800" y="5384800"/>
            <a:ext cx="1634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3" name="Line 30"/>
          <p:cNvSpPr>
            <a:spLocks noChangeShapeType="1"/>
          </p:cNvSpPr>
          <p:nvPr/>
        </p:nvSpPr>
        <p:spPr bwMode="auto">
          <a:xfrm>
            <a:off x="1981201" y="2895600"/>
            <a:ext cx="932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4" name="Line 31"/>
          <p:cNvSpPr>
            <a:spLocks noChangeShapeType="1"/>
          </p:cNvSpPr>
          <p:nvPr/>
        </p:nvSpPr>
        <p:spPr bwMode="auto">
          <a:xfrm>
            <a:off x="7267957" y="2819400"/>
            <a:ext cx="92354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5" name="Line 32"/>
          <p:cNvSpPr>
            <a:spLocks noChangeShapeType="1"/>
          </p:cNvSpPr>
          <p:nvPr/>
        </p:nvSpPr>
        <p:spPr bwMode="auto">
          <a:xfrm>
            <a:off x="7221223" y="4419600"/>
            <a:ext cx="99669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5395692" y="5245321"/>
            <a:ext cx="25602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5243292" y="5258531"/>
            <a:ext cx="25602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683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 smtClean="0"/>
              <a:t>Estimated HIV Prevalence</a:t>
            </a:r>
            <a:br>
              <a:rPr lang="en-US" sz="3600" dirty="0" smtClean="0"/>
            </a:br>
            <a:r>
              <a:rPr lang="en-US" sz="3600" dirty="0" smtClean="0"/>
              <a:t>In US, by Race/Ethnicity, 2006</a:t>
            </a:r>
            <a:endParaRPr lang="en-US" sz="3600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6200" y="6467475"/>
            <a:ext cx="3429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CDC. MMWR. 2008;57:1073-</a:t>
            </a:r>
            <a:r>
              <a:rPr lang="en-US" sz="1400" b="1" baseline="0" dirty="0" smtClean="0">
                <a:solidFill>
                  <a:srgbClr val="FFFF00"/>
                </a:solidFill>
              </a:rPr>
              <a:t>6.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0" y="12954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752600" y="1601788"/>
            <a:ext cx="6797675" cy="4570412"/>
            <a:chOff x="1752600" y="1563688"/>
            <a:chExt cx="6797675" cy="4570412"/>
          </a:xfrm>
        </p:grpSpPr>
        <p:pic>
          <p:nvPicPr>
            <p:cNvPr id="4523042" name="Picture 34" descr="HIV_Prevalence_BarGraph_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1563688"/>
              <a:ext cx="6797675" cy="45704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4191000" y="2413000"/>
              <a:ext cx="1984248" cy="5334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r>
                <a:rPr lang="en-US" sz="1600" baseline="0" dirty="0" smtClean="0"/>
                <a:t>White, not Hispanic</a:t>
              </a:r>
              <a:endParaRPr lang="en-US" sz="1600" baseline="0" dirty="0"/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4752851" y="3517900"/>
              <a:ext cx="758949" cy="45110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r>
                <a:rPr lang="en-US" sz="1600" baseline="0" dirty="0" smtClean="0"/>
                <a:t>Black</a:t>
              </a:r>
              <a:endParaRPr lang="en-US" sz="1600" baseline="0" dirty="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4203700" y="4876800"/>
              <a:ext cx="1917700" cy="3566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endParaRPr lang="en-US" sz="1600" baseline="0" dirty="0"/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4570476" y="4267200"/>
              <a:ext cx="1106424" cy="3810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r>
                <a:rPr lang="en-US" sz="1600" baseline="0" dirty="0" smtClean="0"/>
                <a:t>Hispanic</a:t>
              </a:r>
              <a:endParaRPr lang="en-US" sz="1600" baseline="0" dirty="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4152900" y="5448300"/>
              <a:ext cx="2039112" cy="3810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r" defTabSz="935038">
                <a:spcBef>
                  <a:spcPct val="50000"/>
                </a:spcBef>
              </a:pPr>
              <a:r>
                <a:rPr lang="en-US" sz="1500" baseline="0" dirty="0" smtClean="0"/>
                <a:t>Two or More Races</a:t>
              </a:r>
              <a:endParaRPr lang="en-US" sz="1500" baseline="0" dirty="0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860800" y="5129784"/>
              <a:ext cx="2654300" cy="3566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endParaRPr lang="en-US" sz="1600" baseline="0" dirty="0"/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3695700" y="4991100"/>
              <a:ext cx="2971800" cy="432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r>
                <a:rPr lang="en-US" sz="1500" baseline="0" dirty="0" smtClean="0"/>
                <a:t>Asian/Pacific Islander</a:t>
              </a:r>
              <a:br>
                <a:rPr lang="en-US" sz="1500" baseline="0" dirty="0" smtClean="0"/>
              </a:br>
              <a:r>
                <a:rPr lang="en-US" sz="1500" baseline="0" dirty="0" smtClean="0"/>
                <a:t>American Indian/Alaska Native</a:t>
              </a:r>
              <a:endParaRPr lang="en-US" sz="1500" baseline="0" dirty="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6324600" y="1612900"/>
              <a:ext cx="1984248" cy="42367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r>
                <a:rPr lang="en-US" sz="1600" b="1" baseline="0" dirty="0" smtClean="0"/>
                <a:t>U.S. Population</a:t>
              </a:r>
              <a:endParaRPr lang="en-US" sz="1600" b="1" baseline="0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866900" y="1612900"/>
              <a:ext cx="2590800" cy="42367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r>
                <a:rPr lang="en-US" sz="1600" b="1" baseline="0" dirty="0" smtClean="0"/>
                <a:t>HIV/AIDS Prevalence (%)</a:t>
              </a:r>
              <a:endParaRPr lang="en-US" sz="1600" b="1" baseline="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683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/>
              <a:t>Estimated HIV </a:t>
            </a:r>
            <a:r>
              <a:rPr lang="en-US" sz="3600" dirty="0" smtClean="0"/>
              <a:t>Prevalence</a:t>
            </a:r>
            <a:br>
              <a:rPr lang="en-US" sz="3600" dirty="0" smtClean="0"/>
            </a:br>
            <a:r>
              <a:rPr lang="en-US" sz="3600" dirty="0" smtClean="0"/>
              <a:t>In US, by </a:t>
            </a:r>
            <a:r>
              <a:rPr lang="en-US" sz="3600" dirty="0"/>
              <a:t>Race/</a:t>
            </a:r>
            <a:r>
              <a:rPr lang="en-US" sz="3600" dirty="0" smtClean="0"/>
              <a:t>Ethnicity, 2006</a:t>
            </a:r>
            <a:endParaRPr lang="en-US" sz="3600" dirty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6200" y="6467475"/>
            <a:ext cx="3429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CDC. MMWR. 2008;57:1073-</a:t>
            </a:r>
            <a:r>
              <a:rPr lang="en-US" sz="1400" b="1" baseline="0" dirty="0" smtClean="0">
                <a:solidFill>
                  <a:srgbClr val="FFFF00"/>
                </a:solidFill>
              </a:rPr>
              <a:t>6.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0" y="12954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49425" y="1563688"/>
            <a:ext cx="6797675" cy="4570412"/>
            <a:chOff x="1749425" y="1563688"/>
            <a:chExt cx="6797675" cy="4570412"/>
          </a:xfrm>
        </p:grpSpPr>
        <p:pic>
          <p:nvPicPr>
            <p:cNvPr id="4525063" name="Picture 7" descr="HIV_Prevalence_BarGraph_2_bla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9425" y="1563688"/>
              <a:ext cx="6797675" cy="45704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4752851" y="3556000"/>
              <a:ext cx="758949" cy="45110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 anchor="ctr">
              <a:prstTxWarp prst="textNoShape">
                <a:avLst/>
              </a:prstTxWarp>
            </a:bodyPr>
            <a:lstStyle/>
            <a:p>
              <a:pPr algn="ctr" defTabSz="935038">
                <a:spcBef>
                  <a:spcPct val="50000"/>
                </a:spcBef>
              </a:pPr>
              <a:r>
                <a:rPr lang="en-US" sz="1600" baseline="0" dirty="0" smtClean="0"/>
                <a:t>Black</a:t>
              </a:r>
              <a:endParaRPr lang="en-US" sz="1600" baseline="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V_Incidence &amp; Prevalen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99" y="1143000"/>
            <a:ext cx="9220200" cy="3837231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982200" cy="896937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/>
              <a:t>HIV </a:t>
            </a:r>
            <a:r>
              <a:rPr lang="en-US" sz="3200" dirty="0" smtClean="0"/>
              <a:t>Incidence and Prevalence</a:t>
            </a:r>
            <a:endParaRPr lang="en-US" sz="3200" dirty="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723900" y="4724400"/>
            <a:ext cx="30480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000" b="1" baseline="0" dirty="0">
                <a:solidFill>
                  <a:srgbClr val="000000"/>
                </a:solidFill>
              </a:rPr>
              <a:t>Source: Hall HI, et al.  JAMA. 2008;300:520-9.</a:t>
            </a:r>
            <a:endParaRPr lang="en-US" sz="1000" b="1" baseline="0" dirty="0">
              <a:solidFill>
                <a:srgbClr val="000000"/>
              </a:solidFill>
              <a:latin typeface="Times" pitchFamily="-110" charset="0"/>
            </a:endParaRPr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0" y="922337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546102" y="5029200"/>
            <a:ext cx="4605865" cy="1097280"/>
          </a:xfrm>
          <a:prstGeom prst="rect">
            <a:avLst/>
          </a:prstGeom>
          <a:solidFill>
            <a:schemeClr val="tx1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182880" indent="-457200">
              <a:spcBef>
                <a:spcPct val="60000"/>
              </a:spcBef>
              <a:buClr>
                <a:srgbClr val="FF0000"/>
              </a:buClr>
            </a:pPr>
            <a:r>
              <a:rPr lang="en-US" sz="2000" baseline="0" dirty="0">
                <a:solidFill>
                  <a:srgbClr val="FFFF66"/>
                </a:solidFill>
              </a:rPr>
              <a:t>	HIV Incidence</a:t>
            </a:r>
            <a:r>
              <a:rPr lang="en-US" sz="2000" b="1" baseline="0" dirty="0" smtClean="0">
                <a:solidFill>
                  <a:srgbClr val="FFFF66"/>
                </a:solidFill>
              </a:rPr>
              <a:t>.</a:t>
            </a:r>
            <a:r>
              <a:rPr lang="en-US" sz="2000" baseline="0" dirty="0" smtClean="0"/>
              <a:t> </a:t>
            </a:r>
            <a:r>
              <a:rPr lang="en-US" sz="2000" baseline="0" dirty="0" smtClean="0">
                <a:solidFill>
                  <a:srgbClr val="FFFFFF"/>
                </a:solidFill>
              </a:rPr>
              <a:t>The number of people who become newly infected with HIV in a given period.</a:t>
            </a:r>
          </a:p>
          <a:p>
            <a:pPr marL="457200" indent="-457200">
              <a:lnSpc>
                <a:spcPct val="85000"/>
              </a:lnSpc>
            </a:pPr>
            <a:endParaRPr lang="en-US" sz="2000" baseline="0" dirty="0">
              <a:solidFill>
                <a:srgbClr val="FFFFFF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160434" y="5028352"/>
            <a:ext cx="4608576" cy="1097280"/>
          </a:xfrm>
          <a:prstGeom prst="rect">
            <a:avLst/>
          </a:prstGeom>
          <a:solidFill>
            <a:schemeClr val="tx1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182880" indent="-457200">
              <a:spcBef>
                <a:spcPct val="60000"/>
              </a:spcBef>
              <a:buClr>
                <a:srgbClr val="FF0000"/>
              </a:buClr>
            </a:pPr>
            <a:r>
              <a:rPr lang="en-US" sz="2000" baseline="0" dirty="0">
                <a:solidFill>
                  <a:srgbClr val="FFFF66"/>
                </a:solidFill>
              </a:rPr>
              <a:t>	HIV Prevalence</a:t>
            </a:r>
            <a:r>
              <a:rPr lang="en-US" sz="2000" b="1" baseline="0" dirty="0">
                <a:solidFill>
                  <a:srgbClr val="FFFF66"/>
                </a:solidFill>
              </a:rPr>
              <a:t>.</a:t>
            </a:r>
            <a:r>
              <a:rPr lang="en-US" sz="2000" baseline="0" dirty="0"/>
              <a:t> </a:t>
            </a:r>
            <a:r>
              <a:rPr lang="en-US" sz="2000" baseline="0" dirty="0">
                <a:solidFill>
                  <a:srgbClr val="FFFFFF"/>
                </a:solidFill>
              </a:rPr>
              <a:t>The number of people</a:t>
            </a:r>
            <a:r>
              <a:rPr lang="en-US" sz="2000" baseline="0" dirty="0" smtClean="0">
                <a:solidFill>
                  <a:srgbClr val="FFFFFF"/>
                </a:solidFill>
              </a:rPr>
              <a:t> living </a:t>
            </a:r>
            <a:r>
              <a:rPr lang="en-US" sz="2000" baseline="0" dirty="0">
                <a:solidFill>
                  <a:srgbClr val="FFFFFF"/>
                </a:solidFill>
              </a:rPr>
              <a:t>with HIV in a population at a point in time.</a:t>
            </a:r>
            <a:r>
              <a:rPr lang="en-US" sz="1600" baseline="0" dirty="0"/>
              <a:t> </a:t>
            </a:r>
          </a:p>
        </p:txBody>
      </p:sp>
      <p:cxnSp>
        <p:nvCxnSpPr>
          <p:cNvPr id="19" name="Straight Connector 18"/>
          <p:cNvCxnSpPr>
            <a:stCxn id="17" idx="0"/>
            <a:endCxn id="17" idx="2"/>
          </p:cNvCxnSpPr>
          <p:nvPr/>
        </p:nvCxnSpPr>
        <p:spPr bwMode="auto">
          <a:xfrm rot="16200000" flipH="1">
            <a:off x="3237583" y="3061615"/>
            <a:ext cx="3837231" cy="15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63500" y="228600"/>
            <a:ext cx="10155937" cy="896937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National Health and Nutrition Examination Surveys </a:t>
            </a:r>
            <a:br>
              <a:rPr lang="en-US" sz="3200" dirty="0" smtClean="0"/>
            </a:br>
            <a:r>
              <a:rPr lang="en-US" sz="3200" dirty="0" smtClean="0"/>
              <a:t>Prevalence Rate of </a:t>
            </a:r>
            <a:r>
              <a:rPr lang="en-US" sz="3200" dirty="0"/>
              <a:t>HIV Infection in US, 1999-2006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0" y="11430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4300" y="6400800"/>
            <a:ext cx="8382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</a:t>
            </a:r>
            <a:r>
              <a:rPr lang="en-US" sz="1400" b="1" baseline="0" dirty="0" err="1">
                <a:solidFill>
                  <a:srgbClr val="FFFF00"/>
                </a:solidFill>
              </a:rPr>
              <a:t>McQuillan</a:t>
            </a:r>
            <a:r>
              <a:rPr lang="en-US" sz="1400" b="1" baseline="0" dirty="0">
                <a:solidFill>
                  <a:srgbClr val="FFFF00"/>
                </a:solidFill>
              </a:rPr>
              <a:t> </a:t>
            </a:r>
            <a:r>
              <a:rPr lang="en-US" sz="1400" b="1" baseline="0" dirty="0" smtClean="0">
                <a:solidFill>
                  <a:srgbClr val="FFFF00"/>
                </a:solidFill>
              </a:rPr>
              <a:t>GM, et al. J 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Acquir</a:t>
            </a:r>
            <a:r>
              <a:rPr lang="en-US" sz="1400" b="1" baseline="0" dirty="0" smtClean="0">
                <a:solidFill>
                  <a:srgbClr val="FFFF00"/>
                </a:solidFill>
              </a:rPr>
              <a:t> Immune 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Defic</a:t>
            </a:r>
            <a:r>
              <a:rPr lang="en-US" sz="1400" b="1" baseline="0" dirty="0" smtClean="0">
                <a:solidFill>
                  <a:srgbClr val="FFFF00"/>
                </a:solidFill>
              </a:rPr>
              <a:t> 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Syndr</a:t>
            </a:r>
            <a:r>
              <a:rPr lang="en-US" sz="1400" b="1" baseline="0" dirty="0" smtClean="0">
                <a:solidFill>
                  <a:srgbClr val="FFFF00"/>
                </a:solidFill>
              </a:rPr>
              <a:t>. 2010:53:117-23.</a:t>
            </a:r>
            <a:endParaRPr lang="en-US" sz="1400" b="1" baseline="0" dirty="0">
              <a:solidFill>
                <a:srgbClr val="FFFF00"/>
              </a:solidFill>
            </a:endParaRPr>
          </a:p>
        </p:txBody>
      </p:sp>
      <p:graphicFrame>
        <p:nvGraphicFramePr>
          <p:cNvPr id="14" name="Chart 13"/>
          <p:cNvGraphicFramePr>
            <a:graphicFrameLocks noChangeAspect="1"/>
          </p:cNvGraphicFramePr>
          <p:nvPr/>
        </p:nvGraphicFramePr>
        <p:xfrm>
          <a:off x="655335" y="1435100"/>
          <a:ext cx="8950929" cy="466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49437" y="1406652"/>
            <a:ext cx="4039063" cy="1107948"/>
          </a:xfrm>
          <a:prstGeom prst="rect">
            <a:avLst/>
          </a:prstGeom>
          <a:solidFill>
            <a:schemeClr val="tx1">
              <a:alpha val="80000"/>
            </a:schemeClr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182880" indent="-457200">
              <a:spcBef>
                <a:spcPct val="60000"/>
              </a:spcBef>
              <a:buClr>
                <a:srgbClr val="FF0000"/>
              </a:buClr>
            </a:pPr>
            <a:r>
              <a:rPr lang="en-US" sz="1800" baseline="0" dirty="0" smtClean="0">
                <a:solidFill>
                  <a:srgbClr val="FFFF66"/>
                </a:solidFill>
              </a:rPr>
              <a:t>	US Household Population</a:t>
            </a:r>
            <a:br>
              <a:rPr lang="en-US" sz="1800" baseline="0" dirty="0" smtClean="0">
                <a:solidFill>
                  <a:srgbClr val="FFFF66"/>
                </a:solidFill>
              </a:rPr>
            </a:br>
            <a:r>
              <a:rPr lang="en-US" sz="1800" baseline="0" dirty="0" smtClean="0">
                <a:solidFill>
                  <a:srgbClr val="FFFF66"/>
                </a:solidFill>
              </a:rPr>
              <a:t>Aged 18-49</a:t>
            </a:r>
            <a:br>
              <a:rPr lang="en-US" sz="1800" baseline="0" dirty="0" smtClean="0">
                <a:solidFill>
                  <a:srgbClr val="FFFF66"/>
                </a:solidFill>
              </a:rPr>
            </a:br>
            <a:r>
              <a:rPr lang="en-US" sz="1800" baseline="0" dirty="0" smtClean="0">
                <a:solidFill>
                  <a:srgbClr val="FFFFFF"/>
                </a:solidFill>
              </a:rPr>
              <a:t>N= 11,928 participants HIV tested</a:t>
            </a:r>
            <a:endParaRPr lang="en-US" sz="1800" baseline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27062"/>
            <a:ext cx="9982200" cy="7445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 smtClean="0"/>
              <a:t>HIV Epidemiology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0" y="1354138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596900" y="1600200"/>
            <a:ext cx="910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HIV Incidence and Prevalence Definitions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 HIV Incidence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 HIV Prevalence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Knowledge of HIV Infection Status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2"/>
                </a:solidFill>
                <a:latin typeface="Arial"/>
                <a:cs typeface="Arial"/>
              </a:rPr>
              <a:t> HIV Testing Data</a:t>
            </a:r>
            <a:endParaRPr lang="en-US" sz="2800" baseline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HIV/AIDS Deaths</a:t>
            </a:r>
            <a:endParaRPr lang="en-US" sz="2800" baseline="0" dirty="0">
              <a:solidFill>
                <a:srgbClr val="80808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68300"/>
            <a:ext cx="102870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Knowledge of HIV Status, </a:t>
            </a:r>
            <a:r>
              <a:rPr lang="en-US" sz="3200" dirty="0"/>
              <a:t>in </a:t>
            </a:r>
            <a:r>
              <a:rPr lang="en-US" sz="3200" dirty="0" smtClean="0"/>
              <a:t>US, </a:t>
            </a:r>
            <a:r>
              <a:rPr lang="en-US" sz="3200" dirty="0"/>
              <a:t>at End of 2006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6200" y="6467475"/>
            <a:ext cx="3429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CDC. MMWR. 2008;57:1073-</a:t>
            </a:r>
            <a:r>
              <a:rPr lang="en-US" sz="1400" b="1" baseline="0" dirty="0" smtClean="0">
                <a:solidFill>
                  <a:srgbClr val="FFFF00"/>
                </a:solidFill>
              </a:rPr>
              <a:t>6.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" name="Object 6"/>
          <p:cNvGraphicFramePr>
            <a:graphicFrameLocks noGrp="1"/>
          </p:cNvGraphicFramePr>
          <p:nvPr>
            <p:ph type="body" idx="1"/>
          </p:nvPr>
        </p:nvGraphicFramePr>
        <p:xfrm>
          <a:off x="1924050" y="1447800"/>
          <a:ext cx="6438900" cy="457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9" name="Rectangle 12"/>
          <p:cNvSpPr>
            <a:spLocks noChangeArrowheads="1"/>
          </p:cNvSpPr>
          <p:nvPr/>
        </p:nvSpPr>
        <p:spPr bwMode="auto">
          <a:xfrm>
            <a:off x="4000500" y="1828800"/>
            <a:ext cx="2209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FFFFFF"/>
                </a:solidFill>
              </a:rPr>
              <a:t>Unaware of </a:t>
            </a:r>
            <a:br>
              <a:rPr lang="en-US" sz="1800" baseline="0" dirty="0">
                <a:solidFill>
                  <a:srgbClr val="FFFFFF"/>
                </a:solidFill>
              </a:rPr>
            </a:br>
            <a:r>
              <a:rPr lang="en-US" sz="1800" baseline="0" dirty="0">
                <a:solidFill>
                  <a:srgbClr val="FFFFFF"/>
                </a:solidFill>
              </a:rPr>
              <a:t>HIV infection</a:t>
            </a:r>
          </a:p>
        </p:txBody>
      </p:sp>
      <p:sp>
        <p:nvSpPr>
          <p:cNvPr id="54280" name="Rectangle 13"/>
          <p:cNvSpPr>
            <a:spLocks noChangeArrowheads="1"/>
          </p:cNvSpPr>
          <p:nvPr/>
        </p:nvSpPr>
        <p:spPr bwMode="auto">
          <a:xfrm>
            <a:off x="4635500" y="2200275"/>
            <a:ext cx="1066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 smtClean="0">
                <a:solidFill>
                  <a:srgbClr val="FFFFFF"/>
                </a:solidFill>
              </a:rPr>
              <a:t>21%</a:t>
            </a:r>
            <a:endParaRPr lang="en-US" sz="1800" baseline="0" dirty="0">
              <a:solidFill>
                <a:srgbClr val="FFFFFF"/>
              </a:solidFill>
            </a:endParaRPr>
          </a:p>
        </p:txBody>
      </p:sp>
      <p:sp>
        <p:nvSpPr>
          <p:cNvPr id="54281" name="Rectangle 25"/>
          <p:cNvSpPr>
            <a:spLocks noChangeArrowheads="1"/>
          </p:cNvSpPr>
          <p:nvPr/>
        </p:nvSpPr>
        <p:spPr bwMode="auto">
          <a:xfrm>
            <a:off x="4038600" y="4562475"/>
            <a:ext cx="2209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2000" baseline="0" dirty="0">
                <a:solidFill>
                  <a:srgbClr val="FFFFFF"/>
                </a:solidFill>
              </a:rPr>
              <a:t>Aware of </a:t>
            </a:r>
            <a:br>
              <a:rPr lang="en-US" sz="2000" baseline="0" dirty="0">
                <a:solidFill>
                  <a:srgbClr val="FFFFFF"/>
                </a:solidFill>
              </a:rPr>
            </a:br>
            <a:r>
              <a:rPr lang="en-US" sz="2000" baseline="0" dirty="0">
                <a:solidFill>
                  <a:srgbClr val="FFFFFF"/>
                </a:solidFill>
              </a:rPr>
              <a:t>HIV infection</a:t>
            </a:r>
          </a:p>
        </p:txBody>
      </p:sp>
      <p:sp>
        <p:nvSpPr>
          <p:cNvPr id="54282" name="Rectangle 26"/>
          <p:cNvSpPr>
            <a:spLocks noChangeArrowheads="1"/>
          </p:cNvSpPr>
          <p:nvPr/>
        </p:nvSpPr>
        <p:spPr bwMode="auto">
          <a:xfrm>
            <a:off x="4699000" y="4943475"/>
            <a:ext cx="939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>
                <a:solidFill>
                  <a:srgbClr val="FFFFFF"/>
                </a:solidFill>
              </a:rPr>
              <a:t>79%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V_Prevalence_US_Map_People.png"/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334893" y="1362626"/>
            <a:ext cx="5628007" cy="4885773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43000"/>
              </a:srgbClr>
            </a:outerShdw>
          </a:effectLst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68300"/>
            <a:ext cx="102870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Knowledge of HIV Status, </a:t>
            </a:r>
            <a:r>
              <a:rPr lang="en-US" sz="3200" dirty="0"/>
              <a:t>in </a:t>
            </a:r>
            <a:r>
              <a:rPr lang="en-US" sz="3200" dirty="0" smtClean="0"/>
              <a:t>US, </a:t>
            </a:r>
            <a:r>
              <a:rPr lang="en-US" sz="3200" dirty="0"/>
              <a:t>at End of 2006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6200" y="6467475"/>
            <a:ext cx="3429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CDC. MMWR. 2008;57:1073-</a:t>
            </a:r>
            <a:r>
              <a:rPr lang="en-US" sz="1400" b="1" baseline="0" dirty="0" smtClean="0">
                <a:solidFill>
                  <a:srgbClr val="FFFF00"/>
                </a:solidFill>
              </a:rPr>
              <a:t>6.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" name="Object 6"/>
          <p:cNvGraphicFramePr>
            <a:graphicFrameLocks noGrp="1"/>
          </p:cNvGraphicFramePr>
          <p:nvPr>
            <p:ph type="body" idx="1"/>
          </p:nvPr>
        </p:nvGraphicFramePr>
        <p:xfrm>
          <a:off x="2546172" y="1552575"/>
          <a:ext cx="5194655" cy="375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279" name="Rectangle 12"/>
          <p:cNvSpPr>
            <a:spLocks noChangeArrowheads="1"/>
          </p:cNvSpPr>
          <p:nvPr/>
        </p:nvSpPr>
        <p:spPr bwMode="auto">
          <a:xfrm>
            <a:off x="4038600" y="1892300"/>
            <a:ext cx="2209800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600" baseline="0" dirty="0">
                <a:solidFill>
                  <a:srgbClr val="FFFFFF"/>
                </a:solidFill>
              </a:rPr>
              <a:t>Unaware of </a:t>
            </a:r>
            <a:br>
              <a:rPr lang="en-US" sz="1600" baseline="0" dirty="0">
                <a:solidFill>
                  <a:srgbClr val="FFFFFF"/>
                </a:solidFill>
              </a:rPr>
            </a:br>
            <a:r>
              <a:rPr lang="en-US" sz="1600" baseline="0" dirty="0">
                <a:solidFill>
                  <a:srgbClr val="FFFFFF"/>
                </a:solidFill>
              </a:rPr>
              <a:t>HIV </a:t>
            </a:r>
            <a:r>
              <a:rPr lang="en-US" sz="1600" baseline="0" dirty="0" smtClean="0">
                <a:solidFill>
                  <a:srgbClr val="FFFFFF"/>
                </a:solidFill>
              </a:rPr>
              <a:t>infection</a:t>
            </a:r>
            <a:br>
              <a:rPr lang="en-US" sz="1600" baseline="0" dirty="0" smtClean="0">
                <a:solidFill>
                  <a:srgbClr val="FFFFFF"/>
                </a:solidFill>
              </a:rPr>
            </a:br>
            <a:r>
              <a:rPr lang="en-US" sz="1600" baseline="0" dirty="0" smtClean="0">
                <a:solidFill>
                  <a:srgbClr val="FFFFFF"/>
                </a:solidFill>
              </a:rPr>
              <a:t>21%</a:t>
            </a:r>
            <a:endParaRPr lang="en-US" sz="1600" baseline="0" dirty="0">
              <a:solidFill>
                <a:srgbClr val="FFFFFF"/>
              </a:solidFill>
            </a:endParaRPr>
          </a:p>
        </p:txBody>
      </p:sp>
      <p:sp>
        <p:nvSpPr>
          <p:cNvPr id="54281" name="Rectangle 25"/>
          <p:cNvSpPr>
            <a:spLocks noChangeArrowheads="1"/>
          </p:cNvSpPr>
          <p:nvPr/>
        </p:nvSpPr>
        <p:spPr bwMode="auto">
          <a:xfrm>
            <a:off x="4051300" y="4076700"/>
            <a:ext cx="22098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600" baseline="0" dirty="0">
                <a:solidFill>
                  <a:srgbClr val="FFFFFF"/>
                </a:solidFill>
              </a:rPr>
              <a:t>Aware of </a:t>
            </a:r>
            <a:br>
              <a:rPr lang="en-US" sz="1600" baseline="0" dirty="0">
                <a:solidFill>
                  <a:srgbClr val="FFFFFF"/>
                </a:solidFill>
              </a:rPr>
            </a:br>
            <a:r>
              <a:rPr lang="en-US" sz="1600" baseline="0" dirty="0">
                <a:solidFill>
                  <a:srgbClr val="FFFFFF"/>
                </a:solidFill>
              </a:rPr>
              <a:t>HIV </a:t>
            </a:r>
            <a:r>
              <a:rPr lang="en-US" sz="1600" baseline="0" dirty="0" smtClean="0">
                <a:solidFill>
                  <a:srgbClr val="FFFFFF"/>
                </a:solidFill>
              </a:rPr>
              <a:t>infection</a:t>
            </a:r>
            <a:br>
              <a:rPr lang="en-US" sz="1600" baseline="0" dirty="0" smtClean="0">
                <a:solidFill>
                  <a:srgbClr val="FFFFFF"/>
                </a:solidFill>
              </a:rPr>
            </a:br>
            <a:r>
              <a:rPr lang="en-US" sz="1600" baseline="0" dirty="0" smtClean="0">
                <a:solidFill>
                  <a:srgbClr val="FFFFFF"/>
                </a:solidFill>
              </a:rPr>
              <a:t>79%</a:t>
            </a:r>
            <a:endParaRPr lang="en-US" sz="1600" baseline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317500" y="1257300"/>
            <a:ext cx="9702800" cy="4953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683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Estimated Undiagnosed </a:t>
            </a:r>
            <a:r>
              <a:rPr lang="en-US" sz="3200" dirty="0"/>
              <a:t>HIV </a:t>
            </a:r>
            <a:r>
              <a:rPr lang="en-US" sz="3200" dirty="0" smtClean="0"/>
              <a:t>Infection, US</a:t>
            </a:r>
            <a:endParaRPr lang="en-US" sz="32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6200" y="6467475"/>
            <a:ext cx="3429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CDC. MMWR. 2008;57:1073-</a:t>
            </a:r>
            <a:r>
              <a:rPr lang="en-US" sz="1400" b="1" baseline="0" dirty="0" smtClean="0">
                <a:solidFill>
                  <a:srgbClr val="FFFF00"/>
                </a:solidFill>
              </a:rPr>
              <a:t>6.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0" y="10668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" name="Object 6"/>
          <p:cNvGraphicFramePr>
            <a:graphicFrameLocks noGrp="1"/>
          </p:cNvGraphicFramePr>
          <p:nvPr>
            <p:ph type="body" idx="1"/>
          </p:nvPr>
        </p:nvGraphicFramePr>
        <p:xfrm>
          <a:off x="495300" y="1464734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9" name="Rectangle 12"/>
          <p:cNvSpPr>
            <a:spLocks noChangeArrowheads="1"/>
          </p:cNvSpPr>
          <p:nvPr/>
        </p:nvSpPr>
        <p:spPr bwMode="auto">
          <a:xfrm>
            <a:off x="1536700" y="2362200"/>
            <a:ext cx="2209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600" baseline="0" dirty="0">
                <a:solidFill>
                  <a:srgbClr val="FFFFFF"/>
                </a:solidFill>
              </a:rPr>
              <a:t>Unaware of </a:t>
            </a:r>
            <a:br>
              <a:rPr lang="en-US" sz="1600" baseline="0" dirty="0">
                <a:solidFill>
                  <a:srgbClr val="FFFFFF"/>
                </a:solidFill>
              </a:rPr>
            </a:br>
            <a:r>
              <a:rPr lang="en-US" sz="1600" baseline="0" dirty="0">
                <a:solidFill>
                  <a:srgbClr val="FFFFFF"/>
                </a:solidFill>
              </a:rPr>
              <a:t>HIV infection</a:t>
            </a:r>
          </a:p>
        </p:txBody>
      </p:sp>
      <p:sp>
        <p:nvSpPr>
          <p:cNvPr id="54280" name="Rectangle 13"/>
          <p:cNvSpPr>
            <a:spLocks noChangeArrowheads="1"/>
          </p:cNvSpPr>
          <p:nvPr/>
        </p:nvSpPr>
        <p:spPr bwMode="auto">
          <a:xfrm>
            <a:off x="2146300" y="2695575"/>
            <a:ext cx="1066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aseline="0" dirty="0" smtClean="0">
                <a:solidFill>
                  <a:srgbClr val="FFFFFF"/>
                </a:solidFill>
              </a:rPr>
              <a:t>25%</a:t>
            </a:r>
            <a:endParaRPr lang="en-US" sz="1600" baseline="0" dirty="0">
              <a:solidFill>
                <a:srgbClr val="FFFFFF"/>
              </a:solidFill>
            </a:endParaRPr>
          </a:p>
        </p:txBody>
      </p:sp>
      <p:sp>
        <p:nvSpPr>
          <p:cNvPr id="54281" name="Rectangle 25"/>
          <p:cNvSpPr>
            <a:spLocks noChangeArrowheads="1"/>
          </p:cNvSpPr>
          <p:nvPr/>
        </p:nvSpPr>
        <p:spPr bwMode="auto">
          <a:xfrm>
            <a:off x="1638300" y="4724400"/>
            <a:ext cx="2209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FFFFFF"/>
                </a:solidFill>
              </a:rPr>
              <a:t>Aware of </a:t>
            </a:r>
            <a:br>
              <a:rPr lang="en-US" sz="1800" baseline="0" dirty="0">
                <a:solidFill>
                  <a:srgbClr val="FFFFFF"/>
                </a:solidFill>
              </a:rPr>
            </a:br>
            <a:r>
              <a:rPr lang="en-US" sz="1800" baseline="0" dirty="0">
                <a:solidFill>
                  <a:srgbClr val="FFFFFF"/>
                </a:solidFill>
              </a:rPr>
              <a:t>HIV infection</a:t>
            </a:r>
          </a:p>
        </p:txBody>
      </p:sp>
      <p:sp>
        <p:nvSpPr>
          <p:cNvPr id="54282" name="Rectangle 26"/>
          <p:cNvSpPr>
            <a:spLocks noChangeArrowheads="1"/>
          </p:cNvSpPr>
          <p:nvPr/>
        </p:nvSpPr>
        <p:spPr bwMode="auto">
          <a:xfrm>
            <a:off x="2298700" y="5067300"/>
            <a:ext cx="939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 smtClean="0">
                <a:solidFill>
                  <a:srgbClr val="FFFFFF"/>
                </a:solidFill>
              </a:rPr>
              <a:t>75%</a:t>
            </a:r>
            <a:endParaRPr lang="en-US" sz="1800" baseline="0" dirty="0">
              <a:solidFill>
                <a:srgbClr val="FFFFFF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638300" y="1600200"/>
            <a:ext cx="2209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2800" baseline="0" dirty="0" smtClean="0">
                <a:solidFill>
                  <a:schemeClr val="accent4"/>
                </a:solidFill>
              </a:rPr>
              <a:t>2003</a:t>
            </a:r>
            <a:endParaRPr lang="en-US" sz="2800" baseline="0" dirty="0">
              <a:solidFill>
                <a:srgbClr val="FFFFFF"/>
              </a:solidFill>
            </a:endParaRPr>
          </a:p>
        </p:txBody>
      </p:sp>
      <p:graphicFrame>
        <p:nvGraphicFramePr>
          <p:cNvPr id="12" name="Object 6"/>
          <p:cNvGraphicFramePr>
            <a:graphicFrameLocks/>
          </p:cNvGraphicFramePr>
          <p:nvPr/>
        </p:nvGraphicFramePr>
        <p:xfrm>
          <a:off x="5295900" y="14732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350000" y="2370666"/>
            <a:ext cx="2209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600" baseline="0" dirty="0">
                <a:solidFill>
                  <a:srgbClr val="FFFFFF"/>
                </a:solidFill>
              </a:rPr>
              <a:t>Unaware of </a:t>
            </a:r>
            <a:br>
              <a:rPr lang="en-US" sz="1600" baseline="0" dirty="0">
                <a:solidFill>
                  <a:srgbClr val="FFFFFF"/>
                </a:solidFill>
              </a:rPr>
            </a:br>
            <a:r>
              <a:rPr lang="en-US" sz="1600" baseline="0" dirty="0">
                <a:solidFill>
                  <a:srgbClr val="FFFFFF"/>
                </a:solidFill>
              </a:rPr>
              <a:t>HIV infection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985000" y="2704041"/>
            <a:ext cx="1066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aseline="0" dirty="0" smtClean="0">
                <a:solidFill>
                  <a:srgbClr val="FFFFFF"/>
                </a:solidFill>
              </a:rPr>
              <a:t>21%</a:t>
            </a:r>
            <a:endParaRPr lang="en-US" sz="1600" baseline="0" dirty="0">
              <a:solidFill>
                <a:srgbClr val="FFFFFF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6489700" y="4732866"/>
            <a:ext cx="2209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FFFFFF"/>
                </a:solidFill>
              </a:rPr>
              <a:t>Aware of </a:t>
            </a:r>
            <a:br>
              <a:rPr lang="en-US" sz="1800" baseline="0" dirty="0">
                <a:solidFill>
                  <a:srgbClr val="FFFFFF"/>
                </a:solidFill>
              </a:rPr>
            </a:br>
            <a:r>
              <a:rPr lang="en-US" sz="1800" baseline="0" dirty="0">
                <a:solidFill>
                  <a:srgbClr val="FFFFFF"/>
                </a:solidFill>
              </a:rPr>
              <a:t>HIV infection</a:t>
            </a: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7150100" y="5075766"/>
            <a:ext cx="939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aseline="0" dirty="0">
                <a:solidFill>
                  <a:srgbClr val="FFFFFF"/>
                </a:solidFill>
              </a:rPr>
              <a:t>79%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438900" y="1608666"/>
            <a:ext cx="2209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2800" baseline="0" dirty="0" smtClean="0">
                <a:solidFill>
                  <a:schemeClr val="accent4"/>
                </a:solidFill>
              </a:rPr>
              <a:t>2006</a:t>
            </a:r>
            <a:endParaRPr lang="en-US" sz="2800" baseline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3200"/>
            <a:ext cx="102870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Undiagnosed </a:t>
            </a:r>
            <a:r>
              <a:rPr lang="en-US" sz="3200" dirty="0"/>
              <a:t>HIV </a:t>
            </a:r>
            <a:r>
              <a:rPr lang="en-US" sz="3200" dirty="0" smtClean="0"/>
              <a:t>Infection in US </a:t>
            </a:r>
            <a:br>
              <a:rPr lang="en-US" sz="3200" dirty="0" smtClean="0"/>
            </a:br>
            <a:r>
              <a:rPr lang="en-US" sz="3200" dirty="0" smtClean="0"/>
              <a:t>Percent Undiagnosed by </a:t>
            </a:r>
            <a:r>
              <a:rPr lang="en-US" sz="3200" dirty="0"/>
              <a:t>Race/</a:t>
            </a:r>
            <a:r>
              <a:rPr lang="en-US" sz="3200" dirty="0" smtClean="0"/>
              <a:t>Ethnicity, at End of 2006</a:t>
            </a:r>
            <a:endParaRPr lang="en-US" sz="3200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6200" y="6467475"/>
            <a:ext cx="86487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</a:t>
            </a:r>
            <a:r>
              <a:rPr lang="en-US" sz="1400" b="1" baseline="0" dirty="0" err="1">
                <a:solidFill>
                  <a:srgbClr val="FFFF00"/>
                </a:solidFill>
              </a:rPr>
              <a:t>Campsmith</a:t>
            </a:r>
            <a:r>
              <a:rPr lang="en-US" sz="1400" b="1" baseline="0" dirty="0">
                <a:solidFill>
                  <a:srgbClr val="FFFF00"/>
                </a:solidFill>
              </a:rPr>
              <a:t> </a:t>
            </a:r>
            <a:r>
              <a:rPr lang="en-US" sz="1400" b="1" baseline="0" dirty="0" smtClean="0">
                <a:solidFill>
                  <a:srgbClr val="FFFF00"/>
                </a:solidFill>
              </a:rPr>
              <a:t>ML, </a:t>
            </a:r>
            <a:r>
              <a:rPr lang="en-US" sz="1400" b="1" baseline="0" dirty="0">
                <a:solidFill>
                  <a:srgbClr val="FFFF00"/>
                </a:solidFill>
              </a:rPr>
              <a:t>et al.</a:t>
            </a:r>
            <a:r>
              <a:rPr lang="en-US" sz="1400" b="1" baseline="0" dirty="0" smtClean="0">
                <a:solidFill>
                  <a:srgbClr val="FFFF00"/>
                </a:solidFill>
              </a:rPr>
              <a:t> J 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Acquir</a:t>
            </a:r>
            <a:r>
              <a:rPr lang="en-US" sz="1400" b="1" baseline="0" dirty="0" smtClean="0">
                <a:solidFill>
                  <a:srgbClr val="FFFF00"/>
                </a:solidFill>
              </a:rPr>
              <a:t> Immune 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Defic</a:t>
            </a:r>
            <a:r>
              <a:rPr lang="en-US" sz="1400" b="1" baseline="0" dirty="0" smtClean="0">
                <a:solidFill>
                  <a:srgbClr val="FFFF00"/>
                </a:solidFill>
              </a:rPr>
              <a:t> 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Syndr</a:t>
            </a:r>
            <a:r>
              <a:rPr lang="en-US" sz="1400" b="1" baseline="0" dirty="0" smtClean="0">
                <a:solidFill>
                  <a:srgbClr val="FFFF00"/>
                </a:solidFill>
              </a:rPr>
              <a:t>.  2009; Oct 15 (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Epub</a:t>
            </a:r>
            <a:r>
              <a:rPr lang="en-US" sz="1400" b="1" baseline="0" dirty="0" smtClean="0">
                <a:solidFill>
                  <a:srgbClr val="FFFF00"/>
                </a:solidFill>
              </a:rPr>
              <a:t> ahead of print).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55432" name="Picture 8" descr="HIV_unknown_percent_byR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6088" y="1449388"/>
            <a:ext cx="6843712" cy="45704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032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/>
              <a:t>Undiagnosed HIV Infection in US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/>
              <a:t>Percent Undiagnosed by </a:t>
            </a:r>
            <a:r>
              <a:rPr lang="en-US" sz="3200" dirty="0" smtClean="0"/>
              <a:t>Age, at End of 2006</a:t>
            </a:r>
            <a:endParaRPr lang="en-US" sz="3200" dirty="0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57479" name="Picture 7" descr="HIV_Unknown_percent_byAge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1449388"/>
            <a:ext cx="6813550" cy="45704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" y="6467475"/>
            <a:ext cx="86487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</a:t>
            </a:r>
            <a:r>
              <a:rPr lang="en-US" sz="1400" b="1" baseline="0" dirty="0" err="1">
                <a:solidFill>
                  <a:srgbClr val="FFFF00"/>
                </a:solidFill>
              </a:rPr>
              <a:t>Campsmith</a:t>
            </a:r>
            <a:r>
              <a:rPr lang="en-US" sz="1400" b="1" baseline="0" dirty="0">
                <a:solidFill>
                  <a:srgbClr val="FFFF00"/>
                </a:solidFill>
              </a:rPr>
              <a:t> </a:t>
            </a:r>
            <a:r>
              <a:rPr lang="en-US" sz="1400" b="1" baseline="0" dirty="0" smtClean="0">
                <a:solidFill>
                  <a:srgbClr val="FFFF00"/>
                </a:solidFill>
              </a:rPr>
              <a:t>ML, </a:t>
            </a:r>
            <a:r>
              <a:rPr lang="en-US" sz="1400" b="1" baseline="0" dirty="0">
                <a:solidFill>
                  <a:srgbClr val="FFFF00"/>
                </a:solidFill>
              </a:rPr>
              <a:t>et al.</a:t>
            </a:r>
            <a:r>
              <a:rPr lang="en-US" sz="1400" b="1" baseline="0" dirty="0" smtClean="0">
                <a:solidFill>
                  <a:srgbClr val="FFFF00"/>
                </a:solidFill>
              </a:rPr>
              <a:t> J 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Acquir</a:t>
            </a:r>
            <a:r>
              <a:rPr lang="en-US" sz="1400" b="1" baseline="0" dirty="0" smtClean="0">
                <a:solidFill>
                  <a:srgbClr val="FFFF00"/>
                </a:solidFill>
              </a:rPr>
              <a:t> Immune 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Defic</a:t>
            </a:r>
            <a:r>
              <a:rPr lang="en-US" sz="1400" b="1" baseline="0" dirty="0" smtClean="0">
                <a:solidFill>
                  <a:srgbClr val="FFFF00"/>
                </a:solidFill>
              </a:rPr>
              <a:t> 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Syndr</a:t>
            </a:r>
            <a:r>
              <a:rPr lang="en-US" sz="1400" b="1" baseline="0" dirty="0" smtClean="0">
                <a:solidFill>
                  <a:srgbClr val="FFFF00"/>
                </a:solidFill>
              </a:rPr>
              <a:t>.  2009; Oct 15 (</a:t>
            </a:r>
            <a:r>
              <a:rPr lang="en-US" sz="1400" b="1" baseline="0" dirty="0" err="1" smtClean="0">
                <a:solidFill>
                  <a:srgbClr val="FFFF00"/>
                </a:solidFill>
              </a:rPr>
              <a:t>Epub</a:t>
            </a:r>
            <a:r>
              <a:rPr lang="en-US" sz="1400" b="1" baseline="0" dirty="0" smtClean="0">
                <a:solidFill>
                  <a:srgbClr val="FFFF00"/>
                </a:solidFill>
              </a:rPr>
              <a:t> ahead of print).</a:t>
            </a:r>
            <a:endParaRPr lang="en-US" b="1" baseline="0" dirty="0">
              <a:latin typeface="Times" pitchFamily="-110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27062"/>
            <a:ext cx="9982200" cy="7445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 smtClean="0"/>
              <a:t>HIV Epidemiology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0" y="1354138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596900" y="1600200"/>
            <a:ext cx="910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HIV Incidence and Prevalence Definitions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 HIV Incidence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 HIV Prevalence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 Knowledge of HIV Infection Status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HIV Testing Data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2"/>
                </a:solidFill>
                <a:latin typeface="Arial"/>
                <a:cs typeface="Arial"/>
              </a:rPr>
              <a:t> HIV/AIDS Deaths</a:t>
            </a:r>
            <a:endParaRPr lang="en-US" sz="2800" baseline="0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498607" y="1254769"/>
            <a:ext cx="7306043" cy="433423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 smtClean="0"/>
              <a:t>CDC HIV Testing Data</a:t>
            </a:r>
            <a:endParaRPr lang="en-US" sz="3600" dirty="0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0" y="9906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 descr="HIV_Prevalence_US_Map_People.png"/>
          <p:cNvPicPr>
            <a:picLocks noChangeAspect="1"/>
          </p:cNvPicPr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2657964" y="1320810"/>
            <a:ext cx="4845225" cy="4206220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403600" y="2565400"/>
            <a:ext cx="3465576" cy="710184"/>
          </a:xfrm>
          <a:prstGeom prst="rect">
            <a:avLst/>
          </a:prstGeom>
          <a:solidFill>
            <a:srgbClr val="A90101">
              <a:alpha val="8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38100" dist="38100" dir="270000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aseline="0" dirty="0">
                <a:solidFill>
                  <a:schemeClr val="bg1"/>
                </a:solidFill>
              </a:rPr>
              <a:t>HIV Testing Data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498602" y="5575300"/>
            <a:ext cx="7315197" cy="580136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182880" indent="-4572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1600" baseline="0" dirty="0" smtClean="0">
                <a:solidFill>
                  <a:srgbClr val="FFFFFF"/>
                </a:solidFill>
              </a:rPr>
              <a:t>CDC analysis of HIV testing data from the National Health Interview Survey</a:t>
            </a:r>
          </a:p>
          <a:p>
            <a:pPr marL="182880" indent="-4572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1600" baseline="0" dirty="0" smtClean="0">
                <a:solidFill>
                  <a:srgbClr val="FFFFFF"/>
                </a:solidFill>
              </a:rPr>
              <a:t>Established baseline data prior to CDC 2006 HV screening recommendations </a:t>
            </a:r>
            <a:endParaRPr lang="en-US" sz="1600" baseline="0" dirty="0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6467475"/>
            <a:ext cx="4305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FF00"/>
                </a:solidFill>
              </a:rPr>
              <a:t>Source: CDC. MMWR 2008;57(31):845-9.</a:t>
            </a:r>
            <a:endParaRPr lang="en-US" sz="1400" b="1" baseline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46062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 smtClean="0"/>
              <a:t>CDC HIV Testing Data</a:t>
            </a:r>
            <a:endParaRPr lang="en-US" sz="3600" dirty="0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0" y="1008062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6467475"/>
            <a:ext cx="4305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FF00"/>
                </a:solidFill>
              </a:rPr>
              <a:t>Source: CDC. MMWR 2008;57(31):845-9.</a:t>
            </a:r>
            <a:endParaRPr lang="en-US" sz="1400" b="1" baseline="0" dirty="0">
              <a:solidFill>
                <a:srgbClr val="FFFF00"/>
              </a:solidFill>
            </a:endParaRPr>
          </a:p>
        </p:txBody>
      </p:sp>
      <p:pic>
        <p:nvPicPr>
          <p:cNvPr id="8" name="Picture 7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70" y="1417214"/>
            <a:ext cx="9517060" cy="4069186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982200" cy="896937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/>
              <a:t>HIV </a:t>
            </a:r>
            <a:r>
              <a:rPr lang="en-US" sz="3200" dirty="0" smtClean="0"/>
              <a:t>Incidence and Prevalence</a:t>
            </a:r>
            <a:endParaRPr lang="en-US" sz="3200" dirty="0"/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0" y="922337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46099" y="1143000"/>
            <a:ext cx="9227313" cy="4983480"/>
            <a:chOff x="546099" y="1143000"/>
            <a:chExt cx="9227313" cy="4983480"/>
          </a:xfrm>
        </p:grpSpPr>
        <p:pic>
          <p:nvPicPr>
            <p:cNvPr id="17" name="Picture 16" descr="HIV_Incidence &amp; Prevalenc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099" y="1143000"/>
              <a:ext cx="9220200" cy="3837231"/>
            </a:xfrm>
            <a:prstGeom prst="rect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63500" dir="2700000">
                <a:srgbClr val="000000">
                  <a:alpha val="75000"/>
                </a:srgbClr>
              </a:outerShdw>
            </a:effectLst>
          </p:spPr>
        </p:pic>
        <p:sp>
          <p:nvSpPr>
            <p:cNvPr id="21512" name="Rectangle 11"/>
            <p:cNvSpPr>
              <a:spLocks noChangeArrowheads="1"/>
            </p:cNvSpPr>
            <p:nvPr/>
          </p:nvSpPr>
          <p:spPr bwMode="auto">
            <a:xfrm>
              <a:off x="4529667" y="3022606"/>
              <a:ext cx="165946" cy="943545"/>
            </a:xfrm>
            <a:prstGeom prst="rect">
              <a:avLst/>
            </a:prstGeom>
            <a:solidFill>
              <a:srgbClr val="FF0000">
                <a:alpha val="7411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Rectangle 12"/>
            <p:cNvSpPr>
              <a:spLocks noChangeArrowheads="1"/>
            </p:cNvSpPr>
            <p:nvPr/>
          </p:nvSpPr>
          <p:spPr bwMode="auto">
            <a:xfrm>
              <a:off x="546102" y="5029200"/>
              <a:ext cx="4605865" cy="109728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63500" dir="2700000">
                <a:srgbClr val="000000">
                  <a:alpha val="7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 marL="182880" indent="-457200">
                <a:spcBef>
                  <a:spcPct val="60000"/>
                </a:spcBef>
                <a:buClr>
                  <a:srgbClr val="FF0000"/>
                </a:buClr>
              </a:pPr>
              <a:r>
                <a:rPr lang="en-US" sz="2000" baseline="0" dirty="0">
                  <a:solidFill>
                    <a:srgbClr val="FFFF66"/>
                  </a:solidFill>
                </a:rPr>
                <a:t>	HIV Incidence</a:t>
              </a:r>
              <a:r>
                <a:rPr lang="en-US" sz="2000" b="1" baseline="0" dirty="0">
                  <a:solidFill>
                    <a:srgbClr val="FFFF66"/>
                  </a:solidFill>
                </a:rPr>
                <a:t>.</a:t>
              </a:r>
              <a:r>
                <a:rPr lang="en-US" sz="2000" baseline="0" dirty="0"/>
                <a:t> </a:t>
              </a:r>
              <a:r>
                <a:rPr lang="en-US" sz="2000" baseline="0" dirty="0">
                  <a:solidFill>
                    <a:srgbClr val="FFFFFF"/>
                  </a:solidFill>
                </a:rPr>
                <a:t>The number of people who become newly infected with HIV in a given period.</a:t>
              </a:r>
            </a:p>
            <a:p>
              <a:pPr marL="457200" indent="-457200">
                <a:lnSpc>
                  <a:spcPct val="85000"/>
                </a:lnSpc>
              </a:pPr>
              <a:endParaRPr lang="en-US" sz="2000" baseline="0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5160434" y="5028351"/>
              <a:ext cx="4608576" cy="109728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63500" dir="2700000">
                <a:srgbClr val="000000">
                  <a:alpha val="7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 marL="182880" indent="-457200">
                <a:spcBef>
                  <a:spcPct val="60000"/>
                </a:spcBef>
                <a:buClr>
                  <a:srgbClr val="FF0000"/>
                </a:buClr>
              </a:pPr>
              <a:r>
                <a:rPr lang="en-US" sz="2000" baseline="0" dirty="0">
                  <a:solidFill>
                    <a:srgbClr val="FFFF66"/>
                  </a:solidFill>
                </a:rPr>
                <a:t>	HIV Prevalence</a:t>
              </a:r>
              <a:r>
                <a:rPr lang="en-US" sz="2000" b="1" baseline="0" dirty="0">
                  <a:solidFill>
                    <a:srgbClr val="FFFF66"/>
                  </a:solidFill>
                </a:rPr>
                <a:t>.</a:t>
              </a:r>
              <a:r>
                <a:rPr lang="en-US" sz="2000" baseline="0" dirty="0"/>
                <a:t> </a:t>
              </a:r>
              <a:r>
                <a:rPr lang="en-US" sz="2000" baseline="0" dirty="0">
                  <a:solidFill>
                    <a:srgbClr val="FFFFFF"/>
                  </a:solidFill>
                </a:rPr>
                <a:t>The number of people</a:t>
              </a:r>
              <a:r>
                <a:rPr lang="en-US" sz="2000" baseline="0" dirty="0" smtClean="0">
                  <a:solidFill>
                    <a:srgbClr val="FFFFFF"/>
                  </a:solidFill>
                </a:rPr>
                <a:t> living </a:t>
              </a:r>
              <a:r>
                <a:rPr lang="en-US" sz="2000" baseline="0" dirty="0">
                  <a:solidFill>
                    <a:srgbClr val="FFFFFF"/>
                  </a:solidFill>
                </a:rPr>
                <a:t>with HIV in a population at a point in time.</a:t>
              </a:r>
              <a:r>
                <a:rPr lang="en-US" sz="1600" baseline="0" dirty="0"/>
                <a:t> </a:t>
              </a:r>
            </a:p>
          </p:txBody>
        </p:sp>
        <p:cxnSp>
          <p:nvCxnSpPr>
            <p:cNvPr id="19" name="Straight Connector 18"/>
            <p:cNvCxnSpPr>
              <a:stCxn id="17" idx="0"/>
              <a:endCxn id="17" idx="2"/>
            </p:cNvCxnSpPr>
            <p:nvPr/>
          </p:nvCxnSpPr>
          <p:spPr bwMode="auto">
            <a:xfrm rot="16200000" flipH="1">
              <a:off x="3237583" y="3061615"/>
              <a:ext cx="3837231" cy="158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5820836" y="1579035"/>
              <a:ext cx="152400" cy="3810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299199" y="2137833"/>
              <a:ext cx="194732" cy="3810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846233" y="2650068"/>
              <a:ext cx="190501" cy="3810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548968" y="2743200"/>
              <a:ext cx="152400" cy="4572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828367" y="1866897"/>
              <a:ext cx="152400" cy="3810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226301" y="2667003"/>
              <a:ext cx="152400" cy="4572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209366" y="3225801"/>
              <a:ext cx="177801" cy="4572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615768" y="2125133"/>
              <a:ext cx="152400" cy="4572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8669867" y="3149603"/>
              <a:ext cx="152400" cy="355599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8267700" y="2197101"/>
              <a:ext cx="152400" cy="381004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877300" y="2667000"/>
              <a:ext cx="152400" cy="3810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885766" y="2019303"/>
              <a:ext cx="156633" cy="3428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9088966" y="1845732"/>
              <a:ext cx="152400" cy="3810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051801" y="3928536"/>
              <a:ext cx="152400" cy="3810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176432" y="3767668"/>
              <a:ext cx="152400" cy="423332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723900" y="4724400"/>
              <a:ext cx="30480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539" tIns="45458" rIns="92539" bIns="45458">
              <a:prstTxWarp prst="textNoShape">
                <a:avLst/>
              </a:prstTxWarp>
            </a:bodyPr>
            <a:lstStyle/>
            <a:p>
              <a:pPr defTabSz="935038">
                <a:spcBef>
                  <a:spcPct val="50000"/>
                </a:spcBef>
              </a:pPr>
              <a:r>
                <a:rPr lang="en-US" sz="1000" b="1" baseline="0" dirty="0">
                  <a:solidFill>
                    <a:srgbClr val="000000"/>
                  </a:solidFill>
                </a:rPr>
                <a:t>Source: Hall HI, et al.  JAMA. 2008;300:520-9.</a:t>
              </a:r>
              <a:endParaRPr lang="en-US" sz="1000" b="1" baseline="0" dirty="0">
                <a:solidFill>
                  <a:srgbClr val="000000"/>
                </a:solidFill>
                <a:latin typeface="Times" pitchFamily="-110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7852836" y="2438400"/>
              <a:ext cx="152400" cy="3810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617632" y="2078565"/>
              <a:ext cx="152400" cy="3810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7505700" y="1143001"/>
              <a:ext cx="2267712" cy="365759"/>
            </a:xfrm>
            <a:prstGeom prst="rect">
              <a:avLst/>
            </a:prstGeom>
            <a:solidFill>
              <a:srgbClr val="800000">
                <a:alpha val="93000"/>
              </a:srgb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63500" dir="2700000">
                <a:srgbClr val="000000">
                  <a:alpha val="75000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marL="182880" indent="-457200" algn="ctr">
                <a:spcBef>
                  <a:spcPct val="60000"/>
                </a:spcBef>
                <a:buClr>
                  <a:srgbClr val="FF0000"/>
                </a:buClr>
              </a:pPr>
              <a:r>
                <a:rPr lang="en-US" sz="1600" baseline="0" dirty="0" smtClean="0">
                  <a:solidFill>
                    <a:schemeClr val="bg1"/>
                  </a:solidFill>
                </a:rPr>
                <a:t>HIV-Infected Persons</a:t>
              </a:r>
              <a:endParaRPr lang="en-US" sz="1600" baseline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 bwMode="auto">
          <a:xfrm rot="10800000" flipV="1">
            <a:off x="6942366" y="1485900"/>
            <a:ext cx="592971" cy="398693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98462"/>
            <a:ext cx="102870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HIV Testing in Adults Aged 18-64, US 1987-2006</a:t>
            </a:r>
            <a:endParaRPr lang="en-US" sz="3200" dirty="0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0" y="11430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6467475"/>
            <a:ext cx="4305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FF00"/>
                </a:solidFill>
              </a:rPr>
              <a:t>Source: CDC. MMWR 2008;57(31):845-9.</a:t>
            </a:r>
            <a:endParaRPr lang="en-US" sz="1400" b="1" baseline="0" dirty="0">
              <a:solidFill>
                <a:srgbClr val="FFFF00"/>
              </a:solidFill>
            </a:endParaRPr>
          </a:p>
        </p:txBody>
      </p:sp>
      <p:pic>
        <p:nvPicPr>
          <p:cNvPr id="7" name="Picture 6" descr="2c. HIVTesting_e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920" y="1371600"/>
            <a:ext cx="6541176" cy="4983480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6467475"/>
            <a:ext cx="4305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FF00"/>
                </a:solidFill>
              </a:rPr>
              <a:t>Source: CDC. MMWR 2008;57(31):845-9.</a:t>
            </a:r>
            <a:endParaRPr lang="en-US" sz="1400" b="1" baseline="0" dirty="0">
              <a:solidFill>
                <a:srgbClr val="FFFF00"/>
              </a:solidFill>
            </a:endParaRPr>
          </a:p>
        </p:txBody>
      </p:sp>
      <p:pic>
        <p:nvPicPr>
          <p:cNvPr id="7" name="Picture 6" descr="2c. HIVTesting_e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371600"/>
            <a:ext cx="6541176" cy="4983480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6665468" y="2641600"/>
            <a:ext cx="1527048" cy="304800"/>
          </a:xfrm>
          <a:prstGeom prst="rect">
            <a:avLst/>
          </a:prstGeom>
          <a:solidFill>
            <a:srgbClr val="FC0128">
              <a:alpha val="4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98462"/>
            <a:ext cx="102870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HIV Testing in Adults Aged 18-64, US 1987-2006</a:t>
            </a:r>
            <a:endParaRPr lang="en-US" sz="3200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11430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829300" y="2157984"/>
            <a:ext cx="3131312" cy="356616"/>
          </a:xfrm>
          <a:prstGeom prst="rect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182880" indent="-457200" algn="ctr">
              <a:spcBef>
                <a:spcPct val="60000"/>
              </a:spcBef>
              <a:buClr>
                <a:srgbClr val="FF0000"/>
              </a:buClr>
            </a:pPr>
            <a:r>
              <a:rPr lang="en-US" sz="1800" baseline="0" dirty="0" smtClean="0">
                <a:solidFill>
                  <a:srgbClr val="FFFFFF"/>
                </a:solidFill>
              </a:rPr>
              <a:t>Testing levels flat 2001-2006</a:t>
            </a:r>
            <a:endParaRPr lang="en-US" sz="1800" baseline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6467475"/>
            <a:ext cx="4305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FF00"/>
                </a:solidFill>
              </a:rPr>
              <a:t>Source: CDC. MMWR 2008;57(31):845-9.</a:t>
            </a:r>
            <a:endParaRPr lang="en-US" sz="1400" b="1" baseline="0" dirty="0">
              <a:solidFill>
                <a:srgbClr val="FFFF00"/>
              </a:solidFill>
            </a:endParaRPr>
          </a:p>
        </p:txBody>
      </p:sp>
      <p:pic>
        <p:nvPicPr>
          <p:cNvPr id="8" name="Picture 7" descr="2d. HIVTesting_bo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59" y="1379220"/>
            <a:ext cx="6533641" cy="4983480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398462"/>
            <a:ext cx="10287000" cy="896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539" tIns="45458" rIns="92539" bIns="4545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503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ＭＳ Ｐゴシック" pitchFamily="-110" charset="-128"/>
                <a:cs typeface="ＭＳ Ｐゴシック" pitchFamily="-110" charset="-128"/>
              </a:rPr>
              <a:t>HIV Testing in Adults Aged 18-64, US 1987-2006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11430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6467475"/>
            <a:ext cx="4305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FF00"/>
                </a:solidFill>
              </a:rPr>
              <a:t>Source: CDC. MMWR 2008;57(31):845-9.</a:t>
            </a:r>
            <a:endParaRPr lang="en-US" sz="1400" b="1" baseline="0" dirty="0">
              <a:solidFill>
                <a:srgbClr val="FFFF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398462"/>
            <a:ext cx="10287000" cy="896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539" tIns="45458" rIns="92539" bIns="4545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503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ＭＳ Ｐゴシック" pitchFamily="-110" charset="-128"/>
                <a:cs typeface="ＭＳ Ｐゴシック" pitchFamily="-110" charset="-128"/>
              </a:rPr>
              <a:t>HIV Testing in Adults Aged 18-64, US 1987-2006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11430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79834" y="1384300"/>
            <a:ext cx="6533641" cy="4983480"/>
            <a:chOff x="1879834" y="1397000"/>
            <a:chExt cx="6533641" cy="4983480"/>
          </a:xfrm>
        </p:grpSpPr>
        <p:pic>
          <p:nvPicPr>
            <p:cNvPr id="8" name="Picture 7" descr="2d. HIVTesting_bot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9834" y="1397000"/>
              <a:ext cx="6533641" cy="4983480"/>
            </a:xfrm>
            <a:prstGeom prst="rect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63500" dir="2700000">
                <a:srgbClr val="000000">
                  <a:alpha val="75000"/>
                </a:srgbClr>
              </a:outerShdw>
            </a:effectLst>
          </p:spPr>
        </p:pic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6667500" y="4292600"/>
              <a:ext cx="1508760" cy="304800"/>
            </a:xfrm>
            <a:prstGeom prst="rect">
              <a:avLst/>
            </a:prstGeom>
            <a:solidFill>
              <a:srgbClr val="FC0128">
                <a:alpha val="40000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1358900" y="1341120"/>
            <a:ext cx="7598664" cy="452628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50000">
                <a:schemeClr val="bg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346996" y="1299614"/>
          <a:ext cx="7593007" cy="456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69862"/>
            <a:ext cx="101346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Setting for HIV Testing in Adults Aged 18-64, US, 2006</a:t>
            </a:r>
            <a:endParaRPr lang="en-US" sz="3200" dirty="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0" y="922338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33900" y="1971675"/>
            <a:ext cx="1905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800" b="1" baseline="0" dirty="0" smtClean="0">
                <a:solidFill>
                  <a:srgbClr val="FFFFFF"/>
                </a:solidFill>
              </a:rPr>
              <a:t>Non-Clinical</a:t>
            </a:r>
            <a:endParaRPr lang="en-US" sz="1800" b="1" baseline="0" dirty="0">
              <a:solidFill>
                <a:schemeClr val="bg1"/>
              </a:solidFill>
              <a:latin typeface="Times" pitchFamily="-110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91100" y="2286000"/>
            <a:ext cx="6858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800" b="1" baseline="0" dirty="0" smtClean="0">
                <a:solidFill>
                  <a:srgbClr val="FFFFFF"/>
                </a:solidFill>
              </a:rPr>
              <a:t>17%</a:t>
            </a:r>
            <a:endParaRPr lang="en-US" sz="1800" b="1" baseline="0" dirty="0">
              <a:solidFill>
                <a:srgbClr val="FFFFFF"/>
              </a:solidFill>
              <a:latin typeface="Times" pitchFamily="-110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381500" y="4105275"/>
            <a:ext cx="1524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baseline="0" dirty="0" smtClean="0">
                <a:solidFill>
                  <a:srgbClr val="FFFFFF"/>
                </a:solidFill>
              </a:rPr>
              <a:t>Clinical</a:t>
            </a:r>
            <a:endParaRPr lang="en-US" sz="1800" b="1" baseline="0" dirty="0">
              <a:solidFill>
                <a:schemeClr val="bg1"/>
              </a:solidFill>
              <a:latin typeface="Times" pitchFamily="-110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38700" y="4410075"/>
            <a:ext cx="9144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800" b="1" baseline="0" dirty="0" smtClean="0">
                <a:solidFill>
                  <a:srgbClr val="FFFFFF"/>
                </a:solidFill>
              </a:rPr>
              <a:t>83%</a:t>
            </a:r>
            <a:endParaRPr lang="en-US" sz="1800" b="1" baseline="0" dirty="0">
              <a:solidFill>
                <a:srgbClr val="FFFFFF"/>
              </a:solidFill>
              <a:latin typeface="Times" pitchFamily="-110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6200" y="6467475"/>
            <a:ext cx="4305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FF00"/>
                </a:solidFill>
              </a:rPr>
              <a:t>Source: CDC. MMWR 2008;57(31):845-9.</a:t>
            </a:r>
            <a:endParaRPr lang="en-US" sz="1400" b="1" baseline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032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HIV Testing in Adults Aged 18-64</a:t>
            </a:r>
            <a:br>
              <a:rPr lang="en-US" sz="3200" dirty="0" smtClean="0"/>
            </a:br>
            <a:r>
              <a:rPr lang="en-US" sz="3200" dirty="0" smtClean="0"/>
              <a:t>US, 1997-September 2008</a:t>
            </a:r>
            <a:endParaRPr lang="en-US" sz="3200" dirty="0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0" y="11049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6467475"/>
            <a:ext cx="46101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FF00"/>
                </a:solidFill>
              </a:rPr>
              <a:t>Source: Centers for Disease Control and Prevention</a:t>
            </a:r>
            <a:endParaRPr lang="en-US" sz="1400" b="1" baseline="0" dirty="0">
              <a:solidFill>
                <a:srgbClr val="FFFF00"/>
              </a:solidFill>
            </a:endParaRPr>
          </a:p>
        </p:txBody>
      </p:sp>
      <p:pic>
        <p:nvPicPr>
          <p:cNvPr id="7" name="Picture 6" descr="2f. HIVTesting_Adults_1997- 20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446952"/>
            <a:ext cx="7053355" cy="4572000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032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HIV Testing in Adults Aged 18-64</a:t>
            </a:r>
            <a:br>
              <a:rPr lang="en-US" sz="3200" dirty="0" smtClean="0"/>
            </a:br>
            <a:r>
              <a:rPr lang="en-US" sz="3200" dirty="0" smtClean="0"/>
              <a:t>US, 1997-September 2008</a:t>
            </a:r>
            <a:endParaRPr lang="en-US" sz="3200" dirty="0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0" y="11049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6467475"/>
            <a:ext cx="46101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FF00"/>
                </a:solidFill>
              </a:rPr>
              <a:t>Source: Centers for Disease Control and Prevention</a:t>
            </a:r>
            <a:endParaRPr lang="en-US" sz="1400" b="1" baseline="0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25600" y="1524000"/>
            <a:ext cx="7053355" cy="4572000"/>
            <a:chOff x="1625600" y="1446952"/>
            <a:chExt cx="7053355" cy="4572000"/>
          </a:xfrm>
        </p:grpSpPr>
        <p:pic>
          <p:nvPicPr>
            <p:cNvPr id="7" name="Picture 6" descr="2f. HIVTesting_Adults_1997- 200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5600" y="1446952"/>
              <a:ext cx="7053355" cy="4572000"/>
            </a:xfrm>
            <a:prstGeom prst="rect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63500" dir="2700000">
                <a:srgbClr val="000000">
                  <a:alpha val="75000"/>
                </a:srgbClr>
              </a:outerShdw>
            </a:effectLst>
          </p:spPr>
        </p:pic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7366000" y="1968500"/>
              <a:ext cx="749808" cy="3108960"/>
            </a:xfrm>
            <a:prstGeom prst="rect">
              <a:avLst/>
            </a:prstGeom>
            <a:solidFill>
              <a:srgbClr val="800000">
                <a:alpha val="25000"/>
              </a:srgbClr>
            </a:solidFill>
            <a:ln w="50800" cap="flat" cmpd="sng" algn="ctr">
              <a:solidFill>
                <a:srgbClr val="8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72138" y="1333500"/>
            <a:ext cx="3790112" cy="356616"/>
          </a:xfrm>
          <a:prstGeom prst="rect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182880" indent="-457200" algn="ctr">
              <a:spcBef>
                <a:spcPct val="60000"/>
              </a:spcBef>
              <a:buClr>
                <a:srgbClr val="FF0000"/>
              </a:buClr>
            </a:pPr>
            <a:r>
              <a:rPr lang="en-US" sz="1800" baseline="0" dirty="0" smtClean="0">
                <a:solidFill>
                  <a:srgbClr val="FFFFFF"/>
                </a:solidFill>
              </a:rPr>
              <a:t>Testing levels increased 2007-2008</a:t>
            </a:r>
            <a:endParaRPr lang="en-US" sz="1800" baseline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27062"/>
            <a:ext cx="9982200" cy="7445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 smtClean="0"/>
              <a:t>HIV Epidemiology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0" y="1354138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596900" y="1600200"/>
            <a:ext cx="910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HIV Incidence and Prevalence Definitions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 HIV Incidence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 HIV Prevalence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 Knowledge of HIV Infection Status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HIV/AIDS Deaths</a:t>
            </a:r>
            <a:endParaRPr lang="en-US" sz="2800" baseline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683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/>
              <a:t>Deaths in Persons with AIDS, US, 1987-2006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76200" y="6467475"/>
            <a:ext cx="47625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</a:t>
            </a:r>
            <a:r>
              <a:rPr lang="en-US" sz="1400" b="1" baseline="0" dirty="0" smtClean="0">
                <a:solidFill>
                  <a:srgbClr val="FFFF00"/>
                </a:solidFill>
              </a:rPr>
              <a:t> Centers for Disease Control and Prevention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27120" name="Picture 16" descr="AIDS_Deat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1381125"/>
            <a:ext cx="7750175" cy="4570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Age Adjusted Death Rates for HIV Disease,</a:t>
            </a:r>
            <a:br>
              <a:rPr lang="en-US" sz="3200" dirty="0" smtClean="0"/>
            </a:br>
            <a:r>
              <a:rPr lang="en-US" sz="3200" dirty="0" smtClean="0"/>
              <a:t>by Race and Sex*—US, 1987-2006</a:t>
            </a:r>
            <a:endParaRPr lang="en-US" sz="3200" dirty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76200" y="6467475"/>
            <a:ext cx="39243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 </a:t>
            </a:r>
            <a:r>
              <a:rPr lang="en-US" sz="1400" b="1" baseline="0" dirty="0" smtClean="0">
                <a:solidFill>
                  <a:srgbClr val="FFFF00"/>
                </a:solidFill>
              </a:rPr>
              <a:t>CDC. MMWR.  2008;57(30):830. </a:t>
            </a:r>
            <a:endParaRPr lang="en-US" b="1" baseline="0" dirty="0">
              <a:latin typeface="Times" pitchFamily="-110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8900" y="5943600"/>
            <a:ext cx="8153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100" b="1" baseline="0" dirty="0" smtClean="0">
                <a:solidFill>
                  <a:schemeClr val="bg1"/>
                </a:solidFill>
              </a:rPr>
              <a:t>Note: in 1987, a new category for HIV infection added to ICD-9; in 1999, ICD-10 took effect, resulting in additional deaths classified as HIV/AIDS category; therefore death rates for 1987-1998 are not compatible with those computed after 1998.   </a:t>
            </a:r>
            <a:endParaRPr lang="en-US" sz="1100" b="1" baseline="0" dirty="0">
              <a:solidFill>
                <a:schemeClr val="bg1"/>
              </a:solidFill>
              <a:latin typeface="Times" pitchFamily="-110" charset="0"/>
            </a:endParaRPr>
          </a:p>
        </p:txBody>
      </p:sp>
      <p:pic>
        <p:nvPicPr>
          <p:cNvPr id="13" name="Picture 12" descr="AIDS_Deaths_byra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180" y="1257300"/>
            <a:ext cx="6698120" cy="4572000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683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/>
              <a:t>HIV </a:t>
            </a:r>
            <a:r>
              <a:rPr lang="en-US" sz="3600" dirty="0" smtClean="0"/>
              <a:t>Prevalence and Prevalence Rate</a:t>
            </a:r>
            <a:endParaRPr lang="en-US" sz="3600" dirty="0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Rectangle 13"/>
          <p:cNvSpPr>
            <a:spLocks noChangeArrowheads="1"/>
          </p:cNvSpPr>
          <p:nvPr/>
        </p:nvSpPr>
        <p:spPr bwMode="auto">
          <a:xfrm>
            <a:off x="5562600" y="2057400"/>
            <a:ext cx="4305300" cy="1447800"/>
          </a:xfrm>
          <a:prstGeom prst="rect">
            <a:avLst/>
          </a:prstGeom>
          <a:solidFill>
            <a:schemeClr val="tx1">
              <a:alpha val="79999"/>
            </a:schemeClr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182880" indent="-457200">
              <a:spcBef>
                <a:spcPct val="60000"/>
              </a:spcBef>
              <a:buClr>
                <a:srgbClr val="FF0000"/>
              </a:buClr>
            </a:pPr>
            <a:r>
              <a:rPr lang="en-US" sz="2000" baseline="0" dirty="0">
                <a:solidFill>
                  <a:srgbClr val="FFFF66"/>
                </a:solidFill>
              </a:rPr>
              <a:t>	HIV Prevalence</a:t>
            </a:r>
            <a:r>
              <a:rPr lang="en-US" sz="2000" b="1" baseline="0" dirty="0">
                <a:solidFill>
                  <a:srgbClr val="FFFF66"/>
                </a:solidFill>
              </a:rPr>
              <a:t>.</a:t>
            </a:r>
            <a:r>
              <a:rPr lang="en-US" sz="2000" baseline="0" dirty="0"/>
              <a:t> </a:t>
            </a:r>
            <a:r>
              <a:rPr lang="en-US" sz="2000" baseline="0" dirty="0">
                <a:solidFill>
                  <a:srgbClr val="FFFFFF"/>
                </a:solidFill>
              </a:rPr>
              <a:t>The number of people</a:t>
            </a:r>
            <a:r>
              <a:rPr lang="en-US" sz="2000" baseline="0" dirty="0" smtClean="0">
                <a:solidFill>
                  <a:srgbClr val="FFFFFF"/>
                </a:solidFill>
              </a:rPr>
              <a:t> living with HIV </a:t>
            </a:r>
            <a:r>
              <a:rPr lang="en-US" sz="2000" baseline="0" dirty="0">
                <a:solidFill>
                  <a:srgbClr val="FFFFFF"/>
                </a:solidFill>
              </a:rPr>
              <a:t>in a population at a point in time.</a:t>
            </a:r>
            <a:r>
              <a:rPr lang="en-US" sz="1600" baseline="0" dirty="0"/>
              <a:t> </a:t>
            </a:r>
          </a:p>
        </p:txBody>
      </p:sp>
      <p:sp>
        <p:nvSpPr>
          <p:cNvPr id="33800" name="Rectangle 14"/>
          <p:cNvSpPr>
            <a:spLocks noChangeArrowheads="1"/>
          </p:cNvSpPr>
          <p:nvPr/>
        </p:nvSpPr>
        <p:spPr bwMode="auto">
          <a:xfrm>
            <a:off x="5562600" y="3657600"/>
            <a:ext cx="4305300" cy="1447800"/>
          </a:xfrm>
          <a:prstGeom prst="rect">
            <a:avLst/>
          </a:prstGeom>
          <a:solidFill>
            <a:schemeClr val="tx1">
              <a:alpha val="79999"/>
            </a:schemeClr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182880" indent="-457200">
              <a:spcBef>
                <a:spcPct val="60000"/>
              </a:spcBef>
              <a:buClr>
                <a:srgbClr val="FF0000"/>
              </a:buClr>
            </a:pPr>
            <a:r>
              <a:rPr lang="en-US" sz="2000" baseline="0" dirty="0">
                <a:solidFill>
                  <a:srgbClr val="FFFF66"/>
                </a:solidFill>
              </a:rPr>
              <a:t>	HIV Prevalence Rate</a:t>
            </a:r>
            <a:r>
              <a:rPr lang="en-US" sz="2000" b="1" baseline="0" dirty="0">
                <a:solidFill>
                  <a:srgbClr val="FFFF66"/>
                </a:solidFill>
              </a:rPr>
              <a:t>.</a:t>
            </a:r>
            <a:r>
              <a:rPr lang="en-US" sz="2000" baseline="0" dirty="0"/>
              <a:t> </a:t>
            </a:r>
            <a:r>
              <a:rPr lang="en-US" sz="2000" baseline="0" dirty="0">
                <a:solidFill>
                  <a:srgbClr val="FFFFFF"/>
                </a:solidFill>
              </a:rPr>
              <a:t>The percentage of people infected with HIV in a population.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2400" y="1449388"/>
            <a:ext cx="5264150" cy="4570412"/>
            <a:chOff x="152400" y="1449388"/>
            <a:chExt cx="5264150" cy="4570412"/>
          </a:xfrm>
        </p:grpSpPr>
        <p:pic>
          <p:nvPicPr>
            <p:cNvPr id="4482063" name="Picture 15" descr="HIV_Prevalence_US_Map_Peop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1449388"/>
              <a:ext cx="5264150" cy="45704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8" name="Oval 7"/>
            <p:cNvSpPr/>
            <p:nvPr/>
          </p:nvSpPr>
          <p:spPr bwMode="auto">
            <a:xfrm>
              <a:off x="3213100" y="3276600"/>
              <a:ext cx="193209" cy="513585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368800" y="2781300"/>
              <a:ext cx="174921" cy="440432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070350" y="2603500"/>
              <a:ext cx="174921" cy="440432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292600" y="4110232"/>
              <a:ext cx="174921" cy="385568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340100" y="2489200"/>
              <a:ext cx="174921" cy="385568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838700" y="2057400"/>
              <a:ext cx="174921" cy="486152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937000" y="3606800"/>
              <a:ext cx="228600" cy="4572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717800" y="2966214"/>
              <a:ext cx="193209" cy="422144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933700" y="1981200"/>
              <a:ext cx="174921" cy="486152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095500" y="2044700"/>
              <a:ext cx="193209" cy="504439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248150" y="3274315"/>
              <a:ext cx="174921" cy="44043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485900" y="2832100"/>
              <a:ext cx="211497" cy="504439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854200" y="3657600"/>
              <a:ext cx="211497" cy="504439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62000" y="2994156"/>
              <a:ext cx="184065" cy="36728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939800" y="1701800"/>
              <a:ext cx="211497" cy="504439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79400" y="2444750"/>
              <a:ext cx="228600" cy="4572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971550" y="2552699"/>
              <a:ext cx="184065" cy="440429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794000" y="3765550"/>
              <a:ext cx="193209" cy="45872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36600" y="4813300"/>
              <a:ext cx="193209" cy="467864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959100" y="4940300"/>
              <a:ext cx="193209" cy="467864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162300" y="1447800"/>
            <a:ext cx="2258568" cy="365759"/>
          </a:xfrm>
          <a:prstGeom prst="rect">
            <a:avLst/>
          </a:prstGeom>
          <a:solidFill>
            <a:srgbClr val="800000">
              <a:alpha val="93000"/>
            </a:srgbClr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182880" indent="-457200" algn="ctr">
              <a:spcBef>
                <a:spcPct val="60000"/>
              </a:spcBef>
              <a:buClr>
                <a:srgbClr val="FF0000"/>
              </a:buClr>
            </a:pPr>
            <a:r>
              <a:rPr lang="en-US" sz="1600" baseline="0" dirty="0" smtClean="0">
                <a:solidFill>
                  <a:schemeClr val="bg1"/>
                </a:solidFill>
              </a:rPr>
              <a:t>HIV-Infected Persons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>
            <a:off x="3009265" y="1819534"/>
            <a:ext cx="207262" cy="141139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/>
              <a:t>Routine HIV Testing in Health Care Settings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FFFF"/>
                </a:solidFill>
              </a:rPr>
              <a:t>Summary Epidemiology Points</a:t>
            </a:r>
            <a:endParaRPr lang="en-US" sz="3200" dirty="0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0" y="1354138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104900" y="1676400"/>
            <a:ext cx="87630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6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800" baseline="0" dirty="0" smtClean="0">
                <a:solidFill>
                  <a:srgbClr val="FFFFFF"/>
                </a:solidFill>
              </a:rPr>
              <a:t> Approximately 1.1 million living with HIV in US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800" baseline="0" dirty="0" smtClean="0">
                <a:solidFill>
                  <a:srgbClr val="FFFFFF"/>
                </a:solidFill>
              </a:rPr>
              <a:t> HIV and AIDS prevalence increasing in US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800" baseline="0" dirty="0" smtClean="0">
                <a:solidFill>
                  <a:srgbClr val="FFFFFF"/>
                </a:solidFill>
              </a:rPr>
              <a:t> African-Americans disproportionately affected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800" baseline="0" dirty="0" smtClean="0">
                <a:solidFill>
                  <a:srgbClr val="FFFFFF"/>
                </a:solidFill>
              </a:rPr>
              <a:t> 21% of HIV-infected unaware of HIV status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800" baseline="0" dirty="0" smtClean="0">
                <a:solidFill>
                  <a:srgbClr val="FFFFFF"/>
                </a:solidFill>
              </a:rPr>
              <a:t> MSM remains most common transmission category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800" baseline="0" dirty="0" smtClean="0">
                <a:solidFill>
                  <a:srgbClr val="FFFFFF"/>
                </a:solidFill>
              </a:rPr>
              <a:t> Death rate higher in blacks than whites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Times" pitchFamily="-110" charset="0"/>
              <a:buChar char="•"/>
            </a:pPr>
            <a:endParaRPr lang="en-US" sz="2800" baseline="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"/>
          <p:cNvSpPr>
            <a:spLocks noChangeArrowheads="1"/>
          </p:cNvSpPr>
          <p:nvPr/>
        </p:nvSpPr>
        <p:spPr bwMode="invGray">
          <a:xfrm>
            <a:off x="330200" y="749300"/>
            <a:ext cx="9653017" cy="5120640"/>
          </a:xfrm>
          <a:prstGeom prst="rect">
            <a:avLst/>
          </a:prstGeom>
          <a:solidFill>
            <a:schemeClr val="tx2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6" y="1084262"/>
            <a:ext cx="9570714" cy="896938"/>
          </a:xfrm>
          <a:noFill/>
        </p:spPr>
        <p:txBody>
          <a:bodyPr lIns="92539" tIns="45458" rIns="92539" bIns="45458"/>
          <a:lstStyle/>
          <a:p>
            <a:pPr algn="l">
              <a:lnSpc>
                <a:spcPct val="80000"/>
              </a:lnSpc>
            </a:pPr>
            <a:r>
              <a:rPr lang="en-US" sz="3200" dirty="0" smtClean="0">
                <a:effectLst/>
              </a:rPr>
              <a:t>Acknowledgement</a:t>
            </a:r>
            <a:endParaRPr lang="en-US" sz="3200" dirty="0">
              <a:effectLst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0" y="5588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71500" y="1905000"/>
            <a:ext cx="6172200" cy="2457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ts val="32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3200" dirty="0" smtClean="0">
                <a:solidFill>
                  <a:srgbClr val="FFFFFF"/>
                </a:solidFill>
              </a:rPr>
              <a:t>This project was funded under cooperative agreement number U65/PS000821 from the Centers for Disease Control and Prevention (CDC). </a:t>
            </a:r>
            <a:endParaRPr lang="en-US" sz="3200" baseline="0" dirty="0" smtClean="0">
              <a:solidFill>
                <a:srgbClr val="FFFFFF"/>
              </a:solidFill>
            </a:endParaRPr>
          </a:p>
        </p:txBody>
      </p:sp>
      <p:pic>
        <p:nvPicPr>
          <p:cNvPr id="6" name="Picture 5" descr="MMW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1923796"/>
            <a:ext cx="2670303" cy="3465576"/>
          </a:xfrm>
          <a:prstGeom prst="rect">
            <a:avLst/>
          </a:prstGeom>
          <a:ln w="19050" cap="flat" cmpd="sng" algn="ctr">
            <a:solidFill>
              <a:srgbClr val="2A4CBE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2A4CBE">
                <a:alpha val="75000"/>
              </a:srgbClr>
            </a:outerShdw>
          </a:effectLst>
        </p:spPr>
      </p:pic>
      <p:sp>
        <p:nvSpPr>
          <p:cNvPr id="74" name="Line 4"/>
          <p:cNvSpPr>
            <a:spLocks noChangeShapeType="1"/>
          </p:cNvSpPr>
          <p:nvPr/>
        </p:nvSpPr>
        <p:spPr bwMode="auto">
          <a:xfrm>
            <a:off x="0" y="60579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75"/>
          <p:cNvGrpSpPr/>
          <p:nvPr/>
        </p:nvGrpSpPr>
        <p:grpSpPr>
          <a:xfrm>
            <a:off x="967918" y="4778248"/>
            <a:ext cx="5304846" cy="631952"/>
            <a:chOff x="967918" y="5006848"/>
            <a:chExt cx="5304846" cy="631952"/>
          </a:xfrm>
        </p:grpSpPr>
        <p:grpSp>
          <p:nvGrpSpPr>
            <p:cNvPr id="3" name="Group 70"/>
            <p:cNvGrpSpPr>
              <a:grpSpLocks noChangeAspect="1"/>
            </p:cNvGrpSpPr>
            <p:nvPr/>
          </p:nvGrpSpPr>
          <p:grpSpPr>
            <a:xfrm>
              <a:off x="967918" y="5006848"/>
              <a:ext cx="609021" cy="631952"/>
              <a:chOff x="914400" y="3957620"/>
              <a:chExt cx="758825" cy="787400"/>
            </a:xfrm>
          </p:grpSpPr>
          <p:sp>
            <p:nvSpPr>
              <p:cNvPr id="7" name="Oval 108"/>
              <p:cNvSpPr>
                <a:spLocks noChangeArrowheads="1"/>
              </p:cNvSpPr>
              <p:nvPr/>
            </p:nvSpPr>
            <p:spPr bwMode="invGray">
              <a:xfrm>
                <a:off x="1000125" y="4090970"/>
                <a:ext cx="533400" cy="533400"/>
              </a:xfrm>
              <a:prstGeom prst="ellipse">
                <a:avLst/>
              </a:prstGeom>
              <a:gradFill rotWithShape="0">
                <a:gsLst>
                  <a:gs pos="0">
                    <a:srgbClr val="B1BB81"/>
                  </a:gs>
                  <a:gs pos="100000">
                    <a:srgbClr val="3E422E"/>
                  </a:gs>
                </a:gsLst>
                <a:path path="rect">
                  <a:fillToRect l="100000" b="100000"/>
                </a:path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109"/>
              <p:cNvSpPr>
                <a:spLocks/>
              </p:cNvSpPr>
              <p:nvPr/>
            </p:nvSpPr>
            <p:spPr bwMode="auto">
              <a:xfrm>
                <a:off x="1063625" y="4116370"/>
                <a:ext cx="365125" cy="457200"/>
              </a:xfrm>
              <a:custGeom>
                <a:avLst/>
                <a:gdLst>
                  <a:gd name="T0" fmla="*/ 2147483647 w 328"/>
                  <a:gd name="T1" fmla="*/ 2147483647 h 360"/>
                  <a:gd name="T2" fmla="*/ 2147483647 w 328"/>
                  <a:gd name="T3" fmla="*/ 2147483647 h 360"/>
                  <a:gd name="T4" fmla="*/ 2147483647 w 328"/>
                  <a:gd name="T5" fmla="*/ 2147483647 h 360"/>
                  <a:gd name="T6" fmla="*/ 2147483647 w 328"/>
                  <a:gd name="T7" fmla="*/ 2147483647 h 360"/>
                  <a:gd name="T8" fmla="*/ 2147483647 w 328"/>
                  <a:gd name="T9" fmla="*/ 2147483647 h 360"/>
                  <a:gd name="T10" fmla="*/ 2147483647 w 328"/>
                  <a:gd name="T11" fmla="*/ 2147483647 h 360"/>
                  <a:gd name="T12" fmla="*/ 2147483647 w 328"/>
                  <a:gd name="T13" fmla="*/ 2147483647 h 360"/>
                  <a:gd name="T14" fmla="*/ 2147483647 w 328"/>
                  <a:gd name="T15" fmla="*/ 2147483647 h 3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360"/>
                  <a:gd name="T26" fmla="*/ 328 w 328"/>
                  <a:gd name="T27" fmla="*/ 360 h 3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360">
                    <a:moveTo>
                      <a:pt x="168" y="24"/>
                    </a:moveTo>
                    <a:cubicBezTo>
                      <a:pt x="136" y="48"/>
                      <a:pt x="96" y="120"/>
                      <a:pt x="72" y="168"/>
                    </a:cubicBezTo>
                    <a:cubicBezTo>
                      <a:pt x="48" y="216"/>
                      <a:pt x="0" y="280"/>
                      <a:pt x="24" y="312"/>
                    </a:cubicBezTo>
                    <a:cubicBezTo>
                      <a:pt x="48" y="344"/>
                      <a:pt x="168" y="360"/>
                      <a:pt x="216" y="360"/>
                    </a:cubicBezTo>
                    <a:cubicBezTo>
                      <a:pt x="264" y="360"/>
                      <a:pt x="296" y="344"/>
                      <a:pt x="312" y="312"/>
                    </a:cubicBezTo>
                    <a:cubicBezTo>
                      <a:pt x="328" y="280"/>
                      <a:pt x="320" y="216"/>
                      <a:pt x="312" y="168"/>
                    </a:cubicBezTo>
                    <a:cubicBezTo>
                      <a:pt x="304" y="120"/>
                      <a:pt x="288" y="48"/>
                      <a:pt x="264" y="24"/>
                    </a:cubicBezTo>
                    <a:cubicBezTo>
                      <a:pt x="240" y="0"/>
                      <a:pt x="200" y="0"/>
                      <a:pt x="168" y="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C763C"/>
                  </a:gs>
                  <a:gs pos="100000">
                    <a:srgbClr val="43331A"/>
                  </a:gs>
                </a:gsLst>
                <a:path path="rect">
                  <a:fillToRect l="100000" b="100000"/>
                </a:path>
              </a:gradFill>
              <a:ln w="25400" cap="rnd">
                <a:solidFill>
                  <a:srgbClr val="D8C6BC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reeform 110"/>
              <p:cNvSpPr>
                <a:spLocks noChangeAspect="1"/>
              </p:cNvSpPr>
              <p:nvPr/>
            </p:nvSpPr>
            <p:spPr bwMode="auto">
              <a:xfrm>
                <a:off x="1158875" y="4327508"/>
                <a:ext cx="69850" cy="182562"/>
              </a:xfrm>
              <a:custGeom>
                <a:avLst/>
                <a:gdLst>
                  <a:gd name="T0" fmla="*/ 2147483647 w 152"/>
                  <a:gd name="T1" fmla="*/ 0 h 144"/>
                  <a:gd name="T2" fmla="*/ 0 w 152"/>
                  <a:gd name="T3" fmla="*/ 2147483647 h 144"/>
                  <a:gd name="T4" fmla="*/ 2147483647 w 152"/>
                  <a:gd name="T5" fmla="*/ 2147483647 h 144"/>
                  <a:gd name="T6" fmla="*/ 2147483647 w 152"/>
                  <a:gd name="T7" fmla="*/ 2147483647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144"/>
                  <a:gd name="T14" fmla="*/ 152 w 15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144">
                    <a:moveTo>
                      <a:pt x="144" y="0"/>
                    </a:moveTo>
                    <a:cubicBezTo>
                      <a:pt x="72" y="16"/>
                      <a:pt x="0" y="32"/>
                      <a:pt x="0" y="48"/>
                    </a:cubicBezTo>
                    <a:cubicBezTo>
                      <a:pt x="0" y="64"/>
                      <a:pt x="136" y="80"/>
                      <a:pt x="144" y="96"/>
                    </a:cubicBezTo>
                    <a:cubicBezTo>
                      <a:pt x="152" y="112"/>
                      <a:pt x="64" y="128"/>
                      <a:pt x="48" y="144"/>
                    </a:cubicBezTo>
                  </a:path>
                </a:pathLst>
              </a:cu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111"/>
              <p:cNvSpPr>
                <a:spLocks noChangeAspect="1"/>
              </p:cNvSpPr>
              <p:nvPr/>
            </p:nvSpPr>
            <p:spPr bwMode="auto">
              <a:xfrm>
                <a:off x="1273175" y="4219558"/>
                <a:ext cx="69850" cy="182562"/>
              </a:xfrm>
              <a:custGeom>
                <a:avLst/>
                <a:gdLst>
                  <a:gd name="T0" fmla="*/ 2147483647 w 152"/>
                  <a:gd name="T1" fmla="*/ 0 h 144"/>
                  <a:gd name="T2" fmla="*/ 0 w 152"/>
                  <a:gd name="T3" fmla="*/ 2147483647 h 144"/>
                  <a:gd name="T4" fmla="*/ 2147483647 w 152"/>
                  <a:gd name="T5" fmla="*/ 2147483647 h 144"/>
                  <a:gd name="T6" fmla="*/ 2147483647 w 152"/>
                  <a:gd name="T7" fmla="*/ 2147483647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144"/>
                  <a:gd name="T14" fmla="*/ 152 w 15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144">
                    <a:moveTo>
                      <a:pt x="144" y="0"/>
                    </a:moveTo>
                    <a:cubicBezTo>
                      <a:pt x="72" y="16"/>
                      <a:pt x="0" y="32"/>
                      <a:pt x="0" y="48"/>
                    </a:cubicBezTo>
                    <a:cubicBezTo>
                      <a:pt x="0" y="64"/>
                      <a:pt x="136" y="80"/>
                      <a:pt x="144" y="96"/>
                    </a:cubicBezTo>
                    <a:cubicBezTo>
                      <a:pt x="152" y="112"/>
                      <a:pt x="64" y="128"/>
                      <a:pt x="48" y="144"/>
                    </a:cubicBezTo>
                  </a:path>
                </a:pathLst>
              </a:cu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Line 112"/>
              <p:cNvSpPr>
                <a:spLocks noChangeShapeType="1"/>
              </p:cNvSpPr>
              <p:nvPr/>
            </p:nvSpPr>
            <p:spPr bwMode="auto">
              <a:xfrm rot="18615948">
                <a:off x="1508126" y="4525945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Line 113"/>
              <p:cNvSpPr>
                <a:spLocks noChangeShapeType="1"/>
              </p:cNvSpPr>
              <p:nvPr/>
            </p:nvSpPr>
            <p:spPr bwMode="auto">
              <a:xfrm>
                <a:off x="1290638" y="3987783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Line 114"/>
              <p:cNvSpPr>
                <a:spLocks noChangeShapeType="1"/>
              </p:cNvSpPr>
              <p:nvPr/>
            </p:nvSpPr>
            <p:spPr bwMode="auto">
              <a:xfrm rot="2021405" flipH="1">
                <a:off x="1514475" y="4141770"/>
                <a:ext cx="42863" cy="74613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Oval 115"/>
              <p:cNvSpPr>
                <a:spLocks noChangeArrowheads="1"/>
              </p:cNvSpPr>
              <p:nvPr/>
            </p:nvSpPr>
            <p:spPr bwMode="auto">
              <a:xfrm>
                <a:off x="1214438" y="3962383"/>
                <a:ext cx="92075" cy="92075"/>
              </a:xfrm>
              <a:prstGeom prst="ellipse">
                <a:avLst/>
              </a:prstGeom>
              <a:solidFill>
                <a:srgbClr val="5E75B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Oval 116"/>
              <p:cNvSpPr>
                <a:spLocks noChangeArrowheads="1"/>
              </p:cNvSpPr>
              <p:nvPr/>
            </p:nvSpPr>
            <p:spPr bwMode="auto">
              <a:xfrm>
                <a:off x="1276350" y="3967145"/>
                <a:ext cx="9207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Oval 117"/>
              <p:cNvSpPr>
                <a:spLocks noChangeAspect="1" noChangeArrowheads="1"/>
              </p:cNvSpPr>
              <p:nvPr/>
            </p:nvSpPr>
            <p:spPr bwMode="auto">
              <a:xfrm>
                <a:off x="1250950" y="3957620"/>
                <a:ext cx="77788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Oval 118"/>
              <p:cNvSpPr>
                <a:spLocks noChangeArrowheads="1"/>
              </p:cNvSpPr>
              <p:nvPr/>
            </p:nvSpPr>
            <p:spPr bwMode="auto">
              <a:xfrm rot="4719394">
                <a:off x="1500188" y="4100495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Oval 119"/>
              <p:cNvSpPr>
                <a:spLocks noChangeArrowheads="1"/>
              </p:cNvSpPr>
              <p:nvPr/>
            </p:nvSpPr>
            <p:spPr bwMode="auto">
              <a:xfrm rot="4719394">
                <a:off x="1528763" y="4152883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Oval 120"/>
              <p:cNvSpPr>
                <a:spLocks noChangeArrowheads="1"/>
              </p:cNvSpPr>
              <p:nvPr/>
            </p:nvSpPr>
            <p:spPr bwMode="auto">
              <a:xfrm rot="4719394">
                <a:off x="1530350" y="4114783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Line 121"/>
              <p:cNvSpPr>
                <a:spLocks noChangeShapeType="1"/>
              </p:cNvSpPr>
              <p:nvPr/>
            </p:nvSpPr>
            <p:spPr bwMode="auto">
              <a:xfrm rot="4135323" flipH="1">
                <a:off x="1555750" y="4367195"/>
                <a:ext cx="42863" cy="55563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Oval 122"/>
              <p:cNvSpPr>
                <a:spLocks noChangeArrowheads="1"/>
              </p:cNvSpPr>
              <p:nvPr/>
            </p:nvSpPr>
            <p:spPr bwMode="auto">
              <a:xfrm rot="5700051">
                <a:off x="1570038" y="4378308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Oval 123"/>
              <p:cNvSpPr>
                <a:spLocks noChangeArrowheads="1"/>
              </p:cNvSpPr>
              <p:nvPr/>
            </p:nvSpPr>
            <p:spPr bwMode="auto">
              <a:xfrm rot="5700051">
                <a:off x="1579563" y="4327508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Oval 124"/>
              <p:cNvSpPr>
                <a:spLocks noChangeAspect="1" noChangeArrowheads="1"/>
              </p:cNvSpPr>
              <p:nvPr/>
            </p:nvSpPr>
            <p:spPr bwMode="auto">
              <a:xfrm rot="5700051">
                <a:off x="1588294" y="4356876"/>
                <a:ext cx="77788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Oval 125"/>
              <p:cNvSpPr>
                <a:spLocks noChangeAspect="1" noChangeArrowheads="1"/>
              </p:cNvSpPr>
              <p:nvPr/>
            </p:nvSpPr>
            <p:spPr bwMode="auto">
              <a:xfrm rot="18161825">
                <a:off x="967582" y="4075889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Oval 126"/>
              <p:cNvSpPr>
                <a:spLocks noChangeArrowheads="1"/>
              </p:cNvSpPr>
              <p:nvPr/>
            </p:nvSpPr>
            <p:spPr bwMode="auto">
              <a:xfrm rot="18161825">
                <a:off x="925513" y="4133833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Line 127"/>
              <p:cNvSpPr>
                <a:spLocks noChangeShapeType="1"/>
              </p:cNvSpPr>
              <p:nvPr/>
            </p:nvSpPr>
            <p:spPr bwMode="auto">
              <a:xfrm rot="18615948">
                <a:off x="995363" y="4117957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Oval 128"/>
              <p:cNvSpPr>
                <a:spLocks noChangeArrowheads="1"/>
              </p:cNvSpPr>
              <p:nvPr/>
            </p:nvSpPr>
            <p:spPr bwMode="auto">
              <a:xfrm rot="18161825">
                <a:off x="932656" y="4088589"/>
                <a:ext cx="73025" cy="109538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Line 129"/>
              <p:cNvSpPr>
                <a:spLocks noChangeShapeType="1"/>
              </p:cNvSpPr>
              <p:nvPr/>
            </p:nvSpPr>
            <p:spPr bwMode="auto">
              <a:xfrm rot="2540379">
                <a:off x="1011238" y="4513245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Oval 130"/>
              <p:cNvSpPr>
                <a:spLocks noChangeArrowheads="1"/>
              </p:cNvSpPr>
              <p:nvPr/>
            </p:nvSpPr>
            <p:spPr bwMode="auto">
              <a:xfrm rot="2021403">
                <a:off x="969963" y="4552933"/>
                <a:ext cx="95250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Oval 131"/>
              <p:cNvSpPr>
                <a:spLocks noChangeArrowheads="1"/>
              </p:cNvSpPr>
              <p:nvPr/>
            </p:nvSpPr>
            <p:spPr bwMode="auto">
              <a:xfrm rot="2021403">
                <a:off x="933450" y="4506895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Oval 132"/>
              <p:cNvSpPr>
                <a:spLocks noChangeAspect="1" noChangeArrowheads="1"/>
              </p:cNvSpPr>
              <p:nvPr/>
            </p:nvSpPr>
            <p:spPr bwMode="auto">
              <a:xfrm rot="2102340">
                <a:off x="954088" y="4541820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Oval 133"/>
              <p:cNvSpPr>
                <a:spLocks noChangeAspect="1" noChangeArrowheads="1"/>
              </p:cNvSpPr>
              <p:nvPr/>
            </p:nvSpPr>
            <p:spPr bwMode="auto">
              <a:xfrm rot="18161825">
                <a:off x="1504157" y="4520389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Oval 134"/>
              <p:cNvSpPr>
                <a:spLocks noChangeArrowheads="1"/>
              </p:cNvSpPr>
              <p:nvPr/>
            </p:nvSpPr>
            <p:spPr bwMode="auto">
              <a:xfrm rot="18161825">
                <a:off x="1474788" y="4556108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Oval 135"/>
              <p:cNvSpPr>
                <a:spLocks noChangeArrowheads="1"/>
              </p:cNvSpPr>
              <p:nvPr/>
            </p:nvSpPr>
            <p:spPr bwMode="auto">
              <a:xfrm rot="18161825">
                <a:off x="1497013" y="4543408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709149">
                <a:off x="1212850" y="4635483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Oval 137"/>
              <p:cNvSpPr>
                <a:spLocks noChangeAspect="1" noChangeArrowheads="1"/>
              </p:cNvSpPr>
              <p:nvPr/>
            </p:nvSpPr>
            <p:spPr bwMode="auto">
              <a:xfrm rot="460228">
                <a:off x="1201738" y="4652945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Oval 138"/>
              <p:cNvSpPr>
                <a:spLocks noChangeAspect="1" noChangeArrowheads="1"/>
              </p:cNvSpPr>
              <p:nvPr/>
            </p:nvSpPr>
            <p:spPr bwMode="auto">
              <a:xfrm rot="460228">
                <a:off x="1135063" y="4640245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Oval 139"/>
              <p:cNvSpPr>
                <a:spLocks noChangeAspect="1" noChangeArrowheads="1"/>
              </p:cNvSpPr>
              <p:nvPr/>
            </p:nvSpPr>
            <p:spPr bwMode="auto">
              <a:xfrm rot="460228">
                <a:off x="1165225" y="4652945"/>
                <a:ext cx="77788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71"/>
            <p:cNvGrpSpPr>
              <a:grpSpLocks noChangeAspect="1"/>
            </p:cNvGrpSpPr>
            <p:nvPr/>
          </p:nvGrpSpPr>
          <p:grpSpPr>
            <a:xfrm>
              <a:off x="2141874" y="5006848"/>
              <a:ext cx="609021" cy="631952"/>
              <a:chOff x="685800" y="5608620"/>
              <a:chExt cx="758825" cy="787400"/>
            </a:xfrm>
          </p:grpSpPr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18615948">
                <a:off x="1279526" y="6176945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141"/>
              <p:cNvSpPr>
                <a:spLocks noChangeShapeType="1"/>
              </p:cNvSpPr>
              <p:nvPr/>
            </p:nvSpPr>
            <p:spPr bwMode="auto">
              <a:xfrm>
                <a:off x="1062038" y="5638783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Line 142"/>
              <p:cNvSpPr>
                <a:spLocks noChangeShapeType="1"/>
              </p:cNvSpPr>
              <p:nvPr/>
            </p:nvSpPr>
            <p:spPr bwMode="auto">
              <a:xfrm rot="2021405" flipH="1">
                <a:off x="1285875" y="5792770"/>
                <a:ext cx="42863" cy="74613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Oval 143"/>
              <p:cNvSpPr>
                <a:spLocks noChangeArrowheads="1"/>
              </p:cNvSpPr>
              <p:nvPr/>
            </p:nvSpPr>
            <p:spPr bwMode="auto">
              <a:xfrm>
                <a:off x="985838" y="5613383"/>
                <a:ext cx="92075" cy="92075"/>
              </a:xfrm>
              <a:prstGeom prst="ellipse">
                <a:avLst/>
              </a:prstGeom>
              <a:solidFill>
                <a:srgbClr val="B93C9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Oval 144"/>
              <p:cNvSpPr>
                <a:spLocks noChangeArrowheads="1"/>
              </p:cNvSpPr>
              <p:nvPr/>
            </p:nvSpPr>
            <p:spPr bwMode="auto">
              <a:xfrm>
                <a:off x="1047750" y="5618145"/>
                <a:ext cx="9207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Oval 145"/>
              <p:cNvSpPr>
                <a:spLocks noChangeAspect="1" noChangeArrowheads="1"/>
              </p:cNvSpPr>
              <p:nvPr/>
            </p:nvSpPr>
            <p:spPr bwMode="auto">
              <a:xfrm>
                <a:off x="1022350" y="5608620"/>
                <a:ext cx="77788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Oval 146"/>
              <p:cNvSpPr>
                <a:spLocks noChangeArrowheads="1"/>
              </p:cNvSpPr>
              <p:nvPr/>
            </p:nvSpPr>
            <p:spPr bwMode="auto">
              <a:xfrm rot="4719394">
                <a:off x="1271588" y="5751495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Oval 147"/>
              <p:cNvSpPr>
                <a:spLocks noChangeArrowheads="1"/>
              </p:cNvSpPr>
              <p:nvPr/>
            </p:nvSpPr>
            <p:spPr bwMode="auto">
              <a:xfrm rot="4719394">
                <a:off x="1300163" y="5803883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Oval 148"/>
              <p:cNvSpPr>
                <a:spLocks noChangeArrowheads="1"/>
              </p:cNvSpPr>
              <p:nvPr/>
            </p:nvSpPr>
            <p:spPr bwMode="auto">
              <a:xfrm rot="4719394">
                <a:off x="1301750" y="5765783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Line 149"/>
              <p:cNvSpPr>
                <a:spLocks noChangeShapeType="1"/>
              </p:cNvSpPr>
              <p:nvPr/>
            </p:nvSpPr>
            <p:spPr bwMode="auto">
              <a:xfrm rot="4135323" flipH="1">
                <a:off x="1327150" y="6018195"/>
                <a:ext cx="42863" cy="55563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Oval 150"/>
              <p:cNvSpPr>
                <a:spLocks noChangeArrowheads="1"/>
              </p:cNvSpPr>
              <p:nvPr/>
            </p:nvSpPr>
            <p:spPr bwMode="auto">
              <a:xfrm rot="5700051">
                <a:off x="1341438" y="6029308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Oval 151"/>
              <p:cNvSpPr>
                <a:spLocks noChangeArrowheads="1"/>
              </p:cNvSpPr>
              <p:nvPr/>
            </p:nvSpPr>
            <p:spPr bwMode="auto">
              <a:xfrm rot="5700051">
                <a:off x="1350963" y="5978508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Oval 152"/>
              <p:cNvSpPr>
                <a:spLocks noChangeAspect="1" noChangeArrowheads="1"/>
              </p:cNvSpPr>
              <p:nvPr/>
            </p:nvSpPr>
            <p:spPr bwMode="auto">
              <a:xfrm rot="5700051">
                <a:off x="1359694" y="6007876"/>
                <a:ext cx="77788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Oval 153"/>
              <p:cNvSpPr>
                <a:spLocks noChangeAspect="1" noChangeArrowheads="1"/>
              </p:cNvSpPr>
              <p:nvPr/>
            </p:nvSpPr>
            <p:spPr bwMode="auto">
              <a:xfrm rot="18161825">
                <a:off x="738982" y="5726889"/>
                <a:ext cx="77787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Oval 154"/>
              <p:cNvSpPr>
                <a:spLocks noChangeArrowheads="1"/>
              </p:cNvSpPr>
              <p:nvPr/>
            </p:nvSpPr>
            <p:spPr bwMode="auto">
              <a:xfrm rot="18161825">
                <a:off x="696913" y="5784833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Line 155"/>
              <p:cNvSpPr>
                <a:spLocks noChangeShapeType="1"/>
              </p:cNvSpPr>
              <p:nvPr/>
            </p:nvSpPr>
            <p:spPr bwMode="auto">
              <a:xfrm rot="18615948">
                <a:off x="766763" y="5768957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Oval 156"/>
              <p:cNvSpPr>
                <a:spLocks noChangeArrowheads="1"/>
              </p:cNvSpPr>
              <p:nvPr/>
            </p:nvSpPr>
            <p:spPr bwMode="auto">
              <a:xfrm rot="18161825">
                <a:off x="704056" y="5739589"/>
                <a:ext cx="73025" cy="109538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Line 157"/>
              <p:cNvSpPr>
                <a:spLocks noChangeShapeType="1"/>
              </p:cNvSpPr>
              <p:nvPr/>
            </p:nvSpPr>
            <p:spPr bwMode="auto">
              <a:xfrm rot="2540379">
                <a:off x="782638" y="6164245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Oval 158"/>
              <p:cNvSpPr>
                <a:spLocks noChangeArrowheads="1"/>
              </p:cNvSpPr>
              <p:nvPr/>
            </p:nvSpPr>
            <p:spPr bwMode="auto">
              <a:xfrm rot="2021403">
                <a:off x="741363" y="6203933"/>
                <a:ext cx="95250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Oval 159"/>
              <p:cNvSpPr>
                <a:spLocks noChangeArrowheads="1"/>
              </p:cNvSpPr>
              <p:nvPr/>
            </p:nvSpPr>
            <p:spPr bwMode="auto">
              <a:xfrm rot="2021403">
                <a:off x="704850" y="6157895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Oval 160"/>
              <p:cNvSpPr>
                <a:spLocks noChangeAspect="1" noChangeArrowheads="1"/>
              </p:cNvSpPr>
              <p:nvPr/>
            </p:nvSpPr>
            <p:spPr bwMode="auto">
              <a:xfrm rot="2102340">
                <a:off x="725488" y="6192820"/>
                <a:ext cx="77787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Oval 161"/>
              <p:cNvSpPr>
                <a:spLocks noChangeAspect="1" noChangeArrowheads="1"/>
              </p:cNvSpPr>
              <p:nvPr/>
            </p:nvSpPr>
            <p:spPr bwMode="auto">
              <a:xfrm rot="18161825">
                <a:off x="1275557" y="6171389"/>
                <a:ext cx="77787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Oval 162"/>
              <p:cNvSpPr>
                <a:spLocks noChangeArrowheads="1"/>
              </p:cNvSpPr>
              <p:nvPr/>
            </p:nvSpPr>
            <p:spPr bwMode="auto">
              <a:xfrm rot="18161825">
                <a:off x="1246188" y="6207108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Oval 163"/>
              <p:cNvSpPr>
                <a:spLocks noChangeArrowheads="1"/>
              </p:cNvSpPr>
              <p:nvPr/>
            </p:nvSpPr>
            <p:spPr bwMode="auto">
              <a:xfrm rot="18161825">
                <a:off x="1268413" y="6194408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Line 164"/>
              <p:cNvSpPr>
                <a:spLocks noChangeShapeType="1"/>
              </p:cNvSpPr>
              <p:nvPr/>
            </p:nvSpPr>
            <p:spPr bwMode="auto">
              <a:xfrm rot="709149">
                <a:off x="984250" y="6286483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Oval 165"/>
              <p:cNvSpPr>
                <a:spLocks noChangeAspect="1" noChangeArrowheads="1"/>
              </p:cNvSpPr>
              <p:nvPr/>
            </p:nvSpPr>
            <p:spPr bwMode="auto">
              <a:xfrm rot="460228">
                <a:off x="973138" y="6303945"/>
                <a:ext cx="77787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Oval 166"/>
              <p:cNvSpPr>
                <a:spLocks noChangeAspect="1" noChangeArrowheads="1"/>
              </p:cNvSpPr>
              <p:nvPr/>
            </p:nvSpPr>
            <p:spPr bwMode="auto">
              <a:xfrm rot="460228">
                <a:off x="906463" y="6291245"/>
                <a:ext cx="77787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Oval 167"/>
              <p:cNvSpPr>
                <a:spLocks noChangeAspect="1" noChangeArrowheads="1"/>
              </p:cNvSpPr>
              <p:nvPr/>
            </p:nvSpPr>
            <p:spPr bwMode="auto">
              <a:xfrm rot="460228">
                <a:off x="936625" y="6303945"/>
                <a:ext cx="77788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Oval 168"/>
              <p:cNvSpPr>
                <a:spLocks noChangeArrowheads="1"/>
              </p:cNvSpPr>
              <p:nvPr/>
            </p:nvSpPr>
            <p:spPr bwMode="invGray">
              <a:xfrm>
                <a:off x="763588" y="5748320"/>
                <a:ext cx="533400" cy="533400"/>
              </a:xfrm>
              <a:prstGeom prst="ellipse">
                <a:avLst/>
              </a:prstGeom>
              <a:gradFill rotWithShape="0">
                <a:gsLst>
                  <a:gs pos="0">
                    <a:srgbClr val="B1BB81"/>
                  </a:gs>
                  <a:gs pos="100000">
                    <a:srgbClr val="3E422E"/>
                  </a:gs>
                </a:gsLst>
                <a:path path="rect">
                  <a:fillToRect l="100000" b="100000"/>
                </a:path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69"/>
              <p:cNvSpPr>
                <a:spLocks/>
              </p:cNvSpPr>
              <p:nvPr/>
            </p:nvSpPr>
            <p:spPr bwMode="auto">
              <a:xfrm>
                <a:off x="823913" y="5780070"/>
                <a:ext cx="365125" cy="457200"/>
              </a:xfrm>
              <a:custGeom>
                <a:avLst/>
                <a:gdLst>
                  <a:gd name="T0" fmla="*/ 2147483647 w 328"/>
                  <a:gd name="T1" fmla="*/ 2147483647 h 360"/>
                  <a:gd name="T2" fmla="*/ 2147483647 w 328"/>
                  <a:gd name="T3" fmla="*/ 2147483647 h 360"/>
                  <a:gd name="T4" fmla="*/ 2147483647 w 328"/>
                  <a:gd name="T5" fmla="*/ 2147483647 h 360"/>
                  <a:gd name="T6" fmla="*/ 2147483647 w 328"/>
                  <a:gd name="T7" fmla="*/ 2147483647 h 360"/>
                  <a:gd name="T8" fmla="*/ 2147483647 w 328"/>
                  <a:gd name="T9" fmla="*/ 2147483647 h 360"/>
                  <a:gd name="T10" fmla="*/ 2147483647 w 328"/>
                  <a:gd name="T11" fmla="*/ 2147483647 h 360"/>
                  <a:gd name="T12" fmla="*/ 2147483647 w 328"/>
                  <a:gd name="T13" fmla="*/ 2147483647 h 360"/>
                  <a:gd name="T14" fmla="*/ 2147483647 w 328"/>
                  <a:gd name="T15" fmla="*/ 2147483647 h 3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360"/>
                  <a:gd name="T26" fmla="*/ 328 w 328"/>
                  <a:gd name="T27" fmla="*/ 360 h 3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360">
                    <a:moveTo>
                      <a:pt x="168" y="24"/>
                    </a:moveTo>
                    <a:cubicBezTo>
                      <a:pt x="136" y="48"/>
                      <a:pt x="96" y="120"/>
                      <a:pt x="72" y="168"/>
                    </a:cubicBezTo>
                    <a:cubicBezTo>
                      <a:pt x="48" y="216"/>
                      <a:pt x="0" y="280"/>
                      <a:pt x="24" y="312"/>
                    </a:cubicBezTo>
                    <a:cubicBezTo>
                      <a:pt x="48" y="344"/>
                      <a:pt x="168" y="360"/>
                      <a:pt x="216" y="360"/>
                    </a:cubicBezTo>
                    <a:cubicBezTo>
                      <a:pt x="264" y="360"/>
                      <a:pt x="296" y="344"/>
                      <a:pt x="312" y="312"/>
                    </a:cubicBezTo>
                    <a:cubicBezTo>
                      <a:pt x="328" y="280"/>
                      <a:pt x="320" y="216"/>
                      <a:pt x="312" y="168"/>
                    </a:cubicBezTo>
                    <a:cubicBezTo>
                      <a:pt x="304" y="120"/>
                      <a:pt x="288" y="48"/>
                      <a:pt x="264" y="24"/>
                    </a:cubicBezTo>
                    <a:cubicBezTo>
                      <a:pt x="240" y="0"/>
                      <a:pt x="200" y="0"/>
                      <a:pt x="168" y="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C763C"/>
                  </a:gs>
                  <a:gs pos="100000">
                    <a:srgbClr val="43331A"/>
                  </a:gs>
                </a:gsLst>
                <a:path path="rect">
                  <a:fillToRect l="100000" b="100000"/>
                </a:path>
              </a:gradFill>
              <a:ln w="25400" cap="rnd">
                <a:solidFill>
                  <a:srgbClr val="D8C6BC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70"/>
              <p:cNvSpPr>
                <a:spLocks noChangeAspect="1"/>
              </p:cNvSpPr>
              <p:nvPr/>
            </p:nvSpPr>
            <p:spPr bwMode="auto">
              <a:xfrm>
                <a:off x="922338" y="5984858"/>
                <a:ext cx="69850" cy="182562"/>
              </a:xfrm>
              <a:custGeom>
                <a:avLst/>
                <a:gdLst>
                  <a:gd name="T0" fmla="*/ 2147483647 w 152"/>
                  <a:gd name="T1" fmla="*/ 0 h 144"/>
                  <a:gd name="T2" fmla="*/ 0 w 152"/>
                  <a:gd name="T3" fmla="*/ 2147483647 h 144"/>
                  <a:gd name="T4" fmla="*/ 2147483647 w 152"/>
                  <a:gd name="T5" fmla="*/ 2147483647 h 144"/>
                  <a:gd name="T6" fmla="*/ 2147483647 w 152"/>
                  <a:gd name="T7" fmla="*/ 2147483647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144"/>
                  <a:gd name="T14" fmla="*/ 152 w 15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144">
                    <a:moveTo>
                      <a:pt x="144" y="0"/>
                    </a:moveTo>
                    <a:cubicBezTo>
                      <a:pt x="72" y="16"/>
                      <a:pt x="0" y="32"/>
                      <a:pt x="0" y="48"/>
                    </a:cubicBezTo>
                    <a:cubicBezTo>
                      <a:pt x="0" y="64"/>
                      <a:pt x="136" y="80"/>
                      <a:pt x="144" y="96"/>
                    </a:cubicBezTo>
                    <a:cubicBezTo>
                      <a:pt x="152" y="112"/>
                      <a:pt x="64" y="128"/>
                      <a:pt x="48" y="144"/>
                    </a:cubicBezTo>
                  </a:path>
                </a:pathLst>
              </a:cu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71"/>
              <p:cNvSpPr>
                <a:spLocks noChangeAspect="1"/>
              </p:cNvSpPr>
              <p:nvPr/>
            </p:nvSpPr>
            <p:spPr bwMode="auto">
              <a:xfrm>
                <a:off x="1036638" y="5876908"/>
                <a:ext cx="69850" cy="182562"/>
              </a:xfrm>
              <a:custGeom>
                <a:avLst/>
                <a:gdLst>
                  <a:gd name="T0" fmla="*/ 2147483647 w 152"/>
                  <a:gd name="T1" fmla="*/ 0 h 144"/>
                  <a:gd name="T2" fmla="*/ 0 w 152"/>
                  <a:gd name="T3" fmla="*/ 2147483647 h 144"/>
                  <a:gd name="T4" fmla="*/ 2147483647 w 152"/>
                  <a:gd name="T5" fmla="*/ 2147483647 h 144"/>
                  <a:gd name="T6" fmla="*/ 2147483647 w 152"/>
                  <a:gd name="T7" fmla="*/ 2147483647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144"/>
                  <a:gd name="T14" fmla="*/ 152 w 15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144">
                    <a:moveTo>
                      <a:pt x="144" y="0"/>
                    </a:moveTo>
                    <a:cubicBezTo>
                      <a:pt x="72" y="16"/>
                      <a:pt x="0" y="32"/>
                      <a:pt x="0" y="48"/>
                    </a:cubicBezTo>
                    <a:cubicBezTo>
                      <a:pt x="0" y="64"/>
                      <a:pt x="136" y="80"/>
                      <a:pt x="144" y="96"/>
                    </a:cubicBezTo>
                    <a:cubicBezTo>
                      <a:pt x="152" y="112"/>
                      <a:pt x="64" y="128"/>
                      <a:pt x="48" y="144"/>
                    </a:cubicBezTo>
                  </a:path>
                </a:pathLst>
              </a:cu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70"/>
            <p:cNvGrpSpPr>
              <a:grpSpLocks noChangeAspect="1"/>
            </p:cNvGrpSpPr>
            <p:nvPr/>
          </p:nvGrpSpPr>
          <p:grpSpPr>
            <a:xfrm>
              <a:off x="3315830" y="5006848"/>
              <a:ext cx="609021" cy="631952"/>
              <a:chOff x="914400" y="3957620"/>
              <a:chExt cx="758825" cy="787400"/>
            </a:xfrm>
          </p:grpSpPr>
          <p:sp>
            <p:nvSpPr>
              <p:cNvPr id="76" name="Oval 108"/>
              <p:cNvSpPr>
                <a:spLocks noChangeArrowheads="1"/>
              </p:cNvSpPr>
              <p:nvPr/>
            </p:nvSpPr>
            <p:spPr bwMode="invGray">
              <a:xfrm>
                <a:off x="1000125" y="4090970"/>
                <a:ext cx="533400" cy="533400"/>
              </a:xfrm>
              <a:prstGeom prst="ellipse">
                <a:avLst/>
              </a:prstGeom>
              <a:gradFill rotWithShape="0">
                <a:gsLst>
                  <a:gs pos="0">
                    <a:srgbClr val="B1BB81"/>
                  </a:gs>
                  <a:gs pos="100000">
                    <a:srgbClr val="3E422E"/>
                  </a:gs>
                </a:gsLst>
                <a:path path="rect">
                  <a:fillToRect l="100000" b="100000"/>
                </a:path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1063625" y="4116370"/>
                <a:ext cx="365125" cy="457200"/>
              </a:xfrm>
              <a:custGeom>
                <a:avLst/>
                <a:gdLst>
                  <a:gd name="T0" fmla="*/ 2147483647 w 328"/>
                  <a:gd name="T1" fmla="*/ 2147483647 h 360"/>
                  <a:gd name="T2" fmla="*/ 2147483647 w 328"/>
                  <a:gd name="T3" fmla="*/ 2147483647 h 360"/>
                  <a:gd name="T4" fmla="*/ 2147483647 w 328"/>
                  <a:gd name="T5" fmla="*/ 2147483647 h 360"/>
                  <a:gd name="T6" fmla="*/ 2147483647 w 328"/>
                  <a:gd name="T7" fmla="*/ 2147483647 h 360"/>
                  <a:gd name="T8" fmla="*/ 2147483647 w 328"/>
                  <a:gd name="T9" fmla="*/ 2147483647 h 360"/>
                  <a:gd name="T10" fmla="*/ 2147483647 w 328"/>
                  <a:gd name="T11" fmla="*/ 2147483647 h 360"/>
                  <a:gd name="T12" fmla="*/ 2147483647 w 328"/>
                  <a:gd name="T13" fmla="*/ 2147483647 h 360"/>
                  <a:gd name="T14" fmla="*/ 2147483647 w 328"/>
                  <a:gd name="T15" fmla="*/ 2147483647 h 3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360"/>
                  <a:gd name="T26" fmla="*/ 328 w 328"/>
                  <a:gd name="T27" fmla="*/ 360 h 3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360">
                    <a:moveTo>
                      <a:pt x="168" y="24"/>
                    </a:moveTo>
                    <a:cubicBezTo>
                      <a:pt x="136" y="48"/>
                      <a:pt x="96" y="120"/>
                      <a:pt x="72" y="168"/>
                    </a:cubicBezTo>
                    <a:cubicBezTo>
                      <a:pt x="48" y="216"/>
                      <a:pt x="0" y="280"/>
                      <a:pt x="24" y="312"/>
                    </a:cubicBezTo>
                    <a:cubicBezTo>
                      <a:pt x="48" y="344"/>
                      <a:pt x="168" y="360"/>
                      <a:pt x="216" y="360"/>
                    </a:cubicBezTo>
                    <a:cubicBezTo>
                      <a:pt x="264" y="360"/>
                      <a:pt x="296" y="344"/>
                      <a:pt x="312" y="312"/>
                    </a:cubicBezTo>
                    <a:cubicBezTo>
                      <a:pt x="328" y="280"/>
                      <a:pt x="320" y="216"/>
                      <a:pt x="312" y="168"/>
                    </a:cubicBezTo>
                    <a:cubicBezTo>
                      <a:pt x="304" y="120"/>
                      <a:pt x="288" y="48"/>
                      <a:pt x="264" y="24"/>
                    </a:cubicBezTo>
                    <a:cubicBezTo>
                      <a:pt x="240" y="0"/>
                      <a:pt x="200" y="0"/>
                      <a:pt x="168" y="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C763C"/>
                  </a:gs>
                  <a:gs pos="100000">
                    <a:srgbClr val="43331A"/>
                  </a:gs>
                </a:gsLst>
                <a:path path="rect">
                  <a:fillToRect l="100000" b="100000"/>
                </a:path>
              </a:gradFill>
              <a:ln w="25400" cap="rnd">
                <a:solidFill>
                  <a:srgbClr val="D8C6BC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110"/>
              <p:cNvSpPr>
                <a:spLocks noChangeAspect="1"/>
              </p:cNvSpPr>
              <p:nvPr/>
            </p:nvSpPr>
            <p:spPr bwMode="auto">
              <a:xfrm>
                <a:off x="1158875" y="4327508"/>
                <a:ext cx="69850" cy="182562"/>
              </a:xfrm>
              <a:custGeom>
                <a:avLst/>
                <a:gdLst>
                  <a:gd name="T0" fmla="*/ 2147483647 w 152"/>
                  <a:gd name="T1" fmla="*/ 0 h 144"/>
                  <a:gd name="T2" fmla="*/ 0 w 152"/>
                  <a:gd name="T3" fmla="*/ 2147483647 h 144"/>
                  <a:gd name="T4" fmla="*/ 2147483647 w 152"/>
                  <a:gd name="T5" fmla="*/ 2147483647 h 144"/>
                  <a:gd name="T6" fmla="*/ 2147483647 w 152"/>
                  <a:gd name="T7" fmla="*/ 2147483647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144"/>
                  <a:gd name="T14" fmla="*/ 152 w 15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144">
                    <a:moveTo>
                      <a:pt x="144" y="0"/>
                    </a:moveTo>
                    <a:cubicBezTo>
                      <a:pt x="72" y="16"/>
                      <a:pt x="0" y="32"/>
                      <a:pt x="0" y="48"/>
                    </a:cubicBezTo>
                    <a:cubicBezTo>
                      <a:pt x="0" y="64"/>
                      <a:pt x="136" y="80"/>
                      <a:pt x="144" y="96"/>
                    </a:cubicBezTo>
                    <a:cubicBezTo>
                      <a:pt x="152" y="112"/>
                      <a:pt x="64" y="128"/>
                      <a:pt x="48" y="144"/>
                    </a:cubicBezTo>
                  </a:path>
                </a:pathLst>
              </a:cu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111"/>
              <p:cNvSpPr>
                <a:spLocks noChangeAspect="1"/>
              </p:cNvSpPr>
              <p:nvPr/>
            </p:nvSpPr>
            <p:spPr bwMode="auto">
              <a:xfrm>
                <a:off x="1273175" y="4219558"/>
                <a:ext cx="69850" cy="182562"/>
              </a:xfrm>
              <a:custGeom>
                <a:avLst/>
                <a:gdLst>
                  <a:gd name="T0" fmla="*/ 2147483647 w 152"/>
                  <a:gd name="T1" fmla="*/ 0 h 144"/>
                  <a:gd name="T2" fmla="*/ 0 w 152"/>
                  <a:gd name="T3" fmla="*/ 2147483647 h 144"/>
                  <a:gd name="T4" fmla="*/ 2147483647 w 152"/>
                  <a:gd name="T5" fmla="*/ 2147483647 h 144"/>
                  <a:gd name="T6" fmla="*/ 2147483647 w 152"/>
                  <a:gd name="T7" fmla="*/ 2147483647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144"/>
                  <a:gd name="T14" fmla="*/ 152 w 15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144">
                    <a:moveTo>
                      <a:pt x="144" y="0"/>
                    </a:moveTo>
                    <a:cubicBezTo>
                      <a:pt x="72" y="16"/>
                      <a:pt x="0" y="32"/>
                      <a:pt x="0" y="48"/>
                    </a:cubicBezTo>
                    <a:cubicBezTo>
                      <a:pt x="0" y="64"/>
                      <a:pt x="136" y="80"/>
                      <a:pt x="144" y="96"/>
                    </a:cubicBezTo>
                    <a:cubicBezTo>
                      <a:pt x="152" y="112"/>
                      <a:pt x="64" y="128"/>
                      <a:pt x="48" y="144"/>
                    </a:cubicBezTo>
                  </a:path>
                </a:pathLst>
              </a:cu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Line 112"/>
              <p:cNvSpPr>
                <a:spLocks noChangeShapeType="1"/>
              </p:cNvSpPr>
              <p:nvPr/>
            </p:nvSpPr>
            <p:spPr bwMode="auto">
              <a:xfrm rot="18615948">
                <a:off x="1508126" y="4525945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Line 113"/>
              <p:cNvSpPr>
                <a:spLocks noChangeShapeType="1"/>
              </p:cNvSpPr>
              <p:nvPr/>
            </p:nvSpPr>
            <p:spPr bwMode="auto">
              <a:xfrm>
                <a:off x="1290638" y="3987783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Line 114"/>
              <p:cNvSpPr>
                <a:spLocks noChangeShapeType="1"/>
              </p:cNvSpPr>
              <p:nvPr/>
            </p:nvSpPr>
            <p:spPr bwMode="auto">
              <a:xfrm rot="2021405" flipH="1">
                <a:off x="1514475" y="4141770"/>
                <a:ext cx="42863" cy="74613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Oval 115"/>
              <p:cNvSpPr>
                <a:spLocks noChangeArrowheads="1"/>
              </p:cNvSpPr>
              <p:nvPr/>
            </p:nvSpPr>
            <p:spPr bwMode="auto">
              <a:xfrm>
                <a:off x="1214438" y="3962383"/>
                <a:ext cx="92075" cy="92075"/>
              </a:xfrm>
              <a:prstGeom prst="ellipse">
                <a:avLst/>
              </a:prstGeom>
              <a:solidFill>
                <a:srgbClr val="5E75B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Oval 116"/>
              <p:cNvSpPr>
                <a:spLocks noChangeArrowheads="1"/>
              </p:cNvSpPr>
              <p:nvPr/>
            </p:nvSpPr>
            <p:spPr bwMode="auto">
              <a:xfrm>
                <a:off x="1276350" y="3967145"/>
                <a:ext cx="9207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Oval 117"/>
              <p:cNvSpPr>
                <a:spLocks noChangeAspect="1" noChangeArrowheads="1"/>
              </p:cNvSpPr>
              <p:nvPr/>
            </p:nvSpPr>
            <p:spPr bwMode="auto">
              <a:xfrm>
                <a:off x="1250950" y="3957620"/>
                <a:ext cx="77788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Oval 118"/>
              <p:cNvSpPr>
                <a:spLocks noChangeArrowheads="1"/>
              </p:cNvSpPr>
              <p:nvPr/>
            </p:nvSpPr>
            <p:spPr bwMode="auto">
              <a:xfrm rot="4719394">
                <a:off x="1500188" y="4100495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Oval 119"/>
              <p:cNvSpPr>
                <a:spLocks noChangeArrowheads="1"/>
              </p:cNvSpPr>
              <p:nvPr/>
            </p:nvSpPr>
            <p:spPr bwMode="auto">
              <a:xfrm rot="4719394">
                <a:off x="1528763" y="4152883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Oval 120"/>
              <p:cNvSpPr>
                <a:spLocks noChangeArrowheads="1"/>
              </p:cNvSpPr>
              <p:nvPr/>
            </p:nvSpPr>
            <p:spPr bwMode="auto">
              <a:xfrm rot="4719394">
                <a:off x="1530350" y="4114783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Line 121"/>
              <p:cNvSpPr>
                <a:spLocks noChangeShapeType="1"/>
              </p:cNvSpPr>
              <p:nvPr/>
            </p:nvSpPr>
            <p:spPr bwMode="auto">
              <a:xfrm rot="4135323" flipH="1">
                <a:off x="1555750" y="4367195"/>
                <a:ext cx="42863" cy="55563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Oval 122"/>
              <p:cNvSpPr>
                <a:spLocks noChangeArrowheads="1"/>
              </p:cNvSpPr>
              <p:nvPr/>
            </p:nvSpPr>
            <p:spPr bwMode="auto">
              <a:xfrm rot="5700051">
                <a:off x="1570038" y="4378308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Oval 123"/>
              <p:cNvSpPr>
                <a:spLocks noChangeArrowheads="1"/>
              </p:cNvSpPr>
              <p:nvPr/>
            </p:nvSpPr>
            <p:spPr bwMode="auto">
              <a:xfrm rot="5700051">
                <a:off x="1579563" y="4327508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Oval 124"/>
              <p:cNvSpPr>
                <a:spLocks noChangeAspect="1" noChangeArrowheads="1"/>
              </p:cNvSpPr>
              <p:nvPr/>
            </p:nvSpPr>
            <p:spPr bwMode="auto">
              <a:xfrm rot="5700051">
                <a:off x="1588294" y="4356876"/>
                <a:ext cx="77788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Oval 125"/>
              <p:cNvSpPr>
                <a:spLocks noChangeAspect="1" noChangeArrowheads="1"/>
              </p:cNvSpPr>
              <p:nvPr/>
            </p:nvSpPr>
            <p:spPr bwMode="auto">
              <a:xfrm rot="18161825">
                <a:off x="967582" y="4075889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Oval 126"/>
              <p:cNvSpPr>
                <a:spLocks noChangeArrowheads="1"/>
              </p:cNvSpPr>
              <p:nvPr/>
            </p:nvSpPr>
            <p:spPr bwMode="auto">
              <a:xfrm rot="18161825">
                <a:off x="925513" y="4133833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Line 127"/>
              <p:cNvSpPr>
                <a:spLocks noChangeShapeType="1"/>
              </p:cNvSpPr>
              <p:nvPr/>
            </p:nvSpPr>
            <p:spPr bwMode="auto">
              <a:xfrm rot="18615948">
                <a:off x="995363" y="4117957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Oval 128"/>
              <p:cNvSpPr>
                <a:spLocks noChangeArrowheads="1"/>
              </p:cNvSpPr>
              <p:nvPr/>
            </p:nvSpPr>
            <p:spPr bwMode="auto">
              <a:xfrm rot="18161825">
                <a:off x="932656" y="4088589"/>
                <a:ext cx="73025" cy="109538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Line 129"/>
              <p:cNvSpPr>
                <a:spLocks noChangeShapeType="1"/>
              </p:cNvSpPr>
              <p:nvPr/>
            </p:nvSpPr>
            <p:spPr bwMode="auto">
              <a:xfrm rot="2540379">
                <a:off x="1011238" y="4513245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Oval 130"/>
              <p:cNvSpPr>
                <a:spLocks noChangeArrowheads="1"/>
              </p:cNvSpPr>
              <p:nvPr/>
            </p:nvSpPr>
            <p:spPr bwMode="auto">
              <a:xfrm rot="2021403">
                <a:off x="969963" y="4552933"/>
                <a:ext cx="95250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Oval 131"/>
              <p:cNvSpPr>
                <a:spLocks noChangeArrowheads="1"/>
              </p:cNvSpPr>
              <p:nvPr/>
            </p:nvSpPr>
            <p:spPr bwMode="auto">
              <a:xfrm rot="2021403">
                <a:off x="933450" y="4506895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Oval 132"/>
              <p:cNvSpPr>
                <a:spLocks noChangeAspect="1" noChangeArrowheads="1"/>
              </p:cNvSpPr>
              <p:nvPr/>
            </p:nvSpPr>
            <p:spPr bwMode="auto">
              <a:xfrm rot="2102340">
                <a:off x="954088" y="4541820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Oval 133"/>
              <p:cNvSpPr>
                <a:spLocks noChangeAspect="1" noChangeArrowheads="1"/>
              </p:cNvSpPr>
              <p:nvPr/>
            </p:nvSpPr>
            <p:spPr bwMode="auto">
              <a:xfrm rot="18161825">
                <a:off x="1504157" y="4520389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Oval 134"/>
              <p:cNvSpPr>
                <a:spLocks noChangeArrowheads="1"/>
              </p:cNvSpPr>
              <p:nvPr/>
            </p:nvSpPr>
            <p:spPr bwMode="auto">
              <a:xfrm rot="18161825">
                <a:off x="1474788" y="4556108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Oval 135"/>
              <p:cNvSpPr>
                <a:spLocks noChangeArrowheads="1"/>
              </p:cNvSpPr>
              <p:nvPr/>
            </p:nvSpPr>
            <p:spPr bwMode="auto">
              <a:xfrm rot="18161825">
                <a:off x="1497013" y="4543408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Line 136"/>
              <p:cNvSpPr>
                <a:spLocks noChangeShapeType="1"/>
              </p:cNvSpPr>
              <p:nvPr/>
            </p:nvSpPr>
            <p:spPr bwMode="auto">
              <a:xfrm rot="709149">
                <a:off x="1212850" y="4635483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Oval 137"/>
              <p:cNvSpPr>
                <a:spLocks noChangeAspect="1" noChangeArrowheads="1"/>
              </p:cNvSpPr>
              <p:nvPr/>
            </p:nvSpPr>
            <p:spPr bwMode="auto">
              <a:xfrm rot="460228">
                <a:off x="1201738" y="4652945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Oval 138"/>
              <p:cNvSpPr>
                <a:spLocks noChangeAspect="1" noChangeArrowheads="1"/>
              </p:cNvSpPr>
              <p:nvPr/>
            </p:nvSpPr>
            <p:spPr bwMode="auto">
              <a:xfrm rot="460228">
                <a:off x="1135063" y="4640245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Oval 139"/>
              <p:cNvSpPr>
                <a:spLocks noChangeAspect="1" noChangeArrowheads="1"/>
              </p:cNvSpPr>
              <p:nvPr/>
            </p:nvSpPr>
            <p:spPr bwMode="auto">
              <a:xfrm rot="460228">
                <a:off x="1165225" y="4652945"/>
                <a:ext cx="77788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1" name="Group 71"/>
            <p:cNvGrpSpPr>
              <a:grpSpLocks noChangeAspect="1"/>
            </p:cNvGrpSpPr>
            <p:nvPr/>
          </p:nvGrpSpPr>
          <p:grpSpPr>
            <a:xfrm>
              <a:off x="4489786" y="5006848"/>
              <a:ext cx="609021" cy="631952"/>
              <a:chOff x="685800" y="5608620"/>
              <a:chExt cx="758825" cy="787400"/>
            </a:xfrm>
          </p:grpSpPr>
          <p:sp>
            <p:nvSpPr>
              <p:cNvPr id="109" name="Line 140"/>
              <p:cNvSpPr>
                <a:spLocks noChangeShapeType="1"/>
              </p:cNvSpPr>
              <p:nvPr/>
            </p:nvSpPr>
            <p:spPr bwMode="auto">
              <a:xfrm rot="18615948">
                <a:off x="1279526" y="6176945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Line 141"/>
              <p:cNvSpPr>
                <a:spLocks noChangeShapeType="1"/>
              </p:cNvSpPr>
              <p:nvPr/>
            </p:nvSpPr>
            <p:spPr bwMode="auto">
              <a:xfrm>
                <a:off x="1062038" y="5638783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Line 142"/>
              <p:cNvSpPr>
                <a:spLocks noChangeShapeType="1"/>
              </p:cNvSpPr>
              <p:nvPr/>
            </p:nvSpPr>
            <p:spPr bwMode="auto">
              <a:xfrm rot="2021405" flipH="1">
                <a:off x="1285875" y="5792770"/>
                <a:ext cx="42863" cy="74613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Oval 143"/>
              <p:cNvSpPr>
                <a:spLocks noChangeArrowheads="1"/>
              </p:cNvSpPr>
              <p:nvPr/>
            </p:nvSpPr>
            <p:spPr bwMode="auto">
              <a:xfrm>
                <a:off x="985838" y="5613383"/>
                <a:ext cx="92075" cy="92075"/>
              </a:xfrm>
              <a:prstGeom prst="ellipse">
                <a:avLst/>
              </a:prstGeom>
              <a:solidFill>
                <a:srgbClr val="B93C9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Oval 144"/>
              <p:cNvSpPr>
                <a:spLocks noChangeArrowheads="1"/>
              </p:cNvSpPr>
              <p:nvPr/>
            </p:nvSpPr>
            <p:spPr bwMode="auto">
              <a:xfrm>
                <a:off x="1047750" y="5618145"/>
                <a:ext cx="9207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Oval 145"/>
              <p:cNvSpPr>
                <a:spLocks noChangeAspect="1" noChangeArrowheads="1"/>
              </p:cNvSpPr>
              <p:nvPr/>
            </p:nvSpPr>
            <p:spPr bwMode="auto">
              <a:xfrm>
                <a:off x="1022350" y="5608620"/>
                <a:ext cx="77788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Oval 146"/>
              <p:cNvSpPr>
                <a:spLocks noChangeArrowheads="1"/>
              </p:cNvSpPr>
              <p:nvPr/>
            </p:nvSpPr>
            <p:spPr bwMode="auto">
              <a:xfrm rot="4719394">
                <a:off x="1271588" y="5751495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Oval 147"/>
              <p:cNvSpPr>
                <a:spLocks noChangeArrowheads="1"/>
              </p:cNvSpPr>
              <p:nvPr/>
            </p:nvSpPr>
            <p:spPr bwMode="auto">
              <a:xfrm rot="4719394">
                <a:off x="1300163" y="5803883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Oval 148"/>
              <p:cNvSpPr>
                <a:spLocks noChangeArrowheads="1"/>
              </p:cNvSpPr>
              <p:nvPr/>
            </p:nvSpPr>
            <p:spPr bwMode="auto">
              <a:xfrm rot="4719394">
                <a:off x="1301750" y="5765783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Line 149"/>
              <p:cNvSpPr>
                <a:spLocks noChangeShapeType="1"/>
              </p:cNvSpPr>
              <p:nvPr/>
            </p:nvSpPr>
            <p:spPr bwMode="auto">
              <a:xfrm rot="4135323" flipH="1">
                <a:off x="1327150" y="6018195"/>
                <a:ext cx="42863" cy="55563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Oval 150"/>
              <p:cNvSpPr>
                <a:spLocks noChangeArrowheads="1"/>
              </p:cNvSpPr>
              <p:nvPr/>
            </p:nvSpPr>
            <p:spPr bwMode="auto">
              <a:xfrm rot="5700051">
                <a:off x="1341438" y="6029308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Oval 151"/>
              <p:cNvSpPr>
                <a:spLocks noChangeArrowheads="1"/>
              </p:cNvSpPr>
              <p:nvPr/>
            </p:nvSpPr>
            <p:spPr bwMode="auto">
              <a:xfrm rot="5700051">
                <a:off x="1350963" y="5978508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Oval 152"/>
              <p:cNvSpPr>
                <a:spLocks noChangeAspect="1" noChangeArrowheads="1"/>
              </p:cNvSpPr>
              <p:nvPr/>
            </p:nvSpPr>
            <p:spPr bwMode="auto">
              <a:xfrm rot="5700051">
                <a:off x="1359694" y="6007876"/>
                <a:ext cx="77788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Oval 153"/>
              <p:cNvSpPr>
                <a:spLocks noChangeAspect="1" noChangeArrowheads="1"/>
              </p:cNvSpPr>
              <p:nvPr/>
            </p:nvSpPr>
            <p:spPr bwMode="auto">
              <a:xfrm rot="18161825">
                <a:off x="738982" y="5726889"/>
                <a:ext cx="77787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Oval 154"/>
              <p:cNvSpPr>
                <a:spLocks noChangeArrowheads="1"/>
              </p:cNvSpPr>
              <p:nvPr/>
            </p:nvSpPr>
            <p:spPr bwMode="auto">
              <a:xfrm rot="18161825">
                <a:off x="696913" y="5784833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Line 155"/>
              <p:cNvSpPr>
                <a:spLocks noChangeShapeType="1"/>
              </p:cNvSpPr>
              <p:nvPr/>
            </p:nvSpPr>
            <p:spPr bwMode="auto">
              <a:xfrm rot="18615948">
                <a:off x="766763" y="5768957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Oval 156"/>
              <p:cNvSpPr>
                <a:spLocks noChangeArrowheads="1"/>
              </p:cNvSpPr>
              <p:nvPr/>
            </p:nvSpPr>
            <p:spPr bwMode="auto">
              <a:xfrm rot="18161825">
                <a:off x="704056" y="5739589"/>
                <a:ext cx="73025" cy="109538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Line 157"/>
              <p:cNvSpPr>
                <a:spLocks noChangeShapeType="1"/>
              </p:cNvSpPr>
              <p:nvPr/>
            </p:nvSpPr>
            <p:spPr bwMode="auto">
              <a:xfrm rot="2540379">
                <a:off x="782638" y="6164245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Oval 158"/>
              <p:cNvSpPr>
                <a:spLocks noChangeArrowheads="1"/>
              </p:cNvSpPr>
              <p:nvPr/>
            </p:nvSpPr>
            <p:spPr bwMode="auto">
              <a:xfrm rot="2021403">
                <a:off x="741363" y="6203933"/>
                <a:ext cx="95250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Oval 159"/>
              <p:cNvSpPr>
                <a:spLocks noChangeArrowheads="1"/>
              </p:cNvSpPr>
              <p:nvPr/>
            </p:nvSpPr>
            <p:spPr bwMode="auto">
              <a:xfrm rot="2021403">
                <a:off x="704850" y="6157895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Oval 160"/>
              <p:cNvSpPr>
                <a:spLocks noChangeAspect="1" noChangeArrowheads="1"/>
              </p:cNvSpPr>
              <p:nvPr/>
            </p:nvSpPr>
            <p:spPr bwMode="auto">
              <a:xfrm rot="2102340">
                <a:off x="725488" y="6192820"/>
                <a:ext cx="77787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Oval 161"/>
              <p:cNvSpPr>
                <a:spLocks noChangeAspect="1" noChangeArrowheads="1"/>
              </p:cNvSpPr>
              <p:nvPr/>
            </p:nvSpPr>
            <p:spPr bwMode="auto">
              <a:xfrm rot="18161825">
                <a:off x="1275557" y="6171389"/>
                <a:ext cx="77787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Oval 162"/>
              <p:cNvSpPr>
                <a:spLocks noChangeArrowheads="1"/>
              </p:cNvSpPr>
              <p:nvPr/>
            </p:nvSpPr>
            <p:spPr bwMode="auto">
              <a:xfrm rot="18161825">
                <a:off x="1246188" y="6207108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Oval 163"/>
              <p:cNvSpPr>
                <a:spLocks noChangeArrowheads="1"/>
              </p:cNvSpPr>
              <p:nvPr/>
            </p:nvSpPr>
            <p:spPr bwMode="auto">
              <a:xfrm rot="18161825">
                <a:off x="1268413" y="6194408"/>
                <a:ext cx="73025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Line 164"/>
              <p:cNvSpPr>
                <a:spLocks noChangeShapeType="1"/>
              </p:cNvSpPr>
              <p:nvPr/>
            </p:nvSpPr>
            <p:spPr bwMode="auto">
              <a:xfrm rot="709149">
                <a:off x="984250" y="6286483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Oval 165"/>
              <p:cNvSpPr>
                <a:spLocks noChangeAspect="1" noChangeArrowheads="1"/>
              </p:cNvSpPr>
              <p:nvPr/>
            </p:nvSpPr>
            <p:spPr bwMode="auto">
              <a:xfrm rot="460228">
                <a:off x="973138" y="6303945"/>
                <a:ext cx="77787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Oval 166"/>
              <p:cNvSpPr>
                <a:spLocks noChangeAspect="1" noChangeArrowheads="1"/>
              </p:cNvSpPr>
              <p:nvPr/>
            </p:nvSpPr>
            <p:spPr bwMode="auto">
              <a:xfrm rot="460228">
                <a:off x="906463" y="6291245"/>
                <a:ext cx="77787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Oval 167"/>
              <p:cNvSpPr>
                <a:spLocks noChangeAspect="1" noChangeArrowheads="1"/>
              </p:cNvSpPr>
              <p:nvPr/>
            </p:nvSpPr>
            <p:spPr bwMode="auto">
              <a:xfrm rot="460228">
                <a:off x="936625" y="6303945"/>
                <a:ext cx="77788" cy="92075"/>
              </a:xfrm>
              <a:prstGeom prst="ellipse">
                <a:avLst/>
              </a:prstGeom>
              <a:solidFill>
                <a:srgbClr val="B93C9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Oval 168"/>
              <p:cNvSpPr>
                <a:spLocks noChangeArrowheads="1"/>
              </p:cNvSpPr>
              <p:nvPr/>
            </p:nvSpPr>
            <p:spPr bwMode="invGray">
              <a:xfrm>
                <a:off x="763588" y="5748320"/>
                <a:ext cx="533400" cy="533400"/>
              </a:xfrm>
              <a:prstGeom prst="ellipse">
                <a:avLst/>
              </a:prstGeom>
              <a:gradFill rotWithShape="0">
                <a:gsLst>
                  <a:gs pos="0">
                    <a:srgbClr val="B1BB81"/>
                  </a:gs>
                  <a:gs pos="100000">
                    <a:srgbClr val="3E422E"/>
                  </a:gs>
                </a:gsLst>
                <a:path path="rect">
                  <a:fillToRect l="100000" b="100000"/>
                </a:path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69"/>
              <p:cNvSpPr>
                <a:spLocks/>
              </p:cNvSpPr>
              <p:nvPr/>
            </p:nvSpPr>
            <p:spPr bwMode="auto">
              <a:xfrm>
                <a:off x="823913" y="5780070"/>
                <a:ext cx="365125" cy="457200"/>
              </a:xfrm>
              <a:custGeom>
                <a:avLst/>
                <a:gdLst>
                  <a:gd name="T0" fmla="*/ 2147483647 w 328"/>
                  <a:gd name="T1" fmla="*/ 2147483647 h 360"/>
                  <a:gd name="T2" fmla="*/ 2147483647 w 328"/>
                  <a:gd name="T3" fmla="*/ 2147483647 h 360"/>
                  <a:gd name="T4" fmla="*/ 2147483647 w 328"/>
                  <a:gd name="T5" fmla="*/ 2147483647 h 360"/>
                  <a:gd name="T6" fmla="*/ 2147483647 w 328"/>
                  <a:gd name="T7" fmla="*/ 2147483647 h 360"/>
                  <a:gd name="T8" fmla="*/ 2147483647 w 328"/>
                  <a:gd name="T9" fmla="*/ 2147483647 h 360"/>
                  <a:gd name="T10" fmla="*/ 2147483647 w 328"/>
                  <a:gd name="T11" fmla="*/ 2147483647 h 360"/>
                  <a:gd name="T12" fmla="*/ 2147483647 w 328"/>
                  <a:gd name="T13" fmla="*/ 2147483647 h 360"/>
                  <a:gd name="T14" fmla="*/ 2147483647 w 328"/>
                  <a:gd name="T15" fmla="*/ 2147483647 h 3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360"/>
                  <a:gd name="T26" fmla="*/ 328 w 328"/>
                  <a:gd name="T27" fmla="*/ 360 h 3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360">
                    <a:moveTo>
                      <a:pt x="168" y="24"/>
                    </a:moveTo>
                    <a:cubicBezTo>
                      <a:pt x="136" y="48"/>
                      <a:pt x="96" y="120"/>
                      <a:pt x="72" y="168"/>
                    </a:cubicBezTo>
                    <a:cubicBezTo>
                      <a:pt x="48" y="216"/>
                      <a:pt x="0" y="280"/>
                      <a:pt x="24" y="312"/>
                    </a:cubicBezTo>
                    <a:cubicBezTo>
                      <a:pt x="48" y="344"/>
                      <a:pt x="168" y="360"/>
                      <a:pt x="216" y="360"/>
                    </a:cubicBezTo>
                    <a:cubicBezTo>
                      <a:pt x="264" y="360"/>
                      <a:pt x="296" y="344"/>
                      <a:pt x="312" y="312"/>
                    </a:cubicBezTo>
                    <a:cubicBezTo>
                      <a:pt x="328" y="280"/>
                      <a:pt x="320" y="216"/>
                      <a:pt x="312" y="168"/>
                    </a:cubicBezTo>
                    <a:cubicBezTo>
                      <a:pt x="304" y="120"/>
                      <a:pt x="288" y="48"/>
                      <a:pt x="264" y="24"/>
                    </a:cubicBezTo>
                    <a:cubicBezTo>
                      <a:pt x="240" y="0"/>
                      <a:pt x="200" y="0"/>
                      <a:pt x="168" y="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C763C"/>
                  </a:gs>
                  <a:gs pos="100000">
                    <a:srgbClr val="43331A"/>
                  </a:gs>
                </a:gsLst>
                <a:path path="rect">
                  <a:fillToRect l="100000" b="100000"/>
                </a:path>
              </a:gradFill>
              <a:ln w="25400" cap="rnd">
                <a:solidFill>
                  <a:srgbClr val="D8C6BC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70"/>
              <p:cNvSpPr>
                <a:spLocks noChangeAspect="1"/>
              </p:cNvSpPr>
              <p:nvPr/>
            </p:nvSpPr>
            <p:spPr bwMode="auto">
              <a:xfrm>
                <a:off x="922338" y="5984858"/>
                <a:ext cx="69850" cy="182562"/>
              </a:xfrm>
              <a:custGeom>
                <a:avLst/>
                <a:gdLst>
                  <a:gd name="T0" fmla="*/ 2147483647 w 152"/>
                  <a:gd name="T1" fmla="*/ 0 h 144"/>
                  <a:gd name="T2" fmla="*/ 0 w 152"/>
                  <a:gd name="T3" fmla="*/ 2147483647 h 144"/>
                  <a:gd name="T4" fmla="*/ 2147483647 w 152"/>
                  <a:gd name="T5" fmla="*/ 2147483647 h 144"/>
                  <a:gd name="T6" fmla="*/ 2147483647 w 152"/>
                  <a:gd name="T7" fmla="*/ 2147483647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144"/>
                  <a:gd name="T14" fmla="*/ 152 w 15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144">
                    <a:moveTo>
                      <a:pt x="144" y="0"/>
                    </a:moveTo>
                    <a:cubicBezTo>
                      <a:pt x="72" y="16"/>
                      <a:pt x="0" y="32"/>
                      <a:pt x="0" y="48"/>
                    </a:cubicBezTo>
                    <a:cubicBezTo>
                      <a:pt x="0" y="64"/>
                      <a:pt x="136" y="80"/>
                      <a:pt x="144" y="96"/>
                    </a:cubicBezTo>
                    <a:cubicBezTo>
                      <a:pt x="152" y="112"/>
                      <a:pt x="64" y="128"/>
                      <a:pt x="48" y="144"/>
                    </a:cubicBezTo>
                  </a:path>
                </a:pathLst>
              </a:cu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71"/>
              <p:cNvSpPr>
                <a:spLocks noChangeAspect="1"/>
              </p:cNvSpPr>
              <p:nvPr/>
            </p:nvSpPr>
            <p:spPr bwMode="auto">
              <a:xfrm>
                <a:off x="1036638" y="5876908"/>
                <a:ext cx="69850" cy="182562"/>
              </a:xfrm>
              <a:custGeom>
                <a:avLst/>
                <a:gdLst>
                  <a:gd name="T0" fmla="*/ 2147483647 w 152"/>
                  <a:gd name="T1" fmla="*/ 0 h 144"/>
                  <a:gd name="T2" fmla="*/ 0 w 152"/>
                  <a:gd name="T3" fmla="*/ 2147483647 h 144"/>
                  <a:gd name="T4" fmla="*/ 2147483647 w 152"/>
                  <a:gd name="T5" fmla="*/ 2147483647 h 144"/>
                  <a:gd name="T6" fmla="*/ 2147483647 w 152"/>
                  <a:gd name="T7" fmla="*/ 2147483647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144"/>
                  <a:gd name="T14" fmla="*/ 152 w 15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144">
                    <a:moveTo>
                      <a:pt x="144" y="0"/>
                    </a:moveTo>
                    <a:cubicBezTo>
                      <a:pt x="72" y="16"/>
                      <a:pt x="0" y="32"/>
                      <a:pt x="0" y="48"/>
                    </a:cubicBezTo>
                    <a:cubicBezTo>
                      <a:pt x="0" y="64"/>
                      <a:pt x="136" y="80"/>
                      <a:pt x="144" y="96"/>
                    </a:cubicBezTo>
                    <a:cubicBezTo>
                      <a:pt x="152" y="112"/>
                      <a:pt x="64" y="128"/>
                      <a:pt x="48" y="144"/>
                    </a:cubicBezTo>
                  </a:path>
                </a:pathLst>
              </a:cu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2" name="Group 70"/>
            <p:cNvGrpSpPr>
              <a:grpSpLocks noChangeAspect="1"/>
            </p:cNvGrpSpPr>
            <p:nvPr/>
          </p:nvGrpSpPr>
          <p:grpSpPr>
            <a:xfrm>
              <a:off x="5663743" y="5006848"/>
              <a:ext cx="609021" cy="631952"/>
              <a:chOff x="914400" y="3957620"/>
              <a:chExt cx="758825" cy="787400"/>
            </a:xfrm>
          </p:grpSpPr>
          <p:sp>
            <p:nvSpPr>
              <p:cNvPr id="142" name="Oval 108"/>
              <p:cNvSpPr>
                <a:spLocks noChangeArrowheads="1"/>
              </p:cNvSpPr>
              <p:nvPr/>
            </p:nvSpPr>
            <p:spPr bwMode="invGray">
              <a:xfrm>
                <a:off x="1000125" y="4090970"/>
                <a:ext cx="533400" cy="533400"/>
              </a:xfrm>
              <a:prstGeom prst="ellipse">
                <a:avLst/>
              </a:prstGeom>
              <a:gradFill rotWithShape="0">
                <a:gsLst>
                  <a:gs pos="0">
                    <a:srgbClr val="B1BB81"/>
                  </a:gs>
                  <a:gs pos="100000">
                    <a:srgbClr val="3E422E"/>
                  </a:gs>
                </a:gsLst>
                <a:path path="rect">
                  <a:fillToRect l="100000" b="100000"/>
                </a:path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09"/>
              <p:cNvSpPr>
                <a:spLocks/>
              </p:cNvSpPr>
              <p:nvPr/>
            </p:nvSpPr>
            <p:spPr bwMode="auto">
              <a:xfrm>
                <a:off x="1063625" y="4116370"/>
                <a:ext cx="365125" cy="457200"/>
              </a:xfrm>
              <a:custGeom>
                <a:avLst/>
                <a:gdLst>
                  <a:gd name="T0" fmla="*/ 2147483647 w 328"/>
                  <a:gd name="T1" fmla="*/ 2147483647 h 360"/>
                  <a:gd name="T2" fmla="*/ 2147483647 w 328"/>
                  <a:gd name="T3" fmla="*/ 2147483647 h 360"/>
                  <a:gd name="T4" fmla="*/ 2147483647 w 328"/>
                  <a:gd name="T5" fmla="*/ 2147483647 h 360"/>
                  <a:gd name="T6" fmla="*/ 2147483647 w 328"/>
                  <a:gd name="T7" fmla="*/ 2147483647 h 360"/>
                  <a:gd name="T8" fmla="*/ 2147483647 w 328"/>
                  <a:gd name="T9" fmla="*/ 2147483647 h 360"/>
                  <a:gd name="T10" fmla="*/ 2147483647 w 328"/>
                  <a:gd name="T11" fmla="*/ 2147483647 h 360"/>
                  <a:gd name="T12" fmla="*/ 2147483647 w 328"/>
                  <a:gd name="T13" fmla="*/ 2147483647 h 360"/>
                  <a:gd name="T14" fmla="*/ 2147483647 w 328"/>
                  <a:gd name="T15" fmla="*/ 2147483647 h 3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360"/>
                  <a:gd name="T26" fmla="*/ 328 w 328"/>
                  <a:gd name="T27" fmla="*/ 360 h 3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360">
                    <a:moveTo>
                      <a:pt x="168" y="24"/>
                    </a:moveTo>
                    <a:cubicBezTo>
                      <a:pt x="136" y="48"/>
                      <a:pt x="96" y="120"/>
                      <a:pt x="72" y="168"/>
                    </a:cubicBezTo>
                    <a:cubicBezTo>
                      <a:pt x="48" y="216"/>
                      <a:pt x="0" y="280"/>
                      <a:pt x="24" y="312"/>
                    </a:cubicBezTo>
                    <a:cubicBezTo>
                      <a:pt x="48" y="344"/>
                      <a:pt x="168" y="360"/>
                      <a:pt x="216" y="360"/>
                    </a:cubicBezTo>
                    <a:cubicBezTo>
                      <a:pt x="264" y="360"/>
                      <a:pt x="296" y="344"/>
                      <a:pt x="312" y="312"/>
                    </a:cubicBezTo>
                    <a:cubicBezTo>
                      <a:pt x="328" y="280"/>
                      <a:pt x="320" y="216"/>
                      <a:pt x="312" y="168"/>
                    </a:cubicBezTo>
                    <a:cubicBezTo>
                      <a:pt x="304" y="120"/>
                      <a:pt x="288" y="48"/>
                      <a:pt x="264" y="24"/>
                    </a:cubicBezTo>
                    <a:cubicBezTo>
                      <a:pt x="240" y="0"/>
                      <a:pt x="200" y="0"/>
                      <a:pt x="168" y="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C763C"/>
                  </a:gs>
                  <a:gs pos="100000">
                    <a:srgbClr val="43331A"/>
                  </a:gs>
                </a:gsLst>
                <a:path path="rect">
                  <a:fillToRect l="100000" b="100000"/>
                </a:path>
              </a:gradFill>
              <a:ln w="25400" cap="rnd">
                <a:solidFill>
                  <a:srgbClr val="D8C6BC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10"/>
              <p:cNvSpPr>
                <a:spLocks noChangeAspect="1"/>
              </p:cNvSpPr>
              <p:nvPr/>
            </p:nvSpPr>
            <p:spPr bwMode="auto">
              <a:xfrm>
                <a:off x="1158875" y="4327508"/>
                <a:ext cx="69850" cy="182562"/>
              </a:xfrm>
              <a:custGeom>
                <a:avLst/>
                <a:gdLst>
                  <a:gd name="T0" fmla="*/ 2147483647 w 152"/>
                  <a:gd name="T1" fmla="*/ 0 h 144"/>
                  <a:gd name="T2" fmla="*/ 0 w 152"/>
                  <a:gd name="T3" fmla="*/ 2147483647 h 144"/>
                  <a:gd name="T4" fmla="*/ 2147483647 w 152"/>
                  <a:gd name="T5" fmla="*/ 2147483647 h 144"/>
                  <a:gd name="T6" fmla="*/ 2147483647 w 152"/>
                  <a:gd name="T7" fmla="*/ 2147483647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144"/>
                  <a:gd name="T14" fmla="*/ 152 w 15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144">
                    <a:moveTo>
                      <a:pt x="144" y="0"/>
                    </a:moveTo>
                    <a:cubicBezTo>
                      <a:pt x="72" y="16"/>
                      <a:pt x="0" y="32"/>
                      <a:pt x="0" y="48"/>
                    </a:cubicBezTo>
                    <a:cubicBezTo>
                      <a:pt x="0" y="64"/>
                      <a:pt x="136" y="80"/>
                      <a:pt x="144" y="96"/>
                    </a:cubicBezTo>
                    <a:cubicBezTo>
                      <a:pt x="152" y="112"/>
                      <a:pt x="64" y="128"/>
                      <a:pt x="48" y="144"/>
                    </a:cubicBezTo>
                  </a:path>
                </a:pathLst>
              </a:cu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111"/>
              <p:cNvSpPr>
                <a:spLocks noChangeAspect="1"/>
              </p:cNvSpPr>
              <p:nvPr/>
            </p:nvSpPr>
            <p:spPr bwMode="auto">
              <a:xfrm>
                <a:off x="1273175" y="4219558"/>
                <a:ext cx="69850" cy="182562"/>
              </a:xfrm>
              <a:custGeom>
                <a:avLst/>
                <a:gdLst>
                  <a:gd name="T0" fmla="*/ 2147483647 w 152"/>
                  <a:gd name="T1" fmla="*/ 0 h 144"/>
                  <a:gd name="T2" fmla="*/ 0 w 152"/>
                  <a:gd name="T3" fmla="*/ 2147483647 h 144"/>
                  <a:gd name="T4" fmla="*/ 2147483647 w 152"/>
                  <a:gd name="T5" fmla="*/ 2147483647 h 144"/>
                  <a:gd name="T6" fmla="*/ 2147483647 w 152"/>
                  <a:gd name="T7" fmla="*/ 2147483647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144"/>
                  <a:gd name="T14" fmla="*/ 152 w 15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144">
                    <a:moveTo>
                      <a:pt x="144" y="0"/>
                    </a:moveTo>
                    <a:cubicBezTo>
                      <a:pt x="72" y="16"/>
                      <a:pt x="0" y="32"/>
                      <a:pt x="0" y="48"/>
                    </a:cubicBezTo>
                    <a:cubicBezTo>
                      <a:pt x="0" y="64"/>
                      <a:pt x="136" y="80"/>
                      <a:pt x="144" y="96"/>
                    </a:cubicBezTo>
                    <a:cubicBezTo>
                      <a:pt x="152" y="112"/>
                      <a:pt x="64" y="128"/>
                      <a:pt x="48" y="144"/>
                    </a:cubicBezTo>
                  </a:path>
                </a:pathLst>
              </a:cu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Line 112"/>
              <p:cNvSpPr>
                <a:spLocks noChangeShapeType="1"/>
              </p:cNvSpPr>
              <p:nvPr/>
            </p:nvSpPr>
            <p:spPr bwMode="auto">
              <a:xfrm rot="18615948">
                <a:off x="1508126" y="4525945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Line 113"/>
              <p:cNvSpPr>
                <a:spLocks noChangeShapeType="1"/>
              </p:cNvSpPr>
              <p:nvPr/>
            </p:nvSpPr>
            <p:spPr bwMode="auto">
              <a:xfrm>
                <a:off x="1290638" y="3987783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Line 114"/>
              <p:cNvSpPr>
                <a:spLocks noChangeShapeType="1"/>
              </p:cNvSpPr>
              <p:nvPr/>
            </p:nvSpPr>
            <p:spPr bwMode="auto">
              <a:xfrm rot="2021405" flipH="1">
                <a:off x="1514475" y="4141770"/>
                <a:ext cx="42863" cy="74613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Oval 115"/>
              <p:cNvSpPr>
                <a:spLocks noChangeArrowheads="1"/>
              </p:cNvSpPr>
              <p:nvPr/>
            </p:nvSpPr>
            <p:spPr bwMode="auto">
              <a:xfrm>
                <a:off x="1214438" y="3962383"/>
                <a:ext cx="92075" cy="92075"/>
              </a:xfrm>
              <a:prstGeom prst="ellipse">
                <a:avLst/>
              </a:prstGeom>
              <a:solidFill>
                <a:srgbClr val="5E75B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Oval 116"/>
              <p:cNvSpPr>
                <a:spLocks noChangeArrowheads="1"/>
              </p:cNvSpPr>
              <p:nvPr/>
            </p:nvSpPr>
            <p:spPr bwMode="auto">
              <a:xfrm>
                <a:off x="1276350" y="3967145"/>
                <a:ext cx="9207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Oval 117"/>
              <p:cNvSpPr>
                <a:spLocks noChangeAspect="1" noChangeArrowheads="1"/>
              </p:cNvSpPr>
              <p:nvPr/>
            </p:nvSpPr>
            <p:spPr bwMode="auto">
              <a:xfrm>
                <a:off x="1250950" y="3957620"/>
                <a:ext cx="77788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Oval 118"/>
              <p:cNvSpPr>
                <a:spLocks noChangeArrowheads="1"/>
              </p:cNvSpPr>
              <p:nvPr/>
            </p:nvSpPr>
            <p:spPr bwMode="auto">
              <a:xfrm rot="4719394">
                <a:off x="1500188" y="4100495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Oval 119"/>
              <p:cNvSpPr>
                <a:spLocks noChangeArrowheads="1"/>
              </p:cNvSpPr>
              <p:nvPr/>
            </p:nvSpPr>
            <p:spPr bwMode="auto">
              <a:xfrm rot="4719394">
                <a:off x="1528763" y="4152883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Oval 120"/>
              <p:cNvSpPr>
                <a:spLocks noChangeArrowheads="1"/>
              </p:cNvSpPr>
              <p:nvPr/>
            </p:nvSpPr>
            <p:spPr bwMode="auto">
              <a:xfrm rot="4719394">
                <a:off x="1530350" y="4114783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Line 121"/>
              <p:cNvSpPr>
                <a:spLocks noChangeShapeType="1"/>
              </p:cNvSpPr>
              <p:nvPr/>
            </p:nvSpPr>
            <p:spPr bwMode="auto">
              <a:xfrm rot="4135323" flipH="1">
                <a:off x="1555750" y="4367195"/>
                <a:ext cx="42863" cy="55563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Oval 122"/>
              <p:cNvSpPr>
                <a:spLocks noChangeArrowheads="1"/>
              </p:cNvSpPr>
              <p:nvPr/>
            </p:nvSpPr>
            <p:spPr bwMode="auto">
              <a:xfrm rot="5700051">
                <a:off x="1570038" y="4378308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Oval 123"/>
              <p:cNvSpPr>
                <a:spLocks noChangeArrowheads="1"/>
              </p:cNvSpPr>
              <p:nvPr/>
            </p:nvSpPr>
            <p:spPr bwMode="auto">
              <a:xfrm rot="5700051">
                <a:off x="1579563" y="4327508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Oval 124"/>
              <p:cNvSpPr>
                <a:spLocks noChangeAspect="1" noChangeArrowheads="1"/>
              </p:cNvSpPr>
              <p:nvPr/>
            </p:nvSpPr>
            <p:spPr bwMode="auto">
              <a:xfrm rot="5700051">
                <a:off x="1588294" y="4356876"/>
                <a:ext cx="77788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Oval 125"/>
              <p:cNvSpPr>
                <a:spLocks noChangeAspect="1" noChangeArrowheads="1"/>
              </p:cNvSpPr>
              <p:nvPr/>
            </p:nvSpPr>
            <p:spPr bwMode="auto">
              <a:xfrm rot="18161825">
                <a:off x="967582" y="4075889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Oval 126"/>
              <p:cNvSpPr>
                <a:spLocks noChangeArrowheads="1"/>
              </p:cNvSpPr>
              <p:nvPr/>
            </p:nvSpPr>
            <p:spPr bwMode="auto">
              <a:xfrm rot="18161825">
                <a:off x="925513" y="4133833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Line 127"/>
              <p:cNvSpPr>
                <a:spLocks noChangeShapeType="1"/>
              </p:cNvSpPr>
              <p:nvPr/>
            </p:nvSpPr>
            <p:spPr bwMode="auto">
              <a:xfrm rot="18615948">
                <a:off x="995363" y="4117957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Oval 128"/>
              <p:cNvSpPr>
                <a:spLocks noChangeArrowheads="1"/>
              </p:cNvSpPr>
              <p:nvPr/>
            </p:nvSpPr>
            <p:spPr bwMode="auto">
              <a:xfrm rot="18161825">
                <a:off x="932656" y="4088589"/>
                <a:ext cx="73025" cy="109538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Line 129"/>
              <p:cNvSpPr>
                <a:spLocks noChangeShapeType="1"/>
              </p:cNvSpPr>
              <p:nvPr/>
            </p:nvSpPr>
            <p:spPr bwMode="auto">
              <a:xfrm rot="2540379">
                <a:off x="1011238" y="4513245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Oval 130"/>
              <p:cNvSpPr>
                <a:spLocks noChangeArrowheads="1"/>
              </p:cNvSpPr>
              <p:nvPr/>
            </p:nvSpPr>
            <p:spPr bwMode="auto">
              <a:xfrm rot="2021403">
                <a:off x="969963" y="4552933"/>
                <a:ext cx="95250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Oval 131"/>
              <p:cNvSpPr>
                <a:spLocks noChangeArrowheads="1"/>
              </p:cNvSpPr>
              <p:nvPr/>
            </p:nvSpPr>
            <p:spPr bwMode="auto">
              <a:xfrm rot="2021403">
                <a:off x="933450" y="4506895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Oval 132"/>
              <p:cNvSpPr>
                <a:spLocks noChangeAspect="1" noChangeArrowheads="1"/>
              </p:cNvSpPr>
              <p:nvPr/>
            </p:nvSpPr>
            <p:spPr bwMode="auto">
              <a:xfrm rot="2102340">
                <a:off x="954088" y="4541820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Oval 133"/>
              <p:cNvSpPr>
                <a:spLocks noChangeAspect="1" noChangeArrowheads="1"/>
              </p:cNvSpPr>
              <p:nvPr/>
            </p:nvSpPr>
            <p:spPr bwMode="auto">
              <a:xfrm rot="18161825">
                <a:off x="1504157" y="4520389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Oval 134"/>
              <p:cNvSpPr>
                <a:spLocks noChangeArrowheads="1"/>
              </p:cNvSpPr>
              <p:nvPr/>
            </p:nvSpPr>
            <p:spPr bwMode="auto">
              <a:xfrm rot="18161825">
                <a:off x="1474788" y="4556108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Oval 135"/>
              <p:cNvSpPr>
                <a:spLocks noChangeArrowheads="1"/>
              </p:cNvSpPr>
              <p:nvPr/>
            </p:nvSpPr>
            <p:spPr bwMode="auto">
              <a:xfrm rot="18161825">
                <a:off x="1497013" y="4543408"/>
                <a:ext cx="73025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Line 136"/>
              <p:cNvSpPr>
                <a:spLocks noChangeShapeType="1"/>
              </p:cNvSpPr>
              <p:nvPr/>
            </p:nvSpPr>
            <p:spPr bwMode="auto">
              <a:xfrm rot="709149">
                <a:off x="1212850" y="4635483"/>
                <a:ext cx="0" cy="85725"/>
              </a:xfrm>
              <a:prstGeom prst="line">
                <a:avLst/>
              </a:prstGeom>
              <a:noFill/>
              <a:ln w="38100">
                <a:solidFill>
                  <a:srgbClr val="B92E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Oval 137"/>
              <p:cNvSpPr>
                <a:spLocks noChangeAspect="1" noChangeArrowheads="1"/>
              </p:cNvSpPr>
              <p:nvPr/>
            </p:nvSpPr>
            <p:spPr bwMode="auto">
              <a:xfrm rot="460228">
                <a:off x="1201738" y="4652945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Oval 138"/>
              <p:cNvSpPr>
                <a:spLocks noChangeAspect="1" noChangeArrowheads="1"/>
              </p:cNvSpPr>
              <p:nvPr/>
            </p:nvSpPr>
            <p:spPr bwMode="auto">
              <a:xfrm rot="460228">
                <a:off x="1135063" y="4640245"/>
                <a:ext cx="77787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Oval 139"/>
              <p:cNvSpPr>
                <a:spLocks noChangeAspect="1" noChangeArrowheads="1"/>
              </p:cNvSpPr>
              <p:nvPr/>
            </p:nvSpPr>
            <p:spPr bwMode="auto">
              <a:xfrm rot="460228">
                <a:off x="1165225" y="4652945"/>
                <a:ext cx="77788" cy="92075"/>
              </a:xfrm>
              <a:prstGeom prst="ellipse">
                <a:avLst/>
              </a:prstGeom>
              <a:solidFill>
                <a:srgbClr val="5E75B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27062"/>
            <a:ext cx="9982200" cy="7445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600" dirty="0" smtClean="0"/>
              <a:t>HIV Epidemiology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0" y="1354138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596900" y="1600200"/>
            <a:ext cx="910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aseline="0" dirty="0" smtClean="0">
                <a:solidFill>
                  <a:srgbClr val="808080"/>
                </a:solidFill>
                <a:latin typeface="Arial"/>
                <a:cs typeface="Arial"/>
              </a:rPr>
              <a:t>HIV Incidence and Prevalence Definitions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HIV Incidence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aseline="0" dirty="0" smtClean="0">
                <a:solidFill>
                  <a:schemeClr val="bg2"/>
                </a:solidFill>
                <a:latin typeface="Arial"/>
                <a:cs typeface="Arial"/>
              </a:rPr>
              <a:t>HIV Prevalence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2"/>
                </a:solidFill>
                <a:latin typeface="Arial"/>
                <a:cs typeface="Arial"/>
              </a:rPr>
              <a:t> Knowledge of HIV Infection Status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2"/>
                </a:solidFill>
                <a:latin typeface="Arial"/>
                <a:cs typeface="Arial"/>
              </a:rPr>
              <a:t> HIV Testing Data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sz="2800" baseline="0" dirty="0" smtClean="0">
                <a:solidFill>
                  <a:schemeClr val="bg2"/>
                </a:solidFill>
                <a:latin typeface="Arial"/>
                <a:cs typeface="Arial"/>
              </a:rPr>
              <a:t> HIV/AIDS Deaths</a:t>
            </a:r>
            <a:endParaRPr lang="en-US" sz="2800" baseline="0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03200"/>
            <a:ext cx="101346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/>
              <a:t>Estimated New HIV Infections, Extended Back Calculation Model, 50 US States and DC, 1977-2006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6200" y="6467475"/>
            <a:ext cx="54102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>
                <a:solidFill>
                  <a:srgbClr val="FFFF00"/>
                </a:solidFill>
              </a:rPr>
              <a:t>Source: Hall HI, et al.  JAMA. 2008;300:520-9.</a:t>
            </a:r>
            <a:endParaRPr lang="en-US" b="1" baseline="0">
              <a:latin typeface="Times" pitchFamily="-110" charset="0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3048000" y="2895600"/>
            <a:ext cx="3048000" cy="2362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67722" name="Picture 10" descr="HIV_Incidence_Hal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2" y="1360490"/>
            <a:ext cx="6729625" cy="498188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03200"/>
            <a:ext cx="101346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/>
              <a:t>Estimated New HIV Infections, Extended Back Calculation Model, 50 US States and DC, 1977-2006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6200" y="6467475"/>
            <a:ext cx="54102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>
                <a:solidFill>
                  <a:srgbClr val="FFFF00"/>
                </a:solidFill>
              </a:rPr>
              <a:t>Source: Hall HI, et al.  JAMA. 2008;300:520-9.</a:t>
            </a:r>
            <a:endParaRPr lang="en-US" b="1" baseline="0">
              <a:latin typeface="Times" pitchFamily="-110" charset="0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3048000" y="2895600"/>
            <a:ext cx="3048000" cy="2362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779375" y="1360490"/>
            <a:ext cx="6729625" cy="4981889"/>
            <a:chOff x="1779375" y="1360490"/>
            <a:chExt cx="6729625" cy="4981889"/>
          </a:xfrm>
        </p:grpSpPr>
        <p:pic>
          <p:nvPicPr>
            <p:cNvPr id="4467722" name="Picture 10" descr="HIV_Incidence_Hall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9375" y="1360490"/>
              <a:ext cx="6729625" cy="498188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8166100" y="3866388"/>
              <a:ext cx="137160" cy="1472184"/>
            </a:xfrm>
            <a:prstGeom prst="rect">
              <a:avLst/>
            </a:prstGeom>
            <a:solidFill>
              <a:srgbClr val="FF0000">
                <a:alpha val="7411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rot="5400000">
              <a:off x="7924006" y="3491706"/>
              <a:ext cx="6096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489700" y="2095500"/>
            <a:ext cx="3488266" cy="1041400"/>
          </a:xfrm>
          <a:prstGeom prst="rect">
            <a:avLst/>
          </a:prstGeom>
          <a:solidFill>
            <a:schemeClr val="tx1">
              <a:alpha val="80000"/>
            </a:schemeClr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182880" indent="-457200">
              <a:spcBef>
                <a:spcPct val="60000"/>
              </a:spcBef>
              <a:buClr>
                <a:srgbClr val="FF0000"/>
              </a:buClr>
            </a:pPr>
            <a:r>
              <a:rPr lang="en-US" sz="2000" baseline="0" dirty="0" smtClean="0">
                <a:solidFill>
                  <a:srgbClr val="FFFF66"/>
                </a:solidFill>
              </a:rPr>
              <a:t>	HIV Incidence</a:t>
            </a:r>
            <a:br>
              <a:rPr lang="en-US" sz="2000" baseline="0" dirty="0" smtClean="0">
                <a:solidFill>
                  <a:srgbClr val="FFFF66"/>
                </a:solidFill>
              </a:rPr>
            </a:br>
            <a:r>
              <a:rPr lang="en-US" sz="2000" baseline="0" dirty="0" smtClean="0">
                <a:solidFill>
                  <a:srgbClr val="FFFFFF"/>
                </a:solidFill>
              </a:rPr>
              <a:t>Estimated 56,300 new HIV infections in US in 2006</a:t>
            </a:r>
            <a:endParaRPr lang="en-US" sz="1600" baseline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22262"/>
            <a:ext cx="9982200" cy="896938"/>
          </a:xfrm>
          <a:noFill/>
        </p:spPr>
        <p:txBody>
          <a:bodyPr lIns="92539" tIns="45458" rIns="92539" bIns="45458"/>
          <a:lstStyle/>
          <a:p>
            <a:pPr>
              <a:lnSpc>
                <a:spcPct val="80000"/>
              </a:lnSpc>
            </a:pPr>
            <a:r>
              <a:rPr lang="en-US" sz="3200" dirty="0"/>
              <a:t>Estimated </a:t>
            </a:r>
            <a:r>
              <a:rPr lang="en-US" sz="3200" dirty="0" smtClean="0"/>
              <a:t>Number of AIDS Cases in US, 1985-2006</a:t>
            </a:r>
            <a:endParaRPr lang="en-US" sz="32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6200" y="6467475"/>
            <a:ext cx="54102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b="1" baseline="0" dirty="0">
                <a:solidFill>
                  <a:srgbClr val="FFFF00"/>
                </a:solidFill>
              </a:rPr>
              <a:t>Source:</a:t>
            </a:r>
            <a:r>
              <a:rPr lang="en-US" sz="1400" b="1" baseline="0" dirty="0" smtClean="0">
                <a:solidFill>
                  <a:srgbClr val="FFFF00"/>
                </a:solidFill>
              </a:rPr>
              <a:t> Centers for Disease Control and Prevention</a:t>
            </a:r>
            <a:endParaRPr lang="en-US" sz="1400" b="1" baseline="0" dirty="0">
              <a:latin typeface="Times" pitchFamily="-110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0" y="1092200"/>
            <a:ext cx="10287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AIDS_Incidence_1985-20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62638"/>
            <a:ext cx="7535814" cy="4745736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2004:Templates:Presentations:Designs:Bar Code</Template>
  <TotalTime>33723</TotalTime>
  <Words>2120</Words>
  <Application>Microsoft Macintosh PowerPoint</Application>
  <PresentationFormat>35mm Slides</PresentationFormat>
  <Paragraphs>292</Paragraphs>
  <Slides>51</Slides>
  <Notes>51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Blank</vt:lpstr>
      <vt:lpstr>Routine HIV Screening in Health Care Settings</vt:lpstr>
      <vt:lpstr>HIV Epidemiology</vt:lpstr>
      <vt:lpstr>HIV Incidence and Prevalence</vt:lpstr>
      <vt:lpstr>HIV Incidence and Prevalence</vt:lpstr>
      <vt:lpstr>HIV Prevalence and Prevalence Rate</vt:lpstr>
      <vt:lpstr>HIV Epidemiology</vt:lpstr>
      <vt:lpstr>Estimated New HIV Infections, Extended Back Calculation Model, 50 US States and DC, 1977-2006</vt:lpstr>
      <vt:lpstr>Estimated New HIV Infections, Extended Back Calculation Model, 50 US States and DC, 1977-2006</vt:lpstr>
      <vt:lpstr>Estimated Number of AIDS Cases in US, 1985-2006</vt:lpstr>
      <vt:lpstr>Reported AIDS Cases and Annual Rates  (per 100,000 population), by Area of Residence, 2007</vt:lpstr>
      <vt:lpstr>Estimated Rates of New HIV Infections in US,  by Race/Ethnicity, 2006</vt:lpstr>
      <vt:lpstr>Estimated Rates of New HIV Infections in US,  by Race/Ethnicity, 2006</vt:lpstr>
      <vt:lpstr>Estimated Rates of New HIV Infections in US,  by Race/Ethnicity, 2006</vt:lpstr>
      <vt:lpstr>Estimated HIV Incidence in US,  by Transmission Category, 2006</vt:lpstr>
      <vt:lpstr>Estimated HIV Incidence in US,  by Race/Ethnicity, 2006</vt:lpstr>
      <vt:lpstr>Estimated HIV Incidence in US,  by Sex, 2006</vt:lpstr>
      <vt:lpstr>HIV Epidemiology</vt:lpstr>
      <vt:lpstr>Estimated HIV Prevalence in US, 2006</vt:lpstr>
      <vt:lpstr>Estimated HIV Prevalence in US, 2006</vt:lpstr>
      <vt:lpstr>Estimated HIV Prevalence in US, 2006</vt:lpstr>
      <vt:lpstr>Estimated AIDS Prevalence, US, 1985-2006</vt:lpstr>
      <vt:lpstr>Estimated HIV Prevalence, US, 1977-2006</vt:lpstr>
      <vt:lpstr>Estimated Percentage of Persons Living with HIV in US, by Sex, 2006</vt:lpstr>
      <vt:lpstr>Estimated Percentage of HIV-Infected in US,  by Transmission Category, 2006</vt:lpstr>
      <vt:lpstr>Estimated HIV Prevalence  In US, by Transmission Category, 2006</vt:lpstr>
      <vt:lpstr>Estimated HIV Prevalence In United States, by Age, 2006</vt:lpstr>
      <vt:lpstr>Estimated HIV Prevalence In US, by Race/Ethnicity, 2006</vt:lpstr>
      <vt:lpstr>Estimated HIV Prevalence In US, by Race/Ethnicity, 2006</vt:lpstr>
      <vt:lpstr>Estimated HIV Prevalence In US, by Race/Ethnicity, 2006</vt:lpstr>
      <vt:lpstr>National Health and Nutrition Examination Surveys  Prevalence Rate of HIV Infection in US, 1999-2006</vt:lpstr>
      <vt:lpstr>HIV Epidemiology</vt:lpstr>
      <vt:lpstr>Knowledge of HIV Status, in US, at End of 2006</vt:lpstr>
      <vt:lpstr>Knowledge of HIV Status, in US, at End of 2006</vt:lpstr>
      <vt:lpstr>Estimated Undiagnosed HIV Infection, US</vt:lpstr>
      <vt:lpstr>Undiagnosed HIV Infection in US  Percent Undiagnosed by Race/Ethnicity, at End of 2006</vt:lpstr>
      <vt:lpstr>Undiagnosed HIV Infection in US  Percent Undiagnosed by Age, at End of 2006</vt:lpstr>
      <vt:lpstr>HIV Epidemiology</vt:lpstr>
      <vt:lpstr>CDC HIV Testing Data</vt:lpstr>
      <vt:lpstr>CDC HIV Testing Data</vt:lpstr>
      <vt:lpstr>HIV Testing in Adults Aged 18-64, US 1987-2006</vt:lpstr>
      <vt:lpstr>HIV Testing in Adults Aged 18-64, US 1987-2006</vt:lpstr>
      <vt:lpstr>Slide 42</vt:lpstr>
      <vt:lpstr>Slide 43</vt:lpstr>
      <vt:lpstr>Setting for HIV Testing in Adults Aged 18-64, US, 2006</vt:lpstr>
      <vt:lpstr>HIV Testing in Adults Aged 18-64 US, 1997-September 2008</vt:lpstr>
      <vt:lpstr>HIV Testing in Adults Aged 18-64 US, 1997-September 2008</vt:lpstr>
      <vt:lpstr>HIV Epidemiology</vt:lpstr>
      <vt:lpstr>Deaths in Persons with AIDS, US, 1987-2006</vt:lpstr>
      <vt:lpstr>Age Adjusted Death Rates for HIV Disease, by Race and Sex*—US, 1987-2006</vt:lpstr>
      <vt:lpstr>Routine HIV Testing in Health Care Settings Summary Epidemiology Points</vt:lpstr>
      <vt:lpstr>Acknowledgement</vt:lpstr>
    </vt:vector>
  </TitlesOfParts>
  <Company>HMC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1119</cp:revision>
  <cp:lastPrinted>2009-05-27T18:53:34Z</cp:lastPrinted>
  <dcterms:created xsi:type="dcterms:W3CDTF">2010-05-11T21:35:25Z</dcterms:created>
  <dcterms:modified xsi:type="dcterms:W3CDTF">2010-05-11T21:44:41Z</dcterms:modified>
</cp:coreProperties>
</file>