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9"/>
  </p:notesMasterIdLst>
  <p:sldIdLst>
    <p:sldId id="266" r:id="rId2"/>
    <p:sldId id="310" r:id="rId3"/>
    <p:sldId id="269" r:id="rId4"/>
    <p:sldId id="270" r:id="rId5"/>
    <p:sldId id="294" r:id="rId6"/>
    <p:sldId id="295" r:id="rId7"/>
    <p:sldId id="296" r:id="rId8"/>
    <p:sldId id="298" r:id="rId9"/>
    <p:sldId id="301" r:id="rId10"/>
    <p:sldId id="302" r:id="rId11"/>
    <p:sldId id="303" r:id="rId12"/>
    <p:sldId id="304" r:id="rId13"/>
    <p:sldId id="271" r:id="rId14"/>
    <p:sldId id="272" r:id="rId15"/>
    <p:sldId id="273" r:id="rId16"/>
    <p:sldId id="305"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3" r:id="rId32"/>
    <p:sldId id="288" r:id="rId33"/>
    <p:sldId id="292" r:id="rId34"/>
    <p:sldId id="289" r:id="rId35"/>
    <p:sldId id="309" r:id="rId36"/>
    <p:sldId id="307" r:id="rId37"/>
    <p:sldId id="308"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13A"/>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10" autoAdjust="0"/>
  </p:normalViewPr>
  <p:slideViewPr>
    <p:cSldViewPr snapToGrid="0" snapToObjects="1">
      <p:cViewPr varScale="1">
        <p:scale>
          <a:sx n="75" d="100"/>
          <a:sy n="75" d="100"/>
        </p:scale>
        <p:origin x="66"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76D18-DEA0-449C-BF26-58D018129313}" type="datetimeFigureOut">
              <a:rPr lang="en-US" smtClean="0"/>
              <a:t>9/2/2016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BF30E-6187-4403-9106-44E3E400358B}" type="slidenum">
              <a:rPr lang="en-US" smtClean="0"/>
              <a:t>‹#›</a:t>
            </a:fld>
            <a:endParaRPr lang="en-US"/>
          </a:p>
        </p:txBody>
      </p:sp>
    </p:spTree>
    <p:extLst>
      <p:ext uri="{BB962C8B-B14F-4D97-AF65-F5344CB8AC3E}">
        <p14:creationId xmlns:p14="http://schemas.microsoft.com/office/powerpoint/2010/main" val="151897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1</a:t>
            </a:fld>
            <a:endParaRPr lang="en-US"/>
          </a:p>
        </p:txBody>
      </p:sp>
    </p:spTree>
    <p:extLst>
      <p:ext uri="{BB962C8B-B14F-4D97-AF65-F5344CB8AC3E}">
        <p14:creationId xmlns:p14="http://schemas.microsoft.com/office/powerpoint/2010/main" val="4706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236720" y="9271159"/>
            <a:ext cx="3239348" cy="488394"/>
          </a:xfrm>
          <a:prstGeom prst="rect">
            <a:avLst/>
          </a:prstGeom>
          <a:ln/>
        </p:spPr>
        <p:txBody>
          <a:bodyPr lIns="96653" tIns="48326" rIns="96653" bIns="48326"/>
          <a:lstStyle/>
          <a:p>
            <a:fld id="{E23A2E84-2451-456E-ADA5-D46AF4EAEE9E}" type="slidenum">
              <a:rPr lang="en-US" altLang="en-US"/>
              <a:pPr/>
              <a:t>2</a:t>
            </a:fld>
            <a:endParaRPr lang="en-US" altLang="en-US"/>
          </a:p>
        </p:txBody>
      </p:sp>
      <p:sp>
        <p:nvSpPr>
          <p:cNvPr id="500738" name="Rectangle 2"/>
          <p:cNvSpPr>
            <a:spLocks noGrp="1" noRot="1" noChangeAspect="1" noChangeArrowheads="1" noTextEdit="1"/>
          </p:cNvSpPr>
          <p:nvPr>
            <p:ph type="sldImg"/>
          </p:nvPr>
        </p:nvSpPr>
        <p:spPr>
          <a:xfrm>
            <a:off x="1300163" y="731838"/>
            <a:ext cx="4878387" cy="3659187"/>
          </a:xfrm>
          <a:prstGeom prst="rect">
            <a:avLst/>
          </a:prstGeom>
          <a:ln/>
        </p:spPr>
      </p:sp>
      <p:sp>
        <p:nvSpPr>
          <p:cNvPr id="500739" name="Rectangle 3"/>
          <p:cNvSpPr>
            <a:spLocks noGrp="1" noChangeArrowheads="1"/>
          </p:cNvSpPr>
          <p:nvPr>
            <p:ph type="body" idx="1"/>
          </p:nvPr>
        </p:nvSpPr>
        <p:spPr>
          <a:xfrm>
            <a:off x="748454" y="4637247"/>
            <a:ext cx="5980854" cy="4392217"/>
          </a:xfrm>
          <a:prstGeom prst="rect">
            <a:avLst/>
          </a:prstGeom>
        </p:spPr>
        <p:txBody>
          <a:bodyPr lIns="96653" tIns="48326" rIns="96653" bIns="48326"/>
          <a:lstStyle/>
          <a:p>
            <a:endParaRPr lang="en-US" altLang="en-US" dirty="0"/>
          </a:p>
        </p:txBody>
      </p:sp>
    </p:spTree>
    <p:extLst>
      <p:ext uri="{BB962C8B-B14F-4D97-AF65-F5344CB8AC3E}">
        <p14:creationId xmlns:p14="http://schemas.microsoft.com/office/powerpoint/2010/main" val="113543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defTabSz="928688">
              <a:spcBef>
                <a:spcPct val="30000"/>
              </a:spcBef>
              <a:defRPr sz="1200">
                <a:solidFill>
                  <a:schemeClr val="tx1"/>
                </a:solidFill>
                <a:latin typeface="Arial" panose="020B0604020202020204" pitchFamily="34" charset="0"/>
                <a:ea typeface="MS PGothic" panose="020B0600070205080204" pitchFamily="34" charset="-128"/>
              </a:defRPr>
            </a:lvl1pPr>
            <a:lvl2pPr marL="714375" indent="-274638" defTabSz="928688">
              <a:spcBef>
                <a:spcPct val="30000"/>
              </a:spcBef>
              <a:defRPr sz="1200">
                <a:solidFill>
                  <a:schemeClr val="tx1"/>
                </a:solidFill>
                <a:latin typeface="Arial" panose="020B0604020202020204" pitchFamily="34" charset="0"/>
                <a:ea typeface="MS PGothic" panose="020B0600070205080204" pitchFamily="34" charset="-128"/>
              </a:defRPr>
            </a:lvl2pPr>
            <a:lvl3pPr marL="1098550" indent="-219075" defTabSz="928688">
              <a:spcBef>
                <a:spcPct val="30000"/>
              </a:spcBef>
              <a:defRPr sz="1200">
                <a:solidFill>
                  <a:schemeClr val="tx1"/>
                </a:solidFill>
                <a:latin typeface="Arial" panose="020B0604020202020204" pitchFamily="34" charset="0"/>
                <a:ea typeface="MS PGothic" panose="020B0600070205080204" pitchFamily="34" charset="-128"/>
              </a:defRPr>
            </a:lvl3pPr>
            <a:lvl4pPr marL="1538288" indent="-219075" defTabSz="928688">
              <a:spcBef>
                <a:spcPct val="30000"/>
              </a:spcBef>
              <a:defRPr sz="1200">
                <a:solidFill>
                  <a:schemeClr val="tx1"/>
                </a:solidFill>
                <a:latin typeface="Arial" panose="020B0604020202020204" pitchFamily="34" charset="0"/>
                <a:ea typeface="MS PGothic" panose="020B0600070205080204" pitchFamily="34" charset="-128"/>
              </a:defRPr>
            </a:lvl4pPr>
            <a:lvl5pPr marL="1978025" indent="-219075" defTabSz="928688">
              <a:spcBef>
                <a:spcPct val="30000"/>
              </a:spcBef>
              <a:defRPr sz="1200">
                <a:solidFill>
                  <a:schemeClr val="tx1"/>
                </a:solidFill>
                <a:latin typeface="Arial" panose="020B0604020202020204" pitchFamily="34" charset="0"/>
                <a:ea typeface="MS PGothic" panose="020B0600070205080204" pitchFamily="34" charset="-128"/>
              </a:defRPr>
            </a:lvl5pPr>
            <a:lvl6pPr marL="2435225" indent="-219075" defTabSz="9286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892425" indent="-219075" defTabSz="9286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49625" indent="-219075" defTabSz="9286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06825" indent="-219075" defTabSz="9286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C21A1AF-C109-4988-A469-DC65E9B95738}" type="slidenum">
              <a:rPr lang="en-US" altLang="en-US" smtClean="0">
                <a:solidFill>
                  <a:srgbClr val="000000"/>
                </a:solidFill>
              </a:rPr>
              <a:pPr>
                <a:spcBef>
                  <a:spcPct val="0"/>
                </a:spcBef>
              </a:pPr>
              <a:t>4</a:t>
            </a:fld>
            <a:endParaRPr lang="en-US" altLang="en-US" smtClean="0">
              <a:solidFill>
                <a:srgbClr val="000000"/>
              </a:solidFill>
            </a:endParaRPr>
          </a:p>
        </p:txBody>
      </p:sp>
    </p:spTree>
    <p:extLst>
      <p:ext uri="{BB962C8B-B14F-4D97-AF65-F5344CB8AC3E}">
        <p14:creationId xmlns:p14="http://schemas.microsoft.com/office/powerpoint/2010/main" val="82980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338263" y="744538"/>
            <a:ext cx="4956175" cy="3717925"/>
          </a:xfrm>
          <a:prstGeom prst="rect">
            <a:avLst/>
          </a:prstGeom>
          <a:ln/>
        </p:spPr>
      </p:sp>
      <p:sp>
        <p:nvSpPr>
          <p:cNvPr id="93187" name="Notes Placeholder 2"/>
          <p:cNvSpPr>
            <a:spLocks noGrp="1"/>
          </p:cNvSpPr>
          <p:nvPr>
            <p:ph type="body" idx="1"/>
          </p:nvPr>
        </p:nvSpPr>
        <p:spPr>
          <a:xfrm>
            <a:off x="763658" y="4710426"/>
            <a:ext cx="6105939" cy="4461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p>
            <a:r>
              <a:rPr lang="en-US" altLang="en-US" dirty="0" smtClean="0">
                <a:latin typeface="Garamond" panose="02020404030301010803" pitchFamily="18" charset="0"/>
                <a:ea typeface="ＭＳ Ｐゴシック" panose="020B0600070205080204" pitchFamily="34" charset="-128"/>
              </a:rPr>
              <a:t>Blacks represent 14% of the U.S. population but account for almost half (46%) of all people living with HIV in the U.S</a:t>
            </a:r>
            <a:endParaRPr lang="en-US" altLang="en-US" dirty="0" smtClean="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xfrm>
            <a:off x="4323522" y="9419211"/>
            <a:ext cx="3308074" cy="4951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70662" indent="-296408" eaLnBrk="0" hangingPunct="0">
              <a:defRPr>
                <a:solidFill>
                  <a:schemeClr val="tx1"/>
                </a:solidFill>
                <a:latin typeface="Arial" panose="020B0604020202020204" pitchFamily="34" charset="0"/>
                <a:ea typeface="ＭＳ Ｐゴシック" panose="020B0600070205080204" pitchFamily="34" charset="-128"/>
              </a:defRPr>
            </a:lvl2pPr>
            <a:lvl3pPr marL="1185634" indent="-237127" eaLnBrk="0" hangingPunct="0">
              <a:defRPr>
                <a:solidFill>
                  <a:schemeClr val="tx1"/>
                </a:solidFill>
                <a:latin typeface="Arial" panose="020B0604020202020204" pitchFamily="34" charset="0"/>
                <a:ea typeface="ＭＳ Ｐゴシック" panose="020B0600070205080204" pitchFamily="34" charset="-128"/>
              </a:defRPr>
            </a:lvl3pPr>
            <a:lvl4pPr marL="1659887" indent="-237127" eaLnBrk="0" hangingPunct="0">
              <a:defRPr>
                <a:solidFill>
                  <a:schemeClr val="tx1"/>
                </a:solidFill>
                <a:latin typeface="Arial" panose="020B0604020202020204" pitchFamily="34" charset="0"/>
                <a:ea typeface="ＭＳ Ｐゴシック" panose="020B0600070205080204" pitchFamily="34" charset="-128"/>
              </a:defRPr>
            </a:lvl4pPr>
            <a:lvl5pPr marL="2134141" indent="-237127" eaLnBrk="0" hangingPunct="0">
              <a:defRPr>
                <a:solidFill>
                  <a:schemeClr val="tx1"/>
                </a:solidFill>
                <a:latin typeface="Arial" panose="020B0604020202020204" pitchFamily="34" charset="0"/>
                <a:ea typeface="ＭＳ Ｐゴシック" panose="020B0600070205080204" pitchFamily="34" charset="-128"/>
              </a:defRPr>
            </a:lvl5pPr>
            <a:lvl6pPr marL="2608395"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pPr eaLnBrk="1" hangingPunct="1"/>
              <a:t>10</a:t>
            </a:fld>
            <a:endParaRPr lang="en-US" altLang="en-US"/>
          </a:p>
        </p:txBody>
      </p:sp>
    </p:spTree>
    <p:extLst>
      <p:ext uri="{BB962C8B-B14F-4D97-AF65-F5344CB8AC3E}">
        <p14:creationId xmlns:p14="http://schemas.microsoft.com/office/powerpoint/2010/main" val="411692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338263" y="744538"/>
            <a:ext cx="4956175" cy="3717925"/>
          </a:xfrm>
          <a:prstGeom prst="rect">
            <a:avLst/>
          </a:prstGeom>
          <a:ln/>
        </p:spPr>
      </p:sp>
      <p:sp>
        <p:nvSpPr>
          <p:cNvPr id="93187" name="Notes Placeholder 2"/>
          <p:cNvSpPr>
            <a:spLocks noGrp="1"/>
          </p:cNvSpPr>
          <p:nvPr>
            <p:ph type="body" idx="1"/>
          </p:nvPr>
        </p:nvSpPr>
        <p:spPr>
          <a:xfrm>
            <a:off x="763658" y="4710426"/>
            <a:ext cx="6105939" cy="4461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p>
            <a:pPr eaLnBrk="1" hangingPunct="1">
              <a:lnSpc>
                <a:spcPct val="90000"/>
              </a:lnSpc>
            </a:pPr>
            <a:r>
              <a:rPr lang="en-US" altLang="en-US" dirty="0" smtClean="0">
                <a:latin typeface="Garamond" panose="02020404030301010803" pitchFamily="18" charset="0"/>
                <a:ea typeface="ＭＳ Ｐゴシック" panose="020B0600070205080204" pitchFamily="34" charset="-128"/>
              </a:rPr>
              <a:t>Young persons aged 15–29 accounted for 39% of all new HIV infections in the U.S. in 2009, while representing only 21% of the U.S. population in 2010. </a:t>
            </a:r>
            <a:r>
              <a:rPr lang="en-US" altLang="ja-JP" baseline="30000" dirty="0" smtClean="0">
                <a:latin typeface="Garamond" panose="02020404030301010803" pitchFamily="18" charset="0"/>
                <a:ea typeface="ＭＳ Ｐゴシック" panose="020B0600070205080204" pitchFamily="34" charset="-128"/>
              </a:rPr>
              <a:t>[4]</a:t>
            </a:r>
          </a:p>
        </p:txBody>
      </p:sp>
      <p:sp>
        <p:nvSpPr>
          <p:cNvPr id="93188" name="Slide Number Placeholder 3"/>
          <p:cNvSpPr>
            <a:spLocks noGrp="1"/>
          </p:cNvSpPr>
          <p:nvPr>
            <p:ph type="sldNum" sz="quarter" idx="5"/>
          </p:nvPr>
        </p:nvSpPr>
        <p:spPr>
          <a:xfrm>
            <a:off x="4323522" y="9419211"/>
            <a:ext cx="3308074" cy="4951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70662" indent="-296408" eaLnBrk="0" hangingPunct="0">
              <a:defRPr>
                <a:solidFill>
                  <a:schemeClr val="tx1"/>
                </a:solidFill>
                <a:latin typeface="Arial" panose="020B0604020202020204" pitchFamily="34" charset="0"/>
                <a:ea typeface="ＭＳ Ｐゴシック" panose="020B0600070205080204" pitchFamily="34" charset="-128"/>
              </a:defRPr>
            </a:lvl2pPr>
            <a:lvl3pPr marL="1185634" indent="-237127" eaLnBrk="0" hangingPunct="0">
              <a:defRPr>
                <a:solidFill>
                  <a:schemeClr val="tx1"/>
                </a:solidFill>
                <a:latin typeface="Arial" panose="020B0604020202020204" pitchFamily="34" charset="0"/>
                <a:ea typeface="ＭＳ Ｐゴシック" panose="020B0600070205080204" pitchFamily="34" charset="-128"/>
              </a:defRPr>
            </a:lvl3pPr>
            <a:lvl4pPr marL="1659887" indent="-237127" eaLnBrk="0" hangingPunct="0">
              <a:defRPr>
                <a:solidFill>
                  <a:schemeClr val="tx1"/>
                </a:solidFill>
                <a:latin typeface="Arial" panose="020B0604020202020204" pitchFamily="34" charset="0"/>
                <a:ea typeface="ＭＳ Ｐゴシック" panose="020B0600070205080204" pitchFamily="34" charset="-128"/>
              </a:defRPr>
            </a:lvl4pPr>
            <a:lvl5pPr marL="2134141" indent="-237127" eaLnBrk="0" hangingPunct="0">
              <a:defRPr>
                <a:solidFill>
                  <a:schemeClr val="tx1"/>
                </a:solidFill>
                <a:latin typeface="Arial" panose="020B0604020202020204" pitchFamily="34" charset="0"/>
                <a:ea typeface="ＭＳ Ｐゴシック" panose="020B0600070205080204" pitchFamily="34" charset="-128"/>
              </a:defRPr>
            </a:lvl5pPr>
            <a:lvl6pPr marL="2608395"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5E98046-E07D-46A2-A5F4-913BBF8CC893}" type="slidenum">
              <a:rPr lang="en-US" altLang="en-US"/>
              <a:pPr eaLnBrk="1" hangingPunct="1"/>
              <a:t>12</a:t>
            </a:fld>
            <a:endParaRPr lang="en-US" altLang="en-US"/>
          </a:p>
        </p:txBody>
      </p:sp>
    </p:spTree>
    <p:extLst>
      <p:ext uri="{BB962C8B-B14F-4D97-AF65-F5344CB8AC3E}">
        <p14:creationId xmlns:p14="http://schemas.microsoft.com/office/powerpoint/2010/main" val="31311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13</a:t>
            </a:fld>
            <a:endParaRPr lang="en-US"/>
          </a:p>
        </p:txBody>
      </p:sp>
    </p:spTree>
    <p:extLst>
      <p:ext uri="{BB962C8B-B14F-4D97-AF65-F5344CB8AC3E}">
        <p14:creationId xmlns:p14="http://schemas.microsoft.com/office/powerpoint/2010/main" val="272663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AE77E9D7-022E-4BCC-8BE2-7790A3B5E366}" type="slidenum">
              <a:rPr lang="en-US" altLang="en-US">
                <a:solidFill>
                  <a:srgbClr val="000000"/>
                </a:solidFill>
              </a:rPr>
              <a:pPr algn="r" eaLnBrk="1" hangingPunct="1">
                <a:spcBef>
                  <a:spcPct val="0"/>
                </a:spcBef>
              </a:pPr>
              <a:t>17</a:t>
            </a:fld>
            <a:endParaRPr lang="en-US" altLang="en-US">
              <a:solidFill>
                <a:srgbClr val="000000"/>
              </a:solidFill>
            </a:endParaRPr>
          </a:p>
        </p:txBody>
      </p:sp>
      <p:sp>
        <p:nvSpPr>
          <p:cNvPr id="19968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p:spPr>
        <p:txBody>
          <a:bodyPr lIns="92959" tIns="46480" rIns="92959" bIns="46480"/>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47533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38057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272421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150662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1676400"/>
            <a:ext cx="77724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0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78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477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134232977"/>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8" r:id="rId4"/>
    <p:sldLayoutId id="2147483979" r:id="rId5"/>
    <p:sldLayoutId id="2147483980" r:id="rId6"/>
  </p:sldLayoutIdLst>
  <p:hf sldNum="0" hdr="0" dt="0"/>
  <p:txStyles>
    <p:titleStyle>
      <a:lvl1pPr algn="l" defTabSz="685800" rtl="0" eaLnBrk="1" latinLnBrk="0" hangingPunct="1">
        <a:lnSpc>
          <a:spcPct val="90000"/>
        </a:lnSpc>
        <a:spcBef>
          <a:spcPct val="0"/>
        </a:spcBef>
        <a:buNone/>
        <a:defRPr sz="40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nqcsharelab.or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nqcsharelab.or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ionalqualitycenter.org/" TargetMode="Externa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hyperlink" Target="mailto:Michael@NationalQualityCenter.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4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Addressing Disparities in HIV Care to Reach Zero Infections</a:t>
            </a:r>
          </a:p>
        </p:txBody>
      </p:sp>
      <p:sp>
        <p:nvSpPr>
          <p:cNvPr id="3" name="Content Placeholder 2"/>
          <p:cNvSpPr>
            <a:spLocks noGrp="1"/>
          </p:cNvSpPr>
          <p:nvPr>
            <p:ph idx="1"/>
          </p:nvPr>
        </p:nvSpPr>
        <p:spPr>
          <a:xfrm>
            <a:off x="2161886" y="3324553"/>
            <a:ext cx="6529532" cy="461817"/>
          </a:xfrm>
        </p:spPr>
        <p:txBody>
          <a:bodyPr>
            <a:normAutofit lnSpcReduction="10000"/>
          </a:bodyPr>
          <a:lstStyle/>
          <a:p>
            <a:r>
              <a:rPr lang="en-US" dirty="0" smtClean="0"/>
              <a:t>Michael Hager</a:t>
            </a:r>
            <a:endParaRPr lang="en-US" dirty="0"/>
          </a:p>
        </p:txBody>
      </p:sp>
      <p:sp>
        <p:nvSpPr>
          <p:cNvPr id="4" name="Content Placeholder 3"/>
          <p:cNvSpPr>
            <a:spLocks noGrp="1"/>
          </p:cNvSpPr>
          <p:nvPr>
            <p:ph idx="13"/>
          </p:nvPr>
        </p:nvSpPr>
        <p:spPr>
          <a:xfrm>
            <a:off x="2171122" y="3790915"/>
            <a:ext cx="6520296" cy="711202"/>
          </a:xfrm>
        </p:spPr>
        <p:txBody>
          <a:bodyPr/>
          <a:lstStyle/>
          <a:p>
            <a:r>
              <a:rPr lang="en-US" dirty="0" smtClean="0"/>
              <a:t>Manager of Communities of Learning, NQC</a:t>
            </a:r>
            <a:endParaRPr lang="en-US" dirty="0"/>
          </a:p>
        </p:txBody>
      </p:sp>
      <p:sp>
        <p:nvSpPr>
          <p:cNvPr id="5" name="Content Placeholder 2"/>
          <p:cNvSpPr txBox="1">
            <a:spLocks/>
          </p:cNvSpPr>
          <p:nvPr/>
        </p:nvSpPr>
        <p:spPr>
          <a:xfrm>
            <a:off x="2161886" y="4517473"/>
            <a:ext cx="6529532" cy="461817"/>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8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Justin Britanik </a:t>
            </a:r>
            <a:endParaRPr lang="en-US" dirty="0"/>
          </a:p>
        </p:txBody>
      </p:sp>
      <p:sp>
        <p:nvSpPr>
          <p:cNvPr id="6" name="Content Placeholder 3"/>
          <p:cNvSpPr txBox="1">
            <a:spLocks/>
          </p:cNvSpPr>
          <p:nvPr/>
        </p:nvSpPr>
        <p:spPr>
          <a:xfrm>
            <a:off x="2171700" y="4877619"/>
            <a:ext cx="6520296" cy="355601"/>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000" b="0" i="1"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Quality Management Specialist, DOH </a:t>
            </a:r>
            <a:r>
              <a:rPr lang="en-US" dirty="0" err="1" smtClean="0"/>
              <a:t>HAHSTA</a:t>
            </a:r>
            <a:endParaRPr lang="en-US" dirty="0"/>
          </a:p>
        </p:txBody>
      </p:sp>
    </p:spTree>
    <p:extLst>
      <p:ext uri="{BB962C8B-B14F-4D97-AF65-F5344CB8AC3E}">
        <p14:creationId xmlns:p14="http://schemas.microsoft.com/office/powerpoint/2010/main" val="84750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66342" y="1179443"/>
            <a:ext cx="2438401" cy="1107996"/>
          </a:xfrm>
          <a:prstGeom prst="rect">
            <a:avLst/>
          </a:prstGeom>
          <a:noFill/>
        </p:spPr>
        <p:txBody>
          <a:bodyPr wrap="square">
            <a:spAutoFit/>
          </a:bodyPr>
          <a:lstStyle/>
          <a:p>
            <a:pPr algn="ctr">
              <a:defRPr/>
            </a:pPr>
            <a:r>
              <a:rPr lang="en-US" sz="2200" b="1" i="0" dirty="0" smtClean="0">
                <a:solidFill>
                  <a:srgbClr val="CC0000"/>
                </a:solidFill>
              </a:rPr>
              <a:t>12% </a:t>
            </a:r>
            <a:r>
              <a:rPr lang="en-US" sz="2200" i="0" dirty="0"/>
              <a:t>of the U.S. population is </a:t>
            </a:r>
            <a:r>
              <a:rPr lang="en-US" sz="2200" i="0" dirty="0" smtClean="0"/>
              <a:t>African-American</a:t>
            </a:r>
            <a:endParaRPr lang="en-US" sz="2200" i="0" dirty="0"/>
          </a:p>
        </p:txBody>
      </p:sp>
      <p:sp>
        <p:nvSpPr>
          <p:cNvPr id="13" name="TextBox 12"/>
          <p:cNvSpPr txBox="1"/>
          <p:nvPr/>
        </p:nvSpPr>
        <p:spPr>
          <a:xfrm>
            <a:off x="4741518" y="1179443"/>
            <a:ext cx="2828582" cy="1107996"/>
          </a:xfrm>
          <a:prstGeom prst="rect">
            <a:avLst/>
          </a:prstGeom>
          <a:noFill/>
        </p:spPr>
        <p:txBody>
          <a:bodyPr wrap="square">
            <a:spAutoFit/>
          </a:bodyPr>
          <a:lstStyle/>
          <a:p>
            <a:pPr algn="ctr">
              <a:defRPr/>
            </a:pPr>
            <a:r>
              <a:rPr lang="en-US" sz="2200" b="1" dirty="0" smtClean="0">
                <a:solidFill>
                  <a:srgbClr val="CC0000"/>
                </a:solidFill>
              </a:rPr>
              <a:t>44% </a:t>
            </a:r>
            <a:r>
              <a:rPr lang="en-US" sz="2200" i="0" dirty="0" smtClean="0"/>
              <a:t>of new HIV diagnoses are among African-Americans</a:t>
            </a:r>
            <a:endParaRPr lang="en-US" sz="2200" i="0" dirty="0"/>
          </a:p>
        </p:txBody>
      </p:sp>
      <p:sp>
        <p:nvSpPr>
          <p:cNvPr id="22535" name="Rectangle 2"/>
          <p:cNvSpPr txBox="1">
            <a:spLocks noChangeArrowheads="1"/>
          </p:cNvSpPr>
          <p:nvPr/>
        </p:nvSpPr>
        <p:spPr bwMode="auto">
          <a:xfrm>
            <a:off x="457200" y="332119"/>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lnSpc>
                <a:spcPct val="90000"/>
              </a:lnSpc>
              <a:spcBef>
                <a:spcPct val="0"/>
              </a:spcBef>
            </a:pPr>
            <a:r>
              <a:rPr lang="en-US" altLang="en-US" sz="3600" dirty="0">
                <a:latin typeface="+mj-lt"/>
                <a:ea typeface="+mj-ea"/>
                <a:cs typeface="+mj-cs"/>
              </a:rPr>
              <a:t>HIV Disparities at a Glance</a:t>
            </a:r>
          </a:p>
        </p:txBody>
      </p:sp>
      <p:sp>
        <p:nvSpPr>
          <p:cNvPr id="2" name="TextBox 1"/>
          <p:cNvSpPr txBox="1"/>
          <p:nvPr/>
        </p:nvSpPr>
        <p:spPr>
          <a:xfrm>
            <a:off x="5638800" y="5710434"/>
            <a:ext cx="3467100" cy="215444"/>
          </a:xfrm>
          <a:prstGeom prst="rect">
            <a:avLst/>
          </a:prstGeom>
          <a:noFill/>
        </p:spPr>
        <p:txBody>
          <a:bodyPr wrap="square" rtlCol="0">
            <a:spAutoFit/>
          </a:bodyPr>
          <a:lstStyle/>
          <a:p>
            <a:pPr algn="r"/>
            <a:r>
              <a:rPr lang="en-US" sz="800" i="1" dirty="0" smtClean="0"/>
              <a:t>http://www.cdc.gov/hiv/group/racialethnic/africanamericans/index.html</a:t>
            </a:r>
            <a:endParaRPr lang="en-US" sz="800" i="1" dirty="0"/>
          </a:p>
        </p:txBody>
      </p:sp>
      <p:pic>
        <p:nvPicPr>
          <p:cNvPr id="8" name="Picture 7"/>
          <p:cNvPicPr>
            <a:picLocks noChangeAspect="1"/>
          </p:cNvPicPr>
          <p:nvPr/>
        </p:nvPicPr>
        <p:blipFill>
          <a:blip r:embed="rId4"/>
          <a:stretch>
            <a:fillRect/>
          </a:stretch>
        </p:blipFill>
        <p:spPr>
          <a:xfrm>
            <a:off x="1445772" y="2393431"/>
            <a:ext cx="2742857" cy="2733333"/>
          </a:xfrm>
          <a:prstGeom prst="rect">
            <a:avLst/>
          </a:prstGeom>
        </p:spPr>
      </p:pic>
      <p:pic>
        <p:nvPicPr>
          <p:cNvPr id="9" name="Picture 8"/>
          <p:cNvPicPr>
            <a:picLocks noChangeAspect="1"/>
          </p:cNvPicPr>
          <p:nvPr/>
        </p:nvPicPr>
        <p:blipFill>
          <a:blip r:embed="rId5"/>
          <a:stretch>
            <a:fillRect/>
          </a:stretch>
        </p:blipFill>
        <p:spPr>
          <a:xfrm>
            <a:off x="4800600" y="2393431"/>
            <a:ext cx="2761905" cy="2761905"/>
          </a:xfrm>
          <a:prstGeom prst="rect">
            <a:avLst/>
          </a:prstGeom>
        </p:spPr>
      </p:pic>
      <p:sp>
        <p:nvSpPr>
          <p:cNvPr id="14" name="TextBox 13"/>
          <p:cNvSpPr txBox="1"/>
          <p:nvPr/>
        </p:nvSpPr>
        <p:spPr>
          <a:xfrm>
            <a:off x="1409353" y="5195097"/>
            <a:ext cx="2752381" cy="307777"/>
          </a:xfrm>
          <a:prstGeom prst="rect">
            <a:avLst/>
          </a:prstGeom>
          <a:noFill/>
        </p:spPr>
        <p:txBody>
          <a:bodyPr wrap="square">
            <a:spAutoFit/>
          </a:bodyPr>
          <a:lstStyle/>
          <a:p>
            <a:pPr algn="ctr">
              <a:defRPr/>
            </a:pPr>
            <a:r>
              <a:rPr lang="en-US" sz="1400" i="0" dirty="0" smtClean="0"/>
              <a:t>U.S</a:t>
            </a:r>
            <a:r>
              <a:rPr lang="en-US" sz="1400" i="0" dirty="0"/>
              <a:t>. </a:t>
            </a:r>
            <a:r>
              <a:rPr lang="en-US" sz="1400" dirty="0"/>
              <a:t>P</a:t>
            </a:r>
            <a:r>
              <a:rPr lang="en-US" sz="1400" i="0" dirty="0" smtClean="0"/>
              <a:t>opulation</a:t>
            </a:r>
            <a:endParaRPr lang="en-US" sz="1400" i="0" dirty="0"/>
          </a:p>
        </p:txBody>
      </p:sp>
      <p:sp>
        <p:nvSpPr>
          <p:cNvPr id="15" name="TextBox 14"/>
          <p:cNvSpPr txBox="1"/>
          <p:nvPr/>
        </p:nvSpPr>
        <p:spPr>
          <a:xfrm>
            <a:off x="4914555" y="5195096"/>
            <a:ext cx="2752381" cy="307777"/>
          </a:xfrm>
          <a:prstGeom prst="rect">
            <a:avLst/>
          </a:prstGeom>
          <a:noFill/>
        </p:spPr>
        <p:txBody>
          <a:bodyPr wrap="square">
            <a:spAutoFit/>
          </a:bodyPr>
          <a:lstStyle/>
          <a:p>
            <a:pPr algn="ctr">
              <a:defRPr/>
            </a:pPr>
            <a:r>
              <a:rPr lang="en-US" sz="1400" dirty="0" smtClean="0"/>
              <a:t>New HIV Diagnoses</a:t>
            </a:r>
            <a:endParaRPr lang="en-US" sz="1400" i="0" dirty="0"/>
          </a:p>
        </p:txBody>
      </p:sp>
    </p:spTree>
    <p:custDataLst>
      <p:tags r:id="rId1"/>
    </p:custDataLst>
    <p:extLst>
      <p:ext uri="{BB962C8B-B14F-4D97-AF65-F5344CB8AC3E}">
        <p14:creationId xmlns:p14="http://schemas.microsoft.com/office/powerpoint/2010/main" val="32682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080" y="1581355"/>
            <a:ext cx="8382000" cy="3234132"/>
          </a:xfrm>
          <a:prstGeom prst="rect">
            <a:avLst/>
          </a:prstGeom>
        </p:spPr>
      </p:pic>
      <p:sp>
        <p:nvSpPr>
          <p:cNvPr id="7" name="Title 1"/>
          <p:cNvSpPr>
            <a:spLocks noGrp="1"/>
          </p:cNvSpPr>
          <p:nvPr>
            <p:ph type="title"/>
          </p:nvPr>
        </p:nvSpPr>
        <p:spPr>
          <a:xfrm>
            <a:off x="355846" y="369599"/>
            <a:ext cx="7772400" cy="762000"/>
          </a:xfrm>
        </p:spPr>
        <p:txBody>
          <a:bodyPr>
            <a:normAutofit/>
          </a:bodyPr>
          <a:lstStyle/>
          <a:p>
            <a:r>
              <a:rPr lang="en-US" sz="3600" dirty="0"/>
              <a:t>Black lives lost to HIV/AIDS in 2013…</a:t>
            </a:r>
          </a:p>
        </p:txBody>
      </p:sp>
      <p:sp>
        <p:nvSpPr>
          <p:cNvPr id="8" name="Title 1"/>
          <p:cNvSpPr txBox="1">
            <a:spLocks/>
          </p:cNvSpPr>
          <p:nvPr/>
        </p:nvSpPr>
        <p:spPr bwMode="auto">
          <a:xfrm>
            <a:off x="914400" y="49530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pPr algn="l"/>
            <a:r>
              <a:rPr lang="en-US" kern="0" dirty="0" smtClean="0"/>
              <a:t>…account for 54% of total deaths due to the disease.</a:t>
            </a:r>
            <a:endParaRPr lang="en-US" kern="0" dirty="0"/>
          </a:p>
        </p:txBody>
      </p:sp>
      <p:sp>
        <p:nvSpPr>
          <p:cNvPr id="5" name="TextBox 4"/>
          <p:cNvSpPr txBox="1"/>
          <p:nvPr/>
        </p:nvSpPr>
        <p:spPr>
          <a:xfrm>
            <a:off x="5638800" y="5710434"/>
            <a:ext cx="3467100" cy="215444"/>
          </a:xfrm>
          <a:prstGeom prst="rect">
            <a:avLst/>
          </a:prstGeom>
          <a:noFill/>
        </p:spPr>
        <p:txBody>
          <a:bodyPr wrap="square" rtlCol="0">
            <a:spAutoFit/>
          </a:bodyPr>
          <a:lstStyle/>
          <a:p>
            <a:pPr algn="r"/>
            <a:r>
              <a:rPr lang="en-US" sz="800" i="1" dirty="0" smtClean="0"/>
              <a:t>http://www.cdc.gov/hiv/group/racialethnic/africanamericans/index.html</a:t>
            </a:r>
            <a:endParaRPr lang="en-US" sz="800" i="1" dirty="0"/>
          </a:p>
        </p:txBody>
      </p:sp>
    </p:spTree>
    <p:extLst>
      <p:ext uri="{BB962C8B-B14F-4D97-AF65-F5344CB8AC3E}">
        <p14:creationId xmlns:p14="http://schemas.microsoft.com/office/powerpoint/2010/main" val="57727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44546" y="1179443"/>
            <a:ext cx="2438401" cy="1077218"/>
          </a:xfrm>
          <a:prstGeom prst="rect">
            <a:avLst/>
          </a:prstGeom>
          <a:noFill/>
        </p:spPr>
        <p:txBody>
          <a:bodyPr wrap="square">
            <a:spAutoFit/>
          </a:bodyPr>
          <a:lstStyle/>
          <a:p>
            <a:pPr algn="ctr">
              <a:defRPr/>
            </a:pPr>
            <a:r>
              <a:rPr lang="en-US" sz="2200" b="1" i="0" dirty="0" smtClean="0">
                <a:solidFill>
                  <a:srgbClr val="CC0000"/>
                </a:solidFill>
              </a:rPr>
              <a:t>17% </a:t>
            </a:r>
            <a:r>
              <a:rPr lang="en-US" sz="2200" i="0" dirty="0"/>
              <a:t>of the U.S. population is </a:t>
            </a:r>
            <a:r>
              <a:rPr lang="en-US" sz="2000" dirty="0"/>
              <a:t>at the age of </a:t>
            </a:r>
            <a:r>
              <a:rPr lang="en-US" sz="2000" dirty="0" smtClean="0"/>
              <a:t>13-24</a:t>
            </a:r>
            <a:endParaRPr lang="en-US" sz="2000" dirty="0"/>
          </a:p>
        </p:txBody>
      </p:sp>
      <p:sp>
        <p:nvSpPr>
          <p:cNvPr id="13" name="TextBox 12"/>
          <p:cNvSpPr txBox="1"/>
          <p:nvPr/>
        </p:nvSpPr>
        <p:spPr>
          <a:xfrm>
            <a:off x="4741518" y="1179443"/>
            <a:ext cx="2828582" cy="1046440"/>
          </a:xfrm>
          <a:prstGeom prst="rect">
            <a:avLst/>
          </a:prstGeom>
          <a:noFill/>
        </p:spPr>
        <p:txBody>
          <a:bodyPr wrap="square">
            <a:spAutoFit/>
          </a:bodyPr>
          <a:lstStyle/>
          <a:p>
            <a:pPr algn="ctr">
              <a:defRPr/>
            </a:pPr>
            <a:r>
              <a:rPr lang="en-US" sz="2200" b="1" dirty="0" smtClean="0">
                <a:solidFill>
                  <a:srgbClr val="CC0000"/>
                </a:solidFill>
              </a:rPr>
              <a:t>26% </a:t>
            </a:r>
            <a:r>
              <a:rPr lang="en-US" sz="2200" i="0" dirty="0" smtClean="0"/>
              <a:t>of </a:t>
            </a:r>
            <a:r>
              <a:rPr lang="en-US" sz="2000" dirty="0" smtClean="0"/>
              <a:t>new </a:t>
            </a:r>
            <a:r>
              <a:rPr lang="en-US" sz="2000" dirty="0"/>
              <a:t>HIV infections are among young persons</a:t>
            </a:r>
            <a:endParaRPr lang="en-US" sz="2200" i="0" dirty="0"/>
          </a:p>
        </p:txBody>
      </p:sp>
      <p:sp>
        <p:nvSpPr>
          <p:cNvPr id="2" name="TextBox 1"/>
          <p:cNvSpPr txBox="1"/>
          <p:nvPr/>
        </p:nvSpPr>
        <p:spPr>
          <a:xfrm>
            <a:off x="5676900" y="5605046"/>
            <a:ext cx="3467100" cy="338554"/>
          </a:xfrm>
          <a:prstGeom prst="rect">
            <a:avLst/>
          </a:prstGeom>
          <a:noFill/>
        </p:spPr>
        <p:txBody>
          <a:bodyPr wrap="square" rtlCol="0">
            <a:spAutoFit/>
          </a:bodyPr>
          <a:lstStyle/>
          <a:p>
            <a:pPr algn="r"/>
            <a:r>
              <a:rPr lang="en-US" sz="800" i="1" dirty="0"/>
              <a:t>Office of National AIDS Policy, National HIV/AIDS Strategy. July </a:t>
            </a:r>
            <a:r>
              <a:rPr lang="en-US" sz="800" i="1" dirty="0" smtClean="0"/>
              <a:t>2015</a:t>
            </a:r>
            <a:endParaRPr lang="en-US" sz="800" i="1" dirty="0"/>
          </a:p>
          <a:p>
            <a:pPr algn="r"/>
            <a:r>
              <a:rPr lang="en-US" sz="800" i="1" dirty="0" smtClean="0"/>
              <a:t>http</a:t>
            </a:r>
            <a:r>
              <a:rPr lang="en-US" sz="800" i="1" dirty="0"/>
              <a:t>://www.census.gov/popclock/</a:t>
            </a:r>
          </a:p>
        </p:txBody>
      </p:sp>
      <p:sp>
        <p:nvSpPr>
          <p:cNvPr id="14" name="TextBox 13"/>
          <p:cNvSpPr txBox="1"/>
          <p:nvPr/>
        </p:nvSpPr>
        <p:spPr>
          <a:xfrm>
            <a:off x="1409353" y="5195097"/>
            <a:ext cx="2752381" cy="307777"/>
          </a:xfrm>
          <a:prstGeom prst="rect">
            <a:avLst/>
          </a:prstGeom>
          <a:noFill/>
        </p:spPr>
        <p:txBody>
          <a:bodyPr wrap="square">
            <a:spAutoFit/>
          </a:bodyPr>
          <a:lstStyle/>
          <a:p>
            <a:pPr algn="ctr">
              <a:defRPr/>
            </a:pPr>
            <a:r>
              <a:rPr lang="en-US" sz="1400" i="0" dirty="0" smtClean="0"/>
              <a:t>U.S</a:t>
            </a:r>
            <a:r>
              <a:rPr lang="en-US" sz="1400" i="0" dirty="0"/>
              <a:t>. </a:t>
            </a:r>
            <a:r>
              <a:rPr lang="en-US" sz="1400" dirty="0"/>
              <a:t>P</a:t>
            </a:r>
            <a:r>
              <a:rPr lang="en-US" sz="1400" i="0" dirty="0" smtClean="0"/>
              <a:t>opulation</a:t>
            </a:r>
            <a:endParaRPr lang="en-US" sz="1400" i="0" dirty="0"/>
          </a:p>
        </p:txBody>
      </p:sp>
      <p:sp>
        <p:nvSpPr>
          <p:cNvPr id="15" name="TextBox 14"/>
          <p:cNvSpPr txBox="1"/>
          <p:nvPr/>
        </p:nvSpPr>
        <p:spPr>
          <a:xfrm>
            <a:off x="4914555" y="5195096"/>
            <a:ext cx="2752381" cy="307777"/>
          </a:xfrm>
          <a:prstGeom prst="rect">
            <a:avLst/>
          </a:prstGeom>
          <a:noFill/>
        </p:spPr>
        <p:txBody>
          <a:bodyPr wrap="square">
            <a:spAutoFit/>
          </a:bodyPr>
          <a:lstStyle/>
          <a:p>
            <a:pPr algn="ctr">
              <a:defRPr/>
            </a:pPr>
            <a:r>
              <a:rPr lang="en-US" sz="1400" dirty="0" smtClean="0"/>
              <a:t>New HIV Infections</a:t>
            </a:r>
            <a:endParaRPr lang="en-US" sz="1400" i="0" dirty="0"/>
          </a:p>
        </p:txBody>
      </p:sp>
      <p:pic>
        <p:nvPicPr>
          <p:cNvPr id="12" name="Picture 11"/>
          <p:cNvPicPr>
            <a:picLocks noChangeAspect="1"/>
          </p:cNvPicPr>
          <p:nvPr/>
        </p:nvPicPr>
        <p:blipFill>
          <a:blip r:embed="rId4"/>
          <a:stretch>
            <a:fillRect/>
          </a:stretch>
        </p:blipFill>
        <p:spPr>
          <a:xfrm>
            <a:off x="1566342" y="2393431"/>
            <a:ext cx="2794810" cy="2786847"/>
          </a:xfrm>
          <a:prstGeom prst="rect">
            <a:avLst/>
          </a:prstGeom>
        </p:spPr>
      </p:pic>
      <p:pic>
        <p:nvPicPr>
          <p:cNvPr id="4" name="Picture 3"/>
          <p:cNvPicPr>
            <a:picLocks noChangeAspect="1"/>
          </p:cNvPicPr>
          <p:nvPr/>
        </p:nvPicPr>
        <p:blipFill>
          <a:blip r:embed="rId5"/>
          <a:stretch>
            <a:fillRect/>
          </a:stretch>
        </p:blipFill>
        <p:spPr>
          <a:xfrm>
            <a:off x="4741518" y="2393431"/>
            <a:ext cx="2769500" cy="2769500"/>
          </a:xfrm>
          <a:prstGeom prst="rect">
            <a:avLst/>
          </a:prstGeom>
        </p:spPr>
      </p:pic>
      <p:sp>
        <p:nvSpPr>
          <p:cNvPr id="10" name="Rectangle 2"/>
          <p:cNvSpPr txBox="1">
            <a:spLocks noChangeArrowheads="1"/>
          </p:cNvSpPr>
          <p:nvPr/>
        </p:nvSpPr>
        <p:spPr bwMode="auto">
          <a:xfrm>
            <a:off x="457200" y="332119"/>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lnSpc>
                <a:spcPct val="90000"/>
              </a:lnSpc>
              <a:spcBef>
                <a:spcPct val="0"/>
              </a:spcBef>
            </a:pPr>
            <a:r>
              <a:rPr lang="en-US" altLang="en-US" sz="3600" dirty="0">
                <a:latin typeface="+mj-lt"/>
                <a:ea typeface="+mj-ea"/>
                <a:cs typeface="+mj-cs"/>
              </a:rPr>
              <a:t>HIV Disparities at a Glance</a:t>
            </a:r>
          </a:p>
        </p:txBody>
      </p:sp>
    </p:spTree>
    <p:custDataLst>
      <p:tags r:id="rId1"/>
    </p:custDataLst>
    <p:extLst>
      <p:ext uri="{BB962C8B-B14F-4D97-AF65-F5344CB8AC3E}">
        <p14:creationId xmlns:p14="http://schemas.microsoft.com/office/powerpoint/2010/main" val="25065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4025" y="2914694"/>
            <a:ext cx="452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439738"/>
          </a:xfrm>
        </p:spPr>
        <p:txBody>
          <a:bodyPr>
            <a:noAutofit/>
          </a:bodyPr>
          <a:lstStyle/>
          <a:p>
            <a:pPr>
              <a:defRPr/>
            </a:pPr>
            <a:r>
              <a:rPr lang="en-US" sz="3600" dirty="0"/>
              <a:t>What is a Health Disparity?</a:t>
            </a:r>
          </a:p>
        </p:txBody>
      </p:sp>
      <p:sp>
        <p:nvSpPr>
          <p:cNvPr id="3" name="Content Placeholder 2"/>
          <p:cNvSpPr>
            <a:spLocks noGrp="1"/>
          </p:cNvSpPr>
          <p:nvPr>
            <p:ph idx="1"/>
          </p:nvPr>
        </p:nvSpPr>
        <p:spPr>
          <a:xfrm>
            <a:off x="457200" y="1597981"/>
            <a:ext cx="8574258" cy="3583619"/>
          </a:xfrm>
        </p:spPr>
        <p:txBody>
          <a:bodyPr/>
          <a:lstStyle/>
          <a:p>
            <a:pPr marL="338138" indent="-338138">
              <a:buClr>
                <a:srgbClr val="FF0000"/>
              </a:buClr>
              <a:buFont typeface="Wingdings" panose="05000000000000000000" pitchFamily="2" charset="2"/>
              <a:buChar char="Ø"/>
              <a:defRPr/>
            </a:pPr>
            <a:r>
              <a:rPr lang="en-US" dirty="0" smtClean="0"/>
              <a:t>Supreme Court of the United States and Disparate Impact</a:t>
            </a:r>
          </a:p>
          <a:p>
            <a:pPr marL="688975" lvl="1" indent="-346075">
              <a:buClr>
                <a:srgbClr val="FF0000"/>
              </a:buClr>
              <a:defRPr/>
            </a:pPr>
            <a:r>
              <a:rPr lang="en-US" dirty="0" smtClean="0"/>
              <a:t>Disparate Impact examines </a:t>
            </a:r>
            <a:r>
              <a:rPr lang="en-US" i="1" u="sng" dirty="0" smtClean="0">
                <a:solidFill>
                  <a:srgbClr val="FF0000"/>
                </a:solidFill>
                <a:effectLst>
                  <a:outerShdw blurRad="38100" dist="38100" dir="2700000" algn="tl">
                    <a:srgbClr val="000000">
                      <a:alpha val="43137"/>
                    </a:srgbClr>
                  </a:outerShdw>
                </a:effectLst>
              </a:rPr>
              <a:t>Effect</a:t>
            </a:r>
            <a:r>
              <a:rPr lang="en-US" i="1" dirty="0" smtClean="0">
                <a:solidFill>
                  <a:srgbClr val="FF0000"/>
                </a:solidFill>
                <a:effectLst>
                  <a:outerShdw blurRad="38100" dist="38100" dir="2700000" algn="tl">
                    <a:srgbClr val="000000">
                      <a:alpha val="43137"/>
                    </a:srgbClr>
                  </a:outerShdw>
                </a:effectLst>
              </a:rPr>
              <a:t> </a:t>
            </a:r>
            <a:r>
              <a:rPr lang="en-US" dirty="0" smtClean="0"/>
              <a:t>instead of </a:t>
            </a:r>
            <a:r>
              <a:rPr lang="en-US" i="1" u="sng" dirty="0" smtClean="0">
                <a:solidFill>
                  <a:srgbClr val="FF0000"/>
                </a:solidFill>
                <a:effectLst>
                  <a:outerShdw blurRad="38100" dist="38100" dir="2700000" algn="tl">
                    <a:srgbClr val="000000">
                      <a:alpha val="43137"/>
                    </a:srgbClr>
                  </a:outerShdw>
                </a:effectLst>
              </a:rPr>
              <a:t>Intent</a:t>
            </a:r>
          </a:p>
          <a:p>
            <a:pPr marL="688975" lvl="1" indent="-346075">
              <a:buClr>
                <a:srgbClr val="FF0000"/>
              </a:buClr>
              <a:defRPr/>
            </a:pPr>
            <a:r>
              <a:rPr lang="en-US" dirty="0" smtClean="0"/>
              <a:t>Applies to employment, housing, and other discrimination cases</a:t>
            </a:r>
          </a:p>
          <a:p>
            <a:pPr marL="688975" lvl="1" indent="-346075">
              <a:buClr>
                <a:srgbClr val="FF0000"/>
              </a:buClr>
              <a:defRPr/>
            </a:pPr>
            <a:r>
              <a:rPr lang="en-US" dirty="0" smtClean="0"/>
              <a:t>Statistical tests built on </a:t>
            </a:r>
            <a:br>
              <a:rPr lang="en-US" dirty="0" smtClean="0"/>
            </a:br>
            <a:r>
              <a:rPr lang="en-US" dirty="0" smtClean="0"/>
              <a:t>decades of precedents</a:t>
            </a:r>
          </a:p>
          <a:p>
            <a:pPr lvl="1">
              <a:defRPr/>
            </a:pPr>
            <a:endParaRPr lang="en-US" dirty="0" smtClean="0"/>
          </a:p>
        </p:txBody>
      </p:sp>
    </p:spTree>
    <p:extLst>
      <p:ext uri="{BB962C8B-B14F-4D97-AF65-F5344CB8AC3E}">
        <p14:creationId xmlns:p14="http://schemas.microsoft.com/office/powerpoint/2010/main" val="3904410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25" y="533400"/>
            <a:ext cx="7868575" cy="762000"/>
          </a:xfrm>
        </p:spPr>
        <p:txBody>
          <a:bodyPr>
            <a:normAutofit/>
          </a:bodyPr>
          <a:lstStyle/>
          <a:p>
            <a:pPr>
              <a:defRPr/>
            </a:pPr>
            <a:r>
              <a:rPr lang="en-US" sz="3600" dirty="0" smtClean="0"/>
              <a:t>How do we assess </a:t>
            </a:r>
            <a:r>
              <a:rPr lang="en-US" sz="3600" b="1" i="1" dirty="0" smtClean="0">
                <a:solidFill>
                  <a:srgbClr val="00B0F0"/>
                </a:solidFill>
                <a:effectLst>
                  <a:outerShdw blurRad="38100" dist="38100" dir="2700000" algn="tl">
                    <a:srgbClr val="000000">
                      <a:alpha val="43137"/>
                    </a:srgbClr>
                  </a:outerShdw>
                </a:effectLst>
              </a:rPr>
              <a:t>EFFECT</a:t>
            </a:r>
            <a:r>
              <a:rPr lang="en-US" sz="3600" dirty="0" smtClean="0"/>
              <a:t>?</a:t>
            </a:r>
            <a:endParaRPr lang="en-US" sz="3600" dirty="0"/>
          </a:p>
        </p:txBody>
      </p:sp>
      <p:sp>
        <p:nvSpPr>
          <p:cNvPr id="3" name="Content Placeholder 2"/>
          <p:cNvSpPr>
            <a:spLocks noGrp="1"/>
          </p:cNvSpPr>
          <p:nvPr>
            <p:ph idx="1"/>
          </p:nvPr>
        </p:nvSpPr>
        <p:spPr>
          <a:xfrm>
            <a:off x="665825" y="1676400"/>
            <a:ext cx="7868575" cy="4191000"/>
          </a:xfrm>
        </p:spPr>
        <p:txBody>
          <a:bodyPr/>
          <a:lstStyle/>
          <a:p>
            <a:pPr marL="338138" indent="-338138">
              <a:buClr>
                <a:srgbClr val="FF0000"/>
              </a:buClr>
              <a:buFont typeface="Wingdings" panose="05000000000000000000" pitchFamily="2" charset="2"/>
              <a:buChar char="Ø"/>
              <a:defRPr/>
            </a:pPr>
            <a:r>
              <a:rPr lang="en-US" dirty="0" smtClean="0"/>
              <a:t>We </a:t>
            </a:r>
            <a:r>
              <a:rPr lang="en-US" b="1" u="dbl" dirty="0" smtClean="0">
                <a:solidFill>
                  <a:srgbClr val="FF0000"/>
                </a:solidFill>
                <a:effectLst>
                  <a:outerShdw blurRad="38100" dist="38100" dir="2700000" algn="tl">
                    <a:srgbClr val="000000">
                      <a:alpha val="43137"/>
                    </a:srgbClr>
                  </a:outerShdw>
                </a:effectLst>
              </a:rPr>
              <a:t>DO NOT</a:t>
            </a:r>
            <a:r>
              <a:rPr lang="en-US" b="1" dirty="0" smtClean="0">
                <a:solidFill>
                  <a:srgbClr val="FF0000"/>
                </a:solidFill>
                <a:effectLst>
                  <a:outerShdw blurRad="38100" dist="38100" dir="2700000" algn="tl">
                    <a:srgbClr val="000000">
                      <a:alpha val="43137"/>
                    </a:srgbClr>
                  </a:outerShdw>
                </a:effectLst>
              </a:rPr>
              <a:t> </a:t>
            </a:r>
            <a:r>
              <a:rPr lang="en-US" dirty="0" smtClean="0"/>
              <a:t>use our instincts, gut, or passions</a:t>
            </a:r>
          </a:p>
          <a:p>
            <a:pPr marL="338138" indent="-338138">
              <a:buClr>
                <a:srgbClr val="FF0000"/>
              </a:buClr>
              <a:buFont typeface="Wingdings" panose="05000000000000000000" pitchFamily="2" charset="2"/>
              <a:buChar char="Ø"/>
              <a:defRPr/>
            </a:pPr>
            <a:r>
              <a:rPr lang="en-US" dirty="0" smtClean="0"/>
              <a:t>We use statistics to identify where true disparities lie in health outcomes (aka evidence-based)</a:t>
            </a:r>
          </a:p>
        </p:txBody>
      </p:sp>
      <p:pic>
        <p:nvPicPr>
          <p:cNvPr id="32772"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7941" y="4059084"/>
            <a:ext cx="3369358" cy="197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08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4767" y="-126609"/>
            <a:ext cx="9832157" cy="6149208"/>
          </a:xfrm>
          <a:prstGeom prst="rect">
            <a:avLst/>
          </a:prstGeom>
          <a:noFill/>
          <a:ln>
            <a:noFill/>
          </a:ln>
        </p:spPr>
      </p:pic>
      <p:pic>
        <p:nvPicPr>
          <p:cNvPr id="37890" name="Picture 2" descr="http://images4.fanpop.com/image/photos/20700000/Math-Jokes-math-20787058-550-400.jpg"/>
          <p:cNvPicPr>
            <a:picLocks noChangeAspect="1" noChangeArrowheads="1"/>
          </p:cNvPicPr>
          <p:nvPr/>
        </p:nvPicPr>
        <p:blipFill>
          <a:blip r:embed="rId3">
            <a:extLst>
              <a:ext uri="{28A0092B-C50C-407E-A947-70E740481C1C}">
                <a14:useLocalDpi xmlns:a14="http://schemas.microsoft.com/office/drawing/2010/main" val="0"/>
              </a:ext>
            </a:extLst>
          </a:blip>
          <a:srcRect l="5757" t="24001" r="6970" b="25999"/>
          <a:stretch>
            <a:fillRect/>
          </a:stretch>
        </p:blipFill>
        <p:spPr bwMode="auto">
          <a:xfrm>
            <a:off x="685800" y="838200"/>
            <a:ext cx="457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images4.fanpop.com/image/photos/20700000/Math-Jokes-math-20787063-550-400.jpg"/>
          <p:cNvPicPr>
            <a:picLocks noChangeAspect="1" noChangeArrowheads="1"/>
          </p:cNvPicPr>
          <p:nvPr/>
        </p:nvPicPr>
        <p:blipFill>
          <a:blip r:embed="rId4">
            <a:extLst>
              <a:ext uri="{28A0092B-C50C-407E-A947-70E740481C1C}">
                <a14:useLocalDpi xmlns:a14="http://schemas.microsoft.com/office/drawing/2010/main" val="0"/>
              </a:ext>
            </a:extLst>
          </a:blip>
          <a:srcRect t="17001" b="18999"/>
          <a:stretch>
            <a:fillRect/>
          </a:stretch>
        </p:blipFill>
        <p:spPr bwMode="auto">
          <a:xfrm>
            <a:off x="2895600" y="3200400"/>
            <a:ext cx="5238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05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80">
                                          <p:stCondLst>
                                            <p:cond delay="0"/>
                                          </p:stCondLst>
                                        </p:cTn>
                                        <p:tgtEl>
                                          <p:spTgt spid="37890"/>
                                        </p:tgtEl>
                                      </p:cBhvr>
                                    </p:animEffect>
                                    <p:anim calcmode="lin" valueType="num">
                                      <p:cBhvr>
                                        <p:cTn id="8" dur="1822" tmFilter="0,0; 0.14,0.36; 0.43,0.73; 0.71,0.91; 1.0,1.0">
                                          <p:stCondLst>
                                            <p:cond delay="0"/>
                                          </p:stCondLst>
                                        </p:cTn>
                                        <p:tgtEl>
                                          <p:spTgt spid="378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8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8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8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890"/>
                                        </p:tgtEl>
                                        <p:attrNameLst>
                                          <p:attrName>ppt_y</p:attrName>
                                        </p:attrNameLst>
                                      </p:cBhvr>
                                      <p:tavLst>
                                        <p:tav tm="0" fmla="#ppt_y-sin(pi*$)/81">
                                          <p:val>
                                            <p:fltVal val="0"/>
                                          </p:val>
                                        </p:tav>
                                        <p:tav tm="100000">
                                          <p:val>
                                            <p:fltVal val="1"/>
                                          </p:val>
                                        </p:tav>
                                      </p:tavLst>
                                    </p:anim>
                                    <p:animScale>
                                      <p:cBhvr>
                                        <p:cTn id="13" dur="26">
                                          <p:stCondLst>
                                            <p:cond delay="650"/>
                                          </p:stCondLst>
                                        </p:cTn>
                                        <p:tgtEl>
                                          <p:spTgt spid="37890"/>
                                        </p:tgtEl>
                                      </p:cBhvr>
                                      <p:to x="100000" y="60000"/>
                                    </p:animScale>
                                    <p:animScale>
                                      <p:cBhvr>
                                        <p:cTn id="14" dur="166" decel="50000">
                                          <p:stCondLst>
                                            <p:cond delay="676"/>
                                          </p:stCondLst>
                                        </p:cTn>
                                        <p:tgtEl>
                                          <p:spTgt spid="37890"/>
                                        </p:tgtEl>
                                      </p:cBhvr>
                                      <p:to x="100000" y="100000"/>
                                    </p:animScale>
                                    <p:animScale>
                                      <p:cBhvr>
                                        <p:cTn id="15" dur="26">
                                          <p:stCondLst>
                                            <p:cond delay="1312"/>
                                          </p:stCondLst>
                                        </p:cTn>
                                        <p:tgtEl>
                                          <p:spTgt spid="37890"/>
                                        </p:tgtEl>
                                      </p:cBhvr>
                                      <p:to x="100000" y="80000"/>
                                    </p:animScale>
                                    <p:animScale>
                                      <p:cBhvr>
                                        <p:cTn id="16" dur="166" decel="50000">
                                          <p:stCondLst>
                                            <p:cond delay="1338"/>
                                          </p:stCondLst>
                                        </p:cTn>
                                        <p:tgtEl>
                                          <p:spTgt spid="37890"/>
                                        </p:tgtEl>
                                      </p:cBhvr>
                                      <p:to x="100000" y="100000"/>
                                    </p:animScale>
                                    <p:animScale>
                                      <p:cBhvr>
                                        <p:cTn id="17" dur="26">
                                          <p:stCondLst>
                                            <p:cond delay="1642"/>
                                          </p:stCondLst>
                                        </p:cTn>
                                        <p:tgtEl>
                                          <p:spTgt spid="37890"/>
                                        </p:tgtEl>
                                      </p:cBhvr>
                                      <p:to x="100000" y="90000"/>
                                    </p:animScale>
                                    <p:animScale>
                                      <p:cBhvr>
                                        <p:cTn id="18" dur="166" decel="50000">
                                          <p:stCondLst>
                                            <p:cond delay="1668"/>
                                          </p:stCondLst>
                                        </p:cTn>
                                        <p:tgtEl>
                                          <p:spTgt spid="37890"/>
                                        </p:tgtEl>
                                      </p:cBhvr>
                                      <p:to x="100000" y="100000"/>
                                    </p:animScale>
                                    <p:animScale>
                                      <p:cBhvr>
                                        <p:cTn id="19" dur="26">
                                          <p:stCondLst>
                                            <p:cond delay="1808"/>
                                          </p:stCondLst>
                                        </p:cTn>
                                        <p:tgtEl>
                                          <p:spTgt spid="37890"/>
                                        </p:tgtEl>
                                      </p:cBhvr>
                                      <p:to x="100000" y="95000"/>
                                    </p:animScale>
                                    <p:animScale>
                                      <p:cBhvr>
                                        <p:cTn id="20" dur="166" decel="50000">
                                          <p:stCondLst>
                                            <p:cond delay="1834"/>
                                          </p:stCondLst>
                                        </p:cTn>
                                        <p:tgtEl>
                                          <p:spTgt spid="3789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37891"/>
                                        </p:tgtEl>
                                        <p:attrNameLst>
                                          <p:attrName>style.visibility</p:attrName>
                                        </p:attrNameLst>
                                      </p:cBhvr>
                                      <p:to>
                                        <p:strVal val="visible"/>
                                      </p:to>
                                    </p:set>
                                    <p:anim calcmode="lin" valueType="num">
                                      <p:cBhvr>
                                        <p:cTn id="25" dur="1000" fill="hold"/>
                                        <p:tgtEl>
                                          <p:spTgt spid="37891"/>
                                        </p:tgtEl>
                                        <p:attrNameLst>
                                          <p:attrName>ppt_w</p:attrName>
                                        </p:attrNameLst>
                                      </p:cBhvr>
                                      <p:tavLst>
                                        <p:tav tm="0">
                                          <p:val>
                                            <p:fltVal val="0"/>
                                          </p:val>
                                        </p:tav>
                                        <p:tav tm="100000">
                                          <p:val>
                                            <p:strVal val="#ppt_w"/>
                                          </p:val>
                                        </p:tav>
                                      </p:tavLst>
                                    </p:anim>
                                    <p:anim calcmode="lin" valueType="num">
                                      <p:cBhvr>
                                        <p:cTn id="26" dur="1000" fill="hold"/>
                                        <p:tgtEl>
                                          <p:spTgt spid="37891"/>
                                        </p:tgtEl>
                                        <p:attrNameLst>
                                          <p:attrName>ppt_h</p:attrName>
                                        </p:attrNameLst>
                                      </p:cBhvr>
                                      <p:tavLst>
                                        <p:tav tm="0">
                                          <p:val>
                                            <p:fltVal val="0"/>
                                          </p:val>
                                        </p:tav>
                                        <p:tav tm="100000">
                                          <p:val>
                                            <p:strVal val="#ppt_h"/>
                                          </p:val>
                                        </p:tav>
                                      </p:tavLst>
                                    </p:anim>
                                    <p:anim calcmode="lin" valueType="num">
                                      <p:cBhvr>
                                        <p:cTn id="27" dur="1000" fill="hold"/>
                                        <p:tgtEl>
                                          <p:spTgt spid="37891"/>
                                        </p:tgtEl>
                                        <p:attrNameLst>
                                          <p:attrName>style.rotation</p:attrName>
                                        </p:attrNameLst>
                                      </p:cBhvr>
                                      <p:tavLst>
                                        <p:tav tm="0">
                                          <p:val>
                                            <p:fltVal val="90"/>
                                          </p:val>
                                        </p:tav>
                                        <p:tav tm="100000">
                                          <p:val>
                                            <p:fltVal val="0"/>
                                          </p:val>
                                        </p:tav>
                                      </p:tavLst>
                                    </p:anim>
                                    <p:animEffect transition="in" filter="fade">
                                      <p:cBhvr>
                                        <p:cTn id="28"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0" dirty="0">
                <a:solidFill>
                  <a:schemeClr val="tx1"/>
                </a:solidFill>
                <a:latin typeface="+mj-lt"/>
              </a:rPr>
              <a:t>DC EMA </a:t>
            </a:r>
            <a:r>
              <a:rPr lang="en-US" sz="3600" b="0" dirty="0" smtClean="0">
                <a:solidFill>
                  <a:schemeClr val="tx1"/>
                </a:solidFill>
                <a:latin typeface="+mj-lt"/>
              </a:rPr>
              <a:t>Data</a:t>
            </a:r>
            <a:r>
              <a:rPr lang="en-US" sz="3600" b="0" dirty="0">
                <a:solidFill>
                  <a:schemeClr val="tx1"/>
                </a:solidFill>
                <a:latin typeface="+mj-lt"/>
              </a:rPr>
              <a:t>: </a:t>
            </a:r>
            <a:r>
              <a:rPr lang="en-US" sz="3600" b="0" dirty="0" smtClean="0">
                <a:solidFill>
                  <a:schemeClr val="tx1"/>
                </a:solidFill>
                <a:latin typeface="+mj-lt"/>
              </a:rPr>
              <a:t/>
            </a:r>
            <a:br>
              <a:rPr lang="en-US" sz="3600" b="0" dirty="0" smtClean="0">
                <a:solidFill>
                  <a:schemeClr val="tx1"/>
                </a:solidFill>
                <a:latin typeface="+mj-lt"/>
              </a:rPr>
            </a:br>
            <a:r>
              <a:rPr lang="en-US" sz="3600" b="0" dirty="0" smtClean="0">
                <a:solidFill>
                  <a:schemeClr val="tx1"/>
                </a:solidFill>
                <a:latin typeface="+mj-lt"/>
              </a:rPr>
              <a:t>Is </a:t>
            </a:r>
            <a:r>
              <a:rPr lang="en-US" sz="3600" b="0" dirty="0">
                <a:solidFill>
                  <a:schemeClr val="tx1"/>
                </a:solidFill>
                <a:latin typeface="+mj-lt"/>
              </a:rPr>
              <a:t>there a disparity? Where is the disparity?</a:t>
            </a:r>
            <a:br>
              <a:rPr lang="en-US" sz="3600" b="0" dirty="0">
                <a:solidFill>
                  <a:schemeClr val="tx1"/>
                </a:solidFill>
                <a:latin typeface="+mj-lt"/>
              </a:rPr>
            </a:br>
            <a:endParaRPr lang="en-US" sz="3600" b="0" dirty="0">
              <a:solidFill>
                <a:schemeClr val="tx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393229708"/>
              </p:ext>
            </p:extLst>
          </p:nvPr>
        </p:nvGraphicFramePr>
        <p:xfrm>
          <a:off x="476106" y="1667502"/>
          <a:ext cx="8261491" cy="4307272"/>
        </p:xfrm>
        <a:graphic>
          <a:graphicData uri="http://schemas.openxmlformats.org/drawingml/2006/table">
            <a:tbl>
              <a:tblPr firstRow="1" bandRow="1">
                <a:tableStyleId>{5C22544A-7EE6-4342-B048-85BDC9FD1C3A}</a:tableStyleId>
              </a:tblPr>
              <a:tblGrid>
                <a:gridCol w="1180213"/>
                <a:gridCol w="1180213"/>
                <a:gridCol w="1180213"/>
                <a:gridCol w="1180213"/>
                <a:gridCol w="1180213"/>
                <a:gridCol w="1180213"/>
                <a:gridCol w="1180213"/>
              </a:tblGrid>
              <a:tr h="426563">
                <a:tc>
                  <a:txBody>
                    <a:bodyPr/>
                    <a:lstStyle/>
                    <a:p>
                      <a:pPr algn="ctr"/>
                      <a:endParaRPr lang="en-US" dirty="0"/>
                    </a:p>
                  </a:txBody>
                  <a:tcPr anchor="ctr">
                    <a:lnR w="38100" cap="flat" cmpd="sng" algn="ctr">
                      <a:solidFill>
                        <a:schemeClr val="bg1"/>
                      </a:solidFill>
                      <a:prstDash val="solid"/>
                      <a:round/>
                      <a:headEnd type="none" w="med" len="med"/>
                      <a:tailEnd type="none" w="med" len="med"/>
                    </a:lnR>
                    <a:solidFill>
                      <a:srgbClr val="0070C0"/>
                    </a:solidFill>
                  </a:tcPr>
                </a:tc>
                <a:tc gridSpan="3">
                  <a:txBody>
                    <a:bodyPr/>
                    <a:lstStyle/>
                    <a:p>
                      <a:pPr algn="ctr"/>
                      <a:r>
                        <a:rPr lang="en-US" dirty="0" smtClean="0"/>
                        <a:t>Viral Load Suppression (HAB)</a:t>
                      </a:r>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Medical Visit Frequency (HAB)</a:t>
                      </a:r>
                      <a:endParaRPr lang="en-US" dirty="0"/>
                    </a:p>
                  </a:txBody>
                  <a:tcPr anchor="ctr">
                    <a:lnL w="38100" cap="flat" cmpd="sng" algn="ctr">
                      <a:solidFill>
                        <a:schemeClr val="bg1"/>
                      </a:solidFill>
                      <a:prstDash val="solid"/>
                      <a:round/>
                      <a:headEnd type="none" w="med" len="med"/>
                      <a:tailEnd type="none" w="med" len="med"/>
                    </a:lnL>
                    <a:solidFill>
                      <a:srgbClr val="0070C0"/>
                    </a:solidFill>
                  </a:tcPr>
                </a:tc>
                <a:tc hMerge="1">
                  <a:txBody>
                    <a:bodyPr/>
                    <a:lstStyle/>
                    <a:p>
                      <a:endParaRPr lang="en-US" dirty="0"/>
                    </a:p>
                  </a:txBody>
                  <a:tcPr/>
                </a:tc>
                <a:tc hMerge="1">
                  <a:txBody>
                    <a:bodyPr/>
                    <a:lstStyle/>
                    <a:p>
                      <a:endParaRPr lang="en-US" dirty="0"/>
                    </a:p>
                  </a:txBody>
                  <a:tcPr/>
                </a:tc>
              </a:tr>
              <a:tr h="426563">
                <a:tc>
                  <a:txBody>
                    <a:bodyPr/>
                    <a:lstStyle/>
                    <a:p>
                      <a:pPr algn="ctr"/>
                      <a:endParaRPr lang="en-US"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Numerator</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Denominator</a:t>
                      </a:r>
                      <a:endParaRPr lang="en-US"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a:t>
                      </a:r>
                      <a:endParaRPr lang="en-US"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Numerator</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Denominator</a:t>
                      </a:r>
                      <a:endParaRPr lang="en-US"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dirty="0" smtClean="0">
                          <a:solidFill>
                            <a:schemeClr val="bg1"/>
                          </a:solidFill>
                        </a:rPr>
                        <a:t>%</a:t>
                      </a:r>
                      <a:endParaRPr lang="en-US"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70C0"/>
                    </a:solidFill>
                  </a:tcPr>
                </a:tc>
              </a:tr>
              <a:tr h="589788">
                <a:tc>
                  <a:txBody>
                    <a:bodyPr/>
                    <a:lstStyle/>
                    <a:p>
                      <a:r>
                        <a:rPr lang="en-US" b="1" i="1" dirty="0" smtClean="0">
                          <a:solidFill>
                            <a:schemeClr val="bg1"/>
                          </a:solidFill>
                        </a:rPr>
                        <a:t>TOTAL</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6256</a:t>
                      </a:r>
                      <a:endParaRPr lang="en-US" b="1" i="1" dirty="0">
                        <a:solidFill>
                          <a:schemeClr val="bg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8304</a:t>
                      </a:r>
                      <a:endParaRPr lang="en-US" b="1" i="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75.34%</a:t>
                      </a:r>
                      <a:endParaRPr lang="en-US" b="1" i="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3199</a:t>
                      </a:r>
                      <a:endParaRPr lang="en-US" b="1" i="1" dirty="0">
                        <a:solidFill>
                          <a:schemeClr val="bg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6570</a:t>
                      </a:r>
                      <a:endParaRPr lang="en-US" b="1" i="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c>
                  <a:txBody>
                    <a:bodyPr/>
                    <a:lstStyle/>
                    <a:p>
                      <a:r>
                        <a:rPr lang="en-US" b="1" i="1" dirty="0" smtClean="0">
                          <a:solidFill>
                            <a:schemeClr val="bg1"/>
                          </a:solidFill>
                        </a:rPr>
                        <a:t>48.69%</a:t>
                      </a:r>
                      <a:endParaRPr lang="en-US" b="1" i="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3313A"/>
                    </a:solidFill>
                  </a:tcPr>
                </a:tc>
              </a:tr>
              <a:tr h="763429">
                <a:tc>
                  <a:txBody>
                    <a:bodyPr/>
                    <a:lstStyle/>
                    <a:p>
                      <a:r>
                        <a:rPr lang="en-US" b="1" dirty="0" smtClean="0"/>
                        <a:t>Transgender People</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lang="en-US" dirty="0" smtClean="0"/>
                        <a:t>149</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dirty="0" smtClean="0"/>
                        <a:t>227</a:t>
                      </a:r>
                      <a:endParaRPr lang="en-US" dirty="0"/>
                    </a:p>
                  </a:txBody>
                  <a:tcPr anchor="ctr">
                    <a:lnT w="38100" cap="flat" cmpd="sng" algn="ctr">
                      <a:solidFill>
                        <a:schemeClr val="bg1"/>
                      </a:solidFill>
                      <a:prstDash val="solid"/>
                      <a:round/>
                      <a:headEnd type="none" w="med" len="med"/>
                      <a:tailEnd type="none" w="med" len="med"/>
                    </a:lnT>
                  </a:tcPr>
                </a:tc>
                <a:tc>
                  <a:txBody>
                    <a:bodyPr/>
                    <a:lstStyle/>
                    <a:p>
                      <a:r>
                        <a:rPr lang="en-US" dirty="0" smtClean="0"/>
                        <a:t>65.64%</a:t>
                      </a:r>
                      <a:endParaRPr lang="en-US"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lang="en-US" dirty="0" smtClean="0"/>
                        <a:t>72</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dirty="0" smtClean="0"/>
                        <a:t>173</a:t>
                      </a:r>
                      <a:endParaRPr lang="en-US" dirty="0"/>
                    </a:p>
                  </a:txBody>
                  <a:tcPr anchor="ctr">
                    <a:lnT w="38100" cap="flat" cmpd="sng" algn="ctr">
                      <a:solidFill>
                        <a:schemeClr val="bg1"/>
                      </a:solidFill>
                      <a:prstDash val="solid"/>
                      <a:round/>
                      <a:headEnd type="none" w="med" len="med"/>
                      <a:tailEnd type="none" w="med" len="med"/>
                    </a:lnT>
                  </a:tcPr>
                </a:tc>
                <a:tc>
                  <a:txBody>
                    <a:bodyPr/>
                    <a:lstStyle/>
                    <a:p>
                      <a:r>
                        <a:rPr lang="en-US" dirty="0" smtClean="0"/>
                        <a:t>41.62%</a:t>
                      </a:r>
                      <a:endParaRPr lang="en-US" dirty="0"/>
                    </a:p>
                  </a:txBody>
                  <a:tcPr anchor="ctr">
                    <a:lnT w="38100" cap="flat" cmpd="sng" algn="ctr">
                      <a:solidFill>
                        <a:schemeClr val="bg1"/>
                      </a:solidFill>
                      <a:prstDash val="solid"/>
                      <a:round/>
                      <a:headEnd type="none" w="med" len="med"/>
                      <a:tailEnd type="none" w="med" len="med"/>
                    </a:lnT>
                  </a:tcPr>
                </a:tc>
              </a:tr>
              <a:tr h="707294">
                <a:tc>
                  <a:txBody>
                    <a:bodyPr/>
                    <a:lstStyle/>
                    <a:p>
                      <a:r>
                        <a:rPr lang="en-US" b="1" dirty="0" smtClean="0"/>
                        <a:t>MSM of Color</a:t>
                      </a:r>
                    </a:p>
                  </a:txBody>
                  <a:tcPr anchor="ctr">
                    <a:lnR w="38100" cap="flat" cmpd="sng" algn="ctr">
                      <a:solidFill>
                        <a:schemeClr val="bg1"/>
                      </a:solidFill>
                      <a:prstDash val="solid"/>
                      <a:round/>
                      <a:headEnd type="none" w="med" len="med"/>
                      <a:tailEnd type="none" w="med" len="med"/>
                    </a:lnR>
                  </a:tcPr>
                </a:tc>
                <a:tc>
                  <a:txBody>
                    <a:bodyPr/>
                    <a:lstStyle/>
                    <a:p>
                      <a:r>
                        <a:rPr lang="en-US" dirty="0" smtClean="0"/>
                        <a:t>1273</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1681</a:t>
                      </a:r>
                      <a:endParaRPr lang="en-US" dirty="0"/>
                    </a:p>
                  </a:txBody>
                  <a:tcPr anchor="ctr"/>
                </a:tc>
                <a:tc>
                  <a:txBody>
                    <a:bodyPr/>
                    <a:lstStyle/>
                    <a:p>
                      <a:r>
                        <a:rPr lang="en-US" dirty="0" smtClean="0"/>
                        <a:t>75.73%</a:t>
                      </a:r>
                      <a:endParaRPr lang="en-US" dirty="0"/>
                    </a:p>
                  </a:txBody>
                  <a:tcPr anchor="ctr">
                    <a:lnR w="38100" cap="flat" cmpd="sng" algn="ctr">
                      <a:solidFill>
                        <a:schemeClr val="bg1"/>
                      </a:solidFill>
                      <a:prstDash val="solid"/>
                      <a:round/>
                      <a:headEnd type="none" w="med" len="med"/>
                      <a:tailEnd type="none" w="med" len="med"/>
                    </a:lnR>
                  </a:tcPr>
                </a:tc>
                <a:tc>
                  <a:txBody>
                    <a:bodyPr/>
                    <a:lstStyle/>
                    <a:p>
                      <a:r>
                        <a:rPr lang="en-US" dirty="0" smtClean="0"/>
                        <a:t>672</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1341</a:t>
                      </a:r>
                      <a:endParaRPr lang="en-US" dirty="0"/>
                    </a:p>
                  </a:txBody>
                  <a:tcPr anchor="ctr"/>
                </a:tc>
                <a:tc>
                  <a:txBody>
                    <a:bodyPr/>
                    <a:lstStyle/>
                    <a:p>
                      <a:r>
                        <a:rPr lang="en-US" dirty="0" smtClean="0"/>
                        <a:t>50.11%</a:t>
                      </a:r>
                      <a:endParaRPr lang="en-US" dirty="0"/>
                    </a:p>
                  </a:txBody>
                  <a:tcPr anchor="ctr"/>
                </a:tc>
              </a:tr>
              <a:tr h="815145">
                <a:tc>
                  <a:txBody>
                    <a:bodyPr/>
                    <a:lstStyle/>
                    <a:p>
                      <a:r>
                        <a:rPr lang="en-US" b="1" dirty="0" smtClean="0"/>
                        <a:t>Persons</a:t>
                      </a:r>
                      <a:r>
                        <a:rPr lang="en-US" b="1" baseline="0" dirty="0" smtClean="0"/>
                        <a:t> Earning &lt; 100% FPL</a:t>
                      </a:r>
                      <a:endParaRPr lang="en-US" b="1" dirty="0"/>
                    </a:p>
                  </a:txBody>
                  <a:tcPr anchor="ctr">
                    <a:lnR w="38100" cap="flat" cmpd="sng" algn="ctr">
                      <a:solidFill>
                        <a:schemeClr val="bg1"/>
                      </a:solidFill>
                      <a:prstDash val="solid"/>
                      <a:round/>
                      <a:headEnd type="none" w="med" len="med"/>
                      <a:tailEnd type="none" w="med" len="med"/>
                    </a:lnR>
                  </a:tcPr>
                </a:tc>
                <a:tc>
                  <a:txBody>
                    <a:bodyPr/>
                    <a:lstStyle/>
                    <a:p>
                      <a:r>
                        <a:rPr lang="en-US" dirty="0" smtClean="0"/>
                        <a:t>3883</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5184</a:t>
                      </a:r>
                      <a:endParaRPr lang="en-US" dirty="0"/>
                    </a:p>
                  </a:txBody>
                  <a:tcPr anchor="ctr"/>
                </a:tc>
                <a:tc>
                  <a:txBody>
                    <a:bodyPr/>
                    <a:lstStyle/>
                    <a:p>
                      <a:r>
                        <a:rPr lang="en-US" dirty="0" smtClean="0"/>
                        <a:t>74.90%</a:t>
                      </a:r>
                      <a:endParaRPr lang="en-US" dirty="0"/>
                    </a:p>
                  </a:txBody>
                  <a:tcPr anchor="ctr">
                    <a:lnR w="38100" cap="flat" cmpd="sng" algn="ctr">
                      <a:solidFill>
                        <a:schemeClr val="bg1"/>
                      </a:solidFill>
                      <a:prstDash val="solid"/>
                      <a:round/>
                      <a:headEnd type="none" w="med" len="med"/>
                      <a:tailEnd type="none" w="med" len="med"/>
                    </a:lnR>
                  </a:tcPr>
                </a:tc>
                <a:tc>
                  <a:txBody>
                    <a:bodyPr/>
                    <a:lstStyle/>
                    <a:p>
                      <a:r>
                        <a:rPr lang="en-US" dirty="0" smtClean="0"/>
                        <a:t>1678</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4103</a:t>
                      </a:r>
                      <a:endParaRPr lang="en-US" dirty="0"/>
                    </a:p>
                  </a:txBody>
                  <a:tcPr anchor="ctr"/>
                </a:tc>
                <a:tc>
                  <a:txBody>
                    <a:bodyPr/>
                    <a:lstStyle/>
                    <a:p>
                      <a:r>
                        <a:rPr lang="en-US" dirty="0" smtClean="0"/>
                        <a:t>40.90%</a:t>
                      </a:r>
                      <a:endParaRPr lang="en-US" dirty="0"/>
                    </a:p>
                  </a:txBody>
                  <a:tcPr anchor="ctr"/>
                </a:tc>
              </a:tr>
              <a:tr h="578490">
                <a:tc>
                  <a:txBody>
                    <a:bodyPr/>
                    <a:lstStyle/>
                    <a:p>
                      <a:r>
                        <a:rPr lang="en-US" b="1" dirty="0" smtClean="0"/>
                        <a:t>Youth (aged 13-24)</a:t>
                      </a:r>
                      <a:endParaRPr lang="en-US" b="1" dirty="0"/>
                    </a:p>
                  </a:txBody>
                  <a:tcPr anchor="ctr">
                    <a:lnR w="38100" cap="flat" cmpd="sng" algn="ctr">
                      <a:solidFill>
                        <a:schemeClr val="bg1"/>
                      </a:solidFill>
                      <a:prstDash val="solid"/>
                      <a:round/>
                      <a:headEnd type="none" w="med" len="med"/>
                      <a:tailEnd type="none" w="med" len="med"/>
                    </a:lnR>
                  </a:tcPr>
                </a:tc>
                <a:tc>
                  <a:txBody>
                    <a:bodyPr/>
                    <a:lstStyle/>
                    <a:p>
                      <a:r>
                        <a:rPr lang="en-US" dirty="0" smtClean="0"/>
                        <a:t>261</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434</a:t>
                      </a:r>
                      <a:endParaRPr lang="en-US" dirty="0"/>
                    </a:p>
                  </a:txBody>
                  <a:tcPr anchor="ctr"/>
                </a:tc>
                <a:tc>
                  <a:txBody>
                    <a:bodyPr/>
                    <a:lstStyle/>
                    <a:p>
                      <a:r>
                        <a:rPr lang="en-US" dirty="0" smtClean="0"/>
                        <a:t>60.14%</a:t>
                      </a:r>
                      <a:endParaRPr lang="en-US" dirty="0"/>
                    </a:p>
                  </a:txBody>
                  <a:tcPr anchor="ctr">
                    <a:lnR w="38100" cap="flat" cmpd="sng" algn="ctr">
                      <a:solidFill>
                        <a:schemeClr val="bg1"/>
                      </a:solidFill>
                      <a:prstDash val="solid"/>
                      <a:round/>
                      <a:headEnd type="none" w="med" len="med"/>
                      <a:tailEnd type="none" w="med" len="med"/>
                    </a:lnR>
                  </a:tcPr>
                </a:tc>
                <a:tc>
                  <a:txBody>
                    <a:bodyPr/>
                    <a:lstStyle/>
                    <a:p>
                      <a:r>
                        <a:rPr lang="en-US" dirty="0" smtClean="0"/>
                        <a:t>74</a:t>
                      </a:r>
                      <a:endParaRPr lang="en-US" dirty="0"/>
                    </a:p>
                  </a:txBody>
                  <a:tcPr anchor="ctr">
                    <a:lnL w="38100" cap="flat" cmpd="sng" algn="ctr">
                      <a:solidFill>
                        <a:schemeClr val="bg1"/>
                      </a:solidFill>
                      <a:prstDash val="solid"/>
                      <a:round/>
                      <a:headEnd type="none" w="med" len="med"/>
                      <a:tailEnd type="none" w="med" len="med"/>
                    </a:lnL>
                  </a:tcPr>
                </a:tc>
                <a:tc>
                  <a:txBody>
                    <a:bodyPr/>
                    <a:lstStyle/>
                    <a:p>
                      <a:r>
                        <a:rPr lang="en-US" dirty="0" smtClean="0"/>
                        <a:t>198</a:t>
                      </a:r>
                      <a:endParaRPr lang="en-US" dirty="0"/>
                    </a:p>
                  </a:txBody>
                  <a:tcPr anchor="ctr"/>
                </a:tc>
                <a:tc>
                  <a:txBody>
                    <a:bodyPr/>
                    <a:lstStyle/>
                    <a:p>
                      <a:r>
                        <a:rPr lang="en-US" dirty="0" smtClean="0"/>
                        <a:t>37.37%</a:t>
                      </a:r>
                      <a:endParaRPr lang="en-US" dirty="0"/>
                    </a:p>
                  </a:txBody>
                  <a:tcPr anchor="ctr"/>
                </a:tc>
              </a:tr>
            </a:tbl>
          </a:graphicData>
        </a:graphic>
      </p:graphicFrame>
    </p:spTree>
    <p:extLst>
      <p:ext uri="{BB962C8B-B14F-4D97-AF65-F5344CB8AC3E}">
        <p14:creationId xmlns:p14="http://schemas.microsoft.com/office/powerpoint/2010/main" val="110597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5334000" y="2667000"/>
            <a:ext cx="4038600" cy="762000"/>
          </a:xfrm>
        </p:spPr>
        <p:txBody>
          <a:bodyPr>
            <a:normAutofit fontScale="90000"/>
          </a:bodyPr>
          <a:lstStyle/>
          <a:p>
            <a:pPr algn="l" eaLnBrk="1" hangingPunct="1">
              <a:defRPr/>
            </a:pPr>
            <a:r>
              <a:rPr lang="en-US" altLang="en-US" b="1" dirty="0" smtClean="0">
                <a:solidFill>
                  <a:srgbClr val="FF0000"/>
                </a:solidFill>
                <a:effectLst>
                  <a:outerShdw blurRad="38100" dist="38100" dir="2700000" algn="tl">
                    <a:srgbClr val="C0C0C0"/>
                  </a:outerShdw>
                </a:effectLst>
              </a:rPr>
              <a:t>NQC Disparity Calculation Tools</a:t>
            </a:r>
            <a:endParaRPr lang="en-US" altLang="en-US" sz="2400" b="1" dirty="0" smtClean="0">
              <a:solidFill>
                <a:srgbClr val="FF0000"/>
              </a:solidFill>
              <a:effectLst>
                <a:outerShdw blurRad="38100" dist="38100" dir="2700000" algn="tl">
                  <a:srgbClr val="C0C0C0"/>
                </a:outerShdw>
              </a:effectLst>
            </a:endParaRPr>
          </a:p>
        </p:txBody>
      </p:sp>
      <p:pic>
        <p:nvPicPr>
          <p:cNvPr id="3481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600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779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Tabs in the Workbook</a:t>
            </a:r>
          </a:p>
        </p:txBody>
      </p:sp>
      <p:sp>
        <p:nvSpPr>
          <p:cNvPr id="3" name="Content Placeholder 2"/>
          <p:cNvSpPr>
            <a:spLocks noGrp="1"/>
          </p:cNvSpPr>
          <p:nvPr>
            <p:ph idx="1"/>
          </p:nvPr>
        </p:nvSpPr>
        <p:spPr>
          <a:xfrm>
            <a:off x="762000" y="1367161"/>
            <a:ext cx="7772400" cy="4500239"/>
          </a:xfrm>
        </p:spPr>
        <p:txBody>
          <a:bodyPr/>
          <a:lstStyle/>
          <a:p>
            <a:pPr marL="338138" indent="-338138">
              <a:buClr>
                <a:srgbClr val="FF0000"/>
              </a:buClr>
              <a:buFont typeface="Wingdings" panose="05000000000000000000" pitchFamily="2" charset="2"/>
              <a:buChar char="Ø"/>
              <a:defRPr/>
            </a:pPr>
            <a:r>
              <a:rPr lang="en-US" sz="2400" b="1" dirty="0" smtClean="0">
                <a:solidFill>
                  <a:srgbClr val="00B0F0"/>
                </a:solidFill>
                <a:effectLst>
                  <a:outerShdw blurRad="38100" dist="38100" dir="2700000" algn="tl">
                    <a:srgbClr val="000000">
                      <a:alpha val="43137"/>
                    </a:srgbClr>
                  </a:outerShdw>
                </a:effectLst>
              </a:rPr>
              <a:t>Instructions</a:t>
            </a:r>
          </a:p>
          <a:p>
            <a:pPr lvl="1">
              <a:buClr>
                <a:srgbClr val="FF0000"/>
              </a:buClr>
              <a:defRPr/>
            </a:pPr>
            <a:r>
              <a:rPr lang="en-US" sz="2000" dirty="0" smtClean="0"/>
              <a:t>Descriptions of each tab and instructions for how to enter data</a:t>
            </a:r>
          </a:p>
          <a:p>
            <a:pPr marL="338138" indent="-338138">
              <a:buClr>
                <a:srgbClr val="FF0000"/>
              </a:buClr>
              <a:buFont typeface="Wingdings" panose="05000000000000000000" pitchFamily="2" charset="2"/>
              <a:buChar char="Ø"/>
              <a:defRPr/>
            </a:pPr>
            <a:r>
              <a:rPr lang="en-US" sz="2400" b="1" dirty="0" smtClean="0">
                <a:solidFill>
                  <a:srgbClr val="00B0F0"/>
                </a:solidFill>
                <a:effectLst>
                  <a:outerShdw blurRad="38100" dist="38100" dir="2700000" algn="tl">
                    <a:srgbClr val="000000">
                      <a:alpha val="43137"/>
                    </a:srgbClr>
                  </a:outerShdw>
                </a:effectLst>
              </a:rPr>
              <a:t>Stats Basics</a:t>
            </a:r>
          </a:p>
          <a:p>
            <a:pPr lvl="1">
              <a:buClr>
                <a:srgbClr val="FF0000"/>
              </a:buClr>
              <a:defRPr/>
            </a:pPr>
            <a:r>
              <a:rPr lang="en-US" sz="2000" dirty="0" smtClean="0"/>
              <a:t>Refresher on statistics and terminology used in the calculator</a:t>
            </a:r>
          </a:p>
          <a:p>
            <a:pPr marL="338138" indent="-338138">
              <a:buClr>
                <a:srgbClr val="FF0000"/>
              </a:buClr>
              <a:buFont typeface="Wingdings" panose="05000000000000000000" pitchFamily="2" charset="2"/>
              <a:buChar char="Ø"/>
              <a:defRPr/>
            </a:pPr>
            <a:r>
              <a:rPr lang="en-US" sz="2400" b="1" dirty="0" smtClean="0">
                <a:solidFill>
                  <a:srgbClr val="00B0F0"/>
                </a:solidFill>
                <a:effectLst>
                  <a:outerShdw blurRad="38100" dist="38100" dir="2700000" algn="tl">
                    <a:srgbClr val="000000">
                      <a:alpha val="43137"/>
                    </a:srgbClr>
                  </a:outerShdw>
                </a:effectLst>
              </a:rPr>
              <a:t>Data Entry</a:t>
            </a:r>
          </a:p>
          <a:p>
            <a:pPr lvl="1">
              <a:buClr>
                <a:srgbClr val="FF0000"/>
              </a:buClr>
              <a:defRPr/>
            </a:pPr>
            <a:r>
              <a:rPr lang="en-US" sz="2000" dirty="0" smtClean="0"/>
              <a:t>The SINGLE place to enter data in the calculator</a:t>
            </a:r>
          </a:p>
          <a:p>
            <a:pPr marL="338138" indent="-338138">
              <a:buClr>
                <a:srgbClr val="FF0000"/>
              </a:buClr>
              <a:buFont typeface="Wingdings" panose="05000000000000000000" pitchFamily="2" charset="2"/>
              <a:buChar char="Ø"/>
              <a:defRPr/>
            </a:pPr>
            <a:r>
              <a:rPr lang="en-US" sz="2400" b="1" dirty="0" smtClean="0">
                <a:solidFill>
                  <a:srgbClr val="00B0F0"/>
                </a:solidFill>
                <a:effectLst>
                  <a:outerShdw blurRad="38100" dist="38100" dir="2700000" algn="tl">
                    <a:srgbClr val="000000">
                      <a:alpha val="43137"/>
                    </a:srgbClr>
                  </a:outerShdw>
                </a:effectLst>
              </a:rPr>
              <a:t>Summaries</a:t>
            </a:r>
          </a:p>
          <a:p>
            <a:pPr lvl="1">
              <a:buClr>
                <a:srgbClr val="FF0000"/>
              </a:buClr>
              <a:defRPr/>
            </a:pPr>
            <a:r>
              <a:rPr lang="en-US" sz="2000" dirty="0" smtClean="0"/>
              <a:t>Dashboard of final calculation results for quick sharing</a:t>
            </a:r>
          </a:p>
          <a:p>
            <a:pPr marL="338138" indent="-338138">
              <a:buClr>
                <a:srgbClr val="FF0000"/>
              </a:buClr>
              <a:buFont typeface="Wingdings" panose="05000000000000000000" pitchFamily="2" charset="2"/>
              <a:buChar char="Ø"/>
              <a:defRPr/>
            </a:pPr>
            <a:r>
              <a:rPr lang="en-US" sz="2400" b="1" dirty="0" smtClean="0">
                <a:solidFill>
                  <a:srgbClr val="00B0F0"/>
                </a:solidFill>
                <a:effectLst>
                  <a:outerShdw blurRad="38100" dist="38100" dir="2700000" algn="tl">
                    <a:srgbClr val="000000">
                      <a:alpha val="43137"/>
                    </a:srgbClr>
                  </a:outerShdw>
                </a:effectLst>
              </a:rPr>
              <a:t>Analyses</a:t>
            </a:r>
          </a:p>
          <a:p>
            <a:pPr lvl="1">
              <a:buClr>
                <a:srgbClr val="FF0000"/>
              </a:buClr>
              <a:defRPr/>
            </a:pPr>
            <a:r>
              <a:rPr lang="en-US" sz="2000" dirty="0" smtClean="0"/>
              <a:t>Background statistical values that inform the summary</a:t>
            </a:r>
            <a:br>
              <a:rPr lang="en-US" sz="2000" dirty="0" smtClean="0"/>
            </a:br>
            <a:r>
              <a:rPr lang="en-US" sz="2000" dirty="0" smtClean="0"/>
              <a:t>dashboard for sharing with leaders and decision makers</a:t>
            </a:r>
          </a:p>
          <a:p>
            <a:pPr marL="457200" lvl="1" indent="0">
              <a:buFont typeface="Wingdings" panose="05000000000000000000" pitchFamily="2" charset="2"/>
              <a:buNone/>
              <a:defRPr/>
            </a:pPr>
            <a:endParaRPr lang="en-US" sz="2000" dirty="0"/>
          </a:p>
        </p:txBody>
      </p:sp>
      <p:pic>
        <p:nvPicPr>
          <p:cNvPr id="36868"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2800" y="3501737"/>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938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926"/>
            <a:ext cx="7772400" cy="762000"/>
          </a:xfrm>
        </p:spPr>
        <p:txBody>
          <a:bodyPr/>
          <a:lstStyle/>
          <a:p>
            <a:pPr>
              <a:defRPr/>
            </a:pPr>
            <a:r>
              <a:rPr lang="en-US" dirty="0"/>
              <a:t>Instructions</a:t>
            </a:r>
          </a:p>
        </p:txBody>
      </p:sp>
      <p:sp>
        <p:nvSpPr>
          <p:cNvPr id="3" name="Content Placeholder 2"/>
          <p:cNvSpPr>
            <a:spLocks noGrp="1"/>
          </p:cNvSpPr>
          <p:nvPr>
            <p:ph idx="1"/>
          </p:nvPr>
        </p:nvSpPr>
        <p:spPr/>
        <p:txBody>
          <a:bodyPr/>
          <a:lstStyle/>
          <a:p>
            <a:pPr>
              <a:defRPr/>
            </a:pPr>
            <a:endParaRPr lang="en-US"/>
          </a:p>
        </p:txBody>
      </p:sp>
      <p:pic>
        <p:nvPicPr>
          <p:cNvPr id="37892"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562752"/>
            <a:ext cx="7764463" cy="53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65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029200" y="3473287"/>
            <a:ext cx="2979430" cy="2089313"/>
            <a:chOff x="4983470" y="3490857"/>
            <a:chExt cx="2979430" cy="2089313"/>
          </a:xfrm>
        </p:grpSpPr>
        <p:cxnSp>
          <p:nvCxnSpPr>
            <p:cNvPr id="20" name="Straight Arrow Connector 19"/>
            <p:cNvCxnSpPr/>
            <p:nvPr/>
          </p:nvCxnSpPr>
          <p:spPr>
            <a:xfrm flipV="1">
              <a:off x="4983470" y="3490857"/>
              <a:ext cx="2979430" cy="2089313"/>
            </a:xfrm>
            <a:prstGeom prst="straightConnector1">
              <a:avLst/>
            </a:prstGeom>
            <a:ln w="920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499828">
              <a:off x="5951929" y="4343722"/>
              <a:ext cx="1063117" cy="369332"/>
            </a:xfrm>
            <a:prstGeom prst="rect">
              <a:avLst/>
            </a:prstGeom>
            <a:solidFill>
              <a:schemeClr val="accent3"/>
            </a:solidFill>
          </p:spPr>
          <p:txBody>
            <a:bodyPr wrap="square" rtlCol="0">
              <a:spAutoFit/>
            </a:bodyPr>
            <a:lstStyle/>
            <a:p>
              <a:pPr algn="ctr"/>
              <a:r>
                <a:rPr lang="en-US" sz="1800" b="1" dirty="0" smtClean="0">
                  <a:solidFill>
                    <a:schemeClr val="accent5">
                      <a:lumMod val="50000"/>
                    </a:schemeClr>
                  </a:solidFill>
                  <a:latin typeface="+mj-lt"/>
                </a:rPr>
                <a:t>Intensity </a:t>
              </a:r>
              <a:endParaRPr lang="en-US" sz="1400" b="1" dirty="0">
                <a:solidFill>
                  <a:schemeClr val="accent5">
                    <a:lumMod val="50000"/>
                  </a:schemeClr>
                </a:solidFill>
                <a:latin typeface="+mj-lt"/>
              </a:endParaRPr>
            </a:p>
          </p:txBody>
        </p:sp>
      </p:grpSp>
      <p:cxnSp>
        <p:nvCxnSpPr>
          <p:cNvPr id="22" name="Straight Connector 21"/>
          <p:cNvCxnSpPr/>
          <p:nvPr/>
        </p:nvCxnSpPr>
        <p:spPr>
          <a:xfrm>
            <a:off x="0" y="5899461"/>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54114" y="4524583"/>
            <a:ext cx="0" cy="1412978"/>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12671" y="4566710"/>
            <a:ext cx="2247617"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81780" y="2998044"/>
            <a:ext cx="0" cy="1602236"/>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43926" y="3013880"/>
            <a:ext cx="2285664" cy="3015"/>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08736" y="1669996"/>
            <a:ext cx="0" cy="1383293"/>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1800" y="1704090"/>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4015" y="4459202"/>
            <a:ext cx="2230171" cy="1400383"/>
          </a:xfrm>
          <a:prstGeom prst="rect">
            <a:avLst/>
          </a:prstGeom>
        </p:spPr>
        <p:txBody>
          <a:bodyPr wrap="square">
            <a:spAutoFit/>
          </a:bodyPr>
          <a:lstStyle/>
          <a:p>
            <a:r>
              <a:rPr lang="en-US" sz="1700" b="1" u="sng" dirty="0" smtClean="0">
                <a:latin typeface="+mj-lt"/>
              </a:rPr>
              <a:t>Information Dissemination</a:t>
            </a:r>
            <a:r>
              <a:rPr lang="en-US" sz="1700" dirty="0" smtClean="0">
                <a:latin typeface="+mj-lt"/>
              </a:rPr>
              <a:t>:</a:t>
            </a:r>
            <a:r>
              <a:rPr lang="en-US" sz="1700" u="sng" dirty="0" smtClean="0">
                <a:latin typeface="+mj-lt"/>
              </a:rPr>
              <a:t>  </a:t>
            </a:r>
            <a:r>
              <a:rPr lang="en-US" sz="1700" dirty="0" smtClean="0">
                <a:latin typeface="+mj-lt"/>
              </a:rPr>
              <a:t>monthly newsletters, websites, publications, exhibits, </a:t>
            </a:r>
            <a:r>
              <a:rPr lang="en-US" sz="1700" dirty="0"/>
              <a:t>QI awards</a:t>
            </a:r>
            <a:endParaRPr lang="en-US" sz="1700" dirty="0" smtClean="0">
              <a:latin typeface="+mj-lt"/>
            </a:endParaRPr>
          </a:p>
        </p:txBody>
      </p:sp>
      <p:sp>
        <p:nvSpPr>
          <p:cNvPr id="30" name="Rectangle 29"/>
          <p:cNvSpPr/>
          <p:nvPr/>
        </p:nvSpPr>
        <p:spPr>
          <a:xfrm>
            <a:off x="2332889" y="3124200"/>
            <a:ext cx="2198243" cy="1400383"/>
          </a:xfrm>
          <a:prstGeom prst="rect">
            <a:avLst/>
          </a:prstGeom>
        </p:spPr>
        <p:txBody>
          <a:bodyPr wrap="square">
            <a:spAutoFit/>
          </a:bodyPr>
          <a:lstStyle/>
          <a:p>
            <a:r>
              <a:rPr lang="en-US" sz="1700" b="1" u="sng" dirty="0" smtClean="0">
                <a:latin typeface="+mj-lt"/>
              </a:rPr>
              <a:t>Training and Educational Fora</a:t>
            </a:r>
            <a:r>
              <a:rPr lang="en-US" sz="1700" dirty="0" smtClean="0">
                <a:latin typeface="+mj-lt"/>
              </a:rPr>
              <a:t>:  monthly webinars, advanced trainings, online QI tutorials</a:t>
            </a:r>
            <a:endParaRPr lang="en-US" sz="1700" dirty="0">
              <a:latin typeface="+mj-lt"/>
            </a:endParaRPr>
          </a:p>
        </p:txBody>
      </p:sp>
      <p:sp>
        <p:nvSpPr>
          <p:cNvPr id="31" name="Rectangle 30"/>
          <p:cNvSpPr/>
          <p:nvPr/>
        </p:nvSpPr>
        <p:spPr>
          <a:xfrm>
            <a:off x="4545064" y="1571417"/>
            <a:ext cx="2218123" cy="1400383"/>
          </a:xfrm>
          <a:prstGeom prst="rect">
            <a:avLst/>
          </a:prstGeom>
        </p:spPr>
        <p:txBody>
          <a:bodyPr wrap="square">
            <a:spAutoFit/>
          </a:bodyPr>
          <a:lstStyle/>
          <a:p>
            <a:r>
              <a:rPr lang="en-US" sz="1700" b="1" u="sng" dirty="0" smtClean="0">
                <a:latin typeface="+mj-lt"/>
              </a:rPr>
              <a:t>Consultation</a:t>
            </a:r>
            <a:r>
              <a:rPr lang="en-US" sz="1700" dirty="0">
                <a:latin typeface="+mj-lt"/>
              </a:rPr>
              <a:t>: </a:t>
            </a:r>
            <a:r>
              <a:rPr lang="en-US" sz="1700" dirty="0" smtClean="0">
                <a:latin typeface="+mj-lt"/>
              </a:rPr>
              <a:t>On/off-site coaching of recipients to advance their clinical quality management programs</a:t>
            </a:r>
          </a:p>
        </p:txBody>
      </p:sp>
      <p:sp>
        <p:nvSpPr>
          <p:cNvPr id="32" name="Rectangle 31"/>
          <p:cNvSpPr/>
          <p:nvPr/>
        </p:nvSpPr>
        <p:spPr>
          <a:xfrm>
            <a:off x="6781800" y="537627"/>
            <a:ext cx="2362200" cy="1138773"/>
          </a:xfrm>
          <a:prstGeom prst="rect">
            <a:avLst/>
          </a:prstGeom>
        </p:spPr>
        <p:txBody>
          <a:bodyPr wrap="square">
            <a:spAutoFit/>
          </a:bodyPr>
          <a:lstStyle/>
          <a:p>
            <a:r>
              <a:rPr lang="en-US" sz="1700" b="1" u="sng" dirty="0" smtClean="0">
                <a:latin typeface="+mj-lt"/>
              </a:rPr>
              <a:t>Communities of Learning</a:t>
            </a:r>
            <a:r>
              <a:rPr lang="en-US" sz="1700" dirty="0" smtClean="0">
                <a:latin typeface="+mj-lt"/>
              </a:rPr>
              <a:t>: collaborative, QI campaign, Regional Groups</a:t>
            </a:r>
            <a:endParaRPr lang="en-US" sz="1700" dirty="0">
              <a:latin typeface="+mj-lt"/>
            </a:endParaRPr>
          </a:p>
        </p:txBody>
      </p:sp>
      <p:pic>
        <p:nvPicPr>
          <p:cNvPr id="34" name="Picture 33"/>
          <p:cNvPicPr>
            <a:picLocks noChangeAspect="1"/>
          </p:cNvPicPr>
          <p:nvPr/>
        </p:nvPicPr>
        <p:blipFill>
          <a:blip r:embed="rId3"/>
          <a:stretch>
            <a:fillRect/>
          </a:stretch>
        </p:blipFill>
        <p:spPr>
          <a:xfrm>
            <a:off x="203109" y="208439"/>
            <a:ext cx="3310067" cy="1461557"/>
          </a:xfrm>
          <a:prstGeom prst="rect">
            <a:avLst/>
          </a:prstGeom>
        </p:spPr>
      </p:pic>
      <p:sp>
        <p:nvSpPr>
          <p:cNvPr id="33" name="Rectangle 32"/>
          <p:cNvSpPr/>
          <p:nvPr/>
        </p:nvSpPr>
        <p:spPr>
          <a:xfrm>
            <a:off x="5791200" y="5635823"/>
            <a:ext cx="3352800" cy="307777"/>
          </a:xfrm>
          <a:prstGeom prst="rect">
            <a:avLst/>
          </a:prstGeom>
        </p:spPr>
        <p:txBody>
          <a:bodyPr vert="horz" wrap="square">
            <a:spAutoFit/>
          </a:bodyPr>
          <a:lstStyle/>
          <a:p>
            <a:pPr algn="r"/>
            <a:r>
              <a:rPr lang="en-US" altLang="en-US" sz="1400" b="1" dirty="0" smtClean="0">
                <a:solidFill>
                  <a:srgbClr val="C00000"/>
                </a:solidFill>
              </a:rPr>
              <a:t>NationalQualityCenter.org | 212-417-4730</a:t>
            </a:r>
            <a:endParaRPr lang="en-US" altLang="en-US" sz="1400" b="1" dirty="0">
              <a:solidFill>
                <a:srgbClr val="C00000"/>
              </a:solidFill>
            </a:endParaRPr>
          </a:p>
        </p:txBody>
      </p:sp>
      <p:sp>
        <p:nvSpPr>
          <p:cNvPr id="40" name="Rectangle 39"/>
          <p:cNvSpPr/>
          <p:nvPr/>
        </p:nvSpPr>
        <p:spPr>
          <a:xfrm>
            <a:off x="2964298" y="417123"/>
            <a:ext cx="5798702" cy="116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48065" y="1683603"/>
            <a:ext cx="3365111" cy="830997"/>
          </a:xfrm>
          <a:prstGeom prst="rect">
            <a:avLst/>
          </a:prstGeom>
        </p:spPr>
        <p:txBody>
          <a:bodyPr wrap="square">
            <a:spAutoFit/>
          </a:bodyPr>
          <a:lstStyle/>
          <a:p>
            <a:r>
              <a:rPr lang="en-US" sz="1200" i="1" dirty="0"/>
              <a:t>Together, we can make a difference in the lives of people with HIV. NQC provides assistance </a:t>
            </a:r>
            <a:r>
              <a:rPr lang="en-US" sz="1200" i="1" dirty="0" smtClean="0"/>
              <a:t>to RWHAP recipients to </a:t>
            </a:r>
            <a:r>
              <a:rPr lang="en-US" sz="1200" i="1" dirty="0"/>
              <a:t>improve HIV care since gaps in HIV care still exist and advances are uneven across </a:t>
            </a:r>
            <a:r>
              <a:rPr lang="en-US" sz="1200" i="1" dirty="0" smtClean="0"/>
              <a:t>HIV </a:t>
            </a:r>
            <a:r>
              <a:rPr lang="en-US" sz="1200" i="1" dirty="0"/>
              <a:t>populations. </a:t>
            </a:r>
          </a:p>
        </p:txBody>
      </p:sp>
      <p:sp>
        <p:nvSpPr>
          <p:cNvPr id="35" name="Rectangle 34"/>
          <p:cNvSpPr/>
          <p:nvPr/>
        </p:nvSpPr>
        <p:spPr>
          <a:xfrm>
            <a:off x="2406792" y="4620306"/>
            <a:ext cx="2217345" cy="1200329"/>
          </a:xfrm>
          <a:prstGeom prst="rect">
            <a:avLst/>
          </a:prstGeom>
        </p:spPr>
        <p:txBody>
          <a:bodyPr wrap="square">
            <a:spAutoFit/>
          </a:bodyPr>
          <a:lstStyle/>
          <a:p>
            <a:pPr marL="171450" indent="-168275">
              <a:buFont typeface="Arial" panose="020B0604020202020204" pitchFamily="34" charset="0"/>
              <a:buChar char="•"/>
            </a:pPr>
            <a:r>
              <a:rPr lang="en-US" sz="1200" dirty="0" smtClean="0">
                <a:latin typeface="+mj-lt"/>
                <a:ea typeface="Calibri" panose="020F0502020204030204" pitchFamily="34" charset="0"/>
                <a:cs typeface="Arial" panose="020B0604020202020204" pitchFamily="34" charset="0"/>
              </a:rPr>
              <a:t>over </a:t>
            </a:r>
            <a:r>
              <a:rPr lang="en-US" sz="1200" dirty="0">
                <a:latin typeface="+mj-lt"/>
                <a:ea typeface="Calibri" panose="020F0502020204030204" pitchFamily="34" charset="0"/>
                <a:cs typeface="Arial" panose="020B0604020202020204" pitchFamily="34" charset="0"/>
              </a:rPr>
              <a:t>90% of the 587 RWHAP recipients accessed NQC services</a:t>
            </a:r>
          </a:p>
          <a:p>
            <a:pPr marL="171450" indent="-168275">
              <a:buFont typeface="Arial" panose="020B0604020202020204" pitchFamily="34" charset="0"/>
              <a:buChar char="•"/>
            </a:pPr>
            <a:r>
              <a:rPr lang="en-US" sz="1200" dirty="0">
                <a:latin typeface="+mj-lt"/>
                <a:ea typeface="Calibri" panose="020F0502020204030204" pitchFamily="34" charset="0"/>
                <a:cs typeface="Arial" panose="020B0604020202020204" pitchFamily="34" charset="0"/>
              </a:rPr>
              <a:t>~1,300 individuals (61% of recipients) graduated from 45 three-day advanced trainings</a:t>
            </a:r>
          </a:p>
        </p:txBody>
      </p:sp>
      <p:sp>
        <p:nvSpPr>
          <p:cNvPr id="39" name="Rectangle 38"/>
          <p:cNvSpPr/>
          <p:nvPr/>
        </p:nvSpPr>
        <p:spPr>
          <a:xfrm>
            <a:off x="4632428" y="3082501"/>
            <a:ext cx="2217345" cy="1200329"/>
          </a:xfrm>
          <a:prstGeom prst="rect">
            <a:avLst/>
          </a:prstGeom>
        </p:spPr>
        <p:txBody>
          <a:bodyPr wrap="square">
            <a:spAutoFit/>
          </a:bodyPr>
          <a:lstStyle/>
          <a:p>
            <a:pPr marL="171450" indent="-168275">
              <a:buFont typeface="Arial" panose="020B0604020202020204" pitchFamily="34" charset="0"/>
              <a:buChar char="•"/>
            </a:pPr>
            <a:r>
              <a:rPr lang="en-US" sz="1200" dirty="0">
                <a:latin typeface="+mj-lt"/>
                <a:ea typeface="Calibri" panose="020F0502020204030204" pitchFamily="34" charset="0"/>
                <a:cs typeface="Arial" panose="020B0604020202020204" pitchFamily="34" charset="0"/>
              </a:rPr>
              <a:t>40% of RWHAP recipients received TA and 95% would recommend TA to others</a:t>
            </a:r>
          </a:p>
          <a:p>
            <a:pPr marL="171450" indent="-168275">
              <a:buFont typeface="Arial" panose="020B0604020202020204" pitchFamily="34" charset="0"/>
              <a:buChar char="•"/>
            </a:pPr>
            <a:r>
              <a:rPr lang="en-US" sz="1200" dirty="0">
                <a:latin typeface="+mj-lt"/>
                <a:ea typeface="Calibri" panose="020F0502020204030204" pitchFamily="34" charset="0"/>
                <a:cs typeface="Arial" panose="020B0604020202020204" pitchFamily="34" charset="0"/>
              </a:rPr>
              <a:t>40 online QI tutorials are available; over 35,000 have been taken so far</a:t>
            </a:r>
          </a:p>
        </p:txBody>
      </p:sp>
      <p:sp>
        <p:nvSpPr>
          <p:cNvPr id="41" name="Rectangle 40"/>
          <p:cNvSpPr/>
          <p:nvPr/>
        </p:nvSpPr>
        <p:spPr>
          <a:xfrm>
            <a:off x="6858206" y="1759985"/>
            <a:ext cx="2285794" cy="1569660"/>
          </a:xfrm>
          <a:prstGeom prst="rect">
            <a:avLst/>
          </a:prstGeom>
        </p:spPr>
        <p:txBody>
          <a:bodyPr wrap="square">
            <a:spAutoFit/>
          </a:bodyPr>
          <a:lstStyle/>
          <a:p>
            <a:pPr marL="171450" indent="-168275">
              <a:buFont typeface="Arial" panose="020B0604020202020204" pitchFamily="34" charset="0"/>
              <a:buChar char="•"/>
            </a:pPr>
            <a:r>
              <a:rPr lang="en-US" sz="1200" dirty="0">
                <a:latin typeface="+mj-lt"/>
                <a:ea typeface="Calibri" panose="020F0502020204030204" pitchFamily="34" charset="0"/>
                <a:cs typeface="Arial" panose="020B0604020202020204" pitchFamily="34" charset="0"/>
              </a:rPr>
              <a:t>250 recipients </a:t>
            </a:r>
            <a:r>
              <a:rPr lang="en-US" sz="1200" dirty="0" smtClean="0">
                <a:latin typeface="+mj-lt"/>
                <a:ea typeface="Calibri" panose="020F0502020204030204" pitchFamily="34" charset="0"/>
                <a:cs typeface="Arial" panose="020B0604020202020204" pitchFamily="34" charset="0"/>
              </a:rPr>
              <a:t>(or over 700 individuals) participated in 25 Regional Groups</a:t>
            </a:r>
          </a:p>
          <a:p>
            <a:pPr marL="171450" indent="-168275">
              <a:buFont typeface="Arial" panose="020B0604020202020204" pitchFamily="34" charset="0"/>
              <a:buChar char="•"/>
            </a:pPr>
            <a:r>
              <a:rPr lang="en-US" sz="1200" dirty="0" smtClean="0">
                <a:latin typeface="+mj-lt"/>
                <a:ea typeface="Calibri" panose="020F0502020204030204" pitchFamily="34" charset="0"/>
                <a:cs typeface="Arial" panose="020B0604020202020204" pitchFamily="34" charset="0"/>
              </a:rPr>
              <a:t>51</a:t>
            </a:r>
            <a:r>
              <a:rPr lang="en-US" sz="1200" dirty="0">
                <a:latin typeface="+mj-lt"/>
                <a:ea typeface="Calibri" panose="020F0502020204030204" pitchFamily="34" charset="0"/>
                <a:cs typeface="Arial" panose="020B0604020202020204" pitchFamily="34" charset="0"/>
              </a:rPr>
              <a:t>% of all recipients joined the largest HIV QI campaign; viral suppression increased from 70% to 76%, a statistically significant </a:t>
            </a:r>
            <a:r>
              <a:rPr lang="en-US" sz="1200" dirty="0" smtClean="0">
                <a:latin typeface="+mj-lt"/>
                <a:ea typeface="Calibri" panose="020F0502020204030204" pitchFamily="34" charset="0"/>
                <a:cs typeface="Arial" panose="020B0604020202020204" pitchFamily="34" charset="0"/>
              </a:rPr>
              <a:t>improvement</a:t>
            </a:r>
            <a:endParaRPr lang="en-US" sz="1200" dirty="0">
              <a:latin typeface="+mj-lt"/>
              <a:ea typeface="Calibri" panose="020F0502020204030204" pitchFamily="34" charset="0"/>
              <a:cs typeface="Arial" panose="020B0604020202020204" pitchFamily="34" charset="0"/>
            </a:endParaRPr>
          </a:p>
        </p:txBody>
      </p:sp>
      <p:pic>
        <p:nvPicPr>
          <p:cNvPr id="4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t="19707" b="19707"/>
          <a:stretch>
            <a:fillRect/>
          </a:stretch>
        </p:blipFill>
        <p:spPr bwMode="auto">
          <a:xfrm>
            <a:off x="7454270" y="4441368"/>
            <a:ext cx="1689730" cy="1045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5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925"/>
            <a:ext cx="7772400" cy="762000"/>
          </a:xfrm>
        </p:spPr>
        <p:txBody>
          <a:bodyPr/>
          <a:lstStyle/>
          <a:p>
            <a:pPr>
              <a:defRPr/>
            </a:pPr>
            <a:r>
              <a:rPr lang="en-US" dirty="0"/>
              <a:t>Instructions</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457200"/>
            <a:ext cx="7916862"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02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2060"/>
            <a:ext cx="7772400" cy="762000"/>
          </a:xfrm>
        </p:spPr>
        <p:txBody>
          <a:bodyPr/>
          <a:lstStyle/>
          <a:p>
            <a:pPr>
              <a:defRPr/>
            </a:pPr>
            <a:r>
              <a:rPr lang="en-US" dirty="0" smtClean="0"/>
              <a:t>Instructions</a:t>
            </a:r>
            <a:endParaRPr lang="en-US" dirty="0"/>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572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4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992"/>
            <a:ext cx="7772400" cy="762000"/>
          </a:xfrm>
        </p:spPr>
        <p:txBody>
          <a:bodyPr/>
          <a:lstStyle/>
          <a:p>
            <a:pPr>
              <a:defRPr/>
            </a:pPr>
            <a:r>
              <a:rPr lang="en-US" dirty="0" smtClean="0"/>
              <a:t>Stats Basics</a:t>
            </a:r>
            <a:endParaRPr lang="en-US" dirty="0"/>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b="1379"/>
          <a:stretch>
            <a:fillRect/>
          </a:stretch>
        </p:blipFill>
        <p:spPr bwMode="auto">
          <a:xfrm>
            <a:off x="609600" y="468313"/>
            <a:ext cx="79248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71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762000"/>
          </a:xfrm>
        </p:spPr>
        <p:txBody>
          <a:bodyPr/>
          <a:lstStyle/>
          <a:p>
            <a:pPr>
              <a:defRPr/>
            </a:pPr>
            <a:r>
              <a:rPr lang="en-US" dirty="0" smtClean="0"/>
              <a:t>Data Entry</a:t>
            </a:r>
            <a:endParaRPr lang="en-US" dirty="0"/>
          </a:p>
        </p:txBody>
      </p:sp>
      <p:pic>
        <p:nvPicPr>
          <p:cNvPr id="41987"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1219200"/>
            <a:ext cx="91773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40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773"/>
            <a:ext cx="7772400" cy="762000"/>
          </a:xfrm>
        </p:spPr>
        <p:txBody>
          <a:bodyPr/>
          <a:lstStyle/>
          <a:p>
            <a:pPr>
              <a:defRPr/>
            </a:pPr>
            <a:r>
              <a:rPr lang="en-US" dirty="0" smtClean="0"/>
              <a:t>Analyses</a:t>
            </a:r>
            <a:endParaRPr lang="en-US" dirty="0"/>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685800"/>
            <a:ext cx="70961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0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7482"/>
            <a:ext cx="7772400" cy="762000"/>
          </a:xfrm>
        </p:spPr>
        <p:txBody>
          <a:bodyPr/>
          <a:lstStyle/>
          <a:p>
            <a:pPr>
              <a:defRPr/>
            </a:pPr>
            <a:r>
              <a:rPr lang="en-US" dirty="0" smtClean="0"/>
              <a:t>Analyses</a:t>
            </a:r>
            <a:endParaRPr lang="en-US" dirty="0"/>
          </a:p>
        </p:txBody>
      </p:sp>
      <p:pic>
        <p:nvPicPr>
          <p:cNvPr id="44035"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85888" y="457200"/>
            <a:ext cx="63865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63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Analyses</a:t>
            </a:r>
            <a:endParaRPr lang="en-US" dirty="0"/>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2219325"/>
            <a:ext cx="71151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2060"/>
            <a:ext cx="7772400" cy="762000"/>
          </a:xfrm>
        </p:spPr>
        <p:txBody>
          <a:bodyPr/>
          <a:lstStyle/>
          <a:p>
            <a:pPr>
              <a:defRPr/>
            </a:pPr>
            <a:r>
              <a:rPr lang="en-US" dirty="0" smtClean="0"/>
              <a:t>Summaries</a:t>
            </a:r>
            <a:endParaRPr lang="en-US" dirty="0"/>
          </a:p>
        </p:txBody>
      </p:sp>
      <p:pic>
        <p:nvPicPr>
          <p:cNvPr id="46083"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8400" y="419100"/>
            <a:ext cx="686435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46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457200" y="914400"/>
            <a:ext cx="8153400" cy="2743200"/>
          </a:xfrm>
        </p:spPr>
        <p:txBody>
          <a:bodyPr/>
          <a:lstStyle/>
          <a:p>
            <a:pPr>
              <a:defRPr/>
            </a:pPr>
            <a:r>
              <a:rPr lang="en-US" altLang="en-US" i="1" dirty="0"/>
              <a:t>“The essence of global health equity is the idea that something so precious as health might be viewed as a right.”</a:t>
            </a:r>
            <a:r>
              <a:rPr lang="en-US" altLang="en-US" dirty="0" smtClean="0"/>
              <a:t/>
            </a:r>
            <a:br>
              <a:rPr lang="en-US" altLang="en-US" dirty="0" smtClean="0"/>
            </a:br>
            <a:r>
              <a:rPr lang="en-US" altLang="en-US" sz="1800" dirty="0"/>
              <a:t/>
            </a:r>
            <a:br>
              <a:rPr lang="en-US" altLang="en-US" sz="1800" dirty="0"/>
            </a:br>
            <a:r>
              <a:rPr lang="en-US" altLang="en-US" sz="2800" dirty="0"/>
              <a:t>- Paul Farmer</a:t>
            </a:r>
          </a:p>
        </p:txBody>
      </p:sp>
      <p:pic>
        <p:nvPicPr>
          <p:cNvPr id="47107" name="Picture 2" descr="http://www.blazesports.org/wp-content/uploads/2011/07/paul_farmer_large-540x3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2792" y="3246928"/>
            <a:ext cx="41529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0778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title" idx="4294967295"/>
          </p:nvPr>
        </p:nvSpPr>
        <p:spPr>
          <a:xfrm>
            <a:off x="537897" y="430521"/>
            <a:ext cx="7772400" cy="538579"/>
          </a:xfrm>
          <a:prstGeom prst="rect">
            <a:avLst/>
          </a:prstGeom>
        </p:spPr>
        <p:txBody>
          <a:bodyPr lIns="0" tIns="0" rIns="5078" bIns="0">
            <a:normAutofit/>
          </a:bodyPr>
          <a:lstStyle/>
          <a:p>
            <a:pPr marL="65088">
              <a:defRPr/>
            </a:pPr>
            <a:r>
              <a:rPr lang="en-US" altLang="en-US" sz="3600" dirty="0" smtClean="0">
                <a:cs typeface="Times New Roman" panose="02020603050405020304" pitchFamily="18" charset="0"/>
                <a:sym typeface="Times New Roman" panose="02020603050405020304" pitchFamily="18" charset="0"/>
              </a:rPr>
              <a:t>Determining Priorities for Disparities</a:t>
            </a:r>
            <a:endParaRPr lang="en-US" altLang="en-US" sz="3600" dirty="0" smtClean="0">
              <a:sym typeface="Times New Roman" panose="02020603050405020304" pitchFamily="18" charset="0"/>
            </a:endParaRPr>
          </a:p>
        </p:txBody>
      </p:sp>
      <p:pic>
        <p:nvPicPr>
          <p:cNvPr id="48131"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52663" y="1676400"/>
            <a:ext cx="44862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6738938" y="1268413"/>
            <a:ext cx="1447800" cy="612775"/>
          </a:xfrm>
          <a:prstGeom prst="wedgeEllipseCallout">
            <a:avLst>
              <a:gd name="adj1" fmla="val -64046"/>
              <a:gd name="adj2" fmla="val 4678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rPr>
              <a:t>FOCUS</a:t>
            </a:r>
            <a:endParaRPr lang="en-US" dirty="0">
              <a:solidFill>
                <a:srgbClr val="FFFFFF"/>
              </a:solidFill>
            </a:endParaRPr>
          </a:p>
        </p:txBody>
      </p:sp>
      <p:sp>
        <p:nvSpPr>
          <p:cNvPr id="7" name="Oval Callout 6"/>
          <p:cNvSpPr/>
          <p:nvPr/>
        </p:nvSpPr>
        <p:spPr>
          <a:xfrm>
            <a:off x="1528763" y="4953000"/>
            <a:ext cx="1447800" cy="612775"/>
          </a:xfrm>
          <a:prstGeom prst="wedgeEllipseCallout">
            <a:avLst>
              <a:gd name="adj1" fmla="val 68918"/>
              <a:gd name="adj2" fmla="val -5140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AVOID</a:t>
            </a:r>
          </a:p>
        </p:txBody>
      </p:sp>
    </p:spTree>
    <p:extLst>
      <p:ext uri="{BB962C8B-B14F-4D97-AF65-F5344CB8AC3E}">
        <p14:creationId xmlns:p14="http://schemas.microsoft.com/office/powerpoint/2010/main" val="31511528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1160582"/>
            <a:ext cx="7924800" cy="2743200"/>
          </a:xfrm>
        </p:spPr>
        <p:txBody>
          <a:bodyPr>
            <a:normAutofit fontScale="90000"/>
          </a:bodyPr>
          <a:lstStyle/>
          <a:p>
            <a:r>
              <a:rPr lang="en-US" altLang="en-US" i="1" dirty="0" smtClean="0"/>
              <a:t>“It takes no compromise to give people their rights. It takes no money to respect the individual. It takes no political deal to give people freedom. It takes no survey to remove repression.” </a:t>
            </a:r>
            <a:r>
              <a:rPr lang="en-US" altLang="en-US" dirty="0" smtClean="0"/>
              <a:t/>
            </a:r>
            <a:br>
              <a:rPr lang="en-US" altLang="en-US" dirty="0" smtClean="0"/>
            </a:br>
            <a:r>
              <a:rPr lang="en-US" altLang="en-US" sz="1800" dirty="0" smtClean="0"/>
              <a:t/>
            </a:r>
            <a:br>
              <a:rPr lang="en-US" altLang="en-US" sz="1800" dirty="0" smtClean="0"/>
            </a:br>
            <a:r>
              <a:rPr lang="en-US" altLang="en-US" sz="2800" dirty="0" smtClean="0"/>
              <a:t>- Harvey Milk</a:t>
            </a:r>
          </a:p>
        </p:txBody>
      </p:sp>
      <p:pic>
        <p:nvPicPr>
          <p:cNvPr id="28675" name="Picture 2" descr="http://www.glacuho.org/resource/dynamic/blogs/20151015_164824_2489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8860" y="4128856"/>
            <a:ext cx="33686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50074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33400" y="310685"/>
            <a:ext cx="7772400" cy="762000"/>
          </a:xfrm>
        </p:spPr>
        <p:txBody>
          <a:bodyPr>
            <a:normAutofit/>
          </a:bodyPr>
          <a:lstStyle/>
          <a:p>
            <a:pPr>
              <a:defRPr/>
            </a:pPr>
            <a:r>
              <a:rPr lang="en-US" altLang="en-US" sz="3600" dirty="0" smtClean="0"/>
              <a:t>Intersecting Probability and Impact</a:t>
            </a:r>
          </a:p>
        </p:txBody>
      </p:sp>
      <p:sp>
        <p:nvSpPr>
          <p:cNvPr id="69635" name="Content Placeholder 2"/>
          <p:cNvSpPr>
            <a:spLocks noGrp="1"/>
          </p:cNvSpPr>
          <p:nvPr>
            <p:ph idx="1"/>
          </p:nvPr>
        </p:nvSpPr>
        <p:spPr>
          <a:xfrm>
            <a:off x="533400" y="1252490"/>
            <a:ext cx="8001000" cy="4191000"/>
          </a:xfrm>
        </p:spPr>
        <p:txBody>
          <a:bodyPr/>
          <a:lstStyle/>
          <a:p>
            <a:pPr marL="338138" indent="-338138">
              <a:buClr>
                <a:srgbClr val="FF0000"/>
              </a:buClr>
              <a:buFont typeface="Wingdings" panose="05000000000000000000" pitchFamily="2" charset="2"/>
              <a:buChar char="Ø"/>
              <a:defRPr/>
            </a:pPr>
            <a:r>
              <a:rPr lang="en-US" altLang="en-US" sz="2000" dirty="0" smtClean="0"/>
              <a:t>We have limited time and resources and need to be focused in our activities</a:t>
            </a:r>
          </a:p>
          <a:p>
            <a:pPr marL="338138" indent="-338138">
              <a:buClr>
                <a:srgbClr val="FF0000"/>
              </a:buClr>
              <a:buFont typeface="Wingdings" panose="05000000000000000000" pitchFamily="2" charset="2"/>
              <a:buChar char="Ø"/>
              <a:defRPr/>
            </a:pPr>
            <a:r>
              <a:rPr lang="en-US" altLang="en-US" sz="2000" dirty="0" smtClean="0"/>
              <a:t>Which group in our assessment had the greatest number of SIGNIFICANT results across probability methods?</a:t>
            </a:r>
          </a:p>
          <a:p>
            <a:pPr marL="338138" indent="-338138">
              <a:buClr>
                <a:srgbClr val="FF0000"/>
              </a:buClr>
              <a:buFont typeface="Wingdings" panose="05000000000000000000" pitchFamily="2" charset="2"/>
              <a:buChar char="Ø"/>
              <a:defRPr/>
            </a:pPr>
            <a:r>
              <a:rPr lang="en-US" altLang="en-US" sz="2000" dirty="0" smtClean="0"/>
              <a:t>Which group in our assessment had the greatest number of lives that an be improved?</a:t>
            </a:r>
          </a:p>
          <a:p>
            <a:pPr marL="338138" indent="-338138">
              <a:buClr>
                <a:srgbClr val="FF0000"/>
              </a:buClr>
              <a:buFont typeface="Wingdings" panose="05000000000000000000" pitchFamily="2" charset="2"/>
              <a:buChar char="Ø"/>
              <a:defRPr/>
            </a:pPr>
            <a:r>
              <a:rPr lang="en-US" altLang="en-US" sz="2000" dirty="0" smtClean="0"/>
              <a:t>Often times the most probable and the highest </a:t>
            </a:r>
            <a:br>
              <a:rPr lang="en-US" altLang="en-US" sz="2000" dirty="0" smtClean="0"/>
            </a:br>
            <a:r>
              <a:rPr lang="en-US" altLang="en-US" sz="2000" dirty="0" smtClean="0"/>
              <a:t>impact groups are not going to be the same. A </a:t>
            </a:r>
            <a:br>
              <a:rPr lang="en-US" altLang="en-US" sz="2000" dirty="0" smtClean="0"/>
            </a:br>
            <a:r>
              <a:rPr lang="en-US" altLang="en-US" sz="2000" dirty="0" smtClean="0"/>
              <a:t>decision is made whether the impact or the probability </a:t>
            </a:r>
            <a:br>
              <a:rPr lang="en-US" altLang="en-US" sz="2000" dirty="0" smtClean="0"/>
            </a:br>
            <a:r>
              <a:rPr lang="en-US" altLang="en-US" sz="2000" dirty="0" smtClean="0"/>
              <a:t>is more important.</a:t>
            </a:r>
          </a:p>
          <a:p>
            <a:pPr marL="338138" indent="-338138">
              <a:buClr>
                <a:srgbClr val="FF0000"/>
              </a:buClr>
              <a:buFont typeface="Wingdings" panose="05000000000000000000" pitchFamily="2" charset="2"/>
              <a:buChar char="Ø"/>
              <a:defRPr/>
            </a:pPr>
            <a:r>
              <a:rPr lang="en-US" altLang="en-US" sz="2000" dirty="0" smtClean="0"/>
              <a:t>Using the graphic to the right, focus your energy</a:t>
            </a:r>
            <a:br>
              <a:rPr lang="en-US" altLang="en-US" sz="2000" dirty="0" smtClean="0"/>
            </a:br>
            <a:r>
              <a:rPr lang="en-US" altLang="en-US" sz="2000" dirty="0" smtClean="0"/>
              <a:t>where there is the deepest red. Avoid spending</a:t>
            </a:r>
            <a:br>
              <a:rPr lang="en-US" altLang="en-US" sz="2000" dirty="0" smtClean="0"/>
            </a:br>
            <a:r>
              <a:rPr lang="en-US" altLang="en-US" sz="2000" dirty="0" smtClean="0"/>
              <a:t>your energy where there is white in the graphic</a:t>
            </a:r>
            <a:br>
              <a:rPr lang="en-US" altLang="en-US" sz="2000" dirty="0" smtClean="0"/>
            </a:br>
            <a:r>
              <a:rPr lang="en-US" altLang="en-US" sz="2000" dirty="0" smtClean="0"/>
              <a:t>to the right</a:t>
            </a:r>
          </a:p>
        </p:txBody>
      </p:sp>
      <p:pic>
        <p:nvPicPr>
          <p:cNvPr id="49156" name="Picture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35615" y="3886200"/>
            <a:ext cx="22431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6078415" y="5556250"/>
            <a:ext cx="914400" cy="333375"/>
          </a:xfrm>
          <a:prstGeom prst="wedgeEllipseCallout">
            <a:avLst>
              <a:gd name="adj1" fmla="val 68918"/>
              <a:gd name="adj2" fmla="val -5140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rPr>
              <a:t>AVOID</a:t>
            </a:r>
          </a:p>
        </p:txBody>
      </p:sp>
      <p:sp>
        <p:nvSpPr>
          <p:cNvPr id="8" name="Oval Callout 7"/>
          <p:cNvSpPr/>
          <p:nvPr/>
        </p:nvSpPr>
        <p:spPr>
          <a:xfrm>
            <a:off x="8212015" y="3460750"/>
            <a:ext cx="914400" cy="334963"/>
          </a:xfrm>
          <a:prstGeom prst="wedgeEllipseCallout">
            <a:avLst>
              <a:gd name="adj1" fmla="val -2135"/>
              <a:gd name="adj2" fmla="val 10357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rPr>
              <a:t>FOCUS</a:t>
            </a:r>
          </a:p>
        </p:txBody>
      </p:sp>
    </p:spTree>
    <p:extLst>
      <p:ext uri="{BB962C8B-B14F-4D97-AF65-F5344CB8AC3E}">
        <p14:creationId xmlns:p14="http://schemas.microsoft.com/office/powerpoint/2010/main" val="1376942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NQC Disparity Calculator Workbook</a:t>
            </a:r>
            <a:br>
              <a:rPr lang="en-US" dirty="0" smtClean="0"/>
            </a:br>
            <a:r>
              <a:rPr lang="en-US" dirty="0" smtClean="0"/>
              <a:t>Demonstration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992276" y="2896464"/>
            <a:ext cx="1311847" cy="1750871"/>
          </a:xfrm>
        </p:spPr>
      </p:pic>
    </p:spTree>
    <p:extLst>
      <p:ext uri="{BB962C8B-B14F-4D97-AF65-F5344CB8AC3E}">
        <p14:creationId xmlns:p14="http://schemas.microsoft.com/office/powerpoint/2010/main" val="1726960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44" y="307149"/>
            <a:ext cx="8072511" cy="762000"/>
          </a:xfrm>
        </p:spPr>
        <p:txBody>
          <a:bodyPr>
            <a:normAutofit/>
          </a:bodyPr>
          <a:lstStyle/>
          <a:p>
            <a:pPr>
              <a:defRPr/>
            </a:pPr>
            <a:r>
              <a:rPr lang="en-US" sz="3600" dirty="0" smtClean="0"/>
              <a:t>Next Steps After Population Selection</a:t>
            </a:r>
            <a:endParaRPr lang="en-US" sz="3600" dirty="0"/>
          </a:p>
        </p:txBody>
      </p:sp>
      <p:sp>
        <p:nvSpPr>
          <p:cNvPr id="3" name="Content Placeholder 2"/>
          <p:cNvSpPr>
            <a:spLocks noGrp="1"/>
          </p:cNvSpPr>
          <p:nvPr>
            <p:ph idx="1"/>
          </p:nvPr>
        </p:nvSpPr>
        <p:spPr>
          <a:xfrm>
            <a:off x="609600" y="1278384"/>
            <a:ext cx="7772400" cy="4360416"/>
          </a:xfrm>
        </p:spPr>
        <p:txBody>
          <a:bodyPr/>
          <a:lstStyle/>
          <a:p>
            <a:pPr marL="338138" indent="-338138">
              <a:buClr>
                <a:srgbClr val="FF0000"/>
              </a:buClr>
              <a:buFont typeface="Wingdings" panose="05000000000000000000" pitchFamily="2" charset="2"/>
              <a:buChar char="Ø"/>
              <a:defRPr/>
            </a:pPr>
            <a:r>
              <a:rPr lang="en-US" sz="2400" dirty="0" smtClean="0"/>
              <a:t>Write an aim statement to charter your commitment to reduce disparities for your selected population</a:t>
            </a:r>
          </a:p>
          <a:p>
            <a:pPr marL="338138" indent="-338138">
              <a:buClr>
                <a:srgbClr val="FF0000"/>
              </a:buClr>
              <a:buFont typeface="Wingdings" panose="05000000000000000000" pitchFamily="2" charset="2"/>
              <a:buChar char="Ø"/>
              <a:defRPr/>
            </a:pPr>
            <a:r>
              <a:rPr lang="en-US" sz="2400" dirty="0" smtClean="0"/>
              <a:t>Continue to track progress over time using this calculator to ensure that disparities are closing</a:t>
            </a:r>
          </a:p>
          <a:p>
            <a:pPr marL="338138" indent="-338138">
              <a:buClr>
                <a:srgbClr val="FF0000"/>
              </a:buClr>
              <a:buFont typeface="Wingdings" panose="05000000000000000000" pitchFamily="2" charset="2"/>
              <a:buChar char="Ø"/>
              <a:defRPr/>
            </a:pPr>
            <a:r>
              <a:rPr lang="en-US" sz="2400" dirty="0" smtClean="0"/>
              <a:t>Share your progress in working with your selected population on </a:t>
            </a:r>
            <a:r>
              <a:rPr lang="en-US" sz="2400" dirty="0" smtClean="0">
                <a:hlinkClick r:id="rId2"/>
              </a:rPr>
              <a:t>www.nqcsharelab.org</a:t>
            </a:r>
            <a:r>
              <a:rPr lang="en-US" sz="2400" dirty="0" smtClean="0"/>
              <a:t> to spread your work!</a:t>
            </a:r>
            <a:endParaRPr lang="en-US" sz="2400" dirty="0"/>
          </a:p>
        </p:txBody>
      </p:sp>
      <p:pic>
        <p:nvPicPr>
          <p:cNvPr id="50180" name="Picture 5" descr="https://www.rockfordfirst.com/wp-content/uploads/header_nextsteps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7988" y="3994640"/>
            <a:ext cx="5791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90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NQC ShareLab Demonstration</a:t>
            </a:r>
            <a:endParaRPr lang="en-US" dirty="0"/>
          </a:p>
        </p:txBody>
      </p:sp>
      <p:pic>
        <p:nvPicPr>
          <p:cNvPr id="4" name="Content Placeholder 3">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992276" y="2896464"/>
            <a:ext cx="1311847" cy="1750871"/>
          </a:xfrm>
        </p:spPr>
      </p:pic>
    </p:spTree>
    <p:extLst>
      <p:ext uri="{BB962C8B-B14F-4D97-AF65-F5344CB8AC3E}">
        <p14:creationId xmlns:p14="http://schemas.microsoft.com/office/powerpoint/2010/main" val="904401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 &amp; Answer</a:t>
            </a:r>
            <a:endParaRPr lang="en-US" dirty="0"/>
          </a:p>
        </p:txBody>
      </p:sp>
      <p:pic>
        <p:nvPicPr>
          <p:cNvPr id="6" name="Content Placeholder 5"/>
          <p:cNvPicPr>
            <a:picLocks noGrp="1" noChangeAspect="1"/>
          </p:cNvPicPr>
          <p:nvPr>
            <p:ph idx="1"/>
          </p:nvPr>
        </p:nvPicPr>
        <p:blipFill>
          <a:blip r:embed="rId2"/>
          <a:stretch>
            <a:fillRect/>
          </a:stretch>
        </p:blipFill>
        <p:spPr>
          <a:xfrm>
            <a:off x="1254125" y="1295400"/>
            <a:ext cx="6788150" cy="3819525"/>
          </a:xfrm>
        </p:spPr>
      </p:pic>
      <p:sp>
        <p:nvSpPr>
          <p:cNvPr id="51204" name="TextBox 4"/>
          <p:cNvSpPr txBox="1">
            <a:spLocks noChangeArrowheads="1"/>
          </p:cNvSpPr>
          <p:nvPr/>
        </p:nvSpPr>
        <p:spPr bwMode="auto">
          <a:xfrm>
            <a:off x="228600" y="5230813"/>
            <a:ext cx="883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Garamond" panose="02020404030301010803" pitchFamily="18" charset="0"/>
                <a:ea typeface="MS PGothic" panose="020B0600070205080204" pitchFamily="34" charset="-128"/>
              </a:defRPr>
            </a:lvl1pPr>
            <a:lvl2pPr marL="742950" indent="-285750">
              <a:spcBef>
                <a:spcPct val="20000"/>
              </a:spcBef>
              <a:buClr>
                <a:srgbClr val="FF0000"/>
              </a:buClr>
              <a:buSzPct val="85000"/>
              <a:buFont typeface="Wingdings" panose="05000000000000000000" pitchFamily="2" charset="2"/>
              <a:buChar char="§"/>
              <a:defRPr sz="24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lr>
                <a:srgbClr val="FF0000"/>
              </a:buClr>
              <a:buSzPct val="65000"/>
              <a:buFont typeface="Wingdings" panose="05000000000000000000" pitchFamily="2" charset="2"/>
              <a:buChar char="§"/>
              <a:defRPr>
                <a:solidFill>
                  <a:schemeClr val="tx1"/>
                </a:solidFill>
                <a:latin typeface="Garamond" panose="02020404030301010803" pitchFamily="18" charset="0"/>
                <a:ea typeface="MS PGothic"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MS PGothic" panose="020B0600070205080204" pitchFamily="34" charset="-128"/>
              </a:defRPr>
            </a:lvl9pPr>
          </a:lstStyle>
          <a:p>
            <a:pPr>
              <a:spcBef>
                <a:spcPct val="0"/>
              </a:spcBef>
              <a:buClrTx/>
              <a:buFontTx/>
              <a:buNone/>
            </a:pPr>
            <a:r>
              <a:rPr lang="en-US" altLang="en-US" sz="1800">
                <a:solidFill>
                  <a:srgbClr val="000000"/>
                </a:solidFill>
              </a:rPr>
              <a:t>Additional disparities calculation and QI resources are available </a:t>
            </a:r>
            <a:r>
              <a:rPr lang="en-US" altLang="en-US" sz="1800">
                <a:solidFill>
                  <a:srgbClr val="000000"/>
                </a:solidFill>
                <a:hlinkClick r:id="rId3"/>
              </a:rPr>
              <a:t>www.NationalQualityCenter.org</a:t>
            </a:r>
            <a:r>
              <a:rPr lang="en-US" altLang="en-US" sz="1800">
                <a:solidFill>
                  <a:srgbClr val="000000"/>
                </a:solidFill>
              </a:rPr>
              <a:t>  </a:t>
            </a:r>
          </a:p>
          <a:p>
            <a:pPr>
              <a:spcBef>
                <a:spcPct val="0"/>
              </a:spcBef>
              <a:buClrTx/>
              <a:buFontTx/>
              <a:buNone/>
            </a:pPr>
            <a:r>
              <a:rPr lang="en-US" altLang="en-US" sz="1800">
                <a:solidFill>
                  <a:srgbClr val="000000"/>
                </a:solidFill>
              </a:rPr>
              <a:t>or email </a:t>
            </a:r>
            <a:r>
              <a:rPr lang="en-US" altLang="en-US" sz="1800">
                <a:solidFill>
                  <a:srgbClr val="000000"/>
                </a:solidFill>
                <a:hlinkClick r:id="rId4"/>
              </a:rPr>
              <a:t>Michael@NationalQualityCenter.org</a:t>
            </a:r>
            <a:r>
              <a:rPr lang="en-US" altLang="en-US" sz="1800">
                <a:solidFill>
                  <a:srgbClr val="000000"/>
                </a:solidFill>
              </a:rPr>
              <a:t> </a:t>
            </a:r>
          </a:p>
        </p:txBody>
      </p:sp>
    </p:spTree>
    <p:extLst>
      <p:ext uri="{BB962C8B-B14F-4D97-AF65-F5344CB8AC3E}">
        <p14:creationId xmlns:p14="http://schemas.microsoft.com/office/powerpoint/2010/main" val="3281437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457200" y="914400"/>
            <a:ext cx="8153400" cy="2743200"/>
          </a:xfrm>
        </p:spPr>
        <p:txBody>
          <a:bodyPr/>
          <a:lstStyle/>
          <a:p>
            <a:pPr>
              <a:defRPr/>
            </a:pPr>
            <a:r>
              <a:rPr lang="en-US" altLang="en-US" i="1" dirty="0" smtClean="0"/>
              <a:t>Ending </a:t>
            </a:r>
            <a:r>
              <a:rPr lang="en-US" altLang="en-US" i="1" dirty="0"/>
              <a:t>disparities will end the HIV epidemic</a:t>
            </a:r>
            <a:r>
              <a:rPr lang="en-US" altLang="en-US" i="1" dirty="0" smtClean="0"/>
              <a:t>.</a:t>
            </a:r>
            <a:r>
              <a:rPr lang="en-US" altLang="en-US" dirty="0" smtClean="0"/>
              <a:t/>
            </a:r>
            <a:br>
              <a:rPr lang="en-US" altLang="en-US" dirty="0" smtClean="0"/>
            </a:br>
            <a:r>
              <a:rPr lang="en-US" altLang="en-US" sz="1800" dirty="0"/>
              <a:t/>
            </a:r>
            <a:br>
              <a:rPr lang="en-US" altLang="en-US" sz="1800" dirty="0"/>
            </a:br>
            <a:endParaRPr lang="en-US" altLang="en-US" sz="2800" dirty="0"/>
          </a:p>
        </p:txBody>
      </p:sp>
      <p:pic>
        <p:nvPicPr>
          <p:cNvPr id="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9654" y="3053918"/>
            <a:ext cx="3860949" cy="294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6679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6314" y="246014"/>
            <a:ext cx="4613365" cy="5605318"/>
          </a:xfrm>
          <a:prstGeom prst="rect">
            <a:avLst/>
          </a:prstGeom>
        </p:spPr>
      </p:pic>
      <p:pic>
        <p:nvPicPr>
          <p:cNvPr id="5" name="Picture 4"/>
          <p:cNvPicPr>
            <a:picLocks noChangeAspect="1"/>
          </p:cNvPicPr>
          <p:nvPr/>
        </p:nvPicPr>
        <p:blipFill>
          <a:blip r:embed="rId3"/>
          <a:stretch>
            <a:fillRect/>
          </a:stretch>
        </p:blipFill>
        <p:spPr>
          <a:xfrm>
            <a:off x="533400" y="246014"/>
            <a:ext cx="3460687" cy="2514600"/>
          </a:xfrm>
          <a:prstGeom prst="rect">
            <a:avLst/>
          </a:prstGeom>
        </p:spPr>
      </p:pic>
      <p:sp>
        <p:nvSpPr>
          <p:cNvPr id="6" name="Rectangle 5"/>
          <p:cNvSpPr/>
          <p:nvPr/>
        </p:nvSpPr>
        <p:spPr>
          <a:xfrm>
            <a:off x="457200" y="2930959"/>
            <a:ext cx="3536887" cy="1477328"/>
          </a:xfrm>
          <a:prstGeom prst="rect">
            <a:avLst/>
          </a:prstGeom>
        </p:spPr>
        <p:txBody>
          <a:bodyPr wrap="square">
            <a:spAutoFit/>
          </a:bodyPr>
          <a:lstStyle/>
          <a:p>
            <a:r>
              <a:rPr lang="en-US" sz="1800" i="1" dirty="0" smtClean="0">
                <a:latin typeface="+mj-lt"/>
              </a:rPr>
              <a:t>NQC </a:t>
            </a:r>
            <a:r>
              <a:rPr lang="en-US" sz="1800" i="1" dirty="0">
                <a:latin typeface="+mj-lt"/>
              </a:rPr>
              <a:t>is excited to </a:t>
            </a:r>
            <a:r>
              <a:rPr lang="en-US" sz="1800" i="1" dirty="0" smtClean="0">
                <a:latin typeface="+mj-lt"/>
              </a:rPr>
              <a:t>offer </a:t>
            </a:r>
            <a:r>
              <a:rPr lang="en-US" sz="1800" i="1" dirty="0">
                <a:latin typeface="+mj-lt"/>
              </a:rPr>
              <a:t>a variety</a:t>
            </a:r>
          </a:p>
          <a:p>
            <a:r>
              <a:rPr lang="en-US" sz="1800" i="1" dirty="0">
                <a:latin typeface="+mj-lt"/>
              </a:rPr>
              <a:t>of learning opportunities </a:t>
            </a:r>
            <a:r>
              <a:rPr lang="en-US" sz="1800" i="1" dirty="0" smtClean="0">
                <a:latin typeface="+mj-lt"/>
              </a:rPr>
              <a:t>for you during the RW Conference. </a:t>
            </a:r>
          </a:p>
          <a:p>
            <a:endParaRPr lang="en-US" sz="1800" i="1" dirty="0" smtClean="0">
              <a:latin typeface="+mj-lt"/>
            </a:endParaRPr>
          </a:p>
          <a:p>
            <a:r>
              <a:rPr lang="en-US" sz="1800" i="1" dirty="0" smtClean="0">
                <a:latin typeface="+mj-lt"/>
              </a:rPr>
              <a:t>Think </a:t>
            </a:r>
            <a:r>
              <a:rPr lang="en-US" sz="1800" i="1" dirty="0">
                <a:latin typeface="+mj-lt"/>
              </a:rPr>
              <a:t>big and start small.</a:t>
            </a:r>
            <a:endParaRPr lang="en-US" sz="1800" dirty="0">
              <a:latin typeface="+mj-lt"/>
            </a:endParaRPr>
          </a:p>
        </p:txBody>
      </p:sp>
      <p:sp>
        <p:nvSpPr>
          <p:cNvPr id="7" name="Rectangle 6"/>
          <p:cNvSpPr/>
          <p:nvPr/>
        </p:nvSpPr>
        <p:spPr>
          <a:xfrm>
            <a:off x="0" y="5562600"/>
            <a:ext cx="4495800" cy="369332"/>
          </a:xfrm>
          <a:prstGeom prst="rect">
            <a:avLst/>
          </a:prstGeom>
        </p:spPr>
        <p:txBody>
          <a:bodyPr vert="horz" wrap="square">
            <a:spAutoFit/>
          </a:bodyPr>
          <a:lstStyle/>
          <a:p>
            <a:r>
              <a:rPr lang="en-US" altLang="en-US" sz="1800" b="1" dirty="0" smtClean="0">
                <a:solidFill>
                  <a:srgbClr val="C00000"/>
                </a:solidFill>
              </a:rPr>
              <a:t>NationalQualityCenter.org | 212-417-4730</a:t>
            </a:r>
            <a:endParaRPr lang="en-US" altLang="en-US" sz="1800" b="1" dirty="0">
              <a:solidFill>
                <a:srgbClr val="C00000"/>
              </a:solidFill>
            </a:endParaRP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t="19707" b="19707"/>
          <a:stretch>
            <a:fillRect/>
          </a:stretch>
        </p:blipFill>
        <p:spPr bwMode="auto">
          <a:xfrm>
            <a:off x="2958470" y="4724400"/>
            <a:ext cx="1156330" cy="71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38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98126" y="187234"/>
            <a:ext cx="3796037" cy="5730240"/>
          </a:xfrm>
          <a:prstGeom prst="rect">
            <a:avLst/>
          </a:prstGeom>
        </p:spPr>
      </p:pic>
      <p:pic>
        <p:nvPicPr>
          <p:cNvPr id="7" name="Picture 6"/>
          <p:cNvPicPr>
            <a:picLocks noChangeAspect="1"/>
          </p:cNvPicPr>
          <p:nvPr/>
        </p:nvPicPr>
        <p:blipFill>
          <a:blip r:embed="rId4"/>
          <a:stretch>
            <a:fillRect/>
          </a:stretch>
        </p:blipFill>
        <p:spPr>
          <a:xfrm>
            <a:off x="381000" y="2185504"/>
            <a:ext cx="3926404" cy="1733700"/>
          </a:xfrm>
          <a:prstGeom prst="rect">
            <a:avLst/>
          </a:prstGeom>
        </p:spPr>
      </p:pic>
      <p:sp>
        <p:nvSpPr>
          <p:cNvPr id="4" name="Rectangle 3"/>
          <p:cNvSpPr/>
          <p:nvPr/>
        </p:nvSpPr>
        <p:spPr>
          <a:xfrm>
            <a:off x="381000" y="4990277"/>
            <a:ext cx="4572000" cy="923330"/>
          </a:xfrm>
          <a:prstGeom prst="rect">
            <a:avLst/>
          </a:prstGeom>
        </p:spPr>
        <p:txBody>
          <a:bodyPr>
            <a:spAutoFit/>
          </a:bodyPr>
          <a:lstStyle/>
          <a:p>
            <a:r>
              <a:rPr lang="en-US" dirty="0" smtClean="0">
                <a:latin typeface="Garamond" panose="02020404030301010803" pitchFamily="18" charset="0"/>
              </a:rPr>
              <a:t>Michael </a:t>
            </a:r>
            <a:r>
              <a:rPr lang="en-US" dirty="0">
                <a:latin typeface="Garamond" panose="02020404030301010803" pitchFamily="18" charset="0"/>
              </a:rPr>
              <a:t>Hager, Manager of Communities of Learning, NQC</a:t>
            </a:r>
          </a:p>
          <a:p>
            <a:r>
              <a:rPr lang="en-US" dirty="0" smtClean="0">
                <a:latin typeface="Garamond" panose="02020404030301010803" pitchFamily="18" charset="0"/>
              </a:rPr>
              <a:t>Michael@NationalQualityCenter.org </a:t>
            </a:r>
            <a:endParaRPr lang="en-US" dirty="0">
              <a:latin typeface="Garamond" panose="02020404030301010803"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96623" y="187234"/>
            <a:ext cx="1456142" cy="1447800"/>
          </a:xfrm>
          <a:prstGeom prst="rect">
            <a:avLst/>
          </a:prstGeom>
        </p:spPr>
      </p:pic>
    </p:spTree>
    <p:custDataLst>
      <p:tags r:id="rId1"/>
    </p:custDataLst>
    <p:extLst>
      <p:ext uri="{BB962C8B-B14F-4D97-AF65-F5344CB8AC3E}">
        <p14:creationId xmlns:p14="http://schemas.microsoft.com/office/powerpoint/2010/main" val="188290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2580"/>
            <a:ext cx="7772400" cy="762000"/>
          </a:xfrm>
        </p:spPr>
        <p:txBody>
          <a:bodyPr/>
          <a:lstStyle/>
          <a:p>
            <a:pPr eaLnBrk="1" hangingPunct="1">
              <a:defRPr/>
            </a:pPr>
            <a:r>
              <a:rPr lang="en-US" altLang="en-US" dirty="0" smtClean="0"/>
              <a:t>Learning Objectives</a:t>
            </a:r>
            <a:endParaRPr lang="en-US" altLang="en-US" dirty="0"/>
          </a:p>
        </p:txBody>
      </p:sp>
      <p:sp>
        <p:nvSpPr>
          <p:cNvPr id="3" name="Content Placeholder 2"/>
          <p:cNvSpPr>
            <a:spLocks noGrp="1"/>
          </p:cNvSpPr>
          <p:nvPr>
            <p:ph idx="1"/>
          </p:nvPr>
        </p:nvSpPr>
        <p:spPr>
          <a:xfrm>
            <a:off x="762000" y="1206620"/>
            <a:ext cx="7772400" cy="4191000"/>
          </a:xfrm>
        </p:spPr>
        <p:txBody>
          <a:bodyPr/>
          <a:lstStyle/>
          <a:p>
            <a:pPr marL="347663" lvl="0" indent="-347663">
              <a:buClr>
                <a:srgbClr val="FF0000"/>
              </a:buClr>
              <a:buFont typeface="Wingdings" panose="05000000000000000000" pitchFamily="2" charset="2"/>
              <a:buChar char="Ø"/>
            </a:pPr>
            <a:r>
              <a:rPr lang="en-US" sz="2400" dirty="0"/>
              <a:t>Examine disparities among the National HIV/AIDS Strategy </a:t>
            </a:r>
            <a:r>
              <a:rPr lang="en-US" sz="2400" dirty="0" smtClean="0"/>
              <a:t>subpopulations</a:t>
            </a:r>
            <a:endParaRPr lang="en-US" sz="2400" dirty="0"/>
          </a:p>
          <a:p>
            <a:pPr marL="347663" lvl="0" indent="-347663">
              <a:buClr>
                <a:srgbClr val="FF0000"/>
              </a:buClr>
              <a:buFont typeface="Wingdings" panose="05000000000000000000" pitchFamily="2" charset="2"/>
              <a:buChar char="Ø"/>
            </a:pPr>
            <a:r>
              <a:rPr lang="en-US" sz="2400" dirty="0"/>
              <a:t>Use two tools to address disparities along the </a:t>
            </a:r>
            <a:r>
              <a:rPr lang="en-US" sz="2400" dirty="0" smtClean="0"/>
              <a:t>Continuum </a:t>
            </a:r>
            <a:r>
              <a:rPr lang="en-US" sz="2400" dirty="0"/>
              <a:t>(quality management plan and disparities calculator</a:t>
            </a:r>
            <a:r>
              <a:rPr lang="en-US" sz="2400" dirty="0" smtClean="0"/>
              <a:t>)</a:t>
            </a:r>
            <a:endParaRPr lang="en-US" sz="2400" dirty="0"/>
          </a:p>
          <a:p>
            <a:pPr marL="347663" lvl="0" indent="-347663">
              <a:buClr>
                <a:srgbClr val="FF0000"/>
              </a:buClr>
              <a:buFont typeface="Wingdings" panose="05000000000000000000" pitchFamily="2" charset="2"/>
              <a:buChar char="Ø"/>
            </a:pPr>
            <a:r>
              <a:rPr lang="en-US" sz="2400" dirty="0"/>
              <a:t>Review two improvement efforts by recipients to reduce </a:t>
            </a:r>
            <a:r>
              <a:rPr lang="en-US" sz="2400" dirty="0" smtClean="0"/>
              <a:t>disparities in HIV care</a:t>
            </a:r>
            <a:endParaRPr lang="en-US" sz="2400" dirty="0"/>
          </a:p>
        </p:txBody>
      </p:sp>
      <p:pic>
        <p:nvPicPr>
          <p:cNvPr id="29700" name="Picture 3"/>
          <p:cNvPicPr>
            <a:picLocks noChangeAspect="1"/>
          </p:cNvPicPr>
          <p:nvPr/>
        </p:nvPicPr>
        <p:blipFill>
          <a:blip r:embed="rId3" cstate="email">
            <a:extLst>
              <a:ext uri="{28A0092B-C50C-407E-A947-70E740481C1C}">
                <a14:useLocalDpi xmlns:a14="http://schemas.microsoft.com/office/drawing/2010/main" val="0"/>
              </a:ext>
            </a:extLst>
          </a:blip>
          <a:srcRect t="1846"/>
          <a:stretch>
            <a:fillRect/>
          </a:stretch>
        </p:blipFill>
        <p:spPr bwMode="auto">
          <a:xfrm>
            <a:off x="6183313" y="3577937"/>
            <a:ext cx="249237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p:cNvPicPr>
          <p:nvPr/>
        </p:nvPicPr>
        <p:blipFill>
          <a:blip r:embed="rId4" cstate="email">
            <a:extLst>
              <a:ext uri="{28A0092B-C50C-407E-A947-70E740481C1C}">
                <a14:useLocalDpi xmlns:a14="http://schemas.microsoft.com/office/drawing/2010/main" val="0"/>
              </a:ext>
            </a:extLst>
          </a:blip>
          <a:srcRect t="3716"/>
          <a:stretch>
            <a:fillRect/>
          </a:stretch>
        </p:blipFill>
        <p:spPr bwMode="auto">
          <a:xfrm>
            <a:off x="769938" y="3588328"/>
            <a:ext cx="47926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097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796"/>
            <a:ext cx="8229600" cy="440007"/>
          </a:xfrm>
        </p:spPr>
        <p:txBody>
          <a:bodyPr>
            <a:normAutofit fontScale="90000"/>
          </a:bodyPr>
          <a:lstStyle/>
          <a:p>
            <a:r>
              <a:rPr lang="en-US" dirty="0" smtClean="0"/>
              <a:t>What is a Health </a:t>
            </a:r>
            <a:r>
              <a:rPr lang="en-US" dirty="0"/>
              <a:t>D</a:t>
            </a:r>
            <a:r>
              <a:rPr lang="en-US" dirty="0" smtClean="0"/>
              <a:t>isparity?</a:t>
            </a:r>
            <a:endParaRPr lang="en-US" dirty="0"/>
          </a:p>
        </p:txBody>
      </p:sp>
      <p:sp>
        <p:nvSpPr>
          <p:cNvPr id="3" name="Content Placeholder 2"/>
          <p:cNvSpPr>
            <a:spLocks noGrp="1"/>
          </p:cNvSpPr>
          <p:nvPr>
            <p:ph idx="1"/>
          </p:nvPr>
        </p:nvSpPr>
        <p:spPr>
          <a:xfrm>
            <a:off x="152400" y="1447800"/>
            <a:ext cx="8657590" cy="3429000"/>
          </a:xfrm>
        </p:spPr>
        <p:txBody>
          <a:bodyPr/>
          <a:lstStyle/>
          <a:p>
            <a:pPr marL="0" indent="0" algn="ctr">
              <a:buNone/>
            </a:pPr>
            <a:r>
              <a:rPr lang="en-US" i="1" dirty="0" smtClean="0"/>
              <a:t>“Differences in health outcomes or health determinants observed between populations” </a:t>
            </a:r>
          </a:p>
          <a:p>
            <a:pPr marL="0" indent="0" algn="ctr">
              <a:buNone/>
            </a:pPr>
            <a:endParaRPr lang="en-US" sz="2000" i="1" dirty="0" smtClean="0"/>
          </a:p>
          <a:p>
            <a:pPr marL="0" indent="0" algn="r">
              <a:buNone/>
            </a:pPr>
            <a:r>
              <a:rPr lang="en-US" sz="2400" i="1" dirty="0" smtClean="0"/>
              <a:t>– </a:t>
            </a:r>
            <a:r>
              <a:rPr lang="en-US" sz="2400" dirty="0" smtClean="0"/>
              <a:t>Center for Disease Control (CDC)</a:t>
            </a:r>
          </a:p>
        </p:txBody>
      </p:sp>
      <p:pic>
        <p:nvPicPr>
          <p:cNvPr id="3074" name="Picture 2" descr="http://a360-wp-uploads.s3.amazonaws.com/wp-content/uploads/rtmagazi/2015/06/cdc-building-research-500-466x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32291"/>
            <a:ext cx="44386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00549" y="3581400"/>
            <a:ext cx="4286251" cy="2449286"/>
          </a:xfrm>
          <a:prstGeom prst="rect">
            <a:avLst/>
          </a:prstGeom>
        </p:spPr>
      </p:pic>
      <p:sp>
        <p:nvSpPr>
          <p:cNvPr id="2" name="Title 1"/>
          <p:cNvSpPr>
            <a:spLocks noGrp="1"/>
          </p:cNvSpPr>
          <p:nvPr>
            <p:ph type="title"/>
          </p:nvPr>
        </p:nvSpPr>
        <p:spPr>
          <a:xfrm>
            <a:off x="457200" y="465796"/>
            <a:ext cx="8229600" cy="440007"/>
          </a:xfrm>
        </p:spPr>
        <p:txBody>
          <a:bodyPr>
            <a:normAutofit fontScale="90000"/>
          </a:bodyPr>
          <a:lstStyle/>
          <a:p>
            <a:r>
              <a:rPr lang="en-US" dirty="0" smtClean="0"/>
              <a:t>What is a Health </a:t>
            </a:r>
            <a:r>
              <a:rPr lang="en-US" dirty="0"/>
              <a:t>D</a:t>
            </a:r>
            <a:r>
              <a:rPr lang="en-US" dirty="0" smtClean="0"/>
              <a:t>isparity?</a:t>
            </a:r>
            <a:endParaRPr lang="en-US" dirty="0"/>
          </a:p>
        </p:txBody>
      </p:sp>
      <p:sp>
        <p:nvSpPr>
          <p:cNvPr id="3" name="Content Placeholder 2"/>
          <p:cNvSpPr>
            <a:spLocks noGrp="1"/>
          </p:cNvSpPr>
          <p:nvPr>
            <p:ph idx="1"/>
          </p:nvPr>
        </p:nvSpPr>
        <p:spPr>
          <a:xfrm>
            <a:off x="585926" y="1447800"/>
            <a:ext cx="8224064" cy="3429000"/>
          </a:xfrm>
        </p:spPr>
        <p:txBody>
          <a:bodyPr/>
          <a:lstStyle/>
          <a:p>
            <a:pPr marL="0" indent="0">
              <a:buNone/>
            </a:pPr>
            <a:r>
              <a:rPr lang="en-US" i="1" dirty="0" smtClean="0"/>
              <a:t>“A population is a health disparity population if there is a significant disparity in the overall rate of disease incidence, prevalence, morbidity, mortality, or survival rates in the population as compared to the health status of the general population.” </a:t>
            </a:r>
          </a:p>
          <a:p>
            <a:pPr marL="0" indent="0" algn="ctr">
              <a:buNone/>
            </a:pPr>
            <a:endParaRPr lang="en-US" i="1" dirty="0" smtClean="0"/>
          </a:p>
          <a:p>
            <a:pPr marL="0" indent="0">
              <a:buNone/>
            </a:pPr>
            <a:r>
              <a:rPr lang="en-US" sz="2000" dirty="0" smtClean="0"/>
              <a:t>– Minority Health and Health Disparities </a:t>
            </a:r>
            <a:br>
              <a:rPr lang="en-US" sz="2000" dirty="0" smtClean="0"/>
            </a:br>
            <a:r>
              <a:rPr lang="en-US" sz="2000" dirty="0" smtClean="0"/>
              <a:t>Research and Education Act, </a:t>
            </a:r>
            <a:br>
              <a:rPr lang="en-US" sz="2000" dirty="0" smtClean="0"/>
            </a:br>
            <a:r>
              <a:rPr lang="en-US" sz="2000" dirty="0" smtClean="0"/>
              <a:t>United States Public Law 106-525 </a:t>
            </a:r>
            <a:br>
              <a:rPr lang="en-US" sz="2000" dirty="0" smtClean="0"/>
            </a:br>
            <a:r>
              <a:rPr lang="en-US" sz="2000" dirty="0" smtClean="0"/>
              <a:t>(2000)</a:t>
            </a:r>
          </a:p>
        </p:txBody>
      </p:sp>
    </p:spTree>
    <p:extLst>
      <p:ext uri="{BB962C8B-B14F-4D97-AF65-F5344CB8AC3E}">
        <p14:creationId xmlns:p14="http://schemas.microsoft.com/office/powerpoint/2010/main" val="3470505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2008"/>
            <a:ext cx="7772400" cy="762000"/>
          </a:xfrm>
        </p:spPr>
        <p:txBody>
          <a:bodyPr>
            <a:normAutofit/>
          </a:bodyPr>
          <a:lstStyle/>
          <a:p>
            <a:r>
              <a:rPr lang="en-US" sz="3600" dirty="0" smtClean="0"/>
              <a:t>National HIV/AIDS Strategy - 2015</a:t>
            </a:r>
            <a:endParaRPr lang="en-US" sz="3600" dirty="0"/>
          </a:p>
        </p:txBody>
      </p:sp>
      <p:sp>
        <p:nvSpPr>
          <p:cNvPr id="6" name="TextBox 5"/>
          <p:cNvSpPr txBox="1"/>
          <p:nvPr/>
        </p:nvSpPr>
        <p:spPr>
          <a:xfrm>
            <a:off x="5334000" y="5715000"/>
            <a:ext cx="3810000" cy="230832"/>
          </a:xfrm>
          <a:prstGeom prst="rect">
            <a:avLst/>
          </a:prstGeom>
          <a:noFill/>
        </p:spPr>
        <p:txBody>
          <a:bodyPr wrap="square" rtlCol="0">
            <a:spAutoFit/>
          </a:bodyPr>
          <a:lstStyle/>
          <a:p>
            <a:pPr algn="r"/>
            <a:r>
              <a:rPr lang="en-US" sz="900" i="1" dirty="0"/>
              <a:t>Office of National AIDS Policy, National HIV/AIDS Strategy. July 2015.</a:t>
            </a:r>
          </a:p>
        </p:txBody>
      </p:sp>
      <p:pic>
        <p:nvPicPr>
          <p:cNvPr id="4" name="Picture 3"/>
          <p:cNvPicPr>
            <a:picLocks noChangeAspect="1"/>
          </p:cNvPicPr>
          <p:nvPr/>
        </p:nvPicPr>
        <p:blipFill>
          <a:blip r:embed="rId2"/>
          <a:stretch>
            <a:fillRect/>
          </a:stretch>
        </p:blipFill>
        <p:spPr>
          <a:xfrm>
            <a:off x="5867400" y="1447800"/>
            <a:ext cx="3060377" cy="3963408"/>
          </a:xfrm>
          <a:prstGeom prst="rect">
            <a:avLst/>
          </a:prstGeom>
        </p:spPr>
      </p:pic>
      <p:pic>
        <p:nvPicPr>
          <p:cNvPr id="3" name="Picture 2"/>
          <p:cNvPicPr>
            <a:picLocks noChangeAspect="1"/>
          </p:cNvPicPr>
          <p:nvPr/>
        </p:nvPicPr>
        <p:blipFill>
          <a:blip r:embed="rId3"/>
          <a:stretch>
            <a:fillRect/>
          </a:stretch>
        </p:blipFill>
        <p:spPr>
          <a:xfrm>
            <a:off x="609600" y="2209800"/>
            <a:ext cx="4807687" cy="2057400"/>
          </a:xfrm>
          <a:prstGeom prst="rect">
            <a:avLst/>
          </a:prstGeom>
        </p:spPr>
      </p:pic>
    </p:spTree>
    <p:extLst>
      <p:ext uri="{BB962C8B-B14F-4D97-AF65-F5344CB8AC3E}">
        <p14:creationId xmlns:p14="http://schemas.microsoft.com/office/powerpoint/2010/main" val="158384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047299" cy="3352800"/>
          </a:xfrm>
        </p:spPr>
        <p:txBody>
          <a:bodyPr/>
          <a:lstStyle/>
          <a:p>
            <a:pPr marL="0" indent="0">
              <a:buNone/>
            </a:pPr>
            <a:r>
              <a:rPr lang="en-US" dirty="0" smtClean="0"/>
              <a:t>Step 3.A </a:t>
            </a:r>
            <a:r>
              <a:rPr lang="en-US" dirty="0"/>
              <a:t>Reduce HIV-related disparities in communities at high risk for HIV </a:t>
            </a:r>
            <a:r>
              <a:rPr lang="en-US" dirty="0" smtClean="0"/>
              <a:t>infection</a:t>
            </a:r>
          </a:p>
          <a:p>
            <a:pPr marL="685800" lvl="1" indent="-342900">
              <a:buClr>
                <a:srgbClr val="FF0000"/>
              </a:buClr>
              <a:buFont typeface="Wingdings" panose="05000000000000000000" pitchFamily="2" charset="2"/>
              <a:buChar char="Ø"/>
            </a:pPr>
            <a:r>
              <a:rPr lang="en-US" sz="1800" dirty="0" smtClean="0"/>
              <a:t>3.A.1 </a:t>
            </a:r>
            <a:r>
              <a:rPr lang="en-US" sz="1800" dirty="0"/>
              <a:t>Expand services to reduce HIV-related disparities experienced by gay and bisexual men (especially young Black gay and bisexual men), Black women, and persons living in the Southern United </a:t>
            </a:r>
            <a:r>
              <a:rPr lang="en-US" sz="1800" dirty="0" smtClean="0"/>
              <a:t>States</a:t>
            </a:r>
          </a:p>
          <a:p>
            <a:pPr marL="685800" lvl="1" indent="-342900">
              <a:buClr>
                <a:srgbClr val="FF0000"/>
              </a:buClr>
              <a:buFont typeface="Wingdings" panose="05000000000000000000" pitchFamily="2" charset="2"/>
              <a:buChar char="Ø"/>
            </a:pPr>
            <a:r>
              <a:rPr lang="en-US" sz="1800" dirty="0" smtClean="0"/>
              <a:t>3.A.2 </a:t>
            </a:r>
            <a:r>
              <a:rPr lang="en-US" sz="1800" dirty="0"/>
              <a:t>Support engagement in care for groups with low levels of viral suppression, including youth and persons who inject </a:t>
            </a:r>
            <a:r>
              <a:rPr lang="en-US" sz="1800" dirty="0" smtClean="0"/>
              <a:t>drugs</a:t>
            </a:r>
            <a:endParaRPr lang="en-US" sz="1800" dirty="0"/>
          </a:p>
        </p:txBody>
      </p:sp>
      <p:sp>
        <p:nvSpPr>
          <p:cNvPr id="6" name="TextBox 5"/>
          <p:cNvSpPr txBox="1"/>
          <p:nvPr/>
        </p:nvSpPr>
        <p:spPr>
          <a:xfrm>
            <a:off x="5334000" y="5715000"/>
            <a:ext cx="3810000" cy="230832"/>
          </a:xfrm>
          <a:prstGeom prst="rect">
            <a:avLst/>
          </a:prstGeom>
          <a:noFill/>
        </p:spPr>
        <p:txBody>
          <a:bodyPr wrap="square" rtlCol="0">
            <a:spAutoFit/>
          </a:bodyPr>
          <a:lstStyle/>
          <a:p>
            <a:pPr algn="r"/>
            <a:r>
              <a:rPr lang="en-US" sz="900" i="1" dirty="0"/>
              <a:t>Office of National AIDS Policy, National HIV/AIDS Strategy. July 2015.</a:t>
            </a:r>
          </a:p>
        </p:txBody>
      </p:sp>
      <p:pic>
        <p:nvPicPr>
          <p:cNvPr id="9" name="Picture 8"/>
          <p:cNvPicPr>
            <a:picLocks noChangeAspect="1"/>
          </p:cNvPicPr>
          <p:nvPr/>
        </p:nvPicPr>
        <p:blipFill>
          <a:blip r:embed="rId2"/>
          <a:stretch>
            <a:fillRect/>
          </a:stretch>
        </p:blipFill>
        <p:spPr>
          <a:xfrm>
            <a:off x="5791200" y="1740568"/>
            <a:ext cx="3028950" cy="2148917"/>
          </a:xfrm>
          <a:prstGeom prst="rect">
            <a:avLst/>
          </a:prstGeom>
        </p:spPr>
      </p:pic>
      <p:sp>
        <p:nvSpPr>
          <p:cNvPr id="7" name="Title 1"/>
          <p:cNvSpPr>
            <a:spLocks noGrp="1"/>
          </p:cNvSpPr>
          <p:nvPr>
            <p:ph type="title"/>
          </p:nvPr>
        </p:nvSpPr>
        <p:spPr>
          <a:xfrm>
            <a:off x="609600" y="382008"/>
            <a:ext cx="7772400" cy="762000"/>
          </a:xfrm>
        </p:spPr>
        <p:txBody>
          <a:bodyPr>
            <a:normAutofit/>
          </a:bodyPr>
          <a:lstStyle/>
          <a:p>
            <a:r>
              <a:rPr lang="en-US" sz="3600" dirty="0" smtClean="0"/>
              <a:t>National HIV/AIDS Strategy - 2015</a:t>
            </a:r>
            <a:endParaRPr lang="en-US" sz="3600" dirty="0"/>
          </a:p>
        </p:txBody>
      </p:sp>
    </p:spTree>
    <p:extLst>
      <p:ext uri="{BB962C8B-B14F-4D97-AF65-F5344CB8AC3E}">
        <p14:creationId xmlns:p14="http://schemas.microsoft.com/office/powerpoint/2010/main" val="80060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212" y="3516088"/>
            <a:ext cx="4263476" cy="2514600"/>
          </a:xfrm>
          <a:prstGeom prst="rect">
            <a:avLst/>
          </a:prstGeom>
        </p:spPr>
      </p:pic>
      <p:sp>
        <p:nvSpPr>
          <p:cNvPr id="452610" name="Rectangle 2"/>
          <p:cNvSpPr>
            <a:spLocks noGrp="1" noChangeArrowheads="1"/>
          </p:cNvSpPr>
          <p:nvPr>
            <p:ph type="title"/>
          </p:nvPr>
        </p:nvSpPr>
        <p:spPr>
          <a:xfrm>
            <a:off x="533400" y="1143000"/>
            <a:ext cx="7924800" cy="2743200"/>
          </a:xfrm>
        </p:spPr>
        <p:txBody>
          <a:bodyPr>
            <a:normAutofit fontScale="90000"/>
          </a:bodyPr>
          <a:lstStyle/>
          <a:p>
            <a:r>
              <a:rPr lang="en-US" altLang="en-US" i="1" dirty="0"/>
              <a:t>“It is time to refocus, reinforce, and repeat the message that health disparities exist and that health equity benefits everyone.” </a:t>
            </a:r>
            <a:r>
              <a:rPr lang="en-US" altLang="en-US" dirty="0" smtClean="0"/>
              <a:t/>
            </a:r>
            <a:br>
              <a:rPr lang="en-US" altLang="en-US" dirty="0" smtClean="0"/>
            </a:br>
            <a:r>
              <a:rPr lang="en-US" altLang="en-US" sz="2000" dirty="0"/>
              <a:t/>
            </a:r>
            <a:br>
              <a:rPr lang="en-US" altLang="en-US" sz="2000" dirty="0"/>
            </a:br>
            <a:r>
              <a:rPr lang="en-US" altLang="en-US" sz="2800" dirty="0"/>
              <a:t>- Kathleen Sebelius</a:t>
            </a:r>
          </a:p>
        </p:txBody>
      </p:sp>
    </p:spTree>
    <p:custDataLst>
      <p:tags r:id="rId1"/>
    </p:custDataLst>
    <p:extLst>
      <p:ext uri="{BB962C8B-B14F-4D97-AF65-F5344CB8AC3E}">
        <p14:creationId xmlns:p14="http://schemas.microsoft.com/office/powerpoint/2010/main" val="4995194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ddressing Disparities in HIV Care to Reach Zero Infections&amp;quot;&quot;/&gt;&lt;property id=&quot;20307&quot; value=&quot;266&quot;/&gt;&lt;/object&gt;&lt;object type=&quot;3&quot; unique_id=&quot;10151&quot;&gt;&lt;property id=&quot;20148&quot; value=&quot;5&quot;/&gt;&lt;property id=&quot;20300&quot; value=&quot;Slide 2 - &amp;quot;“It takes no compromise to give people their rights. It takes no money to respect the individual. It takes no polit&quot;/&gt;&lt;property id=&quot;20307&quot; value=&quot;269&quot;/&gt;&lt;/object&gt;&lt;object type=&quot;3&quot; unique_id=&quot;10152&quot;&gt;&lt;property id=&quot;20148&quot; value=&quot;5&quot;/&gt;&lt;property id=&quot;20300&quot; value=&quot;Slide 3 - &amp;quot;Learning Objectives&amp;quot;&quot;/&gt;&lt;property id=&quot;20307&quot; value=&quot;270&quot;/&gt;&lt;/object&gt;&lt;object type=&quot;3&quot; unique_id=&quot;10153&quot;&gt;&lt;property id=&quot;20148&quot; value=&quot;5&quot;/&gt;&lt;property id=&quot;20300&quot; value=&quot;Slide 12 - &amp;quot;What is a Health Disparity?&amp;quot;&quot;/&gt;&lt;property id=&quot;20307&quot; value=&quot;271&quot;/&gt;&lt;/object&gt;&lt;object type=&quot;3&quot; unique_id=&quot;10154&quot;&gt;&lt;property id=&quot;20148&quot; value=&quot;5&quot;/&gt;&lt;property id=&quot;20300&quot; value=&quot;Slide 13 - &amp;quot;How do we assess EFFECT?&amp;quot;&quot;/&gt;&lt;property id=&quot;20307&quot; value=&quot;272&quot;/&gt;&lt;/object&gt;&lt;object type=&quot;3&quot; unique_id=&quot;10155&quot;&gt;&lt;property id=&quot;20148&quot; value=&quot;5&quot;/&gt;&lt;property id=&quot;20300&quot; value=&quot;Slide 14&quot;/&gt;&lt;property id=&quot;20307&quot; value=&quot;273&quot;/&gt;&lt;/object&gt;&lt;object type=&quot;3&quot; unique_id=&quot;10156&quot;&gt;&lt;property id=&quot;20148&quot; value=&quot;5&quot;/&gt;&lt;property id=&quot;20300&quot; value=&quot;Slide 16 - &amp;quot;NQC Disparity Calculation Tools&amp;quot;&quot;/&gt;&lt;property id=&quot;20307&quot; value=&quot;274&quot;/&gt;&lt;/object&gt;&lt;object type=&quot;3&quot; unique_id=&quot;10157&quot;&gt;&lt;property id=&quot;20148&quot; value=&quot;5&quot;/&gt;&lt;property id=&quot;20300&quot; value=&quot;Slide 17 - &amp;quot;Tabs in the Workbook&amp;quot;&quot;/&gt;&lt;property id=&quot;20307&quot; value=&quot;275&quot;/&gt;&lt;/object&gt;&lt;object type=&quot;3&quot; unique_id=&quot;10158&quot;&gt;&lt;property id=&quot;20148&quot; value=&quot;5&quot;/&gt;&lt;property id=&quot;20300&quot; value=&quot;Slide 18 - &amp;quot;Instructions&amp;quot;&quot;/&gt;&lt;property id=&quot;20307&quot; value=&quot;276&quot;/&gt;&lt;/object&gt;&lt;object type=&quot;3&quot; unique_id=&quot;10159&quot;&gt;&lt;property id=&quot;20148&quot; value=&quot;5&quot;/&gt;&lt;property id=&quot;20300&quot; value=&quot;Slide 19 - &amp;quot;Instructions&amp;quot;&quot;/&gt;&lt;property id=&quot;20307&quot; value=&quot;277&quot;/&gt;&lt;/object&gt;&lt;object type=&quot;3&quot; unique_id=&quot;10160&quot;&gt;&lt;property id=&quot;20148&quot; value=&quot;5&quot;/&gt;&lt;property id=&quot;20300&quot; value=&quot;Slide 20 - &amp;quot;Instructions&amp;quot;&quot;/&gt;&lt;property id=&quot;20307&quot; value=&quot;278&quot;/&gt;&lt;/object&gt;&lt;object type=&quot;3&quot; unique_id=&quot;10161&quot;&gt;&lt;property id=&quot;20148&quot; value=&quot;5&quot;/&gt;&lt;property id=&quot;20300&quot; value=&quot;Slide 21 - &amp;quot;Stats Basics&amp;quot;&quot;/&gt;&lt;property id=&quot;20307&quot; value=&quot;279&quot;/&gt;&lt;/object&gt;&lt;object type=&quot;3&quot; unique_id=&quot;10162&quot;&gt;&lt;property id=&quot;20148&quot; value=&quot;5&quot;/&gt;&lt;property id=&quot;20300&quot; value=&quot;Slide 22 - &amp;quot;Data Entry&amp;quot;&quot;/&gt;&lt;property id=&quot;20307&quot; value=&quot;280&quot;/&gt;&lt;/object&gt;&lt;object type=&quot;3&quot; unique_id=&quot;10163&quot;&gt;&lt;property id=&quot;20148&quot; value=&quot;5&quot;/&gt;&lt;property id=&quot;20300&quot; value=&quot;Slide 23 - &amp;quot;Analyses&amp;quot;&quot;/&gt;&lt;property id=&quot;20307&quot; value=&quot;281&quot;/&gt;&lt;/object&gt;&lt;object type=&quot;3&quot; unique_id=&quot;10164&quot;&gt;&lt;property id=&quot;20148&quot; value=&quot;5&quot;/&gt;&lt;property id=&quot;20300&quot; value=&quot;Slide 24 - &amp;quot;Analyses&amp;quot;&quot;/&gt;&lt;property id=&quot;20307&quot; value=&quot;282&quot;/&gt;&lt;/object&gt;&lt;object type=&quot;3&quot; unique_id=&quot;10165&quot;&gt;&lt;property id=&quot;20148&quot; value=&quot;5&quot;/&gt;&lt;property id=&quot;20300&quot; value=&quot;Slide 25 - &amp;quot;Analyses&amp;quot;&quot;/&gt;&lt;property id=&quot;20307&quot; value=&quot;283&quot;/&gt;&lt;/object&gt;&lt;object type=&quot;3&quot; unique_id=&quot;10166&quot;&gt;&lt;property id=&quot;20148&quot; value=&quot;5&quot;/&gt;&lt;property id=&quot;20300&quot; value=&quot;Slide 26 - &amp;quot;Summaries&amp;quot;&quot;/&gt;&lt;property id=&quot;20307&quot; value=&quot;284&quot;/&gt;&lt;/object&gt;&lt;object type=&quot;3&quot; unique_id=&quot;10167&quot;&gt;&lt;property id=&quot;20148&quot; value=&quot;5&quot;/&gt;&lt;property id=&quot;20300&quot; value=&quot;Slide 27 - &amp;quot;“The essence of global health equity is the idea that something so precious as health might be viewed as a right.”&quot;/&gt;&lt;property id=&quot;20307&quot; value=&quot;285&quot;/&gt;&lt;/object&gt;&lt;object type=&quot;3&quot; unique_id=&quot;10168&quot;&gt;&lt;property id=&quot;20148&quot; value=&quot;5&quot;/&gt;&lt;property id=&quot;20300&quot; value=&quot;Slide 28 - &amp;quot;Determining Priorities for Disparities&amp;quot;&quot;/&gt;&lt;property id=&quot;20307&quot; value=&quot;286&quot;/&gt;&lt;/object&gt;&lt;object type=&quot;3&quot; unique_id=&quot;10169&quot;&gt;&lt;property id=&quot;20148&quot; value=&quot;5&quot;/&gt;&lt;property id=&quot;20300&quot; value=&quot;Slide 29 - &amp;quot;Intersecting Probability and Impact&amp;quot;&quot;/&gt;&lt;property id=&quot;20307&quot; value=&quot;287&quot;/&gt;&lt;/object&gt;&lt;object type=&quot;3&quot; unique_id=&quot;10170&quot;&gt;&lt;property id=&quot;20148&quot; value=&quot;5&quot;/&gt;&lt;property id=&quot;20300&quot; value=&quot;Slide 30 - &amp;quot;NQC Disparity Calculator Workbook&amp;#x0D;&amp;#x0A;Demonstration&amp;quot;&quot;/&gt;&lt;property id=&quot;20307&quot; value=&quot;293&quot;/&gt;&lt;/object&gt;&lt;object type=&quot;3&quot; unique_id=&quot;10171&quot;&gt;&lt;property id=&quot;20148&quot; value=&quot;5&quot;/&gt;&lt;property id=&quot;20300&quot; value=&quot;Slide 31 - &amp;quot;Next Steps After Population Selection&amp;quot;&quot;/&gt;&lt;property id=&quot;20307&quot; value=&quot;288&quot;/&gt;&lt;/object&gt;&lt;object type=&quot;3&quot; unique_id=&quot;10172&quot;&gt;&lt;property id=&quot;20148&quot; value=&quot;5&quot;/&gt;&lt;property id=&quot;20300&quot; value=&quot;Slide 32 - &amp;quot;NQC ShareLab Demonstration&amp;quot;&quot;/&gt;&lt;property id=&quot;20307&quot; value=&quot;292&quot;/&gt;&lt;/object&gt;&lt;object type=&quot;3&quot; unique_id=&quot;10173&quot;&gt;&lt;property id=&quot;20148&quot; value=&quot;5&quot;/&gt;&lt;property id=&quot;20300&quot; value=&quot;Slide 33 - &amp;quot;Question &amp;amp; Answer&amp;quot;&quot;/&gt;&lt;property id=&quot;20307&quot; value=&quot;289&quot;/&gt;&lt;/object&gt;&lt;object type=&quot;3&quot; unique_id=&quot;10174&quot;&gt;&lt;property id=&quot;20148&quot; value=&quot;5&quot;/&gt;&lt;property id=&quot;20300&quot; value=&quot;Slide 34&quot;/&gt;&lt;property id=&quot;20307&quot; value=&quot;291&quot;/&gt;&lt;/object&gt;&lt;object type=&quot;3&quot; unique_id=&quot;107772&quot;&gt;&lt;property id=&quot;20148&quot; value=&quot;5&quot;/&gt;&lt;property id=&quot;20300&quot; value=&quot;Slide 4 - &amp;quot;What is a Health Disparity?&amp;quot;&quot;/&gt;&lt;property id=&quot;20307&quot; value=&quot;294&quot;/&gt;&lt;/object&gt;&lt;object type=&quot;3&quot; unique_id=&quot;107773&quot;&gt;&lt;property id=&quot;20148&quot; value=&quot;5&quot;/&gt;&lt;property id=&quot;20300&quot; value=&quot;Slide 5 - &amp;quot;What is a Health Disparity?&amp;quot;&quot;/&gt;&lt;property id=&quot;20307&quot; value=&quot;295&quot;/&gt;&lt;/object&gt;&lt;object type=&quot;3&quot; unique_id=&quot;107774&quot;&gt;&lt;property id=&quot;20148&quot; value=&quot;5&quot;/&gt;&lt;property id=&quot;20300&quot; value=&quot;Slide 6 - &amp;quot;National HIV/AIDS Strategy - 2015&amp;quot;&quot;/&gt;&lt;property id=&quot;20307&quot; value=&quot;296&quot;/&gt;&lt;/object&gt;&lt;object type=&quot;3&quot; unique_id=&quot;107775&quot;&gt;&lt;property id=&quot;20148&quot; value=&quot;5&quot;/&gt;&lt;property id=&quot;20300&quot; value=&quot;Slide 7 - &amp;quot;National HIV/AIDS Strategy - 2015&amp;quot;&quot;/&gt;&lt;property id=&quot;20307&quot; value=&quot;298&quot;/&gt;&lt;/object&gt;&lt;object type=&quot;3&quot; unique_id=&quot;107776&quot;&gt;&lt;property id=&quot;20148&quot; value=&quot;5&quot;/&gt;&lt;property id=&quot;20300&quot; value=&quot;Slide 8 - &amp;quot;“It is time to refocus, reinforce, and repeat the message that health disparities exist and that health equity bene&quot;/&gt;&lt;property id=&quot;20307&quot; value=&quot;301&quot;/&gt;&lt;/object&gt;&lt;object type=&quot;3&quot; unique_id=&quot;107777&quot;&gt;&lt;property id=&quot;20148&quot; value=&quot;5&quot;/&gt;&lt;property id=&quot;20300&quot; value=&quot;Slide 9&quot;/&gt;&lt;property id=&quot;20307&quot; value=&quot;302&quot;/&gt;&lt;/object&gt;&lt;object type=&quot;3&quot; unique_id=&quot;107778&quot;&gt;&lt;property id=&quot;20148&quot; value=&quot;5&quot;/&gt;&lt;property id=&quot;20300&quot; value=&quot;Slide 10 - &amp;quot;Black lives lost to HIV/AIDS in 2013…&amp;quot;&quot;/&gt;&lt;property id=&quot;20307&quot; value=&quot;303&quot;/&gt;&lt;/object&gt;&lt;object type=&quot;3&quot; unique_id=&quot;107779&quot;&gt;&lt;property id=&quot;20148&quot; value=&quot;5&quot;/&gt;&lt;property id=&quot;20300&quot; value=&quot;Slide 11&quot;/&gt;&lt;property id=&quot;20307&quot; value=&quot;304&quot;/&gt;&lt;/object&gt;&lt;object type=&quot;3&quot; unique_id=&quot;108190&quot;&gt;&lt;property id=&quot;20148&quot; value=&quot;5&quot;/&gt;&lt;property id=&quot;20300&quot; value=&quot;Slide 15 - &amp;quot;DC EMA Data for Practice&amp;quot;&quot;/&gt;&lt;property id=&quot;20307&quot; value=&quot;305&quot;/&gt;&lt;/object&gt;&lt;/object&gt;&lt;object type=&quot;8&quot; unique_id=&quot;100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TotalTime>
  <Words>1107</Words>
  <Application>Microsoft Office PowerPoint</Application>
  <PresentationFormat>On-screen Show (4:3)</PresentationFormat>
  <Paragraphs>167</Paragraphs>
  <Slides>37</Slides>
  <Notes>7</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ＭＳ Ｐゴシック</vt:lpstr>
      <vt:lpstr>Arial</vt:lpstr>
      <vt:lpstr>Calibri</vt:lpstr>
      <vt:lpstr>Calibri Light</vt:lpstr>
      <vt:lpstr>Garamond</vt:lpstr>
      <vt:lpstr>Times New Roman</vt:lpstr>
      <vt:lpstr>Wingdings</vt:lpstr>
      <vt:lpstr>Office Theme</vt:lpstr>
      <vt:lpstr>Addressing Disparities in HIV Care to Reach Zero Infections</vt:lpstr>
      <vt:lpstr>PowerPoint Presentation</vt:lpstr>
      <vt:lpstr>“It takes no compromise to give people their rights. It takes no money to respect the individual. It takes no political deal to give people freedom. It takes no survey to remove repression.”   - Harvey Milk</vt:lpstr>
      <vt:lpstr>Learning Objectives</vt:lpstr>
      <vt:lpstr>What is a Health Disparity?</vt:lpstr>
      <vt:lpstr>What is a Health Disparity?</vt:lpstr>
      <vt:lpstr>National HIV/AIDS Strategy - 2015</vt:lpstr>
      <vt:lpstr>National HIV/AIDS Strategy - 2015</vt:lpstr>
      <vt:lpstr>“It is time to refocus, reinforce, and repeat the message that health disparities exist and that health equity benefits everyone.”   - Kathleen Sebelius</vt:lpstr>
      <vt:lpstr>PowerPoint Presentation</vt:lpstr>
      <vt:lpstr>Black lives lost to HIV/AIDS in 2013…</vt:lpstr>
      <vt:lpstr>PowerPoint Presentation</vt:lpstr>
      <vt:lpstr>What is a Health Disparity?</vt:lpstr>
      <vt:lpstr>How do we assess EFFECT?</vt:lpstr>
      <vt:lpstr>PowerPoint Presentation</vt:lpstr>
      <vt:lpstr>DC EMA Data:  Is there a disparity? Where is the disparity? </vt:lpstr>
      <vt:lpstr>NQC Disparity Calculation Tools</vt:lpstr>
      <vt:lpstr>Tabs in the Workbook</vt:lpstr>
      <vt:lpstr>Instructions</vt:lpstr>
      <vt:lpstr>Instructions</vt:lpstr>
      <vt:lpstr>Instructions</vt:lpstr>
      <vt:lpstr>Stats Basics</vt:lpstr>
      <vt:lpstr>Data Entry</vt:lpstr>
      <vt:lpstr>Analyses</vt:lpstr>
      <vt:lpstr>Analyses</vt:lpstr>
      <vt:lpstr>Analyses</vt:lpstr>
      <vt:lpstr>Summaries</vt:lpstr>
      <vt:lpstr>“The essence of global health equity is the idea that something so precious as health might be viewed as a right.”  - Paul Farmer</vt:lpstr>
      <vt:lpstr>Determining Priorities for Disparities</vt:lpstr>
      <vt:lpstr>Intersecting Probability and Impact</vt:lpstr>
      <vt:lpstr>NQC Disparity Calculator Workbook Demonstration</vt:lpstr>
      <vt:lpstr>Next Steps After Population Selection</vt:lpstr>
      <vt:lpstr>NQC ShareLab Demonstration</vt:lpstr>
      <vt:lpstr>Question &amp; Answer</vt:lpstr>
      <vt:lpstr>Ending disparities will end the HIV epidemic.  </vt:lpstr>
      <vt:lpstr>PowerPoint Presentation</vt:lpstr>
      <vt:lpstr>PowerPoint Presentation</vt:lpstr>
    </vt:vector>
  </TitlesOfParts>
  <Company>Pyalla Technologies,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Title</dc:title>
  <dc:creator>Margo Holen</dc:creator>
  <cp:lastModifiedBy>Rolon, Elizabeth</cp:lastModifiedBy>
  <cp:revision>47</cp:revision>
  <dcterms:created xsi:type="dcterms:W3CDTF">2014-06-20T21:21:33Z</dcterms:created>
  <dcterms:modified xsi:type="dcterms:W3CDTF">2016-09-02T13:36:45Z</dcterms:modified>
</cp:coreProperties>
</file>