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9" d="100"/>
          <a:sy n="79" d="100"/>
        </p:scale>
        <p:origin x="-1818"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aidsetc.org/page/about-aetc-nrc#sthash.7OKbI1s8.dpuf"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1828800" y="2514600"/>
            <a:ext cx="6934200" cy="1143000"/>
          </a:xfrm>
        </p:spPr>
        <p:txBody>
          <a:bodyPr anchor="b"/>
          <a:lstStyle>
            <a:lvl1pPr>
              <a:defRPr/>
            </a:lvl1pPr>
          </a:lstStyle>
          <a:p>
            <a:pPr lvl="0"/>
            <a:r>
              <a:rPr lang="en-US" noProof="0" smtClean="0"/>
              <a:t>Click to edit Master title style</a:t>
            </a:r>
            <a:endParaRPr lang="en-US" noProof="0" dirty="0" smtClean="0"/>
          </a:p>
        </p:txBody>
      </p:sp>
      <p:sp>
        <p:nvSpPr>
          <p:cNvPr id="12292" name="Rectangle 4"/>
          <p:cNvSpPr>
            <a:spLocks noGrp="1" noChangeArrowheads="1"/>
          </p:cNvSpPr>
          <p:nvPr>
            <p:ph type="subTitle" idx="1"/>
          </p:nvPr>
        </p:nvSpPr>
        <p:spPr>
          <a:xfrm>
            <a:off x="2743200" y="3962400"/>
            <a:ext cx="6102350" cy="1752600"/>
          </a:xfrm>
        </p:spPr>
        <p:txBody>
          <a:bodyPr/>
          <a:lstStyle>
            <a:lvl1pPr marL="0" indent="0" algn="r">
              <a:buFont typeface="Wingdings" charset="0"/>
              <a:buNone/>
              <a:defRPr/>
            </a:lvl1pPr>
          </a:lstStyle>
          <a:p>
            <a:pPr lvl="0"/>
            <a:r>
              <a:rPr lang="en-US" noProof="0" smtClean="0"/>
              <a:t>Click to edit Master subtitle style</a:t>
            </a:r>
            <a:endParaRPr lang="en-US" noProof="0" dirty="0" smtClean="0"/>
          </a:p>
        </p:txBody>
      </p:sp>
      <p:sp>
        <p:nvSpPr>
          <p:cNvPr id="12293" name="Rectangle 5"/>
          <p:cNvSpPr>
            <a:spLocks noGrp="1" noChangeArrowheads="1"/>
          </p:cNvSpPr>
          <p:nvPr>
            <p:ph type="dt" sz="half" idx="2"/>
          </p:nvPr>
        </p:nvSpPr>
        <p:spPr>
          <a:xfrm>
            <a:off x="304800" y="6343650"/>
            <a:ext cx="1905000" cy="457200"/>
          </a:xfrm>
        </p:spPr>
        <p:txBody>
          <a:bodyPr/>
          <a:lstStyle>
            <a:lvl1pPr algn="l">
              <a:defRPr/>
            </a:lvl1pPr>
          </a:lstStyle>
          <a:p>
            <a:fld id="{60F23722-F952-FE48-844B-99242F219EFA}" type="datetimeFigureOut">
              <a:rPr lang="en-US" smtClean="0"/>
              <a:t>11/17/2015</a:t>
            </a:fld>
            <a:endParaRPr lang="en-US"/>
          </a:p>
        </p:txBody>
      </p:sp>
      <p:sp>
        <p:nvSpPr>
          <p:cNvPr id="12294" name="Rectangle 6"/>
          <p:cNvSpPr>
            <a:spLocks noGrp="1" noChangeArrowheads="1"/>
          </p:cNvSpPr>
          <p:nvPr>
            <p:ph type="ftr" sz="quarter" idx="3"/>
          </p:nvPr>
        </p:nvSpPr>
        <p:spPr>
          <a:xfrm>
            <a:off x="2514600" y="6343650"/>
            <a:ext cx="6400800" cy="457200"/>
          </a:xfrm>
        </p:spPr>
        <p:txBody>
          <a:bodyPr/>
          <a:lstStyle>
            <a:lvl1pPr>
              <a:defRPr sz="1200" b="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6" name="Slide Number Placeholder 5"/>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97246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191675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65125"/>
            <a:ext cx="2076450" cy="58435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65125"/>
            <a:ext cx="6076950" cy="5843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359184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1828800" y="3011269"/>
            <a:ext cx="6934200" cy="646331"/>
          </a:xfrm>
        </p:spPr>
        <p:txBody>
          <a:bodyPr anchor="b"/>
          <a:lstStyle>
            <a:lvl1pPr>
              <a:defRPr>
                <a:solidFill>
                  <a:srgbClr val="AFB232"/>
                </a:solidFill>
              </a:defRPr>
            </a:lvl1pPr>
          </a:lstStyle>
          <a:p>
            <a:pPr lvl="0"/>
            <a:r>
              <a:rPr lang="en-US" noProof="0" smtClean="0"/>
              <a:t>Click to edit Master title style</a:t>
            </a:r>
            <a:endParaRPr lang="en-US" noProof="0" dirty="0" smtClean="0"/>
          </a:p>
        </p:txBody>
      </p:sp>
      <p:sp>
        <p:nvSpPr>
          <p:cNvPr id="12292" name="Rectangle 4"/>
          <p:cNvSpPr>
            <a:spLocks noGrp="1" noChangeArrowheads="1"/>
          </p:cNvSpPr>
          <p:nvPr>
            <p:ph type="subTitle" idx="1"/>
          </p:nvPr>
        </p:nvSpPr>
        <p:spPr>
          <a:xfrm>
            <a:off x="2743200" y="3962400"/>
            <a:ext cx="6102350" cy="1752600"/>
          </a:xfrm>
        </p:spPr>
        <p:txBody>
          <a:bodyPr/>
          <a:lstStyle>
            <a:lvl1pPr marL="0" indent="0" algn="r">
              <a:buFont typeface="Wingdings" charset="0"/>
              <a:buNone/>
              <a:defRPr/>
            </a:lvl1pPr>
          </a:lstStyle>
          <a:p>
            <a:pPr lvl="0"/>
            <a:r>
              <a:rPr lang="en-US" noProof="0" smtClean="0"/>
              <a:t>Click to edit Master subtitle style</a:t>
            </a:r>
            <a:endParaRPr lang="en-US" noProof="0" dirty="0" smtClean="0"/>
          </a:p>
        </p:txBody>
      </p:sp>
      <p:sp>
        <p:nvSpPr>
          <p:cNvPr id="12293" name="Rectangle 5"/>
          <p:cNvSpPr>
            <a:spLocks noGrp="1" noChangeArrowheads="1"/>
          </p:cNvSpPr>
          <p:nvPr>
            <p:ph type="dt" sz="half" idx="2"/>
          </p:nvPr>
        </p:nvSpPr>
        <p:spPr>
          <a:xfrm>
            <a:off x="304800" y="6343650"/>
            <a:ext cx="1905000" cy="457200"/>
          </a:xfrm>
        </p:spPr>
        <p:txBody>
          <a:bodyPr/>
          <a:lstStyle>
            <a:lvl1pPr algn="l">
              <a:defRPr/>
            </a:lvl1pPr>
          </a:lstStyle>
          <a:p>
            <a:fld id="{60F23722-F952-FE48-844B-99242F219EFA}" type="datetimeFigureOut">
              <a:rPr lang="en-US" smtClean="0"/>
              <a:t>11/17/2015</a:t>
            </a:fld>
            <a:endParaRPr lang="en-US"/>
          </a:p>
        </p:txBody>
      </p:sp>
      <p:sp>
        <p:nvSpPr>
          <p:cNvPr id="12294" name="Rectangle 6"/>
          <p:cNvSpPr>
            <a:spLocks noGrp="1" noChangeArrowheads="1"/>
          </p:cNvSpPr>
          <p:nvPr>
            <p:ph type="ftr" sz="quarter" idx="3"/>
          </p:nvPr>
        </p:nvSpPr>
        <p:spPr>
          <a:xfrm>
            <a:off x="2514600" y="6343650"/>
            <a:ext cx="5845313" cy="457200"/>
          </a:xfrm>
        </p:spPr>
        <p:txBody>
          <a:bodyPr/>
          <a:lstStyle>
            <a:lvl1pPr>
              <a:defRPr sz="1200" b="0"/>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smtClean="0"/>
              <a:t>AETC National Resource Center, www.aidsetc.org</a:t>
            </a:r>
            <a:endParaRPr lang="en-US" dirty="0"/>
          </a:p>
        </p:txBody>
      </p:sp>
    </p:spTree>
    <p:extLst>
      <p:ext uri="{BB962C8B-B14F-4D97-AF65-F5344CB8AC3E}">
        <p14:creationId xmlns:p14="http://schemas.microsoft.com/office/powerpoint/2010/main" val="2416629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84776"/>
          </a:xfrm>
        </p:spPr>
        <p:txBody>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3553814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524000"/>
            <a:ext cx="4064000" cy="4684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524000"/>
            <a:ext cx="4065588" cy="4684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6" name="Slide Number Placeholder 5"/>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3314996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8" name="Slide Number Placeholder 7"/>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9" name="Footer Placeholder 8"/>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1240340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4" name="Slide Number Placeholder 3"/>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5" name="Footer Placeholder 4"/>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40690934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3" name="Slide Number Placeholder 2"/>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4" name="Footer Placeholder 3"/>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37493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dirty="0"/>
              <a:t>AETC National Resource Center, </a:t>
            </a:r>
            <a:r>
              <a:rPr lang="en-US" dirty="0" err="1"/>
              <a:t>www.aidsetc.org</a:t>
            </a:r>
            <a:endParaRPr lang="en-US" dirty="0"/>
          </a:p>
        </p:txBody>
      </p:sp>
      <p:sp>
        <p:nvSpPr>
          <p:cNvPr id="7" name="TextBox 6"/>
          <p:cNvSpPr txBox="1"/>
          <p:nvPr userDrawn="1"/>
        </p:nvSpPr>
        <p:spPr>
          <a:xfrm>
            <a:off x="457200" y="1110045"/>
            <a:ext cx="8305800" cy="4154983"/>
          </a:xfrm>
          <a:prstGeom prst="rect">
            <a:avLst/>
          </a:prstGeom>
          <a:noFill/>
        </p:spPr>
        <p:txBody>
          <a:bodyPr wrap="square" rtlCol="0">
            <a:spAutoFit/>
          </a:bodyPr>
          <a:lstStyle/>
          <a:p>
            <a:r>
              <a:rPr lang="en-US" sz="2200" b="0" kern="1200" dirty="0" smtClean="0">
                <a:solidFill>
                  <a:schemeClr val="tx1"/>
                </a:solidFill>
                <a:latin typeface="+mn-lt"/>
                <a:ea typeface="+mn-ea"/>
                <a:cs typeface="+mn-cs"/>
              </a:rPr>
              <a:t>This project is supported by the Health Resources and Services Administration (HRSA) of the U.S. Department of Health and Human Services (HHS) under grant number H4AHA26216 (AIDS Education and Training Center National Resource Center in the amount of $822,136) awarded to the François-Xavier Bagnoud Center from the Rutgers University School of Nursing. No percentage of this project was financed with non-governmental sources. This information or content and conclusions are those of the authors and should not be construed as the official position or policy of, nor should any endorsements be inferred by HRSA, HHS or the U.S. Government. - See more at:</a:t>
            </a:r>
          </a:p>
          <a:p>
            <a:r>
              <a:rPr lang="en-US" sz="2200" b="1" u="sng" kern="1200" dirty="0" smtClean="0">
                <a:solidFill>
                  <a:schemeClr val="tx1"/>
                </a:solidFill>
                <a:latin typeface="+mn-lt"/>
                <a:ea typeface="+mn-ea"/>
                <a:cs typeface="+mn-cs"/>
                <a:hlinkClick r:id="rId2"/>
              </a:rPr>
              <a:t>http://aidsetc.org/page/about-aetc-nrc#sthash.7OKbI1s8.dpuf</a:t>
            </a:r>
            <a:endParaRPr lang="en-US" sz="2200" b="0" dirty="0"/>
          </a:p>
        </p:txBody>
      </p:sp>
    </p:spTree>
    <p:extLst>
      <p:ext uri="{BB962C8B-B14F-4D97-AF65-F5344CB8AC3E}">
        <p14:creationId xmlns:p14="http://schemas.microsoft.com/office/powerpoint/2010/main" val="2416629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6" name="Slide Number Placeholder 5"/>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1854730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6" name="Slide Number Placeholder 5"/>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972464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1916752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65125"/>
            <a:ext cx="2076450" cy="58435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65125"/>
            <a:ext cx="6076950" cy="5843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smtClean="0"/>
              <a:t>AETC National Resource Center, www.aidsetc.org</a:t>
            </a:r>
            <a:endParaRPr lang="en-US"/>
          </a:p>
        </p:txBody>
      </p:sp>
    </p:spTree>
    <p:extLst>
      <p:ext uri="{BB962C8B-B14F-4D97-AF65-F5344CB8AC3E}">
        <p14:creationId xmlns:p14="http://schemas.microsoft.com/office/powerpoint/2010/main" val="35918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dirty="0"/>
              <a:t>AETC National Resource Center, </a:t>
            </a:r>
            <a:r>
              <a:rPr lang="en-US" dirty="0" err="1"/>
              <a:t>www.aidsetc.org</a:t>
            </a:r>
            <a:endParaRPr lang="en-US" dirty="0"/>
          </a:p>
        </p:txBody>
      </p:sp>
    </p:spTree>
    <p:extLst>
      <p:ext uri="{BB962C8B-B14F-4D97-AF65-F5344CB8AC3E}">
        <p14:creationId xmlns:p14="http://schemas.microsoft.com/office/powerpoint/2010/main" val="94497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84776"/>
          </a:xfrm>
        </p:spPr>
        <p:txBody>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5" name="Slide Number Placeholder 4"/>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3553814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524000"/>
            <a:ext cx="4064000" cy="4684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524000"/>
            <a:ext cx="4065588" cy="4684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6" name="Slide Number Placeholder 5"/>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331499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8" name="Slide Number Placeholder 7"/>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9" name="Footer Placeholder 8"/>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1240340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4" name="Slide Number Placeholder 3"/>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5" name="Footer Placeholder 4"/>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406909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3" name="Slide Number Placeholder 2"/>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4" name="Footer Placeholder 3"/>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37493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0F23722-F952-FE48-844B-99242F219EFA}" type="datetimeFigureOut">
              <a:rPr lang="en-US" smtClean="0"/>
              <a:t>11/17/2015</a:t>
            </a:fld>
            <a:endParaRPr lang="en-US"/>
          </a:p>
        </p:txBody>
      </p:sp>
      <p:sp>
        <p:nvSpPr>
          <p:cNvPr id="6" name="Slide Number Placeholder 5"/>
          <p:cNvSpPr>
            <a:spLocks noGrp="1"/>
          </p:cNvSpPr>
          <p:nvPr>
            <p:ph type="sldNum" sz="quarter" idx="11"/>
          </p:nvPr>
        </p:nvSpPr>
        <p:spPr/>
        <p:txBody>
          <a:bodyPr/>
          <a:lstStyle>
            <a:lvl1pPr>
              <a:defRPr/>
            </a:lvl1pPr>
          </a:lstStyle>
          <a:p>
            <a:fld id="{72C33D59-9B6C-AB4E-BBD6-BF21A55A0ECD}"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r>
              <a:rPr lang="en-US"/>
              <a:t>AETC National Resource Center, www.aidsetc.org</a:t>
            </a:r>
          </a:p>
        </p:txBody>
      </p:sp>
    </p:spTree>
    <p:extLst>
      <p:ext uri="{BB962C8B-B14F-4D97-AF65-F5344CB8AC3E}">
        <p14:creationId xmlns:p14="http://schemas.microsoft.com/office/powerpoint/2010/main" val="185473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11275" name="Rectangle 11"/>
          <p:cNvSpPr>
            <a:spLocks noChangeArrowheads="1"/>
          </p:cNvSpPr>
          <p:nvPr/>
        </p:nvSpPr>
        <p:spPr bwMode="auto">
          <a:xfrm>
            <a:off x="0" y="6400800"/>
            <a:ext cx="9144000" cy="457200"/>
          </a:xfrm>
          <a:prstGeom prst="rect">
            <a:avLst/>
          </a:prstGeom>
          <a:solidFill>
            <a:schemeClr val="folHlink">
              <a:alpha val="50999"/>
            </a:schemeClr>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bwMode="auto">
          <a:xfrm>
            <a:off x="457200" y="365125"/>
            <a:ext cx="8305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89803"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US" dirty="0"/>
          </a:p>
        </p:txBody>
      </p:sp>
      <p:sp>
        <p:nvSpPr>
          <p:cNvPr id="11269" name="Rectangle 5"/>
          <p:cNvSpPr>
            <a:spLocks noGrp="1" noChangeArrowheads="1"/>
          </p:cNvSpPr>
          <p:nvPr>
            <p:ph type="body" idx="1"/>
          </p:nvPr>
        </p:nvSpPr>
        <p:spPr bwMode="auto">
          <a:xfrm>
            <a:off x="457200" y="1524000"/>
            <a:ext cx="8281988" cy="468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270" name="Rectangle 6"/>
          <p:cNvSpPr>
            <a:spLocks noGrp="1" noChangeArrowheads="1"/>
          </p:cNvSpPr>
          <p:nvPr>
            <p:ph type="dt" sz="half" idx="2"/>
          </p:nvPr>
        </p:nvSpPr>
        <p:spPr bwMode="auto">
          <a:xfrm>
            <a:off x="2209800" y="6400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fld id="{60F23722-F952-FE48-844B-99242F219EFA}" type="datetimeFigureOut">
              <a:rPr lang="en-US" smtClean="0"/>
              <a:t>11/17/2015</a:t>
            </a:fld>
            <a:endParaRPr lang="en-US"/>
          </a:p>
        </p:txBody>
      </p:sp>
      <p:sp>
        <p:nvSpPr>
          <p:cNvPr id="11271" name="Rectangle 7"/>
          <p:cNvSpPr>
            <a:spLocks noGrp="1" noChangeArrowheads="1"/>
          </p:cNvSpPr>
          <p:nvPr>
            <p:ph type="sldNum" sz="quarter" idx="4"/>
          </p:nvPr>
        </p:nvSpPr>
        <p:spPr bwMode="auto">
          <a:xfrm>
            <a:off x="4572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400">
                <a:latin typeface="+mn-lt"/>
              </a:defRPr>
            </a:lvl1pPr>
          </a:lstStyle>
          <a:p>
            <a:fld id="{72C33D59-9B6C-AB4E-BBD6-BF21A55A0ECD}" type="slidenum">
              <a:rPr lang="en-US" smtClean="0"/>
              <a:t>‹#›</a:t>
            </a:fld>
            <a:endParaRPr lang="en-US"/>
          </a:p>
        </p:txBody>
      </p:sp>
      <p:sp>
        <p:nvSpPr>
          <p:cNvPr id="11274" name="Rectangle 10"/>
          <p:cNvSpPr>
            <a:spLocks noGrp="1" noChangeArrowheads="1"/>
          </p:cNvSpPr>
          <p:nvPr>
            <p:ph type="ftr" sz="quarter" idx="3"/>
          </p:nvPr>
        </p:nvSpPr>
        <p:spPr bwMode="auto">
          <a:xfrm>
            <a:off x="4343400" y="64008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1">
                <a:latin typeface="+mn-lt"/>
              </a:defRPr>
            </a:lvl1pPr>
          </a:lstStyle>
          <a:p>
            <a:r>
              <a:rPr lang="en-US" dirty="0" smtClean="0"/>
              <a:t>AETC National Resource Center, </a:t>
            </a:r>
            <a:r>
              <a:rPr lang="en-US" dirty="0" err="1" smtClean="0"/>
              <a:t>www.aidsetc.org</a:t>
            </a:r>
            <a:endParaRPr lang="en-US" dirty="0"/>
          </a:p>
        </p:txBody>
      </p:sp>
      <p:pic>
        <p:nvPicPr>
          <p:cNvPr id="11266" name="Picture 2" descr="slide_2"/>
          <p:cNvPicPr>
            <a:picLocks noChangeAspect="1" noChangeArrowheads="1"/>
          </p:cNvPicPr>
          <p:nvPr/>
        </p:nvPicPr>
        <p:blipFill>
          <a:blip r:embed="rId14">
            <a:extLst>
              <a:ext uri="{28A0092B-C50C-407E-A947-70E740481C1C}">
                <a14:useLocalDpi xmlns:a14="http://schemas.microsoft.com/office/drawing/2010/main" val="0"/>
              </a:ext>
            </a:extLst>
          </a:blip>
          <a:srcRect t="43240" b="48108"/>
          <a:stretch>
            <a:fillRect/>
          </a:stretch>
        </p:blipFill>
        <p:spPr bwMode="auto">
          <a:xfrm>
            <a:off x="0" y="0"/>
            <a:ext cx="9148763" cy="228600"/>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85" r:id="rId1"/>
    <p:sldLayoutId id="2147483686" r:id="rId2"/>
    <p:sldLayoutId id="2147483708"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rtl="0" eaLnBrk="1" fontAlgn="base" hangingPunct="1">
        <a:spcBef>
          <a:spcPct val="0"/>
        </a:spcBef>
        <a:spcAft>
          <a:spcPct val="0"/>
        </a:spcAft>
        <a:defRPr sz="3600">
          <a:solidFill>
            <a:srgbClr val="B6CF29"/>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2pPr>
      <a:lvl3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3pPr>
      <a:lvl4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4pPr>
      <a:lvl5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5pPr>
      <a:lvl6pPr marL="4572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6pPr>
      <a:lvl7pPr marL="9144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7pPr>
      <a:lvl8pPr marL="13716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8pPr>
      <a:lvl9pPr marL="18288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1" fontAlgn="base" hangingPunct="1">
        <a:spcBef>
          <a:spcPct val="20000"/>
        </a:spcBef>
        <a:spcAft>
          <a:spcPct val="0"/>
        </a:spcAft>
        <a:buClr>
          <a:srgbClr val="CCFF33"/>
        </a:buClr>
        <a:buFont typeface="Wingdings" charset="0"/>
        <a:buChar char="§"/>
        <a:defRPr sz="30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Font typeface="Wingdings" charset="0"/>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2"/>
        </a:buClr>
        <a:buFont typeface="Wingdings" charset="0"/>
        <a:buChar char="§"/>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Font typeface="Wingdings" charset="0"/>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rgbClr val="272439"/>
            </a:gs>
            <a:gs pos="0">
              <a:srgbClr val="554E7C"/>
            </a:gs>
          </a:gsLst>
          <a:lin ang="3780000" scaled="0"/>
          <a:tileRect/>
        </a:gradFill>
        <a:effectLst/>
      </p:bgPr>
    </p:bg>
    <p:spTree>
      <p:nvGrpSpPr>
        <p:cNvPr id="1" name=""/>
        <p:cNvGrpSpPr/>
        <p:nvPr/>
      </p:nvGrpSpPr>
      <p:grpSpPr>
        <a:xfrm>
          <a:off x="0" y="0"/>
          <a:ext cx="0" cy="0"/>
          <a:chOff x="0" y="0"/>
          <a:chExt cx="0" cy="0"/>
        </a:xfrm>
      </p:grpSpPr>
      <p:sp>
        <p:nvSpPr>
          <p:cNvPr id="11275" name="Rectangle 11"/>
          <p:cNvSpPr>
            <a:spLocks noChangeArrowheads="1"/>
          </p:cNvSpPr>
          <p:nvPr/>
        </p:nvSpPr>
        <p:spPr bwMode="auto">
          <a:xfrm>
            <a:off x="0" y="6400800"/>
            <a:ext cx="9144000" cy="457200"/>
          </a:xfrm>
          <a:prstGeom prst="rect">
            <a:avLst/>
          </a:prstGeom>
          <a:solidFill>
            <a:srgbClr val="554E7C">
              <a:alpha val="50999"/>
            </a:srgbClr>
          </a:solidFill>
          <a:ln>
            <a:noFill/>
          </a:ln>
          <a:effectLst/>
          <a:extLst/>
        </p:spPr>
        <p:txBody>
          <a:bodyPr wrap="none" anchor="ctr"/>
          <a:lstStyle/>
          <a:p>
            <a:endParaRPr lang="en-US"/>
          </a:p>
        </p:txBody>
      </p:sp>
      <p:sp>
        <p:nvSpPr>
          <p:cNvPr id="11268" name="Rectangle 4"/>
          <p:cNvSpPr>
            <a:spLocks noGrp="1" noChangeArrowheads="1"/>
          </p:cNvSpPr>
          <p:nvPr>
            <p:ph type="title"/>
          </p:nvPr>
        </p:nvSpPr>
        <p:spPr bwMode="auto">
          <a:xfrm>
            <a:off x="457200" y="365125"/>
            <a:ext cx="8305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89803"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US" dirty="0"/>
          </a:p>
        </p:txBody>
      </p:sp>
      <p:sp>
        <p:nvSpPr>
          <p:cNvPr id="11269" name="Rectangle 5"/>
          <p:cNvSpPr>
            <a:spLocks noGrp="1" noChangeArrowheads="1"/>
          </p:cNvSpPr>
          <p:nvPr>
            <p:ph type="body" idx="1"/>
          </p:nvPr>
        </p:nvSpPr>
        <p:spPr bwMode="auto">
          <a:xfrm>
            <a:off x="457200" y="1524000"/>
            <a:ext cx="8281988" cy="468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270" name="Rectangle 6"/>
          <p:cNvSpPr>
            <a:spLocks noGrp="1" noChangeArrowheads="1"/>
          </p:cNvSpPr>
          <p:nvPr>
            <p:ph type="dt" sz="half" idx="2"/>
          </p:nvPr>
        </p:nvSpPr>
        <p:spPr bwMode="auto">
          <a:xfrm>
            <a:off x="2209800" y="6400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fld id="{60F23722-F952-FE48-844B-99242F219EFA}" type="datetimeFigureOut">
              <a:rPr lang="en-US" smtClean="0"/>
              <a:t>11/17/2015</a:t>
            </a:fld>
            <a:endParaRPr lang="en-US"/>
          </a:p>
        </p:txBody>
      </p:sp>
      <p:sp>
        <p:nvSpPr>
          <p:cNvPr id="11271" name="Rectangle 7"/>
          <p:cNvSpPr>
            <a:spLocks noGrp="1" noChangeArrowheads="1"/>
          </p:cNvSpPr>
          <p:nvPr>
            <p:ph type="sldNum" sz="quarter" idx="4"/>
          </p:nvPr>
        </p:nvSpPr>
        <p:spPr bwMode="auto">
          <a:xfrm>
            <a:off x="4572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400">
                <a:latin typeface="+mn-lt"/>
              </a:defRPr>
            </a:lvl1pPr>
          </a:lstStyle>
          <a:p>
            <a:fld id="{72C33D59-9B6C-AB4E-BBD6-BF21A55A0ECD}" type="slidenum">
              <a:rPr lang="en-US" smtClean="0"/>
              <a:t>‹#›</a:t>
            </a:fld>
            <a:endParaRPr lang="en-US"/>
          </a:p>
        </p:txBody>
      </p:sp>
      <p:sp>
        <p:nvSpPr>
          <p:cNvPr id="11274" name="Rectangle 10"/>
          <p:cNvSpPr>
            <a:spLocks noGrp="1" noChangeArrowheads="1"/>
          </p:cNvSpPr>
          <p:nvPr>
            <p:ph type="ftr" sz="quarter" idx="3"/>
          </p:nvPr>
        </p:nvSpPr>
        <p:spPr bwMode="auto">
          <a:xfrm>
            <a:off x="4343400" y="64008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1">
                <a:latin typeface="+mn-lt"/>
              </a:defRPr>
            </a:lvl1pPr>
          </a:lstStyle>
          <a:p>
            <a:r>
              <a:rPr lang="en-US" smtClean="0"/>
              <a:t>AETC National Resource Center, www.aidsetc.org</a:t>
            </a:r>
            <a:endParaRPr lang="en-US" dirty="0"/>
          </a:p>
        </p:txBody>
      </p:sp>
      <p:pic>
        <p:nvPicPr>
          <p:cNvPr id="2" name="Picture 1" descr="NRC_slide_2.png"/>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0" y="0"/>
            <a:ext cx="9144000" cy="242958"/>
          </a:xfrm>
          <a:prstGeom prst="rect">
            <a:avLst/>
          </a:prstGeom>
        </p:spPr>
      </p:pic>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3600">
          <a:solidFill>
            <a:srgbClr val="AFB23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2pPr>
      <a:lvl3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3pPr>
      <a:lvl4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4pPr>
      <a:lvl5pPr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5pPr>
      <a:lvl6pPr marL="4572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6pPr>
      <a:lvl7pPr marL="9144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7pPr>
      <a:lvl8pPr marL="13716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8pPr>
      <a:lvl9pPr marL="1828800" algn="l"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1" fontAlgn="base" hangingPunct="1">
        <a:spcBef>
          <a:spcPct val="20000"/>
        </a:spcBef>
        <a:spcAft>
          <a:spcPct val="0"/>
        </a:spcAft>
        <a:buClr>
          <a:srgbClr val="CC3333"/>
        </a:buClr>
        <a:buFont typeface="Wingdings" charset="0"/>
        <a:buChar char="§"/>
        <a:defRPr sz="3000">
          <a:solidFill>
            <a:schemeClr val="tx1"/>
          </a:solidFill>
          <a:latin typeface="+mn-lt"/>
          <a:ea typeface="+mn-ea"/>
          <a:cs typeface="+mn-cs"/>
        </a:defRPr>
      </a:lvl1pPr>
      <a:lvl2pPr marL="742950" indent="-285750" algn="l" rtl="0" eaLnBrk="1" fontAlgn="base" hangingPunct="1">
        <a:spcBef>
          <a:spcPct val="20000"/>
        </a:spcBef>
        <a:spcAft>
          <a:spcPct val="0"/>
        </a:spcAft>
        <a:buClr>
          <a:srgbClr val="AFB232"/>
        </a:buClr>
        <a:buFont typeface="Wingdings" charset="0"/>
        <a:buChar char="§"/>
        <a:defRPr sz="2800">
          <a:solidFill>
            <a:schemeClr val="tx1"/>
          </a:solidFill>
          <a:latin typeface="+mn-lt"/>
          <a:ea typeface="+mn-ea"/>
        </a:defRPr>
      </a:lvl2pPr>
      <a:lvl3pPr marL="1143000" indent="-228600" algn="l" rtl="0" eaLnBrk="1" fontAlgn="base" hangingPunct="1">
        <a:spcBef>
          <a:spcPct val="20000"/>
        </a:spcBef>
        <a:spcAft>
          <a:spcPct val="0"/>
        </a:spcAft>
        <a:buClr>
          <a:srgbClr val="993333"/>
        </a:buClr>
        <a:buFont typeface="Wingdings" charset="0"/>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AFB232"/>
        </a:buClr>
        <a:buFont typeface="Wingdings" charset="0"/>
        <a:buChar char="§"/>
        <a:defRPr sz="2000">
          <a:solidFill>
            <a:schemeClr val="tx1"/>
          </a:solidFill>
          <a:latin typeface="+mn-lt"/>
          <a:ea typeface="+mn-ea"/>
        </a:defRPr>
      </a:lvl4pPr>
      <a:lvl5pPr marL="2057400" indent="-228600" algn="l" rtl="0" eaLnBrk="1" fontAlgn="base" hangingPunct="1">
        <a:spcBef>
          <a:spcPct val="20000"/>
        </a:spcBef>
        <a:spcAft>
          <a:spcPct val="0"/>
        </a:spcAft>
        <a:buClr>
          <a:srgbClr val="CC3333"/>
        </a:buClr>
        <a:buFont typeface="Wingdings" charset="0"/>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4873" y="1480444"/>
            <a:ext cx="7327232" cy="1754326"/>
          </a:xfrm>
        </p:spPr>
        <p:txBody>
          <a:bodyPr/>
          <a:lstStyle/>
          <a:p>
            <a:r>
              <a:rPr lang="en-US" dirty="0" smtClean="0"/>
              <a:t>Advanced Nursing Education in HIV Care Infographic</a:t>
            </a:r>
            <a:br>
              <a:rPr lang="en-US" dirty="0" smtClean="0"/>
            </a:br>
            <a:r>
              <a:rPr lang="en-US" dirty="0"/>
              <a:t> </a:t>
            </a:r>
          </a:p>
        </p:txBody>
      </p:sp>
      <p:sp>
        <p:nvSpPr>
          <p:cNvPr id="3" name="Subtitle 2"/>
          <p:cNvSpPr>
            <a:spLocks noGrp="1"/>
          </p:cNvSpPr>
          <p:nvPr>
            <p:ph type="subTitle" idx="1"/>
          </p:nvPr>
        </p:nvSpPr>
        <p:spPr>
          <a:xfrm>
            <a:off x="1299411" y="3573379"/>
            <a:ext cx="7702550" cy="2141622"/>
          </a:xfrm>
        </p:spPr>
        <p:txBody>
          <a:bodyPr/>
          <a:lstStyle/>
          <a:p>
            <a:r>
              <a:rPr lang="en-US" sz="2800" dirty="0" smtClean="0"/>
              <a:t>Rutgers School of Nursing </a:t>
            </a:r>
          </a:p>
          <a:p>
            <a:r>
              <a:rPr lang="en-US" sz="2800" dirty="0" smtClean="0"/>
              <a:t>Advanced Practice HIV Care Program,</a:t>
            </a:r>
          </a:p>
          <a:p>
            <a:r>
              <a:rPr lang="en-US" sz="2800" dirty="0" smtClean="0"/>
              <a:t>AETC National Coordinating Resource Center </a:t>
            </a:r>
          </a:p>
          <a:p>
            <a:r>
              <a:rPr lang="en-US" sz="2800" dirty="0" smtClean="0"/>
              <a:t>November 2015</a:t>
            </a:r>
            <a:endParaRPr lang="en-US" sz="2800" dirty="0"/>
          </a:p>
        </p:txBody>
      </p:sp>
    </p:spTree>
    <p:extLst>
      <p:ext uri="{BB962C8B-B14F-4D97-AF65-F5344CB8AC3E}">
        <p14:creationId xmlns:p14="http://schemas.microsoft.com/office/powerpoint/2010/main" val="70542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3720" y="1042737"/>
            <a:ext cx="7613642" cy="4684713"/>
          </a:xfrm>
        </p:spPr>
      </p:pic>
    </p:spTree>
    <p:extLst>
      <p:ext uri="{BB962C8B-B14F-4D97-AF65-F5344CB8AC3E}">
        <p14:creationId xmlns:p14="http://schemas.microsoft.com/office/powerpoint/2010/main" val="421634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5776" y="439396"/>
            <a:ext cx="5499898" cy="5841507"/>
          </a:xfrm>
        </p:spPr>
      </p:pic>
    </p:spTree>
    <p:extLst>
      <p:ext uri="{BB962C8B-B14F-4D97-AF65-F5344CB8AC3E}">
        <p14:creationId xmlns:p14="http://schemas.microsoft.com/office/powerpoint/2010/main" val="274728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8590" y="561821"/>
            <a:ext cx="6832883" cy="5707051"/>
          </a:xfrm>
        </p:spPr>
      </p:pic>
    </p:spTree>
    <p:extLst>
      <p:ext uri="{BB962C8B-B14F-4D97-AF65-F5344CB8AC3E}">
        <p14:creationId xmlns:p14="http://schemas.microsoft.com/office/powerpoint/2010/main" val="133350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6707" y="521130"/>
            <a:ext cx="6892419" cy="5807899"/>
          </a:xfrm>
        </p:spPr>
      </p:pic>
    </p:spTree>
    <p:extLst>
      <p:ext uri="{BB962C8B-B14F-4D97-AF65-F5344CB8AC3E}">
        <p14:creationId xmlns:p14="http://schemas.microsoft.com/office/powerpoint/2010/main" val="427043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9049" y="339797"/>
            <a:ext cx="7703214" cy="5941105"/>
          </a:xfrm>
        </p:spPr>
      </p:pic>
    </p:spTree>
    <p:extLst>
      <p:ext uri="{BB962C8B-B14F-4D97-AF65-F5344CB8AC3E}">
        <p14:creationId xmlns:p14="http://schemas.microsoft.com/office/powerpoint/2010/main" val="2467048027"/>
      </p:ext>
    </p:extLst>
  </p:cSld>
  <p:clrMapOvr>
    <a:masterClrMapping/>
  </p:clrMapOvr>
</p:sld>
</file>

<file path=ppt/theme/theme1.xml><?xml version="1.0" encoding="utf-8"?>
<a:theme xmlns:a="http://schemas.openxmlformats.org/drawingml/2006/main" name="AETC-NRC-2015">
  <a:themeElements>
    <a:clrScheme name="AETC_2508_dark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fontScheme name="AETC_2508_da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AETC_2508_dark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ETC_2508_dark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ETC_2508_dark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ETC_2508_dark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ETC_2508_dark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ETC_2508_dark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ETC_2508_dark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RC_2013_template">
  <a:themeElements>
    <a:clrScheme name="AETC_2508_dark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fontScheme name="AETC_2508_da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AETC_2508_dark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ETC_2508_dark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ETC_2508_dark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ETC_2508_dark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ETC_2508_dark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ETC_2508_dark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ETC_2508_dark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AETC-NRC-2015</Template>
  <TotalTime>77</TotalTime>
  <Words>24</Words>
  <Application>Microsoft Office PowerPoint</Application>
  <PresentationFormat>On-screen Show (4:3)</PresentationFormat>
  <Paragraphs>5</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AETC-NRC-2015</vt:lpstr>
      <vt:lpstr>NRC_2013_template</vt:lpstr>
      <vt:lpstr>Advanced Nursing Education in HIV Care Infographic  </vt:lpstr>
      <vt:lpstr>PowerPoint Presentation</vt:lpstr>
      <vt:lpstr>PowerPoint Presentation</vt:lpstr>
      <vt:lpstr>PowerPoint Presentation</vt:lpstr>
      <vt:lpstr>PowerPoint Presentation</vt:lpstr>
      <vt:lpstr>PowerPoint Presentation</vt:lpstr>
    </vt:vector>
  </TitlesOfParts>
  <Company>UMDNJ</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UMDNJ</cp:lastModifiedBy>
  <cp:revision>14</cp:revision>
  <dcterms:created xsi:type="dcterms:W3CDTF">2015-09-16T18:54:28Z</dcterms:created>
  <dcterms:modified xsi:type="dcterms:W3CDTF">2015-11-17T17:28:20Z</dcterms:modified>
</cp:coreProperties>
</file>