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03" r:id="rId4"/>
    <p:sldId id="288" r:id="rId5"/>
    <p:sldId id="289" r:id="rId6"/>
    <p:sldId id="286" r:id="rId7"/>
    <p:sldId id="305" r:id="rId8"/>
    <p:sldId id="306" r:id="rId9"/>
    <p:sldId id="308" r:id="rId10"/>
    <p:sldId id="290" r:id="rId11"/>
    <p:sldId id="292" r:id="rId12"/>
    <p:sldId id="293" r:id="rId13"/>
    <p:sldId id="294" r:id="rId14"/>
    <p:sldId id="299" r:id="rId15"/>
    <p:sldId id="302" r:id="rId16"/>
    <p:sldId id="301" r:id="rId17"/>
    <p:sldId id="304" r:id="rId18"/>
    <p:sldId id="300" r:id="rId19"/>
    <p:sldId id="295" r:id="rId20"/>
    <p:sldId id="298" r:id="rId21"/>
    <p:sldId id="260" r:id="rId22"/>
    <p:sldId id="285" r:id="rId23"/>
    <p:sldId id="259" r:id="rId24"/>
  </p:sldIdLst>
  <p:sldSz cx="9144000" cy="6858000" type="screen4x3"/>
  <p:notesSz cx="7010400" cy="9296400"/>
  <p:defaultTextStyle>
    <a:defPPr>
      <a:defRPr lang="en-US"/>
    </a:defPPr>
    <a:lvl1pPr marL="0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449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899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349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798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248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8697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147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1597" algn="l" defTabSz="4564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84662" autoAdjust="0"/>
  </p:normalViewPr>
  <p:slideViewPr>
    <p:cSldViewPr snapToGrid="0" snapToObjects="1">
      <p:cViewPr varScale="1">
        <p:scale>
          <a:sx n="97" d="100"/>
          <a:sy n="97" d="100"/>
        </p:scale>
        <p:origin x="18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-3936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355C59-C1FD-6442-AEB5-D92696AF80D8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7E4F94-7953-2847-870B-5C6DE618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0611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09A58B-C66D-0E4D-9CF4-D0A97D2815BD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AF3D7C-E79C-464D-870B-78CB3C242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120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49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99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349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798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248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697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147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597" algn="l" defTabSz="456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</a:t>
            </a:r>
            <a:r>
              <a:rPr lang="en-US" baseline="0" dirty="0"/>
              <a:t> and housekeeping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</p:spTree>
    <p:extLst>
      <p:ext uri="{BB962C8B-B14F-4D97-AF65-F5344CB8AC3E}">
        <p14:creationId xmlns:p14="http://schemas.microsoft.com/office/powerpoint/2010/main" val="1581088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05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60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29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69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31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87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9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979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899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48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278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217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0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38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76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42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91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45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92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https://artherworldblog.wordpress.com/2012/06/25/internet-memes-and-copyright/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F3D7C-E79C-464D-870B-78CB3C2428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2025526"/>
            <a:ext cx="7772399" cy="2474409"/>
          </a:xfrm>
        </p:spPr>
        <p:txBody>
          <a:bodyPr anchor="t"/>
          <a:lstStyle>
            <a:lvl1pPr>
              <a:defRPr sz="54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4681685"/>
            <a:ext cx="7772398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rgbClr val="222222"/>
                </a:solidFill>
              </a:defRPr>
            </a:lvl1pPr>
            <a:lvl2pPr marL="45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ITC Avant Garde Std Bk"/>
                <a:cs typeface="ITC Avant Garde Std Bk"/>
              </a:defRPr>
            </a:lvl1pPr>
          </a:lstStyle>
          <a:p>
            <a:r>
              <a:rPr lang="en-US" dirty="0"/>
              <a:t>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448" y="209653"/>
            <a:ext cx="5791212" cy="1249683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 b="0" i="0">
                <a:solidFill>
                  <a:srgbClr val="88A7DF"/>
                </a:solidFill>
                <a:latin typeface="+mn-lt"/>
                <a:cs typeface="ITC Avant Garde Std Bk Cn"/>
              </a:defRPr>
            </a:lvl1pPr>
          </a:lstStyle>
          <a:p>
            <a:fld id="{ACBD01F4-39D2-4121-BA80-440FCF746B78}" type="datetime1">
              <a:rPr lang="en-US" smtClean="0"/>
              <a:t>4/19/2018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 b="0" i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cs typeface="ITC Avant Garde Std Bk Cn"/>
              </a:defRPr>
            </a:lvl1pPr>
          </a:lstStyle>
          <a:p>
            <a:r>
              <a:rPr lang="en-US"/>
              <a:t>aidsetc.org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034168AA-5889-45AB-8C4D-A721F9C46B61}" type="datetime1">
              <a:rPr lang="en-US" smtClean="0"/>
              <a:t>4/19/2018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  <a:endParaRPr lang="en-US" dirty="0"/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9" y="6359950"/>
            <a:ext cx="1904878" cy="3505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6" y="3187172"/>
            <a:ext cx="7659687" cy="1168401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155363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22222"/>
                </a:solidFill>
              </a:defRPr>
            </a:lvl1pPr>
            <a:lvl2pPr marL="4564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8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3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7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6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1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5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47AF1D31-C801-4F33-B682-08733E84589C}" type="datetime1">
              <a:rPr lang="en-US" smtClean="0"/>
              <a:t>4/19/2018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9" y="6359950"/>
            <a:ext cx="1904878" cy="3505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4313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2" y="1536192"/>
            <a:ext cx="4038599" cy="44313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994E68DD-0A64-47FC-8FBA-BE135CE9B32D}" type="datetime1">
              <a:rPr lang="en-US" smtClean="0"/>
              <a:t>4/19/2018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9" y="6359950"/>
            <a:ext cx="1904878" cy="3505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4605"/>
            <a:ext cx="3890108" cy="639763"/>
          </a:xfrm>
        </p:spPr>
        <p:txBody>
          <a:bodyPr anchor="b">
            <a:no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6449" indent="0">
              <a:buNone/>
              <a:defRPr sz="2000" b="1"/>
            </a:lvl2pPr>
            <a:lvl3pPr marL="912899" indent="0">
              <a:buNone/>
              <a:defRPr sz="1800" b="1"/>
            </a:lvl3pPr>
            <a:lvl4pPr marL="1369349" indent="0">
              <a:buNone/>
              <a:defRPr sz="1600" b="1"/>
            </a:lvl4pPr>
            <a:lvl5pPr marL="1825798" indent="0">
              <a:buNone/>
              <a:defRPr sz="1600" b="1"/>
            </a:lvl5pPr>
            <a:lvl6pPr marL="2282248" indent="0">
              <a:buNone/>
              <a:defRPr sz="1600" b="1"/>
            </a:lvl6pPr>
            <a:lvl7pPr marL="2738697" indent="0">
              <a:buNone/>
              <a:defRPr sz="1600" b="1"/>
            </a:lvl7pPr>
            <a:lvl8pPr marL="3195147" indent="0">
              <a:buNone/>
              <a:defRPr sz="1600" b="1"/>
            </a:lvl8pPr>
            <a:lvl9pPr marL="365159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8721"/>
            <a:ext cx="3890108" cy="35587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2210" y="1644605"/>
            <a:ext cx="4038599" cy="639763"/>
          </a:xfrm>
        </p:spPr>
        <p:txBody>
          <a:bodyPr anchor="b">
            <a:no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6449" indent="0">
              <a:buNone/>
              <a:defRPr sz="2000" b="1"/>
            </a:lvl2pPr>
            <a:lvl3pPr marL="912899" indent="0">
              <a:buNone/>
              <a:defRPr sz="1800" b="1"/>
            </a:lvl3pPr>
            <a:lvl4pPr marL="1369349" indent="0">
              <a:buNone/>
              <a:defRPr sz="1600" b="1"/>
            </a:lvl4pPr>
            <a:lvl5pPr marL="1825798" indent="0">
              <a:buNone/>
              <a:defRPr sz="1600" b="1"/>
            </a:lvl5pPr>
            <a:lvl6pPr marL="2282248" indent="0">
              <a:buNone/>
              <a:defRPr sz="1600" b="1"/>
            </a:lvl6pPr>
            <a:lvl7pPr marL="2738697" indent="0">
              <a:buNone/>
              <a:defRPr sz="1600" b="1"/>
            </a:lvl7pPr>
            <a:lvl8pPr marL="3195147" indent="0">
              <a:buNone/>
              <a:defRPr sz="1600" b="1"/>
            </a:lvl8pPr>
            <a:lvl9pPr marL="365159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2210" y="2408721"/>
            <a:ext cx="4038599" cy="35587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ABBEEF14-6636-46EF-97DA-9BCD1B7397E8}" type="datetime1">
              <a:rPr lang="en-US" smtClean="0"/>
              <a:t>4/19/2018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14" name="Picture 13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9" y="6359950"/>
            <a:ext cx="1904878" cy="3505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95E0180B-F657-4103-82B7-CE22C5BEDE68}" type="datetime1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9" y="6359950"/>
            <a:ext cx="1904878" cy="3505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580E3889-ED70-4373-B2EE-13F9DBF3731B}" type="datetime1">
              <a:rPr lang="en-US" smtClean="0"/>
              <a:t>4/19/2018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9" name="Picture 8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9" y="6359950"/>
            <a:ext cx="1904878" cy="3505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3" y="5495544"/>
            <a:ext cx="8516815" cy="594360"/>
          </a:xfrm>
        </p:spPr>
        <p:txBody>
          <a:bodyPr anchor="b"/>
          <a:lstStyle>
            <a:lvl1pPr algn="ctr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3" y="381001"/>
            <a:ext cx="8516815" cy="49428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AEEED6CF-D3B2-446B-A837-FB7B5089FFC8}" type="datetime1">
              <a:rPr lang="en-US" smtClean="0"/>
              <a:t>4/19/2018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9" y="6359950"/>
            <a:ext cx="1904878" cy="3505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006831"/>
            <a:ext cx="8588248" cy="522557"/>
          </a:xfrm>
        </p:spPr>
        <p:txBody>
          <a:bodyPr anchor="b"/>
          <a:lstStyle>
            <a:lvl1pPr algn="ctr">
              <a:defRPr sz="2200" b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0327"/>
            <a:ext cx="9144000" cy="4913922"/>
          </a:xfrm>
        </p:spPr>
        <p:txBody>
          <a:bodyPr/>
          <a:lstStyle>
            <a:lvl1pPr marL="0" indent="0">
              <a:buNone/>
              <a:defRPr sz="3200"/>
            </a:lvl1pPr>
            <a:lvl2pPr marL="456449" indent="0">
              <a:buNone/>
              <a:defRPr sz="2800"/>
            </a:lvl2pPr>
            <a:lvl3pPr marL="912899" indent="0">
              <a:buNone/>
              <a:defRPr sz="2400"/>
            </a:lvl3pPr>
            <a:lvl4pPr marL="1369349" indent="0">
              <a:buNone/>
              <a:defRPr sz="2000"/>
            </a:lvl4pPr>
            <a:lvl5pPr marL="1825798" indent="0">
              <a:buNone/>
              <a:defRPr sz="2000"/>
            </a:lvl5pPr>
            <a:lvl6pPr marL="2282248" indent="0">
              <a:buNone/>
              <a:defRPr sz="2000"/>
            </a:lvl6pPr>
            <a:lvl7pPr marL="2738697" indent="0">
              <a:buNone/>
              <a:defRPr sz="2000"/>
            </a:lvl7pPr>
            <a:lvl8pPr marL="3195147" indent="0">
              <a:buNone/>
              <a:defRPr sz="2000"/>
            </a:lvl8pPr>
            <a:lvl9pPr marL="3651597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5607552"/>
            <a:ext cx="8588248" cy="53839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6449" indent="0">
              <a:buNone/>
              <a:defRPr sz="1200"/>
            </a:lvl2pPr>
            <a:lvl3pPr marL="912899" indent="0">
              <a:buNone/>
              <a:defRPr sz="1000"/>
            </a:lvl3pPr>
            <a:lvl4pPr marL="1369349" indent="0">
              <a:buNone/>
              <a:defRPr sz="900"/>
            </a:lvl4pPr>
            <a:lvl5pPr marL="1825798" indent="0">
              <a:buNone/>
              <a:defRPr sz="900"/>
            </a:lvl5pPr>
            <a:lvl6pPr marL="2282248" indent="0">
              <a:buNone/>
              <a:defRPr sz="900"/>
            </a:lvl6pPr>
            <a:lvl7pPr marL="2738697" indent="0">
              <a:buNone/>
              <a:defRPr sz="900"/>
            </a:lvl7pPr>
            <a:lvl8pPr marL="3195147" indent="0">
              <a:buNone/>
              <a:defRPr sz="900"/>
            </a:lvl8pPr>
            <a:lvl9pPr marL="365159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609D53A2-30F3-440E-A404-62782B5A9CCB}" type="datetime1">
              <a:rPr lang="en-US" smtClean="0"/>
              <a:t>4/19/2018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9" y="6359950"/>
            <a:ext cx="1904878" cy="35050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rge-ribbon_ghost.pn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7" t="32317" r="11115"/>
          <a:stretch/>
        </p:blipFill>
        <p:spPr>
          <a:xfrm>
            <a:off x="4" y="4"/>
            <a:ext cx="9143999" cy="61974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" y="6223069"/>
            <a:ext cx="9143999" cy="6400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0" tIns="45645" rIns="91290" bIns="45645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274639"/>
            <a:ext cx="8315569" cy="1143000"/>
          </a:xfrm>
          <a:prstGeom prst="rect">
            <a:avLst/>
          </a:prstGeom>
        </p:spPr>
        <p:txBody>
          <a:bodyPr vert="horz" lIns="91290" tIns="45645" rIns="91290" bIns="45645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600203"/>
            <a:ext cx="8315569" cy="4367299"/>
          </a:xfrm>
          <a:prstGeom prst="rect">
            <a:avLst/>
          </a:prstGeom>
        </p:spPr>
        <p:txBody>
          <a:bodyPr vert="horz" lIns="91290" tIns="45645" rIns="91290" bIns="4564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6223069"/>
            <a:ext cx="685800" cy="6400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0" tIns="45645" rIns="91290" bIns="45645"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6305882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fld id="{1D2EA5EF-C699-AF4C-BA42-C0A1CAAB713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60" y="6352708"/>
            <a:ext cx="738443" cy="365760"/>
          </a:xfrm>
          <a:prstGeom prst="rect">
            <a:avLst/>
          </a:prstGeom>
        </p:spPr>
        <p:txBody>
          <a:bodyPr lIns="91290" tIns="45645" rIns="91290" bIns="45645"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fld id="{0C2C73F2-4B18-4912-A065-F9C436275722}" type="datetime1">
              <a:rPr lang="en-US" smtClean="0"/>
              <a:t>4/19/2018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8"/>
            <a:ext cx="4367298" cy="365760"/>
          </a:xfrm>
          <a:prstGeom prst="rect">
            <a:avLst/>
          </a:prstGeom>
        </p:spPr>
        <p:txBody>
          <a:bodyPr lIns="91290" tIns="45645" rIns="91290" bIns="45645"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aidsetc.org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912899" rtl="0" eaLnBrk="1" latinLnBrk="0" hangingPunct="1">
        <a:spcBef>
          <a:spcPct val="0"/>
        </a:spcBef>
        <a:buNone/>
        <a:defRPr sz="4000" b="0" i="0" kern="1200" cap="none" spc="-100" baseline="0">
          <a:ln>
            <a:noFill/>
          </a:ln>
          <a:solidFill>
            <a:schemeClr val="accent6"/>
          </a:solidFill>
          <a:effectLst/>
          <a:latin typeface="+mj-lt"/>
          <a:ea typeface="+mj-ea"/>
          <a:cs typeface="ITC Avant Garde Std Md"/>
        </a:defRPr>
      </a:lvl1pPr>
    </p:titleStyle>
    <p:bodyStyle>
      <a:lvl1pPr marL="342337" indent="-228225" algn="l" defTabSz="912899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b="0" i="0" kern="1200">
          <a:solidFill>
            <a:schemeClr val="tx1"/>
          </a:solidFill>
          <a:latin typeface="+mn-lt"/>
          <a:ea typeface="+mn-ea"/>
          <a:cs typeface="ITC Avant Garde Std Md"/>
        </a:defRPr>
      </a:lvl1pPr>
      <a:lvl2pPr marL="639030" indent="-228225" algn="l" defTabSz="912899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200" b="0" i="0" kern="1200">
          <a:solidFill>
            <a:schemeClr val="tx1"/>
          </a:solidFill>
          <a:latin typeface="+mn-lt"/>
          <a:ea typeface="+mn-ea"/>
          <a:cs typeface="ITC Avant Garde Std Md"/>
        </a:defRPr>
      </a:lvl2pPr>
      <a:lvl3pPr marL="1004189" indent="-228225" algn="l" defTabSz="912899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b="0" i="0" kern="1200">
          <a:solidFill>
            <a:schemeClr val="tx1"/>
          </a:solidFill>
          <a:latin typeface="+mn-lt"/>
          <a:ea typeface="+mn-ea"/>
          <a:cs typeface="ITC Avant Garde Std Md"/>
        </a:defRPr>
      </a:lvl3pPr>
      <a:lvl4pPr marL="1278059" indent="-228225" algn="l" defTabSz="912899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b="0" i="0" kern="1200">
          <a:solidFill>
            <a:schemeClr val="tx1"/>
          </a:solidFill>
          <a:latin typeface="+mn-lt"/>
          <a:ea typeface="+mn-ea"/>
          <a:cs typeface="ITC Avant Garde Std Md"/>
        </a:defRPr>
      </a:lvl4pPr>
      <a:lvl5pPr marL="1551928" indent="-228225" algn="l" defTabSz="912899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b="0" i="0" kern="1200" baseline="0">
          <a:solidFill>
            <a:schemeClr val="tx1"/>
          </a:solidFill>
          <a:latin typeface="+mn-lt"/>
          <a:ea typeface="+mn-ea"/>
          <a:cs typeface="ITC Avant Garde Std Md"/>
        </a:defRPr>
      </a:lvl5pPr>
      <a:lvl6pPr marL="1734509" indent="-182580" algn="l" defTabSz="91289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17088" indent="-182580" algn="l" defTabSz="912899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099668" indent="-182580" algn="l" defTabSz="912899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2248" indent="-182580" algn="l" defTabSz="912899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49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99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349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798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248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697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147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597" algn="l" defTabSz="9128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3904699/bin/1748-5908-9-7-S1.do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bi.nlm.nih.gov/pmc/articles/PMC3904699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ilderresearch.org/tools/cfi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alitionswork.com/wp-content/uploads/coalition_effectiveness_inventory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alitionswork.com/wp-content/uploads/are_you_ready_to_evaluate_your_coalition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tool.ne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dhdsp/programs/spha/evaluation_guides/evaluating_partnerships.ht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sg.org/collective-impact-forum" TargetMode="External"/><Relationship Id="rId4" Type="http://schemas.openxmlformats.org/officeDocument/2006/relationships/hyperlink" Target="http://coalitionswork.com/resources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collinj3@sn.rutgers.ed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collinj3@sn.rutgers.edu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ZapoQhFcK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sir.org/articles/entry/collective_impac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sir.org/articles/entry/collective_impac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645383"/>
            <a:ext cx="8314359" cy="2656159"/>
          </a:xfrm>
        </p:spPr>
        <p:txBody>
          <a:bodyPr/>
          <a:lstStyle/>
          <a:p>
            <a:r>
              <a:rPr lang="en-US" sz="4000" dirty="0"/>
              <a:t>Tools for Evaluating Partnerships, Working Relationships &amp; Work Outcomes</a:t>
            </a:r>
            <a:br>
              <a:rPr lang="en-US" sz="4000" dirty="0"/>
            </a:br>
            <a:r>
              <a:rPr lang="en-US" sz="2800" dirty="0">
                <a:solidFill>
                  <a:srgbClr val="C00000"/>
                </a:solidFill>
              </a:rPr>
              <a:t>Kathleen Cullinen – Program Evaluator, 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AETC National Coordinating Resource Center</a:t>
            </a:r>
            <a:br>
              <a:rPr lang="en-US" sz="4000" dirty="0">
                <a:solidFill>
                  <a:srgbClr val="C00000"/>
                </a:solidFill>
              </a:rPr>
            </a:b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/>
              <a:t>April 2018 AETC Program E-Learn Committee Call: </a:t>
            </a:r>
          </a:p>
          <a:p>
            <a:r>
              <a:rPr lang="en-US" sz="2000" dirty="0"/>
              <a:t>April 10, 1-1:45 PM 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46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143000"/>
          </a:xfrm>
        </p:spPr>
        <p:txBody>
          <a:bodyPr/>
          <a:lstStyle/>
          <a:p>
            <a:pPr algn="ctr"/>
            <a:r>
              <a:rPr lang="es-CR" altLang="en-US" dirty="0" err="1"/>
              <a:t>Phases</a:t>
            </a:r>
            <a:r>
              <a:rPr lang="es-CR" altLang="en-US" dirty="0"/>
              <a:t> of a </a:t>
            </a:r>
            <a:r>
              <a:rPr lang="es-CR" altLang="en-US" dirty="0" err="1"/>
              <a:t>Collective</a:t>
            </a:r>
            <a:r>
              <a:rPr lang="es-CR" altLang="en-US" dirty="0"/>
              <a:t> </a:t>
            </a:r>
            <a:r>
              <a:rPr lang="es-CR" altLang="en-US" dirty="0" err="1"/>
              <a:t>Impact</a:t>
            </a:r>
            <a:r>
              <a:rPr lang="es-CR" altLang="en-US" dirty="0"/>
              <a:t> </a:t>
            </a:r>
            <a:r>
              <a:rPr lang="es-CR" altLang="en-US" dirty="0" err="1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600203"/>
            <a:ext cx="8315569" cy="4446636"/>
          </a:xfrm>
        </p:spPr>
        <p:txBody>
          <a:bodyPr>
            <a:noAutofit/>
          </a:bodyPr>
          <a:lstStyle/>
          <a:p>
            <a:pPr marL="628462" indent="-514350">
              <a:buFont typeface="+mj-lt"/>
              <a:buAutoNum type="arabicParenR"/>
            </a:pPr>
            <a:r>
              <a:rPr lang="en-US" altLang="en-US" sz="3200" dirty="0"/>
              <a:t>Assess Readiness</a:t>
            </a:r>
          </a:p>
          <a:p>
            <a:pPr marL="628462" indent="-514350">
              <a:buFont typeface="+mj-lt"/>
              <a:buAutoNum type="arabicParenR"/>
            </a:pPr>
            <a:endParaRPr lang="en-US" altLang="en-US" sz="1200" dirty="0"/>
          </a:p>
          <a:p>
            <a:pPr marL="628462" indent="-514350">
              <a:buFont typeface="+mj-lt"/>
              <a:buAutoNum type="arabicParenR"/>
            </a:pPr>
            <a:r>
              <a:rPr lang="en-US" altLang="en-US" sz="3200" dirty="0"/>
              <a:t>Initiate Action</a:t>
            </a:r>
          </a:p>
          <a:p>
            <a:pPr marL="628462" indent="-514350">
              <a:buFont typeface="+mj-lt"/>
              <a:buAutoNum type="arabicParenR"/>
            </a:pPr>
            <a:endParaRPr lang="en-US" altLang="en-US" sz="1200" dirty="0"/>
          </a:p>
          <a:p>
            <a:pPr marL="628462" indent="-514350">
              <a:buFont typeface="+mj-lt"/>
              <a:buAutoNum type="arabicParenR"/>
            </a:pPr>
            <a:r>
              <a:rPr lang="en-US" altLang="en-US" sz="3200" dirty="0"/>
              <a:t>Organize for Impact</a:t>
            </a:r>
          </a:p>
          <a:p>
            <a:pPr marL="628462" indent="-514350">
              <a:buFont typeface="+mj-lt"/>
              <a:buAutoNum type="arabicParenR"/>
            </a:pPr>
            <a:endParaRPr lang="en-US" altLang="en-US" sz="1200" dirty="0"/>
          </a:p>
          <a:p>
            <a:pPr marL="628462" indent="-514350">
              <a:buFont typeface="+mj-lt"/>
              <a:buAutoNum type="arabicParenR"/>
            </a:pPr>
            <a:r>
              <a:rPr lang="en-US" altLang="en-US" sz="3200" dirty="0"/>
              <a:t>Begin Implementation</a:t>
            </a:r>
          </a:p>
          <a:p>
            <a:pPr marL="628462" indent="-514350">
              <a:buFont typeface="+mj-lt"/>
              <a:buAutoNum type="arabicParenR"/>
            </a:pPr>
            <a:endParaRPr lang="en-US" altLang="en-US" sz="1200" dirty="0"/>
          </a:p>
          <a:p>
            <a:pPr marL="628462" indent="-514350">
              <a:buFont typeface="+mj-lt"/>
              <a:buAutoNum type="arabicParenR"/>
            </a:pPr>
            <a:r>
              <a:rPr lang="en-US" altLang="en-US" sz="3200" dirty="0"/>
              <a:t>Sustain Action and Impact</a:t>
            </a:r>
            <a:endParaRPr lang="es-CR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0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25"/>
            <a:ext cx="9144000" cy="1143000"/>
          </a:xfrm>
        </p:spPr>
        <p:txBody>
          <a:bodyPr/>
          <a:lstStyle/>
          <a:p>
            <a:pPr algn="ctr"/>
            <a:r>
              <a:rPr lang="es-CR" altLang="en-US" dirty="0" err="1"/>
              <a:t>Community</a:t>
            </a:r>
            <a:r>
              <a:rPr lang="es-CR" altLang="en-US" dirty="0"/>
              <a:t> </a:t>
            </a:r>
            <a:r>
              <a:rPr lang="es-CR" altLang="en-US" dirty="0" err="1"/>
              <a:t>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215" y="1323756"/>
            <a:ext cx="8315569" cy="4446636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When considering community engagement, it is important to do both broad based community engagement and targeted community engagement.</a:t>
            </a:r>
          </a:p>
          <a:p>
            <a:endParaRPr lang="en-US" altLang="en-US" sz="1200" dirty="0"/>
          </a:p>
          <a:p>
            <a:r>
              <a:rPr lang="en-US" altLang="en-US" sz="3200" dirty="0"/>
              <a:t>How the community is engaged depends upon the goals of the initiative and how the community can best plug into those goals.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25"/>
            <a:ext cx="9144000" cy="1143000"/>
          </a:xfrm>
        </p:spPr>
        <p:txBody>
          <a:bodyPr/>
          <a:lstStyle/>
          <a:p>
            <a:pPr algn="ctr"/>
            <a:r>
              <a:rPr lang="es-CR" altLang="en-US" dirty="0" err="1"/>
              <a:t>Shared</a:t>
            </a:r>
            <a:r>
              <a:rPr lang="es-CR" altLang="en-US" dirty="0"/>
              <a:t> </a:t>
            </a:r>
            <a:r>
              <a:rPr lang="es-CR" altLang="en-US" dirty="0" err="1"/>
              <a:t>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215" y="1323756"/>
            <a:ext cx="8315569" cy="4446636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Creating and using shared measures is a key component of a rigorous collaborative effort.</a:t>
            </a:r>
          </a:p>
          <a:p>
            <a:endParaRPr lang="en-US" altLang="en-US" sz="1200" dirty="0"/>
          </a:p>
          <a:p>
            <a:r>
              <a:rPr lang="en-US" altLang="en-US" sz="3200" dirty="0"/>
              <a:t>Shared measurement means identifying a targeted set of indicators that everyone signs onto and pursues and then using that data both to track progress and also to improve efforts over time.</a:t>
            </a:r>
            <a:endParaRPr lang="es-CR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25"/>
            <a:ext cx="9144000" cy="1143000"/>
          </a:xfrm>
        </p:spPr>
        <p:txBody>
          <a:bodyPr/>
          <a:lstStyle/>
          <a:p>
            <a:pPr algn="ctr"/>
            <a:r>
              <a:rPr lang="es-CR" altLang="en-US" dirty="0" err="1"/>
              <a:t>Evaluating</a:t>
            </a:r>
            <a:r>
              <a:rPr lang="es-CR" altLang="en-US" dirty="0"/>
              <a:t> </a:t>
            </a:r>
            <a:r>
              <a:rPr lang="es-CR" altLang="en-US" dirty="0" err="1"/>
              <a:t>Collective</a:t>
            </a:r>
            <a:r>
              <a:rPr lang="es-CR" altLang="en-US" dirty="0"/>
              <a:t> </a:t>
            </a:r>
            <a:r>
              <a:rPr lang="es-CR" altLang="en-US" dirty="0" err="1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215" y="1302491"/>
            <a:ext cx="8315569" cy="4446636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Typically involves three stages of development, each of which requires a different approach to performance measurement and evaluation:</a:t>
            </a:r>
          </a:p>
          <a:p>
            <a:endParaRPr lang="en-US" altLang="en-US" sz="1200" dirty="0"/>
          </a:p>
          <a:p>
            <a:pPr lvl="1"/>
            <a:r>
              <a:rPr lang="en-US" altLang="en-US" sz="2400" u="sng" dirty="0"/>
              <a:t>Early Years</a:t>
            </a:r>
            <a:r>
              <a:rPr lang="en-US" altLang="en-US" sz="2400" dirty="0"/>
              <a:t>: understanding context and designing and implementing the initiative.</a:t>
            </a:r>
          </a:p>
          <a:p>
            <a:pPr lvl="1"/>
            <a:endParaRPr lang="en-US" altLang="en-US" sz="1200" dirty="0"/>
          </a:p>
          <a:p>
            <a:pPr lvl="1"/>
            <a:r>
              <a:rPr lang="en-US" altLang="en-US" sz="2400" u="sng" dirty="0"/>
              <a:t>Middle Years</a:t>
            </a:r>
            <a:r>
              <a:rPr lang="en-US" altLang="en-US" sz="2400" dirty="0"/>
              <a:t>: partners should expect to achieve some significant changes in patterns of behavior.</a:t>
            </a:r>
          </a:p>
          <a:p>
            <a:pPr lvl="1"/>
            <a:endParaRPr lang="en-US" altLang="en-US" sz="1200" dirty="0"/>
          </a:p>
          <a:p>
            <a:pPr lvl="1"/>
            <a:r>
              <a:rPr lang="en-US" altLang="en-US" sz="2400" u="sng" dirty="0"/>
              <a:t>Later Years</a:t>
            </a:r>
            <a:r>
              <a:rPr lang="en-US" altLang="en-US" sz="2400" dirty="0"/>
              <a:t>: partners should expect to achieve meaningful, measurable change with regard to the initiative’s ultimate goal(s).</a:t>
            </a:r>
            <a:endParaRPr lang="es-CR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2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Tools for Evaluating Collective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600203"/>
            <a:ext cx="8315569" cy="4446636"/>
          </a:xfrm>
        </p:spPr>
        <p:txBody>
          <a:bodyPr>
            <a:noAutofit/>
          </a:bodyPr>
          <a:lstStyle/>
          <a:p>
            <a:r>
              <a:rPr lang="en-US" sz="2800" b="1" dirty="0"/>
              <a:t>Organizational Readiness for Implementing Change: 12-question tool </a:t>
            </a:r>
            <a:r>
              <a:rPr lang="en-US" sz="2800" dirty="0"/>
              <a:t>available at: </a:t>
            </a:r>
            <a:r>
              <a:rPr lang="en-US" sz="2800" dirty="0">
                <a:hlinkClick r:id="rId3"/>
              </a:rPr>
              <a:t>http://www.ncbi.nlm.nih.gov/pmc/articles/PMC3904699/bin/1748-5908-9-7-S1.doc</a:t>
            </a:r>
            <a:r>
              <a:rPr lang="en-US" sz="2800" dirty="0"/>
              <a:t>  </a:t>
            </a:r>
          </a:p>
          <a:p>
            <a:endParaRPr lang="en-US" sz="1200" dirty="0"/>
          </a:p>
          <a:p>
            <a:pPr marL="114112" indent="0">
              <a:buNone/>
            </a:pPr>
            <a:r>
              <a:rPr lang="en-US" dirty="0"/>
              <a:t>Reference: </a:t>
            </a:r>
            <a:r>
              <a:rPr lang="en-US" dirty="0" err="1"/>
              <a:t>Shea</a:t>
            </a:r>
            <a:r>
              <a:rPr lang="en-US" dirty="0"/>
              <a:t> CM, Jacobs SR, </a:t>
            </a:r>
            <a:r>
              <a:rPr lang="en-US" dirty="0" err="1"/>
              <a:t>Esserman</a:t>
            </a:r>
            <a:r>
              <a:rPr lang="en-US" dirty="0"/>
              <a:t> DA, Bruce K, Weiner, B. Organizational readiness for implementing change: a psychometric assessment of a new measure. </a:t>
            </a:r>
            <a:r>
              <a:rPr lang="en-US" i="1" dirty="0"/>
              <a:t>Implement Sci. </a:t>
            </a:r>
            <a:r>
              <a:rPr lang="en-US" dirty="0"/>
              <a:t>2014; 9:7. Published online 2014 January 10. </a:t>
            </a:r>
            <a:r>
              <a:rPr lang="en-US" dirty="0" err="1"/>
              <a:t>doi</a:t>
            </a:r>
            <a:r>
              <a:rPr lang="en-US" dirty="0"/>
              <a:t>: 10.1186/1748-5908-9-7. Available from: </a:t>
            </a:r>
            <a:r>
              <a:rPr lang="en-US" dirty="0">
                <a:hlinkClick r:id="rId4"/>
              </a:rPr>
              <a:t>http://www.ncbi.nlm.nih.gov/pmc/articles/PMC3904699/</a:t>
            </a:r>
            <a:r>
              <a:rPr lang="en-US" dirty="0"/>
              <a:t>. 	</a:t>
            </a:r>
          </a:p>
          <a:p>
            <a:endParaRPr lang="en-US" dirty="0"/>
          </a:p>
          <a:p>
            <a:pPr marL="114112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82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-5316"/>
            <a:ext cx="8315569" cy="1143000"/>
          </a:xfrm>
        </p:spPr>
        <p:txBody>
          <a:bodyPr/>
          <a:lstStyle/>
          <a:p>
            <a:pPr algn="ctr"/>
            <a:r>
              <a:rPr lang="en-US" dirty="0"/>
              <a:t>Tools for Evaluating Collective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81" y="1004780"/>
            <a:ext cx="8623005" cy="4446636"/>
          </a:xfrm>
        </p:spPr>
        <p:txBody>
          <a:bodyPr>
            <a:noAutofit/>
          </a:bodyPr>
          <a:lstStyle/>
          <a:p>
            <a:pPr marL="114112" indent="0">
              <a:buNone/>
            </a:pPr>
            <a:r>
              <a:rPr lang="en-US" sz="2600" dirty="0"/>
              <a:t>Type and number of organizations/individuals in the network/collaborative, roles and resources, stage of development, and partners’ assessment of organizational roles can all be assessed using one of the following two free, validated tools for measuring networks and outcomes:</a:t>
            </a:r>
          </a:p>
          <a:p>
            <a:pPr marL="114112" indent="0">
              <a:buNone/>
            </a:pPr>
            <a:endParaRPr lang="en-US" sz="1200" dirty="0"/>
          </a:p>
          <a:p>
            <a:r>
              <a:rPr lang="en-US" sz="2600" b="1" dirty="0"/>
              <a:t>Wilder Collaborative Factors Inventory</a:t>
            </a:r>
            <a:br>
              <a:rPr lang="en-US" sz="2600" b="1" dirty="0"/>
            </a:br>
            <a:r>
              <a:rPr lang="en-US" sz="2600" dirty="0">
                <a:hlinkClick r:id="rId3"/>
              </a:rPr>
              <a:t>http://wilderresearch.org/tools/cfi/</a:t>
            </a:r>
            <a:endParaRPr lang="en-US" sz="2600" dirty="0"/>
          </a:p>
          <a:p>
            <a:endParaRPr lang="en-US" sz="1200" dirty="0"/>
          </a:p>
          <a:p>
            <a:r>
              <a:rPr lang="en-US" sz="2600" b="1" dirty="0" err="1"/>
              <a:t>Butterfoss</a:t>
            </a:r>
            <a:r>
              <a:rPr lang="en-US" sz="2600" b="1" dirty="0"/>
              <a:t> Coalition Effectiveness Inventory</a:t>
            </a:r>
            <a:br>
              <a:rPr lang="en-US" sz="2600" b="1" dirty="0"/>
            </a:br>
            <a:r>
              <a:rPr lang="en-US" sz="2600" dirty="0">
                <a:hlinkClick r:id="rId4"/>
              </a:rPr>
              <a:t>http://coalitionswork.com/wp-content/uploads/coalition_effectiveness_inventory.pdf</a:t>
            </a:r>
            <a:endParaRPr lang="en-US" sz="2600" dirty="0"/>
          </a:p>
          <a:p>
            <a:pPr marL="114112" indent="0"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00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8315569" cy="1143000"/>
          </a:xfrm>
        </p:spPr>
        <p:txBody>
          <a:bodyPr/>
          <a:lstStyle/>
          <a:p>
            <a:pPr algn="ctr"/>
            <a:r>
              <a:rPr lang="en-US" dirty="0"/>
              <a:t>Tools for Evaluating Collective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2249"/>
            <a:ext cx="8315569" cy="5183369"/>
          </a:xfrm>
        </p:spPr>
        <p:txBody>
          <a:bodyPr>
            <a:noAutofit/>
          </a:bodyPr>
          <a:lstStyle/>
          <a:p>
            <a:pPr marL="114112" indent="0">
              <a:buNone/>
            </a:pPr>
            <a:r>
              <a:rPr lang="en-US" sz="2600" dirty="0"/>
              <a:t>If a coalition or partnership is in the very early stages, the following tool may also prove useful:</a:t>
            </a:r>
          </a:p>
          <a:p>
            <a:pPr marL="114112" indent="0">
              <a:buNone/>
            </a:pPr>
            <a:endParaRPr lang="en-US" sz="1200" dirty="0"/>
          </a:p>
          <a:p>
            <a:r>
              <a:rPr lang="en-US" sz="2600" b="1" dirty="0" err="1"/>
              <a:t>CoalitionsWork</a:t>
            </a:r>
            <a:r>
              <a:rPr lang="en-US" sz="2600" b="1" dirty="0"/>
              <a:t> Evaluability Assessment Tool</a:t>
            </a:r>
            <a:br>
              <a:rPr lang="en-US" sz="2600" b="1" dirty="0"/>
            </a:br>
            <a:r>
              <a:rPr lang="en-US" sz="2600" dirty="0">
                <a:hlinkClick r:id="rId3"/>
              </a:rPr>
              <a:t>http://coalitionswork.com/wp-content/uploads/are_you_ready_to_evaluate_your_coalition.pdf</a:t>
            </a:r>
            <a:r>
              <a:rPr lang="en-US" sz="2600" dirty="0"/>
              <a:t>  </a:t>
            </a:r>
          </a:p>
          <a:p>
            <a:endParaRPr lang="en-US" sz="2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aidsetc.org</a:t>
            </a:r>
          </a:p>
        </p:txBody>
      </p:sp>
    </p:spTree>
    <p:extLst>
      <p:ext uri="{BB962C8B-B14F-4D97-AF65-F5344CB8AC3E}">
        <p14:creationId xmlns:p14="http://schemas.microsoft.com/office/powerpoint/2010/main" val="3129822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8315569" cy="1143000"/>
          </a:xfrm>
        </p:spPr>
        <p:txBody>
          <a:bodyPr/>
          <a:lstStyle/>
          <a:p>
            <a:pPr algn="ctr"/>
            <a:r>
              <a:rPr lang="en-US" dirty="0"/>
              <a:t>Tools for Evaluating Collective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2249"/>
            <a:ext cx="9144000" cy="5183369"/>
          </a:xfrm>
        </p:spPr>
        <p:txBody>
          <a:bodyPr>
            <a:noAutofit/>
          </a:bodyPr>
          <a:lstStyle/>
          <a:p>
            <a:r>
              <a:rPr lang="en-US" sz="2200" b="1" dirty="0"/>
              <a:t>The Program to Analyze, Record, and Track Networks to Enhance Relationships (PARTNER) tool </a:t>
            </a:r>
            <a:r>
              <a:rPr lang="en-US" sz="2200" dirty="0"/>
              <a:t>is a social network analysis tool administered via an online survey and the University of Colorado hosts an analysis program to analyze the data. </a:t>
            </a:r>
          </a:p>
          <a:p>
            <a:pPr marL="114112" indent="0" algn="ctr">
              <a:buNone/>
            </a:pPr>
            <a:r>
              <a:rPr lang="en-US" sz="2200" dirty="0">
                <a:hlinkClick r:id="rId3"/>
              </a:rPr>
              <a:t>http://www.partnertool.net/</a:t>
            </a:r>
            <a:br>
              <a:rPr lang="en-US" sz="2200" dirty="0"/>
            </a:br>
            <a:endParaRPr lang="en-US" sz="1200" dirty="0"/>
          </a:p>
          <a:p>
            <a:pPr marL="114112" indent="0">
              <a:buNone/>
            </a:pPr>
            <a:r>
              <a:rPr lang="en-US" sz="2200" dirty="0"/>
              <a:t>Collaborative reports are generated that visually illustrate relationships and quantifies the following: </a:t>
            </a:r>
          </a:p>
          <a:p>
            <a:pPr marL="114112" indent="0">
              <a:buNone/>
            </a:pPr>
            <a:r>
              <a:rPr lang="en-US" sz="2200" dirty="0"/>
              <a:t>(1) frequency, strength, and quality of the interactions among members; </a:t>
            </a:r>
          </a:p>
          <a:p>
            <a:pPr marL="114112" indent="0">
              <a:buNone/>
            </a:pPr>
            <a:r>
              <a:rPr lang="en-US" sz="2200" dirty="0"/>
              <a:t>(2) trust and value within the collaboration; </a:t>
            </a:r>
          </a:p>
          <a:p>
            <a:pPr marL="114112" indent="0">
              <a:buNone/>
            </a:pPr>
            <a:r>
              <a:rPr lang="en-US" sz="2200" dirty="0"/>
              <a:t>(3) trends or changes in collaborative activity through Network scores; </a:t>
            </a:r>
          </a:p>
          <a:p>
            <a:pPr marL="114112" indent="0">
              <a:spcBef>
                <a:spcPts val="0"/>
              </a:spcBef>
              <a:buNone/>
            </a:pPr>
            <a:r>
              <a:rPr lang="en-US" sz="2200" dirty="0"/>
              <a:t>(4) outcome measures related to the success of the collaborative,       programs, and resources developed; and,</a:t>
            </a:r>
          </a:p>
          <a:p>
            <a:pPr marL="114112" indent="0">
              <a:buNone/>
            </a:pPr>
            <a:r>
              <a:rPr lang="en-US" sz="2200" dirty="0"/>
              <a:t>(5) changes in relationships among members over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aidsetc.org</a:t>
            </a:r>
          </a:p>
        </p:txBody>
      </p:sp>
    </p:spTree>
    <p:extLst>
      <p:ext uri="{BB962C8B-B14F-4D97-AF65-F5344CB8AC3E}">
        <p14:creationId xmlns:p14="http://schemas.microsoft.com/office/powerpoint/2010/main" val="1215265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1808"/>
            <a:ext cx="9144000" cy="1143000"/>
          </a:xfrm>
        </p:spPr>
        <p:txBody>
          <a:bodyPr/>
          <a:lstStyle/>
          <a:p>
            <a:pPr algn="ctr"/>
            <a:r>
              <a:rPr lang="en-US" dirty="0"/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216" y="859432"/>
            <a:ext cx="8315569" cy="5493276"/>
          </a:xfrm>
        </p:spPr>
        <p:txBody>
          <a:bodyPr>
            <a:noAutofit/>
          </a:bodyPr>
          <a:lstStyle/>
          <a:p>
            <a:pPr marL="114112" indent="0">
              <a:buNone/>
            </a:pPr>
            <a:r>
              <a:rPr lang="en-US" sz="2600" dirty="0"/>
              <a:t>More information on how to evaluate partnerships, including formative measures to assist in the strategic planning and development of a partnership initiative, may be found on the following sites:</a:t>
            </a:r>
          </a:p>
          <a:p>
            <a:pPr marL="114112" indent="0">
              <a:buNone/>
            </a:pPr>
            <a:endParaRPr lang="en-US" sz="1200" dirty="0"/>
          </a:p>
          <a:p>
            <a:r>
              <a:rPr lang="en-US" sz="2600" dirty="0"/>
              <a:t>CDC Fundamentals of Evaluating Partnerships:</a:t>
            </a:r>
            <a:br>
              <a:rPr lang="en-US" sz="2600" dirty="0"/>
            </a:br>
            <a:r>
              <a:rPr lang="en-US" sz="2600" dirty="0">
                <a:hlinkClick r:id="rId3"/>
              </a:rPr>
              <a:t>http://www.cdc.gov/dhdsp/programs/spha/evaluation_guides/evaluating_partnerships.htm</a:t>
            </a:r>
            <a:endParaRPr lang="en-US" sz="2600" dirty="0"/>
          </a:p>
          <a:p>
            <a:endParaRPr lang="en-US" sz="1200" dirty="0"/>
          </a:p>
          <a:p>
            <a:r>
              <a:rPr lang="en-US" sz="2600" dirty="0" err="1"/>
              <a:t>CoalitionsWork</a:t>
            </a:r>
            <a:r>
              <a:rPr lang="en-US" sz="2600" dirty="0"/>
              <a:t> – Additional Resources: </a:t>
            </a:r>
            <a:r>
              <a:rPr lang="en-US" sz="2600" u="sng" dirty="0">
                <a:hlinkClick r:id="rId4"/>
              </a:rPr>
              <a:t>http://coalitionswork.com/resources/</a:t>
            </a:r>
            <a:endParaRPr lang="en-US" sz="2600" u="sng" dirty="0"/>
          </a:p>
          <a:p>
            <a:endParaRPr lang="en-US" sz="1200" u="sng" dirty="0"/>
          </a:p>
          <a:p>
            <a:r>
              <a:rPr lang="en-US" sz="2600" dirty="0"/>
              <a:t>Collective Impact Forum: </a:t>
            </a:r>
            <a:br>
              <a:rPr lang="en-US" sz="2600" dirty="0"/>
            </a:br>
            <a:r>
              <a:rPr lang="en-US" sz="2600" dirty="0">
                <a:hlinkClick r:id="rId5"/>
              </a:rPr>
              <a:t>https://www.fsg.org/collective-impact-forum</a:t>
            </a:r>
            <a:endParaRPr lang="en-US" sz="2600" dirty="0"/>
          </a:p>
          <a:p>
            <a:pPr marL="114112" indent="0">
              <a:buNone/>
            </a:pPr>
            <a:endParaRPr lang="en-US" sz="2600" dirty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70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67563"/>
            <a:ext cx="8315569" cy="5065557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Collective Impact offers a promising approach to addressing complex social problems at scale.</a:t>
            </a:r>
          </a:p>
          <a:p>
            <a:endParaRPr lang="en-US" altLang="en-US" sz="2800" dirty="0"/>
          </a:p>
          <a:p>
            <a:r>
              <a:rPr lang="en-US" altLang="en-US" sz="2800" dirty="0"/>
              <a:t>Five conditions of collective success:</a:t>
            </a:r>
          </a:p>
          <a:p>
            <a:pPr marL="1290314" lvl="2" indent="-514350">
              <a:buFont typeface="+mj-lt"/>
              <a:buAutoNum type="arabicParenR"/>
            </a:pPr>
            <a:r>
              <a:rPr lang="en-US" sz="2800" dirty="0"/>
              <a:t>Common Agenda</a:t>
            </a:r>
          </a:p>
          <a:p>
            <a:pPr marL="1290314" lvl="2" indent="-514350">
              <a:buFont typeface="+mj-lt"/>
              <a:buAutoNum type="arabicParenR"/>
            </a:pPr>
            <a:r>
              <a:rPr lang="en-US" sz="2800" dirty="0"/>
              <a:t>Shared Measurement Systems</a:t>
            </a:r>
          </a:p>
          <a:p>
            <a:pPr marL="1290314" lvl="2" indent="-514350">
              <a:buFont typeface="+mj-lt"/>
              <a:buAutoNum type="arabicParenR"/>
            </a:pPr>
            <a:r>
              <a:rPr lang="en-US" sz="2800" dirty="0"/>
              <a:t>Mutually Reinforcing Activities</a:t>
            </a:r>
          </a:p>
          <a:p>
            <a:pPr marL="1290314" lvl="2" indent="-514350">
              <a:buFont typeface="+mj-lt"/>
              <a:buAutoNum type="arabicParenR"/>
            </a:pPr>
            <a:r>
              <a:rPr lang="en-US" sz="2800" dirty="0"/>
              <a:t>Continuous Communication</a:t>
            </a:r>
          </a:p>
          <a:p>
            <a:pPr marL="1290314" lvl="2" indent="-514350">
              <a:buFont typeface="+mj-lt"/>
              <a:buAutoNum type="arabicParenR"/>
            </a:pPr>
            <a:r>
              <a:rPr lang="en-US" sz="2800" dirty="0"/>
              <a:t>Backbone Support Organizations</a:t>
            </a:r>
          </a:p>
          <a:p>
            <a:endParaRPr lang="en-US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6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8315569" cy="1143000"/>
          </a:xfrm>
        </p:spPr>
        <p:txBody>
          <a:bodyPr/>
          <a:lstStyle/>
          <a:p>
            <a:pPr algn="ctr"/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315569" cy="5066414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Understand and apply collective impact concepts to assess how organizations work together to identify partners and stakeholders</a:t>
            </a:r>
          </a:p>
          <a:p>
            <a:pPr lvl="0"/>
            <a:endParaRPr lang="en-US" sz="1200" dirty="0"/>
          </a:p>
          <a:p>
            <a:r>
              <a:rPr lang="en-US" sz="2800" dirty="0"/>
              <a:t>Identify steps to assess organizational readiness for collaborating or implementing change</a:t>
            </a:r>
          </a:p>
          <a:p>
            <a:endParaRPr lang="en-US" sz="1200" dirty="0"/>
          </a:p>
          <a:p>
            <a:pPr lvl="0"/>
            <a:r>
              <a:rPr lang="en-US" sz="2800" dirty="0"/>
              <a:t>Understand how to measure the effectiveness of collaborations over time, and project outcomes</a:t>
            </a:r>
          </a:p>
          <a:p>
            <a:pPr lvl="0"/>
            <a:endParaRPr lang="en-US" sz="1200" dirty="0"/>
          </a:p>
          <a:p>
            <a:pPr lvl="0"/>
            <a:r>
              <a:rPr lang="en-US" sz="2800" dirty="0"/>
              <a:t>Identify free/low-cost online tools to support these evaluation efforts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5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215" y="797442"/>
            <a:ext cx="8315569" cy="5065557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Free/low-cost online tools available for “shared measurement” of a targeted set of indicators to track progress of organizations committed to a “common agenda” and to improve efforts over time through five phases of the Collective Impact approach:</a:t>
            </a:r>
          </a:p>
          <a:p>
            <a:endParaRPr lang="en-US" altLang="en-US" sz="1200" dirty="0"/>
          </a:p>
          <a:p>
            <a:pPr marL="1290314" lvl="2" indent="-514350">
              <a:buFont typeface="+mj-lt"/>
              <a:buAutoNum type="arabicParenR"/>
            </a:pPr>
            <a:r>
              <a:rPr lang="en-US" altLang="en-US" sz="2800" dirty="0"/>
              <a:t>Assessment of Readiness</a:t>
            </a:r>
          </a:p>
          <a:p>
            <a:pPr marL="1290314" lvl="2" indent="-514350">
              <a:buFont typeface="+mj-lt"/>
              <a:buAutoNum type="arabicParenR"/>
            </a:pPr>
            <a:r>
              <a:rPr lang="en-US" altLang="en-US" sz="2800" dirty="0"/>
              <a:t>Initiation of Action</a:t>
            </a:r>
          </a:p>
          <a:p>
            <a:pPr marL="1290314" lvl="2" indent="-514350">
              <a:buFont typeface="+mj-lt"/>
              <a:buAutoNum type="arabicParenR"/>
            </a:pPr>
            <a:r>
              <a:rPr lang="en-US" altLang="en-US" sz="2800" dirty="0"/>
              <a:t>Organization for Impact</a:t>
            </a:r>
          </a:p>
          <a:p>
            <a:pPr marL="1290314" lvl="2" indent="-514350">
              <a:buFont typeface="+mj-lt"/>
              <a:buAutoNum type="arabicParenR"/>
            </a:pPr>
            <a:r>
              <a:rPr lang="en-US" altLang="en-US" sz="2800" dirty="0"/>
              <a:t>Implementation</a:t>
            </a:r>
          </a:p>
          <a:p>
            <a:pPr marL="1290314" lvl="2" indent="-514350">
              <a:buFont typeface="+mj-lt"/>
              <a:buAutoNum type="arabicParenR"/>
            </a:pPr>
            <a:r>
              <a:rPr lang="en-US" altLang="en-US" sz="2800" dirty="0"/>
              <a:t>Sustainability of Action and Impact</a:t>
            </a:r>
            <a:endParaRPr lang="es-CR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Questions?</a:t>
            </a:r>
          </a:p>
        </p:txBody>
      </p:sp>
      <p:pic>
        <p:nvPicPr>
          <p:cNvPr id="1026" name="Picture 2" descr="image of red question marks&#10;https://pixabay.com/static/uploads/photo/2010/12/13/10/03/question-marks-2215_960_720.jpg" title="question mar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48" y="0"/>
            <a:ext cx="8865496" cy="67277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55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Judy Collins: </a:t>
            </a:r>
            <a:r>
              <a:rPr lang="en-US" dirty="0">
                <a:hlinkClick r:id="rId2"/>
              </a:rPr>
              <a:t>collinj3@sn.rutgers.edu</a:t>
            </a:r>
            <a:endParaRPr lang="en-US" dirty="0"/>
          </a:p>
          <a:p>
            <a:pPr marL="114112" indent="0">
              <a:buNone/>
            </a:pPr>
            <a:endParaRPr lang="en-US" dirty="0"/>
          </a:p>
          <a:p>
            <a:pPr marL="114112" indent="0">
              <a:buNone/>
            </a:pPr>
            <a:endParaRPr lang="en-US" dirty="0"/>
          </a:p>
          <a:p>
            <a:pPr marL="114112" indent="0">
              <a:buNone/>
            </a:pPr>
            <a:endParaRPr lang="en-US" dirty="0"/>
          </a:p>
          <a:p>
            <a:endParaRPr lang="en-US" dirty="0"/>
          </a:p>
          <a:p>
            <a:pPr marL="11411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48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E-Learn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June 2018</a:t>
            </a:r>
          </a:p>
          <a:p>
            <a:r>
              <a:rPr lang="en-US" dirty="0"/>
              <a:t>Topic suggestions, comments, thoughts - contact Judy Collins at </a:t>
            </a:r>
            <a:r>
              <a:rPr lang="en-US" dirty="0">
                <a:hlinkClick r:id="rId3"/>
              </a:rPr>
              <a:t>collinj3@sn.rutgers.edu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0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Partnership Terminology Used in </a:t>
            </a:r>
            <a:br>
              <a:rPr lang="en-US" dirty="0"/>
            </a:br>
            <a:r>
              <a:rPr lang="en-US" dirty="0"/>
              <a:t>Collective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600203"/>
            <a:ext cx="8315569" cy="4446636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/>
              <a:t>Partnerships</a:t>
            </a:r>
          </a:p>
          <a:p>
            <a:pPr lvl="0"/>
            <a:r>
              <a:rPr lang="en-US" sz="2800" dirty="0"/>
              <a:t>Networks</a:t>
            </a:r>
          </a:p>
          <a:p>
            <a:pPr lvl="0"/>
            <a:r>
              <a:rPr lang="en-US" sz="2800" dirty="0"/>
              <a:t>Communities of Practice</a:t>
            </a:r>
          </a:p>
          <a:p>
            <a:pPr lvl="0"/>
            <a:r>
              <a:rPr lang="en-US" sz="2800" dirty="0"/>
              <a:t>Communities of Learning</a:t>
            </a:r>
          </a:p>
          <a:p>
            <a:pPr lvl="0"/>
            <a:r>
              <a:rPr lang="en-US" sz="2800" dirty="0"/>
              <a:t>Workgroups</a:t>
            </a:r>
          </a:p>
          <a:p>
            <a:pPr lvl="0"/>
            <a:r>
              <a:rPr lang="en-US" sz="2800" dirty="0" err="1"/>
              <a:t>Collaboratives</a:t>
            </a:r>
            <a:endParaRPr lang="en-US" sz="2800" dirty="0"/>
          </a:p>
          <a:p>
            <a:pPr lvl="0"/>
            <a:r>
              <a:rPr lang="en-US" sz="2800" dirty="0"/>
              <a:t>Committees</a:t>
            </a:r>
          </a:p>
          <a:p>
            <a:pPr lvl="0"/>
            <a:r>
              <a:rPr lang="en-US" sz="2800" dirty="0"/>
              <a:t>Coalitions</a:t>
            </a:r>
          </a:p>
          <a:p>
            <a:pPr lvl="0"/>
            <a:r>
              <a:rPr lang="en-US" sz="2800" dirty="0"/>
              <a:t>Task Forces (term limited)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9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Collective Impact?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600203"/>
            <a:ext cx="8315569" cy="3716076"/>
          </a:xfrm>
        </p:spPr>
        <p:txBody>
          <a:bodyPr>
            <a:normAutofit lnSpcReduction="10000"/>
          </a:bodyPr>
          <a:lstStyle/>
          <a:p>
            <a:pPr marL="114112" indent="0">
              <a:buNone/>
            </a:pPr>
            <a:r>
              <a:rPr lang="en-US" altLang="en-US" sz="3200" dirty="0"/>
              <a:t>“Collective impact refers to the commitment</a:t>
            </a:r>
          </a:p>
          <a:p>
            <a:pPr marL="114112" indent="0">
              <a:buNone/>
            </a:pPr>
            <a:endParaRPr lang="en-US" altLang="en-US" sz="1200" dirty="0"/>
          </a:p>
          <a:p>
            <a:pPr marL="114112" indent="0">
              <a:buNone/>
            </a:pPr>
            <a:r>
              <a:rPr lang="en-US" altLang="en-US" sz="3200" dirty="0"/>
              <a:t>of a group of important actors from different</a:t>
            </a:r>
          </a:p>
          <a:p>
            <a:pPr marL="114112" indent="0">
              <a:buNone/>
            </a:pPr>
            <a:endParaRPr lang="en-US" altLang="en-US" sz="1200" dirty="0"/>
          </a:p>
          <a:p>
            <a:pPr marL="114112" indent="0">
              <a:buNone/>
            </a:pPr>
            <a:r>
              <a:rPr lang="en-US" altLang="en-US" sz="3200" dirty="0"/>
              <a:t>sectors to a common agenda for solving a</a:t>
            </a:r>
          </a:p>
          <a:p>
            <a:pPr marL="114112" indent="0">
              <a:buNone/>
            </a:pPr>
            <a:endParaRPr lang="en-US" altLang="en-US" sz="1200" dirty="0"/>
          </a:p>
          <a:p>
            <a:pPr marL="114112" indent="0">
              <a:buNone/>
            </a:pPr>
            <a:r>
              <a:rPr lang="en-US" altLang="en-US" sz="3200" dirty="0"/>
              <a:t>specific social problem at scale.”</a:t>
            </a:r>
          </a:p>
          <a:p>
            <a:pPr marL="114112" indent="0">
              <a:buNone/>
            </a:pPr>
            <a:endParaRPr lang="en-US" altLang="en-US" sz="1300" noProof="1"/>
          </a:p>
          <a:p>
            <a:pPr marL="114112" indent="0" algn="ctr">
              <a:buNone/>
            </a:pPr>
            <a:r>
              <a:rPr lang="en-US" altLang="en-US" sz="3200" noProof="1">
                <a:hlinkClick r:id="rId3"/>
              </a:rPr>
              <a:t>https://youtu.be/RZapoQhFcKo</a:t>
            </a:r>
            <a:endParaRPr lang="en-US" altLang="en-US" sz="3200" noProof="1"/>
          </a:p>
          <a:p>
            <a:pPr marL="114112" indent="0">
              <a:buNone/>
            </a:pPr>
            <a:endParaRPr lang="en-US" altLang="en-US" sz="3200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815216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112" indent="0">
              <a:buNone/>
            </a:pPr>
            <a:r>
              <a:rPr lang="en-US" sz="1200" dirty="0" err="1"/>
              <a:t>Kania</a:t>
            </a:r>
            <a:r>
              <a:rPr lang="en-US" sz="1200" dirty="0"/>
              <a:t>, John, and Mark Kramer. </a:t>
            </a:r>
            <a:r>
              <a:rPr lang="en-US" sz="1200" dirty="0">
                <a:hlinkClick r:id="rId4"/>
              </a:rPr>
              <a:t>"Collective Impact."</a:t>
            </a:r>
            <a:r>
              <a:rPr lang="en-US" sz="1200" dirty="0"/>
              <a:t> </a:t>
            </a:r>
            <a:r>
              <a:rPr lang="en-US" sz="1200" i="1" dirty="0"/>
              <a:t>Stanford Social Innovation Review</a:t>
            </a:r>
            <a:r>
              <a:rPr lang="en-US" sz="1200" dirty="0"/>
              <a:t> 9, no. 1 (Winter 2011): 36–41. </a:t>
            </a:r>
          </a:p>
        </p:txBody>
      </p:sp>
    </p:spTree>
    <p:extLst>
      <p:ext uri="{BB962C8B-B14F-4D97-AF65-F5344CB8AC3E}">
        <p14:creationId xmlns:p14="http://schemas.microsoft.com/office/powerpoint/2010/main" val="360660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s-CR" altLang="en-US" dirty="0" err="1"/>
              <a:t>Why</a:t>
            </a:r>
            <a:r>
              <a:rPr lang="es-CR" altLang="en-US" dirty="0"/>
              <a:t> Use a </a:t>
            </a:r>
            <a:r>
              <a:rPr lang="es-CR" altLang="en-US" dirty="0" err="1"/>
              <a:t>Collective</a:t>
            </a:r>
            <a:r>
              <a:rPr lang="es-CR" altLang="en-US" dirty="0"/>
              <a:t> </a:t>
            </a:r>
            <a:r>
              <a:rPr lang="es-CR" altLang="en-US" dirty="0" err="1"/>
              <a:t>Impact</a:t>
            </a:r>
            <a:r>
              <a:rPr lang="es-CR" altLang="en-US" dirty="0"/>
              <a:t> </a:t>
            </a:r>
            <a:r>
              <a:rPr lang="es-CR" altLang="en-US" dirty="0" err="1"/>
              <a:t>Approach</a:t>
            </a:r>
            <a:r>
              <a:rPr lang="es-CR" altLang="en-US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215" y="1057943"/>
            <a:ext cx="8315569" cy="4446636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A single service program may be quite appropriate to addressing problems that are simple or only somewhat complicated. Collective impact, however, is an approach to solving complex social problems.</a:t>
            </a:r>
          </a:p>
          <a:p>
            <a:endParaRPr lang="en-US" altLang="en-US" sz="1200" dirty="0"/>
          </a:p>
          <a:p>
            <a:r>
              <a:rPr lang="en-US" sz="3000" i="1" dirty="0"/>
              <a:t>Programs vs</a:t>
            </a:r>
            <a:r>
              <a:rPr lang="en-US" sz="3000" dirty="0"/>
              <a:t>. outcomes—Rather than organizing around </a:t>
            </a:r>
            <a:r>
              <a:rPr lang="en-US" sz="3000" i="1" dirty="0"/>
              <a:t>programs</a:t>
            </a:r>
            <a:r>
              <a:rPr lang="en-US" sz="3000" dirty="0"/>
              <a:t> or initiatives, </a:t>
            </a:r>
            <a:r>
              <a:rPr lang="en-US" sz="3000" i="1" dirty="0"/>
              <a:t>collective impact</a:t>
            </a:r>
            <a:r>
              <a:rPr lang="en-US" sz="3000" dirty="0"/>
              <a:t> organizes stakeholders around shared outcomes—and ones that can be reported regularly.</a:t>
            </a:r>
            <a:endParaRPr lang="en-US" alt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aidsetc.org</a:t>
            </a:r>
          </a:p>
        </p:txBody>
      </p:sp>
    </p:spTree>
    <p:extLst>
      <p:ext uri="{BB962C8B-B14F-4D97-AF65-F5344CB8AC3E}">
        <p14:creationId xmlns:p14="http://schemas.microsoft.com/office/powerpoint/2010/main" val="310225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1143000"/>
          </a:xfrm>
        </p:spPr>
        <p:txBody>
          <a:bodyPr/>
          <a:lstStyle/>
          <a:p>
            <a:pPr algn="ctr"/>
            <a:r>
              <a:rPr lang="en-US" sz="3200" dirty="0"/>
              <a:t>Collective Impact: 5 Conditions of Collective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600203"/>
            <a:ext cx="8315569" cy="4446636"/>
          </a:xfrm>
        </p:spPr>
        <p:txBody>
          <a:bodyPr>
            <a:normAutofit fontScale="85000" lnSpcReduction="20000"/>
          </a:bodyPr>
          <a:lstStyle/>
          <a:p>
            <a:pPr marL="628462" lvl="0" indent="-514350">
              <a:buFont typeface="+mj-lt"/>
              <a:buAutoNum type="arabicParenR"/>
            </a:pPr>
            <a:r>
              <a:rPr lang="en-US" sz="3300" dirty="0"/>
              <a:t>Common Agenda</a:t>
            </a:r>
          </a:p>
          <a:p>
            <a:pPr marL="628462" lvl="0" indent="-514350">
              <a:buFont typeface="+mj-lt"/>
              <a:buAutoNum type="arabicParenR"/>
            </a:pPr>
            <a:endParaRPr lang="en-US" sz="3300" dirty="0"/>
          </a:p>
          <a:p>
            <a:pPr marL="628462" lvl="0" indent="-514350">
              <a:buFont typeface="+mj-lt"/>
              <a:buAutoNum type="arabicParenR"/>
            </a:pPr>
            <a:r>
              <a:rPr lang="en-US" sz="3300" dirty="0"/>
              <a:t>Shared Measurement Systems</a:t>
            </a:r>
          </a:p>
          <a:p>
            <a:pPr marL="628462" lvl="0" indent="-514350">
              <a:buFont typeface="+mj-lt"/>
              <a:buAutoNum type="arabicParenR"/>
            </a:pPr>
            <a:endParaRPr lang="en-US" sz="3300" dirty="0"/>
          </a:p>
          <a:p>
            <a:pPr marL="628462" lvl="0" indent="-514350">
              <a:buFont typeface="+mj-lt"/>
              <a:buAutoNum type="arabicParenR"/>
            </a:pPr>
            <a:r>
              <a:rPr lang="en-US" sz="3300" dirty="0"/>
              <a:t>Mutually Reinforcing Activities</a:t>
            </a:r>
          </a:p>
          <a:p>
            <a:pPr marL="628462" lvl="0" indent="-514350">
              <a:buFont typeface="+mj-lt"/>
              <a:buAutoNum type="arabicParenR"/>
            </a:pPr>
            <a:endParaRPr lang="en-US" sz="3300" dirty="0"/>
          </a:p>
          <a:p>
            <a:pPr marL="628462" lvl="0" indent="-514350">
              <a:buFont typeface="+mj-lt"/>
              <a:buAutoNum type="arabicParenR"/>
            </a:pPr>
            <a:r>
              <a:rPr lang="en-US" sz="3300" dirty="0"/>
              <a:t>Continuous Communication</a:t>
            </a:r>
          </a:p>
          <a:p>
            <a:pPr marL="628462" lvl="0" indent="-514350">
              <a:buFont typeface="+mj-lt"/>
              <a:buAutoNum type="arabicParenR"/>
            </a:pPr>
            <a:endParaRPr lang="en-US" sz="3300" dirty="0"/>
          </a:p>
          <a:p>
            <a:pPr marL="628462" lvl="0" indent="-514350">
              <a:buFont typeface="+mj-lt"/>
              <a:buAutoNum type="arabicParenR"/>
            </a:pPr>
            <a:r>
              <a:rPr lang="en-US" sz="3300" dirty="0"/>
              <a:t>Backbone Support Organizations</a:t>
            </a:r>
          </a:p>
          <a:p>
            <a:pPr marL="114112" indent="0" algn="ctr">
              <a:buNone/>
            </a:pPr>
            <a:r>
              <a:rPr lang="en-US" sz="2800" dirty="0"/>
              <a:t>	</a:t>
            </a:r>
          </a:p>
          <a:p>
            <a:pPr marL="628462" lvl="0" indent="-514350">
              <a:buFont typeface="+mj-lt"/>
              <a:buAutoNum type="arabicParenR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815216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112" indent="0">
              <a:buNone/>
            </a:pPr>
            <a:r>
              <a:rPr lang="en-US" sz="1200" dirty="0" err="1"/>
              <a:t>Kania</a:t>
            </a:r>
            <a:r>
              <a:rPr lang="en-US" sz="1200" dirty="0"/>
              <a:t>, John, and Mark Kramer. </a:t>
            </a:r>
            <a:r>
              <a:rPr lang="en-US" sz="1200" dirty="0">
                <a:hlinkClick r:id="rId3"/>
              </a:rPr>
              <a:t>"Collective Impact."</a:t>
            </a:r>
            <a:r>
              <a:rPr lang="en-US" sz="1200" dirty="0"/>
              <a:t> </a:t>
            </a:r>
            <a:r>
              <a:rPr lang="en-US" sz="1200" i="1" dirty="0"/>
              <a:t>Stanford Social Innovation Review</a:t>
            </a:r>
            <a:r>
              <a:rPr lang="en-US" sz="1200" dirty="0"/>
              <a:t> 9, no. 1 (Winter 2011): 36–41.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675" y="2170743"/>
            <a:ext cx="2392325" cy="207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6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-1808"/>
            <a:ext cx="8315569" cy="1143000"/>
          </a:xfrm>
        </p:spPr>
        <p:txBody>
          <a:bodyPr/>
          <a:lstStyle/>
          <a:p>
            <a:pPr algn="ctr"/>
            <a:r>
              <a:rPr lang="en-US" i="1" dirty="0"/>
              <a:t>End </a:t>
            </a:r>
            <a:r>
              <a:rPr lang="en-US" i="1" dirty="0" err="1"/>
              <a:t>Hep</a:t>
            </a:r>
            <a:r>
              <a:rPr lang="en-US" i="1" dirty="0"/>
              <a:t> C SF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888869"/>
            <a:ext cx="8315569" cy="5073536"/>
          </a:xfrm>
        </p:spPr>
        <p:txBody>
          <a:bodyPr>
            <a:noAutofit/>
          </a:bodyPr>
          <a:lstStyle/>
          <a:p>
            <a:pPr marL="114112" indent="0">
              <a:buNone/>
            </a:pPr>
            <a:endParaRPr lang="en-US" sz="1200" i="1" spc="-100" dirty="0">
              <a:solidFill>
                <a:schemeClr val="accent6"/>
              </a:solidFill>
              <a:ea typeface="+mj-ea"/>
            </a:endParaRPr>
          </a:p>
          <a:p>
            <a:pPr marL="114112" indent="0">
              <a:buNone/>
            </a:pPr>
            <a:r>
              <a:rPr lang="en-US" sz="2200" i="1" spc="-100" dirty="0">
                <a:solidFill>
                  <a:schemeClr val="accent6"/>
                </a:solidFill>
                <a:ea typeface="+mj-ea"/>
              </a:rPr>
              <a:t>End </a:t>
            </a:r>
            <a:r>
              <a:rPr lang="en-US" sz="2200" i="1" spc="-100" dirty="0" err="1">
                <a:solidFill>
                  <a:schemeClr val="accent6"/>
                </a:solidFill>
                <a:ea typeface="+mj-ea"/>
              </a:rPr>
              <a:t>Hep</a:t>
            </a:r>
            <a:r>
              <a:rPr lang="en-US" sz="2200" i="1" spc="-100" dirty="0">
                <a:solidFill>
                  <a:schemeClr val="accent6"/>
                </a:solidFill>
                <a:ea typeface="+mj-ea"/>
              </a:rPr>
              <a:t> C SF </a:t>
            </a:r>
            <a:r>
              <a:rPr lang="en-US" sz="2200" dirty="0"/>
              <a:t>is a multi-sector </a:t>
            </a:r>
            <a:r>
              <a:rPr lang="en-US" sz="2200" spc="-100" dirty="0">
                <a:solidFill>
                  <a:schemeClr val="accent6"/>
                </a:solidFill>
                <a:ea typeface="+mj-ea"/>
              </a:rPr>
              <a:t>collective impact </a:t>
            </a:r>
            <a:r>
              <a:rPr lang="en-US" sz="2200" dirty="0"/>
              <a:t>initiative that utilizes evidence-based practices, community wisdom, and the creative leveraging of resources to work toward </a:t>
            </a:r>
            <a:r>
              <a:rPr lang="en-US" sz="2200" spc="-100" dirty="0">
                <a:solidFill>
                  <a:schemeClr val="accent6"/>
                </a:solidFill>
                <a:ea typeface="+mj-ea"/>
              </a:rPr>
              <a:t>hepatitis C </a:t>
            </a:r>
            <a:r>
              <a:rPr lang="en-US" sz="2200" dirty="0"/>
              <a:t>elimination in San Francisco.</a:t>
            </a:r>
          </a:p>
          <a:p>
            <a:pPr marL="114112" indent="0">
              <a:buNone/>
            </a:pPr>
            <a:endParaRPr lang="en-US" sz="1200" dirty="0"/>
          </a:p>
          <a:p>
            <a:pPr marL="114112" indent="0">
              <a:buNone/>
            </a:pPr>
            <a:r>
              <a:rPr lang="en-US" sz="2200" dirty="0"/>
              <a:t>Guided by a Coordinating Committee (CC) topic-specific work groups (Prevention, Testing, and Linkage; Treatment Access; Research and Surveillance) that recommend action steps to the CC. </a:t>
            </a:r>
          </a:p>
          <a:p>
            <a:pPr marL="114112" indent="0">
              <a:buNone/>
            </a:pPr>
            <a:endParaRPr lang="en-US" sz="1200" dirty="0"/>
          </a:p>
          <a:p>
            <a:pPr marL="114112" indent="0">
              <a:buNone/>
            </a:pPr>
            <a:r>
              <a:rPr lang="en-US" sz="2200" dirty="0"/>
              <a:t>Work Groups are comprised of individuals affected by HCV, healthcare and social service providers, community advocates, health department representatives, and other stakeholders that work across government, business, philanthropy, non-profit organizations.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262" y="274639"/>
            <a:ext cx="95250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6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8315569" cy="1143000"/>
          </a:xfrm>
        </p:spPr>
        <p:txBody>
          <a:bodyPr/>
          <a:lstStyle/>
          <a:p>
            <a:pPr algn="ctr"/>
            <a:r>
              <a:rPr lang="en-US" i="1" dirty="0"/>
              <a:t>End </a:t>
            </a:r>
            <a:r>
              <a:rPr lang="en-US" i="1" dirty="0" err="1"/>
              <a:t>Hep</a:t>
            </a:r>
            <a:r>
              <a:rPr lang="en-US" i="1" dirty="0"/>
              <a:t> C SF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8350"/>
            <a:ext cx="9143999" cy="5337538"/>
          </a:xfrm>
        </p:spPr>
        <p:txBody>
          <a:bodyPr>
            <a:noAutofit/>
          </a:bodyPr>
          <a:lstStyle/>
          <a:p>
            <a:pPr marL="628462" lvl="0" indent="-514350">
              <a:buFont typeface="+mj-lt"/>
              <a:buAutoNum type="arabicParenR"/>
            </a:pPr>
            <a:r>
              <a:rPr lang="en-US" sz="2200" b="1" dirty="0"/>
              <a:t>Common Agenda </a:t>
            </a:r>
            <a:r>
              <a:rPr lang="en-US" sz="2200" dirty="0"/>
              <a:t>– </a:t>
            </a:r>
            <a:r>
              <a:rPr lang="en-US" sz="2200" spc="-100" dirty="0">
                <a:solidFill>
                  <a:schemeClr val="accent6"/>
                </a:solidFill>
                <a:ea typeface="+mj-ea"/>
              </a:rPr>
              <a:t>Shared vision </a:t>
            </a:r>
            <a:r>
              <a:rPr lang="en-US" sz="2200" dirty="0"/>
              <a:t>of a San Francisco where hepatitis C is no longer a public health threat, and hepatitis C related health inequities have been eliminated.</a:t>
            </a:r>
          </a:p>
          <a:p>
            <a:pPr marL="628462" lvl="0" indent="-514350">
              <a:buFont typeface="+mj-lt"/>
              <a:buAutoNum type="arabicParenR"/>
            </a:pPr>
            <a:endParaRPr lang="en-US" sz="1200" dirty="0"/>
          </a:p>
          <a:p>
            <a:pPr marL="628462" lvl="0" indent="-514350">
              <a:buFont typeface="+mj-lt"/>
              <a:buAutoNum type="arabicParenR"/>
            </a:pPr>
            <a:r>
              <a:rPr lang="en-US" sz="2200" b="1" dirty="0"/>
              <a:t>Shared Measurement Systems </a:t>
            </a:r>
            <a:r>
              <a:rPr lang="en-US" sz="2200" dirty="0"/>
              <a:t>– </a:t>
            </a:r>
            <a:r>
              <a:rPr lang="en-US" sz="2200" spc="-100" dirty="0">
                <a:solidFill>
                  <a:schemeClr val="accent6"/>
                </a:solidFill>
                <a:ea typeface="+mj-ea"/>
              </a:rPr>
              <a:t>Collect and consistently measure</a:t>
            </a:r>
            <a:r>
              <a:rPr lang="en-US" sz="2200" dirty="0"/>
              <a:t> </a:t>
            </a:r>
            <a:r>
              <a:rPr lang="en-US" sz="2200" spc="-100" dirty="0">
                <a:solidFill>
                  <a:schemeClr val="accent6"/>
                </a:solidFill>
                <a:ea typeface="+mj-ea"/>
              </a:rPr>
              <a:t>local data </a:t>
            </a:r>
            <a:r>
              <a:rPr lang="en-US" sz="2200" dirty="0"/>
              <a:t>related to hepatitis C (Research and Surveillance work group).</a:t>
            </a:r>
          </a:p>
          <a:p>
            <a:pPr marL="628462" lvl="0" indent="-514350">
              <a:buFont typeface="+mj-lt"/>
              <a:buAutoNum type="arabicParenR"/>
            </a:pPr>
            <a:endParaRPr lang="en-US" sz="1200" dirty="0"/>
          </a:p>
          <a:p>
            <a:pPr marL="628462" lvl="0" indent="-514350">
              <a:buFont typeface="+mj-lt"/>
              <a:buAutoNum type="arabicParenR"/>
            </a:pPr>
            <a:r>
              <a:rPr lang="en-US" sz="2200" b="1" dirty="0"/>
              <a:t>Mutually Reinforcing Activities </a:t>
            </a:r>
            <a:r>
              <a:rPr lang="en-US" sz="2200" dirty="0"/>
              <a:t>(coordinated to)</a:t>
            </a:r>
          </a:p>
          <a:p>
            <a:pPr lvl="2">
              <a:spcBef>
                <a:spcPts val="0"/>
              </a:spcBef>
            </a:pPr>
            <a:r>
              <a:rPr lang="en-US" sz="2200" dirty="0"/>
              <a:t>Conduct evidence-based interventions and CQI.</a:t>
            </a:r>
          </a:p>
          <a:p>
            <a:pPr lvl="2">
              <a:spcBef>
                <a:spcPts val="0"/>
              </a:spcBef>
            </a:pPr>
            <a:r>
              <a:rPr lang="en-US" sz="2200" dirty="0"/>
              <a:t>End stigma about hepatitis C and people living with hepatitis C.</a:t>
            </a:r>
          </a:p>
          <a:p>
            <a:pPr lvl="2">
              <a:spcBef>
                <a:spcPts val="0"/>
              </a:spcBef>
            </a:pPr>
            <a:r>
              <a:rPr lang="en-US" sz="2200" dirty="0"/>
              <a:t>Treat people who use drugs with respect, ensuring access to appropriate services, and empowering them to reduce harm and make choices to improve their health.</a:t>
            </a:r>
          </a:p>
          <a:p>
            <a:pPr lvl="2">
              <a:spcBef>
                <a:spcPts val="0"/>
              </a:spcBef>
            </a:pPr>
            <a:r>
              <a:rPr lang="en-US" sz="2200" dirty="0"/>
              <a:t>Invest in “difficult to engage” populations.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262" y="274639"/>
            <a:ext cx="95250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3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8315569" cy="1143000"/>
          </a:xfrm>
        </p:spPr>
        <p:txBody>
          <a:bodyPr/>
          <a:lstStyle/>
          <a:p>
            <a:pPr algn="ctr"/>
            <a:r>
              <a:rPr lang="en-US" i="1" dirty="0"/>
              <a:t>End </a:t>
            </a:r>
            <a:r>
              <a:rPr lang="en-US" i="1" dirty="0" err="1"/>
              <a:t>Hep</a:t>
            </a:r>
            <a:r>
              <a:rPr lang="en-US" i="1" dirty="0"/>
              <a:t> C SF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0102"/>
            <a:ext cx="9143999" cy="4999945"/>
          </a:xfrm>
        </p:spPr>
        <p:txBody>
          <a:bodyPr>
            <a:noAutofit/>
          </a:bodyPr>
          <a:lstStyle/>
          <a:p>
            <a:pPr marL="628462" indent="-514350">
              <a:buFont typeface="+mj-lt"/>
              <a:buAutoNum type="arabicParenR" startAt="4"/>
            </a:pPr>
            <a:r>
              <a:rPr lang="en-US" sz="2200" b="1" dirty="0"/>
              <a:t>Continuous Communication </a:t>
            </a:r>
            <a:r>
              <a:rPr lang="en-US" sz="2200" dirty="0"/>
              <a:t>– CC meetings with representatives of work groups that meet monthly and are open to the public, meeting minutes, </a:t>
            </a:r>
            <a:r>
              <a:rPr lang="en-US" sz="2200" dirty="0" err="1"/>
              <a:t>listservs</a:t>
            </a:r>
            <a:r>
              <a:rPr lang="en-US" sz="2200" dirty="0"/>
              <a:t>, etc.</a:t>
            </a:r>
          </a:p>
          <a:p>
            <a:pPr marL="628462" indent="-514350">
              <a:buFont typeface="+mj-lt"/>
              <a:buAutoNum type="arabicParenR" startAt="4"/>
            </a:pPr>
            <a:endParaRPr lang="en-US" sz="2200" b="1" dirty="0"/>
          </a:p>
          <a:p>
            <a:pPr marL="628462" indent="-514350">
              <a:buFont typeface="+mj-lt"/>
              <a:buAutoNum type="arabicParenR" startAt="4"/>
            </a:pPr>
            <a:r>
              <a:rPr lang="en-US" sz="2200" b="1" dirty="0"/>
              <a:t>Backbone Support Organizations </a:t>
            </a:r>
            <a:r>
              <a:rPr lang="en-US" sz="2200" dirty="0"/>
              <a:t>– </a:t>
            </a:r>
            <a:r>
              <a:rPr lang="en-US" sz="2200" i="1" dirty="0"/>
              <a:t>End </a:t>
            </a:r>
            <a:r>
              <a:rPr lang="en-US" sz="2200" i="1" dirty="0" err="1"/>
              <a:t>Hep</a:t>
            </a:r>
            <a:r>
              <a:rPr lang="en-US" sz="2200" i="1" dirty="0"/>
              <a:t> C SF </a:t>
            </a:r>
            <a:r>
              <a:rPr lang="en-US" sz="2200" dirty="0"/>
              <a:t>and SF Department of Public Health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A5EF-C699-AF4C-BA42-C0A1CAAB713C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aidsetc.org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262" y="274639"/>
            <a:ext cx="95250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8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ETC-NCRC master -16x9-template">
  <a:themeElements>
    <a:clrScheme name="Custom 8">
      <a:dk1>
        <a:srgbClr val="222222"/>
      </a:dk1>
      <a:lt1>
        <a:srgbClr val="FFFFFF"/>
      </a:lt1>
      <a:dk2>
        <a:srgbClr val="1C3768"/>
      </a:dk2>
      <a:lt2>
        <a:srgbClr val="D6D6D6"/>
      </a:lt2>
      <a:accent1>
        <a:srgbClr val="F1A21F"/>
      </a:accent1>
      <a:accent2>
        <a:srgbClr val="8F3E97"/>
      </a:accent2>
      <a:accent3>
        <a:srgbClr val="1EB24B"/>
      </a:accent3>
      <a:accent4>
        <a:srgbClr val="0054A6"/>
      </a:accent4>
      <a:accent5>
        <a:srgbClr val="F37520"/>
      </a:accent5>
      <a:accent6>
        <a:srgbClr val="D6201A"/>
      </a:accent6>
      <a:hlink>
        <a:srgbClr val="478FCC"/>
      </a:hlink>
      <a:folHlink>
        <a:srgbClr val="6779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AETC-NCRC master -16x9-template</Template>
  <TotalTime>4653</TotalTime>
  <Words>1334</Words>
  <Application>Microsoft Office PowerPoint</Application>
  <PresentationFormat>On-screen Show (4:3)</PresentationFormat>
  <Paragraphs>241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ITC Avant Garde Std Bk</vt:lpstr>
      <vt:lpstr>ITC Avant Garde Std Bk Cn</vt:lpstr>
      <vt:lpstr>ITC Avant Garde Std Md</vt:lpstr>
      <vt:lpstr>Wingdings</vt:lpstr>
      <vt:lpstr>AETC-NCRC master -16x9-template</vt:lpstr>
      <vt:lpstr>Tools for Evaluating Partnerships, Working Relationships &amp; Work Outcomes Kathleen Cullinen – Program Evaluator,  AETC National Coordinating Resource Center </vt:lpstr>
      <vt:lpstr>Learning Objectives</vt:lpstr>
      <vt:lpstr>Partnership Terminology Used in  Collective Impact</vt:lpstr>
      <vt:lpstr>What is Collective Impact?</vt:lpstr>
      <vt:lpstr>Why Use a Collective Impact Approach?</vt:lpstr>
      <vt:lpstr>Collective Impact: 5 Conditions of Collective Success</vt:lpstr>
      <vt:lpstr>End Hep C SF</vt:lpstr>
      <vt:lpstr>End Hep C SF</vt:lpstr>
      <vt:lpstr>End Hep C SF</vt:lpstr>
      <vt:lpstr>Phases of a Collective Impact Approach</vt:lpstr>
      <vt:lpstr>Community Engagement</vt:lpstr>
      <vt:lpstr>Shared Measurement</vt:lpstr>
      <vt:lpstr>Evaluating Collective Impact</vt:lpstr>
      <vt:lpstr>Tools for Evaluating Collective Impact</vt:lpstr>
      <vt:lpstr>Tools for Evaluating Collective Impact</vt:lpstr>
      <vt:lpstr>Tools for Evaluating Collective Impact</vt:lpstr>
      <vt:lpstr>Tools for Evaluating Collective Impact</vt:lpstr>
      <vt:lpstr>Additional Resources</vt:lpstr>
      <vt:lpstr>Summary</vt:lpstr>
      <vt:lpstr>Summary</vt:lpstr>
      <vt:lpstr>Questions?</vt:lpstr>
      <vt:lpstr>More Questions?</vt:lpstr>
      <vt:lpstr>Next E-Learn Call</vt:lpstr>
    </vt:vector>
  </TitlesOfParts>
  <Company>UMDNJ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UMDNJ</dc:creator>
  <cp:lastModifiedBy>Elizabeth Lazo</cp:lastModifiedBy>
  <cp:revision>265</cp:revision>
  <cp:lastPrinted>2017-12-12T14:47:22Z</cp:lastPrinted>
  <dcterms:created xsi:type="dcterms:W3CDTF">2016-05-10T21:18:57Z</dcterms:created>
  <dcterms:modified xsi:type="dcterms:W3CDTF">2018-04-19T16:26:27Z</dcterms:modified>
</cp:coreProperties>
</file>