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9"/>
  </p:notesMasterIdLst>
  <p:sldIdLst>
    <p:sldId id="256" r:id="rId2"/>
    <p:sldId id="258" r:id="rId3"/>
    <p:sldId id="259" r:id="rId4"/>
    <p:sldId id="260" r:id="rId5"/>
    <p:sldId id="262" r:id="rId6"/>
    <p:sldId id="263" r:id="rId7"/>
    <p:sldId id="261"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312"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5A94A-6312-4B85-9F13-D9BFE4024487}" type="datetimeFigureOut">
              <a:rPr lang="en-US" smtClean="0"/>
              <a:t>5/19/2015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D2428-DE43-4A40-A44B-C0EDBD786198}" type="slidenum">
              <a:rPr lang="en-US" smtClean="0"/>
              <a:t>‹#›</a:t>
            </a:fld>
            <a:endParaRPr lang="en-US"/>
          </a:p>
        </p:txBody>
      </p:sp>
    </p:spTree>
    <p:extLst>
      <p:ext uri="{BB962C8B-B14F-4D97-AF65-F5344CB8AC3E}">
        <p14:creationId xmlns:p14="http://schemas.microsoft.com/office/powerpoint/2010/main" val="251822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66242" name="Rectangle 1026"/>
          <p:cNvSpPr>
            <a:spLocks noGrp="1" noChangeArrowheads="1"/>
          </p:cNvSpPr>
          <p:nvPr>
            <p:ph type="ctrTitle"/>
          </p:nvPr>
        </p:nvSpPr>
        <p:spPr>
          <a:xfrm>
            <a:off x="2317750" y="3429000"/>
            <a:ext cx="6172200" cy="533400"/>
          </a:xfrm>
        </p:spPr>
        <p:txBody>
          <a:bodyPr/>
          <a:lstStyle>
            <a:lvl1pPr algn="r">
              <a:defRPr/>
            </a:lvl1pPr>
          </a:lstStyle>
          <a:p>
            <a:pPr lvl="0"/>
            <a:r>
              <a:rPr lang="en-US" altLang="en-US" noProof="0" smtClean="0"/>
              <a:t>Click to edit Master title style</a:t>
            </a:r>
          </a:p>
        </p:txBody>
      </p:sp>
      <p:sp>
        <p:nvSpPr>
          <p:cNvPr id="266243" name="Rectangle 1027"/>
          <p:cNvSpPr>
            <a:spLocks noGrp="1" noChangeArrowheads="1"/>
          </p:cNvSpPr>
          <p:nvPr>
            <p:ph type="subTitle" idx="1"/>
          </p:nvPr>
        </p:nvSpPr>
        <p:spPr>
          <a:xfrm>
            <a:off x="2286000" y="3962400"/>
            <a:ext cx="6203950" cy="1752600"/>
          </a:xfrm>
        </p:spPr>
        <p:txBody>
          <a:bodyPr/>
          <a:lstStyle>
            <a:lvl1pPr marL="0" indent="0" algn="r">
              <a:defRPr sz="2600"/>
            </a:lvl1pPr>
          </a:lstStyle>
          <a:p>
            <a:pPr lvl="0"/>
            <a:r>
              <a:rPr lang="en-US" altLang="en-US" noProof="0" smtClean="0"/>
              <a:t>Click to edit Master subtitle style</a:t>
            </a:r>
          </a:p>
        </p:txBody>
      </p:sp>
      <p:sp>
        <p:nvSpPr>
          <p:cNvPr id="5" name="Rectangle 1028"/>
          <p:cNvSpPr>
            <a:spLocks noGrp="1" noChangeArrowheads="1"/>
          </p:cNvSpPr>
          <p:nvPr>
            <p:ph type="dt" sz="half" idx="10"/>
          </p:nvPr>
        </p:nvSpPr>
        <p:spPr>
          <a:xfrm>
            <a:off x="3359150" y="6343650"/>
            <a:ext cx="1905000" cy="457200"/>
          </a:xfrm>
        </p:spPr>
        <p:txBody>
          <a:bodyPr/>
          <a:lstStyle>
            <a:lvl1pPr algn="ctr">
              <a:defRPr smtClean="0"/>
            </a:lvl1pPr>
          </a:lstStyle>
          <a:p>
            <a:pPr>
              <a:defRPr/>
            </a:pPr>
            <a:endParaRPr lang="en-US" altLang="en-US"/>
          </a:p>
        </p:txBody>
      </p:sp>
      <p:sp>
        <p:nvSpPr>
          <p:cNvPr id="6" name="Rectangle 1029"/>
          <p:cNvSpPr>
            <a:spLocks noGrp="1" noChangeArrowheads="1"/>
          </p:cNvSpPr>
          <p:nvPr>
            <p:ph type="ftr" sz="quarter" idx="11"/>
          </p:nvPr>
        </p:nvSpPr>
        <p:spPr bwMode="auto">
          <a:xfrm>
            <a:off x="6019800" y="634365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mn-lt"/>
                <a:ea typeface="+mn-ea"/>
              </a:defRPr>
            </a:lvl1pPr>
          </a:lstStyle>
          <a:p>
            <a:pPr>
              <a:defRPr/>
            </a:pPr>
            <a:endParaRPr lang="en-US" altLang="en-US"/>
          </a:p>
        </p:txBody>
      </p:sp>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832" cy="2213352"/>
          </a:xfrm>
          <a:prstGeom prst="rect">
            <a:avLst/>
          </a:prstGeom>
        </p:spPr>
      </p:pic>
    </p:spTree>
    <p:extLst>
      <p:ext uri="{BB962C8B-B14F-4D97-AF65-F5344CB8AC3E}">
        <p14:creationId xmlns:p14="http://schemas.microsoft.com/office/powerpoint/2010/main" val="18441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6606AA9C-8A1B-B645-B118-9EC35C95A495}" type="slidenum">
              <a:rPr lang="en-US"/>
              <a:pPr/>
              <a:t>‹#›</a:t>
            </a:fld>
            <a:endParaRPr lang="en-US"/>
          </a:p>
        </p:txBody>
      </p:sp>
    </p:spTree>
    <p:extLst>
      <p:ext uri="{BB962C8B-B14F-4D97-AF65-F5344CB8AC3E}">
        <p14:creationId xmlns:p14="http://schemas.microsoft.com/office/powerpoint/2010/main" val="332700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524000"/>
            <a:ext cx="1898650" cy="4532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9800" y="1524000"/>
            <a:ext cx="5546725" cy="4532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F878029D-F03D-D646-808A-F95685ADE443}" type="slidenum">
              <a:rPr lang="en-US"/>
              <a:pPr/>
              <a:t>‹#›</a:t>
            </a:fld>
            <a:endParaRPr lang="en-US"/>
          </a:p>
        </p:txBody>
      </p:sp>
    </p:spTree>
    <p:extLst>
      <p:ext uri="{BB962C8B-B14F-4D97-AF65-F5344CB8AC3E}">
        <p14:creationId xmlns:p14="http://schemas.microsoft.com/office/powerpoint/2010/main" val="321668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7F8881F3-BA8F-4B4E-9F85-F439DACAF3CF}" type="slidenum">
              <a:rPr lang="en-US"/>
              <a:pPr/>
              <a:t>‹#›</a:t>
            </a:fld>
            <a:endParaRPr lang="en-US"/>
          </a:p>
        </p:txBody>
      </p:sp>
    </p:spTree>
    <p:extLst>
      <p:ext uri="{BB962C8B-B14F-4D97-AF65-F5344CB8AC3E}">
        <p14:creationId xmlns:p14="http://schemas.microsoft.com/office/powerpoint/2010/main" val="151496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5" name="Rectangle 6"/>
          <p:cNvSpPr>
            <a:spLocks noGrp="1" noChangeArrowheads="1"/>
          </p:cNvSpPr>
          <p:nvPr>
            <p:ph type="sldNum" sz="quarter" idx="11"/>
          </p:nvPr>
        </p:nvSpPr>
        <p:spPr>
          <a:ln/>
        </p:spPr>
        <p:txBody>
          <a:bodyPr/>
          <a:lstStyle>
            <a:lvl1pPr>
              <a:defRPr/>
            </a:lvl1pPr>
          </a:lstStyle>
          <a:p>
            <a:fld id="{3D987DAA-A896-1841-BC8A-D645CCE33E3D}" type="slidenum">
              <a:rPr lang="en-US"/>
              <a:pPr/>
              <a:t>‹#›</a:t>
            </a:fld>
            <a:endParaRPr lang="en-US"/>
          </a:p>
        </p:txBody>
      </p:sp>
    </p:spTree>
    <p:extLst>
      <p:ext uri="{BB962C8B-B14F-4D97-AF65-F5344CB8AC3E}">
        <p14:creationId xmlns:p14="http://schemas.microsoft.com/office/powerpoint/2010/main" val="26644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362200"/>
            <a:ext cx="3697288" cy="3694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0288" y="2362200"/>
            <a:ext cx="3697287" cy="3694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6" name="Rectangle 6"/>
          <p:cNvSpPr>
            <a:spLocks noGrp="1" noChangeArrowheads="1"/>
          </p:cNvSpPr>
          <p:nvPr>
            <p:ph type="sldNum" sz="quarter" idx="11"/>
          </p:nvPr>
        </p:nvSpPr>
        <p:spPr>
          <a:ln/>
        </p:spPr>
        <p:txBody>
          <a:bodyPr/>
          <a:lstStyle>
            <a:lvl1pPr>
              <a:defRPr/>
            </a:lvl1pPr>
          </a:lstStyle>
          <a:p>
            <a:fld id="{B2EAB432-7ED5-A146-8045-70BEC1533191}" type="slidenum">
              <a:rPr lang="en-US"/>
              <a:pPr/>
              <a:t>‹#›</a:t>
            </a:fld>
            <a:endParaRPr lang="en-US"/>
          </a:p>
        </p:txBody>
      </p:sp>
    </p:spTree>
    <p:extLst>
      <p:ext uri="{BB962C8B-B14F-4D97-AF65-F5344CB8AC3E}">
        <p14:creationId xmlns:p14="http://schemas.microsoft.com/office/powerpoint/2010/main" val="420492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9038"/>
            <a:ext cx="8229600" cy="1020762"/>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00"/>
            <a:ext cx="40401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089275"/>
            <a:ext cx="4040188" cy="3082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286000"/>
            <a:ext cx="4041775"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089275"/>
            <a:ext cx="4041775" cy="3082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8" name="Rectangle 6"/>
          <p:cNvSpPr>
            <a:spLocks noGrp="1" noChangeArrowheads="1"/>
          </p:cNvSpPr>
          <p:nvPr>
            <p:ph type="sldNum" sz="quarter" idx="11"/>
          </p:nvPr>
        </p:nvSpPr>
        <p:spPr>
          <a:ln/>
        </p:spPr>
        <p:txBody>
          <a:bodyPr/>
          <a:lstStyle>
            <a:lvl1pPr>
              <a:defRPr/>
            </a:lvl1pPr>
          </a:lstStyle>
          <a:p>
            <a:fld id="{9F49499B-0A11-F941-988B-5A98BBA90756}" type="slidenum">
              <a:rPr lang="en-US"/>
              <a:pPr/>
              <a:t>‹#›</a:t>
            </a:fld>
            <a:endParaRPr lang="en-US"/>
          </a:p>
        </p:txBody>
      </p:sp>
    </p:spTree>
    <p:extLst>
      <p:ext uri="{BB962C8B-B14F-4D97-AF65-F5344CB8AC3E}">
        <p14:creationId xmlns:p14="http://schemas.microsoft.com/office/powerpoint/2010/main" val="408168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4" name="Rectangle 6"/>
          <p:cNvSpPr>
            <a:spLocks noGrp="1" noChangeArrowheads="1"/>
          </p:cNvSpPr>
          <p:nvPr>
            <p:ph type="sldNum" sz="quarter" idx="11"/>
          </p:nvPr>
        </p:nvSpPr>
        <p:spPr>
          <a:ln/>
        </p:spPr>
        <p:txBody>
          <a:bodyPr/>
          <a:lstStyle>
            <a:lvl1pPr>
              <a:defRPr/>
            </a:lvl1pPr>
          </a:lstStyle>
          <a:p>
            <a:fld id="{DB0A249C-C385-6343-9E2D-0B8524CBBFBC}" type="slidenum">
              <a:rPr lang="en-US"/>
              <a:pPr/>
              <a:t>‹#›</a:t>
            </a:fld>
            <a:endParaRPr lang="en-US"/>
          </a:p>
        </p:txBody>
      </p:sp>
    </p:spTree>
    <p:extLst>
      <p:ext uri="{BB962C8B-B14F-4D97-AF65-F5344CB8AC3E}">
        <p14:creationId xmlns:p14="http://schemas.microsoft.com/office/powerpoint/2010/main" val="126433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3" name="Rectangle 6"/>
          <p:cNvSpPr>
            <a:spLocks noGrp="1" noChangeArrowheads="1"/>
          </p:cNvSpPr>
          <p:nvPr>
            <p:ph type="sldNum" sz="quarter" idx="11"/>
          </p:nvPr>
        </p:nvSpPr>
        <p:spPr>
          <a:ln/>
        </p:spPr>
        <p:txBody>
          <a:bodyPr/>
          <a:lstStyle>
            <a:lvl1pPr>
              <a:defRPr/>
            </a:lvl1pPr>
          </a:lstStyle>
          <a:p>
            <a:fld id="{7DD1BA20-3B1F-8544-ADC7-70EC2EFB7AE2}" type="slidenum">
              <a:rPr lang="en-US"/>
              <a:pPr/>
              <a:t>‹#›</a:t>
            </a:fld>
            <a:endParaRPr lang="en-US"/>
          </a:p>
        </p:txBody>
      </p:sp>
    </p:spTree>
    <p:extLst>
      <p:ext uri="{BB962C8B-B14F-4D97-AF65-F5344CB8AC3E}">
        <p14:creationId xmlns:p14="http://schemas.microsoft.com/office/powerpoint/2010/main" val="251107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39849"/>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39849"/>
            <a:ext cx="5111750" cy="4679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01900"/>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6" name="Rectangle 6"/>
          <p:cNvSpPr>
            <a:spLocks noGrp="1" noChangeArrowheads="1"/>
          </p:cNvSpPr>
          <p:nvPr>
            <p:ph type="sldNum" sz="quarter" idx="11"/>
          </p:nvPr>
        </p:nvSpPr>
        <p:spPr>
          <a:ln/>
        </p:spPr>
        <p:txBody>
          <a:bodyPr/>
          <a:lstStyle>
            <a:lvl1pPr>
              <a:defRPr/>
            </a:lvl1pPr>
          </a:lstStyle>
          <a:p>
            <a:fld id="{0315EEE4-BBAF-9942-8B21-7A286C67FDAE}" type="slidenum">
              <a:rPr lang="en-US"/>
              <a:pPr/>
              <a:t>‹#›</a:t>
            </a:fld>
            <a:endParaRPr lang="en-US"/>
          </a:p>
        </p:txBody>
      </p:sp>
    </p:spTree>
    <p:extLst>
      <p:ext uri="{BB962C8B-B14F-4D97-AF65-F5344CB8AC3E}">
        <p14:creationId xmlns:p14="http://schemas.microsoft.com/office/powerpoint/2010/main" val="88161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91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Date Area</a:t>
            </a:r>
            <a:endParaRPr lang="en-US" altLang="en-US"/>
          </a:p>
        </p:txBody>
      </p:sp>
      <p:sp>
        <p:nvSpPr>
          <p:cNvPr id="6" name="Rectangle 6"/>
          <p:cNvSpPr>
            <a:spLocks noGrp="1" noChangeArrowheads="1"/>
          </p:cNvSpPr>
          <p:nvPr>
            <p:ph type="sldNum" sz="quarter" idx="11"/>
          </p:nvPr>
        </p:nvSpPr>
        <p:spPr>
          <a:ln/>
        </p:spPr>
        <p:txBody>
          <a:bodyPr/>
          <a:lstStyle>
            <a:lvl1pPr>
              <a:defRPr/>
            </a:lvl1pPr>
          </a:lstStyle>
          <a:p>
            <a:fld id="{AB159995-A1BE-BF4E-BC5F-5A773C9D0009}" type="slidenum">
              <a:rPr lang="en-US"/>
              <a:pPr/>
              <a:t>‹#›</a:t>
            </a:fld>
            <a:endParaRPr lang="en-US"/>
          </a:p>
        </p:txBody>
      </p:sp>
    </p:spTree>
    <p:extLst>
      <p:ext uri="{BB962C8B-B14F-4D97-AF65-F5344CB8AC3E}">
        <p14:creationId xmlns:p14="http://schemas.microsoft.com/office/powerpoint/2010/main" val="152414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54E7C"/>
            </a:gs>
            <a:gs pos="100000">
              <a:srgbClr val="27243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39800" y="1524000"/>
            <a:ext cx="754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89803"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spAutoFit/>
          </a:bodyPr>
          <a:lstStyle/>
          <a:p>
            <a:pPr lvl="0"/>
            <a:r>
              <a:rPr lang="en-US"/>
              <a:t>Title of Slide</a:t>
            </a:r>
          </a:p>
        </p:txBody>
      </p:sp>
      <p:sp>
        <p:nvSpPr>
          <p:cNvPr id="1027" name="Rectangle 3"/>
          <p:cNvSpPr>
            <a:spLocks noGrp="1" noChangeArrowheads="1"/>
          </p:cNvSpPr>
          <p:nvPr>
            <p:ph type="body" idx="1"/>
          </p:nvPr>
        </p:nvSpPr>
        <p:spPr bwMode="auto">
          <a:xfrm>
            <a:off x="990600" y="2362200"/>
            <a:ext cx="7546975"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Information about the slide with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5220" name="Rectangle 4"/>
          <p:cNvSpPr>
            <a:spLocks noGrp="1" noChangeArrowheads="1"/>
          </p:cNvSpPr>
          <p:nvPr>
            <p:ph type="dt" sz="half" idx="2"/>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mn-lt"/>
                <a:ea typeface="+mn-ea"/>
              </a:defRPr>
            </a:lvl1pPr>
          </a:lstStyle>
          <a:p>
            <a:pPr>
              <a:defRPr/>
            </a:pPr>
            <a:r>
              <a:rPr lang="en-US" altLang="en-US" smtClean="0"/>
              <a:t>Date Area</a:t>
            </a:r>
            <a:endParaRPr lang="en-US" altLang="en-US" dirty="0"/>
          </a:p>
        </p:txBody>
      </p:sp>
      <p:sp>
        <p:nvSpPr>
          <p:cNvPr id="265222" name="Rectangle 6"/>
          <p:cNvSpPr>
            <a:spLocks noGrp="1" noChangeArrowheads="1"/>
          </p:cNvSpPr>
          <p:nvPr>
            <p:ph type="sldNum" sz="quarter" idx="4"/>
          </p:nvPr>
        </p:nvSpPr>
        <p:spPr bwMode="auto">
          <a:xfrm>
            <a:off x="304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2000">
                <a:latin typeface="Arial" charset="0"/>
              </a:defRPr>
            </a:lvl1pPr>
          </a:lstStyle>
          <a:p>
            <a:fld id="{F7ACA5AA-DD8D-2B43-B4FE-0EDC6B4AB294}" type="slidenum">
              <a:rPr lang="en-US" smtClean="0"/>
              <a:pPr/>
              <a:t>‹#›</a:t>
            </a:fld>
            <a:endParaRPr lang="en-US" dirty="0"/>
          </a:p>
        </p:txBody>
      </p:sp>
      <p:pic>
        <p:nvPicPr>
          <p:cNvPr id="2" name="Picture 1" descr="AETC_masthead_ppt-01.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p:txStyles>
    <p:titleStyle>
      <a:lvl1pPr algn="l" rtl="0" eaLnBrk="1" fontAlgn="base" hangingPunct="1">
        <a:spcBef>
          <a:spcPct val="0"/>
        </a:spcBef>
        <a:spcAft>
          <a:spcPct val="0"/>
        </a:spcAft>
        <a:defRPr sz="3400" b="1">
          <a:solidFill>
            <a:schemeClr val="tx1"/>
          </a:solidFill>
          <a:latin typeface="+mj-lt"/>
          <a:ea typeface="ＭＳ Ｐゴシック" charset="0"/>
          <a:cs typeface="+mj-cs"/>
        </a:defRPr>
      </a:lvl1pPr>
      <a:lvl2pPr algn="l" rtl="0" eaLnBrk="1" fontAlgn="base" hangingPunct="1">
        <a:spcBef>
          <a:spcPct val="0"/>
        </a:spcBef>
        <a:spcAft>
          <a:spcPct val="0"/>
        </a:spcAft>
        <a:defRPr sz="3400" b="1">
          <a:solidFill>
            <a:schemeClr val="tx1"/>
          </a:solidFill>
          <a:latin typeface="Arial" charset="0"/>
          <a:ea typeface="ＭＳ Ｐゴシック" charset="0"/>
        </a:defRPr>
      </a:lvl2pPr>
      <a:lvl3pPr algn="l" rtl="0" eaLnBrk="1" fontAlgn="base" hangingPunct="1">
        <a:spcBef>
          <a:spcPct val="0"/>
        </a:spcBef>
        <a:spcAft>
          <a:spcPct val="0"/>
        </a:spcAft>
        <a:defRPr sz="3400" b="1">
          <a:solidFill>
            <a:schemeClr val="tx1"/>
          </a:solidFill>
          <a:latin typeface="Arial" charset="0"/>
          <a:ea typeface="ＭＳ Ｐゴシック" charset="0"/>
        </a:defRPr>
      </a:lvl3pPr>
      <a:lvl4pPr algn="l" rtl="0" eaLnBrk="1" fontAlgn="base" hangingPunct="1">
        <a:spcBef>
          <a:spcPct val="0"/>
        </a:spcBef>
        <a:spcAft>
          <a:spcPct val="0"/>
        </a:spcAft>
        <a:defRPr sz="3400" b="1">
          <a:solidFill>
            <a:schemeClr val="tx1"/>
          </a:solidFill>
          <a:latin typeface="Arial" charset="0"/>
          <a:ea typeface="ＭＳ Ｐゴシック" charset="0"/>
        </a:defRPr>
      </a:lvl4pPr>
      <a:lvl5pPr algn="l" rtl="0" eaLnBrk="1" fontAlgn="base" hangingPunct="1">
        <a:spcBef>
          <a:spcPct val="0"/>
        </a:spcBef>
        <a:spcAft>
          <a:spcPct val="0"/>
        </a:spcAft>
        <a:defRPr sz="3400" b="1">
          <a:solidFill>
            <a:schemeClr val="tx1"/>
          </a:solidFill>
          <a:latin typeface="Arial" charset="0"/>
          <a:ea typeface="ＭＳ Ｐゴシック"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p:titleStyle>
    <p:bodyStyle>
      <a:lvl1pPr marL="342900" indent="-342900" algn="l" rtl="0" eaLnBrk="1" fontAlgn="base" hangingPunct="1">
        <a:spcBef>
          <a:spcPct val="20000"/>
        </a:spcBef>
        <a:spcAft>
          <a:spcPct val="0"/>
        </a:spcAft>
        <a:buClr>
          <a:srgbClr val="CCFF33"/>
        </a:buClr>
        <a:buFont typeface="Wingdings" charset="0"/>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rgbClr val="98A048"/>
        </a:buClr>
        <a:buFont typeface="Wingdings" charset="0"/>
        <a:buChar char="§"/>
        <a:defRPr sz="24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A3A5F1"/>
        </a:buClr>
        <a:buFont typeface="Wingdings" charset="0"/>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BABB9F"/>
        </a:buClr>
        <a:buFont typeface="Wingdings" charset="0"/>
        <a:buChar char="§"/>
        <a:defRPr sz="24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A1A1C1"/>
        </a:buClr>
        <a:buFont typeface="Wingdings" charset="0"/>
        <a:buChar char="§"/>
        <a:defRPr sz="2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A1A1C1"/>
        </a:buClr>
        <a:buFont typeface="Wingdings" pitchFamily="2" charset="2"/>
        <a:buChar char="§"/>
        <a:defRPr sz="2400">
          <a:solidFill>
            <a:schemeClr val="tx1"/>
          </a:solidFill>
          <a:latin typeface="+mn-lt"/>
        </a:defRPr>
      </a:lvl6pPr>
      <a:lvl7pPr marL="2971800" indent="-228600" algn="l" rtl="0" eaLnBrk="1" fontAlgn="base" hangingPunct="1">
        <a:spcBef>
          <a:spcPct val="20000"/>
        </a:spcBef>
        <a:spcAft>
          <a:spcPct val="0"/>
        </a:spcAft>
        <a:buClr>
          <a:srgbClr val="A1A1C1"/>
        </a:buClr>
        <a:buFont typeface="Wingdings" pitchFamily="2" charset="2"/>
        <a:buChar char="§"/>
        <a:defRPr sz="2400">
          <a:solidFill>
            <a:schemeClr val="tx1"/>
          </a:solidFill>
          <a:latin typeface="+mn-lt"/>
        </a:defRPr>
      </a:lvl7pPr>
      <a:lvl8pPr marL="3429000" indent="-228600" algn="l" rtl="0" eaLnBrk="1" fontAlgn="base" hangingPunct="1">
        <a:spcBef>
          <a:spcPct val="20000"/>
        </a:spcBef>
        <a:spcAft>
          <a:spcPct val="0"/>
        </a:spcAft>
        <a:buClr>
          <a:srgbClr val="A1A1C1"/>
        </a:buClr>
        <a:buFont typeface="Wingdings" pitchFamily="2" charset="2"/>
        <a:buChar char="§"/>
        <a:defRPr sz="2400">
          <a:solidFill>
            <a:schemeClr val="tx1"/>
          </a:solidFill>
          <a:latin typeface="+mn-lt"/>
        </a:defRPr>
      </a:lvl8pPr>
      <a:lvl9pPr marL="3886200" indent="-228600" algn="l" rtl="0" eaLnBrk="1" fontAlgn="base" hangingPunct="1">
        <a:spcBef>
          <a:spcPct val="20000"/>
        </a:spcBef>
        <a:spcAft>
          <a:spcPct val="0"/>
        </a:spcAft>
        <a:buClr>
          <a:srgbClr val="A1A1C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dc.gov/hiv/risk/age/olderamerica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hiv/risk/age/olderamericans/" TargetMode="External"/><Relationship Id="rId2" Type="http://schemas.openxmlformats.org/officeDocument/2006/relationships/hyperlink" Target="http://www.cdc.gov/hiv/risk/age/olderamericans/#footno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hiv/risk/age/olderamerica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hiv/risk/age/olderamerican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http://www.cdc.gov/hiv/risk/age/olderamerica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823627"/>
            <a:ext cx="5746750" cy="1138773"/>
          </a:xfrm>
        </p:spPr>
        <p:txBody>
          <a:bodyPr/>
          <a:lstStyle/>
          <a:p>
            <a:pPr algn="ctr"/>
            <a:r>
              <a:rPr lang="en-US" dirty="0"/>
              <a:t>HIV Among People Aged 50 and Older</a:t>
            </a:r>
            <a:endParaRPr lang="en-US" dirty="0"/>
          </a:p>
        </p:txBody>
      </p:sp>
      <p:sp>
        <p:nvSpPr>
          <p:cNvPr id="3" name="Subtitle 2"/>
          <p:cNvSpPr>
            <a:spLocks noGrp="1"/>
          </p:cNvSpPr>
          <p:nvPr>
            <p:ph type="subTitle" idx="1"/>
          </p:nvPr>
        </p:nvSpPr>
        <p:spPr>
          <a:xfrm>
            <a:off x="5715000" y="3962400"/>
            <a:ext cx="2774950" cy="1752600"/>
          </a:xfrm>
        </p:spPr>
        <p:txBody>
          <a:bodyPr/>
          <a:lstStyle/>
          <a:p>
            <a:pPr algn="ctr"/>
            <a:r>
              <a:rPr lang="en-US" dirty="0" smtClean="0"/>
              <a:t>Trainer Slides</a:t>
            </a:r>
            <a:endParaRPr lang="en-US" dirty="0"/>
          </a:p>
        </p:txBody>
      </p:sp>
      <p:sp>
        <p:nvSpPr>
          <p:cNvPr id="4" name="Date Placeholder 3"/>
          <p:cNvSpPr>
            <a:spLocks noGrp="1"/>
          </p:cNvSpPr>
          <p:nvPr>
            <p:ph type="dt" sz="half" idx="10"/>
          </p:nvPr>
        </p:nvSpPr>
        <p:spPr>
          <a:xfrm>
            <a:off x="7848600" y="6400800"/>
            <a:ext cx="1295400" cy="381000"/>
          </a:xfrm>
        </p:spPr>
        <p:txBody>
          <a:bodyPr/>
          <a:lstStyle/>
          <a:p>
            <a:pPr>
              <a:defRPr/>
            </a:pPr>
            <a:r>
              <a:rPr lang="en-US" altLang="en-US" sz="1200" dirty="0" smtClean="0"/>
              <a:t>May 2015</a:t>
            </a:r>
            <a:endParaRPr lang="en-US" altLang="en-US" sz="1200" dirty="0"/>
          </a:p>
        </p:txBody>
      </p:sp>
    </p:spTree>
    <p:extLst>
      <p:ext uri="{BB962C8B-B14F-4D97-AF65-F5344CB8AC3E}">
        <p14:creationId xmlns:p14="http://schemas.microsoft.com/office/powerpoint/2010/main" val="180343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16" y="1219200"/>
            <a:ext cx="7543800" cy="609600"/>
          </a:xfrm>
        </p:spPr>
        <p:txBody>
          <a:bodyPr/>
          <a:lstStyle/>
          <a:p>
            <a:r>
              <a:rPr lang="en-US" dirty="0" smtClean="0"/>
              <a:t>Overview</a:t>
            </a:r>
            <a:endParaRPr lang="en-US" dirty="0"/>
          </a:p>
        </p:txBody>
      </p:sp>
      <p:sp>
        <p:nvSpPr>
          <p:cNvPr id="3" name="Content Placeholder 2"/>
          <p:cNvSpPr>
            <a:spLocks noGrp="1"/>
          </p:cNvSpPr>
          <p:nvPr>
            <p:ph idx="1"/>
          </p:nvPr>
        </p:nvSpPr>
        <p:spPr>
          <a:xfrm>
            <a:off x="457200" y="2004406"/>
            <a:ext cx="8229600" cy="4525963"/>
          </a:xfrm>
        </p:spPr>
        <p:txBody>
          <a:bodyPr>
            <a:normAutofit/>
          </a:bodyPr>
          <a:lstStyle/>
          <a:p>
            <a:pPr>
              <a:buFont typeface="Arial" pitchFamily="34" charset="0"/>
              <a:buChar char="•"/>
            </a:pPr>
            <a:r>
              <a:rPr lang="en-US" sz="2000" dirty="0" smtClean="0"/>
              <a:t>Americans aged 50 and older have many of the same HIV risk factors as younger Americans</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Persons aged 55 and older accounted for 26% (313,200) of the estimated 1.2 million people living with HIV infection in the United States in 2011</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Older Americans are more likely than younger Americans to be diagnosed with HIV infection later in the course of their disease.</a:t>
            </a:r>
            <a:endParaRPr lang="en-US" sz="2000" dirty="0"/>
          </a:p>
        </p:txBody>
      </p:sp>
      <p:sp>
        <p:nvSpPr>
          <p:cNvPr id="4" name="TextBox 3"/>
          <p:cNvSpPr txBox="1"/>
          <p:nvPr/>
        </p:nvSpPr>
        <p:spPr>
          <a:xfrm>
            <a:off x="457200" y="6211669"/>
            <a:ext cx="8534400" cy="230832"/>
          </a:xfrm>
          <a:prstGeom prst="rect">
            <a:avLst/>
          </a:prstGeom>
          <a:noFill/>
        </p:spPr>
        <p:txBody>
          <a:bodyPr wrap="square" rtlCol="0">
            <a:spAutoFit/>
          </a:bodyPr>
          <a:lstStyle/>
          <a:p>
            <a:r>
              <a:rPr lang="en-US" sz="900" dirty="0" smtClean="0"/>
              <a:t>Source: Division of HIV/AIDS Prevention, NCHHSTP, CDC, </a:t>
            </a:r>
            <a:r>
              <a:rPr lang="en-US" sz="900" dirty="0" smtClean="0">
                <a:hlinkClick r:id="rId2"/>
              </a:rPr>
              <a:t>http://www.cdc.gov/hiv/risk/age/olderamericans/</a:t>
            </a:r>
            <a:r>
              <a:rPr lang="en-US" sz="900" dirty="0" smtClean="0"/>
              <a:t> (accessed 4/21/15)</a:t>
            </a:r>
          </a:p>
        </p:txBody>
      </p:sp>
      <p:sp>
        <p:nvSpPr>
          <p:cNvPr id="5" name="Rectangle 4"/>
          <p:cNvSpPr/>
          <p:nvPr/>
        </p:nvSpPr>
        <p:spPr>
          <a:xfrm>
            <a:off x="8210016" y="6530369"/>
            <a:ext cx="813043" cy="276999"/>
          </a:xfrm>
          <a:prstGeom prst="rect">
            <a:avLst/>
          </a:prstGeom>
        </p:spPr>
        <p:txBody>
          <a:bodyPr wrap="none">
            <a:spAutoFit/>
          </a:bodyPr>
          <a:lstStyle/>
          <a:p>
            <a:pPr>
              <a:defRPr/>
            </a:pPr>
            <a:r>
              <a:rPr lang="en-US" altLang="en-US" sz="1200" dirty="0"/>
              <a:t>May 2015</a:t>
            </a:r>
            <a:endParaRPr lang="en-US" altLang="en-US" sz="1200" dirty="0"/>
          </a:p>
        </p:txBody>
      </p:sp>
    </p:spTree>
    <p:extLst>
      <p:ext uri="{BB962C8B-B14F-4D97-AF65-F5344CB8AC3E}">
        <p14:creationId xmlns:p14="http://schemas.microsoft.com/office/powerpoint/2010/main" val="190308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543800" cy="609600"/>
          </a:xfrm>
        </p:spPr>
        <p:txBody>
          <a:bodyPr>
            <a:normAutofit fontScale="90000"/>
          </a:bodyPr>
          <a:lstStyle/>
          <a:p>
            <a:r>
              <a:rPr lang="en-US" dirty="0"/>
              <a:t>New HIV </a:t>
            </a:r>
            <a:r>
              <a:rPr lang="en-US" dirty="0" smtClean="0"/>
              <a:t>Infections, 1</a:t>
            </a:r>
            <a:r>
              <a:rPr lang="en-US" dirty="0"/>
              <a:t> </a:t>
            </a:r>
            <a:r>
              <a:rPr lang="en-US" sz="3200" i="1" dirty="0"/>
              <a:t>(Aged 55 </a:t>
            </a:r>
            <a:r>
              <a:rPr lang="en-US" sz="3200" i="1" dirty="0" smtClean="0"/>
              <a:t>&amp; </a:t>
            </a:r>
            <a:r>
              <a:rPr lang="en-US" sz="3200" i="1" dirty="0"/>
              <a:t>Older)</a:t>
            </a:r>
          </a:p>
        </p:txBody>
      </p:sp>
      <p:sp>
        <p:nvSpPr>
          <p:cNvPr id="3" name="Content Placeholder 2"/>
          <p:cNvSpPr>
            <a:spLocks noGrp="1"/>
          </p:cNvSpPr>
          <p:nvPr>
            <p:ph idx="1"/>
          </p:nvPr>
        </p:nvSpPr>
        <p:spPr>
          <a:xfrm>
            <a:off x="447413" y="2078119"/>
            <a:ext cx="8229600" cy="4525963"/>
          </a:xfrm>
        </p:spPr>
        <p:txBody>
          <a:bodyPr>
            <a:noAutofit/>
          </a:bodyPr>
          <a:lstStyle/>
          <a:p>
            <a:pPr>
              <a:lnSpc>
                <a:spcPct val="150000"/>
              </a:lnSpc>
            </a:pPr>
            <a:r>
              <a:rPr lang="en-US" sz="2000" dirty="0"/>
              <a:t>Of an estimated 47,500 new HIV infections in 2010, 5% (2,500) were among Americans aged 55 and older. Of these older Americans</a:t>
            </a:r>
            <a:r>
              <a:rPr lang="en-US" sz="2000" dirty="0" smtClean="0"/>
              <a:t>:</a:t>
            </a:r>
            <a:endParaRPr lang="en-US" sz="2000" dirty="0"/>
          </a:p>
          <a:p>
            <a:pPr lvl="1">
              <a:lnSpc>
                <a:spcPct val="150000"/>
              </a:lnSpc>
            </a:pPr>
            <a:r>
              <a:rPr lang="en-US" sz="2000" dirty="0" smtClean="0"/>
              <a:t>36% (900) of new infections were in white men, and 4% (110) were in white women;</a:t>
            </a:r>
          </a:p>
          <a:p>
            <a:pPr lvl="1">
              <a:lnSpc>
                <a:spcPct val="150000"/>
              </a:lnSpc>
            </a:pPr>
            <a:r>
              <a:rPr lang="en-US" sz="2000" dirty="0" smtClean="0"/>
              <a:t>24</a:t>
            </a:r>
            <a:r>
              <a:rPr lang="en-US" sz="2000" dirty="0"/>
              <a:t>% (590) of new infections were in black men, and 15% (370) were in black women;</a:t>
            </a:r>
          </a:p>
          <a:p>
            <a:pPr lvl="1">
              <a:lnSpc>
                <a:spcPct val="150000"/>
              </a:lnSpc>
            </a:pPr>
            <a:r>
              <a:rPr lang="en-US" sz="2000" dirty="0"/>
              <a:t>12% (310) of new infections were in Hispanic/</a:t>
            </a:r>
            <a:r>
              <a:rPr lang="en-US" sz="2000" dirty="0" err="1"/>
              <a:t>Latino</a:t>
            </a:r>
            <a:r>
              <a:rPr lang="en-US" sz="2000" u="sng" baseline="30000" dirty="0" err="1">
                <a:hlinkClick r:id="rId2"/>
              </a:rPr>
              <a:t>b</a:t>
            </a:r>
            <a:r>
              <a:rPr lang="en-US" sz="2000" dirty="0"/>
              <a:t> men, and 4% (100) were in Hispanic/Latino women.</a:t>
            </a:r>
          </a:p>
        </p:txBody>
      </p:sp>
      <p:sp>
        <p:nvSpPr>
          <p:cNvPr id="4" name="TextBox 3"/>
          <p:cNvSpPr txBox="1"/>
          <p:nvPr/>
        </p:nvSpPr>
        <p:spPr>
          <a:xfrm>
            <a:off x="457200" y="6211668"/>
            <a:ext cx="8534400" cy="230832"/>
          </a:xfrm>
          <a:prstGeom prst="rect">
            <a:avLst/>
          </a:prstGeom>
          <a:noFill/>
        </p:spPr>
        <p:txBody>
          <a:bodyPr wrap="square" rtlCol="0">
            <a:spAutoFit/>
          </a:bodyPr>
          <a:lstStyle/>
          <a:p>
            <a:r>
              <a:rPr lang="en-US" sz="900" dirty="0" smtClean="0"/>
              <a:t>Source: Division of HIV/AIDS Prevention, NCHHSTP, CDC, </a:t>
            </a:r>
            <a:r>
              <a:rPr lang="en-US" sz="900" dirty="0" smtClean="0">
                <a:hlinkClick r:id="rId3"/>
              </a:rPr>
              <a:t>http://www.cdc.gov/hiv/risk/age/olderamericans/</a:t>
            </a:r>
            <a:r>
              <a:rPr lang="en-US" sz="900" dirty="0" smtClean="0"/>
              <a:t> (accessed 4/21/15)</a:t>
            </a:r>
          </a:p>
        </p:txBody>
      </p:sp>
      <p:sp>
        <p:nvSpPr>
          <p:cNvPr id="5" name="Rectangle 4"/>
          <p:cNvSpPr/>
          <p:nvPr/>
        </p:nvSpPr>
        <p:spPr>
          <a:xfrm>
            <a:off x="8178557" y="6465583"/>
            <a:ext cx="813043" cy="276999"/>
          </a:xfrm>
          <a:prstGeom prst="rect">
            <a:avLst/>
          </a:prstGeom>
        </p:spPr>
        <p:txBody>
          <a:bodyPr wrap="none">
            <a:spAutoFit/>
          </a:bodyPr>
          <a:lstStyle/>
          <a:p>
            <a:pPr>
              <a:defRPr/>
            </a:pPr>
            <a:r>
              <a:rPr lang="en-US" altLang="en-US" sz="1200" dirty="0"/>
              <a:t>May 2015</a:t>
            </a:r>
            <a:endParaRPr lang="en-US" altLang="en-US" sz="1200" dirty="0"/>
          </a:p>
        </p:txBody>
      </p:sp>
    </p:spTree>
    <p:extLst>
      <p:ext uri="{BB962C8B-B14F-4D97-AF65-F5344CB8AC3E}">
        <p14:creationId xmlns:p14="http://schemas.microsoft.com/office/powerpoint/2010/main" val="410916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648" y="1219200"/>
            <a:ext cx="8610600" cy="609600"/>
          </a:xfrm>
        </p:spPr>
        <p:txBody>
          <a:bodyPr>
            <a:noAutofit/>
          </a:bodyPr>
          <a:lstStyle/>
          <a:p>
            <a:r>
              <a:rPr lang="en-US" sz="3200" dirty="0"/>
              <a:t>New HIV </a:t>
            </a:r>
            <a:r>
              <a:rPr lang="en-US" sz="3200" dirty="0" smtClean="0"/>
              <a:t>Infections, 2</a:t>
            </a:r>
            <a:r>
              <a:rPr lang="en-US" sz="3200" dirty="0"/>
              <a:t> </a:t>
            </a:r>
            <a:r>
              <a:rPr lang="en-US" sz="3200" i="1" dirty="0"/>
              <a:t>(Aged 55 </a:t>
            </a:r>
            <a:r>
              <a:rPr lang="en-US" sz="3200" i="1" dirty="0" smtClean="0"/>
              <a:t>&amp; </a:t>
            </a:r>
            <a:r>
              <a:rPr lang="en-US" sz="3200" i="1" dirty="0"/>
              <a:t>Older</a:t>
            </a:r>
            <a:r>
              <a:rPr lang="en-US" sz="3200" i="1" dirty="0" smtClean="0"/>
              <a:t>)</a:t>
            </a:r>
            <a:endParaRPr lang="en-US" sz="3200" i="1" dirty="0"/>
          </a:p>
        </p:txBody>
      </p:sp>
      <p:sp>
        <p:nvSpPr>
          <p:cNvPr id="3" name="Content Placeholder 2"/>
          <p:cNvSpPr>
            <a:spLocks noGrp="1"/>
          </p:cNvSpPr>
          <p:nvPr>
            <p:ph idx="1"/>
          </p:nvPr>
        </p:nvSpPr>
        <p:spPr>
          <a:xfrm>
            <a:off x="489358" y="2133600"/>
            <a:ext cx="8229600" cy="4525963"/>
          </a:xfrm>
        </p:spPr>
        <p:txBody>
          <a:bodyPr>
            <a:normAutofit/>
          </a:bodyPr>
          <a:lstStyle/>
          <a:p>
            <a:pPr>
              <a:lnSpc>
                <a:spcPct val="150000"/>
              </a:lnSpc>
            </a:pPr>
            <a:r>
              <a:rPr lang="en-US" sz="2000" dirty="0"/>
              <a:t>In 2010, 44% (1,100) of the estimated 2,500 new HIV infections among people aged 55 and older were among gay, bisexual, or other men who have sex with men (MSM). Among MSM aged 55 and older, white MSM accounted for an estimated 67% (740) of new HIV infections, Hispanic/Latino MSM 16% (180), and black MSM 15% (160).</a:t>
            </a:r>
          </a:p>
        </p:txBody>
      </p:sp>
      <p:sp>
        <p:nvSpPr>
          <p:cNvPr id="4" name="TextBox 3"/>
          <p:cNvSpPr txBox="1"/>
          <p:nvPr/>
        </p:nvSpPr>
        <p:spPr>
          <a:xfrm>
            <a:off x="457200" y="6211669"/>
            <a:ext cx="8534400" cy="230832"/>
          </a:xfrm>
          <a:prstGeom prst="rect">
            <a:avLst/>
          </a:prstGeom>
          <a:noFill/>
        </p:spPr>
        <p:txBody>
          <a:bodyPr wrap="square" rtlCol="0">
            <a:spAutoFit/>
          </a:bodyPr>
          <a:lstStyle/>
          <a:p>
            <a:r>
              <a:rPr lang="en-US" sz="900" dirty="0" smtClean="0"/>
              <a:t>Source: Division of HIV/AIDS Prevention, NCHHSTP, CDC, </a:t>
            </a:r>
            <a:r>
              <a:rPr lang="en-US" sz="900" dirty="0" smtClean="0">
                <a:hlinkClick r:id="rId2"/>
              </a:rPr>
              <a:t>http://www.cdc.gov/hiv/risk/age/olderamericans/</a:t>
            </a:r>
            <a:r>
              <a:rPr lang="en-US" sz="900" dirty="0" smtClean="0"/>
              <a:t> (accessed 4/21/15)</a:t>
            </a:r>
          </a:p>
        </p:txBody>
      </p:sp>
      <p:sp>
        <p:nvSpPr>
          <p:cNvPr id="5" name="Rectangle 4"/>
          <p:cNvSpPr/>
          <p:nvPr/>
        </p:nvSpPr>
        <p:spPr>
          <a:xfrm>
            <a:off x="8077200" y="6490630"/>
            <a:ext cx="813043" cy="276999"/>
          </a:xfrm>
          <a:prstGeom prst="rect">
            <a:avLst/>
          </a:prstGeom>
        </p:spPr>
        <p:txBody>
          <a:bodyPr wrap="none">
            <a:spAutoFit/>
          </a:bodyPr>
          <a:lstStyle/>
          <a:p>
            <a:pPr>
              <a:defRPr/>
            </a:pPr>
            <a:r>
              <a:rPr lang="en-US" altLang="en-US" sz="1200" dirty="0"/>
              <a:t>May 2015</a:t>
            </a:r>
            <a:endParaRPr lang="en-US" altLang="en-US" sz="1200" dirty="0"/>
          </a:p>
        </p:txBody>
      </p:sp>
    </p:spTree>
    <p:extLst>
      <p:ext uri="{BB962C8B-B14F-4D97-AF65-F5344CB8AC3E}">
        <p14:creationId xmlns:p14="http://schemas.microsoft.com/office/powerpoint/2010/main" val="224870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0"/>
            <a:ext cx="8915400" cy="609600"/>
          </a:xfrm>
        </p:spPr>
        <p:txBody>
          <a:bodyPr>
            <a:noAutofit/>
          </a:bodyPr>
          <a:lstStyle/>
          <a:p>
            <a:r>
              <a:rPr lang="en-US" sz="2800" dirty="0" smtClean="0"/>
              <a:t>Estimated Diagnoses of HIV Infection by Age, 2013, United States</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362200"/>
            <a:ext cx="7239000" cy="3982099"/>
          </a:xfrm>
        </p:spPr>
      </p:pic>
      <p:sp>
        <p:nvSpPr>
          <p:cNvPr id="5" name="TextBox 4"/>
          <p:cNvSpPr txBox="1"/>
          <p:nvPr/>
        </p:nvSpPr>
        <p:spPr>
          <a:xfrm>
            <a:off x="327870" y="6437928"/>
            <a:ext cx="8534400" cy="230832"/>
          </a:xfrm>
          <a:prstGeom prst="rect">
            <a:avLst/>
          </a:prstGeom>
          <a:noFill/>
        </p:spPr>
        <p:txBody>
          <a:bodyPr wrap="square" rtlCol="0">
            <a:spAutoFit/>
          </a:bodyPr>
          <a:lstStyle/>
          <a:p>
            <a:r>
              <a:rPr lang="en-US" sz="900" dirty="0" smtClean="0"/>
              <a:t>Source: Division of HIV/AIDS Prevention, NCHHSTP, CDC, </a:t>
            </a:r>
            <a:r>
              <a:rPr lang="en-US" sz="900" dirty="0" smtClean="0">
                <a:hlinkClick r:id="rId3"/>
              </a:rPr>
              <a:t>http://www.cdc.gov/hiv/risk/age/olderamericans/</a:t>
            </a:r>
            <a:r>
              <a:rPr lang="en-US" sz="900" dirty="0" smtClean="0"/>
              <a:t> (accessed 4/21/15)</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470053"/>
            <a:ext cx="987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66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1600200"/>
            <a:ext cx="7543800" cy="533400"/>
          </a:xfrm>
        </p:spPr>
        <p:txBody>
          <a:bodyPr>
            <a:normAutofit fontScale="90000"/>
          </a:bodyPr>
          <a:lstStyle/>
          <a:p>
            <a:r>
              <a:rPr lang="en-US" dirty="0"/>
              <a:t>HIV and AIDS </a:t>
            </a:r>
            <a:r>
              <a:rPr lang="en-US" dirty="0" smtClean="0"/>
              <a:t>Diagnoses</a:t>
            </a:r>
            <a:r>
              <a:rPr lang="en-US" dirty="0"/>
              <a:t> and Deaths</a:t>
            </a:r>
            <a:br>
              <a:rPr lang="en-US" dirty="0"/>
            </a:br>
            <a:endParaRPr lang="en-US" sz="3600" i="1" dirty="0"/>
          </a:p>
        </p:txBody>
      </p:sp>
      <p:sp>
        <p:nvSpPr>
          <p:cNvPr id="3" name="Content Placeholder 2"/>
          <p:cNvSpPr>
            <a:spLocks noGrp="1"/>
          </p:cNvSpPr>
          <p:nvPr>
            <p:ph idx="1"/>
          </p:nvPr>
        </p:nvSpPr>
        <p:spPr>
          <a:xfrm>
            <a:off x="228599" y="1752600"/>
            <a:ext cx="8751815" cy="4343400"/>
          </a:xfrm>
        </p:spPr>
        <p:txBody>
          <a:bodyPr>
            <a:normAutofit lnSpcReduction="10000"/>
          </a:bodyPr>
          <a:lstStyle/>
          <a:p>
            <a:pPr>
              <a:buFont typeface="Arial" pitchFamily="34" charset="0"/>
              <a:buChar char="•"/>
            </a:pPr>
            <a:r>
              <a:rPr lang="en-US" sz="2000" dirty="0"/>
              <a:t>In 2013, there were an estimated 8,575 new HIV diagnoses among people aged 50 and over. Most (44%, 3,747) were among those aged 50-54</a:t>
            </a:r>
            <a:r>
              <a:rPr lang="en-US" sz="2000" dirty="0" smtClean="0"/>
              <a:t>.</a:t>
            </a:r>
          </a:p>
          <a:p>
            <a:endParaRPr lang="en-US" sz="2000" dirty="0"/>
          </a:p>
          <a:p>
            <a:pPr>
              <a:buFont typeface="Arial" pitchFamily="34" charset="0"/>
              <a:buChar char="•"/>
            </a:pPr>
            <a:r>
              <a:rPr lang="en-US" sz="2000" dirty="0"/>
              <a:t>In 2013, the estimated rate (per 100,000) of HIV diagnoses for blacks aged 50-54 was 59.3, compared to 23.3 for Hispanics/Latinos, and 8.7 for whites</a:t>
            </a:r>
            <a:r>
              <a:rPr lang="en-US" sz="2000" dirty="0" smtClean="0"/>
              <a:t>.</a:t>
            </a:r>
          </a:p>
          <a:p>
            <a:endParaRPr lang="en-US" sz="2000" dirty="0"/>
          </a:p>
          <a:p>
            <a:pPr>
              <a:buFont typeface="Arial" pitchFamily="34" charset="0"/>
              <a:buChar char="•"/>
            </a:pPr>
            <a:r>
              <a:rPr lang="en-US" sz="2000" dirty="0"/>
              <a:t>In 2013, people aged 50 and older accounted for 27% (7,108) of the estimated 26,688 AIDS diagnoses in the United States</a:t>
            </a:r>
            <a:r>
              <a:rPr lang="en-US" sz="2000" dirty="0" smtClean="0"/>
              <a:t>.</a:t>
            </a:r>
          </a:p>
          <a:p>
            <a:endParaRPr lang="en-US" sz="2000" dirty="0"/>
          </a:p>
          <a:p>
            <a:pPr>
              <a:buFont typeface="Arial" pitchFamily="34" charset="0"/>
              <a:buChar char="•"/>
            </a:pPr>
            <a:r>
              <a:rPr lang="en-US" sz="2000" dirty="0"/>
              <a:t>Of the estimated 13,712 deaths among people with AIDS in 2012, 8,093 (59%) were among people aged 50 and older.</a:t>
            </a:r>
          </a:p>
        </p:txBody>
      </p:sp>
      <p:sp>
        <p:nvSpPr>
          <p:cNvPr id="4" name="TextBox 3"/>
          <p:cNvSpPr txBox="1"/>
          <p:nvPr/>
        </p:nvSpPr>
        <p:spPr>
          <a:xfrm>
            <a:off x="446015" y="6211669"/>
            <a:ext cx="8534400" cy="230832"/>
          </a:xfrm>
          <a:prstGeom prst="rect">
            <a:avLst/>
          </a:prstGeom>
          <a:noFill/>
        </p:spPr>
        <p:txBody>
          <a:bodyPr wrap="square" rtlCol="0">
            <a:spAutoFit/>
          </a:bodyPr>
          <a:lstStyle/>
          <a:p>
            <a:r>
              <a:rPr lang="en-US" sz="900" dirty="0" smtClean="0"/>
              <a:t>Source: Division of HIV/AIDS Prevention, NCHHSTP, CDC, </a:t>
            </a:r>
            <a:r>
              <a:rPr lang="en-US" sz="900" dirty="0" smtClean="0">
                <a:hlinkClick r:id="rId2"/>
              </a:rPr>
              <a:t>http://www.cdc.gov/hiv/risk/age/olderamericans/</a:t>
            </a:r>
            <a:r>
              <a:rPr lang="en-US" sz="900" dirty="0" smtClean="0"/>
              <a:t> (accessed 4/21/15)</a:t>
            </a:r>
          </a:p>
        </p:txBody>
      </p:sp>
      <p:sp>
        <p:nvSpPr>
          <p:cNvPr id="5" name="Rectangle 4"/>
          <p:cNvSpPr/>
          <p:nvPr/>
        </p:nvSpPr>
        <p:spPr>
          <a:xfrm>
            <a:off x="8229600" y="6521980"/>
            <a:ext cx="813043" cy="276999"/>
          </a:xfrm>
          <a:prstGeom prst="rect">
            <a:avLst/>
          </a:prstGeom>
        </p:spPr>
        <p:txBody>
          <a:bodyPr wrap="none">
            <a:spAutoFit/>
          </a:bodyPr>
          <a:lstStyle/>
          <a:p>
            <a:pPr>
              <a:defRPr/>
            </a:pPr>
            <a:r>
              <a:rPr lang="en-US" altLang="en-US" sz="1200" dirty="0"/>
              <a:t>May 2015</a:t>
            </a:r>
            <a:endParaRPr lang="en-US" altLang="en-US" sz="1200" dirty="0"/>
          </a:p>
        </p:txBody>
      </p:sp>
    </p:spTree>
    <p:extLst>
      <p:ext uri="{BB962C8B-B14F-4D97-AF65-F5344CB8AC3E}">
        <p14:creationId xmlns:p14="http://schemas.microsoft.com/office/powerpoint/2010/main" val="290881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010400" y="6400800"/>
            <a:ext cx="1905000" cy="457200"/>
          </a:xfrm>
        </p:spPr>
        <p:txBody>
          <a:bodyPr/>
          <a:lstStyle/>
          <a:p>
            <a:pPr>
              <a:defRPr/>
            </a:pPr>
            <a:r>
              <a:rPr lang="en-US" altLang="en-US" sz="1200" dirty="0" smtClean="0"/>
              <a:t>May 2015</a:t>
            </a:r>
            <a:endParaRPr lang="en-US" altLang="en-US" sz="1200" dirty="0"/>
          </a:p>
        </p:txBody>
      </p:sp>
      <p:pic>
        <p:nvPicPr>
          <p:cNvPr id="1026" name="Picture 2" descr="C:\Users\powellrc\AppData\Local\Microsoft\Windows\Temporary Internet Files\Content.Outlook\4RQ7LG91\Percentage-People-HIV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95400"/>
            <a:ext cx="83058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925359"/>
      </p:ext>
    </p:extLst>
  </p:cSld>
  <p:clrMapOvr>
    <a:masterClrMapping/>
  </p:clrMapOvr>
</p:sld>
</file>

<file path=ppt/theme/theme1.xml><?xml version="1.0" encoding="utf-8"?>
<a:theme xmlns:a="http://schemas.openxmlformats.org/drawingml/2006/main" name="aetc_2013_template">
  <a:themeElements>
    <a:clrScheme name="aetcnrc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fontScheme name="aetcnr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etcnrc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etcnrc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etcnrc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etcnrc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etcnrc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etcnrc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etcnrc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aetc_2013_template</Template>
  <TotalTime>34</TotalTime>
  <Words>485</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aetc_2013_template</vt:lpstr>
      <vt:lpstr>HIV Among People Aged 50 and Older</vt:lpstr>
      <vt:lpstr>Overview</vt:lpstr>
      <vt:lpstr>New HIV Infections, 1 (Aged 55 &amp; Older)</vt:lpstr>
      <vt:lpstr>New HIV Infections, 2 (Aged 55 &amp; Older)</vt:lpstr>
      <vt:lpstr>Estimated Diagnoses of HIV Infection by Age, 2013, United States</vt:lpstr>
      <vt:lpstr>HIV and AIDS Diagnoses and Deaths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Judith</dc:creator>
  <cp:lastModifiedBy>Powell, Renee</cp:lastModifiedBy>
  <cp:revision>5</cp:revision>
  <dcterms:created xsi:type="dcterms:W3CDTF">2013-09-11T17:59:50Z</dcterms:created>
  <dcterms:modified xsi:type="dcterms:W3CDTF">2015-05-19T14:52:39Z</dcterms:modified>
</cp:coreProperties>
</file>