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0" r:id="rId2"/>
  </p:sldMasterIdLst>
  <p:notesMasterIdLst>
    <p:notesMasterId r:id="rId28"/>
  </p:notesMasterIdLst>
  <p:handoutMasterIdLst>
    <p:handoutMasterId r:id="rId29"/>
  </p:handoutMasterIdLst>
  <p:sldIdLst>
    <p:sldId id="256" r:id="rId3"/>
    <p:sldId id="312" r:id="rId4"/>
    <p:sldId id="364" r:id="rId5"/>
    <p:sldId id="365" r:id="rId6"/>
    <p:sldId id="344" r:id="rId7"/>
    <p:sldId id="349" r:id="rId8"/>
    <p:sldId id="357" r:id="rId9"/>
    <p:sldId id="345" r:id="rId10"/>
    <p:sldId id="350" r:id="rId11"/>
    <p:sldId id="347" r:id="rId12"/>
    <p:sldId id="348" r:id="rId13"/>
    <p:sldId id="361" r:id="rId14"/>
    <p:sldId id="363" r:id="rId15"/>
    <p:sldId id="353" r:id="rId16"/>
    <p:sldId id="355" r:id="rId17"/>
    <p:sldId id="362" r:id="rId18"/>
    <p:sldId id="356" r:id="rId19"/>
    <p:sldId id="360" r:id="rId20"/>
    <p:sldId id="351" r:id="rId21"/>
    <p:sldId id="352" r:id="rId22"/>
    <p:sldId id="346" r:id="rId23"/>
    <p:sldId id="358" r:id="rId24"/>
    <p:sldId id="343" r:id="rId25"/>
    <p:sldId id="359" r:id="rId26"/>
    <p:sldId id="259" r:id="rId27"/>
  </p:sldIdLst>
  <p:sldSz cx="9144000" cy="6858000" type="screen4x3"/>
  <p:notesSz cx="7010400" cy="9296400"/>
  <p:custDataLst>
    <p:tags r:id="rId30"/>
  </p:custDataLst>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84" autoAdjust="0"/>
    <p:restoredTop sz="96416" autoAdjust="0"/>
  </p:normalViewPr>
  <p:slideViewPr>
    <p:cSldViewPr snapToGrid="0" snapToObjects="1">
      <p:cViewPr varScale="1">
        <p:scale>
          <a:sx n="87" d="100"/>
          <a:sy n="87" d="100"/>
        </p:scale>
        <p:origin x="126" y="76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microsoft.com/office/2015/10/relationships/revisionInfo" Target="revisionInfo.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16BDD8A-9D15-4AA1-A5B3-F351A32EA52A}"/>
    <pc:docChg chg="modSld">
      <pc:chgData name="" userId="" providerId="" clId="Web-{516BDD8A-9D15-4AA1-A5B3-F351A32EA52A}" dt="2018-04-10T01:38:48.748" v="661"/>
      <pc:docMkLst>
        <pc:docMk/>
      </pc:docMkLst>
      <pc:sldChg chg="modNotes">
        <pc:chgData name="" userId="" providerId="" clId="Web-{516BDD8A-9D15-4AA1-A5B3-F351A32EA52A}" dt="2018-04-10T01:02:05.990" v="245"/>
        <pc:sldMkLst>
          <pc:docMk/>
          <pc:sldMk cId="1848446502" sldId="256"/>
        </pc:sldMkLst>
      </pc:sldChg>
    </pc:docChg>
  </pc:docChgLst>
  <pc:docChgLst>
    <pc:chgData clId="Web-{307E6A1E-5E26-443C-9EC3-60FC5404FB0D}"/>
    <pc:docChg chg="modSld">
      <pc:chgData name="" userId="" providerId="" clId="Web-{307E6A1E-5E26-443C-9EC3-60FC5404FB0D}" dt="2018-04-10T00:17:42.610" v="40"/>
      <pc:docMkLst>
        <pc:docMk/>
      </pc:docMkLst>
      <pc:sldChg chg="modNotes">
        <pc:chgData name="" userId="" providerId="" clId="Web-{307E6A1E-5E26-443C-9EC3-60FC5404FB0D}" dt="2018-04-10T00:17:42.610" v="40"/>
        <pc:sldMkLst>
          <pc:docMk/>
          <pc:sldMk cId="1848446502" sldId="2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B355C59-C1FD-6442-AEB5-D92696AF80D8}" type="datetimeFigureOut">
              <a:rPr lang="en-US" smtClean="0"/>
              <a:t>3/22/2019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https://artherworldblog.wordpress.com/2012/06/25/internet-memes-and-copyright/</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09A58B-C66D-0E4D-9CF4-D0A97D2815BD}" type="datetimeFigureOut">
              <a:rPr lang="en-US" smtClean="0"/>
              <a:t>3/22/2019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https://artherworldblog.wordpress.com/2012/06/25/internet-memes-and-copyright/</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hf hdr="0" dt="0"/>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r>
              <a:rPr lang="en-US" baseline="0" dirty="0"/>
              <a:t> and housekeeping</a:t>
            </a:r>
            <a:r>
              <a:rPr lang="en-US" dirty="0"/>
              <a:t> </a:t>
            </a: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2EAF3D7C-E79C-464D-870B-78CB3C2428AA}" type="slidenum">
              <a:rPr lang="en-US" smtClean="0"/>
              <a:t>1</a:t>
            </a:fld>
            <a:endParaRPr lang="en-US"/>
          </a:p>
        </p:txBody>
      </p:sp>
      <p:sp>
        <p:nvSpPr>
          <p:cNvPr id="5" name="Footer Placeholder 4"/>
          <p:cNvSpPr>
            <a:spLocks noGrp="1"/>
          </p:cNvSpPr>
          <p:nvPr>
            <p:ph type="ftr" sz="quarter" idx="11"/>
          </p:nvPr>
        </p:nvSpPr>
        <p:spPr/>
        <p:txBody>
          <a:bodyPr/>
          <a:lstStyle/>
          <a:p>
            <a:r>
              <a:rPr lang="en-US"/>
              <a:t>https://artherworldblog.wordpress.com/2012/06/25/internet-memes-and-copyright/</a:t>
            </a:r>
          </a:p>
        </p:txBody>
      </p:sp>
    </p:spTree>
    <p:extLst>
      <p:ext uri="{BB962C8B-B14F-4D97-AF65-F5344CB8AC3E}">
        <p14:creationId xmlns:p14="http://schemas.microsoft.com/office/powerpoint/2010/main" val="158108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https://artherworldblog.wordpress.com/2012/06/25/internet-memes-and-copyright/</a:t>
            </a:r>
          </a:p>
        </p:txBody>
      </p:sp>
      <p:sp>
        <p:nvSpPr>
          <p:cNvPr id="5" name="Slide Number Placeholder 4"/>
          <p:cNvSpPr>
            <a:spLocks noGrp="1"/>
          </p:cNvSpPr>
          <p:nvPr>
            <p:ph type="sldNum" sz="quarter" idx="11"/>
          </p:nvPr>
        </p:nvSpPr>
        <p:spPr/>
        <p:txBody>
          <a:bodyPr/>
          <a:lstStyle/>
          <a:p>
            <a:fld id="{2EAF3D7C-E79C-464D-870B-78CB3C2428AA}" type="slidenum">
              <a:rPr lang="en-US" smtClean="0"/>
              <a:t>25</a:t>
            </a:fld>
            <a:endParaRPr lang="en-US"/>
          </a:p>
        </p:txBody>
      </p:sp>
    </p:spTree>
    <p:extLst>
      <p:ext uri="{BB962C8B-B14F-4D97-AF65-F5344CB8AC3E}">
        <p14:creationId xmlns:p14="http://schemas.microsoft.com/office/powerpoint/2010/main" val="2268104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r>
              <a:rPr lang="en-US" dirty="0"/>
              <a:t>1</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48" y="209653"/>
            <a:ext cx="5791212" cy="1249683"/>
          </a:xfrm>
          <a:prstGeom prst="rect">
            <a:avLst/>
          </a:prstGeom>
        </p:spPr>
      </p:pic>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ACBD01F4-39D2-4121-BA80-440FCF746B78}" type="datetime1">
              <a:rPr lang="en-US" smtClean="0"/>
              <a:t>3/22/2019</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a:t>aidsetc.org</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055" y="316504"/>
            <a:ext cx="3096774" cy="963170"/>
          </a:xfrm>
          <a:prstGeom prst="rect">
            <a:avLst/>
          </a:prstGeom>
        </p:spPr>
      </p:pic>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B3434901-20FC-42F3-96D1-134DE51A8C72}" type="datetime1">
              <a:rPr lang="en-US" smtClean="0"/>
              <a:t>3/22/2019</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endParaRPr lang="en-US" dirty="0"/>
          </a:p>
        </p:txBody>
      </p:sp>
    </p:spTree>
    <p:extLst>
      <p:ext uri="{BB962C8B-B14F-4D97-AF65-F5344CB8AC3E}">
        <p14:creationId xmlns:p14="http://schemas.microsoft.com/office/powerpoint/2010/main" val="360597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3FC170D-0C5B-4932-9FEB-234E8ADF4011}" type="datetime1">
              <a:rPr lang="en-US" smtClean="0"/>
              <a:t>3/22/2019</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extLst>
      <p:ext uri="{BB962C8B-B14F-4D97-AF65-F5344CB8AC3E}">
        <p14:creationId xmlns:p14="http://schemas.microsoft.com/office/powerpoint/2010/main" val="3506926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12358D4-2236-41BE-BB60-4AE13DED5B2D}" type="datetime1">
              <a:rPr lang="en-US" smtClean="0"/>
              <a:t>3/22/2019</a:t>
            </a:fld>
            <a:endParaRPr lang="en-US"/>
          </a:p>
        </p:txBody>
      </p:sp>
      <p:sp>
        <p:nvSpPr>
          <p:cNvPr id="9"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extLst>
      <p:ext uri="{BB962C8B-B14F-4D97-AF65-F5344CB8AC3E}">
        <p14:creationId xmlns:p14="http://schemas.microsoft.com/office/powerpoint/2010/main" val="1732905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7AA29867-1201-42CB-9E0E-80B2F6735D05}" type="datetime1">
              <a:rPr lang="en-US" smtClean="0"/>
              <a:t>3/22/2019</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extLst>
      <p:ext uri="{BB962C8B-B14F-4D97-AF65-F5344CB8AC3E}">
        <p14:creationId xmlns:p14="http://schemas.microsoft.com/office/powerpoint/2010/main" val="1165986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1D45151C-5CA7-4288-8AA3-640BC3D7AA76}" type="datetime1">
              <a:rPr lang="en-US" smtClean="0"/>
              <a:t>3/22/2019</a:t>
            </a:fld>
            <a:endParaRPr lang="en-US"/>
          </a:p>
        </p:txBody>
      </p:sp>
      <p:sp>
        <p:nvSpPr>
          <p:cNvPr id="12" name="Footer Placeholder 4"/>
          <p:cNvSpPr>
            <a:spLocks noGrp="1"/>
          </p:cNvSpPr>
          <p:nvPr>
            <p:ph type="ftr" sz="quarter" idx="14"/>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extLst>
      <p:ext uri="{BB962C8B-B14F-4D97-AF65-F5344CB8AC3E}">
        <p14:creationId xmlns:p14="http://schemas.microsoft.com/office/powerpoint/2010/main" val="450620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0C87027-05C5-4F5A-9637-FA4D839512DE}" type="datetime1">
              <a:rPr lang="en-US" smtClean="0"/>
              <a:t>3/22/2019</a:t>
            </a:fld>
            <a:endParaRPr lang="en-US"/>
          </a:p>
        </p:txBody>
      </p:sp>
      <p:sp>
        <p:nvSpPr>
          <p:cNvPr id="8"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extLst>
      <p:ext uri="{BB962C8B-B14F-4D97-AF65-F5344CB8AC3E}">
        <p14:creationId xmlns:p14="http://schemas.microsoft.com/office/powerpoint/2010/main" val="4053783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72B8CF2F-4BFF-4239-8CCD-47901F8FB629}" type="datetime1">
              <a:rPr lang="en-US" smtClean="0"/>
              <a:t>3/22/2019</a:t>
            </a:fld>
            <a:endParaRPr lang="en-US"/>
          </a:p>
        </p:txBody>
      </p:sp>
      <p:sp>
        <p:nvSpPr>
          <p:cNvPr id="7"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extLst>
      <p:ext uri="{BB962C8B-B14F-4D97-AF65-F5344CB8AC3E}">
        <p14:creationId xmlns:p14="http://schemas.microsoft.com/office/powerpoint/2010/main" val="992420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AA84373-B186-476F-AD68-8BBC040FA238}" type="datetime1">
              <a:rPr lang="en-US" smtClean="0"/>
              <a:t>3/22/2019</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extLst>
      <p:ext uri="{BB962C8B-B14F-4D97-AF65-F5344CB8AC3E}">
        <p14:creationId xmlns:p14="http://schemas.microsoft.com/office/powerpoint/2010/main" val="3715988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CD50239A-1088-4D46-8E6B-DE7E419B004E}" type="datetime1">
              <a:rPr lang="en-US" smtClean="0"/>
              <a:t>3/22/2019</a:t>
            </a:fld>
            <a:endParaRPr lang="en-US"/>
          </a:p>
        </p:txBody>
      </p:sp>
      <p:sp>
        <p:nvSpPr>
          <p:cNvPr id="11"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460" y="6368289"/>
            <a:ext cx="1074376" cy="333827"/>
          </a:xfrm>
          <a:prstGeom prst="rect">
            <a:avLst/>
          </a:prstGeom>
        </p:spPr>
      </p:pic>
    </p:spTree>
    <p:extLst>
      <p:ext uri="{BB962C8B-B14F-4D97-AF65-F5344CB8AC3E}">
        <p14:creationId xmlns:p14="http://schemas.microsoft.com/office/powerpoint/2010/main" val="258966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034168AA-5889-45AB-8C4D-A721F9C46B61}" type="datetime1">
              <a:rPr lang="en-US" smtClean="0"/>
              <a:t>3/22/2019</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endParaRPr lang="en-US" dirty="0"/>
          </a:p>
        </p:txBody>
      </p:sp>
      <p:pic>
        <p:nvPicPr>
          <p:cNvPr id="11" name="Picture 10"/>
          <p:cNvPicPr>
            <a:picLocks/>
          </p:cNvPicPr>
          <p:nvPr/>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47AF1D31-C801-4F33-B682-08733E84589C}" type="datetime1">
              <a:rPr lang="en-US" smtClean="0"/>
              <a:t>3/22/2019</a:t>
            </a:fld>
            <a:endParaRPr lang="en-US"/>
          </a:p>
        </p:txBody>
      </p:sp>
      <p:sp>
        <p:nvSpPr>
          <p:cNvPr id="9"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994E68DD-0A64-47FC-8FBA-BE135CE9B32D}" type="datetime1">
              <a:rPr lang="en-US" smtClean="0"/>
              <a:t>3/22/2019</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ABBEEF14-6636-46EF-97DA-9BCD1B7397E8}" type="datetime1">
              <a:rPr lang="en-US" smtClean="0"/>
              <a:t>3/22/2019</a:t>
            </a:fld>
            <a:endParaRPr lang="en-US"/>
          </a:p>
        </p:txBody>
      </p:sp>
      <p:sp>
        <p:nvSpPr>
          <p:cNvPr id="12" name="Footer Placeholder 4"/>
          <p:cNvSpPr>
            <a:spLocks noGrp="1"/>
          </p:cNvSpPr>
          <p:nvPr>
            <p:ph type="ftr" sz="quarter" idx="14"/>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95E0180B-F657-4103-82B7-CE22C5BEDE68}" type="datetime1">
              <a:rPr lang="en-US" smtClean="0"/>
              <a:t>3/22/2019</a:t>
            </a:fld>
            <a:endParaRPr lang="en-US"/>
          </a:p>
        </p:txBody>
      </p:sp>
      <p:sp>
        <p:nvSpPr>
          <p:cNvPr id="8"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580E3889-ED70-4373-B2EE-13F9DBF3731B}" type="datetime1">
              <a:rPr lang="en-US" smtClean="0"/>
              <a:t>3/22/2019</a:t>
            </a:fld>
            <a:endParaRPr lang="en-US"/>
          </a:p>
        </p:txBody>
      </p:sp>
      <p:sp>
        <p:nvSpPr>
          <p:cNvPr id="7"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AEEED6CF-D3B2-446B-A837-FB7B5089FFC8}" type="datetime1">
              <a:rPr lang="en-US" smtClean="0"/>
              <a:t>3/22/2019</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609D53A2-30F3-440E-A404-62782B5A9CCB}" type="datetime1">
              <a:rPr lang="en-US" smtClean="0"/>
              <a:t>3/22/2019</a:t>
            </a:fld>
            <a:endParaRPr lang="en-US"/>
          </a:p>
        </p:txBody>
      </p:sp>
      <p:sp>
        <p:nvSpPr>
          <p:cNvPr id="11" name="Footer Placeholder 4"/>
          <p:cNvSpPr>
            <a:spLocks noGrp="1"/>
          </p:cNvSpPr>
          <p:nvPr>
            <p:ph type="ftr" sz="quarter" idx="3"/>
          </p:nvPr>
        </p:nvSpPr>
        <p:spPr>
          <a:xfrm>
            <a:off x="3352459" y="6352708"/>
            <a:ext cx="4367298" cy="365760"/>
          </a:xfrm>
          <a:prstGeom prst="rect">
            <a:avLst/>
          </a:prstGeom>
        </p:spPr>
        <p:txBody>
          <a:bodyPr anchor="ctr"/>
          <a:lstStyle>
            <a:lvl1pPr>
              <a:defRPr sz="1200">
                <a:solidFill>
                  <a:schemeClr val="tx2">
                    <a:lumMod val="40000"/>
                    <a:lumOff val="60000"/>
                  </a:schemeClr>
                </a:solidFill>
              </a:defRPr>
            </a:lvl1pPr>
          </a:lstStyle>
          <a:p>
            <a:r>
              <a:rPr lang="en-US"/>
              <a:t>aidsetc.org</a:t>
            </a:r>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45209" y="6359950"/>
            <a:ext cx="1904878" cy="35050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b="0" i="0" u="none"/>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0C2C73F2-4B18-4912-A065-F9C436275722}" type="datetime1">
              <a:rPr lang="en-US" smtClean="0"/>
              <a:t>3/22/2019</a:t>
            </a:fld>
            <a:endParaRPr lang="en-US"/>
          </a:p>
        </p:txBody>
      </p:sp>
      <p:sp>
        <p:nvSpPr>
          <p:cNvPr id="16" name="Footer Placeholder 4"/>
          <p:cNvSpPr>
            <a:spLocks noGrp="1"/>
          </p:cNvSpPr>
          <p:nvPr>
            <p:ph type="ftr" sz="quarter" idx="3"/>
          </p:nvPr>
        </p:nvSpPr>
        <p:spPr>
          <a:xfrm>
            <a:off x="3352459" y="6352708"/>
            <a:ext cx="4367298" cy="365760"/>
          </a:xfrm>
          <a:prstGeom prst="rect">
            <a:avLst/>
          </a:prstGeom>
        </p:spPr>
        <p:txBody>
          <a:bodyPr lIns="91290" tIns="45645" rIns="91290" bIns="45645" anchor="ctr"/>
          <a:lstStyle>
            <a:lvl1pPr>
              <a:defRPr sz="1200">
                <a:solidFill>
                  <a:schemeClr val="tx2">
                    <a:lumMod val="40000"/>
                    <a:lumOff val="60000"/>
                  </a:schemeClr>
                </a:solidFill>
              </a:defRPr>
            </a:lvl1pPr>
          </a:lstStyle>
          <a:p>
            <a:r>
              <a:rPr lang="en-US"/>
              <a:t>aidsetc.org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u="none"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248AECEC-7A09-4F27-A925-157AA5A9FFEE}" type="datetime1">
              <a:rPr lang="en-US" smtClean="0"/>
              <a:t>3/22/2019</a:t>
            </a:fld>
            <a:endParaRPr lang="en-US"/>
          </a:p>
        </p:txBody>
      </p:sp>
      <p:sp>
        <p:nvSpPr>
          <p:cNvPr id="16" name="Footer Placeholder 4"/>
          <p:cNvSpPr>
            <a:spLocks noGrp="1"/>
          </p:cNvSpPr>
          <p:nvPr>
            <p:ph type="ftr" sz="quarter" idx="3"/>
          </p:nvPr>
        </p:nvSpPr>
        <p:spPr>
          <a:xfrm>
            <a:off x="3352459" y="6352708"/>
            <a:ext cx="4367298" cy="365760"/>
          </a:xfrm>
          <a:prstGeom prst="rect">
            <a:avLst/>
          </a:prstGeom>
        </p:spPr>
        <p:txBody>
          <a:bodyPr lIns="91290" tIns="45645" rIns="91290" bIns="45645" anchor="ctr"/>
          <a:lstStyle>
            <a:lvl1pPr>
              <a:defRPr sz="120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139134017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www.rde.ord/Red" TargetMode="External"/><Relationship Id="rId2" Type="http://schemas.openxmlformats.org/officeDocument/2006/relationships/hyperlink" Target="mailto:Jesse@rdesystems.com" TargetMode="External"/><Relationship Id="rId1" Type="http://schemas.openxmlformats.org/officeDocument/2006/relationships/slideLayout" Target="../slideLayouts/slideLayout2.xml"/><Relationship Id="rId4" Type="http://schemas.openxmlformats.org/officeDocument/2006/relationships/hyperlink" Target="mailto:dmb82@cumc.columbia.ed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collinj3@sn.rutgers.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723414"/>
            <a:ext cx="8311443" cy="2656159"/>
          </a:xfrm>
        </p:spPr>
        <p:txBody>
          <a:bodyPr/>
          <a:lstStyle/>
          <a:p>
            <a:br>
              <a:rPr lang="en-US" sz="4000" dirty="0"/>
            </a:br>
            <a:r>
              <a:rPr lang="en-US" sz="3600" dirty="0"/>
              <a:t>e2AETC: Expediting CORE Immediate </a:t>
            </a:r>
            <a:br>
              <a:rPr lang="en-US" sz="3600" dirty="0"/>
            </a:br>
            <a:r>
              <a:rPr lang="en-US" sz="3600" dirty="0"/>
              <a:t>Post Survey (IP) Response Rates</a:t>
            </a:r>
            <a:br>
              <a:rPr lang="en-US" sz="4000" dirty="0"/>
            </a:br>
            <a:r>
              <a:rPr lang="en-US" sz="2600" dirty="0">
                <a:solidFill>
                  <a:srgbClr val="C00000"/>
                </a:solidFill>
              </a:rPr>
              <a:t>Jesse Thomas, RDE Systems, Project Director</a:t>
            </a:r>
            <a:br>
              <a:rPr lang="en-US" sz="2600" dirty="0">
                <a:solidFill>
                  <a:srgbClr val="C00000"/>
                </a:solidFill>
              </a:rPr>
            </a:br>
            <a:r>
              <a:rPr lang="en-US" sz="2600" dirty="0">
                <a:solidFill>
                  <a:srgbClr val="C00000"/>
                </a:solidFill>
              </a:rPr>
              <a:t>Daria Boccher-Lattimore, DrPH, Director and Co-PI, Northeast/Caribbean AETC, Columbia University</a:t>
            </a:r>
            <a:br>
              <a:rPr lang="en-US" sz="4000" dirty="0">
                <a:solidFill>
                  <a:srgbClr val="C00000"/>
                </a:solidFill>
              </a:rPr>
            </a:br>
            <a:endParaRPr lang="en-US" sz="2800" dirty="0">
              <a:solidFill>
                <a:srgbClr val="C00000"/>
              </a:solidFill>
            </a:endParaRPr>
          </a:p>
        </p:txBody>
      </p:sp>
      <p:sp>
        <p:nvSpPr>
          <p:cNvPr id="3" name="Subtitle 2"/>
          <p:cNvSpPr>
            <a:spLocks noGrp="1"/>
          </p:cNvSpPr>
          <p:nvPr>
            <p:ph type="subTitle" idx="1"/>
          </p:nvPr>
        </p:nvSpPr>
        <p:spPr>
          <a:xfrm>
            <a:off x="685801" y="5160253"/>
            <a:ext cx="7772398" cy="1361306"/>
          </a:xfrm>
        </p:spPr>
        <p:txBody>
          <a:bodyPr>
            <a:normAutofit/>
          </a:bodyPr>
          <a:lstStyle/>
          <a:p>
            <a:r>
              <a:rPr lang="en-US" sz="2000" dirty="0"/>
              <a:t>March 2019 AETC Program E-Learn Committee Call: </a:t>
            </a:r>
          </a:p>
          <a:p>
            <a:r>
              <a:rPr lang="en-US" sz="2000" dirty="0"/>
              <a:t>3/19/19 1:00-1:45 PM ET</a:t>
            </a:r>
          </a:p>
          <a:p>
            <a:endParaRPr lang="en-US" sz="2000" dirty="0"/>
          </a:p>
          <a:p>
            <a:endParaRPr lang="en-US" sz="2000" dirty="0"/>
          </a:p>
          <a:p>
            <a:endParaRPr lang="en-US" dirty="0"/>
          </a:p>
        </p:txBody>
      </p:sp>
      <p:sp>
        <p:nvSpPr>
          <p:cNvPr id="4" name="Slide Number Placeholder 3"/>
          <p:cNvSpPr>
            <a:spLocks noGrp="1"/>
          </p:cNvSpPr>
          <p:nvPr>
            <p:ph type="sldNum" sz="quarter" idx="12"/>
          </p:nvPr>
        </p:nvSpPr>
        <p:spPr/>
        <p:txBody>
          <a:bodyPr/>
          <a:lstStyle/>
          <a:p>
            <a:r>
              <a:rPr lang="en-US"/>
              <a:t>1</a:t>
            </a:r>
            <a:endParaRPr lang="en-US" dirty="0"/>
          </a:p>
        </p:txBody>
      </p:sp>
      <p:sp>
        <p:nvSpPr>
          <p:cNvPr id="5" name="Footer Placeholder 4"/>
          <p:cNvSpPr>
            <a:spLocks noGrp="1"/>
          </p:cNvSpPr>
          <p:nvPr>
            <p:ph type="ftr" sz="quarter" idx="11"/>
          </p:nvPr>
        </p:nvSpPr>
        <p:spPr/>
        <p:txBody>
          <a:bodyPr/>
          <a:lstStyle/>
          <a:p>
            <a:r>
              <a:rPr lang="en-US"/>
              <a:t>aidsetc.org</a:t>
            </a:r>
            <a:endParaRPr lang="en-US" dirty="0"/>
          </a:p>
        </p:txBody>
      </p:sp>
    </p:spTree>
    <p:extLst>
      <p:ext uri="{BB962C8B-B14F-4D97-AF65-F5344CB8AC3E}">
        <p14:creationId xmlns:p14="http://schemas.microsoft.com/office/powerpoint/2010/main" val="184844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6E5F1-21F5-4D66-BBC5-BCCF1DC6B777}"/>
              </a:ext>
            </a:extLst>
          </p:cNvPr>
          <p:cNvSpPr>
            <a:spLocks noGrp="1"/>
          </p:cNvSpPr>
          <p:nvPr>
            <p:ph type="title"/>
          </p:nvPr>
        </p:nvSpPr>
        <p:spPr>
          <a:xfrm>
            <a:off x="457202" y="78081"/>
            <a:ext cx="8315569" cy="1143000"/>
          </a:xfrm>
        </p:spPr>
        <p:txBody>
          <a:bodyPr/>
          <a:lstStyle/>
          <a:p>
            <a:r>
              <a:rPr lang="en-US" dirty="0"/>
              <a:t>Our Vision</a:t>
            </a:r>
          </a:p>
        </p:txBody>
      </p:sp>
      <p:sp>
        <p:nvSpPr>
          <p:cNvPr id="3" name="Content Placeholder 2">
            <a:extLst>
              <a:ext uri="{FF2B5EF4-FFF2-40B4-BE49-F238E27FC236}">
                <a16:creationId xmlns:a16="http://schemas.microsoft.com/office/drawing/2014/main" id="{81D3BAFF-6D1A-43F7-9997-2226427EF69C}"/>
              </a:ext>
            </a:extLst>
          </p:cNvPr>
          <p:cNvSpPr>
            <a:spLocks noGrp="1"/>
          </p:cNvSpPr>
          <p:nvPr>
            <p:ph idx="1"/>
          </p:nvPr>
        </p:nvSpPr>
        <p:spPr>
          <a:xfrm>
            <a:off x="457202" y="1204957"/>
            <a:ext cx="8315569" cy="5024927"/>
          </a:xfrm>
        </p:spPr>
        <p:txBody>
          <a:bodyPr>
            <a:normAutofit fontScale="77500" lnSpcReduction="20000"/>
          </a:bodyPr>
          <a:lstStyle/>
          <a:p>
            <a:r>
              <a:rPr lang="en-US" dirty="0"/>
              <a:t>Improve the training experience for all</a:t>
            </a:r>
          </a:p>
          <a:p>
            <a:endParaRPr lang="en-US" dirty="0"/>
          </a:p>
          <a:p>
            <a:r>
              <a:rPr lang="en-US" dirty="0"/>
              <a:t>Simultaneously improve IP data collection and entry in real-time</a:t>
            </a:r>
          </a:p>
          <a:p>
            <a:endParaRPr lang="en-US" dirty="0"/>
          </a:p>
          <a:p>
            <a:r>
              <a:rPr lang="en-US" dirty="0"/>
              <a:t>Maximize IP response rates</a:t>
            </a:r>
          </a:p>
          <a:p>
            <a:endParaRPr lang="en-US" dirty="0"/>
          </a:p>
          <a:p>
            <a:r>
              <a:rPr lang="en-US" dirty="0"/>
              <a:t>Minimize human error and time spent on IP-related processes</a:t>
            </a:r>
          </a:p>
          <a:p>
            <a:endParaRPr lang="en-US" dirty="0"/>
          </a:p>
          <a:p>
            <a:r>
              <a:rPr lang="en-US" dirty="0"/>
              <a:t>Increase speed of training-evaluation feedback cycle</a:t>
            </a:r>
          </a:p>
          <a:p>
            <a:endParaRPr lang="en-US" dirty="0"/>
          </a:p>
          <a:p>
            <a:r>
              <a:rPr lang="en-US" dirty="0"/>
              <a:t>Deliver actionable feedback and value almost immediately to trainers and coordinators</a:t>
            </a:r>
          </a:p>
          <a:p>
            <a:endParaRPr lang="en-US" dirty="0"/>
          </a:p>
          <a:p>
            <a:r>
              <a:rPr lang="en-US" dirty="0"/>
              <a:t>Take a CQI-mindset with IP data, transforming a compliance requirement into tool for excellence </a:t>
            </a:r>
          </a:p>
          <a:p>
            <a:endParaRPr lang="en-US" dirty="0"/>
          </a:p>
          <a:p>
            <a:r>
              <a:rPr lang="en-US" dirty="0"/>
              <a:t>Maximize value of evaluation data</a:t>
            </a:r>
          </a:p>
          <a:p>
            <a:pPr marL="114112" indent="0">
              <a:buNone/>
            </a:pPr>
            <a:endParaRPr lang="en-US" dirty="0"/>
          </a:p>
        </p:txBody>
      </p:sp>
      <p:sp>
        <p:nvSpPr>
          <p:cNvPr id="4" name="Slide Number Placeholder 3">
            <a:extLst>
              <a:ext uri="{FF2B5EF4-FFF2-40B4-BE49-F238E27FC236}">
                <a16:creationId xmlns:a16="http://schemas.microsoft.com/office/drawing/2014/main" id="{566DA1E6-68C4-460A-B324-01D7FF7E6DD2}"/>
              </a:ext>
            </a:extLst>
          </p:cNvPr>
          <p:cNvSpPr>
            <a:spLocks noGrp="1"/>
          </p:cNvSpPr>
          <p:nvPr>
            <p:ph type="sldNum" sz="quarter" idx="12"/>
          </p:nvPr>
        </p:nvSpPr>
        <p:spPr/>
        <p:txBody>
          <a:bodyPr/>
          <a:lstStyle/>
          <a:p>
            <a:fld id="{1D2EA5EF-C699-AF4C-BA42-C0A1CAAB713C}" type="slidenum">
              <a:rPr lang="en-US" smtClean="0"/>
              <a:t>10</a:t>
            </a:fld>
            <a:endParaRPr lang="en-US"/>
          </a:p>
        </p:txBody>
      </p:sp>
      <p:sp>
        <p:nvSpPr>
          <p:cNvPr id="5" name="Footer Placeholder 4">
            <a:extLst>
              <a:ext uri="{FF2B5EF4-FFF2-40B4-BE49-F238E27FC236}">
                <a16:creationId xmlns:a16="http://schemas.microsoft.com/office/drawing/2014/main" id="{76C5E486-DD9C-44EB-8992-430FEAB3042F}"/>
              </a:ext>
            </a:extLst>
          </p:cNvPr>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1913719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3E61-D81B-4AA8-9E50-167CC7FDD370}"/>
              </a:ext>
            </a:extLst>
          </p:cNvPr>
          <p:cNvSpPr>
            <a:spLocks noGrp="1"/>
          </p:cNvSpPr>
          <p:nvPr>
            <p:ph type="title"/>
          </p:nvPr>
        </p:nvSpPr>
        <p:spPr/>
        <p:txBody>
          <a:bodyPr/>
          <a:lstStyle/>
          <a:p>
            <a:r>
              <a:rPr lang="en-US" dirty="0"/>
              <a:t>Leveraging Existing Resources</a:t>
            </a:r>
          </a:p>
        </p:txBody>
      </p:sp>
      <p:sp>
        <p:nvSpPr>
          <p:cNvPr id="3" name="Content Placeholder 2">
            <a:extLst>
              <a:ext uri="{FF2B5EF4-FFF2-40B4-BE49-F238E27FC236}">
                <a16:creationId xmlns:a16="http://schemas.microsoft.com/office/drawing/2014/main" id="{19D77225-8599-4A59-B3E0-092832E3EA65}"/>
              </a:ext>
            </a:extLst>
          </p:cNvPr>
          <p:cNvSpPr>
            <a:spLocks noGrp="1"/>
          </p:cNvSpPr>
          <p:nvPr>
            <p:ph idx="1"/>
          </p:nvPr>
        </p:nvSpPr>
        <p:spPr/>
        <p:txBody>
          <a:bodyPr>
            <a:normAutofit lnSpcReduction="10000"/>
          </a:bodyPr>
          <a:lstStyle/>
          <a:p>
            <a:r>
              <a:rPr lang="en-US" dirty="0"/>
              <a:t>e2Polls - a real-time audience engagement tool</a:t>
            </a:r>
          </a:p>
          <a:p>
            <a:endParaRPr lang="en-US" sz="1100" dirty="0"/>
          </a:p>
          <a:p>
            <a:pPr lvl="1"/>
            <a:r>
              <a:rPr lang="en-US" dirty="0"/>
              <a:t>Developed internally for stakeholder engagement, pre/post trainings, system evaluations, and interactive engagement</a:t>
            </a:r>
          </a:p>
          <a:p>
            <a:pPr lvl="1"/>
            <a:endParaRPr lang="en-US" sz="1100" dirty="0"/>
          </a:p>
          <a:p>
            <a:pPr lvl="1"/>
            <a:r>
              <a:rPr lang="en-US" dirty="0"/>
              <a:t>e2Polls </a:t>
            </a:r>
            <a:r>
              <a:rPr lang="en-US" dirty="0">
                <a:solidFill>
                  <a:srgbClr val="C00000"/>
                </a:solidFill>
              </a:rPr>
              <a:t>Red</a:t>
            </a:r>
            <a:r>
              <a:rPr lang="en-US" dirty="0"/>
              <a:t> now offered for free to the HIV/AIDS community as part of the RDE </a:t>
            </a:r>
            <a:r>
              <a:rPr lang="en-US" dirty="0">
                <a:solidFill>
                  <a:srgbClr val="C00000"/>
                </a:solidFill>
              </a:rPr>
              <a:t>Red</a:t>
            </a:r>
            <a:r>
              <a:rPr lang="en-US" dirty="0"/>
              <a:t> program (rde.org/</a:t>
            </a:r>
            <a:r>
              <a:rPr lang="en-US" dirty="0">
                <a:solidFill>
                  <a:srgbClr val="C00000"/>
                </a:solidFill>
              </a:rPr>
              <a:t>red</a:t>
            </a:r>
            <a:r>
              <a:rPr lang="en-US" dirty="0"/>
              <a:t>)</a:t>
            </a:r>
          </a:p>
          <a:p>
            <a:endParaRPr lang="en-US" dirty="0"/>
          </a:p>
          <a:p>
            <a:r>
              <a:rPr lang="en-US" dirty="0"/>
              <a:t>NECA AETC was an early adopter, and wanted a new vision for AETC data systems and utilization </a:t>
            </a:r>
          </a:p>
          <a:p>
            <a:endParaRPr lang="en-US" dirty="0"/>
          </a:p>
          <a:p>
            <a:r>
              <a:rPr lang="en-US" dirty="0"/>
              <a:t>e2Polls as an integrated component of e2AETC</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525E7DC-B80B-42C0-AF93-583703617BF7}"/>
              </a:ext>
            </a:extLst>
          </p:cNvPr>
          <p:cNvSpPr>
            <a:spLocks noGrp="1"/>
          </p:cNvSpPr>
          <p:nvPr>
            <p:ph type="sldNum" sz="quarter" idx="12"/>
          </p:nvPr>
        </p:nvSpPr>
        <p:spPr/>
        <p:txBody>
          <a:bodyPr/>
          <a:lstStyle/>
          <a:p>
            <a:fld id="{1D2EA5EF-C699-AF4C-BA42-C0A1CAAB713C}" type="slidenum">
              <a:rPr lang="en-US" smtClean="0"/>
              <a:t>11</a:t>
            </a:fld>
            <a:endParaRPr lang="en-US"/>
          </a:p>
        </p:txBody>
      </p:sp>
      <p:sp>
        <p:nvSpPr>
          <p:cNvPr id="5" name="Footer Placeholder 4">
            <a:extLst>
              <a:ext uri="{FF2B5EF4-FFF2-40B4-BE49-F238E27FC236}">
                <a16:creationId xmlns:a16="http://schemas.microsoft.com/office/drawing/2014/main" id="{62B59E73-DFD4-409D-BAAF-29F390FB0F4A}"/>
              </a:ext>
            </a:extLst>
          </p:cNvPr>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74557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428179"/>
            <a:ext cx="8315569" cy="1143000"/>
          </a:xfrm>
        </p:spPr>
        <p:txBody>
          <a:bodyPr/>
          <a:lstStyle/>
          <a:p>
            <a:r>
              <a:rPr lang="en-US" dirty="0"/>
              <a:t>e2AETC – Broader Context</a:t>
            </a:r>
          </a:p>
        </p:txBody>
      </p:sp>
      <p:sp>
        <p:nvSpPr>
          <p:cNvPr id="4" name="Slide Number Placeholder 3"/>
          <p:cNvSpPr>
            <a:spLocks noGrp="1"/>
          </p:cNvSpPr>
          <p:nvPr>
            <p:ph type="sldNum" sz="quarter" idx="12"/>
          </p:nvPr>
        </p:nvSpPr>
        <p:spPr/>
        <p:txBody>
          <a:bodyPr/>
          <a:lstStyle/>
          <a:p>
            <a:fld id="{1D2EA5EF-C699-AF4C-BA42-C0A1CAAB713C}" type="slidenum">
              <a:rPr lang="en-US" smtClean="0"/>
              <a:t>12</a:t>
            </a:fld>
            <a:endParaRPr lang="en-US"/>
          </a:p>
        </p:txBody>
      </p:sp>
      <p:sp>
        <p:nvSpPr>
          <p:cNvPr id="5" name="Footer Placeholder 4"/>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118500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solidFill>
                  <a:srgbClr val="FFFFFF"/>
                </a:solidFill>
              </a:rPr>
              <a:pPr/>
              <a:t>13</a:t>
            </a:fld>
            <a:endParaRPr lang="en-US">
              <a:solidFill>
                <a:srgbClr val="FFFFFF"/>
              </a:solidFill>
            </a:endParaRPr>
          </a:p>
        </p:txBody>
      </p:sp>
      <p:sp>
        <p:nvSpPr>
          <p:cNvPr id="5" name="Footer Placeholder 4"/>
          <p:cNvSpPr>
            <a:spLocks noGrp="1"/>
          </p:cNvSpPr>
          <p:nvPr>
            <p:ph type="ftr" sz="quarter" idx="3"/>
          </p:nvPr>
        </p:nvSpPr>
        <p:spPr/>
        <p:txBody>
          <a:bodyPr/>
          <a:lstStyle/>
          <a:p>
            <a:r>
              <a:rPr lang="en-US">
                <a:solidFill>
                  <a:srgbClr val="1C3768">
                    <a:lumMod val="40000"/>
                    <a:lumOff val="60000"/>
                  </a:srgbClr>
                </a:solidFill>
              </a:rPr>
              <a:t>aidsetc.org</a:t>
            </a:r>
            <a:endParaRPr lang="en-US" dirty="0">
              <a:solidFill>
                <a:srgbClr val="1C3768">
                  <a:lumMod val="40000"/>
                  <a:lumOff val="60000"/>
                </a:srgbClr>
              </a:solidFill>
            </a:endParaRPr>
          </a:p>
        </p:txBody>
      </p:sp>
      <p:sp>
        <p:nvSpPr>
          <p:cNvPr id="3" name="Title 2"/>
          <p:cNvSpPr>
            <a:spLocks noGrp="1"/>
          </p:cNvSpPr>
          <p:nvPr>
            <p:ph type="title"/>
          </p:nvPr>
        </p:nvSpPr>
        <p:spPr/>
        <p:txBody>
          <a:bodyPr/>
          <a:lstStyle/>
          <a:p>
            <a:r>
              <a:rPr lang="en-US" dirty="0"/>
              <a:t>e2AETC Data Integration</a:t>
            </a:r>
          </a:p>
        </p:txBody>
      </p:sp>
      <p:sp>
        <p:nvSpPr>
          <p:cNvPr id="6" name="Rounded Rectangle 5"/>
          <p:cNvSpPr/>
          <p:nvPr/>
        </p:nvSpPr>
        <p:spPr>
          <a:xfrm>
            <a:off x="5311022" y="2415654"/>
            <a:ext cx="2060812" cy="137842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dirty="0">
                <a:solidFill>
                  <a:srgbClr val="FFFFFF"/>
                </a:solidFill>
              </a:rPr>
              <a:t>ER</a:t>
            </a:r>
          </a:p>
        </p:txBody>
      </p:sp>
      <p:sp>
        <p:nvSpPr>
          <p:cNvPr id="7" name="Rounded Rectangle 6"/>
          <p:cNvSpPr/>
          <p:nvPr/>
        </p:nvSpPr>
        <p:spPr>
          <a:xfrm>
            <a:off x="1516945" y="2415654"/>
            <a:ext cx="2060812" cy="137842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dirty="0">
                <a:solidFill>
                  <a:srgbClr val="FFFFFF"/>
                </a:solidFill>
              </a:rPr>
              <a:t>PIF</a:t>
            </a:r>
          </a:p>
        </p:txBody>
      </p:sp>
      <p:sp>
        <p:nvSpPr>
          <p:cNvPr id="8" name="Rounded Rectangle 7"/>
          <p:cNvSpPr/>
          <p:nvPr/>
        </p:nvSpPr>
        <p:spPr>
          <a:xfrm>
            <a:off x="3475296" y="4260377"/>
            <a:ext cx="2060812" cy="137842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b="1" dirty="0">
                <a:solidFill>
                  <a:srgbClr val="FFFFFF"/>
                </a:solidFill>
              </a:rPr>
              <a:t>IP</a:t>
            </a:r>
          </a:p>
        </p:txBody>
      </p:sp>
      <p:cxnSp>
        <p:nvCxnSpPr>
          <p:cNvPr id="10" name="Straight Arrow Connector 9"/>
          <p:cNvCxnSpPr/>
          <p:nvPr/>
        </p:nvCxnSpPr>
        <p:spPr>
          <a:xfrm>
            <a:off x="3577757" y="3104866"/>
            <a:ext cx="173326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a:off x="2485826" y="3794078"/>
            <a:ext cx="1733265" cy="46629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flipH="1">
            <a:off x="4872251" y="3794078"/>
            <a:ext cx="1469177" cy="46629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9824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3E61-D81B-4AA8-9E50-167CC7FDD370}"/>
              </a:ext>
            </a:extLst>
          </p:cNvPr>
          <p:cNvSpPr>
            <a:spLocks noGrp="1"/>
          </p:cNvSpPr>
          <p:nvPr>
            <p:ph type="title"/>
          </p:nvPr>
        </p:nvSpPr>
        <p:spPr/>
        <p:txBody>
          <a:bodyPr/>
          <a:lstStyle/>
          <a:p>
            <a:r>
              <a:rPr lang="en-US" dirty="0"/>
              <a:t>The Key Innovation – e2Polls Hybrid</a:t>
            </a:r>
          </a:p>
        </p:txBody>
      </p:sp>
      <p:sp>
        <p:nvSpPr>
          <p:cNvPr id="3" name="Content Placeholder 2">
            <a:extLst>
              <a:ext uri="{FF2B5EF4-FFF2-40B4-BE49-F238E27FC236}">
                <a16:creationId xmlns:a16="http://schemas.microsoft.com/office/drawing/2014/main" id="{19D77225-8599-4A59-B3E0-092832E3EA65}"/>
              </a:ext>
            </a:extLst>
          </p:cNvPr>
          <p:cNvSpPr>
            <a:spLocks noGrp="1"/>
          </p:cNvSpPr>
          <p:nvPr>
            <p:ph idx="1"/>
          </p:nvPr>
        </p:nvSpPr>
        <p:spPr/>
        <p:txBody>
          <a:bodyPr>
            <a:normAutofit fontScale="92500" lnSpcReduction="20000"/>
          </a:bodyPr>
          <a:lstStyle/>
          <a:p>
            <a:r>
              <a:rPr lang="en-US" dirty="0"/>
              <a:t>Use e2Polls for a synchronous, interactive, and engaging group activity at conclusion of each training</a:t>
            </a:r>
          </a:p>
          <a:p>
            <a:endParaRPr lang="en-US" dirty="0"/>
          </a:p>
          <a:p>
            <a:r>
              <a:rPr lang="en-US" dirty="0"/>
              <a:t>Seamlessly transition e2Polls public activity into asynchronous private IP survey.  </a:t>
            </a:r>
          </a:p>
          <a:p>
            <a:endParaRPr lang="en-US" dirty="0"/>
          </a:p>
          <a:p>
            <a:r>
              <a:rPr lang="en-US" dirty="0">
                <a:sym typeface="Wingdings" panose="05000000000000000000" pitchFamily="2" charset="2"/>
              </a:rPr>
              <a:t>Essentially keeping people’s attention before they leave, and not needing to have people fill out forms or click survey links on their own time</a:t>
            </a:r>
          </a:p>
          <a:p>
            <a:endParaRPr lang="en-US" dirty="0">
              <a:sym typeface="Wingdings" panose="05000000000000000000" pitchFamily="2" charset="2"/>
            </a:endParaRPr>
          </a:p>
          <a:p>
            <a:r>
              <a:rPr lang="en-US" dirty="0">
                <a:sym typeface="Wingdings" panose="05000000000000000000" pitchFamily="2" charset="2"/>
              </a:rPr>
              <a:t>Use Visual Dashboards and real-time delivery of IP data to maximize response rates and deliver feedback to key stakeholders responsively for CQI</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525E7DC-B80B-42C0-AF93-583703617BF7}"/>
              </a:ext>
            </a:extLst>
          </p:cNvPr>
          <p:cNvSpPr>
            <a:spLocks noGrp="1"/>
          </p:cNvSpPr>
          <p:nvPr>
            <p:ph type="sldNum" sz="quarter" idx="12"/>
          </p:nvPr>
        </p:nvSpPr>
        <p:spPr/>
        <p:txBody>
          <a:bodyPr/>
          <a:lstStyle/>
          <a:p>
            <a:fld id="{1D2EA5EF-C699-AF4C-BA42-C0A1CAAB713C}" type="slidenum">
              <a:rPr lang="en-US" smtClean="0"/>
              <a:t>14</a:t>
            </a:fld>
            <a:endParaRPr lang="en-US"/>
          </a:p>
        </p:txBody>
      </p:sp>
      <p:sp>
        <p:nvSpPr>
          <p:cNvPr id="5" name="Footer Placeholder 4">
            <a:extLst>
              <a:ext uri="{FF2B5EF4-FFF2-40B4-BE49-F238E27FC236}">
                <a16:creationId xmlns:a16="http://schemas.microsoft.com/office/drawing/2014/main" id="{62B59E73-DFD4-409D-BAAF-29F390FB0F4A}"/>
              </a:ext>
            </a:extLst>
          </p:cNvPr>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300107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428179"/>
            <a:ext cx="8315569" cy="1143000"/>
          </a:xfrm>
        </p:spPr>
        <p:txBody>
          <a:bodyPr/>
          <a:lstStyle/>
          <a:p>
            <a:r>
              <a:rPr lang="en-US" dirty="0"/>
              <a:t>e2Polls Hybrid in Action </a:t>
            </a:r>
          </a:p>
        </p:txBody>
      </p:sp>
      <p:sp>
        <p:nvSpPr>
          <p:cNvPr id="4" name="Slide Number Placeholder 3"/>
          <p:cNvSpPr>
            <a:spLocks noGrp="1"/>
          </p:cNvSpPr>
          <p:nvPr>
            <p:ph type="sldNum" sz="quarter" idx="12"/>
          </p:nvPr>
        </p:nvSpPr>
        <p:spPr/>
        <p:txBody>
          <a:bodyPr/>
          <a:lstStyle/>
          <a:p>
            <a:fld id="{1D2EA5EF-C699-AF4C-BA42-C0A1CAAB713C}" type="slidenum">
              <a:rPr lang="en-US" smtClean="0"/>
              <a:t>15</a:t>
            </a:fld>
            <a:endParaRPr lang="en-US"/>
          </a:p>
        </p:txBody>
      </p:sp>
      <p:sp>
        <p:nvSpPr>
          <p:cNvPr id="5" name="Footer Placeholder 4"/>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193079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428179"/>
            <a:ext cx="8315569" cy="1143000"/>
          </a:xfrm>
        </p:spPr>
        <p:txBody>
          <a:bodyPr/>
          <a:lstStyle/>
          <a:p>
            <a:r>
              <a:rPr lang="en-US" dirty="0"/>
              <a:t>Please complete your IP survey on your mobile device.  </a:t>
            </a:r>
            <a:br>
              <a:rPr lang="en-US" dirty="0"/>
            </a:br>
            <a:br>
              <a:rPr lang="en-US" dirty="0"/>
            </a:br>
            <a:r>
              <a:rPr lang="en-US" dirty="0"/>
              <a:t>Your responses are confidential and will not appear on-screen.</a:t>
            </a:r>
          </a:p>
        </p:txBody>
      </p:sp>
      <p:sp>
        <p:nvSpPr>
          <p:cNvPr id="4" name="Slide Number Placeholder 3"/>
          <p:cNvSpPr>
            <a:spLocks noGrp="1"/>
          </p:cNvSpPr>
          <p:nvPr>
            <p:ph type="sldNum" sz="quarter" idx="12"/>
          </p:nvPr>
        </p:nvSpPr>
        <p:spPr/>
        <p:txBody>
          <a:bodyPr/>
          <a:lstStyle/>
          <a:p>
            <a:fld id="{1D2EA5EF-C699-AF4C-BA42-C0A1CAAB713C}" type="slidenum">
              <a:rPr lang="en-US" smtClean="0">
                <a:solidFill>
                  <a:srgbClr val="FFFFFF"/>
                </a:solidFill>
              </a:rPr>
              <a:pPr/>
              <a:t>16</a:t>
            </a:fld>
            <a:endParaRPr lang="en-US">
              <a:solidFill>
                <a:srgbClr val="FFFFFF"/>
              </a:solidFill>
            </a:endParaRPr>
          </a:p>
        </p:txBody>
      </p:sp>
      <p:sp>
        <p:nvSpPr>
          <p:cNvPr id="5" name="Footer Placeholder 4"/>
          <p:cNvSpPr>
            <a:spLocks noGrp="1"/>
          </p:cNvSpPr>
          <p:nvPr>
            <p:ph type="ftr" sz="quarter" idx="3"/>
          </p:nvPr>
        </p:nvSpPr>
        <p:spPr/>
        <p:txBody>
          <a:bodyPr/>
          <a:lstStyle/>
          <a:p>
            <a:r>
              <a:rPr lang="en-US">
                <a:solidFill>
                  <a:srgbClr val="1C3768">
                    <a:lumMod val="40000"/>
                    <a:lumOff val="60000"/>
                  </a:srgbClr>
                </a:solidFill>
              </a:rPr>
              <a:t>aidsetc.org</a:t>
            </a:r>
            <a:endParaRPr lang="en-US" dirty="0">
              <a:solidFill>
                <a:srgbClr val="1C3768">
                  <a:lumMod val="40000"/>
                  <a:lumOff val="60000"/>
                </a:srgbClr>
              </a:solidFill>
            </a:endParaRPr>
          </a:p>
        </p:txBody>
      </p:sp>
    </p:spTree>
    <p:extLst>
      <p:ext uri="{BB962C8B-B14F-4D97-AF65-F5344CB8AC3E}">
        <p14:creationId xmlns:p14="http://schemas.microsoft.com/office/powerpoint/2010/main" val="3198489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428179"/>
            <a:ext cx="8315569" cy="1143000"/>
          </a:xfrm>
        </p:spPr>
        <p:txBody>
          <a:bodyPr/>
          <a:lstStyle/>
          <a:p>
            <a:r>
              <a:rPr lang="en-US" dirty="0"/>
              <a:t>e2AETC Dashboard</a:t>
            </a:r>
          </a:p>
        </p:txBody>
      </p:sp>
      <p:sp>
        <p:nvSpPr>
          <p:cNvPr id="4" name="Slide Number Placeholder 3"/>
          <p:cNvSpPr>
            <a:spLocks noGrp="1"/>
          </p:cNvSpPr>
          <p:nvPr>
            <p:ph type="sldNum" sz="quarter" idx="12"/>
          </p:nvPr>
        </p:nvSpPr>
        <p:spPr/>
        <p:txBody>
          <a:bodyPr/>
          <a:lstStyle/>
          <a:p>
            <a:fld id="{1D2EA5EF-C699-AF4C-BA42-C0A1CAAB713C}" type="slidenum">
              <a:rPr lang="en-US" smtClean="0"/>
              <a:t>17</a:t>
            </a:fld>
            <a:endParaRPr lang="en-US"/>
          </a:p>
        </p:txBody>
      </p:sp>
      <p:sp>
        <p:nvSpPr>
          <p:cNvPr id="5" name="Footer Placeholder 4"/>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3641618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AB4F-B53F-4F31-A480-57239372FA8E}"/>
              </a:ext>
            </a:extLst>
          </p:cNvPr>
          <p:cNvSpPr>
            <a:spLocks noGrp="1"/>
          </p:cNvSpPr>
          <p:nvPr>
            <p:ph type="title"/>
          </p:nvPr>
        </p:nvSpPr>
        <p:spPr/>
        <p:txBody>
          <a:bodyPr/>
          <a:lstStyle/>
          <a:p>
            <a:r>
              <a:rPr lang="en-US" dirty="0"/>
              <a:t>Motivation: Actionable Information</a:t>
            </a:r>
          </a:p>
        </p:txBody>
      </p:sp>
      <p:sp>
        <p:nvSpPr>
          <p:cNvPr id="3" name="Content Placeholder 2">
            <a:extLst>
              <a:ext uri="{FF2B5EF4-FFF2-40B4-BE49-F238E27FC236}">
                <a16:creationId xmlns:a16="http://schemas.microsoft.com/office/drawing/2014/main" id="{14A41ABB-7A6E-4093-A29B-5C2ADEA55A46}"/>
              </a:ext>
            </a:extLst>
          </p:cNvPr>
          <p:cNvSpPr>
            <a:spLocks noGrp="1"/>
          </p:cNvSpPr>
          <p:nvPr>
            <p:ph idx="1"/>
          </p:nvPr>
        </p:nvSpPr>
        <p:spPr/>
        <p:txBody>
          <a:bodyPr>
            <a:normAutofit lnSpcReduction="10000"/>
          </a:bodyPr>
          <a:lstStyle/>
          <a:p>
            <a:r>
              <a:rPr lang="en-US" dirty="0"/>
              <a:t>Am I reaching my IP response rate targets?</a:t>
            </a:r>
          </a:p>
          <a:p>
            <a:endParaRPr lang="en-US" dirty="0"/>
          </a:p>
          <a:p>
            <a:r>
              <a:rPr lang="en-US" dirty="0"/>
              <a:t>How can I easily follow-up with participants who did not complete their IPs?</a:t>
            </a:r>
          </a:p>
          <a:p>
            <a:endParaRPr lang="en-US" dirty="0"/>
          </a:p>
          <a:p>
            <a:r>
              <a:rPr lang="en-US" dirty="0"/>
              <a:t>Which professions are we reaching?</a:t>
            </a:r>
          </a:p>
          <a:p>
            <a:endParaRPr lang="en-US" dirty="0"/>
          </a:p>
          <a:p>
            <a:r>
              <a:rPr lang="en-US" dirty="0"/>
              <a:t>What are our trends?</a:t>
            </a:r>
          </a:p>
          <a:p>
            <a:endParaRPr lang="en-US" dirty="0"/>
          </a:p>
          <a:p>
            <a:r>
              <a:rPr lang="en-US" dirty="0"/>
              <a:t>How can I easily deliver actionable, valuable, real-time data to my stakeholders?</a:t>
            </a:r>
          </a:p>
          <a:p>
            <a:pPr marL="114112" indent="0">
              <a:buNone/>
            </a:pPr>
            <a:endParaRPr lang="en-US" dirty="0"/>
          </a:p>
        </p:txBody>
      </p:sp>
      <p:sp>
        <p:nvSpPr>
          <p:cNvPr id="4" name="Slide Number Placeholder 3">
            <a:extLst>
              <a:ext uri="{FF2B5EF4-FFF2-40B4-BE49-F238E27FC236}">
                <a16:creationId xmlns:a16="http://schemas.microsoft.com/office/drawing/2014/main" id="{F24F22D8-B87E-4152-A461-8EE5A50D1380}"/>
              </a:ext>
            </a:extLst>
          </p:cNvPr>
          <p:cNvSpPr>
            <a:spLocks noGrp="1"/>
          </p:cNvSpPr>
          <p:nvPr>
            <p:ph type="sldNum" sz="quarter" idx="12"/>
          </p:nvPr>
        </p:nvSpPr>
        <p:spPr/>
        <p:txBody>
          <a:bodyPr/>
          <a:lstStyle/>
          <a:p>
            <a:fld id="{1D2EA5EF-C699-AF4C-BA42-C0A1CAAB713C}" type="slidenum">
              <a:rPr lang="en-US" smtClean="0"/>
              <a:t>18</a:t>
            </a:fld>
            <a:endParaRPr lang="en-US"/>
          </a:p>
        </p:txBody>
      </p:sp>
      <p:sp>
        <p:nvSpPr>
          <p:cNvPr id="5" name="Footer Placeholder 4">
            <a:extLst>
              <a:ext uri="{FF2B5EF4-FFF2-40B4-BE49-F238E27FC236}">
                <a16:creationId xmlns:a16="http://schemas.microsoft.com/office/drawing/2014/main" id="{FF74F2CE-DDF9-4A48-BD74-FBD377C82515}"/>
              </a:ext>
            </a:extLst>
          </p:cNvPr>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2145972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D478E0-01D5-4690-8B27-F937ACD6C0F4}"/>
              </a:ext>
            </a:extLst>
          </p:cNvPr>
          <p:cNvSpPr>
            <a:spLocks noGrp="1"/>
          </p:cNvSpPr>
          <p:nvPr>
            <p:ph type="sldNum" sz="quarter" idx="12"/>
          </p:nvPr>
        </p:nvSpPr>
        <p:spPr/>
        <p:txBody>
          <a:bodyPr/>
          <a:lstStyle/>
          <a:p>
            <a:fld id="{1D2EA5EF-C699-AF4C-BA42-C0A1CAAB713C}" type="slidenum">
              <a:rPr lang="en-US" smtClean="0"/>
              <a:t>19</a:t>
            </a:fld>
            <a:endParaRPr lang="en-US"/>
          </a:p>
        </p:txBody>
      </p:sp>
      <p:sp>
        <p:nvSpPr>
          <p:cNvPr id="5" name="Footer Placeholder 4">
            <a:extLst>
              <a:ext uri="{FF2B5EF4-FFF2-40B4-BE49-F238E27FC236}">
                <a16:creationId xmlns:a16="http://schemas.microsoft.com/office/drawing/2014/main" id="{E7C0343B-365D-4591-96E3-A0EC81BD48C7}"/>
              </a:ext>
            </a:extLst>
          </p:cNvPr>
          <p:cNvSpPr>
            <a:spLocks noGrp="1"/>
          </p:cNvSpPr>
          <p:nvPr>
            <p:ph type="ftr" sz="quarter" idx="3"/>
          </p:nvPr>
        </p:nvSpPr>
        <p:spPr/>
        <p:txBody>
          <a:bodyPr/>
          <a:lstStyle/>
          <a:p>
            <a:r>
              <a:rPr lang="en-US"/>
              <a:t>aidsetc.org</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50346"/>
          <a:stretch/>
        </p:blipFill>
        <p:spPr>
          <a:xfrm>
            <a:off x="974221" y="24816"/>
            <a:ext cx="7286895" cy="61623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996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1E88-3333-49DE-826D-0B55D915A151}"/>
              </a:ext>
            </a:extLst>
          </p:cNvPr>
          <p:cNvSpPr>
            <a:spLocks noGrp="1"/>
          </p:cNvSpPr>
          <p:nvPr>
            <p:ph type="title"/>
          </p:nvPr>
        </p:nvSpPr>
        <p:spPr/>
        <p:txBody>
          <a:bodyPr/>
          <a:lstStyle/>
          <a:p>
            <a:r>
              <a:rPr lang="en-US" dirty="0"/>
              <a:t>Learning Objectives – IP Surveys</a:t>
            </a:r>
          </a:p>
        </p:txBody>
      </p:sp>
      <p:sp>
        <p:nvSpPr>
          <p:cNvPr id="3" name="Content Placeholder 2">
            <a:extLst>
              <a:ext uri="{FF2B5EF4-FFF2-40B4-BE49-F238E27FC236}">
                <a16:creationId xmlns:a16="http://schemas.microsoft.com/office/drawing/2014/main" id="{980A4E87-A84B-4EED-8735-9F1E04FCB09A}"/>
              </a:ext>
            </a:extLst>
          </p:cNvPr>
          <p:cNvSpPr>
            <a:spLocks noGrp="1"/>
          </p:cNvSpPr>
          <p:nvPr>
            <p:ph idx="1"/>
          </p:nvPr>
        </p:nvSpPr>
        <p:spPr/>
        <p:txBody>
          <a:bodyPr/>
          <a:lstStyle/>
          <a:p>
            <a:r>
              <a:rPr lang="en-US" dirty="0"/>
              <a:t>Participants will learn and be able to interactively contribute to a list </a:t>
            </a:r>
            <a:r>
              <a:rPr lang="en-US" b="1" dirty="0"/>
              <a:t>of common barriers and challenges </a:t>
            </a:r>
            <a:r>
              <a:rPr lang="en-US" dirty="0"/>
              <a:t>surrounding the timely and complete collection of Immediate Post (IP) surveys.</a:t>
            </a:r>
          </a:p>
          <a:p>
            <a:r>
              <a:rPr lang="en-US" dirty="0"/>
              <a:t>Participants will see a novel approach to using adult learning techniques and </a:t>
            </a:r>
            <a:r>
              <a:rPr lang="en-US" b="1" dirty="0"/>
              <a:t>mobile interactivity </a:t>
            </a:r>
            <a:r>
              <a:rPr lang="en-US" dirty="0"/>
              <a:t>to capture IP surveys.</a:t>
            </a:r>
          </a:p>
          <a:p>
            <a:r>
              <a:rPr lang="en-US" dirty="0"/>
              <a:t>Participants will learn about using real-time </a:t>
            </a:r>
            <a:r>
              <a:rPr lang="en-US" b="1" dirty="0"/>
              <a:t>dashboards </a:t>
            </a:r>
            <a:r>
              <a:rPr lang="en-US" dirty="0"/>
              <a:t>to help improve IP survey response rates, reduce follow-up time, and QI and evaluation efforts.</a:t>
            </a:r>
          </a:p>
        </p:txBody>
      </p:sp>
      <p:sp>
        <p:nvSpPr>
          <p:cNvPr id="4" name="Slide Number Placeholder 3">
            <a:extLst>
              <a:ext uri="{FF2B5EF4-FFF2-40B4-BE49-F238E27FC236}">
                <a16:creationId xmlns:a16="http://schemas.microsoft.com/office/drawing/2014/main" id="{59AFCE22-564A-48A5-9D0B-24FDE061C3E2}"/>
              </a:ext>
            </a:extLst>
          </p:cNvPr>
          <p:cNvSpPr>
            <a:spLocks noGrp="1"/>
          </p:cNvSpPr>
          <p:nvPr>
            <p:ph type="sldNum" sz="quarter" idx="12"/>
          </p:nvPr>
        </p:nvSpPr>
        <p:spPr/>
        <p:txBody>
          <a:bodyPr/>
          <a:lstStyle/>
          <a:p>
            <a:fld id="{1D2EA5EF-C699-AF4C-BA42-C0A1CAAB713C}" type="slidenum">
              <a:rPr lang="en-US" smtClean="0"/>
              <a:t>2</a:t>
            </a:fld>
            <a:endParaRPr lang="en-US"/>
          </a:p>
        </p:txBody>
      </p:sp>
      <p:sp>
        <p:nvSpPr>
          <p:cNvPr id="5" name="Footer Placeholder 4">
            <a:extLst>
              <a:ext uri="{FF2B5EF4-FFF2-40B4-BE49-F238E27FC236}">
                <a16:creationId xmlns:a16="http://schemas.microsoft.com/office/drawing/2014/main" id="{82EDCDC3-9C9C-478F-A109-091AEE96FB37}"/>
              </a:ext>
            </a:extLst>
          </p:cNvPr>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3280840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FB7A2E-6A37-47BC-A657-178EFE244C8E}"/>
              </a:ext>
            </a:extLst>
          </p:cNvPr>
          <p:cNvSpPr>
            <a:spLocks noGrp="1"/>
          </p:cNvSpPr>
          <p:nvPr>
            <p:ph type="sldNum" sz="quarter" idx="12"/>
          </p:nvPr>
        </p:nvSpPr>
        <p:spPr/>
        <p:txBody>
          <a:bodyPr/>
          <a:lstStyle/>
          <a:p>
            <a:fld id="{1D2EA5EF-C699-AF4C-BA42-C0A1CAAB713C}" type="slidenum">
              <a:rPr lang="en-US" smtClean="0"/>
              <a:t>20</a:t>
            </a:fld>
            <a:endParaRPr lang="en-US"/>
          </a:p>
        </p:txBody>
      </p:sp>
      <p:sp>
        <p:nvSpPr>
          <p:cNvPr id="5" name="Footer Placeholder 4">
            <a:extLst>
              <a:ext uri="{FF2B5EF4-FFF2-40B4-BE49-F238E27FC236}">
                <a16:creationId xmlns:a16="http://schemas.microsoft.com/office/drawing/2014/main" id="{ECC3E95D-AB20-42D3-9112-64F292985233}"/>
              </a:ext>
            </a:extLst>
          </p:cNvPr>
          <p:cNvSpPr>
            <a:spLocks noGrp="1"/>
          </p:cNvSpPr>
          <p:nvPr>
            <p:ph type="ftr" sz="quarter" idx="3"/>
          </p:nvPr>
        </p:nvSpPr>
        <p:spPr/>
        <p:txBody>
          <a:bodyPr/>
          <a:lstStyle/>
          <a:p>
            <a:r>
              <a:rPr lang="en-US"/>
              <a:t>aidsetc.org</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18334" t="41436" b="10035"/>
          <a:stretch/>
        </p:blipFill>
        <p:spPr>
          <a:xfrm>
            <a:off x="1449989" y="59821"/>
            <a:ext cx="6036127" cy="61089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1383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0C6D-F086-4003-B308-C8B08751316F}"/>
              </a:ext>
            </a:extLst>
          </p:cNvPr>
          <p:cNvSpPr>
            <a:spLocks noGrp="1"/>
          </p:cNvSpPr>
          <p:nvPr>
            <p:ph type="title"/>
          </p:nvPr>
        </p:nvSpPr>
        <p:spPr/>
        <p:txBody>
          <a:bodyPr/>
          <a:lstStyle/>
          <a:p>
            <a:r>
              <a:rPr lang="en-US" dirty="0"/>
              <a:t>Opportunity for Impact Annually </a:t>
            </a:r>
            <a:br>
              <a:rPr lang="en-US" dirty="0"/>
            </a:br>
            <a:r>
              <a:rPr lang="en-US" dirty="0"/>
              <a:t>@ NECA AETC</a:t>
            </a:r>
          </a:p>
        </p:txBody>
      </p:sp>
      <p:sp>
        <p:nvSpPr>
          <p:cNvPr id="3" name="Content Placeholder 2">
            <a:extLst>
              <a:ext uri="{FF2B5EF4-FFF2-40B4-BE49-F238E27FC236}">
                <a16:creationId xmlns:a16="http://schemas.microsoft.com/office/drawing/2014/main" id="{4A60DB7E-35FD-4874-94A4-C308876453E4}"/>
              </a:ext>
            </a:extLst>
          </p:cNvPr>
          <p:cNvSpPr>
            <a:spLocks noGrp="1"/>
          </p:cNvSpPr>
          <p:nvPr>
            <p:ph idx="1"/>
          </p:nvPr>
        </p:nvSpPr>
        <p:spPr/>
        <p:txBody>
          <a:bodyPr>
            <a:normAutofit fontScale="92500" lnSpcReduction="10000"/>
          </a:bodyPr>
          <a:lstStyle/>
          <a:p>
            <a:r>
              <a:rPr lang="en-US" dirty="0"/>
              <a:t>14,000 Participants</a:t>
            </a:r>
          </a:p>
          <a:p>
            <a:endParaRPr lang="en-US" dirty="0"/>
          </a:p>
          <a:p>
            <a:r>
              <a:rPr lang="en-US" dirty="0"/>
              <a:t>9,400 Immediate-Post Evaluations Forms</a:t>
            </a:r>
          </a:p>
          <a:p>
            <a:endParaRPr lang="en-US" dirty="0"/>
          </a:p>
          <a:p>
            <a:r>
              <a:rPr lang="en-US" dirty="0"/>
              <a:t>1,400 Training Events</a:t>
            </a:r>
          </a:p>
          <a:p>
            <a:endParaRPr lang="en-US" dirty="0"/>
          </a:p>
          <a:p>
            <a:r>
              <a:rPr lang="en-US" dirty="0"/>
              <a:t>100+ Trainers</a:t>
            </a:r>
          </a:p>
          <a:p>
            <a:endParaRPr lang="en-US" dirty="0"/>
          </a:p>
          <a:p>
            <a:r>
              <a:rPr lang="en-US" dirty="0"/>
              <a:t>11 Regional Coordinators</a:t>
            </a:r>
          </a:p>
          <a:p>
            <a:endParaRPr lang="en-US" dirty="0"/>
          </a:p>
          <a:p>
            <a:r>
              <a:rPr lang="en-US" dirty="0"/>
              <a:t>1 Director</a:t>
            </a:r>
          </a:p>
        </p:txBody>
      </p:sp>
      <p:sp>
        <p:nvSpPr>
          <p:cNvPr id="4" name="Slide Number Placeholder 3">
            <a:extLst>
              <a:ext uri="{FF2B5EF4-FFF2-40B4-BE49-F238E27FC236}">
                <a16:creationId xmlns:a16="http://schemas.microsoft.com/office/drawing/2014/main" id="{21D6935B-DFBC-4D8A-9C85-A7EE62677324}"/>
              </a:ext>
            </a:extLst>
          </p:cNvPr>
          <p:cNvSpPr>
            <a:spLocks noGrp="1"/>
          </p:cNvSpPr>
          <p:nvPr>
            <p:ph type="sldNum" sz="quarter" idx="12"/>
          </p:nvPr>
        </p:nvSpPr>
        <p:spPr/>
        <p:txBody>
          <a:bodyPr/>
          <a:lstStyle/>
          <a:p>
            <a:fld id="{1D2EA5EF-C699-AF4C-BA42-C0A1CAAB713C}" type="slidenum">
              <a:rPr lang="en-US" smtClean="0"/>
              <a:t>21</a:t>
            </a:fld>
            <a:endParaRPr lang="en-US"/>
          </a:p>
        </p:txBody>
      </p:sp>
      <p:sp>
        <p:nvSpPr>
          <p:cNvPr id="5" name="Footer Placeholder 4">
            <a:extLst>
              <a:ext uri="{FF2B5EF4-FFF2-40B4-BE49-F238E27FC236}">
                <a16:creationId xmlns:a16="http://schemas.microsoft.com/office/drawing/2014/main" id="{1C6381D9-8FB6-4993-8D20-A6902EFEB97D}"/>
              </a:ext>
            </a:extLst>
          </p:cNvPr>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1985490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428179"/>
            <a:ext cx="8315569" cy="1143000"/>
          </a:xfrm>
        </p:spPr>
        <p:txBody>
          <a:bodyPr/>
          <a:lstStyle/>
          <a:p>
            <a:r>
              <a:rPr lang="en-US" dirty="0"/>
              <a:t>Final Thoughts</a:t>
            </a:r>
          </a:p>
        </p:txBody>
      </p:sp>
      <p:sp>
        <p:nvSpPr>
          <p:cNvPr id="4" name="Slide Number Placeholder 3"/>
          <p:cNvSpPr>
            <a:spLocks noGrp="1"/>
          </p:cNvSpPr>
          <p:nvPr>
            <p:ph type="sldNum" sz="quarter" idx="12"/>
          </p:nvPr>
        </p:nvSpPr>
        <p:spPr/>
        <p:txBody>
          <a:bodyPr/>
          <a:lstStyle/>
          <a:p>
            <a:fld id="{1D2EA5EF-C699-AF4C-BA42-C0A1CAAB713C}" type="slidenum">
              <a:rPr lang="en-US" smtClean="0"/>
              <a:t>22</a:t>
            </a:fld>
            <a:endParaRPr lang="en-US"/>
          </a:p>
        </p:txBody>
      </p:sp>
      <p:sp>
        <p:nvSpPr>
          <p:cNvPr id="5" name="Footer Placeholder 4"/>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3531241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760" y="1013213"/>
            <a:ext cx="5401650" cy="1047638"/>
          </a:xfrm>
        </p:spPr>
        <p:txBody>
          <a:bodyPr/>
          <a:lstStyle/>
          <a:p>
            <a:pPr algn="ctr"/>
            <a:r>
              <a:rPr lang="en-US" sz="5400" b="1" dirty="0">
                <a:latin typeface="Avenir Roman" panose="02000503020000020003" pitchFamily="2" charset="0"/>
              </a:rPr>
              <a:t>Thank you!</a:t>
            </a:r>
            <a:br>
              <a:rPr lang="en-US" sz="5400" b="1" dirty="0">
                <a:latin typeface="Avenir Roman" panose="02000503020000020003" pitchFamily="2" charset="0"/>
              </a:rPr>
            </a:br>
            <a:br>
              <a:rPr lang="en-US" sz="5400" b="1" dirty="0">
                <a:latin typeface="Avenir Roman" panose="02000503020000020003" pitchFamily="2" charset="0"/>
              </a:rPr>
            </a:br>
            <a:r>
              <a:rPr lang="en-US" sz="5400" b="1" dirty="0">
                <a:latin typeface="Avenir Roman" panose="02000503020000020003" pitchFamily="2" charset="0"/>
              </a:rPr>
              <a:t>Q &amp; A </a:t>
            </a:r>
          </a:p>
        </p:txBody>
      </p:sp>
      <p:sp>
        <p:nvSpPr>
          <p:cNvPr id="4" name="Slide Number Placeholder 3"/>
          <p:cNvSpPr>
            <a:spLocks noGrp="1"/>
          </p:cNvSpPr>
          <p:nvPr>
            <p:ph type="sldNum" sz="quarter" idx="12"/>
          </p:nvPr>
        </p:nvSpPr>
        <p:spPr/>
        <p:txBody>
          <a:bodyPr/>
          <a:lstStyle/>
          <a:p>
            <a:pPr marL="0" marR="0" lvl="0" indent="0" algn="ctr" defTabSz="456449" rtl="0" eaLnBrk="1" fontAlgn="auto" latinLnBrk="0" hangingPunct="1">
              <a:lnSpc>
                <a:spcPct val="100000"/>
              </a:lnSpc>
              <a:spcBef>
                <a:spcPts val="0"/>
              </a:spcBef>
              <a:spcAft>
                <a:spcPts val="0"/>
              </a:spcAft>
              <a:buClrTx/>
              <a:buSzTx/>
              <a:buFontTx/>
              <a:buNone/>
              <a:tabLst/>
              <a:defRPr/>
            </a:pPr>
            <a:fld id="{1D2EA5EF-C699-AF4C-BA42-C0A1CAAB713C}" type="slidenum">
              <a:rPr kumimoji="0" lang="en-US" sz="18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456449"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026" name="Picture 2" descr="Image result for raise hand image">
            <a:extLst>
              <a:ext uri="{FF2B5EF4-FFF2-40B4-BE49-F238E27FC236}">
                <a16:creationId xmlns:a16="http://schemas.microsoft.com/office/drawing/2014/main" id="{24D251EF-5CB6-BD46-B940-30D67B6BD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028" y="2753057"/>
            <a:ext cx="7917517" cy="29594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24074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50C6D-F086-4003-B308-C8B08751316F}"/>
              </a:ext>
            </a:extLst>
          </p:cNvPr>
          <p:cNvSpPr>
            <a:spLocks noGrp="1"/>
          </p:cNvSpPr>
          <p:nvPr>
            <p:ph type="title"/>
          </p:nvPr>
        </p:nvSpPr>
        <p:spPr/>
        <p:txBody>
          <a:bodyPr/>
          <a:lstStyle/>
          <a:p>
            <a:r>
              <a:rPr lang="en-US" dirty="0"/>
              <a:t>Contact Information &amp; Resources</a:t>
            </a:r>
          </a:p>
        </p:txBody>
      </p:sp>
      <p:sp>
        <p:nvSpPr>
          <p:cNvPr id="3" name="Content Placeholder 2">
            <a:extLst>
              <a:ext uri="{FF2B5EF4-FFF2-40B4-BE49-F238E27FC236}">
                <a16:creationId xmlns:a16="http://schemas.microsoft.com/office/drawing/2014/main" id="{4A60DB7E-35FD-4874-94A4-C308876453E4}"/>
              </a:ext>
            </a:extLst>
          </p:cNvPr>
          <p:cNvSpPr>
            <a:spLocks noGrp="1"/>
          </p:cNvSpPr>
          <p:nvPr>
            <p:ph idx="1"/>
          </p:nvPr>
        </p:nvSpPr>
        <p:spPr/>
        <p:txBody>
          <a:bodyPr>
            <a:normAutofit/>
          </a:bodyPr>
          <a:lstStyle/>
          <a:p>
            <a:r>
              <a:rPr lang="en-US" dirty="0"/>
              <a:t>Jesse Thomas, </a:t>
            </a:r>
            <a:r>
              <a:rPr lang="en-US" dirty="0">
                <a:hlinkClick r:id="rId2"/>
              </a:rPr>
              <a:t>Jesse@rdesystems.com</a:t>
            </a:r>
            <a:endParaRPr lang="en-US" dirty="0"/>
          </a:p>
          <a:p>
            <a:pPr lvl="1"/>
            <a:r>
              <a:rPr lang="en-US" dirty="0" err="1">
                <a:hlinkClick r:id="rId3"/>
              </a:rPr>
              <a:t>RDE.ord</a:t>
            </a:r>
            <a:r>
              <a:rPr lang="en-US" dirty="0">
                <a:hlinkClick r:id="rId3"/>
              </a:rPr>
              <a:t>/</a:t>
            </a:r>
            <a:r>
              <a:rPr lang="en-US" dirty="0">
                <a:solidFill>
                  <a:srgbClr val="C00000"/>
                </a:solidFill>
                <a:hlinkClick r:id="rId3"/>
              </a:rPr>
              <a:t>Red</a:t>
            </a:r>
            <a:r>
              <a:rPr lang="en-US" dirty="0">
                <a:solidFill>
                  <a:srgbClr val="C00000"/>
                </a:solidFill>
              </a:rPr>
              <a:t> </a:t>
            </a:r>
          </a:p>
          <a:p>
            <a:endParaRPr lang="en-US" dirty="0"/>
          </a:p>
          <a:p>
            <a:r>
              <a:rPr lang="en-US" dirty="0"/>
              <a:t>Daria </a:t>
            </a:r>
            <a:r>
              <a:rPr lang="en-US" dirty="0" err="1"/>
              <a:t>Boccher</a:t>
            </a:r>
            <a:r>
              <a:rPr lang="en-US" dirty="0"/>
              <a:t>-Lattimore, </a:t>
            </a:r>
            <a:r>
              <a:rPr lang="en-US" dirty="0">
                <a:hlinkClick r:id="rId4"/>
              </a:rPr>
              <a:t>dmb82@cumc.columbia.edu</a:t>
            </a:r>
            <a:endParaRPr lang="en-US" dirty="0"/>
          </a:p>
          <a:p>
            <a:endParaRPr lang="en-US" dirty="0"/>
          </a:p>
        </p:txBody>
      </p:sp>
      <p:sp>
        <p:nvSpPr>
          <p:cNvPr id="4" name="Slide Number Placeholder 3">
            <a:extLst>
              <a:ext uri="{FF2B5EF4-FFF2-40B4-BE49-F238E27FC236}">
                <a16:creationId xmlns:a16="http://schemas.microsoft.com/office/drawing/2014/main" id="{21D6935B-DFBC-4D8A-9C85-A7EE62677324}"/>
              </a:ext>
            </a:extLst>
          </p:cNvPr>
          <p:cNvSpPr>
            <a:spLocks noGrp="1"/>
          </p:cNvSpPr>
          <p:nvPr>
            <p:ph type="sldNum" sz="quarter" idx="12"/>
          </p:nvPr>
        </p:nvSpPr>
        <p:spPr/>
        <p:txBody>
          <a:bodyPr/>
          <a:lstStyle/>
          <a:p>
            <a:fld id="{1D2EA5EF-C699-AF4C-BA42-C0A1CAAB713C}" type="slidenum">
              <a:rPr lang="en-US" smtClean="0"/>
              <a:t>24</a:t>
            </a:fld>
            <a:endParaRPr lang="en-US"/>
          </a:p>
        </p:txBody>
      </p:sp>
      <p:sp>
        <p:nvSpPr>
          <p:cNvPr id="5" name="Footer Placeholder 4">
            <a:extLst>
              <a:ext uri="{FF2B5EF4-FFF2-40B4-BE49-F238E27FC236}">
                <a16:creationId xmlns:a16="http://schemas.microsoft.com/office/drawing/2014/main" id="{1C6381D9-8FB6-4993-8D20-A6902EFEB97D}"/>
              </a:ext>
            </a:extLst>
          </p:cNvPr>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1098625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E-Learn Call</a:t>
            </a:r>
          </a:p>
        </p:txBody>
      </p:sp>
      <p:sp>
        <p:nvSpPr>
          <p:cNvPr id="3" name="Content Placeholder 2"/>
          <p:cNvSpPr>
            <a:spLocks noGrp="1"/>
          </p:cNvSpPr>
          <p:nvPr>
            <p:ph idx="1"/>
          </p:nvPr>
        </p:nvSpPr>
        <p:spPr/>
        <p:txBody>
          <a:bodyPr/>
          <a:lstStyle/>
          <a:p>
            <a:r>
              <a:rPr lang="en-US" dirty="0"/>
              <a:t>June 2019</a:t>
            </a:r>
          </a:p>
          <a:p>
            <a:r>
              <a:rPr lang="en-US" dirty="0"/>
              <a:t>Topic suggestions, comments, thoughts - contact Judy Collins: </a:t>
            </a:r>
            <a:r>
              <a:rPr lang="en-US" dirty="0">
                <a:hlinkClick r:id="rId3"/>
              </a:rPr>
              <a:t>collinj3@sn.rutgers.edu</a:t>
            </a:r>
            <a:r>
              <a:rPr lang="en-US" dirty="0"/>
              <a:t> </a:t>
            </a:r>
          </a:p>
        </p:txBody>
      </p:sp>
      <p:sp>
        <p:nvSpPr>
          <p:cNvPr id="4" name="Slide Number Placeholder 3"/>
          <p:cNvSpPr>
            <a:spLocks noGrp="1"/>
          </p:cNvSpPr>
          <p:nvPr>
            <p:ph type="sldNum" sz="quarter" idx="12"/>
          </p:nvPr>
        </p:nvSpPr>
        <p:spPr/>
        <p:txBody>
          <a:bodyPr/>
          <a:lstStyle/>
          <a:p>
            <a:fld id="{1D2EA5EF-C699-AF4C-BA42-C0A1CAAB713C}" type="slidenum">
              <a:rPr lang="en-US" smtClean="0"/>
              <a:t>25</a:t>
            </a:fld>
            <a:endParaRPr lang="en-US"/>
          </a:p>
        </p:txBody>
      </p:sp>
      <p:sp>
        <p:nvSpPr>
          <p:cNvPr id="5" name="Footer Placeholder 4"/>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241170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528E7-051F-47A4-BB2D-FDBCFAAF7757}"/>
              </a:ext>
            </a:extLst>
          </p:cNvPr>
          <p:cNvSpPr>
            <a:spLocks noGrp="1"/>
          </p:cNvSpPr>
          <p:nvPr>
            <p:ph type="title"/>
          </p:nvPr>
        </p:nvSpPr>
        <p:spPr/>
        <p:txBody>
          <a:bodyPr/>
          <a:lstStyle/>
          <a:p>
            <a:r>
              <a:rPr lang="en-US" dirty="0"/>
              <a:t>Jesse Thomas</a:t>
            </a:r>
          </a:p>
        </p:txBody>
      </p:sp>
      <p:sp>
        <p:nvSpPr>
          <p:cNvPr id="3" name="Content Placeholder 2">
            <a:extLst>
              <a:ext uri="{FF2B5EF4-FFF2-40B4-BE49-F238E27FC236}">
                <a16:creationId xmlns:a16="http://schemas.microsoft.com/office/drawing/2014/main" id="{6C75C5C9-ED8A-42E3-AAAF-7721FF02228E}"/>
              </a:ext>
            </a:extLst>
          </p:cNvPr>
          <p:cNvSpPr>
            <a:spLocks noGrp="1"/>
          </p:cNvSpPr>
          <p:nvPr>
            <p:ph idx="1"/>
          </p:nvPr>
        </p:nvSpPr>
        <p:spPr/>
        <p:txBody>
          <a:bodyPr>
            <a:normAutofit fontScale="92500" lnSpcReduction="20000"/>
          </a:bodyPr>
          <a:lstStyle/>
          <a:p>
            <a:pPr marL="114112" indent="0">
              <a:buNone/>
            </a:pPr>
            <a:r>
              <a:rPr lang="en-US" dirty="0"/>
              <a:t>Jesse Thomas has over two decades’ experience serving public health and over fifteen years of experience in the field of HIV, which has become his passion. He and his team at RDE Systems create and manage HIV data systems and user-friendly tools for providers, recipients, and consumers using a human-centered approach to improve processes for more efficient care and support, and impact measurably impact clinical outcomes for people living with HIV. He has served as the technical director for over 19 HRSA Special Projects of National Significance (SPNS), and numerous HRSA Part C Capacity Development projects, for recipients, academic medical institutions, and community-based organizations nationwide.</a:t>
            </a:r>
          </a:p>
          <a:p>
            <a:pPr marL="114112" indent="0">
              <a:buNone/>
            </a:pPr>
            <a:endParaRPr lang="en-US" dirty="0"/>
          </a:p>
          <a:p>
            <a:pPr marL="114112" indent="0">
              <a:buNone/>
            </a:pPr>
            <a:r>
              <a:rPr lang="en-US" dirty="0"/>
              <a:t>Jesse strives to make the process of building and maintaining these tools understandable and fun.</a:t>
            </a:r>
          </a:p>
          <a:p>
            <a:endParaRPr lang="en-US" dirty="0"/>
          </a:p>
        </p:txBody>
      </p:sp>
      <p:sp>
        <p:nvSpPr>
          <p:cNvPr id="4" name="Slide Number Placeholder 3">
            <a:extLst>
              <a:ext uri="{FF2B5EF4-FFF2-40B4-BE49-F238E27FC236}">
                <a16:creationId xmlns:a16="http://schemas.microsoft.com/office/drawing/2014/main" id="{468A0031-E730-483E-A34C-3CC8BC3386FD}"/>
              </a:ext>
            </a:extLst>
          </p:cNvPr>
          <p:cNvSpPr>
            <a:spLocks noGrp="1"/>
          </p:cNvSpPr>
          <p:nvPr>
            <p:ph type="sldNum" sz="quarter" idx="12"/>
          </p:nvPr>
        </p:nvSpPr>
        <p:spPr/>
        <p:txBody>
          <a:bodyPr/>
          <a:lstStyle/>
          <a:p>
            <a:fld id="{1D2EA5EF-C699-AF4C-BA42-C0A1CAAB713C}" type="slidenum">
              <a:rPr lang="en-US" smtClean="0"/>
              <a:t>3</a:t>
            </a:fld>
            <a:endParaRPr lang="en-US"/>
          </a:p>
        </p:txBody>
      </p:sp>
      <p:sp>
        <p:nvSpPr>
          <p:cNvPr id="5" name="Footer Placeholder 4">
            <a:extLst>
              <a:ext uri="{FF2B5EF4-FFF2-40B4-BE49-F238E27FC236}">
                <a16:creationId xmlns:a16="http://schemas.microsoft.com/office/drawing/2014/main" id="{9C900E95-C16B-4AE5-8EA9-DFBE532466D2}"/>
              </a:ext>
            </a:extLst>
          </p:cNvPr>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346963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2A15-A678-4FCE-A6FA-A29CA1AD32CE}"/>
              </a:ext>
            </a:extLst>
          </p:cNvPr>
          <p:cNvSpPr>
            <a:spLocks noGrp="1"/>
          </p:cNvSpPr>
          <p:nvPr>
            <p:ph type="title"/>
          </p:nvPr>
        </p:nvSpPr>
        <p:spPr/>
        <p:txBody>
          <a:bodyPr/>
          <a:lstStyle/>
          <a:p>
            <a:r>
              <a:rPr lang="en-US" dirty="0"/>
              <a:t>Daria Boccher-Lattimore, DrPH</a:t>
            </a:r>
          </a:p>
        </p:txBody>
      </p:sp>
      <p:sp>
        <p:nvSpPr>
          <p:cNvPr id="3" name="Content Placeholder 2">
            <a:extLst>
              <a:ext uri="{FF2B5EF4-FFF2-40B4-BE49-F238E27FC236}">
                <a16:creationId xmlns:a16="http://schemas.microsoft.com/office/drawing/2014/main" id="{694332DF-4017-467F-B421-39F89B68A4BE}"/>
              </a:ext>
            </a:extLst>
          </p:cNvPr>
          <p:cNvSpPr>
            <a:spLocks noGrp="1"/>
          </p:cNvSpPr>
          <p:nvPr>
            <p:ph idx="1"/>
          </p:nvPr>
        </p:nvSpPr>
        <p:spPr/>
        <p:txBody>
          <a:bodyPr>
            <a:normAutofit lnSpcReduction="10000"/>
          </a:bodyPr>
          <a:lstStyle/>
          <a:p>
            <a:pPr marL="114112" indent="0">
              <a:buNone/>
            </a:pPr>
            <a:r>
              <a:rPr lang="en-US" sz="2200" dirty="0"/>
              <a:t>Dr. Boccher-Lattimore is Assistant Professor of Clinical Sociomedical Sciences (in Psychiatry) at the Columbia University College of Physicians and Surgeons. She has over 30 years experience in HIV/AIDS, behavioral health and community oriented primary care in community, clinical, academic and state government settings.  She is experienced in assessing programmatic need, implementing evidence informed interventions, program evaluation, grants management, and continuing education. Dr. Boccher-Lattimore has been involved with the AETC Program since 2005. She is currently Director and Co-Principal Investigator of the Northeast/Caribbean AETC and President of the National Alliance of HIV Education and Workforce Development. </a:t>
            </a:r>
          </a:p>
          <a:p>
            <a:endParaRPr lang="en-US" dirty="0"/>
          </a:p>
        </p:txBody>
      </p:sp>
      <p:sp>
        <p:nvSpPr>
          <p:cNvPr id="4" name="Slide Number Placeholder 3">
            <a:extLst>
              <a:ext uri="{FF2B5EF4-FFF2-40B4-BE49-F238E27FC236}">
                <a16:creationId xmlns:a16="http://schemas.microsoft.com/office/drawing/2014/main" id="{380163B3-C364-44D8-A6A1-0BCEDC45CCFE}"/>
              </a:ext>
            </a:extLst>
          </p:cNvPr>
          <p:cNvSpPr>
            <a:spLocks noGrp="1"/>
          </p:cNvSpPr>
          <p:nvPr>
            <p:ph type="sldNum" sz="quarter" idx="12"/>
          </p:nvPr>
        </p:nvSpPr>
        <p:spPr/>
        <p:txBody>
          <a:bodyPr/>
          <a:lstStyle/>
          <a:p>
            <a:fld id="{1D2EA5EF-C699-AF4C-BA42-C0A1CAAB713C}" type="slidenum">
              <a:rPr lang="en-US" smtClean="0"/>
              <a:t>4</a:t>
            </a:fld>
            <a:endParaRPr lang="en-US"/>
          </a:p>
        </p:txBody>
      </p:sp>
      <p:sp>
        <p:nvSpPr>
          <p:cNvPr id="5" name="Footer Placeholder 4">
            <a:extLst>
              <a:ext uri="{FF2B5EF4-FFF2-40B4-BE49-F238E27FC236}">
                <a16:creationId xmlns:a16="http://schemas.microsoft.com/office/drawing/2014/main" id="{8E1EFE73-6AA0-4169-B881-5432C6B1B95A}"/>
              </a:ext>
            </a:extLst>
          </p:cNvPr>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331204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5AD7-7EFD-476F-A454-79D2458F8222}"/>
              </a:ext>
            </a:extLst>
          </p:cNvPr>
          <p:cNvSpPr>
            <a:spLocks noGrp="1"/>
          </p:cNvSpPr>
          <p:nvPr>
            <p:ph type="title"/>
          </p:nvPr>
        </p:nvSpPr>
        <p:spPr/>
        <p:txBody>
          <a:bodyPr/>
          <a:lstStyle/>
          <a:p>
            <a:r>
              <a:rPr lang="en-US" dirty="0"/>
              <a:t>RDE Systems - About Us</a:t>
            </a:r>
          </a:p>
        </p:txBody>
      </p:sp>
      <p:sp>
        <p:nvSpPr>
          <p:cNvPr id="3" name="Content Placeholder 2">
            <a:extLst>
              <a:ext uri="{FF2B5EF4-FFF2-40B4-BE49-F238E27FC236}">
                <a16:creationId xmlns:a16="http://schemas.microsoft.com/office/drawing/2014/main" id="{2BA31EBE-7F09-45CF-A142-5873E6F23E8E}"/>
              </a:ext>
            </a:extLst>
          </p:cNvPr>
          <p:cNvSpPr>
            <a:spLocks noGrp="1"/>
          </p:cNvSpPr>
          <p:nvPr>
            <p:ph idx="1"/>
          </p:nvPr>
        </p:nvSpPr>
        <p:spPr/>
        <p:txBody>
          <a:bodyPr>
            <a:normAutofit fontScale="92500" lnSpcReduction="10000"/>
          </a:bodyPr>
          <a:lstStyle/>
          <a:p>
            <a:r>
              <a:rPr lang="en-US" dirty="0"/>
              <a:t>HIV/AIDS Technical Assistance and Part A/B/C/D/ SPNS Partnerships for 15 years</a:t>
            </a:r>
          </a:p>
          <a:p>
            <a:endParaRPr lang="en-US" dirty="0"/>
          </a:p>
          <a:p>
            <a:r>
              <a:rPr lang="en-US" dirty="0"/>
              <a:t>First web-based HRSA RSR/ADR system</a:t>
            </a:r>
          </a:p>
          <a:p>
            <a:endParaRPr lang="en-US" dirty="0"/>
          </a:p>
          <a:p>
            <a:r>
              <a:rPr lang="en-US" dirty="0"/>
              <a:t>First to develop web-ACASI Consumer and Provider Needs Assessment and Satisfaction Surveys and Reporting tools</a:t>
            </a:r>
          </a:p>
          <a:p>
            <a:endParaRPr lang="en-US" dirty="0"/>
          </a:p>
          <a:p>
            <a:r>
              <a:rPr lang="en-US" dirty="0"/>
              <a:t>Improving processes and eliminating paper for public health 30+ Years</a:t>
            </a:r>
          </a:p>
          <a:p>
            <a:endParaRPr lang="en-US" dirty="0"/>
          </a:p>
          <a:p>
            <a:r>
              <a:rPr lang="en-US" dirty="0"/>
              <a:t>Process over Product Methodology</a:t>
            </a:r>
          </a:p>
          <a:p>
            <a:endParaRPr lang="en-US" dirty="0"/>
          </a:p>
          <a:p>
            <a:endParaRPr lang="en-US" dirty="0"/>
          </a:p>
        </p:txBody>
      </p:sp>
      <p:sp>
        <p:nvSpPr>
          <p:cNvPr id="4" name="Slide Number Placeholder 3">
            <a:extLst>
              <a:ext uri="{FF2B5EF4-FFF2-40B4-BE49-F238E27FC236}">
                <a16:creationId xmlns:a16="http://schemas.microsoft.com/office/drawing/2014/main" id="{E9106E98-DDD2-4737-858C-A20DF9BE7021}"/>
              </a:ext>
            </a:extLst>
          </p:cNvPr>
          <p:cNvSpPr>
            <a:spLocks noGrp="1"/>
          </p:cNvSpPr>
          <p:nvPr>
            <p:ph type="sldNum" sz="quarter" idx="12"/>
          </p:nvPr>
        </p:nvSpPr>
        <p:spPr/>
        <p:txBody>
          <a:bodyPr/>
          <a:lstStyle/>
          <a:p>
            <a:fld id="{1D2EA5EF-C699-AF4C-BA42-C0A1CAAB713C}" type="slidenum">
              <a:rPr lang="en-US" smtClean="0"/>
              <a:t>5</a:t>
            </a:fld>
            <a:endParaRPr lang="en-US"/>
          </a:p>
        </p:txBody>
      </p:sp>
      <p:sp>
        <p:nvSpPr>
          <p:cNvPr id="5" name="Footer Placeholder 4">
            <a:extLst>
              <a:ext uri="{FF2B5EF4-FFF2-40B4-BE49-F238E27FC236}">
                <a16:creationId xmlns:a16="http://schemas.microsoft.com/office/drawing/2014/main" id="{988F76E0-E404-4683-BB99-5B8C3B60BA90}"/>
              </a:ext>
            </a:extLst>
          </p:cNvPr>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333128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ED7785-2ED9-49D1-A334-CA309B691C1D}"/>
              </a:ext>
            </a:extLst>
          </p:cNvPr>
          <p:cNvSpPr>
            <a:spLocks noGrp="1"/>
          </p:cNvSpPr>
          <p:nvPr>
            <p:ph type="sldNum" sz="quarter" idx="12"/>
          </p:nvPr>
        </p:nvSpPr>
        <p:spPr/>
        <p:txBody>
          <a:bodyPr/>
          <a:lstStyle/>
          <a:p>
            <a:fld id="{1D2EA5EF-C699-AF4C-BA42-C0A1CAAB713C}" type="slidenum">
              <a:rPr lang="en-US" smtClean="0"/>
              <a:t>6</a:t>
            </a:fld>
            <a:endParaRPr lang="en-US"/>
          </a:p>
        </p:txBody>
      </p:sp>
      <p:sp>
        <p:nvSpPr>
          <p:cNvPr id="5" name="Footer Placeholder 4">
            <a:extLst>
              <a:ext uri="{FF2B5EF4-FFF2-40B4-BE49-F238E27FC236}">
                <a16:creationId xmlns:a16="http://schemas.microsoft.com/office/drawing/2014/main" id="{8CB3096B-3183-4B0F-9C0B-8AA2AC193FAC}"/>
              </a:ext>
            </a:extLst>
          </p:cNvPr>
          <p:cNvSpPr>
            <a:spLocks noGrp="1"/>
          </p:cNvSpPr>
          <p:nvPr>
            <p:ph type="ftr" sz="quarter" idx="3"/>
          </p:nvPr>
        </p:nvSpPr>
        <p:spPr/>
        <p:txBody>
          <a:bodyPr/>
          <a:lstStyle/>
          <a:p>
            <a:r>
              <a:rPr lang="en-US"/>
              <a:t>aidsetc.org</a:t>
            </a:r>
            <a:endParaRPr lang="en-US" dirty="0"/>
          </a:p>
        </p:txBody>
      </p:sp>
      <p:pic>
        <p:nvPicPr>
          <p:cNvPr id="6" name="Picture 5">
            <a:extLst>
              <a:ext uri="{FF2B5EF4-FFF2-40B4-BE49-F238E27FC236}">
                <a16:creationId xmlns:a16="http://schemas.microsoft.com/office/drawing/2014/main" id="{1648B843-9FF3-45B3-991B-C3150EE3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8" y="139532"/>
            <a:ext cx="8204200" cy="5666644"/>
          </a:xfrm>
          <a:prstGeom prst="rect">
            <a:avLst/>
          </a:prstGeom>
        </p:spPr>
      </p:pic>
    </p:spTree>
    <p:extLst>
      <p:ext uri="{BB962C8B-B14F-4D97-AF65-F5344CB8AC3E}">
        <p14:creationId xmlns:p14="http://schemas.microsoft.com/office/powerpoint/2010/main" val="1557591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2428179"/>
            <a:ext cx="8315569" cy="1143000"/>
          </a:xfrm>
        </p:spPr>
        <p:txBody>
          <a:bodyPr/>
          <a:lstStyle/>
          <a:p>
            <a:r>
              <a:rPr lang="en-US" dirty="0"/>
              <a:t>Who are you?</a:t>
            </a:r>
          </a:p>
        </p:txBody>
      </p:sp>
      <p:sp>
        <p:nvSpPr>
          <p:cNvPr id="4" name="Slide Number Placeholder 3"/>
          <p:cNvSpPr>
            <a:spLocks noGrp="1"/>
          </p:cNvSpPr>
          <p:nvPr>
            <p:ph type="sldNum" sz="quarter" idx="12"/>
          </p:nvPr>
        </p:nvSpPr>
        <p:spPr/>
        <p:txBody>
          <a:bodyPr/>
          <a:lstStyle/>
          <a:p>
            <a:fld id="{1D2EA5EF-C699-AF4C-BA42-C0A1CAAB713C}" type="slidenum">
              <a:rPr lang="en-US" smtClean="0"/>
              <a:t>7</a:t>
            </a:fld>
            <a:endParaRPr lang="en-US"/>
          </a:p>
        </p:txBody>
      </p:sp>
      <p:sp>
        <p:nvSpPr>
          <p:cNvPr id="5" name="Footer Placeholder 4"/>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1391546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2B61-E767-42CC-B65E-685755210BB8}"/>
              </a:ext>
            </a:extLst>
          </p:cNvPr>
          <p:cNvSpPr>
            <a:spLocks noGrp="1"/>
          </p:cNvSpPr>
          <p:nvPr>
            <p:ph type="title"/>
          </p:nvPr>
        </p:nvSpPr>
        <p:spPr/>
        <p:txBody>
          <a:bodyPr/>
          <a:lstStyle/>
          <a:p>
            <a:r>
              <a:rPr lang="en-US" dirty="0"/>
              <a:t>Problem Statement (Opportunities…)</a:t>
            </a:r>
          </a:p>
        </p:txBody>
      </p:sp>
      <p:sp>
        <p:nvSpPr>
          <p:cNvPr id="3" name="Content Placeholder 2">
            <a:extLst>
              <a:ext uri="{FF2B5EF4-FFF2-40B4-BE49-F238E27FC236}">
                <a16:creationId xmlns:a16="http://schemas.microsoft.com/office/drawing/2014/main" id="{F4C07F27-84BD-4C53-AB75-85FAEF47B0B1}"/>
              </a:ext>
            </a:extLst>
          </p:cNvPr>
          <p:cNvSpPr>
            <a:spLocks noGrp="1"/>
          </p:cNvSpPr>
          <p:nvPr>
            <p:ph idx="1"/>
          </p:nvPr>
        </p:nvSpPr>
        <p:spPr>
          <a:xfrm>
            <a:off x="457202" y="1600203"/>
            <a:ext cx="8315569" cy="4817689"/>
          </a:xfrm>
        </p:spPr>
        <p:txBody>
          <a:bodyPr>
            <a:normAutofit fontScale="70000" lnSpcReduction="20000"/>
          </a:bodyPr>
          <a:lstStyle/>
          <a:p>
            <a:r>
              <a:rPr lang="en-US" dirty="0"/>
              <a:t>Evaluation data is critical for compliance and continuous improvement </a:t>
            </a:r>
          </a:p>
          <a:p>
            <a:endParaRPr lang="en-US" dirty="0"/>
          </a:p>
          <a:p>
            <a:r>
              <a:rPr lang="en-US" dirty="0"/>
              <a:t>Immediate Post (IP) Survey Response Rates can be improved</a:t>
            </a:r>
          </a:p>
          <a:p>
            <a:endParaRPr lang="en-US" dirty="0"/>
          </a:p>
          <a:p>
            <a:r>
              <a:rPr lang="en-US" dirty="0"/>
              <a:t>IP survey distribution and collection can be time-consuming</a:t>
            </a:r>
          </a:p>
          <a:p>
            <a:endParaRPr lang="en-US" dirty="0"/>
          </a:p>
          <a:p>
            <a:r>
              <a:rPr lang="en-US" dirty="0"/>
              <a:t>Transcribing from paper is error-prone and a burden on staff</a:t>
            </a:r>
          </a:p>
          <a:p>
            <a:endParaRPr lang="en-US" dirty="0"/>
          </a:p>
          <a:p>
            <a:r>
              <a:rPr lang="en-US" dirty="0"/>
              <a:t>Paper forms are not suited for emerging eLearning technologies</a:t>
            </a:r>
          </a:p>
          <a:p>
            <a:pPr lvl="1"/>
            <a:endParaRPr lang="en-US" dirty="0"/>
          </a:p>
          <a:p>
            <a:r>
              <a:rPr lang="en-US" dirty="0"/>
              <a:t>Following-up after a training consumes time</a:t>
            </a:r>
          </a:p>
          <a:p>
            <a:pPr lvl="1"/>
            <a:r>
              <a:rPr lang="en-US" dirty="0"/>
              <a:t>People mean well but are forgetful and busy</a:t>
            </a:r>
          </a:p>
          <a:p>
            <a:pPr lvl="1"/>
            <a:r>
              <a:rPr lang="en-US" dirty="0"/>
              <a:t>Even electronic methods suffer from losses in responses and delay in recall of event</a:t>
            </a:r>
          </a:p>
          <a:p>
            <a:pPr lvl="1"/>
            <a:endParaRPr lang="en-US" dirty="0"/>
          </a:p>
          <a:p>
            <a:r>
              <a:rPr lang="en-US" dirty="0"/>
              <a:t>The time between an event and getting evaluation data for CQI is not ideal</a:t>
            </a:r>
          </a:p>
          <a:p>
            <a:endParaRPr lang="en-US" dirty="0"/>
          </a:p>
          <a:p>
            <a:r>
              <a:rPr lang="en-US" dirty="0"/>
              <a:t>The NECA AETC wants to get more complete, better data, faster to deliver value for CQI</a:t>
            </a:r>
          </a:p>
          <a:p>
            <a:endParaRPr lang="en-US" dirty="0"/>
          </a:p>
        </p:txBody>
      </p:sp>
      <p:sp>
        <p:nvSpPr>
          <p:cNvPr id="4" name="Slide Number Placeholder 3">
            <a:extLst>
              <a:ext uri="{FF2B5EF4-FFF2-40B4-BE49-F238E27FC236}">
                <a16:creationId xmlns:a16="http://schemas.microsoft.com/office/drawing/2014/main" id="{465764EE-6941-41B1-AC47-65358F53AE27}"/>
              </a:ext>
            </a:extLst>
          </p:cNvPr>
          <p:cNvSpPr>
            <a:spLocks noGrp="1"/>
          </p:cNvSpPr>
          <p:nvPr>
            <p:ph type="sldNum" sz="quarter" idx="12"/>
          </p:nvPr>
        </p:nvSpPr>
        <p:spPr/>
        <p:txBody>
          <a:bodyPr/>
          <a:lstStyle/>
          <a:p>
            <a:fld id="{1D2EA5EF-C699-AF4C-BA42-C0A1CAAB713C}" type="slidenum">
              <a:rPr lang="en-US" smtClean="0"/>
              <a:t>8</a:t>
            </a:fld>
            <a:endParaRPr lang="en-US"/>
          </a:p>
        </p:txBody>
      </p:sp>
      <p:sp>
        <p:nvSpPr>
          <p:cNvPr id="5" name="Footer Placeholder 4">
            <a:extLst>
              <a:ext uri="{FF2B5EF4-FFF2-40B4-BE49-F238E27FC236}">
                <a16:creationId xmlns:a16="http://schemas.microsoft.com/office/drawing/2014/main" id="{250AEFB2-0511-4879-95C5-01EF7918FE12}"/>
              </a:ext>
            </a:extLst>
          </p:cNvPr>
          <p:cNvSpPr>
            <a:spLocks noGrp="1"/>
          </p:cNvSpPr>
          <p:nvPr>
            <p:ph type="ftr" sz="quarter" idx="3"/>
          </p:nvPr>
        </p:nvSpPr>
        <p:spPr/>
        <p:txBody>
          <a:bodyPr/>
          <a:lstStyle/>
          <a:p>
            <a:r>
              <a:rPr lang="en-US" dirty="0"/>
              <a:t>aidsetc.org</a:t>
            </a:r>
          </a:p>
        </p:txBody>
      </p:sp>
    </p:spTree>
    <p:extLst>
      <p:ext uri="{BB962C8B-B14F-4D97-AF65-F5344CB8AC3E}">
        <p14:creationId xmlns:p14="http://schemas.microsoft.com/office/powerpoint/2010/main" val="269093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AB4F-B53F-4F31-A480-57239372FA8E}"/>
              </a:ext>
            </a:extLst>
          </p:cNvPr>
          <p:cNvSpPr>
            <a:spLocks noGrp="1"/>
          </p:cNvSpPr>
          <p:nvPr>
            <p:ph type="title"/>
          </p:nvPr>
        </p:nvSpPr>
        <p:spPr/>
        <p:txBody>
          <a:bodyPr/>
          <a:lstStyle/>
          <a:p>
            <a:r>
              <a:rPr lang="en-US" dirty="0"/>
              <a:t>Guiding Principles / Inspiration</a:t>
            </a:r>
          </a:p>
        </p:txBody>
      </p:sp>
      <p:sp>
        <p:nvSpPr>
          <p:cNvPr id="3" name="Content Placeholder 2">
            <a:extLst>
              <a:ext uri="{FF2B5EF4-FFF2-40B4-BE49-F238E27FC236}">
                <a16:creationId xmlns:a16="http://schemas.microsoft.com/office/drawing/2014/main" id="{14A41ABB-7A6E-4093-A29B-5C2ADEA55A46}"/>
              </a:ext>
            </a:extLst>
          </p:cNvPr>
          <p:cNvSpPr>
            <a:spLocks noGrp="1"/>
          </p:cNvSpPr>
          <p:nvPr>
            <p:ph idx="1"/>
          </p:nvPr>
        </p:nvSpPr>
        <p:spPr/>
        <p:txBody>
          <a:bodyPr/>
          <a:lstStyle/>
          <a:p>
            <a:r>
              <a:rPr lang="en-US" dirty="0"/>
              <a:t>Adult Learning Theory</a:t>
            </a:r>
          </a:p>
          <a:p>
            <a:endParaRPr lang="en-US" dirty="0"/>
          </a:p>
          <a:p>
            <a:r>
              <a:rPr lang="en-US" dirty="0"/>
              <a:t>Actionable Data Visualization</a:t>
            </a:r>
          </a:p>
          <a:p>
            <a:endParaRPr lang="en-US" dirty="0"/>
          </a:p>
          <a:p>
            <a:r>
              <a:rPr lang="en-US" dirty="0"/>
              <a:t>Practice Transformation</a:t>
            </a:r>
          </a:p>
          <a:p>
            <a:endParaRPr lang="en-US" dirty="0"/>
          </a:p>
          <a:p>
            <a:r>
              <a:rPr lang="en-US" dirty="0"/>
              <a:t>Continuous Quality Improvement</a:t>
            </a:r>
          </a:p>
          <a:p>
            <a:endParaRPr lang="en-US" dirty="0"/>
          </a:p>
          <a:p>
            <a:r>
              <a:rPr lang="en-US" dirty="0"/>
              <a:t>Transforming Compliance into Excellence</a:t>
            </a:r>
          </a:p>
          <a:p>
            <a:pPr marL="114112" indent="0">
              <a:buNone/>
            </a:pPr>
            <a:endParaRPr lang="en-US" dirty="0"/>
          </a:p>
        </p:txBody>
      </p:sp>
      <p:sp>
        <p:nvSpPr>
          <p:cNvPr id="4" name="Slide Number Placeholder 3">
            <a:extLst>
              <a:ext uri="{FF2B5EF4-FFF2-40B4-BE49-F238E27FC236}">
                <a16:creationId xmlns:a16="http://schemas.microsoft.com/office/drawing/2014/main" id="{F24F22D8-B87E-4152-A461-8EE5A50D1380}"/>
              </a:ext>
            </a:extLst>
          </p:cNvPr>
          <p:cNvSpPr>
            <a:spLocks noGrp="1"/>
          </p:cNvSpPr>
          <p:nvPr>
            <p:ph type="sldNum" sz="quarter" idx="12"/>
          </p:nvPr>
        </p:nvSpPr>
        <p:spPr/>
        <p:txBody>
          <a:bodyPr/>
          <a:lstStyle/>
          <a:p>
            <a:fld id="{1D2EA5EF-C699-AF4C-BA42-C0A1CAAB713C}" type="slidenum">
              <a:rPr lang="en-US" smtClean="0"/>
              <a:t>9</a:t>
            </a:fld>
            <a:endParaRPr lang="en-US"/>
          </a:p>
        </p:txBody>
      </p:sp>
      <p:sp>
        <p:nvSpPr>
          <p:cNvPr id="5" name="Footer Placeholder 4">
            <a:extLst>
              <a:ext uri="{FF2B5EF4-FFF2-40B4-BE49-F238E27FC236}">
                <a16:creationId xmlns:a16="http://schemas.microsoft.com/office/drawing/2014/main" id="{FF74F2CE-DDF9-4A48-BD74-FBD377C82515}"/>
              </a:ext>
            </a:extLst>
          </p:cNvPr>
          <p:cNvSpPr>
            <a:spLocks noGrp="1"/>
          </p:cNvSpPr>
          <p:nvPr>
            <p:ph type="ftr" sz="quarter" idx="3"/>
          </p:nvPr>
        </p:nvSpPr>
        <p:spPr/>
        <p:txBody>
          <a:bodyPr/>
          <a:lstStyle/>
          <a:p>
            <a:r>
              <a:rPr lang="en-US"/>
              <a:t>aidsetc.org</a:t>
            </a:r>
            <a:endParaRPr lang="en-US" dirty="0"/>
          </a:p>
        </p:txBody>
      </p:sp>
    </p:spTree>
    <p:extLst>
      <p:ext uri="{BB962C8B-B14F-4D97-AF65-F5344CB8AC3E}">
        <p14:creationId xmlns:p14="http://schemas.microsoft.com/office/powerpoint/2010/main" val="19647871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158&quot;&gt;&lt;object type=&quot;3&quot; unique_id=&quot;10159&quot;&gt;&lt;property id=&quot;20148&quot; value=&quot;5&quot;/&gt;&lt;property id=&quot;20300&quot; value=&quot;Slide 1 - &amp;quot;Understanding the National HIV Curriculum’s Group Functionality Kent Unruh, PhD, Informatics Director,  Mountain We&quot;/&gt;&lt;property id=&quot;20307&quot; value=&quot;256&quot;/&gt;&lt;/object&gt;&lt;object type=&quot;3&quot; unique_id=&quot;10160&quot;&gt;&lt;property id=&quot;20148&quot; value=&quot;5&quot;/&gt;&lt;property id=&quot;20300&quot; value=&quot;Slide 2 - &amp;quot;Learning Objectives&amp;quot;&quot;/&gt;&lt;property id=&quot;20307&quot; value=&quot;312&quot;/&gt;&lt;/object&gt;&lt;object type=&quot;3&quot; unique_id=&quot;10161&quot;&gt;&lt;property id=&quot;20148&quot; value=&quot;5&quot;/&gt;&lt;property id=&quot;20300&quot; value=&quot;Slide 3 - &amp;quot;Kent Unruh, PhD&amp;quot;&quot;/&gt;&lt;property id=&quot;20307&quot; value=&quot;311&quot;/&gt;&lt;/object&gt;&lt;object type=&quot;3&quot; unique_id=&quot;10162&quot;&gt;&lt;property id=&quot;20148&quot; value=&quot;5&quot;/&gt;&lt;property id=&quot;20300&quot; value=&quot;Slide 4 - &amp;quot;Shanett Jones, MPH,MBA&amp;quot;&quot;/&gt;&lt;property id=&quot;20307&quot; value=&quot;310&quot;/&gt;&lt;/object&gt;&lt;object type=&quot;3&quot; unique_id=&quot;10163&quot;&gt;&lt;property id=&quot;20148&quot; value=&quot;5&quot;/&gt;&lt;property id=&quot;20300&quot; value=&quot;Slide 5 - &amp;quot;AETC Brief Overview of the  National HIV Curriculum&amp;quot;&quot;/&gt;&lt;property id=&quot;20307&quot; value=&quot;313&quot;/&gt;&lt;/object&gt;&lt;object type=&quot;3&quot; unique_id=&quot;10164&quot;&gt;&lt;property id=&quot;20148&quot; value=&quot;5&quot;/&gt;&lt;property id=&quot;20300&quot; value=&quot;Slide 6 - &amp;quot;HIV National Curriculum Project Core Team&amp;quot;&quot;/&gt;&lt;property id=&quot;20307&quot; value=&quot;314&quot;/&gt;&lt;/object&gt;&lt;object type=&quot;3&quot; unique_id=&quot;10165&quot;&gt;&lt;property id=&quot;20148&quot; value=&quot;5&quot;/&gt;&lt;property id=&quot;20300&quot; value=&quot;Slide 7&quot;/&gt;&lt;property id=&quot;20307&quot; value=&quot;315&quot;/&gt;&lt;/object&gt;&lt;object type=&quot;3&quot; unique_id=&quot;10166&quot;&gt;&lt;property id=&quot;20148&quot; value=&quot;5&quot;/&gt;&lt;property id=&quot;20300&quot; value=&quot;Slide 8 - &amp;quot;Quick Reference&amp;quot;&quot;/&gt;&lt;property id=&quot;20307&quot; value=&quot;316&quot;/&gt;&lt;/object&gt;&lt;object type=&quot;3&quot; unique_id=&quot;10167&quot;&gt;&lt;property id=&quot;20148&quot; value=&quot;5&quot;/&gt;&lt;property id=&quot;20300&quot; value=&quot;Slide 9 - &amp;quot;Quick Reference&amp;quot;&quot;/&gt;&lt;property id=&quot;20307&quot; value=&quot;317&quot;/&gt;&lt;/object&gt;&lt;object type=&quot;3&quot; unique_id=&quot;10168&quot;&gt;&lt;property id=&quot;20148&quot; value=&quot;5&quot;/&gt;&lt;property id=&quot;20300&quot; value=&quot;Slide 10&quot;/&gt;&lt;property id=&quot;20307&quot; value=&quot;318&quot;/&gt;&lt;/object&gt;&lt;object type=&quot;3&quot; unique_id=&quot;10169&quot;&gt;&lt;property id=&quot;20148&quot; value=&quot;5&quot;/&gt;&lt;property id=&quot;20300&quot; value=&quot;Slide 11&quot;/&gt;&lt;property id=&quot;20307&quot; value=&quot;319&quot;/&gt;&lt;/object&gt;&lt;object type=&quot;3&quot; unique_id=&quot;10170&quot;&gt;&lt;property id=&quot;20148&quot; value=&quot;5&quot;/&gt;&lt;property id=&quot;20300&quot; value=&quot;Slide 12 - &amp;quot;Quick Reference&amp;quot;&quot;/&gt;&lt;property id=&quot;20307&quot; value=&quot;320&quot;/&gt;&lt;/object&gt;&lt;object type=&quot;3&quot; unique_id=&quot;10171&quot;&gt;&lt;property id=&quot;20148&quot; value=&quot;5&quot;/&gt;&lt;property id=&quot;20300&quot; value=&quot;Slide 13&quot;/&gt;&lt;property id=&quot;20307&quot; value=&quot;321&quot;/&gt;&lt;/object&gt;&lt;object type=&quot;3&quot; unique_id=&quot;10172&quot;&gt;&lt;property id=&quot;20148&quot; value=&quot;5&quot;/&gt;&lt;property id=&quot;20300&quot; value=&quot;Slide 14&quot;/&gt;&lt;property id=&quot;20307&quot; value=&quot;322&quot;/&gt;&lt;/object&gt;&lt;object type=&quot;3&quot; unique_id=&quot;10173&quot;&gt;&lt;property id=&quot;20148&quot; value=&quot;5&quot;/&gt;&lt;property id=&quot;20300&quot; value=&quot;Slide 15&quot;/&gt;&lt;property id=&quot;20307&quot; value=&quot;323&quot;/&gt;&lt;/object&gt;&lt;object type=&quot;3&quot; unique_id=&quot;10174&quot;&gt;&lt;property id=&quot;20148&quot; value=&quot;5&quot;/&gt;&lt;property id=&quot;20300&quot; value=&quot;Slide 16 - &amp;quot;Question Bank –  Identifies if answer correct/incorrect&amp;quot;&quot;/&gt;&lt;property id=&quot;20307&quot; value=&quot;324&quot;/&gt;&lt;/object&gt;&lt;object type=&quot;3&quot; unique_id=&quot;10175&quot;&gt;&lt;property id=&quot;20148&quot; value=&quot;5&quot;/&gt;&lt;property id=&quot;20300&quot; value=&quot;Slide 17 - &amp;quot;Question Bank –  Provides Comprehensive Summary&amp;quot;&quot;/&gt;&lt;property id=&quot;20307&quot; value=&quot;325&quot;/&gt;&lt;/object&gt;&lt;object type=&quot;3&quot; unique_id=&quot;10176&quot;&gt;&lt;property id=&quot;20148&quot; value=&quot;5&quot;/&gt;&lt;property id=&quot;20300&quot; value=&quot;Slide 18 - &amp;quot;Question Bank –  Supplements with Detailed Information&amp;quot;&quot;/&gt;&lt;property id=&quot;20307&quot; value=&quot;326&quot;/&gt;&lt;/object&gt;&lt;object type=&quot;3&quot; unique_id=&quot;10177&quot;&gt;&lt;property id=&quot;20148&quot; value=&quot;5&quot;/&gt;&lt;property id=&quot;20300&quot; value=&quot;Slide 19 - &amp;quot;Question Bank –  Highlights key references&amp;quot;&quot;/&gt;&lt;property id=&quot;20307&quot; value=&quot;327&quot;/&gt;&lt;/object&gt;&lt;object type=&quot;3&quot; unique_id=&quot;10178&quot;&gt;&lt;property id=&quot;20148&quot; value=&quot;5&quot;/&gt;&lt;property id=&quot;20300&quot; value=&quot;Slide 20 - &amp;quot;… for each question, in each topic, in each module&amp;quot;&quot;/&gt;&lt;property id=&quot;20307&quot; value=&quot;328&quot;/&gt;&lt;/object&gt;&lt;object type=&quot;3&quot; unique_id=&quot;10179&quot;&gt;&lt;property id=&quot;20148&quot; value=&quot;5&quot;/&gt;&lt;property id=&quot;20300&quot; value=&quot;Slide 21 - &amp;quot;Quick Reference&amp;quot;&quot;/&gt;&lt;property id=&quot;20307&quot; value=&quot;329&quot;/&gt;&lt;/object&gt;&lt;object type=&quot;3&quot; unique_id=&quot;10180&quot;&gt;&lt;property id=&quot;20148&quot; value=&quot;5&quot;/&gt;&lt;property id=&quot;20300&quot; value=&quot;Slide 22&quot;/&gt;&lt;property id=&quot;20307&quot; value=&quot;330&quot;/&gt;&lt;/object&gt;&lt;object type=&quot;3&quot; unique_id=&quot;10181&quot;&gt;&lt;property id=&quot;20148&quot; value=&quot;5&quot;/&gt;&lt;property id=&quot;20300&quot; value=&quot;Slide 23&quot;/&gt;&lt;property id=&quot;20307&quot; value=&quot;331&quot;/&gt;&lt;/object&gt;&lt;object type=&quot;3&quot; unique_id=&quot;10182&quot;&gt;&lt;property id=&quot;20148&quot; value=&quot;5&quot;/&gt;&lt;property id=&quot;20300&quot; value=&quot;Slide 24&quot;/&gt;&lt;property id=&quot;20307&quot; value=&quot;332&quot;/&gt;&lt;/object&gt;&lt;object type=&quot;3&quot; unique_id=&quot;10183&quot;&gt;&lt;property id=&quot;20148&quot; value=&quot;5&quot;/&gt;&lt;property id=&quot;20300&quot; value=&quot;Slide 25 - &amp;quot;Quick Reference&amp;quot;&quot;/&gt;&lt;property id=&quot;20307&quot; value=&quot;333&quot;/&gt;&lt;/object&gt;&lt;object type=&quot;3&quot; unique_id=&quot;10184&quot;&gt;&lt;property id=&quot;20148&quot; value=&quot;5&quot;/&gt;&lt;property id=&quot;20300&quot; value=&quot;Slide 26&quot;/&gt;&lt;property id=&quot;20307&quot; value=&quot;334&quot;/&gt;&lt;/object&gt;&lt;object type=&quot;3&quot; unique_id=&quot;10185&quot;&gt;&lt;property id=&quot;20148&quot; value=&quot;5&quot;/&gt;&lt;property id=&quot;20300&quot; value=&quot;Slide 27 - &amp;quot;Systematic Learning – Module Objectives&amp;quot;&quot;/&gt;&lt;property id=&quot;20307&quot; value=&quot;335&quot;/&gt;&lt;/object&gt;&lt;object type=&quot;3&quot; unique_id=&quot;10186&quot;&gt;&lt;property id=&quot;20148&quot; value=&quot;5&quot;/&gt;&lt;property id=&quot;20300&quot; value=&quot;Slide 28 - &amp;quot;Performance Indicators for Each Topic&amp;quot;&quot;/&gt;&lt;property id=&quot;20307&quot; value=&quot;336&quot;/&gt;&lt;/object&gt;&lt;object type=&quot;3&quot; unique_id=&quot;10187&quot;&gt;&lt;property id=&quot;20148&quot; value=&quot;5&quot;/&gt;&lt;property id=&quot;20300&quot; value=&quot;Slide 29 - &amp;quot;Once these learning goals are clear…proceed&amp;quot;&quot;/&gt;&lt;property id=&quot;20307&quot; value=&quot;337&quot;/&gt;&lt;/object&gt;&lt;object type=&quot;3&quot; unique_id=&quot;10188&quot;&gt;&lt;property id=&quot;20148&quot; value=&quot;5&quot;/&gt;&lt;property id=&quot;20300&quot; value=&quot;Slide 30 - &amp;quot;Detailed Written &amp;amp; Visual Content&amp;quot;&quot;/&gt;&lt;property id=&quot;20307&quot; value=&quot;338&quot;/&gt;&lt;/object&gt;&lt;object type=&quot;3&quot; unique_id=&quot;10189&quot;&gt;&lt;property id=&quot;20148&quot; value=&quot;5&quot;/&gt;&lt;property id=&quot;20300&quot; value=&quot;Slide 31 - &amp;quot;Detailed Written &amp;amp; Visual Content&amp;quot;&quot;/&gt;&lt;property id=&quot;20307&quot; value=&quot;339&quot;/&gt;&lt;/object&gt;&lt;object type=&quot;3&quot; unique_id=&quot;10190&quot;&gt;&lt;property id=&quot;20148&quot; value=&quot;5&quot;/&gt;&lt;property id=&quot;20300&quot; value=&quot;Slide 32 - &amp;quot;Detailed Written &amp;amp; Visual Content&amp;quot;&quot;/&gt;&lt;property id=&quot;20307&quot; value=&quot;340&quot;/&gt;&lt;/object&gt;&lt;object type=&quot;3&quot; unique_id=&quot;10191&quot;&gt;&lt;property id=&quot;20148&quot; value=&quot;5&quot;/&gt;&lt;property id=&quot;20300&quot; value=&quot;Slide 33 - &amp;quot;Lessons within Modules: How am I doing?&amp;quot;&quot;/&gt;&lt;property id=&quot;20307&quot; value=&quot;341&quot;/&gt;&lt;/object&gt;&lt;object type=&quot;3&quot; unique_id=&quot;10192&quot;&gt;&lt;property id=&quot;20148&quot; value=&quot;5&quot;/&gt;&lt;property id=&quot;20300&quot; value=&quot;Slide 34 - &amp;quot;Progress Tracker&amp;quot;&quot;/&gt;&lt;property id=&quot;20307&quot; value=&quot;342&quot;/&gt;&lt;/object&gt;&lt;object type=&quot;3&quot; unique_id=&quot;10193&quot;&gt;&lt;property id=&quot;20148&quot; value=&quot;5&quot;/&gt;&lt;property id=&quot;20300&quot; value=&quot;Slide 35 - &amp;quot;Individual Learner&amp;quot;&quot;/&gt;&lt;property id=&quot;20307&quot; value=&quot;343&quot;/&gt;&lt;/object&gt;&lt;object type=&quot;3&quot; unique_id=&quot;10194&quot;&gt;&lt;property id=&quot;20148&quot; value=&quot;5&quot;/&gt;&lt;property id=&quot;20300&quot; value=&quot;Slide 36 - &amp;quot;Learning work is organized in groups&amp;quot;&quot;/&gt;&lt;property id=&quot;20307&quot; value=&quot;344&quot;/&gt;&lt;/object&gt;&lt;object type=&quot;3&quot; unique_id=&quot;10195&quot;&gt;&lt;property id=&quot;20148&quot; value=&quot;5&quot;/&gt;&lt;property id=&quot;20300&quot; value=&quot;Slide 37 - &amp;quot;Why is Group-Based Learning Important?&amp;quot;&quot;/&gt;&lt;property id=&quot;20307&quot; value=&quot;345&quot;/&gt;&lt;/object&gt;&lt;object type=&quot;3&quot; unique_id=&quot;10196&quot;&gt;&lt;property id=&quot;20148&quot; value=&quot;5&quot;/&gt;&lt;property id=&quot;20300&quot; value=&quot;Slide 68 - &amp;quot;Enhancements to Group Management&amp;quot;&quot;/&gt;&lt;property id=&quot;20307&quot; value=&quot;346&quot;/&gt;&lt;/object&gt;&lt;object type=&quot;3&quot; unique_id=&quot;10197&quot;&gt;&lt;property id=&quot;20148&quot; value=&quot;5&quot;/&gt;&lt;property id=&quot;20300&quot; value=&quot;Slide 69 - &amp;quot;Questions?&amp;quot;&quot;/&gt;&lt;property id=&quot;20307&quot; value=&quot;260&quot;/&gt;&lt;/object&gt;&lt;object type=&quot;3&quot; unique_id=&quot;10198&quot;&gt;&lt;property id=&quot;20148&quot; value=&quot;5&quot;/&gt;&lt;property id=&quot;20300&quot; value=&quot;Slide 70 - &amp;quot;More Questions?&amp;quot;&quot;/&gt;&lt;property id=&quot;20307&quot; value=&quot;285&quot;/&gt;&lt;/object&gt;&lt;object type=&quot;3&quot; unique_id=&quot;10199&quot;&gt;&lt;property id=&quot;20148&quot; value=&quot;5&quot;/&gt;&lt;property id=&quot;20300&quot; value=&quot;Slide 71 - &amp;quot;Next E-Learn Call&amp;quot;&quot;/&gt;&lt;property id=&quot;20307&quot; value=&quot;259&quot;/&gt;&lt;/object&gt;&lt;object type=&quot;3&quot; unique_id=&quot;10630&quot;&gt;&lt;property id=&quot;20148&quot; value=&quot;5&quot;/&gt;&lt;property id=&quot;20300&quot; value=&quot;Slide 39 - &amp;quot;Group Functionality Uses &amp;quot;&quot;/&gt;&lt;property id=&quot;20307&quot; value=&quot;347&quot;/&gt;&lt;/object&gt;&lt;object type=&quot;3&quot; unique_id=&quot;10631&quot;&gt;&lt;property id=&quot;20148&quot; value=&quot;5&quot;/&gt;&lt;property id=&quot;20300&quot; value=&quot;Slide 40 - &amp;quot;Rationale&amp;quot;&quot;/&gt;&lt;property id=&quot;20307&quot; value=&quot;348&quot;/&gt;&lt;/object&gt;&lt;object type=&quot;3&quot; unique_id=&quot;10632&quot;&gt;&lt;property id=&quot;20148&quot; value=&quot;5&quot;/&gt;&lt;property id=&quot;20300&quot; value=&quot;Slide 42 - &amp;quot;Creating Groups&amp;quot;&quot;/&gt;&lt;property id=&quot;20307&quot; value=&quot;349&quot;/&gt;&lt;/object&gt;&lt;object type=&quot;3&quot; unique_id=&quot;10633&quot;&gt;&lt;property id=&quot;20148&quot; value=&quot;5&quot;/&gt;&lt;property id=&quot;20300&quot; value=&quot;Slide 43&quot;/&gt;&lt;property id=&quot;20307&quot; value=&quot;350&quot;/&gt;&lt;/object&gt;&lt;object type=&quot;3&quot; unique_id=&quot;11811&quot;&gt;&lt;property id=&quot;20148&quot; value=&quot;5&quot;/&gt;&lt;property id=&quot;20300&quot; value=&quot;Slide 38 - &amp;quot;Review Group Functionality&amp;quot;&quot;/&gt;&lt;property id=&quot;20307&quot; value=&quot;355&quot;/&gt;&lt;/object&gt;&lt;object type=&quot;3&quot; unique_id=&quot;11812&quot;&gt;&lt;property id=&quot;20148&quot; value=&quot;5&quot;/&gt;&lt;property id=&quot;20300&quot; value=&quot;Slide 41&quot;/&gt;&lt;property id=&quot;20307&quot; value=&quot;356&quot;/&gt;&lt;/object&gt;&lt;object type=&quot;3&quot; unique_id=&quot;11813&quot;&gt;&lt;property id=&quot;20148&quot; value=&quot;5&quot;/&gt;&lt;property id=&quot;20300&quot; value=&quot;Slide 44&quot;/&gt;&lt;property id=&quot;20307&quot; value=&quot;357&quot;/&gt;&lt;/object&gt;&lt;object type=&quot;3&quot; unique_id=&quot;11814&quot;&gt;&lt;property id=&quot;20148&quot; value=&quot;5&quot;/&gt;&lt;property id=&quot;20300&quot; value=&quot;Slide 45&quot;/&gt;&lt;property id=&quot;20307&quot; value=&quot;358&quot;/&gt;&lt;/object&gt;&lt;object type=&quot;3&quot; unique_id=&quot;11815&quot;&gt;&lt;property id=&quot;20148&quot; value=&quot;5&quot;/&gt;&lt;property id=&quot;20300&quot; value=&quot;Slide 46&quot;/&gt;&lt;property id=&quot;20307&quot; value=&quot;359&quot;/&gt;&lt;/object&gt;&lt;object type=&quot;3&quot; unique_id=&quot;11816&quot;&gt;&lt;property id=&quot;20148&quot; value=&quot;5&quot;/&gt;&lt;property id=&quot;20300&quot; value=&quot;Slide 47&quot;/&gt;&lt;property id=&quot;20307&quot; value=&quot;360&quot;/&gt;&lt;/object&gt;&lt;object type=&quot;3&quot; unique_id=&quot;11817&quot;&gt;&lt;property id=&quot;20148&quot; value=&quot;5&quot;/&gt;&lt;property id=&quot;20300&quot; value=&quot;Slide 48&quot;/&gt;&lt;property id=&quot;20307&quot; value=&quot;361&quot;/&gt;&lt;/object&gt;&lt;object type=&quot;3&quot; unique_id=&quot;11818&quot;&gt;&lt;property id=&quot;20148&quot; value=&quot;5&quot;/&gt;&lt;property id=&quot;20300&quot; value=&quot;Slide 49&quot;/&gt;&lt;property id=&quot;20307&quot; value=&quot;362&quot;/&gt;&lt;/object&gt;&lt;object type=&quot;3&quot; unique_id=&quot;11819&quot;&gt;&lt;property id=&quot;20148&quot; value=&quot;5&quot;/&gt;&lt;property id=&quot;20300&quot; value=&quot;Slide 50&quot;/&gt;&lt;property id=&quot;20307&quot; value=&quot;363&quot;/&gt;&lt;/object&gt;&lt;object type=&quot;3&quot; unique_id=&quot;11820&quot;&gt;&lt;property id=&quot;20148&quot; value=&quot;5&quot;/&gt;&lt;property id=&quot;20300&quot; value=&quot;Slide 51&quot;/&gt;&lt;property id=&quot;20307&quot; value=&quot;364&quot;/&gt;&lt;/object&gt;&lt;object type=&quot;3&quot; unique_id=&quot;11822&quot;&gt;&lt;property id=&quot;20148&quot; value=&quot;5&quot;/&gt;&lt;property id=&quot;20300&quot; value=&quot;Slide 53&quot;/&gt;&lt;property id=&quot;20307&quot; value=&quot;366&quot;/&gt;&lt;/object&gt;&lt;object type=&quot;3&quot; unique_id=&quot;11823&quot;&gt;&lt;property id=&quot;20148&quot; value=&quot;5&quot;/&gt;&lt;property id=&quot;20300&quot; value=&quot;Slide 54&quot;/&gt;&lt;property id=&quot;20307&quot; value=&quot;367&quot;/&gt;&lt;/object&gt;&lt;object type=&quot;3&quot; unique_id=&quot;11824&quot;&gt;&lt;property id=&quot;20148&quot; value=&quot;5&quot;/&gt;&lt;property id=&quot;20300&quot; value=&quot;Slide 55&quot;/&gt;&lt;property id=&quot;20307&quot; value=&quot;368&quot;/&gt;&lt;/object&gt;&lt;object type=&quot;3&quot; unique_id=&quot;11825&quot;&gt;&lt;property id=&quot;20148&quot; value=&quot;5&quot;/&gt;&lt;property id=&quot;20300&quot; value=&quot;Slide 56&quot;/&gt;&lt;property id=&quot;20307&quot; value=&quot;369&quot;/&gt;&lt;/object&gt;&lt;object type=&quot;3&quot; unique_id=&quot;12140&quot;&gt;&lt;property id=&quot;20148&quot; value=&quot;5&quot;/&gt;&lt;property id=&quot;20300&quot; value=&quot;Slide 52 - &amp;quot;Managing Groups&amp;quot;&quot;/&gt;&lt;property id=&quot;20307&quot; value=&quot;370&quot;/&gt;&lt;/object&gt;&lt;object type=&quot;3&quot; unique_id=&quot;13134&quot;&gt;&lt;property id=&quot;20148&quot; value=&quot;5&quot;/&gt;&lt;property id=&quot;20300&quot; value=&quot;Slide 57&quot;/&gt;&lt;property id=&quot;20307&quot; value=&quot;371&quot;/&gt;&lt;/object&gt;&lt;object type=&quot;3&quot; unique_id=&quot;13135&quot;&gt;&lt;property id=&quot;20148&quot; value=&quot;5&quot;/&gt;&lt;property id=&quot;20300&quot; value=&quot;Slide 58&quot;/&gt;&lt;property id=&quot;20307&quot; value=&quot;372&quot;/&gt;&lt;/object&gt;&lt;object type=&quot;3&quot; unique_id=&quot;13136&quot;&gt;&lt;property id=&quot;20148&quot; value=&quot;5&quot;/&gt;&lt;property id=&quot;20300&quot; value=&quot;Slide 59&quot;/&gt;&lt;property id=&quot;20307&quot; value=&quot;373&quot;/&gt;&lt;/object&gt;&lt;object type=&quot;3&quot; unique_id=&quot;13137&quot;&gt;&lt;property id=&quot;20148&quot; value=&quot;5&quot;/&gt;&lt;property id=&quot;20300&quot; value=&quot;Slide 60&quot;/&gt;&lt;property id=&quot;20307&quot; value=&quot;374&quot;/&gt;&lt;/object&gt;&lt;object type=&quot;3&quot; unique_id=&quot;13138&quot;&gt;&lt;property id=&quot;20148&quot; value=&quot;5&quot;/&gt;&lt;property id=&quot;20300&quot; value=&quot;Slide 61&quot;/&gt;&lt;property id=&quot;20307&quot; value=&quot;375&quot;/&gt;&lt;/object&gt;&lt;object type=&quot;3&quot; unique_id=&quot;13140&quot;&gt;&lt;property id=&quot;20148&quot; value=&quot;5&quot;/&gt;&lt;property id=&quot;20300&quot; value=&quot;Slide 66 - &amp;quot;Reporting in Virtual Forum&amp;quot;&quot;/&gt;&lt;property id=&quot;20307&quot; value=&quot;380&quot;/&gt;&lt;/object&gt;&lt;object type=&quot;3&quot; unique_id=&quot;13142&quot;&gt;&lt;property id=&quot;20148&quot; value=&quot;5&quot;/&gt;&lt;property id=&quot;20300&quot; value=&quot;Slide 63&quot;/&gt;&lt;property id=&quot;20307&quot; value=&quot;378&quot;/&gt;&lt;/object&gt;&lt;object type=&quot;3&quot; unique_id=&quot;13143&quot;&gt;&lt;property id=&quot;20148&quot; value=&quot;5&quot;/&gt;&lt;property id=&quot;20300&quot; value=&quot;Slide 67 - &amp;quot;Group Enhancements&amp;quot;&quot;/&gt;&lt;property id=&quot;20307&quot; value=&quot;379&quot;/&gt;&lt;/object&gt;&lt;object type=&quot;3&quot; unique_id=&quot;13648&quot;&gt;&lt;property id=&quot;20148&quot; value=&quot;5&quot;/&gt;&lt;property id=&quot;20300&quot; value=&quot;Slide 62 - &amp;quot;Quick Reference&amp;quot;&quot;/&gt;&lt;property id=&quot;20307&quot; value=&quot;381&quot;/&gt;&lt;/object&gt;&lt;object type=&quot;3&quot; unique_id=&quot;13649&quot;&gt;&lt;property id=&quot;20148&quot; value=&quot;5&quot;/&gt;&lt;property id=&quot;20300&quot; value=&quot;Slide 64&quot;/&gt;&lt;property id=&quot;20307&quot; value=&quot;382&quot;/&gt;&lt;/object&gt;&lt;object type=&quot;3&quot; unique_id=&quot;13650&quot;&gt;&lt;property id=&quot;20148&quot; value=&quot;5&quot;/&gt;&lt;property id=&quot;20300&quot; value=&quot;Slide 65&quot;/&gt;&lt;property id=&quot;20307&quot; value=&quot;383&quot;/&gt;&lt;/object&gt;&lt;/object&gt;&lt;object type=&quot;8&quot; unique_id=&quot;1024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 master -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ETC-NCRC master -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AETC-NCRC master -16x9-template</Template>
  <TotalTime>8559</TotalTime>
  <Words>1051</Words>
  <Application>Microsoft Office PowerPoint</Application>
  <PresentationFormat>On-screen Show (4:3)</PresentationFormat>
  <Paragraphs>185</Paragraphs>
  <Slides>25</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Avenir Roman</vt:lpstr>
      <vt:lpstr>Calibri</vt:lpstr>
      <vt:lpstr>ITC Avant Garde Std Bk</vt:lpstr>
      <vt:lpstr>ITC Avant Garde Std Bk Cn</vt:lpstr>
      <vt:lpstr>ITC Avant Garde Std Md</vt:lpstr>
      <vt:lpstr>Wingdings</vt:lpstr>
      <vt:lpstr>AETC-NCRC master -16x9-template</vt:lpstr>
      <vt:lpstr>1_AETC-NCRC master -16x9-template</vt:lpstr>
      <vt:lpstr> e2AETC: Expediting CORE Immediate  Post Survey (IP) Response Rates Jesse Thomas, RDE Systems, Project Director Daria Boccher-Lattimore, DrPH, Director and Co-PI, Northeast/Caribbean AETC, Columbia University </vt:lpstr>
      <vt:lpstr>Learning Objectives – IP Surveys</vt:lpstr>
      <vt:lpstr>Jesse Thomas</vt:lpstr>
      <vt:lpstr>Daria Boccher-Lattimore, DrPH</vt:lpstr>
      <vt:lpstr>RDE Systems - About Us</vt:lpstr>
      <vt:lpstr>PowerPoint Presentation</vt:lpstr>
      <vt:lpstr>Who are you?</vt:lpstr>
      <vt:lpstr>Problem Statement (Opportunities…)</vt:lpstr>
      <vt:lpstr>Guiding Principles / Inspiration</vt:lpstr>
      <vt:lpstr>Our Vision</vt:lpstr>
      <vt:lpstr>Leveraging Existing Resources</vt:lpstr>
      <vt:lpstr>e2AETC – Broader Context</vt:lpstr>
      <vt:lpstr>e2AETC Data Integration</vt:lpstr>
      <vt:lpstr>The Key Innovation – e2Polls Hybrid</vt:lpstr>
      <vt:lpstr>e2Polls Hybrid in Action </vt:lpstr>
      <vt:lpstr>Please complete your IP survey on your mobile device.    Your responses are confidential and will not appear on-screen.</vt:lpstr>
      <vt:lpstr>e2AETC Dashboard</vt:lpstr>
      <vt:lpstr>Motivation: Actionable Information</vt:lpstr>
      <vt:lpstr>PowerPoint Presentation</vt:lpstr>
      <vt:lpstr>PowerPoint Presentation</vt:lpstr>
      <vt:lpstr>Opportunity for Impact Annually  @ NECA AETC</vt:lpstr>
      <vt:lpstr>Final Thoughts</vt:lpstr>
      <vt:lpstr>Thank you!  Q &amp; A </vt:lpstr>
      <vt:lpstr>Contact Information &amp; Resources</vt:lpstr>
      <vt:lpstr>Next E-Learn Call</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Collins, Judith</cp:lastModifiedBy>
  <cp:revision>570</cp:revision>
  <cp:lastPrinted>2019-03-18T23:23:28Z</cp:lastPrinted>
  <dcterms:created xsi:type="dcterms:W3CDTF">2016-05-10T21:18:57Z</dcterms:created>
  <dcterms:modified xsi:type="dcterms:W3CDTF">2019-03-22T13:11:38Z</dcterms:modified>
</cp:coreProperties>
</file>