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Lst>
  <p:notesMasterIdLst>
    <p:notesMasterId r:id="rId20"/>
  </p:notesMasterIdLst>
  <p:handoutMasterIdLst>
    <p:handoutMasterId r:id="rId21"/>
  </p:handoutMasterIdLst>
  <p:sldIdLst>
    <p:sldId id="915" r:id="rId2"/>
    <p:sldId id="930" r:id="rId3"/>
    <p:sldId id="931" r:id="rId4"/>
    <p:sldId id="923" r:id="rId5"/>
    <p:sldId id="927" r:id="rId6"/>
    <p:sldId id="326" r:id="rId7"/>
    <p:sldId id="932" r:id="rId8"/>
    <p:sldId id="925" r:id="rId9"/>
    <p:sldId id="862" r:id="rId10"/>
    <p:sldId id="893" r:id="rId11"/>
    <p:sldId id="908" r:id="rId12"/>
    <p:sldId id="912" r:id="rId13"/>
    <p:sldId id="832" r:id="rId14"/>
    <p:sldId id="907" r:id="rId15"/>
    <p:sldId id="926" r:id="rId16"/>
    <p:sldId id="924" r:id="rId17"/>
    <p:sldId id="929" r:id="rId18"/>
    <p:sldId id="910" r:id="rId19"/>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xmlns="">
        <p15:guide id="1" orient="horz" pos="4319">
          <p15:clr>
            <a:srgbClr val="A4A3A4"/>
          </p15:clr>
        </p15:guide>
        <p15:guide id="2" orient="horz" pos="2162">
          <p15:clr>
            <a:srgbClr val="A4A3A4"/>
          </p15:clr>
        </p15:guide>
        <p15:guide id="3" pos="2881">
          <p15:clr>
            <a:srgbClr val="A4A3A4"/>
          </p15:clr>
        </p15:guide>
      </p15:sldGuideLst>
    </p:ext>
    <p:ext uri="{2D200454-40CA-4A62-9FC3-DE9A4176ACB9}">
      <p15:notesGuideLst xmlns:p15="http://schemas.microsoft.com/office/powerpoint/2012/main" xmlns="">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F7F"/>
    <a:srgbClr val="0D669F"/>
    <a:srgbClr val="1776AA"/>
    <a:srgbClr val="6FC5FF"/>
    <a:srgbClr val="1E3366"/>
    <a:srgbClr val="A82C20"/>
    <a:srgbClr val="D03829"/>
    <a:srgbClr val="651A16"/>
    <a:srgbClr val="80221C"/>
    <a:srgbClr val="CE3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4" autoAdjust="0"/>
    <p:restoredTop sz="95541" autoAdjust="0"/>
  </p:normalViewPr>
  <p:slideViewPr>
    <p:cSldViewPr snapToGrid="0" showGuides="1">
      <p:cViewPr varScale="1">
        <p:scale>
          <a:sx n="99" d="100"/>
          <a:sy n="99" d="100"/>
        </p:scale>
        <p:origin x="-120" y="-248"/>
      </p:cViewPr>
      <p:guideLst>
        <p:guide orient="horz" pos="4319"/>
        <p:guide orient="horz" pos="2162"/>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8" d="100"/>
        <a:sy n="188" d="100"/>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58775" cy="271463"/>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33610770-D5B6-2A4A-AB57-140D998F877E}" type="slidenum">
              <a:rPr lang="en-US" sz="1200">
                <a:latin typeface="Times New Roman" pitchFamily="-108" charset="0"/>
              </a:rPr>
              <a:pPr>
                <a:defRPr/>
              </a:pPr>
              <a:t>‹#›</a:t>
            </a:fld>
            <a:endParaRPr lang="en-US" sz="1200">
              <a:latin typeface="Times New Roman" pitchFamily="-108" charset="0"/>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a:latin typeface="Geneva" pitchFamily="-108" charset="0"/>
            </a:endParaRPr>
          </a:p>
        </p:txBody>
      </p:sp>
    </p:spTree>
    <p:extLst>
      <p:ext uri="{BB962C8B-B14F-4D97-AF65-F5344CB8AC3E}">
        <p14:creationId xmlns:p14="http://schemas.microsoft.com/office/powerpoint/2010/main" val="1225672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45997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3-year CE accreditation period began September 1,2020</a:t>
            </a:r>
          </a:p>
        </p:txBody>
      </p:sp>
    </p:spTree>
    <p:extLst>
      <p:ext uri="{BB962C8B-B14F-4D97-AF65-F5344CB8AC3E}">
        <p14:creationId xmlns:p14="http://schemas.microsoft.com/office/powerpoint/2010/main" val="298483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one lesson</a:t>
            </a:r>
            <a:r>
              <a:rPr lang="en-US" baseline="0" dirty="0"/>
              <a:t> and the available navigational tools. The site has an extensive bibliography.</a:t>
            </a:r>
            <a:endParaRPr lang="en-US" dirty="0"/>
          </a:p>
        </p:txBody>
      </p:sp>
    </p:spTree>
    <p:extLst>
      <p:ext uri="{BB962C8B-B14F-4D97-AF65-F5344CB8AC3E}">
        <p14:creationId xmlns:p14="http://schemas.microsoft.com/office/powerpoint/2010/main" val="234579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features easy-to</a:t>
            </a:r>
            <a:r>
              <a:rPr lang="en-US" baseline="0" dirty="0"/>
              <a:t>-understand, </a:t>
            </a:r>
            <a:r>
              <a:rPr lang="en-US" dirty="0"/>
              <a:t>high-resolution image</a:t>
            </a:r>
            <a:r>
              <a:rPr lang="en-US" baseline="0" dirty="0"/>
              <a:t>s which demonstrate complex clinical events.  </a:t>
            </a:r>
            <a:endParaRPr lang="en-US" dirty="0"/>
          </a:p>
        </p:txBody>
      </p:sp>
    </p:spTree>
    <p:extLst>
      <p:ext uri="{BB962C8B-B14F-4D97-AF65-F5344CB8AC3E}">
        <p14:creationId xmlns:p14="http://schemas.microsoft.com/office/powerpoint/2010/main" val="177150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a:t>
            </a:r>
            <a:r>
              <a:rPr lang="en-US" baseline="0" dirty="0"/>
              <a:t> bank topics mirror the lessons. </a:t>
            </a:r>
            <a:r>
              <a:rPr lang="en-US" dirty="0"/>
              <a:t>Any</a:t>
            </a:r>
            <a:r>
              <a:rPr lang="en-US" baseline="0" dirty="0"/>
              <a:t> user can access question bank topics but to track progress, the user must register on the site.  Registered learners can earn CME and CNE credit when at least 80% of a topic’s answers are correct. Available CE credit varies by the number of questions but, generally, five questions are equivalent to .5 CE. This sample unit has 1.0 CE  available. </a:t>
            </a:r>
            <a:endParaRPr lang="en-US" dirty="0"/>
          </a:p>
        </p:txBody>
      </p:sp>
    </p:spTree>
    <p:extLst>
      <p:ext uri="{BB962C8B-B14F-4D97-AF65-F5344CB8AC3E}">
        <p14:creationId xmlns:p14="http://schemas.microsoft.com/office/powerpoint/2010/main" val="344303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a:t>
            </a:r>
            <a:r>
              <a:rPr lang="en-US" baseline="0" dirty="0"/>
              <a:t>and easily accessible calculators and tools that users can access on their phones or other electronic devices to help with clinical decision making.  </a:t>
            </a:r>
            <a:endParaRPr lang="en-US" dirty="0"/>
          </a:p>
        </p:txBody>
      </p:sp>
    </p:spTree>
    <p:extLst>
      <p:ext uri="{BB962C8B-B14F-4D97-AF65-F5344CB8AC3E}">
        <p14:creationId xmlns:p14="http://schemas.microsoft.com/office/powerpoint/2010/main" val="3421701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Downloadable prescribing</a:t>
            </a:r>
            <a:r>
              <a:rPr lang="en-US" baseline="0" dirty="0"/>
              <a:t> information, clinical studies, and slide decks are only one click away.  Treatments not approved by the FDA are clearly marked “Investigational” with a blue triangle icon. </a:t>
            </a:r>
            <a:endParaRPr lang="en-US" dirty="0"/>
          </a:p>
        </p:txBody>
      </p:sp>
    </p:spTree>
    <p:extLst>
      <p:ext uri="{BB962C8B-B14F-4D97-AF65-F5344CB8AC3E}">
        <p14:creationId xmlns:p14="http://schemas.microsoft.com/office/powerpoint/2010/main" val="394807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what information</a:t>
            </a:r>
            <a:r>
              <a:rPr lang="en-US" baseline="0" dirty="0"/>
              <a:t> is available on ARV medications and the many navigational tools which can be used to move quickly through the section.</a:t>
            </a:r>
            <a:endParaRPr lang="en-US" dirty="0"/>
          </a:p>
        </p:txBody>
      </p:sp>
    </p:spTree>
    <p:extLst>
      <p:ext uri="{BB962C8B-B14F-4D97-AF65-F5344CB8AC3E}">
        <p14:creationId xmlns:p14="http://schemas.microsoft.com/office/powerpoint/2010/main" val="1108416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decks can be downloaded and used without permission.  </a:t>
            </a:r>
          </a:p>
        </p:txBody>
      </p:sp>
    </p:spTree>
    <p:extLst>
      <p:ext uri="{BB962C8B-B14F-4D97-AF65-F5344CB8AC3E}">
        <p14:creationId xmlns:p14="http://schemas.microsoft.com/office/powerpoint/2010/main" val="43382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Postcard Front</a:t>
            </a:r>
          </a:p>
        </p:txBody>
      </p:sp>
    </p:spTree>
    <p:extLst>
      <p:ext uri="{BB962C8B-B14F-4D97-AF65-F5344CB8AC3E}">
        <p14:creationId xmlns:p14="http://schemas.microsoft.com/office/powerpoint/2010/main" val="402441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Postcard back</a:t>
            </a:r>
          </a:p>
        </p:txBody>
      </p:sp>
    </p:spTree>
    <p:extLst>
      <p:ext uri="{BB962C8B-B14F-4D97-AF65-F5344CB8AC3E}">
        <p14:creationId xmlns:p14="http://schemas.microsoft.com/office/powerpoint/2010/main" val="251924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features summary for healthcare training programs</a:t>
            </a:r>
          </a:p>
        </p:txBody>
      </p:sp>
    </p:spTree>
    <p:extLst>
      <p:ext uri="{BB962C8B-B14F-4D97-AF65-F5344CB8AC3E}">
        <p14:creationId xmlns:p14="http://schemas.microsoft.com/office/powerpoint/2010/main" val="180429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Modules and information about CE</a:t>
            </a:r>
          </a:p>
        </p:txBody>
      </p:sp>
    </p:spTree>
    <p:extLst>
      <p:ext uri="{BB962C8B-B14F-4D97-AF65-F5344CB8AC3E}">
        <p14:creationId xmlns:p14="http://schemas.microsoft.com/office/powerpoint/2010/main" val="70287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pharmacology CE for advanced practice nurses</a:t>
            </a:r>
          </a:p>
        </p:txBody>
      </p:sp>
    </p:spTree>
    <p:extLst>
      <p:ext uri="{BB962C8B-B14F-4D97-AF65-F5344CB8AC3E}">
        <p14:creationId xmlns:p14="http://schemas.microsoft.com/office/powerpoint/2010/main" val="95052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David Spach is also Editor-in-Chief</a:t>
            </a:r>
            <a:r>
              <a:rPr lang="en-US" baseline="0" dirty="0"/>
              <a:t> of the National STD Curriculum, Hepatitis C Online and the Hepatitis B Online. All four federally funded curricula offer free CE and are part of the Infectious Disease Education and Assessment (IDEA) e-learning platform.</a:t>
            </a:r>
            <a:endParaRPr lang="en-US" dirty="0"/>
          </a:p>
        </p:txBody>
      </p:sp>
    </p:spTree>
    <p:extLst>
      <p:ext uri="{BB962C8B-B14F-4D97-AF65-F5344CB8AC3E}">
        <p14:creationId xmlns:p14="http://schemas.microsoft.com/office/powerpoint/2010/main" val="2396590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”Register” on the upper right, watch the site overview video, and complete the participant form. The same user name and password on the National STD Curriculum, Hepatitis C Online, and Hepatitis B Online.</a:t>
            </a:r>
          </a:p>
        </p:txBody>
      </p:sp>
    </p:spTree>
    <p:extLst>
      <p:ext uri="{BB962C8B-B14F-4D97-AF65-F5344CB8AC3E}">
        <p14:creationId xmlns:p14="http://schemas.microsoft.com/office/powerpoint/2010/main" val="4354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modules: 37 lessons. The amount of CE available in the self-study lessons varies. The 37 question bank topics mirror the lessons.</a:t>
            </a:r>
          </a:p>
        </p:txBody>
      </p:sp>
    </p:spTree>
    <p:extLst>
      <p:ext uri="{BB962C8B-B14F-4D97-AF65-F5344CB8AC3E}">
        <p14:creationId xmlns:p14="http://schemas.microsoft.com/office/powerpoint/2010/main" val="2955363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600"/>
              </a:lnSpc>
              <a:spcBef>
                <a:spcPts val="0"/>
              </a:spcBef>
              <a:spcAft>
                <a:spcPts val="0"/>
              </a:spcAft>
              <a:buNone/>
              <a:defRPr sz="22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xmlns="" id="{5DE3BDE0-5FA9-BC4A-8178-4E992BC84A31}"/>
              </a:ext>
            </a:extLst>
          </p:cNvPr>
          <p:cNvGrpSpPr>
            <a:grpSpLocks noChangeAspect="1"/>
          </p:cNvGrpSpPr>
          <p:nvPr userDrawn="1"/>
        </p:nvGrpSpPr>
        <p:grpSpPr>
          <a:xfrm>
            <a:off x="576463" y="265909"/>
            <a:ext cx="3858507" cy="365760"/>
            <a:chOff x="960861" y="1655928"/>
            <a:chExt cx="4437220" cy="420624"/>
          </a:xfrm>
        </p:grpSpPr>
        <p:pic>
          <p:nvPicPr>
            <p:cNvPr id="37" name="Logomark V2">
              <a:extLst>
                <a:ext uri="{FF2B5EF4-FFF2-40B4-BE49-F238E27FC236}">
                  <a16:creationId xmlns:a16="http://schemas.microsoft.com/office/drawing/2014/main" xmlns=""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xmlns=""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xmlns=""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xmlns=""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xmlns=""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xmlns=""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xmlns=""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xmlns=""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xmlns=""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xmlns=""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xmlns=""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xmlns=""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xmlns=""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xmlns=""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xmlns=""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xmlns=""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xmlns=""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xmlns=""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xmlns=""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xmlns=""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xmlns=""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xmlns=""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xmlns=""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 name="TextBox 34">
            <a:extLst>
              <a:ext uri="{FF2B5EF4-FFF2-40B4-BE49-F238E27FC236}">
                <a16:creationId xmlns:a16="http://schemas.microsoft.com/office/drawing/2014/main" xmlns="" id="{13C415AF-4480-6D42-B6E8-516737E74359}"/>
              </a:ext>
            </a:extLst>
          </p:cNvPr>
          <p:cNvSpPr txBox="1"/>
          <p:nvPr userDrawn="1"/>
        </p:nvSpPr>
        <p:spPr>
          <a:xfrm>
            <a:off x="935451" y="553165"/>
            <a:ext cx="1727394" cy="307777"/>
          </a:xfrm>
          <a:prstGeom prst="rect">
            <a:avLst/>
          </a:prstGeom>
          <a:noFill/>
        </p:spPr>
        <p:txBody>
          <a:bodyPr wrap="square" rtlCol="0">
            <a:spAutoFit/>
          </a:bodyPr>
          <a:lstStyle/>
          <a:p>
            <a:r>
              <a:rPr lang="en-US" sz="1400" dirty="0" err="1">
                <a:solidFill>
                  <a:srgbClr val="253F7F"/>
                </a:solidFill>
                <a:latin typeface="Arial"/>
              </a:rPr>
              <a:t>www.hiv.uw.edu</a:t>
            </a:r>
            <a:endParaRPr lang="en-US" sz="1400" dirty="0">
              <a:solidFill>
                <a:srgbClr val="253F7F"/>
              </a:solidFill>
              <a:latin typeface="Arial"/>
            </a:endParaRPr>
          </a:p>
        </p:txBody>
      </p:sp>
      <p:pic>
        <p:nvPicPr>
          <p:cNvPr id="61" name="Picture 60" descr="AETC_Program-color-outline-01.png">
            <a:extLst>
              <a:ext uri="{FF2B5EF4-FFF2-40B4-BE49-F238E27FC236}">
                <a16:creationId xmlns:a16="http://schemas.microsoft.com/office/drawing/2014/main" xmlns="" id="{6112F5C8-8F3B-9346-85EE-FC6BC3E2B5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82806" y="6088967"/>
            <a:ext cx="1575509" cy="604369"/>
          </a:xfrm>
          <a:prstGeom prst="rect">
            <a:avLst/>
          </a:prstGeom>
        </p:spPr>
      </p:pic>
    </p:spTree>
    <p:extLst>
      <p:ext uri="{BB962C8B-B14F-4D97-AF65-F5344CB8AC3E}">
        <p14:creationId xmlns:p14="http://schemas.microsoft.com/office/powerpoint/2010/main" val="1637966162"/>
      </p:ext>
    </p:extLst>
  </p:cSld>
  <p:clrMapOvr>
    <a:masterClrMapping/>
  </p:clrMapOvr>
  <p:transition xmlns:p14="http://schemas.microsoft.com/office/powerpoint/2010/main" spd="slow"/>
  <p:extLst>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Graph/Image/Table/Blue: click to add title</a:t>
            </a:r>
          </a:p>
        </p:txBody>
      </p:sp>
      <p:sp>
        <p:nvSpPr>
          <p:cNvPr id="66" name="Rectangle 65"/>
          <p:cNvSpPr/>
          <p:nvPr userDrawn="1"/>
        </p:nvSpPr>
        <p:spPr>
          <a:xfrm>
            <a:off x="0" y="1248369"/>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8" name="Straight Connector 7"/>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488979905"/>
      </p:ext>
    </p:extLst>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r>
              <a:rPr lang="en-US" dirty="0"/>
              <a:t>Open White Layout: click to add title</a:t>
            </a:r>
          </a:p>
        </p:txBody>
      </p:sp>
      <p:grpSp>
        <p:nvGrpSpPr>
          <p:cNvPr id="28" name="Logo Stacked V2"/>
          <p:cNvGrpSpPr>
            <a:grpSpLocks noChangeAspect="1"/>
          </p:cNvGrpSpPr>
          <p:nvPr userDrawn="1"/>
        </p:nvGrpSpPr>
        <p:grpSpPr>
          <a:xfrm>
            <a:off x="7725251" y="6495425"/>
            <a:ext cx="1324004" cy="301752"/>
            <a:chOff x="680865" y="3439338"/>
            <a:chExt cx="4686473" cy="1068091"/>
          </a:xfrm>
        </p:grpSpPr>
        <p:pic>
          <p:nvPicPr>
            <p:cNvPr id="29" name="Logomark V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0" name="Nat HIV Cur logo type stacked"/>
            <p:cNvGrpSpPr>
              <a:grpSpLocks noChangeAspect="1"/>
            </p:cNvGrpSpPr>
            <p:nvPr/>
          </p:nvGrpSpPr>
          <p:grpSpPr bwMode="auto">
            <a:xfrm>
              <a:off x="1898650" y="3455065"/>
              <a:ext cx="3468688" cy="1036638"/>
              <a:chOff x="1196" y="1585"/>
              <a:chExt cx="2185" cy="653"/>
            </a:xfrm>
          </p:grpSpPr>
          <p:sp>
            <p:nvSpPr>
              <p:cNvPr id="31"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10182743"/>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 Blue ">
    <p:spTree>
      <p:nvGrpSpPr>
        <p:cNvPr id="1" name=""/>
        <p:cNvGrpSpPr/>
        <p:nvPr/>
      </p:nvGrpSpPr>
      <p:grpSpPr>
        <a:xfrm>
          <a:off x="0" y="0"/>
          <a:ext cx="0" cy="0"/>
          <a:chOff x="0" y="0"/>
          <a:chExt cx="0" cy="0"/>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0" y="0"/>
            <a:ext cx="9156413" cy="6952487"/>
          </a:xfrm>
          <a:prstGeom prst="rect">
            <a:avLst/>
          </a:prstGeom>
          <a:noFill/>
          <a:ln>
            <a:noFill/>
          </a:ln>
          <a:effectLst/>
        </p:spPr>
      </p:pic>
      <p:sp>
        <p:nvSpPr>
          <p:cNvPr id="2" name="Rectangle 1">
            <a:extLst>
              <a:ext uri="{FF2B5EF4-FFF2-40B4-BE49-F238E27FC236}">
                <a16:creationId xmlns:a16="http://schemas.microsoft.com/office/drawing/2014/main" xmlns="" id="{2E78D133-3698-B641-B917-B85528D58809}"/>
              </a:ext>
            </a:extLst>
          </p:cNvPr>
          <p:cNvSpPr/>
          <p:nvPr userDrawn="1"/>
        </p:nvSpPr>
        <p:spPr>
          <a:xfrm>
            <a:off x="7739270" y="6461760"/>
            <a:ext cx="1299703" cy="320039"/>
          </a:xfrm>
          <a:prstGeom prst="rect">
            <a:avLst/>
          </a:prstGeom>
          <a:solidFill>
            <a:srgbClr val="17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98" name="Title 1"/>
          <p:cNvSpPr>
            <a:spLocks noGrp="1"/>
          </p:cNvSpPr>
          <p:nvPr>
            <p:ph type="title" hasCustomPrompt="1"/>
          </p:nvPr>
        </p:nvSpPr>
        <p:spPr>
          <a:xfrm>
            <a:off x="323850" y="153200"/>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518541844"/>
      </p:ext>
    </p:extLst>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Open Blue ">
    <p:spTree>
      <p:nvGrpSpPr>
        <p:cNvPr id="1" name=""/>
        <p:cNvGrpSpPr/>
        <p:nvPr/>
      </p:nvGrpSpPr>
      <p:grpSpPr>
        <a:xfrm>
          <a:off x="0" y="0"/>
          <a:ext cx="0" cy="0"/>
          <a:chOff x="0" y="0"/>
          <a:chExt cx="0" cy="0"/>
        </a:xfrm>
      </p:grpSpPr>
      <p:grpSp>
        <p:nvGrpSpPr>
          <p:cNvPr id="16" name="Group 15"/>
          <p:cNvGrpSpPr/>
          <p:nvPr/>
        </p:nvGrpSpPr>
        <p:grpSpPr>
          <a:xfrm>
            <a:off x="0" y="-76199"/>
            <a:ext cx="9156413" cy="6976582"/>
            <a:chOff x="0" y="-76199"/>
            <a:chExt cx="9156413" cy="6976582"/>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0" y="-76199"/>
              <a:ext cx="9156413" cy="6952487"/>
            </a:xfrm>
            <a:prstGeom prst="rect">
              <a:avLst/>
            </a:prstGeom>
            <a:noFill/>
            <a:ln>
              <a:noFill/>
            </a:ln>
            <a:effectLst/>
          </p:spPr>
        </p:pic>
        <p:sp>
          <p:nvSpPr>
            <p:cNvPr id="18" name="Oval 17"/>
            <p:cNvSpPr>
              <a:spLocks noChangeAspect="1"/>
            </p:cNvSpPr>
            <p:nvPr userDrawn="1"/>
          </p:nvSpPr>
          <p:spPr>
            <a:xfrm rot="19977071">
              <a:off x="8256244" y="5997218"/>
              <a:ext cx="555629" cy="459932"/>
            </a:xfrm>
            <a:prstGeom prst="ellipse">
              <a:avLst/>
            </a:prstGeom>
            <a:solidFill>
              <a:srgbClr val="12639D">
                <a:alpha val="90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userDrawn="1"/>
          </p:nvSpPr>
          <p:spPr>
            <a:xfrm rot="19977071">
              <a:off x="7497503" y="6210952"/>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userDrawn="1"/>
          </p:nvSpPr>
          <p:spPr>
            <a:xfrm>
              <a:off x="8317301" y="644867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userDrawn="1"/>
          </p:nvSpPr>
          <p:spPr>
            <a:xfrm rot="19977071">
              <a:off x="6668932" y="633382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userDrawn="1"/>
          </p:nvSpPr>
          <p:spPr>
            <a:xfrm rot="19977071">
              <a:off x="5953179" y="6505874"/>
              <a:ext cx="399826" cy="273482"/>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userDrawn="1"/>
          </p:nvSpPr>
          <p:spPr>
            <a:xfrm>
              <a:off x="5926011" y="6592211"/>
              <a:ext cx="439929" cy="300913"/>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userDrawn="1"/>
          </p:nvSpPr>
          <p:spPr>
            <a:xfrm rot="21371606">
              <a:off x="5213850" y="6558975"/>
              <a:ext cx="499132" cy="341408"/>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880265097"/>
      </p:ext>
    </p:extLst>
  </p:cSld>
  <p:clrMapOvr>
    <a:masterClrMapping/>
  </p:clrMapOvr>
  <p:transition xmlns:p14="http://schemas.microsoft.com/office/powerpoint/2010/main" spd="slow"/>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knowledg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35" name="Rectangle 34"/>
          <p:cNvSpPr/>
          <p:nvPr userDrawn="1"/>
        </p:nvSpPr>
        <p:spPr>
          <a:xfrm>
            <a:off x="295189" y="119196"/>
            <a:ext cx="8503918" cy="1096832"/>
          </a:xfrm>
          <a:prstGeom prst="rect">
            <a:avLst/>
          </a:prstGeom>
        </p:spPr>
        <p:txBody>
          <a:bodyPr wrap="square" lIns="91440" anchor="ctr">
            <a:norm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266572" y="1608527"/>
            <a:ext cx="8633487" cy="2574423"/>
          </a:xfrm>
          <a:prstGeom prst="rect">
            <a:avLst/>
          </a:prstGeom>
          <a:noFill/>
        </p:spPr>
        <p:txBody>
          <a:bodyPr wrap="square" rtlCol="0">
            <a:spAutoFit/>
          </a:bodyPr>
          <a:lstStyle/>
          <a:p>
            <a:pPr>
              <a:lnSpc>
                <a:spcPts val="2800"/>
              </a:lnSpc>
            </a:pPr>
            <a:r>
              <a:rPr lang="en-US" sz="2000" dirty="0">
                <a:solidFill>
                  <a:schemeClr val="tx1"/>
                </a:solidFill>
                <a:latin typeface="Arial"/>
              </a:rPr>
              <a:t>The </a:t>
            </a:r>
            <a:r>
              <a:rPr lang="en-US" sz="2000" b="1" dirty="0">
                <a:solidFill>
                  <a:srgbClr val="222869"/>
                </a:solidFill>
                <a:latin typeface="Arial"/>
              </a:rPr>
              <a:t>National </a:t>
            </a:r>
            <a:r>
              <a:rPr lang="en-US" sz="2000" b="1" dirty="0">
                <a:solidFill>
                  <a:srgbClr val="C1171E"/>
                </a:solidFill>
                <a:latin typeface="Arial"/>
              </a:rPr>
              <a:t>HIV </a:t>
            </a:r>
            <a:r>
              <a:rPr lang="en-US" sz="2000" b="1" dirty="0">
                <a:solidFill>
                  <a:srgbClr val="222869"/>
                </a:solidFill>
                <a:latin typeface="Arial"/>
              </a:rPr>
              <a:t>Curriculum </a:t>
            </a:r>
            <a:r>
              <a:rPr lang="en-US" sz="2000" dirty="0">
                <a:solidFill>
                  <a:schemeClr val="tx1"/>
                </a:solidFill>
                <a:latin typeface="Arial"/>
              </a:rPr>
              <a:t>is an AIDS Education and Training Center (AETC) Program </a:t>
            </a:r>
            <a:r>
              <a:rPr lang="en-US" altLang="en-US" sz="2000" dirty="0">
                <a:solidFill>
                  <a:srgbClr val="000000"/>
                </a:solidFill>
                <a:latin typeface="Arial" panose="020B0604020202020204" pitchFamily="34" charset="0"/>
                <a:cs typeface="Arial" panose="020B0604020202020204" pitchFamily="34" charset="0"/>
              </a:rPr>
              <a:t>supported by the Health Resources and Services Administration (HRSA) of the U.S. Department of Health and Human Services (HHS) as part of an award totaling $800,000 with 0% financed with non-governmental sources.</a:t>
            </a:r>
            <a:r>
              <a:rPr lang="en-US" sz="2000" dirty="0">
                <a:solidFill>
                  <a:schemeClr val="tx1"/>
                </a:solidFill>
                <a:latin typeface="Arial"/>
              </a:rPr>
              <a:t> This project is led by the University of Washington’s Infectious Diseases Education and Assessment (IDEA) Program</a:t>
            </a:r>
            <a:r>
              <a:rPr lang="en-US" sz="2000" i="0" dirty="0">
                <a:solidFill>
                  <a:schemeClr val="tx1"/>
                </a:solidFill>
                <a:latin typeface="Arial"/>
              </a:rPr>
              <a:t>.</a:t>
            </a:r>
          </a:p>
        </p:txBody>
      </p:sp>
      <p:cxnSp>
        <p:nvCxnSpPr>
          <p:cNvPr id="9" name="Straight Connector 8"/>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251179" y="4384624"/>
            <a:ext cx="8641079" cy="836126"/>
          </a:xfrm>
          <a:prstGeom prst="rect">
            <a:avLst/>
          </a:prstGeom>
          <a:solidFill>
            <a:schemeClr val="bg1">
              <a:lumMod val="95000"/>
            </a:schemeClr>
          </a:solidFill>
        </p:spPr>
        <p:txBody>
          <a:bodyPr wrap="square" lIns="91440" tIns="91440" rIns="91440" bIns="137160" rtlCol="0">
            <a:spAutoFit/>
          </a:bodyPr>
          <a:lstStyle/>
          <a:p>
            <a:pPr algn="l">
              <a:lnSpc>
                <a:spcPts val="2400"/>
              </a:lnSpc>
            </a:pPr>
            <a:r>
              <a:rPr lang="en-US" sz="1600" i="1" dirty="0">
                <a:solidFill>
                  <a:schemeClr val="tx1"/>
                </a:solidFill>
                <a:latin typeface="Arial"/>
              </a:rPr>
              <a:t>The content in this presentation are those of the author(s) and do not necessarily represent the official views of, nor an endorsement, by HRSA, HHS, or the U.S. Government. </a:t>
            </a:r>
          </a:p>
        </p:txBody>
      </p:sp>
      <p:pic>
        <p:nvPicPr>
          <p:cNvPr id="42" name="Picture 41" descr="AETC_Program-color-outline-01.png">
            <a:extLst>
              <a:ext uri="{FF2B5EF4-FFF2-40B4-BE49-F238E27FC236}">
                <a16:creationId xmlns:a16="http://schemas.microsoft.com/office/drawing/2014/main" xmlns=""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8423" y="5654608"/>
            <a:ext cx="2183514" cy="837603"/>
          </a:xfrm>
          <a:prstGeom prst="rect">
            <a:avLst/>
          </a:prstGeom>
        </p:spPr>
      </p:pic>
      <p:grpSp>
        <p:nvGrpSpPr>
          <p:cNvPr id="43" name="Logo Stacked V2">
            <a:extLst>
              <a:ext uri="{FF2B5EF4-FFF2-40B4-BE49-F238E27FC236}">
                <a16:creationId xmlns:a16="http://schemas.microsoft.com/office/drawing/2014/main" xmlns="" id="{4B49C6DF-94C3-AB4A-8D5B-7D6C964A240A}"/>
              </a:ext>
            </a:extLst>
          </p:cNvPr>
          <p:cNvGrpSpPr>
            <a:grpSpLocks noChangeAspect="1"/>
          </p:cNvGrpSpPr>
          <p:nvPr userDrawn="1"/>
        </p:nvGrpSpPr>
        <p:grpSpPr>
          <a:xfrm>
            <a:off x="1150312" y="5675790"/>
            <a:ext cx="2808485" cy="640080"/>
            <a:chOff x="680865" y="3439338"/>
            <a:chExt cx="4686473" cy="1068091"/>
          </a:xfrm>
        </p:grpSpPr>
        <p:pic>
          <p:nvPicPr>
            <p:cNvPr id="44" name="Logomark V2">
              <a:extLst>
                <a:ext uri="{FF2B5EF4-FFF2-40B4-BE49-F238E27FC236}">
                  <a16:creationId xmlns:a16="http://schemas.microsoft.com/office/drawing/2014/main" xmlns=""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xmlns=""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xmlns=""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xmlns=""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xmlns=""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xmlns=""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xmlns=""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xmlns=""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xmlns=""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xmlns=""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xmlns=""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xmlns=""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xmlns=""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xmlns=""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xmlns=""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xmlns=""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xmlns=""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xmlns=""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xmlns=""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xmlns=""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xmlns=""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xmlns=""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xmlns=""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253016305"/>
      </p:ext>
    </p:extLst>
  </p:cSld>
  <p:clrMapOvr>
    <a:masterClrMapping/>
  </p:clrMapOvr>
  <p:transition xmlns:p14="http://schemas.microsoft.com/office/powerpoint/2010/main" spd="slow"/>
  <p:extLst>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66" name="Rectangle 65"/>
          <p:cNvSpPr/>
          <p:nvPr userDrawn="1"/>
        </p:nvSpPr>
        <p:spPr>
          <a:xfrm>
            <a:off x="0" y="1234258"/>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userDrawn="1"/>
        </p:nvSpPr>
        <p:spPr>
          <a:xfrm>
            <a:off x="323850" y="118389"/>
            <a:ext cx="8503918" cy="1096832"/>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688442"/>
            <a:ext cx="8515350" cy="3739896"/>
          </a:xfrm>
          <a:prstGeom prst="rect">
            <a:avLst/>
          </a:prstGeom>
        </p:spPr>
        <p:txBody>
          <a:bodyPr anchor="t" anchorCtr="0">
            <a:normAutofit/>
          </a:bodyPr>
          <a:lstStyle>
            <a:lvl1pPr algn="l">
              <a:defRPr sz="2800" baseline="0">
                <a:solidFill>
                  <a:schemeClr val="bg1"/>
                </a:solidFill>
                <a:latin typeface="Arial"/>
                <a:cs typeface="Arial"/>
              </a:defRPr>
            </a:lvl1pPr>
          </a:lstStyle>
          <a:p>
            <a:r>
              <a:rPr lang="en-US" dirty="0"/>
              <a:t>Type in Speaker name, disclosure information</a:t>
            </a:r>
          </a:p>
        </p:txBody>
      </p:sp>
      <p:pic>
        <p:nvPicPr>
          <p:cNvPr id="8" name="Picture 7"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userDrawn="1"/>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 y="5037619"/>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339042"/>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0" name="Rectangle 9"/>
          <p:cNvSpPr/>
          <p:nvPr userDrawn="1"/>
        </p:nvSpPr>
        <p:spPr>
          <a:xfrm>
            <a:off x="-876" y="1828801"/>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11" name="Rectangle 10"/>
          <p:cNvSpPr/>
          <p:nvPr userDrawn="1"/>
        </p:nvSpPr>
        <p:spPr>
          <a:xfrm>
            <a:off x="-876" y="4665764"/>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Tree>
    <p:extLst>
      <p:ext uri="{BB962C8B-B14F-4D97-AF65-F5344CB8AC3E}">
        <p14:creationId xmlns:p14="http://schemas.microsoft.com/office/powerpoint/2010/main" val="1808381564"/>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spTree>
      <p:nvGrpSpPr>
        <p:cNvPr id="1" name=""/>
        <p:cNvGrpSpPr/>
        <p:nvPr/>
      </p:nvGrpSpPr>
      <p:grpSpPr>
        <a:xfrm>
          <a:off x="0" y="0"/>
          <a:ext cx="0" cy="0"/>
          <a:chOff x="0" y="0"/>
          <a:chExt cx="0" cy="0"/>
        </a:xfrm>
      </p:grpSpPr>
      <p:sp>
        <p:nvSpPr>
          <p:cNvPr id="12" name="Title 4"/>
          <p:cNvSpPr txBox="1">
            <a:spLocks/>
          </p:cNvSpPr>
          <p:nvPr/>
        </p:nvSpPr>
        <p:spPr>
          <a:xfrm>
            <a:off x="0" y="2794000"/>
            <a:ext cx="9143999" cy="1295400"/>
          </a:xfrm>
          <a:prstGeom prst="rect">
            <a:avLst/>
          </a:prstGeom>
          <a:solidFill>
            <a:srgbClr val="E5DBDE"/>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9306" y="2806700"/>
            <a:ext cx="8229568" cy="1274826"/>
          </a:xfrm>
          <a:prstGeom prst="rect">
            <a:avLst/>
          </a:prstGeom>
        </p:spPr>
        <p:txBody>
          <a:bodyPr tIns="0" anchor="ctr">
            <a:normAutofit/>
          </a:bodyPr>
          <a:lstStyle>
            <a:lvl1pPr algn="ctr">
              <a:defRPr sz="32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2249765"/>
            <a:ext cx="8229600" cy="543688"/>
          </a:xfrm>
          <a:prstGeom prst="rect">
            <a:avLst/>
          </a:prstGeom>
        </p:spPr>
        <p:txBody>
          <a:bodyPr bIns="0" anchor="ctr"/>
          <a:lstStyle>
            <a:lvl1pPr marL="0" indent="0" algn="ctr">
              <a:lnSpc>
                <a:spcPct val="100000"/>
              </a:lnSpc>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14" name="Straight Connector 13"/>
          <p:cNvCxnSpPr/>
          <p:nvPr userDrawn="1"/>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 y="5037642"/>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517799"/>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grpSp>
        <p:nvGrpSpPr>
          <p:cNvPr id="82" name="Logo Stacked V2"/>
          <p:cNvGrpSpPr>
            <a:grpSpLocks noChangeAspect="1"/>
          </p:cNvGrpSpPr>
          <p:nvPr userDrawn="1"/>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66368"/>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grpSp>
        <p:nvGrpSpPr>
          <p:cNvPr id="82" name="Logo Stacked V2"/>
          <p:cNvGrpSpPr>
            <a:grpSpLocks noChangeAspect="1"/>
          </p:cNvGrpSpPr>
          <p:nvPr userDrawn="1"/>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49"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67622040"/>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grpSp>
        <p:nvGrpSpPr>
          <p:cNvPr id="8" name="Logo Stacked V2"/>
          <p:cNvGrpSpPr>
            <a:grpSpLocks noChangeAspect="1"/>
          </p:cNvGrpSpPr>
          <p:nvPr userDrawn="1"/>
        </p:nvGrpSpPr>
        <p:grpSpPr>
          <a:xfrm>
            <a:off x="7725251" y="6495425"/>
            <a:ext cx="1324004" cy="301752"/>
            <a:chOff x="680865" y="3439338"/>
            <a:chExt cx="4686473" cy="1068091"/>
          </a:xfrm>
        </p:grpSpPr>
        <p:pic>
          <p:nvPicPr>
            <p:cNvPr id="9"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3" name="Nat HIV Cur logo type stacked"/>
            <p:cNvGrpSpPr>
              <a:grpSpLocks noChangeAspect="1"/>
            </p:cNvGrpSpPr>
            <p:nvPr/>
          </p:nvGrpSpPr>
          <p:grpSpPr bwMode="auto">
            <a:xfrm>
              <a:off x="1898650" y="3455065"/>
              <a:ext cx="3468688" cy="1036638"/>
              <a:chOff x="1196" y="1585"/>
              <a:chExt cx="2185" cy="653"/>
            </a:xfrm>
          </p:grpSpPr>
          <p:sp>
            <p:nvSpPr>
              <p:cNvPr id="14"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35" name="Straight Connector 34"/>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a:solidFill>
                  <a:schemeClr val="bg1"/>
                </a:solidFill>
                <a:latin typeface="Arial"/>
                <a:cs typeface="Arial"/>
              </a:defRPr>
            </a:lvl1pPr>
          </a:lstStyle>
          <a:p>
            <a:r>
              <a:rPr lang="en-US" dirty="0"/>
              <a:t>Data Slide: click to add title</a:t>
            </a:r>
          </a:p>
        </p:txBody>
      </p:sp>
      <p:grpSp>
        <p:nvGrpSpPr>
          <p:cNvPr id="83" name="Logo Stacked V2"/>
          <p:cNvGrpSpPr>
            <a:grpSpLocks noChangeAspect="1"/>
          </p:cNvGrpSpPr>
          <p:nvPr userDrawn="1"/>
        </p:nvGrpSpPr>
        <p:grpSpPr>
          <a:xfrm>
            <a:off x="7725251" y="6495425"/>
            <a:ext cx="1324004" cy="301752"/>
            <a:chOff x="680865" y="3439338"/>
            <a:chExt cx="4686473" cy="1068091"/>
          </a:xfrm>
        </p:grpSpPr>
        <p:pic>
          <p:nvPicPr>
            <p:cNvPr id="84"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5" name="Nat HIV Cur logo type stacked"/>
            <p:cNvGrpSpPr>
              <a:grpSpLocks noChangeAspect="1"/>
            </p:cNvGrpSpPr>
            <p:nvPr/>
          </p:nvGrpSpPr>
          <p:grpSpPr bwMode="auto">
            <a:xfrm>
              <a:off x="1898650" y="3455065"/>
              <a:ext cx="3468688" cy="1036638"/>
              <a:chOff x="1196" y="1585"/>
              <a:chExt cx="2185" cy="653"/>
            </a:xfrm>
          </p:grpSpPr>
          <p:sp>
            <p:nvSpPr>
              <p:cNvPr id="86"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p:cNvSpPr/>
          <p:nvPr userDrawn="1"/>
        </p:nvSpPr>
        <p:spPr>
          <a:xfrm>
            <a:off x="0" y="1227668"/>
            <a:ext cx="9162288" cy="50292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4" name="Text Placeholder 5"/>
          <p:cNvSpPr>
            <a:spLocks noGrp="1"/>
          </p:cNvSpPr>
          <p:nvPr>
            <p:ph type="body" sz="quarter" idx="15" hasCustomPrompt="1"/>
          </p:nvPr>
        </p:nvSpPr>
        <p:spPr>
          <a:xfrm>
            <a:off x="318914" y="1254758"/>
            <a:ext cx="8503916" cy="457195"/>
          </a:xfrm>
          <a:prstGeom prst="rect">
            <a:avLst/>
          </a:prstGeom>
        </p:spPr>
        <p:txBody>
          <a:bodyPr vert="horz" anchor="ctr"/>
          <a:lstStyle>
            <a:lvl1pPr marL="0" indent="0" algn="l">
              <a:spcBef>
                <a:spcPts val="0"/>
              </a:spcBef>
              <a:buNone/>
              <a:defRPr sz="20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1" y="6461765"/>
            <a:ext cx="7360835" cy="320034"/>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28485266"/>
      </p:ext>
    </p:extLst>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702" r:id="rId2"/>
    <p:sldLayoutId id="2147483716" r:id="rId3"/>
    <p:sldLayoutId id="2147483720" r:id="rId4"/>
    <p:sldLayoutId id="2147483696" r:id="rId5"/>
    <p:sldLayoutId id="2147483711" r:id="rId6"/>
    <p:sldLayoutId id="2147483718" r:id="rId7"/>
    <p:sldLayoutId id="2147483700" r:id="rId8"/>
    <p:sldLayoutId id="2147483719" r:id="rId9"/>
    <p:sldLayoutId id="2147483709" r:id="rId10"/>
    <p:sldLayoutId id="2147483708" r:id="rId11"/>
    <p:sldLayoutId id="2147483713" r:id="rId12"/>
    <p:sldLayoutId id="2147483728" r:id="rId13"/>
    <p:sldLayoutId id="2147483715" r:id="rId14"/>
  </p:sldLayoutIdLst>
  <p:transition xmlns:p14="http://schemas.microsoft.com/office/powerpoint/2010/mai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HIV Curriculum Promotional Slides</a:t>
            </a:r>
          </a:p>
        </p:txBody>
      </p:sp>
      <p:sp>
        <p:nvSpPr>
          <p:cNvPr id="3" name="Text Placeholder 2"/>
          <p:cNvSpPr>
            <a:spLocks noGrp="1"/>
          </p:cNvSpPr>
          <p:nvPr>
            <p:ph type="body" sz="quarter" idx="14"/>
          </p:nvPr>
        </p:nvSpPr>
        <p:spPr/>
        <p:txBody>
          <a:bodyPr/>
          <a:lstStyle/>
          <a:p>
            <a:r>
              <a:rPr lang="en-US" dirty="0"/>
              <a:t>2</a:t>
            </a:r>
            <a:r>
              <a:rPr lang="en-US" baseline="30000" dirty="0"/>
              <a:t>nd</a:t>
            </a:r>
            <a:r>
              <a:rPr lang="en-US" dirty="0"/>
              <a:t> Edition launched September 1, 2020 </a:t>
            </a:r>
          </a:p>
        </p:txBody>
      </p:sp>
      <p:sp>
        <p:nvSpPr>
          <p:cNvPr id="4" name="TextBox 3"/>
          <p:cNvSpPr txBox="1"/>
          <p:nvPr/>
        </p:nvSpPr>
        <p:spPr>
          <a:xfrm>
            <a:off x="323850" y="1600200"/>
            <a:ext cx="8497062" cy="4861560"/>
          </a:xfrm>
          <a:prstGeom prst="rect">
            <a:avLst/>
          </a:prstGeom>
          <a:noFill/>
        </p:spPr>
        <p:txBody>
          <a:bodyPr wrap="square" rtlCol="0">
            <a:spAutoFit/>
          </a:bodyPr>
          <a:lstStyle/>
          <a:p>
            <a:r>
              <a:rPr lang="en-US" dirty="0">
                <a:solidFill>
                  <a:srgbClr val="002A64"/>
                </a:solidFill>
                <a:latin typeface="Arial"/>
              </a:rPr>
              <a:t>Please use any of these slides to promote the National HIV Curriculum. This free, up-to-date website is for clinicians and other healthcare professionals to learn about HIV diagnosis, treatment, and prevention.</a:t>
            </a:r>
          </a:p>
          <a:p>
            <a:endParaRPr lang="en-US" dirty="0">
              <a:solidFill>
                <a:srgbClr val="002A64"/>
              </a:solidFill>
              <a:latin typeface="Arial"/>
            </a:endParaRPr>
          </a:p>
          <a:p>
            <a:r>
              <a:rPr lang="en-US" dirty="0">
                <a:solidFill>
                  <a:srgbClr val="002A64"/>
                </a:solidFill>
                <a:latin typeface="Arial"/>
              </a:rPr>
              <a:t>Thank you for informing your audience about the National HIV Curriculum: </a:t>
            </a:r>
            <a:r>
              <a:rPr lang="en-US" dirty="0" err="1">
                <a:solidFill>
                  <a:srgbClr val="002A64"/>
                </a:solidFill>
                <a:latin typeface="Arial"/>
              </a:rPr>
              <a:t>www.hiv.uw.edu</a:t>
            </a:r>
            <a:r>
              <a:rPr lang="en-US" dirty="0">
                <a:solidFill>
                  <a:srgbClr val="002A64"/>
                </a:solidFill>
                <a:latin typeface="Arial"/>
              </a:rPr>
              <a:t>.</a:t>
            </a:r>
          </a:p>
          <a:p>
            <a:endParaRPr lang="en-US" dirty="0">
              <a:solidFill>
                <a:srgbClr val="002A64"/>
              </a:solidFill>
              <a:latin typeface="Arial"/>
            </a:endParaRPr>
          </a:p>
          <a:p>
            <a:r>
              <a:rPr lang="en-US" sz="1200" dirty="0">
                <a:solidFill>
                  <a:srgbClr val="002A64"/>
                </a:solidFill>
                <a:latin typeface="Arial"/>
              </a:rPr>
              <a:t>The University of Washington Infectious Diseases Education &amp; Assessment (IDEA) Program (</a:t>
            </a:r>
            <a:r>
              <a:rPr lang="en-US" sz="1200" dirty="0" err="1">
                <a:solidFill>
                  <a:srgbClr val="002A64"/>
                </a:solidFill>
                <a:latin typeface="Arial"/>
              </a:rPr>
              <a:t>idea.medicine.uw.edu</a:t>
            </a:r>
            <a:r>
              <a:rPr lang="en-US" sz="1200" dirty="0">
                <a:solidFill>
                  <a:srgbClr val="002A64"/>
                </a:solidFill>
                <a:latin typeface="Arial"/>
              </a:rPr>
              <a:t>) developed and continually updates this website. </a:t>
            </a:r>
            <a:br>
              <a:rPr lang="en-US" sz="1200" dirty="0">
                <a:solidFill>
                  <a:srgbClr val="002A64"/>
                </a:solidFill>
                <a:latin typeface="Arial"/>
              </a:rPr>
            </a:br>
            <a:endParaRPr lang="en-US" sz="1200" dirty="0">
              <a:solidFill>
                <a:srgbClr val="002A64"/>
              </a:solidFill>
              <a:latin typeface="Arial"/>
            </a:endParaRPr>
          </a:p>
          <a:p>
            <a:r>
              <a:rPr lang="en-US" sz="1200" dirty="0">
                <a:solidFill>
                  <a:srgbClr val="253F7F"/>
                </a:solidFill>
                <a:latin typeface="+mn-lt"/>
              </a:rPr>
              <a:t>The National HIV Curriculum is an AIDS Education and Training Center (AETC) Program supported by the Health Resources and Services Administration (HRSA) of the U.S. Department of Health and Human Services as part of an award totaling $1,000,000 with 0% financed with non-governmental sources.</a:t>
            </a:r>
          </a:p>
          <a:p>
            <a:r>
              <a:rPr lang="en-US" sz="1200" dirty="0">
                <a:solidFill>
                  <a:srgbClr val="253F7F"/>
                </a:solidFill>
              </a:rPr>
              <a:t> </a:t>
            </a:r>
          </a:p>
          <a:p>
            <a:endParaRPr lang="en-US" dirty="0">
              <a:solidFill>
                <a:srgbClr val="002A64"/>
              </a:solidFill>
              <a:latin typeface="Arial"/>
            </a:endParaRPr>
          </a:p>
        </p:txBody>
      </p:sp>
      <p:pic>
        <p:nvPicPr>
          <p:cNvPr id="5" name="Picture 4" descr="AETC_Program-color-outline-01.png">
            <a:extLst>
              <a:ext uri="{FF2B5EF4-FFF2-40B4-BE49-F238E27FC236}">
                <a16:creationId xmlns:a16="http://schemas.microsoft.com/office/drawing/2014/main" xmlns="" id="{9FCE70DA-4592-6B4F-AFA9-B83F24EE8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616" y="5760720"/>
            <a:ext cx="1575509" cy="604369"/>
          </a:xfrm>
          <a:prstGeom prst="rect">
            <a:avLst/>
          </a:prstGeom>
        </p:spPr>
      </p:pic>
    </p:spTree>
    <p:extLst>
      <p:ext uri="{BB962C8B-B14F-4D97-AF65-F5344CB8AC3E}">
        <p14:creationId xmlns:p14="http://schemas.microsoft.com/office/powerpoint/2010/main" val="478033385"/>
      </p:ext>
    </p:extLst>
  </p:cSld>
  <p:clrMapOvr>
    <a:masterClrMapping/>
  </p:clrMapOvr>
  <p:transition xmlns:p14="http://schemas.microsoft.com/office/powerpoint/2010/mai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7202694-23F1-1947-AD90-EEB84A85E21E}"/>
              </a:ext>
            </a:extLst>
          </p:cNvPr>
          <p:cNvPicPr>
            <a:picLocks noChangeAspect="1"/>
          </p:cNvPicPr>
          <p:nvPr/>
        </p:nvPicPr>
        <p:blipFill>
          <a:blip r:embed="rId3"/>
          <a:stretch>
            <a:fillRect/>
          </a:stretch>
        </p:blipFill>
        <p:spPr>
          <a:xfrm>
            <a:off x="21020" y="269384"/>
            <a:ext cx="9138308" cy="5574368"/>
          </a:xfrm>
          <a:prstGeom prst="rect">
            <a:avLst/>
          </a:prstGeom>
        </p:spPr>
      </p:pic>
      <p:sp>
        <p:nvSpPr>
          <p:cNvPr id="5" name="Text Placeholder 4"/>
          <p:cNvSpPr>
            <a:spLocks noGrp="1"/>
          </p:cNvSpPr>
          <p:nvPr>
            <p:ph type="body" sz="quarter" idx="14"/>
          </p:nvPr>
        </p:nvSpPr>
        <p:spPr/>
        <p:txBody>
          <a:bodyPr/>
          <a:lstStyle/>
          <a:p>
            <a:endParaRPr lang="en-US"/>
          </a:p>
        </p:txBody>
      </p:sp>
      <p:sp>
        <p:nvSpPr>
          <p:cNvPr id="6" name="Title 1"/>
          <p:cNvSpPr txBox="1">
            <a:spLocks/>
          </p:cNvSpPr>
          <p:nvPr/>
        </p:nvSpPr>
        <p:spPr>
          <a:xfrm>
            <a:off x="0" y="5721099"/>
            <a:ext cx="9144000" cy="458983"/>
          </a:xfrm>
          <a:prstGeom prst="rect">
            <a:avLst/>
          </a:prstGeom>
          <a:solidFill>
            <a:srgbClr val="C00000"/>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800" dirty="0">
                <a:solidFill>
                  <a:srgbClr val="FFFFFF"/>
                </a:solidFill>
                <a:latin typeface="+mj-lt"/>
                <a:ea typeface="+mj-ea"/>
                <a:cs typeface="+mj-cs"/>
              </a:rPr>
              <a:t> Drop down menu gives dual access for Quick Reference or Self Study </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3460543094"/>
      </p:ext>
    </p:extLst>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5" name="Rounded Rectangle 4"/>
          <p:cNvSpPr/>
          <p:nvPr/>
        </p:nvSpPr>
        <p:spPr>
          <a:xfrm>
            <a:off x="3810000" y="-76200"/>
            <a:ext cx="5334000" cy="6096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Modules cover 37 major HIV topics</a:t>
            </a:r>
          </a:p>
        </p:txBody>
      </p:sp>
      <p:pic>
        <p:nvPicPr>
          <p:cNvPr id="4" name="Picture 3">
            <a:extLst>
              <a:ext uri="{FF2B5EF4-FFF2-40B4-BE49-F238E27FC236}">
                <a16:creationId xmlns:a16="http://schemas.microsoft.com/office/drawing/2014/main" xmlns="" id="{061DF82A-C86C-3048-A0A8-B8D3C548CB67}"/>
              </a:ext>
            </a:extLst>
          </p:cNvPr>
          <p:cNvPicPr>
            <a:picLocks noChangeAspect="1"/>
          </p:cNvPicPr>
          <p:nvPr/>
        </p:nvPicPr>
        <p:blipFill>
          <a:blip r:embed="rId3"/>
          <a:stretch>
            <a:fillRect/>
          </a:stretch>
        </p:blipFill>
        <p:spPr>
          <a:xfrm>
            <a:off x="0" y="1014791"/>
            <a:ext cx="9144000" cy="4828419"/>
          </a:xfrm>
          <a:prstGeom prst="rect">
            <a:avLst/>
          </a:prstGeom>
        </p:spPr>
      </p:pic>
    </p:spTree>
    <p:extLst>
      <p:ext uri="{BB962C8B-B14F-4D97-AF65-F5344CB8AC3E}">
        <p14:creationId xmlns:p14="http://schemas.microsoft.com/office/powerpoint/2010/main" val="1088958585"/>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4" name="Picture 3" descr="Acute_Series cop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060" y="2"/>
            <a:ext cx="8828432" cy="6821420"/>
          </a:xfrm>
          <a:prstGeom prst="rect">
            <a:avLst/>
          </a:prstGeom>
        </p:spPr>
      </p:pic>
      <p:sp>
        <p:nvSpPr>
          <p:cNvPr id="5" name="Rectangle 4"/>
          <p:cNvSpPr/>
          <p:nvPr/>
        </p:nvSpPr>
        <p:spPr>
          <a:xfrm>
            <a:off x="0" y="-73973"/>
            <a:ext cx="3733800" cy="607373"/>
          </a:xfrm>
          <a:prstGeom prst="rect">
            <a:avLst/>
          </a:prstGeom>
          <a:solidFill>
            <a:srgbClr val="002A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Image Series: Concepts</a:t>
            </a:r>
          </a:p>
        </p:txBody>
      </p:sp>
    </p:spTree>
    <p:extLst>
      <p:ext uri="{BB962C8B-B14F-4D97-AF65-F5344CB8AC3E}">
        <p14:creationId xmlns:p14="http://schemas.microsoft.com/office/powerpoint/2010/main" val="2541306445"/>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850" y="464102"/>
            <a:ext cx="8497062" cy="1091184"/>
          </a:xfrm>
          <a:prstGeom prst="rect">
            <a:avLst/>
          </a:prstGeom>
        </p:spPr>
        <p:txBody>
          <a:bodyPr/>
          <a:lstStyle/>
          <a:p>
            <a:endParaRPr lang="en-US" dirty="0"/>
          </a:p>
        </p:txBody>
      </p:sp>
      <p:pic>
        <p:nvPicPr>
          <p:cNvPr id="8" name="Picture 7">
            <a:extLst>
              <a:ext uri="{FF2B5EF4-FFF2-40B4-BE49-F238E27FC236}">
                <a16:creationId xmlns:a16="http://schemas.microsoft.com/office/drawing/2014/main" xmlns="" id="{64EA3E9D-E050-3548-915B-7E3B4559C832}"/>
              </a:ext>
            </a:extLst>
          </p:cNvPr>
          <p:cNvPicPr>
            <a:picLocks noChangeAspect="1"/>
          </p:cNvPicPr>
          <p:nvPr/>
        </p:nvPicPr>
        <p:blipFill>
          <a:blip r:embed="rId3"/>
          <a:stretch>
            <a:fillRect/>
          </a:stretch>
        </p:blipFill>
        <p:spPr>
          <a:xfrm>
            <a:off x="0" y="137160"/>
            <a:ext cx="9144000" cy="6359670"/>
          </a:xfrm>
          <a:prstGeom prst="rect">
            <a:avLst/>
          </a:prstGeom>
        </p:spPr>
      </p:pic>
      <p:sp>
        <p:nvSpPr>
          <p:cNvPr id="6" name="Title 1"/>
          <p:cNvSpPr txBox="1">
            <a:spLocks/>
          </p:cNvSpPr>
          <p:nvPr/>
        </p:nvSpPr>
        <p:spPr>
          <a:xfrm>
            <a:off x="0" y="6330700"/>
            <a:ext cx="9171433" cy="527300"/>
          </a:xfrm>
          <a:prstGeom prst="rect">
            <a:avLst/>
          </a:prstGeom>
          <a:solidFill>
            <a:srgbClr val="C00000"/>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800" dirty="0">
                <a:solidFill>
                  <a:srgbClr val="FFFFFF"/>
                </a:solidFill>
                <a:latin typeface="+mj-lt"/>
                <a:ea typeface="+mj-ea"/>
                <a:cs typeface="+mj-cs"/>
              </a:rPr>
              <a:t> 450+ Board Review Style Learning and Assessment Questions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7" name="Rounded Rectangle 6"/>
          <p:cNvSpPr/>
          <p:nvPr/>
        </p:nvSpPr>
        <p:spPr>
          <a:xfrm>
            <a:off x="6248400" y="-76200"/>
            <a:ext cx="2895600" cy="54030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Question Bank</a:t>
            </a:r>
          </a:p>
        </p:txBody>
      </p:sp>
    </p:spTree>
    <p:extLst>
      <p:ext uri="{BB962C8B-B14F-4D97-AF65-F5344CB8AC3E}">
        <p14:creationId xmlns:p14="http://schemas.microsoft.com/office/powerpoint/2010/main" val="29875718"/>
      </p:ext>
    </p:extLst>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850" y="153200"/>
            <a:ext cx="8497062" cy="1091184"/>
          </a:xfrm>
          <a:prstGeom prst="rect">
            <a:avLst/>
          </a:prstGeom>
        </p:spPr>
        <p:txBody>
          <a:bodyPr/>
          <a:lstStyle/>
          <a:p>
            <a:pPr algn="l"/>
            <a:r>
              <a:rPr lang="en-US" sz="3200" dirty="0">
                <a:solidFill>
                  <a:schemeClr val="bg1"/>
                </a:solidFill>
              </a:rPr>
              <a:t>17 Clinical Calculators &amp; Screening Tools</a:t>
            </a:r>
            <a:br>
              <a:rPr lang="en-US" sz="3200" dirty="0">
                <a:solidFill>
                  <a:schemeClr val="bg1"/>
                </a:solidFill>
              </a:rPr>
            </a:br>
            <a:r>
              <a:rPr lang="en-US" sz="2400" i="1" dirty="0">
                <a:solidFill>
                  <a:schemeClr val="bg1"/>
                </a:solidFill>
              </a:rPr>
              <a:t>Using your own electronic device, you can access:</a:t>
            </a:r>
            <a:r>
              <a:rPr lang="en-US" sz="3200" dirty="0">
                <a:solidFill>
                  <a:schemeClr val="bg1"/>
                </a:solidFill>
              </a:rPr>
              <a:t/>
            </a:r>
            <a:br>
              <a:rPr lang="en-US" sz="3200" dirty="0">
                <a:solidFill>
                  <a:schemeClr val="bg1"/>
                </a:solidFill>
              </a:rPr>
            </a:br>
            <a:endParaRPr lang="en-US" sz="3200" dirty="0">
              <a:solidFill>
                <a:schemeClr val="bg1"/>
              </a:solidFill>
            </a:endParaRPr>
          </a:p>
        </p:txBody>
      </p:sp>
      <p:sp>
        <p:nvSpPr>
          <p:cNvPr id="3" name="Text Placeholder 2"/>
          <p:cNvSpPr>
            <a:spLocks noGrp="1"/>
          </p:cNvSpPr>
          <p:nvPr>
            <p:ph type="body" sz="quarter" idx="14"/>
          </p:nvPr>
        </p:nvSpPr>
        <p:spPr/>
        <p:txBody>
          <a:bodyPr/>
          <a:lstStyle/>
          <a:p>
            <a:endParaRPr lang="en-US"/>
          </a:p>
        </p:txBody>
      </p:sp>
      <p:pic>
        <p:nvPicPr>
          <p:cNvPr id="7" name="Picture 6"/>
          <p:cNvPicPr>
            <a:picLocks noChangeAspect="1"/>
          </p:cNvPicPr>
          <p:nvPr/>
        </p:nvPicPr>
        <p:blipFill>
          <a:blip r:embed="rId3"/>
          <a:stretch>
            <a:fillRect/>
          </a:stretch>
        </p:blipFill>
        <p:spPr>
          <a:xfrm>
            <a:off x="267345" y="1840600"/>
            <a:ext cx="2829245" cy="33832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376066"/>
            <a:ext cx="3352800" cy="4762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1373" y="1910549"/>
            <a:ext cx="3197152" cy="3954996"/>
          </a:xfrm>
          <a:prstGeom prst="rect">
            <a:avLst/>
          </a:prstGeom>
        </p:spPr>
      </p:pic>
    </p:spTree>
    <p:extLst>
      <p:ext uri="{BB962C8B-B14F-4D97-AF65-F5344CB8AC3E}">
        <p14:creationId xmlns:p14="http://schemas.microsoft.com/office/powerpoint/2010/main" val="1764564056"/>
      </p:ext>
    </p:extLst>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4" name="Picture 3">
            <a:extLst>
              <a:ext uri="{FF2B5EF4-FFF2-40B4-BE49-F238E27FC236}">
                <a16:creationId xmlns:a16="http://schemas.microsoft.com/office/drawing/2014/main" xmlns="" id="{52331B75-14FA-AD48-9A15-EC22A2DDDA0C}"/>
              </a:ext>
            </a:extLst>
          </p:cNvPr>
          <p:cNvPicPr>
            <a:picLocks noChangeAspect="1"/>
          </p:cNvPicPr>
          <p:nvPr/>
        </p:nvPicPr>
        <p:blipFill>
          <a:blip r:embed="rId3"/>
          <a:stretch>
            <a:fillRect/>
          </a:stretch>
        </p:blipFill>
        <p:spPr>
          <a:xfrm>
            <a:off x="0" y="220826"/>
            <a:ext cx="9144000" cy="6662281"/>
          </a:xfrm>
          <a:prstGeom prst="rect">
            <a:avLst/>
          </a:prstGeom>
        </p:spPr>
      </p:pic>
      <p:sp>
        <p:nvSpPr>
          <p:cNvPr id="5" name="Rounded Rectangle 4"/>
          <p:cNvSpPr/>
          <p:nvPr/>
        </p:nvSpPr>
        <p:spPr>
          <a:xfrm>
            <a:off x="5351611" y="-83974"/>
            <a:ext cx="3810000" cy="6096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spTree>
    <p:extLst>
      <p:ext uri="{BB962C8B-B14F-4D97-AF65-F5344CB8AC3E}">
        <p14:creationId xmlns:p14="http://schemas.microsoft.com/office/powerpoint/2010/main" val="1657374676"/>
      </p:ext>
    </p:extLst>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6" name="Title 1"/>
          <p:cNvSpPr txBox="1">
            <a:spLocks/>
          </p:cNvSpPr>
          <p:nvPr/>
        </p:nvSpPr>
        <p:spPr>
          <a:xfrm>
            <a:off x="-13716" y="6445000"/>
            <a:ext cx="9171433" cy="451100"/>
          </a:xfrm>
          <a:prstGeom prst="rect">
            <a:avLst/>
          </a:prstGeom>
          <a:solidFill>
            <a:srgbClr val="C00000"/>
          </a:solidFill>
          <a:ln>
            <a:noFill/>
          </a:ln>
        </p:spPr>
        <p:txBody>
          <a:bodyPr lIns="274320" tIns="0" anchor="ctr">
            <a:noAutofit/>
          </a:bodyPr>
          <a:lstStyle/>
          <a:p>
            <a:pPr lvl="0" eaLnBrk="1" fontAlgn="auto" hangingPunct="1">
              <a:lnSpc>
                <a:spcPts val="2000"/>
              </a:lnSpc>
              <a:spcAft>
                <a:spcPts val="0"/>
              </a:spcAft>
              <a:defRPr/>
            </a:pPr>
            <a:r>
              <a:rPr lang="en-US" sz="1800" dirty="0">
                <a:solidFill>
                  <a:srgbClr val="FFFFFF"/>
                </a:solidFill>
                <a:latin typeface="+mj-lt"/>
                <a:ea typeface="+mj-ea"/>
                <a:cs typeface="+mj-cs"/>
              </a:rPr>
              <a:t> Comprehensive ARV medications </a:t>
            </a:r>
            <a:r>
              <a:rPr lang="en-US" sz="1800" dirty="0">
                <a:solidFill>
                  <a:srgbClr val="FFFFFF"/>
                </a:solidFill>
              </a:rPr>
              <a:t>resource</a:t>
            </a:r>
            <a:r>
              <a:rPr lang="en-US" sz="1800" dirty="0">
                <a:solidFill>
                  <a:srgbClr val="FFFFFF"/>
                </a:solidFill>
                <a:latin typeface="+mj-lt"/>
                <a:ea typeface="+mj-ea"/>
                <a:cs typeface="+mj-cs"/>
              </a:rPr>
              <a:t>, including Power Point slides for trials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7" name="Rounded Rectangle 6"/>
          <p:cNvSpPr/>
          <p:nvPr/>
        </p:nvSpPr>
        <p:spPr>
          <a:xfrm>
            <a:off x="5351611" y="-83974"/>
            <a:ext cx="3810000" cy="6096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pic>
        <p:nvPicPr>
          <p:cNvPr id="15" name="Picture 14">
            <a:extLst>
              <a:ext uri="{FF2B5EF4-FFF2-40B4-BE49-F238E27FC236}">
                <a16:creationId xmlns:a16="http://schemas.microsoft.com/office/drawing/2014/main" xmlns="" id="{016AFE70-254E-6543-99C8-998FC1A31318}"/>
              </a:ext>
            </a:extLst>
          </p:cNvPr>
          <p:cNvPicPr>
            <a:picLocks noChangeAspect="1"/>
          </p:cNvPicPr>
          <p:nvPr/>
        </p:nvPicPr>
        <p:blipFill rotWithShape="1">
          <a:blip r:embed="rId3"/>
          <a:srcRect t="234" b="17446"/>
          <a:stretch/>
        </p:blipFill>
        <p:spPr>
          <a:xfrm>
            <a:off x="-13716" y="542386"/>
            <a:ext cx="9157716" cy="5902614"/>
          </a:xfrm>
          <a:prstGeom prst="rect">
            <a:avLst/>
          </a:prstGeom>
        </p:spPr>
      </p:pic>
    </p:spTree>
    <p:extLst>
      <p:ext uri="{BB962C8B-B14F-4D97-AF65-F5344CB8AC3E}">
        <p14:creationId xmlns:p14="http://schemas.microsoft.com/office/powerpoint/2010/main" val="2778312399"/>
      </p:ext>
    </p:extLst>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15" name="Picture 14">
            <a:extLst>
              <a:ext uri="{FF2B5EF4-FFF2-40B4-BE49-F238E27FC236}">
                <a16:creationId xmlns:a16="http://schemas.microsoft.com/office/drawing/2014/main" xmlns="" id="{016AFE70-254E-6543-99C8-998FC1A31318}"/>
              </a:ext>
            </a:extLst>
          </p:cNvPr>
          <p:cNvPicPr>
            <a:picLocks noChangeAspect="1"/>
          </p:cNvPicPr>
          <p:nvPr/>
        </p:nvPicPr>
        <p:blipFill>
          <a:blip r:embed="rId3"/>
          <a:stretch>
            <a:fillRect/>
          </a:stretch>
        </p:blipFill>
        <p:spPr>
          <a:xfrm>
            <a:off x="731520" y="502920"/>
            <a:ext cx="7762225" cy="5943600"/>
          </a:xfrm>
          <a:prstGeom prst="rect">
            <a:avLst/>
          </a:prstGeom>
        </p:spPr>
      </p:pic>
      <p:sp>
        <p:nvSpPr>
          <p:cNvPr id="6" name="Title 1"/>
          <p:cNvSpPr txBox="1">
            <a:spLocks/>
          </p:cNvSpPr>
          <p:nvPr/>
        </p:nvSpPr>
        <p:spPr>
          <a:xfrm>
            <a:off x="-13716" y="6445000"/>
            <a:ext cx="9171433" cy="451100"/>
          </a:xfrm>
          <a:prstGeom prst="rect">
            <a:avLst/>
          </a:prstGeom>
          <a:solidFill>
            <a:srgbClr val="C00000"/>
          </a:solidFill>
          <a:ln>
            <a:noFill/>
          </a:ln>
        </p:spPr>
        <p:txBody>
          <a:bodyPr lIns="274320" tIns="0" anchor="ctr">
            <a:noAutofit/>
          </a:bodyPr>
          <a:lstStyle/>
          <a:p>
            <a:pPr lvl="0" eaLnBrk="1" fontAlgn="auto" hangingPunct="1">
              <a:lnSpc>
                <a:spcPts val="2000"/>
              </a:lnSpc>
              <a:spcAft>
                <a:spcPts val="0"/>
              </a:spcAft>
              <a:defRPr/>
            </a:pPr>
            <a:r>
              <a:rPr lang="en-US" sz="1800" dirty="0">
                <a:solidFill>
                  <a:srgbClr val="FFFFFF"/>
                </a:solidFill>
                <a:latin typeface="+mj-lt"/>
                <a:ea typeface="+mj-ea"/>
                <a:cs typeface="+mj-cs"/>
              </a:rPr>
              <a:t> Teaching Resources: Downloadable PDFs and PowerPoint Slide Decks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7" name="Rounded Rectangle 6"/>
          <p:cNvSpPr/>
          <p:nvPr/>
        </p:nvSpPr>
        <p:spPr>
          <a:xfrm>
            <a:off x="5351611" y="-83974"/>
            <a:ext cx="3810000" cy="6096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spTree>
    <p:extLst>
      <p:ext uri="{BB962C8B-B14F-4D97-AF65-F5344CB8AC3E}">
        <p14:creationId xmlns:p14="http://schemas.microsoft.com/office/powerpoint/2010/main" val="1085578371"/>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Online Learning Groups are Formed</a:t>
            </a:r>
          </a:p>
        </p:txBody>
      </p:sp>
      <p:sp>
        <p:nvSpPr>
          <p:cNvPr id="3" name="Text Placeholder 2"/>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a:normAutofit/>
          </a:bodyPr>
          <a:lstStyle/>
          <a:p>
            <a:pPr marL="463550" indent="-419100">
              <a:buFont typeface="Wingdings" pitchFamily="2" charset="2"/>
              <a:buChar char="Ø"/>
            </a:pPr>
            <a:r>
              <a:rPr lang="en-US" dirty="0">
                <a:solidFill>
                  <a:schemeClr val="bg2"/>
                </a:solidFill>
              </a:rPr>
              <a:t>Train or onboard staff and residents by assigning selected topics</a:t>
            </a:r>
          </a:p>
          <a:p>
            <a:pPr marL="463550" indent="-419100">
              <a:buFont typeface="Wingdings" pitchFamily="2" charset="2"/>
              <a:buChar char="Ø"/>
            </a:pPr>
            <a:r>
              <a:rPr lang="en-US" dirty="0">
                <a:solidFill>
                  <a:schemeClr val="bg2"/>
                </a:solidFill>
              </a:rPr>
              <a:t>Review group progress and analytics reports to track CE    and shape future trainings</a:t>
            </a:r>
          </a:p>
          <a:p>
            <a:pPr marL="463550" indent="-419100">
              <a:buFont typeface="Wingdings" pitchFamily="2" charset="2"/>
              <a:buChar char="Ø"/>
            </a:pPr>
            <a:r>
              <a:rPr lang="en-US" dirty="0">
                <a:solidFill>
                  <a:schemeClr val="bg2"/>
                </a:solidFill>
              </a:rPr>
              <a:t>Implement a training plan across multiple locations</a:t>
            </a:r>
          </a:p>
          <a:p>
            <a:pPr marL="463550" indent="-419100">
              <a:buFont typeface="Wingdings" pitchFamily="2" charset="2"/>
              <a:buChar char="Ø"/>
            </a:pPr>
            <a:r>
              <a:rPr lang="en-US" dirty="0">
                <a:solidFill>
                  <a:schemeClr val="bg2"/>
                </a:solidFill>
              </a:rPr>
              <a:t>Augment medical, nursing, pharmacy, dental and other healthcare professionals training programs</a:t>
            </a:r>
          </a:p>
          <a:p>
            <a:pPr marL="61912" indent="0">
              <a:buNone/>
            </a:pPr>
            <a:endParaRPr lang="en-US" dirty="0">
              <a:solidFill>
                <a:schemeClr val="bg2"/>
              </a:solidFill>
            </a:endParaRPr>
          </a:p>
        </p:txBody>
      </p:sp>
    </p:spTree>
    <p:extLst>
      <p:ext uri="{BB962C8B-B14F-4D97-AF65-F5344CB8AC3E}">
        <p14:creationId xmlns:p14="http://schemas.microsoft.com/office/powerpoint/2010/main" val="333572798"/>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EABA8-31A4-8548-83C8-52C8BCB663A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xmlns="" id="{1C2BC20B-A0AC-AF4A-B4BB-2641E5627FDC}"/>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xmlns="" id="{81A476B0-EF52-914D-BE5D-3BCA99F9CF6C}"/>
              </a:ext>
            </a:extLst>
          </p:cNvPr>
          <p:cNvPicPr>
            <a:picLocks noChangeAspect="1"/>
          </p:cNvPicPr>
          <p:nvPr/>
        </p:nvPicPr>
        <p:blipFill>
          <a:blip r:embed="rId3"/>
          <a:stretch>
            <a:fillRect/>
          </a:stretch>
        </p:blipFill>
        <p:spPr>
          <a:xfrm>
            <a:off x="10510" y="0"/>
            <a:ext cx="9136711" cy="6067999"/>
          </a:xfrm>
          <a:prstGeom prst="rect">
            <a:avLst/>
          </a:prstGeom>
        </p:spPr>
      </p:pic>
    </p:spTree>
    <p:extLst>
      <p:ext uri="{BB962C8B-B14F-4D97-AF65-F5344CB8AC3E}">
        <p14:creationId xmlns:p14="http://schemas.microsoft.com/office/powerpoint/2010/main" val="1574030760"/>
      </p:ext>
    </p:extLst>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669EABA8-31A4-8548-83C8-52C8BCB663A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xmlns="" id="{1C2BC20B-A0AC-AF4A-B4BB-2641E5627FDC}"/>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xmlns="" id="{D1A0D7E7-3DF1-3D4E-B761-E6DBD47D930D}"/>
              </a:ext>
            </a:extLst>
          </p:cNvPr>
          <p:cNvPicPr>
            <a:picLocks noChangeAspect="1"/>
          </p:cNvPicPr>
          <p:nvPr/>
        </p:nvPicPr>
        <p:blipFill>
          <a:blip r:embed="rId3"/>
          <a:stretch>
            <a:fillRect/>
          </a:stretch>
        </p:blipFill>
        <p:spPr>
          <a:xfrm>
            <a:off x="-274320" y="-1"/>
            <a:ext cx="9692640" cy="6612534"/>
          </a:xfrm>
          <a:prstGeom prst="rect">
            <a:avLst/>
          </a:prstGeom>
        </p:spPr>
      </p:pic>
    </p:spTree>
    <p:extLst>
      <p:ext uri="{BB962C8B-B14F-4D97-AF65-F5344CB8AC3E}">
        <p14:creationId xmlns:p14="http://schemas.microsoft.com/office/powerpoint/2010/main" val="572354569"/>
      </p:ext>
    </p:extLst>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HIV Curriculum Features</a:t>
            </a:r>
          </a:p>
        </p:txBody>
      </p:sp>
      <p:sp>
        <p:nvSpPr>
          <p:cNvPr id="10" name="Text Placeholder 9"/>
          <p:cNvSpPr>
            <a:spLocks noGrp="1"/>
          </p:cNvSpPr>
          <p:nvPr>
            <p:ph type="body" sz="quarter" idx="14"/>
          </p:nvPr>
        </p:nvSpPr>
        <p:spPr/>
        <p:txBody>
          <a:bodyPr/>
          <a:lstStyle/>
          <a:p>
            <a:endParaRPr lang="en-US"/>
          </a:p>
        </p:txBody>
      </p:sp>
      <p:sp>
        <p:nvSpPr>
          <p:cNvPr id="9" name="Content Placeholder 8"/>
          <p:cNvSpPr>
            <a:spLocks noGrp="1"/>
          </p:cNvSpPr>
          <p:nvPr>
            <p:ph sz="half" idx="2"/>
          </p:nvPr>
        </p:nvSpPr>
        <p:spPr/>
        <p:txBody>
          <a:bodyPr>
            <a:normAutofit lnSpcReduction="10000"/>
          </a:bodyPr>
          <a:lstStyle/>
          <a:p>
            <a:r>
              <a:rPr lang="en-US" dirty="0">
                <a:solidFill>
                  <a:schemeClr val="bg2"/>
                </a:solidFill>
              </a:rPr>
              <a:t>Comprehensive and up-to-date resource</a:t>
            </a:r>
          </a:p>
          <a:p>
            <a:r>
              <a:rPr lang="en-US" dirty="0">
                <a:solidFill>
                  <a:schemeClr val="bg2"/>
                </a:solidFill>
              </a:rPr>
              <a:t>100% federally funded, free of commercial bias </a:t>
            </a:r>
          </a:p>
          <a:p>
            <a:r>
              <a:rPr lang="en-US" dirty="0">
                <a:solidFill>
                  <a:schemeClr val="bg2"/>
                </a:solidFill>
              </a:rPr>
              <a:t>37 lessons and corresponding question bank topics</a:t>
            </a:r>
          </a:p>
          <a:p>
            <a:r>
              <a:rPr lang="en-US" dirty="0">
                <a:solidFill>
                  <a:schemeClr val="bg2"/>
                </a:solidFill>
              </a:rPr>
              <a:t>Free CME/MOC/CNE/CE</a:t>
            </a:r>
          </a:p>
          <a:p>
            <a:r>
              <a:rPr lang="en-US" dirty="0">
                <a:solidFill>
                  <a:schemeClr val="bg2"/>
                </a:solidFill>
              </a:rPr>
              <a:t>17 clinical screening tools and calculators</a:t>
            </a:r>
          </a:p>
          <a:p>
            <a:r>
              <a:rPr lang="en-US" dirty="0">
                <a:solidFill>
                  <a:schemeClr val="bg2"/>
                </a:solidFill>
              </a:rPr>
              <a:t>In-depth antiretroviral medications section</a:t>
            </a:r>
          </a:p>
          <a:p>
            <a:r>
              <a:rPr lang="en-US" dirty="0">
                <a:solidFill>
                  <a:schemeClr val="bg2"/>
                </a:solidFill>
              </a:rPr>
              <a:t>Online learning group functionality for onboarding and training</a:t>
            </a:r>
          </a:p>
          <a:p>
            <a:r>
              <a:rPr lang="en-US" dirty="0">
                <a:solidFill>
                  <a:schemeClr val="bg2"/>
                </a:solidFill>
              </a:rPr>
              <a:t>Individualized and learning group progress trackers</a:t>
            </a:r>
          </a:p>
        </p:txBody>
      </p:sp>
    </p:spTree>
    <p:extLst>
      <p:ext uri="{BB962C8B-B14F-4D97-AF65-F5344CB8AC3E}">
        <p14:creationId xmlns:p14="http://schemas.microsoft.com/office/powerpoint/2010/main" val="1790882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Six Modules: Lessons and Question Bank Topics</a:t>
            </a:r>
          </a:p>
        </p:txBody>
      </p:sp>
      <p:sp>
        <p:nvSpPr>
          <p:cNvPr id="10" name="Text Placeholder 9"/>
          <p:cNvSpPr>
            <a:spLocks noGrp="1"/>
          </p:cNvSpPr>
          <p:nvPr>
            <p:ph type="body" sz="quarter" idx="14"/>
          </p:nvPr>
        </p:nvSpPr>
        <p:spPr/>
        <p:txBody>
          <a:bodyPr/>
          <a:lstStyle/>
          <a:p>
            <a:endParaRPr lang="en-US"/>
          </a:p>
        </p:txBody>
      </p:sp>
      <p:sp>
        <p:nvSpPr>
          <p:cNvPr id="9" name="Content Placeholder 8"/>
          <p:cNvSpPr>
            <a:spLocks noGrp="1"/>
          </p:cNvSpPr>
          <p:nvPr>
            <p:ph sz="half" idx="2"/>
          </p:nvPr>
        </p:nvSpPr>
        <p:spPr>
          <a:xfrm>
            <a:off x="235498" y="1514139"/>
            <a:ext cx="8673005" cy="4800600"/>
          </a:xfrm>
        </p:spPr>
        <p:txBody>
          <a:bodyPr>
            <a:normAutofit/>
          </a:bodyPr>
          <a:lstStyle/>
          <a:p>
            <a:pPr marL="45720" indent="0">
              <a:buNone/>
            </a:pPr>
            <a:r>
              <a:rPr lang="en-US" sz="2200" dirty="0">
                <a:solidFill>
                  <a:schemeClr val="bg2"/>
                </a:solidFill>
              </a:rPr>
              <a:t>Recertified for CE in fall 2020, six modules with 37 lessons and corresponding question bank topics address:</a:t>
            </a:r>
          </a:p>
          <a:p>
            <a:pPr marL="1090613" lvl="2" indent="-360363">
              <a:buClr>
                <a:srgbClr val="C00000"/>
              </a:buClr>
              <a:buSzPct val="90000"/>
            </a:pPr>
            <a:r>
              <a:rPr lang="en-US" dirty="0">
                <a:solidFill>
                  <a:schemeClr val="bg2"/>
                </a:solidFill>
              </a:rPr>
              <a:t>Screening and Diagnosis		</a:t>
            </a:r>
          </a:p>
          <a:p>
            <a:pPr marL="1090613" lvl="2" indent="-360363">
              <a:buClr>
                <a:srgbClr val="C00000"/>
              </a:buClr>
              <a:buSzPct val="90000"/>
            </a:pPr>
            <a:r>
              <a:rPr lang="en-US" dirty="0">
                <a:solidFill>
                  <a:schemeClr val="bg2"/>
                </a:solidFill>
              </a:rPr>
              <a:t>Basic HIV Primary Care	 </a:t>
            </a:r>
          </a:p>
          <a:p>
            <a:pPr marL="1090613" lvl="2" indent="-360363">
              <a:buClr>
                <a:srgbClr val="C00000"/>
              </a:buClr>
              <a:buSzPct val="90000"/>
            </a:pPr>
            <a:r>
              <a:rPr lang="en-US" dirty="0">
                <a:solidFill>
                  <a:schemeClr val="bg2"/>
                </a:solidFill>
              </a:rPr>
              <a:t>Antiretroviral Therapy	 </a:t>
            </a:r>
          </a:p>
          <a:p>
            <a:pPr marL="1090613" lvl="2" indent="-360363">
              <a:buClr>
                <a:srgbClr val="C00000"/>
              </a:buClr>
              <a:buSzPct val="90000"/>
            </a:pPr>
            <a:r>
              <a:rPr lang="en-US" dirty="0">
                <a:solidFill>
                  <a:schemeClr val="bg2"/>
                </a:solidFill>
              </a:rPr>
              <a:t>Co-Occurring Conditions</a:t>
            </a:r>
          </a:p>
          <a:p>
            <a:pPr marL="1090613" lvl="2" indent="-360363">
              <a:buClr>
                <a:srgbClr val="C00000"/>
              </a:buClr>
              <a:buSzPct val="90000"/>
            </a:pPr>
            <a:r>
              <a:rPr lang="en-US" dirty="0">
                <a:solidFill>
                  <a:schemeClr val="bg2"/>
                </a:solidFill>
              </a:rPr>
              <a:t>Prevention of HIV</a:t>
            </a:r>
          </a:p>
          <a:p>
            <a:pPr marL="1090613" lvl="2" indent="-360363">
              <a:buClr>
                <a:srgbClr val="C00000"/>
              </a:buClr>
              <a:buSzPct val="90000"/>
            </a:pPr>
            <a:r>
              <a:rPr lang="en-US" dirty="0">
                <a:solidFill>
                  <a:schemeClr val="bg2"/>
                </a:solidFill>
              </a:rPr>
              <a:t>Key Populations </a:t>
            </a:r>
          </a:p>
          <a:p>
            <a:r>
              <a:rPr lang="en-US" sz="2100" dirty="0">
                <a:solidFill>
                  <a:schemeClr val="bg2"/>
                </a:solidFill>
              </a:rPr>
              <a:t>97 free CME credit, MOC points, CNE contact hours, and CE contact hours; </a:t>
            </a:r>
            <a:r>
              <a:rPr lang="en-US" sz="2100" dirty="0">
                <a:solidFill>
                  <a:srgbClr val="253F7F"/>
                </a:solidFill>
              </a:rPr>
              <a:t>70</a:t>
            </a:r>
            <a:r>
              <a:rPr lang="en-US" sz="2100" dirty="0">
                <a:solidFill>
                  <a:schemeClr val="bg2"/>
                </a:solidFill>
              </a:rPr>
              <a:t> pharmacology CE for advanced practice nurses</a:t>
            </a:r>
            <a:br>
              <a:rPr lang="en-US" sz="2100" dirty="0">
                <a:solidFill>
                  <a:schemeClr val="bg2"/>
                </a:solidFill>
              </a:rPr>
            </a:br>
            <a:r>
              <a:rPr lang="en-US" sz="1800" dirty="0">
                <a:solidFill>
                  <a:schemeClr val="bg2"/>
                </a:solidFill>
              </a:rPr>
              <a:t>(A learner needs about 1 hour to earn 1 CE)</a:t>
            </a:r>
          </a:p>
          <a:p>
            <a:r>
              <a:rPr lang="en-US" sz="2100" dirty="0">
                <a:solidFill>
                  <a:schemeClr val="bg2"/>
                </a:solidFill>
              </a:rPr>
              <a:t>University of Washington Certificates of Completion are also available</a:t>
            </a:r>
          </a:p>
        </p:txBody>
      </p:sp>
    </p:spTree>
    <p:extLst>
      <p:ext uri="{BB962C8B-B14F-4D97-AF65-F5344CB8AC3E}">
        <p14:creationId xmlns:p14="http://schemas.microsoft.com/office/powerpoint/2010/main" val="8189926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A4FB5-68A9-9942-AFA7-51063B2BEB99}"/>
              </a:ext>
            </a:extLst>
          </p:cNvPr>
          <p:cNvSpPr>
            <a:spLocks noGrp="1"/>
          </p:cNvSpPr>
          <p:nvPr>
            <p:ph type="title"/>
          </p:nvPr>
        </p:nvSpPr>
        <p:spPr/>
        <p:txBody>
          <a:bodyPr/>
          <a:lstStyle/>
          <a:p>
            <a:r>
              <a:rPr lang="en-US" dirty="0"/>
              <a:t>National HIV Curriculum Features:</a:t>
            </a:r>
          </a:p>
        </p:txBody>
      </p:sp>
      <p:sp>
        <p:nvSpPr>
          <p:cNvPr id="4" name="Rectangle 3">
            <a:extLst>
              <a:ext uri="{FF2B5EF4-FFF2-40B4-BE49-F238E27FC236}">
                <a16:creationId xmlns:a16="http://schemas.microsoft.com/office/drawing/2014/main" xmlns="" id="{7C919197-F338-D14C-9ED7-ACE23663D89E}"/>
              </a:ext>
            </a:extLst>
          </p:cNvPr>
          <p:cNvSpPr/>
          <p:nvPr/>
        </p:nvSpPr>
        <p:spPr>
          <a:xfrm>
            <a:off x="372033"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Antiretroviral Medications</a:t>
            </a:r>
          </a:p>
        </p:txBody>
      </p:sp>
      <p:sp>
        <p:nvSpPr>
          <p:cNvPr id="6" name="Rectangle 5">
            <a:extLst>
              <a:ext uri="{FF2B5EF4-FFF2-40B4-BE49-F238E27FC236}">
                <a16:creationId xmlns:a16="http://schemas.microsoft.com/office/drawing/2014/main" xmlns="" id="{102E367F-57DB-8443-9EC4-F7421FEB50E1}"/>
              </a:ext>
            </a:extLst>
          </p:cNvPr>
          <p:cNvSpPr/>
          <p:nvPr/>
        </p:nvSpPr>
        <p:spPr>
          <a:xfrm>
            <a:off x="2596656"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Course Modules</a:t>
            </a:r>
          </a:p>
        </p:txBody>
      </p:sp>
      <p:sp>
        <p:nvSpPr>
          <p:cNvPr id="7" name="Rectangle 6">
            <a:extLst>
              <a:ext uri="{FF2B5EF4-FFF2-40B4-BE49-F238E27FC236}">
                <a16:creationId xmlns:a16="http://schemas.microsoft.com/office/drawing/2014/main" xmlns="" id="{C2771FED-B773-1441-92D1-9BDCA694578D}"/>
              </a:ext>
            </a:extLst>
          </p:cNvPr>
          <p:cNvSpPr/>
          <p:nvPr/>
        </p:nvSpPr>
        <p:spPr>
          <a:xfrm>
            <a:off x="4821279"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Question</a:t>
            </a:r>
            <a:br>
              <a:rPr lang="en-US" sz="2000" dirty="0"/>
            </a:br>
            <a:r>
              <a:rPr lang="en-US" sz="2000" dirty="0"/>
              <a:t> Bank</a:t>
            </a:r>
          </a:p>
        </p:txBody>
      </p:sp>
      <p:sp>
        <p:nvSpPr>
          <p:cNvPr id="8" name="Rectangle 7">
            <a:extLst>
              <a:ext uri="{FF2B5EF4-FFF2-40B4-BE49-F238E27FC236}">
                <a16:creationId xmlns:a16="http://schemas.microsoft.com/office/drawing/2014/main" xmlns="" id="{66F90B8C-B127-9A40-A96A-8D5EE6C97239}"/>
              </a:ext>
            </a:extLst>
          </p:cNvPr>
          <p:cNvSpPr/>
          <p:nvPr/>
        </p:nvSpPr>
        <p:spPr>
          <a:xfrm>
            <a:off x="7045901"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Tools and Calculators</a:t>
            </a:r>
          </a:p>
        </p:txBody>
      </p:sp>
      <p:sp>
        <p:nvSpPr>
          <p:cNvPr id="9" name="Rectangle 8">
            <a:extLst>
              <a:ext uri="{FF2B5EF4-FFF2-40B4-BE49-F238E27FC236}">
                <a16:creationId xmlns:a16="http://schemas.microsoft.com/office/drawing/2014/main" xmlns="" id="{42318FDC-766B-3E46-9B70-AF76B7DA619F}"/>
              </a:ext>
            </a:extLst>
          </p:cNvPr>
          <p:cNvSpPr/>
          <p:nvPr/>
        </p:nvSpPr>
        <p:spPr>
          <a:xfrm>
            <a:off x="372033"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49 Medications</a:t>
            </a:r>
          </a:p>
        </p:txBody>
      </p:sp>
      <p:sp>
        <p:nvSpPr>
          <p:cNvPr id="10" name="Rectangle 9">
            <a:extLst>
              <a:ext uri="{FF2B5EF4-FFF2-40B4-BE49-F238E27FC236}">
                <a16:creationId xmlns:a16="http://schemas.microsoft.com/office/drawing/2014/main" xmlns="" id="{732F46AB-783A-5A42-9F39-B975396849ED}"/>
              </a:ext>
            </a:extLst>
          </p:cNvPr>
          <p:cNvSpPr/>
          <p:nvPr/>
        </p:nvSpPr>
        <p:spPr>
          <a:xfrm>
            <a:off x="2596656"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6 Modules</a:t>
            </a:r>
            <a:br>
              <a:rPr lang="en-US" sz="2000" dirty="0">
                <a:solidFill>
                  <a:schemeClr val="tx2"/>
                </a:solidFill>
              </a:rPr>
            </a:br>
            <a:r>
              <a:rPr lang="en-US" sz="2000" dirty="0">
                <a:solidFill>
                  <a:schemeClr val="tx2"/>
                </a:solidFill>
              </a:rPr>
              <a:t>37 Lessons</a:t>
            </a:r>
          </a:p>
        </p:txBody>
      </p:sp>
      <p:sp>
        <p:nvSpPr>
          <p:cNvPr id="11" name="Rectangle 10">
            <a:extLst>
              <a:ext uri="{FF2B5EF4-FFF2-40B4-BE49-F238E27FC236}">
                <a16:creationId xmlns:a16="http://schemas.microsoft.com/office/drawing/2014/main" xmlns="" id="{30BE753B-B907-004C-9139-76F4ED097679}"/>
              </a:ext>
            </a:extLst>
          </p:cNvPr>
          <p:cNvSpPr/>
          <p:nvPr/>
        </p:nvSpPr>
        <p:spPr>
          <a:xfrm>
            <a:off x="4821279"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462 </a:t>
            </a:r>
            <a:br>
              <a:rPr lang="en-US" sz="2000" dirty="0">
                <a:solidFill>
                  <a:schemeClr val="tx2"/>
                </a:solidFill>
              </a:rPr>
            </a:br>
            <a:r>
              <a:rPr lang="en-US" sz="2000" dirty="0">
                <a:solidFill>
                  <a:schemeClr val="tx2"/>
                </a:solidFill>
              </a:rPr>
              <a:t>Questions </a:t>
            </a:r>
          </a:p>
        </p:txBody>
      </p:sp>
      <p:sp>
        <p:nvSpPr>
          <p:cNvPr id="12" name="Rectangle 11">
            <a:extLst>
              <a:ext uri="{FF2B5EF4-FFF2-40B4-BE49-F238E27FC236}">
                <a16:creationId xmlns:a16="http://schemas.microsoft.com/office/drawing/2014/main" xmlns="" id="{0C88BAAE-F2E1-A748-8860-EA3D4FEB3989}"/>
              </a:ext>
            </a:extLst>
          </p:cNvPr>
          <p:cNvSpPr/>
          <p:nvPr/>
        </p:nvSpPr>
        <p:spPr>
          <a:xfrm>
            <a:off x="7045901"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17</a:t>
            </a:r>
            <a:br>
              <a:rPr lang="en-US" sz="2000" dirty="0">
                <a:solidFill>
                  <a:schemeClr val="tx2"/>
                </a:solidFill>
              </a:rPr>
            </a:br>
            <a:r>
              <a:rPr lang="en-US" sz="1800" dirty="0">
                <a:solidFill>
                  <a:schemeClr val="tx2"/>
                </a:solidFill>
              </a:rPr>
              <a:t>Tools/ Calculators</a:t>
            </a:r>
          </a:p>
        </p:txBody>
      </p:sp>
      <p:sp>
        <p:nvSpPr>
          <p:cNvPr id="13" name="Rectangle 12">
            <a:extLst>
              <a:ext uri="{FF2B5EF4-FFF2-40B4-BE49-F238E27FC236}">
                <a16:creationId xmlns:a16="http://schemas.microsoft.com/office/drawing/2014/main" xmlns="" id="{D7E3EDAA-7729-A34C-943C-2F4F0C69CBCB}"/>
              </a:ext>
            </a:extLst>
          </p:cNvPr>
          <p:cNvSpPr/>
          <p:nvPr/>
        </p:nvSpPr>
        <p:spPr>
          <a:xfrm>
            <a:off x="2596656" y="4114799"/>
            <a:ext cx="1775012" cy="1057835"/>
          </a:xfrm>
          <a:prstGeom prst="rect">
            <a:avLst/>
          </a:prstGeom>
          <a:solidFill>
            <a:schemeClr val="accent6">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51.5</a:t>
            </a:r>
            <a:br>
              <a:rPr lang="en-US" sz="2000" dirty="0">
                <a:solidFill>
                  <a:schemeClr val="tx2"/>
                </a:solidFill>
              </a:rPr>
            </a:br>
            <a:r>
              <a:rPr lang="en-US" sz="2000" dirty="0">
                <a:solidFill>
                  <a:schemeClr val="tx2"/>
                </a:solidFill>
              </a:rPr>
              <a:t>CE Credits</a:t>
            </a:r>
          </a:p>
        </p:txBody>
      </p:sp>
      <p:sp>
        <p:nvSpPr>
          <p:cNvPr id="14" name="Rectangle 13">
            <a:extLst>
              <a:ext uri="{FF2B5EF4-FFF2-40B4-BE49-F238E27FC236}">
                <a16:creationId xmlns:a16="http://schemas.microsoft.com/office/drawing/2014/main" xmlns="" id="{A8ABAC7F-2FCC-374A-975A-7AE6C051CCCF}"/>
              </a:ext>
            </a:extLst>
          </p:cNvPr>
          <p:cNvSpPr/>
          <p:nvPr/>
        </p:nvSpPr>
        <p:spPr>
          <a:xfrm>
            <a:off x="4819903" y="4114799"/>
            <a:ext cx="1775012" cy="1057835"/>
          </a:xfrm>
          <a:prstGeom prst="rect">
            <a:avLst/>
          </a:prstGeom>
          <a:solidFill>
            <a:schemeClr val="accent6">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46 </a:t>
            </a:r>
            <a:br>
              <a:rPr lang="en-US" sz="2000" dirty="0">
                <a:solidFill>
                  <a:schemeClr val="tx2"/>
                </a:solidFill>
              </a:rPr>
            </a:br>
            <a:r>
              <a:rPr lang="en-US" sz="2000" dirty="0">
                <a:solidFill>
                  <a:schemeClr val="tx2"/>
                </a:solidFill>
              </a:rPr>
              <a:t>CE Credits</a:t>
            </a:r>
          </a:p>
        </p:txBody>
      </p:sp>
      <p:sp>
        <p:nvSpPr>
          <p:cNvPr id="15" name="Rectangle 14">
            <a:extLst>
              <a:ext uri="{FF2B5EF4-FFF2-40B4-BE49-F238E27FC236}">
                <a16:creationId xmlns:a16="http://schemas.microsoft.com/office/drawing/2014/main" xmlns="" id="{C569A91E-45B6-6147-8FCA-CC5B4EE2AC31}"/>
              </a:ext>
            </a:extLst>
          </p:cNvPr>
          <p:cNvSpPr/>
          <p:nvPr/>
        </p:nvSpPr>
        <p:spPr>
          <a:xfrm>
            <a:off x="3475196" y="5486398"/>
            <a:ext cx="2226353" cy="1057835"/>
          </a:xfrm>
          <a:prstGeom prst="rect">
            <a:avLst/>
          </a:prstGeom>
          <a:solidFill>
            <a:schemeClr val="accent6">
              <a:lumMod val="20000"/>
              <a:lumOff val="80000"/>
              <a:alpha val="98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97.5 </a:t>
            </a:r>
            <a:r>
              <a:rPr lang="en-US" sz="2000" dirty="0">
                <a:solidFill>
                  <a:schemeClr val="tx2"/>
                </a:solidFill>
              </a:rPr>
              <a:t/>
            </a:r>
            <a:br>
              <a:rPr lang="en-US" sz="2000" dirty="0">
                <a:solidFill>
                  <a:schemeClr val="tx2"/>
                </a:solidFill>
              </a:rPr>
            </a:br>
            <a:r>
              <a:rPr lang="en-US" sz="2000" b="1" dirty="0">
                <a:solidFill>
                  <a:schemeClr val="tx2"/>
                </a:solidFill>
              </a:rPr>
              <a:t>Total CE Credits</a:t>
            </a:r>
          </a:p>
        </p:txBody>
      </p:sp>
    </p:spTree>
    <p:extLst>
      <p:ext uri="{BB962C8B-B14F-4D97-AF65-F5344CB8AC3E}">
        <p14:creationId xmlns:p14="http://schemas.microsoft.com/office/powerpoint/2010/main" val="830282524"/>
      </p:ext>
    </p:extLst>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Principles of National HIV Curriculum</a:t>
            </a:r>
          </a:p>
        </p:txBody>
      </p:sp>
      <p:sp>
        <p:nvSpPr>
          <p:cNvPr id="3" name="Text Placeholder 2"/>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a:normAutofit/>
          </a:bodyPr>
          <a:lstStyle/>
          <a:p>
            <a:pPr marL="502920" indent="-457200">
              <a:buFont typeface="+mj-lt"/>
              <a:buAutoNum type="arabicPeriod"/>
            </a:pPr>
            <a:r>
              <a:rPr lang="en-US" dirty="0">
                <a:solidFill>
                  <a:schemeClr val="bg2"/>
                </a:solidFill>
              </a:rPr>
              <a:t>Address comprehensive spectrum of HIV clinical care</a:t>
            </a:r>
          </a:p>
          <a:p>
            <a:pPr marL="502920" indent="-457200">
              <a:buFont typeface="+mj-lt"/>
              <a:buAutoNum type="arabicPeriod"/>
            </a:pPr>
            <a:r>
              <a:rPr lang="en-US" dirty="0">
                <a:solidFill>
                  <a:schemeClr val="bg2"/>
                </a:solidFill>
              </a:rPr>
              <a:t>Make relevant for broad range of healthcare providers</a:t>
            </a:r>
          </a:p>
          <a:p>
            <a:pPr marL="502920" indent="-457200">
              <a:buFont typeface="+mj-lt"/>
              <a:buAutoNum type="arabicPeriod"/>
            </a:pPr>
            <a:r>
              <a:rPr lang="en-US" dirty="0">
                <a:solidFill>
                  <a:schemeClr val="bg2"/>
                </a:solidFill>
              </a:rPr>
              <a:t>Base recommendations on U.S. federal guidelines </a:t>
            </a:r>
          </a:p>
          <a:p>
            <a:pPr marL="502920" indent="-457200">
              <a:buFont typeface="+mj-lt"/>
              <a:buAutoNum type="arabicPeriod"/>
            </a:pPr>
            <a:r>
              <a:rPr lang="en-US" dirty="0">
                <a:solidFill>
                  <a:schemeClr val="bg2"/>
                </a:solidFill>
              </a:rPr>
              <a:t>Develop core competencies to inform curriculum </a:t>
            </a:r>
          </a:p>
          <a:p>
            <a:pPr marL="502920" indent="-457200">
              <a:buFont typeface="+mj-lt"/>
              <a:buAutoNum type="arabicPeriod"/>
            </a:pPr>
            <a:r>
              <a:rPr lang="en-US" dirty="0">
                <a:solidFill>
                  <a:schemeClr val="bg2"/>
                </a:solidFill>
              </a:rPr>
              <a:t>Create a free educational resource</a:t>
            </a:r>
          </a:p>
          <a:p>
            <a:pPr marL="502920" indent="-457200">
              <a:buFont typeface="+mj-lt"/>
              <a:buAutoNum type="arabicPeriod"/>
            </a:pPr>
            <a:r>
              <a:rPr lang="en-US" dirty="0">
                <a:solidFill>
                  <a:schemeClr val="bg2"/>
                </a:solidFill>
              </a:rPr>
              <a:t>Provide dual functionality: quick access and longitudinal</a:t>
            </a:r>
          </a:p>
          <a:p>
            <a:pPr marL="502920" indent="-457200">
              <a:buFont typeface="+mj-lt"/>
              <a:buAutoNum type="arabicPeriod"/>
            </a:pPr>
            <a:r>
              <a:rPr lang="en-US" dirty="0">
                <a:solidFill>
                  <a:schemeClr val="bg2"/>
                </a:solidFill>
              </a:rPr>
              <a:t>Offer online learning group functionality to onboard and train healthcare professionals</a:t>
            </a:r>
          </a:p>
        </p:txBody>
      </p:sp>
    </p:spTree>
    <p:extLst>
      <p:ext uri="{BB962C8B-B14F-4D97-AF65-F5344CB8AC3E}">
        <p14:creationId xmlns:p14="http://schemas.microsoft.com/office/powerpoint/2010/main" val="1225806516"/>
      </p:ext>
    </p:extLst>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23850" y="153200"/>
            <a:ext cx="8497062" cy="1091184"/>
          </a:xfrm>
          <a:prstGeom prst="rect">
            <a:avLst/>
          </a:prstGeom>
        </p:spPr>
        <p:txBody>
          <a:bodyPr/>
          <a:lstStyle/>
          <a:p>
            <a:endParaRPr lang="en-US"/>
          </a:p>
        </p:txBody>
      </p:sp>
      <p:sp>
        <p:nvSpPr>
          <p:cNvPr id="8" name="Text Placeholder 7"/>
          <p:cNvSpPr>
            <a:spLocks noGrp="1"/>
          </p:cNvSpPr>
          <p:nvPr>
            <p:ph type="body" sz="quarter" idx="14"/>
          </p:nvPr>
        </p:nvSpPr>
        <p:spPr/>
        <p:txBody>
          <a:bodyPr/>
          <a:lstStyle/>
          <a:p>
            <a:endParaRPr lang="en-US"/>
          </a:p>
        </p:txBody>
      </p:sp>
      <p:sp>
        <p:nvSpPr>
          <p:cNvPr id="5" name="Title 1"/>
          <p:cNvSpPr txBox="1">
            <a:spLocks/>
          </p:cNvSpPr>
          <p:nvPr/>
        </p:nvSpPr>
        <p:spPr>
          <a:xfrm>
            <a:off x="0" y="6477000"/>
            <a:ext cx="9171433" cy="396239"/>
          </a:xfrm>
          <a:prstGeom prst="rect">
            <a:avLst/>
          </a:prstGeom>
          <a:solidFill>
            <a:srgbClr val="F2F4F5"/>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600" dirty="0">
                <a:solidFill>
                  <a:srgbClr val="FFFFFF"/>
                </a:solidFill>
                <a:latin typeface="+mj-lt"/>
                <a:ea typeface="+mj-ea"/>
                <a:cs typeface="+mj-cs"/>
              </a:rPr>
              <a:t> </a:t>
            </a:r>
            <a:endParaRPr kumimoji="0" lang="en-US" sz="1600" i="0" u="none" strike="noStrike" kern="1200" cap="none" spc="0" normalizeH="0" baseline="0" noProof="0" dirty="0">
              <a:ln>
                <a:noFill/>
              </a:ln>
              <a:solidFill>
                <a:srgbClr val="FFFFFF"/>
              </a:solidFill>
              <a:effectLst/>
              <a:uLnTx/>
              <a:uFillTx/>
              <a:latin typeface="+mj-lt"/>
              <a:ea typeface="+mj-ea"/>
              <a:cs typeface="+mj-cs"/>
            </a:endParaRPr>
          </a:p>
        </p:txBody>
      </p:sp>
      <p:pic>
        <p:nvPicPr>
          <p:cNvPr id="10" name="Picture 9">
            <a:extLst>
              <a:ext uri="{FF2B5EF4-FFF2-40B4-BE49-F238E27FC236}">
                <a16:creationId xmlns:a16="http://schemas.microsoft.com/office/drawing/2014/main" xmlns="" id="{627D6886-A571-EE4E-8A0E-CC721B8E0216}"/>
              </a:ext>
            </a:extLst>
          </p:cNvPr>
          <p:cNvPicPr>
            <a:picLocks noChangeAspect="1"/>
          </p:cNvPicPr>
          <p:nvPr/>
        </p:nvPicPr>
        <p:blipFill>
          <a:blip r:embed="rId3"/>
          <a:stretch>
            <a:fillRect/>
          </a:stretch>
        </p:blipFill>
        <p:spPr>
          <a:xfrm>
            <a:off x="0" y="-170345"/>
            <a:ext cx="9144000" cy="6936211"/>
          </a:xfrm>
          <a:prstGeom prst="rect">
            <a:avLst/>
          </a:prstGeom>
        </p:spPr>
      </p:pic>
      <p:sp>
        <p:nvSpPr>
          <p:cNvPr id="6" name="Title 1"/>
          <p:cNvSpPr txBox="1">
            <a:spLocks/>
          </p:cNvSpPr>
          <p:nvPr/>
        </p:nvSpPr>
        <p:spPr>
          <a:xfrm>
            <a:off x="-28467" y="5791201"/>
            <a:ext cx="9228365" cy="1089480"/>
          </a:xfrm>
          <a:prstGeom prst="rect">
            <a:avLst/>
          </a:prstGeom>
          <a:solidFill>
            <a:srgbClr val="C00000"/>
          </a:solidFill>
          <a:ln>
            <a:noFill/>
          </a:ln>
        </p:spPr>
        <p:txBody>
          <a:bodyPr lIns="274320" tIns="0" anchor="ctr">
            <a:noAutofit/>
          </a:bodyPr>
          <a:lstStyle/>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800" dirty="0">
                <a:solidFill>
                  <a:srgbClr val="FFFFFF"/>
                </a:solidFill>
                <a:latin typeface="+mj-lt"/>
                <a:ea typeface="+mj-ea"/>
                <a:cs typeface="+mj-cs"/>
              </a:rPr>
              <a:t>An AIDS Education and Training Center Program led by the University of Washington</a:t>
            </a:r>
          </a:p>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800" dirty="0">
                <a:solidFill>
                  <a:srgbClr val="FFFFFF"/>
                </a:solidFill>
                <a:latin typeface="+mj-lt"/>
                <a:ea typeface="+mj-ea"/>
                <a:cs typeface="+mj-cs"/>
              </a:rPr>
              <a:t>Editor-in-Chief: David H. Spach, MD</a:t>
            </a:r>
          </a:p>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800" dirty="0">
                <a:solidFill>
                  <a:srgbClr val="FFFFFF"/>
                </a:solidFill>
                <a:latin typeface="+mj-lt"/>
                <a:ea typeface="+mj-ea"/>
                <a:cs typeface="+mj-cs"/>
              </a:rPr>
              <a:t>Funded by a grant from the Health Resources and Services Administration</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3656867603"/>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92869" y="1905000"/>
            <a:ext cx="4267200" cy="4191000"/>
          </a:xfrm>
          <a:prstGeom prst="rect">
            <a:avLst/>
          </a:prstGeom>
          <a:solidFill>
            <a:srgbClr val="002955"/>
          </a:solidFill>
        </p:spPr>
        <p:style>
          <a:lnRef idx="1">
            <a:schemeClr val="accent1"/>
          </a:lnRef>
          <a:fillRef idx="3">
            <a:schemeClr val="accent1"/>
          </a:fillRef>
          <a:effectRef idx="2">
            <a:schemeClr val="accent1"/>
          </a:effectRef>
          <a:fontRef idx="minor">
            <a:schemeClr val="lt1"/>
          </a:fontRef>
        </p:style>
        <p:txBody>
          <a:bodyPr rtlCol="0" anchor="t"/>
          <a:lstStyle/>
          <a:p>
            <a:pPr marL="365760" indent="-274320">
              <a:lnSpc>
                <a:spcPts val="3200"/>
              </a:lnSpc>
            </a:pPr>
            <a:r>
              <a:rPr lang="en-US" b="1" dirty="0"/>
              <a:t>Self-Study (Modular)</a:t>
            </a:r>
            <a:br>
              <a:rPr lang="en-US" b="1" dirty="0"/>
            </a:br>
            <a:endParaRPr lang="en-US" b="1" dirty="0"/>
          </a:p>
          <a:p>
            <a:pPr marL="365760" indent="-274320">
              <a:lnSpc>
                <a:spcPts val="3200"/>
              </a:lnSpc>
              <a:buFont typeface="Arial"/>
              <a:buChar char="•"/>
            </a:pPr>
            <a:r>
              <a:rPr lang="en-US" dirty="0"/>
              <a:t>Sequential (Step-by-Step) or choose topics</a:t>
            </a:r>
          </a:p>
          <a:p>
            <a:pPr marL="365760" indent="-274320">
              <a:lnSpc>
                <a:spcPts val="3200"/>
              </a:lnSpc>
              <a:buFont typeface="Arial"/>
              <a:buChar char="•"/>
            </a:pPr>
            <a:r>
              <a:rPr lang="en-US" dirty="0"/>
              <a:t>Flexible modular options</a:t>
            </a:r>
          </a:p>
          <a:p>
            <a:pPr marL="365760" indent="-274320">
              <a:lnSpc>
                <a:spcPts val="3200"/>
              </a:lnSpc>
              <a:buFont typeface="Arial"/>
              <a:buChar char="•"/>
            </a:pPr>
            <a:r>
              <a:rPr lang="en-US" dirty="0"/>
              <a:t>Certificate program</a:t>
            </a:r>
          </a:p>
          <a:p>
            <a:pPr marL="365760" indent="-274320">
              <a:lnSpc>
                <a:spcPts val="3200"/>
              </a:lnSpc>
              <a:buFont typeface="Arial"/>
              <a:buChar char="•"/>
            </a:pPr>
            <a:r>
              <a:rPr lang="en-US" dirty="0"/>
              <a:t>Ideal for training programs </a:t>
            </a:r>
          </a:p>
        </p:txBody>
      </p:sp>
      <p:sp>
        <p:nvSpPr>
          <p:cNvPr id="7" name="Rectangle 6"/>
          <p:cNvSpPr/>
          <p:nvPr/>
        </p:nvSpPr>
        <p:spPr>
          <a:xfrm>
            <a:off x="137850" y="1905000"/>
            <a:ext cx="4267200" cy="4191000"/>
          </a:xfrm>
          <a:prstGeom prst="rect">
            <a:avLst/>
          </a:prstGeom>
          <a:solidFill>
            <a:srgbClr val="002955"/>
          </a:solidFill>
        </p:spPr>
        <p:style>
          <a:lnRef idx="1">
            <a:schemeClr val="accent1"/>
          </a:lnRef>
          <a:fillRef idx="3">
            <a:schemeClr val="accent1"/>
          </a:fillRef>
          <a:effectRef idx="2">
            <a:schemeClr val="accent1"/>
          </a:effectRef>
          <a:fontRef idx="minor">
            <a:schemeClr val="lt1"/>
          </a:fontRef>
        </p:style>
        <p:txBody>
          <a:bodyPr rtlCol="0" anchor="t"/>
          <a:lstStyle/>
          <a:p>
            <a:pPr marL="365760" indent="-274320">
              <a:lnSpc>
                <a:spcPts val="3200"/>
              </a:lnSpc>
            </a:pPr>
            <a:r>
              <a:rPr lang="en-US" b="1" dirty="0"/>
              <a:t>Quick Reference </a:t>
            </a:r>
          </a:p>
          <a:p>
            <a:pPr marL="365760" indent="-274320">
              <a:lnSpc>
                <a:spcPts val="3200"/>
              </a:lnSpc>
            </a:pPr>
            <a:endParaRPr lang="en-US" b="1" dirty="0"/>
          </a:p>
          <a:p>
            <a:pPr marL="365760" indent="-274320">
              <a:lnSpc>
                <a:spcPts val="3200"/>
              </a:lnSpc>
              <a:buFont typeface="Arial"/>
              <a:buChar char="•"/>
            </a:pPr>
            <a:r>
              <a:rPr lang="en-US" dirty="0"/>
              <a:t>Highly organized interface</a:t>
            </a:r>
          </a:p>
          <a:p>
            <a:pPr marL="365760" indent="-274320">
              <a:lnSpc>
                <a:spcPts val="3200"/>
              </a:lnSpc>
              <a:buFont typeface="Arial"/>
              <a:buChar char="•"/>
            </a:pPr>
            <a:r>
              <a:rPr lang="en-US" dirty="0"/>
              <a:t>Quick search </a:t>
            </a:r>
          </a:p>
          <a:p>
            <a:pPr marL="365760" indent="-274320">
              <a:lnSpc>
                <a:spcPts val="3200"/>
              </a:lnSpc>
              <a:buFont typeface="Arial"/>
              <a:buChar char="•"/>
            </a:pPr>
            <a:r>
              <a:rPr lang="en-US" dirty="0"/>
              <a:t>On demand topics</a:t>
            </a:r>
          </a:p>
          <a:p>
            <a:pPr marL="365760" indent="-274320">
              <a:lnSpc>
                <a:spcPts val="3200"/>
              </a:lnSpc>
              <a:buFont typeface="Arial"/>
              <a:buChar char="•"/>
            </a:pPr>
            <a:r>
              <a:rPr lang="en-US" dirty="0"/>
              <a:t>Downloadable PDF option</a:t>
            </a:r>
          </a:p>
          <a:p>
            <a:pPr marL="365760" indent="-274320">
              <a:lnSpc>
                <a:spcPts val="3200"/>
              </a:lnSpc>
              <a:buFont typeface="Arial"/>
              <a:buChar char="•"/>
            </a:pPr>
            <a:r>
              <a:rPr lang="en-US" dirty="0"/>
              <a:t>Ideal for staying updated</a:t>
            </a:r>
          </a:p>
        </p:txBody>
      </p:sp>
      <p:sp>
        <p:nvSpPr>
          <p:cNvPr id="9" name="Title 8"/>
          <p:cNvSpPr>
            <a:spLocks noGrp="1"/>
          </p:cNvSpPr>
          <p:nvPr>
            <p:ph type="title"/>
          </p:nvPr>
        </p:nvSpPr>
        <p:spPr/>
        <p:txBody>
          <a:bodyPr/>
          <a:lstStyle/>
          <a:p>
            <a:r>
              <a:rPr lang="en-US" dirty="0"/>
              <a:t>Dual Functionality</a:t>
            </a:r>
          </a:p>
        </p:txBody>
      </p:sp>
      <p:sp>
        <p:nvSpPr>
          <p:cNvPr id="10" name="Text Placeholder 9"/>
          <p:cNvSpPr>
            <a:spLocks noGrp="1"/>
          </p:cNvSpPr>
          <p:nvPr>
            <p:ph type="body" sz="quarter" idx="14"/>
          </p:nvPr>
        </p:nvSpPr>
        <p:spPr/>
        <p:txBody>
          <a:bodyPr/>
          <a:lstStyle/>
          <a:p>
            <a:endParaRPr lang="en-US"/>
          </a:p>
        </p:txBody>
      </p:sp>
      <p:sp>
        <p:nvSpPr>
          <p:cNvPr id="2" name="TextBox 1"/>
          <p:cNvSpPr txBox="1"/>
          <p:nvPr/>
        </p:nvSpPr>
        <p:spPr>
          <a:xfrm>
            <a:off x="-2003415" y="1127717"/>
            <a:ext cx="184666" cy="461665"/>
          </a:xfrm>
          <a:prstGeom prst="rect">
            <a:avLst/>
          </a:prstGeom>
          <a:noFill/>
        </p:spPr>
        <p:txBody>
          <a:bodyPr wrap="none" rtlCol="0">
            <a:spAutoFit/>
          </a:bodyPr>
          <a:lstStyle/>
          <a:p>
            <a:endParaRPr lang="en-US" dirty="0">
              <a:latin typeface="Arial"/>
            </a:endParaRPr>
          </a:p>
        </p:txBody>
      </p:sp>
      <p:sp>
        <p:nvSpPr>
          <p:cNvPr id="3" name="TextBox 2"/>
          <p:cNvSpPr txBox="1"/>
          <p:nvPr/>
        </p:nvSpPr>
        <p:spPr>
          <a:xfrm>
            <a:off x="11035201" y="1018230"/>
            <a:ext cx="184666" cy="461665"/>
          </a:xfrm>
          <a:prstGeom prst="rect">
            <a:avLst/>
          </a:prstGeom>
          <a:noFill/>
        </p:spPr>
        <p:txBody>
          <a:bodyPr wrap="none" rtlCol="0">
            <a:spAutoFit/>
          </a:bodyPr>
          <a:lstStyle/>
          <a:p>
            <a:endParaRPr lang="en-US" dirty="0">
              <a:latin typeface="Arial"/>
            </a:endParaRPr>
          </a:p>
        </p:txBody>
      </p:sp>
      <p:pic>
        <p:nvPicPr>
          <p:cNvPr id="8" name="Picture 7">
            <a:extLst>
              <a:ext uri="{FF2B5EF4-FFF2-40B4-BE49-F238E27FC236}">
                <a16:creationId xmlns:a16="http://schemas.microsoft.com/office/drawing/2014/main" xmlns="" id="{17F94918-2F2E-2A42-B2D1-173290289D45}"/>
              </a:ext>
            </a:extLst>
          </p:cNvPr>
          <p:cNvPicPr>
            <a:picLocks noChangeAspect="1"/>
          </p:cNvPicPr>
          <p:nvPr/>
        </p:nvPicPr>
        <p:blipFill>
          <a:blip r:embed="rId3"/>
          <a:stretch>
            <a:fillRect/>
          </a:stretch>
        </p:blipFill>
        <p:spPr>
          <a:xfrm>
            <a:off x="20669" y="-91440"/>
            <a:ext cx="9102662" cy="6936211"/>
          </a:xfrm>
          <a:prstGeom prst="rect">
            <a:avLst/>
          </a:prstGeom>
        </p:spPr>
      </p:pic>
      <p:sp>
        <p:nvSpPr>
          <p:cNvPr id="5" name="Rectangle 4">
            <a:extLst>
              <a:ext uri="{FF2B5EF4-FFF2-40B4-BE49-F238E27FC236}">
                <a16:creationId xmlns:a16="http://schemas.microsoft.com/office/drawing/2014/main" xmlns="" id="{5106B519-B06D-C24F-A0C5-2612F8DB0C95}"/>
              </a:ext>
            </a:extLst>
          </p:cNvPr>
          <p:cNvSpPr/>
          <p:nvPr/>
        </p:nvSpPr>
        <p:spPr>
          <a:xfrm>
            <a:off x="7794885" y="-149902"/>
            <a:ext cx="1349114" cy="374754"/>
          </a:xfrm>
          <a:prstGeom prst="rect">
            <a:avLst/>
          </a:prstGeom>
          <a:noFill/>
          <a:ln w="41275">
            <a:solidFill>
              <a:srgbClr val="C0000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xmlns="" id="{F3A36734-2227-074D-A1F6-AF75E41B81B6}"/>
              </a:ext>
            </a:extLst>
          </p:cNvPr>
          <p:cNvSpPr/>
          <p:nvPr/>
        </p:nvSpPr>
        <p:spPr>
          <a:xfrm>
            <a:off x="6858000" y="-91440"/>
            <a:ext cx="822960" cy="365760"/>
          </a:xfrm>
          <a:prstGeom prst="rightArrow">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770163"/>
      </p:ext>
    </p:extLst>
  </p:cSld>
  <p:clrMapOvr>
    <a:masterClrMapping/>
  </p:clrMapOvr>
  <p:transition xmlns:p14="http://schemas.microsoft.com/office/powerpoint/2010/main" spd="slow"/>
</p:sld>
</file>

<file path=ppt/theme/theme1.xml><?xml version="1.0" encoding="utf-8"?>
<a:theme xmlns:a="http://schemas.openxmlformats.org/drawingml/2006/main" name="HIV Web Study">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HIV Web Study.thmx</Template>
  <TotalTime>42133</TotalTime>
  <Words>809</Words>
  <Application>Microsoft Macintosh PowerPoint</Application>
  <PresentationFormat>On-screen Show (4:3)</PresentationFormat>
  <Paragraphs>97</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HIV Web Study</vt:lpstr>
      <vt:lpstr>National HIV Curriculum Promotional Slides</vt:lpstr>
      <vt:lpstr>PowerPoint Presentation</vt:lpstr>
      <vt:lpstr>PowerPoint Presentation</vt:lpstr>
      <vt:lpstr>National HIV Curriculum Features</vt:lpstr>
      <vt:lpstr>Six Modules: Lessons and Question Bank Topics</vt:lpstr>
      <vt:lpstr>National HIV Curriculum Features:</vt:lpstr>
      <vt:lpstr>General Principles of National HIV Curriculum</vt:lpstr>
      <vt:lpstr>PowerPoint Presentation</vt:lpstr>
      <vt:lpstr>Dual Functionality</vt:lpstr>
      <vt:lpstr>PowerPoint Presentation</vt:lpstr>
      <vt:lpstr>PowerPoint Presentation</vt:lpstr>
      <vt:lpstr>PowerPoint Presentation</vt:lpstr>
      <vt:lpstr>PowerPoint Presentation</vt:lpstr>
      <vt:lpstr>17 Clinical Calculators &amp; Screening Tools Using your own electronic device, you can access: </vt:lpstr>
      <vt:lpstr>PowerPoint Presentation</vt:lpstr>
      <vt:lpstr>PowerPoint Presentation</vt:lpstr>
      <vt:lpstr>PowerPoint Presentation</vt:lpstr>
      <vt:lpstr>Why Online Learning Groups are Formed</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Judy Collins</cp:lastModifiedBy>
  <cp:revision>2017</cp:revision>
  <cp:lastPrinted>2008-02-05T14:34:24Z</cp:lastPrinted>
  <dcterms:created xsi:type="dcterms:W3CDTF">2010-12-20T17:18:01Z</dcterms:created>
  <dcterms:modified xsi:type="dcterms:W3CDTF">2020-10-08T15:44:35Z</dcterms:modified>
</cp:coreProperties>
</file>